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80" r:id="rId6"/>
    <p:sldId id="260" r:id="rId7"/>
    <p:sldId id="289" r:id="rId8"/>
    <p:sldId id="290" r:id="rId9"/>
    <p:sldId id="287" r:id="rId10"/>
    <p:sldId id="269" r:id="rId11"/>
    <p:sldId id="278" r:id="rId12"/>
    <p:sldId id="263" r:id="rId13"/>
    <p:sldId id="292" r:id="rId14"/>
    <p:sldId id="291" r:id="rId15"/>
    <p:sldId id="29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6AC231F-5E30-1A53-C96F-6FF86726EE9D}" name="Seneca Stacey-Allen" initials="SS" userId="S::SStacey-Allen@afn.ca::bfe0d97c-7a70-4824-90a0-dae2a830073a" providerId="AD"/>
  <p188:author id="{607F6360-0D7F-C09F-2242-4E9E5264F2F2}" name="Victoria Bird" initials="VB" userId="S::vbird@afn.ca::c89d7998-adf3-42a3-8361-acc22376c8c2" providerId="AD"/>
  <p188:author id="{EE1B4586-1D87-E03D-02E8-9A14DB0F8B6E}" name="Jessica Goodman" initials="JG" userId="S::JGoodman@afn.ca::123ef6a8-c534-4cc0-9794-9dec994902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C097"/>
    <a:srgbClr val="C2D1EC"/>
    <a:srgbClr val="879AB3"/>
    <a:srgbClr val="C0C0C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3557" autoAdjust="0"/>
  </p:normalViewPr>
  <p:slideViewPr>
    <p:cSldViewPr snapToGrid="0" snapToObjects="1">
      <p:cViewPr varScale="1">
        <p:scale>
          <a:sx n="59" d="100"/>
          <a:sy n="59" d="100"/>
        </p:scale>
        <p:origin x="84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4193CB-878B-4418-8F9C-9EF62ABF198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0A8B64-1F94-4A9E-8982-FE01E2CE70B6}">
      <dgm:prSet phldrT="[Text]" custT="1"/>
      <dgm:spPr>
        <a:solidFill>
          <a:srgbClr val="1B0F59"/>
        </a:solidFill>
      </dgm:spPr>
      <dgm:t>
        <a:bodyPr/>
        <a:lstStyle/>
        <a:p>
          <a:r>
            <a:rPr lang="en-US" sz="1600" b="1" dirty="0"/>
            <a:t>December 2021: </a:t>
          </a:r>
          <a:r>
            <a:rPr lang="en-US" sz="1600" dirty="0"/>
            <a:t>The AFN, the Government of Canada and Moushoom/Trout signed an Agreement-in-Principle that outlined $20 billion in compensation.</a:t>
          </a:r>
        </a:p>
      </dgm:t>
    </dgm:pt>
    <dgm:pt modelId="{A3D48878-E0E0-4C5C-96B9-337F94EC336E}" type="parTrans" cxnId="{1BAAA1C4-082A-4E4D-8D26-897600AE151C}">
      <dgm:prSet/>
      <dgm:spPr/>
      <dgm:t>
        <a:bodyPr/>
        <a:lstStyle/>
        <a:p>
          <a:endParaRPr lang="en-US" sz="1600"/>
        </a:p>
      </dgm:t>
    </dgm:pt>
    <dgm:pt modelId="{6D05B3F9-63D8-4FDD-A3F8-0346D84BCC69}" type="sibTrans" cxnId="{1BAAA1C4-082A-4E4D-8D26-897600AE151C}">
      <dgm:prSet custT="1"/>
      <dgm:spPr>
        <a:noFill/>
        <a:ln w="38100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 sz="1600"/>
        </a:p>
      </dgm:t>
    </dgm:pt>
    <dgm:pt modelId="{FFCF3FE7-1893-447E-B406-636176F3BA4A}">
      <dgm:prSet phldrT="[Text]" custT="1"/>
      <dgm:spPr>
        <a:solidFill>
          <a:srgbClr val="1B0F59"/>
        </a:solidFill>
      </dgm:spPr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CA" sz="1600" b="1" dirty="0"/>
            <a:t>April 2023: </a:t>
          </a:r>
          <a:r>
            <a:rPr lang="en-CA" sz="1600" dirty="0"/>
            <a:t>The First Nations-in-Assembly unanimously approved the Final Settlement Agreement on Compensation, valued at $23.34 billion. </a:t>
          </a:r>
          <a:endParaRPr lang="en-US" sz="1600" dirty="0"/>
        </a:p>
      </dgm:t>
    </dgm:pt>
    <dgm:pt modelId="{59E8E2EB-D27A-4818-B976-877AC8E1632A}" type="parTrans" cxnId="{5D7C60DD-4762-454E-95DF-918F1313D307}">
      <dgm:prSet/>
      <dgm:spPr/>
      <dgm:t>
        <a:bodyPr/>
        <a:lstStyle/>
        <a:p>
          <a:endParaRPr lang="en-US" sz="1600"/>
        </a:p>
      </dgm:t>
    </dgm:pt>
    <dgm:pt modelId="{5FFF534D-0494-4918-A997-2A0243B0F18E}" type="sibTrans" cxnId="{5D7C60DD-4762-454E-95DF-918F1313D307}">
      <dgm:prSet custT="1"/>
      <dgm:spPr>
        <a:noFill/>
        <a:ln w="38100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 sz="1600"/>
        </a:p>
      </dgm:t>
    </dgm:pt>
    <dgm:pt modelId="{47AF9EE5-211B-4FDB-8E5E-826E6FDDDC82}">
      <dgm:prSet phldrT="[Text]" custT="1"/>
      <dgm:spPr>
        <a:solidFill>
          <a:srgbClr val="1B0F59"/>
        </a:solidFill>
      </dgm:spPr>
      <dgm:t>
        <a:bodyPr/>
        <a:lstStyle/>
        <a:p>
          <a:pPr>
            <a:buNone/>
          </a:pPr>
          <a:r>
            <a:rPr lang="en-CA" sz="1600" b="1" dirty="0"/>
            <a:t>March 2025: </a:t>
          </a:r>
          <a:r>
            <a:rPr lang="en-CA" sz="1600" dirty="0"/>
            <a:t>The first two of nine Claims Processes opened.</a:t>
          </a:r>
          <a:endParaRPr lang="en-US" sz="1600" dirty="0"/>
        </a:p>
      </dgm:t>
    </dgm:pt>
    <dgm:pt modelId="{A3339DA8-0C4D-45D5-A0AF-DD191C2837F9}" type="parTrans" cxnId="{F1B04287-15E6-4070-A5F9-B8A70493FD5D}">
      <dgm:prSet/>
      <dgm:spPr/>
      <dgm:t>
        <a:bodyPr/>
        <a:lstStyle/>
        <a:p>
          <a:endParaRPr lang="en-US" sz="1600"/>
        </a:p>
      </dgm:t>
    </dgm:pt>
    <dgm:pt modelId="{B145C907-7133-4AE5-9F17-608E81777B03}" type="sibTrans" cxnId="{F1B04287-15E6-4070-A5F9-B8A70493FD5D}">
      <dgm:prSet/>
      <dgm:spPr/>
      <dgm:t>
        <a:bodyPr/>
        <a:lstStyle/>
        <a:p>
          <a:endParaRPr lang="en-US" sz="1600"/>
        </a:p>
      </dgm:t>
    </dgm:pt>
    <dgm:pt modelId="{1ED56C7E-45B8-4082-80BA-C999666F1FF8}" type="pres">
      <dgm:prSet presAssocID="{004193CB-878B-4418-8F9C-9EF62ABF198D}" presName="Name0" presStyleCnt="0">
        <dgm:presLayoutVars>
          <dgm:dir/>
          <dgm:resizeHandles val="exact"/>
        </dgm:presLayoutVars>
      </dgm:prSet>
      <dgm:spPr/>
    </dgm:pt>
    <dgm:pt modelId="{FD1A2AC3-6628-48C7-879D-D3FE7149E8E8}" type="pres">
      <dgm:prSet presAssocID="{880A8B64-1F94-4A9E-8982-FE01E2CE70B6}" presName="node" presStyleLbl="node1" presStyleIdx="0" presStyleCnt="3">
        <dgm:presLayoutVars>
          <dgm:bulletEnabled val="1"/>
        </dgm:presLayoutVars>
      </dgm:prSet>
      <dgm:spPr/>
    </dgm:pt>
    <dgm:pt modelId="{7B438AA0-7539-47CC-BE20-1B80949ED278}" type="pres">
      <dgm:prSet presAssocID="{6D05B3F9-63D8-4FDD-A3F8-0346D84BCC69}" presName="sibTrans" presStyleLbl="sibTrans2D1" presStyleIdx="0" presStyleCnt="2"/>
      <dgm:spPr/>
    </dgm:pt>
    <dgm:pt modelId="{3AF4F49D-1939-479E-8E62-C4A110FDD864}" type="pres">
      <dgm:prSet presAssocID="{6D05B3F9-63D8-4FDD-A3F8-0346D84BCC69}" presName="connectorText" presStyleLbl="sibTrans2D1" presStyleIdx="0" presStyleCnt="2"/>
      <dgm:spPr/>
    </dgm:pt>
    <dgm:pt modelId="{DC631042-1B9E-47CF-BBF8-85D5E3F6DA0C}" type="pres">
      <dgm:prSet presAssocID="{FFCF3FE7-1893-447E-B406-636176F3BA4A}" presName="node" presStyleLbl="node1" presStyleIdx="1" presStyleCnt="3">
        <dgm:presLayoutVars>
          <dgm:bulletEnabled val="1"/>
        </dgm:presLayoutVars>
      </dgm:prSet>
      <dgm:spPr/>
    </dgm:pt>
    <dgm:pt modelId="{212E3EC5-1D56-41B8-953E-2A67D89060AC}" type="pres">
      <dgm:prSet presAssocID="{5FFF534D-0494-4918-A997-2A0243B0F18E}" presName="sibTrans" presStyleLbl="sibTrans2D1" presStyleIdx="1" presStyleCnt="2"/>
      <dgm:spPr/>
    </dgm:pt>
    <dgm:pt modelId="{0C7BE2A0-906D-412E-BAD9-6FDAEC7158A5}" type="pres">
      <dgm:prSet presAssocID="{5FFF534D-0494-4918-A997-2A0243B0F18E}" presName="connectorText" presStyleLbl="sibTrans2D1" presStyleIdx="1" presStyleCnt="2"/>
      <dgm:spPr/>
    </dgm:pt>
    <dgm:pt modelId="{D6A066C6-38F1-4780-935E-2E246834234B}" type="pres">
      <dgm:prSet presAssocID="{47AF9EE5-211B-4FDB-8E5E-826E6FDDDC82}" presName="node" presStyleLbl="node1" presStyleIdx="2" presStyleCnt="3">
        <dgm:presLayoutVars>
          <dgm:bulletEnabled val="1"/>
        </dgm:presLayoutVars>
      </dgm:prSet>
      <dgm:spPr/>
    </dgm:pt>
  </dgm:ptLst>
  <dgm:cxnLst>
    <dgm:cxn modelId="{AC3DFB1F-5207-4EA5-9190-3CFCC53466B3}" type="presOf" srcId="{004193CB-878B-4418-8F9C-9EF62ABF198D}" destId="{1ED56C7E-45B8-4082-80BA-C999666F1FF8}" srcOrd="0" destOrd="0" presId="urn:microsoft.com/office/officeart/2005/8/layout/process1"/>
    <dgm:cxn modelId="{D13A0224-4641-4FF4-ACD9-95CD69521703}" type="presOf" srcId="{5FFF534D-0494-4918-A997-2A0243B0F18E}" destId="{0C7BE2A0-906D-412E-BAD9-6FDAEC7158A5}" srcOrd="1" destOrd="0" presId="urn:microsoft.com/office/officeart/2005/8/layout/process1"/>
    <dgm:cxn modelId="{0D485E63-A289-4526-BF88-A48214A41C1A}" type="presOf" srcId="{5FFF534D-0494-4918-A997-2A0243B0F18E}" destId="{212E3EC5-1D56-41B8-953E-2A67D89060AC}" srcOrd="0" destOrd="0" presId="urn:microsoft.com/office/officeart/2005/8/layout/process1"/>
    <dgm:cxn modelId="{DD6DD84F-CC69-4EA5-B63E-AF3B273162FD}" type="presOf" srcId="{880A8B64-1F94-4A9E-8982-FE01E2CE70B6}" destId="{FD1A2AC3-6628-48C7-879D-D3FE7149E8E8}" srcOrd="0" destOrd="0" presId="urn:microsoft.com/office/officeart/2005/8/layout/process1"/>
    <dgm:cxn modelId="{F1B04287-15E6-4070-A5F9-B8A70493FD5D}" srcId="{004193CB-878B-4418-8F9C-9EF62ABF198D}" destId="{47AF9EE5-211B-4FDB-8E5E-826E6FDDDC82}" srcOrd="2" destOrd="0" parTransId="{A3339DA8-0C4D-45D5-A0AF-DD191C2837F9}" sibTransId="{B145C907-7133-4AE5-9F17-608E81777B03}"/>
    <dgm:cxn modelId="{EC557FA5-D27E-42C0-BB83-203E9C1C913B}" type="presOf" srcId="{6D05B3F9-63D8-4FDD-A3F8-0346D84BCC69}" destId="{3AF4F49D-1939-479E-8E62-C4A110FDD864}" srcOrd="1" destOrd="0" presId="urn:microsoft.com/office/officeart/2005/8/layout/process1"/>
    <dgm:cxn modelId="{AAEEF2A7-52B2-41CC-B9BC-230174821F0D}" type="presOf" srcId="{FFCF3FE7-1893-447E-B406-636176F3BA4A}" destId="{DC631042-1B9E-47CF-BBF8-85D5E3F6DA0C}" srcOrd="0" destOrd="0" presId="urn:microsoft.com/office/officeart/2005/8/layout/process1"/>
    <dgm:cxn modelId="{DC6ADBB1-B9C6-4D55-8CDF-F4BB4DFA5465}" type="presOf" srcId="{47AF9EE5-211B-4FDB-8E5E-826E6FDDDC82}" destId="{D6A066C6-38F1-4780-935E-2E246834234B}" srcOrd="0" destOrd="0" presId="urn:microsoft.com/office/officeart/2005/8/layout/process1"/>
    <dgm:cxn modelId="{1BAAA1C4-082A-4E4D-8D26-897600AE151C}" srcId="{004193CB-878B-4418-8F9C-9EF62ABF198D}" destId="{880A8B64-1F94-4A9E-8982-FE01E2CE70B6}" srcOrd="0" destOrd="0" parTransId="{A3D48878-E0E0-4C5C-96B9-337F94EC336E}" sibTransId="{6D05B3F9-63D8-4FDD-A3F8-0346D84BCC69}"/>
    <dgm:cxn modelId="{594E72CD-E6E2-490C-9C5F-3DE6AE4B4CD0}" type="presOf" srcId="{6D05B3F9-63D8-4FDD-A3F8-0346D84BCC69}" destId="{7B438AA0-7539-47CC-BE20-1B80949ED278}" srcOrd="0" destOrd="0" presId="urn:microsoft.com/office/officeart/2005/8/layout/process1"/>
    <dgm:cxn modelId="{5D7C60DD-4762-454E-95DF-918F1313D307}" srcId="{004193CB-878B-4418-8F9C-9EF62ABF198D}" destId="{FFCF3FE7-1893-447E-B406-636176F3BA4A}" srcOrd="1" destOrd="0" parTransId="{59E8E2EB-D27A-4818-B976-877AC8E1632A}" sibTransId="{5FFF534D-0494-4918-A997-2A0243B0F18E}"/>
    <dgm:cxn modelId="{907B76D1-2B38-4405-9658-B822747D102C}" type="presParOf" srcId="{1ED56C7E-45B8-4082-80BA-C999666F1FF8}" destId="{FD1A2AC3-6628-48C7-879D-D3FE7149E8E8}" srcOrd="0" destOrd="0" presId="urn:microsoft.com/office/officeart/2005/8/layout/process1"/>
    <dgm:cxn modelId="{F8D794C5-6398-481C-8111-14F1EAA78604}" type="presParOf" srcId="{1ED56C7E-45B8-4082-80BA-C999666F1FF8}" destId="{7B438AA0-7539-47CC-BE20-1B80949ED278}" srcOrd="1" destOrd="0" presId="urn:microsoft.com/office/officeart/2005/8/layout/process1"/>
    <dgm:cxn modelId="{F57524E8-A751-4EF4-822D-25DEB0B44351}" type="presParOf" srcId="{7B438AA0-7539-47CC-BE20-1B80949ED278}" destId="{3AF4F49D-1939-479E-8E62-C4A110FDD864}" srcOrd="0" destOrd="0" presId="urn:microsoft.com/office/officeart/2005/8/layout/process1"/>
    <dgm:cxn modelId="{C21136CC-3E0E-48D8-B723-9722E70C3DF8}" type="presParOf" srcId="{1ED56C7E-45B8-4082-80BA-C999666F1FF8}" destId="{DC631042-1B9E-47CF-BBF8-85D5E3F6DA0C}" srcOrd="2" destOrd="0" presId="urn:microsoft.com/office/officeart/2005/8/layout/process1"/>
    <dgm:cxn modelId="{3E87F0CE-609D-4DFB-A24E-AA8630AB1828}" type="presParOf" srcId="{1ED56C7E-45B8-4082-80BA-C999666F1FF8}" destId="{212E3EC5-1D56-41B8-953E-2A67D89060AC}" srcOrd="3" destOrd="0" presId="urn:microsoft.com/office/officeart/2005/8/layout/process1"/>
    <dgm:cxn modelId="{DF18DD2B-C1EB-4EA7-8410-23381D33BEAC}" type="presParOf" srcId="{212E3EC5-1D56-41B8-953E-2A67D89060AC}" destId="{0C7BE2A0-906D-412E-BAD9-6FDAEC7158A5}" srcOrd="0" destOrd="0" presId="urn:microsoft.com/office/officeart/2005/8/layout/process1"/>
    <dgm:cxn modelId="{5026F493-27A7-40AF-8B75-183968C13EB8}" type="presParOf" srcId="{1ED56C7E-45B8-4082-80BA-C999666F1FF8}" destId="{D6A066C6-38F1-4780-935E-2E246834234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4193CB-878B-4418-8F9C-9EF62ABF198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0A8B64-1F94-4A9E-8982-FE01E2CE70B6}">
      <dgm:prSet phldrT="[Text]" custT="1"/>
      <dgm:spPr>
        <a:solidFill>
          <a:srgbClr val="1B0F59"/>
        </a:solidFill>
      </dgm:spPr>
      <dgm:t>
        <a:bodyPr/>
        <a:lstStyle/>
        <a:p>
          <a:r>
            <a:rPr lang="en-US" sz="1600" b="1" dirty="0"/>
            <a:t>February 2007: </a:t>
          </a:r>
          <a:r>
            <a:rPr lang="en-US" sz="1600" dirty="0"/>
            <a:t>The AFN and the Caring Society submitted a complaint to the Canadian Human Rights Act alleging Canada was discriminating against First Nations Children via the on-reserve FNCFS Program and Jordan’s Principle.</a:t>
          </a:r>
        </a:p>
      </dgm:t>
    </dgm:pt>
    <dgm:pt modelId="{A3D48878-E0E0-4C5C-96B9-337F94EC336E}" type="parTrans" cxnId="{1BAAA1C4-082A-4E4D-8D26-897600AE151C}">
      <dgm:prSet/>
      <dgm:spPr/>
      <dgm:t>
        <a:bodyPr/>
        <a:lstStyle/>
        <a:p>
          <a:endParaRPr lang="en-US" sz="1600"/>
        </a:p>
      </dgm:t>
    </dgm:pt>
    <dgm:pt modelId="{6D05B3F9-63D8-4FDD-A3F8-0346D84BCC69}" type="sibTrans" cxnId="{1BAAA1C4-082A-4E4D-8D26-897600AE151C}">
      <dgm:prSet custT="1"/>
      <dgm:spPr>
        <a:noFill/>
        <a:ln w="38100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 sz="1600"/>
        </a:p>
      </dgm:t>
    </dgm:pt>
    <dgm:pt modelId="{47AF9EE5-211B-4FDB-8E5E-826E6FDDDC82}">
      <dgm:prSet phldrT="[Text]" custT="1"/>
      <dgm:spPr>
        <a:solidFill>
          <a:srgbClr val="1B0F59"/>
        </a:solidFill>
      </dgm:spPr>
      <dgm:t>
        <a:bodyPr/>
        <a:lstStyle/>
        <a:p>
          <a:r>
            <a:rPr lang="en-US" sz="1600" b="1" dirty="0"/>
            <a:t>September</a:t>
          </a:r>
          <a:r>
            <a:rPr lang="en-US" sz="1600" b="1" baseline="30000" dirty="0"/>
            <a:t> </a:t>
          </a:r>
          <a:r>
            <a:rPr lang="en-US" sz="1600" b="1" dirty="0"/>
            <a:t>2019: </a:t>
          </a:r>
          <a:r>
            <a:rPr lang="en-US" sz="1600" dirty="0"/>
            <a:t>Historical decision made!</a:t>
          </a:r>
        </a:p>
        <a:p>
          <a:r>
            <a:rPr lang="en-US" sz="1600" dirty="0"/>
            <a:t> The CHRT ordered Canada to pay the maximum compensation for those discriminated against.</a:t>
          </a:r>
        </a:p>
      </dgm:t>
    </dgm:pt>
    <dgm:pt modelId="{A3339DA8-0C4D-45D5-A0AF-DD191C2837F9}" type="parTrans" cxnId="{F1B04287-15E6-4070-A5F9-B8A70493FD5D}">
      <dgm:prSet/>
      <dgm:spPr/>
      <dgm:t>
        <a:bodyPr/>
        <a:lstStyle/>
        <a:p>
          <a:endParaRPr lang="en-US" sz="1600"/>
        </a:p>
      </dgm:t>
    </dgm:pt>
    <dgm:pt modelId="{B145C907-7133-4AE5-9F17-608E81777B03}" type="sibTrans" cxnId="{F1B04287-15E6-4070-A5F9-B8A70493FD5D}">
      <dgm:prSet/>
      <dgm:spPr/>
      <dgm:t>
        <a:bodyPr/>
        <a:lstStyle/>
        <a:p>
          <a:endParaRPr lang="en-US" sz="1600"/>
        </a:p>
      </dgm:t>
    </dgm:pt>
    <dgm:pt modelId="{B89FBC3F-BDFD-4DB9-BC6A-56AEB877D111}">
      <dgm:prSet custT="1"/>
      <dgm:spPr>
        <a:solidFill>
          <a:srgbClr val="1B0F59"/>
        </a:solidFill>
      </dgm:spPr>
      <dgm:t>
        <a:bodyPr/>
        <a:lstStyle/>
        <a:p>
          <a:r>
            <a:rPr lang="en-US" sz="1600" b="1" dirty="0"/>
            <a:t>January 2016: </a:t>
          </a:r>
          <a:r>
            <a:rPr lang="en-US" sz="1600" dirty="0"/>
            <a:t>Landmark decision! </a:t>
          </a:r>
        </a:p>
        <a:p>
          <a:r>
            <a:rPr lang="en-US" sz="1600" dirty="0"/>
            <a:t>The Canadian Human Rights Tribunal (CHRT) finds the Canadian government is racially discriminating against 165,000 First Nations children.</a:t>
          </a:r>
        </a:p>
      </dgm:t>
    </dgm:pt>
    <dgm:pt modelId="{950BA1A3-4869-469D-879F-B858FEA26AF6}" type="parTrans" cxnId="{0A98DE3A-978F-4A7F-A723-C928E596CA7A}">
      <dgm:prSet/>
      <dgm:spPr/>
      <dgm:t>
        <a:bodyPr/>
        <a:lstStyle/>
        <a:p>
          <a:endParaRPr lang="en-US" sz="1600"/>
        </a:p>
      </dgm:t>
    </dgm:pt>
    <dgm:pt modelId="{8CC630D0-F0E7-4F02-90E2-C557CF49F8BE}" type="sibTrans" cxnId="{0A98DE3A-978F-4A7F-A723-C928E596CA7A}">
      <dgm:prSet custT="1"/>
      <dgm:spPr>
        <a:noFill/>
        <a:ln w="38100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 sz="1600"/>
        </a:p>
      </dgm:t>
    </dgm:pt>
    <dgm:pt modelId="{1ED56C7E-45B8-4082-80BA-C999666F1FF8}" type="pres">
      <dgm:prSet presAssocID="{004193CB-878B-4418-8F9C-9EF62ABF198D}" presName="Name0" presStyleCnt="0">
        <dgm:presLayoutVars>
          <dgm:dir/>
          <dgm:resizeHandles val="exact"/>
        </dgm:presLayoutVars>
      </dgm:prSet>
      <dgm:spPr/>
    </dgm:pt>
    <dgm:pt modelId="{FD1A2AC3-6628-48C7-879D-D3FE7149E8E8}" type="pres">
      <dgm:prSet presAssocID="{880A8B64-1F94-4A9E-8982-FE01E2CE70B6}" presName="node" presStyleLbl="node1" presStyleIdx="0" presStyleCnt="3">
        <dgm:presLayoutVars>
          <dgm:bulletEnabled val="1"/>
        </dgm:presLayoutVars>
      </dgm:prSet>
      <dgm:spPr/>
    </dgm:pt>
    <dgm:pt modelId="{7B438AA0-7539-47CC-BE20-1B80949ED278}" type="pres">
      <dgm:prSet presAssocID="{6D05B3F9-63D8-4FDD-A3F8-0346D84BCC69}" presName="sibTrans" presStyleLbl="sibTrans2D1" presStyleIdx="0" presStyleCnt="2"/>
      <dgm:spPr/>
    </dgm:pt>
    <dgm:pt modelId="{3AF4F49D-1939-479E-8E62-C4A110FDD864}" type="pres">
      <dgm:prSet presAssocID="{6D05B3F9-63D8-4FDD-A3F8-0346D84BCC69}" presName="connectorText" presStyleLbl="sibTrans2D1" presStyleIdx="0" presStyleCnt="2"/>
      <dgm:spPr/>
    </dgm:pt>
    <dgm:pt modelId="{10714D32-1BB4-4EF2-928D-CF63CAF91103}" type="pres">
      <dgm:prSet presAssocID="{B89FBC3F-BDFD-4DB9-BC6A-56AEB877D111}" presName="node" presStyleLbl="node1" presStyleIdx="1" presStyleCnt="3">
        <dgm:presLayoutVars>
          <dgm:bulletEnabled val="1"/>
        </dgm:presLayoutVars>
      </dgm:prSet>
      <dgm:spPr/>
    </dgm:pt>
    <dgm:pt modelId="{4AA814E9-A62D-41CC-84C4-8DC175D85E21}" type="pres">
      <dgm:prSet presAssocID="{8CC630D0-F0E7-4F02-90E2-C557CF49F8BE}" presName="sibTrans" presStyleLbl="sibTrans2D1" presStyleIdx="1" presStyleCnt="2"/>
      <dgm:spPr/>
    </dgm:pt>
    <dgm:pt modelId="{DB4CCE76-FC7C-4D29-A71F-71749310C088}" type="pres">
      <dgm:prSet presAssocID="{8CC630D0-F0E7-4F02-90E2-C557CF49F8BE}" presName="connectorText" presStyleLbl="sibTrans2D1" presStyleIdx="1" presStyleCnt="2"/>
      <dgm:spPr/>
    </dgm:pt>
    <dgm:pt modelId="{D6A066C6-38F1-4780-935E-2E246834234B}" type="pres">
      <dgm:prSet presAssocID="{47AF9EE5-211B-4FDB-8E5E-826E6FDDDC82}" presName="node" presStyleLbl="node1" presStyleIdx="2" presStyleCnt="3">
        <dgm:presLayoutVars>
          <dgm:bulletEnabled val="1"/>
        </dgm:presLayoutVars>
      </dgm:prSet>
      <dgm:spPr/>
    </dgm:pt>
  </dgm:ptLst>
  <dgm:cxnLst>
    <dgm:cxn modelId="{AC3DFB1F-5207-4EA5-9190-3CFCC53466B3}" type="presOf" srcId="{004193CB-878B-4418-8F9C-9EF62ABF198D}" destId="{1ED56C7E-45B8-4082-80BA-C999666F1FF8}" srcOrd="0" destOrd="0" presId="urn:microsoft.com/office/officeart/2005/8/layout/process1"/>
    <dgm:cxn modelId="{0A98DE3A-978F-4A7F-A723-C928E596CA7A}" srcId="{004193CB-878B-4418-8F9C-9EF62ABF198D}" destId="{B89FBC3F-BDFD-4DB9-BC6A-56AEB877D111}" srcOrd="1" destOrd="0" parTransId="{950BA1A3-4869-469D-879F-B858FEA26AF6}" sibTransId="{8CC630D0-F0E7-4F02-90E2-C557CF49F8BE}"/>
    <dgm:cxn modelId="{DD6DD84F-CC69-4EA5-B63E-AF3B273162FD}" type="presOf" srcId="{880A8B64-1F94-4A9E-8982-FE01E2CE70B6}" destId="{FD1A2AC3-6628-48C7-879D-D3FE7149E8E8}" srcOrd="0" destOrd="0" presId="urn:microsoft.com/office/officeart/2005/8/layout/process1"/>
    <dgm:cxn modelId="{81038C70-336C-4A54-82EE-8B3C301E5B65}" type="presOf" srcId="{8CC630D0-F0E7-4F02-90E2-C557CF49F8BE}" destId="{DB4CCE76-FC7C-4D29-A71F-71749310C088}" srcOrd="1" destOrd="0" presId="urn:microsoft.com/office/officeart/2005/8/layout/process1"/>
    <dgm:cxn modelId="{AAA85351-BC69-438E-8C2D-AB1CE6E24780}" type="presOf" srcId="{B89FBC3F-BDFD-4DB9-BC6A-56AEB877D111}" destId="{10714D32-1BB4-4EF2-928D-CF63CAF91103}" srcOrd="0" destOrd="0" presId="urn:microsoft.com/office/officeart/2005/8/layout/process1"/>
    <dgm:cxn modelId="{F1B04287-15E6-4070-A5F9-B8A70493FD5D}" srcId="{004193CB-878B-4418-8F9C-9EF62ABF198D}" destId="{47AF9EE5-211B-4FDB-8E5E-826E6FDDDC82}" srcOrd="2" destOrd="0" parTransId="{A3339DA8-0C4D-45D5-A0AF-DD191C2837F9}" sibTransId="{B145C907-7133-4AE5-9F17-608E81777B03}"/>
    <dgm:cxn modelId="{AF2E5994-271D-4BFD-9F92-05DB385171AB}" type="presOf" srcId="{8CC630D0-F0E7-4F02-90E2-C557CF49F8BE}" destId="{4AA814E9-A62D-41CC-84C4-8DC175D85E21}" srcOrd="0" destOrd="0" presId="urn:microsoft.com/office/officeart/2005/8/layout/process1"/>
    <dgm:cxn modelId="{EC557FA5-D27E-42C0-BB83-203E9C1C913B}" type="presOf" srcId="{6D05B3F9-63D8-4FDD-A3F8-0346D84BCC69}" destId="{3AF4F49D-1939-479E-8E62-C4A110FDD864}" srcOrd="1" destOrd="0" presId="urn:microsoft.com/office/officeart/2005/8/layout/process1"/>
    <dgm:cxn modelId="{DC6ADBB1-B9C6-4D55-8CDF-F4BB4DFA5465}" type="presOf" srcId="{47AF9EE5-211B-4FDB-8E5E-826E6FDDDC82}" destId="{D6A066C6-38F1-4780-935E-2E246834234B}" srcOrd="0" destOrd="0" presId="urn:microsoft.com/office/officeart/2005/8/layout/process1"/>
    <dgm:cxn modelId="{1BAAA1C4-082A-4E4D-8D26-897600AE151C}" srcId="{004193CB-878B-4418-8F9C-9EF62ABF198D}" destId="{880A8B64-1F94-4A9E-8982-FE01E2CE70B6}" srcOrd="0" destOrd="0" parTransId="{A3D48878-E0E0-4C5C-96B9-337F94EC336E}" sibTransId="{6D05B3F9-63D8-4FDD-A3F8-0346D84BCC69}"/>
    <dgm:cxn modelId="{594E72CD-E6E2-490C-9C5F-3DE6AE4B4CD0}" type="presOf" srcId="{6D05B3F9-63D8-4FDD-A3F8-0346D84BCC69}" destId="{7B438AA0-7539-47CC-BE20-1B80949ED278}" srcOrd="0" destOrd="0" presId="urn:microsoft.com/office/officeart/2005/8/layout/process1"/>
    <dgm:cxn modelId="{907B76D1-2B38-4405-9658-B822747D102C}" type="presParOf" srcId="{1ED56C7E-45B8-4082-80BA-C999666F1FF8}" destId="{FD1A2AC3-6628-48C7-879D-D3FE7149E8E8}" srcOrd="0" destOrd="0" presId="urn:microsoft.com/office/officeart/2005/8/layout/process1"/>
    <dgm:cxn modelId="{F8D794C5-6398-481C-8111-14F1EAA78604}" type="presParOf" srcId="{1ED56C7E-45B8-4082-80BA-C999666F1FF8}" destId="{7B438AA0-7539-47CC-BE20-1B80949ED278}" srcOrd="1" destOrd="0" presId="urn:microsoft.com/office/officeart/2005/8/layout/process1"/>
    <dgm:cxn modelId="{F57524E8-A751-4EF4-822D-25DEB0B44351}" type="presParOf" srcId="{7B438AA0-7539-47CC-BE20-1B80949ED278}" destId="{3AF4F49D-1939-479E-8E62-C4A110FDD864}" srcOrd="0" destOrd="0" presId="urn:microsoft.com/office/officeart/2005/8/layout/process1"/>
    <dgm:cxn modelId="{851D5E88-2E77-4493-BC8A-8EC61395532C}" type="presParOf" srcId="{1ED56C7E-45B8-4082-80BA-C999666F1FF8}" destId="{10714D32-1BB4-4EF2-928D-CF63CAF91103}" srcOrd="2" destOrd="0" presId="urn:microsoft.com/office/officeart/2005/8/layout/process1"/>
    <dgm:cxn modelId="{A281E3C1-19D5-4CDE-8873-C9C52D4CC2AF}" type="presParOf" srcId="{1ED56C7E-45B8-4082-80BA-C999666F1FF8}" destId="{4AA814E9-A62D-41CC-84C4-8DC175D85E21}" srcOrd="3" destOrd="0" presId="urn:microsoft.com/office/officeart/2005/8/layout/process1"/>
    <dgm:cxn modelId="{508668B0-84D2-46A3-B2CD-328CF0D97F9B}" type="presParOf" srcId="{4AA814E9-A62D-41CC-84C4-8DC175D85E21}" destId="{DB4CCE76-FC7C-4D29-A71F-71749310C088}" srcOrd="0" destOrd="0" presId="urn:microsoft.com/office/officeart/2005/8/layout/process1"/>
    <dgm:cxn modelId="{5026F493-27A7-40AF-8B75-183968C13EB8}" type="presParOf" srcId="{1ED56C7E-45B8-4082-80BA-C999666F1FF8}" destId="{D6A066C6-38F1-4780-935E-2E246834234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A2AC3-6628-48C7-879D-D3FE7149E8E8}">
      <dsp:nvSpPr>
        <dsp:cNvPr id="0" name=""/>
        <dsp:cNvSpPr/>
      </dsp:nvSpPr>
      <dsp:spPr>
        <a:xfrm>
          <a:off x="9646" y="375204"/>
          <a:ext cx="2883170" cy="1729902"/>
        </a:xfrm>
        <a:prstGeom prst="roundRect">
          <a:avLst>
            <a:gd name="adj" fmla="val 10000"/>
          </a:avLst>
        </a:prstGeom>
        <a:solidFill>
          <a:srgbClr val="1B0F5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December 2021: </a:t>
          </a:r>
          <a:r>
            <a:rPr lang="en-US" sz="1600" kern="1200" dirty="0"/>
            <a:t>The AFN, the Government of Canada and Moushoom/Trout signed an Agreement-in-Principle that outlined $20 billion in compensation.</a:t>
          </a:r>
        </a:p>
      </dsp:txBody>
      <dsp:txXfrm>
        <a:off x="60313" y="425871"/>
        <a:ext cx="2781836" cy="1628568"/>
      </dsp:txXfrm>
    </dsp:sp>
    <dsp:sp modelId="{7B438AA0-7539-47CC-BE20-1B80949ED278}">
      <dsp:nvSpPr>
        <dsp:cNvPr id="0" name=""/>
        <dsp:cNvSpPr/>
      </dsp:nvSpPr>
      <dsp:spPr>
        <a:xfrm>
          <a:off x="3181133" y="882642"/>
          <a:ext cx="611232" cy="715026"/>
        </a:xfrm>
        <a:prstGeom prst="rightArrow">
          <a:avLst>
            <a:gd name="adj1" fmla="val 60000"/>
            <a:gd name="adj2" fmla="val 50000"/>
          </a:avLst>
        </a:prstGeom>
        <a:noFill/>
        <a:ln w="38100">
          <a:solidFill>
            <a:schemeClr val="accent6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181133" y="1025647"/>
        <a:ext cx="427862" cy="429016"/>
      </dsp:txXfrm>
    </dsp:sp>
    <dsp:sp modelId="{DC631042-1B9E-47CF-BBF8-85D5E3F6DA0C}">
      <dsp:nvSpPr>
        <dsp:cNvPr id="0" name=""/>
        <dsp:cNvSpPr/>
      </dsp:nvSpPr>
      <dsp:spPr>
        <a:xfrm>
          <a:off x="4046084" y="375204"/>
          <a:ext cx="2883170" cy="1729902"/>
        </a:xfrm>
        <a:prstGeom prst="roundRect">
          <a:avLst>
            <a:gd name="adj" fmla="val 10000"/>
          </a:avLst>
        </a:prstGeom>
        <a:solidFill>
          <a:srgbClr val="1B0F5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CA" sz="1600" b="1" kern="1200" dirty="0"/>
            <a:t>April 2023: </a:t>
          </a:r>
          <a:r>
            <a:rPr lang="en-CA" sz="1600" kern="1200" dirty="0"/>
            <a:t>The First Nations-in-Assembly unanimously approved the Final Settlement Agreement on Compensation, valued at $23.34 billion. </a:t>
          </a:r>
          <a:endParaRPr lang="en-US" sz="1600" kern="1200" dirty="0"/>
        </a:p>
      </dsp:txBody>
      <dsp:txXfrm>
        <a:off x="4096751" y="425871"/>
        <a:ext cx="2781836" cy="1628568"/>
      </dsp:txXfrm>
    </dsp:sp>
    <dsp:sp modelId="{212E3EC5-1D56-41B8-953E-2A67D89060AC}">
      <dsp:nvSpPr>
        <dsp:cNvPr id="0" name=""/>
        <dsp:cNvSpPr/>
      </dsp:nvSpPr>
      <dsp:spPr>
        <a:xfrm>
          <a:off x="7217572" y="882642"/>
          <a:ext cx="611232" cy="715026"/>
        </a:xfrm>
        <a:prstGeom prst="rightArrow">
          <a:avLst>
            <a:gd name="adj1" fmla="val 60000"/>
            <a:gd name="adj2" fmla="val 50000"/>
          </a:avLst>
        </a:prstGeom>
        <a:noFill/>
        <a:ln w="38100">
          <a:solidFill>
            <a:schemeClr val="accent6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7217572" y="1025647"/>
        <a:ext cx="427862" cy="429016"/>
      </dsp:txXfrm>
    </dsp:sp>
    <dsp:sp modelId="{D6A066C6-38F1-4780-935E-2E246834234B}">
      <dsp:nvSpPr>
        <dsp:cNvPr id="0" name=""/>
        <dsp:cNvSpPr/>
      </dsp:nvSpPr>
      <dsp:spPr>
        <a:xfrm>
          <a:off x="8082523" y="375204"/>
          <a:ext cx="2883170" cy="1729902"/>
        </a:xfrm>
        <a:prstGeom prst="roundRect">
          <a:avLst>
            <a:gd name="adj" fmla="val 10000"/>
          </a:avLst>
        </a:prstGeom>
        <a:solidFill>
          <a:srgbClr val="1B0F5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b="1" kern="1200" dirty="0"/>
            <a:t>March 2025: </a:t>
          </a:r>
          <a:r>
            <a:rPr lang="en-CA" sz="1600" kern="1200" dirty="0"/>
            <a:t>The first two of nine Claims Processes opened.</a:t>
          </a:r>
          <a:endParaRPr lang="en-US" sz="1600" kern="1200" dirty="0"/>
        </a:p>
      </dsp:txBody>
      <dsp:txXfrm>
        <a:off x="8133190" y="425871"/>
        <a:ext cx="2781836" cy="16285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A2AC3-6628-48C7-879D-D3FE7149E8E8}">
      <dsp:nvSpPr>
        <dsp:cNvPr id="0" name=""/>
        <dsp:cNvSpPr/>
      </dsp:nvSpPr>
      <dsp:spPr>
        <a:xfrm>
          <a:off x="9646" y="167730"/>
          <a:ext cx="2883170" cy="2054258"/>
        </a:xfrm>
        <a:prstGeom prst="roundRect">
          <a:avLst>
            <a:gd name="adj" fmla="val 10000"/>
          </a:avLst>
        </a:prstGeom>
        <a:solidFill>
          <a:srgbClr val="1B0F5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February 2007: </a:t>
          </a:r>
          <a:r>
            <a:rPr lang="en-US" sz="1600" kern="1200" dirty="0"/>
            <a:t>The AFN and the Caring Society submitted a complaint to the Canadian Human Rights Act alleging Canada was discriminating against First Nations Children via the on-reserve FNCFS Program and Jordan’s Principle.</a:t>
          </a:r>
        </a:p>
      </dsp:txBody>
      <dsp:txXfrm>
        <a:off x="69813" y="227897"/>
        <a:ext cx="2762836" cy="1933924"/>
      </dsp:txXfrm>
    </dsp:sp>
    <dsp:sp modelId="{7B438AA0-7539-47CC-BE20-1B80949ED278}">
      <dsp:nvSpPr>
        <dsp:cNvPr id="0" name=""/>
        <dsp:cNvSpPr/>
      </dsp:nvSpPr>
      <dsp:spPr>
        <a:xfrm>
          <a:off x="3181133" y="837346"/>
          <a:ext cx="611232" cy="715026"/>
        </a:xfrm>
        <a:prstGeom prst="rightArrow">
          <a:avLst>
            <a:gd name="adj1" fmla="val 60000"/>
            <a:gd name="adj2" fmla="val 50000"/>
          </a:avLst>
        </a:prstGeom>
        <a:noFill/>
        <a:ln w="38100">
          <a:solidFill>
            <a:schemeClr val="accent6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181133" y="980351"/>
        <a:ext cx="427862" cy="429016"/>
      </dsp:txXfrm>
    </dsp:sp>
    <dsp:sp modelId="{10714D32-1BB4-4EF2-928D-CF63CAF91103}">
      <dsp:nvSpPr>
        <dsp:cNvPr id="0" name=""/>
        <dsp:cNvSpPr/>
      </dsp:nvSpPr>
      <dsp:spPr>
        <a:xfrm>
          <a:off x="4046084" y="167730"/>
          <a:ext cx="2883170" cy="2054258"/>
        </a:xfrm>
        <a:prstGeom prst="roundRect">
          <a:avLst>
            <a:gd name="adj" fmla="val 10000"/>
          </a:avLst>
        </a:prstGeom>
        <a:solidFill>
          <a:srgbClr val="1B0F5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January 2016: </a:t>
          </a:r>
          <a:r>
            <a:rPr lang="en-US" sz="1600" kern="1200" dirty="0"/>
            <a:t>Landmark decision!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 Canadian Human Rights Tribunal (CHRT) finds the Canadian government is racially discriminating against 165,000 First Nations children.</a:t>
          </a:r>
        </a:p>
      </dsp:txBody>
      <dsp:txXfrm>
        <a:off x="4106251" y="227897"/>
        <a:ext cx="2762836" cy="1933924"/>
      </dsp:txXfrm>
    </dsp:sp>
    <dsp:sp modelId="{4AA814E9-A62D-41CC-84C4-8DC175D85E21}">
      <dsp:nvSpPr>
        <dsp:cNvPr id="0" name=""/>
        <dsp:cNvSpPr/>
      </dsp:nvSpPr>
      <dsp:spPr>
        <a:xfrm>
          <a:off x="7217572" y="837346"/>
          <a:ext cx="611232" cy="715026"/>
        </a:xfrm>
        <a:prstGeom prst="rightArrow">
          <a:avLst>
            <a:gd name="adj1" fmla="val 60000"/>
            <a:gd name="adj2" fmla="val 50000"/>
          </a:avLst>
        </a:prstGeom>
        <a:noFill/>
        <a:ln w="38100">
          <a:solidFill>
            <a:schemeClr val="accent6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7217572" y="980351"/>
        <a:ext cx="427862" cy="429016"/>
      </dsp:txXfrm>
    </dsp:sp>
    <dsp:sp modelId="{D6A066C6-38F1-4780-935E-2E246834234B}">
      <dsp:nvSpPr>
        <dsp:cNvPr id="0" name=""/>
        <dsp:cNvSpPr/>
      </dsp:nvSpPr>
      <dsp:spPr>
        <a:xfrm>
          <a:off x="8082523" y="167730"/>
          <a:ext cx="2883170" cy="2054258"/>
        </a:xfrm>
        <a:prstGeom prst="roundRect">
          <a:avLst>
            <a:gd name="adj" fmla="val 10000"/>
          </a:avLst>
        </a:prstGeom>
        <a:solidFill>
          <a:srgbClr val="1B0F5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September</a:t>
          </a:r>
          <a:r>
            <a:rPr lang="en-US" sz="1600" b="1" kern="1200" baseline="30000" dirty="0"/>
            <a:t> </a:t>
          </a:r>
          <a:r>
            <a:rPr lang="en-US" sz="1600" b="1" kern="1200" dirty="0"/>
            <a:t>2019: </a:t>
          </a:r>
          <a:r>
            <a:rPr lang="en-US" sz="1600" kern="1200" dirty="0"/>
            <a:t>Historical decision made!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The CHRT ordered Canada to pay the maximum compensation for those discriminated against.</a:t>
          </a:r>
        </a:p>
      </dsp:txBody>
      <dsp:txXfrm>
        <a:off x="8142690" y="227897"/>
        <a:ext cx="2762836" cy="1933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9F082-25DC-4318-B9F1-8E0EA26CD5AF}" type="datetimeFigureOut">
              <a:rPr lang="en-US" smtClean="0"/>
              <a:t>26/Jan/26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6D6D7-5F87-473E-9468-06A817465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97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C06B6-E3B4-4505-9C41-59393F7226FD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3583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C06B6-E3B4-4505-9C41-59393F7226FD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6330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6D6D7-5F87-473E-9468-06A8174650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30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C06B6-E3B4-4505-9C41-59393F7226FD}" type="slidenum">
              <a:rPr lang="en-CA" smtClean="0"/>
              <a:t>7</a:t>
            </a:fld>
            <a:endParaRPr lang="en-CA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941E5D-1F4B-0613-882B-5CEC6AE1ED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14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C06B6-E3B4-4505-9C41-59393F7226FD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7129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C06B6-E3B4-4505-9C41-59393F7226FD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4895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CACD9-A3CF-B85D-D972-65C0F68AC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97AFBA-0B72-BB4B-B42B-20774E80DC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7AD579-EBD1-CDC8-5683-F707EF9F71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033A9-D34E-F84F-118C-E5E7D1DDFE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6D6D7-5F87-473E-9468-06A81746505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42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D98A5-2886-2440-9C53-8FB9D29AE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4915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AA09B2-9CD8-9249-8A23-510F96BB39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459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41BBA-58B3-EB49-BEC0-0DEA5BCD6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16299"/>
          </a:xfrm>
        </p:spPr>
        <p:txBody>
          <a:bodyPr/>
          <a:lstStyle/>
          <a:p>
            <a:fld id="{8BB57D23-4374-FC43-8A8F-8D82E02D3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0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67D43-D489-1A4F-BE8A-36BCE698D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69892-4861-DF41-AAFA-3000ECCCC0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41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57D23-4374-FC43-8A8F-8D82E02D3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3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dshelpphone.ca/" TargetMode="External"/><Relationship Id="rId7" Type="http://schemas.openxmlformats.org/officeDocument/2006/relationships/hyperlink" Target="mailto:fnchildcompensation@afn.ca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fnchildclaims.ca/" TargetMode="External"/><Relationship Id="rId5" Type="http://schemas.openxmlformats.org/officeDocument/2006/relationships/hyperlink" Target="mailto:Claims@Admin.FNChildClaims.ca" TargetMode="External"/><Relationship Id="rId4" Type="http://schemas.openxmlformats.org/officeDocument/2006/relationships/hyperlink" Target="http://www.hopeforwellness.ca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generalinfo@contact.fnchildclaims.c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fnchildcompensation.ca/" TargetMode="External"/><Relationship Id="rId5" Type="http://schemas.openxmlformats.org/officeDocument/2006/relationships/hyperlink" Target="mailto:fnchildcompensation@afn.ca" TargetMode="External"/><Relationship Id="rId4" Type="http://schemas.openxmlformats.org/officeDocument/2006/relationships/hyperlink" Target="http://www.fnchildclaims.ca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Generalinfo@Contact.FNChildClaims.ca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0BE8B-4D6B-C641-9601-186F1D58F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9912" y="992775"/>
            <a:ext cx="8730983" cy="2825574"/>
          </a:xfrm>
        </p:spPr>
        <p:txBody>
          <a:bodyPr/>
          <a:lstStyle/>
          <a:p>
            <a:r>
              <a:rPr lang="en-CA" sz="4800" i="1" dirty="0">
                <a:solidFill>
                  <a:schemeClr val="accent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First Nations Child and Family Services and Jordan’s Principle</a:t>
            </a:r>
            <a:br>
              <a:rPr lang="en-CA" sz="4800" i="1" dirty="0">
                <a:solidFill>
                  <a:schemeClr val="accent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CA" sz="4800" i="1" dirty="0">
                <a:solidFill>
                  <a:schemeClr val="accent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Compensation Information </a:t>
            </a:r>
            <a:endParaRPr lang="en-US" sz="48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1621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10000">
        <p159:morph option="byObject"/>
      </p:transition>
    </mc:Choice>
    <mc:Fallback xmlns="">
      <p:transition advClick="0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6040E-F2D6-BB0E-D269-C4FC4A9F9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B28838B0-0474-3B28-9DB1-C1327AC77BF6}"/>
              </a:ext>
            </a:extLst>
          </p:cNvPr>
          <p:cNvSpPr/>
          <p:nvPr/>
        </p:nvSpPr>
        <p:spPr>
          <a:xfrm>
            <a:off x="149004" y="1937173"/>
            <a:ext cx="2763521" cy="4172374"/>
          </a:xfrm>
          <a:prstGeom prst="flowChartAlternateProcess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A5D9B5D4-4BC3-2287-C0AC-BC78A7EE9BC8}"/>
              </a:ext>
            </a:extLst>
          </p:cNvPr>
          <p:cNvSpPr/>
          <p:nvPr/>
        </p:nvSpPr>
        <p:spPr>
          <a:xfrm>
            <a:off x="3073400" y="1937173"/>
            <a:ext cx="2861725" cy="4172374"/>
          </a:xfrm>
          <a:prstGeom prst="flowChartAlternateProcess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Alternate Process 13">
            <a:extLst>
              <a:ext uri="{FF2B5EF4-FFF2-40B4-BE49-F238E27FC236}">
                <a16:creationId xmlns:a16="http://schemas.microsoft.com/office/drawing/2014/main" id="{8C2C89DB-FAF4-6CD1-417C-42F989CFBD61}"/>
              </a:ext>
            </a:extLst>
          </p:cNvPr>
          <p:cNvSpPr/>
          <p:nvPr/>
        </p:nvSpPr>
        <p:spPr>
          <a:xfrm>
            <a:off x="6046898" y="1937173"/>
            <a:ext cx="2905756" cy="4172374"/>
          </a:xfrm>
          <a:prstGeom prst="flowChartAlternateProcess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3FF67622-FCD0-F717-86E4-C958226F1D9C}"/>
              </a:ext>
            </a:extLst>
          </p:cNvPr>
          <p:cNvSpPr/>
          <p:nvPr/>
        </p:nvSpPr>
        <p:spPr>
          <a:xfrm>
            <a:off x="9162631" y="1937173"/>
            <a:ext cx="2905756" cy="4172374"/>
          </a:xfrm>
          <a:prstGeom prst="flowChartAlternateProcess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D78F0F-3AC6-EB5D-19BD-B0B6AA9C466A}"/>
              </a:ext>
            </a:extLst>
          </p:cNvPr>
          <p:cNvSpPr txBox="1"/>
          <p:nvPr/>
        </p:nvSpPr>
        <p:spPr>
          <a:xfrm>
            <a:off x="9252373" y="2309707"/>
            <a:ext cx="2673779" cy="33547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 u="sng" dirty="0">
                <a:solidFill>
                  <a:srgbClr val="002060"/>
                </a:solidFill>
                <a:latin typeface="Cambria"/>
                <a:ea typeface="Cambria"/>
                <a:cs typeface="Calibri"/>
              </a:rPr>
              <a:t>Kids Help Phone:</a:t>
            </a:r>
            <a:br>
              <a:rPr lang="en-US" sz="2400" i="1" u="sng" dirty="0">
                <a:latin typeface="Cambria"/>
                <a:ea typeface="Cambria"/>
                <a:cs typeface="Calibri"/>
              </a:rPr>
            </a:br>
            <a:endParaRPr lang="en-US" sz="2400" i="1" u="sng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sz="2000" i="1" dirty="0">
                <a:latin typeface="Cambria"/>
                <a:ea typeface="Cambria"/>
                <a:cs typeface="Calibri"/>
              </a:rPr>
              <a:t>1-800-668-6868</a:t>
            </a:r>
            <a:br>
              <a:rPr lang="en-US" i="1" dirty="0">
                <a:latin typeface="Cambria"/>
                <a:ea typeface="Cambria"/>
                <a:cs typeface="Calibri"/>
              </a:rPr>
            </a:br>
            <a:endParaRPr lang="en-US" i="1" u="sng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i="1" dirty="0">
                <a:latin typeface="Cambria"/>
                <a:ea typeface="Cambria"/>
                <a:cs typeface="Calibri"/>
              </a:rPr>
              <a:t>Or </a:t>
            </a:r>
            <a:r>
              <a:rPr lang="en-US" i="1" dirty="0">
                <a:solidFill>
                  <a:srgbClr val="000000"/>
                </a:solidFill>
                <a:latin typeface="Cambria"/>
                <a:ea typeface="+mn-lt"/>
                <a:cs typeface="+mn-lt"/>
              </a:rPr>
              <a:t>TEXT to 686868</a:t>
            </a:r>
            <a:endParaRPr lang="en-US" i="1" dirty="0">
              <a:latin typeface="Cambria"/>
              <a:ea typeface="Cambria"/>
            </a:endParaRPr>
          </a:p>
          <a:p>
            <a:pPr algn="ctr"/>
            <a:endParaRPr lang="en-US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sz="2000" i="1" dirty="0">
                <a:latin typeface="Cambria"/>
                <a:ea typeface="Cambria"/>
                <a:cs typeface="Calibri"/>
              </a:rPr>
              <a:t>Website:</a:t>
            </a:r>
            <a:r>
              <a:rPr lang="en-US" sz="2000" i="1" dirty="0">
                <a:latin typeface="Cambria"/>
                <a:ea typeface="+mn-lt"/>
                <a:cs typeface="+mn-lt"/>
              </a:rPr>
              <a:t> </a:t>
            </a:r>
            <a:br>
              <a:rPr lang="en-US" i="1" dirty="0">
                <a:latin typeface="Cambria"/>
                <a:ea typeface="+mn-lt"/>
                <a:cs typeface="+mn-lt"/>
              </a:rPr>
            </a:br>
            <a:r>
              <a:rPr lang="en-US" i="1" dirty="0">
                <a:latin typeface="Cambria"/>
                <a:ea typeface="+mn-lt"/>
                <a:cs typeface="+mn-lt"/>
                <a:hlinkClick r:id="rId3"/>
              </a:rPr>
              <a:t>www.kidshelpphone.ca</a:t>
            </a:r>
            <a:endParaRPr lang="en-US" i="1" dirty="0">
              <a:latin typeface="Cambria"/>
              <a:ea typeface="+mn-lt"/>
              <a:cs typeface="+mn-lt"/>
            </a:endParaRPr>
          </a:p>
          <a:p>
            <a:pPr algn="ctr"/>
            <a:endParaRPr lang="en-US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i="1" dirty="0">
                <a:latin typeface="Cambria"/>
                <a:ea typeface="Cambria"/>
                <a:cs typeface="Calibri"/>
              </a:rPr>
              <a:t>Hours of Operation: 24/7</a:t>
            </a:r>
            <a:endParaRPr lang="en-US" dirty="0">
              <a:latin typeface="Cambria"/>
              <a:ea typeface="Cambria"/>
            </a:endParaRPr>
          </a:p>
          <a:p>
            <a:pPr algn="ctr"/>
            <a:endParaRPr lang="en-US" i="1" dirty="0">
              <a:latin typeface="Cambria"/>
              <a:ea typeface="Cambria"/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F8B3EB-DCE7-7E85-E334-75AFE938D5F8}"/>
              </a:ext>
            </a:extLst>
          </p:cNvPr>
          <p:cNvSpPr txBox="1"/>
          <p:nvPr/>
        </p:nvSpPr>
        <p:spPr>
          <a:xfrm>
            <a:off x="6148384" y="2299811"/>
            <a:ext cx="2800987" cy="35702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 i="1" u="sng" dirty="0">
                <a:solidFill>
                  <a:srgbClr val="002060"/>
                </a:solidFill>
                <a:latin typeface="Cambria"/>
                <a:ea typeface="Cambria"/>
                <a:cs typeface="Calibri"/>
              </a:rPr>
              <a:t>Hope for Wellness:</a:t>
            </a:r>
            <a:endParaRPr lang="en-US" sz="2200" b="1" i="1" dirty="0">
              <a:solidFill>
                <a:srgbClr val="002060"/>
              </a:solidFill>
              <a:latin typeface="Cambria"/>
              <a:ea typeface="Cambria"/>
            </a:endParaRPr>
          </a:p>
          <a:p>
            <a:pPr algn="ctr"/>
            <a:endParaRPr lang="en-US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sz="2000" i="1" dirty="0">
                <a:latin typeface="Cambria"/>
                <a:ea typeface="Cambria"/>
                <a:cs typeface="Calibri"/>
              </a:rPr>
              <a:t>1-855-242-3310 </a:t>
            </a:r>
          </a:p>
          <a:p>
            <a:pPr algn="ctr"/>
            <a:endParaRPr lang="en-US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sz="2000" i="1" dirty="0">
                <a:latin typeface="Cambria"/>
                <a:ea typeface="Cambria"/>
                <a:cs typeface="Calibri"/>
              </a:rPr>
              <a:t>Website:</a:t>
            </a:r>
            <a:br>
              <a:rPr lang="en-US" sz="2000" i="1" dirty="0">
                <a:latin typeface="Cambria"/>
                <a:ea typeface="Cambria"/>
                <a:cs typeface="Calibri"/>
              </a:rPr>
            </a:br>
            <a:r>
              <a:rPr lang="en-US" sz="2000" i="1" dirty="0">
                <a:latin typeface="Cambria"/>
                <a:ea typeface="Cambria"/>
                <a:cs typeface="Calibri"/>
              </a:rPr>
              <a:t> </a:t>
            </a:r>
            <a:r>
              <a:rPr lang="en-US" i="1" dirty="0">
                <a:latin typeface="Cambria"/>
                <a:ea typeface="Cambria"/>
                <a:cs typeface="Calibri"/>
                <a:hlinkClick r:id="rId4"/>
              </a:rPr>
              <a:t>www.hopeforwellness.ca</a:t>
            </a:r>
            <a:endParaRPr lang="en-US" i="1" dirty="0">
              <a:latin typeface="Cambria"/>
              <a:ea typeface="Cambria"/>
            </a:endParaRPr>
          </a:p>
          <a:p>
            <a:pPr algn="ctr"/>
            <a:endParaRPr lang="en-US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i="1" dirty="0">
                <a:latin typeface="Cambria"/>
                <a:ea typeface="Cambria"/>
                <a:cs typeface="Calibri"/>
              </a:rPr>
              <a:t>Hours of Operation: 24/7</a:t>
            </a:r>
          </a:p>
          <a:p>
            <a:pPr algn="ctr"/>
            <a:endParaRPr lang="en-US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i="1" dirty="0">
                <a:latin typeface="Cambria"/>
                <a:ea typeface="Cambria"/>
                <a:cs typeface="Calibri"/>
              </a:rPr>
              <a:t>Offers service in a variety of Indigenous Languages</a:t>
            </a:r>
          </a:p>
          <a:p>
            <a:pPr algn="ctr"/>
            <a:endParaRPr lang="en-US" i="1" dirty="0">
              <a:latin typeface="Cambria"/>
              <a:ea typeface="Cambria"/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AF7B910-49F4-1F53-A3DA-B10AA780FA0E}"/>
              </a:ext>
            </a:extLst>
          </p:cNvPr>
          <p:cNvSpPr txBox="1"/>
          <p:nvPr/>
        </p:nvSpPr>
        <p:spPr>
          <a:xfrm>
            <a:off x="79581" y="2309707"/>
            <a:ext cx="2851584" cy="50475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 i="1" u="sng" dirty="0">
                <a:solidFill>
                  <a:srgbClr val="002060"/>
                </a:solidFill>
                <a:latin typeface="Cambria"/>
                <a:ea typeface="Cambria"/>
                <a:cs typeface="Calibri"/>
              </a:rPr>
              <a:t>Administrator:</a:t>
            </a:r>
          </a:p>
          <a:p>
            <a:pPr algn="ctr"/>
            <a:endParaRPr lang="en-US" sz="2000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sz="2000" i="1" dirty="0">
                <a:latin typeface="Cambria"/>
                <a:ea typeface="Cambria"/>
                <a:cs typeface="Calibri"/>
              </a:rPr>
              <a:t>1-833-852-0755 </a:t>
            </a:r>
            <a:endParaRPr lang="en-US" sz="2000" i="1" dirty="0">
              <a:ea typeface="Cambria"/>
              <a:cs typeface="Calibri"/>
            </a:endParaRPr>
          </a:p>
          <a:p>
            <a:pPr algn="ctr"/>
            <a:br>
              <a:rPr lang="en-US" sz="2400" i="1" dirty="0">
                <a:latin typeface="Cambria"/>
                <a:ea typeface="Cambria"/>
                <a:cs typeface="Calibri"/>
              </a:rPr>
            </a:b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Email: </a:t>
            </a:r>
            <a:br>
              <a:rPr lang="en-US" sz="1400" i="1" dirty="0"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</a:br>
            <a:r>
              <a:rPr lang="en-CA" sz="1400" u="sng" dirty="0">
                <a:latin typeface="Cambria" panose="02040503050406030204" pitchFamily="18" charset="0"/>
                <a:ea typeface="Cambria" panose="02040503050406030204" pitchFamily="18" charset="0"/>
                <a:hlinkClick r:id="rId5"/>
              </a:rPr>
              <a:t>Claims@Admin.FNChildClaims.ca</a:t>
            </a:r>
            <a:br>
              <a:rPr lang="en-US" sz="2400" i="1" dirty="0">
                <a:latin typeface="Cambria"/>
                <a:ea typeface="Cambria"/>
                <a:cs typeface="Calibri"/>
              </a:rPr>
            </a:br>
            <a:endParaRPr lang="en-US" sz="2400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sz="2000" i="1" dirty="0">
                <a:latin typeface="Cambria"/>
                <a:ea typeface="Cambria"/>
                <a:cs typeface="Calibri"/>
              </a:rPr>
              <a:t>Website:</a:t>
            </a:r>
          </a:p>
          <a:p>
            <a:pPr algn="ctr"/>
            <a:r>
              <a:rPr lang="en-US" i="1" dirty="0">
                <a:latin typeface="Cambria"/>
                <a:ea typeface="Cambria"/>
                <a:cs typeface="Calibri"/>
                <a:hlinkClick r:id="rId6"/>
              </a:rPr>
              <a:t>www.Fnchildclaims.ca</a:t>
            </a:r>
            <a:endParaRPr lang="en-US" i="1" dirty="0">
              <a:latin typeface="Cambria"/>
              <a:ea typeface="Cambria"/>
              <a:cs typeface="Calibri"/>
            </a:endParaRPr>
          </a:p>
          <a:p>
            <a:pPr algn="ctr"/>
            <a:endParaRPr lang="en-US" sz="2800" i="1" dirty="0">
              <a:latin typeface="Cambria"/>
              <a:ea typeface="Cambria"/>
              <a:cs typeface="Calibri"/>
            </a:endParaRPr>
          </a:p>
          <a:p>
            <a:pPr algn="ctr"/>
            <a:endParaRPr lang="en-US" sz="2800" i="1" dirty="0">
              <a:latin typeface="Cambria"/>
              <a:ea typeface="Cambria"/>
              <a:cs typeface="Calibri"/>
            </a:endParaRPr>
          </a:p>
          <a:p>
            <a:pPr algn="ctr"/>
            <a:endParaRPr lang="en-US" sz="2800" i="1" dirty="0">
              <a:latin typeface="Cambria"/>
              <a:ea typeface="Cambria"/>
              <a:cs typeface="Calibri"/>
            </a:endParaRPr>
          </a:p>
          <a:p>
            <a:pPr algn="ctr"/>
            <a:endParaRPr lang="en-US" sz="2800" i="1" dirty="0">
              <a:latin typeface="Cambria"/>
              <a:ea typeface="Cambria"/>
              <a:cs typeface="Calibri"/>
            </a:endParaRPr>
          </a:p>
          <a:p>
            <a:pPr algn="ctr"/>
            <a:endParaRPr lang="en-US" sz="2800" i="1" dirty="0">
              <a:latin typeface="Cambria"/>
              <a:ea typeface="Cambria"/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2CAF07-1746-1EDD-CE24-AC2E9B9C46CA}"/>
              </a:ext>
            </a:extLst>
          </p:cNvPr>
          <p:cNvSpPr txBox="1"/>
          <p:nvPr/>
        </p:nvSpPr>
        <p:spPr>
          <a:xfrm>
            <a:off x="3073400" y="2293130"/>
            <a:ext cx="2763522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 i="1" u="sng" dirty="0">
                <a:solidFill>
                  <a:srgbClr val="002060"/>
                </a:solidFill>
                <a:latin typeface="Cambria"/>
                <a:ea typeface="Cambria"/>
                <a:cs typeface="Calibri"/>
              </a:rPr>
              <a:t>Assembly of First Nations:</a:t>
            </a:r>
          </a:p>
          <a:p>
            <a:pPr algn="ctr"/>
            <a:endParaRPr lang="en-US" sz="2000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sz="2000" i="1" dirty="0">
                <a:latin typeface="Cambria"/>
                <a:ea typeface="Cambria"/>
                <a:cs typeface="Calibri"/>
              </a:rPr>
              <a:t>1-888-718-6496 </a:t>
            </a:r>
            <a:br>
              <a:rPr lang="en-US" sz="2000" i="1" dirty="0">
                <a:latin typeface="Cambria"/>
                <a:ea typeface="Cambria"/>
                <a:cs typeface="Calibri"/>
              </a:rPr>
            </a:br>
            <a:endParaRPr lang="en-US" sz="2000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sz="2000" i="1" dirty="0">
                <a:latin typeface="Cambria"/>
                <a:ea typeface="Cambria"/>
                <a:cs typeface="Calibri"/>
              </a:rPr>
              <a:t>Email: </a:t>
            </a:r>
            <a:r>
              <a:rPr lang="en-US" sz="1600" i="1" dirty="0">
                <a:latin typeface="Cambria"/>
                <a:ea typeface="Cambria"/>
                <a:cs typeface="Calibri"/>
                <a:hlinkClick r:id="rId7"/>
              </a:rPr>
              <a:t>fnchildcompensation@afn.ca</a:t>
            </a:r>
            <a:endParaRPr lang="en-US" sz="1600" i="1" dirty="0">
              <a:latin typeface="Cambria"/>
              <a:ea typeface="Cambria"/>
              <a:cs typeface="Calibri"/>
            </a:endParaRPr>
          </a:p>
          <a:p>
            <a:pPr algn="ctr"/>
            <a:endParaRPr lang="en-US" sz="2000" i="1" dirty="0">
              <a:latin typeface="Cambria"/>
              <a:ea typeface="Cambria"/>
              <a:cs typeface="Calibri"/>
            </a:endParaRPr>
          </a:p>
          <a:p>
            <a:pPr algn="ctr"/>
            <a:r>
              <a:rPr lang="en-US" sz="2000" i="1" dirty="0">
                <a:latin typeface="Cambria"/>
                <a:ea typeface="Cambria"/>
                <a:cs typeface="Calibri"/>
              </a:rPr>
              <a:t>Website:</a:t>
            </a:r>
          </a:p>
          <a:p>
            <a:pPr algn="ctr"/>
            <a:r>
              <a:rPr lang="en-US" sz="1600" i="1" dirty="0">
                <a:latin typeface="Cambria"/>
                <a:ea typeface="Cambria"/>
                <a:cs typeface="Calibri"/>
              </a:rPr>
              <a:t> </a:t>
            </a:r>
            <a:r>
              <a:rPr lang="en-US" sz="1600" i="1" dirty="0">
                <a:latin typeface="Cambria"/>
                <a:ea typeface="Cambria"/>
                <a:cs typeface="Calibri"/>
                <a:hlinkClick r:id="rId4"/>
              </a:rPr>
              <a:t>www.fnchildcompensation.ca</a:t>
            </a:r>
            <a:endParaRPr lang="en-US" sz="1600" i="1" dirty="0">
              <a:latin typeface="Cambria"/>
              <a:ea typeface="Cambria"/>
            </a:endParaRPr>
          </a:p>
          <a:p>
            <a:pPr algn="ctr"/>
            <a:endParaRPr lang="en-US" sz="2800" i="1" dirty="0">
              <a:latin typeface="Cambria"/>
              <a:ea typeface="Cambria"/>
              <a:cs typeface="Calibri"/>
            </a:endParaRPr>
          </a:p>
          <a:p>
            <a:pPr algn="ctr"/>
            <a:endParaRPr lang="en-US" sz="2800" i="1" dirty="0">
              <a:latin typeface="Cambria"/>
              <a:ea typeface="Cambria"/>
              <a:cs typeface="Calibri"/>
            </a:endParaRPr>
          </a:p>
          <a:p>
            <a:pPr algn="ctr"/>
            <a:endParaRPr lang="en-US" sz="2800" i="1" dirty="0">
              <a:latin typeface="Cambria"/>
              <a:ea typeface="Cambri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2409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CD505BD-C665-5A7B-5E76-C1552FDEF3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932" t="29072" r="13350" b="8356"/>
          <a:stretch>
            <a:fillRect/>
          </a:stretch>
        </p:blipFill>
        <p:spPr bwMode="auto">
          <a:xfrm>
            <a:off x="7114996" y="1997770"/>
            <a:ext cx="4514701" cy="42792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876BD59-05C1-0B9D-B2E2-B86A380E0F18}"/>
              </a:ext>
            </a:extLst>
          </p:cNvPr>
          <p:cNvSpPr txBox="1"/>
          <p:nvPr/>
        </p:nvSpPr>
        <p:spPr>
          <a:xfrm>
            <a:off x="703913" y="2275324"/>
            <a:ext cx="685456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72C097"/>
                </a:solidFill>
              </a:rPr>
              <a:t>How to Apply for a Laptop</a:t>
            </a:r>
            <a:br>
              <a:rPr lang="en-US" sz="3200" b="1" dirty="0">
                <a:solidFill>
                  <a:srgbClr val="72C097"/>
                </a:solidFill>
              </a:rPr>
            </a:br>
            <a:endParaRPr lang="en-US" sz="3200" b="1" dirty="0">
              <a:solidFill>
                <a:srgbClr val="72C097"/>
              </a:solidFill>
            </a:endParaRPr>
          </a:p>
          <a:p>
            <a:r>
              <a:rPr lang="en-US" sz="2800" dirty="0"/>
              <a:t>Interested First Nations and/or organizations can request an application by contacting the AFN Information Desk: </a:t>
            </a:r>
          </a:p>
          <a:p>
            <a:endParaRPr lang="en-US" sz="2800" dirty="0"/>
          </a:p>
          <a:p>
            <a:r>
              <a:rPr lang="en-US" sz="2800" dirty="0"/>
              <a:t>Email: fnchildcompensation@afn.ca</a:t>
            </a:r>
          </a:p>
          <a:p>
            <a:r>
              <a:rPr lang="en-US" sz="2800" dirty="0"/>
              <a:t>Phone: 1-888-718-6496</a:t>
            </a:r>
          </a:p>
        </p:txBody>
      </p:sp>
    </p:spTree>
    <p:extLst>
      <p:ext uri="{BB962C8B-B14F-4D97-AF65-F5344CB8AC3E}">
        <p14:creationId xmlns:p14="http://schemas.microsoft.com/office/powerpoint/2010/main" val="915065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D85A9D-69A0-FA7D-FB50-FE28A57B6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C3CA0-4F36-2605-10AC-8D22BC9BE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5971" y="2714798"/>
            <a:ext cx="8730983" cy="714202"/>
          </a:xfrm>
        </p:spPr>
        <p:txBody>
          <a:bodyPr/>
          <a:lstStyle/>
          <a:p>
            <a:r>
              <a:rPr lang="en-CA" sz="48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Thank you </a:t>
            </a:r>
            <a:endParaRPr lang="en-US" sz="48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9150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10000">
        <p159:morph option="byObject"/>
      </p:transition>
    </mc:Choice>
    <mc:Fallback xmlns="">
      <p:transition advClick="0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DDCA62D-5584-68CA-B55F-405D0F1841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3109214"/>
              </p:ext>
            </p:extLst>
          </p:nvPr>
        </p:nvGraphicFramePr>
        <p:xfrm>
          <a:off x="608330" y="3943350"/>
          <a:ext cx="10975340" cy="248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3966E80-4DC6-E23D-4A0E-375BAB82BB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7915173"/>
              </p:ext>
            </p:extLst>
          </p:nvPr>
        </p:nvGraphicFramePr>
        <p:xfrm>
          <a:off x="608330" y="1519340"/>
          <a:ext cx="10975340" cy="2389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036055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5B70564-376E-704C-9649-07DC98FDC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892" y="2279189"/>
            <a:ext cx="6445405" cy="4304372"/>
          </a:xfrm>
        </p:spPr>
        <p:txBody>
          <a:bodyPr>
            <a:normAutofit fontScale="85000" lnSpcReduction="20000"/>
          </a:bodyPr>
          <a:lstStyle/>
          <a:p>
            <a:pPr algn="l">
              <a:buClr>
                <a:srgbClr val="1B0F59"/>
              </a:buClr>
            </a:pPr>
            <a:r>
              <a:rPr lang="en-US" sz="3300" b="1" dirty="0">
                <a:solidFill>
                  <a:srgbClr val="1B0F59"/>
                </a:solidFill>
              </a:rPr>
              <a:t>Removed Child Class: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900" dirty="0"/>
              <a:t>First Nations individual who, as a child, were removed from their home on-reserve and placed in care </a:t>
            </a:r>
            <a:r>
              <a:rPr lang="en-US" sz="2900" b="1" dirty="0"/>
              <a:t>between April 1, 1991 and March 31, 2022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900" dirty="0"/>
              <a:t>Base compensation: $40,000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900" dirty="0"/>
              <a:t>Enhancements to compensate class members who experienced additional harms include: age at first removal, time in care, age at exiting care, removed to receive an essential service, removed from a northern or remote community, number of spells in care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A54263D-C377-F226-2853-046AFCD6B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6375" y="1443235"/>
            <a:ext cx="9037278" cy="844935"/>
          </a:xfrm>
        </p:spPr>
        <p:txBody>
          <a:bodyPr/>
          <a:lstStyle/>
          <a:p>
            <a:r>
              <a:rPr lang="en-US" sz="5400" b="1" dirty="0">
                <a:solidFill>
                  <a:srgbClr val="1B0F59"/>
                </a:solidFill>
              </a:rPr>
              <a:t>Compensation Classes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917737D-B4FE-D23B-1634-E2CB7C347665}"/>
              </a:ext>
            </a:extLst>
          </p:cNvPr>
          <p:cNvSpPr txBox="1">
            <a:spLocks/>
          </p:cNvSpPr>
          <p:nvPr/>
        </p:nvSpPr>
        <p:spPr>
          <a:xfrm>
            <a:off x="6683297" y="2387338"/>
            <a:ext cx="4917688" cy="3936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1B0F59"/>
              </a:buClr>
            </a:pPr>
            <a:r>
              <a:rPr lang="en-US" sz="3000" b="1" dirty="0">
                <a:solidFill>
                  <a:srgbClr val="1B0F59"/>
                </a:solidFill>
              </a:rPr>
              <a:t>Removed Child Family Class: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Caregiving parents or grandparents of Removed Child Class Members at the time of their removal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Base compensation: $40,000 (may be multiplied for additional children removed)</a:t>
            </a:r>
          </a:p>
        </p:txBody>
      </p:sp>
    </p:spTree>
    <p:extLst>
      <p:ext uri="{BB962C8B-B14F-4D97-AF65-F5344CB8AC3E}">
        <p14:creationId xmlns:p14="http://schemas.microsoft.com/office/powerpoint/2010/main" val="1654506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46C4C798-8694-BD7A-DBCB-9980C60B5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652" y="1830646"/>
            <a:ext cx="10599713" cy="1212999"/>
          </a:xfrm>
        </p:spPr>
        <p:txBody>
          <a:bodyPr>
            <a:normAutofit/>
          </a:bodyPr>
          <a:lstStyle/>
          <a:p>
            <a:pPr>
              <a:buClr>
                <a:srgbClr val="1B0F59"/>
              </a:buClr>
            </a:pPr>
            <a:r>
              <a:rPr lang="en-US" sz="3200" b="1" dirty="0">
                <a:solidFill>
                  <a:srgbClr val="1B0F59"/>
                </a:solidFill>
              </a:rPr>
              <a:t>The Claims Period for the Removed Child and the Removed Child Family Class opened March 10, 2025.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09CFF-CB78-9ADE-EEF0-91782B12BFBD}"/>
              </a:ext>
            </a:extLst>
          </p:cNvPr>
          <p:cNvSpPr txBox="1"/>
          <p:nvPr/>
        </p:nvSpPr>
        <p:spPr>
          <a:xfrm>
            <a:off x="193953" y="2915094"/>
            <a:ext cx="672731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Anyone who was over the age of majority on launch day, will have three years to submit a Claim.</a:t>
            </a:r>
            <a:br>
              <a:rPr lang="en-CA" sz="2000" dirty="0"/>
            </a:br>
            <a:endParaRPr lang="en-CA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Once a Claimant reaches the age of majority in their province or territory, they have three years to submit their Claim.</a:t>
            </a:r>
            <a:br>
              <a:rPr lang="en-CA" sz="2000" dirty="0"/>
            </a:br>
            <a:endParaRPr lang="en-CA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Minors can submit a claim up to two years before they’ve reached the age of majority; however, if eligible, they will not receive Compensation until they have reached the age of majority in their province or territory. </a:t>
            </a:r>
            <a:endParaRPr lang="en-US" sz="2000" dirty="0"/>
          </a:p>
          <a:p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5A1C7235-6006-87A7-DCC1-B9735C12F6C3}"/>
              </a:ext>
            </a:extLst>
          </p:cNvPr>
          <p:cNvSpPr txBox="1">
            <a:spLocks/>
          </p:cNvSpPr>
          <p:nvPr/>
        </p:nvSpPr>
        <p:spPr>
          <a:xfrm>
            <a:off x="7594957" y="3326672"/>
            <a:ext cx="4917688" cy="2667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1B0F59"/>
              </a:buClr>
            </a:pPr>
            <a:r>
              <a:rPr lang="en-US" sz="3000" b="1" dirty="0">
                <a:solidFill>
                  <a:srgbClr val="1B0F59"/>
                </a:solidFill>
              </a:rPr>
              <a:t>How to Apply: </a:t>
            </a:r>
          </a:p>
          <a:p>
            <a:pPr algn="l">
              <a:buClr>
                <a:srgbClr val="1B0F59"/>
              </a:buClr>
            </a:pPr>
            <a:r>
              <a:rPr lang="en-US" sz="2600" dirty="0"/>
              <a:t>	Online via the Portal</a:t>
            </a:r>
          </a:p>
          <a:p>
            <a:pPr algn="l">
              <a:buClr>
                <a:srgbClr val="1B0F59"/>
              </a:buClr>
            </a:pPr>
            <a:r>
              <a:rPr lang="en-US" sz="2600" dirty="0"/>
              <a:t>	Mail-in </a:t>
            </a:r>
          </a:p>
          <a:p>
            <a:pPr algn="l">
              <a:buClr>
                <a:srgbClr val="1B0F59"/>
              </a:buClr>
            </a:pPr>
            <a:r>
              <a:rPr lang="en-US" sz="2600" dirty="0"/>
              <a:t>	Fax</a:t>
            </a:r>
          </a:p>
          <a:p>
            <a:pPr algn="l">
              <a:buClr>
                <a:srgbClr val="1B0F59"/>
              </a:buClr>
            </a:pPr>
            <a:r>
              <a:rPr lang="en-US" sz="2600" dirty="0"/>
              <a:t>	Email</a:t>
            </a:r>
          </a:p>
        </p:txBody>
      </p:sp>
      <p:pic>
        <p:nvPicPr>
          <p:cNvPr id="11" name="Graphic 10" descr="Envelope with solid fill">
            <a:extLst>
              <a:ext uri="{FF2B5EF4-FFF2-40B4-BE49-F238E27FC236}">
                <a16:creationId xmlns:a16="http://schemas.microsoft.com/office/drawing/2014/main" id="{0FEACEC8-6DF2-5A14-BBD7-2020432524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96874" y="4273997"/>
            <a:ext cx="486783" cy="486783"/>
          </a:xfrm>
          <a:prstGeom prst="rect">
            <a:avLst/>
          </a:prstGeom>
        </p:spPr>
      </p:pic>
      <p:pic>
        <p:nvPicPr>
          <p:cNvPr id="15" name="Graphic 14" descr="Email with solid fill">
            <a:extLst>
              <a:ext uri="{FF2B5EF4-FFF2-40B4-BE49-F238E27FC236}">
                <a16:creationId xmlns:a16="http://schemas.microsoft.com/office/drawing/2014/main" id="{9FEE972E-A982-21DB-CC4F-45B374EDF9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82082" y="5267839"/>
            <a:ext cx="457200" cy="457200"/>
          </a:xfrm>
          <a:prstGeom prst="rect">
            <a:avLst/>
          </a:prstGeom>
        </p:spPr>
      </p:pic>
      <p:pic>
        <p:nvPicPr>
          <p:cNvPr id="17" name="Graphic 16" descr="Internet with solid fill">
            <a:extLst>
              <a:ext uri="{FF2B5EF4-FFF2-40B4-BE49-F238E27FC236}">
                <a16:creationId xmlns:a16="http://schemas.microsoft.com/office/drawing/2014/main" id="{876A79CF-AE3A-BA7B-1EE4-32C36854C9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00912" y="3748322"/>
            <a:ext cx="516367" cy="516367"/>
          </a:xfrm>
          <a:prstGeom prst="rect">
            <a:avLst/>
          </a:prstGeom>
        </p:spPr>
      </p:pic>
      <p:pic>
        <p:nvPicPr>
          <p:cNvPr id="19" name="Graphic 18" descr="Fax with solid fill">
            <a:extLst>
              <a:ext uri="{FF2B5EF4-FFF2-40B4-BE49-F238E27FC236}">
                <a16:creationId xmlns:a16="http://schemas.microsoft.com/office/drawing/2014/main" id="{2A5F148A-650C-16B1-95F6-543DCF57C60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96874" y="4740766"/>
            <a:ext cx="457199" cy="45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856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B1E72-178E-583C-BA39-CBF81F662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2739D98F-24D0-611C-B9A9-D8B232860B66}"/>
              </a:ext>
            </a:extLst>
          </p:cNvPr>
          <p:cNvSpPr txBox="1"/>
          <p:nvPr/>
        </p:nvSpPr>
        <p:spPr>
          <a:xfrm>
            <a:off x="196635" y="2504944"/>
            <a:ext cx="6874259" cy="3647152"/>
          </a:xfrm>
          <a:prstGeom prst="rect">
            <a:avLst/>
          </a:prstGeom>
          <a:noFill/>
          <a:ln w="38100">
            <a:solidFill>
              <a:srgbClr val="72C097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i="1" u="sng" dirty="0">
                <a:solidFill>
                  <a:srgbClr val="002060"/>
                </a:solidFill>
                <a:ea typeface="Cambria"/>
                <a:cs typeface="Calibri"/>
              </a:rPr>
              <a:t>What are Claims Helpers?</a:t>
            </a:r>
            <a:br>
              <a:rPr lang="en-US" sz="2200" b="1" i="1" u="sng" dirty="0">
                <a:latin typeface="Cambria"/>
                <a:ea typeface="Cambria"/>
                <a:cs typeface="Calibri"/>
              </a:rPr>
            </a:br>
            <a:endParaRPr lang="en-US" sz="2000" b="1" i="1" u="sng" dirty="0">
              <a:ea typeface="Cambria"/>
              <a:cs typeface="Calibri"/>
            </a:endParaRPr>
          </a:p>
          <a:p>
            <a:r>
              <a:rPr lang="en-US" sz="2100" dirty="0">
                <a:ea typeface="Cambria" panose="02040503050406030204" pitchFamily="18" charset="0"/>
              </a:rPr>
              <a:t>Claims Helpers offer one-on-one assistance at no cost to Claimants, which can include: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100" dirty="0">
                <a:ea typeface="Cambria" panose="02040503050406030204" pitchFamily="18" charset="0"/>
              </a:rPr>
              <a:t>Help you understand the Settlement and claims process.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100" dirty="0">
                <a:ea typeface="Cambria" panose="02040503050406030204" pitchFamily="18" charset="0"/>
              </a:rPr>
              <a:t>Explain what documents and identification you might need.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100" dirty="0">
                <a:ea typeface="Cambria" panose="02040503050406030204" pitchFamily="18" charset="0"/>
              </a:rPr>
              <a:t>Help you complete your Claim Form.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100" dirty="0">
                <a:ea typeface="Cambria" panose="02040503050406030204" pitchFamily="18" charset="0"/>
              </a:rPr>
              <a:t>Show you how to get government-issued ID.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100" dirty="0">
                <a:ea typeface="Cambria" panose="02040503050406030204" pitchFamily="18" charset="0"/>
              </a:rPr>
              <a:t>Share information about local cultural, community and wellness supports.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2E91AF-6405-F9B5-B0DB-F3A6875FF157}"/>
              </a:ext>
            </a:extLst>
          </p:cNvPr>
          <p:cNvSpPr txBox="1">
            <a:spLocks/>
          </p:cNvSpPr>
          <p:nvPr/>
        </p:nvSpPr>
        <p:spPr>
          <a:xfrm>
            <a:off x="1279265" y="1510831"/>
            <a:ext cx="9037278" cy="844935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1B0F59"/>
                </a:solidFill>
              </a:rPr>
              <a:t>Claims Helper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2152D-8491-2F29-4CD8-6F24C7E8792A}"/>
              </a:ext>
            </a:extLst>
          </p:cNvPr>
          <p:cNvSpPr txBox="1"/>
          <p:nvPr/>
        </p:nvSpPr>
        <p:spPr>
          <a:xfrm>
            <a:off x="7070894" y="2074303"/>
            <a:ext cx="5045924" cy="4185761"/>
          </a:xfrm>
          <a:prstGeom prst="rect">
            <a:avLst/>
          </a:prstGeom>
          <a:noFill/>
          <a:ln w="38100"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br>
              <a:rPr lang="en-US" sz="2200" b="1" i="1" u="sng" dirty="0">
                <a:latin typeface="Cambria"/>
                <a:ea typeface="Cambria"/>
                <a:cs typeface="Calibri"/>
              </a:rPr>
            </a:br>
            <a:r>
              <a:rPr lang="en-US" sz="2200" b="1" i="1" u="sng" dirty="0">
                <a:solidFill>
                  <a:srgbClr val="002060"/>
                </a:solidFill>
                <a:ea typeface="Cambria"/>
                <a:cs typeface="Calibri"/>
              </a:rPr>
              <a:t>Administrator (Deloitte):</a:t>
            </a:r>
            <a:br>
              <a:rPr lang="en-US" sz="2200" b="1" i="1" u="sng" dirty="0">
                <a:ea typeface="Cambria"/>
                <a:cs typeface="Calibri"/>
              </a:rPr>
            </a:br>
            <a:endParaRPr lang="en-US" sz="2000" i="1" dirty="0">
              <a:ea typeface="Cambria"/>
              <a:cs typeface="Calibri"/>
            </a:endParaRPr>
          </a:p>
          <a:p>
            <a:pPr algn="ctr"/>
            <a:r>
              <a:rPr lang="en-US" sz="2000" i="1" dirty="0">
                <a:ea typeface="Cambria"/>
                <a:cs typeface="Calibri"/>
              </a:rPr>
              <a:t>Telephone: 1-833-852-0755 </a:t>
            </a:r>
            <a:br>
              <a:rPr lang="en-US" sz="2000" i="1" dirty="0">
                <a:ea typeface="Cambria"/>
                <a:cs typeface="Calibri"/>
              </a:rPr>
            </a:br>
            <a:r>
              <a:rPr lang="en-US" sz="2000" i="1" dirty="0">
                <a:ea typeface="Cambria" panose="02040503050406030204" pitchFamily="18" charset="0"/>
                <a:cs typeface="Calibri"/>
              </a:rPr>
              <a:t>Email: </a:t>
            </a:r>
            <a:r>
              <a:rPr lang="en-CA" sz="2000" u="sng" dirty="0">
                <a:ea typeface="Cambria" panose="02040503050406030204" pitchFamily="18" charset="0"/>
                <a:hlinkClick r:id="rId3"/>
              </a:rPr>
              <a:t>generalinfo@contact.fnchildclaims.ca</a:t>
            </a:r>
            <a:r>
              <a:rPr lang="en-CA" sz="2000" u="sng" dirty="0">
                <a:ea typeface="Cambria" panose="02040503050406030204" pitchFamily="18" charset="0"/>
              </a:rPr>
              <a:t> </a:t>
            </a:r>
            <a:endParaRPr lang="en-US" sz="2000" i="1" dirty="0">
              <a:ea typeface="Cambria"/>
              <a:cs typeface="Calibri"/>
            </a:endParaRPr>
          </a:p>
          <a:p>
            <a:pPr algn="ctr"/>
            <a:r>
              <a:rPr lang="en-US" sz="2000" i="1" dirty="0">
                <a:ea typeface="Cambria"/>
                <a:cs typeface="Calibri"/>
              </a:rPr>
              <a:t>Website: </a:t>
            </a:r>
            <a:r>
              <a:rPr lang="en-US" sz="2000" i="1" dirty="0">
                <a:ea typeface="Cambria"/>
                <a:cs typeface="Calibri"/>
                <a:hlinkClick r:id="rId4"/>
              </a:rPr>
              <a:t>www.Fnchildclaims.ca</a:t>
            </a:r>
            <a:br>
              <a:rPr lang="en-US" sz="2000" i="1" dirty="0">
                <a:ea typeface="Cambria"/>
                <a:cs typeface="Calibri"/>
              </a:rPr>
            </a:br>
            <a:endParaRPr lang="en-US" sz="2000" i="1" dirty="0">
              <a:ea typeface="Cambria"/>
              <a:cs typeface="Calibri"/>
            </a:endParaRPr>
          </a:p>
          <a:p>
            <a:pPr algn="ctr"/>
            <a:r>
              <a:rPr lang="en-US" sz="2200" b="1" i="1" u="sng" dirty="0">
                <a:solidFill>
                  <a:srgbClr val="002060"/>
                </a:solidFill>
                <a:ea typeface="Cambria"/>
                <a:cs typeface="Calibri"/>
              </a:rPr>
              <a:t>Assembly of First Nations:</a:t>
            </a:r>
            <a:br>
              <a:rPr lang="en-US" sz="2200" b="1" i="1" u="sng" dirty="0">
                <a:ea typeface="Cambria"/>
                <a:cs typeface="Calibri"/>
              </a:rPr>
            </a:br>
            <a:endParaRPr lang="en-US" sz="2000" i="1" dirty="0">
              <a:ea typeface="Cambria"/>
              <a:cs typeface="Calibri"/>
            </a:endParaRPr>
          </a:p>
          <a:p>
            <a:pPr algn="ctr"/>
            <a:r>
              <a:rPr lang="en-US" sz="2000" i="1" dirty="0">
                <a:ea typeface="Cambria"/>
                <a:cs typeface="Calibri"/>
              </a:rPr>
              <a:t>Telephone: 1-888-718-6496 </a:t>
            </a:r>
            <a:br>
              <a:rPr lang="en-US" sz="2000" i="1" dirty="0">
                <a:ea typeface="Cambria"/>
                <a:cs typeface="Calibri"/>
              </a:rPr>
            </a:br>
            <a:r>
              <a:rPr lang="en-US" sz="2000" i="1" dirty="0">
                <a:ea typeface="Cambria"/>
                <a:cs typeface="Calibri"/>
              </a:rPr>
              <a:t>Email: </a:t>
            </a:r>
            <a:r>
              <a:rPr lang="en-US" sz="2000" i="1" dirty="0">
                <a:ea typeface="Cambria"/>
                <a:cs typeface="Calibri"/>
                <a:hlinkClick r:id="rId5"/>
              </a:rPr>
              <a:t>fnchildcompensation@afn.ca</a:t>
            </a:r>
            <a:endParaRPr lang="en-US" sz="2000" i="1" dirty="0">
              <a:ea typeface="Cambria"/>
              <a:cs typeface="Calibri"/>
            </a:endParaRPr>
          </a:p>
          <a:p>
            <a:pPr algn="ctr"/>
            <a:r>
              <a:rPr lang="en-US" sz="2000" i="1" dirty="0">
                <a:ea typeface="Cambria"/>
                <a:cs typeface="Calibri"/>
              </a:rPr>
              <a:t>Website: </a:t>
            </a:r>
            <a:r>
              <a:rPr lang="en-US" sz="2000" i="1" dirty="0">
                <a:ea typeface="Cambria"/>
                <a:cs typeface="Calibri"/>
                <a:hlinkClick r:id="rId6"/>
              </a:rPr>
              <a:t>www.fnchildcompensation.ca</a:t>
            </a:r>
            <a:br>
              <a:rPr lang="en-US" sz="2800" i="1" dirty="0">
                <a:latin typeface="Cambria"/>
                <a:ea typeface="Cambria"/>
                <a:cs typeface="Calibri"/>
              </a:rPr>
            </a:br>
            <a:endParaRPr lang="en-US" sz="2000" i="1" dirty="0">
              <a:latin typeface="Cambria"/>
              <a:ea typeface="Cambri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7428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9FC35-E44C-627D-CB2A-81DB3BF52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7360" y="3657599"/>
            <a:ext cx="9144000" cy="1540073"/>
          </a:xfrm>
        </p:spPr>
        <p:txBody>
          <a:bodyPr/>
          <a:lstStyle/>
          <a:p>
            <a:r>
              <a:rPr lang="en-CA" sz="3200" dirty="0">
                <a:latin typeface="+mn-lt"/>
              </a:rPr>
              <a:t>If you have questions </a:t>
            </a:r>
            <a:r>
              <a:rPr lang="en-US" sz="3200" dirty="0">
                <a:latin typeface="+mn-lt"/>
              </a:rPr>
              <a:t>legal questions, please contact the Administrator at 1-833-852-0755 or </a:t>
            </a:r>
            <a:r>
              <a:rPr lang="en-US" sz="3200" dirty="0">
                <a:latin typeface="+mn-lt"/>
                <a:hlinkClick r:id="rId2"/>
              </a:rPr>
              <a:t>Generalinfo@Contact.FNChildClaims.ca</a:t>
            </a:r>
            <a:r>
              <a:rPr lang="en-US" sz="3200" dirty="0">
                <a:latin typeface="+mn-lt"/>
              </a:rPr>
              <a:t>.   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C6E712-608A-4B9F-E5B1-C3A6013A1173}"/>
              </a:ext>
            </a:extLst>
          </p:cNvPr>
          <p:cNvSpPr txBox="1">
            <a:spLocks/>
          </p:cNvSpPr>
          <p:nvPr/>
        </p:nvSpPr>
        <p:spPr>
          <a:xfrm>
            <a:off x="1577360" y="2131160"/>
            <a:ext cx="9037278" cy="844935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1B0F59"/>
                </a:solidFill>
              </a:rPr>
              <a:t>You do not need to hire a lawyer </a:t>
            </a:r>
          </a:p>
        </p:txBody>
      </p:sp>
    </p:spTree>
    <p:extLst>
      <p:ext uri="{BB962C8B-B14F-4D97-AF65-F5344CB8AC3E}">
        <p14:creationId xmlns:p14="http://schemas.microsoft.com/office/powerpoint/2010/main" val="323127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5B70564-376E-704C-9649-07DC98FDC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6311" y="2538517"/>
            <a:ext cx="5932449" cy="3936382"/>
          </a:xfrm>
        </p:spPr>
        <p:txBody>
          <a:bodyPr>
            <a:normAutofit/>
          </a:bodyPr>
          <a:lstStyle/>
          <a:p>
            <a:pPr algn="l">
              <a:buClr>
                <a:srgbClr val="1B0F59"/>
              </a:buClr>
            </a:pPr>
            <a:r>
              <a:rPr lang="en-US" sz="3200" b="1" dirty="0">
                <a:solidFill>
                  <a:srgbClr val="1B0F59"/>
                </a:solidFill>
              </a:rPr>
              <a:t>Essential Service Class: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First Nations individual who, as a child, experienced a delay, denial or service gap in receiving an essential service for a confirmed need from Canada </a:t>
            </a:r>
            <a:r>
              <a:rPr lang="en-US" sz="2800" b="1" dirty="0"/>
              <a:t>between December 12, 2007 and November 2, 2017</a:t>
            </a:r>
            <a:r>
              <a:rPr lang="en-US" sz="2800" dirty="0"/>
              <a:t> 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Base compensation: up to $40,000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A54263D-C377-F226-2853-046AFCD6B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7360" y="1580699"/>
            <a:ext cx="9037278" cy="844935"/>
          </a:xfrm>
        </p:spPr>
        <p:txBody>
          <a:bodyPr/>
          <a:lstStyle/>
          <a:p>
            <a:r>
              <a:rPr lang="en-US" sz="5400" b="1" dirty="0">
                <a:solidFill>
                  <a:srgbClr val="1B0F59"/>
                </a:solidFill>
              </a:rPr>
              <a:t>Compensation Classes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917737D-B4FE-D23B-1634-E2CB7C347665}"/>
              </a:ext>
            </a:extLst>
          </p:cNvPr>
          <p:cNvSpPr txBox="1">
            <a:spLocks/>
          </p:cNvSpPr>
          <p:nvPr/>
        </p:nvSpPr>
        <p:spPr>
          <a:xfrm>
            <a:off x="6244682" y="2667574"/>
            <a:ext cx="5296830" cy="354445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1B0F59"/>
              </a:buClr>
            </a:pPr>
            <a:r>
              <a:rPr lang="en-US" sz="3500" b="1" dirty="0">
                <a:solidFill>
                  <a:srgbClr val="1B0F59"/>
                </a:solidFill>
              </a:rPr>
              <a:t>Jordan’s Principle Class: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3000" dirty="0"/>
              <a:t>Essential Service Class members who experienced the highest level of impact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3000" dirty="0"/>
              <a:t>Base compensation: $40,000 plus potential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/>
              <a:t>enhancements (to be determined with experts)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29251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5B70564-376E-704C-9649-07DC98FDC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550" y="2372531"/>
            <a:ext cx="5932449" cy="3936382"/>
          </a:xfrm>
        </p:spPr>
        <p:txBody>
          <a:bodyPr>
            <a:normAutofit fontScale="92500" lnSpcReduction="10000"/>
          </a:bodyPr>
          <a:lstStyle/>
          <a:p>
            <a:pPr algn="l">
              <a:buClr>
                <a:srgbClr val="1B0F59"/>
              </a:buClr>
            </a:pPr>
            <a:r>
              <a:rPr lang="en-US" sz="3200" b="1" dirty="0">
                <a:solidFill>
                  <a:srgbClr val="1B0F59"/>
                </a:solidFill>
              </a:rPr>
              <a:t>Trout Child Class: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First Nations individual who, as a child, experienced a delay, denial or service gap in receiving an essential service for a confirmed need from Canada </a:t>
            </a:r>
            <a:r>
              <a:rPr lang="en-US" sz="2800" b="1" dirty="0"/>
              <a:t>between April 1, 1991 and December 11, 2007</a:t>
            </a:r>
            <a:endParaRPr lang="en-US" sz="2800" dirty="0"/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Base compensation: $20,000 plus potential enhancements for highest level of impact, or up to $20,000 for other claimants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A54263D-C377-F226-2853-046AFCD6B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7360" y="1531314"/>
            <a:ext cx="9037278" cy="844935"/>
          </a:xfrm>
        </p:spPr>
        <p:txBody>
          <a:bodyPr/>
          <a:lstStyle/>
          <a:p>
            <a:r>
              <a:rPr lang="en-US" sz="5400" b="1" dirty="0">
                <a:solidFill>
                  <a:srgbClr val="1B0F59"/>
                </a:solidFill>
              </a:rPr>
              <a:t>Compensation Classes (cont’d)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917737D-B4FE-D23B-1634-E2CB7C347665}"/>
              </a:ext>
            </a:extLst>
          </p:cNvPr>
          <p:cNvSpPr txBox="1">
            <a:spLocks/>
          </p:cNvSpPr>
          <p:nvPr/>
        </p:nvSpPr>
        <p:spPr>
          <a:xfrm>
            <a:off x="5828377" y="2404725"/>
            <a:ext cx="6014220" cy="4154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1B0F59"/>
              </a:buClr>
            </a:pPr>
            <a:r>
              <a:rPr lang="en-US" sz="3500" b="1" dirty="0">
                <a:solidFill>
                  <a:srgbClr val="1B0F59"/>
                </a:solidFill>
              </a:rPr>
              <a:t>Jordan’s Principle &amp; Trout Family Classes: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3400" dirty="0"/>
              <a:t>Caregiving parents/grandparents of Jordan’s Principle, Essential Service and Trout Class members at the time of the delay, denial or service gap for those who experienced the highest level of impact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3400" dirty="0"/>
              <a:t>Base compensation:</a:t>
            </a:r>
          </a:p>
          <a:p>
            <a:pPr marL="914400" lvl="1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3400" dirty="0"/>
              <a:t>Jordan’s Principle Family: $40,000</a:t>
            </a:r>
          </a:p>
          <a:p>
            <a:pPr marL="914400" lvl="1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3400" dirty="0"/>
              <a:t>Trout Family: To be determined by Settlement Implementation Committee</a:t>
            </a:r>
          </a:p>
        </p:txBody>
      </p:sp>
    </p:spTree>
    <p:extLst>
      <p:ext uri="{BB962C8B-B14F-4D97-AF65-F5344CB8AC3E}">
        <p14:creationId xmlns:p14="http://schemas.microsoft.com/office/powerpoint/2010/main" val="3467582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5B70564-376E-704C-9649-07DC98FDC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960" y="2754350"/>
            <a:ext cx="5386040" cy="3146001"/>
          </a:xfrm>
        </p:spPr>
        <p:txBody>
          <a:bodyPr>
            <a:normAutofit fontScale="92500"/>
          </a:bodyPr>
          <a:lstStyle/>
          <a:p>
            <a:pPr algn="l">
              <a:buClr>
                <a:srgbClr val="1B0F59"/>
              </a:buClr>
            </a:pPr>
            <a:r>
              <a:rPr lang="en-US" sz="3500" b="1" dirty="0">
                <a:solidFill>
                  <a:srgbClr val="1B0F59"/>
                </a:solidFill>
              </a:rPr>
              <a:t>Kith Child Class: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First Nations individual who, as a child, was removed from their home on-reserve and placed with a kith caregiver off-reserve </a:t>
            </a:r>
            <a:r>
              <a:rPr lang="en-US" sz="2800" b="1" dirty="0"/>
              <a:t>between April 1, 1991 and March 31, 2022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Base compensation: $40,000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A54263D-C377-F226-2853-046AFCD6B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7360" y="1708693"/>
            <a:ext cx="9037278" cy="844935"/>
          </a:xfrm>
        </p:spPr>
        <p:txBody>
          <a:bodyPr/>
          <a:lstStyle/>
          <a:p>
            <a:r>
              <a:rPr lang="en-US" sz="5400" b="1" dirty="0">
                <a:solidFill>
                  <a:srgbClr val="1B0F59"/>
                </a:solidFill>
              </a:rPr>
              <a:t>Compensation Classes (cont’d)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A9A669D3-42B8-59FB-000C-5B83E45C70C8}"/>
              </a:ext>
            </a:extLst>
          </p:cNvPr>
          <p:cNvSpPr txBox="1">
            <a:spLocks/>
          </p:cNvSpPr>
          <p:nvPr/>
        </p:nvSpPr>
        <p:spPr>
          <a:xfrm>
            <a:off x="6341325" y="2731372"/>
            <a:ext cx="5289396" cy="31460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1B0F59"/>
              </a:buClr>
            </a:pPr>
            <a:r>
              <a:rPr lang="en-US" sz="3500" b="1" dirty="0">
                <a:solidFill>
                  <a:srgbClr val="1B0F59"/>
                </a:solidFill>
              </a:rPr>
              <a:t>Kith Family Class: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Caregiving parents or grandparents of Kith Child Class Members at the time of their removal</a:t>
            </a:r>
          </a:p>
          <a:p>
            <a:pPr marL="457200" indent="-457200" algn="l">
              <a:buClr>
                <a:srgbClr val="1B0F59"/>
              </a:buClr>
              <a:buFont typeface="Arial" panose="020B0604020202020204" pitchFamily="34" charset="0"/>
              <a:buChar char="•"/>
            </a:pPr>
            <a:r>
              <a:rPr lang="en-US" sz="2800" dirty="0"/>
              <a:t>Base compensation: $40,000 (may be multiplied, based on number of approved claims received)</a:t>
            </a:r>
          </a:p>
        </p:txBody>
      </p:sp>
    </p:spTree>
    <p:extLst>
      <p:ext uri="{BB962C8B-B14F-4D97-AF65-F5344CB8AC3E}">
        <p14:creationId xmlns:p14="http://schemas.microsoft.com/office/powerpoint/2010/main" val="1475068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45EE77F8B20F41A0FCDFC49BF57259" ma:contentTypeVersion="13" ma:contentTypeDescription="Create a new document." ma:contentTypeScope="" ma:versionID="4efa7b0f77729f7dfe21a5001388b5db">
  <xsd:schema xmlns:xsd="http://www.w3.org/2001/XMLSchema" xmlns:xs="http://www.w3.org/2001/XMLSchema" xmlns:p="http://schemas.microsoft.com/office/2006/metadata/properties" xmlns:ns2="718acfeb-b0e9-4941-9149-996ab90e161b" xmlns:ns3="61341aac-bbf0-4eac-8647-0dec75433e5f" targetNamespace="http://schemas.microsoft.com/office/2006/metadata/properties" ma:root="true" ma:fieldsID="6992256d1446a8ad75a0faa7eead2da9" ns2:_="" ns3:_="">
    <xsd:import namespace="718acfeb-b0e9-4941-9149-996ab90e161b"/>
    <xsd:import namespace="61341aac-bbf0-4eac-8647-0dec75433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8acfeb-b0e9-4941-9149-996ab90e16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d8695a8-03e1-4430-b60b-98777c7a94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341aac-bbf0-4eac-8647-0dec75433e5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f65d4b8-39cd-4ca2-b225-485c8c74a17f}" ma:internalName="TaxCatchAll" ma:showField="CatchAllData" ma:web="61341aac-bbf0-4eac-8647-0dec75433e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1341aac-bbf0-4eac-8647-0dec75433e5f" xsi:nil="true"/>
    <lcf76f155ced4ddcb4097134ff3c332f xmlns="718acfeb-b0e9-4941-9149-996ab90e161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CC91AA3-86E9-4D1D-9FEB-1A329F3686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E4DD9A-C074-42AD-88C5-6BEF76DC2214}"/>
</file>

<file path=customXml/itemProps3.xml><?xml version="1.0" encoding="utf-8"?>
<ds:datastoreItem xmlns:ds="http://schemas.openxmlformats.org/officeDocument/2006/customXml" ds:itemID="{2C38A7FA-179C-4349-8FE5-3F940F684AE7}">
  <ds:schemaRefs>
    <ds:schemaRef ds:uri="http://schemas.openxmlformats.org/package/2006/metadata/core-properties"/>
    <ds:schemaRef ds:uri="9fc41276-ddb3-46c3-a9a7-336b7967bd0b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c3373993-100b-4814-ab60-a5c3e0d7b132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35702</TotalTime>
  <Words>975</Words>
  <Application>Microsoft Office PowerPoint</Application>
  <PresentationFormat>Widescreen</PresentationFormat>
  <Paragraphs>111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Symbol</vt:lpstr>
      <vt:lpstr>Wingdings</vt:lpstr>
      <vt:lpstr>Office Theme</vt:lpstr>
      <vt:lpstr>First Nations Child and Family Services and Jordan’s Principle Compensation Information </vt:lpstr>
      <vt:lpstr>PowerPoint Presentation</vt:lpstr>
      <vt:lpstr>Compensation Classes</vt:lpstr>
      <vt:lpstr>PowerPoint Presentation</vt:lpstr>
      <vt:lpstr>PowerPoint Presentation</vt:lpstr>
      <vt:lpstr>If you have questions legal questions, please contact the Administrator at 1-833-852-0755 or Generalinfo@Contact.FNChildClaims.ca.   </vt:lpstr>
      <vt:lpstr>Compensation Classes</vt:lpstr>
      <vt:lpstr>Compensation Classes (cont’d)</vt:lpstr>
      <vt:lpstr>Compensation Classes (cont’d)</vt:lpstr>
      <vt:lpstr>PowerPoint Presentation</vt:lpstr>
      <vt:lpstr>PowerPoint Presentation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Sid Lee</dc:creator>
  <cp:lastModifiedBy>Seneca Stacey-Allen</cp:lastModifiedBy>
  <cp:revision>84</cp:revision>
  <dcterms:created xsi:type="dcterms:W3CDTF">2019-01-28T15:16:15Z</dcterms:created>
  <dcterms:modified xsi:type="dcterms:W3CDTF">2026-01-26T19:56:03Z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0x0101002E45EE77F8B20F41A0FCDFC49BF57259</vt:lpwstr>
  </property>
</Properties>
</file>