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17"/>
  </p:handoutMasterIdLst>
  <p:sldIdLst>
    <p:sldId id="263" r:id="rId2"/>
    <p:sldId id="260" r:id="rId3"/>
    <p:sldId id="264" r:id="rId4"/>
    <p:sldId id="265" r:id="rId5"/>
    <p:sldId id="266" r:id="rId6"/>
    <p:sldId id="267" r:id="rId7"/>
    <p:sldId id="271" r:id="rId8"/>
    <p:sldId id="268" r:id="rId9"/>
    <p:sldId id="269" r:id="rId10"/>
    <p:sldId id="270" r:id="rId11"/>
    <p:sldId id="272" r:id="rId12"/>
    <p:sldId id="273" r:id="rId13"/>
    <p:sldId id="275" r:id="rId14"/>
    <p:sldId id="276"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4"/>
    <p:restoredTop sz="96208"/>
  </p:normalViewPr>
  <p:slideViewPr>
    <p:cSldViewPr snapToGrid="0" snapToObjects="1">
      <p:cViewPr varScale="1">
        <p:scale>
          <a:sx n="107" d="100"/>
          <a:sy n="107" d="100"/>
        </p:scale>
        <p:origin x="690" y="102"/>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763F9-8C44-4ABE-8CDF-C867810497B5}" type="doc">
      <dgm:prSet loTypeId="urn:microsoft.com/office/officeart/2005/8/layout/hProcess11" loCatId="process" qsTypeId="urn:microsoft.com/office/officeart/2005/8/quickstyle/simple1" qsCatId="simple" csTypeId="urn:microsoft.com/office/officeart/2005/8/colors/accent1_2" csCatId="accent1" phldr="1"/>
      <dgm:spPr/>
    </dgm:pt>
    <dgm:pt modelId="{A305A8A2-FB99-4B96-B9A7-03C4DBA8912E}">
      <dgm:prSet phldrT="[Text]" custT="1"/>
      <dgm:spPr/>
      <dgm:t>
        <a:bodyPr/>
        <a:lstStyle/>
        <a:p>
          <a:r>
            <a:rPr lang="en-CA" sz="1100" b="1" dirty="0">
              <a:latin typeface="Arial" panose="020B0604020202020204" pitchFamily="34" charset="0"/>
              <a:cs typeface="Arial" panose="020B0604020202020204" pitchFamily="34" charset="0"/>
            </a:rPr>
            <a:t>Annual General Assembly</a:t>
          </a:r>
        </a:p>
        <a:p>
          <a:endParaRPr lang="en-CA" sz="1100" b="1" dirty="0">
            <a:latin typeface="Arial" panose="020B0604020202020204" pitchFamily="34" charset="0"/>
            <a:cs typeface="Arial" panose="020B0604020202020204" pitchFamily="34" charset="0"/>
          </a:endParaRPr>
        </a:p>
        <a:p>
          <a:r>
            <a:rPr lang="en-CA" sz="1100" b="1" i="1" dirty="0">
              <a:latin typeface="Arial" panose="020B0604020202020204" pitchFamily="34" charset="0"/>
              <a:cs typeface="Arial" panose="020B0604020202020204" pitchFamily="34" charset="0"/>
            </a:rPr>
            <a:t>Declaring a First Nations Climate Emergency</a:t>
          </a:r>
        </a:p>
        <a:p>
          <a:endParaRPr lang="en-CA" sz="1100" b="1" i="1" dirty="0">
            <a:latin typeface="Arial" panose="020B0604020202020204" pitchFamily="34" charset="0"/>
            <a:cs typeface="Arial" panose="020B0604020202020204" pitchFamily="34" charset="0"/>
          </a:endParaRPr>
        </a:p>
        <a:p>
          <a:r>
            <a:rPr lang="en-CA" sz="1100" b="1" i="0" dirty="0">
              <a:latin typeface="Arial" panose="020B0604020202020204" pitchFamily="34" charset="0"/>
              <a:cs typeface="Arial" panose="020B0604020202020204" pitchFamily="34" charset="0"/>
            </a:rPr>
            <a:t>July 2019</a:t>
          </a:r>
        </a:p>
      </dgm:t>
    </dgm:pt>
    <dgm:pt modelId="{D0D14643-8A72-4397-B8A1-7DCD83179430}" type="parTrans" cxnId="{4ED3B539-BB8F-4E0F-B21E-40D0ABCBA9AA}">
      <dgm:prSet/>
      <dgm:spPr/>
      <dgm:t>
        <a:bodyPr/>
        <a:lstStyle/>
        <a:p>
          <a:endParaRPr lang="en-CA"/>
        </a:p>
      </dgm:t>
    </dgm:pt>
    <dgm:pt modelId="{7E11B508-1C0B-423E-8F91-3061DA3F6562}" type="sibTrans" cxnId="{4ED3B539-BB8F-4E0F-B21E-40D0ABCBA9AA}">
      <dgm:prSet/>
      <dgm:spPr/>
      <dgm:t>
        <a:bodyPr/>
        <a:lstStyle/>
        <a:p>
          <a:endParaRPr lang="en-CA"/>
        </a:p>
      </dgm:t>
    </dgm:pt>
    <dgm:pt modelId="{B4E2AA09-DCCA-4154-8421-CF0F366BAC76}">
      <dgm:prSet phldrT="[Text]" custT="1"/>
      <dgm:spPr/>
      <dgm:t>
        <a:bodyPr/>
        <a:lstStyle/>
        <a:p>
          <a:r>
            <a:rPr lang="en-CA" sz="1100" b="1" dirty="0">
              <a:latin typeface="Arial" panose="020B0604020202020204" pitchFamily="34" charset="0"/>
              <a:cs typeface="Arial" panose="020B0604020202020204" pitchFamily="34" charset="0"/>
            </a:rPr>
            <a:t>March 2021</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1</a:t>
          </a:r>
          <a:r>
            <a:rPr lang="en-CA" sz="1100" b="1" baseline="30000" dirty="0">
              <a:latin typeface="Arial" panose="020B0604020202020204" pitchFamily="34" charset="0"/>
              <a:cs typeface="Arial" panose="020B0604020202020204" pitchFamily="34" charset="0"/>
            </a:rPr>
            <a:t>st</a:t>
          </a:r>
          <a:r>
            <a:rPr lang="en-CA" sz="1100" b="1" dirty="0">
              <a:latin typeface="Arial" panose="020B0604020202020204" pitchFamily="34" charset="0"/>
              <a:cs typeface="Arial" panose="020B0604020202020204" pitchFamily="34" charset="0"/>
            </a:rPr>
            <a:t> National Climate Gathering – Whitehorse, YT</a:t>
          </a:r>
        </a:p>
      </dgm:t>
    </dgm:pt>
    <dgm:pt modelId="{81B33DA5-E121-42EB-9B49-0BD8ED858090}" type="parTrans" cxnId="{98E6BF05-0660-4E5A-881C-154065410344}">
      <dgm:prSet/>
      <dgm:spPr/>
      <dgm:t>
        <a:bodyPr/>
        <a:lstStyle/>
        <a:p>
          <a:endParaRPr lang="en-CA"/>
        </a:p>
      </dgm:t>
    </dgm:pt>
    <dgm:pt modelId="{C713F33D-492B-4968-B088-0317BB5077D5}" type="sibTrans" cxnId="{98E6BF05-0660-4E5A-881C-154065410344}">
      <dgm:prSet/>
      <dgm:spPr/>
      <dgm:t>
        <a:bodyPr/>
        <a:lstStyle/>
        <a:p>
          <a:endParaRPr lang="en-CA"/>
        </a:p>
      </dgm:t>
    </dgm:pt>
    <dgm:pt modelId="{CD80E022-D01C-4ECC-9B43-57D9FE65F4E2}">
      <dgm:prSet phldrT="[Text]" custT="1"/>
      <dgm:spPr/>
      <dgm:t>
        <a:bodyPr/>
        <a:lstStyle/>
        <a:p>
          <a:r>
            <a:rPr lang="en-CA" sz="1100" b="1" dirty="0">
              <a:latin typeface="Arial" panose="020B0604020202020204" pitchFamily="34" charset="0"/>
              <a:cs typeface="Arial" panose="020B0604020202020204" pitchFamily="34" charset="0"/>
            </a:rPr>
            <a:t>Global Pandemic declared by the World Health Organization</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March 2021 </a:t>
          </a:r>
        </a:p>
      </dgm:t>
    </dgm:pt>
    <dgm:pt modelId="{45D865D2-B533-4790-B030-6B36E07A0306}" type="parTrans" cxnId="{E7F618C6-2AEA-40D4-97FE-C1705C2A03C1}">
      <dgm:prSet/>
      <dgm:spPr/>
      <dgm:t>
        <a:bodyPr/>
        <a:lstStyle/>
        <a:p>
          <a:endParaRPr lang="en-CA"/>
        </a:p>
      </dgm:t>
    </dgm:pt>
    <dgm:pt modelId="{7CFB2E67-D206-4B1A-A22C-D5F70A40D6AE}" type="sibTrans" cxnId="{E7F618C6-2AEA-40D4-97FE-C1705C2A03C1}">
      <dgm:prSet/>
      <dgm:spPr/>
      <dgm:t>
        <a:bodyPr/>
        <a:lstStyle/>
        <a:p>
          <a:endParaRPr lang="en-CA"/>
        </a:p>
      </dgm:t>
    </dgm:pt>
    <dgm:pt modelId="{0F75A8F2-FC63-420A-8C8F-CEFBB2E09941}">
      <dgm:prSet phldrT="[Text]" custT="1"/>
      <dgm:spPr/>
      <dgm:t>
        <a:bodyPr/>
        <a:lstStyle/>
        <a:p>
          <a:r>
            <a:rPr lang="en-CA" sz="1100" b="1" dirty="0">
              <a:latin typeface="Arial" panose="020B0604020202020204" pitchFamily="34" charset="0"/>
              <a:cs typeface="Arial" panose="020B0604020202020204" pitchFamily="34" charset="0"/>
            </a:rPr>
            <a:t>Summer–Fall 2021 </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National Survey  </a:t>
          </a:r>
        </a:p>
      </dgm:t>
    </dgm:pt>
    <dgm:pt modelId="{BAC69B7D-8972-4A46-BE84-51EF574940A3}" type="parTrans" cxnId="{A9183956-1940-48B3-AEC1-DABF47766947}">
      <dgm:prSet/>
      <dgm:spPr/>
      <dgm:t>
        <a:bodyPr/>
        <a:lstStyle/>
        <a:p>
          <a:endParaRPr lang="en-CA"/>
        </a:p>
      </dgm:t>
    </dgm:pt>
    <dgm:pt modelId="{AC4E8F5D-271E-496D-AD4E-6F300238723D}" type="sibTrans" cxnId="{A9183956-1940-48B3-AEC1-DABF47766947}">
      <dgm:prSet/>
      <dgm:spPr/>
      <dgm:t>
        <a:bodyPr/>
        <a:lstStyle/>
        <a:p>
          <a:endParaRPr lang="en-CA"/>
        </a:p>
      </dgm:t>
    </dgm:pt>
    <dgm:pt modelId="{84A58541-10F3-440C-9465-583F97196D68}">
      <dgm:prSet phldrT="[Text]" custT="1"/>
      <dgm:spPr/>
      <dgm:t>
        <a:bodyPr/>
        <a:lstStyle/>
        <a:p>
          <a:r>
            <a:rPr lang="en-CA" sz="1100" b="1" dirty="0">
              <a:latin typeface="Arial" panose="020B0604020202020204" pitchFamily="34" charset="0"/>
              <a:cs typeface="Arial" panose="020B0604020202020204" pitchFamily="34" charset="0"/>
            </a:rPr>
            <a:t>Regional and National Webinar Series</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Fall 2021–2022 </a:t>
          </a:r>
        </a:p>
      </dgm:t>
    </dgm:pt>
    <dgm:pt modelId="{D374E041-22BC-4B2C-9BC5-188FA7AFDBDC}" type="parTrans" cxnId="{F673B369-B67A-4227-B784-ACCC26C7B128}">
      <dgm:prSet/>
      <dgm:spPr/>
      <dgm:t>
        <a:bodyPr/>
        <a:lstStyle/>
        <a:p>
          <a:endParaRPr lang="en-CA"/>
        </a:p>
      </dgm:t>
    </dgm:pt>
    <dgm:pt modelId="{02FBE6C0-1727-425A-8FAB-E6EC4398A308}" type="sibTrans" cxnId="{F673B369-B67A-4227-B784-ACCC26C7B128}">
      <dgm:prSet/>
      <dgm:spPr/>
      <dgm:t>
        <a:bodyPr/>
        <a:lstStyle/>
        <a:p>
          <a:endParaRPr lang="en-CA"/>
        </a:p>
      </dgm:t>
    </dgm:pt>
    <dgm:pt modelId="{A256A1FF-2B93-49AE-A9BB-C83FAF36E535}">
      <dgm:prSet phldrT="[Text]" custT="1"/>
      <dgm:spPr/>
      <dgm:t>
        <a:bodyPr/>
        <a:lstStyle/>
        <a:p>
          <a:r>
            <a:rPr lang="en-CA" sz="1100" b="1" dirty="0">
              <a:latin typeface="Arial" panose="020B0604020202020204" pitchFamily="34" charset="0"/>
              <a:cs typeface="Arial" panose="020B0604020202020204" pitchFamily="34" charset="0"/>
            </a:rPr>
            <a:t>Summer 2022</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Wednesday Webinar Series </a:t>
          </a:r>
        </a:p>
      </dgm:t>
    </dgm:pt>
    <dgm:pt modelId="{51B59F57-6E5C-476D-8279-DCF996B1654F}" type="parTrans" cxnId="{2398C4A9-B6CA-4E57-B560-2048204B775E}">
      <dgm:prSet/>
      <dgm:spPr/>
      <dgm:t>
        <a:bodyPr/>
        <a:lstStyle/>
        <a:p>
          <a:endParaRPr lang="en-CA"/>
        </a:p>
      </dgm:t>
    </dgm:pt>
    <dgm:pt modelId="{1CD6864F-950D-49E5-976A-9BDB8A8C97AB}" type="sibTrans" cxnId="{2398C4A9-B6CA-4E57-B560-2048204B775E}">
      <dgm:prSet/>
      <dgm:spPr/>
      <dgm:t>
        <a:bodyPr/>
        <a:lstStyle/>
        <a:p>
          <a:endParaRPr lang="en-CA"/>
        </a:p>
      </dgm:t>
    </dgm:pt>
    <dgm:pt modelId="{8D0B75B9-96ED-4003-882E-48B1EAAF39F2}">
      <dgm:prSet phldrT="[Text]" custT="1"/>
      <dgm:spPr/>
      <dgm:t>
        <a:bodyPr/>
        <a:lstStyle/>
        <a:p>
          <a:r>
            <a:rPr lang="en-CA" sz="1100" b="1" dirty="0">
              <a:latin typeface="Arial" panose="020B0604020202020204" pitchFamily="34" charset="0"/>
              <a:cs typeface="Arial" panose="020B0604020202020204" pitchFamily="34" charset="0"/>
            </a:rPr>
            <a:t>2</a:t>
          </a:r>
          <a:r>
            <a:rPr lang="en-CA" sz="1100" b="1" baseline="30000" dirty="0">
              <a:latin typeface="Arial" panose="020B0604020202020204" pitchFamily="34" charset="0"/>
              <a:cs typeface="Arial" panose="020B0604020202020204" pitchFamily="34" charset="0"/>
            </a:rPr>
            <a:t>nd</a:t>
          </a:r>
          <a:r>
            <a:rPr lang="en-CA" sz="1100" b="1" dirty="0">
              <a:latin typeface="Arial" panose="020B0604020202020204" pitchFamily="34" charset="0"/>
              <a:cs typeface="Arial" panose="020B0604020202020204" pitchFamily="34" charset="0"/>
            </a:rPr>
            <a:t> National Climate Gathering – Fredericton, NB</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Fall 2022 </a:t>
          </a:r>
        </a:p>
      </dgm:t>
    </dgm:pt>
    <dgm:pt modelId="{8B9696B4-0928-4597-90A5-8D7BC18E2FF7}" type="parTrans" cxnId="{03B1C2CD-2B04-453A-A8BE-3F43CD5C526D}">
      <dgm:prSet/>
      <dgm:spPr/>
      <dgm:t>
        <a:bodyPr/>
        <a:lstStyle/>
        <a:p>
          <a:endParaRPr lang="en-CA"/>
        </a:p>
      </dgm:t>
    </dgm:pt>
    <dgm:pt modelId="{2C8F8ABE-FA01-4694-9B03-A0029F335F37}" type="sibTrans" cxnId="{03B1C2CD-2B04-453A-A8BE-3F43CD5C526D}">
      <dgm:prSet/>
      <dgm:spPr/>
      <dgm:t>
        <a:bodyPr/>
        <a:lstStyle/>
        <a:p>
          <a:endParaRPr lang="en-CA"/>
        </a:p>
      </dgm:t>
    </dgm:pt>
    <dgm:pt modelId="{07393F3F-D2F3-4539-983D-07A4B6F95C1D}">
      <dgm:prSet phldrT="[Text]" custT="1"/>
      <dgm:spPr/>
      <dgm:t>
        <a:bodyPr/>
        <a:lstStyle/>
        <a:p>
          <a:r>
            <a:rPr lang="en-CA" sz="1100" b="1" dirty="0">
              <a:latin typeface="Arial" panose="020B0604020202020204" pitchFamily="34" charset="0"/>
              <a:cs typeface="Arial" panose="020B0604020202020204" pitchFamily="34" charset="0"/>
            </a:rPr>
            <a:t>Spring 2023</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Technical Webinars with ACE, Councils, and AFN Secretariat  </a:t>
          </a:r>
        </a:p>
      </dgm:t>
    </dgm:pt>
    <dgm:pt modelId="{B9318DA1-582E-4E52-B3AC-B75BEAE43042}" type="parTrans" cxnId="{047913F1-1700-472D-AFB9-CFAAC5443F6F}">
      <dgm:prSet/>
      <dgm:spPr/>
      <dgm:t>
        <a:bodyPr/>
        <a:lstStyle/>
        <a:p>
          <a:endParaRPr lang="en-CA"/>
        </a:p>
      </dgm:t>
    </dgm:pt>
    <dgm:pt modelId="{786D023B-2336-486F-BC45-1E3FA76D2E7F}" type="sibTrans" cxnId="{047913F1-1700-472D-AFB9-CFAAC5443F6F}">
      <dgm:prSet/>
      <dgm:spPr/>
      <dgm:t>
        <a:bodyPr/>
        <a:lstStyle/>
        <a:p>
          <a:endParaRPr lang="en-CA"/>
        </a:p>
      </dgm:t>
    </dgm:pt>
    <dgm:pt modelId="{ADAB57D6-767A-4877-BCAD-F86468092310}">
      <dgm:prSet phldrT="[Text]" custT="1"/>
      <dgm:spPr/>
      <dgm:t>
        <a:bodyPr/>
        <a:lstStyle/>
        <a:p>
          <a:r>
            <a:rPr lang="en-CA" sz="1100" b="1" dirty="0">
              <a:latin typeface="Arial" panose="020B0604020202020204" pitchFamily="34" charset="0"/>
              <a:cs typeface="Arial" panose="020B0604020202020204" pitchFamily="34" charset="0"/>
            </a:rPr>
            <a:t>Annual General Assembly </a:t>
          </a:r>
        </a:p>
        <a:p>
          <a:endParaRPr lang="en-CA" sz="1100" b="1" dirty="0">
            <a:latin typeface="Arial" panose="020B0604020202020204" pitchFamily="34" charset="0"/>
            <a:cs typeface="Arial" panose="020B0604020202020204" pitchFamily="34" charset="0"/>
          </a:endParaRPr>
        </a:p>
        <a:p>
          <a:r>
            <a:rPr lang="en-CA" sz="1100" b="1" i="1" dirty="0">
              <a:latin typeface="Arial" panose="020B0604020202020204" pitchFamily="34" charset="0"/>
              <a:cs typeface="Arial" panose="020B0604020202020204" pitchFamily="34" charset="0"/>
            </a:rPr>
            <a:t>AFN National Climate Strategy Resolution (for adoption)</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July 2023</a:t>
          </a:r>
        </a:p>
      </dgm:t>
    </dgm:pt>
    <dgm:pt modelId="{ABD106C7-69EC-41E2-B5D7-9E99D5F2B4CD}" type="parTrans" cxnId="{CCE58EEF-08EC-4B51-A720-479478AE98B4}">
      <dgm:prSet/>
      <dgm:spPr/>
      <dgm:t>
        <a:bodyPr/>
        <a:lstStyle/>
        <a:p>
          <a:endParaRPr lang="en-CA"/>
        </a:p>
      </dgm:t>
    </dgm:pt>
    <dgm:pt modelId="{1EF0A982-BF6F-4D0C-A2F9-1793CFF8A09D}" type="sibTrans" cxnId="{CCE58EEF-08EC-4B51-A720-479478AE98B4}">
      <dgm:prSet/>
      <dgm:spPr/>
      <dgm:t>
        <a:bodyPr/>
        <a:lstStyle/>
        <a:p>
          <a:endParaRPr lang="en-CA"/>
        </a:p>
      </dgm:t>
    </dgm:pt>
    <dgm:pt modelId="{B2C36D40-719A-4E67-986C-5E7D61E49939}" type="pres">
      <dgm:prSet presAssocID="{AEF763F9-8C44-4ABE-8CDF-C867810497B5}" presName="Name0" presStyleCnt="0">
        <dgm:presLayoutVars>
          <dgm:dir/>
          <dgm:resizeHandles val="exact"/>
        </dgm:presLayoutVars>
      </dgm:prSet>
      <dgm:spPr/>
    </dgm:pt>
    <dgm:pt modelId="{AF466A7C-AAB6-4BFF-A2F2-2D20C5E2F90C}" type="pres">
      <dgm:prSet presAssocID="{AEF763F9-8C44-4ABE-8CDF-C867810497B5}" presName="arrow" presStyleLbl="bgShp" presStyleIdx="0" presStyleCnt="1" custScaleY="45815"/>
      <dgm:spPr/>
    </dgm:pt>
    <dgm:pt modelId="{A842A4DC-DCE3-47C5-8253-1ADC2E3999BA}" type="pres">
      <dgm:prSet presAssocID="{AEF763F9-8C44-4ABE-8CDF-C867810497B5}" presName="points" presStyleCnt="0"/>
      <dgm:spPr/>
    </dgm:pt>
    <dgm:pt modelId="{469A7577-CF03-4558-A17F-2977D0A7C817}" type="pres">
      <dgm:prSet presAssocID="{A305A8A2-FB99-4B96-B9A7-03C4DBA8912E}" presName="compositeA" presStyleCnt="0"/>
      <dgm:spPr/>
    </dgm:pt>
    <dgm:pt modelId="{1BA41CC8-5CF0-4F98-97D0-683188E878F1}" type="pres">
      <dgm:prSet presAssocID="{A305A8A2-FB99-4B96-B9A7-03C4DBA8912E}" presName="textA" presStyleLbl="revTx" presStyleIdx="0" presStyleCnt="9">
        <dgm:presLayoutVars>
          <dgm:bulletEnabled val="1"/>
        </dgm:presLayoutVars>
      </dgm:prSet>
      <dgm:spPr/>
    </dgm:pt>
    <dgm:pt modelId="{8B3A784A-EA46-4853-BC4D-8B19629CFC4C}" type="pres">
      <dgm:prSet presAssocID="{A305A8A2-FB99-4B96-B9A7-03C4DBA8912E}" presName="circleA" presStyleLbl="node1" presStyleIdx="0" presStyleCnt="9" custScaleX="55651" custScaleY="59163"/>
      <dgm:spPr/>
    </dgm:pt>
    <dgm:pt modelId="{9A8A3EF7-EA0D-4E53-A87D-B5C85D69D944}" type="pres">
      <dgm:prSet presAssocID="{A305A8A2-FB99-4B96-B9A7-03C4DBA8912E}" presName="spaceA" presStyleCnt="0"/>
      <dgm:spPr/>
    </dgm:pt>
    <dgm:pt modelId="{34EA11AE-68FA-4CFE-94B6-0A8E7E932085}" type="pres">
      <dgm:prSet presAssocID="{7E11B508-1C0B-423E-8F91-3061DA3F6562}" presName="space" presStyleCnt="0"/>
      <dgm:spPr/>
    </dgm:pt>
    <dgm:pt modelId="{47FED43C-748F-4110-9E67-E27FBDA72D87}" type="pres">
      <dgm:prSet presAssocID="{B4E2AA09-DCCA-4154-8421-CF0F366BAC76}" presName="compositeB" presStyleCnt="0"/>
      <dgm:spPr/>
    </dgm:pt>
    <dgm:pt modelId="{92AAE9EE-CC9B-4051-B93F-CB884535E761}" type="pres">
      <dgm:prSet presAssocID="{B4E2AA09-DCCA-4154-8421-CF0F366BAC76}" presName="textB" presStyleLbl="revTx" presStyleIdx="1" presStyleCnt="9">
        <dgm:presLayoutVars>
          <dgm:bulletEnabled val="1"/>
        </dgm:presLayoutVars>
      </dgm:prSet>
      <dgm:spPr/>
    </dgm:pt>
    <dgm:pt modelId="{52114513-DC5F-4989-B434-D5D387F9F649}" type="pres">
      <dgm:prSet presAssocID="{B4E2AA09-DCCA-4154-8421-CF0F366BAC76}" presName="circleB" presStyleLbl="node1" presStyleIdx="1" presStyleCnt="9" custScaleX="55651" custScaleY="59163"/>
      <dgm:spPr/>
    </dgm:pt>
    <dgm:pt modelId="{4E12FF82-6299-4962-86DF-346D2953F38B}" type="pres">
      <dgm:prSet presAssocID="{B4E2AA09-DCCA-4154-8421-CF0F366BAC76}" presName="spaceB" presStyleCnt="0"/>
      <dgm:spPr/>
    </dgm:pt>
    <dgm:pt modelId="{0CA14A7B-F4AB-4002-B888-1E8A901BB228}" type="pres">
      <dgm:prSet presAssocID="{C713F33D-492B-4968-B088-0317BB5077D5}" presName="space" presStyleCnt="0"/>
      <dgm:spPr/>
    </dgm:pt>
    <dgm:pt modelId="{2E6D3F43-D5D1-4508-8DCC-79539CBBE586}" type="pres">
      <dgm:prSet presAssocID="{CD80E022-D01C-4ECC-9B43-57D9FE65F4E2}" presName="compositeA" presStyleCnt="0"/>
      <dgm:spPr/>
    </dgm:pt>
    <dgm:pt modelId="{091E99CE-481F-4AFA-AE59-9879B0AD1E8C}" type="pres">
      <dgm:prSet presAssocID="{CD80E022-D01C-4ECC-9B43-57D9FE65F4E2}" presName="textA" presStyleLbl="revTx" presStyleIdx="2" presStyleCnt="9">
        <dgm:presLayoutVars>
          <dgm:bulletEnabled val="1"/>
        </dgm:presLayoutVars>
      </dgm:prSet>
      <dgm:spPr/>
    </dgm:pt>
    <dgm:pt modelId="{BB7BC375-C11E-4702-878A-C8E5868A0DE2}" type="pres">
      <dgm:prSet presAssocID="{CD80E022-D01C-4ECC-9B43-57D9FE65F4E2}" presName="circleA" presStyleLbl="node1" presStyleIdx="2" presStyleCnt="9" custScaleX="55651" custScaleY="59163"/>
      <dgm:spPr/>
    </dgm:pt>
    <dgm:pt modelId="{5A31BCC0-DD20-4CB8-9783-A7014107420F}" type="pres">
      <dgm:prSet presAssocID="{CD80E022-D01C-4ECC-9B43-57D9FE65F4E2}" presName="spaceA" presStyleCnt="0"/>
      <dgm:spPr/>
    </dgm:pt>
    <dgm:pt modelId="{DC05BF46-6621-4C3C-A583-534EBBA3D6C2}" type="pres">
      <dgm:prSet presAssocID="{7CFB2E67-D206-4B1A-A22C-D5F70A40D6AE}" presName="space" presStyleCnt="0"/>
      <dgm:spPr/>
    </dgm:pt>
    <dgm:pt modelId="{6BFFD9CB-81CD-44BA-AB00-0F8FC633161C}" type="pres">
      <dgm:prSet presAssocID="{0F75A8F2-FC63-420A-8C8F-CEFBB2E09941}" presName="compositeB" presStyleCnt="0"/>
      <dgm:spPr/>
    </dgm:pt>
    <dgm:pt modelId="{1ED5B9F4-0198-4805-A770-C628DDA0A644}" type="pres">
      <dgm:prSet presAssocID="{0F75A8F2-FC63-420A-8C8F-CEFBB2E09941}" presName="textB" presStyleLbl="revTx" presStyleIdx="3" presStyleCnt="9">
        <dgm:presLayoutVars>
          <dgm:bulletEnabled val="1"/>
        </dgm:presLayoutVars>
      </dgm:prSet>
      <dgm:spPr/>
    </dgm:pt>
    <dgm:pt modelId="{567B0794-8344-4C50-973F-6A4E30E67963}" type="pres">
      <dgm:prSet presAssocID="{0F75A8F2-FC63-420A-8C8F-CEFBB2E09941}" presName="circleB" presStyleLbl="node1" presStyleIdx="3" presStyleCnt="9" custScaleX="55651" custScaleY="59163"/>
      <dgm:spPr/>
    </dgm:pt>
    <dgm:pt modelId="{6CB53B27-7010-43AA-85AB-7CBA2DAA5A59}" type="pres">
      <dgm:prSet presAssocID="{0F75A8F2-FC63-420A-8C8F-CEFBB2E09941}" presName="spaceB" presStyleCnt="0"/>
      <dgm:spPr/>
    </dgm:pt>
    <dgm:pt modelId="{82C78FF5-9DC3-427E-84F0-82B1C928DDE7}" type="pres">
      <dgm:prSet presAssocID="{AC4E8F5D-271E-496D-AD4E-6F300238723D}" presName="space" presStyleCnt="0"/>
      <dgm:spPr/>
    </dgm:pt>
    <dgm:pt modelId="{61E2F1F1-73E6-46E0-AE3F-EAE73962F579}" type="pres">
      <dgm:prSet presAssocID="{84A58541-10F3-440C-9465-583F97196D68}" presName="compositeA" presStyleCnt="0"/>
      <dgm:spPr/>
    </dgm:pt>
    <dgm:pt modelId="{1C3CDCF6-CAAD-400B-A52B-D134E5CF826C}" type="pres">
      <dgm:prSet presAssocID="{84A58541-10F3-440C-9465-583F97196D68}" presName="textA" presStyleLbl="revTx" presStyleIdx="4" presStyleCnt="9">
        <dgm:presLayoutVars>
          <dgm:bulletEnabled val="1"/>
        </dgm:presLayoutVars>
      </dgm:prSet>
      <dgm:spPr/>
    </dgm:pt>
    <dgm:pt modelId="{CC81CCA9-A0AA-40C1-8176-B55D9F4B64B1}" type="pres">
      <dgm:prSet presAssocID="{84A58541-10F3-440C-9465-583F97196D68}" presName="circleA" presStyleLbl="node1" presStyleIdx="4" presStyleCnt="9" custScaleX="55651" custScaleY="59163"/>
      <dgm:spPr/>
    </dgm:pt>
    <dgm:pt modelId="{D4782E65-BC18-409C-A32F-FD0832C95060}" type="pres">
      <dgm:prSet presAssocID="{84A58541-10F3-440C-9465-583F97196D68}" presName="spaceA" presStyleCnt="0"/>
      <dgm:spPr/>
    </dgm:pt>
    <dgm:pt modelId="{A527E718-0105-45A0-8E72-5996E8C94B69}" type="pres">
      <dgm:prSet presAssocID="{02FBE6C0-1727-425A-8FAB-E6EC4398A308}" presName="space" presStyleCnt="0"/>
      <dgm:spPr/>
    </dgm:pt>
    <dgm:pt modelId="{C2E7D9C6-A5D7-4878-AD88-764A0981F5E4}" type="pres">
      <dgm:prSet presAssocID="{A256A1FF-2B93-49AE-A9BB-C83FAF36E535}" presName="compositeB" presStyleCnt="0"/>
      <dgm:spPr/>
    </dgm:pt>
    <dgm:pt modelId="{7110BDE8-AD77-48B1-87CD-9D82B92F6577}" type="pres">
      <dgm:prSet presAssocID="{A256A1FF-2B93-49AE-A9BB-C83FAF36E535}" presName="textB" presStyleLbl="revTx" presStyleIdx="5" presStyleCnt="9">
        <dgm:presLayoutVars>
          <dgm:bulletEnabled val="1"/>
        </dgm:presLayoutVars>
      </dgm:prSet>
      <dgm:spPr/>
    </dgm:pt>
    <dgm:pt modelId="{121FEABF-84A8-48FD-AD8E-8DD89878745B}" type="pres">
      <dgm:prSet presAssocID="{A256A1FF-2B93-49AE-A9BB-C83FAF36E535}" presName="circleB" presStyleLbl="node1" presStyleIdx="5" presStyleCnt="9" custScaleX="55651" custScaleY="59163"/>
      <dgm:spPr/>
    </dgm:pt>
    <dgm:pt modelId="{9835942C-6796-439D-BDCB-236C621740B0}" type="pres">
      <dgm:prSet presAssocID="{A256A1FF-2B93-49AE-A9BB-C83FAF36E535}" presName="spaceB" presStyleCnt="0"/>
      <dgm:spPr/>
    </dgm:pt>
    <dgm:pt modelId="{BFF9F8B9-19E1-4999-9579-9C96F1A5D4E7}" type="pres">
      <dgm:prSet presAssocID="{1CD6864F-950D-49E5-976A-9BDB8A8C97AB}" presName="space" presStyleCnt="0"/>
      <dgm:spPr/>
    </dgm:pt>
    <dgm:pt modelId="{EB940B69-DCF0-49AB-B6A4-E780DBC1706C}" type="pres">
      <dgm:prSet presAssocID="{8D0B75B9-96ED-4003-882E-48B1EAAF39F2}" presName="compositeA" presStyleCnt="0"/>
      <dgm:spPr/>
    </dgm:pt>
    <dgm:pt modelId="{913881F2-B21A-468D-B9A5-41C9952FCF34}" type="pres">
      <dgm:prSet presAssocID="{8D0B75B9-96ED-4003-882E-48B1EAAF39F2}" presName="textA" presStyleLbl="revTx" presStyleIdx="6" presStyleCnt="9">
        <dgm:presLayoutVars>
          <dgm:bulletEnabled val="1"/>
        </dgm:presLayoutVars>
      </dgm:prSet>
      <dgm:spPr/>
    </dgm:pt>
    <dgm:pt modelId="{CA5590AC-4CE9-4B26-BE43-31FE2AE32A79}" type="pres">
      <dgm:prSet presAssocID="{8D0B75B9-96ED-4003-882E-48B1EAAF39F2}" presName="circleA" presStyleLbl="node1" presStyleIdx="6" presStyleCnt="9" custScaleX="55651" custScaleY="59163"/>
      <dgm:spPr/>
    </dgm:pt>
    <dgm:pt modelId="{280D2AB8-EBE4-469D-9785-BE4D598EADA8}" type="pres">
      <dgm:prSet presAssocID="{8D0B75B9-96ED-4003-882E-48B1EAAF39F2}" presName="spaceA" presStyleCnt="0"/>
      <dgm:spPr/>
    </dgm:pt>
    <dgm:pt modelId="{D3FBD983-308A-45E5-8C84-B31861DFBD3B}" type="pres">
      <dgm:prSet presAssocID="{2C8F8ABE-FA01-4694-9B03-A0029F335F37}" presName="space" presStyleCnt="0"/>
      <dgm:spPr/>
    </dgm:pt>
    <dgm:pt modelId="{B0521D1C-387D-486D-8DEA-61F8275885AD}" type="pres">
      <dgm:prSet presAssocID="{07393F3F-D2F3-4539-983D-07A4B6F95C1D}" presName="compositeB" presStyleCnt="0"/>
      <dgm:spPr/>
    </dgm:pt>
    <dgm:pt modelId="{B0149A63-3D83-4E28-AB24-231DE8F399CA}" type="pres">
      <dgm:prSet presAssocID="{07393F3F-D2F3-4539-983D-07A4B6F95C1D}" presName="textB" presStyleLbl="revTx" presStyleIdx="7" presStyleCnt="9">
        <dgm:presLayoutVars>
          <dgm:bulletEnabled val="1"/>
        </dgm:presLayoutVars>
      </dgm:prSet>
      <dgm:spPr/>
    </dgm:pt>
    <dgm:pt modelId="{F5E038A7-F6F7-409A-9F46-E474A12A2F8D}" type="pres">
      <dgm:prSet presAssocID="{07393F3F-D2F3-4539-983D-07A4B6F95C1D}" presName="circleB" presStyleLbl="node1" presStyleIdx="7" presStyleCnt="9" custScaleX="55651" custScaleY="59163"/>
      <dgm:spPr/>
    </dgm:pt>
    <dgm:pt modelId="{4DC77D2A-F098-4440-A569-AFCF9FABACE0}" type="pres">
      <dgm:prSet presAssocID="{07393F3F-D2F3-4539-983D-07A4B6F95C1D}" presName="spaceB" presStyleCnt="0"/>
      <dgm:spPr/>
    </dgm:pt>
    <dgm:pt modelId="{35F85D3D-82F6-4DDA-9EE3-F80B32DDF747}" type="pres">
      <dgm:prSet presAssocID="{786D023B-2336-486F-BC45-1E3FA76D2E7F}" presName="space" presStyleCnt="0"/>
      <dgm:spPr/>
    </dgm:pt>
    <dgm:pt modelId="{257DECED-F390-4D29-94C7-36F6E6559924}" type="pres">
      <dgm:prSet presAssocID="{ADAB57D6-767A-4877-BCAD-F86468092310}" presName="compositeA" presStyleCnt="0"/>
      <dgm:spPr/>
    </dgm:pt>
    <dgm:pt modelId="{9429F920-3E19-4753-9DCE-B482CFCD06F3}" type="pres">
      <dgm:prSet presAssocID="{ADAB57D6-767A-4877-BCAD-F86468092310}" presName="textA" presStyleLbl="revTx" presStyleIdx="8" presStyleCnt="9">
        <dgm:presLayoutVars>
          <dgm:bulletEnabled val="1"/>
        </dgm:presLayoutVars>
      </dgm:prSet>
      <dgm:spPr/>
    </dgm:pt>
    <dgm:pt modelId="{2AB83768-7519-4769-863B-584C41941E57}" type="pres">
      <dgm:prSet presAssocID="{ADAB57D6-767A-4877-BCAD-F86468092310}" presName="circleA" presStyleLbl="node1" presStyleIdx="8" presStyleCnt="9" custScaleX="55651" custScaleY="59163"/>
      <dgm:spPr/>
    </dgm:pt>
    <dgm:pt modelId="{56FCFCEA-6AAD-4E8F-9CF0-6705B7BBDD2D}" type="pres">
      <dgm:prSet presAssocID="{ADAB57D6-767A-4877-BCAD-F86468092310}" presName="spaceA" presStyleCnt="0"/>
      <dgm:spPr/>
    </dgm:pt>
  </dgm:ptLst>
  <dgm:cxnLst>
    <dgm:cxn modelId="{98E6BF05-0660-4E5A-881C-154065410344}" srcId="{AEF763F9-8C44-4ABE-8CDF-C867810497B5}" destId="{B4E2AA09-DCCA-4154-8421-CF0F366BAC76}" srcOrd="1" destOrd="0" parTransId="{81B33DA5-E121-42EB-9B49-0BD8ED858090}" sibTransId="{C713F33D-492B-4968-B088-0317BB5077D5}"/>
    <dgm:cxn modelId="{CFA9AF30-72BA-46C9-BB11-A3F1085E34BF}" type="presOf" srcId="{0F75A8F2-FC63-420A-8C8F-CEFBB2E09941}" destId="{1ED5B9F4-0198-4805-A770-C628DDA0A644}" srcOrd="0" destOrd="0" presId="urn:microsoft.com/office/officeart/2005/8/layout/hProcess11"/>
    <dgm:cxn modelId="{4ED3B539-BB8F-4E0F-B21E-40D0ABCBA9AA}" srcId="{AEF763F9-8C44-4ABE-8CDF-C867810497B5}" destId="{A305A8A2-FB99-4B96-B9A7-03C4DBA8912E}" srcOrd="0" destOrd="0" parTransId="{D0D14643-8A72-4397-B8A1-7DCD83179430}" sibTransId="{7E11B508-1C0B-423E-8F91-3061DA3F6562}"/>
    <dgm:cxn modelId="{F673B369-B67A-4227-B784-ACCC26C7B128}" srcId="{AEF763F9-8C44-4ABE-8CDF-C867810497B5}" destId="{84A58541-10F3-440C-9465-583F97196D68}" srcOrd="4" destOrd="0" parTransId="{D374E041-22BC-4B2C-9BC5-188FA7AFDBDC}" sibTransId="{02FBE6C0-1727-425A-8FAB-E6EC4398A308}"/>
    <dgm:cxn modelId="{E0AF124C-6E35-4219-8863-EA02868B0D76}" type="presOf" srcId="{84A58541-10F3-440C-9465-583F97196D68}" destId="{1C3CDCF6-CAAD-400B-A52B-D134E5CF826C}" srcOrd="0" destOrd="0" presId="urn:microsoft.com/office/officeart/2005/8/layout/hProcess11"/>
    <dgm:cxn modelId="{77240270-AEBF-4138-A0AA-FD5C701AFF93}" type="presOf" srcId="{B4E2AA09-DCCA-4154-8421-CF0F366BAC76}" destId="{92AAE9EE-CC9B-4051-B93F-CB884535E761}" srcOrd="0" destOrd="0" presId="urn:microsoft.com/office/officeart/2005/8/layout/hProcess11"/>
    <dgm:cxn modelId="{A9183956-1940-48B3-AEC1-DABF47766947}" srcId="{AEF763F9-8C44-4ABE-8CDF-C867810497B5}" destId="{0F75A8F2-FC63-420A-8C8F-CEFBB2E09941}" srcOrd="3" destOrd="0" parTransId="{BAC69B7D-8972-4A46-BE84-51EF574940A3}" sibTransId="{AC4E8F5D-271E-496D-AD4E-6F300238723D}"/>
    <dgm:cxn modelId="{89449E78-F4B4-4EC2-9900-C7D5E978C548}" type="presOf" srcId="{AEF763F9-8C44-4ABE-8CDF-C867810497B5}" destId="{B2C36D40-719A-4E67-986C-5E7D61E49939}" srcOrd="0" destOrd="0" presId="urn:microsoft.com/office/officeart/2005/8/layout/hProcess11"/>
    <dgm:cxn modelId="{9FB54D85-FB43-4E8F-8E99-546AEBFED8D1}" type="presOf" srcId="{A256A1FF-2B93-49AE-A9BB-C83FAF36E535}" destId="{7110BDE8-AD77-48B1-87CD-9D82B92F6577}" srcOrd="0" destOrd="0" presId="urn:microsoft.com/office/officeart/2005/8/layout/hProcess11"/>
    <dgm:cxn modelId="{DC5D75A6-3634-4CFE-854C-C7B9D4149FEF}" type="presOf" srcId="{8D0B75B9-96ED-4003-882E-48B1EAAF39F2}" destId="{913881F2-B21A-468D-B9A5-41C9952FCF34}" srcOrd="0" destOrd="0" presId="urn:microsoft.com/office/officeart/2005/8/layout/hProcess11"/>
    <dgm:cxn modelId="{2398C4A9-B6CA-4E57-B560-2048204B775E}" srcId="{AEF763F9-8C44-4ABE-8CDF-C867810497B5}" destId="{A256A1FF-2B93-49AE-A9BB-C83FAF36E535}" srcOrd="5" destOrd="0" parTransId="{51B59F57-6E5C-476D-8279-DCF996B1654F}" sibTransId="{1CD6864F-950D-49E5-976A-9BDB8A8C97AB}"/>
    <dgm:cxn modelId="{F1D8B2BC-ABFB-47E3-8C30-7009BD4C27A3}" type="presOf" srcId="{07393F3F-D2F3-4539-983D-07A4B6F95C1D}" destId="{B0149A63-3D83-4E28-AB24-231DE8F399CA}" srcOrd="0" destOrd="0" presId="urn:microsoft.com/office/officeart/2005/8/layout/hProcess11"/>
    <dgm:cxn modelId="{E7F618C6-2AEA-40D4-97FE-C1705C2A03C1}" srcId="{AEF763F9-8C44-4ABE-8CDF-C867810497B5}" destId="{CD80E022-D01C-4ECC-9B43-57D9FE65F4E2}" srcOrd="2" destOrd="0" parTransId="{45D865D2-B533-4790-B030-6B36E07A0306}" sibTransId="{7CFB2E67-D206-4B1A-A22C-D5F70A40D6AE}"/>
    <dgm:cxn modelId="{03B1C2CD-2B04-453A-A8BE-3F43CD5C526D}" srcId="{AEF763F9-8C44-4ABE-8CDF-C867810497B5}" destId="{8D0B75B9-96ED-4003-882E-48B1EAAF39F2}" srcOrd="6" destOrd="0" parTransId="{8B9696B4-0928-4597-90A5-8D7BC18E2FF7}" sibTransId="{2C8F8ABE-FA01-4694-9B03-A0029F335F37}"/>
    <dgm:cxn modelId="{BB0395E1-37FD-4941-B664-535146202937}" type="presOf" srcId="{A305A8A2-FB99-4B96-B9A7-03C4DBA8912E}" destId="{1BA41CC8-5CF0-4F98-97D0-683188E878F1}" srcOrd="0" destOrd="0" presId="urn:microsoft.com/office/officeart/2005/8/layout/hProcess11"/>
    <dgm:cxn modelId="{CCE58EEF-08EC-4B51-A720-479478AE98B4}" srcId="{AEF763F9-8C44-4ABE-8CDF-C867810497B5}" destId="{ADAB57D6-767A-4877-BCAD-F86468092310}" srcOrd="8" destOrd="0" parTransId="{ABD106C7-69EC-41E2-B5D7-9E99D5F2B4CD}" sibTransId="{1EF0A982-BF6F-4D0C-A2F9-1793CFF8A09D}"/>
    <dgm:cxn modelId="{047913F1-1700-472D-AFB9-CFAAC5443F6F}" srcId="{AEF763F9-8C44-4ABE-8CDF-C867810497B5}" destId="{07393F3F-D2F3-4539-983D-07A4B6F95C1D}" srcOrd="7" destOrd="0" parTransId="{B9318DA1-582E-4E52-B3AC-B75BEAE43042}" sibTransId="{786D023B-2336-486F-BC45-1E3FA76D2E7F}"/>
    <dgm:cxn modelId="{79E3B2F9-AFB1-4F75-8784-8EEEF2E06FE5}" type="presOf" srcId="{ADAB57D6-767A-4877-BCAD-F86468092310}" destId="{9429F920-3E19-4753-9DCE-B482CFCD06F3}" srcOrd="0" destOrd="0" presId="urn:microsoft.com/office/officeart/2005/8/layout/hProcess11"/>
    <dgm:cxn modelId="{12151DFC-0CC7-437B-8233-2C3325BB8C4C}" type="presOf" srcId="{CD80E022-D01C-4ECC-9B43-57D9FE65F4E2}" destId="{091E99CE-481F-4AFA-AE59-9879B0AD1E8C}" srcOrd="0" destOrd="0" presId="urn:microsoft.com/office/officeart/2005/8/layout/hProcess11"/>
    <dgm:cxn modelId="{0084442F-AB83-435D-B983-41E7A37D8C63}" type="presParOf" srcId="{B2C36D40-719A-4E67-986C-5E7D61E49939}" destId="{AF466A7C-AAB6-4BFF-A2F2-2D20C5E2F90C}" srcOrd="0" destOrd="0" presId="urn:microsoft.com/office/officeart/2005/8/layout/hProcess11"/>
    <dgm:cxn modelId="{03B5EEAC-5BA0-4A32-BE1E-A4E4EDE0D6C5}" type="presParOf" srcId="{B2C36D40-719A-4E67-986C-5E7D61E49939}" destId="{A842A4DC-DCE3-47C5-8253-1ADC2E3999BA}" srcOrd="1" destOrd="0" presId="urn:microsoft.com/office/officeart/2005/8/layout/hProcess11"/>
    <dgm:cxn modelId="{E9043429-0FC6-492E-AAAC-CE456E4B312E}" type="presParOf" srcId="{A842A4DC-DCE3-47C5-8253-1ADC2E3999BA}" destId="{469A7577-CF03-4558-A17F-2977D0A7C817}" srcOrd="0" destOrd="0" presId="urn:microsoft.com/office/officeart/2005/8/layout/hProcess11"/>
    <dgm:cxn modelId="{1F2B08B8-A7B3-476E-808E-C93865355C08}" type="presParOf" srcId="{469A7577-CF03-4558-A17F-2977D0A7C817}" destId="{1BA41CC8-5CF0-4F98-97D0-683188E878F1}" srcOrd="0" destOrd="0" presId="urn:microsoft.com/office/officeart/2005/8/layout/hProcess11"/>
    <dgm:cxn modelId="{DE5A09DB-2176-46FA-A464-0649A13C45DE}" type="presParOf" srcId="{469A7577-CF03-4558-A17F-2977D0A7C817}" destId="{8B3A784A-EA46-4853-BC4D-8B19629CFC4C}" srcOrd="1" destOrd="0" presId="urn:microsoft.com/office/officeart/2005/8/layout/hProcess11"/>
    <dgm:cxn modelId="{6EDDC1F6-7E9A-4BDE-9D1A-C58960A9BF74}" type="presParOf" srcId="{469A7577-CF03-4558-A17F-2977D0A7C817}" destId="{9A8A3EF7-EA0D-4E53-A87D-B5C85D69D944}" srcOrd="2" destOrd="0" presId="urn:microsoft.com/office/officeart/2005/8/layout/hProcess11"/>
    <dgm:cxn modelId="{2D19F489-7619-4EB6-96E0-BC8597418D02}" type="presParOf" srcId="{A842A4DC-DCE3-47C5-8253-1ADC2E3999BA}" destId="{34EA11AE-68FA-4CFE-94B6-0A8E7E932085}" srcOrd="1" destOrd="0" presId="urn:microsoft.com/office/officeart/2005/8/layout/hProcess11"/>
    <dgm:cxn modelId="{1A5E47E6-CB2D-49AF-9C87-00130D8C6993}" type="presParOf" srcId="{A842A4DC-DCE3-47C5-8253-1ADC2E3999BA}" destId="{47FED43C-748F-4110-9E67-E27FBDA72D87}" srcOrd="2" destOrd="0" presId="urn:microsoft.com/office/officeart/2005/8/layout/hProcess11"/>
    <dgm:cxn modelId="{6C22A07C-2B80-4ABF-86A1-364DA0304354}" type="presParOf" srcId="{47FED43C-748F-4110-9E67-E27FBDA72D87}" destId="{92AAE9EE-CC9B-4051-B93F-CB884535E761}" srcOrd="0" destOrd="0" presId="urn:microsoft.com/office/officeart/2005/8/layout/hProcess11"/>
    <dgm:cxn modelId="{255C0A9B-B636-4451-A22A-1461AC7CCB2E}" type="presParOf" srcId="{47FED43C-748F-4110-9E67-E27FBDA72D87}" destId="{52114513-DC5F-4989-B434-D5D387F9F649}" srcOrd="1" destOrd="0" presId="urn:microsoft.com/office/officeart/2005/8/layout/hProcess11"/>
    <dgm:cxn modelId="{BCCB7B41-46F5-498E-9EB9-58F850224B75}" type="presParOf" srcId="{47FED43C-748F-4110-9E67-E27FBDA72D87}" destId="{4E12FF82-6299-4962-86DF-346D2953F38B}" srcOrd="2" destOrd="0" presId="urn:microsoft.com/office/officeart/2005/8/layout/hProcess11"/>
    <dgm:cxn modelId="{10EC294E-17E8-41D4-879D-193A6718BF59}" type="presParOf" srcId="{A842A4DC-DCE3-47C5-8253-1ADC2E3999BA}" destId="{0CA14A7B-F4AB-4002-B888-1E8A901BB228}" srcOrd="3" destOrd="0" presId="urn:microsoft.com/office/officeart/2005/8/layout/hProcess11"/>
    <dgm:cxn modelId="{987315A5-B059-43ED-A418-1BFABBD52EC8}" type="presParOf" srcId="{A842A4DC-DCE3-47C5-8253-1ADC2E3999BA}" destId="{2E6D3F43-D5D1-4508-8DCC-79539CBBE586}" srcOrd="4" destOrd="0" presId="urn:microsoft.com/office/officeart/2005/8/layout/hProcess11"/>
    <dgm:cxn modelId="{F5225E9B-1F43-40FC-8026-2469978F3DCC}" type="presParOf" srcId="{2E6D3F43-D5D1-4508-8DCC-79539CBBE586}" destId="{091E99CE-481F-4AFA-AE59-9879B0AD1E8C}" srcOrd="0" destOrd="0" presId="urn:microsoft.com/office/officeart/2005/8/layout/hProcess11"/>
    <dgm:cxn modelId="{502B9ECA-1A0B-45D2-BA21-B131EBC3F45A}" type="presParOf" srcId="{2E6D3F43-D5D1-4508-8DCC-79539CBBE586}" destId="{BB7BC375-C11E-4702-878A-C8E5868A0DE2}" srcOrd="1" destOrd="0" presId="urn:microsoft.com/office/officeart/2005/8/layout/hProcess11"/>
    <dgm:cxn modelId="{7F88B8E7-5B71-4E5E-AC16-EF1B5A7A36AA}" type="presParOf" srcId="{2E6D3F43-D5D1-4508-8DCC-79539CBBE586}" destId="{5A31BCC0-DD20-4CB8-9783-A7014107420F}" srcOrd="2" destOrd="0" presId="urn:microsoft.com/office/officeart/2005/8/layout/hProcess11"/>
    <dgm:cxn modelId="{0D12B0FA-282C-4812-A273-C3F199FBD1F6}" type="presParOf" srcId="{A842A4DC-DCE3-47C5-8253-1ADC2E3999BA}" destId="{DC05BF46-6621-4C3C-A583-534EBBA3D6C2}" srcOrd="5" destOrd="0" presId="urn:microsoft.com/office/officeart/2005/8/layout/hProcess11"/>
    <dgm:cxn modelId="{12D2C351-0F23-4355-A8C5-97BF4805874A}" type="presParOf" srcId="{A842A4DC-DCE3-47C5-8253-1ADC2E3999BA}" destId="{6BFFD9CB-81CD-44BA-AB00-0F8FC633161C}" srcOrd="6" destOrd="0" presId="urn:microsoft.com/office/officeart/2005/8/layout/hProcess11"/>
    <dgm:cxn modelId="{0DD74924-842F-4024-8927-8620E53E9D47}" type="presParOf" srcId="{6BFFD9CB-81CD-44BA-AB00-0F8FC633161C}" destId="{1ED5B9F4-0198-4805-A770-C628DDA0A644}" srcOrd="0" destOrd="0" presId="urn:microsoft.com/office/officeart/2005/8/layout/hProcess11"/>
    <dgm:cxn modelId="{E9B9B9A7-0418-4A50-B104-436DEA6C0394}" type="presParOf" srcId="{6BFFD9CB-81CD-44BA-AB00-0F8FC633161C}" destId="{567B0794-8344-4C50-973F-6A4E30E67963}" srcOrd="1" destOrd="0" presId="urn:microsoft.com/office/officeart/2005/8/layout/hProcess11"/>
    <dgm:cxn modelId="{7E423970-5758-45C9-A8C8-648BF11B89A9}" type="presParOf" srcId="{6BFFD9CB-81CD-44BA-AB00-0F8FC633161C}" destId="{6CB53B27-7010-43AA-85AB-7CBA2DAA5A59}" srcOrd="2" destOrd="0" presId="urn:microsoft.com/office/officeart/2005/8/layout/hProcess11"/>
    <dgm:cxn modelId="{598C4391-4AE8-488C-8493-DB3B965C4CBE}" type="presParOf" srcId="{A842A4DC-DCE3-47C5-8253-1ADC2E3999BA}" destId="{82C78FF5-9DC3-427E-84F0-82B1C928DDE7}" srcOrd="7" destOrd="0" presId="urn:microsoft.com/office/officeart/2005/8/layout/hProcess11"/>
    <dgm:cxn modelId="{15C8EA87-4ECD-4A9A-B351-C9D28118C405}" type="presParOf" srcId="{A842A4DC-DCE3-47C5-8253-1ADC2E3999BA}" destId="{61E2F1F1-73E6-46E0-AE3F-EAE73962F579}" srcOrd="8" destOrd="0" presId="urn:microsoft.com/office/officeart/2005/8/layout/hProcess11"/>
    <dgm:cxn modelId="{285AA8B4-94E2-4319-8112-FDC1AFAFAEEF}" type="presParOf" srcId="{61E2F1F1-73E6-46E0-AE3F-EAE73962F579}" destId="{1C3CDCF6-CAAD-400B-A52B-D134E5CF826C}" srcOrd="0" destOrd="0" presId="urn:microsoft.com/office/officeart/2005/8/layout/hProcess11"/>
    <dgm:cxn modelId="{7BEA684B-7EA6-40C5-9663-50801AC6D274}" type="presParOf" srcId="{61E2F1F1-73E6-46E0-AE3F-EAE73962F579}" destId="{CC81CCA9-A0AA-40C1-8176-B55D9F4B64B1}" srcOrd="1" destOrd="0" presId="urn:microsoft.com/office/officeart/2005/8/layout/hProcess11"/>
    <dgm:cxn modelId="{28DB7D87-3F71-4C8F-A19F-7CC1B2975684}" type="presParOf" srcId="{61E2F1F1-73E6-46E0-AE3F-EAE73962F579}" destId="{D4782E65-BC18-409C-A32F-FD0832C95060}" srcOrd="2" destOrd="0" presId="urn:microsoft.com/office/officeart/2005/8/layout/hProcess11"/>
    <dgm:cxn modelId="{0CE2700F-D1C7-4B88-9B56-CE421D16007D}" type="presParOf" srcId="{A842A4DC-DCE3-47C5-8253-1ADC2E3999BA}" destId="{A527E718-0105-45A0-8E72-5996E8C94B69}" srcOrd="9" destOrd="0" presId="urn:microsoft.com/office/officeart/2005/8/layout/hProcess11"/>
    <dgm:cxn modelId="{49DC00CB-B18B-4A4F-8AE8-36423386567B}" type="presParOf" srcId="{A842A4DC-DCE3-47C5-8253-1ADC2E3999BA}" destId="{C2E7D9C6-A5D7-4878-AD88-764A0981F5E4}" srcOrd="10" destOrd="0" presId="urn:microsoft.com/office/officeart/2005/8/layout/hProcess11"/>
    <dgm:cxn modelId="{72875C21-4627-4C20-8C45-D1D0A36CEEFB}" type="presParOf" srcId="{C2E7D9C6-A5D7-4878-AD88-764A0981F5E4}" destId="{7110BDE8-AD77-48B1-87CD-9D82B92F6577}" srcOrd="0" destOrd="0" presId="urn:microsoft.com/office/officeart/2005/8/layout/hProcess11"/>
    <dgm:cxn modelId="{F2E80E16-0BF5-4D83-8474-EF951781118A}" type="presParOf" srcId="{C2E7D9C6-A5D7-4878-AD88-764A0981F5E4}" destId="{121FEABF-84A8-48FD-AD8E-8DD89878745B}" srcOrd="1" destOrd="0" presId="urn:microsoft.com/office/officeart/2005/8/layout/hProcess11"/>
    <dgm:cxn modelId="{BD0F4A87-15D4-4E58-94D6-1907DF9A541C}" type="presParOf" srcId="{C2E7D9C6-A5D7-4878-AD88-764A0981F5E4}" destId="{9835942C-6796-439D-BDCB-236C621740B0}" srcOrd="2" destOrd="0" presId="urn:microsoft.com/office/officeart/2005/8/layout/hProcess11"/>
    <dgm:cxn modelId="{38AD607F-266D-4CC1-957B-D3BC6D9C0484}" type="presParOf" srcId="{A842A4DC-DCE3-47C5-8253-1ADC2E3999BA}" destId="{BFF9F8B9-19E1-4999-9579-9C96F1A5D4E7}" srcOrd="11" destOrd="0" presId="urn:microsoft.com/office/officeart/2005/8/layout/hProcess11"/>
    <dgm:cxn modelId="{B5108FB3-1496-4C3E-84F7-768539E0B8E8}" type="presParOf" srcId="{A842A4DC-DCE3-47C5-8253-1ADC2E3999BA}" destId="{EB940B69-DCF0-49AB-B6A4-E780DBC1706C}" srcOrd="12" destOrd="0" presId="urn:microsoft.com/office/officeart/2005/8/layout/hProcess11"/>
    <dgm:cxn modelId="{2307D2DA-8B85-492D-88FC-A269768042FF}" type="presParOf" srcId="{EB940B69-DCF0-49AB-B6A4-E780DBC1706C}" destId="{913881F2-B21A-468D-B9A5-41C9952FCF34}" srcOrd="0" destOrd="0" presId="urn:microsoft.com/office/officeart/2005/8/layout/hProcess11"/>
    <dgm:cxn modelId="{1AF0BF2A-6EE9-445A-9662-441D7B18AD79}" type="presParOf" srcId="{EB940B69-DCF0-49AB-B6A4-E780DBC1706C}" destId="{CA5590AC-4CE9-4B26-BE43-31FE2AE32A79}" srcOrd="1" destOrd="0" presId="urn:microsoft.com/office/officeart/2005/8/layout/hProcess11"/>
    <dgm:cxn modelId="{CF1E4A10-9096-4495-BE59-211256E18F4E}" type="presParOf" srcId="{EB940B69-DCF0-49AB-B6A4-E780DBC1706C}" destId="{280D2AB8-EBE4-469D-9785-BE4D598EADA8}" srcOrd="2" destOrd="0" presId="urn:microsoft.com/office/officeart/2005/8/layout/hProcess11"/>
    <dgm:cxn modelId="{19FA4479-BCC4-4B16-814C-C5F669D53E92}" type="presParOf" srcId="{A842A4DC-DCE3-47C5-8253-1ADC2E3999BA}" destId="{D3FBD983-308A-45E5-8C84-B31861DFBD3B}" srcOrd="13" destOrd="0" presId="urn:microsoft.com/office/officeart/2005/8/layout/hProcess11"/>
    <dgm:cxn modelId="{5041F870-ACEA-4FBE-AB43-3A27CDF80C2C}" type="presParOf" srcId="{A842A4DC-DCE3-47C5-8253-1ADC2E3999BA}" destId="{B0521D1C-387D-486D-8DEA-61F8275885AD}" srcOrd="14" destOrd="0" presId="urn:microsoft.com/office/officeart/2005/8/layout/hProcess11"/>
    <dgm:cxn modelId="{B0EF4CA4-855F-4B83-974D-823B61FA39D1}" type="presParOf" srcId="{B0521D1C-387D-486D-8DEA-61F8275885AD}" destId="{B0149A63-3D83-4E28-AB24-231DE8F399CA}" srcOrd="0" destOrd="0" presId="urn:microsoft.com/office/officeart/2005/8/layout/hProcess11"/>
    <dgm:cxn modelId="{66F365A1-D3C6-48CC-B214-593CD6C7E840}" type="presParOf" srcId="{B0521D1C-387D-486D-8DEA-61F8275885AD}" destId="{F5E038A7-F6F7-409A-9F46-E474A12A2F8D}" srcOrd="1" destOrd="0" presId="urn:microsoft.com/office/officeart/2005/8/layout/hProcess11"/>
    <dgm:cxn modelId="{1C9D9B9D-2B7D-4DF4-BD05-BC75BA682FC2}" type="presParOf" srcId="{B0521D1C-387D-486D-8DEA-61F8275885AD}" destId="{4DC77D2A-F098-4440-A569-AFCF9FABACE0}" srcOrd="2" destOrd="0" presId="urn:microsoft.com/office/officeart/2005/8/layout/hProcess11"/>
    <dgm:cxn modelId="{176C72C8-01A1-4F59-ACAA-A7776C58683E}" type="presParOf" srcId="{A842A4DC-DCE3-47C5-8253-1ADC2E3999BA}" destId="{35F85D3D-82F6-4DDA-9EE3-F80B32DDF747}" srcOrd="15" destOrd="0" presId="urn:microsoft.com/office/officeart/2005/8/layout/hProcess11"/>
    <dgm:cxn modelId="{393ED6A9-7299-43F0-AEB2-F8C65D1487B8}" type="presParOf" srcId="{A842A4DC-DCE3-47C5-8253-1ADC2E3999BA}" destId="{257DECED-F390-4D29-94C7-36F6E6559924}" srcOrd="16" destOrd="0" presId="urn:microsoft.com/office/officeart/2005/8/layout/hProcess11"/>
    <dgm:cxn modelId="{8AB57104-FBB7-484E-B3E0-A72ABD1F3EF4}" type="presParOf" srcId="{257DECED-F390-4D29-94C7-36F6E6559924}" destId="{9429F920-3E19-4753-9DCE-B482CFCD06F3}" srcOrd="0" destOrd="0" presId="urn:microsoft.com/office/officeart/2005/8/layout/hProcess11"/>
    <dgm:cxn modelId="{7F0CBFAD-83E5-45A0-A47A-7A9306A30843}" type="presParOf" srcId="{257DECED-F390-4D29-94C7-36F6E6559924}" destId="{2AB83768-7519-4769-863B-584C41941E57}" srcOrd="1" destOrd="0" presId="urn:microsoft.com/office/officeart/2005/8/layout/hProcess11"/>
    <dgm:cxn modelId="{331F812F-821E-4EE2-92DD-008091170440}" type="presParOf" srcId="{257DECED-F390-4D29-94C7-36F6E6559924}" destId="{56FCFCEA-6AAD-4E8F-9CF0-6705B7BBDD2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6A7C-AAB6-4BFF-A2F2-2D20C5E2F90C}">
      <dsp:nvSpPr>
        <dsp:cNvPr id="0" name=""/>
        <dsp:cNvSpPr/>
      </dsp:nvSpPr>
      <dsp:spPr>
        <a:xfrm>
          <a:off x="0" y="1820390"/>
          <a:ext cx="11544299" cy="81691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41CC8-5CF0-4F98-97D0-683188E878F1}">
      <dsp:nvSpPr>
        <dsp:cNvPr id="0" name=""/>
        <dsp:cNvSpPr/>
      </dsp:nvSpPr>
      <dsp:spPr>
        <a:xfrm>
          <a:off x="2917" y="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Annual General Assembly</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i="1" kern="1200" dirty="0">
              <a:latin typeface="Arial" panose="020B0604020202020204" pitchFamily="34" charset="0"/>
              <a:cs typeface="Arial" panose="020B0604020202020204" pitchFamily="34" charset="0"/>
            </a:rPr>
            <a:t>Declaring a First Nations Climate Emergency</a:t>
          </a:r>
        </a:p>
        <a:p>
          <a:pPr marL="0" lvl="0" indent="0" algn="ctr" defTabSz="488950">
            <a:lnSpc>
              <a:spcPct val="90000"/>
            </a:lnSpc>
            <a:spcBef>
              <a:spcPct val="0"/>
            </a:spcBef>
            <a:spcAft>
              <a:spcPct val="35000"/>
            </a:spcAft>
            <a:buNone/>
          </a:pPr>
          <a:endParaRPr lang="en-CA" sz="1100" b="1" i="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i="0" kern="1200" dirty="0">
              <a:latin typeface="Arial" panose="020B0604020202020204" pitchFamily="34" charset="0"/>
              <a:cs typeface="Arial" panose="020B0604020202020204" pitchFamily="34" charset="0"/>
            </a:rPr>
            <a:t>July 2019</a:t>
          </a:r>
        </a:p>
      </dsp:txBody>
      <dsp:txXfrm>
        <a:off x="2917" y="0"/>
        <a:ext cx="1104684" cy="1783080"/>
      </dsp:txXfrm>
    </dsp:sp>
    <dsp:sp modelId="{8B3A784A-EA46-4853-BC4D-8B19629CFC4C}">
      <dsp:nvSpPr>
        <dsp:cNvPr id="0" name=""/>
        <dsp:cNvSpPr/>
      </dsp:nvSpPr>
      <dsp:spPr>
        <a:xfrm>
          <a:off x="431221"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AE9EE-CC9B-4051-B93F-CB884535E761}">
      <dsp:nvSpPr>
        <dsp:cNvPr id="0" name=""/>
        <dsp:cNvSpPr/>
      </dsp:nvSpPr>
      <dsp:spPr>
        <a:xfrm>
          <a:off x="1162835" y="267462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March 2021</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1</a:t>
          </a:r>
          <a:r>
            <a:rPr lang="en-CA" sz="1100" b="1" kern="1200" baseline="30000" dirty="0">
              <a:latin typeface="Arial" panose="020B0604020202020204" pitchFamily="34" charset="0"/>
              <a:cs typeface="Arial" panose="020B0604020202020204" pitchFamily="34" charset="0"/>
            </a:rPr>
            <a:t>st</a:t>
          </a:r>
          <a:r>
            <a:rPr lang="en-CA" sz="1100" b="1" kern="1200" dirty="0">
              <a:latin typeface="Arial" panose="020B0604020202020204" pitchFamily="34" charset="0"/>
              <a:cs typeface="Arial" panose="020B0604020202020204" pitchFamily="34" charset="0"/>
            </a:rPr>
            <a:t> National Climate Gathering – Whitehorse, YT</a:t>
          </a:r>
        </a:p>
      </dsp:txBody>
      <dsp:txXfrm>
        <a:off x="1162835" y="2674620"/>
        <a:ext cx="1104684" cy="1783080"/>
      </dsp:txXfrm>
    </dsp:sp>
    <dsp:sp modelId="{52114513-DC5F-4989-B434-D5D387F9F649}">
      <dsp:nvSpPr>
        <dsp:cNvPr id="0" name=""/>
        <dsp:cNvSpPr/>
      </dsp:nvSpPr>
      <dsp:spPr>
        <a:xfrm>
          <a:off x="1591140"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E99CE-481F-4AFA-AE59-9879B0AD1E8C}">
      <dsp:nvSpPr>
        <dsp:cNvPr id="0" name=""/>
        <dsp:cNvSpPr/>
      </dsp:nvSpPr>
      <dsp:spPr>
        <a:xfrm>
          <a:off x="2322754" y="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Global Pandemic declared by the World Health Organization</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March 2021 </a:t>
          </a:r>
        </a:p>
      </dsp:txBody>
      <dsp:txXfrm>
        <a:off x="2322754" y="0"/>
        <a:ext cx="1104684" cy="1783080"/>
      </dsp:txXfrm>
    </dsp:sp>
    <dsp:sp modelId="{BB7BC375-C11E-4702-878A-C8E5868A0DE2}">
      <dsp:nvSpPr>
        <dsp:cNvPr id="0" name=""/>
        <dsp:cNvSpPr/>
      </dsp:nvSpPr>
      <dsp:spPr>
        <a:xfrm>
          <a:off x="2751059"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5B9F4-0198-4805-A770-C628DDA0A644}">
      <dsp:nvSpPr>
        <dsp:cNvPr id="0" name=""/>
        <dsp:cNvSpPr/>
      </dsp:nvSpPr>
      <dsp:spPr>
        <a:xfrm>
          <a:off x="3482673" y="267462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Summer–Fall 2021 </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National Survey  </a:t>
          </a:r>
        </a:p>
      </dsp:txBody>
      <dsp:txXfrm>
        <a:off x="3482673" y="2674620"/>
        <a:ext cx="1104684" cy="1783080"/>
      </dsp:txXfrm>
    </dsp:sp>
    <dsp:sp modelId="{567B0794-8344-4C50-973F-6A4E30E67963}">
      <dsp:nvSpPr>
        <dsp:cNvPr id="0" name=""/>
        <dsp:cNvSpPr/>
      </dsp:nvSpPr>
      <dsp:spPr>
        <a:xfrm>
          <a:off x="3910978"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CDCF6-CAAD-400B-A52B-D134E5CF826C}">
      <dsp:nvSpPr>
        <dsp:cNvPr id="0" name=""/>
        <dsp:cNvSpPr/>
      </dsp:nvSpPr>
      <dsp:spPr>
        <a:xfrm>
          <a:off x="4642592" y="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Regional and National Webinar Series</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Fall 2021–2022 </a:t>
          </a:r>
        </a:p>
      </dsp:txBody>
      <dsp:txXfrm>
        <a:off x="4642592" y="0"/>
        <a:ext cx="1104684" cy="1783080"/>
      </dsp:txXfrm>
    </dsp:sp>
    <dsp:sp modelId="{CC81CCA9-A0AA-40C1-8176-B55D9F4B64B1}">
      <dsp:nvSpPr>
        <dsp:cNvPr id="0" name=""/>
        <dsp:cNvSpPr/>
      </dsp:nvSpPr>
      <dsp:spPr>
        <a:xfrm>
          <a:off x="5070896"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0BDE8-AD77-48B1-87CD-9D82B92F6577}">
      <dsp:nvSpPr>
        <dsp:cNvPr id="0" name=""/>
        <dsp:cNvSpPr/>
      </dsp:nvSpPr>
      <dsp:spPr>
        <a:xfrm>
          <a:off x="5802511" y="267462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Summer 2022</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Wednesday Webinar Series </a:t>
          </a:r>
        </a:p>
      </dsp:txBody>
      <dsp:txXfrm>
        <a:off x="5802511" y="2674620"/>
        <a:ext cx="1104684" cy="1783080"/>
      </dsp:txXfrm>
    </dsp:sp>
    <dsp:sp modelId="{121FEABF-84A8-48FD-AD8E-8DD89878745B}">
      <dsp:nvSpPr>
        <dsp:cNvPr id="0" name=""/>
        <dsp:cNvSpPr/>
      </dsp:nvSpPr>
      <dsp:spPr>
        <a:xfrm>
          <a:off x="6230815"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881F2-B21A-468D-B9A5-41C9952FCF34}">
      <dsp:nvSpPr>
        <dsp:cNvPr id="0" name=""/>
        <dsp:cNvSpPr/>
      </dsp:nvSpPr>
      <dsp:spPr>
        <a:xfrm>
          <a:off x="6962429" y="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2</a:t>
          </a:r>
          <a:r>
            <a:rPr lang="en-CA" sz="1100" b="1" kern="1200" baseline="30000" dirty="0">
              <a:latin typeface="Arial" panose="020B0604020202020204" pitchFamily="34" charset="0"/>
              <a:cs typeface="Arial" panose="020B0604020202020204" pitchFamily="34" charset="0"/>
            </a:rPr>
            <a:t>nd</a:t>
          </a:r>
          <a:r>
            <a:rPr lang="en-CA" sz="1100" b="1" kern="1200" dirty="0">
              <a:latin typeface="Arial" panose="020B0604020202020204" pitchFamily="34" charset="0"/>
              <a:cs typeface="Arial" panose="020B0604020202020204" pitchFamily="34" charset="0"/>
            </a:rPr>
            <a:t> National Climate Gathering – Fredericton, NB</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Fall 2022 </a:t>
          </a:r>
        </a:p>
      </dsp:txBody>
      <dsp:txXfrm>
        <a:off x="6962429" y="0"/>
        <a:ext cx="1104684" cy="1783080"/>
      </dsp:txXfrm>
    </dsp:sp>
    <dsp:sp modelId="{CA5590AC-4CE9-4B26-BE43-31FE2AE32A79}">
      <dsp:nvSpPr>
        <dsp:cNvPr id="0" name=""/>
        <dsp:cNvSpPr/>
      </dsp:nvSpPr>
      <dsp:spPr>
        <a:xfrm>
          <a:off x="7390734"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49A63-3D83-4E28-AB24-231DE8F399CA}">
      <dsp:nvSpPr>
        <dsp:cNvPr id="0" name=""/>
        <dsp:cNvSpPr/>
      </dsp:nvSpPr>
      <dsp:spPr>
        <a:xfrm>
          <a:off x="8122348" y="267462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Spring 2023</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Technical Webinars with ACE, Councils, and AFN Secretariat  </a:t>
          </a:r>
        </a:p>
      </dsp:txBody>
      <dsp:txXfrm>
        <a:off x="8122348" y="2674620"/>
        <a:ext cx="1104684" cy="1783080"/>
      </dsp:txXfrm>
    </dsp:sp>
    <dsp:sp modelId="{F5E038A7-F6F7-409A-9F46-E474A12A2F8D}">
      <dsp:nvSpPr>
        <dsp:cNvPr id="0" name=""/>
        <dsp:cNvSpPr/>
      </dsp:nvSpPr>
      <dsp:spPr>
        <a:xfrm>
          <a:off x="8550653"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9F920-3E19-4753-9DCE-B482CFCD06F3}">
      <dsp:nvSpPr>
        <dsp:cNvPr id="0" name=""/>
        <dsp:cNvSpPr/>
      </dsp:nvSpPr>
      <dsp:spPr>
        <a:xfrm>
          <a:off x="9282267" y="0"/>
          <a:ext cx="1104684"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Annual General Assembly </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i="1" kern="1200" dirty="0">
              <a:latin typeface="Arial" panose="020B0604020202020204" pitchFamily="34" charset="0"/>
              <a:cs typeface="Arial" panose="020B0604020202020204" pitchFamily="34" charset="0"/>
            </a:rPr>
            <a:t>AFN National Climate Strategy Resolution (for adoption)</a:t>
          </a:r>
        </a:p>
        <a:p>
          <a:pPr marL="0" lvl="0" indent="0" algn="ctr" defTabSz="488950">
            <a:lnSpc>
              <a:spcPct val="90000"/>
            </a:lnSpc>
            <a:spcBef>
              <a:spcPct val="0"/>
            </a:spcBef>
            <a:spcAft>
              <a:spcPct val="35000"/>
            </a:spcAft>
            <a:buNone/>
          </a:pPr>
          <a:endParaRPr lang="en-CA" sz="1100" b="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CA" sz="1100" b="1" kern="1200" dirty="0">
              <a:latin typeface="Arial" panose="020B0604020202020204" pitchFamily="34" charset="0"/>
              <a:cs typeface="Arial" panose="020B0604020202020204" pitchFamily="34" charset="0"/>
            </a:rPr>
            <a:t>July 2023</a:t>
          </a:r>
        </a:p>
      </dsp:txBody>
      <dsp:txXfrm>
        <a:off x="9282267" y="0"/>
        <a:ext cx="1104684" cy="1783080"/>
      </dsp:txXfrm>
    </dsp:sp>
    <dsp:sp modelId="{2AB83768-7519-4769-863B-584C41941E57}">
      <dsp:nvSpPr>
        <dsp:cNvPr id="0" name=""/>
        <dsp:cNvSpPr/>
      </dsp:nvSpPr>
      <dsp:spPr>
        <a:xfrm>
          <a:off x="9710572" y="2096984"/>
          <a:ext cx="248075" cy="263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07/Jul/23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normAutofit/>
          </a:bodyPr>
          <a:lstStyle/>
          <a:p>
            <a:r>
              <a:rPr lang="en-US" sz="3200" dirty="0">
                <a:cs typeface="Arial" panose="020B0604020202020204" pitchFamily="34" charset="0"/>
              </a:rPr>
              <a:t>First Nations Climate and Conservation Leadership Dialogue Session</a:t>
            </a:r>
            <a:r>
              <a:rPr lang="en-US" sz="3600" dirty="0">
                <a:cs typeface="Arial" panose="020B0604020202020204" pitchFamily="34" charset="0"/>
              </a:rPr>
              <a:t>:</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3428999" y="3749031"/>
            <a:ext cx="8179202" cy="1523892"/>
          </a:xfrm>
        </p:spPr>
        <p:txBody>
          <a:bodyPr/>
          <a:lstStyle/>
          <a:p>
            <a:r>
              <a:rPr lang="en-US" sz="3200" b="1" dirty="0">
                <a:latin typeface="+mj-lt"/>
                <a:cs typeface="Arial" panose="020B0604020202020204" pitchFamily="34" charset="0"/>
              </a:rPr>
              <a:t>AFN National Climate Strategy</a:t>
            </a:r>
          </a:p>
          <a:p>
            <a:endParaRPr lang="en-US" dirty="0">
              <a:latin typeface="Arial" panose="020B0604020202020204" pitchFamily="34" charset="0"/>
              <a:cs typeface="Arial" panose="020B0604020202020204" pitchFamily="34" charset="0"/>
            </a:endParaRPr>
          </a:p>
          <a:p>
            <a:r>
              <a:rPr lang="en-US" dirty="0">
                <a:cs typeface="Arial" panose="020B0604020202020204" pitchFamily="34" charset="0"/>
              </a:rPr>
              <a:t>July 10, 2023</a:t>
            </a:r>
          </a:p>
          <a:p>
            <a:r>
              <a:rPr lang="en-US" dirty="0">
                <a:cs typeface="Arial" panose="020B0604020202020204" pitchFamily="34" charset="0"/>
              </a:rPr>
              <a:t>3:00pm – 4:30pm AST</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First Nations Climate Lens</a:t>
            </a:r>
          </a:p>
        </p:txBody>
      </p:sp>
      <p:pic>
        <p:nvPicPr>
          <p:cNvPr id="6" name="Picture 5" descr="A picture containing text, circle, screenshot, graphics&#10;&#10;Description automatically generated">
            <a:extLst>
              <a:ext uri="{FF2B5EF4-FFF2-40B4-BE49-F238E27FC236}">
                <a16:creationId xmlns:a16="http://schemas.microsoft.com/office/drawing/2014/main" id="{58679806-9138-5430-AA5D-7437F2E542C7}"/>
              </a:ext>
            </a:extLst>
          </p:cNvPr>
          <p:cNvPicPr>
            <a:picLocks noChangeAspect="1"/>
          </p:cNvPicPr>
          <p:nvPr/>
        </p:nvPicPr>
        <p:blipFill>
          <a:blip r:embed="rId2"/>
          <a:stretch>
            <a:fillRect/>
          </a:stretch>
        </p:blipFill>
        <p:spPr>
          <a:xfrm>
            <a:off x="2596321" y="2431234"/>
            <a:ext cx="6999358" cy="3988683"/>
          </a:xfrm>
          <a:prstGeom prst="rect">
            <a:avLst/>
          </a:prstGeom>
        </p:spPr>
      </p:pic>
    </p:spTree>
    <p:extLst>
      <p:ext uri="{BB962C8B-B14F-4D97-AF65-F5344CB8AC3E}">
        <p14:creationId xmlns:p14="http://schemas.microsoft.com/office/powerpoint/2010/main" val="142290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583241" y="1797304"/>
            <a:ext cx="3980370" cy="798576"/>
          </a:xfrm>
        </p:spPr>
        <p:txBody>
          <a:bodyPr/>
          <a:lstStyle/>
          <a:p>
            <a:r>
              <a:rPr lang="en-US" dirty="0">
                <a:cs typeface="Arial" panose="020B0604020202020204" pitchFamily="34" charset="0"/>
              </a:rPr>
              <a:t>Priority Areas</a:t>
            </a:r>
          </a:p>
        </p:txBody>
      </p:sp>
      <p:sp>
        <p:nvSpPr>
          <p:cNvPr id="6" name="TextBox 1">
            <a:extLst>
              <a:ext uri="{FF2B5EF4-FFF2-40B4-BE49-F238E27FC236}">
                <a16:creationId xmlns:a16="http://schemas.microsoft.com/office/drawing/2014/main" id="{73BEBB11-EFA0-AA8C-ADF6-CCA8ED8B420C}"/>
              </a:ext>
            </a:extLst>
          </p:cNvPr>
          <p:cNvSpPr txBox="1"/>
          <p:nvPr/>
        </p:nvSpPr>
        <p:spPr>
          <a:xfrm>
            <a:off x="5229283" y="3506752"/>
            <a:ext cx="2197915" cy="1367009"/>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First Nations Knowledge Systems, Health, Languages, Cultures, and Spiritualities</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7" name="TextBox 2">
            <a:extLst>
              <a:ext uri="{FF2B5EF4-FFF2-40B4-BE49-F238E27FC236}">
                <a16:creationId xmlns:a16="http://schemas.microsoft.com/office/drawing/2014/main" id="{79CDBBAE-82F2-6718-8FC0-87B9E777B26A}"/>
              </a:ext>
            </a:extLst>
          </p:cNvPr>
          <p:cNvSpPr txBox="1"/>
          <p:nvPr/>
        </p:nvSpPr>
        <p:spPr>
          <a:xfrm>
            <a:off x="5206195" y="1979358"/>
            <a:ext cx="2244090" cy="1387566"/>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First Nations jurisdiction and Inherent right to self-determination</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8" name="TextBox 3">
            <a:extLst>
              <a:ext uri="{FF2B5EF4-FFF2-40B4-BE49-F238E27FC236}">
                <a16:creationId xmlns:a16="http://schemas.microsoft.com/office/drawing/2014/main" id="{1B52653C-38D5-5FF6-07BA-5A06531F667C}"/>
              </a:ext>
            </a:extLst>
          </p:cNvPr>
          <p:cNvSpPr txBox="1"/>
          <p:nvPr/>
        </p:nvSpPr>
        <p:spPr>
          <a:xfrm>
            <a:off x="7640504" y="2610806"/>
            <a:ext cx="2207150" cy="1387566"/>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Address Capacity needs to support First Nations governance and their role as climate leaders.</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9" name="TextBox 4">
            <a:extLst>
              <a:ext uri="{FF2B5EF4-FFF2-40B4-BE49-F238E27FC236}">
                <a16:creationId xmlns:a16="http://schemas.microsoft.com/office/drawing/2014/main" id="{1E57799C-79B0-9051-E4CF-7475ADCD6B54}"/>
              </a:ext>
            </a:extLst>
          </p:cNvPr>
          <p:cNvSpPr txBox="1"/>
          <p:nvPr/>
        </p:nvSpPr>
        <p:spPr>
          <a:xfrm>
            <a:off x="7649739" y="4131959"/>
            <a:ext cx="2188680" cy="1387566"/>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First Nations self-sufficiency in food, water, and energy</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08CF1B29-4E4A-2F11-1DEF-A15C240C99A1}"/>
              </a:ext>
            </a:extLst>
          </p:cNvPr>
          <p:cNvSpPr txBox="1"/>
          <p:nvPr/>
        </p:nvSpPr>
        <p:spPr>
          <a:xfrm>
            <a:off x="5224665" y="5028472"/>
            <a:ext cx="2207150" cy="1367009"/>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Close the natural and built infrastructure gap.</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11" name="TextBox 7">
            <a:extLst>
              <a:ext uri="{FF2B5EF4-FFF2-40B4-BE49-F238E27FC236}">
                <a16:creationId xmlns:a16="http://schemas.microsoft.com/office/drawing/2014/main" id="{4B6F95B5-DD2E-3E39-606A-61B8DE92CCB1}"/>
              </a:ext>
            </a:extLst>
          </p:cNvPr>
          <p:cNvSpPr txBox="1"/>
          <p:nvPr/>
        </p:nvSpPr>
        <p:spPr>
          <a:xfrm>
            <a:off x="2765978" y="2626223"/>
            <a:ext cx="2253325" cy="1356731"/>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Leverage the First Nations Climate Lens to reform legislation, policy, and programs.</a:t>
            </a:r>
            <a:endParaRPr lang="en-US" sz="1400" b="1" dirty="0">
              <a:solidFill>
                <a:schemeClr val="accent1"/>
              </a:solidFill>
              <a:effectLst/>
              <a:ea typeface="Calibri" panose="020F0502020204030204" pitchFamily="34" charset="0"/>
              <a:cs typeface="Times New Roman" panose="02020603050405020304" pitchFamily="18" charset="0"/>
            </a:endParaRPr>
          </a:p>
        </p:txBody>
      </p:sp>
      <p:sp>
        <p:nvSpPr>
          <p:cNvPr id="12" name="TextBox 8">
            <a:extLst>
              <a:ext uri="{FF2B5EF4-FFF2-40B4-BE49-F238E27FC236}">
                <a16:creationId xmlns:a16="http://schemas.microsoft.com/office/drawing/2014/main" id="{043001B4-18FE-3382-7F27-F01B5E75F5EB}"/>
              </a:ext>
            </a:extLst>
          </p:cNvPr>
          <p:cNvSpPr txBox="1"/>
          <p:nvPr/>
        </p:nvSpPr>
        <p:spPr>
          <a:xfrm>
            <a:off x="2784448" y="4157351"/>
            <a:ext cx="2216385" cy="1346453"/>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lnSpc>
                <a:spcPct val="115000"/>
              </a:lnSpc>
              <a:spcBef>
                <a:spcPts val="0"/>
              </a:spcBef>
              <a:spcAft>
                <a:spcPts val="1000"/>
              </a:spcAft>
            </a:pP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First Nations are equipped to mitigate, prevent, respond to, and recover </a:t>
            </a:r>
            <a:r>
              <a:rPr lang="en-US"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from</a:t>
            </a:r>
            <a:r>
              <a:rPr lang="en-US" sz="14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all emergencies.</a:t>
            </a:r>
            <a:endParaRPr lang="en-US" sz="1400" b="1" dirty="0">
              <a:solidFill>
                <a:schemeClr val="accent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8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Draft Resolution 31 TBIRs(…)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normAutofit/>
          </a:bodyPr>
          <a:lstStyle/>
          <a:p>
            <a:pPr marL="285750" indent="-285750" algn="just" fontAlgn="base"/>
            <a:r>
              <a:rPr lang="en-US" sz="2400" dirty="0">
                <a:latin typeface="+mj-lt"/>
                <a:cs typeface="Arial" panose="020B0604020202020204" pitchFamily="34" charset="0"/>
              </a:rPr>
              <a:t>Reaffirm the declaration of a First Nations Climate Emergency, calling for: </a:t>
            </a:r>
          </a:p>
          <a:p>
            <a:pPr marL="742950" lvl="1" indent="-285750" algn="just" fontAlgn="base"/>
            <a:r>
              <a:rPr lang="en-US" sz="2000" dirty="0">
                <a:latin typeface="+mj-lt"/>
                <a:cs typeface="Arial" panose="020B0604020202020204" pitchFamily="34" charset="0"/>
              </a:rPr>
              <a:t>Recognition that the climate crisis constitutes a state of emergency for our lands, waters, animals, and peoples;</a:t>
            </a:r>
          </a:p>
          <a:p>
            <a:pPr marL="742950" lvl="1" indent="-285750" algn="just" fontAlgn="base"/>
            <a:r>
              <a:rPr lang="en-US" sz="2000" dirty="0">
                <a:latin typeface="+mj-lt"/>
                <a:cs typeface="Arial" panose="020B0604020202020204" pitchFamily="34" charset="0"/>
              </a:rPr>
              <a:t>Local, national, and international communities, governments, organizations, and movements to safeguard the inherent, Treaty and constitutionally protected rights of First Nations, respect First Nations knowledge systems, and uphold Treaties and other constructive arrangements between First Nations and the Crown; and </a:t>
            </a:r>
          </a:p>
          <a:p>
            <a:pPr marL="742950" lvl="1" indent="-285750" algn="just" fontAlgn="base"/>
            <a:r>
              <a:rPr lang="en-US" sz="2000" dirty="0">
                <a:latin typeface="+mj-lt"/>
                <a:cs typeface="Arial" panose="020B0604020202020204" pitchFamily="34" charset="0"/>
              </a:rPr>
              <a:t>Federal, provincial, and territorial governments to take urgent and transformative climate action that meets the requirements outlined in the reports by the Intergovernmental Panel on Climate Change and Canada’s Changing Climate Report (2019) to reduce emissions in Canada by 60% below 2010 levels by 2030 and reach net-zero emissions by 2050.</a:t>
            </a:r>
          </a:p>
          <a:p>
            <a:pPr marL="285750" indent="-285750" algn="just" fontAlgn="base"/>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32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Draft Resolution 31 TBIRs(…)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normAutofit fontScale="92500"/>
          </a:bodyPr>
          <a:lstStyle/>
          <a:p>
            <a:pPr marL="285750" indent="-285750" algn="just" fontAlgn="base"/>
            <a:r>
              <a:rPr lang="en-US" sz="2400" dirty="0">
                <a:latin typeface="+mj-lt"/>
                <a:cs typeface="Arial" panose="020B0604020202020204" pitchFamily="34" charset="0"/>
              </a:rPr>
              <a:t>Fully endorse the AFN National Climate Strategy and its key priority areas of action: </a:t>
            </a:r>
          </a:p>
          <a:p>
            <a:pPr marL="742950" lvl="1" indent="-285750" algn="just" fontAlgn="base"/>
            <a:r>
              <a:rPr lang="en-US" sz="2000" dirty="0">
                <a:latin typeface="+mj-lt"/>
                <a:cs typeface="Arial" panose="020B0604020202020204" pitchFamily="34" charset="0"/>
              </a:rPr>
              <a:t>Prioritize First Nations Knowledge Systems, health, languages, cultures, and spiritualities</a:t>
            </a:r>
          </a:p>
          <a:p>
            <a:pPr marL="742950" lvl="1" indent="-285750" algn="just" fontAlgn="base"/>
            <a:r>
              <a:rPr lang="en-US" sz="2000" dirty="0">
                <a:latin typeface="+mj-lt"/>
                <a:cs typeface="Arial" panose="020B0604020202020204" pitchFamily="34" charset="0"/>
              </a:rPr>
              <a:t>Recognize, respect, and position First Nations Inherent jurisdiction and right to self-determination as central to climate decision-making at all levels.</a:t>
            </a:r>
          </a:p>
          <a:p>
            <a:pPr marL="742950" lvl="1" indent="-285750" algn="just" fontAlgn="base"/>
            <a:r>
              <a:rPr lang="en-US" sz="2000" dirty="0">
                <a:latin typeface="+mj-lt"/>
                <a:cs typeface="Arial" panose="020B0604020202020204" pitchFamily="34" charset="0"/>
              </a:rPr>
              <a:t>Address capacity needs to support First Nations governance and their role as climate leaders. </a:t>
            </a:r>
          </a:p>
          <a:p>
            <a:pPr marL="742950" lvl="1" indent="-285750" algn="just" fontAlgn="base"/>
            <a:r>
              <a:rPr lang="en-US" sz="2000" dirty="0">
                <a:latin typeface="+mj-lt"/>
                <a:cs typeface="Arial" panose="020B0604020202020204" pitchFamily="34" charset="0"/>
              </a:rPr>
              <a:t>Ensure First Nations self-sufficiency in food, water, and energy. </a:t>
            </a:r>
          </a:p>
          <a:p>
            <a:pPr marL="742950" lvl="1" indent="-285750" algn="just" fontAlgn="base"/>
            <a:r>
              <a:rPr lang="en-US" sz="2000" dirty="0">
                <a:latin typeface="+mj-lt"/>
                <a:cs typeface="Arial" panose="020B0604020202020204" pitchFamily="34" charset="0"/>
              </a:rPr>
              <a:t>Close the natural and built infrastructure gap.</a:t>
            </a:r>
          </a:p>
          <a:p>
            <a:pPr marL="742950" lvl="1" indent="-285750" algn="just" fontAlgn="base"/>
            <a:r>
              <a:rPr lang="en-US" sz="2000" dirty="0">
                <a:latin typeface="+mj-lt"/>
                <a:cs typeface="Arial" panose="020B0604020202020204" pitchFamily="34" charset="0"/>
              </a:rPr>
              <a:t>Ensure First Nations are equipped to mitigate, prevent, respond to, and recover from all emergencies.</a:t>
            </a:r>
          </a:p>
          <a:p>
            <a:pPr marL="742950" lvl="1" indent="-285750" algn="just" fontAlgn="base"/>
            <a:r>
              <a:rPr lang="en-US" sz="2000" dirty="0">
                <a:latin typeface="+mj-lt"/>
                <a:cs typeface="Arial" panose="020B0604020202020204" pitchFamily="34" charset="0"/>
              </a:rPr>
              <a:t>Leverage the First Nations Climate Lens  to reform federal, provincial, and territorial legislation, regulation, policy, and programs.</a:t>
            </a:r>
          </a:p>
          <a:p>
            <a:pPr marL="742950" lvl="1" indent="-285750" algn="just" fontAlgn="base"/>
            <a:endParaRPr lang="en-US" sz="2000" dirty="0">
              <a:latin typeface="Arial" panose="020B0604020202020204" pitchFamily="34" charset="0"/>
              <a:cs typeface="Arial" panose="020B0604020202020204" pitchFamily="34" charset="0"/>
            </a:endParaRPr>
          </a:p>
          <a:p>
            <a:pPr marL="285750" indent="-285750" algn="just" fontAlgn="base"/>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87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Draft Resolution 31 TBIRs(…)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normAutofit fontScale="92500" lnSpcReduction="10000"/>
          </a:bodyPr>
          <a:lstStyle/>
          <a:p>
            <a:pPr marL="285750" indent="-285750" algn="just" fontAlgn="base"/>
            <a:r>
              <a:rPr lang="en-US" sz="2400" dirty="0">
                <a:latin typeface="+mj-lt"/>
                <a:cs typeface="Arial" panose="020B0604020202020204" pitchFamily="34" charset="0"/>
              </a:rPr>
              <a:t>Call on the federal, provincial, and territorial governments to work directly, and in full partnership with, First Nations rights- and title- holders to implement self-determined First Nations climate priorities, including, but not limited to, those outlined in the AFN National Climate Strategy.</a:t>
            </a:r>
          </a:p>
          <a:p>
            <a:pPr marL="285750" indent="-285750" algn="just" fontAlgn="base"/>
            <a:r>
              <a:rPr lang="en-US" sz="2400" dirty="0">
                <a:latin typeface="+mj-lt"/>
                <a:cs typeface="Arial" panose="020B0604020202020204" pitchFamily="34" charset="0"/>
              </a:rPr>
              <a:t>Direct the AFN to work with First Nations rights and title-holders to advocate to the federal, provincial, and territorial governments for full funding to First Nations to implement their own strategies in a manner consistent with Article 39 of the United Nations Declaration on the Rights of Indigenous Peoples. </a:t>
            </a:r>
          </a:p>
          <a:p>
            <a:pPr marL="285750" indent="-285750" algn="just" fontAlgn="base"/>
            <a:r>
              <a:rPr lang="en-US" sz="2400" dirty="0">
                <a:latin typeface="+mj-lt"/>
                <a:cs typeface="Arial" panose="020B0604020202020204" pitchFamily="34" charset="0"/>
              </a:rPr>
              <a:t>Direct the AFN to use the AFN National Climate Strategy in national and international contexts as an advocacy tool, including with the United Nations Framework Convention on Climate Change (UNFCCC) and the Intergovernmental Panel on Climate Change. </a:t>
            </a:r>
          </a:p>
          <a:p>
            <a:pPr marL="285750" indent="-285750" algn="just" fontAlgn="base"/>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61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Path Forward</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gn="just" rtl="0" fontAlgn="base">
              <a:spcBef>
                <a:spcPts val="1000"/>
              </a:spcBef>
              <a:spcAft>
                <a:spcPts val="0"/>
              </a:spcAft>
              <a:buFont typeface="Arial" panose="020B0604020202020204" pitchFamily="34" charset="0"/>
              <a:buChar char="•"/>
            </a:pPr>
            <a:r>
              <a:rPr lang="en-US" sz="2400" dirty="0">
                <a:latin typeface="+mj-lt"/>
                <a:cs typeface="Arial" panose="020B0604020202020204" pitchFamily="34" charset="0"/>
              </a:rPr>
              <a:t>Finalize the AFN National Climate Strategy, plan a formal release with guidance from the Advisory Committee on Climate Action and the Environment (‘ACE’). </a:t>
            </a:r>
          </a:p>
          <a:p>
            <a:pPr marL="285750" indent="-285750" algn="just" rtl="0" fontAlgn="base">
              <a:spcBef>
                <a:spcPts val="1000"/>
              </a:spcBef>
              <a:spcAft>
                <a:spcPts val="0"/>
              </a:spcAft>
              <a:buFont typeface="Arial" panose="020B0604020202020204" pitchFamily="34" charset="0"/>
              <a:buChar char="•"/>
            </a:pPr>
            <a:endParaRPr lang="en-US" sz="2400" dirty="0">
              <a:latin typeface="+mj-lt"/>
              <a:cs typeface="Arial" panose="020B0604020202020204" pitchFamily="34" charset="0"/>
            </a:endParaRPr>
          </a:p>
          <a:p>
            <a:pPr marL="285750" indent="-285750" algn="just" rtl="0" fontAlgn="base">
              <a:spcBef>
                <a:spcPts val="1000"/>
              </a:spcBef>
              <a:spcAft>
                <a:spcPts val="0"/>
              </a:spcAft>
              <a:buFont typeface="Arial" panose="020B0604020202020204" pitchFamily="34" charset="0"/>
              <a:buChar char="•"/>
            </a:pPr>
            <a:r>
              <a:rPr lang="en-US" sz="2400" dirty="0">
                <a:latin typeface="+mj-lt"/>
                <a:cs typeface="Arial" panose="020B0604020202020204" pitchFamily="34" charset="0"/>
              </a:rPr>
              <a:t>Implement the AFN National Climate Strategy.</a:t>
            </a:r>
          </a:p>
        </p:txBody>
      </p:sp>
    </p:spTree>
    <p:extLst>
      <p:ext uri="{BB962C8B-B14F-4D97-AF65-F5344CB8AC3E}">
        <p14:creationId xmlns:p14="http://schemas.microsoft.com/office/powerpoint/2010/main" val="102053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Overview</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latin typeface="+mj-lt"/>
                <a:cs typeface="Arial" panose="020B0604020202020204" pitchFamily="34" charset="0"/>
              </a:rPr>
              <a:t>Mandate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mj-lt"/>
                <a:cs typeface="Arial" panose="020B0604020202020204" pitchFamily="34" charset="0"/>
              </a:rPr>
              <a:t>AFN National Climate Strategy </a:t>
            </a:r>
          </a:p>
          <a:p>
            <a:pPr lvl="1"/>
            <a:r>
              <a:rPr lang="en-US" dirty="0">
                <a:latin typeface="+mj-lt"/>
                <a:cs typeface="Arial" panose="020B0604020202020204" pitchFamily="34" charset="0"/>
              </a:rPr>
              <a:t>First Nations Climate Lens and Priority Areas</a:t>
            </a:r>
          </a:p>
          <a:p>
            <a:pPr lvl="1"/>
            <a:endParaRPr lang="en-US" dirty="0">
              <a:latin typeface="Arial" panose="020B0604020202020204" pitchFamily="34" charset="0"/>
              <a:cs typeface="Arial" panose="020B0604020202020204" pitchFamily="34" charset="0"/>
            </a:endParaRPr>
          </a:p>
          <a:p>
            <a:r>
              <a:rPr lang="en-US" dirty="0">
                <a:latin typeface="+mj-lt"/>
                <a:cs typeface="Arial" panose="020B0604020202020204" pitchFamily="34" charset="0"/>
              </a:rPr>
              <a:t>Resolution</a:t>
            </a:r>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Context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573142" y="3083151"/>
            <a:ext cx="9983858" cy="3802063"/>
          </a:xfrm>
        </p:spPr>
        <p:txBody>
          <a:bodyPr/>
          <a:lstStyle/>
          <a:p>
            <a:pPr marL="0" indent="0" algn="just">
              <a:buNone/>
            </a:pPr>
            <a:r>
              <a:rPr lang="en-US" sz="3200" i="1" dirty="0">
                <a:latin typeface="+mj-lt"/>
                <a:cs typeface="Arial" panose="020B0604020202020204" pitchFamily="34" charset="0"/>
              </a:rPr>
              <a:t>“…climate change constitutes a state of emergency for our lands, waters, animals, and peoples”</a:t>
            </a:r>
          </a:p>
          <a:p>
            <a:pPr marL="0" indent="0">
              <a:buNone/>
            </a:pPr>
            <a:endParaRPr lang="en-US" dirty="0">
              <a:latin typeface="Arial" panose="020B0604020202020204" pitchFamily="34" charset="0"/>
              <a:cs typeface="Arial" panose="020B0604020202020204" pitchFamily="34" charset="0"/>
            </a:endParaRPr>
          </a:p>
          <a:p>
            <a:pPr marL="0" indent="0" algn="r">
              <a:buNone/>
            </a:pPr>
            <a:r>
              <a:rPr lang="en-US" sz="2000" dirty="0">
                <a:latin typeface="+mj-lt"/>
                <a:cs typeface="Arial" panose="020B0604020202020204" pitchFamily="34" charset="0"/>
              </a:rPr>
              <a:t>Resolution 05/2019, </a:t>
            </a:r>
            <a:r>
              <a:rPr lang="en-US" sz="2000" i="1" dirty="0">
                <a:latin typeface="+mj-lt"/>
                <a:cs typeface="Arial" panose="020B0604020202020204" pitchFamily="34" charset="0"/>
              </a:rPr>
              <a:t>Declaring a First Nations Climate Emergency</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13497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Mandate</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gn="just" rtl="0" fontAlgn="base">
              <a:spcBef>
                <a:spcPts val="1000"/>
              </a:spcBef>
              <a:spcAft>
                <a:spcPts val="0"/>
              </a:spcAft>
              <a:buFont typeface="Arial" panose="020B0604020202020204" pitchFamily="34" charset="0"/>
              <a:buChar char="•"/>
            </a:pPr>
            <a:r>
              <a:rPr lang="en-US" sz="2000" dirty="0">
                <a:latin typeface="+mj-lt"/>
                <a:cs typeface="Arial" panose="020B0604020202020204" pitchFamily="34" charset="0"/>
              </a:rPr>
              <a:t>Resolution mandate: </a:t>
            </a:r>
          </a:p>
          <a:p>
            <a:pPr marL="742950" lvl="1" indent="-285750" algn="just" fontAlgn="base">
              <a:spcBef>
                <a:spcPts val="1000"/>
              </a:spcBef>
              <a:buFont typeface="Arial" panose="020B0604020202020204" pitchFamily="34" charset="0"/>
              <a:buChar char="•"/>
            </a:pPr>
            <a:r>
              <a:rPr lang="en-US" sz="2000" dirty="0">
                <a:latin typeface="+mj-lt"/>
                <a:cs typeface="Arial" panose="020B0604020202020204" pitchFamily="34" charset="0"/>
              </a:rPr>
              <a:t>Declaration of a First Nations Climate Emergency (2019) </a:t>
            </a:r>
          </a:p>
          <a:p>
            <a:pPr marL="742950" lvl="1" indent="-285750" algn="just" fontAlgn="base">
              <a:spcBef>
                <a:spcPts val="1000"/>
              </a:spcBef>
              <a:buFont typeface="Arial" panose="020B0604020202020204" pitchFamily="34" charset="0"/>
              <a:buChar char="•"/>
            </a:pPr>
            <a:r>
              <a:rPr lang="en-US" sz="2000" dirty="0">
                <a:latin typeface="+mj-lt"/>
                <a:cs typeface="Arial" panose="020B0604020202020204" pitchFamily="34" charset="0"/>
              </a:rPr>
              <a:t>Ending Reliance on Diesel Power in rural and remote First Nations (2019)</a:t>
            </a:r>
          </a:p>
          <a:p>
            <a:pPr marL="742950" lvl="1" indent="-285750" algn="just" fontAlgn="base">
              <a:spcBef>
                <a:spcPts val="1000"/>
              </a:spcBef>
              <a:buFont typeface="Arial" panose="020B0604020202020204" pitchFamily="34" charset="0"/>
              <a:buChar char="•"/>
            </a:pPr>
            <a:r>
              <a:rPr lang="en-US" sz="2000" dirty="0">
                <a:latin typeface="+mj-lt"/>
                <a:cs typeface="Arial" panose="020B0604020202020204" pitchFamily="34" charset="0"/>
              </a:rPr>
              <a:t>Advancing First Nations Clean Energy Leadership for Economic Development and Action on Climate Change (2019) </a:t>
            </a:r>
          </a:p>
          <a:p>
            <a:pPr marL="742950" lvl="1" indent="-285750" algn="just" fontAlgn="base">
              <a:spcBef>
                <a:spcPts val="1000"/>
              </a:spcBef>
              <a:buFont typeface="Arial" panose="020B0604020202020204" pitchFamily="34" charset="0"/>
              <a:buChar char="•"/>
            </a:pPr>
            <a:r>
              <a:rPr lang="en-US" sz="2000" dirty="0">
                <a:latin typeface="+mj-lt"/>
                <a:cs typeface="Arial" panose="020B0604020202020204" pitchFamily="34" charset="0"/>
              </a:rPr>
              <a:t>Support for First Nations Climate Leadership, Food Sovereignty, Environmental Protection, Stewardship and Conservation (2020)</a:t>
            </a:r>
          </a:p>
        </p:txBody>
      </p:sp>
    </p:spTree>
    <p:extLst>
      <p:ext uri="{BB962C8B-B14F-4D97-AF65-F5344CB8AC3E}">
        <p14:creationId xmlns:p14="http://schemas.microsoft.com/office/powerpoint/2010/main" val="34549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Timeline</a:t>
            </a:r>
          </a:p>
        </p:txBody>
      </p:sp>
      <p:graphicFrame>
        <p:nvGraphicFramePr>
          <p:cNvPr id="6" name="Diagram 5">
            <a:extLst>
              <a:ext uri="{FF2B5EF4-FFF2-40B4-BE49-F238E27FC236}">
                <a16:creationId xmlns:a16="http://schemas.microsoft.com/office/drawing/2014/main" id="{32474493-A55E-7541-166B-FD0CD842B04B}"/>
              </a:ext>
            </a:extLst>
          </p:cNvPr>
          <p:cNvGraphicFramePr/>
          <p:nvPr>
            <p:extLst>
              <p:ext uri="{D42A27DB-BD31-4B8C-83A1-F6EECF244321}">
                <p14:modId xmlns:p14="http://schemas.microsoft.com/office/powerpoint/2010/main" val="3683500083"/>
              </p:ext>
            </p:extLst>
          </p:nvPr>
        </p:nvGraphicFramePr>
        <p:xfrm>
          <a:off x="375557" y="2269671"/>
          <a:ext cx="11544299"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86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normAutofit fontScale="90000"/>
          </a:bodyPr>
          <a:lstStyle/>
          <a:p>
            <a:r>
              <a:rPr lang="en-US" dirty="0">
                <a:cs typeface="Arial" panose="020B0604020202020204" pitchFamily="34" charset="0"/>
              </a:rPr>
              <a:t>AFN National Climate Gathering – Whitehorse (2020)</a:t>
            </a:r>
          </a:p>
        </p:txBody>
      </p:sp>
      <p:pic>
        <p:nvPicPr>
          <p:cNvPr id="6" name="Picture 5" descr="A group of people in a room&#10;&#10;Description automatically generated">
            <a:extLst>
              <a:ext uri="{FF2B5EF4-FFF2-40B4-BE49-F238E27FC236}">
                <a16:creationId xmlns:a16="http://schemas.microsoft.com/office/drawing/2014/main" id="{40325D53-1B7C-B639-4BD4-5428B5E0E266}"/>
              </a:ext>
            </a:extLst>
          </p:cNvPr>
          <p:cNvPicPr>
            <a:picLocks noChangeAspect="1"/>
          </p:cNvPicPr>
          <p:nvPr/>
        </p:nvPicPr>
        <p:blipFill>
          <a:blip r:embed="rId2"/>
          <a:stretch>
            <a:fillRect/>
          </a:stretch>
        </p:blipFill>
        <p:spPr>
          <a:xfrm>
            <a:off x="2799747" y="2984452"/>
            <a:ext cx="6180967" cy="3476794"/>
          </a:xfrm>
          <a:prstGeom prst="rect">
            <a:avLst/>
          </a:prstGeom>
        </p:spPr>
      </p:pic>
    </p:spTree>
    <p:extLst>
      <p:ext uri="{BB962C8B-B14F-4D97-AF65-F5344CB8AC3E}">
        <p14:creationId xmlns:p14="http://schemas.microsoft.com/office/powerpoint/2010/main" val="265836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1031846" y="1797304"/>
            <a:ext cx="10525154" cy="798576"/>
          </a:xfrm>
        </p:spPr>
        <p:txBody>
          <a:bodyPr>
            <a:normAutofit fontScale="90000"/>
          </a:bodyPr>
          <a:lstStyle/>
          <a:p>
            <a:r>
              <a:rPr lang="en-US" dirty="0">
                <a:cs typeface="Arial" panose="020B0604020202020204" pitchFamily="34" charset="0"/>
              </a:rPr>
              <a:t>2</a:t>
            </a:r>
            <a:r>
              <a:rPr lang="en-US" baseline="30000" dirty="0">
                <a:cs typeface="Arial" panose="020B0604020202020204" pitchFamily="34" charset="0"/>
              </a:rPr>
              <a:t>nd</a:t>
            </a:r>
            <a:r>
              <a:rPr lang="en-US" dirty="0">
                <a:cs typeface="Arial" panose="020B0604020202020204" pitchFamily="34" charset="0"/>
              </a:rPr>
              <a:t> AFN National Climate Gathering – Fredericton (2022)</a:t>
            </a:r>
          </a:p>
        </p:txBody>
      </p:sp>
      <p:pic>
        <p:nvPicPr>
          <p:cNvPr id="3" name="Picture 2" descr="A picture containing furniture, clothing, indoor, ceiling&#10;&#10;Description automatically generated">
            <a:extLst>
              <a:ext uri="{FF2B5EF4-FFF2-40B4-BE49-F238E27FC236}">
                <a16:creationId xmlns:a16="http://schemas.microsoft.com/office/drawing/2014/main" id="{182EB655-5C4F-92EF-D523-D442D62DEA70}"/>
              </a:ext>
            </a:extLst>
          </p:cNvPr>
          <p:cNvPicPr>
            <a:picLocks noChangeAspect="1"/>
          </p:cNvPicPr>
          <p:nvPr/>
        </p:nvPicPr>
        <p:blipFill>
          <a:blip r:embed="rId2"/>
          <a:stretch>
            <a:fillRect/>
          </a:stretch>
        </p:blipFill>
        <p:spPr>
          <a:xfrm>
            <a:off x="3495251" y="2886370"/>
            <a:ext cx="5354836" cy="3587474"/>
          </a:xfrm>
          <a:prstGeom prst="rect">
            <a:avLst/>
          </a:prstGeom>
        </p:spPr>
      </p:pic>
    </p:spTree>
    <p:extLst>
      <p:ext uri="{BB962C8B-B14F-4D97-AF65-F5344CB8AC3E}">
        <p14:creationId xmlns:p14="http://schemas.microsoft.com/office/powerpoint/2010/main" val="309016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AFN National Climate Strategy</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normAutofit fontScale="85000" lnSpcReduction="10000"/>
          </a:bodyPr>
          <a:lstStyle/>
          <a:p>
            <a:r>
              <a:rPr lang="en-US" dirty="0">
                <a:latin typeface="+mj-lt"/>
                <a:cs typeface="Arial" panose="020B0604020202020204" pitchFamily="34" charset="0"/>
              </a:rPr>
              <a:t>Guiding Vision: Elders’ Statement </a:t>
            </a:r>
          </a:p>
          <a:p>
            <a:pPr marL="0" indent="0">
              <a:buNone/>
            </a:pPr>
            <a:endParaRPr lang="en-US" dirty="0">
              <a:latin typeface="+mj-lt"/>
              <a:cs typeface="Arial" panose="020B0604020202020204" pitchFamily="34" charset="0"/>
            </a:endParaRPr>
          </a:p>
          <a:p>
            <a:r>
              <a:rPr lang="en-US" dirty="0">
                <a:latin typeface="+mj-lt"/>
                <a:cs typeface="Arial" panose="020B0604020202020204" pitchFamily="34" charset="0"/>
              </a:rPr>
              <a:t>Introduction</a:t>
            </a:r>
          </a:p>
          <a:p>
            <a:endParaRPr lang="en-US" dirty="0">
              <a:latin typeface="+mj-lt"/>
              <a:cs typeface="Arial" panose="020B0604020202020204" pitchFamily="34" charset="0"/>
            </a:endParaRPr>
          </a:p>
          <a:p>
            <a:r>
              <a:rPr lang="en-US" dirty="0">
                <a:latin typeface="+mj-lt"/>
                <a:cs typeface="Arial" panose="020B0604020202020204" pitchFamily="34" charset="0"/>
              </a:rPr>
              <a:t>First Nations Climate Leadership (including the First Nations Climate Lens) </a:t>
            </a:r>
          </a:p>
          <a:p>
            <a:endParaRPr lang="en-US" dirty="0">
              <a:latin typeface="+mj-lt"/>
              <a:cs typeface="Arial" panose="020B0604020202020204" pitchFamily="34" charset="0"/>
            </a:endParaRPr>
          </a:p>
          <a:p>
            <a:r>
              <a:rPr lang="en-US" dirty="0">
                <a:latin typeface="+mj-lt"/>
                <a:cs typeface="Arial" panose="020B0604020202020204" pitchFamily="34" charset="0"/>
              </a:rPr>
              <a:t>Priority Areas</a:t>
            </a:r>
          </a:p>
          <a:p>
            <a:endParaRPr lang="en-US" dirty="0">
              <a:latin typeface="+mj-lt"/>
              <a:cs typeface="Arial" panose="020B0604020202020204" pitchFamily="34" charset="0"/>
            </a:endParaRPr>
          </a:p>
          <a:p>
            <a:r>
              <a:rPr lang="en-US" dirty="0">
                <a:latin typeface="+mj-lt"/>
                <a:cs typeface="Arial" panose="020B0604020202020204" pitchFamily="34" charset="0"/>
              </a:rPr>
              <a:t>Conclusion</a:t>
            </a:r>
          </a:p>
        </p:txBody>
      </p:sp>
    </p:spTree>
    <p:extLst>
      <p:ext uri="{BB962C8B-B14F-4D97-AF65-F5344CB8AC3E}">
        <p14:creationId xmlns:p14="http://schemas.microsoft.com/office/powerpoint/2010/main" val="128773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cs typeface="Arial" panose="020B0604020202020204" pitchFamily="34" charset="0"/>
              </a:rPr>
              <a:t>Elders’ Statement</a:t>
            </a:r>
          </a:p>
        </p:txBody>
      </p:sp>
      <p:pic>
        <p:nvPicPr>
          <p:cNvPr id="6" name="Picture 5" descr="A picture containing text, screenshot, font, number&#10;&#10;Description automatically generated">
            <a:extLst>
              <a:ext uri="{FF2B5EF4-FFF2-40B4-BE49-F238E27FC236}">
                <a16:creationId xmlns:a16="http://schemas.microsoft.com/office/drawing/2014/main" id="{AC097AA6-C141-6FF9-756A-DCC2BCEF6328}"/>
              </a:ext>
            </a:extLst>
          </p:cNvPr>
          <p:cNvPicPr>
            <a:picLocks noChangeAspect="1"/>
          </p:cNvPicPr>
          <p:nvPr/>
        </p:nvPicPr>
        <p:blipFill>
          <a:blip r:embed="rId2"/>
          <a:stretch>
            <a:fillRect/>
          </a:stretch>
        </p:blipFill>
        <p:spPr>
          <a:xfrm>
            <a:off x="3298371" y="2547258"/>
            <a:ext cx="4591716" cy="3992035"/>
          </a:xfrm>
          <a:prstGeom prst="rect">
            <a:avLst/>
          </a:prstGeom>
        </p:spPr>
      </p:pic>
    </p:spTree>
    <p:extLst>
      <p:ext uri="{BB962C8B-B14F-4D97-AF65-F5344CB8AC3E}">
        <p14:creationId xmlns:p14="http://schemas.microsoft.com/office/powerpoint/2010/main" val="209515352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817</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1_Custom Design</vt:lpstr>
      <vt:lpstr>First Nations Climate and Conservation Leadership Dialogue Session:</vt:lpstr>
      <vt:lpstr>Overview</vt:lpstr>
      <vt:lpstr>Context</vt:lpstr>
      <vt:lpstr>Mandate</vt:lpstr>
      <vt:lpstr>Timeline</vt:lpstr>
      <vt:lpstr>AFN National Climate Gathering – Whitehorse (2020)</vt:lpstr>
      <vt:lpstr>2nd AFN National Climate Gathering – Fredericton (2022)</vt:lpstr>
      <vt:lpstr>AFN National Climate Strategy</vt:lpstr>
      <vt:lpstr>Elders’ Statement</vt:lpstr>
      <vt:lpstr>First Nations Climate Lens</vt:lpstr>
      <vt:lpstr>Priority Areas</vt:lpstr>
      <vt:lpstr>Draft Resolution 31 TBIRs(…)</vt:lpstr>
      <vt:lpstr>Draft Resolution 31 TBIRs(…)</vt:lpstr>
      <vt:lpstr>Draft Resolution 31 TBIRs(…)</vt:lpstr>
      <vt:lpstr>Path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Graeme Reed</cp:lastModifiedBy>
  <cp:revision>24</cp:revision>
  <dcterms:created xsi:type="dcterms:W3CDTF">2020-01-06T15:32:02Z</dcterms:created>
  <dcterms:modified xsi:type="dcterms:W3CDTF">2023-07-07T18:53:03Z</dcterms:modified>
</cp:coreProperties>
</file>