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1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754" r:id="rId5"/>
  </p:sldMasterIdLst>
  <p:notesMasterIdLst>
    <p:notesMasterId r:id="rId30"/>
  </p:notesMasterIdLst>
  <p:sldIdLst>
    <p:sldId id="382" r:id="rId6"/>
    <p:sldId id="381" r:id="rId7"/>
    <p:sldId id="354" r:id="rId8"/>
    <p:sldId id="355" r:id="rId9"/>
    <p:sldId id="258" r:id="rId10"/>
    <p:sldId id="260" r:id="rId11"/>
    <p:sldId id="370" r:id="rId12"/>
    <p:sldId id="380" r:id="rId13"/>
    <p:sldId id="358" r:id="rId14"/>
    <p:sldId id="361" r:id="rId15"/>
    <p:sldId id="371" r:id="rId16"/>
    <p:sldId id="269" r:id="rId17"/>
    <p:sldId id="372" r:id="rId18"/>
    <p:sldId id="373" r:id="rId19"/>
    <p:sldId id="374" r:id="rId20"/>
    <p:sldId id="378" r:id="rId21"/>
    <p:sldId id="376" r:id="rId22"/>
    <p:sldId id="379" r:id="rId23"/>
    <p:sldId id="377" r:id="rId24"/>
    <p:sldId id="375" r:id="rId25"/>
    <p:sldId id="369" r:id="rId26"/>
    <p:sldId id="264" r:id="rId27"/>
    <p:sldId id="265" r:id="rId28"/>
    <p:sldId id="297" r:id="rId29"/>
  </p:sldIdLst>
  <p:sldSz cx="9144000" cy="5143500" type="screen16x9"/>
  <p:notesSz cx="6858000" cy="9144000"/>
  <p:defaultTextStyle>
    <a:defPPr>
      <a:defRPr lang="en-US"/>
    </a:defPPr>
    <a:lvl1pPr marL="0" algn="l" defTabSz="732617" rtl="0" eaLnBrk="1" latinLnBrk="0" hangingPunct="1">
      <a:defRPr sz="1442" kern="1200">
        <a:solidFill>
          <a:schemeClr val="tx1"/>
        </a:solidFill>
        <a:latin typeface="+mn-lt"/>
        <a:ea typeface="+mn-ea"/>
        <a:cs typeface="+mn-cs"/>
      </a:defRPr>
    </a:lvl1pPr>
    <a:lvl2pPr marL="366309" algn="l" defTabSz="732617" rtl="0" eaLnBrk="1" latinLnBrk="0" hangingPunct="1">
      <a:defRPr sz="1442" kern="1200">
        <a:solidFill>
          <a:schemeClr val="tx1"/>
        </a:solidFill>
        <a:latin typeface="+mn-lt"/>
        <a:ea typeface="+mn-ea"/>
        <a:cs typeface="+mn-cs"/>
      </a:defRPr>
    </a:lvl2pPr>
    <a:lvl3pPr marL="732617" algn="l" defTabSz="732617" rtl="0" eaLnBrk="1" latinLnBrk="0" hangingPunct="1">
      <a:defRPr sz="1442" kern="1200">
        <a:solidFill>
          <a:schemeClr val="tx1"/>
        </a:solidFill>
        <a:latin typeface="+mn-lt"/>
        <a:ea typeface="+mn-ea"/>
        <a:cs typeface="+mn-cs"/>
      </a:defRPr>
    </a:lvl3pPr>
    <a:lvl4pPr marL="1098926" algn="l" defTabSz="732617" rtl="0" eaLnBrk="1" latinLnBrk="0" hangingPunct="1">
      <a:defRPr sz="1442" kern="1200">
        <a:solidFill>
          <a:schemeClr val="tx1"/>
        </a:solidFill>
        <a:latin typeface="+mn-lt"/>
        <a:ea typeface="+mn-ea"/>
        <a:cs typeface="+mn-cs"/>
      </a:defRPr>
    </a:lvl4pPr>
    <a:lvl5pPr marL="1465235" algn="l" defTabSz="732617" rtl="0" eaLnBrk="1" latinLnBrk="0" hangingPunct="1">
      <a:defRPr sz="1442" kern="1200">
        <a:solidFill>
          <a:schemeClr val="tx1"/>
        </a:solidFill>
        <a:latin typeface="+mn-lt"/>
        <a:ea typeface="+mn-ea"/>
        <a:cs typeface="+mn-cs"/>
      </a:defRPr>
    </a:lvl5pPr>
    <a:lvl6pPr marL="1831543" algn="l" defTabSz="732617" rtl="0" eaLnBrk="1" latinLnBrk="0" hangingPunct="1">
      <a:defRPr sz="1442" kern="1200">
        <a:solidFill>
          <a:schemeClr val="tx1"/>
        </a:solidFill>
        <a:latin typeface="+mn-lt"/>
        <a:ea typeface="+mn-ea"/>
        <a:cs typeface="+mn-cs"/>
      </a:defRPr>
    </a:lvl6pPr>
    <a:lvl7pPr marL="2197852" algn="l" defTabSz="732617" rtl="0" eaLnBrk="1" latinLnBrk="0" hangingPunct="1">
      <a:defRPr sz="1442" kern="1200">
        <a:solidFill>
          <a:schemeClr val="tx1"/>
        </a:solidFill>
        <a:latin typeface="+mn-lt"/>
        <a:ea typeface="+mn-ea"/>
        <a:cs typeface="+mn-cs"/>
      </a:defRPr>
    </a:lvl7pPr>
    <a:lvl8pPr marL="2564160" algn="l" defTabSz="732617" rtl="0" eaLnBrk="1" latinLnBrk="0" hangingPunct="1">
      <a:defRPr sz="1442" kern="1200">
        <a:solidFill>
          <a:schemeClr val="tx1"/>
        </a:solidFill>
        <a:latin typeface="+mn-lt"/>
        <a:ea typeface="+mn-ea"/>
        <a:cs typeface="+mn-cs"/>
      </a:defRPr>
    </a:lvl8pPr>
    <a:lvl9pPr marL="2930469" algn="l" defTabSz="732617" rtl="0" eaLnBrk="1" latinLnBrk="0" hangingPunct="1">
      <a:defRPr sz="144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086026-1EA6-A552-8D31-DA2432BF4659}" name="Anthony Landry" initials="AL" userId="S::landry@conferenceboard.ca::16ba680f-7b00-40ef-8525-1a46694c05fc" providerId="AD"/>
  <p188:author id="{8EA65F70-8E52-42AC-C1AC-0F7EFFD36454}" name="Matthew George" initials="MG" userId="S::MGeorge@afn.ca::5ffc6b4a-7caf-4569-b13e-ed623a5cd2d3" providerId="AD"/>
  <p188:author id="{44109A83-85AE-E4D5-A203-831AB5434E03}" name="Grace Martineau" initials="GM" userId="S::GMartineau@afn.ca::ad4ed500-b84f-45bb-a795-33a550bfc4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1B8E"/>
    <a:srgbClr val="F88F37"/>
    <a:srgbClr val="E96A01"/>
    <a:srgbClr val="3E1062"/>
    <a:srgbClr val="EA0000"/>
    <a:srgbClr val="D0CECE"/>
    <a:srgbClr val="323232"/>
    <a:srgbClr val="502620"/>
    <a:srgbClr val="393E3C"/>
    <a:srgbClr val="625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autoAdjust="0"/>
    <p:restoredTop sz="87000" autoAdjust="0"/>
  </p:normalViewPr>
  <p:slideViewPr>
    <p:cSldViewPr snapToGrid="0">
      <p:cViewPr>
        <p:scale>
          <a:sx n="140" d="100"/>
          <a:sy n="140" d="100"/>
        </p:scale>
        <p:origin x="200"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7EDDB-B9DC-4D10-92D2-0B93151F105B}" type="datetimeFigureOut">
              <a:rPr lang="en-CA" smtClean="0"/>
              <a:t>2024-11-28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EDE1-2ED8-4E70-8BCB-D28A6662BEC8}" type="slidenum">
              <a:rPr lang="en-CA" smtClean="0"/>
              <a:t>‹#›</a:t>
            </a:fld>
            <a:endParaRPr lang="en-CA"/>
          </a:p>
        </p:txBody>
      </p:sp>
    </p:spTree>
    <p:extLst>
      <p:ext uri="{BB962C8B-B14F-4D97-AF65-F5344CB8AC3E}">
        <p14:creationId xmlns:p14="http://schemas.microsoft.com/office/powerpoint/2010/main" val="3362548507"/>
      </p:ext>
    </p:extLst>
  </p:cSld>
  <p:clrMap bg1="lt1" tx1="dk1" bg2="lt2" tx2="dk2" accent1="accent1" accent2="accent2" accent3="accent3" accent4="accent4" accent5="accent5" accent6="accent6" hlink="hlink" folHlink="folHlink"/>
  <p:notesStyle>
    <a:lvl1pPr marL="0" algn="l" defTabSz="732617" rtl="0" eaLnBrk="1" latinLnBrk="0" hangingPunct="1">
      <a:defRPr sz="961" kern="1200">
        <a:solidFill>
          <a:schemeClr val="tx1"/>
        </a:solidFill>
        <a:latin typeface="+mn-lt"/>
        <a:ea typeface="+mn-ea"/>
        <a:cs typeface="+mn-cs"/>
      </a:defRPr>
    </a:lvl1pPr>
    <a:lvl2pPr marL="366309" algn="l" defTabSz="732617" rtl="0" eaLnBrk="1" latinLnBrk="0" hangingPunct="1">
      <a:defRPr sz="961" kern="1200">
        <a:solidFill>
          <a:schemeClr val="tx1"/>
        </a:solidFill>
        <a:latin typeface="+mn-lt"/>
        <a:ea typeface="+mn-ea"/>
        <a:cs typeface="+mn-cs"/>
      </a:defRPr>
    </a:lvl2pPr>
    <a:lvl3pPr marL="732617" algn="l" defTabSz="732617" rtl="0" eaLnBrk="1" latinLnBrk="0" hangingPunct="1">
      <a:defRPr sz="961" kern="1200">
        <a:solidFill>
          <a:schemeClr val="tx1"/>
        </a:solidFill>
        <a:latin typeface="+mn-lt"/>
        <a:ea typeface="+mn-ea"/>
        <a:cs typeface="+mn-cs"/>
      </a:defRPr>
    </a:lvl3pPr>
    <a:lvl4pPr marL="1098926" algn="l" defTabSz="732617" rtl="0" eaLnBrk="1" latinLnBrk="0" hangingPunct="1">
      <a:defRPr sz="961" kern="1200">
        <a:solidFill>
          <a:schemeClr val="tx1"/>
        </a:solidFill>
        <a:latin typeface="+mn-lt"/>
        <a:ea typeface="+mn-ea"/>
        <a:cs typeface="+mn-cs"/>
      </a:defRPr>
    </a:lvl4pPr>
    <a:lvl5pPr marL="1465235" algn="l" defTabSz="732617" rtl="0" eaLnBrk="1" latinLnBrk="0" hangingPunct="1">
      <a:defRPr sz="961" kern="1200">
        <a:solidFill>
          <a:schemeClr val="tx1"/>
        </a:solidFill>
        <a:latin typeface="+mn-lt"/>
        <a:ea typeface="+mn-ea"/>
        <a:cs typeface="+mn-cs"/>
      </a:defRPr>
    </a:lvl5pPr>
    <a:lvl6pPr marL="1831543" algn="l" defTabSz="732617" rtl="0" eaLnBrk="1" latinLnBrk="0" hangingPunct="1">
      <a:defRPr sz="961" kern="1200">
        <a:solidFill>
          <a:schemeClr val="tx1"/>
        </a:solidFill>
        <a:latin typeface="+mn-lt"/>
        <a:ea typeface="+mn-ea"/>
        <a:cs typeface="+mn-cs"/>
      </a:defRPr>
    </a:lvl6pPr>
    <a:lvl7pPr marL="2197852" algn="l" defTabSz="732617" rtl="0" eaLnBrk="1" latinLnBrk="0" hangingPunct="1">
      <a:defRPr sz="961" kern="1200">
        <a:solidFill>
          <a:schemeClr val="tx1"/>
        </a:solidFill>
        <a:latin typeface="+mn-lt"/>
        <a:ea typeface="+mn-ea"/>
        <a:cs typeface="+mn-cs"/>
      </a:defRPr>
    </a:lvl7pPr>
    <a:lvl8pPr marL="2564160" algn="l" defTabSz="732617" rtl="0" eaLnBrk="1" latinLnBrk="0" hangingPunct="1">
      <a:defRPr sz="961" kern="1200">
        <a:solidFill>
          <a:schemeClr val="tx1"/>
        </a:solidFill>
        <a:latin typeface="+mn-lt"/>
        <a:ea typeface="+mn-ea"/>
        <a:cs typeface="+mn-cs"/>
      </a:defRPr>
    </a:lvl8pPr>
    <a:lvl9pPr marL="2930469" algn="l" defTabSz="732617" rtl="0" eaLnBrk="1" latinLnBrk="0" hangingPunct="1">
      <a:defRPr sz="9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2</a:t>
            </a:fld>
            <a:endParaRPr lang="en-CA"/>
          </a:p>
        </p:txBody>
      </p:sp>
    </p:spTree>
    <p:extLst>
      <p:ext uri="{BB962C8B-B14F-4D97-AF65-F5344CB8AC3E}">
        <p14:creationId xmlns:p14="http://schemas.microsoft.com/office/powerpoint/2010/main" val="398607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14</a:t>
            </a:fld>
            <a:endParaRPr lang="en-CA"/>
          </a:p>
        </p:txBody>
      </p:sp>
    </p:spTree>
    <p:extLst>
      <p:ext uri="{BB962C8B-B14F-4D97-AF65-F5344CB8AC3E}">
        <p14:creationId xmlns:p14="http://schemas.microsoft.com/office/powerpoint/2010/main" val="281276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15</a:t>
            </a:fld>
            <a:endParaRPr lang="en-CA"/>
          </a:p>
        </p:txBody>
      </p:sp>
    </p:spTree>
    <p:extLst>
      <p:ext uri="{BB962C8B-B14F-4D97-AF65-F5344CB8AC3E}">
        <p14:creationId xmlns:p14="http://schemas.microsoft.com/office/powerpoint/2010/main" val="37605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0E226-0828-774F-1126-1B15178C5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35065-6658-F9C5-1E48-461B3E81B6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13864F-23B2-8F35-9E60-9629F822416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8458BFA-5FC2-CC1B-767A-F2D09BFD8F43}"/>
              </a:ext>
            </a:extLst>
          </p:cNvPr>
          <p:cNvSpPr>
            <a:spLocks noGrp="1"/>
          </p:cNvSpPr>
          <p:nvPr>
            <p:ph type="sldNum" sz="quarter" idx="5"/>
          </p:nvPr>
        </p:nvSpPr>
        <p:spPr/>
        <p:txBody>
          <a:bodyPr/>
          <a:lstStyle/>
          <a:p>
            <a:fld id="{547AEDE1-2ED8-4E70-8BCB-D28A6662BEC8}" type="slidenum">
              <a:rPr lang="en-CA" smtClean="0"/>
              <a:t>16</a:t>
            </a:fld>
            <a:endParaRPr lang="en-CA"/>
          </a:p>
        </p:txBody>
      </p:sp>
    </p:spTree>
    <p:extLst>
      <p:ext uri="{BB962C8B-B14F-4D97-AF65-F5344CB8AC3E}">
        <p14:creationId xmlns:p14="http://schemas.microsoft.com/office/powerpoint/2010/main" val="342475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17</a:t>
            </a:fld>
            <a:endParaRPr lang="en-CA"/>
          </a:p>
        </p:txBody>
      </p:sp>
    </p:spTree>
    <p:extLst>
      <p:ext uri="{BB962C8B-B14F-4D97-AF65-F5344CB8AC3E}">
        <p14:creationId xmlns:p14="http://schemas.microsoft.com/office/powerpoint/2010/main" val="181287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18</a:t>
            </a:fld>
            <a:endParaRPr lang="en-CA"/>
          </a:p>
        </p:txBody>
      </p:sp>
    </p:spTree>
    <p:extLst>
      <p:ext uri="{BB962C8B-B14F-4D97-AF65-F5344CB8AC3E}">
        <p14:creationId xmlns:p14="http://schemas.microsoft.com/office/powerpoint/2010/main" val="385020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19</a:t>
            </a:fld>
            <a:endParaRPr lang="en-CA"/>
          </a:p>
        </p:txBody>
      </p:sp>
    </p:spTree>
    <p:extLst>
      <p:ext uri="{BB962C8B-B14F-4D97-AF65-F5344CB8AC3E}">
        <p14:creationId xmlns:p14="http://schemas.microsoft.com/office/powerpoint/2010/main" val="2625638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20</a:t>
            </a:fld>
            <a:endParaRPr lang="en-CA"/>
          </a:p>
        </p:txBody>
      </p:sp>
    </p:spTree>
    <p:extLst>
      <p:ext uri="{BB962C8B-B14F-4D97-AF65-F5344CB8AC3E}">
        <p14:creationId xmlns:p14="http://schemas.microsoft.com/office/powerpoint/2010/main" val="140196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3B11-98B4-7DDE-1A0C-B65F0FD2C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8E210-03DE-773B-8071-9B6EBF65DD1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367DB4D-7941-A7D5-5AB0-42D89883BBE6}"/>
              </a:ext>
            </a:extLst>
          </p:cNvPr>
          <p:cNvSpPr>
            <a:spLocks noGrp="1"/>
          </p:cNvSpPr>
          <p:nvPr>
            <p:ph type="body" idx="1"/>
          </p:nvPr>
        </p:nvSpPr>
        <p:spPr/>
        <p:txBody>
          <a:bodyPr/>
          <a:lstStyle/>
          <a:p>
            <a:pPr marL="0" indent="0">
              <a:buFont typeface="Arial" panose="020B0604020202020204" pitchFamily="34" charset="0"/>
              <a:buNone/>
            </a:pPr>
            <a:endParaRPr lang="en-US" sz="1800" dirty="0">
              <a:solidFill>
                <a:srgbClr val="191A1C"/>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6A2E259B-3D15-5759-1B7E-9568D3AD85D5}"/>
              </a:ext>
            </a:extLst>
          </p:cNvPr>
          <p:cNvSpPr>
            <a:spLocks noGrp="1"/>
          </p:cNvSpPr>
          <p:nvPr>
            <p:ph type="sldNum" sz="quarter" idx="5"/>
          </p:nvPr>
        </p:nvSpPr>
        <p:spPr/>
        <p:txBody>
          <a:bodyPr/>
          <a:lstStyle/>
          <a:p>
            <a:fld id="{547AEDE1-2ED8-4E70-8BCB-D28A6662BEC8}" type="slidenum">
              <a:rPr lang="en-CA" smtClean="0"/>
              <a:t>21</a:t>
            </a:fld>
            <a:endParaRPr lang="en-CA"/>
          </a:p>
        </p:txBody>
      </p:sp>
    </p:spTree>
    <p:extLst>
      <p:ext uri="{BB962C8B-B14F-4D97-AF65-F5344CB8AC3E}">
        <p14:creationId xmlns:p14="http://schemas.microsoft.com/office/powerpoint/2010/main" val="166990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7AEDE1-2ED8-4E70-8BCB-D28A6662BEC8}" type="slidenum">
              <a:rPr lang="en-CA" smtClean="0"/>
              <a:t>22</a:t>
            </a:fld>
            <a:endParaRPr lang="en-CA"/>
          </a:p>
        </p:txBody>
      </p:sp>
    </p:spTree>
    <p:extLst>
      <p:ext uri="{BB962C8B-B14F-4D97-AF65-F5344CB8AC3E}">
        <p14:creationId xmlns:p14="http://schemas.microsoft.com/office/powerpoint/2010/main" val="3328798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7AEDE1-2ED8-4E70-8BCB-D28A6662BEC8}" type="slidenum">
              <a:rPr lang="en-CA" smtClean="0"/>
              <a:t>23</a:t>
            </a:fld>
            <a:endParaRPr lang="en-CA"/>
          </a:p>
        </p:txBody>
      </p:sp>
    </p:spTree>
    <p:extLst>
      <p:ext uri="{BB962C8B-B14F-4D97-AF65-F5344CB8AC3E}">
        <p14:creationId xmlns:p14="http://schemas.microsoft.com/office/powerpoint/2010/main" val="370093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3</a:t>
            </a:fld>
            <a:endParaRPr lang="en-CA"/>
          </a:p>
        </p:txBody>
      </p:sp>
    </p:spTree>
    <p:extLst>
      <p:ext uri="{BB962C8B-B14F-4D97-AF65-F5344CB8AC3E}">
        <p14:creationId xmlns:p14="http://schemas.microsoft.com/office/powerpoint/2010/main" val="106043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4F65D-1C69-3838-6327-D5172C918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3CD1A-27D6-F0F4-6F3F-6623E578F5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74B891D-2898-3CC6-9AB2-E31053AF180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D07FD83-0795-AF1D-DDD0-1C041524900E}"/>
              </a:ext>
            </a:extLst>
          </p:cNvPr>
          <p:cNvSpPr>
            <a:spLocks noGrp="1"/>
          </p:cNvSpPr>
          <p:nvPr>
            <p:ph type="sldNum" sz="quarter" idx="5"/>
          </p:nvPr>
        </p:nvSpPr>
        <p:spPr/>
        <p:txBody>
          <a:bodyPr/>
          <a:lstStyle/>
          <a:p>
            <a:fld id="{547AEDE1-2ED8-4E70-8BCB-D28A6662BEC8}" type="slidenum">
              <a:rPr lang="en-CA" smtClean="0"/>
              <a:t>4</a:t>
            </a:fld>
            <a:endParaRPr lang="en-CA"/>
          </a:p>
        </p:txBody>
      </p:sp>
    </p:spTree>
    <p:extLst>
      <p:ext uri="{BB962C8B-B14F-4D97-AF65-F5344CB8AC3E}">
        <p14:creationId xmlns:p14="http://schemas.microsoft.com/office/powerpoint/2010/main" val="135490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5</a:t>
            </a:fld>
            <a:endParaRPr lang="en-CA"/>
          </a:p>
        </p:txBody>
      </p:sp>
    </p:spTree>
    <p:extLst>
      <p:ext uri="{BB962C8B-B14F-4D97-AF65-F5344CB8AC3E}">
        <p14:creationId xmlns:p14="http://schemas.microsoft.com/office/powerpoint/2010/main" val="22933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6</a:t>
            </a:fld>
            <a:endParaRPr lang="en-CA"/>
          </a:p>
        </p:txBody>
      </p:sp>
    </p:spTree>
    <p:extLst>
      <p:ext uri="{BB962C8B-B14F-4D97-AF65-F5344CB8AC3E}">
        <p14:creationId xmlns:p14="http://schemas.microsoft.com/office/powerpoint/2010/main" val="15307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1F4BF-149A-BC45-904E-41B6AF84C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E3F68-E8FC-994E-D720-F8EB6C9CB6B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9C11302-9BC5-8F62-7A5A-DB812198E92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13F0F06-E443-837E-AEF5-1ACF366B0DE2}"/>
              </a:ext>
            </a:extLst>
          </p:cNvPr>
          <p:cNvSpPr>
            <a:spLocks noGrp="1"/>
          </p:cNvSpPr>
          <p:nvPr>
            <p:ph type="sldNum" sz="quarter" idx="5"/>
          </p:nvPr>
        </p:nvSpPr>
        <p:spPr/>
        <p:txBody>
          <a:bodyPr/>
          <a:lstStyle/>
          <a:p>
            <a:fld id="{547AEDE1-2ED8-4E70-8BCB-D28A6662BEC8}" type="slidenum">
              <a:rPr lang="en-CA" smtClean="0"/>
              <a:t>7</a:t>
            </a:fld>
            <a:endParaRPr lang="en-CA"/>
          </a:p>
        </p:txBody>
      </p:sp>
    </p:spTree>
    <p:extLst>
      <p:ext uri="{BB962C8B-B14F-4D97-AF65-F5344CB8AC3E}">
        <p14:creationId xmlns:p14="http://schemas.microsoft.com/office/powerpoint/2010/main" val="161534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788D-F6F5-821D-E692-A898F0B6D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49D3A-A233-9553-6FAB-B67B527C9E9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5E7ACF8-DCEF-4DDE-DC32-20747BC85F2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5C2715A-A2B8-5942-0151-1B9CBD69DB26}"/>
              </a:ext>
            </a:extLst>
          </p:cNvPr>
          <p:cNvSpPr>
            <a:spLocks noGrp="1"/>
          </p:cNvSpPr>
          <p:nvPr>
            <p:ph type="sldNum" sz="quarter" idx="5"/>
          </p:nvPr>
        </p:nvSpPr>
        <p:spPr/>
        <p:txBody>
          <a:bodyPr/>
          <a:lstStyle/>
          <a:p>
            <a:fld id="{547AEDE1-2ED8-4E70-8BCB-D28A6662BEC8}" type="slidenum">
              <a:rPr lang="en-CA" smtClean="0"/>
              <a:t>8</a:t>
            </a:fld>
            <a:endParaRPr lang="en-CA"/>
          </a:p>
        </p:txBody>
      </p:sp>
    </p:spTree>
    <p:extLst>
      <p:ext uri="{BB962C8B-B14F-4D97-AF65-F5344CB8AC3E}">
        <p14:creationId xmlns:p14="http://schemas.microsoft.com/office/powerpoint/2010/main" val="76058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11</a:t>
            </a:fld>
            <a:endParaRPr lang="en-CA"/>
          </a:p>
        </p:txBody>
      </p:sp>
    </p:spTree>
    <p:extLst>
      <p:ext uri="{BB962C8B-B14F-4D97-AF65-F5344CB8AC3E}">
        <p14:creationId xmlns:p14="http://schemas.microsoft.com/office/powerpoint/2010/main" val="385552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12</a:t>
            </a:fld>
            <a:endParaRPr lang="en-CA"/>
          </a:p>
        </p:txBody>
      </p:sp>
    </p:spTree>
    <p:extLst>
      <p:ext uri="{BB962C8B-B14F-4D97-AF65-F5344CB8AC3E}">
        <p14:creationId xmlns:p14="http://schemas.microsoft.com/office/powerpoint/2010/main" val="1004604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223057" y="1643290"/>
            <a:ext cx="6697887" cy="1344238"/>
          </a:xfrm>
          <a:prstGeom prst="rect">
            <a:avLst/>
          </a:prstGeom>
        </p:spPr>
        <p:txBody>
          <a:bodyPr anchor="t">
            <a:normAutofit/>
          </a:bodyPr>
          <a:lstStyle>
            <a:lvl1pPr algn="ctr">
              <a:defRPr sz="262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250176" y="3135688"/>
            <a:ext cx="6670768" cy="1234440"/>
          </a:xfrm>
          <a:prstGeom prst="rect">
            <a:avLst/>
          </a:prstGeom>
        </p:spPr>
        <p:txBody>
          <a:bodyPr/>
          <a:lstStyle>
            <a:lvl1pPr marL="0" indent="0" algn="ctr">
              <a:buNone/>
              <a:defRPr sz="1310" i="1">
                <a:solidFill>
                  <a:schemeClr val="bg1"/>
                </a:solidFill>
              </a:defRPr>
            </a:lvl1pPr>
            <a:lvl2pPr marL="249624" indent="0" algn="ctr">
              <a:buNone/>
              <a:defRPr sz="1092"/>
            </a:lvl2pPr>
            <a:lvl3pPr marL="499249" indent="0" algn="ctr">
              <a:buNone/>
              <a:defRPr sz="983"/>
            </a:lvl3pPr>
            <a:lvl4pPr marL="748873" indent="0" algn="ctr">
              <a:buNone/>
              <a:defRPr sz="874"/>
            </a:lvl4pPr>
            <a:lvl5pPr marL="998497" indent="0" algn="ctr">
              <a:buNone/>
              <a:defRPr sz="874"/>
            </a:lvl5pPr>
            <a:lvl6pPr marL="1248122" indent="0" algn="ctr">
              <a:buNone/>
              <a:defRPr sz="874"/>
            </a:lvl6pPr>
            <a:lvl7pPr marL="1497746" indent="0" algn="ctr">
              <a:buNone/>
              <a:defRPr sz="874"/>
            </a:lvl7pPr>
            <a:lvl8pPr marL="1747370" indent="0" algn="ctr">
              <a:buNone/>
              <a:defRPr sz="874"/>
            </a:lvl8pPr>
            <a:lvl9pPr marL="1996995" indent="0" algn="ctr">
              <a:buNone/>
              <a:defRPr sz="874"/>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F4B020D6-F4A3-6FD2-03F1-80500AA09BF8}"/>
              </a:ext>
            </a:extLst>
          </p:cNvPr>
          <p:cNvSpPr txBox="1"/>
          <p:nvPr/>
        </p:nvSpPr>
        <p:spPr>
          <a:xfrm>
            <a:off x="9678258" y="863030"/>
            <a:ext cx="184731" cy="243593"/>
          </a:xfrm>
          <a:prstGeom prst="rect">
            <a:avLst/>
          </a:prstGeom>
          <a:blipFill>
            <a:blip r:embed="rId3"/>
            <a:stretch>
              <a:fillRect/>
            </a:stretch>
          </a:blipFill>
        </p:spPr>
        <p:txBody>
          <a:bodyPr wrap="none" rtlCol="0">
            <a:spAutoFit/>
          </a:bodyPr>
          <a:lstStyle/>
          <a:p>
            <a:endParaRPr lang="en-US" sz="983" dirty="0"/>
          </a:p>
        </p:txBody>
      </p:sp>
    </p:spTree>
    <p:extLst>
      <p:ext uri="{BB962C8B-B14F-4D97-AF65-F5344CB8AC3E}">
        <p14:creationId xmlns:p14="http://schemas.microsoft.com/office/powerpoint/2010/main" val="186842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t>11/28/24</a:t>
            </a:fld>
            <a:endParaRPr 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0083676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t>11/28/24</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359870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t>11/28/24</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829948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8"/>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t>11/28/24</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7274504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t>11/28/24</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4459979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371B62-0BA7-C294-ED1D-80ABC578B3A1}"/>
              </a:ext>
            </a:extLst>
          </p:cNvPr>
          <p:cNvSpPr>
            <a:spLocks noGrp="1"/>
          </p:cNvSpPr>
          <p:nvPr>
            <p:ph type="ctrTitle"/>
          </p:nvPr>
        </p:nvSpPr>
        <p:spPr>
          <a:xfrm>
            <a:off x="685800" y="841772"/>
            <a:ext cx="7772400" cy="1790700"/>
          </a:xfrm>
          <a:prstGeom prst="rect">
            <a:avLst/>
          </a:prstGeom>
        </p:spPr>
        <p:txBody>
          <a:bodyPr anchor="b"/>
          <a:lstStyle>
            <a:lvl1pPr algn="ctr">
              <a:defRPr sz="2647">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78D1B8F1-C844-1CCC-54A5-D42C8CBA67DD}"/>
              </a:ext>
            </a:extLst>
          </p:cNvPr>
          <p:cNvSpPr>
            <a:spLocks noGrp="1"/>
          </p:cNvSpPr>
          <p:nvPr>
            <p:ph type="subTitle" idx="1"/>
          </p:nvPr>
        </p:nvSpPr>
        <p:spPr>
          <a:xfrm>
            <a:off x="1143000" y="2701529"/>
            <a:ext cx="6858000" cy="1241821"/>
          </a:xfrm>
          <a:prstGeom prst="rect">
            <a:avLst/>
          </a:prstGeom>
        </p:spPr>
        <p:txBody>
          <a:bodyPr>
            <a:normAutofit/>
          </a:bodyPr>
          <a:lstStyle>
            <a:lvl1pPr marL="0" indent="0" algn="ctr">
              <a:buNone/>
              <a:defRPr sz="927">
                <a:latin typeface="Arial" panose="020B0604020202020204" pitchFamily="34" charset="0"/>
                <a:cs typeface="Arial" panose="020B0604020202020204" pitchFamily="34" charset="0"/>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p>
        </p:txBody>
      </p:sp>
      <p:pic>
        <p:nvPicPr>
          <p:cNvPr id="2" name="Picture 1">
            <a:extLst>
              <a:ext uri="{FF2B5EF4-FFF2-40B4-BE49-F238E27FC236}">
                <a16:creationId xmlns:a16="http://schemas.microsoft.com/office/drawing/2014/main" id="{0EE9CE97-A003-2091-6748-BD790E0F8C57}"/>
              </a:ext>
            </a:extLst>
          </p:cNvPr>
          <p:cNvPicPr>
            <a:picLocks noChangeAspect="1"/>
          </p:cNvPicPr>
          <p:nvPr userDrawn="1"/>
        </p:nvPicPr>
        <p:blipFill rotWithShape="1">
          <a:blip r:embed="rId2"/>
          <a:srcRect l="26308" t="24615" r="10226" b="40720"/>
          <a:stretch/>
        </p:blipFill>
        <p:spPr>
          <a:xfrm flipH="1">
            <a:off x="-1" y="2632471"/>
            <a:ext cx="9144001" cy="2511029"/>
          </a:xfrm>
          <a:prstGeom prst="rect">
            <a:avLst/>
          </a:prstGeom>
        </p:spPr>
      </p:pic>
      <p:sp>
        <p:nvSpPr>
          <p:cNvPr id="7" name="Rectangle 6">
            <a:extLst>
              <a:ext uri="{FF2B5EF4-FFF2-40B4-BE49-F238E27FC236}">
                <a16:creationId xmlns:a16="http://schemas.microsoft.com/office/drawing/2014/main" id="{FC379AE2-B2E4-57A8-92F0-A28B273E747F}"/>
              </a:ext>
            </a:extLst>
          </p:cNvPr>
          <p:cNvSpPr/>
          <p:nvPr userDrawn="1"/>
        </p:nvSpPr>
        <p:spPr>
          <a:xfrm>
            <a:off x="0" y="-60162"/>
            <a:ext cx="9144000" cy="2692634"/>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54"/>
          </a:p>
        </p:txBody>
      </p:sp>
      <p:pic>
        <p:nvPicPr>
          <p:cNvPr id="3" name="Picture 2">
            <a:extLst>
              <a:ext uri="{FF2B5EF4-FFF2-40B4-BE49-F238E27FC236}">
                <a16:creationId xmlns:a16="http://schemas.microsoft.com/office/drawing/2014/main" id="{635A9473-3AA7-B98B-CD63-0E84171DB1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4852" y="128595"/>
            <a:ext cx="2571162" cy="1871655"/>
          </a:xfrm>
          <a:prstGeom prst="rect">
            <a:avLst/>
          </a:prstGeom>
        </p:spPr>
      </p:pic>
    </p:spTree>
    <p:extLst>
      <p:ext uri="{BB962C8B-B14F-4D97-AF65-F5344CB8AC3E}">
        <p14:creationId xmlns:p14="http://schemas.microsoft.com/office/powerpoint/2010/main" val="3177171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4FBF2C-F3DC-935C-EBB0-E2F323FEEFEC}"/>
              </a:ext>
            </a:extLst>
          </p:cNvPr>
          <p:cNvPicPr>
            <a:picLocks/>
          </p:cNvPicPr>
          <p:nvPr userDrawn="1"/>
        </p:nvPicPr>
        <p:blipFill>
          <a:blip r:embed="rId2"/>
          <a:stretch>
            <a:fillRect/>
          </a:stretch>
        </p:blipFill>
        <p:spPr>
          <a:xfrm>
            <a:off x="0" y="4886003"/>
            <a:ext cx="9144000" cy="257497"/>
          </a:xfrm>
          <a:prstGeom prst="rect">
            <a:avLst/>
          </a:prstGeom>
        </p:spPr>
      </p:pic>
      <p:sp>
        <p:nvSpPr>
          <p:cNvPr id="4" name="Slide Number Placeholder 3">
            <a:extLst>
              <a:ext uri="{FF2B5EF4-FFF2-40B4-BE49-F238E27FC236}">
                <a16:creationId xmlns:a16="http://schemas.microsoft.com/office/drawing/2014/main" id="{6ABDDC8C-2946-8970-85BF-B6E3A6C4AA10}"/>
              </a:ext>
            </a:extLst>
          </p:cNvPr>
          <p:cNvSpPr>
            <a:spLocks noGrp="1"/>
          </p:cNvSpPr>
          <p:nvPr>
            <p:ph type="sldNum" sz="quarter" idx="11"/>
          </p:nvPr>
        </p:nvSpPr>
        <p:spPr>
          <a:xfrm>
            <a:off x="7917872" y="4947326"/>
            <a:ext cx="992332" cy="273844"/>
          </a:xfrm>
          <a:prstGeom prst="rect">
            <a:avLst/>
          </a:prstGeom>
        </p:spPr>
        <p:txBody>
          <a:bodyPr/>
          <a:lstStyle>
            <a:lvl1pPr algn="r">
              <a:defRPr>
                <a:solidFill>
                  <a:schemeClr val="bg1"/>
                </a:solidFill>
              </a:defRPr>
            </a:lvl1pPr>
          </a:lstStyle>
          <a:p>
            <a:fld id="{BC9BB997-7981-4044-9A5F-081E7206A59F}" type="slidenum">
              <a:rPr lang="en-CA" smtClean="0"/>
              <a:pPr/>
              <a:t>‹#›</a:t>
            </a:fld>
            <a:endParaRPr lang="en-CA"/>
          </a:p>
        </p:txBody>
      </p:sp>
      <p:sp>
        <p:nvSpPr>
          <p:cNvPr id="11" name="Content Placeholder 2">
            <a:extLst>
              <a:ext uri="{FF2B5EF4-FFF2-40B4-BE49-F238E27FC236}">
                <a16:creationId xmlns:a16="http://schemas.microsoft.com/office/drawing/2014/main" id="{6969B0DF-3283-BCB0-D9C8-319C344A3FF8}"/>
              </a:ext>
            </a:extLst>
          </p:cNvPr>
          <p:cNvSpPr>
            <a:spLocks noGrp="1"/>
          </p:cNvSpPr>
          <p:nvPr>
            <p:ph idx="1"/>
          </p:nvPr>
        </p:nvSpPr>
        <p:spPr>
          <a:xfrm>
            <a:off x="436518" y="1299077"/>
            <a:ext cx="8473685" cy="3445814"/>
          </a:xfrm>
          <a:prstGeom prst="rect">
            <a:avLst/>
          </a:prstGeom>
        </p:spPr>
        <p:txBody>
          <a:bodyPr>
            <a:normAutofit/>
          </a:bodyPr>
          <a:lstStyle>
            <a:lvl1pPr>
              <a:buClr>
                <a:srgbClr val="EA0000"/>
              </a:buClr>
              <a:defRPr sz="1059">
                <a:latin typeface="Arial" panose="020B0604020202020204" pitchFamily="34" charset="0"/>
                <a:cs typeface="Arial" panose="020B0604020202020204" pitchFamily="34" charset="0"/>
              </a:defRPr>
            </a:lvl1pPr>
            <a:lvl2pPr>
              <a:buClr>
                <a:srgbClr val="EA0000"/>
              </a:buClr>
              <a:defRPr sz="927">
                <a:latin typeface="Arial" panose="020B0604020202020204" pitchFamily="34" charset="0"/>
                <a:cs typeface="Arial" panose="020B0604020202020204" pitchFamily="34" charset="0"/>
              </a:defRPr>
            </a:lvl2pPr>
            <a:lvl3pPr>
              <a:buClr>
                <a:srgbClr val="EA0000"/>
              </a:buClr>
              <a:defRPr sz="794">
                <a:latin typeface="Arial" panose="020B0604020202020204" pitchFamily="34" charset="0"/>
                <a:cs typeface="Arial" panose="020B0604020202020204" pitchFamily="34" charset="0"/>
              </a:defRPr>
            </a:lvl3pPr>
            <a:lvl4pPr>
              <a:buClr>
                <a:srgbClr val="EA0000"/>
              </a:buClr>
              <a:defRPr sz="728">
                <a:latin typeface="Arial" panose="020B0604020202020204" pitchFamily="34" charset="0"/>
                <a:cs typeface="Arial" panose="020B0604020202020204" pitchFamily="34" charset="0"/>
              </a:defRPr>
            </a:lvl4pPr>
            <a:lvl5pPr>
              <a:buClr>
                <a:srgbClr val="EA0000"/>
              </a:buClr>
              <a:defRPr sz="72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10;&#10;Description automatically generated">
            <a:extLst>
              <a:ext uri="{FF2B5EF4-FFF2-40B4-BE49-F238E27FC236}">
                <a16:creationId xmlns:a16="http://schemas.microsoft.com/office/drawing/2014/main" id="{3C9A7306-3C40-BFB1-2BBB-AE1E60AFC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183" b="46701"/>
          <a:stretch/>
        </p:blipFill>
        <p:spPr>
          <a:xfrm>
            <a:off x="0" y="-16259"/>
            <a:ext cx="9144000" cy="753178"/>
          </a:xfrm>
          <a:prstGeom prst="rect">
            <a:avLst/>
          </a:prstGeom>
        </p:spPr>
      </p:pic>
      <p:pic>
        <p:nvPicPr>
          <p:cNvPr id="6" name="Picture 5">
            <a:extLst>
              <a:ext uri="{FF2B5EF4-FFF2-40B4-BE49-F238E27FC236}">
                <a16:creationId xmlns:a16="http://schemas.microsoft.com/office/drawing/2014/main" id="{8A8D937F-DFB5-C5CA-C2FC-BF9D1EFDAA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89641" y="162213"/>
            <a:ext cx="1223568" cy="890686"/>
          </a:xfrm>
          <a:prstGeom prst="rect">
            <a:avLst/>
          </a:prstGeom>
        </p:spPr>
      </p:pic>
      <p:sp>
        <p:nvSpPr>
          <p:cNvPr id="7" name="TextBox 6">
            <a:extLst>
              <a:ext uri="{FF2B5EF4-FFF2-40B4-BE49-F238E27FC236}">
                <a16:creationId xmlns:a16="http://schemas.microsoft.com/office/drawing/2014/main" id="{00026741-D9AB-DB32-D7E9-96D1FC4346FD}"/>
              </a:ext>
            </a:extLst>
          </p:cNvPr>
          <p:cNvSpPr txBox="1"/>
          <p:nvPr userDrawn="1"/>
        </p:nvSpPr>
        <p:spPr>
          <a:xfrm>
            <a:off x="5617926" y="345623"/>
            <a:ext cx="2144794" cy="307566"/>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lgn="r">
              <a:lnSpc>
                <a:spcPct val="125000"/>
              </a:lnSpc>
              <a:spcAft>
                <a:spcPts val="132"/>
              </a:spcAft>
            </a:pPr>
            <a:r>
              <a:rPr lang="en-US" sz="596" b="0">
                <a:solidFill>
                  <a:srgbClr val="D0CECE"/>
                </a:solidFill>
                <a:latin typeface="Arial"/>
                <a:cs typeface="Arial"/>
              </a:rPr>
              <a:t>ASSEMBLY OF </a:t>
            </a:r>
            <a:br>
              <a:rPr lang="en-US" sz="596" b="0">
                <a:solidFill>
                  <a:srgbClr val="D0CECE"/>
                </a:solidFill>
                <a:latin typeface="Arial"/>
                <a:cs typeface="Arial"/>
              </a:rPr>
            </a:br>
            <a:r>
              <a:rPr lang="en-US" sz="596" b="0">
                <a:solidFill>
                  <a:srgbClr val="D0CECE"/>
                </a:solidFill>
                <a:latin typeface="Arial"/>
                <a:cs typeface="Arial"/>
              </a:rPr>
              <a:t>FIRST NATIONS</a:t>
            </a:r>
            <a:endParaRPr lang="en-US" sz="596" b="0">
              <a:solidFill>
                <a:srgbClr val="D0CECE"/>
              </a:solidFill>
            </a:endParaRPr>
          </a:p>
        </p:txBody>
      </p:sp>
      <p:sp>
        <p:nvSpPr>
          <p:cNvPr id="9" name="TextBox 8">
            <a:extLst>
              <a:ext uri="{FF2B5EF4-FFF2-40B4-BE49-F238E27FC236}">
                <a16:creationId xmlns:a16="http://schemas.microsoft.com/office/drawing/2014/main" id="{8FEF78AC-3C04-CF00-AC24-FA4F364D9DE3}"/>
              </a:ext>
            </a:extLst>
          </p:cNvPr>
          <p:cNvSpPr txBox="1"/>
          <p:nvPr userDrawn="1"/>
        </p:nvSpPr>
        <p:spPr>
          <a:xfrm>
            <a:off x="7827664" y="345623"/>
            <a:ext cx="1281700" cy="307566"/>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lgn="l">
              <a:lnSpc>
                <a:spcPct val="125000"/>
              </a:lnSpc>
              <a:spcAft>
                <a:spcPts val="132"/>
              </a:spcAft>
            </a:pPr>
            <a:r>
              <a:rPr lang="en-US" sz="596" b="0" cap="all" baseline="0">
                <a:solidFill>
                  <a:srgbClr val="D0CECE"/>
                </a:solidFill>
                <a:latin typeface="Arial"/>
                <a:cs typeface="Arial"/>
              </a:rPr>
              <a:t>Assemblée</a:t>
            </a:r>
            <a:r>
              <a:rPr lang="en-US" sz="596" b="0" cap="all">
                <a:solidFill>
                  <a:srgbClr val="D0CECE"/>
                </a:solidFill>
                <a:latin typeface="Arial"/>
                <a:cs typeface="Arial"/>
              </a:rPr>
              <a:t> DES</a:t>
            </a:r>
            <a:br>
              <a:rPr lang="en-US" sz="596" b="0" cap="all">
                <a:solidFill>
                  <a:srgbClr val="D0CECE"/>
                </a:solidFill>
                <a:latin typeface="Arial"/>
                <a:cs typeface="Arial"/>
              </a:rPr>
            </a:br>
            <a:r>
              <a:rPr lang="en-US" sz="596" b="0" cap="all">
                <a:solidFill>
                  <a:srgbClr val="D0CECE"/>
                </a:solidFill>
                <a:latin typeface="Arial"/>
                <a:cs typeface="Arial"/>
              </a:rPr>
              <a:t>premières</a:t>
            </a:r>
            <a:r>
              <a:rPr lang="en-US" sz="596" b="0">
                <a:solidFill>
                  <a:srgbClr val="D0CECE"/>
                </a:solidFill>
                <a:latin typeface="Arial"/>
                <a:cs typeface="Arial"/>
              </a:rPr>
              <a:t> NATIONS</a:t>
            </a:r>
            <a:endParaRPr lang="en-US" sz="596" b="0">
              <a:solidFill>
                <a:srgbClr val="D0CECE"/>
              </a:solidFill>
            </a:endParaRPr>
          </a:p>
        </p:txBody>
      </p:sp>
      <p:cxnSp>
        <p:nvCxnSpPr>
          <p:cNvPr id="13" name="Straight Connector 12">
            <a:extLst>
              <a:ext uri="{FF2B5EF4-FFF2-40B4-BE49-F238E27FC236}">
                <a16:creationId xmlns:a16="http://schemas.microsoft.com/office/drawing/2014/main" id="{8FFF9AF1-1AD8-4CFD-0FAF-62158C92CDFA}"/>
              </a:ext>
            </a:extLst>
          </p:cNvPr>
          <p:cNvCxnSpPr>
            <a:cxnSpLocks/>
          </p:cNvCxnSpPr>
          <p:nvPr userDrawn="1"/>
        </p:nvCxnSpPr>
        <p:spPr>
          <a:xfrm>
            <a:off x="7795191" y="397340"/>
            <a:ext cx="0" cy="176261"/>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E3A1718-A0CB-A85B-D17C-48C216F3A2A9}"/>
              </a:ext>
            </a:extLst>
          </p:cNvPr>
          <p:cNvSpPr>
            <a:spLocks noGrp="1"/>
          </p:cNvSpPr>
          <p:nvPr>
            <p:ph type="ftr" sz="quarter" idx="10"/>
          </p:nvPr>
        </p:nvSpPr>
        <p:spPr>
          <a:xfrm>
            <a:off x="330395" y="4947326"/>
            <a:ext cx="4241605" cy="273844"/>
          </a:xfrm>
          <a:prstGeom prst="rect">
            <a:avLst/>
          </a:prstGeom>
        </p:spPr>
        <p:txBody>
          <a:bodyPr/>
          <a:lstStyle/>
          <a:p>
            <a:pPr>
              <a:spcAft>
                <a:spcPts val="132"/>
              </a:spcAft>
            </a:pPr>
            <a:r>
              <a:rPr lang="en-US" sz="529" b="1" i="1">
                <a:solidFill>
                  <a:schemeClr val="bg1"/>
                </a:solidFill>
                <a:latin typeface="Arial"/>
                <a:cs typeface="Calibri"/>
              </a:rPr>
              <a:t>Benefits for All Canadians (Part 1): Economic Impact of Closing the Infrastructure Gap </a:t>
            </a:r>
            <a:endParaRPr lang="en-US" sz="529" b="1" i="1" dirty="0">
              <a:solidFill>
                <a:schemeClr val="bg1"/>
              </a:solidFill>
              <a:latin typeface="Arial"/>
              <a:cs typeface="Arial"/>
            </a:endParaRPr>
          </a:p>
        </p:txBody>
      </p:sp>
    </p:spTree>
    <p:extLst>
      <p:ext uri="{BB962C8B-B14F-4D97-AF65-F5344CB8AC3E}">
        <p14:creationId xmlns:p14="http://schemas.microsoft.com/office/powerpoint/2010/main" val="78431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8276819" y="4895473"/>
            <a:ext cx="668098" cy="227546"/>
          </a:xfrm>
          <a:prstGeom prst="rect">
            <a:avLst/>
          </a:prstGeom>
        </p:spPr>
        <p:txBody>
          <a:bodyPr/>
          <a:lstStyle>
            <a:lvl1pPr>
              <a:defRPr sz="764">
                <a:solidFill>
                  <a:schemeClr val="bg1">
                    <a:lumMod val="65000"/>
                  </a:schemeClr>
                </a:solidFill>
              </a:defRPr>
            </a:lvl1pPr>
          </a:lstStyle>
          <a:p>
            <a:fld id="{BC9BB997-7981-4044-9A5F-081E7206A59F}" type="slidenum">
              <a:rPr lang="en-CA" smtClean="0"/>
              <a:pPr/>
              <a:t>‹#›</a:t>
            </a:fld>
            <a:endParaRPr lang="en-CA"/>
          </a:p>
        </p:txBody>
      </p:sp>
      <p:sp>
        <p:nvSpPr>
          <p:cNvPr id="10" name="Title 1">
            <a:extLst>
              <a:ext uri="{FF2B5EF4-FFF2-40B4-BE49-F238E27FC236}">
                <a16:creationId xmlns:a16="http://schemas.microsoft.com/office/drawing/2014/main" id="{8488573C-5EA7-6589-04A0-F51D5F75C414}"/>
              </a:ext>
            </a:extLst>
          </p:cNvPr>
          <p:cNvSpPr txBox="1">
            <a:spLocks/>
          </p:cNvSpPr>
          <p:nvPr userDrawn="1"/>
        </p:nvSpPr>
        <p:spPr>
          <a:xfrm>
            <a:off x="1014984" y="1567781"/>
            <a:ext cx="8830379" cy="389302"/>
          </a:xfrm>
          <a:prstGeom prst="rect">
            <a:avLst/>
          </a:prstGeom>
        </p:spPr>
        <p:txBody>
          <a:bodyPr/>
          <a:lstStyle>
            <a:lvl1pPr algn="l" defTabSz="499249" rtl="0" eaLnBrk="1" latinLnBrk="0" hangingPunct="1">
              <a:lnSpc>
                <a:spcPct val="90000"/>
              </a:lnSpc>
              <a:spcBef>
                <a:spcPct val="0"/>
              </a:spcBef>
              <a:buNone/>
              <a:defRPr sz="2184" b="1" kern="1200">
                <a:solidFill>
                  <a:schemeClr val="accent1">
                    <a:lumMod val="50000"/>
                  </a:schemeClr>
                </a:solidFill>
                <a:latin typeface="+mj-lt"/>
                <a:ea typeface="+mj-ea"/>
                <a:cs typeface="+mj-cs"/>
              </a:defRPr>
            </a:lvl1pPr>
          </a:lstStyle>
          <a:p>
            <a:r>
              <a:rPr lang="en-CA" sz="2800" kern="100" dirty="0">
                <a:solidFill>
                  <a:srgbClr val="5B1B8E"/>
                </a:solidFill>
                <a:latin typeface="Aptos" panose="020B0004020202020204" pitchFamily="34" charset="0"/>
                <a:ea typeface="Aptos" panose="020B0004020202020204" pitchFamily="34" charset="0"/>
                <a:cs typeface="Times New Roman" panose="02020603050405020304" pitchFamily="18" charset="0"/>
              </a:rPr>
              <a:t>Dialogue Session Overview: </a:t>
            </a:r>
            <a:br>
              <a:rPr lang="en-CA" sz="2800" kern="100" dirty="0">
                <a:solidFill>
                  <a:srgbClr val="5B1B8E"/>
                </a:solidFill>
                <a:latin typeface="Aptos" panose="020B0004020202020204" pitchFamily="34" charset="0"/>
                <a:ea typeface="Aptos" panose="020B0004020202020204" pitchFamily="34" charset="0"/>
                <a:cs typeface="Times New Roman" panose="02020603050405020304" pitchFamily="18" charset="0"/>
              </a:rPr>
            </a:br>
            <a:r>
              <a:rPr lang="en-CA" sz="2800" kern="100" dirty="0">
                <a:solidFill>
                  <a:srgbClr val="5B1B8E"/>
                </a:solidFill>
                <a:latin typeface="Aptos" panose="020B0004020202020204" pitchFamily="34" charset="0"/>
                <a:ea typeface="Aptos" panose="020B0004020202020204" pitchFamily="34" charset="0"/>
                <a:cs typeface="Times New Roman" panose="02020603050405020304" pitchFamily="18" charset="0"/>
              </a:rPr>
              <a:t> </a:t>
            </a:r>
            <a:br>
              <a:rPr lang="en-CA" sz="2800" kern="100" dirty="0">
                <a:solidFill>
                  <a:srgbClr val="5B1B8E"/>
                </a:solidFill>
                <a:latin typeface="Aptos" panose="020B0004020202020204" pitchFamily="34" charset="0"/>
                <a:ea typeface="Aptos" panose="020B0004020202020204" pitchFamily="34" charset="0"/>
                <a:cs typeface="Times New Roman" panose="02020603050405020304" pitchFamily="18" charset="0"/>
              </a:rPr>
            </a:br>
            <a:endParaRPr lang="en-US" sz="2800" dirty="0">
              <a:solidFill>
                <a:srgbClr val="5B1B8E"/>
              </a:solidFill>
            </a:endParaRPr>
          </a:p>
        </p:txBody>
      </p:sp>
      <p:sp>
        <p:nvSpPr>
          <p:cNvPr id="11" name="Content Placeholder 2">
            <a:extLst>
              <a:ext uri="{FF2B5EF4-FFF2-40B4-BE49-F238E27FC236}">
                <a16:creationId xmlns:a16="http://schemas.microsoft.com/office/drawing/2014/main" id="{B004928A-6568-7144-42D8-44ECB8F01B79}"/>
              </a:ext>
            </a:extLst>
          </p:cNvPr>
          <p:cNvSpPr txBox="1">
            <a:spLocks/>
          </p:cNvSpPr>
          <p:nvPr userDrawn="1"/>
        </p:nvSpPr>
        <p:spPr>
          <a:xfrm>
            <a:off x="1014984" y="2124674"/>
            <a:ext cx="7516368" cy="2483902"/>
          </a:xfrm>
          <a:prstGeom prst="rect">
            <a:avLst/>
          </a:prstGeom>
        </p:spPr>
        <p:txBody>
          <a:bodyPr/>
          <a:lstStyle>
            <a:lvl1pPr marL="124812" indent="-124812" algn="l" defTabSz="499249" rtl="0" eaLnBrk="1" latinLnBrk="0" hangingPunct="1">
              <a:lnSpc>
                <a:spcPct val="90000"/>
              </a:lnSpc>
              <a:spcBef>
                <a:spcPts val="546"/>
              </a:spcBef>
              <a:buFont typeface="Arial" panose="020B0604020202020204" pitchFamily="34" charset="0"/>
              <a:buChar char="•"/>
              <a:defRPr sz="1529" kern="1200">
                <a:solidFill>
                  <a:schemeClr val="tx1"/>
                </a:solidFill>
                <a:latin typeface="+mn-lt"/>
                <a:ea typeface="+mn-ea"/>
                <a:cs typeface="+mn-cs"/>
              </a:defRPr>
            </a:lvl1pPr>
            <a:lvl2pPr marL="374437" indent="-124812" algn="l" defTabSz="499249" rtl="0" eaLnBrk="1" latinLnBrk="0" hangingPunct="1">
              <a:lnSpc>
                <a:spcPct val="90000"/>
              </a:lnSpc>
              <a:spcBef>
                <a:spcPts val="273"/>
              </a:spcBef>
              <a:buFont typeface="Arial" panose="020B0604020202020204" pitchFamily="34" charset="0"/>
              <a:buChar char="•"/>
              <a:defRPr sz="1310" kern="1200">
                <a:solidFill>
                  <a:schemeClr val="tx1"/>
                </a:solidFill>
                <a:latin typeface="+mn-lt"/>
                <a:ea typeface="+mn-ea"/>
                <a:cs typeface="+mn-cs"/>
              </a:defRPr>
            </a:lvl2pPr>
            <a:lvl3pPr marL="624061" indent="-124812" algn="l" defTabSz="499249" rtl="0" eaLnBrk="1" latinLnBrk="0" hangingPunct="1">
              <a:lnSpc>
                <a:spcPct val="90000"/>
              </a:lnSpc>
              <a:spcBef>
                <a:spcPts val="273"/>
              </a:spcBef>
              <a:buFont typeface="Arial" panose="020B0604020202020204" pitchFamily="34" charset="0"/>
              <a:buChar char="•"/>
              <a:defRPr sz="1092" kern="1200">
                <a:solidFill>
                  <a:schemeClr val="tx1"/>
                </a:solidFill>
                <a:latin typeface="+mn-lt"/>
                <a:ea typeface="+mn-ea"/>
                <a:cs typeface="+mn-cs"/>
              </a:defRPr>
            </a:lvl3pPr>
            <a:lvl4pPr marL="873685"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4pPr>
            <a:lvl5pPr marL="1123310"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5pPr>
            <a:lvl6pPr marL="1372934"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6pPr>
            <a:lvl7pPr marL="1622558"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7pPr>
            <a:lvl8pPr marL="1872183"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8pPr>
            <a:lvl9pPr marL="2121807"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9pPr>
          </a:lstStyle>
          <a:p>
            <a:pPr>
              <a:lnSpc>
                <a:spcPct val="115000"/>
              </a:lnSpc>
            </a:pPr>
            <a:r>
              <a:rPr lang="en-US" sz="1400" dirty="0">
                <a:latin typeface="Aptos" panose="020B0004020202020204" pitchFamily="34" charset="0"/>
                <a:ea typeface="Calibri" panose="020F0502020204030204" pitchFamily="34" charset="0"/>
                <a:cs typeface="Times New Roman" panose="02020603050405020304" pitchFamily="18" charset="0"/>
              </a:rPr>
              <a:t>The Accessible Canada Act (ACA) and Distinct First Nations Legislation mandates </a:t>
            </a:r>
          </a:p>
          <a:p>
            <a:pPr>
              <a:lnSpc>
                <a:spcPct val="115000"/>
              </a:lnSpc>
            </a:pPr>
            <a:r>
              <a:rPr lang="en-CA" sz="1400" kern="100" dirty="0">
                <a:latin typeface="Aptos" panose="020B0004020202020204" pitchFamily="34" charset="0"/>
                <a:ea typeface="Aptos" panose="020B0004020202020204" pitchFamily="34" charset="0"/>
                <a:cs typeface="Times New Roman" panose="02020603050405020304" pitchFamily="18" charset="0"/>
              </a:rPr>
              <a:t>4 Systemic Barriers that prevent Canada’s ACA from being an adequate legal tool to build accessible First Nations governments. </a:t>
            </a:r>
          </a:p>
          <a:p>
            <a:pPr>
              <a:lnSpc>
                <a:spcPct val="115000"/>
              </a:lnSpc>
            </a:pPr>
            <a:r>
              <a:rPr lang="en-US" sz="1400" dirty="0">
                <a:latin typeface="Aptos" panose="020B0004020202020204" pitchFamily="34" charset="0"/>
                <a:ea typeface="Calibri" panose="020F0502020204030204" pitchFamily="34" charset="0"/>
                <a:cs typeface="Times New Roman" panose="02020603050405020304" pitchFamily="18" charset="0"/>
              </a:rPr>
              <a:t>Pre-Budget Advocacy–on Accessibility/ Disability Inclusion </a:t>
            </a:r>
            <a:endParaRPr lang="en-CA" sz="1400" dirty="0">
              <a:latin typeface="Aptos" panose="020B0004020202020204" pitchFamily="34" charset="0"/>
              <a:ea typeface="Calibri" panose="020F0502020204030204" pitchFamily="34" charset="0"/>
              <a:cs typeface="Times New Roman" panose="02020603050405020304" pitchFamily="18" charset="0"/>
            </a:endParaRPr>
          </a:p>
          <a:p>
            <a:pPr>
              <a:lnSpc>
                <a:spcPct val="115000"/>
              </a:lnSpc>
            </a:pPr>
            <a:r>
              <a:rPr lang="en-US" sz="1400" dirty="0">
                <a:latin typeface="Aptos" panose="020B0004020202020204" pitchFamily="34" charset="0"/>
                <a:ea typeface="Calibri" panose="020F0502020204030204" pitchFamily="34" charset="0"/>
                <a:cs typeface="Times New Roman" panose="02020603050405020304" pitchFamily="18" charset="0"/>
              </a:rPr>
              <a:t>Key mechanisms to hold the Government of Canada to account for human rights  negligence of First Nations persons with disabilities and First Nations governments. </a:t>
            </a:r>
          </a:p>
          <a:p>
            <a:pPr>
              <a:lnSpc>
                <a:spcPct val="100000"/>
              </a:lnSpc>
            </a:pPr>
            <a:r>
              <a:rPr lang="en-US" sz="1400" dirty="0">
                <a:latin typeface="Aptos" panose="020B0004020202020204" pitchFamily="34" charset="0"/>
                <a:ea typeface="Calibri" panose="020F0502020204030204" pitchFamily="34" charset="0"/>
                <a:cs typeface="Times New Roman" panose="02020603050405020304" pitchFamily="18" charset="0"/>
              </a:rPr>
              <a:t>Shadow Report to United Nations Convention on the Rights of Persons with Disabilities </a:t>
            </a:r>
            <a:endParaRPr lang="en-CA" sz="1400" dirty="0">
              <a:latin typeface="Aptos" panose="020B0004020202020204" pitchFamily="34" charset="0"/>
              <a:ea typeface="Calibri" panose="020F0502020204030204" pitchFamily="34" charset="0"/>
              <a:cs typeface="Times New Roman" panose="02020603050405020304" pitchFamily="18" charset="0"/>
            </a:endParaRPr>
          </a:p>
          <a:p>
            <a:r>
              <a:rPr lang="en-US" sz="1400" dirty="0">
                <a:latin typeface="Aptos" panose="020B0004020202020204" pitchFamily="34" charset="0"/>
                <a:ea typeface="Calibri" panose="020F0502020204030204" pitchFamily="34" charset="0"/>
                <a:cs typeface="Times New Roman" panose="02020603050405020304" pitchFamily="18" charset="0"/>
              </a:rPr>
              <a:t>DR #09, </a:t>
            </a:r>
            <a:r>
              <a:rPr lang="en-US" sz="1400" i="1" dirty="0">
                <a:latin typeface="Aptos" panose="020B0004020202020204" pitchFamily="34" charset="0"/>
                <a:ea typeface="Calibri" panose="020F0502020204030204" pitchFamily="34" charset="0"/>
                <a:cs typeface="Times New Roman" panose="02020603050405020304" pitchFamily="18" charset="0"/>
              </a:rPr>
              <a:t>Rejecting the Accessibility Canada Act and Advancing Distinct First Nations Accessibility Legislation </a:t>
            </a:r>
            <a:endParaRPr lang="en-US" sz="1400" i="1" dirty="0">
              <a:latin typeface="Aptos" panose="020B0004020202020204" pitchFamily="34" charset="0"/>
            </a:endParaRPr>
          </a:p>
          <a:p>
            <a:endParaRPr lang="en-US" sz="1400" dirty="0"/>
          </a:p>
        </p:txBody>
      </p:sp>
    </p:spTree>
    <p:extLst>
      <p:ext uri="{BB962C8B-B14F-4D97-AF65-F5344CB8AC3E}">
        <p14:creationId xmlns:p14="http://schemas.microsoft.com/office/powerpoint/2010/main" val="41936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18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8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26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t>11/28/24</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2833946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t>11/28/24</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45323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t>11/28/24</a:t>
            </a:fld>
            <a:endParaRPr 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8097799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t>11/28/24</a:t>
            </a:fld>
            <a:endParaRPr 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35848660"/>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43750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1" r:id="rId3"/>
  </p:sldLayoutIdLst>
  <p:hf hdr="0" dt="0"/>
  <p:txStyles>
    <p:titleStyle>
      <a:lvl1pPr algn="l" defTabSz="499249" rtl="0" eaLnBrk="1" latinLnBrk="0" hangingPunct="1">
        <a:lnSpc>
          <a:spcPct val="90000"/>
        </a:lnSpc>
        <a:spcBef>
          <a:spcPct val="0"/>
        </a:spcBef>
        <a:buNone/>
        <a:defRPr sz="2184" b="1" kern="1200">
          <a:solidFill>
            <a:schemeClr val="accent1">
              <a:lumMod val="50000"/>
            </a:schemeClr>
          </a:solidFill>
          <a:latin typeface="+mj-lt"/>
          <a:ea typeface="+mj-ea"/>
          <a:cs typeface="+mj-cs"/>
        </a:defRPr>
      </a:lvl1pPr>
    </p:titleStyle>
    <p:bodyStyle>
      <a:lvl1pPr marL="124812" indent="-124812" algn="l" defTabSz="499249" rtl="0" eaLnBrk="1" latinLnBrk="0" hangingPunct="1">
        <a:lnSpc>
          <a:spcPct val="90000"/>
        </a:lnSpc>
        <a:spcBef>
          <a:spcPts val="546"/>
        </a:spcBef>
        <a:buFont typeface="Arial" panose="020B0604020202020204" pitchFamily="34" charset="0"/>
        <a:buChar char="•"/>
        <a:defRPr sz="1529" kern="1200">
          <a:solidFill>
            <a:schemeClr val="tx1"/>
          </a:solidFill>
          <a:latin typeface="+mn-lt"/>
          <a:ea typeface="+mn-ea"/>
          <a:cs typeface="+mn-cs"/>
        </a:defRPr>
      </a:lvl1pPr>
      <a:lvl2pPr marL="374437" indent="-124812" algn="l" defTabSz="499249" rtl="0" eaLnBrk="1" latinLnBrk="0" hangingPunct="1">
        <a:lnSpc>
          <a:spcPct val="90000"/>
        </a:lnSpc>
        <a:spcBef>
          <a:spcPts val="273"/>
        </a:spcBef>
        <a:buFont typeface="Arial" panose="020B0604020202020204" pitchFamily="34" charset="0"/>
        <a:buChar char="•"/>
        <a:defRPr sz="1310" kern="1200">
          <a:solidFill>
            <a:schemeClr val="tx1"/>
          </a:solidFill>
          <a:latin typeface="+mn-lt"/>
          <a:ea typeface="+mn-ea"/>
          <a:cs typeface="+mn-cs"/>
        </a:defRPr>
      </a:lvl2pPr>
      <a:lvl3pPr marL="624061" indent="-124812" algn="l" defTabSz="499249" rtl="0" eaLnBrk="1" latinLnBrk="0" hangingPunct="1">
        <a:lnSpc>
          <a:spcPct val="90000"/>
        </a:lnSpc>
        <a:spcBef>
          <a:spcPts val="273"/>
        </a:spcBef>
        <a:buFont typeface="Arial" panose="020B0604020202020204" pitchFamily="34" charset="0"/>
        <a:buChar char="•"/>
        <a:defRPr sz="1092" kern="1200">
          <a:solidFill>
            <a:schemeClr val="tx1"/>
          </a:solidFill>
          <a:latin typeface="+mn-lt"/>
          <a:ea typeface="+mn-ea"/>
          <a:cs typeface="+mn-cs"/>
        </a:defRPr>
      </a:lvl3pPr>
      <a:lvl4pPr marL="873685"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4pPr>
      <a:lvl5pPr marL="1123310"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5pPr>
      <a:lvl6pPr marL="1372934"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6pPr>
      <a:lvl7pPr marL="1622558"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7pPr>
      <a:lvl8pPr marL="1872183"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8pPr>
      <a:lvl9pPr marL="2121807"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9pPr>
    </p:bodyStyle>
    <p:otherStyle>
      <a:defPPr>
        <a:defRPr lang="en-US"/>
      </a:defPPr>
      <a:lvl1pPr marL="0" algn="l" defTabSz="499249" rtl="0" eaLnBrk="1" latinLnBrk="0" hangingPunct="1">
        <a:defRPr sz="983" kern="1200">
          <a:solidFill>
            <a:schemeClr val="tx1"/>
          </a:solidFill>
          <a:latin typeface="+mn-lt"/>
          <a:ea typeface="+mn-ea"/>
          <a:cs typeface="+mn-cs"/>
        </a:defRPr>
      </a:lvl1pPr>
      <a:lvl2pPr marL="249624" algn="l" defTabSz="499249" rtl="0" eaLnBrk="1" latinLnBrk="0" hangingPunct="1">
        <a:defRPr sz="983" kern="1200">
          <a:solidFill>
            <a:schemeClr val="tx1"/>
          </a:solidFill>
          <a:latin typeface="+mn-lt"/>
          <a:ea typeface="+mn-ea"/>
          <a:cs typeface="+mn-cs"/>
        </a:defRPr>
      </a:lvl2pPr>
      <a:lvl3pPr marL="499249" algn="l" defTabSz="499249" rtl="0" eaLnBrk="1" latinLnBrk="0" hangingPunct="1">
        <a:defRPr sz="983" kern="1200">
          <a:solidFill>
            <a:schemeClr val="tx1"/>
          </a:solidFill>
          <a:latin typeface="+mn-lt"/>
          <a:ea typeface="+mn-ea"/>
          <a:cs typeface="+mn-cs"/>
        </a:defRPr>
      </a:lvl3pPr>
      <a:lvl4pPr marL="748873" algn="l" defTabSz="499249" rtl="0" eaLnBrk="1" latinLnBrk="0" hangingPunct="1">
        <a:defRPr sz="983" kern="1200">
          <a:solidFill>
            <a:schemeClr val="tx1"/>
          </a:solidFill>
          <a:latin typeface="+mn-lt"/>
          <a:ea typeface="+mn-ea"/>
          <a:cs typeface="+mn-cs"/>
        </a:defRPr>
      </a:lvl4pPr>
      <a:lvl5pPr marL="998497" algn="l" defTabSz="499249" rtl="0" eaLnBrk="1" latinLnBrk="0" hangingPunct="1">
        <a:defRPr sz="983" kern="1200">
          <a:solidFill>
            <a:schemeClr val="tx1"/>
          </a:solidFill>
          <a:latin typeface="+mn-lt"/>
          <a:ea typeface="+mn-ea"/>
          <a:cs typeface="+mn-cs"/>
        </a:defRPr>
      </a:lvl5pPr>
      <a:lvl6pPr marL="1248122" algn="l" defTabSz="499249" rtl="0" eaLnBrk="1" latinLnBrk="0" hangingPunct="1">
        <a:defRPr sz="983" kern="1200">
          <a:solidFill>
            <a:schemeClr val="tx1"/>
          </a:solidFill>
          <a:latin typeface="+mn-lt"/>
          <a:ea typeface="+mn-ea"/>
          <a:cs typeface="+mn-cs"/>
        </a:defRPr>
      </a:lvl6pPr>
      <a:lvl7pPr marL="1497746" algn="l" defTabSz="499249" rtl="0" eaLnBrk="1" latinLnBrk="0" hangingPunct="1">
        <a:defRPr sz="983" kern="1200">
          <a:solidFill>
            <a:schemeClr val="tx1"/>
          </a:solidFill>
          <a:latin typeface="+mn-lt"/>
          <a:ea typeface="+mn-ea"/>
          <a:cs typeface="+mn-cs"/>
        </a:defRPr>
      </a:lvl7pPr>
      <a:lvl8pPr marL="1747370" algn="l" defTabSz="499249" rtl="0" eaLnBrk="1" latinLnBrk="0" hangingPunct="1">
        <a:defRPr sz="983" kern="1200">
          <a:solidFill>
            <a:schemeClr val="tx1"/>
          </a:solidFill>
          <a:latin typeface="+mn-lt"/>
          <a:ea typeface="+mn-ea"/>
          <a:cs typeface="+mn-cs"/>
        </a:defRPr>
      </a:lvl8pPr>
      <a:lvl9pPr marL="1996995" algn="l" defTabSz="499249" rtl="0" eaLnBrk="1" latinLnBrk="0" hangingPunct="1">
        <a:defRPr sz="98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28966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Layout" Target="../slideLayouts/slideLayout3.xml"/><Relationship Id="rId4" Type="http://schemas.openxmlformats.org/officeDocument/2006/relationships/tags" Target="../tags/tag42.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45.xml"/><Relationship Id="rId7" Type="http://schemas.openxmlformats.org/officeDocument/2006/relationships/notesSlide" Target="../notesSlides/notesSlide8.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3.xml"/><Relationship Id="rId5" Type="http://schemas.openxmlformats.org/officeDocument/2006/relationships/tags" Target="../tags/tag47.xml"/><Relationship Id="rId4"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51.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37.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3.xml"/><Relationship Id="rId5" Type="http://schemas.openxmlformats.org/officeDocument/2006/relationships/tags" Target="../tags/tag56.xml"/><Relationship Id="rId4" Type="http://schemas.openxmlformats.org/officeDocument/2006/relationships/tags" Target="../tags/tag55.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59.xml"/><Relationship Id="rId7" Type="http://schemas.openxmlformats.org/officeDocument/2006/relationships/notesSlide" Target="../notesSlides/notesSlide10.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3.xml"/><Relationship Id="rId5" Type="http://schemas.openxmlformats.org/officeDocument/2006/relationships/tags" Target="../tags/tag61.xml"/><Relationship Id="rId4" Type="http://schemas.openxmlformats.org/officeDocument/2006/relationships/tags" Target="../tags/tag60.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64.xml"/><Relationship Id="rId7" Type="http://schemas.openxmlformats.org/officeDocument/2006/relationships/notesSlide" Target="../notesSlides/notesSlide1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3.xml"/><Relationship Id="rId5" Type="http://schemas.openxmlformats.org/officeDocument/2006/relationships/tags" Target="../tags/tag66.xml"/><Relationship Id="rId4" Type="http://schemas.openxmlformats.org/officeDocument/2006/relationships/tags" Target="../tags/tag65.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69.xml"/><Relationship Id="rId7" Type="http://schemas.openxmlformats.org/officeDocument/2006/relationships/notesSlide" Target="../notesSlides/notesSlide1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3.xml"/><Relationship Id="rId5" Type="http://schemas.openxmlformats.org/officeDocument/2006/relationships/tags" Target="../tags/tag71.xml"/><Relationship Id="rId4" Type="http://schemas.openxmlformats.org/officeDocument/2006/relationships/tags" Target="../tags/tag70.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74.xml"/><Relationship Id="rId7" Type="http://schemas.openxmlformats.org/officeDocument/2006/relationships/notesSlide" Target="../notesSlides/notesSlide1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3.xml"/><Relationship Id="rId5" Type="http://schemas.openxmlformats.org/officeDocument/2006/relationships/tags" Target="../tags/tag76.xml"/><Relationship Id="rId4" Type="http://schemas.openxmlformats.org/officeDocument/2006/relationships/tags" Target="../tags/tag75.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79.xml"/><Relationship Id="rId7" Type="http://schemas.openxmlformats.org/officeDocument/2006/relationships/notesSlide" Target="../notesSlides/notesSlide14.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3.xml"/><Relationship Id="rId5" Type="http://schemas.openxmlformats.org/officeDocument/2006/relationships/tags" Target="../tags/tag81.xml"/><Relationship Id="rId4" Type="http://schemas.openxmlformats.org/officeDocument/2006/relationships/tags" Target="../tags/tag80.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84.xml"/><Relationship Id="rId7" Type="http://schemas.openxmlformats.org/officeDocument/2006/relationships/notesSlide" Target="../notesSlides/notesSlide15.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3.xml"/><Relationship Id="rId5" Type="http://schemas.openxmlformats.org/officeDocument/2006/relationships/tags" Target="../tags/tag86.xml"/><Relationship Id="rId4" Type="http://schemas.openxmlformats.org/officeDocument/2006/relationships/tags" Target="../tags/tag8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0.png"/><Relationship Id="rId2" Type="http://schemas.openxmlformats.org/officeDocument/2006/relationships/tags" Target="../tags/tag3.xml"/><Relationship Id="rId16" Type="http://schemas.openxmlformats.org/officeDocument/2006/relationships/image" Target="../media/image1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9.png"/><Relationship Id="rId5" Type="http://schemas.openxmlformats.org/officeDocument/2006/relationships/tags" Target="../tags/tag6.xml"/><Relationship Id="rId15" Type="http://schemas.openxmlformats.org/officeDocument/2006/relationships/image" Target="../media/image13.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3.xml"/><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89.xml"/><Relationship Id="rId7" Type="http://schemas.openxmlformats.org/officeDocument/2006/relationships/notesSlide" Target="../notesSlides/notesSlide16.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3.xml"/><Relationship Id="rId5" Type="http://schemas.openxmlformats.org/officeDocument/2006/relationships/tags" Target="../tags/tag91.xml"/><Relationship Id="rId4" Type="http://schemas.openxmlformats.org/officeDocument/2006/relationships/tags" Target="../tags/tag90.xml"/></Relationships>
</file>

<file path=ppt/slides/_rels/slide2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95.xml"/></Relationships>
</file>

<file path=ppt/slides/_rels/slide2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notesSlide" Target="../notesSlides/notesSlide18.xml"/><Relationship Id="rId3" Type="http://schemas.openxmlformats.org/officeDocument/2006/relationships/tags" Target="../tags/tag98.xml"/><Relationship Id="rId21" Type="http://schemas.openxmlformats.org/officeDocument/2006/relationships/image" Target="../media/image47.png"/><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slideLayout" Target="../slideLayouts/slideLayout3.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image" Target="../media/image46.sv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image" Target="../media/image50.svg"/><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image" Target="../media/image49.png"/><Relationship Id="rId10" Type="http://schemas.openxmlformats.org/officeDocument/2006/relationships/tags" Target="../tags/tag105.xml"/><Relationship Id="rId19" Type="http://schemas.openxmlformats.org/officeDocument/2006/relationships/image" Target="../media/image45.pn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image" Target="../media/image48.sv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tags" Target="../tags/tag114.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6.xml"/><Relationship Id="rId7" Type="http://schemas.openxmlformats.org/officeDocument/2006/relationships/notesSlide" Target="../notesSlides/notesSlide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3.xml"/><Relationship Id="rId5" Type="http://schemas.openxmlformats.org/officeDocument/2006/relationships/tags" Target="../tags/tag18.xml"/><Relationship Id="rId4" Type="http://schemas.openxmlformats.org/officeDocument/2006/relationships/tags" Target="../tags/tag17.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tags" Target="../tags/tag21.xml"/><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tags" Target="../tags/tag20.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tags" Target="../tags/tag19.xml"/><Relationship Id="rId6" Type="http://schemas.openxmlformats.org/officeDocument/2006/relationships/notesSlide" Target="../notesSlides/notesSlide4.xml"/><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slideLayout" Target="../slideLayouts/slideLayout3.xml"/><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tags" Target="../tags/tag22.xml"/><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5.xml"/><Relationship Id="rId7" Type="http://schemas.openxmlformats.org/officeDocument/2006/relationships/notesSlide" Target="../notesSlides/notesSlide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3.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5.pn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Layout" Target="../slideLayouts/slideLayout3.xml"/><Relationship Id="rId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646767-1272-0344-C2EE-B55B27FC4D57}"/>
              </a:ext>
            </a:extLst>
          </p:cNvPr>
          <p:cNvSpPr>
            <a:spLocks noChangeArrowheads="1"/>
          </p:cNvSpPr>
          <p:nvPr>
            <p:custDataLst>
              <p:tags r:id="rId1"/>
            </p:custDataLst>
          </p:nvPr>
        </p:nvSpPr>
        <p:spPr bwMode="auto">
          <a:xfrm>
            <a:off x="1917291" y="3470261"/>
            <a:ext cx="5828422" cy="9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256" rIns="60512" bIns="30256" numCol="1" anchor="ctr" anchorCtr="0" compatLnSpc="1">
            <a:prstTxWarp prst="textNoShape">
              <a:avLst/>
            </a:prstTxWarp>
            <a:spAutoFit/>
          </a:bodyPr>
          <a:lstStyle/>
          <a:p>
            <a:pPr algn="ctr" defTabSz="605150" eaLnBrk="0" fontAlgn="base" hangingPunct="0">
              <a:lnSpc>
                <a:spcPct val="150000"/>
              </a:lnSpc>
              <a:spcBef>
                <a:spcPct val="0"/>
              </a:spcBef>
              <a:spcAft>
                <a:spcPct val="0"/>
              </a:spcAft>
            </a:pPr>
            <a:r>
              <a:rPr lang="fr-CA" sz="1400" dirty="0">
                <a:solidFill>
                  <a:schemeClr val="bg1"/>
                </a:solidFill>
                <a:latin typeface="Arial"/>
                <a:ea typeface="Times New Roman" panose="02020603050405020304" pitchFamily="18" charset="0"/>
                <a:cs typeface="Arial"/>
              </a:rPr>
              <a:t>Le rapport a été produit par le </a:t>
            </a:r>
            <a:r>
              <a:rPr lang="fr-CA" sz="1400" b="1" dirty="0" err="1">
                <a:solidFill>
                  <a:schemeClr val="bg1"/>
                </a:solidFill>
                <a:latin typeface="Arial"/>
                <a:ea typeface="Times New Roman" panose="02020603050405020304" pitchFamily="18" charset="0"/>
                <a:cs typeface="Arial"/>
              </a:rPr>
              <a:t>Conference</a:t>
            </a:r>
            <a:r>
              <a:rPr lang="fr-CA" sz="1400" b="1" dirty="0">
                <a:solidFill>
                  <a:schemeClr val="bg1"/>
                </a:solidFill>
                <a:latin typeface="Arial"/>
                <a:ea typeface="Times New Roman" panose="02020603050405020304" pitchFamily="18" charset="0"/>
                <a:cs typeface="Arial"/>
              </a:rPr>
              <a:t> </a:t>
            </a:r>
            <a:r>
              <a:rPr lang="fr-CA" sz="1400" b="1" dirty="0" err="1">
                <a:solidFill>
                  <a:schemeClr val="bg1"/>
                </a:solidFill>
                <a:latin typeface="Arial"/>
                <a:ea typeface="Times New Roman" panose="02020603050405020304" pitchFamily="18" charset="0"/>
                <a:cs typeface="Arial"/>
              </a:rPr>
              <a:t>Board</a:t>
            </a:r>
            <a:r>
              <a:rPr lang="fr-CA" sz="1400" b="1" dirty="0">
                <a:solidFill>
                  <a:schemeClr val="bg1"/>
                </a:solidFill>
                <a:latin typeface="Arial"/>
                <a:ea typeface="Times New Roman" panose="02020603050405020304" pitchFamily="18" charset="0"/>
                <a:cs typeface="Arial"/>
              </a:rPr>
              <a:t> du Canada </a:t>
            </a:r>
            <a:r>
              <a:rPr lang="fr-CA" sz="1400" dirty="0">
                <a:solidFill>
                  <a:schemeClr val="bg1"/>
                </a:solidFill>
                <a:latin typeface="Arial"/>
                <a:ea typeface="Times New Roman" panose="02020603050405020304" pitchFamily="18" charset="0"/>
                <a:cs typeface="Arial"/>
              </a:rPr>
              <a:t>et commandé par l'Assemblée des Premières Nations (APN). </a:t>
            </a:r>
          </a:p>
          <a:p>
            <a:pPr defTabSz="605150" eaLnBrk="0" fontAlgn="base" hangingPunct="0">
              <a:lnSpc>
                <a:spcPct val="150000"/>
              </a:lnSpc>
              <a:spcBef>
                <a:spcPct val="0"/>
              </a:spcBef>
              <a:spcAft>
                <a:spcPct val="0"/>
              </a:spcAft>
            </a:pPr>
            <a:endParaRPr lang="en-CA" altLang="en-US" sz="954" dirty="0">
              <a:latin typeface="Arial"/>
              <a:ea typeface="Times New Roman" panose="02020603050405020304" pitchFamily="18" charset="0"/>
              <a:cs typeface="Arial"/>
            </a:endParaRPr>
          </a:p>
        </p:txBody>
      </p:sp>
      <p:sp>
        <p:nvSpPr>
          <p:cNvPr id="10" name="TextBox 9">
            <a:extLst>
              <a:ext uri="{FF2B5EF4-FFF2-40B4-BE49-F238E27FC236}">
                <a16:creationId xmlns:a16="http://schemas.microsoft.com/office/drawing/2014/main" id="{355F60F3-669B-86AF-D92B-BA43E9CA422E}"/>
              </a:ext>
            </a:extLst>
          </p:cNvPr>
          <p:cNvSpPr txBox="1"/>
          <p:nvPr/>
        </p:nvSpPr>
        <p:spPr>
          <a:xfrm>
            <a:off x="1509777" y="1756142"/>
            <a:ext cx="6306868" cy="1631216"/>
          </a:xfrm>
          <a:prstGeom prst="rect">
            <a:avLst/>
          </a:prstGeom>
          <a:noFill/>
        </p:spPr>
        <p:txBody>
          <a:bodyPr wrap="square">
            <a:spAutoFit/>
          </a:bodyPr>
          <a:lstStyle/>
          <a:p>
            <a:pPr algn="ctr"/>
            <a:r>
              <a:rPr lang="fr-CA" sz="2500" b="1" dirty="0">
                <a:solidFill>
                  <a:schemeClr val="bg1"/>
                </a:solidFill>
                <a:latin typeface="Arial"/>
                <a:cs typeface="Calibri"/>
              </a:rPr>
              <a:t>Des avantages pour tous les Canadiens (partie 1) : Retombées économiques </a:t>
            </a:r>
            <a:br>
              <a:rPr lang="fr-CA" sz="2500" b="1" dirty="0">
                <a:solidFill>
                  <a:schemeClr val="bg1"/>
                </a:solidFill>
                <a:latin typeface="Arial"/>
                <a:cs typeface="Calibri"/>
              </a:rPr>
            </a:br>
            <a:r>
              <a:rPr lang="fr-CA" sz="2500" b="1" dirty="0">
                <a:solidFill>
                  <a:schemeClr val="bg1"/>
                </a:solidFill>
                <a:latin typeface="Arial"/>
                <a:cs typeface="Calibri"/>
              </a:rPr>
              <a:t>du comblement du manque d'infrastructures </a:t>
            </a:r>
          </a:p>
        </p:txBody>
      </p:sp>
    </p:spTree>
    <p:extLst>
      <p:ext uri="{BB962C8B-B14F-4D97-AF65-F5344CB8AC3E}">
        <p14:creationId xmlns:p14="http://schemas.microsoft.com/office/powerpoint/2010/main" val="231711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B2747-7679-BE77-6250-1443A6E4870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90AB9A-65FD-E842-9601-A7F8D8E4BE2F}"/>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10</a:t>
            </a:fld>
            <a:endParaRPr lang="en-CA"/>
          </a:p>
        </p:txBody>
      </p:sp>
      <p:sp>
        <p:nvSpPr>
          <p:cNvPr id="3" name="Footer Placeholder 1">
            <a:extLst>
              <a:ext uri="{FF2B5EF4-FFF2-40B4-BE49-F238E27FC236}">
                <a16:creationId xmlns:a16="http://schemas.microsoft.com/office/drawing/2014/main" id="{068AC219-B397-28DA-4C7D-D49F0BB128D1}"/>
              </a:ext>
            </a:extLst>
          </p:cNvPr>
          <p:cNvSpPr>
            <a:spLocks noGrp="1"/>
          </p:cNvSpPr>
          <p:nvPr>
            <p:ph type="ftr" sz="quarter" idx="4294967295"/>
            <p:custDataLst>
              <p:tags r:id="rId2"/>
            </p:custDataLst>
          </p:nvPr>
        </p:nvSpPr>
        <p:spPr>
          <a:xfrm>
            <a:off x="0" y="4946650"/>
            <a:ext cx="3943350"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Content Placeholder 6">
            <a:extLst>
              <a:ext uri="{FF2B5EF4-FFF2-40B4-BE49-F238E27FC236}">
                <a16:creationId xmlns:a16="http://schemas.microsoft.com/office/drawing/2014/main" id="{59306F13-D836-8AAC-96B9-B4208B9C309E}"/>
              </a:ext>
            </a:extLst>
          </p:cNvPr>
          <p:cNvSpPr>
            <a:spLocks noGrp="1"/>
          </p:cNvSpPr>
          <p:nvPr>
            <p:ph idx="4294967295"/>
            <p:custDataLst>
              <p:tags r:id="rId3"/>
            </p:custDataLst>
          </p:nvPr>
        </p:nvSpPr>
        <p:spPr>
          <a:xfrm>
            <a:off x="1238864" y="2264302"/>
            <a:ext cx="6843251" cy="2063750"/>
          </a:xfrm>
          <a:prstGeom prst="rect">
            <a:avLst/>
          </a:prstGeom>
        </p:spPr>
        <p:txBody>
          <a:bodyPr>
            <a:normAutofit/>
          </a:bodyPr>
          <a:lstStyle/>
          <a:p>
            <a:pPr marL="0" indent="0">
              <a:lnSpc>
                <a:spcPct val="100000"/>
              </a:lnSpc>
              <a:buNone/>
            </a:pPr>
            <a:r>
              <a:rPr lang="fr-CA" sz="1588" b="1" dirty="0">
                <a:latin typeface="Arial" panose="020B0604020202020204" pitchFamily="34" charset="0"/>
                <a:cs typeface="Arial" panose="020B0604020202020204" pitchFamily="34" charset="0"/>
              </a:rPr>
              <a:t>Combler l’écart en matière d’infrastructures pourrait générer une production économique de 635,3 milliards de dollars (en dollars de 2023) au Canada au cours des sept prochaines années</a:t>
            </a:r>
          </a:p>
          <a:p>
            <a:pPr>
              <a:lnSpc>
                <a:spcPct val="100000"/>
              </a:lnSpc>
              <a:buClr>
                <a:srgbClr val="F88F37"/>
              </a:buClr>
            </a:pPr>
            <a:r>
              <a:rPr lang="fr-CA" sz="1324" dirty="0">
                <a:latin typeface="Arial" panose="020B0604020202020204" pitchFamily="34" charset="0"/>
                <a:cs typeface="Arial" panose="020B0604020202020204" pitchFamily="34" charset="0"/>
              </a:rPr>
              <a:t>Cela signifie que chaque dollar dépensé contribue à l'activité économique du Canada à hauteur de 1,82 dollar. Un multiplicateur de rendement supérieur à un représente un rendement du capital investi positif. </a:t>
            </a:r>
          </a:p>
          <a:p>
            <a:pPr>
              <a:lnSpc>
                <a:spcPct val="100000"/>
              </a:lnSpc>
              <a:buClr>
                <a:srgbClr val="F88F37"/>
              </a:buClr>
            </a:pP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La production économique représente la valeur totale de toutes les activités économiques, y compris l'achat et la vente de biens intermédiaires. </a:t>
            </a:r>
          </a:p>
          <a:p>
            <a:pPr>
              <a:lnSpc>
                <a:spcPct val="100000"/>
              </a:lnSpc>
            </a:pPr>
            <a:endParaRPr lang="en-CA" sz="1324"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B1A178C-93E6-D7A6-577D-17E0B8DF345A}"/>
              </a:ext>
            </a:extLst>
          </p:cNvPr>
          <p:cNvSpPr txBox="1">
            <a:spLocks/>
          </p:cNvSpPr>
          <p:nvPr>
            <p:custDataLst>
              <p:tags r:id="rId4"/>
            </p:custDataLst>
          </p:nvPr>
        </p:nvSpPr>
        <p:spPr>
          <a:xfrm>
            <a:off x="1238864" y="1545128"/>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Production économique </a:t>
            </a:r>
          </a:p>
        </p:txBody>
      </p:sp>
    </p:spTree>
    <p:extLst>
      <p:ext uri="{BB962C8B-B14F-4D97-AF65-F5344CB8AC3E}">
        <p14:creationId xmlns:p14="http://schemas.microsoft.com/office/powerpoint/2010/main" val="267238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E305D-8A99-CE17-5A01-2494A5B381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836009-1683-62B3-CF22-11505A7D861F}"/>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11</a:t>
            </a:fld>
            <a:endParaRPr lang="en-CA"/>
          </a:p>
        </p:txBody>
      </p:sp>
      <p:sp>
        <p:nvSpPr>
          <p:cNvPr id="8" name="Footer Placeholder 1">
            <a:extLst>
              <a:ext uri="{FF2B5EF4-FFF2-40B4-BE49-F238E27FC236}">
                <a16:creationId xmlns:a16="http://schemas.microsoft.com/office/drawing/2014/main" id="{E791A225-3766-9B5F-5B03-4D6ECB2913A8}"/>
              </a:ext>
            </a:extLst>
          </p:cNvPr>
          <p:cNvSpPr>
            <a:spLocks noGrp="1"/>
          </p:cNvSpPr>
          <p:nvPr>
            <p:ph type="ftr" sz="quarter" idx="4294967295"/>
            <p:custDataLst>
              <p:tags r:id="rId2"/>
            </p:custDataLst>
          </p:nvPr>
        </p:nvSpPr>
        <p:spPr>
          <a:xfrm>
            <a:off x="0" y="4946650"/>
            <a:ext cx="4929188"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TextBox 6">
            <a:extLst>
              <a:ext uri="{FF2B5EF4-FFF2-40B4-BE49-F238E27FC236}">
                <a16:creationId xmlns:a16="http://schemas.microsoft.com/office/drawing/2014/main" id="{8DC91DEE-A701-60CE-5FFC-A9A5A1A5AF16}"/>
              </a:ext>
            </a:extLst>
          </p:cNvPr>
          <p:cNvSpPr txBox="1"/>
          <p:nvPr>
            <p:custDataLst>
              <p:tags r:id="rId3"/>
            </p:custDataLst>
          </p:nvPr>
        </p:nvSpPr>
        <p:spPr>
          <a:xfrm>
            <a:off x="1268618" y="2086312"/>
            <a:ext cx="3660570" cy="1844800"/>
          </a:xfrm>
          <a:prstGeom prst="rect">
            <a:avLst/>
          </a:prstGeom>
          <a:noFill/>
        </p:spPr>
        <p:txBody>
          <a:bodyPr wrap="square">
            <a:spAutoFit/>
          </a:bodyPr>
          <a:lstStyle/>
          <a:p>
            <a:r>
              <a:rPr lang="fr-CA" sz="1400" b="1" dirty="0">
                <a:latin typeface="Arial" panose="020B0604020202020204" pitchFamily="34" charset="0"/>
                <a:cs typeface="Arial" panose="020B0604020202020204" pitchFamily="34" charset="0"/>
              </a:rPr>
              <a:t>Combler l’écart en matière d’infrastructures des Premières Nations permettrait de générer 305 milliards de dollars de production économique directe </a:t>
            </a:r>
          </a:p>
          <a:p>
            <a:r>
              <a:rPr lang="fr-CA" sz="1400" dirty="0">
                <a:solidFill>
                  <a:srgbClr val="191A1C"/>
                </a:solidFill>
                <a:latin typeface="Arial" panose="020B0604020202020204" pitchFamily="34" charset="0"/>
                <a:ea typeface="Calibri" panose="020F0502020204030204" pitchFamily="34" charset="0"/>
              </a:rPr>
              <a:t>(Contributions à la production économique, milliards de dollars de 2023, 2023 à 2030)</a:t>
            </a:r>
          </a:p>
          <a:p>
            <a:endParaRPr lang="en-CA" sz="1588" b="1" dirty="0">
              <a:latin typeface="Arial" panose="020B0604020202020204" pitchFamily="34" charset="0"/>
              <a:cs typeface="Arial" panose="020B0604020202020204" pitchFamily="34" charset="0"/>
            </a:endParaRPr>
          </a:p>
        </p:txBody>
      </p:sp>
      <p:pic>
        <p:nvPicPr>
          <p:cNvPr id="34" name="Picture 33" descr="A graph of a number of people&#10;&#10;Description automatically generated">
            <a:extLst>
              <a:ext uri="{FF2B5EF4-FFF2-40B4-BE49-F238E27FC236}">
                <a16:creationId xmlns:a16="http://schemas.microsoft.com/office/drawing/2014/main" id="{6DE479C9-6614-FBCE-612D-341C8447FDC5}"/>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4929188" y="2086312"/>
            <a:ext cx="4124816" cy="2466360"/>
          </a:xfrm>
          <a:prstGeom prst="rect">
            <a:avLst/>
          </a:prstGeom>
        </p:spPr>
      </p:pic>
      <p:sp>
        <p:nvSpPr>
          <p:cNvPr id="4" name="Title 1">
            <a:extLst>
              <a:ext uri="{FF2B5EF4-FFF2-40B4-BE49-F238E27FC236}">
                <a16:creationId xmlns:a16="http://schemas.microsoft.com/office/drawing/2014/main" id="{374D2BB9-499A-0DA1-C64D-41DD1108ECD1}"/>
              </a:ext>
            </a:extLst>
          </p:cNvPr>
          <p:cNvSpPr txBox="1">
            <a:spLocks/>
          </p:cNvSpPr>
          <p:nvPr>
            <p:custDataLst>
              <p:tags r:id="rId5"/>
            </p:custDataLst>
          </p:nvPr>
        </p:nvSpPr>
        <p:spPr>
          <a:xfrm>
            <a:off x="1238864" y="1545128"/>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Production économique </a:t>
            </a:r>
          </a:p>
        </p:txBody>
      </p:sp>
    </p:spTree>
    <p:extLst>
      <p:ext uri="{BB962C8B-B14F-4D97-AF65-F5344CB8AC3E}">
        <p14:creationId xmlns:p14="http://schemas.microsoft.com/office/powerpoint/2010/main" val="401011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12</a:t>
            </a:fld>
            <a:endParaRPr lang="en-CA"/>
          </a:p>
        </p:txBody>
      </p:sp>
      <p:sp>
        <p:nvSpPr>
          <p:cNvPr id="13" name="Footer Placeholder 1">
            <a:extLst>
              <a:ext uri="{FF2B5EF4-FFF2-40B4-BE49-F238E27FC236}">
                <a16:creationId xmlns:a16="http://schemas.microsoft.com/office/drawing/2014/main" id="{0BFE905C-B376-741D-DB0A-D614AD0794E7}"/>
              </a:ext>
            </a:extLst>
          </p:cNvPr>
          <p:cNvSpPr>
            <a:spLocks noGrp="1"/>
          </p:cNvSpPr>
          <p:nvPr>
            <p:ph type="ftr" sz="quarter" idx="4294967295"/>
            <p:custDataLst>
              <p:tags r:id="rId2"/>
            </p:custDataLst>
          </p:nvPr>
        </p:nvSpPr>
        <p:spPr>
          <a:xfrm>
            <a:off x="0" y="4946650"/>
            <a:ext cx="4406900"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Content Placeholder 6">
            <a:extLst>
              <a:ext uri="{FF2B5EF4-FFF2-40B4-BE49-F238E27FC236}">
                <a16:creationId xmlns:a16="http://schemas.microsoft.com/office/drawing/2014/main" id="{441CA5DD-F6B1-7F66-6F72-5775C0F902FB}"/>
              </a:ext>
            </a:extLst>
          </p:cNvPr>
          <p:cNvSpPr>
            <a:spLocks noGrp="1"/>
          </p:cNvSpPr>
          <p:nvPr>
            <p:ph idx="4294967295"/>
            <p:custDataLst>
              <p:tags r:id="rId3"/>
            </p:custDataLst>
          </p:nvPr>
        </p:nvSpPr>
        <p:spPr>
          <a:xfrm>
            <a:off x="1367708" y="2201858"/>
            <a:ext cx="6259513" cy="2063750"/>
          </a:xfrm>
          <a:prstGeom prst="rect">
            <a:avLst/>
          </a:prstGeom>
        </p:spPr>
        <p:txBody>
          <a:bodyPr>
            <a:noAutofit/>
          </a:bodyPr>
          <a:lstStyle/>
          <a:p>
            <a:pPr marL="0" indent="0">
              <a:lnSpc>
                <a:spcPct val="100000"/>
              </a:lnSpc>
              <a:buNone/>
            </a:pPr>
            <a:r>
              <a:rPr lang="fr-CA" sz="1357" b="1" dirty="0">
                <a:latin typeface="Arial" panose="020B0604020202020204" pitchFamily="34" charset="0"/>
                <a:cs typeface="Arial" panose="020B0604020202020204" pitchFamily="34" charset="0"/>
              </a:rPr>
              <a:t>Combler l’écart en matière d’infrastructures pourrait générer 308,9 milliards de dollars (en dollars de 2023) de PIB au Canada au cours des sept prochaines années </a:t>
            </a:r>
          </a:p>
          <a:p>
            <a:pPr>
              <a:lnSpc>
                <a:spcPct val="100000"/>
              </a:lnSpc>
              <a:buClr>
                <a:srgbClr val="F88F37"/>
              </a:buClr>
            </a:pPr>
            <a:r>
              <a:rPr lang="fr-CA" sz="1324" dirty="0">
                <a:latin typeface="Arial" panose="020B0604020202020204" pitchFamily="34" charset="0"/>
                <a:cs typeface="Arial" panose="020B0604020202020204" pitchFamily="34" charset="0"/>
              </a:rPr>
              <a:t>Cela signifie que chaque dollar dépensé contribue à hauteur de 0,89 $ au produit intérieur brut du Canada. </a:t>
            </a: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Un multiplicateur du PIB supérieur à zéro représente un gain économique net, car le PIB mesure la valeur nette ajoutée à une économie. </a:t>
            </a:r>
          </a:p>
          <a:p>
            <a:pPr>
              <a:lnSpc>
                <a:spcPct val="100000"/>
              </a:lnSpc>
              <a:buClr>
                <a:srgbClr val="F88F37"/>
              </a:buClr>
            </a:pPr>
            <a:r>
              <a:rPr lang="fr-CA" sz="1324" dirty="0">
                <a:latin typeface="Arial" panose="020B0604020202020204" pitchFamily="34" charset="0"/>
                <a:ea typeface="Calibri" panose="020F0502020204030204" pitchFamily="34" charset="0"/>
                <a:cs typeface="Arial" panose="020B0604020202020204" pitchFamily="34" charset="0"/>
              </a:rPr>
              <a:t>Plus de 80 % du PIB serait généré pendant la phase d'investissement.</a:t>
            </a:r>
          </a:p>
        </p:txBody>
      </p:sp>
      <p:sp>
        <p:nvSpPr>
          <p:cNvPr id="6" name="Title 1">
            <a:extLst>
              <a:ext uri="{FF2B5EF4-FFF2-40B4-BE49-F238E27FC236}">
                <a16:creationId xmlns:a16="http://schemas.microsoft.com/office/drawing/2014/main" id="{5FC46044-226D-BDE9-42B1-E071FE43806F}"/>
              </a:ext>
            </a:extLst>
          </p:cNvPr>
          <p:cNvSpPr txBox="1">
            <a:spLocks/>
          </p:cNvSpPr>
          <p:nvPr>
            <p:custDataLst>
              <p:tags r:id="rId4"/>
            </p:custDataLst>
          </p:nvPr>
        </p:nvSpPr>
        <p:spPr>
          <a:xfrm>
            <a:off x="1367708" y="1585739"/>
            <a:ext cx="3933375" cy="406322"/>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Produit intérieur brut</a:t>
            </a:r>
          </a:p>
        </p:txBody>
      </p:sp>
    </p:spTree>
    <p:extLst>
      <p:ext uri="{BB962C8B-B14F-4D97-AF65-F5344CB8AC3E}">
        <p14:creationId xmlns:p14="http://schemas.microsoft.com/office/powerpoint/2010/main" val="110606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18FA4-14C3-C8A0-DCBA-70C6FBCB520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8ED399-9666-BCA8-9C07-5022217BE2A6}"/>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13</a:t>
            </a:fld>
            <a:endParaRPr lang="en-CA"/>
          </a:p>
        </p:txBody>
      </p:sp>
      <p:sp>
        <p:nvSpPr>
          <p:cNvPr id="8" name="Footer Placeholder 1">
            <a:extLst>
              <a:ext uri="{FF2B5EF4-FFF2-40B4-BE49-F238E27FC236}">
                <a16:creationId xmlns:a16="http://schemas.microsoft.com/office/drawing/2014/main" id="{34ECC712-8F98-C982-FB13-86DE32C456FB}"/>
              </a:ext>
            </a:extLst>
          </p:cNvPr>
          <p:cNvSpPr>
            <a:spLocks noGrp="1"/>
          </p:cNvSpPr>
          <p:nvPr>
            <p:ph type="ftr" sz="quarter" idx="4294967295"/>
            <p:custDataLst>
              <p:tags r:id="rId2"/>
            </p:custDataLst>
          </p:nvPr>
        </p:nvSpPr>
        <p:spPr>
          <a:xfrm>
            <a:off x="0" y="4946650"/>
            <a:ext cx="4122738"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TextBox 6">
            <a:extLst>
              <a:ext uri="{FF2B5EF4-FFF2-40B4-BE49-F238E27FC236}">
                <a16:creationId xmlns:a16="http://schemas.microsoft.com/office/drawing/2014/main" id="{10A0BC0A-9182-0158-606A-296870BE71C0}"/>
              </a:ext>
            </a:extLst>
          </p:cNvPr>
          <p:cNvSpPr txBox="1"/>
          <p:nvPr>
            <p:custDataLst>
              <p:tags r:id="rId3"/>
            </p:custDataLst>
          </p:nvPr>
        </p:nvSpPr>
        <p:spPr>
          <a:xfrm>
            <a:off x="1253988" y="2149196"/>
            <a:ext cx="3318012" cy="1384995"/>
          </a:xfrm>
          <a:prstGeom prst="rect">
            <a:avLst/>
          </a:prstGeom>
          <a:noFill/>
        </p:spPr>
        <p:txBody>
          <a:bodyPr wrap="square">
            <a:spAutoFit/>
          </a:bodyPr>
          <a:lstStyle/>
          <a:p>
            <a:r>
              <a:rPr lang="fr-CA" sz="1400" b="1" dirty="0">
                <a:latin typeface="Arial" panose="020B0604020202020204" pitchFamily="34" charset="0"/>
                <a:ea typeface="Calibri" panose="020F0502020204030204" pitchFamily="34" charset="0"/>
              </a:rPr>
              <a:t>Combler l’écart en matière d’infrastructures des Premières Nations générerait près de 134 milliards de dollars de PIB direct</a:t>
            </a:r>
          </a:p>
          <a:p>
            <a:r>
              <a:rPr lang="fr-CA" sz="1400" dirty="0">
                <a:solidFill>
                  <a:srgbClr val="191A1C"/>
                </a:solidFill>
                <a:latin typeface="Arial" panose="020B0604020202020204" pitchFamily="34" charset="0"/>
                <a:ea typeface="Calibri" panose="020F0502020204030204" pitchFamily="34" charset="0"/>
              </a:rPr>
              <a:t>(Contributions au PIB, milliards de dollars de 2023, 2023 à 2030)</a:t>
            </a:r>
          </a:p>
        </p:txBody>
      </p:sp>
      <p:pic>
        <p:nvPicPr>
          <p:cNvPr id="5" name="Picture 4" descr="A graph of red and pink bars&#10;&#10;Description automatically generated">
            <a:extLst>
              <a:ext uri="{FF2B5EF4-FFF2-40B4-BE49-F238E27FC236}">
                <a16:creationId xmlns:a16="http://schemas.microsoft.com/office/drawing/2014/main" id="{069B242B-5E41-A4F6-AA3D-0ED0568E0297}"/>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4572000" y="2088767"/>
            <a:ext cx="4276229" cy="2460791"/>
          </a:xfrm>
          <a:prstGeom prst="rect">
            <a:avLst/>
          </a:prstGeom>
        </p:spPr>
      </p:pic>
      <p:sp>
        <p:nvSpPr>
          <p:cNvPr id="4" name="Title 1">
            <a:extLst>
              <a:ext uri="{FF2B5EF4-FFF2-40B4-BE49-F238E27FC236}">
                <a16:creationId xmlns:a16="http://schemas.microsoft.com/office/drawing/2014/main" id="{49326CEA-E018-EB24-B17E-F04D73663494}"/>
              </a:ext>
            </a:extLst>
          </p:cNvPr>
          <p:cNvSpPr txBox="1">
            <a:spLocks/>
          </p:cNvSpPr>
          <p:nvPr>
            <p:custDataLst>
              <p:tags r:id="rId5"/>
            </p:custDataLst>
          </p:nvPr>
        </p:nvSpPr>
        <p:spPr>
          <a:xfrm>
            <a:off x="1367708" y="1585739"/>
            <a:ext cx="3933375" cy="406322"/>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Produit intérieur brut</a:t>
            </a:r>
          </a:p>
        </p:txBody>
      </p:sp>
    </p:spTree>
    <p:extLst>
      <p:ext uri="{BB962C8B-B14F-4D97-AF65-F5344CB8AC3E}">
        <p14:creationId xmlns:p14="http://schemas.microsoft.com/office/powerpoint/2010/main" val="167299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BD35B-A39A-ABBD-7096-0032720C184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7FD740-3B0F-568F-AD18-A6A9FAB1931E}"/>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14</a:t>
            </a:fld>
            <a:endParaRPr lang="en-CA"/>
          </a:p>
        </p:txBody>
      </p:sp>
      <p:sp>
        <p:nvSpPr>
          <p:cNvPr id="8" name="Footer Placeholder 1">
            <a:extLst>
              <a:ext uri="{FF2B5EF4-FFF2-40B4-BE49-F238E27FC236}">
                <a16:creationId xmlns:a16="http://schemas.microsoft.com/office/drawing/2014/main" id="{9752193B-3CC2-1563-9421-22D2F598EB66}"/>
              </a:ext>
            </a:extLst>
          </p:cNvPr>
          <p:cNvSpPr>
            <a:spLocks noGrp="1"/>
          </p:cNvSpPr>
          <p:nvPr>
            <p:ph type="ftr" sz="quarter" idx="4294967295"/>
            <p:custDataLst>
              <p:tags r:id="rId2"/>
            </p:custDataLst>
          </p:nvPr>
        </p:nvSpPr>
        <p:spPr>
          <a:xfrm>
            <a:off x="0" y="4946650"/>
            <a:ext cx="4622800"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pic>
        <p:nvPicPr>
          <p:cNvPr id="5" name="Picture 4" descr="A graph of numbers and a number of people&#10;&#10;Description automatically generated with medium confidence">
            <a:extLst>
              <a:ext uri="{FF2B5EF4-FFF2-40B4-BE49-F238E27FC236}">
                <a16:creationId xmlns:a16="http://schemas.microsoft.com/office/drawing/2014/main" id="{2C47D62F-448C-C789-F0D6-8EFDD0F85532}"/>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750929" y="1869243"/>
            <a:ext cx="5269656" cy="2792210"/>
          </a:xfrm>
          <a:prstGeom prst="rect">
            <a:avLst/>
          </a:prstGeom>
        </p:spPr>
      </p:pic>
      <p:sp>
        <p:nvSpPr>
          <p:cNvPr id="4" name="Title 1">
            <a:extLst>
              <a:ext uri="{FF2B5EF4-FFF2-40B4-BE49-F238E27FC236}">
                <a16:creationId xmlns:a16="http://schemas.microsoft.com/office/drawing/2014/main" id="{58F7237A-5315-A8A2-17CF-204C3942F63D}"/>
              </a:ext>
            </a:extLst>
          </p:cNvPr>
          <p:cNvSpPr txBox="1">
            <a:spLocks/>
          </p:cNvSpPr>
          <p:nvPr>
            <p:custDataLst>
              <p:tags r:id="rId4"/>
            </p:custDataLst>
          </p:nvPr>
        </p:nvSpPr>
        <p:spPr>
          <a:xfrm>
            <a:off x="1367708" y="1585739"/>
            <a:ext cx="3933375" cy="406322"/>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Produit intérieur brut</a:t>
            </a:r>
          </a:p>
        </p:txBody>
      </p:sp>
      <p:sp>
        <p:nvSpPr>
          <p:cNvPr id="7" name="TextBox 6">
            <a:extLst>
              <a:ext uri="{FF2B5EF4-FFF2-40B4-BE49-F238E27FC236}">
                <a16:creationId xmlns:a16="http://schemas.microsoft.com/office/drawing/2014/main" id="{7672F565-2157-368D-801B-E5A46E4DC27C}"/>
              </a:ext>
            </a:extLst>
          </p:cNvPr>
          <p:cNvSpPr txBox="1"/>
          <p:nvPr>
            <p:custDataLst>
              <p:tags r:id="rId5"/>
            </p:custDataLst>
          </p:nvPr>
        </p:nvSpPr>
        <p:spPr>
          <a:xfrm>
            <a:off x="1367708" y="2093969"/>
            <a:ext cx="2478735" cy="2038190"/>
          </a:xfrm>
          <a:prstGeom prst="rect">
            <a:avLst/>
          </a:prstGeom>
          <a:noFill/>
        </p:spPr>
        <p:txBody>
          <a:bodyPr wrap="square">
            <a:spAutoFit/>
          </a:bodyPr>
          <a:lstStyle/>
          <a:p>
            <a:r>
              <a:rPr lang="fr-CA" sz="1400" b="1" dirty="0">
                <a:latin typeface="Arial" panose="020B0604020202020204" pitchFamily="34" charset="0"/>
                <a:ea typeface="Calibri" panose="020F0502020204030204" pitchFamily="34" charset="0"/>
                <a:cs typeface="Arial" panose="020B0604020202020204" pitchFamily="34" charset="0"/>
              </a:rPr>
              <a:t>Les investissements dans le secteur du logement sont ceux qui contribuent le plus au PIB</a:t>
            </a:r>
          </a:p>
          <a:p>
            <a:r>
              <a:rPr lang="fr-CA" sz="1400" dirty="0">
                <a:solidFill>
                  <a:srgbClr val="191A1C"/>
                </a:solidFill>
                <a:latin typeface="Arial" panose="020B0604020202020204" pitchFamily="34" charset="0"/>
                <a:ea typeface="Calibri" panose="020F0502020204030204" pitchFamily="34" charset="0"/>
              </a:rPr>
              <a:t>(Contributions au PIB, millions de dollars de 2023, 2023 à 2030)</a:t>
            </a:r>
          </a:p>
          <a:p>
            <a:endParaRPr lang="en-US" sz="1400" b="1" dirty="0">
              <a:latin typeface="Arial" panose="020B0604020202020204" pitchFamily="34" charset="0"/>
              <a:ea typeface="Calibri" panose="020F0502020204030204" pitchFamily="34" charset="0"/>
              <a:cs typeface="Arial" panose="020B0604020202020204" pitchFamily="34" charset="0"/>
            </a:endParaRPr>
          </a:p>
          <a:p>
            <a:endParaRPr lang="en-US" sz="1400" b="1" dirty="0">
              <a:solidFill>
                <a:srgbClr val="0070C0"/>
              </a:solidFill>
              <a:latin typeface="Arial" panose="020B0604020202020204" pitchFamily="34" charset="0"/>
              <a:cs typeface="Arial" panose="020B0604020202020204" pitchFamily="34" charset="0"/>
            </a:endParaRPr>
          </a:p>
          <a:p>
            <a:pPr>
              <a:lnSpc>
                <a:spcPct val="100000"/>
              </a:lnSpc>
            </a:pP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45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91CC9-C9E4-E791-AD53-F7D018944F7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69D4D9-BC10-AEA4-A5F1-655B2D4EE620}"/>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15</a:t>
            </a:fld>
            <a:endParaRPr lang="en-CA"/>
          </a:p>
        </p:txBody>
      </p:sp>
      <p:sp>
        <p:nvSpPr>
          <p:cNvPr id="8" name="Footer Placeholder 1">
            <a:extLst>
              <a:ext uri="{FF2B5EF4-FFF2-40B4-BE49-F238E27FC236}">
                <a16:creationId xmlns:a16="http://schemas.microsoft.com/office/drawing/2014/main" id="{17DE5E3C-2721-B09C-68E3-B6C1CAE95286}"/>
              </a:ext>
            </a:extLst>
          </p:cNvPr>
          <p:cNvSpPr>
            <a:spLocks noGrp="1"/>
          </p:cNvSpPr>
          <p:nvPr>
            <p:ph type="ftr" sz="quarter" idx="4294967295"/>
            <p:custDataLst>
              <p:tags r:id="rId2"/>
            </p:custDataLst>
          </p:nvPr>
        </p:nvSpPr>
        <p:spPr>
          <a:xfrm>
            <a:off x="0" y="4946650"/>
            <a:ext cx="3927475"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TextBox 6">
            <a:extLst>
              <a:ext uri="{FF2B5EF4-FFF2-40B4-BE49-F238E27FC236}">
                <a16:creationId xmlns:a16="http://schemas.microsoft.com/office/drawing/2014/main" id="{012D3FFB-854F-77EB-D7AD-E3B330066596}"/>
              </a:ext>
            </a:extLst>
          </p:cNvPr>
          <p:cNvSpPr txBox="1"/>
          <p:nvPr>
            <p:custDataLst>
              <p:tags r:id="rId3"/>
            </p:custDataLst>
          </p:nvPr>
        </p:nvSpPr>
        <p:spPr>
          <a:xfrm>
            <a:off x="1386517" y="2219973"/>
            <a:ext cx="2935922" cy="2246769"/>
          </a:xfrm>
          <a:prstGeom prst="rect">
            <a:avLst/>
          </a:prstGeom>
          <a:noFill/>
        </p:spPr>
        <p:txBody>
          <a:bodyPr wrap="square">
            <a:spAutoFit/>
          </a:bodyPr>
          <a:lstStyle/>
          <a:p>
            <a:r>
              <a:rPr lang="fr-CA" sz="1400" b="1" dirty="0">
                <a:latin typeface="Arial" panose="020B0604020202020204" pitchFamily="34" charset="0"/>
                <a:ea typeface="Calibri" panose="020F0502020204030204" pitchFamily="34" charset="0"/>
              </a:rPr>
              <a:t>Combler l’écart en matière d’infrastructures des Premières Nations permettrait de créer près de 2,4 millions d'emplois au cours des sept prochaines années </a:t>
            </a:r>
          </a:p>
          <a:p>
            <a:r>
              <a:rPr lang="fr-CA" sz="1400" dirty="0">
                <a:solidFill>
                  <a:srgbClr val="191A1C"/>
                </a:solidFill>
                <a:latin typeface="Arial" panose="020B0604020202020204" pitchFamily="34" charset="0"/>
                <a:ea typeface="Calibri" panose="020F0502020204030204" pitchFamily="34" charset="0"/>
              </a:rPr>
              <a:t>(Contributions à l'emploi, emplois à temps plein, année complète, 2023 à 2030)</a:t>
            </a:r>
          </a:p>
          <a:p>
            <a:endParaRPr lang="en-CA" sz="1400" dirty="0">
              <a:latin typeface="Arial" panose="020B0604020202020204" pitchFamily="34" charset="0"/>
              <a:ea typeface="Calibri" panose="020F0502020204030204" pitchFamily="34" charset="0"/>
            </a:endParaRPr>
          </a:p>
        </p:txBody>
      </p:sp>
      <p:sp>
        <p:nvSpPr>
          <p:cNvPr id="2" name="Title 1">
            <a:extLst>
              <a:ext uri="{FF2B5EF4-FFF2-40B4-BE49-F238E27FC236}">
                <a16:creationId xmlns:a16="http://schemas.microsoft.com/office/drawing/2014/main" id="{55DD9865-3D8F-E7ED-CDC7-3BA32F334EEE}"/>
              </a:ext>
            </a:extLst>
          </p:cNvPr>
          <p:cNvSpPr txBox="1">
            <a:spLocks/>
          </p:cNvSpPr>
          <p:nvPr>
            <p:custDataLst>
              <p:tags r:id="rId4"/>
            </p:custDataLst>
          </p:nvPr>
        </p:nvSpPr>
        <p:spPr>
          <a:xfrm>
            <a:off x="1386517" y="1561161"/>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Emploi</a:t>
            </a:r>
          </a:p>
        </p:txBody>
      </p:sp>
      <p:pic>
        <p:nvPicPr>
          <p:cNvPr id="5" name="Picture 4" descr="A graph of red and pink bars&#10;&#10;Description automatically generated">
            <a:extLst>
              <a:ext uri="{FF2B5EF4-FFF2-40B4-BE49-F238E27FC236}">
                <a16:creationId xmlns:a16="http://schemas.microsoft.com/office/drawing/2014/main" id="{406958E2-7443-F064-D77D-6C634202B3DC}"/>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4417047" y="1739451"/>
            <a:ext cx="4485238" cy="2518346"/>
          </a:xfrm>
          <a:prstGeom prst="rect">
            <a:avLst/>
          </a:prstGeom>
        </p:spPr>
      </p:pic>
    </p:spTree>
    <p:extLst>
      <p:ext uri="{BB962C8B-B14F-4D97-AF65-F5344CB8AC3E}">
        <p14:creationId xmlns:p14="http://schemas.microsoft.com/office/powerpoint/2010/main" val="210414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29168-4A71-A5AE-C26D-250F7EBA42B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7559AF-D6EC-2B42-FEBE-E0C29B3EF2B4}"/>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16</a:t>
            </a:fld>
            <a:endParaRPr lang="en-CA"/>
          </a:p>
        </p:txBody>
      </p:sp>
      <p:sp>
        <p:nvSpPr>
          <p:cNvPr id="8" name="Footer Placeholder 1">
            <a:extLst>
              <a:ext uri="{FF2B5EF4-FFF2-40B4-BE49-F238E27FC236}">
                <a16:creationId xmlns:a16="http://schemas.microsoft.com/office/drawing/2014/main" id="{EA2EE838-9926-F67D-E0BE-F1C97AFC3B7F}"/>
              </a:ext>
            </a:extLst>
          </p:cNvPr>
          <p:cNvSpPr>
            <a:spLocks noGrp="1"/>
          </p:cNvSpPr>
          <p:nvPr>
            <p:ph type="ftr" sz="quarter" idx="4294967295"/>
            <p:custDataLst>
              <p:tags r:id="rId2"/>
            </p:custDataLst>
          </p:nvPr>
        </p:nvSpPr>
        <p:spPr>
          <a:xfrm>
            <a:off x="0" y="4946650"/>
            <a:ext cx="4241800"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TextBox 6">
            <a:extLst>
              <a:ext uri="{FF2B5EF4-FFF2-40B4-BE49-F238E27FC236}">
                <a16:creationId xmlns:a16="http://schemas.microsoft.com/office/drawing/2014/main" id="{DF971D58-B28B-66EA-8903-2A64643B3A47}"/>
              </a:ext>
            </a:extLst>
          </p:cNvPr>
          <p:cNvSpPr txBox="1"/>
          <p:nvPr>
            <p:custDataLst>
              <p:tags r:id="rId3"/>
            </p:custDataLst>
          </p:nvPr>
        </p:nvSpPr>
        <p:spPr>
          <a:xfrm>
            <a:off x="1290950" y="2282863"/>
            <a:ext cx="3360563" cy="2031325"/>
          </a:xfrm>
          <a:prstGeom prst="rect">
            <a:avLst/>
          </a:prstGeom>
          <a:noFill/>
        </p:spPr>
        <p:txBody>
          <a:bodyPr wrap="square">
            <a:spAutoFit/>
          </a:bodyPr>
          <a:lstStyle/>
          <a:p>
            <a:r>
              <a:rPr lang="fr-CA" sz="1400" b="1" dirty="0">
                <a:latin typeface="Arial" panose="020B0604020202020204" pitchFamily="34" charset="0"/>
                <a:cs typeface="Arial" panose="020B0604020202020204" pitchFamily="34" charset="0"/>
              </a:rPr>
              <a:t>On estime à 220 100 le nombre d'emplois à temps plein et à l'année (31 400 emplois par an) qui seraient créés pour les membres des Premières Nations</a:t>
            </a:r>
          </a:p>
          <a:p>
            <a:r>
              <a:rPr lang="fr-CA" sz="1400" dirty="0">
                <a:solidFill>
                  <a:srgbClr val="191A1C"/>
                </a:solidFill>
                <a:latin typeface="Arial" panose="020B0604020202020204" pitchFamily="34" charset="0"/>
                <a:ea typeface="Calibri" panose="020F0502020204030204" pitchFamily="34" charset="0"/>
              </a:rPr>
              <a:t>(Contributions à l'emploi, emplois à temps plein, année complète, 2023 à 2030)</a:t>
            </a:r>
          </a:p>
          <a:p>
            <a:endParaRPr lang="en-CA" sz="1400" b="1" dirty="0">
              <a:latin typeface="Arial" panose="020B0604020202020204" pitchFamily="34" charset="0"/>
              <a:cs typeface="Arial" panose="020B0604020202020204" pitchFamily="34" charset="0"/>
            </a:endParaRPr>
          </a:p>
        </p:txBody>
      </p:sp>
      <p:pic>
        <p:nvPicPr>
          <p:cNvPr id="5" name="Picture 4" descr="A graph of a number of people&#10;&#10;Description automatically generated">
            <a:extLst>
              <a:ext uri="{FF2B5EF4-FFF2-40B4-BE49-F238E27FC236}">
                <a16:creationId xmlns:a16="http://schemas.microsoft.com/office/drawing/2014/main" id="{6D536EB3-7DFA-C14B-8AB8-6FCBEC624743}"/>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4777839" y="1936038"/>
            <a:ext cx="4258698" cy="2378150"/>
          </a:xfrm>
          <a:prstGeom prst="rect">
            <a:avLst/>
          </a:prstGeom>
        </p:spPr>
      </p:pic>
      <p:sp>
        <p:nvSpPr>
          <p:cNvPr id="6" name="Title 1">
            <a:extLst>
              <a:ext uri="{FF2B5EF4-FFF2-40B4-BE49-F238E27FC236}">
                <a16:creationId xmlns:a16="http://schemas.microsoft.com/office/drawing/2014/main" id="{FD352FA6-812E-7B0B-998A-BBEF23A8A2F0}"/>
              </a:ext>
            </a:extLst>
          </p:cNvPr>
          <p:cNvSpPr txBox="1">
            <a:spLocks/>
          </p:cNvSpPr>
          <p:nvPr>
            <p:custDataLst>
              <p:tags r:id="rId5"/>
            </p:custDataLst>
          </p:nvPr>
        </p:nvSpPr>
        <p:spPr>
          <a:xfrm>
            <a:off x="1386517" y="1561161"/>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Emploi</a:t>
            </a:r>
          </a:p>
        </p:txBody>
      </p:sp>
    </p:spTree>
    <p:extLst>
      <p:ext uri="{BB962C8B-B14F-4D97-AF65-F5344CB8AC3E}">
        <p14:creationId xmlns:p14="http://schemas.microsoft.com/office/powerpoint/2010/main" val="20182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9603D-D427-21AA-35BE-54686A4E949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633D8A-1D8D-2A3C-50B1-CFE70E7F98FC}"/>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17</a:t>
            </a:fld>
            <a:endParaRPr lang="en-CA"/>
          </a:p>
        </p:txBody>
      </p:sp>
      <p:sp>
        <p:nvSpPr>
          <p:cNvPr id="8" name="Footer Placeholder 1">
            <a:extLst>
              <a:ext uri="{FF2B5EF4-FFF2-40B4-BE49-F238E27FC236}">
                <a16:creationId xmlns:a16="http://schemas.microsoft.com/office/drawing/2014/main" id="{C67CD755-5B78-92E8-8B6F-324A0DE3879B}"/>
              </a:ext>
            </a:extLst>
          </p:cNvPr>
          <p:cNvSpPr>
            <a:spLocks noGrp="1"/>
          </p:cNvSpPr>
          <p:nvPr>
            <p:ph type="ftr" sz="quarter" idx="4294967295"/>
            <p:custDataLst>
              <p:tags r:id="rId2"/>
            </p:custDataLst>
          </p:nvPr>
        </p:nvSpPr>
        <p:spPr>
          <a:xfrm>
            <a:off x="0" y="4946650"/>
            <a:ext cx="4048125"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TextBox 6">
            <a:extLst>
              <a:ext uri="{FF2B5EF4-FFF2-40B4-BE49-F238E27FC236}">
                <a16:creationId xmlns:a16="http://schemas.microsoft.com/office/drawing/2014/main" id="{EB8E8A1B-FC94-2611-3705-BF05E06618CF}"/>
              </a:ext>
            </a:extLst>
          </p:cNvPr>
          <p:cNvSpPr txBox="1"/>
          <p:nvPr>
            <p:custDataLst>
              <p:tags r:id="rId3"/>
            </p:custDataLst>
          </p:nvPr>
        </p:nvSpPr>
        <p:spPr>
          <a:xfrm>
            <a:off x="1243396" y="2191833"/>
            <a:ext cx="3197146" cy="1951240"/>
          </a:xfrm>
          <a:prstGeom prst="rect">
            <a:avLst/>
          </a:prstGeom>
          <a:noFill/>
        </p:spPr>
        <p:txBody>
          <a:bodyPr wrap="square">
            <a:spAutoFit/>
          </a:bodyPr>
          <a:lstStyle/>
          <a:p>
            <a:r>
              <a:rPr lang="fr-CA" sz="1357" b="1" dirty="0">
                <a:latin typeface="Arial" panose="020B0604020202020204" pitchFamily="34" charset="0"/>
                <a:cs typeface="Arial" panose="020B0604020202020204" pitchFamily="34" charset="0"/>
              </a:rPr>
              <a:t>Combler l'écart en matière d'infrastructures des Premières Nations générerait près de 203 milliards de dollars de revenu </a:t>
            </a:r>
            <a:br>
              <a:rPr lang="fr-CA" sz="1357" b="1" dirty="0">
                <a:latin typeface="Arial" panose="020B0604020202020204" pitchFamily="34" charset="0"/>
                <a:cs typeface="Arial" panose="020B0604020202020204" pitchFamily="34" charset="0"/>
              </a:rPr>
            </a:br>
            <a:r>
              <a:rPr lang="fr-CA" sz="1357" b="1" dirty="0">
                <a:latin typeface="Arial" panose="020B0604020202020204" pitchFamily="34" charset="0"/>
                <a:cs typeface="Arial" panose="020B0604020202020204" pitchFamily="34" charset="0"/>
              </a:rPr>
              <a:t>du travail</a:t>
            </a:r>
          </a:p>
          <a:p>
            <a:r>
              <a:rPr lang="fr-CA" sz="1059" dirty="0">
                <a:solidFill>
                  <a:srgbClr val="191A1C"/>
                </a:solidFill>
                <a:latin typeface="Arial" panose="020B0604020202020204" pitchFamily="34" charset="0"/>
                <a:ea typeface="Calibri" panose="020F0502020204030204" pitchFamily="34" charset="0"/>
              </a:rPr>
              <a:t>(Contributions au revenu du travail, milliards de dollars de 2023, 2023 à 2030)</a:t>
            </a:r>
          </a:p>
          <a:p>
            <a:endParaRPr lang="en-CA" sz="1588" b="1" dirty="0">
              <a:latin typeface="Arial" panose="020B0604020202020204" pitchFamily="34" charset="0"/>
              <a:cs typeface="Arial" panose="020B0604020202020204" pitchFamily="34" charset="0"/>
            </a:endParaRPr>
          </a:p>
          <a:p>
            <a:endParaRPr lang="en-CA" sz="1588" dirty="0">
              <a:latin typeface="Arial" panose="020B0604020202020204" pitchFamily="34" charset="0"/>
              <a:ea typeface="Calibri" panose="020F0502020204030204" pitchFamily="34" charset="0"/>
            </a:endParaRPr>
          </a:p>
        </p:txBody>
      </p:sp>
      <p:sp>
        <p:nvSpPr>
          <p:cNvPr id="2" name="Title 1">
            <a:extLst>
              <a:ext uri="{FF2B5EF4-FFF2-40B4-BE49-F238E27FC236}">
                <a16:creationId xmlns:a16="http://schemas.microsoft.com/office/drawing/2014/main" id="{9F8FC6DA-95A5-F3F2-F2D0-4DC2B4240900}"/>
              </a:ext>
            </a:extLst>
          </p:cNvPr>
          <p:cNvSpPr txBox="1">
            <a:spLocks/>
          </p:cNvSpPr>
          <p:nvPr>
            <p:custDataLst>
              <p:tags r:id="rId4"/>
            </p:custDataLst>
          </p:nvPr>
        </p:nvSpPr>
        <p:spPr>
          <a:xfrm>
            <a:off x="1336821" y="1557760"/>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a:solidFill>
                  <a:srgbClr val="5B1B8E"/>
                </a:solidFill>
              </a:rPr>
              <a:t>Revenu du travail</a:t>
            </a:r>
          </a:p>
        </p:txBody>
      </p:sp>
      <p:pic>
        <p:nvPicPr>
          <p:cNvPr id="5" name="Picture 4" descr="A graph of different colored bars&#10;&#10;Description automatically generated">
            <a:extLst>
              <a:ext uri="{FF2B5EF4-FFF2-40B4-BE49-F238E27FC236}">
                <a16:creationId xmlns:a16="http://schemas.microsoft.com/office/drawing/2014/main" id="{07C80433-910F-594E-CAFE-575DDFF4D323}"/>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4347113" y="1927144"/>
            <a:ext cx="4484191" cy="2480616"/>
          </a:xfrm>
          <a:prstGeom prst="rect">
            <a:avLst/>
          </a:prstGeom>
        </p:spPr>
      </p:pic>
    </p:spTree>
    <p:extLst>
      <p:ext uri="{BB962C8B-B14F-4D97-AF65-F5344CB8AC3E}">
        <p14:creationId xmlns:p14="http://schemas.microsoft.com/office/powerpoint/2010/main" val="147139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47B1A-EF04-16CC-9E87-1ACA3AA4B7E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08372A-0B5F-D093-F746-04D20B71657E}"/>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18</a:t>
            </a:fld>
            <a:endParaRPr lang="en-CA"/>
          </a:p>
        </p:txBody>
      </p:sp>
      <p:sp>
        <p:nvSpPr>
          <p:cNvPr id="8" name="Footer Placeholder 1">
            <a:extLst>
              <a:ext uri="{FF2B5EF4-FFF2-40B4-BE49-F238E27FC236}">
                <a16:creationId xmlns:a16="http://schemas.microsoft.com/office/drawing/2014/main" id="{FA5BBF02-A4D9-BD51-5D1E-5BC28DA149E1}"/>
              </a:ext>
            </a:extLst>
          </p:cNvPr>
          <p:cNvSpPr>
            <a:spLocks noGrp="1"/>
          </p:cNvSpPr>
          <p:nvPr>
            <p:ph type="ftr" sz="quarter" idx="4294967295"/>
            <p:custDataLst>
              <p:tags r:id="rId2"/>
            </p:custDataLst>
          </p:nvPr>
        </p:nvSpPr>
        <p:spPr>
          <a:xfrm>
            <a:off x="0" y="4946650"/>
            <a:ext cx="4316413"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pic>
        <p:nvPicPr>
          <p:cNvPr id="5" name="Content Placeholder 4" descr="A graph of a number of people&#10;&#10;Description automatically generated with medium confidence">
            <a:extLst>
              <a:ext uri="{FF2B5EF4-FFF2-40B4-BE49-F238E27FC236}">
                <a16:creationId xmlns:a16="http://schemas.microsoft.com/office/drawing/2014/main" id="{FB3987A6-6DCC-897E-029B-D00E2321B4B5}"/>
              </a:ext>
            </a:extLst>
          </p:cNvPr>
          <p:cNvPicPr>
            <a:picLocks noGrp="1" noChangeAspect="1"/>
          </p:cNvPicPr>
          <p:nvPr>
            <p:ph idx="4294967295"/>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999113" y="2091934"/>
            <a:ext cx="4978406" cy="2698820"/>
          </a:xfrm>
          <a:prstGeom prst="rect">
            <a:avLst/>
          </a:prstGeom>
        </p:spPr>
      </p:pic>
      <p:sp>
        <p:nvSpPr>
          <p:cNvPr id="7" name="TextBox 6">
            <a:extLst>
              <a:ext uri="{FF2B5EF4-FFF2-40B4-BE49-F238E27FC236}">
                <a16:creationId xmlns:a16="http://schemas.microsoft.com/office/drawing/2014/main" id="{EA4B6B73-AF3B-4763-B640-256E8E6A8129}"/>
              </a:ext>
            </a:extLst>
          </p:cNvPr>
          <p:cNvSpPr txBox="1"/>
          <p:nvPr>
            <p:custDataLst>
              <p:tags r:id="rId4"/>
            </p:custDataLst>
          </p:nvPr>
        </p:nvSpPr>
        <p:spPr>
          <a:xfrm>
            <a:off x="1287125" y="2329493"/>
            <a:ext cx="2988603" cy="1815882"/>
          </a:xfrm>
          <a:prstGeom prst="rect">
            <a:avLst/>
          </a:prstGeom>
          <a:noFill/>
        </p:spPr>
        <p:txBody>
          <a:bodyPr wrap="square">
            <a:spAutoFit/>
          </a:bodyPr>
          <a:lstStyle/>
          <a:p>
            <a:r>
              <a:rPr lang="fr-CA" sz="1400" b="1" dirty="0">
                <a:latin typeface="Arial" panose="020B0604020202020204" pitchFamily="34" charset="0"/>
                <a:cs typeface="Arial" panose="020B0604020202020204" pitchFamily="34" charset="0"/>
              </a:rPr>
              <a:t>Près de 87 milliards de dollars seraient générés par les taxes fédérales, provinciales et municipales</a:t>
            </a:r>
          </a:p>
          <a:p>
            <a:r>
              <a:rPr lang="fr-CA" sz="1400" dirty="0">
                <a:solidFill>
                  <a:srgbClr val="191A1C"/>
                </a:solidFill>
                <a:latin typeface="Arial" panose="020B0604020202020204" pitchFamily="34" charset="0"/>
                <a:ea typeface="Calibri" panose="020F0502020204030204" pitchFamily="34" charset="0"/>
              </a:rPr>
              <a:t>(Contributions aux recettes publiques, milliards de dollars de 2023, 2023 à 2030)</a:t>
            </a:r>
          </a:p>
          <a:p>
            <a:r>
              <a:rPr lang="fr-CA" sz="1400" b="1" dirty="0">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F41839DC-702F-D42B-B43B-C0655D2C8D6F}"/>
              </a:ext>
            </a:extLst>
          </p:cNvPr>
          <p:cNvSpPr txBox="1">
            <a:spLocks/>
          </p:cNvSpPr>
          <p:nvPr>
            <p:custDataLst>
              <p:tags r:id="rId5"/>
            </p:custDataLst>
          </p:nvPr>
        </p:nvSpPr>
        <p:spPr>
          <a:xfrm>
            <a:off x="1287125" y="1536683"/>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Recettes publiques</a:t>
            </a:r>
          </a:p>
        </p:txBody>
      </p:sp>
    </p:spTree>
    <p:extLst>
      <p:ext uri="{BB962C8B-B14F-4D97-AF65-F5344CB8AC3E}">
        <p14:creationId xmlns:p14="http://schemas.microsoft.com/office/powerpoint/2010/main" val="31351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2E161-90AB-33D5-46FF-37AA45E30D4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422B1-BBB9-1C72-8560-4C2598D0AB75}"/>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19</a:t>
            </a:fld>
            <a:endParaRPr lang="en-CA"/>
          </a:p>
        </p:txBody>
      </p:sp>
      <p:sp>
        <p:nvSpPr>
          <p:cNvPr id="8" name="Footer Placeholder 1">
            <a:extLst>
              <a:ext uri="{FF2B5EF4-FFF2-40B4-BE49-F238E27FC236}">
                <a16:creationId xmlns:a16="http://schemas.microsoft.com/office/drawing/2014/main" id="{6C6A2851-6A8F-BD74-0CEC-1BC998AFA949}"/>
              </a:ext>
            </a:extLst>
          </p:cNvPr>
          <p:cNvSpPr>
            <a:spLocks noGrp="1"/>
          </p:cNvSpPr>
          <p:nvPr>
            <p:ph type="ftr" sz="quarter" idx="4294967295"/>
            <p:custDataLst>
              <p:tags r:id="rId2"/>
            </p:custDataLst>
          </p:nvPr>
        </p:nvSpPr>
        <p:spPr>
          <a:xfrm>
            <a:off x="0" y="4946650"/>
            <a:ext cx="3875088"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pic>
        <p:nvPicPr>
          <p:cNvPr id="5" name="Content Placeholder 4" descr="A graph of a graph with red bars&#10;&#10;Description automatically generated with medium confidence">
            <a:extLst>
              <a:ext uri="{FF2B5EF4-FFF2-40B4-BE49-F238E27FC236}">
                <a16:creationId xmlns:a16="http://schemas.microsoft.com/office/drawing/2014/main" id="{002F71EB-1A3C-2AAD-9CDD-C2165B4BB887}"/>
              </a:ext>
            </a:extLst>
          </p:cNvPr>
          <p:cNvPicPr>
            <a:picLocks noGrp="1" noChangeAspect="1"/>
          </p:cNvPicPr>
          <p:nvPr>
            <p:ph idx="4294967295"/>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234189" y="1818861"/>
            <a:ext cx="4909811" cy="2850248"/>
          </a:xfrm>
          <a:prstGeom prst="rect">
            <a:avLst/>
          </a:prstGeom>
        </p:spPr>
      </p:pic>
      <p:sp>
        <p:nvSpPr>
          <p:cNvPr id="7" name="TextBox 6">
            <a:extLst>
              <a:ext uri="{FF2B5EF4-FFF2-40B4-BE49-F238E27FC236}">
                <a16:creationId xmlns:a16="http://schemas.microsoft.com/office/drawing/2014/main" id="{DFB4D8DD-5AC2-D429-FF4A-C3E970F690E3}"/>
              </a:ext>
            </a:extLst>
          </p:cNvPr>
          <p:cNvSpPr txBox="1"/>
          <p:nvPr>
            <p:custDataLst>
              <p:tags r:id="rId4"/>
            </p:custDataLst>
          </p:nvPr>
        </p:nvSpPr>
        <p:spPr>
          <a:xfrm>
            <a:off x="1346760" y="2116840"/>
            <a:ext cx="2972547" cy="1600438"/>
          </a:xfrm>
          <a:prstGeom prst="rect">
            <a:avLst/>
          </a:prstGeom>
          <a:noFill/>
        </p:spPr>
        <p:txBody>
          <a:bodyPr wrap="square">
            <a:spAutoFit/>
          </a:bodyPr>
          <a:lstStyle/>
          <a:p>
            <a:r>
              <a:rPr lang="fr-CA" sz="1400" b="1" dirty="0">
                <a:latin typeface="Arial" panose="020B0604020202020204" pitchFamily="34" charset="0"/>
                <a:cs typeface="Arial" panose="020B0604020202020204" pitchFamily="34" charset="0"/>
              </a:rPr>
              <a:t>Près de 40 milliards de dollars seraient générés par l'impôt sur le revenu</a:t>
            </a:r>
          </a:p>
          <a:p>
            <a:r>
              <a:rPr lang="fr-CA" sz="1400" dirty="0">
                <a:solidFill>
                  <a:srgbClr val="191A1C"/>
                </a:solidFill>
                <a:latin typeface="Arial" panose="020B0604020202020204" pitchFamily="34" charset="0"/>
                <a:ea typeface="Calibri" panose="020F0502020204030204" pitchFamily="34" charset="0"/>
              </a:rPr>
              <a:t>(Contributions aux recettes publiques, milliards de dollars de 2023, 2023 à 2030)</a:t>
            </a:r>
          </a:p>
          <a:p>
            <a:endParaRPr lang="en-CA" sz="14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4E5662A2-356E-6653-D6AA-2A20D6C7864E}"/>
              </a:ext>
            </a:extLst>
          </p:cNvPr>
          <p:cNvSpPr txBox="1">
            <a:spLocks/>
          </p:cNvSpPr>
          <p:nvPr>
            <p:custDataLst>
              <p:tags r:id="rId5"/>
            </p:custDataLst>
          </p:nvPr>
        </p:nvSpPr>
        <p:spPr>
          <a:xfrm>
            <a:off x="1287125" y="1536683"/>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Recettes publiques</a:t>
            </a:r>
          </a:p>
        </p:txBody>
      </p:sp>
    </p:spTree>
    <p:extLst>
      <p:ext uri="{BB962C8B-B14F-4D97-AF65-F5344CB8AC3E}">
        <p14:creationId xmlns:p14="http://schemas.microsoft.com/office/powerpoint/2010/main" val="210899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D8B7B60-2F4E-DFC1-537C-4CE7227E65EB}"/>
              </a:ext>
            </a:extLst>
          </p:cNvPr>
          <p:cNvSpPr>
            <a:spLocks noChangeArrowheads="1"/>
          </p:cNvSpPr>
          <p:nvPr>
            <p:custDataLst>
              <p:tags r:id="rId1"/>
            </p:custDataLst>
          </p:nvPr>
        </p:nvSpPr>
        <p:spPr bwMode="auto">
          <a:xfrm>
            <a:off x="1333056" y="2120481"/>
            <a:ext cx="7328955" cy="16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256" rIns="60512" bIns="30256" numCol="1" anchor="ctr" anchorCtr="0" compatLnSpc="1">
            <a:prstTxWarp prst="textNoShape">
              <a:avLst/>
            </a:prstTxWarp>
            <a:spAutoFit/>
          </a:bodyPr>
          <a:lstStyle/>
          <a:p>
            <a:pPr defTabSz="605150" eaLnBrk="0" fontAlgn="base" hangingPunct="0">
              <a:spcBef>
                <a:spcPct val="0"/>
              </a:spcBef>
              <a:spcAft>
                <a:spcPct val="0"/>
              </a:spcAft>
            </a:pPr>
            <a:r>
              <a:rPr lang="fr-CA" sz="1500" dirty="0">
                <a:latin typeface="Arial"/>
                <a:ea typeface="Times New Roman" panose="02020603050405020304" pitchFamily="18" charset="0"/>
                <a:cs typeface="Arial"/>
              </a:rPr>
              <a:t>Les informations présentées dans ce rapport sont basées sur le rapport </a:t>
            </a:r>
            <a:r>
              <a:rPr lang="fr-CA" sz="1500" i="1" dirty="0">
                <a:latin typeface="Arial"/>
                <a:ea typeface="Times New Roman" panose="02020603050405020304" pitchFamily="18" charset="0"/>
                <a:cs typeface="Arial"/>
              </a:rPr>
              <a:t>Combler l’écart en matière d’infrastructures</a:t>
            </a:r>
            <a:r>
              <a:rPr lang="fr-CA" sz="1500" dirty="0">
                <a:latin typeface="Arial"/>
                <a:ea typeface="Times New Roman" panose="02020603050405020304" pitchFamily="18" charset="0"/>
                <a:cs typeface="Arial"/>
              </a:rPr>
              <a:t> produit par une équipe multidisciplinaire dirigée par l'Assemblée des Premières Nations avec le soutien de Services aux Autochtones Canada (SAC). Nous tenons à remercier First Nations Engineering Services, BTY Group, Associated Engineering, </a:t>
            </a:r>
            <a:r>
              <a:rPr lang="fr-CA" sz="1500" dirty="0" err="1">
                <a:latin typeface="Arial"/>
                <a:ea typeface="Times New Roman" panose="02020603050405020304" pitchFamily="18" charset="0"/>
                <a:cs typeface="Arial"/>
              </a:rPr>
              <a:t>Planetworks</a:t>
            </a:r>
            <a:r>
              <a:rPr lang="fr-CA" sz="1500" dirty="0">
                <a:latin typeface="Arial"/>
                <a:ea typeface="Times New Roman" panose="02020603050405020304" pitchFamily="18" charset="0"/>
                <a:cs typeface="Arial"/>
              </a:rPr>
              <a:t> Consulting et </a:t>
            </a:r>
            <a:r>
              <a:rPr lang="fr-CA" sz="1500" dirty="0" err="1">
                <a:latin typeface="Arial"/>
                <a:ea typeface="Times New Roman" panose="02020603050405020304" pitchFamily="18" charset="0"/>
                <a:cs typeface="Arial"/>
              </a:rPr>
              <a:t>Yalleedesigns</a:t>
            </a:r>
            <a:r>
              <a:rPr lang="fr-CA" sz="1500" dirty="0">
                <a:latin typeface="Arial"/>
                <a:ea typeface="Times New Roman" panose="02020603050405020304" pitchFamily="18" charset="0"/>
                <a:cs typeface="Arial"/>
              </a:rPr>
              <a:t> pour leur contribution à l'élaboration des informations et des rapports associés à cette présentation.</a:t>
            </a:r>
          </a:p>
        </p:txBody>
      </p:sp>
      <p:pic>
        <p:nvPicPr>
          <p:cNvPr id="15" name="Picture 14">
            <a:extLst>
              <a:ext uri="{FF2B5EF4-FFF2-40B4-BE49-F238E27FC236}">
                <a16:creationId xmlns:a16="http://schemas.microsoft.com/office/drawing/2014/main" id="{0F017D7B-76CA-5EBF-AD4D-2E78ACF9B71A}"/>
              </a:ext>
            </a:extLst>
          </p:cNvPr>
          <p:cNvPicPr>
            <a:picLocks noChangeAspect="1"/>
          </p:cNvPicPr>
          <p:nvPr>
            <p:custDataLst>
              <p:tags r:id="rId2"/>
            </p:custDataLst>
          </p:nvPr>
        </p:nvPicPr>
        <p:blipFill>
          <a:blip r:embed="rId11">
            <a:biLevel thresh="75000"/>
            <a:extLst>
              <a:ext uri="{28A0092B-C50C-407E-A947-70E740481C1C}">
                <a14:useLocalDpi xmlns:a14="http://schemas.microsoft.com/office/drawing/2010/main" val="0"/>
              </a:ext>
            </a:extLst>
          </a:blip>
          <a:stretch>
            <a:fillRect/>
          </a:stretch>
        </p:blipFill>
        <p:spPr>
          <a:xfrm>
            <a:off x="1362762" y="4015221"/>
            <a:ext cx="1134375" cy="423235"/>
          </a:xfrm>
          <a:prstGeom prst="rect">
            <a:avLst/>
          </a:prstGeom>
        </p:spPr>
      </p:pic>
      <p:pic>
        <p:nvPicPr>
          <p:cNvPr id="16" name="Picture 15">
            <a:extLst>
              <a:ext uri="{FF2B5EF4-FFF2-40B4-BE49-F238E27FC236}">
                <a16:creationId xmlns:a16="http://schemas.microsoft.com/office/drawing/2014/main" id="{ACBD64B5-3DA2-B77F-DE11-CDBB6CDB69F1}"/>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3371370" y="3956791"/>
            <a:ext cx="620285" cy="476471"/>
          </a:xfrm>
          <a:prstGeom prst="rect">
            <a:avLst/>
          </a:prstGeom>
        </p:spPr>
      </p:pic>
      <p:pic>
        <p:nvPicPr>
          <p:cNvPr id="17" name="Picture 16">
            <a:extLst>
              <a:ext uri="{FF2B5EF4-FFF2-40B4-BE49-F238E27FC236}">
                <a16:creationId xmlns:a16="http://schemas.microsoft.com/office/drawing/2014/main" id="{57049402-C3A2-5FFD-AFFD-9F734809F4D6}"/>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4143820" y="4012750"/>
            <a:ext cx="954561" cy="420512"/>
          </a:xfrm>
          <a:prstGeom prst="rect">
            <a:avLst/>
          </a:prstGeom>
        </p:spPr>
      </p:pic>
      <p:pic>
        <p:nvPicPr>
          <p:cNvPr id="18" name="Picture 17">
            <a:extLst>
              <a:ext uri="{FF2B5EF4-FFF2-40B4-BE49-F238E27FC236}">
                <a16:creationId xmlns:a16="http://schemas.microsoft.com/office/drawing/2014/main" id="{11FECC90-24AA-6C0D-2B8C-7AB75A22B45B}"/>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599144" y="3961985"/>
            <a:ext cx="620060" cy="476471"/>
          </a:xfrm>
          <a:prstGeom prst="rect">
            <a:avLst/>
          </a:prstGeom>
        </p:spPr>
      </p:pic>
      <p:pic>
        <p:nvPicPr>
          <p:cNvPr id="19" name="Picture 5" descr="Logo&#10;&#10;Description automatically generated">
            <a:extLst>
              <a:ext uri="{FF2B5EF4-FFF2-40B4-BE49-F238E27FC236}">
                <a16:creationId xmlns:a16="http://schemas.microsoft.com/office/drawing/2014/main" id="{B5BA848E-4FA8-7BC3-D1AC-27EF45B477EB}"/>
              </a:ext>
            </a:extLst>
          </p:cNvPr>
          <p:cNvPicPr>
            <a:picLocks noChangeAspect="1"/>
          </p:cNvPicPr>
          <p:nvPr>
            <p:custDataLst>
              <p:tags r:id="rId6"/>
            </p:custDataLst>
          </p:nvPr>
        </p:nvPicPr>
        <p:blipFill>
          <a:blip r:embed="rId15"/>
          <a:stretch>
            <a:fillRect/>
          </a:stretch>
        </p:blipFill>
        <p:spPr>
          <a:xfrm>
            <a:off x="6458966" y="4012749"/>
            <a:ext cx="518515" cy="420512"/>
          </a:xfrm>
          <a:prstGeom prst="rect">
            <a:avLst/>
          </a:prstGeom>
        </p:spPr>
      </p:pic>
      <p:pic>
        <p:nvPicPr>
          <p:cNvPr id="20" name="Picture 19">
            <a:extLst>
              <a:ext uri="{FF2B5EF4-FFF2-40B4-BE49-F238E27FC236}">
                <a16:creationId xmlns:a16="http://schemas.microsoft.com/office/drawing/2014/main" id="{5F4D1868-7E13-0687-DEC8-79467DE6C037}"/>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rcRect/>
          <a:stretch/>
        </p:blipFill>
        <p:spPr>
          <a:xfrm>
            <a:off x="5294962" y="4012751"/>
            <a:ext cx="967424" cy="397394"/>
          </a:xfrm>
          <a:prstGeom prst="rect">
            <a:avLst/>
          </a:prstGeom>
        </p:spPr>
      </p:pic>
      <p:sp>
        <p:nvSpPr>
          <p:cNvPr id="21" name="Rectangle 1">
            <a:extLst>
              <a:ext uri="{FF2B5EF4-FFF2-40B4-BE49-F238E27FC236}">
                <a16:creationId xmlns:a16="http://schemas.microsoft.com/office/drawing/2014/main" id="{76A4721F-76E8-14BB-0C6A-36B1D83951F0}"/>
              </a:ext>
            </a:extLst>
          </p:cNvPr>
          <p:cNvSpPr>
            <a:spLocks noChangeArrowheads="1"/>
          </p:cNvSpPr>
          <p:nvPr>
            <p:custDataLst>
              <p:tags r:id="rId8"/>
            </p:custDataLst>
          </p:nvPr>
        </p:nvSpPr>
        <p:spPr bwMode="auto">
          <a:xfrm>
            <a:off x="1333056" y="1522016"/>
            <a:ext cx="4135619" cy="39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256" rIns="60512" bIns="30256" numCol="1" anchor="ctr" anchorCtr="0" compatLnSpc="1">
            <a:prstTxWarp prst="textNoShape">
              <a:avLst/>
            </a:prstTxWarp>
            <a:spAutoFit/>
          </a:bodyPr>
          <a:lstStyle/>
          <a:p>
            <a:pPr defTabSz="605150" eaLnBrk="0" fontAlgn="base" hangingPunct="0">
              <a:spcBef>
                <a:spcPct val="0"/>
              </a:spcBef>
              <a:spcAft>
                <a:spcPct val="0"/>
              </a:spcAft>
            </a:pPr>
            <a:r>
              <a:rPr lang="fr-CA" sz="2400" b="1" dirty="0">
                <a:solidFill>
                  <a:srgbClr val="5B1B8E"/>
                </a:solidFill>
                <a:latin typeface="Arial"/>
                <a:cs typeface="Arial"/>
              </a:rPr>
              <a:t>Contributions spéciales</a:t>
            </a:r>
          </a:p>
        </p:txBody>
      </p:sp>
    </p:spTree>
    <p:extLst>
      <p:ext uri="{BB962C8B-B14F-4D97-AF65-F5344CB8AC3E}">
        <p14:creationId xmlns:p14="http://schemas.microsoft.com/office/powerpoint/2010/main" val="334875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B7CEA-C4CE-6505-D54E-573D68222B4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3375B7-80D1-1666-D885-6E5ED563F10F}"/>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20</a:t>
            </a:fld>
            <a:endParaRPr lang="en-CA"/>
          </a:p>
        </p:txBody>
      </p:sp>
      <p:sp>
        <p:nvSpPr>
          <p:cNvPr id="8" name="Footer Placeholder 1">
            <a:extLst>
              <a:ext uri="{FF2B5EF4-FFF2-40B4-BE49-F238E27FC236}">
                <a16:creationId xmlns:a16="http://schemas.microsoft.com/office/drawing/2014/main" id="{76FBCD99-5463-A358-D76E-2F99FF429299}"/>
              </a:ext>
            </a:extLst>
          </p:cNvPr>
          <p:cNvSpPr>
            <a:spLocks noGrp="1"/>
          </p:cNvSpPr>
          <p:nvPr>
            <p:ph type="ftr" sz="quarter" idx="4294967295"/>
            <p:custDataLst>
              <p:tags r:id="rId2"/>
            </p:custDataLst>
          </p:nvPr>
        </p:nvSpPr>
        <p:spPr>
          <a:xfrm>
            <a:off x="0" y="4946650"/>
            <a:ext cx="4122738"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TextBox 6">
            <a:extLst>
              <a:ext uri="{FF2B5EF4-FFF2-40B4-BE49-F238E27FC236}">
                <a16:creationId xmlns:a16="http://schemas.microsoft.com/office/drawing/2014/main" id="{612142AC-383C-F752-3103-E44795AD33D5}"/>
              </a:ext>
            </a:extLst>
          </p:cNvPr>
          <p:cNvSpPr txBox="1"/>
          <p:nvPr>
            <p:custDataLst>
              <p:tags r:id="rId3"/>
            </p:custDataLst>
          </p:nvPr>
        </p:nvSpPr>
        <p:spPr>
          <a:xfrm>
            <a:off x="1307004" y="2199985"/>
            <a:ext cx="3359426" cy="1815882"/>
          </a:xfrm>
          <a:prstGeom prst="rect">
            <a:avLst/>
          </a:prstGeom>
          <a:noFill/>
        </p:spPr>
        <p:txBody>
          <a:bodyPr wrap="square">
            <a:spAutoFit/>
          </a:bodyPr>
          <a:lstStyle/>
          <a:p>
            <a:r>
              <a:rPr lang="fr-CA" sz="1400" b="1" dirty="0">
                <a:latin typeface="Arial" panose="020B0604020202020204" pitchFamily="34" charset="0"/>
                <a:cs typeface="Arial" panose="020B0604020202020204" pitchFamily="34" charset="0"/>
              </a:rPr>
              <a:t>Combler l’écart en matière d’infrastructures des Premières Nations augmenterait la croissance du PIB par habitant au Canada, pour le mettre en tête du G7 et de l'UE</a:t>
            </a:r>
          </a:p>
          <a:p>
            <a:r>
              <a:rPr lang="fr-CA" sz="1400" dirty="0">
                <a:solidFill>
                  <a:srgbClr val="191A1C"/>
                </a:solidFill>
                <a:latin typeface="Arial" panose="020B0604020202020204" pitchFamily="34" charset="0"/>
                <a:ea typeface="Calibri" panose="020F0502020204030204" pitchFamily="34" charset="0"/>
              </a:rPr>
              <a:t>(Taux de croissance annuel moyen du PIB par habitant, 2023 à 2030)</a:t>
            </a:r>
          </a:p>
          <a:p>
            <a:r>
              <a:rPr lang="fr-CA" sz="1400" b="1" dirty="0">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B52B1C2C-EEDE-48F5-10D3-3AAE7775D22B}"/>
              </a:ext>
            </a:extLst>
          </p:cNvPr>
          <p:cNvSpPr txBox="1">
            <a:spLocks/>
          </p:cNvSpPr>
          <p:nvPr>
            <p:custDataLst>
              <p:tags r:id="rId4"/>
            </p:custDataLst>
          </p:nvPr>
        </p:nvSpPr>
        <p:spPr>
          <a:xfrm>
            <a:off x="1307004" y="1625222"/>
            <a:ext cx="5431726" cy="410353"/>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Compétitivité internationale</a:t>
            </a:r>
          </a:p>
        </p:txBody>
      </p:sp>
      <p:pic>
        <p:nvPicPr>
          <p:cNvPr id="5" name="Picture 4" descr="A graph of the number of countries/regions&#10;&#10;Description automatically generated">
            <a:extLst>
              <a:ext uri="{FF2B5EF4-FFF2-40B4-BE49-F238E27FC236}">
                <a16:creationId xmlns:a16="http://schemas.microsoft.com/office/drawing/2014/main" id="{695E2BE2-FA49-50F7-0414-6111A0C41B3D}"/>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4572000" y="2035576"/>
            <a:ext cx="4572000" cy="2717075"/>
          </a:xfrm>
          <a:prstGeom prst="rect">
            <a:avLst/>
          </a:prstGeom>
        </p:spPr>
      </p:pic>
    </p:spTree>
    <p:extLst>
      <p:ext uri="{BB962C8B-B14F-4D97-AF65-F5344CB8AC3E}">
        <p14:creationId xmlns:p14="http://schemas.microsoft.com/office/powerpoint/2010/main" val="184517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6531-EF26-DEF3-A360-7C43D08ECFE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CA01F8-1BE7-8A1B-3E33-422DC82BC06C}"/>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21</a:t>
            </a:fld>
            <a:endParaRPr lang="en-CA"/>
          </a:p>
        </p:txBody>
      </p:sp>
      <p:sp>
        <p:nvSpPr>
          <p:cNvPr id="5" name="Footer Placeholder 1">
            <a:extLst>
              <a:ext uri="{FF2B5EF4-FFF2-40B4-BE49-F238E27FC236}">
                <a16:creationId xmlns:a16="http://schemas.microsoft.com/office/drawing/2014/main" id="{B1EFB04A-C870-6A63-8EBF-A9FF9D56EC50}"/>
              </a:ext>
            </a:extLst>
          </p:cNvPr>
          <p:cNvSpPr>
            <a:spLocks noGrp="1"/>
          </p:cNvSpPr>
          <p:nvPr>
            <p:ph type="ftr" sz="quarter" idx="4294967295"/>
            <p:custDataLst>
              <p:tags r:id="rId2"/>
            </p:custDataLst>
          </p:nvPr>
        </p:nvSpPr>
        <p:spPr>
          <a:xfrm>
            <a:off x="0" y="4946650"/>
            <a:ext cx="3905250"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6" name="Title 1">
            <a:extLst>
              <a:ext uri="{FF2B5EF4-FFF2-40B4-BE49-F238E27FC236}">
                <a16:creationId xmlns:a16="http://schemas.microsoft.com/office/drawing/2014/main" id="{42168A09-8A09-E755-5A7F-534C84CE82BA}"/>
              </a:ext>
            </a:extLst>
          </p:cNvPr>
          <p:cNvSpPr txBox="1">
            <a:spLocks/>
          </p:cNvSpPr>
          <p:nvPr>
            <p:custDataLst>
              <p:tags r:id="rId3"/>
            </p:custDataLst>
          </p:nvPr>
        </p:nvSpPr>
        <p:spPr>
          <a:xfrm>
            <a:off x="1359749" y="1527917"/>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a:solidFill>
                  <a:srgbClr val="5B1B8E"/>
                </a:solidFill>
              </a:rPr>
              <a:t>Capacité de construction</a:t>
            </a:r>
          </a:p>
        </p:txBody>
      </p:sp>
      <p:sp>
        <p:nvSpPr>
          <p:cNvPr id="8" name="TextBox 7">
            <a:extLst>
              <a:ext uri="{FF2B5EF4-FFF2-40B4-BE49-F238E27FC236}">
                <a16:creationId xmlns:a16="http://schemas.microsoft.com/office/drawing/2014/main" id="{436541BF-6120-C202-4369-95292949CA5B}"/>
              </a:ext>
            </a:extLst>
          </p:cNvPr>
          <p:cNvSpPr txBox="1"/>
          <p:nvPr>
            <p:custDataLst>
              <p:tags r:id="rId4"/>
            </p:custDataLst>
          </p:nvPr>
        </p:nvSpPr>
        <p:spPr>
          <a:xfrm>
            <a:off x="1359749" y="1897301"/>
            <a:ext cx="6245596" cy="3108543"/>
          </a:xfrm>
          <a:prstGeom prst="rect">
            <a:avLst/>
          </a:prstGeom>
          <a:noFill/>
        </p:spPr>
        <p:txBody>
          <a:bodyPr wrap="square">
            <a:spAutoFit/>
          </a:bodyPr>
          <a:lstStyle/>
          <a:p>
            <a:r>
              <a:rPr lang="fr-CA" sz="1400" dirty="0">
                <a:latin typeface="Arial" panose="020B0604020202020204" pitchFamily="34" charset="0"/>
                <a:cs typeface="Arial" panose="020B0604020202020204" pitchFamily="34" charset="0"/>
              </a:rPr>
              <a:t>Pour construire et entretenir directement les projets d'infrastructure dans les dix régions, le secteur de la construction aurait besoin d'une moyenne de 127 300 travailleurs à temps plein par an au cours des sept prochaines années.</a:t>
            </a:r>
          </a:p>
          <a:p>
            <a:endParaRPr lang="en-CA" sz="1400" dirty="0">
              <a:latin typeface="Arial" panose="020B0604020202020204" pitchFamily="34" charset="0"/>
              <a:cs typeface="Arial" panose="020B0604020202020204" pitchFamily="34" charset="0"/>
            </a:endParaRPr>
          </a:p>
          <a:p>
            <a:r>
              <a:rPr lang="fr-CA" sz="1400" dirty="0">
                <a:latin typeface="Arial" panose="020B0604020202020204" pitchFamily="34" charset="0"/>
                <a:cs typeface="Arial" panose="020B0604020202020204" pitchFamily="34" charset="0"/>
              </a:rPr>
              <a:t>Stratégies pour répondre à l'offre de travailleurs dans le secteur de la construction : </a:t>
            </a:r>
          </a:p>
          <a:p>
            <a:pPr marL="529506" lvl="1" indent="-226931">
              <a:buClr>
                <a:srgbClr val="F88F37"/>
              </a:buClr>
              <a:buFont typeface="Arial" panose="020B0604020202020204" pitchFamily="34" charset="0"/>
              <a:buChar char="•"/>
            </a:pPr>
            <a:r>
              <a:rPr lang="fr-CA" sz="1400" dirty="0">
                <a:latin typeface="Arial" panose="020B0604020202020204" pitchFamily="34" charset="0"/>
                <a:cs typeface="Arial" panose="020B0604020202020204" pitchFamily="34" charset="0"/>
              </a:rPr>
              <a:t>Accroître le soutien aux programmes de formation et d'apprentissage </a:t>
            </a:r>
          </a:p>
          <a:p>
            <a:pPr marL="529506" lvl="1" indent="-226931">
              <a:buClr>
                <a:srgbClr val="F88F37"/>
              </a:buClr>
              <a:buFont typeface="Arial" panose="020B0604020202020204" pitchFamily="34" charset="0"/>
              <a:buChar char="•"/>
            </a:pPr>
            <a:r>
              <a:rPr lang="fr-CA" sz="1400" dirty="0">
                <a:latin typeface="Arial" panose="020B0604020202020204" pitchFamily="34" charset="0"/>
                <a:cs typeface="Arial" panose="020B0604020202020204" pitchFamily="34" charset="0"/>
              </a:rPr>
              <a:t>Immigration ciblée</a:t>
            </a:r>
          </a:p>
          <a:p>
            <a:pPr marL="529506" lvl="1" indent="-226931">
              <a:buClr>
                <a:srgbClr val="F88F37"/>
              </a:buClr>
              <a:buFont typeface="Arial" panose="020B0604020202020204" pitchFamily="34" charset="0"/>
              <a:buChar char="•"/>
            </a:pPr>
            <a:r>
              <a:rPr lang="fr-CA" sz="1400" dirty="0">
                <a:latin typeface="Arial" panose="020B0604020202020204" pitchFamily="34" charset="0"/>
                <a:cs typeface="Arial" panose="020B0604020202020204" pitchFamily="34" charset="0"/>
              </a:rPr>
              <a:t>Partenariat avec les Premières Nations</a:t>
            </a:r>
          </a:p>
          <a:p>
            <a:pPr marL="529506" lvl="1" indent="-226931">
              <a:buClr>
                <a:srgbClr val="F88F37"/>
              </a:buClr>
              <a:buFont typeface="Arial" panose="020B0604020202020204" pitchFamily="34" charset="0"/>
              <a:buChar char="•"/>
            </a:pPr>
            <a:r>
              <a:rPr lang="fr-CA" sz="1400" dirty="0">
                <a:latin typeface="Arial" panose="020B0604020202020204" pitchFamily="34" charset="0"/>
                <a:cs typeface="Arial" panose="020B0604020202020204" pitchFamily="34" charset="0"/>
              </a:rPr>
              <a:t>Incitations fiscales</a:t>
            </a:r>
          </a:p>
          <a:p>
            <a:pPr marL="529506" lvl="1" indent="-226931">
              <a:buClr>
                <a:srgbClr val="F88F37"/>
              </a:buClr>
              <a:buFont typeface="Arial" panose="020B0604020202020204" pitchFamily="34" charset="0"/>
              <a:buChar char="•"/>
            </a:pPr>
            <a:r>
              <a:rPr lang="fr-CA" sz="1400" dirty="0">
                <a:latin typeface="Arial" panose="020B0604020202020204" pitchFamily="34" charset="0"/>
                <a:cs typeface="Arial" panose="020B0604020202020204" pitchFamily="34" charset="0"/>
              </a:rPr>
              <a:t>Conservation des talents</a:t>
            </a:r>
          </a:p>
          <a:p>
            <a:pPr marL="226931" indent="-226931">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26931" indent="-22693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22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22</a:t>
            </a:fld>
            <a:endParaRPr lang="en-CA"/>
          </a:p>
        </p:txBody>
      </p:sp>
      <p:sp>
        <p:nvSpPr>
          <p:cNvPr id="5" name="Footer Placeholder 1">
            <a:extLst>
              <a:ext uri="{FF2B5EF4-FFF2-40B4-BE49-F238E27FC236}">
                <a16:creationId xmlns:a16="http://schemas.microsoft.com/office/drawing/2014/main" id="{933C7FDD-B5DF-DB59-170E-DDD1F0BA9C58}"/>
              </a:ext>
            </a:extLst>
          </p:cNvPr>
          <p:cNvSpPr>
            <a:spLocks noGrp="1"/>
          </p:cNvSpPr>
          <p:nvPr>
            <p:ph type="ftr" sz="quarter" idx="4294967295"/>
            <p:custDataLst>
              <p:tags r:id="rId2"/>
            </p:custDataLst>
          </p:nvPr>
        </p:nvSpPr>
        <p:spPr>
          <a:xfrm>
            <a:off x="0" y="4946650"/>
            <a:ext cx="3933825"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3" name="Rectangle 2">
            <a:extLst>
              <a:ext uri="{FF2B5EF4-FFF2-40B4-BE49-F238E27FC236}">
                <a16:creationId xmlns:a16="http://schemas.microsoft.com/office/drawing/2014/main" id="{EA973B69-CB0A-41F1-C360-2989FB87839B}"/>
              </a:ext>
            </a:extLst>
          </p:cNvPr>
          <p:cNvSpPr/>
          <p:nvPr>
            <p:custDataLst>
              <p:tags r:id="rId3"/>
            </p:custDataLst>
          </p:nvPr>
        </p:nvSpPr>
        <p:spPr>
          <a:xfrm>
            <a:off x="1321357" y="1856172"/>
            <a:ext cx="1143529" cy="1191603"/>
          </a:xfrm>
          <a:prstGeom prst="rect">
            <a:avLst/>
          </a:prstGeom>
          <a:solidFill>
            <a:srgbClr val="5B1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000" b="1" dirty="0">
                <a:solidFill>
                  <a:schemeClr val="bg1"/>
                </a:solidFill>
                <a:latin typeface="Arial" panose="020B0604020202020204" pitchFamily="34" charset="0"/>
                <a:cs typeface="Arial" panose="020B0604020202020204" pitchFamily="34" charset="0"/>
              </a:rPr>
              <a:t>Initiatives de plaidoyer budgétaire avant le budget de 2023-2024</a:t>
            </a:r>
          </a:p>
        </p:txBody>
      </p:sp>
      <p:sp>
        <p:nvSpPr>
          <p:cNvPr id="7" name="Rectangle 6">
            <a:extLst>
              <a:ext uri="{FF2B5EF4-FFF2-40B4-BE49-F238E27FC236}">
                <a16:creationId xmlns:a16="http://schemas.microsoft.com/office/drawing/2014/main" id="{F5E036BD-1120-E607-8106-D695625AFAA9}"/>
              </a:ext>
            </a:extLst>
          </p:cNvPr>
          <p:cNvSpPr/>
          <p:nvPr>
            <p:custDataLst>
              <p:tags r:id="rId4"/>
            </p:custDataLst>
          </p:nvPr>
        </p:nvSpPr>
        <p:spPr>
          <a:xfrm>
            <a:off x="2550867" y="1856172"/>
            <a:ext cx="5718489" cy="665883"/>
          </a:xfrm>
          <a:prstGeom prst="rect">
            <a:avLst/>
          </a:prstGeom>
          <a:solidFill>
            <a:srgbClr val="5B1B8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927" dirty="0">
                <a:solidFill>
                  <a:schemeClr val="tx1"/>
                </a:solidFill>
                <a:latin typeface="Arial" panose="020B0604020202020204" pitchFamily="34" charset="0"/>
                <a:cs typeface="Arial" panose="020B0604020202020204" pitchFamily="34" charset="0"/>
              </a:rPr>
              <a:t>S'éloigner d'une approche fédérale de financement des infrastructures des Premières Nations fondée sur le principe du paiement au fur et à mesure, d'année en année. Les projets d'infrastructure sont complexes et nécessitent d'importants investissements en capital avec des budgets roulants pour faire avancer les phases pluriannuelles de planification, de conception et de construction.</a:t>
            </a:r>
          </a:p>
        </p:txBody>
      </p:sp>
      <p:sp>
        <p:nvSpPr>
          <p:cNvPr id="8" name="Rectangle 7">
            <a:extLst>
              <a:ext uri="{FF2B5EF4-FFF2-40B4-BE49-F238E27FC236}">
                <a16:creationId xmlns:a16="http://schemas.microsoft.com/office/drawing/2014/main" id="{5BEB438B-A1F2-52D0-78A7-C57303FF46E4}"/>
              </a:ext>
            </a:extLst>
          </p:cNvPr>
          <p:cNvSpPr/>
          <p:nvPr>
            <p:custDataLst>
              <p:tags r:id="rId5"/>
            </p:custDataLst>
          </p:nvPr>
        </p:nvSpPr>
        <p:spPr>
          <a:xfrm>
            <a:off x="2550870" y="2580683"/>
            <a:ext cx="5718485" cy="785029"/>
          </a:xfrm>
          <a:prstGeom prst="rect">
            <a:avLst/>
          </a:prstGeom>
          <a:solidFill>
            <a:srgbClr val="5B1B8E">
              <a:alpha val="1800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927" b="1" dirty="0">
                <a:solidFill>
                  <a:schemeClr val="tx1"/>
                </a:solidFill>
                <a:latin typeface="Arial" panose="020B0604020202020204" pitchFamily="34" charset="0"/>
                <a:cs typeface="Arial" panose="020B0604020202020204" pitchFamily="34" charset="0"/>
              </a:rPr>
              <a:t>Réforme politique :</a:t>
            </a:r>
            <a:r>
              <a:rPr lang="fr-CA" sz="927" dirty="0">
                <a:solidFill>
                  <a:schemeClr val="tx1"/>
                </a:solidFill>
                <a:latin typeface="Arial" panose="020B0604020202020204" pitchFamily="34" charset="0"/>
                <a:cs typeface="Arial" panose="020B0604020202020204" pitchFamily="34" charset="0"/>
              </a:rPr>
              <a:t> Développement conjoint entre l'APN, SAC et les Premières Nations pour améliorer l'accès au capital par des méthodes telles qu'un fonds d'infrastructure des Premières Nations, une banque d'infrastructure des Premières Nations et un programme élargi de prêts garantis soutenu par le gouvernement.</a:t>
            </a:r>
          </a:p>
        </p:txBody>
      </p:sp>
      <p:sp>
        <p:nvSpPr>
          <p:cNvPr id="9" name="Rectangle 8">
            <a:extLst>
              <a:ext uri="{FF2B5EF4-FFF2-40B4-BE49-F238E27FC236}">
                <a16:creationId xmlns:a16="http://schemas.microsoft.com/office/drawing/2014/main" id="{27C30830-1217-375D-DDC5-495A5226615D}"/>
              </a:ext>
            </a:extLst>
          </p:cNvPr>
          <p:cNvSpPr/>
          <p:nvPr>
            <p:custDataLst>
              <p:tags r:id="rId6"/>
            </p:custDataLst>
          </p:nvPr>
        </p:nvSpPr>
        <p:spPr>
          <a:xfrm>
            <a:off x="2550870" y="3414401"/>
            <a:ext cx="5718485" cy="764571"/>
          </a:xfrm>
          <a:prstGeom prst="rect">
            <a:avLst/>
          </a:prstGeom>
          <a:solidFill>
            <a:srgbClr val="5B1B8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927" b="1" dirty="0">
                <a:solidFill>
                  <a:schemeClr val="tx1"/>
                </a:solidFill>
                <a:latin typeface="Arial" panose="020B0604020202020204" pitchFamily="34" charset="0"/>
                <a:cs typeface="Arial" panose="020B0604020202020204" pitchFamily="34" charset="0"/>
              </a:rPr>
              <a:t>Mise en œuvre : </a:t>
            </a:r>
            <a:r>
              <a:rPr lang="fr-CA" sz="927" dirty="0">
                <a:solidFill>
                  <a:schemeClr val="tx1"/>
                </a:solidFill>
                <a:latin typeface="Arial" panose="020B0604020202020204" pitchFamily="34" charset="0"/>
                <a:cs typeface="Arial" panose="020B0604020202020204" pitchFamily="34" charset="0"/>
              </a:rPr>
              <a:t>Les Secteurs de l'infrastructure et du logement de l'APN, avec le soutien d'autres secteurs de l'APN, élaborent un plan de mise en œuvre visant à combler l’écart en matière d'infrastructure qui soutiendra un mémoire conjoint au Cabinet sur les options permettant de combler l’écart en matière d’infrastructures des Premières Nations.</a:t>
            </a:r>
          </a:p>
        </p:txBody>
      </p:sp>
      <p:sp>
        <p:nvSpPr>
          <p:cNvPr id="10" name="Rectangle 9">
            <a:extLst>
              <a:ext uri="{FF2B5EF4-FFF2-40B4-BE49-F238E27FC236}">
                <a16:creationId xmlns:a16="http://schemas.microsoft.com/office/drawing/2014/main" id="{DD7F0B86-C0ED-8C35-E20C-4894AF838D65}"/>
              </a:ext>
            </a:extLst>
          </p:cNvPr>
          <p:cNvSpPr/>
          <p:nvPr>
            <p:custDataLst>
              <p:tags r:id="rId7"/>
            </p:custDataLst>
          </p:nvPr>
        </p:nvSpPr>
        <p:spPr>
          <a:xfrm>
            <a:off x="2550871" y="4247539"/>
            <a:ext cx="5718484" cy="548875"/>
          </a:xfrm>
          <a:prstGeom prst="rect">
            <a:avLst/>
          </a:prstGeom>
          <a:solidFill>
            <a:srgbClr val="5B1B8E">
              <a:alpha val="1800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893" b="1" dirty="0">
                <a:solidFill>
                  <a:schemeClr val="tx1"/>
                </a:solidFill>
                <a:latin typeface="Arial" panose="020B0604020202020204" pitchFamily="34" charset="0"/>
                <a:cs typeface="Arial" panose="020B0604020202020204" pitchFamily="34" charset="0"/>
              </a:rPr>
              <a:t>Solution simple à court terme :</a:t>
            </a:r>
            <a:r>
              <a:rPr lang="fr-CA" sz="893" dirty="0">
                <a:solidFill>
                  <a:schemeClr val="tx1"/>
                </a:solidFill>
                <a:latin typeface="Arial" panose="020B0604020202020204" pitchFamily="34" charset="0"/>
                <a:cs typeface="Arial" panose="020B0604020202020204" pitchFamily="34" charset="0"/>
              </a:rPr>
              <a:t> Demander au Canada de renouveler le soutien financier aux programmes qui ont été couronnés de succès et qui sont arrivés à expiration.</a:t>
            </a:r>
          </a:p>
          <a:p>
            <a:r>
              <a:rPr lang="fr-CA" sz="893" b="1" dirty="0">
                <a:solidFill>
                  <a:schemeClr val="tx1"/>
                </a:solidFill>
                <a:latin typeface="Arial" panose="020B0604020202020204" pitchFamily="34" charset="0"/>
                <a:cs typeface="Arial" panose="020B0604020202020204" pitchFamily="34" charset="0"/>
              </a:rPr>
              <a:t>Surveillance et suivi :</a:t>
            </a:r>
            <a:r>
              <a:rPr lang="fr-CA" sz="893" dirty="0">
                <a:solidFill>
                  <a:schemeClr val="tx1"/>
                </a:solidFill>
                <a:latin typeface="Arial" panose="020B0604020202020204" pitchFamily="34" charset="0"/>
                <a:cs typeface="Arial" panose="020B0604020202020204" pitchFamily="34" charset="0"/>
              </a:rPr>
              <a:t> Mesurer le chemin parcouru pour combler l’écart en matière d’infrastructures</a:t>
            </a:r>
          </a:p>
        </p:txBody>
      </p:sp>
      <p:sp>
        <p:nvSpPr>
          <p:cNvPr id="11" name="Rectangle 10">
            <a:extLst>
              <a:ext uri="{FF2B5EF4-FFF2-40B4-BE49-F238E27FC236}">
                <a16:creationId xmlns:a16="http://schemas.microsoft.com/office/drawing/2014/main" id="{CF6AF0DC-8B54-91EC-5790-782D85199454}"/>
              </a:ext>
            </a:extLst>
          </p:cNvPr>
          <p:cNvSpPr/>
          <p:nvPr>
            <p:custDataLst>
              <p:tags r:id="rId8"/>
            </p:custDataLst>
          </p:nvPr>
        </p:nvSpPr>
        <p:spPr>
          <a:xfrm>
            <a:off x="1748959" y="3095396"/>
            <a:ext cx="715927" cy="473798"/>
          </a:xfrm>
          <a:prstGeom prst="rect">
            <a:avLst/>
          </a:prstGeom>
          <a:solidFill>
            <a:srgbClr val="5B1B8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1513311-C45E-C21F-6615-184C51D43B31}"/>
              </a:ext>
            </a:extLst>
          </p:cNvPr>
          <p:cNvSpPr/>
          <p:nvPr>
            <p:custDataLst>
              <p:tags r:id="rId9"/>
            </p:custDataLst>
          </p:nvPr>
        </p:nvSpPr>
        <p:spPr>
          <a:xfrm>
            <a:off x="1321356" y="3613495"/>
            <a:ext cx="715925" cy="673981"/>
          </a:xfrm>
          <a:prstGeom prst="rect">
            <a:avLst/>
          </a:prstGeom>
          <a:solidFill>
            <a:srgbClr val="5B1B8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998A0B7-0580-C914-10B2-5C8242A85CA1}"/>
              </a:ext>
            </a:extLst>
          </p:cNvPr>
          <p:cNvSpPr/>
          <p:nvPr>
            <p:custDataLst>
              <p:tags r:id="rId10"/>
            </p:custDataLst>
          </p:nvPr>
        </p:nvSpPr>
        <p:spPr>
          <a:xfrm>
            <a:off x="1321357" y="4346293"/>
            <a:ext cx="1143529" cy="449020"/>
          </a:xfrm>
          <a:prstGeom prst="rect">
            <a:avLst/>
          </a:prstGeom>
          <a:solidFill>
            <a:srgbClr val="5B1B8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CCCDA5C-A4AD-0492-0F29-6E24CED9B6D3}"/>
              </a:ext>
            </a:extLst>
          </p:cNvPr>
          <p:cNvSpPr/>
          <p:nvPr>
            <p:custDataLst>
              <p:tags r:id="rId11"/>
            </p:custDataLst>
          </p:nvPr>
        </p:nvSpPr>
        <p:spPr>
          <a:xfrm>
            <a:off x="1338523" y="3095396"/>
            <a:ext cx="359636" cy="473798"/>
          </a:xfrm>
          <a:prstGeom prst="rect">
            <a:avLst/>
          </a:prstGeom>
          <a:solidFill>
            <a:srgbClr val="F88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EEE7B79-3E2D-A584-5AFA-4AC900FD3970}"/>
              </a:ext>
            </a:extLst>
          </p:cNvPr>
          <p:cNvSpPr/>
          <p:nvPr>
            <p:custDataLst>
              <p:tags r:id="rId12"/>
            </p:custDataLst>
          </p:nvPr>
        </p:nvSpPr>
        <p:spPr>
          <a:xfrm>
            <a:off x="2105248" y="3611244"/>
            <a:ext cx="359640" cy="673981"/>
          </a:xfrm>
          <a:prstGeom prst="rect">
            <a:avLst/>
          </a:prstGeom>
          <a:solidFill>
            <a:srgbClr val="F88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a:solidFill>
                <a:schemeClr val="tx1"/>
              </a:solidFill>
              <a:latin typeface="Arial" panose="020B0604020202020204" pitchFamily="34" charset="0"/>
              <a:cs typeface="Arial" panose="020B0604020202020204" pitchFamily="34" charset="0"/>
            </a:endParaRPr>
          </a:p>
        </p:txBody>
      </p:sp>
      <p:pic>
        <p:nvPicPr>
          <p:cNvPr id="17" name="Graphic 16" descr="Customer review outline">
            <a:extLst>
              <a:ext uri="{FF2B5EF4-FFF2-40B4-BE49-F238E27FC236}">
                <a16:creationId xmlns:a16="http://schemas.microsoft.com/office/drawing/2014/main" id="{C775A017-774E-11D3-A0E4-2EA74B0106C8}"/>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89323" y="3683037"/>
            <a:ext cx="547312" cy="547312"/>
          </a:xfrm>
          <a:prstGeom prst="rect">
            <a:avLst/>
          </a:prstGeom>
        </p:spPr>
      </p:pic>
      <p:pic>
        <p:nvPicPr>
          <p:cNvPr id="23" name="Graphic 22" descr="Handshake outline">
            <a:extLst>
              <a:ext uri="{FF2B5EF4-FFF2-40B4-BE49-F238E27FC236}">
                <a16:creationId xmlns:a16="http://schemas.microsoft.com/office/drawing/2014/main" id="{63AEB0A7-4335-438E-6263-8440B6F60F3C}"/>
              </a:ext>
            </a:extLst>
          </p:cNvPr>
          <p:cNvPicPr>
            <a:picLocks noChangeAspect="1"/>
          </p:cNvPicPr>
          <p:nvPr>
            <p:custDataLst>
              <p:tags r:id="rId14"/>
            </p:custDataLst>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44123" y="4335780"/>
            <a:ext cx="479143" cy="519168"/>
          </a:xfrm>
          <a:prstGeom prst="rect">
            <a:avLst/>
          </a:prstGeom>
        </p:spPr>
      </p:pic>
      <p:pic>
        <p:nvPicPr>
          <p:cNvPr id="25" name="Graphic 24" descr="Clipboard Checked outline">
            <a:extLst>
              <a:ext uri="{FF2B5EF4-FFF2-40B4-BE49-F238E27FC236}">
                <a16:creationId xmlns:a16="http://schemas.microsoft.com/office/drawing/2014/main" id="{79B6C9BE-BAD9-7D58-F6F6-828FF9BC7BC8}"/>
              </a:ext>
            </a:extLst>
          </p:cNvPr>
          <p:cNvPicPr>
            <a:picLocks noChangeAspect="1"/>
          </p:cNvPicPr>
          <p:nvPr>
            <p:custDataLst>
              <p:tags r:id="rId15"/>
            </p:custDataLst>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897681" y="3120892"/>
            <a:ext cx="418485" cy="418485"/>
          </a:xfrm>
          <a:prstGeom prst="rect">
            <a:avLst/>
          </a:prstGeom>
        </p:spPr>
      </p:pic>
      <p:sp>
        <p:nvSpPr>
          <p:cNvPr id="2" name="Title 1">
            <a:extLst>
              <a:ext uri="{FF2B5EF4-FFF2-40B4-BE49-F238E27FC236}">
                <a16:creationId xmlns:a16="http://schemas.microsoft.com/office/drawing/2014/main" id="{A8BCF52F-2AD0-53CE-65B2-0EC4A0B3F7E7}"/>
              </a:ext>
            </a:extLst>
          </p:cNvPr>
          <p:cNvSpPr txBox="1">
            <a:spLocks/>
          </p:cNvSpPr>
          <p:nvPr>
            <p:custDataLst>
              <p:tags r:id="rId16"/>
            </p:custDataLst>
          </p:nvPr>
        </p:nvSpPr>
        <p:spPr>
          <a:xfrm>
            <a:off x="1305696" y="1474444"/>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Prochaines étapes</a:t>
            </a:r>
          </a:p>
        </p:txBody>
      </p:sp>
    </p:spTree>
    <p:extLst>
      <p:ext uri="{BB962C8B-B14F-4D97-AF65-F5344CB8AC3E}">
        <p14:creationId xmlns:p14="http://schemas.microsoft.com/office/powerpoint/2010/main" val="64011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custDataLst>
              <p:tags r:id="rId1"/>
            </p:custDataLst>
          </p:nvPr>
        </p:nvSpPr>
        <p:spPr>
          <a:xfrm>
            <a:off x="1231734" y="2432304"/>
            <a:ext cx="5430278" cy="1746504"/>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spcAft>
                <a:spcPts val="132"/>
              </a:spcAft>
            </a:pPr>
            <a:r>
              <a:rPr lang="fr-CA" sz="2118" b="1" dirty="0">
                <a:latin typeface="Arial"/>
                <a:cs typeface="Calibri"/>
              </a:rPr>
              <a:t>Combler l’écart en matière d’infrastructures d'ici 2030 : </a:t>
            </a:r>
            <a:br>
              <a:rPr lang="fr-CA" sz="2118" b="1" dirty="0">
                <a:latin typeface="Arial"/>
                <a:cs typeface="Calibri"/>
              </a:rPr>
            </a:br>
            <a:r>
              <a:rPr lang="fr-CA" sz="2118" b="1" dirty="0">
                <a:latin typeface="Arial"/>
                <a:cs typeface="Calibri"/>
              </a:rPr>
              <a:t>Un mandat du gouvernement du Canada</a:t>
            </a:r>
          </a:p>
        </p:txBody>
      </p:sp>
      <p:sp>
        <p:nvSpPr>
          <p:cNvPr id="13" name="TextBox 12">
            <a:extLst>
              <a:ext uri="{FF2B5EF4-FFF2-40B4-BE49-F238E27FC236}">
                <a16:creationId xmlns:a16="http://schemas.microsoft.com/office/drawing/2014/main" id="{D581EDF4-3C62-C525-288D-1B1366CCA3EE}"/>
              </a:ext>
            </a:extLst>
          </p:cNvPr>
          <p:cNvSpPr txBox="1"/>
          <p:nvPr>
            <p:custDataLst>
              <p:tags r:id="rId2"/>
            </p:custDataLst>
          </p:nvPr>
        </p:nvSpPr>
        <p:spPr>
          <a:xfrm>
            <a:off x="1231734" y="1644909"/>
            <a:ext cx="7052730" cy="769107"/>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lnSpc>
                <a:spcPct val="125000"/>
              </a:lnSpc>
              <a:spcAft>
                <a:spcPts val="132"/>
              </a:spcAft>
            </a:pPr>
            <a:r>
              <a:rPr lang="fr-CA" sz="2400" b="1" dirty="0">
                <a:solidFill>
                  <a:srgbClr val="5B1B8E"/>
                </a:solidFill>
                <a:latin typeface="Arial"/>
                <a:cs typeface="Arial"/>
              </a:rPr>
              <a:t>« Comblons l’écart ensemble... </a:t>
            </a:r>
            <a:r>
              <a:rPr lang="fr-CA" sz="2400" b="1" dirty="0" err="1">
                <a:solidFill>
                  <a:srgbClr val="5B1B8E"/>
                </a:solidFill>
                <a:latin typeface="Arial"/>
                <a:cs typeface="Arial"/>
              </a:rPr>
              <a:t>Anookeetaa</a:t>
            </a:r>
            <a:r>
              <a:rPr lang="fr-CA" sz="2400" b="1" dirty="0">
                <a:solidFill>
                  <a:srgbClr val="5B1B8E"/>
                </a:solidFill>
                <a:latin typeface="Arial"/>
                <a:cs typeface="Arial"/>
              </a:rPr>
              <a:t>! »</a:t>
            </a:r>
          </a:p>
          <a:p>
            <a:pPr>
              <a:lnSpc>
                <a:spcPct val="125000"/>
              </a:lnSpc>
              <a:spcAft>
                <a:spcPts val="132"/>
              </a:spcAft>
            </a:pPr>
            <a:endParaRPr lang="en-US" sz="2400" b="1" dirty="0">
              <a:solidFill>
                <a:srgbClr val="5B1B8E"/>
              </a:solidFill>
              <a:latin typeface="Arial"/>
              <a:cs typeface="Arial"/>
            </a:endParaRPr>
          </a:p>
        </p:txBody>
      </p:sp>
    </p:spTree>
    <p:extLst>
      <p:ext uri="{BB962C8B-B14F-4D97-AF65-F5344CB8AC3E}">
        <p14:creationId xmlns:p14="http://schemas.microsoft.com/office/powerpoint/2010/main" val="101602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custDataLst>
              <p:tags r:id="rId1"/>
            </p:custDataLst>
          </p:nvPr>
        </p:nvSpPr>
        <p:spPr>
          <a:xfrm>
            <a:off x="2189828" y="2116489"/>
            <a:ext cx="4487394" cy="910521"/>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spcAft>
                <a:spcPts val="132"/>
              </a:spcAft>
            </a:pPr>
            <a:r>
              <a:rPr lang="fr-CA" sz="3177" b="1" dirty="0">
                <a:solidFill>
                  <a:schemeClr val="bg1"/>
                </a:solidFill>
                <a:latin typeface="Arial"/>
                <a:cs typeface="Calibri"/>
              </a:rPr>
              <a:t>Questions et réponses</a:t>
            </a:r>
          </a:p>
        </p:txBody>
      </p:sp>
      <p:sp>
        <p:nvSpPr>
          <p:cNvPr id="13" name="TextBox 12">
            <a:extLst>
              <a:ext uri="{FF2B5EF4-FFF2-40B4-BE49-F238E27FC236}">
                <a16:creationId xmlns:a16="http://schemas.microsoft.com/office/drawing/2014/main" id="{D581EDF4-3C62-C525-288D-1B1366CCA3EE}"/>
              </a:ext>
            </a:extLst>
          </p:cNvPr>
          <p:cNvSpPr txBox="1"/>
          <p:nvPr>
            <p:custDataLst>
              <p:tags r:id="rId2"/>
            </p:custDataLst>
          </p:nvPr>
        </p:nvSpPr>
        <p:spPr>
          <a:xfrm>
            <a:off x="2661510" y="3169028"/>
            <a:ext cx="4110958" cy="838196"/>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lnSpc>
                <a:spcPct val="125000"/>
              </a:lnSpc>
              <a:spcAft>
                <a:spcPts val="132"/>
              </a:spcAft>
            </a:pPr>
            <a:endParaRPr lang="en-US" sz="728" dirty="0">
              <a:solidFill>
                <a:srgbClr val="5B1B8E"/>
              </a:solidFill>
              <a:latin typeface="Arial"/>
              <a:cs typeface="Arial"/>
            </a:endParaRPr>
          </a:p>
          <a:p>
            <a:pPr>
              <a:lnSpc>
                <a:spcPct val="125000"/>
              </a:lnSpc>
              <a:spcAft>
                <a:spcPts val="132"/>
              </a:spcAft>
            </a:pPr>
            <a:r>
              <a:rPr lang="fr-CA" sz="1588" b="1" dirty="0">
                <a:solidFill>
                  <a:schemeClr val="bg1"/>
                </a:solidFill>
                <a:latin typeface="Arial"/>
                <a:cs typeface="Arial"/>
              </a:rPr>
              <a:t>Courriel : </a:t>
            </a:r>
            <a:r>
              <a:rPr lang="fr-CA" sz="1588" dirty="0">
                <a:solidFill>
                  <a:schemeClr val="bg1"/>
                </a:solidFill>
                <a:latin typeface="Arial"/>
                <a:cs typeface="Arial"/>
              </a:rPr>
              <a:t>infrastructure@afn.ca </a:t>
            </a:r>
          </a:p>
        </p:txBody>
      </p:sp>
    </p:spTree>
    <p:extLst>
      <p:ext uri="{BB962C8B-B14F-4D97-AF65-F5344CB8AC3E}">
        <p14:creationId xmlns:p14="http://schemas.microsoft.com/office/powerpoint/2010/main" val="341355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3174CB-4862-A8C8-12AD-F0073AACA22C}"/>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3</a:t>
            </a:fld>
            <a:endParaRPr lang="en-CA"/>
          </a:p>
        </p:txBody>
      </p:sp>
      <p:sp>
        <p:nvSpPr>
          <p:cNvPr id="2" name="Footer Placeholder 1">
            <a:extLst>
              <a:ext uri="{FF2B5EF4-FFF2-40B4-BE49-F238E27FC236}">
                <a16:creationId xmlns:a16="http://schemas.microsoft.com/office/drawing/2014/main" id="{659D0A08-5358-3CCE-C39E-304080462466}"/>
              </a:ext>
            </a:extLst>
          </p:cNvPr>
          <p:cNvSpPr>
            <a:spLocks noGrp="1"/>
          </p:cNvSpPr>
          <p:nvPr>
            <p:ph type="ftr" sz="quarter" idx="4294967295"/>
            <p:custDataLst>
              <p:tags r:id="rId2"/>
            </p:custDataLst>
          </p:nvPr>
        </p:nvSpPr>
        <p:spPr>
          <a:xfrm>
            <a:off x="0" y="4946650"/>
            <a:ext cx="4376738"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TextBox 6">
            <a:extLst>
              <a:ext uri="{FF2B5EF4-FFF2-40B4-BE49-F238E27FC236}">
                <a16:creationId xmlns:a16="http://schemas.microsoft.com/office/drawing/2014/main" id="{32C08ACB-E2D7-F5FB-EAF9-A6E810BBAB28}"/>
              </a:ext>
            </a:extLst>
          </p:cNvPr>
          <p:cNvSpPr txBox="1"/>
          <p:nvPr>
            <p:custDataLst>
              <p:tags r:id="rId3"/>
            </p:custDataLst>
          </p:nvPr>
        </p:nvSpPr>
        <p:spPr>
          <a:xfrm>
            <a:off x="1319991" y="2153265"/>
            <a:ext cx="6890239" cy="2426305"/>
          </a:xfrm>
          <a:prstGeom prst="rect">
            <a:avLst/>
          </a:prstGeom>
          <a:noFill/>
        </p:spPr>
        <p:txBody>
          <a:bodyPr wrap="square">
            <a:spAutoFit/>
          </a:bodyPr>
          <a:lstStyle/>
          <a:p>
            <a:pPr>
              <a:spcAft>
                <a:spcPts val="662"/>
              </a:spcAft>
            </a:pPr>
            <a:r>
              <a:rPr lang="fr-CA" sz="1400" dirty="0">
                <a:solidFill>
                  <a:srgbClr val="191A1C"/>
                </a:solidFill>
                <a:latin typeface="Arial" panose="020B0604020202020204" pitchFamily="34" charset="0"/>
                <a:ea typeface="Calibri" panose="020F0502020204030204" pitchFamily="34" charset="0"/>
              </a:rPr>
              <a:t>Le rapport de l'Assemblée des Premières Nations (APN) intitulé « </a:t>
            </a:r>
            <a:r>
              <a:rPr lang="fr-CA" sz="1400" i="1" dirty="0">
                <a:solidFill>
                  <a:srgbClr val="191A1C"/>
                </a:solidFill>
                <a:latin typeface="Arial" panose="020B0604020202020204" pitchFamily="34" charset="0"/>
                <a:ea typeface="Calibri" panose="020F0502020204030204" pitchFamily="34" charset="0"/>
              </a:rPr>
              <a:t>Combler l’écart en matière d’infrastructures d’ici 2030</a:t>
            </a:r>
            <a:r>
              <a:rPr lang="fr-CA" sz="1400" dirty="0">
                <a:solidFill>
                  <a:srgbClr val="191A1C"/>
                </a:solidFill>
                <a:latin typeface="Arial" panose="020B0604020202020204" pitchFamily="34" charset="0"/>
                <a:ea typeface="Calibri" panose="020F0502020204030204" pitchFamily="34" charset="0"/>
              </a:rPr>
              <a:t> » estime que 349,2 milliards de dollars sont nécessaires pour combler l’écart en matière d’infrastructures pour les Premières Nations. </a:t>
            </a:r>
          </a:p>
          <a:p>
            <a:pPr>
              <a:spcAft>
                <a:spcPts val="662"/>
              </a:spcAft>
            </a:pPr>
            <a:r>
              <a:rPr lang="fr-CA" sz="1400" dirty="0">
                <a:solidFill>
                  <a:srgbClr val="191A1C"/>
                </a:solidFill>
                <a:latin typeface="Arial" panose="020B0604020202020204" pitchFamily="34" charset="0"/>
                <a:ea typeface="Calibri" panose="020F0502020204030204" pitchFamily="34" charset="0"/>
              </a:rPr>
              <a:t>Cette estimation, établie en 2022 et basée sur une date de démarrage en 2023-24, continuera d'augmenter à mesure que le temps passera sans que rien ne soit fait. </a:t>
            </a:r>
          </a:p>
          <a:p>
            <a:pPr>
              <a:spcAft>
                <a:spcPts val="662"/>
              </a:spcAft>
            </a:pPr>
            <a:r>
              <a:rPr lang="fr-CA" sz="1400" dirty="0">
                <a:solidFill>
                  <a:srgbClr val="191A1C"/>
                </a:solidFill>
                <a:latin typeface="Arial" panose="020B0604020202020204" pitchFamily="34" charset="0"/>
                <a:ea typeface="Calibri" panose="020F0502020204030204" pitchFamily="34" charset="0"/>
              </a:rPr>
              <a:t>Ces investissements sont essentiels pour construire et entretenir des infrastructures liées à l'eau potable, à l'accès routier en toutes saisons, à l'adaptation au climat, à la carboneutralité, à la connectivité numérique, au logement, à l'éducation, à l'accessibilité et à d'autres biens communautaires essentiels. </a:t>
            </a:r>
          </a:p>
        </p:txBody>
      </p:sp>
      <p:sp>
        <p:nvSpPr>
          <p:cNvPr id="4" name="Title 1">
            <a:extLst>
              <a:ext uri="{FF2B5EF4-FFF2-40B4-BE49-F238E27FC236}">
                <a16:creationId xmlns:a16="http://schemas.microsoft.com/office/drawing/2014/main" id="{C9E47505-A492-003B-C59D-BCC1DF1FF885}"/>
              </a:ext>
            </a:extLst>
          </p:cNvPr>
          <p:cNvSpPr txBox="1">
            <a:spLocks/>
          </p:cNvSpPr>
          <p:nvPr>
            <p:custDataLst>
              <p:tags r:id="rId4"/>
            </p:custDataLst>
          </p:nvPr>
        </p:nvSpPr>
        <p:spPr>
          <a:xfrm>
            <a:off x="1319991" y="1391229"/>
            <a:ext cx="6773402" cy="762036"/>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Récapitulatif du rapport « </a:t>
            </a:r>
            <a:r>
              <a:rPr lang="fr-CA" sz="2400" b="1" i="1" dirty="0">
                <a:solidFill>
                  <a:srgbClr val="5B1B8E"/>
                </a:solidFill>
              </a:rPr>
              <a:t>Combler l'écart</a:t>
            </a:r>
            <a:r>
              <a:rPr lang="fr-CA" sz="2400" b="1" dirty="0">
                <a:solidFill>
                  <a:srgbClr val="5B1B8E"/>
                </a:solidFill>
              </a:rPr>
              <a:t> »</a:t>
            </a:r>
          </a:p>
        </p:txBody>
      </p:sp>
    </p:spTree>
    <p:extLst>
      <p:ext uri="{BB962C8B-B14F-4D97-AF65-F5344CB8AC3E}">
        <p14:creationId xmlns:p14="http://schemas.microsoft.com/office/powerpoint/2010/main" val="129651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175F0-3808-6AA4-FD8B-78E1753C582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6F9428-A07E-57B0-D757-A7A42914304A}"/>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4</a:t>
            </a:fld>
            <a:endParaRPr lang="en-CA"/>
          </a:p>
        </p:txBody>
      </p:sp>
      <p:sp>
        <p:nvSpPr>
          <p:cNvPr id="6" name="Footer Placeholder 1">
            <a:extLst>
              <a:ext uri="{FF2B5EF4-FFF2-40B4-BE49-F238E27FC236}">
                <a16:creationId xmlns:a16="http://schemas.microsoft.com/office/drawing/2014/main" id="{9E3C90F4-7073-73B1-A10D-58F3920F1EF3}"/>
              </a:ext>
            </a:extLst>
          </p:cNvPr>
          <p:cNvSpPr>
            <a:spLocks noGrp="1"/>
          </p:cNvSpPr>
          <p:nvPr>
            <p:ph type="ftr" sz="quarter" idx="4294967295"/>
            <p:custDataLst>
              <p:tags r:id="rId2"/>
            </p:custDataLst>
          </p:nvPr>
        </p:nvSpPr>
        <p:spPr>
          <a:xfrm>
            <a:off x="0" y="4946650"/>
            <a:ext cx="4360863"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pic>
        <p:nvPicPr>
          <p:cNvPr id="5" name="Picture 4" descr="A diagram with text and a red circle&#10;&#10;Description automatically generated">
            <a:extLst>
              <a:ext uri="{FF2B5EF4-FFF2-40B4-BE49-F238E27FC236}">
                <a16:creationId xmlns:a16="http://schemas.microsoft.com/office/drawing/2014/main" id="{EB0DC88F-2EE2-6E7C-033F-2AAC61FE55A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344360" y="2108825"/>
            <a:ext cx="6455280" cy="2638775"/>
          </a:xfrm>
          <a:prstGeom prst="rect">
            <a:avLst/>
          </a:prstGeom>
        </p:spPr>
      </p:pic>
      <p:sp>
        <p:nvSpPr>
          <p:cNvPr id="4" name="Footer Placeholder 1">
            <a:extLst>
              <a:ext uri="{FF2B5EF4-FFF2-40B4-BE49-F238E27FC236}">
                <a16:creationId xmlns:a16="http://schemas.microsoft.com/office/drawing/2014/main" id="{E2B4760E-7847-7BD8-7AB0-32FB737D48BD}"/>
              </a:ext>
            </a:extLst>
          </p:cNvPr>
          <p:cNvSpPr txBox="1">
            <a:spLocks/>
          </p:cNvSpPr>
          <p:nvPr>
            <p:custDataLst>
              <p:tags r:id="rId4"/>
            </p:custDataLst>
          </p:nvPr>
        </p:nvSpPr>
        <p:spPr>
          <a:xfrm>
            <a:off x="1619053" y="4610678"/>
            <a:ext cx="3087639" cy="273844"/>
          </a:xfrm>
          <a:prstGeom prst="rect">
            <a:avLst/>
          </a:prstGeom>
        </p:spPr>
        <p:txBody>
          <a:bodyPr/>
          <a:lstStyle>
            <a:defPPr>
              <a:defRPr lang="en-US"/>
            </a:defPPr>
            <a:lvl1pPr marL="0" algn="l" defTabSz="4572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fr-CA" sz="529" b="1" i="1" dirty="0">
                <a:solidFill>
                  <a:srgbClr val="5B1B8E"/>
                </a:solidFill>
                <a:latin typeface="Arial"/>
                <a:cs typeface="Calibri"/>
              </a:rPr>
              <a:t>Des avantages pour tous les Canadiens (partie 1) : Impact économique de combler l'écart en matière d'infrastructures </a:t>
            </a:r>
          </a:p>
        </p:txBody>
      </p:sp>
      <p:sp>
        <p:nvSpPr>
          <p:cNvPr id="9" name="Title 1">
            <a:extLst>
              <a:ext uri="{FF2B5EF4-FFF2-40B4-BE49-F238E27FC236}">
                <a16:creationId xmlns:a16="http://schemas.microsoft.com/office/drawing/2014/main" id="{85BA1322-C5E6-0D17-0447-BCE8E8E98807}"/>
              </a:ext>
            </a:extLst>
          </p:cNvPr>
          <p:cNvSpPr txBox="1">
            <a:spLocks/>
          </p:cNvSpPr>
          <p:nvPr>
            <p:custDataLst>
              <p:tags r:id="rId5"/>
            </p:custDataLst>
          </p:nvPr>
        </p:nvSpPr>
        <p:spPr>
          <a:xfrm>
            <a:off x="1319991" y="1391229"/>
            <a:ext cx="6773402" cy="762036"/>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Récapitulatif du rapport « </a:t>
            </a:r>
            <a:r>
              <a:rPr lang="fr-CA" sz="2400" b="1" i="1" dirty="0">
                <a:solidFill>
                  <a:srgbClr val="5B1B8E"/>
                </a:solidFill>
              </a:rPr>
              <a:t>Combler l'écart</a:t>
            </a:r>
            <a:r>
              <a:rPr lang="fr-CA" sz="2400" b="1" dirty="0">
                <a:solidFill>
                  <a:srgbClr val="5B1B8E"/>
                </a:solidFill>
              </a:rPr>
              <a:t> »</a:t>
            </a:r>
          </a:p>
        </p:txBody>
      </p:sp>
    </p:spTree>
    <p:extLst>
      <p:ext uri="{BB962C8B-B14F-4D97-AF65-F5344CB8AC3E}">
        <p14:creationId xmlns:p14="http://schemas.microsoft.com/office/powerpoint/2010/main" val="273370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5</a:t>
            </a:fld>
            <a:endParaRPr lang="en-CA"/>
          </a:p>
        </p:txBody>
      </p:sp>
      <p:sp>
        <p:nvSpPr>
          <p:cNvPr id="3" name="Footer Placeholder 1">
            <a:extLst>
              <a:ext uri="{FF2B5EF4-FFF2-40B4-BE49-F238E27FC236}">
                <a16:creationId xmlns:a16="http://schemas.microsoft.com/office/drawing/2014/main" id="{9C2EC3A9-3889-1947-94B8-E07ABACB483E}"/>
              </a:ext>
            </a:extLst>
          </p:cNvPr>
          <p:cNvSpPr>
            <a:spLocks noGrp="1"/>
          </p:cNvSpPr>
          <p:nvPr>
            <p:ph type="ftr" sz="quarter" idx="4294967295"/>
            <p:custDataLst>
              <p:tags r:id="rId2"/>
            </p:custDataLst>
          </p:nvPr>
        </p:nvSpPr>
        <p:spPr>
          <a:xfrm>
            <a:off x="0" y="4946650"/>
            <a:ext cx="4284663"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grpSp>
        <p:nvGrpSpPr>
          <p:cNvPr id="7" name="Group 6">
            <a:extLst>
              <a:ext uri="{FF2B5EF4-FFF2-40B4-BE49-F238E27FC236}">
                <a16:creationId xmlns:a16="http://schemas.microsoft.com/office/drawing/2014/main" id="{C5E87BEC-D2D5-4CAC-412B-B8D07775799C}"/>
              </a:ext>
            </a:extLst>
          </p:cNvPr>
          <p:cNvGrpSpPr/>
          <p:nvPr>
            <p:custDataLst>
              <p:tags r:id="rId3"/>
            </p:custDataLst>
          </p:nvPr>
        </p:nvGrpSpPr>
        <p:grpSpPr>
          <a:xfrm>
            <a:off x="1319991" y="2029134"/>
            <a:ext cx="6289337" cy="2700182"/>
            <a:chOff x="692600" y="2047682"/>
            <a:chExt cx="8666860" cy="4640682"/>
          </a:xfrm>
        </p:grpSpPr>
        <p:sp>
          <p:nvSpPr>
            <p:cNvPr id="23" name="Rectangle 22">
              <a:extLst>
                <a:ext uri="{FF2B5EF4-FFF2-40B4-BE49-F238E27FC236}">
                  <a16:creationId xmlns:a16="http://schemas.microsoft.com/office/drawing/2014/main" id="{AAD94F8B-42CE-46BA-27B9-F8E3895898BA}"/>
                </a:ext>
              </a:extLst>
            </p:cNvPr>
            <p:cNvSpPr/>
            <p:nvPr/>
          </p:nvSpPr>
          <p:spPr>
            <a:xfrm>
              <a:off x="692600" y="2047682"/>
              <a:ext cx="3729375" cy="2599813"/>
            </a:xfrm>
            <a:prstGeom prst="rect">
              <a:avLst/>
            </a:prstGeom>
            <a:solidFill>
              <a:srgbClr val="5B1B8E"/>
            </a:solidFill>
            <a:ln w="25400" cap="flat" cmpd="sng" algn="ctr">
              <a:noFill/>
              <a:prstDash val="solid"/>
            </a:ln>
            <a:effectLst/>
          </p:spPr>
          <p:txBody>
            <a:bodyPr lIns="71471" tIns="30256" rIns="0" bIns="30256" rtlCol="0" anchor="ctr"/>
            <a:lstStyle/>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r>
                <a:rPr lang="fr-CA" sz="954" b="1" dirty="0">
                  <a:solidFill>
                    <a:srgbClr val="FFFFFF"/>
                  </a:solidFill>
                  <a:latin typeface="Arial"/>
                  <a:cs typeface="Arial"/>
                </a:rPr>
                <a:t>Combler l’écart en matière d’infrastructures d’ici 2030</a:t>
              </a:r>
            </a:p>
            <a:p>
              <a:pPr defTabSz="343483">
                <a:defRPr/>
              </a:pPr>
              <a:r>
                <a:rPr lang="fr-CA" sz="794" dirty="0">
                  <a:solidFill>
                    <a:srgbClr val="FFFFFF"/>
                  </a:solidFill>
                  <a:latin typeface="Arial"/>
                  <a:cs typeface="Arial"/>
                </a:rPr>
                <a:t>Un rapport sur les besoins en infrastructures pour favoriser la réconciliation, la résilience, la réalisation d'objectifs de carboneutralité, la connectivité et le développement des capacités économiques des Premières Nations.</a:t>
              </a:r>
            </a:p>
          </p:txBody>
        </p:sp>
        <p:sp>
          <p:nvSpPr>
            <p:cNvPr id="24" name="Rectangle 23">
              <a:extLst>
                <a:ext uri="{FF2B5EF4-FFF2-40B4-BE49-F238E27FC236}">
                  <a16:creationId xmlns:a16="http://schemas.microsoft.com/office/drawing/2014/main" id="{5E8DDC27-BB2C-DF9C-CE27-F53EF2F87BD0}"/>
                </a:ext>
              </a:extLst>
            </p:cNvPr>
            <p:cNvSpPr/>
            <p:nvPr/>
          </p:nvSpPr>
          <p:spPr>
            <a:xfrm>
              <a:off x="4559998" y="2047682"/>
              <a:ext cx="2197993" cy="1477115"/>
            </a:xfrm>
            <a:prstGeom prst="rect">
              <a:avLst/>
            </a:prstGeom>
            <a:solidFill>
              <a:srgbClr val="5B1B8E">
                <a:alpha val="32000"/>
              </a:srgbClr>
            </a:solidFill>
            <a:ln w="25400" cap="flat" cmpd="sng" algn="ctr">
              <a:noFill/>
              <a:prstDash val="solid"/>
            </a:ln>
            <a:effectLst/>
          </p:spPr>
          <p:txBody>
            <a:bodyPr lIns="71471" tIns="0" rIns="47647" bIns="0" rtlCol="0" anchor="ctr"/>
            <a:lstStyle/>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r>
                <a:rPr lang="fr-CA" sz="794" dirty="0">
                  <a:solidFill>
                    <a:srgbClr val="000000"/>
                  </a:solidFill>
                  <a:latin typeface="Arial"/>
                  <a:cs typeface="Arial"/>
                </a:rPr>
                <a:t>Participation de 401 communautés des Premières Nations.</a:t>
              </a:r>
            </a:p>
          </p:txBody>
        </p:sp>
        <p:sp>
          <p:nvSpPr>
            <p:cNvPr id="25" name="Rectangle 24">
              <a:extLst>
                <a:ext uri="{FF2B5EF4-FFF2-40B4-BE49-F238E27FC236}">
                  <a16:creationId xmlns:a16="http://schemas.microsoft.com/office/drawing/2014/main" id="{8B831362-DD3C-F1AB-A2FC-311FABE80F12}"/>
                </a:ext>
              </a:extLst>
            </p:cNvPr>
            <p:cNvSpPr/>
            <p:nvPr/>
          </p:nvSpPr>
          <p:spPr>
            <a:xfrm>
              <a:off x="692601" y="4796618"/>
              <a:ext cx="4843248" cy="1891746"/>
            </a:xfrm>
            <a:prstGeom prst="rect">
              <a:avLst/>
            </a:prstGeom>
            <a:solidFill>
              <a:srgbClr val="5B1B8E">
                <a:alpha val="32000"/>
              </a:srgbClr>
            </a:solidFill>
            <a:ln w="25400" cap="flat" cmpd="sng" algn="ctr">
              <a:noFill/>
              <a:prstDash val="solid"/>
            </a:ln>
            <a:effectLst/>
          </p:spPr>
          <p:txBody>
            <a:bodyPr lIns="71471" tIns="30256" rIns="95294" bIns="30256" rtlCol="0" anchor="ctr"/>
            <a:lstStyle/>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b="1" kern="0" dirty="0">
                <a:solidFill>
                  <a:srgbClr val="000000"/>
                </a:solidFill>
                <a:highlight>
                  <a:srgbClr val="FFFF00"/>
                </a:highlight>
                <a:latin typeface="Arial" panose="020B0604020202020204" pitchFamily="34" charset="0"/>
                <a:cs typeface="Arial" panose="020B0604020202020204" pitchFamily="34" charset="0"/>
              </a:endParaRPr>
            </a:p>
            <a:p>
              <a:pPr defTabSz="343483">
                <a:defRPr/>
              </a:pPr>
              <a:r>
                <a:rPr lang="fr-CA" sz="794">
                  <a:solidFill>
                    <a:srgbClr val="000000"/>
                  </a:solidFill>
                  <a:latin typeface="Arial"/>
                  <a:ea typeface="+mn-lt"/>
                  <a:cs typeface="Arial"/>
                </a:rPr>
                <a:t>Une tentative collaborative et historique de quantifier l'écart en matière d'infrastructures et de logement avec la coopération de l'Assemblée des Premières Nations et de Services aux Autochtones Canada</a:t>
              </a:r>
              <a:r>
                <a:rPr lang="fr-CA" sz="794" b="1">
                  <a:solidFill>
                    <a:srgbClr val="000000"/>
                  </a:solidFill>
                  <a:latin typeface="Arial"/>
                  <a:ea typeface="+mn-lt"/>
                  <a:cs typeface="Arial"/>
                </a:rPr>
                <a:t>.</a:t>
              </a:r>
            </a:p>
          </p:txBody>
        </p:sp>
        <p:sp>
          <p:nvSpPr>
            <p:cNvPr id="26" name="Rectangle 25">
              <a:extLst>
                <a:ext uri="{FF2B5EF4-FFF2-40B4-BE49-F238E27FC236}">
                  <a16:creationId xmlns:a16="http://schemas.microsoft.com/office/drawing/2014/main" id="{F822F67F-193C-F3A1-D43B-668F053405F3}"/>
                </a:ext>
              </a:extLst>
            </p:cNvPr>
            <p:cNvSpPr/>
            <p:nvPr/>
          </p:nvSpPr>
          <p:spPr>
            <a:xfrm>
              <a:off x="5682421" y="4796618"/>
              <a:ext cx="3677039" cy="1891746"/>
            </a:xfrm>
            <a:prstGeom prst="rect">
              <a:avLst/>
            </a:prstGeom>
            <a:solidFill>
              <a:srgbClr val="5B1B8E">
                <a:alpha val="32000"/>
              </a:srgbClr>
            </a:solidFill>
            <a:ln w="25400" cap="flat" cmpd="sng" algn="ctr">
              <a:noFill/>
              <a:prstDash val="solid"/>
            </a:ln>
            <a:effectLst/>
          </p:spPr>
          <p:txBody>
            <a:bodyPr lIns="71471" tIns="71471" rIns="60512" bIns="30256" rtlCol="0" anchor="ctr"/>
            <a:lstStyle/>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a:cs typeface="Arial"/>
              </a:endParaRPr>
            </a:p>
            <a:p>
              <a:pPr defTabSz="343483">
                <a:defRPr/>
              </a:pPr>
              <a:r>
                <a:rPr lang="fr-CA" sz="794" dirty="0">
                  <a:solidFill>
                    <a:srgbClr val="000000"/>
                  </a:solidFill>
                  <a:latin typeface="Arial"/>
                  <a:cs typeface="Arial"/>
                </a:rPr>
                <a:t>Fait progresser les résultats socioéconomiques des Premières Nations en respectant les engagements fiduciaires, juridiques et publics du gouvernement du Canada à l'égard des Premières Nations.</a:t>
              </a:r>
            </a:p>
          </p:txBody>
        </p:sp>
        <p:sp>
          <p:nvSpPr>
            <p:cNvPr id="27" name="Rectangle 26">
              <a:extLst>
                <a:ext uri="{FF2B5EF4-FFF2-40B4-BE49-F238E27FC236}">
                  <a16:creationId xmlns:a16="http://schemas.microsoft.com/office/drawing/2014/main" id="{AA0D3247-4E43-5CB2-8437-8DE24A016B96}"/>
                </a:ext>
              </a:extLst>
            </p:cNvPr>
            <p:cNvSpPr/>
            <p:nvPr/>
          </p:nvSpPr>
          <p:spPr>
            <a:xfrm>
              <a:off x="4559996" y="3681576"/>
              <a:ext cx="4799462" cy="958263"/>
            </a:xfrm>
            <a:prstGeom prst="rect">
              <a:avLst/>
            </a:prstGeom>
            <a:solidFill>
              <a:srgbClr val="5B1B8E">
                <a:alpha val="32000"/>
              </a:srgbClr>
            </a:solidFill>
            <a:ln w="25400" cap="flat" cmpd="sng" algn="ctr">
              <a:noFill/>
              <a:prstDash val="solid"/>
            </a:ln>
            <a:effectLst/>
          </p:spPr>
          <p:txBody>
            <a:bodyPr lIns="452647" tIns="30256" rIns="142941" bIns="30256" rtlCol="0" anchor="ctr"/>
            <a:lstStyle/>
            <a:p>
              <a:pPr marL="268956" defTabSz="343483">
                <a:defRPr/>
              </a:pPr>
              <a:r>
                <a:rPr lang="fr-CA" sz="794" dirty="0">
                  <a:solidFill>
                    <a:srgbClr val="000000"/>
                  </a:solidFill>
                  <a:latin typeface="Arial"/>
                  <a:cs typeface="Arial"/>
                </a:rPr>
                <a:t>Favorise une approche autogérée de la gestion des biens par les Premières Nations afin de combler l’écart en matière d’infrastructures d'ici 2030.</a:t>
              </a:r>
            </a:p>
          </p:txBody>
        </p:sp>
        <p:sp>
          <p:nvSpPr>
            <p:cNvPr id="28" name="Rectangle 27">
              <a:extLst>
                <a:ext uri="{FF2B5EF4-FFF2-40B4-BE49-F238E27FC236}">
                  <a16:creationId xmlns:a16="http://schemas.microsoft.com/office/drawing/2014/main" id="{B31DA9B2-8249-F776-5B22-652BE01E32F6}"/>
                </a:ext>
              </a:extLst>
            </p:cNvPr>
            <p:cNvSpPr/>
            <p:nvPr/>
          </p:nvSpPr>
          <p:spPr>
            <a:xfrm>
              <a:off x="6896014" y="2047682"/>
              <a:ext cx="2463445" cy="1477115"/>
            </a:xfrm>
            <a:prstGeom prst="rect">
              <a:avLst/>
            </a:prstGeom>
            <a:solidFill>
              <a:srgbClr val="5B1B8E">
                <a:alpha val="32000"/>
              </a:srgbClr>
            </a:solidFill>
            <a:ln w="25400" cap="flat" cmpd="sng" algn="ctr">
              <a:noFill/>
              <a:prstDash val="solid"/>
            </a:ln>
            <a:effectLst/>
          </p:spPr>
          <p:txBody>
            <a:bodyPr lIns="71471" tIns="30256" rIns="71471" bIns="30256" rtlCol="0" anchor="ctr"/>
            <a:lstStyle/>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r>
                <a:rPr lang="fr-CA" sz="794" dirty="0">
                  <a:solidFill>
                    <a:srgbClr val="000000"/>
                  </a:solidFill>
                  <a:latin typeface="Arial"/>
                  <a:cs typeface="Arial"/>
                </a:rPr>
                <a:t>Crée des occasions économiques pour les travailleurs et les entreprises autochtones et non autochtones.</a:t>
              </a:r>
            </a:p>
          </p:txBody>
        </p:sp>
        <p:pic>
          <p:nvPicPr>
            <p:cNvPr id="29" name="Graphic 28" descr="Construction worker female outline">
              <a:extLst>
                <a:ext uri="{FF2B5EF4-FFF2-40B4-BE49-F238E27FC236}">
                  <a16:creationId xmlns:a16="http://schemas.microsoft.com/office/drawing/2014/main" id="{D31CA66B-EA92-1A2E-2189-9497CCDC1F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4304" y="2129979"/>
              <a:ext cx="432201" cy="422704"/>
            </a:xfrm>
            <a:prstGeom prst="rect">
              <a:avLst/>
            </a:prstGeom>
          </p:spPr>
        </p:pic>
        <p:pic>
          <p:nvPicPr>
            <p:cNvPr id="30" name="Graphic 29" descr="Handshake with solid fill">
              <a:extLst>
                <a:ext uri="{FF2B5EF4-FFF2-40B4-BE49-F238E27FC236}">
                  <a16:creationId xmlns:a16="http://schemas.microsoft.com/office/drawing/2014/main" id="{1835F371-DDF8-06B1-1F34-37ABBF52A4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1856" y="2150525"/>
              <a:ext cx="855779" cy="986309"/>
            </a:xfrm>
            <a:prstGeom prst="rect">
              <a:avLst/>
            </a:prstGeom>
          </p:spPr>
        </p:pic>
        <p:pic>
          <p:nvPicPr>
            <p:cNvPr id="31" name="Graphic 30" descr="Open hand with plant outline">
              <a:extLst>
                <a:ext uri="{FF2B5EF4-FFF2-40B4-BE49-F238E27FC236}">
                  <a16:creationId xmlns:a16="http://schemas.microsoft.com/office/drawing/2014/main" id="{67522CC2-22BE-CD1B-7016-93EE9A5C4D7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80723" y="3742293"/>
              <a:ext cx="604775" cy="777456"/>
            </a:xfrm>
            <a:prstGeom prst="rect">
              <a:avLst/>
            </a:prstGeom>
          </p:spPr>
        </p:pic>
        <p:pic>
          <p:nvPicPr>
            <p:cNvPr id="32" name="Graphic 31" descr="Clipboard Partially Checked outline">
              <a:extLst>
                <a:ext uri="{FF2B5EF4-FFF2-40B4-BE49-F238E27FC236}">
                  <a16:creationId xmlns:a16="http://schemas.microsoft.com/office/drawing/2014/main" id="{7DF086E9-013C-1CEE-4771-42E955A443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82421" y="4921303"/>
              <a:ext cx="642179" cy="628070"/>
            </a:xfrm>
            <a:prstGeom prst="rect">
              <a:avLst/>
            </a:prstGeom>
          </p:spPr>
        </p:pic>
        <p:pic>
          <p:nvPicPr>
            <p:cNvPr id="33" name="Graphic 32" descr="Construction worker male outline">
              <a:extLst>
                <a:ext uri="{FF2B5EF4-FFF2-40B4-BE49-F238E27FC236}">
                  <a16:creationId xmlns:a16="http://schemas.microsoft.com/office/drawing/2014/main" id="{F7C48DE1-613D-FEB5-FC6E-1D9CEA44DA5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34092" y="2129979"/>
              <a:ext cx="432201" cy="422704"/>
            </a:xfrm>
            <a:prstGeom prst="rect">
              <a:avLst/>
            </a:prstGeom>
          </p:spPr>
        </p:pic>
        <p:pic>
          <p:nvPicPr>
            <p:cNvPr id="34" name="Graphic 33" descr="Office worker male outline">
              <a:extLst>
                <a:ext uri="{FF2B5EF4-FFF2-40B4-BE49-F238E27FC236}">
                  <a16:creationId xmlns:a16="http://schemas.microsoft.com/office/drawing/2014/main" id="{CBDA1937-5C8D-32F3-39D3-B84495F40F9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967985" y="2129979"/>
              <a:ext cx="432201" cy="422704"/>
            </a:xfrm>
            <a:prstGeom prst="rect">
              <a:avLst/>
            </a:prstGeom>
          </p:spPr>
        </p:pic>
        <p:pic>
          <p:nvPicPr>
            <p:cNvPr id="35" name="Graphic 34" descr="Office worker female outline">
              <a:extLst>
                <a:ext uri="{FF2B5EF4-FFF2-40B4-BE49-F238E27FC236}">
                  <a16:creationId xmlns:a16="http://schemas.microsoft.com/office/drawing/2014/main" id="{EA11006A-AF76-341D-9EBE-CD6C7359DA4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80624" y="2129979"/>
              <a:ext cx="432201" cy="422704"/>
            </a:xfrm>
            <a:prstGeom prst="rect">
              <a:avLst/>
            </a:prstGeom>
          </p:spPr>
        </p:pic>
        <p:pic>
          <p:nvPicPr>
            <p:cNvPr id="36" name="Graphic 35" descr="Viral with solid fill">
              <a:extLst>
                <a:ext uri="{FF2B5EF4-FFF2-40B4-BE49-F238E27FC236}">
                  <a16:creationId xmlns:a16="http://schemas.microsoft.com/office/drawing/2014/main" id="{7A240B6D-5472-623B-8925-C5CC847C2E2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5930" y="4911776"/>
              <a:ext cx="841706" cy="823214"/>
            </a:xfrm>
            <a:prstGeom prst="rect">
              <a:avLst/>
            </a:prstGeom>
          </p:spPr>
        </p:pic>
        <p:pic>
          <p:nvPicPr>
            <p:cNvPr id="37" name="Graphic 36" descr="Subtitles outline">
              <a:extLst>
                <a:ext uri="{FF2B5EF4-FFF2-40B4-BE49-F238E27FC236}">
                  <a16:creationId xmlns:a16="http://schemas.microsoft.com/office/drawing/2014/main" id="{ADE2BB3F-E389-FC83-1274-C4B9554D016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97392" y="2132321"/>
              <a:ext cx="576557" cy="605192"/>
            </a:xfrm>
            <a:prstGeom prst="rect">
              <a:avLst/>
            </a:prstGeom>
          </p:spPr>
        </p:pic>
      </p:grpSp>
      <p:sp>
        <p:nvSpPr>
          <p:cNvPr id="6" name="Title 1">
            <a:extLst>
              <a:ext uri="{FF2B5EF4-FFF2-40B4-BE49-F238E27FC236}">
                <a16:creationId xmlns:a16="http://schemas.microsoft.com/office/drawing/2014/main" id="{93A4B898-8B8D-98AB-2109-885A0AC8E799}"/>
              </a:ext>
            </a:extLst>
          </p:cNvPr>
          <p:cNvSpPr txBox="1">
            <a:spLocks/>
          </p:cNvSpPr>
          <p:nvPr>
            <p:custDataLst>
              <p:tags r:id="rId4"/>
            </p:custDataLst>
          </p:nvPr>
        </p:nvSpPr>
        <p:spPr>
          <a:xfrm>
            <a:off x="1319991" y="1391229"/>
            <a:ext cx="6773402" cy="762036"/>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Récapitulatif du rapport « </a:t>
            </a:r>
            <a:r>
              <a:rPr lang="fr-CA" sz="2400" b="1" i="1" dirty="0">
                <a:solidFill>
                  <a:srgbClr val="5B1B8E"/>
                </a:solidFill>
              </a:rPr>
              <a:t>Combler l'écart</a:t>
            </a:r>
            <a:r>
              <a:rPr lang="fr-CA" sz="2400" b="1" dirty="0">
                <a:solidFill>
                  <a:srgbClr val="5B1B8E"/>
                </a:solidFill>
              </a:rPr>
              <a:t> »</a:t>
            </a:r>
          </a:p>
        </p:txBody>
      </p:sp>
    </p:spTree>
    <p:extLst>
      <p:ext uri="{BB962C8B-B14F-4D97-AF65-F5344CB8AC3E}">
        <p14:creationId xmlns:p14="http://schemas.microsoft.com/office/powerpoint/2010/main" val="153379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6</a:t>
            </a:fld>
            <a:endParaRPr lang="en-CA"/>
          </a:p>
        </p:txBody>
      </p:sp>
      <p:sp>
        <p:nvSpPr>
          <p:cNvPr id="5" name="Footer Placeholder 1">
            <a:extLst>
              <a:ext uri="{FF2B5EF4-FFF2-40B4-BE49-F238E27FC236}">
                <a16:creationId xmlns:a16="http://schemas.microsoft.com/office/drawing/2014/main" id="{7563AFD2-0EBB-F74A-83E1-D3B7651891A9}"/>
              </a:ext>
            </a:extLst>
          </p:cNvPr>
          <p:cNvSpPr>
            <a:spLocks noGrp="1"/>
          </p:cNvSpPr>
          <p:nvPr>
            <p:ph type="ftr" sz="quarter" idx="4294967295"/>
            <p:custDataLst>
              <p:tags r:id="rId2"/>
            </p:custDataLst>
          </p:nvPr>
        </p:nvSpPr>
        <p:spPr>
          <a:xfrm>
            <a:off x="0" y="4946650"/>
            <a:ext cx="3957638"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Content Placeholder 2">
            <a:extLst>
              <a:ext uri="{FF2B5EF4-FFF2-40B4-BE49-F238E27FC236}">
                <a16:creationId xmlns:a16="http://schemas.microsoft.com/office/drawing/2014/main" id="{DB929842-CF7E-26CC-D62B-6289D48ED027}"/>
              </a:ext>
            </a:extLst>
          </p:cNvPr>
          <p:cNvSpPr>
            <a:spLocks noGrp="1"/>
          </p:cNvSpPr>
          <p:nvPr>
            <p:ph idx="4294967295"/>
            <p:custDataLst>
              <p:tags r:id="rId3"/>
            </p:custDataLst>
          </p:nvPr>
        </p:nvSpPr>
        <p:spPr>
          <a:xfrm>
            <a:off x="1245157" y="1898856"/>
            <a:ext cx="7898843" cy="3735387"/>
          </a:xfrm>
          <a:prstGeom prst="rect">
            <a:avLst/>
          </a:prstGeom>
        </p:spPr>
        <p:txBody>
          <a:bodyPr>
            <a:noAutofit/>
          </a:bodyPr>
          <a:lstStyle/>
          <a:p>
            <a:pPr marL="0" indent="0">
              <a:lnSpc>
                <a:spcPts val="927"/>
              </a:lnSpc>
              <a:spcBef>
                <a:spcPts val="200"/>
              </a:spcBef>
              <a:spcAft>
                <a:spcPts val="200"/>
              </a:spcAft>
              <a:buNone/>
            </a:pPr>
            <a:r>
              <a:rPr lang="fr-CA" sz="1800" b="1" dirty="0">
                <a:solidFill>
                  <a:srgbClr val="5B1B8E"/>
                </a:solidFill>
                <a:latin typeface="Aptos" panose="020B0004020202020204" pitchFamily="34" charset="0"/>
              </a:rPr>
              <a:t>Quel est l’écart et pourquoi devons-nous le combler?</a:t>
            </a:r>
          </a:p>
          <a:p>
            <a:pPr>
              <a:lnSpc>
                <a:spcPct val="100000"/>
              </a:lnSpc>
              <a:spcBef>
                <a:spcPts val="200"/>
              </a:spcBef>
              <a:spcAft>
                <a:spcPts val="200"/>
              </a:spcAft>
              <a:buClr>
                <a:srgbClr val="F88F37"/>
              </a:buClr>
            </a:pPr>
            <a:r>
              <a:rPr lang="fr-CA" sz="1050" dirty="0">
                <a:latin typeface="Arial" panose="020B0604020202020204" pitchFamily="34" charset="0"/>
                <a:cs typeface="Arial" panose="020B0604020202020204" pitchFamily="34" charset="0"/>
              </a:rPr>
              <a:t>Le gouvernement fédéral du Canada a une responsabilité juridique et fiduciaire à l'égard des peuples des Premières Nations.</a:t>
            </a:r>
          </a:p>
          <a:p>
            <a:pPr>
              <a:lnSpc>
                <a:spcPct val="100000"/>
              </a:lnSpc>
              <a:spcBef>
                <a:spcPts val="200"/>
              </a:spcBef>
              <a:spcAft>
                <a:spcPts val="200"/>
              </a:spcAft>
              <a:buClr>
                <a:srgbClr val="F88F37"/>
              </a:buClr>
            </a:pPr>
            <a:r>
              <a:rPr lang="fr-CA" sz="1050" dirty="0">
                <a:latin typeface="Arial" panose="020B0604020202020204" pitchFamily="34" charset="0"/>
                <a:cs typeface="Arial" panose="020B0604020202020204" pitchFamily="34" charset="0"/>
              </a:rPr>
              <a:t>Le Canada soutient déjà des investissements dans les infrastructures des régions non autochtones.</a:t>
            </a:r>
          </a:p>
          <a:p>
            <a:pPr>
              <a:lnSpc>
                <a:spcPct val="100000"/>
              </a:lnSpc>
              <a:spcBef>
                <a:spcPts val="200"/>
              </a:spcBef>
              <a:spcAft>
                <a:spcPts val="200"/>
              </a:spcAft>
              <a:buClr>
                <a:srgbClr val="F88F37"/>
              </a:buClr>
            </a:pPr>
            <a:r>
              <a:rPr lang="fr-CA" sz="1050" b="1" dirty="0">
                <a:latin typeface="Arial" panose="020B0604020202020204" pitchFamily="34" charset="0"/>
                <a:cs typeface="Arial" panose="020B0604020202020204" pitchFamily="34" charset="0"/>
              </a:rPr>
              <a:t>Accès à l'eau potable :</a:t>
            </a:r>
            <a:r>
              <a:rPr lang="fr-CA" sz="1050" dirty="0">
                <a:latin typeface="Arial" panose="020B0604020202020204" pitchFamily="34" charset="0"/>
                <a:cs typeface="Arial" panose="020B0604020202020204" pitchFamily="34" charset="0"/>
              </a:rPr>
              <a:t> Avis sur la qualité de l’eau potable à court et à long terme et pression insuffisante</a:t>
            </a:r>
          </a:p>
          <a:p>
            <a:pPr>
              <a:lnSpc>
                <a:spcPct val="100000"/>
              </a:lnSpc>
              <a:spcBef>
                <a:spcPts val="200"/>
              </a:spcBef>
              <a:spcAft>
                <a:spcPts val="200"/>
              </a:spcAft>
              <a:buClr>
                <a:srgbClr val="F88F37"/>
              </a:buClr>
            </a:pPr>
            <a:r>
              <a:rPr lang="fr-CA" sz="1050" b="1" dirty="0">
                <a:latin typeface="Arial" panose="020B0604020202020204" pitchFamily="34" charset="0"/>
                <a:cs typeface="Arial" panose="020B0604020202020204" pitchFamily="34" charset="0"/>
              </a:rPr>
              <a:t>Installations d'urgence </a:t>
            </a:r>
            <a:r>
              <a:rPr lang="fr-CA" sz="1050" dirty="0">
                <a:latin typeface="Arial" panose="020B0604020202020204" pitchFamily="34" charset="0"/>
                <a:cs typeface="Arial" panose="020B0604020202020204" pitchFamily="34" charset="0"/>
              </a:rPr>
              <a:t>: Les enfants des Premières Nations ont 86 fois plus de risques de mourir dans un incendie.</a:t>
            </a:r>
          </a:p>
          <a:p>
            <a:pPr>
              <a:lnSpc>
                <a:spcPct val="100000"/>
              </a:lnSpc>
              <a:spcBef>
                <a:spcPts val="200"/>
              </a:spcBef>
              <a:spcAft>
                <a:spcPts val="200"/>
              </a:spcAft>
              <a:buClr>
                <a:srgbClr val="F88F37"/>
              </a:buClr>
            </a:pPr>
            <a:r>
              <a:rPr lang="fr-CA" sz="1050" b="1" dirty="0">
                <a:latin typeface="Arial" panose="020B0604020202020204" pitchFamily="34" charset="0"/>
                <a:cs typeface="Arial" panose="020B0604020202020204" pitchFamily="34" charset="0"/>
              </a:rPr>
              <a:t>Établissements de services sociaux : </a:t>
            </a:r>
            <a:r>
              <a:rPr lang="fr-CA" sz="1050" dirty="0">
                <a:latin typeface="Arial" panose="020B0604020202020204" pitchFamily="34" charset="0"/>
                <a:cs typeface="Arial" panose="020B0604020202020204" pitchFamily="34" charset="0"/>
              </a:rPr>
              <a:t>53,8 % des enfants pris en charge par l'État sont issus des Premières Nations ou sont autochtones.</a:t>
            </a:r>
          </a:p>
          <a:p>
            <a:pPr>
              <a:lnSpc>
                <a:spcPct val="100000"/>
              </a:lnSpc>
              <a:spcBef>
                <a:spcPts val="200"/>
              </a:spcBef>
              <a:spcAft>
                <a:spcPts val="200"/>
              </a:spcAft>
              <a:buClr>
                <a:srgbClr val="F88F37"/>
              </a:buClr>
            </a:pPr>
            <a:r>
              <a:rPr lang="fr-CA" sz="1050" b="1" dirty="0">
                <a:latin typeface="Arial" panose="020B0604020202020204" pitchFamily="34" charset="0"/>
                <a:cs typeface="Arial" panose="020B0604020202020204" pitchFamily="34" charset="0"/>
              </a:rPr>
              <a:t>Établissements d'enseignement : </a:t>
            </a:r>
            <a:r>
              <a:rPr lang="fr-CA" sz="1050" dirty="0">
                <a:latin typeface="Arial" panose="020B0604020202020204" pitchFamily="34" charset="0"/>
                <a:cs typeface="Arial" panose="020B0604020202020204" pitchFamily="34" charset="0"/>
              </a:rPr>
              <a:t>Premières Nations âgées d'une vingtaine d'années (en RI) – </a:t>
            </a:r>
            <a:r>
              <a:rPr lang="fr-CA" sz="1050" i="1" dirty="0">
                <a:latin typeface="Arial" panose="020B0604020202020204" pitchFamily="34" charset="0"/>
                <a:cs typeface="Arial" panose="020B0604020202020204" pitchFamily="34" charset="0"/>
              </a:rPr>
              <a:t>48 % au secondaire et 10 % au baccalauréat</a:t>
            </a:r>
          </a:p>
          <a:p>
            <a:pPr>
              <a:lnSpc>
                <a:spcPct val="100000"/>
              </a:lnSpc>
              <a:spcBef>
                <a:spcPts val="200"/>
              </a:spcBef>
              <a:spcAft>
                <a:spcPts val="200"/>
              </a:spcAft>
              <a:buClr>
                <a:srgbClr val="F88F37"/>
              </a:buClr>
            </a:pPr>
            <a:r>
              <a:rPr lang="fr-CA" sz="1050" b="1" dirty="0">
                <a:latin typeface="Arial" panose="020B0604020202020204" pitchFamily="34" charset="0"/>
                <a:cs typeface="Arial" panose="020B0604020202020204" pitchFamily="34" charset="0"/>
              </a:rPr>
              <a:t>Établissements de soins : </a:t>
            </a:r>
            <a:r>
              <a:rPr lang="fr-CA" sz="1050" dirty="0">
                <a:latin typeface="Arial" panose="020B0604020202020204" pitchFamily="34" charset="0"/>
                <a:cs typeface="Arial" panose="020B0604020202020204" pitchFamily="34" charset="0"/>
              </a:rPr>
              <a:t>Les personnes âgées doivent se déplacer à des centaines de kilomètres de leur domicile et de leur famille.</a:t>
            </a:r>
          </a:p>
          <a:p>
            <a:pPr>
              <a:lnSpc>
                <a:spcPct val="100000"/>
              </a:lnSpc>
              <a:spcBef>
                <a:spcPts val="200"/>
              </a:spcBef>
              <a:spcAft>
                <a:spcPts val="200"/>
              </a:spcAft>
              <a:buClr>
                <a:srgbClr val="F88F37"/>
              </a:buClr>
            </a:pPr>
            <a:r>
              <a:rPr lang="fr-CA" sz="1050" b="1" dirty="0">
                <a:latin typeface="Arial" panose="020B0604020202020204" pitchFamily="34" charset="0"/>
                <a:cs typeface="Arial" panose="020B0604020202020204" pitchFamily="34" charset="0"/>
              </a:rPr>
              <a:t>Logement : </a:t>
            </a:r>
            <a:r>
              <a:rPr lang="fr-CA" sz="1050" dirty="0">
                <a:latin typeface="Arial" panose="020B0604020202020204" pitchFamily="34" charset="0"/>
                <a:cs typeface="Arial" panose="020B0604020202020204" pitchFamily="34" charset="0"/>
              </a:rPr>
              <a:t>Dans certaines régions, 68 % des utilisateurs des refuges sont des Premières Nations ou des Autochtones.</a:t>
            </a:r>
          </a:p>
          <a:p>
            <a:pPr>
              <a:lnSpc>
                <a:spcPct val="100000"/>
              </a:lnSpc>
              <a:spcBef>
                <a:spcPts val="200"/>
              </a:spcBef>
              <a:spcAft>
                <a:spcPts val="200"/>
              </a:spcAft>
              <a:buClr>
                <a:srgbClr val="F88F37"/>
              </a:buClr>
            </a:pPr>
            <a:r>
              <a:rPr lang="fr-CA" sz="1050" b="1" dirty="0">
                <a:latin typeface="Arial" panose="020B0604020202020204" pitchFamily="34" charset="0"/>
                <a:cs typeface="Arial" panose="020B0604020202020204" pitchFamily="34" charset="0"/>
              </a:rPr>
              <a:t>Filles des Premières Nations : </a:t>
            </a:r>
            <a:r>
              <a:rPr lang="fr-CA" sz="1050" dirty="0">
                <a:latin typeface="Arial" panose="020B0604020202020204" pitchFamily="34" charset="0"/>
                <a:cs typeface="Arial" panose="020B0604020202020204" pitchFamily="34" charset="0"/>
              </a:rPr>
              <a:t>Constituent 62 % des jeunes Autochtones en détention.</a:t>
            </a:r>
          </a:p>
          <a:p>
            <a:pPr>
              <a:lnSpc>
                <a:spcPct val="100000"/>
              </a:lnSpc>
              <a:spcBef>
                <a:spcPts val="200"/>
              </a:spcBef>
              <a:spcAft>
                <a:spcPts val="200"/>
              </a:spcAft>
              <a:buClr>
                <a:srgbClr val="F88F37"/>
              </a:buClr>
            </a:pPr>
            <a:r>
              <a:rPr lang="fr-CA" sz="1050" dirty="0">
                <a:latin typeface="Arial" panose="020B0604020202020204" pitchFamily="34" charset="0"/>
                <a:cs typeface="Arial" panose="020B0604020202020204" pitchFamily="34" charset="0"/>
              </a:rPr>
              <a:t>Les taux de suicide et de surdose chez les </a:t>
            </a:r>
            <a:r>
              <a:rPr lang="fr-CA" sz="1050" b="1" dirty="0">
                <a:latin typeface="Arial" panose="020B0604020202020204" pitchFamily="34" charset="0"/>
                <a:cs typeface="Arial" panose="020B0604020202020204" pitchFamily="34" charset="0"/>
              </a:rPr>
              <a:t>Premières Nations </a:t>
            </a:r>
            <a:r>
              <a:rPr lang="fr-CA" sz="1050" dirty="0">
                <a:latin typeface="Arial" panose="020B0604020202020204" pitchFamily="34" charset="0"/>
                <a:cs typeface="Arial" panose="020B0604020202020204" pitchFamily="34" charset="0"/>
              </a:rPr>
              <a:t>sont 3 à 6 fois et 5 à 9 fois plus élevés. </a:t>
            </a:r>
            <a:r>
              <a:rPr lang="fr-CA" sz="1050" b="1" dirty="0">
                <a:latin typeface="Arial" panose="020B0604020202020204" pitchFamily="34" charset="0"/>
                <a:cs typeface="Arial" panose="020B0604020202020204" pitchFamily="34" charset="0"/>
              </a:rPr>
              <a:t>Meilleur accès aux services d'infrastructure essentiels</a:t>
            </a:r>
          </a:p>
        </p:txBody>
      </p:sp>
      <p:pic>
        <p:nvPicPr>
          <p:cNvPr id="6" name="Picture 5">
            <a:extLst>
              <a:ext uri="{FF2B5EF4-FFF2-40B4-BE49-F238E27FC236}">
                <a16:creationId xmlns:a16="http://schemas.microsoft.com/office/drawing/2014/main" id="{07ABC215-AB18-5E36-161D-B41CE70D91A5}"/>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0" y="3898158"/>
            <a:ext cx="1369389" cy="920673"/>
          </a:xfrm>
          <a:prstGeom prst="rect">
            <a:avLst/>
          </a:prstGeom>
        </p:spPr>
      </p:pic>
      <p:sp>
        <p:nvSpPr>
          <p:cNvPr id="2" name="Title 1">
            <a:extLst>
              <a:ext uri="{FF2B5EF4-FFF2-40B4-BE49-F238E27FC236}">
                <a16:creationId xmlns:a16="http://schemas.microsoft.com/office/drawing/2014/main" id="{FF04595F-5AAF-2C86-7E54-C3E22C3EB0A8}"/>
              </a:ext>
            </a:extLst>
          </p:cNvPr>
          <p:cNvSpPr txBox="1">
            <a:spLocks/>
          </p:cNvSpPr>
          <p:nvPr>
            <p:custDataLst>
              <p:tags r:id="rId5"/>
            </p:custDataLst>
          </p:nvPr>
        </p:nvSpPr>
        <p:spPr>
          <a:xfrm>
            <a:off x="1257524" y="1431149"/>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Justification</a:t>
            </a:r>
          </a:p>
        </p:txBody>
      </p:sp>
    </p:spTree>
    <p:extLst>
      <p:ext uri="{BB962C8B-B14F-4D97-AF65-F5344CB8AC3E}">
        <p14:creationId xmlns:p14="http://schemas.microsoft.com/office/powerpoint/2010/main" val="139784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B6E0-CE7A-40E7-3EB6-763BEAC0965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F9833B-841F-2094-A3BC-69345AE43E46}"/>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7</a:t>
            </a:fld>
            <a:endParaRPr lang="en-CA"/>
          </a:p>
        </p:txBody>
      </p:sp>
      <p:sp>
        <p:nvSpPr>
          <p:cNvPr id="5" name="Footer Placeholder 1">
            <a:extLst>
              <a:ext uri="{FF2B5EF4-FFF2-40B4-BE49-F238E27FC236}">
                <a16:creationId xmlns:a16="http://schemas.microsoft.com/office/drawing/2014/main" id="{504B5D3F-71C0-9CC7-0886-6BE7A0A714A7}"/>
              </a:ext>
            </a:extLst>
          </p:cNvPr>
          <p:cNvSpPr>
            <a:spLocks noGrp="1"/>
          </p:cNvSpPr>
          <p:nvPr>
            <p:ph type="ftr" sz="quarter" idx="4294967295"/>
            <p:custDataLst>
              <p:tags r:id="rId2"/>
            </p:custDataLst>
          </p:nvPr>
        </p:nvSpPr>
        <p:spPr>
          <a:xfrm>
            <a:off x="0" y="4946650"/>
            <a:ext cx="4540250"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Content Placeholder 2">
            <a:extLst>
              <a:ext uri="{FF2B5EF4-FFF2-40B4-BE49-F238E27FC236}">
                <a16:creationId xmlns:a16="http://schemas.microsoft.com/office/drawing/2014/main" id="{BD6572A1-B99F-27E2-2F7F-40D7E98F0593}"/>
              </a:ext>
            </a:extLst>
          </p:cNvPr>
          <p:cNvSpPr>
            <a:spLocks noGrp="1"/>
          </p:cNvSpPr>
          <p:nvPr>
            <p:ph idx="4294967295"/>
            <p:custDataLst>
              <p:tags r:id="rId3"/>
            </p:custDataLst>
          </p:nvPr>
        </p:nvSpPr>
        <p:spPr>
          <a:xfrm>
            <a:off x="1426344" y="2222090"/>
            <a:ext cx="6911411" cy="2579330"/>
          </a:xfrm>
          <a:prstGeom prst="rect">
            <a:avLst/>
          </a:prstGeom>
        </p:spPr>
        <p:txBody>
          <a:bodyPr>
            <a:noAutofit/>
          </a:bodyPr>
          <a:lstStyle/>
          <a:p>
            <a:pPr marL="0" indent="0">
              <a:lnSpc>
                <a:spcPct val="100000"/>
              </a:lnSpc>
              <a:buNone/>
            </a:pP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À la suite du rapport « </a:t>
            </a:r>
            <a:r>
              <a:rPr lang="fr-CA" sz="1324" i="1" dirty="0">
                <a:solidFill>
                  <a:srgbClr val="191A1C"/>
                </a:solidFill>
                <a:latin typeface="Arial" panose="020B0604020202020204" pitchFamily="34" charset="0"/>
                <a:ea typeface="Calibri" panose="020F0502020204030204" pitchFamily="34" charset="0"/>
                <a:cs typeface="Arial" panose="020B0604020202020204" pitchFamily="34" charset="0"/>
              </a:rPr>
              <a:t>Combler l’écart en matière d’infrastructures d'ici 2030</a:t>
            </a: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 », le </a:t>
            </a:r>
            <a:r>
              <a:rPr lang="fr-CA" sz="1324" dirty="0" err="1">
                <a:solidFill>
                  <a:srgbClr val="191A1C"/>
                </a:solidFill>
                <a:latin typeface="Arial" panose="020B0604020202020204" pitchFamily="34" charset="0"/>
                <a:ea typeface="Calibri" panose="020F0502020204030204" pitchFamily="34" charset="0"/>
                <a:cs typeface="Arial" panose="020B0604020202020204" pitchFamily="34" charset="0"/>
              </a:rPr>
              <a:t>Conference</a:t>
            </a: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 </a:t>
            </a:r>
            <a:r>
              <a:rPr lang="fr-CA" sz="1324" dirty="0" err="1">
                <a:solidFill>
                  <a:srgbClr val="191A1C"/>
                </a:solidFill>
                <a:latin typeface="Arial" panose="020B0604020202020204" pitchFamily="34" charset="0"/>
                <a:ea typeface="Calibri" panose="020F0502020204030204" pitchFamily="34" charset="0"/>
                <a:cs typeface="Arial" panose="020B0604020202020204" pitchFamily="34" charset="0"/>
              </a:rPr>
              <a:t>Board</a:t>
            </a: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 du Canada (</a:t>
            </a:r>
            <a:r>
              <a:rPr lang="fr-CA" sz="1324" dirty="0" err="1">
                <a:solidFill>
                  <a:srgbClr val="191A1C"/>
                </a:solidFill>
                <a:latin typeface="Arial" panose="020B0604020202020204" pitchFamily="34" charset="0"/>
                <a:ea typeface="Calibri" panose="020F0502020204030204" pitchFamily="34" charset="0"/>
                <a:cs typeface="Arial" panose="020B0604020202020204" pitchFamily="34" charset="0"/>
              </a:rPr>
              <a:t>CBoC</a:t>
            </a: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 a présenté les avantages économiques de combler l’écart en matière d’infrastructures des Premières Nations en termes de production économique, de produit intérieur brut (PIB), d'emploi, de revenu du travail et de recettes publiques (c'est-à-dire des taxes). </a:t>
            </a:r>
          </a:p>
          <a:p>
            <a:pPr marL="0" indent="0">
              <a:lnSpc>
                <a:spcPct val="100000"/>
              </a:lnSpc>
              <a:buNone/>
            </a:pP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Ces avantages ne représentent que la pointe de l'iceberg des avantages socioéconomiques plus larges qui devraient découler si le Canada comble l’écart en matière d’infrastructures. </a:t>
            </a:r>
          </a:p>
          <a:p>
            <a:pPr marL="0" indent="0">
              <a:lnSpc>
                <a:spcPct val="100000"/>
              </a:lnSpc>
              <a:buNone/>
            </a:pP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Une discussion plus approfondie sur les avantages socioéconomiques plus larges sera présentée dans un prochain rapport intitulé « </a:t>
            </a:r>
            <a:r>
              <a:rPr lang="fr-CA" sz="1324" i="1" dirty="0">
                <a:solidFill>
                  <a:srgbClr val="191A1C"/>
                </a:solidFill>
                <a:latin typeface="Arial" panose="020B0604020202020204" pitchFamily="34" charset="0"/>
                <a:ea typeface="Calibri" panose="020F0502020204030204" pitchFamily="34" charset="0"/>
                <a:cs typeface="Arial" panose="020B0604020202020204" pitchFamily="34" charset="0"/>
              </a:rPr>
              <a:t>Des avantages pour tous les Canadiens (partie 2) : Impact économique de combler l'écart en matière d'infrastructures</a:t>
            </a:r>
            <a:r>
              <a:rPr lang="fr-CA" sz="1324" dirty="0">
                <a:solidFill>
                  <a:srgbClr val="191A1C"/>
                </a:solidFill>
                <a:latin typeface="Arial" panose="020B0604020202020204" pitchFamily="34" charset="0"/>
                <a:ea typeface="Calibri" panose="020F0502020204030204" pitchFamily="34" charset="0"/>
                <a:cs typeface="Arial" panose="020B0604020202020204" pitchFamily="34" charset="0"/>
              </a:rPr>
              <a:t> ». </a:t>
            </a:r>
          </a:p>
          <a:p>
            <a:pPr marL="0" indent="0">
              <a:lnSpc>
                <a:spcPct val="100000"/>
              </a:lnSpc>
              <a:buNone/>
            </a:pPr>
            <a:endParaRPr lang="en-US" sz="1324" b="1" cap="all" dirty="0">
              <a:solidFill>
                <a:srgbClr val="EA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03C3D92-863E-677A-40FD-C89C2D959953}"/>
              </a:ext>
            </a:extLst>
          </p:cNvPr>
          <p:cNvSpPr txBox="1">
            <a:spLocks/>
          </p:cNvSpPr>
          <p:nvPr>
            <p:custDataLst>
              <p:tags r:id="rId4"/>
            </p:custDataLst>
          </p:nvPr>
        </p:nvSpPr>
        <p:spPr>
          <a:xfrm>
            <a:off x="1426344" y="1426769"/>
            <a:ext cx="7127721" cy="722706"/>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Avantages économiques de « </a:t>
            </a:r>
            <a:r>
              <a:rPr lang="fr-CA" sz="2400" b="1" i="1" dirty="0">
                <a:solidFill>
                  <a:srgbClr val="5B1B8E"/>
                </a:solidFill>
              </a:rPr>
              <a:t>Combler l'écart</a:t>
            </a:r>
            <a:r>
              <a:rPr lang="fr-CA" sz="2400" b="1" dirty="0">
                <a:solidFill>
                  <a:srgbClr val="5B1B8E"/>
                </a:solidFill>
              </a:rPr>
              <a:t> »</a:t>
            </a:r>
          </a:p>
        </p:txBody>
      </p:sp>
    </p:spTree>
    <p:extLst>
      <p:ext uri="{BB962C8B-B14F-4D97-AF65-F5344CB8AC3E}">
        <p14:creationId xmlns:p14="http://schemas.microsoft.com/office/powerpoint/2010/main" val="382949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65130-4840-D03E-B1E8-7BBC9AD2B82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BC5723-21A0-6960-CEA6-C62118998B74}"/>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8</a:t>
            </a:fld>
            <a:endParaRPr lang="en-CA"/>
          </a:p>
        </p:txBody>
      </p:sp>
      <p:sp>
        <p:nvSpPr>
          <p:cNvPr id="10" name="Footer Placeholder 1">
            <a:extLst>
              <a:ext uri="{FF2B5EF4-FFF2-40B4-BE49-F238E27FC236}">
                <a16:creationId xmlns:a16="http://schemas.microsoft.com/office/drawing/2014/main" id="{1DEE3D53-1436-3DD2-AF63-09523703BC3D}"/>
              </a:ext>
            </a:extLst>
          </p:cNvPr>
          <p:cNvSpPr>
            <a:spLocks noGrp="1"/>
          </p:cNvSpPr>
          <p:nvPr>
            <p:ph type="ftr" sz="quarter" idx="4294967295"/>
            <p:custDataLst>
              <p:tags r:id="rId2"/>
            </p:custDataLst>
          </p:nvPr>
        </p:nvSpPr>
        <p:spPr>
          <a:xfrm>
            <a:off x="0" y="4946650"/>
            <a:ext cx="3979863"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2" name="Title 1">
            <a:extLst>
              <a:ext uri="{FF2B5EF4-FFF2-40B4-BE49-F238E27FC236}">
                <a16:creationId xmlns:a16="http://schemas.microsoft.com/office/drawing/2014/main" id="{AD926178-F40B-C3D9-D475-17D3D7302ABE}"/>
              </a:ext>
            </a:extLst>
          </p:cNvPr>
          <p:cNvSpPr txBox="1">
            <a:spLocks/>
          </p:cNvSpPr>
          <p:nvPr>
            <p:custDataLst>
              <p:tags r:id="rId3"/>
            </p:custDataLst>
          </p:nvPr>
        </p:nvSpPr>
        <p:spPr>
          <a:xfrm>
            <a:off x="2607680" y="1443059"/>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Principales conclusions</a:t>
            </a:r>
          </a:p>
        </p:txBody>
      </p:sp>
      <p:pic>
        <p:nvPicPr>
          <p:cNvPr id="5" name="Picture 4" descr="A diagram of a company&#10;&#10;Description automatically generated with medium confidence">
            <a:extLst>
              <a:ext uri="{FF2B5EF4-FFF2-40B4-BE49-F238E27FC236}">
                <a16:creationId xmlns:a16="http://schemas.microsoft.com/office/drawing/2014/main" id="{54361F56-1E6D-1DCD-6962-F49851B557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1267" y="1837679"/>
            <a:ext cx="5207883" cy="3063118"/>
          </a:xfrm>
          <a:prstGeom prst="rect">
            <a:avLst/>
          </a:prstGeom>
        </p:spPr>
      </p:pic>
    </p:spTree>
    <p:extLst>
      <p:ext uri="{BB962C8B-B14F-4D97-AF65-F5344CB8AC3E}">
        <p14:creationId xmlns:p14="http://schemas.microsoft.com/office/powerpoint/2010/main" val="134749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F5441-CD13-FB5C-7F00-F04EE3DE21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3427B6-3F00-AFD0-F402-F7DC686FCABF}"/>
              </a:ext>
            </a:extLst>
          </p:cNvPr>
          <p:cNvSpPr>
            <a:spLocks noGrp="1"/>
          </p:cNvSpPr>
          <p:nvPr>
            <p:ph type="sldNum" sz="quarter" idx="4294967295"/>
            <p:custDataLst>
              <p:tags r:id="rId1"/>
            </p:custDataLst>
          </p:nvPr>
        </p:nvSpPr>
        <p:spPr>
          <a:xfrm>
            <a:off x="8151813" y="4946650"/>
            <a:ext cx="992187" cy="274638"/>
          </a:xfrm>
          <a:prstGeom prst="rect">
            <a:avLst/>
          </a:prstGeom>
        </p:spPr>
        <p:txBody>
          <a:bodyPr/>
          <a:lstStyle/>
          <a:p>
            <a:fld id="{BC9BB997-7981-4044-9A5F-081E7206A59F}" type="slidenum">
              <a:rPr lang="en-CA" smtClean="0"/>
              <a:pPr/>
              <a:t>9</a:t>
            </a:fld>
            <a:endParaRPr lang="en-CA"/>
          </a:p>
        </p:txBody>
      </p:sp>
      <p:sp>
        <p:nvSpPr>
          <p:cNvPr id="3" name="Footer Placeholder 1">
            <a:extLst>
              <a:ext uri="{FF2B5EF4-FFF2-40B4-BE49-F238E27FC236}">
                <a16:creationId xmlns:a16="http://schemas.microsoft.com/office/drawing/2014/main" id="{71A2C7CE-4CD2-6AEB-3003-7B6360FD225D}"/>
              </a:ext>
            </a:extLst>
          </p:cNvPr>
          <p:cNvSpPr>
            <a:spLocks noGrp="1"/>
          </p:cNvSpPr>
          <p:nvPr>
            <p:ph type="ftr" sz="quarter" idx="4294967295"/>
            <p:custDataLst>
              <p:tags r:id="rId2"/>
            </p:custDataLst>
          </p:nvPr>
        </p:nvSpPr>
        <p:spPr>
          <a:xfrm>
            <a:off x="0" y="4946650"/>
            <a:ext cx="3935413" cy="274638"/>
          </a:xfrm>
          <a:prstGeom prst="rect">
            <a:avLst/>
          </a:prstGeom>
        </p:spPr>
        <p:txBody>
          <a:bodyPr/>
          <a:lstStyle/>
          <a:p>
            <a:pPr>
              <a:spcAft>
                <a:spcPts val="132"/>
              </a:spcAft>
            </a:pPr>
            <a:r>
              <a:rPr lang="fr-CA" sz="529" i="1" dirty="0">
                <a:solidFill>
                  <a:schemeClr val="bg1"/>
                </a:solidFill>
                <a:latin typeface="Arial"/>
                <a:cs typeface="Calibri"/>
              </a:rPr>
              <a:t>Des avantages pour tous les Canadiens (partie 1) : Impact économique de combler l'écart en matière d'infrastructures </a:t>
            </a:r>
          </a:p>
        </p:txBody>
      </p:sp>
      <p:sp>
        <p:nvSpPr>
          <p:cNvPr id="7" name="Content Placeholder 6">
            <a:extLst>
              <a:ext uri="{FF2B5EF4-FFF2-40B4-BE49-F238E27FC236}">
                <a16:creationId xmlns:a16="http://schemas.microsoft.com/office/drawing/2014/main" id="{0429C3F8-9C9E-0C91-8420-567E0002DDB7}"/>
              </a:ext>
            </a:extLst>
          </p:cNvPr>
          <p:cNvSpPr>
            <a:spLocks noGrp="1"/>
          </p:cNvSpPr>
          <p:nvPr>
            <p:ph idx="4294967295"/>
            <p:custDataLst>
              <p:tags r:id="rId3"/>
            </p:custDataLst>
          </p:nvPr>
        </p:nvSpPr>
        <p:spPr>
          <a:xfrm>
            <a:off x="1219200" y="1895629"/>
            <a:ext cx="7836310" cy="3817937"/>
          </a:xfrm>
          <a:prstGeom prst="rect">
            <a:avLst/>
          </a:prstGeom>
        </p:spPr>
        <p:txBody>
          <a:bodyPr>
            <a:normAutofit/>
          </a:bodyPr>
          <a:lstStyle/>
          <a:p>
            <a:pPr marL="0" indent="0">
              <a:lnSpc>
                <a:spcPct val="110000"/>
              </a:lnSpc>
              <a:buNone/>
            </a:pPr>
            <a:r>
              <a:rPr lang="fr-CA" sz="1200" dirty="0">
                <a:solidFill>
                  <a:srgbClr val="191A1C"/>
                </a:solidFill>
                <a:latin typeface="Arial" panose="020B0604020202020204" pitchFamily="34" charset="0"/>
                <a:ea typeface="Calibri" panose="020F0502020204030204" pitchFamily="34" charset="0"/>
                <a:cs typeface="Arial" panose="020B0604020202020204" pitchFamily="34" charset="0"/>
              </a:rPr>
              <a:t>Le modèle d'évaluation de l'impact économique (EIE) du </a:t>
            </a:r>
            <a:r>
              <a:rPr lang="fr-CA" sz="1200" dirty="0" err="1">
                <a:solidFill>
                  <a:srgbClr val="191A1C"/>
                </a:solidFill>
                <a:latin typeface="Arial" panose="020B0604020202020204" pitchFamily="34" charset="0"/>
                <a:ea typeface="Calibri" panose="020F0502020204030204" pitchFamily="34" charset="0"/>
                <a:cs typeface="Arial" panose="020B0604020202020204" pitchFamily="34" charset="0"/>
              </a:rPr>
              <a:t>Conference</a:t>
            </a:r>
            <a:r>
              <a:rPr lang="fr-CA" sz="1200" dirty="0">
                <a:solidFill>
                  <a:srgbClr val="191A1C"/>
                </a:solidFill>
                <a:latin typeface="Arial" panose="020B0604020202020204" pitchFamily="34" charset="0"/>
                <a:ea typeface="Calibri" panose="020F0502020204030204" pitchFamily="34" charset="0"/>
                <a:cs typeface="Arial" panose="020B0604020202020204" pitchFamily="34" charset="0"/>
              </a:rPr>
              <a:t> </a:t>
            </a:r>
            <a:r>
              <a:rPr lang="fr-CA" sz="1200" dirty="0" err="1">
                <a:solidFill>
                  <a:srgbClr val="191A1C"/>
                </a:solidFill>
                <a:latin typeface="Arial" panose="020B0604020202020204" pitchFamily="34" charset="0"/>
                <a:ea typeface="Calibri" panose="020F0502020204030204" pitchFamily="34" charset="0"/>
                <a:cs typeface="Arial" panose="020B0604020202020204" pitchFamily="34" charset="0"/>
              </a:rPr>
              <a:t>Board</a:t>
            </a:r>
            <a:r>
              <a:rPr lang="fr-CA" sz="1200" dirty="0">
                <a:solidFill>
                  <a:srgbClr val="191A1C"/>
                </a:solidFill>
                <a:latin typeface="Arial" panose="020B0604020202020204" pitchFamily="34" charset="0"/>
                <a:ea typeface="Calibri" panose="020F0502020204030204" pitchFamily="34" charset="0"/>
                <a:cs typeface="Arial" panose="020B0604020202020204" pitchFamily="34" charset="0"/>
              </a:rPr>
              <a:t> du Canada a été utilisé pour estimer l'impact total, direct, indirect et induit de combler l'écart en matière d'infrastructures sur cinq variables économiques : la production économique, le PIB, l'emploi, le revenu du travail et les recettes publiques (c'est-à-dire les taxes). </a:t>
            </a:r>
          </a:p>
          <a:p>
            <a:pPr marL="0" indent="0">
              <a:lnSpc>
                <a:spcPct val="110000"/>
              </a:lnSpc>
              <a:buNone/>
            </a:pPr>
            <a:r>
              <a:rPr lang="fr-CA" sz="1200" dirty="0">
                <a:solidFill>
                  <a:srgbClr val="191A1C"/>
                </a:solidFill>
                <a:latin typeface="Arial" panose="020B0604020202020204" pitchFamily="34" charset="0"/>
                <a:cs typeface="Arial" panose="020B0604020202020204" pitchFamily="34" charset="0"/>
              </a:rPr>
              <a:t>Cette étude intègre trois conditions de dépenses essentielles : </a:t>
            </a:r>
          </a:p>
          <a:p>
            <a:pPr>
              <a:lnSpc>
                <a:spcPct val="110000"/>
              </a:lnSpc>
              <a:buClr>
                <a:srgbClr val="F88F37"/>
              </a:buClr>
            </a:pPr>
            <a:r>
              <a:rPr lang="fr-CA" sz="1200" b="1" dirty="0">
                <a:latin typeface="Arial" panose="020B0604020202020204" pitchFamily="34" charset="0"/>
                <a:cs typeface="Arial" panose="020B0604020202020204" pitchFamily="34" charset="0"/>
              </a:rPr>
              <a:t>Calendrier </a:t>
            </a:r>
            <a:r>
              <a:rPr lang="fr-CA" sz="1200" dirty="0">
                <a:latin typeface="Arial" panose="020B0604020202020204" pitchFamily="34" charset="0"/>
                <a:cs typeface="Arial" panose="020B0604020202020204" pitchFamily="34" charset="0"/>
              </a:rPr>
              <a:t>: Les investissements dans les phases d'investissement et d'exploitation s'étalent sur sept ans, entre les exercices 2023-2024 et 2029‑2030.</a:t>
            </a:r>
          </a:p>
          <a:p>
            <a:pPr>
              <a:lnSpc>
                <a:spcPct val="110000"/>
              </a:lnSpc>
              <a:buClr>
                <a:srgbClr val="F88F37"/>
              </a:buClr>
            </a:pPr>
            <a:r>
              <a:rPr lang="fr-CA" sz="1200" b="1" dirty="0">
                <a:latin typeface="Arial" panose="020B0604020202020204" pitchFamily="34" charset="0"/>
                <a:cs typeface="Arial" panose="020B0604020202020204" pitchFamily="34" charset="0"/>
              </a:rPr>
              <a:t>Taxes </a:t>
            </a:r>
            <a:r>
              <a:rPr lang="fr-CA" sz="1200" dirty="0">
                <a:latin typeface="Arial" panose="020B0604020202020204" pitchFamily="34" charset="0"/>
                <a:cs typeface="Arial" panose="020B0604020202020204" pitchFamily="34" charset="0"/>
              </a:rPr>
              <a:t>: Une grande partie de l'activité économique se déroulerait dans les réserves, ce qui entraînerait des exonérations de taxes pour les employés et les entreprises des Premières Nations.</a:t>
            </a:r>
          </a:p>
          <a:p>
            <a:pPr>
              <a:lnSpc>
                <a:spcPct val="110000"/>
              </a:lnSpc>
              <a:buClr>
                <a:srgbClr val="F88F37"/>
              </a:buClr>
            </a:pPr>
            <a:r>
              <a:rPr lang="fr-CA" sz="1200" b="1" dirty="0">
                <a:latin typeface="Arial" panose="020B0604020202020204" pitchFamily="34" charset="0"/>
                <a:cs typeface="Arial" panose="020B0604020202020204" pitchFamily="34" charset="0"/>
              </a:rPr>
              <a:t>Fuites </a:t>
            </a:r>
            <a:r>
              <a:rPr lang="fr-CA" sz="1200" dirty="0">
                <a:latin typeface="Arial" panose="020B0604020202020204" pitchFamily="34" charset="0"/>
                <a:cs typeface="Arial" panose="020B0604020202020204" pitchFamily="34" charset="0"/>
              </a:rPr>
              <a:t>: Dans une petite économie ouverte comme celle du Canada, certaines dépenses sont détournées vers des produits (biens et matériaux) fabriqués en dehors du pays (importations internationales), comme c'est généralement le cas dans les chaînes d'approvisionnement modernes. </a:t>
            </a:r>
          </a:p>
          <a:p>
            <a:pPr>
              <a:lnSpc>
                <a:spcPct val="110000"/>
              </a:lnSpc>
            </a:pPr>
            <a:endParaRPr lang="en-CA"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3E63B94-826D-DAB5-0E64-7B0663A7D87B}"/>
              </a:ext>
            </a:extLst>
          </p:cNvPr>
          <p:cNvSpPr txBox="1">
            <a:spLocks/>
          </p:cNvSpPr>
          <p:nvPr>
            <p:custDataLst>
              <p:tags r:id="rId4"/>
            </p:custDataLst>
          </p:nvPr>
        </p:nvSpPr>
        <p:spPr>
          <a:xfrm>
            <a:off x="1249720" y="1526245"/>
            <a:ext cx="6675080"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2400" b="1" dirty="0">
                <a:solidFill>
                  <a:srgbClr val="5B1B8E"/>
                </a:solidFill>
              </a:rPr>
              <a:t>Évaluation de l'impact économique</a:t>
            </a:r>
          </a:p>
        </p:txBody>
      </p:sp>
    </p:spTree>
    <p:extLst>
      <p:ext uri="{BB962C8B-B14F-4D97-AF65-F5344CB8AC3E}">
        <p14:creationId xmlns:p14="http://schemas.microsoft.com/office/powerpoint/2010/main" val="2229273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0"/>
</p:tagLst>
</file>

<file path=ppt/tags/tag107.xml><?xml version="1.0" encoding="utf-8"?>
<p:tagLst xmlns:a="http://schemas.openxmlformats.org/drawingml/2006/main" xmlns:r="http://schemas.openxmlformats.org/officeDocument/2006/relationships" xmlns:p="http://schemas.openxmlformats.org/presentationml/2006/main">
  <p:tag name="NUM" val="11"/>
</p:tagLst>
</file>

<file path=ppt/tags/tag108.xml><?xml version="1.0" encoding="utf-8"?>
<p:tagLst xmlns:a="http://schemas.openxmlformats.org/drawingml/2006/main" xmlns:r="http://schemas.openxmlformats.org/officeDocument/2006/relationships" xmlns:p="http://schemas.openxmlformats.org/presentationml/2006/main">
  <p:tag name="NUM" val="12"/>
</p:tagLst>
</file>

<file path=ppt/tags/tag109.xml><?xml version="1.0" encoding="utf-8"?>
<p:tagLst xmlns:a="http://schemas.openxmlformats.org/drawingml/2006/main" xmlns:r="http://schemas.openxmlformats.org/officeDocument/2006/relationships" xmlns:p="http://schemas.openxmlformats.org/presentationml/2006/main">
  <p:tag name="NUM" val="1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4"/>
</p:tagLst>
</file>

<file path=ppt/tags/tag111.xml><?xml version="1.0" encoding="utf-8"?>
<p:tagLst xmlns:a="http://schemas.openxmlformats.org/drawingml/2006/main" xmlns:r="http://schemas.openxmlformats.org/officeDocument/2006/relationships" xmlns:p="http://schemas.openxmlformats.org/presentationml/2006/main">
  <p:tag name="NUM" val="15"/>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16"/>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2741375EA85A489DAD9C9F436B0551" ma:contentTypeVersion="30" ma:contentTypeDescription="Create a new document." ma:contentTypeScope="" ma:versionID="39c73bbfff2ad1433698d20af4e61d77">
  <xsd:schema xmlns:xsd="http://www.w3.org/2001/XMLSchema" xmlns:xs="http://www.w3.org/2001/XMLSchema" xmlns:p="http://schemas.microsoft.com/office/2006/metadata/properties" xmlns:ns1="http://schemas.microsoft.com/sharepoint/v3" xmlns:ns2="1c280df6-2e78-4afb-b655-415f70ad15e2" xmlns:ns3="4efa3da2-ca60-48f2-a344-9bc3addfa2dd" xmlns:ns4="dc063631-6b84-449e-b0d5-7fa9dfefee6c" targetNamespace="http://schemas.microsoft.com/office/2006/metadata/properties" ma:root="true" ma:fieldsID="24d98044d50c8c825d8a6ab7d1bfdc3f" ns1:_="" ns2:_="" ns3:_="" ns4:_="">
    <xsd:import namespace="http://schemas.microsoft.com/sharepoint/v3"/>
    <xsd:import namespace="1c280df6-2e78-4afb-b655-415f70ad15e2"/>
    <xsd:import namespace="4efa3da2-ca60-48f2-a344-9bc3addfa2dd"/>
    <xsd:import namespace="dc063631-6b84-449e-b0d5-7fa9dfefee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ProjectCode" minOccurs="0"/>
                <xsd:element ref="ns2:Authors" minOccurs="0"/>
                <xsd:element ref="ns2:Client" minOccurs="0"/>
                <xsd:element ref="ns2:Subjectmatter" minOccurs="0"/>
                <xsd:element ref="ns2:Projecttype"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280df6-2e78-4afb-b655-415f70ad15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ProjectCode" ma:index="14" nillable="true" ma:displayName="Project Code" ma:format="Dropdown" ma:internalName="ProjectCode">
      <xsd:simpleType>
        <xsd:restriction base="dms:Text">
          <xsd:maxLength value="255"/>
        </xsd:restriction>
      </xsd:simpleType>
    </xsd:element>
    <xsd:element name="Authors" ma:index="15" nillable="true" ma:displayName="Authors" ma:list="UserInfo" ma:SharePointGroup="0" ma:internalName="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lient" ma:index="16" nillable="true" ma:displayName="Client" ma:format="Dropdown" ma:internalName="Client">
      <xsd:simpleType>
        <xsd:restriction base="dms:Text">
          <xsd:maxLength value="255"/>
        </xsd:restriction>
      </xsd:simpleType>
    </xsd:element>
    <xsd:element name="Subjectmatter" ma:index="17" nillable="true" ma:displayName="Subject matter" ma:format="Dropdown" ma:internalName="Subjectmatter">
      <xsd:simpleType>
        <xsd:restriction base="dms:Note">
          <xsd:maxLength value="255"/>
        </xsd:restriction>
      </xsd:simpleType>
    </xsd:element>
    <xsd:element name="Projecttype" ma:index="18" nillable="true" ma:displayName="Project type" ma:format="Dropdown" ma:internalName="Projecttyp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e7bcdb9e-8f2b-49e0-ba82-dab308ab83a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a3da2-ca60-48f2-a344-9bc3addfa2d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063631-6b84-449e-b0d5-7fa9dfefee6c"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84ebeb7b-6812-4c72-843e-8d5ac74c92dc}" ma:internalName="TaxCatchAll" ma:showField="CatchAllData" ma:web="4efa3da2-ca60-48f2-a344-9bc3addfa2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Code xmlns="1c280df6-2e78-4afb-b655-415f70ad15e2" xsi:nil="true"/>
    <_ip_UnifiedCompliancePolicyUIAction xmlns="http://schemas.microsoft.com/sharepoint/v3" xsi:nil="true"/>
    <Subjectmatter xmlns="1c280df6-2e78-4afb-b655-415f70ad15e2" xsi:nil="true"/>
    <Projecttype xmlns="1c280df6-2e78-4afb-b655-415f70ad15e2" xsi:nil="true"/>
    <Client xmlns="1c280df6-2e78-4afb-b655-415f70ad15e2" xsi:nil="true"/>
    <_ip_UnifiedCompliancePolicyProperties xmlns="http://schemas.microsoft.com/sharepoint/v3" xsi:nil="true"/>
    <lcf76f155ced4ddcb4097134ff3c332f xmlns="1c280df6-2e78-4afb-b655-415f70ad15e2">
      <Terms xmlns="http://schemas.microsoft.com/office/infopath/2007/PartnerControls"/>
    </lcf76f155ced4ddcb4097134ff3c332f>
    <TaxCatchAll xmlns="dc063631-6b84-449e-b0d5-7fa9dfefee6c" xsi:nil="true"/>
    <Authors xmlns="1c280df6-2e78-4afb-b655-415f70ad15e2">
      <UserInfo>
        <DisplayName/>
        <AccountId xsi:nil="true"/>
        <AccountType/>
      </UserInfo>
    </Authors>
  </documentManagement>
</p:properties>
</file>

<file path=customXml/itemProps1.xml><?xml version="1.0" encoding="utf-8"?>
<ds:datastoreItem xmlns:ds="http://schemas.openxmlformats.org/officeDocument/2006/customXml" ds:itemID="{A97C7006-2591-4DFF-8C52-3F0B543E1A4B}">
  <ds:schemaRefs>
    <ds:schemaRef ds:uri="http://schemas.microsoft.com/sharepoint/v3/contenttype/forms"/>
  </ds:schemaRefs>
</ds:datastoreItem>
</file>

<file path=customXml/itemProps2.xml><?xml version="1.0" encoding="utf-8"?>
<ds:datastoreItem xmlns:ds="http://schemas.openxmlformats.org/officeDocument/2006/customXml" ds:itemID="{81A94DF2-F40C-4943-844A-5A1E8C5ED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280df6-2e78-4afb-b655-415f70ad15e2"/>
    <ds:schemaRef ds:uri="4efa3da2-ca60-48f2-a344-9bc3addfa2dd"/>
    <ds:schemaRef ds:uri="dc063631-6b84-449e-b0d5-7fa9dfefee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4ACC69-8D8D-4AD0-82AD-0FAD39970A84}">
  <ds:schemaRefs>
    <ds:schemaRef ds:uri="http://www.w3.org/XML/1998/namespace"/>
    <ds:schemaRef ds:uri="http://schemas.microsoft.com/office/2006/documentManagement/types"/>
    <ds:schemaRef ds:uri="http://schemas.microsoft.com/office/2006/metadata/properties"/>
    <ds:schemaRef ds:uri="http://purl.org/dc/terms/"/>
    <ds:schemaRef ds:uri="http://purl.org/dc/dcmitype/"/>
    <ds:schemaRef ds:uri="http://schemas.microsoft.com/sharepoint/v3"/>
    <ds:schemaRef ds:uri="http://purl.org/dc/elements/1.1/"/>
    <ds:schemaRef ds:uri="http://schemas.microsoft.com/office/infopath/2007/PartnerControls"/>
    <ds:schemaRef ds:uri="http://schemas.openxmlformats.org/package/2006/metadata/core-properties"/>
    <ds:schemaRef ds:uri="dc063631-6b84-449e-b0d5-7fa9dfefee6c"/>
    <ds:schemaRef ds:uri="4efa3da2-ca60-48f2-a344-9bc3addfa2dd"/>
    <ds:schemaRef ds:uri="1c280df6-2e78-4afb-b655-415f70ad15e2"/>
  </ds:schemaRefs>
</ds:datastoreItem>
</file>

<file path=docProps/app.xml><?xml version="1.0" encoding="utf-8"?>
<Properties xmlns="http://schemas.openxmlformats.org/officeDocument/2006/extended-properties" xmlns:vt="http://schemas.openxmlformats.org/officeDocument/2006/docPropsVTypes">
  <Template/>
  <TotalTime>4927</TotalTime>
  <Words>2205</Words>
  <Application>Microsoft Macintosh PowerPoint</Application>
  <PresentationFormat>On-screen Show (16:9)</PresentationFormat>
  <Paragraphs>177</Paragraphs>
  <Slides>24</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Aptos</vt:lpstr>
      <vt:lpstr>Arial</vt:lpstr>
      <vt:lpstr>Calibri</vt:lpstr>
      <vt:lpstr>1_Custom Design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Saira Muzaffar;Matthew George</dc:creator>
  <cp:lastModifiedBy>Hollie King</cp:lastModifiedBy>
  <cp:revision>28</cp:revision>
  <dcterms:created xsi:type="dcterms:W3CDTF">2022-11-15T14:57:15Z</dcterms:created>
  <dcterms:modified xsi:type="dcterms:W3CDTF">2024-11-28T22:02:15Z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0x010100D12741375EA85A489DAD9C9F436B0551</vt:lpwstr>
  </property>
  <property fmtid="{D5CDD505-2E9C-101B-9397-08002B2CF9AE}" pid="3" name="MediaServiceImageTags">
    <vt:lpwstr/>
  </property>
  <property fmtid="{D5CDD505-2E9C-101B-9397-08002B2CF9AE}" pid="4" name="Order">
    <vt:r8>104200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