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89" r:id="rId3"/>
    <p:sldId id="290" r:id="rId4"/>
    <p:sldId id="291" r:id="rId5"/>
    <p:sldId id="292" r:id="rId6"/>
    <p:sldId id="293" r:id="rId7"/>
    <p:sldId id="294" r:id="rId8"/>
    <p:sldId id="295" r:id="rId9"/>
    <p:sldId id="296" r:id="rId10"/>
    <p:sldId id="298" r:id="rId11"/>
    <p:sldId id="299" r:id="rId12"/>
    <p:sldId id="301" r:id="rId13"/>
    <p:sldId id="302" r:id="rId14"/>
    <p:sldId id="303" r:id="rId15"/>
    <p:sldId id="304" r:id="rId16"/>
    <p:sldId id="305" r:id="rId17"/>
    <p:sldId id="306" r:id="rId18"/>
    <p:sldId id="307" r:id="rId19"/>
    <p:sldId id="3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DC3"/>
    <a:srgbClr val="F78F37"/>
    <a:srgbClr val="3E1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C64D3-6762-40AC-B42A-0B075526059A}" v="10" dt="2024-10-23T20:22:37.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4709"/>
  </p:normalViewPr>
  <p:slideViewPr>
    <p:cSldViewPr snapToGrid="0">
      <p:cViewPr varScale="1">
        <p:scale>
          <a:sx n="106" d="100"/>
          <a:sy n="106" d="100"/>
        </p:scale>
        <p:origin x="13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Masty-Huart" userId="6a2eaccb-99cf-4185-a40a-8d7cd310e3bf" providerId="ADAL" clId="{0BFC64D3-6762-40AC-B42A-0B075526059A}"/>
    <pc:docChg chg="custSel modSld">
      <pc:chgData name="Patrick Masty-Huart" userId="6a2eaccb-99cf-4185-a40a-8d7cd310e3bf" providerId="ADAL" clId="{0BFC64D3-6762-40AC-B42A-0B075526059A}" dt="2024-10-23T20:22:37.578" v="87"/>
      <pc:docMkLst>
        <pc:docMk/>
      </pc:docMkLst>
      <pc:sldChg chg="modSp mod">
        <pc:chgData name="Patrick Masty-Huart" userId="6a2eaccb-99cf-4185-a40a-8d7cd310e3bf" providerId="ADAL" clId="{0BFC64D3-6762-40AC-B42A-0B075526059A}" dt="2024-10-23T19:27:57.198" v="4" actId="12"/>
        <pc:sldMkLst>
          <pc:docMk/>
          <pc:sldMk cId="159733006" sldId="293"/>
        </pc:sldMkLst>
        <pc:spChg chg="mod">
          <ac:chgData name="Patrick Masty-Huart" userId="6a2eaccb-99cf-4185-a40a-8d7cd310e3bf" providerId="ADAL" clId="{0BFC64D3-6762-40AC-B42A-0B075526059A}" dt="2024-10-23T19:27:18.570" v="0"/>
          <ac:spMkLst>
            <pc:docMk/>
            <pc:sldMk cId="159733006" sldId="293"/>
            <ac:spMk id="2" creationId="{ABCF6EC4-F01C-50F2-438F-550B4C85CB91}"/>
          </ac:spMkLst>
        </pc:spChg>
        <pc:spChg chg="mod">
          <ac:chgData name="Patrick Masty-Huart" userId="6a2eaccb-99cf-4185-a40a-8d7cd310e3bf" providerId="ADAL" clId="{0BFC64D3-6762-40AC-B42A-0B075526059A}" dt="2024-10-23T19:27:57.198" v="4" actId="12"/>
          <ac:spMkLst>
            <pc:docMk/>
            <pc:sldMk cId="159733006" sldId="293"/>
            <ac:spMk id="3" creationId="{B4313971-2928-8701-211F-D4FFC6CE0B1C}"/>
          </ac:spMkLst>
        </pc:spChg>
      </pc:sldChg>
      <pc:sldChg chg="modSp mod">
        <pc:chgData name="Patrick Masty-Huart" userId="6a2eaccb-99cf-4185-a40a-8d7cd310e3bf" providerId="ADAL" clId="{0BFC64D3-6762-40AC-B42A-0B075526059A}" dt="2024-10-23T19:35:16.526" v="23" actId="255"/>
        <pc:sldMkLst>
          <pc:docMk/>
          <pc:sldMk cId="3691690223" sldId="294"/>
        </pc:sldMkLst>
        <pc:spChg chg="mod">
          <ac:chgData name="Patrick Masty-Huart" userId="6a2eaccb-99cf-4185-a40a-8d7cd310e3bf" providerId="ADAL" clId="{0BFC64D3-6762-40AC-B42A-0B075526059A}" dt="2024-10-23T19:29:53.638" v="5"/>
          <ac:spMkLst>
            <pc:docMk/>
            <pc:sldMk cId="3691690223" sldId="294"/>
            <ac:spMk id="2" creationId="{24115E8B-4814-6237-FBE5-0B97D8BD7FC0}"/>
          </ac:spMkLst>
        </pc:spChg>
        <pc:spChg chg="mod">
          <ac:chgData name="Patrick Masty-Huart" userId="6a2eaccb-99cf-4185-a40a-8d7cd310e3bf" providerId="ADAL" clId="{0BFC64D3-6762-40AC-B42A-0B075526059A}" dt="2024-10-23T19:35:16.526" v="23" actId="255"/>
          <ac:spMkLst>
            <pc:docMk/>
            <pc:sldMk cId="3691690223" sldId="294"/>
            <ac:spMk id="3" creationId="{4ADEA145-7595-EB72-E606-1EC62D207F5D}"/>
          </ac:spMkLst>
        </pc:spChg>
      </pc:sldChg>
      <pc:sldChg chg="modSp mod">
        <pc:chgData name="Patrick Masty-Huart" userId="6a2eaccb-99cf-4185-a40a-8d7cd310e3bf" providerId="ADAL" clId="{0BFC64D3-6762-40AC-B42A-0B075526059A}" dt="2024-10-23T19:34:52.162" v="22" actId="255"/>
        <pc:sldMkLst>
          <pc:docMk/>
          <pc:sldMk cId="1479188792" sldId="295"/>
        </pc:sldMkLst>
        <pc:spChg chg="mod">
          <ac:chgData name="Patrick Masty-Huart" userId="6a2eaccb-99cf-4185-a40a-8d7cd310e3bf" providerId="ADAL" clId="{0BFC64D3-6762-40AC-B42A-0B075526059A}" dt="2024-10-23T19:33:42.037" v="16"/>
          <ac:spMkLst>
            <pc:docMk/>
            <pc:sldMk cId="1479188792" sldId="295"/>
            <ac:spMk id="2" creationId="{D4053EC8-9E97-92E7-B6C3-01D0C211BE41}"/>
          </ac:spMkLst>
        </pc:spChg>
        <pc:spChg chg="mod">
          <ac:chgData name="Patrick Masty-Huart" userId="6a2eaccb-99cf-4185-a40a-8d7cd310e3bf" providerId="ADAL" clId="{0BFC64D3-6762-40AC-B42A-0B075526059A}" dt="2024-10-23T19:34:52.162" v="22" actId="255"/>
          <ac:spMkLst>
            <pc:docMk/>
            <pc:sldMk cId="1479188792" sldId="295"/>
            <ac:spMk id="3" creationId="{6336A4E0-11D5-AC13-D02A-45F88B5AC190}"/>
          </ac:spMkLst>
        </pc:spChg>
      </pc:sldChg>
      <pc:sldChg chg="modSp mod">
        <pc:chgData name="Patrick Masty-Huart" userId="6a2eaccb-99cf-4185-a40a-8d7cd310e3bf" providerId="ADAL" clId="{0BFC64D3-6762-40AC-B42A-0B075526059A}" dt="2024-10-23T19:36:52.644" v="30" actId="14100"/>
        <pc:sldMkLst>
          <pc:docMk/>
          <pc:sldMk cId="3085296066" sldId="296"/>
        </pc:sldMkLst>
        <pc:spChg chg="mod">
          <ac:chgData name="Patrick Masty-Huart" userId="6a2eaccb-99cf-4185-a40a-8d7cd310e3bf" providerId="ADAL" clId="{0BFC64D3-6762-40AC-B42A-0B075526059A}" dt="2024-10-23T19:35:50.703" v="25" actId="14100"/>
          <ac:spMkLst>
            <pc:docMk/>
            <pc:sldMk cId="3085296066" sldId="296"/>
            <ac:spMk id="2" creationId="{8577B036-EB24-D4A8-EE87-5E7714EFB0A6}"/>
          </ac:spMkLst>
        </pc:spChg>
        <pc:spChg chg="mod">
          <ac:chgData name="Patrick Masty-Huart" userId="6a2eaccb-99cf-4185-a40a-8d7cd310e3bf" providerId="ADAL" clId="{0BFC64D3-6762-40AC-B42A-0B075526059A}" dt="2024-10-23T19:36:52.644" v="30" actId="14100"/>
          <ac:spMkLst>
            <pc:docMk/>
            <pc:sldMk cId="3085296066" sldId="296"/>
            <ac:spMk id="3" creationId="{F3EED82E-3935-FF93-4E6B-3DBBF074F1AC}"/>
          </ac:spMkLst>
        </pc:spChg>
      </pc:sldChg>
      <pc:sldChg chg="modSp mod">
        <pc:chgData name="Patrick Masty-Huart" userId="6a2eaccb-99cf-4185-a40a-8d7cd310e3bf" providerId="ADAL" clId="{0BFC64D3-6762-40AC-B42A-0B075526059A}" dt="2024-10-23T19:39:34.326" v="36" actId="255"/>
        <pc:sldMkLst>
          <pc:docMk/>
          <pc:sldMk cId="3721280081" sldId="297"/>
        </pc:sldMkLst>
        <pc:spChg chg="mod">
          <ac:chgData name="Patrick Masty-Huart" userId="6a2eaccb-99cf-4185-a40a-8d7cd310e3bf" providerId="ADAL" clId="{0BFC64D3-6762-40AC-B42A-0B075526059A}" dt="2024-10-23T19:38:34.195" v="31"/>
          <ac:spMkLst>
            <pc:docMk/>
            <pc:sldMk cId="3721280081" sldId="297"/>
            <ac:spMk id="2" creationId="{8A3A8DA7-2786-27BA-0C66-3E0EC3AEB98A}"/>
          </ac:spMkLst>
        </pc:spChg>
        <pc:spChg chg="mod">
          <ac:chgData name="Patrick Masty-Huart" userId="6a2eaccb-99cf-4185-a40a-8d7cd310e3bf" providerId="ADAL" clId="{0BFC64D3-6762-40AC-B42A-0B075526059A}" dt="2024-10-23T19:39:34.326" v="36" actId="255"/>
          <ac:spMkLst>
            <pc:docMk/>
            <pc:sldMk cId="3721280081" sldId="297"/>
            <ac:spMk id="3" creationId="{A47211DE-4605-CAB6-58BA-EAD3CEFE6E14}"/>
          </ac:spMkLst>
        </pc:spChg>
      </pc:sldChg>
      <pc:sldChg chg="modSp mod">
        <pc:chgData name="Patrick Masty-Huart" userId="6a2eaccb-99cf-4185-a40a-8d7cd310e3bf" providerId="ADAL" clId="{0BFC64D3-6762-40AC-B42A-0B075526059A}" dt="2024-10-23T19:47:18.347" v="40" actId="255"/>
        <pc:sldMkLst>
          <pc:docMk/>
          <pc:sldMk cId="2805436741" sldId="298"/>
        </pc:sldMkLst>
        <pc:spChg chg="mod">
          <ac:chgData name="Patrick Masty-Huart" userId="6a2eaccb-99cf-4185-a40a-8d7cd310e3bf" providerId="ADAL" clId="{0BFC64D3-6762-40AC-B42A-0B075526059A}" dt="2024-10-23T19:46:44.889" v="37"/>
          <ac:spMkLst>
            <pc:docMk/>
            <pc:sldMk cId="2805436741" sldId="298"/>
            <ac:spMk id="2" creationId="{14A52746-73EA-F06D-7352-311540E52A09}"/>
          </ac:spMkLst>
        </pc:spChg>
        <pc:spChg chg="mod">
          <ac:chgData name="Patrick Masty-Huart" userId="6a2eaccb-99cf-4185-a40a-8d7cd310e3bf" providerId="ADAL" clId="{0BFC64D3-6762-40AC-B42A-0B075526059A}" dt="2024-10-23T19:47:18.347" v="40" actId="255"/>
          <ac:spMkLst>
            <pc:docMk/>
            <pc:sldMk cId="2805436741" sldId="298"/>
            <ac:spMk id="3" creationId="{478A6E1F-6621-0292-0F7B-0B186345A4F0}"/>
          </ac:spMkLst>
        </pc:spChg>
      </pc:sldChg>
      <pc:sldChg chg="addSp delSp modSp mod">
        <pc:chgData name="Patrick Masty-Huart" userId="6a2eaccb-99cf-4185-a40a-8d7cd310e3bf" providerId="ADAL" clId="{0BFC64D3-6762-40AC-B42A-0B075526059A}" dt="2024-10-23T19:49:02.458" v="49" actId="14100"/>
        <pc:sldMkLst>
          <pc:docMk/>
          <pc:sldMk cId="3978069789" sldId="299"/>
        </pc:sldMkLst>
        <pc:spChg chg="mod">
          <ac:chgData name="Patrick Masty-Huart" userId="6a2eaccb-99cf-4185-a40a-8d7cd310e3bf" providerId="ADAL" clId="{0BFC64D3-6762-40AC-B42A-0B075526059A}" dt="2024-10-23T19:47:43.559" v="41"/>
          <ac:spMkLst>
            <pc:docMk/>
            <pc:sldMk cId="3978069789" sldId="299"/>
            <ac:spMk id="2" creationId="{1DDBE7F2-46DD-35EA-2A8A-B564B0E53456}"/>
          </ac:spMkLst>
        </pc:spChg>
        <pc:spChg chg="del">
          <ac:chgData name="Patrick Masty-Huart" userId="6a2eaccb-99cf-4185-a40a-8d7cd310e3bf" providerId="ADAL" clId="{0BFC64D3-6762-40AC-B42A-0B075526059A}" dt="2024-10-23T19:48:11.636" v="42"/>
          <ac:spMkLst>
            <pc:docMk/>
            <pc:sldMk cId="3978069789" sldId="299"/>
            <ac:spMk id="3" creationId="{C7319D22-DFCE-21D3-3932-06D05EF2F9D7}"/>
          </ac:spMkLst>
        </pc:spChg>
        <pc:spChg chg="add mod">
          <ac:chgData name="Patrick Masty-Huart" userId="6a2eaccb-99cf-4185-a40a-8d7cd310e3bf" providerId="ADAL" clId="{0BFC64D3-6762-40AC-B42A-0B075526059A}" dt="2024-10-23T19:49:02.458" v="49" actId="14100"/>
          <ac:spMkLst>
            <pc:docMk/>
            <pc:sldMk cId="3978069789" sldId="299"/>
            <ac:spMk id="4" creationId="{B9DAC716-AB6F-2641-0C3E-02CBB8074139}"/>
          </ac:spMkLst>
        </pc:spChg>
        <pc:picChg chg="add mod">
          <ac:chgData name="Patrick Masty-Huart" userId="6a2eaccb-99cf-4185-a40a-8d7cd310e3bf" providerId="ADAL" clId="{0BFC64D3-6762-40AC-B42A-0B075526059A}" dt="2024-10-23T19:48:36.903" v="46" actId="1076"/>
          <ac:picMkLst>
            <pc:docMk/>
            <pc:sldMk cId="3978069789" sldId="299"/>
            <ac:picMk id="5" creationId="{D84C56E6-C857-61EC-0683-384953525403}"/>
          </ac:picMkLst>
        </pc:picChg>
      </pc:sldChg>
      <pc:sldChg chg="addSp delSp modSp mod">
        <pc:chgData name="Patrick Masty-Huart" userId="6a2eaccb-99cf-4185-a40a-8d7cd310e3bf" providerId="ADAL" clId="{0BFC64D3-6762-40AC-B42A-0B075526059A}" dt="2024-10-23T19:54:47.348" v="60" actId="1076"/>
        <pc:sldMkLst>
          <pc:docMk/>
          <pc:sldMk cId="2788824016" sldId="300"/>
        </pc:sldMkLst>
        <pc:spChg chg="mod">
          <ac:chgData name="Patrick Masty-Huart" userId="6a2eaccb-99cf-4185-a40a-8d7cd310e3bf" providerId="ADAL" clId="{0BFC64D3-6762-40AC-B42A-0B075526059A}" dt="2024-10-23T19:53:55.773" v="58"/>
          <ac:spMkLst>
            <pc:docMk/>
            <pc:sldMk cId="2788824016" sldId="300"/>
            <ac:spMk id="2" creationId="{D97586AE-C1DF-A03C-3E84-1E959100AE8B}"/>
          </ac:spMkLst>
        </pc:spChg>
        <pc:spChg chg="del">
          <ac:chgData name="Patrick Masty-Huart" userId="6a2eaccb-99cf-4185-a40a-8d7cd310e3bf" providerId="ADAL" clId="{0BFC64D3-6762-40AC-B42A-0B075526059A}" dt="2024-10-23T19:52:39.906" v="50"/>
          <ac:spMkLst>
            <pc:docMk/>
            <pc:sldMk cId="2788824016" sldId="300"/>
            <ac:spMk id="3" creationId="{4B5ABA1A-9456-7049-7DAF-B14199F26B30}"/>
          </ac:spMkLst>
        </pc:spChg>
        <pc:spChg chg="add mod">
          <ac:chgData name="Patrick Masty-Huart" userId="6a2eaccb-99cf-4185-a40a-8d7cd310e3bf" providerId="ADAL" clId="{0BFC64D3-6762-40AC-B42A-0B075526059A}" dt="2024-10-23T19:54:47.348" v="60" actId="1076"/>
          <ac:spMkLst>
            <pc:docMk/>
            <pc:sldMk cId="2788824016" sldId="300"/>
            <ac:spMk id="4" creationId="{A4E5BB6B-5BF7-7344-A4C3-5192277FE368}"/>
          </ac:spMkLst>
        </pc:spChg>
        <pc:picChg chg="add mod">
          <ac:chgData name="Patrick Masty-Huart" userId="6a2eaccb-99cf-4185-a40a-8d7cd310e3bf" providerId="ADAL" clId="{0BFC64D3-6762-40AC-B42A-0B075526059A}" dt="2024-10-23T19:53:35.664" v="57" actId="1076"/>
          <ac:picMkLst>
            <pc:docMk/>
            <pc:sldMk cId="2788824016" sldId="300"/>
            <ac:picMk id="5" creationId="{6424DFE6-E482-7BD4-F714-F110F570DA55}"/>
          </ac:picMkLst>
        </pc:picChg>
      </pc:sldChg>
      <pc:sldChg chg="modSp mod">
        <pc:chgData name="Patrick Masty-Huart" userId="6a2eaccb-99cf-4185-a40a-8d7cd310e3bf" providerId="ADAL" clId="{0BFC64D3-6762-40AC-B42A-0B075526059A}" dt="2024-10-23T19:56:13.854" v="69" actId="14100"/>
        <pc:sldMkLst>
          <pc:docMk/>
          <pc:sldMk cId="989188410" sldId="301"/>
        </pc:sldMkLst>
        <pc:spChg chg="mod">
          <ac:chgData name="Patrick Masty-Huart" userId="6a2eaccb-99cf-4185-a40a-8d7cd310e3bf" providerId="ADAL" clId="{0BFC64D3-6762-40AC-B42A-0B075526059A}" dt="2024-10-23T19:55:09.834" v="61"/>
          <ac:spMkLst>
            <pc:docMk/>
            <pc:sldMk cId="989188410" sldId="301"/>
            <ac:spMk id="2" creationId="{3A8032DA-59E9-5872-A91E-36CB6B6F0B08}"/>
          </ac:spMkLst>
        </pc:spChg>
        <pc:spChg chg="mod">
          <ac:chgData name="Patrick Masty-Huart" userId="6a2eaccb-99cf-4185-a40a-8d7cd310e3bf" providerId="ADAL" clId="{0BFC64D3-6762-40AC-B42A-0B075526059A}" dt="2024-10-23T19:56:13.854" v="69" actId="14100"/>
          <ac:spMkLst>
            <pc:docMk/>
            <pc:sldMk cId="989188410" sldId="301"/>
            <ac:spMk id="3" creationId="{E747FB7B-7FC1-1A1E-D03F-1ADC6E67374F}"/>
          </ac:spMkLst>
        </pc:spChg>
      </pc:sldChg>
      <pc:sldChg chg="addSp delSp modSp mod">
        <pc:chgData name="Patrick Masty-Huart" userId="6a2eaccb-99cf-4185-a40a-8d7cd310e3bf" providerId="ADAL" clId="{0BFC64D3-6762-40AC-B42A-0B075526059A}" dt="2024-10-23T20:05:50.304" v="72" actId="255"/>
        <pc:sldMkLst>
          <pc:docMk/>
          <pc:sldMk cId="2602182445" sldId="302"/>
        </pc:sldMkLst>
        <pc:spChg chg="mod">
          <ac:chgData name="Patrick Masty-Huart" userId="6a2eaccb-99cf-4185-a40a-8d7cd310e3bf" providerId="ADAL" clId="{0BFC64D3-6762-40AC-B42A-0B075526059A}" dt="2024-10-23T20:05:27.818" v="70"/>
          <ac:spMkLst>
            <pc:docMk/>
            <pc:sldMk cId="2602182445" sldId="302"/>
            <ac:spMk id="2" creationId="{515D5B1E-A40A-6179-8D54-3579B1FAE485}"/>
          </ac:spMkLst>
        </pc:spChg>
        <pc:spChg chg="del">
          <ac:chgData name="Patrick Masty-Huart" userId="6a2eaccb-99cf-4185-a40a-8d7cd310e3bf" providerId="ADAL" clId="{0BFC64D3-6762-40AC-B42A-0B075526059A}" dt="2024-10-23T20:05:40.888" v="71"/>
          <ac:spMkLst>
            <pc:docMk/>
            <pc:sldMk cId="2602182445" sldId="302"/>
            <ac:spMk id="3" creationId="{9BE89AF2-5D99-3126-3BEA-88AAE7AB4F07}"/>
          </ac:spMkLst>
        </pc:spChg>
        <pc:spChg chg="add mod">
          <ac:chgData name="Patrick Masty-Huart" userId="6a2eaccb-99cf-4185-a40a-8d7cd310e3bf" providerId="ADAL" clId="{0BFC64D3-6762-40AC-B42A-0B075526059A}" dt="2024-10-23T20:05:50.304" v="72" actId="255"/>
          <ac:spMkLst>
            <pc:docMk/>
            <pc:sldMk cId="2602182445" sldId="302"/>
            <ac:spMk id="4" creationId="{695EA751-9FD7-C704-94E4-CC1683773383}"/>
          </ac:spMkLst>
        </pc:spChg>
      </pc:sldChg>
      <pc:sldChg chg="addSp delSp modSp mod">
        <pc:chgData name="Patrick Masty-Huart" userId="6a2eaccb-99cf-4185-a40a-8d7cd310e3bf" providerId="ADAL" clId="{0BFC64D3-6762-40AC-B42A-0B075526059A}" dt="2024-10-23T20:09:36.179" v="75" actId="27636"/>
        <pc:sldMkLst>
          <pc:docMk/>
          <pc:sldMk cId="1508850145" sldId="303"/>
        </pc:sldMkLst>
        <pc:spChg chg="mod">
          <ac:chgData name="Patrick Masty-Huart" userId="6a2eaccb-99cf-4185-a40a-8d7cd310e3bf" providerId="ADAL" clId="{0BFC64D3-6762-40AC-B42A-0B075526059A}" dt="2024-10-23T20:09:23.747" v="73"/>
          <ac:spMkLst>
            <pc:docMk/>
            <pc:sldMk cId="1508850145" sldId="303"/>
            <ac:spMk id="2" creationId="{3A444782-3E90-87DC-6722-4421298D3FBA}"/>
          </ac:spMkLst>
        </pc:spChg>
        <pc:spChg chg="del">
          <ac:chgData name="Patrick Masty-Huart" userId="6a2eaccb-99cf-4185-a40a-8d7cd310e3bf" providerId="ADAL" clId="{0BFC64D3-6762-40AC-B42A-0B075526059A}" dt="2024-10-23T20:09:36.099" v="74"/>
          <ac:spMkLst>
            <pc:docMk/>
            <pc:sldMk cId="1508850145" sldId="303"/>
            <ac:spMk id="3" creationId="{48B263F9-A7B1-1512-BD64-2693E819745F}"/>
          </ac:spMkLst>
        </pc:spChg>
        <pc:spChg chg="add mod">
          <ac:chgData name="Patrick Masty-Huart" userId="6a2eaccb-99cf-4185-a40a-8d7cd310e3bf" providerId="ADAL" clId="{0BFC64D3-6762-40AC-B42A-0B075526059A}" dt="2024-10-23T20:09:36.179" v="75" actId="27636"/>
          <ac:spMkLst>
            <pc:docMk/>
            <pc:sldMk cId="1508850145" sldId="303"/>
            <ac:spMk id="4" creationId="{7D4E5481-16A4-201A-C7E6-1601A7309798}"/>
          </ac:spMkLst>
        </pc:spChg>
      </pc:sldChg>
      <pc:sldChg chg="addSp delSp modSp mod">
        <pc:chgData name="Patrick Masty-Huart" userId="6a2eaccb-99cf-4185-a40a-8d7cd310e3bf" providerId="ADAL" clId="{0BFC64D3-6762-40AC-B42A-0B075526059A}" dt="2024-10-23T20:20:56.742" v="77"/>
        <pc:sldMkLst>
          <pc:docMk/>
          <pc:sldMk cId="2802251865" sldId="304"/>
        </pc:sldMkLst>
        <pc:spChg chg="mod">
          <ac:chgData name="Patrick Masty-Huart" userId="6a2eaccb-99cf-4185-a40a-8d7cd310e3bf" providerId="ADAL" clId="{0BFC64D3-6762-40AC-B42A-0B075526059A}" dt="2024-10-23T20:20:44.949" v="76"/>
          <ac:spMkLst>
            <pc:docMk/>
            <pc:sldMk cId="2802251865" sldId="304"/>
            <ac:spMk id="2" creationId="{ABD58029-1C21-E741-664C-69D7F8836619}"/>
          </ac:spMkLst>
        </pc:spChg>
        <pc:spChg chg="del">
          <ac:chgData name="Patrick Masty-Huart" userId="6a2eaccb-99cf-4185-a40a-8d7cd310e3bf" providerId="ADAL" clId="{0BFC64D3-6762-40AC-B42A-0B075526059A}" dt="2024-10-23T20:20:56.742" v="77"/>
          <ac:spMkLst>
            <pc:docMk/>
            <pc:sldMk cId="2802251865" sldId="304"/>
            <ac:spMk id="3" creationId="{39AFBE6F-B62B-12D9-9B19-B39F620829ED}"/>
          </ac:spMkLst>
        </pc:spChg>
        <pc:spChg chg="add mod">
          <ac:chgData name="Patrick Masty-Huart" userId="6a2eaccb-99cf-4185-a40a-8d7cd310e3bf" providerId="ADAL" clId="{0BFC64D3-6762-40AC-B42A-0B075526059A}" dt="2024-10-23T20:20:56.742" v="77"/>
          <ac:spMkLst>
            <pc:docMk/>
            <pc:sldMk cId="2802251865" sldId="304"/>
            <ac:spMk id="4" creationId="{A2A6FFCA-137E-4F31-4003-8625477C0ECD}"/>
          </ac:spMkLst>
        </pc:spChg>
      </pc:sldChg>
      <pc:sldChg chg="addSp delSp modSp mod">
        <pc:chgData name="Patrick Masty-Huart" userId="6a2eaccb-99cf-4185-a40a-8d7cd310e3bf" providerId="ADAL" clId="{0BFC64D3-6762-40AC-B42A-0B075526059A}" dt="2024-10-23T20:21:39.196" v="83" actId="14100"/>
        <pc:sldMkLst>
          <pc:docMk/>
          <pc:sldMk cId="2404301818" sldId="305"/>
        </pc:sldMkLst>
        <pc:spChg chg="mod">
          <ac:chgData name="Patrick Masty-Huart" userId="6a2eaccb-99cf-4185-a40a-8d7cd310e3bf" providerId="ADAL" clId="{0BFC64D3-6762-40AC-B42A-0B075526059A}" dt="2024-10-23T20:21:17.403" v="78"/>
          <ac:spMkLst>
            <pc:docMk/>
            <pc:sldMk cId="2404301818" sldId="305"/>
            <ac:spMk id="2" creationId="{C505AC35-9440-A5DB-4F70-741BC0BE2A8B}"/>
          </ac:spMkLst>
        </pc:spChg>
        <pc:spChg chg="del">
          <ac:chgData name="Patrick Masty-Huart" userId="6a2eaccb-99cf-4185-a40a-8d7cd310e3bf" providerId="ADAL" clId="{0BFC64D3-6762-40AC-B42A-0B075526059A}" dt="2024-10-23T20:21:30.694" v="79"/>
          <ac:spMkLst>
            <pc:docMk/>
            <pc:sldMk cId="2404301818" sldId="305"/>
            <ac:spMk id="3" creationId="{8F8E2FDD-B550-080C-7B93-49C5CEDB6681}"/>
          </ac:spMkLst>
        </pc:spChg>
        <pc:spChg chg="add mod">
          <ac:chgData name="Patrick Masty-Huart" userId="6a2eaccb-99cf-4185-a40a-8d7cd310e3bf" providerId="ADAL" clId="{0BFC64D3-6762-40AC-B42A-0B075526059A}" dt="2024-10-23T20:21:39.196" v="83" actId="14100"/>
          <ac:spMkLst>
            <pc:docMk/>
            <pc:sldMk cId="2404301818" sldId="305"/>
            <ac:spMk id="6" creationId="{3D2CC2CC-0010-A705-02B3-CAE8F7698A52}"/>
          </ac:spMkLst>
        </pc:spChg>
      </pc:sldChg>
      <pc:sldChg chg="addSp delSp modSp mod">
        <pc:chgData name="Patrick Masty-Huart" userId="6a2eaccb-99cf-4185-a40a-8d7cd310e3bf" providerId="ADAL" clId="{0BFC64D3-6762-40AC-B42A-0B075526059A}" dt="2024-10-23T20:22:07.368" v="85"/>
        <pc:sldMkLst>
          <pc:docMk/>
          <pc:sldMk cId="1205003546" sldId="306"/>
        </pc:sldMkLst>
        <pc:spChg chg="mod">
          <ac:chgData name="Patrick Masty-Huart" userId="6a2eaccb-99cf-4185-a40a-8d7cd310e3bf" providerId="ADAL" clId="{0BFC64D3-6762-40AC-B42A-0B075526059A}" dt="2024-10-23T20:21:59.030" v="84"/>
          <ac:spMkLst>
            <pc:docMk/>
            <pc:sldMk cId="1205003546" sldId="306"/>
            <ac:spMk id="2" creationId="{F8CB93C7-5A60-ABAA-55FD-495BC50542F6}"/>
          </ac:spMkLst>
        </pc:spChg>
        <pc:spChg chg="del">
          <ac:chgData name="Patrick Masty-Huart" userId="6a2eaccb-99cf-4185-a40a-8d7cd310e3bf" providerId="ADAL" clId="{0BFC64D3-6762-40AC-B42A-0B075526059A}" dt="2024-10-23T20:22:07.368" v="85"/>
          <ac:spMkLst>
            <pc:docMk/>
            <pc:sldMk cId="1205003546" sldId="306"/>
            <ac:spMk id="3" creationId="{B6A638C9-0876-1408-47B8-35E4D5D49BB3}"/>
          </ac:spMkLst>
        </pc:spChg>
        <pc:spChg chg="add mod">
          <ac:chgData name="Patrick Masty-Huart" userId="6a2eaccb-99cf-4185-a40a-8d7cd310e3bf" providerId="ADAL" clId="{0BFC64D3-6762-40AC-B42A-0B075526059A}" dt="2024-10-23T20:22:07.368" v="85"/>
          <ac:spMkLst>
            <pc:docMk/>
            <pc:sldMk cId="1205003546" sldId="306"/>
            <ac:spMk id="4" creationId="{E523F6C7-C6BE-9BB3-BE18-59485CF5AF6F}"/>
          </ac:spMkLst>
        </pc:spChg>
      </pc:sldChg>
      <pc:sldChg chg="addSp delSp modSp mod">
        <pc:chgData name="Patrick Masty-Huart" userId="6a2eaccb-99cf-4185-a40a-8d7cd310e3bf" providerId="ADAL" clId="{0BFC64D3-6762-40AC-B42A-0B075526059A}" dt="2024-10-23T20:22:37.578" v="87"/>
        <pc:sldMkLst>
          <pc:docMk/>
          <pc:sldMk cId="307719355" sldId="307"/>
        </pc:sldMkLst>
        <pc:spChg chg="mod">
          <ac:chgData name="Patrick Masty-Huart" userId="6a2eaccb-99cf-4185-a40a-8d7cd310e3bf" providerId="ADAL" clId="{0BFC64D3-6762-40AC-B42A-0B075526059A}" dt="2024-10-23T20:22:26.997" v="86"/>
          <ac:spMkLst>
            <pc:docMk/>
            <pc:sldMk cId="307719355" sldId="307"/>
            <ac:spMk id="2" creationId="{B8CE04E6-4D4F-FEAA-4258-1B1B4D864F0B}"/>
          </ac:spMkLst>
        </pc:spChg>
        <pc:spChg chg="del">
          <ac:chgData name="Patrick Masty-Huart" userId="6a2eaccb-99cf-4185-a40a-8d7cd310e3bf" providerId="ADAL" clId="{0BFC64D3-6762-40AC-B42A-0B075526059A}" dt="2024-10-23T20:22:37.578" v="87"/>
          <ac:spMkLst>
            <pc:docMk/>
            <pc:sldMk cId="307719355" sldId="307"/>
            <ac:spMk id="3" creationId="{68922E8C-4054-AB5C-A8E1-94220340E18B}"/>
          </ac:spMkLst>
        </pc:spChg>
        <pc:spChg chg="add mod">
          <ac:chgData name="Patrick Masty-Huart" userId="6a2eaccb-99cf-4185-a40a-8d7cd310e3bf" providerId="ADAL" clId="{0BFC64D3-6762-40AC-B42A-0B075526059A}" dt="2024-10-23T20:22:37.578" v="87"/>
          <ac:spMkLst>
            <pc:docMk/>
            <pc:sldMk cId="307719355" sldId="307"/>
            <ac:spMk id="4" creationId="{34128151-354D-A36B-7613-C947DE9BB33D}"/>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630742" y="2191053"/>
            <a:ext cx="8930516" cy="1792317"/>
          </a:xfrm>
          <a:prstGeom prst="rect">
            <a:avLst/>
          </a:prstGeom>
        </p:spPr>
        <p:txBody>
          <a:bodyPr anchor="t">
            <a:norm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666900" y="4180917"/>
            <a:ext cx="8894358" cy="1645920"/>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401718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126844" y="1906108"/>
            <a:ext cx="9336157" cy="578675"/>
          </a:xfrm>
          <a:prstGeom prst="rect">
            <a:avLst/>
          </a:prstGeom>
        </p:spPr>
        <p:txBody>
          <a:bodyPr/>
          <a:lstStyle>
            <a:lvl1pPr>
              <a:defRPr>
                <a:solidFill>
                  <a:srgbClr val="7030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126844" y="2664170"/>
            <a:ext cx="9336158" cy="3692180"/>
          </a:xfrm>
          <a:prstGeom prst="rect">
            <a:avLst/>
          </a:prstGeo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345830" y="6527297"/>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11/29/24</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1035758" y="6527297"/>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3136895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69885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hyperlink" Target="mailto:nbeedie@afn.ca"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jpe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06D3F58-DD18-194C-913A-D7030ECABA02}"/>
              </a:ext>
            </a:extLst>
          </p:cNvPr>
          <p:cNvSpPr>
            <a:spLocks noGrp="1"/>
          </p:cNvSpPr>
          <p:nvPr>
            <p:ph idx="1"/>
            <p:custDataLst>
              <p:tags r:id="rId1"/>
            </p:custDataLst>
          </p:nvPr>
        </p:nvSpPr>
        <p:spPr>
          <a:xfrm>
            <a:off x="986589" y="2635915"/>
            <a:ext cx="9962148" cy="1324292"/>
          </a:xfrm>
        </p:spPr>
        <p:txBody>
          <a:bodyPr/>
          <a:lstStyle/>
          <a:p>
            <a:pPr marL="0" indent="0" algn="ctr">
              <a:buNone/>
            </a:pPr>
            <a:r>
              <a:rPr lang="fr-CA" sz="4800" b="1" dirty="0">
                <a:solidFill>
                  <a:schemeClr val="bg1"/>
                </a:solidFill>
                <a:latin typeface="Arial" panose="020B0604020202020204" pitchFamily="34" charset="0"/>
                <a:cs typeface="Arial" panose="020B0604020202020204" pitchFamily="34" charset="0"/>
              </a:rPr>
              <a:t>Soutenir la mobilité transfrontalière </a:t>
            </a:r>
            <a:br>
              <a:rPr lang="fr-CA" sz="4800" b="1" dirty="0">
                <a:solidFill>
                  <a:schemeClr val="bg1"/>
                </a:solidFill>
                <a:latin typeface="Arial" panose="020B0604020202020204" pitchFamily="34" charset="0"/>
                <a:cs typeface="Arial" panose="020B0604020202020204" pitchFamily="34" charset="0"/>
              </a:rPr>
            </a:br>
            <a:r>
              <a:rPr lang="fr-CA" sz="4800" b="1" dirty="0">
                <a:solidFill>
                  <a:schemeClr val="bg1"/>
                </a:solidFill>
                <a:latin typeface="Arial" panose="020B0604020202020204" pitchFamily="34" charset="0"/>
                <a:cs typeface="Arial" panose="020B0604020202020204" pitchFamily="34" charset="0"/>
              </a:rPr>
              <a:t>des Premières Nations </a:t>
            </a:r>
          </a:p>
        </p:txBody>
      </p:sp>
      <p:sp>
        <p:nvSpPr>
          <p:cNvPr id="2" name="TextBox 1">
            <a:extLst>
              <a:ext uri="{FF2B5EF4-FFF2-40B4-BE49-F238E27FC236}">
                <a16:creationId xmlns:a16="http://schemas.microsoft.com/office/drawing/2014/main" id="{A4A95280-3D6B-3B1C-F323-41DBCFF9F363}"/>
              </a:ext>
            </a:extLst>
          </p:cNvPr>
          <p:cNvSpPr txBox="1"/>
          <p:nvPr>
            <p:custDataLst>
              <p:tags r:id="rId2"/>
            </p:custDataLst>
          </p:nvPr>
        </p:nvSpPr>
        <p:spPr>
          <a:xfrm>
            <a:off x="2407700" y="4899747"/>
            <a:ext cx="6854711" cy="400110"/>
          </a:xfrm>
          <a:prstGeom prst="rect">
            <a:avLst/>
          </a:prstGeom>
          <a:noFill/>
        </p:spPr>
        <p:txBody>
          <a:bodyPr wrap="square" rtlCol="0">
            <a:spAutoFit/>
          </a:bodyPr>
          <a:lstStyle/>
          <a:p>
            <a:pPr algn="ctr"/>
            <a:r>
              <a:rPr lang="fr-CA" sz="2000" dirty="0">
                <a:solidFill>
                  <a:schemeClr val="bg1"/>
                </a:solidFill>
                <a:latin typeface="Arial" panose="020B0604020202020204" pitchFamily="34" charset="0"/>
                <a:cs typeface="Arial" panose="020B0604020202020204" pitchFamily="34" charset="0"/>
              </a:rPr>
              <a:t>Natasha </a:t>
            </a:r>
            <a:r>
              <a:rPr lang="fr-CA" sz="2000" dirty="0" err="1">
                <a:solidFill>
                  <a:schemeClr val="bg1"/>
                </a:solidFill>
                <a:latin typeface="Arial" panose="020B0604020202020204" pitchFamily="34" charset="0"/>
                <a:cs typeface="Arial" panose="020B0604020202020204" pitchFamily="34" charset="0"/>
              </a:rPr>
              <a:t>Beedie</a:t>
            </a:r>
            <a:r>
              <a:rPr lang="fr-CA" sz="2000" dirty="0">
                <a:solidFill>
                  <a:schemeClr val="bg1"/>
                </a:solidFill>
                <a:latin typeface="Arial" panose="020B0604020202020204" pitchFamily="34" charset="0"/>
                <a:cs typeface="Arial" panose="020B0604020202020204" pitchFamily="34" charset="0"/>
              </a:rPr>
              <a:t>, directrice, Droits et gouvernance, APN</a:t>
            </a:r>
          </a:p>
        </p:txBody>
      </p:sp>
    </p:spTree>
    <p:extLst>
      <p:ext uri="{BB962C8B-B14F-4D97-AF65-F5344CB8AC3E}">
        <p14:creationId xmlns:p14="http://schemas.microsoft.com/office/powerpoint/2010/main" val="193579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52746-73EA-F06D-7352-311540E52A09}"/>
              </a:ext>
            </a:extLst>
          </p:cNvPr>
          <p:cNvSpPr>
            <a:spLocks noGrp="1"/>
          </p:cNvSpPr>
          <p:nvPr>
            <p:ph type="title"/>
            <p:custDataLst>
              <p:tags r:id="rId1"/>
            </p:custDataLst>
          </p:nvPr>
        </p:nvSpPr>
        <p:spPr>
          <a:xfrm>
            <a:off x="1742931" y="2098613"/>
            <a:ext cx="10568332" cy="578675"/>
          </a:xfrm>
        </p:spPr>
        <p:txBody>
          <a:bodyPr/>
          <a:lstStyle/>
          <a:p>
            <a:r>
              <a:rPr lang="fr-CA" sz="3600" dirty="0">
                <a:latin typeface="Arial" panose="020B0604020202020204" pitchFamily="34" charset="0"/>
                <a:cs typeface="Arial" panose="020B0604020202020204" pitchFamily="34" charset="0"/>
              </a:rPr>
              <a:t>Comité des Chefs sur les questions transfrontalières</a:t>
            </a:r>
          </a:p>
        </p:txBody>
      </p:sp>
      <p:sp>
        <p:nvSpPr>
          <p:cNvPr id="3" name="Content Placeholder 2">
            <a:extLst>
              <a:ext uri="{FF2B5EF4-FFF2-40B4-BE49-F238E27FC236}">
                <a16:creationId xmlns:a16="http://schemas.microsoft.com/office/drawing/2014/main" id="{478A6E1F-6621-0292-0F7B-0B186345A4F0}"/>
              </a:ext>
            </a:extLst>
          </p:cNvPr>
          <p:cNvSpPr>
            <a:spLocks noGrp="1"/>
          </p:cNvSpPr>
          <p:nvPr>
            <p:ph idx="1"/>
            <p:custDataLst>
              <p:tags r:id="rId2"/>
            </p:custDataLst>
          </p:nvPr>
        </p:nvSpPr>
        <p:spPr>
          <a:xfrm>
            <a:off x="1742931" y="3429000"/>
            <a:ext cx="9336158" cy="3692180"/>
          </a:xfrm>
        </p:spPr>
        <p:txBody>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CA" sz="1400" b="0" i="0" u="none" strike="noStrike" cap="none" normalizeH="0" baseline="0" noProof="0" dirty="0">
                <a:ln>
                  <a:noFill/>
                </a:ln>
                <a:solidFill>
                  <a:prstClr val="black"/>
                </a:solidFill>
                <a:effectLst/>
                <a:uLnTx/>
                <a:uFillTx/>
                <a:latin typeface="Aptos" panose="02110004020202020204"/>
                <a:ea typeface="+mn-ea"/>
                <a:cs typeface="+mn-cs"/>
              </a:rPr>
              <a:t>La réunion de 2010 du Comité des Chefs sur les questions transfrontalières s'est tenue au bureau de l'APN à Ottawa et a réuni plus de 30 participants des Premières Nations et d’Affaires autochtones et du Nord Canada (AANC).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CA" sz="1400" b="0" i="0" u="none" strike="noStrike" cap="none" normalizeH="0" baseline="0" noProof="0" dirty="0">
                <a:ln>
                  <a:noFill/>
                </a:ln>
                <a:solidFill>
                  <a:prstClr val="black"/>
                </a:solidFill>
                <a:effectLst/>
                <a:uLnTx/>
                <a:uFillTx/>
                <a:latin typeface="Aptos" panose="02110004020202020204"/>
                <a:ea typeface="+mn-ea"/>
                <a:cs typeface="+mn-cs"/>
              </a:rPr>
              <a:t>La position de l'APN était que le traitement et la distribution des CSSI devaient être sous le contrôle des Premières Nations.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fr-CA" sz="1400" dirty="0">
                <a:solidFill>
                  <a:prstClr val="black"/>
                </a:solidFill>
                <a:latin typeface="Aptos" panose="02110004020202020204"/>
              </a:rPr>
              <a:t>D'autres Premières Nations ont souligné l'importance d'avoir des cartes d'identité autochtones, comme à Akwesasne et </a:t>
            </a:r>
            <a:r>
              <a:rPr lang="fr-CA" sz="1400" dirty="0" err="1">
                <a:solidFill>
                  <a:prstClr val="black"/>
                </a:solidFill>
                <a:latin typeface="Aptos" panose="02110004020202020204"/>
              </a:rPr>
              <a:t>Haudenosaunee</a:t>
            </a:r>
            <a:r>
              <a:rPr lang="fr-CA" sz="1400" dirty="0">
                <a:solidFill>
                  <a:prstClr val="black"/>
                </a:solidFill>
                <a:latin typeface="Aptos" panose="02110004020202020204"/>
              </a:rPr>
              <a: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CA" sz="1400" b="0" i="0" u="none" strike="noStrike" cap="none" normalizeH="0" baseline="0" noProof="0" dirty="0">
                <a:ln>
                  <a:noFill/>
                </a:ln>
                <a:solidFill>
                  <a:prstClr val="black"/>
                </a:solidFill>
                <a:effectLst/>
                <a:uLnTx/>
                <a:uFillTx/>
                <a:latin typeface="Aptos" panose="02110004020202020204"/>
                <a:ea typeface="+mn-ea"/>
                <a:cs typeface="+mn-cs"/>
              </a:rPr>
              <a:t>Les Chefs ont souligné la nécessité d'aller de l'avant en reconnaissant les droits des Premières Nations en matière de passage de la frontière, en se fondant sur la compétence et l’autonomie nationale des Premières Nations. L'acceptation des cartes d'identité à la frontière est une question fondamentale qui devrait être résolue sur la base de l’autonomie nationale, des droits et de la citoyenneté des Premières Nations. </a:t>
            </a:r>
          </a:p>
          <a:p>
            <a:pPr>
              <a:lnSpc>
                <a:spcPct val="100000"/>
              </a:lnSpc>
            </a:pPr>
            <a:endParaRPr lang="en-US" sz="1400" dirty="0"/>
          </a:p>
        </p:txBody>
      </p:sp>
    </p:spTree>
    <p:extLst>
      <p:ext uri="{BB962C8B-B14F-4D97-AF65-F5344CB8AC3E}">
        <p14:creationId xmlns:p14="http://schemas.microsoft.com/office/powerpoint/2010/main" val="2805436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E7F2-46DD-35EA-2A8A-B564B0E53456}"/>
              </a:ext>
            </a:extLst>
          </p:cNvPr>
          <p:cNvSpPr>
            <a:spLocks noGrp="1"/>
          </p:cNvSpPr>
          <p:nvPr>
            <p:ph type="title"/>
            <p:custDataLst>
              <p:tags r:id="rId1"/>
            </p:custDataLst>
          </p:nvPr>
        </p:nvSpPr>
        <p:spPr>
          <a:xfrm>
            <a:off x="1788580" y="2014392"/>
            <a:ext cx="9336157" cy="578675"/>
          </a:xfrm>
        </p:spPr>
        <p:txBody>
          <a:bodyPr/>
          <a:lstStyle/>
          <a:p>
            <a:r>
              <a:rPr lang="fr-CA" sz="3600" dirty="0">
                <a:latin typeface="Arial" panose="020B0604020202020204" pitchFamily="34" charset="0"/>
                <a:cs typeface="Arial" panose="020B0604020202020204" pitchFamily="34" charset="0"/>
              </a:rPr>
              <a:t>Groupe de travail « Par-delà la frontière »</a:t>
            </a:r>
          </a:p>
        </p:txBody>
      </p:sp>
      <p:sp>
        <p:nvSpPr>
          <p:cNvPr id="8" name="TextBox 7">
            <a:extLst>
              <a:ext uri="{FF2B5EF4-FFF2-40B4-BE49-F238E27FC236}">
                <a16:creationId xmlns:a16="http://schemas.microsoft.com/office/drawing/2014/main" id="{3B2FA764-3B28-6EDF-14E0-F647329453FD}"/>
              </a:ext>
            </a:extLst>
          </p:cNvPr>
          <p:cNvSpPr txBox="1"/>
          <p:nvPr>
            <p:custDataLst>
              <p:tags r:id="rId2"/>
            </p:custDataLst>
          </p:nvPr>
        </p:nvSpPr>
        <p:spPr>
          <a:xfrm>
            <a:off x="1650777" y="2920976"/>
            <a:ext cx="9473960" cy="2687915"/>
          </a:xfrm>
          <a:prstGeom prst="rect">
            <a:avLst/>
          </a:prstGeom>
          <a:noFill/>
        </p:spPr>
        <p:txBody>
          <a:bodyPr wrap="square">
            <a:sp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fr-CA" sz="1900" b="0" i="0" u="none" strike="noStrike" cap="none" normalizeH="0" baseline="0" noProof="0" dirty="0">
                <a:ln>
                  <a:noFill/>
                </a:ln>
                <a:effectLst/>
                <a:uLnTx/>
                <a:uFillTx/>
                <a:latin typeface="Arial" panose="020B0604020202020204" pitchFamily="34" charset="0"/>
                <a:cs typeface="Arial" panose="020B0604020202020204" pitchFamily="34" charset="0"/>
              </a:rPr>
              <a:t>Créé par les gouvernements des États-Unis et du Canada, ce groupe de travail a pour but d'examiner les moyens de simplifier la sécurité à la frontière et d'améliorer les déplacements transfrontaliers des citoyens. </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fr-CA" sz="1900" b="0" i="0" u="none" strike="noStrike" cap="none" normalizeH="0" baseline="0" noProof="0" dirty="0">
                <a:ln>
                  <a:noFill/>
                </a:ln>
                <a:effectLst/>
                <a:uLnTx/>
                <a:uFillTx/>
                <a:latin typeface="Arial" panose="020B0604020202020204" pitchFamily="34" charset="0"/>
                <a:cs typeface="Arial" panose="020B0604020202020204" pitchFamily="34" charset="0"/>
              </a:rPr>
              <a:t>Les Premières Nations ont présenté aux groupes de travail des documents décrivant le contexte de la mobilité transfrontalière des Premières Nations. Elles ont cité la Déclaration des Nations Unies et le Traité Jay.</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lang="fr-CA" sz="1900" dirty="0">
                <a:latin typeface="Arial" panose="020B0604020202020204" pitchFamily="34" charset="0"/>
                <a:cs typeface="Arial" panose="020B0604020202020204" pitchFamily="34" charset="0"/>
              </a:rPr>
              <a:t>La soumission énumère 13 recommandations relatives à la mobilisation, la mise en œuvre des droits et le commerce.</a:t>
            </a:r>
          </a:p>
        </p:txBody>
      </p:sp>
    </p:spTree>
    <p:extLst>
      <p:ext uri="{BB962C8B-B14F-4D97-AF65-F5344CB8AC3E}">
        <p14:creationId xmlns:p14="http://schemas.microsoft.com/office/powerpoint/2010/main" val="397806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32DA-59E9-5872-A91E-36CB6B6F0B08}"/>
              </a:ext>
            </a:extLst>
          </p:cNvPr>
          <p:cNvSpPr>
            <a:spLocks noGrp="1"/>
          </p:cNvSpPr>
          <p:nvPr>
            <p:ph type="title"/>
            <p:custDataLst>
              <p:tags r:id="rId1"/>
            </p:custDataLst>
          </p:nvPr>
        </p:nvSpPr>
        <p:spPr>
          <a:xfrm>
            <a:off x="1732546" y="1906108"/>
            <a:ext cx="10136365" cy="572397"/>
          </a:xfrm>
        </p:spPr>
        <p:txBody>
          <a:bodyPr/>
          <a:lstStyle/>
          <a:p>
            <a:r>
              <a:rPr lang="fr-CA" sz="3600" dirty="0">
                <a:latin typeface="Arial" panose="020B0604020202020204" pitchFamily="34" charset="0"/>
                <a:cs typeface="Arial" panose="020B0604020202020204" pitchFamily="34" charset="0"/>
              </a:rPr>
              <a:t>Législation et application de la loi par le Canada et les É.-U. </a:t>
            </a:r>
          </a:p>
        </p:txBody>
      </p:sp>
      <p:sp>
        <p:nvSpPr>
          <p:cNvPr id="3" name="Content Placeholder 2">
            <a:extLst>
              <a:ext uri="{FF2B5EF4-FFF2-40B4-BE49-F238E27FC236}">
                <a16:creationId xmlns:a16="http://schemas.microsoft.com/office/drawing/2014/main" id="{E747FB7B-7FC1-1A1E-D03F-1ADC6E67374F}"/>
              </a:ext>
            </a:extLst>
          </p:cNvPr>
          <p:cNvSpPr>
            <a:spLocks noGrp="1"/>
          </p:cNvSpPr>
          <p:nvPr>
            <p:ph idx="1"/>
            <p:custDataLst>
              <p:tags r:id="rId2"/>
            </p:custDataLst>
          </p:nvPr>
        </p:nvSpPr>
        <p:spPr>
          <a:xfrm>
            <a:off x="1732546" y="3052983"/>
            <a:ext cx="10136365" cy="3696733"/>
          </a:xfrm>
        </p:spPr>
        <p:txBody>
          <a:bodyPr/>
          <a:lstStyle/>
          <a:p>
            <a:r>
              <a:rPr lang="fr-CA" sz="1250" dirty="0"/>
              <a:t>IRCC – Droit d'entrer : citoyen canadien et Indien</a:t>
            </a:r>
          </a:p>
          <a:p>
            <a:pPr lvl="1"/>
            <a:r>
              <a:rPr lang="fr-CA" sz="1250" dirty="0"/>
              <a:t>19 (1) Tout citoyen canadien, au sens de la </a:t>
            </a:r>
            <a:r>
              <a:rPr lang="fr-CA" sz="1250" i="1" dirty="0"/>
              <a:t>Loi sur la citoyenneté</a:t>
            </a:r>
            <a:r>
              <a:rPr lang="fr-CA" sz="1250" dirty="0"/>
              <a:t>, et toute personne inscrite comme Indien, en vertu de la </a:t>
            </a:r>
            <a:r>
              <a:rPr lang="fr-CA" sz="1250" i="1" dirty="0"/>
              <a:t>Loi sur les Indiens</a:t>
            </a:r>
            <a:r>
              <a:rPr lang="fr-CA" sz="1250" dirty="0"/>
              <a:t>, a le droit d’entrer au Canada et d’y séjourner conformément à la présente loi; l’agent le laisse entrer sur preuve, à la suite d’un contrôle fait à son arrivée, de sa qualité.</a:t>
            </a:r>
          </a:p>
          <a:p>
            <a:pPr lvl="1"/>
            <a:r>
              <a:rPr lang="fr-CA" sz="1250" dirty="0"/>
              <a:t>Droit d’entrer : résident permanent</a:t>
            </a:r>
          </a:p>
          <a:p>
            <a:pPr lvl="1"/>
            <a:r>
              <a:rPr lang="fr-CA" sz="1250" dirty="0"/>
              <a:t>(2) L’agent laisse entrer au Canada le résident permanent sur preuve, à la suite d’un contrôle fait à son arrivée, qu’il a ce statut.</a:t>
            </a:r>
          </a:p>
          <a:p>
            <a:r>
              <a:rPr lang="fr-CA" sz="1250" dirty="0"/>
              <a:t>ASFC</a:t>
            </a:r>
          </a:p>
          <a:p>
            <a:pPr lvl="1"/>
            <a:r>
              <a:rPr lang="fr-CA" sz="1250" dirty="0"/>
              <a:t>L'Agence des services frontaliers du Canada (ASFC) facilite la circulation des voyageurs et des échanges légitimes. L'agence applique également plus de 100 lois et règlements qui assurent la sécurité de notre pays et des Canadiens.</a:t>
            </a:r>
          </a:p>
          <a:p>
            <a:r>
              <a:rPr lang="fr-CA" sz="1250" dirty="0"/>
              <a:t>Douanes et protection de la frontière avec les États-Unis </a:t>
            </a:r>
          </a:p>
          <a:p>
            <a:pPr lvl="1"/>
            <a:r>
              <a:rPr lang="fr-CA" sz="1250" dirty="0"/>
              <a:t>Détecter et empêcher l'entrée illégale d'individus aux États-Unis. En collaboration avec d'autres agents des forces de l'ordre, la patrouille frontalière contribue au maintien de frontières efficaces, facilitant le flux d'immigration et de marchandises légales tout en empêchant le trafic illégal d'êtres humains et de marchandises de contrebande.</a:t>
            </a:r>
          </a:p>
          <a:p>
            <a:r>
              <a:rPr lang="fr-CA" sz="1250" dirty="0"/>
              <a:t>L'Accord Canada-États-Unis-Mexique (ACEUM) est entré en vigueur le 1</a:t>
            </a:r>
            <a:r>
              <a:rPr lang="fr-CA" sz="1250" baseline="30000" dirty="0"/>
              <a:t>er</a:t>
            </a:r>
            <a:r>
              <a:rPr lang="fr-CA" sz="1250" dirty="0"/>
              <a:t> juillet 2020, remplaçant l'ALENA en tant qu'accord de libre-échange pour l'Amérique du Nord.</a:t>
            </a:r>
          </a:p>
          <a:p>
            <a:endParaRPr lang="en-US" sz="1250" dirty="0"/>
          </a:p>
        </p:txBody>
      </p:sp>
    </p:spTree>
    <p:extLst>
      <p:ext uri="{BB962C8B-B14F-4D97-AF65-F5344CB8AC3E}">
        <p14:creationId xmlns:p14="http://schemas.microsoft.com/office/powerpoint/2010/main" val="989188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D5B1E-A40A-6179-8D54-3579B1FAE485}"/>
              </a:ext>
            </a:extLst>
          </p:cNvPr>
          <p:cNvSpPr>
            <a:spLocks noGrp="1"/>
          </p:cNvSpPr>
          <p:nvPr>
            <p:ph type="title"/>
            <p:custDataLst>
              <p:tags r:id="rId1"/>
            </p:custDataLst>
          </p:nvPr>
        </p:nvSpPr>
        <p:spPr>
          <a:xfrm>
            <a:off x="1836707" y="1954235"/>
            <a:ext cx="9336157" cy="578675"/>
          </a:xfrm>
        </p:spPr>
        <p:txBody>
          <a:bodyPr/>
          <a:lstStyle/>
          <a:p>
            <a:r>
              <a:rPr lang="fr-CA" sz="3600" dirty="0">
                <a:latin typeface="Arial" panose="020B0604020202020204" pitchFamily="34" charset="0"/>
                <a:cs typeface="Arial" panose="020B0604020202020204" pitchFamily="34" charset="0"/>
              </a:rPr>
              <a:t>Mesures provisoires 	</a:t>
            </a:r>
          </a:p>
        </p:txBody>
      </p:sp>
      <p:sp>
        <p:nvSpPr>
          <p:cNvPr id="4" name="Content Placeholder 2">
            <a:extLst>
              <a:ext uri="{FF2B5EF4-FFF2-40B4-BE49-F238E27FC236}">
                <a16:creationId xmlns:a16="http://schemas.microsoft.com/office/drawing/2014/main" id="{695EA751-9FD7-C704-94E4-CC1683773383}"/>
              </a:ext>
            </a:extLst>
          </p:cNvPr>
          <p:cNvSpPr>
            <a:spLocks noGrp="1"/>
          </p:cNvSpPr>
          <p:nvPr>
            <p:ph idx="1"/>
            <p:custDataLst>
              <p:tags r:id="rId2"/>
            </p:custDataLst>
          </p:nvPr>
        </p:nvSpPr>
        <p:spPr>
          <a:xfrm>
            <a:off x="1993399" y="2772110"/>
            <a:ext cx="9336088" cy="3692525"/>
          </a:xfrm>
        </p:spPr>
        <p:txBody>
          <a:bodyPr>
            <a:normAutofit/>
          </a:bodyPr>
          <a:lstStyle/>
          <a:p>
            <a:pPr>
              <a:lnSpc>
                <a:spcPct val="100000"/>
              </a:lnSpc>
            </a:pPr>
            <a:r>
              <a:rPr lang="fr-CA" sz="1800" dirty="0">
                <a:latin typeface="Arial" panose="020B0604020202020204" pitchFamily="34" charset="0"/>
                <a:cs typeface="Arial" panose="020B0604020202020204" pitchFamily="34" charset="0"/>
              </a:rPr>
              <a:t>Des mesures temporaires visant à réunir les familles vivant de part et d’autre de la frontière canado-américaine permettront aux Autochtones admissibles dont les membres de la famille vivent au Canada de :</a:t>
            </a:r>
          </a:p>
          <a:p>
            <a:pPr lvl="1">
              <a:lnSpc>
                <a:spcPct val="100000"/>
              </a:lnSpc>
            </a:pPr>
            <a:r>
              <a:rPr lang="fr-CA" sz="1800" dirty="0">
                <a:latin typeface="Arial" panose="020B0604020202020204" pitchFamily="34" charset="0"/>
                <a:cs typeface="Arial" panose="020B0604020202020204" pitchFamily="34" charset="0"/>
              </a:rPr>
              <a:t>travailler ou étudier au Canada en étant dispensés de certaines conditions;</a:t>
            </a:r>
          </a:p>
          <a:p>
            <a:pPr lvl="1">
              <a:lnSpc>
                <a:spcPct val="100000"/>
              </a:lnSpc>
            </a:pPr>
            <a:r>
              <a:rPr lang="fr-CA" sz="1800" dirty="0">
                <a:latin typeface="Arial" panose="020B0604020202020204" pitchFamily="34" charset="0"/>
                <a:cs typeface="Arial" panose="020B0604020202020204" pitchFamily="34" charset="0"/>
              </a:rPr>
              <a:t>prolonger leur séjour jusqu'à trois ans (pour ceux qui sont déjà au Canada).</a:t>
            </a:r>
          </a:p>
          <a:p>
            <a:pPr lvl="1">
              <a:lnSpc>
                <a:spcPct val="100000"/>
              </a:lnSpc>
            </a:pPr>
            <a:r>
              <a:rPr lang="fr-CA" sz="1800" dirty="0">
                <a:latin typeface="Arial" panose="020B0604020202020204" pitchFamily="34" charset="0"/>
                <a:cs typeface="Arial" panose="020B0604020202020204" pitchFamily="34" charset="0"/>
              </a:rPr>
              <a:t>Prise d’effet : 10 octobre 2024</a:t>
            </a:r>
          </a:p>
          <a:p>
            <a:pPr lvl="1">
              <a:lnSpc>
                <a:spcPct val="100000"/>
              </a:lnSpc>
            </a:pPr>
            <a:r>
              <a:rPr lang="fr-CA" sz="1800" dirty="0">
                <a:latin typeface="Arial" panose="020B0604020202020204" pitchFamily="34" charset="0"/>
                <a:cs typeface="Arial" panose="020B0604020202020204" pitchFamily="34" charset="0"/>
              </a:rPr>
              <a:t>Les candidats doivent déposer leur demande avant de se rendre au Canada. </a:t>
            </a:r>
          </a:p>
          <a:p>
            <a:pPr lvl="1">
              <a:lnSpc>
                <a:spcPct val="100000"/>
              </a:lnSpc>
            </a:pPr>
            <a:r>
              <a:rPr lang="fr-CA" sz="1800" dirty="0">
                <a:latin typeface="Arial" panose="020B0604020202020204" pitchFamily="34" charset="0"/>
                <a:cs typeface="Arial" panose="020B0604020202020204" pitchFamily="34" charset="0"/>
              </a:rPr>
              <a:t>Les personnes qui se trouvent déjà au Canada peuvent également déposer leur demande depuis le Canada. </a:t>
            </a:r>
          </a:p>
          <a:p>
            <a:pPr lvl="1">
              <a:lnSpc>
                <a:spcPct val="100000"/>
              </a:lnSpc>
            </a:pPr>
            <a:r>
              <a:rPr lang="fr-CA" sz="1800" dirty="0">
                <a:latin typeface="Arial" panose="020B0604020202020204" pitchFamily="34" charset="0"/>
                <a:cs typeface="Arial" panose="020B0604020202020204" pitchFamily="34" charset="0"/>
              </a:rPr>
              <a:t>Les demandes ne peuvent pas être déposées à la frontière (point d'entrée).</a:t>
            </a:r>
          </a:p>
        </p:txBody>
      </p:sp>
    </p:spTree>
    <p:extLst>
      <p:ext uri="{BB962C8B-B14F-4D97-AF65-F5344CB8AC3E}">
        <p14:creationId xmlns:p14="http://schemas.microsoft.com/office/powerpoint/2010/main" val="260218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4782-3E90-87DC-6722-4421298D3FBA}"/>
              </a:ext>
            </a:extLst>
          </p:cNvPr>
          <p:cNvSpPr>
            <a:spLocks noGrp="1"/>
          </p:cNvSpPr>
          <p:nvPr>
            <p:ph type="title"/>
            <p:custDataLst>
              <p:tags r:id="rId1"/>
            </p:custDataLst>
          </p:nvPr>
        </p:nvSpPr>
        <p:spPr>
          <a:xfrm>
            <a:off x="1863451" y="1906108"/>
            <a:ext cx="9886929" cy="578675"/>
          </a:xfrm>
        </p:spPr>
        <p:txBody>
          <a:bodyPr/>
          <a:lstStyle/>
          <a:p>
            <a:r>
              <a:rPr lang="fr-CA" sz="3600" dirty="0">
                <a:latin typeface="Arial" panose="020B0604020202020204" pitchFamily="34" charset="0"/>
                <a:cs typeface="Arial" panose="020B0604020202020204" pitchFamily="34" charset="0"/>
              </a:rPr>
              <a:t>Législation future</a:t>
            </a:r>
          </a:p>
        </p:txBody>
      </p:sp>
      <p:sp>
        <p:nvSpPr>
          <p:cNvPr id="4" name="Content Placeholder 2">
            <a:extLst>
              <a:ext uri="{FF2B5EF4-FFF2-40B4-BE49-F238E27FC236}">
                <a16:creationId xmlns:a16="http://schemas.microsoft.com/office/drawing/2014/main" id="{7D4E5481-16A4-201A-C7E6-1601A7309798}"/>
              </a:ext>
            </a:extLst>
          </p:cNvPr>
          <p:cNvSpPr>
            <a:spLocks noGrp="1"/>
          </p:cNvSpPr>
          <p:nvPr>
            <p:ph idx="1"/>
            <p:custDataLst>
              <p:tags r:id="rId2"/>
            </p:custDataLst>
          </p:nvPr>
        </p:nvSpPr>
        <p:spPr>
          <a:xfrm>
            <a:off x="1361663" y="2675857"/>
            <a:ext cx="10388717" cy="3692525"/>
          </a:xfrm>
        </p:spPr>
        <p:txBody>
          <a:bodyPr>
            <a:normAutofit lnSpcReduction="10000"/>
          </a:bodyPr>
          <a:lstStyle/>
          <a:p>
            <a:pPr>
              <a:lnSpc>
                <a:spcPct val="100000"/>
              </a:lnSpc>
            </a:pPr>
            <a:r>
              <a:rPr lang="fr-CA" sz="1900" dirty="0">
                <a:latin typeface="Arial" panose="020B0604020202020204" pitchFamily="34" charset="0"/>
                <a:cs typeface="Arial" panose="020B0604020202020204" pitchFamily="34" charset="0"/>
              </a:rPr>
              <a:t>Une nouvelle loi et des modifications de la loi existante pourraient :</a:t>
            </a:r>
          </a:p>
          <a:p>
            <a:pPr lvl="1">
              <a:lnSpc>
                <a:spcPct val="100000"/>
              </a:lnSpc>
            </a:pPr>
            <a:r>
              <a:rPr lang="fr-CA" sz="1900" dirty="0">
                <a:latin typeface="Arial" panose="020B0604020202020204" pitchFamily="34" charset="0"/>
                <a:cs typeface="Arial" panose="020B0604020202020204" pitchFamily="34" charset="0"/>
              </a:rPr>
              <a:t>retirer la mobilité transfrontalière des Autochtones de la </a:t>
            </a:r>
            <a:r>
              <a:rPr lang="fr-CA" sz="1900" i="1" dirty="0">
                <a:latin typeface="Arial" panose="020B0604020202020204" pitchFamily="34" charset="0"/>
                <a:cs typeface="Arial" panose="020B0604020202020204" pitchFamily="34" charset="0"/>
              </a:rPr>
              <a:t>Loi sur l'immigration et la protection des réfugiés</a:t>
            </a:r>
            <a:r>
              <a:rPr lang="fr-CA" sz="1900" dirty="0">
                <a:latin typeface="Arial" panose="020B0604020202020204" pitchFamily="34" charset="0"/>
                <a:cs typeface="Arial" panose="020B0604020202020204" pitchFamily="34" charset="0"/>
              </a:rPr>
              <a:t> (LIPR) et l'intégrer dans une nouvelle loi;</a:t>
            </a:r>
          </a:p>
          <a:p>
            <a:pPr lvl="1">
              <a:lnSpc>
                <a:spcPct val="100000"/>
              </a:lnSpc>
            </a:pPr>
            <a:r>
              <a:rPr lang="fr-CA" sz="1900" dirty="0">
                <a:latin typeface="Arial" panose="020B0604020202020204" pitchFamily="34" charset="0"/>
                <a:cs typeface="Arial" panose="020B0604020202020204" pitchFamily="34" charset="0"/>
              </a:rPr>
              <a:t>accorder un droit d'entrée aux membres de certaines communautés des Premières Nations, des Inuits et des Métis au Canada;</a:t>
            </a:r>
          </a:p>
          <a:p>
            <a:pPr lvl="1">
              <a:lnSpc>
                <a:spcPct val="100000"/>
              </a:lnSpc>
            </a:pPr>
            <a:r>
              <a:rPr lang="fr-CA" sz="1900" dirty="0">
                <a:latin typeface="Arial" panose="020B0604020202020204" pitchFamily="34" charset="0"/>
                <a:cs typeface="Arial" panose="020B0604020202020204" pitchFamily="34" charset="0"/>
              </a:rPr>
              <a:t>permettre de travailler et d'étudier sans permis;</a:t>
            </a:r>
          </a:p>
          <a:p>
            <a:pPr lvl="1">
              <a:lnSpc>
                <a:spcPct val="100000"/>
              </a:lnSpc>
            </a:pPr>
            <a:r>
              <a:rPr lang="fr-CA" sz="1900" dirty="0">
                <a:latin typeface="Arial" panose="020B0604020202020204" pitchFamily="34" charset="0"/>
                <a:cs typeface="Arial" panose="020B0604020202020204" pitchFamily="34" charset="0"/>
              </a:rPr>
              <a:t>veiller à ce que les Autochtones disposant d'un droit d'entrée ne soient plus considérés comme des « ressortissants étrangers »;</a:t>
            </a:r>
          </a:p>
          <a:p>
            <a:pPr lvl="2">
              <a:lnSpc>
                <a:spcPct val="100000"/>
              </a:lnSpc>
            </a:pPr>
            <a:r>
              <a:rPr lang="fr-CA" sz="1900" dirty="0">
                <a:latin typeface="Arial" panose="020B0604020202020204" pitchFamily="34" charset="0"/>
                <a:cs typeface="Arial" panose="020B0604020202020204" pitchFamily="34" charset="0"/>
              </a:rPr>
              <a:t>par conséquent, les dispositions relatives à l'interdiction de territoire prévues par la LIPR ne s'appliqueraient plus;</a:t>
            </a:r>
          </a:p>
          <a:p>
            <a:pPr lvl="2">
              <a:lnSpc>
                <a:spcPct val="100000"/>
              </a:lnSpc>
            </a:pPr>
            <a:r>
              <a:rPr lang="fr-CA" sz="1900" dirty="0">
                <a:latin typeface="Arial" panose="020B0604020202020204" pitchFamily="34" charset="0"/>
                <a:cs typeface="Arial" panose="020B0604020202020204" pitchFamily="34" charset="0"/>
              </a:rPr>
              <a:t>pour les personnes précédemment interdites de territoire, des procédures seraient mises en place pour résoudre rapidement les problèmes constatés.</a:t>
            </a:r>
          </a:p>
        </p:txBody>
      </p:sp>
    </p:spTree>
    <p:extLst>
      <p:ext uri="{BB962C8B-B14F-4D97-AF65-F5344CB8AC3E}">
        <p14:creationId xmlns:p14="http://schemas.microsoft.com/office/powerpoint/2010/main" val="1508850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58029-1C21-E741-664C-69D7F8836619}"/>
              </a:ext>
            </a:extLst>
          </p:cNvPr>
          <p:cNvSpPr>
            <a:spLocks noGrp="1"/>
          </p:cNvSpPr>
          <p:nvPr>
            <p:ph type="title"/>
            <p:custDataLst>
              <p:tags r:id="rId1"/>
            </p:custDataLst>
          </p:nvPr>
        </p:nvSpPr>
        <p:spPr>
          <a:xfrm>
            <a:off x="1792704" y="1906108"/>
            <a:ext cx="10213367" cy="596460"/>
          </a:xfrm>
        </p:spPr>
        <p:txBody>
          <a:bodyPr/>
          <a:lstStyle/>
          <a:p>
            <a:r>
              <a:rPr lang="fr-CA" sz="3200" dirty="0">
                <a:latin typeface="Arial" panose="020B0604020202020204" pitchFamily="34" charset="0"/>
                <a:cs typeface="Arial" panose="020B0604020202020204" pitchFamily="34" charset="0"/>
              </a:rPr>
              <a:t>Préoccupations des Premières Nations non prises en compte </a:t>
            </a:r>
          </a:p>
        </p:txBody>
      </p:sp>
      <p:sp>
        <p:nvSpPr>
          <p:cNvPr id="4" name="Content Placeholder 2">
            <a:extLst>
              <a:ext uri="{FF2B5EF4-FFF2-40B4-BE49-F238E27FC236}">
                <a16:creationId xmlns:a16="http://schemas.microsoft.com/office/drawing/2014/main" id="{A2A6FFCA-137E-4F31-4003-8625477C0ECD}"/>
              </a:ext>
            </a:extLst>
          </p:cNvPr>
          <p:cNvSpPr>
            <a:spLocks noGrp="1"/>
          </p:cNvSpPr>
          <p:nvPr>
            <p:ph idx="1"/>
            <p:custDataLst>
              <p:tags r:id="rId2"/>
            </p:custDataLst>
          </p:nvPr>
        </p:nvSpPr>
        <p:spPr>
          <a:xfrm>
            <a:off x="1792704" y="2916489"/>
            <a:ext cx="10082464" cy="3664786"/>
          </a:xfrm>
        </p:spPr>
        <p:txBody>
          <a:bodyPr>
            <a:normAutofit/>
          </a:bodyPr>
          <a:lstStyle/>
          <a:p>
            <a:pPr>
              <a:lnSpc>
                <a:spcPct val="100000"/>
              </a:lnSpc>
            </a:pPr>
            <a:r>
              <a:rPr lang="fr-CA" sz="2400" dirty="0">
                <a:latin typeface="Arial" panose="020B0604020202020204" pitchFamily="34" charset="0"/>
                <a:cs typeface="Arial" panose="020B0604020202020204" pitchFamily="34" charset="0"/>
              </a:rPr>
              <a:t>Restrictions sur le commerce et les biens personnels</a:t>
            </a:r>
          </a:p>
          <a:p>
            <a:pPr>
              <a:lnSpc>
                <a:spcPct val="100000"/>
              </a:lnSpc>
            </a:pPr>
            <a:r>
              <a:rPr lang="fr-CA" sz="2400" dirty="0">
                <a:latin typeface="Arial" panose="020B0604020202020204" pitchFamily="34" charset="0"/>
                <a:cs typeface="Arial" panose="020B0604020202020204" pitchFamily="34" charset="0"/>
              </a:rPr>
              <a:t>Examen des restrictions applicables à la médecine traditionnelle et aux objets d'art, ainsi que de la manipulation inappropriée par les agents de l'ASFC</a:t>
            </a:r>
          </a:p>
          <a:p>
            <a:pPr>
              <a:lnSpc>
                <a:spcPct val="100000"/>
              </a:lnSpc>
            </a:pPr>
            <a:r>
              <a:rPr lang="fr-CA" sz="2400" dirty="0">
                <a:latin typeface="Arial" panose="020B0604020202020204" pitchFamily="34" charset="0"/>
                <a:cs typeface="Arial" panose="020B0604020202020204" pitchFamily="34" charset="0"/>
              </a:rPr>
              <a:t>Cartes d'identité </a:t>
            </a:r>
          </a:p>
          <a:p>
            <a:pPr>
              <a:lnSpc>
                <a:spcPct val="100000"/>
              </a:lnSpc>
            </a:pPr>
            <a:r>
              <a:rPr lang="fr-CA" sz="2400" dirty="0">
                <a:latin typeface="Arial" panose="020B0604020202020204" pitchFamily="34" charset="0"/>
                <a:cs typeface="Arial" panose="020B0604020202020204" pitchFamily="34" charset="0"/>
              </a:rPr>
              <a:t>Le Traité Jay est un symbole de reconnaissance des droits. La mise en œuvre de ses dispositions peut résoudre la plupart, voire la totalité, des problèmes frontaliers.</a:t>
            </a:r>
          </a:p>
        </p:txBody>
      </p:sp>
    </p:spTree>
    <p:extLst>
      <p:ext uri="{BB962C8B-B14F-4D97-AF65-F5344CB8AC3E}">
        <p14:creationId xmlns:p14="http://schemas.microsoft.com/office/powerpoint/2010/main" val="2802251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AC35-9440-A5DB-4F70-741BC0BE2A8B}"/>
              </a:ext>
            </a:extLst>
          </p:cNvPr>
          <p:cNvSpPr>
            <a:spLocks noGrp="1"/>
          </p:cNvSpPr>
          <p:nvPr>
            <p:ph type="title"/>
            <p:custDataLst>
              <p:tags r:id="rId1"/>
            </p:custDataLst>
          </p:nvPr>
        </p:nvSpPr>
        <p:spPr>
          <a:xfrm>
            <a:off x="1785353" y="1918140"/>
            <a:ext cx="9916901" cy="578675"/>
          </a:xfrm>
        </p:spPr>
        <p:txBody>
          <a:bodyPr/>
          <a:lstStyle/>
          <a:p>
            <a:r>
              <a:rPr lang="fr-CA" sz="3600" dirty="0">
                <a:latin typeface="Arial" panose="020B0604020202020204" pitchFamily="34" charset="0"/>
                <a:cs typeface="Arial" panose="020B0604020202020204" pitchFamily="34" charset="0"/>
              </a:rPr>
              <a:t>Projet de résolution de l'APN</a:t>
            </a:r>
          </a:p>
        </p:txBody>
      </p:sp>
      <p:sp>
        <p:nvSpPr>
          <p:cNvPr id="6" name="Content Placeholder 2">
            <a:extLst>
              <a:ext uri="{FF2B5EF4-FFF2-40B4-BE49-F238E27FC236}">
                <a16:creationId xmlns:a16="http://schemas.microsoft.com/office/drawing/2014/main" id="{3D2CC2CC-0010-A705-02B3-CAE8F7698A52}"/>
              </a:ext>
            </a:extLst>
          </p:cNvPr>
          <p:cNvSpPr>
            <a:spLocks noGrp="1"/>
          </p:cNvSpPr>
          <p:nvPr>
            <p:ph idx="1"/>
            <p:custDataLst>
              <p:tags r:id="rId2"/>
            </p:custDataLst>
          </p:nvPr>
        </p:nvSpPr>
        <p:spPr>
          <a:xfrm>
            <a:off x="1785352" y="2663825"/>
            <a:ext cx="10129279" cy="3692525"/>
          </a:xfrm>
        </p:spPr>
        <p:txBody>
          <a:bodyPr>
            <a:normAutofit/>
          </a:bodyPr>
          <a:lstStyle/>
          <a:p>
            <a:pPr marL="0" marR="0" lvl="0" indent="0" algn="l">
              <a:spcBef>
                <a:spcPts val="600"/>
              </a:spcBef>
              <a:spcAft>
                <a:spcPts val="0"/>
              </a:spcAft>
              <a:buNone/>
            </a:pPr>
            <a:r>
              <a:rPr lang="fr-CA" sz="1600" b="1" dirty="0">
                <a:effectLst/>
                <a:latin typeface="Arial Narrow" panose="020B0606020202030204" pitchFamily="34" charset="0"/>
                <a:ea typeface="Times New Roman" panose="02020603050405020304" pitchFamily="18" charset="0"/>
                <a:cs typeface="Times New Roman" panose="02020603050405020304" pitchFamily="18" charset="0"/>
              </a:rPr>
              <a:t>Soutien à l'avancement de solutions autodéterminées par les Premières Nations à l’enjeu du passage de la frontière entre le Canada et les États-Unis </a:t>
            </a:r>
          </a:p>
          <a:p>
            <a:pPr marL="0" marR="0" lvl="0" indent="0" algn="l">
              <a:spcBef>
                <a:spcPts val="600"/>
              </a:spcBef>
              <a:spcAft>
                <a:spcPts val="0"/>
              </a:spcAft>
              <a:buNone/>
            </a:pPr>
            <a:endParaRPr lang="en-US" sz="1600" dirty="0">
              <a:latin typeface="Arial Narrow" panose="020B0606020202030204" pitchFamily="34" charset="0"/>
              <a:ea typeface="Times New Roman" panose="02020603050405020304" pitchFamily="18" charset="0"/>
              <a:cs typeface="Times New Roman" panose="02020603050405020304" pitchFamily="18" charset="0"/>
            </a:endParaRPr>
          </a:p>
          <a:p>
            <a:pPr marL="0" indent="0">
              <a:spcBef>
                <a:spcPts val="600"/>
              </a:spcBef>
              <a:buNone/>
            </a:pPr>
            <a:r>
              <a:rPr lang="fr-CA" sz="1600" b="1" dirty="0">
                <a:effectLst/>
                <a:latin typeface="Arial Narrow" panose="020B0606020202030204" pitchFamily="34" charset="0"/>
                <a:ea typeface="Calibri" panose="020F0502020204030204" pitchFamily="34" charset="0"/>
                <a:cs typeface="Times New Roman" panose="02020603050405020304" pitchFamily="18" charset="0"/>
              </a:rPr>
              <a:t>POUR CES MOTIFS, les Premières Nations-en-Assemblée :</a:t>
            </a:r>
          </a:p>
          <a:p>
            <a:pPr marL="0" marR="0" lvl="0" indent="0" algn="l">
              <a:spcBef>
                <a:spcPts val="600"/>
              </a:spcBef>
              <a:spcAft>
                <a:spcPts val="0"/>
              </a:spcAft>
              <a:buNone/>
            </a:pPr>
            <a:endParaRPr lang="en-US" sz="1600" dirty="0">
              <a:latin typeface="Arial Narrow" panose="020B0606020202030204" pitchFamily="34" charset="0"/>
              <a:ea typeface="Times New Roman" panose="02020603050405020304" pitchFamily="18" charset="0"/>
              <a:cs typeface="Times New Roman" panose="02020603050405020304" pitchFamily="18" charset="0"/>
            </a:endParaRPr>
          </a:p>
          <a:p>
            <a:pPr marL="342900" marR="0" lvl="0" indent="-342900" algn="l">
              <a:spcBef>
                <a:spcPts val="600"/>
              </a:spcBef>
              <a:spcAft>
                <a:spcPts val="0"/>
              </a:spcAft>
              <a:buFont typeface="+mj-lt"/>
              <a:buAutoNum type="arabicPeriod"/>
            </a:pPr>
            <a:r>
              <a:rPr lang="fr-CA" sz="1600" dirty="0">
                <a:effectLst/>
                <a:latin typeface="Arial Narrow" panose="020B0606020202030204" pitchFamily="34" charset="0"/>
                <a:ea typeface="Times New Roman" panose="02020603050405020304" pitchFamily="18" charset="0"/>
                <a:cs typeface="Times New Roman" panose="02020603050405020304" pitchFamily="18" charset="0"/>
              </a:rPr>
              <a:t>Enjoignent à l'Assemblée des Premières Nations (APN) de demander au gouvernement du Canada d’affirmer les droits inhérents et les droits issus de traités, le titre et la souveraineté des Premières Nations en ce qui concerne la mobilité transfrontalière; </a:t>
            </a:r>
          </a:p>
          <a:p>
            <a:pPr marL="342900" marR="0" lvl="0" indent="-342900" algn="l">
              <a:spcBef>
                <a:spcPts val="600"/>
              </a:spcBef>
              <a:spcAft>
                <a:spcPts val="0"/>
              </a:spcAft>
              <a:buFont typeface="+mj-lt"/>
              <a:buAutoNum type="arabicPeriod"/>
            </a:pPr>
            <a:r>
              <a:rPr lang="fr-CA" sz="1600" dirty="0">
                <a:effectLst/>
                <a:latin typeface="Arial Narrow" panose="020B0606020202030204" pitchFamily="34" charset="0"/>
                <a:ea typeface="Times New Roman" panose="02020603050405020304" pitchFamily="18" charset="0"/>
                <a:cs typeface="Times New Roman" panose="02020603050405020304" pitchFamily="18" charset="0"/>
              </a:rPr>
              <a:t>Enjoignent à l'APN de demander au gouvernement du Canada d'engager un dialogue sérieux avec les Premières Nations dans le but d'élaborer et de mettre en œuvre des modifications législatives, politiques ou réglementaires liées à la mesure 52 du plan d'action national sur la </a:t>
            </a:r>
            <a:r>
              <a:rPr lang="fr-CA" sz="1600" i="1" dirty="0">
                <a:effectLst/>
                <a:latin typeface="Arial Narrow" panose="020B0606020202030204" pitchFamily="34" charset="0"/>
                <a:ea typeface="Times New Roman" panose="02020603050405020304" pitchFamily="18" charset="0"/>
                <a:cs typeface="Times New Roman" panose="02020603050405020304" pitchFamily="18" charset="0"/>
              </a:rPr>
              <a:t>Loi sur la</a:t>
            </a:r>
            <a:r>
              <a:rPr lang="fr-CA" sz="16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fr-CA" sz="1600" i="1" dirty="0">
                <a:effectLst/>
                <a:latin typeface="Arial Narrow" panose="020B0606020202030204" pitchFamily="34" charset="0"/>
                <a:ea typeface="Times New Roman" panose="02020603050405020304" pitchFamily="18" charset="0"/>
                <a:cs typeface="Times New Roman" panose="02020603050405020304" pitchFamily="18" charset="0"/>
              </a:rPr>
              <a:t>Déclaration des Nations Unies sur les droits des peuples autochtones</a:t>
            </a:r>
            <a:r>
              <a:rPr lang="fr-CA" sz="1600" i="1" dirty="0">
                <a:latin typeface="Arial Narrow" panose="020B0606020202030204" pitchFamily="34" charset="0"/>
                <a:ea typeface="Times New Roman" panose="02020603050405020304" pitchFamily="18" charset="0"/>
                <a:cs typeface="Times New Roman" panose="02020603050405020304" pitchFamily="18" charset="0"/>
              </a:rPr>
              <a:t>;</a:t>
            </a:r>
            <a:endParaRPr lang="fr-CA" sz="16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marR="0" lvl="0" indent="-342900" algn="l">
              <a:spcBef>
                <a:spcPts val="600"/>
              </a:spcBef>
              <a:spcAft>
                <a:spcPts val="0"/>
              </a:spcAft>
              <a:buFont typeface="+mj-lt"/>
              <a:buAutoNum type="arabicPeriod"/>
            </a:pPr>
            <a:r>
              <a:rPr lang="fr-CA" sz="1600" dirty="0">
                <a:effectLst/>
                <a:latin typeface="Arial Narrow" panose="020B0606020202030204" pitchFamily="34" charset="0"/>
                <a:ea typeface="Times New Roman" panose="02020603050405020304" pitchFamily="18" charset="0"/>
                <a:cs typeface="Times New Roman" panose="02020603050405020304" pitchFamily="18" charset="0"/>
              </a:rPr>
              <a:t>Enjoignent à l'APN de rechercher des ressources auprès du gouvernement du Canada afin d'élaborer conjointement des solutions permanentes pour le passage de la frontière entre le Canada et les États-Unis par les Premières Nations, qui seront approuvées par l'Assemblée des Premières Nations.</a:t>
            </a:r>
          </a:p>
          <a:p>
            <a:endParaRPr lang="en-US" sz="1600" dirty="0"/>
          </a:p>
        </p:txBody>
      </p:sp>
    </p:spTree>
    <p:extLst>
      <p:ext uri="{BB962C8B-B14F-4D97-AF65-F5344CB8AC3E}">
        <p14:creationId xmlns:p14="http://schemas.microsoft.com/office/powerpoint/2010/main" val="2404301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B93C7-5A60-ABAA-55FD-495BC50542F6}"/>
              </a:ext>
            </a:extLst>
          </p:cNvPr>
          <p:cNvSpPr>
            <a:spLocks noGrp="1"/>
          </p:cNvSpPr>
          <p:nvPr>
            <p:ph type="title"/>
            <p:custDataLst>
              <p:tags r:id="rId1"/>
            </p:custDataLst>
          </p:nvPr>
        </p:nvSpPr>
        <p:spPr>
          <a:xfrm>
            <a:off x="1824676" y="1954234"/>
            <a:ext cx="9336157" cy="578675"/>
          </a:xfrm>
        </p:spPr>
        <p:txBody>
          <a:bodyPr/>
          <a:lstStyle/>
          <a:p>
            <a:r>
              <a:rPr lang="fr-CA" sz="3600" dirty="0">
                <a:latin typeface="Arial" panose="020B0604020202020204" pitchFamily="34" charset="0"/>
                <a:cs typeface="Arial" panose="020B0604020202020204" pitchFamily="34" charset="0"/>
              </a:rPr>
              <a:t>Prochaines étapes</a:t>
            </a:r>
          </a:p>
        </p:txBody>
      </p:sp>
      <p:sp>
        <p:nvSpPr>
          <p:cNvPr id="4" name="Content Placeholder 2">
            <a:extLst>
              <a:ext uri="{FF2B5EF4-FFF2-40B4-BE49-F238E27FC236}">
                <a16:creationId xmlns:a16="http://schemas.microsoft.com/office/drawing/2014/main" id="{E523F6C7-C6BE-9BB3-BE18-59485CF5AF6F}"/>
              </a:ext>
            </a:extLst>
          </p:cNvPr>
          <p:cNvSpPr>
            <a:spLocks noGrp="1"/>
          </p:cNvSpPr>
          <p:nvPr>
            <p:ph idx="1"/>
            <p:custDataLst>
              <p:tags r:id="rId2"/>
            </p:custDataLst>
          </p:nvPr>
        </p:nvSpPr>
        <p:spPr>
          <a:xfrm>
            <a:off x="1981367" y="2868362"/>
            <a:ext cx="9336088" cy="3692525"/>
          </a:xfrm>
        </p:spPr>
        <p:txBody>
          <a:bodyPr/>
          <a:lstStyle/>
          <a:p>
            <a:pPr>
              <a:lnSpc>
                <a:spcPct val="100000"/>
              </a:lnSpc>
            </a:pPr>
            <a:r>
              <a:rPr lang="fr-CA" sz="2400" dirty="0">
                <a:latin typeface="Arial" panose="020B0604020202020204" pitchFamily="34" charset="0"/>
                <a:cs typeface="Arial" panose="020B0604020202020204" pitchFamily="34" charset="0"/>
              </a:rPr>
              <a:t>Soumettre à IRCC une proposition de financement pour soutenir la mobilisation des Premières Nations, l'élaboration de politiques et l'analyse.</a:t>
            </a:r>
          </a:p>
          <a:p>
            <a:pPr>
              <a:lnSpc>
                <a:spcPct val="100000"/>
              </a:lnSpc>
            </a:pPr>
            <a:r>
              <a:rPr lang="fr-CA" sz="2400" dirty="0">
                <a:latin typeface="Arial" panose="020B0604020202020204" pitchFamily="34" charset="0"/>
                <a:cs typeface="Arial" panose="020B0604020202020204" pitchFamily="34" charset="0"/>
              </a:rPr>
              <a:t>Adopter une résolution donnant mandat à l'APN d’étudier les orientations concernant les questions frontalières. </a:t>
            </a:r>
          </a:p>
          <a:p>
            <a:pPr marL="0" indent="0">
              <a:lnSpc>
                <a:spcPct val="100000"/>
              </a:lnSpc>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003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E04E6-4D4F-FEAA-4258-1B1B4D864F0B}"/>
              </a:ext>
            </a:extLst>
          </p:cNvPr>
          <p:cNvSpPr>
            <a:spLocks noGrp="1"/>
          </p:cNvSpPr>
          <p:nvPr>
            <p:ph type="title"/>
            <p:custDataLst>
              <p:tags r:id="rId1"/>
            </p:custDataLst>
          </p:nvPr>
        </p:nvSpPr>
        <p:spPr>
          <a:xfrm>
            <a:off x="1848739" y="1930172"/>
            <a:ext cx="9336157" cy="578675"/>
          </a:xfrm>
        </p:spPr>
        <p:txBody>
          <a:bodyPr/>
          <a:lstStyle/>
          <a:p>
            <a:r>
              <a:rPr lang="fr-CA" sz="3600" dirty="0">
                <a:latin typeface="Arial" panose="020B0604020202020204" pitchFamily="34" charset="0"/>
                <a:cs typeface="Arial" panose="020B0604020202020204" pitchFamily="34" charset="0"/>
              </a:rPr>
              <a:t>Questions à débattre</a:t>
            </a:r>
          </a:p>
        </p:txBody>
      </p:sp>
      <p:sp>
        <p:nvSpPr>
          <p:cNvPr id="4" name="Content Placeholder 2">
            <a:extLst>
              <a:ext uri="{FF2B5EF4-FFF2-40B4-BE49-F238E27FC236}">
                <a16:creationId xmlns:a16="http://schemas.microsoft.com/office/drawing/2014/main" id="{34128151-354D-A36B-7613-C947DE9BB33D}"/>
              </a:ext>
            </a:extLst>
          </p:cNvPr>
          <p:cNvSpPr>
            <a:spLocks noGrp="1"/>
          </p:cNvSpPr>
          <p:nvPr>
            <p:ph idx="1"/>
            <p:custDataLst>
              <p:tags r:id="rId2"/>
            </p:custDataLst>
          </p:nvPr>
        </p:nvSpPr>
        <p:spPr>
          <a:xfrm>
            <a:off x="1848739" y="2663825"/>
            <a:ext cx="9809860" cy="3692525"/>
          </a:xfrm>
        </p:spPr>
        <p:txBody>
          <a:bodyPr/>
          <a:lstStyle/>
          <a:p>
            <a:pPr>
              <a:lnSpc>
                <a:spcPct val="100000"/>
              </a:lnSpc>
            </a:pPr>
            <a:r>
              <a:rPr lang="fr-CA" sz="2200" dirty="0">
                <a:latin typeface="Arial" panose="020B0604020202020204" pitchFamily="34" charset="0"/>
                <a:cs typeface="Arial" panose="020B0604020202020204" pitchFamily="34" charset="0"/>
              </a:rPr>
              <a:t>Quels sont les principaux défis auxquels les Premières Nations sont confrontées lorsqu'elles traversent la frontière canado-américaine?</a:t>
            </a:r>
          </a:p>
          <a:p>
            <a:pPr>
              <a:lnSpc>
                <a:spcPct val="100000"/>
              </a:lnSpc>
            </a:pPr>
            <a:r>
              <a:rPr lang="fr-CA" sz="2200" dirty="0">
                <a:latin typeface="Arial" panose="020B0604020202020204" pitchFamily="34" charset="0"/>
                <a:cs typeface="Arial" panose="020B0604020202020204" pitchFamily="34" charset="0"/>
              </a:rPr>
              <a:t>Quels soutiens supplémentaires sont nécessaires pour que les Premières Nations puissent engager une discussion concernant cet enjeu?</a:t>
            </a:r>
          </a:p>
          <a:p>
            <a:pPr>
              <a:lnSpc>
                <a:spcPct val="100000"/>
              </a:lnSpc>
            </a:pPr>
            <a:r>
              <a:rPr lang="fr-CA" sz="2200" dirty="0">
                <a:latin typeface="Arial" panose="020B0604020202020204" pitchFamily="34" charset="0"/>
                <a:cs typeface="Arial" panose="020B0604020202020204" pitchFamily="34" charset="0"/>
              </a:rPr>
              <a:t>D'autres politiques ou lois doivent-elles être déposées, abrogées ou modifiées pour favoriser la mobilité transfrontalière des Premières Nations?</a:t>
            </a:r>
          </a:p>
        </p:txBody>
      </p:sp>
    </p:spTree>
    <p:extLst>
      <p:ext uri="{BB962C8B-B14F-4D97-AF65-F5344CB8AC3E}">
        <p14:creationId xmlns:p14="http://schemas.microsoft.com/office/powerpoint/2010/main" val="307719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B93C7-5A60-ABAA-55FD-495BC50542F6}"/>
              </a:ext>
            </a:extLst>
          </p:cNvPr>
          <p:cNvSpPr>
            <a:spLocks noGrp="1"/>
          </p:cNvSpPr>
          <p:nvPr>
            <p:ph type="title"/>
            <p:custDataLst>
              <p:tags r:id="rId1"/>
            </p:custDataLst>
          </p:nvPr>
        </p:nvSpPr>
        <p:spPr>
          <a:xfrm>
            <a:off x="1836707" y="1966266"/>
            <a:ext cx="9336157" cy="578675"/>
          </a:xfrm>
        </p:spPr>
        <p:txBody>
          <a:bodyPr/>
          <a:lstStyle/>
          <a:p>
            <a:r>
              <a:rPr lang="fr-CA" sz="3600" dirty="0">
                <a:latin typeface="Arial" panose="020B0604020202020204" pitchFamily="34" charset="0"/>
                <a:cs typeface="Arial" panose="020B0604020202020204" pitchFamily="34" charset="0"/>
              </a:rPr>
              <a:t>Contact</a:t>
            </a:r>
          </a:p>
        </p:txBody>
      </p:sp>
      <p:sp>
        <p:nvSpPr>
          <p:cNvPr id="4" name="Content Placeholder 2">
            <a:extLst>
              <a:ext uri="{FF2B5EF4-FFF2-40B4-BE49-F238E27FC236}">
                <a16:creationId xmlns:a16="http://schemas.microsoft.com/office/drawing/2014/main" id="{E523F6C7-C6BE-9BB3-BE18-59485CF5AF6F}"/>
              </a:ext>
            </a:extLst>
          </p:cNvPr>
          <p:cNvSpPr>
            <a:spLocks noGrp="1"/>
          </p:cNvSpPr>
          <p:nvPr>
            <p:ph idx="1"/>
            <p:custDataLst>
              <p:tags r:id="rId2"/>
            </p:custDataLst>
          </p:nvPr>
        </p:nvSpPr>
        <p:spPr>
          <a:xfrm>
            <a:off x="1937083" y="2663825"/>
            <a:ext cx="7832559" cy="3692525"/>
          </a:xfrm>
        </p:spPr>
        <p:txBody>
          <a:bodyPr/>
          <a:lstStyle/>
          <a:p>
            <a:pPr marL="0" indent="0">
              <a:lnSpc>
                <a:spcPct val="100000"/>
              </a:lnSpc>
              <a:buNone/>
            </a:pPr>
            <a:r>
              <a:rPr lang="fr-CA" dirty="0">
                <a:latin typeface="Arial" panose="020B0604020202020204" pitchFamily="34" charset="0"/>
                <a:cs typeface="Arial" panose="020B0604020202020204" pitchFamily="34" charset="0"/>
              </a:rPr>
              <a:t>Natasha </a:t>
            </a:r>
            <a:r>
              <a:rPr lang="fr-CA" dirty="0" err="1">
                <a:latin typeface="Arial" panose="020B0604020202020204" pitchFamily="34" charset="0"/>
                <a:cs typeface="Arial" panose="020B0604020202020204" pitchFamily="34" charset="0"/>
              </a:rPr>
              <a:t>Beedie</a:t>
            </a:r>
            <a:r>
              <a:rPr lang="fr-CA" dirty="0">
                <a:latin typeface="Arial" panose="020B0604020202020204" pitchFamily="34" charset="0"/>
                <a:cs typeface="Arial" panose="020B0604020202020204" pitchFamily="34" charset="0"/>
              </a:rPr>
              <a:t>, directrice, Droits et gouvernance, Assemblée des Premières Nations – </a:t>
            </a:r>
            <a:r>
              <a:rPr lang="fr-CA" dirty="0">
                <a:latin typeface="Arial" panose="020B0604020202020204" pitchFamily="34" charset="0"/>
                <a:cs typeface="Arial" panose="020B0604020202020204" pitchFamily="34" charset="0"/>
                <a:hlinkClick r:id="rId4"/>
              </a:rPr>
              <a:t>nbeedie@afn.ca</a:t>
            </a:r>
            <a:r>
              <a:rPr lang="fr-CA" dirty="0">
                <a:latin typeface="Arial" panose="020B0604020202020204" pitchFamily="34" charset="0"/>
                <a:cs typeface="Arial" panose="020B0604020202020204" pitchFamily="34" charset="0"/>
              </a:rPr>
              <a:t> </a:t>
            </a:r>
          </a:p>
          <a:p>
            <a:pPr marL="0" indent="0">
              <a:buNone/>
            </a:pPr>
            <a:endParaRPr lang="en-US" dirty="0"/>
          </a:p>
        </p:txBody>
      </p:sp>
    </p:spTree>
    <p:extLst>
      <p:ext uri="{BB962C8B-B14F-4D97-AF65-F5344CB8AC3E}">
        <p14:creationId xmlns:p14="http://schemas.microsoft.com/office/powerpoint/2010/main" val="1681510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3436-08DC-67F5-54A8-BA4E9D333B1C}"/>
              </a:ext>
            </a:extLst>
          </p:cNvPr>
          <p:cNvSpPr>
            <a:spLocks noGrp="1"/>
          </p:cNvSpPr>
          <p:nvPr>
            <p:ph type="title"/>
            <p:custDataLst>
              <p:tags r:id="rId1"/>
            </p:custDataLst>
          </p:nvPr>
        </p:nvSpPr>
        <p:spPr>
          <a:xfrm>
            <a:off x="1800613" y="1990329"/>
            <a:ext cx="9336157" cy="578675"/>
          </a:xfrm>
        </p:spPr>
        <p:txBody>
          <a:bodyPr/>
          <a:lstStyle/>
          <a:p>
            <a:r>
              <a:rPr lang="fr-CA" sz="3600" dirty="0">
                <a:latin typeface="Arial" panose="020B0604020202020204" pitchFamily="34" charset="0"/>
                <a:cs typeface="Arial" panose="020B0604020202020204" pitchFamily="34" charset="0"/>
              </a:rPr>
              <a:t>Aperçu</a:t>
            </a:r>
          </a:p>
        </p:txBody>
      </p:sp>
      <p:sp>
        <p:nvSpPr>
          <p:cNvPr id="3" name="Content Placeholder 2">
            <a:extLst>
              <a:ext uri="{FF2B5EF4-FFF2-40B4-BE49-F238E27FC236}">
                <a16:creationId xmlns:a16="http://schemas.microsoft.com/office/drawing/2014/main" id="{B160763B-F223-A89E-8AEC-4235178A97A2}"/>
              </a:ext>
            </a:extLst>
          </p:cNvPr>
          <p:cNvSpPr>
            <a:spLocks noGrp="1"/>
          </p:cNvSpPr>
          <p:nvPr>
            <p:ph idx="1"/>
            <p:custDataLst>
              <p:tags r:id="rId2"/>
            </p:custDataLst>
          </p:nvPr>
        </p:nvSpPr>
        <p:spPr>
          <a:xfrm>
            <a:off x="1357089" y="2848366"/>
            <a:ext cx="9336158" cy="3692180"/>
          </a:xfrm>
        </p:spPr>
        <p:txBody>
          <a:bodyPr numCol="2"/>
          <a:lstStyle/>
          <a:p>
            <a:pPr>
              <a:buClr>
                <a:srgbClr val="F78F37"/>
              </a:buClr>
            </a:pPr>
            <a:r>
              <a:rPr lang="fr-CA" dirty="0">
                <a:latin typeface="Arial" panose="020B0604020202020204" pitchFamily="34" charset="0"/>
                <a:cs typeface="Arial" panose="020B0604020202020204" pitchFamily="34" charset="0"/>
              </a:rPr>
              <a:t>Mandats de l'APN </a:t>
            </a:r>
          </a:p>
          <a:p>
            <a:pPr>
              <a:buClr>
                <a:srgbClr val="F78F37"/>
              </a:buClr>
            </a:pPr>
            <a:r>
              <a:rPr lang="fr-CA" dirty="0">
                <a:latin typeface="Arial" panose="020B0604020202020204" pitchFamily="34" charset="0"/>
                <a:cs typeface="Arial" panose="020B0604020202020204" pitchFamily="34" charset="0"/>
              </a:rPr>
              <a:t>Activités de l'APN</a:t>
            </a:r>
          </a:p>
          <a:p>
            <a:pPr>
              <a:buClr>
                <a:srgbClr val="F78F37"/>
              </a:buClr>
            </a:pPr>
            <a:r>
              <a:rPr lang="fr-CA" dirty="0">
                <a:latin typeface="Arial" panose="020B0604020202020204" pitchFamily="34" charset="0"/>
                <a:cs typeface="Arial" panose="020B0604020202020204" pitchFamily="34" charset="0"/>
              </a:rPr>
              <a:t>Droits frontaliers </a:t>
            </a:r>
          </a:p>
          <a:p>
            <a:pPr>
              <a:buClr>
                <a:srgbClr val="F78F37"/>
              </a:buClr>
            </a:pPr>
            <a:endParaRPr lang="en-US" dirty="0">
              <a:latin typeface="Arial" panose="020B0604020202020204" pitchFamily="34" charset="0"/>
              <a:cs typeface="Arial" panose="020B0604020202020204" pitchFamily="34" charset="0"/>
            </a:endParaRPr>
          </a:p>
          <a:p>
            <a:pPr>
              <a:buClr>
                <a:srgbClr val="F78F37"/>
              </a:buClr>
            </a:pPr>
            <a:endParaRPr lang="en-US" dirty="0">
              <a:latin typeface="Arial" panose="020B0604020202020204" pitchFamily="34" charset="0"/>
              <a:cs typeface="Arial" panose="020B0604020202020204" pitchFamily="34" charset="0"/>
            </a:endParaRPr>
          </a:p>
          <a:p>
            <a:pPr marL="0" indent="0">
              <a:buClr>
                <a:srgbClr val="F78F37"/>
              </a:buClr>
              <a:buNone/>
            </a:pPr>
            <a:endParaRPr lang="en-US" dirty="0">
              <a:latin typeface="Arial" panose="020B0604020202020204" pitchFamily="34" charset="0"/>
              <a:cs typeface="Arial" panose="020B0604020202020204" pitchFamily="34" charset="0"/>
            </a:endParaRPr>
          </a:p>
          <a:p>
            <a:pPr marL="0" indent="0">
              <a:buClr>
                <a:srgbClr val="F78F37"/>
              </a:buClr>
              <a:buNone/>
            </a:pPr>
            <a:endParaRPr lang="en-US" dirty="0">
              <a:latin typeface="Arial" panose="020B0604020202020204" pitchFamily="34" charset="0"/>
              <a:cs typeface="Arial" panose="020B0604020202020204" pitchFamily="34" charset="0"/>
            </a:endParaRPr>
          </a:p>
          <a:p>
            <a:pPr>
              <a:buClr>
                <a:srgbClr val="F78F37"/>
              </a:buClr>
            </a:pPr>
            <a:r>
              <a:rPr lang="fr-CA" dirty="0">
                <a:latin typeface="Arial" panose="020B0604020202020204" pitchFamily="34" charset="0"/>
                <a:cs typeface="Arial" panose="020B0604020202020204" pitchFamily="34" charset="0"/>
              </a:rPr>
              <a:t>Mesures provisoires </a:t>
            </a:r>
          </a:p>
          <a:p>
            <a:pPr>
              <a:buClr>
                <a:srgbClr val="F78F37"/>
              </a:buClr>
            </a:pPr>
            <a:r>
              <a:rPr lang="fr-CA" dirty="0">
                <a:latin typeface="Arial" panose="020B0604020202020204" pitchFamily="34" charset="0"/>
                <a:cs typeface="Arial" panose="020B0604020202020204" pitchFamily="34" charset="0"/>
              </a:rPr>
              <a:t>Législation future</a:t>
            </a:r>
          </a:p>
          <a:p>
            <a:pPr>
              <a:buClr>
                <a:srgbClr val="F78F37"/>
              </a:buClr>
            </a:pPr>
            <a:r>
              <a:rPr lang="fr-CA" dirty="0">
                <a:latin typeface="Arial" panose="020B0604020202020204" pitchFamily="34" charset="0"/>
                <a:cs typeface="Arial" panose="020B0604020202020204" pitchFamily="34" charset="0"/>
              </a:rPr>
              <a:t>Prochaines étapes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49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066D-7A31-D43E-569B-61B59B4259BB}"/>
              </a:ext>
            </a:extLst>
          </p:cNvPr>
          <p:cNvSpPr>
            <a:spLocks noGrp="1"/>
          </p:cNvSpPr>
          <p:nvPr>
            <p:ph type="title"/>
            <p:custDataLst>
              <p:tags r:id="rId1"/>
            </p:custDataLst>
          </p:nvPr>
        </p:nvSpPr>
        <p:spPr>
          <a:xfrm>
            <a:off x="1710927" y="1930171"/>
            <a:ext cx="9336157" cy="578675"/>
          </a:xfrm>
        </p:spPr>
        <p:txBody>
          <a:bodyPr/>
          <a:lstStyle/>
          <a:p>
            <a:r>
              <a:rPr lang="fr-CA" sz="3600" dirty="0">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567CF66C-92B7-2C07-A01D-147515FDA606}"/>
              </a:ext>
            </a:extLst>
          </p:cNvPr>
          <p:cNvSpPr>
            <a:spLocks noGrp="1"/>
          </p:cNvSpPr>
          <p:nvPr>
            <p:ph idx="1"/>
            <p:custDataLst>
              <p:tags r:id="rId2"/>
            </p:custDataLst>
          </p:nvPr>
        </p:nvSpPr>
        <p:spPr>
          <a:xfrm>
            <a:off x="1800613" y="2508846"/>
            <a:ext cx="9797829" cy="3724598"/>
          </a:xfrm>
        </p:spPr>
        <p:txBody>
          <a:bodyPr/>
          <a:lstStyle/>
          <a:p>
            <a:pPr marL="0" marR="0" indent="0">
              <a:lnSpc>
                <a:spcPct val="100000"/>
              </a:lnSpc>
              <a:spcBef>
                <a:spcPts val="0"/>
              </a:spcBef>
              <a:spcAft>
                <a:spcPts val="0"/>
              </a:spcAft>
              <a:buNone/>
            </a:pPr>
            <a:r>
              <a:rPr lang="fr-CA" sz="1700" dirty="0">
                <a:effectLst/>
                <a:latin typeface="Arial" panose="020B0604020202020204" pitchFamily="34" charset="0"/>
                <a:ea typeface="Calibri" panose="020F0502020204030204" pitchFamily="34" charset="0"/>
                <a:cs typeface="Arial" panose="020B0604020202020204" pitchFamily="34" charset="0"/>
              </a:rPr>
              <a:t>La frontière entre le Canada et les États-Unis a un impact sur les déplacements quotidiens des Premières Nations, leurs pratiques traditionnelles, leurs opportunités économiques et leurs liens familiaux et culturels avec les Autochtones des États-Unis. La Déclaration des Nations Unies sur les droits des peuples autochtones affirme que les Premières Nations, en particulier celles qui vivent de part et d’autre de frontières internationales, ont le droit d’entretenir et de développer, à travers ces frontières, des contacts, des relations et des liens de coopération avec leurs </a:t>
            </a:r>
            <a:r>
              <a:rPr lang="fr-CA" sz="1700" dirty="0">
                <a:latin typeface="Arial" panose="020B0604020202020204" pitchFamily="34" charset="0"/>
                <a:ea typeface="Calibri" panose="020F0502020204030204" pitchFamily="34" charset="0"/>
                <a:cs typeface="Arial" panose="020B0604020202020204" pitchFamily="34" charset="0"/>
              </a:rPr>
              <a:t>propres</a:t>
            </a:r>
            <a:r>
              <a:rPr lang="fr-CA" sz="1700" i="1" dirty="0">
                <a:latin typeface="Arial" panose="020B0604020202020204" pitchFamily="34" charset="0"/>
                <a:cs typeface="Arial" panose="020B0604020202020204" pitchFamily="34" charset="0"/>
              </a:rPr>
              <a:t> </a:t>
            </a:r>
            <a:r>
              <a:rPr lang="fr-CA" sz="1700" dirty="0">
                <a:effectLst/>
                <a:latin typeface="Arial" panose="020B0604020202020204" pitchFamily="34" charset="0"/>
                <a:ea typeface="Calibri" panose="020F0502020204030204" pitchFamily="34" charset="0"/>
                <a:cs typeface="Arial" panose="020B0604020202020204" pitchFamily="34" charset="0"/>
              </a:rPr>
              <a:t>membres ainsi qu’avec les autres peuples, notamment des activités ayant des buts spirituels, culturels, politiques, économiques et sociaux. </a:t>
            </a:r>
          </a:p>
          <a:p>
            <a:pPr marL="0" marR="0" indent="0">
              <a:lnSpc>
                <a:spcPct val="100000"/>
              </a:lnSpc>
              <a:spcBef>
                <a:spcPts val="0"/>
              </a:spcBef>
              <a:spcAft>
                <a:spcPts val="0"/>
              </a:spcAft>
              <a:buNone/>
            </a:pPr>
            <a:r>
              <a:rPr lang="fr-CA" sz="500" dirty="0">
                <a:effectLst/>
                <a:latin typeface="Arial" panose="020B0604020202020204" pitchFamily="34" charset="0"/>
                <a:ea typeface="Calibri" panose="020F0502020204030204" pitchFamily="34" charset="0"/>
                <a:cs typeface="Arial" panose="020B0604020202020204" pitchFamily="34" charset="0"/>
              </a:rPr>
              <a:t> </a:t>
            </a:r>
          </a:p>
          <a:p>
            <a:pPr marL="0" indent="0">
              <a:lnSpc>
                <a:spcPct val="100000"/>
              </a:lnSpc>
              <a:buNone/>
            </a:pPr>
            <a:r>
              <a:rPr lang="fr-CA" sz="1700" dirty="0">
                <a:latin typeface="Arial" panose="020B0604020202020204" pitchFamily="34" charset="0"/>
                <a:cs typeface="Arial" panose="020B0604020202020204" pitchFamily="34" charset="0"/>
              </a:rPr>
              <a:t>Le Canada et les États-Unis partagent la plus longue frontière du monde, longue d'environ 8 900 kilomètres et comportant 120 points d'entrée terrestres. Toute modification de la sécurité frontalière et de la circulation transfrontalière des personnes, des biens et des informations a de graves conséquences pour les citoyens des Premières Nations qui vivent et travaillent de part et d'autre de la frontière internationale. Le Canada doit reconnaître et affirmer le droit des peuples autochtones de traverser la frontière et de commercer librement de part et d'autre de la frontière.</a:t>
            </a:r>
          </a:p>
          <a:p>
            <a:pPr>
              <a:lnSpc>
                <a:spcPct val="100000"/>
              </a:lnSpc>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90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32F1-CD34-073D-E383-D0C3D5B51F2C}"/>
              </a:ext>
            </a:extLst>
          </p:cNvPr>
          <p:cNvSpPr>
            <a:spLocks noGrp="1"/>
          </p:cNvSpPr>
          <p:nvPr>
            <p:ph type="title"/>
            <p:custDataLst>
              <p:tags r:id="rId1"/>
            </p:custDataLst>
          </p:nvPr>
        </p:nvSpPr>
        <p:spPr>
          <a:xfrm>
            <a:off x="1763260" y="1912686"/>
            <a:ext cx="9792055" cy="578675"/>
          </a:xfrm>
        </p:spPr>
        <p:txBody>
          <a:bodyPr/>
          <a:lstStyle/>
          <a:p>
            <a:r>
              <a:rPr lang="fr-CA" sz="3600" dirty="0">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7A11DE71-30A1-9BE4-FFEC-9B80C1962A24}"/>
              </a:ext>
            </a:extLst>
          </p:cNvPr>
          <p:cNvSpPr>
            <a:spLocks noGrp="1"/>
          </p:cNvSpPr>
          <p:nvPr>
            <p:ph idx="1"/>
            <p:custDataLst>
              <p:tags r:id="rId2"/>
            </p:custDataLst>
          </p:nvPr>
        </p:nvSpPr>
        <p:spPr>
          <a:xfrm>
            <a:off x="1763260" y="2664169"/>
            <a:ext cx="5323340" cy="3887999"/>
          </a:xfrm>
        </p:spPr>
        <p:txBody>
          <a:bodyPr/>
          <a:lstStyle/>
          <a:p>
            <a:pPr marL="0" marR="0" indent="0">
              <a:spcBef>
                <a:spcPts val="0"/>
              </a:spcBef>
              <a:spcAft>
                <a:spcPts val="0"/>
              </a:spcAft>
              <a:buNone/>
            </a:pPr>
            <a:r>
              <a:rPr lang="fr-CA" sz="1600" dirty="0">
                <a:effectLst/>
                <a:latin typeface="Arial" panose="020B0604020202020204" pitchFamily="34" charset="0"/>
                <a:ea typeface="Calibri" panose="020F0502020204030204" pitchFamily="34" charset="0"/>
                <a:cs typeface="Arial" panose="020B0604020202020204" pitchFamily="34" charset="0"/>
              </a:rPr>
              <a:t>Depuis sa création, l'APN a entrepris de partager des renseignements avec les Premières Nations concernées par les questions frontalières et les consulter afin de soutenir la défense et la mise en œuvre de leurs droits inhérents et de leurs droits issus de traités, y compris le Traité Jay. </a:t>
            </a:r>
          </a:p>
          <a:p>
            <a:pPr marL="0" marR="0" indent="0">
              <a:spcBef>
                <a:spcPts val="0"/>
              </a:spcBef>
              <a:spcAft>
                <a:spcPts val="0"/>
              </a:spcAft>
              <a:buNone/>
            </a:pPr>
            <a:r>
              <a:rPr lang="fr-CA" sz="16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fr-CA" sz="1600" dirty="0">
                <a:effectLst/>
                <a:latin typeface="Arial" panose="020B0604020202020204" pitchFamily="34" charset="0"/>
                <a:ea typeface="Calibri" panose="020F0502020204030204" pitchFamily="34" charset="0"/>
                <a:cs typeface="Arial" panose="020B0604020202020204" pitchFamily="34" charset="0"/>
              </a:rPr>
              <a:t>L'APN milite pour que les droits des Premières Nations en matière de mobilité transfrontalière soient mis en œuvre et conformes à la </a:t>
            </a:r>
            <a:r>
              <a:rPr lang="fr-CA" sz="1600" i="1" dirty="0">
                <a:effectLst/>
                <a:latin typeface="Arial" panose="020B0604020202020204" pitchFamily="34" charset="0"/>
                <a:ea typeface="Calibri" panose="020F0502020204030204" pitchFamily="34" charset="0"/>
                <a:cs typeface="Arial" panose="020B0604020202020204" pitchFamily="34" charset="0"/>
              </a:rPr>
              <a:t>Déclaration des Nations Unies sur les droits des peuples autochtones</a:t>
            </a:r>
            <a:r>
              <a:rPr lang="fr-CA" sz="1600" dirty="0">
                <a:effectLst/>
                <a:latin typeface="Arial" panose="020B0604020202020204" pitchFamily="34" charset="0"/>
                <a:ea typeface="Calibri" panose="020F0502020204030204" pitchFamily="34" charset="0"/>
                <a:cs typeface="Arial" panose="020B0604020202020204" pitchFamily="34" charset="0"/>
              </a:rPr>
              <a:t>. Le </a:t>
            </a:r>
            <a:r>
              <a:rPr lang="fr-CA" sz="1600" i="1" dirty="0">
                <a:effectLst/>
                <a:latin typeface="Arial" panose="020B0604020202020204" pitchFamily="34" charset="0"/>
                <a:ea typeface="Calibri" panose="020F0502020204030204" pitchFamily="34" charset="0"/>
                <a:cs typeface="Arial" panose="020B0604020202020204" pitchFamily="34" charset="0"/>
              </a:rPr>
              <a:t>Traité d'amitié, de commerce et de navigation de 1794</a:t>
            </a:r>
            <a:r>
              <a:rPr lang="fr-CA" sz="1600" dirty="0">
                <a:effectLst/>
                <a:latin typeface="Arial" panose="020B0604020202020204" pitchFamily="34" charset="0"/>
                <a:ea typeface="Calibri" panose="020F0502020204030204" pitchFamily="34" charset="0"/>
                <a:cs typeface="Arial" panose="020B0604020202020204" pitchFamily="34" charset="0"/>
              </a:rPr>
              <a:t>, connu sous le nom de Traité Jay, reconnaît le droit inhérent de toutes les Premières Nations du Canada et des États-Unis de traverser librement leurs propres territoires. </a:t>
            </a:r>
          </a:p>
          <a:p>
            <a:endParaRPr lang="en-US"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49C21E5-CF67-A005-8C45-86F43AC509C2}"/>
              </a:ext>
            </a:extLst>
          </p:cNvPr>
          <p:cNvSpPr txBox="1"/>
          <p:nvPr>
            <p:custDataLst>
              <p:tags r:id="rId3"/>
            </p:custDataLst>
          </p:nvPr>
        </p:nvSpPr>
        <p:spPr>
          <a:xfrm>
            <a:off x="7251061" y="2491361"/>
            <a:ext cx="4609437" cy="3754874"/>
          </a:xfrm>
          <a:prstGeom prst="rect">
            <a:avLst/>
          </a:prstGeom>
          <a:solidFill>
            <a:srgbClr val="FDDDC3"/>
          </a:solidFill>
        </p:spPr>
        <p:txBody>
          <a:bodyPr wrap="square">
            <a:spAutoFit/>
          </a:bodyPr>
          <a:lstStyle/>
          <a:p>
            <a:r>
              <a:rPr lang="fr-CA" sz="1700" b="1" i="1" dirty="0">
                <a:latin typeface="Arial" panose="020B0604020202020204" pitchFamily="34" charset="0"/>
                <a:cs typeface="Arial" panose="020B0604020202020204" pitchFamily="34" charset="0"/>
              </a:rPr>
              <a:t>Article 36 (1)</a:t>
            </a:r>
            <a:r>
              <a:rPr lang="fr-CA" sz="1700" i="1" dirty="0">
                <a:latin typeface="Arial" panose="020B0604020202020204" pitchFamily="34" charset="0"/>
                <a:cs typeface="Arial" panose="020B0604020202020204" pitchFamily="34" charset="0"/>
              </a:rPr>
              <a:t>. Les peuples autochtones, en particulier ceux qui vivent de part et d’autre de frontières internationales, ont le droit d’entretenir et de développer, à travers ces frontières, des contacts, des relations et des liens de coopération avec leurs propres membres ainsi qu’avec les autres peuples, notamment des activités ayant des buts spirituels, culturels, politiques, économiques et sociaux. 2. Les États prennent, en consultation et en coopération avec les peuples autochtones, des mesures efficaces pour faciliter l’exercice de ce droit et en assurer l’application.</a:t>
            </a:r>
          </a:p>
        </p:txBody>
      </p:sp>
    </p:spTree>
    <p:extLst>
      <p:ext uri="{BB962C8B-B14F-4D97-AF65-F5344CB8AC3E}">
        <p14:creationId xmlns:p14="http://schemas.microsoft.com/office/powerpoint/2010/main" val="1097271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0805-843D-9661-5686-26056001986C}"/>
              </a:ext>
            </a:extLst>
          </p:cNvPr>
          <p:cNvSpPr>
            <a:spLocks noGrp="1"/>
          </p:cNvSpPr>
          <p:nvPr>
            <p:ph type="title"/>
            <p:custDataLst>
              <p:tags r:id="rId1"/>
            </p:custDataLst>
          </p:nvPr>
        </p:nvSpPr>
        <p:spPr>
          <a:xfrm>
            <a:off x="1728999" y="1964325"/>
            <a:ext cx="9566231" cy="578675"/>
          </a:xfrm>
        </p:spPr>
        <p:txBody>
          <a:bodyPr/>
          <a:lstStyle/>
          <a:p>
            <a:r>
              <a:rPr lang="fr-CA" sz="3600" dirty="0">
                <a:latin typeface="Arial" panose="020B0604020202020204" pitchFamily="34" charset="0"/>
                <a:cs typeface="Arial" panose="020B0604020202020204" pitchFamily="34" charset="0"/>
              </a:rPr>
              <a:t>Droits frontaliers </a:t>
            </a:r>
          </a:p>
        </p:txBody>
      </p:sp>
      <p:sp>
        <p:nvSpPr>
          <p:cNvPr id="3" name="Content Placeholder 2">
            <a:extLst>
              <a:ext uri="{FF2B5EF4-FFF2-40B4-BE49-F238E27FC236}">
                <a16:creationId xmlns:a16="http://schemas.microsoft.com/office/drawing/2014/main" id="{44865041-0DE7-FF12-E872-B58C433EA013}"/>
              </a:ext>
            </a:extLst>
          </p:cNvPr>
          <p:cNvSpPr>
            <a:spLocks noGrp="1"/>
          </p:cNvSpPr>
          <p:nvPr>
            <p:ph idx="1"/>
            <p:custDataLst>
              <p:tags r:id="rId2"/>
            </p:custDataLst>
          </p:nvPr>
        </p:nvSpPr>
        <p:spPr>
          <a:xfrm>
            <a:off x="1728999" y="2637460"/>
            <a:ext cx="5321506" cy="3608177"/>
          </a:xfrm>
        </p:spPr>
        <p:txBody>
          <a:bodyPr/>
          <a:lstStyle/>
          <a:p>
            <a:pPr marL="0" indent="0">
              <a:lnSpc>
                <a:spcPct val="100000"/>
              </a:lnSpc>
              <a:buNone/>
            </a:pPr>
            <a:r>
              <a:rPr lang="fr-CA" sz="1800" b="1" dirty="0">
                <a:latin typeface="Arial" panose="020B0604020202020204" pitchFamily="34" charset="0"/>
                <a:cs typeface="Arial" panose="020B0604020202020204" pitchFamily="34" charset="0"/>
              </a:rPr>
              <a:t>Traité Jay </a:t>
            </a:r>
          </a:p>
          <a:p>
            <a:pPr marL="0" indent="0">
              <a:lnSpc>
                <a:spcPct val="100000"/>
              </a:lnSpc>
              <a:buNone/>
            </a:pPr>
            <a:r>
              <a:rPr lang="fr-CA" sz="1800" dirty="0">
                <a:latin typeface="Arial" panose="020B0604020202020204" pitchFamily="34" charset="0"/>
                <a:cs typeface="Arial" panose="020B0604020202020204" pitchFamily="34" charset="0"/>
              </a:rPr>
              <a:t>En 1794, les États-Unis et la Grande-Bretagne ont signé le </a:t>
            </a:r>
            <a:r>
              <a:rPr lang="fr-CA" sz="1800" i="1" dirty="0">
                <a:latin typeface="Arial" panose="020B0604020202020204" pitchFamily="34" charset="0"/>
                <a:cs typeface="Arial" panose="020B0604020202020204" pitchFamily="34" charset="0"/>
              </a:rPr>
              <a:t>Traité d'amitié, de commerce et de navigation</a:t>
            </a:r>
            <a:r>
              <a:rPr lang="fr-CA" sz="1800" dirty="0">
                <a:latin typeface="Arial" panose="020B0604020202020204" pitchFamily="34" charset="0"/>
                <a:cs typeface="Arial" panose="020B0604020202020204" pitchFamily="34" charset="0"/>
              </a:rPr>
              <a:t>, également connu sous le nom de Traité Jay, afin de résoudre les problèmes résultant de l'indépendance des États-Unis en 1776. L'article III du traité stipule que la Grande-Bretagne et les États-Unis autorisent les peuples des Premières Nations à vivre de part et d'autre de la frontière nouvellement établie et à la franchir librement.</a:t>
            </a:r>
          </a:p>
          <a:p>
            <a:pPr>
              <a:lnSpc>
                <a:spcPct val="100000"/>
              </a:lnSpc>
            </a:pPr>
            <a:endParaRPr lang="en-US" sz="1800" dirty="0">
              <a:latin typeface="Arial" panose="020B0604020202020204" pitchFamily="34" charset="0"/>
              <a:cs typeface="Arial" panose="020B0604020202020204" pitchFamily="34" charset="0"/>
            </a:endParaRPr>
          </a:p>
        </p:txBody>
      </p:sp>
      <p:pic>
        <p:nvPicPr>
          <p:cNvPr id="4" name="Picture 2" descr="OTD in History… June 24, 1795, the Senate ratifies Jay's Treaty  establishing trade between America and Great Britain | History Musings">
            <a:extLst>
              <a:ext uri="{FF2B5EF4-FFF2-40B4-BE49-F238E27FC236}">
                <a16:creationId xmlns:a16="http://schemas.microsoft.com/office/drawing/2014/main" id="{23C677FC-A2D7-70C1-DF9A-4191C8B1C3ED}"/>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7379418" y="2195445"/>
            <a:ext cx="3083583" cy="405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06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6EC4-F01C-50F2-438F-550B4C85CB91}"/>
              </a:ext>
            </a:extLst>
          </p:cNvPr>
          <p:cNvSpPr>
            <a:spLocks noGrp="1"/>
          </p:cNvSpPr>
          <p:nvPr>
            <p:ph type="title"/>
            <p:custDataLst>
              <p:tags r:id="rId1"/>
            </p:custDataLst>
          </p:nvPr>
        </p:nvSpPr>
        <p:spPr>
          <a:xfrm>
            <a:off x="1738804" y="1930171"/>
            <a:ext cx="9987513" cy="578675"/>
          </a:xfrm>
        </p:spPr>
        <p:txBody>
          <a:bodyPr/>
          <a:lstStyle/>
          <a:p>
            <a:r>
              <a:rPr lang="fr-CA" sz="3600" dirty="0">
                <a:latin typeface="Arial" panose="020B0604020202020204" pitchFamily="34" charset="0"/>
                <a:cs typeface="Arial" panose="020B0604020202020204" pitchFamily="34" charset="0"/>
              </a:rPr>
              <a:t>Droits frontaliers </a:t>
            </a:r>
          </a:p>
        </p:txBody>
      </p:sp>
      <p:sp>
        <p:nvSpPr>
          <p:cNvPr id="3" name="Content Placeholder 2">
            <a:extLst>
              <a:ext uri="{FF2B5EF4-FFF2-40B4-BE49-F238E27FC236}">
                <a16:creationId xmlns:a16="http://schemas.microsoft.com/office/drawing/2014/main" id="{B4313971-2928-8701-211F-D4FFC6CE0B1C}"/>
              </a:ext>
            </a:extLst>
          </p:cNvPr>
          <p:cNvSpPr>
            <a:spLocks noGrp="1"/>
          </p:cNvSpPr>
          <p:nvPr>
            <p:ph idx="1"/>
            <p:custDataLst>
              <p:tags r:id="rId2"/>
            </p:custDataLst>
          </p:nvPr>
        </p:nvSpPr>
        <p:spPr>
          <a:xfrm>
            <a:off x="1738804" y="2676201"/>
            <a:ext cx="9775417" cy="3664441"/>
          </a:xfrm>
        </p:spPr>
        <p:txBody>
          <a:bodyPr/>
          <a:lstStyle/>
          <a:p>
            <a:pPr marL="0" indent="0">
              <a:lnSpc>
                <a:spcPct val="100000"/>
              </a:lnSpc>
              <a:buNone/>
            </a:pPr>
            <a:r>
              <a:rPr lang="fr-CA" sz="1700" b="1" dirty="0">
                <a:latin typeface="Arial" panose="020B0604020202020204" pitchFamily="34" charset="0"/>
                <a:cs typeface="Arial" panose="020B0604020202020204" pitchFamily="34" charset="0"/>
              </a:rPr>
              <a:t>Plan d'action n</a:t>
            </a:r>
            <a:r>
              <a:rPr lang="fr-CA" sz="1700" b="1" baseline="30000" dirty="0">
                <a:latin typeface="Arial" panose="020B0604020202020204" pitchFamily="34" charset="0"/>
                <a:cs typeface="Arial" panose="020B0604020202020204" pitchFamily="34" charset="0"/>
              </a:rPr>
              <a:t>o</a:t>
            </a:r>
            <a:r>
              <a:rPr lang="fr-CA" sz="1700" b="1" dirty="0">
                <a:latin typeface="Arial" panose="020B0604020202020204" pitchFamily="34" charset="0"/>
                <a:cs typeface="Arial" panose="020B0604020202020204" pitchFamily="34" charset="0"/>
              </a:rPr>
              <a:t> 52 de la LDNU</a:t>
            </a:r>
          </a:p>
          <a:p>
            <a:pPr marL="0" indent="0">
              <a:lnSpc>
                <a:spcPct val="100000"/>
              </a:lnSpc>
              <a:buNone/>
            </a:pPr>
            <a:r>
              <a:rPr lang="fr-CA" sz="1700" dirty="0">
                <a:latin typeface="Arial" panose="020B0604020202020204" pitchFamily="34" charset="0"/>
                <a:cs typeface="Arial" panose="020B0604020202020204" pitchFamily="34" charset="0"/>
              </a:rPr>
              <a:t>Poursuivre les modifications législatives de la Loi sur l'immigration et la protection des réfugiés, les modifications des règlements pertinents et les révisions des politiques afin de résoudre les problèmes complexes de passage de la frontière et de migration auxquels sont confrontés les peuples autochtones divisés par les frontières internationales du Canada, y compris les options visant à modifier les dispositions relatives au droit d'entrée au Canada et les exigences en matière de permis de travail et d'études.</a:t>
            </a:r>
          </a:p>
          <a:p>
            <a:pPr marL="0" indent="0">
              <a:lnSpc>
                <a:spcPct val="100000"/>
              </a:lnSpc>
              <a:buNone/>
            </a:pPr>
            <a:r>
              <a:rPr lang="fr-CA" sz="1700" dirty="0">
                <a:latin typeface="Arial" panose="020B0604020202020204" pitchFamily="34" charset="0"/>
                <a:cs typeface="Arial" panose="020B0604020202020204" pitchFamily="34" charset="0"/>
              </a:rPr>
              <a:t>Mobiliser les peuples autochtones et leurs organisations représentatives pour mettre en œuvre la mesure du plan d'action initiée en 2023, en vue de faire avancer les modifications et les réformes politiques en 2024. Parallèlement, le gouvernement du Canada poursuivra les discussions avec ses partenaires internationaux sur les questions relatives au passage de la frontière par les Autochtones. (Agence des services frontaliers du Canada et Immigration, Réfugiés et Citoyenneté Canada)</a:t>
            </a:r>
          </a:p>
          <a:p>
            <a:pPr>
              <a:lnSpc>
                <a:spcPct val="100000"/>
              </a:lnSpc>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73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15E8B-4814-6237-FBE5-0B97D8BD7FC0}"/>
              </a:ext>
            </a:extLst>
          </p:cNvPr>
          <p:cNvSpPr>
            <a:spLocks noGrp="1"/>
          </p:cNvSpPr>
          <p:nvPr>
            <p:ph type="title"/>
            <p:custDataLst>
              <p:tags r:id="rId1"/>
            </p:custDataLst>
          </p:nvPr>
        </p:nvSpPr>
        <p:spPr>
          <a:xfrm>
            <a:off x="1771961" y="1906108"/>
            <a:ext cx="9336157" cy="578675"/>
          </a:xfrm>
        </p:spPr>
        <p:txBody>
          <a:bodyPr/>
          <a:lstStyle/>
          <a:p>
            <a:r>
              <a:rPr lang="fr-CA" sz="3600" dirty="0">
                <a:latin typeface="Arial" panose="020B0604020202020204" pitchFamily="34" charset="0"/>
                <a:cs typeface="Arial" panose="020B0604020202020204" pitchFamily="34" charset="0"/>
              </a:rPr>
              <a:t>Mandats de l'APN </a:t>
            </a:r>
          </a:p>
        </p:txBody>
      </p:sp>
      <p:sp>
        <p:nvSpPr>
          <p:cNvPr id="3" name="Content Placeholder 2">
            <a:extLst>
              <a:ext uri="{FF2B5EF4-FFF2-40B4-BE49-F238E27FC236}">
                <a16:creationId xmlns:a16="http://schemas.microsoft.com/office/drawing/2014/main" id="{4ADEA145-7595-EB72-E606-1EC62D207F5D}"/>
              </a:ext>
            </a:extLst>
          </p:cNvPr>
          <p:cNvSpPr>
            <a:spLocks noGrp="1"/>
          </p:cNvSpPr>
          <p:nvPr>
            <p:ph idx="1"/>
            <p:custDataLst>
              <p:tags r:id="rId2"/>
            </p:custDataLst>
          </p:nvPr>
        </p:nvSpPr>
        <p:spPr>
          <a:xfrm>
            <a:off x="1608381" y="2581036"/>
            <a:ext cx="10110377" cy="3434753"/>
          </a:xfrm>
        </p:spPr>
        <p:txBody>
          <a:bodyPr/>
          <a:lstStyle/>
          <a:p>
            <a:pPr>
              <a:lnSpc>
                <a:spcPct val="100000"/>
              </a:lnSpc>
            </a:pPr>
            <a:r>
              <a:rPr lang="fr-CA" sz="1130" b="1" i="1" dirty="0">
                <a:latin typeface="Arial" panose="020B0604020202020204" pitchFamily="34" charset="0"/>
                <a:cs typeface="Arial" panose="020B0604020202020204" pitchFamily="34" charset="0"/>
              </a:rPr>
              <a:t>73/2016 </a:t>
            </a:r>
            <a:r>
              <a:rPr lang="fr-FR" sz="1130" b="1" i="1" dirty="0">
                <a:latin typeface="Arial" panose="020B0604020202020204" pitchFamily="34" charset="0"/>
                <a:cs typeface="Arial" panose="020B0604020202020204" pitchFamily="34" charset="0"/>
              </a:rPr>
              <a:t>Explorer des solutions pratiques pour le passage de la frontière canado-américaine par les citoyens des Premières nations</a:t>
            </a:r>
            <a:endParaRPr lang="fr-CA" sz="1130" b="1" i="1" dirty="0">
              <a:latin typeface="Arial" panose="020B0604020202020204" pitchFamily="34" charset="0"/>
              <a:cs typeface="Arial" panose="020B0604020202020204" pitchFamily="34" charset="0"/>
            </a:endParaRPr>
          </a:p>
          <a:p>
            <a:pPr lvl="1">
              <a:lnSpc>
                <a:spcPct val="100000"/>
              </a:lnSpc>
            </a:pPr>
            <a:r>
              <a:rPr lang="fr-CA" sz="1130" dirty="0">
                <a:latin typeface="Arial" panose="020B0604020202020204" pitchFamily="34" charset="0"/>
                <a:cs typeface="Arial" panose="020B0604020202020204" pitchFamily="34" charset="0"/>
              </a:rPr>
              <a:t>Rechercher des ressources auprès du Canada pour trouver des solutions au problème du passage à la frontière par les Premières Nations. </a:t>
            </a:r>
          </a:p>
          <a:p>
            <a:pPr lvl="1">
              <a:lnSpc>
                <a:spcPct val="100000"/>
              </a:lnSpc>
            </a:pPr>
            <a:r>
              <a:rPr lang="fr-CA" sz="1130" dirty="0">
                <a:latin typeface="Arial" panose="020B0604020202020204" pitchFamily="34" charset="0"/>
                <a:cs typeface="Arial" panose="020B0604020202020204" pitchFamily="34" charset="0"/>
              </a:rPr>
              <a:t>Élaborer une stratégie et créer un comité des Chefs pour permettre la mise au point de cartes d'identité sécurisées pour permettre aux Autochtones de traverser la frontière. </a:t>
            </a:r>
          </a:p>
          <a:p>
            <a:pPr lvl="1">
              <a:lnSpc>
                <a:spcPct val="100000"/>
              </a:lnSpc>
            </a:pPr>
            <a:r>
              <a:rPr lang="fr-CA" sz="1130" dirty="0">
                <a:latin typeface="Arial" panose="020B0604020202020204" pitchFamily="34" charset="0"/>
                <a:cs typeface="Arial" panose="020B0604020202020204" pitchFamily="34" charset="0"/>
              </a:rPr>
              <a:t>Rendre compte de l'état d'avancement des travaux et des discussions aux Chefs-en-Assemblée lors de l'assemblée générale annuelle de 2017. </a:t>
            </a:r>
          </a:p>
          <a:p>
            <a:pPr>
              <a:lnSpc>
                <a:spcPct val="100000"/>
              </a:lnSpc>
            </a:pPr>
            <a:r>
              <a:rPr lang="fr-CA" sz="1130" b="1" i="1" dirty="0">
                <a:latin typeface="Arial" panose="020B0604020202020204" pitchFamily="34" charset="0"/>
                <a:cs typeface="Arial" panose="020B0604020202020204" pitchFamily="34" charset="0"/>
              </a:rPr>
              <a:t>20/2010 </a:t>
            </a:r>
            <a:r>
              <a:rPr lang="fr-FR" sz="1130" b="1" i="1" dirty="0">
                <a:latin typeface="Arial" panose="020B0604020202020204" pitchFamily="34" charset="0"/>
                <a:cs typeface="Arial" panose="020B0604020202020204" pitchFamily="34" charset="0"/>
              </a:rPr>
              <a:t>Soutien à la reconnaissance du statut de nation de la confédération iroquoise </a:t>
            </a:r>
            <a:r>
              <a:rPr lang="fr-FR" sz="1130" b="1" i="1" dirty="0" err="1">
                <a:latin typeface="Arial" panose="020B0604020202020204" pitchFamily="34" charset="0"/>
                <a:cs typeface="Arial" panose="020B0604020202020204" pitchFamily="34" charset="0"/>
              </a:rPr>
              <a:t>Haudenosaunee</a:t>
            </a:r>
            <a:r>
              <a:rPr lang="fr-FR" sz="1130" b="1" i="1" dirty="0">
                <a:latin typeface="Arial" panose="020B0604020202020204" pitchFamily="34" charset="0"/>
                <a:cs typeface="Arial" panose="020B0604020202020204" pitchFamily="34" charset="0"/>
              </a:rPr>
              <a:t> et à la validité des passeports autochtones</a:t>
            </a:r>
            <a:endParaRPr lang="fr-CA" sz="1130" b="1" i="1" dirty="0">
              <a:latin typeface="Arial" panose="020B0604020202020204" pitchFamily="34" charset="0"/>
              <a:cs typeface="Arial" panose="020B0604020202020204" pitchFamily="34" charset="0"/>
            </a:endParaRPr>
          </a:p>
          <a:p>
            <a:pPr lvl="1">
              <a:lnSpc>
                <a:spcPct val="100000"/>
              </a:lnSpc>
            </a:pPr>
            <a:r>
              <a:rPr lang="fr-CA" sz="1130" dirty="0">
                <a:latin typeface="Arial" panose="020B0604020202020204" pitchFamily="34" charset="0"/>
                <a:cs typeface="Arial" panose="020B0604020202020204" pitchFamily="34" charset="0"/>
              </a:rPr>
              <a:t>Solidarité avec la Confédération iroquoise pour qu’elle conserve son statut de nation autochtone utilisant ses propres passeports pour ses déplacements internationaux. </a:t>
            </a:r>
          </a:p>
          <a:p>
            <a:pPr lvl="1">
              <a:lnSpc>
                <a:spcPct val="100000"/>
              </a:lnSpc>
            </a:pPr>
            <a:r>
              <a:rPr lang="fr-CA" sz="1130" dirty="0">
                <a:latin typeface="Arial" panose="020B0604020202020204" pitchFamily="34" charset="0"/>
                <a:cs typeface="Arial" panose="020B0604020202020204" pitchFamily="34" charset="0"/>
              </a:rPr>
              <a:t>Le Canada doit collaborer avec les Premières Nations pour mettre en place un système d'identification sécurisé qui n'exige pas des Premières Nations qu'elles déclarent leur appartenance au Canada.</a:t>
            </a:r>
          </a:p>
          <a:p>
            <a:pPr lvl="1">
              <a:lnSpc>
                <a:spcPct val="100000"/>
              </a:lnSpc>
            </a:pPr>
            <a:r>
              <a:rPr lang="fr-CA" sz="1130" dirty="0">
                <a:latin typeface="Arial" panose="020B0604020202020204" pitchFamily="34" charset="0"/>
                <a:cs typeface="Arial" panose="020B0604020202020204" pitchFamily="34" charset="0"/>
              </a:rPr>
              <a:t>Soutenir toutes les Premières Nations qui souhaitent renforcer leurs propres droits issus de traités en matière de passage à la frontière sur la base de leur propre autonomie nationale. </a:t>
            </a:r>
          </a:p>
          <a:p>
            <a:pPr>
              <a:lnSpc>
                <a:spcPct val="100000"/>
              </a:lnSpc>
            </a:pPr>
            <a:r>
              <a:rPr lang="fr-CA" sz="1130" b="1" i="1" dirty="0">
                <a:latin typeface="Arial" panose="020B0604020202020204" pitchFamily="34" charset="0"/>
                <a:cs typeface="Arial" panose="020B0604020202020204" pitchFamily="34" charset="0"/>
              </a:rPr>
              <a:t>59/2009 </a:t>
            </a:r>
            <a:r>
              <a:rPr lang="fr-FR" sz="1130" b="1" i="1" dirty="0">
                <a:latin typeface="Arial" panose="020B0604020202020204" pitchFamily="34" charset="0"/>
                <a:cs typeface="Arial" panose="020B0604020202020204" pitchFamily="34" charset="0"/>
              </a:rPr>
              <a:t>Soutien aux cartes d'identification frontalières</a:t>
            </a:r>
            <a:endParaRPr lang="fr-CA" sz="1130" b="1" i="1" dirty="0">
              <a:latin typeface="Arial" panose="020B0604020202020204" pitchFamily="34" charset="0"/>
              <a:cs typeface="Arial" panose="020B0604020202020204" pitchFamily="34" charset="0"/>
            </a:endParaRPr>
          </a:p>
          <a:p>
            <a:pPr lvl="1">
              <a:lnSpc>
                <a:spcPct val="100000"/>
              </a:lnSpc>
            </a:pPr>
            <a:r>
              <a:rPr lang="fr-CA" sz="1130" dirty="0">
                <a:latin typeface="Arial" panose="020B0604020202020204" pitchFamily="34" charset="0"/>
                <a:cs typeface="Arial" panose="020B0604020202020204" pitchFamily="34" charset="0"/>
              </a:rPr>
              <a:t>Exiger qu’Affaires autochtones et du Nord Canada (AANC) crée des cartes d'identité.</a:t>
            </a:r>
          </a:p>
          <a:p>
            <a:pPr lvl="1">
              <a:lnSpc>
                <a:spcPct val="100000"/>
              </a:lnSpc>
            </a:pPr>
            <a:r>
              <a:rPr lang="fr-CA" sz="1130" dirty="0">
                <a:latin typeface="Arial" panose="020B0604020202020204" pitchFamily="34" charset="0"/>
                <a:cs typeface="Arial" panose="020B0604020202020204" pitchFamily="34" charset="0"/>
              </a:rPr>
              <a:t>Les éléments de sécurité frontalière figurant sur la carte d'identité doivent être utilisés séparément par les gouvernements des Premières Nations du Canada et les Premières Nations doivent être habilitées à distribuer les cartes à leurs membres en fonction de leur appartenance.</a:t>
            </a:r>
          </a:p>
          <a:p>
            <a:pPr>
              <a:lnSpc>
                <a:spcPct val="100000"/>
              </a:lnSpc>
            </a:pPr>
            <a:endParaRPr lang="en-US" sz="113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1690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53EC8-9E97-92E7-B6C3-01D0C211BE41}"/>
              </a:ext>
            </a:extLst>
          </p:cNvPr>
          <p:cNvSpPr>
            <a:spLocks noGrp="1"/>
          </p:cNvSpPr>
          <p:nvPr>
            <p:ph type="title"/>
            <p:custDataLst>
              <p:tags r:id="rId1"/>
            </p:custDataLst>
          </p:nvPr>
        </p:nvSpPr>
        <p:spPr>
          <a:xfrm>
            <a:off x="1728999" y="1954234"/>
            <a:ext cx="10206969" cy="578675"/>
          </a:xfrm>
        </p:spPr>
        <p:txBody>
          <a:bodyPr/>
          <a:lstStyle/>
          <a:p>
            <a:r>
              <a:rPr lang="fr-CA" sz="3600" dirty="0">
                <a:latin typeface="Arial" panose="020B0604020202020204" pitchFamily="34" charset="0"/>
                <a:cs typeface="Arial" panose="020B0604020202020204" pitchFamily="34" charset="0"/>
              </a:rPr>
              <a:t>Mandats de l'APN </a:t>
            </a:r>
          </a:p>
        </p:txBody>
      </p:sp>
      <p:sp>
        <p:nvSpPr>
          <p:cNvPr id="3" name="Content Placeholder 2">
            <a:extLst>
              <a:ext uri="{FF2B5EF4-FFF2-40B4-BE49-F238E27FC236}">
                <a16:creationId xmlns:a16="http://schemas.microsoft.com/office/drawing/2014/main" id="{6336A4E0-11D5-AC13-D02A-45F88B5AC190}"/>
              </a:ext>
            </a:extLst>
          </p:cNvPr>
          <p:cNvSpPr>
            <a:spLocks noGrp="1"/>
          </p:cNvSpPr>
          <p:nvPr>
            <p:ph idx="1"/>
            <p:custDataLst>
              <p:tags r:id="rId2"/>
            </p:custDataLst>
          </p:nvPr>
        </p:nvSpPr>
        <p:spPr>
          <a:xfrm>
            <a:off x="1728999" y="2532909"/>
            <a:ext cx="9664906" cy="3940080"/>
          </a:xfrm>
        </p:spPr>
        <p:txBody>
          <a:bodyPr/>
          <a:lstStyle/>
          <a:p>
            <a:pPr>
              <a:lnSpc>
                <a:spcPct val="100000"/>
              </a:lnSpc>
            </a:pPr>
            <a:r>
              <a:rPr lang="fr-CA" sz="1300" b="1" i="1" dirty="0"/>
              <a:t>78/2008 </a:t>
            </a:r>
            <a:r>
              <a:rPr lang="fr-FR" sz="1300" b="1" i="1" dirty="0"/>
              <a:t>Initiative relative à la carte de statut sécurisée</a:t>
            </a:r>
            <a:endParaRPr lang="fr-CA" sz="1300" b="1" i="1" dirty="0"/>
          </a:p>
          <a:p>
            <a:pPr lvl="1">
              <a:lnSpc>
                <a:spcPct val="100000"/>
              </a:lnSpc>
            </a:pPr>
            <a:r>
              <a:rPr lang="fr-CA" sz="1300" dirty="0"/>
              <a:t>L'APN demandera aux États-Unis d'approuver le nouveau certificat sécurisé de statut d'Indien (CSSI) d’Affaires autochtones et du Nord Canada (AANC) comme document de voyage acceptable dans le cadre de l'Initiative relative aux voyages dans l'hémisphère occidental (IVHO), à titre de mesure provisoire, jusqu'à ce que les Premières Nations élaborent leur propre carte nationale.</a:t>
            </a:r>
          </a:p>
          <a:p>
            <a:pPr lvl="1">
              <a:lnSpc>
                <a:spcPct val="100000"/>
              </a:lnSpc>
            </a:pPr>
            <a:r>
              <a:rPr lang="fr-CA" sz="1300" dirty="0"/>
              <a:t>L'APN plaidera en faveur de ressources appropriées pour soutenir les efforts des Premières Nations en matière de communication, de suivi et de recherche sur le CSSI et les cartes des Nations, ainsi que sur les questions connexes de gestion frontalière.</a:t>
            </a:r>
          </a:p>
          <a:p>
            <a:pPr lvl="1">
              <a:lnSpc>
                <a:spcPct val="100000"/>
              </a:lnSpc>
            </a:pPr>
            <a:r>
              <a:rPr lang="fr-CA" sz="1300" dirty="0"/>
              <a:t>L'APN travaillera avec les organisations régionales et les Premières Nations pour s'assurer que des ressources sont disponibles pour soutenir la carte d'identité autochtone en tant que document de voyage. </a:t>
            </a:r>
          </a:p>
          <a:p>
            <a:pPr>
              <a:lnSpc>
                <a:spcPct val="100000"/>
              </a:lnSpc>
            </a:pPr>
            <a:r>
              <a:rPr lang="fr-CA" sz="1300" b="1" i="1" dirty="0"/>
              <a:t>01/2006 </a:t>
            </a:r>
            <a:r>
              <a:rPr lang="fr-FR" sz="1300" b="1" i="1" dirty="0"/>
              <a:t>Stratégie unifiée sur les exigences en matière d'identité transfrontalière</a:t>
            </a:r>
            <a:endParaRPr lang="fr-CA" sz="1300" b="1" i="1" dirty="0"/>
          </a:p>
          <a:p>
            <a:pPr lvl="1">
              <a:lnSpc>
                <a:spcPct val="100000"/>
              </a:lnSpc>
            </a:pPr>
            <a:r>
              <a:rPr lang="fr-CA" sz="1300" dirty="0"/>
              <a:t>L'APN doit collaborer avec le Congrès national des Indiens d'Amérique (CNIA) et élaborer une stratégie concernant les cartes d'identité et d'autres questions frontalières, y compris le transport de biens sacrés.</a:t>
            </a:r>
          </a:p>
          <a:p>
            <a:pPr lvl="1">
              <a:lnSpc>
                <a:spcPct val="100000"/>
              </a:lnSpc>
            </a:pPr>
            <a:r>
              <a:rPr lang="fr-CA" sz="1300" dirty="0"/>
              <a:t>L'APN doit obtenir des ressources pour développer une stratégie visant à répondre aux préoccupations frontalières et soutenir le travail de l'équipe technique conjointe APN-CNIA.</a:t>
            </a:r>
          </a:p>
          <a:p>
            <a:pPr lvl="1">
              <a:lnSpc>
                <a:spcPct val="100000"/>
              </a:lnSpc>
            </a:pPr>
            <a:r>
              <a:rPr lang="fr-CA" sz="1300" dirty="0"/>
              <a:t>Obtenir la participation du gouvernement fédéral à un processus multilatéral impliquant les peuples autochtones, le gouvernement du Canada et les États-Unis, afin d'élaborer un plan d'action pour aborder les questions frontalières préoccupantes. </a:t>
            </a:r>
          </a:p>
          <a:p>
            <a:pPr lvl="1">
              <a:lnSpc>
                <a:spcPct val="100000"/>
              </a:lnSpc>
            </a:pPr>
            <a:r>
              <a:rPr lang="fr-CA" sz="1300" dirty="0"/>
              <a:t>Présenter un rapport sur l'état d'avancement de ces efforts lors de la prochaine AGA de l'APN en 2006.</a:t>
            </a:r>
          </a:p>
          <a:p>
            <a:pPr>
              <a:lnSpc>
                <a:spcPct val="100000"/>
              </a:lnSpc>
            </a:pPr>
            <a:endParaRPr lang="en-US" sz="1300" dirty="0"/>
          </a:p>
        </p:txBody>
      </p:sp>
    </p:spTree>
    <p:extLst>
      <p:ext uri="{BB962C8B-B14F-4D97-AF65-F5344CB8AC3E}">
        <p14:creationId xmlns:p14="http://schemas.microsoft.com/office/powerpoint/2010/main" val="1479188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B036-EB24-D4A8-EE87-5E7714EFB0A6}"/>
              </a:ext>
            </a:extLst>
          </p:cNvPr>
          <p:cNvSpPr>
            <a:spLocks noGrp="1"/>
          </p:cNvSpPr>
          <p:nvPr>
            <p:ph type="title"/>
            <p:custDataLst>
              <p:tags r:id="rId1"/>
            </p:custDataLst>
          </p:nvPr>
        </p:nvSpPr>
        <p:spPr>
          <a:xfrm>
            <a:off x="1728999" y="1974359"/>
            <a:ext cx="10188681" cy="1154592"/>
          </a:xfrm>
        </p:spPr>
        <p:txBody>
          <a:bodyPr/>
          <a:lstStyle/>
          <a:p>
            <a:r>
              <a:rPr lang="fr-CA" sz="3600" dirty="0">
                <a:latin typeface="Arial" panose="020B0604020202020204" pitchFamily="34" charset="0"/>
                <a:cs typeface="Arial" panose="020B0604020202020204" pitchFamily="34" charset="0"/>
              </a:rPr>
              <a:t>Sommet indigène international sur la sécurité transfrontalière (SIIST)</a:t>
            </a:r>
          </a:p>
        </p:txBody>
      </p:sp>
      <p:sp>
        <p:nvSpPr>
          <p:cNvPr id="3" name="Content Placeholder 2">
            <a:extLst>
              <a:ext uri="{FF2B5EF4-FFF2-40B4-BE49-F238E27FC236}">
                <a16:creationId xmlns:a16="http://schemas.microsoft.com/office/drawing/2014/main" id="{F3EED82E-3935-FF93-4E6B-3DBBF074F1AC}"/>
              </a:ext>
            </a:extLst>
          </p:cNvPr>
          <p:cNvSpPr>
            <a:spLocks noGrp="1"/>
          </p:cNvSpPr>
          <p:nvPr>
            <p:ph idx="1"/>
            <p:custDataLst>
              <p:tags r:id="rId2"/>
            </p:custDataLst>
          </p:nvPr>
        </p:nvSpPr>
        <p:spPr>
          <a:xfrm>
            <a:off x="1260909" y="3105628"/>
            <a:ext cx="10505975" cy="3186888"/>
          </a:xfrm>
        </p:spPr>
        <p:txBody>
          <a:bodyPr/>
          <a:lstStyle/>
          <a:p>
            <a:pPr lvl="1">
              <a:lnSpc>
                <a:spcPct val="100000"/>
              </a:lnSpc>
            </a:pPr>
            <a:r>
              <a:rPr lang="fr-CA" sz="1250" dirty="0">
                <a:latin typeface="Arial" panose="020B0604020202020204" pitchFamily="34" charset="0"/>
                <a:cs typeface="Arial" panose="020B0604020202020204" pitchFamily="34" charset="0"/>
              </a:rPr>
              <a:t>En 2006, l'APN, le Congrès national des Indiens d'Amérique (CNIA), le Conseil mohawk d'Akwesasne, la tribu mohawk de St. Regis, l’Agence des services frontaliers du Canada (ASFC) et le ministère américain de la sécurité intérieure ont organisé un sommet dont l'objectif était de travailler conjointement pour permettre à tous les peuples autochtones de traverser la frontière sans avoir à se plier à des exigences contraignantes, dans l'esprit de la reconnaissance des droits conférés par les traités. </a:t>
            </a:r>
          </a:p>
          <a:p>
            <a:pPr lvl="1">
              <a:lnSpc>
                <a:spcPct val="100000"/>
              </a:lnSpc>
            </a:pPr>
            <a:r>
              <a:rPr lang="fr-CA" sz="1250" dirty="0">
                <a:latin typeface="Arial" panose="020B0604020202020204" pitchFamily="34" charset="0"/>
                <a:cs typeface="Arial" panose="020B0604020202020204" pitchFamily="34" charset="0"/>
              </a:rPr>
              <a:t>À l'époque, le contexte était lié à l'Initiative relative aux voyages dans l'hémisphère occidental (IVHO) des États-Unis, en réponse aux événements du 11 septembre. Les passeports étaient nécessaires pour franchir la frontière, ce qui empêchait les Premières Nations de le faire librement, d'où la nécessité d'une carte répondant aux exigences d'un passeport. </a:t>
            </a:r>
          </a:p>
          <a:p>
            <a:pPr lvl="1">
              <a:lnSpc>
                <a:spcPct val="100000"/>
              </a:lnSpc>
            </a:pPr>
            <a:r>
              <a:rPr lang="fr-CA" sz="1250" dirty="0">
                <a:latin typeface="Arial" panose="020B0604020202020204" pitchFamily="34" charset="0"/>
                <a:cs typeface="Arial" panose="020B0604020202020204" pitchFamily="34" charset="0"/>
              </a:rPr>
              <a:t>En septembre 2014, un deuxième sommet a été organisé pour soutenir le dialogue et l'engagement multilatéral sur les questions de passage à la frontière. </a:t>
            </a:r>
          </a:p>
          <a:p>
            <a:pPr lvl="1">
              <a:lnSpc>
                <a:spcPct val="100000"/>
              </a:lnSpc>
            </a:pPr>
            <a:r>
              <a:rPr lang="fr-CA" sz="1250" dirty="0">
                <a:latin typeface="Arial" panose="020B0604020202020204" pitchFamily="34" charset="0"/>
                <a:cs typeface="Arial" panose="020B0604020202020204" pitchFamily="34" charset="0"/>
              </a:rPr>
              <a:t>Les questions frontalières comprenaient la reconnaissance et la protection des droits des Autochtones en matière de passage à la frontière, de systèmes d'identification, de maintien de l'ordre, de sécurité publique et de gestion des urgences. D'autres questions concernent les exigences proposées en matière de vérification des emplois et des employeurs, le commerce intertribal, la protection transfrontalière des enfants, les biens culturels et les objets sacrés. L'impact des initiatives bilatérales fédérales américaines et canadiennes telles que le plan d'action pour les frontières, l'IVHO et le CSSI. </a:t>
            </a:r>
          </a:p>
          <a:p>
            <a:pPr>
              <a:lnSpc>
                <a:spcPct val="100000"/>
              </a:lnSpc>
            </a:pPr>
            <a:endParaRPr lang="en-US" sz="12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2960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2638</Words>
  <Application>Microsoft Macintosh PowerPoint</Application>
  <PresentationFormat>Widescreen</PresentationFormat>
  <Paragraphs>113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Arial Narrow</vt:lpstr>
      <vt:lpstr>1_Custom Design</vt:lpstr>
      <vt:lpstr>PowerPoint Presentation</vt:lpstr>
      <vt:lpstr>Aperçu</vt:lpstr>
      <vt:lpstr>Introduction</vt:lpstr>
      <vt:lpstr>Introduction</vt:lpstr>
      <vt:lpstr>Droits frontaliers </vt:lpstr>
      <vt:lpstr>Droits frontaliers </vt:lpstr>
      <vt:lpstr>Mandats de l'APN </vt:lpstr>
      <vt:lpstr>Mandats de l'APN </vt:lpstr>
      <vt:lpstr>Sommet indigène international sur la sécurité transfrontalière (SIIST)</vt:lpstr>
      <vt:lpstr>Comité des Chefs sur les questions transfrontalières</vt:lpstr>
      <vt:lpstr>Groupe de travail « Par-delà la frontière »</vt:lpstr>
      <vt:lpstr>Législation et application de la loi par le Canada et les É.-U. </vt:lpstr>
      <vt:lpstr>Mesures provisoires  </vt:lpstr>
      <vt:lpstr>Législation future</vt:lpstr>
      <vt:lpstr>Préoccupations des Premières Nations non prises en compte </vt:lpstr>
      <vt:lpstr>Projet de résolution de l'APN</vt:lpstr>
      <vt:lpstr>Prochaines étapes</vt:lpstr>
      <vt:lpstr>Questions à débattre</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Alisha Carter</dc:creator>
  <cp:lastModifiedBy>Hollie King</cp:lastModifiedBy>
  <cp:revision>29</cp:revision>
  <dcterms:created xsi:type="dcterms:W3CDTF">2024-07-08T15:38:23Z</dcterms:created>
  <dcterms:modified xsi:type="dcterms:W3CDTF">2024-11-29T22:11:29Z</dcterms:modified>
</cp:coreProperties>
</file>