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4" r:id="rId1"/>
  </p:sldMasterIdLst>
  <p:notesMasterIdLst>
    <p:notesMasterId r:id="rId18"/>
  </p:notesMasterIdLst>
  <p:handoutMasterIdLst>
    <p:handoutMasterId r:id="rId19"/>
  </p:handoutMasterIdLst>
  <p:sldIdLst>
    <p:sldId id="263" r:id="rId2"/>
    <p:sldId id="260" r:id="rId3"/>
    <p:sldId id="264" r:id="rId4"/>
    <p:sldId id="265" r:id="rId5"/>
    <p:sldId id="266" r:id="rId6"/>
    <p:sldId id="267" r:id="rId7"/>
    <p:sldId id="278" r:id="rId8"/>
    <p:sldId id="279" r:id="rId9"/>
    <p:sldId id="270" r:id="rId10"/>
    <p:sldId id="269" r:id="rId11"/>
    <p:sldId id="272" r:id="rId12"/>
    <p:sldId id="273" r:id="rId13"/>
    <p:sldId id="275" r:id="rId14"/>
    <p:sldId id="276" r:id="rId15"/>
    <p:sldId id="271" r:id="rId16"/>
    <p:sldId id="277" r:id="rId17"/>
  </p:sldIdLst>
  <p:sldSz cx="12192000" cy="6858000"/>
  <p:notesSz cx="7102475" cy="9037638"/>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991ECC-ACBA-00F3-AAFF-BB5291F93FA0}" name="Aaron Asselstine" initials="AA" userId="S::aasselstine@afn.ca::00b66097-8711-47ba-92de-d0d6de2292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37" autoAdjust="0"/>
    <p:restoredTop sz="83036" autoAdjust="0"/>
  </p:normalViewPr>
  <p:slideViewPr>
    <p:cSldViewPr snapToGrid="0" snapToObjects="1">
      <p:cViewPr varScale="1">
        <p:scale>
          <a:sx n="70" d="100"/>
          <a:sy n="70" d="100"/>
        </p:scale>
        <p:origin x="832"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3" d="100"/>
          <a:sy n="53" d="100"/>
        </p:scale>
        <p:origin x="260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4023092" y="0"/>
            <a:ext cx="3077739" cy="453451"/>
          </a:xfrm>
          <a:prstGeom prst="rect">
            <a:avLst/>
          </a:prstGeom>
        </p:spPr>
        <p:txBody>
          <a:bodyPr vert="horz" lIns="91440" tIns="45720" rIns="91440" bIns="45720" rtlCol="0"/>
          <a:lstStyle>
            <a:lvl1pPr algn="r">
              <a:defRPr sz="1200"/>
            </a:lvl1pPr>
          </a:lstStyle>
          <a:p>
            <a:fld id="{745C1BC6-FB0A-134F-99F0-1325354BD9C5}" type="datetimeFigureOut">
              <a:rPr lang="en-US" smtClean="0"/>
              <a:t>7/4/2023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4023092" y="8584188"/>
            <a:ext cx="3077739" cy="453450"/>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5E7E58D1-7255-42DD-87F4-5CA60C15F234}" type="datetimeFigureOut">
              <a:rPr lang="en-CA" smtClean="0"/>
              <a:t>2023-07-04</a:t>
            </a:fld>
            <a:endParaRPr lang="en-CA"/>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A"/>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8DFE2AB5-7A62-4181-B970-F45C406DE182}" type="slidenum">
              <a:rPr lang="en-CA" smtClean="0"/>
              <a:t>‹#›</a:t>
            </a:fld>
            <a:endParaRPr lang="en-CA"/>
          </a:p>
        </p:txBody>
      </p:sp>
    </p:spTree>
    <p:extLst>
      <p:ext uri="{BB962C8B-B14F-4D97-AF65-F5344CB8AC3E}">
        <p14:creationId xmlns:p14="http://schemas.microsoft.com/office/powerpoint/2010/main" val="432603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1</a:t>
            </a:fld>
            <a:endParaRPr lang="en-CA"/>
          </a:p>
        </p:txBody>
      </p:sp>
    </p:spTree>
    <p:extLst>
      <p:ext uri="{BB962C8B-B14F-4D97-AF65-F5344CB8AC3E}">
        <p14:creationId xmlns:p14="http://schemas.microsoft.com/office/powerpoint/2010/main" val="3380950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10</a:t>
            </a:fld>
            <a:endParaRPr lang="en-CA"/>
          </a:p>
        </p:txBody>
      </p:sp>
    </p:spTree>
    <p:extLst>
      <p:ext uri="{BB962C8B-B14F-4D97-AF65-F5344CB8AC3E}">
        <p14:creationId xmlns:p14="http://schemas.microsoft.com/office/powerpoint/2010/main" val="250185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11</a:t>
            </a:fld>
            <a:endParaRPr lang="en-CA"/>
          </a:p>
        </p:txBody>
      </p:sp>
    </p:spTree>
    <p:extLst>
      <p:ext uri="{BB962C8B-B14F-4D97-AF65-F5344CB8AC3E}">
        <p14:creationId xmlns:p14="http://schemas.microsoft.com/office/powerpoint/2010/main" val="2730872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12</a:t>
            </a:fld>
            <a:endParaRPr lang="en-CA"/>
          </a:p>
        </p:txBody>
      </p:sp>
    </p:spTree>
    <p:extLst>
      <p:ext uri="{BB962C8B-B14F-4D97-AF65-F5344CB8AC3E}">
        <p14:creationId xmlns:p14="http://schemas.microsoft.com/office/powerpoint/2010/main" val="164772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13</a:t>
            </a:fld>
            <a:endParaRPr lang="en-CA"/>
          </a:p>
        </p:txBody>
      </p:sp>
    </p:spTree>
    <p:extLst>
      <p:ext uri="{BB962C8B-B14F-4D97-AF65-F5344CB8AC3E}">
        <p14:creationId xmlns:p14="http://schemas.microsoft.com/office/powerpoint/2010/main" val="96727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14</a:t>
            </a:fld>
            <a:endParaRPr lang="en-CA"/>
          </a:p>
        </p:txBody>
      </p:sp>
    </p:spTree>
    <p:extLst>
      <p:ext uri="{BB962C8B-B14F-4D97-AF65-F5344CB8AC3E}">
        <p14:creationId xmlns:p14="http://schemas.microsoft.com/office/powerpoint/2010/main" val="58370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15</a:t>
            </a:fld>
            <a:endParaRPr lang="en-CA"/>
          </a:p>
        </p:txBody>
      </p:sp>
    </p:spTree>
    <p:extLst>
      <p:ext uri="{BB962C8B-B14F-4D97-AF65-F5344CB8AC3E}">
        <p14:creationId xmlns:p14="http://schemas.microsoft.com/office/powerpoint/2010/main" val="221864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16</a:t>
            </a:fld>
            <a:endParaRPr lang="en-CA"/>
          </a:p>
        </p:txBody>
      </p:sp>
    </p:spTree>
    <p:extLst>
      <p:ext uri="{BB962C8B-B14F-4D97-AF65-F5344CB8AC3E}">
        <p14:creationId xmlns:p14="http://schemas.microsoft.com/office/powerpoint/2010/main" val="73708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2</a:t>
            </a:fld>
            <a:endParaRPr lang="en-CA"/>
          </a:p>
        </p:txBody>
      </p:sp>
    </p:spTree>
    <p:extLst>
      <p:ext uri="{BB962C8B-B14F-4D97-AF65-F5344CB8AC3E}">
        <p14:creationId xmlns:p14="http://schemas.microsoft.com/office/powerpoint/2010/main" val="283018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8DFE2AB5-7A62-4181-B970-F45C406DE182}" type="slidenum">
              <a:rPr lang="en-CA" smtClean="0"/>
              <a:t>3</a:t>
            </a:fld>
            <a:endParaRPr lang="en-CA"/>
          </a:p>
        </p:txBody>
      </p:sp>
    </p:spTree>
    <p:extLst>
      <p:ext uri="{BB962C8B-B14F-4D97-AF65-F5344CB8AC3E}">
        <p14:creationId xmlns:p14="http://schemas.microsoft.com/office/powerpoint/2010/main" val="254775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4</a:t>
            </a:fld>
            <a:endParaRPr lang="en-CA"/>
          </a:p>
        </p:txBody>
      </p:sp>
    </p:spTree>
    <p:extLst>
      <p:ext uri="{BB962C8B-B14F-4D97-AF65-F5344CB8AC3E}">
        <p14:creationId xmlns:p14="http://schemas.microsoft.com/office/powerpoint/2010/main" val="323580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5</a:t>
            </a:fld>
            <a:endParaRPr lang="en-CA"/>
          </a:p>
        </p:txBody>
      </p:sp>
    </p:spTree>
    <p:extLst>
      <p:ext uri="{BB962C8B-B14F-4D97-AF65-F5344CB8AC3E}">
        <p14:creationId xmlns:p14="http://schemas.microsoft.com/office/powerpoint/2010/main" val="368848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CA" dirty="0"/>
          </a:p>
          <a:p>
            <a:pPr marL="628650" lvl="1"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6</a:t>
            </a:fld>
            <a:endParaRPr lang="en-CA"/>
          </a:p>
        </p:txBody>
      </p:sp>
    </p:spTree>
    <p:extLst>
      <p:ext uri="{BB962C8B-B14F-4D97-AF65-F5344CB8AC3E}">
        <p14:creationId xmlns:p14="http://schemas.microsoft.com/office/powerpoint/2010/main" val="297200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7</a:t>
            </a:fld>
            <a:endParaRPr lang="en-CA"/>
          </a:p>
        </p:txBody>
      </p:sp>
    </p:spTree>
    <p:extLst>
      <p:ext uri="{BB962C8B-B14F-4D97-AF65-F5344CB8AC3E}">
        <p14:creationId xmlns:p14="http://schemas.microsoft.com/office/powerpoint/2010/main" val="4782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8</a:t>
            </a:fld>
            <a:endParaRPr lang="en-CA"/>
          </a:p>
        </p:txBody>
      </p:sp>
    </p:spTree>
    <p:extLst>
      <p:ext uri="{BB962C8B-B14F-4D97-AF65-F5344CB8AC3E}">
        <p14:creationId xmlns:p14="http://schemas.microsoft.com/office/powerpoint/2010/main" val="79109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CA" dirty="0"/>
          </a:p>
          <a:p>
            <a:pPr marL="628650" lvl="1"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8DFE2AB5-7A62-4181-B970-F45C406DE182}" type="slidenum">
              <a:rPr lang="en-CA" smtClean="0"/>
              <a:t>9</a:t>
            </a:fld>
            <a:endParaRPr lang="en-CA"/>
          </a:p>
        </p:txBody>
      </p:sp>
    </p:spTree>
    <p:extLst>
      <p:ext uri="{BB962C8B-B14F-4D97-AF65-F5344CB8AC3E}">
        <p14:creationId xmlns:p14="http://schemas.microsoft.com/office/powerpoint/2010/main" val="730400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p:txBody>
          <a:bodyPr/>
          <a:lstStyle/>
          <a:p>
            <a:r>
              <a:rPr lang="en-US" dirty="0"/>
              <a:t>Restitution des </a:t>
            </a:r>
            <a:r>
              <a:rPr lang="en-US" dirty="0" err="1"/>
              <a:t>terres</a:t>
            </a:r>
            <a:r>
              <a:rPr lang="en-US" dirty="0"/>
              <a:t> : Réformer la </a:t>
            </a:r>
            <a:r>
              <a:rPr lang="en-US" dirty="0" err="1"/>
              <a:t>Politique</a:t>
            </a:r>
            <a:r>
              <a:rPr lang="en-US" dirty="0"/>
              <a:t> </a:t>
            </a:r>
            <a:r>
              <a:rPr lang="en-US" dirty="0" err="1"/>
              <a:t>sur</a:t>
            </a:r>
            <a:r>
              <a:rPr lang="en-US" dirty="0"/>
              <a:t> les </a:t>
            </a:r>
            <a:r>
              <a:rPr lang="en-US" dirty="0" err="1"/>
              <a:t>ajouts</a:t>
            </a:r>
            <a:r>
              <a:rPr lang="en-US" dirty="0"/>
              <a:t> aux </a:t>
            </a:r>
            <a:r>
              <a:rPr lang="en-US" dirty="0" err="1"/>
              <a:t>réserves</a:t>
            </a:r>
            <a:r>
              <a:rPr lang="en-US" dirty="0"/>
              <a:t> du Canada</a:t>
            </a:r>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p:txBody>
          <a:bodyPr/>
          <a:lstStyle/>
          <a:p>
            <a:r>
              <a:rPr lang="en-US" dirty="0"/>
              <a:t>10 </a:t>
            </a:r>
            <a:r>
              <a:rPr lang="en-US" dirty="0" err="1"/>
              <a:t>juillet</a:t>
            </a:r>
            <a:r>
              <a:rPr lang="en-US"/>
              <a:t> 2023</a:t>
            </a:r>
            <a:endParaRPr lang="en-US" dirty="0"/>
          </a:p>
          <a:p>
            <a:r>
              <a:rPr lang="en-US" dirty="0"/>
              <a:t>Halifax (N.-B.)</a:t>
            </a:r>
          </a:p>
        </p:txBody>
      </p:sp>
    </p:spTree>
    <p:extLst>
      <p:ext uri="{BB962C8B-B14F-4D97-AF65-F5344CB8AC3E}">
        <p14:creationId xmlns:p14="http://schemas.microsoft.com/office/powerpoint/2010/main" val="386735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Processus de </a:t>
            </a:r>
            <a:r>
              <a:rPr lang="en-US" dirty="0" err="1"/>
              <a:t>réforme</a:t>
            </a:r>
            <a:r>
              <a:rPr lang="en-US" dirty="0"/>
              <a:t> des AR de</a:t>
            </a:r>
            <a:r>
              <a:rPr lang="fr-CA" dirty="0"/>
              <a:t> RCAANC </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marL="285750" indent="-285750">
              <a:spcAft>
                <a:spcPts val="600"/>
              </a:spcAft>
            </a:pPr>
            <a:r>
              <a:rPr lang="fr-CA" sz="2000" dirty="0">
                <a:latin typeface="Calibri" panose="020F0502020204030204"/>
              </a:rPr>
              <a:t>À partir de 2022, </a:t>
            </a:r>
            <a:r>
              <a:rPr lang="fr-CA" sz="2000" dirty="0"/>
              <a:t>RCAANC a </a:t>
            </a:r>
            <a:r>
              <a:rPr lang="fr-CA" sz="2000" dirty="0">
                <a:latin typeface="Calibri" panose="020F0502020204030204"/>
              </a:rPr>
              <a:t>mis en place une approche progressive de réforme des AR : </a:t>
            </a:r>
          </a:p>
          <a:p>
            <a:pPr marL="742950" lvl="1" indent="-285750">
              <a:spcAft>
                <a:spcPts val="600"/>
              </a:spcAft>
            </a:pPr>
            <a:r>
              <a:rPr lang="fr-CA" sz="1800" dirty="0">
                <a:latin typeface="Calibri" panose="020F0502020204030204"/>
              </a:rPr>
              <a:t>Mobilisation préliminaire (2022-2023)</a:t>
            </a:r>
          </a:p>
          <a:p>
            <a:pPr marL="742950" lvl="1" indent="-285750">
              <a:spcAft>
                <a:spcPts val="600"/>
              </a:spcAft>
            </a:pPr>
            <a:r>
              <a:rPr lang="fr-CA" sz="1800" dirty="0"/>
              <a:t>Mobilisation et </a:t>
            </a:r>
            <a:r>
              <a:rPr lang="fr-CA" sz="1800" dirty="0">
                <a:latin typeface="Calibri" panose="020F0502020204030204"/>
              </a:rPr>
              <a:t>collecte d'informations (2023-2024)</a:t>
            </a:r>
          </a:p>
          <a:p>
            <a:pPr marL="742950" lvl="1" indent="-285750">
              <a:spcAft>
                <a:spcPts val="600"/>
              </a:spcAft>
            </a:pPr>
            <a:r>
              <a:rPr lang="fr-CA" sz="1800" dirty="0">
                <a:latin typeface="Calibri" panose="020F0502020204030204"/>
              </a:rPr>
              <a:t>Analyse et élaboration conjointe d’options (automne 2024)</a:t>
            </a:r>
          </a:p>
          <a:p>
            <a:pPr marL="742950" lvl="1" indent="-285750">
              <a:spcAft>
                <a:spcPts val="600"/>
              </a:spcAft>
            </a:pPr>
            <a:r>
              <a:rPr lang="fr-CA" sz="1800" dirty="0">
                <a:latin typeface="Calibri" panose="020F0502020204030204"/>
              </a:rPr>
              <a:t>Validation des options (2024-2025)</a:t>
            </a:r>
          </a:p>
          <a:p>
            <a:pPr marL="285750" indent="-285750">
              <a:spcAft>
                <a:spcPts val="600"/>
              </a:spcAft>
            </a:pPr>
            <a:r>
              <a:rPr lang="fr-CA" sz="2000" dirty="0"/>
              <a:t>RCAANC a </a:t>
            </a:r>
            <a:r>
              <a:rPr lang="fr-CA" sz="2000" dirty="0">
                <a:latin typeface="Calibri" panose="020F0502020204030204"/>
              </a:rPr>
              <a:t>lancé un appel de propositions de financement (printemps 2023) pour soutenir la mobilisation auprès des peuples autochtones et de leurs organisations représentatives :</a:t>
            </a:r>
          </a:p>
          <a:p>
            <a:pPr marL="742950" lvl="1" indent="-285750">
              <a:spcAft>
                <a:spcPts val="600"/>
              </a:spcAft>
            </a:pPr>
            <a:r>
              <a:rPr lang="fr-CA" sz="1800" dirty="0">
                <a:latin typeface="Calibri" panose="020F0502020204030204"/>
              </a:rPr>
              <a:t>Le ministère a reçu 85 propositions de la part de Premières Nations individuelles et d'organisations régionales et nationales </a:t>
            </a:r>
            <a:endParaRPr lang="fr-CA" sz="1400" dirty="0">
              <a:latin typeface="Calibri" panose="020F0502020204030204"/>
            </a:endParaRPr>
          </a:p>
          <a:p>
            <a:pPr marL="742950" lvl="1" indent="-285750">
              <a:spcAft>
                <a:spcPts val="600"/>
              </a:spcAft>
            </a:pPr>
            <a:endParaRPr lang="fr-CA" sz="1800" dirty="0">
              <a:solidFill>
                <a:prstClr val="black"/>
              </a:solidFill>
              <a:latin typeface="Calibri" panose="020F0502020204030204"/>
            </a:endParaRPr>
          </a:p>
          <a:p>
            <a:pPr marL="0" indent="0">
              <a:lnSpc>
                <a:spcPct val="90000"/>
              </a:lnSpc>
              <a:spcAft>
                <a:spcPts val="600"/>
              </a:spcAft>
              <a:buNone/>
            </a:pPr>
            <a:endParaRPr lang="fr-CA" dirty="0"/>
          </a:p>
        </p:txBody>
      </p:sp>
    </p:spTree>
    <p:extLst>
      <p:ext uri="{BB962C8B-B14F-4D97-AF65-F5344CB8AC3E}">
        <p14:creationId xmlns:p14="http://schemas.microsoft.com/office/powerpoint/2010/main" val="372666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D90-2412-47F3-B222-AF071DCB89C3}"/>
              </a:ext>
            </a:extLst>
          </p:cNvPr>
          <p:cNvSpPr>
            <a:spLocks noGrp="1"/>
          </p:cNvSpPr>
          <p:nvPr>
            <p:ph type="title"/>
          </p:nvPr>
        </p:nvSpPr>
        <p:spPr/>
        <p:txBody>
          <a:bodyPr/>
          <a:lstStyle/>
          <a:p>
            <a:r>
              <a:rPr lang="en-US" dirty="0"/>
              <a:t>AR : Mandats de </a:t>
            </a:r>
            <a:r>
              <a:rPr lang="en-US" dirty="0" err="1"/>
              <a:t>l’APN</a:t>
            </a:r>
            <a:endParaRPr lang="en-CA" dirty="0"/>
          </a:p>
        </p:txBody>
      </p:sp>
      <p:sp>
        <p:nvSpPr>
          <p:cNvPr id="3" name="Content Placeholder 2">
            <a:extLst>
              <a:ext uri="{FF2B5EF4-FFF2-40B4-BE49-F238E27FC236}">
                <a16:creationId xmlns:a16="http://schemas.microsoft.com/office/drawing/2014/main" id="{49D0785C-1211-41EB-9B74-BB287923FE61}"/>
              </a:ext>
            </a:extLst>
          </p:cNvPr>
          <p:cNvSpPr>
            <a:spLocks noGrp="1"/>
          </p:cNvSpPr>
          <p:nvPr>
            <p:ph idx="1"/>
          </p:nvPr>
        </p:nvSpPr>
        <p:spPr/>
        <p:txBody>
          <a:bodyPr/>
          <a:lstStyle/>
          <a:p>
            <a:r>
              <a:rPr lang="fr-CA" sz="2400" dirty="0">
                <a:latin typeface="Calibri" panose="020F0502020204030204" pitchFamily="34" charset="0"/>
                <a:cs typeface="Calibri" panose="020F0502020204030204" pitchFamily="34" charset="0"/>
              </a:rPr>
              <a:t>Les mandats actuels de l'APN en matière d'AR découlent de l'initiative conjointe de réforme des AR de 2012, qui a donné lieu à une mise à jour de la Politique sur les AR en 2016.</a:t>
            </a:r>
          </a:p>
          <a:p>
            <a:r>
              <a:rPr lang="fr-CA" sz="2400" dirty="0">
                <a:latin typeface="Calibri" panose="020F0502020204030204" pitchFamily="34" charset="0"/>
                <a:cs typeface="Calibri" panose="020F0502020204030204" pitchFamily="34" charset="0"/>
              </a:rPr>
              <a:t>La résolution 17-2023 de l'APN, intitulée </a:t>
            </a:r>
            <a:r>
              <a:rPr lang="fr-CA" sz="2400" i="1" dirty="0">
                <a:latin typeface="Calibri" panose="020F0502020204030204" pitchFamily="34" charset="0"/>
                <a:cs typeface="Calibri" panose="020F0502020204030204" pitchFamily="34" charset="0"/>
              </a:rPr>
              <a:t>Prioriser la restitution des terres par l'intermédiaire de toutes les lois et politiques et tous les programmes fédéraux</a:t>
            </a:r>
            <a:r>
              <a:rPr lang="fr-CA" sz="2400" dirty="0">
                <a:latin typeface="Calibri" panose="020F0502020204030204" pitchFamily="34" charset="0"/>
                <a:cs typeface="Calibri" panose="020F0502020204030204" pitchFamily="34" charset="0"/>
              </a:rPr>
              <a:t>, demande au gouvernement du Canada de faciliter et prioriser la restitution des terres aux Premières Nations dans l'ensemble du Canada. </a:t>
            </a:r>
          </a:p>
          <a:p>
            <a:r>
              <a:rPr lang="fr-CA" sz="2400" dirty="0">
                <a:latin typeface="Calibri" panose="020F0502020204030204" pitchFamily="34" charset="0"/>
                <a:cs typeface="Calibri" panose="020F0502020204030204" pitchFamily="34" charset="0"/>
              </a:rPr>
              <a:t>La Déclaration des Nations Unies sur les droits des peuples autochtones fournit des normes minimales claires pour guider la réforme des AR. </a:t>
            </a:r>
          </a:p>
        </p:txBody>
      </p:sp>
    </p:spTree>
    <p:extLst>
      <p:ext uri="{BB962C8B-B14F-4D97-AF65-F5344CB8AC3E}">
        <p14:creationId xmlns:p14="http://schemas.microsoft.com/office/powerpoint/2010/main" val="144236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D90-2412-47F3-B222-AF071DCB89C3}"/>
              </a:ext>
            </a:extLst>
          </p:cNvPr>
          <p:cNvSpPr>
            <a:spLocks noGrp="1"/>
          </p:cNvSpPr>
          <p:nvPr>
            <p:ph type="title"/>
          </p:nvPr>
        </p:nvSpPr>
        <p:spPr/>
        <p:txBody>
          <a:bodyPr/>
          <a:lstStyle/>
          <a:p>
            <a:r>
              <a:rPr lang="en-US" dirty="0"/>
              <a:t>AR : Mandats de </a:t>
            </a:r>
            <a:r>
              <a:rPr lang="en-US" dirty="0" err="1"/>
              <a:t>l’APN</a:t>
            </a:r>
            <a:endParaRPr lang="en-CA" dirty="0"/>
          </a:p>
        </p:txBody>
      </p:sp>
      <p:sp>
        <p:nvSpPr>
          <p:cNvPr id="3" name="Content Placeholder 2">
            <a:extLst>
              <a:ext uri="{FF2B5EF4-FFF2-40B4-BE49-F238E27FC236}">
                <a16:creationId xmlns:a16="http://schemas.microsoft.com/office/drawing/2014/main" id="{49D0785C-1211-41EB-9B74-BB287923FE61}"/>
              </a:ext>
            </a:extLst>
          </p:cNvPr>
          <p:cNvSpPr>
            <a:spLocks noGrp="1"/>
          </p:cNvSpPr>
          <p:nvPr>
            <p:ph idx="1"/>
          </p:nvPr>
        </p:nvSpPr>
        <p:spPr/>
        <p:txBody>
          <a:bodyPr/>
          <a:lstStyle/>
          <a:p>
            <a:r>
              <a:rPr lang="fr-CA" sz="2400" dirty="0">
                <a:latin typeface="Calibri" panose="020F0502020204030204" pitchFamily="34" charset="0"/>
                <a:cs typeface="Calibri" panose="020F0502020204030204" pitchFamily="34" charset="0"/>
              </a:rPr>
              <a:t>L'APN n’a actuellement pas le mandat d’élaborer une nouvelle politique ou un nouveau processus d'AR en collaboration avec RCAANC . </a:t>
            </a:r>
          </a:p>
          <a:p>
            <a:r>
              <a:rPr lang="fr-CA" sz="2400" dirty="0">
                <a:latin typeface="Calibri" panose="020F0502020204030204" pitchFamily="34" charset="0"/>
                <a:cs typeface="Calibri" panose="020F0502020204030204" pitchFamily="34" charset="0"/>
              </a:rPr>
              <a:t>Toutefois, les Premières Nations-en-Assemblée ont clairement indiqué que la restitution des terres était une priorité et qu'elle devait être soutenue par une politique. </a:t>
            </a:r>
          </a:p>
          <a:p>
            <a:r>
              <a:rPr lang="fr-CA" sz="2400" dirty="0">
                <a:latin typeface="Calibri" panose="020F0502020204030204" pitchFamily="34" charset="0"/>
                <a:cs typeface="Calibri" panose="020F0502020204030204" pitchFamily="34" charset="0"/>
              </a:rPr>
              <a:t>L'APN souhaite obtenir une nouvelle orientation de la part des Premières Nations-en-Assemblée pour guider son plaidoyer à l’occasion de cette récente possibilité de remanier la politique et le processus d'AR. </a:t>
            </a:r>
          </a:p>
          <a:p>
            <a:endParaRPr lang="fr-CA" sz="2400" dirty="0"/>
          </a:p>
          <a:p>
            <a:pPr marL="0" indent="0">
              <a:buNone/>
            </a:pPr>
            <a:endParaRPr lang="fr-CA" sz="2400" dirty="0"/>
          </a:p>
        </p:txBody>
      </p:sp>
    </p:spTree>
    <p:extLst>
      <p:ext uri="{BB962C8B-B14F-4D97-AF65-F5344CB8AC3E}">
        <p14:creationId xmlns:p14="http://schemas.microsoft.com/office/powerpoint/2010/main" val="69648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D90-2412-47F3-B222-AF071DCB89C3}"/>
              </a:ext>
            </a:extLst>
          </p:cNvPr>
          <p:cNvSpPr>
            <a:spLocks noGrp="1"/>
          </p:cNvSpPr>
          <p:nvPr>
            <p:ph type="title"/>
          </p:nvPr>
        </p:nvSpPr>
        <p:spPr/>
        <p:txBody>
          <a:bodyPr/>
          <a:lstStyle/>
          <a:p>
            <a:r>
              <a:rPr lang="en-US" sz="3200" dirty="0"/>
              <a:t>DR 28, </a:t>
            </a:r>
            <a:r>
              <a:rPr lang="fr-CA" sz="3200" i="1" dirty="0"/>
              <a:t>Restitution des terres des Premières Nations par l’intermédiaire de la réforme des ajouts aux réserves</a:t>
            </a:r>
            <a:endParaRPr lang="en-CA" sz="3200" i="1" dirty="0"/>
          </a:p>
        </p:txBody>
      </p:sp>
      <p:sp>
        <p:nvSpPr>
          <p:cNvPr id="3" name="Content Placeholder 2">
            <a:extLst>
              <a:ext uri="{FF2B5EF4-FFF2-40B4-BE49-F238E27FC236}">
                <a16:creationId xmlns:a16="http://schemas.microsoft.com/office/drawing/2014/main" id="{49D0785C-1211-41EB-9B74-BB287923FE61}"/>
              </a:ext>
            </a:extLst>
          </p:cNvPr>
          <p:cNvSpPr>
            <a:spLocks noGrp="1"/>
          </p:cNvSpPr>
          <p:nvPr>
            <p:ph idx="1"/>
          </p:nvPr>
        </p:nvSpPr>
        <p:spPr/>
        <p:txBody>
          <a:bodyPr/>
          <a:lstStyle/>
          <a:p>
            <a:r>
              <a:rPr lang="fr-CA" sz="2400" dirty="0"/>
              <a:t>Demande au gouvernement du Canada « d’élaborer, en collaboration avec les Premières Nations, un processus clair, efficace et transparent pour </a:t>
            </a:r>
            <a:r>
              <a:rPr lang="fr-CA" sz="2400" b="1" dirty="0"/>
              <a:t>restituer et/ou se réapproprier des terres de réserve et/ou remédier à la dépossession historique de terres </a:t>
            </a:r>
            <a:r>
              <a:rPr lang="fr-CA" sz="2400" dirty="0"/>
              <a:t>»</a:t>
            </a:r>
            <a:r>
              <a:rPr lang="fr-CA" sz="2400" dirty="0">
                <a:latin typeface="Calibri" panose="020F0502020204030204" pitchFamily="34" charset="0"/>
                <a:cs typeface="Calibri" panose="020F0502020204030204" pitchFamily="34" charset="0"/>
              </a:rPr>
              <a:t>.</a:t>
            </a:r>
          </a:p>
          <a:p>
            <a:r>
              <a:rPr lang="fr-CA" sz="2400" dirty="0"/>
              <a:t>Enjoint à l’APN « d’engager des discussions avec les Premières Nations sur </a:t>
            </a:r>
            <a:r>
              <a:rPr lang="fr-CA" sz="2400" b="1" dirty="0"/>
              <a:t>la restitution des terres</a:t>
            </a:r>
            <a:r>
              <a:rPr lang="fr-CA" sz="2400" dirty="0"/>
              <a:t>, notamment en passant par un examen et une refonte de la politique et du processus d’ajouts aux réserves (AR) »</a:t>
            </a:r>
            <a:r>
              <a:rPr lang="fr-CA" sz="2400" dirty="0">
                <a:latin typeface="Calibri" panose="020F0502020204030204" pitchFamily="34" charset="0"/>
                <a:cs typeface="Calibri" panose="020F0502020204030204" pitchFamily="34" charset="0"/>
              </a:rPr>
              <a:t>.</a:t>
            </a:r>
          </a:p>
          <a:p>
            <a:r>
              <a:rPr lang="fr-CA" sz="2400" dirty="0">
                <a:latin typeface="Calibri" panose="020F0502020204030204" pitchFamily="34" charset="0"/>
                <a:cs typeface="Calibri" panose="020F0502020204030204" pitchFamily="34" charset="0"/>
              </a:rPr>
              <a:t>Enjoint à l'APN de « chercher des ressources pour soutenir la mobilisation auprès des Premières Nations ... </a:t>
            </a:r>
            <a:r>
              <a:rPr lang="fr-CA" sz="2400" b="1" dirty="0">
                <a:latin typeface="Calibri" panose="020F0502020204030204" pitchFamily="34" charset="0"/>
                <a:cs typeface="Calibri" panose="020F0502020204030204" pitchFamily="34" charset="0"/>
              </a:rPr>
              <a:t>sur la restitution des terres</a:t>
            </a:r>
            <a:r>
              <a:rPr lang="fr-CA" sz="2400" dirty="0">
                <a:latin typeface="Calibri" panose="020F0502020204030204" pitchFamily="34" charset="0"/>
                <a:cs typeface="Calibri" panose="020F0502020204030204" pitchFamily="34" charset="0"/>
              </a:rPr>
              <a:t>... y compris par l’intermédiaire de la réforme des AR ».</a:t>
            </a:r>
          </a:p>
          <a:p>
            <a:pPr marL="0" indent="0">
              <a:buNone/>
            </a:pPr>
            <a:r>
              <a:rPr lang="fr-CA" dirty="0"/>
              <a:t> </a:t>
            </a:r>
          </a:p>
          <a:p>
            <a:endParaRPr lang="fr-CA" dirty="0"/>
          </a:p>
          <a:p>
            <a:pPr marL="0" indent="0">
              <a:buNone/>
            </a:pPr>
            <a:endParaRPr lang="fr-CA" dirty="0"/>
          </a:p>
        </p:txBody>
      </p:sp>
    </p:spTree>
    <p:extLst>
      <p:ext uri="{BB962C8B-B14F-4D97-AF65-F5344CB8AC3E}">
        <p14:creationId xmlns:p14="http://schemas.microsoft.com/office/powerpoint/2010/main" val="3594089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BD90-2412-47F3-B222-AF071DCB89C3}"/>
              </a:ext>
            </a:extLst>
          </p:cNvPr>
          <p:cNvSpPr>
            <a:spLocks noGrp="1"/>
          </p:cNvSpPr>
          <p:nvPr>
            <p:ph type="title"/>
          </p:nvPr>
        </p:nvSpPr>
        <p:spPr/>
        <p:txBody>
          <a:bodyPr/>
          <a:lstStyle/>
          <a:p>
            <a:r>
              <a:rPr lang="en-US" sz="3200" dirty="0"/>
              <a:t>DR 28, </a:t>
            </a:r>
            <a:r>
              <a:rPr lang="fr-CA" sz="3200" i="1" dirty="0"/>
              <a:t>Restitution des terres des Premières Nations par l’intermédiaire de la réforme des ajouts aux réserves</a:t>
            </a:r>
            <a:endParaRPr lang="en-CA" sz="3200" dirty="0"/>
          </a:p>
        </p:txBody>
      </p:sp>
      <p:sp>
        <p:nvSpPr>
          <p:cNvPr id="3" name="Content Placeholder 2">
            <a:extLst>
              <a:ext uri="{FF2B5EF4-FFF2-40B4-BE49-F238E27FC236}">
                <a16:creationId xmlns:a16="http://schemas.microsoft.com/office/drawing/2014/main" id="{49D0785C-1211-41EB-9B74-BB287923FE61}"/>
              </a:ext>
            </a:extLst>
          </p:cNvPr>
          <p:cNvSpPr>
            <a:spLocks noGrp="1"/>
          </p:cNvSpPr>
          <p:nvPr>
            <p:ph idx="1"/>
          </p:nvPr>
        </p:nvSpPr>
        <p:spPr/>
        <p:txBody>
          <a:bodyPr/>
          <a:lstStyle/>
          <a:p>
            <a:r>
              <a:rPr lang="fr-CA" sz="2400" dirty="0">
                <a:latin typeface="Calibri" panose="020F0502020204030204" pitchFamily="34" charset="0"/>
                <a:cs typeface="Calibri" panose="020F0502020204030204" pitchFamily="34" charset="0"/>
              </a:rPr>
              <a:t>Un processus d'AR efficace doit donner la priorité aux objectifs des Premières Nations d'ajouter des terres à leurs réserves. </a:t>
            </a:r>
          </a:p>
          <a:p>
            <a:r>
              <a:rPr lang="fr-CA" sz="2400" dirty="0">
                <a:latin typeface="Calibri" panose="020F0502020204030204" pitchFamily="34" charset="0"/>
                <a:cs typeface="Calibri" panose="020F0502020204030204" pitchFamily="34" charset="0"/>
              </a:rPr>
              <a:t>L'APN peut jouer un rôle important en demandant aux Premières Nations d’établir leurs priorités en matière d'AR – tout en s’assurant qu'elles sont communiquées au gouvernement du Canada dans le cadre d'un processus transparent. </a:t>
            </a:r>
          </a:p>
          <a:p>
            <a:r>
              <a:rPr lang="fr-CA" sz="2400" dirty="0">
                <a:latin typeface="Calibri" panose="020F0502020204030204" pitchFamily="34" charset="0"/>
                <a:cs typeface="Calibri" panose="020F0502020204030204" pitchFamily="34" charset="0"/>
              </a:rPr>
              <a:t>L'APN peut également jouer un rôle important en fournissant les résultats d’une analyse, réalisée par les Premières Nations, de la politique et du processus d'AR actuel par l’intermédiaire d’une mobilisation, d’un examen d’analyses antérieures et de données récentes.</a:t>
            </a:r>
          </a:p>
          <a:p>
            <a:endParaRPr lang="fr-CA" sz="2400" dirty="0"/>
          </a:p>
          <a:p>
            <a:pPr marL="0" indent="0">
              <a:buNone/>
            </a:pPr>
            <a:endParaRPr lang="fr-CA" sz="2400" dirty="0"/>
          </a:p>
        </p:txBody>
      </p:sp>
    </p:spTree>
    <p:extLst>
      <p:ext uri="{BB962C8B-B14F-4D97-AF65-F5344CB8AC3E}">
        <p14:creationId xmlns:p14="http://schemas.microsoft.com/office/powerpoint/2010/main" val="855307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AR : LDNU et PAN</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marL="285750" indent="-285750">
              <a:spcAft>
                <a:spcPts val="600"/>
              </a:spcAft>
            </a:pPr>
            <a:r>
              <a:rPr lang="fr-CA" sz="2000" dirty="0">
                <a:latin typeface="Calibri" panose="020F0502020204030204"/>
              </a:rPr>
              <a:t>Les articles 26, 27 et 32 de la Déclaration des Nations Unies indiquent clairement que les États doivent reconnaître, par l’intermédiaire d'un processus équitable, les terres, les territoires et les ressources des peuples autochtones et que ces derniers ont le droit de déterminer et d’établir des priorités et des stratégies pour la mise en valeur ou l'utilisation de leurs terres. </a:t>
            </a:r>
          </a:p>
          <a:p>
            <a:pPr marL="285750" indent="-285750">
              <a:spcAft>
                <a:spcPts val="600"/>
              </a:spcAft>
            </a:pPr>
            <a:r>
              <a:rPr lang="fr-CA" sz="2000" dirty="0">
                <a:latin typeface="Calibri" panose="020F0502020204030204"/>
              </a:rPr>
              <a:t>En vertu de l’article 5 de la </a:t>
            </a:r>
            <a:r>
              <a:rPr lang="fr-CA" sz="2000" i="1" dirty="0">
                <a:latin typeface="Calibri" panose="020F0502020204030204"/>
              </a:rPr>
              <a:t>Loi sur la Déclaration des Nations Unies sur les droits des peuples autochtones </a:t>
            </a:r>
            <a:r>
              <a:rPr lang="fr-CA" sz="2000" dirty="0">
                <a:latin typeface="Calibri" panose="020F0502020204030204"/>
              </a:rPr>
              <a:t>(2021</a:t>
            </a:r>
            <a:r>
              <a:rPr lang="fr-CA" sz="2000" dirty="0"/>
              <a:t>), « le gouvernement du Canada, en consultation et en collaboration avec les peuples autochtones, prend toutes les mesures nécessaires pour veiller à ce que les lois fédérales soient compatibles avec la Déclaration ». </a:t>
            </a:r>
            <a:endParaRPr lang="fr-CA" sz="2000" dirty="0">
              <a:latin typeface="Calibri" panose="020F0502020204030204"/>
            </a:endParaRPr>
          </a:p>
          <a:p>
            <a:pPr marL="285750" indent="-285750">
              <a:spcAft>
                <a:spcPts val="600"/>
              </a:spcAft>
            </a:pPr>
            <a:r>
              <a:rPr lang="fr-CA" sz="2000" dirty="0">
                <a:latin typeface="Calibri" panose="020F0502020204030204"/>
              </a:rPr>
              <a:t>L’ébauche du Plan d'action national présentée par le ministère de la Justice comprend l’engagement à entreprendre conjointement une refonte de la Politique sur les AR. </a:t>
            </a:r>
            <a:endParaRPr lang="fr-CA" sz="1800" dirty="0">
              <a:latin typeface="Calibri" panose="020F0502020204030204"/>
            </a:endParaRPr>
          </a:p>
          <a:p>
            <a:pPr marL="0" indent="0">
              <a:lnSpc>
                <a:spcPct val="90000"/>
              </a:lnSpc>
              <a:spcAft>
                <a:spcPts val="600"/>
              </a:spcAft>
              <a:buNone/>
            </a:pPr>
            <a:endParaRPr lang="fr-CA" dirty="0"/>
          </a:p>
        </p:txBody>
      </p:sp>
    </p:spTree>
    <p:extLst>
      <p:ext uri="{BB962C8B-B14F-4D97-AF65-F5344CB8AC3E}">
        <p14:creationId xmlns:p14="http://schemas.microsoft.com/office/powerpoint/2010/main" val="254262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76E1-ABEA-423A-B21D-C34B612D8A84}"/>
              </a:ext>
            </a:extLst>
          </p:cNvPr>
          <p:cNvSpPr>
            <a:spLocks noGrp="1"/>
          </p:cNvSpPr>
          <p:nvPr>
            <p:ph type="title"/>
          </p:nvPr>
        </p:nvSpPr>
        <p:spPr/>
        <p:txBody>
          <a:bodyPr/>
          <a:lstStyle/>
          <a:p>
            <a:r>
              <a:rPr lang="en-US" dirty="0"/>
              <a:t>Conclusion et prochaines étapes </a:t>
            </a:r>
            <a:endParaRPr lang="en-CA" dirty="0"/>
          </a:p>
        </p:txBody>
      </p:sp>
      <p:sp>
        <p:nvSpPr>
          <p:cNvPr id="3" name="Content Placeholder 2">
            <a:extLst>
              <a:ext uri="{FF2B5EF4-FFF2-40B4-BE49-F238E27FC236}">
                <a16:creationId xmlns:a16="http://schemas.microsoft.com/office/drawing/2014/main" id="{0DC29E9B-F2A4-4016-81B6-B6E5485BBFC3}"/>
              </a:ext>
            </a:extLst>
          </p:cNvPr>
          <p:cNvSpPr>
            <a:spLocks noGrp="1"/>
          </p:cNvSpPr>
          <p:nvPr>
            <p:ph idx="1"/>
          </p:nvPr>
        </p:nvSpPr>
        <p:spPr/>
        <p:txBody>
          <a:bodyPr/>
          <a:lstStyle/>
          <a:p>
            <a:r>
              <a:rPr lang="fr-CA" sz="2400" dirty="0">
                <a:latin typeface="Calibri" panose="020F0502020204030204" pitchFamily="34" charset="0"/>
                <a:cs typeface="Calibri" panose="020F0502020204030204" pitchFamily="34" charset="0"/>
              </a:rPr>
              <a:t>La réforme de la politique et du processus d'AR et l'alignement de la restitution des terres au Canada sur la Déclaration des Nations Unies nécessitent :</a:t>
            </a:r>
          </a:p>
          <a:p>
            <a:pPr lvl="1"/>
            <a:r>
              <a:rPr lang="fr-CA" sz="2000" dirty="0">
                <a:effectLst/>
                <a:latin typeface="Calibri" panose="020F0502020204030204" pitchFamily="34" charset="0"/>
                <a:ea typeface="Times New Roman" panose="02020603050405020304" pitchFamily="18" charset="0"/>
                <a:cs typeface="Times New Roman" panose="02020603050405020304" pitchFamily="18" charset="0"/>
              </a:rPr>
              <a:t>L'examen et la refonte des politiques et des processus pour s'assurer qu'ils sont en mesure d’assurer la restitution de terres aux Premières Nations</a:t>
            </a:r>
            <a:r>
              <a:rPr lang="fr-CA" sz="2000" dirty="0">
                <a:latin typeface="Calibri" panose="020F0502020204030204" pitchFamily="34" charset="0"/>
                <a:ea typeface="Times New Roman" panose="02020603050405020304" pitchFamily="18" charset="0"/>
                <a:cs typeface="Times New Roman" panose="02020603050405020304" pitchFamily="18" charset="0"/>
              </a:rPr>
              <a:t>;</a:t>
            </a:r>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fr-CA" sz="2000" dirty="0">
                <a:effectLst/>
                <a:latin typeface="Calibri" panose="020F0502020204030204" pitchFamily="34" charset="0"/>
                <a:ea typeface="Times New Roman" panose="02020603050405020304" pitchFamily="18" charset="0"/>
                <a:cs typeface="Times New Roman" panose="02020603050405020304" pitchFamily="18" charset="0"/>
              </a:rPr>
              <a:t>Une mobilisation auprès des Premières </a:t>
            </a:r>
            <a:r>
              <a:rPr lang="fr-CA" sz="2000" dirty="0">
                <a:latin typeface="Calibri" panose="020F0502020204030204" pitchFamily="34" charset="0"/>
                <a:ea typeface="Times New Roman" panose="02020603050405020304" pitchFamily="18" charset="0"/>
                <a:cs typeface="Times New Roman" panose="02020603050405020304" pitchFamily="18" charset="0"/>
              </a:rPr>
              <a:t>N</a:t>
            </a:r>
            <a:r>
              <a:rPr lang="fr-CA" sz="2000" dirty="0">
                <a:effectLst/>
                <a:latin typeface="Calibri" panose="020F0502020204030204" pitchFamily="34" charset="0"/>
                <a:ea typeface="Times New Roman" panose="02020603050405020304" pitchFamily="18" charset="0"/>
                <a:cs typeface="Times New Roman" panose="02020603050405020304" pitchFamily="18" charset="0"/>
              </a:rPr>
              <a:t>ations pour obtenir des avis sur les moyens les plus efficaces de restituer des terres aux Premières Nations</a:t>
            </a:r>
            <a:r>
              <a:rPr lang="fr-CA" sz="2000" dirty="0">
                <a:latin typeface="Calibri" panose="020F0502020204030204" pitchFamily="34" charset="0"/>
                <a:ea typeface="Times New Roman" panose="02020603050405020304" pitchFamily="18" charset="0"/>
                <a:cs typeface="Times New Roman" panose="02020603050405020304" pitchFamily="18" charset="0"/>
              </a:rPr>
              <a:t>;</a:t>
            </a:r>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fr-CA" sz="2000" dirty="0">
                <a:effectLst/>
                <a:latin typeface="Calibri" panose="020F0502020204030204" pitchFamily="34" charset="0"/>
                <a:ea typeface="Times New Roman" panose="02020603050405020304" pitchFamily="18" charset="0"/>
                <a:cs typeface="Times New Roman" panose="02020603050405020304" pitchFamily="18" charset="0"/>
              </a:rPr>
              <a:t>L'élaboration conjointe de processus clairs, efficaces et transparents permettant aux Premières Nations </a:t>
            </a:r>
            <a:r>
              <a:rPr lang="fr-CA" sz="2000" dirty="0">
                <a:latin typeface="Calibri" panose="020F0502020204030204" pitchFamily="34" charset="0"/>
                <a:ea typeface="Times New Roman" panose="02020603050405020304" pitchFamily="18" charset="0"/>
                <a:cs typeface="Times New Roman" panose="02020603050405020304" pitchFamily="18" charset="0"/>
              </a:rPr>
              <a:t>de restituer et/ou de se réapproprier des terres de réserve </a:t>
            </a:r>
            <a:r>
              <a:rPr lang="fr-CA" sz="2000">
                <a:latin typeface="Calibri" panose="020F0502020204030204" pitchFamily="34" charset="0"/>
                <a:ea typeface="Times New Roman" panose="02020603050405020304" pitchFamily="18" charset="0"/>
                <a:cs typeface="Times New Roman" panose="02020603050405020304" pitchFamily="18" charset="0"/>
              </a:rPr>
              <a:t>et/ou de remédier </a:t>
            </a:r>
            <a:r>
              <a:rPr lang="fr-CA" sz="2000" dirty="0">
                <a:latin typeface="Calibri" panose="020F0502020204030204" pitchFamily="34" charset="0"/>
                <a:ea typeface="Times New Roman" panose="02020603050405020304" pitchFamily="18" charset="0"/>
                <a:cs typeface="Times New Roman" panose="02020603050405020304" pitchFamily="18" charset="0"/>
              </a:rPr>
              <a:t>à la dépossession historique de terres.</a:t>
            </a:r>
            <a:endParaRPr lang="fr-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2780825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err="1"/>
              <a:t>Aperçu</a:t>
            </a:r>
            <a:r>
              <a:rPr lang="en-US" dirty="0"/>
              <a:t> de la </a:t>
            </a:r>
            <a:r>
              <a:rPr lang="en-US" dirty="0" err="1"/>
              <a:t>présentation</a:t>
            </a:r>
            <a:r>
              <a:rPr lang="en-US" dirty="0"/>
              <a:t> </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lang="fr-CA" sz="2000" noProof="1">
                <a:latin typeface="Calibri" panose="020F0502020204030204"/>
              </a:rPr>
              <a:t>Plaidoyer en cours des Premières Nations et </a:t>
            </a:r>
            <a:r>
              <a:rPr kumimoji="0" lang="fr-CA" sz="2000" b="0" i="0" u="none" strike="noStrike" kern="1200" cap="none" spc="0" normalizeH="0" baseline="0" noProof="1">
                <a:ln>
                  <a:noFill/>
                </a:ln>
                <a:effectLst/>
                <a:uLnTx/>
                <a:uFillTx/>
                <a:latin typeface="Calibri" panose="020F0502020204030204"/>
              </a:rPr>
              <a:t>engagement renouvelé du gouvernement fédéral </a:t>
            </a:r>
          </a:p>
          <a:p>
            <a:pPr marL="285750" indent="-285750">
              <a:lnSpc>
                <a:spcPct val="90000"/>
              </a:lnSpc>
              <a:spcAft>
                <a:spcPts val="600"/>
              </a:spcAft>
              <a:buFont typeface="Arial" panose="020B0604020202020204" pitchFamily="34" charset="0"/>
              <a:buChar char="•"/>
            </a:pPr>
            <a:r>
              <a:rPr lang="fr-CA" sz="2000" noProof="1">
                <a:latin typeface="Calibri" panose="020F0502020204030204"/>
              </a:rPr>
              <a:t>Aperçu du processus actuel de réforme des ajouts aux réserves </a:t>
            </a:r>
          </a:p>
          <a:p>
            <a:pPr marL="285750" indent="-285750">
              <a:lnSpc>
                <a:spcPct val="90000"/>
              </a:lnSpc>
              <a:spcAft>
                <a:spcPts val="600"/>
              </a:spcAft>
              <a:buFont typeface="Arial" panose="020B0604020202020204" pitchFamily="34" charset="0"/>
              <a:buChar char="•"/>
            </a:pPr>
            <a:r>
              <a:rPr lang="fr-CA" sz="2000" noProof="1">
                <a:latin typeface="Calibri" panose="020F0502020204030204"/>
              </a:rPr>
              <a:t>Mandats issus de résolutions de l'APN </a:t>
            </a:r>
          </a:p>
          <a:p>
            <a:pPr marL="285750" indent="-285750">
              <a:spcAft>
                <a:spcPts val="600"/>
              </a:spcAft>
            </a:pPr>
            <a:r>
              <a:rPr lang="fr-CA" sz="2000" noProof="1"/>
              <a:t>Ajouts aux réserves : LDNU et PAN</a:t>
            </a:r>
            <a:endParaRPr kumimoji="0" lang="fr-CA" sz="2000" b="0" i="0" u="none" strike="noStrike" kern="1200" cap="none" spc="0" normalizeH="0" baseline="0" noProof="1">
              <a:ln>
                <a:noFill/>
              </a:ln>
              <a:effectLst/>
              <a:uLnTx/>
              <a:uFillTx/>
              <a:latin typeface="Calibri" panose="020F0502020204030204"/>
            </a:endParaRPr>
          </a:p>
          <a:p>
            <a:pPr marL="285750" indent="-285750">
              <a:lnSpc>
                <a:spcPct val="90000"/>
              </a:lnSpc>
              <a:spcAft>
                <a:spcPts val="600"/>
              </a:spcAft>
              <a:buFont typeface="Arial" panose="020B0604020202020204" pitchFamily="34" charset="0"/>
              <a:buChar char="•"/>
            </a:pPr>
            <a:r>
              <a:rPr lang="fr-CA" sz="2000" noProof="1">
                <a:latin typeface="Calibri" panose="020F0502020204030204"/>
              </a:rPr>
              <a:t>Conclusion et prochaines étapes </a:t>
            </a:r>
          </a:p>
          <a:p>
            <a:pPr marL="0" indent="0">
              <a:buNone/>
            </a:pPr>
            <a:endParaRPr lang="fr-CA" noProof="1"/>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a:xfrm>
            <a:off x="1573142" y="1900195"/>
            <a:ext cx="9983858" cy="798576"/>
          </a:xfrm>
        </p:spPr>
        <p:txBody>
          <a:bodyPr/>
          <a:lstStyle/>
          <a:p>
            <a:r>
              <a:rPr lang="en-US" dirty="0" err="1"/>
              <a:t>Ajouts</a:t>
            </a:r>
            <a:r>
              <a:rPr lang="en-US" dirty="0"/>
              <a:t> aux </a:t>
            </a:r>
            <a:r>
              <a:rPr lang="en-US" dirty="0" err="1"/>
              <a:t>réserves</a:t>
            </a:r>
            <a:r>
              <a:rPr lang="en-US" dirty="0"/>
              <a:t> : Un héritage de frustration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kumimoji="0" lang="fr-CA" sz="2000" b="0" i="0" u="none" strike="noStrike" kern="1200" cap="none" spc="0" normalizeH="0" baseline="0" dirty="0">
                <a:ln>
                  <a:noFill/>
                </a:ln>
                <a:effectLst/>
                <a:uLnTx/>
                <a:uFillTx/>
                <a:latin typeface="Calibri" panose="020F0502020204030204"/>
              </a:rPr>
              <a:t>Le gouvernement du Canada s'appuie sur sa Politique sur</a:t>
            </a:r>
            <a:r>
              <a:rPr kumimoji="0" lang="fr-CA" sz="2000" b="0" i="0" u="none" strike="noStrike" kern="1200" cap="none" spc="0" normalizeH="0" dirty="0">
                <a:ln>
                  <a:noFill/>
                </a:ln>
                <a:effectLst/>
                <a:uLnTx/>
                <a:uFillTx/>
                <a:latin typeface="Calibri" panose="020F0502020204030204"/>
              </a:rPr>
              <a:t> les </a:t>
            </a:r>
            <a:r>
              <a:rPr kumimoji="0" lang="fr-CA" sz="2000" b="0" i="0" u="none" strike="noStrike" kern="1200" cap="none" spc="0" normalizeH="0" baseline="0" dirty="0">
                <a:ln>
                  <a:noFill/>
                </a:ln>
                <a:effectLst/>
                <a:uLnTx/>
                <a:uFillTx/>
                <a:latin typeface="Calibri" panose="020F0502020204030204"/>
              </a:rPr>
              <a:t>ajouts aux réserves (AR) en tant que principal outil mis à la disposition des Premières Nations pour ajouter des terres à leurs réserves. </a:t>
            </a:r>
          </a:p>
          <a:p>
            <a:pPr marL="285750" indent="-285750">
              <a:lnSpc>
                <a:spcPct val="90000"/>
              </a:lnSpc>
              <a:spcAft>
                <a:spcPts val="600"/>
              </a:spcAft>
              <a:buFont typeface="Arial" panose="020B0604020202020204" pitchFamily="34" charset="0"/>
              <a:buChar char="•"/>
            </a:pPr>
            <a:r>
              <a:rPr kumimoji="0" lang="fr-CA" sz="2000" b="0" i="0" u="none" strike="noStrike" kern="1200" cap="none" spc="0" normalizeH="0" baseline="0" dirty="0">
                <a:ln>
                  <a:noFill/>
                </a:ln>
                <a:effectLst/>
                <a:uLnTx/>
                <a:uFillTx/>
                <a:latin typeface="Calibri" panose="020F0502020204030204"/>
              </a:rPr>
              <a:t>Le processus d'AR s'est toujours avéré inefficace, car il faut souvent des années, voire des décennies, pour ajouter des terres à une réserve. </a:t>
            </a:r>
          </a:p>
          <a:p>
            <a:pPr marL="285750" indent="-285750">
              <a:spcAft>
                <a:spcPts val="600"/>
              </a:spcAft>
            </a:pPr>
            <a:r>
              <a:rPr lang="fr-CA" sz="2000" dirty="0">
                <a:latin typeface="Calibri" panose="020F0502020204030204"/>
              </a:rPr>
              <a:t>De nombreux appels en faveur d'une </a:t>
            </a:r>
            <a:r>
              <a:rPr lang="fr-CA" sz="2000" dirty="0"/>
              <a:t>réforme du processus d'AR ont été lancés, notamment </a:t>
            </a:r>
            <a:r>
              <a:rPr lang="fr-CA" sz="2000" dirty="0">
                <a:latin typeface="Calibri" panose="020F0502020204030204"/>
              </a:rPr>
              <a:t>le plus récemment par le gouvernement du Canada : </a:t>
            </a:r>
          </a:p>
          <a:p>
            <a:pPr lvl="1">
              <a:spcAft>
                <a:spcPts val="600"/>
              </a:spcAft>
            </a:pPr>
            <a:r>
              <a:rPr kumimoji="0" lang="fr-CA" sz="1600" b="0" i="0" u="none" strike="noStrike" kern="1200" cap="none" spc="0" normalizeH="0" baseline="0" dirty="0">
                <a:ln>
                  <a:noFill/>
                </a:ln>
                <a:effectLst/>
                <a:uLnTx/>
                <a:uFillTx/>
                <a:latin typeface="Calibri" panose="020F0502020204030204"/>
              </a:rPr>
              <a:t>Lors de l‘Assemblée extraordinaire des </a:t>
            </a:r>
            <a:r>
              <a:rPr lang="fr-CA" sz="1600" dirty="0">
                <a:latin typeface="Calibri" panose="020F0502020204030204"/>
              </a:rPr>
              <a:t>C</a:t>
            </a:r>
            <a:r>
              <a:rPr lang="fr-CA" sz="1600" dirty="0"/>
              <a:t>hefs 2022 de l'APN, </a:t>
            </a:r>
            <a:r>
              <a:rPr kumimoji="0" lang="fr-CA" sz="1600" b="0" i="0" u="none" strike="noStrike" kern="1200" cap="none" spc="0" normalizeH="0" baseline="0" dirty="0">
                <a:ln>
                  <a:noFill/>
                </a:ln>
                <a:effectLst/>
                <a:uLnTx/>
                <a:uFillTx/>
                <a:latin typeface="Calibri" panose="020F0502020204030204"/>
              </a:rPr>
              <a:t>le ministre des Relations Couronne-Autochtones et Affaires du Nord Canada, Marc Miller, a fait remarquer aux Premières Nations-en-Assemblée que « </a:t>
            </a:r>
            <a:r>
              <a:rPr lang="fr-CA" sz="1600" dirty="0"/>
              <a:t>le processus (d’AR) est en grande partie défaillant, qu’il se déroule à un rythme glacial et qu’il constitue un moyen terrible de récupérer des terres »</a:t>
            </a:r>
            <a:r>
              <a:rPr kumimoji="0" lang="fr-CA" sz="1600" b="0" i="0" u="none" strike="noStrike" kern="1200" cap="none" spc="0" normalizeH="0" baseline="0" dirty="0">
                <a:ln>
                  <a:noFill/>
                </a:ln>
                <a:effectLst/>
                <a:uLnTx/>
                <a:uFillTx/>
                <a:latin typeface="Calibri" panose="020F0502020204030204"/>
              </a:rPr>
              <a:t>. </a:t>
            </a:r>
            <a:endParaRPr kumimoji="0" lang="fr-CA" sz="2000" b="0" i="0" u="none" strike="noStrike" kern="1200" cap="none" spc="0" normalizeH="0" baseline="0" dirty="0">
              <a:ln>
                <a:noFill/>
              </a:ln>
              <a:effectLst/>
              <a:uLnTx/>
              <a:uFillTx/>
              <a:latin typeface="Calibri" panose="020F0502020204030204"/>
            </a:endParaRPr>
          </a:p>
          <a:p>
            <a:pPr marL="0" indent="0">
              <a:lnSpc>
                <a:spcPct val="90000"/>
              </a:lnSpc>
              <a:spcAft>
                <a:spcPts val="600"/>
              </a:spcAft>
              <a:buNone/>
            </a:pPr>
            <a:endParaRPr kumimoji="0" lang="fr-CA" sz="2000" b="0" i="0" u="none" strike="noStrike" kern="1200" cap="none" spc="0" normalizeH="0" baseline="0" dirty="0">
              <a:ln>
                <a:noFill/>
              </a:ln>
              <a:solidFill>
                <a:prstClr val="black"/>
              </a:solidFill>
              <a:effectLst/>
              <a:uLnTx/>
              <a:uFillTx/>
              <a:latin typeface="Calibri" panose="020F0502020204030204"/>
            </a:endParaRPr>
          </a:p>
          <a:p>
            <a:pPr marL="742950" lvl="1" indent="-285750" algn="just">
              <a:spcAft>
                <a:spcPts val="600"/>
              </a:spcAft>
            </a:pPr>
            <a:endParaRPr lang="fr-CA" sz="1600" dirty="0">
              <a:solidFill>
                <a:prstClr val="black"/>
              </a:solidFill>
              <a:latin typeface="Calibri" panose="020F0502020204030204"/>
            </a:endParaRPr>
          </a:p>
          <a:p>
            <a:pPr marL="285750" indent="-285750" algn="just">
              <a:spcAft>
                <a:spcPts val="600"/>
              </a:spcAft>
            </a:pPr>
            <a:endParaRPr kumimoji="0" lang="fr-CA" sz="2000" b="0" i="0" u="none" strike="noStrike" kern="1200" cap="none" spc="0" normalizeH="0" baseline="0" dirty="0">
              <a:ln>
                <a:noFill/>
              </a:ln>
              <a:solidFill>
                <a:prstClr val="black"/>
              </a:solidFill>
              <a:effectLst/>
              <a:uLnTx/>
              <a:uFillTx/>
              <a:latin typeface="Calibri" panose="020F0502020204030204"/>
            </a:endParaRPr>
          </a:p>
          <a:p>
            <a:pPr marL="0" indent="0">
              <a:buNone/>
            </a:pPr>
            <a:endParaRPr lang="fr-CA" dirty="0"/>
          </a:p>
        </p:txBody>
      </p:sp>
    </p:spTree>
    <p:extLst>
      <p:ext uri="{BB962C8B-B14F-4D97-AF65-F5344CB8AC3E}">
        <p14:creationId xmlns:p14="http://schemas.microsoft.com/office/powerpoint/2010/main" val="340652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Ajouts à la réserve : Un héritage de frustration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kumimoji="0" lang="fr-CA" sz="2200" b="0" i="0" u="none" strike="noStrike" kern="1200" cap="none" spc="0" normalizeH="0" baseline="0" dirty="0">
                <a:ln>
                  <a:noFill/>
                </a:ln>
                <a:effectLst/>
                <a:uLnTx/>
                <a:uFillTx/>
                <a:latin typeface="Calibri" panose="020F0502020204030204"/>
              </a:rPr>
              <a:t>La déclaration du ministre Miller reflète fidèlement la réalité à laquelle sont confrontées les Premières Nations, mais elle ne donne pas les trois raisons potentielles pour lesquelles les</a:t>
            </a:r>
            <a:r>
              <a:rPr kumimoji="0" lang="fr-CA" sz="2200" b="0" i="0" u="none" strike="noStrike" kern="1200" cap="none" spc="0" normalizeH="0" dirty="0">
                <a:ln>
                  <a:noFill/>
                </a:ln>
                <a:effectLst/>
                <a:uLnTx/>
                <a:uFillTx/>
                <a:latin typeface="Calibri" panose="020F0502020204030204"/>
              </a:rPr>
              <a:t> </a:t>
            </a:r>
            <a:r>
              <a:rPr kumimoji="0" lang="fr-CA" sz="2200" b="0" i="0" u="none" strike="noStrike" kern="1200" cap="none" spc="0" normalizeH="0" baseline="0" dirty="0">
                <a:ln>
                  <a:noFill/>
                </a:ln>
                <a:effectLst/>
                <a:uLnTx/>
                <a:uFillTx/>
                <a:latin typeface="Calibri" panose="020F0502020204030204"/>
              </a:rPr>
              <a:t>AR continuent d'être un échec parmi les Premières Nations : </a:t>
            </a:r>
            <a:endParaRPr lang="fr-CA" sz="2200" dirty="0">
              <a:latin typeface="Calibri" panose="020F0502020204030204"/>
            </a:endParaRPr>
          </a:p>
          <a:p>
            <a:pPr marL="742950" lvl="1" indent="-285750">
              <a:spcAft>
                <a:spcPts val="600"/>
              </a:spcAft>
            </a:pPr>
            <a:r>
              <a:rPr kumimoji="0" lang="fr-CA" sz="1800" b="0" i="0" u="none" strike="noStrike" kern="1200" cap="none" spc="0" normalizeH="0" baseline="0" dirty="0">
                <a:ln>
                  <a:noFill/>
                </a:ln>
                <a:effectLst/>
                <a:uLnTx/>
                <a:uFillTx/>
                <a:latin typeface="Calibri" panose="020F0502020204030204"/>
              </a:rPr>
              <a:t>Tout porte à croire que le gouvernement du Canada hésite à créer des terres de réserve en vertu de l'article 91(24), comme le montrent la</a:t>
            </a:r>
            <a:r>
              <a:rPr kumimoji="0" lang="fr-CA" sz="1800" b="0" i="0" u="none" strike="noStrike" kern="1200" cap="none" spc="0" normalizeH="0" dirty="0">
                <a:ln>
                  <a:noFill/>
                </a:ln>
                <a:effectLst/>
                <a:uLnTx/>
                <a:uFillTx/>
                <a:latin typeface="Calibri" panose="020F0502020204030204"/>
              </a:rPr>
              <a:t> multitude</a:t>
            </a:r>
            <a:r>
              <a:rPr kumimoji="0" lang="fr-CA" sz="1800" b="0" i="0" u="none" strike="noStrike" kern="1200" cap="none" spc="0" normalizeH="0" baseline="0" dirty="0">
                <a:ln>
                  <a:noFill/>
                </a:ln>
                <a:effectLst/>
                <a:uLnTx/>
                <a:uFillTx/>
                <a:latin typeface="Calibri" panose="020F0502020204030204"/>
              </a:rPr>
              <a:t> d’obligations légales et </a:t>
            </a:r>
            <a:r>
              <a:rPr lang="fr-CA" sz="1800" dirty="0">
                <a:latin typeface="Calibri" panose="020F0502020204030204"/>
              </a:rPr>
              <a:t>d’</a:t>
            </a:r>
            <a:r>
              <a:rPr kumimoji="0" lang="fr-CA" sz="1800" b="0" i="0" u="none" strike="noStrike" kern="1200" cap="none" spc="0" normalizeH="0" baseline="0" dirty="0">
                <a:ln>
                  <a:noFill/>
                </a:ln>
                <a:effectLst/>
                <a:uLnTx/>
                <a:uFillTx/>
                <a:latin typeface="Calibri" panose="020F0502020204030204"/>
              </a:rPr>
              <a:t>accords en suspens pour créer des AR. </a:t>
            </a:r>
          </a:p>
          <a:p>
            <a:pPr marL="742950" lvl="1" indent="-285750">
              <a:spcAft>
                <a:spcPts val="600"/>
              </a:spcAft>
            </a:pPr>
            <a:r>
              <a:rPr lang="fr-CA" sz="1800" dirty="0">
                <a:latin typeface="Calibri" panose="020F0502020204030204"/>
              </a:rPr>
              <a:t>Les Premières Nations sont souvent incapables d'acquérir les terres nécessaires : il n‘existe pas de </a:t>
            </a:r>
            <a:r>
              <a:rPr lang="fr-CA" sz="1800" dirty="0"/>
              <a:t>mécanisme permettant d’acheter les terres disponibles, même lorsque des traités ou des accords de règlement prévoient des fonds pour l’achat de terres. </a:t>
            </a:r>
            <a:endParaRPr lang="fr-CA" sz="1800" dirty="0">
              <a:latin typeface="Calibri" panose="020F0502020204030204"/>
            </a:endParaRPr>
          </a:p>
          <a:p>
            <a:pPr marL="742950" lvl="1" indent="-285750">
              <a:spcAft>
                <a:spcPts val="600"/>
              </a:spcAft>
            </a:pPr>
            <a:r>
              <a:rPr lang="fr-CA" sz="1800" dirty="0">
                <a:latin typeface="Calibri" panose="020F0502020204030204"/>
              </a:rPr>
              <a:t>Les Premières Nations sont souvent laissées à elles-mêmes </a:t>
            </a:r>
            <a:r>
              <a:rPr lang="fr-CA" sz="1800" dirty="0"/>
              <a:t>pour régler les intérêts de tierces parties, ce qui continue d’être LE principal obstacle au règlement des demandes d’AR.  </a:t>
            </a:r>
          </a:p>
          <a:p>
            <a:pPr marL="742950" lvl="1" indent="-285750">
              <a:spcAft>
                <a:spcPts val="600"/>
              </a:spcAft>
            </a:pPr>
            <a:r>
              <a:rPr lang="fr-CA" sz="1800" dirty="0">
                <a:latin typeface="Calibri" panose="020F0502020204030204"/>
              </a:rPr>
              <a:t>. </a:t>
            </a:r>
            <a:endParaRPr kumimoji="0" lang="fr-CA" sz="1800" b="0" i="0" u="none" strike="noStrike" kern="1200" cap="none" spc="0" normalizeH="0" baseline="0" dirty="0">
              <a:ln>
                <a:noFill/>
              </a:ln>
              <a:effectLst/>
              <a:uLnTx/>
              <a:uFillTx/>
              <a:latin typeface="Calibri" panose="020F0502020204030204"/>
            </a:endParaRPr>
          </a:p>
          <a:p>
            <a:pPr marL="742950" lvl="1" indent="-285750" algn="just">
              <a:spcAft>
                <a:spcPts val="600"/>
              </a:spcAft>
            </a:pPr>
            <a:endParaRPr lang="fr-CA" sz="1600" dirty="0">
              <a:solidFill>
                <a:prstClr val="black"/>
              </a:solidFill>
              <a:latin typeface="Calibri" panose="020F0502020204030204"/>
            </a:endParaRPr>
          </a:p>
          <a:p>
            <a:pPr marL="285750" indent="-285750" algn="just">
              <a:spcAft>
                <a:spcPts val="600"/>
              </a:spcAft>
            </a:pPr>
            <a:endParaRPr kumimoji="0" lang="fr-CA" sz="2000" b="0" i="0" u="none" strike="noStrike" kern="1200" cap="none" spc="0" normalizeH="0" baseline="0" dirty="0">
              <a:ln>
                <a:noFill/>
              </a:ln>
              <a:solidFill>
                <a:prstClr val="black"/>
              </a:solidFill>
              <a:effectLst/>
              <a:uLnTx/>
              <a:uFillTx/>
              <a:latin typeface="Calibri" panose="020F0502020204030204"/>
            </a:endParaRPr>
          </a:p>
          <a:p>
            <a:pPr marL="0" indent="0">
              <a:buNone/>
            </a:pPr>
            <a:endParaRPr lang="fr-CA" dirty="0"/>
          </a:p>
        </p:txBody>
      </p:sp>
    </p:spTree>
    <p:extLst>
      <p:ext uri="{BB962C8B-B14F-4D97-AF65-F5344CB8AC3E}">
        <p14:creationId xmlns:p14="http://schemas.microsoft.com/office/powerpoint/2010/main" val="175394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AR : Efforts de réforme récents (2012-2016)</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marL="285750" indent="-285750">
              <a:spcAft>
                <a:spcPts val="600"/>
              </a:spcAft>
            </a:pPr>
            <a:r>
              <a:rPr kumimoji="0" lang="fr-CA" sz="1800" b="1" i="0" u="none" strike="noStrike" kern="1200" cap="none" spc="0" normalizeH="0" baseline="0" dirty="0">
                <a:ln>
                  <a:noFill/>
                </a:ln>
                <a:effectLst/>
                <a:uLnTx/>
                <a:uFillTx/>
                <a:latin typeface="Calibri" panose="020F0502020204030204"/>
              </a:rPr>
              <a:t>2012 : </a:t>
            </a:r>
            <a:r>
              <a:rPr kumimoji="0" lang="fr-CA" sz="1800" b="0" i="0" u="none" strike="noStrike" kern="1200" cap="none" spc="0" normalizeH="0" baseline="0" dirty="0">
                <a:ln>
                  <a:noFill/>
                </a:ln>
                <a:effectLst/>
                <a:uLnTx/>
                <a:uFillTx/>
                <a:latin typeface="Calibri" panose="020F0502020204030204"/>
              </a:rPr>
              <a:t>Résolution 26/2012 de l'APN</a:t>
            </a:r>
            <a:r>
              <a:rPr lang="fr-CA" sz="1800" dirty="0">
                <a:latin typeface="Calibri" panose="020F0502020204030204"/>
              </a:rPr>
              <a:t>,</a:t>
            </a:r>
            <a:r>
              <a:rPr kumimoji="0" lang="fr-CA" sz="1800" b="0" i="0" u="none" strike="noStrike" kern="1200" cap="none" spc="0" normalizeH="0" baseline="0" dirty="0">
                <a:ln>
                  <a:noFill/>
                </a:ln>
                <a:effectLst/>
                <a:uLnTx/>
                <a:uFillTx/>
                <a:latin typeface="Calibri" panose="020F0502020204030204"/>
              </a:rPr>
              <a:t> </a:t>
            </a:r>
            <a:r>
              <a:rPr lang="fr-CA" sz="1800" i="1" dirty="0"/>
              <a:t>Réforme du processus et de la politique d’ajouts aux réserves</a:t>
            </a:r>
            <a:endParaRPr kumimoji="0" lang="fr-CA" sz="1800" b="0" i="1" u="none" strike="noStrike" kern="1200" cap="none" spc="0" normalizeH="0" baseline="0" dirty="0">
              <a:ln>
                <a:noFill/>
              </a:ln>
              <a:effectLst/>
              <a:uLnTx/>
              <a:uFillTx/>
              <a:latin typeface="Calibri" panose="020F0502020204030204"/>
            </a:endParaRPr>
          </a:p>
          <a:p>
            <a:pPr lvl="1">
              <a:spcBef>
                <a:spcPts val="1000"/>
              </a:spcBef>
              <a:defRPr/>
            </a:pPr>
            <a:r>
              <a:rPr lang="fr-CA" sz="1600" dirty="0">
                <a:latin typeface="Calibri" panose="020F0502020204030204"/>
              </a:rPr>
              <a:t>Refonte de la Politique sur les AR existante – chapitre 10 </a:t>
            </a:r>
            <a:r>
              <a:rPr lang="fr-CA" sz="1600" dirty="0"/>
              <a:t>du </a:t>
            </a:r>
            <a:r>
              <a:rPr lang="fr-CA" sz="1600" i="1" dirty="0"/>
              <a:t>Guide de la gestion des terres</a:t>
            </a:r>
            <a:r>
              <a:rPr lang="fr-CA" sz="1600" dirty="0">
                <a:latin typeface="Calibri" panose="020F0502020204030204"/>
              </a:rPr>
              <a:t> afin de rendre le processus « plus efficace et plus transparent ». </a:t>
            </a:r>
          </a:p>
          <a:p>
            <a:pPr marL="685800" lvl="1" indent="-228600">
              <a:lnSpc>
                <a:spcPct val="90000"/>
              </a:lnSpc>
              <a:spcBef>
                <a:spcPts val="1000"/>
              </a:spcBef>
              <a:buFont typeface="Arial" panose="020B0604020202020204" pitchFamily="34" charset="0"/>
              <a:buChar char="•"/>
              <a:defRPr/>
            </a:pPr>
            <a:r>
              <a:rPr kumimoji="0" lang="fr-CA" sz="1600" b="0" u="none" strike="noStrike" kern="1200" cap="none" spc="0" normalizeH="0" baseline="0" dirty="0">
                <a:ln>
                  <a:noFill/>
                </a:ln>
                <a:effectLst/>
                <a:uLnTx/>
                <a:uFillTx/>
                <a:latin typeface="Calibri" panose="020F0502020204030204"/>
              </a:rPr>
              <a:t>Examen coopératif de la </a:t>
            </a:r>
            <a:r>
              <a:rPr lang="fr-CA" sz="1600" dirty="0">
                <a:latin typeface="Calibri" panose="020F0502020204030204"/>
              </a:rPr>
              <a:t>législation nationale qui permettrait d'étendre les modèles en Alberta, en Saskatchewan et au Manitoba.</a:t>
            </a:r>
          </a:p>
          <a:p>
            <a:pPr marL="285750" indent="-285750">
              <a:lnSpc>
                <a:spcPct val="90000"/>
              </a:lnSpc>
              <a:spcAft>
                <a:spcPts val="600"/>
              </a:spcAft>
              <a:buFont typeface="Arial" panose="020B0604020202020204" pitchFamily="34" charset="0"/>
              <a:buChar char="•"/>
            </a:pPr>
            <a:r>
              <a:rPr lang="fr-CA" sz="1800" b="1" dirty="0">
                <a:latin typeface="Calibri" panose="020F0502020204030204"/>
              </a:rPr>
              <a:t>2015 : </a:t>
            </a:r>
            <a:r>
              <a:rPr lang="fr-CA" sz="1800" dirty="0">
                <a:latin typeface="Calibri" panose="020F0502020204030204"/>
              </a:rPr>
              <a:t>Une directive politique sur les AR, élaborée conjointement, a été soumise au ministre </a:t>
            </a:r>
            <a:r>
              <a:rPr lang="fr-CA" sz="1800" dirty="0" err="1">
                <a:latin typeface="Calibri" panose="020F0502020204030204"/>
              </a:rPr>
              <a:t>Valcourt</a:t>
            </a:r>
            <a:r>
              <a:rPr lang="fr-CA" sz="1800" dirty="0">
                <a:latin typeface="Calibri" panose="020F0502020204030204"/>
              </a:rPr>
              <a:t>.</a:t>
            </a:r>
          </a:p>
          <a:p>
            <a:pPr marL="285750" indent="-285750">
              <a:spcAft>
                <a:spcPts val="600"/>
              </a:spcAft>
            </a:pPr>
            <a:r>
              <a:rPr kumimoji="0" lang="fr-CA" sz="1800" b="1" i="0" u="none" strike="noStrike" kern="1200" cap="none" spc="0" normalizeH="0" baseline="0" dirty="0">
                <a:ln>
                  <a:noFill/>
                </a:ln>
                <a:effectLst/>
                <a:uLnTx/>
                <a:uFillTx/>
                <a:latin typeface="Calibri" panose="020F0502020204030204"/>
              </a:rPr>
              <a:t>2016 : </a:t>
            </a:r>
            <a:r>
              <a:rPr lang="fr-CA" sz="1800" dirty="0"/>
              <a:t>Résolution 17/2016 de l'APN, </a:t>
            </a:r>
            <a:r>
              <a:rPr lang="fr-CA" sz="1800" i="1" dirty="0"/>
              <a:t>Appeler le Canada à actualiser la Politique d'ajouts aux réserves </a:t>
            </a:r>
            <a:endParaRPr kumimoji="0" lang="fr-CA" sz="1800" b="0" i="1" u="none" strike="noStrike" kern="1200" cap="none" spc="0" normalizeH="0" baseline="0" dirty="0">
              <a:ln>
                <a:noFill/>
              </a:ln>
              <a:effectLst/>
              <a:uLnTx/>
              <a:uFillTx/>
              <a:latin typeface="Calibri" panose="020F0502020204030204"/>
            </a:endParaRPr>
          </a:p>
          <a:p>
            <a:pPr marL="685800" lvl="1" indent="-228600">
              <a:lnSpc>
                <a:spcPct val="90000"/>
              </a:lnSpc>
              <a:spcBef>
                <a:spcPts val="1000"/>
              </a:spcBef>
              <a:buFont typeface="Arial" panose="020B0604020202020204" pitchFamily="34" charset="0"/>
              <a:buChar char="•"/>
              <a:defRPr/>
            </a:pPr>
            <a:r>
              <a:rPr lang="fr-CA" sz="1600" dirty="0">
                <a:latin typeface="Calibri" panose="020F0502020204030204"/>
              </a:rPr>
              <a:t>Diffuser la politique sur les AR actualisée  </a:t>
            </a:r>
          </a:p>
          <a:p>
            <a:pPr marL="685800" lvl="1" indent="-228600">
              <a:lnSpc>
                <a:spcPct val="90000"/>
              </a:lnSpc>
              <a:spcBef>
                <a:spcPts val="1000"/>
              </a:spcBef>
              <a:buFont typeface="Arial" panose="020B0604020202020204" pitchFamily="34" charset="0"/>
              <a:buChar char="•"/>
              <a:defRPr/>
            </a:pPr>
            <a:r>
              <a:rPr lang="fr-CA" sz="1600" dirty="0">
                <a:latin typeface="Calibri" panose="020F0502020204030204"/>
              </a:rPr>
              <a:t>Inclure l'APN dans l'interprétation et la surveillance d’une politique commune</a:t>
            </a:r>
          </a:p>
          <a:p>
            <a:pPr marL="285750" indent="-285750">
              <a:lnSpc>
                <a:spcPct val="90000"/>
              </a:lnSpc>
              <a:spcAft>
                <a:spcPts val="600"/>
              </a:spcAft>
              <a:buFont typeface="Arial" panose="020B0604020202020204" pitchFamily="34" charset="0"/>
              <a:buChar char="•"/>
            </a:pPr>
            <a:endParaRPr lang="fr-CA" sz="1600" dirty="0"/>
          </a:p>
        </p:txBody>
      </p:sp>
    </p:spTree>
    <p:extLst>
      <p:ext uri="{BB962C8B-B14F-4D97-AF65-F5344CB8AC3E}">
        <p14:creationId xmlns:p14="http://schemas.microsoft.com/office/powerpoint/2010/main" val="322301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AR : plaidoyer continu (2017-2021)</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marL="285750" indent="-285750">
              <a:lnSpc>
                <a:spcPct val="90000"/>
              </a:lnSpc>
              <a:spcAft>
                <a:spcPts val="600"/>
              </a:spcAft>
              <a:buFont typeface="Arial" panose="020B0604020202020204" pitchFamily="34" charset="0"/>
              <a:buChar char="•"/>
            </a:pPr>
            <a:r>
              <a:rPr kumimoji="0" lang="fr-CA" sz="2000" b="1" i="0" u="none" strike="noStrike" kern="1200" cap="none" spc="0" normalizeH="0" baseline="0" dirty="0">
                <a:ln>
                  <a:noFill/>
                </a:ln>
                <a:effectLst/>
                <a:uLnTx/>
                <a:uFillTx/>
                <a:latin typeface="Calibri" panose="020F0502020204030204"/>
              </a:rPr>
              <a:t>2017 : </a:t>
            </a:r>
            <a:r>
              <a:rPr kumimoji="0" lang="fr-CA" sz="2000" i="0" u="none" strike="noStrike" kern="1200" cap="none" spc="0" normalizeH="0" baseline="0" dirty="0">
                <a:ln>
                  <a:noFill/>
                </a:ln>
                <a:effectLst/>
                <a:uLnTx/>
                <a:uFillTx/>
                <a:latin typeface="Calibri" panose="020F0502020204030204"/>
              </a:rPr>
              <a:t>Les Premières Nations continuent de plaider en faveur d’une réforme. </a:t>
            </a:r>
          </a:p>
          <a:p>
            <a:pPr marL="742950" lvl="1" indent="-285750">
              <a:lnSpc>
                <a:spcPct val="90000"/>
              </a:lnSpc>
              <a:spcAft>
                <a:spcPts val="600"/>
              </a:spcAft>
              <a:buFont typeface="Arial" panose="020B0604020202020204" pitchFamily="34" charset="0"/>
              <a:buChar char="•"/>
            </a:pPr>
            <a:r>
              <a:rPr lang="fr-CA" sz="1800" dirty="0">
                <a:latin typeface="Calibri" panose="020F0502020204030204"/>
              </a:rPr>
              <a:t>La scission du ministère d'AINC a créé de nouveaux défis. </a:t>
            </a:r>
          </a:p>
          <a:p>
            <a:pPr marL="742950" lvl="1" indent="-285750">
              <a:lnSpc>
                <a:spcPct val="90000"/>
              </a:lnSpc>
              <a:spcAft>
                <a:spcPts val="600"/>
              </a:spcAft>
              <a:buFont typeface="Arial" panose="020B0604020202020204" pitchFamily="34" charset="0"/>
              <a:buChar char="•"/>
            </a:pPr>
            <a:r>
              <a:rPr lang="fr-CA" sz="1800" dirty="0">
                <a:latin typeface="Calibri" panose="020F0502020204030204"/>
              </a:rPr>
              <a:t>Aucune relation officielle entre l'APN et le Canada au sujet des AR.</a:t>
            </a:r>
          </a:p>
          <a:p>
            <a:pPr marL="285750" indent="-285750">
              <a:spcAft>
                <a:spcPts val="600"/>
              </a:spcAft>
            </a:pPr>
            <a:r>
              <a:rPr lang="fr-CA" sz="2000" b="1" dirty="0">
                <a:latin typeface="Calibri" panose="020F0502020204030204"/>
              </a:rPr>
              <a:t>2018 </a:t>
            </a:r>
            <a:r>
              <a:rPr lang="fr-CA" sz="2000" dirty="0">
                <a:latin typeface="Calibri" panose="020F0502020204030204"/>
              </a:rPr>
              <a:t>: Résolution 94/2018 de l'APN, </a:t>
            </a:r>
            <a:r>
              <a:rPr lang="fr-CA" sz="2000" i="1" dirty="0"/>
              <a:t>Rejet de l’approche du Canada en matière de législation sur les ajouts aux réserves </a:t>
            </a:r>
            <a:r>
              <a:rPr lang="fr-CA" sz="2000" dirty="0"/>
              <a:t>	</a:t>
            </a:r>
            <a:r>
              <a:rPr lang="fr-CA" sz="2000" dirty="0">
                <a:latin typeface="Calibri" panose="020F0502020204030204"/>
              </a:rPr>
              <a:t>  </a:t>
            </a:r>
          </a:p>
          <a:p>
            <a:pPr lvl="1">
              <a:spcBef>
                <a:spcPts val="1000"/>
              </a:spcBef>
              <a:defRPr/>
            </a:pPr>
            <a:r>
              <a:rPr lang="fr-CA" sz="1800" dirty="0">
                <a:latin typeface="Calibri" panose="020F0502020204030204"/>
              </a:rPr>
              <a:t>Le Canada a unilatéralement introduit la </a:t>
            </a:r>
            <a:r>
              <a:rPr lang="fr-CA" sz="1800" i="1" dirty="0"/>
              <a:t>Loi sur l’ajout de terres aux réserves et la création de réserves</a:t>
            </a:r>
            <a:r>
              <a:rPr lang="fr-CA" sz="1800" i="1" dirty="0">
                <a:latin typeface="Calibri" panose="020F0502020204030204"/>
              </a:rPr>
              <a:t> </a:t>
            </a:r>
            <a:r>
              <a:rPr lang="fr-CA" sz="1800" dirty="0">
                <a:latin typeface="Calibri" panose="020F0502020204030204"/>
              </a:rPr>
              <a:t>dans le</a:t>
            </a:r>
            <a:r>
              <a:rPr lang="fr-CA" sz="1800" i="1" dirty="0"/>
              <a:t> </a:t>
            </a:r>
            <a:r>
              <a:rPr lang="fr-CA" sz="1800" dirty="0"/>
              <a:t>projet de loi C-86,</a:t>
            </a:r>
            <a:r>
              <a:rPr lang="fr-CA" sz="1800" dirty="0">
                <a:latin typeface="Calibri" panose="020F0502020204030204"/>
              </a:rPr>
              <a:t> </a:t>
            </a:r>
            <a:r>
              <a:rPr lang="fr-CA" sz="1800" i="1" dirty="0">
                <a:latin typeface="Calibri" panose="020F0502020204030204"/>
              </a:rPr>
              <a:t>Loi d'exécution du budget. </a:t>
            </a:r>
          </a:p>
          <a:p>
            <a:pPr marL="685800" lvl="1" indent="-228600">
              <a:lnSpc>
                <a:spcPct val="90000"/>
              </a:lnSpc>
              <a:spcBef>
                <a:spcPts val="1000"/>
              </a:spcBef>
              <a:buFont typeface="Arial" panose="020B0604020202020204" pitchFamily="34" charset="0"/>
              <a:buChar char="•"/>
              <a:defRPr/>
            </a:pPr>
            <a:r>
              <a:rPr lang="fr-CA" sz="1800" dirty="0">
                <a:latin typeface="Calibri" panose="020F0502020204030204"/>
              </a:rPr>
              <a:t>Les modifications du projet de loi C-86 ne posaient pas de problème, mais le processus était inacceptable, ce qui a donné lieu à la résolution 94/2018 de l'APN. </a:t>
            </a:r>
          </a:p>
          <a:p>
            <a:pPr marL="0" indent="0">
              <a:lnSpc>
                <a:spcPct val="90000"/>
              </a:lnSpc>
              <a:spcAft>
                <a:spcPts val="600"/>
              </a:spcAft>
              <a:buNone/>
            </a:pPr>
            <a:endParaRPr lang="fr-CA" dirty="0"/>
          </a:p>
        </p:txBody>
      </p:sp>
    </p:spTree>
    <p:extLst>
      <p:ext uri="{BB962C8B-B14F-4D97-AF65-F5344CB8AC3E}">
        <p14:creationId xmlns:p14="http://schemas.microsoft.com/office/powerpoint/2010/main" val="403709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3318-3474-4FEE-ADF7-4FA2081C5B47}"/>
              </a:ext>
            </a:extLst>
          </p:cNvPr>
          <p:cNvSpPr>
            <a:spLocks noGrp="1"/>
          </p:cNvSpPr>
          <p:nvPr>
            <p:ph type="title"/>
          </p:nvPr>
        </p:nvSpPr>
        <p:spPr/>
        <p:txBody>
          <a:bodyPr/>
          <a:lstStyle/>
          <a:p>
            <a:r>
              <a:rPr lang="en-US" dirty="0" err="1"/>
              <a:t>Enquête</a:t>
            </a:r>
            <a:r>
              <a:rPr lang="en-US" dirty="0"/>
              <a:t> et </a:t>
            </a:r>
            <a:r>
              <a:rPr lang="en-US" dirty="0" err="1"/>
              <a:t>mobilisation</a:t>
            </a:r>
            <a:r>
              <a:rPr lang="en-US" dirty="0"/>
              <a:t> de 2018 de </a:t>
            </a:r>
            <a:r>
              <a:rPr lang="en-US" dirty="0" err="1"/>
              <a:t>l'APN</a:t>
            </a:r>
            <a:endParaRPr lang="en-CA" dirty="0"/>
          </a:p>
        </p:txBody>
      </p:sp>
      <p:sp>
        <p:nvSpPr>
          <p:cNvPr id="3" name="Content Placeholder 2">
            <a:extLst>
              <a:ext uri="{FF2B5EF4-FFF2-40B4-BE49-F238E27FC236}">
                <a16:creationId xmlns:a16="http://schemas.microsoft.com/office/drawing/2014/main" id="{29BA42AE-929A-4AFA-8AFC-AE92412D5FD3}"/>
              </a:ext>
            </a:extLst>
          </p:cNvPr>
          <p:cNvSpPr>
            <a:spLocks noGrp="1"/>
          </p:cNvSpPr>
          <p:nvPr>
            <p:ph idx="1"/>
          </p:nvPr>
        </p:nvSpPr>
        <p:spPr/>
        <p:txBody>
          <a:bodyPr/>
          <a:lstStyle/>
          <a:p>
            <a:r>
              <a:rPr lang="fr-CA" sz="2400" dirty="0">
                <a:latin typeface="Calibri" panose="020F0502020204030204" pitchFamily="34" charset="0"/>
                <a:cs typeface="Calibri" panose="020F0502020204030204" pitchFamily="34" charset="0"/>
              </a:rPr>
              <a:t>L'enquête et la mobilisation de 2018 de l'APN sur les AR étaient axées sur la politique de 2016 </a:t>
            </a:r>
          </a:p>
          <a:p>
            <a:pPr lvl="1"/>
            <a:r>
              <a:rPr lang="fr-CA" sz="2000" dirty="0">
                <a:latin typeface="Calibri" panose="020F0502020204030204" pitchFamily="34" charset="0"/>
                <a:cs typeface="Calibri" panose="020F0502020204030204" pitchFamily="34" charset="0"/>
              </a:rPr>
              <a:t>57 répondants et quatre réunions régionales</a:t>
            </a:r>
          </a:p>
          <a:p>
            <a:pPr lvl="1"/>
            <a:r>
              <a:rPr lang="fr-CA" sz="2000" dirty="0">
                <a:latin typeface="Calibri" panose="020F0502020204030204" pitchFamily="34" charset="0"/>
                <a:cs typeface="Calibri" panose="020F0502020204030204" pitchFamily="34" charset="0"/>
              </a:rPr>
              <a:t>Plusieurs défis thématiques </a:t>
            </a:r>
          </a:p>
          <a:p>
            <a:pPr lvl="2"/>
            <a:r>
              <a:rPr lang="fr-CA" sz="1800" dirty="0">
                <a:effectLst/>
                <a:latin typeface="Calibri" panose="020F0502020204030204" pitchFamily="34" charset="0"/>
                <a:ea typeface="Times New Roman" panose="02020603050405020304" pitchFamily="18" charset="0"/>
              </a:rPr>
              <a:t>Peu ou pas de communications de la part de Relations Couronne-Autochtones et Affaires du Nord Canada (RCAANC) dans les semaines et les mois qui ont suivi la publication de la politique.</a:t>
            </a:r>
          </a:p>
          <a:p>
            <a:pPr lvl="2"/>
            <a:r>
              <a:rPr lang="fr-CA" sz="1800" dirty="0">
                <a:effectLst/>
                <a:latin typeface="Calibri" panose="020F0502020204030204" pitchFamily="34" charset="0"/>
                <a:ea typeface="Times New Roman" panose="02020603050405020304" pitchFamily="18" charset="0"/>
              </a:rPr>
              <a:t>Peu ou pas d’établissement coordonné des priorités avec les Premières Nations et les bureaux régionaux, selon les besoins et pour la planification du travail et la rationalisation des ressources nécessaires.</a:t>
            </a:r>
          </a:p>
          <a:p>
            <a:pPr lvl="2"/>
            <a:r>
              <a:rPr lang="fr-CA" sz="1800" dirty="0">
                <a:effectLst/>
                <a:latin typeface="Calibri" panose="020F0502020204030204" pitchFamily="34" charset="0"/>
                <a:ea typeface="Times New Roman" panose="02020603050405020304" pitchFamily="18" charset="0"/>
              </a:rPr>
              <a:t>Peu ou pas de mise en œuvre de la réponse rapide </a:t>
            </a:r>
            <a:r>
              <a:rPr lang="fr-CA" sz="1800" dirty="0">
                <a:latin typeface="Calibri" panose="020F0502020204030204" pitchFamily="34" charset="0"/>
                <a:ea typeface="Times New Roman" panose="02020603050405020304" pitchFamily="18" charset="0"/>
              </a:rPr>
              <a:t>de RCAANC pour </a:t>
            </a:r>
            <a:r>
              <a:rPr lang="fr-CA" sz="1800" dirty="0">
                <a:effectLst/>
                <a:latin typeface="Calibri" panose="020F0502020204030204" pitchFamily="34" charset="0"/>
                <a:ea typeface="Times New Roman" panose="02020603050405020304" pitchFamily="18" charset="0"/>
              </a:rPr>
              <a:t>aider les Premières Nations à faire avancer leurs propositions et à régler les intérêts des tierces parties.</a:t>
            </a:r>
          </a:p>
          <a:p>
            <a:pPr lvl="2"/>
            <a:r>
              <a:rPr lang="fr-CA" sz="1800" dirty="0">
                <a:effectLst/>
                <a:latin typeface="Calibri" panose="020F0502020204030204" pitchFamily="34" charset="0"/>
                <a:ea typeface="Times New Roman" panose="02020603050405020304" pitchFamily="18" charset="0"/>
              </a:rPr>
              <a:t>Les retards sont systémiques et s'accumulent d'année en année.</a:t>
            </a:r>
            <a:endParaRPr lang="fr-CA" sz="1600" dirty="0">
              <a:latin typeface="Calibri" panose="020F0502020204030204" pitchFamily="34" charset="0"/>
              <a:ea typeface="Times New Roman" panose="02020603050405020304" pitchFamily="18" charset="0"/>
            </a:endParaRPr>
          </a:p>
          <a:p>
            <a:endParaRPr lang="fr-CA" sz="2400" dirty="0">
              <a:solidFill>
                <a:schemeClr val="tx1"/>
              </a:solidFill>
              <a:latin typeface="Calibri" panose="020F0502020204030204" pitchFamily="34" charset="0"/>
              <a:cs typeface="Calibri" panose="020F0502020204030204" pitchFamily="34" charset="0"/>
            </a:endParaRPr>
          </a:p>
          <a:p>
            <a:pPr marL="0" indent="0">
              <a:spcAft>
                <a:spcPts val="600"/>
              </a:spcAft>
              <a:buNone/>
            </a:pPr>
            <a:endParaRPr lang="fr-CA" sz="2200" dirty="0">
              <a:solidFill>
                <a:prstClr val="black"/>
              </a:solidFill>
              <a:latin typeface="Calibri" panose="020F0502020204030204"/>
            </a:endParaRPr>
          </a:p>
        </p:txBody>
      </p:sp>
    </p:spTree>
    <p:extLst>
      <p:ext uri="{BB962C8B-B14F-4D97-AF65-F5344CB8AC3E}">
        <p14:creationId xmlns:p14="http://schemas.microsoft.com/office/powerpoint/2010/main" val="233607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3318-3474-4FEE-ADF7-4FA2081C5B47}"/>
              </a:ext>
            </a:extLst>
          </p:cNvPr>
          <p:cNvSpPr>
            <a:spLocks noGrp="1"/>
          </p:cNvSpPr>
          <p:nvPr>
            <p:ph type="title"/>
          </p:nvPr>
        </p:nvSpPr>
        <p:spPr/>
        <p:txBody>
          <a:bodyPr/>
          <a:lstStyle/>
          <a:p>
            <a:r>
              <a:rPr lang="en-US" dirty="0"/>
              <a:t>Aperçu statistique actualisé </a:t>
            </a:r>
            <a:endParaRPr lang="en-CA" dirty="0"/>
          </a:p>
        </p:txBody>
      </p:sp>
      <p:sp>
        <p:nvSpPr>
          <p:cNvPr id="3" name="Content Placeholder 2">
            <a:extLst>
              <a:ext uri="{FF2B5EF4-FFF2-40B4-BE49-F238E27FC236}">
                <a16:creationId xmlns:a16="http://schemas.microsoft.com/office/drawing/2014/main" id="{29BA42AE-929A-4AFA-8AFC-AE92412D5FD3}"/>
              </a:ext>
            </a:extLst>
          </p:cNvPr>
          <p:cNvSpPr>
            <a:spLocks noGrp="1"/>
          </p:cNvSpPr>
          <p:nvPr>
            <p:ph idx="1"/>
          </p:nvPr>
        </p:nvSpPr>
        <p:spPr/>
        <p:txBody>
          <a:bodyPr/>
          <a:lstStyle/>
          <a:p>
            <a:r>
              <a:rPr lang="fr-CA" sz="2000" dirty="0">
                <a:latin typeface="Calibri" panose="020F0502020204030204" pitchFamily="34" charset="0"/>
                <a:cs typeface="Calibri" panose="020F0502020204030204" pitchFamily="34" charset="0"/>
              </a:rPr>
              <a:t>Faits sur les AR (Services aux Autochtones Canada - du 1</a:t>
            </a:r>
            <a:r>
              <a:rPr lang="fr-CA" sz="2000" baseline="30000" dirty="0">
                <a:latin typeface="Calibri" panose="020F0502020204030204" pitchFamily="34" charset="0"/>
                <a:cs typeface="Calibri" panose="020F0502020204030204" pitchFamily="34" charset="0"/>
              </a:rPr>
              <a:t>er</a:t>
            </a:r>
            <a:r>
              <a:rPr lang="fr-CA" sz="2000" dirty="0">
                <a:latin typeface="Calibri" panose="020F0502020204030204" pitchFamily="34" charset="0"/>
                <a:cs typeface="Calibri" panose="020F0502020204030204" pitchFamily="34" charset="0"/>
              </a:rPr>
              <a:t> octobre 2022 au 31 mai 2023)</a:t>
            </a:r>
          </a:p>
          <a:p>
            <a:pPr lvl="1"/>
            <a:r>
              <a:rPr lang="fr-CA" sz="1600" dirty="0">
                <a:latin typeface="Calibri" panose="020F0502020204030204" pitchFamily="34" charset="0"/>
                <a:cs typeface="Calibri" panose="020F0502020204030204" pitchFamily="34" charset="0"/>
              </a:rPr>
              <a:t>718 AR « actifs » : il s’agit d’une baisse (1 373 AR « actifs » en 2022)*</a:t>
            </a:r>
          </a:p>
          <a:p>
            <a:pPr lvl="1"/>
            <a:r>
              <a:rPr lang="fr-CA" sz="1600" dirty="0">
                <a:latin typeface="Calibri" panose="020F0502020204030204" pitchFamily="34" charset="0"/>
                <a:cs typeface="Calibri" panose="020F0502020204030204" pitchFamily="34" charset="0"/>
              </a:rPr>
              <a:t>31 AR approuvés </a:t>
            </a:r>
          </a:p>
          <a:p>
            <a:pPr lvl="1"/>
            <a:r>
              <a:rPr lang="fr-CA" sz="1600" dirty="0">
                <a:latin typeface="Calibri" panose="020F0502020204030204" pitchFamily="34" charset="0"/>
                <a:cs typeface="Calibri" panose="020F0502020204030204" pitchFamily="34" charset="0"/>
              </a:rPr>
              <a:t>88 % des AR actifs découlent d'obligations légales et d’ententes de catégorie politique </a:t>
            </a:r>
          </a:p>
          <a:p>
            <a:pPr lvl="1"/>
            <a:r>
              <a:rPr lang="fr-CA" sz="1600" dirty="0">
                <a:latin typeface="Calibri" panose="020F0502020204030204" pitchFamily="34" charset="0"/>
                <a:cs typeface="Calibri" panose="020F0502020204030204" pitchFamily="34" charset="0"/>
              </a:rPr>
              <a:t>Il faut en moyenne 2 à 8 ans pour obtenir un AR. </a:t>
            </a:r>
            <a:endParaRPr lang="fr-CA" sz="2000" dirty="0">
              <a:latin typeface="Calibri" panose="020F0502020204030204"/>
            </a:endParaRPr>
          </a:p>
          <a:p>
            <a:r>
              <a:rPr lang="fr-CA" sz="2000" dirty="0">
                <a:latin typeface="Calibri" panose="020F0502020204030204" pitchFamily="34" charset="0"/>
                <a:cs typeface="Calibri" panose="020F0502020204030204" pitchFamily="34" charset="0"/>
              </a:rPr>
              <a:t>SONDAGE SUR LES AR 2022 DE L’APN </a:t>
            </a:r>
          </a:p>
          <a:p>
            <a:pPr marL="742950" lvl="1" indent="-285750">
              <a:spcAft>
                <a:spcPts val="600"/>
              </a:spcAft>
            </a:pPr>
            <a:r>
              <a:rPr lang="fr-CA" sz="1600" dirty="0">
                <a:latin typeface="Calibri" panose="020F0502020204030204"/>
              </a:rPr>
              <a:t>322 réponses (185 ont nécessité un suivi) </a:t>
            </a:r>
          </a:p>
          <a:p>
            <a:pPr marL="742950" lvl="1" indent="-285750">
              <a:spcAft>
                <a:spcPts val="600"/>
              </a:spcAft>
            </a:pPr>
            <a:r>
              <a:rPr lang="fr-CA" sz="1600" dirty="0">
                <a:latin typeface="Calibri" panose="020F0502020204030204"/>
              </a:rPr>
              <a:t>75 % des 149 participants souhaitent une amélioration ou un </a:t>
            </a:r>
            <a:r>
              <a:rPr lang="fr-CA" sz="1600" dirty="0"/>
              <a:t>remplacement complet de la politique.</a:t>
            </a:r>
            <a:endParaRPr lang="fr-CA" sz="1600" dirty="0">
              <a:latin typeface="Calibri" panose="020F0502020204030204"/>
            </a:endParaRPr>
          </a:p>
          <a:p>
            <a:pPr marL="742950" lvl="1" indent="-285750">
              <a:spcAft>
                <a:spcPts val="600"/>
              </a:spcAft>
            </a:pPr>
            <a:r>
              <a:rPr lang="fr-CA" sz="1600" dirty="0">
                <a:latin typeface="Calibri" panose="020F0502020204030204"/>
              </a:rPr>
              <a:t>Une analyse préliminaire indique le temps nécessaire à l’obtention d'un AR et les obstacles au règlement des intérêts des tierces parties en tant que défis majeurs. </a:t>
            </a:r>
            <a:endParaRPr lang="fr-CA" sz="1400" dirty="0">
              <a:latin typeface="Calibri" panose="020F0502020204030204"/>
            </a:endParaRPr>
          </a:p>
          <a:p>
            <a:pPr marL="0" indent="0">
              <a:spcAft>
                <a:spcPts val="600"/>
              </a:spcAft>
              <a:buNone/>
            </a:pPr>
            <a:r>
              <a:rPr lang="fr-CA" sz="1100" dirty="0">
                <a:latin typeface="Calibri" panose="020F0502020204030204"/>
              </a:rPr>
              <a:t>* Des précisions sont demandées à SAC pour expliquer la baisse de 655 AR en 2022-2023</a:t>
            </a:r>
            <a:r>
              <a:rPr lang="fr-CA" sz="2200" dirty="0">
                <a:solidFill>
                  <a:prstClr val="black"/>
                </a:solidFill>
                <a:latin typeface="Calibri" panose="020F0502020204030204"/>
              </a:rPr>
              <a:t>. </a:t>
            </a:r>
          </a:p>
        </p:txBody>
      </p:sp>
    </p:spTree>
    <p:extLst>
      <p:ext uri="{BB962C8B-B14F-4D97-AF65-F5344CB8AC3E}">
        <p14:creationId xmlns:p14="http://schemas.microsoft.com/office/powerpoint/2010/main" val="3080467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DA97-7031-46D2-9A08-232619F1D518}"/>
              </a:ext>
            </a:extLst>
          </p:cNvPr>
          <p:cNvSpPr>
            <a:spLocks noGrp="1"/>
          </p:cNvSpPr>
          <p:nvPr>
            <p:ph type="title"/>
          </p:nvPr>
        </p:nvSpPr>
        <p:spPr/>
        <p:txBody>
          <a:bodyPr/>
          <a:lstStyle/>
          <a:p>
            <a:r>
              <a:rPr lang="en-US" dirty="0"/>
              <a:t>AR : Engagement renouvelé (2019 et 2021)</a:t>
            </a:r>
            <a:endParaRPr lang="en-CA" dirty="0"/>
          </a:p>
        </p:txBody>
      </p:sp>
      <p:sp>
        <p:nvSpPr>
          <p:cNvPr id="3" name="Content Placeholder 2">
            <a:extLst>
              <a:ext uri="{FF2B5EF4-FFF2-40B4-BE49-F238E27FC236}">
                <a16:creationId xmlns:a16="http://schemas.microsoft.com/office/drawing/2014/main" id="{F86CF516-3F29-40E5-867B-B6A70F8772E5}"/>
              </a:ext>
            </a:extLst>
          </p:cNvPr>
          <p:cNvSpPr>
            <a:spLocks noGrp="1"/>
          </p:cNvSpPr>
          <p:nvPr>
            <p:ph idx="1"/>
          </p:nvPr>
        </p:nvSpPr>
        <p:spPr/>
        <p:txBody>
          <a:bodyPr/>
          <a:lstStyle/>
          <a:p>
            <a:pPr>
              <a:defRPr/>
            </a:pPr>
            <a:r>
              <a:rPr lang="fr-CA" sz="2200" dirty="0">
                <a:latin typeface="Calibri" panose="020F0502020204030204"/>
              </a:rPr>
              <a:t>En 2019, le mandat ministériel demande à </a:t>
            </a:r>
            <a:r>
              <a:rPr lang="fr-CA" sz="2200" dirty="0"/>
              <a:t>RCAANC de </a:t>
            </a:r>
            <a:r>
              <a:rPr lang="fr-CA" sz="2200" dirty="0">
                <a:latin typeface="Calibri" panose="020F0502020204030204"/>
              </a:rPr>
              <a:t>mener à bien la réforme des AR avec les Premières Nations et leurs institutions représentatives.  </a:t>
            </a:r>
          </a:p>
          <a:p>
            <a:pPr>
              <a:defRPr/>
            </a:pPr>
            <a:endParaRPr lang="fr-CA" sz="2200" dirty="0">
              <a:latin typeface="Calibri" panose="020F0502020204030204"/>
            </a:endParaRPr>
          </a:p>
          <a:p>
            <a:pPr>
              <a:defRPr/>
            </a:pPr>
            <a:r>
              <a:rPr lang="fr-CA" sz="2200" dirty="0">
                <a:latin typeface="Calibri" panose="020F0502020204030204"/>
              </a:rPr>
              <a:t>En 2020, à la suite de l'engagement renouvelé du gouvernement fédéral, l'APN </a:t>
            </a:r>
            <a:r>
              <a:rPr lang="fr-CA" sz="2200" dirty="0"/>
              <a:t>et RCAANC ont </a:t>
            </a:r>
            <a:r>
              <a:rPr lang="fr-CA" sz="2200" dirty="0">
                <a:latin typeface="Calibri" panose="020F0502020204030204"/>
              </a:rPr>
              <a:t>constitué une table sur les terres qui est axée sur l'analyse de la politique et du processus d'AR.</a:t>
            </a:r>
          </a:p>
          <a:p>
            <a:pPr marL="0" indent="0">
              <a:buNone/>
              <a:defRPr/>
            </a:pPr>
            <a:endParaRPr lang="fr-CA" sz="2200" dirty="0">
              <a:latin typeface="Calibri" panose="020F0502020204030204"/>
            </a:endParaRPr>
          </a:p>
          <a:p>
            <a:pPr>
              <a:defRPr/>
            </a:pPr>
            <a:r>
              <a:rPr lang="fr-CA" sz="2200" dirty="0">
                <a:latin typeface="Calibri" panose="020F0502020204030204"/>
              </a:rPr>
              <a:t>Le budget fédéral de 2021 prévoyait 43 millions de dollars sur trois ans pour soutenir la réforme de la Politique sur les AR (10 millions) et combler l'énorme retard (33 millions). </a:t>
            </a:r>
          </a:p>
          <a:p>
            <a:pPr marL="0" indent="0">
              <a:lnSpc>
                <a:spcPct val="90000"/>
              </a:lnSpc>
              <a:spcAft>
                <a:spcPts val="600"/>
              </a:spcAft>
              <a:buNone/>
            </a:pPr>
            <a:endParaRPr lang="fr-CA" sz="2200" dirty="0"/>
          </a:p>
        </p:txBody>
      </p:sp>
    </p:spTree>
    <p:extLst>
      <p:ext uri="{BB962C8B-B14F-4D97-AF65-F5344CB8AC3E}">
        <p14:creationId xmlns:p14="http://schemas.microsoft.com/office/powerpoint/2010/main" val="272963097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2712</TotalTime>
  <Words>1858</Words>
  <Application>Microsoft Office PowerPoint</Application>
  <PresentationFormat>Widescreen</PresentationFormat>
  <Paragraphs>115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 Light</vt:lpstr>
      <vt:lpstr>Calibri</vt:lpstr>
      <vt:lpstr>1_Custom Design</vt:lpstr>
      <vt:lpstr>Restitution des terres : Réformer la Politique sur les ajouts aux réserves du Canada</vt:lpstr>
      <vt:lpstr>Aperçu de la présentation </vt:lpstr>
      <vt:lpstr>Ajouts aux réserves : Un héritage de frustration</vt:lpstr>
      <vt:lpstr>Ajouts à la réserve : Un héritage de frustration</vt:lpstr>
      <vt:lpstr>AR : Efforts de réforme récents (2012-2016)</vt:lpstr>
      <vt:lpstr>AR : plaidoyer continu (2017-2021)</vt:lpstr>
      <vt:lpstr>Enquête et mobilisation de 2018 de l'APN</vt:lpstr>
      <vt:lpstr>Aperçu statistique actualisé </vt:lpstr>
      <vt:lpstr>AR : Engagement renouvelé (2019 et 2021)</vt:lpstr>
      <vt:lpstr>Processus de réforme des AR de RCAANC </vt:lpstr>
      <vt:lpstr>AR : Mandats de l’APN</vt:lpstr>
      <vt:lpstr>AR : Mandats de l’APN</vt:lpstr>
      <vt:lpstr>DR 28, Restitution des terres des Premières Nations par l’intermédiaire de la réforme des ajouts aux réserves</vt:lpstr>
      <vt:lpstr>DR 28, Restitution des terres des Premières Nations par l’intermédiaire de la réforme des ajouts aux réserves</vt:lpstr>
      <vt:lpstr>AR : LDNU et PAN</vt:lpstr>
      <vt:lpstr>Conclusion et prochaines étapes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docId:693A794DFC03F2BE9022D17FCD0A9673</cp:keywords>
  <cp:lastModifiedBy>Serge Trouyet</cp:lastModifiedBy>
  <cp:revision>52</cp:revision>
  <cp:lastPrinted>2023-06-05T15:26:03Z</cp:lastPrinted>
  <dcterms:created xsi:type="dcterms:W3CDTF">2020-01-06T15:32:02Z</dcterms:created>
  <dcterms:modified xsi:type="dcterms:W3CDTF">2023-07-04T12:52:36Z</dcterms:modified>
</cp:coreProperties>
</file>