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0"/>
  </p:notesMasterIdLst>
  <p:sldIdLst>
    <p:sldId id="256" r:id="rId5"/>
    <p:sldId id="257" r:id="rId6"/>
    <p:sldId id="258" r:id="rId7"/>
    <p:sldId id="2147470516" r:id="rId8"/>
    <p:sldId id="259" r:id="rId9"/>
    <p:sldId id="260" r:id="rId10"/>
    <p:sldId id="320" r:id="rId11"/>
    <p:sldId id="2134805004" r:id="rId12"/>
    <p:sldId id="2134805005" r:id="rId13"/>
    <p:sldId id="2134805006" r:id="rId14"/>
    <p:sldId id="2147470525" r:id="rId15"/>
    <p:sldId id="2134805017" r:id="rId16"/>
    <p:sldId id="2134805021" r:id="rId17"/>
    <p:sldId id="2134805012" r:id="rId18"/>
    <p:sldId id="2134805008" r:id="rId19"/>
    <p:sldId id="2134805007" r:id="rId20"/>
    <p:sldId id="2134805015" r:id="rId21"/>
    <p:sldId id="2147470526" r:id="rId22"/>
    <p:sldId id="272" r:id="rId23"/>
    <p:sldId id="2147470511" r:id="rId24"/>
    <p:sldId id="2147470527" r:id="rId25"/>
    <p:sldId id="2147470521" r:id="rId26"/>
    <p:sldId id="2147470528" r:id="rId27"/>
    <p:sldId id="2147470524" r:id="rId28"/>
    <p:sldId id="267" r:id="rId29"/>
  </p:sldIdLst>
  <p:sldSz cx="12192000" cy="6858000"/>
  <p:notesSz cx="6858000" cy="9144000"/>
  <p:embeddedFontLst>
    <p:embeddedFont>
      <p:font typeface="Posterama" panose="020B0504020200020000" pitchFamily="34" charset="0"/>
      <p:regular r:id="rId31"/>
      <p:bold r:id="rId32"/>
      <p:italic r:id="rId33"/>
      <p:boldItalic r:id="rId34"/>
    </p:embeddedFont>
    <p:embeddedFont>
      <p:font typeface="Segoe UI Light" panose="020B0502040204020203" pitchFamily="34" charset="0"/>
      <p:regular r:id="rId35"/>
      <p:italic r:id="rId36"/>
    </p:embeddedFont>
    <p:embeddedFont>
      <p:font typeface="Segoe UI Semibold" panose="020B0702040204020203" pitchFamily="34" charset="0"/>
      <p:bold r:id="rId37"/>
      <p:boldItalic r:id="rId38"/>
    </p:embeddedFont>
    <p:embeddedFont>
      <p:font typeface="Segoe UI Semilight" panose="020B0402040204020203"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ECE4E-BDD0-0286-C0C2-974B55B16528}" name="Renee St. Germain" initials="RS" userId="S::rstgermain@afn.ca::1f10d9d1-ce38-4425-9be5-29cdb87f6a53" providerId="AD"/>
  <p188:author id="{0235136F-DE8C-CDB7-C77D-119C27E481F5}" name="Linnie McGuire" initials="LM" userId="S::LMcGuire@afn.ca::d796de31-a176-4c47-a9dc-db71b9902253" providerId="AD"/>
  <p188:author id="{31E968A6-C637-4363-CA6E-0687A9590E9F}" name="Dakota Edwards-Barber" initials="DE" userId="S::dedwards@afn.ca::c6c64482-521a-4445-ad66-953d879906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544"/>
    <a:srgbClr val="281A14"/>
    <a:srgbClr val="A58B77"/>
    <a:srgbClr val="3E3229"/>
    <a:srgbClr val="D1E5E7"/>
    <a:srgbClr val="61A6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80062" autoAdjust="0"/>
  </p:normalViewPr>
  <p:slideViewPr>
    <p:cSldViewPr snapToGrid="0" snapToObjects="1">
      <p:cViewPr varScale="1">
        <p:scale>
          <a:sx n="91" d="100"/>
          <a:sy n="91" d="100"/>
        </p:scale>
        <p:origin x="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Totals!$H$21</c:f>
              <c:strCache>
                <c:ptCount val="1"/>
                <c:pt idx="0">
                  <c:v>Sample First Nation #2</c:v>
                </c:pt>
              </c:strCache>
            </c:strRef>
          </c:tx>
          <c:spPr>
            <a:solidFill>
              <a:schemeClr val="bg1">
                <a:lumMod val="65000"/>
              </a:schemeClr>
            </a:solidFill>
            <a:ln>
              <a:noFill/>
            </a:ln>
            <a:effectLst/>
          </c:spPr>
          <c:invertIfNegative val="0"/>
          <c:dLbls>
            <c:dLbl>
              <c:idx val="0"/>
              <c:layout>
                <c:manualLayout>
                  <c:x val="2.1512315800795954E-3"/>
                  <c:y val="1.17600940807526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8-4ACE-8750-F540B7F30F3C}"/>
                </c:ext>
              </c:extLst>
            </c:dLbl>
            <c:dLbl>
              <c:idx val="1"/>
              <c:layout>
                <c:manualLayout>
                  <c:x val="-8.6049263203184616E-3"/>
                  <c:y val="1.56801254410035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58-4ACE-8750-F540B7F30F3C}"/>
                </c:ext>
              </c:extLst>
            </c:dLbl>
            <c:dLbl>
              <c:idx val="2"/>
              <c:layout>
                <c:manualLayout>
                  <c:x val="-6.4536947402387863E-3"/>
                  <c:y val="7.840062720501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8-4ACE-8750-F540B7F30F3C}"/>
                </c:ext>
              </c:extLst>
            </c:dLbl>
            <c:dLbl>
              <c:idx val="3"/>
              <c:layout>
                <c:manualLayout>
                  <c:x val="4.3024631601591909E-3"/>
                  <c:y val="7.8400627205017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58-4ACE-8750-F540B7F30F3C}"/>
                </c:ext>
              </c:extLst>
            </c:dLbl>
            <c:dLbl>
              <c:idx val="4"/>
              <c:layout>
                <c:manualLayout>
                  <c:x val="2.1512315800795954E-3"/>
                  <c:y val="7.84006272050169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58-4ACE-8750-F540B7F30F3C}"/>
                </c:ext>
              </c:extLst>
            </c:dLbl>
            <c:dLbl>
              <c:idx val="5"/>
              <c:layout>
                <c:manualLayout>
                  <c:x val="-2.1512315800795954E-3"/>
                  <c:y val="1.17600940807526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58-4ACE-8750-F540B7F30F3C}"/>
                </c:ext>
              </c:extLst>
            </c:dLbl>
            <c:dLbl>
              <c:idx val="6"/>
              <c:layout>
                <c:manualLayout>
                  <c:x val="2.1512315800795165E-3"/>
                  <c:y val="7.8400627205017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58-4ACE-8750-F540B7F30F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Totals!$B$22:$B$28</c:f>
              <c:strCache>
                <c:ptCount val="7"/>
                <c:pt idx="0">
                  <c:v>Governance and Administration</c:v>
                </c:pt>
                <c:pt idx="1">
                  <c:v>Instruction</c:v>
                </c:pt>
                <c:pt idx="2">
                  <c:v>Language and Culture</c:v>
                </c:pt>
                <c:pt idx="3">
                  <c:v>Inclusive Education</c:v>
                </c:pt>
                <c:pt idx="4">
                  <c:v>Transportation</c:v>
                </c:pt>
                <c:pt idx="5">
                  <c:v>Operations and Maintenance</c:v>
                </c:pt>
                <c:pt idx="6">
                  <c:v>Wrap Around Supports</c:v>
                </c:pt>
              </c:strCache>
              <c:extLst/>
            </c:strRef>
          </c:cat>
          <c:val>
            <c:numRef>
              <c:f>Totals!$H$22:$H$28</c:f>
              <c:numCache>
                <c:formatCode>"$"#,##0</c:formatCode>
                <c:ptCount val="7"/>
                <c:pt idx="0">
                  <c:v>3644.4781752888889</c:v>
                </c:pt>
                <c:pt idx="1">
                  <c:v>12546.022083555556</c:v>
                </c:pt>
                <c:pt idx="2">
                  <c:v>3920.5984014222222</c:v>
                </c:pt>
                <c:pt idx="3">
                  <c:v>10082.937726666667</c:v>
                </c:pt>
                <c:pt idx="4">
                  <c:v>4940.0179453107339</c:v>
                </c:pt>
                <c:pt idx="5">
                  <c:v>3850.8508369541878</c:v>
                </c:pt>
                <c:pt idx="6">
                  <c:v>4571.7904711111105</c:v>
                </c:pt>
              </c:numCache>
              <c:extLst/>
            </c:numRef>
          </c:val>
          <c:extLst>
            <c:ext xmlns:c16="http://schemas.microsoft.com/office/drawing/2014/chart" uri="{C3380CC4-5D6E-409C-BE32-E72D297353CC}">
              <c16:uniqueId val="{00000007-E258-4ACE-8750-F540B7F30F3C}"/>
            </c:ext>
          </c:extLst>
        </c:ser>
        <c:ser>
          <c:idx val="0"/>
          <c:order val="1"/>
          <c:tx>
            <c:strRef>
              <c:f>Totals!$G$21</c:f>
              <c:strCache>
                <c:ptCount val="1"/>
                <c:pt idx="0">
                  <c:v>Sample First Nation #1</c:v>
                </c:pt>
              </c:strCache>
            </c:strRef>
          </c:tx>
          <c:spPr>
            <a:solidFill>
              <a:srgbClr val="C00000"/>
            </a:solidFill>
            <a:ln>
              <a:noFill/>
            </a:ln>
            <a:effectLst/>
          </c:spPr>
          <c:invertIfNegative val="0"/>
          <c:dLbls>
            <c:dLbl>
              <c:idx val="4"/>
              <c:layout>
                <c:manualLayout>
                  <c:x val="2.1512315800795954E-3"/>
                  <c:y val="-1.17600940807527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58-4ACE-8750-F540B7F30F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Totals!$B$22:$B$28</c:f>
              <c:strCache>
                <c:ptCount val="7"/>
                <c:pt idx="0">
                  <c:v>Governance and Administration</c:v>
                </c:pt>
                <c:pt idx="1">
                  <c:v>Instruction</c:v>
                </c:pt>
                <c:pt idx="2">
                  <c:v>Language and Culture</c:v>
                </c:pt>
                <c:pt idx="3">
                  <c:v>Inclusive Education</c:v>
                </c:pt>
                <c:pt idx="4">
                  <c:v>Transportation</c:v>
                </c:pt>
                <c:pt idx="5">
                  <c:v>Operations and Maintenance</c:v>
                </c:pt>
                <c:pt idx="6">
                  <c:v>Wrap Around Supports</c:v>
                </c:pt>
              </c:strCache>
              <c:extLst/>
            </c:strRef>
          </c:cat>
          <c:val>
            <c:numRef>
              <c:f>Totals!$G$22:$G$28</c:f>
              <c:numCache>
                <c:formatCode>"$"#,##0</c:formatCode>
                <c:ptCount val="7"/>
                <c:pt idx="0">
                  <c:v>8385.2651508965519</c:v>
                </c:pt>
                <c:pt idx="1">
                  <c:v>18414.827985655174</c:v>
                </c:pt>
                <c:pt idx="2">
                  <c:v>7322.6875917241377</c:v>
                </c:pt>
                <c:pt idx="3">
                  <c:v>17946.776452275863</c:v>
                </c:pt>
                <c:pt idx="4">
                  <c:v>3555.7559856911103</c:v>
                </c:pt>
                <c:pt idx="5">
                  <c:v>8993.9360717241379</c:v>
                </c:pt>
                <c:pt idx="6">
                  <c:v>10037.868521379311</c:v>
                </c:pt>
              </c:numCache>
              <c:extLst/>
            </c:numRef>
          </c:val>
          <c:extLst>
            <c:ext xmlns:c16="http://schemas.microsoft.com/office/drawing/2014/chart" uri="{C3380CC4-5D6E-409C-BE32-E72D297353CC}">
              <c16:uniqueId val="{00000009-E258-4ACE-8750-F540B7F30F3C}"/>
            </c:ext>
          </c:extLst>
        </c:ser>
        <c:dLbls>
          <c:dLblPos val="outEnd"/>
          <c:showLegendKey val="0"/>
          <c:showVal val="1"/>
          <c:showCatName val="0"/>
          <c:showSerName val="0"/>
          <c:showPercent val="0"/>
          <c:showBubbleSize val="0"/>
        </c:dLbls>
        <c:gapWidth val="182"/>
        <c:axId val="1054068952"/>
        <c:axId val="1054066432"/>
      </c:barChart>
      <c:catAx>
        <c:axId val="1054068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54066432"/>
        <c:crosses val="autoZero"/>
        <c:auto val="1"/>
        <c:lblAlgn val="ctr"/>
        <c:lblOffset val="100"/>
        <c:noMultiLvlLbl val="0"/>
      </c:catAx>
      <c:valAx>
        <c:axId val="1054066432"/>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en-US"/>
          </a:p>
        </c:txPr>
        <c:crossAx val="1054068952"/>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CCFE3-23C9-4270-86EA-23A0D5E6E5E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55045D51-11EB-4DB0-A2CD-C77E8DAB434B}">
      <dgm:prSet/>
      <dgm:spPr>
        <a:ln w="12700">
          <a:solidFill>
            <a:schemeClr val="tx1"/>
          </a:solidFill>
        </a:ln>
      </dgm:spPr>
      <dgm:t>
        <a:bodyPr/>
        <a:lstStyle/>
        <a:p>
          <a:r>
            <a:rPr lang="en-CA" b="0" dirty="0">
              <a:latin typeface="+mj-lt"/>
            </a:rPr>
            <a:t>Overall, the implementation of the Interim Regional Funding Formula (IRFF) resulted in significant funding increases for most First Nations.</a:t>
          </a:r>
        </a:p>
      </dgm:t>
    </dgm:pt>
    <dgm:pt modelId="{A50F1E44-EC73-4726-BF9A-D7EA978A2632}" type="parTrans" cxnId="{72F47652-C56C-4E90-B89B-34E1D2428DF7}">
      <dgm:prSet/>
      <dgm:spPr/>
      <dgm:t>
        <a:bodyPr/>
        <a:lstStyle/>
        <a:p>
          <a:endParaRPr lang="en-CA" b="1"/>
        </a:p>
      </dgm:t>
    </dgm:pt>
    <dgm:pt modelId="{457DCE65-ECC7-4F3A-9D06-DF9BBD722B65}" type="sibTrans" cxnId="{72F47652-C56C-4E90-B89B-34E1D2428DF7}">
      <dgm:prSet/>
      <dgm:spPr/>
      <dgm:t>
        <a:bodyPr/>
        <a:lstStyle/>
        <a:p>
          <a:endParaRPr lang="en-CA" b="1"/>
        </a:p>
      </dgm:t>
    </dgm:pt>
    <dgm:pt modelId="{0834BD3F-C51B-4692-9464-333A661E3D1A}">
      <dgm:prSet/>
      <dgm:spPr>
        <a:ln w="12700">
          <a:solidFill>
            <a:schemeClr val="tx1"/>
          </a:solidFill>
        </a:ln>
      </dgm:spPr>
      <dgm:t>
        <a:bodyPr/>
        <a:lstStyle/>
        <a:p>
          <a:r>
            <a:rPr lang="en-CA" b="0" dirty="0">
              <a:latin typeface="+mj-lt"/>
            </a:rPr>
            <a:t>IRFFs helped create greater funding equity.</a:t>
          </a:r>
        </a:p>
      </dgm:t>
    </dgm:pt>
    <dgm:pt modelId="{04D76C1F-86CA-47C0-BC7A-689D11129E10}" type="parTrans" cxnId="{66D37CE5-6870-42C3-AEDE-F99491B23A88}">
      <dgm:prSet/>
      <dgm:spPr/>
      <dgm:t>
        <a:bodyPr/>
        <a:lstStyle/>
        <a:p>
          <a:endParaRPr lang="en-CA" b="1"/>
        </a:p>
      </dgm:t>
    </dgm:pt>
    <dgm:pt modelId="{9CCA0136-389F-4859-B675-2B54BB780AEF}" type="sibTrans" cxnId="{66D37CE5-6870-42C3-AEDE-F99491B23A88}">
      <dgm:prSet/>
      <dgm:spPr/>
      <dgm:t>
        <a:bodyPr/>
        <a:lstStyle/>
        <a:p>
          <a:endParaRPr lang="en-CA" b="1"/>
        </a:p>
      </dgm:t>
    </dgm:pt>
    <dgm:pt modelId="{F387A67C-FB8A-4188-AB7E-7E359171BF27}">
      <dgm:prSet/>
      <dgm:spPr/>
      <dgm:t>
        <a:bodyPr/>
        <a:lstStyle/>
        <a:p>
          <a:r>
            <a:rPr lang="en-CA" b="0" dirty="0">
              <a:latin typeface="+mn-lt"/>
            </a:rPr>
            <a:t>Elimination of nominal roll attendance compliance requirements.</a:t>
          </a:r>
        </a:p>
      </dgm:t>
    </dgm:pt>
    <dgm:pt modelId="{AC75F0BF-50DE-4A8F-A6F9-92E94A17AF94}" type="parTrans" cxnId="{C0F23721-541F-4630-9A1C-5D1B535DF8E2}">
      <dgm:prSet/>
      <dgm:spPr/>
      <dgm:t>
        <a:bodyPr/>
        <a:lstStyle/>
        <a:p>
          <a:endParaRPr lang="en-CA" b="1"/>
        </a:p>
      </dgm:t>
    </dgm:pt>
    <dgm:pt modelId="{6FCBFCD7-B3DF-4B82-A650-97060C880DDE}" type="sibTrans" cxnId="{C0F23721-541F-4630-9A1C-5D1B535DF8E2}">
      <dgm:prSet/>
      <dgm:spPr/>
      <dgm:t>
        <a:bodyPr/>
        <a:lstStyle/>
        <a:p>
          <a:endParaRPr lang="en-CA" b="1"/>
        </a:p>
      </dgm:t>
    </dgm:pt>
    <dgm:pt modelId="{79AE930A-0B3E-4048-A7B0-A5A17E6DB672}">
      <dgm:prSet/>
      <dgm:spPr/>
      <dgm:t>
        <a:bodyPr/>
        <a:lstStyle/>
        <a:p>
          <a:r>
            <a:rPr lang="en-CA" b="0">
              <a:latin typeface="+mn-lt"/>
            </a:rPr>
            <a:t>Elimination of funding disparity between block vs. non-block First Nations, large/high-capacity vs. small/remote First Nations.</a:t>
          </a:r>
        </a:p>
      </dgm:t>
    </dgm:pt>
    <dgm:pt modelId="{9E8AD27C-AF99-4EC3-9FA8-EA6CAABB3CE4}" type="parTrans" cxnId="{ECB0A5F9-0B99-4361-92C4-D1B8555D9EDB}">
      <dgm:prSet/>
      <dgm:spPr/>
      <dgm:t>
        <a:bodyPr/>
        <a:lstStyle/>
        <a:p>
          <a:endParaRPr lang="en-CA" b="1"/>
        </a:p>
      </dgm:t>
    </dgm:pt>
    <dgm:pt modelId="{E8C43B0B-E7BB-4549-9BCC-4880C872EA1E}" type="sibTrans" cxnId="{ECB0A5F9-0B99-4361-92C4-D1B8555D9EDB}">
      <dgm:prSet/>
      <dgm:spPr/>
      <dgm:t>
        <a:bodyPr/>
        <a:lstStyle/>
        <a:p>
          <a:endParaRPr lang="en-CA" b="1"/>
        </a:p>
      </dgm:t>
    </dgm:pt>
    <dgm:pt modelId="{12DEC044-FD7B-4FCF-815C-9A7CDEDF2280}">
      <dgm:prSet/>
      <dgm:spPr>
        <a:ln w="12700">
          <a:solidFill>
            <a:schemeClr val="tx1"/>
          </a:solidFill>
        </a:ln>
      </dgm:spPr>
      <dgm:t>
        <a:bodyPr/>
        <a:lstStyle/>
        <a:p>
          <a:r>
            <a:rPr lang="en-CA" b="0" dirty="0">
              <a:latin typeface="+mj-lt"/>
            </a:rPr>
            <a:t>There have been notable improvements to the IRFFs over the past five years.</a:t>
          </a:r>
        </a:p>
      </dgm:t>
    </dgm:pt>
    <dgm:pt modelId="{120A78B3-87DA-409D-AFFD-FF34B23C05F1}" type="parTrans" cxnId="{76F5DC37-80D8-42EC-8B67-CDD63D61508F}">
      <dgm:prSet/>
      <dgm:spPr/>
      <dgm:t>
        <a:bodyPr/>
        <a:lstStyle/>
        <a:p>
          <a:endParaRPr lang="en-CA" b="1"/>
        </a:p>
      </dgm:t>
    </dgm:pt>
    <dgm:pt modelId="{00CC216A-67BC-4593-B60B-D6C664442645}" type="sibTrans" cxnId="{76F5DC37-80D8-42EC-8B67-CDD63D61508F}">
      <dgm:prSet/>
      <dgm:spPr/>
      <dgm:t>
        <a:bodyPr/>
        <a:lstStyle/>
        <a:p>
          <a:endParaRPr lang="en-CA" b="1"/>
        </a:p>
      </dgm:t>
    </dgm:pt>
    <dgm:pt modelId="{A68A332B-F8D3-494C-BEC9-1F57DCDF2B00}">
      <dgm:prSet/>
      <dgm:spPr/>
      <dgm:t>
        <a:bodyPr/>
        <a:lstStyle/>
        <a:p>
          <a:r>
            <a:rPr lang="en-CA" b="0" dirty="0">
              <a:latin typeface="+mn-lt"/>
            </a:rPr>
            <a:t>Country-wide improvements (e.g. before and after school funding, private home placement funding, student support funding, transportation funding.)</a:t>
          </a:r>
        </a:p>
      </dgm:t>
    </dgm:pt>
    <dgm:pt modelId="{038C19F2-3899-497E-ADA9-B6C1EEFC539D}" type="parTrans" cxnId="{DA519751-C067-49B6-8866-7F4CED9DA035}">
      <dgm:prSet/>
      <dgm:spPr/>
      <dgm:t>
        <a:bodyPr/>
        <a:lstStyle/>
        <a:p>
          <a:endParaRPr lang="en-CA" b="1"/>
        </a:p>
      </dgm:t>
    </dgm:pt>
    <dgm:pt modelId="{7BF55067-6CA4-4D5D-A85D-81109B24AFBC}" type="sibTrans" cxnId="{DA519751-C067-49B6-8866-7F4CED9DA035}">
      <dgm:prSet/>
      <dgm:spPr/>
      <dgm:t>
        <a:bodyPr/>
        <a:lstStyle/>
        <a:p>
          <a:endParaRPr lang="en-CA" b="1"/>
        </a:p>
      </dgm:t>
    </dgm:pt>
    <dgm:pt modelId="{8CB0C22C-3460-46E9-91FE-3E20455FD707}">
      <dgm:prSet/>
      <dgm:spPr/>
      <dgm:t>
        <a:bodyPr/>
        <a:lstStyle/>
        <a:p>
          <a:r>
            <a:rPr lang="en-CA" b="0" dirty="0">
              <a:latin typeface="+mn-lt"/>
            </a:rPr>
            <a:t>Region-specific improvements (e.g. remoteness adaptation for fly-in communities in Ontario.)</a:t>
          </a:r>
        </a:p>
      </dgm:t>
    </dgm:pt>
    <dgm:pt modelId="{4B9C676E-6B48-42B3-A3CA-EB2A0ED89971}" type="parTrans" cxnId="{592E4A0D-CC04-4664-84CF-E6D31FB7E694}">
      <dgm:prSet/>
      <dgm:spPr/>
      <dgm:t>
        <a:bodyPr/>
        <a:lstStyle/>
        <a:p>
          <a:endParaRPr lang="en-CA" b="1"/>
        </a:p>
      </dgm:t>
    </dgm:pt>
    <dgm:pt modelId="{2812EDB2-5292-440E-B940-B7266E1E3DBA}" type="sibTrans" cxnId="{592E4A0D-CC04-4664-84CF-E6D31FB7E694}">
      <dgm:prSet/>
      <dgm:spPr/>
      <dgm:t>
        <a:bodyPr/>
        <a:lstStyle/>
        <a:p>
          <a:endParaRPr lang="en-CA" b="1"/>
        </a:p>
      </dgm:t>
    </dgm:pt>
    <dgm:pt modelId="{52C84E66-94BA-4B88-B23B-54BD526D6559}" type="pres">
      <dgm:prSet presAssocID="{80ACCFE3-23C9-4270-86EA-23A0D5E6E5E0}" presName="linear" presStyleCnt="0">
        <dgm:presLayoutVars>
          <dgm:animLvl val="lvl"/>
          <dgm:resizeHandles val="exact"/>
        </dgm:presLayoutVars>
      </dgm:prSet>
      <dgm:spPr/>
    </dgm:pt>
    <dgm:pt modelId="{A653C3A4-ECA2-418A-BAF7-D84A9D38346D}" type="pres">
      <dgm:prSet presAssocID="{55045D51-11EB-4DB0-A2CD-C77E8DAB434B}" presName="parentText" presStyleLbl="node1" presStyleIdx="0" presStyleCnt="3">
        <dgm:presLayoutVars>
          <dgm:chMax val="0"/>
          <dgm:bulletEnabled val="1"/>
        </dgm:presLayoutVars>
      </dgm:prSet>
      <dgm:spPr/>
    </dgm:pt>
    <dgm:pt modelId="{6BDBDB1A-8116-4BF8-BD75-05F51055814E}" type="pres">
      <dgm:prSet presAssocID="{457DCE65-ECC7-4F3A-9D06-DF9BBD722B65}" presName="spacer" presStyleCnt="0"/>
      <dgm:spPr/>
    </dgm:pt>
    <dgm:pt modelId="{722D8E43-2B1E-4526-8F40-D8D407F5F86C}" type="pres">
      <dgm:prSet presAssocID="{0834BD3F-C51B-4692-9464-333A661E3D1A}" presName="parentText" presStyleLbl="node1" presStyleIdx="1" presStyleCnt="3">
        <dgm:presLayoutVars>
          <dgm:chMax val="0"/>
          <dgm:bulletEnabled val="1"/>
        </dgm:presLayoutVars>
      </dgm:prSet>
      <dgm:spPr/>
    </dgm:pt>
    <dgm:pt modelId="{0C45CD29-57EC-447A-BA0B-51318CC5243D}" type="pres">
      <dgm:prSet presAssocID="{0834BD3F-C51B-4692-9464-333A661E3D1A}" presName="childText" presStyleLbl="revTx" presStyleIdx="0" presStyleCnt="2" custLinFactNeighborX="-546">
        <dgm:presLayoutVars>
          <dgm:bulletEnabled val="1"/>
        </dgm:presLayoutVars>
      </dgm:prSet>
      <dgm:spPr/>
    </dgm:pt>
    <dgm:pt modelId="{3012844C-AB33-4FBE-8F4A-22400439A0C1}" type="pres">
      <dgm:prSet presAssocID="{12DEC044-FD7B-4FCF-815C-9A7CDEDF2280}" presName="parentText" presStyleLbl="node1" presStyleIdx="2" presStyleCnt="3">
        <dgm:presLayoutVars>
          <dgm:chMax val="0"/>
          <dgm:bulletEnabled val="1"/>
        </dgm:presLayoutVars>
      </dgm:prSet>
      <dgm:spPr/>
    </dgm:pt>
    <dgm:pt modelId="{EC04C326-4960-4EE2-86C7-E0F1EC0C15F7}" type="pres">
      <dgm:prSet presAssocID="{12DEC044-FD7B-4FCF-815C-9A7CDEDF2280}" presName="childText" presStyleLbl="revTx" presStyleIdx="1" presStyleCnt="2">
        <dgm:presLayoutVars>
          <dgm:bulletEnabled val="1"/>
        </dgm:presLayoutVars>
      </dgm:prSet>
      <dgm:spPr/>
    </dgm:pt>
  </dgm:ptLst>
  <dgm:cxnLst>
    <dgm:cxn modelId="{C0F07909-3F3B-4B58-AA48-B35AFE1AE394}" type="presOf" srcId="{0834BD3F-C51B-4692-9464-333A661E3D1A}" destId="{722D8E43-2B1E-4526-8F40-D8D407F5F86C}" srcOrd="0" destOrd="0" presId="urn:microsoft.com/office/officeart/2005/8/layout/vList2"/>
    <dgm:cxn modelId="{2C56E80C-4707-4567-8A8D-AB83A866A7B8}" type="presOf" srcId="{A68A332B-F8D3-494C-BEC9-1F57DCDF2B00}" destId="{EC04C326-4960-4EE2-86C7-E0F1EC0C15F7}" srcOrd="0" destOrd="0" presId="urn:microsoft.com/office/officeart/2005/8/layout/vList2"/>
    <dgm:cxn modelId="{592E4A0D-CC04-4664-84CF-E6D31FB7E694}" srcId="{12DEC044-FD7B-4FCF-815C-9A7CDEDF2280}" destId="{8CB0C22C-3460-46E9-91FE-3E20455FD707}" srcOrd="1" destOrd="0" parTransId="{4B9C676E-6B48-42B3-A3CA-EB2A0ED89971}" sibTransId="{2812EDB2-5292-440E-B940-B7266E1E3DBA}"/>
    <dgm:cxn modelId="{C0F23721-541F-4630-9A1C-5D1B535DF8E2}" srcId="{0834BD3F-C51B-4692-9464-333A661E3D1A}" destId="{F387A67C-FB8A-4188-AB7E-7E359171BF27}" srcOrd="0" destOrd="0" parTransId="{AC75F0BF-50DE-4A8F-A6F9-92E94A17AF94}" sibTransId="{6FCBFCD7-B3DF-4B82-A650-97060C880DDE}"/>
    <dgm:cxn modelId="{76F5DC37-80D8-42EC-8B67-CDD63D61508F}" srcId="{80ACCFE3-23C9-4270-86EA-23A0D5E6E5E0}" destId="{12DEC044-FD7B-4FCF-815C-9A7CDEDF2280}" srcOrd="2" destOrd="0" parTransId="{120A78B3-87DA-409D-AFFD-FF34B23C05F1}" sibTransId="{00CC216A-67BC-4593-B60B-D6C664442645}"/>
    <dgm:cxn modelId="{063B6C60-A83E-4512-9F6D-0128170C706F}" type="presOf" srcId="{8CB0C22C-3460-46E9-91FE-3E20455FD707}" destId="{EC04C326-4960-4EE2-86C7-E0F1EC0C15F7}" srcOrd="0" destOrd="1" presId="urn:microsoft.com/office/officeart/2005/8/layout/vList2"/>
    <dgm:cxn modelId="{0B915471-0C47-46A8-AE1C-D3A23BCCF65C}" type="presOf" srcId="{79AE930A-0B3E-4048-A7B0-A5A17E6DB672}" destId="{0C45CD29-57EC-447A-BA0B-51318CC5243D}" srcOrd="0" destOrd="1" presId="urn:microsoft.com/office/officeart/2005/8/layout/vList2"/>
    <dgm:cxn modelId="{DA519751-C067-49B6-8866-7F4CED9DA035}" srcId="{12DEC044-FD7B-4FCF-815C-9A7CDEDF2280}" destId="{A68A332B-F8D3-494C-BEC9-1F57DCDF2B00}" srcOrd="0" destOrd="0" parTransId="{038C19F2-3899-497E-ADA9-B6C1EEFC539D}" sibTransId="{7BF55067-6CA4-4D5D-A85D-81109B24AFBC}"/>
    <dgm:cxn modelId="{72F47652-C56C-4E90-B89B-34E1D2428DF7}" srcId="{80ACCFE3-23C9-4270-86EA-23A0D5E6E5E0}" destId="{55045D51-11EB-4DB0-A2CD-C77E8DAB434B}" srcOrd="0" destOrd="0" parTransId="{A50F1E44-EC73-4726-BF9A-D7EA978A2632}" sibTransId="{457DCE65-ECC7-4F3A-9D06-DF9BBD722B65}"/>
    <dgm:cxn modelId="{E8E5C7A2-1292-4B80-B14A-3303226F201C}" type="presOf" srcId="{55045D51-11EB-4DB0-A2CD-C77E8DAB434B}" destId="{A653C3A4-ECA2-418A-BAF7-D84A9D38346D}" srcOrd="0" destOrd="0" presId="urn:microsoft.com/office/officeart/2005/8/layout/vList2"/>
    <dgm:cxn modelId="{4BB10EB6-D0E5-49AB-910C-A5F91B6D4AF0}" type="presOf" srcId="{12DEC044-FD7B-4FCF-815C-9A7CDEDF2280}" destId="{3012844C-AB33-4FBE-8F4A-22400439A0C1}" srcOrd="0" destOrd="0" presId="urn:microsoft.com/office/officeart/2005/8/layout/vList2"/>
    <dgm:cxn modelId="{A9721BD7-67D7-4242-BEC5-2BD74FD331A4}" type="presOf" srcId="{80ACCFE3-23C9-4270-86EA-23A0D5E6E5E0}" destId="{52C84E66-94BA-4B88-B23B-54BD526D6559}" srcOrd="0" destOrd="0" presId="urn:microsoft.com/office/officeart/2005/8/layout/vList2"/>
    <dgm:cxn modelId="{66D37CE5-6870-42C3-AEDE-F99491B23A88}" srcId="{80ACCFE3-23C9-4270-86EA-23A0D5E6E5E0}" destId="{0834BD3F-C51B-4692-9464-333A661E3D1A}" srcOrd="1" destOrd="0" parTransId="{04D76C1F-86CA-47C0-BC7A-689D11129E10}" sibTransId="{9CCA0136-389F-4859-B675-2B54BB780AEF}"/>
    <dgm:cxn modelId="{43A3E7E6-2CCC-4FCD-BAB3-CF85C5ABFD5E}" type="presOf" srcId="{F387A67C-FB8A-4188-AB7E-7E359171BF27}" destId="{0C45CD29-57EC-447A-BA0B-51318CC5243D}" srcOrd="0" destOrd="0" presId="urn:microsoft.com/office/officeart/2005/8/layout/vList2"/>
    <dgm:cxn modelId="{ECB0A5F9-0B99-4361-92C4-D1B8555D9EDB}" srcId="{0834BD3F-C51B-4692-9464-333A661E3D1A}" destId="{79AE930A-0B3E-4048-A7B0-A5A17E6DB672}" srcOrd="1" destOrd="0" parTransId="{9E8AD27C-AF99-4EC3-9FA8-EA6CAABB3CE4}" sibTransId="{E8C43B0B-E7BB-4549-9BCC-4880C872EA1E}"/>
    <dgm:cxn modelId="{7DD018AD-424E-44B9-8756-E71CE35D984A}" type="presParOf" srcId="{52C84E66-94BA-4B88-B23B-54BD526D6559}" destId="{A653C3A4-ECA2-418A-BAF7-D84A9D38346D}" srcOrd="0" destOrd="0" presId="urn:microsoft.com/office/officeart/2005/8/layout/vList2"/>
    <dgm:cxn modelId="{1C872EB4-1F60-4BEC-9A06-FFBAB62C88E1}" type="presParOf" srcId="{52C84E66-94BA-4B88-B23B-54BD526D6559}" destId="{6BDBDB1A-8116-4BF8-BD75-05F51055814E}" srcOrd="1" destOrd="0" presId="urn:microsoft.com/office/officeart/2005/8/layout/vList2"/>
    <dgm:cxn modelId="{1EB008BC-1FD1-4AD2-93B2-A6794C721EC5}" type="presParOf" srcId="{52C84E66-94BA-4B88-B23B-54BD526D6559}" destId="{722D8E43-2B1E-4526-8F40-D8D407F5F86C}" srcOrd="2" destOrd="0" presId="urn:microsoft.com/office/officeart/2005/8/layout/vList2"/>
    <dgm:cxn modelId="{338D841C-0BB4-4741-8FF0-73998459F8CF}" type="presParOf" srcId="{52C84E66-94BA-4B88-B23B-54BD526D6559}" destId="{0C45CD29-57EC-447A-BA0B-51318CC5243D}" srcOrd="3" destOrd="0" presId="urn:microsoft.com/office/officeart/2005/8/layout/vList2"/>
    <dgm:cxn modelId="{B0B85E19-4427-4289-89D5-488E44CD01E0}" type="presParOf" srcId="{52C84E66-94BA-4B88-B23B-54BD526D6559}" destId="{3012844C-AB33-4FBE-8F4A-22400439A0C1}" srcOrd="4" destOrd="0" presId="urn:microsoft.com/office/officeart/2005/8/layout/vList2"/>
    <dgm:cxn modelId="{997877B8-D53B-4604-B27E-54CF99A198FB}" type="presParOf" srcId="{52C84E66-94BA-4B88-B23B-54BD526D6559}" destId="{EC04C326-4960-4EE2-86C7-E0F1EC0C15F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9D234-B604-4357-B996-786C6AE1031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CAC2E080-2BE7-471A-B594-172675152495}">
      <dgm:prSet/>
      <dgm:spPr>
        <a:ln>
          <a:solidFill>
            <a:schemeClr val="tx1"/>
          </a:solidFill>
        </a:ln>
      </dgm:spPr>
      <dgm:t>
        <a:bodyPr/>
        <a:lstStyle/>
        <a:p>
          <a:r>
            <a:rPr lang="en-CA" b="0" dirty="0">
              <a:latin typeface="+mj-lt"/>
            </a:rPr>
            <a:t>“Side-by-sides” (funding breakdowns) are confusing, not user-friendly, and difficult to understand.</a:t>
          </a:r>
        </a:p>
      </dgm:t>
    </dgm:pt>
    <dgm:pt modelId="{10A1B2E0-E5D4-4F6D-A844-0F340EB1B067}" type="parTrans" cxnId="{42E0C6B2-3706-43F5-8A2F-15D2BBCA79D6}">
      <dgm:prSet/>
      <dgm:spPr/>
      <dgm:t>
        <a:bodyPr/>
        <a:lstStyle/>
        <a:p>
          <a:endParaRPr lang="en-CA" b="1"/>
        </a:p>
      </dgm:t>
    </dgm:pt>
    <dgm:pt modelId="{5356BC51-C159-42D1-893F-DADCE2A4AD8A}" type="sibTrans" cxnId="{42E0C6B2-3706-43F5-8A2F-15D2BBCA79D6}">
      <dgm:prSet/>
      <dgm:spPr/>
      <dgm:t>
        <a:bodyPr/>
        <a:lstStyle/>
        <a:p>
          <a:endParaRPr lang="en-CA" b="1"/>
        </a:p>
      </dgm:t>
    </dgm:pt>
    <dgm:pt modelId="{788A4629-F6A6-4C8C-8D02-5163F0E3D8CE}">
      <dgm:prSet/>
      <dgm:spPr/>
      <dgm:t>
        <a:bodyPr/>
        <a:lstStyle/>
        <a:p>
          <a:r>
            <a:rPr lang="en-CA" b="0" dirty="0">
              <a:latin typeface="+mn-lt"/>
            </a:rPr>
            <a:t>Lack of transparency around underlying funding formulas.</a:t>
          </a:r>
        </a:p>
      </dgm:t>
    </dgm:pt>
    <dgm:pt modelId="{8D853111-66C7-4F04-8DDB-3A34180700DF}" type="parTrans" cxnId="{43C9407B-0D8A-4338-9F93-033F7C50A256}">
      <dgm:prSet/>
      <dgm:spPr/>
      <dgm:t>
        <a:bodyPr/>
        <a:lstStyle/>
        <a:p>
          <a:endParaRPr lang="en-CA" b="1"/>
        </a:p>
      </dgm:t>
    </dgm:pt>
    <dgm:pt modelId="{75691877-A621-4CA2-ADAD-ECE6D203A674}" type="sibTrans" cxnId="{43C9407B-0D8A-4338-9F93-033F7C50A256}">
      <dgm:prSet/>
      <dgm:spPr/>
      <dgm:t>
        <a:bodyPr/>
        <a:lstStyle/>
        <a:p>
          <a:endParaRPr lang="en-CA" b="1"/>
        </a:p>
      </dgm:t>
    </dgm:pt>
    <dgm:pt modelId="{369D30E5-2171-4E34-A672-0A49210A5653}">
      <dgm:prSet/>
      <dgm:spPr/>
      <dgm:t>
        <a:bodyPr/>
        <a:lstStyle/>
        <a:p>
          <a:r>
            <a:rPr lang="en-CA" b="0" dirty="0">
              <a:latin typeface="+mn-lt"/>
            </a:rPr>
            <a:t>Misinformation about funding for second-level services.</a:t>
          </a:r>
        </a:p>
      </dgm:t>
    </dgm:pt>
    <dgm:pt modelId="{9E01FABB-70F8-491A-8DB6-62349454FC83}" type="parTrans" cxnId="{FBA0103B-A059-4111-B094-DD2583232ABB}">
      <dgm:prSet/>
      <dgm:spPr/>
      <dgm:t>
        <a:bodyPr/>
        <a:lstStyle/>
        <a:p>
          <a:endParaRPr lang="en-CA" b="1"/>
        </a:p>
      </dgm:t>
    </dgm:pt>
    <dgm:pt modelId="{E5200095-088F-473A-B748-25DB3817A14A}" type="sibTrans" cxnId="{FBA0103B-A059-4111-B094-DD2583232ABB}">
      <dgm:prSet/>
      <dgm:spPr/>
      <dgm:t>
        <a:bodyPr/>
        <a:lstStyle/>
        <a:p>
          <a:endParaRPr lang="en-CA" b="1"/>
        </a:p>
      </dgm:t>
    </dgm:pt>
    <dgm:pt modelId="{6573A3E0-A919-4DF1-AA13-6DEC527317CF}">
      <dgm:prSet/>
      <dgm:spPr/>
      <dgm:t>
        <a:bodyPr/>
        <a:lstStyle/>
        <a:p>
          <a:r>
            <a:rPr lang="en-CA" b="0">
              <a:latin typeface="+mn-lt"/>
            </a:rPr>
            <a:t>Errors within calculations.</a:t>
          </a:r>
        </a:p>
      </dgm:t>
    </dgm:pt>
    <dgm:pt modelId="{5A19AD4D-62BA-41C5-B4B4-5833710FFF9B}" type="parTrans" cxnId="{96F616E2-D628-4199-A598-D83D6179CDE5}">
      <dgm:prSet/>
      <dgm:spPr/>
      <dgm:t>
        <a:bodyPr/>
        <a:lstStyle/>
        <a:p>
          <a:endParaRPr lang="en-CA" b="1"/>
        </a:p>
      </dgm:t>
    </dgm:pt>
    <dgm:pt modelId="{29769E9D-3D2A-4971-B18C-C33730D33FF9}" type="sibTrans" cxnId="{96F616E2-D628-4199-A598-D83D6179CDE5}">
      <dgm:prSet/>
      <dgm:spPr/>
      <dgm:t>
        <a:bodyPr/>
        <a:lstStyle/>
        <a:p>
          <a:endParaRPr lang="en-CA" b="1"/>
        </a:p>
      </dgm:t>
    </dgm:pt>
    <dgm:pt modelId="{F8D361C3-D350-4911-82ED-11B977222A55}">
      <dgm:prSet/>
      <dgm:spPr>
        <a:ln>
          <a:solidFill>
            <a:schemeClr val="tx1"/>
          </a:solidFill>
        </a:ln>
      </dgm:spPr>
      <dgm:t>
        <a:bodyPr/>
        <a:lstStyle/>
        <a:p>
          <a:r>
            <a:rPr lang="en-CA" b="0" dirty="0">
              <a:latin typeface="+mj-lt"/>
            </a:rPr>
            <a:t>Feedback/recommendations from First Nations on enhancements to IRFFs were not actioned. </a:t>
          </a:r>
        </a:p>
      </dgm:t>
    </dgm:pt>
    <dgm:pt modelId="{4AD1CA87-28FD-4DC7-83E4-147C8F80AC32}" type="parTrans" cxnId="{4D8F6B32-731A-43B5-A177-F16C2DFE6D07}">
      <dgm:prSet/>
      <dgm:spPr/>
      <dgm:t>
        <a:bodyPr/>
        <a:lstStyle/>
        <a:p>
          <a:endParaRPr lang="en-CA" b="1"/>
        </a:p>
      </dgm:t>
    </dgm:pt>
    <dgm:pt modelId="{813BA0C8-C537-4886-B493-A49E0D0FC169}" type="sibTrans" cxnId="{4D8F6B32-731A-43B5-A177-F16C2DFE6D07}">
      <dgm:prSet/>
      <dgm:spPr/>
      <dgm:t>
        <a:bodyPr/>
        <a:lstStyle/>
        <a:p>
          <a:endParaRPr lang="en-CA" b="1"/>
        </a:p>
      </dgm:t>
    </dgm:pt>
    <dgm:pt modelId="{7F9D2D82-8236-47A4-8678-87D8050DFED8}">
      <dgm:prSet/>
      <dgm:spPr/>
      <dgm:t>
        <a:bodyPr/>
        <a:lstStyle/>
        <a:p>
          <a:r>
            <a:rPr lang="en-CA" b="0" dirty="0"/>
            <a:t>Requests to update special education funding. </a:t>
          </a:r>
        </a:p>
      </dgm:t>
    </dgm:pt>
    <dgm:pt modelId="{239DD414-5EB7-4A08-AE34-8CD04B662519}" type="parTrans" cxnId="{82832530-E136-4E22-A5A3-117556683F4F}">
      <dgm:prSet/>
      <dgm:spPr/>
      <dgm:t>
        <a:bodyPr/>
        <a:lstStyle/>
        <a:p>
          <a:endParaRPr lang="en-CA" b="1"/>
        </a:p>
      </dgm:t>
    </dgm:pt>
    <dgm:pt modelId="{DDAA8CED-A5BF-490A-B019-9870614680B3}" type="sibTrans" cxnId="{82832530-E136-4E22-A5A3-117556683F4F}">
      <dgm:prSet/>
      <dgm:spPr/>
      <dgm:t>
        <a:bodyPr/>
        <a:lstStyle/>
        <a:p>
          <a:endParaRPr lang="en-CA" b="1"/>
        </a:p>
      </dgm:t>
    </dgm:pt>
    <dgm:pt modelId="{FCF020F9-F1DC-4097-81AA-9CCA5F71183C}">
      <dgm:prSet/>
      <dgm:spPr/>
      <dgm:t>
        <a:bodyPr/>
        <a:lstStyle/>
        <a:p>
          <a:r>
            <a:rPr lang="en-CA" b="0" dirty="0"/>
            <a:t>Requests to implement remoteness adaptations. </a:t>
          </a:r>
        </a:p>
      </dgm:t>
    </dgm:pt>
    <dgm:pt modelId="{3D977A83-F676-48CB-9798-C67B2A0C1941}" type="parTrans" cxnId="{08338B84-E14C-4C1A-BF78-FD1364B554EF}">
      <dgm:prSet/>
      <dgm:spPr/>
      <dgm:t>
        <a:bodyPr/>
        <a:lstStyle/>
        <a:p>
          <a:endParaRPr lang="en-CA" b="1"/>
        </a:p>
      </dgm:t>
    </dgm:pt>
    <dgm:pt modelId="{CA4E5CE1-6310-4712-9E79-377BC98BA699}" type="sibTrans" cxnId="{08338B84-E14C-4C1A-BF78-FD1364B554EF}">
      <dgm:prSet/>
      <dgm:spPr/>
      <dgm:t>
        <a:bodyPr/>
        <a:lstStyle/>
        <a:p>
          <a:endParaRPr lang="en-CA" b="1"/>
        </a:p>
      </dgm:t>
    </dgm:pt>
    <dgm:pt modelId="{11E2CA6E-0FB7-4E1C-961C-F594DD98D338}">
      <dgm:prSet/>
      <dgm:spPr>
        <a:ln>
          <a:solidFill>
            <a:schemeClr val="tx1"/>
          </a:solidFill>
        </a:ln>
      </dgm:spPr>
      <dgm:t>
        <a:bodyPr/>
        <a:lstStyle/>
        <a:p>
          <a:r>
            <a:rPr lang="en-CA" b="0" dirty="0">
              <a:latin typeface="+mj-lt"/>
            </a:rPr>
            <a:t>IRFFs do not allow for substantive equality. </a:t>
          </a:r>
        </a:p>
      </dgm:t>
    </dgm:pt>
    <dgm:pt modelId="{AB66FAA1-9140-4C6C-8593-F05F2ABDBC1F}" type="parTrans" cxnId="{B5145539-2A1D-42B2-8D10-4B21775B9958}">
      <dgm:prSet/>
      <dgm:spPr/>
      <dgm:t>
        <a:bodyPr/>
        <a:lstStyle/>
        <a:p>
          <a:endParaRPr lang="en-CA" b="1"/>
        </a:p>
      </dgm:t>
    </dgm:pt>
    <dgm:pt modelId="{75623000-2330-4354-8A15-B5E6C8B06EA6}" type="sibTrans" cxnId="{B5145539-2A1D-42B2-8D10-4B21775B9958}">
      <dgm:prSet/>
      <dgm:spPr/>
      <dgm:t>
        <a:bodyPr/>
        <a:lstStyle/>
        <a:p>
          <a:endParaRPr lang="en-CA" b="1"/>
        </a:p>
      </dgm:t>
    </dgm:pt>
    <dgm:pt modelId="{E45FBA89-C870-44C4-84BC-8E5E059F60E8}">
      <dgm:prSet/>
      <dgm:spPr/>
      <dgm:t>
        <a:bodyPr/>
        <a:lstStyle/>
        <a:p>
          <a:r>
            <a:rPr lang="en-CA" b="0" dirty="0">
              <a:latin typeface="+mn-lt"/>
            </a:rPr>
            <a:t>First Nations are starting from a very different starting point; we cannot assume that comparability in funding will be sufficient to achieve comparability in outcomes.</a:t>
          </a:r>
        </a:p>
      </dgm:t>
    </dgm:pt>
    <dgm:pt modelId="{440E2080-1479-4862-8B29-51DB6B481E15}" type="parTrans" cxnId="{15BD8959-FF28-4904-A88A-6D9C2F9A5C83}">
      <dgm:prSet/>
      <dgm:spPr/>
      <dgm:t>
        <a:bodyPr/>
        <a:lstStyle/>
        <a:p>
          <a:endParaRPr lang="en-CA" b="1"/>
        </a:p>
      </dgm:t>
    </dgm:pt>
    <dgm:pt modelId="{17220023-F328-4232-BB55-AC6C969F7BBF}" type="sibTrans" cxnId="{15BD8959-FF28-4904-A88A-6D9C2F9A5C83}">
      <dgm:prSet/>
      <dgm:spPr/>
      <dgm:t>
        <a:bodyPr/>
        <a:lstStyle/>
        <a:p>
          <a:endParaRPr lang="en-CA" b="1"/>
        </a:p>
      </dgm:t>
    </dgm:pt>
    <dgm:pt modelId="{2735E0A3-106D-42EB-9B93-69E3D87DF538}" type="pres">
      <dgm:prSet presAssocID="{49A9D234-B604-4357-B996-786C6AE10312}" presName="linear" presStyleCnt="0">
        <dgm:presLayoutVars>
          <dgm:animLvl val="lvl"/>
          <dgm:resizeHandles val="exact"/>
        </dgm:presLayoutVars>
      </dgm:prSet>
      <dgm:spPr/>
    </dgm:pt>
    <dgm:pt modelId="{CD715A8C-ED00-4BCE-A445-6513B6E38CED}" type="pres">
      <dgm:prSet presAssocID="{CAC2E080-2BE7-471A-B594-172675152495}" presName="parentText" presStyleLbl="node1" presStyleIdx="0" presStyleCnt="3" custLinFactNeighborX="-85" custLinFactNeighborY="-16316">
        <dgm:presLayoutVars>
          <dgm:chMax val="0"/>
          <dgm:bulletEnabled val="1"/>
        </dgm:presLayoutVars>
      </dgm:prSet>
      <dgm:spPr/>
    </dgm:pt>
    <dgm:pt modelId="{CF493920-46CC-41D5-8CCB-8007B57F2241}" type="pres">
      <dgm:prSet presAssocID="{CAC2E080-2BE7-471A-B594-172675152495}" presName="childText" presStyleLbl="revTx" presStyleIdx="0" presStyleCnt="3">
        <dgm:presLayoutVars>
          <dgm:bulletEnabled val="1"/>
        </dgm:presLayoutVars>
      </dgm:prSet>
      <dgm:spPr/>
    </dgm:pt>
    <dgm:pt modelId="{C67199AA-C637-41CF-AECB-E1F9958CE966}" type="pres">
      <dgm:prSet presAssocID="{F8D361C3-D350-4911-82ED-11B977222A55}" presName="parentText" presStyleLbl="node1" presStyleIdx="1" presStyleCnt="3">
        <dgm:presLayoutVars>
          <dgm:chMax val="0"/>
          <dgm:bulletEnabled val="1"/>
        </dgm:presLayoutVars>
      </dgm:prSet>
      <dgm:spPr/>
    </dgm:pt>
    <dgm:pt modelId="{DB93FE4D-15E3-4A1C-9C35-3323E259D664}" type="pres">
      <dgm:prSet presAssocID="{F8D361C3-D350-4911-82ED-11B977222A55}" presName="childText" presStyleLbl="revTx" presStyleIdx="1" presStyleCnt="3">
        <dgm:presLayoutVars>
          <dgm:bulletEnabled val="1"/>
        </dgm:presLayoutVars>
      </dgm:prSet>
      <dgm:spPr/>
    </dgm:pt>
    <dgm:pt modelId="{672F95B8-F580-4C39-87E6-5CC376EE9C7E}" type="pres">
      <dgm:prSet presAssocID="{11E2CA6E-0FB7-4E1C-961C-F594DD98D338}" presName="parentText" presStyleLbl="node1" presStyleIdx="2" presStyleCnt="3">
        <dgm:presLayoutVars>
          <dgm:chMax val="0"/>
          <dgm:bulletEnabled val="1"/>
        </dgm:presLayoutVars>
      </dgm:prSet>
      <dgm:spPr/>
    </dgm:pt>
    <dgm:pt modelId="{62995F97-E1D7-4DA2-BE95-9CBEDBC21152}" type="pres">
      <dgm:prSet presAssocID="{11E2CA6E-0FB7-4E1C-961C-F594DD98D338}" presName="childText" presStyleLbl="revTx" presStyleIdx="2" presStyleCnt="3">
        <dgm:presLayoutVars>
          <dgm:bulletEnabled val="1"/>
        </dgm:presLayoutVars>
      </dgm:prSet>
      <dgm:spPr/>
    </dgm:pt>
  </dgm:ptLst>
  <dgm:cxnLst>
    <dgm:cxn modelId="{D0475F0A-0A8F-45A4-A710-8A417326FF8C}" type="presOf" srcId="{11E2CA6E-0FB7-4E1C-961C-F594DD98D338}" destId="{672F95B8-F580-4C39-87E6-5CC376EE9C7E}" srcOrd="0" destOrd="0" presId="urn:microsoft.com/office/officeart/2005/8/layout/vList2"/>
    <dgm:cxn modelId="{DBDC2416-55A7-4C84-BA79-1B0D3478CB33}" type="presOf" srcId="{F8D361C3-D350-4911-82ED-11B977222A55}" destId="{C67199AA-C637-41CF-AECB-E1F9958CE966}" srcOrd="0" destOrd="0" presId="urn:microsoft.com/office/officeart/2005/8/layout/vList2"/>
    <dgm:cxn modelId="{A7DDDD1E-4AFA-46CF-88E6-F9F11FEF19FF}" type="presOf" srcId="{E45FBA89-C870-44C4-84BC-8E5E059F60E8}" destId="{62995F97-E1D7-4DA2-BE95-9CBEDBC21152}" srcOrd="0" destOrd="0" presId="urn:microsoft.com/office/officeart/2005/8/layout/vList2"/>
    <dgm:cxn modelId="{82832530-E136-4E22-A5A3-117556683F4F}" srcId="{F8D361C3-D350-4911-82ED-11B977222A55}" destId="{7F9D2D82-8236-47A4-8678-87D8050DFED8}" srcOrd="0" destOrd="0" parTransId="{239DD414-5EB7-4A08-AE34-8CD04B662519}" sibTransId="{DDAA8CED-A5BF-490A-B019-9870614680B3}"/>
    <dgm:cxn modelId="{4D8F6B32-731A-43B5-A177-F16C2DFE6D07}" srcId="{49A9D234-B604-4357-B996-786C6AE10312}" destId="{F8D361C3-D350-4911-82ED-11B977222A55}" srcOrd="1" destOrd="0" parTransId="{4AD1CA87-28FD-4DC7-83E4-147C8F80AC32}" sibTransId="{813BA0C8-C537-4886-B493-A49E0D0FC169}"/>
    <dgm:cxn modelId="{B5145539-2A1D-42B2-8D10-4B21775B9958}" srcId="{49A9D234-B604-4357-B996-786C6AE10312}" destId="{11E2CA6E-0FB7-4E1C-961C-F594DD98D338}" srcOrd="2" destOrd="0" parTransId="{AB66FAA1-9140-4C6C-8593-F05F2ABDBC1F}" sibTransId="{75623000-2330-4354-8A15-B5E6C8B06EA6}"/>
    <dgm:cxn modelId="{FBA0103B-A059-4111-B094-DD2583232ABB}" srcId="{CAC2E080-2BE7-471A-B594-172675152495}" destId="{369D30E5-2171-4E34-A672-0A49210A5653}" srcOrd="1" destOrd="0" parTransId="{9E01FABB-70F8-491A-8DB6-62349454FC83}" sibTransId="{E5200095-088F-473A-B748-25DB3817A14A}"/>
    <dgm:cxn modelId="{4D9E355D-D643-4176-8670-F2E905F557B2}" type="presOf" srcId="{CAC2E080-2BE7-471A-B594-172675152495}" destId="{CD715A8C-ED00-4BCE-A445-6513B6E38CED}" srcOrd="0" destOrd="0" presId="urn:microsoft.com/office/officeart/2005/8/layout/vList2"/>
    <dgm:cxn modelId="{04DC7243-57C6-492D-A3C9-F5EE8D646A57}" type="presOf" srcId="{49A9D234-B604-4357-B996-786C6AE10312}" destId="{2735E0A3-106D-42EB-9B93-69E3D87DF538}" srcOrd="0" destOrd="0" presId="urn:microsoft.com/office/officeart/2005/8/layout/vList2"/>
    <dgm:cxn modelId="{5054E56B-B999-476A-85CE-EAB76AD084D2}" type="presOf" srcId="{FCF020F9-F1DC-4097-81AA-9CCA5F71183C}" destId="{DB93FE4D-15E3-4A1C-9C35-3323E259D664}" srcOrd="0" destOrd="1" presId="urn:microsoft.com/office/officeart/2005/8/layout/vList2"/>
    <dgm:cxn modelId="{15BD8959-FF28-4904-A88A-6D9C2F9A5C83}" srcId="{11E2CA6E-0FB7-4E1C-961C-F594DD98D338}" destId="{E45FBA89-C870-44C4-84BC-8E5E059F60E8}" srcOrd="0" destOrd="0" parTransId="{440E2080-1479-4862-8B29-51DB6B481E15}" sibTransId="{17220023-F328-4232-BB55-AC6C969F7BBF}"/>
    <dgm:cxn modelId="{43C9407B-0D8A-4338-9F93-033F7C50A256}" srcId="{CAC2E080-2BE7-471A-B594-172675152495}" destId="{788A4629-F6A6-4C8C-8D02-5163F0E3D8CE}" srcOrd="0" destOrd="0" parTransId="{8D853111-66C7-4F04-8DDB-3A34180700DF}" sibTransId="{75691877-A621-4CA2-ADAD-ECE6D203A674}"/>
    <dgm:cxn modelId="{08338B84-E14C-4C1A-BF78-FD1364B554EF}" srcId="{F8D361C3-D350-4911-82ED-11B977222A55}" destId="{FCF020F9-F1DC-4097-81AA-9CCA5F71183C}" srcOrd="1" destOrd="0" parTransId="{3D977A83-F676-48CB-9798-C67B2A0C1941}" sibTransId="{CA4E5CE1-6310-4712-9E79-377BC98BA699}"/>
    <dgm:cxn modelId="{C76BB8A0-9CFE-477D-A81F-595DEBE76845}" type="presOf" srcId="{788A4629-F6A6-4C8C-8D02-5163F0E3D8CE}" destId="{CF493920-46CC-41D5-8CCB-8007B57F2241}" srcOrd="0" destOrd="0" presId="urn:microsoft.com/office/officeart/2005/8/layout/vList2"/>
    <dgm:cxn modelId="{42E0C6B2-3706-43F5-8A2F-15D2BBCA79D6}" srcId="{49A9D234-B604-4357-B996-786C6AE10312}" destId="{CAC2E080-2BE7-471A-B594-172675152495}" srcOrd="0" destOrd="0" parTransId="{10A1B2E0-E5D4-4F6D-A844-0F340EB1B067}" sibTransId="{5356BC51-C159-42D1-893F-DADCE2A4AD8A}"/>
    <dgm:cxn modelId="{854D2DCF-3F72-47A3-BE24-6C77B87D0C2C}" type="presOf" srcId="{369D30E5-2171-4E34-A672-0A49210A5653}" destId="{CF493920-46CC-41D5-8CCB-8007B57F2241}" srcOrd="0" destOrd="1" presId="urn:microsoft.com/office/officeart/2005/8/layout/vList2"/>
    <dgm:cxn modelId="{E19335D1-0789-410A-87BA-48247FC37001}" type="presOf" srcId="{6573A3E0-A919-4DF1-AA13-6DEC527317CF}" destId="{CF493920-46CC-41D5-8CCB-8007B57F2241}" srcOrd="0" destOrd="2" presId="urn:microsoft.com/office/officeart/2005/8/layout/vList2"/>
    <dgm:cxn modelId="{61DE5DD4-DAB4-4AE8-BFB8-68D2D8185C9F}" type="presOf" srcId="{7F9D2D82-8236-47A4-8678-87D8050DFED8}" destId="{DB93FE4D-15E3-4A1C-9C35-3323E259D664}" srcOrd="0" destOrd="0" presId="urn:microsoft.com/office/officeart/2005/8/layout/vList2"/>
    <dgm:cxn modelId="{96F616E2-D628-4199-A598-D83D6179CDE5}" srcId="{CAC2E080-2BE7-471A-B594-172675152495}" destId="{6573A3E0-A919-4DF1-AA13-6DEC527317CF}" srcOrd="2" destOrd="0" parTransId="{5A19AD4D-62BA-41C5-B4B4-5833710FFF9B}" sibTransId="{29769E9D-3D2A-4971-B18C-C33730D33FF9}"/>
    <dgm:cxn modelId="{5ABCF656-379D-448A-8FF5-35CBA374573D}" type="presParOf" srcId="{2735E0A3-106D-42EB-9B93-69E3D87DF538}" destId="{CD715A8C-ED00-4BCE-A445-6513B6E38CED}" srcOrd="0" destOrd="0" presId="urn:microsoft.com/office/officeart/2005/8/layout/vList2"/>
    <dgm:cxn modelId="{1A657632-59CA-45FF-9E5A-19BBA068382F}" type="presParOf" srcId="{2735E0A3-106D-42EB-9B93-69E3D87DF538}" destId="{CF493920-46CC-41D5-8CCB-8007B57F2241}" srcOrd="1" destOrd="0" presId="urn:microsoft.com/office/officeart/2005/8/layout/vList2"/>
    <dgm:cxn modelId="{5A2032DD-0BF5-46DA-AB01-16A4CE91666F}" type="presParOf" srcId="{2735E0A3-106D-42EB-9B93-69E3D87DF538}" destId="{C67199AA-C637-41CF-AECB-E1F9958CE966}" srcOrd="2" destOrd="0" presId="urn:microsoft.com/office/officeart/2005/8/layout/vList2"/>
    <dgm:cxn modelId="{E82658C2-0187-4897-BA54-EAADEF87F9A9}" type="presParOf" srcId="{2735E0A3-106D-42EB-9B93-69E3D87DF538}" destId="{DB93FE4D-15E3-4A1C-9C35-3323E259D664}" srcOrd="3" destOrd="0" presId="urn:microsoft.com/office/officeart/2005/8/layout/vList2"/>
    <dgm:cxn modelId="{D5E851E2-65FF-41C5-AB14-5F062C3C8ACF}" type="presParOf" srcId="{2735E0A3-106D-42EB-9B93-69E3D87DF538}" destId="{672F95B8-F580-4C39-87E6-5CC376EE9C7E}" srcOrd="4" destOrd="0" presId="urn:microsoft.com/office/officeart/2005/8/layout/vList2"/>
    <dgm:cxn modelId="{967B6766-84B8-4DAE-862B-EE860C4D049B}" type="presParOf" srcId="{2735E0A3-106D-42EB-9B93-69E3D87DF538}" destId="{62995F97-E1D7-4DA2-BE95-9CBEDBC2115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5D4E1-B33B-4BA6-8635-F6C52600CBD6}"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08819B66-1BF9-4754-AD87-3ABB32AA3E38}">
      <dgm:prSet/>
      <dgm:spPr/>
      <dgm:t>
        <a:bodyPr/>
        <a:lstStyle/>
        <a:p>
          <a:pPr>
            <a:lnSpc>
              <a:spcPct val="100000"/>
            </a:lnSpc>
          </a:pPr>
          <a:r>
            <a:rPr lang="en-CA" b="0" dirty="0"/>
            <a:t>Separation of education operations from politics</a:t>
          </a:r>
          <a:endParaRPr lang="en-US" dirty="0"/>
        </a:p>
      </dgm:t>
    </dgm:pt>
    <dgm:pt modelId="{F82CAFBB-1C1B-4BC1-B42B-96485F0A443D}" type="parTrans" cxnId="{33392E95-4794-4E7C-B16C-B5716745FCC2}">
      <dgm:prSet/>
      <dgm:spPr/>
      <dgm:t>
        <a:bodyPr/>
        <a:lstStyle/>
        <a:p>
          <a:endParaRPr lang="en-US"/>
        </a:p>
      </dgm:t>
    </dgm:pt>
    <dgm:pt modelId="{C2EFB3A1-8E37-424D-BDD7-1ADFC41B959A}" type="sibTrans" cxnId="{33392E95-4794-4E7C-B16C-B5716745FCC2}">
      <dgm:prSet/>
      <dgm:spPr/>
      <dgm:t>
        <a:bodyPr/>
        <a:lstStyle/>
        <a:p>
          <a:endParaRPr lang="en-US"/>
        </a:p>
      </dgm:t>
    </dgm:pt>
    <dgm:pt modelId="{5D88ABB5-1243-4A45-90D3-362F30F14DE7}">
      <dgm:prSet/>
      <dgm:spPr/>
      <dgm:t>
        <a:bodyPr/>
        <a:lstStyle/>
        <a:p>
          <a:pPr>
            <a:lnSpc>
              <a:spcPct val="100000"/>
            </a:lnSpc>
          </a:pPr>
          <a:r>
            <a:rPr lang="en-CA" b="0" dirty="0"/>
            <a:t>Increased economies of scale </a:t>
          </a:r>
          <a:endParaRPr lang="en-US" dirty="0"/>
        </a:p>
      </dgm:t>
    </dgm:pt>
    <dgm:pt modelId="{01AB0F1B-3F3E-4494-A4BA-FA0736FF88C4}" type="parTrans" cxnId="{BF1D716C-4860-492D-9BAF-13255F956925}">
      <dgm:prSet/>
      <dgm:spPr/>
      <dgm:t>
        <a:bodyPr/>
        <a:lstStyle/>
        <a:p>
          <a:endParaRPr lang="en-US"/>
        </a:p>
      </dgm:t>
    </dgm:pt>
    <dgm:pt modelId="{E02206A5-F0E2-49FA-ACFA-DE0D25B6792C}" type="sibTrans" cxnId="{BF1D716C-4860-492D-9BAF-13255F956925}">
      <dgm:prSet/>
      <dgm:spPr/>
      <dgm:t>
        <a:bodyPr/>
        <a:lstStyle/>
        <a:p>
          <a:endParaRPr lang="en-US"/>
        </a:p>
      </dgm:t>
    </dgm:pt>
    <dgm:pt modelId="{02596C1A-3BCE-4003-94C0-0B5B5D817AD2}">
      <dgm:prSet/>
      <dgm:spPr/>
      <dgm:t>
        <a:bodyPr/>
        <a:lstStyle/>
        <a:p>
          <a:pPr>
            <a:lnSpc>
              <a:spcPct val="100000"/>
            </a:lnSpc>
          </a:pPr>
          <a:r>
            <a:rPr lang="en-CA" b="0" dirty="0"/>
            <a:t>Improved access to Education Partnership Program (EPP) Funding </a:t>
          </a:r>
          <a:endParaRPr lang="en-US" dirty="0"/>
        </a:p>
      </dgm:t>
    </dgm:pt>
    <dgm:pt modelId="{9F5BE73F-8A26-438A-BCA1-9EA74F4B29DD}" type="parTrans" cxnId="{36AE8762-A1C9-4E17-AD51-019D23704C3B}">
      <dgm:prSet/>
      <dgm:spPr/>
      <dgm:t>
        <a:bodyPr/>
        <a:lstStyle/>
        <a:p>
          <a:endParaRPr lang="en-US"/>
        </a:p>
      </dgm:t>
    </dgm:pt>
    <dgm:pt modelId="{B8FC19C9-B444-4954-97D7-D1327746BB41}" type="sibTrans" cxnId="{36AE8762-A1C9-4E17-AD51-019D23704C3B}">
      <dgm:prSet/>
      <dgm:spPr/>
      <dgm:t>
        <a:bodyPr/>
        <a:lstStyle/>
        <a:p>
          <a:endParaRPr lang="en-US"/>
        </a:p>
      </dgm:t>
    </dgm:pt>
    <dgm:pt modelId="{BA6FAB14-CE5E-4B18-B40D-11D5E71A9C19}" type="pres">
      <dgm:prSet presAssocID="{8BC5D4E1-B33B-4BA6-8635-F6C52600CBD6}" presName="root" presStyleCnt="0">
        <dgm:presLayoutVars>
          <dgm:dir/>
          <dgm:resizeHandles val="exact"/>
        </dgm:presLayoutVars>
      </dgm:prSet>
      <dgm:spPr/>
    </dgm:pt>
    <dgm:pt modelId="{813789DC-416A-4BFC-98C2-5A0234846E2A}" type="pres">
      <dgm:prSet presAssocID="{08819B66-1BF9-4754-AD87-3ABB32AA3E38}" presName="compNode" presStyleCnt="0"/>
      <dgm:spPr/>
    </dgm:pt>
    <dgm:pt modelId="{EF9107E6-01AC-4CE6-8E8F-0E0A2E82F0A1}" type="pres">
      <dgm:prSet presAssocID="{08819B66-1BF9-4754-AD87-3ABB32AA3E38}" presName="bgRect" presStyleLbl="bgShp" presStyleIdx="0" presStyleCnt="3" custLinFactNeighborX="-3752" custLinFactNeighborY="-3688"/>
      <dgm:spPr/>
    </dgm:pt>
    <dgm:pt modelId="{71759F96-9A3B-434E-A6C0-200E38A7950C}" type="pres">
      <dgm:prSet presAssocID="{08819B66-1BF9-4754-AD87-3ABB32AA3E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02A11ED9-CE63-47FE-9500-DF2B0CDFC8D2}" type="pres">
      <dgm:prSet presAssocID="{08819B66-1BF9-4754-AD87-3ABB32AA3E38}" presName="spaceRect" presStyleCnt="0"/>
      <dgm:spPr/>
    </dgm:pt>
    <dgm:pt modelId="{647D5A09-2200-4644-9A76-FDE75A9561D1}" type="pres">
      <dgm:prSet presAssocID="{08819B66-1BF9-4754-AD87-3ABB32AA3E38}" presName="parTx" presStyleLbl="revTx" presStyleIdx="0" presStyleCnt="3">
        <dgm:presLayoutVars>
          <dgm:chMax val="0"/>
          <dgm:chPref val="0"/>
        </dgm:presLayoutVars>
      </dgm:prSet>
      <dgm:spPr/>
    </dgm:pt>
    <dgm:pt modelId="{B03B13DE-FEAB-44A2-A24A-C1CA6D02063D}" type="pres">
      <dgm:prSet presAssocID="{C2EFB3A1-8E37-424D-BDD7-1ADFC41B959A}" presName="sibTrans" presStyleCnt="0"/>
      <dgm:spPr/>
    </dgm:pt>
    <dgm:pt modelId="{CCD31232-8B49-43D9-8AC5-30FD644FB799}" type="pres">
      <dgm:prSet presAssocID="{5D88ABB5-1243-4A45-90D3-362F30F14DE7}" presName="compNode" presStyleCnt="0"/>
      <dgm:spPr/>
    </dgm:pt>
    <dgm:pt modelId="{B12C07C3-9667-4D5A-922B-7FFC8497BB67}" type="pres">
      <dgm:prSet presAssocID="{5D88ABB5-1243-4A45-90D3-362F30F14DE7}" presName="bgRect" presStyleLbl="bgShp" presStyleIdx="1" presStyleCnt="3"/>
      <dgm:spPr/>
    </dgm:pt>
    <dgm:pt modelId="{A923D331-9DE6-4F66-A57D-CA0C0AF52EBE}" type="pres">
      <dgm:prSet presAssocID="{5D88ABB5-1243-4A45-90D3-362F30F14D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6956118D-989C-4990-9AA8-E9F01F0EDEE8}" type="pres">
      <dgm:prSet presAssocID="{5D88ABB5-1243-4A45-90D3-362F30F14DE7}" presName="spaceRect" presStyleCnt="0"/>
      <dgm:spPr/>
    </dgm:pt>
    <dgm:pt modelId="{F9E09737-9439-4805-BEA6-E683E4AE33B1}" type="pres">
      <dgm:prSet presAssocID="{5D88ABB5-1243-4A45-90D3-362F30F14DE7}" presName="parTx" presStyleLbl="revTx" presStyleIdx="1" presStyleCnt="3">
        <dgm:presLayoutVars>
          <dgm:chMax val="0"/>
          <dgm:chPref val="0"/>
        </dgm:presLayoutVars>
      </dgm:prSet>
      <dgm:spPr/>
    </dgm:pt>
    <dgm:pt modelId="{DFF5291F-663C-4489-806A-CC3073394E7A}" type="pres">
      <dgm:prSet presAssocID="{E02206A5-F0E2-49FA-ACFA-DE0D25B6792C}" presName="sibTrans" presStyleCnt="0"/>
      <dgm:spPr/>
    </dgm:pt>
    <dgm:pt modelId="{B5779EC6-964D-48B1-AF9B-9EF7E36CB703}" type="pres">
      <dgm:prSet presAssocID="{02596C1A-3BCE-4003-94C0-0B5B5D817AD2}" presName="compNode" presStyleCnt="0"/>
      <dgm:spPr/>
    </dgm:pt>
    <dgm:pt modelId="{F81B9994-036A-4BCA-829C-D99F712EA367}" type="pres">
      <dgm:prSet presAssocID="{02596C1A-3BCE-4003-94C0-0B5B5D817AD2}" presName="bgRect" presStyleLbl="bgShp" presStyleIdx="2" presStyleCnt="3"/>
      <dgm:spPr/>
    </dgm:pt>
    <dgm:pt modelId="{7E00FC0A-85C0-43CB-829B-996F1D2F98CE}" type="pres">
      <dgm:prSet presAssocID="{02596C1A-3BCE-4003-94C0-0B5B5D817A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526E6024-5BFA-4B7E-B65E-66C4C3163903}" type="pres">
      <dgm:prSet presAssocID="{02596C1A-3BCE-4003-94C0-0B5B5D817AD2}" presName="spaceRect" presStyleCnt="0"/>
      <dgm:spPr/>
    </dgm:pt>
    <dgm:pt modelId="{3E9C1767-35A6-4425-B738-B4659B599FEA}" type="pres">
      <dgm:prSet presAssocID="{02596C1A-3BCE-4003-94C0-0B5B5D817AD2}" presName="parTx" presStyleLbl="revTx" presStyleIdx="2" presStyleCnt="3">
        <dgm:presLayoutVars>
          <dgm:chMax val="0"/>
          <dgm:chPref val="0"/>
        </dgm:presLayoutVars>
      </dgm:prSet>
      <dgm:spPr/>
    </dgm:pt>
  </dgm:ptLst>
  <dgm:cxnLst>
    <dgm:cxn modelId="{F13B6307-F042-4B80-A28E-D3EE712ADD04}" type="presOf" srcId="{02596C1A-3BCE-4003-94C0-0B5B5D817AD2}" destId="{3E9C1767-35A6-4425-B738-B4659B599FEA}" srcOrd="0" destOrd="0" presId="urn:microsoft.com/office/officeart/2018/2/layout/IconVerticalSolidList"/>
    <dgm:cxn modelId="{A5780C2A-0A55-4D30-A912-78A530F56E4C}" type="presOf" srcId="{5D88ABB5-1243-4A45-90D3-362F30F14DE7}" destId="{F9E09737-9439-4805-BEA6-E683E4AE33B1}" srcOrd="0" destOrd="0" presId="urn:microsoft.com/office/officeart/2018/2/layout/IconVerticalSolidList"/>
    <dgm:cxn modelId="{36AE8762-A1C9-4E17-AD51-019D23704C3B}" srcId="{8BC5D4E1-B33B-4BA6-8635-F6C52600CBD6}" destId="{02596C1A-3BCE-4003-94C0-0B5B5D817AD2}" srcOrd="2" destOrd="0" parTransId="{9F5BE73F-8A26-438A-BCA1-9EA74F4B29DD}" sibTransId="{B8FC19C9-B444-4954-97D7-D1327746BB41}"/>
    <dgm:cxn modelId="{BF1D716C-4860-492D-9BAF-13255F956925}" srcId="{8BC5D4E1-B33B-4BA6-8635-F6C52600CBD6}" destId="{5D88ABB5-1243-4A45-90D3-362F30F14DE7}" srcOrd="1" destOrd="0" parTransId="{01AB0F1B-3F3E-4494-A4BA-FA0736FF88C4}" sibTransId="{E02206A5-F0E2-49FA-ACFA-DE0D25B6792C}"/>
    <dgm:cxn modelId="{33392E95-4794-4E7C-B16C-B5716745FCC2}" srcId="{8BC5D4E1-B33B-4BA6-8635-F6C52600CBD6}" destId="{08819B66-1BF9-4754-AD87-3ABB32AA3E38}" srcOrd="0" destOrd="0" parTransId="{F82CAFBB-1C1B-4BC1-B42B-96485F0A443D}" sibTransId="{C2EFB3A1-8E37-424D-BDD7-1ADFC41B959A}"/>
    <dgm:cxn modelId="{75A8CE99-7F0D-4498-B452-7CA22B83F618}" type="presOf" srcId="{8BC5D4E1-B33B-4BA6-8635-F6C52600CBD6}" destId="{BA6FAB14-CE5E-4B18-B40D-11D5E71A9C19}" srcOrd="0" destOrd="0" presId="urn:microsoft.com/office/officeart/2018/2/layout/IconVerticalSolidList"/>
    <dgm:cxn modelId="{7EE7DFC7-2F1E-48BC-8787-7253466BE44A}" type="presOf" srcId="{08819B66-1BF9-4754-AD87-3ABB32AA3E38}" destId="{647D5A09-2200-4644-9A76-FDE75A9561D1}" srcOrd="0" destOrd="0" presId="urn:microsoft.com/office/officeart/2018/2/layout/IconVerticalSolidList"/>
    <dgm:cxn modelId="{F4425BCB-D455-44A9-BA13-528B7C389277}" type="presParOf" srcId="{BA6FAB14-CE5E-4B18-B40D-11D5E71A9C19}" destId="{813789DC-416A-4BFC-98C2-5A0234846E2A}" srcOrd="0" destOrd="0" presId="urn:microsoft.com/office/officeart/2018/2/layout/IconVerticalSolidList"/>
    <dgm:cxn modelId="{9A80326F-9854-4DD2-91E8-B829DE02CDFB}" type="presParOf" srcId="{813789DC-416A-4BFC-98C2-5A0234846E2A}" destId="{EF9107E6-01AC-4CE6-8E8F-0E0A2E82F0A1}" srcOrd="0" destOrd="0" presId="urn:microsoft.com/office/officeart/2018/2/layout/IconVerticalSolidList"/>
    <dgm:cxn modelId="{A1513C8C-3F4B-45F6-96DC-09244D4D9A2A}" type="presParOf" srcId="{813789DC-416A-4BFC-98C2-5A0234846E2A}" destId="{71759F96-9A3B-434E-A6C0-200E38A7950C}" srcOrd="1" destOrd="0" presId="urn:microsoft.com/office/officeart/2018/2/layout/IconVerticalSolidList"/>
    <dgm:cxn modelId="{399A026A-5EB3-4446-9755-5CDDAADD00BC}" type="presParOf" srcId="{813789DC-416A-4BFC-98C2-5A0234846E2A}" destId="{02A11ED9-CE63-47FE-9500-DF2B0CDFC8D2}" srcOrd="2" destOrd="0" presId="urn:microsoft.com/office/officeart/2018/2/layout/IconVerticalSolidList"/>
    <dgm:cxn modelId="{880FC699-011B-4171-A875-36AB48564702}" type="presParOf" srcId="{813789DC-416A-4BFC-98C2-5A0234846E2A}" destId="{647D5A09-2200-4644-9A76-FDE75A9561D1}" srcOrd="3" destOrd="0" presId="urn:microsoft.com/office/officeart/2018/2/layout/IconVerticalSolidList"/>
    <dgm:cxn modelId="{0246F05F-3AC2-42B7-BE4B-4384E7799D14}" type="presParOf" srcId="{BA6FAB14-CE5E-4B18-B40D-11D5E71A9C19}" destId="{B03B13DE-FEAB-44A2-A24A-C1CA6D02063D}" srcOrd="1" destOrd="0" presId="urn:microsoft.com/office/officeart/2018/2/layout/IconVerticalSolidList"/>
    <dgm:cxn modelId="{58FCAA66-F411-4DFA-9ADA-D98906BA013B}" type="presParOf" srcId="{BA6FAB14-CE5E-4B18-B40D-11D5E71A9C19}" destId="{CCD31232-8B49-43D9-8AC5-30FD644FB799}" srcOrd="2" destOrd="0" presId="urn:microsoft.com/office/officeart/2018/2/layout/IconVerticalSolidList"/>
    <dgm:cxn modelId="{C2A6851A-1C50-4490-81AC-9CB6EA409D6D}" type="presParOf" srcId="{CCD31232-8B49-43D9-8AC5-30FD644FB799}" destId="{B12C07C3-9667-4D5A-922B-7FFC8497BB67}" srcOrd="0" destOrd="0" presId="urn:microsoft.com/office/officeart/2018/2/layout/IconVerticalSolidList"/>
    <dgm:cxn modelId="{37F1113F-4331-4A99-8AA5-B90DE680AFCA}" type="presParOf" srcId="{CCD31232-8B49-43D9-8AC5-30FD644FB799}" destId="{A923D331-9DE6-4F66-A57D-CA0C0AF52EBE}" srcOrd="1" destOrd="0" presId="urn:microsoft.com/office/officeart/2018/2/layout/IconVerticalSolidList"/>
    <dgm:cxn modelId="{BA2495B2-E759-4E1E-A3A4-C3221B65DF59}" type="presParOf" srcId="{CCD31232-8B49-43D9-8AC5-30FD644FB799}" destId="{6956118D-989C-4990-9AA8-E9F01F0EDEE8}" srcOrd="2" destOrd="0" presId="urn:microsoft.com/office/officeart/2018/2/layout/IconVerticalSolidList"/>
    <dgm:cxn modelId="{D2224184-98AD-4C74-BD6D-33D3A8829C4F}" type="presParOf" srcId="{CCD31232-8B49-43D9-8AC5-30FD644FB799}" destId="{F9E09737-9439-4805-BEA6-E683E4AE33B1}" srcOrd="3" destOrd="0" presId="urn:microsoft.com/office/officeart/2018/2/layout/IconVerticalSolidList"/>
    <dgm:cxn modelId="{10191A4C-91E4-46DE-B556-7FFC07C094FF}" type="presParOf" srcId="{BA6FAB14-CE5E-4B18-B40D-11D5E71A9C19}" destId="{DFF5291F-663C-4489-806A-CC3073394E7A}" srcOrd="3" destOrd="0" presId="urn:microsoft.com/office/officeart/2018/2/layout/IconVerticalSolidList"/>
    <dgm:cxn modelId="{FE79127A-B1A4-49FB-A88E-752E81A1E4AF}" type="presParOf" srcId="{BA6FAB14-CE5E-4B18-B40D-11D5E71A9C19}" destId="{B5779EC6-964D-48B1-AF9B-9EF7E36CB703}" srcOrd="4" destOrd="0" presId="urn:microsoft.com/office/officeart/2018/2/layout/IconVerticalSolidList"/>
    <dgm:cxn modelId="{C011FA08-146E-456E-A463-8A5B7E0B9EFD}" type="presParOf" srcId="{B5779EC6-964D-48B1-AF9B-9EF7E36CB703}" destId="{F81B9994-036A-4BCA-829C-D99F712EA367}" srcOrd="0" destOrd="0" presId="urn:microsoft.com/office/officeart/2018/2/layout/IconVerticalSolidList"/>
    <dgm:cxn modelId="{CC2FF7D5-2EAE-4CFD-99BF-5A9A7E459E51}" type="presParOf" srcId="{B5779EC6-964D-48B1-AF9B-9EF7E36CB703}" destId="{7E00FC0A-85C0-43CB-829B-996F1D2F98CE}" srcOrd="1" destOrd="0" presId="urn:microsoft.com/office/officeart/2018/2/layout/IconVerticalSolidList"/>
    <dgm:cxn modelId="{DE6FC929-7D88-4B95-AEBD-561906AB6A0A}" type="presParOf" srcId="{B5779EC6-964D-48B1-AF9B-9EF7E36CB703}" destId="{526E6024-5BFA-4B7E-B65E-66C4C3163903}" srcOrd="2" destOrd="0" presId="urn:microsoft.com/office/officeart/2018/2/layout/IconVerticalSolidList"/>
    <dgm:cxn modelId="{73CA276B-F66E-4EB6-A4BD-520AE4D3EFED}" type="presParOf" srcId="{B5779EC6-964D-48B1-AF9B-9EF7E36CB703}" destId="{3E9C1767-35A6-4425-B738-B4659B599F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E1242-4DCC-4E01-8719-5A9321C510C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00CFDFA7-66B1-4086-95C8-DA87FDBC7271}">
      <dgm:prSet/>
      <dgm:spPr/>
      <dgm:t>
        <a:bodyPr/>
        <a:lstStyle/>
        <a:p>
          <a:r>
            <a:rPr lang="en-CA" dirty="0"/>
            <a:t>	Lack of change management (stakeholder engagement, communications and training.)</a:t>
          </a:r>
        </a:p>
      </dgm:t>
    </dgm:pt>
    <dgm:pt modelId="{4F754921-DD48-4F40-9383-33C32EF60EEB}" type="parTrans" cxnId="{776C75D8-A069-4C37-B284-D22942F7362D}">
      <dgm:prSet/>
      <dgm:spPr/>
      <dgm:t>
        <a:bodyPr/>
        <a:lstStyle/>
        <a:p>
          <a:endParaRPr lang="en-CA"/>
        </a:p>
      </dgm:t>
    </dgm:pt>
    <dgm:pt modelId="{4BF72D34-9743-4FF0-8DE2-16F9BAC102D5}" type="sibTrans" cxnId="{776C75D8-A069-4C37-B284-D22942F7362D}">
      <dgm:prSet/>
      <dgm:spPr/>
      <dgm:t>
        <a:bodyPr/>
        <a:lstStyle/>
        <a:p>
          <a:endParaRPr lang="en-CA"/>
        </a:p>
      </dgm:t>
    </dgm:pt>
    <dgm:pt modelId="{BF03F1AA-B82F-422B-A6AF-731CC7569FDC}">
      <dgm:prSet/>
      <dgm:spPr/>
      <dgm:t>
        <a:bodyPr/>
        <a:lstStyle/>
        <a:p>
          <a:r>
            <a:rPr lang="en-CA" dirty="0"/>
            <a:t>	Lack of understanding of REA components and process (costing, government budget cycle, negotiations process 	and participants, outcome reporting requirements, and REA legalities.)</a:t>
          </a:r>
        </a:p>
      </dgm:t>
    </dgm:pt>
    <dgm:pt modelId="{89FC75C1-1A92-4202-A59B-87CA6B09D1B8}" type="parTrans" cxnId="{2E773669-DB01-47C5-BF22-FA8EBE894534}">
      <dgm:prSet/>
      <dgm:spPr/>
      <dgm:t>
        <a:bodyPr/>
        <a:lstStyle/>
        <a:p>
          <a:endParaRPr lang="en-CA"/>
        </a:p>
      </dgm:t>
    </dgm:pt>
    <dgm:pt modelId="{1C8E2AFD-FE12-4FE0-82A0-3CF0EFEDA407}" type="sibTrans" cxnId="{2E773669-DB01-47C5-BF22-FA8EBE894534}">
      <dgm:prSet/>
      <dgm:spPr/>
      <dgm:t>
        <a:bodyPr/>
        <a:lstStyle/>
        <a:p>
          <a:endParaRPr lang="en-CA"/>
        </a:p>
      </dgm:t>
    </dgm:pt>
    <dgm:pt modelId="{A3102D2E-829A-4E16-89F4-42A18F51B7FF}">
      <dgm:prSet/>
      <dgm:spPr/>
      <dgm:t>
        <a:bodyPr/>
        <a:lstStyle/>
        <a:p>
          <a:r>
            <a:rPr lang="en-CA" dirty="0"/>
            <a:t>	Lack of meaningful collaboration and dialogue.</a:t>
          </a:r>
        </a:p>
      </dgm:t>
    </dgm:pt>
    <dgm:pt modelId="{6B938199-EB6D-4612-AF6B-E3F3A7B98109}" type="parTrans" cxnId="{BB3D5D8F-2FB4-47C0-8EF3-0CB0DDB90AC3}">
      <dgm:prSet/>
      <dgm:spPr/>
      <dgm:t>
        <a:bodyPr/>
        <a:lstStyle/>
        <a:p>
          <a:endParaRPr lang="en-CA"/>
        </a:p>
      </dgm:t>
    </dgm:pt>
    <dgm:pt modelId="{44889E66-2A74-429E-A7FD-2188810C6030}" type="sibTrans" cxnId="{BB3D5D8F-2FB4-47C0-8EF3-0CB0DDB90AC3}">
      <dgm:prSet/>
      <dgm:spPr/>
      <dgm:t>
        <a:bodyPr/>
        <a:lstStyle/>
        <a:p>
          <a:endParaRPr lang="en-CA"/>
        </a:p>
      </dgm:t>
    </dgm:pt>
    <dgm:pt modelId="{2DEEBA56-96CA-4766-B333-C92769601D46}">
      <dgm:prSet/>
      <dgm:spPr/>
      <dgm:t>
        <a:bodyPr/>
        <a:lstStyle/>
        <a:p>
          <a:r>
            <a:rPr lang="en-CA" dirty="0"/>
            <a:t>	Constant turnover and lack of capacity on both sides.</a:t>
          </a:r>
        </a:p>
      </dgm:t>
    </dgm:pt>
    <dgm:pt modelId="{3113F1AF-7802-452A-A16C-51533F281521}" type="parTrans" cxnId="{E1F143F3-BEE6-4E6A-91AD-911483FB0B98}">
      <dgm:prSet/>
      <dgm:spPr/>
      <dgm:t>
        <a:bodyPr/>
        <a:lstStyle/>
        <a:p>
          <a:endParaRPr lang="en-CA"/>
        </a:p>
      </dgm:t>
    </dgm:pt>
    <dgm:pt modelId="{FC80BB4A-6626-47DF-8954-974F90B337C7}" type="sibTrans" cxnId="{E1F143F3-BEE6-4E6A-91AD-911483FB0B98}">
      <dgm:prSet/>
      <dgm:spPr/>
      <dgm:t>
        <a:bodyPr/>
        <a:lstStyle/>
        <a:p>
          <a:endParaRPr lang="en-CA"/>
        </a:p>
      </dgm:t>
    </dgm:pt>
    <dgm:pt modelId="{92C08E5B-5D93-46A5-8EF5-88E2D7565B6E}">
      <dgm:prSet/>
      <dgm:spPr/>
      <dgm:t>
        <a:bodyPr/>
        <a:lstStyle/>
        <a:p>
          <a:r>
            <a:rPr lang="en-CA" dirty="0"/>
            <a:t>	Limited incremental funding available to support First Nations Education.</a:t>
          </a:r>
        </a:p>
      </dgm:t>
    </dgm:pt>
    <dgm:pt modelId="{F6EADFB0-E169-4FFC-A0C8-A36A2893B4D6}" type="parTrans" cxnId="{F218790D-8B03-4383-8E30-ABF689AA5DD5}">
      <dgm:prSet/>
      <dgm:spPr/>
      <dgm:t>
        <a:bodyPr/>
        <a:lstStyle/>
        <a:p>
          <a:endParaRPr lang="en-CA"/>
        </a:p>
      </dgm:t>
    </dgm:pt>
    <dgm:pt modelId="{97696D50-FC8F-4503-A7D0-A654C2914993}" type="sibTrans" cxnId="{F218790D-8B03-4383-8E30-ABF689AA5DD5}">
      <dgm:prSet/>
      <dgm:spPr/>
      <dgm:t>
        <a:bodyPr/>
        <a:lstStyle/>
        <a:p>
          <a:endParaRPr lang="en-CA"/>
        </a:p>
      </dgm:t>
    </dgm:pt>
    <dgm:pt modelId="{63171201-4784-4D5D-95E3-4E6E7C9FF42E}">
      <dgm:prSet custT="1"/>
      <dgm:spPr/>
      <dgm:t>
        <a:bodyPr/>
        <a:lstStyle/>
        <a:p>
          <a:r>
            <a:rPr lang="en-CA" sz="1400" dirty="0"/>
            <a:t>In addition to developing needs-based REAs, ISC officials also communicated risks related to increases in nominal roll and maintaining provincial comparability.</a:t>
          </a:r>
        </a:p>
      </dgm:t>
    </dgm:pt>
    <dgm:pt modelId="{205B9B01-5E37-4098-8CA2-ED25F0E27BF5}" type="parTrans" cxnId="{B0BA793B-7BC4-438E-9B50-682946277E72}">
      <dgm:prSet/>
      <dgm:spPr/>
      <dgm:t>
        <a:bodyPr/>
        <a:lstStyle/>
        <a:p>
          <a:endParaRPr lang="en-CA"/>
        </a:p>
      </dgm:t>
    </dgm:pt>
    <dgm:pt modelId="{1AFDA99A-8305-4DEC-92AE-24A990AEB4FA}" type="sibTrans" cxnId="{B0BA793B-7BC4-438E-9B50-682946277E72}">
      <dgm:prSet/>
      <dgm:spPr/>
      <dgm:t>
        <a:bodyPr/>
        <a:lstStyle/>
        <a:p>
          <a:endParaRPr lang="en-CA"/>
        </a:p>
      </dgm:t>
    </dgm:pt>
    <dgm:pt modelId="{AD8B9298-22B8-493B-9FAA-2FC0AE33392E}" type="pres">
      <dgm:prSet presAssocID="{1C0E1242-4DCC-4E01-8719-5A9321C510C4}" presName="linear" presStyleCnt="0">
        <dgm:presLayoutVars>
          <dgm:animLvl val="lvl"/>
          <dgm:resizeHandles val="exact"/>
        </dgm:presLayoutVars>
      </dgm:prSet>
      <dgm:spPr/>
    </dgm:pt>
    <dgm:pt modelId="{139E1C55-3754-4F5E-B504-D1756AFA27EB}" type="pres">
      <dgm:prSet presAssocID="{00CFDFA7-66B1-4086-95C8-DA87FDBC7271}" presName="parentText" presStyleLbl="node1" presStyleIdx="0" presStyleCnt="5">
        <dgm:presLayoutVars>
          <dgm:chMax val="0"/>
          <dgm:bulletEnabled val="1"/>
        </dgm:presLayoutVars>
      </dgm:prSet>
      <dgm:spPr/>
    </dgm:pt>
    <dgm:pt modelId="{AD26E2B1-9AFC-4539-ACB9-DB130577A4DB}" type="pres">
      <dgm:prSet presAssocID="{4BF72D34-9743-4FF0-8DE2-16F9BAC102D5}" presName="spacer" presStyleCnt="0"/>
      <dgm:spPr/>
    </dgm:pt>
    <dgm:pt modelId="{B4F19533-1C33-4CB0-88B3-06BB84BCBBE7}" type="pres">
      <dgm:prSet presAssocID="{BF03F1AA-B82F-422B-A6AF-731CC7569FDC}" presName="parentText" presStyleLbl="node1" presStyleIdx="1" presStyleCnt="5">
        <dgm:presLayoutVars>
          <dgm:chMax val="0"/>
          <dgm:bulletEnabled val="1"/>
        </dgm:presLayoutVars>
      </dgm:prSet>
      <dgm:spPr/>
    </dgm:pt>
    <dgm:pt modelId="{2DEC184B-82E6-4134-B9D3-196DEF9A860E}" type="pres">
      <dgm:prSet presAssocID="{1C8E2AFD-FE12-4FE0-82A0-3CF0EFEDA407}" presName="spacer" presStyleCnt="0"/>
      <dgm:spPr/>
    </dgm:pt>
    <dgm:pt modelId="{1F792422-BD0D-49E9-81C8-78A55DAE9DF3}" type="pres">
      <dgm:prSet presAssocID="{A3102D2E-829A-4E16-89F4-42A18F51B7FF}" presName="parentText" presStyleLbl="node1" presStyleIdx="2" presStyleCnt="5" custLinFactNeighborX="11307" custLinFactNeighborY="10124">
        <dgm:presLayoutVars>
          <dgm:chMax val="0"/>
          <dgm:bulletEnabled val="1"/>
        </dgm:presLayoutVars>
      </dgm:prSet>
      <dgm:spPr/>
    </dgm:pt>
    <dgm:pt modelId="{F0EEC8D8-46E8-4E6B-B749-0D3E69725EB8}" type="pres">
      <dgm:prSet presAssocID="{44889E66-2A74-429E-A7FD-2188810C6030}" presName="spacer" presStyleCnt="0"/>
      <dgm:spPr/>
    </dgm:pt>
    <dgm:pt modelId="{60AA624B-D517-4886-AD74-E4F65A29D6C7}" type="pres">
      <dgm:prSet presAssocID="{2DEEBA56-96CA-4766-B333-C92769601D46}" presName="parentText" presStyleLbl="node1" presStyleIdx="3" presStyleCnt="5" custLinFactNeighborX="-175" custLinFactNeighborY="-14520">
        <dgm:presLayoutVars>
          <dgm:chMax val="0"/>
          <dgm:bulletEnabled val="1"/>
        </dgm:presLayoutVars>
      </dgm:prSet>
      <dgm:spPr/>
    </dgm:pt>
    <dgm:pt modelId="{F301E18E-C381-4547-B389-D3E511F74C4F}" type="pres">
      <dgm:prSet presAssocID="{FC80BB4A-6626-47DF-8954-974F90B337C7}" presName="spacer" presStyleCnt="0"/>
      <dgm:spPr/>
    </dgm:pt>
    <dgm:pt modelId="{7C130685-0A01-4C09-8293-507996756A72}" type="pres">
      <dgm:prSet presAssocID="{92C08E5B-5D93-46A5-8EF5-88E2D7565B6E}" presName="parentText" presStyleLbl="node1" presStyleIdx="4" presStyleCnt="5">
        <dgm:presLayoutVars>
          <dgm:chMax val="0"/>
          <dgm:bulletEnabled val="1"/>
        </dgm:presLayoutVars>
      </dgm:prSet>
      <dgm:spPr/>
    </dgm:pt>
    <dgm:pt modelId="{7336F995-11DC-4C6B-BA2B-EE2E9C41074C}" type="pres">
      <dgm:prSet presAssocID="{92C08E5B-5D93-46A5-8EF5-88E2D7565B6E}" presName="childText" presStyleLbl="revTx" presStyleIdx="0" presStyleCnt="1">
        <dgm:presLayoutVars>
          <dgm:bulletEnabled val="1"/>
        </dgm:presLayoutVars>
      </dgm:prSet>
      <dgm:spPr/>
    </dgm:pt>
  </dgm:ptLst>
  <dgm:cxnLst>
    <dgm:cxn modelId="{F218790D-8B03-4383-8E30-ABF689AA5DD5}" srcId="{1C0E1242-4DCC-4E01-8719-5A9321C510C4}" destId="{92C08E5B-5D93-46A5-8EF5-88E2D7565B6E}" srcOrd="4" destOrd="0" parTransId="{F6EADFB0-E169-4FFC-A0C8-A36A2893B4D6}" sibTransId="{97696D50-FC8F-4503-A7D0-A654C2914993}"/>
    <dgm:cxn modelId="{1FDCEF34-F617-498E-A291-D4C715670168}" type="presOf" srcId="{2DEEBA56-96CA-4766-B333-C92769601D46}" destId="{60AA624B-D517-4886-AD74-E4F65A29D6C7}" srcOrd="0" destOrd="0" presId="urn:microsoft.com/office/officeart/2005/8/layout/vList2"/>
    <dgm:cxn modelId="{B0BA793B-7BC4-438E-9B50-682946277E72}" srcId="{92C08E5B-5D93-46A5-8EF5-88E2D7565B6E}" destId="{63171201-4784-4D5D-95E3-4E6E7C9FF42E}" srcOrd="0" destOrd="0" parTransId="{205B9B01-5E37-4098-8CA2-ED25F0E27BF5}" sibTransId="{1AFDA99A-8305-4DEC-92AE-24A990AEB4FA}"/>
    <dgm:cxn modelId="{942FE143-73AB-4BBE-A27F-AC241BD088B8}" type="presOf" srcId="{BF03F1AA-B82F-422B-A6AF-731CC7569FDC}" destId="{B4F19533-1C33-4CB0-88B3-06BB84BCBBE7}" srcOrd="0" destOrd="0" presId="urn:microsoft.com/office/officeart/2005/8/layout/vList2"/>
    <dgm:cxn modelId="{C283E045-A625-48FB-BA5C-D447F336A016}" type="presOf" srcId="{1C0E1242-4DCC-4E01-8719-5A9321C510C4}" destId="{AD8B9298-22B8-493B-9FAA-2FC0AE33392E}" srcOrd="0" destOrd="0" presId="urn:microsoft.com/office/officeart/2005/8/layout/vList2"/>
    <dgm:cxn modelId="{2E773669-DB01-47C5-BF22-FA8EBE894534}" srcId="{1C0E1242-4DCC-4E01-8719-5A9321C510C4}" destId="{BF03F1AA-B82F-422B-A6AF-731CC7569FDC}" srcOrd="1" destOrd="0" parTransId="{89FC75C1-1A92-4202-A59B-87CA6B09D1B8}" sibTransId="{1C8E2AFD-FE12-4FE0-82A0-3CF0EFEDA407}"/>
    <dgm:cxn modelId="{F1FA0B88-EB9C-42F5-9A0B-EDB9E71D8779}" type="presOf" srcId="{92C08E5B-5D93-46A5-8EF5-88E2D7565B6E}" destId="{7C130685-0A01-4C09-8293-507996756A72}" srcOrd="0" destOrd="0" presId="urn:microsoft.com/office/officeart/2005/8/layout/vList2"/>
    <dgm:cxn modelId="{BB3D5D8F-2FB4-47C0-8EF3-0CB0DDB90AC3}" srcId="{1C0E1242-4DCC-4E01-8719-5A9321C510C4}" destId="{A3102D2E-829A-4E16-89F4-42A18F51B7FF}" srcOrd="2" destOrd="0" parTransId="{6B938199-EB6D-4612-AF6B-E3F3A7B98109}" sibTransId="{44889E66-2A74-429E-A7FD-2188810C6030}"/>
    <dgm:cxn modelId="{6C174C92-4CBC-494D-9015-D56130BF1536}" type="presOf" srcId="{00CFDFA7-66B1-4086-95C8-DA87FDBC7271}" destId="{139E1C55-3754-4F5E-B504-D1756AFA27EB}" srcOrd="0" destOrd="0" presId="urn:microsoft.com/office/officeart/2005/8/layout/vList2"/>
    <dgm:cxn modelId="{67679999-506F-45C7-B583-69485B151528}" type="presOf" srcId="{A3102D2E-829A-4E16-89F4-42A18F51B7FF}" destId="{1F792422-BD0D-49E9-81C8-78A55DAE9DF3}" srcOrd="0" destOrd="0" presId="urn:microsoft.com/office/officeart/2005/8/layout/vList2"/>
    <dgm:cxn modelId="{EBD0EDA4-F9E4-48A3-8A7F-773FDE9733FE}" type="presOf" srcId="{63171201-4784-4D5D-95E3-4E6E7C9FF42E}" destId="{7336F995-11DC-4C6B-BA2B-EE2E9C41074C}" srcOrd="0" destOrd="0" presId="urn:microsoft.com/office/officeart/2005/8/layout/vList2"/>
    <dgm:cxn modelId="{776C75D8-A069-4C37-B284-D22942F7362D}" srcId="{1C0E1242-4DCC-4E01-8719-5A9321C510C4}" destId="{00CFDFA7-66B1-4086-95C8-DA87FDBC7271}" srcOrd="0" destOrd="0" parTransId="{4F754921-DD48-4F40-9383-33C32EF60EEB}" sibTransId="{4BF72D34-9743-4FF0-8DE2-16F9BAC102D5}"/>
    <dgm:cxn modelId="{E1F143F3-BEE6-4E6A-91AD-911483FB0B98}" srcId="{1C0E1242-4DCC-4E01-8719-5A9321C510C4}" destId="{2DEEBA56-96CA-4766-B333-C92769601D46}" srcOrd="3" destOrd="0" parTransId="{3113F1AF-7802-452A-A16C-51533F281521}" sibTransId="{FC80BB4A-6626-47DF-8954-974F90B337C7}"/>
    <dgm:cxn modelId="{1828EC97-CF07-4B83-B242-A7B6219BC316}" type="presParOf" srcId="{AD8B9298-22B8-493B-9FAA-2FC0AE33392E}" destId="{139E1C55-3754-4F5E-B504-D1756AFA27EB}" srcOrd="0" destOrd="0" presId="urn:microsoft.com/office/officeart/2005/8/layout/vList2"/>
    <dgm:cxn modelId="{7277FEC9-C63A-4080-A254-028D46A1379C}" type="presParOf" srcId="{AD8B9298-22B8-493B-9FAA-2FC0AE33392E}" destId="{AD26E2B1-9AFC-4539-ACB9-DB130577A4DB}" srcOrd="1" destOrd="0" presId="urn:microsoft.com/office/officeart/2005/8/layout/vList2"/>
    <dgm:cxn modelId="{67894FDB-5217-41BE-90AA-E803FEF8FE00}" type="presParOf" srcId="{AD8B9298-22B8-493B-9FAA-2FC0AE33392E}" destId="{B4F19533-1C33-4CB0-88B3-06BB84BCBBE7}" srcOrd="2" destOrd="0" presId="urn:microsoft.com/office/officeart/2005/8/layout/vList2"/>
    <dgm:cxn modelId="{A6F12F20-82B1-45CC-9696-1951BBB876DC}" type="presParOf" srcId="{AD8B9298-22B8-493B-9FAA-2FC0AE33392E}" destId="{2DEC184B-82E6-4134-B9D3-196DEF9A860E}" srcOrd="3" destOrd="0" presId="urn:microsoft.com/office/officeart/2005/8/layout/vList2"/>
    <dgm:cxn modelId="{DF24650C-6273-420A-8AB7-32FA0D9C4F9A}" type="presParOf" srcId="{AD8B9298-22B8-493B-9FAA-2FC0AE33392E}" destId="{1F792422-BD0D-49E9-81C8-78A55DAE9DF3}" srcOrd="4" destOrd="0" presId="urn:microsoft.com/office/officeart/2005/8/layout/vList2"/>
    <dgm:cxn modelId="{AC134A9D-DB20-4180-A11D-C1B2B365CE9D}" type="presParOf" srcId="{AD8B9298-22B8-493B-9FAA-2FC0AE33392E}" destId="{F0EEC8D8-46E8-4E6B-B749-0D3E69725EB8}" srcOrd="5" destOrd="0" presId="urn:microsoft.com/office/officeart/2005/8/layout/vList2"/>
    <dgm:cxn modelId="{AAEF57FB-0464-490B-B768-28D56FA169CA}" type="presParOf" srcId="{AD8B9298-22B8-493B-9FAA-2FC0AE33392E}" destId="{60AA624B-D517-4886-AD74-E4F65A29D6C7}" srcOrd="6" destOrd="0" presId="urn:microsoft.com/office/officeart/2005/8/layout/vList2"/>
    <dgm:cxn modelId="{FD57D0E8-6A08-4E94-9574-C7AEDF5350FE}" type="presParOf" srcId="{AD8B9298-22B8-493B-9FAA-2FC0AE33392E}" destId="{F301E18E-C381-4547-B389-D3E511F74C4F}" srcOrd="7" destOrd="0" presId="urn:microsoft.com/office/officeart/2005/8/layout/vList2"/>
    <dgm:cxn modelId="{E981C99C-2ACF-478B-9AD4-8A25997AC3C0}" type="presParOf" srcId="{AD8B9298-22B8-493B-9FAA-2FC0AE33392E}" destId="{7C130685-0A01-4C09-8293-507996756A72}" srcOrd="8" destOrd="0" presId="urn:microsoft.com/office/officeart/2005/8/layout/vList2"/>
    <dgm:cxn modelId="{E71BD7EE-19A7-4E79-ACCC-C5591092BC1F}" type="presParOf" srcId="{AD8B9298-22B8-493B-9FAA-2FC0AE33392E}" destId="{7336F995-11DC-4C6B-BA2B-EE2E9C41074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938DC-2C16-4A5F-A2F3-04970ADD07C4}"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CA"/>
        </a:p>
      </dgm:t>
    </dgm:pt>
    <dgm:pt modelId="{A5D58FF1-9700-435F-84F9-95E9146216A9}">
      <dgm:prSet custT="1"/>
      <dgm:spPr/>
      <dgm:t>
        <a:bodyPr/>
        <a:lstStyle/>
        <a:p>
          <a:pPr algn="ctr"/>
          <a:r>
            <a:rPr lang="en-CA" sz="2000" b="0" dirty="0">
              <a:latin typeface="+mj-lt"/>
            </a:rPr>
            <a:t>For most REA holders, “comprehensive funding arrangements” are based on the IRFFs (i.e., provincial comparability) rather than the actual needs and education costs of their First Nations. </a:t>
          </a:r>
        </a:p>
      </dgm:t>
    </dgm:pt>
    <dgm:pt modelId="{D944A2E3-BFB3-4FB2-AB56-19569B487D58}" type="parTrans" cxnId="{AD71A883-9E99-4540-A8FF-CECCE0B8A322}">
      <dgm:prSet/>
      <dgm:spPr/>
      <dgm:t>
        <a:bodyPr/>
        <a:lstStyle/>
        <a:p>
          <a:endParaRPr lang="en-CA"/>
        </a:p>
      </dgm:t>
    </dgm:pt>
    <dgm:pt modelId="{5146BA0A-2B79-47C1-A79D-8D0C310CEAA0}" type="sibTrans" cxnId="{AD71A883-9E99-4540-A8FF-CECCE0B8A322}">
      <dgm:prSet/>
      <dgm:spPr/>
      <dgm:t>
        <a:bodyPr/>
        <a:lstStyle/>
        <a:p>
          <a:endParaRPr lang="en-CA"/>
        </a:p>
      </dgm:t>
    </dgm:pt>
    <dgm:pt modelId="{AF9A95DA-4E72-4B0C-B377-C05EB19B00CD}">
      <dgm:prSet custT="1"/>
      <dgm:spPr/>
      <dgm:t>
        <a:bodyPr/>
        <a:lstStyle/>
        <a:p>
          <a:pPr algn="ctr">
            <a:buFont typeface="Arial" panose="020B0604020202020204" pitchFamily="34" charset="0"/>
            <a:buChar char="•"/>
          </a:pPr>
          <a:endParaRPr lang="en-CA" sz="1600" b="1" kern="1200" dirty="0">
            <a:solidFill>
              <a:schemeClr val="tx1"/>
            </a:solidFill>
            <a:latin typeface="Calibri Light" panose="020F0302020204030204"/>
            <a:ea typeface="+mn-ea"/>
            <a:cs typeface="+mn-cs"/>
          </a:endParaRPr>
        </a:p>
      </dgm:t>
    </dgm:pt>
    <dgm:pt modelId="{D34C6FDF-3D4C-4677-9144-C74969DDAA3F}" type="parTrans" cxnId="{F2CE1B1A-BF52-4075-8C95-6BF9602A2F69}">
      <dgm:prSet/>
      <dgm:spPr/>
      <dgm:t>
        <a:bodyPr/>
        <a:lstStyle/>
        <a:p>
          <a:endParaRPr lang="en-CA"/>
        </a:p>
      </dgm:t>
    </dgm:pt>
    <dgm:pt modelId="{6156F009-B559-466E-9327-9AD4629072D4}" type="sibTrans" cxnId="{F2CE1B1A-BF52-4075-8C95-6BF9602A2F69}">
      <dgm:prSet/>
      <dgm:spPr/>
      <dgm:t>
        <a:bodyPr/>
        <a:lstStyle/>
        <a:p>
          <a:endParaRPr lang="en-CA"/>
        </a:p>
      </dgm:t>
    </dgm:pt>
    <dgm:pt modelId="{B6162D98-39FA-4BC0-9385-00D93C9BE487}" type="pres">
      <dgm:prSet presAssocID="{FE7938DC-2C16-4A5F-A2F3-04970ADD07C4}" presName="Name0" presStyleCnt="0">
        <dgm:presLayoutVars>
          <dgm:dir/>
          <dgm:animLvl val="lvl"/>
          <dgm:resizeHandles val="exact"/>
        </dgm:presLayoutVars>
      </dgm:prSet>
      <dgm:spPr/>
    </dgm:pt>
    <dgm:pt modelId="{A6B7A1D7-EFAB-483A-A9B2-38FF5CA11D54}" type="pres">
      <dgm:prSet presAssocID="{A5D58FF1-9700-435F-84F9-95E9146216A9}" presName="linNode" presStyleCnt="0"/>
      <dgm:spPr/>
    </dgm:pt>
    <dgm:pt modelId="{23689D28-58A7-4FE0-8666-0E745E130FCF}" type="pres">
      <dgm:prSet presAssocID="{A5D58FF1-9700-435F-84F9-95E9146216A9}" presName="parentText" presStyleLbl="node1" presStyleIdx="0" presStyleCnt="1" custLinFactNeighborX="7340">
        <dgm:presLayoutVars>
          <dgm:chMax val="1"/>
          <dgm:bulletEnabled val="1"/>
        </dgm:presLayoutVars>
      </dgm:prSet>
      <dgm:spPr/>
    </dgm:pt>
    <dgm:pt modelId="{640FAA25-DFBF-485C-80AD-7A7F36F83D12}" type="pres">
      <dgm:prSet presAssocID="{A5D58FF1-9700-435F-84F9-95E9146216A9}" presName="descendantText" presStyleLbl="alignAccFollowNode1" presStyleIdx="0" presStyleCnt="1" custScaleY="123290">
        <dgm:presLayoutVars>
          <dgm:bulletEnabled val="1"/>
        </dgm:presLayoutVars>
      </dgm:prSet>
      <dgm:spPr/>
    </dgm:pt>
  </dgm:ptLst>
  <dgm:cxnLst>
    <dgm:cxn modelId="{F2CE1B1A-BF52-4075-8C95-6BF9602A2F69}" srcId="{A5D58FF1-9700-435F-84F9-95E9146216A9}" destId="{AF9A95DA-4E72-4B0C-B377-C05EB19B00CD}" srcOrd="0" destOrd="0" parTransId="{D34C6FDF-3D4C-4677-9144-C74969DDAA3F}" sibTransId="{6156F009-B559-466E-9327-9AD4629072D4}"/>
    <dgm:cxn modelId="{A3B77E6A-0A24-4B29-8FEE-65461332DE1D}" type="presOf" srcId="{A5D58FF1-9700-435F-84F9-95E9146216A9}" destId="{23689D28-58A7-4FE0-8666-0E745E130FCF}" srcOrd="0" destOrd="0" presId="urn:microsoft.com/office/officeart/2005/8/layout/vList5"/>
    <dgm:cxn modelId="{6FA9F077-10C9-4C44-8F23-244F0EF65DAF}" type="presOf" srcId="{AF9A95DA-4E72-4B0C-B377-C05EB19B00CD}" destId="{640FAA25-DFBF-485C-80AD-7A7F36F83D12}" srcOrd="0" destOrd="0" presId="urn:microsoft.com/office/officeart/2005/8/layout/vList5"/>
    <dgm:cxn modelId="{AD71A883-9E99-4540-A8FF-CECCE0B8A322}" srcId="{FE7938DC-2C16-4A5F-A2F3-04970ADD07C4}" destId="{A5D58FF1-9700-435F-84F9-95E9146216A9}" srcOrd="0" destOrd="0" parTransId="{D944A2E3-BFB3-4FB2-AB56-19569B487D58}" sibTransId="{5146BA0A-2B79-47C1-A79D-8D0C310CEAA0}"/>
    <dgm:cxn modelId="{773BA69A-417C-4FE3-A599-6108F73F2969}" type="presOf" srcId="{FE7938DC-2C16-4A5F-A2F3-04970ADD07C4}" destId="{B6162D98-39FA-4BC0-9385-00D93C9BE487}" srcOrd="0" destOrd="0" presId="urn:microsoft.com/office/officeart/2005/8/layout/vList5"/>
    <dgm:cxn modelId="{32C23664-5E2B-40A0-824E-4CBE234414E3}" type="presParOf" srcId="{B6162D98-39FA-4BC0-9385-00D93C9BE487}" destId="{A6B7A1D7-EFAB-483A-A9B2-38FF5CA11D54}" srcOrd="0" destOrd="0" presId="urn:microsoft.com/office/officeart/2005/8/layout/vList5"/>
    <dgm:cxn modelId="{1C543293-F283-425E-BD26-105BCB845048}" type="presParOf" srcId="{A6B7A1D7-EFAB-483A-A9B2-38FF5CA11D54}" destId="{23689D28-58A7-4FE0-8666-0E745E130FCF}" srcOrd="0" destOrd="0" presId="urn:microsoft.com/office/officeart/2005/8/layout/vList5"/>
    <dgm:cxn modelId="{D5CC017C-EFCA-4AB6-880D-1D9B1D6637B5}" type="presParOf" srcId="{A6B7A1D7-EFAB-483A-A9B2-38FF5CA11D54}" destId="{640FAA25-DFBF-485C-80AD-7A7F36F83D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B34BBD-BEAF-4537-92FF-92A49DFFA22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971084AA-91D0-4088-8DCA-8FFC2400A01B}">
      <dgm:prSet/>
      <dgm:spPr/>
      <dgm:t>
        <a:bodyPr/>
        <a:lstStyle/>
        <a:p>
          <a:r>
            <a:rPr lang="en-CA" dirty="0"/>
            <a:t>In addition to the signed agreements, there are </a:t>
          </a:r>
          <a:r>
            <a:rPr lang="en-CA" b="0" dirty="0">
              <a:latin typeface="+mj-lt"/>
            </a:rPr>
            <a:t>14 active negotiation tables.</a:t>
          </a:r>
        </a:p>
      </dgm:t>
    </dgm:pt>
    <dgm:pt modelId="{B06D0EC9-0B08-47A9-B0D6-80DB9289633A}" type="parTrans" cxnId="{039DFA51-FF1F-4DA4-9E30-BBC6E42839AA}">
      <dgm:prSet/>
      <dgm:spPr/>
      <dgm:t>
        <a:bodyPr/>
        <a:lstStyle/>
        <a:p>
          <a:endParaRPr lang="en-CA"/>
        </a:p>
      </dgm:t>
    </dgm:pt>
    <dgm:pt modelId="{8AC67B73-52CE-4053-AD1B-81FA0DDAA29A}" type="sibTrans" cxnId="{039DFA51-FF1F-4DA4-9E30-BBC6E42839AA}">
      <dgm:prSet/>
      <dgm:spPr/>
      <dgm:t>
        <a:bodyPr/>
        <a:lstStyle/>
        <a:p>
          <a:endParaRPr lang="en-CA"/>
        </a:p>
      </dgm:t>
    </dgm:pt>
    <dgm:pt modelId="{619E0610-C200-41D5-9BA1-F7C7FC56E4AC}">
      <dgm:prSet/>
      <dgm:spPr/>
      <dgm:t>
        <a:bodyPr/>
        <a:lstStyle/>
        <a:p>
          <a:r>
            <a:rPr lang="en-CA" dirty="0"/>
            <a:t>While some progress is being made, </a:t>
          </a:r>
          <a:r>
            <a:rPr lang="en-CA" b="0" dirty="0">
              <a:latin typeface="+mj-lt"/>
            </a:rPr>
            <a:t>10 First Nations groups that initially indicated willingness to pursue an REA have either officially withdrawn or suspended the process. </a:t>
          </a:r>
        </a:p>
      </dgm:t>
    </dgm:pt>
    <dgm:pt modelId="{A1F26044-E8D7-41A3-B20D-9B62439F7FF9}" type="parTrans" cxnId="{DD92D217-9829-4D93-8EA4-B4F2988F0D8E}">
      <dgm:prSet/>
      <dgm:spPr/>
      <dgm:t>
        <a:bodyPr/>
        <a:lstStyle/>
        <a:p>
          <a:endParaRPr lang="en-CA"/>
        </a:p>
      </dgm:t>
    </dgm:pt>
    <dgm:pt modelId="{5E210200-1482-44B7-9427-7FF4A1FF1C5D}" type="sibTrans" cxnId="{DD92D217-9829-4D93-8EA4-B4F2988F0D8E}">
      <dgm:prSet/>
      <dgm:spPr/>
      <dgm:t>
        <a:bodyPr/>
        <a:lstStyle/>
        <a:p>
          <a:endParaRPr lang="en-CA"/>
        </a:p>
      </dgm:t>
    </dgm:pt>
    <dgm:pt modelId="{77D6D834-294E-4724-A85A-D21EDBC3C6E9}">
      <dgm:prSet/>
      <dgm:spPr/>
      <dgm:t>
        <a:bodyPr/>
        <a:lstStyle/>
        <a:p>
          <a:r>
            <a:rPr lang="en-CA" b="0" dirty="0">
              <a:latin typeface="+mj-lt"/>
            </a:rPr>
            <a:t>The status of 29 additional REAs is unknown, </a:t>
          </a:r>
          <a:r>
            <a:rPr lang="en-CA" dirty="0"/>
            <a:t>suggesting that those First Nations may have paused their efforts due to internal challenges or diminished confidence in the outcomes of negotiations.</a:t>
          </a:r>
        </a:p>
      </dgm:t>
    </dgm:pt>
    <dgm:pt modelId="{9481937A-E1A4-4AA2-9754-13332F2F9869}" type="parTrans" cxnId="{3E89337F-F50F-401E-BC22-7B9158DC57C2}">
      <dgm:prSet/>
      <dgm:spPr/>
      <dgm:t>
        <a:bodyPr/>
        <a:lstStyle/>
        <a:p>
          <a:endParaRPr lang="en-CA"/>
        </a:p>
      </dgm:t>
    </dgm:pt>
    <dgm:pt modelId="{D796C550-018A-4F4A-B89F-F63A2477966A}" type="sibTrans" cxnId="{3E89337F-F50F-401E-BC22-7B9158DC57C2}">
      <dgm:prSet/>
      <dgm:spPr/>
      <dgm:t>
        <a:bodyPr/>
        <a:lstStyle/>
        <a:p>
          <a:endParaRPr lang="en-CA"/>
        </a:p>
      </dgm:t>
    </dgm:pt>
    <dgm:pt modelId="{E38C8FD1-08AD-4F3A-9BC0-E48E7B25925E}" type="pres">
      <dgm:prSet presAssocID="{E4B34BBD-BEAF-4537-92FF-92A49DFFA227}" presName="linear" presStyleCnt="0">
        <dgm:presLayoutVars>
          <dgm:animLvl val="lvl"/>
          <dgm:resizeHandles val="exact"/>
        </dgm:presLayoutVars>
      </dgm:prSet>
      <dgm:spPr/>
    </dgm:pt>
    <dgm:pt modelId="{A99C6AD7-416F-46D7-B9B4-1D780B277584}" type="pres">
      <dgm:prSet presAssocID="{971084AA-91D0-4088-8DCA-8FFC2400A01B}" presName="parentText" presStyleLbl="node1" presStyleIdx="0" presStyleCnt="3" custScaleY="66004">
        <dgm:presLayoutVars>
          <dgm:chMax val="0"/>
          <dgm:bulletEnabled val="1"/>
        </dgm:presLayoutVars>
      </dgm:prSet>
      <dgm:spPr/>
    </dgm:pt>
    <dgm:pt modelId="{791ACEAE-E0E8-44FC-91C8-9650BEC28E30}" type="pres">
      <dgm:prSet presAssocID="{8AC67B73-52CE-4053-AD1B-81FA0DDAA29A}" presName="spacer" presStyleCnt="0"/>
      <dgm:spPr/>
    </dgm:pt>
    <dgm:pt modelId="{7D5F6E5C-D960-4AE5-BA19-1F43D5B08FE8}" type="pres">
      <dgm:prSet presAssocID="{619E0610-C200-41D5-9BA1-F7C7FC56E4AC}" presName="parentText" presStyleLbl="node1" presStyleIdx="1" presStyleCnt="3">
        <dgm:presLayoutVars>
          <dgm:chMax val="0"/>
          <dgm:bulletEnabled val="1"/>
        </dgm:presLayoutVars>
      </dgm:prSet>
      <dgm:spPr/>
    </dgm:pt>
    <dgm:pt modelId="{88764FAE-3A27-4EDD-B45F-CCB1E62A29FE}" type="pres">
      <dgm:prSet presAssocID="{5E210200-1482-44B7-9427-7FF4A1FF1C5D}" presName="spacer" presStyleCnt="0"/>
      <dgm:spPr/>
    </dgm:pt>
    <dgm:pt modelId="{AF261245-7B97-474A-BFDC-931408E234A4}" type="pres">
      <dgm:prSet presAssocID="{77D6D834-294E-4724-A85A-D21EDBC3C6E9}" presName="parentText" presStyleLbl="node1" presStyleIdx="2" presStyleCnt="3">
        <dgm:presLayoutVars>
          <dgm:chMax val="0"/>
          <dgm:bulletEnabled val="1"/>
        </dgm:presLayoutVars>
      </dgm:prSet>
      <dgm:spPr/>
    </dgm:pt>
  </dgm:ptLst>
  <dgm:cxnLst>
    <dgm:cxn modelId="{DD92D217-9829-4D93-8EA4-B4F2988F0D8E}" srcId="{E4B34BBD-BEAF-4537-92FF-92A49DFFA227}" destId="{619E0610-C200-41D5-9BA1-F7C7FC56E4AC}" srcOrd="1" destOrd="0" parTransId="{A1F26044-E8D7-41A3-B20D-9B62439F7FF9}" sibTransId="{5E210200-1482-44B7-9427-7FF4A1FF1C5D}"/>
    <dgm:cxn modelId="{274C921B-3EF0-4BB0-9028-1886CDD04796}" type="presOf" srcId="{619E0610-C200-41D5-9BA1-F7C7FC56E4AC}" destId="{7D5F6E5C-D960-4AE5-BA19-1F43D5B08FE8}" srcOrd="0" destOrd="0" presId="urn:microsoft.com/office/officeart/2005/8/layout/vList2"/>
    <dgm:cxn modelId="{13A4165B-87EA-47F2-8D37-91FAB2671D2E}" type="presOf" srcId="{971084AA-91D0-4088-8DCA-8FFC2400A01B}" destId="{A99C6AD7-416F-46D7-B9B4-1D780B277584}" srcOrd="0" destOrd="0" presId="urn:microsoft.com/office/officeart/2005/8/layout/vList2"/>
    <dgm:cxn modelId="{8A38414C-E418-44FB-8BD8-9FC6E37B74B7}" type="presOf" srcId="{E4B34BBD-BEAF-4537-92FF-92A49DFFA227}" destId="{E38C8FD1-08AD-4F3A-9BC0-E48E7B25925E}" srcOrd="0" destOrd="0" presId="urn:microsoft.com/office/officeart/2005/8/layout/vList2"/>
    <dgm:cxn modelId="{039DFA51-FF1F-4DA4-9E30-BBC6E42839AA}" srcId="{E4B34BBD-BEAF-4537-92FF-92A49DFFA227}" destId="{971084AA-91D0-4088-8DCA-8FFC2400A01B}" srcOrd="0" destOrd="0" parTransId="{B06D0EC9-0B08-47A9-B0D6-80DB9289633A}" sibTransId="{8AC67B73-52CE-4053-AD1B-81FA0DDAA29A}"/>
    <dgm:cxn modelId="{3E89337F-F50F-401E-BC22-7B9158DC57C2}" srcId="{E4B34BBD-BEAF-4537-92FF-92A49DFFA227}" destId="{77D6D834-294E-4724-A85A-D21EDBC3C6E9}" srcOrd="2" destOrd="0" parTransId="{9481937A-E1A4-4AA2-9754-13332F2F9869}" sibTransId="{D796C550-018A-4F4A-B89F-F63A2477966A}"/>
    <dgm:cxn modelId="{EF764FAC-1659-4E65-B307-70829888A325}" type="presOf" srcId="{77D6D834-294E-4724-A85A-D21EDBC3C6E9}" destId="{AF261245-7B97-474A-BFDC-931408E234A4}" srcOrd="0" destOrd="0" presId="urn:microsoft.com/office/officeart/2005/8/layout/vList2"/>
    <dgm:cxn modelId="{4909511C-2126-40F0-84B9-543B21471763}" type="presParOf" srcId="{E38C8FD1-08AD-4F3A-9BC0-E48E7B25925E}" destId="{A99C6AD7-416F-46D7-B9B4-1D780B277584}" srcOrd="0" destOrd="0" presId="urn:microsoft.com/office/officeart/2005/8/layout/vList2"/>
    <dgm:cxn modelId="{EA61E221-CD3A-4C96-87C5-3CBB047C0F62}" type="presParOf" srcId="{E38C8FD1-08AD-4F3A-9BC0-E48E7B25925E}" destId="{791ACEAE-E0E8-44FC-91C8-9650BEC28E30}" srcOrd="1" destOrd="0" presId="urn:microsoft.com/office/officeart/2005/8/layout/vList2"/>
    <dgm:cxn modelId="{FEBADE17-C40C-4CB9-A11A-EDD9724AD593}" type="presParOf" srcId="{E38C8FD1-08AD-4F3A-9BC0-E48E7B25925E}" destId="{7D5F6E5C-D960-4AE5-BA19-1F43D5B08FE8}" srcOrd="2" destOrd="0" presId="urn:microsoft.com/office/officeart/2005/8/layout/vList2"/>
    <dgm:cxn modelId="{07E83479-3B81-49D4-AEA0-0281F1C7731F}" type="presParOf" srcId="{E38C8FD1-08AD-4F3A-9BC0-E48E7B25925E}" destId="{88764FAE-3A27-4EDD-B45F-CCB1E62A29FE}" srcOrd="3" destOrd="0" presId="urn:microsoft.com/office/officeart/2005/8/layout/vList2"/>
    <dgm:cxn modelId="{65AF7F02-CCD9-4F5E-AF78-005FA3AC0ABA}" type="presParOf" srcId="{E38C8FD1-08AD-4F3A-9BC0-E48E7B25925E}" destId="{AF261245-7B97-474A-BFDC-931408E234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528C7D-D81D-4783-949F-C0CFBF510497}" type="doc">
      <dgm:prSet loTypeId="urn:microsoft.com/office/officeart/2008/layout/VerticalCircleList" loCatId="list" qsTypeId="urn:microsoft.com/office/officeart/2005/8/quickstyle/3d1" qsCatId="3D" csTypeId="urn:microsoft.com/office/officeart/2005/8/colors/accent1_2" csCatId="accent1" phldr="1"/>
      <dgm:spPr/>
      <dgm:t>
        <a:bodyPr/>
        <a:lstStyle/>
        <a:p>
          <a:endParaRPr lang="en-CA"/>
        </a:p>
      </dgm:t>
    </dgm:pt>
    <dgm:pt modelId="{E9FE58AC-7D26-4180-8AFE-2780409CB8C6}">
      <dgm:prSet custT="1"/>
      <dgm:spPr/>
      <dgm:t>
        <a:bodyPr/>
        <a:lstStyle/>
        <a:p>
          <a:r>
            <a:rPr lang="en-CA" sz="3200" b="0" dirty="0">
              <a:latin typeface="+mn-lt"/>
            </a:rPr>
            <a:t>A small fly-in First Nation in Ontario with one school and 145 students.</a:t>
          </a:r>
        </a:p>
      </dgm:t>
    </dgm:pt>
    <dgm:pt modelId="{C7E6A3EB-49E6-4BE8-B7CD-1F8C2093CA5E}" type="parTrans" cxnId="{77C849CB-2444-47C7-A104-2702DEC0D08C}">
      <dgm:prSet/>
      <dgm:spPr/>
      <dgm:t>
        <a:bodyPr/>
        <a:lstStyle/>
        <a:p>
          <a:endParaRPr lang="en-CA" sz="3200"/>
        </a:p>
      </dgm:t>
    </dgm:pt>
    <dgm:pt modelId="{4751C214-AF09-4245-B012-BA269A0B6EA6}" type="sibTrans" cxnId="{77C849CB-2444-47C7-A104-2702DEC0D08C}">
      <dgm:prSet/>
      <dgm:spPr/>
      <dgm:t>
        <a:bodyPr/>
        <a:lstStyle/>
        <a:p>
          <a:endParaRPr lang="en-CA" sz="3200"/>
        </a:p>
      </dgm:t>
    </dgm:pt>
    <dgm:pt modelId="{A8D35AAE-C6EC-4C42-8113-E78831E083C5}">
      <dgm:prSet custT="1"/>
      <dgm:spPr/>
      <dgm:t>
        <a:bodyPr/>
        <a:lstStyle/>
        <a:p>
          <a:r>
            <a:rPr lang="en-CA" sz="3200" b="0" dirty="0"/>
            <a:t>A large urban First Nation in Alberta with three schools and 450 students.</a:t>
          </a:r>
        </a:p>
      </dgm:t>
    </dgm:pt>
    <dgm:pt modelId="{058DC263-B4EA-477E-98CC-C12263062070}" type="parTrans" cxnId="{CDAD94CB-66AD-4506-9D0B-B5788923A312}">
      <dgm:prSet/>
      <dgm:spPr/>
      <dgm:t>
        <a:bodyPr/>
        <a:lstStyle/>
        <a:p>
          <a:endParaRPr lang="en-CA" sz="3200"/>
        </a:p>
      </dgm:t>
    </dgm:pt>
    <dgm:pt modelId="{10EFBDEB-E532-4F9D-9149-4948A8D667E0}" type="sibTrans" cxnId="{CDAD94CB-66AD-4506-9D0B-B5788923A312}">
      <dgm:prSet/>
      <dgm:spPr/>
      <dgm:t>
        <a:bodyPr/>
        <a:lstStyle/>
        <a:p>
          <a:endParaRPr lang="en-CA" sz="3200"/>
        </a:p>
      </dgm:t>
    </dgm:pt>
    <dgm:pt modelId="{883FFB5D-8141-4305-B3AA-48C87342E0F1}" type="pres">
      <dgm:prSet presAssocID="{03528C7D-D81D-4783-949F-C0CFBF510497}" presName="Name0" presStyleCnt="0">
        <dgm:presLayoutVars>
          <dgm:dir/>
        </dgm:presLayoutVars>
      </dgm:prSet>
      <dgm:spPr/>
    </dgm:pt>
    <dgm:pt modelId="{E4951595-02EF-4D33-BC3F-AC397ED23EDF}" type="pres">
      <dgm:prSet presAssocID="{E9FE58AC-7D26-4180-8AFE-2780409CB8C6}" presName="noChildren" presStyleCnt="0"/>
      <dgm:spPr/>
    </dgm:pt>
    <dgm:pt modelId="{976B1013-A695-4BF7-9CB6-095E1EC24529}" type="pres">
      <dgm:prSet presAssocID="{E9FE58AC-7D26-4180-8AFE-2780409CB8C6}" presName="gap" presStyleCnt="0"/>
      <dgm:spPr/>
    </dgm:pt>
    <dgm:pt modelId="{12B87845-383D-4CB8-BD3B-F733BC5B32C8}" type="pres">
      <dgm:prSet presAssocID="{E9FE58AC-7D26-4180-8AFE-2780409CB8C6}" presName="medCircle2" presStyleLbl="vennNode1" presStyleIdx="0" presStyleCnt="2" custScaleX="63602" custScaleY="56745" custLinFactNeighborX="-35701" custLinFactNeighborY="-4714"/>
      <dgm:spPr>
        <a:solidFill>
          <a:schemeClr val="tx2">
            <a:alpha val="50000"/>
          </a:schemeClr>
        </a:solidFill>
      </dgm:spPr>
    </dgm:pt>
    <dgm:pt modelId="{6CC6EEF9-CE8D-4257-921A-B3A5165B32B9}" type="pres">
      <dgm:prSet presAssocID="{E9FE58AC-7D26-4180-8AFE-2780409CB8C6}" presName="txLvlOnly1" presStyleLbl="revTx" presStyleIdx="0" presStyleCnt="2"/>
      <dgm:spPr/>
    </dgm:pt>
    <dgm:pt modelId="{F696BAB1-1AF1-4C0B-928A-F18C0C730CA2}" type="pres">
      <dgm:prSet presAssocID="{A8D35AAE-C6EC-4C42-8113-E78831E083C5}" presName="noChildren" presStyleCnt="0"/>
      <dgm:spPr/>
    </dgm:pt>
    <dgm:pt modelId="{0FC7968C-D099-4A51-B48E-3B9037F42C5C}" type="pres">
      <dgm:prSet presAssocID="{A8D35AAE-C6EC-4C42-8113-E78831E083C5}" presName="gap" presStyleCnt="0"/>
      <dgm:spPr/>
    </dgm:pt>
    <dgm:pt modelId="{1DB99731-C5A4-4169-A1F5-49CA458C0626}" type="pres">
      <dgm:prSet presAssocID="{A8D35AAE-C6EC-4C42-8113-E78831E083C5}" presName="medCircle2" presStyleLbl="vennNode1" presStyleIdx="1" presStyleCnt="2" custScaleX="63124" custScaleY="63046" custLinFactNeighborX="-36731" custLinFactNeighborY="-2020"/>
      <dgm:spPr/>
    </dgm:pt>
    <dgm:pt modelId="{88A9DE70-A811-487E-A244-2DEE2285E361}" type="pres">
      <dgm:prSet presAssocID="{A8D35AAE-C6EC-4C42-8113-E78831E083C5}" presName="txLvlOnly1" presStyleLbl="revTx" presStyleIdx="1" presStyleCnt="2"/>
      <dgm:spPr/>
    </dgm:pt>
  </dgm:ptLst>
  <dgm:cxnLst>
    <dgm:cxn modelId="{6E2AEC5C-6091-4FFD-82D1-820BA0BEEFF4}" type="presOf" srcId="{A8D35AAE-C6EC-4C42-8113-E78831E083C5}" destId="{88A9DE70-A811-487E-A244-2DEE2285E361}" srcOrd="0" destOrd="0" presId="urn:microsoft.com/office/officeart/2008/layout/VerticalCircleList"/>
    <dgm:cxn modelId="{D9DA1260-7D00-4AD8-B042-F898D23F6649}" type="presOf" srcId="{E9FE58AC-7D26-4180-8AFE-2780409CB8C6}" destId="{6CC6EEF9-CE8D-4257-921A-B3A5165B32B9}" srcOrd="0" destOrd="0" presId="urn:microsoft.com/office/officeart/2008/layout/VerticalCircleList"/>
    <dgm:cxn modelId="{77C849CB-2444-47C7-A104-2702DEC0D08C}" srcId="{03528C7D-D81D-4783-949F-C0CFBF510497}" destId="{E9FE58AC-7D26-4180-8AFE-2780409CB8C6}" srcOrd="0" destOrd="0" parTransId="{C7E6A3EB-49E6-4BE8-B7CD-1F8C2093CA5E}" sibTransId="{4751C214-AF09-4245-B012-BA269A0B6EA6}"/>
    <dgm:cxn modelId="{CDAD94CB-66AD-4506-9D0B-B5788923A312}" srcId="{03528C7D-D81D-4783-949F-C0CFBF510497}" destId="{A8D35AAE-C6EC-4C42-8113-E78831E083C5}" srcOrd="1" destOrd="0" parTransId="{058DC263-B4EA-477E-98CC-C12263062070}" sibTransId="{10EFBDEB-E532-4F9D-9149-4948A8D667E0}"/>
    <dgm:cxn modelId="{F025E3FD-14AE-4218-A66D-AAF07B1E32A0}" type="presOf" srcId="{03528C7D-D81D-4783-949F-C0CFBF510497}" destId="{883FFB5D-8141-4305-B3AA-48C87342E0F1}" srcOrd="0" destOrd="0" presId="urn:microsoft.com/office/officeart/2008/layout/VerticalCircleList"/>
    <dgm:cxn modelId="{915B38F8-528F-4794-AC28-60246350934A}" type="presParOf" srcId="{883FFB5D-8141-4305-B3AA-48C87342E0F1}" destId="{E4951595-02EF-4D33-BC3F-AC397ED23EDF}" srcOrd="0" destOrd="0" presId="urn:microsoft.com/office/officeart/2008/layout/VerticalCircleList"/>
    <dgm:cxn modelId="{84CD0363-052A-4892-B1E9-22064576808B}" type="presParOf" srcId="{E4951595-02EF-4D33-BC3F-AC397ED23EDF}" destId="{976B1013-A695-4BF7-9CB6-095E1EC24529}" srcOrd="0" destOrd="0" presId="urn:microsoft.com/office/officeart/2008/layout/VerticalCircleList"/>
    <dgm:cxn modelId="{FFF8AA43-4A89-4A8E-9805-0116FF10B4D7}" type="presParOf" srcId="{E4951595-02EF-4D33-BC3F-AC397ED23EDF}" destId="{12B87845-383D-4CB8-BD3B-F733BC5B32C8}" srcOrd="1" destOrd="0" presId="urn:microsoft.com/office/officeart/2008/layout/VerticalCircleList"/>
    <dgm:cxn modelId="{CBE60AAA-E822-4054-8DDC-49AC3D29E8FC}" type="presParOf" srcId="{E4951595-02EF-4D33-BC3F-AC397ED23EDF}" destId="{6CC6EEF9-CE8D-4257-921A-B3A5165B32B9}" srcOrd="2" destOrd="0" presId="urn:microsoft.com/office/officeart/2008/layout/VerticalCircleList"/>
    <dgm:cxn modelId="{DA5E2B98-3258-4C69-86E3-26808A531171}" type="presParOf" srcId="{883FFB5D-8141-4305-B3AA-48C87342E0F1}" destId="{F696BAB1-1AF1-4C0B-928A-F18C0C730CA2}" srcOrd="1" destOrd="0" presId="urn:microsoft.com/office/officeart/2008/layout/VerticalCircleList"/>
    <dgm:cxn modelId="{8F68EF4F-1AF6-4524-979A-091B516DFB54}" type="presParOf" srcId="{F696BAB1-1AF1-4C0B-928A-F18C0C730CA2}" destId="{0FC7968C-D099-4A51-B48E-3B9037F42C5C}" srcOrd="0" destOrd="0" presId="urn:microsoft.com/office/officeart/2008/layout/VerticalCircleList"/>
    <dgm:cxn modelId="{0DF821B7-ADFB-43FD-92B2-3B680A3DE8BA}" type="presParOf" srcId="{F696BAB1-1AF1-4C0B-928A-F18C0C730CA2}" destId="{1DB99731-C5A4-4169-A1F5-49CA458C0626}" srcOrd="1" destOrd="0" presId="urn:microsoft.com/office/officeart/2008/layout/VerticalCircleList"/>
    <dgm:cxn modelId="{CB275AC3-EFEE-4416-AA18-7A50018BA554}" type="presParOf" srcId="{F696BAB1-1AF1-4C0B-928A-F18C0C730CA2}" destId="{88A9DE70-A811-487E-A244-2DEE2285E36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C3A4-ECA2-418A-BAF7-D84A9D38346D}">
      <dsp:nvSpPr>
        <dsp:cNvPr id="0" name=""/>
        <dsp:cNvSpPr/>
      </dsp:nvSpPr>
      <dsp:spPr>
        <a:xfrm>
          <a:off x="0" y="55356"/>
          <a:ext cx="10887453" cy="79560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latin typeface="+mj-lt"/>
            </a:rPr>
            <a:t>Overall, the implementation of the Interim Regional Funding Formula (IRFF) resulted in significant funding increases for most First Nations.</a:t>
          </a:r>
        </a:p>
      </dsp:txBody>
      <dsp:txXfrm>
        <a:off x="38838" y="94194"/>
        <a:ext cx="10809777" cy="717924"/>
      </dsp:txXfrm>
    </dsp:sp>
    <dsp:sp modelId="{722D8E43-2B1E-4526-8F40-D8D407F5F86C}">
      <dsp:nvSpPr>
        <dsp:cNvPr id="0" name=""/>
        <dsp:cNvSpPr/>
      </dsp:nvSpPr>
      <dsp:spPr>
        <a:xfrm>
          <a:off x="0" y="908556"/>
          <a:ext cx="10887453" cy="79560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latin typeface="+mj-lt"/>
            </a:rPr>
            <a:t>IRFFs helped create greater funding equity.</a:t>
          </a:r>
        </a:p>
      </dsp:txBody>
      <dsp:txXfrm>
        <a:off x="38838" y="947394"/>
        <a:ext cx="10809777" cy="717924"/>
      </dsp:txXfrm>
    </dsp:sp>
    <dsp:sp modelId="{0C45CD29-57EC-447A-BA0B-51318CC5243D}">
      <dsp:nvSpPr>
        <dsp:cNvPr id="0" name=""/>
        <dsp:cNvSpPr/>
      </dsp:nvSpPr>
      <dsp:spPr>
        <a:xfrm>
          <a:off x="0" y="1704156"/>
          <a:ext cx="10887453"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7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CA" sz="1600" b="0" kern="1200" dirty="0">
              <a:latin typeface="+mn-lt"/>
            </a:rPr>
            <a:t>Elimination of nominal roll attendance compliance requirements.</a:t>
          </a:r>
        </a:p>
        <a:p>
          <a:pPr marL="171450" lvl="1" indent="-171450" algn="l" defTabSz="711200">
            <a:lnSpc>
              <a:spcPct val="90000"/>
            </a:lnSpc>
            <a:spcBef>
              <a:spcPct val="0"/>
            </a:spcBef>
            <a:spcAft>
              <a:spcPct val="20000"/>
            </a:spcAft>
            <a:buChar char="•"/>
          </a:pPr>
          <a:r>
            <a:rPr lang="en-CA" sz="1600" b="0" kern="1200">
              <a:latin typeface="+mn-lt"/>
            </a:rPr>
            <a:t>Elimination of funding disparity between block vs. non-block First Nations, large/high-capacity vs. small/remote First Nations.</a:t>
          </a:r>
        </a:p>
      </dsp:txBody>
      <dsp:txXfrm>
        <a:off x="0" y="1704156"/>
        <a:ext cx="10887453" cy="786599"/>
      </dsp:txXfrm>
    </dsp:sp>
    <dsp:sp modelId="{3012844C-AB33-4FBE-8F4A-22400439A0C1}">
      <dsp:nvSpPr>
        <dsp:cNvPr id="0" name=""/>
        <dsp:cNvSpPr/>
      </dsp:nvSpPr>
      <dsp:spPr>
        <a:xfrm>
          <a:off x="0" y="2490756"/>
          <a:ext cx="10887453" cy="79560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latin typeface="+mj-lt"/>
            </a:rPr>
            <a:t>There have been notable improvements to the IRFFs over the past five years.</a:t>
          </a:r>
        </a:p>
      </dsp:txBody>
      <dsp:txXfrm>
        <a:off x="38838" y="2529594"/>
        <a:ext cx="10809777" cy="717924"/>
      </dsp:txXfrm>
    </dsp:sp>
    <dsp:sp modelId="{EC04C326-4960-4EE2-86C7-E0F1EC0C15F7}">
      <dsp:nvSpPr>
        <dsp:cNvPr id="0" name=""/>
        <dsp:cNvSpPr/>
      </dsp:nvSpPr>
      <dsp:spPr>
        <a:xfrm>
          <a:off x="0" y="3286356"/>
          <a:ext cx="10887453"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7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CA" sz="1600" b="0" kern="1200" dirty="0">
              <a:latin typeface="+mn-lt"/>
            </a:rPr>
            <a:t>Country-wide improvements (e.g. before and after school funding, private home placement funding, student support funding, transportation funding.)</a:t>
          </a:r>
        </a:p>
        <a:p>
          <a:pPr marL="171450" lvl="1" indent="-171450" algn="l" defTabSz="711200">
            <a:lnSpc>
              <a:spcPct val="90000"/>
            </a:lnSpc>
            <a:spcBef>
              <a:spcPct val="0"/>
            </a:spcBef>
            <a:spcAft>
              <a:spcPct val="20000"/>
            </a:spcAft>
            <a:buChar char="•"/>
          </a:pPr>
          <a:r>
            <a:rPr lang="en-CA" sz="1600" b="0" kern="1200" dirty="0">
              <a:latin typeface="+mn-lt"/>
            </a:rPr>
            <a:t>Region-specific improvements (e.g. remoteness adaptation for fly-in communities in Ontario.)</a:t>
          </a:r>
        </a:p>
      </dsp:txBody>
      <dsp:txXfrm>
        <a:off x="0" y="3286356"/>
        <a:ext cx="10887453" cy="786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5A8C-ED00-4BCE-A445-6513B6E38CED}">
      <dsp:nvSpPr>
        <dsp:cNvPr id="0" name=""/>
        <dsp:cNvSpPr/>
      </dsp:nvSpPr>
      <dsp:spPr>
        <a:xfrm>
          <a:off x="0" y="108968"/>
          <a:ext cx="11244249" cy="52767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0" kern="1200" dirty="0">
              <a:latin typeface="+mj-lt"/>
            </a:rPr>
            <a:t>“Side-by-sides” (funding breakdowns) are confusing, not user-friendly, and difficult to understand.</a:t>
          </a:r>
        </a:p>
      </dsp:txBody>
      <dsp:txXfrm>
        <a:off x="25759" y="134727"/>
        <a:ext cx="11192731" cy="476152"/>
      </dsp:txXfrm>
    </dsp:sp>
    <dsp:sp modelId="{CF493920-46CC-41D5-8CCB-8007B57F2241}">
      <dsp:nvSpPr>
        <dsp:cNvPr id="0" name=""/>
        <dsp:cNvSpPr/>
      </dsp:nvSpPr>
      <dsp:spPr>
        <a:xfrm>
          <a:off x="0" y="781528"/>
          <a:ext cx="11244249"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0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b="0" kern="1200" dirty="0">
              <a:latin typeface="+mn-lt"/>
            </a:rPr>
            <a:t>Lack of transparency around underlying funding formulas.</a:t>
          </a:r>
        </a:p>
        <a:p>
          <a:pPr marL="171450" lvl="1" indent="-171450" algn="l" defTabSz="755650">
            <a:lnSpc>
              <a:spcPct val="90000"/>
            </a:lnSpc>
            <a:spcBef>
              <a:spcPct val="0"/>
            </a:spcBef>
            <a:spcAft>
              <a:spcPct val="20000"/>
            </a:spcAft>
            <a:buChar char="•"/>
          </a:pPr>
          <a:r>
            <a:rPr lang="en-CA" sz="1700" b="0" kern="1200" dirty="0">
              <a:latin typeface="+mn-lt"/>
            </a:rPr>
            <a:t>Misinformation about funding for second-level services.</a:t>
          </a:r>
        </a:p>
        <a:p>
          <a:pPr marL="171450" lvl="1" indent="-171450" algn="l" defTabSz="755650">
            <a:lnSpc>
              <a:spcPct val="90000"/>
            </a:lnSpc>
            <a:spcBef>
              <a:spcPct val="0"/>
            </a:spcBef>
            <a:spcAft>
              <a:spcPct val="20000"/>
            </a:spcAft>
            <a:buChar char="•"/>
          </a:pPr>
          <a:r>
            <a:rPr lang="en-CA" sz="1700" b="0" kern="1200">
              <a:latin typeface="+mn-lt"/>
            </a:rPr>
            <a:t>Errors within calculations.</a:t>
          </a:r>
        </a:p>
      </dsp:txBody>
      <dsp:txXfrm>
        <a:off x="0" y="781528"/>
        <a:ext cx="11244249" cy="888030"/>
      </dsp:txXfrm>
    </dsp:sp>
    <dsp:sp modelId="{C67199AA-C637-41CF-AECB-E1F9958CE966}">
      <dsp:nvSpPr>
        <dsp:cNvPr id="0" name=""/>
        <dsp:cNvSpPr/>
      </dsp:nvSpPr>
      <dsp:spPr>
        <a:xfrm>
          <a:off x="0" y="1669559"/>
          <a:ext cx="11244249" cy="52767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0" kern="1200" dirty="0">
              <a:latin typeface="+mj-lt"/>
            </a:rPr>
            <a:t>Feedback/recommendations from First Nations on enhancements to IRFFs were not actioned. </a:t>
          </a:r>
        </a:p>
      </dsp:txBody>
      <dsp:txXfrm>
        <a:off x="25759" y="1695318"/>
        <a:ext cx="11192731" cy="476152"/>
      </dsp:txXfrm>
    </dsp:sp>
    <dsp:sp modelId="{DB93FE4D-15E3-4A1C-9C35-3323E259D664}">
      <dsp:nvSpPr>
        <dsp:cNvPr id="0" name=""/>
        <dsp:cNvSpPr/>
      </dsp:nvSpPr>
      <dsp:spPr>
        <a:xfrm>
          <a:off x="0" y="2197229"/>
          <a:ext cx="11244249"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0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b="0" kern="1200" dirty="0"/>
            <a:t>Requests to update special education funding. </a:t>
          </a:r>
        </a:p>
        <a:p>
          <a:pPr marL="171450" lvl="1" indent="-171450" algn="l" defTabSz="755650">
            <a:lnSpc>
              <a:spcPct val="90000"/>
            </a:lnSpc>
            <a:spcBef>
              <a:spcPct val="0"/>
            </a:spcBef>
            <a:spcAft>
              <a:spcPct val="20000"/>
            </a:spcAft>
            <a:buChar char="•"/>
          </a:pPr>
          <a:r>
            <a:rPr lang="en-CA" sz="1700" b="0" kern="1200" dirty="0"/>
            <a:t>Requests to implement remoteness adaptations. </a:t>
          </a:r>
        </a:p>
      </dsp:txBody>
      <dsp:txXfrm>
        <a:off x="0" y="2197229"/>
        <a:ext cx="11244249" cy="592020"/>
      </dsp:txXfrm>
    </dsp:sp>
    <dsp:sp modelId="{672F95B8-F580-4C39-87E6-5CC376EE9C7E}">
      <dsp:nvSpPr>
        <dsp:cNvPr id="0" name=""/>
        <dsp:cNvSpPr/>
      </dsp:nvSpPr>
      <dsp:spPr>
        <a:xfrm>
          <a:off x="0" y="2789248"/>
          <a:ext cx="11244249" cy="52767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0" kern="1200" dirty="0">
              <a:latin typeface="+mj-lt"/>
            </a:rPr>
            <a:t>IRFFs do not allow for substantive equality. </a:t>
          </a:r>
        </a:p>
      </dsp:txBody>
      <dsp:txXfrm>
        <a:off x="25759" y="2815007"/>
        <a:ext cx="11192731" cy="476152"/>
      </dsp:txXfrm>
    </dsp:sp>
    <dsp:sp modelId="{62995F97-E1D7-4DA2-BE95-9CBEDBC21152}">
      <dsp:nvSpPr>
        <dsp:cNvPr id="0" name=""/>
        <dsp:cNvSpPr/>
      </dsp:nvSpPr>
      <dsp:spPr>
        <a:xfrm>
          <a:off x="0" y="3316918"/>
          <a:ext cx="11244249"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0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b="0" kern="1200" dirty="0">
              <a:latin typeface="+mn-lt"/>
            </a:rPr>
            <a:t>First Nations are starting from a very different starting point; we cannot assume that comparability in funding will be sufficient to achieve comparability in outcomes.</a:t>
          </a:r>
        </a:p>
      </dsp:txBody>
      <dsp:txXfrm>
        <a:off x="0" y="3316918"/>
        <a:ext cx="11244249" cy="535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107E6-01AC-4CE6-8E8F-0E0A2E82F0A1}">
      <dsp:nvSpPr>
        <dsp:cNvPr id="0" name=""/>
        <dsp:cNvSpPr/>
      </dsp:nvSpPr>
      <dsp:spPr>
        <a:xfrm>
          <a:off x="0" y="0"/>
          <a:ext cx="10915649" cy="10827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59F96-9A3B-434E-A6C0-200E38A7950C}">
      <dsp:nvSpPr>
        <dsp:cNvPr id="0" name=""/>
        <dsp:cNvSpPr/>
      </dsp:nvSpPr>
      <dsp:spPr>
        <a:xfrm>
          <a:off x="327544" y="244090"/>
          <a:ext cx="595535" cy="595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D5A09-2200-4644-9A76-FDE75A9561D1}">
      <dsp:nvSpPr>
        <dsp:cNvPr id="0" name=""/>
        <dsp:cNvSpPr/>
      </dsp:nvSpPr>
      <dsp:spPr>
        <a:xfrm>
          <a:off x="1250624" y="462"/>
          <a:ext cx="9665025" cy="108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95" tIns="114595" rIns="114595" bIns="114595" numCol="1" spcCol="1270" anchor="ctr" anchorCtr="0">
          <a:noAutofit/>
        </a:bodyPr>
        <a:lstStyle/>
        <a:p>
          <a:pPr marL="0" lvl="0" indent="0" algn="l" defTabSz="1111250">
            <a:lnSpc>
              <a:spcPct val="100000"/>
            </a:lnSpc>
            <a:spcBef>
              <a:spcPct val="0"/>
            </a:spcBef>
            <a:spcAft>
              <a:spcPct val="35000"/>
            </a:spcAft>
            <a:buNone/>
          </a:pPr>
          <a:r>
            <a:rPr lang="en-CA" sz="2500" b="0" kern="1200" dirty="0"/>
            <a:t>Separation of education operations from politics</a:t>
          </a:r>
          <a:endParaRPr lang="en-US" sz="2500" kern="1200" dirty="0"/>
        </a:p>
      </dsp:txBody>
      <dsp:txXfrm>
        <a:off x="1250624" y="462"/>
        <a:ext cx="9665025" cy="1082791"/>
      </dsp:txXfrm>
    </dsp:sp>
    <dsp:sp modelId="{B12C07C3-9667-4D5A-922B-7FFC8497BB67}">
      <dsp:nvSpPr>
        <dsp:cNvPr id="0" name=""/>
        <dsp:cNvSpPr/>
      </dsp:nvSpPr>
      <dsp:spPr>
        <a:xfrm>
          <a:off x="0" y="1353952"/>
          <a:ext cx="10915649" cy="10827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3D331-9DE6-4F66-A57D-CA0C0AF52EBE}">
      <dsp:nvSpPr>
        <dsp:cNvPr id="0" name=""/>
        <dsp:cNvSpPr/>
      </dsp:nvSpPr>
      <dsp:spPr>
        <a:xfrm>
          <a:off x="327544" y="1597580"/>
          <a:ext cx="595535" cy="595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09737-9439-4805-BEA6-E683E4AE33B1}">
      <dsp:nvSpPr>
        <dsp:cNvPr id="0" name=""/>
        <dsp:cNvSpPr/>
      </dsp:nvSpPr>
      <dsp:spPr>
        <a:xfrm>
          <a:off x="1250624" y="1353952"/>
          <a:ext cx="9665025" cy="108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95" tIns="114595" rIns="114595" bIns="114595" numCol="1" spcCol="1270" anchor="ctr" anchorCtr="0">
          <a:noAutofit/>
        </a:bodyPr>
        <a:lstStyle/>
        <a:p>
          <a:pPr marL="0" lvl="0" indent="0" algn="l" defTabSz="1111250">
            <a:lnSpc>
              <a:spcPct val="100000"/>
            </a:lnSpc>
            <a:spcBef>
              <a:spcPct val="0"/>
            </a:spcBef>
            <a:spcAft>
              <a:spcPct val="35000"/>
            </a:spcAft>
            <a:buNone/>
          </a:pPr>
          <a:r>
            <a:rPr lang="en-CA" sz="2500" b="0" kern="1200" dirty="0"/>
            <a:t>Increased economies of scale </a:t>
          </a:r>
          <a:endParaRPr lang="en-US" sz="2500" kern="1200" dirty="0"/>
        </a:p>
      </dsp:txBody>
      <dsp:txXfrm>
        <a:off x="1250624" y="1353952"/>
        <a:ext cx="9665025" cy="1082791"/>
      </dsp:txXfrm>
    </dsp:sp>
    <dsp:sp modelId="{F81B9994-036A-4BCA-829C-D99F712EA367}">
      <dsp:nvSpPr>
        <dsp:cNvPr id="0" name=""/>
        <dsp:cNvSpPr/>
      </dsp:nvSpPr>
      <dsp:spPr>
        <a:xfrm>
          <a:off x="0" y="2707442"/>
          <a:ext cx="10915649" cy="10827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0FC0A-85C0-43CB-829B-996F1D2F98CE}">
      <dsp:nvSpPr>
        <dsp:cNvPr id="0" name=""/>
        <dsp:cNvSpPr/>
      </dsp:nvSpPr>
      <dsp:spPr>
        <a:xfrm>
          <a:off x="327544" y="2951070"/>
          <a:ext cx="595535" cy="595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C1767-35A6-4425-B738-B4659B599FEA}">
      <dsp:nvSpPr>
        <dsp:cNvPr id="0" name=""/>
        <dsp:cNvSpPr/>
      </dsp:nvSpPr>
      <dsp:spPr>
        <a:xfrm>
          <a:off x="1250624" y="2707442"/>
          <a:ext cx="9665025" cy="108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95" tIns="114595" rIns="114595" bIns="114595" numCol="1" spcCol="1270" anchor="ctr" anchorCtr="0">
          <a:noAutofit/>
        </a:bodyPr>
        <a:lstStyle/>
        <a:p>
          <a:pPr marL="0" lvl="0" indent="0" algn="l" defTabSz="1111250">
            <a:lnSpc>
              <a:spcPct val="100000"/>
            </a:lnSpc>
            <a:spcBef>
              <a:spcPct val="0"/>
            </a:spcBef>
            <a:spcAft>
              <a:spcPct val="35000"/>
            </a:spcAft>
            <a:buNone/>
          </a:pPr>
          <a:r>
            <a:rPr lang="en-CA" sz="2500" b="0" kern="1200" dirty="0"/>
            <a:t>Improved access to Education Partnership Program (EPP) Funding </a:t>
          </a:r>
          <a:endParaRPr lang="en-US" sz="2500" kern="1200" dirty="0"/>
        </a:p>
      </dsp:txBody>
      <dsp:txXfrm>
        <a:off x="1250624" y="2707442"/>
        <a:ext cx="9665025" cy="1082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E1C55-3754-4F5E-B504-D1756AFA27EB}">
      <dsp:nvSpPr>
        <dsp:cNvPr id="0" name=""/>
        <dsp:cNvSpPr/>
      </dsp:nvSpPr>
      <dsp:spPr>
        <a:xfrm>
          <a:off x="0" y="71115"/>
          <a:ext cx="10925177"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	Lack of change management (stakeholder engagement, communications and training.)</a:t>
          </a:r>
        </a:p>
      </dsp:txBody>
      <dsp:txXfrm>
        <a:off x="32967" y="104082"/>
        <a:ext cx="10859243" cy="609393"/>
      </dsp:txXfrm>
    </dsp:sp>
    <dsp:sp modelId="{B4F19533-1C33-4CB0-88B3-06BB84BCBBE7}">
      <dsp:nvSpPr>
        <dsp:cNvPr id="0" name=""/>
        <dsp:cNvSpPr/>
      </dsp:nvSpPr>
      <dsp:spPr>
        <a:xfrm>
          <a:off x="0" y="795402"/>
          <a:ext cx="10925177"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	Lack of understanding of REA components and process (costing, government budget cycle, negotiations process 	and participants, outcome reporting requirements, and REA legalities.)</a:t>
          </a:r>
        </a:p>
      </dsp:txBody>
      <dsp:txXfrm>
        <a:off x="32967" y="828369"/>
        <a:ext cx="10859243" cy="609393"/>
      </dsp:txXfrm>
    </dsp:sp>
    <dsp:sp modelId="{1F792422-BD0D-49E9-81C8-78A55DAE9DF3}">
      <dsp:nvSpPr>
        <dsp:cNvPr id="0" name=""/>
        <dsp:cNvSpPr/>
      </dsp:nvSpPr>
      <dsp:spPr>
        <a:xfrm>
          <a:off x="0" y="1524647"/>
          <a:ext cx="10925177"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	Lack of meaningful collaboration and dialogue.</a:t>
          </a:r>
        </a:p>
      </dsp:txBody>
      <dsp:txXfrm>
        <a:off x="32967" y="1557614"/>
        <a:ext cx="10859243" cy="609393"/>
      </dsp:txXfrm>
    </dsp:sp>
    <dsp:sp modelId="{60AA624B-D517-4886-AD74-E4F65A29D6C7}">
      <dsp:nvSpPr>
        <dsp:cNvPr id="0" name=""/>
        <dsp:cNvSpPr/>
      </dsp:nvSpPr>
      <dsp:spPr>
        <a:xfrm>
          <a:off x="0" y="2236869"/>
          <a:ext cx="10925177"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	Constant turnover and lack of capacity on both sides.</a:t>
          </a:r>
        </a:p>
      </dsp:txBody>
      <dsp:txXfrm>
        <a:off x="32967" y="2269836"/>
        <a:ext cx="10859243" cy="609393"/>
      </dsp:txXfrm>
    </dsp:sp>
    <dsp:sp modelId="{7C130685-0A01-4C09-8293-507996756A72}">
      <dsp:nvSpPr>
        <dsp:cNvPr id="0" name=""/>
        <dsp:cNvSpPr/>
      </dsp:nvSpPr>
      <dsp:spPr>
        <a:xfrm>
          <a:off x="0" y="2968265"/>
          <a:ext cx="10925177"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	Limited incremental funding available to support First Nations Education.</a:t>
          </a:r>
        </a:p>
      </dsp:txBody>
      <dsp:txXfrm>
        <a:off x="32967" y="3001232"/>
        <a:ext cx="10859243" cy="609393"/>
      </dsp:txXfrm>
    </dsp:sp>
    <dsp:sp modelId="{7336F995-11DC-4C6B-BA2B-EE2E9C41074C}">
      <dsp:nvSpPr>
        <dsp:cNvPr id="0" name=""/>
        <dsp:cNvSpPr/>
      </dsp:nvSpPr>
      <dsp:spPr>
        <a:xfrm>
          <a:off x="0" y="3643593"/>
          <a:ext cx="10925177"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8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dirty="0"/>
            <a:t>In addition to developing needs-based REAs, ISC officials also communicated risks related to increases in nominal roll and maintaining provincial comparability.</a:t>
          </a:r>
        </a:p>
      </dsp:txBody>
      <dsp:txXfrm>
        <a:off x="0" y="3643593"/>
        <a:ext cx="10925177" cy="431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AA25-DFBF-485C-80AD-7A7F36F83D12}">
      <dsp:nvSpPr>
        <dsp:cNvPr id="0" name=""/>
        <dsp:cNvSpPr/>
      </dsp:nvSpPr>
      <dsp:spPr>
        <a:xfrm rot="5400000">
          <a:off x="5046132" y="-1396989"/>
          <a:ext cx="3599096" cy="644299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Char char="•"/>
          </a:pPr>
          <a:endParaRPr lang="en-CA" sz="1600" b="1" kern="1200" dirty="0">
            <a:solidFill>
              <a:schemeClr val="tx1"/>
            </a:solidFill>
            <a:latin typeface="Calibri Light" panose="020F0302020204030204"/>
            <a:ea typeface="+mn-ea"/>
            <a:cs typeface="+mn-cs"/>
          </a:endParaRPr>
        </a:p>
      </dsp:txBody>
      <dsp:txXfrm rot="-5400000">
        <a:off x="3624184" y="200652"/>
        <a:ext cx="6267300" cy="3247710"/>
      </dsp:txXfrm>
    </dsp:sp>
    <dsp:sp modelId="{23689D28-58A7-4FE0-8666-0E745E130FCF}">
      <dsp:nvSpPr>
        <dsp:cNvPr id="0" name=""/>
        <dsp:cNvSpPr/>
      </dsp:nvSpPr>
      <dsp:spPr>
        <a:xfrm>
          <a:off x="472915" y="0"/>
          <a:ext cx="3624184" cy="364901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b="0" kern="1200" dirty="0">
              <a:latin typeface="+mj-lt"/>
            </a:rPr>
            <a:t>For most REA holders, “comprehensive funding arrangements” are based on the IRFFs (i.e., provincial comparability) rather than the actual needs and education costs of their First Nations. </a:t>
          </a:r>
        </a:p>
      </dsp:txBody>
      <dsp:txXfrm>
        <a:off x="649833" y="176918"/>
        <a:ext cx="3270348" cy="3295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C6AD7-416F-46D7-B9B4-1D780B277584}">
      <dsp:nvSpPr>
        <dsp:cNvPr id="0" name=""/>
        <dsp:cNvSpPr/>
      </dsp:nvSpPr>
      <dsp:spPr>
        <a:xfrm>
          <a:off x="0" y="29188"/>
          <a:ext cx="11106150" cy="95184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In addition to the signed agreements, there are </a:t>
          </a:r>
          <a:r>
            <a:rPr lang="en-CA" sz="2600" b="0" kern="1200" dirty="0">
              <a:latin typeface="+mj-lt"/>
            </a:rPr>
            <a:t>14 active negotiation tables.</a:t>
          </a:r>
        </a:p>
      </dsp:txBody>
      <dsp:txXfrm>
        <a:off x="46465" y="75653"/>
        <a:ext cx="11013220" cy="858912"/>
      </dsp:txXfrm>
    </dsp:sp>
    <dsp:sp modelId="{7D5F6E5C-D960-4AE5-BA19-1F43D5B08FE8}">
      <dsp:nvSpPr>
        <dsp:cNvPr id="0" name=""/>
        <dsp:cNvSpPr/>
      </dsp:nvSpPr>
      <dsp:spPr>
        <a:xfrm>
          <a:off x="0" y="1055911"/>
          <a:ext cx="11106150" cy="14420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While some progress is being made, </a:t>
          </a:r>
          <a:r>
            <a:rPr lang="en-CA" sz="2600" b="0" kern="1200" dirty="0">
              <a:latin typeface="+mj-lt"/>
            </a:rPr>
            <a:t>10 First Nations groups that initially indicated willingness to pursue an REA have either officially withdrawn or suspended the process. </a:t>
          </a:r>
        </a:p>
      </dsp:txBody>
      <dsp:txXfrm>
        <a:off x="70397" y="1126308"/>
        <a:ext cx="10965356" cy="1301304"/>
      </dsp:txXfrm>
    </dsp:sp>
    <dsp:sp modelId="{AF261245-7B97-474A-BFDC-931408E234A4}">
      <dsp:nvSpPr>
        <dsp:cNvPr id="0" name=""/>
        <dsp:cNvSpPr/>
      </dsp:nvSpPr>
      <dsp:spPr>
        <a:xfrm>
          <a:off x="0" y="2572889"/>
          <a:ext cx="11106150" cy="14420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b="0" kern="1200" dirty="0">
              <a:latin typeface="+mj-lt"/>
            </a:rPr>
            <a:t>The status of 29 additional REAs is unknown, </a:t>
          </a:r>
          <a:r>
            <a:rPr lang="en-CA" sz="2600" kern="1200" dirty="0"/>
            <a:t>suggesting that those First Nations may have paused their efforts due to internal challenges or diminished confidence in the outcomes of negotiations.</a:t>
          </a:r>
        </a:p>
      </dsp:txBody>
      <dsp:txXfrm>
        <a:off x="70397" y="2643286"/>
        <a:ext cx="10965356" cy="13013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87845-383D-4CB8-BD3B-F733BC5B32C8}">
      <dsp:nvSpPr>
        <dsp:cNvPr id="0" name=""/>
        <dsp:cNvSpPr/>
      </dsp:nvSpPr>
      <dsp:spPr>
        <a:xfrm>
          <a:off x="156057" y="627129"/>
          <a:ext cx="1138581" cy="1015830"/>
        </a:xfrm>
        <a:prstGeom prst="ellipse">
          <a:avLst/>
        </a:prstGeom>
        <a:solidFill>
          <a:schemeClr val="tx2">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CC6EEF9-CE8D-4257-921A-B3A5165B32B9}">
      <dsp:nvSpPr>
        <dsp:cNvPr id="0" name=""/>
        <dsp:cNvSpPr/>
      </dsp:nvSpPr>
      <dsp:spPr>
        <a:xfrm>
          <a:off x="1364456" y="324349"/>
          <a:ext cx="9551193" cy="1790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CA" sz="3200" b="0" kern="1200" dirty="0">
              <a:latin typeface="+mn-lt"/>
            </a:rPr>
            <a:t>A small fly-in First Nation in Ontario with one school and 145 students.</a:t>
          </a:r>
        </a:p>
      </dsp:txBody>
      <dsp:txXfrm>
        <a:off x="1364456" y="324349"/>
        <a:ext cx="9551193" cy="1790166"/>
      </dsp:txXfrm>
    </dsp:sp>
    <dsp:sp modelId="{1DB99731-C5A4-4169-A1F5-49CA458C0626}">
      <dsp:nvSpPr>
        <dsp:cNvPr id="0" name=""/>
        <dsp:cNvSpPr/>
      </dsp:nvSpPr>
      <dsp:spPr>
        <a:xfrm>
          <a:off x="141897" y="2409123"/>
          <a:ext cx="1130024" cy="1128628"/>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8A9DE70-A811-487E-A244-2DEE2285E361}">
      <dsp:nvSpPr>
        <dsp:cNvPr id="0" name=""/>
        <dsp:cNvSpPr/>
      </dsp:nvSpPr>
      <dsp:spPr>
        <a:xfrm>
          <a:off x="1364456" y="2114516"/>
          <a:ext cx="9551193" cy="1790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CA" sz="3200" b="0" kern="1200" dirty="0"/>
            <a:t>A large urban First Nation in Alberta with three schools and 450 students.</a:t>
          </a:r>
        </a:p>
      </dsp:txBody>
      <dsp:txXfrm>
        <a:off x="1364456" y="2114516"/>
        <a:ext cx="9551193" cy="1790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5A27F-BA39-452E-B423-151EB863E187}" type="datetimeFigureOut">
              <a:rPr lang="en-CA" smtClean="0"/>
              <a:t>2025-02-12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1FE53-68F8-4841-A92D-1E90DA7407A2}" type="slidenum">
              <a:rPr lang="en-CA" smtClean="0"/>
              <a:t>‹#›</a:t>
            </a:fld>
            <a:endParaRPr lang="en-CA"/>
          </a:p>
        </p:txBody>
      </p:sp>
    </p:spTree>
    <p:extLst>
      <p:ext uri="{BB962C8B-B14F-4D97-AF65-F5344CB8AC3E}">
        <p14:creationId xmlns:p14="http://schemas.microsoft.com/office/powerpoint/2010/main" val="105884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a:t>
            </a:fld>
            <a:endParaRPr lang="en-CA"/>
          </a:p>
        </p:txBody>
      </p:sp>
    </p:spTree>
    <p:extLst>
      <p:ext uri="{BB962C8B-B14F-4D97-AF65-F5344CB8AC3E}">
        <p14:creationId xmlns:p14="http://schemas.microsoft.com/office/powerpoint/2010/main" val="36265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10</a:t>
            </a:fld>
            <a:endParaRPr lang="en-CA"/>
          </a:p>
        </p:txBody>
      </p:sp>
    </p:spTree>
    <p:extLst>
      <p:ext uri="{BB962C8B-B14F-4D97-AF65-F5344CB8AC3E}">
        <p14:creationId xmlns:p14="http://schemas.microsoft.com/office/powerpoint/2010/main" val="283538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5CC0-597E-E3F8-16DA-A0F0C3259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A37FC-3B4B-0388-38CB-2E5E7447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37159-A639-619A-D562-52837FD4E8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23BF81-557B-F47F-E337-DD2BAD21F999}"/>
              </a:ext>
            </a:extLst>
          </p:cNvPr>
          <p:cNvSpPr>
            <a:spLocks noGrp="1"/>
          </p:cNvSpPr>
          <p:nvPr>
            <p:ph type="sldNum" sz="quarter" idx="5"/>
          </p:nvPr>
        </p:nvSpPr>
        <p:spPr/>
        <p:txBody>
          <a:bodyPr/>
          <a:lstStyle/>
          <a:p>
            <a:fld id="{B7B1FE53-68F8-4841-A92D-1E90DA7407A2}" type="slidenum">
              <a:rPr lang="en-CA" smtClean="0"/>
              <a:t>11</a:t>
            </a:fld>
            <a:endParaRPr lang="en-CA"/>
          </a:p>
        </p:txBody>
      </p:sp>
    </p:spTree>
    <p:extLst>
      <p:ext uri="{BB962C8B-B14F-4D97-AF65-F5344CB8AC3E}">
        <p14:creationId xmlns:p14="http://schemas.microsoft.com/office/powerpoint/2010/main" val="289219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12</a:t>
            </a:fld>
            <a:endParaRPr lang="en-CA"/>
          </a:p>
        </p:txBody>
      </p:sp>
    </p:spTree>
    <p:extLst>
      <p:ext uri="{BB962C8B-B14F-4D97-AF65-F5344CB8AC3E}">
        <p14:creationId xmlns:p14="http://schemas.microsoft.com/office/powerpoint/2010/main" val="275574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13</a:t>
            </a:fld>
            <a:endParaRPr lang="en-CA"/>
          </a:p>
        </p:txBody>
      </p:sp>
    </p:spTree>
    <p:extLst>
      <p:ext uri="{BB962C8B-B14F-4D97-AF65-F5344CB8AC3E}">
        <p14:creationId xmlns:p14="http://schemas.microsoft.com/office/powerpoint/2010/main" val="310430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14</a:t>
            </a:fld>
            <a:endParaRPr lang="en-CA"/>
          </a:p>
        </p:txBody>
      </p:sp>
    </p:spTree>
    <p:extLst>
      <p:ext uri="{BB962C8B-B14F-4D97-AF65-F5344CB8AC3E}">
        <p14:creationId xmlns:p14="http://schemas.microsoft.com/office/powerpoint/2010/main" val="171321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15</a:t>
            </a:fld>
            <a:endParaRPr lang="en-CA"/>
          </a:p>
        </p:txBody>
      </p:sp>
    </p:spTree>
    <p:extLst>
      <p:ext uri="{BB962C8B-B14F-4D97-AF65-F5344CB8AC3E}">
        <p14:creationId xmlns:p14="http://schemas.microsoft.com/office/powerpoint/2010/main" val="271533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16</a:t>
            </a:fld>
            <a:endParaRPr lang="en-CA"/>
          </a:p>
        </p:txBody>
      </p:sp>
    </p:spTree>
    <p:extLst>
      <p:ext uri="{BB962C8B-B14F-4D97-AF65-F5344CB8AC3E}">
        <p14:creationId xmlns:p14="http://schemas.microsoft.com/office/powerpoint/2010/main" val="198365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17</a:t>
            </a:fld>
            <a:endParaRPr lang="en-CA"/>
          </a:p>
        </p:txBody>
      </p:sp>
    </p:spTree>
    <p:extLst>
      <p:ext uri="{BB962C8B-B14F-4D97-AF65-F5344CB8AC3E}">
        <p14:creationId xmlns:p14="http://schemas.microsoft.com/office/powerpoint/2010/main" val="71572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18</a:t>
            </a:fld>
            <a:endParaRPr lang="en-CA"/>
          </a:p>
        </p:txBody>
      </p:sp>
    </p:spTree>
    <p:extLst>
      <p:ext uri="{BB962C8B-B14F-4D97-AF65-F5344CB8AC3E}">
        <p14:creationId xmlns:p14="http://schemas.microsoft.com/office/powerpoint/2010/main" val="178533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dirty="0">
              <a:latin typeface="+mn-lt"/>
            </a:endParaRPr>
          </a:p>
        </p:txBody>
      </p:sp>
      <p:sp>
        <p:nvSpPr>
          <p:cNvPr id="4" name="Slide Number Placeholder 3"/>
          <p:cNvSpPr>
            <a:spLocks noGrp="1"/>
          </p:cNvSpPr>
          <p:nvPr>
            <p:ph type="sldNum" sz="quarter" idx="5"/>
          </p:nvPr>
        </p:nvSpPr>
        <p:spPr/>
        <p:txBody>
          <a:bodyPr/>
          <a:lstStyle/>
          <a:p>
            <a:fld id="{B7B1FE53-68F8-4841-A92D-1E90DA7407A2}" type="slidenum">
              <a:rPr lang="en-CA" smtClean="0"/>
              <a:t>19</a:t>
            </a:fld>
            <a:endParaRPr lang="en-CA"/>
          </a:p>
        </p:txBody>
      </p:sp>
    </p:spTree>
    <p:extLst>
      <p:ext uri="{BB962C8B-B14F-4D97-AF65-F5344CB8AC3E}">
        <p14:creationId xmlns:p14="http://schemas.microsoft.com/office/powerpoint/2010/main" val="400944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2</a:t>
            </a:fld>
            <a:endParaRPr lang="en-CA"/>
          </a:p>
        </p:txBody>
      </p:sp>
    </p:spTree>
    <p:extLst>
      <p:ext uri="{BB962C8B-B14F-4D97-AF65-F5344CB8AC3E}">
        <p14:creationId xmlns:p14="http://schemas.microsoft.com/office/powerpoint/2010/main" val="309885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1FE53-68F8-4841-A92D-1E90DA7407A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48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21</a:t>
            </a:fld>
            <a:endParaRPr lang="en-CA"/>
          </a:p>
        </p:txBody>
      </p:sp>
    </p:spTree>
    <p:extLst>
      <p:ext uri="{BB962C8B-B14F-4D97-AF65-F5344CB8AC3E}">
        <p14:creationId xmlns:p14="http://schemas.microsoft.com/office/powerpoint/2010/main" val="333833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1FE53-68F8-4841-A92D-1E90DA7407A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930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93A6-F2BD-7FB9-C652-B343E1C5E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7E538-F492-9DA9-B4E8-190AF38B2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F429B-D76B-AD4C-F58B-FE26EF72AD35}"/>
              </a:ext>
            </a:extLst>
          </p:cNvPr>
          <p:cNvSpPr>
            <a:spLocks noGrp="1"/>
          </p:cNvSpPr>
          <p:nvPr>
            <p:ph type="body" idx="1"/>
          </p:nvPr>
        </p:nvSpPr>
        <p:spPr/>
        <p:txBody>
          <a:bodyPr/>
          <a:lstStyle/>
          <a:p>
            <a:pPr marL="1143000" lvl="1" indent="-457200" algn="l" eaLnBrk="0" fontAlgn="base" hangingPunct="0">
              <a:spcBef>
                <a:spcPts val="0"/>
              </a:spcBef>
              <a:spcAft>
                <a:spcPct val="0"/>
              </a:spcAft>
              <a:buFont typeface="+mj-lt"/>
              <a:buAutoNum type="arabicPeriod"/>
              <a:tabLst>
                <a:tab pos="685800" algn="l"/>
              </a:tabLst>
              <a:defRPr/>
            </a:pPr>
            <a:endParaRPr lang="en-US" sz="1200" dirty="0"/>
          </a:p>
        </p:txBody>
      </p:sp>
      <p:sp>
        <p:nvSpPr>
          <p:cNvPr id="4" name="Slide Number Placeholder 3">
            <a:extLst>
              <a:ext uri="{FF2B5EF4-FFF2-40B4-BE49-F238E27FC236}">
                <a16:creationId xmlns:a16="http://schemas.microsoft.com/office/drawing/2014/main" id="{5E4A011A-592E-6871-4A96-99EA9AA907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1FE53-68F8-4841-A92D-1E90DA7407A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77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24</a:t>
            </a:fld>
            <a:endParaRPr lang="en-CA"/>
          </a:p>
        </p:txBody>
      </p:sp>
    </p:spTree>
    <p:extLst>
      <p:ext uri="{BB962C8B-B14F-4D97-AF65-F5344CB8AC3E}">
        <p14:creationId xmlns:p14="http://schemas.microsoft.com/office/powerpoint/2010/main" val="678993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25</a:t>
            </a:fld>
            <a:endParaRPr lang="en-CA"/>
          </a:p>
        </p:txBody>
      </p:sp>
    </p:spTree>
    <p:extLst>
      <p:ext uri="{BB962C8B-B14F-4D97-AF65-F5344CB8AC3E}">
        <p14:creationId xmlns:p14="http://schemas.microsoft.com/office/powerpoint/2010/main" val="17753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3</a:t>
            </a:fld>
            <a:endParaRPr lang="en-CA"/>
          </a:p>
        </p:txBody>
      </p:sp>
    </p:spTree>
    <p:extLst>
      <p:ext uri="{BB962C8B-B14F-4D97-AF65-F5344CB8AC3E}">
        <p14:creationId xmlns:p14="http://schemas.microsoft.com/office/powerpoint/2010/main" val="242066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4</a:t>
            </a:fld>
            <a:endParaRPr lang="en-CA"/>
          </a:p>
        </p:txBody>
      </p:sp>
    </p:spTree>
    <p:extLst>
      <p:ext uri="{BB962C8B-B14F-4D97-AF65-F5344CB8AC3E}">
        <p14:creationId xmlns:p14="http://schemas.microsoft.com/office/powerpoint/2010/main" val="409627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5</a:t>
            </a:fld>
            <a:endParaRPr lang="en-CA"/>
          </a:p>
        </p:txBody>
      </p:sp>
    </p:spTree>
    <p:extLst>
      <p:ext uri="{BB962C8B-B14F-4D97-AF65-F5344CB8AC3E}">
        <p14:creationId xmlns:p14="http://schemas.microsoft.com/office/powerpoint/2010/main" val="275957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6</a:t>
            </a:fld>
            <a:endParaRPr lang="en-CA"/>
          </a:p>
        </p:txBody>
      </p:sp>
    </p:spTree>
    <p:extLst>
      <p:ext uri="{BB962C8B-B14F-4D97-AF65-F5344CB8AC3E}">
        <p14:creationId xmlns:p14="http://schemas.microsoft.com/office/powerpoint/2010/main" val="115727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eaLnBrk="0" fontAlgn="base" hangingPunct="0">
              <a:spcBef>
                <a:spcPts val="0"/>
              </a:spcBef>
              <a:spcAft>
                <a:spcPct val="0"/>
              </a:spcAft>
              <a:buFont typeface="Wingdings" panose="05000000000000000000" pitchFamily="2" charset="2"/>
              <a:buNone/>
              <a:defRPr/>
            </a:pPr>
            <a:endParaRPr lang="en-US" sz="1700" dirty="0"/>
          </a:p>
          <a:p>
            <a:pPr marL="1035050" lvl="1" indent="-349250" algn="l" eaLnBrk="0" fontAlgn="base" hangingPunct="0">
              <a:spcBef>
                <a:spcPts val="0"/>
              </a:spcBef>
              <a:spcAft>
                <a:spcPct val="0"/>
              </a:spcAft>
              <a:buFont typeface="Wingdings" panose="05000000000000000000" pitchFamily="2" charset="2"/>
              <a:buChar char="§"/>
              <a:tabLst>
                <a:tab pos="685800" algn="l"/>
              </a:tabLst>
              <a:defRPr/>
            </a:pPr>
            <a:endParaRPr lang="en-US" sz="1700" dirty="0"/>
          </a:p>
          <a:p>
            <a:pPr marL="685800" lvl="1" indent="0" algn="l" eaLnBrk="0" fontAlgn="base" hangingPunct="0">
              <a:spcBef>
                <a:spcPts val="0"/>
              </a:spcBef>
              <a:spcAft>
                <a:spcPct val="0"/>
              </a:spcAft>
              <a:buFont typeface="Wingdings" panose="05000000000000000000" pitchFamily="2" charset="2"/>
              <a:buNone/>
              <a:tabLst>
                <a:tab pos="685800" algn="l"/>
              </a:tabLst>
              <a:defRPr/>
            </a:pPr>
            <a:endParaRPr lang="en-US" sz="1700" dirty="0"/>
          </a:p>
          <a:p>
            <a:pPr marL="600075" lvl="1" indent="-257175" algn="l">
              <a:buFont typeface="Arial" panose="020B0604020202020204" pitchFamily="34" charset="0"/>
              <a:buChar char="•"/>
            </a:pPr>
            <a:endParaRPr lang="en-US" sz="1200" dirty="0">
              <a:latin typeface="Calibri Body"/>
            </a:endParaRPr>
          </a:p>
          <a:p>
            <a:pPr marL="600075" lvl="1" indent="-257175" algn="l">
              <a:buFont typeface="Arial" panose="020B0604020202020204" pitchFamily="34" charset="0"/>
              <a:buChar char="•"/>
            </a:pPr>
            <a:endParaRPr lang="en-US" sz="1200" dirty="0">
              <a:latin typeface="Calibri Body"/>
            </a:endParaRPr>
          </a:p>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7</a:t>
            </a:fld>
            <a:endParaRPr lang="en-CA"/>
          </a:p>
        </p:txBody>
      </p:sp>
    </p:spTree>
    <p:extLst>
      <p:ext uri="{BB962C8B-B14F-4D97-AF65-F5344CB8AC3E}">
        <p14:creationId xmlns:p14="http://schemas.microsoft.com/office/powerpoint/2010/main" val="153887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8</a:t>
            </a:fld>
            <a:endParaRPr lang="en-CA"/>
          </a:p>
        </p:txBody>
      </p:sp>
    </p:spTree>
    <p:extLst>
      <p:ext uri="{BB962C8B-B14F-4D97-AF65-F5344CB8AC3E}">
        <p14:creationId xmlns:p14="http://schemas.microsoft.com/office/powerpoint/2010/main" val="263293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9</a:t>
            </a:fld>
            <a:endParaRPr lang="en-CA"/>
          </a:p>
        </p:txBody>
      </p:sp>
    </p:spTree>
    <p:extLst>
      <p:ext uri="{BB962C8B-B14F-4D97-AF65-F5344CB8AC3E}">
        <p14:creationId xmlns:p14="http://schemas.microsoft.com/office/powerpoint/2010/main" val="204587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pic>
        <p:nvPicPr>
          <p:cNvPr id="5" name="Picture 4">
            <a:extLst>
              <a:ext uri="{FF2B5EF4-FFF2-40B4-BE49-F238E27FC236}">
                <a16:creationId xmlns:a16="http://schemas.microsoft.com/office/drawing/2014/main" id="{DE3C908D-6016-E685-B4B2-1334FE53A2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496"/>
          <a:stretch/>
        </p:blipFill>
        <p:spPr>
          <a:xfrm>
            <a:off x="1" y="5538296"/>
            <a:ext cx="12191999" cy="1319704"/>
          </a:xfrm>
          <a:prstGeom prst="rect">
            <a:avLst/>
          </a:prstGeom>
        </p:spPr>
      </p:pic>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7C698A0B-ABD2-4ECD-ABFD-9A23F24D4C59}" type="slidenum">
              <a:rPr lang="en-CA" smtClean="0"/>
              <a:t>‹#›</a:t>
            </a:fld>
            <a:endParaRPr lang="en-CA" dirty="0"/>
          </a:p>
        </p:txBody>
      </p:sp>
    </p:spTree>
    <p:extLst>
      <p:ext uri="{BB962C8B-B14F-4D97-AF65-F5344CB8AC3E}">
        <p14:creationId xmlns:p14="http://schemas.microsoft.com/office/powerpoint/2010/main" val="19662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5.svg"/><Relationship Id="rId5" Type="http://schemas.openxmlformats.org/officeDocument/2006/relationships/diagramQuickStyle" Target="../diagrams/quickStyle4.xml"/><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diagramLayout" Target="../diagrams/layout4.xml"/><Relationship Id="rId9" Type="http://schemas.openxmlformats.org/officeDocument/2006/relationships/image" Target="../media/image33.sv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Rstgermain@afn.ca"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hyperlink" Target="mailto:dedwards@afn.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975338" y="3120440"/>
            <a:ext cx="8785026" cy="1854792"/>
          </a:xfrm>
        </p:spPr>
        <p:txBody>
          <a:bodyPr/>
          <a:lstStyle/>
          <a:p>
            <a:r>
              <a:rPr lang="en-US" b="1" dirty="0">
                <a:solidFill>
                  <a:schemeClr val="bg1"/>
                </a:solidFill>
              </a:rPr>
              <a:t>First Nations K-12 Education Transformation Review and Cost Analysis</a:t>
            </a:r>
          </a:p>
        </p:txBody>
      </p:sp>
      <p:sp>
        <p:nvSpPr>
          <p:cNvPr id="3" name="Subtitle 2">
            <a:extLst>
              <a:ext uri="{FF2B5EF4-FFF2-40B4-BE49-F238E27FC236}">
                <a16:creationId xmlns:a16="http://schemas.microsoft.com/office/drawing/2014/main" id="{20D73208-D5DD-1648-B0AE-F4DDAA5744AF}"/>
              </a:ext>
            </a:extLst>
          </p:cNvPr>
          <p:cNvSpPr>
            <a:spLocks noGrp="1"/>
          </p:cNvSpPr>
          <p:nvPr>
            <p:ph type="subTitle" idx="1"/>
          </p:nvPr>
        </p:nvSpPr>
        <p:spPr>
          <a:xfrm>
            <a:off x="1975338" y="5202238"/>
            <a:ext cx="8241324" cy="1655762"/>
          </a:xfrm>
        </p:spPr>
        <p:txBody>
          <a:bodyPr>
            <a:normAutofit lnSpcReduction="10000"/>
          </a:bodyPr>
          <a:lstStyle/>
          <a:p>
            <a:pPr>
              <a:lnSpc>
                <a:spcPct val="100000"/>
              </a:lnSpc>
              <a:spcBef>
                <a:spcPts val="0"/>
              </a:spcBef>
            </a:pPr>
            <a:r>
              <a:rPr lang="en-US" dirty="0">
                <a:solidFill>
                  <a:schemeClr val="bg1"/>
                </a:solidFill>
              </a:rPr>
              <a:t>Renee St. Germain, Acting Senior Director, Social Branch</a:t>
            </a:r>
          </a:p>
          <a:p>
            <a:pPr>
              <a:lnSpc>
                <a:spcPct val="100000"/>
              </a:lnSpc>
              <a:spcBef>
                <a:spcPts val="0"/>
              </a:spcBef>
            </a:pPr>
            <a:r>
              <a:rPr lang="en-US" dirty="0">
                <a:solidFill>
                  <a:schemeClr val="bg1"/>
                </a:solidFill>
              </a:rPr>
              <a:t>Dakota Edwards, Senior Policy Analyst, Languages and Learning</a:t>
            </a:r>
          </a:p>
          <a:p>
            <a:pPr>
              <a:lnSpc>
                <a:spcPct val="100000"/>
              </a:lnSpc>
              <a:spcBef>
                <a:spcPts val="0"/>
              </a:spcBef>
            </a:pPr>
            <a:r>
              <a:rPr lang="en-US" dirty="0">
                <a:solidFill>
                  <a:schemeClr val="bg1"/>
                </a:solidFill>
              </a:rPr>
              <a:t> </a:t>
            </a:r>
          </a:p>
          <a:p>
            <a:pPr>
              <a:lnSpc>
                <a:spcPct val="100000"/>
              </a:lnSpc>
              <a:spcBef>
                <a:spcPts val="0"/>
              </a:spcBef>
            </a:pPr>
            <a:r>
              <a:rPr lang="en-US" sz="1800" dirty="0">
                <a:solidFill>
                  <a:schemeClr val="bg1"/>
                </a:solidFill>
              </a:rPr>
              <a:t>AFN Education Forum </a:t>
            </a:r>
          </a:p>
          <a:p>
            <a:pPr>
              <a:lnSpc>
                <a:spcPct val="100000"/>
              </a:lnSpc>
              <a:spcBef>
                <a:spcPts val="0"/>
              </a:spcBef>
            </a:pPr>
            <a:r>
              <a:rPr lang="en-US" sz="1600" dirty="0">
                <a:solidFill>
                  <a:schemeClr val="bg1"/>
                </a:solidFill>
              </a:rPr>
              <a:t>February 19-20, 2025</a:t>
            </a: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760573" y="1787003"/>
            <a:ext cx="10906098" cy="553998"/>
          </a:xfrm>
        </p:spPr>
        <p:txBody>
          <a:bodyPr/>
          <a:lstStyle/>
          <a:p>
            <a:r>
              <a:rPr lang="en-CA" sz="4000" b="1" dirty="0"/>
              <a:t>Common Gaps in IRFFs</a:t>
            </a:r>
          </a:p>
        </p:txBody>
      </p:sp>
      <p:sp>
        <p:nvSpPr>
          <p:cNvPr id="2" name="Slide Number Placeholder 1">
            <a:extLst>
              <a:ext uri="{FF2B5EF4-FFF2-40B4-BE49-F238E27FC236}">
                <a16:creationId xmlns:a16="http://schemas.microsoft.com/office/drawing/2014/main" id="{49C361FC-9EF4-11B6-5B1F-2238B923C7D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ADA11F2F-8E13-1755-828B-D07962957EB1}"/>
              </a:ext>
            </a:extLst>
          </p:cNvPr>
          <p:cNvSpPr txBox="1"/>
          <p:nvPr/>
        </p:nvSpPr>
        <p:spPr>
          <a:xfrm>
            <a:off x="1507573" y="5804811"/>
            <a:ext cx="9376327" cy="892552"/>
          </a:xfrm>
          <a:prstGeom prst="rect">
            <a:avLst/>
          </a:prstGeom>
          <a:noFill/>
        </p:spPr>
        <p:txBody>
          <a:bodyPr wrap="square" rtlCol="0">
            <a:spAutoFit/>
          </a:bodyPr>
          <a:lstStyle/>
          <a:p>
            <a:pPr algn="ctr"/>
            <a:r>
              <a:rPr lang="en-CA" sz="2000" i="1" dirty="0">
                <a:latin typeface="+mj-lt"/>
              </a:rPr>
              <a:t>Proposal-driven funding remains a go-to source for addressing the above gaps. </a:t>
            </a:r>
          </a:p>
          <a:p>
            <a:pPr algn="ctr"/>
            <a:r>
              <a:rPr lang="en-CA" sz="1600" i="1" dirty="0"/>
              <a:t>While Jordan’s Principle funding has been beneficial, First Nations participants noted that it is still unreliable, inconsistent, and creates a significant administrative burden for staff.  </a:t>
            </a:r>
          </a:p>
        </p:txBody>
      </p:sp>
      <p:graphicFrame>
        <p:nvGraphicFramePr>
          <p:cNvPr id="42" name="Table 41">
            <a:extLst>
              <a:ext uri="{FF2B5EF4-FFF2-40B4-BE49-F238E27FC236}">
                <a16:creationId xmlns:a16="http://schemas.microsoft.com/office/drawing/2014/main" id="{FE348A74-DB1E-35AF-1807-5CFBD04D3819}"/>
              </a:ext>
            </a:extLst>
          </p:cNvPr>
          <p:cNvGraphicFramePr>
            <a:graphicFrameLocks noGrp="1"/>
          </p:cNvGraphicFramePr>
          <p:nvPr>
            <p:extLst>
              <p:ext uri="{D42A27DB-BD31-4B8C-83A1-F6EECF244321}">
                <p14:modId xmlns:p14="http://schemas.microsoft.com/office/powerpoint/2010/main" val="1222464089"/>
              </p:ext>
            </p:extLst>
          </p:nvPr>
        </p:nvGraphicFramePr>
        <p:xfrm>
          <a:off x="642951" y="2644827"/>
          <a:ext cx="11010116" cy="3166492"/>
        </p:xfrm>
        <a:graphic>
          <a:graphicData uri="http://schemas.openxmlformats.org/drawingml/2006/table">
            <a:tbl>
              <a:tblPr firstRow="1" bandRow="1">
                <a:tableStyleId>{5C22544A-7EE6-4342-B048-85BDC9FD1C3A}</a:tableStyleId>
              </a:tblPr>
              <a:tblGrid>
                <a:gridCol w="5505058">
                  <a:extLst>
                    <a:ext uri="{9D8B030D-6E8A-4147-A177-3AD203B41FA5}">
                      <a16:colId xmlns:a16="http://schemas.microsoft.com/office/drawing/2014/main" val="3218461184"/>
                    </a:ext>
                  </a:extLst>
                </a:gridCol>
                <a:gridCol w="5505058">
                  <a:extLst>
                    <a:ext uri="{9D8B030D-6E8A-4147-A177-3AD203B41FA5}">
                      <a16:colId xmlns:a16="http://schemas.microsoft.com/office/drawing/2014/main" val="531702836"/>
                    </a:ext>
                  </a:extLst>
                </a:gridCol>
              </a:tblGrid>
              <a:tr h="531686">
                <a:tc>
                  <a:txBody>
                    <a:bodyPr/>
                    <a:lstStyle/>
                    <a:p>
                      <a:pPr algn="ctr"/>
                      <a:r>
                        <a:rPr lang="en-CA" sz="2000" b="0" dirty="0">
                          <a:solidFill>
                            <a:schemeClr val="tx1"/>
                          </a:solidFill>
                          <a:latin typeface="+mn-lt"/>
                        </a:rPr>
                        <a:t>Language and Culture funding</a:t>
                      </a:r>
                    </a:p>
                  </a:txBody>
                  <a:tcPr anchor="ctr">
                    <a:solidFill>
                      <a:schemeClr val="bg2"/>
                    </a:solidFill>
                  </a:tcPr>
                </a:tc>
                <a:tc>
                  <a:txBody>
                    <a:bodyPr/>
                    <a:lstStyle/>
                    <a:p>
                      <a:pPr algn="ctr"/>
                      <a:r>
                        <a:rPr lang="en-CA" sz="2000" b="0" dirty="0">
                          <a:solidFill>
                            <a:schemeClr val="tx1"/>
                          </a:solidFill>
                          <a:latin typeface="+mn-lt"/>
                        </a:rPr>
                        <a:t>Nutrition funding</a:t>
                      </a:r>
                    </a:p>
                  </a:txBody>
                  <a:tcPr anchor="ctr">
                    <a:solidFill>
                      <a:schemeClr val="bg2"/>
                    </a:solidFill>
                  </a:tcPr>
                </a:tc>
                <a:extLst>
                  <a:ext uri="{0D108BD9-81ED-4DB2-BD59-A6C34878D82A}">
                    <a16:rowId xmlns:a16="http://schemas.microsoft.com/office/drawing/2014/main" val="1818363713"/>
                  </a:ext>
                </a:extLst>
              </a:tr>
              <a:tr h="531686">
                <a:tc>
                  <a:txBody>
                    <a:bodyPr/>
                    <a:lstStyle/>
                    <a:p>
                      <a:pPr algn="ctr"/>
                      <a:r>
                        <a:rPr lang="en-CA" sz="2000" dirty="0"/>
                        <a:t>Inclusive Education funding</a:t>
                      </a:r>
                    </a:p>
                  </a:txBody>
                  <a:tcPr anchor="ctr"/>
                </a:tc>
                <a:tc>
                  <a:txBody>
                    <a:bodyPr/>
                    <a:lstStyle/>
                    <a:p>
                      <a:pPr algn="ctr"/>
                      <a:r>
                        <a:rPr lang="en-CA" sz="2000" dirty="0"/>
                        <a:t>Funding for third-level services</a:t>
                      </a:r>
                    </a:p>
                  </a:txBody>
                  <a:tcPr anchor="ctr"/>
                </a:tc>
                <a:extLst>
                  <a:ext uri="{0D108BD9-81ED-4DB2-BD59-A6C34878D82A}">
                    <a16:rowId xmlns:a16="http://schemas.microsoft.com/office/drawing/2014/main" val="3024238094"/>
                  </a:ext>
                </a:extLst>
              </a:tr>
              <a:tr h="531686">
                <a:tc>
                  <a:txBody>
                    <a:bodyPr/>
                    <a:lstStyle/>
                    <a:p>
                      <a:pPr algn="ctr"/>
                      <a:r>
                        <a:rPr lang="en-CA" sz="2000" dirty="0"/>
                        <a:t>Operations and maintenance and minor </a:t>
                      </a:r>
                    </a:p>
                    <a:p>
                      <a:pPr algn="ctr"/>
                      <a:r>
                        <a:rPr lang="en-CA" sz="2000" dirty="0"/>
                        <a:t>capital</a:t>
                      </a:r>
                    </a:p>
                  </a:txBody>
                  <a:tcPr anchor="ctr"/>
                </a:tc>
                <a:tc>
                  <a:txBody>
                    <a:bodyPr/>
                    <a:lstStyle/>
                    <a:p>
                      <a:pPr algn="ctr"/>
                      <a:r>
                        <a:rPr lang="en-CA" sz="2000" dirty="0"/>
                        <a:t>Teacher pension</a:t>
                      </a:r>
                    </a:p>
                  </a:txBody>
                  <a:tcPr anchor="ctr"/>
                </a:tc>
                <a:extLst>
                  <a:ext uri="{0D108BD9-81ED-4DB2-BD59-A6C34878D82A}">
                    <a16:rowId xmlns:a16="http://schemas.microsoft.com/office/drawing/2014/main" val="1553580960"/>
                  </a:ext>
                </a:extLst>
              </a:tr>
              <a:tr h="531686">
                <a:tc>
                  <a:txBody>
                    <a:bodyPr/>
                    <a:lstStyle/>
                    <a:p>
                      <a:pPr algn="ctr"/>
                      <a:r>
                        <a:rPr lang="en-CA" sz="2000" dirty="0"/>
                        <a:t>Additional funding to recognize extreme remoteness/isolation</a:t>
                      </a:r>
                    </a:p>
                  </a:txBody>
                  <a:tcPr anchor="ctr"/>
                </a:tc>
                <a:tc>
                  <a:txBody>
                    <a:bodyPr/>
                    <a:lstStyle/>
                    <a:p>
                      <a:pPr algn="ctr"/>
                      <a:r>
                        <a:rPr lang="en-CA" sz="2000" dirty="0"/>
                        <a:t>Administration funding</a:t>
                      </a:r>
                    </a:p>
                  </a:txBody>
                  <a:tcPr anchor="ctr"/>
                </a:tc>
                <a:extLst>
                  <a:ext uri="{0D108BD9-81ED-4DB2-BD59-A6C34878D82A}">
                    <a16:rowId xmlns:a16="http://schemas.microsoft.com/office/drawing/2014/main" val="4029257923"/>
                  </a:ext>
                </a:extLst>
              </a:tr>
              <a:tr h="531686">
                <a:tc>
                  <a:txBody>
                    <a:bodyPr/>
                    <a:lstStyle/>
                    <a:p>
                      <a:pPr algn="ctr"/>
                      <a:r>
                        <a:rPr lang="en-CA" sz="2000" dirty="0"/>
                        <a:t>Targeted funding for small schools/school </a:t>
                      </a:r>
                    </a:p>
                    <a:p>
                      <a:pPr algn="ctr"/>
                      <a:r>
                        <a:rPr lang="en-CA" sz="2000" dirty="0"/>
                        <a:t>authorities</a:t>
                      </a:r>
                    </a:p>
                  </a:txBody>
                  <a:tcPr anchor="ctr"/>
                </a:tc>
                <a:tc>
                  <a:txBody>
                    <a:bodyPr/>
                    <a:lstStyle/>
                    <a:p>
                      <a:pPr algn="ctr"/>
                      <a:r>
                        <a:rPr lang="en-CA" sz="2000" dirty="0"/>
                        <a:t>Targeted funding to address outcome </a:t>
                      </a:r>
                    </a:p>
                    <a:p>
                      <a:pPr algn="ctr"/>
                      <a:r>
                        <a:rPr lang="en-CA" sz="2000" dirty="0"/>
                        <a:t>gaps</a:t>
                      </a:r>
                    </a:p>
                  </a:txBody>
                  <a:tcPr anchor="ctr"/>
                </a:tc>
                <a:extLst>
                  <a:ext uri="{0D108BD9-81ED-4DB2-BD59-A6C34878D82A}">
                    <a16:rowId xmlns:a16="http://schemas.microsoft.com/office/drawing/2014/main" val="1843809621"/>
                  </a:ext>
                </a:extLst>
              </a:tr>
            </a:tbl>
          </a:graphicData>
        </a:graphic>
      </p:graphicFrame>
      <p:pic>
        <p:nvPicPr>
          <p:cNvPr id="43" name="Graphic 57" descr="Stars with solid fill">
            <a:extLst>
              <a:ext uri="{FF2B5EF4-FFF2-40B4-BE49-F238E27FC236}">
                <a16:creationId xmlns:a16="http://schemas.microsoft.com/office/drawing/2014/main" id="{5624BD1D-1BFC-FCD2-1BFD-9F3C1D00D1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69" y="2736011"/>
            <a:ext cx="346880" cy="346880"/>
          </a:xfrm>
          <a:prstGeom prst="rect">
            <a:avLst/>
          </a:prstGeom>
        </p:spPr>
      </p:pic>
      <p:pic>
        <p:nvPicPr>
          <p:cNvPr id="44" name="Graphic 55" descr="Puzzle with solid fill">
            <a:extLst>
              <a:ext uri="{FF2B5EF4-FFF2-40B4-BE49-F238E27FC236}">
                <a16:creationId xmlns:a16="http://schemas.microsoft.com/office/drawing/2014/main" id="{B81755F0-2DB6-C2A7-4006-9C8FB154F7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548" y="3254329"/>
            <a:ext cx="337905" cy="337905"/>
          </a:xfrm>
          <a:prstGeom prst="rect">
            <a:avLst/>
          </a:prstGeom>
        </p:spPr>
      </p:pic>
      <p:pic>
        <p:nvPicPr>
          <p:cNvPr id="45" name="Graphic 59" descr="Single gear with solid fill">
            <a:extLst>
              <a:ext uri="{FF2B5EF4-FFF2-40B4-BE49-F238E27FC236}">
                <a16:creationId xmlns:a16="http://schemas.microsoft.com/office/drawing/2014/main" id="{04CCF874-B342-2DF5-0D77-746F9776A6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2623" y="3828257"/>
            <a:ext cx="374776" cy="374776"/>
          </a:xfrm>
          <a:prstGeom prst="rect">
            <a:avLst/>
          </a:prstGeom>
        </p:spPr>
      </p:pic>
      <p:pic>
        <p:nvPicPr>
          <p:cNvPr id="46" name="Graphic 53" descr="Map with pin with solid fill">
            <a:extLst>
              <a:ext uri="{FF2B5EF4-FFF2-40B4-BE49-F238E27FC236}">
                <a16:creationId xmlns:a16="http://schemas.microsoft.com/office/drawing/2014/main" id="{7D96C76F-B134-B629-74FE-653C5EA649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598" y="4410848"/>
            <a:ext cx="328930" cy="328930"/>
          </a:xfrm>
          <a:prstGeom prst="rect">
            <a:avLst/>
          </a:prstGeom>
        </p:spPr>
      </p:pic>
      <p:pic>
        <p:nvPicPr>
          <p:cNvPr id="47" name="Graphic 50" descr="Graduation cap with solid fill">
            <a:extLst>
              <a:ext uri="{FF2B5EF4-FFF2-40B4-BE49-F238E27FC236}">
                <a16:creationId xmlns:a16="http://schemas.microsoft.com/office/drawing/2014/main" id="{1DAD31B2-1F35-ECB3-ACEF-DFA8EC7837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0573" y="5062568"/>
            <a:ext cx="346880" cy="346880"/>
          </a:xfrm>
          <a:prstGeom prst="rect">
            <a:avLst/>
          </a:prstGeom>
        </p:spPr>
      </p:pic>
      <p:pic>
        <p:nvPicPr>
          <p:cNvPr id="48" name="Graphic 49" descr="Apple with solid fill">
            <a:extLst>
              <a:ext uri="{FF2B5EF4-FFF2-40B4-BE49-F238E27FC236}">
                <a16:creationId xmlns:a16="http://schemas.microsoft.com/office/drawing/2014/main" id="{9A885535-68DF-79C4-D14D-EF91EE38B9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95474" y="2722793"/>
            <a:ext cx="346880" cy="346880"/>
          </a:xfrm>
          <a:prstGeom prst="rect">
            <a:avLst/>
          </a:prstGeom>
        </p:spPr>
      </p:pic>
      <p:pic>
        <p:nvPicPr>
          <p:cNvPr id="49" name="Graphic 51" descr="Pyramid with levels with solid fill">
            <a:extLst>
              <a:ext uri="{FF2B5EF4-FFF2-40B4-BE49-F238E27FC236}">
                <a16:creationId xmlns:a16="http://schemas.microsoft.com/office/drawing/2014/main" id="{4BB92FDC-F0B1-7E0A-C1AA-A38F3D9B33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4449" y="3261256"/>
            <a:ext cx="346880" cy="346880"/>
          </a:xfrm>
          <a:prstGeom prst="rect">
            <a:avLst/>
          </a:prstGeom>
        </p:spPr>
      </p:pic>
      <p:pic>
        <p:nvPicPr>
          <p:cNvPr id="50" name="Graphic 52" descr="Teacher with solid fill">
            <a:extLst>
              <a:ext uri="{FF2B5EF4-FFF2-40B4-BE49-F238E27FC236}">
                <a16:creationId xmlns:a16="http://schemas.microsoft.com/office/drawing/2014/main" id="{97F77B93-9BC8-89C2-0982-D71355E1D0F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13425" y="3828257"/>
            <a:ext cx="328929" cy="328929"/>
          </a:xfrm>
          <a:prstGeom prst="rect">
            <a:avLst/>
          </a:prstGeom>
        </p:spPr>
      </p:pic>
      <p:pic>
        <p:nvPicPr>
          <p:cNvPr id="51" name="Graphic 54" descr="Hierarchy with solid fill">
            <a:extLst>
              <a:ext uri="{FF2B5EF4-FFF2-40B4-BE49-F238E27FC236}">
                <a16:creationId xmlns:a16="http://schemas.microsoft.com/office/drawing/2014/main" id="{6D7AA234-B3F4-0654-D760-B99C0CBBD88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304449" y="4464058"/>
            <a:ext cx="311761" cy="311761"/>
          </a:xfrm>
          <a:prstGeom prst="rect">
            <a:avLst/>
          </a:prstGeom>
        </p:spPr>
      </p:pic>
      <p:pic>
        <p:nvPicPr>
          <p:cNvPr id="52" name="Graphic 58" descr="Bullseye with solid fill">
            <a:extLst>
              <a:ext uri="{FF2B5EF4-FFF2-40B4-BE49-F238E27FC236}">
                <a16:creationId xmlns:a16="http://schemas.microsoft.com/office/drawing/2014/main" id="{83900B9E-FECC-E199-2146-18CF4BA931A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322010" y="5114046"/>
            <a:ext cx="311761" cy="311761"/>
          </a:xfrm>
          <a:prstGeom prst="rect">
            <a:avLst/>
          </a:prstGeom>
        </p:spPr>
      </p:pic>
    </p:spTree>
    <p:extLst>
      <p:ext uri="{BB962C8B-B14F-4D97-AF65-F5344CB8AC3E}">
        <p14:creationId xmlns:p14="http://schemas.microsoft.com/office/powerpoint/2010/main" val="20423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E7E671-4B66-6B79-31AF-87DF8CE9EE4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B45D7-55CD-A043-BD87-CBEFE219A0EE}"/>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4" name="Title 1">
            <a:extLst>
              <a:ext uri="{FF2B5EF4-FFF2-40B4-BE49-F238E27FC236}">
                <a16:creationId xmlns:a16="http://schemas.microsoft.com/office/drawing/2014/main" id="{5C80C1DA-9C95-C9D0-4919-0344EA5C5740}"/>
              </a:ext>
            </a:extLst>
          </p:cNvPr>
          <p:cNvSpPr txBox="1">
            <a:spLocks/>
          </p:cNvSpPr>
          <p:nvPr/>
        </p:nvSpPr>
        <p:spPr>
          <a:xfrm>
            <a:off x="1285902" y="1744732"/>
            <a:ext cx="10906098" cy="55399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b="1" dirty="0"/>
              <a:t>IRFFs do not allow for substantive equality</a:t>
            </a:r>
          </a:p>
        </p:txBody>
      </p:sp>
      <p:grpSp>
        <p:nvGrpSpPr>
          <p:cNvPr id="5" name="Group 4">
            <a:extLst>
              <a:ext uri="{FF2B5EF4-FFF2-40B4-BE49-F238E27FC236}">
                <a16:creationId xmlns:a16="http://schemas.microsoft.com/office/drawing/2014/main" id="{4CCCFC7A-5242-C411-EE53-79025A4C2A1B}"/>
              </a:ext>
            </a:extLst>
          </p:cNvPr>
          <p:cNvGrpSpPr/>
          <p:nvPr/>
        </p:nvGrpSpPr>
        <p:grpSpPr>
          <a:xfrm>
            <a:off x="843700" y="2493818"/>
            <a:ext cx="10269795" cy="4176032"/>
            <a:chOff x="862476" y="1309036"/>
            <a:chExt cx="10269795" cy="4793381"/>
          </a:xfrm>
        </p:grpSpPr>
        <p:sp>
          <p:nvSpPr>
            <p:cNvPr id="6" name="Speech Bubble: Rectangle with Corners Rounded 5">
              <a:extLst>
                <a:ext uri="{FF2B5EF4-FFF2-40B4-BE49-F238E27FC236}">
                  <a16:creationId xmlns:a16="http://schemas.microsoft.com/office/drawing/2014/main" id="{BA143DF1-82A5-9369-45BF-49ED5180879C}"/>
                </a:ext>
              </a:extLst>
            </p:cNvPr>
            <p:cNvSpPr/>
            <p:nvPr/>
          </p:nvSpPr>
          <p:spPr>
            <a:xfrm>
              <a:off x="1546142" y="4124141"/>
              <a:ext cx="9586129" cy="1978276"/>
            </a:xfrm>
            <a:prstGeom prst="wedgeRoundRectCallout">
              <a:avLst>
                <a:gd name="adj1" fmla="val 39177"/>
                <a:gd name="adj2" fmla="val -75418"/>
                <a:gd name="adj3" fmla="val 16667"/>
              </a:avLst>
            </a:prstGeom>
            <a:ln w="19050">
              <a:solidFill>
                <a:schemeClr val="tx2"/>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457200" algn="ctr">
                <a:lnSpc>
                  <a:spcPct val="107000"/>
                </a:lnSpc>
                <a:spcBef>
                  <a:spcPts val="600"/>
                </a:spcBef>
                <a:spcAft>
                  <a:spcPts val="600"/>
                </a:spcAft>
              </a:pPr>
              <a:r>
                <a:rPr lang="en-CA" sz="1800" i="1" dirty="0">
                  <a:effectLst/>
                  <a:latin typeface="+mj-lt"/>
                  <a:ea typeface="MS Mincho" panose="02020609040205080304" pitchFamily="49" charset="-128"/>
                  <a:cs typeface="Times New Roman" panose="02020603050405020304" pitchFamily="18" charset="0"/>
                </a:rPr>
                <a:t>“If Canada wants to achieve a true transformation, it must address other aspects influencing educational outcomes. The solutions need to be systemic. This includes providing adequate living conditions and housing and providing adequate opportunities for sports and recreation (hockey arenas, gyms, basketball courts). Kids cannot come to school ready to learn if they live at homes with 20 people and take turns sleeping on a bed.”</a:t>
              </a:r>
              <a:endParaRPr lang="en-CA" sz="1800" dirty="0">
                <a:effectLst/>
                <a:latin typeface="+mj-lt"/>
                <a:ea typeface="MS Mincho" panose="02020609040205080304" pitchFamily="49" charset="-128"/>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62135677-9C53-C08B-D27F-7509EDE96AF8}"/>
                </a:ext>
              </a:extLst>
            </p:cNvPr>
            <p:cNvSpPr/>
            <p:nvPr/>
          </p:nvSpPr>
          <p:spPr>
            <a:xfrm>
              <a:off x="862476" y="1309036"/>
              <a:ext cx="4795912" cy="2363477"/>
            </a:xfrm>
            <a:prstGeom prst="wedgeRoundRectCallout">
              <a:avLst>
                <a:gd name="adj1" fmla="val -1134"/>
                <a:gd name="adj2" fmla="val 62180"/>
                <a:gd name="adj3" fmla="val 16667"/>
              </a:avLst>
            </a:prstGeom>
            <a:ln w="19050">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nchor="ctr">
              <a:noAutofit/>
            </a:bodyPr>
            <a:lstStyle/>
            <a:p>
              <a:pPr marL="457200" algn="ctr">
                <a:lnSpc>
                  <a:spcPct val="107000"/>
                </a:lnSpc>
                <a:spcBef>
                  <a:spcPts val="600"/>
                </a:spcBef>
                <a:spcAft>
                  <a:spcPts val="600"/>
                </a:spcAft>
              </a:pPr>
              <a:r>
                <a:rPr lang="en-CA" sz="1800" i="1" dirty="0">
                  <a:effectLst/>
                  <a:latin typeface="Segoe UI Semilight" panose="020B0402040204020203" pitchFamily="34" charset="0"/>
                  <a:ea typeface="MS Mincho" panose="02020609040205080304" pitchFamily="49" charset="-128"/>
                  <a:cs typeface="Times New Roman" panose="02020603050405020304" pitchFamily="18" charset="0"/>
                </a:rPr>
                <a:t>“</a:t>
              </a:r>
              <a:r>
                <a:rPr lang="en-CA" i="1" dirty="0">
                  <a:effectLst/>
                  <a:latin typeface="Segoe UI Semilight" panose="020B0402040204020203" pitchFamily="34" charset="0"/>
                  <a:ea typeface="MS Mincho" panose="02020609040205080304" pitchFamily="49" charset="-128"/>
                  <a:cs typeface="Times New Roman" panose="02020603050405020304" pitchFamily="18" charset="0"/>
                </a:rPr>
                <a:t>Reaching provincial comparability under the IRFF is not nearly enough to provide services that the students need. Education is health and culture—all the services we provide to students above learning. The child’s needs must be met to pay attention in school.”</a:t>
              </a:r>
              <a:endParaRPr lang="en-CA" sz="1800" dirty="0">
                <a:effectLst/>
                <a:latin typeface="Segoe UI Semilight" panose="020B0402040204020203" pitchFamily="34" charset="0"/>
                <a:ea typeface="MS Mincho" panose="02020609040205080304" pitchFamily="49" charset="-128"/>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CA6CCE3E-3D78-E400-6AF4-3CD34500B538}"/>
                </a:ext>
              </a:extLst>
            </p:cNvPr>
            <p:cNvSpPr/>
            <p:nvPr/>
          </p:nvSpPr>
          <p:spPr>
            <a:xfrm>
              <a:off x="6700490" y="1419843"/>
              <a:ext cx="4134067" cy="1844473"/>
            </a:xfrm>
            <a:prstGeom prst="wedgeRoundRectCallout">
              <a:avLst>
                <a:gd name="adj1" fmla="val -51191"/>
                <a:gd name="adj2" fmla="val 82368"/>
                <a:gd name="adj3" fmla="val 16667"/>
              </a:avLst>
            </a:prstGeom>
            <a:ln w="19050">
              <a:solidFill>
                <a:srgbClr val="C00000"/>
              </a:solidFill>
            </a:ln>
          </p:spPr>
          <p:style>
            <a:lnRef idx="2">
              <a:schemeClr val="accent4"/>
            </a:lnRef>
            <a:fillRef idx="1">
              <a:schemeClr val="lt1"/>
            </a:fillRef>
            <a:effectRef idx="0">
              <a:schemeClr val="accent4"/>
            </a:effectRef>
            <a:fontRef idx="minor">
              <a:schemeClr val="dk1"/>
            </a:fontRef>
          </p:style>
          <p:txBody>
            <a:bodyPr wrap="square" rtlCol="0" anchor="ctr">
              <a:noAutofit/>
            </a:bodyPr>
            <a:lstStyle/>
            <a:p>
              <a:pPr marL="457200" algn="ctr">
                <a:lnSpc>
                  <a:spcPct val="107000"/>
                </a:lnSpc>
                <a:spcBef>
                  <a:spcPts val="600"/>
                </a:spcBef>
                <a:spcAft>
                  <a:spcPts val="600"/>
                </a:spcAft>
              </a:pPr>
              <a:r>
                <a:rPr lang="en-CA" sz="1800" i="1" dirty="0">
                  <a:effectLst/>
                  <a:latin typeface="Segoe UI Semilight" panose="020B0402040204020203" pitchFamily="34" charset="0"/>
                  <a:ea typeface="MS Mincho" panose="02020609040205080304" pitchFamily="49" charset="-128"/>
                  <a:cs typeface="Times New Roman" panose="02020603050405020304" pitchFamily="18" charset="0"/>
                </a:rPr>
                <a:t>“They are looking at provincial equity in terms of funding, but not outcomes. Because we have had long-term inequity, we require more funding to get to par.”</a:t>
              </a:r>
              <a:endParaRPr lang="en-CA" sz="1800" dirty="0">
                <a:effectLst/>
                <a:latin typeface="Segoe UI Semilight" panose="020B0402040204020203" pitchFamily="34" charset="0"/>
                <a:ea typeface="MS Mincho" panose="02020609040205080304" pitchFamily="49" charset="-128"/>
                <a:cs typeface="Times New Roman" panose="02020603050405020304" pitchFamily="18" charset="0"/>
              </a:endParaRPr>
            </a:p>
          </p:txBody>
        </p:sp>
      </p:grpSp>
    </p:spTree>
    <p:extLst>
      <p:ext uri="{BB962C8B-B14F-4D97-AF65-F5344CB8AC3E}">
        <p14:creationId xmlns:p14="http://schemas.microsoft.com/office/powerpoint/2010/main" val="40005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B183-045B-B841-7EB2-4D8B85044656}"/>
              </a:ext>
            </a:extLst>
          </p:cNvPr>
          <p:cNvSpPr>
            <a:spLocks noGrp="1"/>
          </p:cNvSpPr>
          <p:nvPr>
            <p:ph type="title"/>
          </p:nvPr>
        </p:nvSpPr>
        <p:spPr>
          <a:xfrm>
            <a:off x="569691" y="1851278"/>
            <a:ext cx="10906098" cy="553998"/>
          </a:xfrm>
        </p:spPr>
        <p:txBody>
          <a:bodyPr wrap="square" anchor="t">
            <a:normAutofit fontScale="90000"/>
          </a:bodyPr>
          <a:lstStyle/>
          <a:p>
            <a:r>
              <a:rPr lang="en-CA" b="1" dirty="0"/>
              <a:t>Findings: Positive Impacts of REAs</a:t>
            </a:r>
          </a:p>
        </p:txBody>
      </p:sp>
      <p:graphicFrame>
        <p:nvGraphicFramePr>
          <p:cNvPr id="6" name="Content Placeholder 3">
            <a:extLst>
              <a:ext uri="{FF2B5EF4-FFF2-40B4-BE49-F238E27FC236}">
                <a16:creationId xmlns:a16="http://schemas.microsoft.com/office/drawing/2014/main" id="{D3B43D6E-8D8B-7092-768C-BF4EA9201E16}"/>
              </a:ext>
            </a:extLst>
          </p:cNvPr>
          <p:cNvGraphicFramePr>
            <a:graphicFrameLocks noGrp="1"/>
          </p:cNvGraphicFramePr>
          <p:nvPr>
            <p:ph sz="quarter" idx="4294967295"/>
            <p:extLst>
              <p:ext uri="{D42A27DB-BD31-4B8C-83A1-F6EECF244321}">
                <p14:modId xmlns:p14="http://schemas.microsoft.com/office/powerpoint/2010/main" val="20084540"/>
              </p:ext>
            </p:extLst>
          </p:nvPr>
        </p:nvGraphicFramePr>
        <p:xfrm>
          <a:off x="652503" y="2651884"/>
          <a:ext cx="10915650" cy="379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13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C0833-085E-151A-DD50-0ADBA7977A09}"/>
              </a:ext>
            </a:extLst>
          </p:cNvPr>
          <p:cNvSpPr>
            <a:spLocks noGrp="1"/>
          </p:cNvSpPr>
          <p:nvPr>
            <p:ph type="title"/>
          </p:nvPr>
        </p:nvSpPr>
        <p:spPr>
          <a:xfrm>
            <a:off x="642951" y="1945435"/>
            <a:ext cx="10906098" cy="553998"/>
          </a:xfrm>
        </p:spPr>
        <p:txBody>
          <a:bodyPr/>
          <a:lstStyle/>
          <a:p>
            <a:r>
              <a:rPr lang="en-CA" b="1" dirty="0"/>
              <a:t>Findings: REA Key Challenges</a:t>
            </a:r>
          </a:p>
        </p:txBody>
      </p:sp>
      <p:graphicFrame>
        <p:nvGraphicFramePr>
          <p:cNvPr id="8" name="Diagram 7">
            <a:extLst>
              <a:ext uri="{FF2B5EF4-FFF2-40B4-BE49-F238E27FC236}">
                <a16:creationId xmlns:a16="http://schemas.microsoft.com/office/drawing/2014/main" id="{7B336232-5734-F9EF-F7B7-4D81B75E8F0F}"/>
              </a:ext>
            </a:extLst>
          </p:cNvPr>
          <p:cNvGraphicFramePr/>
          <p:nvPr>
            <p:extLst>
              <p:ext uri="{D42A27DB-BD31-4B8C-83A1-F6EECF244321}">
                <p14:modId xmlns:p14="http://schemas.microsoft.com/office/powerpoint/2010/main" val="732885647"/>
              </p:ext>
            </p:extLst>
          </p:nvPr>
        </p:nvGraphicFramePr>
        <p:xfrm>
          <a:off x="642951" y="2598235"/>
          <a:ext cx="10925177" cy="414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ycle with people outline">
            <a:extLst>
              <a:ext uri="{FF2B5EF4-FFF2-40B4-BE49-F238E27FC236}">
                <a16:creationId xmlns:a16="http://schemas.microsoft.com/office/drawing/2014/main" id="{42E57348-9C05-B546-4486-0DA8479BAC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381" y="2688412"/>
            <a:ext cx="694623" cy="694623"/>
          </a:xfrm>
          <a:prstGeom prst="rect">
            <a:avLst/>
          </a:prstGeom>
        </p:spPr>
      </p:pic>
      <p:pic>
        <p:nvPicPr>
          <p:cNvPr id="9" name="Graphic 8" descr="Circles with arrows with solid fill">
            <a:extLst>
              <a:ext uri="{FF2B5EF4-FFF2-40B4-BE49-F238E27FC236}">
                <a16:creationId xmlns:a16="http://schemas.microsoft.com/office/drawing/2014/main" id="{41F77494-D3A0-B6E9-14F7-4E3D24558A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666" y="3383035"/>
            <a:ext cx="798521" cy="798521"/>
          </a:xfrm>
          <a:prstGeom prst="rect">
            <a:avLst/>
          </a:prstGeom>
        </p:spPr>
      </p:pic>
      <p:pic>
        <p:nvPicPr>
          <p:cNvPr id="11" name="Graphic 10" descr="Chat with solid fill">
            <a:extLst>
              <a:ext uri="{FF2B5EF4-FFF2-40B4-BE49-F238E27FC236}">
                <a16:creationId xmlns:a16="http://schemas.microsoft.com/office/drawing/2014/main" id="{38C494F8-F2C0-0C32-6AC3-E6526C558F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001" y="4185411"/>
            <a:ext cx="652112" cy="652112"/>
          </a:xfrm>
          <a:prstGeom prst="rect">
            <a:avLst/>
          </a:prstGeom>
        </p:spPr>
      </p:pic>
      <p:pic>
        <p:nvPicPr>
          <p:cNvPr id="12" name="Graphic 11" descr="Management with solid fill">
            <a:extLst>
              <a:ext uri="{FF2B5EF4-FFF2-40B4-BE49-F238E27FC236}">
                <a16:creationId xmlns:a16="http://schemas.microsoft.com/office/drawing/2014/main" id="{9AAD49A4-98AD-76C0-0C05-D641356CE69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69616" y="4943619"/>
            <a:ext cx="636881" cy="636881"/>
          </a:xfrm>
          <a:prstGeom prst="rect">
            <a:avLst/>
          </a:prstGeom>
        </p:spPr>
      </p:pic>
      <p:pic>
        <p:nvPicPr>
          <p:cNvPr id="14" name="Graphic 13" descr="Money outline">
            <a:extLst>
              <a:ext uri="{FF2B5EF4-FFF2-40B4-BE49-F238E27FC236}">
                <a16:creationId xmlns:a16="http://schemas.microsoft.com/office/drawing/2014/main" id="{64ECCC98-B8F6-0FFF-686F-972E9AE298F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3002" y="5580500"/>
            <a:ext cx="671111" cy="652112"/>
          </a:xfrm>
          <a:prstGeom prst="rect">
            <a:avLst/>
          </a:prstGeom>
        </p:spPr>
      </p:pic>
    </p:spTree>
    <p:extLst>
      <p:ext uri="{BB962C8B-B14F-4D97-AF65-F5344CB8AC3E}">
        <p14:creationId xmlns:p14="http://schemas.microsoft.com/office/powerpoint/2010/main" val="13222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D271C0C-65CA-F242-58BA-FC150F4C023D}"/>
              </a:ext>
            </a:extLst>
          </p:cNvPr>
          <p:cNvGraphicFramePr>
            <a:graphicFrameLocks noGrp="1"/>
          </p:cNvGraphicFramePr>
          <p:nvPr>
            <p:ph sz="quarter" idx="4294967295"/>
            <p:extLst>
              <p:ext uri="{D42A27DB-BD31-4B8C-83A1-F6EECF244321}">
                <p14:modId xmlns:p14="http://schemas.microsoft.com/office/powerpoint/2010/main" val="1371590178"/>
              </p:ext>
            </p:extLst>
          </p:nvPr>
        </p:nvGraphicFramePr>
        <p:xfrm>
          <a:off x="1062411" y="2899095"/>
          <a:ext cx="10067178" cy="364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01EF82BC-117F-F523-90CA-27A6E4E4523A}"/>
              </a:ext>
            </a:extLst>
          </p:cNvPr>
          <p:cNvSpPr>
            <a:spLocks noGrp="1"/>
          </p:cNvSpPr>
          <p:nvPr>
            <p:ph type="body" idx="1"/>
          </p:nvPr>
        </p:nvSpPr>
        <p:spPr>
          <a:xfrm>
            <a:off x="840060" y="2324346"/>
            <a:ext cx="10067166" cy="424732"/>
          </a:xfrm>
        </p:spPr>
        <p:txBody>
          <a:bodyPr/>
          <a:lstStyle/>
          <a:p>
            <a:r>
              <a:rPr lang="en-CA" sz="2400" b="1" dirty="0">
                <a:solidFill>
                  <a:schemeClr val="tx1"/>
                </a:solidFill>
              </a:rPr>
              <a:t>Outcomes to Date</a:t>
            </a:r>
          </a:p>
        </p:txBody>
      </p:sp>
      <p:sp>
        <p:nvSpPr>
          <p:cNvPr id="8" name="Title 7">
            <a:extLst>
              <a:ext uri="{FF2B5EF4-FFF2-40B4-BE49-F238E27FC236}">
                <a16:creationId xmlns:a16="http://schemas.microsoft.com/office/drawing/2014/main" id="{9A49DE7F-A905-E101-FB2D-DB00BEC0AA59}"/>
              </a:ext>
            </a:extLst>
          </p:cNvPr>
          <p:cNvSpPr>
            <a:spLocks noGrp="1"/>
          </p:cNvSpPr>
          <p:nvPr>
            <p:ph type="title"/>
          </p:nvPr>
        </p:nvSpPr>
        <p:spPr>
          <a:xfrm>
            <a:off x="840059" y="1770348"/>
            <a:ext cx="10058368" cy="473046"/>
          </a:xfrm>
        </p:spPr>
        <p:txBody>
          <a:bodyPr/>
          <a:lstStyle/>
          <a:p>
            <a:r>
              <a:rPr lang="en-CA" sz="4000" b="1" dirty="0"/>
              <a:t>Funding as Part of the REAs</a:t>
            </a:r>
          </a:p>
        </p:txBody>
      </p:sp>
      <p:sp>
        <p:nvSpPr>
          <p:cNvPr id="2" name="Text Placeholder 8">
            <a:extLst>
              <a:ext uri="{FF2B5EF4-FFF2-40B4-BE49-F238E27FC236}">
                <a16:creationId xmlns:a16="http://schemas.microsoft.com/office/drawing/2014/main" id="{967EDB31-CCF5-A0BC-BB18-968A86187EC4}"/>
              </a:ext>
            </a:extLst>
          </p:cNvPr>
          <p:cNvSpPr txBox="1">
            <a:spLocks/>
          </p:cNvSpPr>
          <p:nvPr/>
        </p:nvSpPr>
        <p:spPr>
          <a:xfrm>
            <a:off x="5288350" y="3155480"/>
            <a:ext cx="5841239" cy="31362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5"/>
                </a:solidFill>
                <a:latin typeface="+mj-lt"/>
                <a:ea typeface="Segoe UI Semibold" panose="020B07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b="1" dirty="0">
                <a:solidFill>
                  <a:schemeClr val="tx1"/>
                </a:solidFill>
              </a:rPr>
              <a:t>Only the First Nation Education Council (FNEC) reported receiving needs-based education funding designed to address cost drivers unique to FNEC member First Nations, which is not rooted in provincial comparability.</a:t>
            </a:r>
          </a:p>
          <a:p>
            <a:r>
              <a:rPr lang="en-US" sz="1600" b="1" dirty="0">
                <a:solidFill>
                  <a:schemeClr val="tx1"/>
                </a:solidFill>
              </a:rPr>
              <a:t>Additionally, two agreements signed prior to the transformation, while not entirely needs-based, contain several funding enhancements to the provincial funding formulas:</a:t>
            </a:r>
          </a:p>
          <a:p>
            <a:r>
              <a:rPr lang="en-US" sz="1600" b="1" dirty="0">
                <a:solidFill>
                  <a:schemeClr val="tx1"/>
                </a:solidFill>
              </a:rPr>
              <a:t>1. BCTEA: transportation capital funding, language and culture funding, special education funding, and funding for third-level services.</a:t>
            </a:r>
          </a:p>
          <a:p>
            <a:r>
              <a:rPr lang="en-US" sz="1600" b="1" dirty="0">
                <a:solidFill>
                  <a:schemeClr val="tx1"/>
                </a:solidFill>
              </a:rPr>
              <a:t>2. MESC: language and culture funding, as well as minor 	capital funding.</a:t>
            </a:r>
          </a:p>
        </p:txBody>
      </p:sp>
    </p:spTree>
    <p:extLst>
      <p:ext uri="{BB962C8B-B14F-4D97-AF65-F5344CB8AC3E}">
        <p14:creationId xmlns:p14="http://schemas.microsoft.com/office/powerpoint/2010/main" val="74185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642951" y="802510"/>
            <a:ext cx="10906098" cy="553998"/>
          </a:xfrm>
        </p:spPr>
        <p:txBody>
          <a:bodyPr vert="horz" wrap="square" lIns="0" tIns="0" rIns="0" bIns="0" rtlCol="0" anchor="t" anchorCtr="0">
            <a:normAutofit fontScale="90000"/>
          </a:bodyPr>
          <a:lstStyle/>
          <a:p>
            <a:br>
              <a:rPr lang="en-CA" b="1" dirty="0"/>
            </a:br>
            <a:br>
              <a:rPr lang="en-CA" b="1" dirty="0"/>
            </a:br>
            <a:r>
              <a:rPr lang="en-CA" b="1" dirty="0"/>
              <a:t>Signed Regional Education Agreements</a:t>
            </a:r>
          </a:p>
        </p:txBody>
      </p:sp>
      <p:sp>
        <p:nvSpPr>
          <p:cNvPr id="2" name="Slide Number Placeholder 1" hidden="1">
            <a:extLst>
              <a:ext uri="{FF2B5EF4-FFF2-40B4-BE49-F238E27FC236}">
                <a16:creationId xmlns:a16="http://schemas.microsoft.com/office/drawing/2014/main" id="{49C361FC-9EF4-11B6-5B1F-2238B923C7D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15</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03DA3B58-6C11-8460-1DCF-37A306812F4F}"/>
              </a:ext>
            </a:extLst>
          </p:cNvPr>
          <p:cNvPicPr>
            <a:picLocks noChangeAspect="1"/>
          </p:cNvPicPr>
          <p:nvPr/>
        </p:nvPicPr>
        <p:blipFill>
          <a:blip r:embed="rId3"/>
          <a:stretch>
            <a:fillRect/>
          </a:stretch>
        </p:blipFill>
        <p:spPr>
          <a:xfrm>
            <a:off x="5271959" y="2717665"/>
            <a:ext cx="6920041" cy="3638686"/>
          </a:xfrm>
          <a:prstGeom prst="rect">
            <a:avLst/>
          </a:prstGeom>
          <a:noFill/>
        </p:spPr>
      </p:pic>
      <p:sp>
        <p:nvSpPr>
          <p:cNvPr id="7" name="TextBox 6">
            <a:extLst>
              <a:ext uri="{FF2B5EF4-FFF2-40B4-BE49-F238E27FC236}">
                <a16:creationId xmlns:a16="http://schemas.microsoft.com/office/drawing/2014/main" id="{B921EF1F-A33A-938D-B936-D891C4B80F0A}"/>
              </a:ext>
            </a:extLst>
          </p:cNvPr>
          <p:cNvSpPr txBox="1"/>
          <p:nvPr/>
        </p:nvSpPr>
        <p:spPr>
          <a:xfrm>
            <a:off x="382372" y="2723527"/>
            <a:ext cx="5080773" cy="4651375"/>
          </a:xfrm>
          <a:prstGeom prst="rect">
            <a:avLst/>
          </a:prstGeom>
          <a:noFill/>
        </p:spPr>
        <p:txBody>
          <a:bodyPr vert="horz" lIns="0" tIns="0" rIns="108000" bIns="0" rtlCol="0">
            <a:normAutofit/>
          </a:bodyPr>
          <a:lstStyle/>
          <a:p>
            <a:pPr marL="277200" indent="-277200" algn="just" defTabSz="457200">
              <a:spcBef>
                <a:spcPts val="900"/>
              </a:spcBef>
              <a:spcAft>
                <a:spcPts val="800"/>
              </a:spcAft>
              <a:buSzPct val="100000"/>
              <a:buFont typeface="Arial" panose="020B0604020202020204" pitchFamily="34" charset="0"/>
              <a:buChar char="•"/>
            </a:pPr>
            <a:r>
              <a:rPr lang="en-US" sz="1600" b="0" i="1" dirty="0">
                <a:effectLst/>
                <a:cs typeface="Segoe UI Light" panose="020B0502040204020203" pitchFamily="34" charset="0"/>
              </a:rPr>
              <a:t> The BC Tripartite Education Agreement (BCTEA) and </a:t>
            </a:r>
            <a:r>
              <a:rPr lang="en-US" sz="1600" b="0" i="1" dirty="0" err="1">
                <a:effectLst/>
                <a:cs typeface="Segoe UI Light" panose="020B0502040204020203" pitchFamily="34" charset="0"/>
              </a:rPr>
              <a:t>Maskwacis</a:t>
            </a:r>
            <a:r>
              <a:rPr lang="en-US" sz="1600" b="0" i="1" dirty="0">
                <a:effectLst/>
                <a:cs typeface="Segoe UI Light" panose="020B0502040204020203" pitchFamily="34" charset="0"/>
              </a:rPr>
              <a:t> (MESC) Transformation Agreement have been signed prior to Education Transformation and are technically not considered REAs.</a:t>
            </a:r>
          </a:p>
          <a:p>
            <a:pPr marL="277200" indent="-277200" algn="just" defTabSz="457200">
              <a:spcBef>
                <a:spcPts val="900"/>
              </a:spcBef>
              <a:spcAft>
                <a:spcPts val="800"/>
              </a:spcAft>
              <a:buSzPct val="100000"/>
              <a:buFont typeface="Arial" panose="020B0604020202020204" pitchFamily="34" charset="0"/>
              <a:buChar char="•"/>
            </a:pPr>
            <a:r>
              <a:rPr lang="en-US" sz="1600" b="0" i="1" dirty="0">
                <a:effectLst/>
                <a:cs typeface="Segoe UI Light" panose="020B0502040204020203" pitchFamily="34" charset="0"/>
              </a:rPr>
              <a:t>Also, Whitecap Dakota First Nation has recently signed their self-government agreement and received a notice from ISC that their REA is no longer in effect and that the funding will be determined based on the provisions of the self-government agreement.</a:t>
            </a:r>
          </a:p>
          <a:p>
            <a:pPr marL="277200" indent="-277200" defTabSz="457200">
              <a:spcBef>
                <a:spcPts val="900"/>
              </a:spcBef>
              <a:spcAft>
                <a:spcPts val="800"/>
              </a:spcAft>
              <a:buSzPct val="100000"/>
              <a:buFont typeface="Arial" panose="020B0604020202020204" pitchFamily="34" charset="0"/>
              <a:buChar char="•"/>
            </a:pPr>
            <a:endParaRPr lang="en-US" sz="2000" b="0" i="1" dirty="0">
              <a:effectLst/>
              <a:cs typeface="Segoe UI Light" panose="020B0502040204020203" pitchFamily="34" charset="0"/>
            </a:endParaRPr>
          </a:p>
        </p:txBody>
      </p:sp>
      <p:sp>
        <p:nvSpPr>
          <p:cNvPr id="8" name="Slide Number Placeholder 1">
            <a:extLst>
              <a:ext uri="{FF2B5EF4-FFF2-40B4-BE49-F238E27FC236}">
                <a16:creationId xmlns:a16="http://schemas.microsoft.com/office/drawing/2014/main" id="{2DBA9C45-0A5A-C503-7B1A-C0CE0884C839}"/>
              </a:ext>
            </a:extLst>
          </p:cNvPr>
          <p:cNvSpPr txBox="1">
            <a:spLocks/>
          </p:cNvSpPr>
          <p:nvPr/>
        </p:nvSpPr>
        <p:spPr>
          <a:xfrm>
            <a:off x="11708401" y="6515193"/>
            <a:ext cx="499143" cy="24972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4D1A82-BAD5-4898-8C77-C821410AB1EA}" type="slidenum">
              <a:rPr lang="en-CA" smtClean="0"/>
              <a:pPr/>
              <a:t>15</a:t>
            </a:fld>
            <a:endParaRPr lang="en-CA" dirty="0"/>
          </a:p>
        </p:txBody>
      </p:sp>
    </p:spTree>
    <p:extLst>
      <p:ext uri="{BB962C8B-B14F-4D97-AF65-F5344CB8AC3E}">
        <p14:creationId xmlns:p14="http://schemas.microsoft.com/office/powerpoint/2010/main" val="40288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3EE68-DECC-E459-4B20-7E117B017898}"/>
              </a:ext>
            </a:extLst>
          </p:cNvPr>
          <p:cNvSpPr>
            <a:spLocks noGrp="1"/>
          </p:cNvSpPr>
          <p:nvPr>
            <p:ph type="title"/>
          </p:nvPr>
        </p:nvSpPr>
        <p:spPr>
          <a:xfrm>
            <a:off x="733452" y="1615554"/>
            <a:ext cx="10906098" cy="553998"/>
          </a:xfrm>
        </p:spPr>
        <p:txBody>
          <a:bodyPr/>
          <a:lstStyle/>
          <a:p>
            <a:r>
              <a:rPr lang="en-CA" b="1" dirty="0"/>
              <a:t>REA Tables in Progress</a:t>
            </a:r>
          </a:p>
        </p:txBody>
      </p:sp>
      <p:graphicFrame>
        <p:nvGraphicFramePr>
          <p:cNvPr id="6" name="Diagram 5">
            <a:extLst>
              <a:ext uri="{FF2B5EF4-FFF2-40B4-BE49-F238E27FC236}">
                <a16:creationId xmlns:a16="http://schemas.microsoft.com/office/drawing/2014/main" id="{5591A461-2309-46EA-4E70-D572344FC950}"/>
              </a:ext>
            </a:extLst>
          </p:cNvPr>
          <p:cNvGraphicFramePr/>
          <p:nvPr>
            <p:extLst>
              <p:ext uri="{D42A27DB-BD31-4B8C-83A1-F6EECF244321}">
                <p14:modId xmlns:p14="http://schemas.microsoft.com/office/powerpoint/2010/main" val="344398052"/>
              </p:ext>
            </p:extLst>
          </p:nvPr>
        </p:nvGraphicFramePr>
        <p:xfrm>
          <a:off x="733452" y="2352375"/>
          <a:ext cx="11106150" cy="404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8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FA06B8-3962-A5C6-668B-1641BE10A0E8}"/>
              </a:ext>
            </a:extLst>
          </p:cNvPr>
          <p:cNvSpPr/>
          <p:nvPr/>
        </p:nvSpPr>
        <p:spPr>
          <a:xfrm>
            <a:off x="7720026" y="2623773"/>
            <a:ext cx="2631445" cy="1920720"/>
          </a:xfrm>
          <a:prstGeom prst="wedgeRoundRectCallout">
            <a:avLst>
              <a:gd name="adj1" fmla="val -21139"/>
              <a:gd name="adj2" fmla="val 72453"/>
              <a:gd name="adj3" fmla="val 16667"/>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CA" sz="1800" dirty="0">
                <a:solidFill>
                  <a:srgbClr val="0F1313"/>
                </a:solidFill>
                <a:effectLst/>
                <a:latin typeface="Segoe UI Semilight" panose="020B0402040204020203" pitchFamily="34" charset="0"/>
                <a:ea typeface="MS Mincho" panose="02020609040205080304" pitchFamily="49" charset="-128"/>
                <a:cs typeface="Times New Roman" panose="02020603050405020304" pitchFamily="18" charset="0"/>
              </a:rPr>
              <a:t>"</a:t>
            </a:r>
            <a:r>
              <a:rPr lang="en-CA" sz="1800" i="1" dirty="0">
                <a:solidFill>
                  <a:srgbClr val="0F1313"/>
                </a:solidFill>
                <a:effectLst/>
                <a:latin typeface="Segoe UI Semilight" panose="020B0402040204020203" pitchFamily="34" charset="0"/>
                <a:ea typeface="MS Mincho" panose="02020609040205080304" pitchFamily="49" charset="-128"/>
                <a:cs typeface="Times New Roman" panose="02020603050405020304" pitchFamily="18" charset="0"/>
              </a:rPr>
              <a:t>We submitted our funding request four years in a row…We cannot wait when it comes to student safety and student well-being.</a:t>
            </a:r>
            <a:r>
              <a:rPr lang="en-CA" sz="1800" i="1" dirty="0">
                <a:solidFill>
                  <a:srgbClr val="0F3C4F"/>
                </a:solidFill>
                <a:effectLst/>
                <a:latin typeface="Segoe UI Semilight" panose="020B0402040204020203" pitchFamily="34" charset="0"/>
                <a:ea typeface="MS Mincho" panose="02020609040205080304" pitchFamily="49" charset="-128"/>
                <a:cs typeface="Times New Roman" panose="02020603050405020304" pitchFamily="18" charset="0"/>
              </a:rPr>
              <a:t>"</a:t>
            </a:r>
            <a:endParaRPr lang="en-CA" sz="1600" b="1" dirty="0">
              <a:solidFill>
                <a:schemeClr val="bg1"/>
              </a:solidFill>
              <a:latin typeface="+mj-lt"/>
              <a:ea typeface="Corbel" charset="0"/>
              <a:cs typeface="Corbel" charset="0"/>
            </a:endParaRPr>
          </a:p>
        </p:txBody>
      </p:sp>
      <p:sp>
        <p:nvSpPr>
          <p:cNvPr id="6" name="Speech Bubble: Rectangle with Corners Rounded 5">
            <a:extLst>
              <a:ext uri="{FF2B5EF4-FFF2-40B4-BE49-F238E27FC236}">
                <a16:creationId xmlns:a16="http://schemas.microsoft.com/office/drawing/2014/main" id="{EDDADDF9-D58D-4DA1-0742-D252AF8CB9EA}"/>
              </a:ext>
            </a:extLst>
          </p:cNvPr>
          <p:cNvSpPr/>
          <p:nvPr/>
        </p:nvSpPr>
        <p:spPr>
          <a:xfrm>
            <a:off x="642951" y="2640160"/>
            <a:ext cx="4554733" cy="2339457"/>
          </a:xfrm>
          <a:prstGeom prst="wedgeRoundRectCallout">
            <a:avLst>
              <a:gd name="adj1" fmla="val 38548"/>
              <a:gd name="adj2" fmla="val -65121"/>
              <a:gd name="adj3" fmla="val 16667"/>
            </a:avLst>
          </a:prstGeom>
          <a:ln w="19050"/>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457200" algn="ctr">
              <a:lnSpc>
                <a:spcPct val="107000"/>
              </a:lnSpc>
              <a:spcBef>
                <a:spcPts val="600"/>
              </a:spcBef>
              <a:spcAft>
                <a:spcPts val="600"/>
              </a:spcAft>
            </a:pPr>
            <a:r>
              <a:rPr lang="en-CA" sz="1800" b="1" i="1" dirty="0">
                <a:effectLst/>
                <a:latin typeface="Segoe UI Semilight" panose="020B0402040204020203" pitchFamily="34" charset="0"/>
                <a:ea typeface="MS Mincho" panose="02020609040205080304" pitchFamily="49" charset="-128"/>
                <a:cs typeface="Times New Roman" panose="02020603050405020304" pitchFamily="18" charset="0"/>
              </a:rPr>
              <a:t>“</a:t>
            </a:r>
            <a:r>
              <a:rPr lang="en-CA" sz="1800" i="1" dirty="0">
                <a:effectLst/>
                <a:latin typeface="+mj-lt"/>
                <a:ea typeface="MS Mincho" panose="02020609040205080304" pitchFamily="49" charset="-128"/>
                <a:cs typeface="Times New Roman" panose="02020603050405020304" pitchFamily="18" charset="0"/>
              </a:rPr>
              <a:t>Canada is eager to meet; they will attend meetings and send representatives from HQ. However, it often feels as though it’s just about checking the box and saying, ‘we’ve done consultations.’ After the meetings, nothing is happening; there is no follow-up, and action items seem to stall.”</a:t>
            </a:r>
            <a:endParaRPr lang="en-CA" sz="1800" dirty="0">
              <a:effectLst/>
              <a:latin typeface="+mj-lt"/>
              <a:ea typeface="MS Mincho" panose="02020609040205080304" pitchFamily="49" charset="-128"/>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1EED71F7-7F8E-7ED0-ABBC-3EB88BFD378B}"/>
              </a:ext>
            </a:extLst>
          </p:cNvPr>
          <p:cNvSpPr/>
          <p:nvPr/>
        </p:nvSpPr>
        <p:spPr>
          <a:xfrm>
            <a:off x="4981955" y="5028060"/>
            <a:ext cx="5476141" cy="1211006"/>
          </a:xfrm>
          <a:prstGeom prst="wedgeRoundRectCallout">
            <a:avLst>
              <a:gd name="adj1" fmla="val -25547"/>
              <a:gd name="adj2" fmla="val 82225"/>
              <a:gd name="adj3" fmla="val 16667"/>
            </a:avLst>
          </a:pr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CA" sz="1800" dirty="0">
                <a:solidFill>
                  <a:srgbClr val="0F1313"/>
                </a:solidFill>
                <a:effectLst/>
                <a:latin typeface="Segoe UI Semilight" panose="020B0402040204020203" pitchFamily="34" charset="0"/>
                <a:ea typeface="MS Mincho" panose="02020609040205080304" pitchFamily="49" charset="-128"/>
                <a:cs typeface="Times New Roman" panose="02020603050405020304" pitchFamily="18" charset="0"/>
              </a:rPr>
              <a:t>“We’re basically getting a little tired of explaining our circumstance to ISC. You never talk to the same person longer than a year.”</a:t>
            </a:r>
            <a:endParaRPr lang="en-CA" sz="1600" b="1" dirty="0">
              <a:solidFill>
                <a:schemeClr val="bg1"/>
              </a:solidFill>
              <a:latin typeface="+mj-lt"/>
              <a:ea typeface="Corbel" charset="0"/>
              <a:cs typeface="Corbel" charset="0"/>
            </a:endParaRPr>
          </a:p>
        </p:txBody>
      </p:sp>
      <p:sp>
        <p:nvSpPr>
          <p:cNvPr id="7" name="TextBox 6">
            <a:extLst>
              <a:ext uri="{FF2B5EF4-FFF2-40B4-BE49-F238E27FC236}">
                <a16:creationId xmlns:a16="http://schemas.microsoft.com/office/drawing/2014/main" id="{470F6283-FA00-FD79-32BD-42E7A4D8FFDB}"/>
              </a:ext>
            </a:extLst>
          </p:cNvPr>
          <p:cNvSpPr txBox="1"/>
          <p:nvPr/>
        </p:nvSpPr>
        <p:spPr>
          <a:xfrm>
            <a:off x="2920317" y="1737452"/>
            <a:ext cx="8240052" cy="646331"/>
          </a:xfrm>
          <a:prstGeom prst="rect">
            <a:avLst/>
          </a:prstGeom>
          <a:noFill/>
        </p:spPr>
        <p:txBody>
          <a:bodyPr wrap="square">
            <a:spAutoFit/>
          </a:bodyPr>
          <a:lstStyle/>
          <a:p>
            <a:r>
              <a:rPr lang="en-CA" sz="3600" b="1" dirty="0">
                <a:latin typeface="+mj-lt"/>
              </a:rPr>
              <a:t>Quotes from Interview Participants </a:t>
            </a:r>
          </a:p>
        </p:txBody>
      </p:sp>
    </p:spTree>
    <p:extLst>
      <p:ext uri="{BB962C8B-B14F-4D97-AF65-F5344CB8AC3E}">
        <p14:creationId xmlns:p14="http://schemas.microsoft.com/office/powerpoint/2010/main" val="1086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448042-46FC-09E8-859D-21F643DEFB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97744B-ECE9-7212-7A63-D34588D98FFE}"/>
              </a:ext>
            </a:extLst>
          </p:cNvPr>
          <p:cNvPicPr>
            <a:picLocks noChangeAspect="1"/>
          </p:cNvPicPr>
          <p:nvPr/>
        </p:nvPicPr>
        <p:blipFill>
          <a:blip r:embed="rId3"/>
          <a:stretch>
            <a:fillRect/>
          </a:stretch>
        </p:blipFill>
        <p:spPr>
          <a:xfrm>
            <a:off x="0" y="609600"/>
            <a:ext cx="12191999" cy="6002913"/>
          </a:xfrm>
          <a:prstGeom prst="rect">
            <a:avLst/>
          </a:prstGeom>
        </p:spPr>
      </p:pic>
      <p:sp>
        <p:nvSpPr>
          <p:cNvPr id="3" name="TextBox 2">
            <a:extLst>
              <a:ext uri="{FF2B5EF4-FFF2-40B4-BE49-F238E27FC236}">
                <a16:creationId xmlns:a16="http://schemas.microsoft.com/office/drawing/2014/main" id="{028F63D3-35CF-8663-763B-BF14A17E2C32}"/>
              </a:ext>
            </a:extLst>
          </p:cNvPr>
          <p:cNvSpPr txBox="1"/>
          <p:nvPr/>
        </p:nvSpPr>
        <p:spPr>
          <a:xfrm>
            <a:off x="0" y="0"/>
            <a:ext cx="12191999" cy="707886"/>
          </a:xfrm>
          <a:prstGeom prst="rect">
            <a:avLst/>
          </a:prstGeom>
          <a:solidFill>
            <a:schemeClr val="bg1"/>
          </a:solidFill>
        </p:spPr>
        <p:txBody>
          <a:bodyPr wrap="square">
            <a:spAutoFit/>
          </a:bodyPr>
          <a:lstStyle/>
          <a:p>
            <a:r>
              <a:rPr lang="en-CA" sz="4000" dirty="0"/>
              <a:t>  </a:t>
            </a:r>
            <a:r>
              <a:rPr lang="en-CA" sz="4000" dirty="0">
                <a:solidFill>
                  <a:schemeClr val="tx1"/>
                </a:solidFill>
              </a:rPr>
              <a:t>Sample Costing: REA Cost Structure</a:t>
            </a:r>
            <a:endParaRPr lang="en-US" sz="4000" dirty="0"/>
          </a:p>
        </p:txBody>
      </p:sp>
    </p:spTree>
    <p:extLst>
      <p:ext uri="{BB962C8B-B14F-4D97-AF65-F5344CB8AC3E}">
        <p14:creationId xmlns:p14="http://schemas.microsoft.com/office/powerpoint/2010/main" val="153218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4AAD0-2938-2251-A706-4747B8E5A522}"/>
              </a:ext>
            </a:extLst>
          </p:cNvPr>
          <p:cNvSpPr>
            <a:spLocks noGrp="1"/>
          </p:cNvSpPr>
          <p:nvPr>
            <p:ph type="body" idx="1"/>
          </p:nvPr>
        </p:nvSpPr>
        <p:spPr>
          <a:xfrm>
            <a:off x="1069383" y="2397280"/>
            <a:ext cx="10915637" cy="650563"/>
          </a:xfrm>
        </p:spPr>
        <p:txBody>
          <a:bodyPr/>
          <a:lstStyle/>
          <a:p>
            <a:r>
              <a:rPr lang="en-CA" dirty="0">
                <a:solidFill>
                  <a:schemeClr val="tx1"/>
                </a:solidFill>
              </a:rPr>
              <a:t>To demonstrate the range of costs associated with the delivery of K- 12 education services, two sample First Nations communities were selected:</a:t>
            </a:r>
          </a:p>
        </p:txBody>
      </p:sp>
      <p:sp>
        <p:nvSpPr>
          <p:cNvPr id="3" name="Title 2">
            <a:extLst>
              <a:ext uri="{FF2B5EF4-FFF2-40B4-BE49-F238E27FC236}">
                <a16:creationId xmlns:a16="http://schemas.microsoft.com/office/drawing/2014/main" id="{3BAFCD18-16C6-C028-266E-0FB038A09235}"/>
              </a:ext>
            </a:extLst>
          </p:cNvPr>
          <p:cNvSpPr>
            <a:spLocks noGrp="1"/>
          </p:cNvSpPr>
          <p:nvPr>
            <p:ph type="title"/>
          </p:nvPr>
        </p:nvSpPr>
        <p:spPr>
          <a:xfrm>
            <a:off x="1149046" y="1829483"/>
            <a:ext cx="10906098" cy="553998"/>
          </a:xfrm>
        </p:spPr>
        <p:txBody>
          <a:bodyPr/>
          <a:lstStyle/>
          <a:p>
            <a:r>
              <a:rPr lang="en-CA" sz="4000" b="1" dirty="0"/>
              <a:t>Sample Costing</a:t>
            </a:r>
          </a:p>
        </p:txBody>
      </p:sp>
      <p:graphicFrame>
        <p:nvGraphicFramePr>
          <p:cNvPr id="4" name="Content Placeholder 5">
            <a:extLst>
              <a:ext uri="{FF2B5EF4-FFF2-40B4-BE49-F238E27FC236}">
                <a16:creationId xmlns:a16="http://schemas.microsoft.com/office/drawing/2014/main" id="{3B929471-1274-1C26-F203-752286A2C306}"/>
              </a:ext>
            </a:extLst>
          </p:cNvPr>
          <p:cNvGraphicFramePr>
            <a:graphicFrameLocks/>
          </p:cNvGraphicFramePr>
          <p:nvPr>
            <p:extLst>
              <p:ext uri="{D42A27DB-BD31-4B8C-83A1-F6EECF244321}">
                <p14:modId xmlns:p14="http://schemas.microsoft.com/office/powerpoint/2010/main" val="102690368"/>
              </p:ext>
            </p:extLst>
          </p:nvPr>
        </p:nvGraphicFramePr>
        <p:xfrm>
          <a:off x="640351" y="2722561"/>
          <a:ext cx="10915650" cy="422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a:extLst>
              <a:ext uri="{FF2B5EF4-FFF2-40B4-BE49-F238E27FC236}">
                <a16:creationId xmlns:a16="http://schemas.microsoft.com/office/drawing/2014/main" id="{C636E814-B281-B6C0-7416-9BB34987DCB4}"/>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19</a:t>
            </a:fld>
            <a:endParaRPr lang="en-CA" dirty="0"/>
          </a:p>
        </p:txBody>
      </p:sp>
    </p:spTree>
    <p:extLst>
      <p:ext uri="{BB962C8B-B14F-4D97-AF65-F5344CB8AC3E}">
        <p14:creationId xmlns:p14="http://schemas.microsoft.com/office/powerpoint/2010/main" val="388513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1708-A4E0-8643-B3EF-A7850C6BFC3F}"/>
              </a:ext>
            </a:extLst>
          </p:cNvPr>
          <p:cNvSpPr>
            <a:spLocks noGrp="1"/>
          </p:cNvSpPr>
          <p:nvPr>
            <p:ph type="ctrTitle"/>
          </p:nvPr>
        </p:nvSpPr>
        <p:spPr>
          <a:xfrm>
            <a:off x="0" y="1813607"/>
            <a:ext cx="12192000" cy="590055"/>
          </a:xfrm>
        </p:spPr>
        <p:txBody>
          <a:bodyPr/>
          <a:lstStyle/>
          <a:p>
            <a:r>
              <a:rPr lang="en-US" sz="4000" b="1" dirty="0"/>
              <a:t>Overview</a:t>
            </a:r>
          </a:p>
        </p:txBody>
      </p:sp>
      <p:sp>
        <p:nvSpPr>
          <p:cNvPr id="3" name="Subtitle 2">
            <a:extLst>
              <a:ext uri="{FF2B5EF4-FFF2-40B4-BE49-F238E27FC236}">
                <a16:creationId xmlns:a16="http://schemas.microsoft.com/office/drawing/2014/main" id="{15B70564-376E-704C-9649-07DC98FDC052}"/>
              </a:ext>
            </a:extLst>
          </p:cNvPr>
          <p:cNvSpPr>
            <a:spLocks noGrp="1"/>
          </p:cNvSpPr>
          <p:nvPr>
            <p:ph type="subTitle" idx="1"/>
          </p:nvPr>
        </p:nvSpPr>
        <p:spPr>
          <a:xfrm>
            <a:off x="2406022" y="1423700"/>
            <a:ext cx="7379956" cy="4897436"/>
          </a:xfrm>
        </p:spPr>
        <p:txBody>
          <a:bodyPr>
            <a:noAutofit/>
          </a:bodyPr>
          <a:lstStyle/>
          <a:p>
            <a:pPr marL="342900" indent="-342900" algn="l">
              <a:lnSpc>
                <a:spcPct val="100000"/>
              </a:lnSpc>
              <a:buFont typeface="+mj-lt"/>
              <a:buAutoNum type="arabicPeriod"/>
            </a:pPr>
            <a:endParaRPr lang="en-US" dirty="0">
              <a:solidFill>
                <a:srgbClr val="0F1313"/>
              </a:solidFill>
              <a:latin typeface="Segoe UI Semibold"/>
              <a:cs typeface="Segoe UI Light" panose="020B0502040204020203" pitchFamily="34" charset="0"/>
            </a:endParaRPr>
          </a:p>
          <a:p>
            <a:pPr marL="800100" lvl="1" indent="-342900" algn="l">
              <a:lnSpc>
                <a:spcPct val="100000"/>
              </a:lnSpc>
              <a:buFont typeface="+mj-lt"/>
              <a:buAutoNum type="arabicPeriod"/>
            </a:pPr>
            <a:endParaRPr lang="en-US" dirty="0">
              <a:solidFill>
                <a:srgbClr val="0F1313"/>
              </a:solidFill>
              <a:latin typeface="Segoe UI Semibold"/>
              <a:cs typeface="Segoe UI Light" panose="020B0502040204020203" pitchFamily="34" charset="0"/>
            </a:endParaRPr>
          </a:p>
          <a:p>
            <a:pPr lvl="1" algn="l">
              <a:lnSpc>
                <a:spcPct val="100000"/>
              </a:lnSpc>
            </a:pPr>
            <a:endParaRPr lang="en-CA" dirty="0">
              <a:solidFill>
                <a:srgbClr val="0F1313"/>
              </a:solidFill>
              <a:latin typeface="Segoe UI Semibold"/>
              <a:cs typeface="Segoe UI Light" panose="020B0502040204020203" pitchFamily="34" charset="0"/>
            </a:endParaRP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About the AFN</a:t>
            </a: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Background</a:t>
            </a: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Project overview and methodology</a:t>
            </a: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Presentation of findings </a:t>
            </a:r>
          </a:p>
          <a:p>
            <a:pPr marL="1257300" lvl="2"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Findings: Interim Regional Funding Formula </a:t>
            </a:r>
          </a:p>
          <a:p>
            <a:pPr marL="1257300" lvl="2"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Findings: Regional Education Agreements </a:t>
            </a:r>
          </a:p>
          <a:p>
            <a:pPr marL="1257300" lvl="2"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K-12 Education Transformation:</a:t>
            </a:r>
            <a:br>
              <a:rPr lang="en-CA" dirty="0">
                <a:solidFill>
                  <a:srgbClr val="0F1313"/>
                </a:solidFill>
                <a:latin typeface="Segoe UI Semibold"/>
                <a:cs typeface="Segoe UI Light" panose="020B0502040204020203" pitchFamily="34" charset="0"/>
              </a:rPr>
            </a:br>
            <a:r>
              <a:rPr lang="en-CA" dirty="0">
                <a:solidFill>
                  <a:srgbClr val="0F1313"/>
                </a:solidFill>
                <a:latin typeface="Segoe UI Semibold"/>
                <a:cs typeface="Segoe UI Light" panose="020B0502040204020203" pitchFamily="34" charset="0"/>
              </a:rPr>
              <a:t>Key Challenges</a:t>
            </a: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Sample costing </a:t>
            </a: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Conclusions and Recommendations </a:t>
            </a:r>
          </a:p>
          <a:p>
            <a:pPr marL="800100" lvl="1" indent="-342900" algn="l">
              <a:lnSpc>
                <a:spcPct val="100000"/>
              </a:lnSpc>
              <a:buFont typeface="+mj-lt"/>
              <a:buAutoNum type="arabicPeriod"/>
            </a:pPr>
            <a:r>
              <a:rPr lang="en-CA" dirty="0">
                <a:solidFill>
                  <a:srgbClr val="0F1313"/>
                </a:solidFill>
                <a:latin typeface="Segoe UI Semibold"/>
                <a:cs typeface="Segoe UI Light" panose="020B0502040204020203" pitchFamily="34" charset="0"/>
              </a:rPr>
              <a:t>Questions </a:t>
            </a:r>
          </a:p>
          <a:p>
            <a:pPr marL="800100" marR="0" lvl="1" indent="-342900" algn="l" fontAlgn="auto">
              <a:lnSpc>
                <a:spcPct val="100000"/>
              </a:lnSpc>
              <a:spcAft>
                <a:spcPts val="0"/>
              </a:spcAft>
              <a:buClrTx/>
              <a:buSzPct val="100000"/>
              <a:buFont typeface="+mj-lt"/>
              <a:buAutoNum type="arabicPeriod"/>
              <a:tabLst/>
              <a:defRPr/>
            </a:pPr>
            <a:endParaRPr lang="en-CA" dirty="0">
              <a:solidFill>
                <a:srgbClr val="0F1313"/>
              </a:solidFill>
              <a:latin typeface="Segoe UI Semibold"/>
              <a:cs typeface="Segoe UI Light" panose="020B0502040204020203" pitchFamily="34" charset="0"/>
              <a:sym typeface="MarkPro-Medium"/>
            </a:endParaRPr>
          </a:p>
        </p:txBody>
      </p:sp>
    </p:spTree>
    <p:extLst>
      <p:ext uri="{BB962C8B-B14F-4D97-AF65-F5344CB8AC3E}">
        <p14:creationId xmlns:p14="http://schemas.microsoft.com/office/powerpoint/2010/main" val="35086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52E00B-369D-4352-3190-0C99872DCD2F}"/>
              </a:ext>
            </a:extLst>
          </p:cNvPr>
          <p:cNvSpPr txBox="1">
            <a:spLocks/>
          </p:cNvSpPr>
          <p:nvPr/>
        </p:nvSpPr>
        <p:spPr>
          <a:xfrm>
            <a:off x="-55696" y="1404044"/>
            <a:ext cx="12303392" cy="84849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00100" lvl="1" indent="-342900"/>
            <a:r>
              <a:rPr lang="en-US" sz="3100" b="1" kern="1200" dirty="0">
                <a:solidFill>
                  <a:schemeClr val="tx1"/>
                </a:solidFill>
                <a:latin typeface="+mj-lt"/>
                <a:ea typeface="+mj-ea"/>
                <a:cs typeface="+mj-cs"/>
              </a:rPr>
              <a:t>	</a:t>
            </a:r>
          </a:p>
        </p:txBody>
      </p:sp>
      <p:graphicFrame>
        <p:nvGraphicFramePr>
          <p:cNvPr id="12" name="Chart 11">
            <a:extLst>
              <a:ext uri="{FF2B5EF4-FFF2-40B4-BE49-F238E27FC236}">
                <a16:creationId xmlns:a16="http://schemas.microsoft.com/office/drawing/2014/main" id="{EAA4A712-B3C4-DE02-B984-583FC13198E7}"/>
              </a:ext>
            </a:extLst>
          </p:cNvPr>
          <p:cNvGraphicFramePr/>
          <p:nvPr>
            <p:extLst>
              <p:ext uri="{D42A27DB-BD31-4B8C-83A1-F6EECF244321}">
                <p14:modId xmlns:p14="http://schemas.microsoft.com/office/powerpoint/2010/main" val="1037315667"/>
              </p:ext>
            </p:extLst>
          </p:nvPr>
        </p:nvGraphicFramePr>
        <p:xfrm>
          <a:off x="0" y="2437442"/>
          <a:ext cx="10244138" cy="43360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40C37FB-7892-E559-842C-59BB27B9078E}"/>
              </a:ext>
            </a:extLst>
          </p:cNvPr>
          <p:cNvSpPr txBox="1"/>
          <p:nvPr/>
        </p:nvSpPr>
        <p:spPr>
          <a:xfrm>
            <a:off x="984474" y="1729556"/>
            <a:ext cx="8865497" cy="707886"/>
          </a:xfrm>
          <a:prstGeom prst="rect">
            <a:avLst/>
          </a:prstGeom>
          <a:noFill/>
        </p:spPr>
        <p:txBody>
          <a:bodyPr wrap="square" rtlCol="0">
            <a:spAutoFit/>
          </a:bodyPr>
          <a:lstStyle/>
          <a:p>
            <a:r>
              <a:rPr lang="en-US" sz="4000" dirty="0"/>
              <a:t>Sample Cost per Student by Category</a:t>
            </a:r>
          </a:p>
        </p:txBody>
      </p:sp>
    </p:spTree>
    <p:extLst>
      <p:ext uri="{BB962C8B-B14F-4D97-AF65-F5344CB8AC3E}">
        <p14:creationId xmlns:p14="http://schemas.microsoft.com/office/powerpoint/2010/main" val="175678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08EC1-1760-110A-7866-6959A365E393}"/>
              </a:ext>
            </a:extLst>
          </p:cNvPr>
          <p:cNvPicPr>
            <a:picLocks noChangeAspect="1"/>
          </p:cNvPicPr>
          <p:nvPr/>
        </p:nvPicPr>
        <p:blipFill>
          <a:blip r:embed="rId3"/>
          <a:stretch>
            <a:fillRect/>
          </a:stretch>
        </p:blipFill>
        <p:spPr>
          <a:xfrm>
            <a:off x="695325" y="1636295"/>
            <a:ext cx="10801350" cy="5005137"/>
          </a:xfrm>
          <a:prstGeom prst="rect">
            <a:avLst/>
          </a:prstGeom>
        </p:spPr>
      </p:pic>
      <p:sp>
        <p:nvSpPr>
          <p:cNvPr id="9" name="TextBox 8">
            <a:extLst>
              <a:ext uri="{FF2B5EF4-FFF2-40B4-BE49-F238E27FC236}">
                <a16:creationId xmlns:a16="http://schemas.microsoft.com/office/drawing/2014/main" id="{4931F40D-911E-162F-25F0-019104EB94A2}"/>
              </a:ext>
            </a:extLst>
          </p:cNvPr>
          <p:cNvSpPr txBox="1"/>
          <p:nvPr/>
        </p:nvSpPr>
        <p:spPr>
          <a:xfrm>
            <a:off x="1563018" y="1905141"/>
            <a:ext cx="10186530" cy="400110"/>
          </a:xfrm>
          <a:prstGeom prst="rect">
            <a:avLst/>
          </a:prstGeom>
          <a:noFill/>
        </p:spPr>
        <p:txBody>
          <a:bodyPr wrap="square" rtlCol="0">
            <a:spAutoFit/>
          </a:bodyPr>
          <a:lstStyle/>
          <a:p>
            <a:r>
              <a:rPr lang="en-CA" sz="2000" b="1" dirty="0"/>
              <a:t>Comparison of sample costing (left) vs. actual costing submitted by REA holders (right)</a:t>
            </a:r>
            <a:endParaRPr lang="en-US" sz="2000" b="1" dirty="0"/>
          </a:p>
        </p:txBody>
      </p:sp>
      <p:cxnSp>
        <p:nvCxnSpPr>
          <p:cNvPr id="11" name="Straight Connector 10">
            <a:extLst>
              <a:ext uri="{FF2B5EF4-FFF2-40B4-BE49-F238E27FC236}">
                <a16:creationId xmlns:a16="http://schemas.microsoft.com/office/drawing/2014/main" id="{BB0FEF89-5A5B-FE6E-ADD0-24FAAD4B1188}"/>
              </a:ext>
            </a:extLst>
          </p:cNvPr>
          <p:cNvCxnSpPr>
            <a:cxnSpLocks/>
          </p:cNvCxnSpPr>
          <p:nvPr/>
        </p:nvCxnSpPr>
        <p:spPr>
          <a:xfrm>
            <a:off x="5563402" y="2974206"/>
            <a:ext cx="0" cy="1713297"/>
          </a:xfrm>
          <a:prstGeom prst="line">
            <a:avLst/>
          </a:prstGeom>
          <a:ln w="57150" cap="flat" cmpd="sng" algn="ctr">
            <a:solidFill>
              <a:schemeClr val="accent1">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Speech Bubble: Oval 13">
            <a:extLst>
              <a:ext uri="{FF2B5EF4-FFF2-40B4-BE49-F238E27FC236}">
                <a16:creationId xmlns:a16="http://schemas.microsoft.com/office/drawing/2014/main" id="{B7E98E1B-D106-0DD9-F620-11262D44EAF1}"/>
              </a:ext>
            </a:extLst>
          </p:cNvPr>
          <p:cNvSpPr/>
          <p:nvPr/>
        </p:nvSpPr>
        <p:spPr>
          <a:xfrm>
            <a:off x="9871588" y="2305251"/>
            <a:ext cx="2054942" cy="1588323"/>
          </a:xfrm>
          <a:prstGeom prst="wedgeEllipseCallou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actual need is more than </a:t>
            </a:r>
            <a:r>
              <a:rPr lang="en-US" sz="1600" b="1" u="sng" dirty="0">
                <a:solidFill>
                  <a:schemeClr val="tx1"/>
                </a:solidFill>
              </a:rPr>
              <a:t>twice </a:t>
            </a:r>
            <a:r>
              <a:rPr lang="en-US" sz="1600" dirty="0">
                <a:solidFill>
                  <a:schemeClr val="tx1"/>
                </a:solidFill>
              </a:rPr>
              <a:t>the amount generated by the IRFF.</a:t>
            </a:r>
          </a:p>
        </p:txBody>
      </p:sp>
    </p:spTree>
    <p:extLst>
      <p:ext uri="{BB962C8B-B14F-4D97-AF65-F5344CB8AC3E}">
        <p14:creationId xmlns:p14="http://schemas.microsoft.com/office/powerpoint/2010/main" val="11707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4FC1AF-7F23-C3B1-8A83-C9ED128767B6}"/>
              </a:ext>
            </a:extLst>
          </p:cNvPr>
          <p:cNvSpPr txBox="1"/>
          <p:nvPr/>
        </p:nvSpPr>
        <p:spPr>
          <a:xfrm>
            <a:off x="1054899" y="1645325"/>
            <a:ext cx="11579052" cy="800219"/>
          </a:xfrm>
          <a:prstGeom prst="rect">
            <a:avLst/>
          </a:prstGeom>
          <a:noFill/>
        </p:spPr>
        <p:txBody>
          <a:bodyPr wrap="square">
            <a:spAutoFit/>
          </a:bodyPr>
          <a:lstStyle/>
          <a:p>
            <a:pPr marL="685800" lvl="1" algn="l" eaLnBrk="0" fontAlgn="base" hangingPunct="0">
              <a:spcBef>
                <a:spcPts val="0"/>
              </a:spcBef>
              <a:spcAft>
                <a:spcPct val="0"/>
              </a:spcAft>
              <a:tabLst>
                <a:tab pos="685800" algn="l"/>
              </a:tabLst>
              <a:defRPr/>
            </a:pPr>
            <a:r>
              <a:rPr lang="en-US" sz="3600" b="1" u="sng" dirty="0">
                <a:latin typeface="+mj-lt"/>
              </a:rPr>
              <a:t>Recommendations: Indigenous Services Canada</a:t>
            </a:r>
          </a:p>
          <a:p>
            <a:pPr marL="685800" lvl="1" algn="l" eaLnBrk="0" fontAlgn="base" hangingPunct="0">
              <a:spcBef>
                <a:spcPts val="0"/>
              </a:spcBef>
              <a:spcAft>
                <a:spcPct val="0"/>
              </a:spcAft>
              <a:tabLst>
                <a:tab pos="685800" algn="l"/>
              </a:tabLst>
              <a:defRPr/>
            </a:pPr>
            <a:endParaRPr lang="en-US" sz="1000" b="1" u="sng" dirty="0">
              <a:latin typeface="+mj-lt"/>
            </a:endParaRPr>
          </a:p>
        </p:txBody>
      </p:sp>
      <p:sp>
        <p:nvSpPr>
          <p:cNvPr id="3" name="TextBox 2">
            <a:extLst>
              <a:ext uri="{FF2B5EF4-FFF2-40B4-BE49-F238E27FC236}">
                <a16:creationId xmlns:a16="http://schemas.microsoft.com/office/drawing/2014/main" id="{DB256686-8DC1-AD22-50F9-81CF12E6EC6B}"/>
              </a:ext>
            </a:extLst>
          </p:cNvPr>
          <p:cNvSpPr txBox="1"/>
          <p:nvPr/>
        </p:nvSpPr>
        <p:spPr>
          <a:xfrm>
            <a:off x="432506" y="2432599"/>
            <a:ext cx="11579052" cy="4585871"/>
          </a:xfrm>
          <a:prstGeom prst="rect">
            <a:avLst/>
          </a:prstGeom>
          <a:noFill/>
        </p:spPr>
        <p:txBody>
          <a:bodyPr wrap="square">
            <a:spAutoFit/>
          </a:bodyPr>
          <a:lstStyle/>
          <a:p>
            <a:pPr marL="457200" indent="-457200">
              <a:buFont typeface="+mj-lt"/>
              <a:buAutoNum type="arabicPeriod"/>
            </a:pPr>
            <a:r>
              <a:rPr lang="en-US" sz="2400" b="0" i="0" dirty="0">
                <a:effectLst/>
              </a:rPr>
              <a:t>Improve the readability of funding information packages with First Nations. </a:t>
            </a:r>
          </a:p>
          <a:p>
            <a:pPr marL="457200" indent="-457200">
              <a:buFont typeface="+mj-lt"/>
              <a:buAutoNum type="arabicPeriod"/>
            </a:pPr>
            <a:r>
              <a:rPr lang="en-US" sz="2400" b="0" i="0" dirty="0">
                <a:effectLst/>
              </a:rPr>
              <a:t>Provide a detailed overview of the Interim Regional Funding Formula,</a:t>
            </a:r>
            <a:r>
              <a:rPr lang="en-US" sz="2400" dirty="0"/>
              <a:t> </a:t>
            </a:r>
            <a:r>
              <a:rPr lang="en-US" sz="2400" b="0" i="0" dirty="0">
                <a:effectLst/>
              </a:rPr>
              <a:t>including transparent </a:t>
            </a:r>
            <a:r>
              <a:rPr lang="en-US" sz="2400" dirty="0"/>
              <a:t>calculations. </a:t>
            </a:r>
          </a:p>
          <a:p>
            <a:pPr marL="457200" indent="-457200">
              <a:buFont typeface="+mj-lt"/>
              <a:buAutoNum type="arabicPeriod"/>
            </a:pPr>
            <a:r>
              <a:rPr lang="en-US" sz="2400" dirty="0"/>
              <a:t>Release funding information before the new fiscal year. </a:t>
            </a:r>
          </a:p>
          <a:p>
            <a:pPr marL="457200" indent="-457200">
              <a:buFont typeface="+mj-lt"/>
              <a:buAutoNum type="arabicPeriod"/>
            </a:pPr>
            <a:r>
              <a:rPr lang="en-US" sz="2400" dirty="0"/>
              <a:t>Develop accurate enrollment projections with First Nations. </a:t>
            </a:r>
          </a:p>
          <a:p>
            <a:pPr marL="457200" indent="-457200">
              <a:buFont typeface="+mj-lt"/>
              <a:buAutoNum type="arabicPeriod"/>
            </a:pPr>
            <a:r>
              <a:rPr lang="en-US" sz="2400" dirty="0"/>
              <a:t>Create a framework for Regional Education Agreements (REAs). </a:t>
            </a:r>
          </a:p>
          <a:p>
            <a:pPr marL="457200" indent="-457200">
              <a:buFont typeface="+mj-lt"/>
              <a:buAutoNum type="arabicPeriod"/>
            </a:pPr>
            <a:r>
              <a:rPr lang="en-US" sz="2400" dirty="0"/>
              <a:t>Develop an REA guidebook. </a:t>
            </a:r>
          </a:p>
          <a:p>
            <a:pPr marL="457200" indent="-457200">
              <a:buFont typeface="+mj-lt"/>
              <a:buAutoNum type="arabicPeriod"/>
            </a:pPr>
            <a:r>
              <a:rPr lang="en-US" sz="2400" dirty="0"/>
              <a:t>Offer training or ISC regional staff on IRFF changes and REA negotiations. </a:t>
            </a:r>
          </a:p>
          <a:p>
            <a:pPr marL="457200" indent="-457200">
              <a:buFont typeface="+mj-lt"/>
              <a:buAutoNum type="arabicPeriod"/>
            </a:pPr>
            <a:r>
              <a:rPr lang="en-US" sz="2400" dirty="0"/>
              <a:t>Implement funding enhancements in key areas. </a:t>
            </a:r>
          </a:p>
          <a:p>
            <a:pPr marL="457200" indent="-457200">
              <a:buFont typeface="+mj-lt"/>
              <a:buAutoNum type="arabicPeriod"/>
            </a:pPr>
            <a:r>
              <a:rPr lang="en-US" sz="2400" dirty="0"/>
              <a:t>Include Jordan’s Principle expenses in core funding. </a:t>
            </a:r>
          </a:p>
          <a:p>
            <a:pPr marL="457200" indent="-457200">
              <a:buFont typeface="+mj-lt"/>
              <a:buAutoNum type="arabicPeriod"/>
            </a:pPr>
            <a:r>
              <a:rPr lang="en-US" sz="2400" dirty="0"/>
              <a:t>Explore incremental funding for needs-based federal budget submissions through REAs.</a:t>
            </a:r>
          </a:p>
          <a:p>
            <a:pPr marL="457200" indent="-457200">
              <a:buFont typeface="+mj-lt"/>
              <a:buAutoNum type="arabicPeriod"/>
            </a:pPr>
            <a:endParaRPr lang="en-CA" sz="2800" b="0" dirty="0">
              <a:latin typeface="+mn-lt"/>
            </a:endParaRPr>
          </a:p>
        </p:txBody>
      </p:sp>
    </p:spTree>
    <p:extLst>
      <p:ext uri="{BB962C8B-B14F-4D97-AF65-F5344CB8AC3E}">
        <p14:creationId xmlns:p14="http://schemas.microsoft.com/office/powerpoint/2010/main" val="417650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4CD0-7DD2-30DF-017E-29EBC5F7CC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63447F-E39E-26BA-19BD-653E355CAC82}"/>
              </a:ext>
            </a:extLst>
          </p:cNvPr>
          <p:cNvSpPr txBox="1"/>
          <p:nvPr/>
        </p:nvSpPr>
        <p:spPr>
          <a:xfrm>
            <a:off x="1683618" y="1743725"/>
            <a:ext cx="11579052" cy="707886"/>
          </a:xfrm>
          <a:prstGeom prst="rect">
            <a:avLst/>
          </a:prstGeom>
          <a:noFill/>
        </p:spPr>
        <p:txBody>
          <a:bodyPr wrap="square">
            <a:spAutoFit/>
          </a:bodyPr>
          <a:lstStyle/>
          <a:p>
            <a:pPr marL="685800" lvl="1" algn="l" eaLnBrk="0" fontAlgn="base" hangingPunct="0">
              <a:spcBef>
                <a:spcPts val="0"/>
              </a:spcBef>
              <a:spcAft>
                <a:spcPct val="0"/>
              </a:spcAft>
              <a:tabLst>
                <a:tab pos="685800" algn="l"/>
              </a:tabLst>
              <a:defRPr/>
            </a:pPr>
            <a:r>
              <a:rPr lang="en-US" sz="4000" b="1" u="sng" dirty="0">
                <a:latin typeface="+mj-lt"/>
              </a:rPr>
              <a:t>Recommendations: First Nations</a:t>
            </a:r>
          </a:p>
        </p:txBody>
      </p:sp>
      <p:sp>
        <p:nvSpPr>
          <p:cNvPr id="3" name="TextBox 2">
            <a:extLst>
              <a:ext uri="{FF2B5EF4-FFF2-40B4-BE49-F238E27FC236}">
                <a16:creationId xmlns:a16="http://schemas.microsoft.com/office/drawing/2014/main" id="{723B55D3-102A-2063-0C23-6F4BDCE3B4E2}"/>
              </a:ext>
            </a:extLst>
          </p:cNvPr>
          <p:cNvSpPr txBox="1"/>
          <p:nvPr/>
        </p:nvSpPr>
        <p:spPr>
          <a:xfrm>
            <a:off x="1708002" y="2732843"/>
            <a:ext cx="10809514" cy="2677656"/>
          </a:xfrm>
          <a:prstGeom prst="rect">
            <a:avLst/>
          </a:prstGeom>
          <a:noFill/>
        </p:spPr>
        <p:txBody>
          <a:bodyPr wrap="square">
            <a:spAutoFit/>
          </a:bodyPr>
          <a:lstStyle/>
          <a:p>
            <a:pPr marL="228600" indent="-228600" algn="l">
              <a:buAutoNum type="arabicPeriod"/>
            </a:pPr>
            <a:r>
              <a:rPr lang="en-US" sz="2400" b="0" dirty="0">
                <a:latin typeface="+mn-lt"/>
              </a:rPr>
              <a:t>  Secure community support before discussions with ISC.</a:t>
            </a:r>
          </a:p>
          <a:p>
            <a:pPr marL="228600" indent="-228600" algn="l">
              <a:buAutoNum type="arabicPeriod"/>
            </a:pPr>
            <a:r>
              <a:rPr lang="en-US" sz="2400" b="0" dirty="0">
                <a:latin typeface="+mn-lt"/>
              </a:rPr>
              <a:t>  Obtain an MOU with ISC for the REA structure.</a:t>
            </a:r>
          </a:p>
          <a:p>
            <a:pPr marL="228600" indent="-228600" algn="l">
              <a:buAutoNum type="arabicPeriod"/>
            </a:pPr>
            <a:r>
              <a:rPr lang="en-US" sz="2400" b="0" dirty="0">
                <a:latin typeface="+mn-lt"/>
              </a:rPr>
              <a:t>  Connect funding requests to educational improvements using data</a:t>
            </a:r>
          </a:p>
          <a:p>
            <a:pPr marL="228600" indent="-228600" algn="l">
              <a:buAutoNum type="arabicPeriod"/>
            </a:pPr>
            <a:r>
              <a:rPr lang="en-US" sz="2400" b="0" dirty="0">
                <a:latin typeface="+mn-lt"/>
              </a:rPr>
              <a:t>  Collaborate with regional First Nations for common tools.</a:t>
            </a:r>
          </a:p>
          <a:p>
            <a:pPr marL="228600" indent="-228600" algn="l">
              <a:buAutoNum type="arabicPeriod"/>
            </a:pPr>
            <a:r>
              <a:rPr lang="en-US" sz="2400" b="0" dirty="0">
                <a:latin typeface="+mn-lt"/>
              </a:rPr>
              <a:t>  Involve education and legal experts.</a:t>
            </a:r>
          </a:p>
          <a:p>
            <a:pPr marL="228600" indent="-228600" algn="l">
              <a:buAutoNum type="arabicPeriod"/>
            </a:pPr>
            <a:r>
              <a:rPr lang="en-US" sz="2400" b="0" dirty="0">
                <a:latin typeface="+mn-lt"/>
              </a:rPr>
              <a:t>  First Nations should lead agenda and documentation.</a:t>
            </a:r>
          </a:p>
          <a:p>
            <a:pPr marL="228600" indent="-228600" algn="l">
              <a:buAutoNum type="arabicPeriod"/>
            </a:pPr>
            <a:r>
              <a:rPr lang="en-US" sz="2400" b="0" dirty="0">
                <a:latin typeface="+mn-lt"/>
              </a:rPr>
              <a:t>  Plan for transition post-REA signing.</a:t>
            </a:r>
            <a:endParaRPr lang="en-CA" sz="2400" b="0" dirty="0">
              <a:latin typeface="+mn-lt"/>
            </a:endParaRPr>
          </a:p>
        </p:txBody>
      </p:sp>
    </p:spTree>
    <p:extLst>
      <p:ext uri="{BB962C8B-B14F-4D97-AF65-F5344CB8AC3E}">
        <p14:creationId xmlns:p14="http://schemas.microsoft.com/office/powerpoint/2010/main" val="197831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55D3D5AE-D963-91DD-9A7F-14A1F128B448}"/>
              </a:ext>
            </a:extLst>
          </p:cNvPr>
          <p:cNvSpPr/>
          <p:nvPr/>
        </p:nvSpPr>
        <p:spPr>
          <a:xfrm>
            <a:off x="639097" y="2312158"/>
            <a:ext cx="9714271" cy="1116842"/>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3BA8D6E0-F266-12B6-9651-90508BB194EB}"/>
              </a:ext>
            </a:extLst>
          </p:cNvPr>
          <p:cNvSpPr/>
          <p:nvPr/>
        </p:nvSpPr>
        <p:spPr>
          <a:xfrm>
            <a:off x="639097" y="3506776"/>
            <a:ext cx="11504412" cy="2744921"/>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0653-C757-033E-E9C6-A5841849AD13}"/>
              </a:ext>
            </a:extLst>
          </p:cNvPr>
          <p:cNvSpPr>
            <a:spLocks noGrp="1"/>
          </p:cNvSpPr>
          <p:nvPr>
            <p:ph type="ctrTitle"/>
          </p:nvPr>
        </p:nvSpPr>
        <p:spPr>
          <a:xfrm>
            <a:off x="0" y="1457340"/>
            <a:ext cx="12192000" cy="848495"/>
          </a:xfrm>
        </p:spPr>
        <p:txBody>
          <a:bodyPr/>
          <a:lstStyle/>
          <a:p>
            <a:pPr marL="800100" lvl="1" indent="-342900" algn="ctr"/>
            <a:r>
              <a:rPr lang="en-CA" sz="4000" b="1" kern="1200" dirty="0">
                <a:solidFill>
                  <a:schemeClr val="tx1"/>
                </a:solidFill>
                <a:latin typeface="+mj-lt"/>
                <a:ea typeface="+mj-ea"/>
                <a:cs typeface="+mj-cs"/>
              </a:rPr>
              <a:t>Next Steps</a:t>
            </a:r>
          </a:p>
        </p:txBody>
      </p:sp>
      <p:sp>
        <p:nvSpPr>
          <p:cNvPr id="5" name="TextBox 4">
            <a:extLst>
              <a:ext uri="{FF2B5EF4-FFF2-40B4-BE49-F238E27FC236}">
                <a16:creationId xmlns:a16="http://schemas.microsoft.com/office/drawing/2014/main" id="{B0D6E58A-463E-26B7-F965-3B58A71A76CD}"/>
              </a:ext>
            </a:extLst>
          </p:cNvPr>
          <p:cNvSpPr txBox="1"/>
          <p:nvPr/>
        </p:nvSpPr>
        <p:spPr>
          <a:xfrm>
            <a:off x="756062" y="2312158"/>
            <a:ext cx="10541203" cy="3939540"/>
          </a:xfrm>
          <a:prstGeom prst="rect">
            <a:avLst/>
          </a:prstGeom>
          <a:noFill/>
        </p:spPr>
        <p:txBody>
          <a:bodyPr wrap="square" rtlCol="0">
            <a:spAutoFit/>
          </a:bodyPr>
          <a:lstStyle/>
          <a:p>
            <a:pPr>
              <a:spcAft>
                <a:spcPts val="600"/>
              </a:spcAft>
            </a:pPr>
            <a:r>
              <a:rPr lang="en-US" sz="2000" b="1" u="sng" dirty="0">
                <a:cs typeface="Posterama" panose="020B0504020200020000" pitchFamily="34" charset="0"/>
              </a:rPr>
              <a:t>Research Publication</a:t>
            </a:r>
          </a:p>
          <a:p>
            <a:pPr marL="285750" indent="-285750">
              <a:spcAft>
                <a:spcPts val="600"/>
              </a:spcAft>
              <a:buFont typeface="Arial" panose="020B0604020202020204" pitchFamily="34" charset="0"/>
              <a:buChar char="•"/>
            </a:pPr>
            <a:r>
              <a:rPr lang="en-US" sz="2000" dirty="0">
                <a:cs typeface="Posterama" panose="020B0504020200020000" pitchFamily="34" charset="0"/>
              </a:rPr>
              <a:t>The full report is published online in English and French.</a:t>
            </a:r>
          </a:p>
          <a:p>
            <a:pPr marL="285750" indent="-285750">
              <a:spcAft>
                <a:spcPts val="600"/>
              </a:spcAft>
              <a:buFont typeface="Arial" panose="020B0604020202020204" pitchFamily="34" charset="0"/>
              <a:buChar char="•"/>
            </a:pPr>
            <a:r>
              <a:rPr lang="en-US" sz="2000" dirty="0">
                <a:cs typeface="Posterama" panose="020B0504020200020000" pitchFamily="34" charset="0"/>
              </a:rPr>
              <a:t>The report summary is published online in English and French.</a:t>
            </a:r>
            <a:endParaRPr lang="en-US" sz="2000" b="1" u="sng" dirty="0">
              <a:cs typeface="Posterama" panose="020B0504020200020000" pitchFamily="34" charset="0"/>
            </a:endParaRPr>
          </a:p>
          <a:p>
            <a:pPr>
              <a:spcAft>
                <a:spcPts val="600"/>
              </a:spcAft>
            </a:pPr>
            <a:r>
              <a:rPr lang="en-US" sz="2000" b="1" u="sng" dirty="0">
                <a:solidFill>
                  <a:schemeClr val="tx1"/>
                </a:solidFill>
                <a:cs typeface="Posterama" panose="020B0504020200020000" pitchFamily="34" charset="0"/>
              </a:rPr>
              <a:t>Advocacy</a:t>
            </a:r>
          </a:p>
          <a:p>
            <a:pPr marL="285750" indent="-285750">
              <a:spcAft>
                <a:spcPts val="600"/>
              </a:spcAft>
              <a:buFont typeface="Arial" panose="020B0604020202020204" pitchFamily="34" charset="0"/>
              <a:buChar char="•"/>
            </a:pPr>
            <a:r>
              <a:rPr lang="en-US" sz="2000" dirty="0">
                <a:solidFill>
                  <a:schemeClr val="tx1"/>
                </a:solidFill>
                <a:cs typeface="Posterama" panose="020B0504020200020000" pitchFamily="34" charset="0"/>
              </a:rPr>
              <a:t>On January 17, 2025, the AFN National Chief issued a press release calling on Canada to address the shortcomings of K-12 </a:t>
            </a:r>
            <a:r>
              <a:rPr lang="en-US" sz="2000" dirty="0">
                <a:cs typeface="Posterama" panose="020B0504020200020000" pitchFamily="34" charset="0"/>
              </a:rPr>
              <a:t>Education Transformation </a:t>
            </a:r>
            <a:r>
              <a:rPr lang="en-US" sz="2000" dirty="0">
                <a:solidFill>
                  <a:schemeClr val="tx1"/>
                </a:solidFill>
                <a:cs typeface="Posterama" panose="020B0504020200020000" pitchFamily="34" charset="0"/>
              </a:rPr>
              <a:t>highlighted by this research.</a:t>
            </a:r>
          </a:p>
          <a:p>
            <a:pPr marL="285750" indent="-285750">
              <a:spcAft>
                <a:spcPts val="600"/>
              </a:spcAft>
              <a:buFont typeface="Arial" panose="020B0604020202020204" pitchFamily="34" charset="0"/>
              <a:buChar char="•"/>
            </a:pPr>
            <a:r>
              <a:rPr lang="en-US" sz="2000" dirty="0">
                <a:solidFill>
                  <a:schemeClr val="tx1"/>
                </a:solidFill>
                <a:cs typeface="Posterama" panose="020B0504020200020000" pitchFamily="34" charset="0"/>
              </a:rPr>
              <a:t>The AFN produces a Pre-Budget Submission every year, which outlines the </a:t>
            </a:r>
            <a:r>
              <a:rPr lang="en-US" sz="2000" dirty="0">
                <a:cs typeface="Posterama" panose="020B0504020200020000" pitchFamily="34" charset="0"/>
              </a:rPr>
              <a:t>funding requests </a:t>
            </a:r>
            <a:r>
              <a:rPr lang="en-US" sz="2000" dirty="0">
                <a:solidFill>
                  <a:schemeClr val="tx1"/>
                </a:solidFill>
                <a:cs typeface="Posterama" panose="020B0504020200020000" pitchFamily="34" charset="0"/>
              </a:rPr>
              <a:t>to the government</a:t>
            </a:r>
            <a:r>
              <a:rPr lang="en-US" sz="2000" dirty="0">
                <a:cs typeface="Posterama" panose="020B0504020200020000" pitchFamily="34" charset="0"/>
              </a:rPr>
              <a:t> and will be based on the most up-to-date costing in this research. </a:t>
            </a:r>
          </a:p>
          <a:p>
            <a:pPr marL="285750" indent="-285750">
              <a:spcAft>
                <a:spcPts val="600"/>
              </a:spcAft>
              <a:buFont typeface="Arial" panose="020B0604020202020204" pitchFamily="34" charset="0"/>
              <a:buChar char="•"/>
            </a:pPr>
            <a:r>
              <a:rPr lang="en-US" sz="2000" dirty="0">
                <a:cs typeface="Posterama" panose="020B0504020200020000" pitchFamily="34" charset="0"/>
              </a:rPr>
              <a:t>The Sector will work with the National Indian Education Council, Chiefs Committee on Education and Indigenous Services Canada to co-develop changes that reflect the recommendations as directed by First Nations.</a:t>
            </a:r>
          </a:p>
        </p:txBody>
      </p:sp>
    </p:spTree>
    <p:extLst>
      <p:ext uri="{BB962C8B-B14F-4D97-AF65-F5344CB8AC3E}">
        <p14:creationId xmlns:p14="http://schemas.microsoft.com/office/powerpoint/2010/main" val="151776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D55-99D5-5503-B306-B5511F1B5268}"/>
              </a:ext>
            </a:extLst>
          </p:cNvPr>
          <p:cNvSpPr>
            <a:spLocks noGrp="1"/>
          </p:cNvSpPr>
          <p:nvPr>
            <p:ph type="ctrTitle"/>
          </p:nvPr>
        </p:nvSpPr>
        <p:spPr>
          <a:xfrm>
            <a:off x="1524001" y="2937488"/>
            <a:ext cx="9144000" cy="2596265"/>
          </a:xfrm>
        </p:spPr>
        <p:txBody>
          <a:bodyPr/>
          <a:lstStyle/>
          <a:p>
            <a:r>
              <a:rPr lang="en-CA" b="1" dirty="0"/>
              <a:t>Questions?</a:t>
            </a:r>
            <a:br>
              <a:rPr lang="en-CA" b="1" dirty="0"/>
            </a:br>
            <a:br>
              <a:rPr lang="en-CA" sz="2800" b="1" dirty="0"/>
            </a:br>
            <a:r>
              <a:rPr lang="en-CA" sz="2800" b="1" dirty="0">
                <a:hlinkClick r:id="rId3"/>
              </a:rPr>
              <a:t>Rstgermain@afn.ca</a:t>
            </a:r>
            <a:r>
              <a:rPr lang="en-CA" sz="2800" b="1" dirty="0"/>
              <a:t> </a:t>
            </a:r>
            <a:br>
              <a:rPr lang="en-CA" sz="2800" b="1" dirty="0"/>
            </a:br>
            <a:r>
              <a:rPr lang="en-CA" sz="2800" b="1" dirty="0">
                <a:hlinkClick r:id="rId4"/>
              </a:rPr>
              <a:t>dedwards@afn.ca</a:t>
            </a:r>
            <a:br>
              <a:rPr lang="en-CA" sz="2800" b="1" dirty="0"/>
            </a:br>
            <a:br>
              <a:rPr lang="en-CA" sz="2800" b="1" dirty="0"/>
            </a:br>
            <a:r>
              <a:rPr lang="en-CA" sz="2400" b="1" dirty="0">
                <a:sym typeface="Wingdings" panose="05000000000000000000" pitchFamily="2" charset="2"/>
              </a:rPr>
              <a:t></a:t>
            </a:r>
            <a:r>
              <a:rPr lang="en-CA" sz="2000" b="1" dirty="0"/>
              <a:t>Access the full report </a:t>
            </a:r>
            <a:r>
              <a:rPr lang="en-CA" sz="2400" b="1" dirty="0">
                <a:sym typeface="Wingdings" panose="05000000000000000000" pitchFamily="2" charset="2"/>
              </a:rPr>
              <a:t></a:t>
            </a:r>
            <a:endParaRPr lang="en-CA" b="1" dirty="0"/>
          </a:p>
        </p:txBody>
      </p:sp>
      <p:pic>
        <p:nvPicPr>
          <p:cNvPr id="6" name="Picture 5">
            <a:extLst>
              <a:ext uri="{FF2B5EF4-FFF2-40B4-BE49-F238E27FC236}">
                <a16:creationId xmlns:a16="http://schemas.microsoft.com/office/drawing/2014/main" id="{1524ED47-C6CB-BA95-6CA5-13877938F64C}"/>
              </a:ext>
            </a:extLst>
          </p:cNvPr>
          <p:cNvPicPr>
            <a:picLocks noChangeAspect="1"/>
          </p:cNvPicPr>
          <p:nvPr/>
        </p:nvPicPr>
        <p:blipFill>
          <a:blip r:embed="rId5"/>
          <a:stretch>
            <a:fillRect/>
          </a:stretch>
        </p:blipFill>
        <p:spPr>
          <a:xfrm>
            <a:off x="8209230" y="2180918"/>
            <a:ext cx="3640578" cy="3613274"/>
          </a:xfrm>
          <a:prstGeom prst="rect">
            <a:avLst/>
          </a:prstGeom>
        </p:spPr>
      </p:pic>
      <p:pic>
        <p:nvPicPr>
          <p:cNvPr id="7" name="Picture 6">
            <a:extLst>
              <a:ext uri="{FF2B5EF4-FFF2-40B4-BE49-F238E27FC236}">
                <a16:creationId xmlns:a16="http://schemas.microsoft.com/office/drawing/2014/main" id="{0FF7A26F-1F43-A8B7-7A6D-539D2F32A847}"/>
              </a:ext>
            </a:extLst>
          </p:cNvPr>
          <p:cNvPicPr>
            <a:picLocks noChangeAspect="1"/>
          </p:cNvPicPr>
          <p:nvPr/>
        </p:nvPicPr>
        <p:blipFill>
          <a:blip r:embed="rId5"/>
          <a:stretch>
            <a:fillRect/>
          </a:stretch>
        </p:blipFill>
        <p:spPr>
          <a:xfrm>
            <a:off x="204819" y="2180918"/>
            <a:ext cx="3777953" cy="3749619"/>
          </a:xfrm>
          <a:prstGeom prst="rect">
            <a:avLst/>
          </a:prstGeom>
        </p:spPr>
      </p:pic>
    </p:spTree>
    <p:extLst>
      <p:ext uri="{BB962C8B-B14F-4D97-AF65-F5344CB8AC3E}">
        <p14:creationId xmlns:p14="http://schemas.microsoft.com/office/powerpoint/2010/main" val="353264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0653-C757-033E-E9C6-A5841849AD13}"/>
              </a:ext>
            </a:extLst>
          </p:cNvPr>
          <p:cNvSpPr>
            <a:spLocks noGrp="1"/>
          </p:cNvSpPr>
          <p:nvPr>
            <p:ph type="ctrTitle"/>
          </p:nvPr>
        </p:nvSpPr>
        <p:spPr>
          <a:xfrm>
            <a:off x="-645563" y="1395115"/>
            <a:ext cx="8859715" cy="848495"/>
          </a:xfrm>
        </p:spPr>
        <p:txBody>
          <a:bodyPr/>
          <a:lstStyle/>
          <a:p>
            <a:r>
              <a:rPr lang="en-CA" sz="4000" b="1" dirty="0"/>
              <a:t>About AFN</a:t>
            </a:r>
          </a:p>
        </p:txBody>
      </p:sp>
      <p:sp>
        <p:nvSpPr>
          <p:cNvPr id="3" name="Subtitle 2">
            <a:extLst>
              <a:ext uri="{FF2B5EF4-FFF2-40B4-BE49-F238E27FC236}">
                <a16:creationId xmlns:a16="http://schemas.microsoft.com/office/drawing/2014/main" id="{C9840B19-765C-58E8-885F-F8DE77DA34B3}"/>
              </a:ext>
            </a:extLst>
          </p:cNvPr>
          <p:cNvSpPr>
            <a:spLocks noGrp="1"/>
          </p:cNvSpPr>
          <p:nvPr>
            <p:ph type="subTitle" idx="1"/>
          </p:nvPr>
        </p:nvSpPr>
        <p:spPr>
          <a:xfrm>
            <a:off x="242372" y="2299743"/>
            <a:ext cx="6195994" cy="4018320"/>
          </a:xfrm>
        </p:spPr>
        <p:txBody>
          <a:bodyPr>
            <a:noAutofit/>
          </a:bodyPr>
          <a:lstStyle/>
          <a:p>
            <a:pPr marL="342900" lvl="0" indent="-342900" algn="l">
              <a:buFont typeface="Arial" panose="020B0604020202020204" pitchFamily="34" charset="0"/>
              <a:buChar char="•"/>
            </a:pPr>
            <a:r>
              <a:rPr lang="en-US" sz="2000" dirty="0">
                <a:latin typeface="Calibri Body"/>
              </a:rPr>
              <a:t>The AFN is an advocacy organization, taking direction and fulfilling mandates as directed by First Nations-in-Assembly through resolutions.</a:t>
            </a:r>
          </a:p>
          <a:p>
            <a:pPr marL="342900" lvl="0" indent="-342900" algn="l">
              <a:buFont typeface="Arial" panose="020B0604020202020204" pitchFamily="34" charset="0"/>
              <a:buChar char="•"/>
            </a:pPr>
            <a:r>
              <a:rPr lang="en-US" sz="2000" dirty="0">
                <a:latin typeface="Calibri Body"/>
              </a:rPr>
              <a:t>The AFN seeks to advance First Nations Inherent and Treaty Rights through the development policy, public education and where applicable, the co-development of legislation to build First Nations capacity.</a:t>
            </a:r>
          </a:p>
          <a:p>
            <a:pPr marL="342900" lvl="0" indent="-342900" algn="l">
              <a:buFont typeface="Arial" panose="020B0604020202020204" pitchFamily="34" charset="0"/>
              <a:buChar char="•"/>
            </a:pPr>
            <a:r>
              <a:rPr lang="en-US" sz="2000" dirty="0">
                <a:latin typeface="Calibri Body"/>
              </a:rPr>
              <a:t>The various policy areas the AFN engages in are determined by First Nations-In-Assembly, which meet twice a year to pass resolutions that decides the mandate of the organization. These mandates include advancing First Nations priorities such as education, language revitalization and infrastructure.  </a:t>
            </a:r>
          </a:p>
        </p:txBody>
      </p:sp>
      <p:pic>
        <p:nvPicPr>
          <p:cNvPr id="6" name="Picture 5">
            <a:extLst>
              <a:ext uri="{FF2B5EF4-FFF2-40B4-BE49-F238E27FC236}">
                <a16:creationId xmlns:a16="http://schemas.microsoft.com/office/drawing/2014/main" id="{3D0D2EB8-213C-AD09-6E4A-6083DA3A80DB}"/>
              </a:ext>
            </a:extLst>
          </p:cNvPr>
          <p:cNvPicPr>
            <a:picLocks noChangeAspect="1"/>
          </p:cNvPicPr>
          <p:nvPr/>
        </p:nvPicPr>
        <p:blipFill>
          <a:blip r:embed="rId3"/>
          <a:stretch>
            <a:fillRect/>
          </a:stretch>
        </p:blipFill>
        <p:spPr>
          <a:xfrm>
            <a:off x="6438366" y="1352835"/>
            <a:ext cx="5511262" cy="5505165"/>
          </a:xfrm>
          <a:prstGeom prst="rect">
            <a:avLst/>
          </a:prstGeom>
        </p:spPr>
      </p:pic>
    </p:spTree>
    <p:extLst>
      <p:ext uri="{BB962C8B-B14F-4D97-AF65-F5344CB8AC3E}">
        <p14:creationId xmlns:p14="http://schemas.microsoft.com/office/powerpoint/2010/main" val="180992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733C3AD-2FCF-E36E-3672-023B1CED23CD}"/>
              </a:ext>
            </a:extLst>
          </p:cNvPr>
          <p:cNvSpPr/>
          <p:nvPr/>
        </p:nvSpPr>
        <p:spPr>
          <a:xfrm>
            <a:off x="674254" y="5060720"/>
            <a:ext cx="9398105" cy="43603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5200A47-BE0F-978C-9883-656DCEA545B7}"/>
              </a:ext>
            </a:extLst>
          </p:cNvPr>
          <p:cNvSpPr/>
          <p:nvPr/>
        </p:nvSpPr>
        <p:spPr>
          <a:xfrm>
            <a:off x="674254" y="5592124"/>
            <a:ext cx="9162472" cy="43603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9FC814-67AB-636C-22E2-7210C179A218}"/>
              </a:ext>
            </a:extLst>
          </p:cNvPr>
          <p:cNvSpPr txBox="1"/>
          <p:nvPr/>
        </p:nvSpPr>
        <p:spPr>
          <a:xfrm>
            <a:off x="304377" y="2350227"/>
            <a:ext cx="11748579" cy="3677930"/>
          </a:xfrm>
          <a:prstGeom prst="rect">
            <a:avLst/>
          </a:prstGeom>
          <a:noFill/>
        </p:spPr>
        <p:txBody>
          <a:bodyPr wrap="square">
            <a:spAutoFit/>
          </a:bodyPr>
          <a:lstStyle/>
          <a:p>
            <a:pPr marL="0" lvl="1"/>
            <a:endParaRPr lang="en-US" sz="900" dirty="0">
              <a:latin typeface="Calibri Body"/>
            </a:endParaRPr>
          </a:p>
          <a:p>
            <a:pPr lvl="1" indent="-457200">
              <a:buFont typeface="Wingdings" panose="05000000000000000000" pitchFamily="2" charset="2"/>
              <a:buChar char="§"/>
            </a:pPr>
            <a:r>
              <a:rPr lang="en-US" sz="2800" dirty="0">
                <a:latin typeface="Calibri Body"/>
              </a:rPr>
              <a:t>First Nations Policy Proposal - Transforming First Nations Education (2017)</a:t>
            </a:r>
          </a:p>
          <a:p>
            <a:pPr lvl="1" indent="-457200">
              <a:buFont typeface="Wingdings" panose="05000000000000000000" pitchFamily="2" charset="2"/>
              <a:buChar char="§"/>
            </a:pPr>
            <a:r>
              <a:rPr lang="en-US" sz="2800" dirty="0">
                <a:latin typeface="Calibri Body"/>
              </a:rPr>
              <a:t>In 2019, and in co-development with AFN, the federal government transformed First Nations education on reserve</a:t>
            </a:r>
          </a:p>
          <a:p>
            <a:pPr lvl="1" indent="-457200">
              <a:buFont typeface="Wingdings" panose="05000000000000000000" pitchFamily="2" charset="2"/>
              <a:buChar char="§"/>
            </a:pPr>
            <a:r>
              <a:rPr lang="en-US" sz="2800" dirty="0">
                <a:latin typeface="Calibri Body"/>
              </a:rPr>
              <a:t>Transformation replaced outdated, inefficient, and inadequate proposal-based education programs with more predictable core funding</a:t>
            </a:r>
          </a:p>
          <a:p>
            <a:pPr lvl="1" indent="-457200">
              <a:buFont typeface="Wingdings" panose="05000000000000000000" pitchFamily="2" charset="2"/>
              <a:buChar char="§"/>
            </a:pPr>
            <a:r>
              <a:rPr lang="en-US" sz="2800" dirty="0">
                <a:latin typeface="Calibri Body"/>
              </a:rPr>
              <a:t>Transformation has two phases:</a:t>
            </a:r>
          </a:p>
          <a:p>
            <a:pPr lvl="2" indent="-457200">
              <a:buFont typeface="+mj-lt"/>
              <a:buAutoNum type="arabicPeriod"/>
            </a:pPr>
            <a:r>
              <a:rPr lang="en-US" sz="2800" dirty="0">
                <a:latin typeface="Calibri Body"/>
              </a:rPr>
              <a:t>Implementation of Interim Regional Funding Formula (IRFF)</a:t>
            </a:r>
          </a:p>
          <a:p>
            <a:pPr lvl="2" indent="-457200">
              <a:buFont typeface="+mj-lt"/>
              <a:buAutoNum type="arabicPeriod"/>
            </a:pPr>
            <a:r>
              <a:rPr lang="en-US" sz="2800" dirty="0">
                <a:latin typeface="Calibri Body"/>
              </a:rPr>
              <a:t>Development of Regional Education Agreements (REAs)</a:t>
            </a:r>
          </a:p>
        </p:txBody>
      </p:sp>
      <p:sp>
        <p:nvSpPr>
          <p:cNvPr id="3" name="Title 1">
            <a:extLst>
              <a:ext uri="{FF2B5EF4-FFF2-40B4-BE49-F238E27FC236}">
                <a16:creationId xmlns:a16="http://schemas.microsoft.com/office/drawing/2014/main" id="{0BEFF409-E53D-BAB0-0C92-F7DA8D82F0DB}"/>
              </a:ext>
            </a:extLst>
          </p:cNvPr>
          <p:cNvSpPr>
            <a:spLocks noGrp="1"/>
          </p:cNvSpPr>
          <p:nvPr>
            <p:ph type="ctrTitle"/>
          </p:nvPr>
        </p:nvSpPr>
        <p:spPr>
          <a:xfrm>
            <a:off x="-395080" y="1600806"/>
            <a:ext cx="12226862" cy="848495"/>
          </a:xfrm>
        </p:spPr>
        <p:txBody>
          <a:bodyPr/>
          <a:lstStyle/>
          <a:p>
            <a:pPr marL="800100" lvl="1" indent="-342900" algn="ctr"/>
            <a:r>
              <a:rPr lang="en-US" sz="4000" b="1" kern="1200" dirty="0">
                <a:solidFill>
                  <a:schemeClr val="tx1"/>
                </a:solidFill>
                <a:latin typeface="+mj-lt"/>
                <a:ea typeface="+mj-ea"/>
                <a:cs typeface="+mj-cs"/>
              </a:rPr>
              <a:t>Background</a:t>
            </a:r>
          </a:p>
        </p:txBody>
      </p:sp>
    </p:spTree>
    <p:extLst>
      <p:ext uri="{BB962C8B-B14F-4D97-AF65-F5344CB8AC3E}">
        <p14:creationId xmlns:p14="http://schemas.microsoft.com/office/powerpoint/2010/main" val="59664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5D545-B754-B3D3-3D09-D95523F771CA}"/>
              </a:ext>
            </a:extLst>
          </p:cNvPr>
          <p:cNvSpPr>
            <a:spLocks noGrp="1"/>
          </p:cNvSpPr>
          <p:nvPr>
            <p:ph type="title"/>
          </p:nvPr>
        </p:nvSpPr>
        <p:spPr>
          <a:xfrm>
            <a:off x="1887137" y="1738114"/>
            <a:ext cx="10906098" cy="553998"/>
          </a:xfrm>
        </p:spPr>
        <p:txBody>
          <a:bodyPr/>
          <a:lstStyle/>
          <a:p>
            <a:r>
              <a:rPr lang="en-CA" b="1" dirty="0"/>
              <a:t>Project Overview and Objectives</a:t>
            </a:r>
          </a:p>
        </p:txBody>
      </p:sp>
      <p:sp>
        <p:nvSpPr>
          <p:cNvPr id="5" name="TextBox 4">
            <a:extLst>
              <a:ext uri="{FF2B5EF4-FFF2-40B4-BE49-F238E27FC236}">
                <a16:creationId xmlns:a16="http://schemas.microsoft.com/office/drawing/2014/main" id="{8E599C2E-D5AC-A9B5-97EB-66E09A572B20}"/>
              </a:ext>
            </a:extLst>
          </p:cNvPr>
          <p:cNvSpPr txBox="1"/>
          <p:nvPr/>
        </p:nvSpPr>
        <p:spPr>
          <a:xfrm>
            <a:off x="3161816" y="2595823"/>
            <a:ext cx="7469121" cy="1938992"/>
          </a:xfrm>
          <a:prstGeom prst="rect">
            <a:avLst/>
          </a:prstGeom>
          <a:noFill/>
        </p:spPr>
        <p:txBody>
          <a:bodyPr wrap="square">
            <a:spAutoFit/>
          </a:bodyPr>
          <a:lstStyle/>
          <a:p>
            <a:r>
              <a:rPr lang="en-CA" sz="2400" dirty="0">
                <a:effectLst/>
                <a:latin typeface="Segoe UI Semilight" panose="020B0402040204020203" pitchFamily="34" charset="0"/>
                <a:ea typeface="MS Mincho" panose="02020609040205080304" pitchFamily="49" charset="-128"/>
                <a:cs typeface="Times New Roman" panose="02020603050405020304" pitchFamily="18" charset="0"/>
              </a:rPr>
              <a:t>The Assembly of First Nations (AFN) contracted MNP to conduct a study on the costs associated with Regional Education Agreements (REAs) and the </a:t>
            </a:r>
            <a:r>
              <a:rPr lang="en-CA" sz="2400" u="sng" dirty="0">
                <a:effectLst/>
                <a:latin typeface="Segoe UI Semilight" panose="020B0402040204020203" pitchFamily="34" charset="0"/>
                <a:ea typeface="MS Mincho" panose="02020609040205080304" pitchFamily="49" charset="-128"/>
                <a:cs typeface="Times New Roman" panose="02020603050405020304" pitchFamily="18" charset="0"/>
              </a:rPr>
              <a:t>challenges</a:t>
            </a:r>
            <a:r>
              <a:rPr lang="en-CA" sz="2400" dirty="0">
                <a:effectLst/>
                <a:latin typeface="Segoe UI Semilight" panose="020B0402040204020203" pitchFamily="34" charset="0"/>
                <a:ea typeface="MS Mincho" panose="02020609040205080304" pitchFamily="49" charset="-128"/>
                <a:cs typeface="Times New Roman" panose="02020603050405020304" pitchFamily="18" charset="0"/>
              </a:rPr>
              <a:t> and </a:t>
            </a:r>
            <a:r>
              <a:rPr lang="en-CA" sz="2400" u="sng" dirty="0">
                <a:effectLst/>
                <a:latin typeface="Segoe UI Semilight" panose="020B0402040204020203" pitchFamily="34" charset="0"/>
                <a:ea typeface="MS Mincho" panose="02020609040205080304" pitchFamily="49" charset="-128"/>
                <a:cs typeface="Times New Roman" panose="02020603050405020304" pitchFamily="18" charset="0"/>
              </a:rPr>
              <a:t>successes</a:t>
            </a:r>
            <a:r>
              <a:rPr lang="en-CA" sz="2400" dirty="0">
                <a:effectLst/>
                <a:latin typeface="Segoe UI Semilight" panose="020B0402040204020203" pitchFamily="34" charset="0"/>
                <a:ea typeface="MS Mincho" panose="02020609040205080304" pitchFamily="49" charset="-128"/>
                <a:cs typeface="Times New Roman" panose="02020603050405020304" pitchFamily="18" charset="0"/>
              </a:rPr>
              <a:t> of First Nations K – 12 Education Transformation implementation.</a:t>
            </a:r>
            <a:endParaRPr lang="en-CA" sz="2400" dirty="0"/>
          </a:p>
        </p:txBody>
      </p:sp>
      <p:sp>
        <p:nvSpPr>
          <p:cNvPr id="7" name="TextBox 6">
            <a:extLst>
              <a:ext uri="{FF2B5EF4-FFF2-40B4-BE49-F238E27FC236}">
                <a16:creationId xmlns:a16="http://schemas.microsoft.com/office/drawing/2014/main" id="{74FE3400-7452-4F40-3577-F8177374BF49}"/>
              </a:ext>
            </a:extLst>
          </p:cNvPr>
          <p:cNvSpPr txBox="1"/>
          <p:nvPr/>
        </p:nvSpPr>
        <p:spPr>
          <a:xfrm>
            <a:off x="3129194" y="4714289"/>
            <a:ext cx="7686588" cy="1643976"/>
          </a:xfrm>
          <a:prstGeom prst="rect">
            <a:avLst/>
          </a:prstGeom>
          <a:noFill/>
        </p:spPr>
        <p:txBody>
          <a:bodyPr wrap="square">
            <a:spAutoFit/>
          </a:bodyPr>
          <a:lstStyle/>
          <a:p>
            <a:pPr>
              <a:lnSpc>
                <a:spcPct val="107000"/>
              </a:lnSpc>
              <a:spcBef>
                <a:spcPts val="600"/>
              </a:spcBef>
              <a:spcAft>
                <a:spcPts val="600"/>
              </a:spcAft>
            </a:pPr>
            <a:r>
              <a:rPr lang="en-CA" sz="2400" dirty="0">
                <a:effectLst/>
                <a:latin typeface="Segoe UI Semilight" panose="020B0402040204020203" pitchFamily="34" charset="0"/>
                <a:ea typeface="MS Mincho" panose="02020609040205080304" pitchFamily="49" charset="-128"/>
                <a:cs typeface="Times New Roman" panose="02020603050405020304" pitchFamily="18" charset="0"/>
              </a:rPr>
              <a:t>This study is intended to inform future federal budget asks, guide First Nations in their REA negotiations and reinforce AFN’s advocacy by providing recommendations to Canada.</a:t>
            </a:r>
          </a:p>
        </p:txBody>
      </p:sp>
      <p:sp>
        <p:nvSpPr>
          <p:cNvPr id="4" name="Oval 3">
            <a:extLst>
              <a:ext uri="{FF2B5EF4-FFF2-40B4-BE49-F238E27FC236}">
                <a16:creationId xmlns:a16="http://schemas.microsoft.com/office/drawing/2014/main" id="{300D559F-A53E-64C3-E9F7-D08CA008A433}"/>
              </a:ext>
            </a:extLst>
          </p:cNvPr>
          <p:cNvSpPr>
            <a:spLocks noChangeAspect="1"/>
          </p:cNvSpPr>
          <p:nvPr/>
        </p:nvSpPr>
        <p:spPr>
          <a:xfrm>
            <a:off x="1561062" y="2818559"/>
            <a:ext cx="1141830" cy="1141830"/>
          </a:xfrm>
          <a:prstGeom prst="ellipse">
            <a:avLst/>
          </a:prstGeom>
          <a:solidFill>
            <a:schemeClr val="tx2"/>
          </a:solidFill>
          <a:ln>
            <a:noFill/>
          </a:ln>
        </p:spPr>
        <p:txBody>
          <a:bodyPr wrap="square" rtlCol="0" anchor="ctr">
            <a:noAutofit/>
          </a:bodyPr>
          <a:lstStyle/>
          <a:p>
            <a:pPr algn="ctr"/>
            <a:endParaRPr lang="en-US" sz="1600" b="1" dirty="0">
              <a:solidFill>
                <a:schemeClr val="bg1"/>
              </a:solidFill>
              <a:latin typeface="+mj-lt"/>
              <a:ea typeface="Corbel" charset="0"/>
              <a:cs typeface="Corbel" charset="0"/>
            </a:endParaRPr>
          </a:p>
        </p:txBody>
      </p:sp>
      <p:grpSp>
        <p:nvGrpSpPr>
          <p:cNvPr id="6" name="Group 5">
            <a:extLst>
              <a:ext uri="{FF2B5EF4-FFF2-40B4-BE49-F238E27FC236}">
                <a16:creationId xmlns:a16="http://schemas.microsoft.com/office/drawing/2014/main" id="{10DF9683-E661-0714-E576-76383CAFC5C9}"/>
              </a:ext>
            </a:extLst>
          </p:cNvPr>
          <p:cNvGrpSpPr>
            <a:grpSpLocks noChangeAspect="1"/>
          </p:cNvGrpSpPr>
          <p:nvPr/>
        </p:nvGrpSpPr>
        <p:grpSpPr>
          <a:xfrm>
            <a:off x="1841883" y="3080085"/>
            <a:ext cx="597499" cy="561160"/>
            <a:chOff x="3376230" y="1276635"/>
            <a:chExt cx="1333820" cy="1252699"/>
          </a:xfrm>
        </p:grpSpPr>
        <p:sp>
          <p:nvSpPr>
            <p:cNvPr id="8" name="Freeform 36">
              <a:extLst>
                <a:ext uri="{FF2B5EF4-FFF2-40B4-BE49-F238E27FC236}">
                  <a16:creationId xmlns:a16="http://schemas.microsoft.com/office/drawing/2014/main" id="{335855EF-82D4-272D-E1E5-15B49B15ED60}"/>
                </a:ext>
              </a:extLst>
            </p:cNvPr>
            <p:cNvSpPr/>
            <p:nvPr/>
          </p:nvSpPr>
          <p:spPr>
            <a:xfrm>
              <a:off x="3987417" y="1804478"/>
              <a:ext cx="722633" cy="724856"/>
            </a:xfrm>
            <a:custGeom>
              <a:avLst/>
              <a:gdLst>
                <a:gd name="connsiteX0" fmla="*/ 563488 w 722633"/>
                <a:gd name="connsiteY0" fmla="*/ 469584 h 724855"/>
                <a:gd name="connsiteX1" fmla="*/ 585157 w 722633"/>
                <a:gd name="connsiteY1" fmla="*/ 428468 h 724855"/>
                <a:gd name="connsiteX2" fmla="*/ 611272 w 722633"/>
                <a:gd name="connsiteY2" fmla="*/ 305675 h 724855"/>
                <a:gd name="connsiteX3" fmla="*/ 305678 w 722633"/>
                <a:gd name="connsiteY3" fmla="*/ 81 h 724855"/>
                <a:gd name="connsiteX4" fmla="*/ 85 w 722633"/>
                <a:gd name="connsiteY4" fmla="*/ 305675 h 724855"/>
                <a:gd name="connsiteX5" fmla="*/ 305678 w 722633"/>
                <a:gd name="connsiteY5" fmla="*/ 611268 h 724855"/>
                <a:gd name="connsiteX6" fmla="*/ 428471 w 722633"/>
                <a:gd name="connsiteY6" fmla="*/ 585710 h 724855"/>
                <a:gd name="connsiteX7" fmla="*/ 469588 w 722633"/>
                <a:gd name="connsiteY7" fmla="*/ 563484 h 724855"/>
                <a:gd name="connsiteX8" fmla="*/ 486812 w 722633"/>
                <a:gd name="connsiteY8" fmla="*/ 563484 h 724855"/>
                <a:gd name="connsiteX9" fmla="*/ 627385 w 722633"/>
                <a:gd name="connsiteY9" fmla="*/ 708503 h 724855"/>
                <a:gd name="connsiteX10" fmla="*/ 705961 w 722633"/>
                <a:gd name="connsiteY10" fmla="*/ 708825 h 724855"/>
                <a:gd name="connsiteX11" fmla="*/ 706284 w 722633"/>
                <a:gd name="connsiteY11" fmla="*/ 708503 h 724855"/>
                <a:gd name="connsiteX12" fmla="*/ 706606 w 722633"/>
                <a:gd name="connsiteY12" fmla="*/ 629926 h 724855"/>
                <a:gd name="connsiteX13" fmla="*/ 706284 w 722633"/>
                <a:gd name="connsiteY13" fmla="*/ 629604 h 724855"/>
                <a:gd name="connsiteX14" fmla="*/ 565155 w 722633"/>
                <a:gd name="connsiteY14" fmla="*/ 486253 h 724855"/>
                <a:gd name="connsiteX15" fmla="*/ 563488 w 722633"/>
                <a:gd name="connsiteY15" fmla="*/ 469584 h 724855"/>
                <a:gd name="connsiteX16" fmla="*/ 487923 w 722633"/>
                <a:gd name="connsiteY16" fmla="*/ 371794 h 724855"/>
                <a:gd name="connsiteX17" fmla="*/ 371798 w 722633"/>
                <a:gd name="connsiteY17" fmla="*/ 486253 h 724855"/>
                <a:gd name="connsiteX18" fmla="*/ 305678 w 722633"/>
                <a:gd name="connsiteY18" fmla="*/ 498476 h 724855"/>
                <a:gd name="connsiteX19" fmla="*/ 111210 w 722633"/>
                <a:gd name="connsiteY19" fmla="*/ 304008 h 724855"/>
                <a:gd name="connsiteX20" fmla="*/ 305678 w 722633"/>
                <a:gd name="connsiteY20" fmla="*/ 109539 h 724855"/>
                <a:gd name="connsiteX21" fmla="*/ 500147 w 722633"/>
                <a:gd name="connsiteY21" fmla="*/ 304008 h 724855"/>
                <a:gd name="connsiteX22" fmla="*/ 487923 w 722633"/>
                <a:gd name="connsiteY22" fmla="*/ 371794 h 72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633" h="724855">
                  <a:moveTo>
                    <a:pt x="563488" y="469584"/>
                  </a:moveTo>
                  <a:cubicBezTo>
                    <a:pt x="571800" y="456482"/>
                    <a:pt x="579046" y="442731"/>
                    <a:pt x="585157" y="428468"/>
                  </a:cubicBezTo>
                  <a:cubicBezTo>
                    <a:pt x="602360" y="389813"/>
                    <a:pt x="611255" y="347980"/>
                    <a:pt x="611272" y="305675"/>
                  </a:cubicBezTo>
                  <a:cubicBezTo>
                    <a:pt x="611272" y="136898"/>
                    <a:pt x="474455" y="81"/>
                    <a:pt x="305678" y="81"/>
                  </a:cubicBezTo>
                  <a:cubicBezTo>
                    <a:pt x="136902" y="81"/>
                    <a:pt x="85" y="136898"/>
                    <a:pt x="85" y="305675"/>
                  </a:cubicBezTo>
                  <a:cubicBezTo>
                    <a:pt x="85" y="474451"/>
                    <a:pt x="136902" y="611268"/>
                    <a:pt x="305678" y="611268"/>
                  </a:cubicBezTo>
                  <a:cubicBezTo>
                    <a:pt x="347911" y="611113"/>
                    <a:pt x="389683" y="602417"/>
                    <a:pt x="428471" y="585710"/>
                  </a:cubicBezTo>
                  <a:cubicBezTo>
                    <a:pt x="442579" y="579070"/>
                    <a:pt x="456302" y="571647"/>
                    <a:pt x="469588" y="563484"/>
                  </a:cubicBezTo>
                  <a:cubicBezTo>
                    <a:pt x="474699" y="559690"/>
                    <a:pt x="481700" y="559690"/>
                    <a:pt x="486812" y="563484"/>
                  </a:cubicBezTo>
                  <a:lnTo>
                    <a:pt x="627385" y="708503"/>
                  </a:lnTo>
                  <a:cubicBezTo>
                    <a:pt x="648993" y="730289"/>
                    <a:pt x="684175" y="730433"/>
                    <a:pt x="705961" y="708825"/>
                  </a:cubicBezTo>
                  <a:cubicBezTo>
                    <a:pt x="706067" y="708719"/>
                    <a:pt x="706178" y="708608"/>
                    <a:pt x="706284" y="708503"/>
                  </a:cubicBezTo>
                  <a:cubicBezTo>
                    <a:pt x="728070" y="686894"/>
                    <a:pt x="728214" y="651712"/>
                    <a:pt x="706606" y="629926"/>
                  </a:cubicBezTo>
                  <a:cubicBezTo>
                    <a:pt x="706500" y="629821"/>
                    <a:pt x="706389" y="629709"/>
                    <a:pt x="706284" y="629604"/>
                  </a:cubicBezTo>
                  <a:lnTo>
                    <a:pt x="565155" y="486253"/>
                  </a:lnTo>
                  <a:cubicBezTo>
                    <a:pt x="561104" y="481619"/>
                    <a:pt x="560438" y="474929"/>
                    <a:pt x="563488" y="469584"/>
                  </a:cubicBezTo>
                  <a:close/>
                  <a:moveTo>
                    <a:pt x="487923" y="371794"/>
                  </a:moveTo>
                  <a:cubicBezTo>
                    <a:pt x="467598" y="424951"/>
                    <a:pt x="425243" y="466695"/>
                    <a:pt x="371798" y="486253"/>
                  </a:cubicBezTo>
                  <a:cubicBezTo>
                    <a:pt x="350606" y="494037"/>
                    <a:pt x="328253" y="498171"/>
                    <a:pt x="305678" y="498476"/>
                  </a:cubicBezTo>
                  <a:cubicBezTo>
                    <a:pt x="198276" y="498476"/>
                    <a:pt x="111210" y="411410"/>
                    <a:pt x="111210" y="304008"/>
                  </a:cubicBezTo>
                  <a:cubicBezTo>
                    <a:pt x="111210" y="196606"/>
                    <a:pt x="198276" y="109539"/>
                    <a:pt x="305678" y="109539"/>
                  </a:cubicBezTo>
                  <a:cubicBezTo>
                    <a:pt x="413080" y="109539"/>
                    <a:pt x="500147" y="196606"/>
                    <a:pt x="500147" y="304008"/>
                  </a:cubicBezTo>
                  <a:cubicBezTo>
                    <a:pt x="500036" y="327138"/>
                    <a:pt x="495896" y="350080"/>
                    <a:pt x="487923" y="371794"/>
                  </a:cubicBezTo>
                  <a:close/>
                </a:path>
              </a:pathLst>
            </a:custGeom>
            <a:solidFill>
              <a:schemeClr val="bg1"/>
            </a:solidFill>
            <a:ln w="55562" cap="flat">
              <a:noFill/>
              <a:prstDash val="solid"/>
              <a:miter/>
            </a:ln>
          </p:spPr>
          <p:txBody>
            <a:bodyPr rtlCol="0" anchor="ctr"/>
            <a:lstStyle/>
            <a:p>
              <a:endParaRPr lang="en-US" dirty="0"/>
            </a:p>
          </p:txBody>
        </p:sp>
        <p:sp>
          <p:nvSpPr>
            <p:cNvPr id="9" name="Freeform 37">
              <a:extLst>
                <a:ext uri="{FF2B5EF4-FFF2-40B4-BE49-F238E27FC236}">
                  <a16:creationId xmlns:a16="http://schemas.microsoft.com/office/drawing/2014/main" id="{2DB73D54-13E5-788C-75FB-02D0BC5456C0}"/>
                </a:ext>
              </a:extLst>
            </p:cNvPr>
            <p:cNvSpPr/>
            <p:nvPr/>
          </p:nvSpPr>
          <p:spPr>
            <a:xfrm>
              <a:off x="3626261" y="1693354"/>
              <a:ext cx="361156" cy="83343"/>
            </a:xfrm>
            <a:custGeom>
              <a:avLst/>
              <a:gdLst>
                <a:gd name="connsiteX0" fmla="*/ 361194 w 361156"/>
                <a:gd name="connsiteY0" fmla="*/ 41715 h 83343"/>
                <a:gd name="connsiteX1" fmla="*/ 319522 w 361156"/>
                <a:gd name="connsiteY1" fmla="*/ 43 h 83343"/>
                <a:gd name="connsiteX2" fmla="*/ 41709 w 361156"/>
                <a:gd name="connsiteY2" fmla="*/ 43 h 83343"/>
                <a:gd name="connsiteX3" fmla="*/ 37 w 361156"/>
                <a:gd name="connsiteY3" fmla="*/ 41715 h 83343"/>
                <a:gd name="connsiteX4" fmla="*/ 41709 w 361156"/>
                <a:gd name="connsiteY4" fmla="*/ 83387 h 83343"/>
                <a:gd name="connsiteX5" fmla="*/ 319522 w 361156"/>
                <a:gd name="connsiteY5" fmla="*/ 83387 h 83343"/>
                <a:gd name="connsiteX6" fmla="*/ 361194 w 361156"/>
                <a:gd name="connsiteY6" fmla="*/ 41715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156" h="83343">
                  <a:moveTo>
                    <a:pt x="361194" y="41715"/>
                  </a:moveTo>
                  <a:cubicBezTo>
                    <a:pt x="360893" y="18826"/>
                    <a:pt x="342413" y="343"/>
                    <a:pt x="319522" y="43"/>
                  </a:cubicBezTo>
                  <a:lnTo>
                    <a:pt x="41709" y="43"/>
                  </a:lnTo>
                  <a:cubicBezTo>
                    <a:pt x="18695" y="43"/>
                    <a:pt x="37" y="18701"/>
                    <a:pt x="37" y="41715"/>
                  </a:cubicBezTo>
                  <a:cubicBezTo>
                    <a:pt x="37" y="64730"/>
                    <a:pt x="18695" y="83387"/>
                    <a:pt x="41709" y="83387"/>
                  </a:cubicBezTo>
                  <a:lnTo>
                    <a:pt x="319522" y="83387"/>
                  </a:lnTo>
                  <a:cubicBezTo>
                    <a:pt x="342413" y="83088"/>
                    <a:pt x="360893" y="64605"/>
                    <a:pt x="361194" y="41715"/>
                  </a:cubicBezTo>
                  <a:close/>
                </a:path>
              </a:pathLst>
            </a:custGeom>
            <a:solidFill>
              <a:schemeClr val="bg1">
                <a:alpha val="60000"/>
              </a:schemeClr>
            </a:solidFill>
            <a:ln w="55562" cap="flat">
              <a:noFill/>
              <a:prstDash val="solid"/>
              <a:miter/>
            </a:ln>
          </p:spPr>
          <p:txBody>
            <a:bodyPr rtlCol="0" anchor="ctr"/>
            <a:lstStyle/>
            <a:p>
              <a:endParaRPr lang="en-US"/>
            </a:p>
          </p:txBody>
        </p:sp>
        <p:sp>
          <p:nvSpPr>
            <p:cNvPr id="10" name="Freeform 38">
              <a:extLst>
                <a:ext uri="{FF2B5EF4-FFF2-40B4-BE49-F238E27FC236}">
                  <a16:creationId xmlns:a16="http://schemas.microsoft.com/office/drawing/2014/main" id="{A8ECF348-5DC9-57E6-E953-2054FB84FBDD}"/>
                </a:ext>
              </a:extLst>
            </p:cNvPr>
            <p:cNvSpPr/>
            <p:nvPr/>
          </p:nvSpPr>
          <p:spPr>
            <a:xfrm>
              <a:off x="3626261" y="1887823"/>
              <a:ext cx="222249" cy="83343"/>
            </a:xfrm>
            <a:custGeom>
              <a:avLst/>
              <a:gdLst>
                <a:gd name="connsiteX0" fmla="*/ 41703 w 222249"/>
                <a:gd name="connsiteY0" fmla="*/ 60 h 83343"/>
                <a:gd name="connsiteX1" fmla="*/ 31 w 222249"/>
                <a:gd name="connsiteY1" fmla="*/ 41732 h 83343"/>
                <a:gd name="connsiteX2" fmla="*/ 41703 w 222249"/>
                <a:gd name="connsiteY2" fmla="*/ 83404 h 83343"/>
                <a:gd name="connsiteX3" fmla="*/ 180609 w 222249"/>
                <a:gd name="connsiteY3" fmla="*/ 83404 h 83343"/>
                <a:gd name="connsiteX4" fmla="*/ 222281 w 222249"/>
                <a:gd name="connsiteY4" fmla="*/ 41732 h 83343"/>
                <a:gd name="connsiteX5" fmla="*/ 180609 w 222249"/>
                <a:gd name="connsiteY5" fmla="*/ 60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49" h="83343">
                  <a:moveTo>
                    <a:pt x="41703" y="60"/>
                  </a:moveTo>
                  <a:cubicBezTo>
                    <a:pt x="18689" y="60"/>
                    <a:pt x="31" y="18718"/>
                    <a:pt x="31" y="41732"/>
                  </a:cubicBezTo>
                  <a:cubicBezTo>
                    <a:pt x="31" y="64746"/>
                    <a:pt x="18689" y="83404"/>
                    <a:pt x="41703" y="83404"/>
                  </a:cubicBezTo>
                  <a:lnTo>
                    <a:pt x="180609" y="83404"/>
                  </a:lnTo>
                  <a:cubicBezTo>
                    <a:pt x="203624" y="83404"/>
                    <a:pt x="222281" y="64746"/>
                    <a:pt x="222281" y="41732"/>
                  </a:cubicBezTo>
                  <a:cubicBezTo>
                    <a:pt x="222281" y="18718"/>
                    <a:pt x="203624" y="60"/>
                    <a:pt x="180609" y="60"/>
                  </a:cubicBezTo>
                  <a:close/>
                </a:path>
              </a:pathLst>
            </a:custGeom>
            <a:solidFill>
              <a:schemeClr val="bg1">
                <a:alpha val="60000"/>
              </a:schemeClr>
            </a:solidFill>
            <a:ln w="55562" cap="flat">
              <a:noFill/>
              <a:prstDash val="solid"/>
              <a:miter/>
            </a:ln>
          </p:spPr>
          <p:txBody>
            <a:bodyPr rtlCol="0" anchor="ctr"/>
            <a:lstStyle/>
            <a:p>
              <a:endParaRPr lang="en-US"/>
            </a:p>
          </p:txBody>
        </p:sp>
        <p:sp>
          <p:nvSpPr>
            <p:cNvPr id="11" name="Freeform 39">
              <a:extLst>
                <a:ext uri="{FF2B5EF4-FFF2-40B4-BE49-F238E27FC236}">
                  <a16:creationId xmlns:a16="http://schemas.microsoft.com/office/drawing/2014/main" id="{3E6022C9-F50B-F699-99E7-25D154AE9495}"/>
                </a:ext>
              </a:extLst>
            </p:cNvPr>
            <p:cNvSpPr/>
            <p:nvPr/>
          </p:nvSpPr>
          <p:spPr>
            <a:xfrm>
              <a:off x="3376230" y="1276635"/>
              <a:ext cx="1333499" cy="1139030"/>
            </a:xfrm>
            <a:custGeom>
              <a:avLst/>
              <a:gdLst>
                <a:gd name="connsiteX0" fmla="*/ 555683 w 1333499"/>
                <a:gd name="connsiteY0" fmla="*/ 1083521 h 1139030"/>
                <a:gd name="connsiteX1" fmla="*/ 500120 w 1333499"/>
                <a:gd name="connsiteY1" fmla="*/ 1027959 h 1139030"/>
                <a:gd name="connsiteX2" fmla="*/ 166745 w 1333499"/>
                <a:gd name="connsiteY2" fmla="*/ 1027959 h 1139030"/>
                <a:gd name="connsiteX3" fmla="*/ 111183 w 1333499"/>
                <a:gd name="connsiteY3" fmla="*/ 972396 h 1139030"/>
                <a:gd name="connsiteX4" fmla="*/ 111183 w 1333499"/>
                <a:gd name="connsiteY4" fmla="*/ 291756 h 1139030"/>
                <a:gd name="connsiteX5" fmla="*/ 125074 w 1333499"/>
                <a:gd name="connsiteY5" fmla="*/ 277866 h 1139030"/>
                <a:gd name="connsiteX6" fmla="*/ 1208542 w 1333499"/>
                <a:gd name="connsiteY6" fmla="*/ 277866 h 1139030"/>
                <a:gd name="connsiteX7" fmla="*/ 1222432 w 1333499"/>
                <a:gd name="connsiteY7" fmla="*/ 291756 h 1139030"/>
                <a:gd name="connsiteX8" fmla="*/ 1222432 w 1333499"/>
                <a:gd name="connsiteY8" fmla="*/ 444553 h 1139030"/>
                <a:gd name="connsiteX9" fmla="*/ 1277995 w 1333499"/>
                <a:gd name="connsiteY9" fmla="*/ 500115 h 1139030"/>
                <a:gd name="connsiteX10" fmla="*/ 1277995 w 1333499"/>
                <a:gd name="connsiteY10" fmla="*/ 500115 h 1139030"/>
                <a:gd name="connsiteX11" fmla="*/ 1333557 w 1333499"/>
                <a:gd name="connsiteY11" fmla="*/ 444553 h 1139030"/>
                <a:gd name="connsiteX12" fmla="*/ 1333557 w 1333499"/>
                <a:gd name="connsiteY12" fmla="*/ 166741 h 1139030"/>
                <a:gd name="connsiteX13" fmla="*/ 1166870 w 1333499"/>
                <a:gd name="connsiteY13" fmla="*/ 53 h 1139030"/>
                <a:gd name="connsiteX14" fmla="*/ 166745 w 1333499"/>
                <a:gd name="connsiteY14" fmla="*/ 53 h 1139030"/>
                <a:gd name="connsiteX15" fmla="*/ 58 w 1333499"/>
                <a:gd name="connsiteY15" fmla="*/ 166741 h 1139030"/>
                <a:gd name="connsiteX16" fmla="*/ 58 w 1333499"/>
                <a:gd name="connsiteY16" fmla="*/ 972396 h 1139030"/>
                <a:gd name="connsiteX17" fmla="*/ 166745 w 1333499"/>
                <a:gd name="connsiteY17" fmla="*/ 1139084 h 1139030"/>
                <a:gd name="connsiteX18" fmla="*/ 500120 w 1333499"/>
                <a:gd name="connsiteY18" fmla="*/ 1139084 h 1139030"/>
                <a:gd name="connsiteX19" fmla="*/ 555683 w 1333499"/>
                <a:gd name="connsiteY19" fmla="*/ 1083521 h 1139030"/>
                <a:gd name="connsiteX20" fmla="*/ 536236 w 1333499"/>
                <a:gd name="connsiteY20" fmla="*/ 111178 h 1139030"/>
                <a:gd name="connsiteX21" fmla="*/ 612734 w 1333499"/>
                <a:gd name="connsiteY21" fmla="*/ 93219 h 1139030"/>
                <a:gd name="connsiteX22" fmla="*/ 630692 w 1333499"/>
                <a:gd name="connsiteY22" fmla="*/ 111178 h 1139030"/>
                <a:gd name="connsiteX23" fmla="*/ 630692 w 1333499"/>
                <a:gd name="connsiteY23" fmla="*/ 166741 h 1139030"/>
                <a:gd name="connsiteX24" fmla="*/ 554195 w 1333499"/>
                <a:gd name="connsiteY24" fmla="*/ 184699 h 1139030"/>
                <a:gd name="connsiteX25" fmla="*/ 536236 w 1333499"/>
                <a:gd name="connsiteY25" fmla="*/ 166741 h 1139030"/>
                <a:gd name="connsiteX26" fmla="*/ 536236 w 1333499"/>
                <a:gd name="connsiteY26" fmla="*/ 111178 h 1139030"/>
                <a:gd name="connsiteX27" fmla="*/ 341767 w 1333499"/>
                <a:gd name="connsiteY27" fmla="*/ 111178 h 1139030"/>
                <a:gd name="connsiteX28" fmla="*/ 418264 w 1333499"/>
                <a:gd name="connsiteY28" fmla="*/ 93219 h 1139030"/>
                <a:gd name="connsiteX29" fmla="*/ 436223 w 1333499"/>
                <a:gd name="connsiteY29" fmla="*/ 111178 h 1139030"/>
                <a:gd name="connsiteX30" fmla="*/ 436223 w 1333499"/>
                <a:gd name="connsiteY30" fmla="*/ 166741 h 1139030"/>
                <a:gd name="connsiteX31" fmla="*/ 359726 w 1333499"/>
                <a:gd name="connsiteY31" fmla="*/ 184699 h 1139030"/>
                <a:gd name="connsiteX32" fmla="*/ 341767 w 1333499"/>
                <a:gd name="connsiteY32" fmla="*/ 166741 h 1139030"/>
                <a:gd name="connsiteX33" fmla="*/ 341767 w 1333499"/>
                <a:gd name="connsiteY33" fmla="*/ 111178 h 1139030"/>
                <a:gd name="connsiteX34" fmla="*/ 143965 w 1333499"/>
                <a:gd name="connsiteY34" fmla="*/ 116179 h 1139030"/>
                <a:gd name="connsiteX35" fmla="*/ 217939 w 1333499"/>
                <a:gd name="connsiteY35" fmla="*/ 89679 h 1139030"/>
                <a:gd name="connsiteX36" fmla="*/ 241755 w 1333499"/>
                <a:gd name="connsiteY36" fmla="*/ 111178 h 1139030"/>
                <a:gd name="connsiteX37" fmla="*/ 241755 w 1333499"/>
                <a:gd name="connsiteY37" fmla="*/ 166741 h 1139030"/>
                <a:gd name="connsiteX38" fmla="*/ 165257 w 1333499"/>
                <a:gd name="connsiteY38" fmla="*/ 184699 h 1139030"/>
                <a:gd name="connsiteX39" fmla="*/ 147299 w 1333499"/>
                <a:gd name="connsiteY39" fmla="*/ 166741 h 1139030"/>
                <a:gd name="connsiteX40" fmla="*/ 138964 w 1333499"/>
                <a:gd name="connsiteY40" fmla="*/ 138959 h 1139030"/>
                <a:gd name="connsiteX41" fmla="*/ 143965 w 1333499"/>
                <a:gd name="connsiteY41" fmla="*/ 116179 h 113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499" h="1139030">
                  <a:moveTo>
                    <a:pt x="555683" y="1083521"/>
                  </a:moveTo>
                  <a:cubicBezTo>
                    <a:pt x="555683" y="1052834"/>
                    <a:pt x="530807" y="1027959"/>
                    <a:pt x="500120" y="1027959"/>
                  </a:cubicBezTo>
                  <a:lnTo>
                    <a:pt x="166745" y="1027959"/>
                  </a:lnTo>
                  <a:cubicBezTo>
                    <a:pt x="136059" y="1027959"/>
                    <a:pt x="111183" y="1003084"/>
                    <a:pt x="111183" y="972396"/>
                  </a:cubicBezTo>
                  <a:lnTo>
                    <a:pt x="111183" y="291756"/>
                  </a:lnTo>
                  <a:cubicBezTo>
                    <a:pt x="111183" y="284085"/>
                    <a:pt x="117402" y="277866"/>
                    <a:pt x="125074" y="277866"/>
                  </a:cubicBezTo>
                  <a:lnTo>
                    <a:pt x="1208542" y="277866"/>
                  </a:lnTo>
                  <a:cubicBezTo>
                    <a:pt x="1216215" y="277866"/>
                    <a:pt x="1222432" y="284085"/>
                    <a:pt x="1222432" y="291756"/>
                  </a:cubicBezTo>
                  <a:lnTo>
                    <a:pt x="1222432" y="444553"/>
                  </a:lnTo>
                  <a:cubicBezTo>
                    <a:pt x="1222432" y="475240"/>
                    <a:pt x="1247308" y="500115"/>
                    <a:pt x="1277995" y="500115"/>
                  </a:cubicBezTo>
                  <a:lnTo>
                    <a:pt x="1277995" y="500115"/>
                  </a:lnTo>
                  <a:cubicBezTo>
                    <a:pt x="1308682" y="500115"/>
                    <a:pt x="1333557" y="475240"/>
                    <a:pt x="1333557" y="444553"/>
                  </a:cubicBezTo>
                  <a:lnTo>
                    <a:pt x="1333557" y="166741"/>
                  </a:lnTo>
                  <a:cubicBezTo>
                    <a:pt x="1333557" y="74682"/>
                    <a:pt x="1258931" y="53"/>
                    <a:pt x="1166870" y="53"/>
                  </a:cubicBezTo>
                  <a:lnTo>
                    <a:pt x="166745" y="53"/>
                  </a:lnTo>
                  <a:cubicBezTo>
                    <a:pt x="74687" y="53"/>
                    <a:pt x="58" y="74682"/>
                    <a:pt x="58" y="166741"/>
                  </a:cubicBezTo>
                  <a:lnTo>
                    <a:pt x="58" y="972396"/>
                  </a:lnTo>
                  <a:cubicBezTo>
                    <a:pt x="58" y="1064458"/>
                    <a:pt x="74687" y="1139084"/>
                    <a:pt x="166745" y="1139084"/>
                  </a:cubicBezTo>
                  <a:lnTo>
                    <a:pt x="500120" y="1139084"/>
                  </a:lnTo>
                  <a:cubicBezTo>
                    <a:pt x="530807" y="1139084"/>
                    <a:pt x="555683" y="1114208"/>
                    <a:pt x="555683" y="1083521"/>
                  </a:cubicBezTo>
                  <a:close/>
                  <a:moveTo>
                    <a:pt x="536236" y="111178"/>
                  </a:moveTo>
                  <a:cubicBezTo>
                    <a:pt x="552401" y="85095"/>
                    <a:pt x="586648" y="77054"/>
                    <a:pt x="612734" y="93219"/>
                  </a:cubicBezTo>
                  <a:cubicBezTo>
                    <a:pt x="620024" y="97739"/>
                    <a:pt x="626175" y="103886"/>
                    <a:pt x="630692" y="111178"/>
                  </a:cubicBezTo>
                  <a:cubicBezTo>
                    <a:pt x="641782" y="128039"/>
                    <a:pt x="641782" y="149880"/>
                    <a:pt x="630692" y="166741"/>
                  </a:cubicBezTo>
                  <a:cubicBezTo>
                    <a:pt x="614529" y="192824"/>
                    <a:pt x="580280" y="200864"/>
                    <a:pt x="554195" y="184699"/>
                  </a:cubicBezTo>
                  <a:cubicBezTo>
                    <a:pt x="546902" y="180180"/>
                    <a:pt x="540755" y="174033"/>
                    <a:pt x="536236" y="166741"/>
                  </a:cubicBezTo>
                  <a:cubicBezTo>
                    <a:pt x="525148" y="149880"/>
                    <a:pt x="525148" y="128039"/>
                    <a:pt x="536236" y="111178"/>
                  </a:cubicBezTo>
                  <a:close/>
                  <a:moveTo>
                    <a:pt x="341767" y="111178"/>
                  </a:moveTo>
                  <a:cubicBezTo>
                    <a:pt x="357932" y="85095"/>
                    <a:pt x="392181" y="77054"/>
                    <a:pt x="418264" y="93219"/>
                  </a:cubicBezTo>
                  <a:cubicBezTo>
                    <a:pt x="425557" y="97739"/>
                    <a:pt x="431704" y="103886"/>
                    <a:pt x="436223" y="111178"/>
                  </a:cubicBezTo>
                  <a:cubicBezTo>
                    <a:pt x="447311" y="128039"/>
                    <a:pt x="447311" y="149880"/>
                    <a:pt x="436223" y="166741"/>
                  </a:cubicBezTo>
                  <a:cubicBezTo>
                    <a:pt x="420059" y="192824"/>
                    <a:pt x="385809" y="200864"/>
                    <a:pt x="359726" y="184699"/>
                  </a:cubicBezTo>
                  <a:cubicBezTo>
                    <a:pt x="352434" y="180180"/>
                    <a:pt x="346287" y="174033"/>
                    <a:pt x="341767" y="166741"/>
                  </a:cubicBezTo>
                  <a:cubicBezTo>
                    <a:pt x="330679" y="149880"/>
                    <a:pt x="330679" y="128039"/>
                    <a:pt x="341767" y="111178"/>
                  </a:cubicBezTo>
                  <a:close/>
                  <a:moveTo>
                    <a:pt x="143965" y="116179"/>
                  </a:moveTo>
                  <a:cubicBezTo>
                    <a:pt x="157075" y="88434"/>
                    <a:pt x="190194" y="76570"/>
                    <a:pt x="217939" y="89679"/>
                  </a:cubicBezTo>
                  <a:cubicBezTo>
                    <a:pt x="227819" y="94348"/>
                    <a:pt x="236103" y="101826"/>
                    <a:pt x="241755" y="111178"/>
                  </a:cubicBezTo>
                  <a:cubicBezTo>
                    <a:pt x="252843" y="128039"/>
                    <a:pt x="252843" y="149880"/>
                    <a:pt x="241755" y="166741"/>
                  </a:cubicBezTo>
                  <a:cubicBezTo>
                    <a:pt x="225590" y="192824"/>
                    <a:pt x="191341" y="200864"/>
                    <a:pt x="165257" y="184699"/>
                  </a:cubicBezTo>
                  <a:cubicBezTo>
                    <a:pt x="157965" y="180180"/>
                    <a:pt x="151818" y="174033"/>
                    <a:pt x="147299" y="166741"/>
                  </a:cubicBezTo>
                  <a:cubicBezTo>
                    <a:pt x="142110" y="158381"/>
                    <a:pt x="139234" y="148794"/>
                    <a:pt x="138964" y="138959"/>
                  </a:cubicBezTo>
                  <a:cubicBezTo>
                    <a:pt x="139180" y="131118"/>
                    <a:pt x="140877" y="123389"/>
                    <a:pt x="143965" y="116179"/>
                  </a:cubicBezTo>
                  <a:close/>
                </a:path>
              </a:pathLst>
            </a:custGeom>
            <a:solidFill>
              <a:schemeClr val="bg1">
                <a:alpha val="60000"/>
              </a:schemeClr>
            </a:solidFill>
            <a:ln w="55562" cap="flat">
              <a:noFill/>
              <a:prstDash val="solid"/>
              <a:miter/>
            </a:ln>
          </p:spPr>
          <p:txBody>
            <a:bodyPr rtlCol="0" anchor="ctr"/>
            <a:lstStyle/>
            <a:p>
              <a:endParaRPr lang="en-US"/>
            </a:p>
          </p:txBody>
        </p:sp>
      </p:grpSp>
      <p:sp>
        <p:nvSpPr>
          <p:cNvPr id="22" name="Oval 21">
            <a:extLst>
              <a:ext uri="{FF2B5EF4-FFF2-40B4-BE49-F238E27FC236}">
                <a16:creationId xmlns:a16="http://schemas.microsoft.com/office/drawing/2014/main" id="{3413E5F9-ECCF-133B-FE65-A4410693B465}"/>
              </a:ext>
            </a:extLst>
          </p:cNvPr>
          <p:cNvSpPr>
            <a:spLocks noChangeAspect="1"/>
          </p:cNvSpPr>
          <p:nvPr/>
        </p:nvSpPr>
        <p:spPr>
          <a:xfrm>
            <a:off x="1561062" y="4832442"/>
            <a:ext cx="1141830" cy="1141830"/>
          </a:xfrm>
          <a:prstGeom prst="ellipse">
            <a:avLst/>
          </a:prstGeom>
          <a:solidFill>
            <a:schemeClr val="tx2"/>
          </a:solidFill>
          <a:ln>
            <a:noFill/>
          </a:ln>
        </p:spPr>
        <p:txBody>
          <a:bodyPr wrap="square" rtlCol="0" anchor="ctr">
            <a:noAutofit/>
          </a:bodyPr>
          <a:lstStyle/>
          <a:p>
            <a:pPr algn="ctr"/>
            <a:endParaRPr lang="en-US" sz="1600" b="1" dirty="0">
              <a:solidFill>
                <a:schemeClr val="bg1"/>
              </a:solidFill>
              <a:latin typeface="+mj-lt"/>
              <a:ea typeface="Corbel" charset="0"/>
              <a:cs typeface="Corbel" charset="0"/>
            </a:endParaRPr>
          </a:p>
        </p:txBody>
      </p:sp>
      <p:grpSp>
        <p:nvGrpSpPr>
          <p:cNvPr id="23" name="Group 22">
            <a:extLst>
              <a:ext uri="{FF2B5EF4-FFF2-40B4-BE49-F238E27FC236}">
                <a16:creationId xmlns:a16="http://schemas.microsoft.com/office/drawing/2014/main" id="{46711FFA-F4DF-C616-E762-27C45F16F2AA}"/>
              </a:ext>
            </a:extLst>
          </p:cNvPr>
          <p:cNvGrpSpPr>
            <a:grpSpLocks noChangeAspect="1"/>
          </p:cNvGrpSpPr>
          <p:nvPr/>
        </p:nvGrpSpPr>
        <p:grpSpPr>
          <a:xfrm>
            <a:off x="1887137" y="5094133"/>
            <a:ext cx="534933" cy="542406"/>
            <a:chOff x="9116270" y="1252928"/>
            <a:chExt cx="1313496" cy="1331845"/>
          </a:xfrm>
        </p:grpSpPr>
        <p:sp>
          <p:nvSpPr>
            <p:cNvPr id="24" name="Freeform 52">
              <a:extLst>
                <a:ext uri="{FF2B5EF4-FFF2-40B4-BE49-F238E27FC236}">
                  <a16:creationId xmlns:a16="http://schemas.microsoft.com/office/drawing/2014/main" id="{25837E82-3B1C-6E6C-98FB-26B07DBD8DC8}"/>
                </a:ext>
              </a:extLst>
            </p:cNvPr>
            <p:cNvSpPr/>
            <p:nvPr/>
          </p:nvSpPr>
          <p:spPr>
            <a:xfrm>
              <a:off x="9417930" y="1521294"/>
              <a:ext cx="707960" cy="682862"/>
            </a:xfrm>
            <a:custGeom>
              <a:avLst/>
              <a:gdLst>
                <a:gd name="connsiteX0" fmla="*/ 355146 w 707960"/>
                <a:gd name="connsiteY0" fmla="*/ 53 h 682862"/>
                <a:gd name="connsiteX1" fmla="*/ 102 w 707960"/>
                <a:gd name="connsiteY1" fmla="*/ 355097 h 682862"/>
                <a:gd name="connsiteX2" fmla="*/ 216240 w 707960"/>
                <a:gd name="connsiteY2" fmla="*/ 681805 h 682862"/>
                <a:gd name="connsiteX3" fmla="*/ 221241 w 707960"/>
                <a:gd name="connsiteY3" fmla="*/ 681805 h 682862"/>
                <a:gd name="connsiteX4" fmla="*/ 299584 w 707960"/>
                <a:gd name="connsiteY4" fmla="*/ 681805 h 682862"/>
                <a:gd name="connsiteX5" fmla="*/ 313474 w 707960"/>
                <a:gd name="connsiteY5" fmla="*/ 667914 h 682862"/>
                <a:gd name="connsiteX6" fmla="*/ 313474 w 707960"/>
                <a:gd name="connsiteY6" fmla="*/ 486780 h 682862"/>
                <a:gd name="connsiteX7" fmla="*/ 309585 w 707960"/>
                <a:gd name="connsiteY7" fmla="*/ 477335 h 682862"/>
                <a:gd name="connsiteX8" fmla="*/ 216796 w 707960"/>
                <a:gd name="connsiteY8" fmla="*/ 383990 h 682862"/>
                <a:gd name="connsiteX9" fmla="*/ 233939 w 707960"/>
                <a:gd name="connsiteY9" fmla="*/ 328427 h 682862"/>
                <a:gd name="connsiteX10" fmla="*/ 272358 w 707960"/>
                <a:gd name="connsiteY10" fmla="*/ 328427 h 682862"/>
                <a:gd name="connsiteX11" fmla="*/ 345145 w 707960"/>
                <a:gd name="connsiteY11" fmla="*/ 398436 h 682862"/>
                <a:gd name="connsiteX12" fmla="*/ 363964 w 707960"/>
                <a:gd name="connsiteY12" fmla="*/ 399619 h 682862"/>
                <a:gd name="connsiteX13" fmla="*/ 365147 w 707960"/>
                <a:gd name="connsiteY13" fmla="*/ 398436 h 682862"/>
                <a:gd name="connsiteX14" fmla="*/ 435712 w 707960"/>
                <a:gd name="connsiteY14" fmla="*/ 328427 h 682862"/>
                <a:gd name="connsiteX15" fmla="*/ 491274 w 707960"/>
                <a:gd name="connsiteY15" fmla="*/ 345568 h 682862"/>
                <a:gd name="connsiteX16" fmla="*/ 491274 w 707960"/>
                <a:gd name="connsiteY16" fmla="*/ 383990 h 682862"/>
                <a:gd name="connsiteX17" fmla="*/ 397929 w 707960"/>
                <a:gd name="connsiteY17" fmla="*/ 477335 h 682862"/>
                <a:gd name="connsiteX18" fmla="*/ 394040 w 707960"/>
                <a:gd name="connsiteY18" fmla="*/ 486780 h 682862"/>
                <a:gd name="connsiteX19" fmla="*/ 394040 w 707960"/>
                <a:gd name="connsiteY19" fmla="*/ 669025 h 682862"/>
                <a:gd name="connsiteX20" fmla="*/ 407930 w 707960"/>
                <a:gd name="connsiteY20" fmla="*/ 682916 h 682862"/>
                <a:gd name="connsiteX21" fmla="*/ 486829 w 707960"/>
                <a:gd name="connsiteY21" fmla="*/ 682916 h 682862"/>
                <a:gd name="connsiteX22" fmla="*/ 491830 w 707960"/>
                <a:gd name="connsiteY22" fmla="*/ 682916 h 682862"/>
                <a:gd name="connsiteX23" fmla="*/ 707968 w 707960"/>
                <a:gd name="connsiteY23" fmla="*/ 356208 h 682862"/>
                <a:gd name="connsiteX24" fmla="*/ 355146 w 707960"/>
                <a:gd name="connsiteY24" fmla="*/ 53 h 6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7960" h="682862">
                  <a:moveTo>
                    <a:pt x="355146" y="53"/>
                  </a:moveTo>
                  <a:cubicBezTo>
                    <a:pt x="160552" y="3608"/>
                    <a:pt x="3657" y="160504"/>
                    <a:pt x="102" y="355097"/>
                  </a:cubicBezTo>
                  <a:cubicBezTo>
                    <a:pt x="-2171" y="498165"/>
                    <a:pt x="83680" y="627937"/>
                    <a:pt x="216240" y="681805"/>
                  </a:cubicBezTo>
                  <a:lnTo>
                    <a:pt x="221241" y="681805"/>
                  </a:lnTo>
                  <a:lnTo>
                    <a:pt x="299584" y="681805"/>
                  </a:lnTo>
                  <a:cubicBezTo>
                    <a:pt x="307257" y="681805"/>
                    <a:pt x="313474" y="675587"/>
                    <a:pt x="313474" y="667914"/>
                  </a:cubicBezTo>
                  <a:lnTo>
                    <a:pt x="313474" y="486780"/>
                  </a:lnTo>
                  <a:cubicBezTo>
                    <a:pt x="313619" y="483213"/>
                    <a:pt x="312196" y="479763"/>
                    <a:pt x="309585" y="477335"/>
                  </a:cubicBezTo>
                  <a:lnTo>
                    <a:pt x="216796" y="383990"/>
                  </a:lnTo>
                  <a:cubicBezTo>
                    <a:pt x="206186" y="363915"/>
                    <a:pt x="213862" y="339034"/>
                    <a:pt x="233939" y="328427"/>
                  </a:cubicBezTo>
                  <a:cubicBezTo>
                    <a:pt x="245960" y="322076"/>
                    <a:pt x="260340" y="322076"/>
                    <a:pt x="272358" y="328427"/>
                  </a:cubicBezTo>
                  <a:lnTo>
                    <a:pt x="345145" y="398436"/>
                  </a:lnTo>
                  <a:cubicBezTo>
                    <a:pt x="350018" y="403959"/>
                    <a:pt x="358441" y="404487"/>
                    <a:pt x="363964" y="399619"/>
                  </a:cubicBezTo>
                  <a:cubicBezTo>
                    <a:pt x="364386" y="399247"/>
                    <a:pt x="364781" y="398853"/>
                    <a:pt x="365147" y="398436"/>
                  </a:cubicBezTo>
                  <a:lnTo>
                    <a:pt x="435712" y="328427"/>
                  </a:lnTo>
                  <a:cubicBezTo>
                    <a:pt x="455786" y="317820"/>
                    <a:pt x="480667" y="325494"/>
                    <a:pt x="491274" y="345568"/>
                  </a:cubicBezTo>
                  <a:cubicBezTo>
                    <a:pt x="497625" y="357592"/>
                    <a:pt x="497625" y="371972"/>
                    <a:pt x="491274" y="383990"/>
                  </a:cubicBezTo>
                  <a:lnTo>
                    <a:pt x="397929" y="477335"/>
                  </a:lnTo>
                  <a:cubicBezTo>
                    <a:pt x="395318" y="479763"/>
                    <a:pt x="393895" y="483213"/>
                    <a:pt x="394040" y="486780"/>
                  </a:cubicBezTo>
                  <a:lnTo>
                    <a:pt x="394040" y="669025"/>
                  </a:lnTo>
                  <a:cubicBezTo>
                    <a:pt x="394040" y="676698"/>
                    <a:pt x="400257" y="682916"/>
                    <a:pt x="407930" y="682916"/>
                  </a:cubicBezTo>
                  <a:lnTo>
                    <a:pt x="486829" y="682916"/>
                  </a:lnTo>
                  <a:lnTo>
                    <a:pt x="491830" y="682916"/>
                  </a:lnTo>
                  <a:cubicBezTo>
                    <a:pt x="624496" y="629176"/>
                    <a:pt x="710396" y="499326"/>
                    <a:pt x="707968" y="356208"/>
                  </a:cubicBezTo>
                  <a:cubicBezTo>
                    <a:pt x="705045" y="162024"/>
                    <a:pt x="549293" y="4804"/>
                    <a:pt x="355146" y="53"/>
                  </a:cubicBezTo>
                  <a:close/>
                </a:path>
              </a:pathLst>
            </a:custGeom>
            <a:solidFill>
              <a:schemeClr val="bg1"/>
            </a:solidFill>
            <a:ln w="55562" cap="flat">
              <a:noFill/>
              <a:prstDash val="solid"/>
              <a:miter/>
            </a:ln>
          </p:spPr>
          <p:txBody>
            <a:bodyPr rtlCol="0" anchor="ctr"/>
            <a:lstStyle/>
            <a:p>
              <a:pPr algn="ctr"/>
              <a:endParaRPr lang="en-US"/>
            </a:p>
          </p:txBody>
        </p:sp>
        <p:sp>
          <p:nvSpPr>
            <p:cNvPr id="25" name="Freeform 53">
              <a:extLst>
                <a:ext uri="{FF2B5EF4-FFF2-40B4-BE49-F238E27FC236}">
                  <a16:creationId xmlns:a16="http://schemas.microsoft.com/office/drawing/2014/main" id="{3826C856-81E1-8A9F-C56E-97A041FB072A}"/>
                </a:ext>
              </a:extLst>
            </p:cNvPr>
            <p:cNvSpPr/>
            <p:nvPr/>
          </p:nvSpPr>
          <p:spPr>
            <a:xfrm>
              <a:off x="9717456" y="1252928"/>
              <a:ext cx="111124" cy="214471"/>
            </a:xfrm>
            <a:custGeom>
              <a:avLst/>
              <a:gdLst>
                <a:gd name="connsiteX0" fmla="*/ 58 w 111124"/>
                <a:gd name="connsiteY0" fmla="*/ 55572 h 214471"/>
                <a:gd name="connsiteX1" fmla="*/ 58 w 111124"/>
                <a:gd name="connsiteY1" fmla="*/ 158918 h 214471"/>
                <a:gd name="connsiteX2" fmla="*/ 55620 w 111124"/>
                <a:gd name="connsiteY2" fmla="*/ 214480 h 214471"/>
                <a:gd name="connsiteX3" fmla="*/ 111183 w 111124"/>
                <a:gd name="connsiteY3" fmla="*/ 158918 h 214471"/>
                <a:gd name="connsiteX4" fmla="*/ 111183 w 111124"/>
                <a:gd name="connsiteY4" fmla="*/ 55572 h 214471"/>
                <a:gd name="connsiteX5" fmla="*/ 55620 w 111124"/>
                <a:gd name="connsiteY5" fmla="*/ 9 h 214471"/>
                <a:gd name="connsiteX6" fmla="*/ 58 w 111124"/>
                <a:gd name="connsiteY6" fmla="*/ 55572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4" h="214471">
                  <a:moveTo>
                    <a:pt x="58" y="55572"/>
                  </a:moveTo>
                  <a:lnTo>
                    <a:pt x="58" y="158918"/>
                  </a:lnTo>
                  <a:cubicBezTo>
                    <a:pt x="58" y="189604"/>
                    <a:pt x="24933" y="214480"/>
                    <a:pt x="55620" y="214480"/>
                  </a:cubicBezTo>
                  <a:cubicBezTo>
                    <a:pt x="86308" y="214480"/>
                    <a:pt x="111183" y="189604"/>
                    <a:pt x="111183" y="158918"/>
                  </a:cubicBezTo>
                  <a:lnTo>
                    <a:pt x="111183" y="55572"/>
                  </a:lnTo>
                  <a:cubicBezTo>
                    <a:pt x="111183" y="24885"/>
                    <a:pt x="86308" y="9"/>
                    <a:pt x="55620" y="9"/>
                  </a:cubicBezTo>
                  <a:cubicBezTo>
                    <a:pt x="24933" y="9"/>
                    <a:pt x="58" y="24885"/>
                    <a:pt x="58" y="55572"/>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6" name="Freeform 54">
              <a:extLst>
                <a:ext uri="{FF2B5EF4-FFF2-40B4-BE49-F238E27FC236}">
                  <a16:creationId xmlns:a16="http://schemas.microsoft.com/office/drawing/2014/main" id="{AC61A372-0C65-C9D4-96DC-C44A61B5B65D}"/>
                </a:ext>
              </a:extLst>
            </p:cNvPr>
            <p:cNvSpPr/>
            <p:nvPr/>
          </p:nvSpPr>
          <p:spPr>
            <a:xfrm>
              <a:off x="9116270" y="1794106"/>
              <a:ext cx="236696" cy="111124"/>
            </a:xfrm>
            <a:custGeom>
              <a:avLst/>
              <a:gdLst>
                <a:gd name="connsiteX0" fmla="*/ 181145 w 236696"/>
                <a:gd name="connsiteY0" fmla="*/ 52 h 111124"/>
                <a:gd name="connsiteX1" fmla="*/ 55574 w 236696"/>
                <a:gd name="connsiteY1" fmla="*/ 52 h 111124"/>
                <a:gd name="connsiteX2" fmla="*/ 11 w 236696"/>
                <a:gd name="connsiteY2" fmla="*/ 55614 h 111124"/>
                <a:gd name="connsiteX3" fmla="*/ 55574 w 236696"/>
                <a:gd name="connsiteY3" fmla="*/ 111177 h 111124"/>
                <a:gd name="connsiteX4" fmla="*/ 181145 w 236696"/>
                <a:gd name="connsiteY4" fmla="*/ 111177 h 111124"/>
                <a:gd name="connsiteX5" fmla="*/ 236707 w 236696"/>
                <a:gd name="connsiteY5" fmla="*/ 55614 h 111124"/>
                <a:gd name="connsiteX6" fmla="*/ 181145 w 236696"/>
                <a:gd name="connsiteY6" fmla="*/ 52 h 1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96" h="111124">
                  <a:moveTo>
                    <a:pt x="181145" y="52"/>
                  </a:moveTo>
                  <a:lnTo>
                    <a:pt x="55574" y="52"/>
                  </a:lnTo>
                  <a:cubicBezTo>
                    <a:pt x="24887" y="52"/>
                    <a:pt x="11" y="24927"/>
                    <a:pt x="11" y="55614"/>
                  </a:cubicBezTo>
                  <a:cubicBezTo>
                    <a:pt x="11" y="86302"/>
                    <a:pt x="24887" y="111177"/>
                    <a:pt x="55574" y="111177"/>
                  </a:cubicBezTo>
                  <a:lnTo>
                    <a:pt x="181145" y="111177"/>
                  </a:lnTo>
                  <a:cubicBezTo>
                    <a:pt x="211831" y="111177"/>
                    <a:pt x="236707" y="86302"/>
                    <a:pt x="236707" y="55614"/>
                  </a:cubicBezTo>
                  <a:cubicBezTo>
                    <a:pt x="236707" y="24927"/>
                    <a:pt x="211831" y="52"/>
                    <a:pt x="181145" y="52"/>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7" name="Freeform 55">
              <a:extLst>
                <a:ext uri="{FF2B5EF4-FFF2-40B4-BE49-F238E27FC236}">
                  <a16:creationId xmlns:a16="http://schemas.microsoft.com/office/drawing/2014/main" id="{3CC2D6A9-3DD2-365C-134B-17A9BD47ADB2}"/>
                </a:ext>
              </a:extLst>
            </p:cNvPr>
            <p:cNvSpPr/>
            <p:nvPr/>
          </p:nvSpPr>
          <p:spPr>
            <a:xfrm>
              <a:off x="9260057" y="1391798"/>
              <a:ext cx="211600" cy="210620"/>
            </a:xfrm>
            <a:custGeom>
              <a:avLst/>
              <a:gdLst>
                <a:gd name="connsiteX0" fmla="*/ 196277 w 211600"/>
                <a:gd name="connsiteY0" fmla="*/ 117849 h 210620"/>
                <a:gd name="connsiteX1" fmla="*/ 92376 w 211600"/>
                <a:gd name="connsiteY1" fmla="*/ 13947 h 210620"/>
                <a:gd name="connsiteX2" fmla="*/ 13948 w 211600"/>
                <a:gd name="connsiteY2" fmla="*/ 18794 h 210620"/>
                <a:gd name="connsiteX3" fmla="*/ 12921 w 211600"/>
                <a:gd name="connsiteY3" fmla="*/ 91179 h 210620"/>
                <a:gd name="connsiteX4" fmla="*/ 119046 w 211600"/>
                <a:gd name="connsiteY4" fmla="*/ 194525 h 210620"/>
                <a:gd name="connsiteX5" fmla="*/ 157939 w 211600"/>
                <a:gd name="connsiteY5" fmla="*/ 210638 h 210620"/>
                <a:gd name="connsiteX6" fmla="*/ 196277 w 211600"/>
                <a:gd name="connsiteY6" fmla="*/ 194525 h 210620"/>
                <a:gd name="connsiteX7" fmla="*/ 196277 w 211600"/>
                <a:gd name="connsiteY7" fmla="*/ 117849 h 21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600" h="210620">
                  <a:moveTo>
                    <a:pt x="196277" y="117849"/>
                  </a:moveTo>
                  <a:lnTo>
                    <a:pt x="92376" y="13947"/>
                  </a:lnTo>
                  <a:cubicBezTo>
                    <a:pt x="69380" y="-6371"/>
                    <a:pt x="34267" y="-4202"/>
                    <a:pt x="13948" y="18794"/>
                  </a:cubicBezTo>
                  <a:cubicBezTo>
                    <a:pt x="-4223" y="39358"/>
                    <a:pt x="-4659" y="70108"/>
                    <a:pt x="12921" y="91179"/>
                  </a:cubicBezTo>
                  <a:lnTo>
                    <a:pt x="119046" y="194525"/>
                  </a:lnTo>
                  <a:cubicBezTo>
                    <a:pt x="129395" y="204790"/>
                    <a:pt x="143363" y="210577"/>
                    <a:pt x="157939" y="210638"/>
                  </a:cubicBezTo>
                  <a:cubicBezTo>
                    <a:pt x="172398" y="210806"/>
                    <a:pt x="186279" y="204972"/>
                    <a:pt x="196277" y="194525"/>
                  </a:cubicBezTo>
                  <a:cubicBezTo>
                    <a:pt x="216738" y="173061"/>
                    <a:pt x="216738" y="139313"/>
                    <a:pt x="196277" y="117849"/>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8" name="Freeform 56">
              <a:extLst>
                <a:ext uri="{FF2B5EF4-FFF2-40B4-BE49-F238E27FC236}">
                  <a16:creationId xmlns:a16="http://schemas.microsoft.com/office/drawing/2014/main" id="{6094ABFF-F8C2-7F1A-463E-77968ACD88CA}"/>
                </a:ext>
              </a:extLst>
            </p:cNvPr>
            <p:cNvSpPr/>
            <p:nvPr/>
          </p:nvSpPr>
          <p:spPr>
            <a:xfrm>
              <a:off x="10193070" y="1794106"/>
              <a:ext cx="236696" cy="111124"/>
            </a:xfrm>
            <a:custGeom>
              <a:avLst/>
              <a:gdLst>
                <a:gd name="connsiteX0" fmla="*/ 181239 w 236696"/>
                <a:gd name="connsiteY0" fmla="*/ 52 h 111124"/>
                <a:gd name="connsiteX1" fmla="*/ 55667 w 236696"/>
                <a:gd name="connsiteY1" fmla="*/ 52 h 111124"/>
                <a:gd name="connsiteX2" fmla="*/ 105 w 236696"/>
                <a:gd name="connsiteY2" fmla="*/ 55614 h 111124"/>
                <a:gd name="connsiteX3" fmla="*/ 55667 w 236696"/>
                <a:gd name="connsiteY3" fmla="*/ 111177 h 111124"/>
                <a:gd name="connsiteX4" fmla="*/ 181239 w 236696"/>
                <a:gd name="connsiteY4" fmla="*/ 111177 h 111124"/>
                <a:gd name="connsiteX5" fmla="*/ 236801 w 236696"/>
                <a:gd name="connsiteY5" fmla="*/ 55614 h 111124"/>
                <a:gd name="connsiteX6" fmla="*/ 181239 w 236696"/>
                <a:gd name="connsiteY6" fmla="*/ 52 h 1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96" h="111124">
                  <a:moveTo>
                    <a:pt x="181239" y="52"/>
                  </a:moveTo>
                  <a:lnTo>
                    <a:pt x="55667" y="52"/>
                  </a:lnTo>
                  <a:cubicBezTo>
                    <a:pt x="24980" y="52"/>
                    <a:pt x="105" y="24927"/>
                    <a:pt x="105" y="55614"/>
                  </a:cubicBezTo>
                  <a:cubicBezTo>
                    <a:pt x="105" y="86302"/>
                    <a:pt x="24980" y="111177"/>
                    <a:pt x="55667" y="111177"/>
                  </a:cubicBezTo>
                  <a:lnTo>
                    <a:pt x="181239" y="111177"/>
                  </a:lnTo>
                  <a:cubicBezTo>
                    <a:pt x="211926" y="111177"/>
                    <a:pt x="236801" y="86302"/>
                    <a:pt x="236801" y="55614"/>
                  </a:cubicBezTo>
                  <a:cubicBezTo>
                    <a:pt x="236801" y="24927"/>
                    <a:pt x="211926" y="52"/>
                    <a:pt x="181239" y="52"/>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9" name="Freeform 57">
              <a:extLst>
                <a:ext uri="{FF2B5EF4-FFF2-40B4-BE49-F238E27FC236}">
                  <a16:creationId xmlns:a16="http://schemas.microsoft.com/office/drawing/2014/main" id="{F3321B2F-9A72-3B24-F57A-A648CE53DFDA}"/>
                </a:ext>
              </a:extLst>
            </p:cNvPr>
            <p:cNvSpPr/>
            <p:nvPr/>
          </p:nvSpPr>
          <p:spPr>
            <a:xfrm>
              <a:off x="10074376" y="1390112"/>
              <a:ext cx="214318" cy="212307"/>
            </a:xfrm>
            <a:custGeom>
              <a:avLst/>
              <a:gdLst>
                <a:gd name="connsiteX0" fmla="*/ 198797 w 214318"/>
                <a:gd name="connsiteY0" fmla="*/ 15634 h 212307"/>
                <a:gd name="connsiteX1" fmla="*/ 121566 w 214318"/>
                <a:gd name="connsiteY1" fmla="*/ 15634 h 212307"/>
                <a:gd name="connsiteX2" fmla="*/ 15441 w 214318"/>
                <a:gd name="connsiteY2" fmla="*/ 119535 h 212307"/>
                <a:gd name="connsiteX3" fmla="*/ 15441 w 214318"/>
                <a:gd name="connsiteY3" fmla="*/ 196212 h 212307"/>
                <a:gd name="connsiteX4" fmla="*/ 53779 w 214318"/>
                <a:gd name="connsiteY4" fmla="*/ 212325 h 212307"/>
                <a:gd name="connsiteX5" fmla="*/ 92673 w 214318"/>
                <a:gd name="connsiteY5" fmla="*/ 196212 h 212307"/>
                <a:gd name="connsiteX6" fmla="*/ 198797 w 214318"/>
                <a:gd name="connsiteY6" fmla="*/ 92865 h 212307"/>
                <a:gd name="connsiteX7" fmla="*/ 198797 w 214318"/>
                <a:gd name="connsiteY7" fmla="*/ 15634 h 21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18" h="212307">
                  <a:moveTo>
                    <a:pt x="198797" y="15634"/>
                  </a:moveTo>
                  <a:cubicBezTo>
                    <a:pt x="177261" y="-5183"/>
                    <a:pt x="143102" y="-5183"/>
                    <a:pt x="121566" y="15634"/>
                  </a:cubicBezTo>
                  <a:lnTo>
                    <a:pt x="15441" y="119535"/>
                  </a:lnTo>
                  <a:cubicBezTo>
                    <a:pt x="-5022" y="140999"/>
                    <a:pt x="-5022" y="174748"/>
                    <a:pt x="15441" y="196212"/>
                  </a:cubicBezTo>
                  <a:cubicBezTo>
                    <a:pt x="25437" y="206658"/>
                    <a:pt x="39322" y="212492"/>
                    <a:pt x="53779" y="212325"/>
                  </a:cubicBezTo>
                  <a:cubicBezTo>
                    <a:pt x="68353" y="212264"/>
                    <a:pt x="82322" y="206476"/>
                    <a:pt x="92673" y="196212"/>
                  </a:cubicBezTo>
                  <a:lnTo>
                    <a:pt x="198797" y="92865"/>
                  </a:lnTo>
                  <a:cubicBezTo>
                    <a:pt x="219617" y="71329"/>
                    <a:pt x="219617" y="37170"/>
                    <a:pt x="198797" y="15634"/>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30" name="Freeform 58">
              <a:extLst>
                <a:ext uri="{FF2B5EF4-FFF2-40B4-BE49-F238E27FC236}">
                  <a16:creationId xmlns:a16="http://schemas.microsoft.com/office/drawing/2014/main" id="{12E8FAB7-3C5A-4023-061B-CF310F7C1A9E}"/>
                </a:ext>
              </a:extLst>
            </p:cNvPr>
            <p:cNvSpPr/>
            <p:nvPr/>
          </p:nvSpPr>
          <p:spPr>
            <a:xfrm>
              <a:off x="9580772" y="2271943"/>
              <a:ext cx="384492" cy="111124"/>
            </a:xfrm>
            <a:custGeom>
              <a:avLst/>
              <a:gdLst>
                <a:gd name="connsiteX0" fmla="*/ 328988 w 384492"/>
                <a:gd name="connsiteY0" fmla="*/ 93 h 111124"/>
                <a:gd name="connsiteX1" fmla="*/ 55620 w 384492"/>
                <a:gd name="connsiteY1" fmla="*/ 93 h 111124"/>
                <a:gd name="connsiteX2" fmla="*/ 58 w 384492"/>
                <a:gd name="connsiteY2" fmla="*/ 55656 h 111124"/>
                <a:gd name="connsiteX3" fmla="*/ 55620 w 384492"/>
                <a:gd name="connsiteY3" fmla="*/ 111218 h 111124"/>
                <a:gd name="connsiteX4" fmla="*/ 328988 w 384492"/>
                <a:gd name="connsiteY4" fmla="*/ 111218 h 111124"/>
                <a:gd name="connsiteX5" fmla="*/ 384550 w 384492"/>
                <a:gd name="connsiteY5" fmla="*/ 55656 h 111124"/>
                <a:gd name="connsiteX6" fmla="*/ 328988 w 384492"/>
                <a:gd name="connsiteY6" fmla="*/ 93 h 1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492" h="111124">
                  <a:moveTo>
                    <a:pt x="328988" y="93"/>
                  </a:moveTo>
                  <a:lnTo>
                    <a:pt x="55620" y="93"/>
                  </a:lnTo>
                  <a:cubicBezTo>
                    <a:pt x="24934" y="93"/>
                    <a:pt x="58" y="24969"/>
                    <a:pt x="58" y="55656"/>
                  </a:cubicBezTo>
                  <a:cubicBezTo>
                    <a:pt x="58" y="86343"/>
                    <a:pt x="24934" y="111218"/>
                    <a:pt x="55620" y="111218"/>
                  </a:cubicBezTo>
                  <a:lnTo>
                    <a:pt x="328988" y="111218"/>
                  </a:lnTo>
                  <a:cubicBezTo>
                    <a:pt x="359675" y="111218"/>
                    <a:pt x="384550" y="86343"/>
                    <a:pt x="384550" y="55656"/>
                  </a:cubicBezTo>
                  <a:cubicBezTo>
                    <a:pt x="384550" y="24969"/>
                    <a:pt x="359675" y="93"/>
                    <a:pt x="328988" y="93"/>
                  </a:cubicBezTo>
                  <a:close/>
                </a:path>
              </a:pathLst>
            </a:custGeom>
            <a:solidFill>
              <a:schemeClr val="bg1"/>
            </a:solidFill>
            <a:ln w="55562" cap="flat">
              <a:noFill/>
              <a:prstDash val="solid"/>
              <a:miter/>
            </a:ln>
          </p:spPr>
          <p:txBody>
            <a:bodyPr rtlCol="0" anchor="ctr"/>
            <a:lstStyle/>
            <a:p>
              <a:pPr algn="ctr"/>
              <a:endParaRPr lang="en-US"/>
            </a:p>
          </p:txBody>
        </p:sp>
        <p:sp>
          <p:nvSpPr>
            <p:cNvPr id="31" name="Freeform 59">
              <a:extLst>
                <a:ext uri="{FF2B5EF4-FFF2-40B4-BE49-F238E27FC236}">
                  <a16:creationId xmlns:a16="http://schemas.microsoft.com/office/drawing/2014/main" id="{028B92FC-CB0F-25B6-5D51-DD8A88873506}"/>
                </a:ext>
              </a:extLst>
            </p:cNvPr>
            <p:cNvSpPr/>
            <p:nvPr/>
          </p:nvSpPr>
          <p:spPr>
            <a:xfrm>
              <a:off x="9580772" y="2422517"/>
              <a:ext cx="384492" cy="162256"/>
            </a:xfrm>
            <a:custGeom>
              <a:avLst/>
              <a:gdLst>
                <a:gd name="connsiteX0" fmla="*/ 328988 w 384492"/>
                <a:gd name="connsiteY0" fmla="*/ 109 h 162256"/>
                <a:gd name="connsiteX1" fmla="*/ 55620 w 384492"/>
                <a:gd name="connsiteY1" fmla="*/ 109 h 162256"/>
                <a:gd name="connsiteX2" fmla="*/ 58 w 384492"/>
                <a:gd name="connsiteY2" fmla="*/ 55671 h 162256"/>
                <a:gd name="connsiteX3" fmla="*/ 55620 w 384492"/>
                <a:gd name="connsiteY3" fmla="*/ 111234 h 162256"/>
                <a:gd name="connsiteX4" fmla="*/ 125074 w 384492"/>
                <a:gd name="connsiteY4" fmla="*/ 111234 h 162256"/>
                <a:gd name="connsiteX5" fmla="*/ 138964 w 384492"/>
                <a:gd name="connsiteY5" fmla="*/ 122346 h 162256"/>
                <a:gd name="connsiteX6" fmla="*/ 207862 w 384492"/>
                <a:gd name="connsiteY6" fmla="*/ 160129 h 162256"/>
                <a:gd name="connsiteX7" fmla="*/ 245644 w 384492"/>
                <a:gd name="connsiteY7" fmla="*/ 122346 h 162256"/>
                <a:gd name="connsiteX8" fmla="*/ 259535 w 384492"/>
                <a:gd name="connsiteY8" fmla="*/ 111234 h 162256"/>
                <a:gd name="connsiteX9" fmla="*/ 328988 w 384492"/>
                <a:gd name="connsiteY9" fmla="*/ 111234 h 162256"/>
                <a:gd name="connsiteX10" fmla="*/ 384550 w 384492"/>
                <a:gd name="connsiteY10" fmla="*/ 55671 h 162256"/>
                <a:gd name="connsiteX11" fmla="*/ 328988 w 384492"/>
                <a:gd name="connsiteY11" fmla="*/ 109 h 16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492" h="162256">
                  <a:moveTo>
                    <a:pt x="328988" y="109"/>
                  </a:moveTo>
                  <a:lnTo>
                    <a:pt x="55620" y="109"/>
                  </a:lnTo>
                  <a:cubicBezTo>
                    <a:pt x="24934" y="109"/>
                    <a:pt x="58" y="24984"/>
                    <a:pt x="58" y="55671"/>
                  </a:cubicBezTo>
                  <a:cubicBezTo>
                    <a:pt x="58" y="86359"/>
                    <a:pt x="24934" y="111234"/>
                    <a:pt x="55620" y="111234"/>
                  </a:cubicBezTo>
                  <a:lnTo>
                    <a:pt x="125074" y="111234"/>
                  </a:lnTo>
                  <a:cubicBezTo>
                    <a:pt x="131708" y="111312"/>
                    <a:pt x="137436" y="115890"/>
                    <a:pt x="138964" y="122346"/>
                  </a:cubicBezTo>
                  <a:cubicBezTo>
                    <a:pt x="147554" y="151805"/>
                    <a:pt x="178402" y="168719"/>
                    <a:pt x="207862" y="160129"/>
                  </a:cubicBezTo>
                  <a:cubicBezTo>
                    <a:pt x="226081" y="154817"/>
                    <a:pt x="240332" y="140565"/>
                    <a:pt x="245644" y="122346"/>
                  </a:cubicBezTo>
                  <a:cubicBezTo>
                    <a:pt x="247172" y="115890"/>
                    <a:pt x="252901" y="111312"/>
                    <a:pt x="259535" y="111234"/>
                  </a:cubicBezTo>
                  <a:lnTo>
                    <a:pt x="328988" y="111234"/>
                  </a:lnTo>
                  <a:cubicBezTo>
                    <a:pt x="359675" y="111234"/>
                    <a:pt x="384550" y="86359"/>
                    <a:pt x="384550" y="55671"/>
                  </a:cubicBezTo>
                  <a:cubicBezTo>
                    <a:pt x="384550" y="24984"/>
                    <a:pt x="359675" y="109"/>
                    <a:pt x="328988" y="109"/>
                  </a:cubicBezTo>
                  <a:close/>
                </a:path>
              </a:pathLst>
            </a:custGeom>
            <a:solidFill>
              <a:schemeClr val="bg1"/>
            </a:solidFill>
            <a:ln w="55562" cap="flat">
              <a:noFill/>
              <a:prstDash val="solid"/>
              <a:miter/>
            </a:ln>
          </p:spPr>
          <p:txBody>
            <a:bodyPr rtlCol="0" anchor="ctr"/>
            <a:lstStyle/>
            <a:p>
              <a:pPr algn="ctr"/>
              <a:endParaRPr lang="en-US"/>
            </a:p>
          </p:txBody>
        </p:sp>
      </p:grpSp>
      <p:sp>
        <p:nvSpPr>
          <p:cNvPr id="34" name="Slide Number Placeholder 1">
            <a:extLst>
              <a:ext uri="{FF2B5EF4-FFF2-40B4-BE49-F238E27FC236}">
                <a16:creationId xmlns:a16="http://schemas.microsoft.com/office/drawing/2014/main" id="{DD331CCA-04D4-9D94-E035-7C53745CAB2A}"/>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5</a:t>
            </a:fld>
            <a:endParaRPr lang="en-CA" dirty="0"/>
          </a:p>
        </p:txBody>
      </p:sp>
    </p:spTree>
    <p:extLst>
      <p:ext uri="{BB962C8B-B14F-4D97-AF65-F5344CB8AC3E}">
        <p14:creationId xmlns:p14="http://schemas.microsoft.com/office/powerpoint/2010/main" val="39633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2A7E4AF-5A8A-E54E-8AF1-DCCB007FD53A}"/>
              </a:ext>
            </a:extLst>
          </p:cNvPr>
          <p:cNvSpPr/>
          <p:nvPr/>
        </p:nvSpPr>
        <p:spPr>
          <a:xfrm>
            <a:off x="9432266" y="3849681"/>
            <a:ext cx="2233427" cy="178402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CA" sz="1600" i="1" dirty="0">
              <a:solidFill>
                <a:schemeClr val="tx1"/>
              </a:solidFill>
            </a:endParaRPr>
          </a:p>
          <a:p>
            <a:r>
              <a:rPr lang="en-CA" sz="1600" i="1" dirty="0">
                <a:solidFill>
                  <a:schemeClr val="tx1"/>
                </a:solidFill>
              </a:rPr>
              <a:t>Summarizing information into a final report</a:t>
            </a:r>
            <a:endParaRPr lang="en-CA" sz="1600" dirty="0">
              <a:solidFill>
                <a:schemeClr val="tx1"/>
              </a:solidFill>
            </a:endParaRPr>
          </a:p>
          <a:p>
            <a:endParaRPr lang="en-CA" sz="1600" i="1" dirty="0">
              <a:solidFill>
                <a:schemeClr val="tx1"/>
              </a:solidFill>
              <a:cs typeface="Segoe UI Semilight"/>
            </a:endParaRPr>
          </a:p>
        </p:txBody>
      </p:sp>
      <p:sp>
        <p:nvSpPr>
          <p:cNvPr id="3" name="Title 2">
            <a:extLst>
              <a:ext uri="{FF2B5EF4-FFF2-40B4-BE49-F238E27FC236}">
                <a16:creationId xmlns:a16="http://schemas.microsoft.com/office/drawing/2014/main" id="{3945D545-B754-B3D3-3D09-D95523F771CA}"/>
              </a:ext>
            </a:extLst>
          </p:cNvPr>
          <p:cNvSpPr>
            <a:spLocks noGrp="1"/>
          </p:cNvSpPr>
          <p:nvPr>
            <p:ph type="title"/>
          </p:nvPr>
        </p:nvSpPr>
        <p:spPr/>
        <p:txBody>
          <a:bodyPr>
            <a:noAutofit/>
          </a:bodyPr>
          <a:lstStyle/>
          <a:p>
            <a:pPr algn="ctr"/>
            <a:br>
              <a:rPr lang="en-CA" dirty="0"/>
            </a:br>
            <a:br>
              <a:rPr lang="en-CA" dirty="0"/>
            </a:br>
            <a:r>
              <a:rPr lang="en-CA" b="1" dirty="0"/>
              <a:t>Methodology</a:t>
            </a:r>
          </a:p>
        </p:txBody>
      </p:sp>
      <p:sp>
        <p:nvSpPr>
          <p:cNvPr id="5" name="Rectangle 4">
            <a:extLst>
              <a:ext uri="{FF2B5EF4-FFF2-40B4-BE49-F238E27FC236}">
                <a16:creationId xmlns:a16="http://schemas.microsoft.com/office/drawing/2014/main" id="{4DC5ECA0-AB91-69BB-51BD-3325B485C13A}"/>
              </a:ext>
            </a:extLst>
          </p:cNvPr>
          <p:cNvSpPr/>
          <p:nvPr/>
        </p:nvSpPr>
        <p:spPr>
          <a:xfrm>
            <a:off x="1062261" y="3793754"/>
            <a:ext cx="2501133" cy="1839947"/>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600" i="1" dirty="0">
              <a:solidFill>
                <a:schemeClr val="tx1"/>
              </a:solidFill>
            </a:endParaRPr>
          </a:p>
          <a:p>
            <a:r>
              <a:rPr lang="en-CA" sz="1600" i="1" dirty="0">
                <a:solidFill>
                  <a:schemeClr val="tx1"/>
                </a:solidFill>
              </a:rPr>
              <a:t>Review of funding formulas and publicly available reports and data</a:t>
            </a:r>
          </a:p>
        </p:txBody>
      </p:sp>
      <p:sp>
        <p:nvSpPr>
          <p:cNvPr id="6" name="Rectangle 5">
            <a:extLst>
              <a:ext uri="{FF2B5EF4-FFF2-40B4-BE49-F238E27FC236}">
                <a16:creationId xmlns:a16="http://schemas.microsoft.com/office/drawing/2014/main" id="{BD50E6EF-EEB8-8348-DBBF-CC3013A6EB26}"/>
              </a:ext>
            </a:extLst>
          </p:cNvPr>
          <p:cNvSpPr/>
          <p:nvPr/>
        </p:nvSpPr>
        <p:spPr>
          <a:xfrm>
            <a:off x="1062263" y="3002881"/>
            <a:ext cx="2501133" cy="87882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latin typeface="+mj-lt"/>
              </a:rPr>
              <a:t>Secondary research</a:t>
            </a:r>
          </a:p>
        </p:txBody>
      </p:sp>
      <p:sp>
        <p:nvSpPr>
          <p:cNvPr id="7" name="Flowchart: Connector 6">
            <a:extLst>
              <a:ext uri="{FF2B5EF4-FFF2-40B4-BE49-F238E27FC236}">
                <a16:creationId xmlns:a16="http://schemas.microsoft.com/office/drawing/2014/main" id="{4BF28CE2-607A-1FEE-A24B-5BC8EFB92599}"/>
              </a:ext>
            </a:extLst>
          </p:cNvPr>
          <p:cNvSpPr/>
          <p:nvPr/>
        </p:nvSpPr>
        <p:spPr>
          <a:xfrm>
            <a:off x="863396" y="2665515"/>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mj-lt"/>
              </a:rPr>
              <a:t>1</a:t>
            </a:r>
          </a:p>
        </p:txBody>
      </p:sp>
      <p:sp>
        <p:nvSpPr>
          <p:cNvPr id="8" name="Rectangle 7">
            <a:extLst>
              <a:ext uri="{FF2B5EF4-FFF2-40B4-BE49-F238E27FC236}">
                <a16:creationId xmlns:a16="http://schemas.microsoft.com/office/drawing/2014/main" id="{C6DDE9DB-B43B-01A1-78B5-D6FCB69E2CB6}"/>
              </a:ext>
            </a:extLst>
          </p:cNvPr>
          <p:cNvSpPr/>
          <p:nvPr/>
        </p:nvSpPr>
        <p:spPr>
          <a:xfrm>
            <a:off x="3910271" y="3849681"/>
            <a:ext cx="2472978" cy="178402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600" i="1" dirty="0">
              <a:solidFill>
                <a:schemeClr val="tx1"/>
              </a:solidFill>
            </a:endParaRPr>
          </a:p>
          <a:p>
            <a:r>
              <a:rPr lang="en-CA" sz="1600" i="1" dirty="0">
                <a:solidFill>
                  <a:schemeClr val="tx1"/>
                </a:solidFill>
              </a:rPr>
              <a:t>Interviews with First Nations organizations, Indigenous Services Canada (ISC), and other Subject Matter Experts (SMEs)</a:t>
            </a:r>
          </a:p>
        </p:txBody>
      </p:sp>
      <p:sp>
        <p:nvSpPr>
          <p:cNvPr id="9" name="Rectangle 8">
            <a:extLst>
              <a:ext uri="{FF2B5EF4-FFF2-40B4-BE49-F238E27FC236}">
                <a16:creationId xmlns:a16="http://schemas.microsoft.com/office/drawing/2014/main" id="{8A5BE3BD-3727-7F19-1CBD-439D5FE2D502}"/>
              </a:ext>
            </a:extLst>
          </p:cNvPr>
          <p:cNvSpPr/>
          <p:nvPr/>
        </p:nvSpPr>
        <p:spPr>
          <a:xfrm>
            <a:off x="3914866" y="2991928"/>
            <a:ext cx="2472978" cy="889773"/>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latin typeface="+mj-lt"/>
              </a:rPr>
              <a:t>Engagement</a:t>
            </a:r>
          </a:p>
        </p:txBody>
      </p:sp>
      <p:sp>
        <p:nvSpPr>
          <p:cNvPr id="11" name="Rectangle 10">
            <a:extLst>
              <a:ext uri="{FF2B5EF4-FFF2-40B4-BE49-F238E27FC236}">
                <a16:creationId xmlns:a16="http://schemas.microsoft.com/office/drawing/2014/main" id="{F74508F9-7C54-5093-E16F-01CEEA98C59A}"/>
              </a:ext>
            </a:extLst>
          </p:cNvPr>
          <p:cNvSpPr/>
          <p:nvPr/>
        </p:nvSpPr>
        <p:spPr>
          <a:xfrm>
            <a:off x="6676534" y="3849681"/>
            <a:ext cx="2408856" cy="178402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CA" sz="1600" dirty="0">
              <a:solidFill>
                <a:schemeClr val="tx1"/>
              </a:solidFill>
            </a:endParaRPr>
          </a:p>
          <a:p>
            <a:r>
              <a:rPr lang="en-CA" sz="1600" i="1" dirty="0">
                <a:solidFill>
                  <a:schemeClr val="tx1"/>
                </a:solidFill>
              </a:rPr>
              <a:t>Development of anonymized costing samples for a small isolated First Nation vs. a large urban First Nation</a:t>
            </a:r>
            <a:endParaRPr lang="en-CA" sz="1600" i="1" dirty="0">
              <a:solidFill>
                <a:schemeClr val="tx1"/>
              </a:solidFill>
              <a:cs typeface="Segoe UI Semilight"/>
            </a:endParaRPr>
          </a:p>
        </p:txBody>
      </p:sp>
      <p:sp>
        <p:nvSpPr>
          <p:cNvPr id="12" name="Rectangle 11">
            <a:extLst>
              <a:ext uri="{FF2B5EF4-FFF2-40B4-BE49-F238E27FC236}">
                <a16:creationId xmlns:a16="http://schemas.microsoft.com/office/drawing/2014/main" id="{B5BAC3E5-D124-BCEC-5C42-F4D45ABE61AA}"/>
              </a:ext>
            </a:extLst>
          </p:cNvPr>
          <p:cNvSpPr/>
          <p:nvPr/>
        </p:nvSpPr>
        <p:spPr>
          <a:xfrm>
            <a:off x="6665470" y="2983107"/>
            <a:ext cx="2408856" cy="89859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600" dirty="0">
                <a:latin typeface="+mj-lt"/>
              </a:rPr>
              <a:t>Development of costing samples</a:t>
            </a:r>
            <a:endParaRPr lang="en-CA" sz="1600" dirty="0">
              <a:latin typeface="+mj-lt"/>
              <a:cs typeface="Segoe UI Semibold"/>
            </a:endParaRPr>
          </a:p>
        </p:txBody>
      </p:sp>
      <p:sp>
        <p:nvSpPr>
          <p:cNvPr id="13" name="Flowchart: Connector 12">
            <a:extLst>
              <a:ext uri="{FF2B5EF4-FFF2-40B4-BE49-F238E27FC236}">
                <a16:creationId xmlns:a16="http://schemas.microsoft.com/office/drawing/2014/main" id="{6262B27A-9493-316C-BAC4-C1F7C24830B4}"/>
              </a:ext>
            </a:extLst>
          </p:cNvPr>
          <p:cNvSpPr/>
          <p:nvPr/>
        </p:nvSpPr>
        <p:spPr>
          <a:xfrm>
            <a:off x="6568600" y="2602797"/>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mj-lt"/>
              </a:rPr>
              <a:t>3</a:t>
            </a:r>
          </a:p>
        </p:txBody>
      </p:sp>
      <p:sp>
        <p:nvSpPr>
          <p:cNvPr id="14" name="Rectangle 13">
            <a:extLst>
              <a:ext uri="{FF2B5EF4-FFF2-40B4-BE49-F238E27FC236}">
                <a16:creationId xmlns:a16="http://schemas.microsoft.com/office/drawing/2014/main" id="{43463818-639D-DD4A-315D-877BB32BED47}"/>
              </a:ext>
            </a:extLst>
          </p:cNvPr>
          <p:cNvSpPr/>
          <p:nvPr/>
        </p:nvSpPr>
        <p:spPr>
          <a:xfrm>
            <a:off x="9421202" y="2991929"/>
            <a:ext cx="2233427" cy="889772"/>
          </a:xfrm>
          <a:prstGeom prst="rect">
            <a:avLst/>
          </a:prstGeom>
          <a:solidFill>
            <a:srgbClr val="C00000"/>
          </a:solidFill>
          <a:ln>
            <a:solidFill>
              <a:srgbClr val="C00000"/>
            </a:solidFill>
          </a:ln>
        </p:spPr>
        <p:txBody>
          <a:bodyPr wrap="square" rtlCol="0" anchor="ctr">
            <a:noAutofit/>
          </a:bodyPr>
          <a:lstStyle/>
          <a:p>
            <a:pPr algn="ctr"/>
            <a:r>
              <a:rPr lang="en-CA" sz="1600" b="1">
                <a:solidFill>
                  <a:schemeClr val="bg1"/>
                </a:solidFill>
                <a:latin typeface="+mj-lt"/>
                <a:ea typeface="Corbel" charset="0"/>
                <a:cs typeface="Corbel" charset="0"/>
              </a:rPr>
              <a:t>Results report and presentation</a:t>
            </a:r>
          </a:p>
        </p:txBody>
      </p:sp>
      <p:sp>
        <p:nvSpPr>
          <p:cNvPr id="4" name="Flowchart: Connector 3">
            <a:extLst>
              <a:ext uri="{FF2B5EF4-FFF2-40B4-BE49-F238E27FC236}">
                <a16:creationId xmlns:a16="http://schemas.microsoft.com/office/drawing/2014/main" id="{251324E3-AD4C-A5BB-0896-357888101A18}"/>
              </a:ext>
            </a:extLst>
          </p:cNvPr>
          <p:cNvSpPr/>
          <p:nvPr/>
        </p:nvSpPr>
        <p:spPr>
          <a:xfrm>
            <a:off x="3818100" y="2665515"/>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mj-lt"/>
              </a:rPr>
              <a:t>2</a:t>
            </a:r>
          </a:p>
        </p:txBody>
      </p:sp>
      <p:sp>
        <p:nvSpPr>
          <p:cNvPr id="17" name="Flowchart: Connector 16">
            <a:extLst>
              <a:ext uri="{FF2B5EF4-FFF2-40B4-BE49-F238E27FC236}">
                <a16:creationId xmlns:a16="http://schemas.microsoft.com/office/drawing/2014/main" id="{36A5CB61-47A0-1076-D248-1A5B6E839EDC}"/>
              </a:ext>
            </a:extLst>
          </p:cNvPr>
          <p:cNvSpPr/>
          <p:nvPr/>
        </p:nvSpPr>
        <p:spPr>
          <a:xfrm>
            <a:off x="9255194" y="2602797"/>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mj-lt"/>
              </a:rPr>
              <a:t>4</a:t>
            </a:r>
          </a:p>
        </p:txBody>
      </p:sp>
      <p:sp>
        <p:nvSpPr>
          <p:cNvPr id="18" name="Slide Number Placeholder 1">
            <a:extLst>
              <a:ext uri="{FF2B5EF4-FFF2-40B4-BE49-F238E27FC236}">
                <a16:creationId xmlns:a16="http://schemas.microsoft.com/office/drawing/2014/main" id="{62AF6D76-347D-557D-F7E1-6D210561C87A}"/>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6</a:t>
            </a:fld>
            <a:endParaRPr lang="en-CA" dirty="0"/>
          </a:p>
        </p:txBody>
      </p:sp>
    </p:spTree>
    <p:extLst>
      <p:ext uri="{BB962C8B-B14F-4D97-AF65-F5344CB8AC3E}">
        <p14:creationId xmlns:p14="http://schemas.microsoft.com/office/powerpoint/2010/main" val="23916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0653-C757-033E-E9C6-A5841849AD13}"/>
              </a:ext>
            </a:extLst>
          </p:cNvPr>
          <p:cNvSpPr>
            <a:spLocks noGrp="1"/>
          </p:cNvSpPr>
          <p:nvPr>
            <p:ph type="ctrTitle"/>
          </p:nvPr>
        </p:nvSpPr>
        <p:spPr>
          <a:xfrm>
            <a:off x="-689154" y="1474658"/>
            <a:ext cx="12095469" cy="848495"/>
          </a:xfrm>
        </p:spPr>
        <p:txBody>
          <a:bodyPr/>
          <a:lstStyle/>
          <a:p>
            <a:pPr marL="800100" lvl="1" indent="-342900" algn="ctr"/>
            <a:r>
              <a:rPr lang="en-US" sz="4400" b="1" kern="1200" dirty="0">
                <a:solidFill>
                  <a:schemeClr val="tx1"/>
                </a:solidFill>
                <a:latin typeface="+mj-lt"/>
                <a:ea typeface="+mj-ea"/>
                <a:cs typeface="+mj-cs"/>
              </a:rPr>
              <a:t>Engagement</a:t>
            </a:r>
          </a:p>
        </p:txBody>
      </p:sp>
      <p:sp>
        <p:nvSpPr>
          <p:cNvPr id="3" name="Subtitle 2">
            <a:extLst>
              <a:ext uri="{FF2B5EF4-FFF2-40B4-BE49-F238E27FC236}">
                <a16:creationId xmlns:a16="http://schemas.microsoft.com/office/drawing/2014/main" id="{C9840B19-765C-58E8-885F-F8DE77DA34B3}"/>
              </a:ext>
            </a:extLst>
          </p:cNvPr>
          <p:cNvSpPr>
            <a:spLocks noGrp="1"/>
          </p:cNvSpPr>
          <p:nvPr>
            <p:ph type="subTitle" idx="1"/>
          </p:nvPr>
        </p:nvSpPr>
        <p:spPr>
          <a:xfrm>
            <a:off x="352281" y="1898905"/>
            <a:ext cx="2922380" cy="3666561"/>
          </a:xfrm>
        </p:spPr>
        <p:txBody>
          <a:bodyPr>
            <a:noAutofit/>
          </a:bodyPr>
          <a:lstStyle/>
          <a:p>
            <a:pPr lvl="1" algn="l"/>
            <a:endParaRPr lang="en-US" sz="700" dirty="0">
              <a:latin typeface="Calibri Body"/>
            </a:endParaRPr>
          </a:p>
          <a:p>
            <a:pPr marL="277200" indent="-277200" algn="l" defTabSz="457200">
              <a:lnSpc>
                <a:spcPct val="110000"/>
              </a:lnSpc>
              <a:spcBef>
                <a:spcPts val="900"/>
              </a:spcBef>
              <a:buSzPct val="100000"/>
              <a:buFont typeface="Arial" panose="020B0604020202020204" pitchFamily="34" charset="0"/>
              <a:buChar char="•"/>
            </a:pPr>
            <a:r>
              <a:rPr lang="en-US" b="0" dirty="0">
                <a:cs typeface="Segoe UI Light" panose="020B0502040204020203" pitchFamily="34" charset="0"/>
              </a:rPr>
              <a:t>In addition to </a:t>
            </a:r>
            <a:r>
              <a:rPr lang="en-US" b="0" u="sng" dirty="0">
                <a:cs typeface="Segoe UI Light" panose="020B0502040204020203" pitchFamily="34" charset="0"/>
              </a:rPr>
              <a:t>18</a:t>
            </a:r>
            <a:r>
              <a:rPr lang="en-US" b="0" dirty="0">
                <a:cs typeface="Segoe UI Light" panose="020B0502040204020203" pitchFamily="34" charset="0"/>
              </a:rPr>
              <a:t> interviews with First Nations and First Nations Organizations, MNP conducted </a:t>
            </a:r>
            <a:r>
              <a:rPr lang="en-US" b="0" u="sng" dirty="0">
                <a:cs typeface="Segoe UI Light" panose="020B0502040204020203" pitchFamily="34" charset="0"/>
              </a:rPr>
              <a:t>five</a:t>
            </a:r>
            <a:r>
              <a:rPr lang="en-US" b="0" dirty="0">
                <a:cs typeface="Segoe UI Light" panose="020B0502040204020203" pitchFamily="34" charset="0"/>
              </a:rPr>
              <a:t> interviews with government representatives and AFN SMEs.</a:t>
            </a:r>
          </a:p>
          <a:p>
            <a:pPr marL="742950" lvl="1" indent="-285750" algn="l">
              <a:buFont typeface="Arial" panose="020B0604020202020204" pitchFamily="34" charset="0"/>
              <a:buChar char="•"/>
            </a:pPr>
            <a:endParaRPr lang="en-US" dirty="0">
              <a:latin typeface="Calibri Body"/>
            </a:endParaRPr>
          </a:p>
        </p:txBody>
      </p:sp>
      <p:pic>
        <p:nvPicPr>
          <p:cNvPr id="6" name="Picture 5">
            <a:extLst>
              <a:ext uri="{FF2B5EF4-FFF2-40B4-BE49-F238E27FC236}">
                <a16:creationId xmlns:a16="http://schemas.microsoft.com/office/drawing/2014/main" id="{3AC588B1-89E9-020C-0005-E1DA3DF14CE1}"/>
              </a:ext>
            </a:extLst>
          </p:cNvPr>
          <p:cNvPicPr>
            <a:picLocks noChangeAspect="1"/>
          </p:cNvPicPr>
          <p:nvPr/>
        </p:nvPicPr>
        <p:blipFill>
          <a:blip r:embed="rId3"/>
          <a:stretch>
            <a:fillRect/>
          </a:stretch>
        </p:blipFill>
        <p:spPr>
          <a:xfrm>
            <a:off x="3274661" y="2433989"/>
            <a:ext cx="8754774" cy="3932162"/>
          </a:xfrm>
          <a:prstGeom prst="rect">
            <a:avLst/>
          </a:prstGeom>
        </p:spPr>
      </p:pic>
    </p:spTree>
    <p:extLst>
      <p:ext uri="{BB962C8B-B14F-4D97-AF65-F5344CB8AC3E}">
        <p14:creationId xmlns:p14="http://schemas.microsoft.com/office/powerpoint/2010/main" val="42626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633627" y="1569542"/>
            <a:ext cx="10906098" cy="553998"/>
          </a:xfrm>
        </p:spPr>
        <p:txBody>
          <a:bodyPr/>
          <a:lstStyle/>
          <a:p>
            <a:r>
              <a:rPr lang="en-CA" sz="4000" b="1" dirty="0"/>
              <a:t>Findings: Interim Regional Funding Formula</a:t>
            </a:r>
          </a:p>
        </p:txBody>
      </p:sp>
      <p:sp>
        <p:nvSpPr>
          <p:cNvPr id="2" name="Slide Number Placeholder 1">
            <a:extLst>
              <a:ext uri="{FF2B5EF4-FFF2-40B4-BE49-F238E27FC236}">
                <a16:creationId xmlns:a16="http://schemas.microsoft.com/office/drawing/2014/main" id="{49C361FC-9EF4-11B6-5B1F-2238B923C7DD}"/>
              </a:ext>
            </a:extLst>
          </p:cNvPr>
          <p:cNvSpPr>
            <a:spLocks noGrp="1"/>
          </p:cNvSpPr>
          <p:nvPr>
            <p:ph type="sldNum" sz="quarter" idx="10"/>
          </p:nvPr>
        </p:nvSpPr>
        <p:spPr/>
        <p:txBody>
          <a:bodyPr/>
          <a:lstStyle/>
          <a:p>
            <a:fld id="{524D1A82-BAD5-4898-8C77-C821410AB1EA}" type="slidenum">
              <a:rPr lang="en-CA" smtClean="0"/>
              <a:t>8</a:t>
            </a:fld>
            <a:endParaRPr lang="en-CA" dirty="0"/>
          </a:p>
        </p:txBody>
      </p:sp>
      <p:graphicFrame>
        <p:nvGraphicFramePr>
          <p:cNvPr id="7" name="Diagram 6">
            <a:extLst>
              <a:ext uri="{FF2B5EF4-FFF2-40B4-BE49-F238E27FC236}">
                <a16:creationId xmlns:a16="http://schemas.microsoft.com/office/drawing/2014/main" id="{F28F3FF3-876F-B374-E73B-8AD10B656DA1}"/>
              </a:ext>
            </a:extLst>
          </p:cNvPr>
          <p:cNvGraphicFramePr/>
          <p:nvPr>
            <p:extLst>
              <p:ext uri="{D42A27DB-BD31-4B8C-83A1-F6EECF244321}">
                <p14:modId xmlns:p14="http://schemas.microsoft.com/office/powerpoint/2010/main" val="3348235127"/>
              </p:ext>
            </p:extLst>
          </p:nvPr>
        </p:nvGraphicFramePr>
        <p:xfrm>
          <a:off x="652272" y="2436461"/>
          <a:ext cx="10887453" cy="412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5">
            <a:extLst>
              <a:ext uri="{FF2B5EF4-FFF2-40B4-BE49-F238E27FC236}">
                <a16:creationId xmlns:a16="http://schemas.microsoft.com/office/drawing/2014/main" id="{DE68AB13-CC9C-4881-7234-ED4B1EF87679}"/>
              </a:ext>
            </a:extLst>
          </p:cNvPr>
          <p:cNvSpPr>
            <a:spLocks noGrp="1"/>
          </p:cNvSpPr>
          <p:nvPr>
            <p:ph type="body" idx="1"/>
          </p:nvPr>
        </p:nvSpPr>
        <p:spPr>
          <a:xfrm>
            <a:off x="624088" y="2019616"/>
            <a:ext cx="10915637" cy="885371"/>
          </a:xfrm>
        </p:spPr>
        <p:txBody>
          <a:bodyPr/>
          <a:lstStyle/>
          <a:p>
            <a:r>
              <a:rPr lang="en-CA" sz="2800" b="1" dirty="0">
                <a:solidFill>
                  <a:schemeClr val="tx1"/>
                </a:solidFill>
              </a:rPr>
              <a:t>Successes</a:t>
            </a:r>
          </a:p>
          <a:p>
            <a:endParaRPr lang="en-CA" dirty="0"/>
          </a:p>
        </p:txBody>
      </p:sp>
    </p:spTree>
    <p:extLst>
      <p:ext uri="{BB962C8B-B14F-4D97-AF65-F5344CB8AC3E}">
        <p14:creationId xmlns:p14="http://schemas.microsoft.com/office/powerpoint/2010/main" val="20835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A0732A-C1BF-22FA-61C5-89444CED1D50}"/>
              </a:ext>
            </a:extLst>
          </p:cNvPr>
          <p:cNvSpPr>
            <a:spLocks noGrp="1"/>
          </p:cNvSpPr>
          <p:nvPr>
            <p:ph type="body" idx="1"/>
          </p:nvPr>
        </p:nvSpPr>
        <p:spPr>
          <a:xfrm>
            <a:off x="566751" y="2227469"/>
            <a:ext cx="10915637" cy="885371"/>
          </a:xfrm>
        </p:spPr>
        <p:txBody>
          <a:bodyPr/>
          <a:lstStyle/>
          <a:p>
            <a:r>
              <a:rPr lang="en-CA" sz="2800" b="1" dirty="0">
                <a:solidFill>
                  <a:schemeClr val="tx1"/>
                </a:solidFill>
              </a:rPr>
              <a:t>Challenges/Criticisms </a:t>
            </a:r>
          </a:p>
          <a:p>
            <a:endParaRPr lang="en-CA" dirty="0"/>
          </a:p>
        </p:txBody>
      </p:sp>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576290" y="1673471"/>
            <a:ext cx="10906098" cy="553998"/>
          </a:xfrm>
        </p:spPr>
        <p:txBody>
          <a:bodyPr/>
          <a:lstStyle/>
          <a:p>
            <a:r>
              <a:rPr lang="en-CA" sz="4000" b="1" dirty="0"/>
              <a:t>Findings: Interim Regional Funding Formula</a:t>
            </a:r>
          </a:p>
        </p:txBody>
      </p:sp>
      <p:graphicFrame>
        <p:nvGraphicFramePr>
          <p:cNvPr id="8" name="Diagram 7">
            <a:extLst>
              <a:ext uri="{FF2B5EF4-FFF2-40B4-BE49-F238E27FC236}">
                <a16:creationId xmlns:a16="http://schemas.microsoft.com/office/drawing/2014/main" id="{81E23653-A7B1-46E9-B48B-292E357B4C15}"/>
              </a:ext>
            </a:extLst>
          </p:cNvPr>
          <p:cNvGraphicFramePr/>
          <p:nvPr>
            <p:extLst>
              <p:ext uri="{D42A27DB-BD31-4B8C-83A1-F6EECF244321}">
                <p14:modId xmlns:p14="http://schemas.microsoft.com/office/powerpoint/2010/main" val="4166087432"/>
              </p:ext>
            </p:extLst>
          </p:nvPr>
        </p:nvGraphicFramePr>
        <p:xfrm>
          <a:off x="483415" y="2507198"/>
          <a:ext cx="11244249" cy="4105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7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36AB6597D27142B6F745E852329087" ma:contentTypeVersion="17" ma:contentTypeDescription="Create a new document." ma:contentTypeScope="" ma:versionID="0b757b70f1dabc4748a9f894b370fd9c">
  <xsd:schema xmlns:xsd="http://www.w3.org/2001/XMLSchema" xmlns:xs="http://www.w3.org/2001/XMLSchema" xmlns:p="http://schemas.microsoft.com/office/2006/metadata/properties" xmlns:ns3="91197832-652f-4c71-a0b3-138a0ba08429" xmlns:ns4="2021ab45-9bc3-4904-af32-742c18516f21" targetNamespace="http://schemas.microsoft.com/office/2006/metadata/properties" ma:root="true" ma:fieldsID="de8a787148d8f5abbeb8192c03246aa6" ns3:_="" ns4:_="">
    <xsd:import namespace="91197832-652f-4c71-a0b3-138a0ba08429"/>
    <xsd:import namespace="2021ab45-9bc3-4904-af32-742c18516f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97832-652f-4c71-a0b3-138a0ba084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1ab45-9bc3-4904-af32-742c18516f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21ab45-9bc3-4904-af32-742c18516f21" xsi:nil="true"/>
  </documentManagement>
</p:properties>
</file>

<file path=customXml/itemProps1.xml><?xml version="1.0" encoding="utf-8"?>
<ds:datastoreItem xmlns:ds="http://schemas.openxmlformats.org/officeDocument/2006/customXml" ds:itemID="{6D7B3015-9509-41AA-94FD-514D2ADF8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97832-652f-4c71-a0b3-138a0ba08429"/>
    <ds:schemaRef ds:uri="2021ab45-9bc3-4904-af32-742c18516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A5FB84-3840-42EE-8957-886AF6E0368E}">
  <ds:schemaRefs>
    <ds:schemaRef ds:uri="http://schemas.microsoft.com/sharepoint/v3/contenttype/forms"/>
  </ds:schemaRefs>
</ds:datastoreItem>
</file>

<file path=customXml/itemProps3.xml><?xml version="1.0" encoding="utf-8"?>
<ds:datastoreItem xmlns:ds="http://schemas.openxmlformats.org/officeDocument/2006/customXml" ds:itemID="{22D5ACFF-9A4C-4206-B570-4BC96B26A1AD}">
  <ds:schemaRefs>
    <ds:schemaRef ds:uri="http://schemas.openxmlformats.org/package/2006/metadata/core-properties"/>
    <ds:schemaRef ds:uri="http://schemas.microsoft.com/office/infopath/2007/PartnerControls"/>
    <ds:schemaRef ds:uri="91197832-652f-4c71-a0b3-138a0ba08429"/>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2021ab45-9bc3-4904-af32-742c18516f2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16077</TotalTime>
  <Words>1884</Words>
  <Application>Microsoft Office PowerPoint</Application>
  <PresentationFormat>Widescreen</PresentationFormat>
  <Paragraphs>206</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Posterama</vt:lpstr>
      <vt:lpstr>Wingdings</vt:lpstr>
      <vt:lpstr>Calibri Light</vt:lpstr>
      <vt:lpstr>Arial</vt:lpstr>
      <vt:lpstr>Segoe UI Semilight</vt:lpstr>
      <vt:lpstr>Segoe UI Semibold</vt:lpstr>
      <vt:lpstr>Segoe UI Light</vt:lpstr>
      <vt:lpstr>Calibri Body</vt:lpstr>
      <vt:lpstr>Office Theme</vt:lpstr>
      <vt:lpstr>First Nations K-12 Education Transformation Review and Cost Analysis</vt:lpstr>
      <vt:lpstr>Overview</vt:lpstr>
      <vt:lpstr>About AFN</vt:lpstr>
      <vt:lpstr>Background</vt:lpstr>
      <vt:lpstr>Project Overview and Objectives</vt:lpstr>
      <vt:lpstr>  Methodology</vt:lpstr>
      <vt:lpstr>Engagement</vt:lpstr>
      <vt:lpstr>Findings: Interim Regional Funding Formula</vt:lpstr>
      <vt:lpstr>Findings: Interim Regional Funding Formula</vt:lpstr>
      <vt:lpstr>Common Gaps in IRFFs</vt:lpstr>
      <vt:lpstr>PowerPoint Presentation</vt:lpstr>
      <vt:lpstr>Findings: Positive Impacts of REAs</vt:lpstr>
      <vt:lpstr>Findings: REA Key Challenges</vt:lpstr>
      <vt:lpstr>Funding as Part of the REAs</vt:lpstr>
      <vt:lpstr>  Signed Regional Education Agreements</vt:lpstr>
      <vt:lpstr>REA Tables in Progress</vt:lpstr>
      <vt:lpstr>PowerPoint Presentation</vt:lpstr>
      <vt:lpstr>PowerPoint Presentation</vt:lpstr>
      <vt:lpstr>Sample Costing</vt:lpstr>
      <vt:lpstr>PowerPoint Presentation</vt:lpstr>
      <vt:lpstr>PowerPoint Presentation</vt:lpstr>
      <vt:lpstr>PowerPoint Presentation</vt:lpstr>
      <vt:lpstr>PowerPoint Presentation</vt:lpstr>
      <vt:lpstr>Next Steps</vt:lpstr>
      <vt:lpstr>Questions?  Rstgermain@afn.ca  dedwards@afn.ca  Access the full report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 Lee</dc:creator>
  <cp:lastModifiedBy>Dakota Edwards-Barber</cp:lastModifiedBy>
  <cp:revision>46</cp:revision>
  <dcterms:created xsi:type="dcterms:W3CDTF">2019-01-28T15:16:15Z</dcterms:created>
  <dcterms:modified xsi:type="dcterms:W3CDTF">2025-02-12T21:34:36Z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0x010100EB36AB6597D27142B6F745E852329087</vt:lpwstr>
  </property>
</Properties>
</file>