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Ex1.xml" ContentType="application/vnd.ms-office.chartex+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12"/>
  </p:notesMasterIdLst>
  <p:handoutMasterIdLst>
    <p:handoutMasterId r:id="rId13"/>
  </p:handoutMasterIdLst>
  <p:sldIdLst>
    <p:sldId id="333" r:id="rId2"/>
    <p:sldId id="369" r:id="rId3"/>
    <p:sldId id="367" r:id="rId4"/>
    <p:sldId id="368" r:id="rId5"/>
    <p:sldId id="351" r:id="rId6"/>
    <p:sldId id="352" r:id="rId7"/>
    <p:sldId id="361" r:id="rId8"/>
    <p:sldId id="370" r:id="rId9"/>
    <p:sldId id="371" r:id="rId10"/>
    <p:sldId id="326" r:id="rId1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NHC Reception" initials="FR" lastIdx="2" clrIdx="0">
    <p:extLst>
      <p:ext uri="{19B8F6BF-5375-455C-9EA6-DF929625EA0E}">
        <p15:presenceInfo xmlns:p15="http://schemas.microsoft.com/office/powerpoint/2012/main" userId="S-1-5-21-2198977698-342071462-486607997-1145" providerId="AD"/>
      </p:ext>
    </p:extLst>
  </p:cmAuthor>
  <p:cmAuthor id="2" name="Julia Knott" initials="JK" lastIdx="1" clrIdx="1">
    <p:extLst>
      <p:ext uri="{19B8F6BF-5375-455C-9EA6-DF929625EA0E}">
        <p15:presenceInfo xmlns:p15="http://schemas.microsoft.com/office/powerpoint/2012/main" userId="S-1-5-21-2198977698-342071462-486607997-1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B1E"/>
    <a:srgbClr val="55A4CE"/>
    <a:srgbClr val="B07254"/>
    <a:srgbClr val="C49500"/>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404" autoAdjust="0"/>
  </p:normalViewPr>
  <p:slideViewPr>
    <p:cSldViewPr snapToGrid="0">
      <p:cViewPr varScale="1">
        <p:scale>
          <a:sx n="80" d="100"/>
          <a:sy n="80" d="100"/>
        </p:scale>
        <p:origin x="1517" y="58"/>
      </p:cViewPr>
      <p:guideLst/>
    </p:cSldViewPr>
  </p:slideViewPr>
  <p:outlineViewPr>
    <p:cViewPr>
      <p:scale>
        <a:sx n="33" d="100"/>
        <a:sy n="33" d="100"/>
      </p:scale>
      <p:origin x="0" y="-4116"/>
    </p:cViewPr>
  </p:outlineViewPr>
  <p:notesTextViewPr>
    <p:cViewPr>
      <p:scale>
        <a:sx n="1" d="1"/>
        <a:sy n="1" d="1"/>
      </p:scale>
      <p:origin x="0" y="0"/>
    </p:cViewPr>
  </p:notesTextViewPr>
  <p:notesViewPr>
    <p:cSldViewPr snapToGrid="0">
      <p:cViewPr varScale="1">
        <p:scale>
          <a:sx n="53" d="100"/>
          <a:sy n="53" d="100"/>
        </p:scale>
        <p:origin x="255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ABFNHCDC\User%20Profiles$\julia\Desktop\2024%20Feb%20Leadership%20Forum%20Data\2024%20Leadership%20Data%20for%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48898158593911"/>
          <c:y val="3.6358175657615815E-2"/>
          <c:w val="0.8471259338117415"/>
          <c:h val="0.76506935017279865"/>
        </c:manualLayout>
      </c:layout>
      <c:barChart>
        <c:barDir val="bar"/>
        <c:grouping val="clustered"/>
        <c:varyColors val="0"/>
        <c:ser>
          <c:idx val="0"/>
          <c:order val="0"/>
          <c:tx>
            <c:strRef>
              <c:f>'ON Off'!$A$19</c:f>
              <c:strCache>
                <c:ptCount val="1"/>
                <c:pt idx="0">
                  <c:v>On Reserve</c:v>
                </c:pt>
              </c:strCache>
            </c:strRef>
          </c:tx>
          <c:spPr>
            <a:solidFill>
              <a:schemeClr val="accent6"/>
            </a:solidFill>
            <a:ln>
              <a:noFill/>
            </a:ln>
            <a:effectLst/>
          </c:spPr>
          <c:invertIfNegative val="0"/>
          <c:cat>
            <c:strRef>
              <c:f>'ON Off'!$B$18:$D$18</c:f>
              <c:strCache>
                <c:ptCount val="3"/>
                <c:pt idx="0">
                  <c:v>2023-24</c:v>
                </c:pt>
                <c:pt idx="1">
                  <c:v>2022-23</c:v>
                </c:pt>
                <c:pt idx="2">
                  <c:v>2021-22</c:v>
                </c:pt>
              </c:strCache>
            </c:strRef>
          </c:cat>
          <c:val>
            <c:numRef>
              <c:f>'ON Off'!$B$19:$D$19</c:f>
              <c:numCache>
                <c:formatCode>General</c:formatCode>
                <c:ptCount val="3"/>
                <c:pt idx="0">
                  <c:v>2180</c:v>
                </c:pt>
                <c:pt idx="1">
                  <c:v>2099</c:v>
                </c:pt>
                <c:pt idx="2">
                  <c:v>1184</c:v>
                </c:pt>
              </c:numCache>
            </c:numRef>
          </c:val>
          <c:extLst>
            <c:ext xmlns:c16="http://schemas.microsoft.com/office/drawing/2014/chart" uri="{C3380CC4-5D6E-409C-BE32-E72D297353CC}">
              <c16:uniqueId val="{00000000-F083-4C55-9626-5285A7ED94AE}"/>
            </c:ext>
          </c:extLst>
        </c:ser>
        <c:ser>
          <c:idx val="1"/>
          <c:order val="1"/>
          <c:tx>
            <c:strRef>
              <c:f>'ON Off'!$A$20</c:f>
              <c:strCache>
                <c:ptCount val="1"/>
                <c:pt idx="0">
                  <c:v>Off Reserve</c:v>
                </c:pt>
              </c:strCache>
            </c:strRef>
          </c:tx>
          <c:spPr>
            <a:solidFill>
              <a:schemeClr val="accent5"/>
            </a:solidFill>
            <a:ln>
              <a:noFill/>
            </a:ln>
            <a:effectLst/>
          </c:spPr>
          <c:invertIfNegative val="0"/>
          <c:cat>
            <c:strRef>
              <c:f>'ON Off'!$B$18:$D$18</c:f>
              <c:strCache>
                <c:ptCount val="3"/>
                <c:pt idx="0">
                  <c:v>2023-24</c:v>
                </c:pt>
                <c:pt idx="1">
                  <c:v>2022-23</c:v>
                </c:pt>
                <c:pt idx="2">
                  <c:v>2021-22</c:v>
                </c:pt>
              </c:strCache>
            </c:strRef>
          </c:cat>
          <c:val>
            <c:numRef>
              <c:f>'ON Off'!$B$20:$D$20</c:f>
              <c:numCache>
                <c:formatCode>General</c:formatCode>
                <c:ptCount val="3"/>
                <c:pt idx="0">
                  <c:v>8233</c:v>
                </c:pt>
                <c:pt idx="1">
                  <c:v>3964</c:v>
                </c:pt>
                <c:pt idx="2">
                  <c:v>1948</c:v>
                </c:pt>
              </c:numCache>
            </c:numRef>
          </c:val>
          <c:extLst>
            <c:ext xmlns:c16="http://schemas.microsoft.com/office/drawing/2014/chart" uri="{C3380CC4-5D6E-409C-BE32-E72D297353CC}">
              <c16:uniqueId val="{00000001-F083-4C55-9626-5285A7ED94AE}"/>
            </c:ext>
          </c:extLst>
        </c:ser>
        <c:dLbls>
          <c:showLegendKey val="0"/>
          <c:showVal val="0"/>
          <c:showCatName val="0"/>
          <c:showSerName val="0"/>
          <c:showPercent val="0"/>
          <c:showBubbleSize val="0"/>
        </c:dLbls>
        <c:gapWidth val="182"/>
        <c:axId val="1950018047"/>
        <c:axId val="2105322351"/>
      </c:barChart>
      <c:catAx>
        <c:axId val="1950018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05322351"/>
        <c:crosses val="autoZero"/>
        <c:auto val="1"/>
        <c:lblAlgn val="ctr"/>
        <c:lblOffset val="100"/>
        <c:noMultiLvlLbl val="0"/>
      </c:catAx>
      <c:valAx>
        <c:axId val="21053223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50018047"/>
        <c:crosses val="autoZero"/>
        <c:crossBetween val="between"/>
      </c:valAx>
      <c:spPr>
        <a:noFill/>
        <a:ln>
          <a:noFill/>
        </a:ln>
        <a:effectLst/>
      </c:spPr>
    </c:plotArea>
    <c:legend>
      <c:legendPos val="b"/>
      <c:layout>
        <c:manualLayout>
          <c:xMode val="edge"/>
          <c:yMode val="edge"/>
          <c:x val="0.22487818204880525"/>
          <c:y val="0.88431672803482952"/>
          <c:w val="0.55024344075949616"/>
          <c:h val="0.1156832719651702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Needs!$B$1</c:f>
              <c:strCache>
                <c:ptCount val="1"/>
                <c:pt idx="0">
                  <c:v>2021-22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Needs!$A$2:$A$14</c:f>
              <c:strCache>
                <c:ptCount val="13"/>
                <c:pt idx="0">
                  <c:v>Child Care/Day Care</c:v>
                </c:pt>
                <c:pt idx="1">
                  <c:v>Child Protective Services</c:v>
                </c:pt>
                <c:pt idx="2">
                  <c:v>Cultural Supports/Services</c:v>
                </c:pt>
                <c:pt idx="3">
                  <c:v>Dental</c:v>
                </c:pt>
                <c:pt idx="4">
                  <c:v>Education</c:v>
                </c:pt>
                <c:pt idx="5">
                  <c:v>Emergency Response</c:v>
                </c:pt>
                <c:pt idx="6">
                  <c:v>Extracurricular Activities</c:v>
                </c:pt>
                <c:pt idx="7">
                  <c:v>Health</c:v>
                </c:pt>
                <c:pt idx="8">
                  <c:v>Housing/Infrastructure</c:v>
                </c:pt>
                <c:pt idx="9">
                  <c:v>Income/Food</c:v>
                </c:pt>
                <c:pt idx="10">
                  <c:v>Other</c:v>
                </c:pt>
                <c:pt idx="11">
                  <c:v>Respite/Social Supports</c:v>
                </c:pt>
                <c:pt idx="12">
                  <c:v>Transportation</c:v>
                </c:pt>
              </c:strCache>
            </c:strRef>
          </c:cat>
          <c:val>
            <c:numRef>
              <c:f>Needs!$B$2:$B$14</c:f>
              <c:numCache>
                <c:formatCode>General</c:formatCode>
                <c:ptCount val="13"/>
                <c:pt idx="0">
                  <c:v>0</c:v>
                </c:pt>
                <c:pt idx="1">
                  <c:v>1</c:v>
                </c:pt>
                <c:pt idx="2">
                  <c:v>16</c:v>
                </c:pt>
                <c:pt idx="3">
                  <c:v>465</c:v>
                </c:pt>
                <c:pt idx="4">
                  <c:v>988</c:v>
                </c:pt>
                <c:pt idx="5">
                  <c:v>0</c:v>
                </c:pt>
                <c:pt idx="6">
                  <c:v>1</c:v>
                </c:pt>
                <c:pt idx="7">
                  <c:v>848</c:v>
                </c:pt>
                <c:pt idx="8">
                  <c:v>135</c:v>
                </c:pt>
                <c:pt idx="9">
                  <c:v>187</c:v>
                </c:pt>
                <c:pt idx="10">
                  <c:v>136</c:v>
                </c:pt>
                <c:pt idx="11">
                  <c:v>134</c:v>
                </c:pt>
                <c:pt idx="12">
                  <c:v>221</c:v>
                </c:pt>
              </c:numCache>
            </c:numRef>
          </c:val>
          <c:extLst>
            <c:ext xmlns:c16="http://schemas.microsoft.com/office/drawing/2014/chart" uri="{C3380CC4-5D6E-409C-BE32-E72D297353CC}">
              <c16:uniqueId val="{00000000-047F-4CEC-A866-C73883E33A5C}"/>
            </c:ext>
          </c:extLst>
        </c:ser>
        <c:ser>
          <c:idx val="1"/>
          <c:order val="1"/>
          <c:tx>
            <c:strRef>
              <c:f>Needs!$C$1</c:f>
              <c:strCache>
                <c:ptCount val="1"/>
                <c:pt idx="0">
                  <c:v>2022-23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Needs!$A$2:$A$14</c:f>
              <c:strCache>
                <c:ptCount val="13"/>
                <c:pt idx="0">
                  <c:v>Child Care/Day Care</c:v>
                </c:pt>
                <c:pt idx="1">
                  <c:v>Child Protective Services</c:v>
                </c:pt>
                <c:pt idx="2">
                  <c:v>Cultural Supports/Services</c:v>
                </c:pt>
                <c:pt idx="3">
                  <c:v>Dental</c:v>
                </c:pt>
                <c:pt idx="4">
                  <c:v>Education</c:v>
                </c:pt>
                <c:pt idx="5">
                  <c:v>Emergency Response</c:v>
                </c:pt>
                <c:pt idx="6">
                  <c:v>Extracurricular Activities</c:v>
                </c:pt>
                <c:pt idx="7">
                  <c:v>Health</c:v>
                </c:pt>
                <c:pt idx="8">
                  <c:v>Housing/Infrastructure</c:v>
                </c:pt>
                <c:pt idx="9">
                  <c:v>Income/Food</c:v>
                </c:pt>
                <c:pt idx="10">
                  <c:v>Other</c:v>
                </c:pt>
                <c:pt idx="11">
                  <c:v>Respite/Social Supports</c:v>
                </c:pt>
                <c:pt idx="12">
                  <c:v>Transportation</c:v>
                </c:pt>
              </c:strCache>
            </c:strRef>
          </c:cat>
          <c:val>
            <c:numRef>
              <c:f>Needs!$C$2:$C$14</c:f>
              <c:numCache>
                <c:formatCode>General</c:formatCode>
                <c:ptCount val="13"/>
                <c:pt idx="0">
                  <c:v>20</c:v>
                </c:pt>
                <c:pt idx="1">
                  <c:v>0</c:v>
                </c:pt>
                <c:pt idx="2">
                  <c:v>49</c:v>
                </c:pt>
                <c:pt idx="3">
                  <c:v>678</c:v>
                </c:pt>
                <c:pt idx="4">
                  <c:v>1297</c:v>
                </c:pt>
                <c:pt idx="5">
                  <c:v>573</c:v>
                </c:pt>
                <c:pt idx="6">
                  <c:v>20</c:v>
                </c:pt>
                <c:pt idx="7">
                  <c:v>960</c:v>
                </c:pt>
                <c:pt idx="8">
                  <c:v>218</c:v>
                </c:pt>
                <c:pt idx="9">
                  <c:v>1564</c:v>
                </c:pt>
                <c:pt idx="10">
                  <c:v>98</c:v>
                </c:pt>
                <c:pt idx="11">
                  <c:v>234</c:v>
                </c:pt>
                <c:pt idx="12">
                  <c:v>352</c:v>
                </c:pt>
              </c:numCache>
            </c:numRef>
          </c:val>
          <c:extLst>
            <c:ext xmlns:c16="http://schemas.microsoft.com/office/drawing/2014/chart" uri="{C3380CC4-5D6E-409C-BE32-E72D297353CC}">
              <c16:uniqueId val="{00000001-047F-4CEC-A866-C73883E33A5C}"/>
            </c:ext>
          </c:extLst>
        </c:ser>
        <c:ser>
          <c:idx val="2"/>
          <c:order val="2"/>
          <c:tx>
            <c:strRef>
              <c:f>Needs!$D$1</c:f>
              <c:strCache>
                <c:ptCount val="1"/>
                <c:pt idx="0">
                  <c:v>2023-24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Needs!$A$2:$A$14</c:f>
              <c:strCache>
                <c:ptCount val="13"/>
                <c:pt idx="0">
                  <c:v>Child Care/Day Care</c:v>
                </c:pt>
                <c:pt idx="1">
                  <c:v>Child Protective Services</c:v>
                </c:pt>
                <c:pt idx="2">
                  <c:v>Cultural Supports/Services</c:v>
                </c:pt>
                <c:pt idx="3">
                  <c:v>Dental</c:v>
                </c:pt>
                <c:pt idx="4">
                  <c:v>Education</c:v>
                </c:pt>
                <c:pt idx="5">
                  <c:v>Emergency Response</c:v>
                </c:pt>
                <c:pt idx="6">
                  <c:v>Extracurricular Activities</c:v>
                </c:pt>
                <c:pt idx="7">
                  <c:v>Health</c:v>
                </c:pt>
                <c:pt idx="8">
                  <c:v>Housing/Infrastructure</c:v>
                </c:pt>
                <c:pt idx="9">
                  <c:v>Income/Food</c:v>
                </c:pt>
                <c:pt idx="10">
                  <c:v>Other</c:v>
                </c:pt>
                <c:pt idx="11">
                  <c:v>Respite/Social Supports</c:v>
                </c:pt>
                <c:pt idx="12">
                  <c:v>Transportation</c:v>
                </c:pt>
              </c:strCache>
            </c:strRef>
          </c:cat>
          <c:val>
            <c:numRef>
              <c:f>Needs!$D$2:$D$14</c:f>
              <c:numCache>
                <c:formatCode>General</c:formatCode>
                <c:ptCount val="13"/>
                <c:pt idx="0">
                  <c:v>141</c:v>
                </c:pt>
                <c:pt idx="1">
                  <c:v>2</c:v>
                </c:pt>
                <c:pt idx="2">
                  <c:v>56</c:v>
                </c:pt>
                <c:pt idx="3">
                  <c:v>653</c:v>
                </c:pt>
                <c:pt idx="4">
                  <c:v>1474</c:v>
                </c:pt>
                <c:pt idx="5">
                  <c:v>186</c:v>
                </c:pt>
                <c:pt idx="6">
                  <c:v>317</c:v>
                </c:pt>
                <c:pt idx="7">
                  <c:v>726</c:v>
                </c:pt>
                <c:pt idx="8">
                  <c:v>321</c:v>
                </c:pt>
                <c:pt idx="9">
                  <c:v>5737</c:v>
                </c:pt>
                <c:pt idx="10">
                  <c:v>113</c:v>
                </c:pt>
                <c:pt idx="11">
                  <c:v>141</c:v>
                </c:pt>
                <c:pt idx="12">
                  <c:v>546</c:v>
                </c:pt>
              </c:numCache>
            </c:numRef>
          </c:val>
          <c:extLst>
            <c:ext xmlns:c16="http://schemas.microsoft.com/office/drawing/2014/chart" uri="{C3380CC4-5D6E-409C-BE32-E72D297353CC}">
              <c16:uniqueId val="{00000002-047F-4CEC-A866-C73883E33A5C}"/>
            </c:ext>
          </c:extLst>
        </c:ser>
        <c:dLbls>
          <c:dLblPos val="outEnd"/>
          <c:showLegendKey val="0"/>
          <c:showVal val="1"/>
          <c:showCatName val="0"/>
          <c:showSerName val="0"/>
          <c:showPercent val="0"/>
          <c:showBubbleSize val="0"/>
        </c:dLbls>
        <c:gapWidth val="219"/>
        <c:overlap val="-27"/>
        <c:axId val="304298944"/>
        <c:axId val="447109104"/>
      </c:barChart>
      <c:catAx>
        <c:axId val="30429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7109104"/>
        <c:crosses val="autoZero"/>
        <c:auto val="1"/>
        <c:lblAlgn val="ctr"/>
        <c:lblOffset val="100"/>
        <c:noMultiLvlLbl val="0"/>
      </c:catAx>
      <c:valAx>
        <c:axId val="44710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429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400" baseline="0" dirty="0"/>
              <a:t>Top 5 REQUESTED NEEDS per YEAR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186954644356481E-2"/>
          <c:y val="9.3828752761039386E-2"/>
          <c:w val="0.8954614954410216"/>
          <c:h val="0.76973887188504242"/>
        </c:manualLayout>
      </c:layout>
      <c:barChart>
        <c:barDir val="bar"/>
        <c:grouping val="stacked"/>
        <c:varyColors val="0"/>
        <c:ser>
          <c:idx val="0"/>
          <c:order val="0"/>
          <c:tx>
            <c:strRef>
              <c:f>'TOP 5'!$A$3</c:f>
              <c:strCache>
                <c:ptCount val="1"/>
                <c:pt idx="0">
                  <c:v>Dental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'TOP 5'!$B$1:$G$2</c:f>
              <c:multiLvlStrCache>
                <c:ptCount val="6"/>
                <c:lvl>
                  <c:pt idx="0">
                    <c:v>ON</c:v>
                  </c:pt>
                  <c:pt idx="1">
                    <c:v>OFF</c:v>
                  </c:pt>
                  <c:pt idx="2">
                    <c:v>ON</c:v>
                  </c:pt>
                  <c:pt idx="3">
                    <c:v>OFF</c:v>
                  </c:pt>
                  <c:pt idx="4">
                    <c:v>ON</c:v>
                  </c:pt>
                  <c:pt idx="5">
                    <c:v>OFF</c:v>
                  </c:pt>
                </c:lvl>
                <c:lvl>
                  <c:pt idx="0">
                    <c:v>YE2022</c:v>
                  </c:pt>
                  <c:pt idx="2">
                    <c:v>YE2023</c:v>
                  </c:pt>
                  <c:pt idx="4">
                    <c:v>YE2024</c:v>
                  </c:pt>
                </c:lvl>
              </c:multiLvlStrCache>
            </c:multiLvlStrRef>
          </c:cat>
          <c:val>
            <c:numRef>
              <c:f>'TOP 5'!$B$3:$G$3</c:f>
              <c:numCache>
                <c:formatCode>General</c:formatCode>
                <c:ptCount val="6"/>
                <c:pt idx="0">
                  <c:v>206</c:v>
                </c:pt>
                <c:pt idx="1">
                  <c:v>291</c:v>
                </c:pt>
                <c:pt idx="2">
                  <c:v>308</c:v>
                </c:pt>
                <c:pt idx="3">
                  <c:v>388</c:v>
                </c:pt>
                <c:pt idx="4">
                  <c:v>308</c:v>
                </c:pt>
                <c:pt idx="5">
                  <c:v>345</c:v>
                </c:pt>
              </c:numCache>
            </c:numRef>
          </c:val>
          <c:extLst>
            <c:ext xmlns:c16="http://schemas.microsoft.com/office/drawing/2014/chart" uri="{C3380CC4-5D6E-409C-BE32-E72D297353CC}">
              <c16:uniqueId val="{00000000-55B5-4A87-8449-2B88B771793B}"/>
            </c:ext>
          </c:extLst>
        </c:ser>
        <c:ser>
          <c:idx val="1"/>
          <c:order val="1"/>
          <c:tx>
            <c:strRef>
              <c:f>'TOP 5'!$A$4</c:f>
              <c:strCache>
                <c:ptCount val="1"/>
                <c:pt idx="0">
                  <c:v>Education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'TOP 5'!$B$1:$G$2</c:f>
              <c:multiLvlStrCache>
                <c:ptCount val="6"/>
                <c:lvl>
                  <c:pt idx="0">
                    <c:v>ON</c:v>
                  </c:pt>
                  <c:pt idx="1">
                    <c:v>OFF</c:v>
                  </c:pt>
                  <c:pt idx="2">
                    <c:v>ON</c:v>
                  </c:pt>
                  <c:pt idx="3">
                    <c:v>OFF</c:v>
                  </c:pt>
                  <c:pt idx="4">
                    <c:v>ON</c:v>
                  </c:pt>
                  <c:pt idx="5">
                    <c:v>OFF</c:v>
                  </c:pt>
                </c:lvl>
                <c:lvl>
                  <c:pt idx="0">
                    <c:v>YE2022</c:v>
                  </c:pt>
                  <c:pt idx="2">
                    <c:v>YE2023</c:v>
                  </c:pt>
                  <c:pt idx="4">
                    <c:v>YE2024</c:v>
                  </c:pt>
                </c:lvl>
              </c:multiLvlStrCache>
            </c:multiLvlStrRef>
          </c:cat>
          <c:val>
            <c:numRef>
              <c:f>'TOP 5'!$B$4:$G$4</c:f>
              <c:numCache>
                <c:formatCode>General</c:formatCode>
                <c:ptCount val="6"/>
                <c:pt idx="0">
                  <c:v>372</c:v>
                </c:pt>
                <c:pt idx="1">
                  <c:v>746</c:v>
                </c:pt>
                <c:pt idx="2">
                  <c:v>309</c:v>
                </c:pt>
                <c:pt idx="3">
                  <c:v>1026</c:v>
                </c:pt>
                <c:pt idx="4">
                  <c:v>215</c:v>
                </c:pt>
                <c:pt idx="5">
                  <c:v>1259</c:v>
                </c:pt>
              </c:numCache>
            </c:numRef>
          </c:val>
          <c:extLst>
            <c:ext xmlns:c16="http://schemas.microsoft.com/office/drawing/2014/chart" uri="{C3380CC4-5D6E-409C-BE32-E72D297353CC}">
              <c16:uniqueId val="{00000001-55B5-4A87-8449-2B88B771793B}"/>
            </c:ext>
          </c:extLst>
        </c:ser>
        <c:ser>
          <c:idx val="2"/>
          <c:order val="2"/>
          <c:tx>
            <c:strRef>
              <c:f>'TOP 5'!$A$5</c:f>
              <c:strCache>
                <c:ptCount val="1"/>
                <c:pt idx="0">
                  <c:v>Health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'TOP 5'!$B$1:$G$2</c:f>
              <c:multiLvlStrCache>
                <c:ptCount val="6"/>
                <c:lvl>
                  <c:pt idx="0">
                    <c:v>ON</c:v>
                  </c:pt>
                  <c:pt idx="1">
                    <c:v>OFF</c:v>
                  </c:pt>
                  <c:pt idx="2">
                    <c:v>ON</c:v>
                  </c:pt>
                  <c:pt idx="3">
                    <c:v>OFF</c:v>
                  </c:pt>
                  <c:pt idx="4">
                    <c:v>ON</c:v>
                  </c:pt>
                  <c:pt idx="5">
                    <c:v>OFF</c:v>
                  </c:pt>
                </c:lvl>
                <c:lvl>
                  <c:pt idx="0">
                    <c:v>YE2022</c:v>
                  </c:pt>
                  <c:pt idx="2">
                    <c:v>YE2023</c:v>
                  </c:pt>
                  <c:pt idx="4">
                    <c:v>YE2024</c:v>
                  </c:pt>
                </c:lvl>
              </c:multiLvlStrCache>
            </c:multiLvlStrRef>
          </c:cat>
          <c:val>
            <c:numRef>
              <c:f>'TOP 5'!$B$5:$G$5</c:f>
              <c:numCache>
                <c:formatCode>General</c:formatCode>
                <c:ptCount val="6"/>
                <c:pt idx="0">
                  <c:v>312</c:v>
                </c:pt>
                <c:pt idx="1">
                  <c:v>632</c:v>
                </c:pt>
                <c:pt idx="2">
                  <c:v>279</c:v>
                </c:pt>
                <c:pt idx="3">
                  <c:v>748</c:v>
                </c:pt>
                <c:pt idx="4">
                  <c:v>184</c:v>
                </c:pt>
                <c:pt idx="5">
                  <c:v>542</c:v>
                </c:pt>
              </c:numCache>
            </c:numRef>
          </c:val>
          <c:extLst>
            <c:ext xmlns:c16="http://schemas.microsoft.com/office/drawing/2014/chart" uri="{C3380CC4-5D6E-409C-BE32-E72D297353CC}">
              <c16:uniqueId val="{00000002-55B5-4A87-8449-2B88B771793B}"/>
            </c:ext>
          </c:extLst>
        </c:ser>
        <c:ser>
          <c:idx val="3"/>
          <c:order val="3"/>
          <c:tx>
            <c:strRef>
              <c:f>'TOP 5'!$A$6</c:f>
              <c:strCache>
                <c:ptCount val="1"/>
                <c:pt idx="0">
                  <c:v>Income/Food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'TOP 5'!$B$1:$G$2</c:f>
              <c:multiLvlStrCache>
                <c:ptCount val="6"/>
                <c:lvl>
                  <c:pt idx="0">
                    <c:v>ON</c:v>
                  </c:pt>
                  <c:pt idx="1">
                    <c:v>OFF</c:v>
                  </c:pt>
                  <c:pt idx="2">
                    <c:v>ON</c:v>
                  </c:pt>
                  <c:pt idx="3">
                    <c:v>OFF</c:v>
                  </c:pt>
                  <c:pt idx="4">
                    <c:v>ON</c:v>
                  </c:pt>
                  <c:pt idx="5">
                    <c:v>OFF</c:v>
                  </c:pt>
                </c:lvl>
                <c:lvl>
                  <c:pt idx="0">
                    <c:v>YE2022</c:v>
                  </c:pt>
                  <c:pt idx="2">
                    <c:v>YE2023</c:v>
                  </c:pt>
                  <c:pt idx="4">
                    <c:v>YE2024</c:v>
                  </c:pt>
                </c:lvl>
              </c:multiLvlStrCache>
            </c:multiLvlStrRef>
          </c:cat>
          <c:val>
            <c:numRef>
              <c:f>'TOP 5'!$B$6:$G$6</c:f>
              <c:numCache>
                <c:formatCode>General</c:formatCode>
                <c:ptCount val="6"/>
                <c:pt idx="0">
                  <c:v>65</c:v>
                </c:pt>
                <c:pt idx="1">
                  <c:v>134</c:v>
                </c:pt>
                <c:pt idx="2">
                  <c:v>444</c:v>
                </c:pt>
                <c:pt idx="3">
                  <c:v>1259</c:v>
                </c:pt>
                <c:pt idx="4">
                  <c:v>899</c:v>
                </c:pt>
                <c:pt idx="5">
                  <c:v>4838</c:v>
                </c:pt>
              </c:numCache>
            </c:numRef>
          </c:val>
          <c:extLst>
            <c:ext xmlns:c16="http://schemas.microsoft.com/office/drawing/2014/chart" uri="{C3380CC4-5D6E-409C-BE32-E72D297353CC}">
              <c16:uniqueId val="{00000003-55B5-4A87-8449-2B88B771793B}"/>
            </c:ext>
          </c:extLst>
        </c:ser>
        <c:ser>
          <c:idx val="4"/>
          <c:order val="4"/>
          <c:tx>
            <c:strRef>
              <c:f>'TOP 5'!$A$7</c:f>
              <c:strCache>
                <c:ptCount val="1"/>
                <c:pt idx="0">
                  <c:v>Transportation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'TOP 5'!$B$1:$G$2</c:f>
              <c:multiLvlStrCache>
                <c:ptCount val="6"/>
                <c:lvl>
                  <c:pt idx="0">
                    <c:v>ON</c:v>
                  </c:pt>
                  <c:pt idx="1">
                    <c:v>OFF</c:v>
                  </c:pt>
                  <c:pt idx="2">
                    <c:v>ON</c:v>
                  </c:pt>
                  <c:pt idx="3">
                    <c:v>OFF</c:v>
                  </c:pt>
                  <c:pt idx="4">
                    <c:v>ON</c:v>
                  </c:pt>
                  <c:pt idx="5">
                    <c:v>OFF</c:v>
                  </c:pt>
                </c:lvl>
                <c:lvl>
                  <c:pt idx="0">
                    <c:v>YE2022</c:v>
                  </c:pt>
                  <c:pt idx="2">
                    <c:v>YE2023</c:v>
                  </c:pt>
                  <c:pt idx="4">
                    <c:v>YE2024</c:v>
                  </c:pt>
                </c:lvl>
              </c:multiLvlStrCache>
            </c:multiLvlStrRef>
          </c:cat>
          <c:val>
            <c:numRef>
              <c:f>'TOP 5'!$B$7:$G$7</c:f>
              <c:numCache>
                <c:formatCode>General</c:formatCode>
                <c:ptCount val="6"/>
                <c:pt idx="0">
                  <c:v>84</c:v>
                </c:pt>
                <c:pt idx="1">
                  <c:v>166</c:v>
                </c:pt>
                <c:pt idx="2">
                  <c:v>96</c:v>
                </c:pt>
                <c:pt idx="3">
                  <c:v>279</c:v>
                </c:pt>
                <c:pt idx="4">
                  <c:v>157</c:v>
                </c:pt>
                <c:pt idx="5">
                  <c:v>389</c:v>
                </c:pt>
              </c:numCache>
            </c:numRef>
          </c:val>
          <c:extLst>
            <c:ext xmlns:c16="http://schemas.microsoft.com/office/drawing/2014/chart" uri="{C3380CC4-5D6E-409C-BE32-E72D297353CC}">
              <c16:uniqueId val="{00000004-55B5-4A87-8449-2B88B771793B}"/>
            </c:ext>
          </c:extLst>
        </c:ser>
        <c:dLbls>
          <c:dLblPos val="ctr"/>
          <c:showLegendKey val="0"/>
          <c:showVal val="1"/>
          <c:showCatName val="0"/>
          <c:showSerName val="0"/>
          <c:showPercent val="0"/>
          <c:showBubbleSize val="0"/>
        </c:dLbls>
        <c:gapWidth val="150"/>
        <c:overlap val="100"/>
        <c:axId val="594238448"/>
        <c:axId val="595248528"/>
      </c:barChart>
      <c:catAx>
        <c:axId val="594238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95248528"/>
        <c:crosses val="autoZero"/>
        <c:auto val="1"/>
        <c:lblAlgn val="ctr"/>
        <c:lblOffset val="100"/>
        <c:noMultiLvlLbl val="0"/>
      </c:catAx>
      <c:valAx>
        <c:axId val="595248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4238448"/>
        <c:crosses val="autoZero"/>
        <c:crossBetween val="between"/>
      </c:valAx>
      <c:spPr>
        <a:noFill/>
        <a:ln>
          <a:noFill/>
        </a:ln>
        <a:effectLst/>
      </c:spPr>
    </c:plotArea>
    <c:legend>
      <c:legendPos val="b"/>
      <c:layout>
        <c:manualLayout>
          <c:xMode val="edge"/>
          <c:yMode val="edge"/>
          <c:x val="7.2793611092429031E-2"/>
          <c:y val="0.91582047673700062"/>
          <c:w val="0.85441277781514191"/>
          <c:h val="8.417952326299932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Compliance Trend 2023/2024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SARF!$A$278</c:f>
              <c:strCache>
                <c:ptCount val="1"/>
                <c:pt idx="0">
                  <c:v>Same Day</c:v>
                </c:pt>
              </c:strCache>
            </c:strRef>
          </c:tx>
          <c:spPr>
            <a:solidFill>
              <a:schemeClr val="accent1"/>
            </a:solidFill>
            <a:ln>
              <a:noFill/>
            </a:ln>
            <a:effectLst/>
          </c:spPr>
          <c:invertIfNegative val="0"/>
          <c:cat>
            <c:numRef>
              <c:f>SARF!$B$277:$J$277</c:f>
              <c:numCache>
                <c:formatCode>mmm\-yy</c:formatCode>
                <c:ptCount val="9"/>
                <c:pt idx="0">
                  <c:v>45017</c:v>
                </c:pt>
                <c:pt idx="1">
                  <c:v>45047</c:v>
                </c:pt>
                <c:pt idx="2">
                  <c:v>45078</c:v>
                </c:pt>
                <c:pt idx="3">
                  <c:v>45108</c:v>
                </c:pt>
                <c:pt idx="4">
                  <c:v>45139</c:v>
                </c:pt>
                <c:pt idx="5">
                  <c:v>45170</c:v>
                </c:pt>
                <c:pt idx="6">
                  <c:v>45200</c:v>
                </c:pt>
                <c:pt idx="7">
                  <c:v>45231</c:v>
                </c:pt>
                <c:pt idx="8">
                  <c:v>45261</c:v>
                </c:pt>
              </c:numCache>
            </c:numRef>
          </c:cat>
          <c:val>
            <c:numRef>
              <c:f>SARF!$B$278:$J$278</c:f>
              <c:numCache>
                <c:formatCode>General</c:formatCode>
                <c:ptCount val="9"/>
                <c:pt idx="0">
                  <c:v>86</c:v>
                </c:pt>
                <c:pt idx="1">
                  <c:v>117</c:v>
                </c:pt>
                <c:pt idx="2">
                  <c:v>92</c:v>
                </c:pt>
                <c:pt idx="3">
                  <c:v>148</c:v>
                </c:pt>
                <c:pt idx="4">
                  <c:v>192</c:v>
                </c:pt>
                <c:pt idx="5">
                  <c:v>144</c:v>
                </c:pt>
                <c:pt idx="6">
                  <c:v>203</c:v>
                </c:pt>
                <c:pt idx="7">
                  <c:v>107</c:v>
                </c:pt>
                <c:pt idx="8">
                  <c:v>69</c:v>
                </c:pt>
              </c:numCache>
            </c:numRef>
          </c:val>
          <c:extLst>
            <c:ext xmlns:c16="http://schemas.microsoft.com/office/drawing/2014/chart" uri="{C3380CC4-5D6E-409C-BE32-E72D297353CC}">
              <c16:uniqueId val="{00000000-51CA-4834-BA34-516255851B9A}"/>
            </c:ext>
          </c:extLst>
        </c:ser>
        <c:ser>
          <c:idx val="1"/>
          <c:order val="1"/>
          <c:tx>
            <c:strRef>
              <c:f>SARF!$A$279</c:f>
              <c:strCache>
                <c:ptCount val="1"/>
                <c:pt idx="0">
                  <c:v>1-5 Days</c:v>
                </c:pt>
              </c:strCache>
            </c:strRef>
          </c:tx>
          <c:spPr>
            <a:solidFill>
              <a:srgbClr val="92D050"/>
            </a:solidFill>
            <a:ln>
              <a:noFill/>
            </a:ln>
            <a:effectLst/>
          </c:spPr>
          <c:invertIfNegative val="0"/>
          <c:cat>
            <c:numRef>
              <c:f>SARF!$B$277:$J$277</c:f>
              <c:numCache>
                <c:formatCode>mmm\-yy</c:formatCode>
                <c:ptCount val="9"/>
                <c:pt idx="0">
                  <c:v>45017</c:v>
                </c:pt>
                <c:pt idx="1">
                  <c:v>45047</c:v>
                </c:pt>
                <c:pt idx="2">
                  <c:v>45078</c:v>
                </c:pt>
                <c:pt idx="3">
                  <c:v>45108</c:v>
                </c:pt>
                <c:pt idx="4">
                  <c:v>45139</c:v>
                </c:pt>
                <c:pt idx="5">
                  <c:v>45170</c:v>
                </c:pt>
                <c:pt idx="6">
                  <c:v>45200</c:v>
                </c:pt>
                <c:pt idx="7">
                  <c:v>45231</c:v>
                </c:pt>
                <c:pt idx="8">
                  <c:v>45261</c:v>
                </c:pt>
              </c:numCache>
            </c:numRef>
          </c:cat>
          <c:val>
            <c:numRef>
              <c:f>SARF!$B$279:$J$279</c:f>
              <c:numCache>
                <c:formatCode>General</c:formatCode>
                <c:ptCount val="9"/>
                <c:pt idx="0">
                  <c:v>136</c:v>
                </c:pt>
                <c:pt idx="1">
                  <c:v>199</c:v>
                </c:pt>
                <c:pt idx="2">
                  <c:v>285</c:v>
                </c:pt>
                <c:pt idx="3">
                  <c:v>245</c:v>
                </c:pt>
                <c:pt idx="4">
                  <c:v>316</c:v>
                </c:pt>
                <c:pt idx="5">
                  <c:v>175</c:v>
                </c:pt>
                <c:pt idx="6">
                  <c:v>190</c:v>
                </c:pt>
                <c:pt idx="7">
                  <c:v>215</c:v>
                </c:pt>
                <c:pt idx="8">
                  <c:v>193</c:v>
                </c:pt>
              </c:numCache>
            </c:numRef>
          </c:val>
          <c:extLst>
            <c:ext xmlns:c16="http://schemas.microsoft.com/office/drawing/2014/chart" uri="{C3380CC4-5D6E-409C-BE32-E72D297353CC}">
              <c16:uniqueId val="{00000001-51CA-4834-BA34-516255851B9A}"/>
            </c:ext>
          </c:extLst>
        </c:ser>
        <c:ser>
          <c:idx val="2"/>
          <c:order val="2"/>
          <c:tx>
            <c:strRef>
              <c:f>SARF!$A$280</c:f>
              <c:strCache>
                <c:ptCount val="1"/>
                <c:pt idx="0">
                  <c:v>6-15 Days</c:v>
                </c:pt>
              </c:strCache>
            </c:strRef>
          </c:tx>
          <c:spPr>
            <a:solidFill>
              <a:srgbClr val="FFC000"/>
            </a:solidFill>
            <a:ln>
              <a:noFill/>
            </a:ln>
            <a:effectLst/>
          </c:spPr>
          <c:invertIfNegative val="0"/>
          <c:cat>
            <c:numRef>
              <c:f>SARF!$B$277:$J$277</c:f>
              <c:numCache>
                <c:formatCode>mmm\-yy</c:formatCode>
                <c:ptCount val="9"/>
                <c:pt idx="0">
                  <c:v>45017</c:v>
                </c:pt>
                <c:pt idx="1">
                  <c:v>45047</c:v>
                </c:pt>
                <c:pt idx="2">
                  <c:v>45078</c:v>
                </c:pt>
                <c:pt idx="3">
                  <c:v>45108</c:v>
                </c:pt>
                <c:pt idx="4">
                  <c:v>45139</c:v>
                </c:pt>
                <c:pt idx="5">
                  <c:v>45170</c:v>
                </c:pt>
                <c:pt idx="6">
                  <c:v>45200</c:v>
                </c:pt>
                <c:pt idx="7">
                  <c:v>45231</c:v>
                </c:pt>
                <c:pt idx="8">
                  <c:v>45261</c:v>
                </c:pt>
              </c:numCache>
            </c:numRef>
          </c:cat>
          <c:val>
            <c:numRef>
              <c:f>SARF!$B$280:$J$280</c:f>
              <c:numCache>
                <c:formatCode>General</c:formatCode>
                <c:ptCount val="9"/>
                <c:pt idx="0">
                  <c:v>209</c:v>
                </c:pt>
                <c:pt idx="1">
                  <c:v>351</c:v>
                </c:pt>
                <c:pt idx="2">
                  <c:v>248</c:v>
                </c:pt>
                <c:pt idx="3">
                  <c:v>298</c:v>
                </c:pt>
                <c:pt idx="4">
                  <c:v>287</c:v>
                </c:pt>
                <c:pt idx="5">
                  <c:v>104</c:v>
                </c:pt>
                <c:pt idx="6">
                  <c:v>203</c:v>
                </c:pt>
                <c:pt idx="7">
                  <c:v>249</c:v>
                </c:pt>
                <c:pt idx="8">
                  <c:v>75</c:v>
                </c:pt>
              </c:numCache>
            </c:numRef>
          </c:val>
          <c:extLst>
            <c:ext xmlns:c16="http://schemas.microsoft.com/office/drawing/2014/chart" uri="{C3380CC4-5D6E-409C-BE32-E72D297353CC}">
              <c16:uniqueId val="{00000002-51CA-4834-BA34-516255851B9A}"/>
            </c:ext>
          </c:extLst>
        </c:ser>
        <c:ser>
          <c:idx val="3"/>
          <c:order val="3"/>
          <c:tx>
            <c:strRef>
              <c:f>SARF!$A$281</c:f>
              <c:strCache>
                <c:ptCount val="1"/>
                <c:pt idx="0">
                  <c:v>16-30 Days</c:v>
                </c:pt>
              </c:strCache>
            </c:strRef>
          </c:tx>
          <c:spPr>
            <a:solidFill>
              <a:srgbClr val="FF0000"/>
            </a:solidFill>
            <a:ln>
              <a:noFill/>
            </a:ln>
            <a:effectLst/>
          </c:spPr>
          <c:invertIfNegative val="0"/>
          <c:cat>
            <c:numRef>
              <c:f>SARF!$B$277:$J$277</c:f>
              <c:numCache>
                <c:formatCode>mmm\-yy</c:formatCode>
                <c:ptCount val="9"/>
                <c:pt idx="0">
                  <c:v>45017</c:v>
                </c:pt>
                <c:pt idx="1">
                  <c:v>45047</c:v>
                </c:pt>
                <c:pt idx="2">
                  <c:v>45078</c:v>
                </c:pt>
                <c:pt idx="3">
                  <c:v>45108</c:v>
                </c:pt>
                <c:pt idx="4">
                  <c:v>45139</c:v>
                </c:pt>
                <c:pt idx="5">
                  <c:v>45170</c:v>
                </c:pt>
                <c:pt idx="6">
                  <c:v>45200</c:v>
                </c:pt>
                <c:pt idx="7">
                  <c:v>45231</c:v>
                </c:pt>
                <c:pt idx="8">
                  <c:v>45261</c:v>
                </c:pt>
              </c:numCache>
            </c:numRef>
          </c:cat>
          <c:val>
            <c:numRef>
              <c:f>SARF!$B$281:$J$281</c:f>
              <c:numCache>
                <c:formatCode>General</c:formatCode>
                <c:ptCount val="9"/>
                <c:pt idx="0">
                  <c:v>67</c:v>
                </c:pt>
                <c:pt idx="1">
                  <c:v>95</c:v>
                </c:pt>
                <c:pt idx="2">
                  <c:v>53</c:v>
                </c:pt>
                <c:pt idx="3">
                  <c:v>28</c:v>
                </c:pt>
                <c:pt idx="4">
                  <c:v>18</c:v>
                </c:pt>
                <c:pt idx="5">
                  <c:v>11</c:v>
                </c:pt>
                <c:pt idx="6">
                  <c:v>10</c:v>
                </c:pt>
                <c:pt idx="7">
                  <c:v>10</c:v>
                </c:pt>
                <c:pt idx="8">
                  <c:v>1</c:v>
                </c:pt>
              </c:numCache>
            </c:numRef>
          </c:val>
          <c:extLst>
            <c:ext xmlns:c16="http://schemas.microsoft.com/office/drawing/2014/chart" uri="{C3380CC4-5D6E-409C-BE32-E72D297353CC}">
              <c16:uniqueId val="{00000003-51CA-4834-BA34-516255851B9A}"/>
            </c:ext>
          </c:extLst>
        </c:ser>
        <c:ser>
          <c:idx val="4"/>
          <c:order val="4"/>
          <c:tx>
            <c:strRef>
              <c:f>SARF!$A$282</c:f>
              <c:strCache>
                <c:ptCount val="1"/>
                <c:pt idx="0">
                  <c:v>30+</c:v>
                </c:pt>
              </c:strCache>
            </c:strRef>
          </c:tx>
          <c:spPr>
            <a:solidFill>
              <a:srgbClr val="002060"/>
            </a:solidFill>
            <a:ln>
              <a:noFill/>
            </a:ln>
            <a:effectLst/>
          </c:spPr>
          <c:invertIfNegative val="0"/>
          <c:cat>
            <c:numRef>
              <c:f>SARF!$B$277:$J$277</c:f>
              <c:numCache>
                <c:formatCode>mmm\-yy</c:formatCode>
                <c:ptCount val="9"/>
                <c:pt idx="0">
                  <c:v>45017</c:v>
                </c:pt>
                <c:pt idx="1">
                  <c:v>45047</c:v>
                </c:pt>
                <c:pt idx="2">
                  <c:v>45078</c:v>
                </c:pt>
                <c:pt idx="3">
                  <c:v>45108</c:v>
                </c:pt>
                <c:pt idx="4">
                  <c:v>45139</c:v>
                </c:pt>
                <c:pt idx="5">
                  <c:v>45170</c:v>
                </c:pt>
                <c:pt idx="6">
                  <c:v>45200</c:v>
                </c:pt>
                <c:pt idx="7">
                  <c:v>45231</c:v>
                </c:pt>
                <c:pt idx="8">
                  <c:v>45261</c:v>
                </c:pt>
              </c:numCache>
            </c:numRef>
          </c:cat>
          <c:val>
            <c:numRef>
              <c:f>SARF!$B$282:$J$282</c:f>
              <c:numCache>
                <c:formatCode>General</c:formatCode>
                <c:ptCount val="9"/>
                <c:pt idx="0">
                  <c:v>33</c:v>
                </c:pt>
                <c:pt idx="1">
                  <c:v>48</c:v>
                </c:pt>
                <c:pt idx="2">
                  <c:v>20</c:v>
                </c:pt>
                <c:pt idx="3">
                  <c:v>2</c:v>
                </c:pt>
                <c:pt idx="4">
                  <c:v>7</c:v>
                </c:pt>
                <c:pt idx="5">
                  <c:v>1</c:v>
                </c:pt>
                <c:pt idx="6">
                  <c:v>5</c:v>
                </c:pt>
                <c:pt idx="7">
                  <c:v>2</c:v>
                </c:pt>
                <c:pt idx="8">
                  <c:v>0</c:v>
                </c:pt>
              </c:numCache>
            </c:numRef>
          </c:val>
          <c:extLst>
            <c:ext xmlns:c16="http://schemas.microsoft.com/office/drawing/2014/chart" uri="{C3380CC4-5D6E-409C-BE32-E72D297353CC}">
              <c16:uniqueId val="{00000004-51CA-4834-BA34-516255851B9A}"/>
            </c:ext>
          </c:extLst>
        </c:ser>
        <c:dLbls>
          <c:showLegendKey val="0"/>
          <c:showVal val="0"/>
          <c:showCatName val="0"/>
          <c:showSerName val="0"/>
          <c:showPercent val="0"/>
          <c:showBubbleSize val="0"/>
        </c:dLbls>
        <c:gapWidth val="150"/>
        <c:overlap val="100"/>
        <c:axId val="961574047"/>
        <c:axId val="966413695"/>
      </c:barChart>
      <c:dateAx>
        <c:axId val="96157404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6413695"/>
        <c:crosses val="autoZero"/>
        <c:auto val="1"/>
        <c:lblOffset val="100"/>
        <c:baseTimeUnit val="months"/>
      </c:dateAx>
      <c:valAx>
        <c:axId val="966413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157404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SARF!$A$51:$A$55</cx:f>
        <cx:lvl ptCount="5">
          <cx:pt idx="0">Education</cx:pt>
          <cx:pt idx="1">Healthy Child Development</cx:pt>
          <cx:pt idx="2">Non Med Travel</cx:pt>
          <cx:pt idx="3">Allied Health</cx:pt>
          <cx:pt idx="4">Dental</cx:pt>
        </cx:lvl>
      </cx:strDim>
      <cx:numDim type="size">
        <cx:f>SARF!$B$51:$B$55</cx:f>
        <cx:lvl ptCount="5" formatCode="_(&quot;$&quot;* #,##0.00_);_(&quot;$&quot;* \(#,##0.00\);_(&quot;$&quot;* &quot;-&quot;??_);_(@_)">
          <cx:pt idx="0">14703193</cx:pt>
          <cx:pt idx="1">3761229</cx:pt>
          <cx:pt idx="2">2521129</cx:pt>
          <cx:pt idx="3">1936321</cx:pt>
          <cx:pt idx="4">1795469</cx:pt>
        </cx:lvl>
      </cx:numDim>
    </cx:data>
  </cx:chartData>
  <cx:chart>
    <cx:plotArea>
      <cx:plotAreaRegion>
        <cx:series layoutId="treemap" uniqueId="{233FF4B2-32EB-4E33-A318-A5936B1EF005}">
          <cx:dataLabels pos="inEnd">
            <cx:txPr>
              <a:bodyPr spcFirstLastPara="1" vertOverflow="ellipsis" horzOverflow="overflow" wrap="square" lIns="0" tIns="0" rIns="0" bIns="0" anchor="ctr" anchorCtr="1"/>
              <a:lstStyle/>
              <a:p>
                <a:pPr algn="ctr" rtl="0">
                  <a:defRPr sz="1200" b="1" i="0" baseline="0"/>
                </a:pPr>
                <a:endParaRPr lang="en-US" sz="1200" b="1" i="0" u="none" strike="noStrike" baseline="0">
                  <a:solidFill>
                    <a:prstClr val="white"/>
                  </a:solidFill>
                  <a:latin typeface="Calibri" panose="020F0502020204030204"/>
                </a:endParaRPr>
              </a:p>
            </cx:txPr>
            <cx:visibility seriesName="0" categoryName="1" value="0"/>
          </cx:dataLabels>
          <cx:dataId val="0"/>
          <cx:layoutPr>
            <cx:parentLabelLayout val="overlapping"/>
          </cx:layoutPr>
        </cx:series>
      </cx:plotAreaRegion>
    </cx:plotArea>
    <cx:legend pos="t" align="ctr" overlay="0">
      <cx:txPr>
        <a:bodyPr spcFirstLastPara="1" vertOverflow="ellipsis" horzOverflow="overflow" wrap="square" lIns="0" tIns="0" rIns="0" bIns="0" anchor="ctr" anchorCtr="1"/>
        <a:lstStyle/>
        <a:p>
          <a:pPr algn="ctr" rtl="0">
            <a:defRPr sz="1000" baseline="0"/>
          </a:pPr>
          <a:endParaRPr lang="en-US" sz="1000" b="0" i="0" u="none" strike="noStrike" baseline="0">
            <a:solidFill>
              <a:prstClr val="black">
                <a:lumMod val="65000"/>
                <a:lumOff val="35000"/>
              </a:prstClr>
            </a:solidFill>
            <a:latin typeface="Calibri" panose="020F0502020204030204"/>
          </a:endParaRPr>
        </a:p>
      </cx:txPr>
    </cx:legend>
  </cx:chart>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B4900-F38D-4DA5-AC3B-7E5D11B6EE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A397B1-6864-4AF8-9AC7-C0560C29F09B}">
      <dgm:prSet/>
      <dgm:spPr/>
      <dgm:t>
        <a:bodyPr/>
        <a:lstStyle/>
        <a:p>
          <a:r>
            <a:rPr lang="en-CA" dirty="0"/>
            <a:t>Competent, compassionate, multidisciplinary team with experience in Health, Social and Education</a:t>
          </a:r>
          <a:endParaRPr lang="en-US" dirty="0"/>
        </a:p>
      </dgm:t>
    </dgm:pt>
    <dgm:pt modelId="{F6853F54-B3A3-4CCB-A28B-3BB58A5125F5}" type="parTrans" cxnId="{C1F9AC29-ECD4-467A-8C20-49AFDE198207}">
      <dgm:prSet/>
      <dgm:spPr/>
      <dgm:t>
        <a:bodyPr/>
        <a:lstStyle/>
        <a:p>
          <a:endParaRPr lang="en-US"/>
        </a:p>
      </dgm:t>
    </dgm:pt>
    <dgm:pt modelId="{87A60029-DAA7-4504-9D7F-8E1EDE7AD978}" type="sibTrans" cxnId="{C1F9AC29-ECD4-467A-8C20-49AFDE198207}">
      <dgm:prSet/>
      <dgm:spPr/>
      <dgm:t>
        <a:bodyPr/>
        <a:lstStyle/>
        <a:p>
          <a:endParaRPr lang="en-US"/>
        </a:p>
      </dgm:t>
    </dgm:pt>
    <dgm:pt modelId="{E7173AF0-C5B7-4E9B-98C5-743444229233}">
      <dgm:prSet/>
      <dgm:spPr/>
      <dgm:t>
        <a:bodyPr/>
        <a:lstStyle/>
        <a:p>
          <a:r>
            <a:rPr lang="en-CA" dirty="0"/>
            <a:t>Live &amp; work in our communities, speak our Native tongue &amp; family led</a:t>
          </a:r>
          <a:endParaRPr lang="en-US" dirty="0"/>
        </a:p>
      </dgm:t>
    </dgm:pt>
    <dgm:pt modelId="{0C5683C9-07AE-41D5-878D-8AF3AC48B1B1}" type="parTrans" cxnId="{DA8EA598-E38E-4335-9963-7536C33CD9A4}">
      <dgm:prSet/>
      <dgm:spPr/>
      <dgm:t>
        <a:bodyPr/>
        <a:lstStyle/>
        <a:p>
          <a:endParaRPr lang="en-US"/>
        </a:p>
      </dgm:t>
    </dgm:pt>
    <dgm:pt modelId="{991EA2AC-9606-46F2-BF7F-7D368CFB0D50}" type="sibTrans" cxnId="{DA8EA598-E38E-4335-9963-7536C33CD9A4}">
      <dgm:prSet/>
      <dgm:spPr/>
      <dgm:t>
        <a:bodyPr/>
        <a:lstStyle/>
        <a:p>
          <a:endParaRPr lang="en-US"/>
        </a:p>
      </dgm:t>
    </dgm:pt>
    <dgm:pt modelId="{5A8C88AE-CE74-48BA-BB27-6290B69B1A42}">
      <dgm:prSet/>
      <dgm:spPr/>
      <dgm:t>
        <a:bodyPr/>
        <a:lstStyle/>
        <a:p>
          <a:r>
            <a:rPr lang="en-US" dirty="0"/>
            <a:t>Adaptability &amp; flexibility</a:t>
          </a:r>
        </a:p>
      </dgm:t>
    </dgm:pt>
    <dgm:pt modelId="{6564AD2E-9A99-4771-A4D7-5F2E4EB1232A}" type="parTrans" cxnId="{30954A59-7347-439C-A300-6DDFDC1F7115}">
      <dgm:prSet/>
      <dgm:spPr/>
      <dgm:t>
        <a:bodyPr/>
        <a:lstStyle/>
        <a:p>
          <a:endParaRPr lang="en-US"/>
        </a:p>
      </dgm:t>
    </dgm:pt>
    <dgm:pt modelId="{3E146B1C-6A3F-42DD-BD17-166854C30456}" type="sibTrans" cxnId="{30954A59-7347-439C-A300-6DDFDC1F7115}">
      <dgm:prSet/>
      <dgm:spPr/>
      <dgm:t>
        <a:bodyPr/>
        <a:lstStyle/>
        <a:p>
          <a:endParaRPr lang="en-US"/>
        </a:p>
      </dgm:t>
    </dgm:pt>
    <dgm:pt modelId="{3863A626-B115-4909-8BB7-67CA8066CCFA}">
      <dgm:prSet/>
      <dgm:spPr/>
      <dgm:t>
        <a:bodyPr/>
        <a:lstStyle/>
        <a:p>
          <a:r>
            <a:rPr lang="en-CA" dirty="0"/>
            <a:t>Relationship with ISC Region &amp; service providers</a:t>
          </a:r>
          <a:endParaRPr lang="en-US" dirty="0"/>
        </a:p>
      </dgm:t>
    </dgm:pt>
    <dgm:pt modelId="{074F7D90-5ED8-447B-90ED-C8F9015901CF}" type="parTrans" cxnId="{2FE4C600-0D0D-4572-9B86-E9A20EAA1288}">
      <dgm:prSet/>
      <dgm:spPr/>
      <dgm:t>
        <a:bodyPr/>
        <a:lstStyle/>
        <a:p>
          <a:endParaRPr lang="en-US"/>
        </a:p>
      </dgm:t>
    </dgm:pt>
    <dgm:pt modelId="{A59EF907-4322-4124-9655-EB7DCF462D19}" type="sibTrans" cxnId="{2FE4C600-0D0D-4572-9B86-E9A20EAA1288}">
      <dgm:prSet/>
      <dgm:spPr/>
      <dgm:t>
        <a:bodyPr/>
        <a:lstStyle/>
        <a:p>
          <a:endParaRPr lang="en-US"/>
        </a:p>
      </dgm:t>
    </dgm:pt>
    <dgm:pt modelId="{B3D56C69-39BC-4D2B-AF88-6E8AACD8E653}">
      <dgm:prSet/>
      <dgm:spPr/>
      <dgm:t>
        <a:bodyPr/>
        <a:lstStyle/>
        <a:p>
          <a:r>
            <a:rPr lang="en-CA" dirty="0"/>
            <a:t>Excellent advocacy &amp; referral services</a:t>
          </a:r>
          <a:endParaRPr lang="en-US" dirty="0"/>
        </a:p>
      </dgm:t>
    </dgm:pt>
    <dgm:pt modelId="{4B4E812C-6362-423F-AFC6-D7B087523AEE}" type="parTrans" cxnId="{058D0B08-8098-4BD0-A018-1DD121C9FDAE}">
      <dgm:prSet/>
      <dgm:spPr/>
      <dgm:t>
        <a:bodyPr/>
        <a:lstStyle/>
        <a:p>
          <a:endParaRPr lang="en-US"/>
        </a:p>
      </dgm:t>
    </dgm:pt>
    <dgm:pt modelId="{8658FAF6-784C-4E7F-90D8-BF76D40E2271}" type="sibTrans" cxnId="{058D0B08-8098-4BD0-A018-1DD121C9FDAE}">
      <dgm:prSet/>
      <dgm:spPr/>
      <dgm:t>
        <a:bodyPr/>
        <a:lstStyle/>
        <a:p>
          <a:endParaRPr lang="en-US"/>
        </a:p>
      </dgm:t>
    </dgm:pt>
    <dgm:pt modelId="{471FF685-2102-49B3-9AAB-C4471EFC2182}">
      <dgm:prSet/>
      <dgm:spPr/>
      <dgm:t>
        <a:bodyPr/>
        <a:lstStyle/>
        <a:p>
          <a:r>
            <a:rPr lang="en-US" dirty="0"/>
            <a:t>Robust Database &amp; IT Security Measures</a:t>
          </a:r>
        </a:p>
      </dgm:t>
    </dgm:pt>
    <dgm:pt modelId="{DB9DE5DC-430E-497C-B7E3-57011082599B}" type="parTrans" cxnId="{C3DA435B-DF36-4709-9A81-8611059BC9BA}">
      <dgm:prSet/>
      <dgm:spPr/>
    </dgm:pt>
    <dgm:pt modelId="{7E2DEF2B-6729-448C-A551-EF1B01BDF777}" type="sibTrans" cxnId="{C3DA435B-DF36-4709-9A81-8611059BC9BA}">
      <dgm:prSet/>
      <dgm:spPr/>
    </dgm:pt>
    <dgm:pt modelId="{9F9F46DF-6026-4A63-9E9A-4652D1316B90}" type="pres">
      <dgm:prSet presAssocID="{654B4900-F38D-4DA5-AC3B-7E5D11B6EE83}" presName="linear" presStyleCnt="0">
        <dgm:presLayoutVars>
          <dgm:animLvl val="lvl"/>
          <dgm:resizeHandles val="exact"/>
        </dgm:presLayoutVars>
      </dgm:prSet>
      <dgm:spPr/>
    </dgm:pt>
    <dgm:pt modelId="{C3F749C0-8DBA-4467-8A99-2680852926E2}" type="pres">
      <dgm:prSet presAssocID="{3FA397B1-6864-4AF8-9AC7-C0560C29F09B}" presName="parentText" presStyleLbl="node1" presStyleIdx="0" presStyleCnt="6">
        <dgm:presLayoutVars>
          <dgm:chMax val="0"/>
          <dgm:bulletEnabled val="1"/>
        </dgm:presLayoutVars>
      </dgm:prSet>
      <dgm:spPr/>
    </dgm:pt>
    <dgm:pt modelId="{9830E538-C5E9-4182-A646-8DEFEB448EAE}" type="pres">
      <dgm:prSet presAssocID="{87A60029-DAA7-4504-9D7F-8E1EDE7AD978}" presName="spacer" presStyleCnt="0"/>
      <dgm:spPr/>
    </dgm:pt>
    <dgm:pt modelId="{AF5C5369-FE1B-4BD1-B744-282A803E537D}" type="pres">
      <dgm:prSet presAssocID="{E7173AF0-C5B7-4E9B-98C5-743444229233}" presName="parentText" presStyleLbl="node1" presStyleIdx="1" presStyleCnt="6">
        <dgm:presLayoutVars>
          <dgm:chMax val="0"/>
          <dgm:bulletEnabled val="1"/>
        </dgm:presLayoutVars>
      </dgm:prSet>
      <dgm:spPr/>
    </dgm:pt>
    <dgm:pt modelId="{11D76644-1E46-4910-BC59-CABA7B8976D1}" type="pres">
      <dgm:prSet presAssocID="{991EA2AC-9606-46F2-BF7F-7D368CFB0D50}" presName="spacer" presStyleCnt="0"/>
      <dgm:spPr/>
    </dgm:pt>
    <dgm:pt modelId="{273FB9A2-C41D-487A-946E-6EDD3998ABB8}" type="pres">
      <dgm:prSet presAssocID="{5A8C88AE-CE74-48BA-BB27-6290B69B1A42}" presName="parentText" presStyleLbl="node1" presStyleIdx="2" presStyleCnt="6">
        <dgm:presLayoutVars>
          <dgm:chMax val="0"/>
          <dgm:bulletEnabled val="1"/>
        </dgm:presLayoutVars>
      </dgm:prSet>
      <dgm:spPr/>
    </dgm:pt>
    <dgm:pt modelId="{7D6603BF-5048-4BC9-B48E-02633B0B60A6}" type="pres">
      <dgm:prSet presAssocID="{3E146B1C-6A3F-42DD-BD17-166854C30456}" presName="spacer" presStyleCnt="0"/>
      <dgm:spPr/>
    </dgm:pt>
    <dgm:pt modelId="{F8810609-DC29-49AF-8FA2-D5B6C0EA4580}" type="pres">
      <dgm:prSet presAssocID="{3863A626-B115-4909-8BB7-67CA8066CCFA}" presName="parentText" presStyleLbl="node1" presStyleIdx="3" presStyleCnt="6">
        <dgm:presLayoutVars>
          <dgm:chMax val="0"/>
          <dgm:bulletEnabled val="1"/>
        </dgm:presLayoutVars>
      </dgm:prSet>
      <dgm:spPr/>
    </dgm:pt>
    <dgm:pt modelId="{31F5E041-B67F-43D3-827B-AC6B7CE3432C}" type="pres">
      <dgm:prSet presAssocID="{A59EF907-4322-4124-9655-EB7DCF462D19}" presName="spacer" presStyleCnt="0"/>
      <dgm:spPr/>
    </dgm:pt>
    <dgm:pt modelId="{58A3BE95-3635-4D83-AF6F-F525AF15FD04}" type="pres">
      <dgm:prSet presAssocID="{B3D56C69-39BC-4D2B-AF88-6E8AACD8E653}" presName="parentText" presStyleLbl="node1" presStyleIdx="4" presStyleCnt="6">
        <dgm:presLayoutVars>
          <dgm:chMax val="0"/>
          <dgm:bulletEnabled val="1"/>
        </dgm:presLayoutVars>
      </dgm:prSet>
      <dgm:spPr/>
    </dgm:pt>
    <dgm:pt modelId="{C5EA44AF-92E8-47D9-82C1-EAEEA34932BD}" type="pres">
      <dgm:prSet presAssocID="{8658FAF6-784C-4E7F-90D8-BF76D40E2271}" presName="spacer" presStyleCnt="0"/>
      <dgm:spPr/>
    </dgm:pt>
    <dgm:pt modelId="{DD4537E4-F5D5-4C37-839E-3F7DF8369721}" type="pres">
      <dgm:prSet presAssocID="{471FF685-2102-49B3-9AAB-C4471EFC2182}" presName="parentText" presStyleLbl="node1" presStyleIdx="5" presStyleCnt="6">
        <dgm:presLayoutVars>
          <dgm:chMax val="0"/>
          <dgm:bulletEnabled val="1"/>
        </dgm:presLayoutVars>
      </dgm:prSet>
      <dgm:spPr/>
    </dgm:pt>
  </dgm:ptLst>
  <dgm:cxnLst>
    <dgm:cxn modelId="{2FE4C600-0D0D-4572-9B86-E9A20EAA1288}" srcId="{654B4900-F38D-4DA5-AC3B-7E5D11B6EE83}" destId="{3863A626-B115-4909-8BB7-67CA8066CCFA}" srcOrd="3" destOrd="0" parTransId="{074F7D90-5ED8-447B-90ED-C8F9015901CF}" sibTransId="{A59EF907-4322-4124-9655-EB7DCF462D19}"/>
    <dgm:cxn modelId="{DB02F404-FED8-47E4-8718-B7A6BEC5449F}" type="presOf" srcId="{E7173AF0-C5B7-4E9B-98C5-743444229233}" destId="{AF5C5369-FE1B-4BD1-B744-282A803E537D}" srcOrd="0" destOrd="0" presId="urn:microsoft.com/office/officeart/2005/8/layout/vList2"/>
    <dgm:cxn modelId="{058D0B08-8098-4BD0-A018-1DD121C9FDAE}" srcId="{654B4900-F38D-4DA5-AC3B-7E5D11B6EE83}" destId="{B3D56C69-39BC-4D2B-AF88-6E8AACD8E653}" srcOrd="4" destOrd="0" parTransId="{4B4E812C-6362-423F-AFC6-D7B087523AEE}" sibTransId="{8658FAF6-784C-4E7F-90D8-BF76D40E2271}"/>
    <dgm:cxn modelId="{CE69191A-9238-40E3-B678-F9A6E1835291}" type="presOf" srcId="{3863A626-B115-4909-8BB7-67CA8066CCFA}" destId="{F8810609-DC29-49AF-8FA2-D5B6C0EA4580}" srcOrd="0" destOrd="0" presId="urn:microsoft.com/office/officeart/2005/8/layout/vList2"/>
    <dgm:cxn modelId="{CAF57821-2CE8-4BBC-9519-7ADA0DEFD124}" type="presOf" srcId="{654B4900-F38D-4DA5-AC3B-7E5D11B6EE83}" destId="{9F9F46DF-6026-4A63-9E9A-4652D1316B90}" srcOrd="0" destOrd="0" presId="urn:microsoft.com/office/officeart/2005/8/layout/vList2"/>
    <dgm:cxn modelId="{C1F9AC29-ECD4-467A-8C20-49AFDE198207}" srcId="{654B4900-F38D-4DA5-AC3B-7E5D11B6EE83}" destId="{3FA397B1-6864-4AF8-9AC7-C0560C29F09B}" srcOrd="0" destOrd="0" parTransId="{F6853F54-B3A3-4CCB-A28B-3BB58A5125F5}" sibTransId="{87A60029-DAA7-4504-9D7F-8E1EDE7AD978}"/>
    <dgm:cxn modelId="{C3DA435B-DF36-4709-9A81-8611059BC9BA}" srcId="{654B4900-F38D-4DA5-AC3B-7E5D11B6EE83}" destId="{471FF685-2102-49B3-9AAB-C4471EFC2182}" srcOrd="5" destOrd="0" parTransId="{DB9DE5DC-430E-497C-B7E3-57011082599B}" sibTransId="{7E2DEF2B-6729-448C-A551-EF1B01BDF777}"/>
    <dgm:cxn modelId="{099FA364-AECC-435B-9CB4-3E744FC3A15F}" type="presOf" srcId="{3FA397B1-6864-4AF8-9AC7-C0560C29F09B}" destId="{C3F749C0-8DBA-4467-8A99-2680852926E2}" srcOrd="0" destOrd="0" presId="urn:microsoft.com/office/officeart/2005/8/layout/vList2"/>
    <dgm:cxn modelId="{30954A59-7347-439C-A300-6DDFDC1F7115}" srcId="{654B4900-F38D-4DA5-AC3B-7E5D11B6EE83}" destId="{5A8C88AE-CE74-48BA-BB27-6290B69B1A42}" srcOrd="2" destOrd="0" parTransId="{6564AD2E-9A99-4771-A4D7-5F2E4EB1232A}" sibTransId="{3E146B1C-6A3F-42DD-BD17-166854C30456}"/>
    <dgm:cxn modelId="{F9690983-9BBF-4A30-B578-55782587630B}" type="presOf" srcId="{B3D56C69-39BC-4D2B-AF88-6E8AACD8E653}" destId="{58A3BE95-3635-4D83-AF6F-F525AF15FD04}" srcOrd="0" destOrd="0" presId="urn:microsoft.com/office/officeart/2005/8/layout/vList2"/>
    <dgm:cxn modelId="{7597C992-ED4F-44E1-8E9A-DFE4905D8845}" type="presOf" srcId="{5A8C88AE-CE74-48BA-BB27-6290B69B1A42}" destId="{273FB9A2-C41D-487A-946E-6EDD3998ABB8}" srcOrd="0" destOrd="0" presId="urn:microsoft.com/office/officeart/2005/8/layout/vList2"/>
    <dgm:cxn modelId="{DA8EA598-E38E-4335-9963-7536C33CD9A4}" srcId="{654B4900-F38D-4DA5-AC3B-7E5D11B6EE83}" destId="{E7173AF0-C5B7-4E9B-98C5-743444229233}" srcOrd="1" destOrd="0" parTransId="{0C5683C9-07AE-41D5-878D-8AF3AC48B1B1}" sibTransId="{991EA2AC-9606-46F2-BF7F-7D368CFB0D50}"/>
    <dgm:cxn modelId="{FF9751B7-039D-4ACA-A91F-FBFF4005862D}" type="presOf" srcId="{471FF685-2102-49B3-9AAB-C4471EFC2182}" destId="{DD4537E4-F5D5-4C37-839E-3F7DF8369721}" srcOrd="0" destOrd="0" presId="urn:microsoft.com/office/officeart/2005/8/layout/vList2"/>
    <dgm:cxn modelId="{C7281B9E-E1BD-4C10-ABBD-91BC37732E39}" type="presParOf" srcId="{9F9F46DF-6026-4A63-9E9A-4652D1316B90}" destId="{C3F749C0-8DBA-4467-8A99-2680852926E2}" srcOrd="0" destOrd="0" presId="urn:microsoft.com/office/officeart/2005/8/layout/vList2"/>
    <dgm:cxn modelId="{27C6DF64-8700-4D2C-9F7A-8BD16EEA300A}" type="presParOf" srcId="{9F9F46DF-6026-4A63-9E9A-4652D1316B90}" destId="{9830E538-C5E9-4182-A646-8DEFEB448EAE}" srcOrd="1" destOrd="0" presId="urn:microsoft.com/office/officeart/2005/8/layout/vList2"/>
    <dgm:cxn modelId="{AF6F392A-CA0B-48A8-BF16-153EC674576A}" type="presParOf" srcId="{9F9F46DF-6026-4A63-9E9A-4652D1316B90}" destId="{AF5C5369-FE1B-4BD1-B744-282A803E537D}" srcOrd="2" destOrd="0" presId="urn:microsoft.com/office/officeart/2005/8/layout/vList2"/>
    <dgm:cxn modelId="{6E5947D4-8695-4060-8371-D3B40285F25B}" type="presParOf" srcId="{9F9F46DF-6026-4A63-9E9A-4652D1316B90}" destId="{11D76644-1E46-4910-BC59-CABA7B8976D1}" srcOrd="3" destOrd="0" presId="urn:microsoft.com/office/officeart/2005/8/layout/vList2"/>
    <dgm:cxn modelId="{82F40E80-6657-4D9D-9D6C-CA0B9678E663}" type="presParOf" srcId="{9F9F46DF-6026-4A63-9E9A-4652D1316B90}" destId="{273FB9A2-C41D-487A-946E-6EDD3998ABB8}" srcOrd="4" destOrd="0" presId="urn:microsoft.com/office/officeart/2005/8/layout/vList2"/>
    <dgm:cxn modelId="{428BEC3E-54F8-4BAF-84CB-861DE7C1DE2D}" type="presParOf" srcId="{9F9F46DF-6026-4A63-9E9A-4652D1316B90}" destId="{7D6603BF-5048-4BC9-B48E-02633B0B60A6}" srcOrd="5" destOrd="0" presId="urn:microsoft.com/office/officeart/2005/8/layout/vList2"/>
    <dgm:cxn modelId="{1BFB268C-AE89-4EB8-AD05-8492E4A4A6C0}" type="presParOf" srcId="{9F9F46DF-6026-4A63-9E9A-4652D1316B90}" destId="{F8810609-DC29-49AF-8FA2-D5B6C0EA4580}" srcOrd="6" destOrd="0" presId="urn:microsoft.com/office/officeart/2005/8/layout/vList2"/>
    <dgm:cxn modelId="{A559C267-CA59-4E83-81AA-283E0165543E}" type="presParOf" srcId="{9F9F46DF-6026-4A63-9E9A-4652D1316B90}" destId="{31F5E041-B67F-43D3-827B-AC6B7CE3432C}" srcOrd="7" destOrd="0" presId="urn:microsoft.com/office/officeart/2005/8/layout/vList2"/>
    <dgm:cxn modelId="{287918DB-3BE1-4CBA-AD88-231EC37AC6C7}" type="presParOf" srcId="{9F9F46DF-6026-4A63-9E9A-4652D1316B90}" destId="{58A3BE95-3635-4D83-AF6F-F525AF15FD04}" srcOrd="8" destOrd="0" presId="urn:microsoft.com/office/officeart/2005/8/layout/vList2"/>
    <dgm:cxn modelId="{A3201897-F5DF-4F6F-90DF-C454AD00B030}" type="presParOf" srcId="{9F9F46DF-6026-4A63-9E9A-4652D1316B90}" destId="{C5EA44AF-92E8-47D9-82C1-EAEEA34932BD}" srcOrd="9" destOrd="0" presId="urn:microsoft.com/office/officeart/2005/8/layout/vList2"/>
    <dgm:cxn modelId="{17BB27B1-4B6F-455E-AA4D-751D39A87832}" type="presParOf" srcId="{9F9F46DF-6026-4A63-9E9A-4652D1316B90}" destId="{DD4537E4-F5D5-4C37-839E-3F7DF836972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749C0-8DBA-4467-8A99-2680852926E2}">
      <dsp:nvSpPr>
        <dsp:cNvPr id="0" name=""/>
        <dsp:cNvSpPr/>
      </dsp:nvSpPr>
      <dsp:spPr>
        <a:xfrm>
          <a:off x="0" y="166909"/>
          <a:ext cx="4193309" cy="5967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CA" sz="1500" kern="1200" dirty="0"/>
            <a:t>Competent, compassionate, multidisciplinary team with experience in Health, Social and Education</a:t>
          </a:r>
          <a:endParaRPr lang="en-US" sz="1500" kern="1200" dirty="0"/>
        </a:p>
      </dsp:txBody>
      <dsp:txXfrm>
        <a:off x="29128" y="196037"/>
        <a:ext cx="4135053" cy="538444"/>
      </dsp:txXfrm>
    </dsp:sp>
    <dsp:sp modelId="{AF5C5369-FE1B-4BD1-B744-282A803E537D}">
      <dsp:nvSpPr>
        <dsp:cNvPr id="0" name=""/>
        <dsp:cNvSpPr/>
      </dsp:nvSpPr>
      <dsp:spPr>
        <a:xfrm>
          <a:off x="0" y="806809"/>
          <a:ext cx="4193309" cy="5967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CA" sz="1500" kern="1200" dirty="0"/>
            <a:t>Live &amp; work in our communities, speak our Native tongue &amp; family led</a:t>
          </a:r>
          <a:endParaRPr lang="en-US" sz="1500" kern="1200" dirty="0"/>
        </a:p>
      </dsp:txBody>
      <dsp:txXfrm>
        <a:off x="29128" y="835937"/>
        <a:ext cx="4135053" cy="538444"/>
      </dsp:txXfrm>
    </dsp:sp>
    <dsp:sp modelId="{273FB9A2-C41D-487A-946E-6EDD3998ABB8}">
      <dsp:nvSpPr>
        <dsp:cNvPr id="0" name=""/>
        <dsp:cNvSpPr/>
      </dsp:nvSpPr>
      <dsp:spPr>
        <a:xfrm>
          <a:off x="0" y="1446709"/>
          <a:ext cx="4193309" cy="5967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Adaptability &amp; flexibility</a:t>
          </a:r>
        </a:p>
      </dsp:txBody>
      <dsp:txXfrm>
        <a:off x="29128" y="1475837"/>
        <a:ext cx="4135053" cy="538444"/>
      </dsp:txXfrm>
    </dsp:sp>
    <dsp:sp modelId="{F8810609-DC29-49AF-8FA2-D5B6C0EA4580}">
      <dsp:nvSpPr>
        <dsp:cNvPr id="0" name=""/>
        <dsp:cNvSpPr/>
      </dsp:nvSpPr>
      <dsp:spPr>
        <a:xfrm>
          <a:off x="0" y="2086609"/>
          <a:ext cx="4193309" cy="5967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CA" sz="1500" kern="1200" dirty="0"/>
            <a:t>Relationship with ISC Region &amp; service providers</a:t>
          </a:r>
          <a:endParaRPr lang="en-US" sz="1500" kern="1200" dirty="0"/>
        </a:p>
      </dsp:txBody>
      <dsp:txXfrm>
        <a:off x="29128" y="2115737"/>
        <a:ext cx="4135053" cy="538444"/>
      </dsp:txXfrm>
    </dsp:sp>
    <dsp:sp modelId="{58A3BE95-3635-4D83-AF6F-F525AF15FD04}">
      <dsp:nvSpPr>
        <dsp:cNvPr id="0" name=""/>
        <dsp:cNvSpPr/>
      </dsp:nvSpPr>
      <dsp:spPr>
        <a:xfrm>
          <a:off x="0" y="2726509"/>
          <a:ext cx="4193309" cy="5967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CA" sz="1500" kern="1200" dirty="0"/>
            <a:t>Excellent advocacy &amp; referral services</a:t>
          </a:r>
          <a:endParaRPr lang="en-US" sz="1500" kern="1200" dirty="0"/>
        </a:p>
      </dsp:txBody>
      <dsp:txXfrm>
        <a:off x="29128" y="2755637"/>
        <a:ext cx="4135053" cy="538444"/>
      </dsp:txXfrm>
    </dsp:sp>
    <dsp:sp modelId="{DD4537E4-F5D5-4C37-839E-3F7DF8369721}">
      <dsp:nvSpPr>
        <dsp:cNvPr id="0" name=""/>
        <dsp:cNvSpPr/>
      </dsp:nvSpPr>
      <dsp:spPr>
        <a:xfrm>
          <a:off x="0" y="3366409"/>
          <a:ext cx="4193309" cy="5967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Robust Database &amp; IT Security Measures</a:t>
          </a:r>
        </a:p>
      </dsp:txBody>
      <dsp:txXfrm>
        <a:off x="29128" y="3395537"/>
        <a:ext cx="4135053" cy="5384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0.4172</cdr:x>
      <cdr:y>0.0812</cdr:y>
    </cdr:from>
    <cdr:to>
      <cdr:x>0.47396</cdr:x>
      <cdr:y>0.18284</cdr:y>
    </cdr:to>
    <cdr:sp macro="" textlink="">
      <cdr:nvSpPr>
        <cdr:cNvPr id="2" name="TextBox 1">
          <a:extLst xmlns:a="http://schemas.openxmlformats.org/drawingml/2006/main">
            <a:ext uri="{FF2B5EF4-FFF2-40B4-BE49-F238E27FC236}">
              <a16:creationId xmlns:a16="http://schemas.microsoft.com/office/drawing/2014/main" id="{C07B05A1-89E1-816C-D7FB-1EAA6A6D9A87}"/>
            </a:ext>
          </a:extLst>
        </cdr:cNvPr>
        <cdr:cNvSpPr txBox="1"/>
      </cdr:nvSpPr>
      <cdr:spPr>
        <a:xfrm xmlns:a="http://schemas.openxmlformats.org/drawingml/2006/main">
          <a:off x="1494166" y="312013"/>
          <a:ext cx="203280" cy="3905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62%</a:t>
          </a:r>
        </a:p>
      </cdr:txBody>
    </cdr:sp>
  </cdr:relSizeAnchor>
  <cdr:relSizeAnchor xmlns:cdr="http://schemas.openxmlformats.org/drawingml/2006/chartDrawing">
    <cdr:from>
      <cdr:x>0.35915</cdr:x>
      <cdr:y>0.14813</cdr:y>
    </cdr:from>
    <cdr:to>
      <cdr:x>0.45474</cdr:x>
      <cdr:y>0.38612</cdr:y>
    </cdr:to>
    <cdr:sp macro="" textlink="">
      <cdr:nvSpPr>
        <cdr:cNvPr id="3" name="TextBox 2">
          <a:extLst xmlns:a="http://schemas.openxmlformats.org/drawingml/2006/main">
            <a:ext uri="{FF2B5EF4-FFF2-40B4-BE49-F238E27FC236}">
              <a16:creationId xmlns:a16="http://schemas.microsoft.com/office/drawing/2014/main" id="{458815DB-680C-7E86-0300-B7CA9D1502E3}"/>
            </a:ext>
          </a:extLst>
        </cdr:cNvPr>
        <cdr:cNvSpPr txBox="1"/>
      </cdr:nvSpPr>
      <cdr:spPr>
        <a:xfrm xmlns:a="http://schemas.openxmlformats.org/drawingml/2006/main">
          <a:off x="1286255" y="569172"/>
          <a:ext cx="342346" cy="9144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38%</a:t>
          </a:r>
        </a:p>
      </cdr:txBody>
    </cdr:sp>
  </cdr:relSizeAnchor>
  <cdr:relSizeAnchor xmlns:cdr="http://schemas.openxmlformats.org/drawingml/2006/chartDrawing">
    <cdr:from>
      <cdr:x>0.53771</cdr:x>
      <cdr:y>0.32662</cdr:y>
    </cdr:from>
    <cdr:to>
      <cdr:x>0.59446</cdr:x>
      <cdr:y>0.38612</cdr:y>
    </cdr:to>
    <cdr:sp macro="" textlink="">
      <cdr:nvSpPr>
        <cdr:cNvPr id="4" name="TextBox 3">
          <a:extLst xmlns:a="http://schemas.openxmlformats.org/drawingml/2006/main">
            <a:ext uri="{FF2B5EF4-FFF2-40B4-BE49-F238E27FC236}">
              <a16:creationId xmlns:a16="http://schemas.microsoft.com/office/drawing/2014/main" id="{49E00338-7EAD-FACF-684A-B916766E1A70}"/>
            </a:ext>
          </a:extLst>
        </cdr:cNvPr>
        <cdr:cNvSpPr txBox="1"/>
      </cdr:nvSpPr>
      <cdr:spPr>
        <a:xfrm xmlns:a="http://schemas.openxmlformats.org/drawingml/2006/main">
          <a:off x="1925761" y="1254982"/>
          <a:ext cx="203244" cy="22861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65%</a:t>
          </a:r>
        </a:p>
      </cdr:txBody>
    </cdr:sp>
  </cdr:relSizeAnchor>
  <cdr:relSizeAnchor xmlns:cdr="http://schemas.openxmlformats.org/drawingml/2006/chartDrawing">
    <cdr:from>
      <cdr:x>0.41254</cdr:x>
      <cdr:y>0.41091</cdr:y>
    </cdr:from>
    <cdr:to>
      <cdr:x>0.47726</cdr:x>
      <cdr:y>0.52246</cdr:y>
    </cdr:to>
    <cdr:sp macro="" textlink="">
      <cdr:nvSpPr>
        <cdr:cNvPr id="5" name="TextBox 4">
          <a:extLst xmlns:a="http://schemas.openxmlformats.org/drawingml/2006/main">
            <a:ext uri="{FF2B5EF4-FFF2-40B4-BE49-F238E27FC236}">
              <a16:creationId xmlns:a16="http://schemas.microsoft.com/office/drawing/2014/main" id="{C003EB2F-4B3C-A6E2-FED8-22AE132E62CC}"/>
            </a:ext>
          </a:extLst>
        </cdr:cNvPr>
        <cdr:cNvSpPr txBox="1"/>
      </cdr:nvSpPr>
      <cdr:spPr>
        <a:xfrm xmlns:a="http://schemas.openxmlformats.org/drawingml/2006/main">
          <a:off x="1477483" y="1578839"/>
          <a:ext cx="231788" cy="4286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35%</a:t>
          </a:r>
        </a:p>
      </cdr:txBody>
    </cdr:sp>
  </cdr:relSizeAnchor>
  <cdr:relSizeAnchor xmlns:cdr="http://schemas.openxmlformats.org/drawingml/2006/chartDrawing">
    <cdr:from>
      <cdr:x>0.43015</cdr:x>
      <cdr:y>0.6588</cdr:y>
    </cdr:from>
    <cdr:to>
      <cdr:x>0.47296</cdr:x>
      <cdr:y>0.78027</cdr:y>
    </cdr:to>
    <cdr:sp macro="" textlink="">
      <cdr:nvSpPr>
        <cdr:cNvPr id="6" name="TextBox 5">
          <a:extLst xmlns:a="http://schemas.openxmlformats.org/drawingml/2006/main">
            <a:ext uri="{FF2B5EF4-FFF2-40B4-BE49-F238E27FC236}">
              <a16:creationId xmlns:a16="http://schemas.microsoft.com/office/drawing/2014/main" id="{4622F123-D5E8-68DD-DD89-25258DFA00DB}"/>
            </a:ext>
          </a:extLst>
        </cdr:cNvPr>
        <cdr:cNvSpPr txBox="1"/>
      </cdr:nvSpPr>
      <cdr:spPr>
        <a:xfrm xmlns:a="http://schemas.openxmlformats.org/drawingml/2006/main">
          <a:off x="1540545" y="2531325"/>
          <a:ext cx="153320" cy="4667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21%</a:t>
          </a:r>
        </a:p>
      </cdr:txBody>
    </cdr:sp>
  </cdr:relSizeAnchor>
  <cdr:relSizeAnchor xmlns:cdr="http://schemas.openxmlformats.org/drawingml/2006/chartDrawing">
    <cdr:from>
      <cdr:x>0.80785</cdr:x>
      <cdr:y>0.58939</cdr:y>
    </cdr:from>
    <cdr:to>
      <cdr:x>0.85565</cdr:x>
      <cdr:y>0.67119</cdr:y>
    </cdr:to>
    <cdr:sp macro="" textlink="">
      <cdr:nvSpPr>
        <cdr:cNvPr id="7" name="TextBox 6">
          <a:extLst xmlns:a="http://schemas.openxmlformats.org/drawingml/2006/main">
            <a:ext uri="{FF2B5EF4-FFF2-40B4-BE49-F238E27FC236}">
              <a16:creationId xmlns:a16="http://schemas.microsoft.com/office/drawing/2014/main" id="{4B7D7435-18E2-E28F-C45A-BDEDB3AB44BE}"/>
            </a:ext>
          </a:extLst>
        </cdr:cNvPr>
        <cdr:cNvSpPr txBox="1"/>
      </cdr:nvSpPr>
      <cdr:spPr>
        <a:xfrm xmlns:a="http://schemas.openxmlformats.org/drawingml/2006/main">
          <a:off x="2893245" y="2264645"/>
          <a:ext cx="171190" cy="3143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79%</a:t>
          </a:r>
        </a:p>
      </cdr:txBody>
    </cdr:sp>
  </cdr:relSizeAnchor>
</c:userShapes>
</file>

<file path=ppt/drawings/drawing2.xml><?xml version="1.0" encoding="utf-8"?>
<c:userShapes xmlns:c="http://schemas.openxmlformats.org/drawingml/2006/chart">
  <cdr:relSizeAnchor xmlns:cdr="http://schemas.openxmlformats.org/drawingml/2006/chartDrawing">
    <cdr:from>
      <cdr:x>0.52264</cdr:x>
      <cdr:y>0.54439</cdr:y>
    </cdr:from>
    <cdr:to>
      <cdr:x>0.57069</cdr:x>
      <cdr:y>0.62535</cdr:y>
    </cdr:to>
    <cdr:sp macro="" textlink="">
      <cdr:nvSpPr>
        <cdr:cNvPr id="2" name="TextBox 1">
          <a:extLst xmlns:a="http://schemas.openxmlformats.org/drawingml/2006/main">
            <a:ext uri="{FF2B5EF4-FFF2-40B4-BE49-F238E27FC236}">
              <a16:creationId xmlns:a16="http://schemas.microsoft.com/office/drawing/2014/main" id="{4B15FC94-B666-FFB7-FABF-C790D63828ED}"/>
            </a:ext>
          </a:extLst>
        </cdr:cNvPr>
        <cdr:cNvSpPr txBox="1"/>
      </cdr:nvSpPr>
      <cdr:spPr>
        <a:xfrm xmlns:a="http://schemas.openxmlformats.org/drawingml/2006/main">
          <a:off x="5495925" y="2657475"/>
          <a:ext cx="505214" cy="3951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0.53072</cdr:x>
      <cdr:y>0.47918</cdr:y>
    </cdr:from>
    <cdr:to>
      <cdr:x>0.57153</cdr:x>
      <cdr:y>0.58048</cdr:y>
    </cdr:to>
    <cdr:sp macro="" textlink="">
      <cdr:nvSpPr>
        <cdr:cNvPr id="3" name="TextBox 2">
          <a:extLst xmlns:a="http://schemas.openxmlformats.org/drawingml/2006/main">
            <a:ext uri="{FF2B5EF4-FFF2-40B4-BE49-F238E27FC236}">
              <a16:creationId xmlns:a16="http://schemas.microsoft.com/office/drawing/2014/main" id="{10C5B2AF-BCA9-69F0-669D-6236F6071209}"/>
            </a:ext>
          </a:extLst>
        </cdr:cNvPr>
        <cdr:cNvSpPr txBox="1"/>
      </cdr:nvSpPr>
      <cdr:spPr>
        <a:xfrm xmlns:a="http://schemas.openxmlformats.org/drawingml/2006/main">
          <a:off x="2876382" y="1972919"/>
          <a:ext cx="221179" cy="4170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23%</a:t>
          </a:r>
        </a:p>
      </cdr:txBody>
    </cdr:sp>
  </cdr:relSizeAnchor>
  <cdr:relSizeAnchor xmlns:cdr="http://schemas.openxmlformats.org/drawingml/2006/chartDrawing">
    <cdr:from>
      <cdr:x>0.52707</cdr:x>
      <cdr:y>0.34593</cdr:y>
    </cdr:from>
    <cdr:to>
      <cdr:x>0.57233</cdr:x>
      <cdr:y>0.43768</cdr:y>
    </cdr:to>
    <cdr:sp macro="" textlink="">
      <cdr:nvSpPr>
        <cdr:cNvPr id="4" name="TextBox 3">
          <a:extLst xmlns:a="http://schemas.openxmlformats.org/drawingml/2006/main">
            <a:ext uri="{FF2B5EF4-FFF2-40B4-BE49-F238E27FC236}">
              <a16:creationId xmlns:a16="http://schemas.microsoft.com/office/drawing/2014/main" id="{045BC038-4BF2-68E5-18E5-71E55C104B94}"/>
            </a:ext>
          </a:extLst>
        </cdr:cNvPr>
        <cdr:cNvSpPr txBox="1"/>
      </cdr:nvSpPr>
      <cdr:spPr>
        <a:xfrm xmlns:a="http://schemas.openxmlformats.org/drawingml/2006/main">
          <a:off x="2856573" y="1424271"/>
          <a:ext cx="245297" cy="3777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38%</a:t>
          </a:r>
        </a:p>
      </cdr:txBody>
    </cdr:sp>
  </cdr:relSizeAnchor>
  <cdr:relSizeAnchor xmlns:cdr="http://schemas.openxmlformats.org/drawingml/2006/chartDrawing">
    <cdr:from>
      <cdr:x>0.53012</cdr:x>
      <cdr:y>0.20512</cdr:y>
    </cdr:from>
    <cdr:to>
      <cdr:x>0.57803</cdr:x>
      <cdr:y>0.2991</cdr:y>
    </cdr:to>
    <cdr:sp macro="" textlink="">
      <cdr:nvSpPr>
        <cdr:cNvPr id="5" name="TextBox 4">
          <a:extLst xmlns:a="http://schemas.openxmlformats.org/drawingml/2006/main">
            <a:ext uri="{FF2B5EF4-FFF2-40B4-BE49-F238E27FC236}">
              <a16:creationId xmlns:a16="http://schemas.microsoft.com/office/drawing/2014/main" id="{9DF0FF1D-80CE-E4D8-5B2B-01E47D73BC39}"/>
            </a:ext>
          </a:extLst>
        </cdr:cNvPr>
        <cdr:cNvSpPr txBox="1"/>
      </cdr:nvSpPr>
      <cdr:spPr>
        <a:xfrm xmlns:a="http://schemas.openxmlformats.org/drawingml/2006/main">
          <a:off x="2873090" y="844531"/>
          <a:ext cx="259659" cy="3869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39%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43979" cy="467363"/>
          </a:xfrm>
          <a:prstGeom prst="rect">
            <a:avLst/>
          </a:prstGeom>
        </p:spPr>
        <p:txBody>
          <a:bodyPr vert="horz" lIns="91557" tIns="45781" rIns="91557" bIns="45781" rtlCol="0"/>
          <a:lstStyle>
            <a:lvl1pPr algn="l">
              <a:defRPr sz="1200"/>
            </a:lvl1pPr>
          </a:lstStyle>
          <a:p>
            <a:endParaRPr lang="en-CA" dirty="0"/>
          </a:p>
        </p:txBody>
      </p:sp>
      <p:sp>
        <p:nvSpPr>
          <p:cNvPr id="3" name="Date Placeholder 2"/>
          <p:cNvSpPr>
            <a:spLocks noGrp="1"/>
          </p:cNvSpPr>
          <p:nvPr>
            <p:ph type="dt" sz="quarter" idx="1"/>
          </p:nvPr>
        </p:nvSpPr>
        <p:spPr>
          <a:xfrm>
            <a:off x="3977533" y="2"/>
            <a:ext cx="3043979" cy="467363"/>
          </a:xfrm>
          <a:prstGeom prst="rect">
            <a:avLst/>
          </a:prstGeom>
        </p:spPr>
        <p:txBody>
          <a:bodyPr vert="horz" lIns="91557" tIns="45781" rIns="91557" bIns="45781" rtlCol="0"/>
          <a:lstStyle>
            <a:lvl1pPr algn="r">
              <a:defRPr sz="1200"/>
            </a:lvl1pPr>
          </a:lstStyle>
          <a:p>
            <a:fld id="{3FD31FD7-9C66-40E8-B438-3EF2185C8EFE}" type="datetimeFigureOut">
              <a:rPr lang="en-CA" smtClean="0"/>
              <a:t>2024-03-01</a:t>
            </a:fld>
            <a:endParaRPr lang="en-CA" dirty="0"/>
          </a:p>
        </p:txBody>
      </p:sp>
      <p:sp>
        <p:nvSpPr>
          <p:cNvPr id="4" name="Footer Placeholder 3"/>
          <p:cNvSpPr>
            <a:spLocks noGrp="1"/>
          </p:cNvSpPr>
          <p:nvPr>
            <p:ph type="ftr" sz="quarter" idx="2"/>
          </p:nvPr>
        </p:nvSpPr>
        <p:spPr>
          <a:xfrm>
            <a:off x="3" y="8841740"/>
            <a:ext cx="3043979" cy="467363"/>
          </a:xfrm>
          <a:prstGeom prst="rect">
            <a:avLst/>
          </a:prstGeom>
        </p:spPr>
        <p:txBody>
          <a:bodyPr vert="horz" lIns="91557" tIns="45781" rIns="91557" bIns="45781"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7533" y="8841740"/>
            <a:ext cx="3043979" cy="467363"/>
          </a:xfrm>
          <a:prstGeom prst="rect">
            <a:avLst/>
          </a:prstGeom>
        </p:spPr>
        <p:txBody>
          <a:bodyPr vert="horz" lIns="91557" tIns="45781" rIns="91557" bIns="45781" rtlCol="0" anchor="b"/>
          <a:lstStyle>
            <a:lvl1pPr algn="r">
              <a:defRPr sz="1200"/>
            </a:lvl1pPr>
          </a:lstStyle>
          <a:p>
            <a:fld id="{E79923DC-660D-4C54-8ED7-E26D17155A7B}" type="slidenum">
              <a:rPr lang="en-CA" smtClean="0"/>
              <a:t>‹#›</a:t>
            </a:fld>
            <a:endParaRPr lang="en-CA" dirty="0"/>
          </a:p>
        </p:txBody>
      </p:sp>
    </p:spTree>
    <p:extLst>
      <p:ext uri="{BB962C8B-B14F-4D97-AF65-F5344CB8AC3E}">
        <p14:creationId xmlns:p14="http://schemas.microsoft.com/office/powerpoint/2010/main" val="3704787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43343" cy="467072"/>
          </a:xfrm>
          <a:prstGeom prst="rect">
            <a:avLst/>
          </a:prstGeom>
        </p:spPr>
        <p:txBody>
          <a:bodyPr vert="horz" lIns="91557" tIns="45781" rIns="91557" bIns="45781" rtlCol="0"/>
          <a:lstStyle>
            <a:lvl1pPr algn="l">
              <a:defRPr sz="1200"/>
            </a:lvl1pPr>
          </a:lstStyle>
          <a:p>
            <a:endParaRPr lang="en-US" dirty="0"/>
          </a:p>
        </p:txBody>
      </p:sp>
      <p:sp>
        <p:nvSpPr>
          <p:cNvPr id="3" name="Date Placeholder 2"/>
          <p:cNvSpPr>
            <a:spLocks noGrp="1"/>
          </p:cNvSpPr>
          <p:nvPr>
            <p:ph type="dt" idx="1"/>
          </p:nvPr>
        </p:nvSpPr>
        <p:spPr>
          <a:xfrm>
            <a:off x="3978134" y="3"/>
            <a:ext cx="3043343" cy="467072"/>
          </a:xfrm>
          <a:prstGeom prst="rect">
            <a:avLst/>
          </a:prstGeom>
        </p:spPr>
        <p:txBody>
          <a:bodyPr vert="horz" lIns="91557" tIns="45781" rIns="91557" bIns="45781" rtlCol="0"/>
          <a:lstStyle>
            <a:lvl1pPr algn="r">
              <a:defRPr sz="1200"/>
            </a:lvl1pPr>
          </a:lstStyle>
          <a:p>
            <a:fld id="{31B4D3F0-2F6F-490F-9F1B-BDD5D20A4B21}" type="datetimeFigureOut">
              <a:rPr lang="en-US" smtClean="0"/>
              <a:t>3/1/2024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57" tIns="45781" rIns="91557" bIns="45781" rtlCol="0" anchor="ctr"/>
          <a:lstStyle/>
          <a:p>
            <a:endParaRPr lang="en-US" dirty="0"/>
          </a:p>
        </p:txBody>
      </p:sp>
      <p:sp>
        <p:nvSpPr>
          <p:cNvPr id="5" name="Notes Placeholder 4"/>
          <p:cNvSpPr>
            <a:spLocks noGrp="1"/>
          </p:cNvSpPr>
          <p:nvPr>
            <p:ph type="body" sz="quarter" idx="3"/>
          </p:nvPr>
        </p:nvSpPr>
        <p:spPr>
          <a:xfrm>
            <a:off x="702310" y="4480006"/>
            <a:ext cx="5618480" cy="3665459"/>
          </a:xfrm>
          <a:prstGeom prst="rect">
            <a:avLst/>
          </a:prstGeom>
        </p:spPr>
        <p:txBody>
          <a:bodyPr vert="horz" lIns="91557" tIns="45781" rIns="91557" bIns="45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2"/>
            <a:ext cx="3043343" cy="467071"/>
          </a:xfrm>
          <a:prstGeom prst="rect">
            <a:avLst/>
          </a:prstGeom>
        </p:spPr>
        <p:txBody>
          <a:bodyPr vert="horz" lIns="91557" tIns="45781" rIns="91557" bIns="457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2"/>
            <a:ext cx="3043343" cy="467071"/>
          </a:xfrm>
          <a:prstGeom prst="rect">
            <a:avLst/>
          </a:prstGeom>
        </p:spPr>
        <p:txBody>
          <a:bodyPr vert="horz" lIns="91557" tIns="45781" rIns="91557" bIns="45781" rtlCol="0" anchor="b"/>
          <a:lstStyle>
            <a:lvl1pPr algn="r">
              <a:defRPr sz="1200"/>
            </a:lvl1pPr>
          </a:lstStyle>
          <a:p>
            <a:fld id="{16284337-DD8A-4E77-AB48-9FDF4C5E0FF0}" type="slidenum">
              <a:rPr lang="en-US" smtClean="0"/>
              <a:t>‹#›</a:t>
            </a:fld>
            <a:endParaRPr lang="en-US" dirty="0"/>
          </a:p>
        </p:txBody>
      </p:sp>
    </p:spTree>
    <p:extLst>
      <p:ext uri="{BB962C8B-B14F-4D97-AF65-F5344CB8AC3E}">
        <p14:creationId xmlns:p14="http://schemas.microsoft.com/office/powerpoint/2010/main" val="211619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97280" y="6459785"/>
            <a:ext cx="2472271" cy="365125"/>
          </a:xfrm>
          <a:prstGeom prst="rect">
            <a:avLst/>
          </a:prstGeom>
        </p:spPr>
        <p:txBody>
          <a:bodyPr/>
          <a:lstStyle/>
          <a:p>
            <a:fld id="{8505F94F-64B8-4F6E-8535-0A47F521DA69}" type="datetimeFigureOut">
              <a:rPr lang="en-US" smtClean="0"/>
              <a:t>3/1/2024</a:t>
            </a:fld>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75C08A22-5648-4C5B-9252-A7510C1081EF}" type="slidenum">
              <a:rPr lang="en-US" smtClean="0"/>
              <a:t>‹#›</a:t>
            </a:fld>
            <a:endParaRPr lang="en-US" dirty="0"/>
          </a:p>
        </p:txBody>
      </p:sp>
      <p:sp>
        <p:nvSpPr>
          <p:cNvPr id="7" name="Freeform 2"/>
          <p:cNvSpPr>
            <a:spLocks/>
          </p:cNvSpPr>
          <p:nvPr userDrawn="1"/>
        </p:nvSpPr>
        <p:spPr bwMode="auto">
          <a:xfrm>
            <a:off x="1588" y="1589"/>
            <a:ext cx="12190412" cy="2216318"/>
          </a:xfrm>
          <a:custGeom>
            <a:avLst/>
            <a:gdLst>
              <a:gd name="T0" fmla="*/ 7791718 w 7791718"/>
              <a:gd name="T1" fmla="*/ 1187106 h 1187106"/>
              <a:gd name="T2" fmla="*/ 7788364 w 7791718"/>
              <a:gd name="T3" fmla="*/ 0 h 1187106"/>
              <a:gd name="T4" fmla="*/ 5284 w 7791718"/>
              <a:gd name="T5" fmla="*/ 1196 h 1187106"/>
              <a:gd name="T6" fmla="*/ 0 w 7791718"/>
              <a:gd name="T7" fmla="*/ 839377 h 1187106"/>
              <a:gd name="T8" fmla="*/ 4185634 w 7791718"/>
              <a:gd name="T9" fmla="*/ 684830 h 1187106"/>
              <a:gd name="T10" fmla="*/ 7791718 w 7791718"/>
              <a:gd name="T11" fmla="*/ 1187106 h 1187106"/>
            </a:gdLst>
            <a:ahLst/>
            <a:cxnLst>
              <a:cxn ang="0">
                <a:pos x="T0" y="T1"/>
              </a:cxn>
              <a:cxn ang="0">
                <a:pos x="T2" y="T3"/>
              </a:cxn>
              <a:cxn ang="0">
                <a:pos x="T4" y="T5"/>
              </a:cxn>
              <a:cxn ang="0">
                <a:pos x="T6" y="T7"/>
              </a:cxn>
              <a:cxn ang="0">
                <a:pos x="T8" y="T9"/>
              </a:cxn>
              <a:cxn ang="0">
                <a:pos x="T10" y="T11"/>
              </a:cxn>
            </a:cxnLst>
            <a:rect l="0" t="0" r="r" b="b"/>
            <a:pathLst>
              <a:path w="7791718" h="1187106">
                <a:moveTo>
                  <a:pt x="7791718" y="1187106"/>
                </a:moveTo>
                <a:cubicBezTo>
                  <a:pt x="7790041" y="593553"/>
                  <a:pt x="7788364" y="0"/>
                  <a:pt x="7788364" y="0"/>
                </a:cubicBezTo>
                <a:lnTo>
                  <a:pt x="5284" y="1196"/>
                </a:lnTo>
                <a:lnTo>
                  <a:pt x="0" y="839377"/>
                </a:lnTo>
                <a:cubicBezTo>
                  <a:pt x="0" y="839377"/>
                  <a:pt x="1609859" y="221191"/>
                  <a:pt x="4185634" y="684830"/>
                </a:cubicBezTo>
                <a:cubicBezTo>
                  <a:pt x="6761409" y="1148469"/>
                  <a:pt x="7263684" y="1187106"/>
                  <a:pt x="7791718" y="1187106"/>
                </a:cubicBezTo>
                <a:close/>
              </a:path>
            </a:pathLst>
          </a:custGeom>
          <a:solidFill>
            <a:srgbClr val="D52B1E"/>
          </a:solidFill>
          <a:ln>
            <a:noFill/>
          </a:ln>
          <a:extLst>
            <a:ext uri="{91240B29-F687-4F45-9708-019B960494DF}">
              <a14:hiddenLine xmlns:a14="http://schemas.microsoft.com/office/drawing/2010/main" w="9525" cap="flat" algn="ctr">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WordArt 3" descr="-- CONNECT -- SUPPORT -- ADVOCATE--"/>
          <p:cNvSpPr>
            <a:spLocks noChangeArrowheads="1" noChangeShapeType="1" noTextEdit="1"/>
          </p:cNvSpPr>
          <p:nvPr userDrawn="1"/>
        </p:nvSpPr>
        <p:spPr bwMode="auto">
          <a:xfrm rot="16200000">
            <a:off x="10147529" y="276128"/>
            <a:ext cx="1702538" cy="1573610"/>
          </a:xfrm>
          <a:prstGeom prst="rect">
            <a:avLst/>
          </a:prstGeom>
        </p:spPr>
        <p:txBody>
          <a:bodyPr wrap="none" fromWordArt="1">
            <a:prstTxWarp prst="textCirclePour">
              <a:avLst>
                <a:gd name="adj1" fmla="val 10851138"/>
                <a:gd name="adj2" fmla="val 50000"/>
              </a:avLst>
            </a:prstTxWarp>
          </a:bodyPr>
          <a:lstStyle/>
          <a:p>
            <a:pPr algn="ctr" rtl="0">
              <a:buNone/>
            </a:pPr>
            <a:r>
              <a:rPr lang="en-US" sz="1400" b="1" kern="10" spc="0" dirty="0">
                <a:ln w="889">
                  <a:solidFill>
                    <a:srgbClr val="564200"/>
                  </a:solidFill>
                  <a:round/>
                  <a:headEnd/>
                  <a:tailEnd/>
                </a:ln>
                <a:solidFill>
                  <a:srgbClr val="DCB74E"/>
                </a:solidFill>
                <a:effectLst>
                  <a:outerShdw dist="26940" dir="5400000" algn="ctr" rotWithShape="0">
                    <a:srgbClr val="000000">
                      <a:alpha val="70000"/>
                    </a:srgbClr>
                  </a:outerShdw>
                </a:effectLst>
                <a:latin typeface="Arial Black" panose="020B0A04020102020204" pitchFamily="34" charset="0"/>
              </a:rPr>
              <a:t>- CONNECT - SUPPORT - ADVOCATE</a:t>
            </a:r>
          </a:p>
        </p:txBody>
      </p:sp>
      <p:sp>
        <p:nvSpPr>
          <p:cNvPr id="10" name="Oval 2"/>
          <p:cNvSpPr>
            <a:spLocks noChangeArrowheads="1"/>
          </p:cNvSpPr>
          <p:nvPr userDrawn="1"/>
        </p:nvSpPr>
        <p:spPr bwMode="auto">
          <a:xfrm>
            <a:off x="669226" y="358534"/>
            <a:ext cx="2082800" cy="2247900"/>
          </a:xfrm>
          <a:prstGeom prst="ellipse">
            <a:avLst/>
          </a:prstGeom>
          <a:solidFill>
            <a:srgbClr val="FFFFFF"/>
          </a:solidFill>
          <a:ln w="25400"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11" name="Picture 2" descr="FNHCJPLogo_20170718_Mai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01" y="489119"/>
            <a:ext cx="1924050" cy="1728788"/>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Subtitle 2">
            <a:extLst>
              <a:ext uri="{FF2B5EF4-FFF2-40B4-BE49-F238E27FC236}">
                <a16:creationId xmlns:a16="http://schemas.microsoft.com/office/drawing/2014/main" id="{80B35184-231A-1D21-244E-912649CBB208}"/>
              </a:ext>
            </a:extLst>
          </p:cNvPr>
          <p:cNvSpPr txBox="1">
            <a:spLocks/>
          </p:cNvSpPr>
          <p:nvPr userDrawn="1"/>
        </p:nvSpPr>
        <p:spPr>
          <a:xfrm>
            <a:off x="412376" y="2416216"/>
            <a:ext cx="11367246" cy="1104797"/>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3600" b="1" cap="all" dirty="0">
                <a:solidFill>
                  <a:schemeClr val="accent1">
                    <a:lumMod val="75000"/>
                  </a:schemeClr>
                </a:solidFill>
                <a:effectLst>
                  <a:outerShdw blurRad="38100" dist="38100" dir="2700000" algn="tl">
                    <a:srgbClr val="000000">
                      <a:alpha val="43137"/>
                    </a:srgbClr>
                  </a:outerShdw>
                </a:effectLst>
                <a:latin typeface="TrendSlabW00-One" panose="01000000000000000000" pitchFamily="2" charset="0"/>
                <a:cs typeface="Arial" panose="020B0604020202020204" pitchFamily="34" charset="0"/>
              </a:rPr>
              <a:t>First Nations Health Consortium Ltd.</a:t>
            </a:r>
          </a:p>
          <a:p>
            <a:pPr algn="ctr"/>
            <a:r>
              <a:rPr lang="en-US" sz="3600" b="1" cap="all" dirty="0">
                <a:solidFill>
                  <a:schemeClr val="accent1">
                    <a:lumMod val="75000"/>
                  </a:schemeClr>
                </a:solidFill>
                <a:effectLst>
                  <a:outerShdw blurRad="38100" dist="38100" dir="2700000" algn="tl">
                    <a:srgbClr val="000000">
                      <a:alpha val="43137"/>
                    </a:srgbClr>
                  </a:outerShdw>
                </a:effectLst>
                <a:latin typeface="TrendSlabW00-One" panose="01000000000000000000" pitchFamily="2" charset="0"/>
                <a:cs typeface="Arial" panose="020B0604020202020204" pitchFamily="34" charset="0"/>
              </a:rPr>
              <a:t>2024 leadership forum</a:t>
            </a:r>
          </a:p>
          <a:p>
            <a:pPr algn="r"/>
            <a:endParaRPr lang="en-US" sz="2600" b="1" dirty="0">
              <a:solidFill>
                <a:srgbClr val="F08E52"/>
              </a:solidFill>
              <a:cs typeface="Arial" panose="020B0604020202020204" pitchFamily="34" charset="0"/>
            </a:endParaRPr>
          </a:p>
          <a:p>
            <a:pPr algn="r"/>
            <a:endParaRPr lang="en-US" dirty="0"/>
          </a:p>
        </p:txBody>
      </p:sp>
      <p:pic>
        <p:nvPicPr>
          <p:cNvPr id="3" name="Picture 2">
            <a:extLst>
              <a:ext uri="{FF2B5EF4-FFF2-40B4-BE49-F238E27FC236}">
                <a16:creationId xmlns:a16="http://schemas.microsoft.com/office/drawing/2014/main" id="{16E64CF2-EFA6-91CB-E5E9-B46F1BD09DD9}"/>
              </a:ext>
            </a:extLst>
          </p:cNvPr>
          <p:cNvPicPr>
            <a:picLocks noChangeAspect="1"/>
          </p:cNvPicPr>
          <p:nvPr userDrawn="1"/>
        </p:nvPicPr>
        <p:blipFill>
          <a:blip r:embed="rId3"/>
          <a:stretch>
            <a:fillRect/>
          </a:stretch>
        </p:blipFill>
        <p:spPr>
          <a:xfrm>
            <a:off x="1537850" y="4750835"/>
            <a:ext cx="1487553" cy="1444876"/>
          </a:xfrm>
          <a:prstGeom prst="rect">
            <a:avLst/>
          </a:prstGeom>
        </p:spPr>
      </p:pic>
      <p:pic>
        <p:nvPicPr>
          <p:cNvPr id="5" name="Picture 4">
            <a:extLst>
              <a:ext uri="{FF2B5EF4-FFF2-40B4-BE49-F238E27FC236}">
                <a16:creationId xmlns:a16="http://schemas.microsoft.com/office/drawing/2014/main" id="{EF225EB4-9B17-0DB2-22A5-59B5D7DDA430}"/>
              </a:ext>
            </a:extLst>
          </p:cNvPr>
          <p:cNvPicPr>
            <a:picLocks noChangeAspect="1"/>
          </p:cNvPicPr>
          <p:nvPr userDrawn="1"/>
        </p:nvPicPr>
        <p:blipFill>
          <a:blip r:embed="rId4"/>
          <a:stretch>
            <a:fillRect/>
          </a:stretch>
        </p:blipFill>
        <p:spPr>
          <a:xfrm>
            <a:off x="4397433" y="4750835"/>
            <a:ext cx="1113905" cy="1442147"/>
          </a:xfrm>
          <a:prstGeom prst="rect">
            <a:avLst/>
          </a:prstGeom>
        </p:spPr>
      </p:pic>
      <p:pic>
        <p:nvPicPr>
          <p:cNvPr id="9" name="Picture 8">
            <a:extLst>
              <a:ext uri="{FF2B5EF4-FFF2-40B4-BE49-F238E27FC236}">
                <a16:creationId xmlns:a16="http://schemas.microsoft.com/office/drawing/2014/main" id="{EB0CEFD1-0CE1-3C0B-7FEA-FA6E0AB71C22}"/>
              </a:ext>
            </a:extLst>
          </p:cNvPr>
          <p:cNvPicPr>
            <a:picLocks noChangeAspect="1"/>
          </p:cNvPicPr>
          <p:nvPr userDrawn="1"/>
        </p:nvPicPr>
        <p:blipFill>
          <a:blip r:embed="rId5"/>
          <a:stretch>
            <a:fillRect/>
          </a:stretch>
        </p:blipFill>
        <p:spPr>
          <a:xfrm>
            <a:off x="6801939" y="4688378"/>
            <a:ext cx="1518036" cy="1507333"/>
          </a:xfrm>
          <a:prstGeom prst="rect">
            <a:avLst/>
          </a:prstGeom>
        </p:spPr>
      </p:pic>
      <p:pic>
        <p:nvPicPr>
          <p:cNvPr id="12" name="Picture 11">
            <a:extLst>
              <a:ext uri="{FF2B5EF4-FFF2-40B4-BE49-F238E27FC236}">
                <a16:creationId xmlns:a16="http://schemas.microsoft.com/office/drawing/2014/main" id="{BF7333A9-5A41-FDB7-FBC2-68D4F092957A}"/>
              </a:ext>
            </a:extLst>
          </p:cNvPr>
          <p:cNvPicPr>
            <a:picLocks noChangeAspect="1"/>
          </p:cNvPicPr>
          <p:nvPr userDrawn="1"/>
        </p:nvPicPr>
        <p:blipFill>
          <a:blip r:embed="rId6"/>
          <a:stretch>
            <a:fillRect/>
          </a:stretch>
        </p:blipFill>
        <p:spPr>
          <a:xfrm>
            <a:off x="9438821" y="4687751"/>
            <a:ext cx="1182727" cy="1368899"/>
          </a:xfrm>
          <a:prstGeom prst="rect">
            <a:avLst/>
          </a:prstGeom>
        </p:spPr>
      </p:pic>
      <p:sp>
        <p:nvSpPr>
          <p:cNvPr id="13" name="TextBox 12">
            <a:extLst>
              <a:ext uri="{FF2B5EF4-FFF2-40B4-BE49-F238E27FC236}">
                <a16:creationId xmlns:a16="http://schemas.microsoft.com/office/drawing/2014/main" id="{5E4DCA2F-D5B7-D45E-6079-CAE65ADFD391}"/>
              </a:ext>
            </a:extLst>
          </p:cNvPr>
          <p:cNvSpPr txBox="1"/>
          <p:nvPr userDrawn="1"/>
        </p:nvSpPr>
        <p:spPr>
          <a:xfrm>
            <a:off x="2146889" y="3750126"/>
            <a:ext cx="7898219" cy="707886"/>
          </a:xfrm>
          <a:prstGeom prst="rect">
            <a:avLst/>
          </a:prstGeom>
          <a:noFill/>
        </p:spPr>
        <p:txBody>
          <a:bodyPr wrap="square" rtlCol="0">
            <a:spAutoFit/>
          </a:bodyPr>
          <a:lstStyle/>
          <a:p>
            <a:pPr algn="ctr"/>
            <a:r>
              <a:rPr lang="en-US" sz="2000" i="1" dirty="0">
                <a:ln w="0"/>
                <a:solidFill>
                  <a:srgbClr val="C00000"/>
                </a:solidFill>
                <a:effectLst>
                  <a:outerShdw blurRad="50800" dist="38100" dir="18900000" algn="bl" rotWithShape="0">
                    <a:prstClr val="black">
                      <a:alpha val="40000"/>
                    </a:prstClr>
                  </a:outerShdw>
                </a:effectLst>
              </a:rPr>
              <a:t>“Working together, </a:t>
            </a:r>
            <a:r>
              <a:rPr lang="en-US" sz="2000" i="1" dirty="0" err="1">
                <a:ln w="0"/>
                <a:solidFill>
                  <a:srgbClr val="C00000"/>
                </a:solidFill>
                <a:effectLst>
                  <a:outerShdw blurRad="50800" dist="38100" dir="18900000" algn="bl" rotWithShape="0">
                    <a:prstClr val="black">
                      <a:alpha val="40000"/>
                    </a:prstClr>
                  </a:outerShdw>
                </a:effectLst>
              </a:rPr>
              <a:t>honouring</a:t>
            </a:r>
            <a:r>
              <a:rPr lang="en-US" sz="2000" i="1" dirty="0">
                <a:ln w="0"/>
                <a:solidFill>
                  <a:srgbClr val="C00000"/>
                </a:solidFill>
                <a:effectLst>
                  <a:outerShdw blurRad="50800" dist="38100" dir="18900000" algn="bl" rotWithShape="0">
                    <a:prstClr val="black">
                      <a:alpha val="40000"/>
                    </a:prstClr>
                  </a:outerShdw>
                </a:effectLst>
              </a:rPr>
              <a:t>, advocating, and enabling equitable access, to meet the needs of our First Nations People.”</a:t>
            </a:r>
            <a:endParaRPr lang="en-CA" sz="2000" i="1" dirty="0">
              <a:ln w="0"/>
              <a:solidFill>
                <a:srgbClr val="C00000"/>
              </a:solidFill>
              <a:effectLst>
                <a:outerShdw blurRad="50800" dist="38100" dir="18900000" algn="bl" rotWithShape="0">
                  <a:prstClr val="black">
                    <a:alpha val="40000"/>
                  </a:prstClr>
                </a:outerShdw>
              </a:effectLst>
            </a:endParaRPr>
          </a:p>
        </p:txBody>
      </p:sp>
    </p:spTree>
    <p:extLst>
      <p:ext uri="{BB962C8B-B14F-4D97-AF65-F5344CB8AC3E}">
        <p14:creationId xmlns:p14="http://schemas.microsoft.com/office/powerpoint/2010/main" val="191693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97280" y="6459785"/>
            <a:ext cx="2472271" cy="365125"/>
          </a:xfrm>
          <a:prstGeom prst="rect">
            <a:avLst/>
          </a:prstGeom>
        </p:spPr>
        <p:txBody>
          <a:bodyPr/>
          <a:lstStyle/>
          <a:p>
            <a:fld id="{8505F94F-64B8-4F6E-8535-0A47F521DA69}" type="datetimeFigureOut">
              <a:rPr lang="en-US" smtClean="0"/>
              <a:t>3/1/2024</a:t>
            </a:fld>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75C08A22-5648-4C5B-9252-A7510C1081EF}" type="slidenum">
              <a:rPr lang="en-US" smtClean="0"/>
              <a:t>‹#›</a:t>
            </a:fld>
            <a:endParaRPr lang="en-US" dirty="0"/>
          </a:p>
        </p:txBody>
      </p:sp>
      <p:sp>
        <p:nvSpPr>
          <p:cNvPr id="7" name="Freeform 2"/>
          <p:cNvSpPr>
            <a:spLocks/>
          </p:cNvSpPr>
          <p:nvPr userDrawn="1"/>
        </p:nvSpPr>
        <p:spPr bwMode="auto">
          <a:xfrm>
            <a:off x="1588" y="1589"/>
            <a:ext cx="12190412" cy="2216318"/>
          </a:xfrm>
          <a:custGeom>
            <a:avLst/>
            <a:gdLst>
              <a:gd name="T0" fmla="*/ 7791718 w 7791718"/>
              <a:gd name="T1" fmla="*/ 1187106 h 1187106"/>
              <a:gd name="T2" fmla="*/ 7788364 w 7791718"/>
              <a:gd name="T3" fmla="*/ 0 h 1187106"/>
              <a:gd name="T4" fmla="*/ 5284 w 7791718"/>
              <a:gd name="T5" fmla="*/ 1196 h 1187106"/>
              <a:gd name="T6" fmla="*/ 0 w 7791718"/>
              <a:gd name="T7" fmla="*/ 839377 h 1187106"/>
              <a:gd name="T8" fmla="*/ 4185634 w 7791718"/>
              <a:gd name="T9" fmla="*/ 684830 h 1187106"/>
              <a:gd name="T10" fmla="*/ 7791718 w 7791718"/>
              <a:gd name="T11" fmla="*/ 1187106 h 1187106"/>
            </a:gdLst>
            <a:ahLst/>
            <a:cxnLst>
              <a:cxn ang="0">
                <a:pos x="T0" y="T1"/>
              </a:cxn>
              <a:cxn ang="0">
                <a:pos x="T2" y="T3"/>
              </a:cxn>
              <a:cxn ang="0">
                <a:pos x="T4" y="T5"/>
              </a:cxn>
              <a:cxn ang="0">
                <a:pos x="T6" y="T7"/>
              </a:cxn>
              <a:cxn ang="0">
                <a:pos x="T8" y="T9"/>
              </a:cxn>
              <a:cxn ang="0">
                <a:pos x="T10" y="T11"/>
              </a:cxn>
            </a:cxnLst>
            <a:rect l="0" t="0" r="r" b="b"/>
            <a:pathLst>
              <a:path w="7791718" h="1187106">
                <a:moveTo>
                  <a:pt x="7791718" y="1187106"/>
                </a:moveTo>
                <a:cubicBezTo>
                  <a:pt x="7790041" y="593553"/>
                  <a:pt x="7788364" y="0"/>
                  <a:pt x="7788364" y="0"/>
                </a:cubicBezTo>
                <a:lnTo>
                  <a:pt x="5284" y="1196"/>
                </a:lnTo>
                <a:lnTo>
                  <a:pt x="0" y="839377"/>
                </a:lnTo>
                <a:cubicBezTo>
                  <a:pt x="0" y="839377"/>
                  <a:pt x="1609859" y="221191"/>
                  <a:pt x="4185634" y="684830"/>
                </a:cubicBezTo>
                <a:cubicBezTo>
                  <a:pt x="6761409" y="1148469"/>
                  <a:pt x="7263684" y="1187106"/>
                  <a:pt x="7791718" y="1187106"/>
                </a:cubicBezTo>
                <a:close/>
              </a:path>
            </a:pathLst>
          </a:custGeom>
          <a:solidFill>
            <a:srgbClr val="D52B1E"/>
          </a:solidFill>
          <a:ln>
            <a:noFill/>
          </a:ln>
          <a:extLst>
            <a:ext uri="{91240B29-F687-4F45-9708-019B960494DF}">
              <a14:hiddenLine xmlns:a14="http://schemas.microsoft.com/office/drawing/2010/main" w="9525" cap="flat" algn="ctr">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WordArt 3" descr="-- CONNECT -- SUPPORT -- ADVOCATE--"/>
          <p:cNvSpPr>
            <a:spLocks noChangeArrowheads="1" noChangeShapeType="1" noTextEdit="1"/>
          </p:cNvSpPr>
          <p:nvPr userDrawn="1"/>
        </p:nvSpPr>
        <p:spPr bwMode="auto">
          <a:xfrm rot="16200000">
            <a:off x="10147529" y="276128"/>
            <a:ext cx="1702538" cy="1573610"/>
          </a:xfrm>
          <a:prstGeom prst="rect">
            <a:avLst/>
          </a:prstGeom>
        </p:spPr>
        <p:txBody>
          <a:bodyPr wrap="none" fromWordArt="1">
            <a:prstTxWarp prst="textCirclePour">
              <a:avLst>
                <a:gd name="adj1" fmla="val 10851138"/>
                <a:gd name="adj2" fmla="val 50000"/>
              </a:avLst>
            </a:prstTxWarp>
          </a:bodyPr>
          <a:lstStyle/>
          <a:p>
            <a:pPr algn="ctr" rtl="0">
              <a:buNone/>
            </a:pPr>
            <a:r>
              <a:rPr lang="en-US" sz="1400" b="1" kern="10" spc="0" dirty="0">
                <a:ln w="889">
                  <a:solidFill>
                    <a:srgbClr val="564200"/>
                  </a:solidFill>
                  <a:round/>
                  <a:headEnd/>
                  <a:tailEnd/>
                </a:ln>
                <a:solidFill>
                  <a:srgbClr val="DCB74E"/>
                </a:solidFill>
                <a:effectLst>
                  <a:outerShdw dist="26940" dir="5400000" algn="ctr" rotWithShape="0">
                    <a:srgbClr val="000000">
                      <a:alpha val="70000"/>
                    </a:srgbClr>
                  </a:outerShdw>
                </a:effectLst>
                <a:latin typeface="Arial Black" panose="020B0A04020102020204" pitchFamily="34" charset="0"/>
              </a:rPr>
              <a:t>- CONNECT - SUPPORT - ADVOCATE</a:t>
            </a:r>
          </a:p>
        </p:txBody>
      </p:sp>
      <p:sp>
        <p:nvSpPr>
          <p:cNvPr id="10" name="Oval 2"/>
          <p:cNvSpPr>
            <a:spLocks noChangeArrowheads="1"/>
          </p:cNvSpPr>
          <p:nvPr userDrawn="1"/>
        </p:nvSpPr>
        <p:spPr bwMode="auto">
          <a:xfrm>
            <a:off x="669226" y="358534"/>
            <a:ext cx="2082800" cy="2247900"/>
          </a:xfrm>
          <a:prstGeom prst="ellipse">
            <a:avLst/>
          </a:prstGeom>
          <a:solidFill>
            <a:srgbClr val="FFFFFF"/>
          </a:solidFill>
          <a:ln w="25400"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11" name="Picture 2" descr="FNHCJPLogo_20170718_Mai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601" y="489119"/>
            <a:ext cx="1924050" cy="1728788"/>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36221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AutoShape 3"/>
          <p:cNvSpPr>
            <a:spLocks noChangeArrowheads="1"/>
          </p:cNvSpPr>
          <p:nvPr userDrawn="1"/>
        </p:nvSpPr>
        <p:spPr bwMode="auto">
          <a:xfrm flipH="1">
            <a:off x="-11722100" y="-8188325"/>
            <a:ext cx="25442863" cy="25442863"/>
          </a:xfrm>
          <a:custGeom>
            <a:avLst/>
            <a:gdLst>
              <a:gd name="G0" fmla="+- 26977 0 0"/>
              <a:gd name="G1" fmla="+- -15257 0 0"/>
              <a:gd name="G2" fmla="+- 7554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28128 -32000"/>
              <a:gd name="T13" fmla="*/ T12 w 64000"/>
              <a:gd name="T14" fmla="+- 0 -15258 -32000"/>
              <a:gd name="T15" fmla="*/ -15258 h 64000"/>
              <a:gd name="T16" fmla="+- 0 32000 -32000"/>
              <a:gd name="T17" fmla="*/ T16 w 64000"/>
              <a:gd name="T18" fmla="+- 0 0 -32000"/>
              <a:gd name="T19" fmla="*/ 0 h 64000"/>
              <a:gd name="T20" fmla="+- 0 31095 -32000"/>
              <a:gd name="T21" fmla="*/ T20 w 64000"/>
              <a:gd name="T22" fmla="+- 0 7554 -32000"/>
              <a:gd name="T23" fmla="*/ 7554 h 64000"/>
              <a:gd name="T24" fmla="+- 0 31095 -32000"/>
              <a:gd name="T25" fmla="*/ T24 w 64000"/>
              <a:gd name="T26" fmla="+- 0 7554 -32000"/>
              <a:gd name="T27" fmla="*/ 7554 h 64000"/>
              <a:gd name="T28" fmla="+- 0 31095 -32000"/>
              <a:gd name="T29" fmla="*/ T28 w 64000"/>
              <a:gd name="T30" fmla="+- 0 7555 -32000"/>
              <a:gd name="T31" fmla="*/ 7555 h 64000"/>
              <a:gd name="T32" fmla="+- 0 26977 -32000"/>
              <a:gd name="T33" fmla="*/ T32 w 64000"/>
              <a:gd name="T34" fmla="+- 0 7555 -32000"/>
              <a:gd name="T35" fmla="*/ 7555 h 64000"/>
              <a:gd name="T36" fmla="+- 0 26977 -32000"/>
              <a:gd name="T37" fmla="*/ T36 w 64000"/>
              <a:gd name="T38" fmla="+- 0 -15258 -32000"/>
              <a:gd name="T39" fmla="*/ -15258 h 64000"/>
              <a:gd name="T40" fmla="+- 0 28128 -32000"/>
              <a:gd name="T41" fmla="*/ T40 w 64000"/>
              <a:gd name="T42" fmla="+- 0 -15259 -32000"/>
              <a:gd name="T43" fmla="*/ -15259 h 64000"/>
              <a:gd name="T44" fmla="+- 0 28128 -32000"/>
              <a:gd name="T45" fmla="*/ T44 w 64000"/>
              <a:gd name="T46" fmla="+- 0 -15258 -32000"/>
              <a:gd name="T47" fmla="*/ -15258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60128" y="16742"/>
                </a:moveTo>
                <a:cubicBezTo>
                  <a:pt x="62669" y="21426"/>
                  <a:pt x="64000" y="26671"/>
                  <a:pt x="64000" y="32000"/>
                </a:cubicBezTo>
                <a:cubicBezTo>
                  <a:pt x="64000" y="34545"/>
                  <a:pt x="63696" y="37081"/>
                  <a:pt x="63095" y="39554"/>
                </a:cubicBezTo>
                <a:cubicBezTo>
                  <a:pt x="63095" y="39554"/>
                  <a:pt x="63095" y="39554"/>
                  <a:pt x="63095" y="39555"/>
                </a:cubicBezTo>
                <a:lnTo>
                  <a:pt x="58977" y="39555"/>
                </a:lnTo>
                <a:lnTo>
                  <a:pt x="58977" y="16742"/>
                </a:lnTo>
                <a:lnTo>
                  <a:pt x="60128" y="16741"/>
                </a:lnTo>
                <a:cubicBezTo>
                  <a:pt x="60128" y="16742"/>
                  <a:pt x="60128" y="16742"/>
                  <a:pt x="60128" y="16742"/>
                </a:cubicBezTo>
                <a:close/>
              </a:path>
            </a:pathLst>
          </a:cu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AutoShape 4"/>
          <p:cNvSpPr>
            <a:spLocks noChangeArrowheads="1"/>
          </p:cNvSpPr>
          <p:nvPr userDrawn="1"/>
        </p:nvSpPr>
        <p:spPr bwMode="auto">
          <a:xfrm flipH="1">
            <a:off x="-11569700" y="-8035925"/>
            <a:ext cx="25442863" cy="25442863"/>
          </a:xfrm>
          <a:custGeom>
            <a:avLst/>
            <a:gdLst>
              <a:gd name="G0" fmla="+- 26977 0 0"/>
              <a:gd name="G1" fmla="+- -15257 0 0"/>
              <a:gd name="G2" fmla="+- 7554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28128 -32000"/>
              <a:gd name="T13" fmla="*/ T12 w 64000"/>
              <a:gd name="T14" fmla="+- 0 -15258 -32000"/>
              <a:gd name="T15" fmla="*/ -15258 h 64000"/>
              <a:gd name="T16" fmla="+- 0 32000 -32000"/>
              <a:gd name="T17" fmla="*/ T16 w 64000"/>
              <a:gd name="T18" fmla="+- 0 0 -32000"/>
              <a:gd name="T19" fmla="*/ 0 h 64000"/>
              <a:gd name="T20" fmla="+- 0 31095 -32000"/>
              <a:gd name="T21" fmla="*/ T20 w 64000"/>
              <a:gd name="T22" fmla="+- 0 7554 -32000"/>
              <a:gd name="T23" fmla="*/ 7554 h 64000"/>
              <a:gd name="T24" fmla="+- 0 31095 -32000"/>
              <a:gd name="T25" fmla="*/ T24 w 64000"/>
              <a:gd name="T26" fmla="+- 0 7554 -32000"/>
              <a:gd name="T27" fmla="*/ 7554 h 64000"/>
              <a:gd name="T28" fmla="+- 0 31095 -32000"/>
              <a:gd name="T29" fmla="*/ T28 w 64000"/>
              <a:gd name="T30" fmla="+- 0 7555 -32000"/>
              <a:gd name="T31" fmla="*/ 7555 h 64000"/>
              <a:gd name="T32" fmla="+- 0 26977 -32000"/>
              <a:gd name="T33" fmla="*/ T32 w 64000"/>
              <a:gd name="T34" fmla="+- 0 7555 -32000"/>
              <a:gd name="T35" fmla="*/ 7555 h 64000"/>
              <a:gd name="T36" fmla="+- 0 26977 -32000"/>
              <a:gd name="T37" fmla="*/ T36 w 64000"/>
              <a:gd name="T38" fmla="+- 0 -15258 -32000"/>
              <a:gd name="T39" fmla="*/ -15258 h 64000"/>
              <a:gd name="T40" fmla="+- 0 28128 -32000"/>
              <a:gd name="T41" fmla="*/ T40 w 64000"/>
              <a:gd name="T42" fmla="+- 0 -15259 -32000"/>
              <a:gd name="T43" fmla="*/ -15259 h 64000"/>
              <a:gd name="T44" fmla="+- 0 28128 -32000"/>
              <a:gd name="T45" fmla="*/ T44 w 64000"/>
              <a:gd name="T46" fmla="+- 0 -15258 -32000"/>
              <a:gd name="T47" fmla="*/ -15258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60128" y="16742"/>
                </a:moveTo>
                <a:cubicBezTo>
                  <a:pt x="62669" y="21426"/>
                  <a:pt x="64000" y="26671"/>
                  <a:pt x="64000" y="32000"/>
                </a:cubicBezTo>
                <a:cubicBezTo>
                  <a:pt x="64000" y="34545"/>
                  <a:pt x="63696" y="37081"/>
                  <a:pt x="63095" y="39554"/>
                </a:cubicBezTo>
                <a:cubicBezTo>
                  <a:pt x="63095" y="39554"/>
                  <a:pt x="63095" y="39554"/>
                  <a:pt x="63095" y="39555"/>
                </a:cubicBezTo>
                <a:lnTo>
                  <a:pt x="58977" y="39555"/>
                </a:lnTo>
                <a:lnTo>
                  <a:pt x="58977" y="16742"/>
                </a:lnTo>
                <a:lnTo>
                  <a:pt x="60128" y="16741"/>
                </a:lnTo>
                <a:cubicBezTo>
                  <a:pt x="60128" y="16742"/>
                  <a:pt x="60128" y="16742"/>
                  <a:pt x="60128" y="16742"/>
                </a:cubicBezTo>
                <a:close/>
              </a:path>
            </a:pathLst>
          </a:cu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Freeform 2"/>
          <p:cNvSpPr>
            <a:spLocks/>
          </p:cNvSpPr>
          <p:nvPr userDrawn="1"/>
        </p:nvSpPr>
        <p:spPr bwMode="auto">
          <a:xfrm rot="16200000">
            <a:off x="-2728660" y="2735966"/>
            <a:ext cx="6858000" cy="1386064"/>
          </a:xfrm>
          <a:custGeom>
            <a:avLst/>
            <a:gdLst>
              <a:gd name="T0" fmla="*/ 7791718 w 7791718"/>
              <a:gd name="T1" fmla="*/ 1187106 h 1187106"/>
              <a:gd name="T2" fmla="*/ 7788364 w 7791718"/>
              <a:gd name="T3" fmla="*/ 0 h 1187106"/>
              <a:gd name="T4" fmla="*/ 5284 w 7791718"/>
              <a:gd name="T5" fmla="*/ 1196 h 1187106"/>
              <a:gd name="T6" fmla="*/ 0 w 7791718"/>
              <a:gd name="T7" fmla="*/ 839377 h 1187106"/>
              <a:gd name="T8" fmla="*/ 4185634 w 7791718"/>
              <a:gd name="T9" fmla="*/ 684830 h 1187106"/>
              <a:gd name="T10" fmla="*/ 7791718 w 7791718"/>
              <a:gd name="T11" fmla="*/ 1187106 h 1187106"/>
            </a:gdLst>
            <a:ahLst/>
            <a:cxnLst>
              <a:cxn ang="0">
                <a:pos x="T0" y="T1"/>
              </a:cxn>
              <a:cxn ang="0">
                <a:pos x="T2" y="T3"/>
              </a:cxn>
              <a:cxn ang="0">
                <a:pos x="T4" y="T5"/>
              </a:cxn>
              <a:cxn ang="0">
                <a:pos x="T6" y="T7"/>
              </a:cxn>
              <a:cxn ang="0">
                <a:pos x="T8" y="T9"/>
              </a:cxn>
              <a:cxn ang="0">
                <a:pos x="T10" y="T11"/>
              </a:cxn>
            </a:cxnLst>
            <a:rect l="0" t="0" r="r" b="b"/>
            <a:pathLst>
              <a:path w="7791718" h="1187106">
                <a:moveTo>
                  <a:pt x="7791718" y="1187106"/>
                </a:moveTo>
                <a:cubicBezTo>
                  <a:pt x="7790041" y="593553"/>
                  <a:pt x="7788364" y="0"/>
                  <a:pt x="7788364" y="0"/>
                </a:cubicBezTo>
                <a:lnTo>
                  <a:pt x="5284" y="1196"/>
                </a:lnTo>
                <a:lnTo>
                  <a:pt x="0" y="839377"/>
                </a:lnTo>
                <a:cubicBezTo>
                  <a:pt x="0" y="839377"/>
                  <a:pt x="1609859" y="221191"/>
                  <a:pt x="4185634" y="684830"/>
                </a:cubicBezTo>
                <a:cubicBezTo>
                  <a:pt x="6761409" y="1148469"/>
                  <a:pt x="7263684" y="1187106"/>
                  <a:pt x="7791718" y="1187106"/>
                </a:cubicBezTo>
                <a:close/>
              </a:path>
            </a:pathLst>
          </a:custGeom>
          <a:solidFill>
            <a:srgbClr val="D52B1E"/>
          </a:solidFill>
          <a:ln>
            <a:noFill/>
          </a:ln>
          <a:extLst>
            <a:ext uri="{91240B29-F687-4F45-9708-019B960494DF}">
              <a14:hiddenLine xmlns:a14="http://schemas.microsoft.com/office/drawing/2010/main" w="9525" cap="flat" algn="ctr">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WordArt 3" descr="-- CONNECT -- SUPPORT -- ADVOCATE--"/>
          <p:cNvSpPr>
            <a:spLocks noChangeArrowheads="1" noChangeShapeType="1" noTextEdit="1"/>
          </p:cNvSpPr>
          <p:nvPr userDrawn="1"/>
        </p:nvSpPr>
        <p:spPr bwMode="auto">
          <a:xfrm rot="16200000">
            <a:off x="125570" y="453402"/>
            <a:ext cx="992776" cy="887167"/>
          </a:xfrm>
          <a:prstGeom prst="rect">
            <a:avLst/>
          </a:prstGeom>
        </p:spPr>
        <p:txBody>
          <a:bodyPr wrap="none" fromWordArt="1">
            <a:prstTxWarp prst="textCirclePour">
              <a:avLst>
                <a:gd name="adj1" fmla="val 10851138"/>
                <a:gd name="adj2" fmla="val 50000"/>
              </a:avLst>
            </a:prstTxWarp>
          </a:bodyPr>
          <a:lstStyle/>
          <a:p>
            <a:pPr algn="ctr" rtl="0">
              <a:buNone/>
            </a:pPr>
            <a:r>
              <a:rPr lang="en-US" sz="1400" b="1" kern="10" spc="0" dirty="0">
                <a:ln w="889">
                  <a:solidFill>
                    <a:srgbClr val="564200"/>
                  </a:solidFill>
                  <a:round/>
                  <a:headEnd/>
                  <a:tailEnd/>
                </a:ln>
                <a:solidFill>
                  <a:srgbClr val="DCB74E"/>
                </a:solidFill>
                <a:effectLst>
                  <a:outerShdw dist="26940" dir="5400000" algn="ctr" rotWithShape="0">
                    <a:srgbClr val="000000">
                      <a:alpha val="70000"/>
                    </a:srgbClr>
                  </a:outerShdw>
                </a:effectLst>
                <a:latin typeface="Arial Black" panose="020B0A04020102020204" pitchFamily="34" charset="0"/>
              </a:rPr>
              <a:t>- CONNECT - SUPPORT - ADVOCATE</a:t>
            </a:r>
          </a:p>
        </p:txBody>
      </p:sp>
      <p:sp>
        <p:nvSpPr>
          <p:cNvPr id="6" name="Title 1"/>
          <p:cNvSpPr txBox="1">
            <a:spLocks/>
          </p:cNvSpPr>
          <p:nvPr userDrawn="1"/>
        </p:nvSpPr>
        <p:spPr>
          <a:xfrm>
            <a:off x="1792255" y="400596"/>
            <a:ext cx="9561413" cy="99277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spcBef>
                <a:spcPts val="0"/>
              </a:spcBef>
            </a:pPr>
            <a:endParaRPr lang="en-US" sz="2400" b="1" dirty="0">
              <a:solidFill>
                <a:srgbClr val="C49500"/>
              </a:solidFill>
              <a:effectLst>
                <a:outerShdw blurRad="38100" dist="38100" dir="2700000" algn="tl">
                  <a:srgbClr val="000000">
                    <a:alpha val="43137"/>
                  </a:srgbClr>
                </a:outerShdw>
              </a:effectLst>
            </a:endParaRPr>
          </a:p>
          <a:p>
            <a:pPr algn="ctr">
              <a:spcBef>
                <a:spcPts val="600"/>
              </a:spcBef>
              <a:spcAft>
                <a:spcPts val="600"/>
              </a:spcAft>
            </a:pPr>
            <a:br>
              <a:rPr lang="en-US" sz="3600" b="1" dirty="0">
                <a:solidFill>
                  <a:srgbClr val="C49500"/>
                </a:solidFill>
                <a:effectLst>
                  <a:outerShdw blurRad="38100" dist="38100" dir="2700000" algn="tl">
                    <a:srgbClr val="000000">
                      <a:alpha val="43137"/>
                    </a:srgbClr>
                  </a:outerShdw>
                </a:effectLst>
              </a:rPr>
            </a:br>
            <a:endParaRPr lang="en-US" sz="3600" b="1" dirty="0">
              <a:solidFill>
                <a:srgbClr val="C49500"/>
              </a:solidFill>
              <a:effectLst>
                <a:outerShdw blurRad="38100" dist="38100" dir="2700000" algn="tl">
                  <a:srgbClr val="000000">
                    <a:alpha val="43137"/>
                  </a:srgbClr>
                </a:outerShdw>
              </a:effectLst>
            </a:endParaRPr>
          </a:p>
        </p:txBody>
      </p:sp>
      <p:sp>
        <p:nvSpPr>
          <p:cNvPr id="2" name="Date Placeholder 3">
            <a:extLst>
              <a:ext uri="{FF2B5EF4-FFF2-40B4-BE49-F238E27FC236}">
                <a16:creationId xmlns:a16="http://schemas.microsoft.com/office/drawing/2014/main" id="{0C5FE944-19EB-6C3E-E097-5B61CC56EC01}"/>
              </a:ext>
            </a:extLst>
          </p:cNvPr>
          <p:cNvSpPr>
            <a:spLocks noGrp="1"/>
          </p:cNvSpPr>
          <p:nvPr>
            <p:ph type="dt" sz="half" idx="10"/>
          </p:nvPr>
        </p:nvSpPr>
        <p:spPr>
          <a:xfrm>
            <a:off x="1097280" y="6459785"/>
            <a:ext cx="2472271" cy="365125"/>
          </a:xfrm>
          <a:prstGeom prst="rect">
            <a:avLst/>
          </a:prstGeom>
        </p:spPr>
        <p:txBody>
          <a:bodyPr/>
          <a:lstStyle/>
          <a:p>
            <a:fld id="{8505F94F-64B8-4F6E-8535-0A47F521DA69}" type="datetimeFigureOut">
              <a:rPr lang="en-US" smtClean="0"/>
              <a:t>3/1/2024</a:t>
            </a:fld>
            <a:endParaRPr lang="en-US" dirty="0"/>
          </a:p>
        </p:txBody>
      </p:sp>
      <p:sp>
        <p:nvSpPr>
          <p:cNvPr id="5" name="Slide Number Placeholder 5">
            <a:extLst>
              <a:ext uri="{FF2B5EF4-FFF2-40B4-BE49-F238E27FC236}">
                <a16:creationId xmlns:a16="http://schemas.microsoft.com/office/drawing/2014/main" id="{1983C354-3E87-CC9E-3804-37B53C8FD3ED}"/>
              </a:ext>
            </a:extLst>
          </p:cNvPr>
          <p:cNvSpPr>
            <a:spLocks noGrp="1"/>
          </p:cNvSpPr>
          <p:nvPr>
            <p:ph type="sldNum" sz="quarter" idx="12"/>
          </p:nvPr>
        </p:nvSpPr>
        <p:spPr>
          <a:xfrm>
            <a:off x="9900458" y="6459785"/>
            <a:ext cx="1312025" cy="365125"/>
          </a:xfrm>
          <a:prstGeom prst="rect">
            <a:avLst/>
          </a:prstGeom>
        </p:spPr>
        <p:txBody>
          <a:bodyPr/>
          <a:lstStyle/>
          <a:p>
            <a:fld id="{75C08A22-5648-4C5B-9252-A7510C1081EF}" type="slidenum">
              <a:rPr lang="en-US" smtClean="0"/>
              <a:t>‹#›</a:t>
            </a:fld>
            <a:endParaRPr lang="en-US" dirty="0"/>
          </a:p>
        </p:txBody>
      </p:sp>
      <p:sp>
        <p:nvSpPr>
          <p:cNvPr id="8" name="Rectangle 7">
            <a:extLst>
              <a:ext uri="{FF2B5EF4-FFF2-40B4-BE49-F238E27FC236}">
                <a16:creationId xmlns:a16="http://schemas.microsoft.com/office/drawing/2014/main" id="{392E6F5A-A5B9-A7D1-DD58-4030E1E0A379}"/>
              </a:ext>
            </a:extLst>
          </p:cNvPr>
          <p:cNvSpPr/>
          <p:nvPr userDrawn="1"/>
        </p:nvSpPr>
        <p:spPr>
          <a:xfrm>
            <a:off x="0" y="0"/>
            <a:ext cx="452941" cy="6858000"/>
          </a:xfrm>
          <a:prstGeom prst="rect">
            <a:avLst/>
          </a:prstGeom>
          <a:solidFill>
            <a:srgbClr val="D52B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803D903-12DE-3CA4-6045-9E26C071999E}"/>
              </a:ext>
            </a:extLst>
          </p:cNvPr>
          <p:cNvSpPr/>
          <p:nvPr userDrawn="1"/>
        </p:nvSpPr>
        <p:spPr>
          <a:xfrm>
            <a:off x="219456" y="191414"/>
            <a:ext cx="1728000" cy="1728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2" descr="FNHCJPLogo_20170718_Main">
            <a:extLst>
              <a:ext uri="{FF2B5EF4-FFF2-40B4-BE49-F238E27FC236}">
                <a16:creationId xmlns:a16="http://schemas.microsoft.com/office/drawing/2014/main" id="{31E6BEBD-AEC2-8004-678E-50ABFED85ED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2941" y="383589"/>
            <a:ext cx="1261029" cy="1133054"/>
          </a:xfrm>
          <a:prstGeom prst="rect">
            <a:avLst/>
          </a:prstGeom>
          <a:noFill/>
          <a:ln>
            <a:noFill/>
          </a:ln>
          <a:effectLst/>
          <a:extLst>
            <a:ext uri="{909E8E84-426E-40DD-AFC4-6F175D3DCCD1}">
              <a14:hiddenFill xmlns:a14="http://schemas.microsoft.com/office/drawing/2010/main">
                <a:solidFill>
                  <a:srgbClr val="696464"/>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14" name="Straight Connector 13">
            <a:extLst>
              <a:ext uri="{FF2B5EF4-FFF2-40B4-BE49-F238E27FC236}">
                <a16:creationId xmlns:a16="http://schemas.microsoft.com/office/drawing/2014/main" id="{33E5EE99-442C-3C0F-7C20-CC47CFBB7905}"/>
              </a:ext>
            </a:extLst>
          </p:cNvPr>
          <p:cNvCxnSpPr/>
          <p:nvPr userDrawn="1"/>
        </p:nvCxnSpPr>
        <p:spPr>
          <a:xfrm>
            <a:off x="2029968" y="1516643"/>
            <a:ext cx="925372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C04AEA8-9002-16F8-183E-8EA594DEFE6E}"/>
              </a:ext>
            </a:extLst>
          </p:cNvPr>
          <p:cNvSpPr>
            <a:spLocks noGrp="1"/>
          </p:cNvSpPr>
          <p:nvPr>
            <p:ph type="body" sz="quarter" idx="15"/>
          </p:nvPr>
        </p:nvSpPr>
        <p:spPr>
          <a:xfrm>
            <a:off x="2023793" y="530442"/>
            <a:ext cx="9253537" cy="879475"/>
          </a:xfrm>
          <a:prstGeom prst="rect">
            <a:avLst/>
          </a:prstGeom>
        </p:spPr>
        <p:txBody>
          <a:bodyPr/>
          <a:lstStyle>
            <a:lvl1pPr>
              <a:defRPr sz="4400" b="1">
                <a:solidFill>
                  <a:srgbClr val="CC3B1E"/>
                </a:solidFill>
                <a:latin typeface="+mj-lt"/>
              </a:defRPr>
            </a:lvl1pPr>
          </a:lstStyle>
          <a:p>
            <a:pPr lvl="0"/>
            <a:r>
              <a:rPr lang="en-US"/>
              <a:t>Click to edit Master text styles</a:t>
            </a:r>
          </a:p>
        </p:txBody>
      </p:sp>
      <p:sp>
        <p:nvSpPr>
          <p:cNvPr id="19" name="Text Placeholder 18">
            <a:extLst>
              <a:ext uri="{FF2B5EF4-FFF2-40B4-BE49-F238E27FC236}">
                <a16:creationId xmlns:a16="http://schemas.microsoft.com/office/drawing/2014/main" id="{5BD3F342-EA18-6357-AFDA-CCA9D908932A}"/>
              </a:ext>
            </a:extLst>
          </p:cNvPr>
          <p:cNvSpPr>
            <a:spLocks noGrp="1"/>
          </p:cNvSpPr>
          <p:nvPr>
            <p:ph type="body" sz="quarter" idx="16"/>
          </p:nvPr>
        </p:nvSpPr>
        <p:spPr>
          <a:xfrm>
            <a:off x="2024063" y="1719263"/>
            <a:ext cx="9259887" cy="4864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8874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8895"/>
            <a:ext cx="10058400" cy="809029"/>
          </a:xfrm>
          <a:prstGeom prst="rect">
            <a:avLst/>
          </a:prstGeo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1068387" y="1137280"/>
            <a:ext cx="1005840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7621A8EC-493F-4322-A90E-D67599697E7D}" type="datetimeFigureOut">
              <a:rPr lang="en-US" smtClean="0"/>
              <a:t>3/1/2024</a:t>
            </a:fld>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BB7185CB-06DA-4E49-96CF-174F18F0F592}" type="slidenum">
              <a:rPr lang="en-US" smtClean="0"/>
              <a:t>‹#›</a:t>
            </a:fld>
            <a:endParaRPr lang="en-US" dirty="0"/>
          </a:p>
        </p:txBody>
      </p:sp>
    </p:spTree>
    <p:extLst>
      <p:ext uri="{BB962C8B-B14F-4D97-AF65-F5344CB8AC3E}">
        <p14:creationId xmlns:p14="http://schemas.microsoft.com/office/powerpoint/2010/main" val="22559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097280" y="6459785"/>
            <a:ext cx="2472271" cy="365125"/>
          </a:xfrm>
          <a:prstGeom prst="rect">
            <a:avLst/>
          </a:prstGeom>
        </p:spPr>
        <p:txBody>
          <a:bodyPr/>
          <a:lstStyle/>
          <a:p>
            <a:fld id="{8505F94F-64B8-4F6E-8535-0A47F521DA69}" type="datetimeFigureOut">
              <a:rPr lang="en-US" smtClean="0"/>
              <a:t>3/1/2024</a:t>
            </a:fld>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75C08A22-5648-4C5B-9252-A7510C1081EF}" type="slidenum">
              <a:rPr lang="en-US" smtClean="0"/>
              <a:t>‹#›</a:t>
            </a:fld>
            <a:endParaRPr lang="en-US" dirty="0"/>
          </a:p>
        </p:txBody>
      </p:sp>
      <p:sp>
        <p:nvSpPr>
          <p:cNvPr id="7" name="Freeform 2"/>
          <p:cNvSpPr>
            <a:spLocks/>
          </p:cNvSpPr>
          <p:nvPr userDrawn="1"/>
        </p:nvSpPr>
        <p:spPr bwMode="auto">
          <a:xfrm>
            <a:off x="1588" y="1589"/>
            <a:ext cx="12190412" cy="2216318"/>
          </a:xfrm>
          <a:custGeom>
            <a:avLst/>
            <a:gdLst>
              <a:gd name="T0" fmla="*/ 7791718 w 7791718"/>
              <a:gd name="T1" fmla="*/ 1187106 h 1187106"/>
              <a:gd name="T2" fmla="*/ 7788364 w 7791718"/>
              <a:gd name="T3" fmla="*/ 0 h 1187106"/>
              <a:gd name="T4" fmla="*/ 5284 w 7791718"/>
              <a:gd name="T5" fmla="*/ 1196 h 1187106"/>
              <a:gd name="T6" fmla="*/ 0 w 7791718"/>
              <a:gd name="T7" fmla="*/ 839377 h 1187106"/>
              <a:gd name="T8" fmla="*/ 4185634 w 7791718"/>
              <a:gd name="T9" fmla="*/ 684830 h 1187106"/>
              <a:gd name="T10" fmla="*/ 7791718 w 7791718"/>
              <a:gd name="T11" fmla="*/ 1187106 h 1187106"/>
            </a:gdLst>
            <a:ahLst/>
            <a:cxnLst>
              <a:cxn ang="0">
                <a:pos x="T0" y="T1"/>
              </a:cxn>
              <a:cxn ang="0">
                <a:pos x="T2" y="T3"/>
              </a:cxn>
              <a:cxn ang="0">
                <a:pos x="T4" y="T5"/>
              </a:cxn>
              <a:cxn ang="0">
                <a:pos x="T6" y="T7"/>
              </a:cxn>
              <a:cxn ang="0">
                <a:pos x="T8" y="T9"/>
              </a:cxn>
              <a:cxn ang="0">
                <a:pos x="T10" y="T11"/>
              </a:cxn>
            </a:cxnLst>
            <a:rect l="0" t="0" r="r" b="b"/>
            <a:pathLst>
              <a:path w="7791718" h="1187106">
                <a:moveTo>
                  <a:pt x="7791718" y="1187106"/>
                </a:moveTo>
                <a:cubicBezTo>
                  <a:pt x="7790041" y="593553"/>
                  <a:pt x="7788364" y="0"/>
                  <a:pt x="7788364" y="0"/>
                </a:cubicBezTo>
                <a:lnTo>
                  <a:pt x="5284" y="1196"/>
                </a:lnTo>
                <a:lnTo>
                  <a:pt x="0" y="839377"/>
                </a:lnTo>
                <a:cubicBezTo>
                  <a:pt x="0" y="839377"/>
                  <a:pt x="1609859" y="221191"/>
                  <a:pt x="4185634" y="684830"/>
                </a:cubicBezTo>
                <a:cubicBezTo>
                  <a:pt x="6761409" y="1148469"/>
                  <a:pt x="7263684" y="1187106"/>
                  <a:pt x="7791718" y="1187106"/>
                </a:cubicBezTo>
                <a:close/>
              </a:path>
            </a:pathLst>
          </a:custGeom>
          <a:solidFill>
            <a:srgbClr val="D52B1E"/>
          </a:solidFill>
          <a:ln>
            <a:noFill/>
          </a:ln>
          <a:extLst>
            <a:ext uri="{91240B29-F687-4F45-9708-019B960494DF}">
              <a14:hiddenLine xmlns:a14="http://schemas.microsoft.com/office/drawing/2010/main" w="9525" cap="flat" algn="ctr">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WordArt 3" descr="-- CONNECT -- SUPPORT -- ADVOCATE--"/>
          <p:cNvSpPr>
            <a:spLocks noChangeArrowheads="1" noChangeShapeType="1" noTextEdit="1"/>
          </p:cNvSpPr>
          <p:nvPr userDrawn="1"/>
        </p:nvSpPr>
        <p:spPr bwMode="auto">
          <a:xfrm rot="16200000">
            <a:off x="10083801" y="171452"/>
            <a:ext cx="1842030" cy="1665817"/>
          </a:xfrm>
          <a:prstGeom prst="rect">
            <a:avLst/>
          </a:prstGeom>
        </p:spPr>
        <p:txBody>
          <a:bodyPr wrap="none" fromWordArt="1">
            <a:prstTxWarp prst="textCirclePour">
              <a:avLst>
                <a:gd name="adj1" fmla="val 10851138"/>
                <a:gd name="adj2" fmla="val 50000"/>
              </a:avLst>
            </a:prstTxWarp>
          </a:bodyPr>
          <a:lstStyle/>
          <a:p>
            <a:pPr algn="ctr" rtl="0">
              <a:buNone/>
            </a:pPr>
            <a:r>
              <a:rPr lang="en-US" sz="1400" b="1" kern="10" spc="0" dirty="0">
                <a:ln w="889">
                  <a:solidFill>
                    <a:srgbClr val="564200"/>
                  </a:solidFill>
                  <a:round/>
                  <a:headEnd/>
                  <a:tailEnd/>
                </a:ln>
                <a:solidFill>
                  <a:srgbClr val="DCB74E"/>
                </a:solidFill>
                <a:effectLst>
                  <a:outerShdw dist="26940" dir="5400000" algn="ctr" rotWithShape="0">
                    <a:srgbClr val="000000">
                      <a:alpha val="70000"/>
                    </a:srgbClr>
                  </a:outerShdw>
                </a:effectLst>
                <a:latin typeface="Arial Black" panose="020B0A04020102020204" pitchFamily="34" charset="0"/>
              </a:rPr>
              <a:t>- CONNECT - SUPPORT - ADVOCATE</a:t>
            </a:r>
          </a:p>
        </p:txBody>
      </p:sp>
    </p:spTree>
    <p:extLst>
      <p:ext uri="{BB962C8B-B14F-4D97-AF65-F5344CB8AC3E}">
        <p14:creationId xmlns:p14="http://schemas.microsoft.com/office/powerpoint/2010/main" val="15699842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148296"/>
      </p:ext>
    </p:extLst>
  </p:cSld>
  <p:clrMap bg1="lt1" tx1="dk1" bg2="lt2" tx2="dk2" accent1="accent1" accent2="accent2" accent3="accent3" accent4="accent4" accent5="accent5" accent6="accent6" hlink="hlink" folHlink="folHlink"/>
  <p:sldLayoutIdLst>
    <p:sldLayoutId id="2147483833" r:id="rId1"/>
    <p:sldLayoutId id="2147483837" r:id="rId2"/>
    <p:sldLayoutId id="2147483834" r:id="rId3"/>
    <p:sldLayoutId id="2147483835" r:id="rId4"/>
    <p:sldLayoutId id="2147483836" r:id="rId5"/>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chart" Target="../charts/chart4.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3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9790" y="1864337"/>
            <a:ext cx="9138971" cy="1538883"/>
          </a:xfrm>
          <a:prstGeom prst="rect">
            <a:avLst/>
          </a:prstGeom>
          <a:ln w="12700">
            <a:noFill/>
          </a:ln>
        </p:spPr>
        <p:txBody>
          <a:bodyPr wrap="square">
            <a:spAutoFit/>
          </a:bodyPr>
          <a:lstStyle/>
          <a:p>
            <a:pPr algn="ctr">
              <a:spcBef>
                <a:spcPts val="600"/>
              </a:spcBef>
              <a:spcAft>
                <a:spcPts val="600"/>
              </a:spcAft>
            </a:pPr>
            <a:r>
              <a:rPr lang="en-CA" altLang="ja-JP" sz="2800" b="1" dirty="0">
                <a:solidFill>
                  <a:schemeClr val="bg2">
                    <a:lumMod val="50000"/>
                  </a:schemeClr>
                </a:solidFill>
              </a:rPr>
              <a:t>Enhanced Service Coordination</a:t>
            </a:r>
            <a:r>
              <a:rPr lang="en-CA" altLang="ja-JP" sz="2800" b="1" dirty="0">
                <a:solidFill>
                  <a:schemeClr val="bg2">
                    <a:lumMod val="50000"/>
                  </a:schemeClr>
                </a:solidFill>
                <a:effectLst>
                  <a:outerShdw blurRad="38100" dist="38100" dir="2700000" algn="tl">
                    <a:srgbClr val="000000">
                      <a:alpha val="43137"/>
                    </a:srgbClr>
                  </a:outerShdw>
                </a:effectLst>
              </a:rPr>
              <a:t> </a:t>
            </a:r>
          </a:p>
          <a:p>
            <a:pPr algn="ctr">
              <a:spcBef>
                <a:spcPts val="600"/>
              </a:spcBef>
              <a:spcAft>
                <a:spcPts val="600"/>
              </a:spcAft>
            </a:pPr>
            <a:r>
              <a:rPr lang="en-CA" sz="2800" dirty="0"/>
              <a:t>The link between the child &amp; the needed program, service, supplies, equipment &amp; supports</a:t>
            </a:r>
          </a:p>
        </p:txBody>
      </p:sp>
      <p:sp>
        <p:nvSpPr>
          <p:cNvPr id="5" name="TextBox 4">
            <a:extLst>
              <a:ext uri="{FF2B5EF4-FFF2-40B4-BE49-F238E27FC236}">
                <a16:creationId xmlns:a16="http://schemas.microsoft.com/office/drawing/2014/main" id="{0E23F607-7637-6755-6253-4D875D684D53}"/>
              </a:ext>
            </a:extLst>
          </p:cNvPr>
          <p:cNvSpPr txBox="1"/>
          <p:nvPr/>
        </p:nvSpPr>
        <p:spPr>
          <a:xfrm>
            <a:off x="1589316" y="3743157"/>
            <a:ext cx="2373086" cy="1244956"/>
          </a:xfrm>
          <a:prstGeom prst="rect">
            <a:avLst/>
          </a:prstGeom>
          <a:noFill/>
        </p:spPr>
        <p:txBody>
          <a:bodyPr wrap="square" rtlCol="0">
            <a:spAutoFit/>
          </a:bodyPr>
          <a:lstStyle/>
          <a:p>
            <a:pPr marL="0" indent="0" algn="ctr">
              <a:spcAft>
                <a:spcPts val="0"/>
              </a:spcAft>
              <a:buFont typeface="Calibri" panose="020F0502020204030204" pitchFamily="34" charset="0"/>
              <a:buNone/>
            </a:pPr>
            <a:r>
              <a:rPr lang="en-CA" sz="1800" b="1" dirty="0">
                <a:latin typeface="+mj-lt"/>
              </a:rPr>
              <a:t>Call </a:t>
            </a:r>
            <a:r>
              <a:rPr lang="en-CA" b="1" dirty="0">
                <a:latin typeface="+mj-lt"/>
              </a:rPr>
              <a:t>t</a:t>
            </a:r>
            <a:r>
              <a:rPr lang="en-CA" sz="1800" b="1" dirty="0">
                <a:latin typeface="+mj-lt"/>
              </a:rPr>
              <a:t>oll free and speak to an Access Worker</a:t>
            </a:r>
          </a:p>
          <a:p>
            <a:pPr marL="0" indent="0" algn="ctr">
              <a:spcAft>
                <a:spcPts val="0"/>
              </a:spcAft>
              <a:buFont typeface="Calibri" panose="020F0502020204030204" pitchFamily="34" charset="0"/>
              <a:buNone/>
            </a:pPr>
            <a:endParaRPr lang="en-CA" sz="1800" b="1" dirty="0">
              <a:latin typeface="+mj-lt"/>
            </a:endParaRPr>
          </a:p>
          <a:p>
            <a:pPr marL="0" indent="0" algn="ctr">
              <a:lnSpc>
                <a:spcPct val="110000"/>
              </a:lnSpc>
              <a:spcBef>
                <a:spcPts val="0"/>
              </a:spcBef>
              <a:spcAft>
                <a:spcPts val="600"/>
              </a:spcAft>
              <a:buNone/>
            </a:pPr>
            <a:r>
              <a:rPr lang="en-CA" sz="1800" b="1" dirty="0">
                <a:solidFill>
                  <a:srgbClr val="C00000"/>
                </a:solidFill>
              </a:rPr>
              <a:t> </a:t>
            </a:r>
            <a:r>
              <a:rPr lang="en-US" sz="2000" b="1" dirty="0">
                <a:solidFill>
                  <a:schemeClr val="bg2">
                    <a:lumMod val="50000"/>
                  </a:schemeClr>
                </a:solidFill>
              </a:rPr>
              <a:t>1-844-558-8748</a:t>
            </a:r>
          </a:p>
        </p:txBody>
      </p:sp>
      <p:sp>
        <p:nvSpPr>
          <p:cNvPr id="6" name="TextBox 5">
            <a:extLst>
              <a:ext uri="{FF2B5EF4-FFF2-40B4-BE49-F238E27FC236}">
                <a16:creationId xmlns:a16="http://schemas.microsoft.com/office/drawing/2014/main" id="{CF52A635-0043-752B-006A-E25DA4B6E3D7}"/>
              </a:ext>
            </a:extLst>
          </p:cNvPr>
          <p:cNvSpPr txBox="1"/>
          <p:nvPr/>
        </p:nvSpPr>
        <p:spPr>
          <a:xfrm>
            <a:off x="4787099" y="3704685"/>
            <a:ext cx="2373085" cy="1295868"/>
          </a:xfrm>
          <a:prstGeom prst="rect">
            <a:avLst/>
          </a:prstGeom>
          <a:noFill/>
        </p:spPr>
        <p:txBody>
          <a:bodyPr wrap="square" rtlCol="0">
            <a:spAutoFit/>
          </a:bodyPr>
          <a:lstStyle/>
          <a:p>
            <a:pPr marL="0" indent="0" algn="ctr">
              <a:lnSpc>
                <a:spcPct val="110000"/>
              </a:lnSpc>
              <a:spcBef>
                <a:spcPts val="0"/>
              </a:spcBef>
              <a:spcAft>
                <a:spcPts val="0"/>
              </a:spcAft>
              <a:buFont typeface="Calibri" panose="020F0502020204030204" pitchFamily="34" charset="0"/>
              <a:buNone/>
            </a:pPr>
            <a:r>
              <a:rPr lang="en-CA" sz="1800" b="1" dirty="0">
                <a:latin typeface="+mj-lt"/>
              </a:rPr>
              <a:t>Visit our website and start an intake</a:t>
            </a:r>
          </a:p>
          <a:p>
            <a:pPr marL="0" indent="0" algn="ctr">
              <a:lnSpc>
                <a:spcPct val="110000"/>
              </a:lnSpc>
              <a:spcBef>
                <a:spcPts val="0"/>
              </a:spcBef>
              <a:spcAft>
                <a:spcPts val="0"/>
              </a:spcAft>
              <a:buFont typeface="Calibri" panose="020F0502020204030204" pitchFamily="34" charset="0"/>
              <a:buNone/>
            </a:pPr>
            <a:r>
              <a:rPr lang="en-CA" sz="1800" b="1" dirty="0">
                <a:solidFill>
                  <a:schemeClr val="bg2">
                    <a:lumMod val="50000"/>
                  </a:schemeClr>
                </a:solidFill>
                <a:latin typeface="+mj-lt"/>
              </a:rPr>
              <a:t> </a:t>
            </a:r>
          </a:p>
          <a:p>
            <a:pPr marL="0" indent="0" algn="ctr">
              <a:lnSpc>
                <a:spcPct val="110000"/>
              </a:lnSpc>
              <a:spcBef>
                <a:spcPts val="0"/>
              </a:spcBef>
              <a:spcAft>
                <a:spcPts val="0"/>
              </a:spcAft>
              <a:buFont typeface="Calibri" panose="020F0502020204030204" pitchFamily="34" charset="0"/>
              <a:buNone/>
            </a:pPr>
            <a:r>
              <a:rPr lang="en-CA" sz="1800" b="1" dirty="0">
                <a:solidFill>
                  <a:schemeClr val="bg2">
                    <a:lumMod val="50000"/>
                  </a:schemeClr>
                </a:solidFill>
              </a:rPr>
              <a:t>www.abfnhc.com</a:t>
            </a:r>
          </a:p>
        </p:txBody>
      </p:sp>
      <p:sp>
        <p:nvSpPr>
          <p:cNvPr id="7" name="TextBox 6">
            <a:extLst>
              <a:ext uri="{FF2B5EF4-FFF2-40B4-BE49-F238E27FC236}">
                <a16:creationId xmlns:a16="http://schemas.microsoft.com/office/drawing/2014/main" id="{E3BF3934-3F5A-6EF0-35DD-0472D3771E3B}"/>
              </a:ext>
            </a:extLst>
          </p:cNvPr>
          <p:cNvSpPr txBox="1"/>
          <p:nvPr/>
        </p:nvSpPr>
        <p:spPr>
          <a:xfrm>
            <a:off x="7984881" y="3704685"/>
            <a:ext cx="2998583" cy="1283428"/>
          </a:xfrm>
          <a:prstGeom prst="rect">
            <a:avLst/>
          </a:prstGeom>
          <a:noFill/>
        </p:spPr>
        <p:txBody>
          <a:bodyPr wrap="square" rtlCol="0">
            <a:spAutoFit/>
          </a:bodyPr>
          <a:lstStyle/>
          <a:p>
            <a:pPr marL="0" indent="0" algn="ctr">
              <a:lnSpc>
                <a:spcPct val="110000"/>
              </a:lnSpc>
              <a:spcBef>
                <a:spcPts val="0"/>
              </a:spcBef>
              <a:spcAft>
                <a:spcPts val="0"/>
              </a:spcAft>
              <a:buFont typeface="Calibri" panose="020F0502020204030204" pitchFamily="34" charset="0"/>
              <a:buNone/>
            </a:pPr>
            <a:r>
              <a:rPr lang="en-CA" sz="1800" b="1" dirty="0">
                <a:latin typeface="+mj-lt"/>
              </a:rPr>
              <a:t>Email us and </a:t>
            </a:r>
          </a:p>
          <a:p>
            <a:pPr marL="0" indent="0" algn="ctr">
              <a:lnSpc>
                <a:spcPct val="110000"/>
              </a:lnSpc>
              <a:spcBef>
                <a:spcPts val="0"/>
              </a:spcBef>
              <a:spcAft>
                <a:spcPts val="0"/>
              </a:spcAft>
              <a:buFont typeface="Calibri" panose="020F0502020204030204" pitchFamily="34" charset="0"/>
              <a:buNone/>
            </a:pPr>
            <a:r>
              <a:rPr lang="en-CA" sz="1800" b="1" dirty="0">
                <a:latin typeface="+mj-lt"/>
              </a:rPr>
              <a:t>request support</a:t>
            </a:r>
          </a:p>
          <a:p>
            <a:pPr marL="0" indent="0" algn="ctr">
              <a:lnSpc>
                <a:spcPct val="110000"/>
              </a:lnSpc>
              <a:spcBef>
                <a:spcPts val="0"/>
              </a:spcBef>
              <a:spcAft>
                <a:spcPts val="0"/>
              </a:spcAft>
              <a:buFont typeface="Calibri" panose="020F0502020204030204" pitchFamily="34" charset="0"/>
              <a:buNone/>
            </a:pPr>
            <a:r>
              <a:rPr lang="en-CA" sz="1800" b="1" dirty="0">
                <a:solidFill>
                  <a:srgbClr val="FF0000"/>
                </a:solidFill>
                <a:latin typeface="+mj-lt"/>
              </a:rPr>
              <a:t> </a:t>
            </a:r>
          </a:p>
          <a:p>
            <a:pPr marL="0" indent="0" algn="ctr">
              <a:spcAft>
                <a:spcPts val="1200"/>
              </a:spcAft>
              <a:buFont typeface="Calibri" panose="020F0502020204030204" pitchFamily="34" charset="0"/>
              <a:buNone/>
            </a:pPr>
            <a:r>
              <a:rPr lang="en-CA" sz="1800" b="1" dirty="0">
                <a:solidFill>
                  <a:schemeClr val="bg2">
                    <a:lumMod val="50000"/>
                  </a:schemeClr>
                </a:solidFill>
              </a:rPr>
              <a:t>nochild4gotten@abfnhc.com</a:t>
            </a:r>
          </a:p>
        </p:txBody>
      </p:sp>
      <p:pic>
        <p:nvPicPr>
          <p:cNvPr id="9" name="Picture 8">
            <a:extLst>
              <a:ext uri="{FF2B5EF4-FFF2-40B4-BE49-F238E27FC236}">
                <a16:creationId xmlns:a16="http://schemas.microsoft.com/office/drawing/2014/main" id="{9E156CD6-2999-E48E-E080-3A6CDA4A7FA1}"/>
              </a:ext>
            </a:extLst>
          </p:cNvPr>
          <p:cNvPicPr>
            <a:picLocks noChangeAspect="1"/>
          </p:cNvPicPr>
          <p:nvPr/>
        </p:nvPicPr>
        <p:blipFill>
          <a:blip r:embed="rId2"/>
          <a:stretch>
            <a:fillRect/>
          </a:stretch>
        </p:blipFill>
        <p:spPr>
          <a:xfrm>
            <a:off x="2251928" y="4988113"/>
            <a:ext cx="523931" cy="559982"/>
          </a:xfrm>
          <a:prstGeom prst="rect">
            <a:avLst/>
          </a:prstGeom>
        </p:spPr>
      </p:pic>
      <p:pic>
        <p:nvPicPr>
          <p:cNvPr id="10" name="Picture 9">
            <a:extLst>
              <a:ext uri="{FF2B5EF4-FFF2-40B4-BE49-F238E27FC236}">
                <a16:creationId xmlns:a16="http://schemas.microsoft.com/office/drawing/2014/main" id="{AC0115A1-925E-38B2-6F64-9D4B9301C400}"/>
              </a:ext>
            </a:extLst>
          </p:cNvPr>
          <p:cNvPicPr>
            <a:picLocks noChangeAspect="1"/>
          </p:cNvPicPr>
          <p:nvPr/>
        </p:nvPicPr>
        <p:blipFill>
          <a:blip r:embed="rId3"/>
          <a:stretch>
            <a:fillRect/>
          </a:stretch>
        </p:blipFill>
        <p:spPr>
          <a:xfrm>
            <a:off x="9583616" y="4988113"/>
            <a:ext cx="559982" cy="559982"/>
          </a:xfrm>
          <a:prstGeom prst="rect">
            <a:avLst/>
          </a:prstGeom>
        </p:spPr>
      </p:pic>
      <p:pic>
        <p:nvPicPr>
          <p:cNvPr id="4" name="Picture 3">
            <a:extLst>
              <a:ext uri="{FF2B5EF4-FFF2-40B4-BE49-F238E27FC236}">
                <a16:creationId xmlns:a16="http://schemas.microsoft.com/office/drawing/2014/main" id="{B14770A7-7C7C-4590-391D-FC7310FB3C43}"/>
              </a:ext>
            </a:extLst>
          </p:cNvPr>
          <p:cNvPicPr>
            <a:picLocks noChangeAspect="1"/>
          </p:cNvPicPr>
          <p:nvPr/>
        </p:nvPicPr>
        <p:blipFill>
          <a:blip r:embed="rId4"/>
          <a:stretch>
            <a:fillRect/>
          </a:stretch>
        </p:blipFill>
        <p:spPr>
          <a:xfrm>
            <a:off x="1978335" y="5555072"/>
            <a:ext cx="1071115" cy="1078712"/>
          </a:xfrm>
          <a:prstGeom prst="rect">
            <a:avLst/>
          </a:prstGeom>
        </p:spPr>
      </p:pic>
      <p:pic>
        <p:nvPicPr>
          <p:cNvPr id="11" name="Picture 10">
            <a:extLst>
              <a:ext uri="{FF2B5EF4-FFF2-40B4-BE49-F238E27FC236}">
                <a16:creationId xmlns:a16="http://schemas.microsoft.com/office/drawing/2014/main" id="{A0A57BD1-6112-28BA-0E21-3390C657637F}"/>
              </a:ext>
            </a:extLst>
          </p:cNvPr>
          <p:cNvPicPr>
            <a:picLocks noChangeAspect="1"/>
          </p:cNvPicPr>
          <p:nvPr/>
        </p:nvPicPr>
        <p:blipFill>
          <a:blip r:embed="rId5"/>
          <a:stretch>
            <a:fillRect/>
          </a:stretch>
        </p:blipFill>
        <p:spPr>
          <a:xfrm>
            <a:off x="9328049" y="5603483"/>
            <a:ext cx="1071116" cy="1078712"/>
          </a:xfrm>
          <a:prstGeom prst="rect">
            <a:avLst/>
          </a:prstGeom>
        </p:spPr>
      </p:pic>
      <p:pic>
        <p:nvPicPr>
          <p:cNvPr id="13" name="Picture 12">
            <a:extLst>
              <a:ext uri="{FF2B5EF4-FFF2-40B4-BE49-F238E27FC236}">
                <a16:creationId xmlns:a16="http://schemas.microsoft.com/office/drawing/2014/main" id="{E74D2B61-838D-C4F5-93F1-ED5FCFB50E7E}"/>
              </a:ext>
            </a:extLst>
          </p:cNvPr>
          <p:cNvPicPr>
            <a:picLocks noChangeAspect="1"/>
          </p:cNvPicPr>
          <p:nvPr/>
        </p:nvPicPr>
        <p:blipFill>
          <a:blip r:embed="rId6"/>
          <a:stretch>
            <a:fillRect/>
          </a:stretch>
        </p:blipFill>
        <p:spPr>
          <a:xfrm>
            <a:off x="5108241" y="4988113"/>
            <a:ext cx="1730800" cy="1743075"/>
          </a:xfrm>
          <a:prstGeom prst="rect">
            <a:avLst/>
          </a:prstGeom>
        </p:spPr>
      </p:pic>
      <p:sp>
        <p:nvSpPr>
          <p:cNvPr id="14" name="TextBox 13">
            <a:extLst>
              <a:ext uri="{FF2B5EF4-FFF2-40B4-BE49-F238E27FC236}">
                <a16:creationId xmlns:a16="http://schemas.microsoft.com/office/drawing/2014/main" id="{33E0CE2B-D1C0-1E8E-724A-51DD21F1E91D}"/>
              </a:ext>
            </a:extLst>
          </p:cNvPr>
          <p:cNvSpPr txBox="1"/>
          <p:nvPr/>
        </p:nvSpPr>
        <p:spPr>
          <a:xfrm>
            <a:off x="2997652" y="811416"/>
            <a:ext cx="6300058" cy="769441"/>
          </a:xfrm>
          <a:prstGeom prst="rect">
            <a:avLst/>
          </a:prstGeom>
          <a:noFill/>
        </p:spPr>
        <p:txBody>
          <a:bodyPr wrap="none" rtlCol="0">
            <a:spAutoFit/>
          </a:bodyPr>
          <a:lstStyle/>
          <a:p>
            <a:r>
              <a:rPr lang="en-US" sz="4400" b="1" dirty="0">
                <a:solidFill>
                  <a:srgbClr val="C00000"/>
                </a:solidFill>
              </a:rPr>
              <a:t>How to Access our Service</a:t>
            </a:r>
            <a:endParaRPr lang="en-CA" sz="4400" b="1" dirty="0">
              <a:solidFill>
                <a:srgbClr val="C00000"/>
              </a:solidFill>
            </a:endParaRPr>
          </a:p>
        </p:txBody>
      </p:sp>
    </p:spTree>
    <p:extLst>
      <p:ext uri="{BB962C8B-B14F-4D97-AF65-F5344CB8AC3E}">
        <p14:creationId xmlns:p14="http://schemas.microsoft.com/office/powerpoint/2010/main" val="250174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3AACB5-FBBE-62DB-8B5B-85324B6091FF}"/>
              </a:ext>
            </a:extLst>
          </p:cNvPr>
          <p:cNvSpPr>
            <a:spLocks noGrp="1"/>
          </p:cNvSpPr>
          <p:nvPr>
            <p:ph type="body" sz="quarter" idx="15"/>
          </p:nvPr>
        </p:nvSpPr>
        <p:spPr/>
        <p:txBody>
          <a:bodyPr/>
          <a:lstStyle/>
          <a:p>
            <a:pPr algn="ctr"/>
            <a:r>
              <a:rPr lang="en-US" dirty="0"/>
              <a:t>Enhanced Service Coordination</a:t>
            </a:r>
            <a:endParaRPr lang="en-CA" dirty="0"/>
          </a:p>
        </p:txBody>
      </p:sp>
      <p:sp>
        <p:nvSpPr>
          <p:cNvPr id="3" name="Text Placeholder 2">
            <a:extLst>
              <a:ext uri="{FF2B5EF4-FFF2-40B4-BE49-F238E27FC236}">
                <a16:creationId xmlns:a16="http://schemas.microsoft.com/office/drawing/2014/main" id="{7F44C917-D540-E25C-AA6B-7092809FB491}"/>
              </a:ext>
            </a:extLst>
          </p:cNvPr>
          <p:cNvSpPr>
            <a:spLocks noGrp="1"/>
          </p:cNvSpPr>
          <p:nvPr>
            <p:ph type="body" sz="quarter" idx="16"/>
          </p:nvPr>
        </p:nvSpPr>
        <p:spPr/>
        <p:txBody>
          <a:bodyPr/>
          <a:lstStyle/>
          <a:p>
            <a:endParaRPr lang="en-CA" dirty="0"/>
          </a:p>
        </p:txBody>
      </p:sp>
      <p:pic>
        <p:nvPicPr>
          <p:cNvPr id="6" name="Picture 5">
            <a:extLst>
              <a:ext uri="{FF2B5EF4-FFF2-40B4-BE49-F238E27FC236}">
                <a16:creationId xmlns:a16="http://schemas.microsoft.com/office/drawing/2014/main" id="{6EBB8071-6FB6-0CF7-CA07-A800F31A681F}"/>
              </a:ext>
            </a:extLst>
          </p:cNvPr>
          <p:cNvPicPr>
            <a:picLocks noChangeAspect="1"/>
          </p:cNvPicPr>
          <p:nvPr/>
        </p:nvPicPr>
        <p:blipFill>
          <a:blip r:embed="rId2"/>
          <a:stretch>
            <a:fillRect/>
          </a:stretch>
        </p:blipFill>
        <p:spPr>
          <a:xfrm>
            <a:off x="908050" y="1545336"/>
            <a:ext cx="10466861" cy="5198142"/>
          </a:xfrm>
          <a:prstGeom prst="rect">
            <a:avLst/>
          </a:prstGeom>
        </p:spPr>
      </p:pic>
    </p:spTree>
    <p:extLst>
      <p:ext uri="{BB962C8B-B14F-4D97-AF65-F5344CB8AC3E}">
        <p14:creationId xmlns:p14="http://schemas.microsoft.com/office/powerpoint/2010/main" val="72804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B09C11-0724-FB10-7127-44D499429475}"/>
              </a:ext>
            </a:extLst>
          </p:cNvPr>
          <p:cNvSpPr>
            <a:spLocks noGrp="1"/>
          </p:cNvSpPr>
          <p:nvPr>
            <p:ph type="body" sz="quarter" idx="15"/>
          </p:nvPr>
        </p:nvSpPr>
        <p:spPr>
          <a:xfrm>
            <a:off x="2023794" y="212390"/>
            <a:ext cx="9253537" cy="879475"/>
          </a:xfrm>
        </p:spPr>
        <p:txBody>
          <a:bodyPr/>
          <a:lstStyle/>
          <a:p>
            <a:pPr marL="0" indent="0">
              <a:buNone/>
            </a:pPr>
            <a:r>
              <a:rPr lang="en-US" sz="4400" dirty="0">
                <a:latin typeface="+mj-lt"/>
                <a:ea typeface="+mj-ea"/>
                <a:cs typeface="+mj-cs"/>
              </a:rPr>
              <a:t>Enhanced Service Coordination: OUR TEAM</a:t>
            </a:r>
            <a:endParaRPr lang="en-US" sz="4400" kern="1200" dirty="0">
              <a:solidFill>
                <a:schemeClr val="tx1"/>
              </a:solidFill>
              <a:latin typeface="+mj-lt"/>
              <a:ea typeface="+mj-ea"/>
              <a:cs typeface="+mj-cs"/>
            </a:endParaRPr>
          </a:p>
          <a:p>
            <a:endParaRPr lang="en-US" dirty="0"/>
          </a:p>
        </p:txBody>
      </p:sp>
      <p:pic>
        <p:nvPicPr>
          <p:cNvPr id="4" name="Picture 3">
            <a:extLst>
              <a:ext uri="{FF2B5EF4-FFF2-40B4-BE49-F238E27FC236}">
                <a16:creationId xmlns:a16="http://schemas.microsoft.com/office/drawing/2014/main" id="{ECE583CD-ED7C-CA91-8E26-F1E66C4E6C55}"/>
              </a:ext>
            </a:extLst>
          </p:cNvPr>
          <p:cNvPicPr>
            <a:picLocks noChangeAspect="1"/>
          </p:cNvPicPr>
          <p:nvPr/>
        </p:nvPicPr>
        <p:blipFill>
          <a:blip r:embed="rId2"/>
          <a:stretch>
            <a:fillRect/>
          </a:stretch>
        </p:blipFill>
        <p:spPr>
          <a:xfrm>
            <a:off x="6582539" y="1976582"/>
            <a:ext cx="4694792" cy="3919309"/>
          </a:xfrm>
          <a:prstGeom prst="rect">
            <a:avLst/>
          </a:prstGeom>
        </p:spPr>
      </p:pic>
      <p:graphicFrame>
        <p:nvGraphicFramePr>
          <p:cNvPr id="5" name="TextBox 2">
            <a:extLst>
              <a:ext uri="{FF2B5EF4-FFF2-40B4-BE49-F238E27FC236}">
                <a16:creationId xmlns:a16="http://schemas.microsoft.com/office/drawing/2014/main" id="{C42D6D86-250F-D5B3-9930-C78CB4D2F832}"/>
              </a:ext>
            </a:extLst>
          </p:cNvPr>
          <p:cNvGraphicFramePr/>
          <p:nvPr>
            <p:extLst>
              <p:ext uri="{D42A27DB-BD31-4B8C-83A1-F6EECF244321}">
                <p14:modId xmlns:p14="http://schemas.microsoft.com/office/powerpoint/2010/main" val="4110941484"/>
              </p:ext>
            </p:extLst>
          </p:nvPr>
        </p:nvGraphicFramePr>
        <p:xfrm>
          <a:off x="1671781" y="1976582"/>
          <a:ext cx="4193309" cy="4130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6152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36CE9-71CC-3C81-AC98-C40DA49AC0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3852BE4-7740-400F-A1F7-10CF238AD89F}"/>
              </a:ext>
            </a:extLst>
          </p:cNvPr>
          <p:cNvSpPr>
            <a:spLocks noGrp="1"/>
          </p:cNvSpPr>
          <p:nvPr>
            <p:ph type="body" sz="quarter" idx="15"/>
          </p:nvPr>
        </p:nvSpPr>
        <p:spPr>
          <a:xfrm>
            <a:off x="1934341" y="252214"/>
            <a:ext cx="9253537" cy="879475"/>
          </a:xfrm>
        </p:spPr>
        <p:txBody>
          <a:bodyPr/>
          <a:lstStyle/>
          <a:p>
            <a:r>
              <a:rPr lang="en-US" dirty="0"/>
              <a:t>Challenges</a:t>
            </a:r>
          </a:p>
        </p:txBody>
      </p:sp>
      <p:sp>
        <p:nvSpPr>
          <p:cNvPr id="4" name="Text Placeholder 2">
            <a:extLst>
              <a:ext uri="{FF2B5EF4-FFF2-40B4-BE49-F238E27FC236}">
                <a16:creationId xmlns:a16="http://schemas.microsoft.com/office/drawing/2014/main" id="{6414A6E7-F5C0-4481-DD94-67126F40C771}"/>
              </a:ext>
            </a:extLst>
          </p:cNvPr>
          <p:cNvSpPr txBox="1">
            <a:spLocks/>
          </p:cNvSpPr>
          <p:nvPr/>
        </p:nvSpPr>
        <p:spPr>
          <a:xfrm>
            <a:off x="2021248" y="1849179"/>
            <a:ext cx="5157787" cy="82391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Dynamic Challenges</a:t>
            </a:r>
          </a:p>
        </p:txBody>
      </p:sp>
      <p:sp>
        <p:nvSpPr>
          <p:cNvPr id="5" name="Content Placeholder 3">
            <a:extLst>
              <a:ext uri="{FF2B5EF4-FFF2-40B4-BE49-F238E27FC236}">
                <a16:creationId xmlns:a16="http://schemas.microsoft.com/office/drawing/2014/main" id="{843F2598-00D1-7D09-4EB4-0E5FD5EAE9C8}"/>
              </a:ext>
            </a:extLst>
          </p:cNvPr>
          <p:cNvSpPr txBox="1">
            <a:spLocks/>
          </p:cNvSpPr>
          <p:nvPr/>
        </p:nvSpPr>
        <p:spPr>
          <a:xfrm>
            <a:off x="2021248" y="2404685"/>
            <a:ext cx="4384964" cy="326246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High intakes and caseload for staff</a:t>
            </a:r>
          </a:p>
          <a:p>
            <a:r>
              <a:rPr lang="en-US" dirty="0"/>
              <a:t>Employee Burnout</a:t>
            </a:r>
          </a:p>
          <a:p>
            <a:r>
              <a:rPr lang="en-US" dirty="0"/>
              <a:t>External Factors (economy)</a:t>
            </a:r>
          </a:p>
          <a:p>
            <a:r>
              <a:rPr lang="en-US" dirty="0"/>
              <a:t>Requestors double applications (ISC/FNHC)</a:t>
            </a:r>
          </a:p>
          <a:p>
            <a:r>
              <a:rPr lang="en-US" dirty="0"/>
              <a:t>Urgent/Time Sensitive classification </a:t>
            </a:r>
          </a:p>
          <a:p>
            <a:r>
              <a:rPr lang="en-US" dirty="0"/>
              <a:t>Backlog of applications leads to frustration with families.</a:t>
            </a:r>
          </a:p>
        </p:txBody>
      </p:sp>
      <p:sp>
        <p:nvSpPr>
          <p:cNvPr id="6" name="Text Placeholder 4">
            <a:extLst>
              <a:ext uri="{FF2B5EF4-FFF2-40B4-BE49-F238E27FC236}">
                <a16:creationId xmlns:a16="http://schemas.microsoft.com/office/drawing/2014/main" id="{0E723095-A202-41A7-712F-BAE0DE237A7A}"/>
              </a:ext>
            </a:extLst>
          </p:cNvPr>
          <p:cNvSpPr txBox="1">
            <a:spLocks/>
          </p:cNvSpPr>
          <p:nvPr/>
        </p:nvSpPr>
        <p:spPr>
          <a:xfrm>
            <a:off x="6792623" y="1879520"/>
            <a:ext cx="5183188" cy="82391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Solutions</a:t>
            </a:r>
          </a:p>
        </p:txBody>
      </p:sp>
      <p:sp>
        <p:nvSpPr>
          <p:cNvPr id="7" name="Content Placeholder 5">
            <a:extLst>
              <a:ext uri="{FF2B5EF4-FFF2-40B4-BE49-F238E27FC236}">
                <a16:creationId xmlns:a16="http://schemas.microsoft.com/office/drawing/2014/main" id="{A0B6F7A5-99F2-3CD4-01B2-51C651A4510D}"/>
              </a:ext>
            </a:extLst>
          </p:cNvPr>
          <p:cNvSpPr txBox="1">
            <a:spLocks/>
          </p:cNvSpPr>
          <p:nvPr/>
        </p:nvSpPr>
        <p:spPr>
          <a:xfrm>
            <a:off x="6844144" y="2404685"/>
            <a:ext cx="4508067" cy="32624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Adaptability and flexibility as the landscape is ever changing</a:t>
            </a:r>
          </a:p>
          <a:p>
            <a:r>
              <a:rPr lang="en-US" dirty="0"/>
              <a:t>Revisit and streamline processes where we can</a:t>
            </a:r>
          </a:p>
          <a:p>
            <a:r>
              <a:rPr lang="en-US" dirty="0"/>
              <a:t>Self Care</a:t>
            </a:r>
          </a:p>
          <a:p>
            <a:r>
              <a:rPr lang="en-US" dirty="0"/>
              <a:t>Support the ongoing working relationship with ISC.</a:t>
            </a:r>
          </a:p>
        </p:txBody>
      </p:sp>
    </p:spTree>
    <p:extLst>
      <p:ext uri="{BB962C8B-B14F-4D97-AF65-F5344CB8AC3E}">
        <p14:creationId xmlns:p14="http://schemas.microsoft.com/office/powerpoint/2010/main" val="223228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6B490E-7689-2888-F944-6B792F5856AC}"/>
              </a:ext>
            </a:extLst>
          </p:cNvPr>
          <p:cNvSpPr>
            <a:spLocks noGrp="1"/>
          </p:cNvSpPr>
          <p:nvPr>
            <p:ph type="body" sz="quarter" idx="15"/>
          </p:nvPr>
        </p:nvSpPr>
        <p:spPr/>
        <p:txBody>
          <a:bodyPr/>
          <a:lstStyle/>
          <a:p>
            <a:r>
              <a:rPr lang="en-US" dirty="0"/>
              <a:t>SARF SERVICES</a:t>
            </a:r>
          </a:p>
        </p:txBody>
      </p:sp>
      <p:sp>
        <p:nvSpPr>
          <p:cNvPr id="3" name="Text Placeholder 2">
            <a:extLst>
              <a:ext uri="{FF2B5EF4-FFF2-40B4-BE49-F238E27FC236}">
                <a16:creationId xmlns:a16="http://schemas.microsoft.com/office/drawing/2014/main" id="{FC631B21-7B48-ECB6-526B-616F2917B88F}"/>
              </a:ext>
            </a:extLst>
          </p:cNvPr>
          <p:cNvSpPr>
            <a:spLocks noGrp="1"/>
          </p:cNvSpPr>
          <p:nvPr>
            <p:ph type="body" sz="quarter" idx="16"/>
          </p:nvPr>
        </p:nvSpPr>
        <p:spPr/>
        <p:txBody>
          <a:bodyPr/>
          <a:lstStyle/>
          <a:p>
            <a:pPr algn="l"/>
            <a:r>
              <a:rPr lang="en-US" sz="2000" b="0" i="0" u="none" strike="noStrike" baseline="0" dirty="0">
                <a:solidFill>
                  <a:srgbClr val="404040"/>
                </a:solidFill>
                <a:latin typeface="ArialMT"/>
              </a:rPr>
              <a:t>Jordan’s Principle is a child-first principle meant to prevent First Nations children from being denied essential public services or experiencing delays in receiving them. One area of delays was payments processed to vendors or services and payments to families that paid out of pocket and waiting for reimbursement.</a:t>
            </a:r>
          </a:p>
          <a:p>
            <a:pPr algn="l"/>
            <a:r>
              <a:rPr lang="en-US" sz="2000" dirty="0">
                <a:solidFill>
                  <a:srgbClr val="404040"/>
                </a:solidFill>
                <a:latin typeface="ArialMT"/>
              </a:rPr>
              <a:t>In 2019 was 1 staff member and in 2024 there are currently 9 staff members and growing</a:t>
            </a:r>
          </a:p>
          <a:p>
            <a:pPr algn="l"/>
            <a:r>
              <a:rPr lang="en-US" sz="2000" dirty="0">
                <a:solidFill>
                  <a:srgbClr val="404040"/>
                </a:solidFill>
                <a:latin typeface="ArialMT"/>
              </a:rPr>
              <a:t>SARF department processes payments for individual approvals in Alberta and only on a few group requests. With the success of our department other regions have reached for assistance regarding payments in urgent situations (BC, Sask., North Region &amp; Ontario). </a:t>
            </a:r>
          </a:p>
          <a:p>
            <a:r>
              <a:rPr lang="en-US" sz="2000" dirty="0">
                <a:solidFill>
                  <a:srgbClr val="404040"/>
                </a:solidFill>
                <a:latin typeface="ArialMT"/>
              </a:rPr>
              <a:t>There is no other initiative that focuses specifically at the three areas of Health, Education and Social for First Nation Children under one umbrella. With this designation, it is to be expected not to be structured, implemented and operate with simplicity.</a:t>
            </a:r>
            <a:endParaRPr lang="en-US" dirty="0">
              <a:latin typeface="ArialMT"/>
            </a:endParaRPr>
          </a:p>
          <a:p>
            <a:pPr algn="l"/>
            <a:endParaRPr lang="en-US" dirty="0"/>
          </a:p>
          <a:p>
            <a:endParaRPr lang="en-US" dirty="0"/>
          </a:p>
        </p:txBody>
      </p:sp>
    </p:spTree>
    <p:extLst>
      <p:ext uri="{BB962C8B-B14F-4D97-AF65-F5344CB8AC3E}">
        <p14:creationId xmlns:p14="http://schemas.microsoft.com/office/powerpoint/2010/main" val="2298101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F2E04-7AC2-4194-170F-6228BFBE79B3}"/>
              </a:ext>
            </a:extLst>
          </p:cNvPr>
          <p:cNvSpPr>
            <a:spLocks noGrp="1"/>
          </p:cNvSpPr>
          <p:nvPr>
            <p:ph type="body" sz="quarter" idx="15"/>
          </p:nvPr>
        </p:nvSpPr>
        <p:spPr>
          <a:xfrm>
            <a:off x="2109681" y="166171"/>
            <a:ext cx="9253537" cy="879475"/>
          </a:xfrm>
        </p:spPr>
        <p:txBody>
          <a:bodyPr/>
          <a:lstStyle/>
          <a:p>
            <a:r>
              <a:rPr lang="en-US" dirty="0"/>
              <a:t>SARF ADMINISTRATION – A VIEW FROM THE GROUND</a:t>
            </a:r>
          </a:p>
        </p:txBody>
      </p:sp>
      <p:pic>
        <p:nvPicPr>
          <p:cNvPr id="4" name="Content Placeholder 3">
            <a:extLst>
              <a:ext uri="{FF2B5EF4-FFF2-40B4-BE49-F238E27FC236}">
                <a16:creationId xmlns:a16="http://schemas.microsoft.com/office/drawing/2014/main" id="{7EFBED80-B464-B05F-0262-64BF842CA5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3793" y="1721315"/>
            <a:ext cx="6216081" cy="4977436"/>
          </a:xfrm>
          <a:prstGeom prst="rect">
            <a:avLst/>
          </a:prstGeom>
          <a:noFill/>
        </p:spPr>
      </p:pic>
      <p:sp>
        <p:nvSpPr>
          <p:cNvPr id="5" name="Title 1">
            <a:extLst>
              <a:ext uri="{FF2B5EF4-FFF2-40B4-BE49-F238E27FC236}">
                <a16:creationId xmlns:a16="http://schemas.microsoft.com/office/drawing/2014/main" id="{C0B817FE-3AA1-692B-874B-A172B0A3FE6B}"/>
              </a:ext>
            </a:extLst>
          </p:cNvPr>
          <p:cNvSpPr txBox="1">
            <a:spLocks/>
          </p:cNvSpPr>
          <p:nvPr/>
        </p:nvSpPr>
        <p:spPr>
          <a:xfrm>
            <a:off x="8677060" y="1825367"/>
            <a:ext cx="2543175" cy="2406067"/>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br>
              <a:rPr lang="en-US" sz="1800" b="1" kern="1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F67BD40C-C39E-2B87-843A-71FD0F6E5674}"/>
              </a:ext>
            </a:extLst>
          </p:cNvPr>
          <p:cNvSpPr txBox="1"/>
          <p:nvPr/>
        </p:nvSpPr>
        <p:spPr>
          <a:xfrm>
            <a:off x="8825128" y="2136082"/>
            <a:ext cx="2686158" cy="2862322"/>
          </a:xfrm>
          <a:prstGeom prst="rect">
            <a:avLst/>
          </a:prstGeom>
          <a:noFill/>
        </p:spPr>
        <p:txBody>
          <a:bodyPr wrap="square" rtlCol="0">
            <a:spAutoFit/>
          </a:bodyPr>
          <a:lstStyle/>
          <a:p>
            <a:r>
              <a:rPr lang="en-US" dirty="0"/>
              <a:t>The complexity of operations developed over time.</a:t>
            </a:r>
          </a:p>
          <a:p>
            <a:r>
              <a:rPr lang="en-US" dirty="0"/>
              <a:t>One of the major contributing factors of the success is our partnership with ISC. There is communication and understand that the focus is the children. </a:t>
            </a:r>
          </a:p>
        </p:txBody>
      </p:sp>
    </p:spTree>
    <p:extLst>
      <p:ext uri="{BB962C8B-B14F-4D97-AF65-F5344CB8AC3E}">
        <p14:creationId xmlns:p14="http://schemas.microsoft.com/office/powerpoint/2010/main" val="1073368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AB212C-D8DA-B13D-3B27-65811CE8DB62}"/>
              </a:ext>
            </a:extLst>
          </p:cNvPr>
          <p:cNvSpPr>
            <a:spLocks noGrp="1"/>
          </p:cNvSpPr>
          <p:nvPr>
            <p:ph type="body" sz="quarter" idx="15"/>
          </p:nvPr>
        </p:nvSpPr>
        <p:spPr>
          <a:xfrm>
            <a:off x="1934341" y="252214"/>
            <a:ext cx="9253537" cy="879475"/>
          </a:xfrm>
        </p:spPr>
        <p:txBody>
          <a:bodyPr/>
          <a:lstStyle/>
          <a:p>
            <a:r>
              <a:rPr lang="en-US" dirty="0"/>
              <a:t>Challenges</a:t>
            </a:r>
          </a:p>
        </p:txBody>
      </p:sp>
      <p:sp>
        <p:nvSpPr>
          <p:cNvPr id="4" name="Text Placeholder 2">
            <a:extLst>
              <a:ext uri="{FF2B5EF4-FFF2-40B4-BE49-F238E27FC236}">
                <a16:creationId xmlns:a16="http://schemas.microsoft.com/office/drawing/2014/main" id="{E7ACDA35-F5E9-F7BB-7E32-0E114C42EDC8}"/>
              </a:ext>
            </a:extLst>
          </p:cNvPr>
          <p:cNvSpPr txBox="1">
            <a:spLocks/>
          </p:cNvSpPr>
          <p:nvPr/>
        </p:nvSpPr>
        <p:spPr>
          <a:xfrm>
            <a:off x="2021248" y="1849179"/>
            <a:ext cx="5157787" cy="82391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Dynamic Challenges</a:t>
            </a:r>
          </a:p>
        </p:txBody>
      </p:sp>
      <p:sp>
        <p:nvSpPr>
          <p:cNvPr id="5" name="Content Placeholder 3">
            <a:extLst>
              <a:ext uri="{FF2B5EF4-FFF2-40B4-BE49-F238E27FC236}">
                <a16:creationId xmlns:a16="http://schemas.microsoft.com/office/drawing/2014/main" id="{26B45B30-DADF-89C8-90D4-28CC40A01C8F}"/>
              </a:ext>
            </a:extLst>
          </p:cNvPr>
          <p:cNvSpPr txBox="1">
            <a:spLocks/>
          </p:cNvSpPr>
          <p:nvPr/>
        </p:nvSpPr>
        <p:spPr>
          <a:xfrm>
            <a:off x="2021248" y="2404685"/>
            <a:ext cx="4384964" cy="3262464"/>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New CHRT rulings</a:t>
            </a:r>
          </a:p>
          <a:p>
            <a:r>
              <a:rPr lang="en-US" dirty="0"/>
              <a:t>Election(s)</a:t>
            </a:r>
          </a:p>
          <a:p>
            <a:r>
              <a:rPr lang="en-US" dirty="0"/>
              <a:t>Supply and Demand (vendors and growth)</a:t>
            </a:r>
          </a:p>
          <a:p>
            <a:r>
              <a:rPr lang="en-US" dirty="0"/>
              <a:t>Agreement(s) meeting the T &amp; C’s</a:t>
            </a:r>
          </a:p>
          <a:p>
            <a:r>
              <a:rPr lang="en-US" dirty="0"/>
              <a:t>High Caseload</a:t>
            </a:r>
          </a:p>
          <a:p>
            <a:r>
              <a:rPr lang="en-US" dirty="0"/>
              <a:t>Foundation always changing</a:t>
            </a:r>
          </a:p>
          <a:p>
            <a:r>
              <a:rPr lang="en-US" dirty="0"/>
              <a:t>Vendors/Client concerns (fraud)</a:t>
            </a:r>
          </a:p>
          <a:p>
            <a:r>
              <a:rPr lang="en-US" dirty="0"/>
              <a:t>Liability/Cyber Security/Phishing Emails</a:t>
            </a:r>
          </a:p>
        </p:txBody>
      </p:sp>
      <p:sp>
        <p:nvSpPr>
          <p:cNvPr id="6" name="Text Placeholder 4">
            <a:extLst>
              <a:ext uri="{FF2B5EF4-FFF2-40B4-BE49-F238E27FC236}">
                <a16:creationId xmlns:a16="http://schemas.microsoft.com/office/drawing/2014/main" id="{96D265F0-8880-A390-A24E-C8D14E13B44C}"/>
              </a:ext>
            </a:extLst>
          </p:cNvPr>
          <p:cNvSpPr txBox="1">
            <a:spLocks/>
          </p:cNvSpPr>
          <p:nvPr/>
        </p:nvSpPr>
        <p:spPr>
          <a:xfrm>
            <a:off x="6792623" y="1879520"/>
            <a:ext cx="5183188" cy="82391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Solutions</a:t>
            </a:r>
          </a:p>
        </p:txBody>
      </p:sp>
      <p:sp>
        <p:nvSpPr>
          <p:cNvPr id="7" name="Content Placeholder 5">
            <a:extLst>
              <a:ext uri="{FF2B5EF4-FFF2-40B4-BE49-F238E27FC236}">
                <a16:creationId xmlns:a16="http://schemas.microsoft.com/office/drawing/2014/main" id="{527C7D1D-969B-1F1A-E164-BE6A14DD7F27}"/>
              </a:ext>
            </a:extLst>
          </p:cNvPr>
          <p:cNvSpPr txBox="1">
            <a:spLocks/>
          </p:cNvSpPr>
          <p:nvPr/>
        </p:nvSpPr>
        <p:spPr>
          <a:xfrm>
            <a:off x="6844144" y="2404685"/>
            <a:ext cx="4508067" cy="32624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Continue to build/support new and current relationships with families, vendors and partnerships</a:t>
            </a:r>
          </a:p>
          <a:p>
            <a:r>
              <a:rPr lang="en-US" dirty="0"/>
              <a:t>Revisit and streamline processes where we can. Example is gift cards </a:t>
            </a:r>
          </a:p>
          <a:p>
            <a:r>
              <a:rPr lang="en-US" dirty="0"/>
              <a:t>Ensuring fiduciary responsibility</a:t>
            </a:r>
          </a:p>
          <a:p>
            <a:r>
              <a:rPr lang="en-US" dirty="0"/>
              <a:t>Diligent IT Support, Monitoring &amp; Updates of Software</a:t>
            </a:r>
          </a:p>
          <a:p>
            <a:endParaRPr lang="en-US" dirty="0"/>
          </a:p>
        </p:txBody>
      </p:sp>
    </p:spTree>
    <p:extLst>
      <p:ext uri="{BB962C8B-B14F-4D97-AF65-F5344CB8AC3E}">
        <p14:creationId xmlns:p14="http://schemas.microsoft.com/office/powerpoint/2010/main" val="1051830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AEA1FB-F1F2-0B1B-3931-BC46CAE9CDD6}"/>
              </a:ext>
            </a:extLst>
          </p:cNvPr>
          <p:cNvSpPr>
            <a:spLocks noGrp="1"/>
          </p:cNvSpPr>
          <p:nvPr>
            <p:ph type="body" sz="quarter" idx="15"/>
          </p:nvPr>
        </p:nvSpPr>
        <p:spPr>
          <a:xfrm>
            <a:off x="2023793" y="530443"/>
            <a:ext cx="9253537" cy="612558"/>
          </a:xfrm>
        </p:spPr>
        <p:txBody>
          <a:bodyPr/>
          <a:lstStyle/>
          <a:p>
            <a:r>
              <a:rPr lang="en-US" dirty="0"/>
              <a:t>Examples of Data Collection</a:t>
            </a:r>
          </a:p>
        </p:txBody>
      </p:sp>
      <p:graphicFrame>
        <p:nvGraphicFramePr>
          <p:cNvPr id="4" name="Chart 3">
            <a:extLst>
              <a:ext uri="{FF2B5EF4-FFF2-40B4-BE49-F238E27FC236}">
                <a16:creationId xmlns:a16="http://schemas.microsoft.com/office/drawing/2014/main" id="{E97B7067-2E7D-F13E-2357-E13E4B20347C}"/>
              </a:ext>
            </a:extLst>
          </p:cNvPr>
          <p:cNvGraphicFramePr>
            <a:graphicFrameLocks/>
          </p:cNvGraphicFramePr>
          <p:nvPr>
            <p:extLst>
              <p:ext uri="{D42A27DB-BD31-4B8C-83A1-F6EECF244321}">
                <p14:modId xmlns:p14="http://schemas.microsoft.com/office/powerpoint/2010/main" val="1151486011"/>
              </p:ext>
            </p:extLst>
          </p:nvPr>
        </p:nvGraphicFramePr>
        <p:xfrm>
          <a:off x="666752" y="1228725"/>
          <a:ext cx="4286248" cy="31432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2ED6C0C4-8089-C3AB-132A-D0CD37750108}"/>
              </a:ext>
            </a:extLst>
          </p:cNvPr>
          <p:cNvGraphicFramePr>
            <a:graphicFrameLocks/>
          </p:cNvGraphicFramePr>
          <p:nvPr>
            <p:extLst>
              <p:ext uri="{D42A27DB-BD31-4B8C-83A1-F6EECF244321}">
                <p14:modId xmlns:p14="http://schemas.microsoft.com/office/powerpoint/2010/main" val="3724592309"/>
              </p:ext>
            </p:extLst>
          </p:nvPr>
        </p:nvGraphicFramePr>
        <p:xfrm>
          <a:off x="666750" y="4371975"/>
          <a:ext cx="10610579" cy="2091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F7BC942-D860-1ADB-2439-E98ABF409AB0}"/>
              </a:ext>
            </a:extLst>
          </p:cNvPr>
          <p:cNvGraphicFramePr>
            <a:graphicFrameLocks/>
          </p:cNvGraphicFramePr>
          <p:nvPr>
            <p:extLst>
              <p:ext uri="{D42A27DB-BD31-4B8C-83A1-F6EECF244321}">
                <p14:modId xmlns:p14="http://schemas.microsoft.com/office/powerpoint/2010/main" val="3579321054"/>
              </p:ext>
            </p:extLst>
          </p:nvPr>
        </p:nvGraphicFramePr>
        <p:xfrm>
          <a:off x="4953000" y="1366837"/>
          <a:ext cx="6601692" cy="30051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53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2AB8CE-3CD1-5961-59A7-F3558FAC1D10}"/>
              </a:ext>
            </a:extLst>
          </p:cNvPr>
          <p:cNvSpPr>
            <a:spLocks noGrp="1"/>
          </p:cNvSpPr>
          <p:nvPr>
            <p:ph type="body" sz="quarter" idx="15"/>
          </p:nvPr>
        </p:nvSpPr>
        <p:spPr>
          <a:xfrm>
            <a:off x="2023793" y="530443"/>
            <a:ext cx="9253537" cy="650658"/>
          </a:xfrm>
        </p:spPr>
        <p:txBody>
          <a:bodyPr/>
          <a:lstStyle/>
          <a:p>
            <a:r>
              <a:rPr lang="en-US" dirty="0"/>
              <a:t>Examples of Payment Data Collection</a:t>
            </a:r>
          </a:p>
        </p:txBody>
      </p:sp>
      <p:graphicFrame>
        <p:nvGraphicFramePr>
          <p:cNvPr id="4" name="Content Placeholder 3">
            <a:extLst>
              <a:ext uri="{FF2B5EF4-FFF2-40B4-BE49-F238E27FC236}">
                <a16:creationId xmlns:a16="http://schemas.microsoft.com/office/drawing/2014/main" id="{2D686A9D-A5C8-B68A-6EB8-9F6CF87FCC24}"/>
              </a:ext>
            </a:extLst>
          </p:cNvPr>
          <p:cNvGraphicFramePr>
            <a:graphicFrameLocks/>
          </p:cNvGraphicFramePr>
          <p:nvPr>
            <p:extLst>
              <p:ext uri="{D42A27DB-BD31-4B8C-83A1-F6EECF244321}">
                <p14:modId xmlns:p14="http://schemas.microsoft.com/office/powerpoint/2010/main" val="1323502735"/>
              </p:ext>
            </p:extLst>
          </p:nvPr>
        </p:nvGraphicFramePr>
        <p:xfrm>
          <a:off x="495300" y="2059709"/>
          <a:ext cx="5419725" cy="4117254"/>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mc:Choice xmlns:cx1="http://schemas.microsoft.com/office/drawing/2015/9/8/chartex" Requires="cx1">
          <p:graphicFrame>
            <p:nvGraphicFramePr>
              <p:cNvPr id="5" name="Content Placeholder 3">
                <a:extLst>
                  <a:ext uri="{FF2B5EF4-FFF2-40B4-BE49-F238E27FC236}">
                    <a16:creationId xmlns:a16="http://schemas.microsoft.com/office/drawing/2014/main" id="{3783FA1E-FD07-574C-D5BE-DF29AF6748B7}"/>
                  </a:ext>
                </a:extLst>
              </p:cNvPr>
              <p:cNvGraphicFramePr>
                <a:graphicFrameLocks/>
              </p:cNvGraphicFramePr>
              <p:nvPr>
                <p:extLst>
                  <p:ext uri="{D42A27DB-BD31-4B8C-83A1-F6EECF244321}">
                    <p14:modId xmlns:p14="http://schemas.microsoft.com/office/powerpoint/2010/main" val="984336985"/>
                  </p:ext>
                </p:extLst>
              </p:nvPr>
            </p:nvGraphicFramePr>
            <p:xfrm>
              <a:off x="5915024" y="1758878"/>
              <a:ext cx="6057901" cy="420572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5" name="Content Placeholder 3">
                <a:extLst>
                  <a:ext uri="{FF2B5EF4-FFF2-40B4-BE49-F238E27FC236}">
                    <a16:creationId xmlns:a16="http://schemas.microsoft.com/office/drawing/2014/main" id="{3783FA1E-FD07-574C-D5BE-DF29AF6748B7}"/>
                  </a:ext>
                </a:extLst>
              </p:cNvPr>
              <p:cNvPicPr>
                <a:picLocks noGrp="1" noRot="1" noChangeAspect="1" noMove="1" noResize="1" noEditPoints="1" noAdjustHandles="1" noChangeArrowheads="1" noChangeShapeType="1"/>
              </p:cNvPicPr>
              <p:nvPr/>
            </p:nvPicPr>
            <p:blipFill>
              <a:blip r:embed="rId4"/>
              <a:stretch>
                <a:fillRect/>
              </a:stretch>
            </p:blipFill>
            <p:spPr>
              <a:xfrm>
                <a:off x="5915024" y="1758878"/>
                <a:ext cx="6057901" cy="4205720"/>
              </a:xfrm>
              <a:prstGeom prst="rect">
                <a:avLst/>
              </a:prstGeom>
            </p:spPr>
          </p:pic>
        </mc:Fallback>
      </mc:AlternateContent>
    </p:spTree>
    <p:extLst>
      <p:ext uri="{BB962C8B-B14F-4D97-AF65-F5344CB8AC3E}">
        <p14:creationId xmlns:p14="http://schemas.microsoft.com/office/powerpoint/2010/main" val="196466626"/>
      </p:ext>
    </p:extLst>
  </p:cSld>
  <p:clrMapOvr>
    <a:masterClrMapping/>
  </p:clrMapOvr>
</p:sld>
</file>

<file path=ppt/theme/theme1.xml><?xml version="1.0" encoding="utf-8"?>
<a:theme xmlns:a="http://schemas.openxmlformats.org/drawingml/2006/main" name="1_Retrospect">
  <a:themeElements>
    <a:clrScheme name="Custom 2">
      <a:dk1>
        <a:sysClr val="windowText" lastClr="000000"/>
      </a:dk1>
      <a:lt1>
        <a:sysClr val="window" lastClr="FFFFFF"/>
      </a:lt1>
      <a:dk2>
        <a:srgbClr val="B07254"/>
      </a:dk2>
      <a:lt2>
        <a:srgbClr val="FFFFFF"/>
      </a:lt2>
      <a:accent1>
        <a:srgbClr val="4C98CB"/>
      </a:accent1>
      <a:accent2>
        <a:srgbClr val="D93833"/>
      </a:accent2>
      <a:accent3>
        <a:srgbClr val="F99E4B"/>
      </a:accent3>
      <a:accent4>
        <a:srgbClr val="B07254"/>
      </a:accent4>
      <a:accent5>
        <a:srgbClr val="4BACC6"/>
      </a:accent5>
      <a:accent6>
        <a:srgbClr val="F79646"/>
      </a:accent6>
      <a:hlink>
        <a:srgbClr val="0000FF"/>
      </a:hlink>
      <a:folHlink>
        <a:srgbClr val="80008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RAFT 2 LF Presentation - January. 29 2024 (002)  -  Read-Only" id="{235890AD-8B90-4776-AD8B-7EFD5B5BEC69}" vid="{A8C23ABE-EE1E-4905-9063-C0CB50092B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DRAFT 2 LF Presentation - January. 29 2024 (002) V2</Template>
  <TotalTime>1049</TotalTime>
  <Words>508</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ArialMT</vt:lpstr>
      <vt:lpstr>Calibri</vt:lpstr>
      <vt:lpstr>Calibri Light</vt:lpstr>
      <vt:lpstr>TrendSlabW00-One</vt:lpstr>
      <vt:lpstr>1_Retrospect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Knott</dc:creator>
  <cp:lastModifiedBy>Julia Knott</cp:lastModifiedBy>
  <cp:revision>10</cp:revision>
  <cp:lastPrinted>2021-06-10T16:12:08Z</cp:lastPrinted>
  <dcterms:created xsi:type="dcterms:W3CDTF">2024-02-02T14:56:20Z</dcterms:created>
  <dcterms:modified xsi:type="dcterms:W3CDTF">2024-03-01T22:32:16Z</dcterms:modified>
  <cp:contentStatus/>
</cp:coreProperties>
</file>