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handoutMasterIdLst>
    <p:handoutMasterId r:id="rId12"/>
  </p:handoutMasterIdLst>
  <p:sldIdLst>
    <p:sldId id="263" r:id="rId2"/>
    <p:sldId id="265" r:id="rId3"/>
    <p:sldId id="264" r:id="rId4"/>
    <p:sldId id="266" r:id="rId5"/>
    <p:sldId id="267" r:id="rId6"/>
    <p:sldId id="268" r:id="rId7"/>
    <p:sldId id="269" r:id="rId8"/>
    <p:sldId id="273" r:id="rId9"/>
    <p:sldId id="272"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9C95"/>
    <a:srgbClr val="3C6D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08" autoAdjust="0"/>
    <p:restoredTop sz="96208"/>
  </p:normalViewPr>
  <p:slideViewPr>
    <p:cSldViewPr snapToGrid="0" snapToObjects="1">
      <p:cViewPr>
        <p:scale>
          <a:sx n="101" d="100"/>
          <a:sy n="101" d="100"/>
        </p:scale>
        <p:origin x="300" y="7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phine Dehos" userId="c7a58b66-fc8b-496c-b75f-86d2693ce9fb" providerId="ADAL" clId="{3AE7D7DE-94FD-4B14-9F83-C0F58E12A1FA}"/>
    <pc:docChg chg="custSel modSld">
      <pc:chgData name="Delphine Dehos" userId="c7a58b66-fc8b-496c-b75f-86d2693ce9fb" providerId="ADAL" clId="{3AE7D7DE-94FD-4B14-9F83-C0F58E12A1FA}" dt="2026-02-11T21:01:35.591" v="163" actId="313"/>
      <pc:docMkLst>
        <pc:docMk/>
      </pc:docMkLst>
      <pc:sldChg chg="modSp mod">
        <pc:chgData name="Delphine Dehos" userId="c7a58b66-fc8b-496c-b75f-86d2693ce9fb" providerId="ADAL" clId="{3AE7D7DE-94FD-4B14-9F83-C0F58E12A1FA}" dt="2026-02-11T20:50:48.064" v="2" actId="313"/>
        <pc:sldMkLst>
          <pc:docMk/>
          <pc:sldMk cId="1162026401" sldId="263"/>
        </pc:sldMkLst>
        <pc:spChg chg="mod">
          <ac:chgData name="Delphine Dehos" userId="c7a58b66-fc8b-496c-b75f-86d2693ce9fb" providerId="ADAL" clId="{3AE7D7DE-94FD-4B14-9F83-C0F58E12A1FA}" dt="2026-02-11T20:50:48.064" v="2" actId="313"/>
          <ac:spMkLst>
            <pc:docMk/>
            <pc:sldMk cId="1162026401" sldId="263"/>
            <ac:spMk id="2" creationId="{85130365-20C1-013C-DF11-B0B61D4BC938}"/>
          </ac:spMkLst>
        </pc:spChg>
      </pc:sldChg>
      <pc:sldChg chg="modSp mod">
        <pc:chgData name="Delphine Dehos" userId="c7a58b66-fc8b-496c-b75f-86d2693ce9fb" providerId="ADAL" clId="{3AE7D7DE-94FD-4B14-9F83-C0F58E12A1FA}" dt="2026-02-11T20:53:07.136" v="33" actId="6549"/>
        <pc:sldMkLst>
          <pc:docMk/>
          <pc:sldMk cId="925100259" sldId="264"/>
        </pc:sldMkLst>
        <pc:spChg chg="mod">
          <ac:chgData name="Delphine Dehos" userId="c7a58b66-fc8b-496c-b75f-86d2693ce9fb" providerId="ADAL" clId="{3AE7D7DE-94FD-4B14-9F83-C0F58E12A1FA}" dt="2026-02-11T20:52:16.028" v="13" actId="313"/>
          <ac:spMkLst>
            <pc:docMk/>
            <pc:sldMk cId="925100259" sldId="264"/>
            <ac:spMk id="2" creationId="{C351D6D2-A3E6-B146-CC88-A80E09F479D9}"/>
          </ac:spMkLst>
        </pc:spChg>
        <pc:spChg chg="mod">
          <ac:chgData name="Delphine Dehos" userId="c7a58b66-fc8b-496c-b75f-86d2693ce9fb" providerId="ADAL" clId="{3AE7D7DE-94FD-4B14-9F83-C0F58E12A1FA}" dt="2026-02-11T20:53:07.136" v="33" actId="6549"/>
          <ac:spMkLst>
            <pc:docMk/>
            <pc:sldMk cId="925100259" sldId="264"/>
            <ac:spMk id="3" creationId="{B8D697E9-77D6-C52A-CF27-EEB3694CB41C}"/>
          </ac:spMkLst>
        </pc:spChg>
      </pc:sldChg>
      <pc:sldChg chg="modSp mod">
        <pc:chgData name="Delphine Dehos" userId="c7a58b66-fc8b-496c-b75f-86d2693ce9fb" providerId="ADAL" clId="{3AE7D7DE-94FD-4B14-9F83-C0F58E12A1FA}" dt="2026-02-11T20:52:08.898" v="10" actId="313"/>
        <pc:sldMkLst>
          <pc:docMk/>
          <pc:sldMk cId="1744578361" sldId="265"/>
        </pc:sldMkLst>
        <pc:spChg chg="mod">
          <ac:chgData name="Delphine Dehos" userId="c7a58b66-fc8b-496c-b75f-86d2693ce9fb" providerId="ADAL" clId="{3AE7D7DE-94FD-4B14-9F83-C0F58E12A1FA}" dt="2026-02-11T20:52:08.898" v="10" actId="313"/>
          <ac:spMkLst>
            <pc:docMk/>
            <pc:sldMk cId="1744578361" sldId="265"/>
            <ac:spMk id="3" creationId="{206F7A4A-311B-FCD3-AAD4-BEB69B0D671B}"/>
          </ac:spMkLst>
        </pc:spChg>
      </pc:sldChg>
      <pc:sldChg chg="modSp mod">
        <pc:chgData name="Delphine Dehos" userId="c7a58b66-fc8b-496c-b75f-86d2693ce9fb" providerId="ADAL" clId="{3AE7D7DE-94FD-4B14-9F83-C0F58E12A1FA}" dt="2026-02-11T20:56:56.106" v="112" actId="20577"/>
        <pc:sldMkLst>
          <pc:docMk/>
          <pc:sldMk cId="1148359830" sldId="266"/>
        </pc:sldMkLst>
        <pc:spChg chg="mod">
          <ac:chgData name="Delphine Dehos" userId="c7a58b66-fc8b-496c-b75f-86d2693ce9fb" providerId="ADAL" clId="{3AE7D7DE-94FD-4B14-9F83-C0F58E12A1FA}" dt="2026-02-11T20:56:56.106" v="112" actId="20577"/>
          <ac:spMkLst>
            <pc:docMk/>
            <pc:sldMk cId="1148359830" sldId="266"/>
            <ac:spMk id="4" creationId="{C15BB09D-2DB7-7A2F-9DE7-AE13E5C93269}"/>
          </ac:spMkLst>
        </pc:spChg>
        <pc:spChg chg="mod">
          <ac:chgData name="Delphine Dehos" userId="c7a58b66-fc8b-496c-b75f-86d2693ce9fb" providerId="ADAL" clId="{3AE7D7DE-94FD-4B14-9F83-C0F58E12A1FA}" dt="2026-02-11T20:56:17.501" v="85" actId="20577"/>
          <ac:spMkLst>
            <pc:docMk/>
            <pc:sldMk cId="1148359830" sldId="266"/>
            <ac:spMk id="8" creationId="{FCFA5624-BC6E-9411-5E4A-89E500A59754}"/>
          </ac:spMkLst>
        </pc:spChg>
      </pc:sldChg>
      <pc:sldChg chg="modSp mod">
        <pc:chgData name="Delphine Dehos" userId="c7a58b66-fc8b-496c-b75f-86d2693ce9fb" providerId="ADAL" clId="{3AE7D7DE-94FD-4B14-9F83-C0F58E12A1FA}" dt="2026-02-11T20:57:22.850" v="118" actId="313"/>
        <pc:sldMkLst>
          <pc:docMk/>
          <pc:sldMk cId="3102939180" sldId="267"/>
        </pc:sldMkLst>
        <pc:spChg chg="mod">
          <ac:chgData name="Delphine Dehos" userId="c7a58b66-fc8b-496c-b75f-86d2693ce9fb" providerId="ADAL" clId="{3AE7D7DE-94FD-4B14-9F83-C0F58E12A1FA}" dt="2026-02-11T20:57:22.850" v="118" actId="313"/>
          <ac:spMkLst>
            <pc:docMk/>
            <pc:sldMk cId="3102939180" sldId="267"/>
            <ac:spMk id="4" creationId="{B7415C27-1059-482A-914F-B899E3F64314}"/>
          </ac:spMkLst>
        </pc:spChg>
        <pc:spChg chg="mod">
          <ac:chgData name="Delphine Dehos" userId="c7a58b66-fc8b-496c-b75f-86d2693ce9fb" providerId="ADAL" clId="{3AE7D7DE-94FD-4B14-9F83-C0F58E12A1FA}" dt="2026-02-11T20:56:26.668" v="98" actId="20577"/>
          <ac:spMkLst>
            <pc:docMk/>
            <pc:sldMk cId="3102939180" sldId="267"/>
            <ac:spMk id="8" creationId="{0C01F69A-1A92-6E0A-4077-B975647825D0}"/>
          </ac:spMkLst>
        </pc:spChg>
      </pc:sldChg>
      <pc:sldChg chg="modSp mod">
        <pc:chgData name="Delphine Dehos" userId="c7a58b66-fc8b-496c-b75f-86d2693ce9fb" providerId="ADAL" clId="{3AE7D7DE-94FD-4B14-9F83-C0F58E12A1FA}" dt="2026-02-11T20:58:05.468" v="127" actId="313"/>
        <pc:sldMkLst>
          <pc:docMk/>
          <pc:sldMk cId="1802028223" sldId="268"/>
        </pc:sldMkLst>
        <pc:spChg chg="mod">
          <ac:chgData name="Delphine Dehos" userId="c7a58b66-fc8b-496c-b75f-86d2693ce9fb" providerId="ADAL" clId="{3AE7D7DE-94FD-4B14-9F83-C0F58E12A1FA}" dt="2026-02-11T20:58:05.468" v="127" actId="313"/>
          <ac:spMkLst>
            <pc:docMk/>
            <pc:sldMk cId="1802028223" sldId="268"/>
            <ac:spMk id="4" creationId="{113EDF8A-2D20-0975-6B0B-98FE6691E306}"/>
          </ac:spMkLst>
        </pc:spChg>
      </pc:sldChg>
      <pc:sldChg chg="modSp mod">
        <pc:chgData name="Delphine Dehos" userId="c7a58b66-fc8b-496c-b75f-86d2693ce9fb" providerId="ADAL" clId="{3AE7D7DE-94FD-4B14-9F83-C0F58E12A1FA}" dt="2026-02-11T21:00:06.987" v="145" actId="313"/>
        <pc:sldMkLst>
          <pc:docMk/>
          <pc:sldMk cId="3596090037" sldId="269"/>
        </pc:sldMkLst>
        <pc:spChg chg="mod">
          <ac:chgData name="Delphine Dehos" userId="c7a58b66-fc8b-496c-b75f-86d2693ce9fb" providerId="ADAL" clId="{3AE7D7DE-94FD-4B14-9F83-C0F58E12A1FA}" dt="2026-02-11T21:00:06.987" v="145" actId="313"/>
          <ac:spMkLst>
            <pc:docMk/>
            <pc:sldMk cId="3596090037" sldId="269"/>
            <ac:spMk id="4" creationId="{8DA5D053-91BA-6FC6-FD31-61F7FDA427FC}"/>
          </ac:spMkLst>
        </pc:spChg>
        <pc:spChg chg="mod">
          <ac:chgData name="Delphine Dehos" userId="c7a58b66-fc8b-496c-b75f-86d2693ce9fb" providerId="ADAL" clId="{3AE7D7DE-94FD-4B14-9F83-C0F58E12A1FA}" dt="2026-02-11T20:58:57.560" v="130" actId="313"/>
          <ac:spMkLst>
            <pc:docMk/>
            <pc:sldMk cId="3596090037" sldId="269"/>
            <ac:spMk id="8" creationId="{1A3C1801-F743-14CF-76F9-E7F2734FCF22}"/>
          </ac:spMkLst>
        </pc:spChg>
      </pc:sldChg>
      <pc:sldChg chg="modSp mod">
        <pc:chgData name="Delphine Dehos" userId="c7a58b66-fc8b-496c-b75f-86d2693ce9fb" providerId="ADAL" clId="{3AE7D7DE-94FD-4B14-9F83-C0F58E12A1FA}" dt="2026-02-11T21:01:35.591" v="163" actId="313"/>
        <pc:sldMkLst>
          <pc:docMk/>
          <pc:sldMk cId="2448240168" sldId="272"/>
        </pc:sldMkLst>
        <pc:spChg chg="mod">
          <ac:chgData name="Delphine Dehos" userId="c7a58b66-fc8b-496c-b75f-86d2693ce9fb" providerId="ADAL" clId="{3AE7D7DE-94FD-4B14-9F83-C0F58E12A1FA}" dt="2026-02-11T21:01:35.591" v="163" actId="313"/>
          <ac:spMkLst>
            <pc:docMk/>
            <pc:sldMk cId="2448240168" sldId="272"/>
            <ac:spMk id="4" creationId="{A5D9266A-E28C-BCD7-DD47-8A6AED94E36B}"/>
          </ac:spMkLst>
        </pc:spChg>
      </pc:sldChg>
      <pc:sldChg chg="modSp mod">
        <pc:chgData name="Delphine Dehos" userId="c7a58b66-fc8b-496c-b75f-86d2693ce9fb" providerId="ADAL" clId="{3AE7D7DE-94FD-4B14-9F83-C0F58E12A1FA}" dt="2026-02-11T21:01:19.738" v="160" actId="313"/>
        <pc:sldMkLst>
          <pc:docMk/>
          <pc:sldMk cId="2989577910" sldId="273"/>
        </pc:sldMkLst>
        <pc:spChg chg="mod">
          <ac:chgData name="Delphine Dehos" userId="c7a58b66-fc8b-496c-b75f-86d2693ce9fb" providerId="ADAL" clId="{3AE7D7DE-94FD-4B14-9F83-C0F58E12A1FA}" dt="2026-02-11T21:01:19.738" v="160" actId="313"/>
          <ac:spMkLst>
            <pc:docMk/>
            <pc:sldMk cId="2989577910" sldId="273"/>
            <ac:spMk id="4" creationId="{4B6B3E35-2D5F-E725-1A36-7B77ABB622A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11/Feb/26</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195811" y="2161963"/>
            <a:ext cx="8067459" cy="1780057"/>
          </a:xfrm>
          <a:prstGeom prst="rect">
            <a:avLst/>
          </a:prstGeom>
        </p:spPr>
        <p:txBody>
          <a:bodyPr anchor="t">
            <a:normAutofit/>
          </a:bodyPr>
          <a:lstStyle>
            <a:lvl1pPr algn="l">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195813" y="4096814"/>
            <a:ext cx="8067458" cy="1780057"/>
          </a:xfrm>
          <a:prstGeom prst="rect">
            <a:avLst/>
          </a:prstGeom>
        </p:spPr>
        <p:txBody>
          <a:bodyPr/>
          <a:lstStyle>
            <a:lvl1pPr marL="0" indent="0" algn="l">
              <a:buNone/>
              <a:defRPr sz="3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2144964" y="1517904"/>
            <a:ext cx="9336157"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2144964" y="2484783"/>
            <a:ext cx="9336158" cy="3692180"/>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838200" y="6356350"/>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11/Feb/26</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0463002" y="6356350"/>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30365-20C1-013C-DF11-B0B61D4BC938}"/>
              </a:ext>
            </a:extLst>
          </p:cNvPr>
          <p:cNvSpPr>
            <a:spLocks noGrp="1"/>
          </p:cNvSpPr>
          <p:nvPr>
            <p:ph type="ctrTitle"/>
          </p:nvPr>
        </p:nvSpPr>
        <p:spPr>
          <a:xfrm>
            <a:off x="251210" y="2358518"/>
            <a:ext cx="9012061" cy="1780057"/>
          </a:xfrm>
        </p:spPr>
        <p:txBody>
          <a:bodyPr/>
          <a:lstStyle/>
          <a:p>
            <a:pPr algn="ctr"/>
            <a:r>
              <a:rPr lang="en-US" sz="4800" dirty="0"/>
              <a:t>Aperçu de la réforme du </a:t>
            </a:r>
            <a:r>
              <a:rPr lang="en-US" sz="4800" dirty="0" err="1"/>
              <a:t>Programme</a:t>
            </a:r>
            <a:r>
              <a:rPr lang="en-US" sz="4800" dirty="0"/>
              <a:t> </a:t>
            </a:r>
            <a:r>
              <a:rPr lang="en-US" sz="4800" dirty="0" err="1"/>
              <a:t>d’aide</a:t>
            </a:r>
            <a:r>
              <a:rPr lang="en-US" sz="4800" dirty="0"/>
              <a:t> au revenu</a:t>
            </a:r>
            <a:endParaRPr lang="en-US" dirty="0"/>
          </a:p>
        </p:txBody>
      </p:sp>
      <p:sp>
        <p:nvSpPr>
          <p:cNvPr id="3" name="Subtitle 2">
            <a:extLst>
              <a:ext uri="{FF2B5EF4-FFF2-40B4-BE49-F238E27FC236}">
                <a16:creationId xmlns:a16="http://schemas.microsoft.com/office/drawing/2014/main" id="{D92D4129-9861-8F3D-6A09-F5A1816DCECB}"/>
              </a:ext>
            </a:extLst>
          </p:cNvPr>
          <p:cNvSpPr>
            <a:spLocks noGrp="1"/>
          </p:cNvSpPr>
          <p:nvPr>
            <p:ph type="subTitle" idx="1"/>
          </p:nvPr>
        </p:nvSpPr>
        <p:spPr/>
        <p:txBody>
          <a:bodyPr/>
          <a:lstStyle/>
          <a:p>
            <a:pPr algn="ctr"/>
            <a:r>
              <a:rPr lang="en-US" dirty="0"/>
              <a:t>Mardi 2 février 2026</a:t>
            </a:r>
          </a:p>
        </p:txBody>
      </p:sp>
    </p:spTree>
    <p:extLst>
      <p:ext uri="{BB962C8B-B14F-4D97-AF65-F5344CB8AC3E}">
        <p14:creationId xmlns:p14="http://schemas.microsoft.com/office/powerpoint/2010/main" val="1162026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E37D0-AFB7-704C-32C5-96518C8010F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E2AB67E-5937-9C57-D1FF-E83905C54416}"/>
              </a:ext>
            </a:extLst>
          </p:cNvPr>
          <p:cNvSpPr>
            <a:spLocks noGrp="1"/>
          </p:cNvSpPr>
          <p:nvPr>
            <p:ph type="title"/>
          </p:nvPr>
        </p:nvSpPr>
        <p:spPr>
          <a:xfrm>
            <a:off x="2386248" y="2579940"/>
            <a:ext cx="7264958" cy="3109831"/>
          </a:xfrm>
        </p:spPr>
        <p:txBody>
          <a:bodyPr/>
          <a:lstStyle/>
          <a:p>
            <a:pPr algn="ctr"/>
            <a:r>
              <a:rPr lang="en-CA" sz="7200" dirty="0">
                <a:solidFill>
                  <a:srgbClr val="7030A0"/>
                </a:solidFill>
                <a:latin typeface="Calibri Light" panose="020F0302020204030204"/>
              </a:rPr>
              <a:t>Kinanaskomitin</a:t>
            </a:r>
            <a:br>
              <a:rPr lang="en-CA" sz="7200" dirty="0">
                <a:solidFill>
                  <a:srgbClr val="7030A0"/>
                </a:solidFill>
                <a:latin typeface="Calibri Light" panose="020F0302020204030204"/>
              </a:rPr>
            </a:br>
            <a:r>
              <a:rPr lang="en-CA" sz="7200" dirty="0">
                <a:solidFill>
                  <a:srgbClr val="7030A0"/>
                </a:solidFill>
                <a:latin typeface="Calibri Light" panose="020F0302020204030204"/>
              </a:rPr>
              <a:t>Merci</a:t>
            </a:r>
            <a:br>
              <a:rPr lang="en-CA" sz="7200" dirty="0">
                <a:solidFill>
                  <a:srgbClr val="7030A0"/>
                </a:solidFill>
                <a:latin typeface="Calibri Light" panose="020F0302020204030204"/>
              </a:rPr>
            </a:br>
            <a:r>
              <a:rPr lang="en-CA" sz="7200" dirty="0">
                <a:solidFill>
                  <a:srgbClr val="7030A0"/>
                </a:solidFill>
              </a:rPr>
              <a:t>Thank You</a:t>
            </a:r>
            <a:br>
              <a:rPr lang="en-CA" sz="7200" dirty="0">
                <a:solidFill>
                  <a:srgbClr val="7030A0"/>
                </a:solidFill>
              </a:rPr>
            </a:br>
            <a:br>
              <a:rPr lang="en-CA" sz="5400" dirty="0">
                <a:solidFill>
                  <a:srgbClr val="7030A0"/>
                </a:solidFill>
                <a:latin typeface="Calibri Light" panose="020F0302020204030204"/>
              </a:rPr>
            </a:br>
            <a:br>
              <a:rPr lang="en-CA" sz="5400" dirty="0">
                <a:solidFill>
                  <a:srgbClr val="7030A0"/>
                </a:solidFill>
                <a:latin typeface="Calibri Light" panose="020F0302020204030204"/>
              </a:rPr>
            </a:br>
            <a:endParaRPr lang="en-US" sz="3600" dirty="0"/>
          </a:p>
        </p:txBody>
      </p:sp>
    </p:spTree>
    <p:extLst>
      <p:ext uri="{BB962C8B-B14F-4D97-AF65-F5344CB8AC3E}">
        <p14:creationId xmlns:p14="http://schemas.microsoft.com/office/powerpoint/2010/main" val="371032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0F3E8-D1AD-1283-8CE8-81BF980153E3}"/>
              </a:ext>
            </a:extLst>
          </p:cNvPr>
          <p:cNvSpPr>
            <a:spLocks noGrp="1"/>
          </p:cNvSpPr>
          <p:nvPr>
            <p:ph type="title"/>
          </p:nvPr>
        </p:nvSpPr>
        <p:spPr>
          <a:xfrm>
            <a:off x="1427921" y="1686810"/>
            <a:ext cx="9336157" cy="798576"/>
          </a:xfrm>
        </p:spPr>
        <p:txBody>
          <a:bodyPr/>
          <a:lstStyle/>
          <a:p>
            <a:pPr algn="ctr"/>
            <a:r>
              <a:rPr kumimoji="0" lang="en-CA" sz="6000" b="1" i="0" u="none" strike="noStrike" kern="1200" cap="none" spc="0" normalizeH="0" baseline="0" noProof="0" dirty="0" err="1">
                <a:ln>
                  <a:noFill/>
                </a:ln>
                <a:solidFill>
                  <a:srgbClr val="7030A0"/>
                </a:solidFill>
                <a:effectLst/>
                <a:uLnTx/>
                <a:uFillTx/>
                <a:latin typeface="Calibri Light" panose="020F0302020204030204"/>
                <a:ea typeface="+mj-ea"/>
                <a:cs typeface="+mj-cs"/>
              </a:rPr>
              <a:t>Fondements</a:t>
            </a:r>
            <a:r>
              <a:rPr kumimoji="0" lang="en-CA" sz="6000" b="1" i="0" u="none" strike="noStrike" kern="1200" cap="none" spc="0" normalizeH="0" baseline="0" noProof="0" dirty="0">
                <a:ln>
                  <a:noFill/>
                </a:ln>
                <a:solidFill>
                  <a:srgbClr val="7030A0"/>
                </a:solidFill>
                <a:effectLst/>
                <a:uLnTx/>
                <a:uFillTx/>
                <a:latin typeface="Calibri Light" panose="020F0302020204030204"/>
                <a:ea typeface="+mj-ea"/>
                <a:cs typeface="+mj-cs"/>
              </a:rPr>
              <a:t> de la réforme</a:t>
            </a:r>
            <a:endParaRPr lang="en-US" dirty="0"/>
          </a:p>
        </p:txBody>
      </p:sp>
      <p:sp>
        <p:nvSpPr>
          <p:cNvPr id="3" name="Content Placeholder 2">
            <a:extLst>
              <a:ext uri="{FF2B5EF4-FFF2-40B4-BE49-F238E27FC236}">
                <a16:creationId xmlns:a16="http://schemas.microsoft.com/office/drawing/2014/main" id="{206F7A4A-311B-FCD3-AAD4-BEB69B0D671B}"/>
              </a:ext>
            </a:extLst>
          </p:cNvPr>
          <p:cNvSpPr>
            <a:spLocks noGrp="1"/>
          </p:cNvSpPr>
          <p:nvPr>
            <p:ph idx="1"/>
          </p:nvPr>
        </p:nvSpPr>
        <p:spPr>
          <a:xfrm>
            <a:off x="697083" y="2826427"/>
            <a:ext cx="10797834" cy="2670021"/>
          </a:xfrm>
        </p:spPr>
        <p:txBody>
          <a:bodyPr/>
          <a:lstStyle/>
          <a:p>
            <a:pPr marL="342900" lvl="0" indent="-342900">
              <a:defRPr/>
            </a:pPr>
            <a:r>
              <a:rPr lang="en-US" dirty="0">
                <a:solidFill>
                  <a:schemeClr val="tx1"/>
                </a:solidFill>
              </a:rPr>
              <a:t>Résolution 28/2018 de </a:t>
            </a:r>
            <a:r>
              <a:rPr lang="en-US" dirty="0" err="1">
                <a:solidFill>
                  <a:schemeClr val="tx1"/>
                </a:solidFill>
              </a:rPr>
              <a:t>l’APN</a:t>
            </a:r>
            <a:r>
              <a:rPr lang="en-US" dirty="0">
                <a:solidFill>
                  <a:schemeClr val="tx1"/>
                </a:solidFill>
              </a:rPr>
              <a:t>, </a:t>
            </a:r>
            <a:r>
              <a:rPr lang="fr-FR" i="1" dirty="0">
                <a:solidFill>
                  <a:schemeClr val="tx1"/>
                </a:solidFill>
              </a:rPr>
              <a:t>Soutien à la mise sur pied d’un Groupe de travail technique sur le développement social</a:t>
            </a:r>
            <a:br>
              <a:rPr lang="en-US" dirty="0">
                <a:solidFill>
                  <a:schemeClr val="tx1"/>
                </a:solidFill>
              </a:rPr>
            </a:br>
            <a:endParaRPr lang="en-US" dirty="0">
              <a:solidFill>
                <a:schemeClr val="tx1"/>
              </a:solidFill>
            </a:endParaRPr>
          </a:p>
          <a:p>
            <a:pPr marL="342900" lvl="0" indent="-342900">
              <a:defRPr/>
            </a:pPr>
            <a:r>
              <a:rPr lang="en-US" dirty="0">
                <a:solidFill>
                  <a:schemeClr val="tx1"/>
                </a:solidFill>
              </a:rPr>
              <a:t>Résolution 89/2019 de </a:t>
            </a:r>
            <a:r>
              <a:rPr lang="en-US" dirty="0" err="1">
                <a:solidFill>
                  <a:schemeClr val="tx1"/>
                </a:solidFill>
              </a:rPr>
              <a:t>l’APN</a:t>
            </a:r>
            <a:r>
              <a:rPr lang="en-US" dirty="0">
                <a:solidFill>
                  <a:schemeClr val="tx1"/>
                </a:solidFill>
              </a:rPr>
              <a:t>, </a:t>
            </a:r>
            <a:r>
              <a:rPr lang="fr-FR" i="1" dirty="0">
                <a:solidFill>
                  <a:schemeClr val="tx1"/>
                </a:solidFill>
              </a:rPr>
              <a:t>Poursuite de la reforme du Programme d’aide au revenu des Premières Nations</a:t>
            </a:r>
            <a:endParaRPr lang="en-CA" dirty="0">
              <a:solidFill>
                <a:schemeClr val="tx1"/>
              </a:solidFill>
            </a:endParaRPr>
          </a:p>
          <a:p>
            <a:endParaRPr lang="en-US" dirty="0"/>
          </a:p>
        </p:txBody>
      </p:sp>
    </p:spTree>
    <p:extLst>
      <p:ext uri="{BB962C8B-B14F-4D97-AF65-F5344CB8AC3E}">
        <p14:creationId xmlns:p14="http://schemas.microsoft.com/office/powerpoint/2010/main" val="1744578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D6D2-A3E6-B146-CC88-A80E09F479D9}"/>
              </a:ext>
            </a:extLst>
          </p:cNvPr>
          <p:cNvSpPr>
            <a:spLocks noGrp="1"/>
          </p:cNvSpPr>
          <p:nvPr>
            <p:ph type="title"/>
          </p:nvPr>
        </p:nvSpPr>
        <p:spPr>
          <a:xfrm>
            <a:off x="1427920" y="1779161"/>
            <a:ext cx="9336157" cy="798576"/>
          </a:xfrm>
        </p:spPr>
        <p:txBody>
          <a:bodyPr/>
          <a:lstStyle/>
          <a:p>
            <a:r>
              <a:rPr kumimoji="0" lang="en-US" sz="6000" b="1" i="0" u="none" strike="noStrike" kern="1200" cap="none" spc="0" normalizeH="0" baseline="0" noProof="0" dirty="0" err="1">
                <a:ln>
                  <a:noFill/>
                </a:ln>
                <a:solidFill>
                  <a:srgbClr val="7030A0"/>
                </a:solidFill>
                <a:effectLst/>
                <a:uLnTx/>
                <a:uFillTx/>
                <a:latin typeface="Calibri Light" panose="020F0302020204030204"/>
                <a:ea typeface="+mj-ea"/>
                <a:cs typeface="+mj-cs"/>
              </a:rPr>
              <a:t>Réforme</a:t>
            </a:r>
            <a:r>
              <a:rPr kumimoji="0" lang="en-US" sz="6000" b="1" i="0" u="none" strike="noStrike" kern="1200" cap="none" spc="0" normalizeH="0" baseline="0" noProof="0" dirty="0">
                <a:ln>
                  <a:noFill/>
                </a:ln>
                <a:solidFill>
                  <a:srgbClr val="7030A0"/>
                </a:solidFill>
                <a:effectLst/>
                <a:uLnTx/>
                <a:uFillTx/>
                <a:latin typeface="Calibri Light" panose="020F0302020204030204"/>
                <a:ea typeface="+mj-ea"/>
                <a:cs typeface="+mj-cs"/>
              </a:rPr>
              <a:t> de </a:t>
            </a:r>
            <a:r>
              <a:rPr lang="en-US" sz="6000" dirty="0">
                <a:solidFill>
                  <a:srgbClr val="7030A0"/>
                </a:solidFill>
                <a:latin typeface="Calibri Light" panose="020F0302020204030204"/>
              </a:rPr>
              <a:t>l’</a:t>
            </a:r>
            <a:r>
              <a:rPr kumimoji="0" lang="en-US" sz="6000" b="1" i="0" u="none" strike="noStrike" kern="1200" cap="none" spc="0" normalizeH="0" baseline="0" noProof="0" dirty="0">
                <a:ln>
                  <a:noFill/>
                </a:ln>
                <a:solidFill>
                  <a:srgbClr val="7030A0"/>
                </a:solidFill>
                <a:effectLst/>
                <a:uLnTx/>
                <a:uFillTx/>
                <a:latin typeface="Calibri Light" panose="020F0302020204030204"/>
                <a:ea typeface="+mj-ea"/>
                <a:cs typeface="+mj-cs"/>
              </a:rPr>
              <a:t>aide au revenu</a:t>
            </a:r>
            <a:endParaRPr lang="en-US" dirty="0"/>
          </a:p>
        </p:txBody>
      </p:sp>
      <p:sp>
        <p:nvSpPr>
          <p:cNvPr id="3" name="Content Placeholder 2">
            <a:extLst>
              <a:ext uri="{FF2B5EF4-FFF2-40B4-BE49-F238E27FC236}">
                <a16:creationId xmlns:a16="http://schemas.microsoft.com/office/drawing/2014/main" id="{B8D697E9-77D6-C52A-CF27-EEB3694CB41C}"/>
              </a:ext>
            </a:extLst>
          </p:cNvPr>
          <p:cNvSpPr>
            <a:spLocks noGrp="1"/>
          </p:cNvSpPr>
          <p:nvPr>
            <p:ph idx="1"/>
          </p:nvPr>
        </p:nvSpPr>
        <p:spPr>
          <a:xfrm>
            <a:off x="717179" y="2829697"/>
            <a:ext cx="10757641" cy="3423648"/>
          </a:xfrm>
        </p:spPr>
        <p:txBody>
          <a:bodyPr/>
          <a:lstStyle/>
          <a:p>
            <a:pPr marL="342900" lvl="0" indent="-342900">
              <a:spcAft>
                <a:spcPts val="1200"/>
              </a:spcAft>
              <a:defRPr/>
            </a:pPr>
            <a:r>
              <a:rPr lang="fr-CA" dirty="0">
                <a:solidFill>
                  <a:schemeClr val="tx1"/>
                </a:solidFill>
              </a:rPr>
              <a:t>En 2018, Services aux Autochtones Canada s’est engagé à réformer le Programme d’aide au revenu afin de mieux répondre aux besoins des Premières Nations.</a:t>
            </a:r>
          </a:p>
          <a:p>
            <a:pPr marL="342900" lvl="0" indent="-342900">
              <a:defRPr/>
            </a:pPr>
            <a:r>
              <a:rPr lang="fr-CA" dirty="0">
                <a:solidFill>
                  <a:schemeClr val="tx1"/>
                </a:solidFill>
              </a:rPr>
              <a:t>L’APN, le Groupe de travail technique sur le développement social et Services aux Autochtones Canada ont travaillé ensemble à l’élaboration de la réforme du Programme d’aide au revenu afin de s’assurer que le point de vue des Premières Nations soit pris en compte dans ce projet. </a:t>
            </a:r>
          </a:p>
          <a:p>
            <a:endParaRPr lang="fr-CA" dirty="0"/>
          </a:p>
        </p:txBody>
      </p:sp>
    </p:spTree>
    <p:extLst>
      <p:ext uri="{BB962C8B-B14F-4D97-AF65-F5344CB8AC3E}">
        <p14:creationId xmlns:p14="http://schemas.microsoft.com/office/powerpoint/2010/main" val="92510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3ED14-5A97-17A3-6BFE-7884A0E5D786}"/>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15BB09D-2DB7-7A2F-9DE7-AE13E5C93269}"/>
              </a:ext>
            </a:extLst>
          </p:cNvPr>
          <p:cNvSpPr txBox="1">
            <a:spLocks/>
          </p:cNvSpPr>
          <p:nvPr/>
        </p:nvSpPr>
        <p:spPr>
          <a:xfrm>
            <a:off x="926563" y="2577679"/>
            <a:ext cx="10548257" cy="3626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defRPr/>
            </a:pPr>
            <a:r>
              <a:rPr lang="fr-CA" sz="2400" dirty="0">
                <a:solidFill>
                  <a:schemeClr val="tx1"/>
                </a:solidFill>
                <a:latin typeface="Calibri" panose="020F0502020204030204" pitchFamily="34" charset="0"/>
                <a:ea typeface="Calibri" panose="020F0502020204030204" pitchFamily="34" charset="0"/>
                <a:cs typeface="Calibri" panose="020F0502020204030204" pitchFamily="34" charset="0"/>
              </a:rPr>
              <a:t>Élaborer et mettre en œuvre une structure de financement fondée sur les besoins afin de tenir compte de facteurs tels que l’éloignement géographique, l’inflation et le coût de la vie.</a:t>
            </a:r>
          </a:p>
          <a:p>
            <a:pPr marL="514350" indent="-514350">
              <a:buFont typeface="+mj-lt"/>
              <a:buAutoNum type="arabicPeriod"/>
              <a:defRPr/>
            </a:pPr>
            <a:r>
              <a:rPr lang="fr-CA" sz="2400" dirty="0">
                <a:solidFill>
                  <a:schemeClr val="tx1"/>
                </a:solidFill>
                <a:latin typeface="Calibri" panose="020F0502020204030204" pitchFamily="34" charset="0"/>
                <a:ea typeface="Calibri" panose="020F0502020204030204" pitchFamily="34" charset="0"/>
                <a:cs typeface="Calibri" panose="020F0502020204030204" pitchFamily="34" charset="0"/>
              </a:rPr>
              <a:t>Aligner les programmes provinciaux, territoriaux et fédéraux destinés aux personnes handicapées sur les besoins des bénéficiaires de l’aide au revenu.</a:t>
            </a:r>
          </a:p>
          <a:p>
            <a:pPr marL="514350" indent="-514350">
              <a:buFont typeface="+mj-lt"/>
              <a:buAutoNum type="arabicPeriod"/>
              <a:defRPr/>
            </a:pPr>
            <a:r>
              <a:rPr lang="fr-CA" sz="2400" dirty="0">
                <a:solidFill>
                  <a:schemeClr val="tx1"/>
                </a:solidFill>
                <a:latin typeface="Calibri" panose="020F0502020204030204" pitchFamily="34" charset="0"/>
                <a:ea typeface="Calibri" panose="020F0502020204030204" pitchFamily="34" charset="0"/>
                <a:cs typeface="Calibri" panose="020F0502020204030204" pitchFamily="34" charset="0"/>
              </a:rPr>
              <a:t>Augmenter les ressources afin de favoriser l’autodétermination des Premières Nations par les mesures suivantes :</a:t>
            </a:r>
          </a:p>
          <a:p>
            <a:pPr marL="914400" lvl="1" indent="-457200">
              <a:spcBef>
                <a:spcPts val="1000"/>
              </a:spcBef>
              <a:buFont typeface="+mj-lt"/>
              <a:buAutoNum type="alphaLcPeriod"/>
              <a:defRPr/>
            </a:pPr>
            <a:r>
              <a:rPr lang="fr-CA" sz="2000" dirty="0">
                <a:solidFill>
                  <a:schemeClr val="tx1"/>
                </a:solidFill>
                <a:latin typeface="Calibri" panose="020F0502020204030204" pitchFamily="34" charset="0"/>
                <a:ea typeface="Calibri" panose="020F0502020204030204" pitchFamily="34" charset="0"/>
                <a:cs typeface="Calibri" panose="020F0502020204030204" pitchFamily="34" charset="0"/>
              </a:rPr>
              <a:t>du personnel administratif et des chargés de dossier supplémentaires;</a:t>
            </a:r>
          </a:p>
          <a:p>
            <a:pPr marL="914400" lvl="1" indent="-457200">
              <a:spcBef>
                <a:spcPts val="1000"/>
              </a:spcBef>
              <a:buFont typeface="+mj-lt"/>
              <a:buAutoNum type="alphaLcPeriod"/>
              <a:defRPr/>
            </a:pPr>
            <a:r>
              <a:rPr lang="fr-CA" sz="2000" dirty="0">
                <a:solidFill>
                  <a:schemeClr val="tx1"/>
                </a:solidFill>
                <a:latin typeface="Calibri" panose="020F0502020204030204" pitchFamily="34" charset="0"/>
                <a:ea typeface="Calibri" panose="020F0502020204030204" pitchFamily="34" charset="0"/>
                <a:cs typeface="Calibri" panose="020F0502020204030204" pitchFamily="34" charset="0"/>
              </a:rPr>
              <a:t>des ressources et des moyens pour favoriser l’autodétermination.</a:t>
            </a:r>
          </a:p>
          <a:p>
            <a:endParaRPr lang="fr-CA" dirty="0"/>
          </a:p>
        </p:txBody>
      </p:sp>
      <p:sp>
        <p:nvSpPr>
          <p:cNvPr id="8" name="Title 7">
            <a:extLst>
              <a:ext uri="{FF2B5EF4-FFF2-40B4-BE49-F238E27FC236}">
                <a16:creationId xmlns:a16="http://schemas.microsoft.com/office/drawing/2014/main" id="{FCFA5624-BC6E-9411-5E4A-89E500A59754}"/>
              </a:ext>
            </a:extLst>
          </p:cNvPr>
          <p:cNvSpPr>
            <a:spLocks noGrp="1"/>
          </p:cNvSpPr>
          <p:nvPr>
            <p:ph type="title"/>
          </p:nvPr>
        </p:nvSpPr>
        <p:spPr>
          <a:xfrm>
            <a:off x="625642" y="1608340"/>
            <a:ext cx="10772273" cy="798576"/>
          </a:xfrm>
        </p:spPr>
        <p:txBody>
          <a:bodyPr/>
          <a:lstStyle/>
          <a:p>
            <a:pPr algn="ctr"/>
            <a:r>
              <a:rPr kumimoji="0" lang="en-CA" sz="4800" b="1" i="0" u="none" strike="noStrike" kern="1200" cap="none" spc="0" normalizeH="0" baseline="0" noProof="0" dirty="0" err="1">
                <a:ln>
                  <a:noFill/>
                </a:ln>
                <a:solidFill>
                  <a:srgbClr val="7030A0"/>
                </a:solidFill>
                <a:effectLst/>
                <a:uLnTx/>
                <a:uFillTx/>
                <a:latin typeface="Calibri Light" panose="020F0302020204030204"/>
              </a:rPr>
              <a:t>Recommandations</a:t>
            </a:r>
            <a:r>
              <a:rPr kumimoji="0" lang="en-CA" sz="4800" b="1" i="0" u="none" strike="noStrike" kern="1200" cap="none" spc="0" normalizeH="0" baseline="0" noProof="0" dirty="0">
                <a:ln>
                  <a:noFill/>
                </a:ln>
                <a:solidFill>
                  <a:srgbClr val="7030A0"/>
                </a:solidFill>
                <a:effectLst/>
                <a:uLnTx/>
                <a:uFillTx/>
                <a:latin typeface="Calibri Light" panose="020F0302020204030204"/>
              </a:rPr>
              <a:t> </a:t>
            </a:r>
            <a:r>
              <a:rPr kumimoji="0" lang="en-CA" sz="4800" b="1" i="0" u="none" strike="noStrike" kern="1200" cap="none" spc="0" normalizeH="0" baseline="0" noProof="0" dirty="0" err="1">
                <a:ln>
                  <a:noFill/>
                </a:ln>
                <a:solidFill>
                  <a:srgbClr val="7030A0"/>
                </a:solidFill>
                <a:effectLst/>
                <a:uLnTx/>
                <a:uFillTx/>
                <a:latin typeface="Calibri Light" panose="020F0302020204030204"/>
              </a:rPr>
              <a:t>stratégiques</a:t>
            </a:r>
            <a:endParaRPr lang="en-US" sz="4800" dirty="0"/>
          </a:p>
        </p:txBody>
      </p:sp>
    </p:spTree>
    <p:extLst>
      <p:ext uri="{BB962C8B-B14F-4D97-AF65-F5344CB8AC3E}">
        <p14:creationId xmlns:p14="http://schemas.microsoft.com/office/powerpoint/2010/main" val="114835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12AC2-6306-CB61-BCFD-DF2C9B362488}"/>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7415C27-1059-482A-914F-B899E3F64314}"/>
              </a:ext>
            </a:extLst>
          </p:cNvPr>
          <p:cNvSpPr txBox="1">
            <a:spLocks/>
          </p:cNvSpPr>
          <p:nvPr/>
        </p:nvSpPr>
        <p:spPr>
          <a:xfrm>
            <a:off x="926563" y="2577679"/>
            <a:ext cx="10548257" cy="3626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mj-lt"/>
              <a:buAutoNum type="arabicPeriod" startAt="4"/>
            </a:pPr>
            <a:r>
              <a:rPr lang="fr-CA" sz="2400" dirty="0">
                <a:solidFill>
                  <a:schemeClr val="tx1"/>
                </a:solidFill>
                <a:ea typeface="Calibri" panose="020F0502020204030204" pitchFamily="34" charset="0"/>
              </a:rPr>
              <a:t>Aider les Premières Nations à renforcer leurs activités de collecte, de stockage, d’accès et de production de rapports relatives aux données afin de favoriser un financement fondé sur des preuves.</a:t>
            </a:r>
          </a:p>
          <a:p>
            <a:pPr marL="342900" lvl="0" indent="-342900">
              <a:spcBef>
                <a:spcPts val="2400"/>
              </a:spcBef>
              <a:buFont typeface="+mj-lt"/>
              <a:buAutoNum type="arabicPeriod" startAt="4"/>
            </a:pPr>
            <a:r>
              <a:rPr lang="fr-CA" sz="2400" dirty="0">
                <a:solidFill>
                  <a:schemeClr val="tx1"/>
                </a:solidFill>
                <a:ea typeface="Times New Roman" panose="02020603050405020304" pitchFamily="18" charset="0"/>
              </a:rPr>
              <a:t>Mettre en place une infrastructure adéquate pour offrir des programmes et des services et favoriser l’autonomie gouvernementale.</a:t>
            </a:r>
            <a:endParaRPr lang="fr-CA" sz="2400" dirty="0">
              <a:solidFill>
                <a:schemeClr val="tx1"/>
              </a:solidFill>
              <a:ea typeface="Calibri" panose="020F0502020204030204" pitchFamily="34" charset="0"/>
            </a:endParaRPr>
          </a:p>
          <a:p>
            <a:pPr marL="342900" lvl="0" indent="-342900">
              <a:spcBef>
                <a:spcPts val="2400"/>
              </a:spcBef>
              <a:buFont typeface="+mj-lt"/>
              <a:buAutoNum type="arabicPeriod" startAt="4"/>
            </a:pPr>
            <a:r>
              <a:rPr lang="fr-CA" sz="2400" dirty="0">
                <a:solidFill>
                  <a:schemeClr val="tx1"/>
                </a:solidFill>
                <a:ea typeface="Calibri" panose="020F0502020204030204" pitchFamily="34" charset="0"/>
              </a:rPr>
              <a:t>Examiner des options pour mettre en place un modèle de filet de sécurité sociale des Premières Nations afin d’offrir à celles-ci un soutien holistique et global visant à réduire la pauvreté et à favoriser la prospérité.</a:t>
            </a:r>
            <a:endParaRPr lang="fr-CA" sz="2400" dirty="0">
              <a:solidFill>
                <a:schemeClr val="tx1"/>
              </a:solidFill>
            </a:endParaRPr>
          </a:p>
          <a:p>
            <a:endParaRPr lang="fr-CA" sz="2400" dirty="0"/>
          </a:p>
        </p:txBody>
      </p:sp>
      <p:sp>
        <p:nvSpPr>
          <p:cNvPr id="8" name="Title 7">
            <a:extLst>
              <a:ext uri="{FF2B5EF4-FFF2-40B4-BE49-F238E27FC236}">
                <a16:creationId xmlns:a16="http://schemas.microsoft.com/office/drawing/2014/main" id="{0C01F69A-1A92-6E0A-4077-B975647825D0}"/>
              </a:ext>
            </a:extLst>
          </p:cNvPr>
          <p:cNvSpPr>
            <a:spLocks noGrp="1"/>
          </p:cNvSpPr>
          <p:nvPr>
            <p:ph type="title"/>
          </p:nvPr>
        </p:nvSpPr>
        <p:spPr>
          <a:xfrm>
            <a:off x="172278" y="1608340"/>
            <a:ext cx="11575774" cy="798576"/>
          </a:xfrm>
        </p:spPr>
        <p:txBody>
          <a:bodyPr/>
          <a:lstStyle/>
          <a:p>
            <a:pPr algn="ctr"/>
            <a:r>
              <a:rPr lang="fr-FR" sz="4400" dirty="0">
                <a:solidFill>
                  <a:srgbClr val="7030A0"/>
                </a:solidFill>
              </a:rPr>
              <a:t>Recommandations stratégiques </a:t>
            </a:r>
            <a:r>
              <a:rPr kumimoji="0" lang="en-CA" sz="4400" b="1" i="0" u="none" strike="noStrike" kern="1200" cap="none" spc="0" normalizeH="0" baseline="0" noProof="0" dirty="0">
                <a:ln>
                  <a:noFill/>
                </a:ln>
                <a:solidFill>
                  <a:srgbClr val="7030A0"/>
                </a:solidFill>
                <a:effectLst/>
                <a:uLnTx/>
                <a:uFillTx/>
                <a:latin typeface="Calibri Light" panose="020F0302020204030204"/>
              </a:rPr>
              <a:t>(suite)</a:t>
            </a:r>
            <a:endParaRPr lang="en-US" sz="4400" dirty="0"/>
          </a:p>
        </p:txBody>
      </p:sp>
    </p:spTree>
    <p:extLst>
      <p:ext uri="{BB962C8B-B14F-4D97-AF65-F5344CB8AC3E}">
        <p14:creationId xmlns:p14="http://schemas.microsoft.com/office/powerpoint/2010/main" val="310293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EAB71-E27F-6B46-6C34-DB745827DA78}"/>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13EDF8A-2D20-0975-6B0B-98FE6691E306}"/>
              </a:ext>
            </a:extLst>
          </p:cNvPr>
          <p:cNvSpPr txBox="1">
            <a:spLocks/>
          </p:cNvSpPr>
          <p:nvPr/>
        </p:nvSpPr>
        <p:spPr>
          <a:xfrm>
            <a:off x="809948" y="2743797"/>
            <a:ext cx="10548257" cy="293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pPr>
            <a:r>
              <a:rPr lang="fr-CA" sz="2400" dirty="0">
                <a:solidFill>
                  <a:schemeClr val="tx1"/>
                </a:solidFill>
              </a:rPr>
              <a:t>Résolution 07/2022 de l’APN, </a:t>
            </a:r>
            <a:r>
              <a:rPr lang="fr-CA" sz="2400" i="1" dirty="0">
                <a:solidFill>
                  <a:schemeClr val="tx1"/>
                </a:solidFill>
              </a:rPr>
              <a:t>Réforme du Programme d’aide au revenu dans les réserves</a:t>
            </a:r>
            <a:endParaRPr lang="fr-CA" sz="2400" dirty="0">
              <a:solidFill>
                <a:schemeClr val="tx1"/>
              </a:solidFill>
            </a:endParaRPr>
          </a:p>
          <a:p>
            <a:pPr marL="342900" indent="-342900">
              <a:spcAft>
                <a:spcPts val="1200"/>
              </a:spcAft>
            </a:pPr>
            <a:r>
              <a:rPr lang="fr-CA" sz="2400" dirty="0">
                <a:solidFill>
                  <a:schemeClr val="tx1"/>
                </a:solidFill>
              </a:rPr>
              <a:t>Résolution 85/2023 de l’APN, </a:t>
            </a:r>
            <a:r>
              <a:rPr lang="fr-FR" sz="2400" i="1" dirty="0">
                <a:solidFill>
                  <a:schemeClr val="tx1"/>
                </a:solidFill>
              </a:rPr>
              <a:t>Soutien au Groupe de travail technique sur le développement social pour poursuivre la réforme du Programme d’aide au revenu</a:t>
            </a:r>
            <a:endParaRPr lang="fr-CA" sz="2400" i="1" dirty="0">
              <a:solidFill>
                <a:schemeClr val="tx1"/>
              </a:solidFill>
            </a:endParaRPr>
          </a:p>
          <a:p>
            <a:pPr marL="800100" lvl="1" indent="-342900">
              <a:spcAft>
                <a:spcPts val="1200"/>
              </a:spcAft>
            </a:pPr>
            <a:r>
              <a:rPr lang="fr-FR" i="1" dirty="0">
                <a:solidFill>
                  <a:schemeClr val="tx1"/>
                </a:solidFill>
              </a:rPr>
              <a:t>Enjoignent au Groupe de travail technique sur le développement social de mener et de superviser une évaluation des coûts et la transition de la réforme du Programme d’aide au revenu en s’appuyant sur les recommandations stratégiques élaborées par les Premières Nations</a:t>
            </a:r>
            <a:r>
              <a:rPr lang="fr-CA" i="1" dirty="0">
                <a:solidFill>
                  <a:schemeClr val="tx1"/>
                </a:solidFill>
              </a:rPr>
              <a:t>.</a:t>
            </a:r>
          </a:p>
        </p:txBody>
      </p:sp>
      <p:sp>
        <p:nvSpPr>
          <p:cNvPr id="8" name="Title 7">
            <a:extLst>
              <a:ext uri="{FF2B5EF4-FFF2-40B4-BE49-F238E27FC236}">
                <a16:creationId xmlns:a16="http://schemas.microsoft.com/office/drawing/2014/main" id="{5C237349-14DA-5B98-E478-0BFDCF8E5819}"/>
              </a:ext>
            </a:extLst>
          </p:cNvPr>
          <p:cNvSpPr>
            <a:spLocks noGrp="1"/>
          </p:cNvSpPr>
          <p:nvPr>
            <p:ph type="title"/>
          </p:nvPr>
        </p:nvSpPr>
        <p:spPr>
          <a:xfrm>
            <a:off x="693336" y="1608340"/>
            <a:ext cx="10781483" cy="798576"/>
          </a:xfrm>
        </p:spPr>
        <p:txBody>
          <a:bodyPr/>
          <a:lstStyle/>
          <a:p>
            <a:pPr algn="ctr"/>
            <a:r>
              <a:rPr kumimoji="0" lang="en-CA" sz="5400" b="1" i="0" u="none" strike="noStrike" kern="1200" cap="none" spc="0" normalizeH="0" baseline="0" noProof="0" dirty="0">
                <a:ln>
                  <a:noFill/>
                </a:ln>
                <a:solidFill>
                  <a:srgbClr val="7030A0"/>
                </a:solidFill>
                <a:effectLst/>
                <a:uLnTx/>
                <a:uFillTx/>
                <a:latin typeface="Calibri Light" panose="020F0302020204030204"/>
                <a:ea typeface="+mj-ea"/>
                <a:cs typeface="+mj-cs"/>
              </a:rPr>
              <a:t>Poursuite de la réforme du programme</a:t>
            </a:r>
            <a:br>
              <a:rPr lang="en-CA" sz="5400" dirty="0">
                <a:solidFill>
                  <a:srgbClr val="7030A0"/>
                </a:solidFill>
                <a:latin typeface="Calibri Light" panose="020F0302020204030204"/>
              </a:rPr>
            </a:br>
            <a:endParaRPr lang="en-US" sz="3600" dirty="0"/>
          </a:p>
        </p:txBody>
      </p:sp>
    </p:spTree>
    <p:extLst>
      <p:ext uri="{BB962C8B-B14F-4D97-AF65-F5344CB8AC3E}">
        <p14:creationId xmlns:p14="http://schemas.microsoft.com/office/powerpoint/2010/main" val="1802028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A54B5-66D9-FE77-F779-849E767492DF}"/>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DA5D053-91BA-6FC6-FD31-61F7FDA427FC}"/>
              </a:ext>
            </a:extLst>
          </p:cNvPr>
          <p:cNvSpPr txBox="1">
            <a:spLocks/>
          </p:cNvSpPr>
          <p:nvPr/>
        </p:nvSpPr>
        <p:spPr>
          <a:xfrm>
            <a:off x="752698" y="2867453"/>
            <a:ext cx="10548257" cy="3626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fr-CA" sz="2400" dirty="0">
                <a:solidFill>
                  <a:schemeClr val="tx1"/>
                </a:solidFill>
              </a:rPr>
              <a:t>En 2024, l’Institut des finances publiques et de la démocratiques (IFPD) a été engagé pour réaliser une analyse financière à long terme des investissements nécessaires pour mettre complètement en œuvre les recommandations stratégiques formulées par les Premières Nations pour la réforme du Programme d’aide au revenu.</a:t>
            </a:r>
          </a:p>
          <a:p>
            <a:r>
              <a:rPr lang="fr-CA" sz="2400" dirty="0">
                <a:solidFill>
                  <a:schemeClr val="tx1"/>
                </a:solidFill>
              </a:rPr>
              <a:t>La mise en place d’une approche d’aide au revenu dirigée par les Premières Nations n’est possible qu’avec le soutien des gestionnaires et des administrateurs de l'aide au revenu des Premières Nations.</a:t>
            </a:r>
          </a:p>
          <a:p>
            <a:endParaRPr lang="fr-CA" dirty="0"/>
          </a:p>
        </p:txBody>
      </p:sp>
      <p:sp>
        <p:nvSpPr>
          <p:cNvPr id="8" name="Title 7">
            <a:extLst>
              <a:ext uri="{FF2B5EF4-FFF2-40B4-BE49-F238E27FC236}">
                <a16:creationId xmlns:a16="http://schemas.microsoft.com/office/drawing/2014/main" id="{1A3C1801-F743-14CF-76F9-E7F2734FCF22}"/>
              </a:ext>
            </a:extLst>
          </p:cNvPr>
          <p:cNvSpPr>
            <a:spLocks noGrp="1"/>
          </p:cNvSpPr>
          <p:nvPr>
            <p:ph type="title"/>
          </p:nvPr>
        </p:nvSpPr>
        <p:spPr>
          <a:xfrm>
            <a:off x="693336" y="1608340"/>
            <a:ext cx="10781483" cy="798576"/>
          </a:xfrm>
        </p:spPr>
        <p:txBody>
          <a:bodyPr/>
          <a:lstStyle/>
          <a:p>
            <a:pPr algn="ctr"/>
            <a:r>
              <a:rPr lang="en-CA" dirty="0" err="1">
                <a:solidFill>
                  <a:srgbClr val="7030A0"/>
                </a:solidFill>
                <a:latin typeface="Calibri Light" panose="020F0302020204030204"/>
              </a:rPr>
              <a:t>Évaluation</a:t>
            </a:r>
            <a:r>
              <a:rPr lang="en-CA" dirty="0">
                <a:solidFill>
                  <a:srgbClr val="7030A0"/>
                </a:solidFill>
                <a:latin typeface="Calibri Light" panose="020F0302020204030204"/>
              </a:rPr>
              <a:t> du </a:t>
            </a:r>
            <a:r>
              <a:rPr lang="en-CA" dirty="0" err="1">
                <a:solidFill>
                  <a:srgbClr val="7030A0"/>
                </a:solidFill>
                <a:latin typeface="Calibri Light" panose="020F0302020204030204"/>
              </a:rPr>
              <a:t>coût</a:t>
            </a:r>
            <a:r>
              <a:rPr lang="en-CA" dirty="0">
                <a:solidFill>
                  <a:srgbClr val="7030A0"/>
                </a:solidFill>
                <a:latin typeface="Calibri Light" panose="020F0302020204030204"/>
              </a:rPr>
              <a:t> de la réforme du Programme </a:t>
            </a:r>
            <a:r>
              <a:rPr lang="en-CA" dirty="0" err="1">
                <a:solidFill>
                  <a:srgbClr val="7030A0"/>
                </a:solidFill>
                <a:latin typeface="Calibri Light" panose="020F0302020204030204"/>
              </a:rPr>
              <a:t>d’aide</a:t>
            </a:r>
            <a:r>
              <a:rPr lang="en-CA" dirty="0">
                <a:solidFill>
                  <a:srgbClr val="7030A0"/>
                </a:solidFill>
                <a:latin typeface="Calibri Light" panose="020F0302020204030204"/>
              </a:rPr>
              <a:t> au </a:t>
            </a:r>
            <a:r>
              <a:rPr lang="en-CA" dirty="0" err="1">
                <a:solidFill>
                  <a:srgbClr val="7030A0"/>
                </a:solidFill>
                <a:latin typeface="Calibri Light" panose="020F0302020204030204"/>
              </a:rPr>
              <a:t>revenu</a:t>
            </a:r>
            <a:br>
              <a:rPr lang="en-CA" dirty="0">
                <a:solidFill>
                  <a:srgbClr val="7030A0"/>
                </a:solidFill>
                <a:latin typeface="Calibri Light" panose="020F0302020204030204"/>
              </a:rPr>
            </a:br>
            <a:br>
              <a:rPr lang="en-CA" sz="5400" dirty="0">
                <a:solidFill>
                  <a:srgbClr val="7030A0"/>
                </a:solidFill>
                <a:latin typeface="Calibri Light" panose="020F0302020204030204"/>
              </a:rPr>
            </a:br>
            <a:endParaRPr lang="en-US" sz="3600" dirty="0"/>
          </a:p>
        </p:txBody>
      </p:sp>
    </p:spTree>
    <p:extLst>
      <p:ext uri="{BB962C8B-B14F-4D97-AF65-F5344CB8AC3E}">
        <p14:creationId xmlns:p14="http://schemas.microsoft.com/office/powerpoint/2010/main" val="359609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5C85D-D4F2-6BBE-2734-EA459BDCDE66}"/>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B6B3E35-2D5F-E725-1A36-7B77ABB622AA}"/>
              </a:ext>
            </a:extLst>
          </p:cNvPr>
          <p:cNvSpPr txBox="1">
            <a:spLocks/>
          </p:cNvSpPr>
          <p:nvPr/>
        </p:nvSpPr>
        <p:spPr>
          <a:xfrm>
            <a:off x="926563" y="2531296"/>
            <a:ext cx="10548257" cy="3626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400" dirty="0">
                <a:solidFill>
                  <a:schemeClr val="tx1"/>
                </a:solidFill>
              </a:rPr>
              <a:t>Les initiatives de collecte de données dirigées par les Premières Nations contribuent à une planification future, aux activités de plaidoyer et à la prise de décisions autonomes. L’accès aux données est essentiel pour : </a:t>
            </a:r>
          </a:p>
          <a:p>
            <a:pPr lvl="1"/>
            <a:r>
              <a:rPr lang="fr-CA" sz="2000" dirty="0">
                <a:solidFill>
                  <a:schemeClr val="tx1"/>
                </a:solidFill>
              </a:rPr>
              <a:t>comprendre le coût réel de la vie au sein des Premières Nations;</a:t>
            </a:r>
          </a:p>
          <a:p>
            <a:pPr lvl="1"/>
            <a:r>
              <a:rPr lang="fr-CA" sz="2000" dirty="0">
                <a:solidFill>
                  <a:schemeClr val="tx1"/>
                </a:solidFill>
              </a:rPr>
              <a:t>déterminer les lacunes en matière de financement au sein du Programme d’aide au revenu;</a:t>
            </a:r>
          </a:p>
          <a:p>
            <a:pPr lvl="1"/>
            <a:r>
              <a:rPr lang="fr-CA" sz="2000" dirty="0">
                <a:solidFill>
                  <a:schemeClr val="tx1"/>
                </a:solidFill>
              </a:rPr>
              <a:t>créer une base solide fondée sur des preuves pour demander des investissements significatifs pour la réforme du Programme d’aide au revenu. </a:t>
            </a:r>
          </a:p>
          <a:p>
            <a:pPr lvl="0">
              <a:defRPr/>
            </a:pPr>
            <a:r>
              <a:rPr lang="fr-CA" sz="2400" dirty="0">
                <a:solidFill>
                  <a:schemeClr val="tx1"/>
                </a:solidFill>
              </a:rPr>
              <a:t>Des données précises fournies par les communautés constituent le fondement d’un financement équitable et d’une plus grande reddition de compte.</a:t>
            </a:r>
          </a:p>
        </p:txBody>
      </p:sp>
      <p:sp>
        <p:nvSpPr>
          <p:cNvPr id="8" name="Title 7">
            <a:extLst>
              <a:ext uri="{FF2B5EF4-FFF2-40B4-BE49-F238E27FC236}">
                <a16:creationId xmlns:a16="http://schemas.microsoft.com/office/drawing/2014/main" id="{B3E2EF0A-AF98-31C6-BD5C-A274183BDF90}"/>
              </a:ext>
            </a:extLst>
          </p:cNvPr>
          <p:cNvSpPr>
            <a:spLocks noGrp="1"/>
          </p:cNvSpPr>
          <p:nvPr>
            <p:ph type="title"/>
          </p:nvPr>
        </p:nvSpPr>
        <p:spPr>
          <a:xfrm>
            <a:off x="693336" y="1608340"/>
            <a:ext cx="10781483" cy="798576"/>
          </a:xfrm>
        </p:spPr>
        <p:txBody>
          <a:bodyPr/>
          <a:lstStyle/>
          <a:p>
            <a:pPr algn="ctr"/>
            <a:r>
              <a:rPr kumimoji="0" lang="en-CA" sz="5400" b="1" i="0" u="none" strike="noStrike" kern="1200" cap="none" spc="0" normalizeH="0" baseline="0" noProof="0" dirty="0" err="1">
                <a:ln>
                  <a:noFill/>
                </a:ln>
                <a:solidFill>
                  <a:srgbClr val="7030A0"/>
                </a:solidFill>
                <a:effectLst/>
                <a:uLnTx/>
                <a:uFillTx/>
                <a:latin typeface="Calibri Light" panose="020F0302020204030204"/>
                <a:ea typeface="+mj-ea"/>
                <a:cs typeface="+mj-cs"/>
              </a:rPr>
              <a:t>Pourquoi</a:t>
            </a:r>
            <a:r>
              <a:rPr kumimoji="0" lang="en-CA" sz="5400" b="1" i="0" u="none" strike="noStrike" kern="1200" cap="none" spc="0" normalizeH="0" baseline="0" noProof="0" dirty="0">
                <a:ln>
                  <a:noFill/>
                </a:ln>
                <a:solidFill>
                  <a:srgbClr val="7030A0"/>
                </a:solidFill>
                <a:effectLst/>
                <a:uLnTx/>
                <a:uFillTx/>
                <a:latin typeface="Calibri Light" panose="020F0302020204030204"/>
                <a:ea typeface="+mj-ea"/>
                <a:cs typeface="+mj-cs"/>
              </a:rPr>
              <a:t> </a:t>
            </a:r>
            <a:r>
              <a:rPr kumimoji="0" lang="en-CA" sz="5400" b="1" i="0" u="none" strike="noStrike" kern="1200" cap="none" spc="0" normalizeH="0" baseline="0" noProof="0" dirty="0" err="1">
                <a:ln>
                  <a:noFill/>
                </a:ln>
                <a:solidFill>
                  <a:srgbClr val="7030A0"/>
                </a:solidFill>
                <a:effectLst/>
                <a:uLnTx/>
                <a:uFillTx/>
                <a:latin typeface="Calibri Light" panose="020F0302020204030204"/>
                <a:ea typeface="+mj-ea"/>
                <a:cs typeface="+mj-cs"/>
              </a:rPr>
              <a:t>participer</a:t>
            </a:r>
            <a:r>
              <a:rPr lang="en-CA" sz="5400" dirty="0">
                <a:solidFill>
                  <a:srgbClr val="7030A0"/>
                </a:solidFill>
                <a:latin typeface="Calibri Light" panose="020F0302020204030204"/>
              </a:rPr>
              <a:t>?</a:t>
            </a:r>
            <a:br>
              <a:rPr lang="en-CA" sz="5400" dirty="0">
                <a:solidFill>
                  <a:srgbClr val="7030A0"/>
                </a:solidFill>
                <a:latin typeface="Calibri Light" panose="020F0302020204030204"/>
              </a:rPr>
            </a:br>
            <a:endParaRPr lang="en-US" sz="3600" dirty="0"/>
          </a:p>
        </p:txBody>
      </p:sp>
    </p:spTree>
    <p:extLst>
      <p:ext uri="{BB962C8B-B14F-4D97-AF65-F5344CB8AC3E}">
        <p14:creationId xmlns:p14="http://schemas.microsoft.com/office/powerpoint/2010/main" val="298957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B4C18-F439-A010-919D-E3247EFB7E9A}"/>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5D9266A-E28C-BCD7-DD47-8A6AED94E36B}"/>
              </a:ext>
            </a:extLst>
          </p:cNvPr>
          <p:cNvSpPr txBox="1">
            <a:spLocks/>
          </p:cNvSpPr>
          <p:nvPr/>
        </p:nvSpPr>
        <p:spPr>
          <a:xfrm>
            <a:off x="1016715" y="2964045"/>
            <a:ext cx="10548257" cy="26719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fr-CA" sz="2400" dirty="0">
                <a:solidFill>
                  <a:schemeClr val="tx1"/>
                </a:solidFill>
              </a:rPr>
              <a:t>Occasion de reconquérir la souveraineté des données pour exiger des mesures de la part du gouvernement fédéral.</a:t>
            </a:r>
          </a:p>
          <a:p>
            <a:pPr>
              <a:spcBef>
                <a:spcPts val="600"/>
              </a:spcBef>
              <a:spcAft>
                <a:spcPts val="1200"/>
              </a:spcAft>
            </a:pPr>
            <a:r>
              <a:rPr lang="fr-CA" sz="2400" dirty="0">
                <a:solidFill>
                  <a:schemeClr val="tx1"/>
                </a:solidFill>
              </a:rPr>
              <a:t>Aidez-nous à obtenir des résultats différents en participant </a:t>
            </a:r>
            <a:r>
              <a:rPr lang="fr-CA" sz="2400">
                <a:solidFill>
                  <a:schemeClr val="tx1"/>
                </a:solidFill>
              </a:rPr>
              <a:t>à l’enquête </a:t>
            </a:r>
            <a:r>
              <a:rPr lang="fr-CA" sz="2400" dirty="0">
                <a:solidFill>
                  <a:schemeClr val="tx1"/>
                </a:solidFill>
              </a:rPr>
              <a:t>ou en vous inscrivant comme collaborateur d’une étude de cas.  </a:t>
            </a:r>
          </a:p>
          <a:p>
            <a:r>
              <a:rPr lang="fr-CA" sz="2400" b="1" dirty="0">
                <a:solidFill>
                  <a:schemeClr val="tx1"/>
                </a:solidFill>
              </a:rPr>
              <a:t>Plus de participation = des données PLUS SOLIDES et plus précises pour obtenir un changement.</a:t>
            </a:r>
          </a:p>
          <a:p>
            <a:endParaRPr lang="fr-CA" dirty="0"/>
          </a:p>
        </p:txBody>
      </p:sp>
      <p:sp>
        <p:nvSpPr>
          <p:cNvPr id="8" name="Title 7">
            <a:extLst>
              <a:ext uri="{FF2B5EF4-FFF2-40B4-BE49-F238E27FC236}">
                <a16:creationId xmlns:a16="http://schemas.microsoft.com/office/drawing/2014/main" id="{18C9D0C0-0674-CC7C-5517-ECCD92541A06}"/>
              </a:ext>
            </a:extLst>
          </p:cNvPr>
          <p:cNvSpPr>
            <a:spLocks noGrp="1"/>
          </p:cNvSpPr>
          <p:nvPr>
            <p:ph type="title"/>
          </p:nvPr>
        </p:nvSpPr>
        <p:spPr>
          <a:xfrm>
            <a:off x="693336" y="1608340"/>
            <a:ext cx="10781483" cy="798576"/>
          </a:xfrm>
        </p:spPr>
        <p:txBody>
          <a:bodyPr/>
          <a:lstStyle/>
          <a:p>
            <a:pPr algn="ctr"/>
            <a:r>
              <a:rPr lang="en-CA" sz="5400" dirty="0">
                <a:solidFill>
                  <a:srgbClr val="7030A0"/>
                </a:solidFill>
                <a:latin typeface="Calibri Light" panose="020F0302020204030204"/>
              </a:rPr>
              <a:t>Conclusion</a:t>
            </a:r>
            <a:br>
              <a:rPr lang="en-CA" sz="5400" dirty="0">
                <a:solidFill>
                  <a:srgbClr val="7030A0"/>
                </a:solidFill>
                <a:latin typeface="Calibri Light" panose="020F0302020204030204"/>
              </a:rPr>
            </a:br>
            <a:br>
              <a:rPr lang="en-CA" sz="5400" dirty="0">
                <a:solidFill>
                  <a:srgbClr val="7030A0"/>
                </a:solidFill>
                <a:latin typeface="Calibri Light" panose="020F0302020204030204"/>
              </a:rPr>
            </a:br>
            <a:endParaRPr lang="en-US" sz="3600" dirty="0"/>
          </a:p>
        </p:txBody>
      </p:sp>
    </p:spTree>
    <p:extLst>
      <p:ext uri="{BB962C8B-B14F-4D97-AF65-F5344CB8AC3E}">
        <p14:creationId xmlns:p14="http://schemas.microsoft.com/office/powerpoint/2010/main" val="244824016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TotalTime>
  <Words>677</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1_Custom Design</vt:lpstr>
      <vt:lpstr>Aperçu de la réforme du Programme d’aide au revenu</vt:lpstr>
      <vt:lpstr>Fondements de la réforme</vt:lpstr>
      <vt:lpstr>Réforme de l’aide au revenu</vt:lpstr>
      <vt:lpstr>Recommandations stratégiques</vt:lpstr>
      <vt:lpstr>Recommandations stratégiques (suite)</vt:lpstr>
      <vt:lpstr>Poursuite de la réforme du programme </vt:lpstr>
      <vt:lpstr>Évaluation du coût de la réforme du Programme d’aide au revenu  </vt:lpstr>
      <vt:lpstr>Pourquoi participer? </vt:lpstr>
      <vt:lpstr>Conclusion  </vt:lpstr>
      <vt:lpstr>Kinanaskomitin Merci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keywords>, docId:F873C222E18618155853282C30A57EA1</cp:keywords>
  <cp:lastModifiedBy>Delphine Dehos</cp:lastModifiedBy>
  <cp:revision>35</cp:revision>
  <dcterms:created xsi:type="dcterms:W3CDTF">2020-01-06T15:32:02Z</dcterms:created>
  <dcterms:modified xsi:type="dcterms:W3CDTF">2026-02-11T21:01:43Z</dcterms:modified>
</cp:coreProperties>
</file>