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6"/>
  </p:notesMasterIdLst>
  <p:sldIdLst>
    <p:sldId id="256" r:id="rId5"/>
    <p:sldId id="262" r:id="rId6"/>
    <p:sldId id="331" r:id="rId7"/>
    <p:sldId id="339" r:id="rId8"/>
    <p:sldId id="360" r:id="rId9"/>
    <p:sldId id="361" r:id="rId10"/>
    <p:sldId id="378" r:id="rId11"/>
    <p:sldId id="362" r:id="rId12"/>
    <p:sldId id="363" r:id="rId13"/>
    <p:sldId id="376" r:id="rId14"/>
    <p:sldId id="364" r:id="rId15"/>
    <p:sldId id="365" r:id="rId16"/>
    <p:sldId id="373" r:id="rId17"/>
    <p:sldId id="341" r:id="rId18"/>
    <p:sldId id="357" r:id="rId19"/>
    <p:sldId id="358" r:id="rId20"/>
    <p:sldId id="353" r:id="rId21"/>
    <p:sldId id="354" r:id="rId22"/>
    <p:sldId id="355" r:id="rId23"/>
    <p:sldId id="359" r:id="rId24"/>
    <p:sldId id="377" r:id="rId2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Asselstine" initials="AA" lastIdx="4" clrIdx="0">
    <p:extLst>
      <p:ext uri="{19B8F6BF-5375-455C-9EA6-DF929625EA0E}">
        <p15:presenceInfo xmlns:p15="http://schemas.microsoft.com/office/powerpoint/2012/main" userId="S::aasselstine@afn.ca::00b66097-8711-47ba-92de-d0d6de2292a3" providerId="AD"/>
      </p:ext>
    </p:extLst>
  </p:cmAuthor>
  <p:cmAuthor id="2" name="Jesse Donovan" initials="JD" lastIdx="3" clrIdx="1">
    <p:extLst>
      <p:ext uri="{19B8F6BF-5375-455C-9EA6-DF929625EA0E}">
        <p15:presenceInfo xmlns:p15="http://schemas.microsoft.com/office/powerpoint/2012/main" userId="S::JDonovan@afn.ca::3afa3826-c884-4ff4-8862-b6ec06e6ce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06" autoAdjust="0"/>
    <p:restoredTop sz="95669" autoAdjust="0"/>
  </p:normalViewPr>
  <p:slideViewPr>
    <p:cSldViewPr snapToGrid="0" snapToObjects="1">
      <p:cViewPr varScale="1">
        <p:scale>
          <a:sx n="123" d="100"/>
          <a:sy n="123" d="100"/>
        </p:scale>
        <p:origin x="456" y="184"/>
      </p:cViewPr>
      <p:guideLst>
        <p:guide orient="horz" pos="2160"/>
        <p:guide pos="3840"/>
      </p:guideLst>
    </p:cSldViewPr>
  </p:slideViewPr>
  <p:notesTextViewPr>
    <p:cViewPr>
      <p:scale>
        <a:sx n="3" d="2"/>
        <a:sy n="3" d="2"/>
      </p:scale>
      <p:origin x="0" y="0"/>
    </p:cViewPr>
  </p:notesTextViewPr>
  <p:notesViewPr>
    <p:cSldViewPr snapToGrid="0" snapToObjects="1">
      <p:cViewPr varScale="1">
        <p:scale>
          <a:sx n="58" d="100"/>
          <a:sy n="58" d="100"/>
        </p:scale>
        <p:origin x="3341" y="6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3011C-1364-4AE6-9164-DE7A4279A1C5}" type="doc">
      <dgm:prSet loTypeId="urn:microsoft.com/office/officeart/2017/3/layout/HorizontalPathTimeline" loCatId="process" qsTypeId="urn:microsoft.com/office/officeart/2005/8/quickstyle/simple1" qsCatId="simple" csTypeId="urn:microsoft.com/office/officeart/2005/8/colors/colorful5" csCatId="colorful" phldr="1"/>
      <dgm:spPr/>
      <dgm:t>
        <a:bodyPr/>
        <a:lstStyle/>
        <a:p>
          <a:endParaRPr lang="en-US"/>
        </a:p>
      </dgm:t>
    </dgm:pt>
    <dgm:pt modelId="{FF3E18AD-D25F-4C41-9416-3B55E4358DA4}">
      <dgm:prSet/>
      <dgm:spPr/>
      <dgm:t>
        <a:bodyPr/>
        <a:lstStyle/>
        <a:p>
          <a:pPr>
            <a:defRPr b="1"/>
          </a:pPr>
          <a:r>
            <a:rPr lang="en-US"/>
            <a:t>June 2024</a:t>
          </a:r>
        </a:p>
      </dgm:t>
    </dgm:pt>
    <dgm:pt modelId="{83819F50-B3DD-42D4-901F-1400957051E1}" type="parTrans" cxnId="{7F3C46F0-ED4F-48B7-AE51-39B38899852A}">
      <dgm:prSet/>
      <dgm:spPr/>
      <dgm:t>
        <a:bodyPr/>
        <a:lstStyle/>
        <a:p>
          <a:endParaRPr lang="en-US"/>
        </a:p>
      </dgm:t>
    </dgm:pt>
    <dgm:pt modelId="{57E8CB2B-9BEC-417F-9966-D6807C63BD23}" type="sibTrans" cxnId="{7F3C46F0-ED4F-48B7-AE51-39B38899852A}">
      <dgm:prSet/>
      <dgm:spPr/>
      <dgm:t>
        <a:bodyPr/>
        <a:lstStyle/>
        <a:p>
          <a:endParaRPr lang="en-US"/>
        </a:p>
      </dgm:t>
    </dgm:pt>
    <dgm:pt modelId="{35235529-A214-475E-AFA1-61551526315E}">
      <dgm:prSet/>
      <dgm:spPr/>
      <dgm:t>
        <a:bodyPr/>
        <a:lstStyle/>
        <a:p>
          <a:r>
            <a:rPr lang="en-US"/>
            <a:t>TAC process launched</a:t>
          </a:r>
        </a:p>
      </dgm:t>
    </dgm:pt>
    <dgm:pt modelId="{BC192564-E0EF-4474-9D34-265AF3263191}" type="parTrans" cxnId="{7BF4E3AA-BA5D-466C-8D67-924AEF20BD89}">
      <dgm:prSet/>
      <dgm:spPr/>
      <dgm:t>
        <a:bodyPr/>
        <a:lstStyle/>
        <a:p>
          <a:endParaRPr lang="en-US"/>
        </a:p>
      </dgm:t>
    </dgm:pt>
    <dgm:pt modelId="{0A536E90-564E-4808-B732-397A3B35958F}" type="sibTrans" cxnId="{7BF4E3AA-BA5D-466C-8D67-924AEF20BD89}">
      <dgm:prSet/>
      <dgm:spPr/>
      <dgm:t>
        <a:bodyPr/>
        <a:lstStyle/>
        <a:p>
          <a:endParaRPr lang="en-US"/>
        </a:p>
      </dgm:t>
    </dgm:pt>
    <dgm:pt modelId="{E8C3E63E-8770-444F-B9AE-924C16F275B7}">
      <dgm:prSet/>
      <dgm:spPr/>
      <dgm:t>
        <a:bodyPr/>
        <a:lstStyle/>
        <a:p>
          <a:pPr>
            <a:defRPr b="1"/>
          </a:pPr>
          <a:r>
            <a:rPr lang="en-US"/>
            <a:t>June–July 2024</a:t>
          </a:r>
        </a:p>
      </dgm:t>
    </dgm:pt>
    <dgm:pt modelId="{5378600F-C46F-4B96-AA24-BED92045EB27}" type="parTrans" cxnId="{1F5EEDD8-749D-4220-B36A-48A09EF760C8}">
      <dgm:prSet/>
      <dgm:spPr/>
      <dgm:t>
        <a:bodyPr/>
        <a:lstStyle/>
        <a:p>
          <a:endParaRPr lang="en-US"/>
        </a:p>
      </dgm:t>
    </dgm:pt>
    <dgm:pt modelId="{3C44DE06-E89E-489D-9ADC-11DC4C95283B}" type="sibTrans" cxnId="{1F5EEDD8-749D-4220-B36A-48A09EF760C8}">
      <dgm:prSet/>
      <dgm:spPr/>
      <dgm:t>
        <a:bodyPr/>
        <a:lstStyle/>
        <a:p>
          <a:endParaRPr lang="en-US"/>
        </a:p>
      </dgm:t>
    </dgm:pt>
    <dgm:pt modelId="{90B76293-836C-403D-A049-DF0950379D76}">
      <dgm:prSet/>
      <dgm:spPr/>
      <dgm:t>
        <a:bodyPr/>
        <a:lstStyle/>
        <a:p>
          <a:r>
            <a:rPr lang="en-US" dirty="0"/>
            <a:t>First Nation engagement reports are received by CIRNAC</a:t>
          </a:r>
        </a:p>
      </dgm:t>
    </dgm:pt>
    <dgm:pt modelId="{5382F2C1-B332-4AC3-B436-1E80BFBA5021}" type="parTrans" cxnId="{1003BB2E-7A88-4AB6-8267-FCE96D0F4A7F}">
      <dgm:prSet/>
      <dgm:spPr/>
      <dgm:t>
        <a:bodyPr/>
        <a:lstStyle/>
        <a:p>
          <a:endParaRPr lang="en-US"/>
        </a:p>
      </dgm:t>
    </dgm:pt>
    <dgm:pt modelId="{C793699D-CD6C-4005-B3F7-35492F43E484}" type="sibTrans" cxnId="{1003BB2E-7A88-4AB6-8267-FCE96D0F4A7F}">
      <dgm:prSet/>
      <dgm:spPr/>
      <dgm:t>
        <a:bodyPr/>
        <a:lstStyle/>
        <a:p>
          <a:endParaRPr lang="en-US"/>
        </a:p>
      </dgm:t>
    </dgm:pt>
    <dgm:pt modelId="{F0DFE54E-DCC2-4BD5-807F-CC2E6B0B183E}">
      <dgm:prSet/>
      <dgm:spPr/>
      <dgm:t>
        <a:bodyPr/>
        <a:lstStyle/>
        <a:p>
          <a:pPr>
            <a:defRPr b="1"/>
          </a:pPr>
          <a:r>
            <a:rPr lang="en-US"/>
            <a:t>July 2024</a:t>
          </a:r>
        </a:p>
      </dgm:t>
    </dgm:pt>
    <dgm:pt modelId="{E68C5914-1D9B-47F7-8D0B-45CFE82FCAE7}" type="parTrans" cxnId="{76779966-AE99-47BF-AA68-90647E652BA6}">
      <dgm:prSet/>
      <dgm:spPr/>
      <dgm:t>
        <a:bodyPr/>
        <a:lstStyle/>
        <a:p>
          <a:endParaRPr lang="en-US"/>
        </a:p>
      </dgm:t>
    </dgm:pt>
    <dgm:pt modelId="{6E60C67E-C053-489F-92C3-334B3C30AE5A}" type="sibTrans" cxnId="{76779966-AE99-47BF-AA68-90647E652BA6}">
      <dgm:prSet/>
      <dgm:spPr/>
      <dgm:t>
        <a:bodyPr/>
        <a:lstStyle/>
        <a:p>
          <a:endParaRPr lang="en-US"/>
        </a:p>
      </dgm:t>
    </dgm:pt>
    <dgm:pt modelId="{8D810244-85B9-43BA-A8E0-B450010ACB35}">
      <dgm:prSet/>
      <dgm:spPr/>
      <dgm:t>
        <a:bodyPr/>
        <a:lstStyle/>
        <a:p>
          <a:r>
            <a:rPr lang="en-US" dirty="0"/>
            <a:t>AFN AGA – Dialogue Session, Resolution</a:t>
          </a:r>
        </a:p>
      </dgm:t>
    </dgm:pt>
    <dgm:pt modelId="{62C8B0C5-4485-4CA3-91E2-C3A945C8A2CB}" type="parTrans" cxnId="{EC151B0C-9B8C-42F3-AEE5-0CA0009721E9}">
      <dgm:prSet/>
      <dgm:spPr/>
      <dgm:t>
        <a:bodyPr/>
        <a:lstStyle/>
        <a:p>
          <a:endParaRPr lang="en-US"/>
        </a:p>
      </dgm:t>
    </dgm:pt>
    <dgm:pt modelId="{0039D7F4-CEFB-48E3-B62E-0881C482AC1B}" type="sibTrans" cxnId="{EC151B0C-9B8C-42F3-AEE5-0CA0009721E9}">
      <dgm:prSet/>
      <dgm:spPr/>
      <dgm:t>
        <a:bodyPr/>
        <a:lstStyle/>
        <a:p>
          <a:endParaRPr lang="en-US"/>
        </a:p>
      </dgm:t>
    </dgm:pt>
    <dgm:pt modelId="{69AE04A4-77CC-417D-96E4-9E09B3227B22}">
      <dgm:prSet/>
      <dgm:spPr/>
      <dgm:t>
        <a:bodyPr/>
        <a:lstStyle/>
        <a:p>
          <a:pPr>
            <a:defRPr b="1"/>
          </a:pPr>
          <a:r>
            <a:rPr lang="en-US"/>
            <a:t>Fall 2024</a:t>
          </a:r>
        </a:p>
      </dgm:t>
    </dgm:pt>
    <dgm:pt modelId="{F41A5978-CDFF-418C-9CEA-FE415360FDB6}" type="parTrans" cxnId="{3C6ECF0F-045F-4AB5-B58B-42F78694E3BE}">
      <dgm:prSet/>
      <dgm:spPr/>
      <dgm:t>
        <a:bodyPr/>
        <a:lstStyle/>
        <a:p>
          <a:endParaRPr lang="en-US"/>
        </a:p>
      </dgm:t>
    </dgm:pt>
    <dgm:pt modelId="{52E94AE1-D0EA-442F-9404-F79230A25AD5}" type="sibTrans" cxnId="{3C6ECF0F-045F-4AB5-B58B-42F78694E3BE}">
      <dgm:prSet/>
      <dgm:spPr/>
      <dgm:t>
        <a:bodyPr/>
        <a:lstStyle/>
        <a:p>
          <a:endParaRPr lang="en-US"/>
        </a:p>
      </dgm:t>
    </dgm:pt>
    <dgm:pt modelId="{64445E20-28EC-4269-A2BC-3EC1FF9A6435}">
      <dgm:prSet/>
      <dgm:spPr/>
      <dgm:t>
        <a:bodyPr/>
        <a:lstStyle/>
        <a:p>
          <a:r>
            <a:rPr lang="en-US" dirty="0"/>
            <a:t>Interim Policy Options advanced by the TAC and First Nation feedback, validation</a:t>
          </a:r>
        </a:p>
      </dgm:t>
    </dgm:pt>
    <dgm:pt modelId="{F7DAAA46-50DD-40B1-BD6F-6562C2C6C1F8}" type="parTrans" cxnId="{598EB386-35BE-41E7-9049-133BA9D68217}">
      <dgm:prSet/>
      <dgm:spPr/>
      <dgm:t>
        <a:bodyPr/>
        <a:lstStyle/>
        <a:p>
          <a:endParaRPr lang="en-US"/>
        </a:p>
      </dgm:t>
    </dgm:pt>
    <dgm:pt modelId="{FB8CAE1A-8CBB-4000-A5E0-01E73517CBB3}" type="sibTrans" cxnId="{598EB386-35BE-41E7-9049-133BA9D68217}">
      <dgm:prSet/>
      <dgm:spPr/>
      <dgm:t>
        <a:bodyPr/>
        <a:lstStyle/>
        <a:p>
          <a:endParaRPr lang="en-US"/>
        </a:p>
      </dgm:t>
    </dgm:pt>
    <dgm:pt modelId="{0AD89CD2-C2A9-4620-94C2-65DBCBA0FB53}">
      <dgm:prSet/>
      <dgm:spPr/>
      <dgm:t>
        <a:bodyPr/>
        <a:lstStyle/>
        <a:p>
          <a:pPr>
            <a:defRPr b="1"/>
          </a:pPr>
          <a:r>
            <a:rPr lang="en-US"/>
            <a:t>Nov. 2024 – Feb. 2025</a:t>
          </a:r>
        </a:p>
      </dgm:t>
    </dgm:pt>
    <dgm:pt modelId="{05EEE88E-0244-48B0-9601-CD440C9EE449}" type="parTrans" cxnId="{C85ED632-B820-4385-807A-E49CCD628AAE}">
      <dgm:prSet/>
      <dgm:spPr/>
      <dgm:t>
        <a:bodyPr/>
        <a:lstStyle/>
        <a:p>
          <a:endParaRPr lang="en-US"/>
        </a:p>
      </dgm:t>
    </dgm:pt>
    <dgm:pt modelId="{FF60ACE9-1A5F-45CA-9B85-D4864F987CFF}" type="sibTrans" cxnId="{C85ED632-B820-4385-807A-E49CCD628AAE}">
      <dgm:prSet/>
      <dgm:spPr/>
      <dgm:t>
        <a:bodyPr/>
        <a:lstStyle/>
        <a:p>
          <a:endParaRPr lang="en-US"/>
        </a:p>
      </dgm:t>
    </dgm:pt>
    <dgm:pt modelId="{D72F93B7-0C61-4B64-BDA8-344A905FBE6E}">
      <dgm:prSet/>
      <dgm:spPr/>
      <dgm:t>
        <a:bodyPr/>
        <a:lstStyle/>
        <a:p>
          <a:r>
            <a:rPr lang="en-US" dirty="0"/>
            <a:t>CIRNA seeks Cabinet approval for interim policy changes. AFN SCA check in</a:t>
          </a:r>
        </a:p>
      </dgm:t>
    </dgm:pt>
    <dgm:pt modelId="{A530CC9B-E218-4CFF-BE47-67B516C8F6A3}" type="parTrans" cxnId="{E41275D1-1CAE-4520-8CF2-79F0281EB02C}">
      <dgm:prSet/>
      <dgm:spPr/>
      <dgm:t>
        <a:bodyPr/>
        <a:lstStyle/>
        <a:p>
          <a:endParaRPr lang="en-US"/>
        </a:p>
      </dgm:t>
    </dgm:pt>
    <dgm:pt modelId="{5545E93C-189B-4BB9-A424-CC338437B851}" type="sibTrans" cxnId="{E41275D1-1CAE-4520-8CF2-79F0281EB02C}">
      <dgm:prSet/>
      <dgm:spPr/>
      <dgm:t>
        <a:bodyPr/>
        <a:lstStyle/>
        <a:p>
          <a:endParaRPr lang="en-US"/>
        </a:p>
      </dgm:t>
    </dgm:pt>
    <dgm:pt modelId="{DD0968A7-AB43-4C9E-A6CA-963D155E33D0}">
      <dgm:prSet/>
      <dgm:spPr/>
      <dgm:t>
        <a:bodyPr/>
        <a:lstStyle/>
        <a:p>
          <a:pPr>
            <a:defRPr b="1"/>
          </a:pPr>
          <a:r>
            <a:rPr lang="en-US"/>
            <a:t>Mar. 2025</a:t>
          </a:r>
        </a:p>
      </dgm:t>
    </dgm:pt>
    <dgm:pt modelId="{ADA7FB64-FB55-4480-8683-A19E3EAFE639}" type="parTrans" cxnId="{88C191BD-0B3E-436C-9BF4-AAD846AE47EF}">
      <dgm:prSet/>
      <dgm:spPr/>
      <dgm:t>
        <a:bodyPr/>
        <a:lstStyle/>
        <a:p>
          <a:endParaRPr lang="en-US"/>
        </a:p>
      </dgm:t>
    </dgm:pt>
    <dgm:pt modelId="{EC793B80-ACF1-4A03-B12A-81255FFD6656}" type="sibTrans" cxnId="{88C191BD-0B3E-436C-9BF4-AAD846AE47EF}">
      <dgm:prSet/>
      <dgm:spPr/>
      <dgm:t>
        <a:bodyPr/>
        <a:lstStyle/>
        <a:p>
          <a:endParaRPr lang="en-US"/>
        </a:p>
      </dgm:t>
    </dgm:pt>
    <dgm:pt modelId="{FE2BAD20-6B0A-4BA1-987A-A61AA7583481}">
      <dgm:prSet/>
      <dgm:spPr/>
      <dgm:t>
        <a:bodyPr/>
        <a:lstStyle/>
        <a:p>
          <a:r>
            <a:rPr lang="en-US" dirty="0"/>
            <a:t>Budget 2025 key investments</a:t>
          </a:r>
        </a:p>
      </dgm:t>
    </dgm:pt>
    <dgm:pt modelId="{9B0BAEFD-F9AC-4250-B675-6D2B9708BE17}" type="parTrans" cxnId="{891FD12D-86C7-472D-B2DE-8729C894BBD9}">
      <dgm:prSet/>
      <dgm:spPr/>
      <dgm:t>
        <a:bodyPr/>
        <a:lstStyle/>
        <a:p>
          <a:endParaRPr lang="en-US"/>
        </a:p>
      </dgm:t>
    </dgm:pt>
    <dgm:pt modelId="{97EFF219-FD7B-44AA-9281-A424EBC01E78}" type="sibTrans" cxnId="{891FD12D-86C7-472D-B2DE-8729C894BBD9}">
      <dgm:prSet/>
      <dgm:spPr/>
      <dgm:t>
        <a:bodyPr/>
        <a:lstStyle/>
        <a:p>
          <a:endParaRPr lang="en-US"/>
        </a:p>
      </dgm:t>
    </dgm:pt>
    <dgm:pt modelId="{90451269-C2B1-4BCD-BE9D-C91AF99E005D}">
      <dgm:prSet/>
      <dgm:spPr/>
      <dgm:t>
        <a:bodyPr/>
        <a:lstStyle/>
        <a:p>
          <a:pPr>
            <a:defRPr b="1"/>
          </a:pPr>
          <a:r>
            <a:rPr lang="en-US"/>
            <a:t>Oct. 2025</a:t>
          </a:r>
        </a:p>
      </dgm:t>
    </dgm:pt>
    <dgm:pt modelId="{B4491B1B-2A43-4EE4-A026-48D5ACE99FDC}" type="parTrans" cxnId="{67E7DD94-B1EA-4422-A3C0-7A2D89EDF492}">
      <dgm:prSet/>
      <dgm:spPr/>
      <dgm:t>
        <a:bodyPr/>
        <a:lstStyle/>
        <a:p>
          <a:endParaRPr lang="en-US"/>
        </a:p>
      </dgm:t>
    </dgm:pt>
    <dgm:pt modelId="{39350657-AC3B-4C19-A4CC-1E7D01243641}" type="sibTrans" cxnId="{67E7DD94-B1EA-4422-A3C0-7A2D89EDF492}">
      <dgm:prSet/>
      <dgm:spPr/>
      <dgm:t>
        <a:bodyPr/>
        <a:lstStyle/>
        <a:p>
          <a:endParaRPr lang="en-US"/>
        </a:p>
      </dgm:t>
    </dgm:pt>
    <dgm:pt modelId="{ED9429DD-8C50-42C6-BF4E-369CED177C54}">
      <dgm:prSet/>
      <dgm:spPr/>
      <dgm:t>
        <a:bodyPr/>
        <a:lstStyle/>
        <a:p>
          <a:r>
            <a:rPr lang="en-US" dirty="0"/>
            <a:t>Election</a:t>
          </a:r>
        </a:p>
      </dgm:t>
    </dgm:pt>
    <dgm:pt modelId="{8740C6C2-2582-457F-85E3-6E818E0B0CAE}" type="parTrans" cxnId="{49D7707C-C707-4FE7-9F20-0ADF27AC996C}">
      <dgm:prSet/>
      <dgm:spPr/>
      <dgm:t>
        <a:bodyPr/>
        <a:lstStyle/>
        <a:p>
          <a:endParaRPr lang="en-US"/>
        </a:p>
      </dgm:t>
    </dgm:pt>
    <dgm:pt modelId="{E8574EC5-1F7C-459C-8688-BB5CD8046FCD}" type="sibTrans" cxnId="{49D7707C-C707-4FE7-9F20-0ADF27AC996C}">
      <dgm:prSet/>
      <dgm:spPr/>
      <dgm:t>
        <a:bodyPr/>
        <a:lstStyle/>
        <a:p>
          <a:endParaRPr lang="en-US"/>
        </a:p>
      </dgm:t>
    </dgm:pt>
    <dgm:pt modelId="{CB749C98-F1E5-43F3-BFC4-5456C89D24D7}" type="pres">
      <dgm:prSet presAssocID="{7D03011C-1364-4AE6-9164-DE7A4279A1C5}" presName="root" presStyleCnt="0">
        <dgm:presLayoutVars>
          <dgm:chMax/>
          <dgm:chPref/>
          <dgm:animLvl val="lvl"/>
        </dgm:presLayoutVars>
      </dgm:prSet>
      <dgm:spPr/>
    </dgm:pt>
    <dgm:pt modelId="{F0574DF9-43E5-4A7D-8E96-24E9E1841934}" type="pres">
      <dgm:prSet presAssocID="{7D03011C-1364-4AE6-9164-DE7A4279A1C5}" presName="divider" presStyleLbl="node1" presStyleIdx="0" presStyleCnt="1"/>
      <dgm:spPr>
        <a:solidFill>
          <a:srgbClr val="C00000"/>
        </a:solidFill>
      </dgm:spPr>
    </dgm:pt>
    <dgm:pt modelId="{F59C7BE9-2D0E-4A49-B6D4-E098F9585C37}" type="pres">
      <dgm:prSet presAssocID="{7D03011C-1364-4AE6-9164-DE7A4279A1C5}" presName="nodes" presStyleCnt="0">
        <dgm:presLayoutVars>
          <dgm:chMax/>
          <dgm:chPref/>
          <dgm:animLvl val="lvl"/>
        </dgm:presLayoutVars>
      </dgm:prSet>
      <dgm:spPr/>
    </dgm:pt>
    <dgm:pt modelId="{9BFCCD0B-A7E5-472E-8137-90930364E22E}" type="pres">
      <dgm:prSet presAssocID="{FF3E18AD-D25F-4C41-9416-3B55E4358DA4}" presName="composite" presStyleCnt="0"/>
      <dgm:spPr/>
    </dgm:pt>
    <dgm:pt modelId="{2670CA1F-D70F-4524-AE73-3F2655F13CDF}" type="pres">
      <dgm:prSet presAssocID="{FF3E18AD-D25F-4C41-9416-3B55E4358DA4}" presName="L1TextContainer" presStyleLbl="revTx" presStyleIdx="0" presStyleCnt="7">
        <dgm:presLayoutVars>
          <dgm:chMax val="1"/>
          <dgm:chPref val="1"/>
          <dgm:bulletEnabled val="1"/>
        </dgm:presLayoutVars>
      </dgm:prSet>
      <dgm:spPr/>
    </dgm:pt>
    <dgm:pt modelId="{075334C0-88DE-4A46-B500-F51CFD1272B5}" type="pres">
      <dgm:prSet presAssocID="{FF3E18AD-D25F-4C41-9416-3B55E4358DA4}" presName="L2TextContainerWrapper" presStyleCnt="0">
        <dgm:presLayoutVars>
          <dgm:chMax val="0"/>
          <dgm:chPref val="0"/>
          <dgm:bulletEnabled val="1"/>
        </dgm:presLayoutVars>
      </dgm:prSet>
      <dgm:spPr/>
    </dgm:pt>
    <dgm:pt modelId="{FC4F1F9D-0195-4DF7-B8B5-C0A30D802504}" type="pres">
      <dgm:prSet presAssocID="{FF3E18AD-D25F-4C41-9416-3B55E4358DA4}" presName="L2TextContainer" presStyleLbl="bgAccFollowNode1" presStyleIdx="0" presStyleCnt="7"/>
      <dgm:spPr/>
    </dgm:pt>
    <dgm:pt modelId="{A1BD8BA0-4491-4271-9A71-B94C35BFB2CE}" type="pres">
      <dgm:prSet presAssocID="{FF3E18AD-D25F-4C41-9416-3B55E4358DA4}" presName="FlexibleEmptyPlaceHolder" presStyleCnt="0"/>
      <dgm:spPr/>
    </dgm:pt>
    <dgm:pt modelId="{49B9BDD4-3D50-42A9-AB46-2D6163EFCE0D}" type="pres">
      <dgm:prSet presAssocID="{FF3E18AD-D25F-4C41-9416-3B55E4358DA4}" presName="ConnectLine" presStyleLbl="alignNode1" presStyleIdx="0" presStyleCnt="7"/>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1CFE4FAD-8EBC-47C7-8A1F-515F66BDA52E}" type="pres">
      <dgm:prSet presAssocID="{FF3E18AD-D25F-4C41-9416-3B55E4358DA4}" presName="ConnectorPoint" presStyleLbl="fgAcc1" presStyleIdx="0" presStyleCnt="7"/>
      <dgm:spPr>
        <a:solidFill>
          <a:schemeClr val="lt1">
            <a:alpha val="90000"/>
            <a:hueOff val="0"/>
            <a:satOff val="0"/>
            <a:lumOff val="0"/>
            <a:alphaOff val="0"/>
          </a:schemeClr>
        </a:solidFill>
        <a:ln w="12700" cap="flat" cmpd="sng" algn="ctr">
          <a:noFill/>
          <a:prstDash val="solid"/>
          <a:miter lim="800000"/>
        </a:ln>
        <a:effectLst/>
      </dgm:spPr>
    </dgm:pt>
    <dgm:pt modelId="{52C20121-9A89-432A-B14D-CBEB699F290E}" type="pres">
      <dgm:prSet presAssocID="{FF3E18AD-D25F-4C41-9416-3B55E4358DA4}" presName="EmptyPlaceHolder" presStyleCnt="0"/>
      <dgm:spPr/>
    </dgm:pt>
    <dgm:pt modelId="{B9DA8B2E-DD64-4DC5-AB5F-1CA2E3840CB5}" type="pres">
      <dgm:prSet presAssocID="{57E8CB2B-9BEC-417F-9966-D6807C63BD23}" presName="spaceBetweenRectangles" presStyleCnt="0"/>
      <dgm:spPr/>
    </dgm:pt>
    <dgm:pt modelId="{7267B587-5F8C-4CA8-AED6-CA02237731C1}" type="pres">
      <dgm:prSet presAssocID="{E8C3E63E-8770-444F-B9AE-924C16F275B7}" presName="composite" presStyleCnt="0"/>
      <dgm:spPr/>
    </dgm:pt>
    <dgm:pt modelId="{2B321903-EF11-4231-BE2C-9812D9CB2DF9}" type="pres">
      <dgm:prSet presAssocID="{E8C3E63E-8770-444F-B9AE-924C16F275B7}" presName="L1TextContainer" presStyleLbl="revTx" presStyleIdx="1" presStyleCnt="7">
        <dgm:presLayoutVars>
          <dgm:chMax val="1"/>
          <dgm:chPref val="1"/>
          <dgm:bulletEnabled val="1"/>
        </dgm:presLayoutVars>
      </dgm:prSet>
      <dgm:spPr/>
    </dgm:pt>
    <dgm:pt modelId="{EBD86A21-2088-4B83-815F-90EE50C3FE10}" type="pres">
      <dgm:prSet presAssocID="{E8C3E63E-8770-444F-B9AE-924C16F275B7}" presName="L2TextContainerWrapper" presStyleCnt="0">
        <dgm:presLayoutVars>
          <dgm:chMax val="0"/>
          <dgm:chPref val="0"/>
          <dgm:bulletEnabled val="1"/>
        </dgm:presLayoutVars>
      </dgm:prSet>
      <dgm:spPr/>
    </dgm:pt>
    <dgm:pt modelId="{553E4157-ED74-4A3C-A424-17F5CD477A7D}" type="pres">
      <dgm:prSet presAssocID="{E8C3E63E-8770-444F-B9AE-924C16F275B7}" presName="L2TextContainer" presStyleLbl="bgAccFollowNode1" presStyleIdx="1" presStyleCnt="7"/>
      <dgm:spPr/>
    </dgm:pt>
    <dgm:pt modelId="{FBDEBB30-BA39-4E70-8600-1890367D875B}" type="pres">
      <dgm:prSet presAssocID="{E8C3E63E-8770-444F-B9AE-924C16F275B7}" presName="FlexibleEmptyPlaceHolder" presStyleCnt="0"/>
      <dgm:spPr/>
    </dgm:pt>
    <dgm:pt modelId="{54C11B6D-EEC0-4953-9700-A058D0BE6462}" type="pres">
      <dgm:prSet presAssocID="{E8C3E63E-8770-444F-B9AE-924C16F275B7}" presName="ConnectLine" presStyleLbl="alignNode1" presStyleIdx="1" presStyleCnt="7"/>
      <dgm:spPr>
        <a:solidFill>
          <a:schemeClr val="accent5">
            <a:hueOff val="-1126424"/>
            <a:satOff val="-2903"/>
            <a:lumOff val="-1961"/>
            <a:alphaOff val="0"/>
          </a:schemeClr>
        </a:solidFill>
        <a:ln w="6350" cap="flat" cmpd="sng" algn="ctr">
          <a:solidFill>
            <a:schemeClr val="accent5">
              <a:hueOff val="-1126424"/>
              <a:satOff val="-2903"/>
              <a:lumOff val="-1961"/>
              <a:alphaOff val="0"/>
            </a:schemeClr>
          </a:solidFill>
          <a:prstDash val="dash"/>
          <a:miter lim="800000"/>
        </a:ln>
        <a:effectLst/>
      </dgm:spPr>
    </dgm:pt>
    <dgm:pt modelId="{727950CD-4B15-456E-98BA-6B7FE49C0387}" type="pres">
      <dgm:prSet presAssocID="{E8C3E63E-8770-444F-B9AE-924C16F275B7}" presName="ConnectorPoint"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9F5C73CE-081C-42D2-BEE9-80049B215A7B}" type="pres">
      <dgm:prSet presAssocID="{E8C3E63E-8770-444F-B9AE-924C16F275B7}" presName="EmptyPlaceHolder" presStyleCnt="0"/>
      <dgm:spPr/>
    </dgm:pt>
    <dgm:pt modelId="{1987015C-310E-4B2B-A1BE-2AA6B0EEB20F}" type="pres">
      <dgm:prSet presAssocID="{3C44DE06-E89E-489D-9ADC-11DC4C95283B}" presName="spaceBetweenRectangles" presStyleCnt="0"/>
      <dgm:spPr/>
    </dgm:pt>
    <dgm:pt modelId="{905461EA-A432-4EE7-9E74-FE3FD3FD5FBA}" type="pres">
      <dgm:prSet presAssocID="{F0DFE54E-DCC2-4BD5-807F-CC2E6B0B183E}" presName="composite" presStyleCnt="0"/>
      <dgm:spPr/>
    </dgm:pt>
    <dgm:pt modelId="{EEFA5EE1-380C-4034-A51E-E5A8D462E1D4}" type="pres">
      <dgm:prSet presAssocID="{F0DFE54E-DCC2-4BD5-807F-CC2E6B0B183E}" presName="L1TextContainer" presStyleLbl="revTx" presStyleIdx="2" presStyleCnt="7">
        <dgm:presLayoutVars>
          <dgm:chMax val="1"/>
          <dgm:chPref val="1"/>
          <dgm:bulletEnabled val="1"/>
        </dgm:presLayoutVars>
      </dgm:prSet>
      <dgm:spPr/>
    </dgm:pt>
    <dgm:pt modelId="{B4B96B56-B81F-4A44-BD6D-A35B0817976C}" type="pres">
      <dgm:prSet presAssocID="{F0DFE54E-DCC2-4BD5-807F-CC2E6B0B183E}" presName="L2TextContainerWrapper" presStyleCnt="0">
        <dgm:presLayoutVars>
          <dgm:chMax val="0"/>
          <dgm:chPref val="0"/>
          <dgm:bulletEnabled val="1"/>
        </dgm:presLayoutVars>
      </dgm:prSet>
      <dgm:spPr/>
    </dgm:pt>
    <dgm:pt modelId="{9ADAD84D-05BD-48DF-B047-E0104E8FC760}" type="pres">
      <dgm:prSet presAssocID="{F0DFE54E-DCC2-4BD5-807F-CC2E6B0B183E}" presName="L2TextContainer" presStyleLbl="bgAccFollowNode1" presStyleIdx="2" presStyleCnt="7"/>
      <dgm:spPr/>
    </dgm:pt>
    <dgm:pt modelId="{2AD1DEFB-B551-4C3B-954A-7E4B558DFCBD}" type="pres">
      <dgm:prSet presAssocID="{F0DFE54E-DCC2-4BD5-807F-CC2E6B0B183E}" presName="FlexibleEmptyPlaceHolder" presStyleCnt="0"/>
      <dgm:spPr/>
    </dgm:pt>
    <dgm:pt modelId="{5BB49C74-1B51-4A92-9184-016BD56016FC}" type="pres">
      <dgm:prSet presAssocID="{F0DFE54E-DCC2-4BD5-807F-CC2E6B0B183E}" presName="ConnectLine" presStyleLbl="alignNode1" presStyleIdx="2" presStyleCnt="7"/>
      <dgm:spPr>
        <a:solidFill>
          <a:schemeClr val="accent5">
            <a:hueOff val="-2252848"/>
            <a:satOff val="-5806"/>
            <a:lumOff val="-3922"/>
            <a:alphaOff val="0"/>
          </a:schemeClr>
        </a:solidFill>
        <a:ln w="6350" cap="flat" cmpd="sng" algn="ctr">
          <a:solidFill>
            <a:schemeClr val="accent5">
              <a:hueOff val="-2252848"/>
              <a:satOff val="-5806"/>
              <a:lumOff val="-3922"/>
              <a:alphaOff val="0"/>
            </a:schemeClr>
          </a:solidFill>
          <a:prstDash val="dash"/>
          <a:miter lim="800000"/>
        </a:ln>
        <a:effectLst/>
      </dgm:spPr>
    </dgm:pt>
    <dgm:pt modelId="{3B505AF6-96A5-460D-8544-D7A0A846A1EE}" type="pres">
      <dgm:prSet presAssocID="{F0DFE54E-DCC2-4BD5-807F-CC2E6B0B183E}" presName="ConnectorPoint"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7A41A09F-CE7E-4DB7-857C-423B79187BC0}" type="pres">
      <dgm:prSet presAssocID="{F0DFE54E-DCC2-4BD5-807F-CC2E6B0B183E}" presName="EmptyPlaceHolder" presStyleCnt="0"/>
      <dgm:spPr/>
    </dgm:pt>
    <dgm:pt modelId="{F00B4D52-F988-405F-8AB9-CF29C7B6B49B}" type="pres">
      <dgm:prSet presAssocID="{6E60C67E-C053-489F-92C3-334B3C30AE5A}" presName="spaceBetweenRectangles" presStyleCnt="0"/>
      <dgm:spPr/>
    </dgm:pt>
    <dgm:pt modelId="{229B54A9-D0A3-421F-868E-6F91800DF6D4}" type="pres">
      <dgm:prSet presAssocID="{69AE04A4-77CC-417D-96E4-9E09B3227B22}" presName="composite" presStyleCnt="0"/>
      <dgm:spPr/>
    </dgm:pt>
    <dgm:pt modelId="{8047F154-0348-484B-8360-2D7EC660A373}" type="pres">
      <dgm:prSet presAssocID="{69AE04A4-77CC-417D-96E4-9E09B3227B22}" presName="L1TextContainer" presStyleLbl="revTx" presStyleIdx="3" presStyleCnt="7">
        <dgm:presLayoutVars>
          <dgm:chMax val="1"/>
          <dgm:chPref val="1"/>
          <dgm:bulletEnabled val="1"/>
        </dgm:presLayoutVars>
      </dgm:prSet>
      <dgm:spPr/>
    </dgm:pt>
    <dgm:pt modelId="{47F926BD-2475-45BF-936B-469117000516}" type="pres">
      <dgm:prSet presAssocID="{69AE04A4-77CC-417D-96E4-9E09B3227B22}" presName="L2TextContainerWrapper" presStyleCnt="0">
        <dgm:presLayoutVars>
          <dgm:chMax val="0"/>
          <dgm:chPref val="0"/>
          <dgm:bulletEnabled val="1"/>
        </dgm:presLayoutVars>
      </dgm:prSet>
      <dgm:spPr/>
    </dgm:pt>
    <dgm:pt modelId="{D051CA84-2A6E-40B6-9FCB-19D5A2EB82C9}" type="pres">
      <dgm:prSet presAssocID="{69AE04A4-77CC-417D-96E4-9E09B3227B22}" presName="L2TextContainer" presStyleLbl="bgAccFollowNode1" presStyleIdx="3" presStyleCnt="7"/>
      <dgm:spPr/>
    </dgm:pt>
    <dgm:pt modelId="{889BCCC3-8B72-4BF8-A54F-20F56953EDB6}" type="pres">
      <dgm:prSet presAssocID="{69AE04A4-77CC-417D-96E4-9E09B3227B22}" presName="FlexibleEmptyPlaceHolder" presStyleCnt="0"/>
      <dgm:spPr/>
    </dgm:pt>
    <dgm:pt modelId="{875B8144-F338-4DB9-98B2-8D46ABBDD055}" type="pres">
      <dgm:prSet presAssocID="{69AE04A4-77CC-417D-96E4-9E09B3227B22}" presName="ConnectLine" presStyleLbl="alignNode1" presStyleIdx="3" presStyleCnt="7"/>
      <dgm:spPr>
        <a:solidFill>
          <a:schemeClr val="accent5">
            <a:hueOff val="-3379271"/>
            <a:satOff val="-8710"/>
            <a:lumOff val="-5883"/>
            <a:alphaOff val="0"/>
          </a:schemeClr>
        </a:solidFill>
        <a:ln w="6350" cap="flat" cmpd="sng" algn="ctr">
          <a:solidFill>
            <a:schemeClr val="accent5">
              <a:hueOff val="-3379271"/>
              <a:satOff val="-8710"/>
              <a:lumOff val="-5883"/>
              <a:alphaOff val="0"/>
            </a:schemeClr>
          </a:solidFill>
          <a:prstDash val="dash"/>
          <a:miter lim="800000"/>
        </a:ln>
        <a:effectLst/>
      </dgm:spPr>
    </dgm:pt>
    <dgm:pt modelId="{BDE03A30-0DE2-4E90-A3CE-6C10CF1B936F}" type="pres">
      <dgm:prSet presAssocID="{69AE04A4-77CC-417D-96E4-9E09B3227B22}" presName="ConnectorPoint"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0E71402C-E446-40F9-B18B-2DB40A8C4F13}" type="pres">
      <dgm:prSet presAssocID="{69AE04A4-77CC-417D-96E4-9E09B3227B22}" presName="EmptyPlaceHolder" presStyleCnt="0"/>
      <dgm:spPr/>
    </dgm:pt>
    <dgm:pt modelId="{8BE94EB7-BF27-4667-8AB6-62E393F03DA2}" type="pres">
      <dgm:prSet presAssocID="{52E94AE1-D0EA-442F-9404-F79230A25AD5}" presName="spaceBetweenRectangles" presStyleCnt="0"/>
      <dgm:spPr/>
    </dgm:pt>
    <dgm:pt modelId="{3F60ABCF-CCAF-44AE-A90C-39B06722097A}" type="pres">
      <dgm:prSet presAssocID="{0AD89CD2-C2A9-4620-94C2-65DBCBA0FB53}" presName="composite" presStyleCnt="0"/>
      <dgm:spPr/>
    </dgm:pt>
    <dgm:pt modelId="{C25EA86B-5ACE-44E6-A111-F20A3CDAB590}" type="pres">
      <dgm:prSet presAssocID="{0AD89CD2-C2A9-4620-94C2-65DBCBA0FB53}" presName="L1TextContainer" presStyleLbl="revTx" presStyleIdx="4" presStyleCnt="7">
        <dgm:presLayoutVars>
          <dgm:chMax val="1"/>
          <dgm:chPref val="1"/>
          <dgm:bulletEnabled val="1"/>
        </dgm:presLayoutVars>
      </dgm:prSet>
      <dgm:spPr/>
    </dgm:pt>
    <dgm:pt modelId="{0DCF3C54-5E20-4212-9B48-6B8E310677C3}" type="pres">
      <dgm:prSet presAssocID="{0AD89CD2-C2A9-4620-94C2-65DBCBA0FB53}" presName="L2TextContainerWrapper" presStyleCnt="0">
        <dgm:presLayoutVars>
          <dgm:chMax val="0"/>
          <dgm:chPref val="0"/>
          <dgm:bulletEnabled val="1"/>
        </dgm:presLayoutVars>
      </dgm:prSet>
      <dgm:spPr/>
    </dgm:pt>
    <dgm:pt modelId="{5DF3A950-F876-413A-A414-40CADEC4C468}" type="pres">
      <dgm:prSet presAssocID="{0AD89CD2-C2A9-4620-94C2-65DBCBA0FB53}" presName="L2TextContainer" presStyleLbl="bgAccFollowNode1" presStyleIdx="4" presStyleCnt="7"/>
      <dgm:spPr/>
    </dgm:pt>
    <dgm:pt modelId="{4D6FB4F1-61FB-42CC-9DF3-66F46ED0C043}" type="pres">
      <dgm:prSet presAssocID="{0AD89CD2-C2A9-4620-94C2-65DBCBA0FB53}" presName="FlexibleEmptyPlaceHolder" presStyleCnt="0"/>
      <dgm:spPr/>
    </dgm:pt>
    <dgm:pt modelId="{0CC1FD45-7A2E-4C98-A967-63DD73B2874A}" type="pres">
      <dgm:prSet presAssocID="{0AD89CD2-C2A9-4620-94C2-65DBCBA0FB53}" presName="ConnectLine" presStyleLbl="alignNode1" presStyleIdx="4" presStyleCnt="7"/>
      <dgm:spPr>
        <a:solidFill>
          <a:schemeClr val="accent5">
            <a:hueOff val="-4505695"/>
            <a:satOff val="-11613"/>
            <a:lumOff val="-7843"/>
            <a:alphaOff val="0"/>
          </a:schemeClr>
        </a:solidFill>
        <a:ln w="6350" cap="flat" cmpd="sng" algn="ctr">
          <a:solidFill>
            <a:schemeClr val="accent5">
              <a:hueOff val="-4505695"/>
              <a:satOff val="-11613"/>
              <a:lumOff val="-7843"/>
              <a:alphaOff val="0"/>
            </a:schemeClr>
          </a:solidFill>
          <a:prstDash val="dash"/>
          <a:miter lim="800000"/>
        </a:ln>
        <a:effectLst/>
      </dgm:spPr>
    </dgm:pt>
    <dgm:pt modelId="{B552CE56-2C00-4DDE-9D2D-E8D60D185BA9}" type="pres">
      <dgm:prSet presAssocID="{0AD89CD2-C2A9-4620-94C2-65DBCBA0FB53}" presName="ConnectorPoint"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3F1BB99D-570F-4F30-A621-E1DFE3586B6C}" type="pres">
      <dgm:prSet presAssocID="{0AD89CD2-C2A9-4620-94C2-65DBCBA0FB53}" presName="EmptyPlaceHolder" presStyleCnt="0"/>
      <dgm:spPr/>
    </dgm:pt>
    <dgm:pt modelId="{E4406A9A-19EF-469A-940B-4A4DFDE4AED1}" type="pres">
      <dgm:prSet presAssocID="{FF60ACE9-1A5F-45CA-9B85-D4864F987CFF}" presName="spaceBetweenRectangles" presStyleCnt="0"/>
      <dgm:spPr/>
    </dgm:pt>
    <dgm:pt modelId="{0C76C246-AB17-4D19-908A-DEE6356EB07B}" type="pres">
      <dgm:prSet presAssocID="{DD0968A7-AB43-4C9E-A6CA-963D155E33D0}" presName="composite" presStyleCnt="0"/>
      <dgm:spPr/>
    </dgm:pt>
    <dgm:pt modelId="{E4855C4A-D161-4968-BBBD-76C35E23ACA6}" type="pres">
      <dgm:prSet presAssocID="{DD0968A7-AB43-4C9E-A6CA-963D155E33D0}" presName="L1TextContainer" presStyleLbl="revTx" presStyleIdx="5" presStyleCnt="7">
        <dgm:presLayoutVars>
          <dgm:chMax val="1"/>
          <dgm:chPref val="1"/>
          <dgm:bulletEnabled val="1"/>
        </dgm:presLayoutVars>
      </dgm:prSet>
      <dgm:spPr/>
    </dgm:pt>
    <dgm:pt modelId="{A5A1D0C9-D792-4CB5-9B03-79D4B9E02127}" type="pres">
      <dgm:prSet presAssocID="{DD0968A7-AB43-4C9E-A6CA-963D155E33D0}" presName="L2TextContainerWrapper" presStyleCnt="0">
        <dgm:presLayoutVars>
          <dgm:chMax val="0"/>
          <dgm:chPref val="0"/>
          <dgm:bulletEnabled val="1"/>
        </dgm:presLayoutVars>
      </dgm:prSet>
      <dgm:spPr/>
    </dgm:pt>
    <dgm:pt modelId="{79A081F3-308E-4FCB-894A-981BFF0F3301}" type="pres">
      <dgm:prSet presAssocID="{DD0968A7-AB43-4C9E-A6CA-963D155E33D0}" presName="L2TextContainer" presStyleLbl="bgAccFollowNode1" presStyleIdx="5" presStyleCnt="7"/>
      <dgm:spPr/>
    </dgm:pt>
    <dgm:pt modelId="{43EAE5F2-C9E1-4928-B9A1-D6C1831D33AA}" type="pres">
      <dgm:prSet presAssocID="{DD0968A7-AB43-4C9E-A6CA-963D155E33D0}" presName="FlexibleEmptyPlaceHolder" presStyleCnt="0"/>
      <dgm:spPr/>
    </dgm:pt>
    <dgm:pt modelId="{BF050DF5-8F12-43B0-9B96-1A8FEFF6C7BA}" type="pres">
      <dgm:prSet presAssocID="{DD0968A7-AB43-4C9E-A6CA-963D155E33D0}" presName="ConnectLine" presStyleLbl="alignNode1" presStyleIdx="5" presStyleCnt="7"/>
      <dgm:spPr>
        <a:solidFill>
          <a:schemeClr val="accent5">
            <a:hueOff val="-5632119"/>
            <a:satOff val="-14516"/>
            <a:lumOff val="-9804"/>
            <a:alphaOff val="0"/>
          </a:schemeClr>
        </a:solidFill>
        <a:ln w="6350" cap="flat" cmpd="sng" algn="ctr">
          <a:solidFill>
            <a:schemeClr val="accent5">
              <a:hueOff val="-5632119"/>
              <a:satOff val="-14516"/>
              <a:lumOff val="-9804"/>
              <a:alphaOff val="0"/>
            </a:schemeClr>
          </a:solidFill>
          <a:prstDash val="dash"/>
          <a:miter lim="800000"/>
        </a:ln>
        <a:effectLst/>
      </dgm:spPr>
    </dgm:pt>
    <dgm:pt modelId="{67DBD76F-6DB5-4027-A098-27E585E2096B}" type="pres">
      <dgm:prSet presAssocID="{DD0968A7-AB43-4C9E-A6CA-963D155E33D0}" presName="ConnectorPoint"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D1963970-0DAD-4A49-9ED3-F863A120ACBD}" type="pres">
      <dgm:prSet presAssocID="{DD0968A7-AB43-4C9E-A6CA-963D155E33D0}" presName="EmptyPlaceHolder" presStyleCnt="0"/>
      <dgm:spPr/>
    </dgm:pt>
    <dgm:pt modelId="{FC23C485-9D2C-40D6-888E-2379CA2AB61C}" type="pres">
      <dgm:prSet presAssocID="{EC793B80-ACF1-4A03-B12A-81255FFD6656}" presName="spaceBetweenRectangles" presStyleCnt="0"/>
      <dgm:spPr/>
    </dgm:pt>
    <dgm:pt modelId="{F7DABC46-AEC7-4502-83B1-2B0CC870C93C}" type="pres">
      <dgm:prSet presAssocID="{90451269-C2B1-4BCD-BE9D-C91AF99E005D}" presName="composite" presStyleCnt="0"/>
      <dgm:spPr/>
    </dgm:pt>
    <dgm:pt modelId="{38B1479E-A663-4272-A157-E0658DD40B0A}" type="pres">
      <dgm:prSet presAssocID="{90451269-C2B1-4BCD-BE9D-C91AF99E005D}" presName="L1TextContainer" presStyleLbl="revTx" presStyleIdx="6" presStyleCnt="7">
        <dgm:presLayoutVars>
          <dgm:chMax val="1"/>
          <dgm:chPref val="1"/>
          <dgm:bulletEnabled val="1"/>
        </dgm:presLayoutVars>
      </dgm:prSet>
      <dgm:spPr/>
    </dgm:pt>
    <dgm:pt modelId="{8855F889-0AE6-4B9B-8BA5-2B55738D23D8}" type="pres">
      <dgm:prSet presAssocID="{90451269-C2B1-4BCD-BE9D-C91AF99E005D}" presName="L2TextContainerWrapper" presStyleCnt="0">
        <dgm:presLayoutVars>
          <dgm:chMax val="0"/>
          <dgm:chPref val="0"/>
          <dgm:bulletEnabled val="1"/>
        </dgm:presLayoutVars>
      </dgm:prSet>
      <dgm:spPr/>
    </dgm:pt>
    <dgm:pt modelId="{9FFB4B41-30B9-4AB6-97FE-F9399F3BD18E}" type="pres">
      <dgm:prSet presAssocID="{90451269-C2B1-4BCD-BE9D-C91AF99E005D}" presName="L2TextContainer" presStyleLbl="bgAccFollowNode1" presStyleIdx="6" presStyleCnt="7"/>
      <dgm:spPr/>
    </dgm:pt>
    <dgm:pt modelId="{21074091-74EC-4F6B-87D9-A974FA69AC57}" type="pres">
      <dgm:prSet presAssocID="{90451269-C2B1-4BCD-BE9D-C91AF99E005D}" presName="FlexibleEmptyPlaceHolder" presStyleCnt="0"/>
      <dgm:spPr/>
    </dgm:pt>
    <dgm:pt modelId="{2C0D5F48-E414-43E9-9F0B-19143E234C06}" type="pres">
      <dgm:prSet presAssocID="{90451269-C2B1-4BCD-BE9D-C91AF99E005D}" presName="ConnectLine" presStyleLbl="alignNode1" presStyleIdx="6" presStyleCnt="7"/>
      <dgm:spPr>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gm:spPr>
    </dgm:pt>
    <dgm:pt modelId="{ADDF4B71-F101-4A18-960E-68F7DC1ABCA0}" type="pres">
      <dgm:prSet presAssocID="{90451269-C2B1-4BCD-BE9D-C91AF99E005D}" presName="ConnectorPoint"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7074F856-D90C-4256-9C0D-B186B0674466}" type="pres">
      <dgm:prSet presAssocID="{90451269-C2B1-4BCD-BE9D-C91AF99E005D}" presName="EmptyPlaceHolder" presStyleCnt="0"/>
      <dgm:spPr/>
    </dgm:pt>
  </dgm:ptLst>
  <dgm:cxnLst>
    <dgm:cxn modelId="{13A66904-8397-4B9F-84D3-1AFEBB19AADD}" type="presOf" srcId="{69AE04A4-77CC-417D-96E4-9E09B3227B22}" destId="{8047F154-0348-484B-8360-2D7EC660A373}" srcOrd="0" destOrd="0" presId="urn:microsoft.com/office/officeart/2017/3/layout/HorizontalPathTimeline"/>
    <dgm:cxn modelId="{EC151B0C-9B8C-42F3-AEE5-0CA0009721E9}" srcId="{F0DFE54E-DCC2-4BD5-807F-CC2E6B0B183E}" destId="{8D810244-85B9-43BA-A8E0-B450010ACB35}" srcOrd="0" destOrd="0" parTransId="{62C8B0C5-4485-4CA3-91E2-C3A945C8A2CB}" sibTransId="{0039D7F4-CEFB-48E3-B62E-0881C482AC1B}"/>
    <dgm:cxn modelId="{A4F9440C-08E3-4AE6-B50D-84934123627D}" type="presOf" srcId="{F0DFE54E-DCC2-4BD5-807F-CC2E6B0B183E}" destId="{EEFA5EE1-380C-4034-A51E-E5A8D462E1D4}" srcOrd="0" destOrd="0" presId="urn:microsoft.com/office/officeart/2017/3/layout/HorizontalPathTimeline"/>
    <dgm:cxn modelId="{D1CC370E-80AF-4C38-9F0D-6520B2F8BDCC}" type="presOf" srcId="{FF3E18AD-D25F-4C41-9416-3B55E4358DA4}" destId="{2670CA1F-D70F-4524-AE73-3F2655F13CDF}" srcOrd="0" destOrd="0" presId="urn:microsoft.com/office/officeart/2017/3/layout/HorizontalPathTimeline"/>
    <dgm:cxn modelId="{3C6ECF0F-045F-4AB5-B58B-42F78694E3BE}" srcId="{7D03011C-1364-4AE6-9164-DE7A4279A1C5}" destId="{69AE04A4-77CC-417D-96E4-9E09B3227B22}" srcOrd="3" destOrd="0" parTransId="{F41A5978-CDFF-418C-9CEA-FE415360FDB6}" sibTransId="{52E94AE1-D0EA-442F-9404-F79230A25AD5}"/>
    <dgm:cxn modelId="{AAA2D41F-2D7C-4E90-90F1-8C5E251668EA}" type="presOf" srcId="{FE2BAD20-6B0A-4BA1-987A-A61AA7583481}" destId="{79A081F3-308E-4FCB-894A-981BFF0F3301}" srcOrd="0" destOrd="0" presId="urn:microsoft.com/office/officeart/2017/3/layout/HorizontalPathTimeline"/>
    <dgm:cxn modelId="{B75D8F23-67C9-42E6-BD29-D170F152D99D}" type="presOf" srcId="{ED9429DD-8C50-42C6-BF4E-369CED177C54}" destId="{9FFB4B41-30B9-4AB6-97FE-F9399F3BD18E}" srcOrd="0" destOrd="0" presId="urn:microsoft.com/office/officeart/2017/3/layout/HorizontalPathTimeline"/>
    <dgm:cxn modelId="{891FD12D-86C7-472D-B2DE-8729C894BBD9}" srcId="{DD0968A7-AB43-4C9E-A6CA-963D155E33D0}" destId="{FE2BAD20-6B0A-4BA1-987A-A61AA7583481}" srcOrd="0" destOrd="0" parTransId="{9B0BAEFD-F9AC-4250-B675-6D2B9708BE17}" sibTransId="{97EFF219-FD7B-44AA-9281-A424EBC01E78}"/>
    <dgm:cxn modelId="{1003BB2E-7A88-4AB6-8267-FCE96D0F4A7F}" srcId="{E8C3E63E-8770-444F-B9AE-924C16F275B7}" destId="{90B76293-836C-403D-A049-DF0950379D76}" srcOrd="0" destOrd="0" parTransId="{5382F2C1-B332-4AC3-B436-1E80BFBA5021}" sibTransId="{C793699D-CD6C-4005-B3F7-35492F43E484}"/>
    <dgm:cxn modelId="{9C399330-AA6B-4190-9349-C007ECF5592E}" type="presOf" srcId="{90451269-C2B1-4BCD-BE9D-C91AF99E005D}" destId="{38B1479E-A663-4272-A157-E0658DD40B0A}" srcOrd="0" destOrd="0" presId="urn:microsoft.com/office/officeart/2017/3/layout/HorizontalPathTimeline"/>
    <dgm:cxn modelId="{C85ED632-B820-4385-807A-E49CCD628AAE}" srcId="{7D03011C-1364-4AE6-9164-DE7A4279A1C5}" destId="{0AD89CD2-C2A9-4620-94C2-65DBCBA0FB53}" srcOrd="4" destOrd="0" parTransId="{05EEE88E-0244-48B0-9601-CD440C9EE449}" sibTransId="{FF60ACE9-1A5F-45CA-9B85-D4864F987CFF}"/>
    <dgm:cxn modelId="{6847B748-58DC-4FC5-ABB6-FC4F4A486B6F}" type="presOf" srcId="{7D03011C-1364-4AE6-9164-DE7A4279A1C5}" destId="{CB749C98-F1E5-43F3-BFC4-5456C89D24D7}" srcOrd="0" destOrd="0" presId="urn:microsoft.com/office/officeart/2017/3/layout/HorizontalPathTimeline"/>
    <dgm:cxn modelId="{C9C7C162-3DAC-4053-8CE9-1A4FB40BC6F6}" type="presOf" srcId="{8D810244-85B9-43BA-A8E0-B450010ACB35}" destId="{9ADAD84D-05BD-48DF-B047-E0104E8FC760}" srcOrd="0" destOrd="0" presId="urn:microsoft.com/office/officeart/2017/3/layout/HorizontalPathTimeline"/>
    <dgm:cxn modelId="{76779966-AE99-47BF-AA68-90647E652BA6}" srcId="{7D03011C-1364-4AE6-9164-DE7A4279A1C5}" destId="{F0DFE54E-DCC2-4BD5-807F-CC2E6B0B183E}" srcOrd="2" destOrd="0" parTransId="{E68C5914-1D9B-47F7-8D0B-45CFE82FCAE7}" sibTransId="{6E60C67E-C053-489F-92C3-334B3C30AE5A}"/>
    <dgm:cxn modelId="{47DB7470-32D9-422D-9F7B-DF5879301E41}" type="presOf" srcId="{35235529-A214-475E-AFA1-61551526315E}" destId="{FC4F1F9D-0195-4DF7-B8B5-C0A30D802504}" srcOrd="0" destOrd="0" presId="urn:microsoft.com/office/officeart/2017/3/layout/HorizontalPathTimeline"/>
    <dgm:cxn modelId="{49D7707C-C707-4FE7-9F20-0ADF27AC996C}" srcId="{90451269-C2B1-4BCD-BE9D-C91AF99E005D}" destId="{ED9429DD-8C50-42C6-BF4E-369CED177C54}" srcOrd="0" destOrd="0" parTransId="{8740C6C2-2582-457F-85E3-6E818E0B0CAE}" sibTransId="{E8574EC5-1F7C-459C-8688-BB5CD8046FCD}"/>
    <dgm:cxn modelId="{598EB386-35BE-41E7-9049-133BA9D68217}" srcId="{69AE04A4-77CC-417D-96E4-9E09B3227B22}" destId="{64445E20-28EC-4269-A2BC-3EC1FF9A6435}" srcOrd="0" destOrd="0" parTransId="{F7DAAA46-50DD-40B1-BD6F-6562C2C6C1F8}" sibTransId="{FB8CAE1A-8CBB-4000-A5E0-01E73517CBB3}"/>
    <dgm:cxn modelId="{67E7DD94-B1EA-4422-A3C0-7A2D89EDF492}" srcId="{7D03011C-1364-4AE6-9164-DE7A4279A1C5}" destId="{90451269-C2B1-4BCD-BE9D-C91AF99E005D}" srcOrd="6" destOrd="0" parTransId="{B4491B1B-2A43-4EE4-A026-48D5ACE99FDC}" sibTransId="{39350657-AC3B-4C19-A4CC-1E7D01243641}"/>
    <dgm:cxn modelId="{2E2AA49F-752E-43B7-BA99-96E661B08C7A}" type="presOf" srcId="{DD0968A7-AB43-4C9E-A6CA-963D155E33D0}" destId="{E4855C4A-D161-4968-BBBD-76C35E23ACA6}" srcOrd="0" destOrd="0" presId="urn:microsoft.com/office/officeart/2017/3/layout/HorizontalPathTimeline"/>
    <dgm:cxn modelId="{7BF4E3AA-BA5D-466C-8D67-924AEF20BD89}" srcId="{FF3E18AD-D25F-4C41-9416-3B55E4358DA4}" destId="{35235529-A214-475E-AFA1-61551526315E}" srcOrd="0" destOrd="0" parTransId="{BC192564-E0EF-4474-9D34-265AF3263191}" sibTransId="{0A536E90-564E-4808-B732-397A3B35958F}"/>
    <dgm:cxn modelId="{88C191BD-0B3E-436C-9BF4-AAD846AE47EF}" srcId="{7D03011C-1364-4AE6-9164-DE7A4279A1C5}" destId="{DD0968A7-AB43-4C9E-A6CA-963D155E33D0}" srcOrd="5" destOrd="0" parTransId="{ADA7FB64-FB55-4480-8683-A19E3EAFE639}" sibTransId="{EC793B80-ACF1-4A03-B12A-81255FFD6656}"/>
    <dgm:cxn modelId="{E60CDAC4-C270-4D76-AEA8-8BE777A10A81}" type="presOf" srcId="{D72F93B7-0C61-4B64-BDA8-344A905FBE6E}" destId="{5DF3A950-F876-413A-A414-40CADEC4C468}" srcOrd="0" destOrd="0" presId="urn:microsoft.com/office/officeart/2017/3/layout/HorizontalPathTimeline"/>
    <dgm:cxn modelId="{E41275D1-1CAE-4520-8CF2-79F0281EB02C}" srcId="{0AD89CD2-C2A9-4620-94C2-65DBCBA0FB53}" destId="{D72F93B7-0C61-4B64-BDA8-344A905FBE6E}" srcOrd="0" destOrd="0" parTransId="{A530CC9B-E218-4CFF-BE47-67B516C8F6A3}" sibTransId="{5545E93C-189B-4BB9-A424-CC338437B851}"/>
    <dgm:cxn modelId="{1F5EEDD8-749D-4220-B36A-48A09EF760C8}" srcId="{7D03011C-1364-4AE6-9164-DE7A4279A1C5}" destId="{E8C3E63E-8770-444F-B9AE-924C16F275B7}" srcOrd="1" destOrd="0" parTransId="{5378600F-C46F-4B96-AA24-BED92045EB27}" sibTransId="{3C44DE06-E89E-489D-9ADC-11DC4C95283B}"/>
    <dgm:cxn modelId="{9D6914E4-595B-44F1-8D87-9796EA79A956}" type="presOf" srcId="{64445E20-28EC-4269-A2BC-3EC1FF9A6435}" destId="{D051CA84-2A6E-40B6-9FCB-19D5A2EB82C9}" srcOrd="0" destOrd="0" presId="urn:microsoft.com/office/officeart/2017/3/layout/HorizontalPathTimeline"/>
    <dgm:cxn modelId="{D0660CF0-B77B-4784-B122-22AAFDCF045C}" type="presOf" srcId="{E8C3E63E-8770-444F-B9AE-924C16F275B7}" destId="{2B321903-EF11-4231-BE2C-9812D9CB2DF9}" srcOrd="0" destOrd="0" presId="urn:microsoft.com/office/officeart/2017/3/layout/HorizontalPathTimeline"/>
    <dgm:cxn modelId="{7F3C46F0-ED4F-48B7-AE51-39B38899852A}" srcId="{7D03011C-1364-4AE6-9164-DE7A4279A1C5}" destId="{FF3E18AD-D25F-4C41-9416-3B55E4358DA4}" srcOrd="0" destOrd="0" parTransId="{83819F50-B3DD-42D4-901F-1400957051E1}" sibTransId="{57E8CB2B-9BEC-417F-9966-D6807C63BD23}"/>
    <dgm:cxn modelId="{378EABF7-D650-49CB-B405-22841CB0BF3C}" type="presOf" srcId="{90B76293-836C-403D-A049-DF0950379D76}" destId="{553E4157-ED74-4A3C-A424-17F5CD477A7D}" srcOrd="0" destOrd="0" presId="urn:microsoft.com/office/officeart/2017/3/layout/HorizontalPathTimeline"/>
    <dgm:cxn modelId="{92878CFB-3E5C-4E14-B121-609DF7FCB6E5}" type="presOf" srcId="{0AD89CD2-C2A9-4620-94C2-65DBCBA0FB53}" destId="{C25EA86B-5ACE-44E6-A111-F20A3CDAB590}" srcOrd="0" destOrd="0" presId="urn:microsoft.com/office/officeart/2017/3/layout/HorizontalPathTimeline"/>
    <dgm:cxn modelId="{4F28B7E0-AAF2-4FB6-BA6D-AD6FF77F2300}" type="presParOf" srcId="{CB749C98-F1E5-43F3-BFC4-5456C89D24D7}" destId="{F0574DF9-43E5-4A7D-8E96-24E9E1841934}" srcOrd="0" destOrd="0" presId="urn:microsoft.com/office/officeart/2017/3/layout/HorizontalPathTimeline"/>
    <dgm:cxn modelId="{FE7ADA15-01F9-4EF5-A44F-BA2EE822FCE5}" type="presParOf" srcId="{CB749C98-F1E5-43F3-BFC4-5456C89D24D7}" destId="{F59C7BE9-2D0E-4A49-B6D4-E098F9585C37}" srcOrd="1" destOrd="0" presId="urn:microsoft.com/office/officeart/2017/3/layout/HorizontalPathTimeline"/>
    <dgm:cxn modelId="{D4495998-F006-44FC-83B8-FFAE04D27946}" type="presParOf" srcId="{F59C7BE9-2D0E-4A49-B6D4-E098F9585C37}" destId="{9BFCCD0B-A7E5-472E-8137-90930364E22E}" srcOrd="0" destOrd="0" presId="urn:microsoft.com/office/officeart/2017/3/layout/HorizontalPathTimeline"/>
    <dgm:cxn modelId="{0FF92BA1-1A75-4217-9982-4D7994D73F59}" type="presParOf" srcId="{9BFCCD0B-A7E5-472E-8137-90930364E22E}" destId="{2670CA1F-D70F-4524-AE73-3F2655F13CDF}" srcOrd="0" destOrd="0" presId="urn:microsoft.com/office/officeart/2017/3/layout/HorizontalPathTimeline"/>
    <dgm:cxn modelId="{3D127A51-5E6B-45CF-A616-4C182841AF8B}" type="presParOf" srcId="{9BFCCD0B-A7E5-472E-8137-90930364E22E}" destId="{075334C0-88DE-4A46-B500-F51CFD1272B5}" srcOrd="1" destOrd="0" presId="urn:microsoft.com/office/officeart/2017/3/layout/HorizontalPathTimeline"/>
    <dgm:cxn modelId="{C4914872-A7CC-4580-B9DA-AA437AA1B549}" type="presParOf" srcId="{075334C0-88DE-4A46-B500-F51CFD1272B5}" destId="{FC4F1F9D-0195-4DF7-B8B5-C0A30D802504}" srcOrd="0" destOrd="0" presId="urn:microsoft.com/office/officeart/2017/3/layout/HorizontalPathTimeline"/>
    <dgm:cxn modelId="{7C99E2F0-815C-4797-A154-418A9DFAC147}" type="presParOf" srcId="{075334C0-88DE-4A46-B500-F51CFD1272B5}" destId="{A1BD8BA0-4491-4271-9A71-B94C35BFB2CE}" srcOrd="1" destOrd="0" presId="urn:microsoft.com/office/officeart/2017/3/layout/HorizontalPathTimeline"/>
    <dgm:cxn modelId="{65481BD9-976A-4900-A190-2CBD4BC2342C}" type="presParOf" srcId="{9BFCCD0B-A7E5-472E-8137-90930364E22E}" destId="{49B9BDD4-3D50-42A9-AB46-2D6163EFCE0D}" srcOrd="2" destOrd="0" presId="urn:microsoft.com/office/officeart/2017/3/layout/HorizontalPathTimeline"/>
    <dgm:cxn modelId="{CA362E3D-BF8D-4FEC-9091-0F9E368E9351}" type="presParOf" srcId="{9BFCCD0B-A7E5-472E-8137-90930364E22E}" destId="{1CFE4FAD-8EBC-47C7-8A1F-515F66BDA52E}" srcOrd="3" destOrd="0" presId="urn:microsoft.com/office/officeart/2017/3/layout/HorizontalPathTimeline"/>
    <dgm:cxn modelId="{65C6E755-2F3E-4E46-892D-2DF714B50415}" type="presParOf" srcId="{9BFCCD0B-A7E5-472E-8137-90930364E22E}" destId="{52C20121-9A89-432A-B14D-CBEB699F290E}" srcOrd="4" destOrd="0" presId="urn:microsoft.com/office/officeart/2017/3/layout/HorizontalPathTimeline"/>
    <dgm:cxn modelId="{0E4679D8-71D0-45F8-9532-538839C4CE2E}" type="presParOf" srcId="{F59C7BE9-2D0E-4A49-B6D4-E098F9585C37}" destId="{B9DA8B2E-DD64-4DC5-AB5F-1CA2E3840CB5}" srcOrd="1" destOrd="0" presId="urn:microsoft.com/office/officeart/2017/3/layout/HorizontalPathTimeline"/>
    <dgm:cxn modelId="{07E7C9DE-26E4-4298-9CFF-E9E20271EE26}" type="presParOf" srcId="{F59C7BE9-2D0E-4A49-B6D4-E098F9585C37}" destId="{7267B587-5F8C-4CA8-AED6-CA02237731C1}" srcOrd="2" destOrd="0" presId="urn:microsoft.com/office/officeart/2017/3/layout/HorizontalPathTimeline"/>
    <dgm:cxn modelId="{991E9AEB-7CE2-40E1-8DF1-03B489965790}" type="presParOf" srcId="{7267B587-5F8C-4CA8-AED6-CA02237731C1}" destId="{2B321903-EF11-4231-BE2C-9812D9CB2DF9}" srcOrd="0" destOrd="0" presId="urn:microsoft.com/office/officeart/2017/3/layout/HorizontalPathTimeline"/>
    <dgm:cxn modelId="{00101E2B-2786-4603-A1BC-0470831CE879}" type="presParOf" srcId="{7267B587-5F8C-4CA8-AED6-CA02237731C1}" destId="{EBD86A21-2088-4B83-815F-90EE50C3FE10}" srcOrd="1" destOrd="0" presId="urn:microsoft.com/office/officeart/2017/3/layout/HorizontalPathTimeline"/>
    <dgm:cxn modelId="{DFFD0D38-6C32-48CE-8A26-715D72569E5B}" type="presParOf" srcId="{EBD86A21-2088-4B83-815F-90EE50C3FE10}" destId="{553E4157-ED74-4A3C-A424-17F5CD477A7D}" srcOrd="0" destOrd="0" presId="urn:microsoft.com/office/officeart/2017/3/layout/HorizontalPathTimeline"/>
    <dgm:cxn modelId="{D534D4D2-FE93-455D-B9B3-509EA122D368}" type="presParOf" srcId="{EBD86A21-2088-4B83-815F-90EE50C3FE10}" destId="{FBDEBB30-BA39-4E70-8600-1890367D875B}" srcOrd="1" destOrd="0" presId="urn:microsoft.com/office/officeart/2017/3/layout/HorizontalPathTimeline"/>
    <dgm:cxn modelId="{E163829C-EBAE-44C3-86CB-7EA7BD0A19F4}" type="presParOf" srcId="{7267B587-5F8C-4CA8-AED6-CA02237731C1}" destId="{54C11B6D-EEC0-4953-9700-A058D0BE6462}" srcOrd="2" destOrd="0" presId="urn:microsoft.com/office/officeart/2017/3/layout/HorizontalPathTimeline"/>
    <dgm:cxn modelId="{66A5638D-410C-41C5-9465-2F5A17A08764}" type="presParOf" srcId="{7267B587-5F8C-4CA8-AED6-CA02237731C1}" destId="{727950CD-4B15-456E-98BA-6B7FE49C0387}" srcOrd="3" destOrd="0" presId="urn:microsoft.com/office/officeart/2017/3/layout/HorizontalPathTimeline"/>
    <dgm:cxn modelId="{B835B0FB-2DB5-43B8-83ED-43F299FACF50}" type="presParOf" srcId="{7267B587-5F8C-4CA8-AED6-CA02237731C1}" destId="{9F5C73CE-081C-42D2-BEE9-80049B215A7B}" srcOrd="4" destOrd="0" presId="urn:microsoft.com/office/officeart/2017/3/layout/HorizontalPathTimeline"/>
    <dgm:cxn modelId="{1309409B-0180-404F-A6B2-E8159507A609}" type="presParOf" srcId="{F59C7BE9-2D0E-4A49-B6D4-E098F9585C37}" destId="{1987015C-310E-4B2B-A1BE-2AA6B0EEB20F}" srcOrd="3" destOrd="0" presId="urn:microsoft.com/office/officeart/2017/3/layout/HorizontalPathTimeline"/>
    <dgm:cxn modelId="{3A1FC373-358C-4568-BC11-463DB3BA38CC}" type="presParOf" srcId="{F59C7BE9-2D0E-4A49-B6D4-E098F9585C37}" destId="{905461EA-A432-4EE7-9E74-FE3FD3FD5FBA}" srcOrd="4" destOrd="0" presId="urn:microsoft.com/office/officeart/2017/3/layout/HorizontalPathTimeline"/>
    <dgm:cxn modelId="{BD4CF349-9BEC-43B7-B3D4-EF67282AE81B}" type="presParOf" srcId="{905461EA-A432-4EE7-9E74-FE3FD3FD5FBA}" destId="{EEFA5EE1-380C-4034-A51E-E5A8D462E1D4}" srcOrd="0" destOrd="0" presId="urn:microsoft.com/office/officeart/2017/3/layout/HorizontalPathTimeline"/>
    <dgm:cxn modelId="{A7AD270D-AA3C-4F2F-9F8C-13785ABE86A8}" type="presParOf" srcId="{905461EA-A432-4EE7-9E74-FE3FD3FD5FBA}" destId="{B4B96B56-B81F-4A44-BD6D-A35B0817976C}" srcOrd="1" destOrd="0" presId="urn:microsoft.com/office/officeart/2017/3/layout/HorizontalPathTimeline"/>
    <dgm:cxn modelId="{8669C4A3-47AE-4007-9679-DBE0BB79F0C8}" type="presParOf" srcId="{B4B96B56-B81F-4A44-BD6D-A35B0817976C}" destId="{9ADAD84D-05BD-48DF-B047-E0104E8FC760}" srcOrd="0" destOrd="0" presId="urn:microsoft.com/office/officeart/2017/3/layout/HorizontalPathTimeline"/>
    <dgm:cxn modelId="{06839B1C-0090-449D-B620-5545A28B82B4}" type="presParOf" srcId="{B4B96B56-B81F-4A44-BD6D-A35B0817976C}" destId="{2AD1DEFB-B551-4C3B-954A-7E4B558DFCBD}" srcOrd="1" destOrd="0" presId="urn:microsoft.com/office/officeart/2017/3/layout/HorizontalPathTimeline"/>
    <dgm:cxn modelId="{E63C0B62-EB64-464B-814C-910703F2FCE9}" type="presParOf" srcId="{905461EA-A432-4EE7-9E74-FE3FD3FD5FBA}" destId="{5BB49C74-1B51-4A92-9184-016BD56016FC}" srcOrd="2" destOrd="0" presId="urn:microsoft.com/office/officeart/2017/3/layout/HorizontalPathTimeline"/>
    <dgm:cxn modelId="{3C05937A-7050-4C69-9716-13F743765A61}" type="presParOf" srcId="{905461EA-A432-4EE7-9E74-FE3FD3FD5FBA}" destId="{3B505AF6-96A5-460D-8544-D7A0A846A1EE}" srcOrd="3" destOrd="0" presId="urn:microsoft.com/office/officeart/2017/3/layout/HorizontalPathTimeline"/>
    <dgm:cxn modelId="{F56FDECF-FDF6-4CC1-A7D0-7FD38D49E7F3}" type="presParOf" srcId="{905461EA-A432-4EE7-9E74-FE3FD3FD5FBA}" destId="{7A41A09F-CE7E-4DB7-857C-423B79187BC0}" srcOrd="4" destOrd="0" presId="urn:microsoft.com/office/officeart/2017/3/layout/HorizontalPathTimeline"/>
    <dgm:cxn modelId="{C0AE5EC1-1F5B-4ABF-A956-BD79C92B693D}" type="presParOf" srcId="{F59C7BE9-2D0E-4A49-B6D4-E098F9585C37}" destId="{F00B4D52-F988-405F-8AB9-CF29C7B6B49B}" srcOrd="5" destOrd="0" presId="urn:microsoft.com/office/officeart/2017/3/layout/HorizontalPathTimeline"/>
    <dgm:cxn modelId="{6179A094-A55D-467E-BD4B-A30A4357ECC9}" type="presParOf" srcId="{F59C7BE9-2D0E-4A49-B6D4-E098F9585C37}" destId="{229B54A9-D0A3-421F-868E-6F91800DF6D4}" srcOrd="6" destOrd="0" presId="urn:microsoft.com/office/officeart/2017/3/layout/HorizontalPathTimeline"/>
    <dgm:cxn modelId="{B4B46AC8-B2B1-44EF-ADA4-52E7383E5D06}" type="presParOf" srcId="{229B54A9-D0A3-421F-868E-6F91800DF6D4}" destId="{8047F154-0348-484B-8360-2D7EC660A373}" srcOrd="0" destOrd="0" presId="urn:microsoft.com/office/officeart/2017/3/layout/HorizontalPathTimeline"/>
    <dgm:cxn modelId="{5367E871-4CB2-461F-ADD4-C5B2C3943867}" type="presParOf" srcId="{229B54A9-D0A3-421F-868E-6F91800DF6D4}" destId="{47F926BD-2475-45BF-936B-469117000516}" srcOrd="1" destOrd="0" presId="urn:microsoft.com/office/officeart/2017/3/layout/HorizontalPathTimeline"/>
    <dgm:cxn modelId="{8B22AD13-27BA-4121-8DC0-FEA9312522FD}" type="presParOf" srcId="{47F926BD-2475-45BF-936B-469117000516}" destId="{D051CA84-2A6E-40B6-9FCB-19D5A2EB82C9}" srcOrd="0" destOrd="0" presId="urn:microsoft.com/office/officeart/2017/3/layout/HorizontalPathTimeline"/>
    <dgm:cxn modelId="{85973BA1-81B2-41C3-9FD0-AC8FC9931C83}" type="presParOf" srcId="{47F926BD-2475-45BF-936B-469117000516}" destId="{889BCCC3-8B72-4BF8-A54F-20F56953EDB6}" srcOrd="1" destOrd="0" presId="urn:microsoft.com/office/officeart/2017/3/layout/HorizontalPathTimeline"/>
    <dgm:cxn modelId="{B266C713-08FF-44C6-8BAE-B9DC84F5E5D0}" type="presParOf" srcId="{229B54A9-D0A3-421F-868E-6F91800DF6D4}" destId="{875B8144-F338-4DB9-98B2-8D46ABBDD055}" srcOrd="2" destOrd="0" presId="urn:microsoft.com/office/officeart/2017/3/layout/HorizontalPathTimeline"/>
    <dgm:cxn modelId="{1B8FE692-E2BF-4220-8B13-889200141CDD}" type="presParOf" srcId="{229B54A9-D0A3-421F-868E-6F91800DF6D4}" destId="{BDE03A30-0DE2-4E90-A3CE-6C10CF1B936F}" srcOrd="3" destOrd="0" presId="urn:microsoft.com/office/officeart/2017/3/layout/HorizontalPathTimeline"/>
    <dgm:cxn modelId="{BEF87129-6C73-4B95-AAAF-C9CBEBD61B7D}" type="presParOf" srcId="{229B54A9-D0A3-421F-868E-6F91800DF6D4}" destId="{0E71402C-E446-40F9-B18B-2DB40A8C4F13}" srcOrd="4" destOrd="0" presId="urn:microsoft.com/office/officeart/2017/3/layout/HorizontalPathTimeline"/>
    <dgm:cxn modelId="{A76327C8-3E2E-4AD1-BF8B-DC13CEF21606}" type="presParOf" srcId="{F59C7BE9-2D0E-4A49-B6D4-E098F9585C37}" destId="{8BE94EB7-BF27-4667-8AB6-62E393F03DA2}" srcOrd="7" destOrd="0" presId="urn:microsoft.com/office/officeart/2017/3/layout/HorizontalPathTimeline"/>
    <dgm:cxn modelId="{21F5C247-2579-4368-BC1A-28260D0D2005}" type="presParOf" srcId="{F59C7BE9-2D0E-4A49-B6D4-E098F9585C37}" destId="{3F60ABCF-CCAF-44AE-A90C-39B06722097A}" srcOrd="8" destOrd="0" presId="urn:microsoft.com/office/officeart/2017/3/layout/HorizontalPathTimeline"/>
    <dgm:cxn modelId="{5D9FB8B7-BEF6-4E2D-9762-43459A845E0F}" type="presParOf" srcId="{3F60ABCF-CCAF-44AE-A90C-39B06722097A}" destId="{C25EA86B-5ACE-44E6-A111-F20A3CDAB590}" srcOrd="0" destOrd="0" presId="urn:microsoft.com/office/officeart/2017/3/layout/HorizontalPathTimeline"/>
    <dgm:cxn modelId="{E6E1E581-BD56-46A0-96B0-0ED4E3F5D83C}" type="presParOf" srcId="{3F60ABCF-CCAF-44AE-A90C-39B06722097A}" destId="{0DCF3C54-5E20-4212-9B48-6B8E310677C3}" srcOrd="1" destOrd="0" presId="urn:microsoft.com/office/officeart/2017/3/layout/HorizontalPathTimeline"/>
    <dgm:cxn modelId="{639FDAF1-3A21-4F9B-AAC0-9907AAC45990}" type="presParOf" srcId="{0DCF3C54-5E20-4212-9B48-6B8E310677C3}" destId="{5DF3A950-F876-413A-A414-40CADEC4C468}" srcOrd="0" destOrd="0" presId="urn:microsoft.com/office/officeart/2017/3/layout/HorizontalPathTimeline"/>
    <dgm:cxn modelId="{91397F7B-0F2F-4B4D-B273-CBEB6B4F29BA}" type="presParOf" srcId="{0DCF3C54-5E20-4212-9B48-6B8E310677C3}" destId="{4D6FB4F1-61FB-42CC-9DF3-66F46ED0C043}" srcOrd="1" destOrd="0" presId="urn:microsoft.com/office/officeart/2017/3/layout/HorizontalPathTimeline"/>
    <dgm:cxn modelId="{E45F791E-07E5-4668-B123-435BC2EC8A0E}" type="presParOf" srcId="{3F60ABCF-CCAF-44AE-A90C-39B06722097A}" destId="{0CC1FD45-7A2E-4C98-A967-63DD73B2874A}" srcOrd="2" destOrd="0" presId="urn:microsoft.com/office/officeart/2017/3/layout/HorizontalPathTimeline"/>
    <dgm:cxn modelId="{199E1AFF-42AA-48FC-8DA2-2388F3E105AA}" type="presParOf" srcId="{3F60ABCF-CCAF-44AE-A90C-39B06722097A}" destId="{B552CE56-2C00-4DDE-9D2D-E8D60D185BA9}" srcOrd="3" destOrd="0" presId="urn:microsoft.com/office/officeart/2017/3/layout/HorizontalPathTimeline"/>
    <dgm:cxn modelId="{EC2A1D30-A5F0-4FC8-9402-46D87F7F8694}" type="presParOf" srcId="{3F60ABCF-CCAF-44AE-A90C-39B06722097A}" destId="{3F1BB99D-570F-4F30-A621-E1DFE3586B6C}" srcOrd="4" destOrd="0" presId="urn:microsoft.com/office/officeart/2017/3/layout/HorizontalPathTimeline"/>
    <dgm:cxn modelId="{BFA2FD76-0D8A-461A-BB7F-CCB5C7E3958E}" type="presParOf" srcId="{F59C7BE9-2D0E-4A49-B6D4-E098F9585C37}" destId="{E4406A9A-19EF-469A-940B-4A4DFDE4AED1}" srcOrd="9" destOrd="0" presId="urn:microsoft.com/office/officeart/2017/3/layout/HorizontalPathTimeline"/>
    <dgm:cxn modelId="{3C92B5B5-ECBA-4E66-B538-14222DE90636}" type="presParOf" srcId="{F59C7BE9-2D0E-4A49-B6D4-E098F9585C37}" destId="{0C76C246-AB17-4D19-908A-DEE6356EB07B}" srcOrd="10" destOrd="0" presId="urn:microsoft.com/office/officeart/2017/3/layout/HorizontalPathTimeline"/>
    <dgm:cxn modelId="{ACF3180D-30A6-4B07-AE0D-32E14307E8CA}" type="presParOf" srcId="{0C76C246-AB17-4D19-908A-DEE6356EB07B}" destId="{E4855C4A-D161-4968-BBBD-76C35E23ACA6}" srcOrd="0" destOrd="0" presId="urn:microsoft.com/office/officeart/2017/3/layout/HorizontalPathTimeline"/>
    <dgm:cxn modelId="{CBA9B2B2-CFA1-45E9-986C-692F95076A27}" type="presParOf" srcId="{0C76C246-AB17-4D19-908A-DEE6356EB07B}" destId="{A5A1D0C9-D792-4CB5-9B03-79D4B9E02127}" srcOrd="1" destOrd="0" presId="urn:microsoft.com/office/officeart/2017/3/layout/HorizontalPathTimeline"/>
    <dgm:cxn modelId="{FF00A0C1-E556-401E-B547-23452ACF3991}" type="presParOf" srcId="{A5A1D0C9-D792-4CB5-9B03-79D4B9E02127}" destId="{79A081F3-308E-4FCB-894A-981BFF0F3301}" srcOrd="0" destOrd="0" presId="urn:microsoft.com/office/officeart/2017/3/layout/HorizontalPathTimeline"/>
    <dgm:cxn modelId="{64005CED-FC63-4906-BD46-4D04E559C97E}" type="presParOf" srcId="{A5A1D0C9-D792-4CB5-9B03-79D4B9E02127}" destId="{43EAE5F2-C9E1-4928-B9A1-D6C1831D33AA}" srcOrd="1" destOrd="0" presId="urn:microsoft.com/office/officeart/2017/3/layout/HorizontalPathTimeline"/>
    <dgm:cxn modelId="{C85B95D5-C016-4670-A180-A1EC9D513022}" type="presParOf" srcId="{0C76C246-AB17-4D19-908A-DEE6356EB07B}" destId="{BF050DF5-8F12-43B0-9B96-1A8FEFF6C7BA}" srcOrd="2" destOrd="0" presId="urn:microsoft.com/office/officeart/2017/3/layout/HorizontalPathTimeline"/>
    <dgm:cxn modelId="{764A0C12-B78E-4F93-93AE-BBF75308A7EA}" type="presParOf" srcId="{0C76C246-AB17-4D19-908A-DEE6356EB07B}" destId="{67DBD76F-6DB5-4027-A098-27E585E2096B}" srcOrd="3" destOrd="0" presId="urn:microsoft.com/office/officeart/2017/3/layout/HorizontalPathTimeline"/>
    <dgm:cxn modelId="{14A0223C-1778-4FC7-A07D-C7CA9CF0C256}" type="presParOf" srcId="{0C76C246-AB17-4D19-908A-DEE6356EB07B}" destId="{D1963970-0DAD-4A49-9ED3-F863A120ACBD}" srcOrd="4" destOrd="0" presId="urn:microsoft.com/office/officeart/2017/3/layout/HorizontalPathTimeline"/>
    <dgm:cxn modelId="{268A2931-D387-4F0A-A7FE-FA6F7FE334EA}" type="presParOf" srcId="{F59C7BE9-2D0E-4A49-B6D4-E098F9585C37}" destId="{FC23C485-9D2C-40D6-888E-2379CA2AB61C}" srcOrd="11" destOrd="0" presId="urn:microsoft.com/office/officeart/2017/3/layout/HorizontalPathTimeline"/>
    <dgm:cxn modelId="{342AB8EE-6E1A-44B5-A8B3-D01F5B0B06E6}" type="presParOf" srcId="{F59C7BE9-2D0E-4A49-B6D4-E098F9585C37}" destId="{F7DABC46-AEC7-4502-83B1-2B0CC870C93C}" srcOrd="12" destOrd="0" presId="urn:microsoft.com/office/officeart/2017/3/layout/HorizontalPathTimeline"/>
    <dgm:cxn modelId="{DF56C63C-E057-4DD0-AA30-F08EC0623B8E}" type="presParOf" srcId="{F7DABC46-AEC7-4502-83B1-2B0CC870C93C}" destId="{38B1479E-A663-4272-A157-E0658DD40B0A}" srcOrd="0" destOrd="0" presId="urn:microsoft.com/office/officeart/2017/3/layout/HorizontalPathTimeline"/>
    <dgm:cxn modelId="{2A1F9DDC-E454-4EAA-8596-17408EBD1D57}" type="presParOf" srcId="{F7DABC46-AEC7-4502-83B1-2B0CC870C93C}" destId="{8855F889-0AE6-4B9B-8BA5-2B55738D23D8}" srcOrd="1" destOrd="0" presId="urn:microsoft.com/office/officeart/2017/3/layout/HorizontalPathTimeline"/>
    <dgm:cxn modelId="{4BB80CA8-C12E-4FAC-A9DA-888787D01A65}" type="presParOf" srcId="{8855F889-0AE6-4B9B-8BA5-2B55738D23D8}" destId="{9FFB4B41-30B9-4AB6-97FE-F9399F3BD18E}" srcOrd="0" destOrd="0" presId="urn:microsoft.com/office/officeart/2017/3/layout/HorizontalPathTimeline"/>
    <dgm:cxn modelId="{0703C620-1CC9-4FE1-B289-18BF5FCE84BA}" type="presParOf" srcId="{8855F889-0AE6-4B9B-8BA5-2B55738D23D8}" destId="{21074091-74EC-4F6B-87D9-A974FA69AC57}" srcOrd="1" destOrd="0" presId="urn:microsoft.com/office/officeart/2017/3/layout/HorizontalPathTimeline"/>
    <dgm:cxn modelId="{0530988B-489E-4A95-A7E4-42C56518D320}" type="presParOf" srcId="{F7DABC46-AEC7-4502-83B1-2B0CC870C93C}" destId="{2C0D5F48-E414-43E9-9F0B-19143E234C06}" srcOrd="2" destOrd="0" presId="urn:microsoft.com/office/officeart/2017/3/layout/HorizontalPathTimeline"/>
    <dgm:cxn modelId="{5229B5FF-84FC-43EE-BD85-25685B26381D}" type="presParOf" srcId="{F7DABC46-AEC7-4502-83B1-2B0CC870C93C}" destId="{ADDF4B71-F101-4A18-960E-68F7DC1ABCA0}" srcOrd="3" destOrd="0" presId="urn:microsoft.com/office/officeart/2017/3/layout/HorizontalPathTimeline"/>
    <dgm:cxn modelId="{30D95F6A-F78F-436A-83F8-93FA5218C627}" type="presParOf" srcId="{F7DABC46-AEC7-4502-83B1-2B0CC870C93C}" destId="{7074F856-D90C-4256-9C0D-B186B0674466}"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0CA1F-D70F-4524-AE73-3F2655F13CDF}">
      <dsp:nvSpPr>
        <dsp:cNvPr id="0" name=""/>
        <dsp:cNvSpPr/>
      </dsp:nvSpPr>
      <dsp:spPr>
        <a:xfrm>
          <a:off x="262890" y="23366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t>June 2024</a:t>
          </a:r>
        </a:p>
      </dsp:txBody>
      <dsp:txXfrm>
        <a:off x="262890" y="2336668"/>
        <a:ext cx="2103119" cy="491701"/>
      </dsp:txXfrm>
    </dsp:sp>
    <dsp:sp modelId="{F0574DF9-43E5-4A7D-8E96-24E9E1841934}">
      <dsp:nvSpPr>
        <dsp:cNvPr id="0" name=""/>
        <dsp:cNvSpPr/>
      </dsp:nvSpPr>
      <dsp:spPr>
        <a:xfrm>
          <a:off x="0" y="2088642"/>
          <a:ext cx="10515600" cy="174053"/>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4F1F9D-0195-4DF7-B8B5-C0A30D802504}">
      <dsp:nvSpPr>
        <dsp:cNvPr id="0" name=""/>
        <dsp:cNvSpPr/>
      </dsp:nvSpPr>
      <dsp:spPr>
        <a:xfrm>
          <a:off x="157734" y="741903"/>
          <a:ext cx="2313432" cy="60701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TAC process launched</a:t>
          </a:r>
        </a:p>
      </dsp:txBody>
      <dsp:txXfrm>
        <a:off x="157734" y="741903"/>
        <a:ext cx="2313432" cy="607011"/>
      </dsp:txXfrm>
    </dsp:sp>
    <dsp:sp modelId="{49B9BDD4-3D50-42A9-AB46-2D6163EFCE0D}">
      <dsp:nvSpPr>
        <dsp:cNvPr id="0" name=""/>
        <dsp:cNvSpPr/>
      </dsp:nvSpPr>
      <dsp:spPr>
        <a:xfrm>
          <a:off x="1314450" y="1348914"/>
          <a:ext cx="0" cy="739727"/>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B321903-EF11-4231-BE2C-9812D9CB2DF9}">
      <dsp:nvSpPr>
        <dsp:cNvPr id="0" name=""/>
        <dsp:cNvSpPr/>
      </dsp:nvSpPr>
      <dsp:spPr>
        <a:xfrm>
          <a:off x="1577340" y="15229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a:t>June–July 2024</a:t>
          </a:r>
        </a:p>
      </dsp:txBody>
      <dsp:txXfrm>
        <a:off x="1577340" y="1522968"/>
        <a:ext cx="2103119" cy="491701"/>
      </dsp:txXfrm>
    </dsp:sp>
    <dsp:sp modelId="{553E4157-ED74-4A3C-A424-17F5CD477A7D}">
      <dsp:nvSpPr>
        <dsp:cNvPr id="0" name=""/>
        <dsp:cNvSpPr/>
      </dsp:nvSpPr>
      <dsp:spPr>
        <a:xfrm>
          <a:off x="1472184" y="3002423"/>
          <a:ext cx="2313432" cy="796702"/>
        </a:xfrm>
        <a:prstGeom prst="rect">
          <a:avLst/>
        </a:prstGeom>
        <a:solidFill>
          <a:schemeClr val="accent5">
            <a:tint val="40000"/>
            <a:alpha val="90000"/>
            <a:hueOff val="-1123294"/>
            <a:satOff val="-3805"/>
            <a:lumOff val="-488"/>
            <a:alphaOff val="0"/>
          </a:schemeClr>
        </a:solidFill>
        <a:ln w="12700" cap="flat" cmpd="sng" algn="ctr">
          <a:solidFill>
            <a:schemeClr val="accent5">
              <a:tint val="40000"/>
              <a:alpha val="90000"/>
              <a:hueOff val="-1123294"/>
              <a:satOff val="-3805"/>
              <a:lumOff val="-4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First Nation engagement reports are received by CIRNAC</a:t>
          </a:r>
        </a:p>
      </dsp:txBody>
      <dsp:txXfrm>
        <a:off x="1472184" y="3002423"/>
        <a:ext cx="2313432" cy="796702"/>
      </dsp:txXfrm>
    </dsp:sp>
    <dsp:sp modelId="{54C11B6D-EEC0-4953-9700-A058D0BE6462}">
      <dsp:nvSpPr>
        <dsp:cNvPr id="0" name=""/>
        <dsp:cNvSpPr/>
      </dsp:nvSpPr>
      <dsp:spPr>
        <a:xfrm>
          <a:off x="2628900" y="2262695"/>
          <a:ext cx="0" cy="739727"/>
        </a:xfrm>
        <a:prstGeom prst="line">
          <a:avLst/>
        </a:prstGeom>
        <a:solidFill>
          <a:schemeClr val="accent5">
            <a:hueOff val="-1126424"/>
            <a:satOff val="-2903"/>
            <a:lumOff val="-1961"/>
            <a:alphaOff val="0"/>
          </a:schemeClr>
        </a:solidFill>
        <a:ln w="6350" cap="flat" cmpd="sng" algn="ctr">
          <a:solidFill>
            <a:schemeClr val="accent5">
              <a:hueOff val="-1126424"/>
              <a:satOff val="-2903"/>
              <a:lumOff val="-196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CFE4FAD-8EBC-47C7-8A1F-515F66BDA52E}">
      <dsp:nvSpPr>
        <dsp:cNvPr id="0" name=""/>
        <dsp:cNvSpPr/>
      </dsp:nvSpPr>
      <dsp:spPr>
        <a:xfrm>
          <a:off x="126005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27950CD-4B15-456E-98BA-6B7FE49C0387}">
      <dsp:nvSpPr>
        <dsp:cNvPr id="0" name=""/>
        <dsp:cNvSpPr/>
      </dsp:nvSpPr>
      <dsp:spPr>
        <a:xfrm>
          <a:off x="25745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EFA5EE1-380C-4034-A51E-E5A8D462E1D4}">
      <dsp:nvSpPr>
        <dsp:cNvPr id="0" name=""/>
        <dsp:cNvSpPr/>
      </dsp:nvSpPr>
      <dsp:spPr>
        <a:xfrm>
          <a:off x="2891790" y="23366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t>July 2024</a:t>
          </a:r>
        </a:p>
      </dsp:txBody>
      <dsp:txXfrm>
        <a:off x="2891790" y="2336668"/>
        <a:ext cx="2103119" cy="491701"/>
      </dsp:txXfrm>
    </dsp:sp>
    <dsp:sp modelId="{9ADAD84D-05BD-48DF-B047-E0104E8FC760}">
      <dsp:nvSpPr>
        <dsp:cNvPr id="0" name=""/>
        <dsp:cNvSpPr/>
      </dsp:nvSpPr>
      <dsp:spPr>
        <a:xfrm>
          <a:off x="2786634" y="722934"/>
          <a:ext cx="2313432" cy="625980"/>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AFN AGA – Dialogue Session, Resolution</a:t>
          </a:r>
        </a:p>
      </dsp:txBody>
      <dsp:txXfrm>
        <a:off x="2786634" y="722934"/>
        <a:ext cx="2313432" cy="625980"/>
      </dsp:txXfrm>
    </dsp:sp>
    <dsp:sp modelId="{5BB49C74-1B51-4A92-9184-016BD56016FC}">
      <dsp:nvSpPr>
        <dsp:cNvPr id="0" name=""/>
        <dsp:cNvSpPr/>
      </dsp:nvSpPr>
      <dsp:spPr>
        <a:xfrm>
          <a:off x="3943350" y="1348914"/>
          <a:ext cx="0" cy="739727"/>
        </a:xfrm>
        <a:prstGeom prst="line">
          <a:avLst/>
        </a:prstGeom>
        <a:solidFill>
          <a:schemeClr val="accent5">
            <a:hueOff val="-2252848"/>
            <a:satOff val="-5806"/>
            <a:lumOff val="-3922"/>
            <a:alphaOff val="0"/>
          </a:schemeClr>
        </a:solidFill>
        <a:ln w="6350" cap="flat" cmpd="sng" algn="ctr">
          <a:solidFill>
            <a:schemeClr val="accent5">
              <a:hueOff val="-2252848"/>
              <a:satOff val="-5806"/>
              <a:lumOff val="-3922"/>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047F154-0348-484B-8360-2D7EC660A373}">
      <dsp:nvSpPr>
        <dsp:cNvPr id="0" name=""/>
        <dsp:cNvSpPr/>
      </dsp:nvSpPr>
      <dsp:spPr>
        <a:xfrm>
          <a:off x="4206240" y="15229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a:t>Fall 2024</a:t>
          </a:r>
        </a:p>
      </dsp:txBody>
      <dsp:txXfrm>
        <a:off x="4206240" y="1522968"/>
        <a:ext cx="2103119" cy="491701"/>
      </dsp:txXfrm>
    </dsp:sp>
    <dsp:sp modelId="{D051CA84-2A6E-40B6-9FCB-19D5A2EB82C9}">
      <dsp:nvSpPr>
        <dsp:cNvPr id="0" name=""/>
        <dsp:cNvSpPr/>
      </dsp:nvSpPr>
      <dsp:spPr>
        <a:xfrm>
          <a:off x="4101084" y="3002423"/>
          <a:ext cx="2313432" cy="796702"/>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Interim Policy Options advanced by the TAC and First Nation feedback, validation</a:t>
          </a:r>
        </a:p>
      </dsp:txBody>
      <dsp:txXfrm>
        <a:off x="4101084" y="3002423"/>
        <a:ext cx="2313432" cy="796702"/>
      </dsp:txXfrm>
    </dsp:sp>
    <dsp:sp modelId="{875B8144-F338-4DB9-98B2-8D46ABBDD055}">
      <dsp:nvSpPr>
        <dsp:cNvPr id="0" name=""/>
        <dsp:cNvSpPr/>
      </dsp:nvSpPr>
      <dsp:spPr>
        <a:xfrm>
          <a:off x="5257800" y="2262695"/>
          <a:ext cx="0" cy="739727"/>
        </a:xfrm>
        <a:prstGeom prst="line">
          <a:avLst/>
        </a:prstGeom>
        <a:solidFill>
          <a:schemeClr val="accent5">
            <a:hueOff val="-3379271"/>
            <a:satOff val="-8710"/>
            <a:lumOff val="-5883"/>
            <a:alphaOff val="0"/>
          </a:schemeClr>
        </a:solidFill>
        <a:ln w="6350" cap="flat" cmpd="sng" algn="ctr">
          <a:solidFill>
            <a:schemeClr val="accent5">
              <a:hueOff val="-3379271"/>
              <a:satOff val="-8710"/>
              <a:lumOff val="-5883"/>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B505AF6-96A5-460D-8544-D7A0A846A1EE}">
      <dsp:nvSpPr>
        <dsp:cNvPr id="0" name=""/>
        <dsp:cNvSpPr/>
      </dsp:nvSpPr>
      <dsp:spPr>
        <a:xfrm>
          <a:off x="388895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DE03A30-0DE2-4E90-A3CE-6C10CF1B936F}">
      <dsp:nvSpPr>
        <dsp:cNvPr id="0" name=""/>
        <dsp:cNvSpPr/>
      </dsp:nvSpPr>
      <dsp:spPr>
        <a:xfrm>
          <a:off x="52034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25EA86B-5ACE-44E6-A111-F20A3CDAB590}">
      <dsp:nvSpPr>
        <dsp:cNvPr id="0" name=""/>
        <dsp:cNvSpPr/>
      </dsp:nvSpPr>
      <dsp:spPr>
        <a:xfrm>
          <a:off x="5520690" y="23366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t>Nov. 2024 – Feb. 2025</a:t>
          </a:r>
        </a:p>
      </dsp:txBody>
      <dsp:txXfrm>
        <a:off x="5520690" y="2336668"/>
        <a:ext cx="2103119" cy="491701"/>
      </dsp:txXfrm>
    </dsp:sp>
    <dsp:sp modelId="{5DF3A950-F876-413A-A414-40CADEC4C468}">
      <dsp:nvSpPr>
        <dsp:cNvPr id="0" name=""/>
        <dsp:cNvSpPr/>
      </dsp:nvSpPr>
      <dsp:spPr>
        <a:xfrm>
          <a:off x="5415534" y="552211"/>
          <a:ext cx="2313432" cy="796702"/>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CIRNA seeks Cabinet approval for interim policy changes. AFN SCA check in</a:t>
          </a:r>
        </a:p>
      </dsp:txBody>
      <dsp:txXfrm>
        <a:off x="5415534" y="552211"/>
        <a:ext cx="2313432" cy="796702"/>
      </dsp:txXfrm>
    </dsp:sp>
    <dsp:sp modelId="{0CC1FD45-7A2E-4C98-A967-63DD73B2874A}">
      <dsp:nvSpPr>
        <dsp:cNvPr id="0" name=""/>
        <dsp:cNvSpPr/>
      </dsp:nvSpPr>
      <dsp:spPr>
        <a:xfrm>
          <a:off x="6572250" y="1348914"/>
          <a:ext cx="0" cy="739727"/>
        </a:xfrm>
        <a:prstGeom prst="line">
          <a:avLst/>
        </a:prstGeom>
        <a:solidFill>
          <a:schemeClr val="accent5">
            <a:hueOff val="-4505695"/>
            <a:satOff val="-11613"/>
            <a:lumOff val="-7843"/>
            <a:alphaOff val="0"/>
          </a:schemeClr>
        </a:solidFill>
        <a:ln w="6350" cap="flat" cmpd="sng" algn="ctr">
          <a:solidFill>
            <a:schemeClr val="accent5">
              <a:hueOff val="-4505695"/>
              <a:satOff val="-11613"/>
              <a:lumOff val="-7843"/>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4855C4A-D161-4968-BBBD-76C35E23ACA6}">
      <dsp:nvSpPr>
        <dsp:cNvPr id="0" name=""/>
        <dsp:cNvSpPr/>
      </dsp:nvSpPr>
      <dsp:spPr>
        <a:xfrm>
          <a:off x="6835140" y="15229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a:t>Mar. 2025</a:t>
          </a:r>
        </a:p>
      </dsp:txBody>
      <dsp:txXfrm>
        <a:off x="6835140" y="1522968"/>
        <a:ext cx="2103119" cy="491701"/>
      </dsp:txXfrm>
    </dsp:sp>
    <dsp:sp modelId="{79A081F3-308E-4FCB-894A-981BFF0F3301}">
      <dsp:nvSpPr>
        <dsp:cNvPr id="0" name=""/>
        <dsp:cNvSpPr/>
      </dsp:nvSpPr>
      <dsp:spPr>
        <a:xfrm>
          <a:off x="6729984" y="3002423"/>
          <a:ext cx="2313432" cy="607011"/>
        </a:xfrm>
        <a:prstGeom prst="rect">
          <a:avLst/>
        </a:prstGeom>
        <a:solidFill>
          <a:schemeClr val="accent5">
            <a:tint val="40000"/>
            <a:alpha val="90000"/>
            <a:hueOff val="-5616468"/>
            <a:satOff val="-19027"/>
            <a:lumOff val="-2440"/>
            <a:alphaOff val="0"/>
          </a:schemeClr>
        </a:solidFill>
        <a:ln w="12700" cap="flat" cmpd="sng" algn="ctr">
          <a:solidFill>
            <a:schemeClr val="accent5">
              <a:tint val="40000"/>
              <a:alpha val="90000"/>
              <a:hueOff val="-5616468"/>
              <a:satOff val="-19027"/>
              <a:lumOff val="-24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Budget 2025 key investments</a:t>
          </a:r>
        </a:p>
      </dsp:txBody>
      <dsp:txXfrm>
        <a:off x="6729984" y="3002423"/>
        <a:ext cx="2313432" cy="607011"/>
      </dsp:txXfrm>
    </dsp:sp>
    <dsp:sp modelId="{BF050DF5-8F12-43B0-9B96-1A8FEFF6C7BA}">
      <dsp:nvSpPr>
        <dsp:cNvPr id="0" name=""/>
        <dsp:cNvSpPr/>
      </dsp:nvSpPr>
      <dsp:spPr>
        <a:xfrm>
          <a:off x="7886700" y="2262695"/>
          <a:ext cx="0" cy="739727"/>
        </a:xfrm>
        <a:prstGeom prst="line">
          <a:avLst/>
        </a:prstGeom>
        <a:solidFill>
          <a:schemeClr val="accent5">
            <a:hueOff val="-5632119"/>
            <a:satOff val="-14516"/>
            <a:lumOff val="-9804"/>
            <a:alphaOff val="0"/>
          </a:schemeClr>
        </a:solidFill>
        <a:ln w="6350" cap="flat" cmpd="sng" algn="ctr">
          <a:solidFill>
            <a:schemeClr val="accent5">
              <a:hueOff val="-5632119"/>
              <a:satOff val="-14516"/>
              <a:lumOff val="-9804"/>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B552CE56-2C00-4DDE-9D2D-E8D60D185BA9}">
      <dsp:nvSpPr>
        <dsp:cNvPr id="0" name=""/>
        <dsp:cNvSpPr/>
      </dsp:nvSpPr>
      <dsp:spPr>
        <a:xfrm>
          <a:off x="651785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7DBD76F-6DB5-4027-A098-27E585E2096B}">
      <dsp:nvSpPr>
        <dsp:cNvPr id="0" name=""/>
        <dsp:cNvSpPr/>
      </dsp:nvSpPr>
      <dsp:spPr>
        <a:xfrm>
          <a:off x="783230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8B1479E-A663-4272-A157-E0658DD40B0A}">
      <dsp:nvSpPr>
        <dsp:cNvPr id="0" name=""/>
        <dsp:cNvSpPr/>
      </dsp:nvSpPr>
      <dsp:spPr>
        <a:xfrm>
          <a:off x="8149590" y="2336668"/>
          <a:ext cx="2103119"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a:t>Oct. 2025</a:t>
          </a:r>
        </a:p>
      </dsp:txBody>
      <dsp:txXfrm>
        <a:off x="8149590" y="2336668"/>
        <a:ext cx="2103119" cy="491701"/>
      </dsp:txXfrm>
    </dsp:sp>
    <dsp:sp modelId="{9FFB4B41-30B9-4AB6-97FE-F9399F3BD18E}">
      <dsp:nvSpPr>
        <dsp:cNvPr id="0" name=""/>
        <dsp:cNvSpPr/>
      </dsp:nvSpPr>
      <dsp:spPr>
        <a:xfrm>
          <a:off x="8044434" y="741903"/>
          <a:ext cx="2313432" cy="60701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Election</a:t>
          </a:r>
        </a:p>
      </dsp:txBody>
      <dsp:txXfrm>
        <a:off x="8044434" y="741903"/>
        <a:ext cx="2313432" cy="607011"/>
      </dsp:txXfrm>
    </dsp:sp>
    <dsp:sp modelId="{2C0D5F48-E414-43E9-9F0B-19143E234C06}">
      <dsp:nvSpPr>
        <dsp:cNvPr id="0" name=""/>
        <dsp:cNvSpPr/>
      </dsp:nvSpPr>
      <dsp:spPr>
        <a:xfrm>
          <a:off x="9201150" y="1348914"/>
          <a:ext cx="0" cy="739727"/>
        </a:xfrm>
        <a:prstGeom prst="line">
          <a:avLst/>
        </a:prstGeom>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DDF4B71-F101-4A18-960E-68F7DC1ABCA0}">
      <dsp:nvSpPr>
        <dsp:cNvPr id="0" name=""/>
        <dsp:cNvSpPr/>
      </dsp:nvSpPr>
      <dsp:spPr>
        <a:xfrm>
          <a:off x="9146758" y="2121277"/>
          <a:ext cx="108783" cy="10878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9441" cy="4953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98" y="1"/>
            <a:ext cx="2919441" cy="495337"/>
          </a:xfrm>
          <a:prstGeom prst="rect">
            <a:avLst/>
          </a:prstGeom>
        </p:spPr>
        <p:txBody>
          <a:bodyPr vert="horz" lIns="91440" tIns="45720" rIns="91440" bIns="45720" rtlCol="0"/>
          <a:lstStyle>
            <a:lvl1pPr algn="r">
              <a:defRPr sz="1200"/>
            </a:lvl1pPr>
          </a:lstStyle>
          <a:p>
            <a:fld id="{FD31A545-B768-4D20-9EE1-F9D7C31A8F40}" type="datetimeFigureOut">
              <a:rPr lang="en-US" smtClean="0"/>
              <a:pPr/>
              <a:t>7/8/24</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4187" y="4747827"/>
            <a:ext cx="5387390" cy="388519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0976"/>
            <a:ext cx="2919441" cy="4953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98" y="9370976"/>
            <a:ext cx="2919441" cy="495337"/>
          </a:xfrm>
          <a:prstGeom prst="rect">
            <a:avLst/>
          </a:prstGeom>
        </p:spPr>
        <p:txBody>
          <a:bodyPr vert="horz" lIns="91440" tIns="45720" rIns="91440" bIns="45720" rtlCol="0" anchor="b"/>
          <a:lstStyle>
            <a:lvl1pPr algn="r">
              <a:defRPr sz="1200"/>
            </a:lvl1pPr>
          </a:lstStyle>
          <a:p>
            <a:fld id="{BE2BBFF0-C69A-41F3-A00E-F2DBB36B45A6}" type="slidenum">
              <a:rPr lang="en-US" smtClean="0"/>
              <a:pPr/>
              <a:t>‹#›</a:t>
            </a:fld>
            <a:endParaRPr lang="en-US"/>
          </a:p>
        </p:txBody>
      </p:sp>
    </p:spTree>
    <p:extLst>
      <p:ext uri="{BB962C8B-B14F-4D97-AF65-F5344CB8AC3E}">
        <p14:creationId xmlns:p14="http://schemas.microsoft.com/office/powerpoint/2010/main" val="167242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2BBFF0-C69A-41F3-A00E-F2DBB36B45A6}" type="slidenum">
              <a:rPr lang="en-US" smtClean="0"/>
              <a:pPr/>
              <a:t>1</a:t>
            </a:fld>
            <a:endParaRPr lang="en-US"/>
          </a:p>
        </p:txBody>
      </p:sp>
    </p:spTree>
    <p:extLst>
      <p:ext uri="{BB962C8B-B14F-4D97-AF65-F5344CB8AC3E}">
        <p14:creationId xmlns:p14="http://schemas.microsoft.com/office/powerpoint/2010/main" val="265235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 want to shift from the current CIRNA redesign process to highlight AFN engagement and analysis.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At the technical level, AFN continues to meet with ISC and CIRNA through an ATR table to discuss the redesign, share information, and advance First Nations positions.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On the engagement side, we are carrying out several initiatives to advance our mandates to provide analysis and information: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In 2022 AFN delivered a national ATR survey to all First Nations – the survey included sections on the existing process, as well as a series of open ended questions about their objectives for ATR. </a:t>
            </a:r>
          </a:p>
          <a:p>
            <a:pPr marL="171450" indent="-171450">
              <a:buFont typeface="Arial" panose="020B0604020202020204" pitchFamily="34" charset="0"/>
              <a:buChar char="•"/>
            </a:pPr>
            <a:endParaRPr lang="en-CA" dirty="0"/>
          </a:p>
          <a:p>
            <a:pPr marL="628650" lvl="1" indent="-171450">
              <a:buFont typeface="Arial" panose="020B0604020202020204" pitchFamily="34" charset="0"/>
              <a:buChar char="•"/>
            </a:pPr>
            <a:r>
              <a:rPr lang="en-CA" dirty="0"/>
              <a:t>We received over 250 responses – although many of the respondents asked for direct follow up or weren’t able to fill out the entire survey. </a:t>
            </a:r>
          </a:p>
          <a:p>
            <a:pPr marL="628650" lvl="1" indent="-171450">
              <a:buFont typeface="Arial" panose="020B0604020202020204" pitchFamily="34" charset="0"/>
              <a:buChar char="•"/>
            </a:pPr>
            <a:r>
              <a:rPr lang="en-CA" dirty="0"/>
              <a:t>We plan to release a final report summarizing our findings soon </a:t>
            </a: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10</a:t>
            </a:fld>
            <a:endParaRPr lang="en-US"/>
          </a:p>
        </p:txBody>
      </p:sp>
    </p:spTree>
    <p:extLst>
      <p:ext uri="{BB962C8B-B14F-4D97-AF65-F5344CB8AC3E}">
        <p14:creationId xmlns:p14="http://schemas.microsoft.com/office/powerpoint/2010/main" val="538082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E2BBFF0-C69A-41F3-A00E-F2DBB36B45A6}" type="slidenum">
              <a:rPr lang="en-US" smtClean="0"/>
              <a:pPr/>
              <a:t>11</a:t>
            </a:fld>
            <a:endParaRPr lang="en-US"/>
          </a:p>
        </p:txBody>
      </p:sp>
    </p:spTree>
    <p:extLst>
      <p:ext uri="{BB962C8B-B14F-4D97-AF65-F5344CB8AC3E}">
        <p14:creationId xmlns:p14="http://schemas.microsoft.com/office/powerpoint/2010/main" val="228099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 want to shift from the current CIRNA redesign process to highlight AFN engagement and analysis.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At the technical level, AFN continues to meet with ISC and CIRNA through an ATR table to discuss the redesign, share information, and advance First Nations positions.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On the engagement side, we are carrying out several initiatives to advance our mandates to provide analysis and information: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In 2022 AFN delivered a national ATR survey to all First Nations – the survey included sections on the existing process, as well as a series of open ended questions about their objectives for ATR. </a:t>
            </a:r>
          </a:p>
          <a:p>
            <a:pPr marL="171450" indent="-171450">
              <a:buFont typeface="Arial" panose="020B0604020202020204" pitchFamily="34" charset="0"/>
              <a:buChar char="•"/>
            </a:pPr>
            <a:endParaRPr lang="en-CA" dirty="0"/>
          </a:p>
          <a:p>
            <a:pPr marL="628650" lvl="1" indent="-171450">
              <a:buFont typeface="Arial" panose="020B0604020202020204" pitchFamily="34" charset="0"/>
              <a:buChar char="•"/>
            </a:pPr>
            <a:r>
              <a:rPr lang="en-CA" dirty="0"/>
              <a:t>We received over 250 responses – although many of the respondents asked for direct follow up or weren’t able to fill out the entire survey. </a:t>
            </a:r>
          </a:p>
          <a:p>
            <a:pPr marL="628650" lvl="1" indent="-171450">
              <a:buFont typeface="Arial" panose="020B0604020202020204" pitchFamily="34" charset="0"/>
              <a:buChar char="•"/>
            </a:pPr>
            <a:r>
              <a:rPr lang="en-CA" dirty="0"/>
              <a:t>We plan to release a final report summarizing our findings soon </a:t>
            </a: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12</a:t>
            </a:fld>
            <a:endParaRPr lang="en-US"/>
          </a:p>
        </p:txBody>
      </p:sp>
    </p:spTree>
    <p:extLst>
      <p:ext uri="{BB962C8B-B14F-4D97-AF65-F5344CB8AC3E}">
        <p14:creationId xmlns:p14="http://schemas.microsoft.com/office/powerpoint/2010/main" val="1676404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 want to shift from the current CIRNA redesign process to highlight AFN engagement and analysis.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At the technical level, AFN continues to meet with ISC and CIRNA through an ATR table to discuss the redesign, share information, and advance First Nations positions.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On the engagement side, we are carrying out several initiatives to advance our mandates to provide analysis and information: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In 2022 AFN delivered a national ATR survey to all First Nations – the survey included sections on the existing process, as well as a series of open ended questions about their objectives for ATR. </a:t>
            </a:r>
          </a:p>
          <a:p>
            <a:pPr marL="171450" indent="-171450">
              <a:buFont typeface="Arial" panose="020B0604020202020204" pitchFamily="34" charset="0"/>
              <a:buChar char="•"/>
            </a:pPr>
            <a:endParaRPr lang="en-CA" dirty="0"/>
          </a:p>
          <a:p>
            <a:pPr marL="628650" lvl="1" indent="-171450">
              <a:buFont typeface="Arial" panose="020B0604020202020204" pitchFamily="34" charset="0"/>
              <a:buChar char="•"/>
            </a:pPr>
            <a:r>
              <a:rPr lang="en-CA" dirty="0"/>
              <a:t>We received over 250 responses – although many of the respondents asked for direct follow up or weren’t able to fill out the entire survey. </a:t>
            </a:r>
          </a:p>
          <a:p>
            <a:pPr marL="628650" lvl="1" indent="-171450">
              <a:buFont typeface="Arial" panose="020B0604020202020204" pitchFamily="34" charset="0"/>
              <a:buChar char="•"/>
            </a:pPr>
            <a:r>
              <a:rPr lang="en-CA" dirty="0"/>
              <a:t>We plan to release a final report summarizing our findings soon </a:t>
            </a: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13</a:t>
            </a:fld>
            <a:endParaRPr lang="en-US"/>
          </a:p>
        </p:txBody>
      </p:sp>
    </p:spTree>
    <p:extLst>
      <p:ext uri="{BB962C8B-B14F-4D97-AF65-F5344CB8AC3E}">
        <p14:creationId xmlns:p14="http://schemas.microsoft.com/office/powerpoint/2010/main" val="2442636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14</a:t>
            </a:fld>
            <a:endParaRPr lang="en-US"/>
          </a:p>
        </p:txBody>
      </p:sp>
    </p:spTree>
    <p:extLst>
      <p:ext uri="{BB962C8B-B14F-4D97-AF65-F5344CB8AC3E}">
        <p14:creationId xmlns:p14="http://schemas.microsoft.com/office/powerpoint/2010/main" val="2058022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15</a:t>
            </a:fld>
            <a:endParaRPr lang="en-US"/>
          </a:p>
        </p:txBody>
      </p:sp>
    </p:spTree>
    <p:extLst>
      <p:ext uri="{BB962C8B-B14F-4D97-AF65-F5344CB8AC3E}">
        <p14:creationId xmlns:p14="http://schemas.microsoft.com/office/powerpoint/2010/main" val="1528374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16</a:t>
            </a:fld>
            <a:endParaRPr lang="en-US"/>
          </a:p>
        </p:txBody>
      </p:sp>
    </p:spTree>
    <p:extLst>
      <p:ext uri="{BB962C8B-B14F-4D97-AF65-F5344CB8AC3E}">
        <p14:creationId xmlns:p14="http://schemas.microsoft.com/office/powerpoint/2010/main" val="403697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17</a:t>
            </a:fld>
            <a:endParaRPr lang="en-US"/>
          </a:p>
        </p:txBody>
      </p:sp>
    </p:spTree>
    <p:extLst>
      <p:ext uri="{BB962C8B-B14F-4D97-AF65-F5344CB8AC3E}">
        <p14:creationId xmlns:p14="http://schemas.microsoft.com/office/powerpoint/2010/main" val="832823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18</a:t>
            </a:fld>
            <a:endParaRPr lang="en-US"/>
          </a:p>
        </p:txBody>
      </p:sp>
    </p:spTree>
    <p:extLst>
      <p:ext uri="{BB962C8B-B14F-4D97-AF65-F5344CB8AC3E}">
        <p14:creationId xmlns:p14="http://schemas.microsoft.com/office/powerpoint/2010/main" val="255296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19</a:t>
            </a:fld>
            <a:endParaRPr lang="en-US"/>
          </a:p>
        </p:txBody>
      </p:sp>
    </p:spTree>
    <p:extLst>
      <p:ext uri="{BB962C8B-B14F-4D97-AF65-F5344CB8AC3E}">
        <p14:creationId xmlns:p14="http://schemas.microsoft.com/office/powerpoint/2010/main" val="172056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2</a:t>
            </a:fld>
            <a:endParaRPr lang="en-US"/>
          </a:p>
        </p:txBody>
      </p:sp>
    </p:spTree>
    <p:extLst>
      <p:ext uri="{BB962C8B-B14F-4D97-AF65-F5344CB8AC3E}">
        <p14:creationId xmlns:p14="http://schemas.microsoft.com/office/powerpoint/2010/main" val="2526280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20</a:t>
            </a:fld>
            <a:endParaRPr lang="en-US"/>
          </a:p>
        </p:txBody>
      </p:sp>
    </p:spTree>
    <p:extLst>
      <p:ext uri="{BB962C8B-B14F-4D97-AF65-F5344CB8AC3E}">
        <p14:creationId xmlns:p14="http://schemas.microsoft.com/office/powerpoint/2010/main" val="9028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E2BBFF0-C69A-41F3-A00E-F2DBB36B45A6}" type="slidenum">
              <a:rPr lang="en-US" smtClean="0"/>
              <a:pPr/>
              <a:t>21</a:t>
            </a:fld>
            <a:endParaRPr lang="en-US"/>
          </a:p>
        </p:txBody>
      </p:sp>
    </p:spTree>
    <p:extLst>
      <p:ext uri="{BB962C8B-B14F-4D97-AF65-F5344CB8AC3E}">
        <p14:creationId xmlns:p14="http://schemas.microsoft.com/office/powerpoint/2010/main" val="100742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3</a:t>
            </a:fld>
            <a:endParaRPr lang="en-US"/>
          </a:p>
        </p:txBody>
      </p:sp>
    </p:spTree>
    <p:extLst>
      <p:ext uri="{BB962C8B-B14F-4D97-AF65-F5344CB8AC3E}">
        <p14:creationId xmlns:p14="http://schemas.microsoft.com/office/powerpoint/2010/main" val="8276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4</a:t>
            </a:fld>
            <a:endParaRPr lang="en-US"/>
          </a:p>
        </p:txBody>
      </p:sp>
    </p:spTree>
    <p:extLst>
      <p:ext uri="{BB962C8B-B14F-4D97-AF65-F5344CB8AC3E}">
        <p14:creationId xmlns:p14="http://schemas.microsoft.com/office/powerpoint/2010/main" val="307446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Moving to federal commitments and mandates on ATR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Since 2018 we have seen several public commitments to reform ATR – including in the Ministers Mandate letter from the Prime Minister in 2019 and 2021.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The 2021 Federal Budget is a </a:t>
            </a:r>
            <a:r>
              <a:rPr lang="en-CA" b="1" dirty="0"/>
              <a:t>key marker</a:t>
            </a:r>
            <a:r>
              <a:rPr lang="en-CA" dirty="0"/>
              <a:t> in this current reform effort, because it put actual resources behind reform.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Budget 2021 included $33 million for ISC to support the process and address a massive backlog of ATR applications, and $10 million for CIRNA to support policy reform. </a:t>
            </a:r>
          </a:p>
          <a:p>
            <a:endParaRPr lang="en-CA"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5</a:t>
            </a:fld>
            <a:endParaRPr lang="en-US"/>
          </a:p>
        </p:txBody>
      </p:sp>
    </p:spTree>
    <p:extLst>
      <p:ext uri="{BB962C8B-B14F-4D97-AF65-F5344CB8AC3E}">
        <p14:creationId xmlns:p14="http://schemas.microsoft.com/office/powerpoint/2010/main" val="606963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Moving to AFN Mandates:</a:t>
            </a:r>
          </a:p>
          <a:p>
            <a:endParaRPr lang="en-CA" dirty="0"/>
          </a:p>
          <a:p>
            <a:pPr marL="171450" indent="-171450">
              <a:buFont typeface="Arial" panose="020B0604020202020204" pitchFamily="34" charset="0"/>
              <a:buChar char="•"/>
            </a:pPr>
            <a:r>
              <a:rPr lang="en-CA" dirty="0"/>
              <a:t>Our most recent mandate is from the 2023 – AFN Resolution 37/2023 </a:t>
            </a:r>
            <a:r>
              <a:rPr lang="en-CA" i="1" dirty="0"/>
              <a:t>Returning First Nations Lands through ATR Reform</a:t>
            </a:r>
            <a:r>
              <a:rPr lang="en-CA" dirty="0"/>
              <a:t>.</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 want to highlight two clauses from that resolution:  </a:t>
            </a:r>
          </a:p>
          <a:p>
            <a:pPr marL="171450" indent="-171450">
              <a:buFont typeface="Arial" panose="020B0604020202020204" pitchFamily="34" charset="0"/>
              <a:buChar char="•"/>
            </a:pPr>
            <a:endParaRPr lang="en-CA" dirty="0"/>
          </a:p>
          <a:p>
            <a:pPr marL="228600" indent="-228600">
              <a:buFont typeface="+mj-lt"/>
              <a:buAutoNum type="arabicPeriod"/>
            </a:pPr>
            <a:r>
              <a:rPr lang="en-CA" dirty="0"/>
              <a:t>First Nations In Assembly call on the Government of Canada to co-develop with First Nations a clear, effective, and transparent process to retore, reacquire, and/or remedy the historic dispossession of reserve lands.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That mandate speaks to the need to ensure any new policy or process on ATR is responding to First Nations goals and objectives in alignment with international and domestic law. </a:t>
            </a:r>
          </a:p>
          <a:p>
            <a:pPr marL="171450" indent="-171450">
              <a:buFont typeface="Arial" panose="020B0604020202020204" pitchFamily="34" charset="0"/>
              <a:buChar char="•"/>
            </a:pPr>
            <a:endParaRPr lang="en-CA" dirty="0"/>
          </a:p>
          <a:p>
            <a:pPr marL="228600" indent="-228600">
              <a:buFont typeface="+mj-lt"/>
              <a:buAutoNum type="arabicPeriod" startAt="2"/>
            </a:pPr>
            <a:r>
              <a:rPr lang="en-CA" dirty="0"/>
              <a:t>The resolution also calls on the AFN to engage with First Nations on the review and redesign of the ATR process – our objective is to identify the many priorities First Nations have respecting ATR and to potentially propose policy or legislative solutions.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6</a:t>
            </a:fld>
            <a:endParaRPr lang="en-US"/>
          </a:p>
        </p:txBody>
      </p:sp>
    </p:spTree>
    <p:extLst>
      <p:ext uri="{BB962C8B-B14F-4D97-AF65-F5344CB8AC3E}">
        <p14:creationId xmlns:p14="http://schemas.microsoft.com/office/powerpoint/2010/main" val="3296314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Moving to AFN Mandates:</a:t>
            </a:r>
          </a:p>
          <a:p>
            <a:endParaRPr lang="en-CA" dirty="0"/>
          </a:p>
          <a:p>
            <a:pPr marL="171450" indent="-171450">
              <a:buFont typeface="Arial" panose="020B0604020202020204" pitchFamily="34" charset="0"/>
              <a:buChar char="•"/>
            </a:pPr>
            <a:r>
              <a:rPr lang="en-CA" dirty="0"/>
              <a:t>Our most recent mandate is from the 2023 – AFN Resolution 37/2023 </a:t>
            </a:r>
            <a:r>
              <a:rPr lang="en-CA" i="1" dirty="0"/>
              <a:t>Returning First Nations Lands through ATR Reform</a:t>
            </a:r>
            <a:r>
              <a:rPr lang="en-CA" dirty="0"/>
              <a:t>.</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 want to highlight two clauses from that resolution:  </a:t>
            </a:r>
          </a:p>
          <a:p>
            <a:pPr marL="171450" indent="-171450">
              <a:buFont typeface="Arial" panose="020B0604020202020204" pitchFamily="34" charset="0"/>
              <a:buChar char="•"/>
            </a:pPr>
            <a:endParaRPr lang="en-CA" dirty="0"/>
          </a:p>
          <a:p>
            <a:pPr marL="228600" indent="-228600">
              <a:buFont typeface="+mj-lt"/>
              <a:buAutoNum type="arabicPeriod"/>
            </a:pPr>
            <a:r>
              <a:rPr lang="en-CA" dirty="0"/>
              <a:t>First Nations In Assembly call on the Government of Canada to co-develop with First Nations a clear, effective, and transparent process to retore, reacquire, and/or remedy the historic dispossession of reserve lands.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That mandate speaks to the need to ensure any new policy or process on ATR is responding to First Nations goals and objectives in alignment with international and domestic law. </a:t>
            </a:r>
          </a:p>
          <a:p>
            <a:pPr marL="171450" indent="-171450">
              <a:buFont typeface="Arial" panose="020B0604020202020204" pitchFamily="34" charset="0"/>
              <a:buChar char="•"/>
            </a:pPr>
            <a:endParaRPr lang="en-CA" dirty="0"/>
          </a:p>
          <a:p>
            <a:pPr marL="228600" indent="-228600">
              <a:buFont typeface="+mj-lt"/>
              <a:buAutoNum type="arabicPeriod" startAt="2"/>
            </a:pPr>
            <a:r>
              <a:rPr lang="en-CA" dirty="0"/>
              <a:t>The resolution also calls on the AFN to engage with First Nations on the review and redesign of the ATR process – our objective is to identify the many priorities First Nations have respecting ATR and to potentially propose policy or legislative solutions.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7</a:t>
            </a:fld>
            <a:endParaRPr lang="en-US"/>
          </a:p>
        </p:txBody>
      </p:sp>
    </p:spTree>
    <p:extLst>
      <p:ext uri="{BB962C8B-B14F-4D97-AF65-F5344CB8AC3E}">
        <p14:creationId xmlns:p14="http://schemas.microsoft.com/office/powerpoint/2010/main" val="4167568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E2BBFF0-C69A-41F3-A00E-F2DBB36B45A6}" type="slidenum">
              <a:rPr lang="en-US" smtClean="0"/>
              <a:pPr/>
              <a:t>8</a:t>
            </a:fld>
            <a:endParaRPr lang="en-US"/>
          </a:p>
        </p:txBody>
      </p:sp>
    </p:spTree>
    <p:extLst>
      <p:ext uri="{BB962C8B-B14F-4D97-AF65-F5344CB8AC3E}">
        <p14:creationId xmlns:p14="http://schemas.microsoft.com/office/powerpoint/2010/main" val="2106337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I want to shift from the current CIRNA redesign process to highlight AFN engagement and analysis.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At the technical level, AFN continues to meet with ISC and CIRNA through an ATR table to discuss the redesign, share information, and advance First Nations positions.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On the engagement side, we are carrying out several initiatives to advance our mandates to provide analysis and information: </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In 2022 AFN delivered a national ATR survey to all First Nations – the survey included sections on the existing process, as well as a series of open ended questions about their objectives for ATR. </a:t>
            </a:r>
          </a:p>
          <a:p>
            <a:pPr marL="171450" indent="-171450">
              <a:buFont typeface="Arial" panose="020B0604020202020204" pitchFamily="34" charset="0"/>
              <a:buChar char="•"/>
            </a:pPr>
            <a:endParaRPr lang="en-CA" dirty="0"/>
          </a:p>
          <a:p>
            <a:pPr marL="628650" lvl="1" indent="-171450">
              <a:buFont typeface="Arial" panose="020B0604020202020204" pitchFamily="34" charset="0"/>
              <a:buChar char="•"/>
            </a:pPr>
            <a:r>
              <a:rPr lang="en-CA" dirty="0"/>
              <a:t>We received over 250 responses – although many of the respondents asked for direct follow up or weren’t able to fill out the entire survey. </a:t>
            </a:r>
          </a:p>
          <a:p>
            <a:pPr marL="628650" lvl="1" indent="-171450">
              <a:buFont typeface="Arial" panose="020B0604020202020204" pitchFamily="34" charset="0"/>
              <a:buChar char="•"/>
            </a:pPr>
            <a:r>
              <a:rPr lang="en-CA" dirty="0"/>
              <a:t>We plan to release a final report summarizing our findings soon </a:t>
            </a:r>
            <a:endParaRPr lang="en-US" dirty="0"/>
          </a:p>
        </p:txBody>
      </p:sp>
      <p:sp>
        <p:nvSpPr>
          <p:cNvPr id="4" name="Slide Number Placeholder 3"/>
          <p:cNvSpPr>
            <a:spLocks noGrp="1"/>
          </p:cNvSpPr>
          <p:nvPr>
            <p:ph type="sldNum" sz="quarter" idx="5"/>
          </p:nvPr>
        </p:nvSpPr>
        <p:spPr/>
        <p:txBody>
          <a:bodyPr/>
          <a:lstStyle/>
          <a:p>
            <a:fld id="{BE2BBFF0-C69A-41F3-A00E-F2DBB36B45A6}" type="slidenum">
              <a:rPr lang="en-US" smtClean="0"/>
              <a:pPr/>
              <a:t>9</a:t>
            </a:fld>
            <a:endParaRPr lang="en-US"/>
          </a:p>
        </p:txBody>
      </p:sp>
    </p:spTree>
    <p:extLst>
      <p:ext uri="{BB962C8B-B14F-4D97-AF65-F5344CB8AC3E}">
        <p14:creationId xmlns:p14="http://schemas.microsoft.com/office/powerpoint/2010/main" val="2058022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98A5-2886-2440-9C53-8FB9D29AE371}"/>
              </a:ext>
            </a:extLst>
          </p:cNvPr>
          <p:cNvSpPr>
            <a:spLocks noGrp="1"/>
          </p:cNvSpPr>
          <p:nvPr>
            <p:ph type="ctrTitle"/>
          </p:nvPr>
        </p:nvSpPr>
        <p:spPr>
          <a:xfrm>
            <a:off x="1524000" y="1764915"/>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AA09B2-9CD8-9249-8A23-510F96BB396B}"/>
              </a:ext>
            </a:extLst>
          </p:cNvPr>
          <p:cNvSpPr>
            <a:spLocks noGrp="1"/>
          </p:cNvSpPr>
          <p:nvPr>
            <p:ph type="subTitle" idx="1"/>
          </p:nvPr>
        </p:nvSpPr>
        <p:spPr>
          <a:xfrm>
            <a:off x="1524000" y="424459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7D241BBA-58B3-EB49-BEC0-0DEA5BCD6F5A}"/>
              </a:ext>
            </a:extLst>
          </p:cNvPr>
          <p:cNvSpPr>
            <a:spLocks noGrp="1"/>
          </p:cNvSpPr>
          <p:nvPr>
            <p:ph type="sldNum" sz="quarter" idx="12"/>
          </p:nvPr>
        </p:nvSpPr>
        <p:spPr>
          <a:xfrm>
            <a:off x="8610600" y="6356350"/>
            <a:ext cx="2743200" cy="316299"/>
          </a:xfrm>
        </p:spPr>
        <p:txBody>
          <a:bodyPr/>
          <a:lstStyle/>
          <a:p>
            <a:fld id="{8BB57D23-4374-FC43-8A8F-8D82E02D34FD}" type="slidenum">
              <a:rPr lang="en-US" smtClean="0"/>
              <a:pPr/>
              <a:t>‹#›</a:t>
            </a:fld>
            <a:endParaRPr lang="en-US"/>
          </a:p>
        </p:txBody>
      </p:sp>
    </p:spTree>
    <p:extLst>
      <p:ext uri="{BB962C8B-B14F-4D97-AF65-F5344CB8AC3E}">
        <p14:creationId xmlns:p14="http://schemas.microsoft.com/office/powerpoint/2010/main" val="39172036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267D43-D489-1A4F-BE8A-36BCE698D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AE69892-4861-DF41-AAFA-3000ECCCC028}"/>
              </a:ext>
            </a:extLst>
          </p:cNvPr>
          <p:cNvSpPr>
            <a:spLocks noGrp="1"/>
          </p:cNvSpPr>
          <p:nvPr>
            <p:ph type="sldNum" sz="quarter" idx="4"/>
          </p:nvPr>
        </p:nvSpPr>
        <p:spPr>
          <a:xfrm>
            <a:off x="8610600" y="6356351"/>
            <a:ext cx="2743200" cy="341012"/>
          </a:xfrm>
          <a:prstGeom prst="rect">
            <a:avLst/>
          </a:prstGeom>
        </p:spPr>
        <p:txBody>
          <a:bodyPr vert="horz" lIns="91440" tIns="45720" rIns="91440" bIns="45720" rtlCol="0" anchor="ctr"/>
          <a:lstStyle>
            <a:lvl1pPr algn="r">
              <a:defRPr sz="1200">
                <a:solidFill>
                  <a:schemeClr val="tx1">
                    <a:tint val="75000"/>
                  </a:schemeClr>
                </a:solidFill>
              </a:defRPr>
            </a:lvl1pPr>
          </a:lstStyle>
          <a:p>
            <a:fld id="{8BB57D23-4374-FC43-8A8F-8D82E02D34FD}" type="slidenum">
              <a:rPr lang="en-US" smtClean="0"/>
              <a:pPr/>
              <a:t>‹#›</a:t>
            </a:fld>
            <a:endParaRPr lang="en-US"/>
          </a:p>
        </p:txBody>
      </p:sp>
    </p:spTree>
    <p:extLst>
      <p:ext uri="{BB962C8B-B14F-4D97-AF65-F5344CB8AC3E}">
        <p14:creationId xmlns:p14="http://schemas.microsoft.com/office/powerpoint/2010/main" val="209783350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BE8B-4D6B-C641-9601-186F1D58F17C}"/>
              </a:ext>
            </a:extLst>
          </p:cNvPr>
          <p:cNvSpPr>
            <a:spLocks noGrp="1"/>
          </p:cNvSpPr>
          <p:nvPr>
            <p:ph type="ctrTitle"/>
          </p:nvPr>
        </p:nvSpPr>
        <p:spPr>
          <a:xfrm>
            <a:off x="1633945" y="1802439"/>
            <a:ext cx="9721410" cy="3590656"/>
          </a:xfrm>
        </p:spPr>
        <p:txBody>
          <a:bodyPr/>
          <a:lstStyle/>
          <a:p>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br>
              <a:rPr lang="en-CA" dirty="0">
                <a:solidFill>
                  <a:schemeClr val="bg1"/>
                </a:solidFill>
              </a:rPr>
            </a:br>
            <a:r>
              <a:rPr lang="en-CA" b="1" dirty="0">
                <a:solidFill>
                  <a:schemeClr val="bg1"/>
                </a:solidFill>
              </a:rPr>
              <a:t>Additions to Reserve </a:t>
            </a:r>
            <a:br>
              <a:rPr lang="en-CA" b="1" dirty="0">
                <a:solidFill>
                  <a:schemeClr val="bg1"/>
                </a:solidFill>
              </a:rPr>
            </a:br>
            <a:r>
              <a:rPr lang="en-CA" b="1" dirty="0">
                <a:solidFill>
                  <a:schemeClr val="bg1"/>
                </a:solidFill>
              </a:rPr>
              <a:t>Re-design </a:t>
            </a:r>
            <a:br>
              <a:rPr lang="en-CA" b="1" dirty="0">
                <a:solidFill>
                  <a:schemeClr val="bg1"/>
                </a:solidFill>
              </a:rPr>
            </a:br>
            <a:r>
              <a:rPr lang="en-CA" sz="2800" b="1" dirty="0">
                <a:solidFill>
                  <a:schemeClr val="bg1"/>
                </a:solidFill>
              </a:rPr>
              <a:t>Advancing First Nations Priorities</a:t>
            </a:r>
            <a:br>
              <a:rPr lang="en-CA" dirty="0">
                <a:solidFill>
                  <a:schemeClr val="bg1"/>
                </a:solidFill>
              </a:rPr>
            </a:br>
            <a:endParaRPr lang="en-US" dirty="0">
              <a:solidFill>
                <a:schemeClr val="bg1"/>
              </a:solidFill>
            </a:endParaRPr>
          </a:p>
        </p:txBody>
      </p:sp>
      <p:sp>
        <p:nvSpPr>
          <p:cNvPr id="4" name="TextBox 3">
            <a:extLst>
              <a:ext uri="{FF2B5EF4-FFF2-40B4-BE49-F238E27FC236}">
                <a16:creationId xmlns:a16="http://schemas.microsoft.com/office/drawing/2014/main" id="{33C1C396-FFD3-E884-9298-35E4BCE24830}"/>
              </a:ext>
            </a:extLst>
          </p:cNvPr>
          <p:cNvSpPr txBox="1"/>
          <p:nvPr/>
        </p:nvSpPr>
        <p:spPr>
          <a:xfrm>
            <a:off x="2939142" y="5607698"/>
            <a:ext cx="7156580" cy="646331"/>
          </a:xfrm>
          <a:prstGeom prst="rect">
            <a:avLst/>
          </a:prstGeom>
          <a:noFill/>
        </p:spPr>
        <p:txBody>
          <a:bodyPr wrap="square" rtlCol="0">
            <a:spAutoFit/>
          </a:bodyPr>
          <a:lstStyle/>
          <a:p>
            <a:pPr algn="ctr"/>
            <a:r>
              <a:rPr lang="en-US" dirty="0">
                <a:solidFill>
                  <a:schemeClr val="bg1"/>
                </a:solidFill>
              </a:rPr>
              <a:t>AFN Annual General Assembly</a:t>
            </a:r>
          </a:p>
          <a:p>
            <a:pPr algn="ctr"/>
            <a:r>
              <a:rPr lang="en-US" dirty="0">
                <a:solidFill>
                  <a:schemeClr val="bg1"/>
                </a:solidFill>
              </a:rPr>
              <a:t>July 8, 2024</a:t>
            </a:r>
            <a:endParaRPr lang="en-CA" dirty="0">
              <a:solidFill>
                <a:schemeClr val="bg1"/>
              </a:solidFill>
            </a:endParaRPr>
          </a:p>
        </p:txBody>
      </p:sp>
    </p:spTree>
    <p:extLst>
      <p:ext uri="{BB962C8B-B14F-4D97-AF65-F5344CB8AC3E}">
        <p14:creationId xmlns:p14="http://schemas.microsoft.com/office/powerpoint/2010/main" val="354516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extBox 2">
            <a:extLst>
              <a:ext uri="{FF2B5EF4-FFF2-40B4-BE49-F238E27FC236}">
                <a16:creationId xmlns:a16="http://schemas.microsoft.com/office/drawing/2014/main" id="{8BBF67AE-B5AC-ABC6-54A2-22DC4308269C}"/>
              </a:ext>
            </a:extLst>
          </p:cNvPr>
          <p:cNvGraphicFramePr/>
          <p:nvPr>
            <p:extLst>
              <p:ext uri="{D42A27DB-BD31-4B8C-83A1-F6EECF244321}">
                <p14:modId xmlns:p14="http://schemas.microsoft.com/office/powerpoint/2010/main" val="4188136085"/>
              </p:ext>
            </p:extLst>
          </p:nvPr>
        </p:nvGraphicFramePr>
        <p:xfrm>
          <a:off x="838200" y="212922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656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45CF10-516C-76E1-8081-09DBD86520F6}"/>
              </a:ext>
            </a:extLst>
          </p:cNvPr>
          <p:cNvSpPr>
            <a:spLocks noGrp="1"/>
          </p:cNvSpPr>
          <p:nvPr>
            <p:ph type="subTitle" idx="1"/>
          </p:nvPr>
        </p:nvSpPr>
        <p:spPr>
          <a:xfrm>
            <a:off x="1356226" y="2873828"/>
            <a:ext cx="9144000" cy="1585473"/>
          </a:xfrm>
        </p:spPr>
        <p:txBody>
          <a:bodyPr anchor="b">
            <a:normAutofit/>
          </a:bodyPr>
          <a:lstStyle/>
          <a:p>
            <a:r>
              <a:rPr lang="en-CA" sz="4400" b="1" dirty="0">
                <a:solidFill>
                  <a:srgbClr val="C00000"/>
                </a:solidFill>
              </a:rPr>
              <a:t>ATR Re-Design Considerations</a:t>
            </a:r>
          </a:p>
        </p:txBody>
      </p:sp>
    </p:spTree>
    <p:extLst>
      <p:ext uri="{BB962C8B-B14F-4D97-AF65-F5344CB8AC3E}">
        <p14:creationId xmlns:p14="http://schemas.microsoft.com/office/powerpoint/2010/main" val="251528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kumimoji="0" lang="en-US" altLang="en-US" sz="4400" b="1" i="0" u="sng" strike="noStrike" kern="1200" cap="none" normalizeH="0" baseline="0" dirty="0">
                <a:ln>
                  <a:noFill/>
                </a:ln>
                <a:solidFill>
                  <a:srgbClr val="C00000"/>
                </a:solidFill>
                <a:effectLst/>
                <a:latin typeface="+mj-lt"/>
                <a:ea typeface="+mj-ea"/>
                <a:cs typeface="+mj-cs"/>
              </a:rPr>
              <a:t>Reform Considerations - Canada</a:t>
            </a:r>
            <a:endParaRPr kumimoji="0" lang="en-US" altLang="en-US" sz="2000" b="0" i="0" strike="noStrike" kern="1200" cap="none" normalizeH="0" baseline="0" dirty="0">
              <a:ln>
                <a:noFill/>
              </a:ln>
              <a:solidFill>
                <a:schemeClr val="accent1"/>
              </a:solidFill>
              <a:effectLst/>
              <a:latin typeface="+mj-lt"/>
              <a:ea typeface="+mj-ea"/>
              <a:cs typeface="+mj-cs"/>
            </a:endParaRP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75E98120-F741-BA87-EE4F-AEE2DB159EE1}"/>
              </a:ext>
            </a:extLst>
          </p:cNvPr>
          <p:cNvSpPr txBox="1"/>
          <p:nvPr/>
        </p:nvSpPr>
        <p:spPr>
          <a:xfrm>
            <a:off x="5307496" y="2688344"/>
            <a:ext cx="5947997" cy="2585323"/>
          </a:xfrm>
          <a:prstGeom prst="rect">
            <a:avLst/>
          </a:prstGeom>
          <a:noFill/>
        </p:spPr>
        <p:txBody>
          <a:bodyPr wrap="square" rtlCol="0">
            <a:spAutoFit/>
          </a:bodyPr>
          <a:lstStyle/>
          <a:p>
            <a:r>
              <a:rPr lang="en-CA" b="1" dirty="0">
                <a:solidFill>
                  <a:srgbClr val="C00000"/>
                </a:solidFill>
              </a:rPr>
              <a:t>Budget 2021 Funding: </a:t>
            </a:r>
            <a:r>
              <a:rPr lang="en-CA" dirty="0"/>
              <a:t>Budget 2021’s $41 million expires March 31, 2025. The AFN is advocating for a renewal of this funding of at least $50-70 million over five years. </a:t>
            </a:r>
          </a:p>
          <a:p>
            <a:endParaRPr lang="en-CA" dirty="0"/>
          </a:p>
          <a:p>
            <a:r>
              <a:rPr lang="en-CA" b="1" dirty="0">
                <a:solidFill>
                  <a:srgbClr val="C00000"/>
                </a:solidFill>
              </a:rPr>
              <a:t>2025 Election: </a:t>
            </a:r>
            <a:r>
              <a:rPr lang="en-CA" dirty="0"/>
              <a:t>The October 2025 federal election will impact substantive reform of the ATR process. It is anticipated that CIRNA will seek to implement interim policy reform measures addressing the most significant policy-based barriers in the ATR process. </a:t>
            </a:r>
            <a:endParaRPr lang="en-US" sz="1600" b="1" dirty="0">
              <a:solidFill>
                <a:srgbClr val="C00000"/>
              </a:solidFill>
            </a:endParaRPr>
          </a:p>
        </p:txBody>
      </p:sp>
    </p:spTree>
    <p:extLst>
      <p:ext uri="{BB962C8B-B14F-4D97-AF65-F5344CB8AC3E}">
        <p14:creationId xmlns:p14="http://schemas.microsoft.com/office/powerpoint/2010/main" val="374891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kumimoji="0" lang="en-US" altLang="en-US" sz="4400" b="1" i="0" u="sng" strike="noStrike" kern="1200" cap="none" normalizeH="0" baseline="0" dirty="0">
                <a:ln>
                  <a:noFill/>
                </a:ln>
                <a:solidFill>
                  <a:srgbClr val="C00000"/>
                </a:solidFill>
                <a:effectLst/>
                <a:latin typeface="+mj-lt"/>
                <a:ea typeface="+mj-ea"/>
                <a:cs typeface="+mj-cs"/>
              </a:rPr>
              <a:t>Reform Considerations- AFN</a:t>
            </a:r>
            <a:endParaRPr kumimoji="0" lang="en-US" altLang="en-US" sz="2000" b="0" i="0" strike="noStrike" kern="1200" cap="none" normalizeH="0" baseline="0" dirty="0">
              <a:ln>
                <a:noFill/>
              </a:ln>
              <a:solidFill>
                <a:schemeClr val="accent1"/>
              </a:solidFill>
              <a:effectLst/>
              <a:latin typeface="+mj-lt"/>
              <a:ea typeface="+mj-ea"/>
              <a:cs typeface="+mj-cs"/>
            </a:endParaRP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75E98120-F741-BA87-EE4F-AEE2DB159EE1}"/>
              </a:ext>
            </a:extLst>
          </p:cNvPr>
          <p:cNvSpPr txBox="1"/>
          <p:nvPr/>
        </p:nvSpPr>
        <p:spPr>
          <a:xfrm>
            <a:off x="5307496" y="2618477"/>
            <a:ext cx="5947997" cy="2585323"/>
          </a:xfrm>
          <a:prstGeom prst="rect">
            <a:avLst/>
          </a:prstGeom>
          <a:noFill/>
        </p:spPr>
        <p:txBody>
          <a:bodyPr wrap="square" rtlCol="0">
            <a:spAutoFit/>
          </a:bodyPr>
          <a:lstStyle/>
          <a:p>
            <a:pPr marL="285750" indent="-285750">
              <a:buFont typeface="Arial" panose="020B0604020202020204" pitchFamily="34" charset="0"/>
              <a:buChar char="•"/>
            </a:pPr>
            <a:r>
              <a:rPr lang="en-CA" b="1" dirty="0">
                <a:solidFill>
                  <a:srgbClr val="C00000"/>
                </a:solidFill>
              </a:rPr>
              <a:t>Technical Advisory Committee: </a:t>
            </a:r>
            <a:r>
              <a:rPr lang="en-CA" dirty="0"/>
              <a:t>The AFN does not yet have direction from First-Nations-in-Assembly to participate in the TAC process. </a:t>
            </a:r>
          </a:p>
          <a:p>
            <a:pPr marL="742950" lvl="1" indent="-285750">
              <a:buFont typeface="Arial" panose="020B0604020202020204" pitchFamily="34" charset="0"/>
              <a:buChar char="•"/>
            </a:pPr>
            <a:r>
              <a:rPr lang="en-CA" dirty="0"/>
              <a:t>On the recommendation of the Chiefs Committee on Lands, Territories and Resources (CCOLTR), the AFN will be seeking a mandate from First-Nations-in-Assembly to participate in the TAC – this will be on the floor at the upcoming Annual General Assembly </a:t>
            </a:r>
          </a:p>
          <a:p>
            <a:pPr lvl="1"/>
            <a:endParaRPr lang="en-CA" dirty="0"/>
          </a:p>
        </p:txBody>
      </p:sp>
    </p:spTree>
    <p:extLst>
      <p:ext uri="{BB962C8B-B14F-4D97-AF65-F5344CB8AC3E}">
        <p14:creationId xmlns:p14="http://schemas.microsoft.com/office/powerpoint/2010/main" val="949769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0000"/>
          </a:bodyPr>
          <a:lstStyle/>
          <a:p>
            <a:pPr lvl="0" fontAlgn="base">
              <a:spcAft>
                <a:spcPct val="0"/>
              </a:spcAft>
            </a:pPr>
            <a:br>
              <a:rPr lang="en-US" altLang="en-US" sz="4400" b="1" u="sng" dirty="0">
                <a:solidFill>
                  <a:srgbClr val="C00000"/>
                </a:solidFill>
              </a:rPr>
            </a:br>
            <a:br>
              <a:rPr lang="en-US" altLang="en-US" sz="4400" b="1" u="sng" dirty="0">
                <a:solidFill>
                  <a:srgbClr val="C00000"/>
                </a:solidFill>
              </a:rPr>
            </a:br>
            <a:br>
              <a:rPr lang="en-US" altLang="en-US" sz="4400" b="1" u="sng" dirty="0">
                <a:solidFill>
                  <a:srgbClr val="C00000"/>
                </a:solidFill>
              </a:rPr>
            </a:br>
            <a:r>
              <a:rPr lang="en-US" altLang="en-US" sz="4400" b="1" u="sng" dirty="0">
                <a:solidFill>
                  <a:srgbClr val="C00000"/>
                </a:solidFill>
              </a:rPr>
              <a:t>Redesign Process: AFN Activities </a:t>
            </a:r>
            <a:br>
              <a:rPr lang="en-US" altLang="en-US" sz="4400" b="1" u="sng" dirty="0">
                <a:solidFill>
                  <a:srgbClr val="C00000"/>
                </a:solidFill>
              </a:rPr>
            </a:br>
            <a:br>
              <a:rPr lang="en-US" altLang="en-US" sz="4400" b="1" u="sng" dirty="0">
                <a:solidFill>
                  <a:srgbClr val="C00000"/>
                </a:solidFill>
              </a:rPr>
            </a:br>
            <a:br>
              <a:rPr lang="en-US" altLang="en-US" sz="4400" b="1" u="sng" dirty="0">
                <a:solidFill>
                  <a:srgbClr val="C00000"/>
                </a:solidFill>
              </a:rPr>
            </a:br>
            <a:br>
              <a:rPr lang="en-US" altLang="en-US" sz="4400" b="1" u="sng" kern="1200" dirty="0">
                <a:solidFill>
                  <a:srgbClr val="C00000"/>
                </a:solidFill>
                <a:latin typeface="+mj-lt"/>
                <a:ea typeface="+mj-ea"/>
                <a:cs typeface="+mj-cs"/>
              </a:rPr>
            </a:b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753584"/>
            <a:ext cx="6377769" cy="4930246"/>
          </a:xfrm>
          <a:prstGeom prst="rect">
            <a:avLst/>
          </a:prstGeom>
        </p:spPr>
        <p:txBody>
          <a:bodyPr vert="horz" lIns="91440" tIns="45720" rIns="91440" bIns="45720" rtlCol="0" anchor="ctr">
            <a:normAutofit fontScale="70000" lnSpcReduction="20000"/>
          </a:bodyPr>
          <a:lstStyle/>
          <a:p>
            <a:pPr marL="914400" lvl="1" indent="-457200">
              <a:lnSpc>
                <a:spcPct val="90000"/>
              </a:lnSpc>
              <a:spcAft>
                <a:spcPts val="600"/>
              </a:spcAft>
              <a:buFont typeface="Arial" panose="020B0604020202020204" pitchFamily="34" charset="0"/>
              <a:buChar char="•"/>
            </a:pPr>
            <a:r>
              <a:rPr lang="en-US" sz="3200" dirty="0">
                <a:ea typeface="Times New Roman" panose="02020603050405020304" pitchFamily="18" charset="0"/>
                <a:cs typeface="Arial" panose="020B0604020202020204" pitchFamily="34" charset="0"/>
              </a:rPr>
              <a:t>To advance its mandate, the AFN carried out several initiatives in 2023 through early 2024 including:</a:t>
            </a:r>
          </a:p>
          <a:p>
            <a:pPr lvl="1">
              <a:lnSpc>
                <a:spcPct val="90000"/>
              </a:lnSpc>
              <a:spcAft>
                <a:spcPts val="600"/>
              </a:spcAft>
            </a:pPr>
            <a:endParaRPr lang="en-US" sz="3200" dirty="0">
              <a:ea typeface="Times New Roman" panose="02020603050405020304" pitchFamily="18" charset="0"/>
              <a:cs typeface="Arial" panose="020B0604020202020204" pitchFamily="34" charset="0"/>
            </a:endParaRPr>
          </a:p>
          <a:p>
            <a:pPr marL="1200150" lvl="2" indent="-285750">
              <a:lnSpc>
                <a:spcPct val="90000"/>
              </a:lnSpc>
              <a:spcAft>
                <a:spcPts val="600"/>
              </a:spcAft>
              <a:buFont typeface="Arial" panose="020B0604020202020204" pitchFamily="34" charset="0"/>
              <a:buChar char="•"/>
            </a:pPr>
            <a:r>
              <a:rPr lang="en-US" sz="3200" dirty="0">
                <a:ea typeface="Times New Roman" panose="02020603050405020304" pitchFamily="18" charset="0"/>
                <a:cs typeface="Arial" panose="020B0604020202020204" pitchFamily="34" charset="0"/>
              </a:rPr>
              <a:t>National ATR Survey</a:t>
            </a:r>
          </a:p>
          <a:p>
            <a:pPr marL="1200150" lvl="2" indent="-285750">
              <a:lnSpc>
                <a:spcPct val="90000"/>
              </a:lnSpc>
              <a:spcAft>
                <a:spcPts val="600"/>
              </a:spcAft>
              <a:buFont typeface="Arial" panose="020B0604020202020204" pitchFamily="34" charset="0"/>
              <a:buChar char="•"/>
            </a:pPr>
            <a:r>
              <a:rPr lang="en-US" sz="3200" dirty="0">
                <a:ea typeface="Times New Roman" panose="02020603050405020304" pitchFamily="18" charset="0"/>
                <a:cs typeface="Arial" panose="020B0604020202020204" pitchFamily="34" charset="0"/>
              </a:rPr>
              <a:t>ISC Regional Interview Process </a:t>
            </a:r>
          </a:p>
          <a:p>
            <a:pPr marL="1200150" lvl="2" indent="-285750">
              <a:lnSpc>
                <a:spcPct val="90000"/>
              </a:lnSpc>
              <a:spcAft>
                <a:spcPts val="600"/>
              </a:spcAft>
              <a:buFont typeface="Arial" panose="020B0604020202020204" pitchFamily="34" charset="0"/>
              <a:buChar char="•"/>
            </a:pPr>
            <a:r>
              <a:rPr lang="en-US" sz="3200" dirty="0">
                <a:ea typeface="Times New Roman" panose="02020603050405020304" pitchFamily="18" charset="0"/>
                <a:cs typeface="Arial" panose="020B0604020202020204" pitchFamily="34" charset="0"/>
              </a:rPr>
              <a:t>ATR Case Studies </a:t>
            </a:r>
          </a:p>
          <a:p>
            <a:pPr marL="742950" lvl="1" indent="-285750">
              <a:lnSpc>
                <a:spcPct val="90000"/>
              </a:lnSpc>
              <a:spcAft>
                <a:spcPts val="600"/>
              </a:spcAft>
              <a:buFont typeface="Arial" panose="020B0604020202020204" pitchFamily="34" charset="0"/>
              <a:buChar char="•"/>
            </a:pPr>
            <a:endParaRPr lang="en-US" sz="3200" dirty="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en-US" sz="3200" dirty="0">
                <a:ea typeface="Times New Roman" panose="02020603050405020304" pitchFamily="18" charset="0"/>
                <a:cs typeface="Arial" panose="020B0604020202020204" pitchFamily="34" charset="0"/>
              </a:rPr>
              <a:t>AFN analysis from these initiatives is the subject of this dialogue session today.</a:t>
            </a:r>
          </a:p>
          <a:p>
            <a:pPr lvl="1">
              <a:lnSpc>
                <a:spcPct val="90000"/>
              </a:lnSpc>
              <a:spcAft>
                <a:spcPts val="600"/>
              </a:spcAft>
            </a:pPr>
            <a:endParaRPr lang="en-US" sz="3200" dirty="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en-US" sz="3200" dirty="0">
                <a:ea typeface="Times New Roman" panose="02020603050405020304" pitchFamily="18" charset="0"/>
                <a:cs typeface="Arial" panose="020B0604020202020204" pitchFamily="34" charset="0"/>
              </a:rPr>
              <a:t>The AFN is seeking First Nations input on required policy and process reforms to advance in 2024-25.</a:t>
            </a:r>
          </a:p>
          <a:p>
            <a:pPr marL="742950" lvl="1" indent="-285750">
              <a:lnSpc>
                <a:spcPct val="90000"/>
              </a:lnSpc>
              <a:spcAft>
                <a:spcPts val="600"/>
              </a:spcAft>
              <a:buFont typeface="Arial" panose="020B0604020202020204" pitchFamily="34" charset="0"/>
              <a:buChar char="•"/>
            </a:pPr>
            <a:endParaRPr lang="en-US" sz="3200" dirty="0">
              <a:ea typeface="Times New Roman" panose="02020603050405020304" pitchFamily="18" charset="0"/>
              <a:cs typeface="Arial" panose="020B0604020202020204" pitchFamily="34" charset="0"/>
            </a:endParaRPr>
          </a:p>
          <a:p>
            <a:pPr>
              <a:lnSpc>
                <a:spcPct val="90000"/>
              </a:lnSpc>
              <a:spcAft>
                <a:spcPts val="600"/>
              </a:spcAft>
            </a:pPr>
            <a:r>
              <a:rPr lang="en-US" sz="2000" dirty="0"/>
              <a:t>                                       </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6674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227149" y="1573607"/>
            <a:ext cx="4635796"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br>
              <a:rPr lang="en-US" altLang="en-US" sz="4400" b="1" u="sng" dirty="0">
                <a:solidFill>
                  <a:srgbClr val="C00000"/>
                </a:solidFill>
              </a:rPr>
            </a:br>
            <a:r>
              <a:rPr lang="en-US" altLang="en-US" sz="4400" b="1" u="sng" dirty="0">
                <a:solidFill>
                  <a:srgbClr val="C00000"/>
                </a:solidFill>
              </a:rPr>
              <a:t>Dialogue Session: </a:t>
            </a:r>
            <a:br>
              <a:rPr lang="en-US" altLang="en-US" sz="4400" b="1" u="sng" dirty="0">
                <a:solidFill>
                  <a:srgbClr val="C00000"/>
                </a:solidFill>
              </a:rPr>
            </a:br>
            <a:r>
              <a:rPr lang="en-US" altLang="en-US" sz="4400" b="1" u="sng" dirty="0">
                <a:solidFill>
                  <a:srgbClr val="C00000"/>
                </a:solidFill>
              </a:rPr>
              <a:t>ATR Policy Reform One Pagers</a:t>
            </a:r>
            <a:br>
              <a:rPr lang="en-US" altLang="en-US" sz="4400" b="1" u="sng" dirty="0">
                <a:solidFill>
                  <a:srgbClr val="C00000"/>
                </a:solidFill>
              </a:rPr>
            </a:br>
            <a:br>
              <a:rPr lang="en-US" altLang="en-US" sz="4400" b="1" u="sng" kern="1200" dirty="0">
                <a:solidFill>
                  <a:srgbClr val="C00000"/>
                </a:solidFill>
                <a:latin typeface="+mj-lt"/>
                <a:ea typeface="+mj-ea"/>
                <a:cs typeface="+mj-cs"/>
              </a:rPr>
            </a:b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753584"/>
            <a:ext cx="6377769" cy="4930246"/>
          </a:xfrm>
          <a:prstGeom prst="rect">
            <a:avLst/>
          </a:prstGeom>
        </p:spPr>
        <p:txBody>
          <a:bodyPr vert="horz" lIns="91440" tIns="45720" rIns="91440" bIns="45720" rtlCol="0" anchor="ctr">
            <a:noAutofit/>
          </a:bodyPr>
          <a:lstStyle/>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742950" lvl="1" indent="-285750">
              <a:lnSpc>
                <a:spcPct val="90000"/>
              </a:lnSpc>
              <a:spcAft>
                <a:spcPts val="600"/>
              </a:spcAft>
              <a:buFont typeface="Arial" panose="020B0604020202020204" pitchFamily="34" charset="0"/>
              <a:buChar char="•"/>
            </a:pPr>
            <a:endParaRPr lang="en-US" sz="2000" dirty="0">
              <a:ea typeface="Times New Roman" panose="02020603050405020304" pitchFamily="18" charset="0"/>
              <a:cs typeface="Arial" panose="020B0604020202020204" pitchFamily="34" charset="0"/>
            </a:endParaRPr>
          </a:p>
          <a:p>
            <a:pPr lvl="1">
              <a:lnSpc>
                <a:spcPct val="90000"/>
              </a:lnSpc>
              <a:spcAft>
                <a:spcPts val="600"/>
              </a:spcAft>
            </a:pPr>
            <a:endParaRPr lang="en-US" sz="2000" dirty="0">
              <a:ea typeface="Times New Roman" panose="02020603050405020304" pitchFamily="18" charset="0"/>
              <a:cs typeface="Arial" panose="020B0604020202020204" pitchFamily="34" charset="0"/>
            </a:endParaRPr>
          </a:p>
          <a:p>
            <a:pPr lvl="1">
              <a:lnSpc>
                <a:spcPct val="90000"/>
              </a:lnSpc>
              <a:spcAft>
                <a:spcPts val="600"/>
              </a:spcAft>
            </a:pPr>
            <a:endParaRPr lang="en-US" sz="2400" b="1" dirty="0">
              <a:ea typeface="Times New Roman" panose="02020603050405020304" pitchFamily="18" charset="0"/>
              <a:cs typeface="Arial" panose="020B0604020202020204" pitchFamily="34" charset="0"/>
            </a:endParaRPr>
          </a:p>
          <a:p>
            <a:pPr lvl="1">
              <a:lnSpc>
                <a:spcPct val="90000"/>
              </a:lnSpc>
              <a:spcAft>
                <a:spcPts val="600"/>
              </a:spcAft>
            </a:pPr>
            <a:endParaRPr lang="en-US" sz="2400" b="1" dirty="0">
              <a:ea typeface="Times New Roman" panose="02020603050405020304" pitchFamily="18" charset="0"/>
              <a:cs typeface="Arial" panose="020B0604020202020204" pitchFamily="34" charset="0"/>
            </a:endParaRPr>
          </a:p>
          <a:p>
            <a:pPr lvl="1">
              <a:lnSpc>
                <a:spcPct val="90000"/>
              </a:lnSpc>
              <a:spcAft>
                <a:spcPts val="600"/>
              </a:spcAft>
            </a:pPr>
            <a:endParaRPr lang="en-US" sz="2100" b="1" dirty="0">
              <a:ea typeface="Times New Roman" panose="02020603050405020304" pitchFamily="18" charset="0"/>
              <a:cs typeface="Arial" panose="020B0604020202020204" pitchFamily="34" charset="0"/>
            </a:endParaRPr>
          </a:p>
          <a:p>
            <a:pPr marL="1200150" lvl="2" indent="-285750">
              <a:lnSpc>
                <a:spcPct val="90000"/>
              </a:lnSpc>
              <a:spcAft>
                <a:spcPts val="600"/>
              </a:spcAft>
              <a:buFont typeface="Arial" panose="020B0604020202020204" pitchFamily="34" charset="0"/>
              <a:buChar char="•"/>
            </a:pPr>
            <a:endParaRPr lang="en-US" sz="2100" dirty="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en-US" sz="2100" dirty="0">
                <a:ea typeface="Times New Roman" panose="02020603050405020304" pitchFamily="18" charset="0"/>
                <a:cs typeface="Arial" panose="020B0604020202020204" pitchFamily="34" charset="0"/>
              </a:rPr>
              <a:t>The AFN analyzed results from various First Nation engagement activities to develop ATR Policy Reform One Pagers, which we have provided to all participants. </a:t>
            </a:r>
          </a:p>
          <a:p>
            <a:pPr lvl="1">
              <a:lnSpc>
                <a:spcPct val="90000"/>
              </a:lnSpc>
              <a:spcAft>
                <a:spcPts val="600"/>
              </a:spcAft>
            </a:pPr>
            <a:endParaRPr lang="en-US" sz="2100" dirty="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en-US" sz="2100" dirty="0">
                <a:ea typeface="Times New Roman" panose="02020603050405020304" pitchFamily="18" charset="0"/>
                <a:cs typeface="Arial" panose="020B0604020202020204" pitchFamily="34" charset="0"/>
              </a:rPr>
              <a:t>The four ATR Policy Reform One Pagers are designed to spark discussion in today's dialogue session, based on insights from First Nations.</a:t>
            </a:r>
          </a:p>
          <a:p>
            <a:pPr marL="742950" lvl="1" indent="-285750">
              <a:lnSpc>
                <a:spcPct val="90000"/>
              </a:lnSpc>
              <a:spcAft>
                <a:spcPts val="600"/>
              </a:spcAft>
              <a:buFont typeface="Arial" panose="020B0604020202020204" pitchFamily="34" charset="0"/>
              <a:buChar char="•"/>
            </a:pPr>
            <a:endParaRPr lang="en-US" sz="2100" dirty="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endParaRPr lang="en-US" sz="2100" dirty="0">
              <a:ea typeface="Times New Roman" panose="02020603050405020304" pitchFamily="18" charset="0"/>
              <a:cs typeface="Arial" panose="020B0604020202020204" pitchFamily="34" charset="0"/>
            </a:endParaRPr>
          </a:p>
          <a:p>
            <a:pPr lvl="1">
              <a:lnSpc>
                <a:spcPct val="90000"/>
              </a:lnSpc>
              <a:spcAft>
                <a:spcPts val="600"/>
              </a:spcAft>
            </a:pPr>
            <a:endParaRPr lang="en-US" sz="2400" dirty="0">
              <a:ea typeface="Times New Roman" panose="02020603050405020304" pitchFamily="18" charset="0"/>
              <a:cs typeface="Arial" panose="020B0604020202020204" pitchFamily="34" charset="0"/>
            </a:endParaRPr>
          </a:p>
          <a:p>
            <a:pPr lvl="1">
              <a:lnSpc>
                <a:spcPct val="90000"/>
              </a:lnSpc>
              <a:spcAft>
                <a:spcPts val="600"/>
              </a:spcAft>
            </a:pPr>
            <a:endParaRPr lang="en-US" sz="2400" dirty="0">
              <a:ea typeface="Times New Roman" panose="02020603050405020304" pitchFamily="18" charset="0"/>
              <a:cs typeface="Arial" panose="020B0604020202020204" pitchFamily="34" charset="0"/>
            </a:endParaRPr>
          </a:p>
          <a:p>
            <a:pPr marL="1200150" lvl="2" indent="-285750">
              <a:lnSpc>
                <a:spcPct val="90000"/>
              </a:lnSpc>
              <a:spcAft>
                <a:spcPts val="600"/>
              </a:spcAft>
              <a:buFont typeface="Arial" panose="020B0604020202020204" pitchFamily="34" charset="0"/>
              <a:buChar char="•"/>
            </a:pPr>
            <a:endParaRPr lang="en-US" sz="1100" dirty="0"/>
          </a:p>
          <a:p>
            <a:pPr marL="742950" lvl="1" indent="-285750">
              <a:lnSpc>
                <a:spcPct val="90000"/>
              </a:lnSpc>
              <a:spcAft>
                <a:spcPts val="600"/>
              </a:spcAft>
              <a:buFont typeface="Arial" panose="020B0604020202020204" pitchFamily="34" charset="0"/>
              <a:buChar char="•"/>
            </a:pPr>
            <a:endParaRPr lang="en-US" sz="2200" dirty="0">
              <a:ea typeface="Times New Roman" panose="02020603050405020304" pitchFamily="18" charset="0"/>
              <a:cs typeface="Arial" panose="020B0604020202020204" pitchFamily="34" charset="0"/>
            </a:endParaRPr>
          </a:p>
          <a:p>
            <a:pPr lvl="1"/>
            <a:endParaRPr lang="en-US" sz="2000" dirty="0"/>
          </a:p>
          <a:p>
            <a:pPr lvl="1"/>
            <a:endParaRPr lang="en-US" sz="2000" dirty="0"/>
          </a:p>
          <a:p>
            <a:pPr lvl="1"/>
            <a:endParaRPr lang="en-CA" sz="2000" dirty="0"/>
          </a:p>
          <a:p>
            <a:pPr fontAlgn="b">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                                       </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214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br>
              <a:rPr lang="en-US" altLang="en-US" sz="4400" b="1" u="sng" dirty="0">
                <a:solidFill>
                  <a:srgbClr val="C00000"/>
                </a:solidFill>
              </a:rPr>
            </a:br>
            <a:r>
              <a:rPr lang="en-US" altLang="en-US" sz="4400" b="1" u="sng" dirty="0">
                <a:solidFill>
                  <a:srgbClr val="C00000"/>
                </a:solidFill>
              </a:rPr>
              <a:t>ATR One Pagers </a:t>
            </a:r>
            <a:br>
              <a:rPr lang="en-US" altLang="en-US" sz="4400" b="1" u="sng" dirty="0">
                <a:solidFill>
                  <a:srgbClr val="C00000"/>
                </a:solidFill>
              </a:rPr>
            </a:br>
            <a:br>
              <a:rPr lang="en-US" altLang="en-US" sz="4400" b="1" u="sng" dirty="0">
                <a:solidFill>
                  <a:srgbClr val="C00000"/>
                </a:solidFill>
              </a:rPr>
            </a:br>
            <a:r>
              <a:rPr lang="en-US" altLang="en-US" sz="4400" b="1" u="sng" dirty="0">
                <a:solidFill>
                  <a:srgbClr val="C00000"/>
                </a:solidFill>
              </a:rPr>
              <a:t>ATR Survey</a:t>
            </a:r>
            <a:br>
              <a:rPr lang="en-US" altLang="en-US" sz="4400" b="1" u="sng" dirty="0">
                <a:solidFill>
                  <a:srgbClr val="C00000"/>
                </a:solidFill>
              </a:rPr>
            </a:br>
            <a:br>
              <a:rPr lang="en-US" altLang="en-US" sz="4400" b="1" u="sng" kern="1200" dirty="0">
                <a:solidFill>
                  <a:srgbClr val="C00000"/>
                </a:solidFill>
                <a:latin typeface="+mj-lt"/>
                <a:ea typeface="+mj-ea"/>
                <a:cs typeface="+mj-cs"/>
              </a:rPr>
            </a:b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753584"/>
            <a:ext cx="6377769" cy="4930246"/>
          </a:xfrm>
          <a:prstGeom prst="rect">
            <a:avLst/>
          </a:prstGeom>
        </p:spPr>
        <p:txBody>
          <a:bodyPr vert="horz" lIns="91440" tIns="45720" rIns="91440" bIns="45720" rtlCol="0" anchor="ctr">
            <a:noAutofit/>
          </a:bodyPr>
          <a:lstStyle/>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742950" lvl="1" indent="-285750">
              <a:lnSpc>
                <a:spcPct val="90000"/>
              </a:lnSpc>
              <a:spcAft>
                <a:spcPts val="600"/>
              </a:spcAft>
              <a:buFont typeface="Arial" panose="020B0604020202020204" pitchFamily="34" charset="0"/>
              <a:buChar char="•"/>
            </a:pPr>
            <a:endParaRPr lang="en-US" sz="2000" dirty="0">
              <a:ea typeface="Times New Roman" panose="02020603050405020304" pitchFamily="18" charset="0"/>
              <a:cs typeface="Arial" panose="020B0604020202020204" pitchFamily="34" charset="0"/>
            </a:endParaRPr>
          </a:p>
          <a:p>
            <a:pPr lvl="1">
              <a:lnSpc>
                <a:spcPct val="90000"/>
              </a:lnSpc>
              <a:spcAft>
                <a:spcPts val="600"/>
              </a:spcAft>
            </a:pPr>
            <a:endParaRPr lang="en-US" sz="2000" dirty="0">
              <a:ea typeface="Times New Roman" panose="02020603050405020304" pitchFamily="18" charset="0"/>
              <a:cs typeface="Arial" panose="020B0604020202020204" pitchFamily="34" charset="0"/>
            </a:endParaRPr>
          </a:p>
          <a:p>
            <a:pPr lvl="1">
              <a:lnSpc>
                <a:spcPct val="90000"/>
              </a:lnSpc>
              <a:spcAft>
                <a:spcPts val="600"/>
              </a:spcAft>
            </a:pPr>
            <a:endParaRPr lang="en-US" sz="2400" b="1" dirty="0">
              <a:ea typeface="Times New Roman" panose="02020603050405020304" pitchFamily="18" charset="0"/>
              <a:cs typeface="Arial" panose="020B0604020202020204" pitchFamily="34" charset="0"/>
            </a:endParaRPr>
          </a:p>
          <a:p>
            <a:pPr lvl="1">
              <a:lnSpc>
                <a:spcPct val="90000"/>
              </a:lnSpc>
              <a:spcAft>
                <a:spcPts val="600"/>
              </a:spcAft>
            </a:pPr>
            <a:r>
              <a:rPr lang="en-US" sz="2100" b="1" dirty="0">
                <a:ea typeface="Times New Roman" panose="02020603050405020304" pitchFamily="18" charset="0"/>
                <a:cs typeface="Arial" panose="020B0604020202020204" pitchFamily="34" charset="0"/>
              </a:rPr>
              <a:t>2022 ATR Survey with First Nations</a:t>
            </a:r>
          </a:p>
          <a:p>
            <a:pPr marL="1200150" lvl="2" indent="-285750">
              <a:lnSpc>
                <a:spcPct val="90000"/>
              </a:lnSpc>
              <a:spcAft>
                <a:spcPts val="600"/>
              </a:spcAft>
              <a:buFont typeface="Arial" panose="020B0604020202020204" pitchFamily="34" charset="0"/>
              <a:buChar char="•"/>
            </a:pPr>
            <a:endParaRPr lang="en-US" sz="2100" dirty="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en-US" sz="2100" dirty="0">
                <a:ea typeface="Times New Roman" panose="02020603050405020304" pitchFamily="18" charset="0"/>
                <a:cs typeface="Arial" panose="020B0604020202020204" pitchFamily="34" charset="0"/>
              </a:rPr>
              <a:t>The AFN finalized a 2023 report summarizing First Nations experiences using the ATR policy and process.</a:t>
            </a:r>
          </a:p>
          <a:p>
            <a:pPr marL="1200150" lvl="2" indent="-285750">
              <a:lnSpc>
                <a:spcPct val="90000"/>
              </a:lnSpc>
              <a:spcAft>
                <a:spcPts val="600"/>
              </a:spcAft>
              <a:buFont typeface="Arial" panose="020B0604020202020204" pitchFamily="34" charset="0"/>
              <a:buChar char="•"/>
            </a:pPr>
            <a:r>
              <a:rPr lang="en-US" sz="2100" dirty="0">
                <a:ea typeface="Times New Roman" panose="02020603050405020304" pitchFamily="18" charset="0"/>
                <a:cs typeface="Arial" panose="020B0604020202020204" pitchFamily="34" charset="0"/>
              </a:rPr>
              <a:t>322 total responses </a:t>
            </a:r>
          </a:p>
          <a:p>
            <a:pPr lvl="2">
              <a:lnSpc>
                <a:spcPct val="90000"/>
              </a:lnSpc>
              <a:spcAft>
                <a:spcPts val="600"/>
              </a:spcAft>
            </a:pPr>
            <a:endParaRPr lang="en-US" sz="2100" dirty="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en-US" sz="2100" dirty="0">
                <a:ea typeface="Times New Roman" panose="02020603050405020304" pitchFamily="18" charset="0"/>
                <a:cs typeface="Arial" panose="020B0604020202020204" pitchFamily="34" charset="0"/>
              </a:rPr>
              <a:t>Findings included the need for increased community capacity and greater authority within the process.  </a:t>
            </a:r>
          </a:p>
          <a:p>
            <a:pPr marL="1200150" lvl="2" indent="-285750">
              <a:lnSpc>
                <a:spcPct val="90000"/>
              </a:lnSpc>
              <a:spcAft>
                <a:spcPts val="600"/>
              </a:spcAft>
              <a:buFont typeface="Arial" panose="020B0604020202020204" pitchFamily="34" charset="0"/>
              <a:buChar char="•"/>
            </a:pPr>
            <a:endParaRPr lang="en-US" sz="1100" dirty="0"/>
          </a:p>
          <a:p>
            <a:pPr marL="742950" lvl="1" indent="-285750">
              <a:lnSpc>
                <a:spcPct val="90000"/>
              </a:lnSpc>
              <a:spcAft>
                <a:spcPts val="600"/>
              </a:spcAft>
              <a:buFont typeface="Arial" panose="020B0604020202020204" pitchFamily="34" charset="0"/>
              <a:buChar char="•"/>
            </a:pPr>
            <a:endParaRPr lang="en-US" sz="2200" dirty="0">
              <a:ea typeface="Times New Roman" panose="02020603050405020304" pitchFamily="18" charset="0"/>
              <a:cs typeface="Arial" panose="020B0604020202020204" pitchFamily="34" charset="0"/>
            </a:endParaRPr>
          </a:p>
          <a:p>
            <a:pPr lvl="1"/>
            <a:endParaRPr lang="en-US" sz="2000" dirty="0"/>
          </a:p>
          <a:p>
            <a:pPr lvl="1"/>
            <a:endParaRPr lang="en-US" sz="2000" dirty="0"/>
          </a:p>
          <a:p>
            <a:pPr lvl="1"/>
            <a:endParaRPr lang="en-CA" sz="2000" dirty="0"/>
          </a:p>
          <a:p>
            <a:pPr fontAlgn="b">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                                       </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5450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br>
              <a:rPr lang="en-US" altLang="en-US" sz="4400" b="1" u="sng" dirty="0">
                <a:solidFill>
                  <a:srgbClr val="C00000"/>
                </a:solidFill>
              </a:rPr>
            </a:br>
            <a:r>
              <a:rPr lang="en-US" altLang="en-US" sz="4400" b="1" u="sng" dirty="0">
                <a:solidFill>
                  <a:srgbClr val="C00000"/>
                </a:solidFill>
              </a:rPr>
              <a:t>ATR One Pagers </a:t>
            </a:r>
            <a:br>
              <a:rPr lang="en-US" altLang="en-US" sz="4400" b="1" u="sng" dirty="0">
                <a:solidFill>
                  <a:srgbClr val="C00000"/>
                </a:solidFill>
              </a:rPr>
            </a:br>
            <a:br>
              <a:rPr lang="en-US" altLang="en-US" sz="4400" b="1" u="sng" dirty="0">
                <a:solidFill>
                  <a:srgbClr val="C00000"/>
                </a:solidFill>
              </a:rPr>
            </a:br>
            <a:r>
              <a:rPr lang="en-US" altLang="en-US" sz="4400" b="1" u="sng" dirty="0">
                <a:solidFill>
                  <a:srgbClr val="C00000"/>
                </a:solidFill>
              </a:rPr>
              <a:t>ISC Interviews</a:t>
            </a:r>
            <a:br>
              <a:rPr lang="en-US" altLang="en-US" sz="4400" b="1" u="sng" dirty="0">
                <a:solidFill>
                  <a:srgbClr val="C00000"/>
                </a:solidFill>
              </a:rPr>
            </a:br>
            <a:br>
              <a:rPr lang="en-US" altLang="en-US" sz="4400" b="1" u="sng" kern="1200" dirty="0">
                <a:solidFill>
                  <a:srgbClr val="C00000"/>
                </a:solidFill>
                <a:latin typeface="+mj-lt"/>
                <a:ea typeface="+mj-ea"/>
                <a:cs typeface="+mj-cs"/>
              </a:rPr>
            </a:b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753584"/>
            <a:ext cx="6377769" cy="4930246"/>
          </a:xfrm>
          <a:prstGeom prst="rect">
            <a:avLst/>
          </a:prstGeom>
        </p:spPr>
        <p:txBody>
          <a:bodyPr vert="horz" lIns="91440" tIns="45720" rIns="91440" bIns="45720" rtlCol="0" anchor="ctr">
            <a:noAutofit/>
          </a:bodyPr>
          <a:lstStyle/>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742950" lvl="1" indent="-285750">
              <a:lnSpc>
                <a:spcPct val="90000"/>
              </a:lnSpc>
              <a:spcAft>
                <a:spcPts val="600"/>
              </a:spcAft>
              <a:buFont typeface="Arial" panose="020B0604020202020204" pitchFamily="34" charset="0"/>
              <a:buChar char="•"/>
            </a:pPr>
            <a:endParaRPr lang="en-US" sz="2000" dirty="0">
              <a:ea typeface="Times New Roman" panose="02020603050405020304" pitchFamily="18" charset="0"/>
              <a:cs typeface="Arial" panose="020B0604020202020204" pitchFamily="34" charset="0"/>
            </a:endParaRPr>
          </a:p>
          <a:p>
            <a:pPr lvl="1">
              <a:lnSpc>
                <a:spcPct val="90000"/>
              </a:lnSpc>
              <a:spcAft>
                <a:spcPts val="600"/>
              </a:spcAft>
            </a:pPr>
            <a:endParaRPr lang="en-US" sz="2000" dirty="0">
              <a:ea typeface="Times New Roman" panose="02020603050405020304" pitchFamily="18" charset="0"/>
              <a:cs typeface="Arial" panose="020B0604020202020204" pitchFamily="34" charset="0"/>
            </a:endParaRPr>
          </a:p>
          <a:p>
            <a:pPr lvl="1">
              <a:lnSpc>
                <a:spcPct val="90000"/>
              </a:lnSpc>
              <a:spcAft>
                <a:spcPts val="600"/>
              </a:spcAft>
            </a:pPr>
            <a:endParaRPr lang="en-US" sz="2400" b="1" dirty="0">
              <a:ea typeface="Times New Roman" panose="02020603050405020304" pitchFamily="18" charset="0"/>
              <a:cs typeface="Arial" panose="020B0604020202020204" pitchFamily="34" charset="0"/>
            </a:endParaRPr>
          </a:p>
          <a:p>
            <a:pPr lvl="1">
              <a:lnSpc>
                <a:spcPct val="90000"/>
              </a:lnSpc>
              <a:spcAft>
                <a:spcPts val="600"/>
              </a:spcAft>
            </a:pPr>
            <a:endParaRPr lang="en-US" sz="2400" b="1" dirty="0">
              <a:ea typeface="Times New Roman" panose="02020603050405020304" pitchFamily="18" charset="0"/>
              <a:cs typeface="Arial" panose="020B0604020202020204" pitchFamily="34" charset="0"/>
            </a:endParaRPr>
          </a:p>
          <a:p>
            <a:pPr lvl="1">
              <a:lnSpc>
                <a:spcPct val="90000"/>
              </a:lnSpc>
              <a:spcAft>
                <a:spcPts val="600"/>
              </a:spcAft>
            </a:pPr>
            <a:endParaRPr lang="en-US" sz="2100" b="1" dirty="0">
              <a:ea typeface="Times New Roman" panose="02020603050405020304" pitchFamily="18" charset="0"/>
              <a:cs typeface="Arial" panose="020B0604020202020204" pitchFamily="34" charset="0"/>
            </a:endParaRPr>
          </a:p>
          <a:p>
            <a:pPr lvl="1">
              <a:lnSpc>
                <a:spcPct val="90000"/>
              </a:lnSpc>
              <a:spcAft>
                <a:spcPts val="600"/>
              </a:spcAft>
            </a:pPr>
            <a:r>
              <a:rPr lang="en-US" sz="2100" b="1" dirty="0">
                <a:ea typeface="Times New Roman" panose="02020603050405020304" pitchFamily="18" charset="0"/>
                <a:cs typeface="Arial" panose="020B0604020202020204" pitchFamily="34" charset="0"/>
              </a:rPr>
              <a:t>2023-24 ISC Regional Interviews </a:t>
            </a:r>
          </a:p>
          <a:p>
            <a:pPr marL="1200150" lvl="2" indent="-285750">
              <a:lnSpc>
                <a:spcPct val="90000"/>
              </a:lnSpc>
              <a:spcAft>
                <a:spcPts val="600"/>
              </a:spcAft>
              <a:buFont typeface="Arial" panose="020B0604020202020204" pitchFamily="34" charset="0"/>
              <a:buChar char="•"/>
            </a:pPr>
            <a:endParaRPr lang="en-US" sz="2100" dirty="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en-US" sz="2100" dirty="0">
                <a:ea typeface="Times New Roman" panose="02020603050405020304" pitchFamily="18" charset="0"/>
                <a:cs typeface="Arial" panose="020B0604020202020204" pitchFamily="34" charset="0"/>
              </a:rPr>
              <a:t>AFN carried out interviews with ISC regional lands offices to: </a:t>
            </a:r>
          </a:p>
          <a:p>
            <a:pPr marL="1200150" lvl="2" indent="-285750">
              <a:lnSpc>
                <a:spcPct val="90000"/>
              </a:lnSpc>
              <a:spcAft>
                <a:spcPts val="600"/>
              </a:spcAft>
              <a:buFont typeface="Arial" panose="020B0604020202020204" pitchFamily="34" charset="0"/>
              <a:buChar char="•"/>
            </a:pPr>
            <a:r>
              <a:rPr lang="en-US" sz="2100" dirty="0">
                <a:ea typeface="Times New Roman" panose="02020603050405020304" pitchFamily="18" charset="0"/>
                <a:cs typeface="Arial" panose="020B0604020202020204" pitchFamily="34" charset="0"/>
              </a:rPr>
              <a:t>Understand and assess the regional application of the current ATR policy. </a:t>
            </a:r>
          </a:p>
          <a:p>
            <a:pPr marL="1200150" lvl="2" indent="-285750">
              <a:lnSpc>
                <a:spcPct val="90000"/>
              </a:lnSpc>
              <a:spcAft>
                <a:spcPts val="600"/>
              </a:spcAft>
              <a:buFont typeface="Arial" panose="020B0604020202020204" pitchFamily="34" charset="0"/>
              <a:buChar char="•"/>
            </a:pPr>
            <a:r>
              <a:rPr lang="en-US" sz="2100" dirty="0">
                <a:ea typeface="Times New Roman" panose="02020603050405020304" pitchFamily="18" charset="0"/>
                <a:cs typeface="Arial" panose="020B0604020202020204" pitchFamily="34" charset="0"/>
              </a:rPr>
              <a:t>Identify process challenges and improvements since 2016 ATR reforms.</a:t>
            </a:r>
          </a:p>
          <a:p>
            <a:pPr lvl="2">
              <a:lnSpc>
                <a:spcPct val="90000"/>
              </a:lnSpc>
              <a:spcAft>
                <a:spcPts val="600"/>
              </a:spcAft>
            </a:pPr>
            <a:endParaRPr lang="en-US" sz="2400" dirty="0">
              <a:ea typeface="Times New Roman" panose="02020603050405020304" pitchFamily="18" charset="0"/>
              <a:cs typeface="Arial" panose="020B0604020202020204" pitchFamily="34" charset="0"/>
            </a:endParaRPr>
          </a:p>
          <a:p>
            <a:pPr lvl="1">
              <a:lnSpc>
                <a:spcPct val="90000"/>
              </a:lnSpc>
              <a:spcAft>
                <a:spcPts val="600"/>
              </a:spcAft>
            </a:pPr>
            <a:endParaRPr lang="en-US" sz="2400" dirty="0">
              <a:ea typeface="Times New Roman" panose="02020603050405020304" pitchFamily="18" charset="0"/>
              <a:cs typeface="Arial" panose="020B0604020202020204" pitchFamily="34" charset="0"/>
            </a:endParaRPr>
          </a:p>
          <a:p>
            <a:pPr marL="1200150" lvl="2" indent="-285750">
              <a:lnSpc>
                <a:spcPct val="90000"/>
              </a:lnSpc>
              <a:spcAft>
                <a:spcPts val="600"/>
              </a:spcAft>
              <a:buFont typeface="Arial" panose="020B0604020202020204" pitchFamily="34" charset="0"/>
              <a:buChar char="•"/>
            </a:pPr>
            <a:endParaRPr lang="en-US" sz="1100" dirty="0"/>
          </a:p>
          <a:p>
            <a:pPr marL="742950" lvl="1" indent="-285750">
              <a:lnSpc>
                <a:spcPct val="90000"/>
              </a:lnSpc>
              <a:spcAft>
                <a:spcPts val="600"/>
              </a:spcAft>
              <a:buFont typeface="Arial" panose="020B0604020202020204" pitchFamily="34" charset="0"/>
              <a:buChar char="•"/>
            </a:pPr>
            <a:endParaRPr lang="en-US" sz="2200" dirty="0">
              <a:ea typeface="Times New Roman" panose="02020603050405020304" pitchFamily="18" charset="0"/>
              <a:cs typeface="Arial" panose="020B0604020202020204" pitchFamily="34" charset="0"/>
            </a:endParaRPr>
          </a:p>
          <a:p>
            <a:pPr lvl="1"/>
            <a:endParaRPr lang="en-US" sz="2000" dirty="0"/>
          </a:p>
          <a:p>
            <a:pPr lvl="1"/>
            <a:endParaRPr lang="en-US" sz="2000" dirty="0"/>
          </a:p>
          <a:p>
            <a:pPr lvl="1"/>
            <a:endParaRPr lang="en-CA" sz="2000" dirty="0"/>
          </a:p>
          <a:p>
            <a:pPr fontAlgn="b">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                                       </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5579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br>
              <a:rPr lang="en-US" altLang="en-US" sz="4400" b="1" u="sng" dirty="0">
                <a:solidFill>
                  <a:srgbClr val="C00000"/>
                </a:solidFill>
              </a:rPr>
            </a:br>
            <a:r>
              <a:rPr lang="en-US" altLang="en-US" sz="4400" b="1" u="sng" dirty="0">
                <a:solidFill>
                  <a:srgbClr val="C00000"/>
                </a:solidFill>
              </a:rPr>
              <a:t>ATR One Pagers </a:t>
            </a:r>
            <a:br>
              <a:rPr lang="en-US" altLang="en-US" sz="4400" b="1" u="sng" dirty="0">
                <a:solidFill>
                  <a:srgbClr val="C00000"/>
                </a:solidFill>
              </a:rPr>
            </a:br>
            <a:br>
              <a:rPr lang="en-US" altLang="en-US" sz="4400" b="1" u="sng" dirty="0">
                <a:solidFill>
                  <a:srgbClr val="C00000"/>
                </a:solidFill>
              </a:rPr>
            </a:br>
            <a:r>
              <a:rPr lang="en-US" altLang="en-US" sz="4400" b="1" u="sng" dirty="0">
                <a:solidFill>
                  <a:srgbClr val="C00000"/>
                </a:solidFill>
              </a:rPr>
              <a:t>Case Studies</a:t>
            </a:r>
            <a:br>
              <a:rPr lang="en-US" altLang="en-US" sz="4400" b="1" u="sng" dirty="0">
                <a:solidFill>
                  <a:srgbClr val="C00000"/>
                </a:solidFill>
              </a:rPr>
            </a:br>
            <a:br>
              <a:rPr lang="en-US" altLang="en-US" sz="4400" b="1" u="sng" kern="1200" dirty="0">
                <a:solidFill>
                  <a:srgbClr val="C00000"/>
                </a:solidFill>
                <a:latin typeface="+mj-lt"/>
                <a:ea typeface="+mj-ea"/>
                <a:cs typeface="+mj-cs"/>
              </a:rPr>
            </a:b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753584"/>
            <a:ext cx="6377769" cy="4930246"/>
          </a:xfrm>
          <a:prstGeom prst="rect">
            <a:avLst/>
          </a:prstGeom>
        </p:spPr>
        <p:txBody>
          <a:bodyPr vert="horz" lIns="91440" tIns="45720" rIns="91440" bIns="45720" rtlCol="0" anchor="ctr">
            <a:noAutofit/>
          </a:bodyPr>
          <a:lstStyle/>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742950" lvl="1" indent="-285750">
              <a:lnSpc>
                <a:spcPct val="90000"/>
              </a:lnSpc>
              <a:spcAft>
                <a:spcPts val="600"/>
              </a:spcAft>
              <a:buFont typeface="Arial" panose="020B0604020202020204" pitchFamily="34" charset="0"/>
              <a:buChar char="•"/>
            </a:pPr>
            <a:endParaRPr lang="en-US" sz="2000" dirty="0">
              <a:ea typeface="Times New Roman" panose="02020603050405020304" pitchFamily="18" charset="0"/>
              <a:cs typeface="Arial" panose="020B0604020202020204" pitchFamily="34" charset="0"/>
            </a:endParaRPr>
          </a:p>
          <a:p>
            <a:pPr lvl="1">
              <a:lnSpc>
                <a:spcPct val="90000"/>
              </a:lnSpc>
              <a:spcAft>
                <a:spcPts val="600"/>
              </a:spcAft>
            </a:pPr>
            <a:endParaRPr lang="en-US" sz="2000" dirty="0">
              <a:ea typeface="Times New Roman" panose="02020603050405020304" pitchFamily="18" charset="0"/>
              <a:cs typeface="Arial" panose="020B0604020202020204" pitchFamily="34" charset="0"/>
            </a:endParaRPr>
          </a:p>
          <a:p>
            <a:pPr lvl="1">
              <a:lnSpc>
                <a:spcPct val="90000"/>
              </a:lnSpc>
              <a:spcAft>
                <a:spcPts val="600"/>
              </a:spcAft>
            </a:pPr>
            <a:endParaRPr lang="en-US" sz="2400" b="1" dirty="0">
              <a:ea typeface="Times New Roman" panose="02020603050405020304" pitchFamily="18" charset="0"/>
              <a:cs typeface="Arial" panose="020B0604020202020204" pitchFamily="34" charset="0"/>
            </a:endParaRPr>
          </a:p>
          <a:p>
            <a:pPr lvl="1">
              <a:lnSpc>
                <a:spcPct val="90000"/>
              </a:lnSpc>
              <a:spcAft>
                <a:spcPts val="600"/>
              </a:spcAft>
            </a:pPr>
            <a:endParaRPr lang="en-US" sz="2400" b="1" dirty="0">
              <a:ea typeface="Times New Roman" panose="02020603050405020304" pitchFamily="18" charset="0"/>
              <a:cs typeface="Arial" panose="020B0604020202020204" pitchFamily="34" charset="0"/>
            </a:endParaRPr>
          </a:p>
          <a:p>
            <a:pPr lvl="1">
              <a:lnSpc>
                <a:spcPct val="90000"/>
              </a:lnSpc>
              <a:spcAft>
                <a:spcPts val="600"/>
              </a:spcAft>
            </a:pPr>
            <a:endParaRPr lang="en-US" sz="2100" b="1" dirty="0">
              <a:ea typeface="Times New Roman" panose="02020603050405020304" pitchFamily="18" charset="0"/>
              <a:cs typeface="Arial" panose="020B0604020202020204" pitchFamily="34" charset="0"/>
            </a:endParaRPr>
          </a:p>
          <a:p>
            <a:pPr lvl="1">
              <a:lnSpc>
                <a:spcPct val="90000"/>
              </a:lnSpc>
              <a:spcAft>
                <a:spcPts val="600"/>
              </a:spcAft>
            </a:pPr>
            <a:r>
              <a:rPr lang="en-US" sz="2100" b="1" dirty="0">
                <a:ea typeface="Times New Roman" panose="02020603050405020304" pitchFamily="18" charset="0"/>
                <a:cs typeface="Arial" panose="020B0604020202020204" pitchFamily="34" charset="0"/>
              </a:rPr>
              <a:t>2023-24 AFN ATR Case Studies</a:t>
            </a:r>
          </a:p>
          <a:p>
            <a:pPr marL="1200150" lvl="2" indent="-285750">
              <a:lnSpc>
                <a:spcPct val="90000"/>
              </a:lnSpc>
              <a:spcAft>
                <a:spcPts val="600"/>
              </a:spcAft>
              <a:buFont typeface="Arial" panose="020B0604020202020204" pitchFamily="34" charset="0"/>
              <a:buChar char="•"/>
            </a:pPr>
            <a:endParaRPr lang="en-US" sz="2100" dirty="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en-US" sz="2100" dirty="0">
                <a:ea typeface="Times New Roman" panose="02020603050405020304" pitchFamily="18" charset="0"/>
                <a:cs typeface="Arial" panose="020B0604020202020204" pitchFamily="34" charset="0"/>
              </a:rPr>
              <a:t>AFN carried out five ATR Case Studies with a diverse group of First Nations to:  </a:t>
            </a:r>
          </a:p>
          <a:p>
            <a:pPr marL="1200150" lvl="2" indent="-285750">
              <a:lnSpc>
                <a:spcPct val="90000"/>
              </a:lnSpc>
              <a:spcAft>
                <a:spcPts val="600"/>
              </a:spcAft>
              <a:buFont typeface="Arial" panose="020B0604020202020204" pitchFamily="34" charset="0"/>
              <a:buChar char="•"/>
            </a:pPr>
            <a:r>
              <a:rPr lang="en-US" sz="2100" dirty="0">
                <a:ea typeface="Times New Roman" panose="02020603050405020304" pitchFamily="18" charset="0"/>
                <a:cs typeface="Arial" panose="020B0604020202020204" pitchFamily="34" charset="0"/>
              </a:rPr>
              <a:t>Highlight different community priorities and identify ATR policy, legislative and process barriers. </a:t>
            </a:r>
          </a:p>
          <a:p>
            <a:pPr marL="1200150" lvl="2" indent="-285750">
              <a:lnSpc>
                <a:spcPct val="90000"/>
              </a:lnSpc>
              <a:spcAft>
                <a:spcPts val="600"/>
              </a:spcAft>
              <a:buFont typeface="Arial" panose="020B0604020202020204" pitchFamily="34" charset="0"/>
              <a:buChar char="•"/>
            </a:pPr>
            <a:r>
              <a:rPr lang="en-US" sz="2100" dirty="0">
                <a:ea typeface="Times New Roman" panose="02020603050405020304" pitchFamily="18" charset="0"/>
                <a:cs typeface="Arial" panose="020B0604020202020204" pitchFamily="34" charset="0"/>
              </a:rPr>
              <a:t>Support ongoing advocacy on ATR reform.</a:t>
            </a:r>
          </a:p>
          <a:p>
            <a:pPr lvl="2">
              <a:lnSpc>
                <a:spcPct val="90000"/>
              </a:lnSpc>
              <a:spcAft>
                <a:spcPts val="600"/>
              </a:spcAft>
            </a:pPr>
            <a:endParaRPr lang="en-US" sz="2400" dirty="0">
              <a:ea typeface="Times New Roman" panose="02020603050405020304" pitchFamily="18" charset="0"/>
              <a:cs typeface="Arial" panose="020B0604020202020204" pitchFamily="34" charset="0"/>
            </a:endParaRPr>
          </a:p>
          <a:p>
            <a:pPr lvl="1">
              <a:lnSpc>
                <a:spcPct val="90000"/>
              </a:lnSpc>
              <a:spcAft>
                <a:spcPts val="600"/>
              </a:spcAft>
            </a:pPr>
            <a:endParaRPr lang="en-US" sz="2400" dirty="0">
              <a:ea typeface="Times New Roman" panose="02020603050405020304" pitchFamily="18" charset="0"/>
              <a:cs typeface="Arial" panose="020B0604020202020204" pitchFamily="34" charset="0"/>
            </a:endParaRPr>
          </a:p>
          <a:p>
            <a:pPr marL="1200150" lvl="2" indent="-285750">
              <a:lnSpc>
                <a:spcPct val="90000"/>
              </a:lnSpc>
              <a:spcAft>
                <a:spcPts val="600"/>
              </a:spcAft>
              <a:buFont typeface="Arial" panose="020B0604020202020204" pitchFamily="34" charset="0"/>
              <a:buChar char="•"/>
            </a:pPr>
            <a:endParaRPr lang="en-US" sz="1100" dirty="0"/>
          </a:p>
          <a:p>
            <a:pPr marL="742950" lvl="1" indent="-285750">
              <a:lnSpc>
                <a:spcPct val="90000"/>
              </a:lnSpc>
              <a:spcAft>
                <a:spcPts val="600"/>
              </a:spcAft>
              <a:buFont typeface="Arial" panose="020B0604020202020204" pitchFamily="34" charset="0"/>
              <a:buChar char="•"/>
            </a:pPr>
            <a:endParaRPr lang="en-US" sz="2200" dirty="0">
              <a:ea typeface="Times New Roman" panose="02020603050405020304" pitchFamily="18" charset="0"/>
              <a:cs typeface="Arial" panose="020B0604020202020204" pitchFamily="34" charset="0"/>
            </a:endParaRPr>
          </a:p>
          <a:p>
            <a:pPr lvl="1"/>
            <a:endParaRPr lang="en-US" sz="2000" dirty="0"/>
          </a:p>
          <a:p>
            <a:pPr lvl="1"/>
            <a:endParaRPr lang="en-US" sz="2000" dirty="0"/>
          </a:p>
          <a:p>
            <a:pPr lvl="1"/>
            <a:endParaRPr lang="en-CA" sz="2000" dirty="0"/>
          </a:p>
          <a:p>
            <a:pPr fontAlgn="b">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                                       </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2280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br>
              <a:rPr lang="en-US" altLang="en-US" sz="4400" b="1" u="sng" dirty="0">
                <a:solidFill>
                  <a:srgbClr val="C00000"/>
                </a:solidFill>
              </a:rPr>
            </a:br>
            <a:r>
              <a:rPr lang="en-US" altLang="en-US" sz="4400" b="1" u="sng" dirty="0">
                <a:solidFill>
                  <a:srgbClr val="C00000"/>
                </a:solidFill>
              </a:rPr>
              <a:t>ATR One-Pagers </a:t>
            </a:r>
            <a:br>
              <a:rPr lang="en-US" altLang="en-US" sz="4400" b="1" u="sng" dirty="0">
                <a:solidFill>
                  <a:srgbClr val="C00000"/>
                </a:solidFill>
              </a:rPr>
            </a:br>
            <a:br>
              <a:rPr lang="en-US" altLang="en-US" sz="4400" b="1" u="sng" dirty="0">
                <a:solidFill>
                  <a:srgbClr val="C00000"/>
                </a:solidFill>
              </a:rPr>
            </a:br>
            <a:r>
              <a:rPr lang="en-US" altLang="en-US" sz="4400" b="1" u="sng" dirty="0">
                <a:solidFill>
                  <a:srgbClr val="C00000"/>
                </a:solidFill>
              </a:rPr>
              <a:t>INAN Report</a:t>
            </a:r>
            <a:br>
              <a:rPr lang="en-US" altLang="en-US" sz="4400" b="1" u="sng" dirty="0">
                <a:solidFill>
                  <a:srgbClr val="C00000"/>
                </a:solidFill>
              </a:rPr>
            </a:br>
            <a:br>
              <a:rPr lang="en-US" altLang="en-US" sz="4400" b="1" u="sng" kern="1200" dirty="0">
                <a:solidFill>
                  <a:srgbClr val="C00000"/>
                </a:solidFill>
                <a:latin typeface="+mj-lt"/>
                <a:ea typeface="+mj-ea"/>
                <a:cs typeface="+mj-cs"/>
              </a:rPr>
            </a:b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65588" y="2151149"/>
            <a:ext cx="6377769" cy="4930246"/>
          </a:xfrm>
          <a:prstGeom prst="rect">
            <a:avLst/>
          </a:prstGeom>
        </p:spPr>
        <p:txBody>
          <a:bodyPr vert="horz" lIns="91440" tIns="45720" rIns="91440" bIns="45720" rtlCol="0" anchor="ctr">
            <a:noAutofit/>
          </a:bodyPr>
          <a:lstStyle/>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742950" lvl="1" indent="-285750">
              <a:lnSpc>
                <a:spcPct val="90000"/>
              </a:lnSpc>
              <a:spcAft>
                <a:spcPts val="600"/>
              </a:spcAft>
              <a:buFont typeface="Arial" panose="020B0604020202020204" pitchFamily="34" charset="0"/>
              <a:buChar char="•"/>
            </a:pPr>
            <a:endParaRPr lang="en-US" sz="2000" dirty="0">
              <a:ea typeface="Times New Roman" panose="02020603050405020304" pitchFamily="18" charset="0"/>
              <a:cs typeface="Arial" panose="020B0604020202020204" pitchFamily="34" charset="0"/>
            </a:endParaRPr>
          </a:p>
          <a:p>
            <a:pPr lvl="1">
              <a:lnSpc>
                <a:spcPct val="90000"/>
              </a:lnSpc>
              <a:spcAft>
                <a:spcPts val="600"/>
              </a:spcAft>
            </a:pPr>
            <a:endParaRPr lang="en-US" sz="2000" dirty="0">
              <a:ea typeface="Times New Roman" panose="02020603050405020304" pitchFamily="18" charset="0"/>
              <a:cs typeface="Arial" panose="020B0604020202020204" pitchFamily="34" charset="0"/>
            </a:endParaRPr>
          </a:p>
          <a:p>
            <a:pPr lvl="1">
              <a:lnSpc>
                <a:spcPct val="90000"/>
              </a:lnSpc>
              <a:spcAft>
                <a:spcPts val="600"/>
              </a:spcAft>
            </a:pPr>
            <a:endParaRPr lang="en-US" sz="2400" b="1" dirty="0">
              <a:ea typeface="Times New Roman" panose="02020603050405020304" pitchFamily="18" charset="0"/>
              <a:cs typeface="Arial" panose="020B0604020202020204" pitchFamily="34" charset="0"/>
            </a:endParaRPr>
          </a:p>
          <a:p>
            <a:pPr lvl="1">
              <a:lnSpc>
                <a:spcPct val="90000"/>
              </a:lnSpc>
              <a:spcAft>
                <a:spcPts val="600"/>
              </a:spcAft>
            </a:pPr>
            <a:endParaRPr lang="en-US" sz="2400" b="1" dirty="0">
              <a:ea typeface="Times New Roman" panose="02020603050405020304" pitchFamily="18" charset="0"/>
              <a:cs typeface="Arial" panose="020B0604020202020204" pitchFamily="34" charset="0"/>
            </a:endParaRPr>
          </a:p>
          <a:p>
            <a:pPr lvl="1">
              <a:lnSpc>
                <a:spcPct val="90000"/>
              </a:lnSpc>
              <a:spcAft>
                <a:spcPts val="600"/>
              </a:spcAft>
            </a:pPr>
            <a:endParaRPr lang="en-US" sz="2100" b="1" dirty="0">
              <a:ea typeface="Times New Roman" panose="02020603050405020304" pitchFamily="18" charset="0"/>
              <a:cs typeface="Arial" panose="020B0604020202020204" pitchFamily="34" charset="0"/>
            </a:endParaRPr>
          </a:p>
          <a:p>
            <a:pPr lvl="1">
              <a:lnSpc>
                <a:spcPct val="90000"/>
              </a:lnSpc>
              <a:spcAft>
                <a:spcPts val="600"/>
              </a:spcAft>
            </a:pPr>
            <a:r>
              <a:rPr lang="en-US" sz="2100" b="1" dirty="0">
                <a:ea typeface="Times New Roman" panose="02020603050405020304" pitchFamily="18" charset="0"/>
                <a:cs typeface="Arial" panose="020B0604020202020204" pitchFamily="34" charset="0"/>
              </a:rPr>
              <a:t>2023-24 INAN Report on the Restitution of Land</a:t>
            </a:r>
          </a:p>
          <a:p>
            <a:pPr marL="1200150" lvl="2" indent="-285750">
              <a:lnSpc>
                <a:spcPct val="90000"/>
              </a:lnSpc>
              <a:spcAft>
                <a:spcPts val="600"/>
              </a:spcAft>
              <a:buFont typeface="Arial" panose="020B0604020202020204" pitchFamily="34" charset="0"/>
              <a:buChar char="•"/>
            </a:pPr>
            <a:endParaRPr lang="en-US" sz="2100" dirty="0">
              <a:ea typeface="Times New Roman" panose="02020603050405020304" pitchFamily="18" charset="0"/>
              <a:cs typeface="Arial" panose="020B0604020202020204" pitchFamily="34" charset="0"/>
            </a:endParaRPr>
          </a:p>
          <a:p>
            <a:pPr marL="742950" lvl="1" indent="-285750">
              <a:lnSpc>
                <a:spcPct val="90000"/>
              </a:lnSpc>
              <a:spcAft>
                <a:spcPts val="600"/>
              </a:spcAft>
              <a:buFont typeface="Arial" panose="020B0604020202020204" pitchFamily="34" charset="0"/>
              <a:buChar char="•"/>
            </a:pPr>
            <a:r>
              <a:rPr lang="en-US" sz="2100" dirty="0">
                <a:ea typeface="Times New Roman" panose="02020603050405020304" pitchFamily="18" charset="0"/>
                <a:cs typeface="Arial" panose="020B0604020202020204" pitchFamily="34" charset="0"/>
              </a:rPr>
              <a:t>INAN Committee released a report titled </a:t>
            </a:r>
            <a:r>
              <a:rPr lang="en-CA" sz="2100" dirty="0">
                <a:effectLst/>
                <a:latin typeface="Calibri" panose="020F0502020204030204" pitchFamily="34" charset="0"/>
                <a:ea typeface="Calibri" panose="020F0502020204030204" pitchFamily="34" charset="0"/>
                <a:cs typeface="Times New Roman" panose="02020603050405020304" pitchFamily="18" charset="0"/>
              </a:rPr>
              <a:t>“We Belong to the Land”: The Restitution of Land to Indigenous Nations on May 8, 2024. </a:t>
            </a:r>
          </a:p>
          <a:p>
            <a:pPr marL="1200150" lvl="2" indent="-285750">
              <a:lnSpc>
                <a:spcPct val="90000"/>
              </a:lnSpc>
              <a:spcAft>
                <a:spcPts val="600"/>
              </a:spcAft>
              <a:buFont typeface="Arial" panose="020B0604020202020204" pitchFamily="34" charset="0"/>
              <a:buChar char="•"/>
            </a:pPr>
            <a:r>
              <a:rPr lang="en-US" sz="2100" dirty="0">
                <a:ea typeface="Times New Roman" panose="02020603050405020304" pitchFamily="18" charset="0"/>
                <a:cs typeface="Arial" panose="020B0604020202020204" pitchFamily="34" charset="0"/>
              </a:rPr>
              <a:t>The report includes 22 recommendations, many productive to meaningful policy reform.</a:t>
            </a:r>
          </a:p>
          <a:p>
            <a:pPr marL="1200150" lvl="2" indent="-285750">
              <a:lnSpc>
                <a:spcPct val="90000"/>
              </a:lnSpc>
              <a:spcAft>
                <a:spcPts val="600"/>
              </a:spcAft>
              <a:buFont typeface="Arial" panose="020B0604020202020204" pitchFamily="34" charset="0"/>
              <a:buChar char="•"/>
            </a:pPr>
            <a:r>
              <a:rPr lang="en-US" sz="2100" dirty="0">
                <a:ea typeface="Times New Roman" panose="02020603050405020304" pitchFamily="18" charset="0"/>
                <a:cs typeface="Arial" panose="020B0604020202020204" pitchFamily="34" charset="0"/>
              </a:rPr>
              <a:t>The Committee requested that the Government of Canada continue to brief the Committee on its ATR re-design process. </a:t>
            </a:r>
          </a:p>
          <a:p>
            <a:pPr marL="742950" lvl="1" indent="-285750">
              <a:lnSpc>
                <a:spcPct val="90000"/>
              </a:lnSpc>
              <a:spcAft>
                <a:spcPts val="600"/>
              </a:spcAft>
              <a:buFont typeface="Arial" panose="020B0604020202020204" pitchFamily="34" charset="0"/>
              <a:buChar char="•"/>
            </a:pPr>
            <a:r>
              <a:rPr lang="en-US" sz="2100" dirty="0">
                <a:ea typeface="Times New Roman" panose="02020603050405020304" pitchFamily="18" charset="0"/>
                <a:cs typeface="Arial" panose="020B0604020202020204" pitchFamily="34" charset="0"/>
              </a:rPr>
              <a:t>The Government of Canada must respond to the Committee’s recommendations by September 2024. </a:t>
            </a:r>
          </a:p>
          <a:p>
            <a:pPr marL="742950" lvl="1" indent="-285750">
              <a:lnSpc>
                <a:spcPct val="90000"/>
              </a:lnSpc>
              <a:spcAft>
                <a:spcPts val="600"/>
              </a:spcAft>
              <a:buFont typeface="Arial" panose="020B0604020202020204" pitchFamily="34" charset="0"/>
              <a:buChar char="•"/>
            </a:pPr>
            <a:endParaRPr lang="en-US" sz="2100" dirty="0">
              <a:ea typeface="Times New Roman" panose="02020603050405020304" pitchFamily="18" charset="0"/>
              <a:cs typeface="Arial" panose="020B0604020202020204" pitchFamily="34" charset="0"/>
            </a:endParaRPr>
          </a:p>
          <a:p>
            <a:pPr lvl="2">
              <a:lnSpc>
                <a:spcPct val="90000"/>
              </a:lnSpc>
              <a:spcAft>
                <a:spcPts val="600"/>
              </a:spcAft>
            </a:pPr>
            <a:endParaRPr lang="en-US" sz="2400" dirty="0">
              <a:ea typeface="Times New Roman" panose="02020603050405020304" pitchFamily="18" charset="0"/>
              <a:cs typeface="Arial" panose="020B0604020202020204" pitchFamily="34" charset="0"/>
            </a:endParaRPr>
          </a:p>
          <a:p>
            <a:pPr lvl="1">
              <a:lnSpc>
                <a:spcPct val="90000"/>
              </a:lnSpc>
              <a:spcAft>
                <a:spcPts val="600"/>
              </a:spcAft>
            </a:pPr>
            <a:endParaRPr lang="en-US" sz="2400" dirty="0">
              <a:ea typeface="Times New Roman" panose="02020603050405020304" pitchFamily="18" charset="0"/>
              <a:cs typeface="Arial" panose="020B0604020202020204" pitchFamily="34" charset="0"/>
            </a:endParaRPr>
          </a:p>
          <a:p>
            <a:pPr marL="1200150" lvl="2" indent="-285750">
              <a:lnSpc>
                <a:spcPct val="90000"/>
              </a:lnSpc>
              <a:spcAft>
                <a:spcPts val="600"/>
              </a:spcAft>
              <a:buFont typeface="Arial" panose="020B0604020202020204" pitchFamily="34" charset="0"/>
              <a:buChar char="•"/>
            </a:pPr>
            <a:endParaRPr lang="en-US" sz="1100" dirty="0"/>
          </a:p>
          <a:p>
            <a:pPr marL="742950" lvl="1" indent="-285750">
              <a:lnSpc>
                <a:spcPct val="90000"/>
              </a:lnSpc>
              <a:spcAft>
                <a:spcPts val="600"/>
              </a:spcAft>
              <a:buFont typeface="Arial" panose="020B0604020202020204" pitchFamily="34" charset="0"/>
              <a:buChar char="•"/>
            </a:pPr>
            <a:endParaRPr lang="en-US" sz="2200" dirty="0">
              <a:ea typeface="Times New Roman" panose="02020603050405020304" pitchFamily="18" charset="0"/>
              <a:cs typeface="Arial" panose="020B0604020202020204" pitchFamily="34" charset="0"/>
            </a:endParaRPr>
          </a:p>
          <a:p>
            <a:pPr lvl="1"/>
            <a:endParaRPr lang="en-US" sz="2000" dirty="0"/>
          </a:p>
          <a:p>
            <a:pPr lvl="1"/>
            <a:endParaRPr lang="en-US" sz="2000" dirty="0"/>
          </a:p>
          <a:p>
            <a:pPr lvl="1"/>
            <a:endParaRPr lang="en-CA" sz="2000" dirty="0"/>
          </a:p>
          <a:p>
            <a:pPr fontAlgn="b">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                                       </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494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b="1" u="sng" kern="1200" dirty="0">
                <a:solidFill>
                  <a:srgbClr val="C00000"/>
                </a:solidFill>
                <a:latin typeface="+mj-lt"/>
                <a:ea typeface="+mj-ea"/>
                <a:cs typeface="+mj-cs"/>
              </a:rPr>
              <a:t>Overview</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886591"/>
            <a:ext cx="6377769" cy="4930246"/>
          </a:xfrm>
          <a:prstGeom prst="rect">
            <a:avLst/>
          </a:prstGeom>
        </p:spPr>
        <p:txBody>
          <a:bodyPr vert="horz" lIns="91440" tIns="45720" rIns="91440" bIns="45720" rtlCol="0" anchor="ctr">
            <a:normAutofit fontScale="25000" lnSpcReduction="20000"/>
          </a:bodyPr>
          <a:lstStyle/>
          <a:p>
            <a:pPr lvl="0">
              <a:lnSpc>
                <a:spcPct val="120000"/>
              </a:lnSpc>
            </a:pPr>
            <a:endParaRPr lang="en-US" sz="8800" b="1" u="sng" dirty="0">
              <a:effectLst/>
              <a:ea typeface="Calibri" panose="020F0502020204030204" pitchFamily="34" charset="0"/>
            </a:endParaRPr>
          </a:p>
          <a:p>
            <a:pPr lvl="0">
              <a:lnSpc>
                <a:spcPct val="120000"/>
              </a:lnSpc>
              <a:spcAft>
                <a:spcPts val="600"/>
              </a:spcAft>
            </a:pPr>
            <a:r>
              <a:rPr lang="en-US" sz="8800" b="1" u="sng" dirty="0">
                <a:effectLst/>
                <a:ea typeface="Calibri" panose="020F0502020204030204" pitchFamily="34" charset="0"/>
              </a:rPr>
              <a:t>Part 1</a:t>
            </a:r>
          </a:p>
          <a:p>
            <a:pPr marL="342900" lvl="0" indent="-342900">
              <a:lnSpc>
                <a:spcPct val="120000"/>
              </a:lnSpc>
              <a:buFont typeface="Symbol" panose="05050102010706020507" pitchFamily="18" charset="2"/>
              <a:buChar char=""/>
            </a:pPr>
            <a:r>
              <a:rPr lang="en-US" sz="8800" dirty="0">
                <a:ea typeface="Calibri" panose="020F0502020204030204" pitchFamily="34" charset="0"/>
              </a:rPr>
              <a:t>Background</a:t>
            </a:r>
          </a:p>
          <a:p>
            <a:pPr marL="342900" lvl="0" indent="-342900">
              <a:lnSpc>
                <a:spcPct val="120000"/>
              </a:lnSpc>
              <a:buFont typeface="Symbol" panose="05050102010706020507" pitchFamily="18" charset="2"/>
              <a:buChar char=""/>
            </a:pPr>
            <a:r>
              <a:rPr lang="en-US" sz="8800" dirty="0">
                <a:ea typeface="Calibri" panose="020F0502020204030204" pitchFamily="34" charset="0"/>
              </a:rPr>
              <a:t>Mandates</a:t>
            </a:r>
          </a:p>
          <a:p>
            <a:pPr marL="342900" lvl="0" indent="-342900">
              <a:lnSpc>
                <a:spcPct val="120000"/>
              </a:lnSpc>
              <a:buFont typeface="Symbol" panose="05050102010706020507" pitchFamily="18" charset="2"/>
              <a:buChar char=""/>
            </a:pPr>
            <a:r>
              <a:rPr lang="en-US" sz="8800" dirty="0">
                <a:ea typeface="Calibri" panose="020F0502020204030204" pitchFamily="34" charset="0"/>
              </a:rPr>
              <a:t>Re-design</a:t>
            </a:r>
          </a:p>
          <a:p>
            <a:pPr marL="800100" lvl="1" indent="-342900">
              <a:lnSpc>
                <a:spcPct val="120000"/>
              </a:lnSpc>
              <a:buFont typeface="Symbol" panose="05050102010706020507" pitchFamily="18" charset="2"/>
              <a:buChar char=""/>
            </a:pPr>
            <a:r>
              <a:rPr lang="en-US" sz="8800" dirty="0">
                <a:ea typeface="Calibri" panose="020F0502020204030204" pitchFamily="34" charset="0"/>
              </a:rPr>
              <a:t>Process and Timeline</a:t>
            </a:r>
          </a:p>
          <a:p>
            <a:pPr marL="800100" lvl="1" indent="-342900">
              <a:lnSpc>
                <a:spcPct val="120000"/>
              </a:lnSpc>
              <a:buFont typeface="Symbol" panose="05050102010706020507" pitchFamily="18" charset="2"/>
              <a:buChar char=""/>
            </a:pPr>
            <a:r>
              <a:rPr lang="en-US" sz="8800" dirty="0">
                <a:ea typeface="Calibri" panose="020F0502020204030204" pitchFamily="34" charset="0"/>
              </a:rPr>
              <a:t>Next Steps</a:t>
            </a:r>
          </a:p>
          <a:p>
            <a:pPr lvl="1">
              <a:lnSpc>
                <a:spcPct val="120000"/>
              </a:lnSpc>
            </a:pPr>
            <a:endParaRPr lang="en-US" sz="8800" dirty="0">
              <a:ea typeface="Calibri" panose="020F0502020204030204" pitchFamily="34" charset="0"/>
            </a:endParaRPr>
          </a:p>
          <a:p>
            <a:pPr lvl="0">
              <a:lnSpc>
                <a:spcPct val="120000"/>
              </a:lnSpc>
              <a:spcAft>
                <a:spcPts val="600"/>
              </a:spcAft>
            </a:pPr>
            <a:r>
              <a:rPr lang="en-US" sz="8800" b="1" u="sng" dirty="0">
                <a:ea typeface="Calibri" panose="020F0502020204030204" pitchFamily="34" charset="0"/>
              </a:rPr>
              <a:t>Part 2</a:t>
            </a:r>
          </a:p>
          <a:p>
            <a:pPr marL="342900" lvl="0" indent="-342900">
              <a:lnSpc>
                <a:spcPct val="120000"/>
              </a:lnSpc>
              <a:buFont typeface="Symbol" panose="05050102010706020507" pitchFamily="18" charset="2"/>
              <a:buChar char=""/>
            </a:pPr>
            <a:r>
              <a:rPr lang="en-US" sz="8800" dirty="0">
                <a:ea typeface="Calibri" panose="020F0502020204030204" pitchFamily="34" charset="0"/>
              </a:rPr>
              <a:t>AFN Engagement Initiatives</a:t>
            </a:r>
          </a:p>
          <a:p>
            <a:pPr marL="342900" lvl="0" indent="-342900">
              <a:lnSpc>
                <a:spcPct val="120000"/>
              </a:lnSpc>
              <a:buFont typeface="Symbol" panose="05050102010706020507" pitchFamily="18" charset="2"/>
              <a:buChar char=""/>
            </a:pPr>
            <a:r>
              <a:rPr lang="en-US" sz="8800" dirty="0">
                <a:ea typeface="Calibri" panose="020F0502020204030204" pitchFamily="34" charset="0"/>
              </a:rPr>
              <a:t>Dialogue Session Objective  </a:t>
            </a:r>
            <a:endParaRPr lang="en-US" sz="8800" dirty="0">
              <a:effectLst/>
              <a:ea typeface="Calibri" panose="020F0502020204030204" pitchFamily="34" charset="0"/>
            </a:endParaRPr>
          </a:p>
          <a:p>
            <a:pPr marL="342900" lvl="0" indent="-342900">
              <a:lnSpc>
                <a:spcPct val="120000"/>
              </a:lnSpc>
              <a:buFont typeface="Symbol" panose="05050102010706020507" pitchFamily="18" charset="2"/>
              <a:buChar char=""/>
            </a:pPr>
            <a:r>
              <a:rPr lang="en-CA" sz="8800" dirty="0">
                <a:effectLst/>
                <a:ea typeface="Calibri" panose="020F0502020204030204" pitchFamily="34" charset="0"/>
              </a:rPr>
              <a:t>AFN ATR ‘One Pagers’</a:t>
            </a:r>
          </a:p>
          <a:p>
            <a:pPr lvl="0">
              <a:lnSpc>
                <a:spcPct val="120000"/>
              </a:lnSpc>
            </a:pPr>
            <a:endParaRPr lang="en-CA" sz="8800" dirty="0">
              <a:effectLst/>
              <a:ea typeface="Calibri" panose="020F0502020204030204" pitchFamily="34" charset="0"/>
            </a:endParaRPr>
          </a:p>
          <a:p>
            <a:pPr fontAlgn="b">
              <a:lnSpc>
                <a:spcPct val="90000"/>
              </a:lnSpc>
              <a:spcAft>
                <a:spcPts val="600"/>
              </a:spcAft>
            </a:pPr>
            <a:endParaRPr lang="en-CA" sz="2000" dirty="0"/>
          </a:p>
          <a:p>
            <a:pPr marL="342900" indent="-342900" fontAlgn="b">
              <a:lnSpc>
                <a:spcPct val="90000"/>
              </a:lnSpc>
              <a:spcAft>
                <a:spcPts val="600"/>
              </a:spcAft>
              <a:buFont typeface="Arial" panose="020B0604020202020204" pitchFamily="34" charset="0"/>
              <a:buChar char="•"/>
            </a:pPr>
            <a:endParaRPr lang="en-CA" sz="2000" dirty="0"/>
          </a:p>
          <a:p>
            <a:pPr fontAlgn="b">
              <a:lnSpc>
                <a:spcPct val="90000"/>
              </a:lnSpc>
              <a:spcAft>
                <a:spcPts val="600"/>
              </a:spcAft>
            </a:pPr>
            <a:endParaRPr lang="en-CA" sz="2000" dirty="0"/>
          </a:p>
          <a:p>
            <a:pPr fontAlgn="b">
              <a:lnSpc>
                <a:spcPct val="90000"/>
              </a:lnSpc>
              <a:spcAft>
                <a:spcPts val="600"/>
              </a:spcAft>
            </a:pPr>
            <a:endParaRPr lang="en-US" sz="2000" i="1"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                                       </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4109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227148" y="1573607"/>
            <a:ext cx="11070329" cy="13551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algn="l" fontAlgn="base">
              <a:spcAft>
                <a:spcPct val="0"/>
              </a:spcAft>
            </a:pPr>
            <a:r>
              <a:rPr kumimoji="0" lang="en-US" altLang="en-US" sz="4400" b="1" i="0" u="sng" strike="noStrike" kern="1200" cap="none" normalizeH="0" baseline="0" dirty="0">
                <a:ln>
                  <a:noFill/>
                </a:ln>
                <a:solidFill>
                  <a:srgbClr val="C00000"/>
                </a:solidFill>
                <a:effectLst/>
                <a:latin typeface="+mj-lt"/>
                <a:ea typeface="+mj-ea"/>
                <a:cs typeface="+mj-cs"/>
              </a:rPr>
              <a:t>ATR Policy Reform One Pagers</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2" name="TextBox 1">
            <a:extLst>
              <a:ext uri="{FF2B5EF4-FFF2-40B4-BE49-F238E27FC236}">
                <a16:creationId xmlns:a16="http://schemas.microsoft.com/office/drawing/2014/main" id="{2F019060-B5B2-89CD-DA14-7EC824FE7EFA}"/>
              </a:ext>
            </a:extLst>
          </p:cNvPr>
          <p:cNvSpPr txBox="1"/>
          <p:nvPr/>
        </p:nvSpPr>
        <p:spPr>
          <a:xfrm>
            <a:off x="377687" y="3034747"/>
            <a:ext cx="4717774" cy="3416320"/>
          </a:xfrm>
          <a:prstGeom prst="rect">
            <a:avLst/>
          </a:prstGeom>
          <a:noFill/>
        </p:spPr>
        <p:txBody>
          <a:bodyPr wrap="square" rtlCol="0">
            <a:spAutoFit/>
          </a:bodyPr>
          <a:lstStyle/>
          <a:p>
            <a:pPr marL="0" marR="0">
              <a:spcBef>
                <a:spcPts val="0"/>
              </a:spcBef>
              <a:spcAft>
                <a:spcPts val="0"/>
              </a:spcAft>
            </a:pPr>
            <a:r>
              <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Purpose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AFN staff have distributed </a:t>
            </a:r>
            <a:r>
              <a:rPr lang="en-US" sz="1800" dirty="0">
                <a:effectLst/>
                <a:latin typeface="Calibri" panose="020F0502020204030204" pitchFamily="34" charset="0"/>
                <a:ea typeface="Calibri" panose="020F0502020204030204" pitchFamily="34" charset="0"/>
                <a:cs typeface="Times New Roman" panose="02020603050405020304" pitchFamily="18" charset="0"/>
              </a:rPr>
              <a:t>four ATR Policy Reform ‘One Pagers’ that have been generated based on AFN analysis of what we have learned to date through:</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arenR"/>
            </a:pPr>
            <a:r>
              <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The AFN National ATR Survey</a:t>
            </a:r>
            <a:endParaRPr lang="en-CA"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arenR"/>
            </a:pPr>
            <a:r>
              <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AFN Community Case Studies </a:t>
            </a:r>
            <a:endParaRPr lang="en-CA"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arenR"/>
            </a:pPr>
            <a:r>
              <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House Committee Report on Land Restitution </a:t>
            </a:r>
            <a:endParaRPr lang="en-CA"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Font typeface="+mj-lt"/>
              <a:buAutoNum type="arabicParenR"/>
            </a:pPr>
            <a:r>
              <a:rPr lang="en-US"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AFN interviews with Indigenous Services Canada</a:t>
            </a:r>
            <a:endParaRPr lang="en-CA"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3" name="TextBox 2">
            <a:extLst>
              <a:ext uri="{FF2B5EF4-FFF2-40B4-BE49-F238E27FC236}">
                <a16:creationId xmlns:a16="http://schemas.microsoft.com/office/drawing/2014/main" id="{337678DD-BA1F-D177-C229-8E6B03066C83}"/>
              </a:ext>
            </a:extLst>
          </p:cNvPr>
          <p:cNvSpPr txBox="1"/>
          <p:nvPr/>
        </p:nvSpPr>
        <p:spPr>
          <a:xfrm>
            <a:off x="6950765" y="3420786"/>
            <a:ext cx="4717774" cy="1754326"/>
          </a:xfrm>
          <a:prstGeom prst="rect">
            <a:avLst/>
          </a:prstGeom>
          <a:noFill/>
        </p:spPr>
        <p:txBody>
          <a:bodyPr wrap="square" rtlCol="0">
            <a:spAutoFit/>
          </a:bodyPr>
          <a:lstStyle/>
          <a:p>
            <a:pPr marL="0" marR="0">
              <a:spcBef>
                <a:spcPts val="0"/>
              </a:spcBef>
              <a:spcAft>
                <a:spcPts val="0"/>
              </a:spcAft>
            </a:pPr>
            <a:r>
              <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Goal</a:t>
            </a:r>
            <a:r>
              <a:rPr lang="en-US" sz="1800" dirty="0">
                <a:effectLst/>
                <a:latin typeface="Calibri" panose="020F0502020204030204" pitchFamily="34" charset="0"/>
                <a:ea typeface="Calibri" panose="020F0502020204030204" pitchFamily="34" charset="0"/>
                <a:cs typeface="Times New Roman" panose="02020603050405020304" pitchFamily="18" charset="0"/>
              </a:rPr>
              <a:t>: Over the course of the dialogue session, we invite participants to engage in discussion on the elements of each of the four Policy ‘One Pagers’ to validate analysis, identify gaps, and develop new solutions.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Arrow: Chevron 3">
            <a:extLst>
              <a:ext uri="{FF2B5EF4-FFF2-40B4-BE49-F238E27FC236}">
                <a16:creationId xmlns:a16="http://schemas.microsoft.com/office/drawing/2014/main" id="{695F63A6-FB48-D8AC-3FDD-87A93D7C7E8A}"/>
              </a:ext>
            </a:extLst>
          </p:cNvPr>
          <p:cNvSpPr/>
          <p:nvPr/>
        </p:nvSpPr>
        <p:spPr>
          <a:xfrm>
            <a:off x="5168348" y="3127513"/>
            <a:ext cx="1398105" cy="2345635"/>
          </a:xfrm>
          <a:prstGeom prst="chevron">
            <a:avLst/>
          </a:prstGeom>
          <a:solidFill>
            <a:srgbClr val="C00000"/>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62063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45CF10-516C-76E1-8081-09DBD86520F6}"/>
              </a:ext>
            </a:extLst>
          </p:cNvPr>
          <p:cNvSpPr>
            <a:spLocks noGrp="1"/>
          </p:cNvSpPr>
          <p:nvPr>
            <p:ph type="subTitle" idx="1"/>
          </p:nvPr>
        </p:nvSpPr>
        <p:spPr>
          <a:xfrm>
            <a:off x="1337565" y="2728894"/>
            <a:ext cx="9144000" cy="1655762"/>
          </a:xfrm>
        </p:spPr>
        <p:txBody>
          <a:bodyPr anchor="b">
            <a:normAutofit/>
          </a:bodyPr>
          <a:lstStyle/>
          <a:p>
            <a:r>
              <a:rPr lang="en-CA" sz="4000" b="1" dirty="0">
                <a:solidFill>
                  <a:srgbClr val="C00000"/>
                </a:solidFill>
              </a:rPr>
              <a:t>Group Discussion</a:t>
            </a:r>
            <a:endParaRPr lang="en-CA" sz="3600" b="1" dirty="0">
              <a:solidFill>
                <a:srgbClr val="C00000"/>
              </a:solidFill>
            </a:endParaRPr>
          </a:p>
        </p:txBody>
      </p:sp>
    </p:spTree>
    <p:extLst>
      <p:ext uri="{BB962C8B-B14F-4D97-AF65-F5344CB8AC3E}">
        <p14:creationId xmlns:p14="http://schemas.microsoft.com/office/powerpoint/2010/main" val="237112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br>
              <a:rPr lang="en-US" altLang="en-US" sz="4400" b="1" u="sng" dirty="0">
                <a:solidFill>
                  <a:srgbClr val="C00000"/>
                </a:solidFill>
              </a:rPr>
            </a:br>
            <a:br>
              <a:rPr lang="en-US" altLang="en-US" sz="4400" b="1" u="sng" dirty="0">
                <a:solidFill>
                  <a:srgbClr val="C00000"/>
                </a:solidFill>
              </a:rPr>
            </a:br>
            <a:r>
              <a:rPr lang="en-US" altLang="en-US" sz="4400" b="1" u="sng" dirty="0">
                <a:solidFill>
                  <a:srgbClr val="C00000"/>
                </a:solidFill>
              </a:rPr>
              <a:t>Background</a:t>
            </a:r>
            <a:br>
              <a:rPr lang="en-US" altLang="en-US" sz="4400" b="1" u="sng" dirty="0">
                <a:solidFill>
                  <a:srgbClr val="C00000"/>
                </a:solidFill>
              </a:rPr>
            </a:br>
            <a:br>
              <a:rPr lang="en-US" altLang="en-US" sz="4400" b="1" u="sng" dirty="0">
                <a:solidFill>
                  <a:srgbClr val="C00000"/>
                </a:solidFill>
              </a:rPr>
            </a:br>
            <a:br>
              <a:rPr lang="en-US" altLang="en-US" sz="4400" b="1" u="sng" kern="1200" dirty="0">
                <a:solidFill>
                  <a:srgbClr val="C00000"/>
                </a:solidFill>
                <a:latin typeface="+mj-lt"/>
                <a:ea typeface="+mj-ea"/>
                <a:cs typeface="+mj-cs"/>
              </a:rPr>
            </a:b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753584"/>
            <a:ext cx="6377769" cy="4930246"/>
          </a:xfrm>
          <a:prstGeom prst="rect">
            <a:avLst/>
          </a:prstGeom>
        </p:spPr>
        <p:txBody>
          <a:bodyPr vert="horz" lIns="91440" tIns="45720" rIns="91440" bIns="45720" rtlCol="0" anchor="ctr">
            <a:normAutofit fontScale="25000" lnSpcReduction="20000"/>
          </a:bodyPr>
          <a:lstStyle/>
          <a:p>
            <a:pPr indent="-228600">
              <a:lnSpc>
                <a:spcPct val="90000"/>
              </a:lnSpc>
              <a:spcAft>
                <a:spcPts val="600"/>
              </a:spcAft>
              <a:buFont typeface="Arial" panose="020B0604020202020204" pitchFamily="34" charset="0"/>
              <a:buChar char="•"/>
            </a:pPr>
            <a:endParaRPr lang="en-US" sz="2000" dirty="0"/>
          </a:p>
          <a:p>
            <a:pPr marL="800100" lvl="1" indent="-342900">
              <a:buFont typeface="Arial" panose="020B0604020202020204" pitchFamily="34" charset="0"/>
              <a:buChar char="•"/>
            </a:pPr>
            <a:endParaRPr lang="en-US" sz="7200" dirty="0"/>
          </a:p>
          <a:p>
            <a:pPr marL="342900" indent="-342900">
              <a:buFont typeface="Arial" panose="020B0604020202020204" pitchFamily="34" charset="0"/>
              <a:buChar char="•"/>
            </a:pPr>
            <a:r>
              <a:rPr lang="en-US" sz="7200" dirty="0"/>
              <a:t>The Government of Canada has existing legal obligations to return lands to First Nations to fulfil commitments made in Treaties and other agreements.</a:t>
            </a:r>
          </a:p>
          <a:p>
            <a:endParaRPr lang="en-US" sz="7200" dirty="0"/>
          </a:p>
          <a:p>
            <a:pPr marL="342900" lvl="0" indent="-342900" algn="l" rtl="0">
              <a:spcBef>
                <a:spcPts val="0"/>
              </a:spcBef>
              <a:spcAft>
                <a:spcPts val="0"/>
              </a:spcAft>
              <a:buFont typeface="Arial" panose="020B0604020202020204" pitchFamily="34" charset="0"/>
              <a:buChar char="•"/>
            </a:pPr>
            <a:r>
              <a:rPr lang="en-US" sz="7200" dirty="0"/>
              <a:t>Article 26 of the </a:t>
            </a:r>
            <a:r>
              <a:rPr lang="en-US" sz="7200" i="1" dirty="0"/>
              <a:t>United Nations Declaration on the Rights of Indigenous Peoples </a:t>
            </a:r>
            <a:r>
              <a:rPr lang="en-US" sz="7200" dirty="0"/>
              <a:t>states that: </a:t>
            </a:r>
          </a:p>
          <a:p>
            <a:pPr marL="800100" lvl="1" indent="-342900">
              <a:buFont typeface="Arial" panose="020B0604020202020204" pitchFamily="34" charset="0"/>
              <a:buChar char="•"/>
            </a:pPr>
            <a:r>
              <a:rPr lang="en-US" sz="7200" dirty="0"/>
              <a:t>(2) Indigenous people have </a:t>
            </a:r>
            <a:r>
              <a:rPr lang="en-US" sz="7200" b="1" dirty="0"/>
              <a:t>the right to own, use, develop and control</a:t>
            </a:r>
            <a:r>
              <a:rPr lang="en-US" sz="7200" dirty="0"/>
              <a:t> lands, territories and resources that they possess by reason of traditional ownership/occupation or otherwise acquired.</a:t>
            </a:r>
          </a:p>
          <a:p>
            <a:pPr marL="800100" lvl="1" indent="-342900">
              <a:buFont typeface="Arial" panose="020B0604020202020204" pitchFamily="34" charset="0"/>
              <a:buChar char="•"/>
            </a:pPr>
            <a:r>
              <a:rPr lang="en-US" sz="7200" dirty="0"/>
              <a:t>(3) States </a:t>
            </a:r>
            <a:r>
              <a:rPr lang="en-US" sz="7200" b="1" dirty="0"/>
              <a:t>shall give legal recognition and protection</a:t>
            </a:r>
            <a:r>
              <a:rPr lang="en-US" sz="7200" dirty="0"/>
              <a:t> to these lands, territories and resources. </a:t>
            </a:r>
          </a:p>
          <a:p>
            <a:pPr lvl="1"/>
            <a:endParaRPr lang="en-US" sz="7200" dirty="0"/>
          </a:p>
          <a:p>
            <a:pPr marL="342900" lvl="0" indent="-342900" algn="l" rtl="0">
              <a:spcBef>
                <a:spcPts val="0"/>
              </a:spcBef>
              <a:spcAft>
                <a:spcPts val="0"/>
              </a:spcAft>
              <a:buFont typeface="Arial" panose="020B0604020202020204" pitchFamily="34" charset="0"/>
              <a:buChar char="•"/>
            </a:pPr>
            <a:r>
              <a:rPr lang="en-US" sz="7200" dirty="0"/>
              <a:t>The Government of Canada relies upon its Additions to Reserve (ATR) policy and process as the primary tool available for First Nations to add lands to their reserves. </a:t>
            </a:r>
          </a:p>
          <a:p>
            <a:pPr lvl="1"/>
            <a:endParaRPr lang="en-US" sz="7200" dirty="0"/>
          </a:p>
          <a:p>
            <a:pPr lvl="1"/>
            <a:endParaRPr lang="en-US" sz="4800" dirty="0"/>
          </a:p>
          <a:p>
            <a:pPr lvl="1"/>
            <a:endParaRPr lang="en-US" sz="2000" dirty="0"/>
          </a:p>
          <a:p>
            <a:pPr lvl="1"/>
            <a:endParaRPr lang="en-CA" dirty="0"/>
          </a:p>
          <a:p>
            <a:pPr fontAlgn="b">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                                       </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139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0000"/>
          </a:bodyPr>
          <a:lstStyle/>
          <a:p>
            <a:pPr lvl="0" fontAlgn="base">
              <a:spcAft>
                <a:spcPct val="0"/>
              </a:spcAft>
            </a:pPr>
            <a:br>
              <a:rPr lang="en-US" altLang="en-US" sz="4400" b="1" u="sng" dirty="0">
                <a:solidFill>
                  <a:srgbClr val="C00000"/>
                </a:solidFill>
              </a:rPr>
            </a:br>
            <a:br>
              <a:rPr lang="en-US" altLang="en-US" sz="4400" b="1" u="sng" dirty="0">
                <a:solidFill>
                  <a:srgbClr val="C00000"/>
                </a:solidFill>
              </a:rPr>
            </a:br>
            <a:r>
              <a:rPr lang="en-US" altLang="en-US" sz="4400" b="1" u="sng" dirty="0">
                <a:solidFill>
                  <a:srgbClr val="C00000"/>
                </a:solidFill>
              </a:rPr>
              <a:t>Additions to Reserve: </a:t>
            </a:r>
            <a:br>
              <a:rPr lang="en-US" altLang="en-US" sz="4400" b="1" u="sng" dirty="0">
                <a:solidFill>
                  <a:srgbClr val="C00000"/>
                </a:solidFill>
              </a:rPr>
            </a:br>
            <a:r>
              <a:rPr lang="en-US" altLang="en-US" sz="4400" b="1" u="sng" dirty="0">
                <a:solidFill>
                  <a:srgbClr val="C00000"/>
                </a:solidFill>
              </a:rPr>
              <a:t>A Legacy of Frustration</a:t>
            </a:r>
            <a:br>
              <a:rPr lang="en-US" altLang="en-US" sz="4400" b="1" u="sng" dirty="0">
                <a:solidFill>
                  <a:srgbClr val="C00000"/>
                </a:solidFill>
              </a:rPr>
            </a:br>
            <a:br>
              <a:rPr lang="en-US" altLang="en-US" sz="4400" b="1" u="sng" dirty="0">
                <a:solidFill>
                  <a:srgbClr val="C00000"/>
                </a:solidFill>
              </a:rPr>
            </a:br>
            <a:br>
              <a:rPr lang="en-US" altLang="en-US" sz="4400" b="1" u="sng" kern="1200" dirty="0">
                <a:solidFill>
                  <a:srgbClr val="C00000"/>
                </a:solidFill>
                <a:latin typeface="+mj-lt"/>
                <a:ea typeface="+mj-ea"/>
                <a:cs typeface="+mj-cs"/>
              </a:rPr>
            </a:b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753584"/>
            <a:ext cx="6377769" cy="4930246"/>
          </a:xfrm>
          <a:prstGeom prst="rect">
            <a:avLst/>
          </a:prstGeom>
        </p:spPr>
        <p:txBody>
          <a:bodyPr vert="horz" lIns="91440" tIns="45720" rIns="91440" bIns="45720" rtlCol="0" anchor="ctr">
            <a:normAutofit fontScale="55000" lnSpcReduction="20000"/>
          </a:bodyPr>
          <a:lstStyle/>
          <a:p>
            <a:pPr marL="800100" lvl="1" indent="-342900">
              <a:buFont typeface="Arial" panose="020B0604020202020204" pitchFamily="34" charset="0"/>
              <a:buChar char="•"/>
            </a:pPr>
            <a:endParaRPr lang="en-US" sz="3300" dirty="0"/>
          </a:p>
          <a:p>
            <a:pPr marL="800100" lvl="1" indent="-342900">
              <a:buFont typeface="Arial" panose="020B0604020202020204" pitchFamily="34" charset="0"/>
              <a:buChar char="•"/>
            </a:pPr>
            <a:endParaRPr lang="en-US" sz="3300" dirty="0"/>
          </a:p>
          <a:p>
            <a:pPr marL="800100" lvl="1" indent="-342900">
              <a:buFont typeface="Arial" panose="020B0604020202020204" pitchFamily="34" charset="0"/>
              <a:buChar char="•"/>
            </a:pPr>
            <a:endParaRPr lang="en-US" sz="3300" dirty="0"/>
          </a:p>
          <a:p>
            <a:pPr marL="800100" lvl="1" indent="-342900">
              <a:buFont typeface="Arial" panose="020B0604020202020204" pitchFamily="34" charset="0"/>
              <a:buChar char="•"/>
            </a:pPr>
            <a:r>
              <a:rPr lang="en-US" sz="3600" dirty="0"/>
              <a:t>The ATR policy and process have proven to be consistently ineffective, often taking years or decades to add lands to reserve. </a:t>
            </a:r>
          </a:p>
          <a:p>
            <a:pPr marL="800100" lvl="1" indent="-342900">
              <a:buFont typeface="Arial" panose="020B0604020202020204" pitchFamily="34" charset="0"/>
              <a:buChar char="•"/>
            </a:pPr>
            <a:endParaRPr lang="en-US" sz="3600" dirty="0"/>
          </a:p>
          <a:p>
            <a:pPr marL="800100" lvl="1" indent="-342900">
              <a:buFont typeface="Arial" panose="020B0604020202020204" pitchFamily="34" charset="0"/>
              <a:buChar char="•"/>
            </a:pPr>
            <a:r>
              <a:rPr lang="en-US" sz="3600" dirty="0"/>
              <a:t>There have been numerous calls for ATR reform, most recently from the Government of Canada and the former Minister of Crown Indigenous Relations Marc Miller who noted to First Nations-in-Assembly in 2022 that “the (ATR) process is largely broken, glacial in its pace, and a terrible way to get land back.” </a:t>
            </a:r>
          </a:p>
          <a:p>
            <a:pPr marL="800100" lvl="1" indent="-342900">
              <a:buFont typeface="Arial" panose="020B0604020202020204" pitchFamily="34" charset="0"/>
              <a:buChar char="•"/>
            </a:pPr>
            <a:endParaRPr lang="en-US" sz="3300" dirty="0"/>
          </a:p>
          <a:p>
            <a:pPr lvl="1"/>
            <a:endParaRPr lang="en-US" sz="2200" dirty="0"/>
          </a:p>
          <a:p>
            <a:pPr lvl="1"/>
            <a:endParaRPr lang="en-US" sz="2000" dirty="0"/>
          </a:p>
          <a:p>
            <a:pPr lvl="1"/>
            <a:endParaRPr lang="en-CA" dirty="0"/>
          </a:p>
          <a:p>
            <a:pPr fontAlgn="b">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                                       </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8162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b="1" u="sng" dirty="0">
                <a:solidFill>
                  <a:srgbClr val="C00000"/>
                </a:solidFill>
              </a:rPr>
              <a:t>Federal Mandates </a:t>
            </a:r>
            <a:br>
              <a:rPr lang="en-US" altLang="en-US" sz="4400" b="1" u="sng" kern="1200" dirty="0">
                <a:solidFill>
                  <a:srgbClr val="C00000"/>
                </a:solidFill>
                <a:latin typeface="+mj-lt"/>
                <a:ea typeface="+mj-ea"/>
                <a:cs typeface="+mj-cs"/>
              </a:rPr>
            </a:b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35387" y="1641440"/>
            <a:ext cx="6377769" cy="4930246"/>
          </a:xfrm>
          <a:prstGeom prst="rect">
            <a:avLst/>
          </a:prstGeom>
        </p:spPr>
        <p:txBody>
          <a:bodyPr vert="horz" lIns="91440" tIns="45720" rIns="91440" bIns="45720" rtlCol="0" anchor="ctr">
            <a:normAutofit/>
          </a:bodyPr>
          <a:lstStyle/>
          <a:p>
            <a:pPr marL="704850" lvl="0" indent="-571500" algn="l" rtl="0">
              <a:spcBef>
                <a:spcPts val="0"/>
              </a:spcBef>
              <a:spcAft>
                <a:spcPts val="0"/>
              </a:spcAft>
              <a:buSzPts val="1500"/>
              <a:buFont typeface="Arial" panose="020B0604020202020204" pitchFamily="34" charset="0"/>
              <a:buChar char="•"/>
            </a:pPr>
            <a:r>
              <a:rPr lang="en-US" sz="2000" b="1" dirty="0">
                <a:solidFill>
                  <a:srgbClr val="C00000"/>
                </a:solidFill>
              </a:rPr>
              <a:t>Mandate Letter:</a:t>
            </a:r>
            <a:r>
              <a:rPr lang="en-US" sz="2000" dirty="0"/>
              <a:t> In 2019 and 2021 the Prime Minister mandated the Minister of Crown Indigenous Relations to “accelerate ongoing work with First Nations to redesign the federal policy on ATR.”</a:t>
            </a:r>
          </a:p>
          <a:p>
            <a:pPr marL="457200" lvl="0" indent="-323850" algn="l" rtl="0">
              <a:spcBef>
                <a:spcPts val="0"/>
              </a:spcBef>
              <a:spcAft>
                <a:spcPts val="0"/>
              </a:spcAft>
              <a:buSzPts val="1500"/>
              <a:buChar char="●"/>
            </a:pPr>
            <a:endParaRPr lang="en-US" sz="2000" dirty="0"/>
          </a:p>
          <a:p>
            <a:pPr marL="704850" lvl="0" indent="-571500" algn="l" rtl="0">
              <a:spcBef>
                <a:spcPts val="0"/>
              </a:spcBef>
              <a:spcAft>
                <a:spcPts val="0"/>
              </a:spcAft>
              <a:buSzPts val="1500"/>
              <a:buFont typeface="Arial" panose="020B0604020202020204" pitchFamily="34" charset="0"/>
              <a:buChar char="•"/>
            </a:pPr>
            <a:r>
              <a:rPr lang="en-US" sz="2000" b="1" dirty="0">
                <a:solidFill>
                  <a:srgbClr val="C00000"/>
                </a:solidFill>
              </a:rPr>
              <a:t>Budget 2021: </a:t>
            </a:r>
            <a:r>
              <a:rPr lang="en-US" sz="2000" dirty="0"/>
              <a:t>committed $43 million over three years to support ATR policy reform ($10 million) and to help address the massive backlog of ATRs ($33 million). </a:t>
            </a:r>
          </a:p>
          <a:p>
            <a:pPr marL="704850" lvl="0" indent="-571500" algn="l" rtl="0">
              <a:spcBef>
                <a:spcPts val="0"/>
              </a:spcBef>
              <a:spcAft>
                <a:spcPts val="0"/>
              </a:spcAft>
              <a:buSzPts val="1500"/>
              <a:buFont typeface="Arial" panose="020B0604020202020204" pitchFamily="34" charset="0"/>
              <a:buChar char="•"/>
            </a:pPr>
            <a:endParaRPr lang="en-US" sz="2000" dirty="0">
              <a:solidFill>
                <a:srgbClr val="C00000"/>
              </a:solidFill>
            </a:endParaRPr>
          </a:p>
          <a:p>
            <a:pPr marL="704850" lvl="0" indent="-571500" algn="l" rtl="0">
              <a:spcBef>
                <a:spcPts val="0"/>
              </a:spcBef>
              <a:spcAft>
                <a:spcPts val="0"/>
              </a:spcAft>
              <a:buSzPts val="1500"/>
              <a:buFont typeface="Arial" panose="020B0604020202020204" pitchFamily="34" charset="0"/>
              <a:buChar char="•"/>
            </a:pPr>
            <a:r>
              <a:rPr lang="en-US" sz="2000" b="1" dirty="0">
                <a:solidFill>
                  <a:srgbClr val="C00000"/>
                </a:solidFill>
              </a:rPr>
              <a:t>United Nations Declaration Act National Action Plan Measure # 5:</a:t>
            </a:r>
            <a:r>
              <a:rPr lang="en-US" sz="2000" dirty="0"/>
              <a:t> Co-develop a redesign of the Additions to Reserve Policy. </a:t>
            </a:r>
          </a:p>
          <a:p>
            <a:pPr marL="704850" lvl="0" indent="-571500" algn="l" rtl="0">
              <a:spcBef>
                <a:spcPts val="0"/>
              </a:spcBef>
              <a:spcAft>
                <a:spcPts val="0"/>
              </a:spcAft>
              <a:buSzPts val="1500"/>
              <a:buFont typeface="Arial" panose="020B0604020202020204" pitchFamily="34" charset="0"/>
              <a:buChar char="•"/>
            </a:pPr>
            <a:endParaRPr lang="en-US" sz="1000" dirty="0"/>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080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lang="en-US" altLang="en-US" sz="4400" b="1" u="sng" dirty="0">
                <a:solidFill>
                  <a:srgbClr val="C00000"/>
                </a:solidFill>
              </a:rPr>
              <a:t>AFN Mandate</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753584"/>
            <a:ext cx="6377769" cy="4930246"/>
          </a:xfrm>
          <a:prstGeom prst="rect">
            <a:avLst/>
          </a:prstGeom>
        </p:spPr>
        <p:txBody>
          <a:bodyPr vert="horz" lIns="91440" tIns="45720" rIns="91440" bIns="45720" rtlCol="0" anchor="ctr">
            <a:normAutofit/>
          </a:bodyPr>
          <a:lstStyle/>
          <a:p>
            <a:r>
              <a:rPr lang="en-US" b="1" dirty="0">
                <a:solidFill>
                  <a:srgbClr val="C00000"/>
                </a:solidFill>
              </a:rPr>
              <a:t>AFN Resolution 37/2023</a:t>
            </a:r>
            <a:r>
              <a:rPr lang="en-US" b="1" dirty="0"/>
              <a:t>, </a:t>
            </a:r>
            <a:r>
              <a:rPr lang="en-US" i="1" dirty="0"/>
              <a:t>Returning First Nations Lands through Additions to Reserve Reform</a:t>
            </a:r>
            <a:r>
              <a:rPr lang="en-US" dirty="0"/>
              <a:t>:</a:t>
            </a:r>
          </a:p>
          <a:p>
            <a:pPr marL="800100" lvl="1" indent="-342900">
              <a:buFont typeface="Arial" panose="020B0604020202020204" pitchFamily="34" charset="0"/>
              <a:buChar char="•"/>
            </a:pPr>
            <a:endParaRPr lang="en-US" dirty="0"/>
          </a:p>
          <a:p>
            <a:pPr marL="1257300" lvl="2" indent="-342900">
              <a:buFont typeface="Arial" panose="020B0604020202020204" pitchFamily="34" charset="0"/>
              <a:buChar char="•"/>
            </a:pPr>
            <a:r>
              <a:rPr lang="en-US" dirty="0"/>
              <a:t>Call on the Government of Canada to co-develop with First Nations a clear, effective, and transparent process to restore, reacquire, and/or remedy the historic dispossession of reserve lands. </a:t>
            </a:r>
          </a:p>
          <a:p>
            <a:pPr marL="800100" lvl="1" indent="-342900">
              <a:buFont typeface="Arial" panose="020B0604020202020204" pitchFamily="34" charset="0"/>
              <a:buChar char="•"/>
            </a:pPr>
            <a:endParaRPr lang="en-US" dirty="0"/>
          </a:p>
          <a:p>
            <a:pPr marL="1257300" lvl="2" indent="-342900">
              <a:buFont typeface="Arial" panose="020B0604020202020204" pitchFamily="34" charset="0"/>
              <a:buChar char="•"/>
            </a:pPr>
            <a:r>
              <a:rPr lang="en-US" dirty="0"/>
              <a:t>Engage with First Nations on the review and redesign of the ATR process and develop a comprehensive report that identifies the many priorities First Nations have respecting ATR and proposes potential policy and legislative solutions for consideration.</a:t>
            </a: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0608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kumimoji="0" lang="en-US" altLang="en-US" sz="4400" b="1" i="0" u="sng" strike="noStrike" kern="1200" cap="none" normalizeH="0" baseline="0" dirty="0">
                <a:ln>
                  <a:noFill/>
                </a:ln>
                <a:solidFill>
                  <a:srgbClr val="C00000"/>
                </a:solidFill>
                <a:effectLst/>
                <a:latin typeface="+mj-lt"/>
                <a:ea typeface="+mj-ea"/>
                <a:cs typeface="+mj-cs"/>
              </a:rPr>
              <a:t>Draft Resolution #11</a:t>
            </a:r>
            <a:endParaRPr kumimoji="0" lang="en-US" altLang="en-US" sz="2000" b="0" i="0" strike="noStrike" kern="1200" cap="none" normalizeH="0" baseline="0" dirty="0">
              <a:ln>
                <a:noFill/>
              </a:ln>
              <a:solidFill>
                <a:schemeClr val="accent1"/>
              </a:solidFill>
              <a:effectLst/>
              <a:latin typeface="+mj-lt"/>
              <a:ea typeface="+mj-ea"/>
              <a:cs typeface="+mj-cs"/>
            </a:endParaRPr>
          </a:p>
        </p:txBody>
      </p:sp>
      <p:sp>
        <p:nvSpPr>
          <p:cNvPr id="8" name="TextBox 7">
            <a:extLst>
              <a:ext uri="{FF2B5EF4-FFF2-40B4-BE49-F238E27FC236}">
                <a16:creationId xmlns:a16="http://schemas.microsoft.com/office/drawing/2014/main" id="{9AC36905-2B44-452C-9BE3-86C47D8CD070}"/>
              </a:ext>
            </a:extLst>
          </p:cNvPr>
          <p:cNvSpPr txBox="1"/>
          <p:nvPr/>
        </p:nvSpPr>
        <p:spPr>
          <a:xfrm>
            <a:off x="5250351" y="1753584"/>
            <a:ext cx="6377769" cy="4930246"/>
          </a:xfrm>
          <a:prstGeom prst="rect">
            <a:avLst/>
          </a:prstGeom>
        </p:spPr>
        <p:txBody>
          <a:bodyPr vert="horz" lIns="91440" tIns="45720" rIns="91440" bIns="45720" rtlCol="0" anchor="ctr">
            <a:normAutofit/>
          </a:bodyPr>
          <a:lstStyle/>
          <a:p>
            <a:r>
              <a:rPr lang="en-US" b="1" dirty="0">
                <a:solidFill>
                  <a:srgbClr val="C00000"/>
                </a:solidFill>
              </a:rPr>
              <a:t>Draft Resolution 11/2024</a:t>
            </a:r>
            <a:r>
              <a:rPr lang="en-US" b="1" dirty="0"/>
              <a:t>, </a:t>
            </a:r>
            <a:r>
              <a:rPr lang="en-US" i="1" dirty="0"/>
              <a:t>Advancing Additions to Reserve Reform</a:t>
            </a:r>
            <a:r>
              <a:rPr lang="en-US" dirty="0"/>
              <a:t>:</a:t>
            </a:r>
          </a:p>
          <a:p>
            <a:pPr marL="800100" lvl="1" indent="-342900">
              <a:buFont typeface="Arial" panose="020B0604020202020204" pitchFamily="34" charset="0"/>
              <a:buChar char="•"/>
            </a:pPr>
            <a:endParaRPr lang="en-US" dirty="0"/>
          </a:p>
          <a:p>
            <a:pPr marL="342900" indent="-342900" algn="l">
              <a:spcBef>
                <a:spcPts val="600"/>
              </a:spcBef>
              <a:buFont typeface="+mj-lt"/>
              <a:buAutoNum type="arabicPeriod"/>
            </a:pPr>
            <a:r>
              <a:rPr lang="en-US" sz="1800" b="0" i="0" u="none" strike="noStrike" baseline="0" dirty="0"/>
              <a:t>Direct the Assembly of First Nations (AFN) to participate in the co-development of reforms to the Additions to Reserve (ATR) Policy and process </a:t>
            </a:r>
          </a:p>
          <a:p>
            <a:pPr marL="342900" indent="-342900" algn="l">
              <a:spcBef>
                <a:spcPts val="600"/>
              </a:spcBef>
              <a:buFont typeface="+mj-lt"/>
              <a:buAutoNum type="arabicPeriod"/>
            </a:pPr>
            <a:r>
              <a:rPr lang="en-US" sz="1800" b="0" i="0" u="none" strike="noStrike" baseline="0" dirty="0"/>
              <a:t>Direct the AFN to continue engaging with First Nations on co-development objectives.</a:t>
            </a:r>
          </a:p>
          <a:p>
            <a:pPr marL="342900" indent="-342900" algn="l">
              <a:spcBef>
                <a:spcPts val="600"/>
              </a:spcBef>
              <a:buFont typeface="+mj-lt"/>
              <a:buAutoNum type="arabicPeriod"/>
            </a:pPr>
            <a:r>
              <a:rPr lang="en-US" sz="1800" b="0" i="0" u="none" strike="noStrike" baseline="0" dirty="0"/>
              <a:t>Direct the AFN to advocate to ensure ATR reform remains a key federal priority, including the need for significant investments to support implementation.</a:t>
            </a:r>
            <a:endParaRPr lang="en-US" dirty="0"/>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232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45CF10-516C-76E1-8081-09DBD86520F6}"/>
              </a:ext>
            </a:extLst>
          </p:cNvPr>
          <p:cNvSpPr>
            <a:spLocks noGrp="1"/>
          </p:cNvSpPr>
          <p:nvPr>
            <p:ph type="subTitle" idx="1"/>
          </p:nvPr>
        </p:nvSpPr>
        <p:spPr>
          <a:xfrm>
            <a:off x="1524000" y="2688921"/>
            <a:ext cx="9144000" cy="1655762"/>
          </a:xfrm>
        </p:spPr>
        <p:txBody>
          <a:bodyPr anchor="b">
            <a:normAutofit/>
          </a:bodyPr>
          <a:lstStyle/>
          <a:p>
            <a:r>
              <a:rPr lang="en-CA" sz="4000" b="1" dirty="0">
                <a:solidFill>
                  <a:srgbClr val="C00000"/>
                </a:solidFill>
              </a:rPr>
              <a:t>ATR Re-Design Process &amp; Timeline</a:t>
            </a:r>
          </a:p>
        </p:txBody>
      </p:sp>
    </p:spTree>
    <p:extLst>
      <p:ext uri="{BB962C8B-B14F-4D97-AF65-F5344CB8AC3E}">
        <p14:creationId xmlns:p14="http://schemas.microsoft.com/office/powerpoint/2010/main" val="284107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893924F8-2E6C-4DB4-8193-B7E28BDFBB1C}"/>
              </a:ext>
            </a:extLst>
          </p:cNvPr>
          <p:cNvSpPr>
            <a:spLocks noGrp="1" noChangeArrowheads="1"/>
          </p:cNvSpPr>
          <p:nvPr>
            <p:ph type="ctrTitle"/>
          </p:nvPr>
        </p:nvSpPr>
        <p:spPr bwMode="auto">
          <a:xfrm>
            <a:off x="996142" y="1446016"/>
            <a:ext cx="3494362" cy="49302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lvl="0" fontAlgn="base">
              <a:spcAft>
                <a:spcPct val="0"/>
              </a:spcAft>
            </a:pPr>
            <a:r>
              <a:rPr kumimoji="0" lang="en-US" altLang="en-US" sz="4400" b="1" i="0" u="sng" strike="noStrike" kern="1200" cap="none" normalizeH="0" baseline="0" dirty="0">
                <a:ln>
                  <a:noFill/>
                </a:ln>
                <a:solidFill>
                  <a:srgbClr val="C00000"/>
                </a:solidFill>
                <a:effectLst/>
                <a:latin typeface="+mj-lt"/>
                <a:ea typeface="+mj-ea"/>
                <a:cs typeface="+mj-cs"/>
              </a:rPr>
              <a:t>Reform</a:t>
            </a:r>
            <a:r>
              <a:rPr lang="en-US" altLang="en-US" sz="4400" b="1" u="sng" dirty="0">
                <a:solidFill>
                  <a:srgbClr val="C00000"/>
                </a:solidFill>
              </a:rPr>
              <a:t> Process &amp; Timeline</a:t>
            </a:r>
            <a:endParaRPr kumimoji="0" lang="en-US" altLang="en-US" sz="2000" b="0" i="0" strike="noStrike" kern="1200" cap="none" normalizeH="0" baseline="0" dirty="0">
              <a:ln>
                <a:noFill/>
              </a:ln>
              <a:solidFill>
                <a:schemeClr val="accent1"/>
              </a:solidFill>
              <a:effectLst/>
              <a:latin typeface="+mj-lt"/>
              <a:ea typeface="+mj-ea"/>
              <a:cs typeface="+mj-cs"/>
            </a:endParaRPr>
          </a:p>
        </p:txBody>
      </p:sp>
      <p:cxnSp>
        <p:nvCxnSpPr>
          <p:cNvPr id="12" name="Straight Connector 11">
            <a:extLst>
              <a:ext uri="{FF2B5EF4-FFF2-40B4-BE49-F238E27FC236}">
                <a16:creationId xmlns:a16="http://schemas.microsoft.com/office/drawing/2014/main" id="{020402C5-C961-4411-A1DB-F023368B16FB}"/>
              </a:ext>
            </a:extLst>
          </p:cNvPr>
          <p:cNvCxnSpPr/>
          <p:nvPr/>
        </p:nvCxnSpPr>
        <p:spPr>
          <a:xfrm>
            <a:off x="4862945" y="2294313"/>
            <a:ext cx="0" cy="3250276"/>
          </a:xfrm>
          <a:prstGeom prst="line">
            <a:avLst/>
          </a:prstGeom>
          <a:ln w="12700"/>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D0E24936-3A30-2A45-AE21-D8547816E75E}"/>
              </a:ext>
            </a:extLst>
          </p:cNvPr>
          <p:cNvSpPr/>
          <p:nvPr/>
        </p:nvSpPr>
        <p:spPr>
          <a:xfrm>
            <a:off x="5250352" y="1634315"/>
            <a:ext cx="6377769" cy="4930246"/>
          </a:xfrm>
          <a:prstGeom prst="rect">
            <a:avLst/>
          </a:prstGeom>
        </p:spPr>
        <p:txBody>
          <a:bodyPr anchor="ctr"/>
          <a:lstStyle/>
          <a:p>
            <a:r>
              <a:rPr lang="en-US" b="1" dirty="0">
                <a:solidFill>
                  <a:srgbClr val="C00000"/>
                </a:solidFill>
              </a:rPr>
              <a:t>Spring 2023</a:t>
            </a:r>
            <a:r>
              <a:rPr lang="en-US" dirty="0"/>
              <a:t>: Crown Indigenous Relations and Northern Affairs (CIRNA) initiated a proposal-based engagement process to “identify considerations and recommendations that will contribute to co-developing options for ATR re-design.”</a:t>
            </a:r>
          </a:p>
          <a:p>
            <a:pPr lvl="0"/>
            <a:endParaRPr lang="en-US" b="1" dirty="0">
              <a:solidFill>
                <a:srgbClr val="C00000"/>
              </a:solidFill>
            </a:endParaRPr>
          </a:p>
          <a:p>
            <a:r>
              <a:rPr lang="en-US" b="1" dirty="0">
                <a:solidFill>
                  <a:srgbClr val="C00000"/>
                </a:solidFill>
              </a:rPr>
              <a:t>Fall 2022 – March 2023</a:t>
            </a:r>
            <a:r>
              <a:rPr lang="en-US" dirty="0"/>
              <a:t>: CIRNA provided funding to 61 First Nations and First Nation organizations to engage on ATR re-design.</a:t>
            </a:r>
          </a:p>
          <a:p>
            <a:r>
              <a:rPr lang="en-US" dirty="0"/>
              <a:t> </a:t>
            </a:r>
          </a:p>
          <a:p>
            <a:r>
              <a:rPr lang="en-US" b="1" dirty="0">
                <a:solidFill>
                  <a:srgbClr val="C00000"/>
                </a:solidFill>
              </a:rPr>
              <a:t>Summer 2024</a:t>
            </a:r>
            <a:r>
              <a:rPr lang="en-US" b="1" dirty="0"/>
              <a:t>: </a:t>
            </a:r>
            <a:r>
              <a:rPr lang="en-US" dirty="0"/>
              <a:t>CIRNA and ISC established a Technical Advisory Committee (TAC), comprised of the AFN, Lands Advisory Board, National Aboriginal Lands Manager Association, and First Nation technicians to guide analysis and re-design of the ATR policy. </a:t>
            </a:r>
          </a:p>
        </p:txBody>
      </p:sp>
    </p:spTree>
    <p:extLst>
      <p:ext uri="{BB962C8B-B14F-4D97-AF65-F5344CB8AC3E}">
        <p14:creationId xmlns:p14="http://schemas.microsoft.com/office/powerpoint/2010/main" val="3458071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23BF52E52ED84085903E78C95DD8DC" ma:contentTypeVersion="4" ma:contentTypeDescription="Create a new document." ma:contentTypeScope="" ma:versionID="3e88a8c63badaaa6974d9836c7c46fdd">
  <xsd:schema xmlns:xsd="http://www.w3.org/2001/XMLSchema" xmlns:xs="http://www.w3.org/2001/XMLSchema" xmlns:p="http://schemas.microsoft.com/office/2006/metadata/properties" xmlns:ns2="f42d49bc-039b-4d0e-a5ba-b408f74be964" targetNamespace="http://schemas.microsoft.com/office/2006/metadata/properties" ma:root="true" ma:fieldsID="fad3440a544a2da05396f2ac28ef67ce" ns2:_="">
    <xsd:import namespace="f42d49bc-039b-4d0e-a5ba-b408f74be9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d49bc-039b-4d0e-a5ba-b408f74be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92FE4C-A1A5-4890-890A-A22104233BF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E35A6D2-9A9C-4B8C-BD91-C72DB4B4DCE4}">
  <ds:schemaRefs>
    <ds:schemaRef ds:uri="http://schemas.microsoft.com/sharepoint/v3/contenttype/forms"/>
  </ds:schemaRefs>
</ds:datastoreItem>
</file>

<file path=customXml/itemProps3.xml><?xml version="1.0" encoding="utf-8"?>
<ds:datastoreItem xmlns:ds="http://schemas.openxmlformats.org/officeDocument/2006/customXml" ds:itemID="{765EE277-4930-4809-AD6C-5ADCD76BA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d49bc-039b-4d0e-a5ba-b408f74be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13507</TotalTime>
  <Words>2329</Words>
  <Application>Microsoft Macintosh PowerPoint</Application>
  <PresentationFormat>Widescreen</PresentationFormat>
  <Paragraphs>332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Symbol</vt:lpstr>
      <vt:lpstr>Arial</vt:lpstr>
      <vt:lpstr>Times New Roman</vt:lpstr>
      <vt:lpstr>Calibri</vt:lpstr>
      <vt:lpstr>Office Theme</vt:lpstr>
      <vt:lpstr>          Additions to Reserve  Re-design  Advancing First Nations Priorities </vt:lpstr>
      <vt:lpstr>Overview</vt:lpstr>
      <vt:lpstr>  Background   </vt:lpstr>
      <vt:lpstr>  Additions to Reserve:  A Legacy of Frustration   </vt:lpstr>
      <vt:lpstr>Federal Mandates  </vt:lpstr>
      <vt:lpstr>AFN Mandate</vt:lpstr>
      <vt:lpstr>Draft Resolution #11</vt:lpstr>
      <vt:lpstr>PowerPoint Presentation</vt:lpstr>
      <vt:lpstr>Reform Process &amp; Timeline</vt:lpstr>
      <vt:lpstr>PowerPoint Presentation</vt:lpstr>
      <vt:lpstr>PowerPoint Presentation</vt:lpstr>
      <vt:lpstr>Reform Considerations - Canada</vt:lpstr>
      <vt:lpstr>Reform Considerations- AFN</vt:lpstr>
      <vt:lpstr>   Redesign Process: AFN Activities     </vt:lpstr>
      <vt:lpstr> Dialogue Session:  ATR Policy Reform One Pagers  </vt:lpstr>
      <vt:lpstr> ATR One Pagers   ATR Survey  </vt:lpstr>
      <vt:lpstr> ATR One Pagers   ISC Interviews  </vt:lpstr>
      <vt:lpstr> ATR One Pagers   Case Studies  </vt:lpstr>
      <vt:lpstr> ATR One-Pagers   INAN Report  </vt:lpstr>
      <vt:lpstr>ATR Policy Reform One Pagers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current  IT Services Update</dc:title>
  <dc:creator>aturner</dc:creator>
  <cp:lastModifiedBy>Sid Lee</cp:lastModifiedBy>
  <cp:revision>211</cp:revision>
  <cp:lastPrinted>2019-04-08T14:59:14Z</cp:lastPrinted>
  <dcterms:created xsi:type="dcterms:W3CDTF">2019-03-20T01:12:53Z</dcterms:created>
  <dcterms:modified xsi:type="dcterms:W3CDTF">2024-07-08T13:50:59Z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0x010100FE23BF52E52ED84085903E78C95DD8DC</vt:lpwstr>
  </property>
</Properties>
</file>