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5EA"/>
    <a:srgbClr val="B9DAE1"/>
    <a:srgbClr val="A1CED7"/>
    <a:srgbClr val="60ADBC"/>
    <a:srgbClr val="78B9C6"/>
    <a:srgbClr val="8DC4CF"/>
    <a:srgbClr val="58A8B8"/>
    <a:srgbClr val="91C6D0"/>
    <a:srgbClr val="86C0CC"/>
    <a:srgbClr val="39B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/>
    <p:restoredTop sz="75214" autoAdjust="0"/>
  </p:normalViewPr>
  <p:slideViewPr>
    <p:cSldViewPr snapToGrid="0" snapToObjects="1">
      <p:cViewPr varScale="1">
        <p:scale>
          <a:sx n="112" d="100"/>
          <a:sy n="112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18F61-92AC-3B49-A925-1DC330EA9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B8285-E16D-AB43-B260-D1BEF08AA3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C1BC6-FB0A-134F-99F0-1325354BD9C5}" type="datetimeFigureOut">
              <a:rPr lang="en-US" smtClean="0"/>
              <a:t>7/5/24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4883F-7E5D-8742-B325-5150D4C8A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C4640-77E7-EE43-BDBC-988CF4E997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33F3E-2726-344C-9FA2-739CD281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6D0EB-B31A-43B3-B51C-C57428A1414D}" type="datetimeFigureOut">
              <a:rPr lang="en-CA" smtClean="0"/>
              <a:t>2024-07-05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F85F1-E4B4-4EA1-A331-822C7EC611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452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F85F1-E4B4-4EA1-A331-822C7EC6111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34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F85F1-E4B4-4EA1-A331-822C7EC6111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397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F85F1-E4B4-4EA1-A331-822C7EC6111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259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0870" algn="l"/>
              </a:tabLs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F85F1-E4B4-4EA1-A331-822C7EC6111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126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0870" algn="l"/>
              </a:tabLs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F85F1-E4B4-4EA1-A331-822C7EC6111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42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150870" algn="l"/>
              </a:tabLs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F85F1-E4B4-4EA1-A331-822C7EC6111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49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0870" algn="l"/>
              </a:tabLs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F85F1-E4B4-4EA1-A331-822C7EC6111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4652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0870" algn="l"/>
              </a:tabLs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F85F1-E4B4-4EA1-A331-822C7EC6111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527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F85F1-E4B4-4EA1-A331-822C7EC6111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31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696A-6301-6E41-9057-9CBF74335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9" y="2201779"/>
            <a:ext cx="8179201" cy="19229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500E4-F019-4A41-959E-2A00D475B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99" y="4227203"/>
            <a:ext cx="8179202" cy="15238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020D6-F4A3-6FD2-03F1-80500AA09BF8}"/>
              </a:ext>
            </a:extLst>
          </p:cNvPr>
          <p:cNvSpPr txBox="1"/>
          <p:nvPr userDrawn="1"/>
        </p:nvSpPr>
        <p:spPr>
          <a:xfrm>
            <a:off x="12904342" y="1150706"/>
            <a:ext cx="184731" cy="3693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1B27-2ACC-B74D-BAEA-16750FD1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42" y="1797304"/>
            <a:ext cx="9983858" cy="7985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5B45-79C6-794A-A91B-E6700DFF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42" y="2705100"/>
            <a:ext cx="9983858" cy="3802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27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83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quinn@afn.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D31A-01B9-AD0E-0152-6F6F8B30D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399" y="2194560"/>
            <a:ext cx="8179201" cy="2274570"/>
          </a:xfrm>
        </p:spPr>
        <p:txBody>
          <a:bodyPr anchor="ctr"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Dialogue Session: Technical Update on First Nations Early Learning and Child Care Funding Allocation Model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C614C-DFDA-2A93-7078-EE08B1F42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6398" y="4263391"/>
            <a:ext cx="8179202" cy="2082064"/>
          </a:xfrm>
        </p:spPr>
        <p:txBody>
          <a:bodyPr/>
          <a:lstStyle/>
          <a:p>
            <a:r>
              <a:rPr lang="en-US" dirty="0"/>
              <a:t>Background and Overview of First Nations Early Learning and Child Care (ELCC)</a:t>
            </a:r>
          </a:p>
          <a:p>
            <a:r>
              <a:rPr lang="en-US" dirty="0"/>
              <a:t>Monday, July 10, 2024</a:t>
            </a:r>
          </a:p>
        </p:txBody>
      </p:sp>
    </p:spTree>
    <p:extLst>
      <p:ext uri="{BB962C8B-B14F-4D97-AF65-F5344CB8AC3E}">
        <p14:creationId xmlns:p14="http://schemas.microsoft.com/office/powerpoint/2010/main" val="386735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0D37-3BE2-7445-B134-FF1FD1B4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223" y="1445787"/>
            <a:ext cx="9983858" cy="798576"/>
          </a:xfrm>
        </p:spPr>
        <p:txBody>
          <a:bodyPr/>
          <a:lstStyle/>
          <a:p>
            <a:r>
              <a:rPr lang="en-US" sz="3600" dirty="0">
                <a:solidFill>
                  <a:srgbClr val="00465F"/>
                </a:solidFill>
              </a:rPr>
              <a:t>National First Nations ELCC Policy Framework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576A82-1FE4-3C28-AB8B-681E411D949B}"/>
              </a:ext>
            </a:extLst>
          </p:cNvPr>
          <p:cNvSpPr/>
          <p:nvPr/>
        </p:nvSpPr>
        <p:spPr>
          <a:xfrm>
            <a:off x="836612" y="2118687"/>
            <a:ext cx="10515601" cy="989571"/>
          </a:xfrm>
          <a:prstGeom prst="roundRect">
            <a:avLst>
              <a:gd name="adj" fmla="val 50000"/>
            </a:avLst>
          </a:prstGeom>
          <a:solidFill>
            <a:srgbClr val="015968">
              <a:alpha val="7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30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42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C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Vision: </a:t>
            </a:r>
            <a: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Happy and healthy First Nations children and families are supported by a 	regionally-driven ELCC system rooted in Indigenous languages and cultures, governed by 	First Nations. </a:t>
            </a: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1C943F-6849-D195-5824-D69DE166048B}"/>
              </a:ext>
            </a:extLst>
          </p:cNvPr>
          <p:cNvSpPr/>
          <p:nvPr/>
        </p:nvSpPr>
        <p:spPr>
          <a:xfrm>
            <a:off x="836610" y="3185487"/>
            <a:ext cx="10515601" cy="603720"/>
          </a:xfrm>
          <a:prstGeom prst="roundRect">
            <a:avLst>
              <a:gd name="adj" fmla="val 50000"/>
            </a:avLst>
          </a:prstGeom>
          <a:solidFill>
            <a:srgbClr val="0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30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Guiding Principles: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2544BB-9CDB-1975-66BE-C8AFE72EB726}"/>
              </a:ext>
            </a:extLst>
          </p:cNvPr>
          <p:cNvSpPr/>
          <p:nvPr/>
        </p:nvSpPr>
        <p:spPr>
          <a:xfrm>
            <a:off x="836611" y="3871287"/>
            <a:ext cx="5191450" cy="633947"/>
          </a:xfrm>
          <a:prstGeom prst="roundRect">
            <a:avLst>
              <a:gd name="adj" fmla="val 50000"/>
            </a:avLst>
          </a:prstGeom>
          <a:solidFill>
            <a:srgbClr val="91C6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30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Indigenous knowledges, languages and 	cultures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3D4324-8B56-5821-CF6D-A13B0EBF9E4F}"/>
              </a:ext>
            </a:extLst>
          </p:cNvPr>
          <p:cNvSpPr/>
          <p:nvPr/>
        </p:nvSpPr>
        <p:spPr>
          <a:xfrm>
            <a:off x="6205337" y="3874428"/>
            <a:ext cx="5146874" cy="603720"/>
          </a:xfrm>
          <a:prstGeom prst="roundRect">
            <a:avLst>
              <a:gd name="adj" fmla="val 50000"/>
            </a:avLst>
          </a:prstGeom>
          <a:solidFill>
            <a:srgbClr val="248EA2">
              <a:alpha val="5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15468" marR="0" lvl="1" indent="0" defTabSz="630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First Nations governance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7E121E-3FB2-5ECE-FE86-03DD7D41DDF6}"/>
              </a:ext>
            </a:extLst>
          </p:cNvPr>
          <p:cNvSpPr/>
          <p:nvPr/>
        </p:nvSpPr>
        <p:spPr>
          <a:xfrm>
            <a:off x="851223" y="4557087"/>
            <a:ext cx="5176837" cy="631859"/>
          </a:xfrm>
          <a:prstGeom prst="roundRect">
            <a:avLst>
              <a:gd name="adj" fmla="val 50000"/>
            </a:avLst>
          </a:prstGeom>
          <a:solidFill>
            <a:srgbClr val="248EA2">
              <a:alpha val="2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30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Quality programs and services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EA3D36-3968-D3AB-62D3-60B9E6F30458}"/>
              </a:ext>
            </a:extLst>
          </p:cNvPr>
          <p:cNvSpPr/>
          <p:nvPr/>
        </p:nvSpPr>
        <p:spPr>
          <a:xfrm>
            <a:off x="6205337" y="4529726"/>
            <a:ext cx="5132265" cy="659219"/>
          </a:xfrm>
          <a:prstGeom prst="roundRect">
            <a:avLst>
              <a:gd name="adj" fmla="val 50000"/>
            </a:avLst>
          </a:prstGeom>
          <a:solidFill>
            <a:srgbClr val="248EA2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30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Inclusive, accessible and flexible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47B575-8AAE-D9D6-8FF9-6BCF6DA70772}"/>
              </a:ext>
            </a:extLst>
          </p:cNvPr>
          <p:cNvSpPr/>
          <p:nvPr/>
        </p:nvSpPr>
        <p:spPr>
          <a:xfrm>
            <a:off x="836610" y="5242887"/>
            <a:ext cx="5191450" cy="653679"/>
          </a:xfrm>
          <a:prstGeom prst="roundRect">
            <a:avLst>
              <a:gd name="adj" fmla="val 50000"/>
            </a:avLst>
          </a:prstGeom>
          <a:solidFill>
            <a:srgbClr val="248EA2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30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Transparent and accountable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EA2CDD1-3A74-31B9-D717-BF57E51113D6}"/>
              </a:ext>
            </a:extLst>
          </p:cNvPr>
          <p:cNvSpPr/>
          <p:nvPr/>
        </p:nvSpPr>
        <p:spPr>
          <a:xfrm>
            <a:off x="6205337" y="5240523"/>
            <a:ext cx="5132265" cy="653678"/>
          </a:xfrm>
          <a:prstGeom prst="roundRect">
            <a:avLst>
              <a:gd name="adj" fmla="val 50000"/>
            </a:avLst>
          </a:prstGeom>
          <a:solidFill>
            <a:srgbClr val="248EA2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30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Collaborations and partnerships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526460-5C0E-7A83-AFDB-CC8390790050}"/>
              </a:ext>
            </a:extLst>
          </p:cNvPr>
          <p:cNvSpPr/>
          <p:nvPr/>
        </p:nvSpPr>
        <p:spPr>
          <a:xfrm>
            <a:off x="851223" y="5946259"/>
            <a:ext cx="5176837" cy="668228"/>
          </a:xfrm>
          <a:prstGeom prst="roundRect">
            <a:avLst>
              <a:gd name="adj" fmla="val 50000"/>
            </a:avLst>
          </a:prstGeom>
          <a:solidFill>
            <a:srgbClr val="248EA2">
              <a:alpha val="509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30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Capacity development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5" descr="Eye with solid fill">
            <a:extLst>
              <a:ext uri="{FF2B5EF4-FFF2-40B4-BE49-F238E27FC236}">
                <a16:creationId xmlns:a16="http://schemas.microsoft.com/office/drawing/2014/main" id="{437B7834-3C74-3F2F-536A-6B67EABF1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48" y="2294056"/>
            <a:ext cx="635868" cy="635868"/>
          </a:xfrm>
          <a:prstGeom prst="rect">
            <a:avLst/>
          </a:prstGeom>
        </p:spPr>
      </p:pic>
      <p:pic>
        <p:nvPicPr>
          <p:cNvPr id="15" name="Graphic 34" descr="Compass with solid fill">
            <a:extLst>
              <a:ext uri="{FF2B5EF4-FFF2-40B4-BE49-F238E27FC236}">
                <a16:creationId xmlns:a16="http://schemas.microsoft.com/office/drawing/2014/main" id="{B1270045-0765-1556-9B78-E5AB654B6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735" y="3255449"/>
            <a:ext cx="464894" cy="464894"/>
          </a:xfrm>
          <a:prstGeom prst="rect">
            <a:avLst/>
          </a:prstGeom>
        </p:spPr>
      </p:pic>
      <p:pic>
        <p:nvPicPr>
          <p:cNvPr id="16" name="Graphic 35" descr="Feather with solid fill">
            <a:extLst>
              <a:ext uri="{FF2B5EF4-FFF2-40B4-BE49-F238E27FC236}">
                <a16:creationId xmlns:a16="http://schemas.microsoft.com/office/drawing/2014/main" id="{17CD840B-B2CA-6645-FFF7-2B1AB7318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3735" y="3962099"/>
            <a:ext cx="428377" cy="428377"/>
          </a:xfrm>
          <a:prstGeom prst="rect">
            <a:avLst/>
          </a:prstGeom>
        </p:spPr>
      </p:pic>
      <p:pic>
        <p:nvPicPr>
          <p:cNvPr id="17" name="Graphic 39" descr="Clipboard Checked with solid fill">
            <a:extLst>
              <a:ext uri="{FF2B5EF4-FFF2-40B4-BE49-F238E27FC236}">
                <a16:creationId xmlns:a16="http://schemas.microsoft.com/office/drawing/2014/main" id="{D8175BDA-0B02-B375-E8C0-E3ED39597E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3735" y="4648950"/>
            <a:ext cx="428377" cy="428377"/>
          </a:xfrm>
          <a:prstGeom prst="rect">
            <a:avLst/>
          </a:prstGeom>
        </p:spPr>
      </p:pic>
      <p:pic>
        <p:nvPicPr>
          <p:cNvPr id="18" name="Graphic 40" descr="Scales of justice with solid fill">
            <a:extLst>
              <a:ext uri="{FF2B5EF4-FFF2-40B4-BE49-F238E27FC236}">
                <a16:creationId xmlns:a16="http://schemas.microsoft.com/office/drawing/2014/main" id="{9F037BCF-A93A-9E71-C9E6-AA1F7C2E7C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3892" y="5373331"/>
            <a:ext cx="388062" cy="388062"/>
          </a:xfrm>
          <a:prstGeom prst="rect">
            <a:avLst/>
          </a:prstGeom>
        </p:spPr>
      </p:pic>
      <p:pic>
        <p:nvPicPr>
          <p:cNvPr id="19" name="Graphic 38" descr="Teacher with solid fill">
            <a:extLst>
              <a:ext uri="{FF2B5EF4-FFF2-40B4-BE49-F238E27FC236}">
                <a16:creationId xmlns:a16="http://schemas.microsoft.com/office/drawing/2014/main" id="{99049FD2-D767-7A87-0E4A-97FDB9D31F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3678" y="6086342"/>
            <a:ext cx="388062" cy="388062"/>
          </a:xfrm>
          <a:prstGeom prst="rect">
            <a:avLst/>
          </a:prstGeom>
        </p:spPr>
      </p:pic>
      <p:pic>
        <p:nvPicPr>
          <p:cNvPr id="20" name="Graphic 41" descr="Meeting with solid fill">
            <a:extLst>
              <a:ext uri="{FF2B5EF4-FFF2-40B4-BE49-F238E27FC236}">
                <a16:creationId xmlns:a16="http://schemas.microsoft.com/office/drawing/2014/main" id="{38DBA8A5-825F-E4E1-79D1-11A0F14837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26434" y="3945293"/>
            <a:ext cx="439801" cy="439801"/>
          </a:xfrm>
          <a:prstGeom prst="rect">
            <a:avLst/>
          </a:prstGeom>
        </p:spPr>
      </p:pic>
      <p:pic>
        <p:nvPicPr>
          <p:cNvPr id="21" name="Graphic 36" descr="Universal access with solid fill">
            <a:extLst>
              <a:ext uri="{FF2B5EF4-FFF2-40B4-BE49-F238E27FC236}">
                <a16:creationId xmlns:a16="http://schemas.microsoft.com/office/drawing/2014/main" id="{2E6FB4B7-C501-2BFE-9251-D22DA4FA0A0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58711" y="4648950"/>
            <a:ext cx="472485" cy="472485"/>
          </a:xfrm>
          <a:prstGeom prst="rect">
            <a:avLst/>
          </a:prstGeom>
        </p:spPr>
      </p:pic>
      <p:pic>
        <p:nvPicPr>
          <p:cNvPr id="22" name="Graphic 37" descr="Handshake with solid fill">
            <a:extLst>
              <a:ext uri="{FF2B5EF4-FFF2-40B4-BE49-F238E27FC236}">
                <a16:creationId xmlns:a16="http://schemas.microsoft.com/office/drawing/2014/main" id="{127A1155-AFF2-915E-CF2A-F1A7432D57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24844" y="5339463"/>
            <a:ext cx="502171" cy="5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2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5" descr="Eye with solid fill">
            <a:extLst>
              <a:ext uri="{FF2B5EF4-FFF2-40B4-BE49-F238E27FC236}">
                <a16:creationId xmlns:a16="http://schemas.microsoft.com/office/drawing/2014/main" id="{437B7834-3C74-3F2F-536A-6B67EABF1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48" y="2294056"/>
            <a:ext cx="635868" cy="635868"/>
          </a:xfrm>
          <a:prstGeom prst="rect">
            <a:avLst/>
          </a:prstGeom>
        </p:spPr>
      </p:pic>
      <p:pic>
        <p:nvPicPr>
          <p:cNvPr id="15" name="Graphic 34" descr="Compass with solid fill">
            <a:extLst>
              <a:ext uri="{FF2B5EF4-FFF2-40B4-BE49-F238E27FC236}">
                <a16:creationId xmlns:a16="http://schemas.microsoft.com/office/drawing/2014/main" id="{B1270045-0765-1556-9B78-E5AB654B6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735" y="3255449"/>
            <a:ext cx="464894" cy="464894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39C6074F-7537-6379-A509-ADCE0D4C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1797304"/>
            <a:ext cx="10936514" cy="798576"/>
          </a:xfrm>
        </p:spPr>
        <p:txBody>
          <a:bodyPr/>
          <a:lstStyle/>
          <a:p>
            <a:r>
              <a:rPr lang="en-US" sz="3600" dirty="0">
                <a:solidFill>
                  <a:srgbClr val="00465F"/>
                </a:solidFill>
              </a:rPr>
              <a:t>Federal Investments in First Nations ELCC</a:t>
            </a:r>
            <a:endParaRPr lang="en-CA" sz="3600" dirty="0">
              <a:solidFill>
                <a:srgbClr val="00465F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2E440E8-8D77-D31F-3FA0-AC660A41D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2446867"/>
            <a:ext cx="10936514" cy="3374496"/>
          </a:xfrm>
        </p:spPr>
        <p:txBody>
          <a:bodyPr anchor="t"/>
          <a:lstStyle/>
          <a:p>
            <a:r>
              <a:rPr lang="en-US" dirty="0">
                <a:solidFill>
                  <a:srgbClr val="00465F"/>
                </a:solidFill>
              </a:rPr>
              <a:t>In 2018, the Government of Canada invested $1.02 billion over 10 years in First Nations ELCC to support strategic investments in First Nations-identified priorities for ELCC programs, services, governance, and more.</a:t>
            </a:r>
          </a:p>
          <a:p>
            <a:r>
              <a:rPr lang="en-US" dirty="0">
                <a:solidFill>
                  <a:srgbClr val="00465F"/>
                </a:solidFill>
              </a:rPr>
              <a:t>In the 2020 Fall Economic Statement and Budget 2021, $878.53 million over 5 years was invested in First Nations ELCC, including programs and services, major capital, repairs and renovations, and capacity-building. </a:t>
            </a:r>
            <a:endParaRPr lang="en-CA" dirty="0">
              <a:solidFill>
                <a:srgbClr val="004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6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34" descr="Compass with solid fill">
            <a:extLst>
              <a:ext uri="{FF2B5EF4-FFF2-40B4-BE49-F238E27FC236}">
                <a16:creationId xmlns:a16="http://schemas.microsoft.com/office/drawing/2014/main" id="{B1270045-0765-1556-9B78-E5AB654B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735" y="3255449"/>
            <a:ext cx="464894" cy="4648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A56926D-8AE2-BD9E-10F4-4FE96F90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1797304"/>
            <a:ext cx="10969171" cy="798576"/>
          </a:xfrm>
        </p:spPr>
        <p:txBody>
          <a:bodyPr/>
          <a:lstStyle/>
          <a:p>
            <a:r>
              <a:rPr lang="en-US" sz="3600" dirty="0">
                <a:solidFill>
                  <a:srgbClr val="00465F"/>
                </a:solidFill>
              </a:rPr>
              <a:t>First Nations ELCC Funding Model Progress</a:t>
            </a:r>
            <a:endParaRPr lang="en-CA" sz="3600" dirty="0">
              <a:solidFill>
                <a:srgbClr val="00465F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F052E9-1C55-A13A-EAFA-749E7B8A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85" y="2577012"/>
            <a:ext cx="11230429" cy="3911283"/>
          </a:xfrm>
        </p:spPr>
        <p:txBody>
          <a:bodyPr anchor="t"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CA" dirty="0">
                <a:solidFill>
                  <a:srgbClr val="004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accordance with several AFN resolutions regarding the funding allocation model, including AFN Resolutions 59/2018, 64/2019, 20/2020 and 05/2021, the AFN has retained the Institute of Fiscal Studies and Democracy (IFSD) to undertake research with First Nations to develop a First Nations-specific funding model for ELCC.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CA" sz="2400" dirty="0">
              <a:solidFill>
                <a:srgbClr val="00465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2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5" descr="Eye with solid fill">
            <a:extLst>
              <a:ext uri="{FF2B5EF4-FFF2-40B4-BE49-F238E27FC236}">
                <a16:creationId xmlns:a16="http://schemas.microsoft.com/office/drawing/2014/main" id="{437B7834-3C74-3F2F-536A-6B67EABF1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48" y="2294056"/>
            <a:ext cx="635868" cy="635868"/>
          </a:xfrm>
          <a:prstGeom prst="rect">
            <a:avLst/>
          </a:prstGeom>
        </p:spPr>
      </p:pic>
      <p:pic>
        <p:nvPicPr>
          <p:cNvPr id="15" name="Graphic 34" descr="Compass with solid fill">
            <a:extLst>
              <a:ext uri="{FF2B5EF4-FFF2-40B4-BE49-F238E27FC236}">
                <a16:creationId xmlns:a16="http://schemas.microsoft.com/office/drawing/2014/main" id="{B1270045-0765-1556-9B78-E5AB654B6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735" y="3255449"/>
            <a:ext cx="464894" cy="4648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A56926D-8AE2-BD9E-10F4-4FE96F90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1" y="1495480"/>
            <a:ext cx="10969171" cy="798576"/>
          </a:xfrm>
        </p:spPr>
        <p:txBody>
          <a:bodyPr/>
          <a:lstStyle/>
          <a:p>
            <a:r>
              <a:rPr lang="en-US" sz="3600" dirty="0">
                <a:solidFill>
                  <a:srgbClr val="00465F"/>
                </a:solidFill>
              </a:rPr>
              <a:t>First Nations ELCC Funding Model Options</a:t>
            </a:r>
            <a:endParaRPr lang="en-CA" sz="3600" dirty="0">
              <a:solidFill>
                <a:srgbClr val="00465F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C04449B-F733-489E-AD51-62FB0E954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698774"/>
              </p:ext>
            </p:extLst>
          </p:nvPr>
        </p:nvGraphicFramePr>
        <p:xfrm>
          <a:off x="406400" y="2294055"/>
          <a:ext cx="11442700" cy="3777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350">
                  <a:extLst>
                    <a:ext uri="{9D8B030D-6E8A-4147-A177-3AD203B41FA5}">
                      <a16:colId xmlns:a16="http://schemas.microsoft.com/office/drawing/2014/main" val="4192012659"/>
                    </a:ext>
                  </a:extLst>
                </a:gridCol>
                <a:gridCol w="5721350">
                  <a:extLst>
                    <a:ext uri="{9D8B030D-6E8A-4147-A177-3AD203B41FA5}">
                      <a16:colId xmlns:a16="http://schemas.microsoft.com/office/drawing/2014/main" val="1770737484"/>
                    </a:ext>
                  </a:extLst>
                </a:gridCol>
              </a:tblGrid>
              <a:tr h="1428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1: </a:t>
                      </a:r>
                      <a:r>
                        <a:rPr lang="en-C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Equal allocation of funding based on the number of children in a region on-reserve. </a:t>
                      </a:r>
                    </a:p>
                  </a:txBody>
                  <a:tcPr>
                    <a:solidFill>
                      <a:srgbClr val="60AD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2: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Allocated based on the number of children on- and off-reserve. In this option, 75% of funds are allocated for the on-reserve child population and 25% is allocated for off-reserve child population.</a:t>
                      </a:r>
                    </a:p>
                  </a:txBody>
                  <a:tcPr>
                    <a:solidFill>
                      <a:srgbClr val="78B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81201"/>
                  </a:ext>
                </a:extLst>
              </a:tr>
              <a:tr h="1160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3: 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Allocated based on the number of children and remoteness. In this option, 75% of funds are allocated for the on-reserve child population and 25% is allocated for remoteness.</a:t>
                      </a:r>
                    </a:p>
                  </a:txBody>
                  <a:tcPr>
                    <a:solidFill>
                      <a:srgbClr val="A1C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4: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Allocated based on the number of children and poverty gap. In this option, 75% for the on-reserve child population and 25% is allocated for poverty. </a:t>
                      </a:r>
                      <a:endParaRPr lang="en-CA" dirty="0"/>
                    </a:p>
                  </a:txBody>
                  <a:tcPr>
                    <a:solidFill>
                      <a:srgbClr val="B9D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044678"/>
                  </a:ext>
                </a:extLst>
              </a:tr>
              <a:tr h="11606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5: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Allocated based on the number of children, poverty and remoteness. In this option, 75% of funds are allocated for the on-reserve child population, 12.5% for poverty and 12.5% for remoteness. </a:t>
                      </a:r>
                      <a:endParaRPr lang="en-CA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EE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043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64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5" descr="Eye with solid fill">
            <a:extLst>
              <a:ext uri="{FF2B5EF4-FFF2-40B4-BE49-F238E27FC236}">
                <a16:creationId xmlns:a16="http://schemas.microsoft.com/office/drawing/2014/main" id="{437B7834-3C74-3F2F-536A-6B67EABF1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48" y="2294056"/>
            <a:ext cx="635868" cy="635868"/>
          </a:xfrm>
          <a:prstGeom prst="rect">
            <a:avLst/>
          </a:prstGeom>
        </p:spPr>
      </p:pic>
      <p:pic>
        <p:nvPicPr>
          <p:cNvPr id="15" name="Graphic 34" descr="Compass with solid fill">
            <a:extLst>
              <a:ext uri="{FF2B5EF4-FFF2-40B4-BE49-F238E27FC236}">
                <a16:creationId xmlns:a16="http://schemas.microsoft.com/office/drawing/2014/main" id="{B1270045-0765-1556-9B78-E5AB654B6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735" y="3255449"/>
            <a:ext cx="464894" cy="4648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A56926D-8AE2-BD9E-10F4-4FE96F90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1" y="1495480"/>
            <a:ext cx="10969171" cy="798576"/>
          </a:xfrm>
        </p:spPr>
        <p:txBody>
          <a:bodyPr/>
          <a:lstStyle/>
          <a:p>
            <a:r>
              <a:rPr lang="en-US" sz="3600" dirty="0">
                <a:solidFill>
                  <a:srgbClr val="00465F"/>
                </a:solidFill>
              </a:rPr>
              <a:t>First Nations ELCC Funding Model Options</a:t>
            </a:r>
            <a:endParaRPr lang="en-CA" sz="3600" dirty="0">
              <a:solidFill>
                <a:srgbClr val="00465F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C04449B-F733-489E-AD51-62FB0E954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229845"/>
              </p:ext>
            </p:extLst>
          </p:nvPr>
        </p:nvGraphicFramePr>
        <p:xfrm>
          <a:off x="406400" y="2294055"/>
          <a:ext cx="11442700" cy="4067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350">
                  <a:extLst>
                    <a:ext uri="{9D8B030D-6E8A-4147-A177-3AD203B41FA5}">
                      <a16:colId xmlns:a16="http://schemas.microsoft.com/office/drawing/2014/main" val="4192012659"/>
                    </a:ext>
                  </a:extLst>
                </a:gridCol>
                <a:gridCol w="5721350">
                  <a:extLst>
                    <a:ext uri="{9D8B030D-6E8A-4147-A177-3AD203B41FA5}">
                      <a16:colId xmlns:a16="http://schemas.microsoft.com/office/drawing/2014/main" val="1770737484"/>
                    </a:ext>
                  </a:extLst>
                </a:gridCol>
              </a:tblGrid>
              <a:tr h="1859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6: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Allocated based on the number of children on- and off-reserve, poverty and remoteness. In this option, 75% of funds are allocated for on-reserve child population, 5% is allocated for the off-reserve child population, 10% is allocated for poverty and 10% is allocated for remoteness. </a:t>
                      </a:r>
                    </a:p>
                  </a:txBody>
                  <a:tcPr>
                    <a:solidFill>
                      <a:srgbClr val="60AD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7: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Funds allocated based on the number of children on- and off-reserve, poverty, remoteness and education, weighted 75% for the on-reserve child population, 5% for the off-reserve child population, 7.5% for poverty, 7.5% for remoteness, and 5% for education. </a:t>
                      </a:r>
                      <a:endParaRPr lang="en-CA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8B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81201"/>
                  </a:ext>
                </a:extLst>
              </a:tr>
              <a:tr h="2208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8: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Funds allocated based on the number of children on- and off-reserve, poverty, remoteness and number of communities. In this option, 75% is allocated for the on-reserve child population, 7.5% for poverty, 7.5% for remoteness, and 5% for number of communities. </a:t>
                      </a:r>
                      <a:endParaRPr lang="en-CA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1C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9: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Funds allocated based on the Modified Berger Formula, updated to 2022 Indian Registry System population counts, adjusted for remoteness for the on-reserve population and unweighted for the off-reserve population. This is the status quo, updated to current population statistics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CA" dirty="0"/>
                    </a:p>
                  </a:txBody>
                  <a:tcPr>
                    <a:solidFill>
                      <a:srgbClr val="B9D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044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83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34" descr="Compass with solid fill">
            <a:extLst>
              <a:ext uri="{FF2B5EF4-FFF2-40B4-BE49-F238E27FC236}">
                <a16:creationId xmlns:a16="http://schemas.microsoft.com/office/drawing/2014/main" id="{B1270045-0765-1556-9B78-E5AB654B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735" y="3255449"/>
            <a:ext cx="464894" cy="4648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A56926D-8AE2-BD9E-10F4-4FE96F90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1797304"/>
            <a:ext cx="10969171" cy="798576"/>
          </a:xfrm>
        </p:spPr>
        <p:txBody>
          <a:bodyPr/>
          <a:lstStyle/>
          <a:p>
            <a:r>
              <a:rPr lang="en-US" sz="3600" dirty="0">
                <a:solidFill>
                  <a:srgbClr val="00465F"/>
                </a:solidFill>
              </a:rPr>
              <a:t>The Future of First Nations ELCC Advocacy</a:t>
            </a:r>
            <a:endParaRPr lang="en-CA" sz="3600" dirty="0">
              <a:solidFill>
                <a:srgbClr val="00465F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F052E9-1C55-A13A-EAFA-749E7B8A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85" y="2577012"/>
            <a:ext cx="11230429" cy="3911283"/>
          </a:xfrm>
        </p:spPr>
        <p:txBody>
          <a:bodyPr anchor="t"/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600" b="1" dirty="0">
                <a:solidFill>
                  <a:srgbClr val="004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and Evaluation: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600" dirty="0">
                <a:solidFill>
                  <a:srgbClr val="004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CA" sz="2600" dirty="0">
                <a:solidFill>
                  <a:srgbClr val="004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outlined as a priority in the First Nations ELCC Framework, the AFN has contracted the Firelight Group to support the development of a First Nations results framework and evaluation strategy for ELCC.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CA" sz="2600" dirty="0">
                <a:solidFill>
                  <a:srgbClr val="004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results framework and evaluation strategy is set to be drafted by February 2025, and validated by First Nations-in-Assembly at the July 2025 Annual General Assembly through a draft resolution.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CA" sz="2600" dirty="0">
              <a:solidFill>
                <a:srgbClr val="00465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3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34" descr="Compass with solid fill">
            <a:extLst>
              <a:ext uri="{FF2B5EF4-FFF2-40B4-BE49-F238E27FC236}">
                <a16:creationId xmlns:a16="http://schemas.microsoft.com/office/drawing/2014/main" id="{B1270045-0765-1556-9B78-E5AB654B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735" y="3255449"/>
            <a:ext cx="464894" cy="4648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A56926D-8AE2-BD9E-10F4-4FE96F90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1797304"/>
            <a:ext cx="10969171" cy="798576"/>
          </a:xfrm>
        </p:spPr>
        <p:txBody>
          <a:bodyPr/>
          <a:lstStyle/>
          <a:p>
            <a:r>
              <a:rPr lang="en-US" sz="3600" dirty="0">
                <a:solidFill>
                  <a:srgbClr val="00465F"/>
                </a:solidFill>
              </a:rPr>
              <a:t>The Future of First Nations ELCC Advocacy</a:t>
            </a:r>
            <a:endParaRPr lang="en-CA" sz="3600" dirty="0">
              <a:solidFill>
                <a:srgbClr val="00465F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F052E9-1C55-A13A-EAFA-749E7B8A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85" y="2577012"/>
            <a:ext cx="11230429" cy="3911283"/>
          </a:xfrm>
        </p:spPr>
        <p:txBody>
          <a:bodyPr anchor="t"/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600" b="1" dirty="0">
                <a:solidFill>
                  <a:srgbClr val="004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 and Infrastructure: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CA" sz="2600" dirty="0">
                <a:solidFill>
                  <a:srgbClr val="004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investments in capital and infrastructure for ELCC are not needs-based or adequate to meet basic health and safety repairs and renovations required in all regions and nations.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CA" sz="2600" dirty="0">
                <a:solidFill>
                  <a:srgbClr val="004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AFN will support coordination and a baseline survey among regions to understand current capital and infrastructure assets and needs to inform future budget advocacy for sufficient, needs-based funding.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CA" sz="2600" dirty="0">
              <a:solidFill>
                <a:srgbClr val="00465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0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D31A-01B9-AD0E-0152-6F6F8B30D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399" y="2552700"/>
            <a:ext cx="8179201" cy="2590800"/>
          </a:xfrm>
        </p:spPr>
        <p:txBody>
          <a:bodyPr anchor="ctr">
            <a:normAutofit/>
          </a:bodyPr>
          <a:lstStyle/>
          <a:p>
            <a:r>
              <a:rPr lang="en-US" dirty="0"/>
              <a:t>Thank you!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C614C-DFDA-2A93-7078-EE08B1F42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6398" y="5044439"/>
            <a:ext cx="8179202" cy="1301015"/>
          </a:xfrm>
        </p:spPr>
        <p:txBody>
          <a:bodyPr/>
          <a:lstStyle/>
          <a:p>
            <a:r>
              <a:rPr lang="en-US" dirty="0"/>
              <a:t>Jessica Quinn, Senior Policy Analyst</a:t>
            </a:r>
          </a:p>
          <a:p>
            <a:r>
              <a:rPr lang="en-US" dirty="0">
                <a:hlinkClick r:id="rId3"/>
              </a:rPr>
              <a:t>jquinn@afn.ca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16724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821</Words>
  <Application>Microsoft Macintosh PowerPoint</Application>
  <PresentationFormat>Widescreen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1_Custom Design</vt:lpstr>
      <vt:lpstr>  Dialogue Session: Technical Update on First Nations Early Learning and Child Care Funding Allocation Model  </vt:lpstr>
      <vt:lpstr>National First Nations ELCC Policy Framework</vt:lpstr>
      <vt:lpstr>Federal Investments in First Nations ELCC</vt:lpstr>
      <vt:lpstr>First Nations ELCC Funding Model Progress</vt:lpstr>
      <vt:lpstr>First Nations ELCC Funding Model Options</vt:lpstr>
      <vt:lpstr>First Nations ELCC Funding Model Options</vt:lpstr>
      <vt:lpstr>The Future of First Nations ELCC Advocacy</vt:lpstr>
      <vt:lpstr>The Future of First Nations ELCC Advocacy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Cheyenne Nicholas</dc:creator>
  <cp:lastModifiedBy>Sid Lee</cp:lastModifiedBy>
  <cp:revision>31</cp:revision>
  <dcterms:created xsi:type="dcterms:W3CDTF">2020-01-06T15:32:02Z</dcterms:created>
  <dcterms:modified xsi:type="dcterms:W3CDTF">2024-07-06T01:35:09Z</dcterms:modified>
</cp:coreProperties>
</file>