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4"/>
    <p:sldMasterId id="2147483657" r:id="rId5"/>
  </p:sldMasterIdLst>
  <p:notesMasterIdLst>
    <p:notesMasterId r:id="rId20"/>
  </p:notesMasterIdLst>
  <p:handoutMasterIdLst>
    <p:handoutMasterId r:id="rId21"/>
  </p:handoutMasterIdLst>
  <p:sldIdLst>
    <p:sldId id="256" r:id="rId6"/>
    <p:sldId id="326" r:id="rId7"/>
    <p:sldId id="327" r:id="rId8"/>
    <p:sldId id="324" r:id="rId9"/>
    <p:sldId id="328" r:id="rId10"/>
    <p:sldId id="325" r:id="rId11"/>
    <p:sldId id="289" r:id="rId12"/>
    <p:sldId id="323" r:id="rId13"/>
    <p:sldId id="311" r:id="rId14"/>
    <p:sldId id="316" r:id="rId15"/>
    <p:sldId id="317" r:id="rId16"/>
    <p:sldId id="314" r:id="rId17"/>
    <p:sldId id="322"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071131-6D4E-8A50-442B-8F37B63BDD1E}" name="Julia Stockdale-Otarola" initials="JSO" userId="S::JStockdale-Otarola@afn.ca::9bf514d7-9eb9-4638-bb81-29ff6b9fefdf" providerId="AD"/>
  <p188:author id="{5E8ECE4E-BDD0-0286-C0C2-974B55B16528}" name="Renee St. Germain" initials="RS" userId="S::rstgermain@afn.ca::1f10d9d1-ce38-4425-9be5-29cdb87f6a53" providerId="AD"/>
  <p188:author id="{39B9FA5B-ECF1-E286-51B6-2FE723360897}" name="Charlotte Kunda Lwanga" initials="CKL" userId="S::CLwanga@afn.ca::b25118e0-e14c-4618-9cb1-1c858882cb2d" providerId="AD"/>
  <p188:author id="{220820F2-5409-8FEA-E9B7-7083B65F714D}" name="Travis Kirkwood" initials="TK" userId="S::TKirkwood@afn.ca::7d47f0aa-f2b1-40cb-9963-f131000d72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D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49" autoAdjust="0"/>
    <p:restoredTop sz="89230" autoAdjust="0"/>
  </p:normalViewPr>
  <p:slideViewPr>
    <p:cSldViewPr snapToGrid="0" snapToObjects="1">
      <p:cViewPr varScale="1">
        <p:scale>
          <a:sx n="97" d="100"/>
          <a:sy n="97" d="100"/>
        </p:scale>
        <p:origin x="312" y="192"/>
      </p:cViewPr>
      <p:guideLst>
        <p:guide orient="horz" pos="2160"/>
        <p:guide pos="3840"/>
      </p:guideLst>
    </p:cSldViewPr>
  </p:slideViewPr>
  <p:outlineViewPr>
    <p:cViewPr>
      <p:scale>
        <a:sx n="33" d="100"/>
        <a:sy n="33" d="100"/>
      </p:scale>
      <p:origin x="0" y="-15048"/>
    </p:cViewPr>
  </p:outlineViewPr>
  <p:notesTextViewPr>
    <p:cViewPr>
      <p:scale>
        <a:sx n="1" d="1"/>
        <a:sy n="1" d="1"/>
      </p:scale>
      <p:origin x="0" y="0"/>
    </p:cViewPr>
  </p:notesText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18F61-92AC-3B49-A925-1DC330EA9C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3B8285-E16D-AB43-B260-D1BEF08AA3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5C1BC6-FB0A-134F-99F0-1325354BD9C5}" type="datetimeFigureOut">
              <a:rPr lang="en-US" smtClean="0"/>
              <a:t>7/5/24</a:t>
            </a:fld>
            <a:endParaRPr lang="en-US"/>
          </a:p>
        </p:txBody>
      </p:sp>
      <p:sp>
        <p:nvSpPr>
          <p:cNvPr id="4" name="Footer Placeholder 3">
            <a:extLst>
              <a:ext uri="{FF2B5EF4-FFF2-40B4-BE49-F238E27FC236}">
                <a16:creationId xmlns:a16="http://schemas.microsoft.com/office/drawing/2014/main" id="{5F64883F-7E5D-8742-B325-5150D4C8A4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3C4640-77E7-EE43-BDBC-988CF4E997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33F3E-2726-344C-9FA2-739CD281263F}" type="slidenum">
              <a:rPr lang="en-US" smtClean="0"/>
              <a:t>‹#›</a:t>
            </a:fld>
            <a:endParaRPr lang="en-US"/>
          </a:p>
        </p:txBody>
      </p:sp>
    </p:spTree>
    <p:extLst>
      <p:ext uri="{BB962C8B-B14F-4D97-AF65-F5344CB8AC3E}">
        <p14:creationId xmlns:p14="http://schemas.microsoft.com/office/powerpoint/2010/main" val="4172009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BAA6E-A6D1-4E45-AE7E-A847A06E283C}" type="datetimeFigureOut">
              <a:rPr lang="en-CA" smtClean="0"/>
              <a:t>2024-07-05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4A317-3724-430B-A56B-3973B927685B}" type="slidenum">
              <a:rPr lang="en-CA" smtClean="0"/>
              <a:t>‹#›</a:t>
            </a:fld>
            <a:endParaRPr lang="en-CA"/>
          </a:p>
        </p:txBody>
      </p:sp>
    </p:spTree>
    <p:extLst>
      <p:ext uri="{BB962C8B-B14F-4D97-AF65-F5344CB8AC3E}">
        <p14:creationId xmlns:p14="http://schemas.microsoft.com/office/powerpoint/2010/main" val="1211596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E4A317-3724-430B-A56B-3973B927685B}" type="slidenum">
              <a:rPr lang="en-CA" smtClean="0"/>
              <a:t>1</a:t>
            </a:fld>
            <a:endParaRPr lang="en-CA"/>
          </a:p>
        </p:txBody>
      </p:sp>
    </p:spTree>
    <p:extLst>
      <p:ext uri="{BB962C8B-B14F-4D97-AF65-F5344CB8AC3E}">
        <p14:creationId xmlns:p14="http://schemas.microsoft.com/office/powerpoint/2010/main" val="438692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E4A317-3724-430B-A56B-3973B927685B}" type="slidenum">
              <a:rPr lang="en-CA" smtClean="0"/>
              <a:t>10</a:t>
            </a:fld>
            <a:endParaRPr lang="en-CA"/>
          </a:p>
        </p:txBody>
      </p:sp>
    </p:spTree>
    <p:extLst>
      <p:ext uri="{BB962C8B-B14F-4D97-AF65-F5344CB8AC3E}">
        <p14:creationId xmlns:p14="http://schemas.microsoft.com/office/powerpoint/2010/main" val="329195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E4A317-3724-430B-A56B-3973B927685B}" type="slidenum">
              <a:rPr lang="en-CA" smtClean="0"/>
              <a:t>11</a:t>
            </a:fld>
            <a:endParaRPr lang="en-CA"/>
          </a:p>
        </p:txBody>
      </p:sp>
    </p:spTree>
    <p:extLst>
      <p:ext uri="{BB962C8B-B14F-4D97-AF65-F5344CB8AC3E}">
        <p14:creationId xmlns:p14="http://schemas.microsoft.com/office/powerpoint/2010/main" val="2392831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E4A317-3724-430B-A56B-3973B927685B}" type="slidenum">
              <a:rPr lang="en-CA" smtClean="0"/>
              <a:t>12</a:t>
            </a:fld>
            <a:endParaRPr lang="en-CA"/>
          </a:p>
        </p:txBody>
      </p:sp>
    </p:spTree>
    <p:extLst>
      <p:ext uri="{BB962C8B-B14F-4D97-AF65-F5344CB8AC3E}">
        <p14:creationId xmlns:p14="http://schemas.microsoft.com/office/powerpoint/2010/main" val="74350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E4A317-3724-430B-A56B-3973B927685B}" type="slidenum">
              <a:rPr lang="en-CA" smtClean="0"/>
              <a:t>13</a:t>
            </a:fld>
            <a:endParaRPr lang="en-CA"/>
          </a:p>
        </p:txBody>
      </p:sp>
    </p:spTree>
    <p:extLst>
      <p:ext uri="{BB962C8B-B14F-4D97-AF65-F5344CB8AC3E}">
        <p14:creationId xmlns:p14="http://schemas.microsoft.com/office/powerpoint/2010/main" val="2387546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E4A317-3724-430B-A56B-3973B927685B}" type="slidenum">
              <a:rPr lang="en-CA" smtClean="0"/>
              <a:t>14</a:t>
            </a:fld>
            <a:endParaRPr lang="en-CA"/>
          </a:p>
        </p:txBody>
      </p:sp>
    </p:spTree>
    <p:extLst>
      <p:ext uri="{BB962C8B-B14F-4D97-AF65-F5344CB8AC3E}">
        <p14:creationId xmlns:p14="http://schemas.microsoft.com/office/powerpoint/2010/main" val="246407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E4A317-3724-430B-A56B-3973B927685B}" type="slidenum">
              <a:rPr lang="en-CA" smtClean="0"/>
              <a:t>2</a:t>
            </a:fld>
            <a:endParaRPr lang="en-CA"/>
          </a:p>
        </p:txBody>
      </p:sp>
    </p:spTree>
    <p:extLst>
      <p:ext uri="{BB962C8B-B14F-4D97-AF65-F5344CB8AC3E}">
        <p14:creationId xmlns:p14="http://schemas.microsoft.com/office/powerpoint/2010/main" val="2966929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B19 : </a:t>
            </a:r>
            <a:r>
              <a:rPr lang="en-US" dirty="0"/>
              <a:t>Ce financement sert principalement à soutenir le CEI, le Commissariat aux langues autochtones et les opérations gouvernementales du CEI.</a:t>
            </a:r>
          </a:p>
          <a:p>
            <a:pPr marL="0" marR="0" lvl="0" indent="0" algn="l" defTabSz="914400" rtl="0" eaLnBrk="1" fontAlgn="auto" latinLnBrk="0" hangingPunct="1">
              <a:lnSpc>
                <a:spcPct val="100000"/>
              </a:lnSpc>
              <a:spcBef>
                <a:spcPts val="0"/>
              </a:spcBef>
              <a:spcAft>
                <a:spcPts val="0"/>
              </a:spcAft>
              <a:buClrTx/>
              <a:buSzTx/>
              <a:buFontTx/>
              <a:buNone/>
              <a:tabLst/>
              <a:defRPr/>
            </a:pPr>
            <a:br>
              <a:rPr lang="en-CA" dirty="0"/>
            </a:br>
            <a:r>
              <a:rPr lang="en-CA" dirty="0"/>
              <a:t>B21 : </a:t>
            </a:r>
            <a:r>
              <a:rPr lang="en-US" dirty="0"/>
              <a:t>Ceci soutient la CDI et les accords des articles 8 et 9 (accords linguistiques avec le gouvernement du Canada et/ou les gouvernements provinciaux/territoriaux). </a:t>
            </a:r>
            <a:endParaRPr lang="en-CA"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B24 : </a:t>
            </a:r>
            <a:r>
              <a:rPr lang="en-US" dirty="0"/>
              <a:t>Ce financement soutient principalement l'ILC.</a:t>
            </a:r>
          </a:p>
          <a:p>
            <a:endParaRPr lang="en-CA" dirty="0"/>
          </a:p>
        </p:txBody>
      </p:sp>
      <p:sp>
        <p:nvSpPr>
          <p:cNvPr id="4" name="Slide Number Placeholder 3"/>
          <p:cNvSpPr>
            <a:spLocks noGrp="1"/>
          </p:cNvSpPr>
          <p:nvPr>
            <p:ph type="sldNum" sz="quarter" idx="5"/>
          </p:nvPr>
        </p:nvSpPr>
        <p:spPr/>
        <p:txBody>
          <a:bodyPr/>
          <a:lstStyle/>
          <a:p>
            <a:fld id="{49E4A317-3724-430B-A56B-3973B927685B}" type="slidenum">
              <a:rPr lang="en-CA" smtClean="0"/>
              <a:t>3</a:t>
            </a:fld>
            <a:endParaRPr lang="en-CA"/>
          </a:p>
        </p:txBody>
      </p:sp>
    </p:spTree>
    <p:extLst>
      <p:ext uri="{BB962C8B-B14F-4D97-AF65-F5344CB8AC3E}">
        <p14:creationId xmlns:p14="http://schemas.microsoft.com/office/powerpoint/2010/main" val="405362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E4A317-3724-430B-A56B-3973B927685B}" type="slidenum">
              <a:rPr lang="en-CA" smtClean="0"/>
              <a:t>4</a:t>
            </a:fld>
            <a:endParaRPr lang="en-CA"/>
          </a:p>
        </p:txBody>
      </p:sp>
    </p:spTree>
    <p:extLst>
      <p:ext uri="{BB962C8B-B14F-4D97-AF65-F5344CB8AC3E}">
        <p14:creationId xmlns:p14="http://schemas.microsoft.com/office/powerpoint/2010/main" val="2930481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9E4A317-3724-430B-A56B-3973B927685B}" type="slidenum">
              <a:rPr lang="en-CA" smtClean="0"/>
              <a:t>5</a:t>
            </a:fld>
            <a:endParaRPr lang="en-CA"/>
          </a:p>
        </p:txBody>
      </p:sp>
    </p:spTree>
    <p:extLst>
      <p:ext uri="{BB962C8B-B14F-4D97-AF65-F5344CB8AC3E}">
        <p14:creationId xmlns:p14="http://schemas.microsoft.com/office/powerpoint/2010/main" val="961530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9E4A317-3724-430B-A56B-3973B927685B}" type="slidenum">
              <a:rPr lang="en-CA" smtClean="0"/>
              <a:t>6</a:t>
            </a:fld>
            <a:endParaRPr lang="en-CA"/>
          </a:p>
        </p:txBody>
      </p:sp>
    </p:spTree>
    <p:extLst>
      <p:ext uri="{BB962C8B-B14F-4D97-AF65-F5344CB8AC3E}">
        <p14:creationId xmlns:p14="http://schemas.microsoft.com/office/powerpoint/2010/main" val="528591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E4A317-3724-430B-A56B-3973B927685B}" type="slidenum">
              <a:rPr lang="en-CA" smtClean="0"/>
              <a:t>7</a:t>
            </a:fld>
            <a:endParaRPr lang="en-CA"/>
          </a:p>
        </p:txBody>
      </p:sp>
    </p:spTree>
    <p:extLst>
      <p:ext uri="{BB962C8B-B14F-4D97-AF65-F5344CB8AC3E}">
        <p14:creationId xmlns:p14="http://schemas.microsoft.com/office/powerpoint/2010/main" val="2237046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prstClr val="black"/>
                </a:solidFill>
                <a:latin typeface="Calibri" panose="020F0502020204030204"/>
              </a:rPr>
              <a:t>Le modèle de financement était </a:t>
            </a:r>
            <a:r>
              <a:rPr lang="en-US" sz="1200" b="1" dirty="0">
                <a:solidFill>
                  <a:prstClr val="black"/>
                </a:solidFill>
                <a:latin typeface="Calibri" panose="020F0502020204030204"/>
              </a:rPr>
              <a:t>nécessaire pour débloquer les fonds du budget 2019 </a:t>
            </a:r>
            <a:r>
              <a:rPr lang="en-US" sz="1200" dirty="0">
                <a:solidFill>
                  <a:prstClr val="black"/>
                </a:solidFill>
                <a:latin typeface="Calibri" panose="020F0502020204030204"/>
              </a:rPr>
              <a:t>pour les langues indigènes. Il s'agit d'une </a:t>
            </a:r>
            <a:r>
              <a:rPr lang="en-US" sz="1200" b="1" dirty="0">
                <a:solidFill>
                  <a:prstClr val="black"/>
                </a:solidFill>
                <a:latin typeface="Calibri" panose="020F0502020204030204"/>
              </a:rPr>
              <a:t>mesure provisoire </a:t>
            </a:r>
            <a:r>
              <a:rPr lang="en-US" sz="1200" dirty="0">
                <a:solidFill>
                  <a:prstClr val="black"/>
                </a:solidFill>
                <a:latin typeface="Calibri" panose="020F0502020204030204"/>
              </a:rPr>
              <a:t>visant à améliorer les transferts de fonds et à renforcer le contrôle des langues par les Premières nations.</a:t>
            </a:r>
          </a:p>
          <a:p>
            <a:pPr>
              <a:defRPr/>
            </a:pP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 modèle de financement des langues des Premières nations a une incidence sur le financement des langues tel qu'il est assuré par le ministère du Patrimoine canadien (MPC) et n'inclut pas le financement de l'éducation par Indigenous Services Canada (ISC).</a:t>
            </a:r>
          </a:p>
          <a:p>
            <a:pPr marL="0" indent="0">
              <a:buNone/>
            </a:pPr>
            <a:endParaRPr lang="en-US" b="1" dirty="0">
              <a:cs typeface="Calibri"/>
            </a:endParaRPr>
          </a:p>
          <a:p>
            <a:pPr marL="228600" indent="-228600">
              <a:buAutoNum type="arabicPeriod"/>
            </a:pPr>
            <a:endParaRPr lang="en-CA" dirty="0"/>
          </a:p>
        </p:txBody>
      </p:sp>
      <p:sp>
        <p:nvSpPr>
          <p:cNvPr id="4" name="Slide Number Placeholder 3"/>
          <p:cNvSpPr>
            <a:spLocks noGrp="1"/>
          </p:cNvSpPr>
          <p:nvPr>
            <p:ph type="sldNum" sz="quarter" idx="5"/>
          </p:nvPr>
        </p:nvSpPr>
        <p:spPr/>
        <p:txBody>
          <a:bodyPr/>
          <a:lstStyle/>
          <a:p>
            <a:fld id="{49E4A317-3724-430B-A56B-3973B927685B}" type="slidenum">
              <a:rPr lang="en-CA" smtClean="0"/>
              <a:t>8</a:t>
            </a:fld>
            <a:endParaRPr lang="en-CA"/>
          </a:p>
        </p:txBody>
      </p:sp>
    </p:spTree>
    <p:extLst>
      <p:ext uri="{BB962C8B-B14F-4D97-AF65-F5344CB8AC3E}">
        <p14:creationId xmlns:p14="http://schemas.microsoft.com/office/powerpoint/2010/main" val="2058840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a typeface="Arial" panose="020B0604020202020204" pitchFamily="34" charset="0"/>
                <a:cs typeface="Arial" panose="020B0604020202020204" pitchFamily="34" charset="0"/>
              </a:rPr>
              <a:t>2022 Engagements de l'APN avec les Premières Nations sur le modèle de financement, y compris sur les facteurs d'une formule révisée d'allocation régionale.</a:t>
            </a:r>
          </a:p>
          <a:p>
            <a:endParaRPr lang="en-US" dirty="0"/>
          </a:p>
        </p:txBody>
      </p:sp>
      <p:sp>
        <p:nvSpPr>
          <p:cNvPr id="4" name="Slide Number Placeholder 3"/>
          <p:cNvSpPr>
            <a:spLocks noGrp="1"/>
          </p:cNvSpPr>
          <p:nvPr>
            <p:ph type="sldNum" sz="quarter" idx="5"/>
          </p:nvPr>
        </p:nvSpPr>
        <p:spPr/>
        <p:txBody>
          <a:bodyPr/>
          <a:lstStyle/>
          <a:p>
            <a:fld id="{49E4A317-3724-430B-A56B-3973B927685B}" type="slidenum">
              <a:rPr lang="en-CA" smtClean="0"/>
              <a:t>9</a:t>
            </a:fld>
            <a:endParaRPr lang="en-CA"/>
          </a:p>
        </p:txBody>
      </p:sp>
    </p:spTree>
    <p:extLst>
      <p:ext uri="{BB962C8B-B14F-4D97-AF65-F5344CB8AC3E}">
        <p14:creationId xmlns:p14="http://schemas.microsoft.com/office/powerpoint/2010/main" val="701992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1529137" y="3429000"/>
            <a:ext cx="9133726" cy="1271588"/>
          </a:xfrm>
        </p:spPr>
        <p:txBody>
          <a:bodyPr anchor="t">
            <a:normAutofit/>
          </a:bodyPr>
          <a:lstStyle>
            <a:lvl1pPr algn="ctr">
              <a:defRPr sz="5000"/>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1529137" y="4700588"/>
            <a:ext cx="9133726" cy="92127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444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838200" y="1709530"/>
            <a:ext cx="10515600" cy="68495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838200" y="6356350"/>
            <a:ext cx="2743200" cy="365125"/>
          </a:xfrm>
          <a:prstGeom prst="rect">
            <a:avLst/>
          </a:prstGeom>
        </p:spPr>
        <p:txBody>
          <a:bodyPr/>
          <a:lstStyle/>
          <a:p>
            <a:fld id="{89BC028D-A9F7-9246-BAFC-9962E05A63FF}" type="datetimeFigureOut">
              <a:rPr lang="en-US" smtClean="0"/>
              <a:t>7/5/24</a:t>
            </a:fld>
            <a:endParaRPr lang="en-US"/>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p:txBody>
          <a:bodyPr/>
          <a:lstStyle/>
          <a:p>
            <a:fld id="{2D7D454D-B60B-7F4D-B729-57FAF81D773A}" type="slidenum">
              <a:rPr lang="en-US" smtClean="0"/>
              <a:t>‹#›</a:t>
            </a:fld>
            <a:endParaRPr lang="en-US"/>
          </a:p>
        </p:txBody>
      </p:sp>
    </p:spTree>
    <p:extLst>
      <p:ext uri="{BB962C8B-B14F-4D97-AF65-F5344CB8AC3E}">
        <p14:creationId xmlns:p14="http://schemas.microsoft.com/office/powerpoint/2010/main" val="1765271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3151933" y="2813213"/>
            <a:ext cx="8456268" cy="1311525"/>
          </a:xfrm>
          <a:prstGeom prst="rect">
            <a:avLst/>
          </a:prstGeom>
        </p:spPr>
        <p:txBody>
          <a:bodyPr anchor="t">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3151934" y="4227203"/>
            <a:ext cx="8456267" cy="921279"/>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2"/>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2879507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2017642" y="1517904"/>
            <a:ext cx="9336157" cy="798576"/>
          </a:xfrm>
          <a:prstGeom prst="rect">
            <a:avLst/>
          </a:prstGeom>
        </p:spPr>
        <p:txBody>
          <a:bodyPr/>
          <a:lstStyle>
            <a:lvl1pP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2017642" y="2484783"/>
            <a:ext cx="9336158" cy="3692180"/>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838200" y="6356350"/>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7/5/24</a:t>
            </a:fld>
            <a:endParaRPr lang="en-US" dirty="0"/>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0463002" y="6356350"/>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dirty="0"/>
          </a:p>
        </p:txBody>
      </p:sp>
    </p:spTree>
    <p:extLst>
      <p:ext uri="{BB962C8B-B14F-4D97-AF65-F5344CB8AC3E}">
        <p14:creationId xmlns:p14="http://schemas.microsoft.com/office/powerpoint/2010/main" val="40684258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F0BF0-98A9-9946-887F-19F4C0153862}"/>
              </a:ext>
            </a:extLst>
          </p:cNvPr>
          <p:cNvSpPr>
            <a:spLocks noGrp="1"/>
          </p:cNvSpPr>
          <p:nvPr>
            <p:ph type="title"/>
          </p:nvPr>
        </p:nvSpPr>
        <p:spPr>
          <a:xfrm>
            <a:off x="838200" y="1964268"/>
            <a:ext cx="10515600" cy="618066"/>
          </a:xfrm>
          <a:prstGeom prst="rect">
            <a:avLst/>
          </a:prstGeom>
        </p:spPr>
        <p:txBody>
          <a:bodyPr vert="horz" lIns="91440" tIns="45720" rIns="91440" bIns="45720" rtlCol="0" anchor="ctr">
            <a:normAutofit/>
          </a:bodyPr>
          <a:lstStyle/>
          <a:p>
            <a:r>
              <a:rPr lang="en-US" dirty="0"/>
              <a:t>Cliquez pour modifier le style du titre principal</a:t>
            </a:r>
          </a:p>
        </p:txBody>
      </p:sp>
      <p:sp>
        <p:nvSpPr>
          <p:cNvPr id="3" name="Text Placeholder 2">
            <a:extLst>
              <a:ext uri="{FF2B5EF4-FFF2-40B4-BE49-F238E27FC236}">
                <a16:creationId xmlns:a16="http://schemas.microsoft.com/office/drawing/2014/main" id="{1832AAE8-00C1-9B41-BA0C-EAAD30A57178}"/>
              </a:ext>
            </a:extLst>
          </p:cNvPr>
          <p:cNvSpPr>
            <a:spLocks noGrp="1"/>
          </p:cNvSpPr>
          <p:nvPr>
            <p:ph type="body" idx="1"/>
          </p:nvPr>
        </p:nvSpPr>
        <p:spPr>
          <a:xfrm>
            <a:off x="838200" y="2582333"/>
            <a:ext cx="10515600" cy="3594630"/>
          </a:xfrm>
          <a:prstGeom prst="rect">
            <a:avLst/>
          </a:prstGeom>
        </p:spPr>
        <p:txBody>
          <a:bodyPr vert="horz" lIns="91440" tIns="45720" rIns="91440" bIns="45720" rtlCol="0">
            <a:normAutofit/>
          </a:bodyPr>
          <a:lstStyle/>
          <a:p>
            <a:pPr lvl="0"/>
            <a:r>
              <a:rPr lang="en-US" dirty="0"/>
              <a:t>Cliquez pour modifier les styles de texte du Master</a:t>
            </a:r>
          </a:p>
          <a:p>
            <a:pPr lvl="1"/>
            <a:r>
              <a:rPr lang="en-US" dirty="0"/>
              <a:t>Deuxième niveau</a:t>
            </a:r>
          </a:p>
          <a:p>
            <a:pPr lvl="2"/>
            <a:r>
              <a:rPr lang="en-US" dirty="0"/>
              <a:t>Troisième niveau</a:t>
            </a:r>
          </a:p>
          <a:p>
            <a:pPr lvl="3"/>
            <a:r>
              <a:rPr lang="en-US" dirty="0"/>
              <a:t>Quatrième niveau</a:t>
            </a:r>
          </a:p>
          <a:p>
            <a:pPr lvl="4"/>
            <a:r>
              <a:rPr lang="en-US" dirty="0"/>
              <a:t>Cinquième niveau</a:t>
            </a:r>
          </a:p>
        </p:txBody>
      </p:sp>
      <p:sp>
        <p:nvSpPr>
          <p:cNvPr id="6" name="Slide Number Placeholder 5">
            <a:extLst>
              <a:ext uri="{FF2B5EF4-FFF2-40B4-BE49-F238E27FC236}">
                <a16:creationId xmlns:a16="http://schemas.microsoft.com/office/drawing/2014/main" id="{5204FD17-C0A8-DD48-8238-CCC9B8A371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2D7D454D-B60B-7F4D-B729-57FAF81D773A}" type="slidenum">
              <a:rPr lang="en-US" smtClean="0"/>
              <a:t>‹#›</a:t>
            </a:fld>
            <a:endParaRPr lang="en-US" dirty="0"/>
          </a:p>
        </p:txBody>
      </p:sp>
    </p:spTree>
    <p:extLst>
      <p:ext uri="{BB962C8B-B14F-4D97-AF65-F5344CB8AC3E}">
        <p14:creationId xmlns:p14="http://schemas.microsoft.com/office/powerpoint/2010/main" val="394883805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011420"/>
      </p:ext>
    </p:extLst>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afnlanguages@afn.c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0494-0616-934B-BDC3-B6CA0606B9A4}"/>
              </a:ext>
            </a:extLst>
          </p:cNvPr>
          <p:cNvSpPr>
            <a:spLocks noGrp="1"/>
          </p:cNvSpPr>
          <p:nvPr>
            <p:ph type="ctrTitle"/>
          </p:nvPr>
        </p:nvSpPr>
        <p:spPr>
          <a:xfrm>
            <a:off x="1529137" y="2157412"/>
            <a:ext cx="9133726" cy="1482738"/>
          </a:xfrm>
        </p:spPr>
        <p:txBody>
          <a:bodyPr>
            <a:normAutofit/>
          </a:bodyPr>
          <a:lstStyle/>
          <a:p>
            <a:pPr>
              <a:lnSpc>
                <a:spcPct val="100000"/>
              </a:lnSpc>
            </a:pPr>
            <a:r>
              <a:rPr lang="fr-CA" sz="4000" noProof="0" dirty="0">
                <a:solidFill>
                  <a:schemeClr val="bg1"/>
                </a:solidFill>
                <a:latin typeface="Arial" panose="020B0604020202020204" pitchFamily="34" charset="0"/>
                <a:cs typeface="Arial" panose="020B0604020202020204" pitchFamily="34" charset="0"/>
              </a:rPr>
              <a:t>Langues des Premières Nations</a:t>
            </a:r>
            <a:br>
              <a:rPr lang="fr-CA" sz="4000" noProof="0" dirty="0">
                <a:solidFill>
                  <a:schemeClr val="bg1"/>
                </a:solidFill>
                <a:latin typeface="Arial" panose="020B0604020202020204" pitchFamily="34" charset="0"/>
                <a:cs typeface="Arial" panose="020B0604020202020204" pitchFamily="34" charset="0"/>
              </a:rPr>
            </a:br>
            <a:r>
              <a:rPr lang="fr-CA" sz="4000" noProof="0" dirty="0">
                <a:solidFill>
                  <a:schemeClr val="bg1"/>
                </a:solidFill>
                <a:latin typeface="Arial" panose="020B0604020202020204" pitchFamily="34" charset="0"/>
                <a:cs typeface="Arial" panose="020B0604020202020204" pitchFamily="34" charset="0"/>
              </a:rPr>
              <a:t>Formule d'allocation régionale </a:t>
            </a:r>
          </a:p>
        </p:txBody>
      </p:sp>
      <p:sp>
        <p:nvSpPr>
          <p:cNvPr id="3" name="Subtitle 2">
            <a:extLst>
              <a:ext uri="{FF2B5EF4-FFF2-40B4-BE49-F238E27FC236}">
                <a16:creationId xmlns:a16="http://schemas.microsoft.com/office/drawing/2014/main" id="{7F445FCF-2920-2D45-8F12-14E6228EE205}"/>
              </a:ext>
            </a:extLst>
          </p:cNvPr>
          <p:cNvSpPr>
            <a:spLocks noGrp="1"/>
          </p:cNvSpPr>
          <p:nvPr>
            <p:ph type="subTitle" idx="1"/>
          </p:nvPr>
        </p:nvSpPr>
        <p:spPr>
          <a:xfrm>
            <a:off x="1529137" y="3429000"/>
            <a:ext cx="9133726" cy="1379125"/>
          </a:xfrm>
        </p:spPr>
        <p:txBody>
          <a:bodyPr>
            <a:noAutofit/>
          </a:bodyPr>
          <a:lstStyle/>
          <a:p>
            <a:pPr>
              <a:lnSpc>
                <a:spcPct val="120000"/>
              </a:lnSpc>
            </a:pPr>
            <a:endParaRPr lang="fr-CA" sz="2000" noProof="0" dirty="0">
              <a:solidFill>
                <a:schemeClr val="bg1"/>
              </a:solidFill>
              <a:latin typeface="Arial" panose="020B0604020202020204" pitchFamily="34" charset="0"/>
              <a:cs typeface="Arial" panose="020B0604020202020204" pitchFamily="34" charset="0"/>
            </a:endParaRPr>
          </a:p>
          <a:p>
            <a:pPr>
              <a:lnSpc>
                <a:spcPct val="120000"/>
              </a:lnSpc>
            </a:pPr>
            <a:r>
              <a:rPr lang="fr-CA" sz="2000" noProof="0" dirty="0">
                <a:solidFill>
                  <a:schemeClr val="bg1"/>
                </a:solidFill>
                <a:latin typeface="Arial" panose="020B0604020202020204" pitchFamily="34" charset="0"/>
                <a:cs typeface="Arial" panose="020B0604020202020204" pitchFamily="34" charset="0"/>
              </a:rPr>
              <a:t>Séance de dialogue</a:t>
            </a:r>
          </a:p>
          <a:p>
            <a:pPr>
              <a:lnSpc>
                <a:spcPct val="120000"/>
              </a:lnSpc>
            </a:pPr>
            <a:r>
              <a:rPr lang="fr-CA" sz="2000" noProof="0" dirty="0">
                <a:solidFill>
                  <a:schemeClr val="bg1"/>
                </a:solidFill>
                <a:latin typeface="Arial" panose="020B0604020202020204" pitchFamily="34" charset="0"/>
                <a:cs typeface="Arial" panose="020B0604020202020204" pitchFamily="34" charset="0"/>
              </a:rPr>
              <a:t>Montréal, Québec</a:t>
            </a:r>
          </a:p>
          <a:p>
            <a:pPr>
              <a:lnSpc>
                <a:spcPct val="120000"/>
              </a:lnSpc>
            </a:pPr>
            <a:r>
              <a:rPr lang="fr-CA" sz="2000" noProof="0" dirty="0">
                <a:solidFill>
                  <a:schemeClr val="bg1"/>
                </a:solidFill>
                <a:latin typeface="Arial" panose="020B0604020202020204" pitchFamily="34" charset="0"/>
                <a:cs typeface="Arial" panose="020B0604020202020204" pitchFamily="34" charset="0"/>
              </a:rPr>
              <a:t>8 juillet 2024, salle 512GH</a:t>
            </a:r>
          </a:p>
          <a:p>
            <a:pPr>
              <a:lnSpc>
                <a:spcPct val="120000"/>
              </a:lnSpc>
            </a:pPr>
            <a:endParaRPr lang="fr-CA" sz="2000" i="1"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5025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A27FB-160E-665A-AE59-519FE5D858A2}"/>
              </a:ext>
            </a:extLst>
          </p:cNvPr>
          <p:cNvSpPr>
            <a:spLocks noGrp="1"/>
          </p:cNvSpPr>
          <p:nvPr>
            <p:ph type="title"/>
          </p:nvPr>
        </p:nvSpPr>
        <p:spPr>
          <a:xfrm>
            <a:off x="1805608" y="2120347"/>
            <a:ext cx="10515600" cy="684950"/>
          </a:xfrm>
        </p:spPr>
        <p:txBody>
          <a:bodyPr>
            <a:normAutofit/>
          </a:bodyPr>
          <a:lstStyle/>
          <a:p>
            <a:r>
              <a:rPr lang="fr-CA" sz="2800" noProof="0" dirty="0">
                <a:solidFill>
                  <a:srgbClr val="016DAF"/>
                </a:solidFill>
                <a:latin typeface="Arial" panose="020B0604020202020204" pitchFamily="34" charset="0"/>
                <a:cs typeface="Arial" panose="020B0604020202020204" pitchFamily="34" charset="0"/>
              </a:rPr>
              <a:t>Révision de la formule d'allocation régionale</a:t>
            </a:r>
          </a:p>
        </p:txBody>
      </p:sp>
      <p:sp>
        <p:nvSpPr>
          <p:cNvPr id="3" name="Content Placeholder 2">
            <a:extLst>
              <a:ext uri="{FF2B5EF4-FFF2-40B4-BE49-F238E27FC236}">
                <a16:creationId xmlns:a16="http://schemas.microsoft.com/office/drawing/2014/main" id="{F707136E-04BB-4C8B-971E-5D34CAF6AFB9}"/>
              </a:ext>
            </a:extLst>
          </p:cNvPr>
          <p:cNvSpPr>
            <a:spLocks noGrp="1"/>
          </p:cNvSpPr>
          <p:nvPr>
            <p:ph idx="1"/>
          </p:nvPr>
        </p:nvSpPr>
        <p:spPr>
          <a:xfrm>
            <a:off x="1805608" y="3010709"/>
            <a:ext cx="9379227" cy="4275667"/>
          </a:xfrm>
        </p:spPr>
        <p:txBody>
          <a:bodyPr>
            <a:normAutofit/>
          </a:bodyPr>
          <a:lstStyle/>
          <a:p>
            <a:pPr marL="342900" marR="0" lvl="0" indent="-342900">
              <a:lnSpc>
                <a:spcPct val="100000"/>
              </a:lnSpc>
              <a:spcBef>
                <a:spcPts val="0"/>
              </a:spcBef>
              <a:spcAft>
                <a:spcPts val="0"/>
              </a:spcAft>
              <a:buFont typeface="Symbol" panose="05050102010706020507" pitchFamily="18" charset="2"/>
              <a:buChar char=""/>
            </a:pPr>
            <a:r>
              <a:rPr lang="fr-CA" sz="1800" kern="0" noProof="0" dirty="0">
                <a:effectLst/>
                <a:latin typeface="Arial" panose="020B0604020202020204" pitchFamily="34" charset="0"/>
                <a:ea typeface="Times New Roman" panose="02020603050405020304" pitchFamily="18" charset="0"/>
                <a:cs typeface="Arial" panose="020B0604020202020204" pitchFamily="34" charset="0"/>
              </a:rPr>
              <a:t>Cinq des huit </a:t>
            </a:r>
            <a:r>
              <a:rPr lang="fr-CA" sz="1800" kern="0" noProof="0" dirty="0">
                <a:latin typeface="Arial" panose="020B0604020202020204" pitchFamily="34" charset="0"/>
                <a:ea typeface="Times New Roman" panose="02020603050405020304" pitchFamily="18" charset="0"/>
                <a:cs typeface="Arial" panose="020B0604020202020204" pitchFamily="34" charset="0"/>
              </a:rPr>
              <a:t>facteurs ont fait l'objet de discussions en vue d'une</a:t>
            </a:r>
            <a:r>
              <a:rPr lang="fr-CA" sz="1800" kern="0" noProof="0" dirty="0">
                <a:effectLst/>
                <a:latin typeface="Arial" panose="020B0604020202020204" pitchFamily="34" charset="0"/>
                <a:ea typeface="Times New Roman" panose="02020603050405020304" pitchFamily="18" charset="0"/>
                <a:cs typeface="Arial" panose="020B0604020202020204" pitchFamily="34" charset="0"/>
              </a:rPr>
              <a:t> formule d'allocation régionale révisée </a:t>
            </a:r>
            <a:r>
              <a:rPr lang="fr-CA" sz="1800" kern="0" noProof="0" dirty="0">
                <a:latin typeface="Arial" panose="020B0604020202020204" pitchFamily="34" charset="0"/>
                <a:ea typeface="Times New Roman" panose="02020603050405020304" pitchFamily="18" charset="0"/>
                <a:cs typeface="Arial" panose="020B0604020202020204" pitchFamily="34" charset="0"/>
              </a:rPr>
              <a:t>:</a:t>
            </a:r>
            <a:endParaRPr lang="fr-CA" sz="1800" kern="0" noProof="0" dirty="0">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lnSpc>
                <a:spcPct val="100000"/>
              </a:lnSpc>
              <a:spcBef>
                <a:spcPts val="0"/>
              </a:spcBef>
              <a:buFont typeface="+mj-lt"/>
              <a:buAutoNum type="arabicPeriod"/>
              <a:defRPr/>
            </a:pPr>
            <a:r>
              <a:rPr lang="fr-CA" sz="1800" kern="0" noProof="0" dirty="0">
                <a:latin typeface="Arial" panose="020B0604020202020204" pitchFamily="34" charset="0"/>
                <a:cs typeface="Arial" panose="020B0604020202020204" pitchFamily="34" charset="0"/>
              </a:rPr>
              <a:t>Population</a:t>
            </a:r>
          </a:p>
          <a:p>
            <a:pPr marL="800100" lvl="1" indent="-342900" algn="just">
              <a:lnSpc>
                <a:spcPct val="100000"/>
              </a:lnSpc>
              <a:spcBef>
                <a:spcPts val="0"/>
              </a:spcBef>
              <a:buFont typeface="+mj-lt"/>
              <a:buAutoNum type="arabicPeriod"/>
              <a:defRPr/>
            </a:pPr>
            <a:r>
              <a:rPr lang="fr-CA" sz="1800" kern="0" noProof="0" dirty="0">
                <a:latin typeface="Arial" panose="020B0604020202020204" pitchFamily="34" charset="0"/>
                <a:cs typeface="Arial" panose="020B0604020202020204" pitchFamily="34" charset="0"/>
              </a:rPr>
              <a:t>Vitalité des langues</a:t>
            </a:r>
          </a:p>
          <a:p>
            <a:pPr marL="800100" lvl="1" indent="-342900" algn="just">
              <a:lnSpc>
                <a:spcPct val="100000"/>
              </a:lnSpc>
              <a:spcBef>
                <a:spcPts val="0"/>
              </a:spcBef>
              <a:buFont typeface="+mj-lt"/>
              <a:buAutoNum type="arabicPeriod"/>
              <a:defRPr/>
            </a:pPr>
            <a:r>
              <a:rPr lang="fr-CA" sz="1800" kern="0" noProof="0" dirty="0">
                <a:latin typeface="Arial" panose="020B0604020202020204" pitchFamily="34" charset="0"/>
                <a:cs typeface="Arial" panose="020B0604020202020204" pitchFamily="34" charset="0"/>
              </a:rPr>
              <a:t>Nombre de langues</a:t>
            </a:r>
          </a:p>
          <a:p>
            <a:pPr marL="800100" lvl="1" indent="-342900" algn="just">
              <a:lnSpc>
                <a:spcPct val="100000"/>
              </a:lnSpc>
              <a:spcBef>
                <a:spcPts val="0"/>
              </a:spcBef>
              <a:buFont typeface="+mj-lt"/>
              <a:buAutoNum type="arabicPeriod"/>
              <a:defRPr/>
            </a:pPr>
            <a:r>
              <a:rPr lang="fr-CA" sz="1800" kern="0" noProof="0" dirty="0">
                <a:latin typeface="Arial" panose="020B0604020202020204" pitchFamily="34" charset="0"/>
                <a:cs typeface="Arial" panose="020B0604020202020204" pitchFamily="34" charset="0"/>
              </a:rPr>
              <a:t>Nombre de Premières Nations / régions métropolitaines de recensement</a:t>
            </a:r>
          </a:p>
          <a:p>
            <a:pPr marL="800100" lvl="1" indent="-342900" algn="just">
              <a:lnSpc>
                <a:spcPct val="100000"/>
              </a:lnSpc>
              <a:spcBef>
                <a:spcPts val="0"/>
              </a:spcBef>
              <a:buFont typeface="+mj-lt"/>
              <a:buAutoNum type="arabicPeriod"/>
              <a:defRPr/>
            </a:pPr>
            <a:r>
              <a:rPr lang="fr-CA" sz="1800" kern="0" noProof="0" dirty="0">
                <a:latin typeface="Arial" panose="020B0604020202020204" pitchFamily="34" charset="0"/>
                <a:cs typeface="Arial" panose="020B0604020202020204" pitchFamily="34" charset="0"/>
              </a:rPr>
              <a:t>Moyenne de l'éloignement régional</a:t>
            </a:r>
          </a:p>
          <a:p>
            <a:pPr marL="0" marR="0" lvl="0" indent="0" algn="just">
              <a:lnSpc>
                <a:spcPct val="100000"/>
              </a:lnSpc>
              <a:spcBef>
                <a:spcPts val="0"/>
              </a:spcBef>
              <a:spcAft>
                <a:spcPts val="0"/>
              </a:spcAft>
              <a:buNone/>
            </a:pPr>
            <a:endParaRPr lang="fr-CA" sz="1800" kern="0" noProof="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00000"/>
              </a:lnSpc>
              <a:spcBef>
                <a:spcPts val="0"/>
              </a:spcBef>
              <a:spcAft>
                <a:spcPts val="0"/>
              </a:spcAft>
              <a:buFont typeface="Symbol" panose="05050102010706020507" pitchFamily="18" charset="2"/>
              <a:buChar char=""/>
            </a:pPr>
            <a:r>
              <a:rPr lang="fr-CA" sz="1800" kern="0" noProof="0" dirty="0">
                <a:latin typeface="Arial" panose="020B0604020202020204" pitchFamily="34" charset="0"/>
                <a:ea typeface="Times New Roman" panose="02020603050405020304" pitchFamily="18" charset="0"/>
                <a:cs typeface="Arial" panose="020B0604020202020204" pitchFamily="34" charset="0"/>
              </a:rPr>
              <a:t>En 2023, le </a:t>
            </a:r>
            <a:r>
              <a:rPr lang="fr-CA" sz="1800" kern="0" noProof="0" dirty="0">
                <a:effectLst/>
                <a:latin typeface="Arial" panose="020B0604020202020204" pitchFamily="34" charset="0"/>
                <a:ea typeface="Times New Roman" panose="02020603050405020304" pitchFamily="18" charset="0"/>
                <a:cs typeface="Arial" panose="020B0604020202020204" pitchFamily="34" charset="0"/>
              </a:rPr>
              <a:t>Comité des Chefs sur les langues (CCL) a recommandé une nouvelle formule d'allocation régionale assortie de pondérations égales. </a:t>
            </a:r>
          </a:p>
        </p:txBody>
      </p:sp>
    </p:spTree>
    <p:extLst>
      <p:ext uri="{BB962C8B-B14F-4D97-AF65-F5344CB8AC3E}">
        <p14:creationId xmlns:p14="http://schemas.microsoft.com/office/powerpoint/2010/main" val="3590195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0FE74-FF9A-F31B-F33B-24FF0D8F8879}"/>
              </a:ext>
            </a:extLst>
          </p:cNvPr>
          <p:cNvSpPr>
            <a:spLocks noGrp="1"/>
          </p:cNvSpPr>
          <p:nvPr>
            <p:ph type="title"/>
          </p:nvPr>
        </p:nvSpPr>
        <p:spPr>
          <a:xfrm>
            <a:off x="1792356" y="2093843"/>
            <a:ext cx="10515600" cy="684950"/>
          </a:xfrm>
        </p:spPr>
        <p:txBody>
          <a:bodyPr>
            <a:normAutofit/>
          </a:bodyPr>
          <a:lstStyle/>
          <a:p>
            <a:r>
              <a:rPr lang="fr-CA" sz="2800" noProof="0" dirty="0">
                <a:solidFill>
                  <a:srgbClr val="016DAF"/>
                </a:solidFill>
                <a:latin typeface="Arial" panose="020B0604020202020204" pitchFamily="34" charset="0"/>
                <a:cs typeface="Arial" panose="020B0604020202020204" pitchFamily="34" charset="0"/>
              </a:rPr>
              <a:t>Situation actuelle</a:t>
            </a:r>
          </a:p>
        </p:txBody>
      </p:sp>
      <p:sp>
        <p:nvSpPr>
          <p:cNvPr id="3" name="Content Placeholder 2">
            <a:extLst>
              <a:ext uri="{FF2B5EF4-FFF2-40B4-BE49-F238E27FC236}">
                <a16:creationId xmlns:a16="http://schemas.microsoft.com/office/drawing/2014/main" id="{7E5D938B-58ED-10D2-3625-701E3D84DE90}"/>
              </a:ext>
            </a:extLst>
          </p:cNvPr>
          <p:cNvSpPr>
            <a:spLocks noGrp="1"/>
          </p:cNvSpPr>
          <p:nvPr>
            <p:ph idx="1"/>
          </p:nvPr>
        </p:nvSpPr>
        <p:spPr>
          <a:xfrm>
            <a:off x="1434547" y="2841741"/>
            <a:ext cx="10515600" cy="4115126"/>
          </a:xfrm>
        </p:spPr>
        <p:txBody>
          <a:bodyPr>
            <a:normAutofit/>
          </a:bodyPr>
          <a:lstStyle/>
          <a:p>
            <a:pPr marL="342900" marR="0" lvl="0" indent="-342900">
              <a:lnSpc>
                <a:spcPct val="100000"/>
              </a:lnSpc>
              <a:spcBef>
                <a:spcPts val="0"/>
              </a:spcBef>
              <a:spcAft>
                <a:spcPts val="0"/>
              </a:spcAft>
              <a:buFont typeface="Symbol" panose="05050102010706020507" pitchFamily="18" charset="2"/>
              <a:buChar char=""/>
            </a:pPr>
            <a:r>
              <a:rPr lang="fr-CA" sz="1800" kern="0" noProof="0" dirty="0">
                <a:effectLst/>
                <a:latin typeface="Arial" panose="020B0604020202020204" pitchFamily="34" charset="0"/>
                <a:ea typeface="Times New Roman" panose="02020603050405020304" pitchFamily="18" charset="0"/>
                <a:cs typeface="Arial" panose="020B0604020202020204" pitchFamily="34" charset="0"/>
              </a:rPr>
              <a:t>La résolution 76/2023, </a:t>
            </a:r>
            <a:r>
              <a:rPr lang="fr-CA" sz="1800" i="1" kern="0" noProof="0" dirty="0">
                <a:latin typeface="Arial" panose="020B0604020202020204" pitchFamily="34" charset="0"/>
                <a:ea typeface="Times New Roman" panose="02020603050405020304" pitchFamily="18" charset="0"/>
                <a:cs typeface="Arial" panose="020B0604020202020204" pitchFamily="34" charset="0"/>
              </a:rPr>
              <a:t>Soutien en faveur d’un financement urgent pour les langues des Premières Nations</a:t>
            </a:r>
            <a:r>
              <a:rPr lang="fr-CA" sz="1800" i="1" kern="0" noProof="0" dirty="0">
                <a:effectLst/>
                <a:latin typeface="Arial" panose="020B0604020202020204" pitchFamily="34" charset="0"/>
                <a:ea typeface="Times New Roman" panose="02020603050405020304" pitchFamily="18" charset="0"/>
                <a:cs typeface="Arial" panose="020B0604020202020204" pitchFamily="34" charset="0"/>
              </a:rPr>
              <a:t>, </a:t>
            </a:r>
            <a:r>
              <a:rPr lang="fr-CA" sz="1800" kern="0" noProof="0" dirty="0">
                <a:latin typeface="Arial" panose="020B0604020202020204" pitchFamily="34" charset="0"/>
                <a:ea typeface="Times New Roman" panose="02020603050405020304" pitchFamily="18" charset="0"/>
                <a:cs typeface="Arial" panose="020B0604020202020204" pitchFamily="34" charset="0"/>
              </a:rPr>
              <a:t>enjoint à l’APN, au CCL et au CTL d’élaborer conjointement une méthode d’allocation de fonds conforme à la résolution 17/2022 de l’APN pour tout nouveau financement et de présenter aux Premières Nations-en-Assemblée une recommandation, formulée par consensus, en juillet 2024</a:t>
            </a:r>
            <a:r>
              <a:rPr lang="fr-CA" sz="1800" kern="0" noProof="0" dirty="0">
                <a:effectLst/>
                <a:latin typeface="Arial" panose="020B0604020202020204" pitchFamily="34" charset="0"/>
                <a:ea typeface="Times New Roman" panose="02020603050405020304" pitchFamily="18" charset="0"/>
                <a:cs typeface="Arial" panose="020B0604020202020204" pitchFamily="34" charset="0"/>
              </a:rPr>
              <a:t>.</a:t>
            </a:r>
            <a:br>
              <a:rPr lang="fr-CA" sz="1800" kern="0" noProof="0" dirty="0">
                <a:effectLst/>
                <a:latin typeface="Arial" panose="020B0604020202020204" pitchFamily="34" charset="0"/>
                <a:ea typeface="Times New Roman" panose="02020603050405020304" pitchFamily="18" charset="0"/>
                <a:cs typeface="Arial" panose="020B0604020202020204" pitchFamily="34" charset="0"/>
              </a:rPr>
            </a:br>
            <a:endParaRPr lang="fr-CA" sz="1800" kern="0" noProof="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0000"/>
              </a:lnSpc>
              <a:spcBef>
                <a:spcPts val="0"/>
              </a:spcBef>
              <a:spcAft>
                <a:spcPts val="0"/>
              </a:spcAft>
              <a:buFont typeface="Symbol" panose="05050102010706020507" pitchFamily="18" charset="2"/>
              <a:buChar char=""/>
            </a:pPr>
            <a:r>
              <a:rPr lang="fr-CA" sz="1800" noProof="0" dirty="0">
                <a:latin typeface="Arial" panose="020B0604020202020204" pitchFamily="34" charset="0"/>
                <a:cs typeface="Arial" panose="020B0604020202020204" pitchFamily="34" charset="0"/>
              </a:rPr>
              <a:t>Compte tenu des discussions qui ont eu lieu dans les régions au cours des derniers mois, le CCL et le CTL n'ont pas pu parvenir à un consensus.</a:t>
            </a:r>
            <a:br>
              <a:rPr lang="fr-CA" sz="1800" kern="0" noProof="0" dirty="0">
                <a:effectLst/>
                <a:latin typeface="Arial" panose="020B0604020202020204" pitchFamily="34" charset="0"/>
                <a:ea typeface="Times New Roman" panose="02020603050405020304" pitchFamily="18" charset="0"/>
                <a:cs typeface="Arial" panose="020B0604020202020204" pitchFamily="34" charset="0"/>
              </a:rPr>
            </a:br>
            <a:br>
              <a:rPr lang="fr-CA" sz="1800" kern="0" noProof="0" dirty="0">
                <a:effectLst/>
                <a:latin typeface="Arial" panose="020B0604020202020204" pitchFamily="34" charset="0"/>
                <a:ea typeface="Times New Roman" panose="02020603050405020304" pitchFamily="18" charset="0"/>
                <a:cs typeface="Arial" panose="020B0604020202020204" pitchFamily="34" charset="0"/>
              </a:rPr>
            </a:br>
            <a:endParaRPr lang="fr-CA" sz="1800" kern="100" noProof="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77826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20FC-D4A2-F2B9-A67B-80141FCD1B51}"/>
              </a:ext>
            </a:extLst>
          </p:cNvPr>
          <p:cNvSpPr>
            <a:spLocks noGrp="1"/>
          </p:cNvSpPr>
          <p:nvPr>
            <p:ph type="title"/>
          </p:nvPr>
        </p:nvSpPr>
        <p:spPr>
          <a:xfrm>
            <a:off x="1779105" y="2054087"/>
            <a:ext cx="10515600" cy="684950"/>
          </a:xfrm>
        </p:spPr>
        <p:txBody>
          <a:bodyPr>
            <a:normAutofit/>
          </a:bodyPr>
          <a:lstStyle/>
          <a:p>
            <a:r>
              <a:rPr lang="fr-CA" sz="2800" noProof="0" dirty="0">
                <a:solidFill>
                  <a:srgbClr val="016DAF"/>
                </a:solidFill>
                <a:latin typeface="Arial" panose="020B0604020202020204" pitchFamily="34" charset="0"/>
                <a:cs typeface="Arial" panose="020B0604020202020204" pitchFamily="34" charset="0"/>
              </a:rPr>
              <a:t>Situation actuelle (suite)</a:t>
            </a:r>
          </a:p>
        </p:txBody>
      </p:sp>
      <p:sp>
        <p:nvSpPr>
          <p:cNvPr id="3" name="Content Placeholder 2">
            <a:extLst>
              <a:ext uri="{FF2B5EF4-FFF2-40B4-BE49-F238E27FC236}">
                <a16:creationId xmlns:a16="http://schemas.microsoft.com/office/drawing/2014/main" id="{7647D7A9-196F-7E30-5191-5D9DBCB25AFB}"/>
              </a:ext>
            </a:extLst>
          </p:cNvPr>
          <p:cNvSpPr>
            <a:spLocks noGrp="1"/>
          </p:cNvSpPr>
          <p:nvPr>
            <p:ph idx="1"/>
          </p:nvPr>
        </p:nvSpPr>
        <p:spPr>
          <a:xfrm>
            <a:off x="1553818" y="2873881"/>
            <a:ext cx="9379226" cy="4275667"/>
          </a:xfrm>
        </p:spPr>
        <p:txBody>
          <a:bodyPr>
            <a:normAutofit/>
          </a:bodyPr>
          <a:lstStyle/>
          <a:p>
            <a:pPr>
              <a:lnSpc>
                <a:spcPct val="100000"/>
              </a:lnSpc>
            </a:pPr>
            <a:r>
              <a:rPr lang="fr-CA" sz="1800" noProof="0" dirty="0">
                <a:latin typeface="Arial" panose="020B0604020202020204" pitchFamily="34" charset="0"/>
                <a:cs typeface="Arial" panose="020B0604020202020204" pitchFamily="34" charset="0"/>
              </a:rPr>
              <a:t>La discussion a porté sur le choix entre les deux solutions suivantes : </a:t>
            </a:r>
            <a:br>
              <a:rPr lang="fr-CA" sz="1800" noProof="0" dirty="0">
                <a:latin typeface="Arial" panose="020B0604020202020204" pitchFamily="34" charset="0"/>
                <a:cs typeface="Arial" panose="020B0604020202020204" pitchFamily="34" charset="0"/>
              </a:rPr>
            </a:br>
            <a:r>
              <a:rPr lang="fr-CA" sz="1800" noProof="0" dirty="0">
                <a:latin typeface="Arial" panose="020B0604020202020204" pitchFamily="34" charset="0"/>
                <a:cs typeface="Arial" panose="020B0604020202020204" pitchFamily="34" charset="0"/>
              </a:rPr>
              <a:t>(a) une nouvelle formule basée sur les </a:t>
            </a:r>
            <a:r>
              <a:rPr lang="fr-CA" sz="1800" b="1" noProof="0" dirty="0">
                <a:latin typeface="Arial" panose="020B0604020202020204" pitchFamily="34" charset="0"/>
                <a:cs typeface="Arial" panose="020B0604020202020204" pitchFamily="34" charset="0"/>
              </a:rPr>
              <a:t>5 facteurs </a:t>
            </a:r>
            <a:r>
              <a:rPr lang="fr-CA" sz="1800" noProof="0" dirty="0">
                <a:latin typeface="Arial" panose="020B0604020202020204" pitchFamily="34" charset="0"/>
                <a:cs typeface="Arial" panose="020B0604020202020204" pitchFamily="34" charset="0"/>
              </a:rPr>
              <a:t>et comprenant des </a:t>
            </a:r>
            <a:r>
              <a:rPr lang="fr-CA" sz="1800" b="1" noProof="0" dirty="0">
                <a:latin typeface="Arial" panose="020B0604020202020204" pitchFamily="34" charset="0"/>
                <a:cs typeface="Arial" panose="020B0604020202020204" pitchFamily="34" charset="0"/>
              </a:rPr>
              <a:t>pondérations égales</a:t>
            </a:r>
            <a:r>
              <a:rPr lang="fr-CA" sz="1800" noProof="0" dirty="0">
                <a:latin typeface="Arial" panose="020B0604020202020204" pitchFamily="34" charset="0"/>
                <a:cs typeface="Arial" panose="020B0604020202020204" pitchFamily="34" charset="0"/>
              </a:rPr>
              <a:t>;</a:t>
            </a:r>
            <a:br>
              <a:rPr lang="fr-CA" sz="1800" noProof="0" dirty="0">
                <a:latin typeface="Arial" panose="020B0604020202020204" pitchFamily="34" charset="0"/>
                <a:cs typeface="Arial" panose="020B0604020202020204" pitchFamily="34" charset="0"/>
              </a:rPr>
            </a:br>
            <a:r>
              <a:rPr lang="fr-CA" sz="1800" noProof="0" dirty="0">
                <a:latin typeface="Arial" panose="020B0604020202020204" pitchFamily="34" charset="0"/>
                <a:cs typeface="Arial" panose="020B0604020202020204" pitchFamily="34" charset="0"/>
              </a:rPr>
              <a:t>(b) conserver la formule du </a:t>
            </a:r>
            <a:r>
              <a:rPr lang="fr-CA" sz="1800" b="1" noProof="0" dirty="0">
                <a:latin typeface="Arial" panose="020B0604020202020204" pitchFamily="34" charset="0"/>
                <a:cs typeface="Arial" panose="020B0604020202020204" pitchFamily="34" charset="0"/>
              </a:rPr>
              <a:t>statu quo </a:t>
            </a:r>
            <a:r>
              <a:rPr lang="fr-CA" sz="1800" noProof="0" dirty="0">
                <a:latin typeface="Arial" panose="020B0604020202020204" pitchFamily="34" charset="0"/>
                <a:cs typeface="Arial" panose="020B0604020202020204" pitchFamily="34" charset="0"/>
              </a:rPr>
              <a:t>(base + nombre de langues).</a:t>
            </a:r>
            <a:br>
              <a:rPr lang="fr-CA" sz="1800" noProof="0" dirty="0">
                <a:latin typeface="Arial" panose="020B0604020202020204" pitchFamily="34" charset="0"/>
                <a:cs typeface="Arial" panose="020B0604020202020204" pitchFamily="34" charset="0"/>
              </a:rPr>
            </a:br>
            <a:endParaRPr lang="fr-CA" sz="1800" noProof="0" dirty="0">
              <a:latin typeface="Arial" panose="020B0604020202020204" pitchFamily="34" charset="0"/>
              <a:cs typeface="Arial" panose="020B0604020202020204" pitchFamily="34" charset="0"/>
            </a:endParaRPr>
          </a:p>
          <a:p>
            <a:pPr>
              <a:lnSpc>
                <a:spcPct val="100000"/>
              </a:lnSpc>
            </a:pPr>
            <a:r>
              <a:rPr lang="fr-CA" sz="1800" noProof="0" dirty="0">
                <a:latin typeface="Arial" panose="020B0604020202020204" pitchFamily="34" charset="0"/>
                <a:cs typeface="Arial" panose="020B0604020202020204" pitchFamily="34" charset="0"/>
              </a:rPr>
              <a:t>L'APN a soumis au CCL et au CTL d'autres options de formule aux fins d’examen.</a:t>
            </a:r>
            <a:br>
              <a:rPr lang="fr-CA" sz="1800" noProof="0" dirty="0">
                <a:latin typeface="Arial" panose="020B0604020202020204" pitchFamily="34" charset="0"/>
                <a:cs typeface="Arial" panose="020B0604020202020204" pitchFamily="34" charset="0"/>
              </a:rPr>
            </a:br>
            <a:endParaRPr lang="fr-CA" sz="1800" noProof="0" dirty="0">
              <a:latin typeface="Arial" panose="020B0604020202020204" pitchFamily="34" charset="0"/>
              <a:cs typeface="Arial" panose="020B0604020202020204" pitchFamily="34" charset="0"/>
            </a:endParaRPr>
          </a:p>
          <a:p>
            <a:pPr>
              <a:lnSpc>
                <a:spcPct val="100000"/>
              </a:lnSpc>
            </a:pPr>
            <a:r>
              <a:rPr lang="fr-CA" sz="1800" noProof="0" dirty="0">
                <a:latin typeface="Arial" panose="020B0604020202020204" pitchFamily="34" charset="0"/>
                <a:cs typeface="Arial" panose="020B0604020202020204" pitchFamily="34" charset="0"/>
              </a:rPr>
              <a:t>Toutes les régions reconnaissent qu'il n'existe pas de bonnes sources de données pour contribuer à des révisions de la formule d'allocation régionale pour les langues des Premières Nations.</a:t>
            </a:r>
          </a:p>
        </p:txBody>
      </p:sp>
    </p:spTree>
    <p:extLst>
      <p:ext uri="{BB962C8B-B14F-4D97-AF65-F5344CB8AC3E}">
        <p14:creationId xmlns:p14="http://schemas.microsoft.com/office/powerpoint/2010/main" val="379825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8D499-E73F-8871-9094-D9F0E2B683B6}"/>
              </a:ext>
            </a:extLst>
          </p:cNvPr>
          <p:cNvSpPr>
            <a:spLocks noGrp="1"/>
          </p:cNvSpPr>
          <p:nvPr>
            <p:ph type="title"/>
          </p:nvPr>
        </p:nvSpPr>
        <p:spPr>
          <a:xfrm>
            <a:off x="1676400" y="2093843"/>
            <a:ext cx="10515600" cy="684950"/>
          </a:xfrm>
        </p:spPr>
        <p:txBody>
          <a:bodyPr>
            <a:normAutofit/>
          </a:bodyPr>
          <a:lstStyle/>
          <a:p>
            <a:r>
              <a:rPr lang="fr-CA" sz="2800" noProof="0" dirty="0">
                <a:solidFill>
                  <a:srgbClr val="016DAF"/>
                </a:solidFill>
                <a:latin typeface="Arial" panose="020B0604020202020204" pitchFamily="34" charset="0"/>
                <a:cs typeface="Arial" panose="020B0604020202020204" pitchFamily="34" charset="0"/>
              </a:rPr>
              <a:t>Prochaines étapes</a:t>
            </a:r>
          </a:p>
        </p:txBody>
      </p:sp>
      <p:sp>
        <p:nvSpPr>
          <p:cNvPr id="3" name="Content Placeholder 2">
            <a:extLst>
              <a:ext uri="{FF2B5EF4-FFF2-40B4-BE49-F238E27FC236}">
                <a16:creationId xmlns:a16="http://schemas.microsoft.com/office/drawing/2014/main" id="{4BA40BCE-25E7-7EB4-6524-0AD9D3F7EFE8}"/>
              </a:ext>
            </a:extLst>
          </p:cNvPr>
          <p:cNvSpPr>
            <a:spLocks noGrp="1"/>
          </p:cNvSpPr>
          <p:nvPr>
            <p:ph idx="1"/>
          </p:nvPr>
        </p:nvSpPr>
        <p:spPr>
          <a:xfrm>
            <a:off x="1676400" y="2966744"/>
            <a:ext cx="10515600" cy="4363451"/>
          </a:xfrm>
        </p:spPr>
        <p:txBody>
          <a:bodyPr>
            <a:normAutofit/>
          </a:bodyPr>
          <a:lstStyle/>
          <a:p>
            <a:pPr marL="0" indent="0">
              <a:lnSpc>
                <a:spcPct val="100000"/>
              </a:lnSpc>
              <a:buNone/>
            </a:pPr>
            <a:r>
              <a:rPr lang="fr-CA" sz="1900" b="1" noProof="0" dirty="0">
                <a:latin typeface="Arial" panose="020B0604020202020204" pitchFamily="34" charset="0"/>
                <a:cs typeface="Arial" panose="020B0604020202020204" pitchFamily="34" charset="0"/>
              </a:rPr>
              <a:t>Formule d'allocation régionale</a:t>
            </a:r>
          </a:p>
          <a:p>
            <a:pPr>
              <a:lnSpc>
                <a:spcPct val="100000"/>
              </a:lnSpc>
            </a:pPr>
            <a:r>
              <a:rPr lang="fr-CA" sz="1900" noProof="0" dirty="0">
                <a:solidFill>
                  <a:srgbClr val="000000"/>
                </a:solidFill>
                <a:latin typeface="Arial" panose="020B0604020202020204" pitchFamily="34" charset="0"/>
                <a:cs typeface="Arial" panose="020B0604020202020204" pitchFamily="34" charset="0"/>
              </a:rPr>
              <a:t>En l'absence d'une formule d'allocation régionale révisée, Patrimoine canadien continuera d'appliquer la formule du statu quo au financement du budget de 2024 destiné au VLA et à tout autre nouveau financement qui pourrait devenir disponible.</a:t>
            </a:r>
          </a:p>
          <a:p>
            <a:pPr marL="0" indent="0">
              <a:lnSpc>
                <a:spcPct val="100000"/>
              </a:lnSpc>
              <a:buNone/>
            </a:pPr>
            <a:r>
              <a:rPr lang="fr-CA" sz="1900" b="1" noProof="0" dirty="0">
                <a:latin typeface="Arial" panose="020B0604020202020204" pitchFamily="34" charset="0"/>
                <a:cs typeface="Arial" panose="020B0604020202020204" pitchFamily="34" charset="0"/>
              </a:rPr>
              <a:t>Plan de recherche pour une formule d'allocation régionale</a:t>
            </a:r>
          </a:p>
          <a:p>
            <a:pPr>
              <a:lnSpc>
                <a:spcPct val="100000"/>
              </a:lnSpc>
            </a:pPr>
            <a:r>
              <a:rPr lang="fr-CA" sz="1900" noProof="0" dirty="0">
                <a:latin typeface="Arial" panose="020B0604020202020204" pitchFamily="34" charset="0"/>
                <a:cs typeface="Arial" panose="020B0604020202020204" pitchFamily="34" charset="0"/>
              </a:rPr>
              <a:t>L'APN continuera ses travaux concernant un plan de recherche pour obtenir des données solides permettant d'élaborer une formule d'allocation régionale qui pourrait être appliquée dans les années à venir.</a:t>
            </a:r>
          </a:p>
          <a:p>
            <a:pPr>
              <a:lnSpc>
                <a:spcPct val="100000"/>
              </a:lnSpc>
            </a:pPr>
            <a:r>
              <a:rPr lang="fr-CA" sz="1900" noProof="0" dirty="0">
                <a:solidFill>
                  <a:srgbClr val="000000"/>
                </a:solidFill>
                <a:latin typeface="Arial" panose="020B0604020202020204" pitchFamily="34" charset="0"/>
                <a:cs typeface="Arial" panose="020B0604020202020204" pitchFamily="34" charset="0"/>
              </a:rPr>
              <a:t>Selon une estimation, il </a:t>
            </a:r>
            <a:r>
              <a:rPr lang="fr-CA" sz="1900" b="0" i="0" u="none" strike="noStrike" baseline="0" noProof="0" dirty="0">
                <a:solidFill>
                  <a:srgbClr val="000000"/>
                </a:solidFill>
                <a:latin typeface="Arial" panose="020B0604020202020204" pitchFamily="34" charset="0"/>
                <a:cs typeface="Arial" panose="020B0604020202020204" pitchFamily="34" charset="0"/>
              </a:rPr>
              <a:t>faudra environ </a:t>
            </a:r>
            <a:r>
              <a:rPr lang="fr-CA" sz="1900" noProof="0" dirty="0">
                <a:solidFill>
                  <a:srgbClr val="000000"/>
                </a:solidFill>
                <a:latin typeface="Arial" panose="020B0604020202020204" pitchFamily="34" charset="0"/>
                <a:cs typeface="Arial" panose="020B0604020202020204" pitchFamily="34" charset="0"/>
              </a:rPr>
              <a:t>deux </a:t>
            </a:r>
            <a:r>
              <a:rPr lang="fr-CA" sz="1900" b="0" i="0" u="none" strike="noStrike" baseline="0" noProof="0" dirty="0">
                <a:solidFill>
                  <a:srgbClr val="000000"/>
                </a:solidFill>
                <a:latin typeface="Arial" panose="020B0604020202020204" pitchFamily="34" charset="0"/>
                <a:cs typeface="Arial" panose="020B0604020202020204" pitchFamily="34" charset="0"/>
              </a:rPr>
              <a:t>ans pour mener à bien cette recherche.</a:t>
            </a:r>
            <a:endParaRPr lang="fr-CA" sz="19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773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4A9B4-1D34-5D2C-5F9E-CA29BCDB780A}"/>
              </a:ext>
            </a:extLst>
          </p:cNvPr>
          <p:cNvSpPr>
            <a:spLocks noGrp="1"/>
          </p:cNvSpPr>
          <p:nvPr>
            <p:ph type="title"/>
          </p:nvPr>
        </p:nvSpPr>
        <p:spPr>
          <a:xfrm>
            <a:off x="838199" y="1897383"/>
            <a:ext cx="10515600" cy="684950"/>
          </a:xfrm>
        </p:spPr>
        <p:txBody>
          <a:bodyPr>
            <a:normAutofit/>
          </a:bodyPr>
          <a:lstStyle/>
          <a:p>
            <a:pPr algn="ctr"/>
            <a:r>
              <a:rPr kumimoji="0" lang="fr-CA" sz="2800" b="1" i="0" u="none" strike="noStrike" kern="1200" cap="none" spc="0" normalizeH="0" baseline="0" noProof="0" dirty="0">
                <a:ln>
                  <a:noFill/>
                </a:ln>
                <a:solidFill>
                  <a:srgbClr val="016DAF"/>
                </a:solidFill>
                <a:effectLst/>
                <a:uLnTx/>
                <a:uFillTx/>
                <a:latin typeface="Arial" panose="020B0604020202020204" pitchFamily="34" charset="0"/>
                <a:cs typeface="Arial" panose="020B0604020202020204" pitchFamily="34" charset="0"/>
              </a:rPr>
              <a:t>Merci!</a:t>
            </a:r>
            <a:endParaRPr lang="fr-CA" sz="2800" noProof="0" dirty="0">
              <a:solidFill>
                <a:srgbClr val="016DA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428BD6A-D45B-A732-A476-6021031F974F}"/>
              </a:ext>
            </a:extLst>
          </p:cNvPr>
          <p:cNvSpPr>
            <a:spLocks noGrp="1"/>
          </p:cNvSpPr>
          <p:nvPr>
            <p:ph idx="1"/>
          </p:nvPr>
        </p:nvSpPr>
        <p:spPr>
          <a:xfrm>
            <a:off x="838199" y="2582333"/>
            <a:ext cx="10953307" cy="3903527"/>
          </a:xfrm>
        </p:spPr>
        <p:txBody>
          <a:bodyPr>
            <a:normAutofit fontScale="550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A" sz="4000" b="1" noProof="0" dirty="0">
                <a:solidFill>
                  <a:prstClr val="black"/>
                </a:solidFill>
                <a:latin typeface="Arial" panose="020B0604020202020204" pitchFamily="34" charset="0"/>
                <a:ea typeface="+mn-lt"/>
                <a:cs typeface="Arial" panose="020B0604020202020204" pitchFamily="34" charset="0"/>
              </a:rPr>
              <a:t>Q</a:t>
            </a:r>
            <a:r>
              <a:rPr kumimoji="0" lang="fr-CA" sz="4000" b="1"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t>uestions? Contactez : </a:t>
            </a:r>
            <a:r>
              <a:rPr kumimoji="0" lang="fr-CA" sz="4000" b="1" i="0" u="none" strike="noStrike" kern="1200" cap="none" spc="0" normalizeH="0" baseline="0" noProof="0" dirty="0">
                <a:ln>
                  <a:noFill/>
                </a:ln>
                <a:solidFill>
                  <a:srgbClr val="016DAF"/>
                </a:solidFill>
                <a:effectLst/>
                <a:uLnTx/>
                <a:uFillTx/>
                <a:latin typeface="Arial" panose="020B0604020202020204" pitchFamily="34" charset="0"/>
                <a:ea typeface="+mn-lt"/>
                <a:cs typeface="Arial" panose="020B0604020202020204" pitchFamily="34" charset="0"/>
                <a:hlinkClick r:id="rId3">
                  <a:extLst>
                    <a:ext uri="{A12FA001-AC4F-418D-AE19-62706E023703}">
                      <ahyp:hlinkClr xmlns:ahyp="http://schemas.microsoft.com/office/drawing/2018/hyperlinkcolor" val="tx"/>
                    </a:ext>
                  </a:extLst>
                </a:hlinkClick>
              </a:rPr>
              <a:t>afnlanguages@afn.ca</a:t>
            </a:r>
            <a:endParaRPr kumimoji="0" lang="fr-CA" sz="4000" b="1" i="0" u="none" strike="noStrike" kern="1200" cap="none" spc="0" normalizeH="0" baseline="0" noProof="0" dirty="0">
              <a:ln>
                <a:noFill/>
              </a:ln>
              <a:solidFill>
                <a:srgbClr val="016DAF"/>
              </a:solidFill>
              <a:effectLst/>
              <a:uLnTx/>
              <a:uFillTx/>
              <a:latin typeface="Arial" panose="020B0604020202020204" pitchFamily="34" charset="0"/>
              <a:ea typeface="+mn-lt"/>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fr-CA" sz="2800" b="1"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2800" b="1"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t>RENEE ST. </a:t>
            </a:r>
            <a:r>
              <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t>GERMAIN  </a:t>
            </a:r>
            <a:br>
              <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br>
            <a:r>
              <a:rPr kumimoji="0" lang="fr-CA" sz="2800" b="0" i="0" u="none" strike="noStrike" kern="1200" cap="none" spc="0" normalizeH="0" baseline="0" noProof="0" dirty="0" err="1">
                <a:ln>
                  <a:noFill/>
                </a:ln>
                <a:solidFill>
                  <a:prstClr val="black"/>
                </a:solidFill>
                <a:effectLst/>
                <a:uLnTx/>
                <a:uFillTx/>
                <a:latin typeface="Arial" panose="020B0604020202020204" pitchFamily="34" charset="0"/>
                <a:ea typeface="+mn-lt"/>
                <a:cs typeface="Arial" panose="020B0604020202020204" pitchFamily="34" charset="0"/>
              </a:rPr>
              <a:t>Director</a:t>
            </a:r>
            <a:r>
              <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t> - </a:t>
            </a:r>
            <a:r>
              <a:rPr kumimoji="0" lang="fr-CA" sz="2800" b="0" i="0" u="none" strike="noStrike" kern="1200" cap="none" spc="0" normalizeH="0" baseline="0" noProof="0" dirty="0" err="1">
                <a:ln>
                  <a:noFill/>
                </a:ln>
                <a:solidFill>
                  <a:prstClr val="black"/>
                </a:solidFill>
                <a:effectLst/>
                <a:uLnTx/>
                <a:uFillTx/>
                <a:latin typeface="Arial" panose="020B0604020202020204" pitchFamily="34" charset="0"/>
                <a:ea typeface="+mn-lt"/>
                <a:cs typeface="Arial" panose="020B0604020202020204" pitchFamily="34" charset="0"/>
              </a:rPr>
              <a:t>Languages</a:t>
            </a:r>
            <a:r>
              <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t> and Learning / Directrice - Langues et apprentissage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JULIA STOCKDALE-OTAROLA </a:t>
            </a:r>
            <a:br>
              <a:rPr kumimoji="0" lang="fr-CA"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Associate </a:t>
            </a:r>
            <a:r>
              <a:rPr kumimoji="0" lang="fr-CA"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Director</a:t>
            </a:r>
            <a:r>
              <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fr-CA"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Languages</a:t>
            </a:r>
            <a:r>
              <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and Learning / Directrice associée - Langues et apprentissage </a:t>
            </a:r>
            <a:endPar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endParaRPr>
          </a:p>
          <a:p>
            <a:pPr marL="285750" indent="-285750">
              <a:defRPr/>
            </a:pPr>
            <a:r>
              <a:rPr lang="fr-CA" sz="2900" b="1" noProof="0" dirty="0">
                <a:solidFill>
                  <a:prstClr val="black"/>
                </a:solidFill>
                <a:latin typeface="Arial" panose="020B0604020202020204" pitchFamily="34" charset="0"/>
                <a:cs typeface="Arial" panose="020B0604020202020204" pitchFamily="34" charset="0"/>
              </a:rPr>
              <a:t>BRAM LERAT</a:t>
            </a:r>
          </a:p>
          <a:p>
            <a:pPr marL="0" indent="0">
              <a:buNone/>
              <a:defRPr/>
            </a:pPr>
            <a:r>
              <a:rPr lang="fr-CA" sz="2900" noProof="0" dirty="0">
                <a:solidFill>
                  <a:prstClr val="black"/>
                </a:solidFill>
                <a:latin typeface="Arial" panose="020B0604020202020204" pitchFamily="34" charset="0"/>
                <a:cs typeface="Arial" panose="020B0604020202020204" pitchFamily="34" charset="0"/>
              </a:rPr>
              <a:t>     </a:t>
            </a:r>
            <a:r>
              <a:rPr lang="fr-CA" sz="2900" noProof="0" dirty="0" err="1">
                <a:solidFill>
                  <a:prstClr val="black"/>
                </a:solidFill>
                <a:latin typeface="Arial" panose="020B0604020202020204" pitchFamily="34" charset="0"/>
                <a:cs typeface="Arial" panose="020B0604020202020204" pitchFamily="34" charset="0"/>
              </a:rPr>
              <a:t>Special</a:t>
            </a:r>
            <a:r>
              <a:rPr lang="fr-CA" sz="2900" noProof="0" dirty="0">
                <a:solidFill>
                  <a:prstClr val="black"/>
                </a:solidFill>
                <a:latin typeface="Arial" panose="020B0604020202020204" pitchFamily="34" charset="0"/>
                <a:cs typeface="Arial" panose="020B0604020202020204" pitchFamily="34" charset="0"/>
              </a:rPr>
              <a:t> Advisor - </a:t>
            </a:r>
            <a:r>
              <a:rPr lang="fr-CA" sz="2900" noProof="0" dirty="0" err="1">
                <a:solidFill>
                  <a:prstClr val="black"/>
                </a:solidFill>
                <a:latin typeface="Arial" panose="020B0604020202020204" pitchFamily="34" charset="0"/>
                <a:cs typeface="Arial" panose="020B0604020202020204" pitchFamily="34" charset="0"/>
              </a:rPr>
              <a:t>Languages</a:t>
            </a:r>
            <a:r>
              <a:rPr lang="fr-CA" sz="2900" noProof="0" dirty="0">
                <a:solidFill>
                  <a:prstClr val="black"/>
                </a:solidFill>
                <a:latin typeface="Arial" panose="020B0604020202020204" pitchFamily="34" charset="0"/>
                <a:cs typeface="Arial" panose="020B0604020202020204" pitchFamily="34" charset="0"/>
              </a:rPr>
              <a:t> and Learning / Conseiller spécial - Langues et apprentissage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CHARLOTTE KUNDA </a:t>
            </a:r>
            <a:r>
              <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LWANGA </a:t>
            </a:r>
            <a:br>
              <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Senior Policy </a:t>
            </a:r>
            <a:r>
              <a:rPr kumimoji="0" lang="fr-CA"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Analyst</a:t>
            </a:r>
            <a:r>
              <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fr-CA"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Languages</a:t>
            </a:r>
            <a:r>
              <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and Learning / </a:t>
            </a:r>
            <a:r>
              <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t>Analyste principale des politiques - Langues et apprentissage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ATTICUS HARRIGAN</a:t>
            </a:r>
            <a:br>
              <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Senior Policy </a:t>
            </a:r>
            <a:r>
              <a:rPr kumimoji="0" lang="fr-CA"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Analyst</a:t>
            </a:r>
            <a:r>
              <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fr-CA"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Languages</a:t>
            </a:r>
            <a:r>
              <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and Learning / </a:t>
            </a:r>
            <a:r>
              <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t>Analyste principal des politiques - Langues et apprentissage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JENNIFER </a:t>
            </a:r>
            <a:r>
              <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BELLCHAMBERS </a:t>
            </a:r>
            <a:br>
              <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Policy </a:t>
            </a:r>
            <a:r>
              <a:rPr kumimoji="0" lang="fr-CA"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Analyst</a:t>
            </a:r>
            <a:r>
              <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fr-CA"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Languages</a:t>
            </a:r>
            <a:r>
              <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and Learning / Analyste des Politiques - Langues et apprentissage </a:t>
            </a:r>
            <a:endParaRPr kumimoji="0" lang="fr-CA" sz="28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309902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14C1D-84C8-0332-D49D-293083580769}"/>
              </a:ext>
            </a:extLst>
          </p:cNvPr>
          <p:cNvSpPr>
            <a:spLocks noGrp="1"/>
          </p:cNvSpPr>
          <p:nvPr>
            <p:ph type="title"/>
          </p:nvPr>
        </p:nvSpPr>
        <p:spPr>
          <a:xfrm>
            <a:off x="1815548" y="2135922"/>
            <a:ext cx="10071256" cy="684950"/>
          </a:xfrm>
        </p:spPr>
        <p:txBody>
          <a:bodyPr>
            <a:noAutofit/>
          </a:bodyPr>
          <a:lstStyle/>
          <a:p>
            <a:r>
              <a:rPr lang="fr-CA" sz="2800" noProof="0" dirty="0">
                <a:solidFill>
                  <a:srgbClr val="016DAF"/>
                </a:solidFill>
                <a:latin typeface="Arial" panose="020B0604020202020204" pitchFamily="34" charset="0"/>
                <a:cs typeface="Arial" panose="020B0604020202020204" pitchFamily="34" charset="0"/>
              </a:rPr>
              <a:t>Contexte : Financement des langues des Premières Nations</a:t>
            </a:r>
          </a:p>
        </p:txBody>
      </p:sp>
      <p:sp>
        <p:nvSpPr>
          <p:cNvPr id="3" name="Content Placeholder 2">
            <a:extLst>
              <a:ext uri="{FF2B5EF4-FFF2-40B4-BE49-F238E27FC236}">
                <a16:creationId xmlns:a16="http://schemas.microsoft.com/office/drawing/2014/main" id="{A19D09C5-9249-05FC-3786-4D5283501437}"/>
              </a:ext>
            </a:extLst>
          </p:cNvPr>
          <p:cNvSpPr>
            <a:spLocks noGrp="1"/>
          </p:cNvSpPr>
          <p:nvPr>
            <p:ph idx="1"/>
          </p:nvPr>
        </p:nvSpPr>
        <p:spPr>
          <a:xfrm>
            <a:off x="1815548" y="3140765"/>
            <a:ext cx="9538252" cy="4088296"/>
          </a:xfrm>
        </p:spPr>
        <p:txBody>
          <a:bodyPr>
            <a:normAutofit/>
          </a:bodyPr>
          <a:lstStyle/>
          <a:p>
            <a:pPr>
              <a:lnSpc>
                <a:spcPct val="100000"/>
              </a:lnSpc>
            </a:pPr>
            <a:r>
              <a:rPr lang="fr-CA" sz="1900" noProof="0" dirty="0">
                <a:latin typeface="Arial" panose="020B0604020202020204" pitchFamily="34" charset="0"/>
                <a:cs typeface="Arial" panose="020B0604020202020204" pitchFamily="34" charset="0"/>
              </a:rPr>
              <a:t>Le ministère du Patrimoine canadien finance les initiatives consacrées aux langues des Premières Nations par l’intermédiaire du Volet des langues autochtones (VLA).</a:t>
            </a:r>
          </a:p>
          <a:p>
            <a:pPr>
              <a:lnSpc>
                <a:spcPct val="100000"/>
              </a:lnSpc>
            </a:pPr>
            <a:r>
              <a:rPr lang="fr-CA" sz="1900" noProof="0" dirty="0">
                <a:latin typeface="Arial" panose="020B0604020202020204" pitchFamily="34" charset="0"/>
                <a:cs typeface="Arial" panose="020B0604020202020204" pitchFamily="34" charset="0"/>
              </a:rPr>
              <a:t>Le VLA fournit des fonds aux communautés des Premières Nations et aux organisations dirigées par les Premières Nations pour soutenir les initiatives de réhabilitation, de revitalisation, de normalisation et de renforcement des langues.</a:t>
            </a:r>
          </a:p>
          <a:p>
            <a:pPr>
              <a:lnSpc>
                <a:spcPct val="100000"/>
              </a:lnSpc>
            </a:pPr>
            <a:r>
              <a:rPr lang="fr-CA" sz="1900" noProof="0" dirty="0">
                <a:latin typeface="Arial" panose="020B0604020202020204" pitchFamily="34" charset="0"/>
                <a:cs typeface="Arial" panose="020B0604020202020204" pitchFamily="34" charset="0"/>
              </a:rPr>
              <a:t>Les Premières Nations peuvent obtenir : un financement programmatique (1) annuel, (2) pluriannuel ou (3) permanent par l'intermédiaire du VLA. </a:t>
            </a:r>
          </a:p>
          <a:p>
            <a:pPr>
              <a:lnSpc>
                <a:spcPct val="100000"/>
              </a:lnSpc>
            </a:pPr>
            <a:r>
              <a:rPr lang="fr-CA" sz="1900" u="sng" noProof="0" dirty="0">
                <a:latin typeface="Arial" panose="020B0604020202020204" pitchFamily="34" charset="0"/>
                <a:cs typeface="Arial" panose="020B0604020202020204" pitchFamily="34" charset="0"/>
              </a:rPr>
              <a:t>La formule d'allocation régionale en cours de révision s'applique au financement du VLA</a:t>
            </a:r>
            <a:r>
              <a:rPr lang="fr-CA" sz="1900" noProof="0" dirty="0">
                <a:latin typeface="Arial" panose="020B0604020202020204" pitchFamily="34" charset="0"/>
                <a:cs typeface="Arial" panose="020B0604020202020204" pitchFamily="34" charset="0"/>
              </a:rPr>
              <a:t>.</a:t>
            </a:r>
            <a:br>
              <a:rPr lang="fr-CA" sz="1900" noProof="0" dirty="0">
                <a:latin typeface="Arial" panose="020B0604020202020204" pitchFamily="34" charset="0"/>
                <a:cs typeface="Arial" panose="020B0604020202020204" pitchFamily="34" charset="0"/>
              </a:rPr>
            </a:br>
            <a:endParaRPr lang="fr-CA" sz="19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998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33022-BF16-1AEF-1BA1-DEA402284837}"/>
              </a:ext>
            </a:extLst>
          </p:cNvPr>
          <p:cNvSpPr>
            <a:spLocks noGrp="1"/>
          </p:cNvSpPr>
          <p:nvPr>
            <p:ph type="title"/>
          </p:nvPr>
        </p:nvSpPr>
        <p:spPr>
          <a:xfrm>
            <a:off x="1755615" y="1897383"/>
            <a:ext cx="11737075" cy="684950"/>
          </a:xfrm>
        </p:spPr>
        <p:txBody>
          <a:bodyPr>
            <a:normAutofit/>
          </a:bodyPr>
          <a:lstStyle/>
          <a:p>
            <a:r>
              <a:rPr lang="fr-CA" sz="2800" noProof="0" dirty="0">
                <a:solidFill>
                  <a:srgbClr val="016DAF"/>
                </a:solidFill>
                <a:latin typeface="Arial" panose="020B0604020202020204" pitchFamily="34" charset="0"/>
                <a:cs typeface="Arial" panose="020B0604020202020204" pitchFamily="34" charset="0"/>
              </a:rPr>
              <a:t>Contexte : Financement des langues des Premières Nations</a:t>
            </a:r>
          </a:p>
        </p:txBody>
      </p:sp>
      <p:sp>
        <p:nvSpPr>
          <p:cNvPr id="3" name="Content Placeholder 2">
            <a:extLst>
              <a:ext uri="{FF2B5EF4-FFF2-40B4-BE49-F238E27FC236}">
                <a16:creationId xmlns:a16="http://schemas.microsoft.com/office/drawing/2014/main" id="{D264334F-9FF2-9907-E6AF-77CD426F8A45}"/>
              </a:ext>
            </a:extLst>
          </p:cNvPr>
          <p:cNvSpPr>
            <a:spLocks noGrp="1"/>
          </p:cNvSpPr>
          <p:nvPr>
            <p:ph idx="1"/>
          </p:nvPr>
        </p:nvSpPr>
        <p:spPr>
          <a:xfrm>
            <a:off x="1755614" y="3008243"/>
            <a:ext cx="9598185" cy="3789796"/>
          </a:xfrm>
        </p:spPr>
        <p:txBody>
          <a:bodyPr>
            <a:normAutofit/>
          </a:bodyPr>
          <a:lstStyle/>
          <a:p>
            <a:r>
              <a:rPr lang="fr-CA" sz="1900" noProof="0" dirty="0">
                <a:latin typeface="Arial" panose="020B0604020202020204" pitchFamily="34" charset="0"/>
                <a:cs typeface="Arial" panose="020B0604020202020204" pitchFamily="34" charset="0"/>
              </a:rPr>
              <a:t>Le budget de 2019 a fourni 333,7 millions de dollars sur 5 ans pour soutenir toutes les langues autochtones et environ 115 millions de dollars en continu par la suite. </a:t>
            </a:r>
            <a:br>
              <a:rPr lang="fr-CA" sz="1900" noProof="0" dirty="0">
                <a:latin typeface="Arial" panose="020B0604020202020204" pitchFamily="34" charset="0"/>
                <a:cs typeface="Arial" panose="020B0604020202020204" pitchFamily="34" charset="0"/>
              </a:rPr>
            </a:br>
            <a:endParaRPr lang="fr-CA" sz="1900" noProof="0" dirty="0">
              <a:latin typeface="Arial" panose="020B0604020202020204" pitchFamily="34" charset="0"/>
              <a:cs typeface="Arial" panose="020B0604020202020204" pitchFamily="34" charset="0"/>
            </a:endParaRPr>
          </a:p>
          <a:p>
            <a:r>
              <a:rPr lang="fr-CA" sz="1900" noProof="0" dirty="0">
                <a:latin typeface="Arial" panose="020B0604020202020204" pitchFamily="34" charset="0"/>
                <a:cs typeface="Arial" panose="020B0604020202020204" pitchFamily="34" charset="0"/>
              </a:rPr>
              <a:t>Le budget de 2021 a fourni 275 millions de dollars sur 5 ans. </a:t>
            </a:r>
            <a:br>
              <a:rPr lang="fr-CA" sz="1900" noProof="0" dirty="0">
                <a:latin typeface="Arial" panose="020B0604020202020204" pitchFamily="34" charset="0"/>
                <a:cs typeface="Arial" panose="020B0604020202020204" pitchFamily="34" charset="0"/>
              </a:rPr>
            </a:br>
            <a:endParaRPr lang="fr-CA" sz="1900" noProof="0" dirty="0">
              <a:latin typeface="Arial" panose="020B0604020202020204" pitchFamily="34" charset="0"/>
              <a:cs typeface="Arial" panose="020B0604020202020204" pitchFamily="34" charset="0"/>
            </a:endParaRPr>
          </a:p>
          <a:p>
            <a:r>
              <a:rPr lang="fr-CA" sz="1900" noProof="0" dirty="0">
                <a:latin typeface="Arial" panose="020B0604020202020204" pitchFamily="34" charset="0"/>
                <a:cs typeface="Arial" panose="020B0604020202020204" pitchFamily="34" charset="0"/>
              </a:rPr>
              <a:t>Le budget de 2024 a fourni 225 millions de dollars sur 5 ans et 45 millions de dollars en continu par la suite.</a:t>
            </a:r>
          </a:p>
        </p:txBody>
      </p:sp>
    </p:spTree>
    <p:extLst>
      <p:ext uri="{BB962C8B-B14F-4D97-AF65-F5344CB8AC3E}">
        <p14:creationId xmlns:p14="http://schemas.microsoft.com/office/powerpoint/2010/main" val="284466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C1653844-A370-E31B-108C-F5BD16F18539}"/>
              </a:ext>
            </a:extLst>
          </p:cNvPr>
          <p:cNvPicPr>
            <a:picLocks noChangeAspect="1"/>
          </p:cNvPicPr>
          <p:nvPr/>
        </p:nvPicPr>
        <p:blipFill>
          <a:blip r:embed="rId3"/>
          <a:stretch>
            <a:fillRect/>
          </a:stretch>
        </p:blipFill>
        <p:spPr>
          <a:xfrm>
            <a:off x="229518" y="2266913"/>
            <a:ext cx="11732963" cy="3568777"/>
          </a:xfrm>
          <a:prstGeom prst="rect">
            <a:avLst/>
          </a:prstGeom>
        </p:spPr>
      </p:pic>
    </p:spTree>
    <p:extLst>
      <p:ext uri="{BB962C8B-B14F-4D97-AF65-F5344CB8AC3E}">
        <p14:creationId xmlns:p14="http://schemas.microsoft.com/office/powerpoint/2010/main" val="314917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2B49-7418-7CEF-7251-3A168612F37A}"/>
              </a:ext>
            </a:extLst>
          </p:cNvPr>
          <p:cNvSpPr>
            <a:spLocks noGrp="1"/>
          </p:cNvSpPr>
          <p:nvPr>
            <p:ph type="title"/>
          </p:nvPr>
        </p:nvSpPr>
        <p:spPr>
          <a:xfrm>
            <a:off x="1832113" y="1897383"/>
            <a:ext cx="10515600" cy="684950"/>
          </a:xfrm>
        </p:spPr>
        <p:txBody>
          <a:bodyPr>
            <a:normAutofit/>
          </a:bodyPr>
          <a:lstStyle/>
          <a:p>
            <a:r>
              <a:rPr lang="fr-CA" sz="2800" noProof="0" dirty="0">
                <a:solidFill>
                  <a:srgbClr val="016DAF"/>
                </a:solidFill>
                <a:latin typeface="Arial" panose="020B0604020202020204" pitchFamily="34" charset="0"/>
                <a:cs typeface="Arial" panose="020B0604020202020204" pitchFamily="34" charset="0"/>
              </a:rPr>
              <a:t>Formule d'allocation régionale</a:t>
            </a:r>
          </a:p>
        </p:txBody>
      </p:sp>
      <p:sp>
        <p:nvSpPr>
          <p:cNvPr id="3" name="Content Placeholder 2">
            <a:extLst>
              <a:ext uri="{FF2B5EF4-FFF2-40B4-BE49-F238E27FC236}">
                <a16:creationId xmlns:a16="http://schemas.microsoft.com/office/drawing/2014/main" id="{968A7597-027E-6144-38D6-C93D64F25BA7}"/>
              </a:ext>
            </a:extLst>
          </p:cNvPr>
          <p:cNvSpPr>
            <a:spLocks noGrp="1"/>
          </p:cNvSpPr>
          <p:nvPr>
            <p:ph idx="1"/>
          </p:nvPr>
        </p:nvSpPr>
        <p:spPr>
          <a:xfrm>
            <a:off x="1722782" y="2820872"/>
            <a:ext cx="9631017" cy="3594630"/>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fr-CA" sz="1900" kern="0" noProof="0" dirty="0">
                <a:latin typeface="Arial" panose="020B0604020202020204" pitchFamily="34" charset="0"/>
                <a:ea typeface="Times New Roman" panose="02020603050405020304" pitchFamily="18" charset="0"/>
                <a:cs typeface="Times New Roman" panose="02020603050405020304" pitchFamily="18" charset="0"/>
              </a:rPr>
              <a:t>La formule du statu quo est appliquée à une partie du financement disponible du VLA (budget de 2019).</a:t>
            </a:r>
            <a:br>
              <a:rPr lang="fr-CA" sz="1900" kern="0" noProof="0" dirty="0">
                <a:latin typeface="Arial" panose="020B0604020202020204" pitchFamily="34" charset="0"/>
                <a:ea typeface="Times New Roman" panose="02020603050405020304" pitchFamily="18" charset="0"/>
                <a:cs typeface="Times New Roman" panose="02020603050405020304" pitchFamily="18" charset="0"/>
              </a:rPr>
            </a:br>
            <a:endParaRPr lang="fr-CA" sz="1900" kern="0" noProof="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fr-CA" sz="1900" kern="0" noProof="0" dirty="0">
                <a:latin typeface="Arial" panose="020B0604020202020204" pitchFamily="34" charset="0"/>
                <a:ea typeface="Times New Roman" panose="02020603050405020304" pitchFamily="18" charset="0"/>
                <a:cs typeface="Times New Roman" panose="02020603050405020304" pitchFamily="18" charset="0"/>
              </a:rPr>
              <a:t>La formule d'allocation régionale révisée s'appliquerait à tout nouveau financement provenant du VLA (p. ex., le budget de 2024).</a:t>
            </a:r>
            <a:endParaRPr lang="fr-CA" sz="1900" noProof="0" dirty="0"/>
          </a:p>
        </p:txBody>
      </p:sp>
    </p:spTree>
    <p:extLst>
      <p:ext uri="{BB962C8B-B14F-4D97-AF65-F5344CB8AC3E}">
        <p14:creationId xmlns:p14="http://schemas.microsoft.com/office/powerpoint/2010/main" val="2984708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2B49-7418-7CEF-7251-3A168612F37A}"/>
              </a:ext>
            </a:extLst>
          </p:cNvPr>
          <p:cNvSpPr>
            <a:spLocks noGrp="1"/>
          </p:cNvSpPr>
          <p:nvPr>
            <p:ph type="title"/>
          </p:nvPr>
        </p:nvSpPr>
        <p:spPr>
          <a:xfrm>
            <a:off x="1858617" y="2107095"/>
            <a:ext cx="10515600" cy="684950"/>
          </a:xfrm>
        </p:spPr>
        <p:txBody>
          <a:bodyPr>
            <a:normAutofit/>
          </a:bodyPr>
          <a:lstStyle/>
          <a:p>
            <a:r>
              <a:rPr lang="fr-CA" sz="2800" noProof="0" dirty="0">
                <a:solidFill>
                  <a:srgbClr val="016DAF"/>
                </a:solidFill>
                <a:latin typeface="Arial" panose="020B0604020202020204" pitchFamily="34" charset="0"/>
                <a:cs typeface="Arial" panose="020B0604020202020204" pitchFamily="34" charset="0"/>
              </a:rPr>
              <a:t>Formule d'allocation régionale</a:t>
            </a:r>
          </a:p>
        </p:txBody>
      </p:sp>
      <p:sp>
        <p:nvSpPr>
          <p:cNvPr id="3" name="Content Placeholder 2">
            <a:extLst>
              <a:ext uri="{FF2B5EF4-FFF2-40B4-BE49-F238E27FC236}">
                <a16:creationId xmlns:a16="http://schemas.microsoft.com/office/drawing/2014/main" id="{968A7597-027E-6144-38D6-C93D64F25BA7}"/>
              </a:ext>
            </a:extLst>
          </p:cNvPr>
          <p:cNvSpPr>
            <a:spLocks noGrp="1"/>
          </p:cNvSpPr>
          <p:nvPr>
            <p:ph idx="1"/>
          </p:nvPr>
        </p:nvSpPr>
        <p:spPr>
          <a:xfrm>
            <a:off x="1676400" y="2792045"/>
            <a:ext cx="10515600" cy="3594630"/>
          </a:xfrm>
        </p:spPr>
        <p:txBody>
          <a:bodyPr>
            <a:normAutofit/>
          </a:bodyPr>
          <a:lstStyle/>
          <a:p>
            <a:pPr marL="0" indent="0">
              <a:buNone/>
            </a:pPr>
            <a:endParaRPr lang="fr-CA" noProof="0" dirty="0">
              <a:latin typeface="Arial" panose="020B0604020202020204" pitchFamily="34" charset="0"/>
              <a:cs typeface="Arial" panose="020B0604020202020204" pitchFamily="34" charset="0"/>
            </a:endParaRPr>
          </a:p>
          <a:p>
            <a:pPr marL="0" indent="0">
              <a:buNone/>
            </a:pPr>
            <a:r>
              <a:rPr lang="fr-CA" sz="2200" b="1" u="sng" noProof="0" dirty="0">
                <a:latin typeface="Arial" panose="020B0604020202020204" pitchFamily="34" charset="0"/>
                <a:cs typeface="Arial" panose="020B0604020202020204" pitchFamily="34" charset="0"/>
              </a:rPr>
              <a:t>Statu quo – Formule d'allocation régionale actuelle de Patrimoine canadien</a:t>
            </a:r>
            <a:br>
              <a:rPr lang="fr-CA" sz="2200" noProof="0" dirty="0">
                <a:latin typeface="Arial" panose="020B0604020202020204" pitchFamily="34" charset="0"/>
                <a:cs typeface="Arial" panose="020B0604020202020204" pitchFamily="34" charset="0"/>
              </a:rPr>
            </a:br>
            <a:endParaRPr lang="fr-CA" sz="2200" noProof="0" dirty="0">
              <a:latin typeface="Arial" panose="020B0604020202020204" pitchFamily="34" charset="0"/>
              <a:cs typeface="Arial" panose="020B0604020202020204" pitchFamily="34" charset="0"/>
            </a:endParaRPr>
          </a:p>
          <a:p>
            <a:pPr marL="0" indent="0" algn="ctr">
              <a:buNone/>
            </a:pPr>
            <a:r>
              <a:rPr lang="fr-CA" sz="2200" noProof="0" dirty="0">
                <a:latin typeface="Arial" panose="020B0604020202020204" pitchFamily="34" charset="0"/>
                <a:cs typeface="Arial" panose="020B0604020202020204" pitchFamily="34" charset="0"/>
              </a:rPr>
              <a:t>Allocation d'un montant de </a:t>
            </a:r>
            <a:r>
              <a:rPr lang="fr-CA" sz="2200" b="1" noProof="0" dirty="0">
                <a:latin typeface="Arial" panose="020B0604020202020204" pitchFamily="34" charset="0"/>
                <a:cs typeface="Arial" panose="020B0604020202020204" pitchFamily="34" charset="0"/>
              </a:rPr>
              <a:t>base égal de 300 000 dollars </a:t>
            </a:r>
            <a:r>
              <a:rPr lang="fr-CA" sz="2200" noProof="0" dirty="0">
                <a:latin typeface="Arial" panose="020B0604020202020204" pitchFamily="34" charset="0"/>
                <a:cs typeface="Arial" panose="020B0604020202020204" pitchFamily="34" charset="0"/>
              </a:rPr>
              <a:t>aux 12 régions </a:t>
            </a:r>
          </a:p>
          <a:p>
            <a:pPr marL="0" indent="0" algn="ctr">
              <a:buNone/>
            </a:pPr>
            <a:r>
              <a:rPr lang="fr-CA" sz="2200" noProof="0" dirty="0">
                <a:latin typeface="Arial" panose="020B0604020202020204" pitchFamily="34" charset="0"/>
                <a:cs typeface="Arial" panose="020B0604020202020204" pitchFamily="34" charset="0"/>
              </a:rPr>
              <a:t>+ </a:t>
            </a:r>
            <a:br>
              <a:rPr lang="fr-CA" sz="2200" noProof="0" dirty="0">
                <a:latin typeface="Arial" panose="020B0604020202020204" pitchFamily="34" charset="0"/>
                <a:cs typeface="Arial" panose="020B0604020202020204" pitchFamily="34" charset="0"/>
              </a:rPr>
            </a:br>
            <a:r>
              <a:rPr lang="fr-CA" sz="2200" noProof="0" dirty="0">
                <a:latin typeface="Arial" panose="020B0604020202020204" pitchFamily="34" charset="0"/>
                <a:cs typeface="Arial" panose="020B0604020202020204" pitchFamily="34" charset="0"/>
              </a:rPr>
              <a:t>le </a:t>
            </a:r>
            <a:r>
              <a:rPr lang="fr-CA" sz="2200" b="1" noProof="0" dirty="0">
                <a:latin typeface="Arial" panose="020B0604020202020204" pitchFamily="34" charset="0"/>
                <a:cs typeface="Arial" panose="020B0604020202020204" pitchFamily="34" charset="0"/>
              </a:rPr>
              <a:t>nombre de langues dans la région</a:t>
            </a:r>
          </a:p>
          <a:p>
            <a:endParaRPr lang="fr-CA"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36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17926-AD48-C6EB-9086-5FA5DDC1A780}"/>
              </a:ext>
            </a:extLst>
          </p:cNvPr>
          <p:cNvSpPr>
            <a:spLocks noGrp="1"/>
          </p:cNvSpPr>
          <p:nvPr>
            <p:ph type="title"/>
          </p:nvPr>
        </p:nvSpPr>
        <p:spPr>
          <a:xfrm>
            <a:off x="1845365" y="2226365"/>
            <a:ext cx="10515600" cy="684950"/>
          </a:xfrm>
        </p:spPr>
        <p:txBody>
          <a:bodyPr>
            <a:normAutofit/>
          </a:bodyPr>
          <a:lstStyle/>
          <a:p>
            <a:r>
              <a:rPr lang="fr-CA" sz="2800" noProof="0" dirty="0">
                <a:solidFill>
                  <a:srgbClr val="016DAF"/>
                </a:solidFill>
                <a:latin typeface="Arial" panose="020B0604020202020204" pitchFamily="34" charset="0"/>
                <a:cs typeface="Arial" panose="020B0604020202020204" pitchFamily="34" charset="0"/>
              </a:rPr>
              <a:t>Problèmes inhérents à la formule actuelle</a:t>
            </a:r>
          </a:p>
        </p:txBody>
      </p:sp>
      <p:sp>
        <p:nvSpPr>
          <p:cNvPr id="3" name="Content Placeholder 2">
            <a:extLst>
              <a:ext uri="{FF2B5EF4-FFF2-40B4-BE49-F238E27FC236}">
                <a16:creationId xmlns:a16="http://schemas.microsoft.com/office/drawing/2014/main" id="{49FEECEE-E8D6-7A55-757A-773027AF98F1}"/>
              </a:ext>
            </a:extLst>
          </p:cNvPr>
          <p:cNvSpPr>
            <a:spLocks noGrp="1"/>
          </p:cNvSpPr>
          <p:nvPr>
            <p:ph idx="1"/>
          </p:nvPr>
        </p:nvSpPr>
        <p:spPr>
          <a:xfrm>
            <a:off x="1845365" y="3452191"/>
            <a:ext cx="9259957" cy="3594630"/>
          </a:xfrm>
        </p:spPr>
        <p:txBody>
          <a:bodyPr>
            <a:normAutofit/>
          </a:bodyPr>
          <a:lstStyle/>
          <a:p>
            <a:pPr>
              <a:lnSpc>
                <a:spcPct val="100000"/>
              </a:lnSpc>
            </a:pPr>
            <a:r>
              <a:rPr lang="fr-CA" sz="1900" noProof="0" dirty="0">
                <a:effectLst/>
                <a:latin typeface="Arial" panose="020B0604020202020204" pitchFamily="34" charset="0"/>
                <a:ea typeface="Times New Roman" panose="02020603050405020304" pitchFamily="18" charset="0"/>
                <a:cs typeface="Arial" panose="020B0604020202020204" pitchFamily="34" charset="0"/>
              </a:rPr>
              <a:t>Le ministère du Patrimoine canadien a élaboré la formule d'allocation </a:t>
            </a:r>
            <a:r>
              <a:rPr lang="fr-CA" sz="1900" noProof="0" dirty="0">
                <a:latin typeface="Arial" panose="020B0604020202020204" pitchFamily="34" charset="0"/>
                <a:ea typeface="Times New Roman" panose="02020603050405020304" pitchFamily="18" charset="0"/>
                <a:cs typeface="Arial" panose="020B0604020202020204" pitchFamily="34" charset="0"/>
              </a:rPr>
              <a:t>régionale actuelle unilatéralement – </a:t>
            </a:r>
            <a:r>
              <a:rPr lang="fr-CA" sz="1900" noProof="0" dirty="0">
                <a:latin typeface="Arial" panose="020B0604020202020204" pitchFamily="34" charset="0"/>
                <a:cs typeface="Arial" panose="020B0604020202020204" pitchFamily="34" charset="0"/>
              </a:rPr>
              <a:t>cette formule n'a pas été élaborée en collaboration avec les Premières Nations.</a:t>
            </a:r>
            <a:br>
              <a:rPr lang="fr-CA" sz="1900" noProof="0" dirty="0">
                <a:latin typeface="Arial" panose="020B0604020202020204" pitchFamily="34" charset="0"/>
                <a:cs typeface="Arial" panose="020B0604020202020204" pitchFamily="34" charset="0"/>
              </a:rPr>
            </a:br>
            <a:endParaRPr lang="fr-CA" sz="1900" noProof="0" dirty="0">
              <a:latin typeface="Arial" panose="020B0604020202020204" pitchFamily="34" charset="0"/>
              <a:cs typeface="Arial" panose="020B0604020202020204" pitchFamily="34" charset="0"/>
            </a:endParaRPr>
          </a:p>
          <a:p>
            <a:pPr>
              <a:lnSpc>
                <a:spcPct val="100000"/>
              </a:lnSpc>
            </a:pPr>
            <a:r>
              <a:rPr lang="fr-CA" sz="1900" noProof="0" dirty="0">
                <a:latin typeface="Arial" panose="020B0604020202020204" pitchFamily="34" charset="0"/>
                <a:cs typeface="Arial" panose="020B0604020202020204" pitchFamily="34" charset="0"/>
              </a:rPr>
              <a:t>Les Premières Nations ont déclaré que d'autres facteurs influant sur le coût de la revitalisation des langues devraient être pris en compte.</a:t>
            </a:r>
          </a:p>
          <a:p>
            <a:pPr marL="457200" lvl="1" indent="0">
              <a:lnSpc>
                <a:spcPct val="100000"/>
              </a:lnSpc>
              <a:buNone/>
            </a:pPr>
            <a:endParaRPr lang="fr-CA" sz="1900" noProof="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endParaRPr lang="fr-CA" sz="19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230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6287-EDD6-E943-8905-A83028FE7BC2}"/>
              </a:ext>
            </a:extLst>
          </p:cNvPr>
          <p:cNvSpPr>
            <a:spLocks noGrp="1"/>
          </p:cNvSpPr>
          <p:nvPr>
            <p:ph type="title"/>
          </p:nvPr>
        </p:nvSpPr>
        <p:spPr>
          <a:xfrm>
            <a:off x="1827021" y="1925996"/>
            <a:ext cx="9208728" cy="1281164"/>
          </a:xfrm>
        </p:spPr>
        <p:txBody>
          <a:bodyPr>
            <a:normAutofit/>
          </a:bodyPr>
          <a:lstStyle/>
          <a:p>
            <a:r>
              <a:rPr lang="fr-CA" sz="2800" noProof="0" dirty="0">
                <a:solidFill>
                  <a:srgbClr val="016DAF"/>
                </a:solidFill>
                <a:latin typeface="Arial" panose="020B0604020202020204" pitchFamily="34" charset="0"/>
                <a:cs typeface="Arial" panose="020B0604020202020204" pitchFamily="34" charset="0"/>
              </a:rPr>
              <a:t>Modèle de financement des langues des Premières Nations</a:t>
            </a:r>
          </a:p>
        </p:txBody>
      </p:sp>
      <p:sp>
        <p:nvSpPr>
          <p:cNvPr id="3" name="Content Placeholder 2">
            <a:extLst>
              <a:ext uri="{FF2B5EF4-FFF2-40B4-BE49-F238E27FC236}">
                <a16:creationId xmlns:a16="http://schemas.microsoft.com/office/drawing/2014/main" id="{772988C5-DBDD-A747-AFE3-8D1476335AE9}"/>
              </a:ext>
            </a:extLst>
          </p:cNvPr>
          <p:cNvSpPr>
            <a:spLocks noGrp="1"/>
          </p:cNvSpPr>
          <p:nvPr>
            <p:ph idx="1"/>
          </p:nvPr>
        </p:nvSpPr>
        <p:spPr>
          <a:xfrm>
            <a:off x="1676400" y="3207160"/>
            <a:ext cx="10515600" cy="4160001"/>
          </a:xfrm>
        </p:spPr>
        <p:txBody>
          <a:bodyPr>
            <a:normAutofit/>
          </a:bodyPr>
          <a:lstStyle/>
          <a:p>
            <a:pPr marL="457200" marR="0" lvl="0" indent="-457200">
              <a:lnSpc>
                <a:spcPct val="100000"/>
              </a:lnSpc>
              <a:spcBef>
                <a:spcPts val="0"/>
              </a:spcBef>
              <a:spcAft>
                <a:spcPts val="0"/>
              </a:spcAft>
              <a:buFont typeface="+mj-lt"/>
              <a:buAutoNum type="arabicPeriod"/>
            </a:pPr>
            <a:r>
              <a:rPr lang="fr-CA" sz="1900" noProof="0" dirty="0">
                <a:solidFill>
                  <a:schemeClr val="tx1"/>
                </a:solidFill>
                <a:latin typeface="Arial" panose="020B0604020202020204" pitchFamily="34" charset="0"/>
                <a:ea typeface="Arial" panose="020B0604020202020204" pitchFamily="34" charset="0"/>
                <a:cs typeface="Arial" panose="020B0604020202020204" pitchFamily="34" charset="0"/>
              </a:rPr>
              <a:t>Veiller à ce que les fonds du budget de 2019 soient </a:t>
            </a:r>
            <a:r>
              <a:rPr lang="fr-CA" sz="1900" b="1" noProof="0" dirty="0">
                <a:solidFill>
                  <a:schemeClr val="tx1"/>
                </a:solidFill>
                <a:latin typeface="Arial" panose="020B0604020202020204" pitchFamily="34" charset="0"/>
                <a:ea typeface="Arial" panose="020B0604020202020204" pitchFamily="34" charset="0"/>
                <a:cs typeface="Arial" panose="020B0604020202020204" pitchFamily="34" charset="0"/>
              </a:rPr>
              <a:t>débloqués </a:t>
            </a:r>
            <a:r>
              <a:rPr lang="fr-CA" sz="1900" noProof="0" dirty="0">
                <a:solidFill>
                  <a:schemeClr val="tx1"/>
                </a:solidFill>
                <a:latin typeface="Arial" panose="020B0604020202020204" pitchFamily="34" charset="0"/>
                <a:ea typeface="Arial" panose="020B0604020202020204" pitchFamily="34" charset="0"/>
                <a:cs typeface="Arial" panose="020B0604020202020204" pitchFamily="34" charset="0"/>
              </a:rPr>
              <a:t>pour 2023-2024 et les années suivantes.</a:t>
            </a:r>
          </a:p>
          <a:p>
            <a:pPr marL="457200" marR="0" lvl="0" indent="-457200">
              <a:lnSpc>
                <a:spcPct val="100000"/>
              </a:lnSpc>
              <a:spcBef>
                <a:spcPts val="0"/>
              </a:spcBef>
              <a:spcAft>
                <a:spcPts val="0"/>
              </a:spcAft>
              <a:buFont typeface="+mj-lt"/>
              <a:buAutoNum type="arabicPeriod"/>
            </a:pPr>
            <a:r>
              <a:rPr lang="fr-CA" sz="1900" noProof="0" dirty="0">
                <a:effectLst/>
                <a:latin typeface="Arial" panose="020B0604020202020204" pitchFamily="34" charset="0"/>
                <a:ea typeface="Calibri" panose="020F0502020204030204" pitchFamily="34" charset="0"/>
                <a:cs typeface="Arial" panose="020B0604020202020204" pitchFamily="34" charset="0"/>
              </a:rPr>
              <a:t>Demander un financement budgétaire plus </a:t>
            </a:r>
            <a:r>
              <a:rPr lang="fr-CA" sz="1900" noProof="0" dirty="0">
                <a:latin typeface="Arial" panose="020B0604020202020204" pitchFamily="34" charset="0"/>
                <a:ea typeface="Calibri" panose="020F0502020204030204" pitchFamily="34" charset="0"/>
                <a:cs typeface="Arial" panose="020B0604020202020204" pitchFamily="34" charset="0"/>
              </a:rPr>
              <a:t>important, d'environ 14 milliards de dollars sur 10 ans, pour </a:t>
            </a:r>
            <a:r>
              <a:rPr lang="fr-CA" sz="1900" noProof="0" dirty="0">
                <a:effectLst/>
                <a:latin typeface="Arial" panose="020B0604020202020204" pitchFamily="34" charset="0"/>
                <a:ea typeface="Calibri" panose="020F0502020204030204" pitchFamily="34" charset="0"/>
                <a:cs typeface="Arial" panose="020B0604020202020204" pitchFamily="34" charset="0"/>
              </a:rPr>
              <a:t>soutenir les langues des Premières Nations.</a:t>
            </a:r>
            <a:endParaRPr lang="fr-CA" sz="1900" noProof="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457200" marR="0" lvl="0" indent="-457200">
              <a:lnSpc>
                <a:spcPct val="100000"/>
              </a:lnSpc>
              <a:spcBef>
                <a:spcPts val="0"/>
              </a:spcBef>
              <a:spcAft>
                <a:spcPts val="0"/>
              </a:spcAft>
              <a:buFont typeface="+mj-lt"/>
              <a:buAutoNum type="arabicPeriod"/>
            </a:pPr>
            <a:r>
              <a:rPr lang="fr-CA" sz="1900" noProof="0" dirty="0">
                <a:solidFill>
                  <a:schemeClr val="tx1"/>
                </a:solidFill>
                <a:latin typeface="Arial" panose="020B0604020202020204" pitchFamily="34" charset="0"/>
                <a:ea typeface="Arial" panose="020B0604020202020204" pitchFamily="34" charset="0"/>
                <a:cs typeface="Arial" panose="020B0604020202020204" pitchFamily="34" charset="0"/>
              </a:rPr>
              <a:t>Passer de l’approche actuelle d’un financement basé sur des propositions à des ententes de financement programmatiques continues.</a:t>
            </a:r>
          </a:p>
          <a:p>
            <a:pPr marL="457200" marR="0" lvl="0" indent="-457200">
              <a:lnSpc>
                <a:spcPct val="100000"/>
              </a:lnSpc>
              <a:spcBef>
                <a:spcPts val="0"/>
              </a:spcBef>
              <a:spcAft>
                <a:spcPts val="0"/>
              </a:spcAft>
              <a:buFont typeface="+mj-lt"/>
              <a:buAutoNum type="arabicPeriod"/>
            </a:pPr>
            <a:r>
              <a:rPr lang="fr-CA" sz="1900" noProof="0" dirty="0">
                <a:solidFill>
                  <a:schemeClr val="tx1"/>
                </a:solidFill>
                <a:latin typeface="Arial" panose="020B0604020202020204" pitchFamily="34" charset="0"/>
                <a:ea typeface="Arial" panose="020B0604020202020204" pitchFamily="34" charset="0"/>
                <a:cs typeface="Arial" panose="020B0604020202020204" pitchFamily="34" charset="0"/>
              </a:rPr>
              <a:t>Procéder à un premier examen triennal du modèle de financement.</a:t>
            </a:r>
          </a:p>
          <a:p>
            <a:pPr marL="457200" marR="0" lvl="0" indent="-457200">
              <a:lnSpc>
                <a:spcPct val="100000"/>
              </a:lnSpc>
              <a:spcBef>
                <a:spcPts val="0"/>
              </a:spcBef>
              <a:spcAft>
                <a:spcPts val="0"/>
              </a:spcAft>
              <a:buFont typeface="+mj-lt"/>
              <a:buAutoNum type="arabicPeriod"/>
            </a:pPr>
            <a:r>
              <a:rPr lang="fr-CA" sz="1900" b="1" noProof="0" dirty="0">
                <a:solidFill>
                  <a:schemeClr val="tx1"/>
                </a:solidFill>
                <a:latin typeface="Arial" panose="020B0604020202020204" pitchFamily="34" charset="0"/>
                <a:ea typeface="Arial" panose="020B0604020202020204" pitchFamily="34" charset="0"/>
                <a:cs typeface="Arial" panose="020B0604020202020204" pitchFamily="34" charset="0"/>
              </a:rPr>
              <a:t>Recommander de nouveaux facteurs approuvés par les Premières Nations pour guider l'élaboration d'une </a:t>
            </a:r>
            <a:r>
              <a:rPr lang="fr-CA" sz="1900" b="1" noProof="0" dirty="0">
                <a:latin typeface="Arial" panose="020B0604020202020204" pitchFamily="34" charset="0"/>
                <a:ea typeface="Arial" panose="020B0604020202020204" pitchFamily="34" charset="0"/>
                <a:cs typeface="Arial" panose="020B0604020202020204" pitchFamily="34" charset="0"/>
              </a:rPr>
              <a:t>formule d'allocation régionale révisée.</a:t>
            </a:r>
            <a:endParaRPr lang="fr-CA" sz="1900" b="1" kern="0" noProof="0" dirty="0">
              <a:latin typeface="Arial" panose="020B0604020202020204" pitchFamily="34" charset="0"/>
              <a:cs typeface="Arial" panose="020B0604020202020204" pitchFamily="34" charset="0"/>
            </a:endParaRPr>
          </a:p>
          <a:p>
            <a:pPr>
              <a:lnSpc>
                <a:spcPct val="100000"/>
              </a:lnSpc>
              <a:defRPr/>
            </a:pPr>
            <a:endParaRPr lang="fr-CA" sz="1900" kern="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260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52545-6458-7354-68C8-63B92AEDB145}"/>
              </a:ext>
            </a:extLst>
          </p:cNvPr>
          <p:cNvSpPr>
            <a:spLocks noGrp="1"/>
          </p:cNvSpPr>
          <p:nvPr>
            <p:ph type="title"/>
          </p:nvPr>
        </p:nvSpPr>
        <p:spPr>
          <a:xfrm>
            <a:off x="1690542" y="1855836"/>
            <a:ext cx="11341290" cy="684950"/>
          </a:xfrm>
        </p:spPr>
        <p:txBody>
          <a:bodyPr>
            <a:normAutofit/>
          </a:bodyPr>
          <a:lstStyle/>
          <a:p>
            <a:r>
              <a:rPr lang="fr-CA" sz="2800" noProof="0" dirty="0">
                <a:solidFill>
                  <a:srgbClr val="016DAF"/>
                </a:solidFill>
                <a:latin typeface="Arial" panose="020B0604020202020204" pitchFamily="34" charset="0"/>
                <a:cs typeface="Arial" panose="020B0604020202020204" pitchFamily="34" charset="0"/>
              </a:rPr>
              <a:t>Processus : Révision de la formule d'allocation régionale</a:t>
            </a:r>
          </a:p>
        </p:txBody>
      </p:sp>
      <p:graphicFrame>
        <p:nvGraphicFramePr>
          <p:cNvPr id="4" name="Table 4">
            <a:extLst>
              <a:ext uri="{FF2B5EF4-FFF2-40B4-BE49-F238E27FC236}">
                <a16:creationId xmlns:a16="http://schemas.microsoft.com/office/drawing/2014/main" id="{EB9CA608-6892-0A81-420F-0D283AEB444C}"/>
              </a:ext>
            </a:extLst>
          </p:cNvPr>
          <p:cNvGraphicFramePr>
            <a:graphicFrameLocks noGrp="1"/>
          </p:cNvGraphicFramePr>
          <p:nvPr>
            <p:extLst>
              <p:ext uri="{D42A27DB-BD31-4B8C-83A1-F6EECF244321}">
                <p14:modId xmlns:p14="http://schemas.microsoft.com/office/powerpoint/2010/main" val="2654345895"/>
              </p:ext>
            </p:extLst>
          </p:nvPr>
        </p:nvGraphicFramePr>
        <p:xfrm>
          <a:off x="838195" y="4627396"/>
          <a:ext cx="10515602" cy="1798320"/>
        </p:xfrm>
        <a:graphic>
          <a:graphicData uri="http://schemas.openxmlformats.org/drawingml/2006/table">
            <a:tbl>
              <a:tblPr firstRow="1" bandRow="1">
                <a:tableStyleId>{5C22544A-7EE6-4342-B048-85BDC9FD1C3A}</a:tableStyleId>
              </a:tblPr>
              <a:tblGrid>
                <a:gridCol w="5257801">
                  <a:extLst>
                    <a:ext uri="{9D8B030D-6E8A-4147-A177-3AD203B41FA5}">
                      <a16:colId xmlns:a16="http://schemas.microsoft.com/office/drawing/2014/main" val="1728406963"/>
                    </a:ext>
                  </a:extLst>
                </a:gridCol>
                <a:gridCol w="5257801">
                  <a:extLst>
                    <a:ext uri="{9D8B030D-6E8A-4147-A177-3AD203B41FA5}">
                      <a16:colId xmlns:a16="http://schemas.microsoft.com/office/drawing/2014/main" val="3914647786"/>
                    </a:ext>
                  </a:extLst>
                </a:gridCol>
              </a:tblGrid>
              <a:tr h="1712232">
                <a:tc>
                  <a:txBody>
                    <a:bodyPr/>
                    <a:lstStyle/>
                    <a:p>
                      <a:pPr marL="457200" lvl="1" indent="0" algn="r" defTabSz="914400" rtl="0" eaLnBrk="1" latinLnBrk="0" hangingPunct="1">
                        <a:buFontTx/>
                        <a:buNone/>
                      </a:pPr>
                      <a:r>
                        <a:rPr lang="en-CA" sz="1400" b="1" kern="1200" dirty="0">
                          <a:solidFill>
                            <a:srgbClr val="016DAF"/>
                          </a:solidFill>
                          <a:latin typeface="Arial" panose="020B0604020202020204" pitchFamily="34" charset="0"/>
                          <a:ea typeface="+mn-ea"/>
                          <a:cs typeface="Arial" panose="020B0604020202020204" pitchFamily="34" charset="0"/>
                        </a:rPr>
                        <a:t> Nombre de langues</a:t>
                      </a:r>
                    </a:p>
                    <a:p>
                      <a:pPr marL="457200" lvl="1" indent="0" algn="r">
                        <a:buFontTx/>
                        <a:buNone/>
                      </a:pPr>
                      <a:r>
                        <a:rPr lang="en-CA" sz="1400" dirty="0">
                          <a:solidFill>
                            <a:srgbClr val="016DAF"/>
                          </a:solidFill>
                          <a:latin typeface="Arial" panose="020B0604020202020204" pitchFamily="34" charset="0"/>
                          <a:cs typeface="Arial" panose="020B0604020202020204" pitchFamily="34" charset="0"/>
                        </a:rPr>
                        <a:t>Population</a:t>
                      </a:r>
                    </a:p>
                    <a:p>
                      <a:pPr marL="457200" lvl="1" indent="0" algn="r">
                        <a:buFontTx/>
                        <a:buNone/>
                      </a:pPr>
                      <a:r>
                        <a:rPr lang="en-CA" sz="1400" dirty="0">
                          <a:solidFill>
                            <a:srgbClr val="016DAF"/>
                          </a:solidFill>
                          <a:latin typeface="Arial" panose="020B0604020202020204" pitchFamily="34" charset="0"/>
                          <a:cs typeface="Arial" panose="020B0604020202020204" pitchFamily="34" charset="0"/>
                        </a:rPr>
                        <a:t>Nombre de Premières Nations </a:t>
                      </a:r>
                    </a:p>
                    <a:p>
                      <a:pPr marL="457200" lvl="1" indent="0" algn="r">
                        <a:buFontTx/>
                        <a:buNone/>
                      </a:pPr>
                      <a:r>
                        <a:rPr lang="en-CA" sz="1400" dirty="0" err="1">
                          <a:solidFill>
                            <a:srgbClr val="016DAF"/>
                          </a:solidFill>
                          <a:latin typeface="Arial" panose="020B0604020202020204" pitchFamily="34" charset="0"/>
                          <a:cs typeface="Arial" panose="020B0604020202020204" pitchFamily="34" charset="0"/>
                        </a:rPr>
                        <a:t>Vitalité</a:t>
                      </a:r>
                      <a:r>
                        <a:rPr lang="en-CA" sz="1400" dirty="0">
                          <a:solidFill>
                            <a:srgbClr val="016DAF"/>
                          </a:solidFill>
                          <a:latin typeface="Arial" panose="020B0604020202020204" pitchFamily="34" charset="0"/>
                          <a:cs typeface="Arial" panose="020B0604020202020204" pitchFamily="34" charset="0"/>
                        </a:rPr>
                        <a:t> des </a:t>
                      </a:r>
                      <a:r>
                        <a:rPr lang="en-CA" sz="1400" dirty="0" err="1">
                          <a:solidFill>
                            <a:srgbClr val="016DAF"/>
                          </a:solidFill>
                          <a:latin typeface="Arial" panose="020B0604020202020204" pitchFamily="34" charset="0"/>
                          <a:cs typeface="Arial" panose="020B0604020202020204" pitchFamily="34" charset="0"/>
                        </a:rPr>
                        <a:t>langues</a:t>
                      </a:r>
                      <a:endParaRPr lang="en-CA" sz="1400" dirty="0">
                        <a:solidFill>
                          <a:srgbClr val="016DAF"/>
                        </a:solidFill>
                        <a:latin typeface="Arial" panose="020B0604020202020204" pitchFamily="34" charset="0"/>
                        <a:cs typeface="Arial" panose="020B0604020202020204" pitchFamily="34" charset="0"/>
                      </a:endParaRPr>
                    </a:p>
                    <a:p>
                      <a:pPr marL="457200" lvl="1" indent="0" algn="r">
                        <a:buFontTx/>
                        <a:buNone/>
                      </a:pPr>
                      <a:r>
                        <a:rPr lang="en-CA" sz="1400" dirty="0">
                          <a:solidFill>
                            <a:srgbClr val="016DAF"/>
                          </a:solidFill>
                          <a:latin typeface="Arial" panose="020B0604020202020204" pitchFamily="34" charset="0"/>
                          <a:cs typeface="Arial" panose="020B0604020202020204" pitchFamily="34" charset="0"/>
                        </a:rPr>
                        <a:t>Éloignement</a:t>
                      </a:r>
                    </a:p>
                    <a:p>
                      <a:pPr marL="457200" lvl="1" indent="0" algn="r">
                        <a:buFontTx/>
                        <a:buNone/>
                      </a:pPr>
                      <a:r>
                        <a:rPr lang="en-CA" sz="1400" dirty="0" err="1">
                          <a:solidFill>
                            <a:srgbClr val="016DAF"/>
                          </a:solidFill>
                          <a:latin typeface="Arial" panose="020B0604020202020204" pitchFamily="34" charset="0"/>
                          <a:cs typeface="Arial" panose="020B0604020202020204" pitchFamily="34" charset="0"/>
                        </a:rPr>
                        <a:t>Répartition</a:t>
                      </a:r>
                      <a:r>
                        <a:rPr lang="en-CA" sz="1400" dirty="0">
                          <a:solidFill>
                            <a:srgbClr val="016DAF"/>
                          </a:solidFill>
                          <a:latin typeface="Arial" panose="020B0604020202020204" pitchFamily="34" charset="0"/>
                          <a:cs typeface="Arial" panose="020B0604020202020204" pitchFamily="34" charset="0"/>
                        </a:rPr>
                        <a:t> des apprenants</a:t>
                      </a:r>
                    </a:p>
                    <a:p>
                      <a:pPr marL="457200" lvl="1" indent="0" algn="r">
                        <a:buFontTx/>
                        <a:buNone/>
                      </a:pPr>
                      <a:r>
                        <a:rPr lang="en-CA" sz="1400" strike="noStrike" baseline="0" dirty="0" err="1">
                          <a:solidFill>
                            <a:srgbClr val="016DAF"/>
                          </a:solidFill>
                          <a:latin typeface="Arial" panose="020B0604020202020204" pitchFamily="34" charset="0"/>
                          <a:cs typeface="Arial" panose="020B0604020202020204" pitchFamily="34" charset="0"/>
                        </a:rPr>
                        <a:t>Capacités</a:t>
                      </a:r>
                      <a:r>
                        <a:rPr lang="en-CA" sz="1400" strike="noStrike" baseline="0" dirty="0">
                          <a:solidFill>
                            <a:srgbClr val="016DAF"/>
                          </a:solidFill>
                          <a:latin typeface="Arial" panose="020B0604020202020204" pitchFamily="34" charset="0"/>
                          <a:cs typeface="Arial" panose="020B0604020202020204" pitchFamily="34" charset="0"/>
                        </a:rPr>
                        <a:t>/</a:t>
                      </a:r>
                      <a:r>
                        <a:rPr lang="en-CA" sz="1400" strike="noStrike" baseline="0" dirty="0" err="1">
                          <a:solidFill>
                            <a:srgbClr val="016DAF"/>
                          </a:solidFill>
                          <a:latin typeface="Arial" panose="020B0604020202020204" pitchFamily="34" charset="0"/>
                          <a:cs typeface="Arial" panose="020B0604020202020204" pitchFamily="34" charset="0"/>
                        </a:rPr>
                        <a:t>état</a:t>
                      </a:r>
                      <a:r>
                        <a:rPr lang="en-CA" sz="1400" strike="noStrike" baseline="0" dirty="0">
                          <a:solidFill>
                            <a:srgbClr val="016DAF"/>
                          </a:solidFill>
                          <a:latin typeface="Arial" panose="020B0604020202020204" pitchFamily="34" charset="0"/>
                          <a:cs typeface="Arial" panose="020B0604020202020204" pitchFamily="34" charset="0"/>
                        </a:rPr>
                        <a:t> de </a:t>
                      </a:r>
                      <a:r>
                        <a:rPr lang="en-CA" sz="1400" strike="noStrike" baseline="0" dirty="0" err="1">
                          <a:solidFill>
                            <a:srgbClr val="016DAF"/>
                          </a:solidFill>
                          <a:latin typeface="Arial" panose="020B0604020202020204" pitchFamily="34" charset="0"/>
                          <a:cs typeface="Arial" panose="020B0604020202020204" pitchFamily="34" charset="0"/>
                        </a:rPr>
                        <a:t>préparation</a:t>
                      </a:r>
                      <a:endParaRPr lang="en-CA" sz="1400" strike="noStrike" baseline="0" dirty="0">
                        <a:solidFill>
                          <a:srgbClr val="016DAF"/>
                        </a:solidFill>
                        <a:latin typeface="Arial" panose="020B0604020202020204" pitchFamily="34" charset="0"/>
                        <a:cs typeface="Arial" panose="020B0604020202020204" pitchFamily="34" charset="0"/>
                      </a:endParaRPr>
                    </a:p>
                    <a:p>
                      <a:pPr marL="457200" lvl="1" indent="0" algn="r">
                        <a:buFontTx/>
                        <a:buNone/>
                      </a:pPr>
                      <a:r>
                        <a:rPr lang="en-CA" sz="1400" strike="noStrike" baseline="0" dirty="0" err="1">
                          <a:solidFill>
                            <a:srgbClr val="016DAF"/>
                          </a:solidFill>
                          <a:latin typeface="Arial" panose="020B0604020202020204" pitchFamily="34" charset="0"/>
                          <a:cs typeface="Arial" panose="020B0604020202020204" pitchFamily="34" charset="0"/>
                        </a:rPr>
                        <a:t>Accessibilité</a:t>
                      </a:r>
                      <a:r>
                        <a:rPr lang="en-CA" sz="1400" strike="noStrike" baseline="0" dirty="0">
                          <a:solidFill>
                            <a:srgbClr val="016DAF"/>
                          </a:solidFill>
                          <a:latin typeface="Arial" panose="020B0604020202020204" pitchFamily="34" charset="0"/>
                          <a:cs typeface="Arial" panose="020B0604020202020204" pitchFamily="34" charset="0"/>
                        </a:rPr>
                        <a:t>/</a:t>
                      </a:r>
                      <a:r>
                        <a:rPr lang="en-CA" sz="1400" strike="noStrike" baseline="0" dirty="0" err="1">
                          <a:solidFill>
                            <a:srgbClr val="016DAF"/>
                          </a:solidFill>
                          <a:latin typeface="Arial" panose="020B0604020202020204" pitchFamily="34" charset="0"/>
                          <a:cs typeface="Arial" panose="020B0604020202020204" pitchFamily="34" charset="0"/>
                        </a:rPr>
                        <a:t>besoins</a:t>
                      </a:r>
                      <a:r>
                        <a:rPr lang="en-CA" sz="1400" strike="noStrike" baseline="0" dirty="0">
                          <a:solidFill>
                            <a:srgbClr val="016DAF"/>
                          </a:solidFill>
                          <a:latin typeface="Arial" panose="020B0604020202020204" pitchFamily="34" charset="0"/>
                          <a:cs typeface="Arial" panose="020B0604020202020204" pitchFamily="34" charset="0"/>
                        </a:rPr>
                        <a:t> d’un </a:t>
                      </a:r>
                      <a:r>
                        <a:rPr lang="en-CA" sz="1400" strike="noStrike" baseline="0" dirty="0" err="1">
                          <a:solidFill>
                            <a:srgbClr val="016DAF"/>
                          </a:solidFill>
                          <a:latin typeface="Arial" panose="020B0604020202020204" pitchFamily="34" charset="0"/>
                          <a:cs typeface="Arial" panose="020B0604020202020204" pitchFamily="34" charset="0"/>
                        </a:rPr>
                        <a:t>financement</a:t>
                      </a:r>
                      <a:r>
                        <a:rPr lang="en-CA" sz="1400" strike="noStrike" baseline="0" dirty="0">
                          <a:solidFill>
                            <a:srgbClr val="016DAF"/>
                          </a:solidFill>
                          <a:latin typeface="Arial" panose="020B0604020202020204" pitchFamily="34" charset="0"/>
                          <a:cs typeface="Arial" panose="020B0604020202020204" pitchFamily="34" charset="0"/>
                        </a:rPr>
                        <a:t> </a:t>
                      </a:r>
                      <a:r>
                        <a:rPr lang="en-CA" sz="1400" strike="noStrike" baseline="0" dirty="0" err="1">
                          <a:solidFill>
                            <a:srgbClr val="016DAF"/>
                          </a:solidFill>
                          <a:latin typeface="Arial" panose="020B0604020202020204" pitchFamily="34" charset="0"/>
                          <a:cs typeface="Arial" panose="020B0604020202020204" pitchFamily="34" charset="0"/>
                        </a:rPr>
                        <a:t>particulier</a:t>
                      </a:r>
                      <a:endParaRPr lang="en-CA" sz="1400" strike="noStrike" baseline="0" dirty="0">
                        <a:solidFill>
                          <a:srgbClr val="016DAF"/>
                        </a:solidFill>
                        <a:latin typeface="Arial" panose="020B0604020202020204" pitchFamily="34" charset="0"/>
                        <a:cs typeface="Arial" panose="020B0604020202020204" pitchFamily="34" charset="0"/>
                      </a:endParaRPr>
                    </a:p>
                  </a:txBody>
                  <a:tcPr>
                    <a:solidFill>
                      <a:schemeClr val="bg1"/>
                    </a:solidFill>
                  </a:tcPr>
                </a:tc>
                <a:tc>
                  <a:txBody>
                    <a:bodyPr/>
                    <a:lstStyle/>
                    <a:p>
                      <a:pPr marL="285750" lvl="0" indent="-285750" algn="l">
                        <a:buFont typeface="Symbol" panose="05050102010706020507" pitchFamily="18" charset="2"/>
                        <a:buChar char=""/>
                      </a:pPr>
                      <a:r>
                        <a:rPr lang="en-CA" sz="1400" dirty="0" err="1">
                          <a:solidFill>
                            <a:srgbClr val="016DAF"/>
                          </a:solidFill>
                          <a:latin typeface="Arial" panose="020B0604020202020204" pitchFamily="34" charset="0"/>
                          <a:cs typeface="Arial" panose="020B0604020202020204" pitchFamily="34" charset="0"/>
                        </a:rPr>
                        <a:t>Élevé</a:t>
                      </a:r>
                      <a:endParaRPr lang="en-CA" sz="1400" dirty="0">
                        <a:solidFill>
                          <a:srgbClr val="016DAF"/>
                        </a:solidFill>
                        <a:latin typeface="Arial" panose="020B0604020202020204" pitchFamily="34" charset="0"/>
                        <a:cs typeface="Arial" panose="020B0604020202020204" pitchFamily="34" charset="0"/>
                      </a:endParaRPr>
                    </a:p>
                    <a:p>
                      <a:pPr marL="285750" lvl="0" indent="-285750" algn="l">
                        <a:buFont typeface="Symbol" panose="05050102010706020507" pitchFamily="18" charset="2"/>
                        <a:buChar char=""/>
                      </a:pPr>
                      <a:r>
                        <a:rPr lang="en-CA" sz="1400" dirty="0" err="1">
                          <a:solidFill>
                            <a:srgbClr val="016DAF"/>
                          </a:solidFill>
                          <a:latin typeface="Arial" panose="020B0604020202020204" pitchFamily="34" charset="0"/>
                          <a:cs typeface="Arial" panose="020B0604020202020204" pitchFamily="34" charset="0"/>
                        </a:rPr>
                        <a:t>Élevé</a:t>
                      </a:r>
                      <a:endParaRPr lang="en-CA" sz="1400" dirty="0">
                        <a:solidFill>
                          <a:srgbClr val="016DAF"/>
                        </a:solidFill>
                        <a:latin typeface="Arial" panose="020B0604020202020204" pitchFamily="34" charset="0"/>
                        <a:cs typeface="Arial" panose="020B0604020202020204" pitchFamily="34" charset="0"/>
                      </a:endParaRPr>
                    </a:p>
                    <a:p>
                      <a:pPr marL="285750" lvl="0" indent="-285750" algn="l">
                        <a:buFont typeface="Symbol" panose="05050102010706020507" pitchFamily="18" charset="2"/>
                        <a:buChar char=""/>
                      </a:pPr>
                      <a:r>
                        <a:rPr lang="en-CA" sz="1400" dirty="0">
                          <a:solidFill>
                            <a:srgbClr val="016DAF"/>
                          </a:solidFill>
                          <a:latin typeface="Arial" panose="020B0604020202020204" pitchFamily="34" charset="0"/>
                          <a:cs typeface="Arial" panose="020B0604020202020204" pitchFamily="34" charset="0"/>
                        </a:rPr>
                        <a:t>Moyen à élevé </a:t>
                      </a:r>
                    </a:p>
                    <a:p>
                      <a:pPr marL="285750" lvl="0" indent="-285750" algn="l">
                        <a:buFont typeface="Symbol" panose="05050102010706020507" pitchFamily="18" charset="2"/>
                        <a:buChar char=""/>
                      </a:pPr>
                      <a:r>
                        <a:rPr lang="en-CA" sz="1400" dirty="0" err="1">
                          <a:solidFill>
                            <a:srgbClr val="016DAF"/>
                          </a:solidFill>
                          <a:latin typeface="Arial" panose="020B0604020202020204" pitchFamily="34" charset="0"/>
                          <a:cs typeface="Arial" panose="020B0604020202020204" pitchFamily="34" charset="0"/>
                        </a:rPr>
                        <a:t>Élevé</a:t>
                      </a:r>
                      <a:endParaRPr lang="en-CA" sz="1400" dirty="0">
                        <a:solidFill>
                          <a:srgbClr val="016DAF"/>
                        </a:solidFill>
                        <a:latin typeface="Arial" panose="020B0604020202020204" pitchFamily="34" charset="0"/>
                        <a:cs typeface="Arial" panose="020B0604020202020204" pitchFamily="34" charset="0"/>
                      </a:endParaRPr>
                    </a:p>
                    <a:p>
                      <a:pPr marL="285750" lvl="0" indent="-285750" algn="l">
                        <a:buFont typeface="Symbol" panose="05050102010706020507" pitchFamily="18" charset="2"/>
                        <a:buChar char=""/>
                      </a:pPr>
                      <a:r>
                        <a:rPr lang="en-CA" sz="1400" dirty="0">
                          <a:solidFill>
                            <a:srgbClr val="016DAF"/>
                          </a:solidFill>
                          <a:latin typeface="Arial" panose="020B0604020202020204" pitchFamily="34" charset="0"/>
                          <a:cs typeface="Arial" panose="020B0604020202020204" pitchFamily="34" charset="0"/>
                        </a:rPr>
                        <a:t>Moyen à élevé</a:t>
                      </a:r>
                    </a:p>
                    <a:p>
                      <a:pPr marL="285750" lvl="0" indent="-285750" algn="l">
                        <a:buFont typeface="Symbol" panose="05050102010706020507" pitchFamily="18" charset="2"/>
                        <a:buChar char=""/>
                      </a:pPr>
                      <a:r>
                        <a:rPr lang="en-CA" sz="1400" dirty="0">
                          <a:solidFill>
                            <a:srgbClr val="016DAF"/>
                          </a:solidFill>
                          <a:latin typeface="Arial" panose="020B0604020202020204" pitchFamily="34" charset="0"/>
                          <a:cs typeface="Arial" panose="020B0604020202020204" pitchFamily="34" charset="0"/>
                        </a:rPr>
                        <a:t>Moyen</a:t>
                      </a:r>
                    </a:p>
                    <a:p>
                      <a:pPr marL="285750" lvl="0" indent="-285750" algn="l">
                        <a:buFont typeface="Symbol" panose="05050102010706020507" pitchFamily="18" charset="2"/>
                        <a:buChar char=""/>
                      </a:pPr>
                      <a:r>
                        <a:rPr lang="en-CA" sz="1400" strike="noStrike" baseline="0" dirty="0">
                          <a:solidFill>
                            <a:srgbClr val="016DAF"/>
                          </a:solidFill>
                          <a:latin typeface="Arial" panose="020B0604020202020204" pitchFamily="34" charset="0"/>
                          <a:cs typeface="Arial" panose="020B0604020202020204" pitchFamily="34" charset="0"/>
                        </a:rPr>
                        <a:t>Pas de données - le facteur n'a pas pu </a:t>
                      </a:r>
                      <a:r>
                        <a:rPr lang="en-CA" sz="1400" strike="noStrike" baseline="0" dirty="0" err="1">
                          <a:solidFill>
                            <a:srgbClr val="016DAF"/>
                          </a:solidFill>
                          <a:latin typeface="Arial" panose="020B0604020202020204" pitchFamily="34" charset="0"/>
                          <a:cs typeface="Arial" panose="020B0604020202020204" pitchFamily="34" charset="0"/>
                        </a:rPr>
                        <a:t>être</a:t>
                      </a:r>
                      <a:r>
                        <a:rPr lang="en-CA" sz="1400" strike="noStrike" baseline="0" dirty="0">
                          <a:solidFill>
                            <a:srgbClr val="016DAF"/>
                          </a:solidFill>
                          <a:latin typeface="Arial" panose="020B0604020202020204" pitchFamily="34" charset="0"/>
                          <a:cs typeface="Arial" panose="020B0604020202020204" pitchFamily="34" charset="0"/>
                        </a:rPr>
                        <a:t> </a:t>
                      </a:r>
                      <a:r>
                        <a:rPr lang="en-CA" sz="1400" strike="noStrike" baseline="0" dirty="0" err="1">
                          <a:solidFill>
                            <a:srgbClr val="016DAF"/>
                          </a:solidFill>
                          <a:latin typeface="Arial" panose="020B0604020202020204" pitchFamily="34" charset="0"/>
                          <a:cs typeface="Arial" panose="020B0604020202020204" pitchFamily="34" charset="0"/>
                        </a:rPr>
                        <a:t>incorporé</a:t>
                      </a:r>
                      <a:r>
                        <a:rPr lang="en-CA" sz="1400" strike="noStrike" baseline="0" dirty="0">
                          <a:solidFill>
                            <a:srgbClr val="016DAF"/>
                          </a:solidFill>
                          <a:latin typeface="Arial" panose="020B0604020202020204" pitchFamily="34" charset="0"/>
                          <a:cs typeface="Arial" panose="020B0604020202020204" pitchFamily="34" charset="0"/>
                        </a:rPr>
                        <a:t> </a:t>
                      </a:r>
                    </a:p>
                    <a:p>
                      <a:pPr marL="285750" lvl="0" indent="-285750" algn="l">
                        <a:buFont typeface="Symbol" panose="05050102010706020507" pitchFamily="18" charset="2"/>
                        <a:buChar char=""/>
                      </a:pPr>
                      <a:r>
                        <a:rPr lang="en-CA" sz="1400" strike="noStrike" baseline="0" dirty="0">
                          <a:solidFill>
                            <a:srgbClr val="016DAF"/>
                          </a:solidFill>
                          <a:latin typeface="Arial" panose="020B0604020202020204" pitchFamily="34" charset="0"/>
                          <a:cs typeface="Arial" panose="020B0604020202020204" pitchFamily="34" charset="0"/>
                        </a:rPr>
                        <a:t>Pas de données - le facteur n'a pas pu </a:t>
                      </a:r>
                      <a:r>
                        <a:rPr lang="en-CA" sz="1400" strike="noStrike" baseline="0" dirty="0" err="1">
                          <a:solidFill>
                            <a:srgbClr val="016DAF"/>
                          </a:solidFill>
                          <a:latin typeface="Arial" panose="020B0604020202020204" pitchFamily="34" charset="0"/>
                          <a:cs typeface="Arial" panose="020B0604020202020204" pitchFamily="34" charset="0"/>
                        </a:rPr>
                        <a:t>être</a:t>
                      </a:r>
                      <a:r>
                        <a:rPr lang="en-CA" sz="1400" strike="noStrike" baseline="0" dirty="0">
                          <a:solidFill>
                            <a:srgbClr val="016DAF"/>
                          </a:solidFill>
                          <a:latin typeface="Arial" panose="020B0604020202020204" pitchFamily="34" charset="0"/>
                          <a:cs typeface="Arial" panose="020B0604020202020204" pitchFamily="34" charset="0"/>
                        </a:rPr>
                        <a:t> </a:t>
                      </a:r>
                      <a:r>
                        <a:rPr lang="en-CA" sz="1400" strike="noStrike" baseline="0" dirty="0" err="1">
                          <a:solidFill>
                            <a:srgbClr val="016DAF"/>
                          </a:solidFill>
                          <a:latin typeface="Arial" panose="020B0604020202020204" pitchFamily="34" charset="0"/>
                          <a:cs typeface="Arial" panose="020B0604020202020204" pitchFamily="34" charset="0"/>
                        </a:rPr>
                        <a:t>incorporé</a:t>
                      </a:r>
                      <a:r>
                        <a:rPr lang="en-CA" sz="1400" strike="noStrike" baseline="0" dirty="0">
                          <a:solidFill>
                            <a:srgbClr val="016DAF"/>
                          </a:solidFill>
                          <a:latin typeface="Arial" panose="020B0604020202020204" pitchFamily="34" charset="0"/>
                          <a:cs typeface="Arial" panose="020B0604020202020204" pitchFamily="34" charset="0"/>
                        </a:rPr>
                        <a:t> </a:t>
                      </a:r>
                    </a:p>
                  </a:txBody>
                  <a:tcPr>
                    <a:lnB w="38100" cmpd="sng">
                      <a:noFill/>
                    </a:lnB>
                    <a:solidFill>
                      <a:schemeClr val="bg1"/>
                    </a:solidFill>
                  </a:tcPr>
                </a:tc>
                <a:extLst>
                  <a:ext uri="{0D108BD9-81ED-4DB2-BD59-A6C34878D82A}">
                    <a16:rowId xmlns:a16="http://schemas.microsoft.com/office/drawing/2014/main" val="54718027"/>
                  </a:ext>
                </a:extLst>
              </a:tr>
            </a:tbl>
          </a:graphicData>
        </a:graphic>
      </p:graphicFrame>
      <p:sp>
        <p:nvSpPr>
          <p:cNvPr id="6" name="Slide Number Placeholder 5">
            <a:extLst>
              <a:ext uri="{FF2B5EF4-FFF2-40B4-BE49-F238E27FC236}">
                <a16:creationId xmlns:a16="http://schemas.microsoft.com/office/drawing/2014/main" id="{CE8D826D-9D61-E06E-99F0-4AF1E60307B0}"/>
              </a:ext>
            </a:extLst>
          </p:cNvPr>
          <p:cNvSpPr>
            <a:spLocks noGrp="1"/>
          </p:cNvSpPr>
          <p:nvPr>
            <p:ph type="sldNum" sz="quarter" idx="12"/>
          </p:nvPr>
        </p:nvSpPr>
        <p:spPr/>
        <p:txBody>
          <a:bodyPr/>
          <a:lstStyle/>
          <a:p>
            <a:fld id="{2D7D454D-B60B-7F4D-B729-57FAF81D773A}" type="slidenum">
              <a:rPr lang="en-US" smtClean="0"/>
              <a:t>9</a:t>
            </a:fld>
            <a:endParaRPr lang="en-US"/>
          </a:p>
        </p:txBody>
      </p:sp>
      <p:sp>
        <p:nvSpPr>
          <p:cNvPr id="3" name="Content Placeholder 2">
            <a:extLst>
              <a:ext uri="{FF2B5EF4-FFF2-40B4-BE49-F238E27FC236}">
                <a16:creationId xmlns:a16="http://schemas.microsoft.com/office/drawing/2014/main" id="{2992A255-3CA8-616E-A432-8694E93344F8}"/>
              </a:ext>
            </a:extLst>
          </p:cNvPr>
          <p:cNvSpPr>
            <a:spLocks noGrp="1"/>
          </p:cNvSpPr>
          <p:nvPr>
            <p:ph idx="1"/>
          </p:nvPr>
        </p:nvSpPr>
        <p:spPr>
          <a:xfrm>
            <a:off x="1590260" y="2540786"/>
            <a:ext cx="9763531" cy="3594630"/>
          </a:xfrm>
        </p:spPr>
        <p:txBody>
          <a:bodyPr>
            <a:normAutofit/>
          </a:bodyPr>
          <a:lstStyle/>
          <a:p>
            <a:r>
              <a:rPr lang="fr-CA" sz="1500" noProof="0" dirty="0">
                <a:latin typeface="Arial" panose="020B0604020202020204" pitchFamily="34" charset="0"/>
                <a:cs typeface="Arial" panose="020B0604020202020204" pitchFamily="34" charset="0"/>
              </a:rPr>
              <a:t>De nouveaux facteurs ont été déterminés à l’issue des discussions avec le Comité technique sur les langues (CTL) et des séances de mobilisation régionales 2022 de l'APN sur le modèle de financement des langues des Premières Nations.</a:t>
            </a:r>
          </a:p>
          <a:p>
            <a:r>
              <a:rPr lang="fr-CA" sz="1500" noProof="0" dirty="0">
                <a:latin typeface="Arial" panose="020B0604020202020204" pitchFamily="34" charset="0"/>
                <a:cs typeface="Arial" panose="020B0604020202020204" pitchFamily="34" charset="0"/>
              </a:rPr>
              <a:t>Le CTL a déterminé les impacts que les facteurs pourraient avoir sur les coûts.</a:t>
            </a:r>
          </a:p>
          <a:p>
            <a:r>
              <a:rPr lang="fr-CA" sz="1500" noProof="0" dirty="0">
                <a:latin typeface="Arial" panose="020B0604020202020204" pitchFamily="34" charset="0"/>
                <a:cs typeface="Arial" panose="020B0604020202020204" pitchFamily="34" charset="0"/>
              </a:rPr>
              <a:t>Ces considérations ont été incluses dans le modèle de financement des langues des Premières Nations.</a:t>
            </a:r>
          </a:p>
          <a:p>
            <a:r>
              <a:rPr lang="fr-CA" sz="1500" kern="0" noProof="0" dirty="0">
                <a:latin typeface="Arial" panose="020B0604020202020204" pitchFamily="34" charset="0"/>
                <a:ea typeface="Times New Roman" panose="02020603050405020304" pitchFamily="18" charset="0"/>
                <a:cs typeface="Arial" panose="020B0604020202020204" pitchFamily="34" charset="0"/>
              </a:rPr>
              <a:t>La </a:t>
            </a:r>
            <a:r>
              <a:rPr lang="fr-CA" sz="1500" kern="0" noProof="0" dirty="0">
                <a:effectLst/>
                <a:latin typeface="Arial" panose="020B0604020202020204" pitchFamily="34" charset="0"/>
                <a:ea typeface="Times New Roman" panose="02020603050405020304" pitchFamily="18" charset="0"/>
                <a:cs typeface="Arial" panose="020B0604020202020204" pitchFamily="34" charset="0"/>
              </a:rPr>
              <a:t>résolution 17/2022 de l'APN, </a:t>
            </a:r>
            <a:r>
              <a:rPr lang="fr-CA" sz="1500" i="1" kern="0" noProof="0" dirty="0">
                <a:latin typeface="Arial" panose="020B0604020202020204" pitchFamily="34" charset="0"/>
                <a:ea typeface="Times New Roman" panose="02020603050405020304" pitchFamily="18" charset="0"/>
                <a:cs typeface="Arial" panose="020B0604020202020204" pitchFamily="34" charset="0"/>
              </a:rPr>
              <a:t>Appui au modèle de financement des langues des Premières Nations</a:t>
            </a:r>
            <a:r>
              <a:rPr lang="fr-CA" sz="1500" kern="0" noProof="0" dirty="0">
                <a:effectLst/>
                <a:latin typeface="Arial" panose="020B0604020202020204" pitchFamily="34" charset="0"/>
                <a:ea typeface="Times New Roman" panose="02020603050405020304" pitchFamily="18" charset="0"/>
                <a:cs typeface="Arial" panose="020B0604020202020204" pitchFamily="34" charset="0"/>
              </a:rPr>
              <a:t>, ratifie le modèle provisoire de financement des langues des Premières Nations et recommande 8 nouveaux facteurs.</a:t>
            </a:r>
          </a:p>
          <a:p>
            <a:endParaRPr lang="fr-CA" sz="1500" noProof="0" dirty="0">
              <a:latin typeface="Arial" panose="020B0604020202020204" pitchFamily="34" charset="0"/>
              <a:cs typeface="Arial" panose="020B0604020202020204" pitchFamily="34" charset="0"/>
            </a:endParaRPr>
          </a:p>
          <a:p>
            <a:pPr marL="0" indent="0">
              <a:buNone/>
            </a:pPr>
            <a:endParaRPr lang="fr-CA" sz="15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6354815"/>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94d50da-09b6-4889-ad9c-b63f72c7c98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D96317FD962F49BBA7116E962AC43E" ma:contentTypeVersion="12" ma:contentTypeDescription="Create a new document." ma:contentTypeScope="" ma:versionID="dbe4992242ade60fee71d53cc061e300">
  <xsd:schema xmlns:xsd="http://www.w3.org/2001/XMLSchema" xmlns:xs="http://www.w3.org/2001/XMLSchema" xmlns:p="http://schemas.microsoft.com/office/2006/metadata/properties" xmlns:ns3="b94d50da-09b6-4889-ad9c-b63f72c7c98f" xmlns:ns4="22e7fd6a-ac62-43b9-b9b5-b3e7ec9220cd" targetNamespace="http://schemas.microsoft.com/office/2006/metadata/properties" ma:root="true" ma:fieldsID="7559fad1e7183028e38aa6c8942f493b" ns3:_="" ns4:_="">
    <xsd:import namespace="b94d50da-09b6-4889-ad9c-b63f72c7c98f"/>
    <xsd:import namespace="22e7fd6a-ac62-43b9-b9b5-b3e7ec9220c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4d50da-09b6-4889-ad9c-b63f72c7c9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e7fd6a-ac62-43b9-b9b5-b3e7ec9220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1E0B27-18A8-4B54-ACD7-8B302183B4C6}">
  <ds:schemaRefs>
    <ds:schemaRef ds:uri="http://purl.org/dc/terms/"/>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22e7fd6a-ac62-43b9-b9b5-b3e7ec9220cd"/>
    <ds:schemaRef ds:uri="b94d50da-09b6-4889-ad9c-b63f72c7c98f"/>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CC005926-7928-4764-A54B-8E770D377D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4d50da-09b6-4889-ad9c-b63f72c7c98f"/>
    <ds:schemaRef ds:uri="22e7fd6a-ac62-43b9-b9b5-b3e7ec922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65153C-231C-49A7-971F-888C731603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24522</TotalTime>
  <Words>1285</Words>
  <Application>Microsoft Macintosh PowerPoint</Application>
  <PresentationFormat>Widescreen</PresentationFormat>
  <Paragraphs>106</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Symbol</vt:lpstr>
      <vt:lpstr>1_Custom Design</vt:lpstr>
      <vt:lpstr>2_Custom Design</vt:lpstr>
      <vt:lpstr>Langues des Premières Nations Formule d'allocation régionale </vt:lpstr>
      <vt:lpstr>Contexte : Financement des langues des Premières Nations</vt:lpstr>
      <vt:lpstr>Contexte : Financement des langues des Premières Nations</vt:lpstr>
      <vt:lpstr>PowerPoint Presentation</vt:lpstr>
      <vt:lpstr>Formule d'allocation régionale</vt:lpstr>
      <vt:lpstr>Formule d'allocation régionale</vt:lpstr>
      <vt:lpstr>Problèmes inhérents à la formule actuelle</vt:lpstr>
      <vt:lpstr>Modèle de financement des langues des Premières Nations</vt:lpstr>
      <vt:lpstr>Processus : Révision de la formule d'allocation régionale</vt:lpstr>
      <vt:lpstr>Révision de la formule d'allocation régionale</vt:lpstr>
      <vt:lpstr>Situation actuelle</vt:lpstr>
      <vt:lpstr>Situation actuelle (suite)</vt:lpstr>
      <vt:lpstr>Prochaines étapes</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Nicholas</dc:creator>
  <cp:keywords>, docId:14CF0630D04542AD5A795A7FBDA21490</cp:keywords>
  <cp:lastModifiedBy>Hollie King</cp:lastModifiedBy>
  <cp:revision>135</cp:revision>
  <dcterms:created xsi:type="dcterms:W3CDTF">2020-01-06T15:32:02Z</dcterms:created>
  <dcterms:modified xsi:type="dcterms:W3CDTF">2024-07-05T22:14:24Z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0x010100D2D96317FD962F49BBA7116E962AC43E</vt:lpwstr>
  </property>
</Properties>
</file>