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87" r:id="rId2"/>
    <p:sldId id="289" r:id="rId3"/>
    <p:sldId id="290" r:id="rId4"/>
    <p:sldId id="315" r:id="rId5"/>
    <p:sldId id="313" r:id="rId6"/>
    <p:sldId id="311" r:id="rId7"/>
    <p:sldId id="310" r:id="rId8"/>
    <p:sldId id="309" r:id="rId9"/>
    <p:sldId id="306" r:id="rId10"/>
    <p:sldId id="307" r:id="rId11"/>
    <p:sldId id="305" r:id="rId12"/>
    <p:sldId id="297" r:id="rId13"/>
    <p:sldId id="303" r:id="rId14"/>
    <p:sldId id="301" r:id="rId15"/>
    <p:sldId id="300" r:id="rId16"/>
    <p:sldId id="299" r:id="rId17"/>
    <p:sldId id="298" r:id="rId18"/>
    <p:sldId id="296" r:id="rId19"/>
    <p:sldId id="31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10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5" autoAdjust="0"/>
    <p:restoredTop sz="76380" autoAdjust="0"/>
  </p:normalViewPr>
  <p:slideViewPr>
    <p:cSldViewPr snapToGrid="0">
      <p:cViewPr varScale="1">
        <p:scale>
          <a:sx n="84" d="100"/>
          <a:sy n="84" d="100"/>
        </p:scale>
        <p:origin x="4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C1612C-9923-4165-95D1-CBF8852373CC}" type="datetimeFigureOut">
              <a:rPr lang="en-CA" smtClean="0"/>
              <a:t>2024-11-29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128C0-D329-4C28-B642-7B914AAB8108}" type="slidenum">
              <a:rPr lang="en-CA" smtClean="0"/>
              <a:t>‹#›</a:t>
            </a:fld>
            <a:endParaRPr lang="en-CA"/>
          </a:p>
        </p:txBody>
      </p:sp>
    </p:spTree>
    <p:extLst>
      <p:ext uri="{BB962C8B-B14F-4D97-AF65-F5344CB8AC3E}">
        <p14:creationId xmlns:p14="http://schemas.microsoft.com/office/powerpoint/2010/main" val="3410709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a:t>
            </a:r>
            <a:r>
              <a:rPr lang="en-US" sz="1200" i="1" dirty="0"/>
              <a:t>Impact Assessment Act </a:t>
            </a:r>
            <a:r>
              <a:rPr lang="en-US" sz="1200" dirty="0"/>
              <a:t>entered into force in August 2019. It repealed and replaced the Canadian </a:t>
            </a:r>
            <a:r>
              <a:rPr lang="en-US" sz="1200" i="1" dirty="0"/>
              <a:t>Environmental Assessment Act</a:t>
            </a:r>
            <a:r>
              <a:rPr lang="en-US" sz="1200" dirty="0"/>
              <a:t>, 2012.</a:t>
            </a:r>
          </a:p>
          <a:p>
            <a:r>
              <a:rPr lang="en-US" sz="1200" dirty="0"/>
              <a:t>The </a:t>
            </a:r>
            <a:r>
              <a:rPr lang="en-US" sz="1200" i="1" dirty="0"/>
              <a:t>Impact Assessment Act </a:t>
            </a:r>
            <a:r>
              <a:rPr lang="en-US" sz="1200" dirty="0"/>
              <a:t>outlines a process for assessing the impacts of major projects.</a:t>
            </a:r>
          </a:p>
          <a:p>
            <a:r>
              <a:rPr lang="en-US" dirty="0"/>
              <a:t>First Nations participated actively in the law and policy development processes for the </a:t>
            </a:r>
            <a:r>
              <a:rPr lang="en-US" i="1" dirty="0"/>
              <a:t>Impact Assessment Act</a:t>
            </a:r>
            <a:r>
              <a:rPr lang="en-US" dirty="0"/>
              <a:t>. </a:t>
            </a:r>
          </a:p>
          <a:p>
            <a:endParaRPr lang="en-CA" dirty="0"/>
          </a:p>
        </p:txBody>
      </p:sp>
      <p:sp>
        <p:nvSpPr>
          <p:cNvPr id="4" name="Slide Number Placeholder 3"/>
          <p:cNvSpPr>
            <a:spLocks noGrp="1"/>
          </p:cNvSpPr>
          <p:nvPr>
            <p:ph type="sldNum" sz="quarter" idx="5"/>
          </p:nvPr>
        </p:nvSpPr>
        <p:spPr/>
        <p:txBody>
          <a:bodyPr/>
          <a:lstStyle/>
          <a:p>
            <a:fld id="{D78128C0-D329-4C28-B642-7B914AAB8108}" type="slidenum">
              <a:rPr lang="en-CA" smtClean="0"/>
              <a:t>4</a:t>
            </a:fld>
            <a:endParaRPr lang="en-CA"/>
          </a:p>
        </p:txBody>
      </p:sp>
    </p:spTree>
    <p:extLst>
      <p:ext uri="{BB962C8B-B14F-4D97-AF65-F5344CB8AC3E}">
        <p14:creationId xmlns:p14="http://schemas.microsoft.com/office/powerpoint/2010/main" val="15455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On October 13, 2023, the Supreme Court of Canada issued a split opinion finding that the majority of the </a:t>
            </a:r>
            <a:r>
              <a:rPr lang="en-US" sz="2400" i="1" dirty="0"/>
              <a:t>Impact Assessment Act </a:t>
            </a:r>
            <a:r>
              <a:rPr lang="en-US" sz="2400" dirty="0"/>
              <a:t>is unconstitutional.</a:t>
            </a:r>
          </a:p>
          <a:p>
            <a:r>
              <a:rPr lang="en-US" sz="2400" dirty="0"/>
              <a:t>The Supreme Court of Canada found the </a:t>
            </a:r>
            <a:r>
              <a:rPr lang="en-US" sz="2400" i="1" dirty="0"/>
              <a:t>Impact Assessment Act </a:t>
            </a:r>
            <a:r>
              <a:rPr lang="en-US" sz="2400" dirty="0"/>
              <a:t>to be unconstitutional for two overarching reasons:</a:t>
            </a:r>
          </a:p>
          <a:p>
            <a:pPr lvl="1"/>
            <a:r>
              <a:rPr lang="en-US" dirty="0"/>
              <a:t>The “pith and substance” (i.e., the main purpose of the legislation) is not directed at regulating effects within federal jurisdiction; and</a:t>
            </a:r>
          </a:p>
          <a:p>
            <a:pPr lvl="1"/>
            <a:r>
              <a:rPr lang="en-US" dirty="0"/>
              <a:t>The scope of the defined term “effects within federal jurisdiction” does not align with federal legislative jurisdiction.</a:t>
            </a:r>
          </a:p>
          <a:p>
            <a:pPr lvl="1"/>
            <a:endParaRPr lang="en-US" dirty="0"/>
          </a:p>
          <a:p>
            <a:r>
              <a:rPr lang="en-CA" dirty="0"/>
              <a:t>Government of Canada developed a package of amendments proposed in the Budget Implementation Act, 2024. AFN appeared at Senate Environment Committee.</a:t>
            </a:r>
          </a:p>
          <a:p>
            <a:endParaRPr lang="en-CA" dirty="0"/>
          </a:p>
          <a:p>
            <a:r>
              <a:rPr lang="en-CA" sz="2200" dirty="0">
                <a:effectLst/>
                <a:ea typeface="Calibri" panose="020F0502020204030204" pitchFamily="34" charset="0"/>
                <a:cs typeface="Aptos" panose="020B0004020202020204" pitchFamily="34" charset="0"/>
              </a:rPr>
              <a:t>The Government made amendments that can be categorized into two types: amendments to “fix” the issues identified by the SCC and amendments to make IAA more “efficient.”</a:t>
            </a:r>
          </a:p>
          <a:p>
            <a:r>
              <a:rPr lang="en-CA" sz="2200" dirty="0">
                <a:effectLst/>
                <a:ea typeface="Aptos" panose="020B0004020202020204" pitchFamily="34" charset="0"/>
                <a:cs typeface="Aptos" panose="020B0004020202020204" pitchFamily="34" charset="0"/>
              </a:rPr>
              <a:t>Amendments were made to the following content in the </a:t>
            </a:r>
            <a:r>
              <a:rPr lang="en-CA" sz="2200" dirty="0">
                <a:ea typeface="Aptos" panose="020B0004020202020204" pitchFamily="34" charset="0"/>
                <a:cs typeface="Aptos" panose="020B0004020202020204" pitchFamily="34" charset="0"/>
              </a:rPr>
              <a:t>IAA</a:t>
            </a:r>
            <a:r>
              <a:rPr lang="en-CA" sz="2200" dirty="0">
                <a:effectLst/>
                <a:ea typeface="Aptos" panose="020B0004020202020204" pitchFamily="34" charset="0"/>
                <a:cs typeface="Aptos" panose="020B0004020202020204" pitchFamily="34" charset="0"/>
              </a:rPr>
              <a:t>:</a:t>
            </a:r>
          </a:p>
          <a:p>
            <a:pPr lvl="1"/>
            <a:r>
              <a:rPr lang="en-CA" sz="2200" dirty="0">
                <a:ea typeface="Aptos" panose="020B0004020202020204" pitchFamily="34" charset="0"/>
                <a:cs typeface="Aptos" panose="020B0004020202020204" pitchFamily="34" charset="0"/>
              </a:rPr>
              <a:t>Project Designation;</a:t>
            </a:r>
          </a:p>
          <a:p>
            <a:pPr lvl="1"/>
            <a:r>
              <a:rPr lang="en-CA" sz="2200" dirty="0">
                <a:effectLst/>
                <a:ea typeface="Aptos" panose="020B0004020202020204" pitchFamily="34" charset="0"/>
                <a:cs typeface="Aptos" panose="020B0004020202020204" pitchFamily="34" charset="0"/>
              </a:rPr>
              <a:t>Screening Decision;</a:t>
            </a:r>
          </a:p>
          <a:p>
            <a:pPr lvl="1"/>
            <a:r>
              <a:rPr lang="en-CA" sz="2200" dirty="0">
                <a:ea typeface="Aptos" panose="020B0004020202020204" pitchFamily="34" charset="0"/>
                <a:cs typeface="Aptos" panose="020B0004020202020204" pitchFamily="34" charset="0"/>
              </a:rPr>
              <a:t>Public Interest Decision;</a:t>
            </a:r>
          </a:p>
          <a:p>
            <a:pPr lvl="1"/>
            <a:r>
              <a:rPr lang="en-CA" sz="2200" dirty="0">
                <a:effectLst/>
                <a:ea typeface="Aptos" panose="020B0004020202020204" pitchFamily="34" charset="0"/>
                <a:cs typeface="Aptos" panose="020B0004020202020204" pitchFamily="34" charset="0"/>
              </a:rPr>
              <a:t>Definition of Federal Effects;</a:t>
            </a:r>
          </a:p>
          <a:p>
            <a:pPr lvl="1"/>
            <a:r>
              <a:rPr lang="en-CA" sz="2200" dirty="0">
                <a:ea typeface="Aptos" panose="020B0004020202020204" pitchFamily="34" charset="0"/>
                <a:cs typeface="Aptos" panose="020B0004020202020204" pitchFamily="34" charset="0"/>
              </a:rPr>
              <a:t>Cooperative Federalism.</a:t>
            </a:r>
          </a:p>
          <a:p>
            <a:r>
              <a:rPr lang="en-CA" sz="2200" dirty="0">
                <a:effectLst/>
                <a:ea typeface="Aptos" panose="020B0004020202020204" pitchFamily="34" charset="0"/>
                <a:cs typeface="Aptos" panose="020B0004020202020204" pitchFamily="34" charset="0"/>
              </a:rPr>
              <a:t>These amendments received Royal Assent on June 20, 2024.</a:t>
            </a:r>
          </a:p>
          <a:p>
            <a:endParaRPr lang="en-CA" dirty="0"/>
          </a:p>
        </p:txBody>
      </p:sp>
      <p:sp>
        <p:nvSpPr>
          <p:cNvPr id="4" name="Slide Number Placeholder 3"/>
          <p:cNvSpPr>
            <a:spLocks noGrp="1"/>
          </p:cNvSpPr>
          <p:nvPr>
            <p:ph type="sldNum" sz="quarter" idx="5"/>
          </p:nvPr>
        </p:nvSpPr>
        <p:spPr/>
        <p:txBody>
          <a:bodyPr/>
          <a:lstStyle/>
          <a:p>
            <a:fld id="{D78128C0-D329-4C28-B642-7B914AAB8108}" type="slidenum">
              <a:rPr lang="en-CA" smtClean="0"/>
              <a:t>5</a:t>
            </a:fld>
            <a:endParaRPr lang="en-CA"/>
          </a:p>
        </p:txBody>
      </p:sp>
    </p:spTree>
    <p:extLst>
      <p:ext uri="{BB962C8B-B14F-4D97-AF65-F5344CB8AC3E}">
        <p14:creationId xmlns:p14="http://schemas.microsoft.com/office/powerpoint/2010/main" val="2469477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61 entries across 10 different sectors:</a:t>
            </a:r>
          </a:p>
          <a:p>
            <a:pPr lvl="1"/>
            <a:r>
              <a:rPr lang="en-US" sz="1800" dirty="0"/>
              <a:t>National parks and protected areas;</a:t>
            </a:r>
          </a:p>
          <a:p>
            <a:pPr lvl="1"/>
            <a:r>
              <a:rPr lang="en-US" sz="1800" dirty="0"/>
              <a:t>Defense;</a:t>
            </a:r>
          </a:p>
          <a:p>
            <a:pPr lvl="1"/>
            <a:r>
              <a:rPr lang="en-US" sz="1800" dirty="0"/>
              <a:t>Mines and mills;</a:t>
            </a:r>
          </a:p>
          <a:p>
            <a:pPr lvl="1"/>
            <a:r>
              <a:rPr lang="en-US" sz="1800" dirty="0"/>
              <a:t>Nuclear facilities;</a:t>
            </a:r>
          </a:p>
          <a:p>
            <a:pPr lvl="1"/>
            <a:r>
              <a:rPr lang="en-US" sz="1800" dirty="0"/>
              <a:t>Oil and gas;</a:t>
            </a:r>
          </a:p>
          <a:p>
            <a:pPr lvl="1"/>
            <a:r>
              <a:rPr lang="en-US" sz="1800" dirty="0"/>
              <a:t>Transmission lines and pipelines;</a:t>
            </a:r>
          </a:p>
          <a:p>
            <a:pPr lvl="1"/>
            <a:r>
              <a:rPr lang="en-US" sz="1800" dirty="0"/>
              <a:t>Renewable energy;</a:t>
            </a:r>
          </a:p>
          <a:p>
            <a:pPr lvl="1"/>
            <a:r>
              <a:rPr lang="en-US" sz="1800" dirty="0"/>
              <a:t>Transportation;</a:t>
            </a:r>
          </a:p>
          <a:p>
            <a:pPr lvl="1"/>
            <a:r>
              <a:rPr lang="en-US" sz="1800" dirty="0"/>
              <a:t>Hazardous waste;</a:t>
            </a:r>
          </a:p>
          <a:p>
            <a:pPr lvl="1"/>
            <a:r>
              <a:rPr lang="en-US" sz="1800" dirty="0"/>
              <a:t>Water projects.</a:t>
            </a:r>
          </a:p>
          <a:p>
            <a:r>
              <a:rPr lang="en-US" sz="1800" dirty="0"/>
              <a:t>Thresholds for each project category identify “production capacity” or other size metric. A project must be above threshold to be designated for a federal impact assessment.</a:t>
            </a:r>
            <a:endParaRPr lang="en-US" dirty="0"/>
          </a:p>
          <a:p>
            <a:endParaRPr lang="en-CA" dirty="0"/>
          </a:p>
        </p:txBody>
      </p:sp>
      <p:sp>
        <p:nvSpPr>
          <p:cNvPr id="4" name="Slide Number Placeholder 3"/>
          <p:cNvSpPr>
            <a:spLocks noGrp="1"/>
          </p:cNvSpPr>
          <p:nvPr>
            <p:ph type="sldNum" sz="quarter" idx="5"/>
          </p:nvPr>
        </p:nvSpPr>
        <p:spPr/>
        <p:txBody>
          <a:bodyPr/>
          <a:lstStyle/>
          <a:p>
            <a:fld id="{D78128C0-D329-4C28-B642-7B914AAB8108}" type="slidenum">
              <a:rPr lang="en-CA" smtClean="0"/>
              <a:t>6</a:t>
            </a:fld>
            <a:endParaRPr lang="en-CA"/>
          </a:p>
        </p:txBody>
      </p:sp>
    </p:spTree>
    <p:extLst>
      <p:ext uri="{BB962C8B-B14F-4D97-AF65-F5344CB8AC3E}">
        <p14:creationId xmlns:p14="http://schemas.microsoft.com/office/powerpoint/2010/main" val="524378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78128C0-D329-4C28-B642-7B914AAB8108}" type="slidenum">
              <a:rPr lang="en-CA" smtClean="0"/>
              <a:t>8</a:t>
            </a:fld>
            <a:endParaRPr lang="en-CA"/>
          </a:p>
        </p:txBody>
      </p:sp>
    </p:spTree>
    <p:extLst>
      <p:ext uri="{BB962C8B-B14F-4D97-AF65-F5344CB8AC3E}">
        <p14:creationId xmlns:p14="http://schemas.microsoft.com/office/powerpoint/2010/main" val="2915123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Modern Treaty and Self-Governing First Nations may have authorities related to RAs. Other First Nations could be recognized as a jurisdiction under the IAA and be a formal signatory to an RA if they enter into a Co-Administration Agreement.</a:t>
            </a:r>
          </a:p>
          <a:p>
            <a:endParaRPr lang="en-CA" dirty="0"/>
          </a:p>
        </p:txBody>
      </p:sp>
      <p:sp>
        <p:nvSpPr>
          <p:cNvPr id="4" name="Slide Number Placeholder 3"/>
          <p:cNvSpPr>
            <a:spLocks noGrp="1"/>
          </p:cNvSpPr>
          <p:nvPr>
            <p:ph type="sldNum" sz="quarter" idx="5"/>
          </p:nvPr>
        </p:nvSpPr>
        <p:spPr/>
        <p:txBody>
          <a:bodyPr/>
          <a:lstStyle/>
          <a:p>
            <a:fld id="{D78128C0-D329-4C28-B642-7B914AAB8108}" type="slidenum">
              <a:rPr lang="en-CA" smtClean="0"/>
              <a:t>9</a:t>
            </a:fld>
            <a:endParaRPr lang="en-CA"/>
          </a:p>
        </p:txBody>
      </p:sp>
    </p:spTree>
    <p:extLst>
      <p:ext uri="{BB962C8B-B14F-4D97-AF65-F5344CB8AC3E}">
        <p14:creationId xmlns:p14="http://schemas.microsoft.com/office/powerpoint/2010/main" val="6083905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696A-6301-6E41-9057-9CBF74335DDC}"/>
              </a:ext>
            </a:extLst>
          </p:cNvPr>
          <p:cNvSpPr>
            <a:spLocks noGrp="1"/>
          </p:cNvSpPr>
          <p:nvPr>
            <p:ph type="ctrTitle"/>
          </p:nvPr>
        </p:nvSpPr>
        <p:spPr>
          <a:xfrm>
            <a:off x="1630742" y="2191053"/>
            <a:ext cx="8930516" cy="1792317"/>
          </a:xfrm>
          <a:prstGeom prst="rect">
            <a:avLst/>
          </a:prstGeom>
        </p:spPr>
        <p:txBody>
          <a:bodyPr anchor="t">
            <a:normAutofit/>
          </a:bodyPr>
          <a:lstStyle>
            <a:lvl1pPr algn="ctr">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DD500E4-F019-4A41-959E-2A00D475B735}"/>
              </a:ext>
            </a:extLst>
          </p:cNvPr>
          <p:cNvSpPr>
            <a:spLocks noGrp="1"/>
          </p:cNvSpPr>
          <p:nvPr>
            <p:ph type="subTitle" idx="1"/>
          </p:nvPr>
        </p:nvSpPr>
        <p:spPr>
          <a:xfrm>
            <a:off x="1666900" y="4180917"/>
            <a:ext cx="8894358" cy="1645920"/>
          </a:xfrm>
          <a:prstGeom prst="rect">
            <a:avLst/>
          </a:prstGeo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a:extLst>
              <a:ext uri="{FF2B5EF4-FFF2-40B4-BE49-F238E27FC236}">
                <a16:creationId xmlns:a16="http://schemas.microsoft.com/office/drawing/2014/main" id="{F4B020D6-F4A3-6FD2-03F1-80500AA09BF8}"/>
              </a:ext>
            </a:extLst>
          </p:cNvPr>
          <p:cNvSpPr txBox="1"/>
          <p:nvPr userDrawn="1"/>
        </p:nvSpPr>
        <p:spPr>
          <a:xfrm>
            <a:off x="12904342" y="1150706"/>
            <a:ext cx="184731" cy="369332"/>
          </a:xfrm>
          <a:prstGeom prst="rect">
            <a:avLst/>
          </a:prstGeom>
          <a:blipFill>
            <a:blip r:embed="rId3"/>
            <a:stretch>
              <a:fillRect/>
            </a:stretch>
          </a:blipFill>
        </p:spPr>
        <p:txBody>
          <a:bodyPr wrap="none" rtlCol="0">
            <a:spAutoFit/>
          </a:bodyPr>
          <a:lstStyle/>
          <a:p>
            <a:endParaRPr lang="en-US" dirty="0"/>
          </a:p>
        </p:txBody>
      </p:sp>
    </p:spTree>
    <p:extLst>
      <p:ext uri="{BB962C8B-B14F-4D97-AF65-F5344CB8AC3E}">
        <p14:creationId xmlns:p14="http://schemas.microsoft.com/office/powerpoint/2010/main" val="4017189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1B27-2ACC-B74D-BAEA-16750FD1C1BC}"/>
              </a:ext>
            </a:extLst>
          </p:cNvPr>
          <p:cNvSpPr>
            <a:spLocks noGrp="1"/>
          </p:cNvSpPr>
          <p:nvPr>
            <p:ph type="title"/>
          </p:nvPr>
        </p:nvSpPr>
        <p:spPr>
          <a:xfrm>
            <a:off x="1126844" y="1906108"/>
            <a:ext cx="9336157" cy="578675"/>
          </a:xfrm>
          <a:prstGeom prst="rect">
            <a:avLst/>
          </a:prstGeom>
        </p:spPr>
        <p:txBody>
          <a:bodyPr/>
          <a:lstStyle>
            <a:lvl1pPr>
              <a:defRPr>
                <a:solidFill>
                  <a:srgbClr val="7030A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BBD5B45-79C6-794A-A91B-E6700DFFE600}"/>
              </a:ext>
            </a:extLst>
          </p:cNvPr>
          <p:cNvSpPr>
            <a:spLocks noGrp="1"/>
          </p:cNvSpPr>
          <p:nvPr>
            <p:ph idx="1"/>
          </p:nvPr>
        </p:nvSpPr>
        <p:spPr>
          <a:xfrm>
            <a:off x="1126844" y="2664170"/>
            <a:ext cx="9336158" cy="3692180"/>
          </a:xfrm>
          <a:prstGeom prst="rect">
            <a:avLst/>
          </a:prstGeo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BCB49F-DD27-DA44-B46B-39D43C5CFFF3}"/>
              </a:ext>
            </a:extLst>
          </p:cNvPr>
          <p:cNvSpPr>
            <a:spLocks noGrp="1"/>
          </p:cNvSpPr>
          <p:nvPr>
            <p:ph type="dt" sz="half" idx="10"/>
          </p:nvPr>
        </p:nvSpPr>
        <p:spPr>
          <a:xfrm>
            <a:off x="345830" y="6527297"/>
            <a:ext cx="2743200" cy="303395"/>
          </a:xfrm>
          <a:prstGeom prst="rect">
            <a:avLst/>
          </a:prstGeom>
        </p:spPr>
        <p:txBody>
          <a:bodyPr/>
          <a:lstStyle>
            <a:lvl1pPr>
              <a:defRPr sz="1400">
                <a:solidFill>
                  <a:schemeClr val="bg1">
                    <a:lumMod val="65000"/>
                  </a:schemeClr>
                </a:solidFill>
              </a:defRPr>
            </a:lvl1pPr>
          </a:lstStyle>
          <a:p>
            <a:fld id="{89BC028D-A9F7-9246-BAFC-9962E05A63FF}" type="datetimeFigureOut">
              <a:rPr lang="en-US" smtClean="0"/>
              <a:pPr/>
              <a:t>11/29/24</a:t>
            </a:fld>
            <a:endParaRPr lang="en-US" dirty="0"/>
          </a:p>
        </p:txBody>
      </p:sp>
      <p:sp>
        <p:nvSpPr>
          <p:cNvPr id="6" name="Slide Number Placeholder 5">
            <a:extLst>
              <a:ext uri="{FF2B5EF4-FFF2-40B4-BE49-F238E27FC236}">
                <a16:creationId xmlns:a16="http://schemas.microsoft.com/office/drawing/2014/main" id="{A24DFBFF-8F21-B549-9D66-180BB125757F}"/>
              </a:ext>
            </a:extLst>
          </p:cNvPr>
          <p:cNvSpPr>
            <a:spLocks noGrp="1"/>
          </p:cNvSpPr>
          <p:nvPr>
            <p:ph type="sldNum" sz="quarter" idx="12"/>
          </p:nvPr>
        </p:nvSpPr>
        <p:spPr>
          <a:xfrm>
            <a:off x="11035758" y="6527297"/>
            <a:ext cx="890798" cy="303395"/>
          </a:xfrm>
          <a:prstGeom prst="rect">
            <a:avLst/>
          </a:prstGeom>
        </p:spPr>
        <p:txBody>
          <a:bodyPr/>
          <a:lstStyle>
            <a:lvl1pPr>
              <a:defRPr sz="1400">
                <a:solidFill>
                  <a:schemeClr val="bg1">
                    <a:lumMod val="65000"/>
                  </a:schemeClr>
                </a:solidFill>
              </a:defRPr>
            </a:lvl1pPr>
          </a:lstStyle>
          <a:p>
            <a:fld id="{2D7D454D-B60B-7F4D-B729-57FAF81D773A}" type="slidenum">
              <a:rPr lang="en-US" smtClean="0"/>
              <a:pPr/>
              <a:t>‹#›</a:t>
            </a:fld>
            <a:endParaRPr lang="en-US" dirty="0"/>
          </a:p>
        </p:txBody>
      </p:sp>
    </p:spTree>
    <p:extLst>
      <p:ext uri="{BB962C8B-B14F-4D97-AF65-F5344CB8AC3E}">
        <p14:creationId xmlns:p14="http://schemas.microsoft.com/office/powerpoint/2010/main" val="31368955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69885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0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afn.bynder.com/m/354569feb7d29997/original/69-2018-First-Nations-Full-Direct-and-Unfetted-Participation-in-Bill-C69-including-Regulatory-and-Policy-Co-Development.pdf"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afn.bynder.com/m/2b1bd2fb352a54f6/original/07-2018-Addressing-First-Nations-Rights-Title-and-Jurisdiction-in-Bill-C-69_-Impact-Assessment-Act-Canadian-Energy-Regulator-Act-and-the-Navigation-Protection-Act.pdf" TargetMode="External"/><Relationship Id="rId5" Type="http://schemas.openxmlformats.org/officeDocument/2006/relationships/hyperlink" Target="https://afn.bynder.com/m/7c86a858b9e74d45/original/-73-2017-Environmental-and-Regulatory-Reviews.pdf" TargetMode="External"/><Relationship Id="rId4" Type="http://schemas.openxmlformats.org/officeDocument/2006/relationships/hyperlink" Target="https://afn.bynder.com/m/b87d5771947c23/original/06-2019-Respecting-First-Nations-inherent-and-constitutionally-protected-rights-in-the-Project-List-for-the-Impact-Assessment-Act.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06D3F58-DD18-194C-913A-D7030ECABA02}"/>
              </a:ext>
            </a:extLst>
          </p:cNvPr>
          <p:cNvSpPr>
            <a:spLocks noGrp="1"/>
          </p:cNvSpPr>
          <p:nvPr>
            <p:ph idx="1"/>
          </p:nvPr>
        </p:nvSpPr>
        <p:spPr>
          <a:xfrm>
            <a:off x="1427921" y="2243891"/>
            <a:ext cx="9336158" cy="3692180"/>
          </a:xfrm>
        </p:spPr>
        <p:txBody>
          <a:bodyPr/>
          <a:lstStyle/>
          <a:p>
            <a:pPr marL="0" indent="0" algn="ctr">
              <a:buNone/>
            </a:pPr>
            <a:r>
              <a:rPr kumimoji="0" lang="en-CA" sz="4000" b="1" i="0" u="none" strike="noStrike" kern="100" cap="none" spc="0" normalizeH="0" baseline="0" noProof="0" dirty="0">
                <a:ln>
                  <a:noFill/>
                </a:ln>
                <a:solidFill>
                  <a:schemeClr val="bg1"/>
                </a:solidFill>
                <a:effectLst/>
                <a:uLnTx/>
                <a:uFillTx/>
                <a:latin typeface="Arial" panose="020B0604020202020204"/>
                <a:ea typeface="Calibri" panose="020F0502020204030204" pitchFamily="34" charset="0"/>
                <a:cs typeface="Times New Roman" panose="02020603050405020304" pitchFamily="18" charset="0"/>
              </a:rPr>
              <a:t>First Nations Leadership in Impact Assessment and Climate</a:t>
            </a:r>
            <a:r>
              <a:rPr lang="en-CA" sz="4000" b="1" kern="100" dirty="0">
                <a:solidFill>
                  <a:schemeClr val="bg1"/>
                </a:solidFill>
                <a:latin typeface="Arial" panose="020B0604020202020204"/>
                <a:ea typeface="Calibri" panose="020F0502020204030204" pitchFamily="34" charset="0"/>
                <a:cs typeface="Times New Roman" panose="02020603050405020304" pitchFamily="18" charset="0"/>
              </a:rPr>
              <a:t> Action</a:t>
            </a:r>
            <a:endParaRPr lang="en-US" sz="5400" b="1" dirty="0">
              <a:solidFill>
                <a:schemeClr val="bg1"/>
              </a:solidFill>
              <a:latin typeface="Arial" panose="020B0604020202020204"/>
            </a:endParaRPr>
          </a:p>
          <a:p>
            <a:pPr marL="0" indent="0" algn="ctr">
              <a:buNone/>
            </a:pPr>
            <a:endParaRPr lang="en-US" sz="2000" b="1" dirty="0">
              <a:solidFill>
                <a:schemeClr val="bg1"/>
              </a:solidFill>
              <a:latin typeface="Arial" panose="020B0604020202020204"/>
            </a:endParaRPr>
          </a:p>
          <a:p>
            <a:pPr marL="0" indent="0" algn="ctr">
              <a:buNone/>
            </a:pPr>
            <a:r>
              <a:rPr lang="en-US" sz="2000" b="1" dirty="0">
                <a:solidFill>
                  <a:schemeClr val="bg1"/>
                </a:solidFill>
                <a:latin typeface="Arial" panose="020B0604020202020204"/>
              </a:rPr>
              <a:t>2024 Special Chiefs Assembly</a:t>
            </a:r>
            <a:endParaRPr kumimoji="0" lang="en-US" sz="2000" b="1" i="0" u="none" strike="noStrike" kern="1200" cap="none" spc="0" normalizeH="0" baseline="0" noProof="0" dirty="0">
              <a:ln>
                <a:noFill/>
              </a:ln>
              <a:solidFill>
                <a:schemeClr val="bg1"/>
              </a:solidFill>
              <a:effectLst/>
              <a:uLnTx/>
              <a:uFillTx/>
              <a:latin typeface="Arial" panose="020B060402020202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a:ea typeface="+mn-ea"/>
                <a:cs typeface="+mn-cs"/>
              </a:rPr>
              <a:t>Dialogue Session</a:t>
            </a:r>
            <a:endParaRPr kumimoji="0" lang="en-US" sz="2000" b="0" i="0" u="none" strike="noStrike" kern="1200" cap="none" spc="0" normalizeH="0" baseline="0" noProof="0" dirty="0">
              <a:ln>
                <a:noFill/>
              </a:ln>
              <a:solidFill>
                <a:schemeClr val="bg1"/>
              </a:solidFill>
              <a:effectLst/>
              <a:uLnTx/>
              <a:uFillTx/>
              <a:latin typeface="Arial" panose="020B060402020202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5400" dirty="0">
              <a:solidFill>
                <a:schemeClr val="bg1"/>
              </a:solidFill>
              <a:latin typeface="Arial" panose="020B0604020202020204"/>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a:solidFill>
                  <a:schemeClr val="bg1"/>
                </a:solidFill>
                <a:latin typeface="Arial" panose="020B0604020202020204"/>
              </a:rPr>
              <a:t>December 2, 2024</a:t>
            </a:r>
            <a:endParaRPr kumimoji="0" lang="en-US" sz="2000" b="0" i="0" u="none" strike="noStrike" kern="1200" cap="none" spc="0" normalizeH="0" baseline="0" noProof="0" dirty="0">
              <a:ln>
                <a:noFill/>
              </a:ln>
              <a:solidFill>
                <a:schemeClr val="bg1"/>
              </a:solidFill>
              <a:effectLst/>
              <a:uLnTx/>
              <a:uFillTx/>
              <a:latin typeface="Arial" panose="020B0604020202020204"/>
              <a:ea typeface="+mn-ea"/>
              <a:cs typeface="+mn-cs"/>
            </a:endParaRPr>
          </a:p>
          <a:p>
            <a:pPr marL="0" indent="0" algn="ctr">
              <a:buNone/>
            </a:pPr>
            <a:endParaRPr lang="en-US" sz="6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5795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E93AC6E-FC8D-E672-6C85-B736E5EB00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3C9614-190A-58E9-F4B5-A7403B7A43C0}"/>
              </a:ext>
            </a:extLst>
          </p:cNvPr>
          <p:cNvSpPr>
            <a:spLocks noGrp="1"/>
          </p:cNvSpPr>
          <p:nvPr>
            <p:ph type="title"/>
          </p:nvPr>
        </p:nvSpPr>
        <p:spPr>
          <a:xfrm>
            <a:off x="1675484" y="2058508"/>
            <a:ext cx="10135516" cy="759779"/>
          </a:xfrm>
        </p:spPr>
        <p:txBody>
          <a:bodyPr/>
          <a:lstStyle/>
          <a:p>
            <a:r>
              <a:rPr lang="en-US" sz="2800" dirty="0">
                <a:latin typeface="Arial" panose="020B0604020202020204" pitchFamily="34" charset="0"/>
                <a:cs typeface="Arial" panose="020B0604020202020204" pitchFamily="34" charset="0"/>
              </a:rPr>
              <a:t>What a Co-Administration Agreement Can and Cannot Do</a:t>
            </a:r>
          </a:p>
        </p:txBody>
      </p:sp>
      <p:pic>
        <p:nvPicPr>
          <p:cNvPr id="4" name="Content Placeholder 3">
            <a:extLst>
              <a:ext uri="{FF2B5EF4-FFF2-40B4-BE49-F238E27FC236}">
                <a16:creationId xmlns:a16="http://schemas.microsoft.com/office/drawing/2014/main" id="{05F89CA6-113F-82E3-9802-C110213B4995}"/>
              </a:ext>
            </a:extLst>
          </p:cNvPr>
          <p:cNvPicPr>
            <a:picLocks noGrp="1" noChangeAspect="1"/>
          </p:cNvPicPr>
          <p:nvPr>
            <p:ph idx="1"/>
          </p:nvPr>
        </p:nvPicPr>
        <p:blipFill>
          <a:blip r:embed="rId3"/>
          <a:stretch>
            <a:fillRect/>
          </a:stretch>
        </p:blipFill>
        <p:spPr>
          <a:xfrm>
            <a:off x="1826355" y="2681127"/>
            <a:ext cx="7328027" cy="3688400"/>
          </a:xfrm>
          <a:prstGeom prst="rect">
            <a:avLst/>
          </a:prstGeom>
        </p:spPr>
      </p:pic>
    </p:spTree>
    <p:extLst>
      <p:ext uri="{BB962C8B-B14F-4D97-AF65-F5344CB8AC3E}">
        <p14:creationId xmlns:p14="http://schemas.microsoft.com/office/powerpoint/2010/main" val="4225986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E821382-7B32-63CE-E9F2-767A68D8C8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E73669-E08F-52D6-3612-D6C819EFDBA5}"/>
              </a:ext>
            </a:extLst>
          </p:cNvPr>
          <p:cNvSpPr>
            <a:spLocks noGrp="1"/>
          </p:cNvSpPr>
          <p:nvPr>
            <p:ph type="title"/>
          </p:nvPr>
        </p:nvSpPr>
        <p:spPr>
          <a:xfrm>
            <a:off x="1608208" y="1963693"/>
            <a:ext cx="10751432" cy="931907"/>
          </a:xfrm>
        </p:spPr>
        <p:txBody>
          <a:bodyPr/>
          <a:lstStyle/>
          <a:p>
            <a:r>
              <a:rPr lang="en-US" sz="2800" dirty="0">
                <a:latin typeface="Arial" panose="020B0604020202020204" pitchFamily="34" charset="0"/>
                <a:cs typeface="Arial" panose="020B0604020202020204" pitchFamily="34" charset="0"/>
              </a:rPr>
              <a:t>AFN Recommendations on ICA Regulation and Policy Approach</a:t>
            </a:r>
          </a:p>
        </p:txBody>
      </p:sp>
      <p:sp>
        <p:nvSpPr>
          <p:cNvPr id="3" name="Content Placeholder 2">
            <a:extLst>
              <a:ext uri="{FF2B5EF4-FFF2-40B4-BE49-F238E27FC236}">
                <a16:creationId xmlns:a16="http://schemas.microsoft.com/office/drawing/2014/main" id="{913A5FDD-AD3C-1D5F-1461-BD6B74A077C9}"/>
              </a:ext>
            </a:extLst>
          </p:cNvPr>
          <p:cNvSpPr>
            <a:spLocks noGrp="1"/>
          </p:cNvSpPr>
          <p:nvPr>
            <p:ph idx="1"/>
          </p:nvPr>
        </p:nvSpPr>
        <p:spPr>
          <a:xfrm>
            <a:off x="1427921" y="2895600"/>
            <a:ext cx="9336158" cy="3692180"/>
          </a:xfrm>
        </p:spPr>
        <p:txBody>
          <a:bodyPr/>
          <a:lstStyle/>
          <a:p>
            <a:pPr marL="685800" indent="-457200">
              <a:spcBef>
                <a:spcPts val="600"/>
              </a:spcBef>
              <a:spcAft>
                <a:spcPts val="600"/>
              </a:spcAft>
              <a:buAutoNum type="arabicPeriod"/>
            </a:pPr>
            <a:r>
              <a:rPr lang="en-US" sz="1800" dirty="0">
                <a:latin typeface="Arial" panose="020B0604020202020204" pitchFamily="34" charset="0"/>
                <a:cs typeface="Arial" panose="020B0604020202020204" pitchFamily="34" charset="0"/>
              </a:rPr>
              <a:t>UN Declaration guide ICA regulation(s) and policy approach;</a:t>
            </a:r>
          </a:p>
          <a:p>
            <a:pPr marL="685800" indent="-457200">
              <a:spcBef>
                <a:spcPts val="600"/>
              </a:spcBef>
              <a:spcAft>
                <a:spcPts val="600"/>
              </a:spcAft>
              <a:buAutoNum type="arabicPeriod"/>
            </a:pPr>
            <a:r>
              <a:rPr lang="en-US" sz="1800" dirty="0">
                <a:latin typeface="Arial" panose="020B0604020202020204" pitchFamily="34" charset="0"/>
                <a:cs typeface="Arial" panose="020B0604020202020204" pitchFamily="34" charset="0"/>
              </a:rPr>
              <a:t>Proceed with enabling regulations that empower the full scope of duties, powers and functions;</a:t>
            </a:r>
          </a:p>
          <a:p>
            <a:pPr marL="685800" indent="-457200">
              <a:spcBef>
                <a:spcPts val="600"/>
              </a:spcBef>
              <a:spcAft>
                <a:spcPts val="600"/>
              </a:spcAft>
              <a:buAutoNum type="arabicPeriod"/>
            </a:pPr>
            <a:r>
              <a:rPr lang="en-US" sz="1800" dirty="0">
                <a:latin typeface="Arial" panose="020B0604020202020204" pitchFamily="34" charset="0"/>
                <a:cs typeface="Arial" panose="020B0604020202020204" pitchFamily="34" charset="0"/>
              </a:rPr>
              <a:t>Support true First Nation-led assessments in parallel;</a:t>
            </a:r>
          </a:p>
          <a:p>
            <a:pPr marL="685800" indent="-457200">
              <a:spcBef>
                <a:spcPts val="600"/>
              </a:spcBef>
              <a:spcAft>
                <a:spcPts val="600"/>
              </a:spcAft>
              <a:buAutoNum type="arabicPeriod"/>
            </a:pPr>
            <a:r>
              <a:rPr lang="en-US" sz="1800" dirty="0">
                <a:latin typeface="Arial" panose="020B0604020202020204" pitchFamily="34" charset="0"/>
                <a:cs typeface="Arial" panose="020B0604020202020204" pitchFamily="34" charset="0"/>
              </a:rPr>
              <a:t>Advisory body on eligibility and readiness must remain advisory and include regional and Treaty representation (i.e. Numbered Treaties distinct from Modern Treaties);</a:t>
            </a:r>
          </a:p>
          <a:p>
            <a:pPr marL="685800" indent="-457200">
              <a:spcBef>
                <a:spcPts val="600"/>
              </a:spcBef>
              <a:spcAft>
                <a:spcPts val="600"/>
              </a:spcAft>
              <a:buAutoNum type="arabicPeriod"/>
            </a:pPr>
            <a:r>
              <a:rPr lang="en-US" sz="1800" dirty="0">
                <a:latin typeface="Arial" panose="020B0604020202020204" pitchFamily="34" charset="0"/>
                <a:cs typeface="Arial" panose="020B0604020202020204" pitchFamily="34" charset="0"/>
              </a:rPr>
              <a:t>IAAC cover Indigenous Governing Body liability and litigation costs;</a:t>
            </a:r>
          </a:p>
          <a:p>
            <a:pPr marL="685800" indent="-457200">
              <a:spcBef>
                <a:spcPts val="600"/>
              </a:spcBef>
              <a:spcAft>
                <a:spcPts val="600"/>
              </a:spcAft>
              <a:buAutoNum type="arabicPeriod"/>
            </a:pPr>
            <a:r>
              <a:rPr lang="en-US" sz="1800" dirty="0">
                <a:latin typeface="Arial" panose="020B0604020202020204" pitchFamily="34" charset="0"/>
                <a:cs typeface="Arial" panose="020B0604020202020204" pitchFamily="34" charset="0"/>
              </a:rPr>
              <a:t>Integrate First Nation decision making into designation decisions;</a:t>
            </a:r>
          </a:p>
          <a:p>
            <a:pPr marL="685800" indent="-457200">
              <a:spcBef>
                <a:spcPts val="600"/>
              </a:spcBef>
              <a:spcAft>
                <a:spcPts val="600"/>
              </a:spcAft>
              <a:buAutoNum type="arabicPeriod"/>
            </a:pPr>
            <a:r>
              <a:rPr lang="en-US" sz="1800" dirty="0">
                <a:latin typeface="Arial" panose="020B0604020202020204" pitchFamily="34" charset="0"/>
                <a:cs typeface="Arial" panose="020B0604020202020204" pitchFamily="34" charset="0"/>
              </a:rPr>
              <a:t>Flexible approach to increase responsibilities with increasing capacity;</a:t>
            </a:r>
          </a:p>
          <a:p>
            <a:pPr marL="0" indent="0">
              <a:buNone/>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7016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B28F128-A2BB-C6B9-A79C-57B81674F9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4C9380-940E-9599-45BF-7448F2D1018B}"/>
              </a:ext>
            </a:extLst>
          </p:cNvPr>
          <p:cNvSpPr>
            <a:spLocks noGrp="1"/>
          </p:cNvSpPr>
          <p:nvPr>
            <p:ph type="title"/>
          </p:nvPr>
        </p:nvSpPr>
        <p:spPr>
          <a:xfrm>
            <a:off x="1728998" y="1948453"/>
            <a:ext cx="10463002" cy="703307"/>
          </a:xfrm>
        </p:spPr>
        <p:txBody>
          <a:bodyPr/>
          <a:lstStyle/>
          <a:p>
            <a:r>
              <a:rPr lang="en-US" sz="2800" dirty="0">
                <a:latin typeface="Arial" panose="020B0604020202020204" pitchFamily="34" charset="0"/>
                <a:cs typeface="Arial" panose="020B0604020202020204" pitchFamily="34" charset="0"/>
              </a:rPr>
              <a:t>AFN Recommendations on ICA Regulation and Policy Approach (</a:t>
            </a:r>
            <a:r>
              <a:rPr lang="en-US" sz="2800" b="1" dirty="0">
                <a:latin typeface="Arial" panose="020B0604020202020204" pitchFamily="34" charset="0"/>
                <a:cs typeface="Arial" panose="020B0604020202020204" pitchFamily="34" charset="0"/>
              </a:rPr>
              <a:t>Continued)</a:t>
            </a:r>
            <a:endParaRPr lang="en-US"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2BB83C9-3F52-A468-578A-7240FD5691D7}"/>
              </a:ext>
            </a:extLst>
          </p:cNvPr>
          <p:cNvSpPr>
            <a:spLocks noGrp="1"/>
          </p:cNvSpPr>
          <p:nvPr>
            <p:ph idx="1"/>
          </p:nvPr>
        </p:nvSpPr>
        <p:spPr>
          <a:xfrm>
            <a:off x="1873604" y="2953848"/>
            <a:ext cx="9336158" cy="3692180"/>
          </a:xfrm>
        </p:spPr>
        <p:txBody>
          <a:bodyPr/>
          <a:lstStyle/>
          <a:p>
            <a:pPr marL="514350" indent="-514350">
              <a:lnSpc>
                <a:spcPct val="100000"/>
              </a:lnSpc>
              <a:spcBef>
                <a:spcPts val="200"/>
              </a:spcBef>
              <a:buFont typeface="+mj-lt"/>
              <a:buAutoNum type="arabicPeriod" startAt="8"/>
            </a:pPr>
            <a:r>
              <a:rPr lang="en-US" sz="2000" kern="100" dirty="0">
                <a:effectLst/>
                <a:latin typeface="Arial" panose="020B0604020202020204" pitchFamily="34" charset="0"/>
                <a:ea typeface="Calibri" panose="020F0502020204030204" pitchFamily="34" charset="0"/>
                <a:cs typeface="Arial" panose="020B0604020202020204" pitchFamily="34" charset="0"/>
              </a:rPr>
              <a:t>Include First Nations in inter-governmental policy dialogue;</a:t>
            </a:r>
          </a:p>
          <a:p>
            <a:pPr marL="514350" indent="-514350">
              <a:lnSpc>
                <a:spcPct val="100000"/>
              </a:lnSpc>
              <a:spcBef>
                <a:spcPts val="200"/>
              </a:spcBef>
              <a:buFont typeface="+mj-lt"/>
              <a:buAutoNum type="arabicPeriod" startAt="8"/>
            </a:pPr>
            <a:r>
              <a:rPr lang="en-US" sz="2000" kern="100" dirty="0">
                <a:effectLst/>
                <a:latin typeface="Arial" panose="020B0604020202020204" pitchFamily="34" charset="0"/>
                <a:ea typeface="Calibri" panose="020F0502020204030204" pitchFamily="34" charset="0"/>
                <a:cs typeface="Arial" panose="020B0604020202020204" pitchFamily="34" charset="0"/>
              </a:rPr>
              <a:t>Facilitate access to federal </a:t>
            </a:r>
            <a:r>
              <a:rPr lang="en-US" sz="2000" kern="100" dirty="0">
                <a:latin typeface="Arial" panose="020B0604020202020204" pitchFamily="34" charset="0"/>
                <a:ea typeface="Calibri" panose="020F0502020204030204" pitchFamily="34" charset="0"/>
                <a:cs typeface="Arial" panose="020B0604020202020204" pitchFamily="34" charset="0"/>
              </a:rPr>
              <a:t>resources (i.e. scientists, technicians and subject-matter experts); </a:t>
            </a:r>
          </a:p>
          <a:p>
            <a:pPr marL="514350" indent="-514350">
              <a:lnSpc>
                <a:spcPct val="100000"/>
              </a:lnSpc>
              <a:spcBef>
                <a:spcPts val="200"/>
              </a:spcBef>
              <a:buFont typeface="+mj-lt"/>
              <a:buAutoNum type="arabicPeriod" startAt="8"/>
            </a:pPr>
            <a:r>
              <a:rPr lang="en-US" sz="2000" kern="100" dirty="0">
                <a:effectLst/>
                <a:latin typeface="Arial" panose="020B0604020202020204" pitchFamily="34" charset="0"/>
                <a:ea typeface="Calibri" panose="020F0502020204030204" pitchFamily="34" charset="0"/>
                <a:cs typeface="Arial" panose="020B0604020202020204" pitchFamily="34" charset="0"/>
              </a:rPr>
              <a:t>Include final determinations as powers that could be exercised by an Indigenous Governing Body;</a:t>
            </a:r>
          </a:p>
          <a:p>
            <a:pPr marL="514350" indent="-514350">
              <a:lnSpc>
                <a:spcPct val="100000"/>
              </a:lnSpc>
              <a:spcBef>
                <a:spcPts val="200"/>
              </a:spcBef>
              <a:buFont typeface="+mj-lt"/>
              <a:buAutoNum type="arabicPeriod" startAt="8"/>
            </a:pPr>
            <a:r>
              <a:rPr lang="en-US" sz="2000" kern="100" dirty="0">
                <a:latin typeface="Arial" panose="020B0604020202020204" pitchFamily="34" charset="0"/>
                <a:ea typeface="Calibri" panose="020F0502020204030204" pitchFamily="34" charset="0"/>
                <a:cs typeface="Arial" panose="020B0604020202020204" pitchFamily="34" charset="0"/>
              </a:rPr>
              <a:t>Support First Nations capacity building;</a:t>
            </a:r>
          </a:p>
          <a:p>
            <a:pPr marL="514350" indent="-514350">
              <a:lnSpc>
                <a:spcPct val="100000"/>
              </a:lnSpc>
              <a:spcBef>
                <a:spcPts val="200"/>
              </a:spcBef>
              <a:buFont typeface="+mj-lt"/>
              <a:buAutoNum type="arabicPeriod" startAt="8"/>
            </a:pPr>
            <a:r>
              <a:rPr lang="en-US" sz="2000" kern="100" dirty="0">
                <a:effectLst/>
                <a:latin typeface="Arial" panose="020B0604020202020204" pitchFamily="34" charset="0"/>
                <a:ea typeface="Calibri" panose="020F0502020204030204" pitchFamily="34" charset="0"/>
                <a:cs typeface="Arial" panose="020B0604020202020204" pitchFamily="34" charset="0"/>
              </a:rPr>
              <a:t>Include</a:t>
            </a:r>
            <a:r>
              <a:rPr lang="en-US" sz="2000" kern="100" dirty="0">
                <a:latin typeface="Arial" panose="020B0604020202020204" pitchFamily="34" charset="0"/>
                <a:ea typeface="Calibri" panose="020F0502020204030204" pitchFamily="34" charset="0"/>
                <a:cs typeface="Arial" panose="020B0604020202020204" pitchFamily="34" charset="0"/>
              </a:rPr>
              <a:t> post-decision phase authorities; </a:t>
            </a:r>
          </a:p>
          <a:p>
            <a:pPr marL="514350" indent="-514350">
              <a:lnSpc>
                <a:spcPct val="100000"/>
              </a:lnSpc>
              <a:spcBef>
                <a:spcPts val="200"/>
              </a:spcBef>
              <a:buFont typeface="+mj-lt"/>
              <a:buAutoNum type="arabicPeriod" startAt="8"/>
            </a:pPr>
            <a:r>
              <a:rPr lang="en-US" sz="2000" kern="100" dirty="0">
                <a:effectLst/>
                <a:latin typeface="Arial" panose="020B0604020202020204" pitchFamily="34" charset="0"/>
                <a:ea typeface="Calibri" panose="020F0502020204030204" pitchFamily="34" charset="0"/>
                <a:cs typeface="Arial" panose="020B0604020202020204" pitchFamily="34" charset="0"/>
              </a:rPr>
              <a:t>Clarify how </a:t>
            </a:r>
            <a:r>
              <a:rPr lang="en-US" sz="2000" kern="100" dirty="0">
                <a:latin typeface="Arial" panose="020B0604020202020204" pitchFamily="34" charset="0"/>
                <a:ea typeface="Calibri" panose="020F0502020204030204" pitchFamily="34" charset="0"/>
                <a:cs typeface="Arial" panose="020B0604020202020204" pitchFamily="34" charset="0"/>
              </a:rPr>
              <a:t>duty to consult will be satisfied when Indigenous Governing Body is co-administering federal impact assessment; and</a:t>
            </a:r>
          </a:p>
          <a:p>
            <a:pPr marL="514350" indent="-514350">
              <a:lnSpc>
                <a:spcPct val="100000"/>
              </a:lnSpc>
              <a:spcBef>
                <a:spcPts val="200"/>
              </a:spcBef>
              <a:buFont typeface="+mj-lt"/>
              <a:buAutoNum type="arabicPeriod" startAt="8"/>
            </a:pPr>
            <a:r>
              <a:rPr lang="en-US" sz="2000" kern="100" dirty="0">
                <a:effectLst/>
                <a:latin typeface="Arial" panose="020B0604020202020204" pitchFamily="34" charset="0"/>
                <a:ea typeface="Calibri" panose="020F0502020204030204" pitchFamily="34" charset="0"/>
                <a:cs typeface="Arial" panose="020B0604020202020204" pitchFamily="34" charset="0"/>
              </a:rPr>
              <a:t>Share</a:t>
            </a:r>
            <a:r>
              <a:rPr lang="en-US" sz="2000" kern="100" dirty="0">
                <a:latin typeface="Arial" panose="020B0604020202020204" pitchFamily="34" charset="0"/>
                <a:ea typeface="Calibri" panose="020F0502020204030204" pitchFamily="34" charset="0"/>
                <a:cs typeface="Arial" panose="020B0604020202020204" pitchFamily="34" charset="0"/>
              </a:rPr>
              <a:t>d decision making as foundational to policy development.</a:t>
            </a:r>
            <a:endParaRPr lang="en-CA" sz="2000" kern="1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0109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5FF338F-B6B7-EFCC-1465-0C8EFEEE25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C4527B-8BCE-7A88-B22F-488279EAA639}"/>
              </a:ext>
            </a:extLst>
          </p:cNvPr>
          <p:cNvSpPr>
            <a:spLocks noGrp="1"/>
          </p:cNvSpPr>
          <p:nvPr>
            <p:ph type="title"/>
          </p:nvPr>
        </p:nvSpPr>
        <p:spPr>
          <a:xfrm>
            <a:off x="1736444" y="2073748"/>
            <a:ext cx="9336157" cy="578675"/>
          </a:xfrm>
        </p:spPr>
        <p:txBody>
          <a:bodyPr/>
          <a:lstStyle/>
          <a:p>
            <a:r>
              <a:rPr lang="en-US" sz="3400" b="1" dirty="0">
                <a:latin typeface="Arial" panose="020B0604020202020204" pitchFamily="34" charset="0"/>
                <a:cs typeface="Arial" panose="020B0604020202020204" pitchFamily="34" charset="0"/>
              </a:rPr>
              <a:t>First Nation-led Assessments</a:t>
            </a:r>
            <a:endParaRPr lang="en-US" sz="3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F89D22A-9A12-A62F-FD7B-1F1001BB4BA2}"/>
              </a:ext>
            </a:extLst>
          </p:cNvPr>
          <p:cNvSpPr>
            <a:spLocks noGrp="1"/>
          </p:cNvSpPr>
          <p:nvPr>
            <p:ph idx="1"/>
          </p:nvPr>
        </p:nvSpPr>
        <p:spPr>
          <a:xfrm>
            <a:off x="1934564" y="2770850"/>
            <a:ext cx="9336158" cy="3692180"/>
          </a:xfrm>
        </p:spPr>
        <p:txBody>
          <a:bodyPr/>
          <a:lstStyle/>
          <a:p>
            <a:pPr>
              <a:lnSpc>
                <a:spcPct val="100000"/>
              </a:lnSpc>
            </a:pPr>
            <a:r>
              <a:rPr lang="en-US" sz="2000" dirty="0">
                <a:latin typeface="Arial" panose="020B0604020202020204" pitchFamily="34" charset="0"/>
                <a:cs typeface="Arial" panose="020B0604020202020204" pitchFamily="34" charset="0"/>
              </a:rPr>
              <a:t>Growing number of First Nation led assessments.</a:t>
            </a:r>
          </a:p>
          <a:p>
            <a:pPr lvl="1">
              <a:lnSpc>
                <a:spcPct val="100000"/>
              </a:lnSpc>
              <a:buFont typeface="Courier New" panose="02070309020205020404" pitchFamily="49" charset="0"/>
              <a:buChar char="o"/>
            </a:pPr>
            <a:r>
              <a:rPr lang="en-US" sz="2000" dirty="0">
                <a:latin typeface="Arial" panose="020B0604020202020204" pitchFamily="34" charset="0"/>
                <a:cs typeface="Arial" panose="020B0604020202020204" pitchFamily="34" charset="0"/>
              </a:rPr>
              <a:t>Assessments conducted pursuant to First Nations laws and protocols; different than First Nation co-administration of federal IAA.</a:t>
            </a:r>
          </a:p>
          <a:p>
            <a:pPr>
              <a:lnSpc>
                <a:spcPct val="100000"/>
              </a:lnSpc>
            </a:pPr>
            <a:r>
              <a:rPr lang="en-US" sz="2000" dirty="0">
                <a:latin typeface="Arial" panose="020B0604020202020204" pitchFamily="34" charset="0"/>
                <a:cs typeface="Arial" panose="020B0604020202020204" pitchFamily="34" charset="0"/>
              </a:rPr>
              <a:t>Can inform whether a community provides or withholds FPIC.</a:t>
            </a:r>
          </a:p>
          <a:p>
            <a:pPr>
              <a:lnSpc>
                <a:spcPct val="100000"/>
              </a:lnSpc>
            </a:pPr>
            <a:r>
              <a:rPr lang="en-US" sz="2000" dirty="0">
                <a:latin typeface="Arial" panose="020B0604020202020204" pitchFamily="34" charset="0"/>
                <a:cs typeface="Arial" panose="020B0604020202020204" pitchFamily="34" charset="0"/>
              </a:rPr>
              <a:t>IAA requires the federal impact assessment to consider First Nation led assessment along with other factors.</a:t>
            </a:r>
          </a:p>
          <a:p>
            <a:pPr>
              <a:lnSpc>
                <a:spcPct val="100000"/>
              </a:lnSpc>
            </a:pPr>
            <a:r>
              <a:rPr lang="en-US" sz="2000" dirty="0">
                <a:latin typeface="Arial" panose="020B0604020202020204" pitchFamily="34" charset="0"/>
                <a:cs typeface="Arial" panose="020B0604020202020204" pitchFamily="34" charset="0"/>
              </a:rPr>
              <a:t>Outstanding issue is adequate funding.</a:t>
            </a:r>
          </a:p>
          <a:p>
            <a:pPr lvl="1">
              <a:lnSpc>
                <a:spcPct val="100000"/>
              </a:lnSpc>
              <a:buFont typeface="Courier New" panose="02070309020205020404" pitchFamily="49" charset="0"/>
              <a:buChar char="o"/>
            </a:pPr>
            <a:r>
              <a:rPr lang="en-US" sz="2000" dirty="0">
                <a:latin typeface="Arial" panose="020B0604020202020204" pitchFamily="34" charset="0"/>
                <a:cs typeface="Arial" panose="020B0604020202020204" pitchFamily="34" charset="0"/>
              </a:rPr>
              <a:t>IAAC has indicated there is some funding available for “pilot projects” in First Nation led assessment on an ad hoc basis.</a:t>
            </a:r>
            <a:endParaRPr lang="en-CA" sz="2000" dirty="0">
              <a:latin typeface="Arial" panose="020B0604020202020204" pitchFamily="34" charset="0"/>
              <a:cs typeface="Arial" panose="020B0604020202020204" pitchFamily="34" charset="0"/>
            </a:endParaRPr>
          </a:p>
          <a:p>
            <a:pPr>
              <a:lnSpc>
                <a:spcPct val="100000"/>
              </a:lnSpc>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8870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0578CAD-817B-3EF8-2D3F-7E33585089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63D091-B824-197A-BDB5-C394759B07FD}"/>
              </a:ext>
            </a:extLst>
          </p:cNvPr>
          <p:cNvSpPr>
            <a:spLocks noGrp="1"/>
          </p:cNvSpPr>
          <p:nvPr>
            <p:ph type="title"/>
          </p:nvPr>
        </p:nvSpPr>
        <p:spPr>
          <a:xfrm>
            <a:off x="1706880" y="2072640"/>
            <a:ext cx="10354750" cy="595023"/>
          </a:xfrm>
        </p:spPr>
        <p:txBody>
          <a:bodyPr/>
          <a:lstStyle/>
          <a:p>
            <a:r>
              <a:rPr lang="en-US" sz="2900" dirty="0">
                <a:latin typeface="Arial" panose="020B0604020202020204" pitchFamily="34" charset="0"/>
                <a:cs typeface="Arial" panose="020B0604020202020204" pitchFamily="34" charset="0"/>
              </a:rPr>
              <a:t>Draft Resolution 04/2024, First Nations Leadership in Impact Assessment</a:t>
            </a:r>
          </a:p>
        </p:txBody>
      </p:sp>
      <p:sp>
        <p:nvSpPr>
          <p:cNvPr id="3" name="Content Placeholder 2">
            <a:extLst>
              <a:ext uri="{FF2B5EF4-FFF2-40B4-BE49-F238E27FC236}">
                <a16:creationId xmlns:a16="http://schemas.microsoft.com/office/drawing/2014/main" id="{B128B65A-6B29-41E5-B9A3-5C15B1D1E339}"/>
              </a:ext>
            </a:extLst>
          </p:cNvPr>
          <p:cNvSpPr>
            <a:spLocks noGrp="1"/>
          </p:cNvSpPr>
          <p:nvPr>
            <p:ph idx="1"/>
          </p:nvPr>
        </p:nvSpPr>
        <p:spPr>
          <a:xfrm>
            <a:off x="1919324" y="3165820"/>
            <a:ext cx="9336158" cy="3692180"/>
          </a:xfrm>
        </p:spPr>
        <p:txBody>
          <a:bodyPr/>
          <a:lstStyle/>
          <a:p>
            <a:pPr marL="0" marR="0" indent="0">
              <a:lnSpc>
                <a:spcPct val="100000"/>
              </a:lnSpc>
              <a:buNone/>
            </a:pPr>
            <a:r>
              <a:rPr lang="en-US" sz="1900" b="1" dirty="0">
                <a:effectLst/>
                <a:latin typeface="Arial" panose="020B0604020202020204" pitchFamily="34" charset="0"/>
                <a:ea typeface="Calibri" panose="020F0502020204030204" pitchFamily="34" charset="0"/>
                <a:cs typeface="Arial" panose="020B0604020202020204" pitchFamily="34" charset="0"/>
              </a:rPr>
              <a:t>THEREFORE BE IT RESOLVED that the First Nations-in-Assembly:</a:t>
            </a:r>
            <a:endParaRPr lang="en-CA" sz="19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a:lnSpc>
                <a:spcPct val="100000"/>
              </a:lnSpc>
              <a:spcBef>
                <a:spcPts val="600"/>
              </a:spcBef>
              <a:buFont typeface="+mj-lt"/>
              <a:buAutoNum type="arabicPeriod"/>
            </a:pPr>
            <a:r>
              <a:rPr lang="en-US" sz="1900" dirty="0">
                <a:effectLst/>
                <a:latin typeface="Arial" panose="020B0604020202020204" pitchFamily="34" charset="0"/>
                <a:ea typeface="Times New Roman" panose="02020603050405020304" pitchFamily="18" charset="0"/>
                <a:cs typeface="Arial" panose="020B0604020202020204" pitchFamily="34" charset="0"/>
              </a:rPr>
              <a:t>Urge the Government of Canada to implement the changes proposed by First Nations in their calls for improvements to the Project List in order to ensure that projects that may impact First Nations rights, title, and jurisdiction, including, but not limited to, in situ oil sands projects and small nuclear reactors, remain subject to federal impact assessment under the </a:t>
            </a:r>
            <a:r>
              <a:rPr lang="en-US" sz="1900" i="1" dirty="0">
                <a:effectLst/>
                <a:latin typeface="Arial" panose="020B0604020202020204" pitchFamily="34" charset="0"/>
                <a:ea typeface="Times New Roman" panose="02020603050405020304" pitchFamily="18" charset="0"/>
                <a:cs typeface="Arial" panose="020B0604020202020204" pitchFamily="34" charset="0"/>
              </a:rPr>
              <a:t>Impact Assessment Act </a:t>
            </a:r>
            <a:r>
              <a:rPr lang="en-US" sz="1900" dirty="0">
                <a:effectLst/>
                <a:latin typeface="Arial" panose="020B0604020202020204" pitchFamily="34" charset="0"/>
                <a:ea typeface="Times New Roman" panose="02020603050405020304" pitchFamily="18" charset="0"/>
                <a:cs typeface="Arial" panose="020B0604020202020204" pitchFamily="34" charset="0"/>
              </a:rPr>
              <a:t>(IAA). </a:t>
            </a:r>
          </a:p>
          <a:p>
            <a:pPr marL="342900" indent="-342900">
              <a:lnSpc>
                <a:spcPct val="100000"/>
              </a:lnSpc>
              <a:spcBef>
                <a:spcPts val="600"/>
              </a:spcBef>
              <a:buFont typeface="+mj-lt"/>
              <a:buAutoNum type="arabicPeriod"/>
            </a:pPr>
            <a:r>
              <a:rPr kumimoji="0" lang="en-US" sz="19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Call on the Government of Canada to, in partnership with First Nations, amend the IAA to bring it in line with the minimum standards articulated in the </a:t>
            </a:r>
            <a:r>
              <a:rPr kumimoji="0" lang="en-US" sz="1900" b="0" i="1"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United Nations Declaration on the Rights of Indigenous Peoples </a:t>
            </a:r>
            <a:r>
              <a:rPr kumimoji="0" lang="en-US" sz="19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Times New Roman" panose="02020603050405020304" pitchFamily="18" charset="0"/>
                <a:cs typeface="Arial" panose="020B0604020202020204" pitchFamily="34" charset="0"/>
              </a:rPr>
              <a:t>(UN Declaration). </a:t>
            </a:r>
            <a:endParaRPr lang="en-CA" sz="1900" dirty="0">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00000"/>
              </a:lnSpc>
              <a:buNone/>
            </a:pPr>
            <a:endParaRPr lang="en-US"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1679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5E691C0-0379-FB10-949B-1A3F844246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91C0FE-F03D-CBE9-B9E0-F93429E3EB2F}"/>
              </a:ext>
            </a:extLst>
          </p:cNvPr>
          <p:cNvSpPr>
            <a:spLocks noGrp="1"/>
          </p:cNvSpPr>
          <p:nvPr>
            <p:ph type="title"/>
          </p:nvPr>
        </p:nvSpPr>
        <p:spPr>
          <a:xfrm>
            <a:off x="1630680" y="1906108"/>
            <a:ext cx="10401375" cy="623732"/>
          </a:xfrm>
        </p:spPr>
        <p:txBody>
          <a:bodyPr/>
          <a:lstStyle/>
          <a:p>
            <a:r>
              <a:rPr lang="en-US" sz="2600" dirty="0">
                <a:latin typeface="Arial" panose="020B0604020202020204" pitchFamily="34" charset="0"/>
                <a:cs typeface="Arial" panose="020B0604020202020204" pitchFamily="34" charset="0"/>
              </a:rPr>
              <a:t>Draft Resolution 04/2024, First Nations Leadership in Impact Assessment</a:t>
            </a:r>
          </a:p>
        </p:txBody>
      </p:sp>
      <p:sp>
        <p:nvSpPr>
          <p:cNvPr id="3" name="Content Placeholder 2">
            <a:extLst>
              <a:ext uri="{FF2B5EF4-FFF2-40B4-BE49-F238E27FC236}">
                <a16:creationId xmlns:a16="http://schemas.microsoft.com/office/drawing/2014/main" id="{106F5B01-73E4-CF9B-0C87-843832A372F4}"/>
              </a:ext>
            </a:extLst>
          </p:cNvPr>
          <p:cNvSpPr>
            <a:spLocks noGrp="1"/>
          </p:cNvSpPr>
          <p:nvPr>
            <p:ph idx="1"/>
          </p:nvPr>
        </p:nvSpPr>
        <p:spPr>
          <a:xfrm>
            <a:off x="1463041" y="2710561"/>
            <a:ext cx="10401374" cy="3659759"/>
          </a:xfrm>
        </p:spPr>
        <p:txBody>
          <a:bodyPr/>
          <a:lstStyle/>
          <a:p>
            <a:pPr marL="342900" marR="0" lvl="0" indent="-342900" algn="l">
              <a:spcBef>
                <a:spcPts val="600"/>
              </a:spcBef>
              <a:buFont typeface="+mj-lt"/>
              <a:buAutoNum type="arabicPeriod" startAt="3"/>
            </a:pPr>
            <a:r>
              <a:rPr lang="en-US" sz="1400" dirty="0">
                <a:effectLst/>
                <a:latin typeface="Arial Narrow" panose="020B0606020202030204" pitchFamily="34" charset="0"/>
                <a:ea typeface="Times New Roman" panose="02020603050405020304" pitchFamily="18" charset="0"/>
                <a:cs typeface="Times New Roman" panose="02020603050405020304" pitchFamily="18" charset="0"/>
              </a:rPr>
              <a:t>Call on the Government of Canada, in the implementation of the IAA to: </a:t>
            </a:r>
            <a:endParaRPr lang="en-CA" sz="1400" dirty="0">
              <a:effectLst/>
              <a:latin typeface="Garamond" panose="02020404030301010803" pitchFamily="18" charset="0"/>
              <a:ea typeface="Times New Roman" panose="02020603050405020304" pitchFamily="18" charset="0"/>
              <a:cs typeface="Times New Roman" panose="02020603050405020304" pitchFamily="18" charset="0"/>
            </a:endParaRPr>
          </a:p>
          <a:p>
            <a:pPr marL="742950" marR="0" lvl="1" indent="-285750" algn="l">
              <a:spcBef>
                <a:spcPts val="600"/>
              </a:spcBef>
              <a:buFont typeface="+mj-lt"/>
              <a:buAutoNum type="alphaLcPeriod"/>
            </a:pPr>
            <a:r>
              <a:rPr lang="en-US" sz="1400" dirty="0">
                <a:effectLst/>
                <a:latin typeface="Arial Narrow" panose="020B0606020202030204" pitchFamily="34" charset="0"/>
                <a:ea typeface="Times New Roman" panose="02020603050405020304" pitchFamily="18" charset="0"/>
                <a:cs typeface="Times New Roman" panose="02020603050405020304" pitchFamily="18" charset="0"/>
              </a:rPr>
              <a:t>Uphold its commitments under the UN Declaration; </a:t>
            </a:r>
            <a:endParaRPr lang="en-CA" sz="1400" dirty="0">
              <a:effectLst/>
              <a:latin typeface="Garamond" panose="02020404030301010803" pitchFamily="18" charset="0"/>
              <a:ea typeface="Times New Roman" panose="02020603050405020304" pitchFamily="18" charset="0"/>
              <a:cs typeface="Times New Roman" panose="02020603050405020304" pitchFamily="18" charset="0"/>
            </a:endParaRPr>
          </a:p>
          <a:p>
            <a:pPr marL="742950" marR="0" lvl="1" indent="-285750" algn="l">
              <a:spcBef>
                <a:spcPts val="600"/>
              </a:spcBef>
              <a:buFont typeface="+mj-lt"/>
              <a:buAutoNum type="alphaLcPeriod"/>
            </a:pPr>
            <a:r>
              <a:rPr lang="en-US" sz="1400" dirty="0">
                <a:effectLst/>
                <a:latin typeface="Arial Narrow" panose="020B0606020202030204" pitchFamily="34" charset="0"/>
                <a:ea typeface="Times New Roman" panose="02020603050405020304" pitchFamily="18" charset="0"/>
                <a:cs typeface="Times New Roman" panose="02020603050405020304" pitchFamily="18" charset="0"/>
              </a:rPr>
              <a:t>Utilize joint development processes to strengthen consultation and collaboration with First Nations for any future regulatory or policy development under the IAA;</a:t>
            </a:r>
            <a:endParaRPr lang="en-CA" sz="1400" dirty="0">
              <a:effectLst/>
              <a:latin typeface="Garamond" panose="02020404030301010803" pitchFamily="18" charset="0"/>
              <a:ea typeface="Times New Roman" panose="02020603050405020304" pitchFamily="18" charset="0"/>
              <a:cs typeface="Times New Roman" panose="02020603050405020304" pitchFamily="18" charset="0"/>
            </a:endParaRPr>
          </a:p>
          <a:p>
            <a:pPr marL="742950" marR="0" lvl="1" indent="-285750" algn="l">
              <a:spcBef>
                <a:spcPts val="600"/>
              </a:spcBef>
              <a:buFont typeface="+mj-lt"/>
              <a:buAutoNum type="alphaLcPeriod"/>
            </a:pPr>
            <a:r>
              <a:rPr lang="en-US" sz="1400" dirty="0">
                <a:effectLst/>
                <a:latin typeface="Arial Narrow" panose="020B0606020202030204" pitchFamily="34" charset="0"/>
                <a:ea typeface="Times New Roman" panose="02020603050405020304" pitchFamily="18" charset="0"/>
                <a:cs typeface="Times New Roman" panose="02020603050405020304" pitchFamily="18" charset="0"/>
              </a:rPr>
              <a:t>Ensure that any future amendments, regulations or policies maintain or enhance the existing protections and opportunities for First Nations in federal impact assessment;</a:t>
            </a:r>
            <a:endParaRPr lang="en-CA" sz="1400" dirty="0">
              <a:effectLst/>
              <a:latin typeface="Garamond" panose="02020404030301010803" pitchFamily="18" charset="0"/>
              <a:ea typeface="Times New Roman" panose="02020603050405020304" pitchFamily="18" charset="0"/>
              <a:cs typeface="Times New Roman" panose="02020603050405020304" pitchFamily="18" charset="0"/>
            </a:endParaRPr>
          </a:p>
          <a:p>
            <a:pPr marL="742950" marR="0" lvl="1" indent="-285750" algn="l">
              <a:spcBef>
                <a:spcPts val="600"/>
              </a:spcBef>
              <a:buFont typeface="+mj-lt"/>
              <a:buAutoNum type="alphaLcPeriod"/>
            </a:pPr>
            <a:r>
              <a:rPr lang="en-US" sz="1400" dirty="0">
                <a:effectLst/>
                <a:latin typeface="Arial Narrow" panose="020B0606020202030204" pitchFamily="34" charset="0"/>
                <a:ea typeface="Times New Roman" panose="02020603050405020304" pitchFamily="18" charset="0"/>
                <a:cs typeface="Times New Roman" panose="02020603050405020304" pitchFamily="18" charset="0"/>
              </a:rPr>
              <a:t>Promptly adopt </a:t>
            </a:r>
            <a:r>
              <a:rPr lang="en-US" sz="1400" i="1" dirty="0">
                <a:effectLst/>
                <a:latin typeface="Arial Narrow" panose="020B0606020202030204" pitchFamily="34" charset="0"/>
                <a:ea typeface="Times New Roman" panose="02020603050405020304" pitchFamily="18" charset="0"/>
                <a:cs typeface="Times New Roman" panose="02020603050405020304" pitchFamily="18" charset="0"/>
              </a:rPr>
              <a:t>Indigenous Co-Administration Agreement Regulations</a:t>
            </a:r>
            <a:r>
              <a:rPr lang="en-US" sz="1400" dirty="0">
                <a:effectLst/>
                <a:latin typeface="Arial Narrow" panose="020B0606020202030204" pitchFamily="34" charset="0"/>
                <a:ea typeface="Times New Roman" panose="02020603050405020304" pitchFamily="18" charset="0"/>
                <a:cs typeface="Times New Roman" panose="02020603050405020304" pitchFamily="18" charset="0"/>
              </a:rPr>
              <a:t> to enable the negotiation of co-administration agreements with those First Nations who wish to pursue them;</a:t>
            </a:r>
            <a:endParaRPr lang="en-CA" sz="1400" dirty="0">
              <a:effectLst/>
              <a:latin typeface="Garamond" panose="02020404030301010803" pitchFamily="18" charset="0"/>
              <a:ea typeface="Times New Roman" panose="02020603050405020304" pitchFamily="18" charset="0"/>
              <a:cs typeface="Times New Roman" panose="02020603050405020304" pitchFamily="18" charset="0"/>
            </a:endParaRPr>
          </a:p>
          <a:p>
            <a:pPr marL="742950" marR="0" lvl="1" indent="-285750" algn="l">
              <a:spcBef>
                <a:spcPts val="600"/>
              </a:spcBef>
              <a:buFont typeface="+mj-lt"/>
              <a:buAutoNum type="alphaLcPeriod"/>
            </a:pPr>
            <a:r>
              <a:rPr lang="en-US" sz="1400" dirty="0">
                <a:effectLst/>
                <a:latin typeface="Arial Narrow" panose="020B0606020202030204" pitchFamily="34" charset="0"/>
                <a:ea typeface="Times New Roman" panose="02020603050405020304" pitchFamily="18" charset="0"/>
                <a:cs typeface="Times New Roman" panose="02020603050405020304" pitchFamily="18" charset="0"/>
              </a:rPr>
              <a:t>Prioritize capacity support for First Nations and allocate a specific funding envelope to support First Nation-led impact assessments;</a:t>
            </a:r>
            <a:endParaRPr lang="en-CA" sz="1400" dirty="0">
              <a:effectLst/>
              <a:latin typeface="Garamond" panose="02020404030301010803" pitchFamily="18" charset="0"/>
              <a:ea typeface="Times New Roman" panose="02020603050405020304" pitchFamily="18" charset="0"/>
              <a:cs typeface="Times New Roman" panose="02020603050405020304" pitchFamily="18" charset="0"/>
            </a:endParaRPr>
          </a:p>
          <a:p>
            <a:pPr marL="742950" marR="0" lvl="1" indent="-285750" algn="l">
              <a:spcBef>
                <a:spcPts val="600"/>
              </a:spcBef>
              <a:buFont typeface="+mj-lt"/>
              <a:buAutoNum type="alphaLcPeriod"/>
            </a:pPr>
            <a:r>
              <a:rPr lang="en-US" sz="1400" dirty="0">
                <a:effectLst/>
                <a:latin typeface="Arial Narrow" panose="020B0606020202030204" pitchFamily="34" charset="0"/>
                <a:ea typeface="Times New Roman" panose="02020603050405020304" pitchFamily="18" charset="0"/>
                <a:cs typeface="Times New Roman" panose="02020603050405020304" pitchFamily="18" charset="0"/>
              </a:rPr>
              <a:t>Recognize, respect, implement and enforce First Nation-led impact assessments where First Nations have taken self-determined action to adopt and apply their own process; </a:t>
            </a:r>
            <a:endParaRPr lang="en-CA" sz="1400" dirty="0">
              <a:effectLst/>
              <a:latin typeface="Garamond" panose="02020404030301010803" pitchFamily="18" charset="0"/>
              <a:ea typeface="Times New Roman" panose="02020603050405020304" pitchFamily="18" charset="0"/>
              <a:cs typeface="Times New Roman" panose="02020603050405020304" pitchFamily="18" charset="0"/>
            </a:endParaRPr>
          </a:p>
          <a:p>
            <a:pPr marL="742950" marR="0" lvl="1" indent="-285750" algn="l">
              <a:spcBef>
                <a:spcPts val="600"/>
              </a:spcBef>
              <a:buFont typeface="+mj-lt"/>
              <a:buAutoNum type="alphaLcPeriod"/>
            </a:pPr>
            <a:r>
              <a:rPr lang="en-US" sz="1400" dirty="0">
                <a:effectLst/>
                <a:latin typeface="Arial Narrow" panose="020B0606020202030204" pitchFamily="34" charset="0"/>
                <a:ea typeface="Times New Roman" panose="02020603050405020304" pitchFamily="18" charset="0"/>
                <a:cs typeface="Times New Roman" panose="02020603050405020304" pitchFamily="18" charset="0"/>
              </a:rPr>
              <a:t>Ensure that the requirement to conduct a federal impact assessment is maintained for all major projects that have the potential to impact the rights and interests of First Nations, including those projects that are deemed to be “clean” or “green” or necessary for the transition to net-zero energy; and </a:t>
            </a:r>
            <a:endParaRPr lang="en-CA" sz="1400" dirty="0">
              <a:effectLst/>
              <a:latin typeface="Garamond" panose="02020404030301010803" pitchFamily="18" charset="0"/>
              <a:ea typeface="Times New Roman" panose="02020603050405020304" pitchFamily="18" charset="0"/>
              <a:cs typeface="Times New Roman" panose="02020603050405020304" pitchFamily="18" charset="0"/>
            </a:endParaRPr>
          </a:p>
          <a:p>
            <a:pPr marL="742950" marR="0" lvl="1" indent="-285750" algn="l">
              <a:spcBef>
                <a:spcPts val="600"/>
              </a:spcBef>
              <a:buFont typeface="+mj-lt"/>
              <a:buAutoNum type="alphaLcPeriod"/>
            </a:pPr>
            <a:r>
              <a:rPr lang="en-US" sz="1400" dirty="0">
                <a:effectLst/>
                <a:latin typeface="Arial Narrow" panose="020B0606020202030204" pitchFamily="34" charset="0"/>
                <a:ea typeface="Times New Roman" panose="02020603050405020304" pitchFamily="18" charset="0"/>
                <a:cs typeface="Times New Roman" panose="02020603050405020304" pitchFamily="18" charset="0"/>
              </a:rPr>
              <a:t>Provide adequate funding directly to First Nations to support their full, direct, and unfettered participation in joint regulatory and policy drafting processes under the IAA.</a:t>
            </a:r>
            <a:endParaRPr lang="en-CA" sz="14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indent="0">
              <a:buNone/>
            </a:pPr>
            <a:endParaRPr lang="en-US" sz="1400" dirty="0"/>
          </a:p>
        </p:txBody>
      </p:sp>
    </p:spTree>
    <p:extLst>
      <p:ext uri="{BB962C8B-B14F-4D97-AF65-F5344CB8AC3E}">
        <p14:creationId xmlns:p14="http://schemas.microsoft.com/office/powerpoint/2010/main" val="370421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D4CC648-A75A-5C9F-6E0C-0F294E24E1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227928-213F-C7C6-36F3-FDFE6966B9C9}"/>
              </a:ext>
            </a:extLst>
          </p:cNvPr>
          <p:cNvSpPr>
            <a:spLocks noGrp="1"/>
          </p:cNvSpPr>
          <p:nvPr>
            <p:ph type="title"/>
          </p:nvPr>
        </p:nvSpPr>
        <p:spPr>
          <a:xfrm>
            <a:off x="1740287" y="1906108"/>
            <a:ext cx="10299313" cy="578675"/>
          </a:xfrm>
        </p:spPr>
        <p:txBody>
          <a:bodyPr/>
          <a:lstStyle/>
          <a:p>
            <a:r>
              <a:rPr lang="en-US" sz="2800" dirty="0">
                <a:latin typeface="Arial" panose="020B0604020202020204" pitchFamily="34" charset="0"/>
                <a:cs typeface="Arial" panose="020B0604020202020204" pitchFamily="34" charset="0"/>
              </a:rPr>
              <a:t>Draft Resolution 04/2024, First Nations Leadership in Impact Assessment</a:t>
            </a:r>
          </a:p>
        </p:txBody>
      </p:sp>
      <p:sp>
        <p:nvSpPr>
          <p:cNvPr id="3" name="Content Placeholder 2">
            <a:extLst>
              <a:ext uri="{FF2B5EF4-FFF2-40B4-BE49-F238E27FC236}">
                <a16:creationId xmlns:a16="http://schemas.microsoft.com/office/drawing/2014/main" id="{3B070928-1D48-BC4E-E39A-53D0AE333F17}"/>
              </a:ext>
            </a:extLst>
          </p:cNvPr>
          <p:cNvSpPr>
            <a:spLocks noGrp="1"/>
          </p:cNvSpPr>
          <p:nvPr>
            <p:ph idx="1"/>
          </p:nvPr>
        </p:nvSpPr>
        <p:spPr>
          <a:xfrm>
            <a:off x="1877555" y="2835303"/>
            <a:ext cx="9336158" cy="3692180"/>
          </a:xfrm>
        </p:spPr>
        <p:txBody>
          <a:bodyPr/>
          <a:lstStyle/>
          <a:p>
            <a:pPr marL="342900" marR="0" lvl="0" indent="-342900" algn="l">
              <a:lnSpc>
                <a:spcPct val="100000"/>
              </a:lnSpc>
              <a:spcBef>
                <a:spcPts val="600"/>
              </a:spcBef>
              <a:buFont typeface="+mj-lt"/>
              <a:buAutoNum type="arabicPeriod" startAt="4"/>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Call on the Assembly of First Nations to:</a:t>
            </a:r>
            <a:endParaRPr lang="en-CA" sz="1800" dirty="0">
              <a:effectLst/>
              <a:latin typeface="Garamond" panose="02020404030301010803" pitchFamily="18" charset="0"/>
              <a:ea typeface="Times New Roman" panose="02020603050405020304" pitchFamily="18" charset="0"/>
              <a:cs typeface="Times New Roman" panose="02020603050405020304" pitchFamily="18" charset="0"/>
            </a:endParaRPr>
          </a:p>
          <a:p>
            <a:pPr marL="742950" marR="0" lvl="1" indent="-285750" algn="l">
              <a:lnSpc>
                <a:spcPct val="100000"/>
              </a:lnSpc>
              <a:spcBef>
                <a:spcPts val="600"/>
              </a:spcBef>
              <a:buFont typeface="+mj-lt"/>
              <a:buAutoNum type="alphaLcPeriod"/>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Share information and facilitate dialogue with First Nations to support joint development of regulations and policies related to federal impact assessment; </a:t>
            </a:r>
            <a:endParaRPr lang="en-CA" sz="1800" dirty="0">
              <a:effectLst/>
              <a:latin typeface="Garamond" panose="02020404030301010803" pitchFamily="18" charset="0"/>
              <a:ea typeface="Times New Roman" panose="02020603050405020304" pitchFamily="18" charset="0"/>
              <a:cs typeface="Times New Roman" panose="02020603050405020304" pitchFamily="18" charset="0"/>
            </a:endParaRPr>
          </a:p>
          <a:p>
            <a:pPr marL="742950" marR="0" lvl="1" indent="-285750" algn="l">
              <a:lnSpc>
                <a:spcPct val="100000"/>
              </a:lnSpc>
              <a:spcBef>
                <a:spcPts val="600"/>
              </a:spcBef>
              <a:buFont typeface="+mj-lt"/>
              <a:buAutoNum type="alphaLcPeriod"/>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Convene a community of practice with First Nations leaders, technicians, representatives, academics, and practitioners with experience in First Nation-led impact assessment to share experiences and lessons in First Nation led impact assessment; </a:t>
            </a:r>
            <a:endParaRPr lang="en-CA" sz="1800" dirty="0">
              <a:effectLst/>
              <a:latin typeface="Garamond" panose="02020404030301010803" pitchFamily="18" charset="0"/>
              <a:ea typeface="Times New Roman" panose="02020603050405020304" pitchFamily="18" charset="0"/>
              <a:cs typeface="Times New Roman" panose="02020603050405020304" pitchFamily="18" charset="0"/>
            </a:endParaRPr>
          </a:p>
          <a:p>
            <a:pPr marL="742950" marR="0" lvl="1" indent="-285750" algn="l">
              <a:lnSpc>
                <a:spcPct val="100000"/>
              </a:lnSpc>
              <a:spcBef>
                <a:spcPts val="600"/>
              </a:spcBef>
              <a:buFont typeface="+mj-lt"/>
              <a:buAutoNum type="alphaLcPeriod"/>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Develop a toolkit to support First Nations in their work to adopt their own impact assessment procedures, processes, and requirements, while building on existing First Nations-led toolkits; and</a:t>
            </a:r>
            <a:endParaRPr lang="en-CA" sz="1800" dirty="0">
              <a:effectLst/>
              <a:latin typeface="Garamond" panose="02020404030301010803" pitchFamily="18" charset="0"/>
              <a:ea typeface="Times New Roman" panose="02020603050405020304" pitchFamily="18" charset="0"/>
              <a:cs typeface="Times New Roman" panose="02020603050405020304" pitchFamily="18" charset="0"/>
            </a:endParaRPr>
          </a:p>
          <a:p>
            <a:pPr marL="742950" marR="0" lvl="1" indent="-285750" algn="l">
              <a:lnSpc>
                <a:spcPct val="100000"/>
              </a:lnSpc>
              <a:spcBef>
                <a:spcPts val="600"/>
              </a:spcBef>
              <a:buFont typeface="+mj-lt"/>
              <a:buAutoNum type="alphaLcPeriod"/>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Advocate for the maintenance, as a baseline, of the protections and opportunities for collaboration afforded to First Nations in the current version of the IAA and amendment that any changes in law, policy or regulation are as strong or stronger than the current protections for the rights and interests of First Nations. </a:t>
            </a:r>
            <a:endParaRPr lang="en-CA" sz="18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indent="0">
              <a:lnSpc>
                <a:spcPct val="100000"/>
              </a:lnSpc>
              <a:buNone/>
            </a:pPr>
            <a:endParaRPr lang="en-US" sz="1800" dirty="0"/>
          </a:p>
        </p:txBody>
      </p:sp>
    </p:spTree>
    <p:extLst>
      <p:ext uri="{BB962C8B-B14F-4D97-AF65-F5344CB8AC3E}">
        <p14:creationId xmlns:p14="http://schemas.microsoft.com/office/powerpoint/2010/main" val="2226629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A9533C6-069B-9416-F284-C70BBC802B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6076F0-19A5-D46D-0C07-1C25108AD272}"/>
              </a:ext>
            </a:extLst>
          </p:cNvPr>
          <p:cNvSpPr>
            <a:spLocks noGrp="1"/>
          </p:cNvSpPr>
          <p:nvPr>
            <p:ph type="title"/>
          </p:nvPr>
        </p:nvSpPr>
        <p:spPr>
          <a:xfrm>
            <a:off x="1427921" y="3429000"/>
            <a:ext cx="9336157" cy="578675"/>
          </a:xfrm>
        </p:spPr>
        <p:txBody>
          <a:bodyPr/>
          <a:lstStyle/>
          <a:p>
            <a:pPr algn="ctr"/>
            <a:r>
              <a:rPr lang="en-US" dirty="0">
                <a:latin typeface="Arial" panose="020B0604020202020204" pitchFamily="34" charset="0"/>
                <a:cs typeface="Arial" panose="020B0604020202020204" pitchFamily="34" charset="0"/>
              </a:rPr>
              <a:t>Climate Action Update</a:t>
            </a:r>
          </a:p>
        </p:txBody>
      </p:sp>
    </p:spTree>
    <p:extLst>
      <p:ext uri="{BB962C8B-B14F-4D97-AF65-F5344CB8AC3E}">
        <p14:creationId xmlns:p14="http://schemas.microsoft.com/office/powerpoint/2010/main" val="3603187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97E57B5-3162-CA54-CD38-95FF0D1749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28B7A4-EE19-6BF5-E43E-CC8C09B5BAD8}"/>
              </a:ext>
            </a:extLst>
          </p:cNvPr>
          <p:cNvSpPr>
            <a:spLocks noGrp="1"/>
          </p:cNvSpPr>
          <p:nvPr>
            <p:ph type="title"/>
          </p:nvPr>
        </p:nvSpPr>
        <p:spPr>
          <a:xfrm>
            <a:off x="1722120" y="1906108"/>
            <a:ext cx="9612819" cy="623732"/>
          </a:xfrm>
        </p:spPr>
        <p:txBody>
          <a:bodyPr/>
          <a:lstStyle/>
          <a:p>
            <a:r>
              <a:rPr lang="en-US" sz="2600" dirty="0">
                <a:latin typeface="Arial" panose="020B0604020202020204" pitchFamily="34" charset="0"/>
                <a:cs typeface="Arial" panose="020B0604020202020204" pitchFamily="34" charset="0"/>
              </a:rPr>
              <a:t>Draft Resolution 39/2024, Reaffirming Support for the Joint Committee on Climate Action</a:t>
            </a:r>
          </a:p>
        </p:txBody>
      </p:sp>
      <p:sp>
        <p:nvSpPr>
          <p:cNvPr id="3" name="Content Placeholder 2">
            <a:extLst>
              <a:ext uri="{FF2B5EF4-FFF2-40B4-BE49-F238E27FC236}">
                <a16:creationId xmlns:a16="http://schemas.microsoft.com/office/drawing/2014/main" id="{E1F52E32-9949-F54A-77AC-1C2616CC6DBF}"/>
              </a:ext>
            </a:extLst>
          </p:cNvPr>
          <p:cNvSpPr>
            <a:spLocks noGrp="1"/>
          </p:cNvSpPr>
          <p:nvPr>
            <p:ph idx="1"/>
          </p:nvPr>
        </p:nvSpPr>
        <p:spPr>
          <a:xfrm>
            <a:off x="1722120" y="2788864"/>
            <a:ext cx="10121618" cy="3078594"/>
          </a:xfrm>
        </p:spPr>
        <p:txBody>
          <a:bodyPr/>
          <a:lstStyle/>
          <a:p>
            <a:pPr marL="0" indent="0">
              <a:buNone/>
            </a:pPr>
            <a:r>
              <a:rPr lang="en-US" sz="1800" b="1" dirty="0"/>
              <a:t>THEREFORE BE IT RESOLVED that the First Nations-in-Assembly:</a:t>
            </a:r>
            <a:endParaRPr lang="en-CA" sz="1800" b="1" dirty="0"/>
          </a:p>
          <a:p>
            <a:pPr marL="342900" marR="0" lvl="0" indent="-342900" algn="l">
              <a:spcBef>
                <a:spcPts val="600"/>
              </a:spcBef>
              <a:buFont typeface="+mj-lt"/>
              <a:buAutoNum type="arabicPeriod"/>
            </a:pP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Call on the Prime Minister and National Chief of the Assembly of First Nations (AFN) to consider the recommendations in the Annual Reports of the Joint Committee on Climate Action (JCCA) as the basis for joint AFN-Canada climate action, with proposed biennial meetings to review progress.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mj-lt"/>
              <a:buAutoNum type="arabicPeriod"/>
            </a:pPr>
            <a:r>
              <a:rPr lang="en-CA" sz="1600" dirty="0">
                <a:effectLst/>
                <a:latin typeface="Arial Narrow" panose="020B0606020202030204" pitchFamily="34" charset="0"/>
                <a:ea typeface="Calibri" panose="020F0502020204030204" pitchFamily="34" charset="0"/>
                <a:cs typeface="Times New Roman" panose="02020603050405020304" pitchFamily="18" charset="0"/>
              </a:rPr>
              <a:t>Direct the AFN to ensure discussions at the JCCA reflect the priorities set out in the AFN National Climate Strategy, as well as those identified by First Nations by way of resolution. </a:t>
            </a:r>
            <a:endParaRPr lang="en-CA" sz="1600" dirty="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buFont typeface="+mj-lt"/>
              <a:buAutoNum type="arabicPeriod"/>
            </a:pPr>
            <a:r>
              <a:rPr lang="en-CA" sz="1600" dirty="0">
                <a:effectLst/>
                <a:latin typeface="Arial Narrow" panose="020B0606020202030204" pitchFamily="34" charset="0"/>
                <a:ea typeface="Calibri" panose="020F0502020204030204" pitchFamily="34" charset="0"/>
                <a:cs typeface="Times New Roman" panose="02020603050405020304" pitchFamily="18" charset="0"/>
              </a:rPr>
              <a:t>Call on the Government of Canada to commit to fully implementing and funding the recommendations identified within the First Nations Climate Leadership Agenda (FNCLA), including regional-specific recommendations. </a:t>
            </a:r>
            <a:endParaRPr lang="en-CA" sz="1600" dirty="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buFont typeface="+mj-lt"/>
              <a:buAutoNum type="arabicPeriod"/>
            </a:pPr>
            <a:r>
              <a:rPr lang="en-CA" sz="1600" dirty="0">
                <a:effectLst/>
                <a:latin typeface="Arial Narrow" panose="020B0606020202030204" pitchFamily="34" charset="0"/>
                <a:ea typeface="Calibri" panose="020F0502020204030204" pitchFamily="34" charset="0"/>
                <a:cs typeface="Times New Roman" panose="02020603050405020304" pitchFamily="18" charset="0"/>
              </a:rPr>
              <a:t>Call on the Government of Canada to ensure that discussions from the JCCA, as well as from First Nations rights- and title-holders, are mainstreamed across all federal departments working on climate change related work, including the development of new policy and regulatory guidance.</a:t>
            </a: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CA" sz="1600" dirty="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buFont typeface="+mj-lt"/>
              <a:buAutoNum type="arabicPeriod"/>
            </a:pPr>
            <a:r>
              <a:rPr lang="en-CA" sz="1600" dirty="0">
                <a:effectLst/>
                <a:latin typeface="Arial Narrow" panose="020B0606020202030204" pitchFamily="34" charset="0"/>
                <a:ea typeface="Calibri" panose="020F0502020204030204" pitchFamily="34" charset="0"/>
                <a:cs typeface="Times New Roman" panose="02020603050405020304" pitchFamily="18" charset="0"/>
              </a:rPr>
              <a:t>Direct the JCCA to work with First Nations rights- and title-holders to break-down the siloes in relevant federal departments and to take a whole-of-government approach to implement the recommendations outlined in the FNCLA in its federal climate policy.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600" dirty="0"/>
          </a:p>
        </p:txBody>
      </p:sp>
    </p:spTree>
    <p:extLst>
      <p:ext uri="{BB962C8B-B14F-4D97-AF65-F5344CB8AC3E}">
        <p14:creationId xmlns:p14="http://schemas.microsoft.com/office/powerpoint/2010/main" val="3681672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F72BC16-C620-594D-CD08-A4991AC3B094}"/>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1B8FD51-FB67-0FBE-674E-CE581B97CFF1}"/>
              </a:ext>
            </a:extLst>
          </p:cNvPr>
          <p:cNvSpPr>
            <a:spLocks noGrp="1"/>
          </p:cNvSpPr>
          <p:nvPr>
            <p:ph idx="1"/>
          </p:nvPr>
        </p:nvSpPr>
        <p:spPr>
          <a:xfrm>
            <a:off x="1427921" y="2379357"/>
            <a:ext cx="9336158" cy="3692180"/>
          </a:xfrm>
        </p:spPr>
        <p:txBody>
          <a:bodyPr/>
          <a:lstStyle/>
          <a:p>
            <a:pPr marL="0" indent="0" algn="ctr">
              <a:buNone/>
            </a:pPr>
            <a:endParaRPr kumimoji="0" lang="en-US" sz="4000" b="0" i="0" u="none" strike="noStrike" kern="100" cap="none" spc="0" normalizeH="0" baseline="0" noProof="0" dirty="0">
              <a:ln>
                <a:noFill/>
              </a:ln>
              <a:solidFill>
                <a:schemeClr val="bg1"/>
              </a:solidFill>
              <a:effectLst/>
              <a:uLnTx/>
              <a:uFillTx/>
              <a:latin typeface="Arial" panose="020B0604020202020204"/>
              <a:ea typeface="Calibri" panose="020F0502020204030204" pitchFamily="34" charset="0"/>
              <a:cs typeface="Times New Roman" panose="02020603050405020304" pitchFamily="18" charset="0"/>
            </a:endParaRPr>
          </a:p>
          <a:p>
            <a:pPr marL="0" indent="0" algn="ctr">
              <a:buNone/>
            </a:pPr>
            <a:r>
              <a:rPr kumimoji="0" lang="en-US" sz="4000" b="1" i="0" u="none" strike="noStrike" kern="100" cap="none" spc="0" normalizeH="0" baseline="0" noProof="0" dirty="0">
                <a:ln>
                  <a:noFill/>
                </a:ln>
                <a:solidFill>
                  <a:schemeClr val="bg1"/>
                </a:solidFill>
                <a:effectLst/>
                <a:uLnTx/>
                <a:uFillTx/>
                <a:latin typeface="Arial" panose="020B0604020202020204"/>
                <a:ea typeface="Calibri" panose="020F0502020204030204" pitchFamily="34" charset="0"/>
                <a:cs typeface="Times New Roman" panose="02020603050405020304" pitchFamily="18" charset="0"/>
              </a:rPr>
              <a:t>Thank You / Merci</a:t>
            </a:r>
            <a:endParaRPr kumimoji="0" lang="en-US" sz="2000" b="1" i="0" u="none" strike="noStrike" kern="1200" cap="none" spc="0" normalizeH="0" baseline="0" noProof="0" dirty="0">
              <a:ln>
                <a:noFill/>
              </a:ln>
              <a:solidFill>
                <a:schemeClr val="bg1"/>
              </a:solidFill>
              <a:effectLst/>
              <a:uLnTx/>
              <a:uFillTx/>
              <a:latin typeface="Arial" panose="020B0604020202020204"/>
              <a:ea typeface="+mn-ea"/>
              <a:cs typeface="+mn-cs"/>
            </a:endParaRPr>
          </a:p>
          <a:p>
            <a:pPr marL="0" indent="0" algn="ctr">
              <a:buNone/>
            </a:pPr>
            <a:endParaRPr lang="en-US" sz="6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6829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13436-08DC-67F5-54A8-BA4E9D333B1C}"/>
              </a:ext>
            </a:extLst>
          </p:cNvPr>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Overview</a:t>
            </a:r>
          </a:p>
        </p:txBody>
      </p:sp>
      <p:sp>
        <p:nvSpPr>
          <p:cNvPr id="3" name="Content Placeholder 2">
            <a:extLst>
              <a:ext uri="{FF2B5EF4-FFF2-40B4-BE49-F238E27FC236}">
                <a16:creationId xmlns:a16="http://schemas.microsoft.com/office/drawing/2014/main" id="{B160763B-F223-A89E-8AEC-4235178A97A2}"/>
              </a:ext>
            </a:extLst>
          </p:cNvPr>
          <p:cNvSpPr>
            <a:spLocks noGrp="1"/>
          </p:cNvSpPr>
          <p:nvPr>
            <p:ph idx="1"/>
          </p:nvPr>
        </p:nvSpPr>
        <p:spPr/>
        <p:txBody>
          <a:bodyPr/>
          <a:lstStyle/>
          <a:p>
            <a:pPr marL="457200" indent="-457200">
              <a:buFont typeface="+mj-lt"/>
              <a:buAutoNum type="arabicPeriod"/>
            </a:pPr>
            <a:r>
              <a:rPr lang="en-US" sz="1700" dirty="0">
                <a:latin typeface="Arial" panose="020B0604020202020204" pitchFamily="34" charset="0"/>
                <a:cs typeface="Arial" panose="020B0604020202020204" pitchFamily="34" charset="0"/>
              </a:rPr>
              <a:t>Current AFN Impact Assessment Mandate</a:t>
            </a:r>
          </a:p>
          <a:p>
            <a:pPr marL="457200" indent="-457200">
              <a:buFont typeface="+mj-lt"/>
              <a:buAutoNum type="arabicPeriod"/>
            </a:pPr>
            <a:r>
              <a:rPr lang="en-US" sz="1700" i="1" dirty="0">
                <a:latin typeface="Arial" panose="020B0604020202020204" pitchFamily="34" charset="0"/>
                <a:cs typeface="Arial" panose="020B0604020202020204" pitchFamily="34" charset="0"/>
              </a:rPr>
              <a:t>Impact Assessment Act </a:t>
            </a:r>
            <a:r>
              <a:rPr lang="en-US" sz="1700" dirty="0">
                <a:latin typeface="Arial" panose="020B0604020202020204" pitchFamily="34" charset="0"/>
                <a:cs typeface="Arial" panose="020B0604020202020204" pitchFamily="34" charset="0"/>
              </a:rPr>
              <a:t>and key First Nation Provisions</a:t>
            </a:r>
          </a:p>
          <a:p>
            <a:pPr marL="457200" indent="-457200">
              <a:buFont typeface="+mj-lt"/>
              <a:buAutoNum type="arabicPeriod"/>
            </a:pPr>
            <a:r>
              <a:rPr lang="en-US" sz="1700" dirty="0">
                <a:latin typeface="Arial" panose="020B0604020202020204" pitchFamily="34" charset="0"/>
                <a:cs typeface="Arial" panose="020B0604020202020204" pitchFamily="34" charset="0"/>
              </a:rPr>
              <a:t>Supreme Court of Canada Opinion and Amendments</a:t>
            </a:r>
          </a:p>
          <a:p>
            <a:pPr marL="457200" indent="-457200">
              <a:buFont typeface="+mj-lt"/>
              <a:buAutoNum type="arabicPeriod"/>
            </a:pPr>
            <a:r>
              <a:rPr lang="en-US" sz="1700" dirty="0">
                <a:latin typeface="Arial" panose="020B0604020202020204" pitchFamily="34" charset="0"/>
                <a:cs typeface="Arial" panose="020B0604020202020204" pitchFamily="34" charset="0"/>
              </a:rPr>
              <a:t>Project List Review and AFN Recommendations</a:t>
            </a:r>
          </a:p>
          <a:p>
            <a:pPr marL="457200" indent="-457200">
              <a:buFont typeface="+mj-lt"/>
              <a:buAutoNum type="arabicPeriod"/>
            </a:pPr>
            <a:r>
              <a:rPr lang="en-US" sz="1700" dirty="0">
                <a:latin typeface="Arial" panose="020B0604020202020204" pitchFamily="34" charset="0"/>
                <a:cs typeface="Arial" panose="020B0604020202020204" pitchFamily="34" charset="0"/>
              </a:rPr>
              <a:t>Co-administration of Federal Impact Assessment and AFN Recommendations</a:t>
            </a:r>
          </a:p>
          <a:p>
            <a:pPr marL="457200" indent="-457200">
              <a:buFont typeface="+mj-lt"/>
              <a:buAutoNum type="arabicPeriod"/>
            </a:pPr>
            <a:r>
              <a:rPr lang="en-US" sz="1700" dirty="0">
                <a:latin typeface="Arial" panose="020B0604020202020204" pitchFamily="34" charset="0"/>
                <a:cs typeface="Arial" panose="020B0604020202020204" pitchFamily="34" charset="0"/>
              </a:rPr>
              <a:t>First Nation-led Assessments</a:t>
            </a:r>
          </a:p>
          <a:p>
            <a:pPr marL="457200" indent="-457200">
              <a:buFont typeface="+mj-lt"/>
              <a:buAutoNum type="arabicPeriod"/>
            </a:pPr>
            <a:r>
              <a:rPr lang="en-US" sz="1700" dirty="0">
                <a:latin typeface="Arial" panose="020B0604020202020204" pitchFamily="34" charset="0"/>
                <a:cs typeface="Arial" panose="020B0604020202020204" pitchFamily="34" charset="0"/>
              </a:rPr>
              <a:t>Regional Assessments</a:t>
            </a:r>
          </a:p>
          <a:p>
            <a:pPr marL="457200" indent="-457200">
              <a:buFont typeface="+mj-lt"/>
              <a:buAutoNum type="arabicPeriod"/>
            </a:pPr>
            <a:r>
              <a:rPr lang="en-US" sz="1700" dirty="0">
                <a:latin typeface="Arial" panose="020B0604020202020204" pitchFamily="34" charset="0"/>
                <a:cs typeface="Arial" panose="020B0604020202020204" pitchFamily="34" charset="0"/>
              </a:rPr>
              <a:t>Draft Resolution 04/2024: </a:t>
            </a:r>
            <a:r>
              <a:rPr lang="en-US" sz="1700" i="1" dirty="0">
                <a:latin typeface="Arial" panose="020B0604020202020204" pitchFamily="34" charset="0"/>
                <a:cs typeface="Arial" panose="020B0604020202020204" pitchFamily="34" charset="0"/>
              </a:rPr>
              <a:t>First Nations Leadership in Impact Assessment</a:t>
            </a:r>
          </a:p>
          <a:p>
            <a:pPr marL="457200" indent="-457200">
              <a:buFont typeface="+mj-lt"/>
              <a:buAutoNum type="arabicPeriod"/>
            </a:pPr>
            <a:r>
              <a:rPr lang="en-US" sz="1700" dirty="0">
                <a:latin typeface="Arial" panose="020B0604020202020204" pitchFamily="34" charset="0"/>
                <a:cs typeface="Arial" panose="020B0604020202020204" pitchFamily="34" charset="0"/>
              </a:rPr>
              <a:t>Climate Action Update</a:t>
            </a:r>
          </a:p>
          <a:p>
            <a:pPr marL="457200" indent="-457200">
              <a:buFont typeface="+mj-lt"/>
              <a:buAutoNum type="arabicPeriod"/>
            </a:pPr>
            <a:r>
              <a:rPr lang="en-US" sz="1700" dirty="0">
                <a:latin typeface="Arial" panose="020B0604020202020204" pitchFamily="34" charset="0"/>
                <a:cs typeface="Arial" panose="020B0604020202020204" pitchFamily="34" charset="0"/>
              </a:rPr>
              <a:t>Draft Resolution 39/2024: </a:t>
            </a:r>
            <a:r>
              <a:rPr lang="en-US" sz="1700" i="1" dirty="0">
                <a:latin typeface="Arial" panose="020B0604020202020204" pitchFamily="34" charset="0"/>
                <a:cs typeface="Arial" panose="020B0604020202020204" pitchFamily="34" charset="0"/>
              </a:rPr>
              <a:t>Reaffirming Support for the Joint Committee on Climate Action</a:t>
            </a:r>
          </a:p>
          <a:p>
            <a:pPr marL="0" indent="0">
              <a:buNone/>
            </a:pP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0493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9488161-7310-18E6-E86F-1EABD99C87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F28ADF-D44A-73D7-915E-E6884734EAF9}"/>
              </a:ext>
            </a:extLst>
          </p:cNvPr>
          <p:cNvSpPr>
            <a:spLocks noGrp="1"/>
          </p:cNvSpPr>
          <p:nvPr>
            <p:ph type="title"/>
          </p:nvPr>
        </p:nvSpPr>
        <p:spPr>
          <a:xfrm>
            <a:off x="1614524" y="1951828"/>
            <a:ext cx="9336157" cy="578675"/>
          </a:xfrm>
        </p:spPr>
        <p:txBody>
          <a:bodyPr/>
          <a:lstStyle/>
          <a:p>
            <a:r>
              <a:rPr lang="en-US" sz="3600" dirty="0">
                <a:latin typeface="Arial" panose="020B0604020202020204" pitchFamily="34" charset="0"/>
                <a:cs typeface="Arial" panose="020B0604020202020204" pitchFamily="34" charset="0"/>
              </a:rPr>
              <a:t>AFN Mandate – Impact Assessment</a:t>
            </a:r>
          </a:p>
        </p:txBody>
      </p:sp>
      <p:sp>
        <p:nvSpPr>
          <p:cNvPr id="3" name="Content Placeholder 2">
            <a:extLst>
              <a:ext uri="{FF2B5EF4-FFF2-40B4-BE49-F238E27FC236}">
                <a16:creationId xmlns:a16="http://schemas.microsoft.com/office/drawing/2014/main" id="{5B695165-3F0D-A9F8-8723-55FCDAAF8FF6}"/>
              </a:ext>
            </a:extLst>
          </p:cNvPr>
          <p:cNvSpPr>
            <a:spLocks noGrp="1"/>
          </p:cNvSpPr>
          <p:nvPr>
            <p:ph idx="1"/>
          </p:nvPr>
        </p:nvSpPr>
        <p:spPr>
          <a:xfrm>
            <a:off x="1614523" y="2801330"/>
            <a:ext cx="9336158" cy="3692180"/>
          </a:xfrm>
        </p:spPr>
        <p:txBody>
          <a:bodyPr/>
          <a:lstStyle/>
          <a:p>
            <a:pPr algn="l">
              <a:lnSpc>
                <a:spcPct val="100000"/>
              </a:lnSpc>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Call on Canada to ensure that regulatory and policy development fully respects the constitutional and other legal obligations of the Crown to First Nations and standards set by the </a:t>
            </a:r>
            <a:r>
              <a:rPr lang="en-US" sz="2000" b="0" i="1" dirty="0">
                <a:effectLst/>
                <a:latin typeface="Arial" panose="020B0604020202020204" pitchFamily="34" charset="0"/>
                <a:cs typeface="Arial" panose="020B0604020202020204" pitchFamily="34" charset="0"/>
              </a:rPr>
              <a:t>United Nations Declaration on the Rights of Indigenous Peoples (</a:t>
            </a:r>
            <a:r>
              <a:rPr lang="en-US" sz="2000" b="0" i="1" u="sng" dirty="0">
                <a:solidFill>
                  <a:schemeClr val="accent1"/>
                </a:solidFill>
                <a:effectLst/>
                <a:latin typeface="Arial" panose="020B0604020202020204" pitchFamily="34" charset="0"/>
                <a:cs typeface="Arial" panose="020B0604020202020204" pitchFamily="34" charset="0"/>
                <a:hlinkClick r:id="rId3" tooltip="Download PDF version of Resolution 69/2018 - First Nations Full, Direct, and Unfetted Participation in Bill-C69 including Regulatory and Policy Co-Development">
                  <a:extLst>
                    <a:ext uri="{A12FA001-AC4F-418D-AE19-62706E023703}">
                      <ahyp:hlinkClr xmlns:ahyp="http://schemas.microsoft.com/office/drawing/2018/hyperlinkcolor" val="tx"/>
                    </a:ext>
                  </a:extLst>
                </a:hlinkClick>
              </a:rPr>
              <a:t>Resolution 69/2018</a:t>
            </a:r>
            <a:r>
              <a:rPr lang="en-US" sz="2000" b="0" i="1" dirty="0">
                <a:effectLst/>
                <a:latin typeface="Arial" panose="020B0604020202020204" pitchFamily="34" charset="0"/>
                <a:cs typeface="Arial" panose="020B0604020202020204" pitchFamily="34" charset="0"/>
              </a:rPr>
              <a:t>).</a:t>
            </a:r>
            <a:endParaRPr lang="en-US" sz="2000" b="0" i="0" dirty="0">
              <a:effectLst/>
              <a:latin typeface="Arial" panose="020B0604020202020204" pitchFamily="34" charset="0"/>
              <a:cs typeface="Arial" panose="020B0604020202020204" pitchFamily="34" charset="0"/>
            </a:endParaRPr>
          </a:p>
          <a:p>
            <a:pPr algn="l">
              <a:lnSpc>
                <a:spcPct val="100000"/>
              </a:lnSpc>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Call on Canada to engage in focused dialogue with First Nations to substantively identify, recognize, and engage the protocols, elements, and processes to conduct joint regulatory and policy drafting (</a:t>
            </a:r>
            <a:r>
              <a:rPr lang="en-US" sz="2000" b="0" i="0" u="sng" dirty="0">
                <a:solidFill>
                  <a:schemeClr val="accent1"/>
                </a:solidFill>
                <a:effectLst/>
                <a:latin typeface="Arial" panose="020B0604020202020204" pitchFamily="34" charset="0"/>
                <a:cs typeface="Arial" panose="020B0604020202020204" pitchFamily="34" charset="0"/>
                <a:hlinkClick r:id="rId3" tooltip="Download PDF version of Resolution 69/2018 - First Nations Full, Direct, and Unfetted Participation in Bill-C69 including Regulatory and Policy Co-Development">
                  <a:extLst>
                    <a:ext uri="{A12FA001-AC4F-418D-AE19-62706E023703}">
                      <ahyp:hlinkClr xmlns:ahyp="http://schemas.microsoft.com/office/drawing/2018/hyperlinkcolor" val="tx"/>
                    </a:ext>
                  </a:extLst>
                </a:hlinkClick>
              </a:rPr>
              <a:t>Resolutions 69/2018</a:t>
            </a:r>
            <a:r>
              <a:rPr lang="en-US" sz="2000" b="0" i="0" dirty="0">
                <a:solidFill>
                  <a:schemeClr val="accent1"/>
                </a:solidFill>
                <a:effectLst/>
                <a:latin typeface="Arial" panose="020B0604020202020204" pitchFamily="34" charset="0"/>
                <a:cs typeface="Arial" panose="020B0604020202020204" pitchFamily="34" charset="0"/>
              </a:rPr>
              <a:t>, </a:t>
            </a:r>
            <a:r>
              <a:rPr lang="en-US" sz="2000" b="0" i="0" u="sng" dirty="0">
                <a:solidFill>
                  <a:schemeClr val="accent1"/>
                </a:solidFill>
                <a:effectLst/>
                <a:latin typeface="Arial" panose="020B0604020202020204" pitchFamily="34" charset="0"/>
                <a:cs typeface="Arial" panose="020B0604020202020204" pitchFamily="34" charset="0"/>
                <a:hlinkClick r:id="rId4" tooltip="Download PDF version of Resolution 06/2019 - Respecting First Nations inherent and constitutionally-protected rights in the Project List for the Impact Assessment Act">
                  <a:extLst>
                    <a:ext uri="{A12FA001-AC4F-418D-AE19-62706E023703}">
                      <ahyp:hlinkClr xmlns:ahyp="http://schemas.microsoft.com/office/drawing/2018/hyperlinkcolor" val="tx"/>
                    </a:ext>
                  </a:extLst>
                </a:hlinkClick>
              </a:rPr>
              <a:t>06/2019</a:t>
            </a:r>
            <a:r>
              <a:rPr lang="en-US" sz="2000" b="0" i="0" dirty="0">
                <a:effectLst/>
                <a:latin typeface="Arial" panose="020B0604020202020204" pitchFamily="34" charset="0"/>
                <a:cs typeface="Arial" panose="020B0604020202020204" pitchFamily="34" charset="0"/>
              </a:rPr>
              <a:t>).</a:t>
            </a:r>
          </a:p>
          <a:p>
            <a:pPr>
              <a:lnSpc>
                <a:spcPct val="100000"/>
              </a:lnSpc>
            </a:pPr>
            <a:r>
              <a:rPr lang="en-US" sz="2000" b="0" i="0" dirty="0">
                <a:effectLst/>
                <a:latin typeface="Arial" panose="020B0604020202020204" pitchFamily="34" charset="0"/>
                <a:cs typeface="Arial" panose="020B0604020202020204" pitchFamily="34" charset="0"/>
              </a:rPr>
              <a:t>Advocate for adequate funding directly to First Nations for their full and effective participation (</a:t>
            </a:r>
            <a:r>
              <a:rPr lang="en-US" sz="2000" b="0" i="0" u="sng" dirty="0">
                <a:solidFill>
                  <a:schemeClr val="accent1"/>
                </a:solidFill>
                <a:effectLst/>
                <a:latin typeface="Arial" panose="020B0604020202020204" pitchFamily="34" charset="0"/>
                <a:cs typeface="Arial" panose="020B0604020202020204" pitchFamily="34" charset="0"/>
                <a:hlinkClick r:id="rId5" tooltip="Download PDF version of Resolution 73/2017 - Environmental and Regulatory Reviews">
                  <a:extLst>
                    <a:ext uri="{A12FA001-AC4F-418D-AE19-62706E023703}">
                      <ahyp:hlinkClr xmlns:ahyp="http://schemas.microsoft.com/office/drawing/2018/hyperlinkcolor" val="tx"/>
                    </a:ext>
                  </a:extLst>
                </a:hlinkClick>
              </a:rPr>
              <a:t>Resolutions 73/2017</a:t>
            </a:r>
            <a:r>
              <a:rPr lang="en-US" sz="2000" b="0" i="0" dirty="0">
                <a:solidFill>
                  <a:schemeClr val="accent1"/>
                </a:solidFill>
                <a:effectLst/>
                <a:latin typeface="Arial" panose="020B0604020202020204" pitchFamily="34" charset="0"/>
                <a:cs typeface="Arial" panose="020B0604020202020204" pitchFamily="34" charset="0"/>
              </a:rPr>
              <a:t>, </a:t>
            </a:r>
            <a:r>
              <a:rPr lang="en-US" sz="2000" b="0" i="0" u="sng" dirty="0">
                <a:solidFill>
                  <a:schemeClr val="accent1"/>
                </a:solidFill>
                <a:effectLst/>
                <a:latin typeface="Arial" panose="020B0604020202020204" pitchFamily="34" charset="0"/>
                <a:cs typeface="Arial" panose="020B0604020202020204" pitchFamily="34" charset="0"/>
                <a:hlinkClick r:id="rId6" tooltip="Download PDF version of Resolution 07/2018 - Addressing First Nations Rights, Title, and Jurisdiction in Bill C-69_ Impact Assessment Act, Canadian Energy Regulator Act, and the Navigation Protection Act">
                  <a:extLst>
                    <a:ext uri="{A12FA001-AC4F-418D-AE19-62706E023703}">
                      <ahyp:hlinkClr xmlns:ahyp="http://schemas.microsoft.com/office/drawing/2018/hyperlinkcolor" val="tx"/>
                    </a:ext>
                  </a:extLst>
                </a:hlinkClick>
              </a:rPr>
              <a:t>07/2018</a:t>
            </a:r>
            <a:r>
              <a:rPr lang="en-US" sz="2000" b="0" i="0" dirty="0">
                <a:solidFill>
                  <a:schemeClr val="accent1"/>
                </a:solidFill>
                <a:effectLst/>
                <a:latin typeface="Arial" panose="020B0604020202020204" pitchFamily="34" charset="0"/>
                <a:cs typeface="Arial" panose="020B0604020202020204" pitchFamily="34" charset="0"/>
              </a:rPr>
              <a:t>, </a:t>
            </a:r>
            <a:r>
              <a:rPr lang="en-US" sz="2000" b="0" i="0" u="sng" dirty="0">
                <a:solidFill>
                  <a:schemeClr val="accent1"/>
                </a:solidFill>
                <a:effectLst/>
                <a:latin typeface="Arial" panose="020B0604020202020204" pitchFamily="34" charset="0"/>
                <a:cs typeface="Arial" panose="020B0604020202020204" pitchFamily="34" charset="0"/>
                <a:hlinkClick r:id="rId3" tooltip="Download PDF version of Resolution 69/2018 - First Nations Full, Direct, and Unfetted Participation in Bill-C69 including Regulatory and Policy Co-Development">
                  <a:extLst>
                    <a:ext uri="{A12FA001-AC4F-418D-AE19-62706E023703}">
                      <ahyp:hlinkClr xmlns:ahyp="http://schemas.microsoft.com/office/drawing/2018/hyperlinkcolor" val="tx"/>
                    </a:ext>
                  </a:extLst>
                </a:hlinkClick>
              </a:rPr>
              <a:t>69/2018</a:t>
            </a:r>
            <a:r>
              <a:rPr lang="en-US" sz="2000" b="0" i="0" dirty="0">
                <a:solidFill>
                  <a:schemeClr val="accent1"/>
                </a:solidFill>
                <a:effectLst/>
                <a:latin typeface="Arial" panose="020B0604020202020204" pitchFamily="34" charset="0"/>
                <a:cs typeface="Arial" panose="020B0604020202020204" pitchFamily="34" charset="0"/>
              </a:rPr>
              <a:t>, </a:t>
            </a:r>
            <a:r>
              <a:rPr lang="en-US" sz="2000" b="0" i="0" u="sng" dirty="0">
                <a:solidFill>
                  <a:schemeClr val="accent1"/>
                </a:solidFill>
                <a:effectLst/>
                <a:latin typeface="Arial" panose="020B0604020202020204" pitchFamily="34" charset="0"/>
                <a:cs typeface="Arial" panose="020B0604020202020204" pitchFamily="34" charset="0"/>
                <a:hlinkClick r:id="rId4" tooltip="Download PDF version of Resolution 06/2019 - Respecting First Nations inherent and constitutionally-protected rights in the Project List for the Impact Assessment Act">
                  <a:extLst>
                    <a:ext uri="{A12FA001-AC4F-418D-AE19-62706E023703}">
                      <ahyp:hlinkClr xmlns:ahyp="http://schemas.microsoft.com/office/drawing/2018/hyperlinkcolor" val="tx"/>
                    </a:ext>
                  </a:extLst>
                </a:hlinkClick>
              </a:rPr>
              <a:t>06/2019</a:t>
            </a:r>
            <a:r>
              <a:rPr lang="en-US" sz="2000" b="0" i="0" dirty="0">
                <a:effectLst/>
                <a:latin typeface="Arial" panose="020B0604020202020204" pitchFamily="34" charset="0"/>
                <a:cs typeface="Arial" panose="020B0604020202020204" pitchFamily="34" charset="0"/>
              </a:rPr>
              <a:t>).</a:t>
            </a:r>
          </a:p>
          <a:p>
            <a:pPr marL="0" indent="0">
              <a:lnSpc>
                <a:spcPct val="100000"/>
              </a:lnSpc>
              <a:buNone/>
            </a:pPr>
            <a:endParaRPr lang="en-US" dirty="0"/>
          </a:p>
        </p:txBody>
      </p:sp>
    </p:spTree>
    <p:extLst>
      <p:ext uri="{BB962C8B-B14F-4D97-AF65-F5344CB8AC3E}">
        <p14:creationId xmlns:p14="http://schemas.microsoft.com/office/powerpoint/2010/main" val="2251792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E519D70-DCDE-4351-1A1B-272D003ED0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6B44D3-7ACE-5BA3-32CF-DE971666B541}"/>
              </a:ext>
            </a:extLst>
          </p:cNvPr>
          <p:cNvSpPr>
            <a:spLocks noGrp="1"/>
          </p:cNvSpPr>
          <p:nvPr>
            <p:ph type="title"/>
          </p:nvPr>
        </p:nvSpPr>
        <p:spPr>
          <a:xfrm>
            <a:off x="1858364" y="2040438"/>
            <a:ext cx="10211716" cy="623732"/>
          </a:xfrm>
        </p:spPr>
        <p:txBody>
          <a:bodyPr/>
          <a:lstStyle/>
          <a:p>
            <a:r>
              <a:rPr lang="en-US" sz="2800" dirty="0">
                <a:latin typeface="Arial" panose="020B0604020202020204" pitchFamily="34" charset="0"/>
                <a:cs typeface="Arial" panose="020B0604020202020204" pitchFamily="34" charset="0"/>
              </a:rPr>
              <a:t>Key First Nation Provisions in the Impact Assessment Act</a:t>
            </a:r>
          </a:p>
        </p:txBody>
      </p:sp>
      <p:sp>
        <p:nvSpPr>
          <p:cNvPr id="3" name="Content Placeholder 2">
            <a:extLst>
              <a:ext uri="{FF2B5EF4-FFF2-40B4-BE49-F238E27FC236}">
                <a16:creationId xmlns:a16="http://schemas.microsoft.com/office/drawing/2014/main" id="{9D455625-FC01-9A05-6867-8BF83A7D93D8}"/>
              </a:ext>
            </a:extLst>
          </p:cNvPr>
          <p:cNvSpPr>
            <a:spLocks noGrp="1"/>
          </p:cNvSpPr>
          <p:nvPr>
            <p:ph idx="1"/>
          </p:nvPr>
        </p:nvSpPr>
        <p:spPr>
          <a:xfrm>
            <a:off x="1751684" y="2664170"/>
            <a:ext cx="9336158" cy="3692180"/>
          </a:xfrm>
        </p:spPr>
        <p:txBody>
          <a:bodyPr/>
          <a:lstStyle/>
          <a:p>
            <a:pPr marL="342900" lvl="0" indent="-342900" algn="just">
              <a:buFont typeface="Symbol" pitchFamily="2" charset="2"/>
              <a:buChar char=""/>
            </a:pPr>
            <a:r>
              <a:rPr lang="en-CA" sz="2200" dirty="0">
                <a:effectLst/>
                <a:latin typeface="Arial" panose="020B0604020202020204" pitchFamily="34" charset="0"/>
                <a:ea typeface="Calibri" panose="020F0502020204030204" pitchFamily="34" charset="0"/>
                <a:cs typeface="Arial" panose="020B0604020202020204" pitchFamily="34" charset="0"/>
              </a:rPr>
              <a:t>Mandatory consideration of the impacts of a project on Indigenous rights both as part of the assessment and at the decision-making stage;</a:t>
            </a:r>
          </a:p>
          <a:p>
            <a:pPr marL="342900" lvl="0" indent="-342900" algn="just">
              <a:buFont typeface="Symbol" pitchFamily="2" charset="2"/>
              <a:buChar char=""/>
            </a:pPr>
            <a:r>
              <a:rPr lang="en-CA" sz="2200" dirty="0">
                <a:effectLst/>
                <a:latin typeface="Arial" panose="020B0604020202020204" pitchFamily="34" charset="0"/>
                <a:ea typeface="Calibri" panose="020F0502020204030204" pitchFamily="34" charset="0"/>
                <a:cs typeface="Arial" panose="020B0604020202020204" pitchFamily="34" charset="0"/>
              </a:rPr>
              <a:t>Mandatory consideration and protection of Indigenous knowledge;</a:t>
            </a:r>
          </a:p>
          <a:p>
            <a:pPr marL="342900" lvl="0" indent="-342900" algn="just">
              <a:buFont typeface="Symbol" pitchFamily="2" charset="2"/>
              <a:buChar char=""/>
            </a:pPr>
            <a:r>
              <a:rPr lang="en-CA" sz="2200" dirty="0">
                <a:effectLst/>
                <a:latin typeface="Arial" panose="020B0604020202020204" pitchFamily="34" charset="0"/>
                <a:ea typeface="Calibri" panose="020F0502020204030204" pitchFamily="34" charset="0"/>
                <a:cs typeface="Arial" panose="020B0604020202020204" pitchFamily="34" charset="0"/>
              </a:rPr>
              <a:t>Recognition of Indigenous governing bodies as “jurisdictions”;</a:t>
            </a:r>
          </a:p>
          <a:p>
            <a:pPr marL="342900" lvl="0" indent="-342900" algn="just">
              <a:buFont typeface="Symbol" pitchFamily="2" charset="2"/>
              <a:buChar char=""/>
            </a:pPr>
            <a:r>
              <a:rPr lang="en-CA" sz="2200" dirty="0">
                <a:latin typeface="Arial" panose="020B0604020202020204" pitchFamily="34" charset="0"/>
                <a:ea typeface="Calibri" panose="020F0502020204030204" pitchFamily="34" charset="0"/>
                <a:cs typeface="Arial" panose="020B0604020202020204" pitchFamily="34" charset="0"/>
              </a:rPr>
              <a:t>New opportunities for  </a:t>
            </a:r>
            <a:r>
              <a:rPr lang="en-CA" sz="2200" dirty="0">
                <a:effectLst/>
                <a:latin typeface="Arial" panose="020B0604020202020204" pitchFamily="34" charset="0"/>
                <a:ea typeface="Calibri" panose="020F0502020204030204" pitchFamily="34" charset="0"/>
                <a:cs typeface="Arial" panose="020B0604020202020204" pitchFamily="34" charset="0"/>
              </a:rPr>
              <a:t>Indigenous led assessments;</a:t>
            </a:r>
          </a:p>
          <a:p>
            <a:pPr marL="342900" lvl="0" indent="-342900" algn="just">
              <a:buFont typeface="Symbol" pitchFamily="2" charset="2"/>
              <a:buChar char=""/>
            </a:pPr>
            <a:r>
              <a:rPr lang="en-CA" sz="2200" dirty="0">
                <a:effectLst/>
                <a:latin typeface="Arial" panose="020B0604020202020204" pitchFamily="34" charset="0"/>
                <a:ea typeface="Calibri" panose="020F0502020204030204" pitchFamily="34" charset="0"/>
                <a:cs typeface="Arial" panose="020B0604020202020204" pitchFamily="34" charset="0"/>
              </a:rPr>
              <a:t>Prohibition on designated projects proceeding without approval under the </a:t>
            </a:r>
            <a:r>
              <a:rPr lang="en-CA" sz="2200" i="1" dirty="0">
                <a:effectLst/>
                <a:latin typeface="Arial" panose="020B0604020202020204" pitchFamily="34" charset="0"/>
                <a:ea typeface="Calibri" panose="020F0502020204030204" pitchFamily="34" charset="0"/>
                <a:cs typeface="Arial" panose="020B0604020202020204" pitchFamily="34" charset="0"/>
              </a:rPr>
              <a:t>Impact Assessment Act</a:t>
            </a:r>
            <a:r>
              <a:rPr lang="en-CA" sz="2200" dirty="0">
                <a:effectLst/>
                <a:latin typeface="Arial" panose="020B0604020202020204" pitchFamily="34" charset="0"/>
                <a:ea typeface="Calibri" panose="020F0502020204030204" pitchFamily="34" charset="0"/>
                <a:cs typeface="Arial" panose="020B0604020202020204" pitchFamily="34" charset="0"/>
              </a:rPr>
              <a:t> if they will have effects on Indigenous rights or interests; and</a:t>
            </a:r>
          </a:p>
          <a:p>
            <a:pPr marL="342900" lvl="0" indent="-342900" algn="just">
              <a:buFont typeface="Symbol" pitchFamily="2" charset="2"/>
              <a:buChar char=""/>
            </a:pPr>
            <a:r>
              <a:rPr lang="en-CA" sz="2200" dirty="0">
                <a:effectLst/>
                <a:latin typeface="Arial" panose="020B0604020202020204" pitchFamily="34" charset="0"/>
                <a:ea typeface="Calibri" panose="020F0502020204030204" pitchFamily="34" charset="0"/>
                <a:cs typeface="Arial" panose="020B0604020202020204" pitchFamily="34" charset="0"/>
              </a:rPr>
              <a:t>Mandatory establishment of an Indigenous Advisory Committee.</a:t>
            </a:r>
            <a:endParaRPr lang="en-US" sz="2200"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53481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76D6C1F-46B8-77BF-A2FE-84E73F2B34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265E9C-773E-D681-460E-9A582E32E945}"/>
              </a:ext>
            </a:extLst>
          </p:cNvPr>
          <p:cNvSpPr>
            <a:spLocks noGrp="1"/>
          </p:cNvSpPr>
          <p:nvPr>
            <p:ph type="title"/>
          </p:nvPr>
        </p:nvSpPr>
        <p:spPr>
          <a:xfrm>
            <a:off x="1728998" y="2055015"/>
            <a:ext cx="9336157" cy="578675"/>
          </a:xfrm>
        </p:spPr>
        <p:txBody>
          <a:bodyPr/>
          <a:lstStyle/>
          <a:p>
            <a:r>
              <a:rPr lang="en-US" sz="3200" dirty="0">
                <a:latin typeface="Arial" panose="020B0604020202020204" pitchFamily="34" charset="0"/>
                <a:cs typeface="Arial" panose="020B0604020202020204" pitchFamily="34" charset="0"/>
              </a:rPr>
              <a:t>AFN Recommendations on IAA Amendments</a:t>
            </a:r>
          </a:p>
        </p:txBody>
      </p:sp>
      <p:sp>
        <p:nvSpPr>
          <p:cNvPr id="3" name="Content Placeholder 2">
            <a:extLst>
              <a:ext uri="{FF2B5EF4-FFF2-40B4-BE49-F238E27FC236}">
                <a16:creationId xmlns:a16="http://schemas.microsoft.com/office/drawing/2014/main" id="{41ABC9A2-FFA9-F0F2-F6CC-D070FC9EECC4}"/>
              </a:ext>
            </a:extLst>
          </p:cNvPr>
          <p:cNvSpPr>
            <a:spLocks noGrp="1"/>
          </p:cNvSpPr>
          <p:nvPr>
            <p:ph idx="1"/>
          </p:nvPr>
        </p:nvSpPr>
        <p:spPr>
          <a:xfrm>
            <a:off x="1728998" y="2633690"/>
            <a:ext cx="9336158" cy="3692180"/>
          </a:xfrm>
        </p:spPr>
        <p:txBody>
          <a:bodyPr/>
          <a:lstStyle/>
          <a:p>
            <a:pPr marL="514350" indent="-514350" algn="just">
              <a:lnSpc>
                <a:spcPct val="100000"/>
              </a:lnSpc>
              <a:buFont typeface="+mj-lt"/>
              <a:buAutoNum type="arabicPeriod"/>
            </a:pPr>
            <a:r>
              <a:rPr lang="en-US" sz="1800" dirty="0">
                <a:latin typeface="Arial" panose="020B0604020202020204" pitchFamily="34" charset="0"/>
                <a:cs typeface="Arial" panose="020B0604020202020204" pitchFamily="34" charset="0"/>
              </a:rPr>
              <a:t>Seek opportunities to operationalize the UN Declaration;</a:t>
            </a:r>
          </a:p>
          <a:p>
            <a:pPr marL="514350" indent="-514350" algn="just">
              <a:lnSpc>
                <a:spcPct val="100000"/>
              </a:lnSpc>
              <a:buFont typeface="+mj-lt"/>
              <a:buAutoNum type="arabicPeriod"/>
            </a:pPr>
            <a:r>
              <a:rPr lang="en-US" sz="1800" dirty="0">
                <a:latin typeface="Arial" panose="020B0604020202020204" pitchFamily="34" charset="0"/>
                <a:cs typeface="Arial" panose="020B0604020202020204" pitchFamily="34" charset="0"/>
              </a:rPr>
              <a:t>Uphold Inherent Title, Aboriginal and Treaty rights; </a:t>
            </a:r>
          </a:p>
          <a:p>
            <a:pPr marL="514350" indent="-514350" algn="just">
              <a:lnSpc>
                <a:spcPct val="100000"/>
              </a:lnSpc>
              <a:buFont typeface="+mj-lt"/>
              <a:buAutoNum type="arabicPeriod"/>
            </a:pPr>
            <a:r>
              <a:rPr lang="en-US" sz="1800" dirty="0">
                <a:latin typeface="Arial" panose="020B0604020202020204" pitchFamily="34" charset="0"/>
                <a:cs typeface="Arial" panose="020B0604020202020204" pitchFamily="34" charset="0"/>
              </a:rPr>
              <a:t>Strengthen reference to First Nations’ ‘decision-making’ in the context of Indigenous Co-Administration;</a:t>
            </a:r>
          </a:p>
          <a:p>
            <a:pPr marL="514350" indent="-514350" algn="just">
              <a:lnSpc>
                <a:spcPct val="100000"/>
              </a:lnSpc>
              <a:buFont typeface="+mj-lt"/>
              <a:buAutoNum type="arabicPeriod"/>
            </a:pPr>
            <a:r>
              <a:rPr lang="en-US" sz="1800" dirty="0">
                <a:latin typeface="Arial" panose="020B0604020202020204" pitchFamily="34" charset="0"/>
                <a:cs typeface="Arial" panose="020B0604020202020204" pitchFamily="34" charset="0"/>
              </a:rPr>
              <a:t>Avoid a restrictive understanding of “effects within federal jurisdiction”;</a:t>
            </a:r>
          </a:p>
          <a:p>
            <a:pPr marL="514350" indent="-514350" algn="just">
              <a:lnSpc>
                <a:spcPct val="100000"/>
              </a:lnSpc>
              <a:buFont typeface="+mj-lt"/>
              <a:buAutoNum type="arabicPeriod"/>
            </a:pPr>
            <a:r>
              <a:rPr lang="en-US" sz="1800" dirty="0">
                <a:latin typeface="Arial" panose="020B0604020202020204" pitchFamily="34" charset="0"/>
                <a:cs typeface="Arial" panose="020B0604020202020204" pitchFamily="34" charset="0"/>
              </a:rPr>
              <a:t>Strengthen references to Indigenous knowledge;</a:t>
            </a:r>
          </a:p>
          <a:p>
            <a:pPr marL="514350" indent="-514350" algn="just">
              <a:lnSpc>
                <a:spcPct val="100000"/>
              </a:lnSpc>
              <a:buFont typeface="+mj-lt"/>
              <a:buAutoNum type="arabicPeriod"/>
            </a:pPr>
            <a:r>
              <a:rPr lang="en-US" sz="1800" dirty="0">
                <a:latin typeface="Arial" panose="020B0604020202020204" pitchFamily="34" charset="0"/>
                <a:cs typeface="Arial" panose="020B0604020202020204" pitchFamily="34" charset="0"/>
              </a:rPr>
              <a:t>Protect Indigenous knowledge systems and confidentiality (non-public disclosure);</a:t>
            </a:r>
          </a:p>
          <a:p>
            <a:pPr marL="514350" indent="-514350" algn="just">
              <a:lnSpc>
                <a:spcPct val="100000"/>
              </a:lnSpc>
              <a:buFont typeface="+mj-lt"/>
              <a:buAutoNum type="arabicPeriod"/>
            </a:pPr>
            <a:r>
              <a:rPr lang="en-US" sz="1800" dirty="0">
                <a:latin typeface="Arial" panose="020B0604020202020204" pitchFamily="34" charset="0"/>
                <a:cs typeface="Arial" panose="020B0604020202020204" pitchFamily="34" charset="0"/>
              </a:rPr>
              <a:t>Defer to First Nations’ designation requests and ensure First Nations participation in designation decisions; and</a:t>
            </a:r>
          </a:p>
          <a:p>
            <a:pPr marL="514350" indent="-514350" algn="just">
              <a:lnSpc>
                <a:spcPct val="100000"/>
              </a:lnSpc>
              <a:buFont typeface="+mj-lt"/>
              <a:buAutoNum type="arabicPeriod"/>
            </a:pPr>
            <a:r>
              <a:rPr lang="en-US" sz="1800" dirty="0">
                <a:latin typeface="Arial" panose="020B0604020202020204" pitchFamily="34" charset="0"/>
                <a:cs typeface="Arial" panose="020B0604020202020204" pitchFamily="34" charset="0"/>
              </a:rPr>
              <a:t>Do not substitute for assessments with lesser standards.</a:t>
            </a:r>
          </a:p>
          <a:p>
            <a:pPr marL="0" indent="0">
              <a:lnSpc>
                <a:spcPct val="100000"/>
              </a:lnSpc>
              <a:buNone/>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0534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ACF753B-573D-FDF7-3D0E-33FF368F36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598E3B-5C7F-BAA2-9326-2D5379EE63D2}"/>
              </a:ext>
            </a:extLst>
          </p:cNvPr>
          <p:cNvSpPr>
            <a:spLocks noGrp="1"/>
          </p:cNvSpPr>
          <p:nvPr>
            <p:ph type="title"/>
          </p:nvPr>
        </p:nvSpPr>
        <p:spPr>
          <a:xfrm>
            <a:off x="1827884" y="1994055"/>
            <a:ext cx="9336157" cy="578675"/>
          </a:xfrm>
        </p:spPr>
        <p:txBody>
          <a:bodyPr/>
          <a:lstStyle/>
          <a:p>
            <a:r>
              <a:rPr lang="en-US" sz="3600" dirty="0">
                <a:latin typeface="Arial" panose="020B0604020202020204" pitchFamily="34" charset="0"/>
                <a:cs typeface="Arial" panose="020B0604020202020204" pitchFamily="34" charset="0"/>
              </a:rPr>
              <a:t>5 Year Review of the Project List</a:t>
            </a:r>
          </a:p>
        </p:txBody>
      </p:sp>
      <p:sp>
        <p:nvSpPr>
          <p:cNvPr id="3" name="Content Placeholder 2">
            <a:extLst>
              <a:ext uri="{FF2B5EF4-FFF2-40B4-BE49-F238E27FC236}">
                <a16:creationId xmlns:a16="http://schemas.microsoft.com/office/drawing/2014/main" id="{4549FE1F-C6F3-71FA-A1CF-E0638364CC5E}"/>
              </a:ext>
            </a:extLst>
          </p:cNvPr>
          <p:cNvSpPr>
            <a:spLocks noGrp="1"/>
          </p:cNvSpPr>
          <p:nvPr>
            <p:ph idx="1"/>
          </p:nvPr>
        </p:nvSpPr>
        <p:spPr>
          <a:xfrm>
            <a:off x="1827883" y="2770850"/>
            <a:ext cx="9336158" cy="3692180"/>
          </a:xfrm>
        </p:spPr>
        <p:txBody>
          <a:bodyPr/>
          <a:lstStyle/>
          <a:p>
            <a:pPr>
              <a:lnSpc>
                <a:spcPct val="100000"/>
              </a:lnSpc>
            </a:pPr>
            <a:r>
              <a:rPr lang="en-CA" sz="1800" dirty="0">
                <a:latin typeface="Arial" panose="020B0604020202020204" pitchFamily="34" charset="0"/>
                <a:cs typeface="Arial" panose="020B0604020202020204" pitchFamily="34" charset="0"/>
              </a:rPr>
              <a:t>Existing Project List has 61 entries across 10 sectors.</a:t>
            </a:r>
          </a:p>
          <a:p>
            <a:pPr>
              <a:lnSpc>
                <a:spcPct val="100000"/>
              </a:lnSpc>
            </a:pPr>
            <a:r>
              <a:rPr lang="en-US" sz="1800" dirty="0">
                <a:latin typeface="Arial" panose="020B0604020202020204" pitchFamily="34" charset="0"/>
                <a:cs typeface="Arial" panose="020B0604020202020204" pitchFamily="34" charset="0"/>
              </a:rPr>
              <a:t>Project List uses a criteria-based approach that only captures projects with the “greatest potential for adverse effects in areas of federal jurisdiction related to the environment.”</a:t>
            </a:r>
          </a:p>
          <a:p>
            <a:pPr>
              <a:lnSpc>
                <a:spcPct val="100000"/>
              </a:lnSpc>
            </a:pPr>
            <a:r>
              <a:rPr lang="en-US" sz="1800" dirty="0">
                <a:latin typeface="Arial" panose="020B0604020202020204" pitchFamily="34" charset="0"/>
                <a:cs typeface="Arial" panose="020B0604020202020204" pitchFamily="34" charset="0"/>
              </a:rPr>
              <a:t>Production capacity and other thresholds encourage “project splitting” to avoid federal IA and may not capture the unique impacts of projects on First Nations.</a:t>
            </a:r>
          </a:p>
          <a:p>
            <a:pPr>
              <a:lnSpc>
                <a:spcPct val="100000"/>
              </a:lnSpc>
            </a:pPr>
            <a:r>
              <a:rPr lang="en-US" sz="1800" dirty="0">
                <a:latin typeface="Arial" panose="020B0604020202020204" pitchFamily="34" charset="0"/>
                <a:cs typeface="Arial" panose="020B0604020202020204" pitchFamily="34" charset="0"/>
              </a:rPr>
              <a:t>Reduced scope of projects subject to federal assessment compared to </a:t>
            </a:r>
            <a:r>
              <a:rPr lang="en-US" sz="1800" i="1" dirty="0">
                <a:latin typeface="Arial" panose="020B0604020202020204" pitchFamily="34" charset="0"/>
                <a:cs typeface="Arial" panose="020B0604020202020204" pitchFamily="34" charset="0"/>
              </a:rPr>
              <a:t>Canadian Environmental Assessment Act, 2012</a:t>
            </a:r>
            <a:r>
              <a:rPr lang="en-US" sz="1800" dirty="0">
                <a:latin typeface="Arial" panose="020B0604020202020204" pitchFamily="34" charset="0"/>
                <a:cs typeface="Arial" panose="020B0604020202020204" pitchFamily="34" charset="0"/>
              </a:rPr>
              <a:t>.</a:t>
            </a:r>
            <a:endParaRPr lang="en-CA" sz="1800" dirty="0">
              <a:latin typeface="Arial" panose="020B0604020202020204" pitchFamily="34" charset="0"/>
              <a:cs typeface="Arial" panose="020B0604020202020204" pitchFamily="34" charset="0"/>
            </a:endParaRPr>
          </a:p>
          <a:p>
            <a:pPr>
              <a:lnSpc>
                <a:spcPct val="100000"/>
              </a:lnSpc>
            </a:pPr>
            <a:r>
              <a:rPr lang="en-CA" sz="1800" dirty="0">
                <a:latin typeface="Arial" panose="020B0604020202020204" pitchFamily="34" charset="0"/>
                <a:cs typeface="Arial" panose="020B0604020202020204" pitchFamily="34" charset="0"/>
              </a:rPr>
              <a:t>IAAC’s lens for review is “regulatory efficiency” but does not include an analysis of impact to First Nations Inherent and/or constitutionally protected rights or title. </a:t>
            </a:r>
          </a:p>
          <a:p>
            <a:pPr>
              <a:lnSpc>
                <a:spcPct val="100000"/>
              </a:lnSpc>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061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E12A4BF-5D2D-656A-D857-1489566E35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7A7B99-2394-F955-5264-924A30A2E600}"/>
              </a:ext>
            </a:extLst>
          </p:cNvPr>
          <p:cNvSpPr>
            <a:spLocks noGrp="1"/>
          </p:cNvSpPr>
          <p:nvPr>
            <p:ph type="title"/>
          </p:nvPr>
        </p:nvSpPr>
        <p:spPr>
          <a:xfrm>
            <a:off x="1812644" y="1967068"/>
            <a:ext cx="9336157" cy="578675"/>
          </a:xfrm>
        </p:spPr>
        <p:txBody>
          <a:bodyPr/>
          <a:lstStyle/>
          <a:p>
            <a:r>
              <a:rPr lang="en-US" sz="3600" dirty="0">
                <a:latin typeface="Arial" panose="020B0604020202020204" pitchFamily="34" charset="0"/>
                <a:cs typeface="Arial" panose="020B0604020202020204" pitchFamily="34" charset="0"/>
              </a:rPr>
              <a:t>5 Year Review of the Project List</a:t>
            </a:r>
          </a:p>
        </p:txBody>
      </p:sp>
      <p:pic>
        <p:nvPicPr>
          <p:cNvPr id="4" name="Content Placeholder 4">
            <a:extLst>
              <a:ext uri="{FF2B5EF4-FFF2-40B4-BE49-F238E27FC236}">
                <a16:creationId xmlns:a16="http://schemas.microsoft.com/office/drawing/2014/main" id="{0F0043E5-3C3D-1BC7-E567-DAB38B2140FE}"/>
              </a:ext>
            </a:extLst>
          </p:cNvPr>
          <p:cNvPicPr>
            <a:picLocks noGrp="1" noChangeAspect="1"/>
          </p:cNvPicPr>
          <p:nvPr>
            <p:ph idx="1"/>
          </p:nvPr>
        </p:nvPicPr>
        <p:blipFill>
          <a:blip r:embed="rId3"/>
          <a:stretch>
            <a:fillRect/>
          </a:stretch>
        </p:blipFill>
        <p:spPr>
          <a:xfrm>
            <a:off x="1978835" y="2572385"/>
            <a:ext cx="8234329" cy="3692525"/>
          </a:xfrm>
        </p:spPr>
      </p:pic>
    </p:spTree>
    <p:extLst>
      <p:ext uri="{BB962C8B-B14F-4D97-AF65-F5344CB8AC3E}">
        <p14:creationId xmlns:p14="http://schemas.microsoft.com/office/powerpoint/2010/main" val="3550161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115D108-D1D8-DECC-1567-6FEFAD425D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0092E2-15C4-45EA-FA0E-7872D501B68E}"/>
              </a:ext>
            </a:extLst>
          </p:cNvPr>
          <p:cNvSpPr>
            <a:spLocks noGrp="1"/>
          </p:cNvSpPr>
          <p:nvPr>
            <p:ph type="title"/>
          </p:nvPr>
        </p:nvSpPr>
        <p:spPr>
          <a:xfrm>
            <a:off x="1751684" y="1921348"/>
            <a:ext cx="9336157" cy="578675"/>
          </a:xfrm>
        </p:spPr>
        <p:txBody>
          <a:bodyPr/>
          <a:lstStyle/>
          <a:p>
            <a:r>
              <a:rPr lang="en-US" sz="3600" dirty="0">
                <a:latin typeface="Arial" panose="020B0604020202020204" pitchFamily="34" charset="0"/>
                <a:cs typeface="Arial" panose="020B0604020202020204" pitchFamily="34" charset="0"/>
              </a:rPr>
              <a:t>AFN Recommendations on Project List</a:t>
            </a:r>
          </a:p>
        </p:txBody>
      </p:sp>
      <p:sp>
        <p:nvSpPr>
          <p:cNvPr id="3" name="Content Placeholder 2">
            <a:extLst>
              <a:ext uri="{FF2B5EF4-FFF2-40B4-BE49-F238E27FC236}">
                <a16:creationId xmlns:a16="http://schemas.microsoft.com/office/drawing/2014/main" id="{820A77F3-BFE5-C3EE-2761-B81591B3FA7A}"/>
              </a:ext>
            </a:extLst>
          </p:cNvPr>
          <p:cNvSpPr>
            <a:spLocks noGrp="1"/>
          </p:cNvSpPr>
          <p:nvPr>
            <p:ph idx="1"/>
          </p:nvPr>
        </p:nvSpPr>
        <p:spPr>
          <a:xfrm>
            <a:off x="1919324" y="2679410"/>
            <a:ext cx="9336158" cy="3692180"/>
          </a:xfrm>
        </p:spPr>
        <p:txBody>
          <a:bodyPr/>
          <a:lstStyle/>
          <a:p>
            <a:pPr marL="514350" indent="-514350">
              <a:buAutoNum type="arabicPeriod"/>
            </a:pPr>
            <a:r>
              <a:rPr lang="en-US" sz="2000" dirty="0">
                <a:latin typeface="Arial" panose="020B0604020202020204" pitchFamily="34" charset="0"/>
                <a:cs typeface="Arial" panose="020B0604020202020204" pitchFamily="34" charset="0"/>
              </a:rPr>
              <a:t>Assess for consistency with UN Declaration;</a:t>
            </a:r>
          </a:p>
          <a:p>
            <a:pPr marL="514350" indent="-514350">
              <a:buAutoNum type="arabicPeriod"/>
            </a:pPr>
            <a:r>
              <a:rPr lang="en-US" sz="2000" dirty="0">
                <a:latin typeface="Arial" panose="020B0604020202020204" pitchFamily="34" charset="0"/>
                <a:cs typeface="Arial" panose="020B0604020202020204" pitchFamily="34" charset="0"/>
              </a:rPr>
              <a:t>Employ Rights lens for the review;</a:t>
            </a:r>
          </a:p>
          <a:p>
            <a:pPr marL="514350" indent="-514350">
              <a:buFont typeface="Arial" panose="020B0604020202020204" pitchFamily="34" charset="0"/>
              <a:buAutoNum type="arabicPeriod"/>
            </a:pPr>
            <a:r>
              <a:rPr lang="en-US" sz="2000" dirty="0">
                <a:latin typeface="Arial" panose="020B0604020202020204" pitchFamily="34" charset="0"/>
                <a:cs typeface="Arial" panose="020B0604020202020204" pitchFamily="34" charset="0"/>
              </a:rPr>
              <a:t>In situ oil sands operations – consult with First Nations in the region;</a:t>
            </a:r>
          </a:p>
          <a:p>
            <a:pPr marL="514350" indent="-514350">
              <a:buAutoNum type="arabicPeriod"/>
            </a:pPr>
            <a:r>
              <a:rPr lang="en-US" sz="2000" dirty="0">
                <a:latin typeface="Arial" panose="020B0604020202020204" pitchFamily="34" charset="0"/>
                <a:cs typeface="Arial" panose="020B0604020202020204" pitchFamily="34" charset="0"/>
              </a:rPr>
              <a:t>Do not remove SMRs and other nuclear projects – adopt amendment;</a:t>
            </a:r>
          </a:p>
          <a:p>
            <a:pPr marL="514350" indent="-514350">
              <a:buAutoNum type="arabicPeriod"/>
            </a:pPr>
            <a:r>
              <a:rPr lang="en-US" sz="2000" dirty="0">
                <a:latin typeface="Arial" panose="020B0604020202020204" pitchFamily="34" charset="0"/>
                <a:cs typeface="Arial" panose="020B0604020202020204" pitchFamily="34" charset="0"/>
              </a:rPr>
              <a:t>Proceed with lowering thresholds for coal mines;</a:t>
            </a:r>
          </a:p>
          <a:p>
            <a:pPr marL="514350" indent="-514350">
              <a:buAutoNum type="arabicPeriod"/>
            </a:pPr>
            <a:r>
              <a:rPr lang="en-US" sz="2000" dirty="0">
                <a:latin typeface="Arial" panose="020B0604020202020204" pitchFamily="34" charset="0"/>
                <a:cs typeface="Arial" panose="020B0604020202020204" pitchFamily="34" charset="0"/>
              </a:rPr>
              <a:t>Mandatory consideration of effects on First Nations, with active and involved participation of First Nations;</a:t>
            </a:r>
          </a:p>
          <a:p>
            <a:pPr marL="514350" indent="-514350">
              <a:buAutoNum type="arabicPeriod"/>
            </a:pPr>
            <a:r>
              <a:rPr lang="en-US" sz="2000" dirty="0">
                <a:latin typeface="Arial" panose="020B0604020202020204" pitchFamily="34" charset="0"/>
                <a:cs typeface="Arial" panose="020B0604020202020204" pitchFamily="34" charset="0"/>
              </a:rPr>
              <a:t>Designation requests from First Nations inform changes. </a:t>
            </a:r>
            <a:endParaRPr lang="en-CA"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9826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74C9622-F4EF-7AE1-78DC-2EFA7F5123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1B8982-7233-95D8-94DA-FB4F2DDDB8FF}"/>
              </a:ext>
            </a:extLst>
          </p:cNvPr>
          <p:cNvSpPr>
            <a:spLocks noGrp="1"/>
          </p:cNvSpPr>
          <p:nvPr>
            <p:ph type="title"/>
          </p:nvPr>
        </p:nvSpPr>
        <p:spPr>
          <a:xfrm>
            <a:off x="1507844" y="2028028"/>
            <a:ext cx="9938312" cy="758062"/>
          </a:xfrm>
        </p:spPr>
        <p:txBody>
          <a:bodyPr/>
          <a:lstStyle/>
          <a:p>
            <a:pPr algn="ctr"/>
            <a:r>
              <a:rPr lang="en-US" sz="3600" dirty="0">
                <a:latin typeface="Arial" panose="020B0604020202020204" pitchFamily="34" charset="0"/>
                <a:cs typeface="Arial" panose="020B0604020202020204" pitchFamily="34" charset="0"/>
              </a:rPr>
              <a:t>Indigenous Co-Administration of federal IA</a:t>
            </a:r>
          </a:p>
        </p:txBody>
      </p:sp>
      <p:sp>
        <p:nvSpPr>
          <p:cNvPr id="3" name="Content Placeholder 2">
            <a:extLst>
              <a:ext uri="{FF2B5EF4-FFF2-40B4-BE49-F238E27FC236}">
                <a16:creationId xmlns:a16="http://schemas.microsoft.com/office/drawing/2014/main" id="{7E769192-694E-7CDD-CAB6-C44E0935D44D}"/>
              </a:ext>
            </a:extLst>
          </p:cNvPr>
          <p:cNvSpPr>
            <a:spLocks noGrp="1"/>
          </p:cNvSpPr>
          <p:nvPr>
            <p:ph idx="1"/>
          </p:nvPr>
        </p:nvSpPr>
        <p:spPr>
          <a:xfrm>
            <a:off x="1808921" y="2786090"/>
            <a:ext cx="9336158" cy="3692180"/>
          </a:xfrm>
        </p:spPr>
        <p:txBody>
          <a:bodyPr/>
          <a:lstStyle/>
          <a:p>
            <a:pPr>
              <a:lnSpc>
                <a:spcPct val="100000"/>
              </a:lnSpc>
            </a:pPr>
            <a:r>
              <a:rPr lang="en-US" sz="2200" dirty="0">
                <a:latin typeface="Arial" panose="020B0604020202020204" pitchFamily="34" charset="0"/>
                <a:cs typeface="Arial" panose="020B0604020202020204" pitchFamily="34" charset="0"/>
              </a:rPr>
              <a:t>IAA at s. 114 empowers co-administration agreements but a regulation is required.</a:t>
            </a:r>
          </a:p>
          <a:p>
            <a:pPr>
              <a:lnSpc>
                <a:spcPct val="100000"/>
              </a:lnSpc>
            </a:pPr>
            <a:r>
              <a:rPr lang="en-US" sz="2200" dirty="0">
                <a:latin typeface="Arial" panose="020B0604020202020204" pitchFamily="34" charset="0"/>
                <a:cs typeface="Arial" panose="020B0604020202020204" pitchFamily="34" charset="0"/>
              </a:rPr>
              <a:t>Co-administration agreements would be </a:t>
            </a:r>
            <a:r>
              <a:rPr lang="en-US" sz="2200" b="1" dirty="0">
                <a:latin typeface="Arial" panose="020B0604020202020204" pitchFamily="34" charset="0"/>
                <a:cs typeface="Arial" panose="020B0604020202020204" pitchFamily="34" charset="0"/>
              </a:rPr>
              <a:t>optional</a:t>
            </a:r>
            <a:r>
              <a:rPr lang="en-US" sz="2200" dirty="0">
                <a:latin typeface="Arial" panose="020B0604020202020204" pitchFamily="34" charset="0"/>
                <a:cs typeface="Arial" panose="020B0604020202020204" pitchFamily="34" charset="0"/>
              </a:rPr>
              <a:t>, and the AFN would </a:t>
            </a:r>
            <a:r>
              <a:rPr lang="en-US" sz="2200" b="1" dirty="0">
                <a:latin typeface="Arial" panose="020B0604020202020204" pitchFamily="34" charset="0"/>
                <a:cs typeface="Arial" panose="020B0604020202020204" pitchFamily="34" charset="0"/>
              </a:rPr>
              <a:t>not</a:t>
            </a:r>
            <a:r>
              <a:rPr lang="en-US" sz="2200" dirty="0">
                <a:latin typeface="Arial" panose="020B0604020202020204" pitchFamily="34" charset="0"/>
                <a:cs typeface="Arial" panose="020B0604020202020204" pitchFamily="34" charset="0"/>
              </a:rPr>
              <a:t> be involved in negotiating individual agreements.</a:t>
            </a:r>
          </a:p>
          <a:p>
            <a:pPr>
              <a:lnSpc>
                <a:spcPct val="100000"/>
              </a:lnSpc>
            </a:pPr>
            <a:r>
              <a:rPr lang="en-US" sz="2200" dirty="0">
                <a:latin typeface="Arial" panose="020B0604020202020204" pitchFamily="34" charset="0"/>
                <a:cs typeface="Arial" panose="020B0604020202020204" pitchFamily="34" charset="0"/>
              </a:rPr>
              <a:t>The opportunity to co-administer an assessment, or part of an assessment, would be limited to the framework set out in the IAA. </a:t>
            </a:r>
          </a:p>
          <a:p>
            <a:pPr>
              <a:lnSpc>
                <a:spcPct val="100000"/>
              </a:lnSpc>
            </a:pPr>
            <a:r>
              <a:rPr lang="en-US" sz="2200" dirty="0">
                <a:latin typeface="Arial" panose="020B0604020202020204" pitchFamily="34" charset="0"/>
                <a:cs typeface="Arial" panose="020B0604020202020204" pitchFamily="34" charset="0"/>
              </a:rPr>
              <a:t>First Nations would not necessarily be able to apply their own processes, unless they met the requirements of the IAA.</a:t>
            </a:r>
          </a:p>
          <a:p>
            <a:pPr>
              <a:lnSpc>
                <a:spcPct val="100000"/>
              </a:lnSpc>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3864442"/>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274</TotalTime>
  <Words>2070</Words>
  <Application>Microsoft Macintosh PowerPoint</Application>
  <PresentationFormat>Widescreen</PresentationFormat>
  <Paragraphs>147</Paragraphs>
  <Slides>19</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Aptos</vt:lpstr>
      <vt:lpstr>Arial</vt:lpstr>
      <vt:lpstr>Arial Narrow</vt:lpstr>
      <vt:lpstr>Calibri</vt:lpstr>
      <vt:lpstr>Courier New</vt:lpstr>
      <vt:lpstr>Garamond</vt:lpstr>
      <vt:lpstr>Symbol</vt:lpstr>
      <vt:lpstr>1_Custom Design</vt:lpstr>
      <vt:lpstr>PowerPoint Presentation</vt:lpstr>
      <vt:lpstr>Overview</vt:lpstr>
      <vt:lpstr>AFN Mandate – Impact Assessment</vt:lpstr>
      <vt:lpstr>Key First Nation Provisions in the Impact Assessment Act</vt:lpstr>
      <vt:lpstr>AFN Recommendations on IAA Amendments</vt:lpstr>
      <vt:lpstr>5 Year Review of the Project List</vt:lpstr>
      <vt:lpstr>5 Year Review of the Project List</vt:lpstr>
      <vt:lpstr>AFN Recommendations on Project List</vt:lpstr>
      <vt:lpstr>Indigenous Co-Administration of federal IA</vt:lpstr>
      <vt:lpstr>What a Co-Administration Agreement Can and Cannot Do</vt:lpstr>
      <vt:lpstr>AFN Recommendations on ICA Regulation and Policy Approach</vt:lpstr>
      <vt:lpstr>AFN Recommendations on ICA Regulation and Policy Approach (Continued)</vt:lpstr>
      <vt:lpstr>First Nation-led Assessments</vt:lpstr>
      <vt:lpstr>Draft Resolution 04/2024, First Nations Leadership in Impact Assessment</vt:lpstr>
      <vt:lpstr>Draft Resolution 04/2024, First Nations Leadership in Impact Assessment</vt:lpstr>
      <vt:lpstr>Draft Resolution 04/2024, First Nations Leadership in Impact Assessment</vt:lpstr>
      <vt:lpstr>Climate Action Update</vt:lpstr>
      <vt:lpstr>Draft Resolution 39/2024, Reaffirming Support for the Joint Committee on Climate Action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Alisha Carter</dc:creator>
  <cp:lastModifiedBy>Hollie King</cp:lastModifiedBy>
  <cp:revision>21</cp:revision>
  <dcterms:created xsi:type="dcterms:W3CDTF">2024-07-08T15:38:23Z</dcterms:created>
  <dcterms:modified xsi:type="dcterms:W3CDTF">2024-11-29T17:26:59Z</dcterms:modified>
</cp:coreProperties>
</file>