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24"/>
  </p:notesMasterIdLst>
  <p:sldIdLst>
    <p:sldId id="269" r:id="rId2"/>
    <p:sldId id="271" r:id="rId3"/>
    <p:sldId id="272" r:id="rId4"/>
    <p:sldId id="288" r:id="rId5"/>
    <p:sldId id="273" r:id="rId6"/>
    <p:sldId id="289" r:id="rId7"/>
    <p:sldId id="274" r:id="rId8"/>
    <p:sldId id="287" r:id="rId9"/>
    <p:sldId id="291" r:id="rId10"/>
    <p:sldId id="292" r:id="rId11"/>
    <p:sldId id="293" r:id="rId12"/>
    <p:sldId id="294" r:id="rId13"/>
    <p:sldId id="285" r:id="rId14"/>
    <p:sldId id="275" r:id="rId15"/>
    <p:sldId id="276" r:id="rId16"/>
    <p:sldId id="277" r:id="rId17"/>
    <p:sldId id="278" r:id="rId18"/>
    <p:sldId id="280" r:id="rId19"/>
    <p:sldId id="281" r:id="rId20"/>
    <p:sldId id="282" r:id="rId21"/>
    <p:sldId id="283" r:id="rId22"/>
    <p:sldId id="284" r:id="rId23"/>
  </p:sldIdLst>
  <p:sldSz cx="9144000" cy="5143500" type="screen16x9"/>
  <p:notesSz cx="7010400" cy="92964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5DD276-D40D-ECB6-E379-705A2B127BD9}" name="Lauren Doxtater" initials="LD" userId="S::LDoxtater@afn.ca::65ca8fc1-0f88-46a6-97d6-2eec105f893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Wellm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35" autoAdjust="0"/>
    <p:restoredTop sz="94849" autoAdjust="0"/>
  </p:normalViewPr>
  <p:slideViewPr>
    <p:cSldViewPr>
      <p:cViewPr varScale="1">
        <p:scale>
          <a:sx n="115" d="100"/>
          <a:sy n="115" d="100"/>
        </p:scale>
        <p:origin x="92" y="28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Dehos" userId="c7a58b66-fc8b-496c-b75f-86d2693ce9fb" providerId="ADAL" clId="{4DC9D7EF-1B5D-47E3-B723-89CBC04BC032}"/>
    <pc:docChg chg="custSel modSld">
      <pc:chgData name="Delphine Dehos" userId="c7a58b66-fc8b-496c-b75f-86d2693ce9fb" providerId="ADAL" clId="{4DC9D7EF-1B5D-47E3-B723-89CBC04BC032}" dt="2025-02-17T02:58:44.471" v="89" actId="20577"/>
      <pc:docMkLst>
        <pc:docMk/>
      </pc:docMkLst>
      <pc:sldChg chg="modSp mod">
        <pc:chgData name="Delphine Dehos" userId="c7a58b66-fc8b-496c-b75f-86d2693ce9fb" providerId="ADAL" clId="{4DC9D7EF-1B5D-47E3-B723-89CBC04BC032}" dt="2025-02-17T02:54:13.694" v="12" actId="20577"/>
        <pc:sldMkLst>
          <pc:docMk/>
          <pc:sldMk cId="0" sldId="269"/>
        </pc:sldMkLst>
        <pc:spChg chg="mod">
          <ac:chgData name="Delphine Dehos" userId="c7a58b66-fc8b-496c-b75f-86d2693ce9fb" providerId="ADAL" clId="{4DC9D7EF-1B5D-47E3-B723-89CBC04BC032}" dt="2025-02-17T02:54:13.694" v="12" actId="20577"/>
          <ac:spMkLst>
            <pc:docMk/>
            <pc:sldMk cId="0" sldId="269"/>
            <ac:spMk id="4098" creationId="{75DEDA3A-9EA7-303F-F9BA-1F27EA9234C6}"/>
          </ac:spMkLst>
        </pc:spChg>
      </pc:sldChg>
      <pc:sldChg chg="modSp mod">
        <pc:chgData name="Delphine Dehos" userId="c7a58b66-fc8b-496c-b75f-86d2693ce9fb" providerId="ADAL" clId="{4DC9D7EF-1B5D-47E3-B723-89CBC04BC032}" dt="2025-02-17T02:56:22.443" v="36" actId="20577"/>
        <pc:sldMkLst>
          <pc:docMk/>
          <pc:sldMk cId="931532007" sldId="271"/>
        </pc:sldMkLst>
        <pc:spChg chg="mod">
          <ac:chgData name="Delphine Dehos" userId="c7a58b66-fc8b-496c-b75f-86d2693ce9fb" providerId="ADAL" clId="{4DC9D7EF-1B5D-47E3-B723-89CBC04BC032}" dt="2025-02-17T02:56:22.443" v="36" actId="20577"/>
          <ac:spMkLst>
            <pc:docMk/>
            <pc:sldMk cId="931532007" sldId="271"/>
            <ac:spMk id="2" creationId="{EDCA432D-2205-90B2-0139-55DD2011C15C}"/>
          </ac:spMkLst>
        </pc:spChg>
      </pc:sldChg>
      <pc:sldChg chg="modSp mod">
        <pc:chgData name="Delphine Dehos" userId="c7a58b66-fc8b-496c-b75f-86d2693ce9fb" providerId="ADAL" clId="{4DC9D7EF-1B5D-47E3-B723-89CBC04BC032}" dt="2025-02-17T02:55:50.290" v="19" actId="313"/>
        <pc:sldMkLst>
          <pc:docMk/>
          <pc:sldMk cId="2806654605" sldId="272"/>
        </pc:sldMkLst>
        <pc:spChg chg="mod">
          <ac:chgData name="Delphine Dehos" userId="c7a58b66-fc8b-496c-b75f-86d2693ce9fb" providerId="ADAL" clId="{4DC9D7EF-1B5D-47E3-B723-89CBC04BC032}" dt="2025-02-17T02:55:50.290" v="19" actId="313"/>
          <ac:spMkLst>
            <pc:docMk/>
            <pc:sldMk cId="2806654605" sldId="272"/>
            <ac:spMk id="2" creationId="{A7178455-2F55-71EA-1825-C3636818F1E3}"/>
          </ac:spMkLst>
        </pc:spChg>
      </pc:sldChg>
      <pc:sldChg chg="modSp mod">
        <pc:chgData name="Delphine Dehos" userId="c7a58b66-fc8b-496c-b75f-86d2693ce9fb" providerId="ADAL" clId="{4DC9D7EF-1B5D-47E3-B723-89CBC04BC032}" dt="2025-02-17T02:58:08.968" v="75" actId="313"/>
        <pc:sldMkLst>
          <pc:docMk/>
          <pc:sldMk cId="4120976184" sldId="276"/>
        </pc:sldMkLst>
        <pc:spChg chg="mod">
          <ac:chgData name="Delphine Dehos" userId="c7a58b66-fc8b-496c-b75f-86d2693ce9fb" providerId="ADAL" clId="{4DC9D7EF-1B5D-47E3-B723-89CBC04BC032}" dt="2025-02-17T02:58:08.968" v="75" actId="313"/>
          <ac:spMkLst>
            <pc:docMk/>
            <pc:sldMk cId="4120976184" sldId="276"/>
            <ac:spMk id="2" creationId="{73D9D0A1-B9AD-DB21-DBB2-8788AE0007B6}"/>
          </ac:spMkLst>
        </pc:spChg>
      </pc:sldChg>
      <pc:sldChg chg="modSp mod">
        <pc:chgData name="Delphine Dehos" userId="c7a58b66-fc8b-496c-b75f-86d2693ce9fb" providerId="ADAL" clId="{4DC9D7EF-1B5D-47E3-B723-89CBC04BC032}" dt="2025-02-17T02:55:41.927" v="13" actId="313"/>
        <pc:sldMkLst>
          <pc:docMk/>
          <pc:sldMk cId="4237876210" sldId="277"/>
        </pc:sldMkLst>
        <pc:spChg chg="mod">
          <ac:chgData name="Delphine Dehos" userId="c7a58b66-fc8b-496c-b75f-86d2693ce9fb" providerId="ADAL" clId="{4DC9D7EF-1B5D-47E3-B723-89CBC04BC032}" dt="2025-02-17T02:55:41.927" v="13" actId="313"/>
          <ac:spMkLst>
            <pc:docMk/>
            <pc:sldMk cId="4237876210" sldId="277"/>
            <ac:spMk id="3" creationId="{A26C4B6D-23BB-F8CE-CA38-3C5D0DF8C722}"/>
          </ac:spMkLst>
        </pc:spChg>
      </pc:sldChg>
      <pc:sldChg chg="modSp mod">
        <pc:chgData name="Delphine Dehos" userId="c7a58b66-fc8b-496c-b75f-86d2693ce9fb" providerId="ADAL" clId="{4DC9D7EF-1B5D-47E3-B723-89CBC04BC032}" dt="2025-02-17T02:58:44.471" v="89" actId="20577"/>
        <pc:sldMkLst>
          <pc:docMk/>
          <pc:sldMk cId="4111272019" sldId="278"/>
        </pc:sldMkLst>
        <pc:spChg chg="mod">
          <ac:chgData name="Delphine Dehos" userId="c7a58b66-fc8b-496c-b75f-86d2693ce9fb" providerId="ADAL" clId="{4DC9D7EF-1B5D-47E3-B723-89CBC04BC032}" dt="2025-02-17T02:58:44.471" v="89" actId="20577"/>
          <ac:spMkLst>
            <pc:docMk/>
            <pc:sldMk cId="4111272019" sldId="278"/>
            <ac:spMk id="2" creationId="{F2B94C7E-A2DB-3247-378F-41001B277C0E}"/>
          </ac:spMkLst>
        </pc:spChg>
        <pc:spChg chg="mod">
          <ac:chgData name="Delphine Dehos" userId="c7a58b66-fc8b-496c-b75f-86d2693ce9fb" providerId="ADAL" clId="{4DC9D7EF-1B5D-47E3-B723-89CBC04BC032}" dt="2025-02-17T02:55:43.252" v="14" actId="313"/>
          <ac:spMkLst>
            <pc:docMk/>
            <pc:sldMk cId="4111272019" sldId="278"/>
            <ac:spMk id="3" creationId="{3F57A9FA-9531-391C-EB53-F28FC566EA47}"/>
          </ac:spMkLst>
        </pc:spChg>
      </pc:sldChg>
      <pc:sldChg chg="modSp mod">
        <pc:chgData name="Delphine Dehos" userId="c7a58b66-fc8b-496c-b75f-86d2693ce9fb" providerId="ADAL" clId="{4DC9D7EF-1B5D-47E3-B723-89CBC04BC032}" dt="2025-02-17T02:55:44.497" v="15" actId="313"/>
        <pc:sldMkLst>
          <pc:docMk/>
          <pc:sldMk cId="4187832685" sldId="280"/>
        </pc:sldMkLst>
        <pc:spChg chg="mod">
          <ac:chgData name="Delphine Dehos" userId="c7a58b66-fc8b-496c-b75f-86d2693ce9fb" providerId="ADAL" clId="{4DC9D7EF-1B5D-47E3-B723-89CBC04BC032}" dt="2025-02-17T02:55:44.497" v="15" actId="313"/>
          <ac:spMkLst>
            <pc:docMk/>
            <pc:sldMk cId="4187832685" sldId="280"/>
            <ac:spMk id="3" creationId="{A30CDB93-0DE2-D7B6-B0AC-BEAF77C3A3AE}"/>
          </ac:spMkLst>
        </pc:spChg>
      </pc:sldChg>
      <pc:sldChg chg="modSp mod">
        <pc:chgData name="Delphine Dehos" userId="c7a58b66-fc8b-496c-b75f-86d2693ce9fb" providerId="ADAL" clId="{4DC9D7EF-1B5D-47E3-B723-89CBC04BC032}" dt="2025-02-17T02:55:45.243" v="16" actId="313"/>
        <pc:sldMkLst>
          <pc:docMk/>
          <pc:sldMk cId="2978579217" sldId="281"/>
        </pc:sldMkLst>
        <pc:spChg chg="mod">
          <ac:chgData name="Delphine Dehos" userId="c7a58b66-fc8b-496c-b75f-86d2693ce9fb" providerId="ADAL" clId="{4DC9D7EF-1B5D-47E3-B723-89CBC04BC032}" dt="2025-02-17T02:55:45.243" v="16" actId="313"/>
          <ac:spMkLst>
            <pc:docMk/>
            <pc:sldMk cId="2978579217" sldId="281"/>
            <ac:spMk id="3" creationId="{311E3CCE-885E-582F-CF6C-BE330F455E5C}"/>
          </ac:spMkLst>
        </pc:spChg>
      </pc:sldChg>
      <pc:sldChg chg="modSp mod">
        <pc:chgData name="Delphine Dehos" userId="c7a58b66-fc8b-496c-b75f-86d2693ce9fb" providerId="ADAL" clId="{4DC9D7EF-1B5D-47E3-B723-89CBC04BC032}" dt="2025-02-17T02:55:46.738" v="17" actId="313"/>
        <pc:sldMkLst>
          <pc:docMk/>
          <pc:sldMk cId="4087602671" sldId="282"/>
        </pc:sldMkLst>
        <pc:spChg chg="mod">
          <ac:chgData name="Delphine Dehos" userId="c7a58b66-fc8b-496c-b75f-86d2693ce9fb" providerId="ADAL" clId="{4DC9D7EF-1B5D-47E3-B723-89CBC04BC032}" dt="2025-02-17T02:55:46.738" v="17" actId="313"/>
          <ac:spMkLst>
            <pc:docMk/>
            <pc:sldMk cId="4087602671" sldId="282"/>
            <ac:spMk id="3" creationId="{929FEC1B-7D72-AB81-00FD-0E2B3A53B04D}"/>
          </ac:spMkLst>
        </pc:spChg>
      </pc:sldChg>
      <pc:sldChg chg="modSp mod">
        <pc:chgData name="Delphine Dehos" userId="c7a58b66-fc8b-496c-b75f-86d2693ce9fb" providerId="ADAL" clId="{4DC9D7EF-1B5D-47E3-B723-89CBC04BC032}" dt="2025-02-17T02:56:52.326" v="56" actId="6549"/>
        <pc:sldMkLst>
          <pc:docMk/>
          <pc:sldMk cId="1848792915" sldId="283"/>
        </pc:sldMkLst>
        <pc:spChg chg="mod">
          <ac:chgData name="Delphine Dehos" userId="c7a58b66-fc8b-496c-b75f-86d2693ce9fb" providerId="ADAL" clId="{4DC9D7EF-1B5D-47E3-B723-89CBC04BC032}" dt="2025-02-17T02:56:52.326" v="56" actId="6549"/>
          <ac:spMkLst>
            <pc:docMk/>
            <pc:sldMk cId="1848792915" sldId="283"/>
            <ac:spMk id="2" creationId="{49102E04-199C-9E51-F953-6139F9C19AD1}"/>
          </ac:spMkLst>
        </pc:spChg>
        <pc:spChg chg="mod">
          <ac:chgData name="Delphine Dehos" userId="c7a58b66-fc8b-496c-b75f-86d2693ce9fb" providerId="ADAL" clId="{4DC9D7EF-1B5D-47E3-B723-89CBC04BC032}" dt="2025-02-17T02:55:47.889" v="18" actId="313"/>
          <ac:spMkLst>
            <pc:docMk/>
            <pc:sldMk cId="1848792915" sldId="283"/>
            <ac:spMk id="3" creationId="{24A893E2-7CFE-B359-C88E-2235B15DD4A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sz="1600"/>
              <a:t>Catégories de demandes approuvées, par montant et proportion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barChart>
        <c:barDir val="col"/>
        <c:grouping val="clustered"/>
        <c:varyColors val="0"/>
        <c:ser>
          <c:idx val="0"/>
          <c:order val="0"/>
          <c:tx>
            <c:strRef>
              <c:f>Sheet1!$B$1</c:f>
              <c:strCache>
                <c:ptCount val="1"/>
                <c:pt idx="0">
                  <c:v>Approved Funds</c:v>
                </c:pt>
              </c:strCache>
            </c:strRef>
          </c:tx>
          <c:spPr>
            <a:solidFill>
              <a:schemeClr val="accent1"/>
            </a:solidFill>
            <a:ln>
              <a:noFill/>
            </a:ln>
            <a:effectLst/>
          </c:spPr>
          <c:invertIfNegative val="0"/>
          <c:dLbls>
            <c:dLbl>
              <c:idx val="0"/>
              <c:tx>
                <c:rich>
                  <a:bodyPr/>
                  <a:lstStyle/>
                  <a:p>
                    <a:fld id="{5CD4F9AB-4D63-4E8F-A830-A02206311810}" type="VALUE">
                      <a:rPr lang="en-US" smtClean="0"/>
                      <a:pPr/>
                      <a:t>[VALUE]</a:t>
                    </a:fld>
                    <a:r>
                      <a:rPr lang="en-US" dirty="0"/>
                      <a:t>,</a:t>
                    </a:r>
                  </a:p>
                  <a:p>
                    <a:r>
                      <a:rPr lang="en-US" dirty="0"/>
                      <a:t>$329.3M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CD-4A61-8ACC-0B4B6219789D}"/>
                </c:ext>
              </c:extLst>
            </c:dLbl>
            <c:dLbl>
              <c:idx val="1"/>
              <c:tx>
                <c:rich>
                  <a:bodyPr/>
                  <a:lstStyle/>
                  <a:p>
                    <a:fld id="{E476E68E-1CAA-4849-9D38-790EE68777EE}" type="VALUE">
                      <a:rPr lang="en-US" smtClean="0"/>
                      <a:pPr/>
                      <a:t>[VALUE]</a:t>
                    </a:fld>
                    <a:r>
                      <a:rPr lang="en-US" dirty="0"/>
                      <a:t>, </a:t>
                    </a:r>
                  </a:p>
                  <a:p>
                    <a:r>
                      <a:rPr lang="en-US" dirty="0"/>
                      <a:t>$256.0M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CD-4A61-8ACC-0B4B6219789D}"/>
                </c:ext>
              </c:extLst>
            </c:dLbl>
            <c:dLbl>
              <c:idx val="2"/>
              <c:tx>
                <c:rich>
                  <a:bodyPr/>
                  <a:lstStyle/>
                  <a:p>
                    <a:fld id="{6CB8992C-71C0-47B7-B47E-AAADB29113ED}" type="VALUE">
                      <a:rPr lang="en-US" smtClean="0"/>
                      <a:pPr/>
                      <a:t>[VALUE]</a:t>
                    </a:fld>
                    <a:r>
                      <a:rPr lang="en-US" dirty="0"/>
                      <a:t>,</a:t>
                    </a:r>
                  </a:p>
                  <a:p>
                    <a:r>
                      <a:rPr lang="en-US" dirty="0"/>
                      <a:t>$145.4M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CD-4A61-8ACC-0B4B6219789D}"/>
                </c:ext>
              </c:extLst>
            </c:dLbl>
            <c:dLbl>
              <c:idx val="3"/>
              <c:tx>
                <c:rich>
                  <a:bodyPr/>
                  <a:lstStyle/>
                  <a:p>
                    <a:fld id="{2F15BC2D-384E-40DD-B793-CA80C9A133B3}" type="VALUE">
                      <a:rPr lang="en-US" smtClean="0"/>
                      <a:pPr/>
                      <a:t>[VALUE]</a:t>
                    </a:fld>
                    <a:r>
                      <a:rPr lang="en-US" dirty="0"/>
                      <a:t>, </a:t>
                    </a:r>
                  </a:p>
                  <a:p>
                    <a:r>
                      <a:rPr lang="en-US" dirty="0"/>
                      <a:t>$36.0M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BCD-4A61-8ACC-0B4B6219789D}"/>
                </c:ext>
              </c:extLst>
            </c:dLbl>
            <c:dLbl>
              <c:idx val="4"/>
              <c:tx>
                <c:rich>
                  <a:bodyPr/>
                  <a:lstStyle/>
                  <a:p>
                    <a:fld id="{99C4C303-62D7-4160-B46C-C26DE7D8E4F9}" type="VALUE">
                      <a:rPr lang="en-US" smtClean="0"/>
                      <a:pPr/>
                      <a:t>[VALUE]</a:t>
                    </a:fld>
                    <a:r>
                      <a:rPr lang="en-US"/>
                      <a:t>, </a:t>
                    </a:r>
                  </a:p>
                  <a:p>
                    <a:r>
                      <a:rPr lang="en-US"/>
                      <a:t>$37.2M</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BCD-4A61-8ACC-0B4B6219789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Education</c:v>
                </c:pt>
                <c:pt idx="1">
                  <c:v>Mental Wellness</c:v>
                </c:pt>
                <c:pt idx="2">
                  <c:v>Social</c:v>
                </c:pt>
                <c:pt idx="3">
                  <c:v>Economic Supports</c:v>
                </c:pt>
                <c:pt idx="4">
                  <c:v>Medical Transportation</c:v>
                </c:pt>
              </c:strCache>
            </c:strRef>
          </c:cat>
          <c:val>
            <c:numRef>
              <c:f>Sheet1!$B$2:$B$6</c:f>
              <c:numCache>
                <c:formatCode>0%</c:formatCode>
                <c:ptCount val="5"/>
                <c:pt idx="0">
                  <c:v>0.3</c:v>
                </c:pt>
                <c:pt idx="1">
                  <c:v>0.24</c:v>
                </c:pt>
                <c:pt idx="2">
                  <c:v>0.13</c:v>
                </c:pt>
                <c:pt idx="3" formatCode="0.00%">
                  <c:v>8.5000000000000006E-2</c:v>
                </c:pt>
                <c:pt idx="4" formatCode="0.00%">
                  <c:v>0.08</c:v>
                </c:pt>
              </c:numCache>
            </c:numRef>
          </c:val>
          <c:extLst>
            <c:ext xmlns:c16="http://schemas.microsoft.com/office/drawing/2014/chart" uri="{C3380CC4-5D6E-409C-BE32-E72D297353CC}">
              <c16:uniqueId val="{00000005-9BCD-4A61-8ACC-0B4B6219789D}"/>
            </c:ext>
          </c:extLst>
        </c:ser>
        <c:ser>
          <c:idx val="1"/>
          <c:order val="1"/>
          <c:tx>
            <c:strRef>
              <c:f>Sheet1!$C$1</c:f>
              <c:strCache>
                <c:ptCount val="1"/>
                <c:pt idx="0">
                  <c:v>Approved Requests</c:v>
                </c:pt>
              </c:strCache>
            </c:strRef>
          </c:tx>
          <c:spPr>
            <a:solidFill>
              <a:schemeClr val="accent2"/>
            </a:solidFill>
            <a:ln>
              <a:noFill/>
            </a:ln>
            <a:effectLst/>
          </c:spPr>
          <c:invertIfNegative val="0"/>
          <c:dLbls>
            <c:dLbl>
              <c:idx val="0"/>
              <c:tx>
                <c:rich>
                  <a:bodyPr/>
                  <a:lstStyle/>
                  <a:p>
                    <a:fld id="{A3821ED3-D4CC-4519-85AC-1E1F303951D4}" type="VALUE">
                      <a:rPr lang="en-US" smtClean="0"/>
                      <a:pPr/>
                      <a:t>[VALUE]</a:t>
                    </a:fld>
                    <a:r>
                      <a:rPr lang="en-US"/>
                      <a:t>,</a:t>
                    </a:r>
                  </a:p>
                  <a:p>
                    <a:r>
                      <a:rPr lang="en-US"/>
                      <a:t>18,758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BCD-4A61-8ACC-0B4B6219789D}"/>
                </c:ext>
              </c:extLst>
            </c:dLbl>
            <c:dLbl>
              <c:idx val="1"/>
              <c:tx>
                <c:rich>
                  <a:bodyPr/>
                  <a:lstStyle/>
                  <a:p>
                    <a:fld id="{A2C86A25-63CB-44DD-8558-796ED83D12F8}" type="VALUE">
                      <a:rPr lang="en-US" smtClean="0"/>
                      <a:pPr/>
                      <a:t>[VALUE]</a:t>
                    </a:fld>
                    <a:r>
                      <a:rPr lang="en-US"/>
                      <a:t>,</a:t>
                    </a:r>
                  </a:p>
                  <a:p>
                    <a:r>
                      <a:rPr lang="en-US"/>
                      <a:t>7,579</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BCD-4A61-8ACC-0B4B6219789D}"/>
                </c:ext>
              </c:extLst>
            </c:dLbl>
            <c:dLbl>
              <c:idx val="2"/>
              <c:tx>
                <c:rich>
                  <a:bodyPr/>
                  <a:lstStyle/>
                  <a:p>
                    <a:fld id="{939AA84F-325F-462C-932B-D20C70072E8F}" type="VALUE">
                      <a:rPr lang="en-US" smtClean="0"/>
                      <a:pPr/>
                      <a:t>[VALUE]</a:t>
                    </a:fld>
                    <a:r>
                      <a:rPr lang="en-US"/>
                      <a:t>,</a:t>
                    </a:r>
                  </a:p>
                  <a:p>
                    <a:r>
                      <a:rPr lang="en-US"/>
                      <a:t>5,750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BCD-4A61-8ACC-0B4B6219789D}"/>
                </c:ext>
              </c:extLst>
            </c:dLbl>
            <c:dLbl>
              <c:idx val="3"/>
              <c:tx>
                <c:rich>
                  <a:bodyPr/>
                  <a:lstStyle/>
                  <a:p>
                    <a:fld id="{CF8E9EA8-C696-4F75-ACCA-EB4F36CDB254}" type="VALUE">
                      <a:rPr lang="en-US" smtClean="0"/>
                      <a:pPr/>
                      <a:t>[VALUE]</a:t>
                    </a:fld>
                    <a:r>
                      <a:rPr lang="en-US" dirty="0"/>
                      <a:t>, </a:t>
                    </a:r>
                  </a:p>
                  <a:p>
                    <a:r>
                      <a:rPr lang="en-US" dirty="0"/>
                      <a:t>15,094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BCD-4A61-8ACC-0B4B6219789D}"/>
                </c:ext>
              </c:extLst>
            </c:dLbl>
            <c:dLbl>
              <c:idx val="4"/>
              <c:tx>
                <c:rich>
                  <a:bodyPr/>
                  <a:lstStyle/>
                  <a:p>
                    <a:fld id="{BE255FC9-2FE7-4FB4-9A70-6B1FFB29DB6C}" type="VALUE">
                      <a:rPr lang="en-US" smtClean="0"/>
                      <a:pPr/>
                      <a:t>[VALUE]</a:t>
                    </a:fld>
                    <a:r>
                      <a:rPr lang="en-US" dirty="0"/>
                      <a:t>, </a:t>
                    </a:r>
                  </a:p>
                  <a:p>
                    <a:r>
                      <a:rPr lang="en-US" dirty="0"/>
                      <a:t>21,475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BCD-4A61-8ACC-0B4B6219789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Education</c:v>
                </c:pt>
                <c:pt idx="1">
                  <c:v>Mental Wellness</c:v>
                </c:pt>
                <c:pt idx="2">
                  <c:v>Social</c:v>
                </c:pt>
                <c:pt idx="3">
                  <c:v>Economic Supports</c:v>
                </c:pt>
                <c:pt idx="4">
                  <c:v>Medical Transportation</c:v>
                </c:pt>
              </c:strCache>
            </c:strRef>
          </c:cat>
          <c:val>
            <c:numRef>
              <c:f>Sheet1!$C$2:$C$6</c:f>
              <c:numCache>
                <c:formatCode>0.00%</c:formatCode>
                <c:ptCount val="5"/>
                <c:pt idx="0" formatCode="0%">
                  <c:v>0.18</c:v>
                </c:pt>
                <c:pt idx="1">
                  <c:v>7.6999999999999999E-2</c:v>
                </c:pt>
                <c:pt idx="2">
                  <c:v>5.8000000000000003E-2</c:v>
                </c:pt>
                <c:pt idx="3" formatCode="0%">
                  <c:v>0.15</c:v>
                </c:pt>
                <c:pt idx="4" formatCode="0%">
                  <c:v>0.21</c:v>
                </c:pt>
              </c:numCache>
            </c:numRef>
          </c:val>
          <c:extLst>
            <c:ext xmlns:c16="http://schemas.microsoft.com/office/drawing/2014/chart" uri="{C3380CC4-5D6E-409C-BE32-E72D297353CC}">
              <c16:uniqueId val="{0000000B-9BCD-4A61-8ACC-0B4B6219789D}"/>
            </c:ext>
          </c:extLst>
        </c:ser>
        <c:dLbls>
          <c:dLblPos val="outEnd"/>
          <c:showLegendKey val="0"/>
          <c:showVal val="1"/>
          <c:showCatName val="0"/>
          <c:showSerName val="0"/>
          <c:showPercent val="0"/>
          <c:showBubbleSize val="0"/>
        </c:dLbls>
        <c:gapWidth val="219"/>
        <c:overlap val="-27"/>
        <c:axId val="1095188271"/>
        <c:axId val="1095192591"/>
      </c:barChart>
      <c:catAx>
        <c:axId val="109518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5192591"/>
        <c:crosses val="autoZero"/>
        <c:auto val="1"/>
        <c:lblAlgn val="ctr"/>
        <c:lblOffset val="100"/>
        <c:noMultiLvlLbl val="0"/>
      </c:catAx>
      <c:valAx>
        <c:axId val="1095192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518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dirty="0"/>
              <a:t>Demandes approuvées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Overall Approved Requests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572E-4980-8336-431475D357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572E-4980-8336-431475D357B7}"/>
              </c:ext>
            </c:extLst>
          </c:dPt>
          <c:dLbls>
            <c:dLbl>
              <c:idx val="0"/>
              <c:layout>
                <c:manualLayout>
                  <c:x val="0.1211122267668788"/>
                  <c:y val="-1.7638000864539805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572E-4980-8336-431475D357B7}"/>
                </c:ext>
              </c:extLst>
            </c:dLbl>
            <c:dLbl>
              <c:idx val="1"/>
              <c:layout>
                <c:manualLayout>
                  <c:x val="-8.5950612544236568E-2"/>
                  <c:y val="-4.4095002161349595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572E-4980-8336-431475D357B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Individual</c:v>
                </c:pt>
                <c:pt idx="1">
                  <c:v>Group</c:v>
                </c:pt>
              </c:strCache>
            </c:strRef>
          </c:cat>
          <c:val>
            <c:numRef>
              <c:f>Sheet1!$B$2:$B$5</c:f>
              <c:numCache>
                <c:formatCode>General</c:formatCode>
                <c:ptCount val="2"/>
                <c:pt idx="0">
                  <c:v>8.1999999999999993</c:v>
                </c:pt>
                <c:pt idx="1">
                  <c:v>3.2</c:v>
                </c:pt>
              </c:numCache>
            </c:numRef>
          </c:val>
          <c:extLst>
            <c:ext xmlns:c16="http://schemas.microsoft.com/office/drawing/2014/chart" uri="{C3380CC4-5D6E-409C-BE32-E72D297353CC}">
              <c16:uniqueId val="{00000000-572E-4980-8336-431475D357B7}"/>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noProof="0" dirty="0"/>
              <a:t>Produits et services approuvés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Overall Approved Products and Services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54-482B-A689-AC4084220B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54-482B-A689-AC4084220B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54-482B-A689-AC4084220B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54-482B-A689-AC4084220BA6}"/>
              </c:ext>
            </c:extLst>
          </c:dPt>
          <c:dLbls>
            <c:dLbl>
              <c:idx val="0"/>
              <c:layout>
                <c:manualLayout>
                  <c:x val="0.1054848426679267"/>
                  <c:y val="-5.7323502809754373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754-482B-A689-AC4084220BA6}"/>
                </c:ext>
              </c:extLst>
            </c:dLbl>
            <c:dLbl>
              <c:idx val="1"/>
              <c:layout>
                <c:manualLayout>
                  <c:x val="-8.595061254423661E-2"/>
                  <c:y val="3.527600172907961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754-482B-A689-AC4084220BA6}"/>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Individual</c:v>
                </c:pt>
                <c:pt idx="1">
                  <c:v>Group</c:v>
                </c:pt>
              </c:strCache>
            </c:strRef>
          </c:cat>
          <c:val>
            <c:numRef>
              <c:f>Sheet1!$B$2:$B$5</c:f>
              <c:numCache>
                <c:formatCode>General</c:formatCode>
                <c:ptCount val="2"/>
                <c:pt idx="0">
                  <c:v>129167</c:v>
                </c:pt>
                <c:pt idx="1">
                  <c:v>1144973</c:v>
                </c:pt>
              </c:numCache>
            </c:numRef>
          </c:val>
          <c:extLst>
            <c:ext xmlns:c16="http://schemas.microsoft.com/office/drawing/2014/chart" uri="{C3380CC4-5D6E-409C-BE32-E72D297353CC}">
              <c16:uniqueId val="{00000008-6754-482B-A689-AC4084220BA6}"/>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dirty="0"/>
              <a:t>Fonds approuvés (millions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Overall Approved Funds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11-49F9-AC43-F164BD81F1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11-49F9-AC43-F164BD81F1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11-49F9-AC43-F164BD81F1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11-49F9-AC43-F164BD81F18D}"/>
              </c:ext>
            </c:extLst>
          </c:dPt>
          <c:dLbls>
            <c:dLbl>
              <c:idx val="0"/>
              <c:layout>
                <c:manualLayout>
                  <c:x val="6.6416382420546441E-2"/>
                  <c:y val="-8.378050410656416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11-49F9-AC43-F164BD81F18D}"/>
                </c:ext>
              </c:extLst>
            </c:dLbl>
            <c:dLbl>
              <c:idx val="1"/>
              <c:layout>
                <c:manualLayout>
                  <c:x val="-8.9857458568974591E-2"/>
                  <c:y val="4.4095002161349518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11-49F9-AC43-F164BD81F18D}"/>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Individual</c:v>
                </c:pt>
                <c:pt idx="1">
                  <c:v>Group</c:v>
                </c:pt>
              </c:strCache>
            </c:strRef>
          </c:cat>
          <c:val>
            <c:numRef>
              <c:f>Sheet1!$B$2:$B$3</c:f>
              <c:numCache>
                <c:formatCode>General</c:formatCode>
                <c:ptCount val="2"/>
                <c:pt idx="0">
                  <c:v>447.2</c:v>
                </c:pt>
                <c:pt idx="1">
                  <c:v>638.79999999999995</c:v>
                </c:pt>
              </c:numCache>
            </c:numRef>
          </c:val>
          <c:extLst>
            <c:ext xmlns:c16="http://schemas.microsoft.com/office/drawing/2014/chart" uri="{C3380CC4-5D6E-409C-BE32-E72D297353CC}">
              <c16:uniqueId val="{00000008-3A11-49F9-AC43-F164BD81F18D}"/>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a:t>Demandes approuvées pour l’éducation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Education Approved Requests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572E-4980-8336-431475D357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572E-4980-8336-431475D357B7}"/>
              </c:ext>
            </c:extLst>
          </c:dPt>
          <c:dLbls>
            <c:dLbl>
              <c:idx val="0"/>
              <c:layout>
                <c:manualLayout>
                  <c:x val="0.1211122267668788"/>
                  <c:y val="-1.7638000864539805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572E-4980-8336-431475D357B7}"/>
                </c:ext>
              </c:extLst>
            </c:dLbl>
            <c:dLbl>
              <c:idx val="1"/>
              <c:layout>
                <c:manualLayout>
                  <c:x val="-8.5950612544236568E-2"/>
                  <c:y val="-4.4095002161349595E-2"/>
                </c:manualLayout>
              </c:layout>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572E-4980-8336-431475D357B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Individual</c:v>
                </c:pt>
                <c:pt idx="1">
                  <c:v>Group</c:v>
                </c:pt>
              </c:strCache>
            </c:strRef>
          </c:cat>
          <c:val>
            <c:numRef>
              <c:f>Sheet1!$B$2:$B$5</c:f>
              <c:numCache>
                <c:formatCode>General</c:formatCode>
                <c:ptCount val="2"/>
                <c:pt idx="0">
                  <c:v>16410</c:v>
                </c:pt>
                <c:pt idx="1">
                  <c:v>2348</c:v>
                </c:pt>
              </c:numCache>
            </c:numRef>
          </c:val>
          <c:extLst>
            <c:ext xmlns:c16="http://schemas.microsoft.com/office/drawing/2014/chart" uri="{C3380CC4-5D6E-409C-BE32-E72D297353CC}">
              <c16:uniqueId val="{00000000-572E-4980-8336-431475D357B7}"/>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a:t>Produits et services approuvés pour l’éducation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Overall Approved Products and Services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54-482B-A689-AC4084220B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54-482B-A689-AC4084220B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54-482B-A689-AC4084220B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754-482B-A689-AC4084220BA6}"/>
              </c:ext>
            </c:extLst>
          </c:dPt>
          <c:dLbls>
            <c:dLbl>
              <c:idx val="0"/>
              <c:layout>
                <c:manualLayout>
                  <c:x val="0.1054848426679267"/>
                  <c:y val="-5.7323502809754373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754-482B-A689-AC4084220BA6}"/>
                </c:ext>
              </c:extLst>
            </c:dLbl>
            <c:dLbl>
              <c:idx val="1"/>
              <c:layout>
                <c:manualLayout>
                  <c:x val="-8.595061254423661E-2"/>
                  <c:y val="3.527600172907961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754-482B-A689-AC4084220BA6}"/>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Individual</c:v>
                </c:pt>
                <c:pt idx="1">
                  <c:v>Group</c:v>
                </c:pt>
              </c:strCache>
            </c:strRef>
          </c:cat>
          <c:val>
            <c:numRef>
              <c:f>Sheet1!$B$2:$B$5</c:f>
              <c:numCache>
                <c:formatCode>General</c:formatCode>
                <c:ptCount val="2"/>
                <c:pt idx="0">
                  <c:v>17981</c:v>
                </c:pt>
                <c:pt idx="1">
                  <c:v>327864</c:v>
                </c:pt>
              </c:numCache>
            </c:numRef>
          </c:val>
          <c:extLst>
            <c:ext xmlns:c16="http://schemas.microsoft.com/office/drawing/2014/chart" uri="{C3380CC4-5D6E-409C-BE32-E72D297353CC}">
              <c16:uniqueId val="{00000008-6754-482B-A689-AC4084220BA6}"/>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a:t>Fonds approuvés pour l’éducation ($ </a:t>
            </a:r>
            <a:r>
              <a:rPr lang="fr-CA" baseline="0"/>
              <a:t>millions</a:t>
            </a:r>
            <a:r>
              <a:rPr lang="fr-CA"/>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doughnutChart>
        <c:varyColors val="1"/>
        <c:ser>
          <c:idx val="0"/>
          <c:order val="0"/>
          <c:tx>
            <c:strRef>
              <c:f>Sheet1!$B$1</c:f>
              <c:strCache>
                <c:ptCount val="1"/>
                <c:pt idx="0">
                  <c:v>Overall Approved Funds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11-49F9-AC43-F164BD81F1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11-49F9-AC43-F164BD81F1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11-49F9-AC43-F164BD81F1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11-49F9-AC43-F164BD81F18D}"/>
              </c:ext>
            </c:extLst>
          </c:dPt>
          <c:dLbls>
            <c:dLbl>
              <c:idx val="0"/>
              <c:layout>
                <c:manualLayout>
                  <c:x val="6.6416382420546441E-2"/>
                  <c:y val="-8.378050410656416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11-49F9-AC43-F164BD81F18D}"/>
                </c:ext>
              </c:extLst>
            </c:dLbl>
            <c:dLbl>
              <c:idx val="1"/>
              <c:layout>
                <c:manualLayout>
                  <c:x val="-8.9857458568974591E-2"/>
                  <c:y val="4.4095002161349518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11-49F9-AC43-F164BD81F18D}"/>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Individual</c:v>
                </c:pt>
                <c:pt idx="1">
                  <c:v>Group</c:v>
                </c:pt>
              </c:strCache>
            </c:strRef>
          </c:cat>
          <c:val>
            <c:numRef>
              <c:f>Sheet1!$B$2:$B$3</c:f>
              <c:numCache>
                <c:formatCode>General</c:formatCode>
                <c:ptCount val="2"/>
                <c:pt idx="0">
                  <c:v>146.88</c:v>
                </c:pt>
                <c:pt idx="1">
                  <c:v>182.4</c:v>
                </c:pt>
              </c:numCache>
            </c:numRef>
          </c:val>
          <c:extLst>
            <c:ext xmlns:c16="http://schemas.microsoft.com/office/drawing/2014/chart" uri="{C3380CC4-5D6E-409C-BE32-E72D297353CC}">
              <c16:uniqueId val="{00000008-3A11-49F9-AC43-F164BD81F18D}"/>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dirty="0"/>
              <a:t>Demandes liées à l’éducation pour les individus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Requests</c:v>
                </c:pt>
              </c:strCache>
            </c:strRef>
          </c:tx>
          <c:spPr>
            <a:solidFill>
              <a:schemeClr val="accent2">
                <a:lumMod val="20000"/>
                <a:lumOff val="80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Sheet1!$B$2:$B$7</c:f>
              <c:numCache>
                <c:formatCode>0.00%</c:formatCode>
                <c:ptCount val="6"/>
                <c:pt idx="0">
                  <c:v>5.6000000000000001E-2</c:v>
                </c:pt>
                <c:pt idx="1">
                  <c:v>5.8000000000000003E-2</c:v>
                </c:pt>
                <c:pt idx="2">
                  <c:v>0.70299999999999996</c:v>
                </c:pt>
                <c:pt idx="3">
                  <c:v>0.252</c:v>
                </c:pt>
                <c:pt idx="4">
                  <c:v>4.8000000000000001E-4</c:v>
                </c:pt>
                <c:pt idx="5">
                  <c:v>3.2000000000000001E-2</c:v>
                </c:pt>
              </c:numCache>
            </c:numRef>
          </c:val>
          <c:extLst>
            <c:ext xmlns:c16="http://schemas.microsoft.com/office/drawing/2014/chart" uri="{C3380CC4-5D6E-409C-BE32-E72D297353CC}">
              <c16:uniqueId val="{00000000-5775-4DF2-BA68-EFEDB253A480}"/>
            </c:ext>
          </c:extLst>
        </c:ser>
        <c:ser>
          <c:idx val="1"/>
          <c:order val="1"/>
          <c:tx>
            <c:strRef>
              <c:f>Sheet1!$C$1</c:f>
              <c:strCache>
                <c:ptCount val="1"/>
                <c:pt idx="0">
                  <c:v>Products, Services and Supports</c:v>
                </c:pt>
              </c:strCache>
            </c:strRef>
          </c:tx>
          <c:spPr>
            <a:solidFill>
              <a:schemeClr val="accent2"/>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Sheet1!$C$2:$C$7</c:f>
              <c:numCache>
                <c:formatCode>0.00%</c:formatCode>
                <c:ptCount val="6"/>
                <c:pt idx="0">
                  <c:v>7.2999999999999995E-2</c:v>
                </c:pt>
                <c:pt idx="1">
                  <c:v>6.7000000000000004E-2</c:v>
                </c:pt>
                <c:pt idx="2">
                  <c:v>0.66800000000000004</c:v>
                </c:pt>
                <c:pt idx="3">
                  <c:v>0.159</c:v>
                </c:pt>
                <c:pt idx="4">
                  <c:v>4.4499999999999997E-4</c:v>
                </c:pt>
                <c:pt idx="5">
                  <c:v>3.2000000000000001E-2</c:v>
                </c:pt>
              </c:numCache>
            </c:numRef>
          </c:val>
          <c:extLst>
            <c:ext xmlns:c16="http://schemas.microsoft.com/office/drawing/2014/chart" uri="{C3380CC4-5D6E-409C-BE32-E72D297353CC}">
              <c16:uniqueId val="{00000001-5775-4DF2-BA68-EFEDB253A480}"/>
            </c:ext>
          </c:extLst>
        </c:ser>
        <c:ser>
          <c:idx val="2"/>
          <c:order val="2"/>
          <c:tx>
            <c:strRef>
              <c:f>Sheet1!$D$1</c:f>
              <c:strCache>
                <c:ptCount val="1"/>
                <c:pt idx="0">
                  <c:v>Funding</c:v>
                </c:pt>
              </c:strCache>
            </c:strRef>
          </c:tx>
          <c:spPr>
            <a:solidFill>
              <a:schemeClr val="accent1">
                <a:lumMod val="75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Sheet1!$D$2:$D$7</c:f>
              <c:numCache>
                <c:formatCode>0.00%</c:formatCode>
                <c:ptCount val="6"/>
                <c:pt idx="0">
                  <c:v>4.0000000000000001E-3</c:v>
                </c:pt>
                <c:pt idx="1">
                  <c:v>1.7999999999999999E-2</c:v>
                </c:pt>
                <c:pt idx="2">
                  <c:v>0.92400000000000004</c:v>
                </c:pt>
                <c:pt idx="3">
                  <c:v>1.4E-2</c:v>
                </c:pt>
                <c:pt idx="4" formatCode="0%">
                  <c:v>0</c:v>
                </c:pt>
                <c:pt idx="5" formatCode="0%">
                  <c:v>0.04</c:v>
                </c:pt>
              </c:numCache>
            </c:numRef>
          </c:val>
          <c:extLst>
            <c:ext xmlns:c16="http://schemas.microsoft.com/office/drawing/2014/chart" uri="{C3380CC4-5D6E-409C-BE32-E72D297353CC}">
              <c16:uniqueId val="{00000002-5775-4DF2-BA68-EFEDB253A480}"/>
            </c:ext>
          </c:extLst>
        </c:ser>
        <c:ser>
          <c:idx val="3"/>
          <c:order val="3"/>
          <c:tx>
            <c:strRef>
              <c:f>Sheet1!$E$1</c:f>
              <c:strCache>
                <c:ptCount val="1"/>
                <c:pt idx="0">
                  <c:v>Children</c:v>
                </c:pt>
              </c:strCache>
            </c:strRef>
          </c:tx>
          <c:spPr>
            <a:solidFill>
              <a:schemeClr val="bg1">
                <a:lumMod val="50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Sheet1!$E$2:$E$7</c:f>
              <c:numCache>
                <c:formatCode>0.00%</c:formatCode>
                <c:ptCount val="6"/>
                <c:pt idx="0" formatCode="0%">
                  <c:v>0.12</c:v>
                </c:pt>
                <c:pt idx="1">
                  <c:v>7.4999999999999997E-2</c:v>
                </c:pt>
                <c:pt idx="2">
                  <c:v>0.69599999999999995</c:v>
                </c:pt>
                <c:pt idx="3">
                  <c:v>0.21199999999999999</c:v>
                </c:pt>
                <c:pt idx="4">
                  <c:v>1E-4</c:v>
                </c:pt>
                <c:pt idx="5">
                  <c:v>4.3999999999999997E-2</c:v>
                </c:pt>
              </c:numCache>
            </c:numRef>
          </c:val>
          <c:extLst>
            <c:ext xmlns:c16="http://schemas.microsoft.com/office/drawing/2014/chart" uri="{C3380CC4-5D6E-409C-BE32-E72D297353CC}">
              <c16:uniqueId val="{00000003-5775-4DF2-BA68-EFEDB253A480}"/>
            </c:ext>
          </c:extLst>
        </c:ser>
        <c:dLbls>
          <c:showLegendKey val="0"/>
          <c:showVal val="0"/>
          <c:showCatName val="0"/>
          <c:showSerName val="0"/>
          <c:showPercent val="0"/>
          <c:showBubbleSize val="0"/>
        </c:dLbls>
        <c:gapWidth val="219"/>
        <c:overlap val="-27"/>
        <c:axId val="570593328"/>
        <c:axId val="570584208"/>
      </c:barChart>
      <c:catAx>
        <c:axId val="57059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84208"/>
        <c:crosses val="autoZero"/>
        <c:auto val="1"/>
        <c:lblAlgn val="ctr"/>
        <c:lblOffset val="100"/>
        <c:noMultiLvlLbl val="0"/>
      </c:catAx>
      <c:valAx>
        <c:axId val="570584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9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a:t>Demandes liées à l’éducation pour les groupes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Requests</c:v>
                </c:pt>
              </c:strCache>
            </c:strRef>
          </c:tx>
          <c:spPr>
            <a:solidFill>
              <a:schemeClr val="accent2">
                <a:lumMod val="20000"/>
                <a:lumOff val="80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Sheet1!$B$2:$B$7</c:f>
              <c:numCache>
                <c:formatCode>0.00%</c:formatCode>
                <c:ptCount val="6"/>
                <c:pt idx="0">
                  <c:v>6.8000000000000005E-2</c:v>
                </c:pt>
                <c:pt idx="1">
                  <c:v>6.6000000000000003E-2</c:v>
                </c:pt>
                <c:pt idx="2">
                  <c:v>0.83299999999999996</c:v>
                </c:pt>
                <c:pt idx="3">
                  <c:v>2.1000000000000001E-2</c:v>
                </c:pt>
                <c:pt idx="4">
                  <c:v>5.0000000000000001E-3</c:v>
                </c:pt>
                <c:pt idx="5">
                  <c:v>8.0000000000000002E-3</c:v>
                </c:pt>
              </c:numCache>
            </c:numRef>
          </c:val>
          <c:extLst>
            <c:ext xmlns:c16="http://schemas.microsoft.com/office/drawing/2014/chart" uri="{C3380CC4-5D6E-409C-BE32-E72D297353CC}">
              <c16:uniqueId val="{00000000-5775-4DF2-BA68-EFEDB253A480}"/>
            </c:ext>
          </c:extLst>
        </c:ser>
        <c:ser>
          <c:idx val="1"/>
          <c:order val="1"/>
          <c:tx>
            <c:strRef>
              <c:f>Sheet1!$C$1</c:f>
              <c:strCache>
                <c:ptCount val="1"/>
                <c:pt idx="0">
                  <c:v>Products, Services and Supports</c:v>
                </c:pt>
              </c:strCache>
            </c:strRef>
          </c:tx>
          <c:spPr>
            <a:solidFill>
              <a:schemeClr val="accent2"/>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Sheet1!$C$2:$C$7</c:f>
              <c:numCache>
                <c:formatCode>0.00%</c:formatCode>
                <c:ptCount val="6"/>
                <c:pt idx="0">
                  <c:v>9.5000000000000001E-2</c:v>
                </c:pt>
                <c:pt idx="1">
                  <c:v>6.2E-2</c:v>
                </c:pt>
                <c:pt idx="2">
                  <c:v>0.83299999999999996</c:v>
                </c:pt>
                <c:pt idx="3">
                  <c:v>6.0000000000000001E-3</c:v>
                </c:pt>
                <c:pt idx="4">
                  <c:v>3.0000000000000001E-3</c:v>
                </c:pt>
                <c:pt idx="5">
                  <c:v>2E-3</c:v>
                </c:pt>
              </c:numCache>
            </c:numRef>
          </c:val>
          <c:extLst>
            <c:ext xmlns:c16="http://schemas.microsoft.com/office/drawing/2014/chart" uri="{C3380CC4-5D6E-409C-BE32-E72D297353CC}">
              <c16:uniqueId val="{00000001-5775-4DF2-BA68-EFEDB253A480}"/>
            </c:ext>
          </c:extLst>
        </c:ser>
        <c:ser>
          <c:idx val="2"/>
          <c:order val="2"/>
          <c:tx>
            <c:strRef>
              <c:f>Sheet1!$D$1</c:f>
              <c:strCache>
                <c:ptCount val="1"/>
                <c:pt idx="0">
                  <c:v>Funding</c:v>
                </c:pt>
              </c:strCache>
            </c:strRef>
          </c:tx>
          <c:spPr>
            <a:solidFill>
              <a:schemeClr val="accent1">
                <a:lumMod val="75000"/>
              </a:schemeClr>
            </a:solidFill>
            <a:ln>
              <a:noFill/>
            </a:ln>
            <a:effectLst/>
          </c:spPr>
          <c:invertIfNegative val="0"/>
          <c:cat>
            <c:strRef>
              <c:f>Sheet1!$A$2:$A$7</c:f>
              <c:strCache>
                <c:ptCount val="6"/>
                <c:pt idx="0">
                  <c:v>Education Supplies</c:v>
                </c:pt>
                <c:pt idx="1">
                  <c:v>Education Travel</c:v>
                </c:pt>
                <c:pt idx="2">
                  <c:v>Educational Assistance Services/Supports</c:v>
                </c:pt>
                <c:pt idx="3">
                  <c:v>Educational Assistive Technologies and Electronics</c:v>
                </c:pt>
                <c:pt idx="4">
                  <c:v>Professional Development for Education Professionals</c:v>
                </c:pt>
                <c:pt idx="5">
                  <c:v>Tuition, Registration &amp; Other School Fees</c:v>
                </c:pt>
              </c:strCache>
            </c:strRef>
          </c:cat>
          <c:val>
            <c:numRef>
              <c:f>Sheet1!$D$2:$D$7</c:f>
              <c:numCache>
                <c:formatCode>0.00%</c:formatCode>
                <c:ptCount val="6"/>
                <c:pt idx="0">
                  <c:v>2.5000000000000001E-2</c:v>
                </c:pt>
                <c:pt idx="1">
                  <c:v>2.1000000000000001E-2</c:v>
                </c:pt>
                <c:pt idx="2">
                  <c:v>0.94799999999999995</c:v>
                </c:pt>
                <c:pt idx="3">
                  <c:v>4.0000000000000001E-3</c:v>
                </c:pt>
                <c:pt idx="4" formatCode="0%">
                  <c:v>2E-3</c:v>
                </c:pt>
                <c:pt idx="5" formatCode="0%">
                  <c:v>1E-3</c:v>
                </c:pt>
              </c:numCache>
            </c:numRef>
          </c:val>
          <c:extLst>
            <c:ext xmlns:c16="http://schemas.microsoft.com/office/drawing/2014/chart" uri="{C3380CC4-5D6E-409C-BE32-E72D297353CC}">
              <c16:uniqueId val="{00000002-5775-4DF2-BA68-EFEDB253A480}"/>
            </c:ext>
          </c:extLst>
        </c:ser>
        <c:dLbls>
          <c:showLegendKey val="0"/>
          <c:showVal val="0"/>
          <c:showCatName val="0"/>
          <c:showSerName val="0"/>
          <c:showPercent val="0"/>
          <c:showBubbleSize val="0"/>
        </c:dLbls>
        <c:gapWidth val="219"/>
        <c:overlap val="-27"/>
        <c:axId val="570593328"/>
        <c:axId val="570584208"/>
      </c:barChart>
      <c:catAx>
        <c:axId val="57059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84208"/>
        <c:crosses val="autoZero"/>
        <c:auto val="1"/>
        <c:lblAlgn val="ctr"/>
        <c:lblOffset val="100"/>
        <c:noMultiLvlLbl val="0"/>
      </c:catAx>
      <c:valAx>
        <c:axId val="570584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9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96F051-2EFC-ADBF-7394-BDF5AD0ED1D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81A10CD-0224-6E3F-3FE5-48985CBAA694}"/>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289030C4-F82A-4A40-A827-39BFC3949843}" type="datetimeFigureOut">
              <a:rPr lang="en-US"/>
              <a:pPr>
                <a:defRPr/>
              </a:pPr>
              <a:t>16/Feb/25</a:t>
            </a:fld>
            <a:endParaRPr lang="en-US"/>
          </a:p>
        </p:txBody>
      </p:sp>
      <p:sp>
        <p:nvSpPr>
          <p:cNvPr id="4" name="Slide Image Placeholder 3">
            <a:extLst>
              <a:ext uri="{FF2B5EF4-FFF2-40B4-BE49-F238E27FC236}">
                <a16:creationId xmlns:a16="http://schemas.microsoft.com/office/drawing/2014/main" id="{B82FE94B-E222-260A-3274-E5BF7083D5BE}"/>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7C38BBE-884F-D2E9-1B21-F5C9D071E1B0}"/>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8666815-0EF8-9EC6-3F97-3227F1DF6FC7}"/>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733A5DB9-A5BB-7DC8-7F69-E654ECE27E8C}"/>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9DFDBF48-2717-4856-A590-DD74F9F1A1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66D4BD4-1E6F-CFA4-4F09-94A0F958F2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056E7821-8B8A-C9FE-68B6-8C22FA1365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a:cs typeface="Calibri"/>
            </a:endParaRPr>
          </a:p>
        </p:txBody>
      </p:sp>
      <p:sp>
        <p:nvSpPr>
          <p:cNvPr id="5124" name="Slide Number Placeholder 3">
            <a:extLst>
              <a:ext uri="{FF2B5EF4-FFF2-40B4-BE49-F238E27FC236}">
                <a16:creationId xmlns:a16="http://schemas.microsoft.com/office/drawing/2014/main" id="{3E1373D3-278C-19E9-051D-68C01C6C45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02E0C3-104B-42E7-87F7-AFF0D800F36B}"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0008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07310-1CC3-1C78-F1DD-9FDFB88412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7FAB5-8965-8D9E-02DC-80B2EE1F8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6B839-676C-B89D-22E0-3AF5AAA6E3A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17D1178-0A0C-FDD3-6702-36ED2B9E8DBE}"/>
              </a:ext>
            </a:extLst>
          </p:cNvPr>
          <p:cNvSpPr>
            <a:spLocks noGrp="1"/>
          </p:cNvSpPr>
          <p:nvPr>
            <p:ph type="sldNum" sz="quarter" idx="5"/>
          </p:nvPr>
        </p:nvSpPr>
        <p:spPr/>
        <p:txBody>
          <a:bodyPr/>
          <a:lstStyle/>
          <a:p>
            <a:pPr>
              <a:defRPr/>
            </a:pPr>
            <a:fld id="{9DFDBF48-2717-4856-A590-DD74F9F1A13E}" type="slidenum">
              <a:rPr lang="en-US" smtClean="0"/>
              <a:pPr>
                <a:defRPr/>
              </a:pPr>
              <a:t>10</a:t>
            </a:fld>
            <a:endParaRPr lang="en-US"/>
          </a:p>
        </p:txBody>
      </p:sp>
    </p:spTree>
    <p:extLst>
      <p:ext uri="{BB962C8B-B14F-4D97-AF65-F5344CB8AC3E}">
        <p14:creationId xmlns:p14="http://schemas.microsoft.com/office/powerpoint/2010/main" val="421418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11</a:t>
            </a:fld>
            <a:endParaRPr lang="en-US"/>
          </a:p>
        </p:txBody>
      </p:sp>
    </p:spTree>
    <p:extLst>
      <p:ext uri="{BB962C8B-B14F-4D97-AF65-F5344CB8AC3E}">
        <p14:creationId xmlns:p14="http://schemas.microsoft.com/office/powerpoint/2010/main" val="72647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7D40E-5423-1609-0DB0-6821429A2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65011-2604-2B50-67A4-FD5FEF796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878A3-4E6D-06BF-F693-F9D870A3BEE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096586A-4A9A-086A-1070-1B060FE8ED55}"/>
              </a:ext>
            </a:extLst>
          </p:cNvPr>
          <p:cNvSpPr>
            <a:spLocks noGrp="1"/>
          </p:cNvSpPr>
          <p:nvPr>
            <p:ph type="sldNum" sz="quarter" idx="5"/>
          </p:nvPr>
        </p:nvSpPr>
        <p:spPr/>
        <p:txBody>
          <a:bodyPr/>
          <a:lstStyle/>
          <a:p>
            <a:pPr>
              <a:defRPr/>
            </a:pPr>
            <a:fld id="{9DFDBF48-2717-4856-A590-DD74F9F1A13E}" type="slidenum">
              <a:rPr lang="en-US" smtClean="0"/>
              <a:pPr>
                <a:defRPr/>
              </a:pPr>
              <a:t>12</a:t>
            </a:fld>
            <a:endParaRPr lang="en-US"/>
          </a:p>
        </p:txBody>
      </p:sp>
    </p:spTree>
    <p:extLst>
      <p:ext uri="{BB962C8B-B14F-4D97-AF65-F5344CB8AC3E}">
        <p14:creationId xmlns:p14="http://schemas.microsoft.com/office/powerpoint/2010/main" val="233898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13</a:t>
            </a:fld>
            <a:endParaRPr lang="en-US"/>
          </a:p>
        </p:txBody>
      </p:sp>
    </p:spTree>
    <p:extLst>
      <p:ext uri="{BB962C8B-B14F-4D97-AF65-F5344CB8AC3E}">
        <p14:creationId xmlns:p14="http://schemas.microsoft.com/office/powerpoint/2010/main" val="283463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14</a:t>
            </a:fld>
            <a:endParaRPr lang="en-US"/>
          </a:p>
        </p:txBody>
      </p:sp>
    </p:spTree>
    <p:extLst>
      <p:ext uri="{BB962C8B-B14F-4D97-AF65-F5344CB8AC3E}">
        <p14:creationId xmlns:p14="http://schemas.microsoft.com/office/powerpoint/2010/main" val="3851904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15</a:t>
            </a:fld>
            <a:endParaRPr lang="en-US"/>
          </a:p>
        </p:txBody>
      </p:sp>
    </p:spTree>
    <p:extLst>
      <p:ext uri="{BB962C8B-B14F-4D97-AF65-F5344CB8AC3E}">
        <p14:creationId xmlns:p14="http://schemas.microsoft.com/office/powerpoint/2010/main" val="391226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16</a:t>
            </a:fld>
            <a:endParaRPr lang="en-US"/>
          </a:p>
        </p:txBody>
      </p:sp>
    </p:spTree>
    <p:extLst>
      <p:ext uri="{BB962C8B-B14F-4D97-AF65-F5344CB8AC3E}">
        <p14:creationId xmlns:p14="http://schemas.microsoft.com/office/powerpoint/2010/main" val="51545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17</a:t>
            </a:fld>
            <a:endParaRPr lang="en-US"/>
          </a:p>
        </p:txBody>
      </p:sp>
    </p:spTree>
    <p:extLst>
      <p:ext uri="{BB962C8B-B14F-4D97-AF65-F5344CB8AC3E}">
        <p14:creationId xmlns:p14="http://schemas.microsoft.com/office/powerpoint/2010/main" val="3881133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18</a:t>
            </a:fld>
            <a:endParaRPr lang="en-US"/>
          </a:p>
        </p:txBody>
      </p:sp>
    </p:spTree>
    <p:extLst>
      <p:ext uri="{BB962C8B-B14F-4D97-AF65-F5344CB8AC3E}">
        <p14:creationId xmlns:p14="http://schemas.microsoft.com/office/powerpoint/2010/main" val="336458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19</a:t>
            </a:fld>
            <a:endParaRPr lang="en-US"/>
          </a:p>
        </p:txBody>
      </p:sp>
    </p:spTree>
    <p:extLst>
      <p:ext uri="{BB962C8B-B14F-4D97-AF65-F5344CB8AC3E}">
        <p14:creationId xmlns:p14="http://schemas.microsoft.com/office/powerpoint/2010/main" val="388116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2</a:t>
            </a:fld>
            <a:endParaRPr lang="en-US"/>
          </a:p>
        </p:txBody>
      </p:sp>
    </p:spTree>
    <p:extLst>
      <p:ext uri="{BB962C8B-B14F-4D97-AF65-F5344CB8AC3E}">
        <p14:creationId xmlns:p14="http://schemas.microsoft.com/office/powerpoint/2010/main" val="208537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20</a:t>
            </a:fld>
            <a:endParaRPr lang="en-US"/>
          </a:p>
        </p:txBody>
      </p:sp>
    </p:spTree>
    <p:extLst>
      <p:ext uri="{BB962C8B-B14F-4D97-AF65-F5344CB8AC3E}">
        <p14:creationId xmlns:p14="http://schemas.microsoft.com/office/powerpoint/2010/main" val="388795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21</a:t>
            </a:fld>
            <a:endParaRPr lang="en-US"/>
          </a:p>
        </p:txBody>
      </p:sp>
    </p:spTree>
    <p:extLst>
      <p:ext uri="{BB962C8B-B14F-4D97-AF65-F5344CB8AC3E}">
        <p14:creationId xmlns:p14="http://schemas.microsoft.com/office/powerpoint/2010/main" val="1927138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22</a:t>
            </a:fld>
            <a:endParaRPr lang="en-US"/>
          </a:p>
        </p:txBody>
      </p:sp>
    </p:spTree>
    <p:extLst>
      <p:ext uri="{BB962C8B-B14F-4D97-AF65-F5344CB8AC3E}">
        <p14:creationId xmlns:p14="http://schemas.microsoft.com/office/powerpoint/2010/main" val="219381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9621-05B8-5947-1291-51ADD61E4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ED178-9518-6407-F07B-76AC05244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B93DF-3E9D-A9E7-BE50-0D74915BDBD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87E5C6A-8FD6-46F2-A661-B7912F162CCB}"/>
              </a:ext>
            </a:extLst>
          </p:cNvPr>
          <p:cNvSpPr>
            <a:spLocks noGrp="1"/>
          </p:cNvSpPr>
          <p:nvPr>
            <p:ph type="sldNum" sz="quarter" idx="5"/>
          </p:nvPr>
        </p:nvSpPr>
        <p:spPr/>
        <p:txBody>
          <a:bodyPr/>
          <a:lstStyle/>
          <a:p>
            <a:pPr>
              <a:defRPr/>
            </a:pPr>
            <a:fld id="{9DFDBF48-2717-4856-A590-DD74F9F1A13E}" type="slidenum">
              <a:rPr lang="en-US" smtClean="0"/>
              <a:pPr>
                <a:defRPr/>
              </a:pPr>
              <a:t>3</a:t>
            </a:fld>
            <a:endParaRPr lang="en-US"/>
          </a:p>
        </p:txBody>
      </p:sp>
    </p:spTree>
    <p:extLst>
      <p:ext uri="{BB962C8B-B14F-4D97-AF65-F5344CB8AC3E}">
        <p14:creationId xmlns:p14="http://schemas.microsoft.com/office/powerpoint/2010/main" val="93157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DFDBF48-2717-4856-A590-DD74F9F1A13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5190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5</a:t>
            </a:fld>
            <a:endParaRPr lang="en-US"/>
          </a:p>
        </p:txBody>
      </p:sp>
    </p:spTree>
    <p:extLst>
      <p:ext uri="{BB962C8B-B14F-4D97-AF65-F5344CB8AC3E}">
        <p14:creationId xmlns:p14="http://schemas.microsoft.com/office/powerpoint/2010/main" val="411641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5D70-C353-8B81-0BAC-36913FC2B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2EFCF-DF50-C2F4-F6AC-066BBA7A7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B3153-B8B7-48C4-CA81-31673A1188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DDE35C-9B2D-34D5-CFA0-244DDA475820}"/>
              </a:ext>
            </a:extLst>
          </p:cNvPr>
          <p:cNvSpPr>
            <a:spLocks noGrp="1"/>
          </p:cNvSpPr>
          <p:nvPr>
            <p:ph type="sldNum" sz="quarter" idx="5"/>
          </p:nvPr>
        </p:nvSpPr>
        <p:spPr/>
        <p:txBody>
          <a:bodyPr/>
          <a:lstStyle/>
          <a:p>
            <a:pPr>
              <a:defRPr/>
            </a:pPr>
            <a:fld id="{9DFDBF48-2717-4856-A590-DD74F9F1A13E}" type="slidenum">
              <a:rPr lang="en-US" smtClean="0"/>
              <a:pPr>
                <a:defRPr/>
              </a:pPr>
              <a:t>6</a:t>
            </a:fld>
            <a:endParaRPr lang="en-US"/>
          </a:p>
        </p:txBody>
      </p:sp>
    </p:spTree>
    <p:extLst>
      <p:ext uri="{BB962C8B-B14F-4D97-AF65-F5344CB8AC3E}">
        <p14:creationId xmlns:p14="http://schemas.microsoft.com/office/powerpoint/2010/main" val="222443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7</a:t>
            </a:fld>
            <a:endParaRPr lang="en-US"/>
          </a:p>
        </p:txBody>
      </p:sp>
    </p:spTree>
    <p:extLst>
      <p:ext uri="{BB962C8B-B14F-4D97-AF65-F5344CB8AC3E}">
        <p14:creationId xmlns:p14="http://schemas.microsoft.com/office/powerpoint/2010/main" val="147379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8</a:t>
            </a:fld>
            <a:endParaRPr lang="en-US"/>
          </a:p>
        </p:txBody>
      </p:sp>
    </p:spTree>
    <p:extLst>
      <p:ext uri="{BB962C8B-B14F-4D97-AF65-F5344CB8AC3E}">
        <p14:creationId xmlns:p14="http://schemas.microsoft.com/office/powerpoint/2010/main" val="66150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DFDBF48-2717-4856-A590-DD74F9F1A13E}" type="slidenum">
              <a:rPr lang="en-US" smtClean="0"/>
              <a:pPr>
                <a:defRPr/>
              </a:pPr>
              <a:t>9</a:t>
            </a:fld>
            <a:endParaRPr lang="en-US"/>
          </a:p>
        </p:txBody>
      </p:sp>
    </p:spTree>
    <p:extLst>
      <p:ext uri="{BB962C8B-B14F-4D97-AF65-F5344CB8AC3E}">
        <p14:creationId xmlns:p14="http://schemas.microsoft.com/office/powerpoint/2010/main" val="121924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611192" y="2139701"/>
            <a:ext cx="7989887" cy="936105"/>
          </a:xfrm>
          <a:prstGeom prst="rect">
            <a:avLst/>
          </a:prstGeom>
        </p:spPr>
        <p:txBody>
          <a:bodyPr/>
          <a:lstStyle>
            <a:lvl1pPr>
              <a:defRPr>
                <a:latin typeface="Aptos Display" panose="020B0004020202020204" pitchFamily="34" charset="0"/>
              </a:defRPr>
            </a:lvl1pPr>
          </a:lstStyle>
          <a:p>
            <a:r>
              <a:rPr lang="en-US" dirty="0"/>
              <a:t>Election of National Chief</a:t>
            </a:r>
          </a:p>
        </p:txBody>
      </p:sp>
      <p:sp>
        <p:nvSpPr>
          <p:cNvPr id="8" name="Rectangle 3"/>
          <p:cNvSpPr>
            <a:spLocks noGrp="1" noChangeArrowheads="1"/>
          </p:cNvSpPr>
          <p:nvPr>
            <p:ph type="subTitle" idx="1"/>
          </p:nvPr>
        </p:nvSpPr>
        <p:spPr>
          <a:xfrm>
            <a:off x="1133478" y="3075806"/>
            <a:ext cx="6945312" cy="648072"/>
          </a:xfrm>
        </p:spPr>
        <p:txBody>
          <a:bodyPr/>
          <a:lstStyle>
            <a:lvl1pPr marL="0" indent="0" algn="ctr">
              <a:buNone/>
              <a:defRPr>
                <a:latin typeface="Aptos Display" panose="020B0004020202020204" pitchFamily="34" charset="0"/>
              </a:defRPr>
            </a:lvl1pPr>
          </a:lstStyle>
          <a:p>
            <a:r>
              <a:rPr lang="en-US" dirty="0"/>
              <a:t>First Ballot Results </a:t>
            </a:r>
          </a:p>
        </p:txBody>
      </p:sp>
    </p:spTree>
    <p:extLst>
      <p:ext uri="{BB962C8B-B14F-4D97-AF65-F5344CB8AC3E}">
        <p14:creationId xmlns:p14="http://schemas.microsoft.com/office/powerpoint/2010/main" val="290657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7615"/>
            <a:ext cx="8229600" cy="3246611"/>
          </a:xfrm>
        </p:spPr>
        <p:txBody>
          <a:bodyPr/>
          <a:lstStyle>
            <a:lvl1pPr>
              <a:defRPr>
                <a:latin typeface="Aptos Display" panose="020B0004020202020204" pitchFamily="34" charset="0"/>
              </a:defRPr>
            </a:lvl1pPr>
            <a:lvl2pPr>
              <a:defRPr>
                <a:latin typeface="Aptos Display" panose="020B0004020202020204" pitchFamily="34" charset="0"/>
              </a:defRPr>
            </a:lvl2pPr>
            <a:lvl3pPr>
              <a:defRPr>
                <a:latin typeface="Aptos Display" panose="020B0004020202020204" pitchFamily="34" charset="0"/>
              </a:defRPr>
            </a:lvl3pPr>
            <a:lvl4pPr>
              <a:defRPr>
                <a:latin typeface="Aptos Display" panose="020B0004020202020204" pitchFamily="34" charset="0"/>
              </a:defRPr>
            </a:lvl4pPr>
            <a:lvl5pPr>
              <a:defRPr>
                <a:latin typeface="Aptos Display"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1331913" y="141289"/>
            <a:ext cx="7416800" cy="720725"/>
          </a:xfrm>
        </p:spPr>
        <p:txBody>
          <a:bodyPr anchor="ctr"/>
          <a:lstStyle>
            <a:lvl1pPr marL="0" indent="0">
              <a:buNone/>
              <a:defRPr sz="3600" b="1">
                <a:solidFill>
                  <a:srgbClr val="FFFFFF"/>
                </a:solidFill>
                <a:latin typeface="Aptos ExtraBold" panose="020B0004020202020204" pitchFamily="34" charset="0"/>
              </a:defRPr>
            </a:lvl1pPr>
            <a:lvl2pPr marL="457189" indent="0">
              <a:buNone/>
              <a:defRPr/>
            </a:lvl2pPr>
          </a:lstStyle>
          <a:p>
            <a:pPr lvl="0"/>
            <a:r>
              <a:rPr lang="en-US"/>
              <a:t>Click to edit Master text styles</a:t>
            </a:r>
          </a:p>
        </p:txBody>
      </p:sp>
      <p:sp>
        <p:nvSpPr>
          <p:cNvPr id="2" name="Rectangle 4">
            <a:extLst>
              <a:ext uri="{FF2B5EF4-FFF2-40B4-BE49-F238E27FC236}">
                <a16:creationId xmlns:a16="http://schemas.microsoft.com/office/drawing/2014/main" id="{887E9E80-4DA5-2FEC-7249-FA25B7F40F1E}"/>
              </a:ext>
            </a:extLst>
          </p:cNvPr>
          <p:cNvSpPr>
            <a:spLocks noGrp="1" noChangeArrowheads="1"/>
          </p:cNvSpPr>
          <p:nvPr>
            <p:ph type="dt" sz="half" idx="14"/>
          </p:nvPr>
        </p:nvSpPr>
        <p:spPr>
          <a:xfrm>
            <a:off x="457200" y="4684714"/>
            <a:ext cx="2133600" cy="357187"/>
          </a:xfrm>
          <a:prstGeom prst="rect">
            <a:avLst/>
          </a:prstGeom>
        </p:spPr>
        <p:txBody>
          <a:bodyPr/>
          <a:lstStyle>
            <a:lvl1pPr>
              <a:defRPr/>
            </a:lvl1pPr>
          </a:lstStyle>
          <a:p>
            <a:pPr>
              <a:defRPr/>
            </a:pPr>
            <a:endParaRPr lang="en-CA"/>
          </a:p>
        </p:txBody>
      </p:sp>
      <p:sp>
        <p:nvSpPr>
          <p:cNvPr id="4" name="Footer Placeholder 5">
            <a:extLst>
              <a:ext uri="{FF2B5EF4-FFF2-40B4-BE49-F238E27FC236}">
                <a16:creationId xmlns:a16="http://schemas.microsoft.com/office/drawing/2014/main" id="{9AEB5D9E-3369-BE26-5105-4A236F75B8D5}"/>
              </a:ext>
            </a:extLst>
          </p:cNvPr>
          <p:cNvSpPr>
            <a:spLocks noGrp="1" noChangeArrowheads="1"/>
          </p:cNvSpPr>
          <p:nvPr>
            <p:ph type="ftr" sz="quarter" idx="15"/>
          </p:nvPr>
        </p:nvSpPr>
        <p:spPr>
          <a:xfrm>
            <a:off x="3124200" y="4684714"/>
            <a:ext cx="2895600" cy="357187"/>
          </a:xfrm>
          <a:prstGeom prst="rect">
            <a:avLst/>
          </a:prstGeom>
        </p:spPr>
        <p:txBody>
          <a:bodyPr/>
          <a:lstStyle>
            <a:lvl1pPr>
              <a:defRPr/>
            </a:lvl1pPr>
          </a:lstStyle>
          <a:p>
            <a:pPr>
              <a:defRPr/>
            </a:pPr>
            <a:endParaRPr lang="en-CA"/>
          </a:p>
        </p:txBody>
      </p:sp>
    </p:spTree>
    <p:extLst>
      <p:ext uri="{BB962C8B-B14F-4D97-AF65-F5344CB8AC3E}">
        <p14:creationId xmlns:p14="http://schemas.microsoft.com/office/powerpoint/2010/main" val="2528228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99DBAD6-6B5E-BCF6-CA62-D1F5A06AFB58}"/>
              </a:ext>
            </a:extLst>
          </p:cNvPr>
          <p:cNvSpPr>
            <a:spLocks noGrp="1" noChangeArrowheads="1"/>
          </p:cNvSpPr>
          <p:nvPr>
            <p:ph type="body" idx="1"/>
          </p:nvPr>
        </p:nvSpPr>
        <p:spPr bwMode="auto">
          <a:xfrm>
            <a:off x="971550" y="1276351"/>
            <a:ext cx="771525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err="1"/>
              <a:t>Cliquez</a:t>
            </a:r>
            <a:r>
              <a:rPr lang="en-CA" altLang="en-US" dirty="0"/>
              <a:t> pour modifier les styles du </a:t>
            </a:r>
            <a:r>
              <a:rPr lang="en-CA" altLang="en-US" dirty="0" err="1"/>
              <a:t>texte</a:t>
            </a:r>
            <a:r>
              <a:rPr lang="en-CA" altLang="en-US" dirty="0"/>
              <a:t> principal</a:t>
            </a:r>
          </a:p>
          <a:p>
            <a:pPr lvl="1"/>
            <a:r>
              <a:rPr lang="en-CA" altLang="en-US" dirty="0"/>
              <a:t>Deuxième </a:t>
            </a:r>
            <a:r>
              <a:rPr lang="en-CA" altLang="en-US" dirty="0" err="1"/>
              <a:t>niveau</a:t>
            </a:r>
            <a:endParaRPr lang="en-CA" altLang="en-US" dirty="0"/>
          </a:p>
          <a:p>
            <a:pPr lvl="2"/>
            <a:r>
              <a:rPr lang="en-CA" altLang="en-US" dirty="0" err="1"/>
              <a:t>Troisième</a:t>
            </a:r>
            <a:r>
              <a:rPr lang="en-CA" altLang="en-US" dirty="0"/>
              <a:t> </a:t>
            </a:r>
            <a:r>
              <a:rPr lang="en-CA" altLang="en-US" dirty="0" err="1"/>
              <a:t>niveau</a:t>
            </a:r>
            <a:endParaRPr lang="en-CA" altLang="en-US" dirty="0"/>
          </a:p>
          <a:p>
            <a:pPr lvl="3"/>
            <a:r>
              <a:rPr lang="en-CA" altLang="en-US" dirty="0" err="1"/>
              <a:t>Quatrième</a:t>
            </a:r>
            <a:r>
              <a:rPr lang="en-CA" altLang="en-US" dirty="0"/>
              <a:t> </a:t>
            </a:r>
            <a:r>
              <a:rPr lang="en-CA" altLang="en-US" dirty="0" err="1"/>
              <a:t>niveau</a:t>
            </a:r>
            <a:endParaRPr lang="en-CA" altLang="en-US" dirty="0"/>
          </a:p>
          <a:p>
            <a:pPr lvl="4"/>
            <a:r>
              <a:rPr lang="en-CA" altLang="en-US" dirty="0" err="1"/>
              <a:t>Cinquième</a:t>
            </a:r>
            <a:r>
              <a:rPr lang="en-CA" altLang="en-US" dirty="0"/>
              <a:t> </a:t>
            </a:r>
            <a:r>
              <a:rPr lang="en-CA" altLang="en-US" dirty="0" err="1"/>
              <a:t>niveau</a:t>
            </a:r>
            <a:endParaRPr lang="en-CA" altLang="en-US" dirty="0"/>
          </a:p>
        </p:txBody>
      </p:sp>
      <p:sp>
        <p:nvSpPr>
          <p:cNvPr id="1027" name="TextBox 4">
            <a:extLst>
              <a:ext uri="{FF2B5EF4-FFF2-40B4-BE49-F238E27FC236}">
                <a16:creationId xmlns:a16="http://schemas.microsoft.com/office/drawing/2014/main" id="{24F7568A-E7DA-8935-FC20-09B2D8638256}"/>
              </a:ext>
            </a:extLst>
          </p:cNvPr>
          <p:cNvSpPr txBox="1">
            <a:spLocks noChangeArrowheads="1"/>
          </p:cNvSpPr>
          <p:nvPr userDrawn="1"/>
        </p:nvSpPr>
        <p:spPr bwMode="auto">
          <a:xfrm>
            <a:off x="0" y="4773614"/>
            <a:ext cx="4572000" cy="36933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F733D30A-C22E-43DB-B8A9-58D8A4AEB200}" type="slidenum">
              <a:rPr lang="en-CA" altLang="en-US" sz="1800">
                <a:solidFill>
                  <a:schemeClr val="bg1"/>
                </a:solidFill>
              </a:rPr>
              <a:t>‹#›</a:t>
            </a:fld>
            <a:endParaRPr lang="en-US" altLang="en-US" sz="1800">
              <a:solidFill>
                <a:schemeClr val="bg1"/>
              </a:solidFill>
            </a:endParaRPr>
          </a:p>
        </p:txBody>
      </p:sp>
    </p:spTree>
    <p:extLst>
      <p:ext uri="{BB962C8B-B14F-4D97-AF65-F5344CB8AC3E}">
        <p14:creationId xmlns:p14="http://schemas.microsoft.com/office/powerpoint/2010/main" val="2660923620"/>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189" algn="ctr" rtl="0" fontAlgn="base">
        <a:spcBef>
          <a:spcPct val="0"/>
        </a:spcBef>
        <a:spcAft>
          <a:spcPct val="0"/>
        </a:spcAft>
        <a:defRPr sz="4400">
          <a:solidFill>
            <a:schemeClr val="tx2"/>
          </a:solidFill>
          <a:latin typeface="Arial" charset="0"/>
        </a:defRPr>
      </a:lvl6pPr>
      <a:lvl7pPr marL="914378"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2" indent="-342892" algn="l" rtl="0" eaLnBrk="0" fontAlgn="base" hangingPunct="0">
        <a:spcBef>
          <a:spcPct val="20000"/>
        </a:spcBef>
        <a:spcAft>
          <a:spcPct val="0"/>
        </a:spcAft>
        <a:buChar char="•"/>
        <a:defRPr sz="2800">
          <a:solidFill>
            <a:schemeClr val="tx1"/>
          </a:solidFill>
          <a:latin typeface="Aptos Display" panose="020B0004020202020204" pitchFamily="34" charset="0"/>
          <a:ea typeface="ＭＳ Ｐゴシック" charset="0"/>
          <a:cs typeface="Aptos Display" panose="020B0004020202020204" pitchFamily="34" charset="0"/>
        </a:defRPr>
      </a:lvl1pPr>
      <a:lvl2pPr marL="742931" indent="-285743" algn="l" rtl="0" eaLnBrk="0" fontAlgn="base" hangingPunct="0">
        <a:spcBef>
          <a:spcPct val="20000"/>
        </a:spcBef>
        <a:spcAft>
          <a:spcPct val="0"/>
        </a:spcAft>
        <a:buChar char="–"/>
        <a:defRPr sz="2400">
          <a:solidFill>
            <a:schemeClr val="tx1"/>
          </a:solidFill>
          <a:latin typeface="Aptos Display" panose="020B0004020202020204" pitchFamily="34" charset="0"/>
          <a:ea typeface="ＭＳ Ｐゴシック" charset="0"/>
        </a:defRPr>
      </a:lvl2pPr>
      <a:lvl3pPr marL="1142972" indent="-228594" algn="l" rtl="0" eaLnBrk="0" fontAlgn="base" hangingPunct="0">
        <a:spcBef>
          <a:spcPct val="20000"/>
        </a:spcBef>
        <a:spcAft>
          <a:spcPct val="0"/>
        </a:spcAft>
        <a:buChar char="•"/>
        <a:defRPr sz="2000">
          <a:solidFill>
            <a:schemeClr val="tx1"/>
          </a:solidFill>
          <a:latin typeface="Aptos Display" panose="020B0004020202020204" pitchFamily="34" charset="0"/>
          <a:ea typeface="ＭＳ Ｐゴシック" charset="0"/>
        </a:defRPr>
      </a:lvl3pPr>
      <a:lvl4pPr marL="1600160" indent="-228594" algn="l" rtl="0" eaLnBrk="0" fontAlgn="base" hangingPunct="0">
        <a:spcBef>
          <a:spcPct val="20000"/>
        </a:spcBef>
        <a:spcAft>
          <a:spcPct val="0"/>
        </a:spcAft>
        <a:buChar char="–"/>
        <a:defRPr>
          <a:solidFill>
            <a:schemeClr val="tx1"/>
          </a:solidFill>
          <a:latin typeface="Aptos Display" panose="020B0004020202020204" pitchFamily="34" charset="0"/>
          <a:ea typeface="ＭＳ Ｐゴシック" charset="0"/>
        </a:defRPr>
      </a:lvl4pPr>
      <a:lvl5pPr marL="2057348" indent="-228594" algn="l" rtl="0" eaLnBrk="0" fontAlgn="base" hangingPunct="0">
        <a:spcBef>
          <a:spcPct val="20000"/>
        </a:spcBef>
        <a:spcAft>
          <a:spcPct val="0"/>
        </a:spcAft>
        <a:buChar char="»"/>
        <a:defRPr>
          <a:solidFill>
            <a:schemeClr val="tx1"/>
          </a:solidFill>
          <a:latin typeface="Aptos Display" panose="020B0004020202020204" pitchFamily="34" charset="0"/>
          <a:ea typeface="ＭＳ Ｐゴシック"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5"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24.xml"/><Relationship Id="rId7" Type="http://schemas.openxmlformats.org/officeDocument/2006/relationships/notesSlide" Target="../notesSlides/notesSlide10.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10" Type="http://schemas.openxmlformats.org/officeDocument/2006/relationships/chart" Target="../charts/chart7.xml"/><Relationship Id="rId4" Type="http://schemas.openxmlformats.org/officeDocument/2006/relationships/tags" Target="../tags/tag25.xml"/><Relationship Id="rId9"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chart" Target="../charts/chart8.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chart" Target="../charts/chart9.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hyperlink" Target="https://www.sac-isc.gc.ca/fra/1644518166138/1644518227229"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decisions.chrt-tcdp.gc.ca/chrt-tcdp/decisions/fr/item/516900/index.do?q=2016+chrt+2" TargetMode="External"/><Relationship Id="rId3" Type="http://schemas.openxmlformats.org/officeDocument/2006/relationships/slideLayout" Target="../slideLayouts/slideLayout2.xml"/><Relationship Id="rId7" Type="http://schemas.openxmlformats.org/officeDocument/2006/relationships/hyperlink" Target="https://decisions.chrt-tcdp.gc.ca/chrt-tcdp/decisions/fr/item/493343/index.do?q=2016+chrt+2"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decisions.chrt-tcdp.gc.ca/chrt-tcdp/decisions/fr/item/453537/index.do?q=2016+chrt+2" TargetMode="External"/><Relationship Id="rId5" Type="http://schemas.openxmlformats.org/officeDocument/2006/relationships/hyperlink" Target="https://decisions.chrt-tcdp.gc.ca/chrt-tcdp/decisions/fr/item/127700/index.do?q=2016+chrt+2"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https://fncaringsociety.com/sites/default/files/2025-01/2025%20CHRT%206%20-%20Full%20reasons%20Jordan%27s%20Principle%20on%20motions-T1340_7008.pdf" TargetMode="External"/><Relationship Id="rId5" Type="http://schemas.openxmlformats.org/officeDocument/2006/relationships/hyperlink" Target="https://decisions.chrt-tcdp.gc.ca/chrt-tcdp/decisions/fr/item/520915/index.do?q=2016+chrt+2"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chart" Target="../charts/chart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9.xml"/><Relationship Id="rId7" Type="http://schemas.openxmlformats.org/officeDocument/2006/relationships/notesSlide" Target="../notesSlides/notesSlide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5" Type="http://schemas.openxmlformats.org/officeDocument/2006/relationships/tags" Target="../tags/tag21.xml"/><Relationship Id="rId10" Type="http://schemas.openxmlformats.org/officeDocument/2006/relationships/chart" Target="../charts/chart4.xml"/><Relationship Id="rId4" Type="http://schemas.openxmlformats.org/officeDocument/2006/relationships/tags" Target="../tags/tag20.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Title 5">
            <a:extLst>
              <a:ext uri="{FF2B5EF4-FFF2-40B4-BE49-F238E27FC236}">
                <a16:creationId xmlns:a16="http://schemas.microsoft.com/office/drawing/2014/main" id="{75DEDA3A-9EA7-303F-F9BA-1F27EA9234C6}"/>
              </a:ext>
            </a:extLst>
          </p:cNvPr>
          <p:cNvSpPr>
            <a:spLocks noGrp="1"/>
          </p:cNvSpPr>
          <p:nvPr>
            <p:ph type="ctrTitle"/>
            <p:custDataLst>
              <p:tags r:id="rId1"/>
            </p:custDataLst>
          </p:nvPr>
        </p:nvSpPr>
        <p:spPr bwMode="auto">
          <a:xfrm>
            <a:off x="1025299" y="1779663"/>
            <a:ext cx="7093405" cy="2678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sz="3200" b="1" dirty="0">
                <a:solidFill>
                  <a:schemeClr val="bg1"/>
                </a:solidFill>
                <a:latin typeface="Aptos Display" panose="020B0004020202020204" pitchFamily="34" charset="0"/>
                <a:ea typeface="ＭＳ Ｐゴシック"/>
              </a:rPr>
              <a:t>Ébauche de recommandations stratégiques pour le principe de Jordan</a:t>
            </a:r>
            <a:br>
              <a:rPr lang="fr-CA" sz="3200" b="1" dirty="0">
                <a:latin typeface="Aptos Display" panose="020B0004020202020204" pitchFamily="34" charset="0"/>
                <a:ea typeface="ＭＳ Ｐゴシック" panose="020B0600070205080204" pitchFamily="34" charset="-128"/>
              </a:rPr>
            </a:br>
            <a:br>
              <a:rPr lang="fr-CA" sz="2000" dirty="0">
                <a:solidFill>
                  <a:schemeClr val="bg1"/>
                </a:solidFill>
                <a:latin typeface="Aptos Display" panose="020B0004020202020204" pitchFamily="34" charset="0"/>
                <a:ea typeface="ＭＳ Ｐゴシック"/>
              </a:rPr>
            </a:br>
            <a:r>
              <a:rPr lang="fr-CA" sz="2000" dirty="0">
                <a:solidFill>
                  <a:schemeClr val="bg1"/>
                </a:solidFill>
                <a:latin typeface="Aptos Display" panose="020B0004020202020204" pitchFamily="34" charset="0"/>
                <a:ea typeface="ＭＳ Ｐゴシック"/>
              </a:rPr>
              <a:t>Forum sur l'éducation de l'Assemblée des Premières Nations</a:t>
            </a:r>
            <a:br>
              <a:rPr lang="fr-CA" sz="2000" dirty="0">
                <a:solidFill>
                  <a:schemeClr val="bg1"/>
                </a:solidFill>
                <a:latin typeface="Aptos Display" panose="020B0004020202020204" pitchFamily="34" charset="0"/>
                <a:ea typeface="ＭＳ Ｐゴシック"/>
              </a:rPr>
            </a:br>
            <a:r>
              <a:rPr lang="fr-CA" sz="2000" dirty="0">
                <a:solidFill>
                  <a:schemeClr val="bg1"/>
                </a:solidFill>
                <a:latin typeface="Aptos Display" panose="020B0004020202020204" pitchFamily="34" charset="0"/>
                <a:ea typeface="ＭＳ Ｐゴシック"/>
              </a:rPr>
              <a:t>Février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1A5A2-4764-79FB-6E23-9F3A61EFFA19}"/>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8F5D8B2-0552-9F86-4FBB-5C5933BEC094}"/>
              </a:ext>
            </a:extLst>
          </p:cNvPr>
          <p:cNvGraphicFramePr>
            <a:graphicFrameLocks noGrp="1"/>
          </p:cNvGraphicFramePr>
          <p:nvPr>
            <p:ph idx="1"/>
            <p:custDataLst>
              <p:tags r:id="rId1"/>
            </p:custDataLst>
            <p:extLst>
              <p:ext uri="{D42A27DB-BD31-4B8C-83A1-F6EECF244321}">
                <p14:modId xmlns:p14="http://schemas.microsoft.com/office/powerpoint/2010/main" val="2367363879"/>
              </p:ext>
            </p:extLst>
          </p:nvPr>
        </p:nvGraphicFramePr>
        <p:xfrm>
          <a:off x="457200" y="1347788"/>
          <a:ext cx="3250704" cy="2880145"/>
        </p:xfrm>
        <a:graphic>
          <a:graphicData uri="http://schemas.openxmlformats.org/drawingml/2006/chart">
            <c:chart xmlns:c="http://schemas.openxmlformats.org/drawingml/2006/chart" xmlns:r="http://schemas.openxmlformats.org/officeDocument/2006/relationships" r:id="rId8"/>
          </a:graphicData>
        </a:graphic>
      </p:graphicFrame>
      <p:sp>
        <p:nvSpPr>
          <p:cNvPr id="3" name="Content Placeholder 2">
            <a:extLst>
              <a:ext uri="{FF2B5EF4-FFF2-40B4-BE49-F238E27FC236}">
                <a16:creationId xmlns:a16="http://schemas.microsoft.com/office/drawing/2014/main" id="{EA8CE6D0-9FC4-D271-AF52-B0F85B10376C}"/>
              </a:ext>
            </a:extLst>
          </p:cNvPr>
          <p:cNvSpPr>
            <a:spLocks noGrp="1"/>
          </p:cNvSpPr>
          <p:nvPr>
            <p:ph sz="quarter" idx="13"/>
            <p:custDataLst>
              <p:tags r:id="rId2"/>
            </p:custDataLst>
          </p:nvPr>
        </p:nvSpPr>
        <p:spPr/>
        <p:txBody>
          <a:bodyPr/>
          <a:lstStyle/>
          <a:p>
            <a:r>
              <a:rPr lang="fr-CA"/>
              <a:t>Données sur le principe de Jordan (2022-2023)</a:t>
            </a:r>
          </a:p>
        </p:txBody>
      </p:sp>
      <p:graphicFrame>
        <p:nvGraphicFramePr>
          <p:cNvPr id="7" name="Content Placeholder 5">
            <a:extLst>
              <a:ext uri="{FF2B5EF4-FFF2-40B4-BE49-F238E27FC236}">
                <a16:creationId xmlns:a16="http://schemas.microsoft.com/office/drawing/2014/main" id="{F821E5E2-D276-6073-03A9-9AD698A51500}"/>
              </a:ext>
            </a:extLst>
          </p:cNvPr>
          <p:cNvGraphicFramePr>
            <a:graphicFrameLocks/>
          </p:cNvGraphicFramePr>
          <p:nvPr>
            <p:custDataLst>
              <p:tags r:id="rId3"/>
            </p:custDataLst>
            <p:extLst>
              <p:ext uri="{D42A27DB-BD31-4B8C-83A1-F6EECF244321}">
                <p14:modId xmlns:p14="http://schemas.microsoft.com/office/powerpoint/2010/main" val="2751267506"/>
              </p:ext>
            </p:extLst>
          </p:nvPr>
        </p:nvGraphicFramePr>
        <p:xfrm>
          <a:off x="2946648" y="1347787"/>
          <a:ext cx="3250704" cy="28801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Content Placeholder 5">
            <a:extLst>
              <a:ext uri="{FF2B5EF4-FFF2-40B4-BE49-F238E27FC236}">
                <a16:creationId xmlns:a16="http://schemas.microsoft.com/office/drawing/2014/main" id="{8525E8D2-B8BB-CFA7-E6D1-0EE1CD81AED4}"/>
              </a:ext>
            </a:extLst>
          </p:cNvPr>
          <p:cNvGraphicFramePr>
            <a:graphicFrameLocks/>
          </p:cNvGraphicFramePr>
          <p:nvPr>
            <p:custDataLst>
              <p:tags r:id="rId4"/>
            </p:custDataLst>
            <p:extLst>
              <p:ext uri="{D42A27DB-BD31-4B8C-83A1-F6EECF244321}">
                <p14:modId xmlns:p14="http://schemas.microsoft.com/office/powerpoint/2010/main" val="1390306748"/>
              </p:ext>
            </p:extLst>
          </p:nvPr>
        </p:nvGraphicFramePr>
        <p:xfrm>
          <a:off x="5637523" y="1376461"/>
          <a:ext cx="3250704" cy="2880145"/>
        </p:xfrm>
        <a:graphic>
          <a:graphicData uri="http://schemas.openxmlformats.org/drawingml/2006/chart">
            <c:chart xmlns:c="http://schemas.openxmlformats.org/drawingml/2006/chart" xmlns:r="http://schemas.openxmlformats.org/officeDocument/2006/relationships" r:id="rId10"/>
          </a:graphicData>
        </a:graphic>
      </p:graphicFrame>
      <p:sp>
        <p:nvSpPr>
          <p:cNvPr id="2" name="TextBox 1">
            <a:extLst>
              <a:ext uri="{FF2B5EF4-FFF2-40B4-BE49-F238E27FC236}">
                <a16:creationId xmlns:a16="http://schemas.microsoft.com/office/drawing/2014/main" id="{29CFC4E3-6A7F-7FB9-F470-543DA863386C}"/>
              </a:ext>
            </a:extLst>
          </p:cNvPr>
          <p:cNvSpPr txBox="1"/>
          <p:nvPr>
            <p:custDataLst>
              <p:tags r:id="rId5"/>
            </p:custDataLst>
          </p:nvPr>
        </p:nvSpPr>
        <p:spPr>
          <a:xfrm>
            <a:off x="185605" y="4456995"/>
            <a:ext cx="2292615" cy="261610"/>
          </a:xfrm>
          <a:prstGeom prst="rect">
            <a:avLst/>
          </a:prstGeom>
          <a:noFill/>
        </p:spPr>
        <p:txBody>
          <a:bodyPr wrap="none" rtlCol="0">
            <a:spAutoFit/>
          </a:bodyPr>
          <a:lstStyle/>
          <a:p>
            <a:r>
              <a:rPr lang="fr-CA" sz="1100"/>
              <a:t>Source : Examen approfondi 2022-2023 (SAC)</a:t>
            </a:r>
          </a:p>
        </p:txBody>
      </p:sp>
    </p:spTree>
    <p:extLst>
      <p:ext uri="{BB962C8B-B14F-4D97-AF65-F5344CB8AC3E}">
        <p14:creationId xmlns:p14="http://schemas.microsoft.com/office/powerpoint/2010/main" val="73126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CBB84-4DBD-E777-F352-4D0548A4EC41}"/>
              </a:ext>
            </a:extLst>
          </p:cNvPr>
          <p:cNvSpPr>
            <a:spLocks noGrp="1"/>
          </p:cNvSpPr>
          <p:nvPr>
            <p:ph sz="quarter" idx="13"/>
            <p:custDataLst>
              <p:tags r:id="rId1"/>
            </p:custDataLst>
          </p:nvPr>
        </p:nvSpPr>
        <p:spPr/>
        <p:txBody>
          <a:bodyPr/>
          <a:lstStyle/>
          <a:p>
            <a:r>
              <a:rPr lang="fr-CA"/>
              <a:t>Données sur le principe de Jordan (2022-2023)</a:t>
            </a:r>
          </a:p>
        </p:txBody>
      </p:sp>
      <p:sp>
        <p:nvSpPr>
          <p:cNvPr id="4" name="TextBox 3">
            <a:extLst>
              <a:ext uri="{FF2B5EF4-FFF2-40B4-BE49-F238E27FC236}">
                <a16:creationId xmlns:a16="http://schemas.microsoft.com/office/drawing/2014/main" id="{2E2FECF9-B74B-CBAC-97D9-8C3B9275B024}"/>
              </a:ext>
            </a:extLst>
          </p:cNvPr>
          <p:cNvSpPr txBox="1"/>
          <p:nvPr>
            <p:custDataLst>
              <p:tags r:id="rId2"/>
            </p:custDataLst>
          </p:nvPr>
        </p:nvSpPr>
        <p:spPr>
          <a:xfrm>
            <a:off x="185605" y="4456995"/>
            <a:ext cx="2292615" cy="261610"/>
          </a:xfrm>
          <a:prstGeom prst="rect">
            <a:avLst/>
          </a:prstGeom>
          <a:noFill/>
        </p:spPr>
        <p:txBody>
          <a:bodyPr wrap="none" rtlCol="0">
            <a:spAutoFit/>
          </a:bodyPr>
          <a:lstStyle/>
          <a:p>
            <a:r>
              <a:rPr lang="fr-CA" sz="1100"/>
              <a:t>Source : Examen approfondi 2022-2023 (SAC)</a:t>
            </a:r>
          </a:p>
        </p:txBody>
      </p:sp>
      <p:graphicFrame>
        <p:nvGraphicFramePr>
          <p:cNvPr id="12" name="Content Placeholder 11">
            <a:extLst>
              <a:ext uri="{FF2B5EF4-FFF2-40B4-BE49-F238E27FC236}">
                <a16:creationId xmlns:a16="http://schemas.microsoft.com/office/drawing/2014/main" id="{650E2B8D-77B2-AD3C-45C7-E885FEC7043F}"/>
              </a:ext>
            </a:extLst>
          </p:cNvPr>
          <p:cNvGraphicFramePr>
            <a:graphicFrameLocks noGrp="1"/>
          </p:cNvGraphicFramePr>
          <p:nvPr>
            <p:ph idx="1"/>
            <p:custDataLst>
              <p:tags r:id="rId3"/>
            </p:custDataLst>
            <p:extLst>
              <p:ext uri="{D42A27DB-BD31-4B8C-83A1-F6EECF244321}">
                <p14:modId xmlns:p14="http://schemas.microsoft.com/office/powerpoint/2010/main" val="2996706720"/>
              </p:ext>
            </p:extLst>
          </p:nvPr>
        </p:nvGraphicFramePr>
        <p:xfrm>
          <a:off x="457200" y="1347788"/>
          <a:ext cx="8229600" cy="324643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5043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EB009-ECC0-F893-44EA-1A4105F2E1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93C16-1711-1644-7D7F-19ADFF983F69}"/>
              </a:ext>
            </a:extLst>
          </p:cNvPr>
          <p:cNvSpPr>
            <a:spLocks noGrp="1"/>
          </p:cNvSpPr>
          <p:nvPr>
            <p:ph sz="quarter" idx="13"/>
            <p:custDataLst>
              <p:tags r:id="rId1"/>
            </p:custDataLst>
          </p:nvPr>
        </p:nvSpPr>
        <p:spPr/>
        <p:txBody>
          <a:bodyPr/>
          <a:lstStyle/>
          <a:p>
            <a:r>
              <a:rPr lang="fr-CA"/>
              <a:t>Données sur le principe de Jordan (2022-2023)</a:t>
            </a:r>
          </a:p>
        </p:txBody>
      </p:sp>
      <p:sp>
        <p:nvSpPr>
          <p:cNvPr id="4" name="TextBox 3">
            <a:extLst>
              <a:ext uri="{FF2B5EF4-FFF2-40B4-BE49-F238E27FC236}">
                <a16:creationId xmlns:a16="http://schemas.microsoft.com/office/drawing/2014/main" id="{C07C26A8-AEE8-A6CE-D5EA-89529F423820}"/>
              </a:ext>
            </a:extLst>
          </p:cNvPr>
          <p:cNvSpPr txBox="1"/>
          <p:nvPr>
            <p:custDataLst>
              <p:tags r:id="rId2"/>
            </p:custDataLst>
          </p:nvPr>
        </p:nvSpPr>
        <p:spPr>
          <a:xfrm>
            <a:off x="185605" y="4456995"/>
            <a:ext cx="2292615" cy="261610"/>
          </a:xfrm>
          <a:prstGeom prst="rect">
            <a:avLst/>
          </a:prstGeom>
          <a:noFill/>
        </p:spPr>
        <p:txBody>
          <a:bodyPr wrap="none" rtlCol="0">
            <a:spAutoFit/>
          </a:bodyPr>
          <a:lstStyle/>
          <a:p>
            <a:r>
              <a:rPr lang="fr-CA" sz="1100"/>
              <a:t>Source : Examen approfondi 2022-2023 (SAC)</a:t>
            </a:r>
          </a:p>
        </p:txBody>
      </p:sp>
      <p:graphicFrame>
        <p:nvGraphicFramePr>
          <p:cNvPr id="12" name="Content Placeholder 11">
            <a:extLst>
              <a:ext uri="{FF2B5EF4-FFF2-40B4-BE49-F238E27FC236}">
                <a16:creationId xmlns:a16="http://schemas.microsoft.com/office/drawing/2014/main" id="{8D36CD80-40A9-4D86-697A-E0344D823BC1}"/>
              </a:ext>
            </a:extLst>
          </p:cNvPr>
          <p:cNvGraphicFramePr>
            <a:graphicFrameLocks noGrp="1"/>
          </p:cNvGraphicFramePr>
          <p:nvPr>
            <p:ph idx="1"/>
            <p:custDataLst>
              <p:tags r:id="rId3"/>
            </p:custDataLst>
            <p:extLst>
              <p:ext uri="{D42A27DB-BD31-4B8C-83A1-F6EECF244321}">
                <p14:modId xmlns:p14="http://schemas.microsoft.com/office/powerpoint/2010/main" val="2094585755"/>
              </p:ext>
            </p:extLst>
          </p:nvPr>
        </p:nvGraphicFramePr>
        <p:xfrm>
          <a:off x="457200" y="1347788"/>
          <a:ext cx="8229600" cy="324643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1472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6DD68-A996-EEDC-A85D-307D4743D9E6}"/>
              </a:ext>
            </a:extLst>
          </p:cNvPr>
          <p:cNvSpPr>
            <a:spLocks noGrp="1"/>
          </p:cNvSpPr>
          <p:nvPr>
            <p:ph idx="1"/>
            <p:custDataLst>
              <p:tags r:id="rId1"/>
            </p:custDataLst>
          </p:nvPr>
        </p:nvSpPr>
        <p:spPr>
          <a:xfrm>
            <a:off x="395536" y="1131590"/>
            <a:ext cx="8435280" cy="3846635"/>
          </a:xfrm>
        </p:spPr>
        <p:txBody>
          <a:bodyPr/>
          <a:lstStyle/>
          <a:p>
            <a:r>
              <a:rPr lang="fr-CA" sz="1800" b="1" dirty="0"/>
              <a:t>12 décembre 2023 :</a:t>
            </a:r>
            <a:r>
              <a:rPr lang="fr-CA" sz="1800" dirty="0"/>
              <a:t> La Société de soutien a déposé une motion de non-conformité auprès du TCDP concernant ses préoccupations relatives à la mise en œuvre du principe de Jordan par le Canada.</a:t>
            </a:r>
          </a:p>
          <a:p>
            <a:r>
              <a:rPr lang="fr-CA" sz="1800" b="1" dirty="0"/>
              <a:t>11-12 septembre 2024 :</a:t>
            </a:r>
            <a:r>
              <a:rPr lang="fr-CA" sz="1800" dirty="0"/>
              <a:t> Audience du TCDP sur la motion de non-conformité de la Société de soutien.</a:t>
            </a:r>
          </a:p>
          <a:p>
            <a:r>
              <a:rPr lang="fr-CA" sz="1800" b="1" dirty="0"/>
              <a:t>21 novembre 2022 :</a:t>
            </a:r>
            <a:r>
              <a:rPr lang="fr-CA" sz="1800" dirty="0"/>
              <a:t> Le Tribunal a rendu une lettre-décision motivée concernant la motion de non-conformité déposée par la Société de soutien et la requête incidente du Canada sur la mise en œuvre du principe de Jordan.</a:t>
            </a:r>
          </a:p>
          <a:p>
            <a:r>
              <a:rPr lang="fr-CA" sz="1800" b="1" dirty="0"/>
              <a:t>20 décembre 2024 :</a:t>
            </a:r>
            <a:r>
              <a:rPr lang="fr-CA" sz="1800" dirty="0"/>
              <a:t> Le Canada dépose une demande de contrôle judiciaire de la lettre-décision du TCDP relative au non-respect du principe de Jordan.</a:t>
            </a:r>
          </a:p>
          <a:p>
            <a:r>
              <a:rPr lang="fr-CA" sz="1800" b="1" dirty="0"/>
              <a:t>29 janvier 2025 : </a:t>
            </a:r>
            <a:r>
              <a:rPr lang="fr-CA" sz="1800" dirty="0"/>
              <a:t>Le Tribunal a publié les motifs complets de sa décision à la suite de sa lettre-décision du 21 novembre 2024. </a:t>
            </a:r>
          </a:p>
          <a:p>
            <a:endParaRPr lang="en-CA" sz="2000" dirty="0"/>
          </a:p>
          <a:p>
            <a:endParaRPr lang="en-CA" dirty="0"/>
          </a:p>
        </p:txBody>
      </p:sp>
      <p:sp>
        <p:nvSpPr>
          <p:cNvPr id="3" name="Content Placeholder 2">
            <a:extLst>
              <a:ext uri="{FF2B5EF4-FFF2-40B4-BE49-F238E27FC236}">
                <a16:creationId xmlns:a16="http://schemas.microsoft.com/office/drawing/2014/main" id="{B977C1A4-5180-859B-2641-158F6A248C68}"/>
              </a:ext>
            </a:extLst>
          </p:cNvPr>
          <p:cNvSpPr>
            <a:spLocks noGrp="1"/>
          </p:cNvSpPr>
          <p:nvPr>
            <p:ph sz="quarter" idx="13"/>
            <p:custDataLst>
              <p:tags r:id="rId2"/>
            </p:custDataLst>
          </p:nvPr>
        </p:nvSpPr>
        <p:spPr>
          <a:xfrm>
            <a:off x="1331912" y="141289"/>
            <a:ext cx="7560567" cy="720725"/>
          </a:xfrm>
        </p:spPr>
        <p:txBody>
          <a:bodyPr/>
          <a:lstStyle/>
          <a:p>
            <a:r>
              <a:rPr lang="fr-CA" sz="3000" dirty="0"/>
              <a:t>Chronologie des cas de non-conformité déposés devant le TCDP</a:t>
            </a:r>
          </a:p>
        </p:txBody>
      </p:sp>
    </p:spTree>
    <p:extLst>
      <p:ext uri="{BB962C8B-B14F-4D97-AF65-F5344CB8AC3E}">
        <p14:creationId xmlns:p14="http://schemas.microsoft.com/office/powerpoint/2010/main" val="138006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FBCA-D01B-DD67-8F08-E75504FEF2A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D34074-E168-C3A5-768D-975218C54634}"/>
              </a:ext>
            </a:extLst>
          </p:cNvPr>
          <p:cNvSpPr>
            <a:spLocks noGrp="1"/>
          </p:cNvSpPr>
          <p:nvPr>
            <p:ph idx="1"/>
            <p:custDataLst>
              <p:tags r:id="rId1"/>
            </p:custDataLst>
          </p:nvPr>
        </p:nvSpPr>
        <p:spPr/>
        <p:txBody>
          <a:bodyPr/>
          <a:lstStyle/>
          <a:p>
            <a:r>
              <a:rPr lang="fr-CA" sz="2300" b="1" dirty="0"/>
              <a:t>Délais : </a:t>
            </a:r>
            <a:r>
              <a:rPr lang="fr-CA" sz="2300" dirty="0"/>
              <a:t>Le respect des délais imposés par le TCDP varie d'une région à l'autre, et certains demandeurs sont confrontés à des retards importants.</a:t>
            </a:r>
          </a:p>
          <a:p>
            <a:r>
              <a:rPr lang="fr-CA" sz="2300" b="1" dirty="0"/>
              <a:t>Demandes : </a:t>
            </a:r>
            <a:r>
              <a:rPr lang="fr-CA" sz="2300" dirty="0"/>
              <a:t>La procédure de demande (ou de nouvelle demande) est lourde et nécessite des informations sensibles.</a:t>
            </a:r>
          </a:p>
          <a:p>
            <a:r>
              <a:rPr lang="fr-CA" sz="2300" b="1" dirty="0"/>
              <a:t>Arbitrage et refus : </a:t>
            </a:r>
            <a:r>
              <a:rPr lang="fr-CA" sz="2300" dirty="0"/>
              <a:t>Manque de cohérence dans les décisions et taux de refus disproportionnés dans certaines régions. </a:t>
            </a:r>
          </a:p>
          <a:p>
            <a:r>
              <a:rPr lang="fr-CA" sz="2300" b="1" dirty="0"/>
              <a:t>Capital : </a:t>
            </a:r>
            <a:r>
              <a:rPr lang="fr-CA" sz="2300" dirty="0"/>
              <a:t>Nécessité de disposer d'infrastructures adéquates et sûres pour mettre en œuvre le principe de Jordan. </a:t>
            </a:r>
          </a:p>
        </p:txBody>
      </p:sp>
      <p:sp>
        <p:nvSpPr>
          <p:cNvPr id="3" name="Content Placeholder 2">
            <a:extLst>
              <a:ext uri="{FF2B5EF4-FFF2-40B4-BE49-F238E27FC236}">
                <a16:creationId xmlns:a16="http://schemas.microsoft.com/office/drawing/2014/main" id="{51DA79EB-81FF-D625-562C-DE5AFE61EA44}"/>
              </a:ext>
            </a:extLst>
          </p:cNvPr>
          <p:cNvSpPr>
            <a:spLocks noGrp="1"/>
          </p:cNvSpPr>
          <p:nvPr>
            <p:ph sz="quarter" idx="13"/>
            <p:custDataLst>
              <p:tags r:id="rId2"/>
            </p:custDataLst>
          </p:nvPr>
        </p:nvSpPr>
        <p:spPr>
          <a:xfrm>
            <a:off x="1331912" y="141289"/>
            <a:ext cx="7632575" cy="720725"/>
          </a:xfrm>
        </p:spPr>
        <p:txBody>
          <a:bodyPr/>
          <a:lstStyle/>
          <a:p>
            <a:r>
              <a:rPr lang="fr-CA" sz="3200" dirty="0"/>
              <a:t>Préoccupations des Premières Nations</a:t>
            </a:r>
          </a:p>
        </p:txBody>
      </p:sp>
    </p:spTree>
    <p:extLst>
      <p:ext uri="{BB962C8B-B14F-4D97-AF65-F5344CB8AC3E}">
        <p14:creationId xmlns:p14="http://schemas.microsoft.com/office/powerpoint/2010/main" val="319171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57893-2B70-4BB4-3C26-EB251C42AB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9D0A1-B9AD-DB21-DBB2-8788AE0007B6}"/>
              </a:ext>
            </a:extLst>
          </p:cNvPr>
          <p:cNvSpPr>
            <a:spLocks noGrp="1"/>
          </p:cNvSpPr>
          <p:nvPr>
            <p:ph idx="1"/>
            <p:custDataLst>
              <p:tags r:id="rId1"/>
            </p:custDataLst>
          </p:nvPr>
        </p:nvSpPr>
        <p:spPr/>
        <p:txBody>
          <a:bodyPr/>
          <a:lstStyle/>
          <a:p>
            <a:r>
              <a:rPr lang="fr-CA" sz="2300" b="1" dirty="0"/>
              <a:t>Fin de prise en charge : </a:t>
            </a:r>
            <a:r>
              <a:rPr lang="fr-CA" sz="2300" dirty="0"/>
              <a:t>Les jeunes qui cessent d'être admissibles au principe de Jordan sont confrontés à des lacunes dans les services.</a:t>
            </a:r>
          </a:p>
          <a:p>
            <a:r>
              <a:rPr lang="fr-CA" sz="2300" b="1" dirty="0"/>
              <a:t>Charge de travail : </a:t>
            </a:r>
            <a:r>
              <a:rPr lang="fr-CA" sz="2300" dirty="0"/>
              <a:t>Les coordinateurs de services et les agents de coordination ont une charge de travail excessivement élevée qui nuit à leur capacité d’aider les enfants.</a:t>
            </a:r>
          </a:p>
          <a:p>
            <a:r>
              <a:rPr lang="fr-CA" sz="2300" b="1" dirty="0"/>
              <a:t>Disponibilité des services : </a:t>
            </a:r>
            <a:r>
              <a:rPr lang="fr-CA" sz="2300" dirty="0"/>
              <a:t>incidence de l'inégalité d'accès aux services, y compris l'accès à des professionnels pour fournir des évaluations et des lettres de soutien.</a:t>
            </a:r>
          </a:p>
        </p:txBody>
      </p:sp>
      <p:sp>
        <p:nvSpPr>
          <p:cNvPr id="3" name="Content Placeholder 2">
            <a:extLst>
              <a:ext uri="{FF2B5EF4-FFF2-40B4-BE49-F238E27FC236}">
                <a16:creationId xmlns:a16="http://schemas.microsoft.com/office/drawing/2014/main" id="{C319FE14-3AA2-5E38-72F1-B42D45B1E433}"/>
              </a:ext>
            </a:extLst>
          </p:cNvPr>
          <p:cNvSpPr>
            <a:spLocks noGrp="1"/>
          </p:cNvSpPr>
          <p:nvPr>
            <p:ph sz="quarter" idx="13"/>
            <p:custDataLst>
              <p:tags r:id="rId2"/>
            </p:custDataLst>
          </p:nvPr>
        </p:nvSpPr>
        <p:spPr>
          <a:xfrm>
            <a:off x="1331912" y="141289"/>
            <a:ext cx="7560567" cy="720725"/>
          </a:xfrm>
        </p:spPr>
        <p:txBody>
          <a:bodyPr/>
          <a:lstStyle/>
          <a:p>
            <a:r>
              <a:rPr lang="fr-CA" sz="3200" dirty="0"/>
              <a:t>Préoccupations des Premières Nations</a:t>
            </a:r>
          </a:p>
        </p:txBody>
      </p:sp>
    </p:spTree>
    <p:extLst>
      <p:ext uri="{BB962C8B-B14F-4D97-AF65-F5344CB8AC3E}">
        <p14:creationId xmlns:p14="http://schemas.microsoft.com/office/powerpoint/2010/main" val="4120976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5E8C9A-30C7-D539-5488-D89A725F3F48}"/>
              </a:ext>
            </a:extLst>
          </p:cNvPr>
          <p:cNvSpPr>
            <a:spLocks noGrp="1"/>
          </p:cNvSpPr>
          <p:nvPr>
            <p:ph idx="1"/>
            <p:custDataLst>
              <p:tags r:id="rId1"/>
            </p:custDataLst>
          </p:nvPr>
        </p:nvSpPr>
        <p:spPr>
          <a:xfrm>
            <a:off x="251520" y="1275605"/>
            <a:ext cx="8435280" cy="3318621"/>
          </a:xfrm>
        </p:spPr>
        <p:txBody>
          <a:bodyPr/>
          <a:lstStyle/>
          <a:p>
            <a:pPr marL="0" indent="0">
              <a:buNone/>
            </a:pPr>
            <a:r>
              <a:rPr lang="fr-CA" sz="2200" b="1" dirty="0"/>
              <a:t>Financement communautaire et contrôle par les Premières Nations</a:t>
            </a:r>
          </a:p>
          <a:p>
            <a:pPr>
              <a:buFont typeface="Wingdings" panose="05000000000000000000" pitchFamily="2" charset="2"/>
              <a:buChar char="ü"/>
            </a:pPr>
            <a:r>
              <a:rPr lang="fr-CA" sz="2000" dirty="0"/>
              <a:t>Permettre aux Premières Nations de répondre aux besoins de leurs communautés de la manière la plus efficace et passer de l'intervention à la prévention.</a:t>
            </a:r>
          </a:p>
          <a:p>
            <a:pPr>
              <a:buFont typeface="Wingdings" panose="05000000000000000000" pitchFamily="2" charset="2"/>
              <a:buChar char="ü"/>
            </a:pPr>
            <a:r>
              <a:rPr lang="fr-CA" sz="2000" dirty="0"/>
              <a:t>Améliorer la coordination des services et la gestion de cas grâce à des ressources qui peuvent explorer des modèles et soutenir la mise en réseau.</a:t>
            </a:r>
          </a:p>
          <a:p>
            <a:pPr>
              <a:buFont typeface="Wingdings" panose="05000000000000000000" pitchFamily="2" charset="2"/>
              <a:buChar char="ü"/>
            </a:pPr>
            <a:r>
              <a:rPr lang="fr-CA" sz="2000" dirty="0"/>
              <a:t>Approche fondée sur le parcours de vie pour le financement et les services. </a:t>
            </a:r>
          </a:p>
          <a:p>
            <a:pPr>
              <a:buFont typeface="Wingdings" panose="05000000000000000000" pitchFamily="2" charset="2"/>
              <a:buChar char="ü"/>
            </a:pPr>
            <a:r>
              <a:rPr lang="fr-CA" sz="2000" dirty="0"/>
              <a:t>Investissements dans les ressources humaines, les infrastructures et les capacités.</a:t>
            </a:r>
          </a:p>
          <a:p>
            <a:pPr>
              <a:buFont typeface="Wingdings" panose="05000000000000000000" pitchFamily="2" charset="2"/>
              <a:buChar char="ü"/>
            </a:pPr>
            <a:r>
              <a:rPr lang="fr-CA" sz="2000" dirty="0"/>
              <a:t>Exploration de la détermination et de la compétence communautaires. </a:t>
            </a:r>
          </a:p>
          <a:p>
            <a:pPr>
              <a:buFont typeface="Wingdings" panose="05000000000000000000" pitchFamily="2" charset="2"/>
              <a:buChar char="ü"/>
            </a:pPr>
            <a:endParaRPr lang="en-CA" dirty="0"/>
          </a:p>
        </p:txBody>
      </p:sp>
      <p:sp>
        <p:nvSpPr>
          <p:cNvPr id="3" name="Content Placeholder 2">
            <a:extLst>
              <a:ext uri="{FF2B5EF4-FFF2-40B4-BE49-F238E27FC236}">
                <a16:creationId xmlns:a16="http://schemas.microsoft.com/office/drawing/2014/main" id="{A26C4B6D-23BB-F8CE-CA38-3C5D0DF8C722}"/>
              </a:ext>
            </a:extLst>
          </p:cNvPr>
          <p:cNvSpPr>
            <a:spLocks noGrp="1"/>
          </p:cNvSpPr>
          <p:nvPr>
            <p:ph sz="quarter" idx="13"/>
            <p:custDataLst>
              <p:tags r:id="rId2"/>
            </p:custDataLst>
          </p:nvPr>
        </p:nvSpPr>
        <p:spPr>
          <a:xfrm>
            <a:off x="1331912" y="141289"/>
            <a:ext cx="7704584" cy="720725"/>
          </a:xfrm>
        </p:spPr>
        <p:txBody>
          <a:bodyPr/>
          <a:lstStyle/>
          <a:p>
            <a:r>
              <a:rPr lang="fr-CA" sz="3100" dirty="0"/>
              <a:t>Recommandations stratégiques proposées</a:t>
            </a:r>
          </a:p>
        </p:txBody>
      </p:sp>
    </p:spTree>
    <p:extLst>
      <p:ext uri="{BB962C8B-B14F-4D97-AF65-F5344CB8AC3E}">
        <p14:creationId xmlns:p14="http://schemas.microsoft.com/office/powerpoint/2010/main" val="423787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B49A-6B8F-7D09-8C55-2BF6C2E50BC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94C7E-A2DB-3247-378F-41001B277C0E}"/>
              </a:ext>
            </a:extLst>
          </p:cNvPr>
          <p:cNvSpPr>
            <a:spLocks noGrp="1"/>
          </p:cNvSpPr>
          <p:nvPr>
            <p:ph idx="1"/>
            <p:custDataLst>
              <p:tags r:id="rId1"/>
            </p:custDataLst>
          </p:nvPr>
        </p:nvSpPr>
        <p:spPr>
          <a:xfrm>
            <a:off x="323528" y="1275606"/>
            <a:ext cx="8229600" cy="3318621"/>
          </a:xfrm>
        </p:spPr>
        <p:txBody>
          <a:bodyPr/>
          <a:lstStyle/>
          <a:p>
            <a:pPr marL="0" indent="0">
              <a:buNone/>
            </a:pPr>
            <a:r>
              <a:rPr lang="fr-CA" sz="2400" b="1" dirty="0"/>
              <a:t>Fonds d'innovation pour les Premières Nations</a:t>
            </a:r>
          </a:p>
          <a:p>
            <a:pPr>
              <a:buFont typeface="Wingdings" panose="05000000000000000000" pitchFamily="2" charset="2"/>
              <a:buChar char="ü"/>
            </a:pPr>
            <a:r>
              <a:rPr lang="fr-CA" sz="2200" dirty="0"/>
              <a:t>Financement flexible pour améliorer les </a:t>
            </a:r>
            <a:r>
              <a:rPr lang="fr-CA" sz="2200"/>
              <a:t>pratiques exemplaires afin </a:t>
            </a:r>
            <a:r>
              <a:rPr lang="fr-CA" sz="2200" dirty="0"/>
              <a:t>de combler les lacunes et les besoins. </a:t>
            </a:r>
          </a:p>
          <a:p>
            <a:pPr>
              <a:buFont typeface="Wingdings" panose="05000000000000000000" pitchFamily="2" charset="2"/>
              <a:buChar char="ü"/>
            </a:pPr>
            <a:r>
              <a:rPr lang="fr-CA" sz="2200" dirty="0"/>
              <a:t>Financement de l'étude et de la mise en œuvre de modèles innovants de prestation de services et de coordination, y compris la gestion des données et la production de rapports.</a:t>
            </a:r>
          </a:p>
          <a:p>
            <a:pPr marL="0" indent="0">
              <a:spcBef>
                <a:spcPts val="1200"/>
              </a:spcBef>
              <a:buNone/>
            </a:pPr>
            <a:r>
              <a:rPr lang="fr-CA" sz="2400" b="1" dirty="0"/>
              <a:t>Soins urgents</a:t>
            </a:r>
          </a:p>
          <a:p>
            <a:pPr>
              <a:buFont typeface="Wingdings" panose="05000000000000000000" pitchFamily="2" charset="2"/>
              <a:buChar char="ü"/>
            </a:pPr>
            <a:r>
              <a:rPr lang="fr-CA" sz="2200" dirty="0"/>
              <a:t>Mettre en place un fonds d'urgence renouvelable pour permettre aux Premières Nations de répondre aux besoins immédiats.</a:t>
            </a:r>
          </a:p>
          <a:p>
            <a:pPr>
              <a:buFont typeface="Wingdings" panose="05000000000000000000" pitchFamily="2" charset="2"/>
              <a:buChar char="ü"/>
            </a:pPr>
            <a:endParaRPr lang="en-CA" sz="2200" dirty="0"/>
          </a:p>
          <a:p>
            <a:pPr>
              <a:buFont typeface="Wingdings" panose="05000000000000000000" pitchFamily="2" charset="2"/>
              <a:buChar char="ü"/>
            </a:pPr>
            <a:endParaRPr lang="en-CA" dirty="0"/>
          </a:p>
        </p:txBody>
      </p:sp>
      <p:sp>
        <p:nvSpPr>
          <p:cNvPr id="3" name="Content Placeholder 2">
            <a:extLst>
              <a:ext uri="{FF2B5EF4-FFF2-40B4-BE49-F238E27FC236}">
                <a16:creationId xmlns:a16="http://schemas.microsoft.com/office/drawing/2014/main" id="{3F57A9FA-9531-391C-EB53-F28FC566EA47}"/>
              </a:ext>
            </a:extLst>
          </p:cNvPr>
          <p:cNvSpPr>
            <a:spLocks noGrp="1"/>
          </p:cNvSpPr>
          <p:nvPr>
            <p:ph sz="quarter" idx="13"/>
            <p:custDataLst>
              <p:tags r:id="rId2"/>
            </p:custDataLst>
          </p:nvPr>
        </p:nvSpPr>
        <p:spPr>
          <a:xfrm>
            <a:off x="1187624" y="141289"/>
            <a:ext cx="7776864" cy="720725"/>
          </a:xfrm>
        </p:spPr>
        <p:txBody>
          <a:bodyPr/>
          <a:lstStyle/>
          <a:p>
            <a:r>
              <a:rPr lang="fr-CA" sz="3100" dirty="0"/>
              <a:t>Recommandations stratégiques proposées</a:t>
            </a:r>
          </a:p>
        </p:txBody>
      </p:sp>
    </p:spTree>
    <p:extLst>
      <p:ext uri="{BB962C8B-B14F-4D97-AF65-F5344CB8AC3E}">
        <p14:creationId xmlns:p14="http://schemas.microsoft.com/office/powerpoint/2010/main" val="411127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83416-5A6B-B5E2-12AC-128B05336DF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D5EFC4-EE20-3809-0CCB-462EF1F3535B}"/>
              </a:ext>
            </a:extLst>
          </p:cNvPr>
          <p:cNvSpPr>
            <a:spLocks noGrp="1"/>
          </p:cNvSpPr>
          <p:nvPr>
            <p:ph idx="1"/>
            <p:custDataLst>
              <p:tags r:id="rId1"/>
            </p:custDataLst>
          </p:nvPr>
        </p:nvSpPr>
        <p:spPr>
          <a:xfrm>
            <a:off x="457200" y="1275605"/>
            <a:ext cx="8229600" cy="3318621"/>
          </a:xfrm>
        </p:spPr>
        <p:txBody>
          <a:bodyPr/>
          <a:lstStyle/>
          <a:p>
            <a:pPr marL="0" indent="0">
              <a:buNone/>
            </a:pPr>
            <a:r>
              <a:rPr lang="fr-CA" sz="2400" b="1" dirty="0"/>
              <a:t>Réformes des programmes et services fédéraux</a:t>
            </a:r>
          </a:p>
          <a:p>
            <a:pPr>
              <a:buFont typeface="Wingdings" panose="05000000000000000000" pitchFamily="2" charset="2"/>
              <a:buChar char="ü"/>
            </a:pPr>
            <a:r>
              <a:rPr lang="fr-CA" sz="2200" dirty="0"/>
              <a:t>Entreprendre une étude approfondie des lacunes persistantes dans les programmes et services destinés aux enfants des Premières Nations et combler les lacunes connues.</a:t>
            </a:r>
          </a:p>
          <a:p>
            <a:pPr>
              <a:buFont typeface="Wingdings" panose="05000000000000000000" pitchFamily="2" charset="2"/>
              <a:buChar char="ü"/>
            </a:pPr>
            <a:r>
              <a:rPr lang="fr-CA" sz="2200" dirty="0"/>
              <a:t>Normaliser les mesures de soutien fréquemment demandées dans les programmes et services fédéraux.</a:t>
            </a:r>
          </a:p>
          <a:p>
            <a:pPr>
              <a:buFont typeface="Wingdings" panose="05000000000000000000" pitchFamily="2" charset="2"/>
              <a:buChar char="ü"/>
            </a:pPr>
            <a:r>
              <a:rPr lang="fr-CA" sz="2200" dirty="0"/>
              <a:t>S'engager à mettre en œuvre le principe de Jordan, notamment en résolvant les litiges de paiement entre services. </a:t>
            </a:r>
          </a:p>
        </p:txBody>
      </p:sp>
      <p:sp>
        <p:nvSpPr>
          <p:cNvPr id="3" name="Content Placeholder 2">
            <a:extLst>
              <a:ext uri="{FF2B5EF4-FFF2-40B4-BE49-F238E27FC236}">
                <a16:creationId xmlns:a16="http://schemas.microsoft.com/office/drawing/2014/main" id="{A30CDB93-0DE2-D7B6-B0AC-BEAF77C3A3AE}"/>
              </a:ext>
            </a:extLst>
          </p:cNvPr>
          <p:cNvSpPr>
            <a:spLocks noGrp="1"/>
          </p:cNvSpPr>
          <p:nvPr>
            <p:ph sz="quarter" idx="13"/>
            <p:custDataLst>
              <p:tags r:id="rId2"/>
            </p:custDataLst>
          </p:nvPr>
        </p:nvSpPr>
        <p:spPr>
          <a:xfrm>
            <a:off x="1331912" y="141289"/>
            <a:ext cx="7632575" cy="720725"/>
          </a:xfrm>
        </p:spPr>
        <p:txBody>
          <a:bodyPr/>
          <a:lstStyle/>
          <a:p>
            <a:r>
              <a:rPr lang="fr-CA" sz="3100" dirty="0"/>
              <a:t>Recommandations stratégiques proposées</a:t>
            </a:r>
          </a:p>
        </p:txBody>
      </p:sp>
    </p:spTree>
    <p:extLst>
      <p:ext uri="{BB962C8B-B14F-4D97-AF65-F5344CB8AC3E}">
        <p14:creationId xmlns:p14="http://schemas.microsoft.com/office/powerpoint/2010/main" val="418783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4574-D983-E212-CBA8-4388A81376E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3D6C80-580E-D7AD-F558-710FAD18EFBD}"/>
              </a:ext>
            </a:extLst>
          </p:cNvPr>
          <p:cNvSpPr>
            <a:spLocks noGrp="1"/>
          </p:cNvSpPr>
          <p:nvPr>
            <p:ph idx="1"/>
            <p:custDataLst>
              <p:tags r:id="rId1"/>
            </p:custDataLst>
          </p:nvPr>
        </p:nvSpPr>
        <p:spPr>
          <a:xfrm>
            <a:off x="251520" y="1188000"/>
            <a:ext cx="8435280" cy="3318621"/>
          </a:xfrm>
        </p:spPr>
        <p:txBody>
          <a:bodyPr/>
          <a:lstStyle/>
          <a:p>
            <a:pPr marL="0" indent="0">
              <a:buNone/>
            </a:pPr>
            <a:r>
              <a:rPr lang="fr-CA" sz="2400" b="1" dirty="0"/>
              <a:t>Soutenir les jeunes des Premières Nations jusqu’à l'âge adulte</a:t>
            </a:r>
          </a:p>
          <a:p>
            <a:pPr>
              <a:buFont typeface="Wingdings" panose="05000000000000000000" pitchFamily="2" charset="2"/>
              <a:buChar char="ü"/>
            </a:pPr>
            <a:r>
              <a:rPr lang="fr-CA" sz="2200" dirty="0"/>
              <a:t>Financement durable basé sur les besoins pour faciliter la planification des soins et la coordination des services pour les jeunes qui approchent de l'âge de la majorité. </a:t>
            </a:r>
          </a:p>
          <a:p>
            <a:pPr>
              <a:buFont typeface="Wingdings" panose="05000000000000000000" pitchFamily="2" charset="2"/>
              <a:buChar char="ü"/>
            </a:pPr>
            <a:r>
              <a:rPr lang="fr-CA" sz="2200" dirty="0"/>
              <a:t>Établir un fonds renouvelable pour les services améliorés afin de payer le coût de l'aide apportée aux jeunes jusqu'à l'âge adulte.</a:t>
            </a:r>
          </a:p>
          <a:p>
            <a:pPr>
              <a:buFont typeface="Wingdings" panose="05000000000000000000" pitchFamily="2" charset="2"/>
              <a:buChar char="ü"/>
            </a:pPr>
            <a:r>
              <a:rPr lang="fr-CA" sz="2200" dirty="0"/>
              <a:t>Établir une carte complète des services d'aide aux jeunes qui atteignent l'âge de la majorité.</a:t>
            </a:r>
          </a:p>
          <a:p>
            <a:pPr>
              <a:buFont typeface="Wingdings" panose="05000000000000000000" pitchFamily="2" charset="2"/>
              <a:buChar char="ü"/>
            </a:pPr>
            <a:r>
              <a:rPr lang="fr-CA" sz="2200" dirty="0"/>
              <a:t>Prolonger l'âge d'admissibilité au principe de Jordan jusqu'à 30 ans.</a:t>
            </a:r>
          </a:p>
        </p:txBody>
      </p:sp>
      <p:sp>
        <p:nvSpPr>
          <p:cNvPr id="3" name="Content Placeholder 2">
            <a:extLst>
              <a:ext uri="{FF2B5EF4-FFF2-40B4-BE49-F238E27FC236}">
                <a16:creationId xmlns:a16="http://schemas.microsoft.com/office/drawing/2014/main" id="{311E3CCE-885E-582F-CF6C-BE330F455E5C}"/>
              </a:ext>
            </a:extLst>
          </p:cNvPr>
          <p:cNvSpPr>
            <a:spLocks noGrp="1"/>
          </p:cNvSpPr>
          <p:nvPr>
            <p:ph sz="quarter" idx="13"/>
            <p:custDataLst>
              <p:tags r:id="rId2"/>
            </p:custDataLst>
          </p:nvPr>
        </p:nvSpPr>
        <p:spPr>
          <a:xfrm>
            <a:off x="1331912" y="141289"/>
            <a:ext cx="7704583" cy="720725"/>
          </a:xfrm>
        </p:spPr>
        <p:txBody>
          <a:bodyPr/>
          <a:lstStyle/>
          <a:p>
            <a:r>
              <a:rPr lang="fr-CA" sz="3100" dirty="0"/>
              <a:t>Recommandations stratégiques proposées</a:t>
            </a:r>
          </a:p>
        </p:txBody>
      </p:sp>
    </p:spTree>
    <p:extLst>
      <p:ext uri="{BB962C8B-B14F-4D97-AF65-F5344CB8AC3E}">
        <p14:creationId xmlns:p14="http://schemas.microsoft.com/office/powerpoint/2010/main" val="2978579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A432D-2205-90B2-0139-55DD2011C15C}"/>
              </a:ext>
            </a:extLst>
          </p:cNvPr>
          <p:cNvSpPr>
            <a:spLocks noGrp="1"/>
          </p:cNvSpPr>
          <p:nvPr>
            <p:ph idx="1"/>
            <p:custDataLst>
              <p:tags r:id="rId1"/>
            </p:custDataLst>
          </p:nvPr>
        </p:nvSpPr>
        <p:spPr>
          <a:xfrm>
            <a:off x="457200" y="1347615"/>
            <a:ext cx="7931224" cy="3246611"/>
          </a:xfrm>
        </p:spPr>
        <p:txBody>
          <a:bodyPr/>
          <a:lstStyle/>
          <a:p>
            <a:pPr marL="0" indent="0">
              <a:buNone/>
            </a:pPr>
            <a:r>
              <a:rPr lang="fr-CA" sz="1700" dirty="0"/>
              <a:t>Le principe de Jordan est nommé en l'honneur de Jordan River Anderson, un enfant des Premières Nations de la Nation crie de </a:t>
            </a:r>
            <a:r>
              <a:rPr lang="fr-CA" sz="1700" dirty="0" err="1"/>
              <a:t>Norway</a:t>
            </a:r>
            <a:r>
              <a:rPr lang="fr-CA" sz="1700" dirty="0"/>
              <a:t> House, au Manitoba, qui est né avec des besoins médicaux complexes et n'a pas reçu les services dont il avait besoin parce que les gouvernements du Canada et du Manitoba n'ont pas pu se mettre d'accord sur le paiement de ses soins. </a:t>
            </a:r>
          </a:p>
          <a:p>
            <a:pPr marL="0" indent="0">
              <a:buNone/>
            </a:pPr>
            <a:r>
              <a:rPr lang="fr-CA" sz="1700" dirty="0"/>
              <a:t>Jordan est décédé à l'hôpital à l'âge de cinq ans, n'ayant jamais eu la chance de vivre dans la maison de sa famille ou dans sa communauté à cause de ce conflit de compétence. Le combat de Jordan pour l'équité a eu une incidence durable sur tous les enfants et toutes les familles des Premières Nations. </a:t>
            </a:r>
          </a:p>
          <a:p>
            <a:pPr marL="0" indent="0">
              <a:buNone/>
            </a:pPr>
            <a:r>
              <a:rPr lang="fr-CA" sz="1700" dirty="0"/>
              <a:t>L'héritage de Jordan River Anderson se perpétue à travers le principe de Jordan et continuera d'améliorer la vie et le bien-être des enfants et des familles des Premières Nations pendant des générations.</a:t>
            </a:r>
          </a:p>
        </p:txBody>
      </p:sp>
      <p:sp>
        <p:nvSpPr>
          <p:cNvPr id="3" name="Content Placeholder 2">
            <a:extLst>
              <a:ext uri="{FF2B5EF4-FFF2-40B4-BE49-F238E27FC236}">
                <a16:creationId xmlns:a16="http://schemas.microsoft.com/office/drawing/2014/main" id="{97BB55FD-75DC-9B18-CA50-6C6E0089D1A7}"/>
              </a:ext>
            </a:extLst>
          </p:cNvPr>
          <p:cNvSpPr>
            <a:spLocks noGrp="1"/>
          </p:cNvSpPr>
          <p:nvPr>
            <p:ph sz="quarter" idx="13"/>
            <p:custDataLst>
              <p:tags r:id="rId2"/>
            </p:custDataLst>
          </p:nvPr>
        </p:nvSpPr>
        <p:spPr/>
        <p:txBody>
          <a:bodyPr/>
          <a:lstStyle/>
          <a:p>
            <a:r>
              <a:rPr lang="fr-CA"/>
              <a:t>Contexte</a:t>
            </a:r>
          </a:p>
        </p:txBody>
      </p:sp>
    </p:spTree>
    <p:extLst>
      <p:ext uri="{BB962C8B-B14F-4D97-AF65-F5344CB8AC3E}">
        <p14:creationId xmlns:p14="http://schemas.microsoft.com/office/powerpoint/2010/main" val="93153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CDF6-5006-1D37-85AD-C027708A058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41CEC5-F774-EE99-4A97-CF9CAC2227FC}"/>
              </a:ext>
            </a:extLst>
          </p:cNvPr>
          <p:cNvSpPr>
            <a:spLocks noGrp="1"/>
          </p:cNvSpPr>
          <p:nvPr>
            <p:ph idx="1"/>
            <p:custDataLst>
              <p:tags r:id="rId1"/>
            </p:custDataLst>
          </p:nvPr>
        </p:nvSpPr>
        <p:spPr>
          <a:xfrm>
            <a:off x="457200" y="1275605"/>
            <a:ext cx="8229600" cy="3318621"/>
          </a:xfrm>
        </p:spPr>
        <p:txBody>
          <a:bodyPr/>
          <a:lstStyle/>
          <a:p>
            <a:pPr marL="0" indent="0">
              <a:buNone/>
            </a:pPr>
            <a:r>
              <a:rPr lang="fr-CA" sz="2100" b="1" dirty="0"/>
              <a:t>Mécanisme de surveillance, de défense des intérêts et de traitement des plaintes</a:t>
            </a:r>
          </a:p>
          <a:p>
            <a:pPr>
              <a:buFont typeface="Wingdings" panose="05000000000000000000" pitchFamily="2" charset="2"/>
              <a:buChar char="ü"/>
            </a:pPr>
            <a:r>
              <a:rPr lang="fr-CA" sz="2100" dirty="0"/>
              <a:t>Mettre en place un mécanisme indépendant de surveillance, de défense des intérêts et de traitement des plaintes qui soit juste, rapide et fondé sur l'intérêt supérieur des enfants des Premières Nations.</a:t>
            </a:r>
          </a:p>
          <a:p>
            <a:pPr marL="0" indent="0">
              <a:spcBef>
                <a:spcPts val="1200"/>
              </a:spcBef>
              <a:buNone/>
            </a:pPr>
            <a:r>
              <a:rPr lang="fr-CA" sz="2100" b="1" dirty="0"/>
              <a:t>Collaboration des provinces et des territoires</a:t>
            </a:r>
          </a:p>
          <a:p>
            <a:pPr>
              <a:buFont typeface="Wingdings" panose="05000000000000000000" pitchFamily="2" charset="2"/>
              <a:buChar char="ü"/>
            </a:pPr>
            <a:r>
              <a:rPr lang="fr-CA" sz="2100" dirty="0"/>
              <a:t>Le Canada, les provinces et les territoires doivent collaborer avec les Premières Nations pour soutenir le principe de Jordan et respecter le contrôle exercé par les Premières Nations sur le principe de Jordan, le cas échéant.</a:t>
            </a:r>
          </a:p>
        </p:txBody>
      </p:sp>
      <p:sp>
        <p:nvSpPr>
          <p:cNvPr id="3" name="Content Placeholder 2">
            <a:extLst>
              <a:ext uri="{FF2B5EF4-FFF2-40B4-BE49-F238E27FC236}">
                <a16:creationId xmlns:a16="http://schemas.microsoft.com/office/drawing/2014/main" id="{929FEC1B-7D72-AB81-00FD-0E2B3A53B04D}"/>
              </a:ext>
            </a:extLst>
          </p:cNvPr>
          <p:cNvSpPr>
            <a:spLocks noGrp="1"/>
          </p:cNvSpPr>
          <p:nvPr>
            <p:ph sz="quarter" idx="13"/>
            <p:custDataLst>
              <p:tags r:id="rId2"/>
            </p:custDataLst>
          </p:nvPr>
        </p:nvSpPr>
        <p:spPr>
          <a:xfrm>
            <a:off x="1331912" y="141289"/>
            <a:ext cx="7704584" cy="720725"/>
          </a:xfrm>
        </p:spPr>
        <p:txBody>
          <a:bodyPr/>
          <a:lstStyle/>
          <a:p>
            <a:r>
              <a:rPr lang="fr-CA" sz="3100" dirty="0"/>
              <a:t>Recommandations stratégiques proposées</a:t>
            </a:r>
          </a:p>
        </p:txBody>
      </p:sp>
    </p:spTree>
    <p:extLst>
      <p:ext uri="{BB962C8B-B14F-4D97-AF65-F5344CB8AC3E}">
        <p14:creationId xmlns:p14="http://schemas.microsoft.com/office/powerpoint/2010/main" val="408760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06CB8-0092-2186-1914-F0497FE3E2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102E04-199C-9E51-F953-6139F9C19AD1}"/>
              </a:ext>
            </a:extLst>
          </p:cNvPr>
          <p:cNvSpPr>
            <a:spLocks noGrp="1"/>
          </p:cNvSpPr>
          <p:nvPr>
            <p:ph idx="1"/>
            <p:custDataLst>
              <p:tags r:id="rId1"/>
            </p:custDataLst>
          </p:nvPr>
        </p:nvSpPr>
        <p:spPr>
          <a:xfrm>
            <a:off x="457200" y="1275605"/>
            <a:ext cx="8229600" cy="3318621"/>
          </a:xfrm>
        </p:spPr>
        <p:txBody>
          <a:bodyPr/>
          <a:lstStyle/>
          <a:p>
            <a:pPr marL="0" indent="0">
              <a:buNone/>
            </a:pPr>
            <a:r>
              <a:rPr lang="fr-CA" sz="2400" b="1" dirty="0"/>
              <a:t>Modernisation des systèmes</a:t>
            </a:r>
          </a:p>
          <a:p>
            <a:pPr>
              <a:buFont typeface="Wingdings" panose="05000000000000000000" pitchFamily="2" charset="2"/>
              <a:buChar char="ü"/>
            </a:pPr>
            <a:r>
              <a:rPr lang="fr-CA" sz="2200" dirty="0"/>
              <a:t>Déterminer les moyens de moderniser les services d'accueil et de traitement des demandes, y compris la rationalisation du traitement des demandes, la prévention des arriérés, le traitement des demandes urgentes et le traitement des paiements. </a:t>
            </a:r>
          </a:p>
        </p:txBody>
      </p:sp>
      <p:sp>
        <p:nvSpPr>
          <p:cNvPr id="3" name="Content Placeholder 2">
            <a:extLst>
              <a:ext uri="{FF2B5EF4-FFF2-40B4-BE49-F238E27FC236}">
                <a16:creationId xmlns:a16="http://schemas.microsoft.com/office/drawing/2014/main" id="{24A893E2-7CFE-B359-C88E-2235B15DD4A1}"/>
              </a:ext>
            </a:extLst>
          </p:cNvPr>
          <p:cNvSpPr>
            <a:spLocks noGrp="1"/>
          </p:cNvSpPr>
          <p:nvPr>
            <p:ph sz="quarter" idx="13"/>
            <p:custDataLst>
              <p:tags r:id="rId2"/>
            </p:custDataLst>
          </p:nvPr>
        </p:nvSpPr>
        <p:spPr>
          <a:xfrm>
            <a:off x="1331912" y="141289"/>
            <a:ext cx="7704583" cy="720725"/>
          </a:xfrm>
        </p:spPr>
        <p:txBody>
          <a:bodyPr/>
          <a:lstStyle/>
          <a:p>
            <a:r>
              <a:rPr lang="fr-CA" sz="3100" dirty="0"/>
              <a:t>Recommandations stratégiques proposées</a:t>
            </a:r>
          </a:p>
        </p:txBody>
      </p:sp>
    </p:spTree>
    <p:extLst>
      <p:ext uri="{BB962C8B-B14F-4D97-AF65-F5344CB8AC3E}">
        <p14:creationId xmlns:p14="http://schemas.microsoft.com/office/powerpoint/2010/main" val="184879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14796-9377-0F8F-D3FC-69BC3C5F9F6C}"/>
              </a:ext>
            </a:extLst>
          </p:cNvPr>
          <p:cNvSpPr>
            <a:spLocks noGrp="1"/>
          </p:cNvSpPr>
          <p:nvPr>
            <p:ph idx="1"/>
            <p:custDataLst>
              <p:tags r:id="rId1"/>
            </p:custDataLst>
          </p:nvPr>
        </p:nvSpPr>
        <p:spPr/>
        <p:txBody>
          <a:bodyPr/>
          <a:lstStyle/>
          <a:p>
            <a:r>
              <a:rPr lang="fr-CA" sz="2400" dirty="0"/>
              <a:t>Négociations sur un projet d'accord concernant le principe de Jordan (à déterminer)</a:t>
            </a:r>
          </a:p>
          <a:p>
            <a:r>
              <a:rPr lang="fr-CA" sz="2400" dirty="0"/>
              <a:t>Mise sur pied d'un centre de communication sur le principe de Jordan afin de fournir des outils aux Premières Nations, aux prestataires de services, etc., et pour faire connaître le principe de Jordan. </a:t>
            </a:r>
          </a:p>
        </p:txBody>
      </p:sp>
      <p:sp>
        <p:nvSpPr>
          <p:cNvPr id="3" name="Content Placeholder 2">
            <a:extLst>
              <a:ext uri="{FF2B5EF4-FFF2-40B4-BE49-F238E27FC236}">
                <a16:creationId xmlns:a16="http://schemas.microsoft.com/office/drawing/2014/main" id="{0B6A3144-5B34-2290-43B8-852A74CEFCD1}"/>
              </a:ext>
            </a:extLst>
          </p:cNvPr>
          <p:cNvSpPr>
            <a:spLocks noGrp="1"/>
          </p:cNvSpPr>
          <p:nvPr>
            <p:ph sz="quarter" idx="13"/>
            <p:custDataLst>
              <p:tags r:id="rId2"/>
            </p:custDataLst>
          </p:nvPr>
        </p:nvSpPr>
        <p:spPr/>
        <p:txBody>
          <a:bodyPr/>
          <a:lstStyle/>
          <a:p>
            <a:r>
              <a:rPr lang="fr-CA"/>
              <a:t>Prochaines étapes</a:t>
            </a:r>
          </a:p>
        </p:txBody>
      </p:sp>
    </p:spTree>
    <p:extLst>
      <p:ext uri="{BB962C8B-B14F-4D97-AF65-F5344CB8AC3E}">
        <p14:creationId xmlns:p14="http://schemas.microsoft.com/office/powerpoint/2010/main" val="49975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9AA98-C956-DF20-B11B-E33B3583660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78455-2F55-71EA-1825-C3636818F1E3}"/>
              </a:ext>
            </a:extLst>
          </p:cNvPr>
          <p:cNvSpPr>
            <a:spLocks noGrp="1"/>
          </p:cNvSpPr>
          <p:nvPr>
            <p:ph idx="1"/>
            <p:custDataLst>
              <p:tags r:id="rId1"/>
            </p:custDataLst>
          </p:nvPr>
        </p:nvSpPr>
        <p:spPr>
          <a:xfrm>
            <a:off x="251520" y="1347615"/>
            <a:ext cx="8435280" cy="3246611"/>
          </a:xfrm>
        </p:spPr>
        <p:txBody>
          <a:bodyPr/>
          <a:lstStyle/>
          <a:p>
            <a:r>
              <a:rPr lang="fr-CA" sz="1700" dirty="0">
                <a:ea typeface="ＭＳ Ｐゴシック" panose="020B0600070205080204" pitchFamily="34" charset="-128"/>
              </a:rPr>
              <a:t>En 2007, l'Assemblée des Premières Nations (APN) et la Société de soutien à l’enfance et à la famille des Premières Nations (Société de soutien) ont déposé une plainte pour violation des droits de la personne en raison de la mise en œuvre limitée du principe de Jordan; en 2016, le Tribunal canadien des droits de la personne (TCDP) a retenu cette plainte. </a:t>
            </a:r>
          </a:p>
          <a:p>
            <a:r>
              <a:rPr lang="fr-CA" sz="1700" dirty="0">
                <a:ea typeface="ＭＳ Ｐゴシック" panose="020B0600070205080204" pitchFamily="34" charset="-128"/>
              </a:rPr>
              <a:t>En 2018, la Table d'action sur le principe de Jordan (TAPJ) a élaboré des recommandations stratégiques pour la mise en œuvre à long terme du principe de Jordan. </a:t>
            </a:r>
          </a:p>
          <a:p>
            <a:r>
              <a:rPr lang="fr-CA" sz="1700" dirty="0">
                <a:ea typeface="ＭＳ Ｐゴシック" panose="020B0600070205080204" pitchFamily="34" charset="-128"/>
              </a:rPr>
              <a:t>L'APN a conclu une </a:t>
            </a:r>
            <a:r>
              <a:rPr lang="fr-CA" sz="1700" dirty="0">
                <a:solidFill>
                  <a:schemeClr val="accent6">
                    <a:lumMod val="75000"/>
                  </a:schemeClr>
                </a:solidFill>
                <a:ea typeface="ＭＳ Ｐゴシック" panose="020B0600070205080204" pitchFamily="34" charset="-128"/>
                <a:hlinkClick r:id="rId5">
                  <a:extLst>
                    <a:ext uri="{A12FA001-AC4F-418D-AE19-62706E023703}">
                      <ahyp:hlinkClr xmlns:ahyp="http://schemas.microsoft.com/office/drawing/2018/hyperlinkcolor" val="tx"/>
                    </a:ext>
                  </a:extLst>
                </a:hlinkClick>
              </a:rPr>
              <a:t>Entente de principe</a:t>
            </a:r>
            <a:r>
              <a:rPr lang="fr-CA" sz="1700" dirty="0">
                <a:ea typeface="ＭＳ Ｐゴシック" panose="020B0600070205080204" pitchFamily="34" charset="-128"/>
              </a:rPr>
              <a:t> (EP) sur la réforme à long terme en décembre 2021, avec un engagement de 19 milliards de dollars sur cinq ans.</a:t>
            </a:r>
          </a:p>
          <a:p>
            <a:r>
              <a:rPr lang="fr-CA" sz="1700" dirty="0">
                <a:ea typeface="ＭＳ Ｐゴシック" panose="020B0600070205080204" pitchFamily="34" charset="-128"/>
              </a:rPr>
              <a:t>Investissements récents du budget fédéral : </a:t>
            </a:r>
          </a:p>
          <a:p>
            <a:pPr lvl="1"/>
            <a:r>
              <a:rPr lang="fr-CA" sz="1600" dirty="0">
                <a:ea typeface="ＭＳ Ｐゴシック" panose="020B0600070205080204" pitchFamily="34" charset="-128"/>
              </a:rPr>
              <a:t>Budget de 2022 : 4 milliards de dollars sur 6 ans</a:t>
            </a:r>
          </a:p>
          <a:p>
            <a:pPr lvl="1"/>
            <a:r>
              <a:rPr lang="fr-CA" sz="1600" dirty="0">
                <a:ea typeface="ＭＳ Ｐゴシック" panose="020B0600070205080204" pitchFamily="34" charset="-128"/>
              </a:rPr>
              <a:t>Budget de 2024 : 1,6 milliard de dollars sur 2 ans</a:t>
            </a:r>
          </a:p>
        </p:txBody>
      </p:sp>
      <p:sp>
        <p:nvSpPr>
          <p:cNvPr id="3" name="Content Placeholder 2">
            <a:extLst>
              <a:ext uri="{FF2B5EF4-FFF2-40B4-BE49-F238E27FC236}">
                <a16:creationId xmlns:a16="http://schemas.microsoft.com/office/drawing/2014/main" id="{4D18AE50-F7D2-0610-BEA1-1330A40C3776}"/>
              </a:ext>
            </a:extLst>
          </p:cNvPr>
          <p:cNvSpPr>
            <a:spLocks noGrp="1"/>
          </p:cNvSpPr>
          <p:nvPr>
            <p:ph sz="quarter" idx="13"/>
            <p:custDataLst>
              <p:tags r:id="rId2"/>
            </p:custDataLst>
          </p:nvPr>
        </p:nvSpPr>
        <p:spPr/>
        <p:txBody>
          <a:bodyPr/>
          <a:lstStyle/>
          <a:p>
            <a:r>
              <a:rPr lang="fr-CA"/>
              <a:t>Contexte</a:t>
            </a:r>
          </a:p>
        </p:txBody>
      </p:sp>
    </p:spTree>
    <p:extLst>
      <p:ext uri="{BB962C8B-B14F-4D97-AF65-F5344CB8AC3E}">
        <p14:creationId xmlns:p14="http://schemas.microsoft.com/office/powerpoint/2010/main" val="280665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FBCA-D01B-DD67-8F08-E75504FEF2A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D34074-E168-C3A5-768D-975218C54634}"/>
              </a:ext>
            </a:extLst>
          </p:cNvPr>
          <p:cNvSpPr>
            <a:spLocks noGrp="1"/>
          </p:cNvSpPr>
          <p:nvPr>
            <p:ph idx="1"/>
            <p:custDataLst>
              <p:tags r:id="rId1"/>
            </p:custDataLst>
          </p:nvPr>
        </p:nvSpPr>
        <p:spPr/>
        <p:txBody>
          <a:bodyPr/>
          <a:lstStyle/>
          <a:p>
            <a:r>
              <a:rPr lang="fr-CA" sz="2300" dirty="0"/>
              <a:t>Le principe de Jordan est </a:t>
            </a:r>
            <a:r>
              <a:rPr lang="fr-CA" sz="2300" b="1" dirty="0"/>
              <a:t>distinct</a:t>
            </a:r>
            <a:r>
              <a:rPr lang="fr-CA" sz="2300" dirty="0"/>
              <a:t> de la réforme à long terme du programme des Services à l'enfance et à la famille des Premières Nations (SEFPN). </a:t>
            </a:r>
          </a:p>
          <a:p>
            <a:r>
              <a:rPr lang="fr-CA" sz="2300" dirty="0"/>
              <a:t>Les deux processus de réforme à long terme sont issus de l'entente de principe (2021); toutefois, les négociations sur la réforme du principe de Jordan et des SEFPN ont été séparées au début de l'année 2023, les SEFPN intervenant en premier. </a:t>
            </a:r>
          </a:p>
          <a:p>
            <a:r>
              <a:rPr lang="fr-CA" sz="2300" dirty="0"/>
              <a:t>Un processus de négociation distinct sera engagé pour le principe de Jordan dans les mois à venir. </a:t>
            </a:r>
          </a:p>
        </p:txBody>
      </p:sp>
      <p:sp>
        <p:nvSpPr>
          <p:cNvPr id="3" name="Content Placeholder 2">
            <a:extLst>
              <a:ext uri="{FF2B5EF4-FFF2-40B4-BE49-F238E27FC236}">
                <a16:creationId xmlns:a16="http://schemas.microsoft.com/office/drawing/2014/main" id="{51DA79EB-81FF-D625-562C-DE5AFE61EA44}"/>
              </a:ext>
            </a:extLst>
          </p:cNvPr>
          <p:cNvSpPr>
            <a:spLocks noGrp="1"/>
          </p:cNvSpPr>
          <p:nvPr>
            <p:ph sz="quarter" idx="13"/>
            <p:custDataLst>
              <p:tags r:id="rId2"/>
            </p:custDataLst>
          </p:nvPr>
        </p:nvSpPr>
        <p:spPr>
          <a:xfrm>
            <a:off x="1187624" y="141289"/>
            <a:ext cx="7848872" cy="720725"/>
          </a:xfrm>
        </p:spPr>
        <p:txBody>
          <a:bodyPr/>
          <a:lstStyle/>
          <a:p>
            <a:r>
              <a:rPr lang="fr-CA" sz="3000" dirty="0"/>
              <a:t>Réforme à long terme du principe de Jordan</a:t>
            </a:r>
          </a:p>
        </p:txBody>
      </p:sp>
    </p:spTree>
    <p:extLst>
      <p:ext uri="{BB962C8B-B14F-4D97-AF65-F5344CB8AC3E}">
        <p14:creationId xmlns:p14="http://schemas.microsoft.com/office/powerpoint/2010/main" val="180123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93A26D-644C-4C73-4485-622B90627A4F}"/>
              </a:ext>
            </a:extLst>
          </p:cNvPr>
          <p:cNvSpPr>
            <a:spLocks noGrp="1"/>
          </p:cNvSpPr>
          <p:nvPr>
            <p:ph idx="1"/>
            <p:custDataLst>
              <p:tags r:id="rId1"/>
            </p:custDataLst>
          </p:nvPr>
        </p:nvSpPr>
        <p:spPr>
          <a:xfrm>
            <a:off x="457200" y="1404000"/>
            <a:ext cx="8229600" cy="3390628"/>
          </a:xfrm>
        </p:spPr>
        <p:txBody>
          <a:bodyPr/>
          <a:lstStyle/>
          <a:p>
            <a:pPr>
              <a:defRPr/>
            </a:pPr>
            <a:r>
              <a:rPr lang="fr-CA" sz="1600" b="1" dirty="0">
                <a:solidFill>
                  <a:schemeClr val="accent6">
                    <a:lumMod val="75000"/>
                  </a:schemeClr>
                </a:solidFill>
                <a:ea typeface="ＭＳ Ｐゴシック" panose="020B0600070205080204" pitchFamily="34" charset="-128"/>
                <a:hlinkClick r:id="rId5">
                  <a:extLst>
                    <a:ext uri="{A12FA001-AC4F-418D-AE19-62706E023703}">
                      <ahyp:hlinkClr xmlns:ahyp="http://schemas.microsoft.com/office/drawing/2018/hyperlinkcolor" val="tx"/>
                    </a:ext>
                  </a:extLst>
                </a:hlinkClick>
              </a:rPr>
              <a:t>2016 TCDP 2</a:t>
            </a:r>
            <a:r>
              <a:rPr lang="fr-CA" sz="1600" b="1" dirty="0">
                <a:solidFill>
                  <a:schemeClr val="accent6">
                    <a:lumMod val="75000"/>
                  </a:schemeClr>
                </a:solidFill>
                <a:ea typeface="ＭＳ Ｐゴシック" panose="020B0600070205080204" pitchFamily="34" charset="-128"/>
              </a:rPr>
              <a:t> : Décision sur le fond</a:t>
            </a:r>
          </a:p>
          <a:p>
            <a:pPr lvl="1">
              <a:defRPr/>
            </a:pPr>
            <a:r>
              <a:rPr lang="fr-CA" sz="1400" dirty="0">
                <a:ea typeface="ＭＳ Ｐゴシック" panose="020B0600070205080204" pitchFamily="34" charset="-128"/>
              </a:rPr>
              <a:t>Le TCDP a reconnu que le Canada faisait preuve de discrimination à l'égard des enfants et des familles des Premières Nations dans sa mise en œuvre étroite du principe de Jordan; il a ordonné des réformes immédiates.</a:t>
            </a:r>
          </a:p>
          <a:p>
            <a:pPr>
              <a:defRPr/>
            </a:pPr>
            <a:r>
              <a:rPr lang="fr-CA" sz="1600" b="1" dirty="0">
                <a:solidFill>
                  <a:schemeClr val="accent6">
                    <a:lumMod val="75000"/>
                  </a:schemeClr>
                </a:solidFill>
                <a:ea typeface="ＭＳ Ｐゴシック" panose="020B0600070205080204" pitchFamily="34" charset="-128"/>
                <a:hlinkClick r:id="rId6">
                  <a:extLst>
                    <a:ext uri="{A12FA001-AC4F-418D-AE19-62706E023703}">
                      <ahyp:hlinkClr xmlns:ahyp="http://schemas.microsoft.com/office/drawing/2018/hyperlinkcolor" val="tx"/>
                    </a:ext>
                  </a:extLst>
                </a:hlinkClick>
              </a:rPr>
              <a:t>2019 TCDP 39</a:t>
            </a:r>
            <a:r>
              <a:rPr lang="fr-CA" sz="1600" b="1" dirty="0">
                <a:solidFill>
                  <a:schemeClr val="accent6">
                    <a:lumMod val="75000"/>
                  </a:schemeClr>
                </a:solidFill>
                <a:ea typeface="ＭＳ Ｐゴシック" panose="020B0600070205080204" pitchFamily="34" charset="-128"/>
              </a:rPr>
              <a:t> : Ordonnances d’indemnisation </a:t>
            </a:r>
          </a:p>
          <a:p>
            <a:pPr lvl="1">
              <a:defRPr/>
            </a:pPr>
            <a:r>
              <a:rPr lang="fr-CA" sz="1400" dirty="0">
                <a:ea typeface="ＭＳ Ｐゴシック" panose="020B0600070205080204" pitchFamily="34" charset="-128"/>
              </a:rPr>
              <a:t>Le TCDP a accordé aux victimes de la discrimination canadienne des compensations d'un montant de 40 000 dollars pour la période 2006/2007.</a:t>
            </a:r>
          </a:p>
          <a:p>
            <a:pPr>
              <a:defRPr/>
            </a:pPr>
            <a:r>
              <a:rPr lang="fr-CA" sz="1600" b="1" dirty="0">
                <a:solidFill>
                  <a:schemeClr val="accent6">
                    <a:lumMod val="75000"/>
                  </a:schemeClr>
                </a:solidFill>
                <a:ea typeface="ＭＳ Ｐゴシック" panose="020B0600070205080204" pitchFamily="34" charset="-128"/>
                <a:hlinkClick r:id="rId7">
                  <a:extLst>
                    <a:ext uri="{A12FA001-AC4F-418D-AE19-62706E023703}">
                      <ahyp:hlinkClr xmlns:ahyp="http://schemas.microsoft.com/office/drawing/2018/hyperlinkcolor" val="tx"/>
                    </a:ext>
                  </a:extLst>
                </a:hlinkClick>
              </a:rPr>
              <a:t>2020 TCDP 36</a:t>
            </a:r>
            <a:r>
              <a:rPr lang="fr-CA" sz="1600" b="1" dirty="0">
                <a:solidFill>
                  <a:schemeClr val="accent6">
                    <a:lumMod val="75000"/>
                  </a:schemeClr>
                </a:solidFill>
                <a:ea typeface="ＭＳ Ｐゴシック" panose="020B0600070205080204" pitchFamily="34" charset="-128"/>
              </a:rPr>
              <a:t> : Ordonnances sur l'admissibilité au principe de Jordan</a:t>
            </a:r>
          </a:p>
          <a:p>
            <a:pPr lvl="1">
              <a:defRPr/>
            </a:pPr>
            <a:r>
              <a:rPr lang="fr-CA" sz="1400" dirty="0">
                <a:ea typeface="ＭＳ Ｐゴシック" panose="020B0600070205080204" pitchFamily="34" charset="-128"/>
              </a:rPr>
              <a:t>Le TCDP a clarifié les groupes d'enfants qui sont admissibles au principe de Jordan.</a:t>
            </a:r>
          </a:p>
          <a:p>
            <a:pPr>
              <a:defRPr/>
            </a:pPr>
            <a:r>
              <a:rPr lang="fr-CA" sz="1600" b="1" dirty="0">
                <a:solidFill>
                  <a:schemeClr val="accent6">
                    <a:lumMod val="75000"/>
                  </a:schemeClr>
                </a:solidFill>
                <a:ea typeface="ＭＳ Ｐゴシック" panose="020B0600070205080204" pitchFamily="34" charset="-128"/>
                <a:hlinkClick r:id="rId8">
                  <a:extLst>
                    <a:ext uri="{A12FA001-AC4F-418D-AE19-62706E023703}">
                      <ahyp:hlinkClr xmlns:ahyp="http://schemas.microsoft.com/office/drawing/2018/hyperlinkcolor" val="tx"/>
                    </a:ext>
                  </a:extLst>
                </a:hlinkClick>
              </a:rPr>
              <a:t>2021 TCDP 41</a:t>
            </a:r>
            <a:r>
              <a:rPr lang="fr-CA" sz="1600" b="1" dirty="0">
                <a:solidFill>
                  <a:schemeClr val="accent6">
                    <a:lumMod val="75000"/>
                  </a:schemeClr>
                </a:solidFill>
                <a:ea typeface="ＭＳ Ｐゴシック" panose="020B0600070205080204" pitchFamily="34" charset="-128"/>
              </a:rPr>
              <a:t> : Ordonnances sur les immobilisations</a:t>
            </a:r>
          </a:p>
          <a:p>
            <a:pPr lvl="1">
              <a:defRPr/>
            </a:pPr>
            <a:r>
              <a:rPr lang="fr-CA" sz="1400" dirty="0">
                <a:ea typeface="ＭＳ Ｐゴシック" panose="020B0600070205080204" pitchFamily="34" charset="-128"/>
              </a:rPr>
              <a:t>Le Canada est condamné à payer les coûts réels du capital nécessaire à la mise en œuvre du principe de Jordan.</a:t>
            </a:r>
          </a:p>
          <a:p>
            <a:endParaRPr lang="en-CA" dirty="0"/>
          </a:p>
        </p:txBody>
      </p:sp>
      <p:sp>
        <p:nvSpPr>
          <p:cNvPr id="3" name="Content Placeholder 2">
            <a:extLst>
              <a:ext uri="{FF2B5EF4-FFF2-40B4-BE49-F238E27FC236}">
                <a16:creationId xmlns:a16="http://schemas.microsoft.com/office/drawing/2014/main" id="{E5F63ED5-1D59-8A99-B216-C350427D0AD8}"/>
              </a:ext>
            </a:extLst>
          </p:cNvPr>
          <p:cNvSpPr>
            <a:spLocks noGrp="1"/>
          </p:cNvSpPr>
          <p:nvPr>
            <p:ph sz="quarter" idx="13"/>
            <p:custDataLst>
              <p:tags r:id="rId2"/>
            </p:custDataLst>
          </p:nvPr>
        </p:nvSpPr>
        <p:spPr/>
        <p:txBody>
          <a:bodyPr/>
          <a:lstStyle/>
          <a:p>
            <a:r>
              <a:rPr lang="fr-CA"/>
              <a:t>Plaidoyer de l'APN devant le TCDP</a:t>
            </a:r>
          </a:p>
        </p:txBody>
      </p:sp>
    </p:spTree>
    <p:extLst>
      <p:ext uri="{BB962C8B-B14F-4D97-AF65-F5344CB8AC3E}">
        <p14:creationId xmlns:p14="http://schemas.microsoft.com/office/powerpoint/2010/main" val="266718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87A6-D75E-F118-E76A-0916581EBBC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062F0A-B2FF-535F-DDA8-1AF3D1E8F541}"/>
              </a:ext>
            </a:extLst>
          </p:cNvPr>
          <p:cNvSpPr>
            <a:spLocks noGrp="1"/>
          </p:cNvSpPr>
          <p:nvPr>
            <p:ph idx="1"/>
            <p:custDataLst>
              <p:tags r:id="rId1"/>
            </p:custDataLst>
          </p:nvPr>
        </p:nvSpPr>
        <p:spPr>
          <a:xfrm>
            <a:off x="457200" y="1368000"/>
            <a:ext cx="8229600" cy="3390628"/>
          </a:xfrm>
        </p:spPr>
        <p:txBody>
          <a:bodyPr/>
          <a:lstStyle/>
          <a:p>
            <a:pPr>
              <a:defRPr/>
            </a:pPr>
            <a:r>
              <a:rPr lang="fr-CA" sz="1600" b="1" dirty="0">
                <a:solidFill>
                  <a:schemeClr val="accent6">
                    <a:lumMod val="75000"/>
                  </a:schemeClr>
                </a:solidFill>
                <a:ea typeface="ＭＳ Ｐゴシック" panose="020B0600070205080204" pitchFamily="34" charset="-128"/>
                <a:hlinkClick r:id="rId5">
                  <a:extLst>
                    <a:ext uri="{A12FA001-AC4F-418D-AE19-62706E023703}">
                      <ahyp:hlinkClr xmlns:ahyp="http://schemas.microsoft.com/office/drawing/2018/hyperlinkcolor" val="tx"/>
                    </a:ext>
                  </a:extLst>
                </a:hlinkClick>
              </a:rPr>
              <a:t>2022 TCDP 8</a:t>
            </a:r>
            <a:r>
              <a:rPr lang="fr-CA" sz="1600" b="1" dirty="0">
                <a:solidFill>
                  <a:schemeClr val="accent6">
                    <a:lumMod val="75000"/>
                  </a:schemeClr>
                </a:solidFill>
                <a:ea typeface="ＭＳ Ｐゴシック" panose="020B0600070205080204" pitchFamily="34" charset="-128"/>
              </a:rPr>
              <a:t> : Ordonnance sur les mesures immédiates </a:t>
            </a:r>
          </a:p>
          <a:p>
            <a:pPr lvl="1">
              <a:defRPr/>
            </a:pPr>
            <a:r>
              <a:rPr lang="fr-CA" sz="1400" dirty="0">
                <a:ea typeface="ＭＳ Ｐゴシック" panose="020B0600070205080204" pitchFamily="34" charset="-128"/>
              </a:rPr>
              <a:t>Conformément à l'entente de principe (EP) sur la réforme à long terme, le Canada est tenu d'évaluer les ressources nécessaires aux services de soutien après la majorité, la recherche pour comprendre les lacunes dans la mise en œuvre du principe de Jordan, et la formation à la compétence culturelle.</a:t>
            </a:r>
          </a:p>
          <a:p>
            <a:pPr>
              <a:defRPr/>
            </a:pPr>
            <a:r>
              <a:rPr lang="fr-CA" sz="1600" b="1" dirty="0">
                <a:solidFill>
                  <a:schemeClr val="accent6">
                    <a:lumMod val="75000"/>
                  </a:schemeClr>
                </a:solidFill>
                <a:ea typeface="ＭＳ Ｐゴシック" panose="020B0600070205080204" pitchFamily="34" charset="-128"/>
              </a:rPr>
              <a:t>Lettre-décision et </a:t>
            </a:r>
            <a:r>
              <a:rPr lang="fr-CA" sz="1600" b="1" dirty="0">
                <a:solidFill>
                  <a:schemeClr val="accent6">
                    <a:lumMod val="75000"/>
                  </a:schemeClr>
                </a:solidFill>
                <a:ea typeface="ＭＳ Ｐゴシック" panose="020B0600070205080204" pitchFamily="34" charset="-128"/>
                <a:hlinkClick r:id="rId6">
                  <a:extLst>
                    <a:ext uri="{A12FA001-AC4F-418D-AE19-62706E023703}">
                      <ahyp:hlinkClr xmlns:ahyp="http://schemas.microsoft.com/office/drawing/2018/hyperlinkcolor" val="tx"/>
                    </a:ext>
                  </a:extLst>
                </a:hlinkClick>
              </a:rPr>
              <a:t>2025 TCDP 6</a:t>
            </a:r>
            <a:r>
              <a:rPr lang="fr-CA" sz="1600" b="1" dirty="0">
                <a:solidFill>
                  <a:schemeClr val="accent6">
                    <a:lumMod val="75000"/>
                  </a:schemeClr>
                </a:solidFill>
                <a:ea typeface="ＭＳ Ｐゴシック" panose="020B0600070205080204" pitchFamily="34" charset="-128"/>
              </a:rPr>
              <a:t> : Décision de non-conformité au principe de Jordan</a:t>
            </a:r>
          </a:p>
          <a:p>
            <a:pPr lvl="1">
              <a:defRPr/>
            </a:pPr>
            <a:r>
              <a:rPr lang="fr-CA" sz="1400" dirty="0">
                <a:ea typeface="ＭＳ Ｐゴシック" panose="020B0600070205080204" pitchFamily="34" charset="-128"/>
              </a:rPr>
              <a:t>Le TCDP a émis une lettre-décision sur la motion de non-conformité, ordonnant aux parties de discuter de mesures provisoires pour traiter les questions critiques des arriérés, des demandes urgentes, des paiements, des mécanismes de contact et d'autres préoccupations.</a:t>
            </a:r>
          </a:p>
          <a:p>
            <a:pPr>
              <a:defRPr/>
            </a:pPr>
            <a:endParaRPr lang="en-CA" altLang="en-US" sz="1800"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ACCC0749-1051-A597-77EE-4E8E2B75357F}"/>
              </a:ext>
            </a:extLst>
          </p:cNvPr>
          <p:cNvSpPr>
            <a:spLocks noGrp="1"/>
          </p:cNvSpPr>
          <p:nvPr>
            <p:ph sz="quarter" idx="13"/>
            <p:custDataLst>
              <p:tags r:id="rId2"/>
            </p:custDataLst>
          </p:nvPr>
        </p:nvSpPr>
        <p:spPr/>
        <p:txBody>
          <a:bodyPr/>
          <a:lstStyle/>
          <a:p>
            <a:r>
              <a:rPr lang="fr-CA" dirty="0"/>
              <a:t>Plaidoyer de l'APN devant le TCDP</a:t>
            </a:r>
          </a:p>
        </p:txBody>
      </p:sp>
    </p:spTree>
    <p:extLst>
      <p:ext uri="{BB962C8B-B14F-4D97-AF65-F5344CB8AC3E}">
        <p14:creationId xmlns:p14="http://schemas.microsoft.com/office/powerpoint/2010/main" val="17068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7B56F6-D30F-3FF6-703E-1A4CFC534797}"/>
              </a:ext>
            </a:extLst>
          </p:cNvPr>
          <p:cNvSpPr>
            <a:spLocks noGrp="1"/>
          </p:cNvSpPr>
          <p:nvPr>
            <p:ph idx="1"/>
            <p:custDataLst>
              <p:tags r:id="rId1"/>
            </p:custDataLst>
          </p:nvPr>
        </p:nvSpPr>
        <p:spPr>
          <a:xfrm>
            <a:off x="457200" y="1347615"/>
            <a:ext cx="7931224" cy="3246611"/>
          </a:xfrm>
        </p:spPr>
        <p:txBody>
          <a:bodyPr/>
          <a:lstStyle/>
          <a:p>
            <a:r>
              <a:rPr lang="fr-CA" sz="2300" dirty="0"/>
              <a:t>En date du mois d’octobre 2024, le principe de Jordan aura facilité l'accès à plus de 8,2 millions de produits, services et soutiens depuis juillet 2016. </a:t>
            </a:r>
          </a:p>
          <a:p>
            <a:r>
              <a:rPr lang="fr-CA" sz="2300" dirty="0"/>
              <a:t>Le transport pour raison médicale, l'éducation et le soutien financier constituent les trois principales catégories de demandes approuvées. </a:t>
            </a:r>
          </a:p>
          <a:p>
            <a:r>
              <a:rPr lang="fr-CA" sz="2300" dirty="0"/>
              <a:t>Les demandes approuvées ont considérablement augmenté ces dernières années, tant pour les demandes individuelles que pour les demandes de groupe. </a:t>
            </a:r>
          </a:p>
        </p:txBody>
      </p:sp>
      <p:sp>
        <p:nvSpPr>
          <p:cNvPr id="3" name="Content Placeholder 2">
            <a:extLst>
              <a:ext uri="{FF2B5EF4-FFF2-40B4-BE49-F238E27FC236}">
                <a16:creationId xmlns:a16="http://schemas.microsoft.com/office/drawing/2014/main" id="{3703A94F-DBE6-C85B-8289-5FC8D99143D4}"/>
              </a:ext>
            </a:extLst>
          </p:cNvPr>
          <p:cNvSpPr>
            <a:spLocks noGrp="1"/>
          </p:cNvSpPr>
          <p:nvPr>
            <p:ph sz="quarter" idx="13"/>
            <p:custDataLst>
              <p:tags r:id="rId2"/>
            </p:custDataLst>
          </p:nvPr>
        </p:nvSpPr>
        <p:spPr/>
        <p:txBody>
          <a:bodyPr/>
          <a:lstStyle/>
          <a:p>
            <a:r>
              <a:rPr lang="fr-CA" sz="3200"/>
              <a:t>Mise en œuvre actuelle</a:t>
            </a:r>
          </a:p>
        </p:txBody>
      </p:sp>
    </p:spTree>
    <p:extLst>
      <p:ext uri="{BB962C8B-B14F-4D97-AF65-F5344CB8AC3E}">
        <p14:creationId xmlns:p14="http://schemas.microsoft.com/office/powerpoint/2010/main" val="294029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C8B4A-192C-AA43-5C2D-B6B2CDD49B20}"/>
              </a:ext>
            </a:extLst>
          </p:cNvPr>
          <p:cNvSpPr>
            <a:spLocks noGrp="1"/>
          </p:cNvSpPr>
          <p:nvPr>
            <p:ph sz="quarter" idx="13"/>
            <p:custDataLst>
              <p:tags r:id="rId1"/>
            </p:custDataLst>
          </p:nvPr>
        </p:nvSpPr>
        <p:spPr/>
        <p:txBody>
          <a:bodyPr/>
          <a:lstStyle/>
          <a:p>
            <a:r>
              <a:rPr lang="fr-CA"/>
              <a:t>Données sur le principe de Jordan (2022-2023)</a:t>
            </a:r>
          </a:p>
        </p:txBody>
      </p:sp>
      <p:graphicFrame>
        <p:nvGraphicFramePr>
          <p:cNvPr id="4" name="Content Placeholder 5">
            <a:extLst>
              <a:ext uri="{FF2B5EF4-FFF2-40B4-BE49-F238E27FC236}">
                <a16:creationId xmlns:a16="http://schemas.microsoft.com/office/drawing/2014/main" id="{4E0A2D88-62F6-C0BF-6DDB-6EA626A91D91}"/>
              </a:ext>
            </a:extLst>
          </p:cNvPr>
          <p:cNvGraphicFramePr>
            <a:graphicFrameLocks/>
          </p:cNvGraphicFramePr>
          <p:nvPr>
            <p:custDataLst>
              <p:tags r:id="rId2"/>
            </p:custDataLst>
            <p:extLst>
              <p:ext uri="{D42A27DB-BD31-4B8C-83A1-F6EECF244321}">
                <p14:modId xmlns:p14="http://schemas.microsoft.com/office/powerpoint/2010/main" val="1021192791"/>
              </p:ext>
            </p:extLst>
          </p:nvPr>
        </p:nvGraphicFramePr>
        <p:xfrm>
          <a:off x="539552" y="1203598"/>
          <a:ext cx="8064896" cy="3384202"/>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8DBDB204-7233-1964-55DD-9A343B47C1F4}"/>
              </a:ext>
            </a:extLst>
          </p:cNvPr>
          <p:cNvSpPr txBox="1"/>
          <p:nvPr>
            <p:custDataLst>
              <p:tags r:id="rId3"/>
            </p:custDataLst>
          </p:nvPr>
        </p:nvSpPr>
        <p:spPr>
          <a:xfrm>
            <a:off x="185605" y="4456995"/>
            <a:ext cx="2292615" cy="261610"/>
          </a:xfrm>
          <a:prstGeom prst="rect">
            <a:avLst/>
          </a:prstGeom>
          <a:noFill/>
        </p:spPr>
        <p:txBody>
          <a:bodyPr wrap="none" rtlCol="0">
            <a:spAutoFit/>
          </a:bodyPr>
          <a:lstStyle/>
          <a:p>
            <a:r>
              <a:rPr lang="fr-CA" sz="1100"/>
              <a:t>Source : Examen approfondi 2022-2023 (SAC)</a:t>
            </a:r>
          </a:p>
        </p:txBody>
      </p:sp>
    </p:spTree>
    <p:extLst>
      <p:ext uri="{BB962C8B-B14F-4D97-AF65-F5344CB8AC3E}">
        <p14:creationId xmlns:p14="http://schemas.microsoft.com/office/powerpoint/2010/main" val="153424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A943920-7F76-D310-3123-B8481F50B171}"/>
              </a:ext>
            </a:extLst>
          </p:cNvPr>
          <p:cNvGraphicFramePr>
            <a:graphicFrameLocks noGrp="1"/>
          </p:cNvGraphicFramePr>
          <p:nvPr>
            <p:ph idx="1"/>
            <p:custDataLst>
              <p:tags r:id="rId1"/>
            </p:custDataLst>
            <p:extLst>
              <p:ext uri="{D42A27DB-BD31-4B8C-83A1-F6EECF244321}">
                <p14:modId xmlns:p14="http://schemas.microsoft.com/office/powerpoint/2010/main" val="1837246084"/>
              </p:ext>
            </p:extLst>
          </p:nvPr>
        </p:nvGraphicFramePr>
        <p:xfrm>
          <a:off x="457200" y="1347788"/>
          <a:ext cx="3250704" cy="2880145"/>
        </p:xfrm>
        <a:graphic>
          <a:graphicData uri="http://schemas.openxmlformats.org/drawingml/2006/chart">
            <c:chart xmlns:c="http://schemas.openxmlformats.org/drawingml/2006/chart" xmlns:r="http://schemas.openxmlformats.org/officeDocument/2006/relationships" r:id="rId8"/>
          </a:graphicData>
        </a:graphic>
      </p:graphicFrame>
      <p:sp>
        <p:nvSpPr>
          <p:cNvPr id="3" name="Content Placeholder 2">
            <a:extLst>
              <a:ext uri="{FF2B5EF4-FFF2-40B4-BE49-F238E27FC236}">
                <a16:creationId xmlns:a16="http://schemas.microsoft.com/office/drawing/2014/main" id="{6BBCF7AD-6124-BA37-0D62-958CDA89F83E}"/>
              </a:ext>
            </a:extLst>
          </p:cNvPr>
          <p:cNvSpPr>
            <a:spLocks noGrp="1"/>
          </p:cNvSpPr>
          <p:nvPr>
            <p:ph sz="quarter" idx="13"/>
            <p:custDataLst>
              <p:tags r:id="rId2"/>
            </p:custDataLst>
          </p:nvPr>
        </p:nvSpPr>
        <p:spPr/>
        <p:txBody>
          <a:bodyPr/>
          <a:lstStyle/>
          <a:p>
            <a:r>
              <a:rPr lang="fr-CA" dirty="0"/>
              <a:t>Données sur le principe de Jordan (2022-2023)</a:t>
            </a:r>
          </a:p>
        </p:txBody>
      </p:sp>
      <p:graphicFrame>
        <p:nvGraphicFramePr>
          <p:cNvPr id="7" name="Content Placeholder 5">
            <a:extLst>
              <a:ext uri="{FF2B5EF4-FFF2-40B4-BE49-F238E27FC236}">
                <a16:creationId xmlns:a16="http://schemas.microsoft.com/office/drawing/2014/main" id="{A792362D-0B44-E413-1D02-7A981A3F333E}"/>
              </a:ext>
            </a:extLst>
          </p:cNvPr>
          <p:cNvGraphicFramePr>
            <a:graphicFrameLocks/>
          </p:cNvGraphicFramePr>
          <p:nvPr>
            <p:custDataLst>
              <p:tags r:id="rId3"/>
            </p:custDataLst>
            <p:extLst>
              <p:ext uri="{D42A27DB-BD31-4B8C-83A1-F6EECF244321}">
                <p14:modId xmlns:p14="http://schemas.microsoft.com/office/powerpoint/2010/main" val="1258172424"/>
              </p:ext>
            </p:extLst>
          </p:nvPr>
        </p:nvGraphicFramePr>
        <p:xfrm>
          <a:off x="2946648" y="1347787"/>
          <a:ext cx="3250704" cy="28801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Content Placeholder 5">
            <a:extLst>
              <a:ext uri="{FF2B5EF4-FFF2-40B4-BE49-F238E27FC236}">
                <a16:creationId xmlns:a16="http://schemas.microsoft.com/office/drawing/2014/main" id="{A69031F8-2A9C-FB68-CFF6-32A05805631C}"/>
              </a:ext>
            </a:extLst>
          </p:cNvPr>
          <p:cNvGraphicFramePr>
            <a:graphicFrameLocks/>
          </p:cNvGraphicFramePr>
          <p:nvPr>
            <p:custDataLst>
              <p:tags r:id="rId4"/>
            </p:custDataLst>
            <p:extLst>
              <p:ext uri="{D42A27DB-BD31-4B8C-83A1-F6EECF244321}">
                <p14:modId xmlns:p14="http://schemas.microsoft.com/office/powerpoint/2010/main" val="163000671"/>
              </p:ext>
            </p:extLst>
          </p:nvPr>
        </p:nvGraphicFramePr>
        <p:xfrm>
          <a:off x="5637523" y="1376461"/>
          <a:ext cx="3250704" cy="2880145"/>
        </p:xfrm>
        <a:graphic>
          <a:graphicData uri="http://schemas.openxmlformats.org/drawingml/2006/chart">
            <c:chart xmlns:c="http://schemas.openxmlformats.org/drawingml/2006/chart" xmlns:r="http://schemas.openxmlformats.org/officeDocument/2006/relationships" r:id="rId10"/>
          </a:graphicData>
        </a:graphic>
      </p:graphicFrame>
      <p:sp>
        <p:nvSpPr>
          <p:cNvPr id="9" name="TextBox 8">
            <a:extLst>
              <a:ext uri="{FF2B5EF4-FFF2-40B4-BE49-F238E27FC236}">
                <a16:creationId xmlns:a16="http://schemas.microsoft.com/office/drawing/2014/main" id="{1AD8BC8F-53B6-20F3-D868-0741CA17F33A}"/>
              </a:ext>
            </a:extLst>
          </p:cNvPr>
          <p:cNvSpPr txBox="1"/>
          <p:nvPr>
            <p:custDataLst>
              <p:tags r:id="rId5"/>
            </p:custDataLst>
          </p:nvPr>
        </p:nvSpPr>
        <p:spPr>
          <a:xfrm>
            <a:off x="185605" y="4456995"/>
            <a:ext cx="2292615" cy="261610"/>
          </a:xfrm>
          <a:prstGeom prst="rect">
            <a:avLst/>
          </a:prstGeom>
          <a:noFill/>
        </p:spPr>
        <p:txBody>
          <a:bodyPr wrap="none" rtlCol="0">
            <a:spAutoFit/>
          </a:bodyPr>
          <a:lstStyle/>
          <a:p>
            <a:r>
              <a:rPr lang="fr-CA" sz="1100"/>
              <a:t>Source : Examen approfondi 2022-2023 (SAC)</a:t>
            </a:r>
          </a:p>
        </p:txBody>
      </p:sp>
    </p:spTree>
    <p:extLst>
      <p:ext uri="{BB962C8B-B14F-4D97-AF65-F5344CB8AC3E}">
        <p14:creationId xmlns:p14="http://schemas.microsoft.com/office/powerpoint/2010/main" val="25201575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12427</TotalTime>
  <Words>1854</Words>
  <Application>Microsoft Office PowerPoint</Application>
  <PresentationFormat>On-screen Show (16:9)</PresentationFormat>
  <Paragraphs>157</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Aptos Display</vt:lpstr>
      <vt:lpstr>Aptos ExtraBold</vt:lpstr>
      <vt:lpstr>Arial</vt:lpstr>
      <vt:lpstr>Calibri</vt:lpstr>
      <vt:lpstr>Wingdings</vt:lpstr>
      <vt:lpstr>1_Default Design</vt:lpstr>
      <vt:lpstr>Ébauche de recommandations stratégiques pour le principe de Jordan  Forum sur l'éducation de l'Assemblée des Premières Nations Février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Customer</dc:creator>
  <cp:lastModifiedBy>Delphine Dehos</cp:lastModifiedBy>
  <cp:revision>652</cp:revision>
  <dcterms:created xsi:type="dcterms:W3CDTF">2003-07-16T20:08:29Z</dcterms:created>
  <dcterms:modified xsi:type="dcterms:W3CDTF">2025-02-17T02:58:46Z</dcterms:modified>
</cp:coreProperties>
</file>