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charts/style4.xml" ContentType="application/vnd.ms-office.chartstyle+xml"/>
  <Override PartName="/ppt/charts/colors4.xml" ContentType="application/vnd.ms-office.chartcolorstyle+xml"/>
  <Override PartName="/ppt/charts/chart1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65" r:id="rId5"/>
  </p:sldMasterIdLst>
  <p:notesMasterIdLst>
    <p:notesMasterId r:id="rId38"/>
  </p:notesMasterIdLst>
  <p:sldIdLst>
    <p:sldId id="256" r:id="rId6"/>
    <p:sldId id="293" r:id="rId7"/>
    <p:sldId id="295" r:id="rId8"/>
    <p:sldId id="351" r:id="rId9"/>
    <p:sldId id="353" r:id="rId10"/>
    <p:sldId id="270" r:id="rId11"/>
    <p:sldId id="330" r:id="rId12"/>
    <p:sldId id="258" r:id="rId13"/>
    <p:sldId id="260" r:id="rId14"/>
    <p:sldId id="262" r:id="rId15"/>
    <p:sldId id="319" r:id="rId16"/>
    <p:sldId id="313" r:id="rId17"/>
    <p:sldId id="320" r:id="rId18"/>
    <p:sldId id="321" r:id="rId19"/>
    <p:sldId id="268" r:id="rId20"/>
    <p:sldId id="328" r:id="rId21"/>
    <p:sldId id="322" r:id="rId22"/>
    <p:sldId id="323" r:id="rId23"/>
    <p:sldId id="324" r:id="rId24"/>
    <p:sldId id="325" r:id="rId25"/>
    <p:sldId id="326" r:id="rId26"/>
    <p:sldId id="327" r:id="rId27"/>
    <p:sldId id="301" r:id="rId28"/>
    <p:sldId id="281" r:id="rId29"/>
    <p:sldId id="303" r:id="rId30"/>
    <p:sldId id="352" r:id="rId31"/>
    <p:sldId id="304" r:id="rId32"/>
    <p:sldId id="317" r:id="rId33"/>
    <p:sldId id="316" r:id="rId34"/>
    <p:sldId id="339" r:id="rId35"/>
    <p:sldId id="265" r:id="rId36"/>
    <p:sldId id="297" r:id="rId37"/>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A65F70-8E52-42AC-C1AC-0F7EFFD36454}" name="Matthew George" initials="MG" userId="S::MGeorge@afn.ca::5ffc6b4a-7caf-4569-b13e-ed623a5cd2d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000"/>
    <a:srgbClr val="E96A01"/>
    <a:srgbClr val="D0CECE"/>
    <a:srgbClr val="323232"/>
    <a:srgbClr val="502620"/>
    <a:srgbClr val="393E3C"/>
    <a:srgbClr val="625F55"/>
    <a:srgbClr val="625B53"/>
    <a:srgbClr val="534C44"/>
    <a:srgbClr val="3EB0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ABDD91-D877-4799-9905-B046A6852B7B}" v="9" dt="2024-05-31T19:23:37.8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17" autoAdjust="0"/>
    <p:restoredTop sz="97739" autoAdjust="0"/>
  </p:normalViewPr>
  <p:slideViewPr>
    <p:cSldViewPr snapToGrid="0">
      <p:cViewPr varScale="1">
        <p:scale>
          <a:sx n="103" d="100"/>
          <a:sy n="103" d="100"/>
        </p:scale>
        <p:origin x="2094" y="132"/>
      </p:cViewPr>
      <p:guideLst>
        <p:guide orient="horz" pos="2448"/>
        <p:guide pos="3168"/>
      </p:guideLst>
    </p:cSldViewPr>
  </p:slideViewPr>
  <p:outlineViewPr>
    <p:cViewPr>
      <p:scale>
        <a:sx n="33" d="100"/>
        <a:sy n="33" d="100"/>
      </p:scale>
      <p:origin x="0" y="-204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https://bty.sharepoint.com/sites/BTYMarketingPursuits/Cost%20Management/Industry%20Publications/AFN%20-%20Closing%20the%20Gap%20Proposals%20-%20Aug%202022/AFN%20CTIG%20Deck%20November%202022/CTIG%20Presentation%20Data.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https://bty.sharepoint.com/sites/BTYMarketingPursuits/Cost%20Management/Industry%20Publications/AFN%20-%20Closing%20the%20Gap%20Proposals%20-%20Aug%202022/AFN%20CTIG%20Deck%20November%202022/CTIG%20Presentation%20Data.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https://bty.sharepoint.com/sites/BTYMarketingPursuits/Cost%20Management/Industry%20Publications/AFN%20-%20Closing%20the%20Gap%20Proposals%20-%20Aug%202022/AFN%20CTIG%20Deck%20November%202022/CTIG%20Presentation%20Data.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Users\melaniereardon\Planetworks%20Dropbox\Melanie%20Reardon\2022-70%20BTY%20AFN%20-%20Telecom%20Infrastructure%20Gap%20First%20Nations%20Communities%20Phase%202\Final%20Charts%20R3.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openxmlformats.org/officeDocument/2006/relationships/oleObject" Target="file:///\\Users\susannareardon\Planetworks%20Dropbox\Susanna%20Reardon\2022-70%20BTY%20AFN%20-%20Telecom%20Infrastructure%20Gap%20First%20Nations%20Communities%20Phase%202\Final%20Charts%20R4.xlsx" TargetMode="External"/><Relationship Id="rId2" Type="http://schemas.microsoft.com/office/2011/relationships/chartColorStyle" Target="colors3.xml"/><Relationship Id="rId1" Type="http://schemas.microsoft.com/office/2011/relationships/chartStyle" Target="style3.xml"/></Relationships>
</file>

<file path=ppt/charts/_rels/chart14.xml.rels><?xml version="1.0" encoding="UTF-8" standalone="yes"?>
<Relationships xmlns="http://schemas.openxmlformats.org/package/2006/relationships"><Relationship Id="rId1" Type="http://schemas.openxmlformats.org/officeDocument/2006/relationships/oleObject" Target="https://bty.sharepoint.com/sites/BTYMarketingPursuits/Cost%20Management/Industry%20Publications/AFN%20-%20Closing%20the%20Gap%20Proposals%20-%20Aug%202022/AFN%20CTIG%20Deck%20November%202022/CTIG%20Presentation%20Data.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https://bty.sharepoint.com/sites/BTYMarketingPursuits/Cost%20Management/Industry%20Publications/AFN%20-%20Closing%20the%20Gap%20Proposals%20-%20Aug%202022/AFN%20CTIG%20Deck%20November%202022/CTIG%20Presentation%20Data.xlsx" TargetMode="External"/><Relationship Id="rId2" Type="http://schemas.microsoft.com/office/2011/relationships/chartColorStyle" Target="colors4.xml"/><Relationship Id="rId1" Type="http://schemas.microsoft.com/office/2011/relationships/chartStyle" Target="style4.xml"/></Relationships>
</file>

<file path=ppt/charts/_rels/chart16.xml.rels><?xml version="1.0" encoding="UTF-8" standalone="yes"?>
<Relationships xmlns="http://schemas.openxmlformats.org/package/2006/relationships"><Relationship Id="rId3" Type="http://schemas.openxmlformats.org/officeDocument/2006/relationships/oleObject" Target="https://bty.sharepoint.com/sites/AFN-BTYCollaborationSite/Shared%20Documents/AFN%20-%20CTIG%202030%20Presentations/CTIG%20Presentation%20Data.xlsx" TargetMode="External"/><Relationship Id="rId2" Type="http://schemas.microsoft.com/office/2011/relationships/chartColorStyle" Target="colors5.xml"/><Relationship Id="rId1" Type="http://schemas.microsoft.com/office/2011/relationships/chartStyle" Target="style5.xml"/></Relationships>
</file>

<file path=ppt/charts/_rels/chart17.xml.rels><?xml version="1.0" encoding="UTF-8" standalone="yes"?>
<Relationships xmlns="http://schemas.openxmlformats.org/package/2006/relationships"><Relationship Id="rId3" Type="http://schemas.openxmlformats.org/officeDocument/2006/relationships/oleObject" Target="https://bty.sharepoint.com/sites/AFN-BTYCollaborationSite/Shared%20Documents/AFN%20-%20CTIG%202030%20Presentations/CTIG%20Presentation%20Data.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1" Type="http://schemas.openxmlformats.org/officeDocument/2006/relationships/oleObject" Target="https://bty.sharepoint.com/sites/BTYMarketingPursuits/Cost%20Management/Industry%20Publications/AFN%20-%20Closing%20the%20Gap%20Proposals%20-%20Aug%202022/AFN%20CTIG%20Deck%20November%202022/CTIG%20Presentation%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bty.sharepoint.com/sites/BTYMarketingPursuits/Cost%20Management/Industry%20Publications/AFN%20-%20Closing%20the%20Gap%20Proposals%20-%20Aug%202022/AFN%20CTIG%20Deck%20November%202022/CTIG%20Presentation%20Data.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https://bty.sharepoint.com/sites/BTYMarketingPursuits/Cost%20Management/Industry%20Publications/AFN%20-%20Closing%20the%20Gap%20Proposals%20-%20Aug%202022/AFN%20CTIG%20Deck%20November%202022/CTIG%20Presentation%20Data.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oleObject" Target="https://bty.sharepoint.com/sites/BTYMarketingPursuits/Cost%20Management/Industry%20Publications/AFN%20-%20Closing%20the%20Gap%20Proposals%20-%20Aug%202022/AFN%20CTIG%20Deck%20November%202022/CTIG%20Presentation%20Da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bty.sharepoint.com/sites/BTYMarketingPursuits/Cost%20Management/Industry%20Publications/AFN%20-%20Closing%20the%20Gap%20Proposals%20-%20Aug%202022/AFN%20CTIG%20Deck%20November%202022/CTIG%20Presentation%20Dat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ttps://bty.sharepoint.com/sites/BTYMarketingPursuits/Cost%20Management/Industry%20Publications/AFN%20-%20Closing%20the%20Gap%20Proposals%20-%20Aug%202022/AFN%20CTIG%20Deck%20November%202022/CTIG%20Presentation%20Dat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https://bty.sharepoint.com/sites/BTYMarketingPursuits/Cost%20Management/Industry%20Publications/AFN%20-%20Closing%20the%20Gap%20Proposals%20-%20Aug%202022/AFN%20CTIG%20Deck%20November%202022/CTIG%20Presentation%20Dat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ttps://bty.sharepoint.com/sites/BTYMarketingPursuits/Cost%20Management/Industry%20Publications/AFN%20-%20Closing%20the%20Gap%20Proposals%20-%20Aug%202022/AFN%20CTIG%20Deck%20November%202022/CTIG%20Presentation%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err="1"/>
              <a:t>Combler</a:t>
            </a:r>
            <a:r>
              <a:rPr lang="en-US" dirty="0"/>
              <a:t> le </a:t>
            </a:r>
            <a:r>
              <a:rPr lang="en-US" dirty="0" err="1"/>
              <a:t>manque</a:t>
            </a:r>
            <a:r>
              <a:rPr lang="en-US" baseline="0" dirty="0"/>
              <a:t> </a:t>
            </a:r>
            <a:r>
              <a:rPr lang="en-US" dirty="0" err="1"/>
              <a:t>d'infrastructures</a:t>
            </a:r>
            <a:r>
              <a:rPr lang="en-US" dirty="0"/>
              <a:t>  </a:t>
            </a:r>
          </a:p>
          <a:p>
            <a:pPr>
              <a:defRPr/>
            </a:pPr>
            <a:r>
              <a:rPr lang="en-US" dirty="0"/>
              <a:t>Résumé (millions de dollars)</a:t>
            </a:r>
          </a:p>
        </c:rich>
      </c:tx>
      <c:overlay val="0"/>
      <c:spPr>
        <a:noFill/>
        <a:ln>
          <a:noFill/>
        </a:ln>
        <a:effectLst/>
      </c:spPr>
    </c:title>
    <c:autoTitleDeleted val="0"/>
    <c:plotArea>
      <c:layout/>
      <c:pieChart>
        <c:varyColors val="1"/>
        <c:ser>
          <c:idx val="7"/>
          <c:order val="0"/>
          <c:tx>
            <c:strRef>
              <c:f>Sheet1!$B$11</c:f>
              <c:strCache>
                <c:ptCount val="1"/>
                <c:pt idx="0">
                  <c:v>Infrastructure</c:v>
                </c:pt>
              </c:strCache>
            </c:strRef>
          </c:tx>
          <c:dPt>
            <c:idx val="0"/>
            <c:bubble3D val="0"/>
            <c:spPr>
              <a:solidFill>
                <a:srgbClr val="ED1C24"/>
              </a:solidFill>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FBD-4156-A25D-BC332BED74E0}"/>
              </c:ext>
            </c:extLst>
          </c:dPt>
          <c:dPt>
            <c:idx val="1"/>
            <c:bubble3D val="0"/>
            <c:spPr>
              <a:solidFill>
                <a:schemeClr val="bg1">
                  <a:lumMod val="50000"/>
                </a:schemeClr>
              </a:solidFill>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FBD-4156-A25D-BC332BED74E0}"/>
              </c:ext>
            </c:extLst>
          </c:dPt>
          <c:dLbls>
            <c:dLbl>
              <c:idx val="0"/>
              <c:tx>
                <c:rich>
                  <a:bodyPr/>
                  <a:lstStyle/>
                  <a:p>
                    <a:r>
                      <a:rPr lang="en-US"/>
                      <a:t> 289 379 $ </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FBD-4156-A25D-BC332BED74E0}"/>
                </c:ext>
              </c:extLst>
            </c:dLbl>
            <c:dLbl>
              <c:idx val="1"/>
              <c:tx>
                <c:rich>
                  <a:bodyPr/>
                  <a:lstStyle/>
                  <a:p>
                    <a:r>
                      <a:rPr lang="en-US"/>
                      <a:t> 59 827 $ </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FBD-4156-A25D-BC332BED74E0}"/>
                </c:ext>
              </c:extLst>
            </c:dLbl>
            <c:spPr>
              <a:noFill/>
              <a:ln>
                <a:noFill/>
              </a:ln>
              <a:effectLst/>
            </c:spPr>
            <c:txPr>
              <a:bodyPr/>
              <a:lstStyle/>
              <a:p>
                <a:pPr>
                  <a:defRPr b="1">
                    <a:solidFill>
                      <a:schemeClr val="bg1"/>
                    </a:solidFill>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Sheet1!$B$4:$B$5</c:f>
              <c:strCache>
                <c:ptCount val="2"/>
                <c:pt idx="0">
                  <c:v>Total Capital Cost</c:v>
                </c:pt>
                <c:pt idx="1">
                  <c:v>Total O&amp;M</c:v>
                </c:pt>
              </c:strCache>
            </c:strRef>
          </c:cat>
          <c:val>
            <c:numRef>
              <c:f>Sheet1!$J$40:$J$41</c:f>
              <c:numCache>
                <c:formatCode>_-"$"* #,##0_-;\-"$"* #,##0_-;_-"$"* "-"??_-;_-@_-</c:formatCode>
                <c:ptCount val="2"/>
                <c:pt idx="0">
                  <c:v>289379</c:v>
                </c:pt>
                <c:pt idx="1">
                  <c:v>59827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5FBD-4156-A25D-BC332BED74E0}"/>
            </c:ext>
          </c:extLst>
        </c:ser>
        <c:dLbls>
          <c:dLblPos val="bestFit"/>
          <c:showLegendKey val="0"/>
          <c:showVal val="1"/>
          <c:showCatName val="0"/>
          <c:showSerName val="0"/>
          <c:showPercent val="0"/>
          <c:showBubbleSize val="0"/>
          <c:showLeaderLines val="1"/>
        </c:dLbls>
        <c:firstSliceAng val="0"/>
      </c:pieChart>
    </c:plotArea>
    <c:legend>
      <c:legendPos val="r"/>
      <c:layout>
        <c:manualLayout>
          <c:xMode val="edge"/>
          <c:yMode val="edge"/>
          <c:x val="0.52607196062986938"/>
          <c:y val="0.24104257701457943"/>
          <c:w val="0.24437196562061406"/>
          <c:h val="0.12676302846839832"/>
        </c:manualLayout>
      </c:layout>
      <c:overlay val="0"/>
      <c:spPr>
        <a:noFill/>
        <a:ln>
          <a:noFill/>
        </a:ln>
        <a:effectLst/>
      </c:spPr>
      <c:txPr>
        <a:bodyPr rot="0" vert="horz"/>
        <a:lstStyle/>
        <a:p>
          <a:pPr rtl="0">
            <a:defRPr/>
          </a:pPr>
          <a:endParaRPr lang="en-US"/>
        </a:p>
      </c:txPr>
    </c:legend>
    <c:plotVisOnly val="1"/>
    <c:dispBlanksAs val="gap"/>
    <c:showDLblsOverMax val="0"/>
    <c:extLst xmlns:c15="http://schemas.microsoft.com/office/drawing/2012/chart" xmlns:c16="http://schemas.microsoft.com/office/drawing/2014/chart" xmlns:c14="http://schemas.microsoft.com/office/drawing/2007/8/2/chart" xmlns:mc="http://schemas.openxmlformats.org/markup-compatibility/2006"/>
  </c:chart>
  <c:spPr>
    <a:ln>
      <a:noFill/>
    </a:ln>
  </c:spPr>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600" dirty="0" err="1">
                <a:solidFill>
                  <a:schemeClr val="tx1"/>
                </a:solidFill>
              </a:rPr>
              <a:t>Besoins</a:t>
            </a:r>
            <a:r>
              <a:rPr lang="en-US" sz="1600" dirty="0">
                <a:solidFill>
                  <a:schemeClr val="tx1"/>
                </a:solidFill>
              </a:rPr>
              <a:t> en </a:t>
            </a:r>
            <a:r>
              <a:rPr lang="en-US" sz="1600" dirty="0" err="1">
                <a:solidFill>
                  <a:schemeClr val="tx1"/>
                </a:solidFill>
              </a:rPr>
              <a:t>biens</a:t>
            </a:r>
            <a:r>
              <a:rPr lang="en-US" sz="1600" dirty="0">
                <a:solidFill>
                  <a:schemeClr val="tx1"/>
                </a:solidFill>
              </a:rPr>
              <a:t> </a:t>
            </a:r>
            <a:r>
              <a:rPr lang="en-US" sz="1600" dirty="0" err="1">
                <a:solidFill>
                  <a:schemeClr val="tx1"/>
                </a:solidFill>
              </a:rPr>
              <a:t>relatifs</a:t>
            </a:r>
            <a:r>
              <a:rPr lang="en-US" sz="1600" dirty="0">
                <a:solidFill>
                  <a:schemeClr val="tx1"/>
                </a:solidFill>
              </a:rPr>
              <a:t> à la </a:t>
            </a:r>
            <a:r>
              <a:rPr lang="en-US" sz="1600" dirty="0" err="1">
                <a:solidFill>
                  <a:schemeClr val="tx1"/>
                </a:solidFill>
              </a:rPr>
              <a:t>carboneutralité</a:t>
            </a:r>
            <a:endParaRPr lang="en-US" sz="1600" baseline="0" dirty="0">
              <a:solidFill>
                <a:schemeClr val="tx1"/>
              </a:solidFill>
            </a:endParaRPr>
          </a:p>
          <a:p>
            <a:pPr>
              <a:defRPr sz="16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600" b="0" i="1" dirty="0">
                <a:solidFill>
                  <a:schemeClr val="tx1"/>
                </a:solidFill>
              </a:rPr>
              <a:t>(</a:t>
            </a:r>
            <a:r>
              <a:rPr lang="en-US" sz="1600" b="0" i="1" baseline="0" dirty="0">
                <a:solidFill>
                  <a:schemeClr val="tx1"/>
                </a:solidFill>
              </a:rPr>
              <a:t>millions de dollars)</a:t>
            </a:r>
            <a:endParaRPr lang="en-US" sz="1600" b="0" i="1" dirty="0">
              <a:solidFill>
                <a:schemeClr val="tx1"/>
              </a:solidFill>
            </a:endParaRPr>
          </a:p>
        </c:rich>
      </c:tx>
      <c:layout>
        <c:manualLayout>
          <c:xMode val="edge"/>
          <c:yMode val="edge"/>
          <c:x val="0.18935666816109392"/>
          <c:y val="2.4548557820551976E-2"/>
        </c:manualLayout>
      </c:layout>
      <c:overlay val="0"/>
      <c:spPr>
        <a:noFill/>
        <a:ln>
          <a:noFill/>
        </a:ln>
        <a:effectLst/>
      </c:spPr>
    </c:title>
    <c:autoTitleDeleted val="0"/>
    <c:plotArea>
      <c:layout/>
      <c:pieChart>
        <c:varyColors val="1"/>
        <c:ser>
          <c:idx val="7"/>
          <c:order val="0"/>
          <c:tx>
            <c:strRef>
              <c:f>Sheet1!$B$27</c:f>
              <c:strCache>
                <c:ptCount val="1"/>
                <c:pt idx="0">
                  <c:v>Net Zero </c:v>
                </c:pt>
              </c:strCache>
            </c:strRef>
          </c:tx>
          <c:spPr>
            <a:solidFill>
              <a:srgbClr val="ED1C24"/>
            </a:solidFill>
          </c:spPr>
          <c:dLbls>
            <c:dLbl>
              <c:idx val="0"/>
              <c:layout>
                <c:manualLayout>
                  <c:x val="-1.275113410360583E-2"/>
                  <c:y val="-0.37573542122177261"/>
                </c:manualLayout>
              </c:layout>
              <c:tx>
                <c:rich>
                  <a:bodyPr/>
                  <a:lstStyle/>
                  <a:p>
                    <a:r>
                      <a:rPr lang="en-US" dirty="0"/>
                      <a:t> 12 712 $ </a:t>
                    </a:r>
                  </a:p>
                </c:rich>
              </c:tx>
              <c:dLblPos val="bestFi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8754123421171163"/>
                      <c:h val="0.15576073743978147"/>
                    </c:manualLayout>
                  </c15:layout>
                  <c15:showDataLabelsRange val="0"/>
                </c:ext>
                <c:ext xmlns:c16="http://schemas.microsoft.com/office/drawing/2014/chart" uri="{C3380CC4-5D6E-409C-BE32-E72D297353CC}">
                  <c16:uniqueId val="{00000000-DB06-456D-BB41-1A2F8212EC38}"/>
                </c:ext>
              </c:extLst>
            </c:dLbl>
            <c:spPr>
              <a:noFill/>
              <a:ln>
                <a:noFill/>
              </a:ln>
              <a:effectLst/>
            </c:spPr>
            <c:txPr>
              <a:bodyPr wrap="square" lIns="38100" tIns="19050" rIns="38100" bIns="19050" anchor="ctr">
                <a:spAutoFit/>
              </a:bodyPr>
              <a:lstStyle/>
              <a:p>
                <a:pPr>
                  <a:defRPr sz="1400" b="1">
                    <a:solidFill>
                      <a:schemeClr val="bg1"/>
                    </a:solidFill>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Lst>
          </c:dLbls>
          <c:cat>
            <c:strRef>
              <c:f>Sheet1!$B$24</c:f>
              <c:strCache>
                <c:ptCount val="1"/>
                <c:pt idx="0">
                  <c:v>Total Capital Cost</c:v>
                </c:pt>
              </c:strCache>
            </c:strRef>
          </c:cat>
          <c:val>
            <c:numRef>
              <c:f>Sheet1!$J$28</c:f>
              <c:numCache>
                <c:formatCode>_-"$"* #,##0_-;\-"$"* #,##0_-;_-"$"* "-"??_-;_-@_-</c:formatCode>
                <c:ptCount val="1"/>
                <c:pt idx="0">
                  <c:v>12712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B06-456D-BB41-1A2F8212EC38}"/>
            </c:ext>
          </c:extLst>
        </c:ser>
        <c:dLbls>
          <c:dLblPos val="bestFit"/>
          <c:showLegendKey val="0"/>
          <c:showVal val="1"/>
          <c:showCatName val="0"/>
          <c:showSerName val="0"/>
          <c:showPercent val="0"/>
          <c:showBubbleSize val="0"/>
          <c:showLeaderLines val="1"/>
        </c:dLbls>
        <c:firstSliceAng val="0"/>
      </c:pieChart>
    </c:plotArea>
    <c:legend>
      <c:legendPos val="b"/>
      <c:layout>
        <c:manualLayout>
          <c:xMode val="edge"/>
          <c:yMode val="edge"/>
          <c:x val="0.22448601136204605"/>
          <c:y val="0.85524800670680956"/>
          <c:w val="0.56866939599324484"/>
          <c:h val="6.7599383000027061E-2"/>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http://schemas.microsoft.com/office/drawing/2014/chart" xmlns:c15="http://schemas.microsoft.com/office/drawing/2012/chart" xmlns:c14="http://schemas.microsoft.com/office/drawing/2007/8/2/chart" xmlns:mc="http://schemas.openxmlformats.org/markup-compatibility/2006"/>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600" dirty="0" err="1">
                <a:solidFill>
                  <a:schemeClr val="tx1"/>
                </a:solidFill>
              </a:rPr>
              <a:t>Besoins</a:t>
            </a:r>
            <a:r>
              <a:rPr lang="en-US" sz="1600" dirty="0">
                <a:solidFill>
                  <a:schemeClr val="tx1"/>
                </a:solidFill>
              </a:rPr>
              <a:t> en </a:t>
            </a:r>
            <a:r>
              <a:rPr lang="en-US" sz="1600" dirty="0" err="1">
                <a:solidFill>
                  <a:schemeClr val="tx1"/>
                </a:solidFill>
              </a:rPr>
              <a:t>biens</a:t>
            </a:r>
            <a:r>
              <a:rPr lang="en-US" sz="1600" baseline="0" dirty="0">
                <a:solidFill>
                  <a:schemeClr val="tx1"/>
                </a:solidFill>
              </a:rPr>
              <a:t> </a:t>
            </a:r>
            <a:r>
              <a:rPr lang="en-US" sz="1600" baseline="0" dirty="0" err="1">
                <a:solidFill>
                  <a:schemeClr val="tx1"/>
                </a:solidFill>
              </a:rPr>
              <a:t>relatifs</a:t>
            </a:r>
            <a:r>
              <a:rPr lang="en-US" sz="1600" baseline="0" dirty="0">
                <a:solidFill>
                  <a:schemeClr val="tx1"/>
                </a:solidFill>
              </a:rPr>
              <a:t> à la</a:t>
            </a:r>
            <a:r>
              <a:rPr lang="en-US" sz="1600" dirty="0">
                <a:solidFill>
                  <a:schemeClr val="tx1"/>
                </a:solidFill>
              </a:rPr>
              <a:t> </a:t>
            </a:r>
            <a:r>
              <a:rPr lang="en-US" sz="1600" dirty="0" err="1">
                <a:solidFill>
                  <a:schemeClr val="tx1"/>
                </a:solidFill>
              </a:rPr>
              <a:t>connectivité</a:t>
            </a:r>
            <a:r>
              <a:rPr lang="en-US" sz="1600" dirty="0">
                <a:solidFill>
                  <a:schemeClr val="tx1"/>
                </a:solidFill>
              </a:rPr>
              <a:t> </a:t>
            </a:r>
          </a:p>
          <a:p>
            <a:pPr>
              <a:defRPr sz="16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600" b="0" i="1" dirty="0">
                <a:solidFill>
                  <a:schemeClr val="tx1"/>
                </a:solidFill>
              </a:rPr>
              <a:t>(</a:t>
            </a:r>
            <a:r>
              <a:rPr lang="en-US" sz="1600" b="0" i="1" baseline="0" dirty="0">
                <a:solidFill>
                  <a:schemeClr val="tx1"/>
                </a:solidFill>
              </a:rPr>
              <a:t>millions de dollars)</a:t>
            </a:r>
            <a:endParaRPr lang="en-US" sz="1600" b="0" i="1" dirty="0">
              <a:solidFill>
                <a:schemeClr val="tx1"/>
              </a:solidFill>
            </a:endParaRPr>
          </a:p>
        </c:rich>
      </c:tx>
      <c:layout>
        <c:manualLayout>
          <c:xMode val="edge"/>
          <c:yMode val="edge"/>
          <c:x val="0.22581578548345024"/>
          <c:y val="5.2609939757476465E-2"/>
        </c:manualLayout>
      </c:layout>
      <c:overlay val="0"/>
      <c:spPr>
        <a:noFill/>
        <a:ln>
          <a:noFill/>
        </a:ln>
        <a:effectLst/>
      </c:spPr>
    </c:title>
    <c:autoTitleDeleted val="0"/>
    <c:plotArea>
      <c:layout/>
      <c:pieChart>
        <c:varyColors val="1"/>
        <c:ser>
          <c:idx val="7"/>
          <c:order val="0"/>
          <c:tx>
            <c:strRef>
              <c:f>Sheet1!$B$16</c:f>
              <c:strCache>
                <c:ptCount val="1"/>
                <c:pt idx="0">
                  <c:v>Connectivité</c:v>
                </c:pt>
              </c:strCache>
            </c:strRef>
          </c:tx>
          <c:spPr>
            <a:solidFill>
              <a:srgbClr val="ED1C24"/>
            </a:solidFill>
          </c:spPr>
          <c:dLbls>
            <c:dLbl>
              <c:idx val="0"/>
              <c:layout>
                <c:manualLayout>
                  <c:x val="-1.1363686474872514E-2"/>
                  <c:y val="-0.3823114094182149"/>
                </c:manualLayout>
              </c:layout>
              <c:tx>
                <c:rich>
                  <a:bodyPr wrap="square" lIns="38100" tIns="19050" rIns="38100" bIns="19050" anchor="ctr">
                    <a:noAutofit/>
                  </a:bodyPr>
                  <a:lstStyle/>
                  <a:p>
                    <a:pPr>
                      <a:defRPr sz="1400" b="1">
                        <a:solidFill>
                          <a:schemeClr val="bg1"/>
                        </a:solidFill>
                      </a:defRPr>
                    </a:pPr>
                    <a:r>
                      <a:rPr lang="en-US" dirty="0"/>
                      <a:t> </a:t>
                    </a:r>
                    <a:r>
                      <a:rPr lang="en-US" sz="1000" dirty="0"/>
                      <a:t>5 202 $</a:t>
                    </a:r>
                    <a:r>
                      <a:rPr lang="en-US" dirty="0"/>
                      <a:t> </a:t>
                    </a:r>
                  </a:p>
                </c:rich>
              </c:tx>
              <c:spPr>
                <a:noFill/>
                <a:ln>
                  <a:noFill/>
                </a:ln>
                <a:effectLst/>
              </c:spPr>
              <c:dLblPos val="bestFi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241465108224697"/>
                      <c:h val="0.18840934675646259"/>
                    </c:manualLayout>
                  </c15:layout>
                  <c15:showDataLabelsRange val="0"/>
                </c:ext>
                <c:ext xmlns:c16="http://schemas.microsoft.com/office/drawing/2014/chart" uri="{C3380CC4-5D6E-409C-BE32-E72D297353CC}">
                  <c16:uniqueId val="{00000000-7023-43C7-9344-8C18559439D5}"/>
                </c:ext>
              </c:extLst>
            </c:dLbl>
            <c:spPr>
              <a:noFill/>
              <a:ln>
                <a:noFill/>
              </a:ln>
              <a:effectLst/>
            </c:spPr>
            <c:txPr>
              <a:bodyPr wrap="square" lIns="38100" tIns="19050" rIns="38100" bIns="19050" anchor="ctr">
                <a:spAutoFit/>
              </a:bodyPr>
              <a:lstStyle/>
              <a:p>
                <a:pPr>
                  <a:defRPr sz="1400" b="1">
                    <a:solidFill>
                      <a:schemeClr val="bg1"/>
                    </a:solidFill>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Lst>
          </c:dLbls>
          <c:cat>
            <c:strRef>
              <c:f>Sheet1!$B$24</c:f>
              <c:strCache>
                <c:ptCount val="1"/>
                <c:pt idx="0">
                  <c:v>Total Capital Cost</c:v>
                </c:pt>
              </c:strCache>
            </c:strRef>
          </c:cat>
          <c:val>
            <c:numRef>
              <c:f>Sheet1!$J$17</c:f>
              <c:numCache>
                <c:formatCode>_-"$"* #,##0_-;\-"$"* #,##0_-;_-"$"* "-"??_-;_-@_-</c:formatCode>
                <c:ptCount val="1"/>
                <c:pt idx="0">
                  <c:v>5202</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023-43C7-9344-8C18559439D5}"/>
            </c:ext>
          </c:extLst>
        </c:ser>
        <c:dLbls>
          <c:dLblPos val="bestFit"/>
          <c:showLegendKey val="0"/>
          <c:showVal val="1"/>
          <c:showCatName val="0"/>
          <c:showSerName val="0"/>
          <c:showPercent val="0"/>
          <c:showBubbleSize val="0"/>
          <c:showLeaderLines val="1"/>
        </c:dLbls>
        <c:firstSliceAng val="0"/>
      </c:pieChart>
    </c:plotArea>
    <c:legend>
      <c:legendPos val="b"/>
      <c:layout>
        <c:manualLayout>
          <c:xMode val="edge"/>
          <c:yMode val="edge"/>
          <c:x val="0.2179544889444899"/>
          <c:y val="0.86756793983411284"/>
          <c:w val="0.55547497326141537"/>
          <c:h val="6.338151423419916E-2"/>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http://schemas.microsoft.com/office/drawing/2014/chart" xmlns:c15="http://schemas.microsoft.com/office/drawing/2012/chart" xmlns:c14="http://schemas.microsoft.com/office/drawing/2007/8/2/chart" xmlns:mc="http://schemas.openxmlformats.org/markup-compatibility/2006"/>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14133543022801"/>
          <c:y val="4.4318761447971929E-2"/>
          <c:w val="0.51663188265272941"/>
          <c:h val="0.90243787525640962"/>
        </c:manualLayout>
      </c:layout>
      <c:pieChart>
        <c:varyColors val="1"/>
        <c:dLbls>
          <c:dLblPos val="ctr"/>
          <c:showLegendKey val="0"/>
          <c:showVal val="1"/>
          <c:showCatName val="0"/>
          <c:showSerName val="0"/>
          <c:showPercent val="0"/>
          <c:showBubbleSize val="0"/>
          <c:showLeaderLines val="0"/>
        </c:dLbls>
        <c:firstSliceAng val="0"/>
      </c:pieChart>
      <c:spPr>
        <a:noFill/>
        <a:ln>
          <a:noFill/>
        </a:ln>
        <a:effectLst/>
      </c:spPr>
    </c:plotArea>
    <c:legend>
      <c:legendPos val="b"/>
      <c:layout>
        <c:manualLayout>
          <c:xMode val="edge"/>
          <c:yMode val="edge"/>
          <c:x val="0"/>
          <c:y val="0.10590398426855253"/>
          <c:w val="0.40328132482750872"/>
          <c:h val="0.7723968996271767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3="http://schemas.microsoft.com/office/drawing/2017/03/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a:outerShdw blurRad="63500" sx="102000" sy="102000" algn="ctr" rotWithShape="0">
        <a:prstClr val="black">
          <a:alpha val="40000"/>
        </a:prstClr>
      </a:outerShdw>
    </a:effectLst>
  </c:spPr>
  <c:txPr>
    <a:bodyPr/>
    <a:lstStyle/>
    <a:p>
      <a:pPr>
        <a:defRPr sz="1400"/>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tx1"/>
              </a:solidFill>
              <a:ln w="19050">
                <a:solidFill>
                  <a:schemeClr val="lt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5A3-4F6F-A5A1-EF58590867F9}"/>
              </c:ext>
            </c:extLst>
          </c:dPt>
          <c:dPt>
            <c:idx val="1"/>
            <c:bubble3D val="0"/>
            <c:spPr>
              <a:solidFill>
                <a:schemeClr val="accent2"/>
              </a:solidFill>
              <a:ln w="19050">
                <a:solidFill>
                  <a:schemeClr val="lt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5A3-4F6F-A5A1-EF58590867F9}"/>
              </c:ext>
            </c:extLst>
          </c:dPt>
          <c:dPt>
            <c:idx val="2"/>
            <c:bubble3D val="0"/>
            <c:spPr>
              <a:solidFill>
                <a:schemeClr val="accent4"/>
              </a:solidFill>
              <a:ln w="19050">
                <a:solidFill>
                  <a:schemeClr val="lt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5A3-4F6F-A5A1-EF58590867F9}"/>
              </c:ext>
            </c:extLst>
          </c:dPt>
          <c:dPt>
            <c:idx val="3"/>
            <c:bubble3D val="0"/>
            <c:spPr>
              <a:solidFill>
                <a:srgbClr val="FF0000"/>
              </a:solidFill>
              <a:ln w="19050">
                <a:solidFill>
                  <a:schemeClr val="lt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5A3-4F6F-A5A1-EF58590867F9}"/>
              </c:ext>
            </c:extLst>
          </c:dPt>
          <c:dLbls>
            <c:dLbl>
              <c:idx val="0"/>
              <c:layout>
                <c:manualLayout>
                  <c:x val="-0.10276510682096851"/>
                  <c:y val="0.13597080315210516"/>
                </c:manualLayout>
              </c:layout>
              <c:tx>
                <c:rich>
                  <a:bodyPr/>
                  <a:lstStyle/>
                  <a:p>
                    <a:fld id="{2E620DAE-38A8-0244-820B-143311E3E69C}" type="VALUE">
                      <a:rPr lang="en-US" sz="900" b="0" i="1"/>
                      <a:pPr/>
                      <a:t>[VALUE]</a:t>
                    </a:fld>
                    <a:fld id="{E54B37C3-787B-584E-B320-C9F5172352D3}" type="PERCENTAGE">
                      <a:rPr lang="en-US" sz="1600" baseline="0"/>
                      <a:pPr/>
                      <a:t>[PERCENTAGE]</a:t>
                    </a:fld>
                    <a:endParaRPr lang="en-CA"/>
                  </a:p>
                </c:rich>
              </c:tx>
              <c:dLblPos val="bestFit"/>
              <c:showLegendKey val="0"/>
              <c:showVal val="1"/>
              <c:showCatName val="0"/>
              <c:showSerName val="0"/>
              <c:showPercent val="1"/>
              <c:showBubbleSize val="0"/>
              <c:separator>
</c:separato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1-55A3-4F6F-A5A1-EF58590867F9}"/>
                </c:ext>
              </c:extLst>
            </c:dLbl>
            <c:dLbl>
              <c:idx val="1"/>
              <c:layout>
                <c:manualLayout>
                  <c:x val="-9.485372104366796E-2"/>
                  <c:y val="1.5859122230475614E-2"/>
                </c:manualLayout>
              </c:layout>
              <c:tx>
                <c:rich>
                  <a:bodyPr/>
                  <a:lstStyle/>
                  <a:p>
                    <a:fld id="{34EF5AE9-7BDC-0545-B555-AF82E0B14354}" type="VALUE">
                      <a:rPr lang="en-US" sz="900" b="0" i="1"/>
                      <a:pPr/>
                      <a:t>[VALUE]</a:t>
                    </a:fld>
                    <a:fld id="{A9572EF7-8905-5D43-8C80-C732948107E9}" type="PERCENTAGE">
                      <a:rPr lang="en-US" sz="1600" baseline="0"/>
                      <a:pPr/>
                      <a:t>[PERCENTAGE]</a:t>
                    </a:fld>
                    <a:endParaRPr lang="en-CA"/>
                  </a:p>
                </c:rich>
              </c:tx>
              <c:dLblPos val="bestFit"/>
              <c:showLegendKey val="0"/>
              <c:showVal val="1"/>
              <c:showCatName val="0"/>
              <c:showSerName val="0"/>
              <c:showPercent val="1"/>
              <c:showBubbleSize val="0"/>
              <c:separator>
</c:separato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3-55A3-4F6F-A5A1-EF58590867F9}"/>
                </c:ext>
              </c:extLst>
            </c:dLbl>
            <c:dLbl>
              <c:idx val="2"/>
              <c:tx>
                <c:rich>
                  <a:bodyPr/>
                  <a:lstStyle/>
                  <a:p>
                    <a:fld id="{9AF9425E-2F8B-5643-B679-02D97CB8A2FE}" type="VALUE">
                      <a:rPr lang="en-US" sz="900" b="0" i="1"/>
                      <a:pPr/>
                      <a:t>[VALUE]</a:t>
                    </a:fld>
                    <a:fld id="{85051C0E-8F00-2440-9741-E0164D0F7D7F}" type="PERCENTAGE">
                      <a:rPr lang="en-US" sz="1600" baseline="0"/>
                      <a:pPr/>
                      <a:t>[PERCENTAGE]</a:t>
                    </a:fld>
                    <a:endParaRPr lang="en-CA"/>
                  </a:p>
                </c:rich>
              </c:tx>
              <c:dLblPos val="ctr"/>
              <c:showLegendKey val="0"/>
              <c:showVal val="1"/>
              <c:showCatName val="0"/>
              <c:showSerName val="0"/>
              <c:showPercent val="1"/>
              <c:showBubbleSize val="0"/>
              <c:separator>
</c:separato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55A3-4F6F-A5A1-EF58590867F9}"/>
                </c:ext>
              </c:extLst>
            </c:dLbl>
            <c:dLbl>
              <c:idx val="3"/>
              <c:tx>
                <c:rich>
                  <a:bodyPr/>
                  <a:lstStyle/>
                  <a:p>
                    <a:fld id="{4D98FD41-8AA5-054F-8614-8E980F615947}" type="VALUE">
                      <a:rPr lang="en-US" sz="900" b="0" i="1"/>
                      <a:pPr/>
                      <a:t>[VALUE]</a:t>
                    </a:fld>
                    <a:fld id="{A55B82B5-F771-414C-A02A-A56D89E568A1}" type="PERCENTAGE">
                      <a:rPr lang="en-US" sz="1600" baseline="0"/>
                      <a:pPr/>
                      <a:t>[PERCENTAGE]</a:t>
                    </a:fld>
                    <a:endParaRPr lang="en-CA"/>
                  </a:p>
                </c:rich>
              </c:tx>
              <c:dLblPos val="ctr"/>
              <c:showLegendKey val="0"/>
              <c:showVal val="1"/>
              <c:showCatName val="0"/>
              <c:showSerName val="0"/>
              <c:showPercent val="1"/>
              <c:showBubbleSize val="0"/>
              <c:separator>
</c:separato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7-55A3-4F6F-A5A1-EF58590867F9}"/>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Overall!$A$5:$A$8</c:f>
              <c:strCache>
                <c:ptCount val="4"/>
                <c:pt idx="0">
                  <c:v>Both 50/10 Broadband AND Cellular </c:v>
                </c:pt>
                <c:pt idx="1">
                  <c:v>Only 50/10 Broadband </c:v>
                </c:pt>
                <c:pt idx="2">
                  <c:v>Only Cellular </c:v>
                </c:pt>
                <c:pt idx="3">
                  <c:v>Neither Broadband NOR Cellular</c:v>
                </c:pt>
              </c:strCache>
            </c:strRef>
          </c:cat>
          <c:val>
            <c:numRef>
              <c:f>Overall!$B$5:$B$8</c:f>
              <c:numCache>
                <c:formatCode>General</c:formatCode>
                <c:ptCount val="4"/>
                <c:pt idx="0">
                  <c:v>139</c:v>
                </c:pt>
                <c:pt idx="1">
                  <c:v>67</c:v>
                </c:pt>
                <c:pt idx="2">
                  <c:v>179</c:v>
                </c:pt>
                <c:pt idx="3">
                  <c:v>363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55A3-4F6F-A5A1-EF58590867F9}"/>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7.1747875619663601E-2"/>
          <c:y val="0.87410887760108891"/>
          <c:w val="0.87851668702541685"/>
          <c:h val="0.106325906682137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800" dirty="0" err="1">
                <a:solidFill>
                  <a:schemeClr val="tx1"/>
                </a:solidFill>
              </a:rPr>
              <a:t>Besoins</a:t>
            </a:r>
            <a:r>
              <a:rPr lang="en-US" sz="1800" dirty="0">
                <a:solidFill>
                  <a:schemeClr val="tx1"/>
                </a:solidFill>
              </a:rPr>
              <a:t> en </a:t>
            </a:r>
            <a:r>
              <a:rPr lang="en-US" sz="1800" dirty="0" err="1">
                <a:solidFill>
                  <a:schemeClr val="tx1"/>
                </a:solidFill>
              </a:rPr>
              <a:t>biens</a:t>
            </a:r>
            <a:r>
              <a:rPr lang="en-US" sz="1800" baseline="0" dirty="0">
                <a:solidFill>
                  <a:schemeClr val="tx1"/>
                </a:solidFill>
              </a:rPr>
              <a:t> </a:t>
            </a:r>
            <a:r>
              <a:rPr lang="en-US" sz="1800" baseline="0" dirty="0" err="1">
                <a:solidFill>
                  <a:schemeClr val="tx1"/>
                </a:solidFill>
              </a:rPr>
              <a:t>relatifs</a:t>
            </a:r>
            <a:r>
              <a:rPr lang="en-US" sz="1800" baseline="0" dirty="0">
                <a:solidFill>
                  <a:schemeClr val="tx1"/>
                </a:solidFill>
              </a:rPr>
              <a:t> à </a:t>
            </a:r>
            <a:r>
              <a:rPr lang="en-US" sz="1800" baseline="0" dirty="0" err="1">
                <a:solidFill>
                  <a:schemeClr val="tx1"/>
                </a:solidFill>
              </a:rPr>
              <a:t>l</a:t>
            </a:r>
            <a:r>
              <a:rPr lang="en-US" sz="1800" dirty="0" err="1">
                <a:solidFill>
                  <a:schemeClr val="tx1"/>
                </a:solidFill>
              </a:rPr>
              <a:t>'accessibilité</a:t>
            </a:r>
            <a:r>
              <a:rPr lang="en-US" sz="1800" dirty="0">
                <a:solidFill>
                  <a:schemeClr val="tx1"/>
                </a:solidFill>
              </a:rPr>
              <a:t> </a:t>
            </a:r>
          </a:p>
          <a:p>
            <a:pPr>
              <a:defRPr sz="18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800" b="0" i="1" dirty="0">
                <a:solidFill>
                  <a:schemeClr val="tx1"/>
                </a:solidFill>
              </a:rPr>
              <a:t>(</a:t>
            </a:r>
            <a:r>
              <a:rPr lang="en-US" sz="1800" b="0" i="1" baseline="0" dirty="0">
                <a:solidFill>
                  <a:schemeClr val="tx1"/>
                </a:solidFill>
              </a:rPr>
              <a:t>millions de dollars)</a:t>
            </a:r>
            <a:endParaRPr lang="en-US" sz="1800" b="0" i="1" dirty="0">
              <a:solidFill>
                <a:schemeClr val="tx1"/>
              </a:solidFill>
            </a:endParaRPr>
          </a:p>
        </c:rich>
      </c:tx>
      <c:layout>
        <c:manualLayout>
          <c:xMode val="edge"/>
          <c:yMode val="edge"/>
          <c:x val="0.13730487636413868"/>
          <c:y val="0.10850800074979521"/>
        </c:manualLayout>
      </c:layout>
      <c:overlay val="0"/>
      <c:spPr>
        <a:noFill/>
        <a:ln>
          <a:noFill/>
        </a:ln>
        <a:effectLst/>
      </c:spPr>
    </c:title>
    <c:autoTitleDeleted val="0"/>
    <c:plotArea>
      <c:layout>
        <c:manualLayout>
          <c:layoutTarget val="inner"/>
          <c:xMode val="edge"/>
          <c:yMode val="edge"/>
          <c:x val="0.19533289332985423"/>
          <c:y val="0.27399266981981096"/>
          <c:w val="0.55085468117654879"/>
          <c:h val="0.55751105274767843"/>
        </c:manualLayout>
      </c:layout>
      <c:pieChart>
        <c:varyColors val="1"/>
        <c:ser>
          <c:idx val="7"/>
          <c:order val="0"/>
          <c:tx>
            <c:strRef>
              <c:f>Sheet1!$B$34</c:f>
              <c:strCache>
                <c:ptCount val="1"/>
                <c:pt idx="0">
                  <c:v>Accessibilité </c:v>
                </c:pt>
              </c:strCache>
            </c:strRef>
          </c:tx>
          <c:spPr>
            <a:solidFill>
              <a:srgbClr val="ED1C24"/>
            </a:solidFill>
          </c:spPr>
          <c:dLbls>
            <c:dLbl>
              <c:idx val="0"/>
              <c:layout>
                <c:manualLayout>
                  <c:x val="-7.0912188608002946E-3"/>
                  <c:y val="-0.31654924362855313"/>
                </c:manualLayout>
              </c:layout>
              <c:tx>
                <c:rich>
                  <a:bodyPr/>
                  <a:lstStyle/>
                  <a:p>
                    <a:r>
                      <a:rPr lang="en-US" dirty="0"/>
                      <a:t> 1 590  $</a:t>
                    </a:r>
                  </a:p>
                </c:rich>
              </c:tx>
              <c:dLblPos val="bestFi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0"/>
                </c:ext>
                <c:ext xmlns:c16="http://schemas.microsoft.com/office/drawing/2014/chart" uri="{C3380CC4-5D6E-409C-BE32-E72D297353CC}">
                  <c16:uniqueId val="{00000000-E0CA-4937-A9B4-A7BB58CE9CF2}"/>
                </c:ext>
              </c:extLst>
            </c:dLbl>
            <c:spPr>
              <a:noFill/>
              <a:ln>
                <a:noFill/>
              </a:ln>
              <a:effectLst/>
            </c:spPr>
            <c:txPr>
              <a:bodyPr wrap="square" lIns="38100" tIns="19050" rIns="38100" bIns="19050" anchor="ctr">
                <a:spAutoFit/>
              </a:bodyPr>
              <a:lstStyle/>
              <a:p>
                <a:pPr>
                  <a:defRPr sz="1400" b="1">
                    <a:solidFill>
                      <a:schemeClr val="bg1"/>
                    </a:solidFill>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Lst>
          </c:dLbls>
          <c:cat>
            <c:strRef>
              <c:f>Sheet1!$B$24</c:f>
              <c:strCache>
                <c:ptCount val="1"/>
                <c:pt idx="0">
                  <c:v>Total Capital Cost</c:v>
                </c:pt>
              </c:strCache>
            </c:strRef>
          </c:cat>
          <c:val>
            <c:numRef>
              <c:f>Sheet1!$J$35</c:f>
              <c:numCache>
                <c:formatCode>_-"$"* #,##0_-;\-"$"* #,##0_-;_-"$"* "-"??_-;_-@_-</c:formatCode>
                <c:ptCount val="1"/>
                <c:pt idx="0">
                  <c:v>1590</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0CA-4937-A9B4-A7BB58CE9CF2}"/>
            </c:ext>
          </c:extLst>
        </c:ser>
        <c:dLbls>
          <c:dLblPos val="bestFit"/>
          <c:showLegendKey val="0"/>
          <c:showVal val="1"/>
          <c:showCatName val="0"/>
          <c:showSerName val="0"/>
          <c:showPercent val="0"/>
          <c:showBubbleSize val="0"/>
          <c:showLeaderLines val="1"/>
        </c:dLbls>
        <c:firstSliceAng val="0"/>
      </c:pieChart>
    </c:plotArea>
    <c:legend>
      <c:legendPos val="b"/>
      <c:layout>
        <c:manualLayout>
          <c:xMode val="edge"/>
          <c:yMode val="edge"/>
          <c:x val="0.15084521598542872"/>
          <c:y val="0.88729666724316658"/>
          <c:w val="0.55211048180380962"/>
          <c:h val="6.338151423419916E-2"/>
        </c:manualLayout>
      </c:layout>
      <c:overlay val="0"/>
      <c:spPr>
        <a:noFill/>
        <a:ln>
          <a:noFill/>
        </a:ln>
        <a:effectLst/>
      </c:spPr>
      <c:txPr>
        <a:bodyPr rot="0" spcFirstLastPara="1" vertOverflow="ellipsis" vert="horz" wrap="square" anchor="ctr" anchorCtr="1"/>
        <a:lstStyle/>
        <a:p>
          <a:pPr rtl="0">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http://schemas.microsoft.com/office/drawing/2014/chart" xmlns:c15="http://schemas.microsoft.com/office/drawing/2012/chart" xmlns:c14="http://schemas.microsoft.com/office/drawing/2007/8/2/chart" xmlns:mc="http://schemas.openxmlformats.org/markup-compatibility/2006"/>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fr-CA" sz="1800" baseline="0" noProof="0" dirty="0"/>
              <a:t>Gouvernement du Canada – Exportations des ressources naturelles par rapport à la nécessité de combler le manque d’infrastructures</a:t>
            </a:r>
            <a:endParaRPr lang="fr-CA" sz="1800" noProof="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'StatsCAN Comparison'!$B$107</c:f>
              <c:strCache>
                <c:ptCount val="1"/>
                <c:pt idx="0">
                  <c:v>Exportations de ressources naturelles du Canada (2015 à 2021)</c:v>
                </c:pt>
              </c:strCache>
            </c:strRef>
          </c:tx>
          <c:spPr>
            <a:solidFill>
              <a:schemeClr val="bg1">
                <a:lumMod val="50000"/>
              </a:schemeClr>
            </a:solidFill>
            <a:ln>
              <a:noFill/>
            </a:ln>
            <a:effectLst/>
          </c:spPr>
          <c:invertIfNegative val="0"/>
          <c:dLbls>
            <c:dLbl>
              <c:idx val="0"/>
              <c:tx>
                <c:rich>
                  <a:bodyPr/>
                  <a:lstStyle/>
                  <a:p>
                    <a:r>
                      <a:rPr lang="en-US"/>
                      <a:t> 2331 $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E1E-4DDB-9769-F80CE4358BD3}"/>
                </c:ext>
              </c:extLst>
            </c:dLbl>
            <c:dLbl>
              <c:idx val="1"/>
              <c:tx>
                <c:rich>
                  <a:bodyPr/>
                  <a:lstStyle/>
                  <a:p>
                    <a:r>
                      <a:rPr lang="en-US"/>
                      <a:t> 2171 $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E1E-4DDB-9769-F80CE4358BD3}"/>
                </c:ext>
              </c:extLst>
            </c:dLbl>
            <c:dLbl>
              <c:idx val="2"/>
              <c:tx>
                <c:rich>
                  <a:bodyPr/>
                  <a:lstStyle/>
                  <a:p>
                    <a:r>
                      <a:rPr lang="en-US"/>
                      <a:t> 2521 $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E1E-4DDB-9769-F80CE4358BD3}"/>
                </c:ext>
              </c:extLst>
            </c:dLbl>
            <c:dLbl>
              <c:idx val="3"/>
              <c:tx>
                <c:rich>
                  <a:bodyPr/>
                  <a:lstStyle/>
                  <a:p>
                    <a:r>
                      <a:rPr lang="en-US"/>
                      <a:t> 2753 $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E1E-4DDB-9769-F80CE4358BD3}"/>
                </c:ext>
              </c:extLst>
            </c:dLbl>
            <c:dLbl>
              <c:idx val="4"/>
              <c:tx>
                <c:rich>
                  <a:bodyPr/>
                  <a:lstStyle/>
                  <a:p>
                    <a:r>
                      <a:rPr lang="en-US"/>
                      <a:t> 2777 $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E1E-4DDB-9769-F80CE4358BD3}"/>
                </c:ext>
              </c:extLst>
            </c:dLbl>
            <c:dLbl>
              <c:idx val="5"/>
              <c:tx>
                <c:rich>
                  <a:bodyPr/>
                  <a:lstStyle/>
                  <a:p>
                    <a:r>
                      <a:rPr lang="en-US"/>
                      <a:t> 2284 $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E1E-4DDB-9769-F80CE4358BD3}"/>
                </c:ext>
              </c:extLst>
            </c:dLbl>
            <c:dLbl>
              <c:idx val="6"/>
              <c:tx>
                <c:rich>
                  <a:bodyPr/>
                  <a:lstStyle/>
                  <a:p>
                    <a:r>
                      <a:rPr lang="en-US"/>
                      <a:t> 3331 $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E1E-4DDB-9769-F80CE4358BD3}"/>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'StatsCAN Comparison'!$C$106:$P$106</c:f>
              <c:numCache>
                <c:formatCode>General</c:formatCode>
                <c:ptCount val="14"/>
                <c:pt idx="0">
                  <c:v>2015</c:v>
                </c:pt>
                <c:pt idx="1">
                  <c:v>2016</c:v>
                </c:pt>
                <c:pt idx="2">
                  <c:v>2017</c:v>
                </c:pt>
                <c:pt idx="3">
                  <c:v>2018</c:v>
                </c:pt>
                <c:pt idx="4">
                  <c:v>2019</c:v>
                </c:pt>
                <c:pt idx="5">
                  <c:v>2020</c:v>
                </c:pt>
                <c:pt idx="6">
                  <c:v>2021</c:v>
                </c:pt>
                <c:pt idx="7">
                  <c:v>2023</c:v>
                </c:pt>
                <c:pt idx="8">
                  <c:v>2024</c:v>
                </c:pt>
                <c:pt idx="9">
                  <c:v>2025</c:v>
                </c:pt>
                <c:pt idx="10">
                  <c:v>2026</c:v>
                </c:pt>
                <c:pt idx="11">
                  <c:v>2027</c:v>
                </c:pt>
                <c:pt idx="12">
                  <c:v>2028</c:v>
                </c:pt>
                <c:pt idx="13">
                  <c:v>2029</c:v>
                </c:pt>
              </c:numCache>
            </c:numRef>
          </c:cat>
          <c:val>
            <c:numRef>
              <c:f>'StatsCAN Comparison'!$C$107:$P$107</c:f>
              <c:numCache>
                <c:formatCode>_-"$"* #,##0.0_-;\-"$"* #,##0.0_-;_-"$"* "-"??_-;_-@_-</c:formatCode>
                <c:ptCount val="14"/>
                <c:pt idx="0">
                  <c:v>233.053</c:v>
                </c:pt>
                <c:pt idx="1">
                  <c:v>217.05699999999999</c:v>
                </c:pt>
                <c:pt idx="2">
                  <c:v>252.06100000000001</c:v>
                </c:pt>
                <c:pt idx="3">
                  <c:v>275.32600000000002</c:v>
                </c:pt>
                <c:pt idx="4">
                  <c:v>277.73899999999998</c:v>
                </c:pt>
                <c:pt idx="5">
                  <c:v>228.41300000000001</c:v>
                </c:pt>
                <c:pt idx="6">
                  <c:v>333.06099999999998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CB4-4837-9004-99ACC8541971}"/>
            </c:ext>
          </c:extLst>
        </c:ser>
        <c:ser>
          <c:idx val="3"/>
          <c:order val="1"/>
          <c:tx>
            <c:strRef>
              <c:f>'StatsCAN Comparison'!$B$108</c:f>
              <c:strCache>
                <c:ptCount val="1"/>
                <c:pt idx="0">
                  <c:v>Proposition visant à combler le déficit d'infrastructures (2023 à 2030)</c:v>
                </c:pt>
              </c:strCache>
            </c:strRef>
          </c:tx>
          <c:spPr>
            <a:solidFill>
              <a:srgbClr val="FF0000"/>
            </a:solidFill>
            <a:ln>
              <a:noFill/>
            </a:ln>
            <a:effectLst/>
          </c:spPr>
          <c:invertIfNegative val="0"/>
          <c:dLbls>
            <c:dLbl>
              <c:idx val="7"/>
              <c:tx>
                <c:rich>
                  <a:bodyPr/>
                  <a:lstStyle/>
                  <a:p>
                    <a:r>
                      <a:rPr lang="en-US"/>
                      <a:t> 251 $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E1E-4DDB-9769-F80CE4358BD3}"/>
                </c:ext>
              </c:extLst>
            </c:dLbl>
            <c:dLbl>
              <c:idx val="8"/>
              <c:tx>
                <c:rich>
                  <a:bodyPr/>
                  <a:lstStyle/>
                  <a:p>
                    <a:r>
                      <a:rPr lang="en-US"/>
                      <a:t> 39</a:t>
                    </a:r>
                    <a:r>
                      <a:rPr lang="en-US" baseline="0"/>
                      <a:t> $</a:t>
                    </a:r>
                    <a:r>
                      <a:rPr lang="en-US"/>
                      <a:t>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3E1E-4DDB-9769-F80CE4358BD3}"/>
                </c:ext>
              </c:extLst>
            </c:dLbl>
            <c:dLbl>
              <c:idx val="9"/>
              <c:tx>
                <c:rich>
                  <a:bodyPr/>
                  <a:lstStyle/>
                  <a:p>
                    <a:r>
                      <a:rPr lang="en-US"/>
                      <a:t> 537 $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3E1E-4DDB-9769-F80CE4358BD3}"/>
                </c:ext>
              </c:extLst>
            </c:dLbl>
            <c:dLbl>
              <c:idx val="10"/>
              <c:tx>
                <c:rich>
                  <a:bodyPr/>
                  <a:lstStyle/>
                  <a:p>
                    <a:r>
                      <a:rPr lang="en-US"/>
                      <a:t> 553 $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3E1E-4DDB-9769-F80CE4358BD3}"/>
                </c:ext>
              </c:extLst>
            </c:dLbl>
            <c:dLbl>
              <c:idx val="11"/>
              <c:tx>
                <c:rich>
                  <a:bodyPr/>
                  <a:lstStyle/>
                  <a:p>
                    <a:r>
                      <a:rPr lang="en-US"/>
                      <a:t> 57</a:t>
                    </a:r>
                    <a:r>
                      <a:rPr lang="en-US" baseline="0"/>
                      <a:t> $</a:t>
                    </a:r>
                    <a:r>
                      <a:rPr lang="en-US"/>
                      <a:t>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3E1E-4DDB-9769-F80CE4358BD3}"/>
                </c:ext>
              </c:extLst>
            </c:dLbl>
            <c:dLbl>
              <c:idx val="12"/>
              <c:tx>
                <c:rich>
                  <a:bodyPr/>
                  <a:lstStyle/>
                  <a:p>
                    <a:r>
                      <a:rPr lang="en-US"/>
                      <a:t> 587 $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E1E-4DDB-9769-F80CE4358BD3}"/>
                </c:ext>
              </c:extLst>
            </c:dLbl>
            <c:dLbl>
              <c:idx val="13"/>
              <c:tx>
                <c:rich>
                  <a:bodyPr/>
                  <a:lstStyle/>
                  <a:p>
                    <a:r>
                      <a:rPr lang="en-US"/>
                      <a:t> 604 $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3E1E-4DDB-9769-F80CE4358BD3}"/>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'StatsCAN Comparison'!$C$106:$P$106</c:f>
              <c:numCache>
                <c:formatCode>General</c:formatCode>
                <c:ptCount val="14"/>
                <c:pt idx="0">
                  <c:v>2015</c:v>
                </c:pt>
                <c:pt idx="1">
                  <c:v>2016</c:v>
                </c:pt>
                <c:pt idx="2">
                  <c:v>2017</c:v>
                </c:pt>
                <c:pt idx="3">
                  <c:v>2018</c:v>
                </c:pt>
                <c:pt idx="4">
                  <c:v>2019</c:v>
                </c:pt>
                <c:pt idx="5">
                  <c:v>2020</c:v>
                </c:pt>
                <c:pt idx="6">
                  <c:v>2021</c:v>
                </c:pt>
                <c:pt idx="7">
                  <c:v>2023</c:v>
                </c:pt>
                <c:pt idx="8">
                  <c:v>2024</c:v>
                </c:pt>
                <c:pt idx="9">
                  <c:v>2025</c:v>
                </c:pt>
                <c:pt idx="10">
                  <c:v>2026</c:v>
                </c:pt>
                <c:pt idx="11">
                  <c:v>2027</c:v>
                </c:pt>
                <c:pt idx="12">
                  <c:v>2028</c:v>
                </c:pt>
                <c:pt idx="13">
                  <c:v>2029</c:v>
                </c:pt>
              </c:numCache>
            </c:numRef>
          </c:cat>
          <c:val>
            <c:numRef>
              <c:f>'StatsCAN Comparison'!$C$108:$P$108</c:f>
              <c:numCache>
                <c:formatCode>General</c:formatCode>
                <c:ptCount val="14"/>
                <c:pt idx="7" formatCode="_-&quot;$&quot;* #,##0.0_-;\-&quot;$&quot;* #,##0.0_-;_-&quot;$&quot;* &quot;-&quot;??_-;_-@_-">
                  <c:v>25.093</c:v>
                </c:pt>
                <c:pt idx="8" formatCode="_-&quot;$&quot;* #,##0.0_-;\-&quot;$&quot;* #,##0.0_-;_-&quot;$&quot;* &quot;-&quot;??_-;_-@_-">
                  <c:v>38.993000000000002</c:v>
                </c:pt>
                <c:pt idx="9" formatCode="_-&quot;$&quot;* #,##0.0_-;\-&quot;$&quot;* #,##0.0_-;_-&quot;$&quot;* &quot;-&quot;??_-;_-@_-">
                  <c:v>53.703000000000003</c:v>
                </c:pt>
                <c:pt idx="10" formatCode="_-&quot;$&quot;* #,##0.0_-;\-&quot;$&quot;* #,##0.0_-;_-&quot;$&quot;* &quot;-&quot;??_-;_-@_-">
                  <c:v>55.314999999999998</c:v>
                </c:pt>
                <c:pt idx="11" formatCode="_-&quot;$&quot;* #,##0.0_-;\-&quot;$&quot;* #,##0.0_-;_-&quot;$&quot;* &quot;-&quot;??_-;_-@_-">
                  <c:v>56.972999999999999</c:v>
                </c:pt>
                <c:pt idx="12" formatCode="_-&quot;$&quot;* #,##0.0_-;\-&quot;$&quot;* #,##0.0_-;_-&quot;$&quot;* &quot;-&quot;??_-;_-@_-">
                  <c:v>58.685000000000002</c:v>
                </c:pt>
                <c:pt idx="13" formatCode="_-&quot;$&quot;* #,##0.0_-;\-&quot;$&quot;* #,##0.0_-;_-&quot;$&quot;* &quot;-&quot;??_-;_-@_-">
                  <c:v>60.444000000000003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CB4-4837-9004-99ACC8541971}"/>
            </c:ext>
          </c:extLst>
        </c:ser>
        <c:dLbls>
          <c:dLblPos val="outEnd"/>
          <c:showLegendKey val="0"/>
          <c:showVal val="1"/>
          <c:showCatName val="0"/>
          <c:showSerName val="0"/>
          <c:showPercent val="0"/>
          <c:showBubbleSize val="0"/>
        </c:dLbls>
        <c:gapWidth val="50"/>
        <c:overlap val="100"/>
        <c:axId val="195838720"/>
        <c:axId val="195840256"/>
      </c:barChart>
      <c:catAx>
        <c:axId val="19583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5840256"/>
        <c:crosses val="autoZero"/>
        <c:auto val="1"/>
        <c:lblAlgn val="ctr"/>
        <c:lblOffset val="100"/>
        <c:noMultiLvlLbl val="0"/>
      </c:catAx>
      <c:valAx>
        <c:axId val="195840256"/>
        <c:scaling>
          <c:orientation val="minMax"/>
          <c:max val="350"/>
        </c:scaling>
        <c:delete val="1"/>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CA" baseline="0" dirty="0"/>
                  <a:t>Milliards de </a:t>
                </a:r>
                <a:r>
                  <a:rPr lang="en-CA" dirty="0"/>
                  <a:t>dollars </a:t>
                </a:r>
                <a:r>
                  <a:rPr lang="en-CA" baseline="0" dirty="0"/>
                  <a:t>(CAN)</a:t>
                </a:r>
                <a:endParaRPr lang="en-CA" dirty="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_-&quot;$&quot;* #,##0.0_-;\-&quot;$&quot;* #,##0.0_-;_-&quot;$&quot;* &quot;-&quot;??_-;_-@_-" sourceLinked="1"/>
        <c:majorTickMark val="none"/>
        <c:minorTickMark val="none"/>
        <c:tickLblPos val="nextTo"/>
        <c:crossAx val="195838720"/>
        <c:crosses val="autoZero"/>
        <c:crossBetween val="between"/>
        <c:majorUnit val="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fr-CA" sz="1600" baseline="0" noProof="0" dirty="0"/>
              <a:t>Les dépenses du gouvernement en matière d'aide étrangère par rapport aux demandes directes des Premières Nations dans l’engagement à combler le manque d’infrastructures </a:t>
            </a:r>
            <a:endParaRPr lang="fr-CA" sz="1600" noProof="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3"/>
          <c:order val="2"/>
          <c:tx>
            <c:strRef>
              <c:f>'[CTIG Presentation Data.xlsx]StatsCAN Comparison'!$B$109</c:f>
              <c:strCache>
                <c:ptCount val="1"/>
                <c:pt idx="0">
                  <c:v>Aide étrangère (2015 à 2021)</c:v>
                </c:pt>
              </c:strCache>
            </c:strRef>
          </c:tx>
          <c:spPr>
            <a:solidFill>
              <a:schemeClr val="tx1"/>
            </a:solidFill>
            <a:ln>
              <a:noFill/>
            </a:ln>
            <a:effectLst/>
          </c:spPr>
          <c:invertIfNegative val="0"/>
          <c:dLbls>
            <c:dLbl>
              <c:idx val="0"/>
              <c:tx>
                <c:rich>
                  <a:bodyPr/>
                  <a:lstStyle/>
                  <a:p>
                    <a:r>
                      <a:rPr lang="en-US"/>
                      <a:t> 49 $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992-4000-A718-A9CCE5AF1791}"/>
                </c:ext>
              </c:extLst>
            </c:dLbl>
            <c:dLbl>
              <c:idx val="1"/>
              <c:tx>
                <c:rich>
                  <a:bodyPr/>
                  <a:lstStyle/>
                  <a:p>
                    <a:r>
                      <a:rPr lang="en-US"/>
                      <a:t> 52</a:t>
                    </a:r>
                    <a:r>
                      <a:rPr lang="en-US" baseline="0"/>
                      <a:t> $</a:t>
                    </a:r>
                    <a:r>
                      <a:rPr lang="en-US"/>
                      <a:t>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992-4000-A718-A9CCE5AF1791}"/>
                </c:ext>
              </c:extLst>
            </c:dLbl>
            <c:dLbl>
              <c:idx val="2"/>
              <c:tx>
                <c:rich>
                  <a:bodyPr/>
                  <a:lstStyle/>
                  <a:p>
                    <a:r>
                      <a:rPr lang="en-US"/>
                      <a:t> 52 $ </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992-4000-A718-A9CCE5AF1791}"/>
                </c:ext>
              </c:extLst>
            </c:dLbl>
            <c:dLbl>
              <c:idx val="3"/>
              <c:tx>
                <c:rich>
                  <a:bodyPr/>
                  <a:lstStyle/>
                  <a:p>
                    <a:r>
                      <a:rPr lang="en-US"/>
                      <a:t> 63 $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992-4000-A718-A9CCE5AF1791}"/>
                </c:ext>
              </c:extLst>
            </c:dLbl>
            <c:dLbl>
              <c:idx val="4"/>
              <c:tx>
                <c:rich>
                  <a:bodyPr/>
                  <a:lstStyle/>
                  <a:p>
                    <a:r>
                      <a:rPr lang="en-US"/>
                      <a:t> 63 $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992-4000-A718-A9CCE5AF1791}"/>
                </c:ext>
              </c:extLst>
            </c:dLbl>
            <c:dLbl>
              <c:idx val="5"/>
              <c:tx>
                <c:rich>
                  <a:bodyPr/>
                  <a:lstStyle/>
                  <a:p>
                    <a:r>
                      <a:rPr lang="en-US"/>
                      <a:t> 79 $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992-4000-A718-A9CCE5AF1791}"/>
                </c:ext>
              </c:extLst>
            </c:dLbl>
            <c:dLbl>
              <c:idx val="6"/>
              <c:tx>
                <c:rich>
                  <a:bodyPr/>
                  <a:lstStyle/>
                  <a:p>
                    <a:r>
                      <a:rPr lang="en-US"/>
                      <a:t> 75 $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992-4000-A718-A9CCE5AF179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'[CTIG Presentation Data.xlsx]StatsCAN Comparison'!$C$106:$P$106</c:f>
              <c:numCache>
                <c:formatCode>General</c:formatCode>
                <c:ptCount val="14"/>
                <c:pt idx="0">
                  <c:v>2015</c:v>
                </c:pt>
                <c:pt idx="1">
                  <c:v>2016</c:v>
                </c:pt>
                <c:pt idx="2">
                  <c:v>2017</c:v>
                </c:pt>
                <c:pt idx="3">
                  <c:v>2018</c:v>
                </c:pt>
                <c:pt idx="4">
                  <c:v>2019</c:v>
                </c:pt>
                <c:pt idx="5">
                  <c:v>2020</c:v>
                </c:pt>
                <c:pt idx="6">
                  <c:v>2021</c:v>
                </c:pt>
                <c:pt idx="7">
                  <c:v>2023</c:v>
                </c:pt>
                <c:pt idx="8">
                  <c:v>2024</c:v>
                </c:pt>
                <c:pt idx="9">
                  <c:v>2025</c:v>
                </c:pt>
                <c:pt idx="10">
                  <c:v>2026</c:v>
                </c:pt>
                <c:pt idx="11">
                  <c:v>2027</c:v>
                </c:pt>
                <c:pt idx="12">
                  <c:v>2028</c:v>
                </c:pt>
                <c:pt idx="13">
                  <c:v>2029</c:v>
                </c:pt>
              </c:numCache>
            </c:numRef>
          </c:cat>
          <c:val>
            <c:numRef>
              <c:f>'[CTIG Presentation Data.xlsx]StatsCAN Comparison'!$C$109:$P$109</c:f>
              <c:numCache>
                <c:formatCode>_-"$"* #,##0.0_-;\-"$"* #,##0.0_-;_-"$"* "-"??_-;_-@_-</c:formatCode>
                <c:ptCount val="14"/>
                <c:pt idx="0">
                  <c:v>4.9429999999999996</c:v>
                </c:pt>
                <c:pt idx="1">
                  <c:v>5.1529999999999996</c:v>
                </c:pt>
                <c:pt idx="2">
                  <c:v>5.2290000000000001</c:v>
                </c:pt>
                <c:pt idx="3">
                  <c:v>6.2670000000000003</c:v>
                </c:pt>
                <c:pt idx="4">
                  <c:v>6.3390000000000004</c:v>
                </c:pt>
                <c:pt idx="5">
                  <c:v>7.8710000000000004</c:v>
                </c:pt>
                <c:pt idx="6">
                  <c:v>7.5309999999999997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ECE-4485-80BB-9CAA316B61D6}"/>
            </c:ext>
          </c:extLst>
        </c:ser>
        <c:ser>
          <c:idx val="6"/>
          <c:order val="6"/>
          <c:tx>
            <c:strRef>
              <c:f>'[CTIG Presentation Data.xlsx]StatsCAN Comparison'!$B$113</c:f>
              <c:strCache>
                <c:ptCount val="1"/>
                <c:pt idx="0">
                  <c:v>CTIG First Nations Direct demande</c:v>
                </c:pt>
              </c:strCache>
            </c:strRef>
          </c:tx>
          <c:spPr>
            <a:solidFill>
              <a:srgbClr val="ED1C24"/>
            </a:solidFill>
            <a:ln>
              <a:noFill/>
            </a:ln>
            <a:effectLst/>
          </c:spPr>
          <c:invertIfNegative val="0"/>
          <c:dLbls>
            <c:dLbl>
              <c:idx val="7"/>
              <c:tx>
                <c:rich>
                  <a:bodyPr/>
                  <a:lstStyle/>
                  <a:p>
                    <a:r>
                      <a:rPr lang="en-US"/>
                      <a:t> 39 $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992-4000-A718-A9CCE5AF1791}"/>
                </c:ext>
              </c:extLst>
            </c:dLbl>
            <c:dLbl>
              <c:idx val="8"/>
              <c:tx>
                <c:rich>
                  <a:bodyPr/>
                  <a:lstStyle/>
                  <a:p>
                    <a:r>
                      <a:rPr lang="en-US"/>
                      <a:t> 62 $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992-4000-A718-A9CCE5AF1791}"/>
                </c:ext>
              </c:extLst>
            </c:dLbl>
            <c:dLbl>
              <c:idx val="9"/>
              <c:tx>
                <c:rich>
                  <a:bodyPr/>
                  <a:lstStyle/>
                  <a:p>
                    <a:r>
                      <a:rPr lang="en-US"/>
                      <a:t> 85 $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992-4000-A718-A9CCE5AF1791}"/>
                </c:ext>
              </c:extLst>
            </c:dLbl>
            <c:dLbl>
              <c:idx val="10"/>
              <c:tx>
                <c:rich>
                  <a:bodyPr/>
                  <a:lstStyle/>
                  <a:p>
                    <a:r>
                      <a:rPr lang="en-US"/>
                      <a:t> 88 $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F992-4000-A718-A9CCE5AF1791}"/>
                </c:ext>
              </c:extLst>
            </c:dLbl>
            <c:dLbl>
              <c:idx val="11"/>
              <c:tx>
                <c:rich>
                  <a:bodyPr/>
                  <a:lstStyle/>
                  <a:p>
                    <a:r>
                      <a:rPr lang="en-US"/>
                      <a:t> 91 $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F992-4000-A718-A9CCE5AF1791}"/>
                </c:ext>
              </c:extLst>
            </c:dLbl>
            <c:dLbl>
              <c:idx val="12"/>
              <c:tx>
                <c:rich>
                  <a:bodyPr/>
                  <a:lstStyle/>
                  <a:p>
                    <a:r>
                      <a:rPr lang="en-US"/>
                      <a:t> 93 $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992-4000-A718-A9CCE5AF1791}"/>
                </c:ext>
              </c:extLst>
            </c:dLbl>
            <c:dLbl>
              <c:idx val="13"/>
              <c:tx>
                <c:rich>
                  <a:bodyPr/>
                  <a:lstStyle/>
                  <a:p>
                    <a:r>
                      <a:rPr lang="en-US"/>
                      <a:t> 96 $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F992-4000-A718-A9CCE5AF179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'[CTIG Presentation Data.xlsx]StatsCAN Comparison'!$C$106:$P$106</c:f>
              <c:numCache>
                <c:formatCode>General</c:formatCode>
                <c:ptCount val="14"/>
                <c:pt idx="0">
                  <c:v>2015</c:v>
                </c:pt>
                <c:pt idx="1">
                  <c:v>2016</c:v>
                </c:pt>
                <c:pt idx="2">
                  <c:v>2017</c:v>
                </c:pt>
                <c:pt idx="3">
                  <c:v>2018</c:v>
                </c:pt>
                <c:pt idx="4">
                  <c:v>2019</c:v>
                </c:pt>
                <c:pt idx="5">
                  <c:v>2020</c:v>
                </c:pt>
                <c:pt idx="6">
                  <c:v>2021</c:v>
                </c:pt>
                <c:pt idx="7">
                  <c:v>2023</c:v>
                </c:pt>
                <c:pt idx="8">
                  <c:v>2024</c:v>
                </c:pt>
                <c:pt idx="9">
                  <c:v>2025</c:v>
                </c:pt>
                <c:pt idx="10">
                  <c:v>2026</c:v>
                </c:pt>
                <c:pt idx="11">
                  <c:v>2027</c:v>
                </c:pt>
                <c:pt idx="12">
                  <c:v>2028</c:v>
                </c:pt>
                <c:pt idx="13">
                  <c:v>2029</c:v>
                </c:pt>
              </c:numCache>
            </c:numRef>
          </c:cat>
          <c:val>
            <c:numRef>
              <c:f>'[CTIG Presentation Data.xlsx]StatsCAN Comparison'!$C$113:$P$113</c:f>
              <c:numCache>
                <c:formatCode>General</c:formatCode>
                <c:ptCount val="14"/>
                <c:pt idx="7" formatCode="_-&quot;$&quot;* #,##0.0_-;\-&quot;$&quot;* #,##0.0_-;_-&quot;$&quot;* &quot;-&quot;??_-;_-@_-">
                  <c:v>3.907</c:v>
                </c:pt>
                <c:pt idx="8" formatCode="_-&quot;$&quot;* #,##0.0_-;\-&quot;$&quot;* #,##0.0_-;_-&quot;$&quot;* &quot;-&quot;??_-;_-@_-">
                  <c:v>6.1539999999999999</c:v>
                </c:pt>
                <c:pt idx="9" formatCode="_-&quot;$&quot;* #,##0.0_-;\-&quot;$&quot;* #,##0.0_-;_-&quot;$&quot;* &quot;-&quot;??_-;_-@_-">
                  <c:v>8.5340000000000007</c:v>
                </c:pt>
                <c:pt idx="10" formatCode="_-&quot;$&quot;* #,##0.0_-;\-&quot;$&quot;* #,##0.0_-;_-&quot;$&quot;* &quot;-&quot;??_-;_-@_-">
                  <c:v>8.7899999999999991</c:v>
                </c:pt>
                <c:pt idx="11" formatCode="_-&quot;$&quot;* #,##0.0_-;\-&quot;$&quot;* #,##0.0_-;_-&quot;$&quot;* &quot;-&quot;??_-;_-@_-">
                  <c:v>9.0530000000000008</c:v>
                </c:pt>
                <c:pt idx="12" formatCode="_-&quot;$&quot;* #,##0.0_-;\-&quot;$&quot;* #,##0.0_-;_-&quot;$&quot;* &quot;-&quot;??_-;_-@_-">
                  <c:v>9.3249999999999993</c:v>
                </c:pt>
                <c:pt idx="13" formatCode="_-&quot;$&quot;* #,##0.0_-;\-&quot;$&quot;* #,##0.0_-;_-&quot;$&quot;* &quot;-&quot;??_-;_-@_-">
                  <c:v>9.6050000000000004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ECE-4485-80BB-9CAA316B61D6}"/>
            </c:ext>
          </c:extLst>
        </c:ser>
        <c:dLbls>
          <c:dLblPos val="outEnd"/>
          <c:showLegendKey val="0"/>
          <c:showVal val="1"/>
          <c:showCatName val="0"/>
          <c:showSerName val="0"/>
          <c:showPercent val="0"/>
          <c:showBubbleSize val="0"/>
        </c:dLbls>
        <c:gapWidth val="50"/>
        <c:overlap val="100"/>
        <c:axId val="195617152"/>
        <c:axId val="195618688"/>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filteredBarSeries>
              <c15:ser>
                <c:idx val="4"/>
                <c:order val="0"/>
                <c:tx>
                  <c:strRef>
                    <c:extLst xmlns:mc="http://schemas.openxmlformats.org/markup-compatibility/2006" xmlns:c14="http://schemas.microsoft.com/office/drawing/2007/8/2/chart" xmlns:c16="http://schemas.microsoft.com/office/drawing/2014/chart" xmlns:c16r3="http://schemas.microsoft.com/office/drawing/2017/03/chart">
                      <c:ext uri="{02D57815-91ED-43cb-92C2-25804820EDAC}">
                        <c15:formulaRef>
                          <c15:sqref>'[CTIG Presentation Data.xlsx]StatsCAN Comparison'!$B$107</c15:sqref>
                        </c15:formulaRef>
                      </c:ext>
                    </c:extLst>
                    <c:strCache>
                      <c:ptCount val="1"/>
                      <c:pt idx="0">
                        <c:v>Exportations de ressources naturelles du Canada (2015 à 2021)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6r3="http://schemas.microsoft.com/office/drawing/2017/03/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mc="http://schemas.openxmlformats.org/markup-compatibility/2006" xmlns:c14="http://schemas.microsoft.com/office/drawing/2007/8/2/chart" xmlns:c16="http://schemas.microsoft.com/office/drawing/2014/chart" xmlns:c16r3="http://schemas.microsoft.com/office/drawing/2017/03/chart">
                      <c:ext uri="{02D57815-91ED-43cb-92C2-25804820EDAC}">
                        <c15:formulaRef>
                          <c15:sqref>'[CTIG Presentation Data.xlsx]StatsCAN Comparison'!$C$106:$P$106</c15:sqref>
                        </c15:formulaRef>
                      </c:ext>
                    </c:extLst>
                    <c:numCache>
                      <c:formatCode>General</c:formatCode>
                      <c:ptCount val="14"/>
                      <c:pt idx="0">
                        <c:v>2015</c:v>
                      </c:pt>
                      <c:pt idx="1">
                        <c:v>2016</c:v>
                      </c:pt>
                      <c:pt idx="2">
                        <c:v>2017</c:v>
                      </c:pt>
                      <c:pt idx="3">
                        <c:v>2018</c:v>
                      </c:pt>
                      <c:pt idx="4">
                        <c:v>2019</c:v>
                      </c:pt>
                      <c:pt idx="5">
                        <c:v>2020</c:v>
                      </c:pt>
                      <c:pt idx="6">
                        <c:v>2021</c:v>
                      </c:pt>
                      <c:pt idx="7">
                        <c:v>2023</c:v>
                      </c:pt>
                      <c:pt idx="8">
                        <c:v>2024</c:v>
                      </c:pt>
                      <c:pt idx="9">
                        <c:v>2025</c:v>
                      </c:pt>
                      <c:pt idx="10">
                        <c:v>2026</c:v>
                      </c:pt>
                      <c:pt idx="11">
                        <c:v>2027</c:v>
                      </c:pt>
                      <c:pt idx="12">
                        <c:v>2028</c:v>
                      </c:pt>
                      <c:pt idx="13">
                        <c:v>2029</c:v>
                      </c:pt>
                    </c:numCache>
                  </c:numRef>
                </c:cat>
                <c:val>
                  <c:numRef>
                    <c:extLst xmlns:mc="http://schemas.openxmlformats.org/markup-compatibility/2006" xmlns:c14="http://schemas.microsoft.com/office/drawing/2007/8/2/chart" xmlns:c16="http://schemas.microsoft.com/office/drawing/2014/chart" xmlns:c16r3="http://schemas.microsoft.com/office/drawing/2017/03/chart">
                      <c:ext uri="{02D57815-91ED-43cb-92C2-25804820EDAC}">
                        <c15:formulaRef>
                          <c15:sqref>'[CTIG Presentation Data.xlsx]StatsCAN Comparison'!$C$107:$P$107</c15:sqref>
                        </c15:formulaRef>
                      </c:ext>
                    </c:extLst>
                    <c:numCache>
                      <c:formatCode>_-"$"* #,##0.0_-;\-"$"* #,##0.0_-;_-"$"* "-"??_-;_-@_-</c:formatCode>
                      <c:ptCount val="14"/>
                      <c:pt idx="0">
                        <c:v>233.053</c:v>
                      </c:pt>
                      <c:pt idx="1">
                        <c:v>217.05699999999999</c:v>
                      </c:pt>
                      <c:pt idx="2">
                        <c:v>252.06100000000001</c:v>
                      </c:pt>
                      <c:pt idx="3">
                        <c:v>275.32600000000002</c:v>
                      </c:pt>
                      <c:pt idx="4">
                        <c:v>277.73899999999998</c:v>
                      </c:pt>
                      <c:pt idx="5">
                        <c:v>228.41300000000001</c:v>
                      </c:pt>
                      <c:pt idx="6">
                        <c:v>333.06099999999998</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2-6ECE-4485-80BB-9CAA316B61D6}"/>
                  </c:ext>
                </c:extLst>
              </c15:ser>
            </c15:filteredBarSeries>
            <c15:filteredBarSeries>
              <c15:ser>
                <c:idx val="1"/>
                <c:order val="1"/>
                <c:tx>
                  <c:strRef>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5="http://schemas.microsoft.com/office/drawing/2012/chart" uri="{02D57815-91ED-43cb-92C2-25804820EDAC}">
                        <c15:formulaRef>
                          <c15:sqref>'[CTIG Presentation Data.xlsx]StatsCAN Comparison'!$B$108</c15:sqref>
                        </c15:formulaRef>
                      </c:ext>
                    </c:extLst>
                    <c:strCache>
                      <c:ptCount val="1"/>
                      <c:pt idx="0">
                        <c:v>Proposition visant à combler le déficit d'infrastructures (2023 à 2030)</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5="http://schemas.microsoft.com/office/drawing/2012/chart" uri="{02D57815-91ED-43cb-92C2-25804820EDAC}">
                        <c15:formulaRef>
                          <c15:sqref>'[CTIG Presentation Data.xlsx]StatsCAN Comparison'!$C$106:$P$106</c15:sqref>
                        </c15:formulaRef>
                      </c:ext>
                    </c:extLst>
                    <c:numCache>
                      <c:formatCode>General</c:formatCode>
                      <c:ptCount val="14"/>
                      <c:pt idx="0">
                        <c:v>2015</c:v>
                      </c:pt>
                      <c:pt idx="1">
                        <c:v>2016</c:v>
                      </c:pt>
                      <c:pt idx="2">
                        <c:v>2017</c:v>
                      </c:pt>
                      <c:pt idx="3">
                        <c:v>2018</c:v>
                      </c:pt>
                      <c:pt idx="4">
                        <c:v>2019</c:v>
                      </c:pt>
                      <c:pt idx="5">
                        <c:v>2020</c:v>
                      </c:pt>
                      <c:pt idx="6">
                        <c:v>2021</c:v>
                      </c:pt>
                      <c:pt idx="7">
                        <c:v>2023</c:v>
                      </c:pt>
                      <c:pt idx="8">
                        <c:v>2024</c:v>
                      </c:pt>
                      <c:pt idx="9">
                        <c:v>2025</c:v>
                      </c:pt>
                      <c:pt idx="10">
                        <c:v>2026</c:v>
                      </c:pt>
                      <c:pt idx="11">
                        <c:v>2027</c:v>
                      </c:pt>
                      <c:pt idx="12">
                        <c:v>2028</c:v>
                      </c:pt>
                      <c:pt idx="13">
                        <c:v>2029</c:v>
                      </c:pt>
                    </c:numCache>
                  </c:numRef>
                </c:cat>
                <c:val>
                  <c:numRef>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5="http://schemas.microsoft.com/office/drawing/2012/chart" uri="{02D57815-91ED-43cb-92C2-25804820EDAC}">
                        <c15:formulaRef>
                          <c15:sqref>'[CTIG Presentation Data.xlsx]StatsCAN Comparison'!$C$108:$P$108</c15:sqref>
                        </c15:formulaRef>
                      </c:ext>
                    </c:extLst>
                    <c:numCache>
                      <c:formatCode>General</c:formatCode>
                      <c:ptCount val="14"/>
                      <c:pt idx="7" formatCode="_-&quot;$&quot;* #,##0.0_-;\-&quot;$&quot;* #,##0.0_-;_-&quot;$&quot;* &quot;-&quot;??_-;_-@_-">
                        <c:v>25.093</c:v>
                      </c:pt>
                      <c:pt idx="8" formatCode="_-&quot;$&quot;* #,##0.0_-;\-&quot;$&quot;* #,##0.0_-;_-&quot;$&quot;* &quot;-&quot;??_-;_-@_-">
                        <c:v>38.993000000000002</c:v>
                      </c:pt>
                      <c:pt idx="9" formatCode="_-&quot;$&quot;* #,##0.0_-;\-&quot;$&quot;* #,##0.0_-;_-&quot;$&quot;* &quot;-&quot;??_-;_-@_-">
                        <c:v>53.703000000000003</c:v>
                      </c:pt>
                      <c:pt idx="10" formatCode="_-&quot;$&quot;* #,##0.0_-;\-&quot;$&quot;* #,##0.0_-;_-&quot;$&quot;* &quot;-&quot;??_-;_-@_-">
                        <c:v>55.314999999999998</c:v>
                      </c:pt>
                      <c:pt idx="11" formatCode="_-&quot;$&quot;* #,##0.0_-;\-&quot;$&quot;* #,##0.0_-;_-&quot;$&quot;* &quot;-&quot;??_-;_-@_-">
                        <c:v>56.972999999999999</c:v>
                      </c:pt>
                      <c:pt idx="12" formatCode="_-&quot;$&quot;* #,##0.0_-;\-&quot;$&quot;* #,##0.0_-;_-&quot;$&quot;* &quot;-&quot;??_-;_-@_-">
                        <c:v>58.685000000000002</c:v>
                      </c:pt>
                      <c:pt idx="13" formatCode="_-&quot;$&quot;* #,##0.0_-;\-&quot;$&quot;* #,##0.0_-;_-&quot;$&quot;* &quot;-&quot;??_-;_-@_-">
                        <c:v>60.444000000000003</c:v>
                      </c:pt>
                    </c:numCache>
                  </c:numRef>
                </c:val>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3-6ECE-4485-80BB-9CAA316B61D6}"/>
                  </c:ext>
                </c:extLst>
              </c15:ser>
            </c15:filteredBarSeries>
            <c15:filteredBarSeries>
              <c15:ser>
                <c:idx val="2"/>
                <c:order val="3"/>
                <c:tx>
                  <c:strRef>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5="http://schemas.microsoft.com/office/drawing/2012/chart" uri="{02D57815-91ED-43cb-92C2-25804820EDAC}">
                        <c15:formulaRef>
                          <c15:sqref>'[CTIG Presentation Data.xlsx]StatsCAN Comparison'!$B$110</c15:sqref>
                        </c15:formulaRef>
                      </c:ext>
                    </c:extLst>
                    <c:strCache>
                      <c:ptCount val="1"/>
                      <c:pt idx="0">
                        <c:v>Dépenses de défense (2015 à 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5="http://schemas.microsoft.com/office/drawing/2012/chart" uri="{02D57815-91ED-43cb-92C2-25804820EDAC}">
                        <c15:formulaRef>
                          <c15:sqref>'[CTIG Presentation Data.xlsx]StatsCAN Comparison'!$C$106:$P$106</c15:sqref>
                        </c15:formulaRef>
                      </c:ext>
                    </c:extLst>
                    <c:numCache>
                      <c:formatCode>General</c:formatCode>
                      <c:ptCount val="14"/>
                      <c:pt idx="0">
                        <c:v>2015</c:v>
                      </c:pt>
                      <c:pt idx="1">
                        <c:v>2016</c:v>
                      </c:pt>
                      <c:pt idx="2">
                        <c:v>2017</c:v>
                      </c:pt>
                      <c:pt idx="3">
                        <c:v>2018</c:v>
                      </c:pt>
                      <c:pt idx="4">
                        <c:v>2019</c:v>
                      </c:pt>
                      <c:pt idx="5">
                        <c:v>2020</c:v>
                      </c:pt>
                      <c:pt idx="6">
                        <c:v>2021</c:v>
                      </c:pt>
                      <c:pt idx="7">
                        <c:v>2023</c:v>
                      </c:pt>
                      <c:pt idx="8">
                        <c:v>2024</c:v>
                      </c:pt>
                      <c:pt idx="9">
                        <c:v>2025</c:v>
                      </c:pt>
                      <c:pt idx="10">
                        <c:v>2026</c:v>
                      </c:pt>
                      <c:pt idx="11">
                        <c:v>2027</c:v>
                      </c:pt>
                      <c:pt idx="12">
                        <c:v>2028</c:v>
                      </c:pt>
                      <c:pt idx="13">
                        <c:v>2029</c:v>
                      </c:pt>
                    </c:numCache>
                  </c:numRef>
                </c:cat>
                <c:val>
                  <c:numRef>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5="http://schemas.microsoft.com/office/drawing/2012/chart" uri="{02D57815-91ED-43cb-92C2-25804820EDAC}">
                        <c15:formulaRef>
                          <c15:sqref>'[CTIG Presentation Data.xlsx]StatsCAN Comparison'!$C$110:$P$110</c15:sqref>
                        </c15:formulaRef>
                      </c:ext>
                    </c:extLst>
                    <c:numCache>
                      <c:formatCode>_-"$"* #,##0.0_-;\-"$"* #,##0.0_-;_-"$"* "-"??_-;_-@_-</c:formatCode>
                      <c:ptCount val="14"/>
                      <c:pt idx="0">
                        <c:v>14.923999999999999</c:v>
                      </c:pt>
                      <c:pt idx="1">
                        <c:v>15.087999999999999</c:v>
                      </c:pt>
                      <c:pt idx="2">
                        <c:v>16.765999999999998</c:v>
                      </c:pt>
                      <c:pt idx="3">
                        <c:v>16.044</c:v>
                      </c:pt>
                      <c:pt idx="4">
                        <c:v>17.350999999999999</c:v>
                      </c:pt>
                      <c:pt idx="5">
                        <c:v>20.742999999999999</c:v>
                      </c:pt>
                      <c:pt idx="6">
                        <c:v>17.677</c:v>
                      </c:pt>
                    </c:numCache>
                  </c:numRef>
                </c:val>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4-6ECE-4485-80BB-9CAA316B61D6}"/>
                  </c:ext>
                </c:extLst>
              </c15:ser>
            </c15:filteredBarSeries>
            <c15:filteredBarSeries>
              <c15:ser>
                <c:idx val="0"/>
                <c:order val="4"/>
                <c:tx>
                  <c:strRef>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5="http://schemas.microsoft.com/office/drawing/2012/chart" uri="{02D57815-91ED-43cb-92C2-25804820EDAC}">
                        <c15:formulaRef>
                          <c15:sqref>'[CTIG Presentation Data.xlsx]StatsCAN Comparison'!$B$111</c15:sqref>
                        </c15:formulaRef>
                      </c:ext>
                    </c:extLst>
                    <c:strCache>
                      <c:ptCount val="1"/>
                      <c:pt idx="0">
                        <c:v>Dépenses de santé (2015 à 2021)</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5="http://schemas.microsoft.com/office/drawing/2012/chart" uri="{02D57815-91ED-43cb-92C2-25804820EDAC}">
                        <c15:formulaRef>
                          <c15:sqref>'[CTIG Presentation Data.xlsx]StatsCAN Comparison'!$C$106:$P$106</c15:sqref>
                        </c15:formulaRef>
                      </c:ext>
                    </c:extLst>
                    <c:numCache>
                      <c:formatCode>General</c:formatCode>
                      <c:ptCount val="14"/>
                      <c:pt idx="0">
                        <c:v>2015</c:v>
                      </c:pt>
                      <c:pt idx="1">
                        <c:v>2016</c:v>
                      </c:pt>
                      <c:pt idx="2">
                        <c:v>2017</c:v>
                      </c:pt>
                      <c:pt idx="3">
                        <c:v>2018</c:v>
                      </c:pt>
                      <c:pt idx="4">
                        <c:v>2019</c:v>
                      </c:pt>
                      <c:pt idx="5">
                        <c:v>2020</c:v>
                      </c:pt>
                      <c:pt idx="6">
                        <c:v>2021</c:v>
                      </c:pt>
                      <c:pt idx="7">
                        <c:v>2023</c:v>
                      </c:pt>
                      <c:pt idx="8">
                        <c:v>2024</c:v>
                      </c:pt>
                      <c:pt idx="9">
                        <c:v>2025</c:v>
                      </c:pt>
                      <c:pt idx="10">
                        <c:v>2026</c:v>
                      </c:pt>
                      <c:pt idx="11">
                        <c:v>2027</c:v>
                      </c:pt>
                      <c:pt idx="12">
                        <c:v>2028</c:v>
                      </c:pt>
                      <c:pt idx="13">
                        <c:v>2029</c:v>
                      </c:pt>
                    </c:numCache>
                  </c:numRef>
                </c:cat>
                <c:val>
                  <c:numRef>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5="http://schemas.microsoft.com/office/drawing/2012/chart" uri="{02D57815-91ED-43cb-92C2-25804820EDAC}">
                        <c15:formulaRef>
                          <c15:sqref>'[CTIG Presentation Data.xlsx]StatsCAN Comparison'!$C$111:$P$111</c15:sqref>
                        </c15:formulaRef>
                      </c:ext>
                    </c:extLst>
                    <c:numCache>
                      <c:formatCode>_-"$"* #,##0.0_-;\-"$"* #,##0.0_-;_-"$"* "-"??_-;_-@_-</c:formatCode>
                      <c:ptCount val="14"/>
                      <c:pt idx="0">
                        <c:v>38.506</c:v>
                      </c:pt>
                      <c:pt idx="1">
                        <c:v>40.167999999999999</c:v>
                      </c:pt>
                      <c:pt idx="2">
                        <c:v>41.728999999999999</c:v>
                      </c:pt>
                      <c:pt idx="3">
                        <c:v>43.81</c:v>
                      </c:pt>
                      <c:pt idx="4">
                        <c:v>45.947000000000003</c:v>
                      </c:pt>
                      <c:pt idx="5">
                        <c:v>58.667000000000002</c:v>
                      </c:pt>
                      <c:pt idx="6">
                        <c:v>55.734999999999999</c:v>
                      </c:pt>
                    </c:numCache>
                  </c:numRef>
                </c:val>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5-6ECE-4485-80BB-9CAA316B61D6}"/>
                  </c:ext>
                </c:extLst>
              </c15:ser>
            </c15:filteredBarSeries>
            <c15:filteredBarSeries>
              <c15:ser>
                <c:idx val="5"/>
                <c:order val="5"/>
                <c:tx>
                  <c:strRef>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5="http://schemas.microsoft.com/office/drawing/2012/chart" uri="{02D57815-91ED-43cb-92C2-25804820EDAC}">
                        <c15:formulaRef>
                          <c15:sqref>'[CTIG Presentation Data.xlsx]StatsCAN Comparison'!$B$112</c15:sqref>
                        </c15:formulaRef>
                      </c:ext>
                    </c:extLst>
                    <c:strCache>
                      <c:ptCount val="1"/>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5="http://schemas.microsoft.com/office/drawing/2012/chart" uri="{02D57815-91ED-43cb-92C2-25804820EDAC}">
                        <c15:formulaRef>
                          <c15:sqref>'[CTIG Presentation Data.xlsx]StatsCAN Comparison'!$C$106:$P$106</c15:sqref>
                        </c15:formulaRef>
                      </c:ext>
                    </c:extLst>
                    <c:numCache>
                      <c:formatCode>General</c:formatCode>
                      <c:ptCount val="14"/>
                      <c:pt idx="0">
                        <c:v>2015</c:v>
                      </c:pt>
                      <c:pt idx="1">
                        <c:v>2016</c:v>
                      </c:pt>
                      <c:pt idx="2">
                        <c:v>2017</c:v>
                      </c:pt>
                      <c:pt idx="3">
                        <c:v>2018</c:v>
                      </c:pt>
                      <c:pt idx="4">
                        <c:v>2019</c:v>
                      </c:pt>
                      <c:pt idx="5">
                        <c:v>2020</c:v>
                      </c:pt>
                      <c:pt idx="6">
                        <c:v>2021</c:v>
                      </c:pt>
                      <c:pt idx="7">
                        <c:v>2023</c:v>
                      </c:pt>
                      <c:pt idx="8">
                        <c:v>2024</c:v>
                      </c:pt>
                      <c:pt idx="9">
                        <c:v>2025</c:v>
                      </c:pt>
                      <c:pt idx="10">
                        <c:v>2026</c:v>
                      </c:pt>
                      <c:pt idx="11">
                        <c:v>2027</c:v>
                      </c:pt>
                      <c:pt idx="12">
                        <c:v>2028</c:v>
                      </c:pt>
                      <c:pt idx="13">
                        <c:v>2029</c:v>
                      </c:pt>
                    </c:numCache>
                  </c:numRef>
                </c:cat>
                <c:val>
                  <c:numRef>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5="http://schemas.microsoft.com/office/drawing/2012/chart" uri="{02D57815-91ED-43cb-92C2-25804820EDAC}">
                        <c15:formulaRef>
                          <c15:sqref>'[CTIG Presentation Data.xlsx]StatsCAN Comparison'!$C$112:$P$112</c15:sqref>
                        </c15:formulaRef>
                      </c:ext>
                    </c:extLst>
                    <c:numCache>
                      <c:formatCode>_-"$"* #,##0.0_-;\-"$"* #,##0.0_-;_-"$"* "-"??_-;_-@_-</c:formatCode>
                      <c:ptCount val="14"/>
                      <c:pt idx="0">
                        <c:v>291.42600000000004</c:v>
                      </c:pt>
                      <c:pt idx="1">
                        <c:v>277.46599999999995</c:v>
                      </c:pt>
                      <c:pt idx="2">
                        <c:v>315.78500000000003</c:v>
                      </c:pt>
                      <c:pt idx="3">
                        <c:v>341.447</c:v>
                      </c:pt>
                      <c:pt idx="4">
                        <c:v>347.37599999999998</c:v>
                      </c:pt>
                      <c:pt idx="5">
                        <c:v>315.69400000000007</c:v>
                      </c:pt>
                      <c:pt idx="6">
                        <c:v>414.00400000000002</c:v>
                      </c:pt>
                    </c:numCache>
                  </c:numRef>
                </c:val>
                <c:extLst xmlns:c15="http://schemas.microsoft.com/office/drawing/2012/char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6-6ECE-4485-80BB-9CAA316B61D6}"/>
                  </c:ext>
                </c:extLst>
              </c15:ser>
            </c15:filteredBarSeries>
          </c:ext>
        </c:extLst>
      </c:barChart>
      <c:catAx>
        <c:axId val="1956171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5618688"/>
        <c:crosses val="autoZero"/>
        <c:auto val="1"/>
        <c:lblAlgn val="ctr"/>
        <c:lblOffset val="100"/>
        <c:noMultiLvlLbl val="0"/>
      </c:catAx>
      <c:valAx>
        <c:axId val="195618688"/>
        <c:scaling>
          <c:orientation val="minMax"/>
          <c:max val="10"/>
        </c:scaling>
        <c:delete val="1"/>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CA" baseline="0" dirty="0"/>
                  <a:t>Milliards de </a:t>
                </a:r>
                <a:r>
                  <a:rPr lang="en-CA" dirty="0"/>
                  <a:t>dollars </a:t>
                </a:r>
                <a:r>
                  <a:rPr lang="en-CA" baseline="0" dirty="0"/>
                  <a:t>(CAN)</a:t>
                </a:r>
                <a:endParaRPr lang="en-CA" dirty="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_-&quot;$&quot;* #,##0.0_-;\-&quot;$&quot;* #,##0.0_-;_-&quot;$&quot;* &quot;-&quot;??_-;_-@_-" sourceLinked="1"/>
        <c:majorTickMark val="out"/>
        <c:minorTickMark val="none"/>
        <c:tickLblPos val="nextTo"/>
        <c:crossAx val="195617152"/>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88839957316613E-2"/>
          <c:y val="4.3626457900897517E-2"/>
          <c:w val="0.94622232008536677"/>
          <c:h val="0.84269913803394103"/>
        </c:manualLayout>
      </c:layout>
      <c:barChart>
        <c:barDir val="col"/>
        <c:grouping val="stacked"/>
        <c:varyColors val="0"/>
        <c:ser>
          <c:idx val="0"/>
          <c:order val="0"/>
          <c:tx>
            <c:strRef>
              <c:f>DEFENSE!$A$7</c:f>
              <c:strCache>
                <c:ptCount val="1"/>
                <c:pt idx="0">
                  <c:v>Coût du capital</c:v>
                </c:pt>
              </c:strCache>
            </c:strRef>
          </c:tx>
          <c:spPr>
            <a:solidFill>
              <a:srgbClr val="ED1C24"/>
            </a:solidFill>
            <a:ln>
              <a:noFill/>
            </a:ln>
            <a:effectLst/>
          </c:spPr>
          <c:invertIfNegative val="0"/>
          <c:dPt>
            <c:idx val="0"/>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C56-4FD3-9B9F-E594F51D36B8}"/>
              </c:ext>
            </c:extLst>
          </c:dPt>
          <c:dPt>
            <c:idx val="1"/>
            <c:invertIfNegative val="0"/>
            <c:bubble3D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C56-4FD3-9B9F-E594F51D36B8}"/>
              </c:ext>
            </c:extLst>
          </c:dPt>
          <c:dLbls>
            <c:dLbl>
              <c:idx val="0"/>
              <c:layout>
                <c:manualLayout>
                  <c:x val="-2.444439996119692E-3"/>
                  <c:y val="-4.3626457900897621E-2"/>
                </c:manualLayout>
              </c:layout>
              <c:tx>
                <c:rich>
                  <a:bodyPr/>
                  <a:lstStyle/>
                  <a:p>
                    <a:r>
                      <a:rPr lang="en-US" dirty="0"/>
                      <a:t>1089</a:t>
                    </a:r>
                  </a:p>
                </c:rich>
              </c:tx>
              <c:dLblPos val="ctr"/>
              <c:showLegendKey val="0"/>
              <c:showVal val="1"/>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0"/>
                </c:ext>
                <c:ext xmlns:c16="http://schemas.microsoft.com/office/drawing/2014/chart" uri="{C3380CC4-5D6E-409C-BE32-E72D297353CC}">
                  <c16:uniqueId val="{00000001-1C56-4FD3-9B9F-E594F51D36B8}"/>
                </c:ext>
              </c:extLst>
            </c:dLbl>
            <c:dLbl>
              <c:idx val="1"/>
              <c:tx>
                <c:rich>
                  <a:bodyPr/>
                  <a:lstStyle/>
                  <a:p>
                    <a:r>
                      <a:rPr lang="en-US"/>
                      <a:t>2894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C56-4FD3-9B9F-E594F51D36B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DEFENSE!$B$6:$C$6</c:f>
              <c:strCache>
                <c:ptCount val="2"/>
                <c:pt idx="0">
                  <c:v>Recent Government Military Expenditure Commitments</c:v>
                </c:pt>
                <c:pt idx="1">
                  <c:v>CTIG 2030 Program</c:v>
                </c:pt>
              </c:strCache>
            </c:strRef>
          </c:cat>
          <c:val>
            <c:numRef>
              <c:f>DEFENSE!$B$7:$C$7</c:f>
              <c:numCache>
                <c:formatCode>"$"#,##0.0</c:formatCode>
                <c:ptCount val="2"/>
                <c:pt idx="0">
                  <c:v>108.90600000000001</c:v>
                </c:pt>
                <c:pt idx="1">
                  <c:v>289.37900000000002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1C56-4FD3-9B9F-E594F51D36B8}"/>
            </c:ext>
          </c:extLst>
        </c:ser>
        <c:ser>
          <c:idx val="1"/>
          <c:order val="1"/>
          <c:tx>
            <c:strRef>
              <c:f>DEFENSE!$A$8</c:f>
              <c:strCache>
                <c:ptCount val="1"/>
                <c:pt idx="0">
                  <c:v>Coûts de fonctionnement et d'entretien</c:v>
                </c:pt>
              </c:strCache>
            </c:strRef>
          </c:tx>
          <c:spPr>
            <a:solidFill>
              <a:schemeClr val="bg1">
                <a:lumMod val="50000"/>
              </a:schemeClr>
            </a:solidFill>
            <a:ln>
              <a:noFill/>
            </a:ln>
            <a:effectLst/>
          </c:spPr>
          <c:invertIfNegative val="0"/>
          <c:dLbls>
            <c:dLbl>
              <c:idx val="0"/>
              <c:tx>
                <c:rich>
                  <a:bodyPr/>
                  <a:lstStyle/>
                  <a:p>
                    <a:r>
                      <a:rPr lang="en-US"/>
                      <a:t>2708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C97-41A1-B685-79CBF9496248}"/>
                </c:ext>
              </c:extLst>
            </c:dLbl>
            <c:dLbl>
              <c:idx val="1"/>
              <c:layout>
                <c:manualLayout>
                  <c:x val="2.4444399961197818E-3"/>
                  <c:y val="-2.1813228950448758E-2"/>
                </c:manualLayout>
              </c:layout>
              <c:tx>
                <c:rich>
                  <a:bodyPr/>
                  <a:lstStyle/>
                  <a:p>
                    <a:r>
                      <a:rPr lang="en-US" dirty="0"/>
                      <a:t>598</a:t>
                    </a:r>
                  </a:p>
                </c:rich>
              </c:tx>
              <c:dLblPos val="ctr"/>
              <c:showLegendKey val="0"/>
              <c:showVal val="1"/>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0"/>
                </c:ext>
                <c:ext xmlns:c16="http://schemas.microsoft.com/office/drawing/2014/chart" uri="{C3380CC4-5D6E-409C-BE32-E72D297353CC}">
                  <c16:uniqueId val="{00000006-1C56-4FD3-9B9F-E594F51D36B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DEFENSE!$B$6:$C$6</c:f>
              <c:strCache>
                <c:ptCount val="2"/>
                <c:pt idx="0">
                  <c:v>Recent Government Military Expenditure Commitments</c:v>
                </c:pt>
                <c:pt idx="1">
                  <c:v>CTIG 2030 Program</c:v>
                </c:pt>
              </c:strCache>
            </c:strRef>
          </c:cat>
          <c:val>
            <c:numRef>
              <c:f>DEFENSE!$B$8:$C$8</c:f>
              <c:numCache>
                <c:formatCode>"$"#,##0.0</c:formatCode>
                <c:ptCount val="2"/>
                <c:pt idx="0">
                  <c:v>270.8</c:v>
                </c:pt>
                <c:pt idx="1">
                  <c:v>59.826999999999998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1C56-4FD3-9B9F-E594F51D36B8}"/>
            </c:ext>
          </c:extLst>
        </c:ser>
        <c:dLbls>
          <c:dLblPos val="ctr"/>
          <c:showLegendKey val="0"/>
          <c:showVal val="1"/>
          <c:showCatName val="0"/>
          <c:showSerName val="0"/>
          <c:showPercent val="0"/>
          <c:showBubbleSize val="0"/>
        </c:dLbls>
        <c:gapWidth val="55"/>
        <c:overlap val="100"/>
        <c:axId val="195724416"/>
        <c:axId val="195725952"/>
      </c:barChart>
      <c:catAx>
        <c:axId val="19572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5725952"/>
        <c:crosses val="autoZero"/>
        <c:auto val="1"/>
        <c:lblAlgn val="ctr"/>
        <c:lblOffset val="100"/>
        <c:noMultiLvlLbl val="0"/>
      </c:catAx>
      <c:valAx>
        <c:axId val="195725952"/>
        <c:scaling>
          <c:orientation val="minMax"/>
        </c:scaling>
        <c:delete val="1"/>
        <c:axPos val="l"/>
        <c:numFmt formatCode="&quot;$&quot;#,##0.0" sourceLinked="1"/>
        <c:majorTickMark val="none"/>
        <c:minorTickMark val="none"/>
        <c:tickLblPos val="nextTo"/>
        <c:crossAx val="195724416"/>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dirty="0" err="1">
                <a:solidFill>
                  <a:schemeClr val="tx1"/>
                </a:solidFill>
              </a:rPr>
              <a:t>Besoins</a:t>
            </a:r>
            <a:r>
              <a:rPr lang="en-US" sz="1400" dirty="0">
                <a:solidFill>
                  <a:schemeClr val="tx1"/>
                </a:solidFill>
              </a:rPr>
              <a:t> en infrastructures </a:t>
            </a:r>
          </a:p>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b="0" i="1" dirty="0">
                <a:solidFill>
                  <a:schemeClr val="tx1"/>
                </a:solidFill>
              </a:rPr>
              <a:t>(</a:t>
            </a:r>
            <a:r>
              <a:rPr lang="en-US" sz="1400" b="0" i="1" baseline="0" dirty="0">
                <a:solidFill>
                  <a:schemeClr val="tx1"/>
                </a:solidFill>
              </a:rPr>
              <a:t>millions de dollars)</a:t>
            </a:r>
            <a:endParaRPr lang="en-US" sz="1400" b="0" i="1" dirty="0">
              <a:solidFill>
                <a:schemeClr val="tx1"/>
              </a:solidFill>
            </a:endParaRPr>
          </a:p>
        </c:rich>
      </c:tx>
      <c:overlay val="0"/>
      <c:spPr>
        <a:noFill/>
        <a:ln>
          <a:noFill/>
        </a:ln>
        <a:effectLst/>
      </c:spPr>
    </c:title>
    <c:autoTitleDeleted val="0"/>
    <c:plotArea>
      <c:layout/>
      <c:pieChart>
        <c:varyColors val="1"/>
        <c:ser>
          <c:idx val="7"/>
          <c:order val="0"/>
          <c:tx>
            <c:strRef>
              <c:f>Sheet1!$B$11</c:f>
              <c:strCache>
                <c:ptCount val="1"/>
                <c:pt idx="0">
                  <c:v>Infrastructure</c:v>
                </c:pt>
              </c:strCache>
            </c:strRef>
          </c:tx>
          <c:dPt>
            <c:idx val="0"/>
            <c:bubble3D val="0"/>
            <c:spPr>
              <a:solidFill>
                <a:srgbClr val="ED1C24"/>
              </a:solidFill>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453-4F0B-B33F-F23D6D9A21C1}"/>
              </c:ext>
            </c:extLst>
          </c:dPt>
          <c:dPt>
            <c:idx val="1"/>
            <c:bubble3D val="0"/>
            <c:spPr>
              <a:solidFill>
                <a:schemeClr val="bg1">
                  <a:lumMod val="50000"/>
                </a:schemeClr>
              </a:solidFill>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453-4F0B-B33F-F23D6D9A21C1}"/>
              </c:ext>
            </c:extLst>
          </c:dPt>
          <c:dLbls>
            <c:dLbl>
              <c:idx val="0"/>
              <c:layout>
                <c:manualLayout>
                  <c:x val="-0.22739509254055559"/>
                  <c:y val="-9.2283323166911305E-2"/>
                </c:manualLayout>
              </c:layout>
              <c:tx>
                <c:rich>
                  <a:bodyPr/>
                  <a:lstStyle/>
                  <a:p>
                    <a:r>
                      <a:rPr lang="en-US" dirty="0"/>
                      <a:t> 37 958 $ </a:t>
                    </a:r>
                  </a:p>
                </c:rich>
              </c:tx>
              <c:dLblPos val="bestFi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layout>
                    <c:manualLayout>
                      <c:w val="0.24152563694000437"/>
                      <c:h val="0.14604203409911173"/>
                    </c:manualLayout>
                  </c15:layout>
                  <c15:showDataLabelsRange val="0"/>
                </c:ext>
                <c:ext xmlns:c16="http://schemas.microsoft.com/office/drawing/2014/chart" uri="{C3380CC4-5D6E-409C-BE32-E72D297353CC}">
                  <c16:uniqueId val="{00000001-7453-4F0B-B33F-F23D6D9A21C1}"/>
                </c:ext>
              </c:extLst>
            </c:dLbl>
            <c:dLbl>
              <c:idx val="1"/>
              <c:layout>
                <c:manualLayout>
                  <c:x val="0.19583474361882164"/>
                  <c:y val="0.1018222405413438"/>
                </c:manualLayout>
              </c:layout>
              <c:tx>
                <c:rich>
                  <a:bodyPr/>
                  <a:lstStyle/>
                  <a:p>
                    <a:r>
                      <a:rPr lang="en-US" dirty="0"/>
                      <a:t> 21 548 $ </a:t>
                    </a:r>
                  </a:p>
                </c:rich>
              </c:tx>
              <c:dLblPos val="bestFi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layout>
                    <c:manualLayout>
                      <c:w val="0.24152563694000437"/>
                      <c:h val="0.14604203409911173"/>
                    </c:manualLayout>
                  </c15:layout>
                  <c15:showDataLabelsRange val="0"/>
                </c:ext>
                <c:ext xmlns:c16="http://schemas.microsoft.com/office/drawing/2014/chart" uri="{C3380CC4-5D6E-409C-BE32-E72D297353CC}">
                  <c16:uniqueId val="{00000003-7453-4F0B-B33F-F23D6D9A21C1}"/>
                </c:ext>
              </c:extLst>
            </c:dLbl>
            <c:spPr>
              <a:noFill/>
              <a:ln>
                <a:noFill/>
              </a:ln>
              <a:effectLst/>
            </c:spPr>
            <c:txPr>
              <a:bodyPr wrap="square" lIns="38100" tIns="19050" rIns="38100" bIns="19050" anchor="ctr">
                <a:spAutoFit/>
              </a:bodyPr>
              <a:lstStyle/>
              <a:p>
                <a:pPr>
                  <a:defRPr sz="1400" b="1">
                    <a:solidFill>
                      <a:schemeClr val="bg1"/>
                    </a:solidFill>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Sheet1!$B$4:$B$5</c:f>
              <c:strCache>
                <c:ptCount val="2"/>
                <c:pt idx="0">
                  <c:v>Total Capital Cost</c:v>
                </c:pt>
                <c:pt idx="1">
                  <c:v>Total O&amp;M</c:v>
                </c:pt>
              </c:strCache>
            </c:strRef>
          </c:cat>
          <c:val>
            <c:numRef>
              <c:f>Sheet1!$J$12:$J$13</c:f>
              <c:numCache>
                <c:formatCode>_-"$"* #,##0_-;\-"$"* #,##0_-;_-"$"* "-"??_-;_-@_-</c:formatCode>
                <c:ptCount val="2"/>
                <c:pt idx="0">
                  <c:v>37958</c:v>
                </c:pt>
                <c:pt idx="1">
                  <c:v>21548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7453-4F0B-B33F-F23D6D9A21C1}"/>
            </c:ext>
          </c:extLst>
        </c:ser>
        <c:dLbls>
          <c:dLblPos val="bestFit"/>
          <c:showLegendKey val="0"/>
          <c:showVal val="1"/>
          <c:showCatName val="0"/>
          <c:showSerName val="0"/>
          <c:showPercent val="0"/>
          <c:showBubbleSize val="0"/>
          <c:showLeaderLines val="1"/>
        </c:dLbls>
        <c:firstSliceAng val="0"/>
      </c:pieChart>
    </c:plotArea>
    <c:legend>
      <c:legendPos val="b"/>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5="http://schemas.microsoft.com/office/drawing/2012/chart" xmlns:c16="http://schemas.microsoft.com/office/drawing/2014/chart" xmlns:c14="http://schemas.microsoft.com/office/drawing/2007/8/2/chart" xmlns:mc="http://schemas.openxmlformats.org/markup-compatibility/2006"/>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0" baseline="0" dirty="0" err="1"/>
              <a:t>Besoins</a:t>
            </a:r>
            <a:r>
              <a:rPr lang="en-US" b="0" baseline="0" dirty="0"/>
              <a:t> en </a:t>
            </a:r>
            <a:r>
              <a:rPr lang="en-US" b="0" dirty="0" err="1"/>
              <a:t>logements</a:t>
            </a:r>
            <a:r>
              <a:rPr lang="en-US" b="0" dirty="0"/>
              <a:t> </a:t>
            </a:r>
            <a:br>
              <a:rPr lang="en-US" b="0" baseline="0" dirty="0"/>
            </a:br>
            <a:r>
              <a:rPr lang="en-US" b="0" i="1" baseline="0" dirty="0"/>
              <a:t>(millions de dollars)</a:t>
            </a:r>
            <a:endParaRPr lang="en-US" b="0" i="1" dirty="0"/>
          </a:p>
        </c:rich>
      </c:tx>
      <c:layout>
        <c:manualLayout>
          <c:xMode val="edge"/>
          <c:yMode val="edge"/>
          <c:x val="0.21655533744936967"/>
          <c:y val="9.4034731696615276E-2"/>
        </c:manualLayout>
      </c:layout>
      <c:overlay val="0"/>
    </c:title>
    <c:autoTitleDeleted val="0"/>
    <c:plotArea>
      <c:layout>
        <c:manualLayout>
          <c:layoutTarget val="inner"/>
          <c:xMode val="edge"/>
          <c:yMode val="edge"/>
          <c:x val="0.18026853966945242"/>
          <c:y val="0.27552176387108274"/>
          <c:w val="0.55538328307328222"/>
          <c:h val="0.5981376790231796"/>
        </c:manualLayout>
      </c:layout>
      <c:pieChart>
        <c:varyColors val="1"/>
        <c:ser>
          <c:idx val="1"/>
          <c:order val="0"/>
          <c:tx>
            <c:strRef>
              <c:f>Sheet1!$B$3</c:f>
              <c:strCache>
                <c:ptCount val="1"/>
                <c:pt idx="0">
                  <c:v>Logement</c:v>
                </c:pt>
              </c:strCache>
            </c:strRef>
          </c:tx>
          <c:spPr>
            <a:solidFill>
              <a:srgbClr val="ED1C24"/>
            </a:solidFill>
          </c:spPr>
          <c:dPt>
            <c:idx val="1"/>
            <c:bubble3D val="0"/>
            <c:spPr>
              <a:solidFill>
                <a:schemeClr val="bg1">
                  <a:lumMod val="50000"/>
                </a:schemeClr>
              </a:solidFill>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C38-4061-B797-19CEB86FEC59}"/>
              </c:ext>
            </c:extLst>
          </c:dPt>
          <c:dLbls>
            <c:dLbl>
              <c:idx val="0"/>
              <c:layout>
                <c:manualLayout>
                  <c:x val="-0.10311900198205312"/>
                  <c:y val="-0.17504735700486998"/>
                </c:manualLayout>
              </c:layout>
              <c:tx>
                <c:rich>
                  <a:bodyPr/>
                  <a:lstStyle/>
                  <a:p>
                    <a:r>
                      <a:rPr lang="en-US" dirty="0"/>
                      <a:t> </a:t>
                    </a:r>
                    <a:r>
                      <a:rPr lang="en-US" sz="1300" dirty="0"/>
                      <a:t>114 709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E42-45D5-9494-C08805A44063}"/>
                </c:ext>
              </c:extLst>
            </c:dLbl>
            <c:dLbl>
              <c:idx val="1"/>
              <c:tx>
                <c:rich>
                  <a:bodyPr/>
                  <a:lstStyle/>
                  <a:p>
                    <a:r>
                      <a:rPr lang="en-US"/>
                      <a:t> 20 410 $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C38-4061-B797-19CEB86FEC59}"/>
                </c:ext>
              </c:extLst>
            </c:dLbl>
            <c:spPr>
              <a:noFill/>
              <a:ln>
                <a:noFill/>
              </a:ln>
              <a:effectLst/>
            </c:spPr>
            <c:txPr>
              <a:bodyPr wrap="square" lIns="38100" tIns="19050" rIns="38100" bIns="19050" anchor="ctr">
                <a:spAutoFit/>
              </a:bodyPr>
              <a:lstStyle/>
              <a:p>
                <a:pPr>
                  <a:defRPr sz="1400" b="1">
                    <a:solidFill>
                      <a:schemeClr val="bg1"/>
                    </a:solidFill>
                  </a:defRPr>
                </a:pPr>
                <a:endParaRPr lang="en-US"/>
              </a:p>
            </c:txPr>
            <c:showLegendKey val="0"/>
            <c:showVal val="1"/>
            <c:showCatName val="0"/>
            <c:showSerName val="0"/>
            <c:showPercent val="0"/>
            <c:showBubbleSize val="0"/>
            <c:showLeaderLines val="1"/>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Sheet1!$B$4:$B$5</c:f>
              <c:strCache>
                <c:ptCount val="2"/>
                <c:pt idx="0">
                  <c:v>Total Capital Cost</c:v>
                </c:pt>
                <c:pt idx="1">
                  <c:v>Total O&amp;M</c:v>
                </c:pt>
              </c:strCache>
            </c:strRef>
          </c:cat>
          <c:val>
            <c:numRef>
              <c:f>Sheet1!$J$4:$J$5</c:f>
              <c:numCache>
                <c:formatCode>_-"$"* #,##0_-;\-"$"* #,##0_-;_-"$"* "-"??_-;_-@_-</c:formatCode>
                <c:ptCount val="2"/>
                <c:pt idx="0">
                  <c:v>114709</c:v>
                </c:pt>
                <c:pt idx="1">
                  <c:v>20410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C38-4061-B797-19CEB86FEC59}"/>
            </c:ext>
          </c:extLst>
        </c:ser>
        <c:ser>
          <c:idx val="2"/>
          <c:order val="1"/>
          <c:tx>
            <c:strRef>
              <c:f>Sheet1!$B$3</c:f>
              <c:strCache>
                <c:ptCount val="1"/>
                <c:pt idx="0">
                  <c:v>Logement</c:v>
                </c:pt>
              </c:strCache>
            </c:strRef>
          </c:tx>
          <c:spPr>
            <a:solidFill>
              <a:srgbClr val="ED1C24"/>
            </a:solidFill>
          </c:spPr>
          <c:dPt>
            <c:idx val="0"/>
            <c:bubble3D val="0"/>
            <c:spPr>
              <a:solidFill>
                <a:srgbClr val="ED1C24"/>
              </a:solidFill>
              <a:ln w="19050">
                <a:solidFill>
                  <a:schemeClr val="lt1"/>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3C38-4061-B797-19CEB86FEC59}"/>
              </c:ext>
            </c:extLst>
          </c:dPt>
          <c:dPt>
            <c:idx val="1"/>
            <c:bubble3D val="0"/>
            <c:spPr>
              <a:solidFill>
                <a:schemeClr val="bg1">
                  <a:lumMod val="50000"/>
                </a:schemeClr>
              </a:solidFill>
              <a:ln w="19050">
                <a:solidFill>
                  <a:schemeClr val="lt1"/>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3C38-4061-B797-19CEB86FEC59}"/>
              </c:ext>
            </c:extLst>
          </c:dPt>
          <c:cat>
            <c:strRef>
              <c:f>Sheet1!$B$4:$B$5</c:f>
              <c:strCache>
                <c:ptCount val="2"/>
                <c:pt idx="0">
                  <c:v>Total Capital Cost</c:v>
                </c:pt>
                <c:pt idx="1">
                  <c:v>Total O&amp;M</c:v>
                </c:pt>
              </c:strCache>
            </c:strRef>
          </c:cat>
          <c:val>
            <c:numRef>
              <c:f>Sheet1!$J$4:$J$5</c:f>
              <c:numCache>
                <c:formatCode>_-"$"* #,##0_-;\-"$"* #,##0_-;_-"$"* "-"??_-;_-@_-</c:formatCode>
                <c:ptCount val="2"/>
                <c:pt idx="0">
                  <c:v>114709</c:v>
                </c:pt>
                <c:pt idx="1">
                  <c:v>20410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3C38-4061-B797-19CEB86FEC59}"/>
            </c:ext>
          </c:extLst>
        </c:ser>
        <c:ser>
          <c:idx val="3"/>
          <c:order val="2"/>
          <c:tx>
            <c:strRef>
              <c:f>Sheet1!$B$3</c:f>
              <c:strCache>
                <c:ptCount val="1"/>
                <c:pt idx="0">
                  <c:v>Logement</c:v>
                </c:pt>
              </c:strCache>
            </c:strRef>
          </c:tx>
          <c:spPr>
            <a:solidFill>
              <a:srgbClr val="ED1C24"/>
            </a:solidFill>
          </c:spPr>
          <c:dPt>
            <c:idx val="1"/>
            <c:bubble3D val="0"/>
            <c:spPr>
              <a:solidFill>
                <a:schemeClr val="bg1">
                  <a:lumMod val="50000"/>
                </a:schemeClr>
              </a:solidFill>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3C38-4061-B797-19CEB86FEC59}"/>
              </c:ext>
            </c:extLst>
          </c:dPt>
          <c:cat>
            <c:strRef>
              <c:f>Sheet1!$B$4:$B$5</c:f>
              <c:strCache>
                <c:ptCount val="2"/>
                <c:pt idx="0">
                  <c:v>Total Capital Cost</c:v>
                </c:pt>
                <c:pt idx="1">
                  <c:v>Total O&amp;M</c:v>
                </c:pt>
              </c:strCache>
            </c:strRef>
          </c:cat>
          <c:val>
            <c:numRef>
              <c:f>Sheet1!$J$4:$J$5</c:f>
              <c:numCache>
                <c:formatCode>_-"$"* #,##0_-;\-"$"* #,##0_-;_-"$"* "-"??_-;_-@_-</c:formatCode>
                <c:ptCount val="2"/>
                <c:pt idx="0">
                  <c:v>114709</c:v>
                </c:pt>
                <c:pt idx="1">
                  <c:v>20410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3C38-4061-B797-19CEB86FEC59}"/>
            </c:ext>
          </c:extLst>
        </c:ser>
        <c:ser>
          <c:idx val="4"/>
          <c:order val="3"/>
          <c:tx>
            <c:strRef>
              <c:f>Sheet1!$B$3</c:f>
              <c:strCache>
                <c:ptCount val="1"/>
                <c:pt idx="0">
                  <c:v>Logement</c:v>
                </c:pt>
              </c:strCache>
            </c:strRef>
          </c:tx>
          <c:spPr>
            <a:solidFill>
              <a:srgbClr val="ED1C24"/>
            </a:solidFill>
          </c:spPr>
          <c:dPt>
            <c:idx val="0"/>
            <c:bubble3D val="0"/>
            <c:spPr>
              <a:solidFill>
                <a:srgbClr val="ED1C24"/>
              </a:solidFill>
              <a:ln w="19050">
                <a:solidFill>
                  <a:schemeClr val="lt1"/>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3C38-4061-B797-19CEB86FEC59}"/>
              </c:ext>
            </c:extLst>
          </c:dPt>
          <c:dPt>
            <c:idx val="1"/>
            <c:bubble3D val="0"/>
            <c:spPr>
              <a:solidFill>
                <a:schemeClr val="bg1">
                  <a:lumMod val="50000"/>
                </a:schemeClr>
              </a:solidFill>
              <a:ln w="19050">
                <a:solidFill>
                  <a:schemeClr val="lt1"/>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3C38-4061-B797-19CEB86FEC59}"/>
              </c:ext>
            </c:extLst>
          </c:dPt>
          <c:cat>
            <c:strRef>
              <c:f>Sheet1!$B$4:$B$5</c:f>
              <c:strCache>
                <c:ptCount val="2"/>
                <c:pt idx="0">
                  <c:v>Total Capital Cost</c:v>
                </c:pt>
                <c:pt idx="1">
                  <c:v>Total O&amp;M</c:v>
                </c:pt>
              </c:strCache>
            </c:strRef>
          </c:cat>
          <c:val>
            <c:numRef>
              <c:f>Sheet1!$J$4:$J$5</c:f>
              <c:numCache>
                <c:formatCode>_-"$"* #,##0_-;\-"$"* #,##0_-;_-"$"* "-"??_-;_-@_-</c:formatCode>
                <c:ptCount val="2"/>
                <c:pt idx="0">
                  <c:v>114709</c:v>
                </c:pt>
                <c:pt idx="1">
                  <c:v>20410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3C38-4061-B797-19CEB86FEC59}"/>
            </c:ext>
          </c:extLst>
        </c:ser>
        <c:ser>
          <c:idx val="5"/>
          <c:order val="4"/>
          <c:tx>
            <c:strRef>
              <c:f>Sheet1!$B$3</c:f>
              <c:strCache>
                <c:ptCount val="1"/>
                <c:pt idx="0">
                  <c:v>Logement</c:v>
                </c:pt>
              </c:strCache>
            </c:strRef>
          </c:tx>
          <c:spPr>
            <a:solidFill>
              <a:srgbClr val="ED1C24"/>
            </a:solidFill>
          </c:spPr>
          <c:dPt>
            <c:idx val="1"/>
            <c:bubble3D val="0"/>
            <c:spPr>
              <a:solidFill>
                <a:schemeClr val="bg1">
                  <a:lumMod val="50000"/>
                </a:schemeClr>
              </a:solidFill>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3C38-4061-B797-19CEB86FEC59}"/>
              </c:ext>
            </c:extLst>
          </c:dPt>
          <c:cat>
            <c:strRef>
              <c:f>Sheet1!$B$4:$B$5</c:f>
              <c:strCache>
                <c:ptCount val="2"/>
                <c:pt idx="0">
                  <c:v>Total Capital Cost</c:v>
                </c:pt>
                <c:pt idx="1">
                  <c:v>Total O&amp;M</c:v>
                </c:pt>
              </c:strCache>
            </c:strRef>
          </c:cat>
          <c:val>
            <c:numRef>
              <c:f>Sheet1!$J$4:$J$5</c:f>
              <c:numCache>
                <c:formatCode>_-"$"* #,##0_-;\-"$"* #,##0_-;_-"$"* "-"??_-;_-@_-</c:formatCode>
                <c:ptCount val="2"/>
                <c:pt idx="0">
                  <c:v>114709</c:v>
                </c:pt>
                <c:pt idx="1">
                  <c:v>20410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2-3C38-4061-B797-19CEB86FEC59}"/>
            </c:ext>
          </c:extLst>
        </c:ser>
        <c:ser>
          <c:idx val="6"/>
          <c:order val="5"/>
          <c:tx>
            <c:strRef>
              <c:f>Sheet1!$B$3</c:f>
              <c:strCache>
                <c:ptCount val="1"/>
                <c:pt idx="0">
                  <c:v>Logement</c:v>
                </c:pt>
              </c:strCache>
            </c:strRef>
          </c:tx>
          <c:spPr>
            <a:solidFill>
              <a:srgbClr val="ED1C24"/>
            </a:solidFill>
          </c:spPr>
          <c:dPt>
            <c:idx val="0"/>
            <c:bubble3D val="0"/>
            <c:spPr>
              <a:solidFill>
                <a:srgbClr val="ED1C24"/>
              </a:solidFill>
              <a:ln w="19050">
                <a:solidFill>
                  <a:schemeClr val="lt1"/>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4-3C38-4061-B797-19CEB86FEC59}"/>
              </c:ext>
            </c:extLst>
          </c:dPt>
          <c:dPt>
            <c:idx val="1"/>
            <c:bubble3D val="0"/>
            <c:spPr>
              <a:solidFill>
                <a:schemeClr val="bg1">
                  <a:lumMod val="50000"/>
                </a:schemeClr>
              </a:solidFill>
              <a:ln w="19050">
                <a:solidFill>
                  <a:schemeClr val="lt1"/>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6-3C38-4061-B797-19CEB86FEC59}"/>
              </c:ext>
            </c:extLst>
          </c:dPt>
          <c:cat>
            <c:strRef>
              <c:f>Sheet1!$B$4:$B$5</c:f>
              <c:strCache>
                <c:ptCount val="2"/>
                <c:pt idx="0">
                  <c:v>Total Capital Cost</c:v>
                </c:pt>
                <c:pt idx="1">
                  <c:v>Total O&amp;M</c:v>
                </c:pt>
              </c:strCache>
            </c:strRef>
          </c:cat>
          <c:val>
            <c:numRef>
              <c:f>Sheet1!$J$4:$J$5</c:f>
              <c:numCache>
                <c:formatCode>_-"$"* #,##0_-;\-"$"* #,##0_-;_-"$"* "-"??_-;_-@_-</c:formatCode>
                <c:ptCount val="2"/>
                <c:pt idx="0">
                  <c:v>114709</c:v>
                </c:pt>
                <c:pt idx="1">
                  <c:v>20410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3C38-4061-B797-19CEB86FEC59}"/>
            </c:ext>
          </c:extLst>
        </c:ser>
        <c:ser>
          <c:idx val="0"/>
          <c:order val="6"/>
          <c:tx>
            <c:strRef>
              <c:f>Sheet1!$B$3</c:f>
              <c:strCache>
                <c:ptCount val="1"/>
                <c:pt idx="0">
                  <c:v>Logement</c:v>
                </c:pt>
              </c:strCache>
            </c:strRef>
          </c:tx>
          <c:spPr>
            <a:solidFill>
              <a:srgbClr val="ED1C24"/>
            </a:solidFill>
          </c:spPr>
          <c:dPt>
            <c:idx val="1"/>
            <c:bubble3D val="0"/>
            <c:spPr>
              <a:solidFill>
                <a:schemeClr val="bg1">
                  <a:lumMod val="50000"/>
                </a:schemeClr>
              </a:solidFill>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3C38-4061-B797-19CEB86FEC59}"/>
              </c:ext>
            </c:extLst>
          </c:dPt>
          <c:cat>
            <c:strRef>
              <c:f>Sheet1!$B$4:$B$5</c:f>
              <c:strCache>
                <c:ptCount val="2"/>
                <c:pt idx="0">
                  <c:v>Total Capital Cost</c:v>
                </c:pt>
                <c:pt idx="1">
                  <c:v>Total O&amp;M</c:v>
                </c:pt>
              </c:strCache>
            </c:strRef>
          </c:cat>
          <c:val>
            <c:numRef>
              <c:f>Sheet1!$J$4:$J$5</c:f>
              <c:numCache>
                <c:formatCode>_-"$"* #,##0_-;\-"$"* #,##0_-;_-"$"* "-"??_-;_-@_-</c:formatCode>
                <c:ptCount val="2"/>
                <c:pt idx="0">
                  <c:v>114709</c:v>
                </c:pt>
                <c:pt idx="1">
                  <c:v>20410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3C38-4061-B797-19CEB86FEC59}"/>
            </c:ext>
          </c:extLst>
        </c:ser>
        <c:ser>
          <c:idx val="7"/>
          <c:order val="7"/>
          <c:tx>
            <c:strRef>
              <c:f>Sheet1!$B$3</c:f>
              <c:strCache>
                <c:ptCount val="1"/>
                <c:pt idx="0">
                  <c:v>Logement</c:v>
                </c:pt>
              </c:strCache>
            </c:strRef>
          </c:tx>
          <c:spPr>
            <a:solidFill>
              <a:srgbClr val="ED1C24"/>
            </a:solidFill>
          </c:spPr>
          <c:dPt>
            <c:idx val="0"/>
            <c:bubble3D val="0"/>
            <c:spPr>
              <a:solidFill>
                <a:srgbClr val="ED1C24"/>
              </a:solidFill>
              <a:ln w="19050">
                <a:solidFill>
                  <a:schemeClr val="lt1"/>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C-3C38-4061-B797-19CEB86FEC59}"/>
              </c:ext>
            </c:extLst>
          </c:dPt>
          <c:dPt>
            <c:idx val="1"/>
            <c:bubble3D val="0"/>
            <c:spPr>
              <a:solidFill>
                <a:schemeClr val="bg1">
                  <a:lumMod val="50000"/>
                </a:schemeClr>
              </a:solidFill>
              <a:ln w="19050">
                <a:solidFill>
                  <a:schemeClr val="lt1"/>
                </a:solid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E-3C38-4061-B797-19CEB86FEC59}"/>
              </c:ext>
            </c:extLst>
          </c:dPt>
          <c:cat>
            <c:strRef>
              <c:f>Sheet1!$B$4:$B$5</c:f>
              <c:strCache>
                <c:ptCount val="2"/>
                <c:pt idx="0">
                  <c:v>Total Capital Cost</c:v>
                </c:pt>
                <c:pt idx="1">
                  <c:v>Total O&amp;M</c:v>
                </c:pt>
              </c:strCache>
            </c:strRef>
          </c:cat>
          <c:val>
            <c:numRef>
              <c:f>Sheet1!$J$4:$J$5</c:f>
              <c:numCache>
                <c:formatCode>_-"$"* #,##0_-;\-"$"* #,##0_-;_-"$"* "-"??_-;_-@_-</c:formatCode>
                <c:ptCount val="2"/>
                <c:pt idx="0">
                  <c:v>114709</c:v>
                </c:pt>
                <c:pt idx="1">
                  <c:v>20410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F-3C38-4061-B797-19CEB86FEC59}"/>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9.8613250370934713E-2"/>
          <c:y val="0.89455604993795446"/>
          <c:w val="0.68635563745642292"/>
          <c:h val="6.7133503815276191E-2"/>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5="http://schemas.microsoft.com/office/drawing/2012/chart" xmlns:c16="http://schemas.microsoft.com/office/drawing/2014/chart" xmlns:c14="http://schemas.microsoft.com/office/drawing/2007/8/2/chart" xmlns:mc="http://schemas.openxmlformats.org/markup-compatibility/2006"/>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CA" sz="1600" dirty="0" err="1"/>
              <a:t>Besoins</a:t>
            </a:r>
            <a:r>
              <a:rPr lang="en-CA" sz="1600" dirty="0"/>
              <a:t> en </a:t>
            </a:r>
            <a:r>
              <a:rPr lang="en-CA" sz="1600" dirty="0" err="1"/>
              <a:t>logements</a:t>
            </a:r>
            <a:r>
              <a:rPr lang="en-CA" sz="1600" dirty="0"/>
              <a:t>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strRef>
              <c:f>Sheet1!$AA$4</c:f>
              <c:strCache>
                <c:ptCount val="1"/>
                <c:pt idx="0">
                  <c:v>Valeur de base</c:v>
                </c:pt>
              </c:strCache>
            </c:strRef>
          </c:tx>
          <c:spPr>
            <a:noFill/>
            <a:ln>
              <a:noFill/>
            </a:ln>
            <a:effectLst/>
          </c:spPr>
          <c:invertIfNegative val="0"/>
          <c:dLbls>
            <c:delete val="1"/>
          </c:dLbls>
          <c:cat>
            <c:strRef>
              <c:f>Sheet1!$Z$5:$Z$12</c:f>
              <c:strCache>
                <c:ptCount val="8"/>
                <c:pt idx="0">
                  <c:v>2023 - 2024</c:v>
                </c:pt>
                <c:pt idx="1">
                  <c:v>2024 - 2025</c:v>
                </c:pt>
                <c:pt idx="2">
                  <c:v>2025 - 2026</c:v>
                </c:pt>
                <c:pt idx="3">
                  <c:v>2026 - 2027</c:v>
                </c:pt>
                <c:pt idx="4">
                  <c:v>2027 - 2028</c:v>
                </c:pt>
                <c:pt idx="5">
                  <c:v>2028 - 2029</c:v>
                </c:pt>
                <c:pt idx="6">
                  <c:v>2029 - 2030</c:v>
                </c:pt>
                <c:pt idx="7">
                  <c:v>Total</c:v>
                </c:pt>
              </c:strCache>
            </c:strRef>
          </c:cat>
          <c:val>
            <c:numRef>
              <c:f>Sheet1!$AA$5:$AA$12</c:f>
              <c:numCache>
                <c:formatCode>_-"$"* #,##0_-;\-"$"* #,##0_-;_-"$"* "-"??_-;_-@_-</c:formatCode>
                <c:ptCount val="8"/>
                <c:pt idx="1">
                  <c:v>9986</c:v>
                </c:pt>
                <c:pt idx="2">
                  <c:v>25183</c:v>
                </c:pt>
                <c:pt idx="3">
                  <c:v>45891</c:v>
                </c:pt>
                <c:pt idx="4">
                  <c:v>67219</c:v>
                </c:pt>
                <c:pt idx="5">
                  <c:v>89186</c:v>
                </c:pt>
                <c:pt idx="6">
                  <c:v>111813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6-4DDD-9936-672DB44EADF1}"/>
            </c:ext>
          </c:extLst>
        </c:ser>
        <c:ser>
          <c:idx val="1"/>
          <c:order val="1"/>
          <c:tx>
            <c:strRef>
              <c:f>Sheet1!$AB$4</c:f>
              <c:strCache>
                <c:ptCount val="1"/>
                <c:pt idx="0">
                  <c:v>Coût du capital</c:v>
                </c:pt>
              </c:strCache>
            </c:strRef>
          </c:tx>
          <c:spPr>
            <a:solidFill>
              <a:srgbClr val="ED1C24"/>
            </a:solidFill>
            <a:ln>
              <a:noFill/>
            </a:ln>
            <a:effectLst/>
          </c:spPr>
          <c:invertIfNegative val="0"/>
          <c:dLbls>
            <c:dLbl>
              <c:idx val="0"/>
              <c:tx>
                <c:rich>
                  <a:bodyPr/>
                  <a:lstStyle/>
                  <a:p>
                    <a:r>
                      <a:rPr lang="en-US"/>
                      <a:t> 8 096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87C-4DC7-86A6-6AF52F5507F3}"/>
                </c:ext>
              </c:extLst>
            </c:dLbl>
            <c:dLbl>
              <c:idx val="1"/>
              <c:tx>
                <c:rich>
                  <a:bodyPr/>
                  <a:lstStyle/>
                  <a:p>
                    <a:r>
                      <a:rPr lang="en-US"/>
                      <a:t> 12 749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87C-4DC7-86A6-6AF52F5507F3}"/>
                </c:ext>
              </c:extLst>
            </c:dLbl>
            <c:dLbl>
              <c:idx val="2"/>
              <c:tx>
                <c:rich>
                  <a:bodyPr/>
                  <a:lstStyle/>
                  <a:p>
                    <a:r>
                      <a:rPr lang="en-US"/>
                      <a:t> 17 680 $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87C-4DC7-86A6-6AF52F5507F3}"/>
                </c:ext>
              </c:extLst>
            </c:dLbl>
            <c:dLbl>
              <c:idx val="3"/>
              <c:tx>
                <c:rich>
                  <a:bodyPr/>
                  <a:lstStyle/>
                  <a:p>
                    <a:r>
                      <a:rPr lang="en-US"/>
                      <a:t> 18 210 $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87C-4DC7-86A6-6AF52F5507F3}"/>
                </c:ext>
              </c:extLst>
            </c:dLbl>
            <c:dLbl>
              <c:idx val="4"/>
              <c:tx>
                <c:rich>
                  <a:bodyPr/>
                  <a:lstStyle/>
                  <a:p>
                    <a:r>
                      <a:rPr lang="en-US"/>
                      <a:t> 18 756 $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87C-4DC7-86A6-6AF52F5507F3}"/>
                </c:ext>
              </c:extLst>
            </c:dLbl>
            <c:dLbl>
              <c:idx val="5"/>
              <c:tx>
                <c:rich>
                  <a:bodyPr/>
                  <a:lstStyle/>
                  <a:p>
                    <a:r>
                      <a:rPr lang="en-US"/>
                      <a:t> 19 319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87C-4DC7-86A6-6AF52F5507F3}"/>
                </c:ext>
              </c:extLst>
            </c:dLbl>
            <c:dLbl>
              <c:idx val="6"/>
              <c:tx>
                <c:rich>
                  <a:bodyPr/>
                  <a:lstStyle/>
                  <a:p>
                    <a:r>
                      <a:rPr lang="en-US"/>
                      <a:t> 19 899 $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87C-4DC7-86A6-6AF52F5507F3}"/>
                </c:ext>
              </c:extLst>
            </c:dLbl>
            <c:dLbl>
              <c:idx val="7"/>
              <c:tx>
                <c:rich>
                  <a:bodyPr/>
                  <a:lstStyle/>
                  <a:p>
                    <a:r>
                      <a:rPr lang="en-US" dirty="0"/>
                      <a:t> 114 709 $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87C-4DC7-86A6-6AF52F5507F3}"/>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Sheet1!$Z$5:$Z$12</c:f>
              <c:strCache>
                <c:ptCount val="8"/>
                <c:pt idx="0">
                  <c:v>2023 - 2024</c:v>
                </c:pt>
                <c:pt idx="1">
                  <c:v>2024 - 2025</c:v>
                </c:pt>
                <c:pt idx="2">
                  <c:v>2025 - 2026</c:v>
                </c:pt>
                <c:pt idx="3">
                  <c:v>2026 - 2027</c:v>
                </c:pt>
                <c:pt idx="4">
                  <c:v>2027 - 2028</c:v>
                </c:pt>
                <c:pt idx="5">
                  <c:v>2028 - 2029</c:v>
                </c:pt>
                <c:pt idx="6">
                  <c:v>2029 - 2030</c:v>
                </c:pt>
                <c:pt idx="7">
                  <c:v>Total</c:v>
                </c:pt>
              </c:strCache>
            </c:strRef>
          </c:cat>
          <c:val>
            <c:numRef>
              <c:f>Sheet1!$AB$5:$AB$12</c:f>
              <c:numCache>
                <c:formatCode>_-"$"* #,##0_-;\-"$"* #,##0_-;_-"$"* "-"??_-;_-@_-</c:formatCode>
                <c:ptCount val="8"/>
                <c:pt idx="0">
                  <c:v>8096</c:v>
                </c:pt>
                <c:pt idx="1">
                  <c:v>12749</c:v>
                </c:pt>
                <c:pt idx="2">
                  <c:v>17680</c:v>
                </c:pt>
                <c:pt idx="3">
                  <c:v>18210</c:v>
                </c:pt>
                <c:pt idx="4">
                  <c:v>18756</c:v>
                </c:pt>
                <c:pt idx="5">
                  <c:v>19319</c:v>
                </c:pt>
                <c:pt idx="6">
                  <c:v>19899</c:v>
                </c:pt>
                <c:pt idx="7">
                  <c:v>114709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406-4DDD-9936-672DB44EADF1}"/>
            </c:ext>
          </c:extLst>
        </c:ser>
        <c:ser>
          <c:idx val="2"/>
          <c:order val="2"/>
          <c:tx>
            <c:strRef>
              <c:f>Sheet1!$AC$4</c:f>
              <c:strCache>
                <c:ptCount val="1"/>
                <c:pt idx="0">
                  <c:v>Coûts de fonctionnement et d'entretien</c:v>
                </c:pt>
              </c:strCache>
            </c:strRef>
          </c:tx>
          <c:spPr>
            <a:solidFill>
              <a:schemeClr val="bg1">
                <a:lumMod val="50000"/>
              </a:schemeClr>
            </a:solidFill>
            <a:ln>
              <a:noFill/>
            </a:ln>
            <a:effectLst/>
          </c:spPr>
          <c:invertIfNegative val="0"/>
          <c:dLbls>
            <c:dLbl>
              <c:idx val="0"/>
              <c:layout>
                <c:manualLayout>
                  <c:x val="-6.9795091503563229E-3"/>
                  <c:y val="-5.1046965217723436E-2"/>
                </c:manualLayout>
              </c:layout>
              <c:tx>
                <c:rich>
                  <a:bodyPr/>
                  <a:lstStyle/>
                  <a:p>
                    <a:r>
                      <a:rPr lang="en-US" dirty="0"/>
                      <a:t> 1 890 $ </a:t>
                    </a:r>
                  </a:p>
                </c:rich>
              </c:tx>
              <c:dLblPos val="ctr"/>
              <c:showLegendKey val="0"/>
              <c:showVal val="1"/>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0"/>
                </c:ext>
                <c:ext xmlns:c16="http://schemas.microsoft.com/office/drawing/2014/chart" uri="{C3380CC4-5D6E-409C-BE32-E72D297353CC}">
                  <c16:uniqueId val="{00000009-3406-4DDD-9936-672DB44EADF1}"/>
                </c:ext>
              </c:extLst>
            </c:dLbl>
            <c:dLbl>
              <c:idx val="1"/>
              <c:layout>
                <c:manualLayout>
                  <c:x val="0"/>
                  <c:y val="-4.5942268695951013E-2"/>
                </c:manualLayout>
              </c:layout>
              <c:tx>
                <c:rich>
                  <a:bodyPr/>
                  <a:lstStyle/>
                  <a:p>
                    <a:r>
                      <a:rPr lang="en-US" sz="1200" dirty="0"/>
                      <a:t> 2 448 $  </a:t>
                    </a:r>
                  </a:p>
                </c:rich>
              </c:tx>
              <c:dLblPos val="ctr"/>
              <c:showLegendKey val="0"/>
              <c:showVal val="1"/>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0"/>
                </c:ext>
                <c:ext xmlns:c16="http://schemas.microsoft.com/office/drawing/2014/chart" uri="{C3380CC4-5D6E-409C-BE32-E72D297353CC}">
                  <c16:uniqueId val="{00000003-3406-4DDD-9936-672DB44EADF1}"/>
                </c:ext>
              </c:extLst>
            </c:dLbl>
            <c:dLbl>
              <c:idx val="2"/>
              <c:layout>
                <c:manualLayout>
                  <c:x val="0"/>
                  <c:y val="-5.3599313478609606E-2"/>
                </c:manualLayout>
              </c:layout>
              <c:tx>
                <c:rich>
                  <a:bodyPr/>
                  <a:lstStyle/>
                  <a:p>
                    <a:r>
                      <a:rPr lang="en-US" dirty="0"/>
                      <a:t> 3 028 $ </a:t>
                    </a:r>
                  </a:p>
                </c:rich>
              </c:tx>
              <c:dLblPos val="ctr"/>
              <c:showLegendKey val="0"/>
              <c:showVal val="1"/>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0"/>
                </c:ext>
                <c:ext xmlns:c16="http://schemas.microsoft.com/office/drawing/2014/chart" uri="{C3380CC4-5D6E-409C-BE32-E72D297353CC}">
                  <c16:uniqueId val="{00000008-3406-4DDD-9936-672DB44EADF1}"/>
                </c:ext>
              </c:extLst>
            </c:dLbl>
            <c:dLbl>
              <c:idx val="3"/>
              <c:layout>
                <c:manualLayout>
                  <c:x val="-5.118247583828458E-17"/>
                  <c:y val="-4.5942268695951013E-2"/>
                </c:manualLayout>
              </c:layout>
              <c:tx>
                <c:rich>
                  <a:bodyPr/>
                  <a:lstStyle/>
                  <a:p>
                    <a:r>
                      <a:rPr lang="en-US" dirty="0"/>
                      <a:t> 3 118 $ </a:t>
                    </a:r>
                  </a:p>
                </c:rich>
              </c:tx>
              <c:dLblPos val="ctr"/>
              <c:showLegendKey val="0"/>
              <c:showVal val="1"/>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0"/>
                </c:ext>
                <c:ext xmlns:c16="http://schemas.microsoft.com/office/drawing/2014/chart" uri="{C3380CC4-5D6E-409C-BE32-E72D297353CC}">
                  <c16:uniqueId val="{00000007-3406-4DDD-9936-672DB44EADF1}"/>
                </c:ext>
              </c:extLst>
            </c:dLbl>
            <c:dLbl>
              <c:idx val="4"/>
              <c:layout>
                <c:manualLayout>
                  <c:x val="-1.0236495167656916E-16"/>
                  <c:y val="-4.5942268695951013E-2"/>
                </c:manualLayout>
              </c:layout>
              <c:tx>
                <c:rich>
                  <a:bodyPr/>
                  <a:lstStyle/>
                  <a:p>
                    <a:r>
                      <a:rPr lang="en-US" dirty="0"/>
                      <a:t> 3 211 $ </a:t>
                    </a:r>
                  </a:p>
                </c:rich>
              </c:tx>
              <c:dLblPos val="ctr"/>
              <c:showLegendKey val="0"/>
              <c:showVal val="1"/>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0"/>
                </c:ext>
                <c:ext xmlns:c16="http://schemas.microsoft.com/office/drawing/2014/chart" uri="{C3380CC4-5D6E-409C-BE32-E72D297353CC}">
                  <c16:uniqueId val="{00000006-3406-4DDD-9936-672DB44EADF1}"/>
                </c:ext>
              </c:extLst>
            </c:dLbl>
            <c:dLbl>
              <c:idx val="5"/>
              <c:layout>
                <c:manualLayout>
                  <c:x val="2.7918036601425294E-3"/>
                  <c:y val="-4.0837572174178702E-2"/>
                </c:manualLayout>
              </c:layout>
              <c:tx>
                <c:rich>
                  <a:bodyPr/>
                  <a:lstStyle/>
                  <a:p>
                    <a:r>
                      <a:rPr lang="en-US" dirty="0"/>
                      <a:t> 3 308 $ </a:t>
                    </a:r>
                  </a:p>
                </c:rich>
              </c:tx>
              <c:dLblPos val="ctr"/>
              <c:showLegendKey val="0"/>
              <c:showVal val="1"/>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0"/>
                </c:ext>
                <c:ext xmlns:c16="http://schemas.microsoft.com/office/drawing/2014/chart" uri="{C3380CC4-5D6E-409C-BE32-E72D297353CC}">
                  <c16:uniqueId val="{00000004-3406-4DDD-9936-672DB44EADF1}"/>
                </c:ext>
              </c:extLst>
            </c:dLbl>
            <c:dLbl>
              <c:idx val="6"/>
              <c:layout>
                <c:manualLayout>
                  <c:x val="0"/>
                  <c:y val="-5.3599313478609516E-2"/>
                </c:manualLayout>
              </c:layout>
              <c:tx>
                <c:rich>
                  <a:bodyPr/>
                  <a:lstStyle/>
                  <a:p>
                    <a:r>
                      <a:rPr lang="en-US" dirty="0"/>
                      <a:t> 3 407 $ </a:t>
                    </a:r>
                  </a:p>
                </c:rich>
              </c:tx>
              <c:dLblPos val="ctr"/>
              <c:showLegendKey val="0"/>
              <c:showVal val="1"/>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0"/>
                </c:ext>
                <c:ext xmlns:c16="http://schemas.microsoft.com/office/drawing/2014/chart" uri="{C3380CC4-5D6E-409C-BE32-E72D297353CC}">
                  <c16:uniqueId val="{00000005-3406-4DDD-9936-672DB44EADF1}"/>
                </c:ext>
              </c:extLst>
            </c:dLbl>
            <c:dLbl>
              <c:idx val="7"/>
              <c:tx>
                <c:rich>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r>
                      <a:rPr lang="en-US" dirty="0"/>
                      <a:t> 20 410 $ </a:t>
                    </a:r>
                  </a:p>
                </c:rich>
              </c:tx>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0"/>
                </c:ext>
                <c:ext xmlns:c16="http://schemas.microsoft.com/office/drawing/2014/chart" uri="{C3380CC4-5D6E-409C-BE32-E72D297353CC}">
                  <c16:uniqueId val="{0000000A-3406-4DDD-9936-672DB44EADF1}"/>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Sheet1!$Z$5:$Z$12</c:f>
              <c:strCache>
                <c:ptCount val="8"/>
                <c:pt idx="0">
                  <c:v>2023 - 2024</c:v>
                </c:pt>
                <c:pt idx="1">
                  <c:v>2024 - 2025</c:v>
                </c:pt>
                <c:pt idx="2">
                  <c:v>2025 - 2026</c:v>
                </c:pt>
                <c:pt idx="3">
                  <c:v>2026 - 2027</c:v>
                </c:pt>
                <c:pt idx="4">
                  <c:v>2027 - 2028</c:v>
                </c:pt>
                <c:pt idx="5">
                  <c:v>2028 - 2029</c:v>
                </c:pt>
                <c:pt idx="6">
                  <c:v>2029 - 2030</c:v>
                </c:pt>
                <c:pt idx="7">
                  <c:v>Total</c:v>
                </c:pt>
              </c:strCache>
            </c:strRef>
          </c:cat>
          <c:val>
            <c:numRef>
              <c:f>Sheet1!$AC$5:$AC$12</c:f>
              <c:numCache>
                <c:formatCode>_-"$"* #,##0_-;\-"$"* #,##0_-;_-"$"* "-"??_-;_-@_-</c:formatCode>
                <c:ptCount val="8"/>
                <c:pt idx="0">
                  <c:v>1890</c:v>
                </c:pt>
                <c:pt idx="1">
                  <c:v>2448</c:v>
                </c:pt>
                <c:pt idx="2">
                  <c:v>3028</c:v>
                </c:pt>
                <c:pt idx="3">
                  <c:v>3118</c:v>
                </c:pt>
                <c:pt idx="4">
                  <c:v>3211</c:v>
                </c:pt>
                <c:pt idx="5">
                  <c:v>3308</c:v>
                </c:pt>
                <c:pt idx="6">
                  <c:v>3407</c:v>
                </c:pt>
                <c:pt idx="7">
                  <c:v>20410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406-4DDD-9936-672DB44EADF1}"/>
            </c:ext>
          </c:extLst>
        </c:ser>
        <c:dLbls>
          <c:dLblPos val="ctr"/>
          <c:showLegendKey val="0"/>
          <c:showVal val="1"/>
          <c:showCatName val="0"/>
          <c:showSerName val="0"/>
          <c:showPercent val="0"/>
          <c:showBubbleSize val="0"/>
        </c:dLbls>
        <c:gapWidth val="50"/>
        <c:overlap val="100"/>
        <c:axId val="190839424"/>
        <c:axId val="194474368"/>
      </c:barChart>
      <c:catAx>
        <c:axId val="19083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4474368"/>
        <c:crosses val="autoZero"/>
        <c:auto val="1"/>
        <c:lblAlgn val="ctr"/>
        <c:lblOffset val="100"/>
        <c:noMultiLvlLbl val="0"/>
      </c:catAx>
      <c:valAx>
        <c:axId val="194474368"/>
        <c:scaling>
          <c:orientation val="minMax"/>
          <c:max val="140000"/>
          <c:min val="0"/>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083942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fr-CA" sz="1400" baseline="0" noProof="0" dirty="0">
                <a:solidFill>
                  <a:schemeClr val="tx1"/>
                </a:solidFill>
              </a:rPr>
              <a:t>Besoins en biens des demandes directes des Premières Nations </a:t>
            </a:r>
            <a:endParaRPr lang="fr-CA" sz="1400" noProof="0" dirty="0">
              <a:solidFill>
                <a:schemeClr val="tx1"/>
              </a:solidFill>
            </a:endParaRPr>
          </a:p>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fr-CA" sz="1400" b="0" i="1" noProof="0" dirty="0">
                <a:solidFill>
                  <a:schemeClr val="tx1"/>
                </a:solidFill>
              </a:rPr>
              <a:t>(</a:t>
            </a:r>
            <a:r>
              <a:rPr lang="fr-CA" sz="1400" b="0" i="1" baseline="0" noProof="0" dirty="0">
                <a:solidFill>
                  <a:schemeClr val="tx1"/>
                </a:solidFill>
              </a:rPr>
              <a:t>millions de dollars)</a:t>
            </a:r>
            <a:endParaRPr lang="fr-CA" sz="1400" b="0" i="1" noProof="0" dirty="0">
              <a:solidFill>
                <a:schemeClr val="tx1"/>
              </a:solidFill>
            </a:endParaRPr>
          </a:p>
        </c:rich>
      </c:tx>
      <c:layout>
        <c:manualLayout>
          <c:xMode val="edge"/>
          <c:yMode val="edge"/>
          <c:x val="0.27959928500368753"/>
          <c:y val="0.17714113309382623"/>
        </c:manualLayout>
      </c:layout>
      <c:overlay val="0"/>
      <c:spPr>
        <a:noFill/>
        <a:ln>
          <a:noFill/>
        </a:ln>
        <a:effectLst/>
      </c:spPr>
    </c:title>
    <c:autoTitleDeleted val="0"/>
    <c:plotArea>
      <c:layout>
        <c:manualLayout>
          <c:layoutTarget val="inner"/>
          <c:xMode val="edge"/>
          <c:yMode val="edge"/>
          <c:x val="0.24486756944907148"/>
          <c:y val="0.34839315503486384"/>
          <c:w val="0.65615903153841382"/>
          <c:h val="0.49027215143968211"/>
        </c:manualLayout>
      </c:layout>
      <c:pieChart>
        <c:varyColors val="1"/>
        <c:ser>
          <c:idx val="7"/>
          <c:order val="0"/>
          <c:tx>
            <c:strRef>
              <c:f>Sheet1!$B$37</c:f>
              <c:strCache>
                <c:ptCount val="1"/>
                <c:pt idx="0">
                  <c:v>First Nations Direct demande</c:v>
                </c:pt>
              </c:strCache>
            </c:strRef>
          </c:tx>
          <c:spPr>
            <a:solidFill>
              <a:srgbClr val="ED1C24"/>
            </a:solidFill>
          </c:spPr>
          <c:dLbls>
            <c:dLbl>
              <c:idx val="0"/>
              <c:layout>
                <c:manualLayout>
                  <c:x val="4.7193030623990514E-3"/>
                  <c:y val="-0.3314795565613462"/>
                </c:manualLayout>
              </c:layout>
              <c:tx>
                <c:rich>
                  <a:bodyPr/>
                  <a:lstStyle/>
                  <a:p>
                    <a:r>
                      <a:rPr lang="en-US" dirty="0"/>
                      <a:t> 55 367 $ </a:t>
                    </a:r>
                  </a:p>
                </c:rich>
              </c:tx>
              <c:dLblPos val="bestFi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195232821823008"/>
                      <c:h val="0.15860944532401053"/>
                    </c:manualLayout>
                  </c15:layout>
                  <c15:showDataLabelsRange val="0"/>
                </c:ext>
                <c:ext xmlns:c16="http://schemas.microsoft.com/office/drawing/2014/chart" uri="{C3380CC4-5D6E-409C-BE32-E72D297353CC}">
                  <c16:uniqueId val="{00000000-ECFF-4233-990D-05900E6CE17C}"/>
                </c:ext>
              </c:extLst>
            </c:dLbl>
            <c:spPr>
              <a:noFill/>
              <a:ln>
                <a:noFill/>
              </a:ln>
              <a:effectLst/>
            </c:spPr>
            <c:txPr>
              <a:bodyPr wrap="square" lIns="38100" tIns="19050" rIns="38100" bIns="19050" anchor="ctr">
                <a:spAutoFit/>
              </a:bodyPr>
              <a:lstStyle/>
              <a:p>
                <a:pPr>
                  <a:defRPr sz="1600" b="1">
                    <a:solidFill>
                      <a:schemeClr val="bg1"/>
                    </a:solidFill>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Lst>
          </c:dLbls>
          <c:cat>
            <c:strRef>
              <c:f>Sheet1!$B$24</c:f>
              <c:strCache>
                <c:ptCount val="1"/>
                <c:pt idx="0">
                  <c:v>Total Capital Cost</c:v>
                </c:pt>
              </c:strCache>
            </c:strRef>
          </c:cat>
          <c:val>
            <c:numRef>
              <c:f>Sheet1!$J$38</c:f>
              <c:numCache>
                <c:formatCode>_-"$"* #,##0_-;\-"$"* #,##0_-;_-"$"* "-"??_-;_-@_-</c:formatCode>
                <c:ptCount val="1"/>
                <c:pt idx="0">
                  <c:v>55367</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CFF-4233-990D-05900E6CE17C}"/>
            </c:ext>
          </c:extLst>
        </c:ser>
        <c:dLbls>
          <c:dLblPos val="bestFit"/>
          <c:showLegendKey val="0"/>
          <c:showVal val="1"/>
          <c:showCatName val="0"/>
          <c:showSerName val="0"/>
          <c:showPercent val="0"/>
          <c:showBubbleSize val="0"/>
          <c:showLeaderLines val="1"/>
        </c:dLbls>
        <c:firstSliceAng val="0"/>
      </c:pieChart>
    </c:plotArea>
    <c:legend>
      <c:legendPos val="b"/>
      <c:layout>
        <c:manualLayout>
          <c:xMode val="edge"/>
          <c:yMode val="edge"/>
          <c:x val="0.35239214744731151"/>
          <c:y val="0.87116142353232495"/>
          <c:w val="0.47028842243599611"/>
          <c:h val="5.2531626827257462E-2"/>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http://schemas.microsoft.com/office/drawing/2014/chart" xmlns:c15="http://schemas.microsoft.com/office/drawing/2012/chart" xmlns:c14="http://schemas.microsoft.com/office/drawing/2007/8/2/chart" xmlns:mc="http://schemas.openxmlformats.org/markup-compatibility/2006"/>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dirty="0" err="1">
                <a:solidFill>
                  <a:schemeClr val="tx1"/>
                </a:solidFill>
              </a:rPr>
              <a:t>Besoins</a:t>
            </a:r>
            <a:r>
              <a:rPr lang="en-US" sz="1400" dirty="0">
                <a:solidFill>
                  <a:schemeClr val="tx1"/>
                </a:solidFill>
              </a:rPr>
              <a:t> en </a:t>
            </a:r>
            <a:r>
              <a:rPr lang="en-US" sz="1400" dirty="0" err="1">
                <a:solidFill>
                  <a:schemeClr val="tx1"/>
                </a:solidFill>
              </a:rPr>
              <a:t>biens</a:t>
            </a:r>
            <a:r>
              <a:rPr lang="en-US" sz="1400" baseline="0" dirty="0">
                <a:solidFill>
                  <a:schemeClr val="tx1"/>
                </a:solidFill>
              </a:rPr>
              <a:t> </a:t>
            </a:r>
            <a:r>
              <a:rPr lang="en-US" sz="1400" baseline="0" dirty="0" err="1">
                <a:solidFill>
                  <a:schemeClr val="tx1"/>
                </a:solidFill>
              </a:rPr>
              <a:t>liés</a:t>
            </a:r>
            <a:r>
              <a:rPr lang="en-US" sz="1400" baseline="0" dirty="0">
                <a:solidFill>
                  <a:schemeClr val="tx1"/>
                </a:solidFill>
              </a:rPr>
              <a:t> à </a:t>
            </a:r>
          </a:p>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baseline="0" dirty="0" err="1">
                <a:solidFill>
                  <a:schemeClr val="tx1"/>
                </a:solidFill>
              </a:rPr>
              <a:t>l</a:t>
            </a:r>
            <a:r>
              <a:rPr lang="en-US" sz="1400" dirty="0" err="1">
                <a:solidFill>
                  <a:schemeClr val="tx1"/>
                </a:solidFill>
              </a:rPr>
              <a:t>'éducation</a:t>
            </a:r>
            <a:r>
              <a:rPr lang="en-US" sz="1400" dirty="0">
                <a:solidFill>
                  <a:schemeClr val="tx1"/>
                </a:solidFill>
              </a:rPr>
              <a:t> </a:t>
            </a:r>
          </a:p>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b="0" i="1" dirty="0">
                <a:solidFill>
                  <a:schemeClr val="tx1"/>
                </a:solidFill>
              </a:rPr>
              <a:t>(</a:t>
            </a:r>
            <a:r>
              <a:rPr lang="en-US" sz="1400" b="0" i="1" baseline="0" dirty="0">
                <a:solidFill>
                  <a:schemeClr val="tx1"/>
                </a:solidFill>
              </a:rPr>
              <a:t>millions de dollars)</a:t>
            </a:r>
            <a:endParaRPr lang="en-US" sz="1400" b="0" i="1" dirty="0">
              <a:solidFill>
                <a:schemeClr val="tx1"/>
              </a:solidFill>
            </a:endParaRPr>
          </a:p>
        </c:rich>
      </c:tx>
      <c:layout>
        <c:manualLayout>
          <c:xMode val="edge"/>
          <c:yMode val="edge"/>
          <c:x val="0.24276372988915443"/>
          <c:y val="0.12429340500195618"/>
        </c:manualLayout>
      </c:layout>
      <c:overlay val="0"/>
      <c:spPr>
        <a:noFill/>
        <a:ln>
          <a:noFill/>
        </a:ln>
        <a:effectLst/>
      </c:spPr>
    </c:title>
    <c:autoTitleDeleted val="0"/>
    <c:plotArea>
      <c:layout>
        <c:manualLayout>
          <c:layoutTarget val="inner"/>
          <c:xMode val="edge"/>
          <c:yMode val="edge"/>
          <c:x val="0.21686529402720117"/>
          <c:y val="0.19921821661952599"/>
          <c:w val="0.57692064690177658"/>
          <c:h val="0.62898480932410028"/>
        </c:manualLayout>
      </c:layout>
      <c:pieChart>
        <c:varyColors val="1"/>
        <c:ser>
          <c:idx val="7"/>
          <c:order val="0"/>
          <c:tx>
            <c:strRef>
              <c:f>Sheet1!$B$7</c:f>
              <c:strCache>
                <c:ptCount val="1"/>
                <c:pt idx="0">
                  <c:v>L'éducation</c:v>
                </c:pt>
              </c:strCache>
            </c:strRef>
          </c:tx>
          <c:spPr>
            <a:solidFill>
              <a:srgbClr val="ED1C24"/>
            </a:solidFill>
          </c:spPr>
          <c:dPt>
            <c:idx val="1"/>
            <c:bubble3D val="0"/>
            <c:spPr>
              <a:solidFill>
                <a:schemeClr val="bg1">
                  <a:lumMod val="50000"/>
                </a:schemeClr>
              </a:solidFill>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AE6-4480-8970-9FEFDFA07431}"/>
              </c:ext>
            </c:extLst>
          </c:dPt>
          <c:dLbls>
            <c:dLbl>
              <c:idx val="0"/>
              <c:layout>
                <c:manualLayout>
                  <c:x val="-0.24677066297647504"/>
                  <c:y val="-5.4683607998604056E-2"/>
                </c:manualLayout>
              </c:layout>
              <c:tx>
                <c:rich>
                  <a:bodyPr/>
                  <a:lstStyle/>
                  <a:p>
                    <a:r>
                      <a:rPr lang="en-US" dirty="0"/>
                      <a:t> </a:t>
                    </a:r>
                    <a:r>
                      <a:rPr lang="en-US" sz="1200" dirty="0"/>
                      <a:t>7 989  $</a:t>
                    </a:r>
                  </a:p>
                </c:rich>
              </c:tx>
              <c:dLblPos val="bestFi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0"/>
                </c:ext>
                <c:ext xmlns:c16="http://schemas.microsoft.com/office/drawing/2014/chart" uri="{C3380CC4-5D6E-409C-BE32-E72D297353CC}">
                  <c16:uniqueId val="{00000003-0AE6-4480-8970-9FEFDFA07431}"/>
                </c:ext>
              </c:extLst>
            </c:dLbl>
            <c:dLbl>
              <c:idx val="1"/>
              <c:layout>
                <c:manualLayout>
                  <c:x val="0.22268754979662009"/>
                  <c:y val="7.407118309800656E-2"/>
                </c:manualLayout>
              </c:layout>
              <c:tx>
                <c:rich>
                  <a:bodyPr/>
                  <a:lstStyle/>
                  <a:p>
                    <a:r>
                      <a:rPr lang="en-US" dirty="0"/>
                      <a:t> </a:t>
                    </a:r>
                    <a:r>
                      <a:rPr lang="en-US" sz="1200" dirty="0"/>
                      <a:t>4 616 $ </a:t>
                    </a:r>
                  </a:p>
                </c:rich>
              </c:tx>
              <c:dLblPos val="bestFi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0"/>
                </c:ext>
                <c:ext xmlns:c16="http://schemas.microsoft.com/office/drawing/2014/chart" uri="{C3380CC4-5D6E-409C-BE32-E72D297353CC}">
                  <c16:uniqueId val="{00000001-0AE6-4480-8970-9FEFDFA07431}"/>
                </c:ext>
              </c:extLst>
            </c:dLbl>
            <c:spPr>
              <a:noFill/>
              <a:ln>
                <a:noFill/>
              </a:ln>
              <a:effectLst/>
            </c:spPr>
            <c:txPr>
              <a:bodyPr wrap="square" lIns="38100" tIns="19050" rIns="38100" bIns="19050" anchor="ctr">
                <a:spAutoFit/>
              </a:bodyPr>
              <a:lstStyle/>
              <a:p>
                <a:pPr>
                  <a:defRPr sz="1400" b="1">
                    <a:solidFill>
                      <a:schemeClr val="bg1"/>
                    </a:solidFill>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Sheet1!$B$4:$B$5</c:f>
              <c:strCache>
                <c:ptCount val="2"/>
                <c:pt idx="0">
                  <c:v>Total Capital Cost</c:v>
                </c:pt>
                <c:pt idx="1">
                  <c:v>Total O&amp;M</c:v>
                </c:pt>
              </c:strCache>
            </c:strRef>
          </c:cat>
          <c:val>
            <c:numRef>
              <c:f>Sheet1!$J$8:$J$9</c:f>
              <c:numCache>
                <c:formatCode>_-"$"* #,##0_-;\-"$"* #,##0_-;_-"$"* "-"??_-;_-@_-</c:formatCode>
                <c:ptCount val="2"/>
                <c:pt idx="0">
                  <c:v>7989</c:v>
                </c:pt>
                <c:pt idx="1">
                  <c:v>4616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0AE6-4480-8970-9FEFDFA07431}"/>
            </c:ext>
          </c:extLst>
        </c:ser>
        <c:dLbls>
          <c:dLblPos val="bestFit"/>
          <c:showLegendKey val="0"/>
          <c:showVal val="1"/>
          <c:showCatName val="0"/>
          <c:showSerName val="0"/>
          <c:showPercent val="0"/>
          <c:showBubbleSize val="0"/>
          <c:showLeaderLines val="1"/>
        </c:dLbls>
        <c:firstSliceAng val="0"/>
      </c:pieChart>
    </c:plotArea>
    <c:legend>
      <c:legendPos val="b"/>
      <c:layout>
        <c:manualLayout>
          <c:xMode val="edge"/>
          <c:yMode val="edge"/>
          <c:x val="0.13032610670804154"/>
          <c:y val="0.80817615242329166"/>
          <c:w val="0.7535494331921555"/>
          <c:h val="5.8435803184365052E-2"/>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5="http://schemas.microsoft.com/office/drawing/2012/chart" xmlns:c16="http://schemas.microsoft.com/office/drawing/2014/chart" xmlns:c14="http://schemas.microsoft.com/office/drawing/2007/8/2/chart" xmlns:mc="http://schemas.openxmlformats.org/markup-compatibility/2006"/>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fr-CA" sz="1400" noProof="0" dirty="0">
                <a:solidFill>
                  <a:schemeClr val="tx1"/>
                </a:solidFill>
              </a:rPr>
              <a:t>Besoins en biens relatifs</a:t>
            </a:r>
            <a:r>
              <a:rPr lang="fr-CA" sz="1400" baseline="0" noProof="0" dirty="0">
                <a:solidFill>
                  <a:schemeClr val="tx1"/>
                </a:solidFill>
              </a:rPr>
              <a:t> aux avis concernant la qualité de l’eau potable </a:t>
            </a:r>
            <a:endParaRPr lang="fr-CA" sz="1400" noProof="0" dirty="0">
              <a:solidFill>
                <a:schemeClr val="tx1"/>
              </a:solidFill>
            </a:endParaRPr>
          </a:p>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fr-CA" sz="1400" b="0" i="1" noProof="0" dirty="0">
                <a:solidFill>
                  <a:schemeClr val="tx1"/>
                </a:solidFill>
              </a:rPr>
              <a:t>(</a:t>
            </a:r>
            <a:r>
              <a:rPr lang="fr-CA" sz="1400" b="0" i="1" baseline="0" noProof="0" dirty="0">
                <a:solidFill>
                  <a:schemeClr val="tx1"/>
                </a:solidFill>
              </a:rPr>
              <a:t>millions de dollars)</a:t>
            </a:r>
            <a:endParaRPr lang="fr-CA" sz="1400" b="0" i="1" noProof="0" dirty="0">
              <a:solidFill>
                <a:schemeClr val="tx1"/>
              </a:solidFill>
            </a:endParaRPr>
          </a:p>
        </c:rich>
      </c:tx>
      <c:layout>
        <c:manualLayout>
          <c:xMode val="edge"/>
          <c:yMode val="edge"/>
          <c:x val="0.13737726098191214"/>
          <c:y val="7.8684805635185595E-2"/>
        </c:manualLayout>
      </c:layout>
      <c:overlay val="0"/>
      <c:spPr>
        <a:noFill/>
        <a:ln>
          <a:noFill/>
        </a:ln>
        <a:effectLst/>
      </c:spPr>
    </c:title>
    <c:autoTitleDeleted val="0"/>
    <c:plotArea>
      <c:layout/>
      <c:pieChart>
        <c:varyColors val="1"/>
        <c:ser>
          <c:idx val="7"/>
          <c:order val="0"/>
          <c:tx>
            <c:strRef>
              <c:f>Sheet1!$B$30</c:f>
              <c:strCache>
                <c:ptCount val="1"/>
                <c:pt idx="0">
                  <c:v>Avis concernant l'eau potable</c:v>
                </c:pt>
              </c:strCache>
            </c:strRef>
          </c:tx>
          <c:dPt>
            <c:idx val="0"/>
            <c:bubble3D val="0"/>
            <c:spPr>
              <a:solidFill>
                <a:srgbClr val="ED1C24"/>
              </a:solidFill>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701-4CC9-8721-CFF17F222372}"/>
              </c:ext>
            </c:extLst>
          </c:dPt>
          <c:dPt>
            <c:idx val="1"/>
            <c:bubble3D val="0"/>
            <c:spPr>
              <a:solidFill>
                <a:schemeClr val="bg1">
                  <a:lumMod val="50000"/>
                </a:schemeClr>
              </a:solidFill>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701-4CC9-8721-CFF17F222372}"/>
              </c:ext>
            </c:extLst>
          </c:dPt>
          <c:dLbls>
            <c:dLbl>
              <c:idx val="0"/>
              <c:layout>
                <c:manualLayout>
                  <c:x val="-0.23761932960091875"/>
                  <c:y val="4.3383523353945797E-2"/>
                </c:manualLayout>
              </c:layout>
              <c:tx>
                <c:rich>
                  <a:bodyPr/>
                  <a:lstStyle/>
                  <a:p>
                    <a:r>
                      <a:rPr lang="en-US" dirty="0"/>
                      <a:t> </a:t>
                    </a:r>
                    <a:r>
                      <a:rPr lang="en-US" sz="1200" dirty="0"/>
                      <a:t>272 $</a:t>
                    </a:r>
                    <a:r>
                      <a:rPr lang="en-US" dirty="0"/>
                      <a:t> </a:t>
                    </a:r>
                  </a:p>
                </c:rich>
              </c:tx>
              <c:dLblPos val="bestFi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0"/>
                </c:ext>
                <c:ext xmlns:c16="http://schemas.microsoft.com/office/drawing/2014/chart" uri="{C3380CC4-5D6E-409C-BE32-E72D297353CC}">
                  <c16:uniqueId val="{00000001-C701-4CC9-8721-CFF17F222372}"/>
                </c:ext>
              </c:extLst>
            </c:dLbl>
            <c:dLbl>
              <c:idx val="1"/>
              <c:layout>
                <c:manualLayout>
                  <c:x val="0.25515988372093024"/>
                  <c:y val="-5.0646905489557241E-2"/>
                </c:manualLayout>
              </c:layout>
              <c:tx>
                <c:rich>
                  <a:bodyPr/>
                  <a:lstStyle/>
                  <a:p>
                    <a:r>
                      <a:rPr lang="en-US" dirty="0"/>
                      <a:t> </a:t>
                    </a:r>
                    <a:r>
                      <a:rPr lang="en-US" sz="1200" dirty="0"/>
                      <a:t>403 $</a:t>
                    </a:r>
                    <a:r>
                      <a:rPr lang="en-US" dirty="0"/>
                      <a:t> </a:t>
                    </a:r>
                  </a:p>
                </c:rich>
              </c:tx>
              <c:dLblPos val="bestFi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0"/>
                </c:ext>
                <c:ext xmlns:c16="http://schemas.microsoft.com/office/drawing/2014/chart" uri="{C3380CC4-5D6E-409C-BE32-E72D297353CC}">
                  <c16:uniqueId val="{00000003-C701-4CC9-8721-CFF17F222372}"/>
                </c:ext>
              </c:extLst>
            </c:dLbl>
            <c:spPr>
              <a:noFill/>
              <a:ln>
                <a:noFill/>
              </a:ln>
              <a:effectLst/>
            </c:spPr>
            <c:txPr>
              <a:bodyPr wrap="square" lIns="38100" tIns="19050" rIns="38100" bIns="19050" anchor="ctr">
                <a:spAutoFit/>
              </a:bodyPr>
              <a:lstStyle/>
              <a:p>
                <a:pPr>
                  <a:defRPr sz="1400" b="1">
                    <a:solidFill>
                      <a:schemeClr val="bg1"/>
                    </a:solidFill>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Sheet1!$B$4:$B$5</c:f>
              <c:strCache>
                <c:ptCount val="2"/>
                <c:pt idx="0">
                  <c:v>Total Capital Cost</c:v>
                </c:pt>
                <c:pt idx="1">
                  <c:v>Total O&amp;M</c:v>
                </c:pt>
              </c:strCache>
            </c:strRef>
          </c:cat>
          <c:val>
            <c:numRef>
              <c:f>Sheet1!$J$31:$J$32</c:f>
              <c:numCache>
                <c:formatCode>_-"$"* #,##0_-;\-"$"* #,##0_-;_-"$"* "-"??_-;_-@_-</c:formatCode>
                <c:ptCount val="2"/>
                <c:pt idx="0">
                  <c:v>272</c:v>
                </c:pt>
                <c:pt idx="1">
                  <c:v>403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C701-4CC9-8721-CFF17F222372}"/>
            </c:ext>
          </c:extLst>
        </c:ser>
        <c:dLbls>
          <c:dLblPos val="bestFit"/>
          <c:showLegendKey val="0"/>
          <c:showVal val="1"/>
          <c:showCatName val="0"/>
          <c:showSerName val="0"/>
          <c:showPercent val="0"/>
          <c:showBubbleSize val="0"/>
          <c:showLeaderLines val="1"/>
        </c:dLbls>
        <c:firstSliceAng val="0"/>
      </c:pieChart>
    </c:plotArea>
    <c:legend>
      <c:legendPos val="b"/>
      <c:layout>
        <c:manualLayout>
          <c:xMode val="edge"/>
          <c:yMode val="edge"/>
          <c:x val="6.3673557278208448E-2"/>
          <c:y val="0.85087442124251467"/>
          <c:w val="0.9"/>
          <c:h val="5.8335418409194352E-2"/>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5="http://schemas.microsoft.com/office/drawing/2012/chart" xmlns:c16="http://schemas.microsoft.com/office/drawing/2014/chart" xmlns:c14="http://schemas.microsoft.com/office/drawing/2007/8/2/chart" xmlns:mc="http://schemas.openxmlformats.org/markup-compatibility/2006"/>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dirty="0" err="1">
                <a:solidFill>
                  <a:schemeClr val="tx1"/>
                </a:solidFill>
              </a:rPr>
              <a:t>Besoins</a:t>
            </a:r>
            <a:r>
              <a:rPr lang="en-US" sz="1400" dirty="0">
                <a:solidFill>
                  <a:schemeClr val="tx1"/>
                </a:solidFill>
              </a:rPr>
              <a:t> en </a:t>
            </a:r>
            <a:r>
              <a:rPr lang="en-US" sz="1400" dirty="0" err="1">
                <a:solidFill>
                  <a:schemeClr val="tx1"/>
                </a:solidFill>
              </a:rPr>
              <a:t>biens</a:t>
            </a:r>
            <a:r>
              <a:rPr lang="en-US" sz="1400" dirty="0">
                <a:solidFill>
                  <a:schemeClr val="tx1"/>
                </a:solidFill>
              </a:rPr>
              <a:t> pour les </a:t>
            </a:r>
            <a:r>
              <a:rPr lang="en-US" sz="1400" baseline="0" dirty="0">
                <a:solidFill>
                  <a:schemeClr val="tx1"/>
                </a:solidFill>
              </a:rPr>
              <a:t>routes </a:t>
            </a:r>
            <a:r>
              <a:rPr lang="en-US" sz="1400" dirty="0" err="1">
                <a:solidFill>
                  <a:schemeClr val="tx1"/>
                </a:solidFill>
              </a:rPr>
              <a:t>toutes</a:t>
            </a:r>
            <a:r>
              <a:rPr lang="en-US" sz="1400" dirty="0">
                <a:solidFill>
                  <a:schemeClr val="tx1"/>
                </a:solidFill>
              </a:rPr>
              <a:t> </a:t>
            </a:r>
            <a:r>
              <a:rPr lang="en-US" sz="1400" dirty="0" err="1">
                <a:solidFill>
                  <a:schemeClr val="tx1"/>
                </a:solidFill>
              </a:rPr>
              <a:t>saisons</a:t>
            </a:r>
            <a:r>
              <a:rPr lang="en-US" sz="1400" dirty="0">
                <a:solidFill>
                  <a:schemeClr val="tx1"/>
                </a:solidFill>
              </a:rPr>
              <a:t> </a:t>
            </a:r>
          </a:p>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400" b="0" i="1" dirty="0">
                <a:solidFill>
                  <a:schemeClr val="tx1"/>
                </a:solidFill>
              </a:rPr>
              <a:t>(</a:t>
            </a:r>
            <a:r>
              <a:rPr lang="en-US" sz="1400" b="0" i="1" baseline="0" dirty="0">
                <a:solidFill>
                  <a:schemeClr val="tx1"/>
                </a:solidFill>
              </a:rPr>
              <a:t>millions de dollars)</a:t>
            </a:r>
            <a:endParaRPr lang="en-US" sz="1400" b="0" i="1" dirty="0">
              <a:solidFill>
                <a:schemeClr val="tx1"/>
              </a:solidFill>
            </a:endParaRPr>
          </a:p>
        </c:rich>
      </c:tx>
      <c:layout>
        <c:manualLayout>
          <c:xMode val="edge"/>
          <c:yMode val="edge"/>
          <c:x val="0.11050596830735963"/>
          <c:y val="0.13995404250456106"/>
        </c:manualLayout>
      </c:layout>
      <c:overlay val="0"/>
      <c:spPr>
        <a:noFill/>
        <a:ln>
          <a:noFill/>
        </a:ln>
        <a:effectLst/>
      </c:spPr>
    </c:title>
    <c:autoTitleDeleted val="0"/>
    <c:plotArea>
      <c:layout/>
      <c:pieChart>
        <c:varyColors val="1"/>
        <c:ser>
          <c:idx val="7"/>
          <c:order val="0"/>
          <c:tx>
            <c:strRef>
              <c:f>Sheet1!$B$19</c:f>
              <c:strCache>
                <c:ptCount val="1"/>
                <c:pt idx="0">
                  <c:v>Accès routier toutes saisons</c:v>
                </c:pt>
              </c:strCache>
            </c:strRef>
          </c:tx>
          <c:spPr>
            <a:solidFill>
              <a:schemeClr val="bg1">
                <a:lumMod val="50000"/>
              </a:schemeClr>
            </a:solidFill>
          </c:spPr>
          <c:dPt>
            <c:idx val="0"/>
            <c:bubble3D val="0"/>
            <c:spPr>
              <a:solidFill>
                <a:srgbClr val="ED1C24"/>
              </a:solidFill>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AFA-4A45-8F9D-CAA0AD69E259}"/>
              </c:ext>
            </c:extLst>
          </c:dPt>
          <c:dLbls>
            <c:dLbl>
              <c:idx val="0"/>
              <c:layout>
                <c:manualLayout>
                  <c:x val="-0.24503005085529367"/>
                  <c:y val="-0.15035794603463556"/>
                </c:manualLayout>
              </c:layout>
              <c:tx>
                <c:rich>
                  <a:bodyPr/>
                  <a:lstStyle/>
                  <a:p>
                    <a:r>
                      <a:rPr lang="en-US" dirty="0"/>
                      <a:t> 29 128 $ </a:t>
                    </a:r>
                  </a:p>
                </c:rich>
              </c:tx>
              <c:dLblPos val="bestFi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layout>
                    <c:manualLayout>
                      <c:w val="0.27161349976883958"/>
                      <c:h val="0.1146845626079042"/>
                    </c:manualLayout>
                  </c15:layout>
                  <c15:showDataLabelsRange val="0"/>
                </c:ext>
                <c:ext xmlns:c16="http://schemas.microsoft.com/office/drawing/2014/chart" uri="{C3380CC4-5D6E-409C-BE32-E72D297353CC}">
                  <c16:uniqueId val="{00000001-BAFA-4A45-8F9D-CAA0AD69E259}"/>
                </c:ext>
              </c:extLst>
            </c:dLbl>
            <c:dLbl>
              <c:idx val="1"/>
              <c:layout>
                <c:manualLayout>
                  <c:x val="0.19570150818526322"/>
                  <c:y val="0.1241300319580097"/>
                </c:manualLayout>
              </c:layout>
              <c:tx>
                <c:rich>
                  <a:bodyPr/>
                  <a:lstStyle/>
                  <a:p>
                    <a:r>
                      <a:rPr lang="en-US" dirty="0"/>
                      <a:t> 6 368 $ </a:t>
                    </a:r>
                  </a:p>
                </c:rich>
              </c:tx>
              <c:dLblPos val="bestFi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layout>
                    <c:manualLayout>
                      <c:w val="0.23592233009708738"/>
                      <c:h val="0.13295634037933299"/>
                    </c:manualLayout>
                  </c15:layout>
                  <c15:showDataLabelsRange val="0"/>
                </c:ext>
                <c:ext xmlns:c16="http://schemas.microsoft.com/office/drawing/2014/chart" uri="{C3380CC4-5D6E-409C-BE32-E72D297353CC}">
                  <c16:uniqueId val="{00000003-BAFA-4A45-8F9D-CAA0AD69E259}"/>
                </c:ext>
              </c:extLst>
            </c:dLbl>
            <c:spPr>
              <a:noFill/>
              <a:ln>
                <a:noFill/>
              </a:ln>
              <a:effectLst/>
            </c:spPr>
            <c:txPr>
              <a:bodyPr wrap="square" lIns="38100" tIns="19050" rIns="38100" bIns="19050" anchor="ctr">
                <a:spAutoFit/>
              </a:bodyPr>
              <a:lstStyle/>
              <a:p>
                <a:pPr>
                  <a:defRPr sz="1400" b="1">
                    <a:solidFill>
                      <a:schemeClr val="bg1"/>
                    </a:solidFill>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Sheet1!$B$4:$B$5</c:f>
              <c:strCache>
                <c:ptCount val="2"/>
                <c:pt idx="0">
                  <c:v>Total Capital Cost</c:v>
                </c:pt>
                <c:pt idx="1">
                  <c:v>Total O&amp;M</c:v>
                </c:pt>
              </c:strCache>
            </c:strRef>
          </c:cat>
          <c:val>
            <c:numRef>
              <c:f>Sheet1!$J$20:$J$21</c:f>
              <c:numCache>
                <c:formatCode>_-"$"* #,##0_-;\-"$"* #,##0_-;_-"$"* "-"??_-;_-@_-</c:formatCode>
                <c:ptCount val="2"/>
                <c:pt idx="0">
                  <c:v>29128</c:v>
                </c:pt>
                <c:pt idx="1">
                  <c:v>6368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BAFA-4A45-8F9D-CAA0AD69E259}"/>
            </c:ext>
          </c:extLst>
        </c:ser>
        <c:dLbls>
          <c:dLblPos val="bestFit"/>
          <c:showLegendKey val="0"/>
          <c:showVal val="1"/>
          <c:showCatName val="0"/>
          <c:showSerName val="0"/>
          <c:showPercent val="0"/>
          <c:showBubbleSize val="0"/>
          <c:showLeaderLines val="1"/>
        </c:dLbls>
        <c:firstSliceAng val="0"/>
      </c:pieChart>
    </c:plotArea>
    <c:legend>
      <c:legendPos val="b"/>
      <c:layout>
        <c:manualLayout>
          <c:xMode val="edge"/>
          <c:yMode val="edge"/>
          <c:x val="4.0753400970509751E-2"/>
          <c:y val="0.81267953422119199"/>
          <c:w val="0.9"/>
          <c:h val="4.9958164802109309E-2"/>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5="http://schemas.microsoft.com/office/drawing/2012/chart" xmlns:c16="http://schemas.microsoft.com/office/drawing/2014/chart" xmlns:c14="http://schemas.microsoft.com/office/drawing/2007/8/2/chart" xmlns:mc="http://schemas.openxmlformats.org/markup-compatibility/2006"/>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600" dirty="0" err="1">
                <a:solidFill>
                  <a:schemeClr val="tx1"/>
                </a:solidFill>
              </a:rPr>
              <a:t>Besoins</a:t>
            </a:r>
            <a:r>
              <a:rPr lang="en-US" sz="1600" dirty="0">
                <a:solidFill>
                  <a:schemeClr val="tx1"/>
                </a:solidFill>
              </a:rPr>
              <a:t> en </a:t>
            </a:r>
            <a:r>
              <a:rPr lang="en-US" sz="1600" dirty="0" err="1">
                <a:solidFill>
                  <a:schemeClr val="tx1"/>
                </a:solidFill>
              </a:rPr>
              <a:t>biens</a:t>
            </a:r>
            <a:r>
              <a:rPr lang="en-US" sz="1600" dirty="0">
                <a:solidFill>
                  <a:schemeClr val="tx1"/>
                </a:solidFill>
              </a:rPr>
              <a:t> pour </a:t>
            </a:r>
            <a:r>
              <a:rPr lang="en-US" sz="1600" dirty="0" err="1">
                <a:solidFill>
                  <a:schemeClr val="tx1"/>
                </a:solidFill>
              </a:rPr>
              <a:t>l'adaptation</a:t>
            </a:r>
            <a:r>
              <a:rPr lang="en-US" sz="1600" dirty="0">
                <a:solidFill>
                  <a:schemeClr val="tx1"/>
                </a:solidFill>
              </a:rPr>
              <a:t> aux </a:t>
            </a:r>
            <a:r>
              <a:rPr lang="en-US" sz="1600" dirty="0" err="1">
                <a:solidFill>
                  <a:schemeClr val="tx1"/>
                </a:solidFill>
              </a:rPr>
              <a:t>changements</a:t>
            </a:r>
            <a:r>
              <a:rPr lang="en-US" sz="1600" dirty="0">
                <a:solidFill>
                  <a:schemeClr val="tx1"/>
                </a:solidFill>
              </a:rPr>
              <a:t> </a:t>
            </a:r>
            <a:r>
              <a:rPr lang="en-US" sz="1600" dirty="0" err="1">
                <a:solidFill>
                  <a:schemeClr val="tx1"/>
                </a:solidFill>
              </a:rPr>
              <a:t>climatiques</a:t>
            </a:r>
            <a:r>
              <a:rPr lang="en-US" sz="1600" dirty="0">
                <a:solidFill>
                  <a:schemeClr val="tx1"/>
                </a:solidFill>
              </a:rPr>
              <a:t> </a:t>
            </a:r>
          </a:p>
          <a:p>
            <a:pPr>
              <a:defRPr sz="16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600" b="0" i="1" dirty="0">
                <a:solidFill>
                  <a:schemeClr val="tx1"/>
                </a:solidFill>
              </a:rPr>
              <a:t>(</a:t>
            </a:r>
            <a:r>
              <a:rPr lang="en-US" sz="1600" b="0" i="1" baseline="0" dirty="0">
                <a:solidFill>
                  <a:schemeClr val="tx1"/>
                </a:solidFill>
              </a:rPr>
              <a:t>millions de dollars)</a:t>
            </a:r>
            <a:endParaRPr lang="en-US" sz="1600" b="0" i="1" dirty="0">
              <a:solidFill>
                <a:schemeClr val="tx1"/>
              </a:solidFill>
            </a:endParaRPr>
          </a:p>
        </c:rich>
      </c:tx>
      <c:layout>
        <c:manualLayout>
          <c:xMode val="edge"/>
          <c:yMode val="edge"/>
          <c:x val="0.11452805523064737"/>
          <c:y val="0.1449022557050875"/>
        </c:manualLayout>
      </c:layout>
      <c:overlay val="0"/>
      <c:spPr>
        <a:noFill/>
        <a:ln>
          <a:noFill/>
        </a:ln>
        <a:effectLst/>
      </c:spPr>
    </c:title>
    <c:autoTitleDeleted val="0"/>
    <c:plotArea>
      <c:layout>
        <c:manualLayout>
          <c:layoutTarget val="inner"/>
          <c:xMode val="edge"/>
          <c:yMode val="edge"/>
          <c:x val="0.1294301411654826"/>
          <c:y val="0.34300343056748628"/>
          <c:w val="0.68164614499508858"/>
          <c:h val="0.51083508591777826"/>
        </c:manualLayout>
      </c:layout>
      <c:pieChart>
        <c:varyColors val="1"/>
        <c:ser>
          <c:idx val="7"/>
          <c:order val="0"/>
          <c:tx>
            <c:strRef>
              <c:f>Sheet1!$B$23</c:f>
              <c:strCache>
                <c:ptCount val="1"/>
                <c:pt idx="0">
                  <c:v>Adaptation au climat </c:v>
                </c:pt>
              </c:strCache>
            </c:strRef>
          </c:tx>
          <c:spPr>
            <a:solidFill>
              <a:srgbClr val="ED1C24"/>
            </a:solidFill>
          </c:spPr>
          <c:dPt>
            <c:idx val="1"/>
            <c:bubble3D val="0"/>
            <c:spPr>
              <a:solidFill>
                <a:schemeClr val="bg1">
                  <a:lumMod val="50000"/>
                </a:schemeClr>
              </a:solidFill>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907-438A-8F5B-9F12DC427828}"/>
              </c:ext>
            </c:extLst>
          </c:dPt>
          <c:dLbls>
            <c:dLbl>
              <c:idx val="0"/>
              <c:layout>
                <c:manualLayout>
                  <c:x val="-0.24912933557214986"/>
                  <c:y val="-0.16414941783478201"/>
                </c:manualLayout>
              </c:layout>
              <c:tx>
                <c:rich>
                  <a:bodyPr/>
                  <a:lstStyle/>
                  <a:p>
                    <a:r>
                      <a:rPr lang="en-US" dirty="0"/>
                      <a:t> </a:t>
                    </a:r>
                    <a:r>
                      <a:rPr lang="en-US" sz="1100" dirty="0"/>
                      <a:t>24 452 $ </a:t>
                    </a:r>
                  </a:p>
                </c:rich>
              </c:tx>
              <c:dLblPos val="bestFi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layout>
                    <c:manualLayout>
                      <c:w val="0.2798057089821534"/>
                      <c:h val="9.6137073496644576E-2"/>
                    </c:manualLayout>
                  </c15:layout>
                  <c15:showDataLabelsRange val="0"/>
                </c:ext>
                <c:ext xmlns:c16="http://schemas.microsoft.com/office/drawing/2014/chart" uri="{C3380CC4-5D6E-409C-BE32-E72D297353CC}">
                  <c16:uniqueId val="{00000002-A596-4A7B-9F28-D900049F7AF9}"/>
                </c:ext>
              </c:extLst>
            </c:dLbl>
            <c:dLbl>
              <c:idx val="1"/>
              <c:tx>
                <c:rich>
                  <a:bodyPr/>
                  <a:lstStyle/>
                  <a:p>
                    <a:r>
                      <a:rPr lang="en-US"/>
                      <a:t> </a:t>
                    </a:r>
                    <a:r>
                      <a:rPr lang="en-US" sz="1200"/>
                      <a:t>6 482 $ </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907-438A-8F5B-9F12DC427828}"/>
                </c:ext>
              </c:extLst>
            </c:dLbl>
            <c:spPr>
              <a:noFill/>
              <a:ln>
                <a:noFill/>
              </a:ln>
              <a:effectLst/>
            </c:spPr>
            <c:txPr>
              <a:bodyPr wrap="square" lIns="38100" tIns="19050" rIns="38100" bIns="19050" anchor="ctr">
                <a:spAutoFit/>
              </a:bodyPr>
              <a:lstStyle/>
              <a:p>
                <a:pPr>
                  <a:defRPr sz="1400" b="1">
                    <a:solidFill>
                      <a:schemeClr val="bg1"/>
                    </a:solidFill>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Sheet1!$B$4:$B$5</c:f>
              <c:strCache>
                <c:ptCount val="2"/>
                <c:pt idx="0">
                  <c:v>Total Capital Cost</c:v>
                </c:pt>
                <c:pt idx="1">
                  <c:v>Total O&amp;M</c:v>
                </c:pt>
              </c:strCache>
            </c:strRef>
          </c:cat>
          <c:val>
            <c:numRef>
              <c:f>Sheet1!$J$24:$J$25</c:f>
              <c:numCache>
                <c:formatCode>_-"$"* #,##0_-;\-"$"* #,##0_-;_-"$"* "-"??_-;_-@_-</c:formatCode>
                <c:ptCount val="2"/>
                <c:pt idx="0">
                  <c:v>24452</c:v>
                </c:pt>
                <c:pt idx="1">
                  <c:v>6482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907-438A-8F5B-9F12DC427828}"/>
            </c:ext>
          </c:extLst>
        </c:ser>
        <c:dLbls>
          <c:dLblPos val="bestFit"/>
          <c:showLegendKey val="0"/>
          <c:showVal val="1"/>
          <c:showCatName val="0"/>
          <c:showSerName val="0"/>
          <c:showPercent val="0"/>
          <c:showBubbleSize val="0"/>
          <c:showLeaderLines val="1"/>
        </c:dLbls>
        <c:firstSliceAng val="0"/>
      </c:pieChart>
    </c:plotArea>
    <c:legend>
      <c:legendPos val="b"/>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5="http://schemas.microsoft.com/office/drawing/2012/chart" xmlns:c16="http://schemas.microsoft.com/office/drawing/2014/chart" xmlns:c14="http://schemas.microsoft.com/office/drawing/2007/8/2/chart" xmlns:mc="http://schemas.openxmlformats.org/markup-compatibility/2006"/>
  </c:chart>
  <c:spPr>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0.05796</cdr:y>
    </cdr:from>
    <cdr:to>
      <cdr:x>0.40089</cdr:x>
      <cdr:y>0.46077</cdr:y>
    </cdr:to>
    <cdr:sp macro="" textlink="">
      <cdr:nvSpPr>
        <cdr:cNvPr id="2" name="Content Placeholder 2">
          <a:extLst xmlns:a="http://schemas.openxmlformats.org/drawingml/2006/main">
            <a:ext uri="{FF2B5EF4-FFF2-40B4-BE49-F238E27FC236}">
              <a16:creationId xmlns:a16="http://schemas.microsoft.com/office/drawing/2014/main" id="{966B808B-563E-117E-7485-865E17065255}"/>
            </a:ext>
          </a:extLst>
        </cdr:cNvPr>
        <cdr:cNvSpPr txBox="1">
          <a:spLocks xmlns:a="http://schemas.openxmlformats.org/drawingml/2006/main"/>
        </cdr:cNvSpPr>
      </cdr:nvSpPr>
      <cdr:spPr>
        <a:xfrm xmlns:a="http://schemas.openxmlformats.org/drawingml/2006/main">
          <a:off x="0" y="290314"/>
          <a:ext cx="4068330" cy="2017699"/>
        </a:xfrm>
        <a:prstGeom xmlns:a="http://schemas.openxmlformats.org/drawingml/2006/main" prst="rect">
          <a:avLst/>
        </a:prstGeom>
      </cdr:spPr>
      <cdr:txBody>
        <a:bodyPr xmlns:a="http://schemas.openxmlformats.org/drawingml/2006/main">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196358" indent="-147269" defTabSz="623438">
            <a:spcBef>
              <a:spcPts val="218"/>
            </a:spcBef>
            <a:spcAft>
              <a:spcPts val="600"/>
            </a:spcAft>
            <a:buClr>
              <a:srgbClr val="ED1C24"/>
            </a:buClr>
            <a:buFont typeface="Arial" panose="020B0604020202020204" pitchFamily="34" charset="0"/>
            <a:buChar char="•"/>
          </a:pPr>
          <a:r>
            <a:rPr lang="fr-CA" sz="1400" kern="0" dirty="0">
              <a:solidFill>
                <a:sysClr val="windowText" lastClr="000000"/>
              </a:solidFill>
              <a:latin typeface="Arial" panose="020B0604020202020204" pitchFamily="34" charset="0"/>
              <a:cs typeface="Arial" panose="020B0604020202020204" pitchFamily="34" charset="0"/>
            </a:rPr>
            <a:t>Près de la moitié des communautés des Premières Nations au Canada ne disposent </a:t>
          </a:r>
          <a:r>
            <a:rPr lang="fr-CA" sz="1400" b="1" kern="0" dirty="0">
              <a:solidFill>
                <a:sysClr val="windowText" lastClr="000000"/>
              </a:solidFill>
              <a:latin typeface="Arial" panose="020B0604020202020204" pitchFamily="34" charset="0"/>
              <a:cs typeface="Arial" panose="020B0604020202020204" pitchFamily="34" charset="0"/>
            </a:rPr>
            <a:t>NI</a:t>
          </a:r>
          <a:r>
            <a:rPr lang="fr-CA" sz="1400" kern="0" dirty="0">
              <a:solidFill>
                <a:sysClr val="windowText" lastClr="000000"/>
              </a:solidFill>
              <a:latin typeface="Arial" panose="020B0604020202020204" pitchFamily="34" charset="0"/>
              <a:cs typeface="Arial" panose="020B0604020202020204" pitchFamily="34" charset="0"/>
            </a:rPr>
            <a:t> de services cellulaires </a:t>
          </a:r>
          <a:r>
            <a:rPr lang="fr-CA" sz="1400" b="1" kern="0" dirty="0">
              <a:solidFill>
                <a:sysClr val="windowText" lastClr="000000"/>
              </a:solidFill>
              <a:latin typeface="Arial" panose="020B0604020202020204" pitchFamily="34" charset="0"/>
              <a:cs typeface="Arial" panose="020B0604020202020204" pitchFamily="34" charset="0"/>
            </a:rPr>
            <a:t>NI</a:t>
          </a:r>
          <a:r>
            <a:rPr lang="fr-CA" sz="1400" kern="0" dirty="0">
              <a:solidFill>
                <a:sysClr val="windowText" lastClr="000000"/>
              </a:solidFill>
              <a:latin typeface="Arial" panose="020B0604020202020204" pitchFamily="34" charset="0"/>
              <a:cs typeface="Arial" panose="020B0604020202020204" pitchFamily="34" charset="0"/>
            </a:rPr>
            <a:t> de services à large bande à 50/10 Mbps.</a:t>
          </a:r>
        </a:p>
        <a:p xmlns:a="http://schemas.openxmlformats.org/drawingml/2006/main">
          <a:pPr marL="196358" indent="-147269" defTabSz="623438">
            <a:spcBef>
              <a:spcPts val="218"/>
            </a:spcBef>
            <a:spcAft>
              <a:spcPts val="600"/>
            </a:spcAft>
            <a:buClr>
              <a:srgbClr val="ED1C24"/>
            </a:buClr>
            <a:buFont typeface="Arial" panose="020B0604020202020204" pitchFamily="34" charset="0"/>
            <a:buChar char="•"/>
          </a:pPr>
          <a:r>
            <a:rPr lang="fr-CA" sz="1400" kern="0" dirty="0">
              <a:solidFill>
                <a:sysClr val="windowText" lastClr="000000"/>
              </a:solidFill>
              <a:latin typeface="Arial" panose="020B0604020202020204" pitchFamily="34" charset="0"/>
              <a:cs typeface="Arial" panose="020B0604020202020204" pitchFamily="34" charset="0"/>
            </a:rPr>
            <a:t>Seulement 19 % des communautés des Premières Nations disposent de services cellulaires et de services à large bande à 50/10 Mbps.</a:t>
          </a:r>
          <a:endParaRPr lang="en-US" sz="1400" kern="0" dirty="0">
            <a:solidFill>
              <a:sysClr val="windowText" lastClr="000000"/>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0.60016</cdr:x>
      <cdr:y>0.20037</cdr:y>
    </cdr:from>
    <cdr:to>
      <cdr:x>0.87465</cdr:x>
      <cdr:y>0.32166</cdr:y>
    </cdr:to>
    <cdr:sp macro="" textlink="">
      <cdr:nvSpPr>
        <cdr:cNvPr id="2" name="TextBox 8">
          <a:extLst xmlns:a="http://schemas.openxmlformats.org/drawingml/2006/main">
            <a:ext uri="{FF2B5EF4-FFF2-40B4-BE49-F238E27FC236}">
              <a16:creationId xmlns:a16="http://schemas.microsoft.com/office/drawing/2014/main" id="{96ED6747-4240-383C-2A2C-D6EFAADD0FAA}"/>
            </a:ext>
          </a:extLst>
        </cdr:cNvPr>
        <cdr:cNvSpPr txBox="1"/>
      </cdr:nvSpPr>
      <cdr:spPr>
        <a:xfrm xmlns:a="http://schemas.openxmlformats.org/drawingml/2006/main">
          <a:off x="3118110" y="864372"/>
          <a:ext cx="1426103"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pt-BR" sz="1400" b="1" dirty="0">
              <a:solidFill>
                <a:schemeClr val="bg1"/>
              </a:solidFill>
              <a:latin typeface="Arial" panose="020B0604020202020204" pitchFamily="34" charset="0"/>
              <a:cs typeface="Arial" panose="020B0604020202020204" pitchFamily="34" charset="0"/>
            </a:rPr>
            <a:t>G$ en frais </a:t>
          </a:r>
        </a:p>
        <a:p xmlns:a="http://schemas.openxmlformats.org/drawingml/2006/main">
          <a:pPr algn="ctr"/>
          <a:r>
            <a:rPr lang="pt-BR" sz="1400" b="1" dirty="0">
              <a:solidFill>
                <a:schemeClr val="bg1"/>
              </a:solidFill>
              <a:latin typeface="Arial" panose="020B0604020202020204" pitchFamily="34" charset="0"/>
              <a:cs typeface="Arial" panose="020B0604020202020204" pitchFamily="34" charset="0"/>
            </a:rPr>
            <a:t>de F./E.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7EDDB-B9DC-4D10-92D2-0B93151F105B}" type="datetimeFigureOut">
              <a:rPr lang="en-CA" smtClean="0"/>
              <a:t>2024-07-06</a:t>
            </a:fld>
            <a:endParaRPr lang="en-CA"/>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AEDE1-2ED8-4E70-8BCB-D28A6662BEC8}" type="slidenum">
              <a:rPr lang="en-CA" smtClean="0"/>
              <a:t>‹#›</a:t>
            </a:fld>
            <a:endParaRPr lang="en-CA"/>
          </a:p>
        </p:txBody>
      </p:sp>
    </p:spTree>
    <p:extLst>
      <p:ext uri="{BB962C8B-B14F-4D97-AF65-F5344CB8AC3E}">
        <p14:creationId xmlns:p14="http://schemas.microsoft.com/office/powerpoint/2010/main" val="336254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3</a:t>
            </a:fld>
            <a:endParaRPr lang="en-CA"/>
          </a:p>
        </p:txBody>
      </p:sp>
    </p:spTree>
    <p:extLst>
      <p:ext uri="{BB962C8B-B14F-4D97-AF65-F5344CB8AC3E}">
        <p14:creationId xmlns:p14="http://schemas.microsoft.com/office/powerpoint/2010/main" val="398607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16</a:t>
            </a:fld>
            <a:endParaRPr lang="en-CA"/>
          </a:p>
        </p:txBody>
      </p:sp>
    </p:spTree>
    <p:extLst>
      <p:ext uri="{BB962C8B-B14F-4D97-AF65-F5344CB8AC3E}">
        <p14:creationId xmlns:p14="http://schemas.microsoft.com/office/powerpoint/2010/main" val="3966230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7AEDE1-2ED8-4E70-8BCB-D28A6662BEC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t>17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690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18</a:t>
            </a:fld>
            <a:endParaRPr lang="en-CA"/>
          </a:p>
        </p:txBody>
      </p:sp>
    </p:spTree>
    <p:extLst>
      <p:ext uri="{BB962C8B-B14F-4D97-AF65-F5344CB8AC3E}">
        <p14:creationId xmlns:p14="http://schemas.microsoft.com/office/powerpoint/2010/main" val="2209380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19</a:t>
            </a:fld>
            <a:endParaRPr lang="en-CA"/>
          </a:p>
        </p:txBody>
      </p:sp>
    </p:spTree>
    <p:extLst>
      <p:ext uri="{BB962C8B-B14F-4D97-AF65-F5344CB8AC3E}">
        <p14:creationId xmlns:p14="http://schemas.microsoft.com/office/powerpoint/2010/main" val="4252286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7AEDE1-2ED8-4E70-8BCB-D28A6662BEC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t>20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933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29</a:t>
            </a:fld>
            <a:endParaRPr lang="en-CA"/>
          </a:p>
        </p:txBody>
      </p:sp>
    </p:spTree>
    <p:extLst>
      <p:ext uri="{BB962C8B-B14F-4D97-AF65-F5344CB8AC3E}">
        <p14:creationId xmlns:p14="http://schemas.microsoft.com/office/powerpoint/2010/main" val="3547963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47AEDE1-2ED8-4E70-8BCB-D28A6662BEC8}" type="slidenum">
              <a:rPr lang="en-CA" smtClean="0"/>
              <a:t>31</a:t>
            </a:fld>
            <a:endParaRPr lang="en-CA"/>
          </a:p>
        </p:txBody>
      </p:sp>
    </p:spTree>
    <p:extLst>
      <p:ext uri="{BB962C8B-B14F-4D97-AF65-F5344CB8AC3E}">
        <p14:creationId xmlns:p14="http://schemas.microsoft.com/office/powerpoint/2010/main" val="3700935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4</a:t>
            </a:fld>
            <a:endParaRPr lang="en-CA"/>
          </a:p>
        </p:txBody>
      </p:sp>
    </p:spTree>
    <p:extLst>
      <p:ext uri="{BB962C8B-B14F-4D97-AF65-F5344CB8AC3E}">
        <p14:creationId xmlns:p14="http://schemas.microsoft.com/office/powerpoint/2010/main" val="3411139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5</a:t>
            </a:fld>
            <a:endParaRPr lang="en-CA"/>
          </a:p>
        </p:txBody>
      </p:sp>
    </p:spTree>
    <p:extLst>
      <p:ext uri="{BB962C8B-B14F-4D97-AF65-F5344CB8AC3E}">
        <p14:creationId xmlns:p14="http://schemas.microsoft.com/office/powerpoint/2010/main" val="355695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6</a:t>
            </a:fld>
            <a:endParaRPr lang="en-CA"/>
          </a:p>
        </p:txBody>
      </p:sp>
    </p:spTree>
    <p:extLst>
      <p:ext uri="{BB962C8B-B14F-4D97-AF65-F5344CB8AC3E}">
        <p14:creationId xmlns:p14="http://schemas.microsoft.com/office/powerpoint/2010/main" val="3976107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7</a:t>
            </a:fld>
            <a:endParaRPr lang="en-CA"/>
          </a:p>
        </p:txBody>
      </p:sp>
    </p:spTree>
    <p:extLst>
      <p:ext uri="{BB962C8B-B14F-4D97-AF65-F5344CB8AC3E}">
        <p14:creationId xmlns:p14="http://schemas.microsoft.com/office/powerpoint/2010/main" val="2195506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8</a:t>
            </a:fld>
            <a:endParaRPr lang="en-CA"/>
          </a:p>
        </p:txBody>
      </p:sp>
    </p:spTree>
    <p:extLst>
      <p:ext uri="{BB962C8B-B14F-4D97-AF65-F5344CB8AC3E}">
        <p14:creationId xmlns:p14="http://schemas.microsoft.com/office/powerpoint/2010/main" val="229338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9</a:t>
            </a:fld>
            <a:endParaRPr lang="en-CA"/>
          </a:p>
        </p:txBody>
      </p:sp>
    </p:spTree>
    <p:extLst>
      <p:ext uri="{BB962C8B-B14F-4D97-AF65-F5344CB8AC3E}">
        <p14:creationId xmlns:p14="http://schemas.microsoft.com/office/powerpoint/2010/main" val="153079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47AEDE1-2ED8-4E70-8BCB-D28A6662BEC8}" type="slidenum">
              <a:rPr lang="en-CA" smtClean="0"/>
              <a:t>10</a:t>
            </a:fld>
            <a:endParaRPr lang="en-CA"/>
          </a:p>
        </p:txBody>
      </p:sp>
    </p:spTree>
    <p:extLst>
      <p:ext uri="{BB962C8B-B14F-4D97-AF65-F5344CB8AC3E}">
        <p14:creationId xmlns:p14="http://schemas.microsoft.com/office/powerpoint/2010/main" val="1299300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47AEDE1-2ED8-4E70-8BCB-D28A6662BEC8}" type="slidenum">
              <a:rPr lang="en-CA" smtClean="0"/>
              <a:t>12</a:t>
            </a:fld>
            <a:endParaRPr lang="en-CA"/>
          </a:p>
        </p:txBody>
      </p:sp>
    </p:spTree>
    <p:extLst>
      <p:ext uri="{BB962C8B-B14F-4D97-AF65-F5344CB8AC3E}">
        <p14:creationId xmlns:p14="http://schemas.microsoft.com/office/powerpoint/2010/main" val="3203493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4E13C187-C4B9-C81C-4315-E15F62DF5B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1272011"/>
            <a:ext cx="8549640" cy="2705947"/>
          </a:xfrm>
        </p:spPr>
        <p:txBody>
          <a:bodyPr anchor="b"/>
          <a:lstStyle>
            <a:lvl1pPr algn="ctr">
              <a:defRPr sz="40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normAutofit/>
          </a:bodyPr>
          <a:lstStyle>
            <a:lvl1pPr marL="0" indent="0" algn="ctr">
              <a:buNone/>
              <a:defRPr sz="1400">
                <a:latin typeface="Arial" panose="020B0604020202020204" pitchFamily="34" charset="0"/>
                <a:cs typeface="Arial" panose="020B0604020202020204" pitchFamily="34" charset="0"/>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Tree>
    <p:extLst>
      <p:ext uri="{BB962C8B-B14F-4D97-AF65-F5344CB8AC3E}">
        <p14:creationId xmlns:p14="http://schemas.microsoft.com/office/powerpoint/2010/main" val="709911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B371B62-0BA7-C294-ED1D-80ABC578B3A1}"/>
              </a:ext>
            </a:extLst>
          </p:cNvPr>
          <p:cNvSpPr>
            <a:spLocks noGrp="1"/>
          </p:cNvSpPr>
          <p:nvPr>
            <p:ph type="ctrTitle"/>
          </p:nvPr>
        </p:nvSpPr>
        <p:spPr>
          <a:xfrm>
            <a:off x="754380" y="1272011"/>
            <a:ext cx="8549640" cy="2705947"/>
          </a:xfrm>
        </p:spPr>
        <p:txBody>
          <a:bodyPr anchor="b"/>
          <a:lstStyle>
            <a:lvl1pPr algn="ctr">
              <a:defRPr sz="4000">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a:extLst>
              <a:ext uri="{FF2B5EF4-FFF2-40B4-BE49-F238E27FC236}">
                <a16:creationId xmlns:a16="http://schemas.microsoft.com/office/drawing/2014/main" id="{78D1B8F1-C844-1CCC-54A5-D42C8CBA67DD}"/>
              </a:ext>
            </a:extLst>
          </p:cNvPr>
          <p:cNvSpPr>
            <a:spLocks noGrp="1"/>
          </p:cNvSpPr>
          <p:nvPr>
            <p:ph type="subTitle" idx="1"/>
          </p:nvPr>
        </p:nvSpPr>
        <p:spPr>
          <a:xfrm>
            <a:off x="1257300" y="4082310"/>
            <a:ext cx="7543800" cy="1876530"/>
          </a:xfrm>
        </p:spPr>
        <p:txBody>
          <a:bodyPr>
            <a:normAutofit/>
          </a:bodyPr>
          <a:lstStyle>
            <a:lvl1pPr marL="0" indent="0" algn="ctr">
              <a:buNone/>
              <a:defRPr sz="1400">
                <a:latin typeface="Arial" panose="020B0604020202020204" pitchFamily="34" charset="0"/>
                <a:cs typeface="Arial" panose="020B0604020202020204" pitchFamily="34" charset="0"/>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pic>
        <p:nvPicPr>
          <p:cNvPr id="2" name="Picture 1">
            <a:extLst>
              <a:ext uri="{FF2B5EF4-FFF2-40B4-BE49-F238E27FC236}">
                <a16:creationId xmlns:a16="http://schemas.microsoft.com/office/drawing/2014/main" id="{0EE9CE97-A003-2091-6748-BD790E0F8C57}"/>
              </a:ext>
            </a:extLst>
          </p:cNvPr>
          <p:cNvPicPr>
            <a:picLocks noChangeAspect="1"/>
          </p:cNvPicPr>
          <p:nvPr userDrawn="1"/>
        </p:nvPicPr>
        <p:blipFill rotWithShape="1">
          <a:blip r:embed="rId2"/>
          <a:srcRect l="26308" t="24615" r="10226" b="40720"/>
          <a:stretch/>
        </p:blipFill>
        <p:spPr>
          <a:xfrm flipH="1">
            <a:off x="-2" y="3977956"/>
            <a:ext cx="10058401" cy="3794444"/>
          </a:xfrm>
          <a:prstGeom prst="rect">
            <a:avLst/>
          </a:prstGeom>
        </p:spPr>
      </p:pic>
      <p:sp>
        <p:nvSpPr>
          <p:cNvPr id="7" name="Rectangle 6">
            <a:extLst>
              <a:ext uri="{FF2B5EF4-FFF2-40B4-BE49-F238E27FC236}">
                <a16:creationId xmlns:a16="http://schemas.microsoft.com/office/drawing/2014/main" id="{FC379AE2-B2E4-57A8-92F0-A28B273E747F}"/>
              </a:ext>
            </a:extLst>
          </p:cNvPr>
          <p:cNvSpPr/>
          <p:nvPr userDrawn="1"/>
        </p:nvSpPr>
        <p:spPr>
          <a:xfrm>
            <a:off x="0" y="-90912"/>
            <a:ext cx="10058400" cy="4068869"/>
          </a:xfrm>
          <a:prstGeom prst="rect">
            <a:avLst/>
          </a:prstGeom>
          <a:solidFill>
            <a:srgbClr val="32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a:extLst>
              <a:ext uri="{FF2B5EF4-FFF2-40B4-BE49-F238E27FC236}">
                <a16:creationId xmlns:a16="http://schemas.microsoft.com/office/drawing/2014/main" id="{635A9473-3AA7-B98B-CD63-0E84171DB13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03337" y="194322"/>
            <a:ext cx="2828278" cy="2828278"/>
          </a:xfrm>
          <a:prstGeom prst="rect">
            <a:avLst/>
          </a:prstGeom>
        </p:spPr>
      </p:pic>
    </p:spTree>
    <p:extLst>
      <p:ext uri="{BB962C8B-B14F-4D97-AF65-F5344CB8AC3E}">
        <p14:creationId xmlns:p14="http://schemas.microsoft.com/office/powerpoint/2010/main" val="2485038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09BD84F-D2B5-79E1-4883-A00F6D7465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8244" b="7964"/>
          <a:stretch/>
        </p:blipFill>
        <p:spPr>
          <a:xfrm>
            <a:off x="0" y="0"/>
            <a:ext cx="10058400" cy="1071999"/>
          </a:xfrm>
          <a:prstGeom prst="rect">
            <a:avLst/>
          </a:prstGeom>
        </p:spPr>
      </p:pic>
      <p:sp>
        <p:nvSpPr>
          <p:cNvPr id="10" name="Rectangle 9">
            <a:extLst>
              <a:ext uri="{FF2B5EF4-FFF2-40B4-BE49-F238E27FC236}">
                <a16:creationId xmlns:a16="http://schemas.microsoft.com/office/drawing/2014/main" id="{DA060E3D-6B7F-8E49-3053-6D43E2B4F2C0}"/>
              </a:ext>
            </a:extLst>
          </p:cNvPr>
          <p:cNvSpPr/>
          <p:nvPr userDrawn="1"/>
        </p:nvSpPr>
        <p:spPr>
          <a:xfrm>
            <a:off x="0" y="-20369"/>
            <a:ext cx="10058400" cy="1071999"/>
          </a:xfrm>
          <a:prstGeom prst="rect">
            <a:avLst/>
          </a:prstGeom>
          <a:gradFill flip="none" rotWithShape="1">
            <a:gsLst>
              <a:gs pos="0">
                <a:srgbClr val="3EB0D2">
                  <a:alpha val="75000"/>
                </a:srgbClr>
              </a:gs>
              <a:gs pos="50000">
                <a:srgbClr val="3EB0D2">
                  <a:alpha val="50000"/>
                </a:srgbClr>
              </a:gs>
              <a:gs pos="100000">
                <a:srgbClr val="3EB0D2">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descr="Background pattern&#10;&#10;Description automatically generated">
            <a:extLst>
              <a:ext uri="{FF2B5EF4-FFF2-40B4-BE49-F238E27FC236}">
                <a16:creationId xmlns:a16="http://schemas.microsoft.com/office/drawing/2014/main" id="{A086048B-44BB-883B-73C8-A786DE101E4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4676"/>
          <a:stretch/>
        </p:blipFill>
        <p:spPr>
          <a:xfrm>
            <a:off x="0" y="7358590"/>
            <a:ext cx="10058400" cy="413810"/>
          </a:xfrm>
          <a:prstGeom prst="rect">
            <a:avLst/>
          </a:prstGeom>
        </p:spPr>
      </p:pic>
      <p:sp>
        <p:nvSpPr>
          <p:cNvPr id="2" name="Title 1"/>
          <p:cNvSpPr>
            <a:spLocks noGrp="1"/>
          </p:cNvSpPr>
          <p:nvPr>
            <p:ph type="title"/>
          </p:nvPr>
        </p:nvSpPr>
        <p:spPr>
          <a:xfrm>
            <a:off x="615314" y="413810"/>
            <a:ext cx="8751571" cy="658189"/>
          </a:xfrm>
        </p:spPr>
        <p:txBody>
          <a:bodyPr>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15314" y="1437625"/>
            <a:ext cx="8837296" cy="5732432"/>
          </a:xfrm>
        </p:spPr>
        <p:txBody>
          <a:bodyPr>
            <a:normAutofit/>
          </a:bodyPr>
          <a:lstStyle>
            <a:lvl1pPr>
              <a:buClr>
                <a:srgbClr val="EA0000"/>
              </a:buClr>
              <a:defRPr sz="1600">
                <a:latin typeface="Arial" panose="020B0604020202020204" pitchFamily="34" charset="0"/>
                <a:cs typeface="Arial" panose="020B0604020202020204" pitchFamily="34" charset="0"/>
              </a:defRPr>
            </a:lvl1pPr>
            <a:lvl2pPr>
              <a:buClr>
                <a:srgbClr val="EA0000"/>
              </a:buClr>
              <a:defRPr sz="1400">
                <a:latin typeface="Arial" panose="020B0604020202020204" pitchFamily="34" charset="0"/>
                <a:cs typeface="Arial" panose="020B0604020202020204" pitchFamily="34" charset="0"/>
              </a:defRPr>
            </a:lvl2pPr>
            <a:lvl3pPr>
              <a:buClr>
                <a:srgbClr val="EA0000"/>
              </a:buClr>
              <a:defRPr sz="1200">
                <a:latin typeface="Arial" panose="020B0604020202020204" pitchFamily="34" charset="0"/>
                <a:cs typeface="Arial" panose="020B0604020202020204" pitchFamily="34" charset="0"/>
              </a:defRPr>
            </a:lvl3pPr>
            <a:lvl4pPr>
              <a:buClr>
                <a:srgbClr val="EA0000"/>
              </a:buClr>
              <a:defRPr sz="1100">
                <a:latin typeface="Arial" panose="020B0604020202020204" pitchFamily="34" charset="0"/>
                <a:cs typeface="Arial" panose="020B0604020202020204" pitchFamily="34" charset="0"/>
              </a:defRPr>
            </a:lvl4pPr>
            <a:lvl5pPr>
              <a:buClr>
                <a:srgbClr val="EA0000"/>
              </a:buClr>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615314" y="7364732"/>
            <a:ext cx="4223385" cy="413808"/>
          </a:xfrm>
          <a:prstGeom prst="rect">
            <a:avLst/>
          </a:prstGeom>
        </p:spPr>
        <p:txBody>
          <a:bodyPr anchor="ctr"/>
          <a:lstStyle>
            <a:lvl1pPr algn="l">
              <a:defRPr sz="800">
                <a:solidFill>
                  <a:schemeClr val="bg1"/>
                </a:solidFill>
                <a:latin typeface="Arial" panose="020B0604020202020204" pitchFamily="34" charset="0"/>
                <a:cs typeface="Arial" panose="020B0604020202020204" pitchFamily="34" charset="0"/>
              </a:defRPr>
            </a:lvl1pPr>
          </a:lstStyle>
          <a:p>
            <a:r>
              <a:rPr lang="en-US"/>
              <a:t>Closing the Infrastructure Gap by 2030 – AFN Proposal and Cost Report Summary</a:t>
            </a:r>
            <a:endParaRPr lang="en-CA"/>
          </a:p>
        </p:txBody>
      </p:sp>
      <p:sp>
        <p:nvSpPr>
          <p:cNvPr id="6" name="Slide Number Placeholder 5"/>
          <p:cNvSpPr>
            <a:spLocks noGrp="1"/>
          </p:cNvSpPr>
          <p:nvPr>
            <p:ph type="sldNum" sz="quarter" idx="12"/>
          </p:nvPr>
        </p:nvSpPr>
        <p:spPr>
          <a:xfrm>
            <a:off x="7189470" y="7364732"/>
            <a:ext cx="2263140" cy="413808"/>
          </a:xfrm>
          <a:prstGeom prst="rect">
            <a:avLst/>
          </a:prstGeom>
        </p:spPr>
        <p:txBody>
          <a:bodyPr anchor="ctr"/>
          <a:lstStyle>
            <a:lvl1pPr algn="r">
              <a:defRPr sz="800">
                <a:solidFill>
                  <a:schemeClr val="bg1"/>
                </a:solidFill>
                <a:latin typeface="Arial" panose="020B0604020202020204" pitchFamily="34" charset="0"/>
                <a:cs typeface="Arial" panose="020B0604020202020204" pitchFamily="34" charset="0"/>
              </a:defRPr>
            </a:lvl1pPr>
          </a:lstStyle>
          <a:p>
            <a:fld id="{BC9BB997-7981-4044-9A5F-081E7206A59F}" type="slidenum">
              <a:rPr lang="en-CA" smtClean="0"/>
              <a:pPr/>
              <a:t>‹#›</a:t>
            </a:fld>
            <a:endParaRPr lang="en-CA"/>
          </a:p>
        </p:txBody>
      </p:sp>
      <p:pic>
        <p:nvPicPr>
          <p:cNvPr id="9" name="Picture 8">
            <a:extLst>
              <a:ext uri="{FF2B5EF4-FFF2-40B4-BE49-F238E27FC236}">
                <a16:creationId xmlns:a16="http://schemas.microsoft.com/office/drawing/2014/main" id="{D0CF1A03-5968-4C8E-FBC0-930904D3685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31201" y="223661"/>
            <a:ext cx="1345925" cy="1345925"/>
          </a:xfrm>
          <a:prstGeom prst="rect">
            <a:avLst/>
          </a:prstGeom>
        </p:spPr>
      </p:pic>
    </p:spTree>
    <p:extLst>
      <p:ext uri="{BB962C8B-B14F-4D97-AF65-F5344CB8AC3E}">
        <p14:creationId xmlns:p14="http://schemas.microsoft.com/office/powerpoint/2010/main" val="24068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A4FBF2C-F3DC-935C-EBB0-E2F323FEEFEC}"/>
              </a:ext>
            </a:extLst>
          </p:cNvPr>
          <p:cNvPicPr>
            <a:picLocks/>
          </p:cNvPicPr>
          <p:nvPr userDrawn="1"/>
        </p:nvPicPr>
        <p:blipFill>
          <a:blip r:embed="rId2"/>
          <a:stretch>
            <a:fillRect/>
          </a:stretch>
        </p:blipFill>
        <p:spPr>
          <a:xfrm>
            <a:off x="0" y="7383294"/>
            <a:ext cx="10058400" cy="389106"/>
          </a:xfrm>
          <a:prstGeom prst="rect">
            <a:avLst/>
          </a:prstGeom>
        </p:spPr>
      </p:pic>
      <p:sp>
        <p:nvSpPr>
          <p:cNvPr id="3" name="Footer Placeholder 2">
            <a:extLst>
              <a:ext uri="{FF2B5EF4-FFF2-40B4-BE49-F238E27FC236}">
                <a16:creationId xmlns:a16="http://schemas.microsoft.com/office/drawing/2014/main" id="{D3AE1EF2-0865-D2A9-DE72-00F0F431E808}"/>
              </a:ext>
            </a:extLst>
          </p:cNvPr>
          <p:cNvSpPr>
            <a:spLocks noGrp="1"/>
          </p:cNvSpPr>
          <p:nvPr>
            <p:ph type="ftr" sz="quarter" idx="10"/>
          </p:nvPr>
        </p:nvSpPr>
        <p:spPr>
          <a:xfrm>
            <a:off x="363434" y="7475960"/>
            <a:ext cx="4038490" cy="413808"/>
          </a:xfrm>
        </p:spPr>
        <p:txBody>
          <a:bodyPr/>
          <a:lstStyle>
            <a:lvl1pPr>
              <a:defRPr>
                <a:solidFill>
                  <a:schemeClr val="bg1"/>
                </a:solidFill>
              </a:defRPr>
            </a:lvl1pPr>
          </a:lstStyle>
          <a:p>
            <a:r>
              <a:rPr lang="en-US"/>
              <a:t>Closing the Infrastructure Gap by 2030 – AFN Proposal and Cost Report Summary</a:t>
            </a:r>
            <a:endParaRPr lang="en-CA"/>
          </a:p>
        </p:txBody>
      </p:sp>
      <p:sp>
        <p:nvSpPr>
          <p:cNvPr id="4" name="Slide Number Placeholder 3">
            <a:extLst>
              <a:ext uri="{FF2B5EF4-FFF2-40B4-BE49-F238E27FC236}">
                <a16:creationId xmlns:a16="http://schemas.microsoft.com/office/drawing/2014/main" id="{6ABDDC8C-2946-8970-85BF-B6E3A6C4AA10}"/>
              </a:ext>
            </a:extLst>
          </p:cNvPr>
          <p:cNvSpPr>
            <a:spLocks noGrp="1"/>
          </p:cNvSpPr>
          <p:nvPr>
            <p:ph type="sldNum" sz="quarter" idx="11"/>
          </p:nvPr>
        </p:nvSpPr>
        <p:spPr>
          <a:xfrm>
            <a:off x="8709659" y="7475960"/>
            <a:ext cx="1091565" cy="413808"/>
          </a:xfrm>
        </p:spPr>
        <p:txBody>
          <a:bodyPr/>
          <a:lstStyle>
            <a:lvl1pPr algn="r">
              <a:defRPr>
                <a:solidFill>
                  <a:schemeClr val="bg1"/>
                </a:solidFill>
              </a:defRPr>
            </a:lvl1pPr>
          </a:lstStyle>
          <a:p>
            <a:fld id="{BC9BB997-7981-4044-9A5F-081E7206A59F}" type="slidenum">
              <a:rPr lang="en-CA" smtClean="0"/>
              <a:pPr/>
              <a:t>‹#›</a:t>
            </a:fld>
            <a:endParaRPr lang="en-CA"/>
          </a:p>
        </p:txBody>
      </p:sp>
      <p:sp>
        <p:nvSpPr>
          <p:cNvPr id="11" name="Content Placeholder 2">
            <a:extLst>
              <a:ext uri="{FF2B5EF4-FFF2-40B4-BE49-F238E27FC236}">
                <a16:creationId xmlns:a16="http://schemas.microsoft.com/office/drawing/2014/main" id="{6969B0DF-3283-BCB0-D9C8-319C344A3FF8}"/>
              </a:ext>
            </a:extLst>
          </p:cNvPr>
          <p:cNvSpPr>
            <a:spLocks noGrp="1"/>
          </p:cNvSpPr>
          <p:nvPr>
            <p:ph idx="1"/>
          </p:nvPr>
        </p:nvSpPr>
        <p:spPr>
          <a:xfrm>
            <a:off x="480170" y="1963049"/>
            <a:ext cx="9321054" cy="5207008"/>
          </a:xfrm>
        </p:spPr>
        <p:txBody>
          <a:bodyPr>
            <a:normAutofit/>
          </a:bodyPr>
          <a:lstStyle>
            <a:lvl1pPr>
              <a:buClr>
                <a:srgbClr val="EA0000"/>
              </a:buClr>
              <a:defRPr sz="1600">
                <a:latin typeface="Arial" panose="020B0604020202020204" pitchFamily="34" charset="0"/>
                <a:cs typeface="Arial" panose="020B0604020202020204" pitchFamily="34" charset="0"/>
              </a:defRPr>
            </a:lvl1pPr>
            <a:lvl2pPr>
              <a:buClr>
                <a:srgbClr val="EA0000"/>
              </a:buClr>
              <a:defRPr sz="1400">
                <a:latin typeface="Arial" panose="020B0604020202020204" pitchFamily="34" charset="0"/>
                <a:cs typeface="Arial" panose="020B0604020202020204" pitchFamily="34" charset="0"/>
              </a:defRPr>
            </a:lvl2pPr>
            <a:lvl3pPr>
              <a:buClr>
                <a:srgbClr val="EA0000"/>
              </a:buClr>
              <a:defRPr sz="1200">
                <a:latin typeface="Arial" panose="020B0604020202020204" pitchFamily="34" charset="0"/>
                <a:cs typeface="Arial" panose="020B0604020202020204" pitchFamily="34" charset="0"/>
              </a:defRPr>
            </a:lvl3pPr>
            <a:lvl4pPr>
              <a:buClr>
                <a:srgbClr val="EA0000"/>
              </a:buClr>
              <a:defRPr sz="1100">
                <a:latin typeface="Arial" panose="020B0604020202020204" pitchFamily="34" charset="0"/>
                <a:cs typeface="Arial" panose="020B0604020202020204" pitchFamily="34" charset="0"/>
              </a:defRPr>
            </a:lvl4pPr>
            <a:lvl5pPr>
              <a:buClr>
                <a:srgbClr val="EA0000"/>
              </a:buClr>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Graphical user interface&#10;&#10;Description automatically generated">
            <a:extLst>
              <a:ext uri="{FF2B5EF4-FFF2-40B4-BE49-F238E27FC236}">
                <a16:creationId xmlns:a16="http://schemas.microsoft.com/office/drawing/2014/main" id="{3C9A7306-3C40-BFB1-2BBB-AE1E60AFC76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3183" b="46701"/>
          <a:stretch/>
        </p:blipFill>
        <p:spPr>
          <a:xfrm>
            <a:off x="0" y="-24569"/>
            <a:ext cx="10058400" cy="1138136"/>
          </a:xfrm>
          <a:prstGeom prst="rect">
            <a:avLst/>
          </a:prstGeom>
        </p:spPr>
      </p:pic>
      <p:pic>
        <p:nvPicPr>
          <p:cNvPr id="6" name="Picture 5">
            <a:extLst>
              <a:ext uri="{FF2B5EF4-FFF2-40B4-BE49-F238E27FC236}">
                <a16:creationId xmlns:a16="http://schemas.microsoft.com/office/drawing/2014/main" id="{8A8D937F-DFB5-C5CA-C2FC-BF9D1EFDAA4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08605" y="245122"/>
            <a:ext cx="1345925" cy="1345925"/>
          </a:xfrm>
          <a:prstGeom prst="rect">
            <a:avLst/>
          </a:prstGeom>
        </p:spPr>
      </p:pic>
      <p:sp>
        <p:nvSpPr>
          <p:cNvPr id="7" name="TextBox 6">
            <a:extLst>
              <a:ext uri="{FF2B5EF4-FFF2-40B4-BE49-F238E27FC236}">
                <a16:creationId xmlns:a16="http://schemas.microsoft.com/office/drawing/2014/main" id="{00026741-D9AB-DB32-D7E9-96D1FC4346FD}"/>
              </a:ext>
            </a:extLst>
          </p:cNvPr>
          <p:cNvSpPr txBox="1"/>
          <p:nvPr userDrawn="1"/>
        </p:nvSpPr>
        <p:spPr>
          <a:xfrm>
            <a:off x="6179718" y="522274"/>
            <a:ext cx="2359273" cy="46476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a:lnSpc>
                <a:spcPct val="125000"/>
              </a:lnSpc>
              <a:spcAft>
                <a:spcPts val="200"/>
              </a:spcAft>
            </a:pPr>
            <a:r>
              <a:rPr lang="en-US" sz="900" b="0">
                <a:solidFill>
                  <a:srgbClr val="D0CECE"/>
                </a:solidFill>
                <a:latin typeface="Arial"/>
                <a:cs typeface="Arial"/>
              </a:rPr>
              <a:t>ASSEMBLY OF </a:t>
            </a:r>
            <a:br>
              <a:rPr lang="en-US" sz="900" b="0">
                <a:solidFill>
                  <a:srgbClr val="D0CECE"/>
                </a:solidFill>
                <a:latin typeface="Arial"/>
                <a:cs typeface="Arial"/>
              </a:rPr>
            </a:br>
            <a:r>
              <a:rPr lang="en-US" sz="900" b="0">
                <a:solidFill>
                  <a:srgbClr val="D0CECE"/>
                </a:solidFill>
                <a:latin typeface="Arial"/>
                <a:cs typeface="Arial"/>
              </a:rPr>
              <a:t>FIRST NATIONS</a:t>
            </a:r>
            <a:endParaRPr lang="en-US" sz="900" b="0">
              <a:solidFill>
                <a:srgbClr val="D0CECE"/>
              </a:solidFill>
            </a:endParaRPr>
          </a:p>
        </p:txBody>
      </p:sp>
      <p:sp>
        <p:nvSpPr>
          <p:cNvPr id="9" name="TextBox 8">
            <a:extLst>
              <a:ext uri="{FF2B5EF4-FFF2-40B4-BE49-F238E27FC236}">
                <a16:creationId xmlns:a16="http://schemas.microsoft.com/office/drawing/2014/main" id="{8FEF78AC-3C04-CF00-AC24-FA4F364D9DE3}"/>
              </a:ext>
            </a:extLst>
          </p:cNvPr>
          <p:cNvSpPr txBox="1"/>
          <p:nvPr userDrawn="1"/>
        </p:nvSpPr>
        <p:spPr>
          <a:xfrm>
            <a:off x="8610430" y="522274"/>
            <a:ext cx="1409870" cy="46476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5000"/>
              </a:lnSpc>
              <a:spcAft>
                <a:spcPts val="200"/>
              </a:spcAft>
            </a:pPr>
            <a:r>
              <a:rPr lang="en-US" sz="900" b="0" cap="all" baseline="0">
                <a:solidFill>
                  <a:srgbClr val="D0CECE"/>
                </a:solidFill>
                <a:latin typeface="Arial"/>
                <a:cs typeface="Arial"/>
              </a:rPr>
              <a:t>Assemblée</a:t>
            </a:r>
            <a:r>
              <a:rPr lang="en-US" sz="900" b="0" cap="all">
                <a:solidFill>
                  <a:srgbClr val="D0CECE"/>
                </a:solidFill>
                <a:latin typeface="Arial"/>
                <a:cs typeface="Arial"/>
              </a:rPr>
              <a:t> DES</a:t>
            </a:r>
            <a:br>
              <a:rPr lang="en-US" sz="900" b="0" cap="all">
                <a:solidFill>
                  <a:srgbClr val="D0CECE"/>
                </a:solidFill>
                <a:latin typeface="Arial"/>
                <a:cs typeface="Arial"/>
              </a:rPr>
            </a:br>
            <a:r>
              <a:rPr lang="en-US" sz="900" b="0" cap="all">
                <a:solidFill>
                  <a:srgbClr val="D0CECE"/>
                </a:solidFill>
                <a:latin typeface="Arial"/>
                <a:cs typeface="Arial"/>
              </a:rPr>
              <a:t>premières</a:t>
            </a:r>
            <a:r>
              <a:rPr lang="en-US" sz="900" b="0">
                <a:solidFill>
                  <a:srgbClr val="D0CECE"/>
                </a:solidFill>
                <a:latin typeface="Arial"/>
                <a:cs typeface="Arial"/>
              </a:rPr>
              <a:t> NATIONS</a:t>
            </a:r>
            <a:endParaRPr lang="en-US" sz="900" b="0">
              <a:solidFill>
                <a:srgbClr val="D0CECE"/>
              </a:solidFill>
            </a:endParaRPr>
          </a:p>
        </p:txBody>
      </p:sp>
      <p:cxnSp>
        <p:nvCxnSpPr>
          <p:cNvPr id="13" name="Straight Connector 12">
            <a:extLst>
              <a:ext uri="{FF2B5EF4-FFF2-40B4-BE49-F238E27FC236}">
                <a16:creationId xmlns:a16="http://schemas.microsoft.com/office/drawing/2014/main" id="{8FFF9AF1-1AD8-4CFD-0FAF-62158C92CDFA}"/>
              </a:ext>
            </a:extLst>
          </p:cNvPr>
          <p:cNvCxnSpPr>
            <a:cxnSpLocks/>
          </p:cNvCxnSpPr>
          <p:nvPr userDrawn="1"/>
        </p:nvCxnSpPr>
        <p:spPr>
          <a:xfrm>
            <a:off x="8574710" y="600425"/>
            <a:ext cx="0" cy="266350"/>
          </a:xfrm>
          <a:prstGeom prst="line">
            <a:avLst/>
          </a:prstGeom>
          <a:ln>
            <a:solidFill>
              <a:srgbClr val="D0CEC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88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B371B62-0BA7-C294-ED1D-80ABC578B3A1}"/>
              </a:ext>
            </a:extLst>
          </p:cNvPr>
          <p:cNvSpPr>
            <a:spLocks noGrp="1"/>
          </p:cNvSpPr>
          <p:nvPr>
            <p:ph type="ctrTitle"/>
          </p:nvPr>
        </p:nvSpPr>
        <p:spPr>
          <a:xfrm>
            <a:off x="754380" y="1272011"/>
            <a:ext cx="8549640" cy="2705947"/>
          </a:xfrm>
        </p:spPr>
        <p:txBody>
          <a:bodyPr anchor="b"/>
          <a:lstStyle>
            <a:lvl1pPr algn="ctr">
              <a:defRPr sz="4000">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a:extLst>
              <a:ext uri="{FF2B5EF4-FFF2-40B4-BE49-F238E27FC236}">
                <a16:creationId xmlns:a16="http://schemas.microsoft.com/office/drawing/2014/main" id="{78D1B8F1-C844-1CCC-54A5-D42C8CBA67DD}"/>
              </a:ext>
            </a:extLst>
          </p:cNvPr>
          <p:cNvSpPr>
            <a:spLocks noGrp="1"/>
          </p:cNvSpPr>
          <p:nvPr>
            <p:ph type="subTitle" idx="1"/>
          </p:nvPr>
        </p:nvSpPr>
        <p:spPr>
          <a:xfrm>
            <a:off x="1257300" y="4082310"/>
            <a:ext cx="7543800" cy="1876530"/>
          </a:xfrm>
        </p:spPr>
        <p:txBody>
          <a:bodyPr>
            <a:normAutofit/>
          </a:bodyPr>
          <a:lstStyle>
            <a:lvl1pPr marL="0" indent="0" algn="ctr">
              <a:buNone/>
              <a:defRPr sz="1400">
                <a:latin typeface="Arial" panose="020B0604020202020204" pitchFamily="34" charset="0"/>
                <a:cs typeface="Arial" panose="020B0604020202020204" pitchFamily="34" charset="0"/>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pic>
        <p:nvPicPr>
          <p:cNvPr id="2" name="Picture 1">
            <a:extLst>
              <a:ext uri="{FF2B5EF4-FFF2-40B4-BE49-F238E27FC236}">
                <a16:creationId xmlns:a16="http://schemas.microsoft.com/office/drawing/2014/main" id="{0EE9CE97-A003-2091-6748-BD790E0F8C57}"/>
              </a:ext>
            </a:extLst>
          </p:cNvPr>
          <p:cNvPicPr>
            <a:picLocks noChangeAspect="1"/>
          </p:cNvPicPr>
          <p:nvPr userDrawn="1"/>
        </p:nvPicPr>
        <p:blipFill rotWithShape="1">
          <a:blip r:embed="rId2"/>
          <a:srcRect l="26308" t="24615" r="10226" b="40720"/>
          <a:stretch/>
        </p:blipFill>
        <p:spPr>
          <a:xfrm flipH="1">
            <a:off x="-2" y="3977956"/>
            <a:ext cx="10058401" cy="3794444"/>
          </a:xfrm>
          <a:prstGeom prst="rect">
            <a:avLst/>
          </a:prstGeom>
        </p:spPr>
      </p:pic>
      <p:sp>
        <p:nvSpPr>
          <p:cNvPr id="7" name="Rectangle 6">
            <a:extLst>
              <a:ext uri="{FF2B5EF4-FFF2-40B4-BE49-F238E27FC236}">
                <a16:creationId xmlns:a16="http://schemas.microsoft.com/office/drawing/2014/main" id="{FC379AE2-B2E4-57A8-92F0-A28B273E747F}"/>
              </a:ext>
            </a:extLst>
          </p:cNvPr>
          <p:cNvSpPr/>
          <p:nvPr userDrawn="1"/>
        </p:nvSpPr>
        <p:spPr>
          <a:xfrm>
            <a:off x="0" y="-90912"/>
            <a:ext cx="10058400" cy="4068869"/>
          </a:xfrm>
          <a:prstGeom prst="rect">
            <a:avLst/>
          </a:prstGeom>
          <a:solidFill>
            <a:srgbClr val="32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a:extLst>
              <a:ext uri="{FF2B5EF4-FFF2-40B4-BE49-F238E27FC236}">
                <a16:creationId xmlns:a16="http://schemas.microsoft.com/office/drawing/2014/main" id="{635A9473-3AA7-B98B-CD63-0E84171DB13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03337" y="194322"/>
            <a:ext cx="2828278" cy="2828278"/>
          </a:xfrm>
          <a:prstGeom prst="rect">
            <a:avLst/>
          </a:prstGeom>
        </p:spPr>
      </p:pic>
    </p:spTree>
    <p:extLst>
      <p:ext uri="{BB962C8B-B14F-4D97-AF65-F5344CB8AC3E}">
        <p14:creationId xmlns:p14="http://schemas.microsoft.com/office/powerpoint/2010/main" val="3186009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4E13C187-C4B9-C81C-4315-E15F62DF5B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1272011"/>
            <a:ext cx="8549640" cy="2705947"/>
          </a:xfrm>
        </p:spPr>
        <p:txBody>
          <a:bodyPr anchor="b"/>
          <a:lstStyle>
            <a:lvl1pPr algn="ctr">
              <a:defRPr sz="40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normAutofit/>
          </a:bodyPr>
          <a:lstStyle>
            <a:lvl1pPr marL="0" indent="0" algn="ctr">
              <a:buNone/>
              <a:defRPr sz="1400">
                <a:latin typeface="Arial" panose="020B0604020202020204" pitchFamily="34" charset="0"/>
                <a:cs typeface="Arial" panose="020B0604020202020204" pitchFamily="34" charset="0"/>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Tree>
    <p:extLst>
      <p:ext uri="{BB962C8B-B14F-4D97-AF65-F5344CB8AC3E}">
        <p14:creationId xmlns:p14="http://schemas.microsoft.com/office/powerpoint/2010/main" val="91226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09BD84F-D2B5-79E1-4883-A00F6D7465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8244" b="7964"/>
          <a:stretch/>
        </p:blipFill>
        <p:spPr>
          <a:xfrm>
            <a:off x="0" y="0"/>
            <a:ext cx="10058400" cy="1071999"/>
          </a:xfrm>
          <a:prstGeom prst="rect">
            <a:avLst/>
          </a:prstGeom>
        </p:spPr>
      </p:pic>
      <p:sp>
        <p:nvSpPr>
          <p:cNvPr id="10" name="Rectangle 9">
            <a:extLst>
              <a:ext uri="{FF2B5EF4-FFF2-40B4-BE49-F238E27FC236}">
                <a16:creationId xmlns:a16="http://schemas.microsoft.com/office/drawing/2014/main" id="{DA060E3D-6B7F-8E49-3053-6D43E2B4F2C0}"/>
              </a:ext>
            </a:extLst>
          </p:cNvPr>
          <p:cNvSpPr/>
          <p:nvPr userDrawn="1"/>
        </p:nvSpPr>
        <p:spPr>
          <a:xfrm>
            <a:off x="0" y="-20369"/>
            <a:ext cx="10058400" cy="1071999"/>
          </a:xfrm>
          <a:prstGeom prst="rect">
            <a:avLst/>
          </a:prstGeom>
          <a:gradFill flip="none" rotWithShape="1">
            <a:gsLst>
              <a:gs pos="0">
                <a:srgbClr val="3EB0D2">
                  <a:alpha val="75000"/>
                </a:srgbClr>
              </a:gs>
              <a:gs pos="50000">
                <a:srgbClr val="3EB0D2">
                  <a:alpha val="50000"/>
                </a:srgbClr>
              </a:gs>
              <a:gs pos="100000">
                <a:srgbClr val="3EB0D2">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descr="Background pattern&#10;&#10;Description automatically generated">
            <a:extLst>
              <a:ext uri="{FF2B5EF4-FFF2-40B4-BE49-F238E27FC236}">
                <a16:creationId xmlns:a16="http://schemas.microsoft.com/office/drawing/2014/main" id="{A086048B-44BB-883B-73C8-A786DE101E4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4676"/>
          <a:stretch/>
        </p:blipFill>
        <p:spPr>
          <a:xfrm>
            <a:off x="0" y="7358590"/>
            <a:ext cx="10058400" cy="413810"/>
          </a:xfrm>
          <a:prstGeom prst="rect">
            <a:avLst/>
          </a:prstGeom>
        </p:spPr>
      </p:pic>
      <p:sp>
        <p:nvSpPr>
          <p:cNvPr id="2" name="Title 1"/>
          <p:cNvSpPr>
            <a:spLocks noGrp="1"/>
          </p:cNvSpPr>
          <p:nvPr>
            <p:ph type="title"/>
          </p:nvPr>
        </p:nvSpPr>
        <p:spPr>
          <a:xfrm>
            <a:off x="615314" y="413810"/>
            <a:ext cx="8751571" cy="658189"/>
          </a:xfrm>
        </p:spPr>
        <p:txBody>
          <a:bodyPr>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15314" y="1437625"/>
            <a:ext cx="8837296" cy="5732432"/>
          </a:xfrm>
        </p:spPr>
        <p:txBody>
          <a:bodyPr>
            <a:normAutofit/>
          </a:bodyPr>
          <a:lstStyle>
            <a:lvl1pPr>
              <a:buClr>
                <a:srgbClr val="EA0000"/>
              </a:buClr>
              <a:defRPr sz="1600">
                <a:latin typeface="Arial" panose="020B0604020202020204" pitchFamily="34" charset="0"/>
                <a:cs typeface="Arial" panose="020B0604020202020204" pitchFamily="34" charset="0"/>
              </a:defRPr>
            </a:lvl1pPr>
            <a:lvl2pPr>
              <a:buClr>
                <a:srgbClr val="EA0000"/>
              </a:buClr>
              <a:defRPr sz="1400">
                <a:latin typeface="Arial" panose="020B0604020202020204" pitchFamily="34" charset="0"/>
                <a:cs typeface="Arial" panose="020B0604020202020204" pitchFamily="34" charset="0"/>
              </a:defRPr>
            </a:lvl2pPr>
            <a:lvl3pPr>
              <a:buClr>
                <a:srgbClr val="EA0000"/>
              </a:buClr>
              <a:defRPr sz="1200">
                <a:latin typeface="Arial" panose="020B0604020202020204" pitchFamily="34" charset="0"/>
                <a:cs typeface="Arial" panose="020B0604020202020204" pitchFamily="34" charset="0"/>
              </a:defRPr>
            </a:lvl3pPr>
            <a:lvl4pPr>
              <a:buClr>
                <a:srgbClr val="EA0000"/>
              </a:buClr>
              <a:defRPr sz="1100">
                <a:latin typeface="Arial" panose="020B0604020202020204" pitchFamily="34" charset="0"/>
                <a:cs typeface="Arial" panose="020B0604020202020204" pitchFamily="34" charset="0"/>
              </a:defRPr>
            </a:lvl4pPr>
            <a:lvl5pPr>
              <a:buClr>
                <a:srgbClr val="EA0000"/>
              </a:buClr>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615314" y="7364732"/>
            <a:ext cx="4223385" cy="413808"/>
          </a:xfrm>
          <a:prstGeom prst="rect">
            <a:avLst/>
          </a:prstGeom>
        </p:spPr>
        <p:txBody>
          <a:bodyPr anchor="ctr"/>
          <a:lstStyle>
            <a:lvl1pPr algn="l">
              <a:defRPr sz="800">
                <a:solidFill>
                  <a:schemeClr val="bg1"/>
                </a:solidFill>
                <a:latin typeface="Arial" panose="020B0604020202020204" pitchFamily="34" charset="0"/>
                <a:cs typeface="Arial" panose="020B0604020202020204" pitchFamily="34" charset="0"/>
              </a:defRPr>
            </a:lvl1pPr>
          </a:lstStyle>
          <a:p>
            <a:r>
              <a:rPr lang="en-US"/>
              <a:t>Closing the Infrastructure Gap by 2030 – AFN Proposal and Cost Report Summary</a:t>
            </a:r>
            <a:endParaRPr lang="en-CA"/>
          </a:p>
        </p:txBody>
      </p:sp>
      <p:sp>
        <p:nvSpPr>
          <p:cNvPr id="6" name="Slide Number Placeholder 5"/>
          <p:cNvSpPr>
            <a:spLocks noGrp="1"/>
          </p:cNvSpPr>
          <p:nvPr>
            <p:ph type="sldNum" sz="quarter" idx="12"/>
          </p:nvPr>
        </p:nvSpPr>
        <p:spPr>
          <a:xfrm>
            <a:off x="7189470" y="7364732"/>
            <a:ext cx="2263140" cy="413808"/>
          </a:xfrm>
          <a:prstGeom prst="rect">
            <a:avLst/>
          </a:prstGeom>
        </p:spPr>
        <p:txBody>
          <a:bodyPr anchor="ctr"/>
          <a:lstStyle>
            <a:lvl1pPr algn="r">
              <a:defRPr sz="800">
                <a:solidFill>
                  <a:schemeClr val="bg1"/>
                </a:solidFill>
                <a:latin typeface="Arial" panose="020B0604020202020204" pitchFamily="34" charset="0"/>
                <a:cs typeface="Arial" panose="020B0604020202020204" pitchFamily="34" charset="0"/>
              </a:defRPr>
            </a:lvl1pPr>
          </a:lstStyle>
          <a:p>
            <a:fld id="{BC9BB997-7981-4044-9A5F-081E7206A59F}" type="slidenum">
              <a:rPr lang="en-CA" smtClean="0"/>
              <a:pPr/>
              <a:t>‹#›</a:t>
            </a:fld>
            <a:endParaRPr lang="en-CA"/>
          </a:p>
        </p:txBody>
      </p:sp>
      <p:pic>
        <p:nvPicPr>
          <p:cNvPr id="9" name="Picture 8">
            <a:extLst>
              <a:ext uri="{FF2B5EF4-FFF2-40B4-BE49-F238E27FC236}">
                <a16:creationId xmlns:a16="http://schemas.microsoft.com/office/drawing/2014/main" id="{D0CF1A03-5968-4C8E-FBC0-930904D3685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31201" y="223661"/>
            <a:ext cx="1345925" cy="1345925"/>
          </a:xfrm>
          <a:prstGeom prst="rect">
            <a:avLst/>
          </a:prstGeom>
        </p:spPr>
      </p:pic>
    </p:spTree>
    <p:extLst>
      <p:ext uri="{BB962C8B-B14F-4D97-AF65-F5344CB8AC3E}">
        <p14:creationId xmlns:p14="http://schemas.microsoft.com/office/powerpoint/2010/main" val="3746892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4F8479-F5BA-85BA-FD41-B83B5375400D}"/>
              </a:ext>
            </a:extLst>
          </p:cNvPr>
          <p:cNvPicPr>
            <a:picLocks noChangeAspect="1"/>
          </p:cNvPicPr>
          <p:nvPr userDrawn="1"/>
        </p:nvPicPr>
        <p:blipFill>
          <a:blip r:embed="rId2"/>
          <a:stretch>
            <a:fillRect/>
          </a:stretch>
        </p:blipFill>
        <p:spPr>
          <a:xfrm>
            <a:off x="0" y="0"/>
            <a:ext cx="10058400" cy="1756145"/>
          </a:xfrm>
          <a:prstGeom prst="rect">
            <a:avLst/>
          </a:prstGeom>
        </p:spPr>
      </p:pic>
      <p:pic>
        <p:nvPicPr>
          <p:cNvPr id="10" name="Picture 9">
            <a:extLst>
              <a:ext uri="{FF2B5EF4-FFF2-40B4-BE49-F238E27FC236}">
                <a16:creationId xmlns:a16="http://schemas.microsoft.com/office/drawing/2014/main" id="{7A4FBF2C-F3DC-935C-EBB0-E2F323FEEFEC}"/>
              </a:ext>
            </a:extLst>
          </p:cNvPr>
          <p:cNvPicPr>
            <a:picLocks/>
          </p:cNvPicPr>
          <p:nvPr userDrawn="1"/>
        </p:nvPicPr>
        <p:blipFill>
          <a:blip r:embed="rId3"/>
          <a:stretch>
            <a:fillRect/>
          </a:stretch>
        </p:blipFill>
        <p:spPr>
          <a:xfrm>
            <a:off x="0" y="7556400"/>
            <a:ext cx="10058400" cy="216000"/>
          </a:xfrm>
          <a:prstGeom prst="rect">
            <a:avLst/>
          </a:prstGeom>
        </p:spPr>
      </p:pic>
      <p:sp>
        <p:nvSpPr>
          <p:cNvPr id="3" name="Footer Placeholder 2">
            <a:extLst>
              <a:ext uri="{FF2B5EF4-FFF2-40B4-BE49-F238E27FC236}">
                <a16:creationId xmlns:a16="http://schemas.microsoft.com/office/drawing/2014/main" id="{D3AE1EF2-0865-D2A9-DE72-00F0F431E808}"/>
              </a:ext>
            </a:extLst>
          </p:cNvPr>
          <p:cNvSpPr>
            <a:spLocks noGrp="1"/>
          </p:cNvSpPr>
          <p:nvPr>
            <p:ph type="ftr" sz="quarter" idx="10"/>
          </p:nvPr>
        </p:nvSpPr>
        <p:spPr>
          <a:xfrm>
            <a:off x="480170" y="7349496"/>
            <a:ext cx="4038490" cy="413808"/>
          </a:xfrm>
        </p:spPr>
        <p:txBody>
          <a:bodyPr/>
          <a:lstStyle>
            <a:lvl1pPr>
              <a:defRPr>
                <a:solidFill>
                  <a:schemeClr val="tx1"/>
                </a:solidFill>
              </a:defRPr>
            </a:lvl1pPr>
          </a:lstStyle>
          <a:p>
            <a:r>
              <a:rPr lang="en-US"/>
              <a:t>Closing the Infrastructure Gap by 2030 – AFN Proposal and Cost Report Summary</a:t>
            </a:r>
            <a:endParaRPr lang="en-CA"/>
          </a:p>
        </p:txBody>
      </p:sp>
      <p:sp>
        <p:nvSpPr>
          <p:cNvPr id="4" name="Slide Number Placeholder 3">
            <a:extLst>
              <a:ext uri="{FF2B5EF4-FFF2-40B4-BE49-F238E27FC236}">
                <a16:creationId xmlns:a16="http://schemas.microsoft.com/office/drawing/2014/main" id="{6ABDDC8C-2946-8970-85BF-B6E3A6C4AA10}"/>
              </a:ext>
            </a:extLst>
          </p:cNvPr>
          <p:cNvSpPr>
            <a:spLocks noGrp="1"/>
          </p:cNvSpPr>
          <p:nvPr>
            <p:ph type="sldNum" sz="quarter" idx="11"/>
          </p:nvPr>
        </p:nvSpPr>
        <p:spPr>
          <a:xfrm>
            <a:off x="8709659" y="7349496"/>
            <a:ext cx="1091565" cy="413808"/>
          </a:xfrm>
        </p:spPr>
        <p:txBody>
          <a:bodyPr/>
          <a:lstStyle>
            <a:lvl1pPr>
              <a:defRPr>
                <a:solidFill>
                  <a:schemeClr val="tx1"/>
                </a:solidFill>
              </a:defRPr>
            </a:lvl1pPr>
          </a:lstStyle>
          <a:p>
            <a:fld id="{BC9BB997-7981-4044-9A5F-081E7206A59F}" type="slidenum">
              <a:rPr lang="en-CA" smtClean="0"/>
              <a:pPr/>
              <a:t>‹#›</a:t>
            </a:fld>
            <a:endParaRPr lang="en-CA"/>
          </a:p>
        </p:txBody>
      </p:sp>
      <p:sp>
        <p:nvSpPr>
          <p:cNvPr id="11" name="Content Placeholder 2">
            <a:extLst>
              <a:ext uri="{FF2B5EF4-FFF2-40B4-BE49-F238E27FC236}">
                <a16:creationId xmlns:a16="http://schemas.microsoft.com/office/drawing/2014/main" id="{6969B0DF-3283-BCB0-D9C8-319C344A3FF8}"/>
              </a:ext>
            </a:extLst>
          </p:cNvPr>
          <p:cNvSpPr>
            <a:spLocks noGrp="1"/>
          </p:cNvSpPr>
          <p:nvPr>
            <p:ph idx="1"/>
          </p:nvPr>
        </p:nvSpPr>
        <p:spPr>
          <a:xfrm>
            <a:off x="480170" y="1963049"/>
            <a:ext cx="9321054" cy="5207008"/>
          </a:xfrm>
        </p:spPr>
        <p:txBody>
          <a:bodyPr>
            <a:normAutofit/>
          </a:bodyPr>
          <a:lstStyle>
            <a:lvl1pPr>
              <a:buClr>
                <a:srgbClr val="EA0000"/>
              </a:buClr>
              <a:defRPr sz="1600">
                <a:latin typeface="Arial" panose="020B0604020202020204" pitchFamily="34" charset="0"/>
                <a:cs typeface="Arial" panose="020B0604020202020204" pitchFamily="34" charset="0"/>
              </a:defRPr>
            </a:lvl1pPr>
            <a:lvl2pPr>
              <a:buClr>
                <a:srgbClr val="EA0000"/>
              </a:buClr>
              <a:defRPr sz="1400">
                <a:latin typeface="Arial" panose="020B0604020202020204" pitchFamily="34" charset="0"/>
                <a:cs typeface="Arial" panose="020B0604020202020204" pitchFamily="34" charset="0"/>
              </a:defRPr>
            </a:lvl2pPr>
            <a:lvl3pPr>
              <a:buClr>
                <a:srgbClr val="EA0000"/>
              </a:buClr>
              <a:defRPr sz="1200">
                <a:latin typeface="Arial" panose="020B0604020202020204" pitchFamily="34" charset="0"/>
                <a:cs typeface="Arial" panose="020B0604020202020204" pitchFamily="34" charset="0"/>
              </a:defRPr>
            </a:lvl3pPr>
            <a:lvl4pPr>
              <a:buClr>
                <a:srgbClr val="EA0000"/>
              </a:buClr>
              <a:defRPr sz="1100">
                <a:latin typeface="Arial" panose="020B0604020202020204" pitchFamily="34" charset="0"/>
                <a:cs typeface="Arial" panose="020B0604020202020204" pitchFamily="34" charset="0"/>
              </a:defRPr>
            </a:lvl4pPr>
            <a:lvl5pPr>
              <a:buClr>
                <a:srgbClr val="EA0000"/>
              </a:buClr>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6139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2C1CE5-66C9-F731-1118-2E44F4F7F65A}"/>
              </a:ext>
            </a:extLst>
          </p:cNvPr>
          <p:cNvPicPr>
            <a:picLocks noChangeAspect="1"/>
          </p:cNvPicPr>
          <p:nvPr userDrawn="1"/>
        </p:nvPicPr>
        <p:blipFill rotWithShape="1">
          <a:blip r:embed="rId2"/>
          <a:srcRect b="40157"/>
          <a:stretch/>
        </p:blipFill>
        <p:spPr>
          <a:xfrm>
            <a:off x="0" y="1"/>
            <a:ext cx="10058400" cy="3276600"/>
          </a:xfrm>
          <a:prstGeom prst="rect">
            <a:avLst/>
          </a:prstGeom>
        </p:spPr>
      </p:pic>
      <p:sp>
        <p:nvSpPr>
          <p:cNvPr id="7" name="Rectangle 6">
            <a:extLst>
              <a:ext uri="{FF2B5EF4-FFF2-40B4-BE49-F238E27FC236}">
                <a16:creationId xmlns:a16="http://schemas.microsoft.com/office/drawing/2014/main" id="{FC379AE2-B2E4-57A8-92F0-A28B273E747F}"/>
              </a:ext>
            </a:extLst>
          </p:cNvPr>
          <p:cNvSpPr/>
          <p:nvPr userDrawn="1"/>
        </p:nvSpPr>
        <p:spPr>
          <a:xfrm>
            <a:off x="0" y="3276601"/>
            <a:ext cx="10058400" cy="44957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itle 1">
            <a:extLst>
              <a:ext uri="{FF2B5EF4-FFF2-40B4-BE49-F238E27FC236}">
                <a16:creationId xmlns:a16="http://schemas.microsoft.com/office/drawing/2014/main" id="{7B371B62-0BA7-C294-ED1D-80ABC578B3A1}"/>
              </a:ext>
            </a:extLst>
          </p:cNvPr>
          <p:cNvSpPr>
            <a:spLocks noGrp="1"/>
          </p:cNvSpPr>
          <p:nvPr>
            <p:ph type="ctrTitle"/>
          </p:nvPr>
        </p:nvSpPr>
        <p:spPr>
          <a:xfrm>
            <a:off x="754380" y="1272011"/>
            <a:ext cx="8549640" cy="2705947"/>
          </a:xfrm>
        </p:spPr>
        <p:txBody>
          <a:bodyPr anchor="b"/>
          <a:lstStyle>
            <a:lvl1pPr algn="ctr">
              <a:defRPr sz="4000">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a:extLst>
              <a:ext uri="{FF2B5EF4-FFF2-40B4-BE49-F238E27FC236}">
                <a16:creationId xmlns:a16="http://schemas.microsoft.com/office/drawing/2014/main" id="{78D1B8F1-C844-1CCC-54A5-D42C8CBA67DD}"/>
              </a:ext>
            </a:extLst>
          </p:cNvPr>
          <p:cNvSpPr>
            <a:spLocks noGrp="1"/>
          </p:cNvSpPr>
          <p:nvPr>
            <p:ph type="subTitle" idx="1"/>
          </p:nvPr>
        </p:nvSpPr>
        <p:spPr>
          <a:xfrm>
            <a:off x="1257300" y="4082310"/>
            <a:ext cx="7543800" cy="1876530"/>
          </a:xfrm>
        </p:spPr>
        <p:txBody>
          <a:bodyPr>
            <a:normAutofit/>
          </a:bodyPr>
          <a:lstStyle>
            <a:lvl1pPr marL="0" indent="0" algn="ctr">
              <a:buNone/>
              <a:defRPr sz="1400">
                <a:latin typeface="Arial" panose="020B0604020202020204" pitchFamily="34" charset="0"/>
                <a:cs typeface="Arial" panose="020B0604020202020204" pitchFamily="34" charset="0"/>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Tree>
    <p:extLst>
      <p:ext uri="{BB962C8B-B14F-4D97-AF65-F5344CB8AC3E}">
        <p14:creationId xmlns:p14="http://schemas.microsoft.com/office/powerpoint/2010/main" val="281558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A4FBF2C-F3DC-935C-EBB0-E2F323FEEFEC}"/>
              </a:ext>
            </a:extLst>
          </p:cNvPr>
          <p:cNvPicPr>
            <a:picLocks/>
          </p:cNvPicPr>
          <p:nvPr userDrawn="1"/>
        </p:nvPicPr>
        <p:blipFill>
          <a:blip r:embed="rId2"/>
          <a:stretch>
            <a:fillRect/>
          </a:stretch>
        </p:blipFill>
        <p:spPr>
          <a:xfrm>
            <a:off x="0" y="7383294"/>
            <a:ext cx="10058400" cy="389106"/>
          </a:xfrm>
          <a:prstGeom prst="rect">
            <a:avLst/>
          </a:prstGeom>
        </p:spPr>
      </p:pic>
      <p:sp>
        <p:nvSpPr>
          <p:cNvPr id="3" name="Footer Placeholder 2">
            <a:extLst>
              <a:ext uri="{FF2B5EF4-FFF2-40B4-BE49-F238E27FC236}">
                <a16:creationId xmlns:a16="http://schemas.microsoft.com/office/drawing/2014/main" id="{D3AE1EF2-0865-D2A9-DE72-00F0F431E808}"/>
              </a:ext>
            </a:extLst>
          </p:cNvPr>
          <p:cNvSpPr>
            <a:spLocks noGrp="1"/>
          </p:cNvSpPr>
          <p:nvPr>
            <p:ph type="ftr" sz="quarter" idx="10"/>
          </p:nvPr>
        </p:nvSpPr>
        <p:spPr>
          <a:xfrm>
            <a:off x="363434" y="7475960"/>
            <a:ext cx="4038490" cy="413808"/>
          </a:xfrm>
        </p:spPr>
        <p:txBody>
          <a:bodyPr/>
          <a:lstStyle>
            <a:lvl1pPr>
              <a:defRPr>
                <a:solidFill>
                  <a:schemeClr val="bg1"/>
                </a:solidFill>
              </a:defRPr>
            </a:lvl1pPr>
          </a:lstStyle>
          <a:p>
            <a:r>
              <a:rPr lang="en-US"/>
              <a:t>Closing the Infrastructure Gap by 2030 – AFN Proposal and Cost Report Summary</a:t>
            </a:r>
            <a:endParaRPr lang="en-CA"/>
          </a:p>
        </p:txBody>
      </p:sp>
      <p:sp>
        <p:nvSpPr>
          <p:cNvPr id="4" name="Slide Number Placeholder 3">
            <a:extLst>
              <a:ext uri="{FF2B5EF4-FFF2-40B4-BE49-F238E27FC236}">
                <a16:creationId xmlns:a16="http://schemas.microsoft.com/office/drawing/2014/main" id="{6ABDDC8C-2946-8970-85BF-B6E3A6C4AA10}"/>
              </a:ext>
            </a:extLst>
          </p:cNvPr>
          <p:cNvSpPr>
            <a:spLocks noGrp="1"/>
          </p:cNvSpPr>
          <p:nvPr>
            <p:ph type="sldNum" sz="quarter" idx="11"/>
          </p:nvPr>
        </p:nvSpPr>
        <p:spPr>
          <a:xfrm>
            <a:off x="8709659" y="7475960"/>
            <a:ext cx="1091565" cy="413808"/>
          </a:xfrm>
        </p:spPr>
        <p:txBody>
          <a:bodyPr/>
          <a:lstStyle>
            <a:lvl1pPr algn="r">
              <a:defRPr>
                <a:solidFill>
                  <a:schemeClr val="bg1"/>
                </a:solidFill>
              </a:defRPr>
            </a:lvl1pPr>
          </a:lstStyle>
          <a:p>
            <a:fld id="{BC9BB997-7981-4044-9A5F-081E7206A59F}" type="slidenum">
              <a:rPr lang="en-CA" smtClean="0"/>
              <a:pPr/>
              <a:t>‹#›</a:t>
            </a:fld>
            <a:endParaRPr lang="en-CA"/>
          </a:p>
        </p:txBody>
      </p:sp>
      <p:sp>
        <p:nvSpPr>
          <p:cNvPr id="11" name="Content Placeholder 2">
            <a:extLst>
              <a:ext uri="{FF2B5EF4-FFF2-40B4-BE49-F238E27FC236}">
                <a16:creationId xmlns:a16="http://schemas.microsoft.com/office/drawing/2014/main" id="{6969B0DF-3283-BCB0-D9C8-319C344A3FF8}"/>
              </a:ext>
            </a:extLst>
          </p:cNvPr>
          <p:cNvSpPr>
            <a:spLocks noGrp="1"/>
          </p:cNvSpPr>
          <p:nvPr>
            <p:ph idx="1"/>
          </p:nvPr>
        </p:nvSpPr>
        <p:spPr>
          <a:xfrm>
            <a:off x="480170" y="1963049"/>
            <a:ext cx="9321054" cy="5207008"/>
          </a:xfrm>
        </p:spPr>
        <p:txBody>
          <a:bodyPr>
            <a:normAutofit/>
          </a:bodyPr>
          <a:lstStyle>
            <a:lvl1pPr>
              <a:buClr>
                <a:srgbClr val="EA0000"/>
              </a:buClr>
              <a:defRPr sz="1600">
                <a:latin typeface="Arial" panose="020B0604020202020204" pitchFamily="34" charset="0"/>
                <a:cs typeface="Arial" panose="020B0604020202020204" pitchFamily="34" charset="0"/>
              </a:defRPr>
            </a:lvl1pPr>
            <a:lvl2pPr>
              <a:buClr>
                <a:srgbClr val="EA0000"/>
              </a:buClr>
              <a:defRPr sz="1400">
                <a:latin typeface="Arial" panose="020B0604020202020204" pitchFamily="34" charset="0"/>
                <a:cs typeface="Arial" panose="020B0604020202020204" pitchFamily="34" charset="0"/>
              </a:defRPr>
            </a:lvl2pPr>
            <a:lvl3pPr>
              <a:buClr>
                <a:srgbClr val="EA0000"/>
              </a:buClr>
              <a:defRPr sz="1200">
                <a:latin typeface="Arial" panose="020B0604020202020204" pitchFamily="34" charset="0"/>
                <a:cs typeface="Arial" panose="020B0604020202020204" pitchFamily="34" charset="0"/>
              </a:defRPr>
            </a:lvl3pPr>
            <a:lvl4pPr>
              <a:buClr>
                <a:srgbClr val="EA0000"/>
              </a:buClr>
              <a:defRPr sz="1100">
                <a:latin typeface="Arial" panose="020B0604020202020204" pitchFamily="34" charset="0"/>
                <a:cs typeface="Arial" panose="020B0604020202020204" pitchFamily="34" charset="0"/>
              </a:defRPr>
            </a:lvl4pPr>
            <a:lvl5pPr>
              <a:buClr>
                <a:srgbClr val="EA0000"/>
              </a:buClr>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Graphical user interface&#10;&#10;Description automatically generated">
            <a:extLst>
              <a:ext uri="{FF2B5EF4-FFF2-40B4-BE49-F238E27FC236}">
                <a16:creationId xmlns:a16="http://schemas.microsoft.com/office/drawing/2014/main" id="{3C9A7306-3C40-BFB1-2BBB-AE1E60AFC76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3183" b="46701"/>
          <a:stretch/>
        </p:blipFill>
        <p:spPr>
          <a:xfrm>
            <a:off x="0" y="-24569"/>
            <a:ext cx="10058400" cy="1138136"/>
          </a:xfrm>
          <a:prstGeom prst="rect">
            <a:avLst/>
          </a:prstGeom>
        </p:spPr>
      </p:pic>
      <p:pic>
        <p:nvPicPr>
          <p:cNvPr id="6" name="Picture 5">
            <a:extLst>
              <a:ext uri="{FF2B5EF4-FFF2-40B4-BE49-F238E27FC236}">
                <a16:creationId xmlns:a16="http://schemas.microsoft.com/office/drawing/2014/main" id="{8A8D937F-DFB5-C5CA-C2FC-BF9D1EFDAA4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208605" y="245122"/>
            <a:ext cx="1345925" cy="1345925"/>
          </a:xfrm>
          <a:prstGeom prst="rect">
            <a:avLst/>
          </a:prstGeom>
        </p:spPr>
      </p:pic>
      <p:sp>
        <p:nvSpPr>
          <p:cNvPr id="7" name="TextBox 6">
            <a:extLst>
              <a:ext uri="{FF2B5EF4-FFF2-40B4-BE49-F238E27FC236}">
                <a16:creationId xmlns:a16="http://schemas.microsoft.com/office/drawing/2014/main" id="{00026741-D9AB-DB32-D7E9-96D1FC4346FD}"/>
              </a:ext>
            </a:extLst>
          </p:cNvPr>
          <p:cNvSpPr txBox="1"/>
          <p:nvPr userDrawn="1"/>
        </p:nvSpPr>
        <p:spPr>
          <a:xfrm>
            <a:off x="6227346" y="522274"/>
            <a:ext cx="2359273" cy="46476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a:lnSpc>
                <a:spcPct val="125000"/>
              </a:lnSpc>
              <a:spcAft>
                <a:spcPts val="200"/>
              </a:spcAft>
            </a:pPr>
            <a:r>
              <a:rPr lang="en-US" sz="900" b="0">
                <a:solidFill>
                  <a:srgbClr val="D0CECE"/>
                </a:solidFill>
                <a:latin typeface="Arial"/>
                <a:cs typeface="Arial"/>
              </a:rPr>
              <a:t>ASSEMBLY OF </a:t>
            </a:r>
            <a:br>
              <a:rPr lang="en-US" sz="900" b="0">
                <a:solidFill>
                  <a:srgbClr val="D0CECE"/>
                </a:solidFill>
                <a:latin typeface="Arial"/>
                <a:cs typeface="Arial"/>
              </a:rPr>
            </a:br>
            <a:r>
              <a:rPr lang="en-US" sz="900" b="0">
                <a:solidFill>
                  <a:srgbClr val="D0CECE"/>
                </a:solidFill>
                <a:latin typeface="Arial"/>
                <a:cs typeface="Arial"/>
              </a:rPr>
              <a:t>FIRST NATIONS</a:t>
            </a:r>
            <a:endParaRPr lang="en-US" sz="900" b="0">
              <a:solidFill>
                <a:srgbClr val="D0CECE"/>
              </a:solidFill>
            </a:endParaRPr>
          </a:p>
        </p:txBody>
      </p:sp>
      <p:sp>
        <p:nvSpPr>
          <p:cNvPr id="9" name="TextBox 8">
            <a:extLst>
              <a:ext uri="{FF2B5EF4-FFF2-40B4-BE49-F238E27FC236}">
                <a16:creationId xmlns:a16="http://schemas.microsoft.com/office/drawing/2014/main" id="{8FEF78AC-3C04-CF00-AC24-FA4F364D9DE3}"/>
              </a:ext>
            </a:extLst>
          </p:cNvPr>
          <p:cNvSpPr txBox="1"/>
          <p:nvPr userDrawn="1"/>
        </p:nvSpPr>
        <p:spPr>
          <a:xfrm>
            <a:off x="8662819" y="522274"/>
            <a:ext cx="2359273" cy="46476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5000"/>
              </a:lnSpc>
              <a:spcAft>
                <a:spcPts val="200"/>
              </a:spcAft>
            </a:pPr>
            <a:r>
              <a:rPr lang="en-US" sz="900" b="0" cap="all" baseline="0">
                <a:solidFill>
                  <a:srgbClr val="D0CECE"/>
                </a:solidFill>
                <a:latin typeface="Arial"/>
                <a:cs typeface="Arial"/>
              </a:rPr>
              <a:t>Assemblée</a:t>
            </a:r>
            <a:r>
              <a:rPr lang="en-US" sz="900" b="0" cap="all">
                <a:solidFill>
                  <a:srgbClr val="D0CECE"/>
                </a:solidFill>
                <a:latin typeface="Arial"/>
                <a:cs typeface="Arial"/>
              </a:rPr>
              <a:t> DES</a:t>
            </a:r>
            <a:br>
              <a:rPr lang="en-US" sz="900" b="0" cap="all">
                <a:solidFill>
                  <a:srgbClr val="D0CECE"/>
                </a:solidFill>
                <a:latin typeface="Arial"/>
                <a:cs typeface="Arial"/>
              </a:rPr>
            </a:br>
            <a:r>
              <a:rPr lang="en-US" sz="900" b="0" cap="all">
                <a:solidFill>
                  <a:srgbClr val="D0CECE"/>
                </a:solidFill>
                <a:latin typeface="Arial"/>
                <a:cs typeface="Arial"/>
              </a:rPr>
              <a:t>première</a:t>
            </a:r>
            <a:r>
              <a:rPr lang="en-US" sz="900" b="0">
                <a:solidFill>
                  <a:srgbClr val="D0CECE"/>
                </a:solidFill>
                <a:latin typeface="Arial"/>
                <a:cs typeface="Arial"/>
              </a:rPr>
              <a:t> NATION</a:t>
            </a:r>
            <a:endParaRPr lang="en-US" sz="900" b="0">
              <a:solidFill>
                <a:srgbClr val="D0CECE"/>
              </a:solidFill>
            </a:endParaRPr>
          </a:p>
        </p:txBody>
      </p:sp>
      <p:cxnSp>
        <p:nvCxnSpPr>
          <p:cNvPr id="13" name="Straight Connector 12">
            <a:extLst>
              <a:ext uri="{FF2B5EF4-FFF2-40B4-BE49-F238E27FC236}">
                <a16:creationId xmlns:a16="http://schemas.microsoft.com/office/drawing/2014/main" id="{8FFF9AF1-1AD8-4CFD-0FAF-62158C92CDFA}"/>
              </a:ext>
            </a:extLst>
          </p:cNvPr>
          <p:cNvCxnSpPr>
            <a:cxnSpLocks/>
          </p:cNvCxnSpPr>
          <p:nvPr userDrawn="1"/>
        </p:nvCxnSpPr>
        <p:spPr>
          <a:xfrm>
            <a:off x="8622338" y="600425"/>
            <a:ext cx="0" cy="266350"/>
          </a:xfrm>
          <a:prstGeom prst="line">
            <a:avLst/>
          </a:prstGeom>
          <a:ln>
            <a:solidFill>
              <a:srgbClr val="D0CEC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7902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7" name="Footer Placeholder 4">
            <a:extLst>
              <a:ext uri="{FF2B5EF4-FFF2-40B4-BE49-F238E27FC236}">
                <a16:creationId xmlns:a16="http://schemas.microsoft.com/office/drawing/2014/main" id="{FECBEB58-6CF7-DC22-773E-EC319CA4EBF0}"/>
              </a:ext>
            </a:extLst>
          </p:cNvPr>
          <p:cNvSpPr>
            <a:spLocks noGrp="1"/>
          </p:cNvSpPr>
          <p:nvPr>
            <p:ph type="ftr" sz="quarter" idx="3"/>
          </p:nvPr>
        </p:nvSpPr>
        <p:spPr>
          <a:xfrm>
            <a:off x="685910" y="7203865"/>
            <a:ext cx="3394710" cy="413808"/>
          </a:xfrm>
          <a:prstGeom prst="rect">
            <a:avLst/>
          </a:prstGeom>
        </p:spPr>
        <p:txBody>
          <a:bodyPr/>
          <a:lstStyle>
            <a:lvl1pPr algn="l">
              <a:defRPr sz="800">
                <a:solidFill>
                  <a:schemeClr val="bg1"/>
                </a:solidFill>
                <a:latin typeface="Arial" panose="020B0604020202020204" pitchFamily="34" charset="0"/>
                <a:cs typeface="Arial" panose="020B0604020202020204" pitchFamily="34" charset="0"/>
              </a:defRPr>
            </a:lvl1pPr>
          </a:lstStyle>
          <a:p>
            <a:r>
              <a:rPr lang="en-US"/>
              <a:t>Combler le déficit d'infrastructures d'ici 2030 - Proposition de l'APN et résumé du rapport sur les coûts</a:t>
            </a:r>
            <a:endParaRPr lang="en-CA"/>
          </a:p>
        </p:txBody>
      </p:sp>
      <p:sp>
        <p:nvSpPr>
          <p:cNvPr id="8" name="Slide Number Placeholder 5">
            <a:extLst>
              <a:ext uri="{FF2B5EF4-FFF2-40B4-BE49-F238E27FC236}">
                <a16:creationId xmlns:a16="http://schemas.microsoft.com/office/drawing/2014/main" id="{6FD5482C-AB3A-94F1-12B0-290F4F8F24A1}"/>
              </a:ext>
            </a:extLst>
          </p:cNvPr>
          <p:cNvSpPr>
            <a:spLocks noGrp="1"/>
          </p:cNvSpPr>
          <p:nvPr>
            <p:ph type="sldNum" sz="quarter" idx="4"/>
          </p:nvPr>
        </p:nvSpPr>
        <p:spPr>
          <a:xfrm>
            <a:off x="7103745" y="7203865"/>
            <a:ext cx="2263140" cy="413808"/>
          </a:xfrm>
          <a:prstGeom prst="rect">
            <a:avLst/>
          </a:prstGeom>
        </p:spPr>
        <p:txBody>
          <a:bodyPr/>
          <a:lstStyle>
            <a:lvl1pPr>
              <a:defRPr sz="800">
                <a:solidFill>
                  <a:schemeClr val="bg1"/>
                </a:solidFill>
                <a:latin typeface="Arial" panose="020B0604020202020204" pitchFamily="34" charset="0"/>
                <a:cs typeface="Arial" panose="020B0604020202020204" pitchFamily="34" charset="0"/>
              </a:defRPr>
            </a:lvl1pPr>
          </a:lstStyle>
          <a:p>
            <a:fld id="{BC9BB997-7981-4044-9A5F-081E7206A59F}" type="slidenum">
              <a:rPr lang="en-CA" smtClean="0"/>
              <a:t>‹#›</a:t>
            </a:fld>
            <a:endParaRPr lang="en-CA"/>
          </a:p>
        </p:txBody>
      </p:sp>
    </p:spTree>
    <p:extLst>
      <p:ext uri="{BB962C8B-B14F-4D97-AF65-F5344CB8AC3E}">
        <p14:creationId xmlns:p14="http://schemas.microsoft.com/office/powerpoint/2010/main" val="1534457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5438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257300" indent="-251460" algn="l" defTabSz="1005840" rtl="0" eaLnBrk="1" latinLnBrk="0" hangingPunct="1">
        <a:lnSpc>
          <a:spcPct val="90000"/>
        </a:lnSpc>
        <a:spcBef>
          <a:spcPts val="55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760220" indent="-251460" algn="l" defTabSz="1005840" rtl="0" eaLnBrk="1" latinLnBrk="0" hangingPunct="1">
        <a:lnSpc>
          <a:spcPct val="90000"/>
        </a:lnSpc>
        <a:spcBef>
          <a:spcPts val="55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263140" indent="-251460" algn="l" defTabSz="1005840" rtl="0" eaLnBrk="1" latinLnBrk="0" hangingPunct="1">
        <a:lnSpc>
          <a:spcPct val="90000"/>
        </a:lnSpc>
        <a:spcBef>
          <a:spcPts val="55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7" name="Footer Placeholder 4">
            <a:extLst>
              <a:ext uri="{FF2B5EF4-FFF2-40B4-BE49-F238E27FC236}">
                <a16:creationId xmlns:a16="http://schemas.microsoft.com/office/drawing/2014/main" id="{FECBEB58-6CF7-DC22-773E-EC319CA4EBF0}"/>
              </a:ext>
            </a:extLst>
          </p:cNvPr>
          <p:cNvSpPr>
            <a:spLocks noGrp="1"/>
          </p:cNvSpPr>
          <p:nvPr>
            <p:ph type="ftr" sz="quarter" idx="3"/>
          </p:nvPr>
        </p:nvSpPr>
        <p:spPr>
          <a:xfrm>
            <a:off x="685910" y="7203865"/>
            <a:ext cx="3394710" cy="413808"/>
          </a:xfrm>
          <a:prstGeom prst="rect">
            <a:avLst/>
          </a:prstGeom>
        </p:spPr>
        <p:txBody>
          <a:bodyPr/>
          <a:lstStyle>
            <a:lvl1pPr algn="l">
              <a:defRPr sz="800">
                <a:solidFill>
                  <a:schemeClr val="bg1"/>
                </a:solidFill>
                <a:latin typeface="Arial" panose="020B0604020202020204" pitchFamily="34" charset="0"/>
                <a:cs typeface="Arial" panose="020B0604020202020204" pitchFamily="34" charset="0"/>
              </a:defRPr>
            </a:lvl1pPr>
          </a:lstStyle>
          <a:p>
            <a:r>
              <a:rPr lang="en-US"/>
              <a:t>Combler le déficit d'infrastructures d'ici 2030 - Proposition de l'APN et résumé du rapport sur les coûts</a:t>
            </a:r>
            <a:endParaRPr lang="en-CA"/>
          </a:p>
        </p:txBody>
      </p:sp>
      <p:sp>
        <p:nvSpPr>
          <p:cNvPr id="8" name="Slide Number Placeholder 5">
            <a:extLst>
              <a:ext uri="{FF2B5EF4-FFF2-40B4-BE49-F238E27FC236}">
                <a16:creationId xmlns:a16="http://schemas.microsoft.com/office/drawing/2014/main" id="{6FD5482C-AB3A-94F1-12B0-290F4F8F24A1}"/>
              </a:ext>
            </a:extLst>
          </p:cNvPr>
          <p:cNvSpPr>
            <a:spLocks noGrp="1"/>
          </p:cNvSpPr>
          <p:nvPr>
            <p:ph type="sldNum" sz="quarter" idx="4"/>
          </p:nvPr>
        </p:nvSpPr>
        <p:spPr>
          <a:xfrm>
            <a:off x="7103745" y="7203865"/>
            <a:ext cx="2263140" cy="413808"/>
          </a:xfrm>
          <a:prstGeom prst="rect">
            <a:avLst/>
          </a:prstGeom>
        </p:spPr>
        <p:txBody>
          <a:bodyPr/>
          <a:lstStyle>
            <a:lvl1pPr>
              <a:defRPr sz="800">
                <a:solidFill>
                  <a:schemeClr val="bg1"/>
                </a:solidFill>
                <a:latin typeface="Arial" panose="020B0604020202020204" pitchFamily="34" charset="0"/>
                <a:cs typeface="Arial" panose="020B0604020202020204" pitchFamily="34" charset="0"/>
              </a:defRPr>
            </a:lvl1pPr>
          </a:lstStyle>
          <a:p>
            <a:fld id="{BC9BB997-7981-4044-9A5F-081E7206A59F}" type="slidenum">
              <a:rPr lang="en-CA" smtClean="0"/>
              <a:t>‹#›</a:t>
            </a:fld>
            <a:endParaRPr lang="en-CA"/>
          </a:p>
        </p:txBody>
      </p:sp>
    </p:spTree>
    <p:extLst>
      <p:ext uri="{BB962C8B-B14F-4D97-AF65-F5344CB8AC3E}">
        <p14:creationId xmlns:p14="http://schemas.microsoft.com/office/powerpoint/2010/main" val="34738086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hf hdr="0" dt="0"/>
  <p:txStyles>
    <p:title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54380" indent="-251460" algn="l" defTabSz="1005840" rtl="0" eaLnBrk="1" latinLnBrk="0" hangingPunct="1">
        <a:lnSpc>
          <a:spcPct val="90000"/>
        </a:lnSpc>
        <a:spcBef>
          <a:spcPts val="55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257300" indent="-251460" algn="l" defTabSz="1005840" rtl="0" eaLnBrk="1" latinLnBrk="0" hangingPunct="1">
        <a:lnSpc>
          <a:spcPct val="90000"/>
        </a:lnSpc>
        <a:spcBef>
          <a:spcPts val="55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760220" indent="-251460" algn="l" defTabSz="1005840" rtl="0" eaLnBrk="1" latinLnBrk="0" hangingPunct="1">
        <a:lnSpc>
          <a:spcPct val="90000"/>
        </a:lnSpc>
        <a:spcBef>
          <a:spcPts val="55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263140" indent="-251460" algn="l" defTabSz="1005840" rtl="0" eaLnBrk="1" latinLnBrk="0" hangingPunct="1">
        <a:lnSpc>
          <a:spcPct val="90000"/>
        </a:lnSpc>
        <a:spcBef>
          <a:spcPts val="55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9.sv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chart" Target="../charts/chart2.xml"/><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svg"/></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chart" Target="../charts/chart7.xml"/><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2.sv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8.svg"/><Relationship Id="rId11" Type="http://schemas.openxmlformats.org/officeDocument/2006/relationships/image" Target="../media/image61.png"/><Relationship Id="rId5" Type="http://schemas.openxmlformats.org/officeDocument/2006/relationships/image" Target="../media/image57.png"/><Relationship Id="rId10" Type="http://schemas.microsoft.com/office/2007/relationships/hdphoto" Target="../media/hdphoto2.wdp"/><Relationship Id="rId4" Type="http://schemas.openxmlformats.org/officeDocument/2006/relationships/image" Target="../media/image56.svg"/><Relationship Id="rId9"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chart" Target="../charts/chart8.xml"/><Relationship Id="rId4" Type="http://schemas.openxmlformats.org/officeDocument/2006/relationships/image" Target="../media/image64.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39.svg"/><Relationship Id="rId7" Type="http://schemas.openxmlformats.org/officeDocument/2006/relationships/image" Target="../media/image68.sv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svg"/><Relationship Id="rId10" Type="http://schemas.openxmlformats.org/officeDocument/2006/relationships/chart" Target="../charts/chart10.xml"/><Relationship Id="rId4" Type="http://schemas.openxmlformats.org/officeDocument/2006/relationships/image" Target="../media/image65.png"/><Relationship Id="rId9" Type="http://schemas.openxmlformats.org/officeDocument/2006/relationships/image" Target="../media/image70.svg"/></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Layout" Target="../slideLayouts/slideLayout3.xml"/><Relationship Id="rId5" Type="http://schemas.openxmlformats.org/officeDocument/2006/relationships/chart" Target="../charts/chart13.xml"/><Relationship Id="rId4" Type="http://schemas.openxmlformats.org/officeDocument/2006/relationships/chart" Target="../charts/char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26.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6.png"/><Relationship Id="rId18" Type="http://schemas.microsoft.com/office/2007/relationships/hdphoto" Target="../media/hdphoto10.wdp"/><Relationship Id="rId3" Type="http://schemas.microsoft.com/office/2007/relationships/hdphoto" Target="../media/hdphoto3.wdp"/><Relationship Id="rId21" Type="http://schemas.openxmlformats.org/officeDocument/2006/relationships/image" Target="../media/image90.png"/><Relationship Id="rId7" Type="http://schemas.microsoft.com/office/2007/relationships/hdphoto" Target="../media/hdphoto5.wdp"/><Relationship Id="rId12" Type="http://schemas.microsoft.com/office/2007/relationships/hdphoto" Target="../media/hdphoto7.wdp"/><Relationship Id="rId17" Type="http://schemas.openxmlformats.org/officeDocument/2006/relationships/image" Target="../media/image88.png"/><Relationship Id="rId2" Type="http://schemas.openxmlformats.org/officeDocument/2006/relationships/image" Target="../media/image80.png"/><Relationship Id="rId16" Type="http://schemas.microsoft.com/office/2007/relationships/hdphoto" Target="../media/hdphoto9.wdp"/><Relationship Id="rId20" Type="http://schemas.microsoft.com/office/2007/relationships/hdphoto" Target="../media/hdphoto11.wdp"/><Relationship Id="rId1" Type="http://schemas.openxmlformats.org/officeDocument/2006/relationships/slideLayout" Target="../slideLayouts/slideLayout3.xml"/><Relationship Id="rId6" Type="http://schemas.openxmlformats.org/officeDocument/2006/relationships/image" Target="../media/image82.png"/><Relationship Id="rId11" Type="http://schemas.openxmlformats.org/officeDocument/2006/relationships/image" Target="../media/image85.png"/><Relationship Id="rId5" Type="http://schemas.microsoft.com/office/2007/relationships/hdphoto" Target="../media/hdphoto4.wdp"/><Relationship Id="rId15" Type="http://schemas.openxmlformats.org/officeDocument/2006/relationships/image" Target="../media/image87.png"/><Relationship Id="rId10" Type="http://schemas.microsoft.com/office/2007/relationships/hdphoto" Target="../media/hdphoto6.wdp"/><Relationship Id="rId19" Type="http://schemas.openxmlformats.org/officeDocument/2006/relationships/image" Target="../media/image89.png"/><Relationship Id="rId4" Type="http://schemas.openxmlformats.org/officeDocument/2006/relationships/image" Target="../media/image81.png"/><Relationship Id="rId9" Type="http://schemas.openxmlformats.org/officeDocument/2006/relationships/image" Target="../media/image84.png"/><Relationship Id="rId14" Type="http://schemas.microsoft.com/office/2007/relationships/hdphoto" Target="../media/hdphoto8.wdp"/><Relationship Id="rId22" Type="http://schemas.microsoft.com/office/2007/relationships/hdphoto" Target="../media/hdphoto12.wdp"/></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150.statcan.gc.ca/t1/tbl1/en/tv.action?pid=1010002401" TargetMode="External"/><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3.xml"/><Relationship Id="rId4" Type="http://schemas.openxmlformats.org/officeDocument/2006/relationships/image" Target="../media/image9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s://afn.ca/fr/economie-infrastructures/infrastructures/combler-le-deficit-dinfrastructure/"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notesSlide" Target="../notesSlides/notesSlide6.xml"/><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slideLayout" Target="../slideLayouts/slideLayout3.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19" Type="http://schemas.openxmlformats.org/officeDocument/2006/relationships/image" Target="../media/image35.pn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C0198DB-F06A-1017-44C2-1ECC4E626A73}"/>
              </a:ext>
            </a:extLst>
          </p:cNvPr>
          <p:cNvSpPr txBox="1"/>
          <p:nvPr/>
        </p:nvSpPr>
        <p:spPr>
          <a:xfrm>
            <a:off x="3413430" y="591173"/>
            <a:ext cx="4774606" cy="163940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200"/>
              </a:spcAft>
            </a:pPr>
            <a:r>
              <a:rPr lang="en-US" sz="3200" b="1" dirty="0" err="1">
                <a:solidFill>
                  <a:schemeClr val="bg1"/>
                </a:solidFill>
                <a:latin typeface="Arial"/>
                <a:cs typeface="Calibri"/>
              </a:rPr>
              <a:t>Combler</a:t>
            </a:r>
            <a:r>
              <a:rPr lang="en-US" sz="3200" b="1" dirty="0">
                <a:solidFill>
                  <a:schemeClr val="bg1"/>
                </a:solidFill>
                <a:latin typeface="Arial"/>
                <a:cs typeface="Calibri"/>
              </a:rPr>
              <a:t> le </a:t>
            </a:r>
            <a:r>
              <a:rPr lang="en-US" sz="3200" b="1" dirty="0" err="1">
                <a:solidFill>
                  <a:schemeClr val="bg1"/>
                </a:solidFill>
                <a:latin typeface="Arial"/>
                <a:cs typeface="Calibri"/>
              </a:rPr>
              <a:t>manque</a:t>
            </a:r>
            <a:r>
              <a:rPr lang="en-US" sz="3200" b="1" dirty="0">
                <a:solidFill>
                  <a:schemeClr val="bg1"/>
                </a:solidFill>
                <a:latin typeface="Arial"/>
                <a:cs typeface="Calibri"/>
              </a:rPr>
              <a:t> </a:t>
            </a:r>
            <a:r>
              <a:rPr lang="en-US" sz="3200" b="1" dirty="0" err="1">
                <a:solidFill>
                  <a:schemeClr val="bg1"/>
                </a:solidFill>
                <a:latin typeface="Arial"/>
                <a:cs typeface="Calibri"/>
              </a:rPr>
              <a:t>d'infrastructures</a:t>
            </a:r>
            <a:r>
              <a:rPr lang="en-US" sz="3200" b="1" dirty="0">
                <a:solidFill>
                  <a:schemeClr val="bg1"/>
                </a:solidFill>
                <a:latin typeface="Arial"/>
                <a:cs typeface="Calibri"/>
              </a:rPr>
              <a:t> </a:t>
            </a:r>
            <a:br>
              <a:rPr lang="en-US" sz="3200" b="1" dirty="0">
                <a:solidFill>
                  <a:schemeClr val="bg1"/>
                </a:solidFill>
                <a:latin typeface="Arial"/>
                <a:cs typeface="Calibri"/>
              </a:rPr>
            </a:br>
            <a:r>
              <a:rPr lang="en-US" sz="3200" b="1" dirty="0" err="1">
                <a:solidFill>
                  <a:schemeClr val="bg1"/>
                </a:solidFill>
                <a:latin typeface="Arial"/>
                <a:cs typeface="Calibri"/>
              </a:rPr>
              <a:t>d'ici</a:t>
            </a:r>
            <a:r>
              <a:rPr lang="en-US" sz="3200" b="1" dirty="0">
                <a:solidFill>
                  <a:schemeClr val="bg1"/>
                </a:solidFill>
                <a:latin typeface="Arial"/>
                <a:cs typeface="Calibri"/>
              </a:rPr>
              <a:t> 2030</a:t>
            </a:r>
            <a:endParaRPr lang="en-US" sz="3200" b="1" dirty="0">
              <a:solidFill>
                <a:schemeClr val="bg1"/>
              </a:solidFill>
              <a:latin typeface="Arial"/>
              <a:cs typeface="Arial"/>
            </a:endParaRPr>
          </a:p>
        </p:txBody>
      </p:sp>
      <p:sp>
        <p:nvSpPr>
          <p:cNvPr id="13" name="TextBox 12">
            <a:extLst>
              <a:ext uri="{FF2B5EF4-FFF2-40B4-BE49-F238E27FC236}">
                <a16:creationId xmlns:a16="http://schemas.microsoft.com/office/drawing/2014/main" id="{D581EDF4-3C62-C525-288D-1B1366CCA3EE}"/>
              </a:ext>
            </a:extLst>
          </p:cNvPr>
          <p:cNvSpPr txBox="1"/>
          <p:nvPr/>
        </p:nvSpPr>
        <p:spPr>
          <a:xfrm>
            <a:off x="3413431" y="2413422"/>
            <a:ext cx="6644970" cy="155316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25000"/>
              </a:lnSpc>
              <a:spcAft>
                <a:spcPts val="200"/>
              </a:spcAft>
            </a:pPr>
            <a:r>
              <a:rPr lang="fr-CA" sz="1600" dirty="0">
                <a:solidFill>
                  <a:schemeClr val="bg1"/>
                </a:solidFill>
                <a:latin typeface="Arial"/>
                <a:cs typeface="Arial"/>
              </a:rPr>
              <a:t>Une estimation des coûts exhaustive et collaborative indiquant les besoins d'investissements dans les infrastructures des Premières Nations au Canada</a:t>
            </a:r>
          </a:p>
          <a:p>
            <a:pPr>
              <a:lnSpc>
                <a:spcPct val="125000"/>
              </a:lnSpc>
              <a:spcAft>
                <a:spcPts val="200"/>
              </a:spcAft>
            </a:pPr>
            <a:endParaRPr lang="fr-CA" sz="1100" dirty="0">
              <a:solidFill>
                <a:schemeClr val="bg1"/>
              </a:solidFill>
              <a:latin typeface="Arial"/>
              <a:cs typeface="Arial"/>
            </a:endParaRPr>
          </a:p>
          <a:p>
            <a:pPr>
              <a:lnSpc>
                <a:spcPct val="125000"/>
              </a:lnSpc>
              <a:spcAft>
                <a:spcPts val="200"/>
              </a:spcAft>
            </a:pPr>
            <a:r>
              <a:rPr lang="fr-CA" sz="1100" b="1" dirty="0">
                <a:solidFill>
                  <a:schemeClr val="bg1"/>
                </a:solidFill>
                <a:latin typeface="Arial"/>
                <a:cs typeface="Arial"/>
              </a:rPr>
              <a:t>juillet 2024</a:t>
            </a:r>
            <a:endParaRPr lang="fr-CA" sz="1100" b="1" dirty="0">
              <a:solidFill>
                <a:schemeClr val="bg1"/>
              </a:solidFill>
            </a:endParaRPr>
          </a:p>
        </p:txBody>
      </p:sp>
    </p:spTree>
    <p:extLst>
      <p:ext uri="{BB962C8B-B14F-4D97-AF65-F5344CB8AC3E}">
        <p14:creationId xmlns:p14="http://schemas.microsoft.com/office/powerpoint/2010/main" val="3742813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fld id="{BC9BB997-7981-4044-9A5F-081E7206A59F}" type="slidenum">
              <a:rPr lang="en-CA" smtClean="0"/>
              <a:t>10</a:t>
            </a:fld>
            <a:endParaRPr lang="en-CA"/>
          </a:p>
        </p:txBody>
      </p:sp>
      <p:grpSp>
        <p:nvGrpSpPr>
          <p:cNvPr id="79" name="Group 78">
            <a:extLst>
              <a:ext uri="{FF2B5EF4-FFF2-40B4-BE49-F238E27FC236}">
                <a16:creationId xmlns:a16="http://schemas.microsoft.com/office/drawing/2014/main" id="{EBB0D124-2835-58D8-B8BD-EE9B82535009}"/>
              </a:ext>
            </a:extLst>
          </p:cNvPr>
          <p:cNvGrpSpPr>
            <a:grpSpLocks noChangeAspect="1"/>
          </p:cNvGrpSpPr>
          <p:nvPr/>
        </p:nvGrpSpPr>
        <p:grpSpPr>
          <a:xfrm>
            <a:off x="459220" y="2291577"/>
            <a:ext cx="9139960" cy="3419290"/>
            <a:chOff x="724724" y="2595005"/>
            <a:chExt cx="8608733" cy="3220557"/>
          </a:xfrm>
        </p:grpSpPr>
        <p:sp>
          <p:nvSpPr>
            <p:cNvPr id="67" name="Isosceles Triangle 66">
              <a:extLst>
                <a:ext uri="{FF2B5EF4-FFF2-40B4-BE49-F238E27FC236}">
                  <a16:creationId xmlns:a16="http://schemas.microsoft.com/office/drawing/2014/main" id="{B00D6ACF-66FC-57B1-5184-1B54B52CAE37}"/>
                </a:ext>
              </a:extLst>
            </p:cNvPr>
            <p:cNvSpPr/>
            <p:nvPr/>
          </p:nvSpPr>
          <p:spPr>
            <a:xfrm rot="16200000" flipH="1">
              <a:off x="5564714" y="2546948"/>
              <a:ext cx="501771" cy="597885"/>
            </a:xfrm>
            <a:prstGeom prst="triangle">
              <a:avLst>
                <a:gd name="adj" fmla="val 100000"/>
              </a:avLst>
            </a:prstGeom>
            <a:solidFill>
              <a:schemeClr val="accent6">
                <a:lumMod val="40000"/>
                <a:lumOff val="60000"/>
              </a:schemeClr>
            </a:solidFill>
            <a:ln w="12700" cap="flat" cmpd="sng" algn="ctr">
              <a:noFill/>
              <a:prstDash val="solid"/>
              <a:miter lim="800000"/>
            </a:ln>
            <a:effectLst/>
          </p:spPr>
          <p:txBody>
            <a:bodyPr rtlCol="0" anchor="ctr"/>
            <a:lstStyle/>
            <a:p>
              <a:pPr defTabSz="914400">
                <a:defRPr/>
              </a:pPr>
              <a:endParaRPr lang="en-CA" kern="0">
                <a:solidFill>
                  <a:srgbClr val="FFFFFF"/>
                </a:solidFill>
                <a:latin typeface="Calibri Light"/>
              </a:endParaRPr>
            </a:p>
          </p:txBody>
        </p:sp>
        <p:sp>
          <p:nvSpPr>
            <p:cNvPr id="68" name="Arrow: Pentagon 67">
              <a:extLst>
                <a:ext uri="{FF2B5EF4-FFF2-40B4-BE49-F238E27FC236}">
                  <a16:creationId xmlns:a16="http://schemas.microsoft.com/office/drawing/2014/main" id="{50532A4A-A9D6-0EC0-255E-6EEC3FB3AC2B}"/>
                </a:ext>
              </a:extLst>
            </p:cNvPr>
            <p:cNvSpPr/>
            <p:nvPr/>
          </p:nvSpPr>
          <p:spPr>
            <a:xfrm>
              <a:off x="6115289" y="2595236"/>
              <a:ext cx="2559705" cy="466379"/>
            </a:xfrm>
            <a:prstGeom prst="homePlate">
              <a:avLst>
                <a:gd name="adj" fmla="val 53837"/>
              </a:avLst>
            </a:prstGeom>
            <a:solidFill>
              <a:schemeClr val="accent6">
                <a:lumMod val="40000"/>
                <a:lumOff val="60000"/>
              </a:schemeClr>
            </a:solidFill>
            <a:ln w="12700" cap="flat" cmpd="sng" algn="ctr">
              <a:noFill/>
              <a:prstDash val="solid"/>
              <a:miter lim="800000"/>
            </a:ln>
            <a:effectLst/>
          </p:spPr>
          <p:txBody>
            <a:bodyPr wrap="square" lIns="180000" rtlCol="0" anchor="ctr">
              <a:noAutofit/>
            </a:bodyPr>
            <a:lstStyle/>
            <a:p>
              <a:pPr defTabSz="914400">
                <a:spcBef>
                  <a:spcPts val="900"/>
                </a:spcBef>
                <a:spcAft>
                  <a:spcPts val="900"/>
                </a:spcAft>
                <a:tabLst>
                  <a:tab pos="457200" algn="l"/>
                  <a:tab pos="457200" algn="l"/>
                </a:tabLst>
                <a:defRPr/>
              </a:pPr>
              <a:r>
                <a:rPr lang="en-CA"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Logement : </a:t>
              </a:r>
              <a:r>
                <a:rPr lang="en-CA"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135,1 milliards de dollars</a:t>
              </a:r>
              <a:endParaRPr lang="en-CA" sz="14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69" name="Arrow: Pentagon 68">
              <a:extLst>
                <a:ext uri="{FF2B5EF4-FFF2-40B4-BE49-F238E27FC236}">
                  <a16:creationId xmlns:a16="http://schemas.microsoft.com/office/drawing/2014/main" id="{271D42D3-A469-DAE1-81D0-08FC4514AE78}"/>
                </a:ext>
              </a:extLst>
            </p:cNvPr>
            <p:cNvSpPr/>
            <p:nvPr/>
          </p:nvSpPr>
          <p:spPr>
            <a:xfrm>
              <a:off x="5753376" y="5230629"/>
              <a:ext cx="2859324" cy="508889"/>
            </a:xfrm>
            <a:prstGeom prst="homePlate">
              <a:avLst>
                <a:gd name="adj" fmla="val 33827"/>
              </a:avLst>
            </a:prstGeom>
            <a:solidFill>
              <a:schemeClr val="accent4">
                <a:lumMod val="40000"/>
                <a:lumOff val="60000"/>
              </a:schemeClr>
            </a:solidFill>
            <a:ln w="12700" cap="flat" cmpd="sng" algn="ctr">
              <a:noFill/>
              <a:prstDash val="solid"/>
              <a:miter lim="800000"/>
            </a:ln>
            <a:effectLst/>
          </p:spPr>
          <p:txBody>
            <a:bodyPr wrap="square" lIns="288000" rtlCol="0" anchor="ctr">
              <a:noAutofit/>
            </a:bodyPr>
            <a:lstStyle/>
            <a:p>
              <a:pPr defTabSz="914400">
                <a:spcBef>
                  <a:spcPts val="900"/>
                </a:spcBef>
                <a:spcAft>
                  <a:spcPts val="900"/>
                </a:spcAft>
                <a:tabLst>
                  <a:tab pos="457200" algn="l"/>
                  <a:tab pos="457200" algn="l"/>
                </a:tabLst>
                <a:defRPr/>
              </a:pPr>
              <a:r>
                <a:rPr lang="en-CA"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Avis </a:t>
              </a:r>
              <a:r>
                <a:rPr lang="en-CA" sz="1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concernant</a:t>
              </a:r>
              <a:r>
                <a:rPr lang="en-CA"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la </a:t>
              </a:r>
              <a:r>
                <a:rPr lang="en-CA" sz="1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qualité</a:t>
              </a:r>
              <a:r>
                <a:rPr lang="en-CA"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de </a:t>
              </a:r>
              <a:r>
                <a:rPr lang="en-CA" sz="1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l'eau</a:t>
              </a:r>
              <a:r>
                <a:rPr lang="en-CA"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potable : </a:t>
              </a:r>
              <a:r>
                <a:rPr lang="en-CA"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0,7 milliard de dollars</a:t>
              </a:r>
              <a:endParaRPr lang="en-CA" sz="14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70" name="Arrow: Pentagon 69">
              <a:extLst>
                <a:ext uri="{FF2B5EF4-FFF2-40B4-BE49-F238E27FC236}">
                  <a16:creationId xmlns:a16="http://schemas.microsoft.com/office/drawing/2014/main" id="{F76955E9-2B5F-5060-F682-5C0476524142}"/>
                </a:ext>
              </a:extLst>
            </p:cNvPr>
            <p:cNvSpPr/>
            <p:nvPr/>
          </p:nvSpPr>
          <p:spPr>
            <a:xfrm>
              <a:off x="5676813" y="4558139"/>
              <a:ext cx="3455511" cy="466379"/>
            </a:xfrm>
            <a:prstGeom prst="homePlate">
              <a:avLst>
                <a:gd name="adj" fmla="val 53837"/>
              </a:avLst>
            </a:prstGeom>
            <a:solidFill>
              <a:schemeClr val="accent4">
                <a:lumMod val="40000"/>
                <a:lumOff val="60000"/>
              </a:schemeClr>
            </a:solidFill>
            <a:ln w="12700" cap="flat" cmpd="sng" algn="ctr">
              <a:noFill/>
              <a:prstDash val="solid"/>
              <a:miter lim="800000"/>
            </a:ln>
            <a:effectLst/>
          </p:spPr>
          <p:txBody>
            <a:bodyPr wrap="square" lIns="792000" rtlCol="0" anchor="ctr">
              <a:noAutofit/>
            </a:bodyPr>
            <a:lstStyle/>
            <a:p>
              <a:pPr defTabSz="914400">
                <a:spcBef>
                  <a:spcPts val="900"/>
                </a:spcBef>
                <a:spcAft>
                  <a:spcPts val="900"/>
                </a:spcAft>
                <a:tabLst>
                  <a:tab pos="457200" algn="l"/>
                  <a:tab pos="457200" algn="l"/>
                </a:tabLst>
                <a:defRPr/>
              </a:pPr>
              <a:r>
                <a:rPr lang="en-CA"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Connectivité : </a:t>
              </a:r>
              <a:r>
                <a:rPr lang="en-CA"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5,2 milliards de dollars</a:t>
              </a:r>
            </a:p>
          </p:txBody>
        </p:sp>
        <p:sp>
          <p:nvSpPr>
            <p:cNvPr id="71" name="Google Shape;1041;p36">
              <a:extLst>
                <a:ext uri="{FF2B5EF4-FFF2-40B4-BE49-F238E27FC236}">
                  <a16:creationId xmlns:a16="http://schemas.microsoft.com/office/drawing/2014/main" id="{3AA5F694-0F07-A44D-2171-7D66B1BE4824}"/>
                </a:ext>
              </a:extLst>
            </p:cNvPr>
            <p:cNvSpPr/>
            <p:nvPr/>
          </p:nvSpPr>
          <p:spPr>
            <a:xfrm>
              <a:off x="5676813" y="4557899"/>
              <a:ext cx="3471212" cy="534309"/>
            </a:xfrm>
            <a:custGeom>
              <a:avLst/>
              <a:gdLst/>
              <a:ahLst/>
              <a:cxnLst/>
              <a:rect l="l" t="t" r="r" b="b"/>
              <a:pathLst>
                <a:path w="123124" h="26243" extrusionOk="0">
                  <a:moveTo>
                    <a:pt x="109491" y="1"/>
                  </a:moveTo>
                  <a:lnTo>
                    <a:pt x="118599" y="13360"/>
                  </a:lnTo>
                  <a:lnTo>
                    <a:pt x="112229" y="22504"/>
                  </a:lnTo>
                  <a:lnTo>
                    <a:pt x="1" y="22504"/>
                  </a:lnTo>
                  <a:lnTo>
                    <a:pt x="1" y="26242"/>
                  </a:lnTo>
                  <a:lnTo>
                    <a:pt x="114182" y="26242"/>
                  </a:lnTo>
                  <a:lnTo>
                    <a:pt x="123123" y="13407"/>
                  </a:lnTo>
                  <a:lnTo>
                    <a:pt x="114182" y="1"/>
                  </a:lnTo>
                  <a:close/>
                </a:path>
              </a:pathLst>
            </a:custGeom>
            <a:solidFill>
              <a:srgbClr val="413F41"/>
            </a:solidFill>
            <a:ln>
              <a:noFill/>
            </a:ln>
          </p:spPr>
          <p:txBody>
            <a:bodyPr spcFirstLastPara="1" wrap="square" lIns="91425" tIns="91425" rIns="91425" bIns="91425" anchor="ctr" anchorCtr="0">
              <a:noAutofit/>
            </a:bodyPr>
            <a:lstStyle/>
            <a:p>
              <a:pPr defTabSz="914400">
                <a:defRPr/>
              </a:pPr>
              <a:endParaRPr lang="en-CA" kern="0">
                <a:solidFill>
                  <a:sysClr val="windowText" lastClr="000000"/>
                </a:solidFill>
              </a:endParaRPr>
            </a:p>
          </p:txBody>
        </p:sp>
        <p:sp>
          <p:nvSpPr>
            <p:cNvPr id="72" name="Arrow: Pentagon 71">
              <a:extLst>
                <a:ext uri="{FF2B5EF4-FFF2-40B4-BE49-F238E27FC236}">
                  <a16:creationId xmlns:a16="http://schemas.microsoft.com/office/drawing/2014/main" id="{CC042DBB-CAD4-B805-6578-DEF39A3DCFF4}"/>
                </a:ext>
              </a:extLst>
            </p:cNvPr>
            <p:cNvSpPr/>
            <p:nvPr/>
          </p:nvSpPr>
          <p:spPr>
            <a:xfrm>
              <a:off x="5676813" y="3229554"/>
              <a:ext cx="3455511" cy="466379"/>
            </a:xfrm>
            <a:prstGeom prst="homePlate">
              <a:avLst>
                <a:gd name="adj" fmla="val 53837"/>
              </a:avLst>
            </a:prstGeom>
            <a:solidFill>
              <a:schemeClr val="accent6">
                <a:lumMod val="40000"/>
                <a:lumOff val="60000"/>
              </a:schemeClr>
            </a:solidFill>
            <a:ln w="12700" cap="flat" cmpd="sng" algn="ctr">
              <a:noFill/>
              <a:prstDash val="solid"/>
              <a:miter lim="800000"/>
            </a:ln>
            <a:effectLst/>
          </p:spPr>
          <p:txBody>
            <a:bodyPr wrap="square" lIns="792000" rtlCol="0" anchor="ctr">
              <a:noAutofit/>
            </a:bodyPr>
            <a:lstStyle/>
            <a:p>
              <a:pPr defTabSz="914400">
                <a:spcBef>
                  <a:spcPts val="900"/>
                </a:spcBef>
                <a:spcAft>
                  <a:spcPts val="900"/>
                </a:spcAft>
                <a:tabLst>
                  <a:tab pos="457200" algn="l"/>
                  <a:tab pos="457200" algn="l"/>
                </a:tabLst>
                <a:defRPr/>
              </a:pPr>
              <a:r>
                <a:rPr lang="en-CA"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Infrastructures : </a:t>
              </a:r>
              <a:r>
                <a:rPr lang="en-CA"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59,5 milliards de dollars</a:t>
              </a:r>
              <a:endParaRPr lang="en-CA" sz="14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73" name="Google Shape;1041;p36">
              <a:extLst>
                <a:ext uri="{FF2B5EF4-FFF2-40B4-BE49-F238E27FC236}">
                  <a16:creationId xmlns:a16="http://schemas.microsoft.com/office/drawing/2014/main" id="{8836C351-E1B7-D558-2707-451A778FF89D}"/>
                </a:ext>
              </a:extLst>
            </p:cNvPr>
            <p:cNvSpPr/>
            <p:nvPr/>
          </p:nvSpPr>
          <p:spPr>
            <a:xfrm>
              <a:off x="5676813" y="3229314"/>
              <a:ext cx="3471212" cy="534309"/>
            </a:xfrm>
            <a:custGeom>
              <a:avLst/>
              <a:gdLst/>
              <a:ahLst/>
              <a:cxnLst/>
              <a:rect l="l" t="t" r="r" b="b"/>
              <a:pathLst>
                <a:path w="123124" h="26243" extrusionOk="0">
                  <a:moveTo>
                    <a:pt x="109491" y="1"/>
                  </a:moveTo>
                  <a:lnTo>
                    <a:pt x="118599" y="13360"/>
                  </a:lnTo>
                  <a:lnTo>
                    <a:pt x="112229" y="22504"/>
                  </a:lnTo>
                  <a:lnTo>
                    <a:pt x="1" y="22504"/>
                  </a:lnTo>
                  <a:lnTo>
                    <a:pt x="1" y="26242"/>
                  </a:lnTo>
                  <a:lnTo>
                    <a:pt x="114182" y="26242"/>
                  </a:lnTo>
                  <a:lnTo>
                    <a:pt x="123123" y="13407"/>
                  </a:lnTo>
                  <a:lnTo>
                    <a:pt x="114182" y="1"/>
                  </a:lnTo>
                  <a:close/>
                </a:path>
              </a:pathLst>
            </a:custGeom>
            <a:solidFill>
              <a:srgbClr val="413F41"/>
            </a:solidFill>
            <a:ln>
              <a:noFill/>
            </a:ln>
          </p:spPr>
          <p:txBody>
            <a:bodyPr spcFirstLastPara="1" wrap="square" lIns="91425" tIns="91425" rIns="91425" bIns="91425" anchor="ctr" anchorCtr="0">
              <a:noAutofit/>
            </a:bodyPr>
            <a:lstStyle/>
            <a:p>
              <a:pPr defTabSz="914400">
                <a:defRPr/>
              </a:pPr>
              <a:endParaRPr lang="en-CA" kern="0">
                <a:solidFill>
                  <a:sysClr val="windowText" lastClr="000000"/>
                </a:solidFill>
              </a:endParaRPr>
            </a:p>
          </p:txBody>
        </p:sp>
        <p:sp>
          <p:nvSpPr>
            <p:cNvPr id="74" name="Arrow: Pentagon 73">
              <a:extLst>
                <a:ext uri="{FF2B5EF4-FFF2-40B4-BE49-F238E27FC236}">
                  <a16:creationId xmlns:a16="http://schemas.microsoft.com/office/drawing/2014/main" id="{1A76D960-110D-DC4E-C4DA-BD2F899E4F68}"/>
                </a:ext>
              </a:extLst>
            </p:cNvPr>
            <p:cNvSpPr/>
            <p:nvPr/>
          </p:nvSpPr>
          <p:spPr>
            <a:xfrm>
              <a:off x="5753805" y="3885409"/>
              <a:ext cx="3563952" cy="466379"/>
            </a:xfrm>
            <a:prstGeom prst="homePlate">
              <a:avLst>
                <a:gd name="adj" fmla="val 53837"/>
              </a:avLst>
            </a:prstGeom>
            <a:solidFill>
              <a:schemeClr val="accent6">
                <a:lumMod val="40000"/>
                <a:lumOff val="60000"/>
              </a:schemeClr>
            </a:solidFill>
            <a:ln w="12700" cap="flat" cmpd="sng" algn="ctr">
              <a:noFill/>
              <a:prstDash val="solid"/>
              <a:miter lim="800000"/>
            </a:ln>
            <a:effectLst/>
          </p:spPr>
          <p:txBody>
            <a:bodyPr wrap="square" lIns="792000" rtlCol="0" anchor="ctr">
              <a:noAutofit/>
            </a:bodyPr>
            <a:lstStyle/>
            <a:p>
              <a:pPr defTabSz="914400">
                <a:spcBef>
                  <a:spcPts val="900"/>
                </a:spcBef>
                <a:spcAft>
                  <a:spcPts val="900"/>
                </a:spcAft>
                <a:tabLst>
                  <a:tab pos="457200" algn="l"/>
                  <a:tab pos="457200" algn="l"/>
                </a:tabLst>
                <a:defRPr/>
              </a:pPr>
              <a:r>
                <a:rPr lang="en-CA"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Demandes directes des Premières Nations : </a:t>
              </a:r>
              <a:r>
                <a:rPr lang="en-CA"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55,4 milliards de dollars</a:t>
              </a:r>
              <a:endParaRPr lang="en-CA" sz="12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75" name="Google Shape;1041;p36">
              <a:extLst>
                <a:ext uri="{FF2B5EF4-FFF2-40B4-BE49-F238E27FC236}">
                  <a16:creationId xmlns:a16="http://schemas.microsoft.com/office/drawing/2014/main" id="{CC36F5D8-ABAD-211C-4B93-07DF2FFF36F9}"/>
                </a:ext>
              </a:extLst>
            </p:cNvPr>
            <p:cNvSpPr/>
            <p:nvPr/>
          </p:nvSpPr>
          <p:spPr>
            <a:xfrm>
              <a:off x="5862245" y="3885169"/>
              <a:ext cx="3471212" cy="534309"/>
            </a:xfrm>
            <a:custGeom>
              <a:avLst/>
              <a:gdLst/>
              <a:ahLst/>
              <a:cxnLst/>
              <a:rect l="l" t="t" r="r" b="b"/>
              <a:pathLst>
                <a:path w="123124" h="26243" extrusionOk="0">
                  <a:moveTo>
                    <a:pt x="109491" y="1"/>
                  </a:moveTo>
                  <a:lnTo>
                    <a:pt x="118599" y="13360"/>
                  </a:lnTo>
                  <a:lnTo>
                    <a:pt x="112229" y="22504"/>
                  </a:lnTo>
                  <a:lnTo>
                    <a:pt x="1" y="22504"/>
                  </a:lnTo>
                  <a:lnTo>
                    <a:pt x="1" y="26242"/>
                  </a:lnTo>
                  <a:lnTo>
                    <a:pt x="114182" y="26242"/>
                  </a:lnTo>
                  <a:lnTo>
                    <a:pt x="123123" y="13407"/>
                  </a:lnTo>
                  <a:lnTo>
                    <a:pt x="114182" y="1"/>
                  </a:lnTo>
                  <a:close/>
                </a:path>
              </a:pathLst>
            </a:custGeom>
            <a:solidFill>
              <a:srgbClr val="413F41"/>
            </a:solidFill>
            <a:ln>
              <a:noFill/>
            </a:ln>
          </p:spPr>
          <p:txBody>
            <a:bodyPr spcFirstLastPara="1" wrap="square" lIns="91425" tIns="91425" rIns="91425" bIns="91425" anchor="ctr" anchorCtr="0">
              <a:noAutofit/>
            </a:bodyPr>
            <a:lstStyle/>
            <a:p>
              <a:pPr defTabSz="914400">
                <a:defRPr/>
              </a:pPr>
              <a:endParaRPr lang="en-CA" kern="0">
                <a:solidFill>
                  <a:sysClr val="windowText" lastClr="000000"/>
                </a:solidFill>
              </a:endParaRPr>
            </a:p>
          </p:txBody>
        </p:sp>
        <p:sp>
          <p:nvSpPr>
            <p:cNvPr id="76" name="Isosceles Triangle 75">
              <a:extLst>
                <a:ext uri="{FF2B5EF4-FFF2-40B4-BE49-F238E27FC236}">
                  <a16:creationId xmlns:a16="http://schemas.microsoft.com/office/drawing/2014/main" id="{232C8604-4476-61AE-5508-7EE3B03E23C7}"/>
                </a:ext>
              </a:extLst>
            </p:cNvPr>
            <p:cNvSpPr/>
            <p:nvPr/>
          </p:nvSpPr>
          <p:spPr>
            <a:xfrm rot="16200000" flipH="1">
              <a:off x="5302311" y="5207261"/>
              <a:ext cx="551150" cy="597885"/>
            </a:xfrm>
            <a:prstGeom prst="triangle">
              <a:avLst>
                <a:gd name="adj" fmla="val 0"/>
              </a:avLst>
            </a:prstGeom>
            <a:solidFill>
              <a:schemeClr val="accent4">
                <a:lumMod val="40000"/>
                <a:lumOff val="60000"/>
              </a:schemeClr>
            </a:solidFill>
            <a:ln w="12700" cap="flat" cmpd="sng" algn="ctr">
              <a:noFill/>
              <a:prstDash val="solid"/>
              <a:miter lim="800000"/>
            </a:ln>
            <a:effectLst/>
          </p:spPr>
          <p:txBody>
            <a:bodyPr rtlCol="0" anchor="ctr"/>
            <a:lstStyle/>
            <a:p>
              <a:pPr defTabSz="914400">
                <a:defRPr/>
              </a:pPr>
              <a:endParaRPr lang="en-CA" kern="0">
                <a:solidFill>
                  <a:srgbClr val="FFFFFF"/>
                </a:solidFill>
                <a:latin typeface="Calibri Light"/>
              </a:endParaRPr>
            </a:p>
          </p:txBody>
        </p:sp>
        <p:sp>
          <p:nvSpPr>
            <p:cNvPr id="77" name="Google Shape;1027;p36">
              <a:extLst>
                <a:ext uri="{FF2B5EF4-FFF2-40B4-BE49-F238E27FC236}">
                  <a16:creationId xmlns:a16="http://schemas.microsoft.com/office/drawing/2014/main" id="{7441BB0A-524D-DBC2-DFCC-3CEAB3F9F515}"/>
                </a:ext>
              </a:extLst>
            </p:cNvPr>
            <p:cNvSpPr/>
            <p:nvPr/>
          </p:nvSpPr>
          <p:spPr>
            <a:xfrm>
              <a:off x="5393449" y="2595005"/>
              <a:ext cx="3333757" cy="981565"/>
            </a:xfrm>
            <a:custGeom>
              <a:avLst/>
              <a:gdLst/>
              <a:ahLst/>
              <a:cxnLst/>
              <a:rect l="l" t="t" r="r" b="b"/>
              <a:pathLst>
                <a:path w="126529" h="49459" extrusionOk="0">
                  <a:moveTo>
                    <a:pt x="112896" y="0"/>
                  </a:moveTo>
                  <a:lnTo>
                    <a:pt x="121992" y="13347"/>
                  </a:lnTo>
                  <a:lnTo>
                    <a:pt x="115634" y="22467"/>
                  </a:lnTo>
                  <a:lnTo>
                    <a:pt x="24396" y="22467"/>
                  </a:lnTo>
                  <a:lnTo>
                    <a:pt x="24396" y="22432"/>
                  </a:lnTo>
                  <a:lnTo>
                    <a:pt x="24373" y="22432"/>
                  </a:lnTo>
                  <a:lnTo>
                    <a:pt x="0" y="46804"/>
                  </a:lnTo>
                  <a:lnTo>
                    <a:pt x="2644" y="49459"/>
                  </a:lnTo>
                  <a:lnTo>
                    <a:pt x="25897" y="26194"/>
                  </a:lnTo>
                  <a:lnTo>
                    <a:pt x="117587" y="26194"/>
                  </a:lnTo>
                  <a:lnTo>
                    <a:pt x="126528" y="13383"/>
                  </a:lnTo>
                  <a:lnTo>
                    <a:pt x="117587" y="0"/>
                  </a:lnTo>
                  <a:close/>
                </a:path>
              </a:pathLst>
            </a:custGeom>
            <a:solidFill>
              <a:srgbClr val="413F41"/>
            </a:solidFill>
            <a:ln>
              <a:noFill/>
            </a:ln>
          </p:spPr>
          <p:txBody>
            <a:bodyPr spcFirstLastPara="1" wrap="square" lIns="91425" tIns="91425" rIns="91425" bIns="91425" anchor="ctr" anchorCtr="0">
              <a:noAutofit/>
            </a:bodyPr>
            <a:lstStyle/>
            <a:p>
              <a:pPr defTabSz="914400">
                <a:defRPr/>
              </a:pPr>
              <a:endParaRPr lang="en-CA" kern="0">
                <a:solidFill>
                  <a:sysClr val="windowText" lastClr="000000"/>
                </a:solidFill>
              </a:endParaRPr>
            </a:p>
          </p:txBody>
        </p:sp>
        <p:sp>
          <p:nvSpPr>
            <p:cNvPr id="78" name="Google Shape;1034;p36">
              <a:extLst>
                <a:ext uri="{FF2B5EF4-FFF2-40B4-BE49-F238E27FC236}">
                  <a16:creationId xmlns:a16="http://schemas.microsoft.com/office/drawing/2014/main" id="{2B6EFBD8-5BEA-E8FC-300D-434A40AB3959}"/>
                </a:ext>
              </a:extLst>
            </p:cNvPr>
            <p:cNvSpPr/>
            <p:nvPr/>
          </p:nvSpPr>
          <p:spPr>
            <a:xfrm>
              <a:off x="5235956" y="5213048"/>
              <a:ext cx="3471213" cy="601483"/>
            </a:xfrm>
            <a:custGeom>
              <a:avLst/>
              <a:gdLst/>
              <a:ahLst/>
              <a:cxnLst/>
              <a:rect l="l" t="t" r="r" b="b"/>
              <a:pathLst>
                <a:path w="126517" h="27004" extrusionOk="0">
                  <a:moveTo>
                    <a:pt x="2632" y="1"/>
                  </a:moveTo>
                  <a:lnTo>
                    <a:pt x="0" y="2632"/>
                  </a:lnTo>
                  <a:lnTo>
                    <a:pt x="24384" y="26968"/>
                  </a:lnTo>
                  <a:lnTo>
                    <a:pt x="24384" y="27004"/>
                  </a:lnTo>
                  <a:lnTo>
                    <a:pt x="117575" y="27004"/>
                  </a:lnTo>
                  <a:lnTo>
                    <a:pt x="126516" y="14193"/>
                  </a:lnTo>
                  <a:lnTo>
                    <a:pt x="117575" y="810"/>
                  </a:lnTo>
                  <a:lnTo>
                    <a:pt x="112884" y="810"/>
                  </a:lnTo>
                  <a:lnTo>
                    <a:pt x="121980" y="14157"/>
                  </a:lnTo>
                  <a:lnTo>
                    <a:pt x="115622" y="23277"/>
                  </a:lnTo>
                  <a:lnTo>
                    <a:pt x="25885" y="23277"/>
                  </a:lnTo>
                  <a:lnTo>
                    <a:pt x="2632" y="1"/>
                  </a:lnTo>
                  <a:close/>
                </a:path>
              </a:pathLst>
            </a:custGeom>
            <a:solidFill>
              <a:srgbClr val="413F41"/>
            </a:solidFill>
            <a:ln>
              <a:noFill/>
            </a:ln>
          </p:spPr>
          <p:txBody>
            <a:bodyPr spcFirstLastPara="1" wrap="square" lIns="91425" tIns="91425" rIns="274300" bIns="91425" anchor="ctr" anchorCtr="0">
              <a:noAutofit/>
            </a:bodyPr>
            <a:lstStyle/>
            <a:p>
              <a:pPr defTabSz="914400">
                <a:defRPr/>
              </a:pPr>
              <a:endParaRPr lang="en-CA" kern="0">
                <a:solidFill>
                  <a:sysClr val="windowText" lastClr="000000"/>
                </a:solidFill>
              </a:endParaRPr>
            </a:p>
          </p:txBody>
        </p:sp>
        <p:sp>
          <p:nvSpPr>
            <p:cNvPr id="64" name="Isosceles Triangle 63">
              <a:extLst>
                <a:ext uri="{FF2B5EF4-FFF2-40B4-BE49-F238E27FC236}">
                  <a16:creationId xmlns:a16="http://schemas.microsoft.com/office/drawing/2014/main" id="{C442F9D6-5170-11A3-00F9-3C5C6AEB2CEB}"/>
                </a:ext>
              </a:extLst>
            </p:cNvPr>
            <p:cNvSpPr/>
            <p:nvPr/>
          </p:nvSpPr>
          <p:spPr>
            <a:xfrm rot="5400000">
              <a:off x="3991322" y="2547605"/>
              <a:ext cx="501771" cy="598633"/>
            </a:xfrm>
            <a:prstGeom prst="triangle">
              <a:avLst>
                <a:gd name="adj" fmla="val 100000"/>
              </a:avLst>
            </a:prstGeom>
            <a:solidFill>
              <a:srgbClr val="FFFFFF">
                <a:lumMod val="95000"/>
              </a:srgbClr>
            </a:solidFill>
            <a:ln w="12700" cap="flat" cmpd="sng" algn="ctr">
              <a:noFill/>
              <a:prstDash val="solid"/>
              <a:miter lim="800000"/>
            </a:ln>
            <a:effectLst/>
          </p:spPr>
          <p:txBody>
            <a:bodyPr rtlCol="0" anchor="ctr"/>
            <a:lstStyle/>
            <a:p>
              <a:pPr defTabSz="914400">
                <a:defRPr/>
              </a:pPr>
              <a:endParaRPr lang="en-CA" kern="0">
                <a:solidFill>
                  <a:srgbClr val="FFFFFF"/>
                </a:solidFill>
                <a:latin typeface="Calibri Light"/>
              </a:endParaRPr>
            </a:p>
          </p:txBody>
        </p:sp>
        <p:sp>
          <p:nvSpPr>
            <p:cNvPr id="63" name="Arrow: Pentagon 62">
              <a:extLst>
                <a:ext uri="{FF2B5EF4-FFF2-40B4-BE49-F238E27FC236}">
                  <a16:creationId xmlns:a16="http://schemas.microsoft.com/office/drawing/2014/main" id="{CC3714F9-DACF-84F6-B020-3AD6B00C7570}"/>
                </a:ext>
              </a:extLst>
            </p:cNvPr>
            <p:cNvSpPr/>
            <p:nvPr/>
          </p:nvSpPr>
          <p:spPr>
            <a:xfrm flipH="1">
              <a:off x="1383187" y="2596267"/>
              <a:ext cx="2559705" cy="466379"/>
            </a:xfrm>
            <a:prstGeom prst="homePlate">
              <a:avLst>
                <a:gd name="adj" fmla="val 53837"/>
              </a:avLst>
            </a:prstGeom>
            <a:solidFill>
              <a:srgbClr val="FFFFFF">
                <a:lumMod val="95000"/>
              </a:srgbClr>
            </a:solidFill>
            <a:ln w="12700" cap="flat" cmpd="sng" algn="ctr">
              <a:noFill/>
              <a:prstDash val="solid"/>
              <a:miter lim="800000"/>
            </a:ln>
            <a:effectLst/>
          </p:spPr>
          <p:txBody>
            <a:bodyPr wrap="square" lIns="108000" rIns="0" rtlCol="0" anchor="ctr">
              <a:noAutofit/>
            </a:bodyPr>
            <a:lstStyle/>
            <a:p>
              <a:pPr defTabSz="914400">
                <a:spcBef>
                  <a:spcPts val="900"/>
                </a:spcBef>
                <a:spcAft>
                  <a:spcPts val="900"/>
                </a:spcAft>
                <a:tabLst>
                  <a:tab pos="457200" algn="l"/>
                  <a:tab pos="457200" algn="l"/>
                </a:tabLst>
                <a:defRPr/>
              </a:pPr>
              <a:r>
                <a:rPr lang="en-CA"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Éducation : </a:t>
              </a:r>
              <a:r>
                <a:rPr lang="en-CA"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12,6 milliards de dollars</a:t>
              </a:r>
              <a:endParaRPr lang="en-CA" sz="14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62" name="Arrow: Pentagon 61">
              <a:extLst>
                <a:ext uri="{FF2B5EF4-FFF2-40B4-BE49-F238E27FC236}">
                  <a16:creationId xmlns:a16="http://schemas.microsoft.com/office/drawing/2014/main" id="{67147FB6-45CD-C031-8EFE-A095A0DC4FFD}"/>
                </a:ext>
              </a:extLst>
            </p:cNvPr>
            <p:cNvSpPr/>
            <p:nvPr/>
          </p:nvSpPr>
          <p:spPr>
            <a:xfrm flipH="1">
              <a:off x="1445481" y="5231660"/>
              <a:ext cx="2747605" cy="508889"/>
            </a:xfrm>
            <a:prstGeom prst="homePlate">
              <a:avLst>
                <a:gd name="adj" fmla="val 33827"/>
              </a:avLst>
            </a:prstGeom>
            <a:solidFill>
              <a:srgbClr val="FFFFFF">
                <a:lumMod val="95000"/>
              </a:srgbClr>
            </a:solidFill>
            <a:ln w="12700" cap="flat" cmpd="sng" algn="ctr">
              <a:noFill/>
              <a:prstDash val="solid"/>
              <a:miter lim="800000"/>
            </a:ln>
            <a:effectLst/>
          </p:spPr>
          <p:txBody>
            <a:bodyPr wrap="square" lIns="288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Accessibilité : </a:t>
              </a:r>
              <a:r>
                <a:rPr lang="en-CA"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1,6 milliard de dollars</a:t>
              </a:r>
              <a:endParaRPr lang="en-CA" sz="14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58" name="Arrow: Pentagon 57">
              <a:extLst>
                <a:ext uri="{FF2B5EF4-FFF2-40B4-BE49-F238E27FC236}">
                  <a16:creationId xmlns:a16="http://schemas.microsoft.com/office/drawing/2014/main" id="{EBC041AD-2368-5D99-5752-8832F1954B31}"/>
                </a:ext>
              </a:extLst>
            </p:cNvPr>
            <p:cNvSpPr/>
            <p:nvPr/>
          </p:nvSpPr>
          <p:spPr>
            <a:xfrm flipH="1">
              <a:off x="925857" y="4559170"/>
              <a:ext cx="3455511" cy="466379"/>
            </a:xfrm>
            <a:prstGeom prst="homePlate">
              <a:avLst>
                <a:gd name="adj" fmla="val 53837"/>
              </a:avLst>
            </a:prstGeom>
            <a:solidFill>
              <a:srgbClr val="FFFFFF">
                <a:lumMod val="95000"/>
              </a:srgbClr>
            </a:solidFill>
            <a:ln w="12700" cap="flat" cmpd="sng" algn="ctr">
              <a:noFill/>
              <a:prstDash val="solid"/>
              <a:miter lim="800000"/>
            </a:ln>
            <a:effectLst/>
          </p:spPr>
          <p:txBody>
            <a:bodyPr wrap="square" lIns="288000" rtlCol="0" anchor="ctr">
              <a:noAutofit/>
            </a:bodyPr>
            <a:lstStyle/>
            <a:p>
              <a:pPr defTabSz="914400">
                <a:spcBef>
                  <a:spcPts val="900"/>
                </a:spcBef>
                <a:spcAft>
                  <a:spcPts val="900"/>
                </a:spcAft>
                <a:tabLst>
                  <a:tab pos="457200" algn="l"/>
                  <a:tab pos="457200" algn="l"/>
                </a:tabLst>
                <a:defRPr/>
              </a:pPr>
              <a:r>
                <a:rPr lang="en-CA" sz="1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Carbonentralité</a:t>
              </a:r>
              <a:r>
                <a:rPr lang="en-CA"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CA"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12,7 milliards de dollars</a:t>
              </a:r>
              <a:endParaRPr lang="en-CA" sz="14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59" name="Google Shape;1041;p36">
              <a:extLst>
                <a:ext uri="{FF2B5EF4-FFF2-40B4-BE49-F238E27FC236}">
                  <a16:creationId xmlns:a16="http://schemas.microsoft.com/office/drawing/2014/main" id="{F105190E-09B0-17F0-2A75-1762D1319A93}"/>
                </a:ext>
              </a:extLst>
            </p:cNvPr>
            <p:cNvSpPr/>
            <p:nvPr/>
          </p:nvSpPr>
          <p:spPr>
            <a:xfrm flipH="1">
              <a:off x="910156" y="4558930"/>
              <a:ext cx="3471212" cy="534309"/>
            </a:xfrm>
            <a:custGeom>
              <a:avLst/>
              <a:gdLst/>
              <a:ahLst/>
              <a:cxnLst/>
              <a:rect l="l" t="t" r="r" b="b"/>
              <a:pathLst>
                <a:path w="123124" h="26243" extrusionOk="0">
                  <a:moveTo>
                    <a:pt x="109491" y="1"/>
                  </a:moveTo>
                  <a:lnTo>
                    <a:pt x="118599" y="13360"/>
                  </a:lnTo>
                  <a:lnTo>
                    <a:pt x="112229" y="22504"/>
                  </a:lnTo>
                  <a:lnTo>
                    <a:pt x="1" y="22504"/>
                  </a:lnTo>
                  <a:lnTo>
                    <a:pt x="1" y="26242"/>
                  </a:lnTo>
                  <a:lnTo>
                    <a:pt x="114182" y="26242"/>
                  </a:lnTo>
                  <a:lnTo>
                    <a:pt x="123123" y="13407"/>
                  </a:lnTo>
                  <a:lnTo>
                    <a:pt x="114182" y="1"/>
                  </a:lnTo>
                  <a:close/>
                </a:path>
              </a:pathLst>
            </a:custGeom>
            <a:solidFill>
              <a:srgbClr val="413F41"/>
            </a:solidFill>
            <a:ln>
              <a:noFill/>
            </a:ln>
          </p:spPr>
          <p:txBody>
            <a:bodyPr spcFirstLastPara="1" wrap="square" lIns="91425" tIns="91425" rIns="91425" bIns="91425" anchor="ctr" anchorCtr="0">
              <a:noAutofit/>
            </a:bodyPr>
            <a:lstStyle/>
            <a:p>
              <a:pPr defTabSz="914400">
                <a:defRPr/>
              </a:pPr>
              <a:endParaRPr lang="en-CA" kern="0">
                <a:solidFill>
                  <a:sysClr val="windowText" lastClr="000000"/>
                </a:solidFill>
              </a:endParaRPr>
            </a:p>
          </p:txBody>
        </p:sp>
        <p:sp>
          <p:nvSpPr>
            <p:cNvPr id="56" name="Arrow: Pentagon 55">
              <a:extLst>
                <a:ext uri="{FF2B5EF4-FFF2-40B4-BE49-F238E27FC236}">
                  <a16:creationId xmlns:a16="http://schemas.microsoft.com/office/drawing/2014/main" id="{F6030065-6E87-8969-34A4-F74BDC584825}"/>
                </a:ext>
              </a:extLst>
            </p:cNvPr>
            <p:cNvSpPr/>
            <p:nvPr/>
          </p:nvSpPr>
          <p:spPr>
            <a:xfrm flipH="1">
              <a:off x="806891" y="3241471"/>
              <a:ext cx="3455511" cy="466379"/>
            </a:xfrm>
            <a:prstGeom prst="homePlate">
              <a:avLst>
                <a:gd name="adj" fmla="val 53837"/>
              </a:avLst>
            </a:prstGeom>
            <a:solidFill>
              <a:srgbClr val="FFFFFF">
                <a:lumMod val="95000"/>
              </a:srgbClr>
            </a:solidFill>
            <a:ln w="12700" cap="flat" cmpd="sng" algn="ctr">
              <a:noFill/>
              <a:prstDash val="solid"/>
              <a:miter lim="800000"/>
            </a:ln>
            <a:effectLst/>
          </p:spPr>
          <p:txBody>
            <a:bodyPr wrap="square" lIns="288000" rtlCol="0" anchor="ctr">
              <a:noAutofit/>
            </a:bodyPr>
            <a:lstStyle/>
            <a:p>
              <a:pPr defTabSz="914400">
                <a:spcBef>
                  <a:spcPts val="900"/>
                </a:spcBef>
                <a:spcAft>
                  <a:spcPts val="900"/>
                </a:spcAft>
                <a:tabLst>
                  <a:tab pos="457200" algn="l"/>
                  <a:tab pos="457200" algn="l"/>
                </a:tabLst>
                <a:defRPr/>
              </a:pPr>
              <a:r>
                <a:rPr lang="en-CA" sz="1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Accès</a:t>
              </a:r>
              <a:r>
                <a:rPr lang="en-CA"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CA" sz="1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routiers</a:t>
              </a:r>
              <a:r>
                <a:rPr lang="en-CA"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toutes saisons : </a:t>
              </a:r>
              <a:r>
                <a:rPr lang="en-CA"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35,5 milliards de dollars</a:t>
              </a:r>
              <a:endParaRPr lang="en-CA" sz="14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57" name="Google Shape;1041;p36">
              <a:extLst>
                <a:ext uri="{FF2B5EF4-FFF2-40B4-BE49-F238E27FC236}">
                  <a16:creationId xmlns:a16="http://schemas.microsoft.com/office/drawing/2014/main" id="{E57AD53D-A6CD-A734-958F-CD3A9523BE6C}"/>
                </a:ext>
              </a:extLst>
            </p:cNvPr>
            <p:cNvSpPr/>
            <p:nvPr/>
          </p:nvSpPr>
          <p:spPr>
            <a:xfrm flipH="1">
              <a:off x="910156" y="3230345"/>
              <a:ext cx="3471212" cy="534309"/>
            </a:xfrm>
            <a:custGeom>
              <a:avLst/>
              <a:gdLst/>
              <a:ahLst/>
              <a:cxnLst/>
              <a:rect l="l" t="t" r="r" b="b"/>
              <a:pathLst>
                <a:path w="123124" h="26243" extrusionOk="0">
                  <a:moveTo>
                    <a:pt x="109491" y="1"/>
                  </a:moveTo>
                  <a:lnTo>
                    <a:pt x="118599" y="13360"/>
                  </a:lnTo>
                  <a:lnTo>
                    <a:pt x="112229" y="22504"/>
                  </a:lnTo>
                  <a:lnTo>
                    <a:pt x="1" y="22504"/>
                  </a:lnTo>
                  <a:lnTo>
                    <a:pt x="1" y="26242"/>
                  </a:lnTo>
                  <a:lnTo>
                    <a:pt x="114182" y="26242"/>
                  </a:lnTo>
                  <a:lnTo>
                    <a:pt x="123123" y="13407"/>
                  </a:lnTo>
                  <a:lnTo>
                    <a:pt x="114182" y="1"/>
                  </a:lnTo>
                  <a:close/>
                </a:path>
              </a:pathLst>
            </a:custGeom>
            <a:solidFill>
              <a:srgbClr val="413F41"/>
            </a:solidFill>
            <a:ln>
              <a:noFill/>
            </a:ln>
          </p:spPr>
          <p:txBody>
            <a:bodyPr spcFirstLastPara="1" wrap="square" lIns="91425" tIns="91425" rIns="91425" bIns="91425" anchor="ctr" anchorCtr="0">
              <a:noAutofit/>
            </a:bodyPr>
            <a:lstStyle/>
            <a:p>
              <a:pPr defTabSz="914400">
                <a:defRPr/>
              </a:pPr>
              <a:endParaRPr lang="en-CA" kern="0">
                <a:solidFill>
                  <a:sysClr val="windowText" lastClr="000000"/>
                </a:solidFill>
              </a:endParaRPr>
            </a:p>
          </p:txBody>
        </p:sp>
        <p:sp>
          <p:nvSpPr>
            <p:cNvPr id="37" name="Arrow: Pentagon 36">
              <a:extLst>
                <a:ext uri="{FF2B5EF4-FFF2-40B4-BE49-F238E27FC236}">
                  <a16:creationId xmlns:a16="http://schemas.microsoft.com/office/drawing/2014/main" id="{8C26F152-33E0-C140-0E4A-C4EF9203E5BF}"/>
                </a:ext>
              </a:extLst>
            </p:cNvPr>
            <p:cNvSpPr/>
            <p:nvPr/>
          </p:nvSpPr>
          <p:spPr>
            <a:xfrm flipH="1">
              <a:off x="740425" y="3886440"/>
              <a:ext cx="3455511" cy="466379"/>
            </a:xfrm>
            <a:prstGeom prst="homePlate">
              <a:avLst>
                <a:gd name="adj" fmla="val 53837"/>
              </a:avLst>
            </a:prstGeom>
            <a:solidFill>
              <a:srgbClr val="FFFFFF">
                <a:lumMod val="95000"/>
              </a:srgbClr>
            </a:solidFill>
            <a:ln w="12700" cap="flat" cmpd="sng" algn="ctr">
              <a:noFill/>
              <a:prstDash val="solid"/>
              <a:miter lim="800000"/>
            </a:ln>
            <a:effectLst/>
          </p:spPr>
          <p:txBody>
            <a:bodyPr wrap="square" lIns="288000" rtlCol="0" anchor="ctr">
              <a:noAutofit/>
            </a:bodyPr>
            <a:lstStyle/>
            <a:p>
              <a:pPr defTabSz="914400">
                <a:spcBef>
                  <a:spcPts val="900"/>
                </a:spcBef>
                <a:spcAft>
                  <a:spcPts val="900"/>
                </a:spcAft>
                <a:tabLst>
                  <a:tab pos="457200" algn="l"/>
                  <a:tab pos="457200" algn="l"/>
                </a:tabLst>
                <a:defRPr/>
              </a:pPr>
              <a:r>
                <a:rPr lang="en-CA"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Adaptation au climat : </a:t>
              </a:r>
              <a:r>
                <a:rPr lang="en-CA"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30,9 milliards de dollars</a:t>
              </a:r>
              <a:endParaRPr lang="en-CA" sz="14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8" name="Google Shape;1041;p36">
              <a:extLst>
                <a:ext uri="{FF2B5EF4-FFF2-40B4-BE49-F238E27FC236}">
                  <a16:creationId xmlns:a16="http://schemas.microsoft.com/office/drawing/2014/main" id="{5AC7C552-AAA8-86CA-D4A7-E0541C09EE0C}"/>
                </a:ext>
              </a:extLst>
            </p:cNvPr>
            <p:cNvSpPr/>
            <p:nvPr/>
          </p:nvSpPr>
          <p:spPr>
            <a:xfrm flipH="1">
              <a:off x="724724" y="3886200"/>
              <a:ext cx="3471212" cy="534309"/>
            </a:xfrm>
            <a:custGeom>
              <a:avLst/>
              <a:gdLst/>
              <a:ahLst/>
              <a:cxnLst/>
              <a:rect l="l" t="t" r="r" b="b"/>
              <a:pathLst>
                <a:path w="123124" h="26243" extrusionOk="0">
                  <a:moveTo>
                    <a:pt x="109491" y="1"/>
                  </a:moveTo>
                  <a:lnTo>
                    <a:pt x="118599" y="13360"/>
                  </a:lnTo>
                  <a:lnTo>
                    <a:pt x="112229" y="22504"/>
                  </a:lnTo>
                  <a:lnTo>
                    <a:pt x="1" y="22504"/>
                  </a:lnTo>
                  <a:lnTo>
                    <a:pt x="1" y="26242"/>
                  </a:lnTo>
                  <a:lnTo>
                    <a:pt x="114182" y="26242"/>
                  </a:lnTo>
                  <a:lnTo>
                    <a:pt x="123123" y="13407"/>
                  </a:lnTo>
                  <a:lnTo>
                    <a:pt x="114182" y="1"/>
                  </a:lnTo>
                  <a:close/>
                </a:path>
              </a:pathLst>
            </a:custGeom>
            <a:solidFill>
              <a:srgbClr val="413F41"/>
            </a:solidFill>
            <a:ln>
              <a:noFill/>
            </a:ln>
          </p:spPr>
          <p:txBody>
            <a:bodyPr spcFirstLastPara="1" wrap="square" lIns="91425" tIns="91425" rIns="91425" bIns="91425" anchor="ctr" anchorCtr="0">
              <a:noAutofit/>
            </a:bodyPr>
            <a:lstStyle/>
            <a:p>
              <a:pPr defTabSz="914400">
                <a:defRPr/>
              </a:pPr>
              <a:endParaRPr lang="en-CA" kern="0">
                <a:solidFill>
                  <a:sysClr val="windowText" lastClr="000000"/>
                </a:solidFill>
              </a:endParaRPr>
            </a:p>
          </p:txBody>
        </p:sp>
        <p:sp>
          <p:nvSpPr>
            <p:cNvPr id="41" name="Isosceles Triangle 40">
              <a:extLst>
                <a:ext uri="{FF2B5EF4-FFF2-40B4-BE49-F238E27FC236}">
                  <a16:creationId xmlns:a16="http://schemas.microsoft.com/office/drawing/2014/main" id="{CE458C72-6444-332C-1FE5-9A11A546AA62}"/>
                </a:ext>
              </a:extLst>
            </p:cNvPr>
            <p:cNvSpPr/>
            <p:nvPr/>
          </p:nvSpPr>
          <p:spPr>
            <a:xfrm rot="5400000">
              <a:off x="4204720" y="5208292"/>
              <a:ext cx="551150" cy="597885"/>
            </a:xfrm>
            <a:prstGeom prst="triangle">
              <a:avLst>
                <a:gd name="adj" fmla="val 0"/>
              </a:avLst>
            </a:prstGeom>
            <a:solidFill>
              <a:srgbClr val="FFFFFF">
                <a:lumMod val="95000"/>
              </a:srgbClr>
            </a:solidFill>
            <a:ln w="12700" cap="flat" cmpd="sng" algn="ctr">
              <a:noFill/>
              <a:prstDash val="solid"/>
              <a:miter lim="800000"/>
            </a:ln>
            <a:effectLst/>
          </p:spPr>
          <p:txBody>
            <a:bodyPr rtlCol="0" anchor="ctr"/>
            <a:lstStyle/>
            <a:p>
              <a:pPr defTabSz="914400">
                <a:defRPr/>
              </a:pPr>
              <a:endParaRPr lang="en-CA" kern="0">
                <a:solidFill>
                  <a:srgbClr val="FFFFFF"/>
                </a:solidFill>
                <a:latin typeface="Calibri Light"/>
              </a:endParaRPr>
            </a:p>
          </p:txBody>
        </p:sp>
        <p:sp>
          <p:nvSpPr>
            <p:cNvPr id="45" name="Google Shape;1027;p36">
              <a:extLst>
                <a:ext uri="{FF2B5EF4-FFF2-40B4-BE49-F238E27FC236}">
                  <a16:creationId xmlns:a16="http://schemas.microsoft.com/office/drawing/2014/main" id="{B83D0ECA-436A-70FE-9A6A-50230CAE67FC}"/>
                </a:ext>
              </a:extLst>
            </p:cNvPr>
            <p:cNvSpPr/>
            <p:nvPr/>
          </p:nvSpPr>
          <p:spPr>
            <a:xfrm flipH="1">
              <a:off x="1330975" y="2596036"/>
              <a:ext cx="3333757" cy="981565"/>
            </a:xfrm>
            <a:custGeom>
              <a:avLst/>
              <a:gdLst/>
              <a:ahLst/>
              <a:cxnLst/>
              <a:rect l="l" t="t" r="r" b="b"/>
              <a:pathLst>
                <a:path w="126529" h="49459" extrusionOk="0">
                  <a:moveTo>
                    <a:pt x="112896" y="0"/>
                  </a:moveTo>
                  <a:lnTo>
                    <a:pt x="121992" y="13347"/>
                  </a:lnTo>
                  <a:lnTo>
                    <a:pt x="115634" y="22467"/>
                  </a:lnTo>
                  <a:lnTo>
                    <a:pt x="24396" y="22467"/>
                  </a:lnTo>
                  <a:lnTo>
                    <a:pt x="24396" y="22432"/>
                  </a:lnTo>
                  <a:lnTo>
                    <a:pt x="24373" y="22432"/>
                  </a:lnTo>
                  <a:lnTo>
                    <a:pt x="0" y="46804"/>
                  </a:lnTo>
                  <a:lnTo>
                    <a:pt x="2644" y="49459"/>
                  </a:lnTo>
                  <a:lnTo>
                    <a:pt x="25897" y="26194"/>
                  </a:lnTo>
                  <a:lnTo>
                    <a:pt x="117587" y="26194"/>
                  </a:lnTo>
                  <a:lnTo>
                    <a:pt x="126528" y="13383"/>
                  </a:lnTo>
                  <a:lnTo>
                    <a:pt x="117587" y="0"/>
                  </a:lnTo>
                  <a:close/>
                </a:path>
              </a:pathLst>
            </a:custGeom>
            <a:solidFill>
              <a:srgbClr val="413F41"/>
            </a:solidFill>
            <a:ln>
              <a:noFill/>
            </a:ln>
          </p:spPr>
          <p:txBody>
            <a:bodyPr spcFirstLastPara="1" wrap="square" lIns="91425" tIns="91425" rIns="91425" bIns="91425" anchor="ctr" anchorCtr="0">
              <a:noAutofit/>
            </a:bodyPr>
            <a:lstStyle/>
            <a:p>
              <a:pPr defTabSz="914400">
                <a:defRPr/>
              </a:pPr>
              <a:endParaRPr lang="en-CA" kern="0">
                <a:solidFill>
                  <a:sysClr val="windowText" lastClr="000000"/>
                </a:solidFill>
              </a:endParaRPr>
            </a:p>
          </p:txBody>
        </p:sp>
        <p:sp>
          <p:nvSpPr>
            <p:cNvPr id="46" name="Google Shape;1034;p36">
              <a:extLst>
                <a:ext uri="{FF2B5EF4-FFF2-40B4-BE49-F238E27FC236}">
                  <a16:creationId xmlns:a16="http://schemas.microsoft.com/office/drawing/2014/main" id="{2D93FC76-AC00-376E-547C-337ED77677C4}"/>
                </a:ext>
              </a:extLst>
            </p:cNvPr>
            <p:cNvSpPr/>
            <p:nvPr/>
          </p:nvSpPr>
          <p:spPr>
            <a:xfrm flipH="1">
              <a:off x="1351012" y="5214079"/>
              <a:ext cx="3471213" cy="601483"/>
            </a:xfrm>
            <a:custGeom>
              <a:avLst/>
              <a:gdLst/>
              <a:ahLst/>
              <a:cxnLst/>
              <a:rect l="l" t="t" r="r" b="b"/>
              <a:pathLst>
                <a:path w="126517" h="27004" extrusionOk="0">
                  <a:moveTo>
                    <a:pt x="2632" y="1"/>
                  </a:moveTo>
                  <a:lnTo>
                    <a:pt x="0" y="2632"/>
                  </a:lnTo>
                  <a:lnTo>
                    <a:pt x="24384" y="26968"/>
                  </a:lnTo>
                  <a:lnTo>
                    <a:pt x="24384" y="27004"/>
                  </a:lnTo>
                  <a:lnTo>
                    <a:pt x="117575" y="27004"/>
                  </a:lnTo>
                  <a:lnTo>
                    <a:pt x="126516" y="14193"/>
                  </a:lnTo>
                  <a:lnTo>
                    <a:pt x="117575" y="810"/>
                  </a:lnTo>
                  <a:lnTo>
                    <a:pt x="112884" y="810"/>
                  </a:lnTo>
                  <a:lnTo>
                    <a:pt x="121980" y="14157"/>
                  </a:lnTo>
                  <a:lnTo>
                    <a:pt x="115622" y="23277"/>
                  </a:lnTo>
                  <a:lnTo>
                    <a:pt x="25885" y="23277"/>
                  </a:lnTo>
                  <a:lnTo>
                    <a:pt x="2632" y="1"/>
                  </a:lnTo>
                  <a:close/>
                </a:path>
              </a:pathLst>
            </a:custGeom>
            <a:solidFill>
              <a:srgbClr val="413F41"/>
            </a:solidFill>
            <a:ln>
              <a:noFill/>
            </a:ln>
          </p:spPr>
          <p:txBody>
            <a:bodyPr spcFirstLastPara="1" wrap="square" lIns="91425" tIns="91425" rIns="274300" bIns="91425" anchor="ctr" anchorCtr="0">
              <a:noAutofit/>
            </a:bodyPr>
            <a:lstStyle/>
            <a:p>
              <a:pPr defTabSz="914400">
                <a:defRPr/>
              </a:pPr>
              <a:endParaRPr lang="en-CA" kern="0">
                <a:solidFill>
                  <a:sysClr val="windowText" lastClr="000000"/>
                </a:solidFill>
              </a:endParaRPr>
            </a:p>
          </p:txBody>
        </p:sp>
        <p:sp>
          <p:nvSpPr>
            <p:cNvPr id="54" name="Oval 53">
              <a:extLst>
                <a:ext uri="{FF2B5EF4-FFF2-40B4-BE49-F238E27FC236}">
                  <a16:creationId xmlns:a16="http://schemas.microsoft.com/office/drawing/2014/main" id="{77A030FB-CD6C-59D5-171B-DF1E1E00FAB5}"/>
                </a:ext>
              </a:extLst>
            </p:cNvPr>
            <p:cNvSpPr>
              <a:spLocks noChangeAspect="1"/>
            </p:cNvSpPr>
            <p:nvPr/>
          </p:nvSpPr>
          <p:spPr>
            <a:xfrm>
              <a:off x="3675666" y="2710182"/>
              <a:ext cx="2695131" cy="2680036"/>
            </a:xfrm>
            <a:prstGeom prst="ellipse">
              <a:avLst/>
            </a:prstGeom>
            <a:solidFill>
              <a:schemeClr val="bg1"/>
            </a:solidFill>
            <a:ln w="76200" cap="flat" cmpd="sng" algn="ctr">
              <a:solidFill>
                <a:srgbClr val="ED1C24"/>
              </a:solidFill>
              <a:prstDash val="solid"/>
              <a:miter lim="800000"/>
            </a:ln>
            <a:effectLst/>
          </p:spPr>
          <p:txBody>
            <a:bodyPr lIns="0" tIns="36000" rIns="0" bIns="36000" rtlCol="0" anchor="ctr"/>
            <a:lstStyle/>
            <a:p>
              <a:pPr algn="ctr" defTabSz="914400">
                <a:spcBef>
                  <a:spcPts val="900"/>
                </a:spcBef>
                <a:tabLst>
                  <a:tab pos="457200" algn="l"/>
                  <a:tab pos="457200" algn="l"/>
                </a:tabLst>
                <a:defRPr/>
              </a:pP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CA" sz="10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ctr" defTabSz="914400">
                <a:spcBef>
                  <a:spcPts val="900"/>
                </a:spcBef>
                <a:tabLst>
                  <a:tab pos="457200" algn="l"/>
                  <a:tab pos="457200" algn="l"/>
                </a:tabLst>
                <a:defRPr/>
              </a:pP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CA" sz="10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ctr" defTabSz="914400">
                <a:tabLst>
                  <a:tab pos="457200" algn="l"/>
                  <a:tab pos="457200" algn="l"/>
                </a:tabLst>
                <a:defRPr/>
              </a:pP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349,2 milliards de dollars</a:t>
              </a:r>
              <a:endParaRPr lang="en-CA" sz="200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ctr" defTabSz="914400">
                <a:tabLst>
                  <a:tab pos="457200" algn="l"/>
                  <a:tab pos="457200" algn="l"/>
                </a:tabLst>
                <a:defRPr/>
              </a:pPr>
              <a:endParaRPr lang="en-US" sz="1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ctr" defTabSz="914400">
                <a:tabLst>
                  <a:tab pos="457200" algn="l"/>
                  <a:tab pos="457200" algn="l"/>
                </a:tabLst>
                <a:defRPr/>
              </a:pPr>
              <a:r>
                <a:rPr lang="en-US"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Combler le </a:t>
              </a:r>
              <a:r>
                <a:rPr lang="en-US" sz="1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manque</a:t>
              </a:r>
              <a:r>
                <a:rPr lang="en-US"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d'infrastructures</a:t>
              </a:r>
              <a:r>
                <a:rPr lang="en-US"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2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d'ici</a:t>
              </a:r>
              <a:r>
                <a:rPr lang="en-US"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 2030</a:t>
              </a:r>
              <a:endParaRPr lang="en-CA" sz="1400" b="1"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55" name="Graphic 51" descr="City with solid fill">
              <a:extLst>
                <a:ext uri="{FF2B5EF4-FFF2-40B4-BE49-F238E27FC236}">
                  <a16:creationId xmlns:a16="http://schemas.microsoft.com/office/drawing/2014/main" id="{BCA174B3-C465-D529-FD60-03C7CFE3DD2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51161" y="2964453"/>
              <a:ext cx="955859" cy="896025"/>
            </a:xfrm>
            <a:prstGeom prst="rect">
              <a:avLst/>
            </a:prstGeom>
          </p:spPr>
        </p:pic>
      </p:grpSp>
      <p:sp>
        <p:nvSpPr>
          <p:cNvPr id="2" name="Title 1">
            <a:extLst>
              <a:ext uri="{FF2B5EF4-FFF2-40B4-BE49-F238E27FC236}">
                <a16:creationId xmlns:a16="http://schemas.microsoft.com/office/drawing/2014/main" id="{5E4B0C79-B02D-7822-63D1-ED977973F60F}"/>
              </a:ext>
            </a:extLst>
          </p:cNvPr>
          <p:cNvSpPr txBox="1">
            <a:spLocks/>
          </p:cNvSpPr>
          <p:nvPr/>
        </p:nvSpPr>
        <p:spPr>
          <a:xfrm>
            <a:off x="1717493" y="512536"/>
            <a:ext cx="5943767" cy="558180"/>
          </a:xfrm>
          <a:prstGeom prst="rect">
            <a:avLst/>
          </a:prstGeom>
        </p:spPr>
        <p:txBody>
          <a:bodyPr vert="horz" lIns="91440" tIns="45720" rIns="91440" bIns="45720" rtlCol="0" anchor="ctr">
            <a:norm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a:solidFill>
                  <a:schemeClr val="bg1"/>
                </a:solidFill>
              </a:rPr>
              <a:t>Calcul des coûts</a:t>
            </a:r>
            <a:endParaRPr lang="en-CA" sz="2400" b="1">
              <a:solidFill>
                <a:schemeClr val="bg1"/>
              </a:solidFill>
            </a:endParaRPr>
          </a:p>
        </p:txBody>
      </p:sp>
      <p:sp>
        <p:nvSpPr>
          <p:cNvPr id="3" name="Footer Placeholder 5">
            <a:extLst>
              <a:ext uri="{FF2B5EF4-FFF2-40B4-BE49-F238E27FC236}">
                <a16:creationId xmlns:a16="http://schemas.microsoft.com/office/drawing/2014/main" id="{B03AEABA-BD48-0EAF-70EE-BCFD13817CF9}"/>
              </a:ext>
            </a:extLst>
          </p:cNvPr>
          <p:cNvSpPr>
            <a:spLocks noGrp="1"/>
          </p:cNvSpPr>
          <p:nvPr>
            <p:ph type="ftr" sz="quarter" idx="10"/>
          </p:nvPr>
        </p:nvSpPr>
        <p:spPr>
          <a:xfrm>
            <a:off x="363433" y="7475960"/>
            <a:ext cx="7393040" cy="296440"/>
          </a:xfrm>
        </p:spPr>
        <p:txBody>
          <a:bodyPr/>
          <a:lstStyle/>
          <a:p>
            <a:r>
              <a:rPr lang="fr-CA" dirty="0"/>
              <a:t>Combler le manque d'infrastructures d'ici 2030 – Proposition de l'APN et résumé du rapport sur les coûts</a:t>
            </a:r>
          </a:p>
        </p:txBody>
      </p:sp>
    </p:spTree>
    <p:extLst>
      <p:ext uri="{BB962C8B-B14F-4D97-AF65-F5344CB8AC3E}">
        <p14:creationId xmlns:p14="http://schemas.microsoft.com/office/powerpoint/2010/main" val="2728689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9BB997-7981-4044-9A5F-081E7206A59F}" type="slidenum">
              <a:rPr kumimoji="0" lang="en-CA"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11</a:t>
            </a:fld>
            <a:endParaRPr kumimoji="0" lang="en-CA"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Content Placeholder 1">
            <a:extLst>
              <a:ext uri="{FF2B5EF4-FFF2-40B4-BE49-F238E27FC236}">
                <a16:creationId xmlns:a16="http://schemas.microsoft.com/office/drawing/2014/main" id="{3C08FA2E-26B2-2FC1-C230-6016A829B50B}"/>
              </a:ext>
            </a:extLst>
          </p:cNvPr>
          <p:cNvSpPr>
            <a:spLocks noGrp="1"/>
          </p:cNvSpPr>
          <p:nvPr>
            <p:ph idx="1"/>
          </p:nvPr>
        </p:nvSpPr>
        <p:spPr/>
        <p:txBody>
          <a:bodyPr vert="horz" lIns="91440" tIns="45720" rIns="91440" bIns="45720" rtlCol="0" anchor="t">
            <a:normAutofit/>
          </a:bodyPr>
          <a:lstStyle/>
          <a:p>
            <a:r>
              <a:rPr lang="fr-CA" sz="2400" dirty="0">
                <a:latin typeface="Arial"/>
                <a:cs typeface="Arial"/>
              </a:rPr>
              <a:t>Pour c</a:t>
            </a:r>
            <a:r>
              <a:rPr lang="fr-CA" sz="2400" noProof="0" dirty="0" err="1">
                <a:latin typeface="Arial"/>
                <a:cs typeface="Arial"/>
              </a:rPr>
              <a:t>ombler</a:t>
            </a:r>
            <a:r>
              <a:rPr lang="fr-CA" sz="2400" noProof="0" dirty="0">
                <a:latin typeface="Arial"/>
                <a:cs typeface="Arial"/>
              </a:rPr>
              <a:t> le manque d'infrastructures d'ici 2030 : </a:t>
            </a:r>
            <a:r>
              <a:rPr lang="fr-CA" sz="2400" b="1" noProof="0" dirty="0">
                <a:latin typeface="Arial"/>
                <a:cs typeface="Arial"/>
              </a:rPr>
              <a:t>349,2 milliards de dollars</a:t>
            </a:r>
            <a:endParaRPr lang="fr-CA" sz="2400" b="1" noProof="0" dirty="0">
              <a:highlight>
                <a:srgbClr val="FFFF00"/>
              </a:highlight>
              <a:latin typeface="Arial"/>
              <a:cs typeface="Arial"/>
            </a:endParaRPr>
          </a:p>
        </p:txBody>
      </p:sp>
      <p:graphicFrame>
        <p:nvGraphicFramePr>
          <p:cNvPr id="12" name="Chart 11">
            <a:extLst>
              <a:ext uri="{FF2B5EF4-FFF2-40B4-BE49-F238E27FC236}">
                <a16:creationId xmlns:a16="http://schemas.microsoft.com/office/drawing/2014/main" id="{DE81AB9F-A07E-4FA5-B1DD-0CB069A7B631}"/>
              </a:ext>
            </a:extLst>
          </p:cNvPr>
          <p:cNvGraphicFramePr>
            <a:graphicFrameLocks/>
          </p:cNvGraphicFramePr>
          <p:nvPr>
            <p:extLst>
              <p:ext uri="{D42A27DB-BD31-4B8C-83A1-F6EECF244321}">
                <p14:modId xmlns:p14="http://schemas.microsoft.com/office/powerpoint/2010/main" val="2853532767"/>
              </p:ext>
            </p:extLst>
          </p:nvPr>
        </p:nvGraphicFramePr>
        <p:xfrm>
          <a:off x="-440124" y="2780325"/>
          <a:ext cx="10938648" cy="424494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9D6491B9-467D-E9B2-D90F-1E2291829B2A}"/>
              </a:ext>
            </a:extLst>
          </p:cNvPr>
          <p:cNvSpPr txBox="1">
            <a:spLocks/>
          </p:cNvSpPr>
          <p:nvPr/>
        </p:nvSpPr>
        <p:spPr>
          <a:xfrm>
            <a:off x="1717493" y="512536"/>
            <a:ext cx="5943767" cy="558180"/>
          </a:xfrm>
          <a:prstGeom prst="rect">
            <a:avLst/>
          </a:prstGeom>
        </p:spPr>
        <p:txBody>
          <a:bodyPr vert="horz" lIns="91440" tIns="45720" rIns="91440" bIns="45720" rtlCol="0" anchor="ctr">
            <a:norm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00584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Calcul des coûts</a:t>
            </a:r>
            <a:endParaRPr kumimoji="0" lang="en-CA" sz="24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6" name="Footer Placeholder 5">
            <a:extLst>
              <a:ext uri="{FF2B5EF4-FFF2-40B4-BE49-F238E27FC236}">
                <a16:creationId xmlns:a16="http://schemas.microsoft.com/office/drawing/2014/main" id="{9D69DAF7-AC7B-5697-D7AE-33172D6BFC63}"/>
              </a:ext>
            </a:extLst>
          </p:cNvPr>
          <p:cNvSpPr>
            <a:spLocks noGrp="1"/>
          </p:cNvSpPr>
          <p:nvPr>
            <p:ph type="ftr" sz="quarter" idx="10"/>
          </p:nvPr>
        </p:nvSpPr>
        <p:spPr>
          <a:xfrm>
            <a:off x="363433" y="7475960"/>
            <a:ext cx="5989741" cy="296440"/>
          </a:xfrm>
        </p:spPr>
        <p:txBody>
          <a:bodyPr/>
          <a:lstStyle/>
          <a:p>
            <a:r>
              <a:rPr lang="fr-CA" dirty="0"/>
              <a:t>Combler le manque d'infrastructures d'ici 2030 – Proposition de l'APN et résumé du rapport sur les coûts</a:t>
            </a:r>
          </a:p>
        </p:txBody>
      </p:sp>
    </p:spTree>
    <p:extLst>
      <p:ext uri="{BB962C8B-B14F-4D97-AF65-F5344CB8AC3E}">
        <p14:creationId xmlns:p14="http://schemas.microsoft.com/office/powerpoint/2010/main" val="2319287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fld id="{BC9BB997-7981-4044-9A5F-081E7206A59F}" type="slidenum">
              <a:rPr lang="en-CA" smtClean="0"/>
              <a:t>12</a:t>
            </a:fld>
            <a:endParaRPr lang="en-CA"/>
          </a:p>
        </p:txBody>
      </p:sp>
      <p:sp>
        <p:nvSpPr>
          <p:cNvPr id="2" name="Title 1">
            <a:extLst>
              <a:ext uri="{FF2B5EF4-FFF2-40B4-BE49-F238E27FC236}">
                <a16:creationId xmlns:a16="http://schemas.microsoft.com/office/drawing/2014/main" id="{D8C934C7-885C-F504-A7F6-5982CF6CB73A}"/>
              </a:ext>
            </a:extLst>
          </p:cNvPr>
          <p:cNvSpPr txBox="1">
            <a:spLocks/>
          </p:cNvSpPr>
          <p:nvPr/>
        </p:nvSpPr>
        <p:spPr>
          <a:xfrm>
            <a:off x="1621553" y="249382"/>
            <a:ext cx="6039708" cy="821334"/>
          </a:xfrm>
          <a:prstGeom prst="rect">
            <a:avLst/>
          </a:prstGeom>
        </p:spPr>
        <p:txBody>
          <a:bodyPr vert="horz" lIns="91440" tIns="45720" rIns="91440" bIns="45720" rtlCol="0" anchor="ctr">
            <a:normAutofit fontScale="92500" lnSpcReduction="20000"/>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dirty="0" err="1">
                <a:solidFill>
                  <a:schemeClr val="bg1"/>
                </a:solidFill>
              </a:rPr>
              <a:t>Combler</a:t>
            </a:r>
            <a:r>
              <a:rPr lang="en-US" sz="2400" b="1" dirty="0">
                <a:solidFill>
                  <a:schemeClr val="bg1"/>
                </a:solidFill>
              </a:rPr>
              <a:t> le </a:t>
            </a:r>
            <a:r>
              <a:rPr lang="en-US" sz="2400" b="1" dirty="0" err="1">
                <a:solidFill>
                  <a:schemeClr val="bg1"/>
                </a:solidFill>
              </a:rPr>
              <a:t>manque</a:t>
            </a:r>
            <a:r>
              <a:rPr lang="en-US" sz="2400" b="1" dirty="0">
                <a:solidFill>
                  <a:schemeClr val="bg1"/>
                </a:solidFill>
              </a:rPr>
              <a:t> </a:t>
            </a:r>
            <a:r>
              <a:rPr lang="en-US" sz="2400" b="1" dirty="0" err="1">
                <a:solidFill>
                  <a:schemeClr val="bg1"/>
                </a:solidFill>
              </a:rPr>
              <a:t>d’infrastructures</a:t>
            </a:r>
            <a:r>
              <a:rPr lang="en-US" sz="2400" b="1" dirty="0">
                <a:solidFill>
                  <a:schemeClr val="bg1"/>
                </a:solidFill>
              </a:rPr>
              <a:t> </a:t>
            </a:r>
            <a:r>
              <a:rPr lang="en-US" sz="2400" b="1" dirty="0" err="1">
                <a:solidFill>
                  <a:schemeClr val="bg1"/>
                </a:solidFill>
              </a:rPr>
              <a:t>d’ici</a:t>
            </a:r>
            <a:r>
              <a:rPr lang="en-US" sz="2400" b="1" dirty="0">
                <a:solidFill>
                  <a:schemeClr val="bg1"/>
                </a:solidFill>
              </a:rPr>
              <a:t> 2030 (</a:t>
            </a:r>
            <a:r>
              <a:rPr lang="en-US" sz="2400" b="1" dirty="0" err="1">
                <a:solidFill>
                  <a:schemeClr val="bg1"/>
                </a:solidFill>
              </a:rPr>
              <a:t>immobilisations</a:t>
            </a:r>
            <a:r>
              <a:rPr lang="en-US" sz="2400" b="1" dirty="0">
                <a:solidFill>
                  <a:schemeClr val="bg1"/>
                </a:solidFill>
              </a:rPr>
              <a:t> et fonctionnement et </a:t>
            </a:r>
            <a:r>
              <a:rPr lang="en-US" sz="2400" b="1" dirty="0" err="1">
                <a:solidFill>
                  <a:schemeClr val="bg1"/>
                </a:solidFill>
              </a:rPr>
              <a:t>entretien</a:t>
            </a:r>
            <a:r>
              <a:rPr lang="en-US" sz="2400" b="1" dirty="0">
                <a:solidFill>
                  <a:schemeClr val="bg1"/>
                </a:solidFill>
              </a:rPr>
              <a:t>) (G$ = milliard de dollars)</a:t>
            </a:r>
            <a:endParaRPr lang="en-CA" sz="2400" b="1" dirty="0">
              <a:solidFill>
                <a:schemeClr val="bg1"/>
              </a:solidFill>
            </a:endParaRPr>
          </a:p>
        </p:txBody>
      </p:sp>
      <p:grpSp>
        <p:nvGrpSpPr>
          <p:cNvPr id="93" name="Group 92">
            <a:extLst>
              <a:ext uri="{FF2B5EF4-FFF2-40B4-BE49-F238E27FC236}">
                <a16:creationId xmlns:a16="http://schemas.microsoft.com/office/drawing/2014/main" id="{55299999-BEA3-37BF-EEBE-5DCF154EE4F2}"/>
              </a:ext>
            </a:extLst>
          </p:cNvPr>
          <p:cNvGrpSpPr/>
          <p:nvPr/>
        </p:nvGrpSpPr>
        <p:grpSpPr>
          <a:xfrm>
            <a:off x="280506" y="1757166"/>
            <a:ext cx="10338783" cy="5176947"/>
            <a:chOff x="-639911" y="1371599"/>
            <a:chExt cx="9970449" cy="5543087"/>
          </a:xfrm>
        </p:grpSpPr>
        <p:pic>
          <p:nvPicPr>
            <p:cNvPr id="94" name="Picture 93">
              <a:extLst>
                <a:ext uri="{FF2B5EF4-FFF2-40B4-BE49-F238E27FC236}">
                  <a16:creationId xmlns:a16="http://schemas.microsoft.com/office/drawing/2014/main" id="{9FEC5729-446C-EBD4-7639-3106442FC45A}"/>
                </a:ext>
              </a:extLst>
            </p:cNvPr>
            <p:cNvPicPr>
              <a:picLocks noChangeAspect="1"/>
            </p:cNvPicPr>
            <p:nvPr/>
          </p:nvPicPr>
          <p:blipFill rotWithShape="1">
            <a:blip r:embed="rId3">
              <a:alphaModFix amt="50000"/>
            </a:blip>
            <a:srcRect l="19687" t="749" r="23544" b="545"/>
            <a:stretch/>
          </p:blipFill>
          <p:spPr>
            <a:xfrm>
              <a:off x="525334" y="1371599"/>
              <a:ext cx="6721734" cy="5414307"/>
            </a:xfrm>
            <a:prstGeom prst="rect">
              <a:avLst/>
            </a:prstGeom>
            <a:ln>
              <a:noFill/>
            </a:ln>
          </p:spPr>
        </p:pic>
        <p:cxnSp>
          <p:nvCxnSpPr>
            <p:cNvPr id="95" name="Connector: Elbow 94">
              <a:extLst>
                <a:ext uri="{FF2B5EF4-FFF2-40B4-BE49-F238E27FC236}">
                  <a16:creationId xmlns:a16="http://schemas.microsoft.com/office/drawing/2014/main" id="{4D925811-47A9-3BDC-1861-F6970000BB16}"/>
                </a:ext>
              </a:extLst>
            </p:cNvPr>
            <p:cNvCxnSpPr>
              <a:cxnSpLocks/>
              <a:stCxn id="96" idx="3"/>
              <a:endCxn id="121" idx="1"/>
            </p:cNvCxnSpPr>
            <p:nvPr/>
          </p:nvCxnSpPr>
          <p:spPr>
            <a:xfrm flipV="1">
              <a:off x="2275238" y="1934089"/>
              <a:ext cx="385724" cy="3185259"/>
            </a:xfrm>
            <a:prstGeom prst="bentConnector3">
              <a:avLst>
                <a:gd name="adj1" fmla="val 50000"/>
              </a:avLst>
            </a:prstGeom>
            <a:noFill/>
            <a:ln w="9525" cap="flat" cmpd="sng" algn="ctr">
              <a:solidFill>
                <a:srgbClr val="413F41"/>
              </a:solidFill>
              <a:prstDash val="dash"/>
            </a:ln>
            <a:effectLst/>
          </p:spPr>
        </p:cxnSp>
        <p:sp>
          <p:nvSpPr>
            <p:cNvPr id="96" name="Rectangle 95">
              <a:extLst>
                <a:ext uri="{FF2B5EF4-FFF2-40B4-BE49-F238E27FC236}">
                  <a16:creationId xmlns:a16="http://schemas.microsoft.com/office/drawing/2014/main" id="{D79EB0B5-F3E6-B44A-216E-7336A813988C}"/>
                </a:ext>
              </a:extLst>
            </p:cNvPr>
            <p:cNvSpPr/>
            <p:nvPr/>
          </p:nvSpPr>
          <p:spPr>
            <a:xfrm>
              <a:off x="2210867" y="5087153"/>
              <a:ext cx="64371" cy="64390"/>
            </a:xfrm>
            <a:prstGeom prst="rect">
              <a:avLst/>
            </a:prstGeom>
            <a:solidFill>
              <a:srgbClr val="B40000"/>
            </a:solidFill>
            <a:ln w="25400" cap="flat" cmpd="sng" algn="ctr">
              <a:noFill/>
              <a:prstDash val="solid"/>
            </a:ln>
            <a:effectLst/>
          </p:spPr>
          <p:txBody>
            <a:bodyPr rtlCol="0" anchor="ctr"/>
            <a:lstStyle/>
            <a:p>
              <a:pPr marL="0" marR="0" lvl="0" indent="0" defTabSz="914400" eaLnBrk="1" fontAlgn="auto" latinLnBrk="0" hangingPunct="1">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97" name="Rectangle 96">
              <a:extLst>
                <a:ext uri="{FF2B5EF4-FFF2-40B4-BE49-F238E27FC236}">
                  <a16:creationId xmlns:a16="http://schemas.microsoft.com/office/drawing/2014/main" id="{E44E3086-17A3-C70C-873C-627A1CBE13C1}"/>
                </a:ext>
              </a:extLst>
            </p:cNvPr>
            <p:cNvSpPr/>
            <p:nvPr/>
          </p:nvSpPr>
          <p:spPr>
            <a:xfrm>
              <a:off x="-541567" y="5824263"/>
              <a:ext cx="2725061" cy="1090423"/>
            </a:xfrm>
            <a:prstGeom prst="rect">
              <a:avLst/>
            </a:prstGeom>
            <a:noFill/>
            <a:ln w="25400" cap="flat" cmpd="sng" algn="ctr">
              <a:noFill/>
              <a:prstDash val="solid"/>
            </a:ln>
            <a:effectLst/>
          </p:spPr>
          <p:txBody>
            <a:bodyPr lIns="91440" tIns="45720" rIns="91440" bIns="45720" rtlCol="0" anchor="ctr"/>
            <a:lstStyle/>
            <a:p>
              <a:pPr defTabSz="914400">
                <a:tabLst>
                  <a:tab pos="457200" algn="l"/>
                </a:tabLst>
                <a:defRPr/>
              </a:pPr>
              <a:r>
                <a:rPr lang="en-CA" sz="1400" b="1" dirty="0" err="1">
                  <a:solidFill>
                    <a:srgbClr val="ED1C24"/>
                  </a:solidFill>
                  <a:latin typeface="Arial"/>
                  <a:cs typeface="Arial"/>
                </a:rPr>
                <a:t>Colombie-Britannique</a:t>
              </a:r>
              <a:endParaRPr lang="en-CA" sz="1400" b="1" dirty="0">
                <a:solidFill>
                  <a:srgbClr val="ED1C24"/>
                </a:solidFill>
                <a:latin typeface="Arial"/>
                <a:cs typeface="Arial"/>
              </a:endParaRPr>
            </a:p>
            <a:p>
              <a:pPr lvl="0" defTabSz="914400">
                <a:tabLst>
                  <a:tab pos="457200" algn="l"/>
                </a:tabLst>
                <a:defRPr/>
              </a:pPr>
              <a:r>
                <a:rPr lang="en-CA" sz="1400" dirty="0" err="1">
                  <a:solidFill>
                    <a:srgbClr val="000000"/>
                  </a:solidFill>
                  <a:latin typeface="Arial"/>
                  <a:ea typeface="Times New Roman" panose="02020603050405020304" pitchFamily="18" charset="0"/>
                  <a:cs typeface="Arial"/>
                </a:rPr>
                <a:t>Imm</a:t>
              </a:r>
              <a:r>
                <a:rPr lang="en-CA" sz="1400" dirty="0">
                  <a:solidFill>
                    <a:srgbClr val="000000"/>
                  </a:solidFill>
                  <a:latin typeface="Arial"/>
                  <a:ea typeface="Times New Roman" panose="02020603050405020304" pitchFamily="18" charset="0"/>
                  <a:cs typeface="Arial"/>
                </a:rPr>
                <a:t>. : </a:t>
              </a:r>
              <a:r>
                <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58,4 </a:t>
              </a:r>
              <a:r>
                <a:rPr lang="en-CA" sz="1400" b="1" dirty="0">
                  <a:solidFill>
                    <a:srgbClr val="000000"/>
                  </a:solidFill>
                  <a:latin typeface="Arial"/>
                  <a:ea typeface="Times New Roman" panose="02020603050405020304" pitchFamily="18" charset="0"/>
                  <a:cs typeface="Arial"/>
                </a:rPr>
                <a:t>G$</a:t>
              </a:r>
              <a:endPar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endParaRPr>
            </a:p>
            <a:p>
              <a:pPr defTabSz="914400">
                <a:tabLst>
                  <a:tab pos="457200" algn="l"/>
                </a:tabLst>
                <a:defRPr/>
              </a:pPr>
              <a:r>
                <a:rPr lang="en-CA" sz="1400" dirty="0">
                  <a:solidFill>
                    <a:srgbClr val="000000"/>
                  </a:solidFill>
                  <a:latin typeface="Arial"/>
                  <a:ea typeface="Times New Roman" panose="02020603050405020304" pitchFamily="18" charset="0"/>
                  <a:cs typeface="Arial"/>
                </a:rPr>
                <a:t>F./E. </a:t>
              </a:r>
              <a:r>
                <a:rPr kumimoji="0" lang="en-CA"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 </a:t>
              </a:r>
              <a:r>
                <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12</a:t>
              </a:r>
              <a:r>
                <a:rPr lang="en-CA" sz="1400" b="1" dirty="0">
                  <a:solidFill>
                    <a:srgbClr val="000000"/>
                  </a:solidFill>
                  <a:latin typeface="Arial"/>
                  <a:ea typeface="Times New Roman" panose="02020603050405020304" pitchFamily="18" charset="0"/>
                  <a:cs typeface="Arial"/>
                </a:rPr>
                <a:t>,3 G$</a:t>
              </a:r>
              <a:endPar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endParaRPr>
            </a:p>
            <a:p>
              <a:pPr defTabSz="914400">
                <a:tabLst>
                  <a:tab pos="457200" algn="l"/>
                </a:tabLst>
                <a:defRPr/>
              </a:pPr>
              <a:r>
                <a:rPr kumimoji="0" lang="en-CA"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Premières Nations : </a:t>
              </a:r>
              <a:r>
                <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199</a:t>
              </a:r>
            </a:p>
          </p:txBody>
        </p:sp>
        <p:cxnSp>
          <p:nvCxnSpPr>
            <p:cNvPr id="98" name="Connector: Elbow 97">
              <a:extLst>
                <a:ext uri="{FF2B5EF4-FFF2-40B4-BE49-F238E27FC236}">
                  <a16:creationId xmlns:a16="http://schemas.microsoft.com/office/drawing/2014/main" id="{9B5FA773-E42A-73D2-D0F0-D47086893BBE}"/>
                </a:ext>
              </a:extLst>
            </p:cNvPr>
            <p:cNvCxnSpPr>
              <a:cxnSpLocks/>
              <a:stCxn id="99" idx="1"/>
              <a:endCxn id="97" idx="0"/>
            </p:cNvCxnSpPr>
            <p:nvPr/>
          </p:nvCxnSpPr>
          <p:spPr>
            <a:xfrm rot="10800000" flipV="1">
              <a:off x="820965" y="5106408"/>
              <a:ext cx="655960" cy="717854"/>
            </a:xfrm>
            <a:prstGeom prst="bentConnector2">
              <a:avLst/>
            </a:prstGeom>
            <a:noFill/>
            <a:ln w="9525" cap="flat" cmpd="sng" algn="ctr">
              <a:solidFill>
                <a:srgbClr val="413F41"/>
              </a:solidFill>
              <a:prstDash val="dash"/>
            </a:ln>
            <a:effectLst/>
          </p:spPr>
        </p:cxnSp>
        <p:sp>
          <p:nvSpPr>
            <p:cNvPr id="99" name="Rectangle 98">
              <a:extLst>
                <a:ext uri="{FF2B5EF4-FFF2-40B4-BE49-F238E27FC236}">
                  <a16:creationId xmlns:a16="http://schemas.microsoft.com/office/drawing/2014/main" id="{2D213601-7ADB-F137-2890-6C0862556672}"/>
                </a:ext>
              </a:extLst>
            </p:cNvPr>
            <p:cNvSpPr/>
            <p:nvPr/>
          </p:nvSpPr>
          <p:spPr>
            <a:xfrm>
              <a:off x="1476924" y="5074213"/>
              <a:ext cx="64371" cy="64390"/>
            </a:xfrm>
            <a:prstGeom prst="rect">
              <a:avLst/>
            </a:prstGeom>
            <a:solidFill>
              <a:srgbClr val="B40000"/>
            </a:solidFill>
            <a:ln w="25400" cap="flat" cmpd="sng" algn="ctr">
              <a:noFill/>
              <a:prstDash val="solid"/>
            </a:ln>
            <a:effectLst/>
          </p:spPr>
          <p:txBody>
            <a:bodyPr rtlCol="0" anchor="ctr"/>
            <a:lstStyle/>
            <a:p>
              <a:pPr marL="0" marR="0" lvl="0" indent="0" defTabSz="914400" eaLnBrk="1" fontAlgn="auto" latinLnBrk="0" hangingPunct="1">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cxnSp>
          <p:nvCxnSpPr>
            <p:cNvPr id="100" name="Connector: Elbow 99">
              <a:extLst>
                <a:ext uri="{FF2B5EF4-FFF2-40B4-BE49-F238E27FC236}">
                  <a16:creationId xmlns:a16="http://schemas.microsoft.com/office/drawing/2014/main" id="{E54376DF-2428-3E89-FBEF-A7E372679750}"/>
                </a:ext>
              </a:extLst>
            </p:cNvPr>
            <p:cNvCxnSpPr>
              <a:cxnSpLocks/>
              <a:stCxn id="101" idx="0"/>
              <a:endCxn id="120" idx="2"/>
            </p:cNvCxnSpPr>
            <p:nvPr/>
          </p:nvCxnSpPr>
          <p:spPr>
            <a:xfrm rot="16200000" flipV="1">
              <a:off x="1205519" y="2741392"/>
              <a:ext cx="1439958" cy="451623"/>
            </a:xfrm>
            <a:prstGeom prst="bentConnector3">
              <a:avLst>
                <a:gd name="adj1" fmla="val -995"/>
              </a:avLst>
            </a:prstGeom>
            <a:noFill/>
            <a:ln w="9525" cap="flat" cmpd="sng" algn="ctr">
              <a:solidFill>
                <a:srgbClr val="413F41"/>
              </a:solidFill>
              <a:prstDash val="dash"/>
            </a:ln>
            <a:effectLst/>
          </p:spPr>
        </p:cxnSp>
        <p:sp>
          <p:nvSpPr>
            <p:cNvPr id="101" name="Rectangle 100">
              <a:extLst>
                <a:ext uri="{FF2B5EF4-FFF2-40B4-BE49-F238E27FC236}">
                  <a16:creationId xmlns:a16="http://schemas.microsoft.com/office/drawing/2014/main" id="{AF7D794B-C3CB-A68E-8956-4382DD257398}"/>
                </a:ext>
              </a:extLst>
            </p:cNvPr>
            <p:cNvSpPr/>
            <p:nvPr/>
          </p:nvSpPr>
          <p:spPr>
            <a:xfrm>
              <a:off x="2119123" y="3687183"/>
              <a:ext cx="64371" cy="64390"/>
            </a:xfrm>
            <a:prstGeom prst="rect">
              <a:avLst/>
            </a:prstGeom>
            <a:solidFill>
              <a:srgbClr val="B40000"/>
            </a:solidFill>
            <a:ln w="25400" cap="flat" cmpd="sng" algn="ctr">
              <a:noFill/>
              <a:prstDash val="solid"/>
            </a:ln>
            <a:effectLst/>
          </p:spPr>
          <p:txBody>
            <a:bodyPr rtlCol="0" anchor="ctr"/>
            <a:lstStyle/>
            <a:p>
              <a:pPr marL="0" marR="0" lvl="0" indent="0" defTabSz="914400" eaLnBrk="1" fontAlgn="auto" latinLnBrk="0" hangingPunct="1">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cxnSp>
          <p:nvCxnSpPr>
            <p:cNvPr id="102" name="Connector: Elbow 101">
              <a:extLst>
                <a:ext uri="{FF2B5EF4-FFF2-40B4-BE49-F238E27FC236}">
                  <a16:creationId xmlns:a16="http://schemas.microsoft.com/office/drawing/2014/main" id="{754A0123-1C4C-F9D2-96A1-62DA86629E0F}"/>
                </a:ext>
              </a:extLst>
            </p:cNvPr>
            <p:cNvCxnSpPr>
              <a:cxnSpLocks/>
              <a:stCxn id="103" idx="1"/>
              <a:endCxn id="119" idx="2"/>
            </p:cNvCxnSpPr>
            <p:nvPr/>
          </p:nvCxnSpPr>
          <p:spPr>
            <a:xfrm rot="10800000">
              <a:off x="653360" y="3326813"/>
              <a:ext cx="791379" cy="169989"/>
            </a:xfrm>
            <a:prstGeom prst="bentConnector2">
              <a:avLst/>
            </a:prstGeom>
            <a:noFill/>
            <a:ln w="9525" cap="flat" cmpd="sng" algn="ctr">
              <a:solidFill>
                <a:srgbClr val="413F41"/>
              </a:solidFill>
              <a:prstDash val="dash"/>
            </a:ln>
            <a:effectLst/>
          </p:spPr>
        </p:cxnSp>
        <p:sp>
          <p:nvSpPr>
            <p:cNvPr id="103" name="Rectangle 102">
              <a:extLst>
                <a:ext uri="{FF2B5EF4-FFF2-40B4-BE49-F238E27FC236}">
                  <a16:creationId xmlns:a16="http://schemas.microsoft.com/office/drawing/2014/main" id="{714F98FB-B569-4403-8E8E-6CA7CB7B746D}"/>
                </a:ext>
              </a:extLst>
            </p:cNvPr>
            <p:cNvSpPr/>
            <p:nvPr/>
          </p:nvSpPr>
          <p:spPr>
            <a:xfrm>
              <a:off x="1444739" y="3464605"/>
              <a:ext cx="64371" cy="64390"/>
            </a:xfrm>
            <a:prstGeom prst="rect">
              <a:avLst/>
            </a:prstGeom>
            <a:solidFill>
              <a:srgbClr val="B40000"/>
            </a:solidFill>
            <a:ln w="25400" cap="flat" cmpd="sng" algn="ctr">
              <a:noFill/>
              <a:prstDash val="solid"/>
            </a:ln>
            <a:effectLst/>
          </p:spPr>
          <p:txBody>
            <a:bodyPr rtlCol="0" anchor="ctr"/>
            <a:lstStyle/>
            <a:p>
              <a:pPr marL="0" marR="0" lvl="0" indent="0" defTabSz="914400" eaLnBrk="1" fontAlgn="auto" latinLnBrk="0" hangingPunct="1">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04" name="Rectangle 103">
              <a:extLst>
                <a:ext uri="{FF2B5EF4-FFF2-40B4-BE49-F238E27FC236}">
                  <a16:creationId xmlns:a16="http://schemas.microsoft.com/office/drawing/2014/main" id="{7B3D1F6C-6238-B554-FED9-AA21CD35DDAE}"/>
                </a:ext>
              </a:extLst>
            </p:cNvPr>
            <p:cNvSpPr/>
            <p:nvPr/>
          </p:nvSpPr>
          <p:spPr>
            <a:xfrm>
              <a:off x="1914182" y="6026710"/>
              <a:ext cx="2682666" cy="838182"/>
            </a:xfrm>
            <a:prstGeom prst="rect">
              <a:avLst/>
            </a:prstGeom>
            <a:noFill/>
            <a:ln w="25400" cap="flat" cmpd="sng" algn="ctr">
              <a:noFill/>
              <a:prstDash val="solid"/>
            </a:ln>
            <a:effectLst/>
          </p:spPr>
          <p:txBody>
            <a:bodyPr lIns="91440" tIns="45720" rIns="91440" bIns="45720" rtlCol="0" anchor="ctr"/>
            <a:lstStyle/>
            <a:p>
              <a:pPr marL="0" marR="0" lvl="0" indent="0" algn="l" defTabSz="914400" eaLnBrk="1" fontAlgn="auto" latinLnBrk="0" hangingPunct="1">
                <a:buClrTx/>
                <a:buSzTx/>
                <a:buFontTx/>
                <a:buNone/>
                <a:tabLst>
                  <a:tab pos="457200" algn="l"/>
                </a:tabLst>
                <a:defRPr/>
              </a:pPr>
              <a:r>
                <a:rPr kumimoji="0" lang="en-CA" sz="1400" b="1" i="0" u="none" strike="noStrike" kern="1200" cap="none" spc="0" normalizeH="0" baseline="0" noProof="0" dirty="0">
                  <a:ln>
                    <a:noFill/>
                  </a:ln>
                  <a:solidFill>
                    <a:srgbClr val="ED1C24"/>
                  </a:solidFill>
                  <a:effectLst/>
                  <a:uLnTx/>
                  <a:uFillTx/>
                  <a:latin typeface="Arial"/>
                  <a:ea typeface="Times New Roman" panose="02020603050405020304" pitchFamily="18" charset="0"/>
                  <a:cs typeface="Arial"/>
                </a:rPr>
                <a:t>Ontario</a:t>
              </a:r>
              <a:endParaRPr kumimoji="0" lang="en-CA" sz="1400" b="0" i="0" u="none" strike="noStrike" kern="0" cap="none" spc="0" normalizeH="0" baseline="0" noProof="0" dirty="0">
                <a:ln>
                  <a:noFill/>
                </a:ln>
                <a:solidFill>
                  <a:srgbClr val="ED1C24"/>
                </a:solidFill>
                <a:effectLst/>
                <a:uLnTx/>
                <a:uFillTx/>
                <a:latin typeface="Arial"/>
                <a:ea typeface="Times New Roman" panose="02020603050405020304" pitchFamily="18" charset="0"/>
                <a:cs typeface="Arial"/>
              </a:endParaRPr>
            </a:p>
            <a:p>
              <a:pPr defTabSz="914400">
                <a:tabLst>
                  <a:tab pos="457200" algn="l"/>
                </a:tabLst>
                <a:defRPr/>
              </a:pPr>
              <a:r>
                <a:rPr lang="en-CA" sz="1400" dirty="0" err="1">
                  <a:solidFill>
                    <a:srgbClr val="000000"/>
                  </a:solidFill>
                  <a:latin typeface="Arial"/>
                  <a:ea typeface="Times New Roman" panose="02020603050405020304" pitchFamily="18" charset="0"/>
                  <a:cs typeface="Arial"/>
                </a:rPr>
                <a:t>Imm</a:t>
              </a:r>
              <a:r>
                <a:rPr lang="en-CA" sz="1400" dirty="0">
                  <a:solidFill>
                    <a:srgbClr val="000000"/>
                  </a:solidFill>
                  <a:latin typeface="Arial"/>
                  <a:ea typeface="Times New Roman" panose="02020603050405020304" pitchFamily="18" charset="0"/>
                  <a:cs typeface="Arial"/>
                </a:rPr>
                <a:t>. : </a:t>
              </a:r>
              <a:r>
                <a:rPr lang="en-CA" sz="1400" b="1" dirty="0">
                  <a:solidFill>
                    <a:srgbClr val="000000"/>
                  </a:solidFill>
                  <a:latin typeface="Arial"/>
                  <a:ea typeface="Times New Roman" panose="02020603050405020304" pitchFamily="18" charset="0"/>
                  <a:cs typeface="Arial"/>
                </a:rPr>
                <a:t>49</a:t>
              </a:r>
              <a:r>
                <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,0 </a:t>
              </a:r>
              <a:r>
                <a:rPr lang="en-CA" sz="1400" b="1" dirty="0">
                  <a:solidFill>
                    <a:srgbClr val="000000"/>
                  </a:solidFill>
                  <a:latin typeface="Arial"/>
                  <a:ea typeface="Times New Roman" panose="02020603050405020304" pitchFamily="18" charset="0"/>
                  <a:cs typeface="Arial"/>
                </a:rPr>
                <a:t>G$</a:t>
              </a:r>
              <a:endPar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endParaRPr>
            </a:p>
            <a:p>
              <a:pPr defTabSz="914400">
                <a:tabLst>
                  <a:tab pos="457200" algn="l"/>
                </a:tabLst>
                <a:defRPr/>
              </a:pPr>
              <a:r>
                <a:rPr lang="en-CA" sz="1400" dirty="0">
                  <a:solidFill>
                    <a:srgbClr val="000000"/>
                  </a:solidFill>
                  <a:latin typeface="Arial"/>
                  <a:ea typeface="Times New Roman" panose="02020603050405020304" pitchFamily="18" charset="0"/>
                  <a:cs typeface="Arial"/>
                </a:rPr>
                <a:t>F./E. </a:t>
              </a:r>
              <a:r>
                <a:rPr kumimoji="0" lang="en-CA"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 </a:t>
              </a:r>
              <a:r>
                <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9</a:t>
              </a:r>
              <a:r>
                <a:rPr lang="en-CA" sz="1400" b="1" dirty="0">
                  <a:solidFill>
                    <a:srgbClr val="000000"/>
                  </a:solidFill>
                  <a:latin typeface="Arial"/>
                  <a:ea typeface="Times New Roman" panose="02020603050405020304" pitchFamily="18" charset="0"/>
                  <a:cs typeface="Arial"/>
                </a:rPr>
                <a:t>,9 G$</a:t>
              </a:r>
              <a:endPar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endParaRPr>
            </a:p>
            <a:p>
              <a:pPr defTabSz="914400">
                <a:tabLst>
                  <a:tab pos="457200" algn="l"/>
                </a:tabLst>
                <a:defRPr/>
              </a:pPr>
              <a:r>
                <a:rPr kumimoji="0" lang="en-CA"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Premières Nations : </a:t>
              </a:r>
              <a:r>
                <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139</a:t>
              </a:r>
            </a:p>
          </p:txBody>
        </p:sp>
        <p:cxnSp>
          <p:nvCxnSpPr>
            <p:cNvPr id="105" name="Connector: Elbow 104">
              <a:extLst>
                <a:ext uri="{FF2B5EF4-FFF2-40B4-BE49-F238E27FC236}">
                  <a16:creationId xmlns:a16="http://schemas.microsoft.com/office/drawing/2014/main" id="{1FE2C6AB-96A0-08DB-B370-A0A203099F67}"/>
                </a:ext>
              </a:extLst>
            </p:cNvPr>
            <p:cNvCxnSpPr>
              <a:cxnSpLocks/>
              <a:stCxn id="106" idx="2"/>
              <a:endCxn id="104" idx="0"/>
            </p:cNvCxnSpPr>
            <p:nvPr/>
          </p:nvCxnSpPr>
          <p:spPr>
            <a:xfrm rot="5400000">
              <a:off x="3686653" y="5223179"/>
              <a:ext cx="372394" cy="1234669"/>
            </a:xfrm>
            <a:prstGeom prst="bentConnector3">
              <a:avLst>
                <a:gd name="adj1" fmla="val 50000"/>
              </a:avLst>
            </a:prstGeom>
            <a:noFill/>
            <a:ln w="9525" cap="flat" cmpd="sng" algn="ctr">
              <a:solidFill>
                <a:srgbClr val="413F41"/>
              </a:solidFill>
              <a:prstDash val="dash"/>
            </a:ln>
            <a:effectLst/>
          </p:spPr>
        </p:cxnSp>
        <p:sp>
          <p:nvSpPr>
            <p:cNvPr id="106" name="Rectangle 105">
              <a:extLst>
                <a:ext uri="{FF2B5EF4-FFF2-40B4-BE49-F238E27FC236}">
                  <a16:creationId xmlns:a16="http://schemas.microsoft.com/office/drawing/2014/main" id="{A45E01EA-237C-726A-746E-9A9EAE635214}"/>
                </a:ext>
              </a:extLst>
            </p:cNvPr>
            <p:cNvSpPr/>
            <p:nvPr/>
          </p:nvSpPr>
          <p:spPr>
            <a:xfrm>
              <a:off x="4457998" y="5589926"/>
              <a:ext cx="64371" cy="64390"/>
            </a:xfrm>
            <a:prstGeom prst="rect">
              <a:avLst/>
            </a:prstGeom>
            <a:solidFill>
              <a:srgbClr val="B40000"/>
            </a:solidFill>
            <a:ln w="25400" cap="flat" cmpd="sng" algn="ctr">
              <a:noFill/>
              <a:prstDash val="solid"/>
            </a:ln>
            <a:effectLst/>
          </p:spPr>
          <p:txBody>
            <a:bodyPr rtlCol="0" anchor="ctr"/>
            <a:lstStyle/>
            <a:p>
              <a:pPr marL="0" marR="0" lvl="0" indent="0" defTabSz="914400" eaLnBrk="1" fontAlgn="auto" latinLnBrk="0" hangingPunct="1">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07" name="Rectangle 106">
              <a:extLst>
                <a:ext uri="{FF2B5EF4-FFF2-40B4-BE49-F238E27FC236}">
                  <a16:creationId xmlns:a16="http://schemas.microsoft.com/office/drawing/2014/main" id="{D86ED369-E579-9660-0B5C-F1FD48CD64B8}"/>
                </a:ext>
              </a:extLst>
            </p:cNvPr>
            <p:cNvSpPr/>
            <p:nvPr/>
          </p:nvSpPr>
          <p:spPr>
            <a:xfrm>
              <a:off x="6012845" y="3921247"/>
              <a:ext cx="2651933" cy="889536"/>
            </a:xfrm>
            <a:prstGeom prst="rect">
              <a:avLst/>
            </a:prstGeom>
            <a:noFill/>
            <a:ln w="25400" cap="flat" cmpd="sng" algn="ctr">
              <a:noFill/>
              <a:prstDash val="solid"/>
            </a:ln>
            <a:effectLst/>
          </p:spPr>
          <p:txBody>
            <a:bodyPr lIns="91440" tIns="45720" rIns="91440" bIns="45720" rtlCol="0" anchor="ctr"/>
            <a:lstStyle/>
            <a:p>
              <a:pPr marL="0" marR="0" lvl="0" indent="0" algn="l" defTabSz="914400" eaLnBrk="1" fontAlgn="auto" latinLnBrk="0" hangingPunct="1">
                <a:buClrTx/>
                <a:buSzTx/>
                <a:buFontTx/>
                <a:buNone/>
                <a:tabLst>
                  <a:tab pos="457200" algn="l"/>
                </a:tabLst>
                <a:defRPr/>
              </a:pPr>
              <a:r>
                <a:rPr kumimoji="0" lang="en-CA" sz="1400" b="1" i="0" u="none" strike="noStrike" kern="1200" cap="none" spc="0" normalizeH="0" baseline="0" noProof="0" dirty="0">
                  <a:ln>
                    <a:noFill/>
                  </a:ln>
                  <a:solidFill>
                    <a:srgbClr val="ED1C24"/>
                  </a:solidFill>
                  <a:effectLst/>
                  <a:uLnTx/>
                  <a:uFillTx/>
                  <a:latin typeface="Arial"/>
                  <a:ea typeface="Times New Roman" panose="02020603050405020304" pitchFamily="18" charset="0"/>
                  <a:cs typeface="Arial"/>
                </a:rPr>
                <a:t>Québec</a:t>
              </a:r>
              <a:endParaRPr kumimoji="0" lang="en-CA" sz="1400" b="0" i="0" u="none" strike="noStrike" kern="0" cap="none" spc="0" normalizeH="0" baseline="0" noProof="0" dirty="0">
                <a:ln>
                  <a:noFill/>
                </a:ln>
                <a:solidFill>
                  <a:srgbClr val="ED1C24"/>
                </a:solidFill>
                <a:effectLst/>
                <a:uLnTx/>
                <a:uFillTx/>
                <a:latin typeface="Arial"/>
                <a:ea typeface="Times New Roman" panose="02020603050405020304" pitchFamily="18" charset="0"/>
                <a:cs typeface="Arial"/>
              </a:endParaRPr>
            </a:p>
            <a:p>
              <a:pPr defTabSz="914400">
                <a:tabLst>
                  <a:tab pos="457200" algn="l"/>
                </a:tabLst>
                <a:defRPr/>
              </a:pPr>
              <a:r>
                <a:rPr lang="en-CA" sz="1400" dirty="0" err="1">
                  <a:solidFill>
                    <a:srgbClr val="000000"/>
                  </a:solidFill>
                  <a:latin typeface="Arial"/>
                  <a:ea typeface="Times New Roman" panose="02020603050405020304" pitchFamily="18" charset="0"/>
                  <a:cs typeface="Arial"/>
                </a:rPr>
                <a:t>Imm</a:t>
              </a:r>
              <a:r>
                <a:rPr lang="en-CA" sz="1400" dirty="0">
                  <a:solidFill>
                    <a:srgbClr val="000000"/>
                  </a:solidFill>
                  <a:latin typeface="Arial"/>
                  <a:ea typeface="Times New Roman" panose="02020603050405020304" pitchFamily="18" charset="0"/>
                  <a:cs typeface="Arial"/>
                </a:rPr>
                <a:t>. : </a:t>
              </a:r>
              <a:r>
                <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23</a:t>
              </a:r>
              <a:r>
                <a:rPr lang="en-CA" sz="1400" b="1" dirty="0">
                  <a:solidFill>
                    <a:srgbClr val="000000"/>
                  </a:solidFill>
                  <a:latin typeface="Arial"/>
                  <a:ea typeface="Times New Roman" panose="02020603050405020304" pitchFamily="18" charset="0"/>
                  <a:cs typeface="Arial"/>
                </a:rPr>
                <a:t>,3 G$</a:t>
              </a:r>
              <a:endPar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endParaRPr>
            </a:p>
            <a:p>
              <a:pPr defTabSz="914400">
                <a:tabLst>
                  <a:tab pos="457200" algn="l"/>
                </a:tabLst>
                <a:defRPr/>
              </a:pPr>
              <a:r>
                <a:rPr lang="en-CA" sz="1400" dirty="0">
                  <a:solidFill>
                    <a:srgbClr val="000000"/>
                  </a:solidFill>
                  <a:latin typeface="Arial"/>
                  <a:ea typeface="Times New Roman" panose="02020603050405020304" pitchFamily="18" charset="0"/>
                  <a:cs typeface="Arial"/>
                </a:rPr>
                <a:t>F./E. </a:t>
              </a:r>
              <a:r>
                <a:rPr kumimoji="0" lang="en-CA"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 </a:t>
              </a:r>
              <a:r>
                <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4</a:t>
              </a:r>
              <a:r>
                <a:rPr lang="en-CA" sz="1400" b="1" dirty="0">
                  <a:solidFill>
                    <a:srgbClr val="000000"/>
                  </a:solidFill>
                  <a:latin typeface="Arial"/>
                  <a:ea typeface="Times New Roman" panose="02020603050405020304" pitchFamily="18" charset="0"/>
                  <a:cs typeface="Arial"/>
                </a:rPr>
                <a:t>,8 G$</a:t>
              </a:r>
              <a:endPar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endParaRPr>
            </a:p>
            <a:p>
              <a:pPr defTabSz="914400">
                <a:tabLst>
                  <a:tab pos="457200" algn="l"/>
                </a:tabLst>
                <a:defRPr/>
              </a:pPr>
              <a:r>
                <a:rPr kumimoji="0" lang="en-CA"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Premières Nations : </a:t>
              </a:r>
              <a:r>
                <a:rPr lang="en-CA" sz="1400" b="1" dirty="0">
                  <a:solidFill>
                    <a:srgbClr val="000000"/>
                  </a:solidFill>
                  <a:latin typeface="Arial"/>
                  <a:ea typeface="Times New Roman" panose="02020603050405020304" pitchFamily="18" charset="0"/>
                  <a:cs typeface="Arial"/>
                </a:rPr>
                <a:t>40</a:t>
              </a:r>
              <a:endPar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endParaRPr>
            </a:p>
          </p:txBody>
        </p:sp>
        <p:cxnSp>
          <p:nvCxnSpPr>
            <p:cNvPr id="108" name="Connector: Elbow 107">
              <a:extLst>
                <a:ext uri="{FF2B5EF4-FFF2-40B4-BE49-F238E27FC236}">
                  <a16:creationId xmlns:a16="http://schemas.microsoft.com/office/drawing/2014/main" id="{C323909C-D878-D6EF-A4DE-27A5ADE242F4}"/>
                </a:ext>
              </a:extLst>
            </p:cNvPr>
            <p:cNvCxnSpPr>
              <a:cxnSpLocks/>
              <a:stCxn id="109" idx="0"/>
              <a:endCxn id="107" idx="1"/>
            </p:cNvCxnSpPr>
            <p:nvPr/>
          </p:nvCxnSpPr>
          <p:spPr>
            <a:xfrm rot="5400000" flipH="1" flipV="1">
              <a:off x="5504725" y="4302664"/>
              <a:ext cx="444767" cy="571473"/>
            </a:xfrm>
            <a:prstGeom prst="bentConnector2">
              <a:avLst/>
            </a:prstGeom>
            <a:noFill/>
            <a:ln w="9525" cap="flat" cmpd="sng" algn="ctr">
              <a:solidFill>
                <a:srgbClr val="413F41"/>
              </a:solidFill>
              <a:prstDash val="dash"/>
            </a:ln>
            <a:effectLst/>
          </p:spPr>
        </p:cxnSp>
        <p:sp>
          <p:nvSpPr>
            <p:cNvPr id="109" name="Rectangle 108">
              <a:extLst>
                <a:ext uri="{FF2B5EF4-FFF2-40B4-BE49-F238E27FC236}">
                  <a16:creationId xmlns:a16="http://schemas.microsoft.com/office/drawing/2014/main" id="{AC8D4872-3899-86F7-53A0-32A264BB4A3D}"/>
                </a:ext>
              </a:extLst>
            </p:cNvPr>
            <p:cNvSpPr/>
            <p:nvPr/>
          </p:nvSpPr>
          <p:spPr>
            <a:xfrm>
              <a:off x="5409186" y="4810783"/>
              <a:ext cx="64371" cy="64390"/>
            </a:xfrm>
            <a:prstGeom prst="rect">
              <a:avLst/>
            </a:prstGeom>
            <a:solidFill>
              <a:srgbClr val="B40000"/>
            </a:solidFill>
            <a:ln w="25400" cap="flat" cmpd="sng" algn="ctr">
              <a:noFill/>
              <a:prstDash val="solid"/>
            </a:ln>
            <a:effectLst/>
          </p:spPr>
          <p:txBody>
            <a:bodyPr rtlCol="0" anchor="ctr"/>
            <a:lstStyle/>
            <a:p>
              <a:pPr marL="0" marR="0" lvl="0" indent="0" defTabSz="914400" eaLnBrk="1" fontAlgn="auto" latinLnBrk="0" hangingPunct="1">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10" name="Rectangle 109">
              <a:extLst>
                <a:ext uri="{FF2B5EF4-FFF2-40B4-BE49-F238E27FC236}">
                  <a16:creationId xmlns:a16="http://schemas.microsoft.com/office/drawing/2014/main" id="{CD179918-285E-7E80-E47E-93CCD0D08F7B}"/>
                </a:ext>
              </a:extLst>
            </p:cNvPr>
            <p:cNvSpPr/>
            <p:nvPr/>
          </p:nvSpPr>
          <p:spPr>
            <a:xfrm>
              <a:off x="6012845" y="2755480"/>
              <a:ext cx="3317693" cy="931703"/>
            </a:xfrm>
            <a:prstGeom prst="rect">
              <a:avLst/>
            </a:prstGeom>
            <a:noFill/>
            <a:ln w="25400" cap="flat" cmpd="sng" algn="ctr">
              <a:noFill/>
              <a:prstDash val="solid"/>
            </a:ln>
            <a:effectLst/>
          </p:spPr>
          <p:txBody>
            <a:bodyPr lIns="91440" tIns="45720" rIns="91440" bIns="45720" rtlCol="0" anchor="ctr"/>
            <a:lstStyle/>
            <a:p>
              <a:pPr defTabSz="914400">
                <a:tabLst>
                  <a:tab pos="457200" algn="l"/>
                </a:tabLst>
                <a:defRPr/>
              </a:pPr>
              <a:r>
                <a:rPr lang="en-CA" sz="1400" b="1" dirty="0">
                  <a:solidFill>
                    <a:srgbClr val="ED1C24"/>
                  </a:solidFill>
                  <a:latin typeface="Arial"/>
                  <a:cs typeface="Arial"/>
                </a:rPr>
                <a:t>Manitoba</a:t>
              </a:r>
            </a:p>
            <a:p>
              <a:pPr lvl="0" defTabSz="914400">
                <a:tabLst>
                  <a:tab pos="457200" algn="l"/>
                </a:tabLst>
                <a:defRPr/>
              </a:pPr>
              <a:r>
                <a:rPr lang="en-CA" sz="1400" dirty="0" err="1">
                  <a:solidFill>
                    <a:srgbClr val="000000"/>
                  </a:solidFill>
                  <a:latin typeface="Arial"/>
                  <a:ea typeface="Times New Roman" panose="02020603050405020304" pitchFamily="18" charset="0"/>
                  <a:cs typeface="Arial"/>
                </a:rPr>
                <a:t>Imm</a:t>
              </a:r>
              <a:r>
                <a:rPr lang="en-CA" sz="1400" dirty="0">
                  <a:solidFill>
                    <a:srgbClr val="000000"/>
                  </a:solidFill>
                  <a:latin typeface="Arial"/>
                  <a:ea typeface="Times New Roman" panose="02020603050405020304" pitchFamily="18" charset="0"/>
                  <a:cs typeface="Arial"/>
                </a:rPr>
                <a:t>. : </a:t>
              </a:r>
              <a:r>
                <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39</a:t>
              </a:r>
              <a:r>
                <a:rPr lang="en-CA" sz="1400" b="1" dirty="0">
                  <a:solidFill>
                    <a:srgbClr val="000000"/>
                  </a:solidFill>
                  <a:latin typeface="Arial"/>
                  <a:ea typeface="Times New Roman" panose="02020603050405020304" pitchFamily="18" charset="0"/>
                  <a:cs typeface="Arial"/>
                </a:rPr>
                <a:t>,8 G$</a:t>
              </a:r>
              <a:endPar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endParaRPr>
            </a:p>
            <a:p>
              <a:pPr defTabSz="914400">
                <a:tabLst>
                  <a:tab pos="457200" algn="l"/>
                </a:tabLst>
                <a:defRPr/>
              </a:pPr>
              <a:r>
                <a:rPr lang="en-CA" sz="1400" dirty="0">
                  <a:solidFill>
                    <a:srgbClr val="000000"/>
                  </a:solidFill>
                  <a:latin typeface="Arial"/>
                  <a:ea typeface="Times New Roman" panose="02020603050405020304" pitchFamily="18" charset="0"/>
                  <a:cs typeface="Arial"/>
                </a:rPr>
                <a:t>F./E. </a:t>
              </a:r>
              <a:r>
                <a:rPr kumimoji="0" lang="en-CA"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 </a:t>
              </a:r>
              <a:r>
                <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8,2</a:t>
              </a:r>
              <a:r>
                <a:rPr kumimoji="0" lang="en-CA"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 </a:t>
              </a:r>
              <a:r>
                <a:rPr lang="en-CA" sz="1400" b="1" dirty="0">
                  <a:solidFill>
                    <a:srgbClr val="000000"/>
                  </a:solidFill>
                  <a:latin typeface="Arial"/>
                  <a:ea typeface="Times New Roman" panose="02020603050405020304" pitchFamily="18" charset="0"/>
                  <a:cs typeface="Arial"/>
                </a:rPr>
                <a:t>G$</a:t>
              </a:r>
              <a:endPar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endParaRPr>
            </a:p>
            <a:p>
              <a:pPr defTabSz="914400">
                <a:tabLst>
                  <a:tab pos="457200" algn="l"/>
                </a:tabLst>
                <a:defRPr/>
              </a:pPr>
              <a:r>
                <a:rPr kumimoji="0" lang="en-CA"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Premières Nations : </a:t>
              </a:r>
              <a:r>
                <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63</a:t>
              </a:r>
            </a:p>
          </p:txBody>
        </p:sp>
        <p:cxnSp>
          <p:nvCxnSpPr>
            <p:cNvPr id="111" name="Connector: Elbow 110">
              <a:extLst>
                <a:ext uri="{FF2B5EF4-FFF2-40B4-BE49-F238E27FC236}">
                  <a16:creationId xmlns:a16="http://schemas.microsoft.com/office/drawing/2014/main" id="{7D8C3ABB-8A00-7608-AEE4-6E14822B729E}"/>
                </a:ext>
              </a:extLst>
            </p:cNvPr>
            <p:cNvCxnSpPr>
              <a:cxnSpLocks/>
              <a:stCxn id="112" idx="3"/>
              <a:endCxn id="110" idx="1"/>
            </p:cNvCxnSpPr>
            <p:nvPr/>
          </p:nvCxnSpPr>
          <p:spPr>
            <a:xfrm flipV="1">
              <a:off x="3511756" y="3221332"/>
              <a:ext cx="2501089" cy="1791805"/>
            </a:xfrm>
            <a:prstGeom prst="bentConnector3">
              <a:avLst>
                <a:gd name="adj1" fmla="val 50000"/>
              </a:avLst>
            </a:prstGeom>
            <a:noFill/>
            <a:ln w="9525" cap="flat" cmpd="sng" algn="ctr">
              <a:solidFill>
                <a:srgbClr val="413F41"/>
              </a:solidFill>
              <a:prstDash val="dash"/>
            </a:ln>
            <a:effectLst/>
          </p:spPr>
        </p:cxnSp>
        <p:sp>
          <p:nvSpPr>
            <p:cNvPr id="112" name="Rectangle 111">
              <a:extLst>
                <a:ext uri="{FF2B5EF4-FFF2-40B4-BE49-F238E27FC236}">
                  <a16:creationId xmlns:a16="http://schemas.microsoft.com/office/drawing/2014/main" id="{E714940F-8C9B-547B-367E-AF1CA217A88A}"/>
                </a:ext>
              </a:extLst>
            </p:cNvPr>
            <p:cNvSpPr/>
            <p:nvPr/>
          </p:nvSpPr>
          <p:spPr>
            <a:xfrm>
              <a:off x="3447385" y="4980942"/>
              <a:ext cx="64371" cy="64390"/>
            </a:xfrm>
            <a:prstGeom prst="rect">
              <a:avLst/>
            </a:prstGeom>
            <a:solidFill>
              <a:srgbClr val="B40000"/>
            </a:solidFill>
            <a:ln w="25400" cap="flat" cmpd="sng" algn="ctr">
              <a:noFill/>
              <a:prstDash val="solid"/>
            </a:ln>
            <a:effectLst/>
          </p:spPr>
          <p:txBody>
            <a:bodyPr rtlCol="0" anchor="ctr"/>
            <a:lstStyle/>
            <a:p>
              <a:pPr marL="0" marR="0" lvl="0" indent="0" defTabSz="914400" eaLnBrk="1" fontAlgn="auto" latinLnBrk="0" hangingPunct="1">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13" name="Rectangle 112">
              <a:extLst>
                <a:ext uri="{FF2B5EF4-FFF2-40B4-BE49-F238E27FC236}">
                  <a16:creationId xmlns:a16="http://schemas.microsoft.com/office/drawing/2014/main" id="{7944AE4A-FD18-4AD5-FBE5-AEFA4B6BA3D4}"/>
                </a:ext>
              </a:extLst>
            </p:cNvPr>
            <p:cNvSpPr/>
            <p:nvPr/>
          </p:nvSpPr>
          <p:spPr>
            <a:xfrm>
              <a:off x="2955110" y="2704526"/>
              <a:ext cx="2343402" cy="792273"/>
            </a:xfrm>
            <a:prstGeom prst="rect">
              <a:avLst/>
            </a:prstGeom>
            <a:noFill/>
            <a:ln w="25400" cap="flat" cmpd="sng" algn="ctr">
              <a:noFill/>
              <a:prstDash val="solid"/>
            </a:ln>
            <a:effectLst/>
          </p:spPr>
          <p:txBody>
            <a:bodyPr lIns="91440" tIns="45720" rIns="91440" bIns="45720" rtlCol="0" anchor="ctr"/>
            <a:lstStyle/>
            <a:p>
              <a:pPr defTabSz="914400">
                <a:tabLst>
                  <a:tab pos="457200" algn="l"/>
                </a:tabLst>
                <a:defRPr/>
              </a:pPr>
              <a:r>
                <a:rPr lang="en-CA" sz="1400" b="1" dirty="0">
                  <a:solidFill>
                    <a:srgbClr val="ED1C24"/>
                  </a:solidFill>
                  <a:latin typeface="Arial"/>
                  <a:cs typeface="Arial"/>
                </a:rPr>
                <a:t>Saskatchewan</a:t>
              </a:r>
            </a:p>
            <a:p>
              <a:pPr lvl="0" defTabSz="914400">
                <a:tabLst>
                  <a:tab pos="457200" algn="l"/>
                </a:tabLst>
                <a:defRPr/>
              </a:pPr>
              <a:r>
                <a:rPr lang="en-CA" sz="1400" dirty="0" err="1">
                  <a:solidFill>
                    <a:srgbClr val="000000"/>
                  </a:solidFill>
                  <a:latin typeface="Arial"/>
                  <a:ea typeface="Times New Roman" panose="02020603050405020304" pitchFamily="18" charset="0"/>
                  <a:cs typeface="Arial"/>
                </a:rPr>
                <a:t>Imm</a:t>
              </a:r>
              <a:r>
                <a:rPr lang="en-CA" sz="1400" dirty="0">
                  <a:solidFill>
                    <a:srgbClr val="000000"/>
                  </a:solidFill>
                  <a:latin typeface="Arial"/>
                  <a:ea typeface="Times New Roman" panose="02020603050405020304" pitchFamily="18" charset="0"/>
                  <a:cs typeface="Arial"/>
                </a:rPr>
                <a:t>. : </a:t>
              </a:r>
              <a:r>
                <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42,2 </a:t>
              </a:r>
              <a:r>
                <a:rPr lang="en-CA" sz="1400" b="1" dirty="0">
                  <a:solidFill>
                    <a:srgbClr val="000000"/>
                  </a:solidFill>
                  <a:latin typeface="Arial"/>
                  <a:ea typeface="Times New Roman" panose="02020603050405020304" pitchFamily="18" charset="0"/>
                  <a:cs typeface="Arial"/>
                </a:rPr>
                <a:t>G$ </a:t>
              </a:r>
            </a:p>
            <a:p>
              <a:pPr lvl="0" defTabSz="914400">
                <a:tabLst>
                  <a:tab pos="457200" algn="l"/>
                </a:tabLst>
                <a:defRPr/>
              </a:pPr>
              <a:r>
                <a:rPr lang="en-CA" sz="1400" dirty="0">
                  <a:solidFill>
                    <a:srgbClr val="000000"/>
                  </a:solidFill>
                  <a:latin typeface="Arial"/>
                  <a:ea typeface="Times New Roman" panose="02020603050405020304" pitchFamily="18" charset="0"/>
                  <a:cs typeface="Arial"/>
                </a:rPr>
                <a:t>F./E. </a:t>
              </a:r>
              <a:r>
                <a:rPr kumimoji="0" lang="en-CA"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 </a:t>
              </a:r>
              <a:r>
                <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8</a:t>
              </a:r>
              <a:r>
                <a:rPr lang="en-CA" sz="1400" b="1" dirty="0">
                  <a:solidFill>
                    <a:srgbClr val="000000"/>
                  </a:solidFill>
                  <a:latin typeface="Arial"/>
                  <a:ea typeface="Times New Roman" panose="02020603050405020304" pitchFamily="18" charset="0"/>
                  <a:cs typeface="Arial"/>
                </a:rPr>
                <a:t>,6 G$ </a:t>
              </a:r>
            </a:p>
            <a:p>
              <a:pPr lvl="0" defTabSz="914400">
                <a:tabLst>
                  <a:tab pos="457200" algn="l"/>
                </a:tabLst>
                <a:defRPr/>
              </a:pPr>
              <a:r>
                <a:rPr kumimoji="0" lang="en-CA"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Premières </a:t>
              </a:r>
              <a:r>
                <a:rPr lang="en-CA" sz="1400" dirty="0">
                  <a:solidFill>
                    <a:srgbClr val="000000"/>
                  </a:solidFill>
                  <a:latin typeface="Arial"/>
                  <a:ea typeface="Times New Roman" panose="02020603050405020304" pitchFamily="18" charset="0"/>
                  <a:cs typeface="Arial"/>
                </a:rPr>
                <a:t>N</a:t>
              </a:r>
              <a:r>
                <a:rPr kumimoji="0" lang="en-CA" sz="1400" b="0" i="0" u="none" strike="noStrike" kern="1200" cap="none" spc="0" normalizeH="0" baseline="0" noProof="0" dirty="0" err="1">
                  <a:ln>
                    <a:noFill/>
                  </a:ln>
                  <a:solidFill>
                    <a:srgbClr val="000000"/>
                  </a:solidFill>
                  <a:effectLst/>
                  <a:uLnTx/>
                  <a:uFillTx/>
                  <a:latin typeface="Arial"/>
                  <a:ea typeface="Times New Roman" panose="02020603050405020304" pitchFamily="18" charset="0"/>
                  <a:cs typeface="Arial"/>
                </a:rPr>
                <a:t>ations</a:t>
              </a:r>
              <a:r>
                <a:rPr kumimoji="0" lang="en-CA"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 : </a:t>
              </a:r>
              <a:r>
                <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70</a:t>
              </a:r>
            </a:p>
          </p:txBody>
        </p:sp>
        <p:cxnSp>
          <p:nvCxnSpPr>
            <p:cNvPr id="114" name="Connector: Elbow 113">
              <a:extLst>
                <a:ext uri="{FF2B5EF4-FFF2-40B4-BE49-F238E27FC236}">
                  <a16:creationId xmlns:a16="http://schemas.microsoft.com/office/drawing/2014/main" id="{B42213F8-8D5D-760A-C914-ADA8B2906AFF}"/>
                </a:ext>
              </a:extLst>
            </p:cNvPr>
            <p:cNvCxnSpPr>
              <a:cxnSpLocks/>
              <a:stCxn id="115" idx="0"/>
              <a:endCxn id="113" idx="1"/>
            </p:cNvCxnSpPr>
            <p:nvPr/>
          </p:nvCxnSpPr>
          <p:spPr>
            <a:xfrm rot="5400000" flipH="1" flipV="1">
              <a:off x="1707745" y="4278172"/>
              <a:ext cx="2424872" cy="69857"/>
            </a:xfrm>
            <a:prstGeom prst="bentConnector2">
              <a:avLst/>
            </a:prstGeom>
            <a:noFill/>
            <a:ln w="9525" cap="flat" cmpd="sng" algn="ctr">
              <a:solidFill>
                <a:srgbClr val="413F41"/>
              </a:solidFill>
              <a:prstDash val="dash"/>
            </a:ln>
            <a:effectLst/>
          </p:spPr>
        </p:cxnSp>
        <p:sp>
          <p:nvSpPr>
            <p:cNvPr id="115" name="Rectangle 114">
              <a:extLst>
                <a:ext uri="{FF2B5EF4-FFF2-40B4-BE49-F238E27FC236}">
                  <a16:creationId xmlns:a16="http://schemas.microsoft.com/office/drawing/2014/main" id="{5A37A5C2-BB13-4D1C-4D7C-9BB29E35A71B}"/>
                </a:ext>
              </a:extLst>
            </p:cNvPr>
            <p:cNvSpPr/>
            <p:nvPr/>
          </p:nvSpPr>
          <p:spPr>
            <a:xfrm>
              <a:off x="2853066" y="5525536"/>
              <a:ext cx="64371" cy="64390"/>
            </a:xfrm>
            <a:prstGeom prst="rect">
              <a:avLst/>
            </a:prstGeom>
            <a:solidFill>
              <a:srgbClr val="B40000"/>
            </a:solidFill>
            <a:ln w="25400" cap="flat" cmpd="sng" algn="ctr">
              <a:noFill/>
              <a:prstDash val="solid"/>
            </a:ln>
            <a:effectLst/>
          </p:spPr>
          <p:txBody>
            <a:bodyPr rtlCol="0" anchor="ctr"/>
            <a:lstStyle/>
            <a:p>
              <a:pPr marL="0" marR="0" lvl="0" indent="0" defTabSz="914400" eaLnBrk="1" fontAlgn="auto" latinLnBrk="0" hangingPunct="1">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16" name="Rectangle 115">
              <a:extLst>
                <a:ext uri="{FF2B5EF4-FFF2-40B4-BE49-F238E27FC236}">
                  <a16:creationId xmlns:a16="http://schemas.microsoft.com/office/drawing/2014/main" id="{CA3E7248-3EEE-7D24-F6D9-FC7D735B1168}"/>
                </a:ext>
              </a:extLst>
            </p:cNvPr>
            <p:cNvSpPr/>
            <p:nvPr/>
          </p:nvSpPr>
          <p:spPr>
            <a:xfrm>
              <a:off x="5473557" y="6031590"/>
              <a:ext cx="2446188" cy="829469"/>
            </a:xfrm>
            <a:prstGeom prst="rect">
              <a:avLst/>
            </a:prstGeom>
            <a:noFill/>
            <a:ln w="25400" cap="flat" cmpd="sng" algn="ctr">
              <a:noFill/>
              <a:prstDash val="solid"/>
            </a:ln>
            <a:effectLst/>
          </p:spPr>
          <p:txBody>
            <a:bodyPr lIns="91440" tIns="45720" rIns="91440" bIns="45720" rtlCol="0" anchor="ctr"/>
            <a:lstStyle/>
            <a:p>
              <a:pPr marL="0" marR="0" lvl="0" indent="0" algn="l" defTabSz="914400" eaLnBrk="1" fontAlgn="auto" latinLnBrk="0" hangingPunct="1">
                <a:buClrTx/>
                <a:buSzTx/>
                <a:buFontTx/>
                <a:buNone/>
                <a:tabLst>
                  <a:tab pos="457200" algn="l"/>
                </a:tabLst>
                <a:defRPr/>
              </a:pPr>
              <a:r>
                <a:rPr lang="en-CA" sz="1400" b="1" dirty="0">
                  <a:solidFill>
                    <a:srgbClr val="ED1C24"/>
                  </a:solidFill>
                  <a:latin typeface="Arial"/>
                  <a:cs typeface="Arial"/>
                </a:rPr>
                <a:t>Canada </a:t>
              </a:r>
              <a:r>
                <a:rPr lang="en-CA" sz="1400" b="1" dirty="0" err="1">
                  <a:solidFill>
                    <a:srgbClr val="ED1C24"/>
                  </a:solidFill>
                  <a:latin typeface="Arial"/>
                  <a:cs typeface="Arial"/>
                </a:rPr>
                <a:t>atlantique</a:t>
              </a:r>
              <a:endParaRPr lang="en-CA" sz="1400" b="1" dirty="0">
                <a:solidFill>
                  <a:srgbClr val="ED1C24"/>
                </a:solidFill>
                <a:latin typeface="Arial"/>
                <a:cs typeface="Arial"/>
              </a:endParaRPr>
            </a:p>
            <a:p>
              <a:pPr lvl="0" defTabSz="914400">
                <a:tabLst>
                  <a:tab pos="457200" algn="l"/>
                </a:tabLst>
                <a:defRPr/>
              </a:pPr>
              <a:r>
                <a:rPr lang="en-CA" sz="1400" dirty="0" err="1">
                  <a:solidFill>
                    <a:srgbClr val="000000"/>
                  </a:solidFill>
                  <a:latin typeface="Arial"/>
                  <a:ea typeface="Times New Roman" panose="02020603050405020304" pitchFamily="18" charset="0"/>
                  <a:cs typeface="Arial"/>
                </a:rPr>
                <a:t>Imm</a:t>
              </a:r>
              <a:r>
                <a:rPr lang="en-CA" sz="1400" dirty="0">
                  <a:solidFill>
                    <a:srgbClr val="000000"/>
                  </a:solidFill>
                  <a:latin typeface="Arial"/>
                  <a:ea typeface="Times New Roman" panose="02020603050405020304" pitchFamily="18" charset="0"/>
                  <a:cs typeface="Arial"/>
                </a:rPr>
                <a:t>. : </a:t>
              </a:r>
              <a:r>
                <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12</a:t>
              </a:r>
              <a:r>
                <a:rPr lang="en-CA" sz="1400" b="1" dirty="0">
                  <a:solidFill>
                    <a:srgbClr val="000000"/>
                  </a:solidFill>
                  <a:latin typeface="Arial"/>
                  <a:ea typeface="Times New Roman" panose="02020603050405020304" pitchFamily="18" charset="0"/>
                  <a:cs typeface="Arial"/>
                </a:rPr>
                <a:t>,4 G$</a:t>
              </a:r>
            </a:p>
            <a:p>
              <a:pPr lvl="0" defTabSz="914400">
                <a:tabLst>
                  <a:tab pos="457200" algn="l"/>
                </a:tabLst>
                <a:defRPr/>
              </a:pPr>
              <a:r>
                <a:rPr lang="en-CA" sz="1400" dirty="0">
                  <a:solidFill>
                    <a:srgbClr val="000000"/>
                  </a:solidFill>
                  <a:latin typeface="Arial"/>
                  <a:ea typeface="Times New Roman" panose="02020603050405020304" pitchFamily="18" charset="0"/>
                  <a:cs typeface="Arial"/>
                </a:rPr>
                <a:t>F./E. </a:t>
              </a:r>
              <a:r>
                <a:rPr kumimoji="0" lang="en-CA"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 </a:t>
              </a:r>
              <a:r>
                <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2</a:t>
              </a:r>
              <a:r>
                <a:rPr lang="en-CA" sz="1400" b="1" dirty="0">
                  <a:solidFill>
                    <a:srgbClr val="000000"/>
                  </a:solidFill>
                  <a:latin typeface="Arial"/>
                  <a:ea typeface="Times New Roman" panose="02020603050405020304" pitchFamily="18" charset="0"/>
                  <a:cs typeface="Arial"/>
                </a:rPr>
                <a:t>,6 G$</a:t>
              </a:r>
            </a:p>
            <a:p>
              <a:pPr defTabSz="914400">
                <a:tabLst>
                  <a:tab pos="457200" algn="l"/>
                </a:tabLst>
                <a:defRPr/>
              </a:pPr>
              <a:r>
                <a:rPr kumimoji="0" lang="en-CA"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Premières Nations : </a:t>
              </a:r>
              <a:r>
                <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34</a:t>
              </a:r>
            </a:p>
          </p:txBody>
        </p:sp>
        <p:cxnSp>
          <p:nvCxnSpPr>
            <p:cNvPr id="117" name="Connector: Elbow 116">
              <a:extLst>
                <a:ext uri="{FF2B5EF4-FFF2-40B4-BE49-F238E27FC236}">
                  <a16:creationId xmlns:a16="http://schemas.microsoft.com/office/drawing/2014/main" id="{D794A2CA-111D-AA46-F39F-01693E9A43FC}"/>
                </a:ext>
              </a:extLst>
            </p:cNvPr>
            <p:cNvCxnSpPr>
              <a:cxnSpLocks/>
              <a:stCxn id="118" idx="3"/>
            </p:cNvCxnSpPr>
            <p:nvPr/>
          </p:nvCxnSpPr>
          <p:spPr>
            <a:xfrm flipH="1">
              <a:off x="6795458" y="5077527"/>
              <a:ext cx="70853" cy="978045"/>
            </a:xfrm>
            <a:prstGeom prst="bentConnector4">
              <a:avLst>
                <a:gd name="adj1" fmla="val -326096"/>
                <a:gd name="adj2" fmla="val 51646"/>
              </a:avLst>
            </a:prstGeom>
            <a:noFill/>
            <a:ln w="9525" cap="flat" cmpd="sng" algn="ctr">
              <a:solidFill>
                <a:srgbClr val="413F41"/>
              </a:solidFill>
              <a:prstDash val="dash"/>
            </a:ln>
            <a:effectLst/>
          </p:spPr>
        </p:cxnSp>
        <p:sp>
          <p:nvSpPr>
            <p:cNvPr id="118" name="Rectangle 117">
              <a:extLst>
                <a:ext uri="{FF2B5EF4-FFF2-40B4-BE49-F238E27FC236}">
                  <a16:creationId xmlns:a16="http://schemas.microsoft.com/office/drawing/2014/main" id="{2643F02F-0386-C1BF-A6C0-0A498E61DCD3}"/>
                </a:ext>
              </a:extLst>
            </p:cNvPr>
            <p:cNvSpPr/>
            <p:nvPr/>
          </p:nvSpPr>
          <p:spPr>
            <a:xfrm>
              <a:off x="6801940" y="5045332"/>
              <a:ext cx="64371" cy="64390"/>
            </a:xfrm>
            <a:prstGeom prst="rect">
              <a:avLst/>
            </a:prstGeom>
            <a:solidFill>
              <a:srgbClr val="B40000"/>
            </a:solidFill>
            <a:ln w="25400" cap="flat" cmpd="sng" algn="ctr">
              <a:noFill/>
              <a:prstDash val="solid"/>
            </a:ln>
            <a:effectLst/>
          </p:spPr>
          <p:txBody>
            <a:bodyPr rtlCol="0" anchor="ctr"/>
            <a:lstStyle/>
            <a:p>
              <a:pPr marL="0" marR="0" lvl="0" indent="0" defTabSz="914400" eaLnBrk="1" fontAlgn="auto" latinLnBrk="0" hangingPunct="1">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19" name="Rectangle 118">
              <a:extLst>
                <a:ext uri="{FF2B5EF4-FFF2-40B4-BE49-F238E27FC236}">
                  <a16:creationId xmlns:a16="http://schemas.microsoft.com/office/drawing/2014/main" id="{B8B52B00-5424-D499-72F8-5B77FA52D4E0}"/>
                </a:ext>
              </a:extLst>
            </p:cNvPr>
            <p:cNvSpPr/>
            <p:nvPr/>
          </p:nvSpPr>
          <p:spPr>
            <a:xfrm>
              <a:off x="-639911" y="2490839"/>
              <a:ext cx="2586540" cy="835973"/>
            </a:xfrm>
            <a:prstGeom prst="rect">
              <a:avLst/>
            </a:prstGeom>
            <a:noFill/>
            <a:ln w="25400" cap="flat" cmpd="sng" algn="ctr">
              <a:noFill/>
              <a:prstDash val="solid"/>
            </a:ln>
            <a:effectLst/>
          </p:spPr>
          <p:txBody>
            <a:bodyPr lIns="91440" tIns="45720" rIns="91440" bIns="45720" rtlCol="0" anchor="ctr"/>
            <a:lstStyle/>
            <a:p>
              <a:pPr defTabSz="914400">
                <a:tabLst>
                  <a:tab pos="457200" algn="l"/>
                </a:tabLst>
                <a:defRPr/>
              </a:pPr>
              <a:r>
                <a:rPr lang="en-CA" sz="1400" b="1" dirty="0">
                  <a:solidFill>
                    <a:srgbClr val="ED1C24"/>
                  </a:solidFill>
                  <a:latin typeface="Arial"/>
                  <a:cs typeface="Arial"/>
                </a:rPr>
                <a:t>Yukon</a:t>
              </a:r>
            </a:p>
            <a:p>
              <a:pPr defTabSz="914400">
                <a:tabLst>
                  <a:tab pos="457200" algn="l"/>
                </a:tabLst>
                <a:defRPr/>
              </a:pPr>
              <a:r>
                <a:rPr lang="en-CA" sz="1400" dirty="0" err="1">
                  <a:solidFill>
                    <a:srgbClr val="000000"/>
                  </a:solidFill>
                  <a:latin typeface="Arial"/>
                  <a:ea typeface="Times New Roman" panose="02020603050405020304" pitchFamily="18" charset="0"/>
                  <a:cs typeface="Arial"/>
                </a:rPr>
                <a:t>Imm</a:t>
              </a:r>
              <a:r>
                <a:rPr lang="en-CA" sz="1400" dirty="0">
                  <a:solidFill>
                    <a:srgbClr val="000000"/>
                  </a:solidFill>
                  <a:latin typeface="Arial"/>
                  <a:ea typeface="Times New Roman" panose="02020603050405020304" pitchFamily="18" charset="0"/>
                  <a:cs typeface="Arial"/>
                </a:rPr>
                <a:t>. : </a:t>
              </a:r>
              <a:r>
                <a:rPr lang="en-CA" sz="1400" b="1" dirty="0">
                  <a:solidFill>
                    <a:srgbClr val="000000"/>
                  </a:solidFill>
                  <a:latin typeface="Arial"/>
                  <a:ea typeface="Times New Roman" panose="02020603050405020304" pitchFamily="18" charset="0"/>
                  <a:cs typeface="Arial"/>
                </a:rPr>
                <a:t>8</a:t>
              </a:r>
              <a:r>
                <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,8 </a:t>
              </a:r>
              <a:r>
                <a:rPr lang="en-CA" sz="1400" b="1" dirty="0">
                  <a:solidFill>
                    <a:srgbClr val="000000"/>
                  </a:solidFill>
                  <a:latin typeface="Arial"/>
                  <a:ea typeface="Times New Roman" panose="02020603050405020304" pitchFamily="18" charset="0"/>
                  <a:cs typeface="Arial"/>
                </a:rPr>
                <a:t>G$</a:t>
              </a:r>
              <a:endParaRPr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endParaRPr>
            </a:p>
            <a:p>
              <a:pPr defTabSz="914400">
                <a:tabLst>
                  <a:tab pos="457200" algn="l"/>
                </a:tabLst>
                <a:defRPr/>
              </a:pPr>
              <a:r>
                <a:rPr lang="en-CA" sz="1400" dirty="0">
                  <a:solidFill>
                    <a:srgbClr val="000000"/>
                  </a:solidFill>
                  <a:latin typeface="Arial"/>
                  <a:ea typeface="Times New Roman" panose="02020603050405020304" pitchFamily="18" charset="0"/>
                  <a:cs typeface="Arial"/>
                </a:rPr>
                <a:t>F./E. : </a:t>
              </a:r>
              <a:r>
                <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1</a:t>
              </a:r>
              <a:r>
                <a:rPr lang="en-CA" sz="1400" b="1" dirty="0">
                  <a:solidFill>
                    <a:srgbClr val="000000"/>
                  </a:solidFill>
                  <a:latin typeface="Arial"/>
                  <a:ea typeface="Times New Roman" panose="02020603050405020304" pitchFamily="18" charset="0"/>
                  <a:cs typeface="Arial"/>
                </a:rPr>
                <a:t>,8 G$</a:t>
              </a:r>
              <a:endPar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endParaRPr>
            </a:p>
            <a:p>
              <a:pPr marL="0" marR="0" lvl="0" indent="0" algn="l" defTabSz="914400" eaLnBrk="1" fontAlgn="auto" latinLnBrk="0" hangingPunct="1">
                <a:buClrTx/>
                <a:buSzTx/>
                <a:buFontTx/>
                <a:buNone/>
                <a:tabLst>
                  <a:tab pos="457200" algn="l"/>
                </a:tabLst>
                <a:defRPr/>
              </a:pPr>
              <a:r>
                <a:rPr kumimoji="0" lang="en-CA"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Premières Nations : </a:t>
              </a:r>
              <a:r>
                <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18</a:t>
              </a:r>
            </a:p>
          </p:txBody>
        </p:sp>
        <p:sp>
          <p:nvSpPr>
            <p:cNvPr id="120" name="Rectangle 119">
              <a:extLst>
                <a:ext uri="{FF2B5EF4-FFF2-40B4-BE49-F238E27FC236}">
                  <a16:creationId xmlns:a16="http://schemas.microsoft.com/office/drawing/2014/main" id="{35DDD636-86DB-78E3-6E09-B0C06FA1A3B1}"/>
                </a:ext>
              </a:extLst>
            </p:cNvPr>
            <p:cNvSpPr/>
            <p:nvPr/>
          </p:nvSpPr>
          <p:spPr>
            <a:xfrm>
              <a:off x="374231" y="1467193"/>
              <a:ext cx="2650911" cy="780032"/>
            </a:xfrm>
            <a:prstGeom prst="rect">
              <a:avLst/>
            </a:prstGeom>
            <a:noFill/>
            <a:ln w="25400" cap="flat" cmpd="sng" algn="ctr">
              <a:noFill/>
              <a:prstDash val="solid"/>
            </a:ln>
            <a:effectLst/>
          </p:spPr>
          <p:txBody>
            <a:bodyPr lIns="91440" tIns="45720" rIns="91440" bIns="45720" rtlCol="0" anchor="ctr"/>
            <a:lstStyle/>
            <a:p>
              <a:pPr defTabSz="914400">
                <a:tabLst>
                  <a:tab pos="457200" algn="l"/>
                </a:tabLst>
                <a:defRPr/>
              </a:pPr>
              <a:r>
                <a:rPr lang="en-CA" sz="1400" b="1" dirty="0" err="1">
                  <a:solidFill>
                    <a:srgbClr val="ED1C24"/>
                  </a:solidFill>
                  <a:latin typeface="Arial"/>
                  <a:cs typeface="Arial"/>
                </a:rPr>
                <a:t>Territoires</a:t>
              </a:r>
              <a:r>
                <a:rPr lang="en-CA" sz="1400" b="1" dirty="0">
                  <a:solidFill>
                    <a:srgbClr val="ED1C24"/>
                  </a:solidFill>
                  <a:latin typeface="Arial"/>
                  <a:cs typeface="Arial"/>
                </a:rPr>
                <a:t> du Nord-</a:t>
              </a:r>
              <a:r>
                <a:rPr lang="en-CA" sz="1400" b="1" dirty="0" err="1">
                  <a:solidFill>
                    <a:srgbClr val="ED1C24"/>
                  </a:solidFill>
                  <a:latin typeface="Arial"/>
                  <a:cs typeface="Arial"/>
                </a:rPr>
                <a:t>Ouest</a:t>
              </a:r>
              <a:endParaRPr lang="en-CA" sz="1400" b="1" dirty="0">
                <a:solidFill>
                  <a:srgbClr val="ED1C24"/>
                </a:solidFill>
                <a:latin typeface="Arial"/>
                <a:cs typeface="Arial"/>
              </a:endParaRPr>
            </a:p>
            <a:p>
              <a:pPr defTabSz="914400">
                <a:tabLst>
                  <a:tab pos="457200" algn="l"/>
                </a:tabLst>
                <a:defRPr/>
              </a:pPr>
              <a:r>
                <a:rPr kumimoji="0" lang="en-CA" sz="1400" b="0" i="0" u="none" strike="noStrike" kern="1200" cap="none" spc="0" normalizeH="0" baseline="0" noProof="0" dirty="0" err="1">
                  <a:ln>
                    <a:noFill/>
                  </a:ln>
                  <a:solidFill>
                    <a:srgbClr val="000000"/>
                  </a:solidFill>
                  <a:effectLst/>
                  <a:uLnTx/>
                  <a:uFillTx/>
                  <a:latin typeface="Arial"/>
                  <a:ea typeface="Times New Roman" panose="02020603050405020304" pitchFamily="18" charset="0"/>
                  <a:cs typeface="Arial"/>
                </a:rPr>
                <a:t>Imm</a:t>
              </a:r>
              <a:r>
                <a:rPr kumimoji="0" lang="en-CA"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a:t>
              </a:r>
              <a:r>
                <a:rPr kumimoji="0" lang="en-CA" sz="1400" b="0" i="0" u="none" strike="noStrike" kern="1200" cap="none" spc="0" normalizeH="0" noProof="0" dirty="0">
                  <a:ln>
                    <a:noFill/>
                  </a:ln>
                  <a:solidFill>
                    <a:srgbClr val="000000"/>
                  </a:solidFill>
                  <a:effectLst/>
                  <a:uLnTx/>
                  <a:uFillTx/>
                  <a:latin typeface="Arial"/>
                  <a:ea typeface="Times New Roman" panose="02020603050405020304" pitchFamily="18" charset="0"/>
                  <a:cs typeface="Arial"/>
                </a:rPr>
                <a:t> </a:t>
              </a:r>
              <a:r>
                <a:rPr kumimoji="0" lang="en-CA"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 </a:t>
              </a:r>
              <a:r>
                <a:rPr lang="en-CA" sz="1400" b="1" dirty="0">
                  <a:solidFill>
                    <a:srgbClr val="000000"/>
                  </a:solidFill>
                  <a:latin typeface="Arial"/>
                  <a:ea typeface="Times New Roman" panose="02020603050405020304" pitchFamily="18" charset="0"/>
                  <a:cs typeface="Arial"/>
                </a:rPr>
                <a:t>14</a:t>
              </a:r>
              <a:r>
                <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,7 </a:t>
              </a:r>
              <a:r>
                <a:rPr lang="en-CA" sz="1400" b="1" dirty="0">
                  <a:solidFill>
                    <a:srgbClr val="000000"/>
                  </a:solidFill>
                  <a:latin typeface="Arial"/>
                  <a:ea typeface="Times New Roman" panose="02020603050405020304" pitchFamily="18" charset="0"/>
                  <a:cs typeface="Arial"/>
                </a:rPr>
                <a:t>G$</a:t>
              </a:r>
              <a:endParaRPr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endParaRPr>
            </a:p>
            <a:p>
              <a:pPr defTabSz="914400">
                <a:tabLst>
                  <a:tab pos="457200" algn="l"/>
                </a:tabLst>
                <a:defRPr/>
              </a:pPr>
              <a:r>
                <a:rPr kumimoji="0" lang="en-CA"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F.</a:t>
              </a:r>
              <a:r>
                <a:rPr lang="en-CA" sz="1400" dirty="0">
                  <a:solidFill>
                    <a:srgbClr val="000000"/>
                  </a:solidFill>
                  <a:latin typeface="Arial"/>
                  <a:ea typeface="Times New Roman" panose="02020603050405020304" pitchFamily="18" charset="0"/>
                  <a:cs typeface="Arial"/>
                </a:rPr>
                <a:t>/</a:t>
              </a:r>
              <a:r>
                <a:rPr kumimoji="0" lang="en-CA"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E. : </a:t>
              </a:r>
              <a:r>
                <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3</a:t>
              </a:r>
              <a:r>
                <a:rPr lang="en-CA" sz="1400" b="1" dirty="0">
                  <a:solidFill>
                    <a:srgbClr val="000000"/>
                  </a:solidFill>
                  <a:latin typeface="Arial"/>
                  <a:ea typeface="Times New Roman" panose="02020603050405020304" pitchFamily="18" charset="0"/>
                  <a:cs typeface="Arial"/>
                </a:rPr>
                <a:t>,1 GS</a:t>
              </a:r>
              <a:endPar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endParaRPr>
            </a:p>
            <a:p>
              <a:pPr marL="0" marR="0" lvl="0" indent="0" algn="l" defTabSz="914400" eaLnBrk="1" fontAlgn="auto" latinLnBrk="0" hangingPunct="1">
                <a:buClrTx/>
                <a:buSzTx/>
                <a:buFontTx/>
                <a:buNone/>
                <a:tabLst>
                  <a:tab pos="457200" algn="l"/>
                </a:tabLst>
                <a:defRPr/>
              </a:pPr>
              <a:r>
                <a:rPr kumimoji="0" lang="en-CA"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Premières Nations : </a:t>
              </a:r>
              <a:r>
                <a:rPr lang="en-CA" sz="1400" b="1" dirty="0">
                  <a:solidFill>
                    <a:srgbClr val="000000"/>
                  </a:solidFill>
                  <a:latin typeface="Arial"/>
                  <a:ea typeface="Times New Roman" panose="02020603050405020304" pitchFamily="18" charset="0"/>
                  <a:cs typeface="Arial"/>
                </a:rPr>
                <a:t>26</a:t>
              </a:r>
            </a:p>
          </p:txBody>
        </p:sp>
        <p:sp>
          <p:nvSpPr>
            <p:cNvPr id="121" name="Rectangle 120">
              <a:extLst>
                <a:ext uri="{FF2B5EF4-FFF2-40B4-BE49-F238E27FC236}">
                  <a16:creationId xmlns:a16="http://schemas.microsoft.com/office/drawing/2014/main" id="{983B510D-2A06-68BB-D816-B36C88166FC2}"/>
                </a:ext>
              </a:extLst>
            </p:cNvPr>
            <p:cNvSpPr/>
            <p:nvPr/>
          </p:nvSpPr>
          <p:spPr>
            <a:xfrm>
              <a:off x="2660962" y="1491669"/>
              <a:ext cx="3617922" cy="884841"/>
            </a:xfrm>
            <a:prstGeom prst="rect">
              <a:avLst/>
            </a:prstGeom>
            <a:noFill/>
            <a:ln w="25400" cap="flat" cmpd="sng" algn="ctr">
              <a:noFill/>
              <a:prstDash val="solid"/>
            </a:ln>
            <a:effectLst/>
          </p:spPr>
          <p:txBody>
            <a:bodyPr lIns="91440" tIns="45720" rIns="91440" bIns="45720" rtlCol="0" anchor="ctr"/>
            <a:lstStyle/>
            <a:p>
              <a:pPr marL="0" marR="0" lvl="0" indent="0" algn="l" defTabSz="914400" eaLnBrk="1" fontAlgn="auto" latinLnBrk="0" hangingPunct="1">
                <a:buClrTx/>
                <a:buSzTx/>
                <a:buFontTx/>
                <a:buNone/>
                <a:tabLst>
                  <a:tab pos="457200" algn="l"/>
                </a:tabLst>
                <a:defRPr/>
              </a:pPr>
              <a:r>
                <a:rPr kumimoji="0" lang="en-CA" sz="1400" b="1" i="0" u="none" strike="noStrike" kern="1200" cap="none" spc="0" normalizeH="0" baseline="0" noProof="0" dirty="0">
                  <a:ln>
                    <a:noFill/>
                  </a:ln>
                  <a:solidFill>
                    <a:srgbClr val="ED1C24"/>
                  </a:solidFill>
                  <a:effectLst/>
                  <a:uLnTx/>
                  <a:uFillTx/>
                  <a:latin typeface="Arial"/>
                  <a:ea typeface="Times New Roman" panose="02020603050405020304" pitchFamily="18" charset="0"/>
                  <a:cs typeface="Arial"/>
                </a:rPr>
                <a:t>Alberta</a:t>
              </a:r>
              <a:endParaRPr kumimoji="0" lang="en-CA" sz="1400" b="0" i="0" u="none" strike="noStrike" kern="0" cap="none" spc="0" normalizeH="0" baseline="0" noProof="0" dirty="0">
                <a:ln>
                  <a:noFill/>
                </a:ln>
                <a:solidFill>
                  <a:srgbClr val="ED1C24"/>
                </a:solidFill>
                <a:effectLst/>
                <a:uLnTx/>
                <a:uFillTx/>
                <a:latin typeface="Arial"/>
                <a:ea typeface="Times New Roman" panose="02020603050405020304" pitchFamily="18" charset="0"/>
                <a:cs typeface="Arial"/>
              </a:endParaRPr>
            </a:p>
            <a:p>
              <a:pPr lvl="0" defTabSz="914400">
                <a:tabLst>
                  <a:tab pos="457200" algn="l"/>
                </a:tabLst>
                <a:defRPr/>
              </a:pPr>
              <a:r>
                <a:rPr kumimoji="0" lang="en-CA" sz="1400" b="0" i="0" u="none" strike="noStrike" kern="1200" cap="none" spc="0" normalizeH="0" baseline="0" noProof="0" dirty="0" err="1">
                  <a:ln>
                    <a:noFill/>
                  </a:ln>
                  <a:solidFill>
                    <a:srgbClr val="000000"/>
                  </a:solidFill>
                  <a:effectLst/>
                  <a:uLnTx/>
                  <a:uFillTx/>
                  <a:latin typeface="Arial"/>
                  <a:ea typeface="Times New Roman" panose="02020603050405020304" pitchFamily="18" charset="0"/>
                  <a:cs typeface="Arial"/>
                </a:rPr>
                <a:t>Imm</a:t>
              </a:r>
              <a:r>
                <a:rPr kumimoji="0" lang="en-CA"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 : </a:t>
              </a:r>
              <a:r>
                <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40</a:t>
              </a:r>
              <a:r>
                <a:rPr lang="en-CA" sz="1400" b="1" dirty="0">
                  <a:solidFill>
                    <a:srgbClr val="000000"/>
                  </a:solidFill>
                  <a:latin typeface="Arial"/>
                  <a:ea typeface="Times New Roman" panose="02020603050405020304" pitchFamily="18" charset="0"/>
                  <a:cs typeface="Arial"/>
                </a:rPr>
                <a:t>,9 G$</a:t>
              </a:r>
              <a:endPar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endParaRPr>
            </a:p>
            <a:p>
              <a:pPr defTabSz="914400">
                <a:tabLst>
                  <a:tab pos="457200" algn="l"/>
                </a:tabLst>
                <a:defRPr/>
              </a:pPr>
              <a:r>
                <a:rPr lang="en-CA" sz="1400" dirty="0">
                  <a:solidFill>
                    <a:srgbClr val="000000"/>
                  </a:solidFill>
                  <a:latin typeface="Arial"/>
                  <a:ea typeface="Times New Roman" panose="02020603050405020304" pitchFamily="18" charset="0"/>
                  <a:cs typeface="Arial"/>
                </a:rPr>
                <a:t>F./E. </a:t>
              </a:r>
              <a:r>
                <a:rPr kumimoji="0" lang="en-CA"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 </a:t>
              </a:r>
              <a:r>
                <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8</a:t>
              </a:r>
              <a:r>
                <a:rPr lang="en-CA" sz="1400" b="1" dirty="0">
                  <a:solidFill>
                    <a:srgbClr val="000000"/>
                  </a:solidFill>
                  <a:latin typeface="Arial"/>
                  <a:ea typeface="Times New Roman" panose="02020603050405020304" pitchFamily="18" charset="0"/>
                  <a:cs typeface="Arial"/>
                </a:rPr>
                <a:t>,4 G$</a:t>
              </a:r>
              <a:endPar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endParaRPr>
            </a:p>
            <a:p>
              <a:pPr defTabSz="914400">
                <a:tabLst>
                  <a:tab pos="457200" algn="l"/>
                </a:tabLst>
                <a:defRPr/>
              </a:pPr>
              <a:r>
                <a:rPr kumimoji="0" lang="en-CA"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Premières Nations : </a:t>
              </a:r>
              <a:r>
                <a:rPr kumimoji="0" lang="en-CA" sz="14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48</a:t>
              </a:r>
            </a:p>
          </p:txBody>
        </p:sp>
      </p:grpSp>
      <p:cxnSp>
        <p:nvCxnSpPr>
          <p:cNvPr id="3" name="Connector: Elbow 2">
            <a:extLst>
              <a:ext uri="{FF2B5EF4-FFF2-40B4-BE49-F238E27FC236}">
                <a16:creationId xmlns:a16="http://schemas.microsoft.com/office/drawing/2014/main" id="{76CA38AA-2961-F3DD-FCA0-C5576500F45C}"/>
              </a:ext>
            </a:extLst>
          </p:cNvPr>
          <p:cNvCxnSpPr>
            <a:cxnSpLocks/>
            <a:stCxn id="9" idx="2"/>
          </p:cNvCxnSpPr>
          <p:nvPr/>
        </p:nvCxnSpPr>
        <p:spPr>
          <a:xfrm rot="16200000" flipH="1">
            <a:off x="7541612" y="5762861"/>
            <a:ext cx="279587" cy="413387"/>
          </a:xfrm>
          <a:prstGeom prst="bentConnector3">
            <a:avLst>
              <a:gd name="adj1" fmla="val 50000"/>
            </a:avLst>
          </a:prstGeom>
          <a:noFill/>
          <a:ln w="9525" cap="flat" cmpd="sng" algn="ctr">
            <a:solidFill>
              <a:srgbClr val="413F41"/>
            </a:solidFill>
            <a:prstDash val="dash"/>
          </a:ln>
          <a:effectLst/>
        </p:spPr>
      </p:cxnSp>
      <p:sp>
        <p:nvSpPr>
          <p:cNvPr id="9" name="Rectangle 8">
            <a:extLst>
              <a:ext uri="{FF2B5EF4-FFF2-40B4-BE49-F238E27FC236}">
                <a16:creationId xmlns:a16="http://schemas.microsoft.com/office/drawing/2014/main" id="{C0DA1071-A355-9250-DED8-B00EC49EEBC1}"/>
              </a:ext>
            </a:extLst>
          </p:cNvPr>
          <p:cNvSpPr/>
          <p:nvPr/>
        </p:nvSpPr>
        <p:spPr>
          <a:xfrm>
            <a:off x="7442867" y="5773610"/>
            <a:ext cx="63689" cy="56152"/>
          </a:xfrm>
          <a:prstGeom prst="rect">
            <a:avLst/>
          </a:prstGeom>
          <a:solidFill>
            <a:srgbClr val="B40000"/>
          </a:solidFill>
          <a:ln w="25400" cap="flat" cmpd="sng" algn="ctr">
            <a:noFill/>
            <a:prstDash val="solid"/>
          </a:ln>
          <a:effectLst/>
        </p:spPr>
        <p:txBody>
          <a:bodyPr rtlCol="0" anchor="ctr"/>
          <a:lstStyle/>
          <a:p>
            <a:pPr marL="0" marR="0" lvl="0" indent="0" defTabSz="914400" eaLnBrk="1" fontAlgn="auto" latinLnBrk="0" hangingPunct="1">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6" name="Footer Placeholder 5">
            <a:extLst>
              <a:ext uri="{FF2B5EF4-FFF2-40B4-BE49-F238E27FC236}">
                <a16:creationId xmlns:a16="http://schemas.microsoft.com/office/drawing/2014/main" id="{40BB6E18-C5FE-A1A3-95AF-058AEAB8F917}"/>
              </a:ext>
            </a:extLst>
          </p:cNvPr>
          <p:cNvSpPr>
            <a:spLocks noGrp="1"/>
          </p:cNvSpPr>
          <p:nvPr>
            <p:ph type="ftr" sz="quarter" idx="10"/>
          </p:nvPr>
        </p:nvSpPr>
        <p:spPr>
          <a:xfrm>
            <a:off x="363433" y="7475960"/>
            <a:ext cx="5989741" cy="296440"/>
          </a:xfrm>
        </p:spPr>
        <p:txBody>
          <a:bodyPr/>
          <a:lstStyle/>
          <a:p>
            <a:r>
              <a:rPr lang="fr-CA" dirty="0"/>
              <a:t>Combler le manque d'infrastructures d'ici 2030 – Proposition de l'APN et résumé du rapport sur les coûts</a:t>
            </a:r>
          </a:p>
        </p:txBody>
      </p:sp>
    </p:spTree>
    <p:extLst>
      <p:ext uri="{BB962C8B-B14F-4D97-AF65-F5344CB8AC3E}">
        <p14:creationId xmlns:p14="http://schemas.microsoft.com/office/powerpoint/2010/main" val="3600593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9BB997-7981-4044-9A5F-081E7206A59F}" type="slidenum">
              <a:rPr kumimoji="0" lang="en-CA"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13</a:t>
            </a:fld>
            <a:endParaRPr kumimoji="0" lang="en-CA"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Content Placeholder 2">
            <a:extLst>
              <a:ext uri="{FF2B5EF4-FFF2-40B4-BE49-F238E27FC236}">
                <a16:creationId xmlns:a16="http://schemas.microsoft.com/office/drawing/2014/main" id="{81B3E7B3-1972-0179-2679-B269A3793AB5}"/>
              </a:ext>
            </a:extLst>
          </p:cNvPr>
          <p:cNvSpPr>
            <a:spLocks noGrp="1"/>
          </p:cNvSpPr>
          <p:nvPr>
            <p:ph idx="1"/>
          </p:nvPr>
        </p:nvSpPr>
        <p:spPr/>
        <p:txBody>
          <a:bodyPr vert="horz" lIns="91440" tIns="45720" rIns="91440" bIns="45720" rtlCol="0" anchor="t">
            <a:noAutofit/>
          </a:bodyPr>
          <a:lstStyle/>
          <a:p>
            <a:pPr>
              <a:lnSpc>
                <a:spcPct val="100000"/>
              </a:lnSpc>
              <a:spcBef>
                <a:spcPts val="1200"/>
              </a:spcBef>
            </a:pPr>
            <a:r>
              <a:rPr lang="fr-CA" sz="1800" noProof="0" dirty="0">
                <a:latin typeface="Arial"/>
                <a:cs typeface="Arial"/>
              </a:rPr>
              <a:t>Fondés sur l’</a:t>
            </a:r>
            <a:r>
              <a:rPr lang="fr-CA" sz="1800" dirty="0">
                <a:latin typeface="Arial"/>
                <a:cs typeface="Arial"/>
              </a:rPr>
              <a:t>Étude nationale sur les besoins en biens des Premières Nations </a:t>
            </a:r>
            <a:r>
              <a:rPr lang="fr-CA" sz="1800" noProof="0" dirty="0">
                <a:latin typeface="Arial"/>
                <a:cs typeface="Arial"/>
              </a:rPr>
              <a:t>de l'APN (mars 2022).</a:t>
            </a:r>
          </a:p>
          <a:p>
            <a:pPr>
              <a:lnSpc>
                <a:spcPct val="100000"/>
              </a:lnSpc>
              <a:spcBef>
                <a:spcPts val="1200"/>
              </a:spcBef>
            </a:pPr>
            <a:r>
              <a:rPr lang="fr-CA" sz="1800" noProof="0" dirty="0"/>
              <a:t>Détermine les investissements en immobilisations et en </a:t>
            </a:r>
            <a:r>
              <a:rPr lang="fr-CA" sz="1800" dirty="0"/>
              <a:t>fonctionnement et entretien</a:t>
            </a:r>
            <a:r>
              <a:rPr lang="fr-CA" sz="1800" noProof="0" dirty="0"/>
              <a:t> nécessaires pour les biens dans les réserves pour leur renouvellement</a:t>
            </a:r>
            <a:r>
              <a:rPr lang="fr-CA" sz="1800" dirty="0"/>
              <a:t> et</a:t>
            </a:r>
            <a:r>
              <a:rPr lang="fr-CA" sz="1800" noProof="0" dirty="0"/>
              <a:t> leur modernisation et selon la croissance de la population. Les biens sont : </a:t>
            </a:r>
          </a:p>
          <a:p>
            <a:pPr marL="0" indent="0">
              <a:lnSpc>
                <a:spcPct val="100000"/>
              </a:lnSpc>
              <a:spcBef>
                <a:spcPts val="1200"/>
              </a:spcBef>
              <a:buNone/>
            </a:pPr>
            <a:br>
              <a:rPr lang="fr-CA" sz="1800" noProof="0" dirty="0"/>
            </a:br>
            <a:br>
              <a:rPr lang="fr-CA" sz="1800" noProof="0" dirty="0"/>
            </a:br>
            <a:br>
              <a:rPr lang="fr-CA" sz="1800" noProof="0" dirty="0"/>
            </a:br>
            <a:br>
              <a:rPr lang="fr-CA" sz="1800" noProof="0" dirty="0"/>
            </a:br>
            <a:endParaRPr lang="fr-CA" sz="1800" noProof="0" dirty="0"/>
          </a:p>
          <a:p>
            <a:pPr>
              <a:lnSpc>
                <a:spcPct val="100000"/>
              </a:lnSpc>
              <a:spcBef>
                <a:spcPts val="1200"/>
              </a:spcBef>
            </a:pPr>
            <a:r>
              <a:rPr lang="fr-CA" sz="1800" noProof="0" dirty="0"/>
              <a:t>Données du </a:t>
            </a:r>
            <a:r>
              <a:rPr lang="fr-CA" sz="1800" dirty="0"/>
              <a:t>Système de rapports sur la condition des biens </a:t>
            </a:r>
          </a:p>
          <a:p>
            <a:pPr marL="0" indent="0">
              <a:lnSpc>
                <a:spcPct val="100000"/>
              </a:lnSpc>
              <a:spcBef>
                <a:spcPts val="1200"/>
              </a:spcBef>
              <a:buNone/>
            </a:pPr>
            <a:r>
              <a:rPr lang="fr-CA" sz="1800" dirty="0"/>
              <a:t>de </a:t>
            </a:r>
            <a:r>
              <a:rPr lang="fr-CA" sz="1800" noProof="0" dirty="0"/>
              <a:t>SAC</a:t>
            </a:r>
          </a:p>
          <a:p>
            <a:pPr>
              <a:lnSpc>
                <a:spcPct val="100000"/>
              </a:lnSpc>
              <a:spcBef>
                <a:spcPts val="1200"/>
              </a:spcBef>
            </a:pPr>
            <a:r>
              <a:rPr lang="fr-CA" sz="1800" noProof="0" dirty="0"/>
              <a:t>Valeurs de remplacement des immobilisations développées</a:t>
            </a:r>
          </a:p>
          <a:p>
            <a:pPr>
              <a:lnSpc>
                <a:spcPct val="100000"/>
              </a:lnSpc>
              <a:spcBef>
                <a:spcPts val="1200"/>
              </a:spcBef>
            </a:pPr>
            <a:r>
              <a:rPr lang="fr-CA" sz="1800" noProof="0" dirty="0"/>
              <a:t>Ajustement </a:t>
            </a:r>
            <a:r>
              <a:rPr lang="fr-CA" sz="1800" dirty="0"/>
              <a:t>en fonction d</a:t>
            </a:r>
            <a:r>
              <a:rPr lang="fr-CA" sz="1800" noProof="0" dirty="0"/>
              <a:t>es facteurs régionaux et zonaux</a:t>
            </a:r>
          </a:p>
          <a:p>
            <a:pPr>
              <a:lnSpc>
                <a:spcPct val="100000"/>
              </a:lnSpc>
              <a:spcBef>
                <a:spcPts val="1200"/>
              </a:spcBef>
            </a:pPr>
            <a:r>
              <a:rPr lang="fr-CA" sz="1800" noProof="0" dirty="0"/>
              <a:t>Imprévus pris en compte (conception, construction, indexation)</a:t>
            </a:r>
            <a:br>
              <a:rPr lang="fr-CA" noProof="0" dirty="0"/>
            </a:br>
            <a:endParaRPr lang="fr-CA" noProof="0" dirty="0"/>
          </a:p>
        </p:txBody>
      </p:sp>
      <p:sp>
        <p:nvSpPr>
          <p:cNvPr id="3" name="Rectangle 2">
            <a:extLst>
              <a:ext uri="{FF2B5EF4-FFF2-40B4-BE49-F238E27FC236}">
                <a16:creationId xmlns:a16="http://schemas.microsoft.com/office/drawing/2014/main" id="{8E0AC6F4-85EB-9376-1683-3785C24A1323}"/>
              </a:ext>
            </a:extLst>
          </p:cNvPr>
          <p:cNvSpPr/>
          <p:nvPr/>
        </p:nvSpPr>
        <p:spPr>
          <a:xfrm>
            <a:off x="579287" y="3707420"/>
            <a:ext cx="985516" cy="1057601"/>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E34F518-F6BE-E423-E641-FAA810F1E850}"/>
              </a:ext>
            </a:extLst>
          </p:cNvPr>
          <p:cNvSpPr txBox="1"/>
          <p:nvPr/>
        </p:nvSpPr>
        <p:spPr>
          <a:xfrm>
            <a:off x="601480" y="4336071"/>
            <a:ext cx="151097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Bâtiments</a:t>
            </a:r>
            <a:endParaRPr kumimoji="0" lang="en-CA" sz="1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25CA9BD-545E-3790-B83B-4BBC1E28B496}"/>
              </a:ext>
            </a:extLst>
          </p:cNvPr>
          <p:cNvSpPr/>
          <p:nvPr/>
        </p:nvSpPr>
        <p:spPr>
          <a:xfrm>
            <a:off x="1704787" y="3712184"/>
            <a:ext cx="985516" cy="1052837"/>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E893B18-205D-B093-0FB6-C593B61578F4}"/>
              </a:ext>
            </a:extLst>
          </p:cNvPr>
          <p:cNvSpPr txBox="1"/>
          <p:nvPr/>
        </p:nvSpPr>
        <p:spPr>
          <a:xfrm>
            <a:off x="1742500" y="4227901"/>
            <a:ext cx="89377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Ports </a:t>
            </a:r>
            <a:b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br>
            <a:r>
              <a:rPr lang="en-US" sz="1400" b="1" dirty="0">
                <a:solidFill>
                  <a:prstClr val="black"/>
                </a:solidFill>
                <a:latin typeface="Calibri" panose="020F0502020204030204"/>
              </a:rPr>
              <a:t>et q</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uais</a:t>
            </a:r>
            <a:endParaRPr kumimoji="0" lang="en-CA"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AF97BFA-5AE7-D0E9-1BCC-795CB64D1CFA}"/>
              </a:ext>
            </a:extLst>
          </p:cNvPr>
          <p:cNvSpPr/>
          <p:nvPr/>
        </p:nvSpPr>
        <p:spPr>
          <a:xfrm>
            <a:off x="2827530" y="3707420"/>
            <a:ext cx="1378338" cy="1052837"/>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46BF9C5-E901-5FAF-2F8A-9A42A19D9718}"/>
              </a:ext>
            </a:extLst>
          </p:cNvPr>
          <p:cNvSpPr txBox="1"/>
          <p:nvPr/>
        </p:nvSpPr>
        <p:spPr>
          <a:xfrm>
            <a:off x="2913232" y="4208737"/>
            <a:ext cx="138491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Infrastructures des transports</a:t>
            </a:r>
            <a:endParaRPr kumimoji="0" lang="en-CA"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E41641D-52DD-AEC6-D4C1-0C3FF6E94757}"/>
              </a:ext>
            </a:extLst>
          </p:cNvPr>
          <p:cNvSpPr/>
          <p:nvPr/>
        </p:nvSpPr>
        <p:spPr>
          <a:xfrm>
            <a:off x="4303467" y="3712184"/>
            <a:ext cx="1335976" cy="1048073"/>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520CB2F6-8334-2E2C-7118-B84BA1F18428}"/>
              </a:ext>
            </a:extLst>
          </p:cNvPr>
          <p:cNvSpPr txBox="1"/>
          <p:nvPr/>
        </p:nvSpPr>
        <p:spPr>
          <a:xfrm>
            <a:off x="4298144" y="4208737"/>
            <a:ext cx="1341299"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Infrastructures des services publics</a:t>
            </a:r>
            <a:endParaRPr kumimoji="0" lang="en-CA"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85BA4E7-688C-EE7E-77C4-33C3DBB18B57}"/>
              </a:ext>
            </a:extLst>
          </p:cNvPr>
          <p:cNvSpPr/>
          <p:nvPr/>
        </p:nvSpPr>
        <p:spPr>
          <a:xfrm>
            <a:off x="5737042" y="3707419"/>
            <a:ext cx="1089052" cy="1052838"/>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06FA3CA-F0A4-5425-1525-6B50DEAF7C0D}"/>
              </a:ext>
            </a:extLst>
          </p:cNvPr>
          <p:cNvSpPr txBox="1"/>
          <p:nvPr/>
        </p:nvSpPr>
        <p:spPr>
          <a:xfrm>
            <a:off x="5664698" y="4208202"/>
            <a:ext cx="1181662"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Calibri" panose="020F0502020204030204"/>
              </a:rPr>
              <a:t>F</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lottes</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de</a:t>
            </a:r>
            <a:b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br>
            <a:r>
              <a:rPr lang="en-US" sz="1400" b="1" dirty="0">
                <a:solidFill>
                  <a:prstClr val="black"/>
                </a:solidFill>
                <a:latin typeface="Calibri" panose="020F0502020204030204"/>
              </a:rPr>
              <a:t>v</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éhicules</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de services</a:t>
            </a:r>
            <a:endParaRPr kumimoji="0" lang="en-CA"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Graphic 21" descr="Modern architecture with solid fill">
            <a:extLst>
              <a:ext uri="{FF2B5EF4-FFF2-40B4-BE49-F238E27FC236}">
                <a16:creationId xmlns:a16="http://schemas.microsoft.com/office/drawing/2014/main" id="{B2100CB2-D84C-9715-B07D-8C2F56A98C9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5975" y="3882982"/>
            <a:ext cx="472139" cy="472139"/>
          </a:xfrm>
          <a:prstGeom prst="rect">
            <a:avLst/>
          </a:prstGeom>
        </p:spPr>
      </p:pic>
      <p:pic>
        <p:nvPicPr>
          <p:cNvPr id="23" name="Graphic 22" descr="Freight with solid fill">
            <a:extLst>
              <a:ext uri="{FF2B5EF4-FFF2-40B4-BE49-F238E27FC236}">
                <a16:creationId xmlns:a16="http://schemas.microsoft.com/office/drawing/2014/main" id="{DC5B4C03-F916-13EA-AC0E-EAC4639AD5E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958457" y="3823808"/>
            <a:ext cx="472139" cy="472139"/>
          </a:xfrm>
          <a:prstGeom prst="rect">
            <a:avLst/>
          </a:prstGeom>
        </p:spPr>
      </p:pic>
      <p:pic>
        <p:nvPicPr>
          <p:cNvPr id="24" name="Graphic 23" descr="Bridge scene with solid fill">
            <a:extLst>
              <a:ext uri="{FF2B5EF4-FFF2-40B4-BE49-F238E27FC236}">
                <a16:creationId xmlns:a16="http://schemas.microsoft.com/office/drawing/2014/main" id="{FD7503A7-C25C-090F-5EB5-BEFCF2D1292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280629" y="3746891"/>
            <a:ext cx="472139" cy="472139"/>
          </a:xfrm>
          <a:prstGeom prst="rect">
            <a:avLst/>
          </a:prstGeom>
        </p:spPr>
      </p:pic>
      <p:pic>
        <p:nvPicPr>
          <p:cNvPr id="25" name="Graphic 24" descr="Electric Tower outline">
            <a:extLst>
              <a:ext uri="{FF2B5EF4-FFF2-40B4-BE49-F238E27FC236}">
                <a16:creationId xmlns:a16="http://schemas.microsoft.com/office/drawing/2014/main" id="{32E14CAB-D32F-0EE8-E0D7-910A97A5F20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4722389" y="3755762"/>
            <a:ext cx="472139" cy="472139"/>
          </a:xfrm>
          <a:prstGeom prst="rect">
            <a:avLst/>
          </a:prstGeom>
        </p:spPr>
      </p:pic>
      <p:pic>
        <p:nvPicPr>
          <p:cNvPr id="26" name="Graphic 25" descr="Ambulance with solid fill">
            <a:extLst>
              <a:ext uri="{FF2B5EF4-FFF2-40B4-BE49-F238E27FC236}">
                <a16:creationId xmlns:a16="http://schemas.microsoft.com/office/drawing/2014/main" id="{0C4CE4C4-8307-76BD-CF26-55A5F66B9CB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019459" y="3780043"/>
            <a:ext cx="472139" cy="472139"/>
          </a:xfrm>
          <a:prstGeom prst="rect">
            <a:avLst/>
          </a:prstGeom>
        </p:spPr>
      </p:pic>
      <p:graphicFrame>
        <p:nvGraphicFramePr>
          <p:cNvPr id="9" name="Chart 8">
            <a:extLst>
              <a:ext uri="{FF2B5EF4-FFF2-40B4-BE49-F238E27FC236}">
                <a16:creationId xmlns:a16="http://schemas.microsoft.com/office/drawing/2014/main" id="{05EEBB5D-F803-459E-B11F-30815AF336F8}"/>
              </a:ext>
            </a:extLst>
          </p:cNvPr>
          <p:cNvGraphicFramePr>
            <a:graphicFrameLocks/>
          </p:cNvGraphicFramePr>
          <p:nvPr>
            <p:extLst>
              <p:ext uri="{D42A27DB-BD31-4B8C-83A1-F6EECF244321}">
                <p14:modId xmlns:p14="http://schemas.microsoft.com/office/powerpoint/2010/main" val="1605726177"/>
              </p:ext>
            </p:extLst>
          </p:nvPr>
        </p:nvGraphicFramePr>
        <p:xfrm>
          <a:off x="6725702" y="3367668"/>
          <a:ext cx="3134814" cy="3955341"/>
        </p:xfrm>
        <a:graphic>
          <a:graphicData uri="http://schemas.openxmlformats.org/drawingml/2006/chart">
            <c:chart xmlns:c="http://schemas.openxmlformats.org/drawingml/2006/chart" xmlns:r="http://schemas.openxmlformats.org/officeDocument/2006/relationships" r:id="rId12"/>
          </a:graphicData>
        </a:graphic>
      </p:graphicFrame>
      <p:sp>
        <p:nvSpPr>
          <p:cNvPr id="6" name="Title 1">
            <a:extLst>
              <a:ext uri="{FF2B5EF4-FFF2-40B4-BE49-F238E27FC236}">
                <a16:creationId xmlns:a16="http://schemas.microsoft.com/office/drawing/2014/main" id="{E5C316CC-19BF-1308-3F89-F6C3D23947FA}"/>
              </a:ext>
            </a:extLst>
          </p:cNvPr>
          <p:cNvSpPr txBox="1">
            <a:spLocks/>
          </p:cNvSpPr>
          <p:nvPr/>
        </p:nvSpPr>
        <p:spPr>
          <a:xfrm>
            <a:off x="1717493" y="377453"/>
            <a:ext cx="5943767" cy="558180"/>
          </a:xfrm>
          <a:prstGeom prst="rect">
            <a:avLst/>
          </a:prstGeom>
        </p:spPr>
        <p:txBody>
          <a:bodyPr vert="horz" lIns="91440" tIns="45720" rIns="91440" bIns="45720"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a:lnSpc>
                <a:spcPct val="125000"/>
              </a:lnSpc>
            </a:pPr>
            <a:r>
              <a:rPr lang="en-US" sz="1400" dirty="0" err="1">
                <a:solidFill>
                  <a:schemeClr val="bg1"/>
                </a:solidFill>
              </a:rPr>
              <a:t>Besoins</a:t>
            </a:r>
            <a:r>
              <a:rPr lang="en-US" sz="1400" dirty="0">
                <a:solidFill>
                  <a:schemeClr val="bg1"/>
                </a:solidFill>
              </a:rPr>
              <a:t> </a:t>
            </a:r>
            <a:r>
              <a:rPr lang="en-US" sz="1400" dirty="0" err="1">
                <a:solidFill>
                  <a:schemeClr val="bg1"/>
                </a:solidFill>
              </a:rPr>
              <a:t>d'investissements</a:t>
            </a:r>
            <a:r>
              <a:rPr lang="en-US" sz="1400" dirty="0">
                <a:solidFill>
                  <a:schemeClr val="bg1"/>
                </a:solidFill>
              </a:rPr>
              <a:t> par </a:t>
            </a:r>
            <a:r>
              <a:rPr lang="en-US" sz="1400" dirty="0" err="1">
                <a:solidFill>
                  <a:schemeClr val="bg1"/>
                </a:solidFill>
              </a:rPr>
              <a:t>catégorie</a:t>
            </a:r>
            <a:r>
              <a:rPr lang="en-US" sz="1400" dirty="0">
                <a:solidFill>
                  <a:schemeClr val="bg1"/>
                </a:solidFill>
              </a:rPr>
              <a:t> de </a:t>
            </a:r>
            <a:r>
              <a:rPr lang="en-US" sz="1400" dirty="0" err="1">
                <a:solidFill>
                  <a:schemeClr val="bg1"/>
                </a:solidFill>
              </a:rPr>
              <a:t>biens</a:t>
            </a:r>
            <a:r>
              <a:rPr lang="en-US" sz="1400" dirty="0">
                <a:solidFill>
                  <a:schemeClr val="bg1"/>
                </a:solidFill>
              </a:rPr>
              <a:t> :</a:t>
            </a:r>
          </a:p>
          <a:p>
            <a:r>
              <a:rPr lang="en-US" sz="2400" b="1" dirty="0">
                <a:solidFill>
                  <a:schemeClr val="bg1"/>
                </a:solidFill>
              </a:rPr>
              <a:t>Les infrastructures </a:t>
            </a:r>
            <a:r>
              <a:rPr lang="en-US" sz="2400" b="1" dirty="0" err="1">
                <a:solidFill>
                  <a:schemeClr val="bg1"/>
                </a:solidFill>
              </a:rPr>
              <a:t>d’ici</a:t>
            </a:r>
            <a:r>
              <a:rPr lang="en-US" sz="2400" b="1" dirty="0">
                <a:solidFill>
                  <a:schemeClr val="bg1"/>
                </a:solidFill>
              </a:rPr>
              <a:t> 2030</a:t>
            </a:r>
            <a:endParaRPr lang="en-CA" sz="2400" b="1" dirty="0">
              <a:solidFill>
                <a:schemeClr val="bg1"/>
              </a:solidFill>
            </a:endParaRPr>
          </a:p>
        </p:txBody>
      </p:sp>
      <p:sp>
        <p:nvSpPr>
          <p:cNvPr id="12" name="Footer Placeholder 5">
            <a:extLst>
              <a:ext uri="{FF2B5EF4-FFF2-40B4-BE49-F238E27FC236}">
                <a16:creationId xmlns:a16="http://schemas.microsoft.com/office/drawing/2014/main" id="{F2CD60FD-255C-5B69-91A0-EB36D9B1D2CE}"/>
              </a:ext>
            </a:extLst>
          </p:cNvPr>
          <p:cNvSpPr>
            <a:spLocks noGrp="1"/>
          </p:cNvSpPr>
          <p:nvPr>
            <p:ph type="ftr" sz="quarter" idx="10"/>
          </p:nvPr>
        </p:nvSpPr>
        <p:spPr>
          <a:xfrm>
            <a:off x="363433" y="7475960"/>
            <a:ext cx="5989741" cy="296440"/>
          </a:xfrm>
        </p:spPr>
        <p:txBody>
          <a:bodyPr/>
          <a:lstStyle/>
          <a:p>
            <a:r>
              <a:rPr lang="fr-CA" dirty="0"/>
              <a:t>Combler le manque d'infrastructures d'ici 2030 – Proposition de l'APN et résumé du rapport sur les coûts</a:t>
            </a:r>
          </a:p>
        </p:txBody>
      </p:sp>
    </p:spTree>
    <p:extLst>
      <p:ext uri="{BB962C8B-B14F-4D97-AF65-F5344CB8AC3E}">
        <p14:creationId xmlns:p14="http://schemas.microsoft.com/office/powerpoint/2010/main" val="2335993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9BB997-7981-4044-9A5F-081E7206A59F}" type="slidenum">
              <a:rPr kumimoji="0" lang="en-CA"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14</a:t>
            </a:fld>
            <a:endParaRPr kumimoji="0" lang="en-CA"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Content Placeholder 2">
            <a:extLst>
              <a:ext uri="{FF2B5EF4-FFF2-40B4-BE49-F238E27FC236}">
                <a16:creationId xmlns:a16="http://schemas.microsoft.com/office/drawing/2014/main" id="{81B3E7B3-1972-0179-2679-B269A3793AB5}"/>
              </a:ext>
            </a:extLst>
          </p:cNvPr>
          <p:cNvSpPr>
            <a:spLocks noGrp="1"/>
          </p:cNvSpPr>
          <p:nvPr>
            <p:ph idx="1"/>
          </p:nvPr>
        </p:nvSpPr>
        <p:spPr>
          <a:xfrm>
            <a:off x="416509" y="1663232"/>
            <a:ext cx="5943767" cy="5207008"/>
          </a:xfrm>
        </p:spPr>
        <p:txBody>
          <a:bodyPr>
            <a:noAutofit/>
          </a:bodyPr>
          <a:lstStyle/>
          <a:p>
            <a:pPr marL="0" indent="0">
              <a:buNone/>
            </a:pPr>
            <a:r>
              <a:rPr lang="fr-CA" sz="1800" b="1" cap="all" noProof="0" dirty="0">
                <a:solidFill>
                  <a:srgbClr val="EA0000"/>
                </a:solidFill>
              </a:rPr>
              <a:t>logement</a:t>
            </a:r>
          </a:p>
          <a:p>
            <a:pPr>
              <a:lnSpc>
                <a:spcPct val="100000"/>
              </a:lnSpc>
              <a:spcBef>
                <a:spcPts val="1200"/>
              </a:spcBef>
            </a:pPr>
            <a:r>
              <a:rPr lang="fr-CA" sz="1500" noProof="0" dirty="0"/>
              <a:t>D’après le rapport sur le logement de l'IFPD et l’actualisation des coûts du logement dans les réserves. </a:t>
            </a:r>
          </a:p>
          <a:p>
            <a:pPr>
              <a:lnSpc>
                <a:spcPct val="100000"/>
              </a:lnSpc>
              <a:spcBef>
                <a:spcPts val="1200"/>
              </a:spcBef>
            </a:pPr>
            <a:r>
              <a:rPr lang="fr-CA" sz="1500" noProof="0" dirty="0"/>
              <a:t>Données issues de l'enquête </a:t>
            </a:r>
            <a:r>
              <a:rPr lang="fr-CA" sz="1500" dirty="0"/>
              <a:t>du </a:t>
            </a:r>
            <a:r>
              <a:rPr lang="fr-CA" sz="1500" noProof="0" dirty="0"/>
              <a:t>Centre de gouvernance de l'information des Premières Nations menée</a:t>
            </a:r>
            <a:r>
              <a:rPr lang="fr-CA" sz="1500" dirty="0"/>
              <a:t> auprès de 498 Premières Nations</a:t>
            </a:r>
            <a:r>
              <a:rPr lang="fr-CA" sz="1500" noProof="0" dirty="0"/>
              <a:t>.</a:t>
            </a:r>
          </a:p>
          <a:p>
            <a:pPr>
              <a:lnSpc>
                <a:spcPct val="100000"/>
              </a:lnSpc>
              <a:spcBef>
                <a:spcPts val="1200"/>
              </a:spcBef>
            </a:pPr>
            <a:r>
              <a:rPr lang="fr-CA" sz="1500" noProof="0" dirty="0"/>
              <a:t>Les données sur les besoins existants en matière de logement sont axées sur les sujets suivants : le surpeuplement, la migration dans les réserves, le remplacement d’unités, la viabilisation des nouveaux terrains, les besoins de réparation et la croissance démographique.</a:t>
            </a:r>
            <a:br>
              <a:rPr lang="fr-CA" sz="1500" noProof="0" dirty="0"/>
            </a:br>
            <a:endParaRPr lang="fr-CA" sz="1500" noProof="0" dirty="0"/>
          </a:p>
          <a:p>
            <a:pPr>
              <a:lnSpc>
                <a:spcPct val="100000"/>
              </a:lnSpc>
              <a:spcBef>
                <a:spcPts val="1500"/>
              </a:spcBef>
            </a:pPr>
            <a:endParaRPr lang="fr-CA" sz="1200" noProof="0" dirty="0"/>
          </a:p>
        </p:txBody>
      </p:sp>
      <p:graphicFrame>
        <p:nvGraphicFramePr>
          <p:cNvPr id="8" name="Table 7">
            <a:extLst>
              <a:ext uri="{FF2B5EF4-FFF2-40B4-BE49-F238E27FC236}">
                <a16:creationId xmlns:a16="http://schemas.microsoft.com/office/drawing/2014/main" id="{17B45932-2FBA-5BE6-D25F-34C5A68D33BC}"/>
              </a:ext>
            </a:extLst>
          </p:cNvPr>
          <p:cNvGraphicFramePr>
            <a:graphicFrameLocks noGrp="1"/>
          </p:cNvGraphicFramePr>
          <p:nvPr>
            <p:extLst>
              <p:ext uri="{D42A27DB-BD31-4B8C-83A1-F6EECF244321}">
                <p14:modId xmlns:p14="http://schemas.microsoft.com/office/powerpoint/2010/main" val="2535481057"/>
              </p:ext>
            </p:extLst>
          </p:nvPr>
        </p:nvGraphicFramePr>
        <p:xfrm>
          <a:off x="416510" y="5180384"/>
          <a:ext cx="2373807" cy="1770168"/>
        </p:xfrm>
        <a:graphic>
          <a:graphicData uri="http://schemas.openxmlformats.org/drawingml/2006/table">
            <a:tbl>
              <a:tblPr firstRow="1" firstCol="1" bandRow="1"/>
              <a:tblGrid>
                <a:gridCol w="1754607">
                  <a:extLst>
                    <a:ext uri="{9D8B030D-6E8A-4147-A177-3AD203B41FA5}">
                      <a16:colId xmlns:a16="http://schemas.microsoft.com/office/drawing/2014/main" val="3182819348"/>
                    </a:ext>
                  </a:extLst>
                </a:gridCol>
                <a:gridCol w="619200">
                  <a:extLst>
                    <a:ext uri="{9D8B030D-6E8A-4147-A177-3AD203B41FA5}">
                      <a16:colId xmlns:a16="http://schemas.microsoft.com/office/drawing/2014/main" val="4130183256"/>
                    </a:ext>
                  </a:extLst>
                </a:gridCol>
              </a:tblGrid>
              <a:tr h="253200">
                <a:tc>
                  <a:txBody>
                    <a:bodyPr/>
                    <a:lstStyle/>
                    <a:p>
                      <a:pPr marL="0" marR="0">
                        <a:lnSpc>
                          <a:spcPts val="1200"/>
                        </a:lnSpc>
                        <a:spcBef>
                          <a:spcPts val="0"/>
                        </a:spcBef>
                        <a:spcAft>
                          <a:spcPts val="0"/>
                        </a:spcAft>
                      </a:pPr>
                      <a:r>
                        <a:rPr lang="en-CA" sz="1000" b="1" dirty="0" err="1">
                          <a:solidFill>
                            <a:srgbClr val="FFFFFF"/>
                          </a:solidFill>
                          <a:effectLst/>
                          <a:latin typeface="Arial" panose="020B0604020202020204" pitchFamily="34" charset="0"/>
                          <a:ea typeface="Calibri Light" panose="020F0302020204030204" pitchFamily="34" charset="0"/>
                          <a:cs typeface="Times New Roman" panose="02020603050405020304" pitchFamily="18" charset="0"/>
                        </a:rPr>
                        <a:t>Région</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1C24"/>
                    </a:solidFill>
                  </a:tcPr>
                </a:tc>
                <a:tc>
                  <a:txBody>
                    <a:bodyPr/>
                    <a:lstStyle/>
                    <a:p>
                      <a:pPr marL="0" marR="0" algn="ctr">
                        <a:lnSpc>
                          <a:spcPts val="1200"/>
                        </a:lnSpc>
                        <a:spcBef>
                          <a:spcPts val="0"/>
                        </a:spcBef>
                        <a:spcAft>
                          <a:spcPts val="0"/>
                        </a:spcAft>
                      </a:pPr>
                      <a:r>
                        <a:rPr lang="en-CA" sz="1000" b="1">
                          <a:solidFill>
                            <a:srgbClr val="FFFFFF"/>
                          </a:solidFill>
                          <a:effectLst/>
                          <a:latin typeface="Arial" panose="020B0604020202020204" pitchFamily="34" charset="0"/>
                          <a:ea typeface="Calibri Light" panose="020F0302020204030204" pitchFamily="34" charset="0"/>
                          <a:cs typeface="Times New Roman" panose="02020603050405020304" pitchFamily="18" charset="0"/>
                        </a:rPr>
                        <a:t>Facteur</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1C24"/>
                    </a:solidFill>
                  </a:tcPr>
                </a:tc>
                <a:extLst>
                  <a:ext uri="{0D108BD9-81ED-4DB2-BD59-A6C34878D82A}">
                    <a16:rowId xmlns:a16="http://schemas.microsoft.com/office/drawing/2014/main" val="3854229079"/>
                  </a:ext>
                </a:extLst>
              </a:tr>
              <a:tr h="189621">
                <a:tc>
                  <a:txBody>
                    <a:bodyPr/>
                    <a:lstStyle/>
                    <a:p>
                      <a:pPr marL="0" marR="0">
                        <a:lnSpc>
                          <a:spcPts val="1200"/>
                        </a:lnSpc>
                        <a:spcBef>
                          <a:spcPts val="0"/>
                        </a:spcBef>
                        <a:spcAft>
                          <a:spcPts val="0"/>
                        </a:spcAft>
                      </a:pPr>
                      <a:r>
                        <a:rPr lang="en-CA" sz="1000">
                          <a:solidFill>
                            <a:srgbClr val="000000"/>
                          </a:solidFill>
                          <a:effectLst/>
                          <a:latin typeface="Arial" panose="020B0604020202020204" pitchFamily="34" charset="0"/>
                          <a:ea typeface="Calibri Light" panose="020F0302020204030204" pitchFamily="34" charset="0"/>
                          <a:cs typeface="Times New Roman" panose="02020603050405020304" pitchFamily="18" charset="0"/>
                        </a:rPr>
                        <a:t>Colombie-Britannique</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ts val="1200"/>
                        </a:lnSpc>
                        <a:spcBef>
                          <a:spcPts val="0"/>
                        </a:spcBef>
                        <a:spcAft>
                          <a:spcPts val="0"/>
                        </a:spcAft>
                      </a:pPr>
                      <a:r>
                        <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88336143"/>
                  </a:ext>
                </a:extLst>
              </a:tr>
              <a:tr h="189621">
                <a:tc>
                  <a:txBody>
                    <a:bodyPr/>
                    <a:lstStyle/>
                    <a:p>
                      <a:pPr marL="0" marR="0">
                        <a:lnSpc>
                          <a:spcPts val="1200"/>
                        </a:lnSpc>
                        <a:spcBef>
                          <a:spcPts val="0"/>
                        </a:spcBef>
                        <a:spcAft>
                          <a:spcPts val="0"/>
                        </a:spcAft>
                      </a:pPr>
                      <a:r>
                        <a:rPr lang="en-CA" sz="1000" dirty="0">
                          <a:solidFill>
                            <a:srgbClr val="000000"/>
                          </a:solidFill>
                          <a:effectLst/>
                          <a:latin typeface="Arial" panose="020B0604020202020204" pitchFamily="34" charset="0"/>
                          <a:ea typeface="Calibri Light" panose="020F0302020204030204" pitchFamily="34" charset="0"/>
                          <a:cs typeface="Times New Roman" panose="02020603050405020304" pitchFamily="18" charset="0"/>
                        </a:rPr>
                        <a:t>Alberta</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ts val="1200"/>
                        </a:lnSpc>
                        <a:spcBef>
                          <a:spcPts val="0"/>
                        </a:spcBef>
                        <a:spcAft>
                          <a:spcPts val="0"/>
                        </a:spcAft>
                      </a:pPr>
                      <a:r>
                        <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0,95</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854077925"/>
                  </a:ext>
                </a:extLst>
              </a:tr>
              <a:tr h="189621">
                <a:tc>
                  <a:txBody>
                    <a:bodyPr/>
                    <a:lstStyle/>
                    <a:p>
                      <a:pPr marL="0" marR="0">
                        <a:lnSpc>
                          <a:spcPts val="1200"/>
                        </a:lnSpc>
                        <a:spcBef>
                          <a:spcPts val="0"/>
                        </a:spcBef>
                        <a:spcAft>
                          <a:spcPts val="0"/>
                        </a:spcAft>
                      </a:pPr>
                      <a:r>
                        <a:rPr lang="en-CA" sz="1000">
                          <a:solidFill>
                            <a:srgbClr val="000000"/>
                          </a:solidFill>
                          <a:effectLst/>
                          <a:latin typeface="Arial" panose="020B0604020202020204" pitchFamily="34" charset="0"/>
                          <a:ea typeface="Calibri Light" panose="020F0302020204030204" pitchFamily="34" charset="0"/>
                          <a:cs typeface="Times New Roman" panose="02020603050405020304" pitchFamily="18" charset="0"/>
                        </a:rPr>
                        <a:t>Saskatchewan</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ts val="1200"/>
                        </a:lnSpc>
                        <a:spcBef>
                          <a:spcPts val="0"/>
                        </a:spcBef>
                        <a:spcAft>
                          <a:spcPts val="0"/>
                        </a:spcAft>
                      </a:pPr>
                      <a:r>
                        <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0,93</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91879411"/>
                  </a:ext>
                </a:extLst>
              </a:tr>
              <a:tr h="189621">
                <a:tc>
                  <a:txBody>
                    <a:bodyPr/>
                    <a:lstStyle/>
                    <a:p>
                      <a:pPr marL="0" marR="0">
                        <a:lnSpc>
                          <a:spcPts val="1200"/>
                        </a:lnSpc>
                        <a:spcBef>
                          <a:spcPts val="0"/>
                        </a:spcBef>
                        <a:spcAft>
                          <a:spcPts val="0"/>
                        </a:spcAft>
                      </a:pPr>
                      <a:r>
                        <a:rPr lang="en-CA" sz="1000">
                          <a:solidFill>
                            <a:srgbClr val="000000"/>
                          </a:solidFill>
                          <a:effectLst/>
                          <a:latin typeface="Arial" panose="020B0604020202020204" pitchFamily="34" charset="0"/>
                          <a:ea typeface="Calibri Light" panose="020F0302020204030204" pitchFamily="34" charset="0"/>
                          <a:cs typeface="Times New Roman" panose="02020603050405020304" pitchFamily="18" charset="0"/>
                        </a:rPr>
                        <a:t>Manitoba</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ts val="1200"/>
                        </a:lnSpc>
                        <a:spcBef>
                          <a:spcPts val="0"/>
                        </a:spcBef>
                        <a:spcAft>
                          <a:spcPts val="0"/>
                        </a:spcAft>
                      </a:pPr>
                      <a:r>
                        <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0,90</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203806708"/>
                  </a:ext>
                </a:extLst>
              </a:tr>
              <a:tr h="189621">
                <a:tc>
                  <a:txBody>
                    <a:bodyPr/>
                    <a:lstStyle/>
                    <a:p>
                      <a:pPr marL="0" marR="0">
                        <a:lnSpc>
                          <a:spcPts val="1200"/>
                        </a:lnSpc>
                        <a:spcBef>
                          <a:spcPts val="0"/>
                        </a:spcBef>
                        <a:spcAft>
                          <a:spcPts val="0"/>
                        </a:spcAft>
                      </a:pPr>
                      <a:r>
                        <a:rPr lang="en-CA" sz="1000">
                          <a:solidFill>
                            <a:srgbClr val="000000"/>
                          </a:solidFill>
                          <a:effectLst/>
                          <a:latin typeface="Arial" panose="020B0604020202020204" pitchFamily="34" charset="0"/>
                          <a:ea typeface="Calibri Light" panose="020F0302020204030204" pitchFamily="34" charset="0"/>
                          <a:cs typeface="Times New Roman" panose="02020603050405020304" pitchFamily="18" charset="0"/>
                        </a:rPr>
                        <a:t>Ontario</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ts val="1200"/>
                        </a:lnSpc>
                        <a:spcBef>
                          <a:spcPts val="0"/>
                        </a:spcBef>
                        <a:spcAft>
                          <a:spcPts val="0"/>
                        </a:spcAft>
                      </a:pPr>
                      <a:r>
                        <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1,05</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405374118"/>
                  </a:ext>
                </a:extLst>
              </a:tr>
              <a:tr h="189621">
                <a:tc>
                  <a:txBody>
                    <a:bodyPr/>
                    <a:lstStyle/>
                    <a:p>
                      <a:pPr marL="0" marR="0">
                        <a:lnSpc>
                          <a:spcPts val="1200"/>
                        </a:lnSpc>
                        <a:spcBef>
                          <a:spcPts val="0"/>
                        </a:spcBef>
                        <a:spcAft>
                          <a:spcPts val="0"/>
                        </a:spcAft>
                      </a:pPr>
                      <a:r>
                        <a:rPr lang="en-CA" sz="1000">
                          <a:solidFill>
                            <a:srgbClr val="000000"/>
                          </a:solidFill>
                          <a:effectLst/>
                          <a:latin typeface="Arial" panose="020B0604020202020204" pitchFamily="34" charset="0"/>
                          <a:ea typeface="Calibri Light" panose="020F0302020204030204" pitchFamily="34" charset="0"/>
                          <a:cs typeface="Times New Roman" panose="02020603050405020304" pitchFamily="18" charset="0"/>
                        </a:rPr>
                        <a:t>Québec</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ts val="1200"/>
                        </a:lnSpc>
                        <a:spcBef>
                          <a:spcPts val="0"/>
                        </a:spcBef>
                        <a:spcAft>
                          <a:spcPts val="0"/>
                        </a:spcAft>
                      </a:pPr>
                      <a:r>
                        <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0,98</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522983507"/>
                  </a:ext>
                </a:extLst>
              </a:tr>
              <a:tr h="189621">
                <a:tc>
                  <a:txBody>
                    <a:bodyPr/>
                    <a:lstStyle/>
                    <a:p>
                      <a:pPr marL="0" marR="0">
                        <a:lnSpc>
                          <a:spcPts val="1200"/>
                        </a:lnSpc>
                        <a:spcBef>
                          <a:spcPts val="0"/>
                        </a:spcBef>
                        <a:spcAft>
                          <a:spcPts val="0"/>
                        </a:spcAft>
                      </a:pPr>
                      <a:r>
                        <a:rPr lang="en-CA" sz="1000">
                          <a:solidFill>
                            <a:srgbClr val="000000"/>
                          </a:solidFill>
                          <a:effectLst/>
                          <a:latin typeface="Arial" panose="020B0604020202020204" pitchFamily="34" charset="0"/>
                          <a:ea typeface="Calibri Light" panose="020F0302020204030204" pitchFamily="34" charset="0"/>
                          <a:cs typeface="Times New Roman" panose="02020603050405020304" pitchFamily="18" charset="0"/>
                        </a:rPr>
                        <a:t>Canada atlantique</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ts val="1200"/>
                        </a:lnSpc>
                        <a:spcBef>
                          <a:spcPts val="0"/>
                        </a:spcBef>
                        <a:spcAft>
                          <a:spcPts val="0"/>
                        </a:spcAft>
                      </a:pPr>
                      <a:r>
                        <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0,93</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50499203"/>
                  </a:ext>
                </a:extLst>
              </a:tr>
              <a:tr h="189621">
                <a:tc>
                  <a:txBody>
                    <a:bodyPr/>
                    <a:lstStyle/>
                    <a:p>
                      <a:pPr marL="0" marR="0">
                        <a:lnSpc>
                          <a:spcPts val="1200"/>
                        </a:lnSpc>
                        <a:spcBef>
                          <a:spcPts val="0"/>
                        </a:spcBef>
                        <a:spcAft>
                          <a:spcPts val="0"/>
                        </a:spcAft>
                      </a:pPr>
                      <a:r>
                        <a:rPr lang="en-CA" sz="1000" dirty="0">
                          <a:solidFill>
                            <a:srgbClr val="000000"/>
                          </a:solidFill>
                          <a:effectLst/>
                          <a:latin typeface="Arial" panose="020B0604020202020204" pitchFamily="34" charset="0"/>
                          <a:ea typeface="Calibri Light" panose="020F0302020204030204" pitchFamily="34" charset="0"/>
                          <a:cs typeface="Times New Roman" panose="02020603050405020304" pitchFamily="18" charset="0"/>
                        </a:rPr>
                        <a:t>Nord (Yukon et T.N.-O.)</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algn="ctr">
                        <a:lnSpc>
                          <a:spcPts val="1200"/>
                        </a:lnSpc>
                        <a:spcBef>
                          <a:spcPts val="0"/>
                        </a:spcBef>
                        <a:spcAft>
                          <a:spcPts val="0"/>
                        </a:spcAft>
                      </a:pPr>
                      <a:r>
                        <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1,22</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85168473"/>
                  </a:ext>
                </a:extLst>
              </a:tr>
            </a:tbl>
          </a:graphicData>
        </a:graphic>
      </p:graphicFrame>
      <p:sp>
        <p:nvSpPr>
          <p:cNvPr id="11" name="TextBox 10">
            <a:extLst>
              <a:ext uri="{FF2B5EF4-FFF2-40B4-BE49-F238E27FC236}">
                <a16:creationId xmlns:a16="http://schemas.microsoft.com/office/drawing/2014/main" id="{62BDA156-483D-6EE9-7DAE-0F62D2EF6A80}"/>
              </a:ext>
            </a:extLst>
          </p:cNvPr>
          <p:cNvSpPr txBox="1"/>
          <p:nvPr/>
        </p:nvSpPr>
        <p:spPr>
          <a:xfrm>
            <a:off x="416509" y="4861674"/>
            <a:ext cx="2589807"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150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Facteurs régionaux</a:t>
            </a:r>
          </a:p>
        </p:txBody>
      </p:sp>
      <p:graphicFrame>
        <p:nvGraphicFramePr>
          <p:cNvPr id="13" name="Table 12">
            <a:extLst>
              <a:ext uri="{FF2B5EF4-FFF2-40B4-BE49-F238E27FC236}">
                <a16:creationId xmlns:a16="http://schemas.microsoft.com/office/drawing/2014/main" id="{CFD17DDA-DF06-82FF-DFCE-F0C3B2FC3FC6}"/>
              </a:ext>
            </a:extLst>
          </p:cNvPr>
          <p:cNvGraphicFramePr>
            <a:graphicFrameLocks noGrp="1"/>
          </p:cNvGraphicFramePr>
          <p:nvPr>
            <p:extLst>
              <p:ext uri="{D42A27DB-BD31-4B8C-83A1-F6EECF244321}">
                <p14:modId xmlns:p14="http://schemas.microsoft.com/office/powerpoint/2010/main" val="315366619"/>
              </p:ext>
            </p:extLst>
          </p:nvPr>
        </p:nvGraphicFramePr>
        <p:xfrm>
          <a:off x="2984870" y="5187001"/>
          <a:ext cx="2739036" cy="1770170"/>
        </p:xfrm>
        <a:graphic>
          <a:graphicData uri="http://schemas.openxmlformats.org/drawingml/2006/table">
            <a:tbl>
              <a:tblPr firstRow="1" firstCol="1" bandRow="1"/>
              <a:tblGrid>
                <a:gridCol w="758455">
                  <a:extLst>
                    <a:ext uri="{9D8B030D-6E8A-4147-A177-3AD203B41FA5}">
                      <a16:colId xmlns:a16="http://schemas.microsoft.com/office/drawing/2014/main" val="3606752263"/>
                    </a:ext>
                  </a:extLst>
                </a:gridCol>
                <a:gridCol w="1123950">
                  <a:extLst>
                    <a:ext uri="{9D8B030D-6E8A-4147-A177-3AD203B41FA5}">
                      <a16:colId xmlns:a16="http://schemas.microsoft.com/office/drawing/2014/main" val="4216608775"/>
                    </a:ext>
                  </a:extLst>
                </a:gridCol>
                <a:gridCol w="856631">
                  <a:extLst>
                    <a:ext uri="{9D8B030D-6E8A-4147-A177-3AD203B41FA5}">
                      <a16:colId xmlns:a16="http://schemas.microsoft.com/office/drawing/2014/main" val="3677898369"/>
                    </a:ext>
                  </a:extLst>
                </a:gridCol>
              </a:tblGrid>
              <a:tr h="305945">
                <a:tc>
                  <a:txBody>
                    <a:bodyPr/>
                    <a:lstStyle/>
                    <a:p>
                      <a:pPr marL="0" marR="0" algn="ctr">
                        <a:lnSpc>
                          <a:spcPts val="1200"/>
                        </a:lnSpc>
                        <a:spcBef>
                          <a:spcPts val="0"/>
                        </a:spcBef>
                        <a:spcAft>
                          <a:spcPts val="0"/>
                        </a:spcAft>
                      </a:pPr>
                      <a:r>
                        <a:rPr lang="en-CA" sz="1000" b="1" dirty="0">
                          <a:solidFill>
                            <a:srgbClr val="FFFFFF"/>
                          </a:solidFill>
                          <a:effectLst/>
                          <a:latin typeface="Arial" panose="020B0604020202020204" pitchFamily="34" charset="0"/>
                          <a:ea typeface="Calibri Light" panose="020F0302020204030204" pitchFamily="34" charset="0"/>
                          <a:cs typeface="Times New Roman" panose="02020603050405020304" pitchFamily="18" charset="0"/>
                        </a:rPr>
                        <a:t>Zone</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1C24"/>
                    </a:solidFill>
                  </a:tcPr>
                </a:tc>
                <a:tc>
                  <a:txBody>
                    <a:bodyPr/>
                    <a:lstStyle/>
                    <a:p>
                      <a:pPr marL="0" marR="0" algn="ctr">
                        <a:lnSpc>
                          <a:spcPts val="1200"/>
                        </a:lnSpc>
                        <a:spcBef>
                          <a:spcPts val="0"/>
                        </a:spcBef>
                        <a:spcAft>
                          <a:spcPts val="0"/>
                        </a:spcAft>
                      </a:pPr>
                      <a:r>
                        <a:rPr lang="en-CA" sz="1000" b="1" dirty="0" err="1">
                          <a:solidFill>
                            <a:srgbClr val="FFFFFF"/>
                          </a:solidFill>
                          <a:effectLst/>
                          <a:latin typeface="Arial" panose="020B0604020202020204" pitchFamily="34" charset="0"/>
                          <a:ea typeface="Calibri Light" panose="020F0302020204030204" pitchFamily="34" charset="0"/>
                          <a:cs typeface="Times New Roman" panose="02020603050405020304" pitchFamily="18" charset="0"/>
                        </a:rPr>
                        <a:t>Facteur</a:t>
                      </a:r>
                      <a:r>
                        <a:rPr lang="en-CA" sz="1000" b="1" dirty="0">
                          <a:solidFill>
                            <a:srgbClr val="FFFFFF"/>
                          </a:solidFill>
                          <a:effectLst/>
                          <a:latin typeface="Arial" panose="020B0604020202020204" pitchFamily="34" charset="0"/>
                          <a:ea typeface="Calibri Light" panose="020F0302020204030204" pitchFamily="34" charset="0"/>
                          <a:cs typeface="Times New Roman" panose="02020603050405020304" pitchFamily="18" charset="0"/>
                        </a:rPr>
                        <a:t> : immobilisations</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1C24"/>
                    </a:solidFill>
                  </a:tcPr>
                </a:tc>
                <a:tc>
                  <a:txBody>
                    <a:bodyPr/>
                    <a:lstStyle/>
                    <a:p>
                      <a:pPr marL="0" marR="0" algn="ctr">
                        <a:lnSpc>
                          <a:spcPts val="1200"/>
                        </a:lnSpc>
                        <a:spcBef>
                          <a:spcPts val="0"/>
                        </a:spcBef>
                        <a:spcAft>
                          <a:spcPts val="0"/>
                        </a:spcAft>
                      </a:pPr>
                      <a:r>
                        <a:rPr lang="en-CA" sz="1000" b="1" dirty="0" err="1">
                          <a:solidFill>
                            <a:srgbClr val="FFFFFF"/>
                          </a:solidFill>
                          <a:effectLst/>
                          <a:latin typeface="Arial" panose="020B0604020202020204" pitchFamily="34" charset="0"/>
                          <a:ea typeface="Calibri Light" panose="020F0302020204030204" pitchFamily="34" charset="0"/>
                          <a:cs typeface="Times New Roman" panose="02020603050405020304" pitchFamily="18" charset="0"/>
                        </a:rPr>
                        <a:t>Facteur</a:t>
                      </a:r>
                      <a:r>
                        <a:rPr lang="en-CA" sz="1000" b="1" dirty="0">
                          <a:solidFill>
                            <a:srgbClr val="FFFFFF"/>
                          </a:solidFill>
                          <a:effectLst/>
                          <a:latin typeface="Arial" panose="020B0604020202020204" pitchFamily="34" charset="0"/>
                          <a:ea typeface="Calibri Light" panose="020F0302020204030204" pitchFamily="34" charset="0"/>
                          <a:cs typeface="Times New Roman" panose="02020603050405020304" pitchFamily="18" charset="0"/>
                        </a:rPr>
                        <a:t> : F./E.</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D1C24"/>
                    </a:solidFill>
                  </a:tcPr>
                </a:tc>
                <a:extLst>
                  <a:ext uri="{0D108BD9-81ED-4DB2-BD59-A6C34878D82A}">
                    <a16:rowId xmlns:a16="http://schemas.microsoft.com/office/drawing/2014/main" val="1085348521"/>
                  </a:ext>
                </a:extLst>
              </a:tr>
              <a:tr h="378674">
                <a:tc>
                  <a:txBody>
                    <a:bodyPr/>
                    <a:lstStyle/>
                    <a:p>
                      <a:pPr marL="0" marR="0" algn="ctr">
                        <a:lnSpc>
                          <a:spcPts val="1200"/>
                        </a:lnSpc>
                        <a:spcBef>
                          <a:spcPts val="0"/>
                        </a:spcBef>
                        <a:spcAft>
                          <a:spcPts val="0"/>
                        </a:spcAft>
                      </a:pPr>
                      <a:r>
                        <a:rPr lang="en-CA" sz="1000" b="1">
                          <a:solidFill>
                            <a:srgbClr val="000000"/>
                          </a:solidFill>
                          <a:effectLst/>
                          <a:latin typeface="Arial" panose="020B0604020202020204" pitchFamily="34" charset="0"/>
                          <a:ea typeface="Calibri Light" panose="020F0302020204030204" pitchFamily="34" charset="0"/>
                          <a:cs typeface="Times New Roman" panose="02020603050405020304" pitchFamily="18" charset="0"/>
                        </a:rPr>
                        <a:t>G1</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941966038"/>
                  </a:ext>
                </a:extLst>
              </a:tr>
              <a:tr h="378674">
                <a:tc>
                  <a:txBody>
                    <a:bodyPr/>
                    <a:lstStyle/>
                    <a:p>
                      <a:pPr marL="0" marR="0" algn="ctr">
                        <a:lnSpc>
                          <a:spcPts val="1200"/>
                        </a:lnSpc>
                        <a:spcBef>
                          <a:spcPts val="0"/>
                        </a:spcBef>
                        <a:spcAft>
                          <a:spcPts val="0"/>
                        </a:spcAft>
                      </a:pPr>
                      <a:r>
                        <a:rPr lang="en-CA" sz="1000" b="1">
                          <a:solidFill>
                            <a:srgbClr val="000000"/>
                          </a:solidFill>
                          <a:effectLst/>
                          <a:latin typeface="Arial" panose="020B0604020202020204" pitchFamily="34" charset="0"/>
                          <a:ea typeface="Calibri Light" panose="020F0302020204030204" pitchFamily="34" charset="0"/>
                          <a:cs typeface="Times New Roman" panose="02020603050405020304" pitchFamily="18" charset="0"/>
                        </a:rPr>
                        <a:t>G2</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1,20</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300008974"/>
                  </a:ext>
                </a:extLst>
              </a:tr>
              <a:tr h="378674">
                <a:tc>
                  <a:txBody>
                    <a:bodyPr/>
                    <a:lstStyle/>
                    <a:p>
                      <a:pPr marL="0" marR="0" algn="ctr">
                        <a:lnSpc>
                          <a:spcPts val="1200"/>
                        </a:lnSpc>
                        <a:spcBef>
                          <a:spcPts val="0"/>
                        </a:spcBef>
                        <a:spcAft>
                          <a:spcPts val="0"/>
                        </a:spcAft>
                      </a:pPr>
                      <a:r>
                        <a:rPr lang="en-CA" sz="1000" b="1">
                          <a:solidFill>
                            <a:srgbClr val="000000"/>
                          </a:solidFill>
                          <a:effectLst/>
                          <a:latin typeface="Arial" panose="020B0604020202020204" pitchFamily="34" charset="0"/>
                          <a:ea typeface="Calibri Light" panose="020F0302020204030204" pitchFamily="34" charset="0"/>
                          <a:cs typeface="Times New Roman" panose="02020603050405020304" pitchFamily="18" charset="0"/>
                        </a:rPr>
                        <a:t>G3</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1,60</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1,60</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87276767"/>
                  </a:ext>
                </a:extLst>
              </a:tr>
              <a:tr h="328203">
                <a:tc>
                  <a:txBody>
                    <a:bodyPr/>
                    <a:lstStyle/>
                    <a:p>
                      <a:pPr marL="0" marR="0" algn="ctr">
                        <a:lnSpc>
                          <a:spcPts val="1200"/>
                        </a:lnSpc>
                        <a:spcBef>
                          <a:spcPts val="0"/>
                        </a:spcBef>
                        <a:spcAft>
                          <a:spcPts val="0"/>
                        </a:spcAft>
                      </a:pPr>
                      <a:r>
                        <a:rPr lang="en-CA" sz="1000" b="1">
                          <a:solidFill>
                            <a:srgbClr val="000000"/>
                          </a:solidFill>
                          <a:effectLst/>
                          <a:latin typeface="Arial" panose="020B0604020202020204" pitchFamily="34" charset="0"/>
                          <a:ea typeface="Calibri Light" panose="020F0302020204030204" pitchFamily="34" charset="0"/>
                          <a:cs typeface="Times New Roman" panose="02020603050405020304" pitchFamily="18" charset="0"/>
                        </a:rPr>
                        <a:t>G4</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gn="ctr">
                        <a:lnSpc>
                          <a:spcPts val="1200"/>
                        </a:lnSpc>
                        <a:spcBef>
                          <a:spcPts val="0"/>
                        </a:spcBef>
                        <a:spcAft>
                          <a:spcPts val="0"/>
                        </a:spcAft>
                      </a:pPr>
                      <a:r>
                        <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2,75</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570374632"/>
                  </a:ext>
                </a:extLst>
              </a:tr>
            </a:tbl>
          </a:graphicData>
        </a:graphic>
      </p:graphicFrame>
      <p:sp>
        <p:nvSpPr>
          <p:cNvPr id="14" name="TextBox 13">
            <a:extLst>
              <a:ext uri="{FF2B5EF4-FFF2-40B4-BE49-F238E27FC236}">
                <a16:creationId xmlns:a16="http://schemas.microsoft.com/office/drawing/2014/main" id="{656EADF2-E00E-C700-9A54-99D1934A5093}"/>
              </a:ext>
            </a:extLst>
          </p:cNvPr>
          <p:cNvSpPr txBox="1"/>
          <p:nvPr/>
        </p:nvSpPr>
        <p:spPr>
          <a:xfrm>
            <a:off x="2984870" y="4868291"/>
            <a:ext cx="2739036"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150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Facteurs</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d'ajustement</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par zone</a:t>
            </a:r>
          </a:p>
        </p:txBody>
      </p:sp>
      <p:sp>
        <p:nvSpPr>
          <p:cNvPr id="12" name="Title 1">
            <a:extLst>
              <a:ext uri="{FF2B5EF4-FFF2-40B4-BE49-F238E27FC236}">
                <a16:creationId xmlns:a16="http://schemas.microsoft.com/office/drawing/2014/main" id="{5A2EDD36-55EA-41F1-A6A7-A367B99D0051}"/>
              </a:ext>
            </a:extLst>
          </p:cNvPr>
          <p:cNvSpPr txBox="1">
            <a:spLocks/>
          </p:cNvSpPr>
          <p:nvPr/>
        </p:nvSpPr>
        <p:spPr>
          <a:xfrm>
            <a:off x="1717493" y="377453"/>
            <a:ext cx="5943767" cy="558180"/>
          </a:xfrm>
          <a:prstGeom prst="rect">
            <a:avLst/>
          </a:prstGeom>
        </p:spPr>
        <p:txBody>
          <a:bodyPr vert="horz" lIns="91440" tIns="45720" rIns="91440" bIns="45720"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lvl="0">
              <a:lnSpc>
                <a:spcPct val="125000"/>
              </a:lnSpc>
              <a:defRPr/>
            </a:pPr>
            <a:r>
              <a:rPr lang="fr-CA" sz="1400" dirty="0">
                <a:solidFill>
                  <a:prstClr val="white"/>
                </a:solidFill>
              </a:rPr>
              <a:t>Besoins d'investissements par catégorie de biens</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p>
          <a:p>
            <a:pPr marL="0" marR="0" lvl="0" indent="0" algn="l" defTabSz="100584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Le </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logement</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d’ici</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2030</a:t>
            </a:r>
            <a:endParaRPr kumimoji="0" lang="en-CA"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graphicFrame>
        <p:nvGraphicFramePr>
          <p:cNvPr id="15" name="Chart 14">
            <a:extLst>
              <a:ext uri="{FF2B5EF4-FFF2-40B4-BE49-F238E27FC236}">
                <a16:creationId xmlns:a16="http://schemas.microsoft.com/office/drawing/2014/main" id="{3E61B9F6-13CD-CE8D-58DD-4096280DEA8A}"/>
              </a:ext>
            </a:extLst>
          </p:cNvPr>
          <p:cNvGraphicFramePr>
            <a:graphicFrameLocks/>
          </p:cNvGraphicFramePr>
          <p:nvPr>
            <p:extLst>
              <p:ext uri="{D42A27DB-BD31-4B8C-83A1-F6EECF244321}">
                <p14:modId xmlns:p14="http://schemas.microsoft.com/office/powerpoint/2010/main" val="218120070"/>
              </p:ext>
            </p:extLst>
          </p:nvPr>
        </p:nvGraphicFramePr>
        <p:xfrm>
          <a:off x="5887845" y="3144644"/>
          <a:ext cx="4594226" cy="3995713"/>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5">
            <a:extLst>
              <a:ext uri="{FF2B5EF4-FFF2-40B4-BE49-F238E27FC236}">
                <a16:creationId xmlns:a16="http://schemas.microsoft.com/office/drawing/2014/main" id="{56DE57A4-E983-1217-CEF3-3EE40809597A}"/>
              </a:ext>
            </a:extLst>
          </p:cNvPr>
          <p:cNvSpPr>
            <a:spLocks noGrp="1"/>
          </p:cNvSpPr>
          <p:nvPr>
            <p:ph type="ftr" sz="quarter" idx="10"/>
          </p:nvPr>
        </p:nvSpPr>
        <p:spPr>
          <a:xfrm>
            <a:off x="363433" y="7475960"/>
            <a:ext cx="5989741" cy="296440"/>
          </a:xfrm>
        </p:spPr>
        <p:txBody>
          <a:bodyPr/>
          <a:lstStyle/>
          <a:p>
            <a:r>
              <a:rPr lang="fr-CA" dirty="0"/>
              <a:t>Combler le manque d'infrastructures d'ici 2030 – Proposition de l'APN et résumé du rapport sur les coûts</a:t>
            </a:r>
          </a:p>
        </p:txBody>
      </p:sp>
    </p:spTree>
    <p:extLst>
      <p:ext uri="{BB962C8B-B14F-4D97-AF65-F5344CB8AC3E}">
        <p14:creationId xmlns:p14="http://schemas.microsoft.com/office/powerpoint/2010/main" val="560509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fld id="{BC9BB997-7981-4044-9A5F-081E7206A59F}" type="slidenum">
              <a:rPr lang="en-CA" smtClean="0"/>
              <a:t>15</a:t>
            </a:fld>
            <a:endParaRPr lang="en-CA"/>
          </a:p>
        </p:txBody>
      </p:sp>
      <p:graphicFrame>
        <p:nvGraphicFramePr>
          <p:cNvPr id="2" name="Chart 1">
            <a:extLst>
              <a:ext uri="{FF2B5EF4-FFF2-40B4-BE49-F238E27FC236}">
                <a16:creationId xmlns:a16="http://schemas.microsoft.com/office/drawing/2014/main" id="{E55406A0-A249-5CFC-4C4B-CA447FB894CC}"/>
              </a:ext>
            </a:extLst>
          </p:cNvPr>
          <p:cNvGraphicFramePr>
            <a:graphicFrameLocks/>
          </p:cNvGraphicFramePr>
          <p:nvPr>
            <p:extLst>
              <p:ext uri="{D42A27DB-BD31-4B8C-83A1-F6EECF244321}">
                <p14:modId xmlns:p14="http://schemas.microsoft.com/office/powerpoint/2010/main" val="2997185752"/>
              </p:ext>
            </p:extLst>
          </p:nvPr>
        </p:nvGraphicFramePr>
        <p:xfrm>
          <a:off x="508743" y="2111313"/>
          <a:ext cx="9098061" cy="497581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8426D885-D6C0-4CEC-35E9-E4EF4FEA5927}"/>
              </a:ext>
            </a:extLst>
          </p:cNvPr>
          <p:cNvSpPr txBox="1">
            <a:spLocks/>
          </p:cNvSpPr>
          <p:nvPr/>
        </p:nvSpPr>
        <p:spPr>
          <a:xfrm>
            <a:off x="1717493" y="377453"/>
            <a:ext cx="5943767" cy="558180"/>
          </a:xfrm>
          <a:prstGeom prst="rect">
            <a:avLst/>
          </a:prstGeom>
        </p:spPr>
        <p:txBody>
          <a:bodyPr vert="horz" lIns="91440" tIns="45720" rIns="91440" bIns="45720"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lvl="0">
              <a:lnSpc>
                <a:spcPct val="125000"/>
              </a:lnSpc>
              <a:defRPr/>
            </a:pPr>
            <a:r>
              <a:rPr lang="fr-CA" sz="1400" dirty="0">
                <a:solidFill>
                  <a:prstClr val="white"/>
                </a:solidFill>
              </a:rPr>
              <a:t>Besoins d'investissements par catégorie de biens</a:t>
            </a:r>
            <a:r>
              <a:rPr lang="en-US" sz="1400" dirty="0">
                <a:solidFill>
                  <a:prstClr val="white"/>
                </a:solidFill>
              </a:rPr>
              <a:t> :</a:t>
            </a:r>
          </a:p>
          <a:p>
            <a:pPr lvl="0">
              <a:defRPr/>
            </a:pPr>
            <a:r>
              <a:rPr lang="en-US" sz="2400" b="1" dirty="0">
                <a:solidFill>
                  <a:prstClr val="white"/>
                </a:solidFill>
              </a:rPr>
              <a:t>Le </a:t>
            </a:r>
            <a:r>
              <a:rPr lang="en-US" sz="2400" b="1" dirty="0" err="1">
                <a:solidFill>
                  <a:prstClr val="white"/>
                </a:solidFill>
              </a:rPr>
              <a:t>logement</a:t>
            </a:r>
            <a:r>
              <a:rPr lang="en-US" sz="2400" b="1" dirty="0">
                <a:solidFill>
                  <a:prstClr val="white"/>
                </a:solidFill>
              </a:rPr>
              <a:t> </a:t>
            </a:r>
            <a:r>
              <a:rPr lang="en-US" sz="2400" b="1" dirty="0" err="1">
                <a:solidFill>
                  <a:prstClr val="white"/>
                </a:solidFill>
              </a:rPr>
              <a:t>d’ici</a:t>
            </a:r>
            <a:r>
              <a:rPr lang="en-US" sz="2400" b="1" dirty="0">
                <a:solidFill>
                  <a:prstClr val="white"/>
                </a:solidFill>
              </a:rPr>
              <a:t> 2030</a:t>
            </a:r>
            <a:endParaRPr lang="en-CA" sz="2400" b="1" dirty="0">
              <a:solidFill>
                <a:prstClr val="white"/>
              </a:solidFill>
            </a:endParaRPr>
          </a:p>
        </p:txBody>
      </p:sp>
      <p:sp>
        <p:nvSpPr>
          <p:cNvPr id="9" name="Footer Placeholder 5">
            <a:extLst>
              <a:ext uri="{FF2B5EF4-FFF2-40B4-BE49-F238E27FC236}">
                <a16:creationId xmlns:a16="http://schemas.microsoft.com/office/drawing/2014/main" id="{136BF416-3D31-82AF-BC39-42C69DAB5225}"/>
              </a:ext>
            </a:extLst>
          </p:cNvPr>
          <p:cNvSpPr>
            <a:spLocks noGrp="1"/>
          </p:cNvSpPr>
          <p:nvPr>
            <p:ph type="ftr" sz="quarter" idx="10"/>
          </p:nvPr>
        </p:nvSpPr>
        <p:spPr>
          <a:xfrm>
            <a:off x="363433" y="7475960"/>
            <a:ext cx="5989741" cy="296440"/>
          </a:xfrm>
        </p:spPr>
        <p:txBody>
          <a:bodyPr/>
          <a:lstStyle/>
          <a:p>
            <a:r>
              <a:rPr lang="fr-CA" dirty="0"/>
              <a:t>Combler le manque d'infrastructures d'ici 2030 – Proposition de l'APN et résumé du rapport sur les coûts</a:t>
            </a:r>
          </a:p>
        </p:txBody>
      </p:sp>
    </p:spTree>
    <p:extLst>
      <p:ext uri="{BB962C8B-B14F-4D97-AF65-F5344CB8AC3E}">
        <p14:creationId xmlns:p14="http://schemas.microsoft.com/office/powerpoint/2010/main" val="1458550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9BB997-7981-4044-9A5F-081E7206A59F}" type="slidenum">
              <a:rPr kumimoji="0" lang="en-CA"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16</a:t>
            </a:fld>
            <a:endParaRPr kumimoji="0" lang="en-CA"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Content Placeholder 2">
            <a:extLst>
              <a:ext uri="{FF2B5EF4-FFF2-40B4-BE49-F238E27FC236}">
                <a16:creationId xmlns:a16="http://schemas.microsoft.com/office/drawing/2014/main" id="{81B3E7B3-1972-0179-2679-B269A3793AB5}"/>
              </a:ext>
            </a:extLst>
          </p:cNvPr>
          <p:cNvSpPr>
            <a:spLocks noGrp="1"/>
          </p:cNvSpPr>
          <p:nvPr>
            <p:ph idx="1"/>
          </p:nvPr>
        </p:nvSpPr>
        <p:spPr>
          <a:xfrm>
            <a:off x="468138" y="1650222"/>
            <a:ext cx="6502678" cy="5207008"/>
          </a:xfrm>
        </p:spPr>
        <p:txBody>
          <a:bodyPr>
            <a:noAutofit/>
          </a:bodyPr>
          <a:lstStyle/>
          <a:p>
            <a:pPr>
              <a:lnSpc>
                <a:spcPct val="100000"/>
              </a:lnSpc>
              <a:spcBef>
                <a:spcPts val="1500"/>
              </a:spcBef>
            </a:pPr>
            <a:r>
              <a:rPr lang="fr-CA" sz="1800" dirty="0"/>
              <a:t>Un processus dirigé par Services aux Autochtones Canada.</a:t>
            </a:r>
          </a:p>
          <a:p>
            <a:pPr>
              <a:lnSpc>
                <a:spcPct val="100000"/>
              </a:lnSpc>
              <a:spcBef>
                <a:spcPts val="1500"/>
              </a:spcBef>
            </a:pPr>
            <a:r>
              <a:rPr lang="fr-CA" sz="1800" dirty="0"/>
              <a:t>Renseignements fournis directement par des représentants de communautés des Premières Nations dans le cadre de la correspondance avec SAC.</a:t>
            </a:r>
          </a:p>
          <a:p>
            <a:pPr>
              <a:lnSpc>
                <a:spcPct val="100000"/>
              </a:lnSpc>
              <a:spcBef>
                <a:spcPts val="1500"/>
              </a:spcBef>
            </a:pPr>
            <a:r>
              <a:rPr lang="fr-CA" sz="1800" dirty="0"/>
              <a:t>Les demandes directes sont documentées par catégorie de biens et par zone.</a:t>
            </a:r>
          </a:p>
          <a:p>
            <a:pPr>
              <a:lnSpc>
                <a:spcPct val="100000"/>
              </a:lnSpc>
              <a:spcBef>
                <a:spcPts val="1500"/>
              </a:spcBef>
            </a:pPr>
            <a:r>
              <a:rPr lang="fr-CA" sz="1800" dirty="0"/>
              <a:t>Catégories de biens </a:t>
            </a:r>
          </a:p>
        </p:txBody>
      </p:sp>
      <p:sp>
        <p:nvSpPr>
          <p:cNvPr id="3" name="Rectangle 2">
            <a:extLst>
              <a:ext uri="{FF2B5EF4-FFF2-40B4-BE49-F238E27FC236}">
                <a16:creationId xmlns:a16="http://schemas.microsoft.com/office/drawing/2014/main" id="{87C1B620-D6F0-7AA8-5110-2A798AC93341}"/>
              </a:ext>
            </a:extLst>
          </p:cNvPr>
          <p:cNvSpPr/>
          <p:nvPr/>
        </p:nvSpPr>
        <p:spPr>
          <a:xfrm>
            <a:off x="591925" y="4349204"/>
            <a:ext cx="2340000" cy="2880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Biens</a:t>
            </a:r>
            <a:r>
              <a:rPr kumimoji="0" lang="en-CA"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CA" sz="1200" b="0" i="0"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communautaires</a:t>
            </a:r>
            <a:r>
              <a:rPr kumimoji="0" lang="en-CA" sz="1200"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CA" sz="1200" b="0" i="0" u="none" strike="noStrike" kern="1200" cap="none" spc="0" normalizeH="0" dirty="0" err="1">
                <a:ln>
                  <a:noFill/>
                </a:ln>
                <a:solidFill>
                  <a:prstClr val="black"/>
                </a:solidFill>
                <a:effectLst/>
                <a:uLnTx/>
                <a:uFillTx/>
                <a:latin typeface="Arial" panose="020B0604020202020204" pitchFamily="34" charset="0"/>
                <a:ea typeface="+mn-ea"/>
                <a:cs typeface="Arial" panose="020B0604020202020204" pitchFamily="34" charset="0"/>
              </a:rPr>
              <a:t>liés</a:t>
            </a:r>
            <a:r>
              <a:rPr kumimoji="0" lang="en-CA" sz="1200"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 à </a:t>
            </a:r>
            <a:r>
              <a:rPr kumimoji="0" lang="en-CA" sz="1200" b="0" i="0" u="none" strike="noStrike" kern="1200" cap="none" spc="0" normalizeH="0" dirty="0" err="1">
                <a:ln>
                  <a:noFill/>
                </a:ln>
                <a:solidFill>
                  <a:prstClr val="black"/>
                </a:solidFill>
                <a:effectLst/>
                <a:uLnTx/>
                <a:uFillTx/>
                <a:latin typeface="Arial" panose="020B0604020202020204" pitchFamily="34" charset="0"/>
                <a:ea typeface="+mn-ea"/>
                <a:cs typeface="Arial" panose="020B0604020202020204" pitchFamily="34" charset="0"/>
              </a:rPr>
              <a:t>l</a:t>
            </a:r>
            <a:r>
              <a:rPr kumimoji="0" lang="en-CA" sz="1200" b="0" i="0"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'accessibilité</a:t>
            </a:r>
            <a:endParaRPr kumimoji="0" lang="en-CA"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4FEE1AAF-3EE0-87B1-A2D9-24263B37617F}"/>
              </a:ext>
            </a:extLst>
          </p:cNvPr>
          <p:cNvSpPr/>
          <p:nvPr/>
        </p:nvSpPr>
        <p:spPr>
          <a:xfrm>
            <a:off x="3050558" y="5923940"/>
            <a:ext cx="2340000" cy="2880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Santé</a:t>
            </a:r>
          </a:p>
        </p:txBody>
      </p:sp>
      <p:sp>
        <p:nvSpPr>
          <p:cNvPr id="7" name="Rectangle 6">
            <a:extLst>
              <a:ext uri="{FF2B5EF4-FFF2-40B4-BE49-F238E27FC236}">
                <a16:creationId xmlns:a16="http://schemas.microsoft.com/office/drawing/2014/main" id="{DC86E075-100B-EBDE-BE45-45308C113746}"/>
              </a:ext>
            </a:extLst>
          </p:cNvPr>
          <p:cNvSpPr/>
          <p:nvPr/>
        </p:nvSpPr>
        <p:spPr>
          <a:xfrm>
            <a:off x="596531" y="5521854"/>
            <a:ext cx="2340000" cy="2880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Développement économique</a:t>
            </a:r>
          </a:p>
        </p:txBody>
      </p:sp>
      <p:sp>
        <p:nvSpPr>
          <p:cNvPr id="8" name="Rectangle 7">
            <a:extLst>
              <a:ext uri="{FF2B5EF4-FFF2-40B4-BE49-F238E27FC236}">
                <a16:creationId xmlns:a16="http://schemas.microsoft.com/office/drawing/2014/main" id="{8AC21FA0-C95F-1D55-EC96-3F25E327BF27}"/>
              </a:ext>
            </a:extLst>
          </p:cNvPr>
          <p:cNvSpPr/>
          <p:nvPr/>
        </p:nvSpPr>
        <p:spPr>
          <a:xfrm>
            <a:off x="592908" y="4739090"/>
            <a:ext cx="2340000" cy="2880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CA" sz="1200" dirty="0" err="1">
                <a:solidFill>
                  <a:prstClr val="black"/>
                </a:solidFill>
                <a:latin typeface="Arial" panose="020B0604020202020204" pitchFamily="34" charset="0"/>
                <a:cs typeface="Arial" panose="020B0604020202020204" pitchFamily="34" charset="0"/>
              </a:rPr>
              <a:t>Biens</a:t>
            </a:r>
            <a:r>
              <a:rPr lang="en-CA" sz="1200" dirty="0">
                <a:solidFill>
                  <a:prstClr val="black"/>
                </a:solidFill>
                <a:latin typeface="Arial" panose="020B0604020202020204" pitchFamily="34" charset="0"/>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communautaires</a:t>
            </a:r>
            <a:endPar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81ED2DEF-372B-62DB-FE8E-51D522D952F7}"/>
              </a:ext>
            </a:extLst>
          </p:cNvPr>
          <p:cNvSpPr/>
          <p:nvPr/>
        </p:nvSpPr>
        <p:spPr>
          <a:xfrm>
            <a:off x="591925" y="6721678"/>
            <a:ext cx="2340000" cy="2880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Services d'urgence</a:t>
            </a:r>
          </a:p>
        </p:txBody>
      </p:sp>
      <p:sp>
        <p:nvSpPr>
          <p:cNvPr id="11" name="Rectangle 10">
            <a:extLst>
              <a:ext uri="{FF2B5EF4-FFF2-40B4-BE49-F238E27FC236}">
                <a16:creationId xmlns:a16="http://schemas.microsoft.com/office/drawing/2014/main" id="{891FF6B6-1244-461E-CA5C-D3F32CB1D84F}"/>
              </a:ext>
            </a:extLst>
          </p:cNvPr>
          <p:cNvSpPr/>
          <p:nvPr/>
        </p:nvSpPr>
        <p:spPr>
          <a:xfrm>
            <a:off x="591925" y="5128976"/>
            <a:ext cx="2340000" cy="2880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Biens culturels</a:t>
            </a:r>
          </a:p>
        </p:txBody>
      </p:sp>
      <p:sp>
        <p:nvSpPr>
          <p:cNvPr id="12" name="Rectangle 11">
            <a:extLst>
              <a:ext uri="{FF2B5EF4-FFF2-40B4-BE49-F238E27FC236}">
                <a16:creationId xmlns:a16="http://schemas.microsoft.com/office/drawing/2014/main" id="{4000A331-C772-150D-B963-8397DBFBC916}"/>
              </a:ext>
            </a:extLst>
          </p:cNvPr>
          <p:cNvSpPr/>
          <p:nvPr/>
        </p:nvSpPr>
        <p:spPr>
          <a:xfrm>
            <a:off x="591925" y="6329163"/>
            <a:ext cx="2340000" cy="2880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Connectivité électronique</a:t>
            </a:r>
          </a:p>
        </p:txBody>
      </p:sp>
      <p:sp>
        <p:nvSpPr>
          <p:cNvPr id="18" name="Rectangle 17">
            <a:extLst>
              <a:ext uri="{FF2B5EF4-FFF2-40B4-BE49-F238E27FC236}">
                <a16:creationId xmlns:a16="http://schemas.microsoft.com/office/drawing/2014/main" id="{E07D9AD7-203B-374C-E70D-379F97910199}"/>
              </a:ext>
            </a:extLst>
          </p:cNvPr>
          <p:cNvSpPr/>
          <p:nvPr/>
        </p:nvSpPr>
        <p:spPr>
          <a:xfrm>
            <a:off x="3050558" y="4349328"/>
            <a:ext cx="2340000" cy="2880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CA" sz="1200" dirty="0" err="1">
                <a:solidFill>
                  <a:prstClr val="black"/>
                </a:solidFill>
                <a:latin typeface="Arial" panose="020B0604020202020204" pitchFamily="34" charset="0"/>
                <a:cs typeface="Arial" panose="020B0604020202020204" pitchFamily="34" charset="0"/>
              </a:rPr>
              <a:t>Biens</a:t>
            </a:r>
            <a:r>
              <a:rPr lang="en-CA" sz="1200" dirty="0">
                <a:solidFill>
                  <a:prstClr val="black"/>
                </a:solidFill>
                <a:latin typeface="Arial" panose="020B0604020202020204" pitchFamily="34" charset="0"/>
                <a:cs typeface="Arial" panose="020B0604020202020204" pitchFamily="34" charset="0"/>
              </a:rPr>
              <a:t>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récréatifs</a:t>
            </a:r>
            <a:endPar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Rectangle 22">
            <a:extLst>
              <a:ext uri="{FF2B5EF4-FFF2-40B4-BE49-F238E27FC236}">
                <a16:creationId xmlns:a16="http://schemas.microsoft.com/office/drawing/2014/main" id="{A536F025-8229-DA10-D6F2-33D92F4D0511}"/>
              </a:ext>
            </a:extLst>
          </p:cNvPr>
          <p:cNvSpPr/>
          <p:nvPr/>
        </p:nvSpPr>
        <p:spPr>
          <a:xfrm>
            <a:off x="3050558" y="5528551"/>
            <a:ext cx="2340000" cy="2880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Eau, eaux usées et services publics</a:t>
            </a:r>
          </a:p>
        </p:txBody>
      </p:sp>
      <p:sp>
        <p:nvSpPr>
          <p:cNvPr id="24" name="Rectangle 23">
            <a:extLst>
              <a:ext uri="{FF2B5EF4-FFF2-40B4-BE49-F238E27FC236}">
                <a16:creationId xmlns:a16="http://schemas.microsoft.com/office/drawing/2014/main" id="{0902B7BC-1BA6-0388-AF6A-8D359AD51CDB}"/>
              </a:ext>
            </a:extLst>
          </p:cNvPr>
          <p:cNvSpPr/>
          <p:nvPr/>
        </p:nvSpPr>
        <p:spPr>
          <a:xfrm>
            <a:off x="3050558" y="5133846"/>
            <a:ext cx="2340000" cy="2880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Infrastructures de transport</a:t>
            </a:r>
          </a:p>
        </p:txBody>
      </p:sp>
      <p:sp>
        <p:nvSpPr>
          <p:cNvPr id="25" name="Rectangle 24">
            <a:extLst>
              <a:ext uri="{FF2B5EF4-FFF2-40B4-BE49-F238E27FC236}">
                <a16:creationId xmlns:a16="http://schemas.microsoft.com/office/drawing/2014/main" id="{35426518-CF0A-3680-A97E-F08C5FEB9C36}"/>
              </a:ext>
            </a:extLst>
          </p:cNvPr>
          <p:cNvSpPr/>
          <p:nvPr/>
        </p:nvSpPr>
        <p:spPr>
          <a:xfrm>
            <a:off x="3050558" y="6721678"/>
            <a:ext cx="2340000" cy="2880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Déchets solides et recyclage</a:t>
            </a:r>
          </a:p>
        </p:txBody>
      </p:sp>
      <p:sp>
        <p:nvSpPr>
          <p:cNvPr id="26" name="Rectangle 25">
            <a:extLst>
              <a:ext uri="{FF2B5EF4-FFF2-40B4-BE49-F238E27FC236}">
                <a16:creationId xmlns:a16="http://schemas.microsoft.com/office/drawing/2014/main" id="{BF31C5B6-FA0D-7B6A-74BD-26A018383931}"/>
              </a:ext>
            </a:extLst>
          </p:cNvPr>
          <p:cNvSpPr/>
          <p:nvPr/>
        </p:nvSpPr>
        <p:spPr>
          <a:xfrm>
            <a:off x="3050558" y="6312784"/>
            <a:ext cx="2340000" cy="2880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Logement</a:t>
            </a:r>
          </a:p>
        </p:txBody>
      </p:sp>
      <p:sp>
        <p:nvSpPr>
          <p:cNvPr id="27" name="Rectangle 26">
            <a:extLst>
              <a:ext uri="{FF2B5EF4-FFF2-40B4-BE49-F238E27FC236}">
                <a16:creationId xmlns:a16="http://schemas.microsoft.com/office/drawing/2014/main" id="{8EE4CD15-D50E-46AE-96B1-A8A4D59E4497}"/>
              </a:ext>
            </a:extLst>
          </p:cNvPr>
          <p:cNvSpPr/>
          <p:nvPr/>
        </p:nvSpPr>
        <p:spPr>
          <a:xfrm>
            <a:off x="591925" y="5925327"/>
            <a:ext cx="2340000" cy="2880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Éducation et formation</a:t>
            </a:r>
          </a:p>
        </p:txBody>
      </p:sp>
      <p:sp>
        <p:nvSpPr>
          <p:cNvPr id="28" name="Rectangle 27">
            <a:extLst>
              <a:ext uri="{FF2B5EF4-FFF2-40B4-BE49-F238E27FC236}">
                <a16:creationId xmlns:a16="http://schemas.microsoft.com/office/drawing/2014/main" id="{FAFEF9C8-2FEE-DD89-37CD-194D58729C3C}"/>
              </a:ext>
            </a:extLst>
          </p:cNvPr>
          <p:cNvSpPr/>
          <p:nvPr/>
        </p:nvSpPr>
        <p:spPr>
          <a:xfrm>
            <a:off x="3050558" y="4745911"/>
            <a:ext cx="2340000" cy="2880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Programmes sociaux</a:t>
            </a:r>
          </a:p>
        </p:txBody>
      </p:sp>
      <p:graphicFrame>
        <p:nvGraphicFramePr>
          <p:cNvPr id="9" name="Chart 8">
            <a:extLst>
              <a:ext uri="{FF2B5EF4-FFF2-40B4-BE49-F238E27FC236}">
                <a16:creationId xmlns:a16="http://schemas.microsoft.com/office/drawing/2014/main" id="{ABBF6322-F0F0-49D2-8928-91BC5AE68E90}"/>
              </a:ext>
            </a:extLst>
          </p:cNvPr>
          <p:cNvGraphicFramePr>
            <a:graphicFrameLocks/>
          </p:cNvGraphicFramePr>
          <p:nvPr>
            <p:extLst>
              <p:ext uri="{D42A27DB-BD31-4B8C-83A1-F6EECF244321}">
                <p14:modId xmlns:p14="http://schemas.microsoft.com/office/powerpoint/2010/main" val="227237642"/>
              </p:ext>
            </p:extLst>
          </p:nvPr>
        </p:nvGraphicFramePr>
        <p:xfrm>
          <a:off x="6319248" y="2728663"/>
          <a:ext cx="3481976" cy="4660126"/>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a:extLst>
              <a:ext uri="{FF2B5EF4-FFF2-40B4-BE49-F238E27FC236}">
                <a16:creationId xmlns:a16="http://schemas.microsoft.com/office/drawing/2014/main" id="{BDA46DA1-1F15-8B7F-CF54-5B9819A10548}"/>
              </a:ext>
            </a:extLst>
          </p:cNvPr>
          <p:cNvSpPr txBox="1">
            <a:spLocks/>
          </p:cNvSpPr>
          <p:nvPr/>
        </p:nvSpPr>
        <p:spPr>
          <a:xfrm>
            <a:off x="1717493" y="377453"/>
            <a:ext cx="5943767" cy="558180"/>
          </a:xfrm>
          <a:prstGeom prst="rect">
            <a:avLst/>
          </a:prstGeom>
        </p:spPr>
        <p:txBody>
          <a:bodyPr vert="horz" lIns="91440" tIns="45720" rIns="91440" bIns="45720"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005840" rtl="0" eaLnBrk="1" fontAlgn="auto" latinLnBrk="0" hangingPunct="1">
              <a:lnSpc>
                <a:spcPct val="125000"/>
              </a:lnSpc>
              <a:spcBef>
                <a:spcPct val="0"/>
              </a:spcBef>
              <a:spcAft>
                <a:spcPts val="0"/>
              </a:spcAft>
              <a:buClrTx/>
              <a:buSzTx/>
              <a:buFontTx/>
              <a:buNone/>
              <a:tabLst/>
              <a:defRPr/>
            </a:pP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Besoins</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d'investissements</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par </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catégorie</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de </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biens</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p>
          <a:p>
            <a:pPr marL="0" marR="0" lvl="0" indent="0" algn="l" defTabSz="100584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Demandes directes des Premières Nations </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d'ici</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2030</a:t>
            </a:r>
            <a:endParaRPr kumimoji="0" lang="en-CA"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13" name="Footer Placeholder 5">
            <a:extLst>
              <a:ext uri="{FF2B5EF4-FFF2-40B4-BE49-F238E27FC236}">
                <a16:creationId xmlns:a16="http://schemas.microsoft.com/office/drawing/2014/main" id="{A64C0119-7DC7-617D-99E8-64A68E26A98E}"/>
              </a:ext>
            </a:extLst>
          </p:cNvPr>
          <p:cNvSpPr>
            <a:spLocks noGrp="1"/>
          </p:cNvSpPr>
          <p:nvPr>
            <p:ph type="ftr" sz="quarter" idx="10"/>
          </p:nvPr>
        </p:nvSpPr>
        <p:spPr>
          <a:xfrm>
            <a:off x="363433" y="7475960"/>
            <a:ext cx="5989741" cy="296440"/>
          </a:xfrm>
        </p:spPr>
        <p:txBody>
          <a:bodyPr/>
          <a:lstStyle/>
          <a:p>
            <a:r>
              <a:rPr lang="fr-CA" dirty="0"/>
              <a:t>Combler le manque d'infrastructures d'ici 2030 – Proposition de l'APN et résumé du rapport sur les coûts</a:t>
            </a:r>
          </a:p>
        </p:txBody>
      </p:sp>
    </p:spTree>
    <p:extLst>
      <p:ext uri="{BB962C8B-B14F-4D97-AF65-F5344CB8AC3E}">
        <p14:creationId xmlns:p14="http://schemas.microsoft.com/office/powerpoint/2010/main" val="381338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9BB997-7981-4044-9A5F-081E7206A59F}" type="slidenum">
              <a:rPr kumimoji="0" lang="en-CA"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17</a:t>
            </a:fld>
            <a:endParaRPr kumimoji="0" lang="en-CA"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Content Placeholder 2">
            <a:extLst>
              <a:ext uri="{FF2B5EF4-FFF2-40B4-BE49-F238E27FC236}">
                <a16:creationId xmlns:a16="http://schemas.microsoft.com/office/drawing/2014/main" id="{1A4A0166-3E77-C85D-0491-D4985C6C0632}"/>
              </a:ext>
            </a:extLst>
          </p:cNvPr>
          <p:cNvSpPr>
            <a:spLocks noGrp="1"/>
          </p:cNvSpPr>
          <p:nvPr>
            <p:ph idx="1"/>
          </p:nvPr>
        </p:nvSpPr>
        <p:spPr>
          <a:xfrm>
            <a:off x="480170" y="1963049"/>
            <a:ext cx="5823353" cy="5207008"/>
          </a:xfrm>
        </p:spPr>
        <p:txBody>
          <a:bodyPr vert="horz" lIns="91440" tIns="45720" rIns="91440" bIns="45720" rtlCol="0" anchor="t">
            <a:noAutofit/>
          </a:bodyPr>
          <a:lstStyle/>
          <a:p>
            <a:pPr>
              <a:lnSpc>
                <a:spcPct val="100000"/>
              </a:lnSpc>
              <a:spcBef>
                <a:spcPts val="1500"/>
              </a:spcBef>
            </a:pPr>
            <a:r>
              <a:rPr lang="fr-CA" noProof="0" dirty="0">
                <a:latin typeface="Arial"/>
                <a:cs typeface="Arial"/>
              </a:rPr>
              <a:t>D'après l‘Évaluation des besoins en immobilisations des infrastructures scolaires des Premières Nations de l'APN (août 2021) et l’</a:t>
            </a:r>
            <a:r>
              <a:rPr lang="fr-CA" dirty="0">
                <a:latin typeface="Arial"/>
                <a:cs typeface="Arial"/>
              </a:rPr>
              <a:t>Évaluation des besoins en matière de fonctionnement et d’entretien des infrastructures </a:t>
            </a:r>
            <a:r>
              <a:rPr lang="fr-CA" noProof="0" dirty="0">
                <a:latin typeface="Arial"/>
                <a:cs typeface="Arial"/>
              </a:rPr>
              <a:t>scolaires des Premières Nations de l'APN (janvier 2022)</a:t>
            </a:r>
          </a:p>
          <a:p>
            <a:pPr>
              <a:lnSpc>
                <a:spcPct val="100000"/>
              </a:lnSpc>
              <a:spcBef>
                <a:spcPts val="1500"/>
              </a:spcBef>
            </a:pPr>
            <a:r>
              <a:rPr lang="fr-CA" noProof="0" dirty="0"/>
              <a:t>Comprend les besoins d'investissements organisés dans les domaines de la planification et de la conception, des ajouts et des nouvelles constructions.</a:t>
            </a:r>
          </a:p>
          <a:p>
            <a:pPr>
              <a:lnSpc>
                <a:spcPct val="100000"/>
              </a:lnSpc>
              <a:spcBef>
                <a:spcPts val="1500"/>
              </a:spcBef>
            </a:pPr>
            <a:r>
              <a:rPr lang="fr-CA" noProof="0" dirty="0"/>
              <a:t>Biens en matière d’éducation</a:t>
            </a:r>
          </a:p>
        </p:txBody>
      </p:sp>
      <p:sp>
        <p:nvSpPr>
          <p:cNvPr id="25" name="Rectangle 24">
            <a:extLst>
              <a:ext uri="{FF2B5EF4-FFF2-40B4-BE49-F238E27FC236}">
                <a16:creationId xmlns:a16="http://schemas.microsoft.com/office/drawing/2014/main" id="{8C5E7404-FBC9-58AD-6ADB-B72A8EA005D2}"/>
              </a:ext>
            </a:extLst>
          </p:cNvPr>
          <p:cNvSpPr/>
          <p:nvPr/>
        </p:nvSpPr>
        <p:spPr>
          <a:xfrm>
            <a:off x="588162" y="4989115"/>
            <a:ext cx="2530140" cy="1086722"/>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DAF67368-7B16-861F-0284-36AEA404A911}"/>
              </a:ext>
            </a:extLst>
          </p:cNvPr>
          <p:cNvSpPr txBox="1"/>
          <p:nvPr/>
        </p:nvSpPr>
        <p:spPr>
          <a:xfrm>
            <a:off x="1591485" y="5055421"/>
            <a:ext cx="1465298"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400" b="1" dirty="0">
                <a:solidFill>
                  <a:prstClr val="black"/>
                </a:solidFill>
                <a:latin typeface="Arial" panose="020B0604020202020204" pitchFamily="34" charset="0"/>
                <a:cs typeface="Arial" panose="020B0604020202020204" pitchFamily="34" charset="0"/>
              </a:rPr>
              <a:t>É</a:t>
            </a:r>
            <a:r>
              <a:rPr kumimoji="0" lang="fr-CA" sz="14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coles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Y compris l'apprentissage en plein air</a:t>
            </a:r>
          </a:p>
        </p:txBody>
      </p:sp>
      <p:pic>
        <p:nvPicPr>
          <p:cNvPr id="35" name="Graphic 34" descr="Graduation cap with solid fill">
            <a:extLst>
              <a:ext uri="{FF2B5EF4-FFF2-40B4-BE49-F238E27FC236}">
                <a16:creationId xmlns:a16="http://schemas.microsoft.com/office/drawing/2014/main" id="{677A891C-74D1-45ED-6025-490A45E0FFE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61571" y="5135871"/>
            <a:ext cx="929914" cy="929914"/>
          </a:xfrm>
          <a:prstGeom prst="rect">
            <a:avLst/>
          </a:prstGeom>
        </p:spPr>
      </p:pic>
      <p:sp>
        <p:nvSpPr>
          <p:cNvPr id="40" name="Rectangle 39">
            <a:extLst>
              <a:ext uri="{FF2B5EF4-FFF2-40B4-BE49-F238E27FC236}">
                <a16:creationId xmlns:a16="http://schemas.microsoft.com/office/drawing/2014/main" id="{6552B835-4647-0C1E-1590-90B1A36AF597}"/>
              </a:ext>
            </a:extLst>
          </p:cNvPr>
          <p:cNvSpPr/>
          <p:nvPr/>
        </p:nvSpPr>
        <p:spPr>
          <a:xfrm>
            <a:off x="3256216" y="4989116"/>
            <a:ext cx="2626886" cy="1086721"/>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40E5BD02-F95D-71A8-42D3-8996F7839074}"/>
              </a:ext>
            </a:extLst>
          </p:cNvPr>
          <p:cNvSpPr txBox="1"/>
          <p:nvPr/>
        </p:nvSpPr>
        <p:spPr>
          <a:xfrm>
            <a:off x="4032285" y="5086732"/>
            <a:ext cx="2522894"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Résidences d’enseignants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Y compris le logement dans les réserves pour le personnel enseignant</a:t>
            </a:r>
          </a:p>
        </p:txBody>
      </p:sp>
      <p:pic>
        <p:nvPicPr>
          <p:cNvPr id="42" name="Graphic 41" descr="House with solid fill">
            <a:extLst>
              <a:ext uri="{FF2B5EF4-FFF2-40B4-BE49-F238E27FC236}">
                <a16:creationId xmlns:a16="http://schemas.microsoft.com/office/drawing/2014/main" id="{397CB181-A82E-452A-FE5E-7BA6CB8BFED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370837" y="5135872"/>
            <a:ext cx="756250" cy="756250"/>
          </a:xfrm>
          <a:prstGeom prst="rect">
            <a:avLst/>
          </a:prstGeom>
        </p:spPr>
      </p:pic>
      <p:graphicFrame>
        <p:nvGraphicFramePr>
          <p:cNvPr id="3" name="Chart 2">
            <a:extLst>
              <a:ext uri="{FF2B5EF4-FFF2-40B4-BE49-F238E27FC236}">
                <a16:creationId xmlns:a16="http://schemas.microsoft.com/office/drawing/2014/main" id="{AED86625-1485-49F1-92C0-607E7F3AE44C}"/>
              </a:ext>
            </a:extLst>
          </p:cNvPr>
          <p:cNvGraphicFramePr>
            <a:graphicFrameLocks/>
          </p:cNvGraphicFramePr>
          <p:nvPr>
            <p:extLst>
              <p:ext uri="{D42A27DB-BD31-4B8C-83A1-F6EECF244321}">
                <p14:modId xmlns:p14="http://schemas.microsoft.com/office/powerpoint/2010/main" val="3639397847"/>
              </p:ext>
            </p:extLst>
          </p:nvPr>
        </p:nvGraphicFramePr>
        <p:xfrm>
          <a:off x="6636869" y="3286679"/>
          <a:ext cx="3577050" cy="4189281"/>
        </p:xfrm>
        <a:graphic>
          <a:graphicData uri="http://schemas.openxmlformats.org/drawingml/2006/chart">
            <c:chart xmlns:c="http://schemas.openxmlformats.org/drawingml/2006/chart" xmlns:r="http://schemas.openxmlformats.org/officeDocument/2006/relationships" r:id="rId7"/>
          </a:graphicData>
        </a:graphic>
      </p:graphicFrame>
      <p:sp>
        <p:nvSpPr>
          <p:cNvPr id="6" name="Title 1">
            <a:extLst>
              <a:ext uri="{FF2B5EF4-FFF2-40B4-BE49-F238E27FC236}">
                <a16:creationId xmlns:a16="http://schemas.microsoft.com/office/drawing/2014/main" id="{A96D588F-7B44-28AC-8772-11C8C55B11C1}"/>
              </a:ext>
            </a:extLst>
          </p:cNvPr>
          <p:cNvSpPr txBox="1">
            <a:spLocks/>
          </p:cNvSpPr>
          <p:nvPr/>
        </p:nvSpPr>
        <p:spPr>
          <a:xfrm>
            <a:off x="1717493" y="377453"/>
            <a:ext cx="5943767" cy="558180"/>
          </a:xfrm>
          <a:prstGeom prst="rect">
            <a:avLst/>
          </a:prstGeom>
        </p:spPr>
        <p:txBody>
          <a:bodyPr vert="horz" lIns="91440" tIns="45720" rIns="91440" bIns="45720"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005840" rtl="0" eaLnBrk="1" fontAlgn="auto" latinLnBrk="0" hangingPunct="1">
              <a:lnSpc>
                <a:spcPct val="125000"/>
              </a:lnSpc>
              <a:spcBef>
                <a:spcPct val="0"/>
              </a:spcBef>
              <a:spcAft>
                <a:spcPts val="0"/>
              </a:spcAft>
              <a:buClrTx/>
              <a:buSzTx/>
              <a:buFontTx/>
              <a:buNone/>
              <a:tabLst/>
              <a:defRPr/>
            </a:pP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Besoins</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d'investissements</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par </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catégorie</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de </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biens</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p>
          <a:p>
            <a:pPr marL="0" marR="0" lvl="0" indent="0" algn="l" defTabSz="1005840" rtl="0" eaLnBrk="1" fontAlgn="auto" latinLnBrk="0" hangingPunct="1">
              <a:lnSpc>
                <a:spcPct val="90000"/>
              </a:lnSpc>
              <a:spcBef>
                <a:spcPct val="0"/>
              </a:spcBef>
              <a:spcAft>
                <a:spcPts val="0"/>
              </a:spcAft>
              <a:buClrTx/>
              <a:buSzTx/>
              <a:buFontTx/>
              <a:buNone/>
              <a:tabLst/>
              <a:defRPr/>
            </a:pPr>
            <a:r>
              <a:rPr lang="en-US" sz="2400" b="1" noProof="0" dirty="0" err="1">
                <a:solidFill>
                  <a:prstClr val="white"/>
                </a:solidFill>
              </a:rPr>
              <a:t>L’é</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ducation</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d’ici</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2030</a:t>
            </a:r>
            <a:endParaRPr kumimoji="0" lang="en-CA"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2" name="Footer Placeholder 5">
            <a:extLst>
              <a:ext uri="{FF2B5EF4-FFF2-40B4-BE49-F238E27FC236}">
                <a16:creationId xmlns:a16="http://schemas.microsoft.com/office/drawing/2014/main" id="{46CD47C4-15C2-404C-E9F8-48467801A449}"/>
              </a:ext>
            </a:extLst>
          </p:cNvPr>
          <p:cNvSpPr>
            <a:spLocks noGrp="1"/>
          </p:cNvSpPr>
          <p:nvPr>
            <p:ph type="ftr" sz="quarter" idx="10"/>
          </p:nvPr>
        </p:nvSpPr>
        <p:spPr>
          <a:xfrm>
            <a:off x="363433" y="7475960"/>
            <a:ext cx="5989741" cy="296440"/>
          </a:xfrm>
        </p:spPr>
        <p:txBody>
          <a:bodyPr/>
          <a:lstStyle/>
          <a:p>
            <a:r>
              <a:rPr lang="fr-CA" dirty="0"/>
              <a:t>Combler le manque d'infrastructures d'ici 2030 – Proposition de l'APN et résumé du rapport sur les coûts</a:t>
            </a:r>
          </a:p>
        </p:txBody>
      </p:sp>
    </p:spTree>
    <p:extLst>
      <p:ext uri="{BB962C8B-B14F-4D97-AF65-F5344CB8AC3E}">
        <p14:creationId xmlns:p14="http://schemas.microsoft.com/office/powerpoint/2010/main" val="144805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9BB997-7981-4044-9A5F-081E7206A59F}" type="slidenum">
              <a:rPr kumimoji="0" lang="en-CA"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18</a:t>
            </a:fld>
            <a:endParaRPr kumimoji="0" lang="en-CA"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Content Placeholder 2">
            <a:extLst>
              <a:ext uri="{FF2B5EF4-FFF2-40B4-BE49-F238E27FC236}">
                <a16:creationId xmlns:a16="http://schemas.microsoft.com/office/drawing/2014/main" id="{81B3E7B3-1972-0179-2679-B269A3793AB5}"/>
              </a:ext>
            </a:extLst>
          </p:cNvPr>
          <p:cNvSpPr>
            <a:spLocks noGrp="1"/>
          </p:cNvSpPr>
          <p:nvPr>
            <p:ph idx="1"/>
          </p:nvPr>
        </p:nvSpPr>
        <p:spPr/>
        <p:txBody>
          <a:bodyPr>
            <a:noAutofit/>
          </a:bodyPr>
          <a:lstStyle/>
          <a:p>
            <a:pPr>
              <a:lnSpc>
                <a:spcPct val="100000"/>
              </a:lnSpc>
              <a:spcBef>
                <a:spcPts val="1500"/>
              </a:spcBef>
            </a:pPr>
            <a:r>
              <a:rPr lang="fr-CA" sz="1800" noProof="0" dirty="0"/>
              <a:t>Basés sur </a:t>
            </a:r>
            <a:r>
              <a:rPr lang="fr-CA" sz="1800" dirty="0"/>
              <a:t>d</a:t>
            </a:r>
            <a:r>
              <a:rPr lang="fr-CA" sz="1800" noProof="0" dirty="0"/>
              <a:t>es pratiques exemplaires et des solutions durables comprenant des études de faisabilité, la réalisation de projets, la construction, l’entretien, la formation et le soutien, le fonctionnement et l’entretien.</a:t>
            </a:r>
          </a:p>
          <a:p>
            <a:pPr>
              <a:lnSpc>
                <a:spcPct val="100000"/>
              </a:lnSpc>
              <a:spcBef>
                <a:spcPts val="1500"/>
              </a:spcBef>
            </a:pPr>
            <a:r>
              <a:rPr lang="fr-CA" sz="1800" dirty="0"/>
              <a:t>C</a:t>
            </a:r>
            <a:r>
              <a:rPr lang="fr-CA" sz="1800" noProof="0" dirty="0" err="1"/>
              <a:t>haîne</a:t>
            </a:r>
            <a:r>
              <a:rPr lang="fr-CA" sz="1800" noProof="0" dirty="0"/>
              <a:t> d'approvisionnement </a:t>
            </a:r>
            <a:r>
              <a:rPr lang="fr-CA" sz="1800" dirty="0"/>
              <a:t>en </a:t>
            </a:r>
            <a:r>
              <a:rPr lang="fr-CA" sz="1800" noProof="0" dirty="0"/>
              <a:t>eau potable </a:t>
            </a:r>
            <a:r>
              <a:rPr lang="fr-CA" sz="1800" dirty="0"/>
              <a:t>de qualité</a:t>
            </a:r>
            <a:endParaRPr lang="fr-CA" sz="1800" noProof="0" dirty="0"/>
          </a:p>
        </p:txBody>
      </p:sp>
      <p:sp>
        <p:nvSpPr>
          <p:cNvPr id="3" name="Rectangle 2">
            <a:extLst>
              <a:ext uri="{FF2B5EF4-FFF2-40B4-BE49-F238E27FC236}">
                <a16:creationId xmlns:a16="http://schemas.microsoft.com/office/drawing/2014/main" id="{D5F13B9B-581F-E4CF-1AD0-51996B8973FD}"/>
              </a:ext>
            </a:extLst>
          </p:cNvPr>
          <p:cNvSpPr/>
          <p:nvPr/>
        </p:nvSpPr>
        <p:spPr>
          <a:xfrm>
            <a:off x="580078" y="3660666"/>
            <a:ext cx="1986021" cy="1343025"/>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9F2E411-41C8-AEDF-9186-887FF11ABEAE}"/>
              </a:ext>
            </a:extLst>
          </p:cNvPr>
          <p:cNvSpPr txBox="1"/>
          <p:nvPr/>
        </p:nvSpPr>
        <p:spPr>
          <a:xfrm>
            <a:off x="649896" y="4178288"/>
            <a:ext cx="1510978"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lang="en-US" sz="1400" b="1" dirty="0" err="1">
                <a:solidFill>
                  <a:prstClr val="black"/>
                </a:solidFill>
                <a:latin typeface="Calibri" panose="020F0502020204030204"/>
              </a:rPr>
              <a:t>d’eau</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Eaux</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de surface,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eaux</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souterraines</a:t>
            </a:r>
            <a:endPar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Graphic 6" descr="Waterfall scene with solid fill">
            <a:extLst>
              <a:ext uri="{FF2B5EF4-FFF2-40B4-BE49-F238E27FC236}">
                <a16:creationId xmlns:a16="http://schemas.microsoft.com/office/drawing/2014/main" id="{D83295B6-2D87-92AB-6880-CDB2C3CC50B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932676" y="3747854"/>
            <a:ext cx="472139" cy="472139"/>
          </a:xfrm>
          <a:prstGeom prst="rect">
            <a:avLst/>
          </a:prstGeom>
        </p:spPr>
      </p:pic>
      <p:sp>
        <p:nvSpPr>
          <p:cNvPr id="8" name="Rectangle 7">
            <a:extLst>
              <a:ext uri="{FF2B5EF4-FFF2-40B4-BE49-F238E27FC236}">
                <a16:creationId xmlns:a16="http://schemas.microsoft.com/office/drawing/2014/main" id="{E3DE5069-1F12-B384-E9FF-38AC5EE0DC14}"/>
              </a:ext>
            </a:extLst>
          </p:cNvPr>
          <p:cNvSpPr/>
          <p:nvPr/>
        </p:nvSpPr>
        <p:spPr>
          <a:xfrm>
            <a:off x="2631689" y="3660666"/>
            <a:ext cx="1992097" cy="1343025"/>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AADC0EC-0A9E-0E46-422E-3D7DB85EA7D4}"/>
              </a:ext>
            </a:extLst>
          </p:cNvPr>
          <p:cNvSpPr txBox="1"/>
          <p:nvPr/>
        </p:nvSpPr>
        <p:spPr>
          <a:xfrm>
            <a:off x="2701507" y="4178288"/>
            <a:ext cx="1510978"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Extraction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Puits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prises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d'eau</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de surface</a:t>
            </a:r>
            <a:endPar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Graphic 10" descr="Water with solid fill">
            <a:extLst>
              <a:ext uri="{FF2B5EF4-FFF2-40B4-BE49-F238E27FC236}">
                <a16:creationId xmlns:a16="http://schemas.microsoft.com/office/drawing/2014/main" id="{1B598E0C-EB68-691E-D54F-36571A64902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973838" y="3762778"/>
            <a:ext cx="472139" cy="472139"/>
          </a:xfrm>
          <a:prstGeom prst="rect">
            <a:avLst/>
          </a:prstGeom>
        </p:spPr>
      </p:pic>
      <p:sp>
        <p:nvSpPr>
          <p:cNvPr id="12" name="Rectangle 11">
            <a:extLst>
              <a:ext uri="{FF2B5EF4-FFF2-40B4-BE49-F238E27FC236}">
                <a16:creationId xmlns:a16="http://schemas.microsoft.com/office/drawing/2014/main" id="{55BA4FBA-288B-1951-7B5B-070AD230DE1F}"/>
              </a:ext>
            </a:extLst>
          </p:cNvPr>
          <p:cNvSpPr/>
          <p:nvPr/>
        </p:nvSpPr>
        <p:spPr>
          <a:xfrm>
            <a:off x="4689376" y="3660666"/>
            <a:ext cx="1995739" cy="1343025"/>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F0FB234-5A9A-38E3-8EBF-E6360D038B89}"/>
              </a:ext>
            </a:extLst>
          </p:cNvPr>
          <p:cNvSpPr txBox="1"/>
          <p:nvPr/>
        </p:nvSpPr>
        <p:spPr>
          <a:xfrm>
            <a:off x="4759194" y="4178288"/>
            <a:ext cx="151097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Traitement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Filtration</a:t>
            </a:r>
            <a:endParaRPr kumimoji="0" lang="en-CA"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F707C0DF-020C-92CC-65AA-C0015642C062}"/>
              </a:ext>
            </a:extLst>
          </p:cNvPr>
          <p:cNvPicPr>
            <a:picLocks noChangeAspect="1"/>
          </p:cNvPicPr>
          <p:nvPr/>
        </p:nvPicPr>
        <p:blipFill>
          <a:blip r:embed="rId7" cstate="print">
            <a:biLevel thresh="25000"/>
            <a:extLst>
              <a:ext uri="{BEBA8EAE-BF5A-486C-A8C5-ECC9F3942E4B}">
                <a14:imgProps xmlns:a14="http://schemas.microsoft.com/office/drawing/2010/main">
                  <a14:imgLayer r:embed="rId8">
                    <a14:imgEffect>
                      <a14:backgroundRemoval t="7614" b="94432" l="5000" r="96667">
                        <a14:foregroundMark x1="38333" y1="23182" x2="38333" y2="23182"/>
                        <a14:foregroundMark x1="50833" y1="7727" x2="50833" y2="7727"/>
                        <a14:foregroundMark x1="5119" y1="49545" x2="5119" y2="49545"/>
                        <a14:foregroundMark x1="91667" y1="50227" x2="91667" y2="50227"/>
                        <a14:foregroundMark x1="61190" y1="54545" x2="61190" y2="54545"/>
                        <a14:foregroundMark x1="67024" y1="53409" x2="67024" y2="53409"/>
                        <a14:foregroundMark x1="50476" y1="50682" x2="50476" y2="50682"/>
                        <a14:foregroundMark x1="53810" y1="50682" x2="53810" y2="50682"/>
                        <a14:foregroundMark x1="40476" y1="47159" x2="40476" y2="47159"/>
                        <a14:foregroundMark x1="44167" y1="46705" x2="44167" y2="46705"/>
                        <a14:foregroundMark x1="31310" y1="44318" x2="31310" y2="44318"/>
                        <a14:foregroundMark x1="35357" y1="43977" x2="35357" y2="43977"/>
                        <a14:foregroundMark x1="50000" y1="29659" x2="50000" y2="29659"/>
                        <a14:foregroundMark x1="49762" y1="27159" x2="49762" y2="27159"/>
                        <a14:foregroundMark x1="51667" y1="26818" x2="51667" y2="26818"/>
                        <a14:foregroundMark x1="95714" y1="49318" x2="95714" y2="49318"/>
                        <a14:foregroundMark x1="96667" y1="50114" x2="96667" y2="50114"/>
                        <a14:foregroundMark x1="95952" y1="49659" x2="95952" y2="49659"/>
                        <a14:foregroundMark x1="95476" y1="49773" x2="95476" y2="49773"/>
                        <a14:foregroundMark x1="95119" y1="50114" x2="95476" y2="50114"/>
                        <a14:foregroundMark x1="49762" y1="91023" x2="49762" y2="91023"/>
                        <a14:foregroundMark x1="49524" y1="94432" x2="49524" y2="94432"/>
                        <a14:foregroundMark x1="52143" y1="30227" x2="52143" y2="30227"/>
                        <a14:backgroundMark x1="49643" y1="92500" x2="49643" y2="92500"/>
                        <a14:backgroundMark x1="49048" y1="94318" x2="49048" y2="94318"/>
                        <a14:backgroundMark x1="95833" y1="50227" x2="95833" y2="50227"/>
                        <a14:backgroundMark x1="96310" y1="49886" x2="96310" y2="49886"/>
                        <a14:backgroundMark x1="95952" y1="50114" x2="95952" y2="50114"/>
                        <a14:backgroundMark x1="95833" y1="50227" x2="95833" y2="50227"/>
                        <a14:backgroundMark x1="22143" y1="51818" x2="22143" y2="51818"/>
                        <a14:backgroundMark x1="19643" y1="51818" x2="19643" y2="51818"/>
                        <a14:backgroundMark x1="18333" y1="52500" x2="18333" y2="52500"/>
                      </a14:backgroundRemoval>
                    </a14:imgEffect>
                  </a14:imgLayer>
                </a14:imgProps>
              </a:ext>
              <a:ext uri="{28A0092B-C50C-407E-A947-70E740481C1C}">
                <a14:useLocalDpi xmlns:a14="http://schemas.microsoft.com/office/drawing/2010/main" val="0"/>
              </a:ext>
            </a:extLst>
          </a:blip>
          <a:srcRect/>
          <a:stretch/>
        </p:blipFill>
        <p:spPr>
          <a:xfrm>
            <a:off x="5812711" y="3736760"/>
            <a:ext cx="705088" cy="738664"/>
          </a:xfrm>
          <a:prstGeom prst="rect">
            <a:avLst/>
          </a:prstGeom>
        </p:spPr>
      </p:pic>
      <p:sp>
        <p:nvSpPr>
          <p:cNvPr id="15" name="Rectangle 14">
            <a:extLst>
              <a:ext uri="{FF2B5EF4-FFF2-40B4-BE49-F238E27FC236}">
                <a16:creationId xmlns:a16="http://schemas.microsoft.com/office/drawing/2014/main" id="{8702D27C-8F9F-E49A-4EA2-8FD1F2EDFDB7}"/>
              </a:ext>
            </a:extLst>
          </p:cNvPr>
          <p:cNvSpPr/>
          <p:nvPr/>
        </p:nvSpPr>
        <p:spPr>
          <a:xfrm>
            <a:off x="580078" y="5089935"/>
            <a:ext cx="1992097" cy="1343025"/>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2AEDCBF8-CAD3-54D9-8605-6D1A2B49692A}"/>
              </a:ext>
            </a:extLst>
          </p:cNvPr>
          <p:cNvSpPr txBox="1"/>
          <p:nvPr/>
        </p:nvSpPr>
        <p:spPr>
          <a:xfrm>
            <a:off x="649896" y="5607557"/>
            <a:ext cx="1510978"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Stockage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Cuves, réservoirs, citernes</a:t>
            </a:r>
            <a:endParaRPr kumimoji="0" lang="en-CA"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Graphic 16">
            <a:extLst>
              <a:ext uri="{FF2B5EF4-FFF2-40B4-BE49-F238E27FC236}">
                <a16:creationId xmlns:a16="http://schemas.microsoft.com/office/drawing/2014/main" id="{E427650E-EB18-D420-1652-69276A74EEBD}"/>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5006" b="89988" l="10000" r="90000">
                        <a14:foregroundMark x1="29762" y1="64028" x2="29762" y2="64028"/>
                        <a14:foregroundMark x1="72619" y1="64028" x2="72619" y2="64028"/>
                        <a14:foregroundMark x1="46310" y1="72643" x2="46310" y2="72643"/>
                        <a14:foregroundMark x1="62262" y1="76601" x2="62262" y2="76601"/>
                        <a14:foregroundMark x1="55595" y1="5006" x2="55595" y2="5006"/>
                      </a14:backgroundRemoval>
                    </a14:imgEffect>
                  </a14:imgLayer>
                </a14:imgProps>
              </a:ext>
              <a:ext uri="{28A0092B-C50C-407E-A947-70E740481C1C}">
                <a14:useLocalDpi xmlns:a14="http://schemas.microsoft.com/office/drawing/2010/main" val="0"/>
              </a:ext>
            </a:extLst>
          </a:blip>
          <a:srcRect/>
          <a:stretch/>
        </p:blipFill>
        <p:spPr>
          <a:xfrm>
            <a:off x="1932676" y="5212433"/>
            <a:ext cx="461695" cy="472139"/>
          </a:xfrm>
          <a:prstGeom prst="rect">
            <a:avLst/>
          </a:prstGeom>
        </p:spPr>
      </p:pic>
      <p:sp>
        <p:nvSpPr>
          <p:cNvPr id="18" name="Rectangle 17">
            <a:extLst>
              <a:ext uri="{FF2B5EF4-FFF2-40B4-BE49-F238E27FC236}">
                <a16:creationId xmlns:a16="http://schemas.microsoft.com/office/drawing/2014/main" id="{B71A17C1-FC84-33D7-A5A7-ACA81479B9C3}"/>
              </a:ext>
            </a:extLst>
          </p:cNvPr>
          <p:cNvSpPr/>
          <p:nvPr/>
        </p:nvSpPr>
        <p:spPr>
          <a:xfrm>
            <a:off x="2631689" y="5084384"/>
            <a:ext cx="1992097" cy="1343025"/>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94F2903-3E7E-6683-9853-68722AF52271}"/>
              </a:ext>
            </a:extLst>
          </p:cNvPr>
          <p:cNvSpPr txBox="1"/>
          <p:nvPr/>
        </p:nvSpPr>
        <p:spPr>
          <a:xfrm>
            <a:off x="2701507" y="5602006"/>
            <a:ext cx="1510978"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dirty="0">
                <a:ln>
                  <a:noFill/>
                </a:ln>
                <a:solidFill>
                  <a:prstClr val="black"/>
                </a:solidFill>
                <a:effectLst/>
                <a:uLnTx/>
                <a:uFillTx/>
                <a:latin typeface="Calibri" panose="020F0502020204030204"/>
              </a:rPr>
              <a:t>Acheminement</a:t>
            </a:r>
            <a:r>
              <a:rPr kumimoji="0" lang="fr-CA" sz="1400" b="1" i="0" u="none" strike="noStrike" kern="1200" cap="none" spc="0" normalizeH="0" dirty="0">
                <a:ln>
                  <a:noFill/>
                </a:ln>
                <a:solidFill>
                  <a:prstClr val="black"/>
                </a:solidFill>
                <a:effectLst/>
                <a:uLnTx/>
                <a:uFillTx/>
                <a:latin typeface="Calibri" panose="020F0502020204030204"/>
              </a:rPr>
              <a:t> </a:t>
            </a:r>
            <a:r>
              <a:rPr kumimoji="0" lang="fr-CA" sz="1400" b="1" i="0" u="none" strike="noStrike" kern="1200" cap="none" spc="0" normalizeH="0" baseline="0" dirty="0">
                <a:ln>
                  <a:noFill/>
                </a:ln>
                <a:solidFill>
                  <a:prstClr val="black"/>
                </a:solidFill>
                <a:effectLst/>
                <a:uLnTx/>
                <a:uFillTx/>
                <a:latin typeface="Calibri" panose="020F0502020204030204"/>
              </a:rPr>
              <a:t>et distribution</a:t>
            </a:r>
          </a:p>
          <a:p>
            <a:pPr lvl="0">
              <a:defRPr/>
            </a:pPr>
            <a:r>
              <a:rPr lang="fr-CA" sz="1400" dirty="0">
                <a:solidFill>
                  <a:prstClr val="black"/>
                </a:solidFill>
              </a:rPr>
              <a:t>Canalisations </a:t>
            </a:r>
            <a:r>
              <a:rPr kumimoji="0" lang="fr-CA" sz="1400" b="0" i="0" u="none" strike="noStrike" kern="1200" cap="none" spc="0" normalizeH="0" baseline="0" dirty="0">
                <a:ln>
                  <a:noFill/>
                </a:ln>
                <a:solidFill>
                  <a:prstClr val="black"/>
                </a:solidFill>
                <a:effectLst/>
                <a:uLnTx/>
                <a:uFillTx/>
                <a:latin typeface="Calibri" panose="020F0502020204030204"/>
              </a:rPr>
              <a:t>et camions</a:t>
            </a:r>
          </a:p>
        </p:txBody>
      </p:sp>
      <p:pic>
        <p:nvPicPr>
          <p:cNvPr id="20" name="Graphic 19" descr="Leaky Tap with solid fill">
            <a:extLst>
              <a:ext uri="{FF2B5EF4-FFF2-40B4-BE49-F238E27FC236}">
                <a16:creationId xmlns:a16="http://schemas.microsoft.com/office/drawing/2014/main" id="{5452D596-0E2B-2F56-87EE-81C8A2FC30D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3984287" y="5212433"/>
            <a:ext cx="472139" cy="472139"/>
          </a:xfrm>
          <a:prstGeom prst="rect">
            <a:avLst/>
          </a:prstGeom>
        </p:spPr>
      </p:pic>
      <p:graphicFrame>
        <p:nvGraphicFramePr>
          <p:cNvPr id="9" name="Chart 8">
            <a:extLst>
              <a:ext uri="{FF2B5EF4-FFF2-40B4-BE49-F238E27FC236}">
                <a16:creationId xmlns:a16="http://schemas.microsoft.com/office/drawing/2014/main" id="{F9E8BD56-8A37-41D6-850E-782923E28B2C}"/>
              </a:ext>
            </a:extLst>
          </p:cNvPr>
          <p:cNvGraphicFramePr>
            <a:graphicFrameLocks/>
          </p:cNvGraphicFramePr>
          <p:nvPr>
            <p:extLst>
              <p:ext uri="{D42A27DB-BD31-4B8C-83A1-F6EECF244321}">
                <p14:modId xmlns:p14="http://schemas.microsoft.com/office/powerpoint/2010/main" val="3797182980"/>
              </p:ext>
            </p:extLst>
          </p:nvPr>
        </p:nvGraphicFramePr>
        <p:xfrm>
          <a:off x="7103726" y="3279470"/>
          <a:ext cx="2786400" cy="4196490"/>
        </p:xfrm>
        <a:graphic>
          <a:graphicData uri="http://schemas.openxmlformats.org/drawingml/2006/chart">
            <c:chart xmlns:c="http://schemas.openxmlformats.org/drawingml/2006/chart" xmlns:r="http://schemas.openxmlformats.org/officeDocument/2006/relationships" r:id="rId13"/>
          </a:graphicData>
        </a:graphic>
      </p:graphicFrame>
      <p:sp>
        <p:nvSpPr>
          <p:cNvPr id="22" name="Title 1">
            <a:extLst>
              <a:ext uri="{FF2B5EF4-FFF2-40B4-BE49-F238E27FC236}">
                <a16:creationId xmlns:a16="http://schemas.microsoft.com/office/drawing/2014/main" id="{3E51D92B-ED90-AD9D-3148-65164998CAEF}"/>
              </a:ext>
            </a:extLst>
          </p:cNvPr>
          <p:cNvSpPr txBox="1">
            <a:spLocks/>
          </p:cNvSpPr>
          <p:nvPr/>
        </p:nvSpPr>
        <p:spPr>
          <a:xfrm>
            <a:off x="1717493" y="377453"/>
            <a:ext cx="5943767" cy="558180"/>
          </a:xfrm>
          <a:prstGeom prst="rect">
            <a:avLst/>
          </a:prstGeom>
        </p:spPr>
        <p:txBody>
          <a:bodyPr vert="horz" lIns="91440" tIns="45720" rIns="91440" bIns="45720"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005840" rtl="0" eaLnBrk="1" fontAlgn="auto" latinLnBrk="0" hangingPunct="1">
              <a:lnSpc>
                <a:spcPct val="125000"/>
              </a:lnSpc>
              <a:spcBef>
                <a:spcPct val="0"/>
              </a:spcBef>
              <a:spcAft>
                <a:spcPts val="0"/>
              </a:spcAft>
              <a:buClrTx/>
              <a:buSzTx/>
              <a:buFontTx/>
              <a:buNone/>
              <a:tabLst/>
              <a:defRPr/>
            </a:pP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Besoins</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d'investissements</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par </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catégorie</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de </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biens</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p>
          <a:p>
            <a:pPr marL="0" marR="0" lvl="0" indent="0" algn="l" defTabSz="100584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Avis </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importants</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concernant</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la </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qualité</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de </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l'eau</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potable</a:t>
            </a:r>
            <a:endParaRPr kumimoji="0" lang="en-CA"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21" name="Footer Placeholder 5">
            <a:extLst>
              <a:ext uri="{FF2B5EF4-FFF2-40B4-BE49-F238E27FC236}">
                <a16:creationId xmlns:a16="http://schemas.microsoft.com/office/drawing/2014/main" id="{B1F96F1C-28DA-C6C4-DB30-20EDCD609988}"/>
              </a:ext>
            </a:extLst>
          </p:cNvPr>
          <p:cNvSpPr>
            <a:spLocks noGrp="1"/>
          </p:cNvSpPr>
          <p:nvPr>
            <p:ph type="ftr" sz="quarter" idx="10"/>
          </p:nvPr>
        </p:nvSpPr>
        <p:spPr>
          <a:xfrm>
            <a:off x="363433" y="7475960"/>
            <a:ext cx="5989741" cy="296440"/>
          </a:xfrm>
        </p:spPr>
        <p:txBody>
          <a:bodyPr/>
          <a:lstStyle/>
          <a:p>
            <a:r>
              <a:rPr lang="fr-CA" dirty="0"/>
              <a:t>Combler le manque d'infrastructures d'ici 2030 – Proposition de l'APN et résumé du rapport sur les coûts</a:t>
            </a:r>
          </a:p>
        </p:txBody>
      </p:sp>
    </p:spTree>
    <p:extLst>
      <p:ext uri="{BB962C8B-B14F-4D97-AF65-F5344CB8AC3E}">
        <p14:creationId xmlns:p14="http://schemas.microsoft.com/office/powerpoint/2010/main" val="1788238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9BB997-7981-4044-9A5F-081E7206A59F}" type="slidenum">
              <a:rPr kumimoji="0" lang="en-CA"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19</a:t>
            </a:fld>
            <a:endParaRPr kumimoji="0" lang="en-CA"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Content Placeholder 2">
            <a:extLst>
              <a:ext uri="{FF2B5EF4-FFF2-40B4-BE49-F238E27FC236}">
                <a16:creationId xmlns:a16="http://schemas.microsoft.com/office/drawing/2014/main" id="{81B3E7B3-1972-0179-2679-B269A3793AB5}"/>
              </a:ext>
            </a:extLst>
          </p:cNvPr>
          <p:cNvSpPr>
            <a:spLocks noGrp="1"/>
          </p:cNvSpPr>
          <p:nvPr>
            <p:ph idx="1"/>
          </p:nvPr>
        </p:nvSpPr>
        <p:spPr>
          <a:xfrm>
            <a:off x="363433" y="1724543"/>
            <a:ext cx="6251370" cy="5207008"/>
          </a:xfrm>
        </p:spPr>
        <p:txBody>
          <a:bodyPr>
            <a:noAutofit/>
          </a:bodyPr>
          <a:lstStyle/>
          <a:p>
            <a:pPr>
              <a:lnSpc>
                <a:spcPct val="100000"/>
              </a:lnSpc>
              <a:spcBef>
                <a:spcPts val="1500"/>
              </a:spcBef>
            </a:pPr>
            <a:r>
              <a:rPr lang="fr-CA" sz="1800" dirty="0"/>
              <a:t>Basés sur le document de discussion </a:t>
            </a:r>
            <a:r>
              <a:rPr lang="fr-CA" sz="1800" i="1" dirty="0"/>
              <a:t>All-</a:t>
            </a:r>
            <a:r>
              <a:rPr lang="fr-CA" sz="1800" i="1" dirty="0" err="1"/>
              <a:t>Season</a:t>
            </a:r>
            <a:r>
              <a:rPr lang="fr-CA" sz="1800" i="1" dirty="0"/>
              <a:t> Road Access for First Nations</a:t>
            </a:r>
            <a:r>
              <a:rPr lang="fr-CA" sz="1800" dirty="0"/>
              <a:t> d'</a:t>
            </a:r>
            <a:r>
              <a:rPr lang="fr-CA" sz="1800" dirty="0" err="1"/>
              <a:t>Associated</a:t>
            </a:r>
            <a:r>
              <a:rPr lang="fr-CA" sz="1800" dirty="0"/>
              <a:t> Engineering (novembre 2022).</a:t>
            </a:r>
          </a:p>
          <a:p>
            <a:pPr>
              <a:lnSpc>
                <a:spcPct val="100000"/>
              </a:lnSpc>
              <a:spcBef>
                <a:spcPts val="1500"/>
              </a:spcBef>
            </a:pPr>
            <a:r>
              <a:rPr lang="fr-CA" sz="1800" dirty="0"/>
              <a:t>Étude des limites de l'actuel réseau de routes d'hiver du Canada. </a:t>
            </a:r>
          </a:p>
          <a:p>
            <a:pPr>
              <a:lnSpc>
                <a:spcPct val="100000"/>
              </a:lnSpc>
              <a:spcBef>
                <a:spcPts val="1500"/>
              </a:spcBef>
            </a:pPr>
            <a:r>
              <a:rPr lang="fr-CA" sz="1800" dirty="0"/>
              <a:t>Fait référence à la limite proposée en 1969 pour la zone du corridor médian du Canada et met en évidence les propositions modernes d’étendre cette limite pour répondre aux besoins des Premières Nations.</a:t>
            </a:r>
          </a:p>
          <a:p>
            <a:pPr>
              <a:lnSpc>
                <a:spcPct val="100000"/>
              </a:lnSpc>
              <a:spcBef>
                <a:spcPts val="1500"/>
              </a:spcBef>
            </a:pPr>
            <a:r>
              <a:rPr lang="fr-CA" sz="1800" dirty="0"/>
              <a:t>Divers projets routiers sont proposés pour améliorer la connectivité physique entre les Premières Nations :</a:t>
            </a:r>
          </a:p>
        </p:txBody>
      </p:sp>
      <p:sp>
        <p:nvSpPr>
          <p:cNvPr id="3" name="Rectangle 2">
            <a:extLst>
              <a:ext uri="{FF2B5EF4-FFF2-40B4-BE49-F238E27FC236}">
                <a16:creationId xmlns:a16="http://schemas.microsoft.com/office/drawing/2014/main" id="{32F8C699-50F2-2E7D-4BB8-C0EC2367397B}"/>
              </a:ext>
            </a:extLst>
          </p:cNvPr>
          <p:cNvSpPr/>
          <p:nvPr/>
        </p:nvSpPr>
        <p:spPr>
          <a:xfrm>
            <a:off x="480170" y="5383812"/>
            <a:ext cx="1271324" cy="1537547"/>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Projets de réseaux routiers</a:t>
            </a:r>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Graphic 6" descr="Road outline">
            <a:extLst>
              <a:ext uri="{FF2B5EF4-FFF2-40B4-BE49-F238E27FC236}">
                <a16:creationId xmlns:a16="http://schemas.microsoft.com/office/drawing/2014/main" id="{B0D85FE6-D539-1CA1-1AA0-9C5C76E0AAD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632" y="5479334"/>
            <a:ext cx="914400" cy="914400"/>
          </a:xfrm>
          <a:prstGeom prst="rect">
            <a:avLst/>
          </a:prstGeom>
        </p:spPr>
      </p:pic>
      <p:sp>
        <p:nvSpPr>
          <p:cNvPr id="8" name="Rectangle 7">
            <a:extLst>
              <a:ext uri="{FF2B5EF4-FFF2-40B4-BE49-F238E27FC236}">
                <a16:creationId xmlns:a16="http://schemas.microsoft.com/office/drawing/2014/main" id="{0967C49F-AFC3-8529-1007-66DCFE4E1965}"/>
              </a:ext>
            </a:extLst>
          </p:cNvPr>
          <p:cNvSpPr/>
          <p:nvPr/>
        </p:nvSpPr>
        <p:spPr>
          <a:xfrm>
            <a:off x="1849954" y="5383812"/>
            <a:ext cx="1567780" cy="701523"/>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Cercle</a:t>
            </a:r>
            <a:r>
              <a:rPr kumimoji="0" lang="en-C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CA"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feu</a:t>
            </a:r>
            <a:endParaRPr kumimoji="0" lang="en-C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(Ontario) 450 km</a:t>
            </a:r>
          </a:p>
        </p:txBody>
      </p:sp>
      <p:sp>
        <p:nvSpPr>
          <p:cNvPr id="13" name="Rectangle 12">
            <a:extLst>
              <a:ext uri="{FF2B5EF4-FFF2-40B4-BE49-F238E27FC236}">
                <a16:creationId xmlns:a16="http://schemas.microsoft.com/office/drawing/2014/main" id="{A8CF6BBB-30C1-72A5-454D-9201FFC906C6}"/>
              </a:ext>
            </a:extLst>
          </p:cNvPr>
          <p:cNvSpPr/>
          <p:nvPr/>
        </p:nvSpPr>
        <p:spPr>
          <a:xfrm>
            <a:off x="3516194" y="5383812"/>
            <a:ext cx="1567780" cy="701523"/>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Norman Wells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(T.N.-O.) 321 km</a:t>
            </a:r>
          </a:p>
        </p:txBody>
      </p:sp>
      <p:sp>
        <p:nvSpPr>
          <p:cNvPr id="15" name="Rectangle 14">
            <a:extLst>
              <a:ext uri="{FF2B5EF4-FFF2-40B4-BE49-F238E27FC236}">
                <a16:creationId xmlns:a16="http://schemas.microsoft.com/office/drawing/2014/main" id="{16577CFF-B5C4-1B2A-CA11-954237E259D5}"/>
              </a:ext>
            </a:extLst>
          </p:cNvPr>
          <p:cNvSpPr/>
          <p:nvPr/>
        </p:nvSpPr>
        <p:spPr>
          <a:xfrm>
            <a:off x="1849954" y="6219836"/>
            <a:ext cx="1567780" cy="701523"/>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Lac </a:t>
            </a:r>
            <a:r>
              <a:rPr kumimoji="0" lang="en-CA"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Tibbet</a:t>
            </a:r>
            <a:endParaRPr kumimoji="0" lang="en-C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0">
              <a:defRPr/>
            </a:pPr>
            <a:r>
              <a:rPr lang="en-CA" sz="1200" dirty="0">
                <a:solidFill>
                  <a:prstClr val="black"/>
                </a:solidFill>
                <a:latin typeface="Arial" panose="020B0604020202020204" pitchFamily="34" charset="0"/>
                <a:cs typeface="Arial" panose="020B0604020202020204" pitchFamily="34" charset="0"/>
              </a:rPr>
              <a:t>(T.N.-O.)  </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415 km</a:t>
            </a:r>
          </a:p>
        </p:txBody>
      </p:sp>
      <p:sp>
        <p:nvSpPr>
          <p:cNvPr id="17" name="Rectangle 16">
            <a:extLst>
              <a:ext uri="{FF2B5EF4-FFF2-40B4-BE49-F238E27FC236}">
                <a16:creationId xmlns:a16="http://schemas.microsoft.com/office/drawing/2014/main" id="{98F8534D-1219-6CD6-001C-B115E37B3891}"/>
              </a:ext>
            </a:extLst>
          </p:cNvPr>
          <p:cNvSpPr/>
          <p:nvPr/>
        </p:nvSpPr>
        <p:spPr>
          <a:xfrm>
            <a:off x="3516194" y="6219835"/>
            <a:ext cx="1567780" cy="701523"/>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Tuktoyaktuk</a:t>
            </a:r>
            <a:endParaRPr kumimoji="0" lang="en-C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0">
              <a:defRPr/>
            </a:pPr>
            <a:r>
              <a:rPr lang="en-CA" sz="1200" dirty="0">
                <a:solidFill>
                  <a:prstClr val="black"/>
                </a:solidFill>
                <a:latin typeface="Arial" panose="020B0604020202020204" pitchFamily="34" charset="0"/>
                <a:cs typeface="Arial" panose="020B0604020202020204" pitchFamily="34" charset="0"/>
              </a:rPr>
              <a:t>(T.N.-O.) </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138 km</a:t>
            </a:r>
          </a:p>
        </p:txBody>
      </p:sp>
      <p:sp>
        <p:nvSpPr>
          <p:cNvPr id="21" name="Rectangle 20">
            <a:extLst>
              <a:ext uri="{FF2B5EF4-FFF2-40B4-BE49-F238E27FC236}">
                <a16:creationId xmlns:a16="http://schemas.microsoft.com/office/drawing/2014/main" id="{C11FEE1B-415D-FE4C-7520-2FF669BD3215}"/>
              </a:ext>
            </a:extLst>
          </p:cNvPr>
          <p:cNvSpPr/>
          <p:nvPr/>
        </p:nvSpPr>
        <p:spPr>
          <a:xfrm>
            <a:off x="5182434" y="5383811"/>
            <a:ext cx="1567780" cy="701523"/>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Projet TASR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(T.N.-O.) 97 km</a:t>
            </a:r>
          </a:p>
        </p:txBody>
      </p:sp>
      <p:sp>
        <p:nvSpPr>
          <p:cNvPr id="22" name="Rectangle 21">
            <a:extLst>
              <a:ext uri="{FF2B5EF4-FFF2-40B4-BE49-F238E27FC236}">
                <a16:creationId xmlns:a16="http://schemas.microsoft.com/office/drawing/2014/main" id="{C02CD5CE-D2E1-1935-E4D5-F0B4C675339C}"/>
              </a:ext>
            </a:extLst>
          </p:cNvPr>
          <p:cNvSpPr/>
          <p:nvPr/>
        </p:nvSpPr>
        <p:spPr>
          <a:xfrm>
            <a:off x="5182434" y="6219835"/>
            <a:ext cx="1567780" cy="701523"/>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Lac Shoal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(Manitoba) 24 km</a:t>
            </a:r>
          </a:p>
        </p:txBody>
      </p:sp>
      <p:graphicFrame>
        <p:nvGraphicFramePr>
          <p:cNvPr id="9" name="Chart 8">
            <a:extLst>
              <a:ext uri="{FF2B5EF4-FFF2-40B4-BE49-F238E27FC236}">
                <a16:creationId xmlns:a16="http://schemas.microsoft.com/office/drawing/2014/main" id="{E31F8292-D993-4706-BD70-DD1E0BBDFA91}"/>
              </a:ext>
            </a:extLst>
          </p:cNvPr>
          <p:cNvGraphicFramePr>
            <a:graphicFrameLocks/>
          </p:cNvGraphicFramePr>
          <p:nvPr>
            <p:extLst>
              <p:ext uri="{D42A27DB-BD31-4B8C-83A1-F6EECF244321}">
                <p14:modId xmlns:p14="http://schemas.microsoft.com/office/powerpoint/2010/main" val="3030942171"/>
              </p:ext>
            </p:extLst>
          </p:nvPr>
        </p:nvGraphicFramePr>
        <p:xfrm>
          <a:off x="7211366" y="2575780"/>
          <a:ext cx="2747010" cy="4900180"/>
        </p:xfrm>
        <a:graphic>
          <a:graphicData uri="http://schemas.openxmlformats.org/drawingml/2006/chart">
            <c:chart xmlns:c="http://schemas.openxmlformats.org/drawingml/2006/chart" xmlns:r="http://schemas.openxmlformats.org/officeDocument/2006/relationships" r:id="rId5"/>
          </a:graphicData>
        </a:graphic>
      </p:graphicFrame>
      <p:sp>
        <p:nvSpPr>
          <p:cNvPr id="10" name="Title 1">
            <a:extLst>
              <a:ext uri="{FF2B5EF4-FFF2-40B4-BE49-F238E27FC236}">
                <a16:creationId xmlns:a16="http://schemas.microsoft.com/office/drawing/2014/main" id="{72661105-F455-23B1-0D68-446272D6A1ED}"/>
              </a:ext>
            </a:extLst>
          </p:cNvPr>
          <p:cNvSpPr txBox="1">
            <a:spLocks/>
          </p:cNvSpPr>
          <p:nvPr/>
        </p:nvSpPr>
        <p:spPr>
          <a:xfrm>
            <a:off x="1485901" y="377453"/>
            <a:ext cx="6362700" cy="558180"/>
          </a:xfrm>
          <a:prstGeom prst="rect">
            <a:avLst/>
          </a:prstGeom>
        </p:spPr>
        <p:txBody>
          <a:bodyPr vert="horz" lIns="91440" tIns="45720" rIns="91440" bIns="45720"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005840" rtl="0" eaLnBrk="1" fontAlgn="auto" latinLnBrk="0" hangingPunct="1">
              <a:lnSpc>
                <a:spcPct val="125000"/>
              </a:lnSpc>
              <a:spcBef>
                <a:spcPct val="0"/>
              </a:spcBef>
              <a:spcAft>
                <a:spcPts val="0"/>
              </a:spcAft>
              <a:buClrTx/>
              <a:buSzTx/>
              <a:buFontTx/>
              <a:buNone/>
              <a:tabLst/>
              <a:defRPr/>
            </a:pP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Besoins</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d'investissements</a:t>
            </a:r>
            <a:r>
              <a:rPr kumimoji="0" lang="en-US" sz="1400" b="0" i="0" u="none" strike="noStrike" kern="1200" cap="none" spc="0" normalizeH="0" noProof="0" dirty="0">
                <a:ln>
                  <a:noFill/>
                </a:ln>
                <a:solidFill>
                  <a:prstClr val="white"/>
                </a:solidFill>
                <a:effectLst/>
                <a:uLnTx/>
                <a:uFillTx/>
                <a:latin typeface="Arial" panose="020B0604020202020204" pitchFamily="34" charset="0"/>
                <a:ea typeface="+mj-ea"/>
                <a:cs typeface="Arial" panose="020B0604020202020204" pitchFamily="34" charset="0"/>
              </a:rPr>
              <a:t> </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par </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catégorie</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de </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biens</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p>
          <a:p>
            <a:pPr marL="0" marR="0" lvl="0" indent="0" algn="l" defTabSz="1005840" rtl="0" eaLnBrk="1" fontAlgn="auto" latinLnBrk="0" hangingPunct="1">
              <a:lnSpc>
                <a:spcPct val="90000"/>
              </a:lnSpc>
              <a:spcBef>
                <a:spcPct val="0"/>
              </a:spcBef>
              <a:spcAft>
                <a:spcPts val="0"/>
              </a:spcAft>
              <a:buClrTx/>
              <a:buSzTx/>
              <a:buFontTx/>
              <a:buNone/>
              <a:tabLst/>
              <a:defRPr/>
            </a:pPr>
            <a:r>
              <a:rPr lang="en-US" sz="2400" b="1" dirty="0">
                <a:solidFill>
                  <a:prstClr val="white"/>
                </a:solidFill>
              </a:rPr>
              <a:t>Les a</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ccès</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routiers</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toutes </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saisons</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d'ici</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2030</a:t>
            </a:r>
            <a:endParaRPr kumimoji="0" lang="en-CA"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6" name="Footer Placeholder 5">
            <a:extLst>
              <a:ext uri="{FF2B5EF4-FFF2-40B4-BE49-F238E27FC236}">
                <a16:creationId xmlns:a16="http://schemas.microsoft.com/office/drawing/2014/main" id="{63B8F380-6C02-0883-F119-158CDA63E727}"/>
              </a:ext>
            </a:extLst>
          </p:cNvPr>
          <p:cNvSpPr>
            <a:spLocks noGrp="1"/>
          </p:cNvSpPr>
          <p:nvPr>
            <p:ph type="ftr" sz="quarter" idx="10"/>
          </p:nvPr>
        </p:nvSpPr>
        <p:spPr>
          <a:xfrm>
            <a:off x="363433" y="7475960"/>
            <a:ext cx="5989741" cy="296440"/>
          </a:xfrm>
        </p:spPr>
        <p:txBody>
          <a:bodyPr/>
          <a:lstStyle/>
          <a:p>
            <a:r>
              <a:rPr lang="fr-CA" dirty="0"/>
              <a:t>Combler le manque d'infrastructures d'ici 2030 – Proposition de l'APN et résumé du rapport sur les coûts</a:t>
            </a:r>
          </a:p>
        </p:txBody>
      </p:sp>
      <p:sp>
        <p:nvSpPr>
          <p:cNvPr id="5" name="Rectangle 4"/>
          <p:cNvSpPr/>
          <p:nvPr/>
        </p:nvSpPr>
        <p:spPr>
          <a:xfrm>
            <a:off x="5182434" y="3417927"/>
            <a:ext cx="85308" cy="45719"/>
          </a:xfrm>
          <a:prstGeom prst="rect">
            <a:avLst/>
          </a:prstGeom>
        </p:spPr>
        <p:txBody>
          <a:bodyPr wrap="square">
            <a:spAutoFit/>
          </a:bodyPr>
          <a:lstStyle/>
          <a:p>
            <a:endParaRPr lang="fr-CA" dirty="0"/>
          </a:p>
        </p:txBody>
      </p:sp>
    </p:spTree>
    <p:extLst>
      <p:ext uri="{BB962C8B-B14F-4D97-AF65-F5344CB8AC3E}">
        <p14:creationId xmlns:p14="http://schemas.microsoft.com/office/powerpoint/2010/main" val="3812429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790F6-7C77-6BA2-8AE0-9F7B05928845}"/>
              </a:ext>
            </a:extLst>
          </p:cNvPr>
          <p:cNvSpPr>
            <a:spLocks noGrp="1"/>
          </p:cNvSpPr>
          <p:nvPr>
            <p:ph type="ctrTitle"/>
          </p:nvPr>
        </p:nvSpPr>
        <p:spPr>
          <a:xfrm>
            <a:off x="3747654" y="936657"/>
            <a:ext cx="5373485" cy="611926"/>
          </a:xfrm>
        </p:spPr>
        <p:txBody>
          <a:bodyPr>
            <a:normAutofit/>
          </a:bodyPr>
          <a:lstStyle/>
          <a:p>
            <a:pPr algn="l"/>
            <a:r>
              <a:rPr lang="fr-CA" sz="2400" b="1" noProof="0" dirty="0">
                <a:solidFill>
                  <a:schemeClr val="bg1"/>
                </a:solidFill>
              </a:rPr>
              <a:t>Reconnaissance du territoire</a:t>
            </a:r>
          </a:p>
        </p:txBody>
      </p:sp>
      <p:sp>
        <p:nvSpPr>
          <p:cNvPr id="4" name="Subtitle 2">
            <a:extLst>
              <a:ext uri="{FF2B5EF4-FFF2-40B4-BE49-F238E27FC236}">
                <a16:creationId xmlns:a16="http://schemas.microsoft.com/office/drawing/2014/main" id="{0E683814-F59E-D783-338C-838D3366C864}"/>
              </a:ext>
            </a:extLst>
          </p:cNvPr>
          <p:cNvSpPr txBox="1">
            <a:spLocks/>
          </p:cNvSpPr>
          <p:nvPr/>
        </p:nvSpPr>
        <p:spPr>
          <a:xfrm>
            <a:off x="3747653" y="1891675"/>
            <a:ext cx="6009957" cy="1876530"/>
          </a:xfrm>
          <a:prstGeom prst="rect">
            <a:avLst/>
          </a:prstGeom>
        </p:spPr>
        <p:txBody>
          <a:bodyPr vert="horz" lIns="91440" tIns="45720" rIns="91440" bIns="45720" rtlCol="0">
            <a:noAutofit/>
          </a:bodyPr>
          <a:lstStyle>
            <a:lvl1pPr marL="0" indent="0" algn="ctr" defTabSz="1005840" rtl="0" eaLnBrk="1" latinLnBrk="0" hangingPunct="1">
              <a:lnSpc>
                <a:spcPct val="90000"/>
              </a:lnSpc>
              <a:spcBef>
                <a:spcPts val="11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502920" indent="0" algn="ctr" defTabSz="1005840" rtl="0" eaLnBrk="1" latinLnBrk="0" hangingPunct="1">
              <a:lnSpc>
                <a:spcPct val="90000"/>
              </a:lnSpc>
              <a:spcBef>
                <a:spcPts val="550"/>
              </a:spcBef>
              <a:buFont typeface="Arial" panose="020B0604020202020204" pitchFamily="34" charset="0"/>
              <a:buNone/>
              <a:defRPr sz="2200" kern="1200">
                <a:solidFill>
                  <a:schemeClr val="tx1"/>
                </a:solidFill>
                <a:latin typeface="Arial" panose="020B0604020202020204" pitchFamily="34" charset="0"/>
                <a:ea typeface="+mn-ea"/>
                <a:cs typeface="Arial" panose="020B0604020202020204" pitchFamily="34" charset="0"/>
              </a:defRPr>
            </a:lvl2pPr>
            <a:lvl3pPr marL="1005840" indent="0" algn="ctr" defTabSz="1005840" rtl="0" eaLnBrk="1" latinLnBrk="0" hangingPunct="1">
              <a:lnSpc>
                <a:spcPct val="90000"/>
              </a:lnSpc>
              <a:spcBef>
                <a:spcPts val="550"/>
              </a:spcBef>
              <a:buFont typeface="Arial" panose="020B0604020202020204" pitchFamily="34" charset="0"/>
              <a:buNone/>
              <a:defRPr sz="1980" kern="1200">
                <a:solidFill>
                  <a:schemeClr val="tx1"/>
                </a:solidFill>
                <a:latin typeface="Arial" panose="020B0604020202020204" pitchFamily="34" charset="0"/>
                <a:ea typeface="+mn-ea"/>
                <a:cs typeface="Arial" panose="020B0604020202020204" pitchFamily="34" charset="0"/>
              </a:defRPr>
            </a:lvl3pPr>
            <a:lvl4pPr marL="15087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Arial" panose="020B0604020202020204" pitchFamily="34" charset="0"/>
                <a:ea typeface="+mn-ea"/>
                <a:cs typeface="Arial" panose="020B0604020202020204" pitchFamily="34" charset="0"/>
              </a:defRPr>
            </a:lvl4pPr>
            <a:lvl5pPr marL="201168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Arial" panose="020B0604020202020204" pitchFamily="34" charset="0"/>
                <a:ea typeface="+mn-ea"/>
                <a:cs typeface="Arial" panose="020B0604020202020204" pitchFamily="34" charset="0"/>
              </a:defRPr>
            </a:lvl5pPr>
            <a:lvl6pPr marL="251460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6pPr>
            <a:lvl7pPr marL="301752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7pPr>
            <a:lvl8pPr marL="352044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8pPr>
            <a:lvl9pPr marL="4023360" indent="0" algn="ctr" defTabSz="1005840" rtl="0" eaLnBrk="1" latinLnBrk="0" hangingPunct="1">
              <a:lnSpc>
                <a:spcPct val="90000"/>
              </a:lnSpc>
              <a:spcBef>
                <a:spcPts val="550"/>
              </a:spcBef>
              <a:buFont typeface="Arial" panose="020B0604020202020204" pitchFamily="34" charset="0"/>
              <a:buNone/>
              <a:defRPr sz="1760" kern="1200">
                <a:solidFill>
                  <a:schemeClr val="tx1"/>
                </a:solidFill>
                <a:latin typeface="+mn-lt"/>
                <a:ea typeface="+mn-ea"/>
                <a:cs typeface="+mn-cs"/>
              </a:defRPr>
            </a:lvl9pPr>
          </a:lstStyle>
          <a:p>
            <a:pPr algn="l">
              <a:lnSpc>
                <a:spcPct val="125000"/>
              </a:lnSpc>
            </a:pPr>
            <a:r>
              <a:rPr lang="fr-CA" sz="2200" dirty="0">
                <a:solidFill>
                  <a:schemeClr val="bg1"/>
                </a:solidFill>
              </a:rPr>
              <a:t>Je reconnais que je me trouve sur le territoire de la Confédération des </a:t>
            </a:r>
            <a:r>
              <a:rPr lang="fr-CA" sz="2200" dirty="0" err="1">
                <a:solidFill>
                  <a:schemeClr val="bg1"/>
                </a:solidFill>
              </a:rPr>
              <a:t>Haundenosaunee</a:t>
            </a:r>
            <a:r>
              <a:rPr lang="fr-CA" sz="2200" dirty="0">
                <a:solidFill>
                  <a:schemeClr val="bg1"/>
                </a:solidFill>
              </a:rPr>
              <a:t>, dont la nation des </a:t>
            </a:r>
            <a:r>
              <a:rPr lang="fr-CA" sz="2200" dirty="0" err="1">
                <a:solidFill>
                  <a:schemeClr val="bg1"/>
                </a:solidFill>
              </a:rPr>
              <a:t>Kanien'kéha</a:t>
            </a:r>
            <a:r>
              <a:rPr lang="fr-CA" sz="2200" dirty="0">
                <a:solidFill>
                  <a:schemeClr val="bg1"/>
                </a:solidFill>
              </a:rPr>
              <a:t> fait partie, et des </a:t>
            </a:r>
            <a:r>
              <a:rPr lang="fr-CA" sz="2200" dirty="0" err="1">
                <a:solidFill>
                  <a:schemeClr val="bg1"/>
                </a:solidFill>
              </a:rPr>
              <a:t>Anishinaabeg</a:t>
            </a:r>
            <a:r>
              <a:rPr lang="fr-CA" sz="2200" dirty="0">
                <a:solidFill>
                  <a:schemeClr val="bg1"/>
                </a:solidFill>
              </a:rPr>
              <a:t>. </a:t>
            </a:r>
            <a:endParaRPr lang="fr-CA" sz="2200" dirty="0"/>
          </a:p>
        </p:txBody>
      </p:sp>
    </p:spTree>
    <p:extLst>
      <p:ext uri="{BB962C8B-B14F-4D97-AF65-F5344CB8AC3E}">
        <p14:creationId xmlns:p14="http://schemas.microsoft.com/office/powerpoint/2010/main" val="3585888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9BB997-7981-4044-9A5F-081E7206A59F}" type="slidenum">
              <a:rPr kumimoji="0" lang="en-CA"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20</a:t>
            </a:fld>
            <a:endParaRPr kumimoji="0" lang="en-CA"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Content Placeholder 2">
            <a:extLst>
              <a:ext uri="{FF2B5EF4-FFF2-40B4-BE49-F238E27FC236}">
                <a16:creationId xmlns:a16="http://schemas.microsoft.com/office/drawing/2014/main" id="{81B3E7B3-1972-0179-2679-B269A3793AB5}"/>
              </a:ext>
            </a:extLst>
          </p:cNvPr>
          <p:cNvSpPr>
            <a:spLocks noGrp="1"/>
          </p:cNvSpPr>
          <p:nvPr>
            <p:ph idx="1"/>
          </p:nvPr>
        </p:nvSpPr>
        <p:spPr>
          <a:xfrm>
            <a:off x="480170" y="1594332"/>
            <a:ext cx="5385609" cy="5207008"/>
          </a:xfrm>
        </p:spPr>
        <p:txBody>
          <a:bodyPr>
            <a:noAutofit/>
          </a:bodyPr>
          <a:lstStyle/>
          <a:p>
            <a:pPr marL="0" indent="0">
              <a:buNone/>
            </a:pPr>
            <a:endParaRPr lang="fr-CA" sz="1200" b="1" cap="all" dirty="0">
              <a:solidFill>
                <a:srgbClr val="EA0000"/>
              </a:solidFill>
            </a:endParaRPr>
          </a:p>
          <a:p>
            <a:pPr>
              <a:lnSpc>
                <a:spcPct val="100000"/>
              </a:lnSpc>
              <a:spcBef>
                <a:spcPts val="1500"/>
              </a:spcBef>
            </a:pPr>
            <a:r>
              <a:rPr lang="fr-CA" dirty="0"/>
              <a:t>Fondés sur des renseignements provenant du document de discussion </a:t>
            </a:r>
            <a:r>
              <a:rPr lang="en-US" i="1" dirty="0"/>
              <a:t>Climate Adaptation</a:t>
            </a:r>
            <a:r>
              <a:rPr lang="fr-CA" i="1" dirty="0"/>
              <a:t> </a:t>
            </a:r>
            <a:r>
              <a:rPr lang="fr-CA" dirty="0"/>
              <a:t>d'</a:t>
            </a:r>
            <a:r>
              <a:rPr lang="fr-CA" dirty="0" err="1"/>
              <a:t>Associated</a:t>
            </a:r>
            <a:r>
              <a:rPr lang="fr-CA" dirty="0"/>
              <a:t> Engineering (octobre 2022).</a:t>
            </a:r>
          </a:p>
          <a:p>
            <a:pPr>
              <a:lnSpc>
                <a:spcPct val="100000"/>
              </a:lnSpc>
              <a:spcBef>
                <a:spcPts val="1500"/>
              </a:spcBef>
            </a:pPr>
            <a:r>
              <a:rPr lang="fr-CA" dirty="0"/>
              <a:t>Quantification des coûts élevés de la mise en œuvre de 197 mesures d’adaptation potentielles pour diverses catégories de biens et dans divers lieux pour gérer les risques inhérents aux changements climatiques à partir de 2030, 2050 et 2080.</a:t>
            </a:r>
          </a:p>
          <a:p>
            <a:pPr>
              <a:lnSpc>
                <a:spcPct val="100000"/>
              </a:lnSpc>
              <a:spcBef>
                <a:spcPts val="1500"/>
              </a:spcBef>
            </a:pPr>
            <a:r>
              <a:rPr lang="fr-CA" dirty="0"/>
              <a:t>Catégories de biens</a:t>
            </a:r>
          </a:p>
        </p:txBody>
      </p:sp>
      <p:sp>
        <p:nvSpPr>
          <p:cNvPr id="3" name="Rectangle 2">
            <a:extLst>
              <a:ext uri="{FF2B5EF4-FFF2-40B4-BE49-F238E27FC236}">
                <a16:creationId xmlns:a16="http://schemas.microsoft.com/office/drawing/2014/main" id="{F5142BB7-07B4-D7DA-2E6A-73EC1D220F06}"/>
              </a:ext>
            </a:extLst>
          </p:cNvPr>
          <p:cNvSpPr/>
          <p:nvPr/>
        </p:nvSpPr>
        <p:spPr>
          <a:xfrm>
            <a:off x="774329" y="4876691"/>
            <a:ext cx="1359070" cy="252000"/>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Bâtiments</a:t>
            </a:r>
          </a:p>
        </p:txBody>
      </p:sp>
      <p:sp>
        <p:nvSpPr>
          <p:cNvPr id="6" name="Rectangle 5">
            <a:extLst>
              <a:ext uri="{FF2B5EF4-FFF2-40B4-BE49-F238E27FC236}">
                <a16:creationId xmlns:a16="http://schemas.microsoft.com/office/drawing/2014/main" id="{228BCD66-90DA-9C66-A847-C8E42D64E460}"/>
              </a:ext>
            </a:extLst>
          </p:cNvPr>
          <p:cNvSpPr/>
          <p:nvPr/>
        </p:nvSpPr>
        <p:spPr>
          <a:xfrm>
            <a:off x="2193616" y="5195242"/>
            <a:ext cx="1783489" cy="252000"/>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Services publics</a:t>
            </a:r>
          </a:p>
        </p:txBody>
      </p:sp>
      <p:sp>
        <p:nvSpPr>
          <p:cNvPr id="7" name="Rectangle 6">
            <a:extLst>
              <a:ext uri="{FF2B5EF4-FFF2-40B4-BE49-F238E27FC236}">
                <a16:creationId xmlns:a16="http://schemas.microsoft.com/office/drawing/2014/main" id="{3FB504C5-0389-8338-62EB-5622F99DCC11}"/>
              </a:ext>
            </a:extLst>
          </p:cNvPr>
          <p:cNvSpPr/>
          <p:nvPr/>
        </p:nvSpPr>
        <p:spPr>
          <a:xfrm>
            <a:off x="774329" y="5864388"/>
            <a:ext cx="1359070" cy="252000"/>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Logement</a:t>
            </a:r>
          </a:p>
        </p:txBody>
      </p:sp>
      <p:sp>
        <p:nvSpPr>
          <p:cNvPr id="15" name="Rectangle 14">
            <a:extLst>
              <a:ext uri="{FF2B5EF4-FFF2-40B4-BE49-F238E27FC236}">
                <a16:creationId xmlns:a16="http://schemas.microsoft.com/office/drawing/2014/main" id="{9F646031-2638-262B-A41D-2612B602411F}"/>
              </a:ext>
            </a:extLst>
          </p:cNvPr>
          <p:cNvSpPr/>
          <p:nvPr/>
        </p:nvSpPr>
        <p:spPr>
          <a:xfrm>
            <a:off x="774329" y="5208920"/>
            <a:ext cx="1359070" cy="252000"/>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Administration</a:t>
            </a:r>
          </a:p>
        </p:txBody>
      </p:sp>
      <p:sp>
        <p:nvSpPr>
          <p:cNvPr id="19" name="Rectangle 18">
            <a:extLst>
              <a:ext uri="{FF2B5EF4-FFF2-40B4-BE49-F238E27FC236}">
                <a16:creationId xmlns:a16="http://schemas.microsoft.com/office/drawing/2014/main" id="{56EF5DCB-DFF3-5317-189E-E69AFBDB4219}"/>
              </a:ext>
            </a:extLst>
          </p:cNvPr>
          <p:cNvSpPr/>
          <p:nvPr/>
        </p:nvSpPr>
        <p:spPr>
          <a:xfrm>
            <a:off x="2193616" y="4876691"/>
            <a:ext cx="1783489" cy="252000"/>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Loisirs</a:t>
            </a:r>
          </a:p>
        </p:txBody>
      </p:sp>
      <p:sp>
        <p:nvSpPr>
          <p:cNvPr id="20" name="Rectangle 19">
            <a:extLst>
              <a:ext uri="{FF2B5EF4-FFF2-40B4-BE49-F238E27FC236}">
                <a16:creationId xmlns:a16="http://schemas.microsoft.com/office/drawing/2014/main" id="{260685D1-94A4-7289-2DFB-AD69713BA2B7}"/>
              </a:ext>
            </a:extLst>
          </p:cNvPr>
          <p:cNvSpPr/>
          <p:nvPr/>
        </p:nvSpPr>
        <p:spPr>
          <a:xfrm>
            <a:off x="774329" y="5536654"/>
            <a:ext cx="1359070" cy="252000"/>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Institutionnels</a:t>
            </a:r>
            <a:endPar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Rectangle 20">
            <a:extLst>
              <a:ext uri="{FF2B5EF4-FFF2-40B4-BE49-F238E27FC236}">
                <a16:creationId xmlns:a16="http://schemas.microsoft.com/office/drawing/2014/main" id="{5545D877-1E2B-48FC-B7EF-01B7FFD63B69}"/>
              </a:ext>
            </a:extLst>
          </p:cNvPr>
          <p:cNvSpPr/>
          <p:nvPr/>
        </p:nvSpPr>
        <p:spPr>
          <a:xfrm>
            <a:off x="774329" y="6513668"/>
            <a:ext cx="1358087" cy="252000"/>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Opérationnels</a:t>
            </a:r>
            <a:endPar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C89BE665-F560-7E0C-9042-E9C705449A00}"/>
              </a:ext>
            </a:extLst>
          </p:cNvPr>
          <p:cNvSpPr/>
          <p:nvPr/>
        </p:nvSpPr>
        <p:spPr>
          <a:xfrm>
            <a:off x="4039287" y="5867358"/>
            <a:ext cx="1709119" cy="252000"/>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Utilité du bâtiment</a:t>
            </a:r>
          </a:p>
        </p:txBody>
      </p:sp>
      <p:sp>
        <p:nvSpPr>
          <p:cNvPr id="23" name="Rectangle 22">
            <a:extLst>
              <a:ext uri="{FF2B5EF4-FFF2-40B4-BE49-F238E27FC236}">
                <a16:creationId xmlns:a16="http://schemas.microsoft.com/office/drawing/2014/main" id="{04EF6BC6-DDD9-C29D-F863-6BD408AE62A9}"/>
              </a:ext>
            </a:extLst>
          </p:cNvPr>
          <p:cNvSpPr/>
          <p:nvPr/>
        </p:nvSpPr>
        <p:spPr>
          <a:xfrm>
            <a:off x="774329" y="6189028"/>
            <a:ext cx="1359070" cy="252000"/>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Résidentiels</a:t>
            </a:r>
            <a:endPar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Rectangle 23">
            <a:extLst>
              <a:ext uri="{FF2B5EF4-FFF2-40B4-BE49-F238E27FC236}">
                <a16:creationId xmlns:a16="http://schemas.microsoft.com/office/drawing/2014/main" id="{E1DC4567-BBA2-321B-6BE5-EFCEBFE369A0}"/>
              </a:ext>
            </a:extLst>
          </p:cNvPr>
          <p:cNvSpPr/>
          <p:nvPr/>
        </p:nvSpPr>
        <p:spPr>
          <a:xfrm>
            <a:off x="4039778" y="5529984"/>
            <a:ext cx="1709119" cy="252000"/>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Route</a:t>
            </a:r>
          </a:p>
        </p:txBody>
      </p:sp>
      <p:sp>
        <p:nvSpPr>
          <p:cNvPr id="25" name="Rectangle 24">
            <a:extLst>
              <a:ext uri="{FF2B5EF4-FFF2-40B4-BE49-F238E27FC236}">
                <a16:creationId xmlns:a16="http://schemas.microsoft.com/office/drawing/2014/main" id="{FDB9A5B6-8BD6-035D-3E1F-DA018E9C22FF}"/>
              </a:ext>
            </a:extLst>
          </p:cNvPr>
          <p:cNvSpPr/>
          <p:nvPr/>
        </p:nvSpPr>
        <p:spPr>
          <a:xfrm>
            <a:off x="4039287" y="4880703"/>
            <a:ext cx="1709119" cy="252000"/>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Transports</a:t>
            </a:r>
          </a:p>
        </p:txBody>
      </p:sp>
      <p:sp>
        <p:nvSpPr>
          <p:cNvPr id="26" name="Rectangle 25">
            <a:extLst>
              <a:ext uri="{FF2B5EF4-FFF2-40B4-BE49-F238E27FC236}">
                <a16:creationId xmlns:a16="http://schemas.microsoft.com/office/drawing/2014/main" id="{4AB733A7-6AFF-C4BF-9025-06FD28D3C5AC}"/>
              </a:ext>
            </a:extLst>
          </p:cNvPr>
          <p:cNvSpPr/>
          <p:nvPr/>
        </p:nvSpPr>
        <p:spPr>
          <a:xfrm>
            <a:off x="4039287" y="5206375"/>
            <a:ext cx="1709119" cy="252000"/>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Ponts</a:t>
            </a:r>
          </a:p>
        </p:txBody>
      </p:sp>
      <p:sp>
        <p:nvSpPr>
          <p:cNvPr id="28" name="Rectangle 27">
            <a:extLst>
              <a:ext uri="{FF2B5EF4-FFF2-40B4-BE49-F238E27FC236}">
                <a16:creationId xmlns:a16="http://schemas.microsoft.com/office/drawing/2014/main" id="{7C74FC90-66AB-5DE7-ED70-A927950DF013}"/>
              </a:ext>
            </a:extLst>
          </p:cNvPr>
          <p:cNvSpPr/>
          <p:nvPr/>
        </p:nvSpPr>
        <p:spPr>
          <a:xfrm>
            <a:off x="2193616" y="5527719"/>
            <a:ext cx="1783489" cy="357001"/>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Système</a:t>
            </a: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CA"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d'alimentation</a:t>
            </a: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de distribution </a:t>
            </a:r>
            <a:r>
              <a:rPr kumimoji="0" lang="en-CA"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électriques</a:t>
            </a:r>
            <a:endPar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EAA7E5EC-F140-E40F-31B8-C5F95E9B73E3}"/>
              </a:ext>
            </a:extLst>
          </p:cNvPr>
          <p:cNvSpPr/>
          <p:nvPr/>
        </p:nvSpPr>
        <p:spPr>
          <a:xfrm>
            <a:off x="4039289" y="6211420"/>
            <a:ext cx="1707884" cy="252000"/>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Approvisionnement</a:t>
            </a:r>
            <a:r>
              <a:rPr lang="en-CA" sz="1000" dirty="0">
                <a:solidFill>
                  <a:prstClr val="black"/>
                </a:solidFill>
                <a:latin typeface="Arial" panose="020B0604020202020204" pitchFamily="34" charset="0"/>
                <a:cs typeface="Arial" panose="020B0604020202020204" pitchFamily="34" charset="0"/>
              </a:rPr>
              <a:t> </a:t>
            </a: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eau</a:t>
            </a:r>
          </a:p>
        </p:txBody>
      </p:sp>
      <p:sp>
        <p:nvSpPr>
          <p:cNvPr id="30" name="Rectangle 29">
            <a:extLst>
              <a:ext uri="{FF2B5EF4-FFF2-40B4-BE49-F238E27FC236}">
                <a16:creationId xmlns:a16="http://schemas.microsoft.com/office/drawing/2014/main" id="{E0B9B66D-83D6-0E0E-2B8C-423D600A1EFD}"/>
              </a:ext>
            </a:extLst>
          </p:cNvPr>
          <p:cNvSpPr/>
          <p:nvPr/>
        </p:nvSpPr>
        <p:spPr>
          <a:xfrm>
            <a:off x="2193616" y="5960709"/>
            <a:ext cx="1783489" cy="373727"/>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Système de collecte et d'élimination des déchets solides</a:t>
            </a:r>
            <a:endParaRPr kumimoji="0" lang="en-CA"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Rectangle 30">
            <a:extLst>
              <a:ext uri="{FF2B5EF4-FFF2-40B4-BE49-F238E27FC236}">
                <a16:creationId xmlns:a16="http://schemas.microsoft.com/office/drawing/2014/main" id="{4A3FA976-4814-C976-2071-C3981FE6D399}"/>
              </a:ext>
            </a:extLst>
          </p:cNvPr>
          <p:cNvSpPr/>
          <p:nvPr/>
        </p:nvSpPr>
        <p:spPr>
          <a:xfrm>
            <a:off x="2193616" y="6410788"/>
            <a:ext cx="1783489" cy="354880"/>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Collecte</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élimination</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des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déchets</a:t>
            </a:r>
            <a:endPar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Rectangle 31">
            <a:extLst>
              <a:ext uri="{FF2B5EF4-FFF2-40B4-BE49-F238E27FC236}">
                <a16:creationId xmlns:a16="http://schemas.microsoft.com/office/drawing/2014/main" id="{3164A78F-413A-04EC-6D51-BFCB2D4A9497}"/>
              </a:ext>
            </a:extLst>
          </p:cNvPr>
          <p:cNvSpPr/>
          <p:nvPr/>
        </p:nvSpPr>
        <p:spPr>
          <a:xfrm>
            <a:off x="4038671" y="6513668"/>
            <a:ext cx="1709119" cy="252001"/>
          </a:xfrm>
          <a:prstGeom prst="rect">
            <a:avLst/>
          </a:prstGeom>
          <a:solidFill>
            <a:schemeClr val="bg1">
              <a:lumMod val="8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Préparation aux situations d'urgence</a:t>
            </a:r>
          </a:p>
        </p:txBody>
      </p:sp>
      <p:graphicFrame>
        <p:nvGraphicFramePr>
          <p:cNvPr id="9" name="Chart 8">
            <a:extLst>
              <a:ext uri="{FF2B5EF4-FFF2-40B4-BE49-F238E27FC236}">
                <a16:creationId xmlns:a16="http://schemas.microsoft.com/office/drawing/2014/main" id="{1DE6B671-A738-48A9-8404-3F3AD37CCCE7}"/>
              </a:ext>
            </a:extLst>
          </p:cNvPr>
          <p:cNvGraphicFramePr>
            <a:graphicFrameLocks/>
          </p:cNvGraphicFramePr>
          <p:nvPr>
            <p:extLst>
              <p:ext uri="{D42A27DB-BD31-4B8C-83A1-F6EECF244321}">
                <p14:modId xmlns:p14="http://schemas.microsoft.com/office/powerpoint/2010/main" val="3438097255"/>
              </p:ext>
            </p:extLst>
          </p:nvPr>
        </p:nvGraphicFramePr>
        <p:xfrm>
          <a:off x="6475475" y="2389700"/>
          <a:ext cx="3415495" cy="455755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a16="http://schemas.microsoft.com/office/drawing/2014/main" id="{32CE0F01-7775-A34A-7880-FEBE0F60D6FC}"/>
              </a:ext>
            </a:extLst>
          </p:cNvPr>
          <p:cNvSpPr txBox="1">
            <a:spLocks/>
          </p:cNvSpPr>
          <p:nvPr/>
        </p:nvSpPr>
        <p:spPr>
          <a:xfrm>
            <a:off x="1453865" y="377453"/>
            <a:ext cx="6337586" cy="558180"/>
          </a:xfrm>
          <a:prstGeom prst="rect">
            <a:avLst/>
          </a:prstGeom>
        </p:spPr>
        <p:txBody>
          <a:bodyPr vert="horz" lIns="91440" tIns="45720" rIns="91440" bIns="45720"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005840" rtl="0" eaLnBrk="1" fontAlgn="auto" latinLnBrk="0" hangingPunct="1">
              <a:lnSpc>
                <a:spcPct val="125000"/>
              </a:lnSpc>
              <a:spcBef>
                <a:spcPct val="0"/>
              </a:spcBef>
              <a:spcAft>
                <a:spcPts val="0"/>
              </a:spcAft>
              <a:buClrTx/>
              <a:buSzTx/>
              <a:buFontTx/>
              <a:buNone/>
              <a:tabLst/>
              <a:defRPr/>
            </a:pP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Besoins</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d'investissements</a:t>
            </a:r>
            <a:r>
              <a:rPr kumimoji="0" lang="en-US" sz="1400" b="0" i="0" u="none" strike="noStrike" kern="1200" cap="none" spc="0" normalizeH="0" noProof="0" dirty="0">
                <a:ln>
                  <a:noFill/>
                </a:ln>
                <a:solidFill>
                  <a:prstClr val="white"/>
                </a:solidFill>
                <a:effectLst/>
                <a:uLnTx/>
                <a:uFillTx/>
                <a:latin typeface="Arial" panose="020B0604020202020204" pitchFamily="34" charset="0"/>
                <a:ea typeface="+mj-ea"/>
                <a:cs typeface="Arial" panose="020B0604020202020204" pitchFamily="34" charset="0"/>
              </a:rPr>
              <a:t> </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par </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catégorie</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de </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biens</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p>
          <a:p>
            <a:pPr marL="0" marR="0" lvl="0" indent="0" algn="l" defTabSz="1005840" rtl="0" eaLnBrk="1" fontAlgn="auto" latinLnBrk="0" hangingPunct="1">
              <a:lnSpc>
                <a:spcPct val="90000"/>
              </a:lnSpc>
              <a:spcBef>
                <a:spcPct val="0"/>
              </a:spcBef>
              <a:spcAft>
                <a:spcPts val="0"/>
              </a:spcAft>
              <a:buClrTx/>
              <a:buSzTx/>
              <a:buFontTx/>
              <a:buNone/>
              <a:tabLst/>
              <a:defRPr/>
            </a:pPr>
            <a:r>
              <a:rPr lang="en-US" sz="2400" b="1" dirty="0" err="1">
                <a:solidFill>
                  <a:prstClr val="white"/>
                </a:solidFill>
              </a:rPr>
              <a:t>L’a</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daptation</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aux </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changements</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climatiques</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d'ici</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2030</a:t>
            </a:r>
            <a:endParaRPr kumimoji="0" lang="en-CA"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8" name="Footer Placeholder 5">
            <a:extLst>
              <a:ext uri="{FF2B5EF4-FFF2-40B4-BE49-F238E27FC236}">
                <a16:creationId xmlns:a16="http://schemas.microsoft.com/office/drawing/2014/main" id="{F2E6F339-4E93-0A33-C75D-20927F118F2D}"/>
              </a:ext>
            </a:extLst>
          </p:cNvPr>
          <p:cNvSpPr>
            <a:spLocks noGrp="1"/>
          </p:cNvSpPr>
          <p:nvPr>
            <p:ph type="ftr" sz="quarter" idx="10"/>
          </p:nvPr>
        </p:nvSpPr>
        <p:spPr>
          <a:xfrm>
            <a:off x="363433" y="7475960"/>
            <a:ext cx="5989741" cy="296440"/>
          </a:xfrm>
        </p:spPr>
        <p:txBody>
          <a:bodyPr/>
          <a:lstStyle/>
          <a:p>
            <a:r>
              <a:rPr lang="fr-CA" dirty="0"/>
              <a:t>Combler le manque d'infrastructures d'ici 2030 – Proposition de l'APN et résumé du rapport sur les coûts</a:t>
            </a:r>
          </a:p>
        </p:txBody>
      </p:sp>
    </p:spTree>
    <p:extLst>
      <p:ext uri="{BB962C8B-B14F-4D97-AF65-F5344CB8AC3E}">
        <p14:creationId xmlns:p14="http://schemas.microsoft.com/office/powerpoint/2010/main" val="2162371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9BB997-7981-4044-9A5F-081E7206A59F}" type="slidenum">
              <a:rPr kumimoji="0" lang="en-CA"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21</a:t>
            </a:fld>
            <a:endParaRPr kumimoji="0" lang="en-CA"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Content Placeholder 2">
            <a:extLst>
              <a:ext uri="{FF2B5EF4-FFF2-40B4-BE49-F238E27FC236}">
                <a16:creationId xmlns:a16="http://schemas.microsoft.com/office/drawing/2014/main" id="{81B3E7B3-1972-0179-2679-B269A3793AB5}"/>
              </a:ext>
            </a:extLst>
          </p:cNvPr>
          <p:cNvSpPr>
            <a:spLocks noGrp="1"/>
          </p:cNvSpPr>
          <p:nvPr>
            <p:ph idx="1"/>
          </p:nvPr>
        </p:nvSpPr>
        <p:spPr>
          <a:xfrm>
            <a:off x="480169" y="1963049"/>
            <a:ext cx="6351308" cy="5207008"/>
          </a:xfrm>
        </p:spPr>
        <p:txBody>
          <a:bodyPr>
            <a:noAutofit/>
          </a:bodyPr>
          <a:lstStyle/>
          <a:p>
            <a:pPr>
              <a:lnSpc>
                <a:spcPct val="100000"/>
              </a:lnSpc>
              <a:spcBef>
                <a:spcPts val="1500"/>
              </a:spcBef>
            </a:pPr>
            <a:r>
              <a:rPr lang="fr-CA" dirty="0"/>
              <a:t>Renseignements provenant du document </a:t>
            </a:r>
            <a:r>
              <a:rPr lang="fr-CA" i="1" dirty="0" err="1"/>
              <a:t>Towards</a:t>
            </a:r>
            <a:r>
              <a:rPr lang="fr-CA" i="1" dirty="0"/>
              <a:t> Net </a:t>
            </a:r>
            <a:r>
              <a:rPr lang="fr-CA" i="1" dirty="0" err="1"/>
              <a:t>Zero</a:t>
            </a:r>
            <a:r>
              <a:rPr lang="fr-CA" i="1" dirty="0"/>
              <a:t> Infrastructure</a:t>
            </a:r>
            <a:r>
              <a:rPr lang="fr-CA" dirty="0"/>
              <a:t> d'</a:t>
            </a:r>
            <a:r>
              <a:rPr lang="fr-CA" dirty="0" err="1"/>
              <a:t>Associated</a:t>
            </a:r>
            <a:r>
              <a:rPr lang="fr-CA" dirty="0"/>
              <a:t> Engineering (octobre 2022).</a:t>
            </a:r>
          </a:p>
          <a:p>
            <a:pPr>
              <a:lnSpc>
                <a:spcPct val="100000"/>
              </a:lnSpc>
              <a:spcBef>
                <a:spcPts val="1500"/>
              </a:spcBef>
            </a:pPr>
            <a:r>
              <a:rPr lang="fr-CA" dirty="0"/>
              <a:t>Étudie l'objectif du gouvernement du Canada de réduire les émissions de carbone de 40 % par rapport aux niveaux de 2005 d'ici 2030.</a:t>
            </a:r>
          </a:p>
          <a:p>
            <a:pPr>
              <a:lnSpc>
                <a:spcPct val="100000"/>
              </a:lnSpc>
              <a:spcBef>
                <a:spcPts val="1500"/>
              </a:spcBef>
            </a:pPr>
            <a:r>
              <a:rPr lang="fr-CA" dirty="0"/>
              <a:t>Souligne l'importance de combler le manque d'infrastructures d’ici 2030 et de la contribution potentielle de cette initiative à la réduction des émissions de gaz à effet de serre.</a:t>
            </a:r>
          </a:p>
          <a:p>
            <a:pPr>
              <a:lnSpc>
                <a:spcPct val="100000"/>
              </a:lnSpc>
              <a:spcBef>
                <a:spcPts val="1500"/>
              </a:spcBef>
            </a:pPr>
            <a:r>
              <a:rPr lang="fr-CA" dirty="0"/>
              <a:t>Plusieurs catégories de biens propres aux infrastructures des Premières Nations sont évaluées. Les domaines dans lesquels l'efficacité énergétique peut être améliorée sont les suivants :</a:t>
            </a:r>
          </a:p>
        </p:txBody>
      </p:sp>
      <p:sp>
        <p:nvSpPr>
          <p:cNvPr id="3" name="Rectangle 2">
            <a:extLst>
              <a:ext uri="{FF2B5EF4-FFF2-40B4-BE49-F238E27FC236}">
                <a16:creationId xmlns:a16="http://schemas.microsoft.com/office/drawing/2014/main" id="{4A74DFB9-DB1C-B4BE-B807-C8AABC704593}"/>
              </a:ext>
            </a:extLst>
          </p:cNvPr>
          <p:cNvSpPr/>
          <p:nvPr/>
        </p:nvSpPr>
        <p:spPr>
          <a:xfrm>
            <a:off x="560701" y="5672007"/>
            <a:ext cx="1728000" cy="1278023"/>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Bâtiments non résidentiels</a:t>
            </a:r>
            <a:endParaRPr kumimoji="0" lang="en-CA"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5EAB13B7-7582-960A-F342-3DE842A6A677}"/>
              </a:ext>
            </a:extLst>
          </p:cNvPr>
          <p:cNvSpPr/>
          <p:nvPr/>
        </p:nvSpPr>
        <p:spPr>
          <a:xfrm>
            <a:off x="2500958" y="5672007"/>
            <a:ext cx="1728000" cy="1278023"/>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Logement</a:t>
            </a:r>
            <a:r>
              <a:rPr lang="en-CA" sz="1400" b="1" dirty="0">
                <a:solidFill>
                  <a:prstClr val="black"/>
                </a:solidFill>
                <a:latin typeface="Arial" panose="020B0604020202020204" pitchFamily="34" charset="0"/>
                <a:cs typeface="Arial" panose="020B0604020202020204" pitchFamily="34" charset="0"/>
              </a:rPr>
              <a:t>s </a:t>
            </a:r>
            <a:r>
              <a:rPr kumimoji="0" lang="en-C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 Premières Nations</a:t>
            </a:r>
            <a:endParaRPr kumimoji="0" lang="en-C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863A3366-6AD9-5D5D-C2EB-FEA481496AAD}"/>
              </a:ext>
            </a:extLst>
          </p:cNvPr>
          <p:cNvSpPr/>
          <p:nvPr/>
        </p:nvSpPr>
        <p:spPr>
          <a:xfrm>
            <a:off x="4441214" y="5672007"/>
            <a:ext cx="1826235" cy="1278023"/>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Véhicules</a:t>
            </a:r>
            <a:r>
              <a:rPr kumimoji="0" lang="en-C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infrastructures de </a:t>
            </a:r>
            <a:r>
              <a:rPr kumimoji="0" lang="en-CA"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flottes</a:t>
            </a:r>
            <a:r>
              <a:rPr kumimoji="0" lang="en-C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CA"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véhicules</a:t>
            </a:r>
            <a:endParaRPr kumimoji="0" lang="en-C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51FC92DA-DE98-E713-8C5C-2666AE734E6A}"/>
              </a:ext>
            </a:extLst>
          </p:cNvPr>
          <p:cNvSpPr/>
          <p:nvPr/>
        </p:nvSpPr>
        <p:spPr>
          <a:xfrm>
            <a:off x="6381472" y="5672007"/>
            <a:ext cx="1367346" cy="1278022"/>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Services publics</a:t>
            </a:r>
            <a:endParaRPr kumimoji="0" lang="en-C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4" name="Graphic 13" descr="City with solid fill">
            <a:extLst>
              <a:ext uri="{FF2B5EF4-FFF2-40B4-BE49-F238E27FC236}">
                <a16:creationId xmlns:a16="http://schemas.microsoft.com/office/drawing/2014/main" id="{CE67B986-D6DD-C651-4847-28FEE5E1D68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9364" y="5736866"/>
            <a:ext cx="720000" cy="720000"/>
          </a:xfrm>
          <a:prstGeom prst="rect">
            <a:avLst/>
          </a:prstGeom>
        </p:spPr>
      </p:pic>
      <p:pic>
        <p:nvPicPr>
          <p:cNvPr id="16" name="Graphic 15" descr="Suburban scene with solid fill">
            <a:extLst>
              <a:ext uri="{FF2B5EF4-FFF2-40B4-BE49-F238E27FC236}">
                <a16:creationId xmlns:a16="http://schemas.microsoft.com/office/drawing/2014/main" id="{9026B2E5-DF41-AF3C-E765-54E1F799724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04958" y="5736866"/>
            <a:ext cx="720000" cy="720000"/>
          </a:xfrm>
          <a:prstGeom prst="rect">
            <a:avLst/>
          </a:prstGeom>
        </p:spPr>
      </p:pic>
      <p:pic>
        <p:nvPicPr>
          <p:cNvPr id="18" name="Graphic 17" descr="Handwashing with solid fill">
            <a:extLst>
              <a:ext uri="{FF2B5EF4-FFF2-40B4-BE49-F238E27FC236}">
                <a16:creationId xmlns:a16="http://schemas.microsoft.com/office/drawing/2014/main" id="{417A1A01-6300-F072-CEFE-A6273B6707F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05145" y="5736866"/>
            <a:ext cx="720000" cy="720000"/>
          </a:xfrm>
          <a:prstGeom prst="rect">
            <a:avLst/>
          </a:prstGeom>
        </p:spPr>
      </p:pic>
      <p:pic>
        <p:nvPicPr>
          <p:cNvPr id="20" name="Graphic 19" descr="Truck with solid fill">
            <a:extLst>
              <a:ext uri="{FF2B5EF4-FFF2-40B4-BE49-F238E27FC236}">
                <a16:creationId xmlns:a16="http://schemas.microsoft.com/office/drawing/2014/main" id="{8DEA572F-D581-591E-8704-6A1410F53A1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45215" y="5736866"/>
            <a:ext cx="720000" cy="720000"/>
          </a:xfrm>
          <a:prstGeom prst="rect">
            <a:avLst/>
          </a:prstGeom>
        </p:spPr>
      </p:pic>
      <p:graphicFrame>
        <p:nvGraphicFramePr>
          <p:cNvPr id="7" name="Chart 6">
            <a:extLst>
              <a:ext uri="{FF2B5EF4-FFF2-40B4-BE49-F238E27FC236}">
                <a16:creationId xmlns:a16="http://schemas.microsoft.com/office/drawing/2014/main" id="{CFCE3D1F-6D54-42D7-9A42-47C501DF2753}"/>
              </a:ext>
            </a:extLst>
          </p:cNvPr>
          <p:cNvGraphicFramePr>
            <a:graphicFrameLocks/>
          </p:cNvGraphicFramePr>
          <p:nvPr>
            <p:extLst>
              <p:ext uri="{D42A27DB-BD31-4B8C-83A1-F6EECF244321}">
                <p14:modId xmlns:p14="http://schemas.microsoft.com/office/powerpoint/2010/main" val="2421097221"/>
              </p:ext>
            </p:extLst>
          </p:nvPr>
        </p:nvGraphicFramePr>
        <p:xfrm>
          <a:off x="6921637" y="1867196"/>
          <a:ext cx="2879587" cy="3621394"/>
        </p:xfrm>
        <a:graphic>
          <a:graphicData uri="http://schemas.openxmlformats.org/drawingml/2006/chart">
            <c:chart xmlns:c="http://schemas.openxmlformats.org/drawingml/2006/chart" xmlns:r="http://schemas.openxmlformats.org/officeDocument/2006/relationships" r:id="rId10"/>
          </a:graphicData>
        </a:graphic>
      </p:graphicFrame>
      <p:sp>
        <p:nvSpPr>
          <p:cNvPr id="8" name="Title 1">
            <a:extLst>
              <a:ext uri="{FF2B5EF4-FFF2-40B4-BE49-F238E27FC236}">
                <a16:creationId xmlns:a16="http://schemas.microsoft.com/office/drawing/2014/main" id="{C6D0BBE3-178F-FEDE-DDF7-8B670E70C9EB}"/>
              </a:ext>
            </a:extLst>
          </p:cNvPr>
          <p:cNvSpPr txBox="1">
            <a:spLocks/>
          </p:cNvSpPr>
          <p:nvPr/>
        </p:nvSpPr>
        <p:spPr>
          <a:xfrm>
            <a:off x="1717493" y="377453"/>
            <a:ext cx="5943767" cy="558180"/>
          </a:xfrm>
          <a:prstGeom prst="rect">
            <a:avLst/>
          </a:prstGeom>
        </p:spPr>
        <p:txBody>
          <a:bodyPr vert="horz" lIns="91440" tIns="45720" rIns="91440" bIns="45720"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005840" rtl="0" eaLnBrk="1" fontAlgn="auto" latinLnBrk="0" hangingPunct="1">
              <a:lnSpc>
                <a:spcPct val="125000"/>
              </a:lnSpc>
              <a:spcBef>
                <a:spcPct val="0"/>
              </a:spcBef>
              <a:spcAft>
                <a:spcPts val="0"/>
              </a:spcAft>
              <a:buClrTx/>
              <a:buSzTx/>
              <a:buFontTx/>
              <a:buNone/>
              <a:tabLst/>
              <a:defRPr/>
            </a:pP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Besoins</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d'investissements</a:t>
            </a:r>
            <a:r>
              <a:rPr kumimoji="0" lang="en-US" sz="1400" b="0" i="0" u="none" strike="noStrike" kern="1200" cap="none" spc="0" normalizeH="0" noProof="0" dirty="0">
                <a:ln>
                  <a:noFill/>
                </a:ln>
                <a:solidFill>
                  <a:prstClr val="white"/>
                </a:solidFill>
                <a:effectLst/>
                <a:uLnTx/>
                <a:uFillTx/>
                <a:latin typeface="Arial" panose="020B0604020202020204" pitchFamily="34" charset="0"/>
                <a:ea typeface="+mj-ea"/>
                <a:cs typeface="Arial" panose="020B0604020202020204" pitchFamily="34" charset="0"/>
              </a:rPr>
              <a:t> </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par </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catégorie</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de </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biens</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p>
          <a:p>
            <a:pPr marL="0" marR="0" lvl="0" indent="0" algn="l" defTabSz="1005840" rtl="0" eaLnBrk="1" fontAlgn="auto" latinLnBrk="0" hangingPunct="1">
              <a:lnSpc>
                <a:spcPct val="90000"/>
              </a:lnSpc>
              <a:spcBef>
                <a:spcPct val="0"/>
              </a:spcBef>
              <a:spcAft>
                <a:spcPts val="0"/>
              </a:spcAft>
              <a:buClrTx/>
              <a:buSzTx/>
              <a:buFontTx/>
              <a:buNone/>
              <a:tabLst/>
              <a:defRPr/>
            </a:pPr>
            <a:r>
              <a:rPr lang="en-US" sz="2400" b="1" dirty="0">
                <a:solidFill>
                  <a:prstClr val="white"/>
                </a:solidFill>
              </a:rPr>
              <a:t>La c</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arboneutralité</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d'ici</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2030</a:t>
            </a:r>
            <a:endParaRPr kumimoji="0" lang="en-CA"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6" name="Footer Placeholder 5">
            <a:extLst>
              <a:ext uri="{FF2B5EF4-FFF2-40B4-BE49-F238E27FC236}">
                <a16:creationId xmlns:a16="http://schemas.microsoft.com/office/drawing/2014/main" id="{8F01C59E-E40E-8D21-6104-6BBBFD6077E2}"/>
              </a:ext>
            </a:extLst>
          </p:cNvPr>
          <p:cNvSpPr>
            <a:spLocks noGrp="1"/>
          </p:cNvSpPr>
          <p:nvPr>
            <p:ph type="ftr" sz="quarter" idx="10"/>
          </p:nvPr>
        </p:nvSpPr>
        <p:spPr>
          <a:xfrm>
            <a:off x="363433" y="7475960"/>
            <a:ext cx="5989741" cy="296440"/>
          </a:xfrm>
        </p:spPr>
        <p:txBody>
          <a:bodyPr/>
          <a:lstStyle/>
          <a:p>
            <a:r>
              <a:rPr lang="fr-CA" dirty="0"/>
              <a:t>Combler le manque d'infrastructures d'ici 2030 – Proposition de l'APN et résumé du rapport sur les coûts</a:t>
            </a:r>
          </a:p>
        </p:txBody>
      </p:sp>
    </p:spTree>
    <p:extLst>
      <p:ext uri="{BB962C8B-B14F-4D97-AF65-F5344CB8AC3E}">
        <p14:creationId xmlns:p14="http://schemas.microsoft.com/office/powerpoint/2010/main" val="121683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9BB997-7981-4044-9A5F-081E7206A59F}" type="slidenum">
              <a:rPr kumimoji="0" lang="en-CA"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22</a:t>
            </a:fld>
            <a:endParaRPr kumimoji="0" lang="en-CA"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Content Placeholder 2">
            <a:extLst>
              <a:ext uri="{FF2B5EF4-FFF2-40B4-BE49-F238E27FC236}">
                <a16:creationId xmlns:a16="http://schemas.microsoft.com/office/drawing/2014/main" id="{81B3E7B3-1972-0179-2679-B269A3793AB5}"/>
              </a:ext>
            </a:extLst>
          </p:cNvPr>
          <p:cNvSpPr>
            <a:spLocks noGrp="1"/>
          </p:cNvSpPr>
          <p:nvPr>
            <p:ph idx="1"/>
          </p:nvPr>
        </p:nvSpPr>
        <p:spPr>
          <a:xfrm>
            <a:off x="381036" y="1602292"/>
            <a:ext cx="5648256" cy="5207008"/>
          </a:xfrm>
        </p:spPr>
        <p:txBody>
          <a:bodyPr>
            <a:noAutofit/>
          </a:bodyPr>
          <a:lstStyle/>
          <a:p>
            <a:pPr marL="288000" indent="-216000">
              <a:lnSpc>
                <a:spcPct val="100000"/>
              </a:lnSpc>
              <a:spcBef>
                <a:spcPts val="1200"/>
              </a:spcBef>
              <a:spcAft>
                <a:spcPts val="1200"/>
              </a:spcAft>
            </a:pPr>
            <a:r>
              <a:rPr lang="fr-CA" sz="1200" noProof="0" dirty="0"/>
              <a:t>457 communautés des Premières Nations (61 %), sur les 748 étudiées, n‘étaient pas équipées d’une connexion Internet à haute vitesse et de la </a:t>
            </a:r>
            <a:r>
              <a:rPr lang="fr-CA" sz="1200" dirty="0"/>
              <a:t>fibre optique jusqu'au domicile.</a:t>
            </a:r>
            <a:endParaRPr lang="fr-CA" sz="1200" noProof="0" dirty="0"/>
          </a:p>
          <a:p>
            <a:pPr marL="288000" indent="-216000">
              <a:lnSpc>
                <a:spcPct val="100000"/>
              </a:lnSpc>
              <a:spcBef>
                <a:spcPts val="1200"/>
              </a:spcBef>
              <a:spcAft>
                <a:spcPts val="1200"/>
              </a:spcAft>
            </a:pPr>
            <a:r>
              <a:rPr lang="fr-CA" sz="1200" noProof="0" dirty="0"/>
              <a:t>L'analyse a permis de déterminer l'étendue du manque d'infrastructures filaires et sans fil, qui doit être comblé afin que chaque Première Nation dispose de :</a:t>
            </a:r>
          </a:p>
          <a:p>
            <a:pPr marL="790920" lvl="2" indent="-216000">
              <a:lnSpc>
                <a:spcPct val="125000"/>
              </a:lnSpc>
              <a:spcBef>
                <a:spcPts val="0"/>
              </a:spcBef>
            </a:pPr>
            <a:r>
              <a:rPr lang="fr-CA" dirty="0"/>
              <a:t>Un réseau d'interconnexion à fibres optiques pour </a:t>
            </a:r>
            <a:r>
              <a:rPr lang="fr-CA" noProof="0" dirty="0"/>
              <a:t>Internet</a:t>
            </a:r>
          </a:p>
          <a:p>
            <a:pPr marL="790920" lvl="2" indent="-216000">
              <a:lnSpc>
                <a:spcPct val="125000"/>
              </a:lnSpc>
              <a:spcBef>
                <a:spcPts val="0"/>
              </a:spcBef>
            </a:pPr>
            <a:r>
              <a:rPr lang="fr-CA" dirty="0"/>
              <a:t>La fibre optique jusqu'au domicile (dernier kilomètre)</a:t>
            </a:r>
            <a:endParaRPr lang="fr-CA" noProof="0" dirty="0"/>
          </a:p>
          <a:p>
            <a:pPr marL="790920" lvl="2" indent="-216000">
              <a:lnSpc>
                <a:spcPct val="125000"/>
              </a:lnSpc>
              <a:spcBef>
                <a:spcPts val="0"/>
              </a:spcBef>
            </a:pPr>
            <a:r>
              <a:rPr lang="fr-CA" dirty="0"/>
              <a:t>Des s</a:t>
            </a:r>
            <a:r>
              <a:rPr lang="fr-CA" noProof="0" dirty="0" err="1"/>
              <a:t>ervices</a:t>
            </a:r>
            <a:r>
              <a:rPr lang="fr-CA" noProof="0" dirty="0"/>
              <a:t> de mobilité LTE ou 5G</a:t>
            </a:r>
            <a:br>
              <a:rPr lang="fr-CA" noProof="0" dirty="0"/>
            </a:br>
            <a:endParaRPr lang="fr-CA" noProof="0" dirty="0"/>
          </a:p>
        </p:txBody>
      </p:sp>
      <p:pic>
        <p:nvPicPr>
          <p:cNvPr id="3" name="Picture 2" descr="Diagram&#10;&#10;Description automatically generated">
            <a:extLst>
              <a:ext uri="{FF2B5EF4-FFF2-40B4-BE49-F238E27FC236}">
                <a16:creationId xmlns:a16="http://schemas.microsoft.com/office/drawing/2014/main" id="{713892BA-4109-30F2-950C-D498FCC92E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013" y="4618049"/>
            <a:ext cx="5172050" cy="2767291"/>
          </a:xfrm>
          <a:prstGeom prst="rect">
            <a:avLst/>
          </a:prstGeom>
          <a:ln>
            <a:solidFill>
              <a:schemeClr val="bg1">
                <a:lumMod val="75000"/>
              </a:schemeClr>
            </a:solidFill>
          </a:ln>
          <a:effectLst/>
        </p:spPr>
      </p:pic>
      <p:graphicFrame>
        <p:nvGraphicFramePr>
          <p:cNvPr id="6" name="Chart 5">
            <a:extLst>
              <a:ext uri="{FF2B5EF4-FFF2-40B4-BE49-F238E27FC236}">
                <a16:creationId xmlns:a16="http://schemas.microsoft.com/office/drawing/2014/main" id="{6251066A-4CC3-40EF-A2E5-FE129F38F1C5}"/>
              </a:ext>
            </a:extLst>
          </p:cNvPr>
          <p:cNvGraphicFramePr>
            <a:graphicFrameLocks/>
          </p:cNvGraphicFramePr>
          <p:nvPr>
            <p:extLst>
              <p:ext uri="{D42A27DB-BD31-4B8C-83A1-F6EECF244321}">
                <p14:modId xmlns:p14="http://schemas.microsoft.com/office/powerpoint/2010/main" val="3475688165"/>
              </p:ext>
            </p:extLst>
          </p:nvPr>
        </p:nvGraphicFramePr>
        <p:xfrm>
          <a:off x="6853237" y="1785444"/>
          <a:ext cx="2947987" cy="3862388"/>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6C5DFFAA-B643-A7FB-937E-35A3DF22BB15}"/>
              </a:ext>
            </a:extLst>
          </p:cNvPr>
          <p:cNvSpPr txBox="1">
            <a:spLocks/>
          </p:cNvSpPr>
          <p:nvPr/>
        </p:nvSpPr>
        <p:spPr>
          <a:xfrm>
            <a:off x="1717493" y="377453"/>
            <a:ext cx="5943767" cy="558180"/>
          </a:xfrm>
          <a:prstGeom prst="rect">
            <a:avLst/>
          </a:prstGeom>
        </p:spPr>
        <p:txBody>
          <a:bodyPr vert="horz" lIns="91440" tIns="45720" rIns="91440" bIns="45720"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005840" rtl="0" eaLnBrk="1" fontAlgn="auto" latinLnBrk="0" hangingPunct="1">
              <a:lnSpc>
                <a:spcPct val="125000"/>
              </a:lnSpc>
              <a:spcBef>
                <a:spcPct val="0"/>
              </a:spcBef>
              <a:spcAft>
                <a:spcPts val="0"/>
              </a:spcAft>
              <a:buClrTx/>
              <a:buSzTx/>
              <a:buFontTx/>
              <a:buNone/>
              <a:tabLst/>
              <a:defRPr/>
            </a:pP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Besoins</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d'investissements</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par </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catégorie</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de </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biens</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p>
          <a:p>
            <a:pPr marL="0" marR="0" lvl="0" indent="0" algn="l" defTabSz="1005840" rtl="0" eaLnBrk="1" fontAlgn="auto" latinLnBrk="0" hangingPunct="1">
              <a:lnSpc>
                <a:spcPct val="90000"/>
              </a:lnSpc>
              <a:spcBef>
                <a:spcPct val="0"/>
              </a:spcBef>
              <a:spcAft>
                <a:spcPts val="0"/>
              </a:spcAft>
              <a:buClrTx/>
              <a:buSzTx/>
              <a:buFontTx/>
              <a:buNone/>
              <a:tabLst/>
              <a:defRPr/>
            </a:pPr>
            <a:r>
              <a:rPr lang="en-US" sz="2400" b="1" dirty="0">
                <a:solidFill>
                  <a:prstClr val="white"/>
                </a:solidFill>
              </a:rPr>
              <a:t>La c</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j-ea"/>
                <a:cs typeface="Arial" panose="020B0604020202020204" pitchFamily="34" charset="0"/>
              </a:rPr>
              <a:t>onnectivité</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r>
              <a:rPr lang="en-US" sz="2400" b="1" dirty="0" err="1">
                <a:solidFill>
                  <a:prstClr val="white"/>
                </a:solidFill>
              </a:rPr>
              <a:t>d’ici</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2030</a:t>
            </a:r>
            <a:endParaRPr kumimoji="0" lang="en-CA" sz="2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8" name="Footer Placeholder 5">
            <a:extLst>
              <a:ext uri="{FF2B5EF4-FFF2-40B4-BE49-F238E27FC236}">
                <a16:creationId xmlns:a16="http://schemas.microsoft.com/office/drawing/2014/main" id="{3D6B3975-B499-1138-B0F2-E455EDC52420}"/>
              </a:ext>
            </a:extLst>
          </p:cNvPr>
          <p:cNvSpPr>
            <a:spLocks noGrp="1"/>
          </p:cNvSpPr>
          <p:nvPr>
            <p:ph type="ftr" sz="quarter" idx="10"/>
          </p:nvPr>
        </p:nvSpPr>
        <p:spPr>
          <a:xfrm>
            <a:off x="363433" y="7475960"/>
            <a:ext cx="5989741" cy="296440"/>
          </a:xfrm>
        </p:spPr>
        <p:txBody>
          <a:bodyPr/>
          <a:lstStyle/>
          <a:p>
            <a:r>
              <a:rPr lang="fr-CA" dirty="0"/>
              <a:t>Combler le manque d'infrastructures d'ici 2030 – Proposition de l'APN et résumé du rapport sur les coûts</a:t>
            </a:r>
          </a:p>
        </p:txBody>
      </p:sp>
    </p:spTree>
    <p:extLst>
      <p:ext uri="{BB962C8B-B14F-4D97-AF65-F5344CB8AC3E}">
        <p14:creationId xmlns:p14="http://schemas.microsoft.com/office/powerpoint/2010/main" val="2242452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fld id="{BC9BB997-7981-4044-9A5F-081E7206A59F}" type="slidenum">
              <a:rPr lang="en-CA" smtClean="0"/>
              <a:t>23</a:t>
            </a:fld>
            <a:endParaRPr lang="en-CA"/>
          </a:p>
        </p:txBody>
      </p:sp>
      <p:sp>
        <p:nvSpPr>
          <p:cNvPr id="3" name="Title 1">
            <a:extLst>
              <a:ext uri="{FF2B5EF4-FFF2-40B4-BE49-F238E27FC236}">
                <a16:creationId xmlns:a16="http://schemas.microsoft.com/office/drawing/2014/main" id="{145BB2BD-5513-9CC6-8C97-F85A917D8D98}"/>
              </a:ext>
            </a:extLst>
          </p:cNvPr>
          <p:cNvSpPr txBox="1">
            <a:spLocks/>
          </p:cNvSpPr>
          <p:nvPr/>
        </p:nvSpPr>
        <p:spPr>
          <a:xfrm>
            <a:off x="1717493" y="377453"/>
            <a:ext cx="5943767" cy="558180"/>
          </a:xfrm>
          <a:prstGeom prst="rect">
            <a:avLst/>
          </a:prstGeom>
        </p:spPr>
        <p:txBody>
          <a:bodyPr vert="horz" lIns="91440" tIns="45720" rIns="91440" bIns="45720"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lvl="0">
              <a:lnSpc>
                <a:spcPct val="125000"/>
              </a:lnSpc>
              <a:defRPr/>
            </a:pPr>
            <a:r>
              <a:rPr lang="en-US" sz="1400" dirty="0" err="1">
                <a:solidFill>
                  <a:prstClr val="white"/>
                </a:solidFill>
              </a:rPr>
              <a:t>Besoins</a:t>
            </a:r>
            <a:r>
              <a:rPr lang="en-US" sz="1400" dirty="0">
                <a:solidFill>
                  <a:prstClr val="white"/>
                </a:solidFill>
              </a:rPr>
              <a:t> </a:t>
            </a:r>
            <a:r>
              <a:rPr lang="en-US" sz="1400" dirty="0" err="1">
                <a:solidFill>
                  <a:prstClr val="white"/>
                </a:solidFill>
              </a:rPr>
              <a:t>d'investissements</a:t>
            </a:r>
            <a:r>
              <a:rPr lang="en-US" sz="1400" dirty="0">
                <a:solidFill>
                  <a:prstClr val="white"/>
                </a:solidFill>
              </a:rPr>
              <a:t> par </a:t>
            </a:r>
            <a:r>
              <a:rPr lang="en-US" sz="1400" dirty="0" err="1">
                <a:solidFill>
                  <a:prstClr val="white"/>
                </a:solidFill>
              </a:rPr>
              <a:t>catégorie</a:t>
            </a:r>
            <a:r>
              <a:rPr lang="en-US" sz="1400" dirty="0">
                <a:solidFill>
                  <a:prstClr val="white"/>
                </a:solidFill>
              </a:rPr>
              <a:t> de </a:t>
            </a:r>
            <a:r>
              <a:rPr lang="en-US" sz="1400" dirty="0" err="1">
                <a:solidFill>
                  <a:prstClr val="white"/>
                </a:solidFill>
              </a:rPr>
              <a:t>biens</a:t>
            </a:r>
            <a:r>
              <a:rPr lang="en-US" sz="1400" dirty="0">
                <a:solidFill>
                  <a:prstClr val="white"/>
                </a:solidFill>
              </a:rPr>
              <a:t> :</a:t>
            </a:r>
          </a:p>
          <a:p>
            <a:pPr lvl="0">
              <a:defRPr/>
            </a:pPr>
            <a:r>
              <a:rPr lang="en-US" sz="2400" b="1" dirty="0">
                <a:solidFill>
                  <a:prstClr val="white"/>
                </a:solidFill>
              </a:rPr>
              <a:t>La </a:t>
            </a:r>
            <a:r>
              <a:rPr lang="en-US" sz="2400" b="1" dirty="0" err="1">
                <a:solidFill>
                  <a:prstClr val="white"/>
                </a:solidFill>
              </a:rPr>
              <a:t>connectivité</a:t>
            </a:r>
            <a:r>
              <a:rPr lang="en-US" sz="2400" b="1" dirty="0">
                <a:solidFill>
                  <a:prstClr val="white"/>
                </a:solidFill>
              </a:rPr>
              <a:t> </a:t>
            </a:r>
            <a:r>
              <a:rPr lang="en-US" sz="2400" b="1" dirty="0" err="1">
                <a:solidFill>
                  <a:prstClr val="white"/>
                </a:solidFill>
              </a:rPr>
              <a:t>d’ici</a:t>
            </a:r>
            <a:r>
              <a:rPr lang="en-US" sz="2400" b="1" dirty="0">
                <a:solidFill>
                  <a:prstClr val="white"/>
                </a:solidFill>
              </a:rPr>
              <a:t> 2030</a:t>
            </a:r>
            <a:endParaRPr lang="en-CA" sz="2400" b="1" dirty="0">
              <a:solidFill>
                <a:prstClr val="white"/>
              </a:solidFill>
            </a:endParaRPr>
          </a:p>
        </p:txBody>
      </p:sp>
      <p:sp>
        <p:nvSpPr>
          <p:cNvPr id="7" name="Rectangle 6">
            <a:extLst>
              <a:ext uri="{FF2B5EF4-FFF2-40B4-BE49-F238E27FC236}">
                <a16:creationId xmlns:a16="http://schemas.microsoft.com/office/drawing/2014/main" id="{F577E812-663D-CFC6-2094-84F7D5313572}"/>
              </a:ext>
            </a:extLst>
          </p:cNvPr>
          <p:cNvSpPr/>
          <p:nvPr/>
        </p:nvSpPr>
        <p:spPr>
          <a:xfrm>
            <a:off x="789096" y="6574318"/>
            <a:ext cx="5672893" cy="716464"/>
          </a:xfrm>
          <a:prstGeom prst="rect">
            <a:avLst/>
          </a:prstGeom>
          <a:solidFill>
            <a:schemeClr val="bg1">
              <a:lumMod val="6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lgn="ctr"/>
            <a:r>
              <a:rPr lang="en-CA" sz="1400" dirty="0">
                <a:solidFill>
                  <a:schemeClr val="tx1"/>
                </a:solidFill>
                <a:latin typeface="Arial" panose="020B0604020202020204" pitchFamily="34" charset="0"/>
                <a:cs typeface="Arial" panose="020B0604020202020204" pitchFamily="34" charset="0"/>
              </a:rPr>
              <a:t>363 communautés des Premières Nations au Canada ne sont toujours pas desservies et n'ont pas accès à l'infrastructure 50/10 ou au </a:t>
            </a:r>
            <a:r>
              <a:rPr lang="en-CA" sz="1400" dirty="0" err="1">
                <a:solidFill>
                  <a:schemeClr val="tx1"/>
                </a:solidFill>
                <a:latin typeface="Arial" panose="020B0604020202020204" pitchFamily="34" charset="0"/>
                <a:cs typeface="Arial" panose="020B0604020202020204" pitchFamily="34" charset="0"/>
              </a:rPr>
              <a:t>téléphone</a:t>
            </a:r>
            <a:r>
              <a:rPr lang="en-CA" sz="1400" dirty="0">
                <a:solidFill>
                  <a:schemeClr val="tx1"/>
                </a:solidFill>
                <a:latin typeface="Arial" panose="020B0604020202020204" pitchFamily="34" charset="0"/>
                <a:cs typeface="Arial" panose="020B0604020202020204" pitchFamily="34" charset="0"/>
              </a:rPr>
              <a:t> </a:t>
            </a:r>
            <a:r>
              <a:rPr lang="en-CA" sz="1400" dirty="0" err="1">
                <a:solidFill>
                  <a:schemeClr val="tx1"/>
                </a:solidFill>
                <a:latin typeface="Arial" panose="020B0604020202020204" pitchFamily="34" charset="0"/>
                <a:cs typeface="Arial" panose="020B0604020202020204" pitchFamily="34" charset="0"/>
              </a:rPr>
              <a:t>cellulaire</a:t>
            </a:r>
            <a:r>
              <a:rPr lang="en-CA" sz="1400" dirty="0">
                <a:solidFill>
                  <a:schemeClr val="tx1"/>
                </a:solidFill>
                <a:latin typeface="Arial" panose="020B0604020202020204" pitchFamily="34" charset="0"/>
                <a:cs typeface="Arial" panose="020B0604020202020204" pitchFamily="34" charset="0"/>
              </a:rPr>
              <a:t>.</a:t>
            </a:r>
          </a:p>
        </p:txBody>
      </p:sp>
      <p:pic>
        <p:nvPicPr>
          <p:cNvPr id="8" name="Graphic 7" descr="Cloud Computing outline">
            <a:extLst>
              <a:ext uri="{FF2B5EF4-FFF2-40B4-BE49-F238E27FC236}">
                <a16:creationId xmlns:a16="http://schemas.microsoft.com/office/drawing/2014/main" id="{6BD33D2E-4405-8A43-BDA4-A4CDC6E6755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3725" y="6612510"/>
            <a:ext cx="640080" cy="640080"/>
          </a:xfrm>
          <a:prstGeom prst="rect">
            <a:avLst/>
          </a:prstGeom>
        </p:spPr>
      </p:pic>
      <p:sp>
        <p:nvSpPr>
          <p:cNvPr id="9" name="Footer Placeholder 5">
            <a:extLst>
              <a:ext uri="{FF2B5EF4-FFF2-40B4-BE49-F238E27FC236}">
                <a16:creationId xmlns:a16="http://schemas.microsoft.com/office/drawing/2014/main" id="{5D9D69E4-62C2-2504-0EF4-114A34C5E472}"/>
              </a:ext>
            </a:extLst>
          </p:cNvPr>
          <p:cNvSpPr>
            <a:spLocks noGrp="1"/>
          </p:cNvSpPr>
          <p:nvPr>
            <p:ph type="ftr" sz="quarter" idx="10"/>
          </p:nvPr>
        </p:nvSpPr>
        <p:spPr>
          <a:xfrm>
            <a:off x="363433" y="7475960"/>
            <a:ext cx="5989741" cy="296440"/>
          </a:xfrm>
        </p:spPr>
        <p:txBody>
          <a:bodyPr/>
          <a:lstStyle/>
          <a:p>
            <a:r>
              <a:rPr lang="fr-CA" dirty="0"/>
              <a:t>Combler le manque d'infrastructures d'ici 2030 – Proposition de l'APN et résumé du rapport sur les coûts</a:t>
            </a:r>
          </a:p>
        </p:txBody>
      </p:sp>
      <p:graphicFrame>
        <p:nvGraphicFramePr>
          <p:cNvPr id="5" name="Chart 4">
            <a:extLst>
              <a:ext uri="{FF2B5EF4-FFF2-40B4-BE49-F238E27FC236}">
                <a16:creationId xmlns:a16="http://schemas.microsoft.com/office/drawing/2014/main" id="{3622CE18-6592-2A31-146C-541F9A9E5E34}"/>
              </a:ext>
            </a:extLst>
          </p:cNvPr>
          <p:cNvGraphicFramePr>
            <a:graphicFrameLocks/>
          </p:cNvGraphicFramePr>
          <p:nvPr>
            <p:extLst>
              <p:ext uri="{D42A27DB-BD31-4B8C-83A1-F6EECF244321}">
                <p14:modId xmlns:p14="http://schemas.microsoft.com/office/powerpoint/2010/main" val="3955446791"/>
              </p:ext>
            </p:extLst>
          </p:nvPr>
        </p:nvGraphicFramePr>
        <p:xfrm>
          <a:off x="1" y="1462942"/>
          <a:ext cx="10058400" cy="50090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95E5C8E7-4DFC-0D97-285F-EA5245F8BDDF}"/>
              </a:ext>
            </a:extLst>
          </p:cNvPr>
          <p:cNvGraphicFramePr>
            <a:graphicFrameLocks/>
          </p:cNvGraphicFramePr>
          <p:nvPr>
            <p:extLst>
              <p:ext uri="{D42A27DB-BD31-4B8C-83A1-F6EECF244321}">
                <p14:modId xmlns:p14="http://schemas.microsoft.com/office/powerpoint/2010/main" val="4021618149"/>
              </p:ext>
            </p:extLst>
          </p:nvPr>
        </p:nvGraphicFramePr>
        <p:xfrm>
          <a:off x="4400550" y="1615441"/>
          <a:ext cx="6318250" cy="470407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73457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fld id="{BC9BB997-7981-4044-9A5F-081E7206A59F}" type="slidenum">
              <a:rPr lang="en-CA" smtClean="0"/>
              <a:t>24</a:t>
            </a:fld>
            <a:endParaRPr lang="en-CA"/>
          </a:p>
        </p:txBody>
      </p:sp>
      <p:sp>
        <p:nvSpPr>
          <p:cNvPr id="2" name="Content Placeholder 2">
            <a:extLst>
              <a:ext uri="{FF2B5EF4-FFF2-40B4-BE49-F238E27FC236}">
                <a16:creationId xmlns:a16="http://schemas.microsoft.com/office/drawing/2014/main" id="{81B3E7B3-1972-0179-2679-B269A3793AB5}"/>
              </a:ext>
            </a:extLst>
          </p:cNvPr>
          <p:cNvSpPr>
            <a:spLocks noGrp="1"/>
          </p:cNvSpPr>
          <p:nvPr>
            <p:ph idx="1"/>
          </p:nvPr>
        </p:nvSpPr>
        <p:spPr>
          <a:xfrm>
            <a:off x="480170" y="1696101"/>
            <a:ext cx="7181090" cy="4703081"/>
          </a:xfrm>
        </p:spPr>
        <p:txBody>
          <a:bodyPr>
            <a:noAutofit/>
          </a:bodyPr>
          <a:lstStyle/>
          <a:p>
            <a:pPr>
              <a:lnSpc>
                <a:spcPct val="100000"/>
              </a:lnSpc>
              <a:spcBef>
                <a:spcPts val="1500"/>
              </a:spcBef>
            </a:pPr>
            <a:r>
              <a:rPr lang="fr-CA" sz="1800" dirty="0"/>
              <a:t>D’après le document de discussion </a:t>
            </a:r>
            <a:r>
              <a:rPr lang="fr-CA" sz="1800" i="1" dirty="0" err="1"/>
              <a:t>Addressing</a:t>
            </a:r>
            <a:r>
              <a:rPr lang="fr-CA" sz="1800" i="1" dirty="0"/>
              <a:t> </a:t>
            </a:r>
            <a:r>
              <a:rPr lang="fr-CA" sz="1800" i="1" dirty="0" err="1"/>
              <a:t>Accessibility</a:t>
            </a:r>
            <a:r>
              <a:rPr lang="fr-CA" sz="1800" i="1" dirty="0"/>
              <a:t> </a:t>
            </a:r>
            <a:r>
              <a:rPr lang="fr-CA" sz="1800" dirty="0"/>
              <a:t>d'</a:t>
            </a:r>
            <a:r>
              <a:rPr lang="fr-CA" sz="1800" dirty="0" err="1"/>
              <a:t>Associated</a:t>
            </a:r>
            <a:r>
              <a:rPr lang="fr-CA" sz="1800" dirty="0"/>
              <a:t> Engineering (octobre 2022).</a:t>
            </a:r>
          </a:p>
          <a:p>
            <a:pPr>
              <a:lnSpc>
                <a:spcPct val="100000"/>
              </a:lnSpc>
              <a:spcBef>
                <a:spcPts val="1500"/>
              </a:spcBef>
            </a:pPr>
            <a:r>
              <a:rPr lang="fr-CA" sz="1800" dirty="0"/>
              <a:t>Met en évidence les défis auxquels les personnes handicapées font face dans les configurations de bâtiments traditionnels.</a:t>
            </a:r>
          </a:p>
          <a:p>
            <a:pPr>
              <a:lnSpc>
                <a:spcPct val="100000"/>
              </a:lnSpc>
              <a:spcBef>
                <a:spcPts val="1500"/>
              </a:spcBef>
            </a:pPr>
            <a:r>
              <a:rPr lang="fr-CA" sz="1800" dirty="0"/>
              <a:t>Le coût de la rénovation d’infrastructures existantes en vue de respecter les normes d'accessibilité modernes.</a:t>
            </a:r>
          </a:p>
        </p:txBody>
      </p:sp>
      <p:sp>
        <p:nvSpPr>
          <p:cNvPr id="6" name="Title 1">
            <a:extLst>
              <a:ext uri="{FF2B5EF4-FFF2-40B4-BE49-F238E27FC236}">
                <a16:creationId xmlns:a16="http://schemas.microsoft.com/office/drawing/2014/main" id="{342D4608-A641-D4E1-1061-46C962651DB6}"/>
              </a:ext>
            </a:extLst>
          </p:cNvPr>
          <p:cNvSpPr txBox="1">
            <a:spLocks/>
          </p:cNvSpPr>
          <p:nvPr/>
        </p:nvSpPr>
        <p:spPr>
          <a:xfrm>
            <a:off x="1717493" y="377453"/>
            <a:ext cx="5943767" cy="558180"/>
          </a:xfrm>
          <a:prstGeom prst="rect">
            <a:avLst/>
          </a:prstGeom>
        </p:spPr>
        <p:txBody>
          <a:bodyPr vert="horz" lIns="91440" tIns="45720" rIns="91440" bIns="45720"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lvl="0">
              <a:lnSpc>
                <a:spcPct val="125000"/>
              </a:lnSpc>
              <a:defRPr/>
            </a:pPr>
            <a:r>
              <a:rPr lang="en-US" sz="1400" dirty="0" err="1">
                <a:solidFill>
                  <a:prstClr val="white"/>
                </a:solidFill>
              </a:rPr>
              <a:t>Besoins</a:t>
            </a:r>
            <a:r>
              <a:rPr lang="en-US" sz="1400" dirty="0">
                <a:solidFill>
                  <a:prstClr val="white"/>
                </a:solidFill>
              </a:rPr>
              <a:t> </a:t>
            </a:r>
            <a:r>
              <a:rPr lang="en-US" sz="1400" dirty="0" err="1">
                <a:solidFill>
                  <a:prstClr val="white"/>
                </a:solidFill>
              </a:rPr>
              <a:t>d'investissements</a:t>
            </a:r>
            <a:r>
              <a:rPr lang="en-US" sz="1400" dirty="0">
                <a:solidFill>
                  <a:prstClr val="white"/>
                </a:solidFill>
              </a:rPr>
              <a:t> par </a:t>
            </a:r>
            <a:r>
              <a:rPr lang="en-US" sz="1400" dirty="0" err="1">
                <a:solidFill>
                  <a:prstClr val="white"/>
                </a:solidFill>
              </a:rPr>
              <a:t>catégorie</a:t>
            </a:r>
            <a:r>
              <a:rPr lang="en-US" sz="1400" dirty="0">
                <a:solidFill>
                  <a:prstClr val="white"/>
                </a:solidFill>
              </a:rPr>
              <a:t> de </a:t>
            </a:r>
            <a:r>
              <a:rPr lang="en-US" sz="1400" dirty="0" err="1">
                <a:solidFill>
                  <a:prstClr val="white"/>
                </a:solidFill>
              </a:rPr>
              <a:t>biens</a:t>
            </a:r>
            <a:r>
              <a:rPr lang="en-US" sz="1400" dirty="0">
                <a:solidFill>
                  <a:prstClr val="white"/>
                </a:solidFill>
              </a:rPr>
              <a:t> :</a:t>
            </a:r>
          </a:p>
          <a:p>
            <a:pPr lvl="0">
              <a:defRPr/>
            </a:pPr>
            <a:r>
              <a:rPr lang="en-US" sz="2400" b="1" dirty="0" err="1">
                <a:solidFill>
                  <a:prstClr val="white"/>
                </a:solidFill>
              </a:rPr>
              <a:t>L’accessibilité</a:t>
            </a:r>
            <a:r>
              <a:rPr lang="en-US" sz="2400" b="1" dirty="0">
                <a:solidFill>
                  <a:prstClr val="white"/>
                </a:solidFill>
              </a:rPr>
              <a:t> </a:t>
            </a:r>
            <a:r>
              <a:rPr lang="en-US" sz="2400" b="1" dirty="0" err="1">
                <a:solidFill>
                  <a:prstClr val="white"/>
                </a:solidFill>
              </a:rPr>
              <a:t>d’ici</a:t>
            </a:r>
            <a:r>
              <a:rPr lang="en-US" sz="2400" b="1" dirty="0">
                <a:solidFill>
                  <a:prstClr val="white"/>
                </a:solidFill>
              </a:rPr>
              <a:t> 2030</a:t>
            </a:r>
            <a:endParaRPr lang="en-CA" sz="2400" b="1" dirty="0">
              <a:solidFill>
                <a:prstClr val="white"/>
              </a:solidFill>
            </a:endParaRPr>
          </a:p>
        </p:txBody>
      </p:sp>
      <p:pic>
        <p:nvPicPr>
          <p:cNvPr id="3" name="Picture 2">
            <a:extLst>
              <a:ext uri="{FF2B5EF4-FFF2-40B4-BE49-F238E27FC236}">
                <a16:creationId xmlns:a16="http://schemas.microsoft.com/office/drawing/2014/main" id="{8E56E197-D83B-EFF9-9ABD-1070790FE8DA}"/>
              </a:ext>
            </a:extLst>
          </p:cNvPr>
          <p:cNvPicPr>
            <a:picLocks noChangeAspect="1"/>
          </p:cNvPicPr>
          <p:nvPr/>
        </p:nvPicPr>
        <p:blipFill rotWithShape="1">
          <a:blip r:embed="rId2" cstate="print">
            <a:duotone>
              <a:schemeClr val="accent3">
                <a:shade val="45000"/>
                <a:satMod val="135000"/>
              </a:schemeClr>
              <a:prstClr val="white"/>
            </a:duotone>
            <a:alphaModFix amt="50000"/>
            <a:extLst>
              <a:ext uri="{28A0092B-C50C-407E-A947-70E740481C1C}">
                <a14:useLocalDpi xmlns:a14="http://schemas.microsoft.com/office/drawing/2010/main" val="0"/>
              </a:ext>
            </a:extLst>
          </a:blip>
          <a:srcRect t="-1" b="32544"/>
          <a:stretch/>
        </p:blipFill>
        <p:spPr>
          <a:xfrm>
            <a:off x="0" y="3848845"/>
            <a:ext cx="10058400" cy="3546102"/>
          </a:xfrm>
          <a:prstGeom prst="rect">
            <a:avLst/>
          </a:prstGeom>
        </p:spPr>
      </p:pic>
      <p:graphicFrame>
        <p:nvGraphicFramePr>
          <p:cNvPr id="7" name="Chart 6">
            <a:extLst>
              <a:ext uri="{FF2B5EF4-FFF2-40B4-BE49-F238E27FC236}">
                <a16:creationId xmlns:a16="http://schemas.microsoft.com/office/drawing/2014/main" id="{42098ABA-7866-7BE2-7152-549F7CEE35C2}"/>
              </a:ext>
            </a:extLst>
          </p:cNvPr>
          <p:cNvGraphicFramePr>
            <a:graphicFrameLocks/>
          </p:cNvGraphicFramePr>
          <p:nvPr>
            <p:extLst>
              <p:ext uri="{D42A27DB-BD31-4B8C-83A1-F6EECF244321}">
                <p14:modId xmlns:p14="http://schemas.microsoft.com/office/powerpoint/2010/main" val="712983895"/>
              </p:ext>
            </p:extLst>
          </p:nvPr>
        </p:nvGraphicFramePr>
        <p:xfrm>
          <a:off x="6378547" y="3460621"/>
          <a:ext cx="3909060" cy="3862388"/>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er Placeholder 5">
            <a:extLst>
              <a:ext uri="{FF2B5EF4-FFF2-40B4-BE49-F238E27FC236}">
                <a16:creationId xmlns:a16="http://schemas.microsoft.com/office/drawing/2014/main" id="{DA382718-9EC4-91BF-AFD6-AAC3F01F42CD}"/>
              </a:ext>
            </a:extLst>
          </p:cNvPr>
          <p:cNvSpPr>
            <a:spLocks noGrp="1"/>
          </p:cNvSpPr>
          <p:nvPr>
            <p:ph type="ftr" sz="quarter" idx="10"/>
          </p:nvPr>
        </p:nvSpPr>
        <p:spPr>
          <a:xfrm>
            <a:off x="363433" y="7475960"/>
            <a:ext cx="5989741" cy="296440"/>
          </a:xfrm>
        </p:spPr>
        <p:txBody>
          <a:bodyPr/>
          <a:lstStyle/>
          <a:p>
            <a:r>
              <a:rPr lang="fr-CA" dirty="0"/>
              <a:t>Combler le manque d'infrastructures d'ici 2030 – Proposition de l'APN et résumé du rapport sur les coûts</a:t>
            </a:r>
          </a:p>
        </p:txBody>
      </p:sp>
    </p:spTree>
    <p:extLst>
      <p:ext uri="{BB962C8B-B14F-4D97-AF65-F5344CB8AC3E}">
        <p14:creationId xmlns:p14="http://schemas.microsoft.com/office/powerpoint/2010/main" val="3829741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4F6770-B60C-051B-BE63-C216F46E5F2B}"/>
              </a:ext>
            </a:extLst>
          </p:cNvPr>
          <p:cNvSpPr>
            <a:spLocks noGrp="1"/>
          </p:cNvSpPr>
          <p:nvPr>
            <p:ph type="sldNum" sz="quarter" idx="11"/>
          </p:nvPr>
        </p:nvSpPr>
        <p:spPr/>
        <p:txBody>
          <a:bodyPr/>
          <a:lstStyle/>
          <a:p>
            <a:fld id="{BC9BB997-7981-4044-9A5F-081E7206A59F}" type="slidenum">
              <a:rPr lang="en-CA" smtClean="0"/>
              <a:t>25</a:t>
            </a:fld>
            <a:endParaRPr lang="en-CA"/>
          </a:p>
        </p:txBody>
      </p:sp>
      <p:sp>
        <p:nvSpPr>
          <p:cNvPr id="16" name="Title 1">
            <a:extLst>
              <a:ext uri="{FF2B5EF4-FFF2-40B4-BE49-F238E27FC236}">
                <a16:creationId xmlns:a16="http://schemas.microsoft.com/office/drawing/2014/main" id="{8BC3C317-3029-3F50-F41A-9FEC1D5B0FEA}"/>
              </a:ext>
            </a:extLst>
          </p:cNvPr>
          <p:cNvSpPr txBox="1">
            <a:spLocks/>
          </p:cNvSpPr>
          <p:nvPr/>
        </p:nvSpPr>
        <p:spPr>
          <a:xfrm>
            <a:off x="1581151" y="332509"/>
            <a:ext cx="6080110" cy="707034"/>
          </a:xfrm>
          <a:prstGeom prst="rect">
            <a:avLst/>
          </a:prstGeom>
        </p:spPr>
        <p:txBody>
          <a:bodyPr vert="horz" lIns="91440" tIns="45720" rIns="91440" bIns="45720" rtlCol="0" anchor="ctr">
            <a:normAutofit fontScale="77500" lnSpcReduction="20000"/>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dirty="0" err="1">
                <a:solidFill>
                  <a:schemeClr val="bg1"/>
                </a:solidFill>
              </a:rPr>
              <a:t>Ressources</a:t>
            </a:r>
            <a:r>
              <a:rPr lang="en-US" sz="2400" b="1" dirty="0">
                <a:solidFill>
                  <a:schemeClr val="bg1"/>
                </a:solidFill>
              </a:rPr>
              <a:t> </a:t>
            </a:r>
            <a:r>
              <a:rPr lang="en-US" sz="2400" b="1" dirty="0" err="1">
                <a:solidFill>
                  <a:schemeClr val="bg1"/>
                </a:solidFill>
              </a:rPr>
              <a:t>naturelles</a:t>
            </a:r>
            <a:r>
              <a:rPr lang="en-US" sz="2400" b="1" dirty="0">
                <a:solidFill>
                  <a:schemeClr val="bg1"/>
                </a:solidFill>
              </a:rPr>
              <a:t> du Canada </a:t>
            </a:r>
            <a:br>
              <a:rPr lang="en-US" sz="2400" b="1" dirty="0">
                <a:solidFill>
                  <a:schemeClr val="bg1"/>
                </a:solidFill>
              </a:rPr>
            </a:br>
            <a:r>
              <a:rPr lang="en-US" sz="2400" b="1" dirty="0">
                <a:solidFill>
                  <a:schemeClr val="bg1"/>
                </a:solidFill>
              </a:rPr>
              <a:t>Extraction par rapport à la </a:t>
            </a:r>
            <a:r>
              <a:rPr lang="en-US" sz="2400" b="1" dirty="0" err="1">
                <a:solidFill>
                  <a:schemeClr val="bg1"/>
                </a:solidFill>
              </a:rPr>
              <a:t>nécessité</a:t>
            </a:r>
            <a:r>
              <a:rPr lang="en-US" sz="2400" b="1" dirty="0">
                <a:solidFill>
                  <a:schemeClr val="bg1"/>
                </a:solidFill>
              </a:rPr>
              <a:t> de </a:t>
            </a:r>
            <a:r>
              <a:rPr lang="en-US" sz="2400" b="1" dirty="0" err="1">
                <a:solidFill>
                  <a:schemeClr val="bg1"/>
                </a:solidFill>
              </a:rPr>
              <a:t>combler</a:t>
            </a:r>
            <a:r>
              <a:rPr lang="en-US" sz="2400" b="1" dirty="0">
                <a:solidFill>
                  <a:schemeClr val="bg1"/>
                </a:solidFill>
              </a:rPr>
              <a:t> le </a:t>
            </a:r>
            <a:r>
              <a:rPr lang="en-US" sz="2400" b="1" dirty="0" err="1">
                <a:solidFill>
                  <a:schemeClr val="bg1"/>
                </a:solidFill>
              </a:rPr>
              <a:t>manque</a:t>
            </a:r>
            <a:r>
              <a:rPr lang="en-US" sz="2400" b="1" dirty="0">
                <a:solidFill>
                  <a:schemeClr val="bg1"/>
                </a:solidFill>
              </a:rPr>
              <a:t> </a:t>
            </a:r>
            <a:r>
              <a:rPr lang="en-US" sz="2400" b="1" dirty="0" err="1">
                <a:solidFill>
                  <a:schemeClr val="bg1"/>
                </a:solidFill>
              </a:rPr>
              <a:t>d’infrastructures</a:t>
            </a:r>
            <a:endParaRPr lang="en-CA" sz="2400" b="1" dirty="0">
              <a:solidFill>
                <a:schemeClr val="bg1"/>
              </a:solidFill>
            </a:endParaRPr>
          </a:p>
        </p:txBody>
      </p:sp>
      <p:pic>
        <p:nvPicPr>
          <p:cNvPr id="6" name="Picture 5">
            <a:extLst>
              <a:ext uri="{FF2B5EF4-FFF2-40B4-BE49-F238E27FC236}">
                <a16:creationId xmlns:a16="http://schemas.microsoft.com/office/drawing/2014/main" id="{972B88B1-98A6-8520-FD07-1BBD30D8C3BD}"/>
              </a:ext>
            </a:extLst>
          </p:cNvPr>
          <p:cNvPicPr>
            <a:picLocks noChangeAspect="1"/>
          </p:cNvPicPr>
          <p:nvPr/>
        </p:nvPicPr>
        <p:blipFill>
          <a:blip r:embed="rId2" cstate="print">
            <a:alphaModFix amt="10000"/>
            <a:extLst>
              <a:ext uri="{28A0092B-C50C-407E-A947-70E740481C1C}">
                <a14:useLocalDpi xmlns:a14="http://schemas.microsoft.com/office/drawing/2010/main" val="0"/>
              </a:ext>
            </a:extLst>
          </a:blip>
          <a:stretch>
            <a:fillRect/>
          </a:stretch>
        </p:blipFill>
        <p:spPr>
          <a:xfrm>
            <a:off x="5474301" y="2685148"/>
            <a:ext cx="3357459" cy="3709303"/>
          </a:xfrm>
          <a:prstGeom prst="rect">
            <a:avLst/>
          </a:prstGeom>
        </p:spPr>
      </p:pic>
      <p:sp>
        <p:nvSpPr>
          <p:cNvPr id="7" name="Oval 6">
            <a:extLst>
              <a:ext uri="{FF2B5EF4-FFF2-40B4-BE49-F238E27FC236}">
                <a16:creationId xmlns:a16="http://schemas.microsoft.com/office/drawing/2014/main" id="{D38D5512-7AC9-A8F5-8FD7-E7CC23F241A7}"/>
              </a:ext>
            </a:extLst>
          </p:cNvPr>
          <p:cNvSpPr/>
          <p:nvPr/>
        </p:nvSpPr>
        <p:spPr>
          <a:xfrm>
            <a:off x="577942" y="2412610"/>
            <a:ext cx="3888000" cy="3888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a:p>
            <a:pPr algn="ctr"/>
            <a:endParaRPr lang="en-CA" dirty="0">
              <a:latin typeface="Arial" panose="020B0604020202020204" pitchFamily="34" charset="0"/>
              <a:cs typeface="Arial" panose="020B0604020202020204" pitchFamily="34" charset="0"/>
            </a:endParaRPr>
          </a:p>
          <a:p>
            <a:pPr algn="ctr"/>
            <a:r>
              <a:rPr lang="en-CA" dirty="0">
                <a:latin typeface="Arial" panose="020B0604020202020204" pitchFamily="34" charset="0"/>
                <a:cs typeface="Arial" panose="020B0604020202020204" pitchFamily="34" charset="0"/>
              </a:rPr>
              <a:t>Exportations </a:t>
            </a:r>
            <a:r>
              <a:rPr lang="en-CA" dirty="0" err="1">
                <a:latin typeface="Arial" panose="020B0604020202020204" pitchFamily="34" charset="0"/>
                <a:cs typeface="Arial" panose="020B0604020202020204" pitchFamily="34" charset="0"/>
              </a:rPr>
              <a:t>canadiennes</a:t>
            </a:r>
            <a:r>
              <a:rPr lang="en-CA" dirty="0">
                <a:latin typeface="Arial" panose="020B0604020202020204" pitchFamily="34" charset="0"/>
                <a:cs typeface="Arial" panose="020B0604020202020204" pitchFamily="34" charset="0"/>
              </a:rPr>
              <a:t> de </a:t>
            </a:r>
            <a:r>
              <a:rPr lang="en-CA" dirty="0" err="1">
                <a:latin typeface="Arial" panose="020B0604020202020204" pitchFamily="34" charset="0"/>
                <a:cs typeface="Arial" panose="020B0604020202020204" pitchFamily="34" charset="0"/>
              </a:rPr>
              <a:t>ressources</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naturelles</a:t>
            </a:r>
            <a:r>
              <a:rPr lang="en-CA" dirty="0">
                <a:latin typeface="Arial" panose="020B0604020202020204" pitchFamily="34" charset="0"/>
                <a:cs typeface="Arial" panose="020B0604020202020204" pitchFamily="34" charset="0"/>
              </a:rPr>
              <a:t> et de </a:t>
            </a:r>
            <a:r>
              <a:rPr lang="en-CA" dirty="0" err="1">
                <a:latin typeface="Arial" panose="020B0604020202020204" pitchFamily="34" charset="0"/>
                <a:cs typeface="Arial" panose="020B0604020202020204" pitchFamily="34" charset="0"/>
              </a:rPr>
              <a:t>produits</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fabriqués</a:t>
            </a:r>
            <a:r>
              <a:rPr lang="en-CA" dirty="0">
                <a:latin typeface="Arial" panose="020B0604020202020204" pitchFamily="34" charset="0"/>
                <a:cs typeface="Arial" panose="020B0604020202020204" pitchFamily="34" charset="0"/>
              </a:rPr>
              <a:t> en </a:t>
            </a:r>
            <a:r>
              <a:rPr lang="en-CA" dirty="0" err="1">
                <a:latin typeface="Arial" panose="020B0604020202020204" pitchFamily="34" charset="0"/>
                <a:cs typeface="Arial" panose="020B0604020202020204" pitchFamily="34" charset="0"/>
              </a:rPr>
              <a:t>aval</a:t>
            </a:r>
            <a:endParaRPr lang="en-CA" dirty="0">
              <a:latin typeface="Arial" panose="020B0604020202020204" pitchFamily="34" charset="0"/>
              <a:cs typeface="Arial" panose="020B0604020202020204" pitchFamily="34" charset="0"/>
            </a:endParaRPr>
          </a:p>
          <a:p>
            <a:pPr algn="ctr"/>
            <a:r>
              <a:rPr lang="en-CA" sz="2000" b="1" dirty="0">
                <a:latin typeface="Arial" panose="020B0604020202020204" pitchFamily="34" charset="0"/>
                <a:cs typeface="Arial" panose="020B0604020202020204" pitchFamily="34" charset="0"/>
              </a:rPr>
              <a:t>1,81 trillion de dollars</a:t>
            </a:r>
          </a:p>
        </p:txBody>
      </p:sp>
      <p:sp>
        <p:nvSpPr>
          <p:cNvPr id="8" name="Oval 7">
            <a:extLst>
              <a:ext uri="{FF2B5EF4-FFF2-40B4-BE49-F238E27FC236}">
                <a16:creationId xmlns:a16="http://schemas.microsoft.com/office/drawing/2014/main" id="{F5C19642-1839-17D8-F4C2-D8A9E669E659}"/>
              </a:ext>
            </a:extLst>
          </p:cNvPr>
          <p:cNvSpPr/>
          <p:nvPr/>
        </p:nvSpPr>
        <p:spPr>
          <a:xfrm>
            <a:off x="6246841" y="3386137"/>
            <a:ext cx="2106584" cy="2053663"/>
          </a:xfrm>
          <a:prstGeom prst="ellipse">
            <a:avLst/>
          </a:prstGeom>
          <a:solidFill>
            <a:srgbClr val="EA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latin typeface="Arial" panose="020B0604020202020204" pitchFamily="34" charset="0"/>
                <a:cs typeface="Arial" panose="020B0604020202020204" pitchFamily="34" charset="0"/>
              </a:rPr>
              <a:t>Proposition de </a:t>
            </a:r>
            <a:r>
              <a:rPr lang="en-CA" sz="1400" dirty="0" err="1">
                <a:latin typeface="Arial" panose="020B0604020202020204" pitchFamily="34" charset="0"/>
                <a:cs typeface="Arial" panose="020B0604020202020204" pitchFamily="34" charset="0"/>
              </a:rPr>
              <a:t>combler</a:t>
            </a:r>
            <a:r>
              <a:rPr lang="en-CA" sz="1400" dirty="0">
                <a:latin typeface="Arial" panose="020B0604020202020204" pitchFamily="34" charset="0"/>
                <a:cs typeface="Arial" panose="020B0604020202020204" pitchFamily="34" charset="0"/>
              </a:rPr>
              <a:t> le </a:t>
            </a:r>
            <a:r>
              <a:rPr lang="en-CA" sz="1400" dirty="0" err="1">
                <a:latin typeface="Arial" panose="020B0604020202020204" pitchFamily="34" charset="0"/>
                <a:cs typeface="Arial" panose="020B0604020202020204" pitchFamily="34" charset="0"/>
              </a:rPr>
              <a:t>manque</a:t>
            </a:r>
            <a:r>
              <a:rPr lang="en-CA" sz="1400" dirty="0">
                <a:latin typeface="Arial" panose="020B0604020202020204" pitchFamily="34" charset="0"/>
                <a:cs typeface="Arial" panose="020B0604020202020204" pitchFamily="34" charset="0"/>
              </a:rPr>
              <a:t> </a:t>
            </a:r>
            <a:r>
              <a:rPr lang="en-CA" sz="1400" dirty="0" err="1">
                <a:latin typeface="Arial" panose="020B0604020202020204" pitchFamily="34" charset="0"/>
                <a:cs typeface="Arial" panose="020B0604020202020204" pitchFamily="34" charset="0"/>
              </a:rPr>
              <a:t>d'infrastructures</a:t>
            </a:r>
            <a:endParaRPr lang="en-CA" sz="1400" dirty="0">
              <a:latin typeface="Arial" panose="020B0604020202020204" pitchFamily="34" charset="0"/>
              <a:cs typeface="Arial" panose="020B0604020202020204" pitchFamily="34" charset="0"/>
            </a:endParaRPr>
          </a:p>
          <a:p>
            <a:pPr algn="ctr"/>
            <a:r>
              <a:rPr lang="en-CA" sz="1400" dirty="0">
                <a:latin typeface="Arial" panose="020B0604020202020204" pitchFamily="34" charset="0"/>
                <a:cs typeface="Arial" panose="020B0604020202020204" pitchFamily="34" charset="0"/>
              </a:rPr>
              <a:t>(2023 à 2030)</a:t>
            </a:r>
          </a:p>
          <a:p>
            <a:pPr algn="ctr"/>
            <a:r>
              <a:rPr lang="en-CA" sz="1600" b="1" dirty="0">
                <a:latin typeface="Arial" panose="020B0604020202020204" pitchFamily="34" charset="0"/>
                <a:cs typeface="Arial" panose="020B0604020202020204" pitchFamily="34" charset="0"/>
              </a:rPr>
              <a:t>349,2 milliards de dollars</a:t>
            </a:r>
          </a:p>
        </p:txBody>
      </p:sp>
      <p:sp>
        <p:nvSpPr>
          <p:cNvPr id="11" name="Content Placeholder 2">
            <a:extLst>
              <a:ext uri="{FF2B5EF4-FFF2-40B4-BE49-F238E27FC236}">
                <a16:creationId xmlns:a16="http://schemas.microsoft.com/office/drawing/2014/main" id="{B207C2EC-A64A-B951-CA67-98AF391282EC}"/>
              </a:ext>
            </a:extLst>
          </p:cNvPr>
          <p:cNvSpPr>
            <a:spLocks noGrp="1"/>
          </p:cNvSpPr>
          <p:nvPr>
            <p:ph idx="1"/>
          </p:nvPr>
        </p:nvSpPr>
        <p:spPr>
          <a:xfrm>
            <a:off x="371475" y="1471790"/>
            <a:ext cx="9382125" cy="940820"/>
          </a:xfrm>
        </p:spPr>
        <p:txBody>
          <a:bodyPr>
            <a:noAutofit/>
          </a:bodyPr>
          <a:lstStyle/>
          <a:p>
            <a:pPr marL="0" indent="0" algn="ctr">
              <a:buNone/>
            </a:pPr>
            <a:r>
              <a:rPr lang="fr-CA" sz="2000" b="1" noProof="0" dirty="0">
                <a:solidFill>
                  <a:srgbClr val="FF0000"/>
                </a:solidFill>
              </a:rPr>
              <a:t>D'OÙ VIENDRONT LES FONDS?</a:t>
            </a:r>
          </a:p>
          <a:p>
            <a:pPr marL="0" indent="0">
              <a:buNone/>
            </a:pPr>
            <a:r>
              <a:rPr lang="fr-CA" sz="1600" noProof="0" dirty="0"/>
              <a:t>Comparaison entre le coût des programmes de </a:t>
            </a:r>
            <a:r>
              <a:rPr lang="fr-CA" dirty="0"/>
              <a:t>l’engagement à combler le manque d’infrastructures et les </a:t>
            </a:r>
            <a:r>
              <a:rPr lang="fr-CA" sz="1600" noProof="0" dirty="0"/>
              <a:t>diverses catégories de dépenses du gouvernement du Canada </a:t>
            </a:r>
            <a:r>
              <a:rPr lang="fr-CA" noProof="0" dirty="0"/>
              <a:t>entre 2015 et 2021</a:t>
            </a:r>
            <a:endParaRPr lang="fr-CA" sz="1600" noProof="0" dirty="0"/>
          </a:p>
        </p:txBody>
      </p:sp>
      <p:pic>
        <p:nvPicPr>
          <p:cNvPr id="20" name="Graphic 19" descr="Gold bars outline">
            <a:extLst>
              <a:ext uri="{FF2B5EF4-FFF2-40B4-BE49-F238E27FC236}">
                <a16:creationId xmlns:a16="http://schemas.microsoft.com/office/drawing/2014/main" id="{C2BFCD43-C87F-C3F5-DA04-A2839F6FDDC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61942" y="2962275"/>
            <a:ext cx="720000" cy="847725"/>
          </a:xfrm>
          <a:prstGeom prst="rect">
            <a:avLst/>
          </a:prstGeom>
        </p:spPr>
      </p:pic>
      <p:pic>
        <p:nvPicPr>
          <p:cNvPr id="21" name="Graphic 20" descr="Care outline">
            <a:extLst>
              <a:ext uri="{FF2B5EF4-FFF2-40B4-BE49-F238E27FC236}">
                <a16:creationId xmlns:a16="http://schemas.microsoft.com/office/drawing/2014/main" id="{674BAC63-5514-9F60-24FF-5057D6574B9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52699" y="4729568"/>
            <a:ext cx="360000" cy="360000"/>
          </a:xfrm>
          <a:prstGeom prst="rect">
            <a:avLst/>
          </a:prstGeom>
        </p:spPr>
      </p:pic>
      <p:sp>
        <p:nvSpPr>
          <p:cNvPr id="9" name="TextBox 8">
            <a:extLst>
              <a:ext uri="{FF2B5EF4-FFF2-40B4-BE49-F238E27FC236}">
                <a16:creationId xmlns:a16="http://schemas.microsoft.com/office/drawing/2014/main" id="{2042E4C8-D0A5-2817-A9CE-ED4713F792D0}"/>
              </a:ext>
            </a:extLst>
          </p:cNvPr>
          <p:cNvSpPr txBox="1"/>
          <p:nvPr/>
        </p:nvSpPr>
        <p:spPr>
          <a:xfrm>
            <a:off x="577942" y="6827483"/>
            <a:ext cx="4980754" cy="215444"/>
          </a:xfrm>
          <a:prstGeom prst="rect">
            <a:avLst/>
          </a:prstGeom>
          <a:noFill/>
        </p:spPr>
        <p:txBody>
          <a:bodyPr wrap="square">
            <a:spAutoFit/>
          </a:bodyPr>
          <a:lstStyle/>
          <a:p>
            <a:pPr algn="ctr"/>
            <a:r>
              <a:rPr lang="en-CA" sz="800" b="0" i="1" dirty="0" err="1">
                <a:effectLst/>
                <a:latin typeface="Arial" panose="020B0604020202020204" pitchFamily="34" charset="0"/>
                <a:cs typeface="Arial" panose="020B0604020202020204" pitchFamily="34" charset="0"/>
              </a:rPr>
              <a:t>Statistique</a:t>
            </a:r>
            <a:r>
              <a:rPr lang="en-CA" sz="800" b="0" i="1" dirty="0">
                <a:effectLst/>
                <a:latin typeface="Arial" panose="020B0604020202020204" pitchFamily="34" charset="0"/>
                <a:cs typeface="Arial" panose="020B0604020202020204" pitchFamily="34" charset="0"/>
              </a:rPr>
              <a:t> Canada. Tableau 38-10-0285-01 </a:t>
            </a:r>
            <a:r>
              <a:rPr lang="en-CA" sz="800" b="0" i="1" dirty="0" err="1">
                <a:effectLst/>
                <a:latin typeface="Arial" panose="020B0604020202020204" pitchFamily="34" charset="0"/>
                <a:cs typeface="Arial" panose="020B0604020202020204" pitchFamily="34" charset="0"/>
              </a:rPr>
              <a:t>Compte</a:t>
            </a:r>
            <a:r>
              <a:rPr lang="en-CA" sz="800" b="0" i="1" dirty="0">
                <a:effectLst/>
                <a:latin typeface="Arial" panose="020B0604020202020204" pitchFamily="34" charset="0"/>
                <a:cs typeface="Arial" panose="020B0604020202020204" pitchFamily="34" charset="0"/>
              </a:rPr>
              <a:t> satellite des </a:t>
            </a:r>
            <a:r>
              <a:rPr lang="en-CA" sz="800" b="0" i="1" dirty="0" err="1">
                <a:effectLst/>
                <a:latin typeface="Arial" panose="020B0604020202020204" pitchFamily="34" charset="0"/>
                <a:cs typeface="Arial" panose="020B0604020202020204" pitchFamily="34" charset="0"/>
              </a:rPr>
              <a:t>ressources</a:t>
            </a:r>
            <a:r>
              <a:rPr lang="en-CA" sz="800" b="0" i="1" dirty="0">
                <a:effectLst/>
                <a:latin typeface="Arial" panose="020B0604020202020204" pitchFamily="34" charset="0"/>
                <a:cs typeface="Arial" panose="020B0604020202020204" pitchFamily="34" charset="0"/>
              </a:rPr>
              <a:t> </a:t>
            </a:r>
            <a:r>
              <a:rPr lang="en-CA" sz="800" b="0" i="1" dirty="0" err="1">
                <a:effectLst/>
                <a:latin typeface="Arial" panose="020B0604020202020204" pitchFamily="34" charset="0"/>
                <a:cs typeface="Arial" panose="020B0604020202020204" pitchFamily="34" charset="0"/>
              </a:rPr>
              <a:t>naturelles</a:t>
            </a:r>
            <a:r>
              <a:rPr lang="en-CA" sz="800" b="0" i="1" dirty="0">
                <a:effectLst/>
                <a:latin typeface="Arial" panose="020B0604020202020204" pitchFamily="34" charset="0"/>
                <a:cs typeface="Arial" panose="020B0604020202020204" pitchFamily="34" charset="0"/>
              </a:rPr>
              <a:t>, </a:t>
            </a:r>
            <a:r>
              <a:rPr lang="en-CA" sz="800" b="0" i="1" dirty="0" err="1">
                <a:effectLst/>
                <a:latin typeface="Arial" panose="020B0604020202020204" pitchFamily="34" charset="0"/>
                <a:cs typeface="Arial" panose="020B0604020202020204" pitchFamily="34" charset="0"/>
              </a:rPr>
              <a:t>indicateurs</a:t>
            </a:r>
            <a:r>
              <a:rPr lang="en-CA" sz="800" b="0" i="1" dirty="0">
                <a:effectLst/>
                <a:latin typeface="Arial" panose="020B0604020202020204" pitchFamily="34" charset="0"/>
                <a:cs typeface="Arial" panose="020B0604020202020204" pitchFamily="34" charset="0"/>
              </a:rPr>
              <a:t> (x 1 000 000)</a:t>
            </a:r>
            <a:endParaRPr lang="en-CA" sz="800" i="1" dirty="0">
              <a:latin typeface="Arial" panose="020B0604020202020204" pitchFamily="34" charset="0"/>
              <a:cs typeface="Arial" panose="020B0604020202020204" pitchFamily="34" charset="0"/>
            </a:endParaRPr>
          </a:p>
        </p:txBody>
      </p:sp>
      <p:sp>
        <p:nvSpPr>
          <p:cNvPr id="4" name="Footer Placeholder 5">
            <a:extLst>
              <a:ext uri="{FF2B5EF4-FFF2-40B4-BE49-F238E27FC236}">
                <a16:creationId xmlns:a16="http://schemas.microsoft.com/office/drawing/2014/main" id="{B0006885-61BF-B17A-E903-17113B189AFC}"/>
              </a:ext>
            </a:extLst>
          </p:cNvPr>
          <p:cNvSpPr>
            <a:spLocks noGrp="1"/>
          </p:cNvSpPr>
          <p:nvPr>
            <p:ph type="ftr" sz="quarter" idx="10"/>
          </p:nvPr>
        </p:nvSpPr>
        <p:spPr>
          <a:xfrm>
            <a:off x="363433" y="7475960"/>
            <a:ext cx="5989741" cy="296440"/>
          </a:xfrm>
        </p:spPr>
        <p:txBody>
          <a:bodyPr/>
          <a:lstStyle/>
          <a:p>
            <a:r>
              <a:rPr lang="fr-CA" dirty="0"/>
              <a:t>Combler le manque d'infrastructures d'ici 2030 – Proposition de l'APN et résumé du rapport sur les coûts</a:t>
            </a:r>
          </a:p>
        </p:txBody>
      </p:sp>
    </p:spTree>
    <p:extLst>
      <p:ext uri="{BB962C8B-B14F-4D97-AF65-F5344CB8AC3E}">
        <p14:creationId xmlns:p14="http://schemas.microsoft.com/office/powerpoint/2010/main" val="4147146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A5F5A5-E941-4F9F-1888-204EF7402BB5}"/>
              </a:ext>
            </a:extLst>
          </p:cNvPr>
          <p:cNvSpPr>
            <a:spLocks noGrp="1"/>
          </p:cNvSpPr>
          <p:nvPr>
            <p:ph type="ftr" sz="quarter" idx="10"/>
          </p:nvPr>
        </p:nvSpPr>
        <p:spPr>
          <a:xfrm>
            <a:off x="363433" y="7475960"/>
            <a:ext cx="6034299" cy="413808"/>
          </a:xfrm>
        </p:spPr>
        <p:txBody>
          <a:bodyPr/>
          <a:lstStyle/>
          <a:p>
            <a:r>
              <a:rPr lang="fr-CA" dirty="0"/>
              <a:t>Combler le manque d'infrastructures d'ici 2030 – Proposition de l'APN et résumé du rapport sur les coûts</a:t>
            </a:r>
          </a:p>
        </p:txBody>
      </p:sp>
      <p:sp>
        <p:nvSpPr>
          <p:cNvPr id="3" name="Slide Number Placeholder 2">
            <a:extLst>
              <a:ext uri="{FF2B5EF4-FFF2-40B4-BE49-F238E27FC236}">
                <a16:creationId xmlns:a16="http://schemas.microsoft.com/office/drawing/2014/main" id="{FE712929-9598-0CEE-A795-C356E151B98D}"/>
              </a:ext>
            </a:extLst>
          </p:cNvPr>
          <p:cNvSpPr>
            <a:spLocks noGrp="1"/>
          </p:cNvSpPr>
          <p:nvPr>
            <p:ph type="sldNum" sz="quarter" idx="11"/>
          </p:nvPr>
        </p:nvSpPr>
        <p:spPr/>
        <p:txBody>
          <a:bodyPr/>
          <a:lstStyle/>
          <a:p>
            <a:fld id="{BC9BB997-7981-4044-9A5F-081E7206A59F}" type="slidenum">
              <a:rPr lang="en-CA" smtClean="0"/>
              <a:t>26</a:t>
            </a:fld>
            <a:endParaRPr lang="en-CA"/>
          </a:p>
        </p:txBody>
      </p:sp>
      <p:grpSp>
        <p:nvGrpSpPr>
          <p:cNvPr id="5" name="Group 4">
            <a:extLst>
              <a:ext uri="{FF2B5EF4-FFF2-40B4-BE49-F238E27FC236}">
                <a16:creationId xmlns:a16="http://schemas.microsoft.com/office/drawing/2014/main" id="{60C09830-2446-A0DE-63FF-8619BFD83F59}"/>
              </a:ext>
            </a:extLst>
          </p:cNvPr>
          <p:cNvGrpSpPr/>
          <p:nvPr/>
        </p:nvGrpSpPr>
        <p:grpSpPr>
          <a:xfrm>
            <a:off x="3904890" y="1382399"/>
            <a:ext cx="5767070" cy="6047065"/>
            <a:chOff x="0" y="0"/>
            <a:chExt cx="5767280" cy="7815087"/>
          </a:xfrm>
        </p:grpSpPr>
        <p:sp>
          <p:nvSpPr>
            <p:cNvPr id="6" name="Rectangle: Rounded Corners 5">
              <a:extLst>
                <a:ext uri="{FF2B5EF4-FFF2-40B4-BE49-F238E27FC236}">
                  <a16:creationId xmlns:a16="http://schemas.microsoft.com/office/drawing/2014/main" id="{5DECEDA1-B805-AE61-5666-24D23B6B8F51}"/>
                </a:ext>
              </a:extLst>
            </p:cNvPr>
            <p:cNvSpPr/>
            <p:nvPr/>
          </p:nvSpPr>
          <p:spPr>
            <a:xfrm>
              <a:off x="0" y="1254910"/>
              <a:ext cx="5760000" cy="396000"/>
            </a:xfrm>
            <a:prstGeom prst="roundRect">
              <a:avLst>
                <a:gd name="adj" fmla="val 43894"/>
              </a:avLst>
            </a:prstGeom>
            <a:solidFill>
              <a:srgbClr val="FFFFFF">
                <a:lumMod val="95000"/>
              </a:srgbClr>
            </a:solidFill>
            <a:ln w="25400" cap="flat" cmpd="sng" algn="ctr">
              <a:noFill/>
              <a:prstDash val="solid"/>
            </a:ln>
            <a:effectLst/>
          </p:spPr>
          <p:txBody>
            <a:bodyPr rtlCol="0" anchor="ctr"/>
            <a:lstStyle/>
            <a:p>
              <a:endParaRPr lang="en-CA"/>
            </a:p>
          </p:txBody>
        </p:sp>
        <p:sp>
          <p:nvSpPr>
            <p:cNvPr id="7" name="Oval 6">
              <a:extLst>
                <a:ext uri="{FF2B5EF4-FFF2-40B4-BE49-F238E27FC236}">
                  <a16:creationId xmlns:a16="http://schemas.microsoft.com/office/drawing/2014/main" id="{B418DF0D-816C-57E9-1CF1-C340E9C55C74}"/>
                </a:ext>
              </a:extLst>
            </p:cNvPr>
            <p:cNvSpPr/>
            <p:nvPr/>
          </p:nvSpPr>
          <p:spPr>
            <a:xfrm>
              <a:off x="2559824" y="1102945"/>
              <a:ext cx="648000" cy="648000"/>
            </a:xfrm>
            <a:prstGeom prst="ellipse">
              <a:avLst/>
            </a:prstGeom>
            <a:solidFill>
              <a:srgbClr val="ED1C24"/>
            </a:solidFill>
            <a:ln w="57150" cap="flat" cmpd="sng" algn="ctr">
              <a:solidFill>
                <a:srgbClr val="FFFFFF"/>
              </a:solidFill>
              <a:prstDash val="solid"/>
            </a:ln>
            <a:effectLst/>
          </p:spPr>
          <p:txBody>
            <a:bodyPr rtlCol="0" anchor="ctr"/>
            <a:lstStyle/>
            <a:p>
              <a:endParaRPr lang="en-CA"/>
            </a:p>
          </p:txBody>
        </p:sp>
        <p:pic>
          <p:nvPicPr>
            <p:cNvPr id="8" name="Picture 7" descr="Home ">
              <a:extLst>
                <a:ext uri="{FF2B5EF4-FFF2-40B4-BE49-F238E27FC236}">
                  <a16:creationId xmlns:a16="http://schemas.microsoft.com/office/drawing/2014/main" id="{39564545-E781-D692-C320-1A45C50410E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667209" y="1189680"/>
              <a:ext cx="432000" cy="432000"/>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684;p29">
              <a:extLst>
                <a:ext uri="{FF2B5EF4-FFF2-40B4-BE49-F238E27FC236}">
                  <a16:creationId xmlns:a16="http://schemas.microsoft.com/office/drawing/2014/main" id="{28D98281-20C2-5AAF-33E8-441CBABA1619}"/>
                </a:ext>
              </a:extLst>
            </p:cNvPr>
            <p:cNvSpPr txBox="1"/>
            <p:nvPr/>
          </p:nvSpPr>
          <p:spPr>
            <a:xfrm>
              <a:off x="1614038" y="0"/>
              <a:ext cx="2531924" cy="781093"/>
            </a:xfrm>
            <a:prstGeom prst="rect">
              <a:avLst/>
            </a:prstGeom>
            <a:noFill/>
            <a:ln>
              <a:noFill/>
            </a:ln>
          </p:spPr>
          <p:txBody>
            <a:bodyPr spcFirstLastPara="1" wrap="square" lIns="91425" tIns="91425" rIns="91425" bIns="91425" anchor="ctr" anchorCtr="0">
              <a:noAutofit/>
            </a:bodyPr>
            <a:lstStyle/>
            <a:p>
              <a:pPr algn="ctr">
                <a:lnSpc>
                  <a:spcPts val="1300"/>
                </a:lnSpc>
                <a:spcBef>
                  <a:spcPts val="900"/>
                </a:spcBef>
                <a:spcAft>
                  <a:spcPts val="900"/>
                </a:spcAft>
                <a:tabLst>
                  <a:tab pos="457200" algn="l"/>
                </a:tabLst>
              </a:pPr>
              <a:r>
                <a:rPr lang="en-US" sz="1200" b="1" kern="1200" dirty="0" err="1">
                  <a:solidFill>
                    <a:srgbClr val="ED1C24"/>
                  </a:solidFill>
                  <a:effectLst/>
                  <a:latin typeface="Arial" panose="020B0604020202020204" pitchFamily="34" charset="0"/>
                  <a:ea typeface="Roboto" panose="02000000000000000000" pitchFamily="2" charset="0"/>
                  <a:cs typeface="Arial" panose="020B0604020202020204" pitchFamily="34" charset="0"/>
                </a:rPr>
                <a:t>Combler</a:t>
              </a:r>
              <a:r>
                <a:rPr lang="en-US" sz="1200" b="1" kern="1200" dirty="0">
                  <a:solidFill>
                    <a:srgbClr val="ED1C24"/>
                  </a:solidFill>
                  <a:effectLst/>
                  <a:latin typeface="Arial" panose="020B0604020202020204" pitchFamily="34" charset="0"/>
                  <a:ea typeface="Roboto" panose="02000000000000000000" pitchFamily="2" charset="0"/>
                  <a:cs typeface="Arial" panose="020B0604020202020204" pitchFamily="34" charset="0"/>
                </a:rPr>
                <a:t> le </a:t>
              </a:r>
              <a:r>
                <a:rPr lang="en-US" sz="1200" b="1" kern="1200" dirty="0" err="1">
                  <a:solidFill>
                    <a:srgbClr val="ED1C24"/>
                  </a:solidFill>
                  <a:effectLst/>
                  <a:latin typeface="Arial" panose="020B0604020202020204" pitchFamily="34" charset="0"/>
                  <a:ea typeface="Roboto" panose="02000000000000000000" pitchFamily="2" charset="0"/>
                  <a:cs typeface="Arial" panose="020B0604020202020204" pitchFamily="34" charset="0"/>
                </a:rPr>
                <a:t>manque</a:t>
              </a:r>
              <a:r>
                <a:rPr lang="en-US" sz="1200" b="1" kern="1200" dirty="0">
                  <a:solidFill>
                    <a:srgbClr val="ED1C24"/>
                  </a:solidFill>
                  <a:effectLst/>
                  <a:latin typeface="Arial" panose="020B0604020202020204" pitchFamily="34" charset="0"/>
                  <a:ea typeface="Roboto" panose="02000000000000000000" pitchFamily="2" charset="0"/>
                  <a:cs typeface="Arial" panose="020B0604020202020204" pitchFamily="34" charset="0"/>
                </a:rPr>
                <a:t>  </a:t>
              </a:r>
              <a:br>
                <a:rPr lang="en-US" sz="1200" b="1" kern="1200" dirty="0">
                  <a:solidFill>
                    <a:srgbClr val="ED1C24"/>
                  </a:solidFill>
                  <a:effectLst/>
                  <a:latin typeface="Arial" panose="020B0604020202020204" pitchFamily="34" charset="0"/>
                  <a:ea typeface="Roboto" panose="02000000000000000000" pitchFamily="2" charset="0"/>
                  <a:cs typeface="Arial" panose="020B0604020202020204" pitchFamily="34" charset="0"/>
                </a:rPr>
              </a:br>
              <a:r>
                <a:rPr lang="en-US" sz="1200" b="1" kern="1200" dirty="0" err="1">
                  <a:solidFill>
                    <a:srgbClr val="ED1C24"/>
                  </a:solidFill>
                  <a:effectLst/>
                  <a:latin typeface="Arial" panose="020B0604020202020204" pitchFamily="34" charset="0"/>
                  <a:ea typeface="Roboto" panose="02000000000000000000" pitchFamily="2" charset="0"/>
                  <a:cs typeface="Arial" panose="020B0604020202020204" pitchFamily="34" charset="0"/>
                </a:rPr>
                <a:t>d'infrastructures</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300"/>
                </a:lnSpc>
                <a:spcBef>
                  <a:spcPts val="900"/>
                </a:spcBef>
                <a:spcAft>
                  <a:spcPts val="900"/>
                </a:spcAft>
                <a:tabLst>
                  <a:tab pos="457200" algn="l"/>
                </a:tabLst>
              </a:pPr>
              <a:r>
                <a:rPr lang="en-US" sz="1000" b="1" kern="1200" dirty="0">
                  <a:solidFill>
                    <a:srgbClr val="000000"/>
                  </a:solidFill>
                  <a:effectLst/>
                  <a:latin typeface="Arial" panose="020B0604020202020204" pitchFamily="34" charset="0"/>
                  <a:ea typeface="Roboto" panose="02000000000000000000" pitchFamily="2" charset="0"/>
                  <a:cs typeface="Arial" panose="020B0604020202020204" pitchFamily="34" charset="0"/>
                </a:rPr>
                <a:t>Le coût de l'</a:t>
              </a:r>
              <a:r>
                <a:rPr lang="en-CA" sz="1000" b="1" kern="1200" dirty="0">
                  <a:solidFill>
                    <a:srgbClr val="000000"/>
                  </a:solidFill>
                  <a:effectLst/>
                  <a:latin typeface="Arial" panose="020B0604020202020204" pitchFamily="34" charset="0"/>
                  <a:ea typeface="Roboto" panose="02000000000000000000" pitchFamily="2" charset="0"/>
                  <a:cs typeface="Arial" panose="020B0604020202020204" pitchFamily="34" charset="0"/>
                </a:rPr>
                <a:t>inaction</a:t>
              </a:r>
              <a:endParaRPr lang="en-CA"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300"/>
                </a:lnSpc>
                <a:spcBef>
                  <a:spcPts val="900"/>
                </a:spcBef>
                <a:spcAft>
                  <a:spcPts val="900"/>
                </a:spcAft>
                <a:tabLst>
                  <a:tab pos="457200" algn="l"/>
                </a:tabLst>
              </a:pPr>
              <a:r>
                <a:rPr lang="en-CA" sz="1000" dirty="0">
                  <a:solidFill>
                    <a:srgbClr val="000000"/>
                  </a:solidFill>
                  <a:effectLst/>
                  <a:latin typeface="Arial" panose="020B0604020202020204" pitchFamily="34" charset="0"/>
                  <a:ea typeface="Roboto" panose="02000000000000000000" pitchFamily="2" charset="0"/>
                  <a:cs typeface="Times New Roman" panose="02020603050405020304" pitchFamily="18" charset="0"/>
                </a:rPr>
                <a:t> </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Google Shape;684;p29">
              <a:extLst>
                <a:ext uri="{FF2B5EF4-FFF2-40B4-BE49-F238E27FC236}">
                  <a16:creationId xmlns:a16="http://schemas.microsoft.com/office/drawing/2014/main" id="{DBBD5205-A088-E29E-CAD5-E6A8FF2A7A41}"/>
                </a:ext>
              </a:extLst>
            </p:cNvPr>
            <p:cNvSpPr txBox="1"/>
            <p:nvPr/>
          </p:nvSpPr>
          <p:spPr>
            <a:xfrm>
              <a:off x="3718205" y="256776"/>
              <a:ext cx="1922598" cy="847634"/>
            </a:xfrm>
            <a:prstGeom prst="rect">
              <a:avLst/>
            </a:prstGeom>
            <a:noFill/>
            <a:ln>
              <a:noFill/>
            </a:ln>
          </p:spPr>
          <p:txBody>
            <a:bodyPr spcFirstLastPara="1" wrap="square" lIns="91425" tIns="91425" rIns="91425" bIns="91425" anchor="ctr" anchorCtr="0">
              <a:noAutofit/>
            </a:bodyPr>
            <a:lstStyle/>
            <a:p>
              <a:pPr algn="ctr">
                <a:lnSpc>
                  <a:spcPts val="1300"/>
                </a:lnSpc>
                <a:spcBef>
                  <a:spcPts val="900"/>
                </a:spcBef>
                <a:spcAft>
                  <a:spcPts val="900"/>
                </a:spcAft>
                <a:tabLst>
                  <a:tab pos="457200" algn="l"/>
                </a:tabLst>
              </a:pPr>
              <a:r>
                <a:rPr lang="fr-CA" sz="1100" b="1" kern="1200" dirty="0">
                  <a:solidFill>
                    <a:srgbClr val="302F30"/>
                  </a:solidFill>
                  <a:effectLst/>
                  <a:latin typeface="Arial" panose="020B0604020202020204" pitchFamily="34" charset="0"/>
                  <a:ea typeface="Roboto" panose="02000000000000000000" pitchFamily="2" charset="0"/>
                  <a:cs typeface="Arial" panose="020B0604020202020204" pitchFamily="34" charset="0"/>
                </a:rPr>
                <a:t>Prolongation jusqu'en 2040 de l’engagement de combler le manque –</a:t>
              </a:r>
              <a:br>
                <a:rPr lang="fr-CA" sz="1100" b="1" kern="1200" dirty="0">
                  <a:solidFill>
                    <a:srgbClr val="302F30"/>
                  </a:solidFill>
                  <a:effectLst/>
                  <a:latin typeface="Arial" panose="020B0604020202020204" pitchFamily="34" charset="0"/>
                  <a:ea typeface="Roboto" panose="02000000000000000000" pitchFamily="2" charset="0"/>
                  <a:cs typeface="Arial" panose="020B0604020202020204" pitchFamily="34" charset="0"/>
                </a:rPr>
              </a:br>
              <a:r>
                <a:rPr lang="fr-CA" sz="1100" b="1" kern="1200" dirty="0">
                  <a:solidFill>
                    <a:srgbClr val="302F30"/>
                  </a:solidFill>
                  <a:effectLst/>
                  <a:latin typeface="Arial" panose="020B0604020202020204" pitchFamily="34" charset="0"/>
                  <a:ea typeface="Roboto" panose="02000000000000000000" pitchFamily="2" charset="0"/>
                  <a:cs typeface="Arial" panose="020B0604020202020204" pitchFamily="34" charset="0"/>
                </a:rPr>
                <a:t>527,9 milliards de dollars (+51,17 %)</a:t>
              </a:r>
              <a:endParaRPr lang="fr-C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300"/>
                </a:lnSpc>
                <a:spcBef>
                  <a:spcPts val="900"/>
                </a:spcBef>
                <a:spcAft>
                  <a:spcPts val="900"/>
                </a:spcAft>
                <a:tabLst>
                  <a:tab pos="457200" algn="l"/>
                </a:tabLst>
              </a:pPr>
              <a:r>
                <a:rPr lang="en-US" sz="1000" kern="1200" dirty="0">
                  <a:solidFill>
                    <a:srgbClr val="302F30"/>
                  </a:solidFill>
                  <a:effectLst/>
                  <a:latin typeface="Arial" panose="020B0604020202020204" pitchFamily="34" charset="0"/>
                  <a:ea typeface="Roboto" panose="02000000000000000000" pitchFamily="2" charset="0"/>
                  <a:cs typeface="Arial" panose="020B0604020202020204" pitchFamily="34" charset="0"/>
                </a:rPr>
                <a:t> </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300"/>
                </a:lnSpc>
                <a:spcBef>
                  <a:spcPts val="900"/>
                </a:spcBef>
                <a:spcAft>
                  <a:spcPts val="900"/>
                </a:spcAft>
                <a:tabLst>
                  <a:tab pos="457200" algn="l"/>
                </a:tabLst>
              </a:pPr>
              <a:r>
                <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11" name="Rectangle: Rounded Corners 10">
              <a:extLst>
                <a:ext uri="{FF2B5EF4-FFF2-40B4-BE49-F238E27FC236}">
                  <a16:creationId xmlns:a16="http://schemas.microsoft.com/office/drawing/2014/main" id="{ABA7A7B9-4D7A-29EA-8D26-1982812C0525}"/>
                </a:ext>
              </a:extLst>
            </p:cNvPr>
            <p:cNvSpPr/>
            <p:nvPr/>
          </p:nvSpPr>
          <p:spPr>
            <a:xfrm>
              <a:off x="0" y="1898839"/>
              <a:ext cx="5760000" cy="396000"/>
            </a:xfrm>
            <a:prstGeom prst="roundRect">
              <a:avLst>
                <a:gd name="adj" fmla="val 39824"/>
              </a:avLst>
            </a:prstGeom>
            <a:solidFill>
              <a:srgbClr val="FFFFFF">
                <a:lumMod val="95000"/>
              </a:srgbClr>
            </a:solidFill>
            <a:ln w="25400" cap="flat" cmpd="sng" algn="ctr">
              <a:noFill/>
              <a:prstDash val="solid"/>
            </a:ln>
            <a:effectLst/>
          </p:spPr>
          <p:txBody>
            <a:bodyPr rtlCol="0" anchor="ctr"/>
            <a:lstStyle/>
            <a:p>
              <a:endParaRPr lang="en-CA"/>
            </a:p>
          </p:txBody>
        </p:sp>
        <p:sp>
          <p:nvSpPr>
            <p:cNvPr id="12" name="Oval 11">
              <a:extLst>
                <a:ext uri="{FF2B5EF4-FFF2-40B4-BE49-F238E27FC236}">
                  <a16:creationId xmlns:a16="http://schemas.microsoft.com/office/drawing/2014/main" id="{2CAEE79E-EF0A-0E53-7692-F019FDD5E6FD}"/>
                </a:ext>
              </a:extLst>
            </p:cNvPr>
            <p:cNvSpPr/>
            <p:nvPr/>
          </p:nvSpPr>
          <p:spPr>
            <a:xfrm>
              <a:off x="2559824" y="1764237"/>
              <a:ext cx="648000" cy="648000"/>
            </a:xfrm>
            <a:prstGeom prst="ellipse">
              <a:avLst/>
            </a:prstGeom>
            <a:solidFill>
              <a:srgbClr val="ED1C24"/>
            </a:solidFill>
            <a:ln w="57150" cap="flat" cmpd="sng" algn="ctr">
              <a:solidFill>
                <a:srgbClr val="FFFFFF"/>
              </a:solidFill>
              <a:prstDash val="solid"/>
            </a:ln>
            <a:effectLst/>
          </p:spPr>
          <p:txBody>
            <a:bodyPr rtlCol="0" anchor="ctr"/>
            <a:lstStyle/>
            <a:p>
              <a:endParaRPr lang="en-CA"/>
            </a:p>
          </p:txBody>
        </p:sp>
        <p:sp>
          <p:nvSpPr>
            <p:cNvPr id="13" name="Rectangle: Rounded Corners 12">
              <a:extLst>
                <a:ext uri="{FF2B5EF4-FFF2-40B4-BE49-F238E27FC236}">
                  <a16:creationId xmlns:a16="http://schemas.microsoft.com/office/drawing/2014/main" id="{95AD8950-FA7B-CAFC-13CD-1E33A05095FB}"/>
                </a:ext>
              </a:extLst>
            </p:cNvPr>
            <p:cNvSpPr/>
            <p:nvPr/>
          </p:nvSpPr>
          <p:spPr>
            <a:xfrm>
              <a:off x="0" y="2546839"/>
              <a:ext cx="5760000" cy="396000"/>
            </a:xfrm>
            <a:prstGeom prst="roundRect">
              <a:avLst>
                <a:gd name="adj" fmla="val 39824"/>
              </a:avLst>
            </a:prstGeom>
            <a:solidFill>
              <a:srgbClr val="FFFFFF">
                <a:lumMod val="95000"/>
              </a:srgbClr>
            </a:solidFill>
            <a:ln w="25400" cap="flat" cmpd="sng" algn="ctr">
              <a:noFill/>
              <a:prstDash val="solid"/>
            </a:ln>
            <a:effectLst/>
          </p:spPr>
          <p:txBody>
            <a:bodyPr rtlCol="0" anchor="ctr"/>
            <a:lstStyle/>
            <a:p>
              <a:endParaRPr lang="en-CA"/>
            </a:p>
          </p:txBody>
        </p:sp>
        <p:sp>
          <p:nvSpPr>
            <p:cNvPr id="14" name="Oval 13">
              <a:extLst>
                <a:ext uri="{FF2B5EF4-FFF2-40B4-BE49-F238E27FC236}">
                  <a16:creationId xmlns:a16="http://schemas.microsoft.com/office/drawing/2014/main" id="{B4A6A45F-E88E-7005-97CA-CBA7B380F5C0}"/>
                </a:ext>
              </a:extLst>
            </p:cNvPr>
            <p:cNvSpPr/>
            <p:nvPr/>
          </p:nvSpPr>
          <p:spPr>
            <a:xfrm>
              <a:off x="2559824" y="2430561"/>
              <a:ext cx="648000" cy="648000"/>
            </a:xfrm>
            <a:prstGeom prst="ellipse">
              <a:avLst/>
            </a:prstGeom>
            <a:solidFill>
              <a:srgbClr val="ED1C24"/>
            </a:solidFill>
            <a:ln w="57150" cap="flat" cmpd="sng" algn="ctr">
              <a:solidFill>
                <a:srgbClr val="FFFFFF"/>
              </a:solidFill>
              <a:prstDash val="solid"/>
            </a:ln>
            <a:effectLst/>
          </p:spPr>
          <p:txBody>
            <a:bodyPr rtlCol="0" anchor="ctr"/>
            <a:lstStyle/>
            <a:p>
              <a:endParaRPr lang="en-CA"/>
            </a:p>
          </p:txBody>
        </p:sp>
        <p:pic>
          <p:nvPicPr>
            <p:cNvPr id="15" name="Picture 14" descr="Reading free icon">
              <a:extLst>
                <a:ext uri="{FF2B5EF4-FFF2-40B4-BE49-F238E27FC236}">
                  <a16:creationId xmlns:a16="http://schemas.microsoft.com/office/drawing/2014/main" id="{EA2DDF25-5B5A-06B5-144D-95EB8648D5B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683880" y="2541143"/>
              <a:ext cx="396000" cy="396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CF320222-AD8A-3348-6AF1-570EB8478E36}"/>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683880" y="1868847"/>
              <a:ext cx="396000" cy="396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97415B1F-3682-F63D-DD95-6627A7B19EFC}"/>
                </a:ext>
              </a:extLst>
            </p:cNvPr>
            <p:cNvSpPr/>
            <p:nvPr/>
          </p:nvSpPr>
          <p:spPr>
            <a:xfrm>
              <a:off x="0" y="3236222"/>
              <a:ext cx="5760000" cy="396000"/>
            </a:xfrm>
            <a:prstGeom prst="roundRect">
              <a:avLst>
                <a:gd name="adj" fmla="val 43894"/>
              </a:avLst>
            </a:prstGeom>
            <a:solidFill>
              <a:srgbClr val="FFFFFF">
                <a:lumMod val="95000"/>
              </a:srgbClr>
            </a:solidFill>
            <a:ln w="25400" cap="flat" cmpd="sng" algn="ctr">
              <a:noFill/>
              <a:prstDash val="solid"/>
            </a:ln>
            <a:effectLst/>
          </p:spPr>
          <p:txBody>
            <a:bodyPr rtlCol="0" anchor="ctr"/>
            <a:lstStyle/>
            <a:p>
              <a:endParaRPr lang="en-CA"/>
            </a:p>
          </p:txBody>
        </p:sp>
        <p:sp>
          <p:nvSpPr>
            <p:cNvPr id="18" name="Oval 17">
              <a:extLst>
                <a:ext uri="{FF2B5EF4-FFF2-40B4-BE49-F238E27FC236}">
                  <a16:creationId xmlns:a16="http://schemas.microsoft.com/office/drawing/2014/main" id="{2B68B081-B06B-AF19-4C3D-5EE7654422A0}"/>
                </a:ext>
              </a:extLst>
            </p:cNvPr>
            <p:cNvSpPr/>
            <p:nvPr/>
          </p:nvSpPr>
          <p:spPr>
            <a:xfrm>
              <a:off x="2559824" y="3084257"/>
              <a:ext cx="648000" cy="648000"/>
            </a:xfrm>
            <a:prstGeom prst="ellipse">
              <a:avLst/>
            </a:prstGeom>
            <a:solidFill>
              <a:srgbClr val="ED1C24"/>
            </a:solidFill>
            <a:ln w="57150" cap="flat" cmpd="sng" algn="ctr">
              <a:solidFill>
                <a:srgbClr val="FFFFFF"/>
              </a:solidFill>
              <a:prstDash val="solid"/>
            </a:ln>
            <a:effectLst/>
          </p:spPr>
          <p:txBody>
            <a:bodyPr rtlCol="0" anchor="ctr"/>
            <a:lstStyle/>
            <a:p>
              <a:endParaRPr lang="en-CA"/>
            </a:p>
          </p:txBody>
        </p:sp>
        <p:sp>
          <p:nvSpPr>
            <p:cNvPr id="19" name="Rectangle: Rounded Corners 18">
              <a:extLst>
                <a:ext uri="{FF2B5EF4-FFF2-40B4-BE49-F238E27FC236}">
                  <a16:creationId xmlns:a16="http://schemas.microsoft.com/office/drawing/2014/main" id="{38AD6A8F-39FE-B5A1-A8A0-A5E3530CDA70}"/>
                </a:ext>
              </a:extLst>
            </p:cNvPr>
            <p:cNvSpPr/>
            <p:nvPr/>
          </p:nvSpPr>
          <p:spPr>
            <a:xfrm>
              <a:off x="0" y="3880151"/>
              <a:ext cx="5760000" cy="396000"/>
            </a:xfrm>
            <a:prstGeom prst="roundRect">
              <a:avLst>
                <a:gd name="adj" fmla="val 39824"/>
              </a:avLst>
            </a:prstGeom>
            <a:solidFill>
              <a:srgbClr val="FFFFFF">
                <a:lumMod val="95000"/>
              </a:srgbClr>
            </a:solidFill>
            <a:ln w="25400" cap="flat" cmpd="sng" algn="ctr">
              <a:noFill/>
              <a:prstDash val="solid"/>
            </a:ln>
            <a:effectLst/>
          </p:spPr>
          <p:txBody>
            <a:bodyPr rtlCol="0" anchor="ctr"/>
            <a:lstStyle/>
            <a:p>
              <a:endParaRPr lang="en-CA"/>
            </a:p>
          </p:txBody>
        </p:sp>
        <p:sp>
          <p:nvSpPr>
            <p:cNvPr id="20" name="Oval 19">
              <a:extLst>
                <a:ext uri="{FF2B5EF4-FFF2-40B4-BE49-F238E27FC236}">
                  <a16:creationId xmlns:a16="http://schemas.microsoft.com/office/drawing/2014/main" id="{38DBF2FD-B586-CB6A-64AF-5E0ECABDB50D}"/>
                </a:ext>
              </a:extLst>
            </p:cNvPr>
            <p:cNvSpPr/>
            <p:nvPr/>
          </p:nvSpPr>
          <p:spPr>
            <a:xfrm>
              <a:off x="2559824" y="3745549"/>
              <a:ext cx="648000" cy="648000"/>
            </a:xfrm>
            <a:prstGeom prst="ellipse">
              <a:avLst/>
            </a:prstGeom>
            <a:solidFill>
              <a:srgbClr val="ED1C24"/>
            </a:solidFill>
            <a:ln w="57150" cap="flat" cmpd="sng" algn="ctr">
              <a:solidFill>
                <a:srgbClr val="FFFFFF"/>
              </a:solidFill>
              <a:prstDash val="solid"/>
            </a:ln>
            <a:effectLst/>
          </p:spPr>
          <p:txBody>
            <a:bodyPr rtlCol="0" anchor="ctr"/>
            <a:lstStyle/>
            <a:p>
              <a:endParaRPr lang="en-CA"/>
            </a:p>
          </p:txBody>
        </p:sp>
        <p:sp>
          <p:nvSpPr>
            <p:cNvPr id="21" name="Rectangle: Rounded Corners 20">
              <a:extLst>
                <a:ext uri="{FF2B5EF4-FFF2-40B4-BE49-F238E27FC236}">
                  <a16:creationId xmlns:a16="http://schemas.microsoft.com/office/drawing/2014/main" id="{45BC4B9F-8FDA-E28A-E9FD-A2D5CFFDB54B}"/>
                </a:ext>
              </a:extLst>
            </p:cNvPr>
            <p:cNvSpPr/>
            <p:nvPr/>
          </p:nvSpPr>
          <p:spPr>
            <a:xfrm>
              <a:off x="0" y="4528151"/>
              <a:ext cx="5760000" cy="396000"/>
            </a:xfrm>
            <a:prstGeom prst="roundRect">
              <a:avLst>
                <a:gd name="adj" fmla="val 39824"/>
              </a:avLst>
            </a:prstGeom>
            <a:solidFill>
              <a:srgbClr val="FFFFFF">
                <a:lumMod val="95000"/>
              </a:srgbClr>
            </a:solidFill>
            <a:ln w="25400" cap="flat" cmpd="sng" algn="ctr">
              <a:noFill/>
              <a:prstDash val="solid"/>
            </a:ln>
            <a:effectLst/>
          </p:spPr>
          <p:txBody>
            <a:bodyPr rtlCol="0" anchor="ctr"/>
            <a:lstStyle/>
            <a:p>
              <a:endParaRPr lang="en-CA"/>
            </a:p>
          </p:txBody>
        </p:sp>
        <p:sp>
          <p:nvSpPr>
            <p:cNvPr id="22" name="Oval 21">
              <a:extLst>
                <a:ext uri="{FF2B5EF4-FFF2-40B4-BE49-F238E27FC236}">
                  <a16:creationId xmlns:a16="http://schemas.microsoft.com/office/drawing/2014/main" id="{C2C435CC-A4D2-ABAA-8623-1154D54C6825}"/>
                </a:ext>
              </a:extLst>
            </p:cNvPr>
            <p:cNvSpPr/>
            <p:nvPr/>
          </p:nvSpPr>
          <p:spPr>
            <a:xfrm>
              <a:off x="2559824" y="4411873"/>
              <a:ext cx="648000" cy="648000"/>
            </a:xfrm>
            <a:prstGeom prst="ellipse">
              <a:avLst/>
            </a:prstGeom>
            <a:solidFill>
              <a:srgbClr val="ED1C24"/>
            </a:solidFill>
            <a:ln w="57150" cap="flat" cmpd="sng" algn="ctr">
              <a:solidFill>
                <a:srgbClr val="FFFFFF"/>
              </a:solidFill>
              <a:prstDash val="solid"/>
            </a:ln>
            <a:effectLst/>
          </p:spPr>
          <p:txBody>
            <a:bodyPr rtlCol="0" anchor="ctr"/>
            <a:lstStyle/>
            <a:p>
              <a:endParaRPr lang="en-CA"/>
            </a:p>
          </p:txBody>
        </p:sp>
        <p:sp>
          <p:nvSpPr>
            <p:cNvPr id="23" name="Rectangle: Rounded Corners 22">
              <a:extLst>
                <a:ext uri="{FF2B5EF4-FFF2-40B4-BE49-F238E27FC236}">
                  <a16:creationId xmlns:a16="http://schemas.microsoft.com/office/drawing/2014/main" id="{79165D0C-CFC6-539C-E586-783EAE8D7930}"/>
                </a:ext>
              </a:extLst>
            </p:cNvPr>
            <p:cNvSpPr/>
            <p:nvPr/>
          </p:nvSpPr>
          <p:spPr>
            <a:xfrm>
              <a:off x="0" y="5224606"/>
              <a:ext cx="5760000" cy="396000"/>
            </a:xfrm>
            <a:prstGeom prst="roundRect">
              <a:avLst>
                <a:gd name="adj" fmla="val 43894"/>
              </a:avLst>
            </a:prstGeom>
            <a:solidFill>
              <a:srgbClr val="FFFFFF">
                <a:lumMod val="95000"/>
              </a:srgbClr>
            </a:solidFill>
            <a:ln w="25400" cap="flat" cmpd="sng" algn="ctr">
              <a:noFill/>
              <a:prstDash val="solid"/>
            </a:ln>
            <a:effectLst/>
          </p:spPr>
          <p:txBody>
            <a:bodyPr rtlCol="0" anchor="ctr"/>
            <a:lstStyle/>
            <a:p>
              <a:endParaRPr lang="en-CA"/>
            </a:p>
          </p:txBody>
        </p:sp>
        <p:sp>
          <p:nvSpPr>
            <p:cNvPr id="24" name="Oval 23">
              <a:extLst>
                <a:ext uri="{FF2B5EF4-FFF2-40B4-BE49-F238E27FC236}">
                  <a16:creationId xmlns:a16="http://schemas.microsoft.com/office/drawing/2014/main" id="{BCDF140D-9486-A3B2-4C83-B59A735C1AE2}"/>
                </a:ext>
              </a:extLst>
            </p:cNvPr>
            <p:cNvSpPr/>
            <p:nvPr/>
          </p:nvSpPr>
          <p:spPr>
            <a:xfrm>
              <a:off x="2559824" y="5072641"/>
              <a:ext cx="648000" cy="648000"/>
            </a:xfrm>
            <a:prstGeom prst="ellipse">
              <a:avLst/>
            </a:prstGeom>
            <a:solidFill>
              <a:srgbClr val="ED1C24"/>
            </a:solidFill>
            <a:ln w="57150" cap="flat" cmpd="sng" algn="ctr">
              <a:solidFill>
                <a:srgbClr val="FFFFFF"/>
              </a:solidFill>
              <a:prstDash val="solid"/>
            </a:ln>
            <a:effectLst/>
          </p:spPr>
          <p:txBody>
            <a:bodyPr rtlCol="0" anchor="ctr"/>
            <a:lstStyle/>
            <a:p>
              <a:endParaRPr lang="en-CA"/>
            </a:p>
          </p:txBody>
        </p:sp>
        <p:sp>
          <p:nvSpPr>
            <p:cNvPr id="25" name="Rectangle: Rounded Corners 24">
              <a:extLst>
                <a:ext uri="{FF2B5EF4-FFF2-40B4-BE49-F238E27FC236}">
                  <a16:creationId xmlns:a16="http://schemas.microsoft.com/office/drawing/2014/main" id="{DD5E9A57-11B0-D7AB-B436-6843FD8C01E9}"/>
                </a:ext>
              </a:extLst>
            </p:cNvPr>
            <p:cNvSpPr/>
            <p:nvPr/>
          </p:nvSpPr>
          <p:spPr>
            <a:xfrm>
              <a:off x="0" y="5868535"/>
              <a:ext cx="5760000" cy="396000"/>
            </a:xfrm>
            <a:prstGeom prst="roundRect">
              <a:avLst>
                <a:gd name="adj" fmla="val 39824"/>
              </a:avLst>
            </a:prstGeom>
            <a:solidFill>
              <a:srgbClr val="FFFFFF">
                <a:lumMod val="95000"/>
              </a:srgbClr>
            </a:solidFill>
            <a:ln w="25400" cap="flat" cmpd="sng" algn="ctr">
              <a:noFill/>
              <a:prstDash val="solid"/>
            </a:ln>
            <a:effectLst/>
          </p:spPr>
          <p:txBody>
            <a:bodyPr rtlCol="0" anchor="ctr"/>
            <a:lstStyle/>
            <a:p>
              <a:endParaRPr lang="en-CA"/>
            </a:p>
          </p:txBody>
        </p:sp>
        <p:sp>
          <p:nvSpPr>
            <p:cNvPr id="26" name="Oval 25">
              <a:extLst>
                <a:ext uri="{FF2B5EF4-FFF2-40B4-BE49-F238E27FC236}">
                  <a16:creationId xmlns:a16="http://schemas.microsoft.com/office/drawing/2014/main" id="{30F821F6-8EE4-9219-A15A-93231EFD2735}"/>
                </a:ext>
              </a:extLst>
            </p:cNvPr>
            <p:cNvSpPr/>
            <p:nvPr/>
          </p:nvSpPr>
          <p:spPr>
            <a:xfrm>
              <a:off x="2559824" y="5733933"/>
              <a:ext cx="648000" cy="648000"/>
            </a:xfrm>
            <a:prstGeom prst="ellipse">
              <a:avLst/>
            </a:prstGeom>
            <a:solidFill>
              <a:srgbClr val="ED1C24"/>
            </a:solidFill>
            <a:ln w="57150" cap="flat" cmpd="sng" algn="ctr">
              <a:solidFill>
                <a:srgbClr val="FFFFFF"/>
              </a:solidFill>
              <a:prstDash val="solid"/>
            </a:ln>
            <a:effectLst/>
          </p:spPr>
          <p:txBody>
            <a:bodyPr rtlCol="0" anchor="ctr"/>
            <a:lstStyle/>
            <a:p>
              <a:endParaRPr lang="en-CA"/>
            </a:p>
          </p:txBody>
        </p:sp>
        <p:sp>
          <p:nvSpPr>
            <p:cNvPr id="27" name="Rectangle: Rounded Corners 26">
              <a:extLst>
                <a:ext uri="{FF2B5EF4-FFF2-40B4-BE49-F238E27FC236}">
                  <a16:creationId xmlns:a16="http://schemas.microsoft.com/office/drawing/2014/main" id="{E6588469-1BD6-09DD-BD1C-6ACCEF9C6573}"/>
                </a:ext>
              </a:extLst>
            </p:cNvPr>
            <p:cNvSpPr/>
            <p:nvPr/>
          </p:nvSpPr>
          <p:spPr>
            <a:xfrm>
              <a:off x="0" y="6516535"/>
              <a:ext cx="5760000" cy="396000"/>
            </a:xfrm>
            <a:prstGeom prst="roundRect">
              <a:avLst>
                <a:gd name="adj" fmla="val 39824"/>
              </a:avLst>
            </a:prstGeom>
            <a:solidFill>
              <a:srgbClr val="FFFFFF">
                <a:lumMod val="95000"/>
              </a:srgbClr>
            </a:solidFill>
            <a:ln w="25400" cap="flat" cmpd="sng" algn="ctr">
              <a:noFill/>
              <a:prstDash val="solid"/>
            </a:ln>
            <a:effectLst/>
          </p:spPr>
          <p:txBody>
            <a:bodyPr rtlCol="0" anchor="ctr"/>
            <a:lstStyle/>
            <a:p>
              <a:endParaRPr lang="en-CA"/>
            </a:p>
          </p:txBody>
        </p:sp>
        <p:sp>
          <p:nvSpPr>
            <p:cNvPr id="28" name="Oval 27">
              <a:extLst>
                <a:ext uri="{FF2B5EF4-FFF2-40B4-BE49-F238E27FC236}">
                  <a16:creationId xmlns:a16="http://schemas.microsoft.com/office/drawing/2014/main" id="{8BD96E48-973A-3E47-E202-54F5C60DD6D9}"/>
                </a:ext>
              </a:extLst>
            </p:cNvPr>
            <p:cNvSpPr/>
            <p:nvPr/>
          </p:nvSpPr>
          <p:spPr>
            <a:xfrm>
              <a:off x="2559824" y="6400257"/>
              <a:ext cx="648000" cy="648000"/>
            </a:xfrm>
            <a:prstGeom prst="ellipse">
              <a:avLst/>
            </a:prstGeom>
            <a:solidFill>
              <a:srgbClr val="ED1C24"/>
            </a:solidFill>
            <a:ln w="57150" cap="flat" cmpd="sng" algn="ctr">
              <a:solidFill>
                <a:srgbClr val="FFFFFF"/>
              </a:solidFill>
              <a:prstDash val="solid"/>
            </a:ln>
            <a:effectLst/>
          </p:spPr>
          <p:txBody>
            <a:bodyPr rtlCol="0" anchor="ctr"/>
            <a:lstStyle/>
            <a:p>
              <a:endParaRPr lang="en-CA"/>
            </a:p>
          </p:txBody>
        </p:sp>
        <p:sp>
          <p:nvSpPr>
            <p:cNvPr id="29" name="Rectangle: Rounded Corners 28">
              <a:extLst>
                <a:ext uri="{FF2B5EF4-FFF2-40B4-BE49-F238E27FC236}">
                  <a16:creationId xmlns:a16="http://schemas.microsoft.com/office/drawing/2014/main" id="{FDD0D42E-7A99-FD51-E61D-F2E90AC0213E}"/>
                </a:ext>
              </a:extLst>
            </p:cNvPr>
            <p:cNvSpPr/>
            <p:nvPr/>
          </p:nvSpPr>
          <p:spPr>
            <a:xfrm>
              <a:off x="0" y="7175702"/>
              <a:ext cx="5760000" cy="396000"/>
            </a:xfrm>
            <a:prstGeom prst="roundRect">
              <a:avLst>
                <a:gd name="adj" fmla="val 39824"/>
              </a:avLst>
            </a:prstGeom>
            <a:solidFill>
              <a:srgbClr val="FFFFFF">
                <a:lumMod val="95000"/>
              </a:srgbClr>
            </a:solidFill>
            <a:ln w="25400" cap="flat" cmpd="sng" algn="ctr">
              <a:noFill/>
              <a:prstDash val="solid"/>
            </a:ln>
            <a:effectLst/>
          </p:spPr>
          <p:txBody>
            <a:bodyPr rtlCol="0" anchor="ctr"/>
            <a:lstStyle/>
            <a:p>
              <a:endParaRPr lang="en-CA"/>
            </a:p>
          </p:txBody>
        </p:sp>
        <p:sp>
          <p:nvSpPr>
            <p:cNvPr id="30" name="Oval 29">
              <a:extLst>
                <a:ext uri="{FF2B5EF4-FFF2-40B4-BE49-F238E27FC236}">
                  <a16:creationId xmlns:a16="http://schemas.microsoft.com/office/drawing/2014/main" id="{7F391191-0E95-F082-C3BE-0FC20BFC634D}"/>
                </a:ext>
              </a:extLst>
            </p:cNvPr>
            <p:cNvSpPr/>
            <p:nvPr/>
          </p:nvSpPr>
          <p:spPr>
            <a:xfrm>
              <a:off x="2559824" y="7059424"/>
              <a:ext cx="648000" cy="648000"/>
            </a:xfrm>
            <a:prstGeom prst="ellipse">
              <a:avLst/>
            </a:prstGeom>
            <a:solidFill>
              <a:srgbClr val="ED1C24"/>
            </a:solidFill>
            <a:ln w="57150" cap="flat" cmpd="sng" algn="ctr">
              <a:solidFill>
                <a:srgbClr val="FFFFFF"/>
              </a:solidFill>
              <a:prstDash val="solid"/>
            </a:ln>
            <a:effectLst/>
          </p:spPr>
          <p:txBody>
            <a:bodyPr rtlCol="0" anchor="ctr"/>
            <a:lstStyle/>
            <a:p>
              <a:endParaRPr lang="en-CA"/>
            </a:p>
          </p:txBody>
        </p:sp>
        <p:sp>
          <p:nvSpPr>
            <p:cNvPr id="31" name="TextBox 1069">
              <a:extLst>
                <a:ext uri="{FF2B5EF4-FFF2-40B4-BE49-F238E27FC236}">
                  <a16:creationId xmlns:a16="http://schemas.microsoft.com/office/drawing/2014/main" id="{9584D798-548B-45F2-CEDF-0B19D88C113F}"/>
                </a:ext>
              </a:extLst>
            </p:cNvPr>
            <p:cNvSpPr txBox="1"/>
            <p:nvPr/>
          </p:nvSpPr>
          <p:spPr>
            <a:xfrm>
              <a:off x="191611" y="1326486"/>
              <a:ext cx="1586288" cy="237503"/>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dirty="0">
                  <a:solidFill>
                    <a:srgbClr val="302F30"/>
                  </a:solidFill>
                  <a:effectLst/>
                  <a:latin typeface="Arial" panose="020B0604020202020204" pitchFamily="34" charset="0"/>
                  <a:ea typeface="Times New Roman" panose="02020603050405020304" pitchFamily="18" charset="0"/>
                  <a:cs typeface="Arial" panose="020B0604020202020204" pitchFamily="34" charset="0"/>
                </a:rPr>
                <a:t>Logement : 135,1 milliards de dollars </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2" name="TextBox 1074">
              <a:extLst>
                <a:ext uri="{FF2B5EF4-FFF2-40B4-BE49-F238E27FC236}">
                  <a16:creationId xmlns:a16="http://schemas.microsoft.com/office/drawing/2014/main" id="{C10DA0EC-164A-2ECE-F64C-A3313653FF53}"/>
                </a:ext>
              </a:extLst>
            </p:cNvPr>
            <p:cNvSpPr txBox="1"/>
            <p:nvPr/>
          </p:nvSpPr>
          <p:spPr>
            <a:xfrm>
              <a:off x="191611" y="1978317"/>
              <a:ext cx="1873953" cy="550240"/>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dirty="0">
                  <a:solidFill>
                    <a:srgbClr val="302F30"/>
                  </a:solidFill>
                  <a:effectLst/>
                  <a:latin typeface="Arial" panose="020B0604020202020204" pitchFamily="34" charset="0"/>
                  <a:ea typeface="Times New Roman" panose="02020603050405020304" pitchFamily="18" charset="0"/>
                  <a:cs typeface="Arial" panose="020B0604020202020204" pitchFamily="34" charset="0"/>
                </a:rPr>
                <a:t>Infrastructures : 59,5 milliards de dollars </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3" name="TextBox 1079">
              <a:extLst>
                <a:ext uri="{FF2B5EF4-FFF2-40B4-BE49-F238E27FC236}">
                  <a16:creationId xmlns:a16="http://schemas.microsoft.com/office/drawing/2014/main" id="{435A0FC3-8827-9428-5007-D25A3FC870F3}"/>
                </a:ext>
              </a:extLst>
            </p:cNvPr>
            <p:cNvSpPr txBox="1"/>
            <p:nvPr/>
          </p:nvSpPr>
          <p:spPr>
            <a:xfrm>
              <a:off x="190487" y="2614614"/>
              <a:ext cx="1623754" cy="237503"/>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a:solidFill>
                    <a:srgbClr val="302F30"/>
                  </a:solidFill>
                  <a:effectLst/>
                  <a:latin typeface="Arial" panose="020B0604020202020204" pitchFamily="34" charset="0"/>
                  <a:ea typeface="Times New Roman" panose="02020603050405020304" pitchFamily="18" charset="0"/>
                  <a:cs typeface="Arial" panose="020B0604020202020204" pitchFamily="34" charset="0"/>
                </a:rPr>
                <a:t>Éducation : 12,6 milliards de dollars </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3A6DE871-1B9E-ABEA-3D17-4ED32F19E0C2}"/>
                </a:ext>
              </a:extLst>
            </p:cNvPr>
            <p:cNvSpPr txBox="1"/>
            <p:nvPr/>
          </p:nvSpPr>
          <p:spPr>
            <a:xfrm>
              <a:off x="3398842" y="1329655"/>
              <a:ext cx="2345140" cy="318625"/>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dirty="0">
                  <a:solidFill>
                    <a:srgbClr val="302F30"/>
                  </a:solidFill>
                  <a:effectLst/>
                  <a:latin typeface="Arial" panose="020B0604020202020204" pitchFamily="34" charset="0"/>
                  <a:ea typeface="Times New Roman" panose="02020603050405020304" pitchFamily="18" charset="0"/>
                  <a:cs typeface="Arial" panose="020B0604020202020204" pitchFamily="34" charset="0"/>
                </a:rPr>
                <a:t>Augmentation à 201,5 milliards de dollars (+49,1 %)</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5" name="TextBox 1034">
              <a:extLst>
                <a:ext uri="{FF2B5EF4-FFF2-40B4-BE49-F238E27FC236}">
                  <a16:creationId xmlns:a16="http://schemas.microsoft.com/office/drawing/2014/main" id="{14768DF6-AEEF-DA01-4D6F-F581A90F1642}"/>
                </a:ext>
              </a:extLst>
            </p:cNvPr>
            <p:cNvSpPr txBox="1"/>
            <p:nvPr/>
          </p:nvSpPr>
          <p:spPr>
            <a:xfrm>
              <a:off x="3408061" y="1978318"/>
              <a:ext cx="2326090" cy="237503"/>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a:solidFill>
                    <a:srgbClr val="302F30"/>
                  </a:solidFill>
                  <a:effectLst/>
                  <a:latin typeface="Arial" panose="020B0604020202020204" pitchFamily="34" charset="0"/>
                  <a:ea typeface="Times New Roman" panose="02020603050405020304" pitchFamily="18" charset="0"/>
                  <a:cs typeface="Arial" panose="020B0604020202020204" pitchFamily="34" charset="0"/>
                </a:rPr>
                <a:t>Augmentation à 104,8 milliards de dollars (+76,1 %)</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6" name="TextBox 1035">
              <a:extLst>
                <a:ext uri="{FF2B5EF4-FFF2-40B4-BE49-F238E27FC236}">
                  <a16:creationId xmlns:a16="http://schemas.microsoft.com/office/drawing/2014/main" id="{A35B50FB-59D3-67F1-96CB-47E573A2AD64}"/>
                </a:ext>
              </a:extLst>
            </p:cNvPr>
            <p:cNvSpPr txBox="1"/>
            <p:nvPr/>
          </p:nvSpPr>
          <p:spPr>
            <a:xfrm>
              <a:off x="3399695" y="2621106"/>
              <a:ext cx="2334345" cy="318625"/>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dirty="0">
                  <a:solidFill>
                    <a:srgbClr val="302F30"/>
                  </a:solidFill>
                  <a:effectLst/>
                  <a:latin typeface="Arial" panose="020B0604020202020204" pitchFamily="34" charset="0"/>
                  <a:ea typeface="Times New Roman" panose="02020603050405020304" pitchFamily="18" charset="0"/>
                  <a:cs typeface="Arial" panose="020B0604020202020204" pitchFamily="34" charset="0"/>
                </a:rPr>
                <a:t>Augmentation à 23,6 milliards de dollars (+87,3 %)</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7" name="TextBox 1039">
              <a:extLst>
                <a:ext uri="{FF2B5EF4-FFF2-40B4-BE49-F238E27FC236}">
                  <a16:creationId xmlns:a16="http://schemas.microsoft.com/office/drawing/2014/main" id="{47F640C2-72DB-9A3C-4314-44ED475D18F4}"/>
                </a:ext>
              </a:extLst>
            </p:cNvPr>
            <p:cNvSpPr txBox="1"/>
            <p:nvPr/>
          </p:nvSpPr>
          <p:spPr>
            <a:xfrm>
              <a:off x="39822" y="3316152"/>
              <a:ext cx="2591529" cy="550240"/>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dirty="0" err="1">
                  <a:solidFill>
                    <a:srgbClr val="302F30"/>
                  </a:solidFill>
                  <a:effectLst/>
                  <a:latin typeface="Arial" panose="020B0604020202020204" pitchFamily="34" charset="0"/>
                  <a:ea typeface="Times New Roman" panose="02020603050405020304" pitchFamily="18" charset="0"/>
                  <a:cs typeface="Arial" panose="020B0604020202020204" pitchFamily="34" charset="0"/>
                </a:rPr>
                <a:t>Demandes</a:t>
              </a:r>
              <a:r>
                <a:rPr lang="en-US" sz="1000" b="1" kern="1200" dirty="0">
                  <a:solidFill>
                    <a:srgbClr val="302F30"/>
                  </a:solidFill>
                  <a:effectLst/>
                  <a:latin typeface="Arial" panose="020B0604020202020204" pitchFamily="34" charset="0"/>
                  <a:ea typeface="Times New Roman" panose="02020603050405020304" pitchFamily="18" charset="0"/>
                  <a:cs typeface="Arial" panose="020B0604020202020204" pitchFamily="34" charset="0"/>
                </a:rPr>
                <a:t> </a:t>
              </a:r>
              <a:r>
                <a:rPr lang="en-US" sz="1000" b="1" kern="1200" dirty="0" err="1">
                  <a:solidFill>
                    <a:srgbClr val="302F30"/>
                  </a:solidFill>
                  <a:effectLst/>
                  <a:latin typeface="Arial" panose="020B0604020202020204" pitchFamily="34" charset="0"/>
                  <a:ea typeface="Times New Roman" panose="02020603050405020304" pitchFamily="18" charset="0"/>
                  <a:cs typeface="Arial" panose="020B0604020202020204" pitchFamily="34" charset="0"/>
                </a:rPr>
                <a:t>directes</a:t>
              </a:r>
              <a:r>
                <a:rPr lang="en-US" sz="1000" b="1" kern="1200" dirty="0">
                  <a:solidFill>
                    <a:srgbClr val="302F30"/>
                  </a:solidFill>
                  <a:effectLst/>
                  <a:latin typeface="Arial" panose="020B0604020202020204" pitchFamily="34" charset="0"/>
                  <a:ea typeface="Times New Roman" panose="02020603050405020304" pitchFamily="18" charset="0"/>
                  <a:cs typeface="Arial" panose="020B0604020202020204" pitchFamily="34" charset="0"/>
                </a:rPr>
                <a:t> des Premières Nations : 55,4 milliards de dollars </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8" name="TextBox 1040">
              <a:extLst>
                <a:ext uri="{FF2B5EF4-FFF2-40B4-BE49-F238E27FC236}">
                  <a16:creationId xmlns:a16="http://schemas.microsoft.com/office/drawing/2014/main" id="{23BE2F4E-1175-E0BD-72BB-B424B30B9DC2}"/>
                </a:ext>
              </a:extLst>
            </p:cNvPr>
            <p:cNvSpPr txBox="1"/>
            <p:nvPr/>
          </p:nvSpPr>
          <p:spPr>
            <a:xfrm>
              <a:off x="191611" y="3967983"/>
              <a:ext cx="1873953" cy="237503"/>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a:solidFill>
                    <a:srgbClr val="302F30"/>
                  </a:solidFill>
                  <a:effectLst/>
                  <a:latin typeface="Arial" panose="020B0604020202020204" pitchFamily="34" charset="0"/>
                  <a:ea typeface="Times New Roman" panose="02020603050405020304" pitchFamily="18" charset="0"/>
                  <a:cs typeface="Arial" panose="020B0604020202020204" pitchFamily="34" charset="0"/>
                </a:rPr>
                <a:t>Accessibilité : 1,6 milliard de dollars </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9" name="TextBox 1041">
              <a:extLst>
                <a:ext uri="{FF2B5EF4-FFF2-40B4-BE49-F238E27FC236}">
                  <a16:creationId xmlns:a16="http://schemas.microsoft.com/office/drawing/2014/main" id="{3AFF1735-C58C-DEA0-0542-6F445802C332}"/>
                </a:ext>
              </a:extLst>
            </p:cNvPr>
            <p:cNvSpPr txBox="1"/>
            <p:nvPr/>
          </p:nvSpPr>
          <p:spPr>
            <a:xfrm>
              <a:off x="190487" y="4604280"/>
              <a:ext cx="1985082" cy="237503"/>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a:solidFill>
                    <a:srgbClr val="302F30"/>
                  </a:solidFill>
                  <a:effectLst/>
                  <a:latin typeface="Arial" panose="020B0604020202020204" pitchFamily="34" charset="0"/>
                  <a:ea typeface="Times New Roman" panose="02020603050405020304" pitchFamily="18" charset="0"/>
                  <a:cs typeface="Arial" panose="020B0604020202020204" pitchFamily="34" charset="0"/>
                </a:rPr>
                <a:t>Connectivité : 5,2 milliards de dollars </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0" name="TextBox 1042">
              <a:extLst>
                <a:ext uri="{FF2B5EF4-FFF2-40B4-BE49-F238E27FC236}">
                  <a16:creationId xmlns:a16="http://schemas.microsoft.com/office/drawing/2014/main" id="{B3C06E15-9BDF-68A8-8E79-7ECD28DC236B}"/>
                </a:ext>
              </a:extLst>
            </p:cNvPr>
            <p:cNvSpPr txBox="1"/>
            <p:nvPr/>
          </p:nvSpPr>
          <p:spPr>
            <a:xfrm>
              <a:off x="3410075" y="3319320"/>
              <a:ext cx="2324185" cy="318625"/>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dirty="0">
                  <a:solidFill>
                    <a:srgbClr val="302F30"/>
                  </a:solidFill>
                  <a:effectLst/>
                  <a:latin typeface="Arial" panose="020B0604020202020204" pitchFamily="34" charset="0"/>
                  <a:ea typeface="Times New Roman" panose="02020603050405020304" pitchFamily="18" charset="0"/>
                  <a:cs typeface="Arial" panose="020B0604020202020204" pitchFamily="34" charset="0"/>
                </a:rPr>
                <a:t>Augmentation à 62,6 milliards de dollars (+12,9 %)</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1" name="TextBox 1043">
              <a:extLst>
                <a:ext uri="{FF2B5EF4-FFF2-40B4-BE49-F238E27FC236}">
                  <a16:creationId xmlns:a16="http://schemas.microsoft.com/office/drawing/2014/main" id="{C3C53226-F4BF-D831-3DCE-B8C0F631B069}"/>
                </a:ext>
              </a:extLst>
            </p:cNvPr>
            <p:cNvSpPr txBox="1"/>
            <p:nvPr/>
          </p:nvSpPr>
          <p:spPr>
            <a:xfrm>
              <a:off x="3408062" y="3967981"/>
              <a:ext cx="2232741" cy="550240"/>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dirty="0">
                  <a:solidFill>
                    <a:srgbClr val="302F30"/>
                  </a:solidFill>
                  <a:effectLst/>
                  <a:latin typeface="Arial" panose="020B0604020202020204" pitchFamily="34" charset="0"/>
                  <a:ea typeface="Times New Roman" panose="02020603050405020304" pitchFamily="18" charset="0"/>
                  <a:cs typeface="Arial" panose="020B0604020202020204" pitchFamily="34" charset="0"/>
                </a:rPr>
                <a:t>Augmentation à 2 milliards de dollars (+25 %)</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2" name="TextBox 1044">
              <a:extLst>
                <a:ext uri="{FF2B5EF4-FFF2-40B4-BE49-F238E27FC236}">
                  <a16:creationId xmlns:a16="http://schemas.microsoft.com/office/drawing/2014/main" id="{A4EBD488-CE9A-CF99-9213-F096C85BE637}"/>
                </a:ext>
              </a:extLst>
            </p:cNvPr>
            <p:cNvSpPr txBox="1"/>
            <p:nvPr/>
          </p:nvSpPr>
          <p:spPr>
            <a:xfrm>
              <a:off x="3408062" y="4610771"/>
              <a:ext cx="2232741" cy="237503"/>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a:solidFill>
                    <a:srgbClr val="302F30"/>
                  </a:solidFill>
                  <a:effectLst/>
                  <a:latin typeface="Arial" panose="020B0604020202020204" pitchFamily="34" charset="0"/>
                  <a:ea typeface="Times New Roman" panose="02020603050405020304" pitchFamily="18" charset="0"/>
                  <a:cs typeface="Arial" panose="020B0604020202020204" pitchFamily="34" charset="0"/>
                </a:rPr>
                <a:t>Augmentation à 9,9 milliards de dollars (+90,4 %)</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3" name="TextBox 1047">
              <a:extLst>
                <a:ext uri="{FF2B5EF4-FFF2-40B4-BE49-F238E27FC236}">
                  <a16:creationId xmlns:a16="http://schemas.microsoft.com/office/drawing/2014/main" id="{B804E4F8-1AA7-5B49-56E4-6B4D42CF7747}"/>
                </a:ext>
              </a:extLst>
            </p:cNvPr>
            <p:cNvSpPr txBox="1"/>
            <p:nvPr/>
          </p:nvSpPr>
          <p:spPr>
            <a:xfrm>
              <a:off x="191611" y="5313092"/>
              <a:ext cx="2046846" cy="550240"/>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dirty="0" err="1">
                  <a:solidFill>
                    <a:srgbClr val="302F30"/>
                  </a:solidFill>
                  <a:effectLst/>
                  <a:latin typeface="Arial" panose="020B0604020202020204" pitchFamily="34" charset="0"/>
                  <a:ea typeface="Times New Roman" panose="02020603050405020304" pitchFamily="18" charset="0"/>
                  <a:cs typeface="Arial" panose="020B0604020202020204" pitchFamily="34" charset="0"/>
                </a:rPr>
                <a:t>Carboneutralité</a:t>
              </a:r>
              <a:r>
                <a:rPr lang="en-US" sz="1000" b="1" kern="1200" dirty="0">
                  <a:solidFill>
                    <a:srgbClr val="302F30"/>
                  </a:solidFill>
                  <a:effectLst/>
                  <a:latin typeface="Arial" panose="020B0604020202020204" pitchFamily="34" charset="0"/>
                  <a:ea typeface="Times New Roman" panose="02020603050405020304" pitchFamily="18" charset="0"/>
                  <a:cs typeface="Arial" panose="020B0604020202020204" pitchFamily="34" charset="0"/>
                </a:rPr>
                <a:t> : 12,7 milliards de dollars</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4" name="TextBox 1049">
              <a:extLst>
                <a:ext uri="{FF2B5EF4-FFF2-40B4-BE49-F238E27FC236}">
                  <a16:creationId xmlns:a16="http://schemas.microsoft.com/office/drawing/2014/main" id="{9D2D504F-E83D-26E8-C630-7DE793353DEC}"/>
                </a:ext>
              </a:extLst>
            </p:cNvPr>
            <p:cNvSpPr txBox="1"/>
            <p:nvPr/>
          </p:nvSpPr>
          <p:spPr>
            <a:xfrm>
              <a:off x="191610" y="5964924"/>
              <a:ext cx="2301324" cy="237503"/>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a:solidFill>
                    <a:srgbClr val="302F30"/>
                  </a:solidFill>
                  <a:effectLst/>
                  <a:latin typeface="Arial" panose="020B0604020202020204" pitchFamily="34" charset="0"/>
                  <a:ea typeface="Times New Roman" panose="02020603050405020304" pitchFamily="18" charset="0"/>
                  <a:cs typeface="Arial" panose="020B0604020202020204" pitchFamily="34" charset="0"/>
                </a:rPr>
                <a:t>Adaptation au climat : 30,9 milliards de dollars </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5" name="TextBox 1050">
              <a:extLst>
                <a:ext uri="{FF2B5EF4-FFF2-40B4-BE49-F238E27FC236}">
                  <a16:creationId xmlns:a16="http://schemas.microsoft.com/office/drawing/2014/main" id="{1A4D9AB4-BAB5-E420-F13A-2B99CA901E36}"/>
                </a:ext>
              </a:extLst>
            </p:cNvPr>
            <p:cNvSpPr txBox="1"/>
            <p:nvPr/>
          </p:nvSpPr>
          <p:spPr>
            <a:xfrm>
              <a:off x="190486" y="6601221"/>
              <a:ext cx="2302594" cy="237503"/>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a:solidFill>
                    <a:srgbClr val="302F30"/>
                  </a:solidFill>
                  <a:effectLst/>
                  <a:latin typeface="Arial" panose="020B0604020202020204" pitchFamily="34" charset="0"/>
                  <a:ea typeface="Times New Roman" panose="02020603050405020304" pitchFamily="18" charset="0"/>
                  <a:cs typeface="Arial" panose="020B0604020202020204" pitchFamily="34" charset="0"/>
                </a:rPr>
                <a:t>Routes toutes saisons : 35,5 milliards de dollars </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6" name="TextBox 1052">
              <a:extLst>
                <a:ext uri="{FF2B5EF4-FFF2-40B4-BE49-F238E27FC236}">
                  <a16:creationId xmlns:a16="http://schemas.microsoft.com/office/drawing/2014/main" id="{20185845-218F-67BD-440F-1AA104941745}"/>
                </a:ext>
              </a:extLst>
            </p:cNvPr>
            <p:cNvSpPr txBox="1"/>
            <p:nvPr/>
          </p:nvSpPr>
          <p:spPr>
            <a:xfrm>
              <a:off x="3397362" y="5316261"/>
              <a:ext cx="2362921" cy="318625"/>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dirty="0">
                  <a:solidFill>
                    <a:srgbClr val="302F30"/>
                  </a:solidFill>
                  <a:effectLst/>
                  <a:latin typeface="Arial" panose="020B0604020202020204" pitchFamily="34" charset="0"/>
                  <a:ea typeface="Times New Roman" panose="02020603050405020304" pitchFamily="18" charset="0"/>
                  <a:cs typeface="Arial" panose="020B0604020202020204" pitchFamily="34" charset="0"/>
                </a:rPr>
                <a:t>Augmentation à 15,4 milliards de dollars (+21,3 %)</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7" name="TextBox 1056">
              <a:extLst>
                <a:ext uri="{FF2B5EF4-FFF2-40B4-BE49-F238E27FC236}">
                  <a16:creationId xmlns:a16="http://schemas.microsoft.com/office/drawing/2014/main" id="{259ED970-A662-5CF6-B7B0-F358DFA158C8}"/>
                </a:ext>
              </a:extLst>
            </p:cNvPr>
            <p:cNvSpPr txBox="1"/>
            <p:nvPr/>
          </p:nvSpPr>
          <p:spPr>
            <a:xfrm>
              <a:off x="3401403" y="5964922"/>
              <a:ext cx="2314024" cy="237503"/>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a:solidFill>
                    <a:srgbClr val="302F30"/>
                  </a:solidFill>
                  <a:effectLst/>
                  <a:latin typeface="Arial" panose="020B0604020202020204" pitchFamily="34" charset="0"/>
                  <a:ea typeface="Times New Roman" panose="02020603050405020304" pitchFamily="18" charset="0"/>
                  <a:cs typeface="Arial" panose="020B0604020202020204" pitchFamily="34" charset="0"/>
                </a:rPr>
                <a:t>Augmentation à 51,5 milliards de dollars (+66,7 %)</a:t>
              </a:r>
              <a:endParaRPr lang="en-CA"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8" name="TextBox 1058">
              <a:extLst>
                <a:ext uri="{FF2B5EF4-FFF2-40B4-BE49-F238E27FC236}">
                  <a16:creationId xmlns:a16="http://schemas.microsoft.com/office/drawing/2014/main" id="{47A499B8-98B7-9A84-17D5-65CD26B9BF09}"/>
                </a:ext>
              </a:extLst>
            </p:cNvPr>
            <p:cNvSpPr txBox="1"/>
            <p:nvPr/>
          </p:nvSpPr>
          <p:spPr>
            <a:xfrm>
              <a:off x="3402256" y="6607710"/>
              <a:ext cx="2303229" cy="318625"/>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dirty="0">
                  <a:solidFill>
                    <a:srgbClr val="302F30"/>
                  </a:solidFill>
                  <a:effectLst/>
                  <a:latin typeface="Arial" panose="020B0604020202020204" pitchFamily="34" charset="0"/>
                  <a:ea typeface="Times New Roman" panose="02020603050405020304" pitchFamily="18" charset="0"/>
                  <a:cs typeface="Arial" panose="020B0604020202020204" pitchFamily="34" charset="0"/>
                </a:rPr>
                <a:t>Augmentation à 54,1 milliards de dollars (+52,4 %)</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9" name="TextBox 1067">
              <a:extLst>
                <a:ext uri="{FF2B5EF4-FFF2-40B4-BE49-F238E27FC236}">
                  <a16:creationId xmlns:a16="http://schemas.microsoft.com/office/drawing/2014/main" id="{8A3B25AC-E13D-EB10-367C-3A4D3245807A}"/>
                </a:ext>
              </a:extLst>
            </p:cNvPr>
            <p:cNvSpPr txBox="1"/>
            <p:nvPr/>
          </p:nvSpPr>
          <p:spPr>
            <a:xfrm>
              <a:off x="39822" y="7264847"/>
              <a:ext cx="2515327" cy="550240"/>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dirty="0">
                  <a:solidFill>
                    <a:srgbClr val="302F30"/>
                  </a:solidFill>
                  <a:effectLst/>
                  <a:latin typeface="Arial" panose="020B0604020202020204" pitchFamily="34" charset="0"/>
                  <a:ea typeface="Times New Roman" panose="02020603050405020304" pitchFamily="18" charset="0"/>
                  <a:cs typeface="Arial" panose="020B0604020202020204" pitchFamily="34" charset="0"/>
                </a:rPr>
                <a:t>Avis </a:t>
              </a:r>
              <a:r>
                <a:rPr lang="en-US" sz="1000" b="1" kern="1200" dirty="0" err="1">
                  <a:solidFill>
                    <a:srgbClr val="302F30"/>
                  </a:solidFill>
                  <a:effectLst/>
                  <a:latin typeface="Arial" panose="020B0604020202020204" pitchFamily="34" charset="0"/>
                  <a:ea typeface="Times New Roman" panose="02020603050405020304" pitchFamily="18" charset="0"/>
                  <a:cs typeface="Arial" panose="020B0604020202020204" pitchFamily="34" charset="0"/>
                </a:rPr>
                <a:t>concernant</a:t>
              </a:r>
              <a:r>
                <a:rPr lang="en-US" sz="1000" b="1" kern="1200" dirty="0">
                  <a:solidFill>
                    <a:srgbClr val="302F30"/>
                  </a:solidFill>
                  <a:effectLst/>
                  <a:latin typeface="Arial" panose="020B0604020202020204" pitchFamily="34" charset="0"/>
                  <a:ea typeface="Times New Roman" panose="02020603050405020304" pitchFamily="18" charset="0"/>
                  <a:cs typeface="Arial" panose="020B0604020202020204" pitchFamily="34" charset="0"/>
                </a:rPr>
                <a:t> la </a:t>
              </a:r>
              <a:r>
                <a:rPr lang="en-US" sz="1000" b="1" kern="1200" dirty="0" err="1">
                  <a:solidFill>
                    <a:srgbClr val="302F30"/>
                  </a:solidFill>
                  <a:effectLst/>
                  <a:latin typeface="Arial" panose="020B0604020202020204" pitchFamily="34" charset="0"/>
                  <a:ea typeface="Times New Roman" panose="02020603050405020304" pitchFamily="18" charset="0"/>
                  <a:cs typeface="Arial" panose="020B0604020202020204" pitchFamily="34" charset="0"/>
                </a:rPr>
                <a:t>qualité</a:t>
              </a:r>
              <a:r>
                <a:rPr lang="en-US" sz="1000" b="1" kern="1200" dirty="0">
                  <a:solidFill>
                    <a:srgbClr val="302F30"/>
                  </a:solidFill>
                  <a:effectLst/>
                  <a:latin typeface="Arial" panose="020B0604020202020204" pitchFamily="34" charset="0"/>
                  <a:ea typeface="Times New Roman" panose="02020603050405020304" pitchFamily="18" charset="0"/>
                  <a:cs typeface="Arial" panose="020B0604020202020204" pitchFamily="34" charset="0"/>
                </a:rPr>
                <a:t> de </a:t>
              </a:r>
              <a:r>
                <a:rPr lang="en-US" sz="1000" b="1" kern="1200" dirty="0" err="1">
                  <a:solidFill>
                    <a:srgbClr val="302F30"/>
                  </a:solidFill>
                  <a:effectLst/>
                  <a:latin typeface="Arial" panose="020B0604020202020204" pitchFamily="34" charset="0"/>
                  <a:ea typeface="Times New Roman" panose="02020603050405020304" pitchFamily="18" charset="0"/>
                  <a:cs typeface="Arial" panose="020B0604020202020204" pitchFamily="34" charset="0"/>
                </a:rPr>
                <a:t>l'eau</a:t>
              </a:r>
              <a:r>
                <a:rPr lang="en-US" sz="1000" b="1" kern="1200" dirty="0">
                  <a:solidFill>
                    <a:srgbClr val="302F30"/>
                  </a:solidFill>
                  <a:effectLst/>
                  <a:latin typeface="Arial" panose="020B0604020202020204" pitchFamily="34" charset="0"/>
                  <a:ea typeface="Times New Roman" panose="02020603050405020304" pitchFamily="18" charset="0"/>
                  <a:cs typeface="Arial" panose="020B0604020202020204" pitchFamily="34" charset="0"/>
                </a:rPr>
                <a:t> potable : 0,7 milliard de dollars </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0" name="TextBox 1073">
              <a:extLst>
                <a:ext uri="{FF2B5EF4-FFF2-40B4-BE49-F238E27FC236}">
                  <a16:creationId xmlns:a16="http://schemas.microsoft.com/office/drawing/2014/main" id="{74463FE6-CBB8-131E-A5E5-652AC1B35183}"/>
                </a:ext>
              </a:extLst>
            </p:cNvPr>
            <p:cNvSpPr txBox="1"/>
            <p:nvPr/>
          </p:nvSpPr>
          <p:spPr>
            <a:xfrm>
              <a:off x="3408061" y="7267980"/>
              <a:ext cx="2297514" cy="318625"/>
            </a:xfrm>
            <a:prstGeom prst="rect">
              <a:avLst/>
            </a:prstGeom>
            <a:noFill/>
          </p:spPr>
          <p:txBody>
            <a:bodyPr wrap="square">
              <a:spAutoFit/>
            </a:bodyPr>
            <a:lstStyle/>
            <a:p>
              <a:pPr algn="l">
                <a:lnSpc>
                  <a:spcPts val="1300"/>
                </a:lnSpc>
                <a:spcBef>
                  <a:spcPts val="900"/>
                </a:spcBef>
                <a:spcAft>
                  <a:spcPts val="900"/>
                </a:spcAft>
                <a:tabLst>
                  <a:tab pos="457200" algn="l"/>
                </a:tabLst>
              </a:pPr>
              <a:r>
                <a:rPr lang="en-US" sz="1000" b="1" kern="1200" dirty="0">
                  <a:solidFill>
                    <a:srgbClr val="302F30"/>
                  </a:solidFill>
                  <a:effectLst/>
                  <a:latin typeface="Arial" panose="020B0604020202020204" pitchFamily="34" charset="0"/>
                  <a:ea typeface="Times New Roman" panose="02020603050405020304" pitchFamily="18" charset="0"/>
                  <a:cs typeface="Arial" panose="020B0604020202020204" pitchFamily="34" charset="0"/>
                </a:rPr>
                <a:t>Augmentation </a:t>
              </a:r>
              <a:r>
                <a:rPr lang="en-US" sz="1000" b="1" kern="1200">
                  <a:solidFill>
                    <a:srgbClr val="302F30"/>
                  </a:solidFill>
                  <a:effectLst/>
                  <a:latin typeface="Arial" panose="020B0604020202020204" pitchFamily="34" charset="0"/>
                  <a:ea typeface="Times New Roman" panose="02020603050405020304" pitchFamily="18" charset="0"/>
                  <a:cs typeface="Arial" panose="020B0604020202020204" pitchFamily="34" charset="0"/>
                </a:rPr>
                <a:t>à 2,5 milliards de dollars (+357,1 %)</a:t>
              </a:r>
              <a:endParaRPr lang="en-C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1" name="Picture 50">
              <a:extLst>
                <a:ext uri="{FF2B5EF4-FFF2-40B4-BE49-F238E27FC236}">
                  <a16:creationId xmlns:a16="http://schemas.microsoft.com/office/drawing/2014/main" id="{E7D4126F-C2E4-F4E3-B385-5D6D5617405C}"/>
                </a:ext>
              </a:extLst>
            </p:cNvPr>
            <p:cNvPicPr>
              <a:picLocks noChangeAspect="1"/>
            </p:cNvPicPr>
            <p:nvPr/>
          </p:nvPicPr>
          <p:blipFill rotWithShape="1">
            <a:blip r:embed="rId8" cstate="print">
              <a:duotone>
                <a:srgbClr val="E5E6E5">
                  <a:shade val="45000"/>
                  <a:satMod val="135000"/>
                </a:srgbClr>
                <a:prstClr val="white"/>
              </a:duotone>
              <a:alphaModFix amt="35000"/>
              <a:extLst>
                <a:ext uri="{28A0092B-C50C-407E-A947-70E740481C1C}">
                  <a14:useLocalDpi xmlns:a14="http://schemas.microsoft.com/office/drawing/2010/main" val="0"/>
                </a:ext>
              </a:extLst>
            </a:blip>
            <a:srcRect l="7812" t="9315" r="4535" b="4412"/>
            <a:stretch/>
          </p:blipFill>
          <p:spPr>
            <a:xfrm>
              <a:off x="7280" y="671956"/>
              <a:ext cx="5760000" cy="432454"/>
            </a:xfrm>
            <a:prstGeom prst="rect">
              <a:avLst/>
            </a:prstGeom>
          </p:spPr>
        </p:pic>
        <p:pic>
          <p:nvPicPr>
            <p:cNvPr id="52" name="Picture 51">
              <a:extLst>
                <a:ext uri="{FF2B5EF4-FFF2-40B4-BE49-F238E27FC236}">
                  <a16:creationId xmlns:a16="http://schemas.microsoft.com/office/drawing/2014/main" id="{999EEE1E-B9B8-B2D9-F573-96108D29F31D}"/>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667804" y="3184984"/>
              <a:ext cx="432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descr="Disabled ">
              <a:extLst>
                <a:ext uri="{FF2B5EF4-FFF2-40B4-BE49-F238E27FC236}">
                  <a16:creationId xmlns:a16="http://schemas.microsoft.com/office/drawing/2014/main" id="{A9D0DDFE-7511-4343-130D-65FCFCFD593B}"/>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689280" y="3863944"/>
              <a:ext cx="396000" cy="3960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F3FDCB63-904E-315E-686E-F25DC3CBBF27}"/>
                </a:ext>
              </a:extLst>
            </p:cNvPr>
            <p:cNvPicPr>
              <a:picLocks noChangeAspect="1"/>
            </p:cNvPicPr>
            <p:nvPr/>
          </p:nvPicPr>
          <p:blipFill rotWithShape="1">
            <a:blip r:embed="rId13">
              <a:extLst>
                <a:ext uri="{BEBA8EAE-BF5A-486C-A8C5-ECC9F3942E4B}">
                  <a14:imgProps xmlns:a14="http://schemas.microsoft.com/office/drawing/2010/main">
                    <a14:imgLayer r:embed="rId14">
                      <a14:imgEffect>
                        <a14:brightnessContrast bright="100000"/>
                      </a14:imgEffect>
                    </a14:imgLayer>
                  </a14:imgProps>
                </a:ext>
              </a:extLst>
            </a:blip>
            <a:srcRect l="-20002" t="-17540" r="-20002" b="-22459"/>
            <a:stretch/>
          </p:blipFill>
          <p:spPr>
            <a:xfrm>
              <a:off x="2640908" y="4503915"/>
              <a:ext cx="492744" cy="492744"/>
            </a:xfrm>
            <a:prstGeom prst="ellipse">
              <a:avLst/>
            </a:prstGeom>
            <a:ln w="28575">
              <a:noFill/>
            </a:ln>
          </p:spPr>
        </p:pic>
        <p:pic>
          <p:nvPicPr>
            <p:cNvPr id="55" name="Picture 54">
              <a:extLst>
                <a:ext uri="{FF2B5EF4-FFF2-40B4-BE49-F238E27FC236}">
                  <a16:creationId xmlns:a16="http://schemas.microsoft.com/office/drawing/2014/main" id="{1C920E46-73D8-B0D7-7091-52EF30B746AB}"/>
                </a:ext>
              </a:extLst>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683880" y="5188680"/>
              <a:ext cx="396000" cy="3960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236340B9-0CD4-78A7-EA93-B2C4F05A80AE}"/>
                </a:ext>
              </a:extLst>
            </p:cNvPr>
            <p:cNvPicPr>
              <a:picLocks noChangeAspect="1" noChangeArrowheads="1"/>
            </p:cNvPicPr>
            <p:nvPr/>
          </p:nvPicPr>
          <p:blipFill>
            <a:blip r:embed="rId17" cstate="print">
              <a:extLst>
                <a:ext uri="{BEBA8EAE-BF5A-486C-A8C5-ECC9F3942E4B}">
                  <a14:imgProps xmlns:a14="http://schemas.microsoft.com/office/drawing/2010/main">
                    <a14:imgLayer r:embed="rId1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665068" y="5858881"/>
              <a:ext cx="432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79D0280D-6CBE-D8C1-0315-23DEC9203938}"/>
                </a:ext>
              </a:extLst>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667824" y="6512464"/>
              <a:ext cx="432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extLst>
                <a:ext uri="{FF2B5EF4-FFF2-40B4-BE49-F238E27FC236}">
                  <a16:creationId xmlns:a16="http://schemas.microsoft.com/office/drawing/2014/main" id="{5651BEB3-9EC6-C9DF-6165-B70C95B633AB}"/>
                </a:ext>
              </a:extLst>
            </p:cNvPr>
            <p:cNvPicPr>
              <a:picLocks noChangeAspect="1" noChangeArrowheads="1"/>
            </p:cNvPicPr>
            <p:nvPr/>
          </p:nvPicPr>
          <p:blipFill>
            <a:blip r:embed="rId21" cstate="print">
              <a:extLst>
                <a:ext uri="{BEBA8EAE-BF5A-486C-A8C5-ECC9F3942E4B}">
                  <a14:imgProps xmlns:a14="http://schemas.microsoft.com/office/drawing/2010/main">
                    <a14:imgLayer r:embed="rId22">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671280" y="7182859"/>
              <a:ext cx="432000" cy="432000"/>
            </a:xfrm>
            <a:prstGeom prst="rect">
              <a:avLst/>
            </a:prstGeom>
            <a:noFill/>
            <a:extLst>
              <a:ext uri="{909E8E84-426E-40DD-AFC4-6F175D3DCCD1}">
                <a14:hiddenFill xmlns:a14="http://schemas.microsoft.com/office/drawing/2010/main">
                  <a:solidFill>
                    <a:srgbClr val="FFFFFF"/>
                  </a:solidFill>
                </a14:hiddenFill>
              </a:ext>
            </a:extLst>
          </p:spPr>
        </p:pic>
        <p:sp>
          <p:nvSpPr>
            <p:cNvPr id="59" name="Google Shape;684;p29">
              <a:extLst>
                <a:ext uri="{FF2B5EF4-FFF2-40B4-BE49-F238E27FC236}">
                  <a16:creationId xmlns:a16="http://schemas.microsoft.com/office/drawing/2014/main" id="{0D4EEEE1-B3AA-4CA6-E179-52030B30F2C1}"/>
                </a:ext>
              </a:extLst>
            </p:cNvPr>
            <p:cNvSpPr txBox="1"/>
            <p:nvPr/>
          </p:nvSpPr>
          <p:spPr>
            <a:xfrm>
              <a:off x="266249" y="98254"/>
              <a:ext cx="1721233" cy="497719"/>
            </a:xfrm>
            <a:prstGeom prst="rect">
              <a:avLst/>
            </a:prstGeom>
            <a:noFill/>
            <a:ln>
              <a:noFill/>
            </a:ln>
          </p:spPr>
          <p:txBody>
            <a:bodyPr spcFirstLastPara="1" wrap="square" lIns="91425" tIns="91425" rIns="91425" bIns="91425" anchor="ctr" anchorCtr="0">
              <a:noAutofit/>
            </a:bodyPr>
            <a:lstStyle/>
            <a:p>
              <a:pPr algn="ctr">
                <a:lnSpc>
                  <a:spcPts val="1300"/>
                </a:lnSpc>
                <a:spcBef>
                  <a:spcPts val="900"/>
                </a:spcBef>
                <a:spcAft>
                  <a:spcPts val="900"/>
                </a:spcAft>
                <a:tabLst>
                  <a:tab pos="457200" algn="l"/>
                </a:tabLst>
              </a:pPr>
              <a:r>
                <a:rPr lang="fr-CA" sz="1100" b="1" kern="1200" dirty="0">
                  <a:solidFill>
                    <a:srgbClr val="302F30"/>
                  </a:solidFill>
                  <a:effectLst/>
                  <a:latin typeface="Arial" panose="020B0604020202020204" pitchFamily="34" charset="0"/>
                  <a:ea typeface="Roboto" panose="02000000000000000000" pitchFamily="2" charset="0"/>
                  <a:cs typeface="Arial" panose="020B0604020202020204" pitchFamily="34" charset="0"/>
                </a:rPr>
                <a:t>Programme </a:t>
              </a:r>
              <a:r>
                <a:rPr lang="fr-CA" sz="1100" b="1" dirty="0">
                  <a:solidFill>
                    <a:srgbClr val="302F30"/>
                  </a:solidFill>
                  <a:latin typeface="Arial" panose="020B0604020202020204" pitchFamily="34" charset="0"/>
                  <a:ea typeface="Roboto" panose="02000000000000000000" pitchFamily="2" charset="0"/>
                  <a:cs typeface="Arial" panose="020B0604020202020204" pitchFamily="34" charset="0"/>
                </a:rPr>
                <a:t>pour combler le manque d’ici</a:t>
              </a:r>
              <a:r>
                <a:rPr lang="fr-CA" sz="1100" b="1" kern="1200" dirty="0">
                  <a:solidFill>
                    <a:srgbClr val="302F30"/>
                  </a:solidFill>
                  <a:effectLst/>
                  <a:latin typeface="Arial" panose="020B0604020202020204" pitchFamily="34" charset="0"/>
                  <a:ea typeface="Roboto" panose="02000000000000000000" pitchFamily="2" charset="0"/>
                  <a:cs typeface="Arial" panose="020B0604020202020204" pitchFamily="34" charset="0"/>
                </a:rPr>
                <a:t> 2030 – 349,2 milliards de dollars</a:t>
              </a:r>
              <a:endParaRPr lang="fr-C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300"/>
                </a:lnSpc>
                <a:spcBef>
                  <a:spcPts val="900"/>
                </a:spcBef>
                <a:spcAft>
                  <a:spcPts val="900"/>
                </a:spcAft>
                <a:tabLst>
                  <a:tab pos="457200" algn="l"/>
                </a:tabLst>
              </a:pPr>
              <a:r>
                <a:rPr lang="fr-C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p:txBody>
        </p:sp>
      </p:grpSp>
      <p:sp>
        <p:nvSpPr>
          <p:cNvPr id="60" name="Content Placeholder 59">
            <a:extLst>
              <a:ext uri="{FF2B5EF4-FFF2-40B4-BE49-F238E27FC236}">
                <a16:creationId xmlns:a16="http://schemas.microsoft.com/office/drawing/2014/main" id="{F2138DA5-78D9-726A-279D-914831388B4F}"/>
              </a:ext>
            </a:extLst>
          </p:cNvPr>
          <p:cNvSpPr txBox="1">
            <a:spLocks noGrp="1"/>
          </p:cNvSpPr>
          <p:nvPr>
            <p:ph idx="1"/>
          </p:nvPr>
        </p:nvSpPr>
        <p:spPr>
          <a:xfrm>
            <a:off x="243998" y="2386185"/>
            <a:ext cx="3288114" cy="4446345"/>
          </a:xfrm>
          <a:prstGeom prst="rect">
            <a:avLst/>
          </a:prstGeom>
          <a:solidFill>
            <a:schemeClr val="bg1"/>
          </a:solidFill>
          <a:ln>
            <a:noFill/>
          </a:ln>
        </p:spPr>
        <p:txBody>
          <a:bodyPr wrap="square" rtlCol="0">
            <a:spAutoFit/>
          </a:bodyPr>
          <a:lstStyle/>
          <a:p>
            <a:r>
              <a:rPr lang="fr-CA" sz="1400" b="1" cap="all" noProof="0" dirty="0">
                <a:solidFill>
                  <a:srgbClr val="EA0000"/>
                </a:solidFill>
              </a:rPr>
              <a:t>Le MANQUE demeure </a:t>
            </a:r>
          </a:p>
          <a:p>
            <a:r>
              <a:rPr lang="fr-CA" sz="1400" b="1" noProof="0" dirty="0"/>
              <a:t>Le budget fédéral de 2023 et l’Énoncé économique de l'automne de 2023 du gouvernement du Canada n'ont prévu aucun investissement dans les engagements publics visant à </a:t>
            </a:r>
            <a:r>
              <a:rPr lang="fr-CA" sz="1400" b="1" dirty="0"/>
              <a:t>« </a:t>
            </a:r>
            <a:r>
              <a:rPr lang="fr-CA" sz="1400" b="1" noProof="0" dirty="0"/>
              <a:t>combler le manque d'infrastructures ».  </a:t>
            </a:r>
          </a:p>
          <a:p>
            <a:r>
              <a:rPr lang="fr-CA" sz="1400" b="1" noProof="0" dirty="0"/>
              <a:t>Les experts estiment que, compte tenu de l'inaction du gouvernement du Canada, le délai pour combler le </a:t>
            </a:r>
            <a:r>
              <a:rPr lang="fr-CA" sz="1400" b="1" dirty="0"/>
              <a:t>« manque » </a:t>
            </a:r>
            <a:r>
              <a:rPr lang="fr-CA" sz="1400" b="1" noProof="0" dirty="0"/>
              <a:t>est reporté à 2040, soit 16 années supplémentaires d‘accès inadéquat à des infrastructures, à des logements et à la connectivité numérique – des services essentiels dont les Canadiens bénéficient quotidiennement.</a:t>
            </a:r>
          </a:p>
        </p:txBody>
      </p:sp>
    </p:spTree>
    <p:extLst>
      <p:ext uri="{BB962C8B-B14F-4D97-AF65-F5344CB8AC3E}">
        <p14:creationId xmlns:p14="http://schemas.microsoft.com/office/powerpoint/2010/main" val="3768590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4F6770-B60C-051B-BE63-C216F46E5F2B}"/>
              </a:ext>
            </a:extLst>
          </p:cNvPr>
          <p:cNvSpPr>
            <a:spLocks noGrp="1"/>
          </p:cNvSpPr>
          <p:nvPr>
            <p:ph type="sldNum" sz="quarter" idx="11"/>
          </p:nvPr>
        </p:nvSpPr>
        <p:spPr/>
        <p:txBody>
          <a:bodyPr/>
          <a:lstStyle/>
          <a:p>
            <a:fld id="{BC9BB997-7981-4044-9A5F-081E7206A59F}" type="slidenum">
              <a:rPr lang="en-CA" smtClean="0"/>
              <a:t>27</a:t>
            </a:fld>
            <a:endParaRPr lang="en-CA"/>
          </a:p>
        </p:txBody>
      </p:sp>
      <p:graphicFrame>
        <p:nvGraphicFramePr>
          <p:cNvPr id="7" name="Chart 6">
            <a:extLst>
              <a:ext uri="{FF2B5EF4-FFF2-40B4-BE49-F238E27FC236}">
                <a16:creationId xmlns:a16="http://schemas.microsoft.com/office/drawing/2014/main" id="{34D27754-43DB-49B5-93A7-547E941909D2}"/>
              </a:ext>
            </a:extLst>
          </p:cNvPr>
          <p:cNvGraphicFramePr>
            <a:graphicFrameLocks/>
          </p:cNvGraphicFramePr>
          <p:nvPr>
            <p:extLst>
              <p:ext uri="{D42A27DB-BD31-4B8C-83A1-F6EECF244321}">
                <p14:modId xmlns:p14="http://schemas.microsoft.com/office/powerpoint/2010/main" val="206424480"/>
              </p:ext>
            </p:extLst>
          </p:nvPr>
        </p:nvGraphicFramePr>
        <p:xfrm>
          <a:off x="376237" y="1336530"/>
          <a:ext cx="9305925" cy="5684178"/>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3DD40D24-0E7C-8171-5FFB-A4662068C68B}"/>
              </a:ext>
            </a:extLst>
          </p:cNvPr>
          <p:cNvSpPr txBox="1">
            <a:spLocks/>
          </p:cNvSpPr>
          <p:nvPr/>
        </p:nvSpPr>
        <p:spPr>
          <a:xfrm>
            <a:off x="1717493" y="332509"/>
            <a:ext cx="5943767" cy="707034"/>
          </a:xfrm>
          <a:prstGeom prst="rect">
            <a:avLst/>
          </a:prstGeom>
        </p:spPr>
        <p:txBody>
          <a:bodyPr vert="horz" lIns="91440" tIns="45720" rIns="91440" bIns="45720" rtlCol="0" anchor="ctr">
            <a:normAutofit fontScale="77500" lnSpcReduction="20000"/>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dirty="0" err="1">
                <a:solidFill>
                  <a:schemeClr val="bg1"/>
                </a:solidFill>
              </a:rPr>
              <a:t>Ressources</a:t>
            </a:r>
            <a:r>
              <a:rPr lang="en-US" sz="2400" b="1" dirty="0">
                <a:solidFill>
                  <a:schemeClr val="bg1"/>
                </a:solidFill>
              </a:rPr>
              <a:t> </a:t>
            </a:r>
            <a:r>
              <a:rPr lang="en-US" sz="2400" b="1" dirty="0" err="1">
                <a:solidFill>
                  <a:schemeClr val="bg1"/>
                </a:solidFill>
              </a:rPr>
              <a:t>naturelles</a:t>
            </a:r>
            <a:r>
              <a:rPr lang="en-US" sz="2400" b="1" dirty="0">
                <a:solidFill>
                  <a:schemeClr val="bg1"/>
                </a:solidFill>
              </a:rPr>
              <a:t> du Canada </a:t>
            </a:r>
            <a:br>
              <a:rPr lang="en-US" sz="2400" b="1" dirty="0">
                <a:solidFill>
                  <a:schemeClr val="bg1"/>
                </a:solidFill>
              </a:rPr>
            </a:br>
            <a:r>
              <a:rPr lang="en-US" sz="2400" b="1" dirty="0">
                <a:solidFill>
                  <a:schemeClr val="bg1"/>
                </a:solidFill>
              </a:rPr>
              <a:t>Extraction par rapport à la </a:t>
            </a:r>
            <a:r>
              <a:rPr lang="en-US" sz="2400" b="1" dirty="0" err="1">
                <a:solidFill>
                  <a:schemeClr val="bg1"/>
                </a:solidFill>
              </a:rPr>
              <a:t>nécessité</a:t>
            </a:r>
            <a:r>
              <a:rPr lang="en-US" sz="2400" b="1" dirty="0">
                <a:solidFill>
                  <a:schemeClr val="bg1"/>
                </a:solidFill>
              </a:rPr>
              <a:t> de </a:t>
            </a:r>
            <a:r>
              <a:rPr lang="en-US" sz="2400" b="1" dirty="0" err="1">
                <a:solidFill>
                  <a:schemeClr val="bg1"/>
                </a:solidFill>
              </a:rPr>
              <a:t>combler</a:t>
            </a:r>
            <a:r>
              <a:rPr lang="en-US" sz="2400" b="1" dirty="0">
                <a:solidFill>
                  <a:schemeClr val="bg1"/>
                </a:solidFill>
              </a:rPr>
              <a:t> le </a:t>
            </a:r>
            <a:r>
              <a:rPr lang="en-US" sz="2400" b="1" dirty="0" err="1">
                <a:solidFill>
                  <a:schemeClr val="bg1"/>
                </a:solidFill>
              </a:rPr>
              <a:t>manque</a:t>
            </a:r>
            <a:r>
              <a:rPr lang="en-US" sz="2400" b="1" dirty="0">
                <a:solidFill>
                  <a:schemeClr val="bg1"/>
                </a:solidFill>
              </a:rPr>
              <a:t> </a:t>
            </a:r>
            <a:r>
              <a:rPr lang="en-US" sz="2400" b="1" dirty="0" err="1">
                <a:solidFill>
                  <a:schemeClr val="bg1"/>
                </a:solidFill>
              </a:rPr>
              <a:t>d’infrastructures</a:t>
            </a:r>
            <a:endParaRPr lang="en-CA" sz="2400" b="1" dirty="0">
              <a:solidFill>
                <a:schemeClr val="bg1"/>
              </a:solidFill>
            </a:endParaRPr>
          </a:p>
        </p:txBody>
      </p:sp>
      <p:sp>
        <p:nvSpPr>
          <p:cNvPr id="5" name="TextBox 4">
            <a:extLst>
              <a:ext uri="{FF2B5EF4-FFF2-40B4-BE49-F238E27FC236}">
                <a16:creationId xmlns:a16="http://schemas.microsoft.com/office/drawing/2014/main" id="{90C1C879-8144-5CDA-928B-18DEE034EAA2}"/>
              </a:ext>
            </a:extLst>
          </p:cNvPr>
          <p:cNvSpPr txBox="1"/>
          <p:nvPr/>
        </p:nvSpPr>
        <p:spPr>
          <a:xfrm>
            <a:off x="713508" y="7032890"/>
            <a:ext cx="8333509" cy="215444"/>
          </a:xfrm>
          <a:prstGeom prst="rect">
            <a:avLst/>
          </a:prstGeom>
          <a:noFill/>
        </p:spPr>
        <p:txBody>
          <a:bodyPr wrap="square">
            <a:spAutoFit/>
          </a:bodyPr>
          <a:lstStyle/>
          <a:p>
            <a:r>
              <a:rPr lang="en-CA" sz="800" i="1" dirty="0" err="1">
                <a:latin typeface="Arial" panose="020B0604020202020204" pitchFamily="34" charset="0"/>
                <a:cs typeface="Arial" panose="020B0604020202020204" pitchFamily="34" charset="0"/>
              </a:rPr>
              <a:t>Statistique</a:t>
            </a:r>
            <a:r>
              <a:rPr lang="en-CA" sz="800" i="1" dirty="0">
                <a:latin typeface="Arial" panose="020B0604020202020204" pitchFamily="34" charset="0"/>
                <a:cs typeface="Arial" panose="020B0604020202020204" pitchFamily="34" charset="0"/>
              </a:rPr>
              <a:t> Canada. Tableau 38-10-0285-01 – </a:t>
            </a:r>
            <a:r>
              <a:rPr lang="fr-CA" sz="800" i="1" dirty="0">
                <a:latin typeface="Arial" panose="020B0604020202020204" pitchFamily="34" charset="0"/>
                <a:cs typeface="Arial" panose="020B0604020202020204" pitchFamily="34" charset="0"/>
              </a:rPr>
              <a:t>Compte satellite des ressources naturelles, indicateurs (x 1 000 000)</a:t>
            </a:r>
            <a:endParaRPr lang="en-CA" sz="800" i="1" dirty="0">
              <a:latin typeface="Arial" panose="020B0604020202020204" pitchFamily="34" charset="0"/>
              <a:cs typeface="Arial" panose="020B0604020202020204" pitchFamily="34" charset="0"/>
            </a:endParaRPr>
          </a:p>
        </p:txBody>
      </p:sp>
      <p:sp>
        <p:nvSpPr>
          <p:cNvPr id="8" name="Footer Placeholder 5">
            <a:extLst>
              <a:ext uri="{FF2B5EF4-FFF2-40B4-BE49-F238E27FC236}">
                <a16:creationId xmlns:a16="http://schemas.microsoft.com/office/drawing/2014/main" id="{0F919199-A7AF-7991-E236-DE40A98A40F5}"/>
              </a:ext>
            </a:extLst>
          </p:cNvPr>
          <p:cNvSpPr>
            <a:spLocks noGrp="1"/>
          </p:cNvSpPr>
          <p:nvPr>
            <p:ph type="ftr" sz="quarter" idx="10"/>
          </p:nvPr>
        </p:nvSpPr>
        <p:spPr>
          <a:xfrm>
            <a:off x="363433" y="7475960"/>
            <a:ext cx="5989741" cy="296440"/>
          </a:xfrm>
        </p:spPr>
        <p:txBody>
          <a:bodyPr/>
          <a:lstStyle/>
          <a:p>
            <a:r>
              <a:rPr lang="fr-CA" dirty="0"/>
              <a:t>Combler le manque d'infrastructures d'ici 2030 – Proposition de l'APN et résumé du rapport sur les coûts</a:t>
            </a:r>
          </a:p>
        </p:txBody>
      </p:sp>
    </p:spTree>
    <p:extLst>
      <p:ext uri="{BB962C8B-B14F-4D97-AF65-F5344CB8AC3E}">
        <p14:creationId xmlns:p14="http://schemas.microsoft.com/office/powerpoint/2010/main" val="2575034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4F6770-B60C-051B-BE63-C216F46E5F2B}"/>
              </a:ext>
            </a:extLst>
          </p:cNvPr>
          <p:cNvSpPr>
            <a:spLocks noGrp="1"/>
          </p:cNvSpPr>
          <p:nvPr>
            <p:ph type="sldNum" sz="quarter" idx="11"/>
          </p:nvPr>
        </p:nvSpPr>
        <p:spPr/>
        <p:txBody>
          <a:bodyPr/>
          <a:lstStyle/>
          <a:p>
            <a:fld id="{BC9BB997-7981-4044-9A5F-081E7206A59F}" type="slidenum">
              <a:rPr lang="en-CA" smtClean="0"/>
              <a:t>28</a:t>
            </a:fld>
            <a:endParaRPr lang="en-CA"/>
          </a:p>
        </p:txBody>
      </p:sp>
      <p:sp>
        <p:nvSpPr>
          <p:cNvPr id="4" name="Title 1">
            <a:extLst>
              <a:ext uri="{FF2B5EF4-FFF2-40B4-BE49-F238E27FC236}">
                <a16:creationId xmlns:a16="http://schemas.microsoft.com/office/drawing/2014/main" id="{76C3E9E0-23D6-1A85-8A56-FC396F93135B}"/>
              </a:ext>
            </a:extLst>
          </p:cNvPr>
          <p:cNvSpPr txBox="1">
            <a:spLocks/>
          </p:cNvSpPr>
          <p:nvPr/>
        </p:nvSpPr>
        <p:spPr>
          <a:xfrm>
            <a:off x="1717493" y="332509"/>
            <a:ext cx="5943767" cy="707034"/>
          </a:xfrm>
          <a:prstGeom prst="rect">
            <a:avLst/>
          </a:prstGeom>
        </p:spPr>
        <p:txBody>
          <a:bodyPr vert="horz" lIns="91440" tIns="45720" rIns="91440" bIns="45720" rtlCol="0" anchor="ctr">
            <a:normAutofit fontScale="77500" lnSpcReduction="20000"/>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dirty="0" err="1">
                <a:solidFill>
                  <a:schemeClr val="bg1"/>
                </a:solidFill>
              </a:rPr>
              <a:t>Dépenses</a:t>
            </a:r>
            <a:r>
              <a:rPr lang="en-US" sz="2400" b="1" dirty="0">
                <a:solidFill>
                  <a:schemeClr val="bg1"/>
                </a:solidFill>
              </a:rPr>
              <a:t> du Canada en </a:t>
            </a:r>
            <a:r>
              <a:rPr lang="en-US" sz="2400" b="1" dirty="0" err="1">
                <a:solidFill>
                  <a:schemeClr val="bg1"/>
                </a:solidFill>
              </a:rPr>
              <a:t>matière</a:t>
            </a:r>
            <a:r>
              <a:rPr lang="en-US" sz="2400" b="1" dirty="0">
                <a:solidFill>
                  <a:schemeClr val="bg1"/>
                </a:solidFill>
              </a:rPr>
              <a:t> </a:t>
            </a:r>
            <a:r>
              <a:rPr lang="en-US" sz="2400" b="1" dirty="0" err="1">
                <a:solidFill>
                  <a:schemeClr val="bg1"/>
                </a:solidFill>
              </a:rPr>
              <a:t>d'aide</a:t>
            </a:r>
            <a:r>
              <a:rPr lang="en-US" sz="2400" b="1" dirty="0">
                <a:solidFill>
                  <a:schemeClr val="bg1"/>
                </a:solidFill>
              </a:rPr>
              <a:t> </a:t>
            </a:r>
            <a:r>
              <a:rPr lang="en-US" sz="2400" b="1" dirty="0" err="1">
                <a:solidFill>
                  <a:schemeClr val="bg1"/>
                </a:solidFill>
              </a:rPr>
              <a:t>étrangère</a:t>
            </a:r>
            <a:r>
              <a:rPr lang="en-US" sz="2400" b="1" dirty="0">
                <a:solidFill>
                  <a:schemeClr val="bg1"/>
                </a:solidFill>
              </a:rPr>
              <a:t> </a:t>
            </a:r>
            <a:br>
              <a:rPr lang="en-US" sz="2400" b="1" dirty="0">
                <a:solidFill>
                  <a:schemeClr val="bg1"/>
                </a:solidFill>
              </a:rPr>
            </a:br>
            <a:r>
              <a:rPr lang="en-US" sz="2400" b="1" dirty="0">
                <a:solidFill>
                  <a:schemeClr val="bg1"/>
                </a:solidFill>
              </a:rPr>
              <a:t>par rapport aux </a:t>
            </a:r>
            <a:r>
              <a:rPr lang="en-US" sz="2400" b="1" dirty="0" err="1">
                <a:solidFill>
                  <a:schemeClr val="bg1"/>
                </a:solidFill>
              </a:rPr>
              <a:t>demandes</a:t>
            </a:r>
            <a:r>
              <a:rPr lang="en-US" sz="2400" b="1" dirty="0">
                <a:solidFill>
                  <a:schemeClr val="bg1"/>
                </a:solidFill>
              </a:rPr>
              <a:t> </a:t>
            </a:r>
            <a:r>
              <a:rPr lang="en-US" sz="2400" b="1" dirty="0" err="1">
                <a:solidFill>
                  <a:schemeClr val="bg1"/>
                </a:solidFill>
              </a:rPr>
              <a:t>directes</a:t>
            </a:r>
            <a:r>
              <a:rPr lang="en-US" sz="2400" b="1" dirty="0">
                <a:solidFill>
                  <a:schemeClr val="bg1"/>
                </a:solidFill>
              </a:rPr>
              <a:t> des Premières Nations</a:t>
            </a:r>
            <a:endParaRPr lang="en-CA" sz="2400" b="1" dirty="0">
              <a:solidFill>
                <a:schemeClr val="bg1"/>
              </a:solidFill>
            </a:endParaRPr>
          </a:p>
        </p:txBody>
      </p:sp>
      <p:graphicFrame>
        <p:nvGraphicFramePr>
          <p:cNvPr id="6" name="Chart 5">
            <a:extLst>
              <a:ext uri="{FF2B5EF4-FFF2-40B4-BE49-F238E27FC236}">
                <a16:creationId xmlns:a16="http://schemas.microsoft.com/office/drawing/2014/main" id="{FCD385CC-A1B6-4C4B-910F-1888CAB0EDFC}"/>
              </a:ext>
            </a:extLst>
          </p:cNvPr>
          <p:cNvGraphicFramePr>
            <a:graphicFrameLocks/>
          </p:cNvGraphicFramePr>
          <p:nvPr>
            <p:extLst>
              <p:ext uri="{D42A27DB-BD31-4B8C-83A1-F6EECF244321}">
                <p14:modId xmlns:p14="http://schemas.microsoft.com/office/powerpoint/2010/main" val="3087606011"/>
              </p:ext>
            </p:extLst>
          </p:nvPr>
        </p:nvGraphicFramePr>
        <p:xfrm>
          <a:off x="363434" y="1659544"/>
          <a:ext cx="9261199" cy="539657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A8F90C3-1C64-ABB1-46B7-03190BA14B44}"/>
              </a:ext>
            </a:extLst>
          </p:cNvPr>
          <p:cNvSpPr txBox="1"/>
          <p:nvPr/>
        </p:nvSpPr>
        <p:spPr>
          <a:xfrm>
            <a:off x="637308" y="7050594"/>
            <a:ext cx="8987325" cy="215444"/>
          </a:xfrm>
          <a:prstGeom prst="rect">
            <a:avLst/>
          </a:prstGeom>
          <a:noFill/>
        </p:spPr>
        <p:txBody>
          <a:bodyPr wrap="square">
            <a:spAutoFit/>
          </a:bodyPr>
          <a:lstStyle/>
          <a:p>
            <a:r>
              <a:rPr lang="en-US" sz="800" b="0" i="1">
                <a:effectLst/>
                <a:latin typeface="Arial" panose="020B0604020202020204" pitchFamily="34" charset="0"/>
                <a:cs typeface="Arial" panose="020B0604020202020204" pitchFamily="34" charset="0"/>
              </a:rPr>
              <a:t>Statistique Canada. </a:t>
            </a:r>
            <a:r>
              <a:rPr lang="en-US" sz="800" b="0" i="1" u="sng">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Tableau 10-10-0024-01 Classification canadienne des fonctions des administrations publiques, par composante des administrations publiques (x 1 000 000)</a:t>
            </a:r>
            <a:endParaRPr lang="en-CA" sz="800" i="1">
              <a:latin typeface="Arial" panose="020B0604020202020204" pitchFamily="34" charset="0"/>
              <a:cs typeface="Arial" panose="020B0604020202020204" pitchFamily="34" charset="0"/>
            </a:endParaRPr>
          </a:p>
        </p:txBody>
      </p:sp>
      <p:sp>
        <p:nvSpPr>
          <p:cNvPr id="8" name="Footer Placeholder 5">
            <a:extLst>
              <a:ext uri="{FF2B5EF4-FFF2-40B4-BE49-F238E27FC236}">
                <a16:creationId xmlns:a16="http://schemas.microsoft.com/office/drawing/2014/main" id="{A2719854-55B9-0E82-837B-1A5F91C835CF}"/>
              </a:ext>
            </a:extLst>
          </p:cNvPr>
          <p:cNvSpPr>
            <a:spLocks noGrp="1"/>
          </p:cNvSpPr>
          <p:nvPr>
            <p:ph type="ftr" sz="quarter" idx="10"/>
          </p:nvPr>
        </p:nvSpPr>
        <p:spPr>
          <a:xfrm>
            <a:off x="363433" y="7475960"/>
            <a:ext cx="5989741" cy="296440"/>
          </a:xfrm>
        </p:spPr>
        <p:txBody>
          <a:bodyPr/>
          <a:lstStyle/>
          <a:p>
            <a:r>
              <a:rPr lang="fr-CA" dirty="0"/>
              <a:t>Combler le manque d'infrastructures d'ici 2030 – Proposition de l'APN et résumé du rapport sur les coûts</a:t>
            </a:r>
          </a:p>
        </p:txBody>
      </p:sp>
    </p:spTree>
    <p:extLst>
      <p:ext uri="{BB962C8B-B14F-4D97-AF65-F5344CB8AC3E}">
        <p14:creationId xmlns:p14="http://schemas.microsoft.com/office/powerpoint/2010/main" val="1502891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4F6770-B60C-051B-BE63-C216F46E5F2B}"/>
              </a:ext>
            </a:extLst>
          </p:cNvPr>
          <p:cNvSpPr>
            <a:spLocks noGrp="1"/>
          </p:cNvSpPr>
          <p:nvPr>
            <p:ph type="sldNum" sz="quarter" idx="11"/>
          </p:nvPr>
        </p:nvSpPr>
        <p:spPr/>
        <p:txBody>
          <a:bodyPr/>
          <a:lstStyle/>
          <a:p>
            <a:fld id="{BC9BB997-7981-4044-9A5F-081E7206A59F}" type="slidenum">
              <a:rPr lang="en-CA" smtClean="0"/>
              <a:t>29</a:t>
            </a:fld>
            <a:endParaRPr lang="en-CA"/>
          </a:p>
        </p:txBody>
      </p:sp>
      <p:sp>
        <p:nvSpPr>
          <p:cNvPr id="4" name="Title 1">
            <a:extLst>
              <a:ext uri="{FF2B5EF4-FFF2-40B4-BE49-F238E27FC236}">
                <a16:creationId xmlns:a16="http://schemas.microsoft.com/office/drawing/2014/main" id="{76C3E9E0-23D6-1A85-8A56-FC396F93135B}"/>
              </a:ext>
            </a:extLst>
          </p:cNvPr>
          <p:cNvSpPr txBox="1">
            <a:spLocks/>
          </p:cNvSpPr>
          <p:nvPr/>
        </p:nvSpPr>
        <p:spPr>
          <a:xfrm>
            <a:off x="1717493" y="332509"/>
            <a:ext cx="5943767" cy="707034"/>
          </a:xfrm>
          <a:prstGeom prst="rect">
            <a:avLst/>
          </a:prstGeom>
        </p:spPr>
        <p:txBody>
          <a:bodyPr vert="horz" lIns="91440" tIns="45720" rIns="91440" bIns="45720" rtlCol="0" anchor="ctr">
            <a:no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fr-CA" sz="1600" b="1" dirty="0">
                <a:solidFill>
                  <a:schemeClr val="bg1"/>
                </a:solidFill>
              </a:rPr>
              <a:t>Dépenses militaires du Canada en matière d’immobilisations et d’activités F./E. par rapport à la nécessité de combler le manque d’infrastructures</a:t>
            </a:r>
            <a:br>
              <a:rPr lang="fr-CA" sz="1600" b="1" dirty="0">
                <a:solidFill>
                  <a:schemeClr val="bg1"/>
                </a:solidFill>
              </a:rPr>
            </a:br>
            <a:endParaRPr lang="fr-CA" sz="1600" b="1" dirty="0">
              <a:solidFill>
                <a:schemeClr val="bg1"/>
              </a:solidFill>
            </a:endParaRPr>
          </a:p>
        </p:txBody>
      </p:sp>
      <p:sp>
        <p:nvSpPr>
          <p:cNvPr id="13" name="TextBox 12">
            <a:extLst>
              <a:ext uri="{FF2B5EF4-FFF2-40B4-BE49-F238E27FC236}">
                <a16:creationId xmlns:a16="http://schemas.microsoft.com/office/drawing/2014/main" id="{FB1B8C39-F0FD-DC6B-3BAB-DBE1147B5D99}"/>
              </a:ext>
            </a:extLst>
          </p:cNvPr>
          <p:cNvSpPr txBox="1"/>
          <p:nvPr/>
        </p:nvSpPr>
        <p:spPr>
          <a:xfrm>
            <a:off x="527359" y="2146775"/>
            <a:ext cx="3361999" cy="2062103"/>
          </a:xfrm>
          <a:prstGeom prst="rect">
            <a:avLst/>
          </a:prstGeom>
          <a:noFill/>
        </p:spPr>
        <p:txBody>
          <a:bodyPr wrap="square" rtlCol="0">
            <a:spAutoFit/>
          </a:bodyPr>
          <a:lstStyle/>
          <a:p>
            <a:r>
              <a:rPr lang="fr-CA" sz="2000" b="1" dirty="0">
                <a:solidFill>
                  <a:schemeClr val="bg1">
                    <a:lumMod val="50000"/>
                  </a:schemeClr>
                </a:solidFill>
                <a:latin typeface="Arial" panose="020B0604020202020204" pitchFamily="34" charset="0"/>
                <a:cs typeface="Arial" panose="020B0604020202020204" pitchFamily="34" charset="0"/>
              </a:rPr>
              <a:t>379,7 milliards de dollars</a:t>
            </a:r>
          </a:p>
          <a:p>
            <a:r>
              <a:rPr lang="fr-CA" dirty="0">
                <a:latin typeface="Arial" panose="020B0604020202020204" pitchFamily="34" charset="0"/>
                <a:cs typeface="Arial" panose="020B0604020202020204" pitchFamily="34" charset="0"/>
              </a:rPr>
              <a:t>Annonce gouvernementale de nouvelles dépenses pour l'achat et l'entretien de 88 avions de combat F-35, 15 frégates et l'aide militaire à l'Ukraine.</a:t>
            </a:r>
          </a:p>
        </p:txBody>
      </p:sp>
      <p:sp>
        <p:nvSpPr>
          <p:cNvPr id="14" name="TextBox 13">
            <a:extLst>
              <a:ext uri="{FF2B5EF4-FFF2-40B4-BE49-F238E27FC236}">
                <a16:creationId xmlns:a16="http://schemas.microsoft.com/office/drawing/2014/main" id="{487511DB-5683-FAA4-85B8-BFC566460A5A}"/>
              </a:ext>
            </a:extLst>
          </p:cNvPr>
          <p:cNvSpPr txBox="1"/>
          <p:nvPr/>
        </p:nvSpPr>
        <p:spPr>
          <a:xfrm>
            <a:off x="4478005" y="1669721"/>
            <a:ext cx="1551320" cy="923330"/>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379,7 milliards de dollars</a:t>
            </a:r>
          </a:p>
        </p:txBody>
      </p:sp>
      <p:sp>
        <p:nvSpPr>
          <p:cNvPr id="15" name="TextBox 14">
            <a:extLst>
              <a:ext uri="{FF2B5EF4-FFF2-40B4-BE49-F238E27FC236}">
                <a16:creationId xmlns:a16="http://schemas.microsoft.com/office/drawing/2014/main" id="{A8B16B7D-4D14-B5D0-C8B2-4786FB03C3EF}"/>
              </a:ext>
            </a:extLst>
          </p:cNvPr>
          <p:cNvSpPr txBox="1"/>
          <p:nvPr/>
        </p:nvSpPr>
        <p:spPr>
          <a:xfrm>
            <a:off x="6954873" y="1669721"/>
            <a:ext cx="1551320" cy="923330"/>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349,2 milliards de dollars</a:t>
            </a:r>
          </a:p>
        </p:txBody>
      </p:sp>
      <p:sp>
        <p:nvSpPr>
          <p:cNvPr id="16" name="TextBox 15">
            <a:extLst>
              <a:ext uri="{FF2B5EF4-FFF2-40B4-BE49-F238E27FC236}">
                <a16:creationId xmlns:a16="http://schemas.microsoft.com/office/drawing/2014/main" id="{DB7B586B-6A0E-F29E-10A1-3B71948422E9}"/>
              </a:ext>
            </a:extLst>
          </p:cNvPr>
          <p:cNvSpPr txBox="1"/>
          <p:nvPr/>
        </p:nvSpPr>
        <p:spPr>
          <a:xfrm>
            <a:off x="527360" y="4544463"/>
            <a:ext cx="3292726" cy="2862322"/>
          </a:xfrm>
          <a:prstGeom prst="rect">
            <a:avLst/>
          </a:prstGeom>
          <a:noFill/>
        </p:spPr>
        <p:txBody>
          <a:bodyPr wrap="square" rtlCol="0">
            <a:spAutoFit/>
          </a:bodyPr>
          <a:lstStyle/>
          <a:p>
            <a:r>
              <a:rPr lang="fr-CA" dirty="0">
                <a:latin typeface="Arial" panose="020B0604020202020204" pitchFamily="34" charset="0"/>
                <a:cs typeface="Arial" panose="020B0604020202020204" pitchFamily="34" charset="0"/>
              </a:rPr>
              <a:t>Les engagements récents en matière de dépenses militaires auraient pu financer tout l'investissement nécessaire pour combler le manque d'infrastructures d'ici à 2030, tout en comptant un surplus de 30,5 milliards de dollars pour de nouvelles dépenses militaires.</a:t>
            </a:r>
          </a:p>
        </p:txBody>
      </p:sp>
      <p:graphicFrame>
        <p:nvGraphicFramePr>
          <p:cNvPr id="6" name="Chart 5">
            <a:extLst>
              <a:ext uri="{FF2B5EF4-FFF2-40B4-BE49-F238E27FC236}">
                <a16:creationId xmlns:a16="http://schemas.microsoft.com/office/drawing/2014/main" id="{2E5576A9-7C40-F7D9-FC57-73E1E56B7229}"/>
              </a:ext>
            </a:extLst>
          </p:cNvPr>
          <p:cNvGraphicFramePr>
            <a:graphicFrameLocks/>
          </p:cNvGraphicFramePr>
          <p:nvPr>
            <p:extLst>
              <p:ext uri="{D42A27DB-BD31-4B8C-83A1-F6EECF244321}">
                <p14:modId xmlns:p14="http://schemas.microsoft.com/office/powerpoint/2010/main" val="4030629906"/>
              </p:ext>
            </p:extLst>
          </p:nvPr>
        </p:nvGraphicFramePr>
        <p:xfrm>
          <a:off x="3895116" y="2715575"/>
          <a:ext cx="5195464" cy="431387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7E50ED9-C54F-8A19-2794-C5AF502A8DD1}"/>
              </a:ext>
            </a:extLst>
          </p:cNvPr>
          <p:cNvSpPr txBox="1"/>
          <p:nvPr/>
        </p:nvSpPr>
        <p:spPr>
          <a:xfrm>
            <a:off x="4362451" y="5783542"/>
            <a:ext cx="1762124" cy="492443"/>
          </a:xfrm>
          <a:prstGeom prst="rect">
            <a:avLst/>
          </a:prstGeom>
          <a:noFill/>
        </p:spPr>
        <p:txBody>
          <a:bodyPr wrap="square" rtlCol="0">
            <a:spAutoFit/>
          </a:bodyPr>
          <a:lstStyle/>
          <a:p>
            <a:pPr algn="ctr"/>
            <a:r>
              <a:rPr lang="en-US" sz="1300" b="1" dirty="0">
                <a:solidFill>
                  <a:schemeClr val="bg1"/>
                </a:solidFill>
                <a:latin typeface="Arial" panose="020B0604020202020204" pitchFamily="34" charset="0"/>
                <a:cs typeface="Arial" panose="020B0604020202020204" pitchFamily="34" charset="0"/>
              </a:rPr>
              <a:t>G$ en </a:t>
            </a:r>
            <a:r>
              <a:rPr lang="en-US" sz="1300" b="1" dirty="0" err="1">
                <a:solidFill>
                  <a:schemeClr val="bg1"/>
                </a:solidFill>
                <a:latin typeface="Arial" panose="020B0604020202020204" pitchFamily="34" charset="0"/>
                <a:cs typeface="Arial" panose="020B0604020202020204" pitchFamily="34" charset="0"/>
              </a:rPr>
              <a:t>dépenses</a:t>
            </a:r>
            <a:r>
              <a:rPr lang="en-US" sz="1300" b="1" dirty="0">
                <a:solidFill>
                  <a:schemeClr val="bg1"/>
                </a:solidFill>
                <a:latin typeface="Arial" panose="020B0604020202020204" pitchFamily="34" charset="0"/>
                <a:cs typeface="Arial" panose="020B0604020202020204" pitchFamily="34" charset="0"/>
              </a:rPr>
              <a:t> en </a:t>
            </a:r>
            <a:r>
              <a:rPr lang="en-US" sz="1300" b="1" dirty="0" err="1">
                <a:solidFill>
                  <a:schemeClr val="bg1"/>
                </a:solidFill>
                <a:latin typeface="Arial" panose="020B0604020202020204" pitchFamily="34" charset="0"/>
                <a:cs typeface="Arial" panose="020B0604020202020204" pitchFamily="34" charset="0"/>
              </a:rPr>
              <a:t>immobilisations</a:t>
            </a:r>
            <a:endParaRPr lang="en-US" sz="13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4C7CBD3-67DA-D7BC-BB6C-54D8B5701C54}"/>
              </a:ext>
            </a:extLst>
          </p:cNvPr>
          <p:cNvSpPr txBox="1"/>
          <p:nvPr/>
        </p:nvSpPr>
        <p:spPr>
          <a:xfrm>
            <a:off x="7057029" y="5148573"/>
            <a:ext cx="1582146" cy="738664"/>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G$ en </a:t>
            </a:r>
            <a:r>
              <a:rPr lang="en-US" sz="1400" b="1" dirty="0" err="1">
                <a:solidFill>
                  <a:schemeClr val="bg1"/>
                </a:solidFill>
                <a:latin typeface="Arial" panose="020B0604020202020204" pitchFamily="34" charset="0"/>
                <a:cs typeface="Arial" panose="020B0604020202020204" pitchFamily="34" charset="0"/>
              </a:rPr>
              <a:t>dépenses</a:t>
            </a:r>
            <a:r>
              <a:rPr lang="en-US" sz="1400" b="1" dirty="0">
                <a:solidFill>
                  <a:schemeClr val="bg1"/>
                </a:solidFill>
                <a:latin typeface="Arial" panose="020B0604020202020204" pitchFamily="34" charset="0"/>
                <a:cs typeface="Arial" panose="020B0604020202020204" pitchFamily="34" charset="0"/>
              </a:rPr>
              <a:t> en </a:t>
            </a:r>
            <a:r>
              <a:rPr lang="en-US" sz="1400" b="1" dirty="0" err="1">
                <a:solidFill>
                  <a:schemeClr val="bg1"/>
                </a:solidFill>
                <a:latin typeface="Arial" panose="020B0604020202020204" pitchFamily="34" charset="0"/>
                <a:cs typeface="Arial" panose="020B0604020202020204" pitchFamily="34" charset="0"/>
              </a:rPr>
              <a:t>immobilisations</a:t>
            </a:r>
            <a:endParaRPr lang="en-US" sz="14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6ED6747-4240-383C-2A2C-D6EFAADD0FAA}"/>
              </a:ext>
            </a:extLst>
          </p:cNvPr>
          <p:cNvSpPr txBox="1"/>
          <p:nvPr/>
        </p:nvSpPr>
        <p:spPr>
          <a:xfrm>
            <a:off x="4580161" y="4133850"/>
            <a:ext cx="1449163" cy="738664"/>
          </a:xfrm>
          <a:prstGeom prst="rect">
            <a:avLst/>
          </a:prstGeom>
          <a:noFill/>
        </p:spPr>
        <p:txBody>
          <a:bodyPr wrap="square" rtlCol="0">
            <a:spAutoFit/>
          </a:bodyPr>
          <a:lstStyle/>
          <a:p>
            <a:pPr algn="ctr"/>
            <a:endParaRPr lang="en-US" sz="1400" b="1" dirty="0">
              <a:solidFill>
                <a:schemeClr val="bg1"/>
              </a:solidFill>
              <a:latin typeface="Arial" panose="020B0604020202020204" pitchFamily="34" charset="0"/>
              <a:cs typeface="Arial" panose="020B0604020202020204" pitchFamily="34" charset="0"/>
            </a:endParaRPr>
          </a:p>
          <a:p>
            <a:pPr algn="ctr"/>
            <a:r>
              <a:rPr lang="en-US" sz="1400" b="1" dirty="0">
                <a:solidFill>
                  <a:schemeClr val="bg1"/>
                </a:solidFill>
                <a:latin typeface="Arial" panose="020B0604020202020204" pitchFamily="34" charset="0"/>
                <a:cs typeface="Arial" panose="020B0604020202020204" pitchFamily="34" charset="0"/>
              </a:rPr>
              <a:t>G$ en </a:t>
            </a:r>
            <a:r>
              <a:rPr lang="en-US" sz="1400" b="1" dirty="0" err="1">
                <a:solidFill>
                  <a:schemeClr val="bg1"/>
                </a:solidFill>
                <a:latin typeface="Arial" panose="020B0604020202020204" pitchFamily="34" charset="0"/>
                <a:cs typeface="Arial" panose="020B0604020202020204" pitchFamily="34" charset="0"/>
              </a:rPr>
              <a:t>frais</a:t>
            </a:r>
            <a:r>
              <a:rPr lang="en-US" sz="1400" b="1" dirty="0">
                <a:solidFill>
                  <a:schemeClr val="bg1"/>
                </a:solidFill>
                <a:latin typeface="Arial" panose="020B0604020202020204" pitchFamily="34" charset="0"/>
                <a:cs typeface="Arial" panose="020B0604020202020204" pitchFamily="34" charset="0"/>
              </a:rPr>
              <a:t> </a:t>
            </a:r>
          </a:p>
          <a:p>
            <a:pPr algn="ctr"/>
            <a:r>
              <a:rPr lang="en-US" sz="1400" b="1" dirty="0">
                <a:solidFill>
                  <a:schemeClr val="bg1"/>
                </a:solidFill>
                <a:latin typeface="Arial" panose="020B0604020202020204" pitchFamily="34" charset="0"/>
                <a:cs typeface="Arial" panose="020B0604020202020204" pitchFamily="34" charset="0"/>
              </a:rPr>
              <a:t>de F./E.</a:t>
            </a:r>
          </a:p>
        </p:txBody>
      </p:sp>
      <p:sp>
        <p:nvSpPr>
          <p:cNvPr id="5" name="Footer Placeholder 5">
            <a:extLst>
              <a:ext uri="{FF2B5EF4-FFF2-40B4-BE49-F238E27FC236}">
                <a16:creationId xmlns:a16="http://schemas.microsoft.com/office/drawing/2014/main" id="{B39EBCF6-A46C-D5E3-32CE-260745CCD5E5}"/>
              </a:ext>
            </a:extLst>
          </p:cNvPr>
          <p:cNvSpPr>
            <a:spLocks noGrp="1"/>
          </p:cNvSpPr>
          <p:nvPr>
            <p:ph type="ftr" sz="quarter" idx="10"/>
          </p:nvPr>
        </p:nvSpPr>
        <p:spPr>
          <a:xfrm>
            <a:off x="363433" y="7475960"/>
            <a:ext cx="5989741" cy="296440"/>
          </a:xfrm>
        </p:spPr>
        <p:txBody>
          <a:bodyPr/>
          <a:lstStyle/>
          <a:p>
            <a:r>
              <a:rPr lang="fr-CA" dirty="0"/>
              <a:t>Combler le manque d'infrastructures d'ici 2030 – Proposition de l'APN et résumé du rapport sur les coûts</a:t>
            </a:r>
          </a:p>
        </p:txBody>
      </p:sp>
    </p:spTree>
    <p:extLst>
      <p:ext uri="{BB962C8B-B14F-4D97-AF65-F5344CB8AC3E}">
        <p14:creationId xmlns:p14="http://schemas.microsoft.com/office/powerpoint/2010/main" val="128215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20CBA35-CD2F-F53F-03A4-507297492D98}"/>
              </a:ext>
            </a:extLst>
          </p:cNvPr>
          <p:cNvSpPr/>
          <p:nvPr/>
        </p:nvSpPr>
        <p:spPr>
          <a:xfrm>
            <a:off x="0" y="3278109"/>
            <a:ext cx="10058400" cy="3108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
            <a:extLst>
              <a:ext uri="{FF2B5EF4-FFF2-40B4-BE49-F238E27FC236}">
                <a16:creationId xmlns:a16="http://schemas.microsoft.com/office/drawing/2014/main" id="{8D8B7B60-2F4E-DFC1-537C-4CE7227E65EB}"/>
              </a:ext>
            </a:extLst>
          </p:cNvPr>
          <p:cNvSpPr>
            <a:spLocks noChangeArrowheads="1"/>
          </p:cNvSpPr>
          <p:nvPr/>
        </p:nvSpPr>
        <p:spPr bwMode="auto">
          <a:xfrm>
            <a:off x="664153" y="3655743"/>
            <a:ext cx="880739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kumimoji="0" lang="fr-CA" altLang="en-US" sz="1600" b="0" strike="noStrike" cap="none" normalizeH="0" baseline="0" dirty="0">
                <a:ln>
                  <a:noFill/>
                </a:ln>
                <a:effectLst/>
                <a:latin typeface="Arial"/>
                <a:ea typeface="Times New Roman" panose="02020603050405020304" pitchFamily="18" charset="0"/>
                <a:cs typeface="Arial"/>
              </a:rPr>
              <a:t>L'information contenue dans ce rapport a été produite par une équipe multidisciplinaire dirigée par l'Assemblée des Premières Nations, avec l’appui de Services aux Autochtones Canada. Nous tenons à remercier First Nations Engineering Services, BTY Group, </a:t>
            </a:r>
            <a:r>
              <a:rPr kumimoji="0" lang="fr-CA" altLang="en-US" sz="1600" b="0" strike="noStrike" cap="none" normalizeH="0" baseline="0" dirty="0" err="1">
                <a:ln>
                  <a:noFill/>
                </a:ln>
                <a:effectLst/>
                <a:latin typeface="Arial"/>
                <a:ea typeface="Times New Roman" panose="02020603050405020304" pitchFamily="18" charset="0"/>
                <a:cs typeface="Arial"/>
              </a:rPr>
              <a:t>Associated</a:t>
            </a:r>
            <a:r>
              <a:rPr kumimoji="0" lang="fr-CA" altLang="en-US" sz="1600" b="0" strike="noStrike" cap="none" normalizeH="0" baseline="0" dirty="0">
                <a:ln>
                  <a:noFill/>
                </a:ln>
                <a:effectLst/>
                <a:latin typeface="Arial"/>
                <a:ea typeface="Times New Roman" panose="02020603050405020304" pitchFamily="18" charset="0"/>
                <a:cs typeface="Arial"/>
              </a:rPr>
              <a:t> Engineering</a:t>
            </a:r>
            <a:r>
              <a:rPr lang="fr-CA" altLang="en-US" sz="1600" dirty="0">
                <a:latin typeface="Arial"/>
                <a:ea typeface="Times New Roman" panose="02020603050405020304" pitchFamily="18" charset="0"/>
                <a:cs typeface="Arial"/>
              </a:rPr>
              <a:t>, </a:t>
            </a:r>
            <a:r>
              <a:rPr lang="fr-CA" altLang="en-US" sz="1600" dirty="0" err="1">
                <a:latin typeface="Arial"/>
                <a:ea typeface="Times New Roman" panose="02020603050405020304" pitchFamily="18" charset="0"/>
                <a:cs typeface="Arial"/>
              </a:rPr>
              <a:t>Planetworks</a:t>
            </a:r>
            <a:r>
              <a:rPr lang="fr-CA" altLang="en-US" sz="1600" dirty="0">
                <a:latin typeface="Arial"/>
                <a:ea typeface="Times New Roman" panose="02020603050405020304" pitchFamily="18" charset="0"/>
                <a:cs typeface="Arial"/>
              </a:rPr>
              <a:t> Consulting et </a:t>
            </a:r>
            <a:r>
              <a:rPr lang="fr-CA" altLang="en-US" sz="1600" dirty="0" err="1">
                <a:latin typeface="Arial"/>
                <a:ea typeface="Times New Roman" panose="02020603050405020304" pitchFamily="18" charset="0"/>
                <a:cs typeface="Arial"/>
              </a:rPr>
              <a:t>Yalleedesigns</a:t>
            </a:r>
            <a:r>
              <a:rPr lang="fr-CA" altLang="en-US" sz="1600" dirty="0">
                <a:latin typeface="Arial"/>
                <a:ea typeface="Times New Roman" panose="02020603050405020304" pitchFamily="18" charset="0"/>
                <a:cs typeface="Arial"/>
              </a:rPr>
              <a:t> </a:t>
            </a:r>
            <a:r>
              <a:rPr kumimoji="0" lang="fr-CA" altLang="en-US" sz="1600" b="0" strike="noStrike" cap="none" normalizeH="0" baseline="0" dirty="0">
                <a:ln>
                  <a:noFill/>
                </a:ln>
                <a:effectLst/>
                <a:latin typeface="Arial"/>
                <a:ea typeface="Times New Roman" panose="02020603050405020304" pitchFamily="18" charset="0"/>
                <a:cs typeface="Arial"/>
              </a:rPr>
              <a:t>pour leur contribution à la préparation des renseignements et des rapports liés à cette présentation.</a:t>
            </a:r>
            <a:endParaRPr kumimoji="0" lang="fr-CA" altLang="en-US" sz="1600" b="0" strike="noStrike" cap="none" normalizeH="0" baseline="0" dirty="0">
              <a:ln>
                <a:noFill/>
              </a:ln>
              <a:effectLst/>
              <a:latin typeface="Arial"/>
              <a:cs typeface="Arial"/>
            </a:endParaRPr>
          </a:p>
        </p:txBody>
      </p:sp>
      <p:pic>
        <p:nvPicPr>
          <p:cNvPr id="15" name="Picture 14">
            <a:extLst>
              <a:ext uri="{FF2B5EF4-FFF2-40B4-BE49-F238E27FC236}">
                <a16:creationId xmlns:a16="http://schemas.microsoft.com/office/drawing/2014/main" id="{0F017D7B-76CA-5EBF-AD4D-2E78ACF9B71A}"/>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664153" y="5319774"/>
            <a:ext cx="1714167" cy="639555"/>
          </a:xfrm>
          <a:prstGeom prst="rect">
            <a:avLst/>
          </a:prstGeom>
        </p:spPr>
      </p:pic>
      <p:pic>
        <p:nvPicPr>
          <p:cNvPr id="16" name="Picture 15">
            <a:extLst>
              <a:ext uri="{FF2B5EF4-FFF2-40B4-BE49-F238E27FC236}">
                <a16:creationId xmlns:a16="http://schemas.microsoft.com/office/drawing/2014/main" id="{ACBD64B5-3DA2-B77F-DE11-CDBB6CDB69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9382" y="5231481"/>
            <a:ext cx="937320" cy="720000"/>
          </a:xfrm>
          <a:prstGeom prst="rect">
            <a:avLst/>
          </a:prstGeom>
        </p:spPr>
      </p:pic>
      <p:pic>
        <p:nvPicPr>
          <p:cNvPr id="17" name="Picture 16">
            <a:extLst>
              <a:ext uri="{FF2B5EF4-FFF2-40B4-BE49-F238E27FC236}">
                <a16:creationId xmlns:a16="http://schemas.microsoft.com/office/drawing/2014/main" id="{57049402-C3A2-5FFD-AFFD-9F734809F4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6641" y="5316041"/>
            <a:ext cx="1442448" cy="635440"/>
          </a:xfrm>
          <a:prstGeom prst="rect">
            <a:avLst/>
          </a:prstGeom>
        </p:spPr>
      </p:pic>
      <p:pic>
        <p:nvPicPr>
          <p:cNvPr id="18" name="Picture 17">
            <a:extLst>
              <a:ext uri="{FF2B5EF4-FFF2-40B4-BE49-F238E27FC236}">
                <a16:creationId xmlns:a16="http://schemas.microsoft.com/office/drawing/2014/main" id="{11FECC90-24AA-6C0D-2B8C-7AB75A22B4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2463" y="5239329"/>
            <a:ext cx="936980" cy="720000"/>
          </a:xfrm>
          <a:prstGeom prst="rect">
            <a:avLst/>
          </a:prstGeom>
        </p:spPr>
      </p:pic>
      <p:pic>
        <p:nvPicPr>
          <p:cNvPr id="19" name="Picture 5" descr="Logo&#10;&#10;Description automatically generated">
            <a:extLst>
              <a:ext uri="{FF2B5EF4-FFF2-40B4-BE49-F238E27FC236}">
                <a16:creationId xmlns:a16="http://schemas.microsoft.com/office/drawing/2014/main" id="{B5BA848E-4FA8-7BC3-D1AC-27EF45B477EB}"/>
              </a:ext>
            </a:extLst>
          </p:cNvPr>
          <p:cNvPicPr>
            <a:picLocks noChangeAspect="1"/>
          </p:cNvPicPr>
          <p:nvPr/>
        </p:nvPicPr>
        <p:blipFill>
          <a:blip r:embed="rId7"/>
          <a:stretch>
            <a:fillRect/>
          </a:stretch>
        </p:blipFill>
        <p:spPr>
          <a:xfrm>
            <a:off x="8365084" y="5316038"/>
            <a:ext cx="783534" cy="635441"/>
          </a:xfrm>
          <a:prstGeom prst="rect">
            <a:avLst/>
          </a:prstGeom>
        </p:spPr>
      </p:pic>
      <p:pic>
        <p:nvPicPr>
          <p:cNvPr id="20" name="Picture 19">
            <a:extLst>
              <a:ext uri="{FF2B5EF4-FFF2-40B4-BE49-F238E27FC236}">
                <a16:creationId xmlns:a16="http://schemas.microsoft.com/office/drawing/2014/main" id="{5F4D1868-7E13-0687-DEC8-79467DE6C03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606144" y="5316041"/>
            <a:ext cx="1461885" cy="600507"/>
          </a:xfrm>
          <a:prstGeom prst="rect">
            <a:avLst/>
          </a:prstGeom>
        </p:spPr>
      </p:pic>
      <p:sp>
        <p:nvSpPr>
          <p:cNvPr id="21" name="Rectangle 1">
            <a:extLst>
              <a:ext uri="{FF2B5EF4-FFF2-40B4-BE49-F238E27FC236}">
                <a16:creationId xmlns:a16="http://schemas.microsoft.com/office/drawing/2014/main" id="{76A4721F-76E8-14BB-0C6A-36B1D83951F0}"/>
              </a:ext>
            </a:extLst>
          </p:cNvPr>
          <p:cNvSpPr>
            <a:spLocks noChangeArrowheads="1"/>
          </p:cNvSpPr>
          <p:nvPr/>
        </p:nvSpPr>
        <p:spPr bwMode="auto">
          <a:xfrm>
            <a:off x="2928953" y="2314427"/>
            <a:ext cx="41774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CA" altLang="en-US" sz="2400" b="1">
                <a:solidFill>
                  <a:schemeClr val="bg1"/>
                </a:solidFill>
                <a:latin typeface="Arial"/>
                <a:cs typeface="Arial"/>
              </a:rPr>
              <a:t>Contributions spéciales</a:t>
            </a:r>
            <a:endParaRPr kumimoji="0" lang="en-CA" altLang="en-US" sz="2400" b="1" strike="noStrike" cap="none" normalizeH="0" baseline="0">
              <a:ln>
                <a:noFill/>
              </a:ln>
              <a:solidFill>
                <a:schemeClr val="bg1"/>
              </a:solidFill>
              <a:effectLst/>
              <a:latin typeface="Arial"/>
              <a:cs typeface="Arial"/>
            </a:endParaRPr>
          </a:p>
        </p:txBody>
      </p:sp>
    </p:spTree>
    <p:extLst>
      <p:ext uri="{BB962C8B-B14F-4D97-AF65-F5344CB8AC3E}">
        <p14:creationId xmlns:p14="http://schemas.microsoft.com/office/powerpoint/2010/main" val="1063522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4F6770-B60C-051B-BE63-C216F46E5F2B}"/>
              </a:ext>
            </a:extLst>
          </p:cNvPr>
          <p:cNvSpPr>
            <a:spLocks noGrp="1"/>
          </p:cNvSpPr>
          <p:nvPr>
            <p:ph type="sldNum" sz="quarter" idx="11"/>
          </p:nvPr>
        </p:nvSpPr>
        <p:spPr/>
        <p:txBody>
          <a:bodyPr/>
          <a:lstStyle/>
          <a:p>
            <a:fld id="{BC9BB997-7981-4044-9A5F-081E7206A59F}" type="slidenum">
              <a:rPr lang="en-CA" smtClean="0"/>
              <a:t>30</a:t>
            </a:fld>
            <a:endParaRPr lang="en-CA"/>
          </a:p>
        </p:txBody>
      </p:sp>
      <p:sp>
        <p:nvSpPr>
          <p:cNvPr id="4" name="Title 1">
            <a:extLst>
              <a:ext uri="{FF2B5EF4-FFF2-40B4-BE49-F238E27FC236}">
                <a16:creationId xmlns:a16="http://schemas.microsoft.com/office/drawing/2014/main" id="{76C3E9E0-23D6-1A85-8A56-FC396F93135B}"/>
              </a:ext>
            </a:extLst>
          </p:cNvPr>
          <p:cNvSpPr txBox="1">
            <a:spLocks/>
          </p:cNvSpPr>
          <p:nvPr/>
        </p:nvSpPr>
        <p:spPr>
          <a:xfrm>
            <a:off x="1717493" y="332509"/>
            <a:ext cx="5943767" cy="707034"/>
          </a:xfrm>
          <a:prstGeom prst="rect">
            <a:avLst/>
          </a:prstGeom>
        </p:spPr>
        <p:txBody>
          <a:bodyPr vert="horz" lIns="91440" tIns="45720" rIns="91440" bIns="45720" rtlCol="0" anchor="ctr">
            <a:norm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chemeClr val="bg1"/>
                </a:solidFill>
              </a:rPr>
              <a:t>Prochaines étapes</a:t>
            </a:r>
            <a:endParaRPr lang="en-CA" sz="2400" b="1" dirty="0">
              <a:solidFill>
                <a:schemeClr val="bg1"/>
              </a:solidFill>
            </a:endParaRPr>
          </a:p>
        </p:txBody>
      </p:sp>
      <p:sp>
        <p:nvSpPr>
          <p:cNvPr id="5" name="TextBox 4">
            <a:extLst>
              <a:ext uri="{FF2B5EF4-FFF2-40B4-BE49-F238E27FC236}">
                <a16:creationId xmlns:a16="http://schemas.microsoft.com/office/drawing/2014/main" id="{CBD70740-6556-4B7B-60A5-7461F1D7533B}"/>
              </a:ext>
            </a:extLst>
          </p:cNvPr>
          <p:cNvSpPr txBox="1"/>
          <p:nvPr/>
        </p:nvSpPr>
        <p:spPr>
          <a:xfrm>
            <a:off x="2629745" y="2334168"/>
            <a:ext cx="6336269" cy="830997"/>
          </a:xfrm>
          <a:prstGeom prst="rect">
            <a:avLst/>
          </a:prstGeom>
          <a:noFill/>
        </p:spPr>
        <p:txBody>
          <a:bodyPr wrap="square" rtlCol="0">
            <a:spAutoFit/>
          </a:bodyPr>
          <a:lstStyle/>
          <a:p>
            <a:r>
              <a:rPr lang="fr-CA" sz="1600" dirty="0">
                <a:latin typeface="Arial" panose="020B0604020202020204" pitchFamily="34" charset="0"/>
                <a:cs typeface="Arial" panose="020B0604020202020204" pitchFamily="34" charset="0"/>
              </a:rPr>
              <a:t>Projet de recherche 2024-2025 portant sur des investissements particuliers dans les infrastructures et les logements liés au principe de Jordan</a:t>
            </a:r>
          </a:p>
        </p:txBody>
      </p:sp>
      <p:sp>
        <p:nvSpPr>
          <p:cNvPr id="6" name="TextBox 5">
            <a:extLst>
              <a:ext uri="{FF2B5EF4-FFF2-40B4-BE49-F238E27FC236}">
                <a16:creationId xmlns:a16="http://schemas.microsoft.com/office/drawing/2014/main" id="{BDEE2EE7-DF1A-B7D7-2E74-433A51EFAF9C}"/>
              </a:ext>
            </a:extLst>
          </p:cNvPr>
          <p:cNvSpPr txBox="1"/>
          <p:nvPr/>
        </p:nvSpPr>
        <p:spPr>
          <a:xfrm>
            <a:off x="2629744" y="5426711"/>
            <a:ext cx="6336269"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Combler le </a:t>
            </a:r>
            <a:r>
              <a:rPr lang="en-US" sz="1600" b="1" dirty="0" err="1">
                <a:latin typeface="Arial" panose="020B0604020202020204" pitchFamily="34" charset="0"/>
                <a:cs typeface="Arial" panose="020B0604020202020204" pitchFamily="34" charset="0"/>
              </a:rPr>
              <a:t>manque</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d'infrastructures</a:t>
            </a:r>
            <a:r>
              <a:rPr lang="en-US" sz="1600" b="1" dirty="0">
                <a:latin typeface="Arial" panose="020B0604020202020204" pitchFamily="34" charset="0"/>
                <a:cs typeface="Arial" panose="020B0604020202020204" pitchFamily="34" charset="0"/>
              </a:rPr>
              <a:t> – Conférence de presse</a:t>
            </a:r>
            <a:endParaRPr lang="en-CA" sz="1600" b="1"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E378048E-07B0-26F2-6416-D0AFBB0782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5258" y="5262464"/>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D0BF2B5-D8D3-B8CD-AF26-40F338D4C8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987" y="2379743"/>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8" name="Hexagon 7">
            <a:extLst>
              <a:ext uri="{FF2B5EF4-FFF2-40B4-BE49-F238E27FC236}">
                <a16:creationId xmlns:a16="http://schemas.microsoft.com/office/drawing/2014/main" id="{490C4FC7-D28E-0FE4-00E8-0BABC092F500}"/>
              </a:ext>
            </a:extLst>
          </p:cNvPr>
          <p:cNvSpPr/>
          <p:nvPr/>
        </p:nvSpPr>
        <p:spPr>
          <a:xfrm rot="16200000">
            <a:off x="816884" y="2040439"/>
            <a:ext cx="1516749" cy="1414486"/>
          </a:xfrm>
          <a:prstGeom prst="hexagon">
            <a:avLst/>
          </a:prstGeom>
          <a:noFill/>
          <a:ln w="38100">
            <a:solidFill>
              <a:srgbClr val="E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Hexagon 10">
            <a:extLst>
              <a:ext uri="{FF2B5EF4-FFF2-40B4-BE49-F238E27FC236}">
                <a16:creationId xmlns:a16="http://schemas.microsoft.com/office/drawing/2014/main" id="{1B1FB454-33A4-8007-60DD-70150A71BDD9}"/>
              </a:ext>
            </a:extLst>
          </p:cNvPr>
          <p:cNvSpPr/>
          <p:nvPr/>
        </p:nvSpPr>
        <p:spPr>
          <a:xfrm rot="16200000">
            <a:off x="1666363" y="3488342"/>
            <a:ext cx="1516749" cy="1414486"/>
          </a:xfrm>
          <a:prstGeom prst="hexagon">
            <a:avLst/>
          </a:prstGeom>
          <a:noFill/>
          <a:ln w="38100">
            <a:solidFill>
              <a:srgbClr val="E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Hexagon 11">
            <a:extLst>
              <a:ext uri="{FF2B5EF4-FFF2-40B4-BE49-F238E27FC236}">
                <a16:creationId xmlns:a16="http://schemas.microsoft.com/office/drawing/2014/main" id="{7A053F6A-48B0-D924-0ED0-A1BC3D5EFF7F}"/>
              </a:ext>
            </a:extLst>
          </p:cNvPr>
          <p:cNvSpPr/>
          <p:nvPr/>
        </p:nvSpPr>
        <p:spPr>
          <a:xfrm rot="16200000">
            <a:off x="816884" y="4915221"/>
            <a:ext cx="1516749" cy="1414486"/>
          </a:xfrm>
          <a:prstGeom prst="hexagon">
            <a:avLst/>
          </a:prstGeom>
          <a:noFill/>
          <a:ln w="38100">
            <a:solidFill>
              <a:srgbClr val="E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89F85AF8-A490-8D45-C92E-0E9CD849AEC1}"/>
              </a:ext>
            </a:extLst>
          </p:cNvPr>
          <p:cNvSpPr txBox="1"/>
          <p:nvPr/>
        </p:nvSpPr>
        <p:spPr>
          <a:xfrm>
            <a:off x="3311278" y="4068587"/>
            <a:ext cx="5654736" cy="1415772"/>
          </a:xfrm>
          <a:prstGeom prst="rect">
            <a:avLst/>
          </a:prstGeom>
          <a:noFill/>
        </p:spPr>
        <p:txBody>
          <a:bodyPr wrap="square" rtlCol="0">
            <a:spAutoFit/>
          </a:bodyPr>
          <a:lstStyle/>
          <a:p>
            <a:r>
              <a:rPr lang="fr-CA" sz="1400" dirty="0">
                <a:latin typeface="Arial" panose="020B0604020202020204" pitchFamily="34" charset="0"/>
                <a:cs typeface="Arial" panose="020B0604020202020204" pitchFamily="34" charset="0"/>
              </a:rPr>
              <a:t>En partenariat avec le </a:t>
            </a:r>
            <a:r>
              <a:rPr lang="fr-CA" sz="1400" dirty="0" err="1">
                <a:latin typeface="Arial" panose="020B0604020202020204" pitchFamily="34" charset="0"/>
                <a:cs typeface="Arial" panose="020B0604020202020204" pitchFamily="34" charset="0"/>
              </a:rPr>
              <a:t>Conference</a:t>
            </a:r>
            <a:r>
              <a:rPr lang="fr-CA" sz="1400" dirty="0">
                <a:latin typeface="Arial" panose="020B0604020202020204" pitchFamily="34" charset="0"/>
                <a:cs typeface="Arial" panose="020B0604020202020204" pitchFamily="34" charset="0"/>
              </a:rPr>
              <a:t> </a:t>
            </a:r>
            <a:r>
              <a:rPr lang="fr-CA" sz="1400" dirty="0" err="1">
                <a:latin typeface="Arial" panose="020B0604020202020204" pitchFamily="34" charset="0"/>
                <a:cs typeface="Arial" panose="020B0604020202020204" pitchFamily="34" charset="0"/>
              </a:rPr>
              <a:t>Board</a:t>
            </a:r>
            <a:r>
              <a:rPr lang="fr-CA" sz="1400" dirty="0">
                <a:latin typeface="Arial" panose="020B0604020202020204" pitchFamily="34" charset="0"/>
                <a:cs typeface="Arial" panose="020B0604020202020204" pitchFamily="34" charset="0"/>
              </a:rPr>
              <a:t> du Canada, étudier les avantages nets pour le secteur d’affaires non autochtone : création d'emplois, augmentation du PIB, retombées sur le secteur industriel et migrations potentielles vers des régions rurales en raison de l'amélioration de l’habitabilité et de l’</a:t>
            </a:r>
            <a:r>
              <a:rPr lang="fr-CA" sz="1400" dirty="0" err="1">
                <a:latin typeface="Arial" panose="020B0604020202020204" pitchFamily="34" charset="0"/>
                <a:cs typeface="Arial" panose="020B0604020202020204" pitchFamily="34" charset="0"/>
              </a:rPr>
              <a:t>abordabilité</a:t>
            </a:r>
            <a:r>
              <a:rPr lang="fr-CA" sz="1400" dirty="0">
                <a:latin typeface="Arial" panose="020B0604020202020204" pitchFamily="34" charset="0"/>
                <a:cs typeface="Arial" panose="020B0604020202020204" pitchFamily="34" charset="0"/>
              </a:rPr>
              <a:t> - modélisation économique</a:t>
            </a:r>
            <a:r>
              <a:rPr lang="fr-CA" sz="1600" dirty="0">
                <a:latin typeface="Arial" panose="020B0604020202020204" pitchFamily="34" charset="0"/>
                <a:cs typeface="Arial" panose="020B0604020202020204" pitchFamily="34" charset="0"/>
              </a:rPr>
              <a:t>.</a:t>
            </a:r>
          </a:p>
        </p:txBody>
      </p:sp>
      <p:pic>
        <p:nvPicPr>
          <p:cNvPr id="9" name="Picture 2">
            <a:extLst>
              <a:ext uri="{FF2B5EF4-FFF2-40B4-BE49-F238E27FC236}">
                <a16:creationId xmlns:a16="http://schemas.microsoft.com/office/drawing/2014/main" id="{18861913-2E31-7A6A-E383-3769C7EE5B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4737" y="3840499"/>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5C2FB8A-0684-2561-2253-E718D9D10A1D}"/>
              </a:ext>
            </a:extLst>
          </p:cNvPr>
          <p:cNvSpPr txBox="1"/>
          <p:nvPr/>
        </p:nvSpPr>
        <p:spPr>
          <a:xfrm>
            <a:off x="2629745" y="1875233"/>
            <a:ext cx="3894880" cy="338554"/>
          </a:xfrm>
          <a:prstGeom prst="rect">
            <a:avLst/>
          </a:prstGeom>
          <a:noFill/>
        </p:spPr>
        <p:txBody>
          <a:bodyPr wrap="square" rtlCol="0">
            <a:spAutoFit/>
          </a:bodyPr>
          <a:lstStyle/>
          <a:p>
            <a:r>
              <a:rPr lang="en-US" sz="1600" b="1" dirty="0">
                <a:solidFill>
                  <a:schemeClr val="tx1">
                    <a:lumMod val="95000"/>
                    <a:lumOff val="5000"/>
                  </a:schemeClr>
                </a:solidFill>
                <a:latin typeface="Arial" panose="020B0604020202020204" pitchFamily="34" charset="0"/>
                <a:cs typeface="Arial" panose="020B0604020202020204" pitchFamily="34" charset="0"/>
              </a:rPr>
              <a:t>Implications du </a:t>
            </a:r>
            <a:r>
              <a:rPr lang="en-US" sz="1600" b="1" dirty="0" err="1">
                <a:solidFill>
                  <a:schemeClr val="tx1">
                    <a:lumMod val="95000"/>
                    <a:lumOff val="5000"/>
                  </a:schemeClr>
                </a:solidFill>
                <a:latin typeface="Arial" panose="020B0604020202020204" pitchFamily="34" charset="0"/>
                <a:cs typeface="Arial" panose="020B0604020202020204" pitchFamily="34" charset="0"/>
              </a:rPr>
              <a:t>principe</a:t>
            </a:r>
            <a:r>
              <a:rPr lang="en-US" sz="1600" b="1" dirty="0">
                <a:solidFill>
                  <a:schemeClr val="tx1">
                    <a:lumMod val="95000"/>
                    <a:lumOff val="5000"/>
                  </a:schemeClr>
                </a:solidFill>
                <a:latin typeface="Arial" panose="020B0604020202020204" pitchFamily="34" charset="0"/>
                <a:cs typeface="Arial" panose="020B0604020202020204" pitchFamily="34" charset="0"/>
              </a:rPr>
              <a:t> de Jordan</a:t>
            </a:r>
          </a:p>
        </p:txBody>
      </p:sp>
      <p:sp>
        <p:nvSpPr>
          <p:cNvPr id="15" name="Footer Placeholder 5">
            <a:extLst>
              <a:ext uri="{FF2B5EF4-FFF2-40B4-BE49-F238E27FC236}">
                <a16:creationId xmlns:a16="http://schemas.microsoft.com/office/drawing/2014/main" id="{72421C78-11FB-60F6-62F4-11FCDC2D3754}"/>
              </a:ext>
            </a:extLst>
          </p:cNvPr>
          <p:cNvSpPr>
            <a:spLocks noGrp="1"/>
          </p:cNvSpPr>
          <p:nvPr>
            <p:ph type="ftr" sz="quarter" idx="10"/>
          </p:nvPr>
        </p:nvSpPr>
        <p:spPr>
          <a:xfrm>
            <a:off x="363433" y="7475960"/>
            <a:ext cx="5989741" cy="296440"/>
          </a:xfrm>
        </p:spPr>
        <p:txBody>
          <a:bodyPr/>
          <a:lstStyle/>
          <a:p>
            <a:r>
              <a:rPr lang="fr-CA" dirty="0"/>
              <a:t>Combler le manque d'infrastructures d'ici 2030 – Proposition de l'APN et résumé du rapport sur les coûts</a:t>
            </a:r>
          </a:p>
        </p:txBody>
      </p:sp>
      <p:sp>
        <p:nvSpPr>
          <p:cNvPr id="2" name="TextBox 1">
            <a:extLst>
              <a:ext uri="{FF2B5EF4-FFF2-40B4-BE49-F238E27FC236}">
                <a16:creationId xmlns:a16="http://schemas.microsoft.com/office/drawing/2014/main" id="{237D40EC-62F3-5BC8-0103-6AB6DC262D33}"/>
              </a:ext>
            </a:extLst>
          </p:cNvPr>
          <p:cNvSpPr txBox="1"/>
          <p:nvPr/>
        </p:nvSpPr>
        <p:spPr>
          <a:xfrm>
            <a:off x="3311278" y="3523195"/>
            <a:ext cx="5398381" cy="584775"/>
          </a:xfrm>
          <a:prstGeom prst="rect">
            <a:avLst/>
          </a:prstGeom>
          <a:noFill/>
        </p:spPr>
        <p:txBody>
          <a:bodyPr wrap="square" rtlCol="0">
            <a:spAutoFit/>
          </a:bodyPr>
          <a:lstStyle/>
          <a:p>
            <a:r>
              <a:rPr lang="fr-FR" sz="1600" b="1" dirty="0">
                <a:solidFill>
                  <a:schemeClr val="tx1">
                    <a:lumMod val="95000"/>
                    <a:lumOff val="5000"/>
                  </a:schemeClr>
                </a:solidFill>
                <a:latin typeface="Arial" panose="020B0604020202020204" pitchFamily="34" charset="0"/>
                <a:cs typeface="Arial" panose="020B0604020202020204" pitchFamily="34" charset="0"/>
              </a:rPr>
              <a:t>« Constituer un dossier d’affaires » pour combler le manque d'infrastructures des Premières Nations</a:t>
            </a:r>
          </a:p>
        </p:txBody>
      </p:sp>
      <p:sp>
        <p:nvSpPr>
          <p:cNvPr id="16" name="TextBox 15">
            <a:extLst>
              <a:ext uri="{FF2B5EF4-FFF2-40B4-BE49-F238E27FC236}">
                <a16:creationId xmlns:a16="http://schemas.microsoft.com/office/drawing/2014/main" id="{549D4B56-71CF-BEC6-E8D4-65F0FD30074F}"/>
              </a:ext>
            </a:extLst>
          </p:cNvPr>
          <p:cNvSpPr txBox="1"/>
          <p:nvPr/>
        </p:nvSpPr>
        <p:spPr>
          <a:xfrm>
            <a:off x="2629744" y="5761628"/>
            <a:ext cx="5654736" cy="1569660"/>
          </a:xfrm>
          <a:prstGeom prst="rect">
            <a:avLst/>
          </a:prstGeom>
          <a:noFill/>
        </p:spPr>
        <p:txBody>
          <a:bodyPr wrap="square" rtlCol="0">
            <a:spAutoFit/>
          </a:bodyPr>
          <a:lstStyle/>
          <a:p>
            <a:pPr marL="285750" indent="-285750">
              <a:buFont typeface="Arial" panose="020B0604020202020204" pitchFamily="34" charset="0"/>
              <a:buChar char="•"/>
            </a:pPr>
            <a:r>
              <a:rPr lang="fr-CA" sz="1600" dirty="0">
                <a:latin typeface="Arial" panose="020B0604020202020204" pitchFamily="34" charset="0"/>
                <a:cs typeface="Arial" panose="020B0604020202020204" pitchFamily="34" charset="0"/>
              </a:rPr>
              <a:t>Publication de rapports publics - voir le site Web</a:t>
            </a:r>
          </a:p>
          <a:p>
            <a:pPr marL="285750" indent="-285750">
              <a:buFont typeface="Arial" panose="020B0604020202020204" pitchFamily="34" charset="0"/>
              <a:buChar char="•"/>
            </a:pPr>
            <a:r>
              <a:rPr lang="fr-CA" sz="1600" dirty="0">
                <a:latin typeface="Arial" panose="020B0604020202020204" pitchFamily="34" charset="0"/>
                <a:cs typeface="Arial" panose="020B0604020202020204" pitchFamily="34" charset="0"/>
              </a:rPr>
              <a:t>Lancement de la page Web « Combler le manque d'infrastructures » sur APN.ca</a:t>
            </a:r>
          </a:p>
          <a:p>
            <a:pPr marL="285750" indent="-285750">
              <a:buFont typeface="Arial" panose="020B0604020202020204" pitchFamily="34" charset="0"/>
              <a:buChar char="•"/>
            </a:pPr>
            <a:r>
              <a:rPr lang="fr-CA" sz="1600" dirty="0">
                <a:latin typeface="Arial" panose="020B0604020202020204" pitchFamily="34" charset="0"/>
                <a:cs typeface="Arial" panose="020B0604020202020204" pitchFamily="34" charset="0"/>
              </a:rPr>
              <a:t>Conférence de presse de la Cheffe nationale</a:t>
            </a:r>
          </a:p>
          <a:p>
            <a:pPr marL="285750" indent="-285750">
              <a:buFont typeface="Arial" panose="020B0604020202020204" pitchFamily="34" charset="0"/>
              <a:buChar char="•"/>
            </a:pPr>
            <a:r>
              <a:rPr lang="fr-CA" sz="1600" dirty="0">
                <a:latin typeface="Arial" panose="020B0604020202020204" pitchFamily="34" charset="0"/>
                <a:cs typeface="Arial" panose="020B0604020202020204" pitchFamily="34" charset="0"/>
              </a:rPr>
              <a:t>Plaidoyer pour la présentation de l’Énoncé économique de l'automne de 2024 et du budget fédéral de 2025</a:t>
            </a:r>
          </a:p>
        </p:txBody>
      </p:sp>
    </p:spTree>
    <p:extLst>
      <p:ext uri="{BB962C8B-B14F-4D97-AF65-F5344CB8AC3E}">
        <p14:creationId xmlns:p14="http://schemas.microsoft.com/office/powerpoint/2010/main" val="271150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C0198DB-F06A-1017-44C2-1ECC4E626A73}"/>
              </a:ext>
            </a:extLst>
          </p:cNvPr>
          <p:cNvSpPr txBox="1"/>
          <p:nvPr/>
        </p:nvSpPr>
        <p:spPr>
          <a:xfrm>
            <a:off x="3041367" y="542925"/>
            <a:ext cx="6061069" cy="257434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200"/>
              </a:spcAft>
            </a:pPr>
            <a:r>
              <a:rPr lang="en-US" sz="3200" b="1" dirty="0" err="1">
                <a:solidFill>
                  <a:schemeClr val="bg1"/>
                </a:solidFill>
                <a:latin typeface="Arial"/>
                <a:cs typeface="Calibri"/>
              </a:rPr>
              <a:t>Combler</a:t>
            </a:r>
            <a:r>
              <a:rPr lang="en-US" sz="3200" b="1" dirty="0">
                <a:solidFill>
                  <a:schemeClr val="bg1"/>
                </a:solidFill>
                <a:latin typeface="Arial"/>
                <a:cs typeface="Calibri"/>
              </a:rPr>
              <a:t> le </a:t>
            </a:r>
            <a:r>
              <a:rPr lang="en-US" sz="3200" b="1" dirty="0" err="1">
                <a:solidFill>
                  <a:schemeClr val="bg1"/>
                </a:solidFill>
                <a:latin typeface="Arial"/>
                <a:cs typeface="Calibri"/>
              </a:rPr>
              <a:t>manque</a:t>
            </a:r>
            <a:r>
              <a:rPr lang="en-US" sz="3200" b="1" dirty="0">
                <a:solidFill>
                  <a:schemeClr val="bg1"/>
                </a:solidFill>
                <a:latin typeface="Arial"/>
                <a:cs typeface="Calibri"/>
              </a:rPr>
              <a:t> </a:t>
            </a:r>
            <a:r>
              <a:rPr lang="en-US" sz="3200" b="1" dirty="0" err="1">
                <a:solidFill>
                  <a:schemeClr val="bg1"/>
                </a:solidFill>
                <a:latin typeface="Arial"/>
                <a:cs typeface="Calibri"/>
              </a:rPr>
              <a:t>d'infrastructures</a:t>
            </a:r>
            <a:r>
              <a:rPr lang="en-US" sz="3200" b="1" dirty="0">
                <a:solidFill>
                  <a:schemeClr val="bg1"/>
                </a:solidFill>
                <a:latin typeface="Arial"/>
                <a:cs typeface="Calibri"/>
              </a:rPr>
              <a:t> </a:t>
            </a:r>
            <a:r>
              <a:rPr lang="en-US" sz="3200" b="1" dirty="0" err="1">
                <a:solidFill>
                  <a:schemeClr val="bg1"/>
                </a:solidFill>
                <a:latin typeface="Arial"/>
                <a:cs typeface="Calibri"/>
              </a:rPr>
              <a:t>d'ici</a:t>
            </a:r>
            <a:r>
              <a:rPr lang="en-US" sz="3200" b="1" dirty="0">
                <a:solidFill>
                  <a:schemeClr val="bg1"/>
                </a:solidFill>
                <a:latin typeface="Arial"/>
                <a:cs typeface="Calibri"/>
              </a:rPr>
              <a:t> 2030 : </a:t>
            </a:r>
            <a:br>
              <a:rPr lang="en-US" sz="3200" b="1" dirty="0">
                <a:solidFill>
                  <a:schemeClr val="bg1"/>
                </a:solidFill>
                <a:latin typeface="Arial"/>
                <a:cs typeface="Calibri"/>
              </a:rPr>
            </a:br>
            <a:r>
              <a:rPr lang="en-US" sz="3200" b="1" dirty="0">
                <a:solidFill>
                  <a:schemeClr val="bg1"/>
                </a:solidFill>
                <a:latin typeface="Arial"/>
                <a:cs typeface="Calibri"/>
              </a:rPr>
              <a:t>Un </a:t>
            </a:r>
            <a:r>
              <a:rPr lang="en-US" sz="3200" b="1" dirty="0" err="1">
                <a:solidFill>
                  <a:schemeClr val="bg1"/>
                </a:solidFill>
                <a:latin typeface="Arial"/>
                <a:cs typeface="Calibri"/>
              </a:rPr>
              <a:t>mandat</a:t>
            </a:r>
            <a:r>
              <a:rPr lang="en-US" sz="3200" b="1" dirty="0">
                <a:solidFill>
                  <a:schemeClr val="bg1"/>
                </a:solidFill>
                <a:latin typeface="Arial"/>
                <a:cs typeface="Calibri"/>
              </a:rPr>
              <a:t> du </a:t>
            </a:r>
            <a:r>
              <a:rPr lang="en-US" sz="3200" b="1" dirty="0" err="1">
                <a:solidFill>
                  <a:schemeClr val="bg1"/>
                </a:solidFill>
                <a:latin typeface="Arial"/>
                <a:cs typeface="Calibri"/>
              </a:rPr>
              <a:t>gouvernement</a:t>
            </a:r>
            <a:r>
              <a:rPr lang="en-US" sz="3200" b="1" dirty="0">
                <a:solidFill>
                  <a:schemeClr val="bg1"/>
                </a:solidFill>
                <a:latin typeface="Arial"/>
                <a:cs typeface="Calibri"/>
              </a:rPr>
              <a:t> du Canada</a:t>
            </a:r>
            <a:endParaRPr lang="en-US" sz="3200" b="1" dirty="0">
              <a:solidFill>
                <a:schemeClr val="bg1"/>
              </a:solidFill>
              <a:latin typeface="Arial"/>
              <a:cs typeface="Arial"/>
            </a:endParaRPr>
          </a:p>
        </p:txBody>
      </p:sp>
      <p:sp>
        <p:nvSpPr>
          <p:cNvPr id="13" name="TextBox 12">
            <a:extLst>
              <a:ext uri="{FF2B5EF4-FFF2-40B4-BE49-F238E27FC236}">
                <a16:creationId xmlns:a16="http://schemas.microsoft.com/office/drawing/2014/main" id="{D581EDF4-3C62-C525-288D-1B1366CCA3EE}"/>
              </a:ext>
            </a:extLst>
          </p:cNvPr>
          <p:cNvSpPr txBox="1"/>
          <p:nvPr/>
        </p:nvSpPr>
        <p:spPr>
          <a:xfrm>
            <a:off x="2581275" y="2927802"/>
            <a:ext cx="7200900" cy="75837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25000"/>
              </a:lnSpc>
              <a:spcAft>
                <a:spcPts val="200"/>
              </a:spcAft>
            </a:pPr>
            <a:r>
              <a:rPr lang="fr-CA" sz="2400" dirty="0">
                <a:solidFill>
                  <a:schemeClr val="bg1"/>
                </a:solidFill>
                <a:latin typeface="Arial"/>
                <a:cs typeface="Arial"/>
              </a:rPr>
              <a:t>« Comblons le manque ensemble... </a:t>
            </a:r>
            <a:r>
              <a:rPr lang="fr-CA" sz="2400" dirty="0" err="1">
                <a:solidFill>
                  <a:schemeClr val="bg1"/>
                </a:solidFill>
                <a:latin typeface="Arial"/>
                <a:cs typeface="Arial"/>
              </a:rPr>
              <a:t>Anookeetaa</a:t>
            </a:r>
            <a:r>
              <a:rPr lang="fr-CA" sz="2400" dirty="0">
                <a:solidFill>
                  <a:schemeClr val="bg1"/>
                </a:solidFill>
                <a:latin typeface="Arial"/>
                <a:cs typeface="Arial"/>
              </a:rPr>
              <a:t>! »</a:t>
            </a:r>
          </a:p>
          <a:p>
            <a:pPr>
              <a:lnSpc>
                <a:spcPct val="125000"/>
              </a:lnSpc>
              <a:spcAft>
                <a:spcPts val="200"/>
              </a:spcAft>
            </a:pPr>
            <a:endParaRPr lang="fr-CA" sz="1200" dirty="0">
              <a:solidFill>
                <a:schemeClr val="bg1"/>
              </a:solidFill>
              <a:latin typeface="Arial"/>
              <a:cs typeface="Arial"/>
            </a:endParaRPr>
          </a:p>
        </p:txBody>
      </p:sp>
    </p:spTree>
    <p:extLst>
      <p:ext uri="{BB962C8B-B14F-4D97-AF65-F5344CB8AC3E}">
        <p14:creationId xmlns:p14="http://schemas.microsoft.com/office/powerpoint/2010/main" val="1016023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C0198DB-F06A-1017-44C2-1ECC4E626A73}"/>
              </a:ext>
            </a:extLst>
          </p:cNvPr>
          <p:cNvSpPr txBox="1"/>
          <p:nvPr/>
        </p:nvSpPr>
        <p:spPr>
          <a:xfrm>
            <a:off x="3416752" y="693344"/>
            <a:ext cx="5747657" cy="1375899"/>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200"/>
              </a:spcAft>
            </a:pPr>
            <a:r>
              <a:rPr lang="en-US" sz="4000" b="1" dirty="0">
                <a:solidFill>
                  <a:schemeClr val="bg1"/>
                </a:solidFill>
                <a:latin typeface="Arial"/>
                <a:cs typeface="Calibri"/>
              </a:rPr>
              <a:t>Période de questions </a:t>
            </a:r>
            <a:endParaRPr lang="en-US" sz="4000" b="1" dirty="0">
              <a:solidFill>
                <a:schemeClr val="bg1"/>
              </a:solidFill>
              <a:latin typeface="Arial"/>
              <a:cs typeface="Arial"/>
            </a:endParaRPr>
          </a:p>
        </p:txBody>
      </p:sp>
      <p:sp>
        <p:nvSpPr>
          <p:cNvPr id="13" name="TextBox 12">
            <a:extLst>
              <a:ext uri="{FF2B5EF4-FFF2-40B4-BE49-F238E27FC236}">
                <a16:creationId xmlns:a16="http://schemas.microsoft.com/office/drawing/2014/main" id="{D581EDF4-3C62-C525-288D-1B1366CCA3EE}"/>
              </a:ext>
            </a:extLst>
          </p:cNvPr>
          <p:cNvSpPr txBox="1"/>
          <p:nvPr/>
        </p:nvSpPr>
        <p:spPr>
          <a:xfrm>
            <a:off x="3416751" y="1274749"/>
            <a:ext cx="6517823" cy="261145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25000"/>
              </a:lnSpc>
              <a:spcAft>
                <a:spcPts val="200"/>
              </a:spcAft>
            </a:pPr>
            <a:endParaRPr lang="en-US" sz="1100" dirty="0">
              <a:latin typeface="Arial"/>
              <a:cs typeface="Arial"/>
            </a:endParaRPr>
          </a:p>
          <a:p>
            <a:pPr>
              <a:lnSpc>
                <a:spcPct val="125000"/>
              </a:lnSpc>
              <a:spcAft>
                <a:spcPts val="200"/>
              </a:spcAft>
            </a:pPr>
            <a:r>
              <a:rPr lang="en-US" sz="2400" b="1" dirty="0">
                <a:solidFill>
                  <a:schemeClr val="bg1"/>
                </a:solidFill>
                <a:latin typeface="Arial"/>
                <a:cs typeface="Arial"/>
              </a:rPr>
              <a:t>Courriel : </a:t>
            </a:r>
            <a:r>
              <a:rPr lang="en-US" sz="2400" dirty="0">
                <a:solidFill>
                  <a:schemeClr val="bg1"/>
                </a:solidFill>
                <a:latin typeface="Arial"/>
                <a:cs typeface="Arial"/>
              </a:rPr>
              <a:t>infrastructure@afn.ca </a:t>
            </a:r>
          </a:p>
          <a:p>
            <a:pPr>
              <a:lnSpc>
                <a:spcPct val="125000"/>
              </a:lnSpc>
              <a:spcAft>
                <a:spcPts val="200"/>
              </a:spcAft>
            </a:pPr>
            <a:r>
              <a:rPr lang="en-US" sz="2400" b="1" dirty="0">
                <a:solidFill>
                  <a:schemeClr val="bg1"/>
                </a:solidFill>
                <a:latin typeface="Arial"/>
                <a:cs typeface="Arial"/>
              </a:rPr>
              <a:t>Pour </a:t>
            </a:r>
            <a:r>
              <a:rPr lang="en-US" sz="2400" b="1" dirty="0" err="1">
                <a:solidFill>
                  <a:schemeClr val="bg1"/>
                </a:solidFill>
                <a:latin typeface="Arial"/>
                <a:cs typeface="Arial"/>
              </a:rPr>
              <a:t>toute</a:t>
            </a:r>
            <a:r>
              <a:rPr lang="en-US" sz="2400" b="1" dirty="0">
                <a:solidFill>
                  <a:schemeClr val="bg1"/>
                </a:solidFill>
                <a:latin typeface="Arial"/>
                <a:cs typeface="Arial"/>
              </a:rPr>
              <a:t> question :</a:t>
            </a:r>
          </a:p>
          <a:p>
            <a:pPr>
              <a:lnSpc>
                <a:spcPct val="125000"/>
              </a:lnSpc>
              <a:spcAft>
                <a:spcPts val="200"/>
              </a:spcAft>
            </a:pPr>
            <a:endParaRPr lang="en-US" sz="2000" b="1" dirty="0">
              <a:solidFill>
                <a:schemeClr val="bg1"/>
              </a:solidFill>
              <a:latin typeface="Arial"/>
              <a:cs typeface="Arial"/>
            </a:endParaRPr>
          </a:p>
          <a:p>
            <a:pPr>
              <a:lnSpc>
                <a:spcPct val="125000"/>
              </a:lnSpc>
              <a:spcAft>
                <a:spcPts val="200"/>
              </a:spcAft>
            </a:pPr>
            <a:r>
              <a:rPr lang="en-US" b="1" dirty="0" err="1">
                <a:solidFill>
                  <a:schemeClr val="bg1"/>
                </a:solidFill>
                <a:latin typeface="Arial"/>
                <a:cs typeface="Arial"/>
              </a:rPr>
              <a:t>c</a:t>
            </a:r>
            <a:r>
              <a:rPr lang="en-US" b="1">
                <a:solidFill>
                  <a:schemeClr val="bg1"/>
                </a:solidFill>
                <a:latin typeface="Arial"/>
                <a:cs typeface="Arial"/>
              </a:rPr>
              <a:t>onsultez</a:t>
            </a:r>
            <a:r>
              <a:rPr lang="en-US" b="1" dirty="0">
                <a:solidFill>
                  <a:schemeClr val="bg1"/>
                </a:solidFill>
                <a:latin typeface="Arial"/>
                <a:cs typeface="Arial"/>
              </a:rPr>
              <a:t> le site Web de l'APN :</a:t>
            </a:r>
          </a:p>
          <a:p>
            <a:pPr>
              <a:lnSpc>
                <a:spcPct val="125000"/>
              </a:lnSpc>
              <a:spcAft>
                <a:spcPts val="200"/>
              </a:spcAft>
            </a:pPr>
            <a:r>
              <a:rPr lang="en-US" b="1" dirty="0">
                <a:solidFill>
                  <a:schemeClr val="bg1"/>
                </a:solidFill>
                <a:hlinkClick r:id="rId2"/>
              </a:rPr>
              <a:t>https://afn.ca/fr/economie-infrastructures/infrastructures/combler-le-deficit-dinfrastructure/</a:t>
            </a:r>
            <a:endParaRPr lang="en-US" b="1" dirty="0">
              <a:solidFill>
                <a:schemeClr val="bg1"/>
              </a:solidFill>
            </a:endParaRPr>
          </a:p>
          <a:p>
            <a:pPr>
              <a:lnSpc>
                <a:spcPct val="125000"/>
              </a:lnSpc>
              <a:spcAft>
                <a:spcPts val="200"/>
              </a:spcAft>
            </a:pPr>
            <a:endParaRPr lang="en-US" sz="2400" b="1" dirty="0">
              <a:solidFill>
                <a:schemeClr val="bg1"/>
              </a:solidFill>
            </a:endParaRPr>
          </a:p>
        </p:txBody>
      </p:sp>
    </p:spTree>
    <p:extLst>
      <p:ext uri="{BB962C8B-B14F-4D97-AF65-F5344CB8AC3E}">
        <p14:creationId xmlns:p14="http://schemas.microsoft.com/office/powerpoint/2010/main" val="3413559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20CBA35-CD2F-F53F-03A4-507297492D98}"/>
              </a:ext>
            </a:extLst>
          </p:cNvPr>
          <p:cNvSpPr/>
          <p:nvPr/>
        </p:nvSpPr>
        <p:spPr>
          <a:xfrm>
            <a:off x="0" y="3266534"/>
            <a:ext cx="10058400" cy="3108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
            <a:extLst>
              <a:ext uri="{FF2B5EF4-FFF2-40B4-BE49-F238E27FC236}">
                <a16:creationId xmlns:a16="http://schemas.microsoft.com/office/drawing/2014/main" id="{8D8B7B60-2F4E-DFC1-537C-4CE7227E65EB}"/>
              </a:ext>
            </a:extLst>
          </p:cNvPr>
          <p:cNvSpPr>
            <a:spLocks noChangeArrowheads="1"/>
          </p:cNvSpPr>
          <p:nvPr/>
        </p:nvSpPr>
        <p:spPr bwMode="auto">
          <a:xfrm>
            <a:off x="625504" y="3931387"/>
            <a:ext cx="880739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spAutoFit/>
          </a:bodyPr>
          <a:lstStyle/>
          <a:p>
            <a:pPr algn="l"/>
            <a:r>
              <a:rPr lang="fr-CA" sz="1600" b="0" i="0" dirty="0">
                <a:effectLst/>
                <a:latin typeface="Open Sans" panose="020B0606030504020204" pitchFamily="34" charset="0"/>
              </a:rPr>
              <a:t>Les prix RICS 2023 - Amériques :</a:t>
            </a:r>
          </a:p>
          <a:p>
            <a:pPr algn="l"/>
            <a:r>
              <a:rPr lang="fr-CA" sz="1600" b="1" i="0" dirty="0" err="1">
                <a:effectLst/>
                <a:latin typeface="Open Sans" panose="020B0606030504020204" pitchFamily="34" charset="0"/>
              </a:rPr>
              <a:t>Americas</a:t>
            </a:r>
            <a:r>
              <a:rPr lang="fr-CA" sz="1600" b="1" i="0" dirty="0">
                <a:effectLst/>
                <a:latin typeface="Open Sans" panose="020B0606030504020204" pitchFamily="34" charset="0"/>
              </a:rPr>
              <a:t> </a:t>
            </a:r>
            <a:r>
              <a:rPr lang="fr-CA" sz="1600" b="1" i="0" dirty="0" err="1">
                <a:effectLst/>
                <a:latin typeface="Open Sans" panose="020B0606030504020204" pitchFamily="34" charset="0"/>
              </a:rPr>
              <a:t>Awards</a:t>
            </a:r>
            <a:r>
              <a:rPr lang="fr-CA" sz="1600" b="1" i="0" dirty="0">
                <a:effectLst/>
                <a:latin typeface="Open Sans" panose="020B0606030504020204" pitchFamily="34" charset="0"/>
              </a:rPr>
              <a:t> 2023 - Liste des candidats</a:t>
            </a:r>
          </a:p>
          <a:p>
            <a:pPr algn="l"/>
            <a:endParaRPr lang="fr-CA" sz="1600" b="1" i="0" dirty="0">
              <a:effectLst/>
              <a:latin typeface="Open Sans" panose="020B0606030504020204" pitchFamily="34" charset="0"/>
            </a:endParaRPr>
          </a:p>
          <a:p>
            <a:pPr algn="l"/>
            <a:r>
              <a:rPr lang="fr-CA" sz="1600" b="0" i="0" dirty="0">
                <a:effectLst/>
                <a:latin typeface="Open Sans" panose="020B0606030504020204" pitchFamily="34" charset="0"/>
              </a:rPr>
              <a:t>Nous sommes fiers d'annoncer la liste des candidats pour les tout premiers Royal Institute of </a:t>
            </a:r>
            <a:r>
              <a:rPr lang="fr-CA" sz="1600" b="0" i="0" dirty="0" err="1">
                <a:effectLst/>
                <a:latin typeface="Open Sans" panose="020B0606030504020204" pitchFamily="34" charset="0"/>
              </a:rPr>
              <a:t>Chartered</a:t>
            </a:r>
            <a:r>
              <a:rPr lang="fr-CA" sz="1600" b="0" i="0" dirty="0">
                <a:effectLst/>
                <a:latin typeface="Open Sans" panose="020B0606030504020204" pitchFamily="34" charset="0"/>
              </a:rPr>
              <a:t> </a:t>
            </a:r>
            <a:r>
              <a:rPr lang="fr-CA" sz="1600" b="0" i="0" dirty="0" err="1">
                <a:effectLst/>
                <a:latin typeface="Open Sans" panose="020B0606030504020204" pitchFamily="34" charset="0"/>
              </a:rPr>
              <a:t>Surveyors</a:t>
            </a:r>
            <a:r>
              <a:rPr lang="fr-CA" sz="1600" b="0" i="0" dirty="0">
                <a:effectLst/>
                <a:latin typeface="Open Sans" panose="020B0606030504020204" pitchFamily="34" charset="0"/>
              </a:rPr>
              <a:t> - </a:t>
            </a:r>
            <a:r>
              <a:rPr lang="fr-CA" sz="1600" b="0" i="0" dirty="0" err="1">
                <a:effectLst/>
                <a:latin typeface="Open Sans" panose="020B0606030504020204" pitchFamily="34" charset="0"/>
              </a:rPr>
              <a:t>Americas</a:t>
            </a:r>
            <a:r>
              <a:rPr lang="fr-CA" sz="1600" b="0" i="0" dirty="0">
                <a:effectLst/>
                <a:latin typeface="Open Sans" panose="020B0606030504020204" pitchFamily="34" charset="0"/>
              </a:rPr>
              <a:t> </a:t>
            </a:r>
            <a:r>
              <a:rPr lang="fr-CA" sz="1600" b="0" i="0" dirty="0" err="1">
                <a:effectLst/>
                <a:latin typeface="Open Sans" panose="020B0606030504020204" pitchFamily="34" charset="0"/>
              </a:rPr>
              <a:t>Awards</a:t>
            </a:r>
            <a:r>
              <a:rPr lang="fr-CA" sz="1600" b="0" i="0" dirty="0">
                <a:effectLst/>
                <a:latin typeface="Open Sans" panose="020B0606030504020204" pitchFamily="34" charset="0"/>
              </a:rPr>
              <a:t> 2023. C'est la première fois que nous célébrons officiellement les réalisations de personnes, d'équipes et d'organisations au sein des Amériques et que nous présentons leur excellent travail sur la scène internationale.</a:t>
            </a:r>
          </a:p>
          <a:p>
            <a:pPr algn="l"/>
            <a:endParaRPr lang="fr-CA" sz="1600" b="0" i="0" dirty="0">
              <a:effectLst/>
              <a:latin typeface="Open Sans" panose="020B0606030504020204" pitchFamily="34" charset="0"/>
            </a:endParaRPr>
          </a:p>
          <a:p>
            <a:pPr algn="l"/>
            <a:r>
              <a:rPr lang="fr-CA" sz="1600" b="1" i="0" dirty="0">
                <a:solidFill>
                  <a:srgbClr val="36424A"/>
                </a:solidFill>
                <a:effectLst/>
                <a:latin typeface="Open Sans" panose="020B0606030504020204" pitchFamily="34" charset="0"/>
              </a:rPr>
              <a:t>Groupe BTY - Initiative visant à combler le manque d'infrastructures d'ici 2030</a:t>
            </a:r>
            <a:endParaRPr lang="fr-CA" sz="1600" b="0" i="0" dirty="0">
              <a:solidFill>
                <a:srgbClr val="36424A"/>
              </a:solidFill>
              <a:effectLst/>
              <a:latin typeface="Open Sans" panose="020B0606030504020204" pitchFamily="34" charset="0"/>
            </a:endParaRPr>
          </a:p>
          <a:p>
            <a:br>
              <a:rPr lang="fr-CA" sz="1600" dirty="0"/>
            </a:br>
            <a:br>
              <a:rPr lang="fr-CA" sz="1600" b="0" i="0" dirty="0">
                <a:solidFill>
                  <a:srgbClr val="FFFFFF"/>
                </a:solidFill>
                <a:effectLst/>
                <a:latin typeface="Open Sans" panose="020B0606030504020204" pitchFamily="34" charset="0"/>
              </a:rPr>
            </a:br>
            <a:endParaRPr kumimoji="0" lang="fr-CA" altLang="en-US" sz="1600" b="0" strike="noStrike" cap="none" normalizeH="0" baseline="0" dirty="0">
              <a:ln>
                <a:noFill/>
              </a:ln>
              <a:effectLst/>
              <a:latin typeface="Arial"/>
              <a:cs typeface="Arial"/>
            </a:endParaRPr>
          </a:p>
        </p:txBody>
      </p:sp>
      <p:sp>
        <p:nvSpPr>
          <p:cNvPr id="21" name="Rectangle 1">
            <a:extLst>
              <a:ext uri="{FF2B5EF4-FFF2-40B4-BE49-F238E27FC236}">
                <a16:creationId xmlns:a16="http://schemas.microsoft.com/office/drawing/2014/main" id="{76A4721F-76E8-14BB-0C6A-36B1D83951F0}"/>
              </a:ext>
            </a:extLst>
          </p:cNvPr>
          <p:cNvSpPr>
            <a:spLocks noChangeArrowheads="1"/>
          </p:cNvSpPr>
          <p:nvPr/>
        </p:nvSpPr>
        <p:spPr bwMode="auto">
          <a:xfrm>
            <a:off x="2928953" y="2314427"/>
            <a:ext cx="41774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CA" altLang="en-US" sz="2400" b="1">
                <a:solidFill>
                  <a:schemeClr val="bg1"/>
                </a:solidFill>
                <a:latin typeface="Arial"/>
                <a:cs typeface="Arial"/>
              </a:rPr>
              <a:t>Contributions spéciales</a:t>
            </a:r>
            <a:endParaRPr kumimoji="0" lang="en-CA" altLang="en-US" sz="2400" b="1" strike="noStrike" cap="none" normalizeH="0" baseline="0">
              <a:ln>
                <a:noFill/>
              </a:ln>
              <a:solidFill>
                <a:schemeClr val="bg1"/>
              </a:solidFill>
              <a:effectLst/>
              <a:latin typeface="Arial"/>
              <a:cs typeface="Arial"/>
            </a:endParaRPr>
          </a:p>
        </p:txBody>
      </p:sp>
      <p:pic>
        <p:nvPicPr>
          <p:cNvPr id="1026" name="Picture 2" descr="rics-logo">
            <a:extLst>
              <a:ext uri="{FF2B5EF4-FFF2-40B4-BE49-F238E27FC236}">
                <a16:creationId xmlns:a16="http://schemas.microsoft.com/office/drawing/2014/main" id="{77C29FB0-E7DA-DDCB-40A7-B4335A4AC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03" y="3324830"/>
            <a:ext cx="1743851" cy="606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929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20CBA35-CD2F-F53F-03A4-507297492D98}"/>
              </a:ext>
            </a:extLst>
          </p:cNvPr>
          <p:cNvSpPr/>
          <p:nvPr/>
        </p:nvSpPr>
        <p:spPr>
          <a:xfrm>
            <a:off x="0" y="3266534"/>
            <a:ext cx="10058400" cy="3108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
            <a:extLst>
              <a:ext uri="{FF2B5EF4-FFF2-40B4-BE49-F238E27FC236}">
                <a16:creationId xmlns:a16="http://schemas.microsoft.com/office/drawing/2014/main" id="{8D8B7B60-2F4E-DFC1-537C-4CE7227E65EB}"/>
              </a:ext>
            </a:extLst>
          </p:cNvPr>
          <p:cNvSpPr>
            <a:spLocks noChangeArrowheads="1"/>
          </p:cNvSpPr>
          <p:nvPr/>
        </p:nvSpPr>
        <p:spPr bwMode="auto">
          <a:xfrm>
            <a:off x="625504" y="4054498"/>
            <a:ext cx="8807393"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spAutoFit/>
          </a:bodyPr>
          <a:lstStyle/>
          <a:p>
            <a:pPr algn="l"/>
            <a:endParaRPr lang="fr-CA" sz="1600" b="0" i="0" dirty="0">
              <a:effectLst/>
              <a:latin typeface="Open Sans" panose="020B0606030504020204" pitchFamily="34" charset="0"/>
            </a:endParaRPr>
          </a:p>
          <a:p>
            <a:pPr algn="l"/>
            <a:endParaRPr lang="fr-CA" sz="1600" dirty="0">
              <a:latin typeface="Open Sans" panose="020B0606030504020204" pitchFamily="34" charset="0"/>
            </a:endParaRPr>
          </a:p>
          <a:p>
            <a:pPr algn="l"/>
            <a:r>
              <a:rPr lang="fr-CA" sz="1600" dirty="0">
                <a:latin typeface="Open Sans" panose="020B0606030504020204" pitchFamily="34" charset="0"/>
              </a:rPr>
              <a:t>Études, logiciels et services spéciaux </a:t>
            </a:r>
            <a:r>
              <a:rPr lang="fr-CA" sz="1600" b="0" i="0" dirty="0">
                <a:effectLst/>
                <a:latin typeface="Open Sans" panose="020B0606030504020204" pitchFamily="34" charset="0"/>
              </a:rPr>
              <a:t>- Alberta :</a:t>
            </a:r>
          </a:p>
          <a:p>
            <a:r>
              <a:rPr lang="fr-CA" sz="1600" b="1" dirty="0">
                <a:latin typeface="Open Sans" panose="020B0606030504020204" pitchFamily="34" charset="0"/>
              </a:rPr>
              <a:t>Prix </a:t>
            </a:r>
            <a:r>
              <a:rPr lang="fr-CA" sz="1600" b="1" dirty="0" err="1">
                <a:latin typeface="Open Sans" panose="020B0606030504020204" pitchFamily="34" charset="0"/>
              </a:rPr>
              <a:t>Showcase</a:t>
            </a:r>
            <a:r>
              <a:rPr lang="fr-CA" sz="1600" b="1" dirty="0">
                <a:latin typeface="Open Sans" panose="020B0606030504020204" pitchFamily="34" charset="0"/>
              </a:rPr>
              <a:t> 2024 – Prix d’excellence</a:t>
            </a:r>
          </a:p>
          <a:p>
            <a:pPr algn="l"/>
            <a:endParaRPr lang="fr-CA" sz="1600" b="1" i="0" dirty="0">
              <a:effectLst/>
              <a:latin typeface="Open Sans" panose="020B0606030504020204" pitchFamily="34" charset="0"/>
            </a:endParaRPr>
          </a:p>
          <a:p>
            <a:pPr algn="l"/>
            <a:r>
              <a:rPr lang="fr-CA" sz="1600" b="0" i="0" dirty="0">
                <a:effectLst/>
                <a:latin typeface="Open Sans" panose="020B0606030504020204" pitchFamily="34" charset="0"/>
              </a:rPr>
              <a:t>Nous sommes fiers d'avoir remporté le prix d'excellence dans la catégorie « Études ».</a:t>
            </a:r>
          </a:p>
          <a:p>
            <a:pPr algn="l"/>
            <a:endParaRPr lang="fr-CA" sz="1600" b="0" i="0" dirty="0">
              <a:effectLst/>
              <a:latin typeface="Open Sans" panose="020B0606030504020204" pitchFamily="34" charset="0"/>
            </a:endParaRPr>
          </a:p>
          <a:p>
            <a:pPr algn="l"/>
            <a:r>
              <a:rPr lang="fr-CA" sz="1600" b="1" i="0" dirty="0" err="1">
                <a:solidFill>
                  <a:srgbClr val="36424A"/>
                </a:solidFill>
                <a:effectLst/>
                <a:latin typeface="Open Sans" panose="020B0606030504020204" pitchFamily="34" charset="0"/>
              </a:rPr>
              <a:t>Associated</a:t>
            </a:r>
            <a:r>
              <a:rPr lang="fr-CA" sz="1600" b="1" i="0" dirty="0">
                <a:solidFill>
                  <a:srgbClr val="36424A"/>
                </a:solidFill>
                <a:effectLst/>
                <a:latin typeface="Open Sans" panose="020B0606030504020204" pitchFamily="34" charset="0"/>
              </a:rPr>
              <a:t> Engineering - Initiative visant à combler le manque d'infrastructures d'ici 2030 </a:t>
            </a:r>
            <a:endParaRPr lang="fr-CA" sz="1600" b="0" i="0" dirty="0">
              <a:solidFill>
                <a:srgbClr val="36424A"/>
              </a:solidFill>
              <a:effectLst/>
              <a:latin typeface="Open Sans" panose="020B0606030504020204" pitchFamily="34" charset="0"/>
            </a:endParaRPr>
          </a:p>
          <a:p>
            <a:br>
              <a:rPr lang="fr-CA" sz="1600" dirty="0"/>
            </a:br>
            <a:br>
              <a:rPr lang="fr-CA" sz="1600" b="0" i="0" dirty="0">
                <a:solidFill>
                  <a:srgbClr val="FFFFFF"/>
                </a:solidFill>
                <a:effectLst/>
                <a:latin typeface="Open Sans" panose="020B0606030504020204" pitchFamily="34" charset="0"/>
              </a:rPr>
            </a:br>
            <a:endParaRPr kumimoji="0" lang="fr-CA" altLang="en-US" sz="1600" b="0" strike="noStrike" cap="none" normalizeH="0" baseline="0" dirty="0">
              <a:ln>
                <a:noFill/>
              </a:ln>
              <a:effectLst/>
              <a:latin typeface="Arial"/>
              <a:cs typeface="Arial"/>
            </a:endParaRPr>
          </a:p>
        </p:txBody>
      </p:sp>
      <p:sp>
        <p:nvSpPr>
          <p:cNvPr id="21" name="Rectangle 1">
            <a:extLst>
              <a:ext uri="{FF2B5EF4-FFF2-40B4-BE49-F238E27FC236}">
                <a16:creationId xmlns:a16="http://schemas.microsoft.com/office/drawing/2014/main" id="{76A4721F-76E8-14BB-0C6A-36B1D83951F0}"/>
              </a:ext>
            </a:extLst>
          </p:cNvPr>
          <p:cNvSpPr>
            <a:spLocks noChangeArrowheads="1"/>
          </p:cNvSpPr>
          <p:nvPr/>
        </p:nvSpPr>
        <p:spPr bwMode="auto">
          <a:xfrm>
            <a:off x="2928953" y="2314427"/>
            <a:ext cx="41774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CA" altLang="en-US" sz="2400" b="1">
                <a:solidFill>
                  <a:schemeClr val="bg1"/>
                </a:solidFill>
                <a:latin typeface="Arial"/>
                <a:cs typeface="Arial"/>
              </a:rPr>
              <a:t>Contributions spéciales</a:t>
            </a:r>
            <a:endParaRPr kumimoji="0" lang="en-CA" altLang="en-US" sz="2400" b="1" strike="noStrike" cap="none" normalizeH="0" baseline="0">
              <a:ln>
                <a:noFill/>
              </a:ln>
              <a:solidFill>
                <a:schemeClr val="bg1"/>
              </a:solidFill>
              <a:effectLst/>
              <a:latin typeface="Arial"/>
              <a:cs typeface="Arial"/>
            </a:endParaRPr>
          </a:p>
        </p:txBody>
      </p:sp>
      <p:pic>
        <p:nvPicPr>
          <p:cNvPr id="1028" name="Picture 4" descr="Consulting Engineers of Alberta">
            <a:extLst>
              <a:ext uri="{FF2B5EF4-FFF2-40B4-BE49-F238E27FC236}">
                <a16:creationId xmlns:a16="http://schemas.microsoft.com/office/drawing/2014/main" id="{33FA324F-3E0F-3C10-564C-C5C24847B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03" y="3340950"/>
            <a:ext cx="2695575"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456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fld id="{BC9BB997-7981-4044-9A5F-081E7206A59F}" type="slidenum">
              <a:rPr lang="en-CA" smtClean="0"/>
              <a:t>6</a:t>
            </a:fld>
            <a:endParaRPr lang="en-CA"/>
          </a:p>
        </p:txBody>
      </p:sp>
      <p:sp>
        <p:nvSpPr>
          <p:cNvPr id="3" name="Content Placeholder 2">
            <a:extLst>
              <a:ext uri="{FF2B5EF4-FFF2-40B4-BE49-F238E27FC236}">
                <a16:creationId xmlns:a16="http://schemas.microsoft.com/office/drawing/2014/main" id="{48E7B973-5595-5C07-A188-BAE6B372EAF3}"/>
              </a:ext>
            </a:extLst>
          </p:cNvPr>
          <p:cNvSpPr>
            <a:spLocks noGrp="1"/>
          </p:cNvSpPr>
          <p:nvPr>
            <p:ph idx="1"/>
          </p:nvPr>
        </p:nvSpPr>
        <p:spPr>
          <a:xfrm>
            <a:off x="634306" y="1942231"/>
            <a:ext cx="9166917" cy="5208582"/>
          </a:xfrm>
        </p:spPr>
        <p:txBody>
          <a:bodyPr>
            <a:noAutofit/>
          </a:bodyPr>
          <a:lstStyle/>
          <a:p>
            <a:pPr marL="0" indent="0">
              <a:buNone/>
            </a:pPr>
            <a:r>
              <a:rPr lang="fr-CA" sz="1800" b="1" cap="all" dirty="0">
                <a:solidFill>
                  <a:srgbClr val="EA0000"/>
                </a:solidFill>
              </a:rPr>
              <a:t>COMMENT LES DONNÉES ONT-ELLES ÉTÉ RECUEILLIES ET COMMENT SOMMES-NOUS ARRIVÉS AUX COÛTS FINAUX? </a:t>
            </a:r>
          </a:p>
          <a:p>
            <a:pPr marL="0" indent="0">
              <a:buNone/>
            </a:pPr>
            <a:r>
              <a:rPr lang="fr-CA" dirty="0"/>
              <a:t>Des années d'études techniques de l'APN, des activités de mobilisation auprès des Premières Nations et des décennies d'archives de SAC :</a:t>
            </a:r>
            <a:br>
              <a:rPr lang="fr-CA" dirty="0"/>
            </a:br>
            <a:endParaRPr lang="fr-CA" dirty="0"/>
          </a:p>
          <a:p>
            <a:pPr marL="508000" lvl="1" indent="-250825">
              <a:lnSpc>
                <a:spcPct val="100000"/>
              </a:lnSpc>
              <a:spcBef>
                <a:spcPts val="0"/>
              </a:spcBef>
            </a:pPr>
            <a:r>
              <a:rPr lang="fr-CA" dirty="0"/>
              <a:t>Rapport du Secteur du logement de l'APN : Analyse des coûts des lacunes actuelles en matière de logement et des besoins futurs en matière de logement au sein des Premières Nations</a:t>
            </a:r>
            <a:br>
              <a:rPr lang="fr-CA" dirty="0"/>
            </a:br>
            <a:endParaRPr lang="fr-CA" dirty="0"/>
          </a:p>
          <a:p>
            <a:pPr marL="508000" lvl="1" indent="-250825">
              <a:lnSpc>
                <a:spcPct val="100000"/>
              </a:lnSpc>
              <a:spcBef>
                <a:spcPts val="0"/>
              </a:spcBef>
            </a:pPr>
            <a:r>
              <a:rPr lang="fr-CA" dirty="0"/>
              <a:t>Secteur des infrastructures de l'APN : Étude nationale sur les besoins en biens des Premières Nations</a:t>
            </a:r>
            <a:br>
              <a:rPr lang="fr-CA" dirty="0"/>
            </a:br>
            <a:endParaRPr lang="fr-CA" dirty="0"/>
          </a:p>
          <a:p>
            <a:pPr marL="508000" lvl="1" indent="-250825">
              <a:lnSpc>
                <a:spcPct val="100000"/>
              </a:lnSpc>
              <a:spcBef>
                <a:spcPts val="0"/>
              </a:spcBef>
            </a:pPr>
            <a:r>
              <a:rPr lang="fr-CA" dirty="0"/>
              <a:t>Secteur de l’éducation de l'APN : Infrastructures scolaires des Premières Nations </a:t>
            </a:r>
            <a:br>
              <a:rPr lang="fr-CA" dirty="0"/>
            </a:br>
            <a:r>
              <a:rPr lang="fr-CA" dirty="0"/>
              <a:t>– Évaluation des besoins en immobilisations</a:t>
            </a:r>
            <a:br>
              <a:rPr lang="fr-CA" dirty="0"/>
            </a:br>
            <a:endParaRPr lang="fr-CA" dirty="0"/>
          </a:p>
          <a:p>
            <a:pPr marL="508000" lvl="1" indent="-250825">
              <a:lnSpc>
                <a:spcPct val="100000"/>
              </a:lnSpc>
              <a:spcBef>
                <a:spcPts val="0"/>
              </a:spcBef>
            </a:pPr>
            <a:r>
              <a:rPr lang="fr-CA" dirty="0"/>
              <a:t>Secteur de l’éducation de l'APN : Infrastructures scolaires des </a:t>
            </a:r>
          </a:p>
          <a:p>
            <a:pPr marL="257175" lvl="1" indent="0">
              <a:lnSpc>
                <a:spcPct val="100000"/>
              </a:lnSpc>
              <a:spcBef>
                <a:spcPts val="0"/>
              </a:spcBef>
              <a:buNone/>
            </a:pPr>
            <a:r>
              <a:rPr lang="fr-CA" dirty="0"/>
              <a:t>Premières Nations –  Évaluation des besoins en matière de fonctionnement et d’entretien</a:t>
            </a:r>
          </a:p>
          <a:p>
            <a:pPr marL="508000" lvl="1" indent="-250825">
              <a:lnSpc>
                <a:spcPct val="100000"/>
              </a:lnSpc>
              <a:spcBef>
                <a:spcPts val="0"/>
              </a:spcBef>
            </a:pPr>
            <a:endParaRPr lang="fr-CA" dirty="0"/>
          </a:p>
          <a:p>
            <a:pPr marL="508000" lvl="1" indent="-250825">
              <a:lnSpc>
                <a:spcPct val="100000"/>
              </a:lnSpc>
              <a:spcBef>
                <a:spcPts val="0"/>
              </a:spcBef>
            </a:pPr>
            <a:r>
              <a:rPr lang="fr-CA" dirty="0"/>
              <a:t>Initiative dirigée par SAC comptant 401 demandes directes des Premières Nations</a:t>
            </a:r>
          </a:p>
          <a:p>
            <a:pPr marL="508000" lvl="1" indent="-250825">
              <a:lnSpc>
                <a:spcPct val="100000"/>
              </a:lnSpc>
              <a:spcBef>
                <a:spcPts val="0"/>
              </a:spcBef>
            </a:pPr>
            <a:endParaRPr lang="fr-CA" dirty="0"/>
          </a:p>
          <a:p>
            <a:pPr marL="508000" lvl="1" indent="-250825">
              <a:lnSpc>
                <a:spcPct val="100000"/>
              </a:lnSpc>
              <a:spcBef>
                <a:spcPts val="0"/>
              </a:spcBef>
            </a:pPr>
            <a:r>
              <a:rPr lang="fr-CA" dirty="0"/>
              <a:t>L'APN a sélectionné des experts de l’industrie pour réaliser des   </a:t>
            </a:r>
          </a:p>
          <a:p>
            <a:pPr marL="257175" lvl="1" indent="0">
              <a:lnSpc>
                <a:spcPct val="100000"/>
              </a:lnSpc>
              <a:spcBef>
                <a:spcPts val="0"/>
              </a:spcBef>
              <a:buNone/>
            </a:pPr>
            <a:r>
              <a:rPr lang="fr-CA" dirty="0"/>
              <a:t>    des études sur les éléments manquants et procéder à des évaluations par les pairs</a:t>
            </a:r>
          </a:p>
        </p:txBody>
      </p:sp>
      <p:pic>
        <p:nvPicPr>
          <p:cNvPr id="7" name="Picture 6">
            <a:extLst>
              <a:ext uri="{FF2B5EF4-FFF2-40B4-BE49-F238E27FC236}">
                <a16:creationId xmlns:a16="http://schemas.microsoft.com/office/drawing/2014/main" id="{69BABB8E-554C-63C7-3A71-60A357946886}"/>
              </a:ext>
            </a:extLst>
          </p:cNvPr>
          <p:cNvPicPr>
            <a:picLocks noChangeAspect="1"/>
          </p:cNvPicPr>
          <p:nvPr/>
        </p:nvPicPr>
        <p:blipFill>
          <a:blip r:embed="rId3" cstate="print">
            <a:extLst>
              <a:ext uri="{28A0092B-C50C-407E-A947-70E740481C1C}">
                <a14:useLocalDpi xmlns:a14="http://schemas.microsoft.com/office/drawing/2010/main" val="0"/>
              </a:ext>
            </a:extLst>
          </a:blip>
          <a:srcRect t="1383" b="1383"/>
          <a:stretch/>
        </p:blipFill>
        <p:spPr>
          <a:xfrm rot="858770" flipH="1">
            <a:off x="6970691" y="4933398"/>
            <a:ext cx="3594546" cy="3360329"/>
          </a:xfrm>
          <a:prstGeom prst="rect">
            <a:avLst/>
          </a:prstGeom>
        </p:spPr>
      </p:pic>
      <p:sp>
        <p:nvSpPr>
          <p:cNvPr id="2" name="Title 1">
            <a:extLst>
              <a:ext uri="{FF2B5EF4-FFF2-40B4-BE49-F238E27FC236}">
                <a16:creationId xmlns:a16="http://schemas.microsoft.com/office/drawing/2014/main" id="{9E35DF17-7CDB-9D7F-8D2C-97A619DF6A97}"/>
              </a:ext>
            </a:extLst>
          </p:cNvPr>
          <p:cNvSpPr txBox="1">
            <a:spLocks/>
          </p:cNvSpPr>
          <p:nvPr/>
        </p:nvSpPr>
        <p:spPr>
          <a:xfrm>
            <a:off x="1717493" y="512536"/>
            <a:ext cx="5943767" cy="558180"/>
          </a:xfrm>
          <a:prstGeom prst="rect">
            <a:avLst/>
          </a:prstGeom>
        </p:spPr>
        <p:txBody>
          <a:bodyPr vert="horz" lIns="91440" tIns="45720" rIns="91440" bIns="45720" rtlCol="0" anchor="ctr">
            <a:norm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a:solidFill>
                  <a:schemeClr val="bg1"/>
                </a:solidFill>
              </a:rPr>
              <a:t>Description de la proposition</a:t>
            </a:r>
            <a:endParaRPr lang="en-CA" sz="2400" b="1">
              <a:solidFill>
                <a:schemeClr val="bg1"/>
              </a:solidFill>
            </a:endParaRPr>
          </a:p>
        </p:txBody>
      </p:sp>
      <p:sp>
        <p:nvSpPr>
          <p:cNvPr id="6" name="Footer Placeholder 5">
            <a:extLst>
              <a:ext uri="{FF2B5EF4-FFF2-40B4-BE49-F238E27FC236}">
                <a16:creationId xmlns:a16="http://schemas.microsoft.com/office/drawing/2014/main" id="{81D98892-C461-0BA3-429A-C8E02724F373}"/>
              </a:ext>
            </a:extLst>
          </p:cNvPr>
          <p:cNvSpPr>
            <a:spLocks noGrp="1"/>
          </p:cNvSpPr>
          <p:nvPr>
            <p:ph type="ftr" sz="quarter" idx="10"/>
          </p:nvPr>
        </p:nvSpPr>
        <p:spPr>
          <a:xfrm>
            <a:off x="363433" y="7475960"/>
            <a:ext cx="5989741" cy="296440"/>
          </a:xfrm>
        </p:spPr>
        <p:txBody>
          <a:bodyPr/>
          <a:lstStyle/>
          <a:p>
            <a:r>
              <a:rPr lang="fr-CA" dirty="0"/>
              <a:t>Combler le manque d'infrastructures d'ici 2030 – Proposition de l'APN et résumé du rapport sur les coûts</a:t>
            </a:r>
          </a:p>
        </p:txBody>
      </p:sp>
    </p:spTree>
    <p:extLst>
      <p:ext uri="{BB962C8B-B14F-4D97-AF65-F5344CB8AC3E}">
        <p14:creationId xmlns:p14="http://schemas.microsoft.com/office/powerpoint/2010/main" val="1914492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fld id="{BC9BB997-7981-4044-9A5F-081E7206A59F}" type="slidenum">
              <a:rPr lang="en-CA" smtClean="0"/>
              <a:t>7</a:t>
            </a:fld>
            <a:endParaRPr lang="en-CA"/>
          </a:p>
        </p:txBody>
      </p:sp>
      <p:sp>
        <p:nvSpPr>
          <p:cNvPr id="2" name="Title 1">
            <a:extLst>
              <a:ext uri="{FF2B5EF4-FFF2-40B4-BE49-F238E27FC236}">
                <a16:creationId xmlns:a16="http://schemas.microsoft.com/office/drawing/2014/main" id="{4EF95851-FD09-D83C-B4B4-9E0BE2AC89A1}"/>
              </a:ext>
            </a:extLst>
          </p:cNvPr>
          <p:cNvSpPr txBox="1">
            <a:spLocks/>
          </p:cNvSpPr>
          <p:nvPr/>
        </p:nvSpPr>
        <p:spPr>
          <a:xfrm>
            <a:off x="1717493" y="512536"/>
            <a:ext cx="5943767" cy="558180"/>
          </a:xfrm>
          <a:prstGeom prst="rect">
            <a:avLst/>
          </a:prstGeom>
        </p:spPr>
        <p:txBody>
          <a:bodyPr vert="horz" lIns="91440" tIns="45720" rIns="91440" bIns="45720" rtlCol="0" anchor="ctr">
            <a:norm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dirty="0" err="1">
                <a:solidFill>
                  <a:schemeClr val="bg1"/>
                </a:solidFill>
              </a:rPr>
              <a:t>Retombées</a:t>
            </a:r>
            <a:r>
              <a:rPr lang="en-US" sz="2400" b="1" dirty="0">
                <a:solidFill>
                  <a:schemeClr val="bg1"/>
                </a:solidFill>
              </a:rPr>
              <a:t> </a:t>
            </a:r>
            <a:r>
              <a:rPr lang="en-US" sz="2400" b="1" dirty="0" err="1">
                <a:solidFill>
                  <a:schemeClr val="bg1"/>
                </a:solidFill>
              </a:rPr>
              <a:t>régionales</a:t>
            </a:r>
            <a:endParaRPr lang="en-CA" sz="2400" b="1" dirty="0">
              <a:solidFill>
                <a:schemeClr val="bg1"/>
              </a:solidFill>
            </a:endParaRPr>
          </a:p>
        </p:txBody>
      </p:sp>
      <p:graphicFrame>
        <p:nvGraphicFramePr>
          <p:cNvPr id="9" name="Table 8">
            <a:extLst>
              <a:ext uri="{FF2B5EF4-FFF2-40B4-BE49-F238E27FC236}">
                <a16:creationId xmlns:a16="http://schemas.microsoft.com/office/drawing/2014/main" id="{02C72D7C-E1B1-7660-49C4-7FD3E04808DB}"/>
              </a:ext>
            </a:extLst>
          </p:cNvPr>
          <p:cNvGraphicFramePr>
            <a:graphicFrameLocks noGrp="1"/>
          </p:cNvGraphicFramePr>
          <p:nvPr>
            <p:extLst>
              <p:ext uri="{D42A27DB-BD31-4B8C-83A1-F6EECF244321}">
                <p14:modId xmlns:p14="http://schemas.microsoft.com/office/powerpoint/2010/main" val="714823384"/>
              </p:ext>
            </p:extLst>
          </p:nvPr>
        </p:nvGraphicFramePr>
        <p:xfrm>
          <a:off x="526506" y="2441315"/>
          <a:ext cx="8960396" cy="4530434"/>
        </p:xfrm>
        <a:graphic>
          <a:graphicData uri="http://schemas.openxmlformats.org/drawingml/2006/table">
            <a:tbl>
              <a:tblPr/>
              <a:tblGrid>
                <a:gridCol w="1143486">
                  <a:extLst>
                    <a:ext uri="{9D8B030D-6E8A-4147-A177-3AD203B41FA5}">
                      <a16:colId xmlns:a16="http://schemas.microsoft.com/office/drawing/2014/main" val="3339573829"/>
                    </a:ext>
                  </a:extLst>
                </a:gridCol>
                <a:gridCol w="1964322">
                  <a:extLst>
                    <a:ext uri="{9D8B030D-6E8A-4147-A177-3AD203B41FA5}">
                      <a16:colId xmlns:a16="http://schemas.microsoft.com/office/drawing/2014/main" val="279396098"/>
                    </a:ext>
                  </a:extLst>
                </a:gridCol>
                <a:gridCol w="1146587">
                  <a:extLst>
                    <a:ext uri="{9D8B030D-6E8A-4147-A177-3AD203B41FA5}">
                      <a16:colId xmlns:a16="http://schemas.microsoft.com/office/drawing/2014/main" val="133353004"/>
                    </a:ext>
                  </a:extLst>
                </a:gridCol>
                <a:gridCol w="1146587">
                  <a:extLst>
                    <a:ext uri="{9D8B030D-6E8A-4147-A177-3AD203B41FA5}">
                      <a16:colId xmlns:a16="http://schemas.microsoft.com/office/drawing/2014/main" val="2454900514"/>
                    </a:ext>
                  </a:extLst>
                </a:gridCol>
                <a:gridCol w="1146587">
                  <a:extLst>
                    <a:ext uri="{9D8B030D-6E8A-4147-A177-3AD203B41FA5}">
                      <a16:colId xmlns:a16="http://schemas.microsoft.com/office/drawing/2014/main" val="2411855987"/>
                    </a:ext>
                  </a:extLst>
                </a:gridCol>
                <a:gridCol w="1146587">
                  <a:extLst>
                    <a:ext uri="{9D8B030D-6E8A-4147-A177-3AD203B41FA5}">
                      <a16:colId xmlns:a16="http://schemas.microsoft.com/office/drawing/2014/main" val="2307790805"/>
                    </a:ext>
                  </a:extLst>
                </a:gridCol>
                <a:gridCol w="1266240">
                  <a:extLst>
                    <a:ext uri="{9D8B030D-6E8A-4147-A177-3AD203B41FA5}">
                      <a16:colId xmlns:a16="http://schemas.microsoft.com/office/drawing/2014/main" val="79434435"/>
                    </a:ext>
                  </a:extLst>
                </a:gridCol>
              </a:tblGrid>
              <a:tr h="643574">
                <a:tc>
                  <a:txBody>
                    <a:bodyPr/>
                    <a:lstStyle/>
                    <a:p>
                      <a:pPr algn="l" fontAlgn="ctr"/>
                      <a:r>
                        <a:rPr lang="fr-CA" sz="1200" b="1" i="0" u="none" strike="noStrike" noProof="0" dirty="0">
                          <a:solidFill>
                            <a:schemeClr val="tx1"/>
                          </a:solidFill>
                          <a:effectLst/>
                          <a:latin typeface="Arial" panose="020B0604020202020204" pitchFamily="34" charset="0"/>
                        </a:rPr>
                        <a:t>Région</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noProof="0" dirty="0">
                          <a:solidFill>
                            <a:schemeClr val="tx1"/>
                          </a:solidFill>
                          <a:effectLst/>
                          <a:latin typeface="Arial" panose="020B0604020202020204" pitchFamily="34" charset="0"/>
                        </a:rPr>
                        <a:t>Population de</a:t>
                      </a:r>
                      <a:r>
                        <a:rPr lang="fr-CA" sz="1200" b="1" i="0" u="none" strike="noStrike" baseline="0" noProof="0" dirty="0">
                          <a:solidFill>
                            <a:schemeClr val="tx1"/>
                          </a:solidFill>
                          <a:effectLst/>
                          <a:latin typeface="Arial" panose="020B0604020202020204" pitchFamily="34" charset="0"/>
                        </a:rPr>
                        <a:t> membres des</a:t>
                      </a:r>
                      <a:r>
                        <a:rPr lang="fr-CA" sz="1200" b="1" i="0" u="none" strike="noStrike" noProof="0" dirty="0">
                          <a:solidFill>
                            <a:schemeClr val="tx1"/>
                          </a:solidFill>
                          <a:effectLst/>
                          <a:latin typeface="Arial" panose="020B0604020202020204" pitchFamily="34" charset="0"/>
                        </a:rPr>
                        <a:t> Premières Nations </a:t>
                      </a:r>
                      <a:br>
                        <a:rPr lang="fr-CA" sz="1200" b="1" i="0" u="none" strike="noStrike" noProof="0" dirty="0">
                          <a:solidFill>
                            <a:schemeClr val="tx1"/>
                          </a:solidFill>
                          <a:effectLst/>
                          <a:latin typeface="Arial" panose="020B0604020202020204" pitchFamily="34" charset="0"/>
                        </a:rPr>
                      </a:br>
                      <a:r>
                        <a:rPr lang="fr-CA" sz="1200" b="1" i="0" u="none" strike="noStrike" noProof="0" dirty="0">
                          <a:solidFill>
                            <a:schemeClr val="tx1"/>
                          </a:solidFill>
                          <a:effectLst/>
                          <a:latin typeface="Arial" panose="020B0604020202020204" pitchFamily="34" charset="0"/>
                        </a:rPr>
                        <a:t>dans les réserves</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noProof="0">
                          <a:solidFill>
                            <a:schemeClr val="tx1"/>
                          </a:solidFill>
                          <a:effectLst/>
                          <a:latin typeface="Arial" panose="020B0604020202020204" pitchFamily="34" charset="0"/>
                        </a:rPr>
                        <a:t>Communautés de la zone 1</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noProof="0">
                          <a:solidFill>
                            <a:schemeClr val="tx1"/>
                          </a:solidFill>
                          <a:effectLst/>
                          <a:latin typeface="Arial" panose="020B0604020202020204" pitchFamily="34" charset="0"/>
                        </a:rPr>
                        <a:t>Communautés de la zone 2</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noProof="0">
                          <a:solidFill>
                            <a:schemeClr val="tx1"/>
                          </a:solidFill>
                          <a:effectLst/>
                          <a:latin typeface="Arial" panose="020B0604020202020204" pitchFamily="34" charset="0"/>
                        </a:rPr>
                        <a:t>Communautés de la zone 3</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noProof="0">
                          <a:solidFill>
                            <a:schemeClr val="tx1"/>
                          </a:solidFill>
                          <a:effectLst/>
                          <a:latin typeface="Arial" panose="020B0604020202020204" pitchFamily="34" charset="0"/>
                        </a:rPr>
                        <a:t>Communautés de la zone 4</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200" b="1" i="0" u="none" strike="noStrike" noProof="0">
                          <a:solidFill>
                            <a:schemeClr val="tx1"/>
                          </a:solidFill>
                          <a:effectLst/>
                          <a:latin typeface="Arial" panose="020B0604020202020204" pitchFamily="34" charset="0"/>
                        </a:rPr>
                        <a:t>Sous-totaux</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90475067"/>
                  </a:ext>
                </a:extLst>
              </a:tr>
              <a:tr h="388686">
                <a:tc>
                  <a:txBody>
                    <a:bodyPr/>
                    <a:lstStyle/>
                    <a:p>
                      <a:pPr algn="l"/>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Atlantique</a:t>
                      </a:r>
                      <a:endParaRPr lang="fr-CA" sz="1200" noProof="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21</a:t>
                      </a:r>
                      <a:r>
                        <a:rPr lang="fr-CA" sz="1200" baseline="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CA" sz="12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625</a:t>
                      </a:r>
                      <a:endParaRPr lang="fr-CA" sz="1200" noProof="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22</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11</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0</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1</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34</a:t>
                      </a:r>
                    </a:p>
                  </a:txBody>
                  <a:tcPr marL="68580" marR="6858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0350238"/>
                  </a:ext>
                </a:extLst>
              </a:tr>
              <a:tr h="388686">
                <a:tc>
                  <a:txBody>
                    <a:bodyPr/>
                    <a:lstStyle/>
                    <a:p>
                      <a:pPr algn="l"/>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Québec</a:t>
                      </a:r>
                      <a:endParaRPr lang="fr-CA" sz="1200" noProof="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42</a:t>
                      </a:r>
                      <a:r>
                        <a:rPr lang="fr-CA" sz="1200" baseline="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CA" sz="12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755</a:t>
                      </a:r>
                      <a:endParaRPr lang="fr-CA" sz="1200" noProof="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17</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11</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6</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6</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40</a:t>
                      </a:r>
                    </a:p>
                  </a:txBody>
                  <a:tcPr marL="68580" marR="6858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3150572"/>
                  </a:ext>
                </a:extLst>
              </a:tr>
              <a:tr h="388686">
                <a:tc>
                  <a:txBody>
                    <a:bodyPr/>
                    <a:lstStyle/>
                    <a:p>
                      <a:pPr algn="l"/>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Ontario</a:t>
                      </a:r>
                      <a:endParaRPr lang="fr-CA" sz="1200" noProof="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59</a:t>
                      </a:r>
                      <a:r>
                        <a:rPr lang="fr-CA" sz="1200" baseline="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CA" sz="12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390</a:t>
                      </a:r>
                      <a:endParaRPr lang="fr-CA" sz="1200" noProof="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45</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60</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1</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33</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139</a:t>
                      </a:r>
                    </a:p>
                  </a:txBody>
                  <a:tcPr marL="68580" marR="6858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0950025"/>
                  </a:ext>
                </a:extLst>
              </a:tr>
              <a:tr h="388686">
                <a:tc>
                  <a:txBody>
                    <a:bodyPr/>
                    <a:lstStyle/>
                    <a:p>
                      <a:pPr algn="l"/>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Manitoba</a:t>
                      </a:r>
                      <a:endParaRPr lang="fr-CA" sz="1200" noProof="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65</a:t>
                      </a:r>
                      <a:r>
                        <a:rPr lang="fr-CA" sz="1200" baseline="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CA" sz="12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030</a:t>
                      </a:r>
                      <a:endParaRPr lang="fr-CA" sz="1200" noProof="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5</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39</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0</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19</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63</a:t>
                      </a:r>
                    </a:p>
                  </a:txBody>
                  <a:tcPr marL="68580" marR="6858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0637511"/>
                  </a:ext>
                </a:extLst>
              </a:tr>
              <a:tr h="388686">
                <a:tc>
                  <a:txBody>
                    <a:bodyPr/>
                    <a:lstStyle/>
                    <a:p>
                      <a:pPr algn="l"/>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Saskatchewan</a:t>
                      </a:r>
                      <a:endParaRPr lang="fr-CA" sz="1200" noProof="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56</a:t>
                      </a:r>
                      <a:r>
                        <a:rPr lang="fr-CA" sz="1200" baseline="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CA" sz="12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525</a:t>
                      </a:r>
                      <a:endParaRPr lang="fr-CA" sz="1200" noProof="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10</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55</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2</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3</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70</a:t>
                      </a:r>
                    </a:p>
                  </a:txBody>
                  <a:tcPr marL="68580" marR="6858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8054241"/>
                  </a:ext>
                </a:extLst>
              </a:tr>
              <a:tr h="388686">
                <a:tc>
                  <a:txBody>
                    <a:bodyPr/>
                    <a:lstStyle/>
                    <a:p>
                      <a:pPr algn="l"/>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Alberta</a:t>
                      </a:r>
                      <a:endParaRPr lang="fr-CA" sz="1200" noProof="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59</a:t>
                      </a:r>
                      <a:r>
                        <a:rPr lang="fr-CA" sz="1200" baseline="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CA" sz="12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437</a:t>
                      </a:r>
                      <a:endParaRPr lang="fr-CA" sz="1200" noProof="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22</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23</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0</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3</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48</a:t>
                      </a:r>
                    </a:p>
                  </a:txBody>
                  <a:tcPr marL="68580" marR="6858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8865556"/>
                  </a:ext>
                </a:extLst>
              </a:tr>
              <a:tr h="388686">
                <a:tc>
                  <a:txBody>
                    <a:bodyPr/>
                    <a:lstStyle/>
                    <a:p>
                      <a:pPr algn="l"/>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C.-B</a:t>
                      </a:r>
                      <a:endParaRPr lang="fr-CA" sz="1200" noProof="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87</a:t>
                      </a:r>
                      <a:r>
                        <a:rPr lang="fr-CA" sz="1200" baseline="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CA" sz="12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500</a:t>
                      </a:r>
                      <a:endParaRPr lang="fr-CA" sz="1200" noProof="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79</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78</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11</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31</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199</a:t>
                      </a:r>
                    </a:p>
                  </a:txBody>
                  <a:tcPr marL="68580" marR="6858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746135"/>
                  </a:ext>
                </a:extLst>
              </a:tr>
              <a:tr h="388686">
                <a:tc>
                  <a:txBody>
                    <a:bodyPr/>
                    <a:lstStyle/>
                    <a:p>
                      <a:pPr algn="l"/>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Yukon</a:t>
                      </a:r>
                      <a:endParaRPr lang="fr-CA" sz="1200" noProof="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fr-CA" sz="1200" baseline="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CA" sz="12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300</a:t>
                      </a:r>
                      <a:endParaRPr lang="fr-CA" sz="1200" noProof="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2</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9</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6</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1</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18</a:t>
                      </a:r>
                    </a:p>
                  </a:txBody>
                  <a:tcPr marL="68580" marR="6858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192545"/>
                  </a:ext>
                </a:extLst>
              </a:tr>
              <a:tr h="388686">
                <a:tc>
                  <a:txBody>
                    <a:bodyPr/>
                    <a:lstStyle/>
                    <a:p>
                      <a:pPr algn="l"/>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T.N.-O.</a:t>
                      </a:r>
                      <a:endParaRPr lang="fr-CA" sz="1200" noProof="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9</a:t>
                      </a:r>
                      <a:r>
                        <a:rPr lang="fr-CA" sz="1200" baseline="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CA" sz="12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300</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6</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6</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1</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13</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200" noProof="0">
                          <a:solidFill>
                            <a:srgbClr val="000000"/>
                          </a:solidFill>
                          <a:effectLst/>
                          <a:latin typeface="Arial" panose="020B0604020202020204" pitchFamily="34" charset="0"/>
                          <a:ea typeface="Calibri" panose="020F0502020204030204" pitchFamily="34" charset="0"/>
                          <a:cs typeface="Arial" panose="020B0604020202020204" pitchFamily="34" charset="0"/>
                        </a:rPr>
                        <a:t>26</a:t>
                      </a:r>
                    </a:p>
                  </a:txBody>
                  <a:tcPr marL="68580" marR="6858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1573653"/>
                  </a:ext>
                </a:extLst>
              </a:tr>
              <a:tr h="388686">
                <a:tc>
                  <a:txBody>
                    <a:bodyPr/>
                    <a:lstStyle/>
                    <a:p>
                      <a:pPr algn="l"/>
                      <a:r>
                        <a:rPr lang="fr-CA" sz="1200" b="1" noProof="0">
                          <a:effectLst/>
                          <a:latin typeface="Arial" panose="020B0604020202020204" pitchFamily="34" charset="0"/>
                          <a:ea typeface="Calibri" panose="020F0502020204030204" pitchFamily="34" charset="0"/>
                          <a:cs typeface="Arial" panose="020B0604020202020204" pitchFamily="34" charset="0"/>
                        </a:rPr>
                        <a:t>Total</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200" b="1"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404</a:t>
                      </a:r>
                      <a:r>
                        <a:rPr lang="fr-CA" sz="1200" b="1" baseline="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CA" sz="1200" b="1"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862*</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200" b="1" noProof="0">
                          <a:solidFill>
                            <a:srgbClr val="000000"/>
                          </a:solidFill>
                          <a:effectLst/>
                          <a:latin typeface="Arial" panose="020B0604020202020204" pitchFamily="34" charset="0"/>
                          <a:ea typeface="Calibri" panose="020F0502020204030204" pitchFamily="34" charset="0"/>
                          <a:cs typeface="Arial" panose="020B0604020202020204" pitchFamily="34" charset="0"/>
                        </a:rPr>
                        <a:t>208</a:t>
                      </a:r>
                    </a:p>
                  </a:txBody>
                  <a:tcPr marL="68580" marR="6858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200" b="1" noProof="0">
                          <a:solidFill>
                            <a:srgbClr val="000000"/>
                          </a:solidFill>
                          <a:effectLst/>
                          <a:latin typeface="Arial" panose="020B0604020202020204" pitchFamily="34" charset="0"/>
                          <a:ea typeface="Calibri" panose="020F0502020204030204" pitchFamily="34" charset="0"/>
                          <a:cs typeface="Arial" panose="020B0604020202020204" pitchFamily="34" charset="0"/>
                        </a:rPr>
                        <a:t>292</a:t>
                      </a:r>
                    </a:p>
                  </a:txBody>
                  <a:tcPr marL="68580" marR="6858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200" b="1" noProof="0">
                          <a:solidFill>
                            <a:srgbClr val="000000"/>
                          </a:solidFill>
                          <a:effectLst/>
                          <a:latin typeface="Arial" panose="020B0604020202020204" pitchFamily="34" charset="0"/>
                          <a:ea typeface="Calibri" panose="020F0502020204030204" pitchFamily="34" charset="0"/>
                          <a:cs typeface="Arial" panose="020B0604020202020204" pitchFamily="34" charset="0"/>
                        </a:rPr>
                        <a:t>27</a:t>
                      </a:r>
                    </a:p>
                  </a:txBody>
                  <a:tcPr marL="68580" marR="6858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200" b="1" noProof="0">
                          <a:solidFill>
                            <a:srgbClr val="000000"/>
                          </a:solidFill>
                          <a:effectLst/>
                          <a:latin typeface="Arial" panose="020B0604020202020204" pitchFamily="34" charset="0"/>
                          <a:ea typeface="Calibri" panose="020F0502020204030204" pitchFamily="34" charset="0"/>
                          <a:cs typeface="Arial" panose="020B0604020202020204" pitchFamily="34" charset="0"/>
                        </a:rPr>
                        <a:t>110</a:t>
                      </a:r>
                    </a:p>
                  </a:txBody>
                  <a:tcPr marL="68580" marR="6858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fr-CA" sz="1200" b="1"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637**</a:t>
                      </a:r>
                    </a:p>
                  </a:txBody>
                  <a:tcPr marL="68580" marR="6858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50976477"/>
                  </a:ext>
                </a:extLst>
              </a:tr>
            </a:tbl>
          </a:graphicData>
        </a:graphic>
      </p:graphicFrame>
      <p:sp>
        <p:nvSpPr>
          <p:cNvPr id="10" name="TextBox 9">
            <a:extLst>
              <a:ext uri="{FF2B5EF4-FFF2-40B4-BE49-F238E27FC236}">
                <a16:creationId xmlns:a16="http://schemas.microsoft.com/office/drawing/2014/main" id="{6090001B-91A3-A2FF-B332-397C3DCA3F08}"/>
              </a:ext>
            </a:extLst>
          </p:cNvPr>
          <p:cNvSpPr txBox="1"/>
          <p:nvPr/>
        </p:nvSpPr>
        <p:spPr>
          <a:xfrm>
            <a:off x="526506" y="1852200"/>
            <a:ext cx="8960396" cy="318924"/>
          </a:xfrm>
          <a:prstGeom prst="rect">
            <a:avLst/>
          </a:prstGeom>
          <a:solidFill>
            <a:srgbClr val="FF0000"/>
          </a:solidFill>
        </p:spPr>
        <p:txBody>
          <a:bodyPr wrap="square" lIns="72000" tIns="36000" rIns="36000" bIns="36000" rtlCol="0">
            <a:spAutoFit/>
          </a:bodyPr>
          <a:lstStyle/>
          <a:p>
            <a:r>
              <a:rPr lang="en-CA" sz="1600" b="1" kern="0">
                <a:solidFill>
                  <a:schemeClr val="bg1"/>
                </a:solidFill>
                <a:latin typeface="Arial" panose="020B0604020202020204" pitchFamily="34" charset="0"/>
                <a:cs typeface="Arial" panose="020B0604020202020204" pitchFamily="34" charset="0"/>
              </a:rPr>
              <a:t>NOMBRE DE COMMUNAUTÉS PAR RÉGION ET PAR TYPE DE ZONE</a:t>
            </a:r>
          </a:p>
        </p:txBody>
      </p:sp>
      <p:sp>
        <p:nvSpPr>
          <p:cNvPr id="3" name="Footer Placeholder 5">
            <a:extLst>
              <a:ext uri="{FF2B5EF4-FFF2-40B4-BE49-F238E27FC236}">
                <a16:creationId xmlns:a16="http://schemas.microsoft.com/office/drawing/2014/main" id="{4A10916F-06C9-3FE2-91D8-E4F994F41D08}"/>
              </a:ext>
            </a:extLst>
          </p:cNvPr>
          <p:cNvSpPr>
            <a:spLocks noGrp="1"/>
          </p:cNvSpPr>
          <p:nvPr>
            <p:ph type="ftr" sz="quarter" idx="10"/>
          </p:nvPr>
        </p:nvSpPr>
        <p:spPr>
          <a:xfrm>
            <a:off x="363433" y="7475960"/>
            <a:ext cx="5989741" cy="296440"/>
          </a:xfrm>
        </p:spPr>
        <p:txBody>
          <a:bodyPr/>
          <a:lstStyle/>
          <a:p>
            <a:r>
              <a:rPr lang="fr-CA" dirty="0"/>
              <a:t>Combler le manque d'infrastructures d'ici 2030 – Proposition de l'APN et résumé du rapport sur les coûts</a:t>
            </a:r>
          </a:p>
        </p:txBody>
      </p:sp>
      <p:sp>
        <p:nvSpPr>
          <p:cNvPr id="5" name="TextBox 4">
            <a:extLst>
              <a:ext uri="{FF2B5EF4-FFF2-40B4-BE49-F238E27FC236}">
                <a16:creationId xmlns:a16="http://schemas.microsoft.com/office/drawing/2014/main" id="{13677FC9-B28D-E9E5-491B-F3D575261E3A}"/>
              </a:ext>
            </a:extLst>
          </p:cNvPr>
          <p:cNvSpPr txBox="1"/>
          <p:nvPr/>
        </p:nvSpPr>
        <p:spPr>
          <a:xfrm>
            <a:off x="526505" y="6971749"/>
            <a:ext cx="9330014" cy="400110"/>
          </a:xfrm>
          <a:prstGeom prst="rect">
            <a:avLst/>
          </a:prstGeom>
          <a:noFill/>
        </p:spPr>
        <p:txBody>
          <a:bodyPr wrap="square" rtlCol="0">
            <a:spAutoFit/>
          </a:bodyPr>
          <a:lstStyle/>
          <a:p>
            <a:r>
              <a:rPr lang="fr-CA" sz="1000" dirty="0"/>
              <a:t>*Voir les données finales pour les nombres hors des réserves.</a:t>
            </a:r>
          </a:p>
          <a:p>
            <a:r>
              <a:rPr lang="fr-CA" sz="1000" dirty="0"/>
              <a:t>**La différence par rapport au nombre de 634 est due au fait que 3 nations sont comptées individuellement plutôt que collectivement dans les données de SAC.</a:t>
            </a:r>
          </a:p>
        </p:txBody>
      </p:sp>
    </p:spTree>
    <p:extLst>
      <p:ext uri="{BB962C8B-B14F-4D97-AF65-F5344CB8AC3E}">
        <p14:creationId xmlns:p14="http://schemas.microsoft.com/office/powerpoint/2010/main" val="4161538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D24F289-7493-5F04-FE05-9282686C079A}"/>
              </a:ext>
            </a:extLst>
          </p:cNvPr>
          <p:cNvSpPr>
            <a:spLocks noGrp="1"/>
          </p:cNvSpPr>
          <p:nvPr>
            <p:ph type="ftr" sz="quarter" idx="10"/>
          </p:nvPr>
        </p:nvSpPr>
        <p:spPr>
          <a:xfrm>
            <a:off x="363433" y="7475960"/>
            <a:ext cx="6802577" cy="413808"/>
          </a:xfrm>
        </p:spPr>
        <p:txBody>
          <a:bodyPr/>
          <a:lstStyle/>
          <a:p>
            <a:r>
              <a:rPr lang="fr-CA" dirty="0"/>
              <a:t>Combler le manque d'infrastructures d'ici 2030 – Proposition de l'APN et résumé du rapport sur les coûts</a:t>
            </a:r>
          </a:p>
        </p:txBody>
      </p:sp>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fld id="{BC9BB997-7981-4044-9A5F-081E7206A59F}" type="slidenum">
              <a:rPr lang="en-CA" smtClean="0"/>
              <a:t>8</a:t>
            </a:fld>
            <a:endParaRPr lang="en-CA"/>
          </a:p>
        </p:txBody>
      </p:sp>
      <p:sp>
        <p:nvSpPr>
          <p:cNvPr id="2" name="Title 1">
            <a:extLst>
              <a:ext uri="{FF2B5EF4-FFF2-40B4-BE49-F238E27FC236}">
                <a16:creationId xmlns:a16="http://schemas.microsoft.com/office/drawing/2014/main" id="{ABD8B169-A00F-725B-8FAD-75C81F2D9820}"/>
              </a:ext>
            </a:extLst>
          </p:cNvPr>
          <p:cNvSpPr>
            <a:spLocks noGrp="1"/>
          </p:cNvSpPr>
          <p:nvPr>
            <p:ph type="ctrTitle" idx="4294967295"/>
          </p:nvPr>
        </p:nvSpPr>
        <p:spPr>
          <a:xfrm>
            <a:off x="1717493" y="512536"/>
            <a:ext cx="5943767" cy="558180"/>
          </a:xfrm>
        </p:spPr>
        <p:txBody>
          <a:bodyPr>
            <a:normAutofit/>
          </a:bodyPr>
          <a:lstStyle/>
          <a:p>
            <a:r>
              <a:rPr lang="fr-CA" sz="2400" b="1" noProof="0" dirty="0">
                <a:solidFill>
                  <a:schemeClr val="bg1"/>
                </a:solidFill>
              </a:rPr>
              <a:t>Récapitulatif</a:t>
            </a:r>
          </a:p>
        </p:txBody>
      </p:sp>
      <p:grpSp>
        <p:nvGrpSpPr>
          <p:cNvPr id="7" name="Group 6">
            <a:extLst>
              <a:ext uri="{FF2B5EF4-FFF2-40B4-BE49-F238E27FC236}">
                <a16:creationId xmlns:a16="http://schemas.microsoft.com/office/drawing/2014/main" id="{C5E87BEC-D2D5-4CAC-412B-B8D07775799C}"/>
              </a:ext>
            </a:extLst>
          </p:cNvPr>
          <p:cNvGrpSpPr/>
          <p:nvPr/>
        </p:nvGrpSpPr>
        <p:grpSpPr>
          <a:xfrm>
            <a:off x="634307" y="2100501"/>
            <a:ext cx="8666860" cy="4640682"/>
            <a:chOff x="692600" y="2047682"/>
            <a:chExt cx="8666860" cy="4640682"/>
          </a:xfrm>
        </p:grpSpPr>
        <p:sp>
          <p:nvSpPr>
            <p:cNvPr id="23" name="Rectangle 22">
              <a:extLst>
                <a:ext uri="{FF2B5EF4-FFF2-40B4-BE49-F238E27FC236}">
                  <a16:creationId xmlns:a16="http://schemas.microsoft.com/office/drawing/2014/main" id="{AAD94F8B-42CE-46BA-27B9-F8E3895898BA}"/>
                </a:ext>
              </a:extLst>
            </p:cNvPr>
            <p:cNvSpPr/>
            <p:nvPr/>
          </p:nvSpPr>
          <p:spPr>
            <a:xfrm>
              <a:off x="692600" y="2047682"/>
              <a:ext cx="3729375" cy="2599813"/>
            </a:xfrm>
            <a:prstGeom prst="rect">
              <a:avLst/>
            </a:prstGeom>
            <a:solidFill>
              <a:srgbClr val="ED1C24"/>
            </a:solidFill>
            <a:ln w="25400" cap="flat" cmpd="sng" algn="ctr">
              <a:noFill/>
              <a:prstDash val="solid"/>
            </a:ln>
            <a:effectLst/>
          </p:spPr>
          <p:txBody>
            <a:bodyPr lIns="108000" tIns="45720" rIns="0" bIns="45720" rtlCol="0" anchor="ctr"/>
            <a:lstStyle/>
            <a:p>
              <a:pPr defTabSz="519013">
                <a:defRPr/>
              </a:pPr>
              <a:endParaRPr lang="fr-CA" sz="1000" b="1" kern="0" dirty="0">
                <a:solidFill>
                  <a:srgbClr val="FFFFFF"/>
                </a:solidFill>
                <a:latin typeface="Arial" panose="020B0604020202020204" pitchFamily="34" charset="0"/>
                <a:cs typeface="Arial" panose="020B0604020202020204" pitchFamily="34" charset="0"/>
              </a:endParaRPr>
            </a:p>
            <a:p>
              <a:pPr defTabSz="519013">
                <a:defRPr/>
              </a:pPr>
              <a:endParaRPr lang="fr-CA" sz="1000" b="1" kern="0" dirty="0">
                <a:solidFill>
                  <a:srgbClr val="FFFFFF"/>
                </a:solidFill>
                <a:latin typeface="Arial" panose="020B0604020202020204" pitchFamily="34" charset="0"/>
                <a:cs typeface="Arial" panose="020B0604020202020204" pitchFamily="34" charset="0"/>
              </a:endParaRPr>
            </a:p>
            <a:p>
              <a:pPr defTabSz="519013">
                <a:defRPr/>
              </a:pPr>
              <a:endParaRPr lang="fr-CA" sz="1000" b="1" kern="0" dirty="0">
                <a:solidFill>
                  <a:srgbClr val="FFFFFF"/>
                </a:solidFill>
                <a:latin typeface="Arial" panose="020B0604020202020204" pitchFamily="34" charset="0"/>
                <a:cs typeface="Arial" panose="020B0604020202020204" pitchFamily="34" charset="0"/>
              </a:endParaRPr>
            </a:p>
            <a:p>
              <a:pPr defTabSz="519013">
                <a:defRPr/>
              </a:pPr>
              <a:endParaRPr lang="fr-CA" sz="1000" b="1" kern="0" dirty="0">
                <a:solidFill>
                  <a:srgbClr val="FFFFFF"/>
                </a:solidFill>
                <a:latin typeface="Arial" panose="020B0604020202020204" pitchFamily="34" charset="0"/>
                <a:cs typeface="Arial" panose="020B0604020202020204" pitchFamily="34" charset="0"/>
              </a:endParaRPr>
            </a:p>
            <a:p>
              <a:pPr defTabSz="519013">
                <a:defRPr/>
              </a:pPr>
              <a:endParaRPr lang="fr-CA" sz="1000" b="1" kern="0" dirty="0">
                <a:solidFill>
                  <a:srgbClr val="FFFFFF"/>
                </a:solidFill>
                <a:latin typeface="Arial" panose="020B0604020202020204" pitchFamily="34" charset="0"/>
                <a:cs typeface="Arial" panose="020B0604020202020204" pitchFamily="34" charset="0"/>
              </a:endParaRPr>
            </a:p>
            <a:p>
              <a:pPr defTabSz="519013">
                <a:defRPr/>
              </a:pPr>
              <a:r>
                <a:rPr lang="fr-CA" b="1" kern="0" dirty="0">
                  <a:solidFill>
                    <a:srgbClr val="FFFFFF"/>
                  </a:solidFill>
                  <a:latin typeface="Arial"/>
                  <a:cs typeface="Arial"/>
                </a:rPr>
                <a:t>Combler le manque  d'infrastructures d’ici 2030</a:t>
              </a:r>
            </a:p>
            <a:p>
              <a:pPr defTabSz="519013">
                <a:defRPr/>
              </a:pPr>
              <a:r>
                <a:rPr lang="fr-CA" sz="1200" kern="0" dirty="0">
                  <a:solidFill>
                    <a:srgbClr val="FFFFFF"/>
                  </a:solidFill>
                  <a:latin typeface="Arial"/>
                  <a:cs typeface="Arial"/>
                </a:rPr>
                <a:t>Un rapport sur les besoins en infrastructures pour favoriser la réconciliation, la résilience, la réalisation des objectifs de </a:t>
              </a:r>
              <a:r>
                <a:rPr lang="fr-CA" sz="1200" kern="0" dirty="0" err="1">
                  <a:solidFill>
                    <a:srgbClr val="FFFFFF"/>
                  </a:solidFill>
                  <a:latin typeface="Arial"/>
                  <a:cs typeface="Arial"/>
                </a:rPr>
                <a:t>carboneutralité</a:t>
              </a:r>
              <a:r>
                <a:rPr lang="fr-CA" sz="1200" kern="0" dirty="0">
                  <a:solidFill>
                    <a:srgbClr val="FFFFFF"/>
                  </a:solidFill>
                  <a:latin typeface="Arial"/>
                  <a:cs typeface="Arial"/>
                </a:rPr>
                <a:t>, la connectivité et le </a:t>
              </a:r>
              <a:r>
                <a:rPr lang="fr-CA" sz="1200" kern="0" dirty="0" err="1">
                  <a:solidFill>
                    <a:srgbClr val="FFFFFF"/>
                  </a:solidFill>
                  <a:latin typeface="Arial"/>
                  <a:cs typeface="Arial"/>
                </a:rPr>
                <a:t>débloquage</a:t>
              </a:r>
              <a:r>
                <a:rPr lang="fr-CA" sz="1200" kern="0" dirty="0">
                  <a:solidFill>
                    <a:srgbClr val="FFFFFF"/>
                  </a:solidFill>
                  <a:latin typeface="Arial"/>
                  <a:cs typeface="Arial"/>
                </a:rPr>
                <a:t> des capacités économiques des Premières Nations.</a:t>
              </a:r>
            </a:p>
          </p:txBody>
        </p:sp>
        <p:sp>
          <p:nvSpPr>
            <p:cNvPr id="24" name="Rectangle 23">
              <a:extLst>
                <a:ext uri="{FF2B5EF4-FFF2-40B4-BE49-F238E27FC236}">
                  <a16:creationId xmlns:a16="http://schemas.microsoft.com/office/drawing/2014/main" id="{5E8DDC27-BB2C-DF9C-CE27-F53EF2F87BD0}"/>
                </a:ext>
              </a:extLst>
            </p:cNvPr>
            <p:cNvSpPr/>
            <p:nvPr/>
          </p:nvSpPr>
          <p:spPr>
            <a:xfrm>
              <a:off x="4559998" y="2047682"/>
              <a:ext cx="2197993" cy="1477115"/>
            </a:xfrm>
            <a:prstGeom prst="rect">
              <a:avLst/>
            </a:prstGeom>
            <a:solidFill>
              <a:srgbClr val="E5E6E5"/>
            </a:solidFill>
            <a:ln w="25400" cap="flat" cmpd="sng" algn="ctr">
              <a:noFill/>
              <a:prstDash val="solid"/>
            </a:ln>
            <a:effectLst/>
          </p:spPr>
          <p:txBody>
            <a:bodyPr lIns="108000" tIns="0" rIns="72000" bIns="0" rtlCol="0" anchor="ctr"/>
            <a:lstStyle/>
            <a:p>
              <a:pPr defTabSz="519013">
                <a:defRPr/>
              </a:pPr>
              <a:endParaRPr lang="en-US" sz="1000" kern="0" dirty="0">
                <a:solidFill>
                  <a:srgbClr val="000000"/>
                </a:solidFill>
                <a:latin typeface="Arial" panose="020B0604020202020204" pitchFamily="34" charset="0"/>
                <a:cs typeface="Arial" panose="020B0604020202020204" pitchFamily="34" charset="0"/>
              </a:endParaRPr>
            </a:p>
            <a:p>
              <a:pPr defTabSz="519013">
                <a:defRPr/>
              </a:pPr>
              <a:endParaRPr lang="en-US" sz="1000" kern="0" dirty="0">
                <a:solidFill>
                  <a:srgbClr val="000000"/>
                </a:solidFill>
                <a:latin typeface="Arial" panose="020B0604020202020204" pitchFamily="34" charset="0"/>
                <a:cs typeface="Arial" panose="020B0604020202020204" pitchFamily="34" charset="0"/>
              </a:endParaRPr>
            </a:p>
            <a:p>
              <a:pPr defTabSz="519013">
                <a:defRPr/>
              </a:pPr>
              <a:endParaRPr lang="en-US" sz="1000" kern="0" dirty="0">
                <a:solidFill>
                  <a:srgbClr val="000000"/>
                </a:solidFill>
                <a:latin typeface="Arial" panose="020B0604020202020204" pitchFamily="34" charset="0"/>
                <a:cs typeface="Arial" panose="020B0604020202020204" pitchFamily="34" charset="0"/>
              </a:endParaRPr>
            </a:p>
            <a:p>
              <a:pPr defTabSz="519013">
                <a:defRPr/>
              </a:pPr>
              <a:r>
                <a:rPr lang="en-US" sz="1200" kern="0" dirty="0">
                  <a:solidFill>
                    <a:srgbClr val="000000"/>
                  </a:solidFill>
                  <a:latin typeface="Arial"/>
                  <a:cs typeface="Arial"/>
                </a:rPr>
                <a:t>Participation de 401 </a:t>
              </a:r>
              <a:r>
                <a:rPr lang="en-US" sz="1200" kern="0" dirty="0" err="1">
                  <a:solidFill>
                    <a:srgbClr val="000000"/>
                  </a:solidFill>
                  <a:latin typeface="Arial"/>
                  <a:cs typeface="Arial"/>
                </a:rPr>
                <a:t>communautés</a:t>
              </a:r>
              <a:r>
                <a:rPr lang="en-US" sz="1200" kern="0" dirty="0">
                  <a:solidFill>
                    <a:srgbClr val="000000"/>
                  </a:solidFill>
                  <a:latin typeface="Arial"/>
                  <a:cs typeface="Arial"/>
                </a:rPr>
                <a:t> des Premières Nations.</a:t>
              </a:r>
              <a:endParaRPr lang="en-CA" sz="1200" kern="0" dirty="0">
                <a:solidFill>
                  <a:srgbClr val="000000"/>
                </a:solidFill>
                <a:latin typeface="Arial"/>
                <a:cs typeface="Arial"/>
              </a:endParaRPr>
            </a:p>
          </p:txBody>
        </p:sp>
        <p:sp>
          <p:nvSpPr>
            <p:cNvPr id="25" name="Rectangle 24">
              <a:extLst>
                <a:ext uri="{FF2B5EF4-FFF2-40B4-BE49-F238E27FC236}">
                  <a16:creationId xmlns:a16="http://schemas.microsoft.com/office/drawing/2014/main" id="{8B831362-DD3C-F1AB-A2FC-311FABE80F12}"/>
                </a:ext>
              </a:extLst>
            </p:cNvPr>
            <p:cNvSpPr/>
            <p:nvPr/>
          </p:nvSpPr>
          <p:spPr>
            <a:xfrm>
              <a:off x="692601" y="4796618"/>
              <a:ext cx="4843248" cy="1891746"/>
            </a:xfrm>
            <a:prstGeom prst="rect">
              <a:avLst/>
            </a:prstGeom>
            <a:solidFill>
              <a:srgbClr val="E5E6E5"/>
            </a:solidFill>
            <a:ln w="25400" cap="flat" cmpd="sng" algn="ctr">
              <a:noFill/>
              <a:prstDash val="solid"/>
            </a:ln>
            <a:effectLst/>
          </p:spPr>
          <p:txBody>
            <a:bodyPr lIns="108000" tIns="45720" rIns="144000" bIns="45720" rtlCol="0" anchor="ctr"/>
            <a:lstStyle/>
            <a:p>
              <a:pPr defTabSz="519013">
                <a:defRPr/>
              </a:pPr>
              <a:endParaRPr lang="fr-CA" sz="1000" kern="0" dirty="0">
                <a:solidFill>
                  <a:srgbClr val="000000"/>
                </a:solidFill>
                <a:latin typeface="Arial" panose="020B0604020202020204" pitchFamily="34" charset="0"/>
                <a:cs typeface="Arial" panose="020B0604020202020204" pitchFamily="34" charset="0"/>
              </a:endParaRPr>
            </a:p>
            <a:p>
              <a:pPr defTabSz="519013">
                <a:defRPr/>
              </a:pPr>
              <a:endParaRPr lang="fr-CA" sz="1000" kern="0" dirty="0">
                <a:solidFill>
                  <a:srgbClr val="000000"/>
                </a:solidFill>
                <a:latin typeface="Arial" panose="020B0604020202020204" pitchFamily="34" charset="0"/>
                <a:cs typeface="Arial" panose="020B0604020202020204" pitchFamily="34" charset="0"/>
              </a:endParaRPr>
            </a:p>
            <a:p>
              <a:pPr defTabSz="519013">
                <a:defRPr/>
              </a:pPr>
              <a:endParaRPr lang="fr-CA" sz="1000" kern="0" dirty="0">
                <a:solidFill>
                  <a:srgbClr val="000000"/>
                </a:solidFill>
                <a:latin typeface="Arial" panose="020B0604020202020204" pitchFamily="34" charset="0"/>
                <a:cs typeface="Arial" panose="020B0604020202020204" pitchFamily="34" charset="0"/>
              </a:endParaRPr>
            </a:p>
            <a:p>
              <a:pPr defTabSz="519013">
                <a:defRPr/>
              </a:pPr>
              <a:endParaRPr lang="fr-CA" sz="1000" b="1" kern="0" dirty="0">
                <a:solidFill>
                  <a:srgbClr val="000000"/>
                </a:solidFill>
                <a:highlight>
                  <a:srgbClr val="FFFF00"/>
                </a:highlight>
                <a:latin typeface="Arial" panose="020B0604020202020204" pitchFamily="34" charset="0"/>
                <a:cs typeface="Arial" panose="020B0604020202020204" pitchFamily="34" charset="0"/>
              </a:endParaRPr>
            </a:p>
            <a:p>
              <a:pPr defTabSz="519013">
                <a:defRPr/>
              </a:pPr>
              <a:r>
                <a:rPr lang="fr-CA" sz="1200" kern="0" dirty="0">
                  <a:solidFill>
                    <a:srgbClr val="000000"/>
                  </a:solidFill>
                  <a:latin typeface="Arial"/>
                  <a:ea typeface="+mn-lt"/>
                  <a:cs typeface="Arial"/>
                </a:rPr>
                <a:t>Une tentative collaborative et historique de quantifier le manque d'infrastructures et de logements en collaboration avec l'Assemblée des Premières Nations et Services aux Autochtones Canada</a:t>
              </a:r>
              <a:r>
                <a:rPr lang="fr-CA" sz="1200" b="1" kern="0" dirty="0">
                  <a:solidFill>
                    <a:srgbClr val="000000"/>
                  </a:solidFill>
                  <a:latin typeface="Arial"/>
                  <a:ea typeface="+mn-lt"/>
                  <a:cs typeface="Arial"/>
                </a:rPr>
                <a:t>.</a:t>
              </a:r>
              <a:endParaRPr lang="fr-CA" sz="1200" b="1" i="1" kern="0" dirty="0">
                <a:solidFill>
                  <a:srgbClr val="000000"/>
                </a:solidFill>
                <a:latin typeface="Arial"/>
                <a:cs typeface="Arial"/>
              </a:endParaRPr>
            </a:p>
          </p:txBody>
        </p:sp>
        <p:sp>
          <p:nvSpPr>
            <p:cNvPr id="26" name="Rectangle 25">
              <a:extLst>
                <a:ext uri="{FF2B5EF4-FFF2-40B4-BE49-F238E27FC236}">
                  <a16:creationId xmlns:a16="http://schemas.microsoft.com/office/drawing/2014/main" id="{F822F67F-193C-F3A1-D43B-668F053405F3}"/>
                </a:ext>
              </a:extLst>
            </p:cNvPr>
            <p:cNvSpPr/>
            <p:nvPr/>
          </p:nvSpPr>
          <p:spPr>
            <a:xfrm>
              <a:off x="5682421" y="4796618"/>
              <a:ext cx="3677039" cy="1891746"/>
            </a:xfrm>
            <a:prstGeom prst="rect">
              <a:avLst/>
            </a:prstGeom>
            <a:solidFill>
              <a:srgbClr val="E5E6E5"/>
            </a:solidFill>
            <a:ln w="25400" cap="flat" cmpd="sng" algn="ctr">
              <a:noFill/>
              <a:prstDash val="solid"/>
            </a:ln>
            <a:effectLst/>
          </p:spPr>
          <p:txBody>
            <a:bodyPr lIns="108000" tIns="108000" rIns="91440" bIns="45720" rtlCol="0" anchor="ctr"/>
            <a:lstStyle/>
            <a:p>
              <a:pPr defTabSz="519013">
                <a:defRPr/>
              </a:pPr>
              <a:endParaRPr lang="fr-CA" sz="1000" kern="0" dirty="0">
                <a:solidFill>
                  <a:srgbClr val="000000"/>
                </a:solidFill>
                <a:latin typeface="Arial" panose="020B0604020202020204" pitchFamily="34" charset="0"/>
                <a:cs typeface="Arial" panose="020B0604020202020204" pitchFamily="34" charset="0"/>
              </a:endParaRPr>
            </a:p>
            <a:p>
              <a:pPr defTabSz="519013">
                <a:defRPr/>
              </a:pPr>
              <a:endParaRPr lang="fr-CA" sz="1000" kern="0" dirty="0">
                <a:solidFill>
                  <a:srgbClr val="000000"/>
                </a:solidFill>
                <a:latin typeface="Arial" panose="020B0604020202020204" pitchFamily="34" charset="0"/>
                <a:cs typeface="Arial" panose="020B0604020202020204" pitchFamily="34" charset="0"/>
              </a:endParaRPr>
            </a:p>
            <a:p>
              <a:pPr defTabSz="519013">
                <a:defRPr/>
              </a:pPr>
              <a:endParaRPr lang="fr-CA" sz="1000" kern="0" dirty="0">
                <a:solidFill>
                  <a:srgbClr val="000000"/>
                </a:solidFill>
                <a:latin typeface="Arial"/>
                <a:cs typeface="Arial"/>
              </a:endParaRPr>
            </a:p>
            <a:p>
              <a:pPr defTabSz="519013">
                <a:defRPr/>
              </a:pPr>
              <a:r>
                <a:rPr lang="fr-CA" sz="1200" kern="0" dirty="0">
                  <a:solidFill>
                    <a:srgbClr val="000000"/>
                  </a:solidFill>
                  <a:latin typeface="Arial"/>
                  <a:cs typeface="Arial"/>
                </a:rPr>
                <a:t>Faire progresser les résultats socioéconomiques des Premières Nations en remplissant les engagements fiduciaires, juridiques et publics du gouvernement du Canada à l'égard des Premières Nations. </a:t>
              </a:r>
              <a:br>
                <a:rPr lang="fr-CA" sz="1200" kern="0" dirty="0">
                  <a:solidFill>
                    <a:srgbClr val="000000"/>
                  </a:solidFill>
                  <a:latin typeface="Arial"/>
                  <a:cs typeface="Arial"/>
                </a:rPr>
              </a:br>
              <a:endParaRPr lang="fr-CA" sz="1200" kern="0" dirty="0">
                <a:solidFill>
                  <a:srgbClr val="000000"/>
                </a:solidFill>
                <a:latin typeface="Arial"/>
                <a:cs typeface="Arial"/>
              </a:endParaRPr>
            </a:p>
          </p:txBody>
        </p:sp>
        <p:sp>
          <p:nvSpPr>
            <p:cNvPr id="27" name="Rectangle 26">
              <a:extLst>
                <a:ext uri="{FF2B5EF4-FFF2-40B4-BE49-F238E27FC236}">
                  <a16:creationId xmlns:a16="http://schemas.microsoft.com/office/drawing/2014/main" id="{AA0D3247-4E43-5CB2-8437-8DE24A016B96}"/>
                </a:ext>
              </a:extLst>
            </p:cNvPr>
            <p:cNvSpPr/>
            <p:nvPr/>
          </p:nvSpPr>
          <p:spPr>
            <a:xfrm>
              <a:off x="4559996" y="3681576"/>
              <a:ext cx="4799462" cy="958263"/>
            </a:xfrm>
            <a:prstGeom prst="rect">
              <a:avLst/>
            </a:prstGeom>
            <a:solidFill>
              <a:srgbClr val="E5E6E5"/>
            </a:solidFill>
            <a:ln w="25400" cap="flat" cmpd="sng" algn="ctr">
              <a:noFill/>
              <a:prstDash val="solid"/>
            </a:ln>
            <a:effectLst/>
          </p:spPr>
          <p:txBody>
            <a:bodyPr lIns="684000" tIns="45720" rIns="216000" bIns="45720" rtlCol="0" anchor="ctr"/>
            <a:lstStyle/>
            <a:p>
              <a:pPr marL="406400" defTabSz="519013">
                <a:defRPr/>
              </a:pPr>
              <a:r>
                <a:rPr lang="fr-CA" sz="1200" kern="0" dirty="0">
                  <a:solidFill>
                    <a:srgbClr val="000000"/>
                  </a:solidFill>
                  <a:latin typeface="Arial"/>
                  <a:cs typeface="Arial"/>
                </a:rPr>
                <a:t>Favoriser une approche de gestion des biens autogérée par les Premières Nations afin de combler le manque d'infrastructures d'ici 2030.</a:t>
              </a:r>
            </a:p>
          </p:txBody>
        </p:sp>
        <p:sp>
          <p:nvSpPr>
            <p:cNvPr id="28" name="Rectangle 27">
              <a:extLst>
                <a:ext uri="{FF2B5EF4-FFF2-40B4-BE49-F238E27FC236}">
                  <a16:creationId xmlns:a16="http://schemas.microsoft.com/office/drawing/2014/main" id="{B31DA9B2-8249-F776-5B22-652BE01E32F6}"/>
                </a:ext>
              </a:extLst>
            </p:cNvPr>
            <p:cNvSpPr/>
            <p:nvPr/>
          </p:nvSpPr>
          <p:spPr>
            <a:xfrm>
              <a:off x="6896014" y="2047682"/>
              <a:ext cx="2463445" cy="1477115"/>
            </a:xfrm>
            <a:prstGeom prst="rect">
              <a:avLst/>
            </a:prstGeom>
            <a:solidFill>
              <a:srgbClr val="E5E6E5"/>
            </a:solidFill>
            <a:ln w="25400" cap="flat" cmpd="sng" algn="ctr">
              <a:noFill/>
              <a:prstDash val="solid"/>
            </a:ln>
            <a:effectLst/>
          </p:spPr>
          <p:txBody>
            <a:bodyPr lIns="108000" tIns="45720" rIns="108000" bIns="45720" rtlCol="0" anchor="ctr"/>
            <a:lstStyle/>
            <a:p>
              <a:pPr defTabSz="519013">
                <a:defRPr/>
              </a:pPr>
              <a:endParaRPr lang="fr-CA" sz="1000" kern="0" dirty="0">
                <a:solidFill>
                  <a:srgbClr val="000000"/>
                </a:solidFill>
                <a:latin typeface="Arial" panose="020B0604020202020204" pitchFamily="34" charset="0"/>
                <a:cs typeface="Arial" panose="020B0604020202020204" pitchFamily="34" charset="0"/>
              </a:endParaRPr>
            </a:p>
            <a:p>
              <a:pPr defTabSz="519013">
                <a:defRPr/>
              </a:pPr>
              <a:endParaRPr lang="fr-CA" sz="1000" kern="0" dirty="0">
                <a:solidFill>
                  <a:srgbClr val="000000"/>
                </a:solidFill>
                <a:latin typeface="Arial" panose="020B0604020202020204" pitchFamily="34" charset="0"/>
                <a:cs typeface="Arial" panose="020B0604020202020204" pitchFamily="34" charset="0"/>
              </a:endParaRPr>
            </a:p>
            <a:p>
              <a:pPr defTabSz="519013">
                <a:defRPr/>
              </a:pPr>
              <a:endParaRPr lang="fr-CA" sz="1000" kern="0" dirty="0">
                <a:solidFill>
                  <a:srgbClr val="000000"/>
                </a:solidFill>
                <a:latin typeface="Arial" panose="020B0604020202020204" pitchFamily="34" charset="0"/>
                <a:cs typeface="Arial" panose="020B0604020202020204" pitchFamily="34" charset="0"/>
              </a:endParaRPr>
            </a:p>
            <a:p>
              <a:pPr defTabSz="519013">
                <a:defRPr/>
              </a:pPr>
              <a:r>
                <a:rPr lang="fr-CA" sz="1200" kern="0" dirty="0">
                  <a:solidFill>
                    <a:srgbClr val="000000"/>
                  </a:solidFill>
                  <a:latin typeface="Arial"/>
                  <a:cs typeface="Arial"/>
                </a:rPr>
                <a:t>Créer des possibilités économiques </a:t>
              </a:r>
              <a:br>
                <a:rPr lang="fr-CA" sz="1200" kern="0" dirty="0">
                  <a:solidFill>
                    <a:srgbClr val="000000"/>
                  </a:solidFill>
                  <a:latin typeface="Arial"/>
                  <a:cs typeface="Arial"/>
                </a:rPr>
              </a:br>
              <a:r>
                <a:rPr lang="fr-CA" sz="1200" kern="0" dirty="0">
                  <a:solidFill>
                    <a:srgbClr val="000000"/>
                  </a:solidFill>
                  <a:latin typeface="Arial"/>
                  <a:cs typeface="Arial"/>
                </a:rPr>
                <a:t>pour les travailleurs et les entreprises autochtones et non autochtones.</a:t>
              </a:r>
            </a:p>
          </p:txBody>
        </p:sp>
        <p:pic>
          <p:nvPicPr>
            <p:cNvPr id="29" name="Graphic 28" descr="Construction worker female outline">
              <a:extLst>
                <a:ext uri="{FF2B5EF4-FFF2-40B4-BE49-F238E27FC236}">
                  <a16:creationId xmlns:a16="http://schemas.microsoft.com/office/drawing/2014/main" id="{D31CA66B-EA92-1A2E-2189-9497CCDC1FF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24304" y="2129979"/>
              <a:ext cx="432201" cy="422704"/>
            </a:xfrm>
            <a:prstGeom prst="rect">
              <a:avLst/>
            </a:prstGeom>
          </p:spPr>
        </p:pic>
        <p:pic>
          <p:nvPicPr>
            <p:cNvPr id="30" name="Graphic 29" descr="Handshake with solid fill">
              <a:extLst>
                <a:ext uri="{FF2B5EF4-FFF2-40B4-BE49-F238E27FC236}">
                  <a16:creationId xmlns:a16="http://schemas.microsoft.com/office/drawing/2014/main" id="{1835F371-DDF8-06B1-1F34-37ABBF52A47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856" y="2150525"/>
              <a:ext cx="1008468" cy="986309"/>
            </a:xfrm>
            <a:prstGeom prst="rect">
              <a:avLst/>
            </a:prstGeom>
          </p:spPr>
        </p:pic>
        <p:pic>
          <p:nvPicPr>
            <p:cNvPr id="31" name="Graphic 30" descr="Open hand with plant outline">
              <a:extLst>
                <a:ext uri="{FF2B5EF4-FFF2-40B4-BE49-F238E27FC236}">
                  <a16:creationId xmlns:a16="http://schemas.microsoft.com/office/drawing/2014/main" id="{67522CC2-22BE-CD1B-7016-93EE9A5C4D7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80723" y="3843680"/>
              <a:ext cx="648302" cy="634056"/>
            </a:xfrm>
            <a:prstGeom prst="rect">
              <a:avLst/>
            </a:prstGeom>
          </p:spPr>
        </p:pic>
        <p:pic>
          <p:nvPicPr>
            <p:cNvPr id="32" name="Graphic 31" descr="Clipboard Partially Checked outline">
              <a:extLst>
                <a:ext uri="{FF2B5EF4-FFF2-40B4-BE49-F238E27FC236}">
                  <a16:creationId xmlns:a16="http://schemas.microsoft.com/office/drawing/2014/main" id="{7DF086E9-013C-1CEE-4771-42E955A4434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82421" y="4921303"/>
              <a:ext cx="642179" cy="628070"/>
            </a:xfrm>
            <a:prstGeom prst="rect">
              <a:avLst/>
            </a:prstGeom>
          </p:spPr>
        </p:pic>
        <p:pic>
          <p:nvPicPr>
            <p:cNvPr id="33" name="Graphic 32" descr="Construction worker male outline">
              <a:extLst>
                <a:ext uri="{FF2B5EF4-FFF2-40B4-BE49-F238E27FC236}">
                  <a16:creationId xmlns:a16="http://schemas.microsoft.com/office/drawing/2014/main" id="{F7C48DE1-613D-FEB5-FC6E-1D9CEA44DA5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734092" y="2129979"/>
              <a:ext cx="432201" cy="422704"/>
            </a:xfrm>
            <a:prstGeom prst="rect">
              <a:avLst/>
            </a:prstGeom>
          </p:spPr>
        </p:pic>
        <p:pic>
          <p:nvPicPr>
            <p:cNvPr id="34" name="Graphic 33" descr="Office worker male outline">
              <a:extLst>
                <a:ext uri="{FF2B5EF4-FFF2-40B4-BE49-F238E27FC236}">
                  <a16:creationId xmlns:a16="http://schemas.microsoft.com/office/drawing/2014/main" id="{CBDA1937-5C8D-32F3-39D3-B84495F40F9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67985" y="2129979"/>
              <a:ext cx="432201" cy="422704"/>
            </a:xfrm>
            <a:prstGeom prst="rect">
              <a:avLst/>
            </a:prstGeom>
          </p:spPr>
        </p:pic>
        <p:pic>
          <p:nvPicPr>
            <p:cNvPr id="35" name="Graphic 34" descr="Office worker female outline">
              <a:extLst>
                <a:ext uri="{FF2B5EF4-FFF2-40B4-BE49-F238E27FC236}">
                  <a16:creationId xmlns:a16="http://schemas.microsoft.com/office/drawing/2014/main" id="{EA11006A-AF76-341D-9EBE-CD6C7359DA4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0624" y="2129979"/>
              <a:ext cx="432201" cy="422704"/>
            </a:xfrm>
            <a:prstGeom prst="rect">
              <a:avLst/>
            </a:prstGeom>
          </p:spPr>
        </p:pic>
        <p:pic>
          <p:nvPicPr>
            <p:cNvPr id="36" name="Graphic 35" descr="Viral with solid fill">
              <a:extLst>
                <a:ext uri="{FF2B5EF4-FFF2-40B4-BE49-F238E27FC236}">
                  <a16:creationId xmlns:a16="http://schemas.microsoft.com/office/drawing/2014/main" id="{7A240B6D-5472-623B-8925-C5CC847C2E2C}"/>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95930" y="4911778"/>
              <a:ext cx="674287" cy="659472"/>
            </a:xfrm>
            <a:prstGeom prst="rect">
              <a:avLst/>
            </a:prstGeom>
          </p:spPr>
        </p:pic>
        <p:pic>
          <p:nvPicPr>
            <p:cNvPr id="37" name="Graphic 36" descr="Subtitles outline">
              <a:extLst>
                <a:ext uri="{FF2B5EF4-FFF2-40B4-BE49-F238E27FC236}">
                  <a16:creationId xmlns:a16="http://schemas.microsoft.com/office/drawing/2014/main" id="{ADE2BB3F-E389-FC83-1274-C4B9554D016B}"/>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597391" y="2132320"/>
              <a:ext cx="605191" cy="605191"/>
            </a:xfrm>
            <a:prstGeom prst="rect">
              <a:avLst/>
            </a:prstGeom>
          </p:spPr>
        </p:pic>
      </p:grpSp>
    </p:spTree>
    <p:extLst>
      <p:ext uri="{BB962C8B-B14F-4D97-AF65-F5344CB8AC3E}">
        <p14:creationId xmlns:p14="http://schemas.microsoft.com/office/powerpoint/2010/main" val="1533790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EB3B77-65A2-D71A-CC5B-108D99A79452}"/>
              </a:ext>
            </a:extLst>
          </p:cNvPr>
          <p:cNvSpPr>
            <a:spLocks noGrp="1"/>
          </p:cNvSpPr>
          <p:nvPr>
            <p:ph type="sldNum" sz="quarter" idx="11"/>
          </p:nvPr>
        </p:nvSpPr>
        <p:spPr/>
        <p:txBody>
          <a:bodyPr/>
          <a:lstStyle/>
          <a:p>
            <a:fld id="{BC9BB997-7981-4044-9A5F-081E7206A59F}" type="slidenum">
              <a:rPr lang="en-CA" smtClean="0"/>
              <a:t>9</a:t>
            </a:fld>
            <a:endParaRPr lang="en-CA"/>
          </a:p>
        </p:txBody>
      </p:sp>
      <p:sp>
        <p:nvSpPr>
          <p:cNvPr id="7" name="Content Placeholder 2">
            <a:extLst>
              <a:ext uri="{FF2B5EF4-FFF2-40B4-BE49-F238E27FC236}">
                <a16:creationId xmlns:a16="http://schemas.microsoft.com/office/drawing/2014/main" id="{DB929842-CF7E-26CC-D62B-6289D48ED027}"/>
              </a:ext>
            </a:extLst>
          </p:cNvPr>
          <p:cNvSpPr>
            <a:spLocks noGrp="1"/>
          </p:cNvSpPr>
          <p:nvPr>
            <p:ph idx="1"/>
          </p:nvPr>
        </p:nvSpPr>
        <p:spPr>
          <a:xfrm>
            <a:off x="634307" y="1734411"/>
            <a:ext cx="9166917" cy="5525453"/>
          </a:xfrm>
        </p:spPr>
        <p:txBody>
          <a:bodyPr>
            <a:noAutofit/>
          </a:bodyPr>
          <a:lstStyle/>
          <a:p>
            <a:pPr marL="0" indent="0">
              <a:buNone/>
            </a:pPr>
            <a:r>
              <a:rPr lang="fr-CA" sz="1800" b="1" cap="all" dirty="0">
                <a:solidFill>
                  <a:srgbClr val="EA0000"/>
                </a:solidFill>
              </a:rPr>
              <a:t>QUEL EST LE MANQUE ET POURQUOI DEVONS-NOUS LE COMBLER?</a:t>
            </a:r>
          </a:p>
          <a:p>
            <a:pPr>
              <a:lnSpc>
                <a:spcPct val="100000"/>
              </a:lnSpc>
              <a:spcBef>
                <a:spcPts val="900"/>
              </a:spcBef>
              <a:spcAft>
                <a:spcPts val="900"/>
              </a:spcAft>
            </a:pPr>
            <a:r>
              <a:rPr lang="fr-CA" sz="1100" dirty="0"/>
              <a:t>Le gouvernement du Canada a une responsabilité juridique et fiduciaire à l'égard des citoyens des Premières Nations.</a:t>
            </a:r>
          </a:p>
          <a:p>
            <a:pPr>
              <a:lnSpc>
                <a:spcPct val="100000"/>
              </a:lnSpc>
              <a:spcBef>
                <a:spcPts val="900"/>
              </a:spcBef>
              <a:spcAft>
                <a:spcPts val="900"/>
              </a:spcAft>
            </a:pPr>
            <a:r>
              <a:rPr lang="fr-CA" sz="1100" dirty="0"/>
              <a:t>Le Canada réalise déjà des investissements dans les infrastructures dans des régions non autochtones.</a:t>
            </a:r>
          </a:p>
          <a:p>
            <a:pPr>
              <a:lnSpc>
                <a:spcPct val="100000"/>
              </a:lnSpc>
              <a:spcBef>
                <a:spcPts val="900"/>
              </a:spcBef>
              <a:spcAft>
                <a:spcPts val="900"/>
              </a:spcAft>
            </a:pPr>
            <a:r>
              <a:rPr lang="fr-CA" sz="1100" b="1" dirty="0"/>
              <a:t>Accès à une eau potable de qualité : </a:t>
            </a:r>
            <a:r>
              <a:rPr lang="fr-CA" sz="1100" dirty="0"/>
              <a:t>Avis à court et long terme concernant la qualité de l’eau potable et pression insuffisante.</a:t>
            </a:r>
          </a:p>
          <a:p>
            <a:pPr>
              <a:lnSpc>
                <a:spcPct val="100000"/>
              </a:lnSpc>
              <a:spcBef>
                <a:spcPts val="900"/>
              </a:spcBef>
              <a:spcAft>
                <a:spcPts val="900"/>
              </a:spcAft>
            </a:pPr>
            <a:r>
              <a:rPr lang="fr-CA" sz="1100" b="1" dirty="0"/>
              <a:t>Installations d'urgence </a:t>
            </a:r>
            <a:r>
              <a:rPr lang="fr-CA" sz="1100" dirty="0"/>
              <a:t>: Les enfants des Premières Nations ont 86 fois plus de risques de décéder dans un incendie.</a:t>
            </a:r>
          </a:p>
          <a:p>
            <a:pPr>
              <a:lnSpc>
                <a:spcPct val="100000"/>
              </a:lnSpc>
              <a:spcBef>
                <a:spcPts val="900"/>
              </a:spcBef>
              <a:spcAft>
                <a:spcPts val="900"/>
              </a:spcAft>
            </a:pPr>
            <a:r>
              <a:rPr lang="fr-CA" sz="1100" b="1" dirty="0"/>
              <a:t>Établissements de services sociaux : </a:t>
            </a:r>
            <a:r>
              <a:rPr lang="fr-CA" sz="1100" dirty="0"/>
              <a:t>53,8 % des enfants pris en charge par l'État sont des membres des Premières Nations ou des Autochtones.</a:t>
            </a:r>
          </a:p>
          <a:p>
            <a:pPr>
              <a:lnSpc>
                <a:spcPct val="100000"/>
              </a:lnSpc>
              <a:spcBef>
                <a:spcPts val="900"/>
              </a:spcBef>
              <a:spcAft>
                <a:spcPts val="900"/>
              </a:spcAft>
            </a:pPr>
            <a:r>
              <a:rPr lang="fr-CA" sz="1100" b="1" dirty="0"/>
              <a:t>Établissements scolaires : </a:t>
            </a:r>
            <a:r>
              <a:rPr lang="fr-CA" sz="1100" dirty="0"/>
              <a:t>Membres des Premières Nations dans la vingtaine (sur RI) - </a:t>
            </a:r>
            <a:r>
              <a:rPr lang="fr-CA" sz="1100" i="1" dirty="0"/>
              <a:t>48 % : écoles secondaires ; 10 % : baccalauréat.</a:t>
            </a:r>
          </a:p>
          <a:p>
            <a:pPr>
              <a:lnSpc>
                <a:spcPct val="100000"/>
              </a:lnSpc>
              <a:spcBef>
                <a:spcPts val="900"/>
              </a:spcBef>
              <a:spcAft>
                <a:spcPts val="900"/>
              </a:spcAft>
            </a:pPr>
            <a:r>
              <a:rPr lang="fr-CA" sz="1100" b="1" dirty="0"/>
              <a:t>Établissements de soins : </a:t>
            </a:r>
            <a:r>
              <a:rPr lang="fr-CA" sz="1100" dirty="0"/>
              <a:t>Les personnes âgées doivent se rendre à des centaines de kilomètres de leur domicile et de leur famille.</a:t>
            </a:r>
          </a:p>
          <a:p>
            <a:pPr>
              <a:lnSpc>
                <a:spcPct val="100000"/>
              </a:lnSpc>
              <a:spcBef>
                <a:spcPts val="900"/>
              </a:spcBef>
              <a:spcAft>
                <a:spcPts val="900"/>
              </a:spcAft>
            </a:pPr>
            <a:r>
              <a:rPr lang="fr-CA" sz="1100" b="1" dirty="0"/>
              <a:t>Logement : </a:t>
            </a:r>
            <a:r>
              <a:rPr lang="fr-CA" sz="1100" dirty="0"/>
              <a:t>Selon certaines régions, 68 % des utilisateurs des refuges sont des membres des Premières Nations ou des Autochtones.</a:t>
            </a:r>
          </a:p>
          <a:p>
            <a:pPr>
              <a:lnSpc>
                <a:spcPct val="100000"/>
              </a:lnSpc>
              <a:spcBef>
                <a:spcPts val="900"/>
              </a:spcBef>
              <a:spcAft>
                <a:spcPts val="900"/>
              </a:spcAft>
            </a:pPr>
            <a:r>
              <a:rPr lang="fr-CA" sz="1100" b="1" dirty="0"/>
              <a:t>Filles des Premières Nations : </a:t>
            </a:r>
            <a:r>
              <a:rPr lang="fr-CA" sz="1100" dirty="0"/>
              <a:t>Elles représentent 62 % des jeunes Autochtones en détention.</a:t>
            </a:r>
          </a:p>
          <a:p>
            <a:pPr>
              <a:lnSpc>
                <a:spcPct val="100000"/>
              </a:lnSpc>
              <a:spcBef>
                <a:spcPts val="900"/>
              </a:spcBef>
              <a:spcAft>
                <a:spcPts val="900"/>
              </a:spcAft>
            </a:pPr>
            <a:r>
              <a:rPr lang="fr-CA" sz="1100" dirty="0"/>
              <a:t>Parmi les </a:t>
            </a:r>
            <a:r>
              <a:rPr lang="fr-CA" sz="1100" b="1" dirty="0"/>
              <a:t>Premières Nations</a:t>
            </a:r>
            <a:r>
              <a:rPr lang="fr-CA" sz="1100" dirty="0"/>
              <a:t>, les taux de suicide et de surdose sont respectivement 3 à 6 fois et 5 à 9 fois plus élevés. </a:t>
            </a:r>
          </a:p>
          <a:p>
            <a:pPr marL="0" indent="0">
              <a:lnSpc>
                <a:spcPct val="100000"/>
              </a:lnSpc>
              <a:spcBef>
                <a:spcPts val="900"/>
              </a:spcBef>
              <a:spcAft>
                <a:spcPts val="900"/>
              </a:spcAft>
              <a:buNone/>
            </a:pPr>
            <a:r>
              <a:rPr lang="fr-CA" sz="1400" b="1" dirty="0"/>
              <a:t>UN MEILLEUR ACCÈS AUX SERVICES D'INFRASTRUCTURES ESSENTIELS</a:t>
            </a:r>
          </a:p>
        </p:txBody>
      </p:sp>
      <p:pic>
        <p:nvPicPr>
          <p:cNvPr id="6" name="Picture 5">
            <a:extLst>
              <a:ext uri="{FF2B5EF4-FFF2-40B4-BE49-F238E27FC236}">
                <a16:creationId xmlns:a16="http://schemas.microsoft.com/office/drawing/2014/main" id="{07ABC215-AB18-5E36-161D-B41CE70D9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6445" y="5857880"/>
            <a:ext cx="2957181" cy="1605486"/>
          </a:xfrm>
          <a:prstGeom prst="rect">
            <a:avLst/>
          </a:prstGeom>
        </p:spPr>
      </p:pic>
      <p:sp>
        <p:nvSpPr>
          <p:cNvPr id="2" name="Title 1">
            <a:extLst>
              <a:ext uri="{FF2B5EF4-FFF2-40B4-BE49-F238E27FC236}">
                <a16:creationId xmlns:a16="http://schemas.microsoft.com/office/drawing/2014/main" id="{FF04595F-5AAF-2C86-7E54-C3E22C3EB0A8}"/>
              </a:ext>
            </a:extLst>
          </p:cNvPr>
          <p:cNvSpPr txBox="1">
            <a:spLocks/>
          </p:cNvSpPr>
          <p:nvPr/>
        </p:nvSpPr>
        <p:spPr>
          <a:xfrm>
            <a:off x="1717493" y="512536"/>
            <a:ext cx="5943767" cy="558180"/>
          </a:xfrm>
          <a:prstGeom prst="rect">
            <a:avLst/>
          </a:prstGeom>
        </p:spPr>
        <p:txBody>
          <a:bodyPr vert="horz" lIns="91440" tIns="45720" rIns="91440" bIns="45720" rtlCol="0" anchor="ctr">
            <a:normAutofit/>
          </a:bodyPr>
          <a:lstStyle>
            <a:lvl1pPr algn="l" defTabSz="100584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US" sz="2400" b="1" dirty="0">
                <a:solidFill>
                  <a:schemeClr val="bg1"/>
                </a:solidFill>
              </a:rPr>
              <a:t>Raisons</a:t>
            </a:r>
            <a:endParaRPr lang="en-CA" sz="2400" b="1" dirty="0">
              <a:solidFill>
                <a:schemeClr val="bg1"/>
              </a:solidFill>
            </a:endParaRPr>
          </a:p>
        </p:txBody>
      </p:sp>
      <p:sp>
        <p:nvSpPr>
          <p:cNvPr id="3" name="Footer Placeholder 5">
            <a:extLst>
              <a:ext uri="{FF2B5EF4-FFF2-40B4-BE49-F238E27FC236}">
                <a16:creationId xmlns:a16="http://schemas.microsoft.com/office/drawing/2014/main" id="{466F4E9C-3F5C-5749-80E7-973AE817981B}"/>
              </a:ext>
            </a:extLst>
          </p:cNvPr>
          <p:cNvSpPr>
            <a:spLocks noGrp="1"/>
          </p:cNvSpPr>
          <p:nvPr>
            <p:ph type="ftr" sz="quarter" idx="10"/>
          </p:nvPr>
        </p:nvSpPr>
        <p:spPr>
          <a:xfrm>
            <a:off x="363433" y="7475960"/>
            <a:ext cx="6916141" cy="296440"/>
          </a:xfrm>
        </p:spPr>
        <p:txBody>
          <a:bodyPr/>
          <a:lstStyle/>
          <a:p>
            <a:r>
              <a:rPr lang="fr-CA" dirty="0"/>
              <a:t>Combler le manque d'infrastructures d'ici 2030 – Proposition de l'APN et résumé du rapport sur les coûts</a:t>
            </a:r>
          </a:p>
        </p:txBody>
      </p:sp>
    </p:spTree>
    <p:extLst>
      <p:ext uri="{BB962C8B-B14F-4D97-AF65-F5344CB8AC3E}">
        <p14:creationId xmlns:p14="http://schemas.microsoft.com/office/powerpoint/2010/main" val="13978429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3051feb-847c-4845-aa3c-e7d9b53a0e16">
      <Terms xmlns="http://schemas.microsoft.com/office/infopath/2007/PartnerControls"/>
    </lcf76f155ced4ddcb4097134ff3c332f>
    <TaxCatchAll xmlns="beadb14a-e111-4128-b26a-c11f8f5e03e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3865AA9E68CF418765E773D8466831" ma:contentTypeVersion="11" ma:contentTypeDescription="Create a new document." ma:contentTypeScope="" ma:versionID="cdc07e3f0414914faf24cae5452630b1">
  <xsd:schema xmlns:xsd="http://www.w3.org/2001/XMLSchema" xmlns:xs="http://www.w3.org/2001/XMLSchema" xmlns:p="http://schemas.microsoft.com/office/2006/metadata/properties" xmlns:ns2="43051feb-847c-4845-aa3c-e7d9b53a0e16" xmlns:ns3="beadb14a-e111-4128-b26a-c11f8f5e03e8" targetNamespace="http://schemas.microsoft.com/office/2006/metadata/properties" ma:root="true" ma:fieldsID="744ae87f3dcd9945b293ba1b00b4af52" ns2:_="" ns3:_="">
    <xsd:import namespace="43051feb-847c-4845-aa3c-e7d9b53a0e16"/>
    <xsd:import namespace="beadb14a-e111-4128-b26a-c11f8f5e03e8"/>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51feb-847c-4845-aa3c-e7d9b53a0e1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99e9be95-d241-4fb7-8954-d24bbc405ef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adb14a-e111-4128-b26a-c11f8f5e03e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58f519f-1953-428d-9364-65f0adc39f75}" ma:internalName="TaxCatchAll" ma:showField="CatchAllData" ma:web="beadb14a-e111-4128-b26a-c11f8f5e03e8">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4ACC69-8D8D-4AD0-82AD-0FAD39970A84}">
  <ds:schemaRefs>
    <ds:schemaRef ds:uri="http://www.w3.org/XML/1998/namespace"/>
    <ds:schemaRef ds:uri="43051feb-847c-4845-aa3c-e7d9b53a0e16"/>
    <ds:schemaRef ds:uri="http://purl.org/dc/elements/1.1/"/>
    <ds:schemaRef ds:uri="http://purl.org/dc/dcmitype/"/>
    <ds:schemaRef ds:uri="http://schemas.microsoft.com/office/2006/documentManagement/types"/>
    <ds:schemaRef ds:uri="http://schemas.microsoft.com/office/2006/metadata/properties"/>
    <ds:schemaRef ds:uri="beadb14a-e111-4128-b26a-c11f8f5e03e8"/>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F3FFE048-B11D-482E-B9E6-3294A439F719}">
  <ds:schemaRefs>
    <ds:schemaRef ds:uri="43051feb-847c-4845-aa3c-e7d9b53a0e16"/>
    <ds:schemaRef ds:uri="beadb14a-e111-4128-b26a-c11f8f5e03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97C7006-2591-4DFF-8C52-3F0B543E1A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1819</TotalTime>
  <Words>4144</Words>
  <Application>Microsoft Office PowerPoint</Application>
  <PresentationFormat>Custom</PresentationFormat>
  <Paragraphs>641</Paragraphs>
  <Slides>32</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Calibri Light</vt:lpstr>
      <vt:lpstr>Open Sans</vt:lpstr>
      <vt:lpstr>Office Theme</vt:lpstr>
      <vt:lpstr>1_Office Theme</vt:lpstr>
      <vt:lpstr>PowerPoint Presentation</vt:lpstr>
      <vt:lpstr>Reconnaissance du territoire</vt:lpstr>
      <vt:lpstr>PowerPoint Presentation</vt:lpstr>
      <vt:lpstr>PowerPoint Presentation</vt:lpstr>
      <vt:lpstr>PowerPoint Presentation</vt:lpstr>
      <vt:lpstr>PowerPoint Presentation</vt:lpstr>
      <vt:lpstr>PowerPoint Presentation</vt:lpstr>
      <vt:lpstr>Récapitulatif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Saira Muzaffar;Matthew George</dc:creator>
  <cp:keywords>, docId:6E7F74D5A57EA3148EA772B2B92F6601</cp:keywords>
  <cp:lastModifiedBy>Serge Trouyet</cp:lastModifiedBy>
  <cp:revision>50</cp:revision>
  <dcterms:created xsi:type="dcterms:W3CDTF">2022-11-15T14:57:15Z</dcterms:created>
  <dcterms:modified xsi:type="dcterms:W3CDTF">2024-07-06T13:10:43Z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0x010100893865AA9E68CF418765E773D8466831</vt:lpwstr>
  </property>
  <property fmtid="{D5CDD505-2E9C-101B-9397-08002B2CF9AE}" pid="3" name="MediaServiceImageTags">
    <vt:lpwstr/>
  </property>
  <property fmtid="{D5CDD505-2E9C-101B-9397-08002B2CF9AE}" pid="4" name="Order">
    <vt:r8>104200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ies>
</file>