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1"/>
  </p:notesMasterIdLst>
  <p:handoutMasterIdLst>
    <p:handoutMasterId r:id="rId12"/>
  </p:handoutMasterIdLst>
  <p:sldIdLst>
    <p:sldId id="263" r:id="rId2"/>
    <p:sldId id="260" r:id="rId3"/>
    <p:sldId id="267" r:id="rId4"/>
    <p:sldId id="268" r:id="rId5"/>
    <p:sldId id="269" r:id="rId6"/>
    <p:sldId id="270" r:id="rId7"/>
    <p:sldId id="271" r:id="rId8"/>
    <p:sldId id="272"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a:srgbClr val="CEE5EA"/>
    <a:srgbClr val="B9DAE1"/>
    <a:srgbClr val="A1CED7"/>
    <a:srgbClr val="60ADBC"/>
    <a:srgbClr val="78B9C6"/>
    <a:srgbClr val="8DC4CF"/>
    <a:srgbClr val="58A8B8"/>
    <a:srgbClr val="91C6D0"/>
    <a:srgbClr val="86C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autoAdjust="0"/>
    <p:restoredTop sz="92374" autoAdjust="0"/>
  </p:normalViewPr>
  <p:slideViewPr>
    <p:cSldViewPr snapToGrid="0" snapToObjects="1">
      <p:cViewPr varScale="1">
        <p:scale>
          <a:sx n="99" d="100"/>
          <a:sy n="99" d="100"/>
        </p:scale>
        <p:origin x="208" y="21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7/5/24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6D0EB-B31A-43B3-B51C-C57428A1414D}" type="datetimeFigureOut">
              <a:rPr lang="en-CA" smtClean="0"/>
              <a:t>2024-07-05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F85F1-E4B4-4EA1-A331-822C7EC6111D}" type="slidenum">
              <a:rPr lang="en-CA" smtClean="0"/>
              <a:t>‹#›</a:t>
            </a:fld>
            <a:endParaRPr lang="en-CA"/>
          </a:p>
        </p:txBody>
      </p:sp>
    </p:spTree>
    <p:extLst>
      <p:ext uri="{BB962C8B-B14F-4D97-AF65-F5344CB8AC3E}">
        <p14:creationId xmlns:p14="http://schemas.microsoft.com/office/powerpoint/2010/main" val="107452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1</a:t>
            </a:fld>
            <a:endParaRPr lang="en-CA"/>
          </a:p>
        </p:txBody>
      </p:sp>
    </p:spTree>
    <p:extLst>
      <p:ext uri="{BB962C8B-B14F-4D97-AF65-F5344CB8AC3E}">
        <p14:creationId xmlns:p14="http://schemas.microsoft.com/office/powerpoint/2010/main" val="34234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2</a:t>
            </a:fld>
            <a:endParaRPr lang="en-CA"/>
          </a:p>
        </p:txBody>
      </p:sp>
    </p:spTree>
    <p:extLst>
      <p:ext uri="{BB962C8B-B14F-4D97-AF65-F5344CB8AC3E}">
        <p14:creationId xmlns:p14="http://schemas.microsoft.com/office/powerpoint/2010/main" val="206397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3</a:t>
            </a:fld>
            <a:endParaRPr lang="en-CA"/>
          </a:p>
        </p:txBody>
      </p:sp>
    </p:spTree>
    <p:extLst>
      <p:ext uri="{BB962C8B-B14F-4D97-AF65-F5344CB8AC3E}">
        <p14:creationId xmlns:p14="http://schemas.microsoft.com/office/powerpoint/2010/main" val="391259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spcBef>
                <a:spcPts val="600"/>
              </a:spcBef>
              <a:spcAft>
                <a:spcPts val="0"/>
              </a:spcAft>
              <a:buFont typeface="Arial" panose="020B0604020202020204" pitchFamily="34" charset="0"/>
              <a:buChar char="•"/>
              <a:tabLst>
                <a:tab pos="3150870" algn="l"/>
              </a:tabLst>
            </a:pPr>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4</a:t>
            </a:fld>
            <a:endParaRPr lang="en-CA"/>
          </a:p>
        </p:txBody>
      </p:sp>
    </p:spTree>
    <p:extLst>
      <p:ext uri="{BB962C8B-B14F-4D97-AF65-F5344CB8AC3E}">
        <p14:creationId xmlns:p14="http://schemas.microsoft.com/office/powerpoint/2010/main" val="61126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spcBef>
                <a:spcPts val="600"/>
              </a:spcBef>
              <a:spcAft>
                <a:spcPts val="0"/>
              </a:spcAft>
              <a:buFont typeface="Arial" panose="020B0604020202020204" pitchFamily="34" charset="0"/>
              <a:buChar char="•"/>
              <a:tabLst>
                <a:tab pos="3150870" algn="l"/>
              </a:tabLst>
            </a:pPr>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5</a:t>
            </a:fld>
            <a:endParaRPr lang="en-CA"/>
          </a:p>
        </p:txBody>
      </p:sp>
    </p:spTree>
    <p:extLst>
      <p:ext uri="{BB962C8B-B14F-4D97-AF65-F5344CB8AC3E}">
        <p14:creationId xmlns:p14="http://schemas.microsoft.com/office/powerpoint/2010/main" val="18842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600"/>
              </a:spcBef>
              <a:spcAft>
                <a:spcPts val="0"/>
              </a:spcAft>
              <a:buFont typeface="Arial" panose="020B0604020202020204" pitchFamily="34" charset="0"/>
              <a:buNone/>
              <a:tabLst>
                <a:tab pos="3150870" algn="l"/>
              </a:tabLst>
            </a:pPr>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6</a:t>
            </a:fld>
            <a:endParaRPr lang="en-CA"/>
          </a:p>
        </p:txBody>
      </p:sp>
    </p:spTree>
    <p:extLst>
      <p:ext uri="{BB962C8B-B14F-4D97-AF65-F5344CB8AC3E}">
        <p14:creationId xmlns:p14="http://schemas.microsoft.com/office/powerpoint/2010/main" val="120049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spcBef>
                <a:spcPts val="600"/>
              </a:spcBef>
              <a:spcAft>
                <a:spcPts val="0"/>
              </a:spcAft>
              <a:buFont typeface="Arial" panose="020B0604020202020204" pitchFamily="34" charset="0"/>
              <a:buChar char="•"/>
              <a:tabLst>
                <a:tab pos="3150870" algn="l"/>
              </a:tabLst>
            </a:pPr>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7</a:t>
            </a:fld>
            <a:endParaRPr lang="en-CA"/>
          </a:p>
        </p:txBody>
      </p:sp>
    </p:spTree>
    <p:extLst>
      <p:ext uri="{BB962C8B-B14F-4D97-AF65-F5344CB8AC3E}">
        <p14:creationId xmlns:p14="http://schemas.microsoft.com/office/powerpoint/2010/main" val="347465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spcBef>
                <a:spcPts val="600"/>
              </a:spcBef>
              <a:spcAft>
                <a:spcPts val="0"/>
              </a:spcAft>
              <a:buFont typeface="Arial" panose="020B0604020202020204" pitchFamily="34" charset="0"/>
              <a:buChar char="•"/>
              <a:tabLst>
                <a:tab pos="3150870" algn="l"/>
              </a:tabLst>
            </a:pPr>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8</a:t>
            </a:fld>
            <a:endParaRPr lang="en-CA"/>
          </a:p>
        </p:txBody>
      </p:sp>
    </p:spTree>
    <p:extLst>
      <p:ext uri="{BB962C8B-B14F-4D97-AF65-F5344CB8AC3E}">
        <p14:creationId xmlns:p14="http://schemas.microsoft.com/office/powerpoint/2010/main" val="175652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48F85F1-E4B4-4EA1-A331-822C7EC6111D}" type="slidenum">
              <a:rPr lang="en-CA" smtClean="0"/>
              <a:t>9</a:t>
            </a:fld>
            <a:endParaRPr lang="en-CA"/>
          </a:p>
        </p:txBody>
      </p:sp>
    </p:spTree>
    <p:extLst>
      <p:ext uri="{BB962C8B-B14F-4D97-AF65-F5344CB8AC3E}">
        <p14:creationId xmlns:p14="http://schemas.microsoft.com/office/powerpoint/2010/main" val="865314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2"/>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hyperlink" Target="mailto:jquinn@afn.ca"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a:xfrm>
            <a:off x="1262130" y="1651179"/>
            <a:ext cx="10238704" cy="2590800"/>
          </a:xfrm>
        </p:spPr>
        <p:txBody>
          <a:bodyPr anchor="ctr">
            <a:noAutofit/>
          </a:bodyPr>
          <a:lstStyle/>
          <a:p>
            <a:pPr>
              <a:lnSpc>
                <a:spcPct val="100000"/>
              </a:lnSpc>
            </a:pPr>
            <a:br>
              <a:rPr lang="en-US" sz="3500" dirty="0">
                <a:latin typeface="Arial" panose="020B0604020202020204" pitchFamily="34" charset="0"/>
                <a:cs typeface="Arial" panose="020B0604020202020204" pitchFamily="34" charset="0"/>
              </a:rPr>
            </a:br>
            <a:br>
              <a:rPr lang="en-US" sz="3500" dirty="0">
                <a:latin typeface="Arial" panose="020B0604020202020204" pitchFamily="34" charset="0"/>
                <a:cs typeface="Arial" panose="020B0604020202020204" pitchFamily="34" charset="0"/>
              </a:rPr>
            </a:b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Séance de dialogue : </a:t>
            </a:r>
            <a:r>
              <a:rPr lang="en-US" sz="3500" dirty="0" err="1">
                <a:latin typeface="Arial" panose="020B0604020202020204" pitchFamily="34" charset="0"/>
                <a:cs typeface="Arial" panose="020B0604020202020204" pitchFamily="34" charset="0"/>
              </a:rPr>
              <a:t>Compte</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rendu</a:t>
            </a:r>
            <a:r>
              <a:rPr lang="en-US" sz="3500" dirty="0">
                <a:latin typeface="Arial" panose="020B0604020202020204" pitchFamily="34" charset="0"/>
                <a:cs typeface="Arial" panose="020B0604020202020204" pitchFamily="34" charset="0"/>
              </a:rPr>
              <a:t> technique sur le modèle </a:t>
            </a:r>
            <a:r>
              <a:rPr lang="en-US" sz="3500" dirty="0" err="1">
                <a:latin typeface="Arial" panose="020B0604020202020204" pitchFamily="34" charset="0"/>
                <a:cs typeface="Arial" panose="020B0604020202020204" pitchFamily="34" charset="0"/>
              </a:rPr>
              <a:t>d'allocation</a:t>
            </a:r>
            <a:r>
              <a:rPr lang="en-US" sz="3500" dirty="0">
                <a:latin typeface="Arial" panose="020B0604020202020204" pitchFamily="34" charset="0"/>
                <a:cs typeface="Arial" panose="020B0604020202020204" pitchFamily="34" charset="0"/>
              </a:rPr>
              <a:t> du </a:t>
            </a:r>
            <a:r>
              <a:rPr lang="en-US" sz="3500" dirty="0" err="1">
                <a:latin typeface="Arial" panose="020B0604020202020204" pitchFamily="34" charset="0"/>
                <a:cs typeface="Arial" panose="020B0604020202020204" pitchFamily="34" charset="0"/>
              </a:rPr>
              <a:t>financement</a:t>
            </a:r>
            <a:r>
              <a:rPr lang="en-US" sz="3500" dirty="0">
                <a:latin typeface="Arial" panose="020B0604020202020204" pitchFamily="34" charset="0"/>
                <a:cs typeface="Arial" panose="020B0604020202020204" pitchFamily="34" charset="0"/>
              </a:rPr>
              <a:t> de l'apprentissage et de la garde des jeunes enfants des Premières Nations</a:t>
            </a:r>
            <a:br>
              <a:rPr lang="en-US" sz="3500" dirty="0">
                <a:latin typeface="Arial" panose="020B0604020202020204" pitchFamily="34" charset="0"/>
                <a:cs typeface="Arial" panose="020B0604020202020204" pitchFamily="34" charset="0"/>
              </a:rPr>
            </a:br>
            <a:br>
              <a:rPr lang="en-US" sz="3500" dirty="0">
                <a:latin typeface="Arial" panose="020B0604020202020204" pitchFamily="34" charset="0"/>
                <a:cs typeface="Arial" panose="020B0604020202020204" pitchFamily="34" charset="0"/>
              </a:rPr>
            </a:br>
            <a:endParaRPr lang="en-US" sz="35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a:xfrm>
            <a:off x="2006399" y="4682056"/>
            <a:ext cx="8179202" cy="942181"/>
          </a:xfrm>
        </p:spPr>
        <p:txBody>
          <a:bodyPr/>
          <a:lstStyle/>
          <a:p>
            <a:pPr>
              <a:lnSpc>
                <a:spcPct val="100000"/>
              </a:lnSpc>
            </a:pPr>
            <a:r>
              <a:rPr lang="en-US" sz="1800" dirty="0">
                <a:latin typeface="Arial" panose="020B0604020202020204" pitchFamily="34" charset="0"/>
                <a:cs typeface="Arial" panose="020B0604020202020204" pitchFamily="34" charset="0"/>
              </a:rPr>
              <a:t>Contexte et aperçu de l'apprentissage et de la garde des jeunes enfants (AGJE) des Premières Nations</a:t>
            </a:r>
          </a:p>
          <a:p>
            <a:pPr>
              <a:lnSpc>
                <a:spcPct val="100000"/>
              </a:lnSpc>
            </a:pPr>
            <a:r>
              <a:rPr lang="en-US" sz="1800" dirty="0">
                <a:latin typeface="Arial" panose="020B0604020202020204" pitchFamily="34" charset="0"/>
                <a:cs typeface="Arial" panose="020B0604020202020204" pitchFamily="34" charset="0"/>
              </a:rPr>
              <a:t>Lundi 10 juillet 2024</a:t>
            </a:r>
          </a:p>
        </p:txBody>
      </p:sp>
    </p:spTree>
    <p:extLst>
      <p:ext uri="{BB962C8B-B14F-4D97-AF65-F5344CB8AC3E}">
        <p14:creationId xmlns:p14="http://schemas.microsoft.com/office/powerpoint/2010/main" val="38673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F526460-5C0E-7A83-AFDB-CC8390790050}"/>
              </a:ext>
            </a:extLst>
          </p:cNvPr>
          <p:cNvSpPr/>
          <p:nvPr/>
        </p:nvSpPr>
        <p:spPr>
          <a:xfrm>
            <a:off x="1581726" y="5862391"/>
            <a:ext cx="5011737" cy="536068"/>
          </a:xfrm>
          <a:prstGeom prst="roundRect">
            <a:avLst>
              <a:gd name="adj" fmla="val 50000"/>
            </a:avLst>
          </a:prstGeom>
          <a:solidFill>
            <a:srgbClr val="016DAF">
              <a:alpha val="50000"/>
            </a:srgbClr>
          </a:solidFill>
          <a:ln w="12700" cap="flat" cmpd="sng" algn="ctr">
            <a:noFill/>
            <a:prstDash val="solid"/>
            <a:miter lim="800000"/>
          </a:ln>
          <a:effectLst/>
        </p:spPr>
        <p:txBody>
          <a:bodyPr rtlCol="0" anchor="ctr"/>
          <a:lstStyle/>
          <a:p>
            <a:pPr marL="0" marR="0" lvl="0" indent="0" defTabSz="630936" eaLnBrk="1" fontAlgn="auto" latinLnBrk="0" hangingPunct="1">
              <a:lnSpc>
                <a:spcPct val="100000"/>
              </a:lnSpc>
              <a:spcBef>
                <a:spcPts val="0"/>
              </a:spcBef>
              <a:spcAft>
                <a:spcPts val="600"/>
              </a:spcAft>
              <a:buClrTx/>
              <a:buSzTx/>
              <a:buFontTx/>
              <a:buNone/>
              <a:tabLst/>
              <a:defRPr/>
            </a:pP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Acquisition de</a:t>
            </a:r>
            <a:r>
              <a:rPr kumimoji="0" lang="en-CA" sz="1600" b="1" i="0" u="none" strike="noStrike" kern="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kumimoji="0" lang="en-CA" sz="16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capacités</a:t>
            </a:r>
            <a:endParaRPr kumimoji="0" lang="en-CA"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1723699" y="1936888"/>
            <a:ext cx="11582400" cy="798576"/>
          </a:xfrm>
        </p:spPr>
        <p:txBody>
          <a:bodyPr/>
          <a:lstStyle/>
          <a:p>
            <a:r>
              <a:rPr lang="en-US" sz="2800" dirty="0">
                <a:solidFill>
                  <a:srgbClr val="016DAF"/>
                </a:solidFill>
                <a:latin typeface="Arial" panose="020B0604020202020204" pitchFamily="34" charset="0"/>
                <a:cs typeface="Arial" panose="020B0604020202020204" pitchFamily="34" charset="0"/>
              </a:rPr>
              <a:t>Cadre stratégique national de </a:t>
            </a:r>
            <a:r>
              <a:rPr lang="en-US" sz="2800" dirty="0" err="1">
                <a:solidFill>
                  <a:srgbClr val="016DAF"/>
                </a:solidFill>
                <a:latin typeface="Arial" panose="020B0604020202020204" pitchFamily="34" charset="0"/>
                <a:cs typeface="Arial" panose="020B0604020202020204" pitchFamily="34" charset="0"/>
              </a:rPr>
              <a:t>l’AGJE</a:t>
            </a:r>
            <a:r>
              <a:rPr lang="en-US" sz="2800" dirty="0">
                <a:solidFill>
                  <a:srgbClr val="016DAF"/>
                </a:solidFill>
                <a:latin typeface="Arial" panose="020B0604020202020204" pitchFamily="34" charset="0"/>
                <a:cs typeface="Arial" panose="020B0604020202020204" pitchFamily="34" charset="0"/>
              </a:rPr>
              <a:t> des Premières Nations</a:t>
            </a:r>
          </a:p>
        </p:txBody>
      </p:sp>
      <p:sp>
        <p:nvSpPr>
          <p:cNvPr id="4" name="Rectangle: Rounded Corners 3">
            <a:extLst>
              <a:ext uri="{FF2B5EF4-FFF2-40B4-BE49-F238E27FC236}">
                <a16:creationId xmlns:a16="http://schemas.microsoft.com/office/drawing/2014/main" id="{F0576A82-1FE4-3C28-AB8B-681E411D949B}"/>
              </a:ext>
            </a:extLst>
          </p:cNvPr>
          <p:cNvSpPr/>
          <p:nvPr/>
        </p:nvSpPr>
        <p:spPr>
          <a:xfrm>
            <a:off x="1665604" y="2485622"/>
            <a:ext cx="10266159" cy="694500"/>
          </a:xfrm>
          <a:prstGeom prst="roundRect">
            <a:avLst>
              <a:gd name="adj" fmla="val 50000"/>
            </a:avLst>
          </a:prstGeom>
          <a:solidFill>
            <a:srgbClr val="016DAF"/>
          </a:solidFill>
          <a:ln w="12700" cap="flat" cmpd="sng" algn="ctr">
            <a:noFill/>
            <a:prstDash val="solid"/>
            <a:miter lim="800000"/>
          </a:ln>
          <a:effectLst/>
        </p:spPr>
        <p:txBody>
          <a:bodyPr rtlCol="0" anchor="ctr"/>
          <a:lstStyle/>
          <a:p>
            <a:pPr lvl="0" algn="ctr" defTabSz="630936">
              <a:spcAft>
                <a:spcPts val="600"/>
              </a:spcAft>
              <a:defRPr/>
            </a:pPr>
            <a:r>
              <a:rPr kumimoji="0" lang="en-CA"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Vision : </a:t>
            </a:r>
            <a:r>
              <a:rPr lang="fr-CA" sz="1400" kern="0" noProof="0" dirty="0">
                <a:solidFill>
                  <a:prstClr val="white"/>
                </a:solidFill>
                <a:latin typeface="Arial" panose="020B0604020202020204" pitchFamily="34" charset="0"/>
                <a:cs typeface="Arial" panose="020B0604020202020204" pitchFamily="34" charset="0"/>
              </a:rPr>
              <a:t>D</a:t>
            </a:r>
            <a:r>
              <a:rPr lang="fr-CA" sz="1400" kern="0" dirty="0">
                <a:solidFill>
                  <a:prstClr val="white"/>
                </a:solidFill>
                <a:latin typeface="Arial" panose="020B0604020202020204" pitchFamily="34" charset="0"/>
                <a:cs typeface="Arial" panose="020B0604020202020204" pitchFamily="34" charset="0"/>
              </a:rPr>
              <a:t>es enfants et des familles des Premières Nations heureux et en bonne santé grâce à un système d’AGJE dirigé à l’échelle régionale, enraciné dans les langues et cultures autochtones et gouverné par les Premières Nations</a:t>
            </a:r>
            <a:r>
              <a:rPr kumimoji="0" lang="en-CA"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sp>
        <p:nvSpPr>
          <p:cNvPr id="5" name="Rectangle: Rounded Corners 4">
            <a:extLst>
              <a:ext uri="{FF2B5EF4-FFF2-40B4-BE49-F238E27FC236}">
                <a16:creationId xmlns:a16="http://schemas.microsoft.com/office/drawing/2014/main" id="{251C943F-6849-D195-5824-D69DE166048B}"/>
              </a:ext>
            </a:extLst>
          </p:cNvPr>
          <p:cNvSpPr/>
          <p:nvPr/>
        </p:nvSpPr>
        <p:spPr>
          <a:xfrm>
            <a:off x="1665604" y="3290788"/>
            <a:ext cx="10266156" cy="548858"/>
          </a:xfrm>
          <a:prstGeom prst="roundRect">
            <a:avLst>
              <a:gd name="adj" fmla="val 50000"/>
            </a:avLst>
          </a:prstGeom>
          <a:solidFill>
            <a:srgbClr val="016DAF">
              <a:alpha val="90000"/>
            </a:srgbClr>
          </a:solidFill>
          <a:ln w="12700" cap="flat" cmpd="sng" algn="ctr">
            <a:noFill/>
            <a:prstDash val="solid"/>
            <a:miter lim="800000"/>
          </a:ln>
          <a:effectLst/>
        </p:spPr>
        <p:txBody>
          <a:bodyPr rtlCol="0" anchor="ctr"/>
          <a:lstStyle/>
          <a:p>
            <a:pPr marL="0" marR="0" lvl="0" indent="0" defTabSz="630936" eaLnBrk="1" fontAlgn="auto" latinLnBrk="0" hangingPunct="1">
              <a:lnSpc>
                <a:spcPct val="100000"/>
              </a:lnSpc>
              <a:spcBef>
                <a:spcPts val="0"/>
              </a:spcBef>
              <a:spcAft>
                <a:spcPts val="600"/>
              </a:spcAft>
              <a:buClrTx/>
              <a:buSzTx/>
              <a:buFontTx/>
              <a:buNone/>
              <a:tabLst/>
              <a:defRPr/>
            </a:pPr>
            <a:r>
              <a:rPr kumimoji="0" lang="en-CA"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Principes directeurs :</a:t>
            </a:r>
            <a:endParaRPr kumimoji="0" lang="en-CA" sz="2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EE2544BB-9CDB-1975-66BE-C8AFE72EB726}"/>
              </a:ext>
            </a:extLst>
          </p:cNvPr>
          <p:cNvSpPr/>
          <p:nvPr/>
        </p:nvSpPr>
        <p:spPr>
          <a:xfrm>
            <a:off x="1581727" y="3937462"/>
            <a:ext cx="5025884" cy="477619"/>
          </a:xfrm>
          <a:prstGeom prst="roundRect">
            <a:avLst>
              <a:gd name="adj" fmla="val 50000"/>
            </a:avLst>
          </a:prstGeom>
          <a:solidFill>
            <a:srgbClr val="016DAF">
              <a:alpha val="80000"/>
            </a:srgbClr>
          </a:solidFill>
          <a:ln w="12700" cap="flat" cmpd="sng" algn="ctr">
            <a:noFill/>
            <a:prstDash val="solid"/>
            <a:miter lim="800000"/>
          </a:ln>
          <a:effectLst/>
        </p:spPr>
        <p:txBody>
          <a:bodyPr rtlCol="0" anchor="ctr"/>
          <a:lstStyle/>
          <a:p>
            <a:pPr marL="0" marR="0" lvl="0" indent="0" defTabSz="630936" eaLnBrk="1" fontAlgn="auto" latinLnBrk="0" hangingPunct="1">
              <a:lnSpc>
                <a:spcPct val="100000"/>
              </a:lnSpc>
              <a:spcBef>
                <a:spcPts val="0"/>
              </a:spcBef>
              <a:spcAft>
                <a:spcPts val="600"/>
              </a:spcAft>
              <a:buClrTx/>
              <a:buSzTx/>
              <a:buFontTx/>
              <a:buNone/>
              <a:tabLst/>
              <a:defRPr/>
            </a:pP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Savoir, langues et cultures autochtones</a:t>
            </a:r>
            <a:endParaRPr kumimoji="0" lang="en-CA"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B3D4324-8B56-5821-CF6D-A13B0EBF9E4F}"/>
              </a:ext>
            </a:extLst>
          </p:cNvPr>
          <p:cNvSpPr/>
          <p:nvPr/>
        </p:nvSpPr>
        <p:spPr>
          <a:xfrm>
            <a:off x="6961910" y="3961891"/>
            <a:ext cx="4982729" cy="477620"/>
          </a:xfrm>
          <a:prstGeom prst="roundRect">
            <a:avLst>
              <a:gd name="adj" fmla="val 50000"/>
            </a:avLst>
          </a:prstGeom>
          <a:solidFill>
            <a:srgbClr val="016DAF">
              <a:alpha val="80000"/>
            </a:srgbClr>
          </a:solidFill>
          <a:ln w="12700" cap="flat" cmpd="sng" algn="ctr">
            <a:noFill/>
            <a:prstDash val="solid"/>
            <a:miter lim="800000"/>
          </a:ln>
          <a:effectLst/>
        </p:spPr>
        <p:txBody>
          <a:bodyPr rtlCol="0" anchor="ctr"/>
          <a:lstStyle/>
          <a:p>
            <a:pPr marL="315468" marR="0" lvl="1" indent="0" defTabSz="630936" eaLnBrk="1" fontAlgn="auto" latinLnBrk="0" hangingPunct="1">
              <a:lnSpc>
                <a:spcPct val="100000"/>
              </a:lnSpc>
              <a:spcBef>
                <a:spcPts val="0"/>
              </a:spcBef>
              <a:spcAft>
                <a:spcPts val="600"/>
              </a:spcAft>
              <a:buClrTx/>
              <a:buSzTx/>
              <a:buFontTx/>
              <a:buNone/>
              <a:tabLst/>
              <a:defRPr/>
            </a:pP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Gouvernance des Premières Nations</a:t>
            </a:r>
            <a:endParaRPr kumimoji="0" lang="en-CA"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A7E121E-3FB2-5ECE-FE86-03DD7D41DDF6}"/>
              </a:ext>
            </a:extLst>
          </p:cNvPr>
          <p:cNvSpPr/>
          <p:nvPr/>
        </p:nvSpPr>
        <p:spPr>
          <a:xfrm>
            <a:off x="1595873" y="4532643"/>
            <a:ext cx="5011737" cy="527513"/>
          </a:xfrm>
          <a:prstGeom prst="roundRect">
            <a:avLst>
              <a:gd name="adj" fmla="val 50000"/>
            </a:avLst>
          </a:prstGeom>
          <a:solidFill>
            <a:srgbClr val="016DAF">
              <a:alpha val="70000"/>
            </a:srgbClr>
          </a:solidFill>
          <a:ln w="12700" cap="flat" cmpd="sng" algn="ctr">
            <a:noFill/>
            <a:prstDash val="solid"/>
            <a:miter lim="800000"/>
          </a:ln>
          <a:effectLst/>
        </p:spPr>
        <p:txBody>
          <a:bodyPr rtlCol="0" anchor="ctr"/>
          <a:lstStyle/>
          <a:p>
            <a:pPr marL="0" marR="0" lvl="0" indent="0" defTabSz="630936" eaLnBrk="1" fontAlgn="auto" latinLnBrk="0" hangingPunct="1">
              <a:lnSpc>
                <a:spcPct val="100000"/>
              </a:lnSpc>
              <a:spcBef>
                <a:spcPts val="0"/>
              </a:spcBef>
              <a:spcAft>
                <a:spcPts val="600"/>
              </a:spcAft>
              <a:buClrTx/>
              <a:buSzTx/>
              <a:buFontTx/>
              <a:buNone/>
              <a:tabLst/>
              <a:defRPr/>
            </a:pP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en-CA" sz="1600" b="1" kern="0" dirty="0">
                <a:solidFill>
                  <a:schemeClr val="bg1"/>
                </a:solidFill>
                <a:latin typeface="Arial" panose="020B0604020202020204" pitchFamily="34" charset="0"/>
                <a:cs typeface="Arial" panose="020B0604020202020204" pitchFamily="34" charset="0"/>
              </a:rPr>
              <a:t>P</a:t>
            </a:r>
            <a:r>
              <a:rPr kumimoji="0" lang="en-CA" sz="16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rogrammes</a:t>
            </a: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et services de qualité</a:t>
            </a:r>
            <a:endParaRPr kumimoji="0" lang="en-CA"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9EA3D36-3968-D3AB-62D3-60B9E6F30458}"/>
              </a:ext>
            </a:extLst>
          </p:cNvPr>
          <p:cNvSpPr/>
          <p:nvPr/>
        </p:nvSpPr>
        <p:spPr>
          <a:xfrm>
            <a:off x="6948566" y="4537055"/>
            <a:ext cx="4968586" cy="548858"/>
          </a:xfrm>
          <a:prstGeom prst="roundRect">
            <a:avLst>
              <a:gd name="adj" fmla="val 50000"/>
            </a:avLst>
          </a:prstGeom>
          <a:solidFill>
            <a:srgbClr val="016DAF">
              <a:alpha val="70000"/>
            </a:srgbClr>
          </a:solidFill>
          <a:ln w="12700" cap="flat" cmpd="sng" algn="ctr">
            <a:noFill/>
            <a:prstDash val="solid"/>
            <a:miter lim="800000"/>
          </a:ln>
          <a:effectLst/>
        </p:spPr>
        <p:txBody>
          <a:bodyPr rtlCol="0" anchor="ctr"/>
          <a:lstStyle/>
          <a:p>
            <a:pPr marL="0" marR="0" lvl="0" indent="0" defTabSz="630936" eaLnBrk="1" fontAlgn="auto" latinLnBrk="0" hangingPunct="1">
              <a:lnSpc>
                <a:spcPct val="100000"/>
              </a:lnSpc>
              <a:spcBef>
                <a:spcPts val="0"/>
              </a:spcBef>
              <a:spcAft>
                <a:spcPts val="600"/>
              </a:spcAft>
              <a:buClrTx/>
              <a:buSzTx/>
              <a:buFontTx/>
              <a:buNone/>
              <a:tabLst/>
              <a:defRPr/>
            </a:pP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CA" sz="16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Inclusivité</a:t>
            </a: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CA" sz="16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accessibilité</a:t>
            </a: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et </a:t>
            </a:r>
            <a:r>
              <a:rPr kumimoji="0" lang="en-CA" sz="16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flexibilité</a:t>
            </a:r>
            <a:endParaRPr kumimoji="0" lang="en-CA"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147B575-8AAE-D9D6-8FF9-6BCF6DA70772}"/>
              </a:ext>
            </a:extLst>
          </p:cNvPr>
          <p:cNvSpPr/>
          <p:nvPr/>
        </p:nvSpPr>
        <p:spPr>
          <a:xfrm>
            <a:off x="1581726" y="5178678"/>
            <a:ext cx="5025884" cy="576219"/>
          </a:xfrm>
          <a:prstGeom prst="roundRect">
            <a:avLst>
              <a:gd name="adj" fmla="val 50000"/>
            </a:avLst>
          </a:prstGeom>
          <a:solidFill>
            <a:srgbClr val="016DAF">
              <a:alpha val="60000"/>
            </a:srgbClr>
          </a:solidFill>
          <a:ln w="12700" cap="flat" cmpd="sng" algn="ctr">
            <a:noFill/>
            <a:prstDash val="solid"/>
            <a:miter lim="800000"/>
          </a:ln>
          <a:effectLst/>
        </p:spPr>
        <p:txBody>
          <a:bodyPr rtlCol="0" anchor="ctr"/>
          <a:lstStyle/>
          <a:p>
            <a:pPr marL="0" marR="0" lvl="0" indent="0" defTabSz="630936" eaLnBrk="1" fontAlgn="auto" latinLnBrk="0" hangingPunct="1">
              <a:lnSpc>
                <a:spcPct val="100000"/>
              </a:lnSpc>
              <a:spcBef>
                <a:spcPts val="0"/>
              </a:spcBef>
              <a:spcAft>
                <a:spcPts val="600"/>
              </a:spcAft>
              <a:buClrTx/>
              <a:buSzTx/>
              <a:buFontTx/>
              <a:buNone/>
              <a:tabLst/>
              <a:defRPr/>
            </a:pP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Transparence et </a:t>
            </a:r>
            <a:r>
              <a:rPr kumimoji="0" lang="en-CA" sz="16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reddition</a:t>
            </a: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de </a:t>
            </a:r>
            <a:r>
              <a:rPr kumimoji="0" lang="en-CA" sz="16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comptes</a:t>
            </a:r>
            <a:endParaRPr kumimoji="0" lang="en-CA"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EA2CDD1-3A74-31B9-D717-BF57E51113D6}"/>
              </a:ext>
            </a:extLst>
          </p:cNvPr>
          <p:cNvSpPr/>
          <p:nvPr/>
        </p:nvSpPr>
        <p:spPr>
          <a:xfrm>
            <a:off x="6948566" y="5214951"/>
            <a:ext cx="4968586" cy="576219"/>
          </a:xfrm>
          <a:prstGeom prst="roundRect">
            <a:avLst>
              <a:gd name="adj" fmla="val 50000"/>
            </a:avLst>
          </a:prstGeom>
          <a:solidFill>
            <a:srgbClr val="016DAF">
              <a:alpha val="60000"/>
            </a:srgbClr>
          </a:solidFill>
          <a:ln w="12700" cap="flat" cmpd="sng" algn="ctr">
            <a:noFill/>
            <a:prstDash val="solid"/>
            <a:miter lim="800000"/>
          </a:ln>
          <a:effectLst/>
        </p:spPr>
        <p:txBody>
          <a:bodyPr rtlCol="0" anchor="ctr"/>
          <a:lstStyle/>
          <a:p>
            <a:pPr marL="0" marR="0" lvl="0" indent="0" defTabSz="630936" eaLnBrk="1" fontAlgn="auto" latinLnBrk="0" hangingPunct="1">
              <a:lnSpc>
                <a:spcPct val="100000"/>
              </a:lnSpc>
              <a:spcBef>
                <a:spcPts val="0"/>
              </a:spcBef>
              <a:spcAft>
                <a:spcPts val="600"/>
              </a:spcAft>
              <a:buClrTx/>
              <a:buSzTx/>
              <a:buFontTx/>
              <a:buNone/>
              <a:tabLst/>
              <a:defRPr/>
            </a:pPr>
            <a:r>
              <a:rPr kumimoji="0" lang="en-CA"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Collaborations et partenariats</a:t>
            </a:r>
            <a:endParaRPr kumimoji="0" lang="en-CA" sz="16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3" name="Graphic 25" descr="Eye with solid fill">
            <a:extLst>
              <a:ext uri="{FF2B5EF4-FFF2-40B4-BE49-F238E27FC236}">
                <a16:creationId xmlns:a16="http://schemas.microsoft.com/office/drawing/2014/main" id="{437B7834-3C74-3F2F-536A-6B67EABF1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3699" y="2472139"/>
            <a:ext cx="585556" cy="585556"/>
          </a:xfrm>
          <a:prstGeom prst="rect">
            <a:avLst/>
          </a:prstGeom>
        </p:spPr>
      </p:pic>
      <p:pic>
        <p:nvPicPr>
          <p:cNvPr id="15" name="Graphic 34" descr="Compass with solid fill">
            <a:extLst>
              <a:ext uri="{FF2B5EF4-FFF2-40B4-BE49-F238E27FC236}">
                <a16:creationId xmlns:a16="http://schemas.microsoft.com/office/drawing/2014/main" id="{B1270045-0765-1556-9B78-E5AB654B6B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1642" y="3310967"/>
            <a:ext cx="548859" cy="548859"/>
          </a:xfrm>
          <a:prstGeom prst="rect">
            <a:avLst/>
          </a:prstGeom>
        </p:spPr>
      </p:pic>
      <p:pic>
        <p:nvPicPr>
          <p:cNvPr id="16" name="Graphic 35" descr="Feather with solid fill">
            <a:extLst>
              <a:ext uri="{FF2B5EF4-FFF2-40B4-BE49-F238E27FC236}">
                <a16:creationId xmlns:a16="http://schemas.microsoft.com/office/drawing/2014/main" id="{17CD840B-B2CA-6645-FFF7-2B1AB7318E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2788" y="3964865"/>
            <a:ext cx="414715" cy="414715"/>
          </a:xfrm>
          <a:prstGeom prst="rect">
            <a:avLst/>
          </a:prstGeom>
        </p:spPr>
      </p:pic>
      <p:pic>
        <p:nvPicPr>
          <p:cNvPr id="17" name="Graphic 39" descr="Clipboard Checked with solid fill">
            <a:extLst>
              <a:ext uri="{FF2B5EF4-FFF2-40B4-BE49-F238E27FC236}">
                <a16:creationId xmlns:a16="http://schemas.microsoft.com/office/drawing/2014/main" id="{D8175BDA-0B02-B375-E8C0-E3ED39597E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6793" y="4535775"/>
            <a:ext cx="512462" cy="512462"/>
          </a:xfrm>
          <a:prstGeom prst="rect">
            <a:avLst/>
          </a:prstGeom>
        </p:spPr>
      </p:pic>
      <p:pic>
        <p:nvPicPr>
          <p:cNvPr id="18" name="Graphic 40" descr="Scales of justice with solid fill">
            <a:extLst>
              <a:ext uri="{FF2B5EF4-FFF2-40B4-BE49-F238E27FC236}">
                <a16:creationId xmlns:a16="http://schemas.microsoft.com/office/drawing/2014/main" id="{9F037BCF-A93A-9E71-C9E6-AA1F7C2E7C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60213" y="5179643"/>
            <a:ext cx="513048" cy="513048"/>
          </a:xfrm>
          <a:prstGeom prst="rect">
            <a:avLst/>
          </a:prstGeom>
        </p:spPr>
      </p:pic>
      <p:pic>
        <p:nvPicPr>
          <p:cNvPr id="19" name="Graphic 38" descr="Teacher with solid fill">
            <a:extLst>
              <a:ext uri="{FF2B5EF4-FFF2-40B4-BE49-F238E27FC236}">
                <a16:creationId xmlns:a16="http://schemas.microsoft.com/office/drawing/2014/main" id="{99049FD2-D767-7A87-0E4A-97FDB9D31F1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55757" y="5905533"/>
            <a:ext cx="491746" cy="491746"/>
          </a:xfrm>
          <a:prstGeom prst="rect">
            <a:avLst/>
          </a:prstGeom>
        </p:spPr>
      </p:pic>
      <p:pic>
        <p:nvPicPr>
          <p:cNvPr id="20" name="Graphic 41" descr="Meeting with solid fill">
            <a:extLst>
              <a:ext uri="{FF2B5EF4-FFF2-40B4-BE49-F238E27FC236}">
                <a16:creationId xmlns:a16="http://schemas.microsoft.com/office/drawing/2014/main" id="{38DBA8A5-825F-E4E1-79D1-11A0F14837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32889" y="3920682"/>
            <a:ext cx="425775" cy="425775"/>
          </a:xfrm>
          <a:prstGeom prst="rect">
            <a:avLst/>
          </a:prstGeom>
        </p:spPr>
      </p:pic>
      <p:pic>
        <p:nvPicPr>
          <p:cNvPr id="21" name="Graphic 36" descr="Universal access with solid fill">
            <a:extLst>
              <a:ext uri="{FF2B5EF4-FFF2-40B4-BE49-F238E27FC236}">
                <a16:creationId xmlns:a16="http://schemas.microsoft.com/office/drawing/2014/main" id="{2E6FB4B7-C501-2BFE-9251-D22DA4FA0A0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53330" y="4560987"/>
            <a:ext cx="457416" cy="457416"/>
          </a:xfrm>
          <a:prstGeom prst="rect">
            <a:avLst/>
          </a:prstGeom>
        </p:spPr>
      </p:pic>
      <p:pic>
        <p:nvPicPr>
          <p:cNvPr id="22" name="Graphic 37" descr="Handshake with solid fill">
            <a:extLst>
              <a:ext uri="{FF2B5EF4-FFF2-40B4-BE49-F238E27FC236}">
                <a16:creationId xmlns:a16="http://schemas.microsoft.com/office/drawing/2014/main" id="{127A1155-AFF2-915E-CF2A-F1A7432D570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020409" y="5252446"/>
            <a:ext cx="486156" cy="486156"/>
          </a:xfrm>
          <a:prstGeom prst="rect">
            <a:avLst/>
          </a:prstGeom>
        </p:spPr>
      </p:pic>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34" descr="Compass with solid fill">
            <a:extLst>
              <a:ext uri="{FF2B5EF4-FFF2-40B4-BE49-F238E27FC236}">
                <a16:creationId xmlns:a16="http://schemas.microsoft.com/office/drawing/2014/main" id="{B1270045-0765-1556-9B78-E5AB654B6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735" y="3255449"/>
            <a:ext cx="464894" cy="464894"/>
          </a:xfrm>
          <a:prstGeom prst="rect">
            <a:avLst/>
          </a:prstGeom>
        </p:spPr>
      </p:pic>
      <p:sp>
        <p:nvSpPr>
          <p:cNvPr id="23" name="Title 1">
            <a:extLst>
              <a:ext uri="{FF2B5EF4-FFF2-40B4-BE49-F238E27FC236}">
                <a16:creationId xmlns:a16="http://schemas.microsoft.com/office/drawing/2014/main" id="{39C6074F-7537-6379-A509-ADCE0D4C13AD}"/>
              </a:ext>
            </a:extLst>
          </p:cNvPr>
          <p:cNvSpPr>
            <a:spLocks noGrp="1"/>
          </p:cNvSpPr>
          <p:nvPr>
            <p:ph type="title"/>
          </p:nvPr>
        </p:nvSpPr>
        <p:spPr>
          <a:xfrm>
            <a:off x="1764405" y="2131348"/>
            <a:ext cx="10245534" cy="798576"/>
          </a:xfrm>
        </p:spPr>
        <p:txBody>
          <a:bodyPr/>
          <a:lstStyle/>
          <a:p>
            <a:pPr>
              <a:lnSpc>
                <a:spcPct val="100000"/>
              </a:lnSpc>
            </a:pPr>
            <a:r>
              <a:rPr lang="en-US" sz="2800" dirty="0">
                <a:solidFill>
                  <a:srgbClr val="016DAF"/>
                </a:solidFill>
                <a:latin typeface="Arial" panose="020B0604020202020204" pitchFamily="34" charset="0"/>
                <a:cs typeface="Arial" panose="020B0604020202020204" pitchFamily="34" charset="0"/>
              </a:rPr>
              <a:t>Investissements </a:t>
            </a:r>
            <a:r>
              <a:rPr lang="en-US" sz="2800" dirty="0" err="1">
                <a:solidFill>
                  <a:srgbClr val="016DAF"/>
                </a:solidFill>
                <a:latin typeface="Arial" panose="020B0604020202020204" pitchFamily="34" charset="0"/>
                <a:cs typeface="Arial" panose="020B0604020202020204" pitchFamily="34" charset="0"/>
              </a:rPr>
              <a:t>fédéraux</a:t>
            </a:r>
            <a:r>
              <a:rPr lang="en-US" sz="2800" dirty="0">
                <a:solidFill>
                  <a:srgbClr val="016DAF"/>
                </a:solidFill>
                <a:latin typeface="Arial" panose="020B0604020202020204" pitchFamily="34" charset="0"/>
                <a:cs typeface="Arial" panose="020B0604020202020204" pitchFamily="34" charset="0"/>
              </a:rPr>
              <a:t> </a:t>
            </a:r>
            <a:r>
              <a:rPr lang="en-US" sz="2800" dirty="0" err="1">
                <a:solidFill>
                  <a:srgbClr val="016DAF"/>
                </a:solidFill>
                <a:latin typeface="Arial" panose="020B0604020202020204" pitchFamily="34" charset="0"/>
                <a:cs typeface="Arial" panose="020B0604020202020204" pitchFamily="34" charset="0"/>
              </a:rPr>
              <a:t>dans</a:t>
            </a:r>
            <a:r>
              <a:rPr lang="en-US" sz="2800" dirty="0">
                <a:solidFill>
                  <a:srgbClr val="016DAF"/>
                </a:solidFill>
                <a:latin typeface="Arial" panose="020B0604020202020204" pitchFamily="34" charset="0"/>
                <a:cs typeface="Arial" panose="020B0604020202020204" pitchFamily="34" charset="0"/>
              </a:rPr>
              <a:t> </a:t>
            </a:r>
            <a:r>
              <a:rPr lang="en-US" sz="2800" dirty="0" err="1">
                <a:solidFill>
                  <a:srgbClr val="016DAF"/>
                </a:solidFill>
                <a:latin typeface="Arial" panose="020B0604020202020204" pitchFamily="34" charset="0"/>
                <a:cs typeface="Arial" panose="020B0604020202020204" pitchFamily="34" charset="0"/>
              </a:rPr>
              <a:t>l’AGJE</a:t>
            </a:r>
            <a:r>
              <a:rPr lang="en-US" sz="2800" dirty="0">
                <a:solidFill>
                  <a:srgbClr val="016DAF"/>
                </a:solidFill>
                <a:latin typeface="Arial" panose="020B0604020202020204" pitchFamily="34" charset="0"/>
                <a:cs typeface="Arial" panose="020B0604020202020204" pitchFamily="34" charset="0"/>
              </a:rPr>
              <a:t> des Premières Nations </a:t>
            </a:r>
            <a:endParaRPr lang="en-CA" sz="2800" dirty="0">
              <a:solidFill>
                <a:srgbClr val="016DAF"/>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92E440E8-8D77-D31F-3FA0-AC660A41DC7C}"/>
              </a:ext>
            </a:extLst>
          </p:cNvPr>
          <p:cNvSpPr>
            <a:spLocks noGrp="1"/>
          </p:cNvSpPr>
          <p:nvPr>
            <p:ph idx="1"/>
          </p:nvPr>
        </p:nvSpPr>
        <p:spPr>
          <a:xfrm>
            <a:off x="1548629" y="3105511"/>
            <a:ext cx="9922884" cy="3396818"/>
          </a:xfrm>
        </p:spPr>
        <p:txBody>
          <a:bodyPr anchor="t"/>
          <a:lstStyle/>
          <a:p>
            <a:pPr>
              <a:lnSpc>
                <a:spcPct val="100000"/>
              </a:lnSpc>
            </a:pPr>
            <a:r>
              <a:rPr lang="fr-CA" sz="1900" dirty="0">
                <a:solidFill>
                  <a:schemeClr val="tx1"/>
                </a:solidFill>
                <a:latin typeface="Arial" panose="020B0604020202020204" pitchFamily="34" charset="0"/>
                <a:cs typeface="Arial" panose="020B0604020202020204" pitchFamily="34" charset="0"/>
              </a:rPr>
              <a:t>En 2018, le gouvernement du Canada a investi 1,02 milliard de dollars sur 10 ans dans l’AGJE des Premières Nations pour soutenir des investissements stratégiques dans les priorités établies par les Premières Nations, notamment les programmes, les services et la gouvernance de l’AGJE.</a:t>
            </a:r>
          </a:p>
          <a:p>
            <a:pPr>
              <a:lnSpc>
                <a:spcPct val="100000"/>
              </a:lnSpc>
            </a:pPr>
            <a:r>
              <a:rPr lang="fr-CA" sz="1900" dirty="0">
                <a:solidFill>
                  <a:schemeClr val="tx1"/>
                </a:solidFill>
                <a:latin typeface="Arial" panose="020B0604020202020204" pitchFamily="34" charset="0"/>
                <a:cs typeface="Arial" panose="020B0604020202020204" pitchFamily="34" charset="0"/>
              </a:rPr>
              <a:t>Dans l'Énoncé économique de l'automne 2020 et le budget de 2021, 878,53 millions de dollars sur cinq ans ont été investis dans l’AGJE des Premières Nations, notamment dans les programmes, les services, les principales immobilisations, les réparations, les rénovations et le renforcement des capacités. </a:t>
            </a:r>
          </a:p>
        </p:txBody>
      </p:sp>
    </p:spTree>
    <p:extLst>
      <p:ext uri="{BB962C8B-B14F-4D97-AF65-F5344CB8AC3E}">
        <p14:creationId xmlns:p14="http://schemas.microsoft.com/office/powerpoint/2010/main" val="411716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34" descr="Compass with solid fill">
            <a:extLst>
              <a:ext uri="{FF2B5EF4-FFF2-40B4-BE49-F238E27FC236}">
                <a16:creationId xmlns:a16="http://schemas.microsoft.com/office/drawing/2014/main" id="{B1270045-0765-1556-9B78-E5AB654B6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735" y="3255449"/>
            <a:ext cx="464894" cy="464894"/>
          </a:xfrm>
          <a:prstGeom prst="rect">
            <a:avLst/>
          </a:prstGeom>
        </p:spPr>
      </p:pic>
      <p:sp>
        <p:nvSpPr>
          <p:cNvPr id="7" name="Title 1">
            <a:extLst>
              <a:ext uri="{FF2B5EF4-FFF2-40B4-BE49-F238E27FC236}">
                <a16:creationId xmlns:a16="http://schemas.microsoft.com/office/drawing/2014/main" id="{FA56926D-8AE2-BD9E-10F4-4FE96F90B54D}"/>
              </a:ext>
            </a:extLst>
          </p:cNvPr>
          <p:cNvSpPr>
            <a:spLocks noGrp="1"/>
          </p:cNvSpPr>
          <p:nvPr>
            <p:ph type="title"/>
          </p:nvPr>
        </p:nvSpPr>
        <p:spPr>
          <a:xfrm>
            <a:off x="1619548" y="2148141"/>
            <a:ext cx="10022953" cy="798576"/>
          </a:xfrm>
        </p:spPr>
        <p:txBody>
          <a:bodyPr/>
          <a:lstStyle/>
          <a:p>
            <a:r>
              <a:rPr lang="en-US" sz="2800" dirty="0">
                <a:solidFill>
                  <a:srgbClr val="016DAF"/>
                </a:solidFill>
                <a:latin typeface="Arial" panose="020B0604020202020204" pitchFamily="34" charset="0"/>
                <a:cs typeface="Arial" panose="020B0604020202020204" pitchFamily="34" charset="0"/>
              </a:rPr>
              <a:t>Progrès du modèle de financement de </a:t>
            </a:r>
            <a:r>
              <a:rPr lang="en-US" sz="2800" dirty="0" err="1">
                <a:solidFill>
                  <a:srgbClr val="016DAF"/>
                </a:solidFill>
                <a:latin typeface="Arial" panose="020B0604020202020204" pitchFamily="34" charset="0"/>
                <a:cs typeface="Arial" panose="020B0604020202020204" pitchFamily="34" charset="0"/>
              </a:rPr>
              <a:t>l’AGJE</a:t>
            </a:r>
            <a:r>
              <a:rPr lang="en-US" sz="2800" dirty="0">
                <a:solidFill>
                  <a:srgbClr val="016DAF"/>
                </a:solidFill>
                <a:latin typeface="Arial" panose="020B0604020202020204" pitchFamily="34" charset="0"/>
                <a:cs typeface="Arial" panose="020B0604020202020204" pitchFamily="34" charset="0"/>
              </a:rPr>
              <a:t> des Premières Nations</a:t>
            </a:r>
            <a:endParaRPr lang="en-CA" sz="2800" dirty="0">
              <a:solidFill>
                <a:srgbClr val="016DAF"/>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50F052E9-1C55-A13A-EAFA-749E7B8A6469}"/>
              </a:ext>
            </a:extLst>
          </p:cNvPr>
          <p:cNvSpPr>
            <a:spLocks noGrp="1"/>
          </p:cNvSpPr>
          <p:nvPr>
            <p:ph idx="1"/>
          </p:nvPr>
        </p:nvSpPr>
        <p:spPr>
          <a:xfrm>
            <a:off x="1548629" y="3255449"/>
            <a:ext cx="9023823" cy="3911283"/>
          </a:xfrm>
        </p:spPr>
        <p:txBody>
          <a:bodyPr anchor="t"/>
          <a:lstStyle/>
          <a:p>
            <a:pPr>
              <a:lnSpc>
                <a:spcPct val="100000"/>
              </a:lnSpc>
              <a:buClr>
                <a:schemeClr val="accent1">
                  <a:lumMod val="50000"/>
                </a:schemeClr>
              </a:buClr>
            </a:pPr>
            <a:r>
              <a:rPr lang="fr-CA" sz="2000" dirty="0">
                <a:solidFill>
                  <a:schemeClr val="tx1"/>
                </a:solidFill>
                <a:latin typeface="Arial" panose="020B0604020202020204" pitchFamily="34" charset="0"/>
                <a:ea typeface="Calibri" panose="020F0502020204030204" pitchFamily="34" charset="0"/>
                <a:cs typeface="Arial" panose="020B0604020202020204" pitchFamily="34" charset="0"/>
              </a:rPr>
              <a:t>Conformément à plusieurs résolutions de l'APN sur le modèle d'allocation du financement, notamment les résolutions 59/2018, 64/2019, 20/2020 et 05/2021, l'APN a engagé l'Institute des finances publiques et de la démocratie (IFPD) pour entreprendre une recherche parmi les Premières Nations et élaborer un modèle de financement de l’AGJE propre aux Premières Nations.</a:t>
            </a:r>
          </a:p>
          <a:p>
            <a:pPr>
              <a:lnSpc>
                <a:spcPct val="100000"/>
              </a:lnSpc>
              <a:buClr>
                <a:schemeClr val="accent1">
                  <a:lumMod val="50000"/>
                </a:schemeClr>
              </a:buClr>
            </a:pPr>
            <a:endParaRPr lang="fr-CA" sz="2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022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34" descr="Compass with solid fill">
            <a:extLst>
              <a:ext uri="{FF2B5EF4-FFF2-40B4-BE49-F238E27FC236}">
                <a16:creationId xmlns:a16="http://schemas.microsoft.com/office/drawing/2014/main" id="{B1270045-0765-1556-9B78-E5AB654B6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735" y="3255449"/>
            <a:ext cx="464894" cy="464894"/>
          </a:xfrm>
          <a:prstGeom prst="rect">
            <a:avLst/>
          </a:prstGeom>
        </p:spPr>
      </p:pic>
      <p:sp>
        <p:nvSpPr>
          <p:cNvPr id="7" name="Title 1">
            <a:extLst>
              <a:ext uri="{FF2B5EF4-FFF2-40B4-BE49-F238E27FC236}">
                <a16:creationId xmlns:a16="http://schemas.microsoft.com/office/drawing/2014/main" id="{FA56926D-8AE2-BD9E-10F4-4FE96F90B54D}"/>
              </a:ext>
            </a:extLst>
          </p:cNvPr>
          <p:cNvSpPr>
            <a:spLocks noGrp="1"/>
          </p:cNvSpPr>
          <p:nvPr>
            <p:ph type="title"/>
          </p:nvPr>
        </p:nvSpPr>
        <p:spPr>
          <a:xfrm>
            <a:off x="1574015" y="1877809"/>
            <a:ext cx="9151239" cy="798576"/>
          </a:xfrm>
        </p:spPr>
        <p:txBody>
          <a:bodyPr/>
          <a:lstStyle/>
          <a:p>
            <a:r>
              <a:rPr lang="en-US" sz="2800" dirty="0">
                <a:solidFill>
                  <a:srgbClr val="016DAF"/>
                </a:solidFill>
                <a:latin typeface="Arial" panose="020B0604020202020204" pitchFamily="34" charset="0"/>
                <a:cs typeface="Arial" panose="020B0604020202020204" pitchFamily="34" charset="0"/>
              </a:rPr>
              <a:t>Options de </a:t>
            </a:r>
            <a:r>
              <a:rPr lang="en-US" sz="2800" dirty="0" err="1">
                <a:solidFill>
                  <a:srgbClr val="016DAF"/>
                </a:solidFill>
                <a:latin typeface="Arial" panose="020B0604020202020204" pitchFamily="34" charset="0"/>
                <a:cs typeface="Arial" panose="020B0604020202020204" pitchFamily="34" charset="0"/>
              </a:rPr>
              <a:t>modèle</a:t>
            </a:r>
            <a:r>
              <a:rPr lang="en-US" sz="2800" dirty="0">
                <a:solidFill>
                  <a:srgbClr val="016DAF"/>
                </a:solidFill>
                <a:latin typeface="Arial" panose="020B0604020202020204" pitchFamily="34" charset="0"/>
                <a:cs typeface="Arial" panose="020B0604020202020204" pitchFamily="34" charset="0"/>
              </a:rPr>
              <a:t> de financement de </a:t>
            </a:r>
            <a:r>
              <a:rPr lang="en-US" sz="2800" dirty="0" err="1">
                <a:solidFill>
                  <a:srgbClr val="016DAF"/>
                </a:solidFill>
                <a:latin typeface="Arial" panose="020B0604020202020204" pitchFamily="34" charset="0"/>
                <a:cs typeface="Arial" panose="020B0604020202020204" pitchFamily="34" charset="0"/>
              </a:rPr>
              <a:t>l’AGJE</a:t>
            </a:r>
            <a:r>
              <a:rPr lang="en-US" sz="2800" dirty="0">
                <a:solidFill>
                  <a:srgbClr val="016DAF"/>
                </a:solidFill>
                <a:latin typeface="Arial" panose="020B0604020202020204" pitchFamily="34" charset="0"/>
                <a:cs typeface="Arial" panose="020B0604020202020204" pitchFamily="34" charset="0"/>
              </a:rPr>
              <a:t> des Premières Nations</a:t>
            </a:r>
            <a:endParaRPr lang="en-CA" sz="2800" dirty="0">
              <a:solidFill>
                <a:srgbClr val="016DAF"/>
              </a:solidFill>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AC04449B-F733-489E-AD51-62FB0E95472B}"/>
              </a:ext>
            </a:extLst>
          </p:cNvPr>
          <p:cNvGraphicFramePr>
            <a:graphicFrameLocks noGrp="1"/>
          </p:cNvGraphicFramePr>
          <p:nvPr>
            <p:ph idx="1"/>
            <p:extLst>
              <p:ext uri="{D42A27DB-BD31-4B8C-83A1-F6EECF244321}">
                <p14:modId xmlns:p14="http://schemas.microsoft.com/office/powerpoint/2010/main" val="1153581268"/>
              </p:ext>
            </p:extLst>
          </p:nvPr>
        </p:nvGraphicFramePr>
        <p:xfrm>
          <a:off x="1574014" y="2871989"/>
          <a:ext cx="10275086" cy="3367192"/>
        </p:xfrm>
        <a:graphic>
          <a:graphicData uri="http://schemas.openxmlformats.org/drawingml/2006/table">
            <a:tbl>
              <a:tblPr firstRow="1" bandRow="1">
                <a:tableStyleId>{5C22544A-7EE6-4342-B048-85BDC9FD1C3A}</a:tableStyleId>
              </a:tblPr>
              <a:tblGrid>
                <a:gridCol w="5137543">
                  <a:extLst>
                    <a:ext uri="{9D8B030D-6E8A-4147-A177-3AD203B41FA5}">
                      <a16:colId xmlns:a16="http://schemas.microsoft.com/office/drawing/2014/main" val="4192012659"/>
                    </a:ext>
                  </a:extLst>
                </a:gridCol>
                <a:gridCol w="5137543">
                  <a:extLst>
                    <a:ext uri="{9D8B030D-6E8A-4147-A177-3AD203B41FA5}">
                      <a16:colId xmlns:a16="http://schemas.microsoft.com/office/drawing/2014/main" val="1770737484"/>
                    </a:ext>
                  </a:extLst>
                </a:gridCol>
              </a:tblGrid>
              <a:tr h="1282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kern="1200" noProof="0" dirty="0">
                          <a:solidFill>
                            <a:schemeClr val="tx1"/>
                          </a:solidFill>
                          <a:effectLst/>
                          <a:latin typeface="Arial" panose="020B0604020202020204" pitchFamily="34" charset="0"/>
                          <a:ea typeface="+mn-ea"/>
                          <a:cs typeface="Arial" panose="020B0604020202020204" pitchFamily="34" charset="0"/>
                        </a:rPr>
                        <a:t>Option 1 : </a:t>
                      </a:r>
                      <a:r>
                        <a:rPr lang="fr-CA" sz="1500" b="0" kern="1200" noProof="0" dirty="0">
                          <a:solidFill>
                            <a:schemeClr val="tx1"/>
                          </a:solidFill>
                          <a:effectLst/>
                          <a:latin typeface="Arial" panose="020B0604020202020204" pitchFamily="34" charset="0"/>
                          <a:ea typeface="+mn-ea"/>
                          <a:cs typeface="Arial" panose="020B0604020202020204" pitchFamily="34" charset="0"/>
                        </a:rPr>
                        <a:t>répartition égale du financement en fonction du nombre d'enfants d'une région dans la réserve. </a:t>
                      </a:r>
                    </a:p>
                  </a:txBody>
                  <a:tcPr>
                    <a:solidFill>
                      <a:srgbClr val="016DAF">
                        <a:alpha val="53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kern="1200" noProof="0" dirty="0">
                          <a:solidFill>
                            <a:schemeClr val="dk1"/>
                          </a:solidFill>
                          <a:effectLst/>
                          <a:latin typeface="Arial" panose="020B0604020202020204" pitchFamily="34" charset="0"/>
                          <a:ea typeface="+mn-ea"/>
                          <a:cs typeface="Arial" panose="020B0604020202020204" pitchFamily="34" charset="0"/>
                        </a:rPr>
                        <a:t>Option 2 : </a:t>
                      </a:r>
                      <a:r>
                        <a:rPr lang="fr-CA" sz="1500" b="0" kern="1200" noProof="0" dirty="0">
                          <a:solidFill>
                            <a:schemeClr val="dk1"/>
                          </a:solidFill>
                          <a:effectLst/>
                          <a:latin typeface="Arial" panose="020B0604020202020204" pitchFamily="34" charset="0"/>
                          <a:ea typeface="+mn-ea"/>
                          <a:cs typeface="Arial" panose="020B0604020202020204" pitchFamily="34" charset="0"/>
                        </a:rPr>
                        <a:t>allocation basée sur le nombre d'enfants à l’intérieur et à l’extérieur des réserves. Dans cette option, 75 % des fonds sont alloués à la population d'enfants habitant dans les réserves et 25 % sont alloués à la population d'enfants vivant hors des réserves.</a:t>
                      </a:r>
                    </a:p>
                  </a:txBody>
                  <a:tcPr>
                    <a:solidFill>
                      <a:srgbClr val="016DAF">
                        <a:alpha val="53000"/>
                      </a:srgbClr>
                    </a:solidFill>
                  </a:tcPr>
                </a:tc>
                <a:extLst>
                  <a:ext uri="{0D108BD9-81ED-4DB2-BD59-A6C34878D82A}">
                    <a16:rowId xmlns:a16="http://schemas.microsoft.com/office/drawing/2014/main" val="3877981201"/>
                  </a:ext>
                </a:extLst>
              </a:tr>
              <a:tr h="1042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kern="1200" noProof="0" dirty="0">
                          <a:solidFill>
                            <a:schemeClr val="dk1"/>
                          </a:solidFill>
                          <a:effectLst/>
                          <a:latin typeface="Arial" panose="020B0604020202020204" pitchFamily="34" charset="0"/>
                          <a:ea typeface="+mn-ea"/>
                          <a:cs typeface="Arial" panose="020B0604020202020204" pitchFamily="34" charset="0"/>
                        </a:rPr>
                        <a:t>Option 3 : </a:t>
                      </a:r>
                      <a:r>
                        <a:rPr lang="fr-CA" sz="1500" kern="1200" noProof="0" dirty="0">
                          <a:solidFill>
                            <a:schemeClr val="dk1"/>
                          </a:solidFill>
                          <a:effectLst/>
                          <a:latin typeface="Arial" panose="020B0604020202020204" pitchFamily="34" charset="0"/>
                          <a:ea typeface="+mn-ea"/>
                          <a:cs typeface="Arial" panose="020B0604020202020204" pitchFamily="34" charset="0"/>
                        </a:rPr>
                        <a:t>répartition en fonction du nombre d'enfants et de l'éloignement. Dans cette option, 75 % des fonds sont alloués à la population d'enfants habitant dans les réserves et 25 % sont </a:t>
                      </a:r>
                      <a:r>
                        <a:rPr lang="fr-CA" sz="1500" b="0" kern="1200" noProof="0" dirty="0">
                          <a:solidFill>
                            <a:schemeClr val="dk1"/>
                          </a:solidFill>
                          <a:effectLst/>
                          <a:latin typeface="Arial" panose="020B0604020202020204" pitchFamily="34" charset="0"/>
                          <a:ea typeface="+mn-ea"/>
                          <a:cs typeface="Arial" panose="020B0604020202020204" pitchFamily="34" charset="0"/>
                        </a:rPr>
                        <a:t>consacrés </a:t>
                      </a:r>
                      <a:r>
                        <a:rPr lang="fr-CA" sz="1500" kern="1200" noProof="0" dirty="0">
                          <a:solidFill>
                            <a:schemeClr val="dk1"/>
                          </a:solidFill>
                          <a:effectLst/>
                          <a:latin typeface="Arial" panose="020B0604020202020204" pitchFamily="34" charset="0"/>
                          <a:ea typeface="+mn-ea"/>
                          <a:cs typeface="Arial" panose="020B0604020202020204" pitchFamily="34" charset="0"/>
                        </a:rPr>
                        <a:t>à l'éloignement.</a:t>
                      </a:r>
                    </a:p>
                  </a:txBody>
                  <a:tcPr>
                    <a:solidFill>
                      <a:srgbClr val="016DAF">
                        <a:alpha val="3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kern="1200" noProof="0" dirty="0">
                          <a:solidFill>
                            <a:schemeClr val="dk1"/>
                          </a:solidFill>
                          <a:effectLst/>
                          <a:latin typeface="Arial" panose="020B0604020202020204" pitchFamily="34" charset="0"/>
                          <a:ea typeface="+mn-ea"/>
                          <a:cs typeface="Arial" panose="020B0604020202020204" pitchFamily="34" charset="0"/>
                        </a:rPr>
                        <a:t>Option 4 : </a:t>
                      </a:r>
                      <a:r>
                        <a:rPr lang="fr-CA" sz="1500" b="0" kern="1200" noProof="0" dirty="0">
                          <a:solidFill>
                            <a:schemeClr val="dk1"/>
                          </a:solidFill>
                          <a:effectLst/>
                          <a:latin typeface="Arial" panose="020B0604020202020204" pitchFamily="34" charset="0"/>
                          <a:ea typeface="+mn-ea"/>
                          <a:cs typeface="Arial" panose="020B0604020202020204" pitchFamily="34" charset="0"/>
                        </a:rPr>
                        <a:t>allocation </a:t>
                      </a:r>
                      <a:r>
                        <a:rPr lang="fr-CA" sz="1500" kern="1200" noProof="0" dirty="0">
                          <a:solidFill>
                            <a:schemeClr val="dk1"/>
                          </a:solidFill>
                          <a:effectLst/>
                          <a:latin typeface="Arial" panose="020B0604020202020204" pitchFamily="34" charset="0"/>
                          <a:ea typeface="+mn-ea"/>
                          <a:cs typeface="Arial" panose="020B0604020202020204" pitchFamily="34" charset="0"/>
                        </a:rPr>
                        <a:t>en fonction du nombre d'enfants et de l'écart de pauvreté. Dans cette option, 75 % sont </a:t>
                      </a:r>
                      <a:r>
                        <a:rPr lang="fr-CA" sz="1500" b="0" kern="1200" noProof="0" dirty="0">
                          <a:solidFill>
                            <a:schemeClr val="dk1"/>
                          </a:solidFill>
                          <a:effectLst/>
                          <a:latin typeface="Arial" panose="020B0604020202020204" pitchFamily="34" charset="0"/>
                          <a:ea typeface="+mn-ea"/>
                          <a:cs typeface="Arial" panose="020B0604020202020204" pitchFamily="34" charset="0"/>
                        </a:rPr>
                        <a:t>alloués </a:t>
                      </a:r>
                      <a:r>
                        <a:rPr lang="fr-CA" sz="1500" kern="1200" noProof="0" dirty="0">
                          <a:solidFill>
                            <a:schemeClr val="dk1"/>
                          </a:solidFill>
                          <a:effectLst/>
                          <a:latin typeface="Arial" panose="020B0604020202020204" pitchFamily="34" charset="0"/>
                          <a:ea typeface="+mn-ea"/>
                          <a:cs typeface="Arial" panose="020B0604020202020204" pitchFamily="34" charset="0"/>
                        </a:rPr>
                        <a:t>à la population d'enfants </a:t>
                      </a:r>
                      <a:r>
                        <a:rPr lang="fr-CA" sz="1500" b="0" kern="1200" noProof="0" dirty="0">
                          <a:solidFill>
                            <a:schemeClr val="dk1"/>
                          </a:solidFill>
                          <a:effectLst/>
                          <a:latin typeface="Arial" panose="020B0604020202020204" pitchFamily="34" charset="0"/>
                          <a:ea typeface="+mn-ea"/>
                          <a:cs typeface="Arial" panose="020B0604020202020204" pitchFamily="34" charset="0"/>
                        </a:rPr>
                        <a:t>habitant </a:t>
                      </a:r>
                      <a:r>
                        <a:rPr lang="fr-CA" sz="1500" kern="1200" noProof="0" dirty="0">
                          <a:solidFill>
                            <a:schemeClr val="dk1"/>
                          </a:solidFill>
                          <a:effectLst/>
                          <a:latin typeface="Arial" panose="020B0604020202020204" pitchFamily="34" charset="0"/>
                          <a:ea typeface="+mn-ea"/>
                          <a:cs typeface="Arial" panose="020B0604020202020204" pitchFamily="34" charset="0"/>
                        </a:rPr>
                        <a:t>dans les réserves et 25 % sont </a:t>
                      </a:r>
                      <a:r>
                        <a:rPr lang="fr-CA" sz="1500" b="0" kern="1200" noProof="0" dirty="0">
                          <a:solidFill>
                            <a:schemeClr val="dk1"/>
                          </a:solidFill>
                          <a:effectLst/>
                          <a:latin typeface="Arial" panose="020B0604020202020204" pitchFamily="34" charset="0"/>
                          <a:ea typeface="+mn-ea"/>
                          <a:cs typeface="Arial" panose="020B0604020202020204" pitchFamily="34" charset="0"/>
                        </a:rPr>
                        <a:t>consacrés </a:t>
                      </a:r>
                      <a:r>
                        <a:rPr lang="fr-CA" sz="1500" kern="1200" noProof="0" dirty="0">
                          <a:solidFill>
                            <a:schemeClr val="dk1"/>
                          </a:solidFill>
                          <a:effectLst/>
                          <a:latin typeface="Arial" panose="020B0604020202020204" pitchFamily="34" charset="0"/>
                          <a:ea typeface="+mn-ea"/>
                          <a:cs typeface="Arial" panose="020B0604020202020204" pitchFamily="34" charset="0"/>
                        </a:rPr>
                        <a:t>à la pauvreté. </a:t>
                      </a:r>
                      <a:endParaRPr lang="fr-CA" sz="1500" noProof="0" dirty="0">
                        <a:latin typeface="Arial" panose="020B0604020202020204" pitchFamily="34" charset="0"/>
                        <a:cs typeface="Arial" panose="020B0604020202020204" pitchFamily="34" charset="0"/>
                      </a:endParaRPr>
                    </a:p>
                  </a:txBody>
                  <a:tcPr>
                    <a:solidFill>
                      <a:srgbClr val="016DAF">
                        <a:alpha val="35000"/>
                      </a:srgbClr>
                    </a:solidFill>
                  </a:tcPr>
                </a:tc>
                <a:extLst>
                  <a:ext uri="{0D108BD9-81ED-4DB2-BD59-A6C34878D82A}">
                    <a16:rowId xmlns:a16="http://schemas.microsoft.com/office/drawing/2014/main" val="1401044678"/>
                  </a:ext>
                </a:extLst>
              </a:tr>
              <a:tr h="104222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kern="1200" noProof="0" dirty="0">
                          <a:solidFill>
                            <a:schemeClr val="dk1"/>
                          </a:solidFill>
                          <a:effectLst/>
                          <a:latin typeface="Arial" panose="020B0604020202020204" pitchFamily="34" charset="0"/>
                          <a:ea typeface="+mn-ea"/>
                          <a:cs typeface="Arial" panose="020B0604020202020204" pitchFamily="34" charset="0"/>
                        </a:rPr>
                        <a:t>Option 5 : </a:t>
                      </a:r>
                      <a:r>
                        <a:rPr lang="fr-CA" sz="1500" kern="1200" noProof="0" dirty="0">
                          <a:solidFill>
                            <a:schemeClr val="dk1"/>
                          </a:solidFill>
                          <a:effectLst/>
                          <a:latin typeface="Arial" panose="020B0604020202020204" pitchFamily="34" charset="0"/>
                          <a:ea typeface="+mn-ea"/>
                          <a:cs typeface="Arial" panose="020B0604020202020204" pitchFamily="34" charset="0"/>
                        </a:rPr>
                        <a:t>allocation en fonction du nombre d'enfants, de la pauvreté et de l'éloignement. Dans cette option, 75 % des fonds sont alloués à la population d'enfants habitant dans les réserves, 12,5 % sont consacrés à la pauvreté et 12,5 % à l'éloignement. </a:t>
                      </a:r>
                      <a:endParaRPr lang="fr-CA" sz="150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500" kern="1200" noProof="0" dirty="0">
                        <a:solidFill>
                          <a:schemeClr val="dk1"/>
                        </a:solidFill>
                        <a:effectLst/>
                        <a:latin typeface="Arial" panose="020B0604020202020204" pitchFamily="34" charset="0"/>
                        <a:ea typeface="+mn-ea"/>
                        <a:cs typeface="Arial" panose="020B0604020202020204" pitchFamily="34" charset="0"/>
                      </a:endParaRPr>
                    </a:p>
                  </a:txBody>
                  <a:tcPr>
                    <a:solidFill>
                      <a:srgbClr val="016DAF">
                        <a:alpha val="17000"/>
                      </a:srgbClr>
                    </a:solidFill>
                  </a:tcPr>
                </a:tc>
                <a:tc hMerge="1">
                  <a:txBody>
                    <a:bodyPr/>
                    <a:lstStyle/>
                    <a:p>
                      <a:endParaRPr lang="en-CA" dirty="0"/>
                    </a:p>
                  </a:txBody>
                  <a:tcPr/>
                </a:tc>
                <a:extLst>
                  <a:ext uri="{0D108BD9-81ED-4DB2-BD59-A6C34878D82A}">
                    <a16:rowId xmlns:a16="http://schemas.microsoft.com/office/drawing/2014/main" val="1597043560"/>
                  </a:ext>
                </a:extLst>
              </a:tr>
            </a:tbl>
          </a:graphicData>
        </a:graphic>
      </p:graphicFrame>
    </p:spTree>
    <p:extLst>
      <p:ext uri="{BB962C8B-B14F-4D97-AF65-F5344CB8AC3E}">
        <p14:creationId xmlns:p14="http://schemas.microsoft.com/office/powerpoint/2010/main" val="69764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34" descr="Compass with solid fill">
            <a:extLst>
              <a:ext uri="{FF2B5EF4-FFF2-40B4-BE49-F238E27FC236}">
                <a16:creationId xmlns:a16="http://schemas.microsoft.com/office/drawing/2014/main" id="{B1270045-0765-1556-9B78-E5AB654B6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735" y="3255449"/>
            <a:ext cx="464894" cy="464894"/>
          </a:xfrm>
          <a:prstGeom prst="rect">
            <a:avLst/>
          </a:prstGeom>
        </p:spPr>
      </p:pic>
      <p:sp>
        <p:nvSpPr>
          <p:cNvPr id="7" name="Title 1">
            <a:extLst>
              <a:ext uri="{FF2B5EF4-FFF2-40B4-BE49-F238E27FC236}">
                <a16:creationId xmlns:a16="http://schemas.microsoft.com/office/drawing/2014/main" id="{FA56926D-8AE2-BD9E-10F4-4FE96F90B54D}"/>
              </a:ext>
            </a:extLst>
          </p:cNvPr>
          <p:cNvSpPr>
            <a:spLocks noGrp="1"/>
          </p:cNvSpPr>
          <p:nvPr>
            <p:ph type="title"/>
          </p:nvPr>
        </p:nvSpPr>
        <p:spPr>
          <a:xfrm>
            <a:off x="1548630" y="1881845"/>
            <a:ext cx="9617354" cy="912869"/>
          </a:xfrm>
        </p:spPr>
        <p:txBody>
          <a:bodyPr/>
          <a:lstStyle/>
          <a:p>
            <a:r>
              <a:rPr lang="en-US" sz="2800" dirty="0">
                <a:solidFill>
                  <a:srgbClr val="016DAF"/>
                </a:solidFill>
                <a:latin typeface="Arial" panose="020B0604020202020204" pitchFamily="34" charset="0"/>
                <a:cs typeface="Arial" panose="020B0604020202020204" pitchFamily="34" charset="0"/>
              </a:rPr>
              <a:t>Options de </a:t>
            </a:r>
            <a:r>
              <a:rPr lang="en-US" sz="2800" dirty="0" err="1">
                <a:solidFill>
                  <a:srgbClr val="016DAF"/>
                </a:solidFill>
                <a:latin typeface="Arial" panose="020B0604020202020204" pitchFamily="34" charset="0"/>
                <a:cs typeface="Arial" panose="020B0604020202020204" pitchFamily="34" charset="0"/>
              </a:rPr>
              <a:t>modèle</a:t>
            </a:r>
            <a:r>
              <a:rPr lang="en-US" sz="2800" dirty="0">
                <a:solidFill>
                  <a:srgbClr val="016DAF"/>
                </a:solidFill>
                <a:latin typeface="Arial" panose="020B0604020202020204" pitchFamily="34" charset="0"/>
                <a:cs typeface="Arial" panose="020B0604020202020204" pitchFamily="34" charset="0"/>
              </a:rPr>
              <a:t> de </a:t>
            </a:r>
            <a:r>
              <a:rPr lang="en-US" sz="2800" dirty="0" err="1">
                <a:solidFill>
                  <a:srgbClr val="016DAF"/>
                </a:solidFill>
                <a:latin typeface="Arial" panose="020B0604020202020204" pitchFamily="34" charset="0"/>
                <a:cs typeface="Arial" panose="020B0604020202020204" pitchFamily="34" charset="0"/>
              </a:rPr>
              <a:t>financement</a:t>
            </a:r>
            <a:r>
              <a:rPr lang="en-US" sz="2800" dirty="0">
                <a:solidFill>
                  <a:srgbClr val="016DAF"/>
                </a:solidFill>
                <a:latin typeface="Arial" panose="020B0604020202020204" pitchFamily="34" charset="0"/>
                <a:cs typeface="Arial" panose="020B0604020202020204" pitchFamily="34" charset="0"/>
              </a:rPr>
              <a:t> de </a:t>
            </a:r>
            <a:r>
              <a:rPr lang="en-US" sz="2800" dirty="0" err="1">
                <a:solidFill>
                  <a:srgbClr val="016DAF"/>
                </a:solidFill>
                <a:latin typeface="Arial" panose="020B0604020202020204" pitchFamily="34" charset="0"/>
                <a:cs typeface="Arial" panose="020B0604020202020204" pitchFamily="34" charset="0"/>
              </a:rPr>
              <a:t>l’AGJE</a:t>
            </a:r>
            <a:r>
              <a:rPr lang="en-US" sz="2800" dirty="0">
                <a:solidFill>
                  <a:srgbClr val="016DAF"/>
                </a:solidFill>
                <a:latin typeface="Arial" panose="020B0604020202020204" pitchFamily="34" charset="0"/>
                <a:cs typeface="Arial" panose="020B0604020202020204" pitchFamily="34" charset="0"/>
              </a:rPr>
              <a:t> des Premières Nations</a:t>
            </a:r>
            <a:endParaRPr lang="en-CA" sz="2800" dirty="0">
              <a:solidFill>
                <a:srgbClr val="016DAF"/>
              </a:solidFill>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AC04449B-F733-489E-AD51-62FB0E95472B}"/>
              </a:ext>
            </a:extLst>
          </p:cNvPr>
          <p:cNvGraphicFramePr>
            <a:graphicFrameLocks noGrp="1"/>
          </p:cNvGraphicFramePr>
          <p:nvPr>
            <p:ph idx="1"/>
            <p:extLst>
              <p:ext uri="{D42A27DB-BD31-4B8C-83A1-F6EECF244321}">
                <p14:modId xmlns:p14="http://schemas.microsoft.com/office/powerpoint/2010/main" val="841649641"/>
              </p:ext>
            </p:extLst>
          </p:nvPr>
        </p:nvGraphicFramePr>
        <p:xfrm>
          <a:off x="1548628" y="2871988"/>
          <a:ext cx="10300471" cy="3401407"/>
        </p:xfrm>
        <a:graphic>
          <a:graphicData uri="http://schemas.openxmlformats.org/drawingml/2006/table">
            <a:tbl>
              <a:tblPr firstRow="1" bandRow="1">
                <a:tableStyleId>{5C22544A-7EE6-4342-B048-85BDC9FD1C3A}</a:tableStyleId>
              </a:tblPr>
              <a:tblGrid>
                <a:gridCol w="5208955">
                  <a:extLst>
                    <a:ext uri="{9D8B030D-6E8A-4147-A177-3AD203B41FA5}">
                      <a16:colId xmlns:a16="http://schemas.microsoft.com/office/drawing/2014/main" val="4192012659"/>
                    </a:ext>
                  </a:extLst>
                </a:gridCol>
                <a:gridCol w="5091516">
                  <a:extLst>
                    <a:ext uri="{9D8B030D-6E8A-4147-A177-3AD203B41FA5}">
                      <a16:colId xmlns:a16="http://schemas.microsoft.com/office/drawing/2014/main" val="1770737484"/>
                    </a:ext>
                  </a:extLst>
                </a:gridCol>
              </a:tblGrid>
              <a:tr h="1529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a:solidFill>
                            <a:schemeClr val="tx1"/>
                          </a:solidFill>
                          <a:effectLst/>
                          <a:latin typeface="Arial" panose="020B0604020202020204" pitchFamily="34" charset="0"/>
                          <a:ea typeface="+mn-ea"/>
                          <a:cs typeface="Arial" panose="020B0604020202020204" pitchFamily="34" charset="0"/>
                        </a:rPr>
                        <a:t>Option 6 : </a:t>
                      </a:r>
                      <a:r>
                        <a:rPr lang="fr-CA" sz="1400" b="0" kern="1200" noProof="0" dirty="0">
                          <a:solidFill>
                            <a:schemeClr val="tx1"/>
                          </a:solidFill>
                          <a:effectLst/>
                          <a:latin typeface="Arial" panose="020B0604020202020204" pitchFamily="34" charset="0"/>
                          <a:ea typeface="+mn-ea"/>
                          <a:cs typeface="Arial" panose="020B0604020202020204" pitchFamily="34" charset="0"/>
                        </a:rPr>
                        <a:t>allocation en fonction du nombre d'enfants à l’intérieur et à l’extérieur des réserves, de la pauvreté et de l'éloignement. Dans cette option, 75 % des fonds sont alloués à la population d'enfants habitant dans les réserves, 5 % sont alloués à la population d'enfants vivant hors des réserves, 10 % sont consacrés à la pauvreté et 10 % à l'éloignement. </a:t>
                      </a:r>
                    </a:p>
                  </a:txBody>
                  <a:tcPr>
                    <a:solidFill>
                      <a:srgbClr val="016DAF">
                        <a:alpha val="74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a:solidFill>
                            <a:schemeClr val="dk1"/>
                          </a:solidFill>
                          <a:effectLst/>
                          <a:latin typeface="Arial" panose="020B0604020202020204" pitchFamily="34" charset="0"/>
                          <a:ea typeface="+mn-ea"/>
                          <a:cs typeface="Arial" panose="020B0604020202020204" pitchFamily="34" charset="0"/>
                        </a:rPr>
                        <a:t>Option 7 : </a:t>
                      </a:r>
                      <a:r>
                        <a:rPr lang="fr-CA" sz="1400" b="0" kern="1200" noProof="0" dirty="0">
                          <a:solidFill>
                            <a:schemeClr val="dk1"/>
                          </a:solidFill>
                          <a:effectLst/>
                          <a:latin typeface="Arial" panose="020B0604020202020204" pitchFamily="34" charset="0"/>
                          <a:ea typeface="+mn-ea"/>
                          <a:cs typeface="Arial" panose="020B0604020202020204" pitchFamily="34" charset="0"/>
                        </a:rPr>
                        <a:t>allocation en fonction du nombre d'enfants à l’intérieur et à l’extérieur des réserves, de la pauvreté, de l'éloignement et de l'éducation.</a:t>
                      </a:r>
                      <a:r>
                        <a:rPr lang="fr-CA" sz="1400" b="0" kern="1200" baseline="0" noProof="0" dirty="0">
                          <a:solidFill>
                            <a:schemeClr val="dk1"/>
                          </a:solidFill>
                          <a:effectLst/>
                          <a:latin typeface="Arial" panose="020B0604020202020204" pitchFamily="34" charset="0"/>
                          <a:ea typeface="+mn-ea"/>
                          <a:cs typeface="Arial" panose="020B0604020202020204" pitchFamily="34" charset="0"/>
                        </a:rPr>
                        <a:t> La</a:t>
                      </a:r>
                      <a:r>
                        <a:rPr lang="fr-CA" sz="1400" b="0" kern="1200" noProof="0" dirty="0">
                          <a:solidFill>
                            <a:schemeClr val="dk1"/>
                          </a:solidFill>
                          <a:effectLst/>
                          <a:latin typeface="Arial" panose="020B0604020202020204" pitchFamily="34" charset="0"/>
                          <a:ea typeface="+mn-ea"/>
                          <a:cs typeface="Arial" panose="020B0604020202020204" pitchFamily="34" charset="0"/>
                        </a:rPr>
                        <a:t> pondération est</a:t>
                      </a:r>
                      <a:r>
                        <a:rPr lang="fr-CA" sz="1400" b="0" kern="1200" baseline="0" noProof="0" dirty="0">
                          <a:solidFill>
                            <a:schemeClr val="dk1"/>
                          </a:solidFill>
                          <a:effectLst/>
                          <a:latin typeface="Arial" panose="020B0604020202020204" pitchFamily="34" charset="0"/>
                          <a:ea typeface="+mn-ea"/>
                          <a:cs typeface="Arial" panose="020B0604020202020204" pitchFamily="34" charset="0"/>
                        </a:rPr>
                        <a:t> la suivante :</a:t>
                      </a:r>
                      <a:r>
                        <a:rPr lang="fr-CA" sz="1400" b="0" kern="1200" noProof="0" dirty="0">
                          <a:solidFill>
                            <a:schemeClr val="dk1"/>
                          </a:solidFill>
                          <a:effectLst/>
                          <a:latin typeface="Arial" panose="020B0604020202020204" pitchFamily="34" charset="0"/>
                          <a:ea typeface="+mn-ea"/>
                          <a:cs typeface="Arial" panose="020B0604020202020204" pitchFamily="34" charset="0"/>
                        </a:rPr>
                        <a:t> 75 % pour la population d'enfants habitant dans les réserves, 5 % pour la population d'enfants vivant hors des réserves, 7,5 % pour la pauvreté, 7,5 % pour l'éloignement et 5 % pour l'éducation. </a:t>
                      </a:r>
                    </a:p>
                  </a:txBody>
                  <a:tcPr>
                    <a:solidFill>
                      <a:srgbClr val="016DAF">
                        <a:alpha val="58000"/>
                      </a:srgbClr>
                    </a:solidFill>
                  </a:tcPr>
                </a:tc>
                <a:extLst>
                  <a:ext uri="{0D108BD9-81ED-4DB2-BD59-A6C34878D82A}">
                    <a16:rowId xmlns:a16="http://schemas.microsoft.com/office/drawing/2014/main" val="3877981201"/>
                  </a:ext>
                </a:extLst>
              </a:tr>
              <a:tr h="1816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a:solidFill>
                            <a:schemeClr val="dk1"/>
                          </a:solidFill>
                          <a:effectLst/>
                          <a:latin typeface="Arial" panose="020B0604020202020204" pitchFamily="34" charset="0"/>
                          <a:ea typeface="+mn-ea"/>
                          <a:cs typeface="Arial" panose="020B0604020202020204" pitchFamily="34" charset="0"/>
                        </a:rPr>
                        <a:t>Option 8 : </a:t>
                      </a:r>
                      <a:r>
                        <a:rPr lang="fr-CA" sz="1400" b="0" kern="1200" noProof="0" dirty="0">
                          <a:solidFill>
                            <a:schemeClr val="dk1"/>
                          </a:solidFill>
                          <a:effectLst/>
                          <a:latin typeface="Arial" panose="020B0604020202020204" pitchFamily="34" charset="0"/>
                          <a:ea typeface="+mn-ea"/>
                          <a:cs typeface="Arial" panose="020B0604020202020204" pitchFamily="34" charset="0"/>
                        </a:rPr>
                        <a:t>allocation en fonction du nombre d'enfants </a:t>
                      </a:r>
                      <a:r>
                        <a:rPr lang="fr-CA" sz="1400" b="0" kern="1200" noProof="0" dirty="0">
                          <a:solidFill>
                            <a:schemeClr val="tx1"/>
                          </a:solidFill>
                          <a:effectLst/>
                          <a:latin typeface="Arial" panose="020B0604020202020204" pitchFamily="34" charset="0"/>
                          <a:ea typeface="+mn-ea"/>
                          <a:cs typeface="Arial" panose="020B0604020202020204" pitchFamily="34" charset="0"/>
                        </a:rPr>
                        <a:t>à l’intérieur et à l’extérieur des réserves</a:t>
                      </a:r>
                      <a:r>
                        <a:rPr lang="fr-CA" sz="1400" b="0" kern="1200" noProof="0" dirty="0">
                          <a:solidFill>
                            <a:schemeClr val="dk1"/>
                          </a:solidFill>
                          <a:effectLst/>
                          <a:latin typeface="Arial" panose="020B0604020202020204" pitchFamily="34" charset="0"/>
                          <a:ea typeface="+mn-ea"/>
                          <a:cs typeface="Arial" panose="020B0604020202020204" pitchFamily="34" charset="0"/>
                        </a:rPr>
                        <a:t>, de la pauvreté, de l'éloignement et du nombre de communautés. Dans cette option, 75 % des fonds sont alloués à la population d'enfants habitant</a:t>
                      </a:r>
                      <a:r>
                        <a:rPr lang="fr-CA" sz="1400" b="0" kern="1200" baseline="0" noProof="0" dirty="0">
                          <a:solidFill>
                            <a:schemeClr val="dk1"/>
                          </a:solidFill>
                          <a:effectLst/>
                          <a:latin typeface="Arial" panose="020B0604020202020204" pitchFamily="34" charset="0"/>
                          <a:ea typeface="+mn-ea"/>
                          <a:cs typeface="Arial" panose="020B0604020202020204" pitchFamily="34" charset="0"/>
                        </a:rPr>
                        <a:t> </a:t>
                      </a:r>
                      <a:r>
                        <a:rPr lang="fr-CA" sz="1400" b="0" kern="1200" noProof="0" dirty="0">
                          <a:solidFill>
                            <a:schemeClr val="dk1"/>
                          </a:solidFill>
                          <a:effectLst/>
                          <a:latin typeface="Arial" panose="020B0604020202020204" pitchFamily="34" charset="0"/>
                          <a:ea typeface="+mn-ea"/>
                          <a:cs typeface="Arial" panose="020B0604020202020204" pitchFamily="34" charset="0"/>
                        </a:rPr>
                        <a:t>dans les réserves, 7,5 % sont consacrés à la pauvreté, 7,5 % à l'éloignement et 5 % au nombre de communautés. </a:t>
                      </a:r>
                    </a:p>
                  </a:txBody>
                  <a:tcPr>
                    <a:solidFill>
                      <a:srgbClr val="016DAF">
                        <a:alpha val="29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a:solidFill>
                            <a:schemeClr val="dk1"/>
                          </a:solidFill>
                          <a:effectLst/>
                          <a:latin typeface="Arial" panose="020B0604020202020204" pitchFamily="34" charset="0"/>
                          <a:ea typeface="+mn-ea"/>
                          <a:cs typeface="Arial" panose="020B0604020202020204" pitchFamily="34" charset="0"/>
                        </a:rPr>
                        <a:t>Option 9 : </a:t>
                      </a:r>
                      <a:r>
                        <a:rPr lang="fr-CA" sz="1400" b="0" kern="1200" noProof="0" dirty="0">
                          <a:solidFill>
                            <a:schemeClr val="dk1"/>
                          </a:solidFill>
                          <a:effectLst/>
                          <a:latin typeface="Arial" panose="020B0604020202020204" pitchFamily="34" charset="0"/>
                          <a:ea typeface="+mn-ea"/>
                          <a:cs typeface="Arial" panose="020B0604020202020204" pitchFamily="34" charset="0"/>
                        </a:rPr>
                        <a:t>allocation selon la formule de Berger modifiée, actualisée en fonction des données démographiques du système d'inscription au Registre des Indiens de 2022, ajustée en fonction de l'éloignement pour la population habitant dans les réserves et non pondérée pour la population vivant hors des réserves. Il s'agit du statu quo, actualisé en fonction des statistiques démographiques actuelles</a:t>
                      </a:r>
                      <a:r>
                        <a:rPr lang="fr-CA" sz="1400" b="1" kern="1200" noProof="0" dirty="0">
                          <a:solidFill>
                            <a:schemeClr val="dk1"/>
                          </a:solidFill>
                          <a:effectLst/>
                          <a:latin typeface="Arial" panose="020B0604020202020204" pitchFamily="34" charset="0"/>
                          <a:ea typeface="+mn-ea"/>
                          <a:cs typeface="Arial" panose="020B0604020202020204" pitchFamily="34" charset="0"/>
                        </a:rPr>
                        <a:t>. </a:t>
                      </a:r>
                      <a:endParaRPr lang="fr-CA" sz="1400" noProof="0" dirty="0">
                        <a:latin typeface="Arial" panose="020B0604020202020204" pitchFamily="34" charset="0"/>
                        <a:cs typeface="Arial" panose="020B0604020202020204" pitchFamily="34" charset="0"/>
                      </a:endParaRPr>
                    </a:p>
                  </a:txBody>
                  <a:tcPr>
                    <a:solidFill>
                      <a:srgbClr val="016DAF">
                        <a:alpha val="39000"/>
                      </a:srgbClr>
                    </a:solidFill>
                  </a:tcPr>
                </a:tc>
                <a:extLst>
                  <a:ext uri="{0D108BD9-81ED-4DB2-BD59-A6C34878D82A}">
                    <a16:rowId xmlns:a16="http://schemas.microsoft.com/office/drawing/2014/main" val="1401044678"/>
                  </a:ext>
                </a:extLst>
              </a:tr>
            </a:tbl>
          </a:graphicData>
        </a:graphic>
      </p:graphicFrame>
    </p:spTree>
    <p:extLst>
      <p:ext uri="{BB962C8B-B14F-4D97-AF65-F5344CB8AC3E}">
        <p14:creationId xmlns:p14="http://schemas.microsoft.com/office/powerpoint/2010/main" val="406483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34" descr="Compass with solid fill">
            <a:extLst>
              <a:ext uri="{FF2B5EF4-FFF2-40B4-BE49-F238E27FC236}">
                <a16:creationId xmlns:a16="http://schemas.microsoft.com/office/drawing/2014/main" id="{B1270045-0765-1556-9B78-E5AB654B6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735" y="3255449"/>
            <a:ext cx="464894" cy="464894"/>
          </a:xfrm>
          <a:prstGeom prst="rect">
            <a:avLst/>
          </a:prstGeom>
        </p:spPr>
      </p:pic>
      <p:sp>
        <p:nvSpPr>
          <p:cNvPr id="7" name="Title 1">
            <a:extLst>
              <a:ext uri="{FF2B5EF4-FFF2-40B4-BE49-F238E27FC236}">
                <a16:creationId xmlns:a16="http://schemas.microsoft.com/office/drawing/2014/main" id="{FA56926D-8AE2-BD9E-10F4-4FE96F90B54D}"/>
              </a:ext>
            </a:extLst>
          </p:cNvPr>
          <p:cNvSpPr>
            <a:spLocks noGrp="1"/>
          </p:cNvSpPr>
          <p:nvPr>
            <p:ph type="title"/>
          </p:nvPr>
        </p:nvSpPr>
        <p:spPr>
          <a:xfrm>
            <a:off x="1777285" y="2061481"/>
            <a:ext cx="10137624" cy="1458145"/>
          </a:xfrm>
        </p:spPr>
        <p:txBody>
          <a:bodyPr/>
          <a:lstStyle/>
          <a:p>
            <a:pPr>
              <a:lnSpc>
                <a:spcPct val="100000"/>
              </a:lnSpc>
            </a:pPr>
            <a:r>
              <a:rPr lang="en-US" sz="2800" dirty="0" err="1">
                <a:solidFill>
                  <a:srgbClr val="016DAF"/>
                </a:solidFill>
                <a:latin typeface="Arial" panose="020B0604020202020204" pitchFamily="34" charset="0"/>
                <a:cs typeface="Arial" panose="020B0604020202020204" pitchFamily="34" charset="0"/>
              </a:rPr>
              <a:t>L’avenir</a:t>
            </a:r>
            <a:r>
              <a:rPr lang="en-US" sz="2800" dirty="0">
                <a:solidFill>
                  <a:srgbClr val="016DAF"/>
                </a:solidFill>
                <a:latin typeface="Arial" panose="020B0604020202020204" pitchFamily="34" charset="0"/>
                <a:cs typeface="Arial" panose="020B0604020202020204" pitchFamily="34" charset="0"/>
              </a:rPr>
              <a:t> du </a:t>
            </a:r>
            <a:r>
              <a:rPr lang="en-US" sz="2800" dirty="0" err="1">
                <a:solidFill>
                  <a:srgbClr val="016DAF"/>
                </a:solidFill>
                <a:latin typeface="Arial" panose="020B0604020202020204" pitchFamily="34" charset="0"/>
                <a:cs typeface="Arial" panose="020B0604020202020204" pitchFamily="34" charset="0"/>
              </a:rPr>
              <a:t>plaidoyer</a:t>
            </a:r>
            <a:r>
              <a:rPr lang="en-US" sz="2800" dirty="0">
                <a:solidFill>
                  <a:srgbClr val="016DAF"/>
                </a:solidFill>
                <a:latin typeface="Arial" panose="020B0604020202020204" pitchFamily="34" charset="0"/>
                <a:cs typeface="Arial" panose="020B0604020202020204" pitchFamily="34" charset="0"/>
              </a:rPr>
              <a:t> des Premières Nations </a:t>
            </a:r>
            <a:r>
              <a:rPr lang="en-US" sz="2800" dirty="0" err="1">
                <a:solidFill>
                  <a:srgbClr val="016DAF"/>
                </a:solidFill>
                <a:latin typeface="Arial" panose="020B0604020202020204" pitchFamily="34" charset="0"/>
                <a:cs typeface="Arial" panose="020B0604020202020204" pitchFamily="34" charset="0"/>
              </a:rPr>
              <a:t>concernant</a:t>
            </a:r>
            <a:r>
              <a:rPr lang="en-US" sz="2800" dirty="0">
                <a:solidFill>
                  <a:srgbClr val="016DAF"/>
                </a:solidFill>
                <a:latin typeface="Arial" panose="020B0604020202020204" pitchFamily="34" charset="0"/>
                <a:cs typeface="Arial" panose="020B0604020202020204" pitchFamily="34" charset="0"/>
              </a:rPr>
              <a:t> </a:t>
            </a:r>
            <a:r>
              <a:rPr lang="en-US" sz="2800" dirty="0" err="1">
                <a:solidFill>
                  <a:srgbClr val="016DAF"/>
                </a:solidFill>
                <a:latin typeface="Arial" panose="020B0604020202020204" pitchFamily="34" charset="0"/>
                <a:cs typeface="Arial" panose="020B0604020202020204" pitchFamily="34" charset="0"/>
              </a:rPr>
              <a:t>l’AGJE</a:t>
            </a:r>
            <a:endParaRPr lang="en-CA" sz="2800" dirty="0">
              <a:solidFill>
                <a:srgbClr val="016DAF"/>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50F052E9-1C55-A13A-EAFA-749E7B8A6469}"/>
              </a:ext>
            </a:extLst>
          </p:cNvPr>
          <p:cNvSpPr>
            <a:spLocks noGrp="1"/>
          </p:cNvSpPr>
          <p:nvPr>
            <p:ph idx="1"/>
          </p:nvPr>
        </p:nvSpPr>
        <p:spPr>
          <a:xfrm>
            <a:off x="1777285" y="3232911"/>
            <a:ext cx="9933929" cy="3911283"/>
          </a:xfrm>
        </p:spPr>
        <p:txBody>
          <a:bodyPr anchor="t"/>
          <a:lstStyle/>
          <a:p>
            <a:pPr marL="0" indent="0">
              <a:lnSpc>
                <a:spcPct val="100000"/>
              </a:lnSpc>
              <a:buClr>
                <a:schemeClr val="accent1">
                  <a:lumMod val="50000"/>
                </a:schemeClr>
              </a:buClr>
              <a:buNone/>
            </a:pPr>
            <a:r>
              <a:rPr lang="fr-CA" sz="1900" b="1" dirty="0">
                <a:solidFill>
                  <a:schemeClr val="tx1"/>
                </a:solidFill>
                <a:latin typeface="Arial" panose="020B0604020202020204" pitchFamily="34" charset="0"/>
                <a:ea typeface="Calibri" panose="020F0502020204030204" pitchFamily="34" charset="0"/>
                <a:cs typeface="Arial" panose="020B0604020202020204" pitchFamily="34" charset="0"/>
              </a:rPr>
              <a:t>Résultats et évaluation </a:t>
            </a:r>
          </a:p>
          <a:p>
            <a:pPr>
              <a:lnSpc>
                <a:spcPct val="100000"/>
              </a:lnSpc>
              <a:buClr>
                <a:schemeClr val="accent1">
                  <a:lumMod val="50000"/>
                </a:schemeClr>
              </a:buClr>
            </a:pPr>
            <a:r>
              <a:rPr lang="fr-CA" sz="1900" dirty="0">
                <a:solidFill>
                  <a:schemeClr val="tx1"/>
                </a:solidFill>
                <a:latin typeface="Arial" panose="020B0604020202020204" pitchFamily="34" charset="0"/>
                <a:ea typeface="Calibri" panose="020F0502020204030204" pitchFamily="34" charset="0"/>
                <a:cs typeface="Arial" panose="020B0604020202020204" pitchFamily="34" charset="0"/>
              </a:rPr>
              <a:t>Tel qu’indiqué en tant que priorité dans le Cadre de l’AGJE des Premières Nations, l'APN a engagé le </a:t>
            </a:r>
            <a:r>
              <a:rPr lang="fr-CA" sz="1900" dirty="0" err="1">
                <a:solidFill>
                  <a:schemeClr val="tx1"/>
                </a:solidFill>
                <a:latin typeface="Arial" panose="020B0604020202020204" pitchFamily="34" charset="0"/>
                <a:ea typeface="Calibri" panose="020F0502020204030204" pitchFamily="34" charset="0"/>
                <a:cs typeface="Arial" panose="020B0604020202020204" pitchFamily="34" charset="0"/>
              </a:rPr>
              <a:t>Firelight</a:t>
            </a:r>
            <a:r>
              <a:rPr lang="fr-CA" sz="1900" dirty="0">
                <a:solidFill>
                  <a:schemeClr val="tx1"/>
                </a:solidFill>
                <a:latin typeface="Arial" panose="020B0604020202020204" pitchFamily="34" charset="0"/>
                <a:ea typeface="Calibri" panose="020F0502020204030204" pitchFamily="34" charset="0"/>
                <a:cs typeface="Arial" panose="020B0604020202020204" pitchFamily="34" charset="0"/>
              </a:rPr>
              <a:t> Group pour contribuer à l'élaboration d'un cadre de résultats et d'une stratégie d'évaluation des Premières Nations concernant l’AGJE.</a:t>
            </a:r>
          </a:p>
          <a:p>
            <a:pPr>
              <a:lnSpc>
                <a:spcPct val="100000"/>
              </a:lnSpc>
              <a:buClr>
                <a:schemeClr val="accent1">
                  <a:lumMod val="50000"/>
                </a:schemeClr>
              </a:buClr>
            </a:pPr>
            <a:r>
              <a:rPr lang="fr-CA" sz="1900" dirty="0">
                <a:solidFill>
                  <a:schemeClr val="tx1"/>
                </a:solidFill>
                <a:latin typeface="Arial" panose="020B0604020202020204" pitchFamily="34" charset="0"/>
                <a:ea typeface="Calibri" panose="020F0502020204030204" pitchFamily="34" charset="0"/>
                <a:cs typeface="Arial" panose="020B0604020202020204" pitchFamily="34" charset="0"/>
              </a:rPr>
              <a:t>Le cadre de résultats et la stratégie d'évaluation doivent être élaborés d'ici février 2025, puis validés par les Premières Nations-en-Assemblée à l‘Assemblée générale annuelle de juillet 2025 par l’intermédiaire d'un projet de résolution.</a:t>
            </a:r>
          </a:p>
          <a:p>
            <a:pPr marL="0" indent="0">
              <a:lnSpc>
                <a:spcPct val="100000"/>
              </a:lnSpc>
              <a:buClr>
                <a:schemeClr val="accent1">
                  <a:lumMod val="50000"/>
                </a:schemeClr>
              </a:buClr>
              <a:buNone/>
            </a:pPr>
            <a:endParaRPr lang="fr-CA" sz="19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183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34" descr="Compass with solid fill">
            <a:extLst>
              <a:ext uri="{FF2B5EF4-FFF2-40B4-BE49-F238E27FC236}">
                <a16:creationId xmlns:a16="http://schemas.microsoft.com/office/drawing/2014/main" id="{B1270045-0765-1556-9B78-E5AB654B6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735" y="3255449"/>
            <a:ext cx="464894" cy="464894"/>
          </a:xfrm>
          <a:prstGeom prst="rect">
            <a:avLst/>
          </a:prstGeom>
        </p:spPr>
      </p:pic>
      <p:sp>
        <p:nvSpPr>
          <p:cNvPr id="7" name="Title 1">
            <a:extLst>
              <a:ext uri="{FF2B5EF4-FFF2-40B4-BE49-F238E27FC236}">
                <a16:creationId xmlns:a16="http://schemas.microsoft.com/office/drawing/2014/main" id="{FA56926D-8AE2-BD9E-10F4-4FE96F90B54D}"/>
              </a:ext>
            </a:extLst>
          </p:cNvPr>
          <p:cNvSpPr>
            <a:spLocks noGrp="1"/>
          </p:cNvSpPr>
          <p:nvPr>
            <p:ph type="title"/>
          </p:nvPr>
        </p:nvSpPr>
        <p:spPr>
          <a:xfrm>
            <a:off x="1696905" y="2034862"/>
            <a:ext cx="10162586" cy="561018"/>
          </a:xfrm>
        </p:spPr>
        <p:txBody>
          <a:bodyPr/>
          <a:lstStyle/>
          <a:p>
            <a:pPr>
              <a:lnSpc>
                <a:spcPct val="100000"/>
              </a:lnSpc>
            </a:pPr>
            <a:r>
              <a:rPr lang="en-US" sz="2800" dirty="0" err="1">
                <a:solidFill>
                  <a:srgbClr val="016DAF"/>
                </a:solidFill>
                <a:latin typeface="Arial" panose="020B0604020202020204" pitchFamily="34" charset="0"/>
                <a:cs typeface="Arial" panose="020B0604020202020204" pitchFamily="34" charset="0"/>
              </a:rPr>
              <a:t>L’avenir</a:t>
            </a:r>
            <a:r>
              <a:rPr lang="en-US" sz="2800" dirty="0">
                <a:solidFill>
                  <a:srgbClr val="016DAF"/>
                </a:solidFill>
                <a:latin typeface="Arial" panose="020B0604020202020204" pitchFamily="34" charset="0"/>
                <a:cs typeface="Arial" panose="020B0604020202020204" pitchFamily="34" charset="0"/>
              </a:rPr>
              <a:t> du </a:t>
            </a:r>
            <a:r>
              <a:rPr lang="en-US" sz="2800" dirty="0" err="1">
                <a:solidFill>
                  <a:srgbClr val="016DAF"/>
                </a:solidFill>
                <a:latin typeface="Arial" panose="020B0604020202020204" pitchFamily="34" charset="0"/>
                <a:cs typeface="Arial" panose="020B0604020202020204" pitchFamily="34" charset="0"/>
              </a:rPr>
              <a:t>plaidoyer</a:t>
            </a:r>
            <a:r>
              <a:rPr lang="en-US" sz="2800" dirty="0">
                <a:solidFill>
                  <a:srgbClr val="016DAF"/>
                </a:solidFill>
                <a:latin typeface="Arial" panose="020B0604020202020204" pitchFamily="34" charset="0"/>
                <a:cs typeface="Arial" panose="020B0604020202020204" pitchFamily="34" charset="0"/>
              </a:rPr>
              <a:t> des Premières Nations </a:t>
            </a:r>
            <a:r>
              <a:rPr lang="en-US" sz="2800" dirty="0" err="1">
                <a:solidFill>
                  <a:srgbClr val="016DAF"/>
                </a:solidFill>
                <a:latin typeface="Arial" panose="020B0604020202020204" pitchFamily="34" charset="0"/>
                <a:cs typeface="Arial" panose="020B0604020202020204" pitchFamily="34" charset="0"/>
              </a:rPr>
              <a:t>concernant</a:t>
            </a:r>
            <a:r>
              <a:rPr lang="en-US" sz="2800" dirty="0">
                <a:solidFill>
                  <a:srgbClr val="016DAF"/>
                </a:solidFill>
                <a:latin typeface="Arial" panose="020B0604020202020204" pitchFamily="34" charset="0"/>
                <a:cs typeface="Arial" panose="020B0604020202020204" pitchFamily="34" charset="0"/>
              </a:rPr>
              <a:t> </a:t>
            </a:r>
            <a:r>
              <a:rPr lang="en-US" sz="2800" dirty="0" err="1">
                <a:solidFill>
                  <a:srgbClr val="016DAF"/>
                </a:solidFill>
                <a:latin typeface="Arial" panose="020B0604020202020204" pitchFamily="34" charset="0"/>
                <a:cs typeface="Arial" panose="020B0604020202020204" pitchFamily="34" charset="0"/>
              </a:rPr>
              <a:t>l’AGJE</a:t>
            </a:r>
            <a:endParaRPr lang="en-CA" sz="2800" dirty="0">
              <a:solidFill>
                <a:srgbClr val="016DAF"/>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50F052E9-1C55-A13A-EAFA-749E7B8A6469}"/>
              </a:ext>
            </a:extLst>
          </p:cNvPr>
          <p:cNvSpPr>
            <a:spLocks noGrp="1"/>
          </p:cNvSpPr>
          <p:nvPr>
            <p:ph idx="1"/>
          </p:nvPr>
        </p:nvSpPr>
        <p:spPr>
          <a:xfrm>
            <a:off x="1548629" y="3039414"/>
            <a:ext cx="10162585" cy="3448881"/>
          </a:xfrm>
        </p:spPr>
        <p:txBody>
          <a:bodyPr anchor="t"/>
          <a:lstStyle/>
          <a:p>
            <a:pPr marL="0" indent="0">
              <a:lnSpc>
                <a:spcPct val="100000"/>
              </a:lnSpc>
              <a:buClr>
                <a:schemeClr val="accent1">
                  <a:lumMod val="50000"/>
                </a:schemeClr>
              </a:buClr>
              <a:buNone/>
            </a:pPr>
            <a:r>
              <a:rPr lang="fr-CA" sz="1900" b="1" dirty="0">
                <a:solidFill>
                  <a:schemeClr val="tx1"/>
                </a:solidFill>
                <a:latin typeface="Calibri" panose="020F0502020204030204" pitchFamily="34" charset="0"/>
                <a:ea typeface="Calibri" panose="020F0502020204030204" pitchFamily="34" charset="0"/>
                <a:cs typeface="Calibri" panose="020F0502020204030204" pitchFamily="34" charset="0"/>
              </a:rPr>
              <a:t>Immobilisations et infrastructures</a:t>
            </a:r>
          </a:p>
          <a:p>
            <a:pPr>
              <a:lnSpc>
                <a:spcPct val="100000"/>
              </a:lnSpc>
              <a:buClr>
                <a:schemeClr val="accent1">
                  <a:lumMod val="50000"/>
                </a:schemeClr>
              </a:buClr>
            </a:pPr>
            <a:r>
              <a:rPr lang="fr-CA" sz="1900" dirty="0">
                <a:solidFill>
                  <a:schemeClr val="tx1"/>
                </a:solidFill>
                <a:latin typeface="Calibri" panose="020F0502020204030204" pitchFamily="34" charset="0"/>
                <a:ea typeface="Calibri" panose="020F0502020204030204" pitchFamily="34" charset="0"/>
                <a:cs typeface="Calibri" panose="020F0502020204030204" pitchFamily="34" charset="0"/>
              </a:rPr>
              <a:t>Les investissements actuels dans les immobilisations et infrastructures de l’AGJE ne sont pas basés sur les besoins ou ne sont pas suffisamment adéquats pour réaliser les réparations et rénovations élémentaires relatives à la santé et à la sécurité qui sont nécessaires dans toutes les régions et nations. </a:t>
            </a:r>
          </a:p>
          <a:p>
            <a:pPr>
              <a:lnSpc>
                <a:spcPct val="100000"/>
              </a:lnSpc>
              <a:buClr>
                <a:schemeClr val="accent1">
                  <a:lumMod val="50000"/>
                </a:schemeClr>
              </a:buClr>
            </a:pPr>
            <a:r>
              <a:rPr lang="fr-CA" sz="1900" dirty="0">
                <a:solidFill>
                  <a:schemeClr val="tx1"/>
                </a:solidFill>
                <a:latin typeface="Calibri" panose="020F0502020204030204" pitchFamily="34" charset="0"/>
                <a:ea typeface="Calibri" panose="020F0502020204030204" pitchFamily="34" charset="0"/>
                <a:cs typeface="Calibri" panose="020F0502020204030204" pitchFamily="34" charset="0"/>
              </a:rPr>
              <a:t>L'APN soutiendra la coordination et un sondage de base parmi les régions pour évaluer les biens et besoins actuels en matière d'immobilisations et d'infrastructures et étayer ainsi tout futur plaidoyer budgétaire visant à obtenir un financement suffisant et fondé sur les besoins. </a:t>
            </a:r>
          </a:p>
          <a:p>
            <a:pPr marL="0" indent="0">
              <a:lnSpc>
                <a:spcPct val="100000"/>
              </a:lnSpc>
              <a:buClr>
                <a:schemeClr val="accent1">
                  <a:lumMod val="50000"/>
                </a:schemeClr>
              </a:buClr>
              <a:buNone/>
            </a:pPr>
            <a:endParaRPr lang="fr-CA"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50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a:xfrm>
            <a:off x="2006398" y="2133600"/>
            <a:ext cx="8179201" cy="2590800"/>
          </a:xfrm>
        </p:spPr>
        <p:txBody>
          <a:bodyPr anchor="ctr">
            <a:normAutofit/>
          </a:bodyPr>
          <a:lstStyle/>
          <a:p>
            <a:r>
              <a:rPr lang="en-US" dirty="0">
                <a:solidFill>
                  <a:srgbClr val="016DAF"/>
                </a:solidFill>
                <a:latin typeface="Arial" panose="020B0604020202020204" pitchFamily="34" charset="0"/>
                <a:cs typeface="Arial" panose="020B0604020202020204" pitchFamily="34" charset="0"/>
              </a:rPr>
              <a:t>Merci! </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a:xfrm>
            <a:off x="2006398" y="4258827"/>
            <a:ext cx="8179202" cy="1301015"/>
          </a:xfrm>
        </p:spPr>
        <p:txBody>
          <a:bodyPr/>
          <a:lstStyle/>
          <a:p>
            <a:r>
              <a:rPr lang="en-US" dirty="0">
                <a:solidFill>
                  <a:schemeClr val="tx1"/>
                </a:solidFill>
                <a:latin typeface="Arial" panose="020B0604020202020204" pitchFamily="34" charset="0"/>
                <a:cs typeface="Arial" panose="020B0604020202020204" pitchFamily="34" charset="0"/>
              </a:rPr>
              <a:t>Jessica Quinn, </a:t>
            </a:r>
            <a:r>
              <a:rPr lang="en-US" dirty="0" err="1">
                <a:solidFill>
                  <a:schemeClr val="tx1"/>
                </a:solidFill>
                <a:latin typeface="Arial" panose="020B0604020202020204" pitchFamily="34" charset="0"/>
                <a:cs typeface="Arial" panose="020B0604020202020204" pitchFamily="34" charset="0"/>
              </a:rPr>
              <a:t>analyste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principale</a:t>
            </a:r>
            <a:r>
              <a:rPr lang="en-US" dirty="0">
                <a:solidFill>
                  <a:schemeClr val="tx1"/>
                </a:solidFill>
                <a:latin typeface="Arial" panose="020B0604020202020204" pitchFamily="34" charset="0"/>
                <a:cs typeface="Arial" panose="020B0604020202020204" pitchFamily="34" charset="0"/>
              </a:rPr>
              <a:t> des </a:t>
            </a:r>
            <a:r>
              <a:rPr lang="en-US" dirty="0" err="1">
                <a:solidFill>
                  <a:schemeClr val="tx1"/>
                </a:solidFill>
                <a:latin typeface="Arial" panose="020B0604020202020204" pitchFamily="34" charset="0"/>
                <a:cs typeface="Arial" panose="020B0604020202020204" pitchFamily="34" charset="0"/>
              </a:rPr>
              <a:t>politiques</a:t>
            </a:r>
            <a:endParaRPr lang="en-US" dirty="0">
              <a:solidFill>
                <a:schemeClr val="tx1"/>
              </a:solidFill>
              <a:latin typeface="Arial" panose="020B0604020202020204" pitchFamily="34" charset="0"/>
              <a:cs typeface="Arial" panose="020B0604020202020204" pitchFamily="34" charset="0"/>
            </a:endParaRPr>
          </a:p>
          <a:p>
            <a:r>
              <a:rPr lang="en-US" dirty="0">
                <a:solidFill>
                  <a:srgbClr val="016DA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jquinn@afn.ca </a:t>
            </a:r>
          </a:p>
        </p:txBody>
      </p:sp>
    </p:spTree>
    <p:extLst>
      <p:ext uri="{BB962C8B-B14F-4D97-AF65-F5344CB8AC3E}">
        <p14:creationId xmlns:p14="http://schemas.microsoft.com/office/powerpoint/2010/main" val="425216724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TotalTime>
  <Words>1015</Words>
  <Application>Microsoft Macintosh PowerPoint</Application>
  <PresentationFormat>Widescreen</PresentationFormat>
  <Paragraphs>49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1_Custom Design</vt:lpstr>
      <vt:lpstr>   Séance de dialogue : Compte rendu technique sur le modèle d'allocation du financement de l'apprentissage et de la garde des jeunes enfants des Premières Nations  </vt:lpstr>
      <vt:lpstr>Cadre stratégique national de l’AGJE des Premières Nations</vt:lpstr>
      <vt:lpstr>Investissements fédéraux dans l’AGJE des Premières Nations </vt:lpstr>
      <vt:lpstr>Progrès du modèle de financement de l’AGJE des Premières Nations</vt:lpstr>
      <vt:lpstr>Options de modèle de financement de l’AGJE des Premières Nations</vt:lpstr>
      <vt:lpstr>Options de modèle de financement de l’AGJE des Premières Nations</vt:lpstr>
      <vt:lpstr>L’avenir du plaidoyer des Premières Nations concernant l’AGJE</vt:lpstr>
      <vt:lpstr>L’avenir du plaidoyer des Premières Nations concernant l’AGJE</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docId:26581C008CD11A330FE030736FB07E11</cp:keywords>
  <cp:lastModifiedBy>Hollie King</cp:lastModifiedBy>
  <cp:revision>46</cp:revision>
  <dcterms:created xsi:type="dcterms:W3CDTF">2020-01-06T15:32:02Z</dcterms:created>
  <dcterms:modified xsi:type="dcterms:W3CDTF">2024-07-05T22:36:27Z</dcterms:modified>
</cp:coreProperties>
</file>