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361" r:id="rId2"/>
    <p:sldId id="380" r:id="rId3"/>
    <p:sldId id="362" r:id="rId4"/>
    <p:sldId id="363" r:id="rId5"/>
    <p:sldId id="365" r:id="rId6"/>
    <p:sldId id="375" r:id="rId7"/>
    <p:sldId id="376" r:id="rId8"/>
    <p:sldId id="379" r:id="rId9"/>
    <p:sldId id="378" r:id="rId10"/>
    <p:sldId id="368" r:id="rId11"/>
    <p:sldId id="367" r:id="rId12"/>
    <p:sldId id="373" r:id="rId13"/>
    <p:sldId id="372" r:id="rId14"/>
    <p:sldId id="369" r:id="rId15"/>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FC4"/>
    <a:srgbClr val="BBF9DB"/>
    <a:srgbClr val="FAC9F1"/>
    <a:srgbClr val="FA7F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p:restoredTop sz="91304"/>
  </p:normalViewPr>
  <p:slideViewPr>
    <p:cSldViewPr snapToGrid="0">
      <p:cViewPr varScale="1">
        <p:scale>
          <a:sx n="101" d="100"/>
          <a:sy n="101" d="100"/>
        </p:scale>
        <p:origin x="18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BD2A4-280E-5647-9D39-CD3B47DC8FE3}" type="datetimeFigureOut">
              <a:rPr lang="en-US" smtClean="0"/>
              <a:t>1/21/26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96926-4BB9-E04A-8436-477B610EAE5E}" type="slidenum">
              <a:rPr lang="en-US" smtClean="0"/>
              <a:t>‹#›</a:t>
            </a:fld>
            <a:endParaRPr lang="en-US"/>
          </a:p>
        </p:txBody>
      </p:sp>
    </p:spTree>
    <p:extLst>
      <p:ext uri="{BB962C8B-B14F-4D97-AF65-F5344CB8AC3E}">
        <p14:creationId xmlns:p14="http://schemas.microsoft.com/office/powerpoint/2010/main" val="301164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F42518-56AC-A045-A8D8-BAEE14683FE1}" type="datetimeFigureOut">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CC1F2-5D27-D14D-B175-2514D3D46A8F}" type="slidenum">
              <a:rPr lang="en-US" smtClean="0"/>
              <a:t>‹#›</a:t>
            </a:fld>
            <a:endParaRPr lang="en-US"/>
          </a:p>
        </p:txBody>
      </p:sp>
    </p:spTree>
    <p:extLst>
      <p:ext uri="{BB962C8B-B14F-4D97-AF65-F5344CB8AC3E}">
        <p14:creationId xmlns:p14="http://schemas.microsoft.com/office/powerpoint/2010/main" val="20731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42518-56AC-A045-A8D8-BAEE14683FE1}" type="datetimeFigureOut">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CC1F2-5D27-D14D-B175-2514D3D46A8F}" type="slidenum">
              <a:rPr lang="en-US" smtClean="0"/>
              <a:t>‹#›</a:t>
            </a:fld>
            <a:endParaRPr lang="en-US"/>
          </a:p>
        </p:txBody>
      </p:sp>
    </p:spTree>
    <p:extLst>
      <p:ext uri="{BB962C8B-B14F-4D97-AF65-F5344CB8AC3E}">
        <p14:creationId xmlns:p14="http://schemas.microsoft.com/office/powerpoint/2010/main" val="414091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42518-56AC-A045-A8D8-BAEE14683FE1}" type="datetimeFigureOut">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CC1F2-5D27-D14D-B175-2514D3D46A8F}" type="slidenum">
              <a:rPr lang="en-US" smtClean="0"/>
              <a:t>‹#›</a:t>
            </a:fld>
            <a:endParaRPr lang="en-US"/>
          </a:p>
        </p:txBody>
      </p:sp>
    </p:spTree>
    <p:extLst>
      <p:ext uri="{BB962C8B-B14F-4D97-AF65-F5344CB8AC3E}">
        <p14:creationId xmlns:p14="http://schemas.microsoft.com/office/powerpoint/2010/main" val="78478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42518-56AC-A045-A8D8-BAEE14683FE1}" type="datetimeFigureOut">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CC1F2-5D27-D14D-B175-2514D3D46A8F}" type="slidenum">
              <a:rPr lang="en-US" smtClean="0"/>
              <a:t>‹#›</a:t>
            </a:fld>
            <a:endParaRPr lang="en-US"/>
          </a:p>
        </p:txBody>
      </p:sp>
    </p:spTree>
    <p:extLst>
      <p:ext uri="{BB962C8B-B14F-4D97-AF65-F5344CB8AC3E}">
        <p14:creationId xmlns:p14="http://schemas.microsoft.com/office/powerpoint/2010/main" val="338976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42518-56AC-A045-A8D8-BAEE14683FE1}" type="datetimeFigureOut">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CC1F2-5D27-D14D-B175-2514D3D46A8F}" type="slidenum">
              <a:rPr lang="en-US" smtClean="0"/>
              <a:t>‹#›</a:t>
            </a:fld>
            <a:endParaRPr lang="en-US"/>
          </a:p>
        </p:txBody>
      </p:sp>
    </p:spTree>
    <p:extLst>
      <p:ext uri="{BB962C8B-B14F-4D97-AF65-F5344CB8AC3E}">
        <p14:creationId xmlns:p14="http://schemas.microsoft.com/office/powerpoint/2010/main" val="153245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F42518-56AC-A045-A8D8-BAEE14683FE1}" type="datetimeFigureOut">
              <a:rPr lang="en-US" smtClean="0"/>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CC1F2-5D27-D14D-B175-2514D3D46A8F}" type="slidenum">
              <a:rPr lang="en-US" smtClean="0"/>
              <a:t>‹#›</a:t>
            </a:fld>
            <a:endParaRPr lang="en-US"/>
          </a:p>
        </p:txBody>
      </p:sp>
    </p:spTree>
    <p:extLst>
      <p:ext uri="{BB962C8B-B14F-4D97-AF65-F5344CB8AC3E}">
        <p14:creationId xmlns:p14="http://schemas.microsoft.com/office/powerpoint/2010/main" val="388469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F42518-56AC-A045-A8D8-BAEE14683FE1}" type="datetimeFigureOut">
              <a:rPr lang="en-US" smtClean="0"/>
              <a:t>1/21/26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CC1F2-5D27-D14D-B175-2514D3D46A8F}" type="slidenum">
              <a:rPr lang="en-US" smtClean="0"/>
              <a:t>‹#›</a:t>
            </a:fld>
            <a:endParaRPr lang="en-US"/>
          </a:p>
        </p:txBody>
      </p:sp>
    </p:spTree>
    <p:extLst>
      <p:ext uri="{BB962C8B-B14F-4D97-AF65-F5344CB8AC3E}">
        <p14:creationId xmlns:p14="http://schemas.microsoft.com/office/powerpoint/2010/main" val="1372633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F42518-56AC-A045-A8D8-BAEE14683FE1}" type="datetimeFigureOut">
              <a:rPr lang="en-US" smtClean="0"/>
              <a:t>1/21/26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CC1F2-5D27-D14D-B175-2514D3D46A8F}" type="slidenum">
              <a:rPr lang="en-US" smtClean="0"/>
              <a:t>‹#›</a:t>
            </a:fld>
            <a:endParaRPr lang="en-US"/>
          </a:p>
        </p:txBody>
      </p:sp>
    </p:spTree>
    <p:extLst>
      <p:ext uri="{BB962C8B-B14F-4D97-AF65-F5344CB8AC3E}">
        <p14:creationId xmlns:p14="http://schemas.microsoft.com/office/powerpoint/2010/main" val="217860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42518-56AC-A045-A8D8-BAEE14683FE1}" type="datetimeFigureOut">
              <a:rPr lang="en-US" smtClean="0"/>
              <a:t>1/21/26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CC1F2-5D27-D14D-B175-2514D3D46A8F}" type="slidenum">
              <a:rPr lang="en-US" smtClean="0"/>
              <a:t>‹#›</a:t>
            </a:fld>
            <a:endParaRPr lang="en-US"/>
          </a:p>
        </p:txBody>
      </p:sp>
    </p:spTree>
    <p:extLst>
      <p:ext uri="{BB962C8B-B14F-4D97-AF65-F5344CB8AC3E}">
        <p14:creationId xmlns:p14="http://schemas.microsoft.com/office/powerpoint/2010/main" val="384659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42518-56AC-A045-A8D8-BAEE14683FE1}" type="datetimeFigureOut">
              <a:rPr lang="en-US" smtClean="0"/>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CC1F2-5D27-D14D-B175-2514D3D46A8F}" type="slidenum">
              <a:rPr lang="en-US" smtClean="0"/>
              <a:t>‹#›</a:t>
            </a:fld>
            <a:endParaRPr lang="en-US"/>
          </a:p>
        </p:txBody>
      </p:sp>
    </p:spTree>
    <p:extLst>
      <p:ext uri="{BB962C8B-B14F-4D97-AF65-F5344CB8AC3E}">
        <p14:creationId xmlns:p14="http://schemas.microsoft.com/office/powerpoint/2010/main" val="178479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42518-56AC-A045-A8D8-BAEE14683FE1}" type="datetimeFigureOut">
              <a:rPr lang="en-US" smtClean="0"/>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CC1F2-5D27-D14D-B175-2514D3D46A8F}" type="slidenum">
              <a:rPr lang="en-US" smtClean="0"/>
              <a:t>‹#›</a:t>
            </a:fld>
            <a:endParaRPr lang="en-US"/>
          </a:p>
        </p:txBody>
      </p:sp>
    </p:spTree>
    <p:extLst>
      <p:ext uri="{BB962C8B-B14F-4D97-AF65-F5344CB8AC3E}">
        <p14:creationId xmlns:p14="http://schemas.microsoft.com/office/powerpoint/2010/main" val="209972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42518-56AC-A045-A8D8-BAEE14683FE1}" type="datetimeFigureOut">
              <a:rPr lang="en-US" smtClean="0"/>
              <a:t>1/21/26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CC1F2-5D27-D14D-B175-2514D3D46A8F}" type="slidenum">
              <a:rPr lang="en-US" smtClean="0"/>
              <a:t>‹#›</a:t>
            </a:fld>
            <a:endParaRPr lang="en-US"/>
          </a:p>
        </p:txBody>
      </p:sp>
    </p:spTree>
    <p:extLst>
      <p:ext uri="{BB962C8B-B14F-4D97-AF65-F5344CB8AC3E}">
        <p14:creationId xmlns:p14="http://schemas.microsoft.com/office/powerpoint/2010/main" val="2396290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SC_LGO">
            <a:extLst>
              <a:ext uri="{FF2B5EF4-FFF2-40B4-BE49-F238E27FC236}">
                <a16:creationId xmlns:a16="http://schemas.microsoft.com/office/drawing/2014/main" id="{D80C0349-84AC-B067-491E-3F9C63731DC2}"/>
              </a:ext>
            </a:extLst>
          </p:cNvPr>
          <p:cNvPicPr>
            <a:picLocks noChangeAspect="1"/>
          </p:cNvPicPr>
          <p:nvPr/>
        </p:nvPicPr>
        <p:blipFill>
          <a:blip r:embed="rId2">
            <a:alphaModFix amt="13000"/>
          </a:blip>
          <a:srcRect/>
          <a:stretch>
            <a:fillRect/>
          </a:stretch>
        </p:blipFill>
        <p:spPr bwMode="auto">
          <a:xfrm>
            <a:off x="-22303" y="55756"/>
            <a:ext cx="5759402" cy="6779941"/>
          </a:xfrm>
          <a:prstGeom prst="rect">
            <a:avLst/>
          </a:prstGeom>
          <a:noFill/>
          <a:ln w="9525">
            <a:noFill/>
            <a:miter lim="800000"/>
            <a:headEnd/>
            <a:tailEnd/>
          </a:ln>
        </p:spPr>
      </p:pic>
      <p:sp>
        <p:nvSpPr>
          <p:cNvPr id="5" name="Rectangle 4">
            <a:extLst>
              <a:ext uri="{FF2B5EF4-FFF2-40B4-BE49-F238E27FC236}">
                <a16:creationId xmlns:a16="http://schemas.microsoft.com/office/drawing/2014/main" id="{15C4EB3D-BC69-1DB3-AC9D-5F06B84D2127}"/>
              </a:ext>
            </a:extLst>
          </p:cNvPr>
          <p:cNvSpPr/>
          <p:nvPr/>
        </p:nvSpPr>
        <p:spPr>
          <a:xfrm>
            <a:off x="0" y="4455886"/>
            <a:ext cx="9144000" cy="2402114"/>
          </a:xfrm>
          <a:prstGeom prst="rect">
            <a:avLst/>
          </a:prstGeom>
          <a:blipFill dpi="0" rotWithShape="1">
            <a:blip r:embed="rId3">
              <a:alphaModFix amt="17000"/>
            </a:blip>
            <a:srcRect/>
            <a:stretch>
              <a:fillRect/>
            </a:stretch>
          </a:blip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2017302-28EC-84CE-EC18-B3AD833BD482}"/>
              </a:ext>
            </a:extLst>
          </p:cNvPr>
          <p:cNvSpPr txBox="1"/>
          <p:nvPr/>
        </p:nvSpPr>
        <p:spPr>
          <a:xfrm>
            <a:off x="247051" y="401622"/>
            <a:ext cx="8606663" cy="1077218"/>
          </a:xfrm>
          <a:prstGeom prst="rect">
            <a:avLst/>
          </a:prstGeom>
          <a:noFill/>
        </p:spPr>
        <p:txBody>
          <a:bodyPr wrap="square" rtlCol="0">
            <a:spAutoFit/>
          </a:bodyPr>
          <a:lstStyle/>
          <a:p>
            <a:pPr algn="ctr"/>
            <a:r>
              <a:rPr lang="en-US" sz="3200" b="1" dirty="0"/>
              <a:t>Revisioning Income Support Programming </a:t>
            </a:r>
          </a:p>
          <a:p>
            <a:pPr algn="ctr"/>
            <a:r>
              <a:rPr lang="en-US" sz="3200" b="1" dirty="0"/>
              <a:t>as a Self-Governing First Nation </a:t>
            </a:r>
          </a:p>
        </p:txBody>
      </p:sp>
      <p:sp>
        <p:nvSpPr>
          <p:cNvPr id="8" name="TextBox 7">
            <a:extLst>
              <a:ext uri="{FF2B5EF4-FFF2-40B4-BE49-F238E27FC236}">
                <a16:creationId xmlns:a16="http://schemas.microsoft.com/office/drawing/2014/main" id="{8EDE006C-AAF3-D843-AD9A-928CCB5B3534}"/>
              </a:ext>
            </a:extLst>
          </p:cNvPr>
          <p:cNvSpPr txBox="1"/>
          <p:nvPr/>
        </p:nvSpPr>
        <p:spPr>
          <a:xfrm>
            <a:off x="5499362" y="2882595"/>
            <a:ext cx="3541986" cy="1585049"/>
          </a:xfrm>
          <a:prstGeom prst="rect">
            <a:avLst/>
          </a:prstGeom>
          <a:noFill/>
        </p:spPr>
        <p:txBody>
          <a:bodyPr wrap="square" rtlCol="0">
            <a:spAutoFit/>
          </a:bodyPr>
          <a:lstStyle/>
          <a:p>
            <a:r>
              <a:rPr lang="en-US" sz="2000" dirty="0"/>
              <a:t>Presented by:</a:t>
            </a:r>
          </a:p>
          <a:p>
            <a:endParaRPr lang="en-US" sz="500" dirty="0"/>
          </a:p>
          <a:p>
            <a:r>
              <a:rPr lang="en-US" b="1" dirty="0"/>
              <a:t>Nina Dickson, </a:t>
            </a:r>
            <a:r>
              <a:rPr lang="en-US" dirty="0"/>
              <a:t>Assistant Director</a:t>
            </a:r>
          </a:p>
          <a:p>
            <a:r>
              <a:rPr lang="en-US" dirty="0" err="1"/>
              <a:t>Dän</a:t>
            </a:r>
            <a:r>
              <a:rPr lang="en-US" dirty="0"/>
              <a:t> </a:t>
            </a:r>
            <a:r>
              <a:rPr lang="en-US" dirty="0" err="1"/>
              <a:t>Sóthän</a:t>
            </a:r>
            <a:r>
              <a:rPr lang="en-US" dirty="0"/>
              <a:t> </a:t>
            </a:r>
            <a:r>
              <a:rPr lang="en-US" dirty="0" err="1"/>
              <a:t>Nûtl’et</a:t>
            </a:r>
            <a:r>
              <a:rPr lang="en-US" dirty="0"/>
              <a:t> Do</a:t>
            </a:r>
          </a:p>
          <a:p>
            <a:r>
              <a:rPr lang="en-US" dirty="0"/>
              <a:t>Little Salmon/</a:t>
            </a:r>
            <a:r>
              <a:rPr lang="en-US" dirty="0" err="1"/>
              <a:t>Carmacks</a:t>
            </a:r>
            <a:r>
              <a:rPr lang="en-US" dirty="0"/>
              <a:t> First Nation</a:t>
            </a:r>
          </a:p>
          <a:p>
            <a:r>
              <a:rPr lang="en-US" dirty="0"/>
              <a:t>Yukon Territory</a:t>
            </a:r>
          </a:p>
        </p:txBody>
      </p:sp>
    </p:spTree>
    <p:extLst>
      <p:ext uri="{BB962C8B-B14F-4D97-AF65-F5344CB8AC3E}">
        <p14:creationId xmlns:p14="http://schemas.microsoft.com/office/powerpoint/2010/main" val="351947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25F73-7BC2-E091-E068-FD35A8CB35F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B83C12E-848D-02D3-66E5-628B1F5097AD}"/>
              </a:ext>
            </a:extLst>
          </p:cNvPr>
          <p:cNvSpPr txBox="1">
            <a:spLocks/>
          </p:cNvSpPr>
          <p:nvPr/>
        </p:nvSpPr>
        <p:spPr>
          <a:xfrm>
            <a:off x="258259" y="186921"/>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CHALLENGES</a:t>
            </a:r>
          </a:p>
        </p:txBody>
      </p:sp>
      <p:sp>
        <p:nvSpPr>
          <p:cNvPr id="5" name="Content Placeholder 2">
            <a:extLst>
              <a:ext uri="{FF2B5EF4-FFF2-40B4-BE49-F238E27FC236}">
                <a16:creationId xmlns:a16="http://schemas.microsoft.com/office/drawing/2014/main" id="{AA20D293-831A-BE16-450B-EC0877C33EBB}"/>
              </a:ext>
            </a:extLst>
          </p:cNvPr>
          <p:cNvSpPr>
            <a:spLocks noGrp="1"/>
          </p:cNvSpPr>
          <p:nvPr>
            <p:ph idx="1"/>
          </p:nvPr>
        </p:nvSpPr>
        <p:spPr>
          <a:xfrm>
            <a:off x="387928" y="869371"/>
            <a:ext cx="8395854" cy="5430409"/>
          </a:xfrm>
        </p:spPr>
        <p:txBody>
          <a:bodyPr>
            <a:normAutofit/>
          </a:bodyPr>
          <a:lstStyle/>
          <a:p>
            <a:pPr>
              <a:spcAft>
                <a:spcPts val="600"/>
              </a:spcAft>
            </a:pPr>
            <a:r>
              <a:rPr lang="en-CA" sz="2000" b="1" dirty="0">
                <a:solidFill>
                  <a:srgbClr val="0070C0"/>
                </a:solidFill>
              </a:rPr>
              <a:t>Implementation: </a:t>
            </a:r>
            <a:r>
              <a:rPr lang="en-CA" sz="1700" dirty="0">
                <a:solidFill>
                  <a:srgbClr val="000000"/>
                </a:solidFill>
              </a:rPr>
              <a:t>Implementation is the most difficult part and requires time and consistency. Designing new programs and writing policies and procedures is ‘easy’ – it’s challenging to implement changes and stay the course when there is push back or things don’t go as planned.</a:t>
            </a:r>
          </a:p>
          <a:p>
            <a:pPr>
              <a:spcAft>
                <a:spcPts val="600"/>
              </a:spcAft>
            </a:pPr>
            <a:r>
              <a:rPr lang="en-CA" sz="2000" b="1" dirty="0">
                <a:solidFill>
                  <a:srgbClr val="0070C0"/>
                </a:solidFill>
              </a:rPr>
              <a:t>Adjusting to change: </a:t>
            </a:r>
            <a:r>
              <a:rPr lang="en-CA" sz="1700" dirty="0">
                <a:solidFill>
                  <a:srgbClr val="000000"/>
                </a:solidFill>
              </a:rPr>
              <a:t>Supporting Citizens and staff to adjust to changes, even when regular updates are provided. Some Citizens did not want to complete forms or meet deadlines. With consistency, this has been improving.</a:t>
            </a:r>
          </a:p>
          <a:p>
            <a:pPr>
              <a:spcAft>
                <a:spcPts val="600"/>
              </a:spcAft>
            </a:pPr>
            <a:r>
              <a:rPr lang="en-CA" sz="2000" b="1" dirty="0">
                <a:solidFill>
                  <a:srgbClr val="0070C0"/>
                </a:solidFill>
              </a:rPr>
              <a:t>Internal culture change: </a:t>
            </a:r>
            <a:r>
              <a:rPr lang="en-CA" sz="1700" dirty="0">
                <a:solidFill>
                  <a:srgbClr val="000000"/>
                </a:solidFill>
              </a:rPr>
              <a:t>Creating an internal culture among staff to welcome and be comfortable with change. It can be difficult for staff to adjust to change when things have been done a certain way for a long time. </a:t>
            </a:r>
          </a:p>
          <a:p>
            <a:pPr>
              <a:spcAft>
                <a:spcPts val="600"/>
              </a:spcAft>
            </a:pPr>
            <a:r>
              <a:rPr lang="en-CA" sz="2000" b="1" dirty="0">
                <a:solidFill>
                  <a:srgbClr val="0070C0"/>
                </a:solidFill>
              </a:rPr>
              <a:t>Matching staff skills to roles: </a:t>
            </a:r>
            <a:r>
              <a:rPr lang="en-CA" sz="1700" dirty="0">
                <a:solidFill>
                  <a:srgbClr val="000000"/>
                </a:solidFill>
              </a:rPr>
              <a:t>Ensuring there is the right ‘fit’ between staff and their role in a new program. If there isn’t a good fit or match, changes may not get fully implemented.</a:t>
            </a:r>
          </a:p>
          <a:p>
            <a:pPr>
              <a:spcAft>
                <a:spcPts val="600"/>
              </a:spcAft>
            </a:pPr>
            <a:r>
              <a:rPr lang="en-CA" sz="2000" b="1" dirty="0">
                <a:solidFill>
                  <a:srgbClr val="0070C0"/>
                </a:solidFill>
              </a:rPr>
              <a:t>Implementing program changes without full policies in place: </a:t>
            </a:r>
            <a:r>
              <a:rPr lang="en-CA" sz="1700" dirty="0">
                <a:solidFill>
                  <a:srgbClr val="000000"/>
                </a:solidFill>
              </a:rPr>
              <a:t>We originally did not draft full lifepath planning and employment support policies and procedures. However, there was interest in moving this work forward from the start of implementation, so we rolled out the program but didn’t have strong policies in place yet to support decision making.</a:t>
            </a:r>
          </a:p>
        </p:txBody>
      </p:sp>
      <p:grpSp>
        <p:nvGrpSpPr>
          <p:cNvPr id="8" name="Group 7">
            <a:extLst>
              <a:ext uri="{FF2B5EF4-FFF2-40B4-BE49-F238E27FC236}">
                <a16:creationId xmlns:a16="http://schemas.microsoft.com/office/drawing/2014/main" id="{4822A042-AE04-0F3A-CFC1-FDD9A7A18671}"/>
              </a:ext>
            </a:extLst>
          </p:cNvPr>
          <p:cNvGrpSpPr/>
          <p:nvPr/>
        </p:nvGrpSpPr>
        <p:grpSpPr>
          <a:xfrm>
            <a:off x="414183" y="6186688"/>
            <a:ext cx="8390951" cy="593895"/>
            <a:chOff x="505623" y="6061795"/>
            <a:chExt cx="8390951" cy="593895"/>
          </a:xfrm>
        </p:grpSpPr>
        <p:pic>
          <p:nvPicPr>
            <p:cNvPr id="9" name="Picture 8" descr="LSC_LGO">
              <a:extLst>
                <a:ext uri="{FF2B5EF4-FFF2-40B4-BE49-F238E27FC236}">
                  <a16:creationId xmlns:a16="http://schemas.microsoft.com/office/drawing/2014/main" id="{837310CA-0909-D763-815A-6D180E250006}"/>
                </a:ext>
              </a:extLst>
            </p:cNvPr>
            <p:cNvPicPr>
              <a:picLocks noChangeAspect="1"/>
            </p:cNvPicPr>
            <p:nvPr/>
          </p:nvPicPr>
          <p:blipFill>
            <a:blip r:embed="rId2"/>
            <a:srcRect/>
            <a:stretch>
              <a:fillRect/>
            </a:stretch>
          </p:blipFill>
          <p:spPr bwMode="auto">
            <a:xfrm>
              <a:off x="505623" y="6061795"/>
              <a:ext cx="504500" cy="593895"/>
            </a:xfrm>
            <a:prstGeom prst="rect">
              <a:avLst/>
            </a:prstGeom>
            <a:noFill/>
            <a:ln w="9525">
              <a:noFill/>
              <a:miter lim="800000"/>
              <a:headEnd/>
              <a:tailEnd/>
            </a:ln>
          </p:spPr>
        </p:pic>
        <p:sp>
          <p:nvSpPr>
            <p:cNvPr id="10" name="TextBox 9">
              <a:extLst>
                <a:ext uri="{FF2B5EF4-FFF2-40B4-BE49-F238E27FC236}">
                  <a16:creationId xmlns:a16="http://schemas.microsoft.com/office/drawing/2014/main" id="{BDCD0EEF-2B4E-BE31-0A49-DA419BCCA67B}"/>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10</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EF82BDA3-47A6-73A0-6213-B6A2BD8BB272}"/>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075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86BC8-31B7-3A49-BE59-DE6591A1576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154ECB6-F5FD-AE1E-7638-5E9CFB9CDAE0}"/>
              </a:ext>
            </a:extLst>
          </p:cNvPr>
          <p:cNvSpPr txBox="1">
            <a:spLocks/>
          </p:cNvSpPr>
          <p:nvPr/>
        </p:nvSpPr>
        <p:spPr>
          <a:xfrm>
            <a:off x="258259" y="186921"/>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SUCCESSES and BEST PRACTICES</a:t>
            </a:r>
          </a:p>
        </p:txBody>
      </p:sp>
      <p:sp>
        <p:nvSpPr>
          <p:cNvPr id="5" name="Content Placeholder 2">
            <a:extLst>
              <a:ext uri="{FF2B5EF4-FFF2-40B4-BE49-F238E27FC236}">
                <a16:creationId xmlns:a16="http://schemas.microsoft.com/office/drawing/2014/main" id="{C8DEBCFC-DB1C-214D-073D-96096545E11B}"/>
              </a:ext>
            </a:extLst>
          </p:cNvPr>
          <p:cNvSpPr>
            <a:spLocks noGrp="1"/>
          </p:cNvSpPr>
          <p:nvPr>
            <p:ph idx="1"/>
          </p:nvPr>
        </p:nvSpPr>
        <p:spPr>
          <a:xfrm>
            <a:off x="360632" y="794083"/>
            <a:ext cx="8617176" cy="5029892"/>
          </a:xfrm>
        </p:spPr>
        <p:txBody>
          <a:bodyPr>
            <a:noAutofit/>
          </a:bodyPr>
          <a:lstStyle/>
          <a:p>
            <a:pPr marL="0" indent="0">
              <a:lnSpc>
                <a:spcPct val="120000"/>
              </a:lnSpc>
              <a:spcBef>
                <a:spcPts val="0"/>
              </a:spcBef>
              <a:buNone/>
            </a:pPr>
            <a:r>
              <a:rPr lang="en-CA" sz="1800" b="1" dirty="0">
                <a:solidFill>
                  <a:srgbClr val="0070C0"/>
                </a:solidFill>
              </a:rPr>
              <a:t>Citizen needs are different, so it is important to have program flexibility and take a person-centred approach.</a:t>
            </a:r>
          </a:p>
          <a:p>
            <a:pPr>
              <a:lnSpc>
                <a:spcPct val="110000"/>
              </a:lnSpc>
              <a:spcBef>
                <a:spcPts val="0"/>
              </a:spcBef>
            </a:pPr>
            <a:r>
              <a:rPr lang="en-CA" sz="1500" dirty="0">
                <a:solidFill>
                  <a:srgbClr val="000000"/>
                </a:solidFill>
              </a:rPr>
              <a:t>We developed temporary financial aid to bridge the gap between social assistance and self-sufficiency.</a:t>
            </a:r>
          </a:p>
          <a:p>
            <a:pPr>
              <a:lnSpc>
                <a:spcPct val="110000"/>
              </a:lnSpc>
              <a:spcBef>
                <a:spcPts val="0"/>
              </a:spcBef>
            </a:pPr>
            <a:r>
              <a:rPr lang="en-CA" sz="1500" dirty="0">
                <a:solidFill>
                  <a:srgbClr val="000000"/>
                </a:solidFill>
              </a:rPr>
              <a:t>It can meet different, short-term emergency needs that don’t fit under social assistance.</a:t>
            </a:r>
          </a:p>
          <a:p>
            <a:pPr>
              <a:lnSpc>
                <a:spcPct val="110000"/>
              </a:lnSpc>
              <a:spcBef>
                <a:spcPts val="0"/>
              </a:spcBef>
            </a:pPr>
            <a:r>
              <a:rPr lang="en-CA" sz="1500" dirty="0">
                <a:solidFill>
                  <a:srgbClr val="000000"/>
                </a:solidFill>
              </a:rPr>
              <a:t>This prevents Citizens from needing social assistance and helps them transition off social assistance.</a:t>
            </a:r>
          </a:p>
          <a:p>
            <a:pPr marL="0" indent="0">
              <a:lnSpc>
                <a:spcPct val="120000"/>
              </a:lnSpc>
              <a:spcBef>
                <a:spcPts val="0"/>
              </a:spcBef>
              <a:buNone/>
            </a:pPr>
            <a:endParaRPr lang="en-CA" sz="900" dirty="0">
              <a:solidFill>
                <a:srgbClr val="000000"/>
              </a:solidFill>
            </a:endParaRPr>
          </a:p>
          <a:p>
            <a:pPr marL="0" indent="0">
              <a:lnSpc>
                <a:spcPct val="120000"/>
              </a:lnSpc>
              <a:spcBef>
                <a:spcPts val="0"/>
              </a:spcBef>
              <a:buNone/>
            </a:pPr>
            <a:r>
              <a:rPr lang="en-CA" sz="1800" b="1" dirty="0">
                <a:solidFill>
                  <a:srgbClr val="0070C0"/>
                </a:solidFill>
              </a:rPr>
              <a:t>It is important to humanize income assistance programming and support our people.</a:t>
            </a:r>
          </a:p>
          <a:p>
            <a:pPr>
              <a:lnSpc>
                <a:spcPct val="110000"/>
              </a:lnSpc>
              <a:spcBef>
                <a:spcPts val="0"/>
              </a:spcBef>
            </a:pPr>
            <a:r>
              <a:rPr lang="en-CA" sz="1500" dirty="0">
                <a:solidFill>
                  <a:srgbClr val="000000"/>
                </a:solidFill>
              </a:rPr>
              <a:t>People have different journeys and experiences and deserve kindness and empathy.</a:t>
            </a:r>
          </a:p>
          <a:p>
            <a:pPr>
              <a:lnSpc>
                <a:spcPct val="110000"/>
              </a:lnSpc>
              <a:spcBef>
                <a:spcPts val="0"/>
              </a:spcBef>
            </a:pPr>
            <a:r>
              <a:rPr lang="en-CA" sz="1500" dirty="0">
                <a:solidFill>
                  <a:srgbClr val="000000"/>
                </a:solidFill>
              </a:rPr>
              <a:t>Social assistance is often designed to be punitive and doesn’t help or lift people up.</a:t>
            </a:r>
          </a:p>
          <a:p>
            <a:pPr>
              <a:lnSpc>
                <a:spcPct val="110000"/>
              </a:lnSpc>
              <a:spcBef>
                <a:spcPts val="0"/>
              </a:spcBef>
            </a:pPr>
            <a:r>
              <a:rPr lang="en-CA" sz="1500" dirty="0">
                <a:solidFill>
                  <a:srgbClr val="000000"/>
                </a:solidFill>
              </a:rPr>
              <a:t>Taking a more human approach will reduce the shame and stigma and better support our Citizens.</a:t>
            </a:r>
          </a:p>
          <a:p>
            <a:pPr marL="0" indent="0">
              <a:lnSpc>
                <a:spcPct val="120000"/>
              </a:lnSpc>
              <a:spcBef>
                <a:spcPts val="0"/>
              </a:spcBef>
              <a:buNone/>
            </a:pPr>
            <a:endParaRPr lang="en-CA" sz="900" dirty="0">
              <a:solidFill>
                <a:srgbClr val="000000"/>
              </a:solidFill>
            </a:endParaRPr>
          </a:p>
          <a:p>
            <a:pPr marL="0" indent="0">
              <a:lnSpc>
                <a:spcPct val="120000"/>
              </a:lnSpc>
              <a:spcBef>
                <a:spcPts val="0"/>
              </a:spcBef>
              <a:buNone/>
            </a:pPr>
            <a:r>
              <a:rPr lang="en-CA" sz="1800" b="1" dirty="0">
                <a:solidFill>
                  <a:srgbClr val="0070C0"/>
                </a:solidFill>
              </a:rPr>
              <a:t>Case management that focuses on employment helps people transition off assistance.</a:t>
            </a:r>
          </a:p>
          <a:p>
            <a:pPr>
              <a:lnSpc>
                <a:spcPct val="110000"/>
              </a:lnSpc>
              <a:spcBef>
                <a:spcPts val="0"/>
              </a:spcBef>
            </a:pPr>
            <a:r>
              <a:rPr lang="en-CA" sz="1500" dirty="0">
                <a:solidFill>
                  <a:srgbClr val="000000"/>
                </a:solidFill>
              </a:rPr>
              <a:t>Requires a thorough assessment of needs and a clear plan, along with ongoing follow-up and support.</a:t>
            </a:r>
          </a:p>
          <a:p>
            <a:pPr>
              <a:lnSpc>
                <a:spcPct val="110000"/>
              </a:lnSpc>
              <a:spcBef>
                <a:spcPts val="0"/>
              </a:spcBef>
            </a:pPr>
            <a:r>
              <a:rPr lang="en-CA" sz="1500" dirty="0">
                <a:solidFill>
                  <a:srgbClr val="000000"/>
                </a:solidFill>
              </a:rPr>
              <a:t>It is helpful if the First Nation can also provide employment opportunities for Citizens to build skills.</a:t>
            </a:r>
          </a:p>
          <a:p>
            <a:pPr marL="0" indent="0">
              <a:lnSpc>
                <a:spcPct val="120000"/>
              </a:lnSpc>
              <a:spcBef>
                <a:spcPts val="0"/>
              </a:spcBef>
              <a:buNone/>
            </a:pPr>
            <a:endParaRPr lang="en-CA" sz="800" dirty="0">
              <a:solidFill>
                <a:srgbClr val="0070C0"/>
              </a:solidFill>
            </a:endParaRPr>
          </a:p>
          <a:p>
            <a:pPr marL="0" indent="0">
              <a:lnSpc>
                <a:spcPct val="120000"/>
              </a:lnSpc>
              <a:spcBef>
                <a:spcPts val="0"/>
              </a:spcBef>
              <a:buNone/>
            </a:pPr>
            <a:r>
              <a:rPr lang="en-CA" sz="1800" b="1" dirty="0">
                <a:solidFill>
                  <a:srgbClr val="0070C0"/>
                </a:solidFill>
              </a:rPr>
              <a:t>Having clear policies and procedures helps staff and Citizens.</a:t>
            </a:r>
          </a:p>
          <a:p>
            <a:pPr>
              <a:lnSpc>
                <a:spcPct val="110000"/>
              </a:lnSpc>
              <a:spcBef>
                <a:spcPts val="0"/>
              </a:spcBef>
            </a:pPr>
            <a:r>
              <a:rPr lang="en-CA" sz="1500" dirty="0">
                <a:solidFill>
                  <a:srgbClr val="000000"/>
                </a:solidFill>
              </a:rPr>
              <a:t>Citizens understand the services and supports available and what they are eligible for.</a:t>
            </a:r>
          </a:p>
          <a:p>
            <a:pPr>
              <a:lnSpc>
                <a:spcPct val="110000"/>
              </a:lnSpc>
              <a:spcBef>
                <a:spcPts val="0"/>
              </a:spcBef>
            </a:pPr>
            <a:r>
              <a:rPr lang="en-CA" sz="1500" dirty="0">
                <a:solidFill>
                  <a:srgbClr val="000000"/>
                </a:solidFill>
              </a:rPr>
              <a:t>Improves communication and connection with Citizens and increases program transparency.</a:t>
            </a:r>
          </a:p>
          <a:p>
            <a:pPr>
              <a:lnSpc>
                <a:spcPct val="110000"/>
              </a:lnSpc>
              <a:spcBef>
                <a:spcPts val="0"/>
              </a:spcBef>
            </a:pPr>
            <a:r>
              <a:rPr lang="en-CA" sz="1500" dirty="0">
                <a:solidFill>
                  <a:srgbClr val="000000"/>
                </a:solidFill>
              </a:rPr>
              <a:t>Ensures all staff are on the same page about decisions and are providing benefits consistently.</a:t>
            </a:r>
          </a:p>
          <a:p>
            <a:pPr>
              <a:lnSpc>
                <a:spcPct val="110000"/>
              </a:lnSpc>
              <a:spcBef>
                <a:spcPts val="0"/>
              </a:spcBef>
            </a:pPr>
            <a:r>
              <a:rPr lang="en-CA" sz="1500" dirty="0">
                <a:solidFill>
                  <a:srgbClr val="000000"/>
                </a:solidFill>
              </a:rPr>
              <a:t>Consistently applying deadlines has improved administrative efficiency.</a:t>
            </a:r>
          </a:p>
          <a:p>
            <a:pPr marL="0" indent="0">
              <a:lnSpc>
                <a:spcPct val="120000"/>
              </a:lnSpc>
              <a:spcBef>
                <a:spcPts val="0"/>
              </a:spcBef>
              <a:buNone/>
            </a:pPr>
            <a:endParaRPr lang="en-CA" sz="1400" b="1" dirty="0">
              <a:solidFill>
                <a:srgbClr val="0070C0"/>
              </a:solidFill>
            </a:endParaRPr>
          </a:p>
        </p:txBody>
      </p:sp>
      <p:grpSp>
        <p:nvGrpSpPr>
          <p:cNvPr id="8" name="Group 7">
            <a:extLst>
              <a:ext uri="{FF2B5EF4-FFF2-40B4-BE49-F238E27FC236}">
                <a16:creationId xmlns:a16="http://schemas.microsoft.com/office/drawing/2014/main" id="{EA57C156-4505-9F98-E9C3-1A19EA2F1A95}"/>
              </a:ext>
            </a:extLst>
          </p:cNvPr>
          <p:cNvGrpSpPr/>
          <p:nvPr/>
        </p:nvGrpSpPr>
        <p:grpSpPr>
          <a:xfrm>
            <a:off x="414183" y="6186688"/>
            <a:ext cx="8390951" cy="593895"/>
            <a:chOff x="505623" y="6061795"/>
            <a:chExt cx="8390951" cy="593895"/>
          </a:xfrm>
        </p:grpSpPr>
        <p:pic>
          <p:nvPicPr>
            <p:cNvPr id="9" name="Picture 8" descr="LSC_LGO">
              <a:extLst>
                <a:ext uri="{FF2B5EF4-FFF2-40B4-BE49-F238E27FC236}">
                  <a16:creationId xmlns:a16="http://schemas.microsoft.com/office/drawing/2014/main" id="{1E9BC372-DB27-FB4A-2CC1-D8B2A36A37A3}"/>
                </a:ext>
              </a:extLst>
            </p:cNvPr>
            <p:cNvPicPr>
              <a:picLocks noChangeAspect="1"/>
            </p:cNvPicPr>
            <p:nvPr/>
          </p:nvPicPr>
          <p:blipFill>
            <a:blip r:embed="rId2"/>
            <a:srcRect/>
            <a:stretch>
              <a:fillRect/>
            </a:stretch>
          </p:blipFill>
          <p:spPr bwMode="auto">
            <a:xfrm>
              <a:off x="505623" y="6061795"/>
              <a:ext cx="504500" cy="593895"/>
            </a:xfrm>
            <a:prstGeom prst="rect">
              <a:avLst/>
            </a:prstGeom>
            <a:noFill/>
            <a:ln w="9525">
              <a:noFill/>
              <a:miter lim="800000"/>
              <a:headEnd/>
              <a:tailEnd/>
            </a:ln>
          </p:spPr>
        </p:pic>
        <p:sp>
          <p:nvSpPr>
            <p:cNvPr id="10" name="TextBox 9">
              <a:extLst>
                <a:ext uri="{FF2B5EF4-FFF2-40B4-BE49-F238E27FC236}">
                  <a16:creationId xmlns:a16="http://schemas.microsoft.com/office/drawing/2014/main" id="{A39937A4-B11C-0AE8-E51B-4C224DB21919}"/>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11</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8ADC0322-3290-9466-2214-304BB59CB54F}"/>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751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8282B-1459-1B8D-6732-68A854AE165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4844B73-275D-665C-89F4-57BBC9CCB984}"/>
              </a:ext>
            </a:extLst>
          </p:cNvPr>
          <p:cNvSpPr txBox="1">
            <a:spLocks/>
          </p:cNvSpPr>
          <p:nvPr/>
        </p:nvSpPr>
        <p:spPr>
          <a:xfrm>
            <a:off x="258259" y="186921"/>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CITIZEN SUCCESSES</a:t>
            </a:r>
          </a:p>
        </p:txBody>
      </p:sp>
      <p:grpSp>
        <p:nvGrpSpPr>
          <p:cNvPr id="8" name="Group 7">
            <a:extLst>
              <a:ext uri="{FF2B5EF4-FFF2-40B4-BE49-F238E27FC236}">
                <a16:creationId xmlns:a16="http://schemas.microsoft.com/office/drawing/2014/main" id="{6D5C946B-EB4D-5096-C5C6-9E8F884036EF}"/>
              </a:ext>
            </a:extLst>
          </p:cNvPr>
          <p:cNvGrpSpPr/>
          <p:nvPr/>
        </p:nvGrpSpPr>
        <p:grpSpPr>
          <a:xfrm>
            <a:off x="414183" y="6186688"/>
            <a:ext cx="8390951" cy="593895"/>
            <a:chOff x="505623" y="6061795"/>
            <a:chExt cx="8390951" cy="593895"/>
          </a:xfrm>
        </p:grpSpPr>
        <p:pic>
          <p:nvPicPr>
            <p:cNvPr id="9" name="Picture 8" descr="LSC_LGO">
              <a:extLst>
                <a:ext uri="{FF2B5EF4-FFF2-40B4-BE49-F238E27FC236}">
                  <a16:creationId xmlns:a16="http://schemas.microsoft.com/office/drawing/2014/main" id="{32CC7F92-611C-DF5F-0465-EEDC2D0CB69F}"/>
                </a:ext>
              </a:extLst>
            </p:cNvPr>
            <p:cNvPicPr>
              <a:picLocks noChangeAspect="1"/>
            </p:cNvPicPr>
            <p:nvPr/>
          </p:nvPicPr>
          <p:blipFill>
            <a:blip r:embed="rId2"/>
            <a:srcRect/>
            <a:stretch>
              <a:fillRect/>
            </a:stretch>
          </p:blipFill>
          <p:spPr bwMode="auto">
            <a:xfrm>
              <a:off x="505623" y="6061795"/>
              <a:ext cx="504500" cy="593895"/>
            </a:xfrm>
            <a:prstGeom prst="rect">
              <a:avLst/>
            </a:prstGeom>
            <a:noFill/>
            <a:ln w="9525">
              <a:noFill/>
              <a:miter lim="800000"/>
              <a:headEnd/>
              <a:tailEnd/>
            </a:ln>
          </p:spPr>
        </p:pic>
        <p:sp>
          <p:nvSpPr>
            <p:cNvPr id="11" name="TextBox 10">
              <a:extLst>
                <a:ext uri="{FF2B5EF4-FFF2-40B4-BE49-F238E27FC236}">
                  <a16:creationId xmlns:a16="http://schemas.microsoft.com/office/drawing/2014/main" id="{3F573C66-343D-2D26-C02A-F84167A54DE5}"/>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12</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12" name="Straight Connector 11">
              <a:extLst>
                <a:ext uri="{FF2B5EF4-FFF2-40B4-BE49-F238E27FC236}">
                  <a16:creationId xmlns:a16="http://schemas.microsoft.com/office/drawing/2014/main" id="{D3A0DA24-E720-99DD-975B-277C549A6147}"/>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77C2DC8-DCE1-CA63-1126-2D0FC5733D12}"/>
              </a:ext>
            </a:extLst>
          </p:cNvPr>
          <p:cNvGrpSpPr/>
          <p:nvPr/>
        </p:nvGrpSpPr>
        <p:grpSpPr>
          <a:xfrm>
            <a:off x="394305" y="1228218"/>
            <a:ext cx="8172255" cy="4412764"/>
            <a:chOff x="394305" y="1367364"/>
            <a:chExt cx="8172255" cy="4412764"/>
          </a:xfrm>
        </p:grpSpPr>
        <p:grpSp>
          <p:nvGrpSpPr>
            <p:cNvPr id="4" name="Group 3">
              <a:extLst>
                <a:ext uri="{FF2B5EF4-FFF2-40B4-BE49-F238E27FC236}">
                  <a16:creationId xmlns:a16="http://schemas.microsoft.com/office/drawing/2014/main" id="{AD2C278D-F111-C8CD-CBE5-FAD360441754}"/>
                </a:ext>
              </a:extLst>
            </p:cNvPr>
            <p:cNvGrpSpPr/>
            <p:nvPr/>
          </p:nvGrpSpPr>
          <p:grpSpPr>
            <a:xfrm>
              <a:off x="394305" y="1367364"/>
              <a:ext cx="8172255" cy="4412764"/>
              <a:chOff x="425334" y="231876"/>
              <a:chExt cx="8172255" cy="4412764"/>
            </a:xfrm>
          </p:grpSpPr>
          <p:sp>
            <p:nvSpPr>
              <p:cNvPr id="10" name="Rounded Rectangle 9">
                <a:extLst>
                  <a:ext uri="{FF2B5EF4-FFF2-40B4-BE49-F238E27FC236}">
                    <a16:creationId xmlns:a16="http://schemas.microsoft.com/office/drawing/2014/main" id="{E26A9DDD-F639-7438-0D0A-7EB5B2C265C9}"/>
                  </a:ext>
                </a:extLst>
              </p:cNvPr>
              <p:cNvSpPr/>
              <p:nvPr/>
            </p:nvSpPr>
            <p:spPr>
              <a:xfrm>
                <a:off x="1091678" y="899183"/>
                <a:ext cx="7505911" cy="374545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DE6DB1B-3821-9AE0-FCFA-126914C68B4E}"/>
                  </a:ext>
                </a:extLst>
              </p:cNvPr>
              <p:cNvSpPr txBox="1"/>
              <p:nvPr/>
            </p:nvSpPr>
            <p:spPr>
              <a:xfrm>
                <a:off x="1590330" y="1106032"/>
                <a:ext cx="6784235" cy="3457357"/>
              </a:xfrm>
              <a:prstGeom prst="rect">
                <a:avLst/>
              </a:prstGeom>
              <a:noFill/>
            </p:spPr>
            <p:txBody>
              <a:bodyPr wrap="square">
                <a:spAutoFit/>
              </a:bodyPr>
              <a:lstStyle/>
              <a:p>
                <a:pPr>
                  <a:lnSpc>
                    <a:spcPts val="2300"/>
                  </a:lnSpc>
                </a:pPr>
                <a:r>
                  <a:rPr lang="en-US" sz="1700" dirty="0"/>
                  <a:t>A single mother had recently started working after being on income assistance. In her first month of work, she received an extremely high electric bill. Paying the bill would have meant she could not pay for groceries or other needs. Because she was working, she was not eligible for assistance. She likely would have had to quit working and return to assistance to pay her bills and have financial stability.</a:t>
                </a:r>
              </a:p>
              <a:p>
                <a:pPr>
                  <a:lnSpc>
                    <a:spcPts val="2300"/>
                  </a:lnSpc>
                </a:pPr>
                <a:endParaRPr lang="en-US" sz="1700" dirty="0"/>
              </a:p>
              <a:p>
                <a:pPr>
                  <a:lnSpc>
                    <a:spcPts val="2300"/>
                  </a:lnSpc>
                </a:pPr>
                <a:r>
                  <a:rPr lang="en-US" sz="1700" dirty="0"/>
                  <a:t>We used Temporary Financial Aid to pay her electric bill for the first three months that she was working as she transitioned off assistance, providing her with stability and income security. </a:t>
                </a:r>
              </a:p>
              <a:p>
                <a:endParaRPr lang="en-US" sz="1000" b="1" dirty="0">
                  <a:solidFill>
                    <a:srgbClr val="0070C0"/>
                  </a:solidFill>
                </a:endParaRPr>
              </a:p>
              <a:p>
                <a:r>
                  <a:rPr lang="en-US" b="1" dirty="0">
                    <a:solidFill>
                      <a:srgbClr val="0070C0"/>
                    </a:solidFill>
                  </a:rPr>
                  <a:t>She is currently working fulltime and has not returned to assistance.</a:t>
                </a:r>
              </a:p>
            </p:txBody>
          </p:sp>
          <p:sp>
            <p:nvSpPr>
              <p:cNvPr id="20" name="TextBox 19">
                <a:extLst>
                  <a:ext uri="{FF2B5EF4-FFF2-40B4-BE49-F238E27FC236}">
                    <a16:creationId xmlns:a16="http://schemas.microsoft.com/office/drawing/2014/main" id="{327DC66A-DFD0-3F97-1871-050ABFB9C6B5}"/>
                  </a:ext>
                </a:extLst>
              </p:cNvPr>
              <p:cNvSpPr txBox="1"/>
              <p:nvPr/>
            </p:nvSpPr>
            <p:spPr>
              <a:xfrm>
                <a:off x="1645828" y="231876"/>
                <a:ext cx="6115162" cy="830997"/>
              </a:xfrm>
              <a:prstGeom prst="rect">
                <a:avLst/>
              </a:prstGeom>
              <a:solidFill>
                <a:schemeClr val="bg1"/>
              </a:solidFill>
            </p:spPr>
            <p:txBody>
              <a:bodyPr wrap="square" rtlCol="0">
                <a:spAutoFit/>
              </a:bodyPr>
              <a:lstStyle/>
              <a:p>
                <a:r>
                  <a:rPr lang="en-US" sz="2400" b="1" dirty="0">
                    <a:solidFill>
                      <a:srgbClr val="0070C0"/>
                    </a:solidFill>
                  </a:rPr>
                  <a:t>Meeting unique Citizen needs with person-</a:t>
                </a:r>
                <a:r>
                  <a:rPr lang="en-US" sz="2400" b="1" dirty="0" err="1">
                    <a:solidFill>
                      <a:srgbClr val="0070C0"/>
                    </a:solidFill>
                  </a:rPr>
                  <a:t>centred</a:t>
                </a:r>
                <a:r>
                  <a:rPr lang="en-US" sz="2400" b="1" dirty="0">
                    <a:solidFill>
                      <a:srgbClr val="0070C0"/>
                    </a:solidFill>
                  </a:rPr>
                  <a:t> financial supports</a:t>
                </a:r>
              </a:p>
            </p:txBody>
          </p:sp>
          <p:sp>
            <p:nvSpPr>
              <p:cNvPr id="14" name="Oval 13">
                <a:extLst>
                  <a:ext uri="{FF2B5EF4-FFF2-40B4-BE49-F238E27FC236}">
                    <a16:creationId xmlns:a16="http://schemas.microsoft.com/office/drawing/2014/main" id="{14EDE3E4-16B8-EE50-0848-471D738F4038}"/>
                  </a:ext>
                </a:extLst>
              </p:cNvPr>
              <p:cNvSpPr>
                <a:spLocks noChangeAspect="1"/>
              </p:cNvSpPr>
              <p:nvPr/>
            </p:nvSpPr>
            <p:spPr>
              <a:xfrm>
                <a:off x="425334" y="288932"/>
                <a:ext cx="1220495" cy="1220495"/>
              </a:xfrm>
              <a:prstGeom prst="ellipse">
                <a:avLst/>
              </a:prstGeom>
              <a:solidFill>
                <a:srgbClr val="0070C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Money with solid fill">
                <a:extLst>
                  <a:ext uri="{FF2B5EF4-FFF2-40B4-BE49-F238E27FC236}">
                    <a16:creationId xmlns:a16="http://schemas.microsoft.com/office/drawing/2014/main" id="{309C323A-A706-452A-C20B-C67E14AD97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684" y="372194"/>
                <a:ext cx="723794" cy="723794"/>
              </a:xfrm>
              <a:prstGeom prst="rect">
                <a:avLst/>
              </a:prstGeom>
            </p:spPr>
          </p:pic>
        </p:grpSp>
        <p:pic>
          <p:nvPicPr>
            <p:cNvPr id="15" name="Graphic 14" descr="Open hand with solid fill">
              <a:extLst>
                <a:ext uri="{FF2B5EF4-FFF2-40B4-BE49-F238E27FC236}">
                  <a16:creationId xmlns:a16="http://schemas.microsoft.com/office/drawing/2014/main" id="{B41A1126-6862-3A55-62F6-AF04E7608D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77251">
              <a:off x="547352" y="1843850"/>
              <a:ext cx="914400" cy="914400"/>
            </a:xfrm>
            <a:prstGeom prst="rect">
              <a:avLst/>
            </a:prstGeom>
          </p:spPr>
        </p:pic>
      </p:grpSp>
    </p:spTree>
    <p:extLst>
      <p:ext uri="{BB962C8B-B14F-4D97-AF65-F5344CB8AC3E}">
        <p14:creationId xmlns:p14="http://schemas.microsoft.com/office/powerpoint/2010/main" val="67283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790F6-C680-EA08-134C-AECB8F09696F}"/>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445CF31B-CCB6-AF0D-F438-D91DCD2F2783}"/>
              </a:ext>
            </a:extLst>
          </p:cNvPr>
          <p:cNvGrpSpPr/>
          <p:nvPr/>
        </p:nvGrpSpPr>
        <p:grpSpPr>
          <a:xfrm>
            <a:off x="414183" y="1237442"/>
            <a:ext cx="8172255" cy="4418616"/>
            <a:chOff x="425334" y="226024"/>
            <a:chExt cx="8172255" cy="4418616"/>
          </a:xfrm>
        </p:grpSpPr>
        <p:sp>
          <p:nvSpPr>
            <p:cNvPr id="10" name="Rounded Rectangle 9">
              <a:extLst>
                <a:ext uri="{FF2B5EF4-FFF2-40B4-BE49-F238E27FC236}">
                  <a16:creationId xmlns:a16="http://schemas.microsoft.com/office/drawing/2014/main" id="{F4FC4E2C-5274-7463-E20E-BC4B8F58B278}"/>
                </a:ext>
              </a:extLst>
            </p:cNvPr>
            <p:cNvSpPr/>
            <p:nvPr/>
          </p:nvSpPr>
          <p:spPr>
            <a:xfrm>
              <a:off x="1091678" y="899183"/>
              <a:ext cx="7505911" cy="374545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2B97C37-6844-DBFF-FCF6-EE08CBD03A90}"/>
                </a:ext>
              </a:extLst>
            </p:cNvPr>
            <p:cNvSpPr txBox="1"/>
            <p:nvPr/>
          </p:nvSpPr>
          <p:spPr>
            <a:xfrm>
              <a:off x="1590330" y="1167175"/>
              <a:ext cx="6884597" cy="3229154"/>
            </a:xfrm>
            <a:prstGeom prst="rect">
              <a:avLst/>
            </a:prstGeom>
            <a:noFill/>
          </p:spPr>
          <p:txBody>
            <a:bodyPr wrap="square">
              <a:spAutoFit/>
            </a:bodyPr>
            <a:lstStyle/>
            <a:p>
              <a:pPr>
                <a:lnSpc>
                  <a:spcPts val="2300"/>
                </a:lnSpc>
              </a:pPr>
              <a:r>
                <a:rPr lang="en-US" sz="1700" dirty="0"/>
                <a:t>A Citizen who was on assistance needed help finding work and didn’t know where to start. The Spirit Builder developed a plan with him to help identify the steps to take and supported him throughout the process. The Spirit Builder helped him find a job he was interested in, update his resume, draft a cover letter, and complete the online job application process. When he was selected for an interview, the Spirit Builder helped him prepare and offered him encouragement and support. With the help of the Spirit Builder, he was able to find work they were interested in, understand the steps needed to apply for work, and build confidence in himself. </a:t>
              </a:r>
            </a:p>
            <a:p>
              <a:pPr>
                <a:lnSpc>
                  <a:spcPts val="1600"/>
                </a:lnSpc>
              </a:pPr>
              <a:endParaRPr lang="en-US" sz="500" dirty="0"/>
            </a:p>
            <a:p>
              <a:pPr>
                <a:lnSpc>
                  <a:spcPts val="2300"/>
                </a:lnSpc>
              </a:pPr>
              <a:r>
                <a:rPr lang="en-US" b="1" dirty="0">
                  <a:solidFill>
                    <a:srgbClr val="0070C0"/>
                  </a:solidFill>
                </a:rPr>
                <a:t>He ended up getting a good job that fits his interest and expertise.</a:t>
              </a:r>
            </a:p>
          </p:txBody>
        </p:sp>
        <p:sp>
          <p:nvSpPr>
            <p:cNvPr id="20" name="TextBox 19">
              <a:extLst>
                <a:ext uri="{FF2B5EF4-FFF2-40B4-BE49-F238E27FC236}">
                  <a16:creationId xmlns:a16="http://schemas.microsoft.com/office/drawing/2014/main" id="{3F5F6D02-EE22-84E5-5C8D-7679F78CF9AF}"/>
                </a:ext>
              </a:extLst>
            </p:cNvPr>
            <p:cNvSpPr txBox="1"/>
            <p:nvPr/>
          </p:nvSpPr>
          <p:spPr>
            <a:xfrm>
              <a:off x="1662230" y="226024"/>
              <a:ext cx="6739631" cy="830997"/>
            </a:xfrm>
            <a:prstGeom prst="rect">
              <a:avLst/>
            </a:prstGeom>
            <a:solidFill>
              <a:schemeClr val="bg1"/>
            </a:solidFill>
          </p:spPr>
          <p:txBody>
            <a:bodyPr wrap="square" rtlCol="0">
              <a:spAutoFit/>
            </a:bodyPr>
            <a:lstStyle/>
            <a:p>
              <a:r>
                <a:rPr lang="en-US" sz="2400" b="1" dirty="0">
                  <a:solidFill>
                    <a:srgbClr val="0070C0"/>
                  </a:solidFill>
                </a:rPr>
                <a:t>Helping Citizens connect with work through person-</a:t>
              </a:r>
              <a:r>
                <a:rPr lang="en-US" sz="2400" b="1" dirty="0" err="1">
                  <a:solidFill>
                    <a:srgbClr val="0070C0"/>
                  </a:solidFill>
                </a:rPr>
                <a:t>centred</a:t>
              </a:r>
              <a:r>
                <a:rPr lang="en-US" sz="2400" b="1" dirty="0">
                  <a:solidFill>
                    <a:srgbClr val="0070C0"/>
                  </a:solidFill>
                </a:rPr>
                <a:t> case management supports</a:t>
              </a:r>
            </a:p>
          </p:txBody>
        </p:sp>
        <p:grpSp>
          <p:nvGrpSpPr>
            <p:cNvPr id="17" name="Group 16">
              <a:extLst>
                <a:ext uri="{FF2B5EF4-FFF2-40B4-BE49-F238E27FC236}">
                  <a16:creationId xmlns:a16="http://schemas.microsoft.com/office/drawing/2014/main" id="{1B1CC3E2-BE15-B052-A8F5-F5772F13DF01}"/>
                </a:ext>
              </a:extLst>
            </p:cNvPr>
            <p:cNvGrpSpPr/>
            <p:nvPr/>
          </p:nvGrpSpPr>
          <p:grpSpPr>
            <a:xfrm>
              <a:off x="425334" y="288932"/>
              <a:ext cx="1220495" cy="1360291"/>
              <a:chOff x="425334" y="288932"/>
              <a:chExt cx="1220495" cy="1360291"/>
            </a:xfrm>
          </p:grpSpPr>
          <p:sp>
            <p:nvSpPr>
              <p:cNvPr id="14" name="Oval 13">
                <a:extLst>
                  <a:ext uri="{FF2B5EF4-FFF2-40B4-BE49-F238E27FC236}">
                    <a16:creationId xmlns:a16="http://schemas.microsoft.com/office/drawing/2014/main" id="{EAD9EE9D-853F-353B-0E13-5471FC9177A3}"/>
                  </a:ext>
                </a:extLst>
              </p:cNvPr>
              <p:cNvSpPr>
                <a:spLocks noChangeAspect="1"/>
              </p:cNvSpPr>
              <p:nvPr/>
            </p:nvSpPr>
            <p:spPr>
              <a:xfrm>
                <a:off x="425334" y="288932"/>
                <a:ext cx="1220495" cy="1220495"/>
              </a:xfrm>
              <a:prstGeom prst="ellipse">
                <a:avLst/>
              </a:prstGeom>
              <a:solidFill>
                <a:srgbClr val="0070C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User with solid fill">
                <a:extLst>
                  <a:ext uri="{FF2B5EF4-FFF2-40B4-BE49-F238E27FC236}">
                    <a16:creationId xmlns:a16="http://schemas.microsoft.com/office/drawing/2014/main" id="{171EB87D-301E-5AD1-1D89-CF7786C2ED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310" y="322385"/>
                <a:ext cx="771046" cy="771046"/>
              </a:xfrm>
              <a:prstGeom prst="rect">
                <a:avLst/>
              </a:prstGeom>
            </p:spPr>
          </p:pic>
          <p:pic>
            <p:nvPicPr>
              <p:cNvPr id="15" name="Graphic 14" descr="Open hand with solid fill">
                <a:extLst>
                  <a:ext uri="{FF2B5EF4-FFF2-40B4-BE49-F238E27FC236}">
                    <a16:creationId xmlns:a16="http://schemas.microsoft.com/office/drawing/2014/main" id="{99D10E85-8E96-C9CD-3B1E-11E3641460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77251">
                <a:off x="578381" y="734823"/>
                <a:ext cx="914400" cy="914400"/>
              </a:xfrm>
              <a:prstGeom prst="rect">
                <a:avLst/>
              </a:prstGeom>
            </p:spPr>
          </p:pic>
        </p:grpSp>
      </p:grpSp>
      <p:grpSp>
        <p:nvGrpSpPr>
          <p:cNvPr id="21" name="Group 20">
            <a:extLst>
              <a:ext uri="{FF2B5EF4-FFF2-40B4-BE49-F238E27FC236}">
                <a16:creationId xmlns:a16="http://schemas.microsoft.com/office/drawing/2014/main" id="{32DBA2A4-4EE4-17CB-B109-482385EBF40D}"/>
              </a:ext>
            </a:extLst>
          </p:cNvPr>
          <p:cNvGrpSpPr/>
          <p:nvPr/>
        </p:nvGrpSpPr>
        <p:grpSpPr>
          <a:xfrm>
            <a:off x="414183" y="6186688"/>
            <a:ext cx="8390951" cy="593895"/>
            <a:chOff x="505623" y="6061795"/>
            <a:chExt cx="8390951" cy="593895"/>
          </a:xfrm>
        </p:grpSpPr>
        <p:pic>
          <p:nvPicPr>
            <p:cNvPr id="24" name="Picture 23" descr="LSC_LGO">
              <a:extLst>
                <a:ext uri="{FF2B5EF4-FFF2-40B4-BE49-F238E27FC236}">
                  <a16:creationId xmlns:a16="http://schemas.microsoft.com/office/drawing/2014/main" id="{81771DDC-C18C-284D-0456-CA70A7D61C49}"/>
                </a:ext>
              </a:extLst>
            </p:cNvPr>
            <p:cNvPicPr>
              <a:picLocks noChangeAspect="1"/>
            </p:cNvPicPr>
            <p:nvPr/>
          </p:nvPicPr>
          <p:blipFill>
            <a:blip r:embed="rId6"/>
            <a:srcRect/>
            <a:stretch>
              <a:fillRect/>
            </a:stretch>
          </p:blipFill>
          <p:spPr bwMode="auto">
            <a:xfrm>
              <a:off x="505623" y="6061795"/>
              <a:ext cx="504500" cy="593895"/>
            </a:xfrm>
            <a:prstGeom prst="rect">
              <a:avLst/>
            </a:prstGeom>
            <a:noFill/>
            <a:ln w="9525">
              <a:noFill/>
              <a:miter lim="800000"/>
              <a:headEnd/>
              <a:tailEnd/>
            </a:ln>
          </p:spPr>
        </p:pic>
        <p:sp>
          <p:nvSpPr>
            <p:cNvPr id="25" name="TextBox 24">
              <a:extLst>
                <a:ext uri="{FF2B5EF4-FFF2-40B4-BE49-F238E27FC236}">
                  <a16:creationId xmlns:a16="http://schemas.microsoft.com/office/drawing/2014/main" id="{1AF84C72-EAE1-54C5-93DF-00B07C1F5AC4}"/>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13</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26" name="Straight Connector 25">
              <a:extLst>
                <a:ext uri="{FF2B5EF4-FFF2-40B4-BE49-F238E27FC236}">
                  <a16:creationId xmlns:a16="http://schemas.microsoft.com/office/drawing/2014/main" id="{E2708DFC-FE56-D3B6-DD98-F3432C81B68C}"/>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itle 1">
            <a:extLst>
              <a:ext uri="{FF2B5EF4-FFF2-40B4-BE49-F238E27FC236}">
                <a16:creationId xmlns:a16="http://schemas.microsoft.com/office/drawing/2014/main" id="{A6A00EC3-9F53-481B-9516-A03F7CC82314}"/>
              </a:ext>
            </a:extLst>
          </p:cNvPr>
          <p:cNvSpPr txBox="1">
            <a:spLocks/>
          </p:cNvSpPr>
          <p:nvPr/>
        </p:nvSpPr>
        <p:spPr>
          <a:xfrm>
            <a:off x="258259" y="186921"/>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CITIZEN SUCCESSES</a:t>
            </a:r>
          </a:p>
        </p:txBody>
      </p:sp>
    </p:spTree>
    <p:extLst>
      <p:ext uri="{BB962C8B-B14F-4D97-AF65-F5344CB8AC3E}">
        <p14:creationId xmlns:p14="http://schemas.microsoft.com/office/powerpoint/2010/main" val="182404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D0B35-4C2F-8F56-AAEB-32A2CD78ECF6}"/>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30B15F8B-4212-3723-3BF4-36458DB34DEB}"/>
              </a:ext>
            </a:extLst>
          </p:cNvPr>
          <p:cNvSpPr/>
          <p:nvPr/>
        </p:nvSpPr>
        <p:spPr>
          <a:xfrm>
            <a:off x="1694049" y="1014725"/>
            <a:ext cx="7449952" cy="923330"/>
          </a:xfrm>
          <a:prstGeom prst="rect">
            <a:avLst/>
          </a:prstGeom>
          <a:solidFill>
            <a:srgbClr val="0070C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2922169-E598-0E11-5A1C-F1818D953B60}"/>
              </a:ext>
            </a:extLst>
          </p:cNvPr>
          <p:cNvSpPr txBox="1">
            <a:spLocks/>
          </p:cNvSpPr>
          <p:nvPr/>
        </p:nvSpPr>
        <p:spPr>
          <a:xfrm>
            <a:off x="258259" y="139623"/>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LESSONS LEARNED and RECOMMENDATIONS</a:t>
            </a:r>
          </a:p>
        </p:txBody>
      </p:sp>
      <p:grpSp>
        <p:nvGrpSpPr>
          <p:cNvPr id="8" name="Group 7">
            <a:extLst>
              <a:ext uri="{FF2B5EF4-FFF2-40B4-BE49-F238E27FC236}">
                <a16:creationId xmlns:a16="http://schemas.microsoft.com/office/drawing/2014/main" id="{CACFB409-9E20-FBDF-F602-87AEEC92A3D3}"/>
              </a:ext>
            </a:extLst>
          </p:cNvPr>
          <p:cNvGrpSpPr/>
          <p:nvPr/>
        </p:nvGrpSpPr>
        <p:grpSpPr>
          <a:xfrm>
            <a:off x="414183" y="6186688"/>
            <a:ext cx="8390951" cy="593895"/>
            <a:chOff x="505623" y="6061795"/>
            <a:chExt cx="8390951" cy="593895"/>
          </a:xfrm>
        </p:grpSpPr>
        <p:pic>
          <p:nvPicPr>
            <p:cNvPr id="9" name="Picture 8" descr="LSC_LGO">
              <a:extLst>
                <a:ext uri="{FF2B5EF4-FFF2-40B4-BE49-F238E27FC236}">
                  <a16:creationId xmlns:a16="http://schemas.microsoft.com/office/drawing/2014/main" id="{97770803-2C65-95CC-4FD9-C0FFFBCBFB38}"/>
                </a:ext>
              </a:extLst>
            </p:cNvPr>
            <p:cNvPicPr>
              <a:picLocks noChangeAspect="1"/>
            </p:cNvPicPr>
            <p:nvPr/>
          </p:nvPicPr>
          <p:blipFill>
            <a:blip r:embed="rId2"/>
            <a:srcRect/>
            <a:stretch>
              <a:fillRect/>
            </a:stretch>
          </p:blipFill>
          <p:spPr bwMode="auto">
            <a:xfrm>
              <a:off x="505623" y="6061795"/>
              <a:ext cx="504500" cy="593895"/>
            </a:xfrm>
            <a:prstGeom prst="rect">
              <a:avLst/>
            </a:prstGeom>
            <a:noFill/>
            <a:ln w="9525">
              <a:noFill/>
              <a:miter lim="800000"/>
              <a:headEnd/>
              <a:tailEnd/>
            </a:ln>
          </p:spPr>
        </p:pic>
        <p:sp>
          <p:nvSpPr>
            <p:cNvPr id="10" name="TextBox 9">
              <a:extLst>
                <a:ext uri="{FF2B5EF4-FFF2-40B4-BE49-F238E27FC236}">
                  <a16:creationId xmlns:a16="http://schemas.microsoft.com/office/drawing/2014/main" id="{681F2268-1D57-D013-DEA0-7939E9E6A9C4}"/>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14</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C761B170-2C80-FCE9-F77C-6BED9A30E4AE}"/>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56C34BAD-6FF9-806B-7380-BC83482139BE}"/>
              </a:ext>
            </a:extLst>
          </p:cNvPr>
          <p:cNvSpPr txBox="1"/>
          <p:nvPr/>
        </p:nvSpPr>
        <p:spPr>
          <a:xfrm>
            <a:off x="1819175" y="1028094"/>
            <a:ext cx="7324825" cy="907941"/>
          </a:xfrm>
          <a:prstGeom prst="rect">
            <a:avLst/>
          </a:prstGeom>
          <a:noFill/>
        </p:spPr>
        <p:txBody>
          <a:bodyPr wrap="square">
            <a:spAutoFit/>
          </a:bodyPr>
          <a:lstStyle/>
          <a:p>
            <a:pPr marL="0" indent="0">
              <a:spcAft>
                <a:spcPts val="600"/>
              </a:spcAft>
              <a:buNone/>
            </a:pPr>
            <a:r>
              <a:rPr lang="en-CA" sz="1900" b="1" dirty="0">
                <a:solidFill>
                  <a:srgbClr val="0070C0"/>
                </a:solidFill>
              </a:rPr>
              <a:t>Don’t rush implementation and be patient. </a:t>
            </a:r>
            <a:r>
              <a:rPr lang="en-CA" sz="1700" dirty="0">
                <a:solidFill>
                  <a:srgbClr val="000000"/>
                </a:solidFill>
              </a:rPr>
              <a:t>Change takes time - plan for a long-term, multi-year process. Be comfortable with making real-time adjustments. Support Citizens and staff with embracing changes.</a:t>
            </a:r>
          </a:p>
        </p:txBody>
      </p:sp>
      <p:sp>
        <p:nvSpPr>
          <p:cNvPr id="20" name="Rectangle 19">
            <a:extLst>
              <a:ext uri="{FF2B5EF4-FFF2-40B4-BE49-F238E27FC236}">
                <a16:creationId xmlns:a16="http://schemas.microsoft.com/office/drawing/2014/main" id="{13A6C61D-97DB-322F-A2F7-7E2C2765889A}"/>
              </a:ext>
            </a:extLst>
          </p:cNvPr>
          <p:cNvSpPr/>
          <p:nvPr/>
        </p:nvSpPr>
        <p:spPr>
          <a:xfrm>
            <a:off x="0" y="2150530"/>
            <a:ext cx="7449952" cy="1374868"/>
          </a:xfrm>
          <a:prstGeom prst="rect">
            <a:avLst/>
          </a:prstGeom>
          <a:solidFill>
            <a:srgbClr val="0070C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0DB1058-49E3-7ECB-5CA9-9BF40451AAA6}"/>
              </a:ext>
            </a:extLst>
          </p:cNvPr>
          <p:cNvSpPr txBox="1"/>
          <p:nvPr/>
        </p:nvSpPr>
        <p:spPr>
          <a:xfrm>
            <a:off x="99152" y="2122193"/>
            <a:ext cx="7350800" cy="1431161"/>
          </a:xfrm>
          <a:prstGeom prst="rect">
            <a:avLst/>
          </a:prstGeom>
          <a:noFill/>
        </p:spPr>
        <p:txBody>
          <a:bodyPr wrap="square">
            <a:spAutoFit/>
          </a:bodyPr>
          <a:lstStyle/>
          <a:p>
            <a:pPr>
              <a:spcAft>
                <a:spcPts val="600"/>
              </a:spcAft>
            </a:pPr>
            <a:r>
              <a:rPr lang="en-CA" sz="1900" b="1" dirty="0">
                <a:solidFill>
                  <a:srgbClr val="0070C0"/>
                </a:solidFill>
              </a:rPr>
              <a:t>Person-centred financial </a:t>
            </a:r>
            <a:r>
              <a:rPr lang="en-CA" sz="1900" b="1" u="sng" dirty="0">
                <a:solidFill>
                  <a:srgbClr val="0070C0"/>
                </a:solidFill>
              </a:rPr>
              <a:t>and</a:t>
            </a:r>
            <a:r>
              <a:rPr lang="en-CA" sz="1900" b="1" dirty="0">
                <a:solidFill>
                  <a:srgbClr val="0070C0"/>
                </a:solidFill>
              </a:rPr>
              <a:t> case management supports are needed.</a:t>
            </a:r>
            <a:r>
              <a:rPr lang="en-CA" sz="1900" dirty="0">
                <a:solidFill>
                  <a:srgbClr val="0070C0"/>
                </a:solidFill>
              </a:rPr>
              <a:t> </a:t>
            </a:r>
            <a:r>
              <a:rPr lang="en-CA" sz="1700" dirty="0">
                <a:solidFill>
                  <a:srgbClr val="000000"/>
                </a:solidFill>
              </a:rPr>
              <a:t>Citizens are struggling for many reasons. Addressing needs is more than just money, it’s also about providing a range of other supports. </a:t>
            </a:r>
            <a:r>
              <a:rPr lang="en-CA" sz="1700" i="1" dirty="0">
                <a:solidFill>
                  <a:srgbClr val="000000"/>
                </a:solidFill>
              </a:rPr>
              <a:t>How</a:t>
            </a:r>
            <a:r>
              <a:rPr lang="en-CA" sz="1700" dirty="0">
                <a:solidFill>
                  <a:srgbClr val="000000"/>
                </a:solidFill>
              </a:rPr>
              <a:t> Citizens are treated is as important as the financial benefits they receive. Our Citizens need to be held up by community more.</a:t>
            </a:r>
          </a:p>
        </p:txBody>
      </p:sp>
      <p:sp>
        <p:nvSpPr>
          <p:cNvPr id="23" name="Rectangle 22">
            <a:extLst>
              <a:ext uri="{FF2B5EF4-FFF2-40B4-BE49-F238E27FC236}">
                <a16:creationId xmlns:a16="http://schemas.microsoft.com/office/drawing/2014/main" id="{3F63C0E5-1081-2026-9540-E527EAA5BA82}"/>
              </a:ext>
            </a:extLst>
          </p:cNvPr>
          <p:cNvSpPr/>
          <p:nvPr/>
        </p:nvSpPr>
        <p:spPr>
          <a:xfrm>
            <a:off x="1694049" y="3744310"/>
            <a:ext cx="7449952" cy="992625"/>
          </a:xfrm>
          <a:prstGeom prst="rect">
            <a:avLst/>
          </a:prstGeom>
          <a:solidFill>
            <a:srgbClr val="0070C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4FB2B62-A123-3299-621A-4B4BA6BC409B}"/>
              </a:ext>
            </a:extLst>
          </p:cNvPr>
          <p:cNvSpPr txBox="1"/>
          <p:nvPr/>
        </p:nvSpPr>
        <p:spPr>
          <a:xfrm>
            <a:off x="1819175" y="3778470"/>
            <a:ext cx="7225673" cy="907941"/>
          </a:xfrm>
          <a:prstGeom prst="rect">
            <a:avLst/>
          </a:prstGeom>
          <a:noFill/>
        </p:spPr>
        <p:txBody>
          <a:bodyPr wrap="square">
            <a:spAutoFit/>
          </a:bodyPr>
          <a:lstStyle/>
          <a:p>
            <a:pPr marL="0" indent="0">
              <a:spcAft>
                <a:spcPts val="600"/>
              </a:spcAft>
              <a:buNone/>
            </a:pPr>
            <a:r>
              <a:rPr lang="en-CA" sz="1900" b="1" dirty="0">
                <a:solidFill>
                  <a:srgbClr val="0070C0"/>
                </a:solidFill>
              </a:rPr>
              <a:t>Incorporate First Nation values into policy and programming. </a:t>
            </a:r>
            <a:r>
              <a:rPr lang="en-CA" sz="1700" dirty="0">
                <a:solidFill>
                  <a:srgbClr val="000000"/>
                </a:solidFill>
              </a:rPr>
              <a:t>We incorporated LS/CFN’s traditional values to better reflect our approach and to help our Citizens in a good way.</a:t>
            </a:r>
          </a:p>
        </p:txBody>
      </p:sp>
      <p:sp>
        <p:nvSpPr>
          <p:cNvPr id="26" name="Rectangle 25">
            <a:extLst>
              <a:ext uri="{FF2B5EF4-FFF2-40B4-BE49-F238E27FC236}">
                <a16:creationId xmlns:a16="http://schemas.microsoft.com/office/drawing/2014/main" id="{E9D7B083-0D17-8AF6-E22F-E23CC36E67A5}"/>
              </a:ext>
            </a:extLst>
          </p:cNvPr>
          <p:cNvSpPr/>
          <p:nvPr/>
        </p:nvSpPr>
        <p:spPr>
          <a:xfrm>
            <a:off x="0" y="4955848"/>
            <a:ext cx="7449952" cy="992622"/>
          </a:xfrm>
          <a:prstGeom prst="rect">
            <a:avLst/>
          </a:prstGeom>
          <a:solidFill>
            <a:srgbClr val="0070C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86985A96-86ED-1148-650E-06BC71F24DB8}"/>
              </a:ext>
            </a:extLst>
          </p:cNvPr>
          <p:cNvSpPr txBox="1"/>
          <p:nvPr/>
        </p:nvSpPr>
        <p:spPr>
          <a:xfrm>
            <a:off x="99152" y="5002858"/>
            <a:ext cx="7350800" cy="907941"/>
          </a:xfrm>
          <a:prstGeom prst="rect">
            <a:avLst/>
          </a:prstGeom>
          <a:noFill/>
        </p:spPr>
        <p:txBody>
          <a:bodyPr wrap="square">
            <a:spAutoFit/>
          </a:bodyPr>
          <a:lstStyle/>
          <a:p>
            <a:pPr>
              <a:spcAft>
                <a:spcPts val="600"/>
              </a:spcAft>
            </a:pPr>
            <a:r>
              <a:rPr lang="en-CA" sz="1900" b="1" dirty="0">
                <a:solidFill>
                  <a:srgbClr val="0070C0"/>
                </a:solidFill>
              </a:rPr>
              <a:t>Celebrate successes and provide regular updates</a:t>
            </a:r>
            <a:r>
              <a:rPr lang="en-CA" sz="1600" b="1" dirty="0">
                <a:solidFill>
                  <a:srgbClr val="0070C0"/>
                </a:solidFill>
              </a:rPr>
              <a:t>.</a:t>
            </a:r>
            <a:r>
              <a:rPr lang="en-CA" sz="1600" dirty="0">
                <a:solidFill>
                  <a:srgbClr val="0070C0"/>
                </a:solidFill>
              </a:rPr>
              <a:t> </a:t>
            </a:r>
            <a:r>
              <a:rPr lang="en-CA" sz="1700" dirty="0">
                <a:solidFill>
                  <a:srgbClr val="000000"/>
                </a:solidFill>
              </a:rPr>
              <a:t>It can be hard to see small, positive changes. Celebrate the successes of clients, staff and the program and update the community on the great work being done.</a:t>
            </a:r>
          </a:p>
        </p:txBody>
      </p:sp>
      <p:sp>
        <p:nvSpPr>
          <p:cNvPr id="30" name="TextBox 29">
            <a:extLst>
              <a:ext uri="{FF2B5EF4-FFF2-40B4-BE49-F238E27FC236}">
                <a16:creationId xmlns:a16="http://schemas.microsoft.com/office/drawing/2014/main" id="{DF37CA12-25A1-408F-43DE-FD69443AD89E}"/>
              </a:ext>
            </a:extLst>
          </p:cNvPr>
          <p:cNvSpPr txBox="1"/>
          <p:nvPr/>
        </p:nvSpPr>
        <p:spPr>
          <a:xfrm>
            <a:off x="1529625" y="757658"/>
            <a:ext cx="579098" cy="630942"/>
          </a:xfrm>
          <a:prstGeom prst="rect">
            <a:avLst/>
          </a:prstGeom>
          <a:noFill/>
        </p:spPr>
        <p:txBody>
          <a:bodyPr wrap="square" rtlCol="0">
            <a:spAutoFit/>
          </a:bodyPr>
          <a:lstStyle/>
          <a:p>
            <a:r>
              <a:rPr lang="en-US" sz="3500" b="1" dirty="0">
                <a:solidFill>
                  <a:srgbClr val="0070C0"/>
                </a:solidFill>
              </a:rPr>
              <a:t>1</a:t>
            </a:r>
          </a:p>
        </p:txBody>
      </p:sp>
      <p:sp>
        <p:nvSpPr>
          <p:cNvPr id="31" name="TextBox 30">
            <a:extLst>
              <a:ext uri="{FF2B5EF4-FFF2-40B4-BE49-F238E27FC236}">
                <a16:creationId xmlns:a16="http://schemas.microsoft.com/office/drawing/2014/main" id="{F9D9F958-0B3E-02B6-AD17-C5A41C19623F}"/>
              </a:ext>
            </a:extLst>
          </p:cNvPr>
          <p:cNvSpPr txBox="1"/>
          <p:nvPr/>
        </p:nvSpPr>
        <p:spPr>
          <a:xfrm>
            <a:off x="7035278" y="1868841"/>
            <a:ext cx="579098" cy="630942"/>
          </a:xfrm>
          <a:prstGeom prst="rect">
            <a:avLst/>
          </a:prstGeom>
          <a:noFill/>
        </p:spPr>
        <p:txBody>
          <a:bodyPr wrap="square" rtlCol="0">
            <a:spAutoFit/>
          </a:bodyPr>
          <a:lstStyle/>
          <a:p>
            <a:r>
              <a:rPr lang="en-US" sz="3500" b="1" dirty="0">
                <a:solidFill>
                  <a:srgbClr val="0070C0"/>
                </a:solidFill>
              </a:rPr>
              <a:t>2</a:t>
            </a:r>
          </a:p>
        </p:txBody>
      </p:sp>
      <p:sp>
        <p:nvSpPr>
          <p:cNvPr id="32" name="TextBox 31">
            <a:extLst>
              <a:ext uri="{FF2B5EF4-FFF2-40B4-BE49-F238E27FC236}">
                <a16:creationId xmlns:a16="http://schemas.microsoft.com/office/drawing/2014/main" id="{F7C4D81F-9AEB-3489-846B-3E073A23D5A7}"/>
              </a:ext>
            </a:extLst>
          </p:cNvPr>
          <p:cNvSpPr txBox="1"/>
          <p:nvPr/>
        </p:nvSpPr>
        <p:spPr>
          <a:xfrm>
            <a:off x="1467063" y="3496781"/>
            <a:ext cx="579098" cy="630942"/>
          </a:xfrm>
          <a:prstGeom prst="rect">
            <a:avLst/>
          </a:prstGeom>
          <a:noFill/>
        </p:spPr>
        <p:txBody>
          <a:bodyPr wrap="square" rtlCol="0">
            <a:spAutoFit/>
          </a:bodyPr>
          <a:lstStyle/>
          <a:p>
            <a:r>
              <a:rPr lang="en-US" sz="3500" b="1" dirty="0">
                <a:solidFill>
                  <a:srgbClr val="0070C0"/>
                </a:solidFill>
              </a:rPr>
              <a:t>3</a:t>
            </a:r>
          </a:p>
        </p:txBody>
      </p:sp>
      <p:sp>
        <p:nvSpPr>
          <p:cNvPr id="33" name="TextBox 32">
            <a:extLst>
              <a:ext uri="{FF2B5EF4-FFF2-40B4-BE49-F238E27FC236}">
                <a16:creationId xmlns:a16="http://schemas.microsoft.com/office/drawing/2014/main" id="{9974F40B-8B3E-7954-992C-4F774B6F09CA}"/>
              </a:ext>
            </a:extLst>
          </p:cNvPr>
          <p:cNvSpPr txBox="1"/>
          <p:nvPr/>
        </p:nvSpPr>
        <p:spPr>
          <a:xfrm>
            <a:off x="7209980" y="4667312"/>
            <a:ext cx="579098" cy="630942"/>
          </a:xfrm>
          <a:prstGeom prst="rect">
            <a:avLst/>
          </a:prstGeom>
          <a:noFill/>
        </p:spPr>
        <p:txBody>
          <a:bodyPr wrap="square" rtlCol="0">
            <a:spAutoFit/>
          </a:bodyPr>
          <a:lstStyle/>
          <a:p>
            <a:r>
              <a:rPr lang="en-US" sz="3500" b="1" dirty="0">
                <a:solidFill>
                  <a:srgbClr val="0070C0"/>
                </a:solidFill>
              </a:rPr>
              <a:t>4</a:t>
            </a:r>
          </a:p>
        </p:txBody>
      </p:sp>
    </p:spTree>
    <p:extLst>
      <p:ext uri="{BB962C8B-B14F-4D97-AF65-F5344CB8AC3E}">
        <p14:creationId xmlns:p14="http://schemas.microsoft.com/office/powerpoint/2010/main" val="75776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4E13B-0A67-387C-34DB-B5BF83B2C05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1C2DE6E-4399-3BD6-0624-F40DFC814716}"/>
              </a:ext>
            </a:extLst>
          </p:cNvPr>
          <p:cNvSpPr/>
          <p:nvPr/>
        </p:nvSpPr>
        <p:spPr>
          <a:xfrm>
            <a:off x="0" y="0"/>
            <a:ext cx="9144000" cy="6858000"/>
          </a:xfrm>
          <a:prstGeom prst="rect">
            <a:avLst/>
          </a:prstGeom>
          <a:blipFill dpi="0" rotWithShape="1">
            <a:blip r:embed="rId2">
              <a:alphaModFix amt="30000"/>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B0677C7-6170-2C68-BF85-6B6B2288FC0A}"/>
              </a:ext>
            </a:extLst>
          </p:cNvPr>
          <p:cNvSpPr txBox="1"/>
          <p:nvPr/>
        </p:nvSpPr>
        <p:spPr>
          <a:xfrm>
            <a:off x="510540" y="3091228"/>
            <a:ext cx="8122920" cy="2251065"/>
          </a:xfrm>
          <a:prstGeom prst="rect">
            <a:avLst/>
          </a:prstGeom>
          <a:noFill/>
        </p:spPr>
        <p:txBody>
          <a:bodyPr wrap="square">
            <a:spAutoFit/>
          </a:bodyPr>
          <a:lstStyle/>
          <a:p>
            <a:pPr algn="ctr">
              <a:lnSpc>
                <a:spcPct val="150000"/>
              </a:lnSpc>
            </a:pPr>
            <a:r>
              <a:rPr lang="en-CA" sz="2400" b="1" i="1" dirty="0">
                <a:solidFill>
                  <a:srgbClr val="0A0A0A"/>
                </a:solidFill>
                <a:latin typeface="+mj-lt"/>
                <a:cs typeface="Arial" panose="020B0604020202020204" pitchFamily="34" charset="0"/>
              </a:rPr>
              <a:t>I</a:t>
            </a:r>
            <a:r>
              <a:rPr lang="en-CA" sz="2400" b="1" i="1" u="none" strike="noStrike" dirty="0">
                <a:solidFill>
                  <a:srgbClr val="0A0A0A"/>
                </a:solidFill>
                <a:effectLst/>
                <a:latin typeface="+mj-lt"/>
                <a:cs typeface="Arial" panose="020B0604020202020204" pitchFamily="34" charset="0"/>
              </a:rPr>
              <a:t> respectfully acknowledge that I am on the traditional, ancestral, and unceded territory of the </a:t>
            </a:r>
            <a:r>
              <a:rPr lang="en-CA" sz="2400" b="1" i="1" u="none" strike="noStrike" dirty="0" err="1">
                <a:solidFill>
                  <a:srgbClr val="0A0A0A"/>
                </a:solidFill>
                <a:effectLst/>
                <a:latin typeface="+mj-lt"/>
                <a:cs typeface="Arial" panose="020B0604020202020204" pitchFamily="34" charset="0"/>
              </a:rPr>
              <a:t>xʷmə</a:t>
            </a:r>
            <a:r>
              <a:rPr lang="el-GR" sz="2400" b="1" i="1" u="none" strike="noStrike" dirty="0">
                <a:solidFill>
                  <a:srgbClr val="0A0A0A"/>
                </a:solidFill>
                <a:effectLst/>
                <a:latin typeface="+mj-lt"/>
                <a:cs typeface="Arial" panose="020B0604020202020204" pitchFamily="34" charset="0"/>
              </a:rPr>
              <a:t>θ</a:t>
            </a:r>
            <a:r>
              <a:rPr lang="en-CA" sz="2400" b="1" i="1" u="none" strike="noStrike" dirty="0" err="1">
                <a:solidFill>
                  <a:srgbClr val="0A0A0A"/>
                </a:solidFill>
                <a:effectLst/>
                <a:latin typeface="+mj-lt"/>
                <a:cs typeface="Arial" panose="020B0604020202020204" pitchFamily="34" charset="0"/>
              </a:rPr>
              <a:t>kʷəy̓əm</a:t>
            </a:r>
            <a:r>
              <a:rPr lang="en-CA" sz="2400" b="1" i="1" u="none" strike="noStrike" dirty="0">
                <a:solidFill>
                  <a:srgbClr val="0A0A0A"/>
                </a:solidFill>
                <a:effectLst/>
                <a:latin typeface="+mj-lt"/>
                <a:cs typeface="Arial" panose="020B0604020202020204" pitchFamily="34" charset="0"/>
              </a:rPr>
              <a:t> (Musqueam) First Nation. </a:t>
            </a:r>
            <a:r>
              <a:rPr lang="en-CA" sz="2400" b="1" i="1" dirty="0">
                <a:solidFill>
                  <a:srgbClr val="0A0A0A"/>
                </a:solidFill>
                <a:latin typeface="+mj-lt"/>
                <a:cs typeface="Arial" panose="020B0604020202020204" pitchFamily="34" charset="0"/>
              </a:rPr>
              <a:t>I</a:t>
            </a:r>
            <a:r>
              <a:rPr lang="en-CA" sz="2400" b="1" i="1" u="none" strike="noStrike" dirty="0">
                <a:solidFill>
                  <a:srgbClr val="0A0A0A"/>
                </a:solidFill>
                <a:effectLst/>
                <a:latin typeface="+mj-lt"/>
                <a:cs typeface="Arial" panose="020B0604020202020204" pitchFamily="34" charset="0"/>
              </a:rPr>
              <a:t> recognize their continued stewardship of this land and the historic significance it holds for their people.</a:t>
            </a:r>
            <a:endParaRPr lang="en-US" sz="2400" b="1" i="1" dirty="0">
              <a:latin typeface="+mj-lt"/>
              <a:cs typeface="Arial" panose="020B0604020202020204" pitchFamily="34" charset="0"/>
            </a:endParaRPr>
          </a:p>
        </p:txBody>
      </p:sp>
    </p:spTree>
    <p:extLst>
      <p:ext uri="{BB962C8B-B14F-4D97-AF65-F5344CB8AC3E}">
        <p14:creationId xmlns:p14="http://schemas.microsoft.com/office/powerpoint/2010/main" val="39655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0759E-9153-25C1-1DE7-88AD6FD9557A}"/>
            </a:ext>
          </a:extLst>
        </p:cNvPr>
        <p:cNvGrpSpPr/>
        <p:nvPr/>
      </p:nvGrpSpPr>
      <p:grpSpPr>
        <a:xfrm>
          <a:off x="0" y="0"/>
          <a:ext cx="0" cy="0"/>
          <a:chOff x="0" y="0"/>
          <a:chExt cx="0" cy="0"/>
        </a:xfrm>
      </p:grpSpPr>
      <p:pic>
        <p:nvPicPr>
          <p:cNvPr id="8" name="Picture 7" descr="LSC First Nations Health &amp; Social ...">
            <a:extLst>
              <a:ext uri="{FF2B5EF4-FFF2-40B4-BE49-F238E27FC236}">
                <a16:creationId xmlns:a16="http://schemas.microsoft.com/office/drawing/2014/main" id="{B574ADB4-255E-A29A-106D-122D124D41C7}"/>
              </a:ext>
            </a:extLst>
          </p:cNvPr>
          <p:cNvPicPr>
            <a:picLocks noChangeAspect="1"/>
          </p:cNvPicPr>
          <p:nvPr/>
        </p:nvPicPr>
        <p:blipFill>
          <a:blip r:embed="rId2">
            <a:alphaModFix amt="10000"/>
            <a:extLst>
              <a:ext uri="{BEBA8EAE-BF5A-486C-A8C5-ECC9F3942E4B}">
                <a14:imgProps xmlns:a14="http://schemas.microsoft.com/office/drawing/2010/main">
                  <a14:imgLayer r:embed="rId3">
                    <a14:imgEffect>
                      <a14:artisticCrisscrossEtching/>
                    </a14:imgEffect>
                    <a14:imgEffect>
                      <a14:sharpenSoften amount="68000"/>
                    </a14:imgEffect>
                    <a14:imgEffect>
                      <a14:saturation sat="0"/>
                    </a14:imgEffect>
                    <a14:imgEffect>
                      <a14:brightnessContrast bright="25000" contrast="7000"/>
                    </a14:imgEffect>
                  </a14:imgLayer>
                </a14:imgProps>
              </a:ext>
              <a:ext uri="{28A0092B-C50C-407E-A947-70E740481C1C}">
                <a14:useLocalDpi xmlns:a14="http://schemas.microsoft.com/office/drawing/2010/main" val="0"/>
              </a:ext>
            </a:extLst>
          </a:blip>
          <a:srcRect b="7268"/>
          <a:stretch>
            <a:fillRect/>
          </a:stretch>
        </p:blipFill>
        <p:spPr bwMode="auto">
          <a:xfrm>
            <a:off x="258258" y="2820699"/>
            <a:ext cx="8763847" cy="3371269"/>
          </a:xfrm>
          <a:prstGeom prst="rect">
            <a:avLst/>
          </a:prstGeom>
          <a:noFill/>
          <a:ln>
            <a:noFill/>
          </a:ln>
          <a:effectLst>
            <a:glow rad="355600">
              <a:schemeClr val="bg1">
                <a:alpha val="81000"/>
              </a:schemeClr>
            </a:glow>
            <a:softEdge rad="127000"/>
          </a:effectLst>
        </p:spPr>
      </p:pic>
      <p:sp>
        <p:nvSpPr>
          <p:cNvPr id="4" name="Title 1">
            <a:extLst>
              <a:ext uri="{FF2B5EF4-FFF2-40B4-BE49-F238E27FC236}">
                <a16:creationId xmlns:a16="http://schemas.microsoft.com/office/drawing/2014/main" id="{854D5084-DFD8-EA59-E6F2-2BFA5B2BA92E}"/>
              </a:ext>
            </a:extLst>
          </p:cNvPr>
          <p:cNvSpPr txBox="1">
            <a:spLocks/>
          </p:cNvSpPr>
          <p:nvPr/>
        </p:nvSpPr>
        <p:spPr>
          <a:xfrm>
            <a:off x="258259" y="186921"/>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PRESENTATION OVERVIEW</a:t>
            </a:r>
          </a:p>
        </p:txBody>
      </p:sp>
      <p:sp>
        <p:nvSpPr>
          <p:cNvPr id="5" name="Content Placeholder 2">
            <a:extLst>
              <a:ext uri="{FF2B5EF4-FFF2-40B4-BE49-F238E27FC236}">
                <a16:creationId xmlns:a16="http://schemas.microsoft.com/office/drawing/2014/main" id="{53B93291-6125-0D86-17B7-11680FC66736}"/>
              </a:ext>
            </a:extLst>
          </p:cNvPr>
          <p:cNvSpPr>
            <a:spLocks noGrp="1"/>
          </p:cNvSpPr>
          <p:nvPr>
            <p:ph idx="1"/>
          </p:nvPr>
        </p:nvSpPr>
        <p:spPr>
          <a:xfrm>
            <a:off x="387928" y="1211814"/>
            <a:ext cx="8395854" cy="4983305"/>
          </a:xfrm>
        </p:spPr>
        <p:txBody>
          <a:bodyPr>
            <a:normAutofit/>
          </a:bodyPr>
          <a:lstStyle/>
          <a:p>
            <a:pPr>
              <a:lnSpc>
                <a:spcPct val="100000"/>
              </a:lnSpc>
              <a:spcAft>
                <a:spcPts val="600"/>
              </a:spcAft>
            </a:pPr>
            <a:r>
              <a:rPr lang="en-CA" sz="2200" dirty="0"/>
              <a:t>Background</a:t>
            </a:r>
          </a:p>
          <a:p>
            <a:pPr>
              <a:lnSpc>
                <a:spcPct val="100000"/>
              </a:lnSpc>
              <a:spcAft>
                <a:spcPts val="600"/>
              </a:spcAft>
            </a:pPr>
            <a:r>
              <a:rPr lang="en-CA" sz="2200" dirty="0">
                <a:solidFill>
                  <a:srgbClr val="000000"/>
                </a:solidFill>
              </a:rPr>
              <a:t>LS/CFN approach to change</a:t>
            </a:r>
          </a:p>
          <a:p>
            <a:pPr>
              <a:lnSpc>
                <a:spcPct val="100000"/>
              </a:lnSpc>
              <a:spcAft>
                <a:spcPts val="600"/>
              </a:spcAft>
            </a:pPr>
            <a:r>
              <a:rPr lang="en-CA" sz="2200" dirty="0">
                <a:solidFill>
                  <a:srgbClr val="000000"/>
                </a:solidFill>
              </a:rPr>
              <a:t>Goals for revisioning the program</a:t>
            </a:r>
          </a:p>
          <a:p>
            <a:pPr>
              <a:lnSpc>
                <a:spcPct val="100000"/>
              </a:lnSpc>
              <a:spcAft>
                <a:spcPts val="600"/>
              </a:spcAft>
            </a:pPr>
            <a:r>
              <a:rPr lang="en-CA" sz="2200" dirty="0">
                <a:solidFill>
                  <a:srgbClr val="000000"/>
                </a:solidFill>
              </a:rPr>
              <a:t>Changes implemented</a:t>
            </a:r>
          </a:p>
          <a:p>
            <a:pPr>
              <a:lnSpc>
                <a:spcPct val="100000"/>
              </a:lnSpc>
              <a:spcAft>
                <a:spcPts val="600"/>
              </a:spcAft>
            </a:pPr>
            <a:r>
              <a:rPr lang="en-CA" sz="2200" dirty="0">
                <a:solidFill>
                  <a:srgbClr val="000000"/>
                </a:solidFill>
              </a:rPr>
              <a:t>Challenges</a:t>
            </a:r>
          </a:p>
          <a:p>
            <a:pPr>
              <a:lnSpc>
                <a:spcPct val="100000"/>
              </a:lnSpc>
              <a:spcAft>
                <a:spcPts val="600"/>
              </a:spcAft>
            </a:pPr>
            <a:r>
              <a:rPr lang="en-CA" sz="2200" dirty="0">
                <a:solidFill>
                  <a:srgbClr val="000000"/>
                </a:solidFill>
              </a:rPr>
              <a:t>Successes and best practices</a:t>
            </a:r>
          </a:p>
          <a:p>
            <a:pPr>
              <a:lnSpc>
                <a:spcPct val="100000"/>
              </a:lnSpc>
              <a:spcAft>
                <a:spcPts val="600"/>
              </a:spcAft>
            </a:pPr>
            <a:r>
              <a:rPr lang="en-CA" sz="2200" dirty="0">
                <a:solidFill>
                  <a:srgbClr val="000000"/>
                </a:solidFill>
              </a:rPr>
              <a:t>Citizen successes</a:t>
            </a:r>
          </a:p>
          <a:p>
            <a:pPr>
              <a:lnSpc>
                <a:spcPct val="100000"/>
              </a:lnSpc>
              <a:spcAft>
                <a:spcPts val="600"/>
              </a:spcAft>
            </a:pPr>
            <a:r>
              <a:rPr lang="en-CA" sz="2200" dirty="0">
                <a:solidFill>
                  <a:srgbClr val="000000"/>
                </a:solidFill>
              </a:rPr>
              <a:t>Lessons learned and recommendations</a:t>
            </a:r>
          </a:p>
          <a:p>
            <a:pPr>
              <a:lnSpc>
                <a:spcPct val="100000"/>
              </a:lnSpc>
              <a:spcAft>
                <a:spcPts val="600"/>
              </a:spcAft>
            </a:pPr>
            <a:endParaRPr lang="en-CA" sz="2200" dirty="0">
              <a:solidFill>
                <a:srgbClr val="000000"/>
              </a:solidFill>
            </a:endParaRPr>
          </a:p>
          <a:p>
            <a:pPr>
              <a:lnSpc>
                <a:spcPct val="100000"/>
              </a:lnSpc>
              <a:spcAft>
                <a:spcPts val="600"/>
              </a:spcAft>
            </a:pPr>
            <a:endParaRPr lang="en-CA" sz="2200" dirty="0">
              <a:solidFill>
                <a:srgbClr val="000000"/>
              </a:solidFill>
            </a:endParaRPr>
          </a:p>
          <a:p>
            <a:pPr marL="0" indent="0">
              <a:lnSpc>
                <a:spcPct val="100000"/>
              </a:lnSpc>
              <a:spcAft>
                <a:spcPts val="600"/>
              </a:spcAft>
              <a:buNone/>
            </a:pPr>
            <a:endParaRPr lang="en-CA" sz="2200" dirty="0">
              <a:solidFill>
                <a:srgbClr val="000000"/>
              </a:solidFill>
            </a:endParaRPr>
          </a:p>
          <a:p>
            <a:pPr>
              <a:lnSpc>
                <a:spcPct val="100000"/>
              </a:lnSpc>
              <a:spcAft>
                <a:spcPts val="600"/>
              </a:spcAft>
            </a:pPr>
            <a:endParaRPr lang="en-CA" sz="2200" dirty="0">
              <a:solidFill>
                <a:srgbClr val="000000"/>
              </a:solidFill>
            </a:endParaRPr>
          </a:p>
          <a:p>
            <a:pPr lvl="1">
              <a:lnSpc>
                <a:spcPct val="100000"/>
              </a:lnSpc>
              <a:spcAft>
                <a:spcPts val="600"/>
              </a:spcAft>
            </a:pPr>
            <a:endParaRPr lang="en-CA" sz="2200" dirty="0">
              <a:solidFill>
                <a:srgbClr val="000000"/>
              </a:solidFill>
            </a:endParaRPr>
          </a:p>
        </p:txBody>
      </p:sp>
      <p:grpSp>
        <p:nvGrpSpPr>
          <p:cNvPr id="2" name="Group 1">
            <a:extLst>
              <a:ext uri="{FF2B5EF4-FFF2-40B4-BE49-F238E27FC236}">
                <a16:creationId xmlns:a16="http://schemas.microsoft.com/office/drawing/2014/main" id="{137D7A6B-4ACA-0F11-B868-4BC546E324DA}"/>
              </a:ext>
            </a:extLst>
          </p:cNvPr>
          <p:cNvGrpSpPr/>
          <p:nvPr/>
        </p:nvGrpSpPr>
        <p:grpSpPr>
          <a:xfrm>
            <a:off x="414183" y="6186688"/>
            <a:ext cx="8390951" cy="593895"/>
            <a:chOff x="505623" y="6061795"/>
            <a:chExt cx="8390951" cy="593895"/>
          </a:xfrm>
        </p:grpSpPr>
        <p:pic>
          <p:nvPicPr>
            <p:cNvPr id="3" name="Picture 2" descr="LSC_LGO">
              <a:extLst>
                <a:ext uri="{FF2B5EF4-FFF2-40B4-BE49-F238E27FC236}">
                  <a16:creationId xmlns:a16="http://schemas.microsoft.com/office/drawing/2014/main" id="{B13D2221-F0C8-26A4-1587-BD4BAC9478DB}"/>
                </a:ext>
              </a:extLst>
            </p:cNvPr>
            <p:cNvPicPr>
              <a:picLocks noChangeAspect="1"/>
            </p:cNvPicPr>
            <p:nvPr/>
          </p:nvPicPr>
          <p:blipFill>
            <a:blip r:embed="rId4"/>
            <a:srcRect/>
            <a:stretch>
              <a:fillRect/>
            </a:stretch>
          </p:blipFill>
          <p:spPr bwMode="auto">
            <a:xfrm>
              <a:off x="505623" y="6061795"/>
              <a:ext cx="504500" cy="593895"/>
            </a:xfrm>
            <a:prstGeom prst="rect">
              <a:avLst/>
            </a:prstGeom>
            <a:noFill/>
            <a:ln w="9525">
              <a:noFill/>
              <a:miter lim="800000"/>
              <a:headEnd/>
              <a:tailEnd/>
            </a:ln>
          </p:spPr>
        </p:pic>
        <p:sp>
          <p:nvSpPr>
            <p:cNvPr id="6" name="TextBox 5">
              <a:extLst>
                <a:ext uri="{FF2B5EF4-FFF2-40B4-BE49-F238E27FC236}">
                  <a16:creationId xmlns:a16="http://schemas.microsoft.com/office/drawing/2014/main" id="{095FE330-129E-6E11-470C-AC22019BB514}"/>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3</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F776C7C5-0918-5D68-E5EF-19DE12D41F65}"/>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810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B44DB-A013-21E6-EFFA-46CC90102FE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4ACD6BE-C945-8CC1-44C3-B7F356BD74F4}"/>
              </a:ext>
            </a:extLst>
          </p:cNvPr>
          <p:cNvSpPr txBox="1">
            <a:spLocks/>
          </p:cNvSpPr>
          <p:nvPr/>
        </p:nvSpPr>
        <p:spPr>
          <a:xfrm>
            <a:off x="258259" y="186921"/>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BACKGROUND</a:t>
            </a:r>
          </a:p>
        </p:txBody>
      </p:sp>
      <p:sp>
        <p:nvSpPr>
          <p:cNvPr id="5" name="Content Placeholder 2">
            <a:extLst>
              <a:ext uri="{FF2B5EF4-FFF2-40B4-BE49-F238E27FC236}">
                <a16:creationId xmlns:a16="http://schemas.microsoft.com/office/drawing/2014/main" id="{77E64BA3-0377-C4A5-80A1-0724DFEBF869}"/>
              </a:ext>
            </a:extLst>
          </p:cNvPr>
          <p:cNvSpPr>
            <a:spLocks noGrp="1"/>
          </p:cNvSpPr>
          <p:nvPr>
            <p:ph idx="1"/>
          </p:nvPr>
        </p:nvSpPr>
        <p:spPr>
          <a:xfrm>
            <a:off x="387928" y="818655"/>
            <a:ext cx="8395854" cy="5395009"/>
          </a:xfrm>
        </p:spPr>
        <p:txBody>
          <a:bodyPr>
            <a:noAutofit/>
          </a:bodyPr>
          <a:lstStyle/>
          <a:p>
            <a:pPr marL="0" indent="0">
              <a:lnSpc>
                <a:spcPct val="110000"/>
              </a:lnSpc>
              <a:spcBef>
                <a:spcPts val="0"/>
              </a:spcBef>
              <a:spcAft>
                <a:spcPts val="1000"/>
              </a:spcAft>
              <a:buNone/>
            </a:pPr>
            <a:r>
              <a:rPr lang="en-CA" sz="1800" b="1" dirty="0">
                <a:solidFill>
                  <a:srgbClr val="000000"/>
                </a:solidFill>
              </a:rPr>
              <a:t>Income assistance delivery in the Yukon</a:t>
            </a:r>
          </a:p>
          <a:p>
            <a:pPr>
              <a:lnSpc>
                <a:spcPct val="110000"/>
              </a:lnSpc>
              <a:spcBef>
                <a:spcPts val="0"/>
              </a:spcBef>
              <a:spcAft>
                <a:spcPts val="1000"/>
              </a:spcAft>
            </a:pPr>
            <a:r>
              <a:rPr lang="en-CA" sz="1550" dirty="0">
                <a:solidFill>
                  <a:srgbClr val="000000"/>
                </a:solidFill>
              </a:rPr>
              <a:t>Delivery of income assistance in the Yukon is unique in Canada, and complex.</a:t>
            </a:r>
          </a:p>
          <a:p>
            <a:pPr>
              <a:lnSpc>
                <a:spcPct val="110000"/>
              </a:lnSpc>
              <a:spcBef>
                <a:spcPts val="0"/>
              </a:spcBef>
              <a:spcAft>
                <a:spcPts val="1000"/>
              </a:spcAft>
            </a:pPr>
            <a:r>
              <a:rPr lang="en-CA" sz="1550" dirty="0">
                <a:solidFill>
                  <a:srgbClr val="000000"/>
                </a:solidFill>
              </a:rPr>
              <a:t>There are several income assistance administrators – the Government of Yukon, the Government of Canada (in Whitehorse), and self-governing Yukon First Nations.</a:t>
            </a:r>
          </a:p>
          <a:p>
            <a:pPr>
              <a:lnSpc>
                <a:spcPct val="110000"/>
              </a:lnSpc>
              <a:spcBef>
                <a:spcPts val="0"/>
              </a:spcBef>
              <a:spcAft>
                <a:spcPts val="1000"/>
              </a:spcAft>
            </a:pPr>
            <a:r>
              <a:rPr lang="en-CA" sz="1550" dirty="0">
                <a:solidFill>
                  <a:srgbClr val="000000"/>
                </a:solidFill>
              </a:rPr>
              <a:t>Yukon First Nations provide income assistance to their Citizens on Settlement Lands under program and funding transfer agreements with the Government of Canada.</a:t>
            </a:r>
          </a:p>
          <a:p>
            <a:pPr>
              <a:lnSpc>
                <a:spcPct val="110000"/>
              </a:lnSpc>
              <a:spcBef>
                <a:spcPts val="0"/>
              </a:spcBef>
              <a:spcAft>
                <a:spcPts val="1000"/>
              </a:spcAft>
            </a:pPr>
            <a:r>
              <a:rPr lang="en-CA" sz="1550" dirty="0">
                <a:solidFill>
                  <a:srgbClr val="000000"/>
                </a:solidFill>
              </a:rPr>
              <a:t>The agreements set out the </a:t>
            </a:r>
            <a:r>
              <a:rPr lang="en-CA" sz="1550" i="1" dirty="0">
                <a:solidFill>
                  <a:srgbClr val="000000"/>
                </a:solidFill>
              </a:rPr>
              <a:t>minimum</a:t>
            </a:r>
            <a:r>
              <a:rPr lang="en-CA" sz="1550" dirty="0">
                <a:solidFill>
                  <a:srgbClr val="000000"/>
                </a:solidFill>
              </a:rPr>
              <a:t> requirements Yukon First Nations must meet, including that they must generally follow Government of Yukon legislation.</a:t>
            </a:r>
          </a:p>
          <a:p>
            <a:pPr>
              <a:lnSpc>
                <a:spcPct val="110000"/>
              </a:lnSpc>
              <a:spcBef>
                <a:spcPts val="0"/>
              </a:spcBef>
              <a:spcAft>
                <a:spcPts val="1000"/>
              </a:spcAft>
            </a:pPr>
            <a:r>
              <a:rPr lang="en-CA" sz="1550" dirty="0">
                <a:solidFill>
                  <a:srgbClr val="000000"/>
                </a:solidFill>
              </a:rPr>
              <a:t>Most administrators are signatories to a reciprocal agreement that enables coordination, cost billbacks, and information sharing.</a:t>
            </a:r>
            <a:endParaRPr lang="en-CA" sz="200" b="1" dirty="0">
              <a:solidFill>
                <a:srgbClr val="000000"/>
              </a:solidFill>
            </a:endParaRPr>
          </a:p>
          <a:p>
            <a:pPr marL="0" indent="0">
              <a:lnSpc>
                <a:spcPct val="110000"/>
              </a:lnSpc>
              <a:spcBef>
                <a:spcPts val="0"/>
              </a:spcBef>
              <a:spcAft>
                <a:spcPts val="1000"/>
              </a:spcAft>
              <a:buNone/>
            </a:pPr>
            <a:r>
              <a:rPr lang="en-CA" sz="1800" b="1" dirty="0">
                <a:solidFill>
                  <a:srgbClr val="000000"/>
                </a:solidFill>
              </a:rPr>
              <a:t>What does this mean for Little Salmon/</a:t>
            </a:r>
            <a:r>
              <a:rPr lang="en-CA" sz="1800" b="1" dirty="0" err="1">
                <a:solidFill>
                  <a:srgbClr val="000000"/>
                </a:solidFill>
              </a:rPr>
              <a:t>Carmacks</a:t>
            </a:r>
            <a:r>
              <a:rPr lang="en-CA" sz="1800" b="1" dirty="0">
                <a:solidFill>
                  <a:srgbClr val="000000"/>
                </a:solidFill>
              </a:rPr>
              <a:t> First Nation?</a:t>
            </a:r>
          </a:p>
          <a:p>
            <a:pPr>
              <a:lnSpc>
                <a:spcPct val="110000"/>
              </a:lnSpc>
              <a:spcBef>
                <a:spcPts val="0"/>
              </a:spcBef>
              <a:spcAft>
                <a:spcPts val="1000"/>
              </a:spcAft>
            </a:pPr>
            <a:r>
              <a:rPr lang="en-CA" sz="1550" dirty="0">
                <a:solidFill>
                  <a:srgbClr val="000000"/>
                </a:solidFill>
              </a:rPr>
              <a:t>LS/CFN must meet </a:t>
            </a:r>
            <a:r>
              <a:rPr lang="en-CA" sz="1550" i="1" dirty="0">
                <a:solidFill>
                  <a:srgbClr val="000000"/>
                </a:solidFill>
              </a:rPr>
              <a:t>minimum</a:t>
            </a:r>
            <a:r>
              <a:rPr lang="en-CA" sz="1550" dirty="0">
                <a:solidFill>
                  <a:srgbClr val="000000"/>
                </a:solidFill>
              </a:rPr>
              <a:t> requirements in the agreements and legislation.</a:t>
            </a:r>
          </a:p>
          <a:p>
            <a:pPr>
              <a:lnSpc>
                <a:spcPct val="110000"/>
              </a:lnSpc>
              <a:spcBef>
                <a:spcPts val="0"/>
              </a:spcBef>
              <a:spcAft>
                <a:spcPts val="1000"/>
              </a:spcAft>
            </a:pPr>
            <a:r>
              <a:rPr lang="en-CA" sz="1550" dirty="0">
                <a:solidFill>
                  <a:srgbClr val="000000"/>
                </a:solidFill>
              </a:rPr>
              <a:t>These minimum requirements are the floor – not the ceiling – meaning LS/CFN has the autonomy to go </a:t>
            </a:r>
            <a:r>
              <a:rPr lang="en-CA" sz="1550" u="sng" dirty="0">
                <a:solidFill>
                  <a:srgbClr val="000000"/>
                </a:solidFill>
              </a:rPr>
              <a:t>above</a:t>
            </a:r>
            <a:r>
              <a:rPr lang="en-CA" sz="1550" dirty="0">
                <a:solidFill>
                  <a:srgbClr val="000000"/>
                </a:solidFill>
              </a:rPr>
              <a:t> minimum financial requirements and benefits.</a:t>
            </a:r>
          </a:p>
          <a:p>
            <a:pPr>
              <a:lnSpc>
                <a:spcPct val="110000"/>
              </a:lnSpc>
              <a:spcBef>
                <a:spcPts val="0"/>
              </a:spcBef>
              <a:spcAft>
                <a:spcPts val="1000"/>
              </a:spcAft>
            </a:pPr>
            <a:r>
              <a:rPr lang="en-CA" sz="1550" dirty="0">
                <a:solidFill>
                  <a:srgbClr val="000000"/>
                </a:solidFill>
              </a:rPr>
              <a:t>LS/CFN also has the autonomy to design a different approach to program delivery.</a:t>
            </a:r>
          </a:p>
          <a:p>
            <a:pPr>
              <a:lnSpc>
                <a:spcPct val="110000"/>
              </a:lnSpc>
              <a:spcBef>
                <a:spcPts val="0"/>
              </a:spcBef>
              <a:spcAft>
                <a:spcPts val="1000"/>
              </a:spcAft>
            </a:pPr>
            <a:endParaRPr lang="en-CA" sz="1550" dirty="0">
              <a:solidFill>
                <a:srgbClr val="000000"/>
              </a:solidFill>
            </a:endParaRPr>
          </a:p>
          <a:p>
            <a:pPr>
              <a:lnSpc>
                <a:spcPct val="110000"/>
              </a:lnSpc>
              <a:spcBef>
                <a:spcPts val="0"/>
              </a:spcBef>
              <a:spcAft>
                <a:spcPts val="1000"/>
              </a:spcAft>
            </a:pPr>
            <a:endParaRPr lang="en-CA" sz="1550" dirty="0">
              <a:solidFill>
                <a:srgbClr val="000000"/>
              </a:solidFill>
            </a:endParaRPr>
          </a:p>
          <a:p>
            <a:pPr>
              <a:lnSpc>
                <a:spcPct val="110000"/>
              </a:lnSpc>
              <a:spcBef>
                <a:spcPts val="0"/>
              </a:spcBef>
              <a:spcAft>
                <a:spcPts val="1000"/>
              </a:spcAft>
            </a:pPr>
            <a:endParaRPr lang="en-CA" sz="1550" dirty="0">
              <a:solidFill>
                <a:srgbClr val="000000"/>
              </a:solidFill>
            </a:endParaRPr>
          </a:p>
          <a:p>
            <a:pPr marL="0" indent="0">
              <a:lnSpc>
                <a:spcPct val="110000"/>
              </a:lnSpc>
              <a:spcBef>
                <a:spcPts val="0"/>
              </a:spcBef>
              <a:spcAft>
                <a:spcPts val="1000"/>
              </a:spcAft>
              <a:buNone/>
            </a:pPr>
            <a:endParaRPr lang="en-CA" sz="1550" dirty="0">
              <a:solidFill>
                <a:srgbClr val="000000"/>
              </a:solidFill>
            </a:endParaRPr>
          </a:p>
          <a:p>
            <a:pPr>
              <a:lnSpc>
                <a:spcPct val="110000"/>
              </a:lnSpc>
              <a:spcBef>
                <a:spcPts val="0"/>
              </a:spcBef>
              <a:spcAft>
                <a:spcPts val="1000"/>
              </a:spcAft>
            </a:pPr>
            <a:endParaRPr lang="en-CA" sz="1550" dirty="0">
              <a:solidFill>
                <a:srgbClr val="000000"/>
              </a:solidFill>
            </a:endParaRPr>
          </a:p>
          <a:p>
            <a:pPr lvl="1">
              <a:lnSpc>
                <a:spcPct val="110000"/>
              </a:lnSpc>
              <a:spcBef>
                <a:spcPts val="0"/>
              </a:spcBef>
              <a:spcAft>
                <a:spcPts val="1000"/>
              </a:spcAft>
            </a:pPr>
            <a:endParaRPr lang="en-CA" sz="1550" dirty="0">
              <a:solidFill>
                <a:srgbClr val="000000"/>
              </a:solidFill>
            </a:endParaRPr>
          </a:p>
        </p:txBody>
      </p:sp>
      <p:grpSp>
        <p:nvGrpSpPr>
          <p:cNvPr id="8" name="Group 7">
            <a:extLst>
              <a:ext uri="{FF2B5EF4-FFF2-40B4-BE49-F238E27FC236}">
                <a16:creationId xmlns:a16="http://schemas.microsoft.com/office/drawing/2014/main" id="{AD492965-8AF2-D74F-8730-08C665185B04}"/>
              </a:ext>
            </a:extLst>
          </p:cNvPr>
          <p:cNvGrpSpPr/>
          <p:nvPr/>
        </p:nvGrpSpPr>
        <p:grpSpPr>
          <a:xfrm>
            <a:off x="414183" y="6186688"/>
            <a:ext cx="8390951" cy="593895"/>
            <a:chOff x="505623" y="6061795"/>
            <a:chExt cx="8390951" cy="593895"/>
          </a:xfrm>
        </p:grpSpPr>
        <p:pic>
          <p:nvPicPr>
            <p:cNvPr id="9" name="Picture 8" descr="LSC_LGO">
              <a:extLst>
                <a:ext uri="{FF2B5EF4-FFF2-40B4-BE49-F238E27FC236}">
                  <a16:creationId xmlns:a16="http://schemas.microsoft.com/office/drawing/2014/main" id="{59B4EC02-39DE-3B42-477C-AC4AA61D73E3}"/>
                </a:ext>
              </a:extLst>
            </p:cNvPr>
            <p:cNvPicPr>
              <a:picLocks noChangeAspect="1"/>
            </p:cNvPicPr>
            <p:nvPr/>
          </p:nvPicPr>
          <p:blipFill>
            <a:blip r:embed="rId2"/>
            <a:srcRect/>
            <a:stretch>
              <a:fillRect/>
            </a:stretch>
          </p:blipFill>
          <p:spPr bwMode="auto">
            <a:xfrm>
              <a:off x="505623" y="6061795"/>
              <a:ext cx="504500" cy="593895"/>
            </a:xfrm>
            <a:prstGeom prst="rect">
              <a:avLst/>
            </a:prstGeom>
            <a:noFill/>
            <a:ln w="9525">
              <a:noFill/>
              <a:miter lim="800000"/>
              <a:headEnd/>
              <a:tailEnd/>
            </a:ln>
          </p:spPr>
        </p:pic>
        <p:sp>
          <p:nvSpPr>
            <p:cNvPr id="10" name="TextBox 9">
              <a:extLst>
                <a:ext uri="{FF2B5EF4-FFF2-40B4-BE49-F238E27FC236}">
                  <a16:creationId xmlns:a16="http://schemas.microsoft.com/office/drawing/2014/main" id="{AAB59157-C804-1F45-180E-A53B5B3B38D0}"/>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4</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477072C2-BBE5-6E6D-A880-17847CE35085}"/>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187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70682-7AAB-E493-78AB-9F25464B7E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5BE515B-062F-0059-C2F6-55FB1DC8D611}"/>
              </a:ext>
            </a:extLst>
          </p:cNvPr>
          <p:cNvSpPr txBox="1">
            <a:spLocks/>
          </p:cNvSpPr>
          <p:nvPr/>
        </p:nvSpPr>
        <p:spPr>
          <a:xfrm>
            <a:off x="258259" y="186921"/>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LS/CFN APPROACH TO CHANGE</a:t>
            </a:r>
          </a:p>
        </p:txBody>
      </p:sp>
      <p:sp>
        <p:nvSpPr>
          <p:cNvPr id="5" name="Content Placeholder 2">
            <a:extLst>
              <a:ext uri="{FF2B5EF4-FFF2-40B4-BE49-F238E27FC236}">
                <a16:creationId xmlns:a16="http://schemas.microsoft.com/office/drawing/2014/main" id="{710AAEDA-FE65-2EE2-14F0-651BFA5009F7}"/>
              </a:ext>
            </a:extLst>
          </p:cNvPr>
          <p:cNvSpPr>
            <a:spLocks noGrp="1"/>
          </p:cNvSpPr>
          <p:nvPr>
            <p:ph idx="1"/>
          </p:nvPr>
        </p:nvSpPr>
        <p:spPr>
          <a:xfrm>
            <a:off x="387927" y="982763"/>
            <a:ext cx="8497813" cy="5497633"/>
          </a:xfrm>
        </p:spPr>
        <p:txBody>
          <a:bodyPr>
            <a:noAutofit/>
          </a:bodyPr>
          <a:lstStyle/>
          <a:p>
            <a:pPr>
              <a:lnSpc>
                <a:spcPct val="110000"/>
              </a:lnSpc>
              <a:spcBef>
                <a:spcPts val="0"/>
              </a:spcBef>
              <a:spcAft>
                <a:spcPts val="1000"/>
              </a:spcAft>
            </a:pPr>
            <a:r>
              <a:rPr lang="en-CA" sz="1600" dirty="0">
                <a:solidFill>
                  <a:srgbClr val="000000"/>
                </a:solidFill>
              </a:rPr>
              <a:t>LS/CFN had historically used the Government of Canada policies and procedures.</a:t>
            </a:r>
          </a:p>
          <a:p>
            <a:pPr>
              <a:lnSpc>
                <a:spcPct val="110000"/>
              </a:lnSpc>
              <a:spcBef>
                <a:spcPts val="0"/>
              </a:spcBef>
              <a:spcAft>
                <a:spcPts val="1000"/>
              </a:spcAft>
            </a:pPr>
            <a:r>
              <a:rPr lang="en-CA" sz="1600" dirty="0">
                <a:solidFill>
                  <a:srgbClr val="000000"/>
                </a:solidFill>
              </a:rPr>
              <a:t>A 2019 GA motion called for a review of income assistance to align with LS/CFN values.</a:t>
            </a:r>
          </a:p>
          <a:p>
            <a:pPr>
              <a:lnSpc>
                <a:spcPct val="110000"/>
              </a:lnSpc>
              <a:spcBef>
                <a:spcPts val="0"/>
              </a:spcBef>
              <a:spcAft>
                <a:spcPts val="1000"/>
              </a:spcAft>
            </a:pPr>
            <a:r>
              <a:rPr lang="en-CA" sz="1600" dirty="0">
                <a:solidFill>
                  <a:srgbClr val="000000"/>
                </a:solidFill>
              </a:rPr>
              <a:t>In 2020, </a:t>
            </a:r>
            <a:r>
              <a:rPr lang="en-CA" sz="1600" dirty="0" err="1">
                <a:solidFill>
                  <a:srgbClr val="000000"/>
                </a:solidFill>
              </a:rPr>
              <a:t>Dän</a:t>
            </a:r>
            <a:r>
              <a:rPr lang="en-CA" sz="1600" dirty="0">
                <a:solidFill>
                  <a:srgbClr val="000000"/>
                </a:solidFill>
              </a:rPr>
              <a:t> </a:t>
            </a:r>
            <a:r>
              <a:rPr lang="en-CA" sz="1600" dirty="0" err="1">
                <a:solidFill>
                  <a:srgbClr val="000000"/>
                </a:solidFill>
              </a:rPr>
              <a:t>Sóthän</a:t>
            </a:r>
            <a:r>
              <a:rPr lang="en-CA" sz="1600" dirty="0">
                <a:solidFill>
                  <a:srgbClr val="000000"/>
                </a:solidFill>
              </a:rPr>
              <a:t> </a:t>
            </a:r>
            <a:r>
              <a:rPr lang="en-CA" sz="1600" dirty="0" err="1">
                <a:solidFill>
                  <a:srgbClr val="000000"/>
                </a:solidFill>
              </a:rPr>
              <a:t>Nûtl’et</a:t>
            </a:r>
            <a:r>
              <a:rPr lang="en-CA" sz="1600" dirty="0">
                <a:solidFill>
                  <a:srgbClr val="000000"/>
                </a:solidFill>
              </a:rPr>
              <a:t> Do started a process to revision and redesign assistance.</a:t>
            </a:r>
          </a:p>
          <a:p>
            <a:pPr>
              <a:lnSpc>
                <a:spcPct val="110000"/>
              </a:lnSpc>
              <a:spcBef>
                <a:spcPts val="0"/>
              </a:spcBef>
              <a:spcAft>
                <a:spcPts val="1000"/>
              </a:spcAft>
            </a:pPr>
            <a:r>
              <a:rPr lang="en-CA" sz="1600" dirty="0">
                <a:solidFill>
                  <a:srgbClr val="000000"/>
                </a:solidFill>
              </a:rPr>
              <a:t>Process started with getting feedback from clients and staff on what was and wasn’t working.</a:t>
            </a:r>
          </a:p>
          <a:p>
            <a:pPr>
              <a:lnSpc>
                <a:spcPct val="110000"/>
              </a:lnSpc>
              <a:spcBef>
                <a:spcPts val="0"/>
              </a:spcBef>
              <a:spcAft>
                <a:spcPts val="1000"/>
              </a:spcAft>
            </a:pPr>
            <a:r>
              <a:rPr lang="en-CA" sz="1600" dirty="0">
                <a:solidFill>
                  <a:srgbClr val="000000"/>
                </a:solidFill>
              </a:rPr>
              <a:t>Key issues identified: </a:t>
            </a:r>
            <a:r>
              <a:rPr lang="en-CA" sz="1300" dirty="0">
                <a:solidFill>
                  <a:srgbClr val="000000"/>
                </a:solidFill>
              </a:rPr>
              <a:t>policies didn’t reflect LS/CFN values, lack of flexibility, no one was transitioning off assistance, rates were not enough, process was unclear and inequitable, and Citizens needed more supports.</a:t>
            </a:r>
          </a:p>
          <a:p>
            <a:pPr>
              <a:lnSpc>
                <a:spcPct val="110000"/>
              </a:lnSpc>
              <a:spcBef>
                <a:spcPts val="0"/>
              </a:spcBef>
              <a:spcAft>
                <a:spcPts val="1000"/>
              </a:spcAft>
            </a:pPr>
            <a:r>
              <a:rPr lang="en-CA" sz="1600" dirty="0">
                <a:solidFill>
                  <a:srgbClr val="000000"/>
                </a:solidFill>
              </a:rPr>
              <a:t>Looked at some other models for examples (not many at the time, Yukon is unique).</a:t>
            </a:r>
          </a:p>
          <a:p>
            <a:pPr>
              <a:lnSpc>
                <a:spcPct val="110000"/>
              </a:lnSpc>
              <a:spcBef>
                <a:spcPts val="0"/>
              </a:spcBef>
              <a:spcAft>
                <a:spcPts val="1000"/>
              </a:spcAft>
            </a:pPr>
            <a:r>
              <a:rPr lang="en-CA" sz="1600" dirty="0">
                <a:solidFill>
                  <a:srgbClr val="000000"/>
                </a:solidFill>
              </a:rPr>
              <a:t>Analyzed our caseload numbers, changes, and trends over the previous 5+ years.</a:t>
            </a:r>
          </a:p>
          <a:p>
            <a:pPr>
              <a:lnSpc>
                <a:spcPct val="110000"/>
              </a:lnSpc>
              <a:spcBef>
                <a:spcPts val="0"/>
              </a:spcBef>
              <a:spcAft>
                <a:spcPts val="1000"/>
              </a:spcAft>
            </a:pPr>
            <a:r>
              <a:rPr lang="en-CA" sz="1600" dirty="0">
                <a:solidFill>
                  <a:srgbClr val="000000"/>
                </a:solidFill>
              </a:rPr>
              <a:t>Determined our goals and what we could do under our federal funding agreements.</a:t>
            </a:r>
          </a:p>
          <a:p>
            <a:pPr>
              <a:lnSpc>
                <a:spcPct val="110000"/>
              </a:lnSpc>
              <a:spcBef>
                <a:spcPts val="0"/>
              </a:spcBef>
              <a:spcAft>
                <a:spcPts val="1000"/>
              </a:spcAft>
            </a:pPr>
            <a:r>
              <a:rPr lang="en-CA" sz="1600" dirty="0">
                <a:solidFill>
                  <a:srgbClr val="000000"/>
                </a:solidFill>
              </a:rPr>
              <a:t>Spent over 1+ year designing a new program and drafting a full policy manual.</a:t>
            </a:r>
          </a:p>
          <a:p>
            <a:pPr>
              <a:lnSpc>
                <a:spcPct val="110000"/>
              </a:lnSpc>
              <a:spcBef>
                <a:spcPts val="0"/>
              </a:spcBef>
              <a:spcAft>
                <a:spcPts val="1000"/>
              </a:spcAft>
            </a:pPr>
            <a:r>
              <a:rPr lang="en-CA" sz="1600" dirty="0">
                <a:solidFill>
                  <a:srgbClr val="000000"/>
                </a:solidFill>
              </a:rPr>
              <a:t>Staff were included in the drafting process and there were several reviews and edits made.</a:t>
            </a:r>
          </a:p>
          <a:p>
            <a:pPr>
              <a:lnSpc>
                <a:spcPct val="110000"/>
              </a:lnSpc>
              <a:spcBef>
                <a:spcPts val="0"/>
              </a:spcBef>
              <a:spcAft>
                <a:spcPts val="1000"/>
              </a:spcAft>
            </a:pPr>
            <a:r>
              <a:rPr lang="en-CA" sz="1600" dirty="0">
                <a:solidFill>
                  <a:srgbClr val="000000"/>
                </a:solidFill>
              </a:rPr>
              <a:t>Implementation was phased, so it wasn’t overwhelming and the changes were planned.</a:t>
            </a:r>
          </a:p>
          <a:p>
            <a:pPr>
              <a:lnSpc>
                <a:spcPct val="110000"/>
              </a:lnSpc>
              <a:spcBef>
                <a:spcPts val="0"/>
              </a:spcBef>
              <a:spcAft>
                <a:spcPts val="1000"/>
              </a:spcAft>
            </a:pPr>
            <a:r>
              <a:rPr lang="en-CA" sz="1600" dirty="0">
                <a:solidFill>
                  <a:srgbClr val="000000"/>
                </a:solidFill>
              </a:rPr>
              <a:t>Was regular communication with Citizens about the changes during implementation.</a:t>
            </a:r>
          </a:p>
        </p:txBody>
      </p:sp>
      <p:grpSp>
        <p:nvGrpSpPr>
          <p:cNvPr id="8" name="Group 7">
            <a:extLst>
              <a:ext uri="{FF2B5EF4-FFF2-40B4-BE49-F238E27FC236}">
                <a16:creationId xmlns:a16="http://schemas.microsoft.com/office/drawing/2014/main" id="{F5A6AFFF-E044-DDAD-79E2-1AA68254A4E4}"/>
              </a:ext>
            </a:extLst>
          </p:cNvPr>
          <p:cNvGrpSpPr/>
          <p:nvPr/>
        </p:nvGrpSpPr>
        <p:grpSpPr>
          <a:xfrm>
            <a:off x="414183" y="6186688"/>
            <a:ext cx="8390951" cy="593895"/>
            <a:chOff x="505623" y="6061795"/>
            <a:chExt cx="8390951" cy="593895"/>
          </a:xfrm>
        </p:grpSpPr>
        <p:pic>
          <p:nvPicPr>
            <p:cNvPr id="9" name="Picture 8" descr="LSC_LGO">
              <a:extLst>
                <a:ext uri="{FF2B5EF4-FFF2-40B4-BE49-F238E27FC236}">
                  <a16:creationId xmlns:a16="http://schemas.microsoft.com/office/drawing/2014/main" id="{3696FA14-90D4-A190-3C13-CEF952574D22}"/>
                </a:ext>
              </a:extLst>
            </p:cNvPr>
            <p:cNvPicPr>
              <a:picLocks noChangeAspect="1"/>
            </p:cNvPicPr>
            <p:nvPr/>
          </p:nvPicPr>
          <p:blipFill>
            <a:blip r:embed="rId2"/>
            <a:srcRect/>
            <a:stretch>
              <a:fillRect/>
            </a:stretch>
          </p:blipFill>
          <p:spPr bwMode="auto">
            <a:xfrm>
              <a:off x="505623" y="6061795"/>
              <a:ext cx="504500" cy="593895"/>
            </a:xfrm>
            <a:prstGeom prst="rect">
              <a:avLst/>
            </a:prstGeom>
            <a:noFill/>
            <a:ln w="9525">
              <a:noFill/>
              <a:miter lim="800000"/>
              <a:headEnd/>
              <a:tailEnd/>
            </a:ln>
          </p:spPr>
        </p:pic>
        <p:sp>
          <p:nvSpPr>
            <p:cNvPr id="10" name="TextBox 9">
              <a:extLst>
                <a:ext uri="{FF2B5EF4-FFF2-40B4-BE49-F238E27FC236}">
                  <a16:creationId xmlns:a16="http://schemas.microsoft.com/office/drawing/2014/main" id="{F4C18AB3-BC5E-4872-B3D7-156FAFDF7BB7}"/>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5</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E1DC0D4E-4B68-9F24-A5B2-4CE959A48DC2}"/>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071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B9DE8-4529-DFE1-19B9-D6D992F13BB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38D76A8-FE1C-ECE1-74D8-ABA516E6A0E7}"/>
              </a:ext>
            </a:extLst>
          </p:cNvPr>
          <p:cNvSpPr txBox="1">
            <a:spLocks/>
          </p:cNvSpPr>
          <p:nvPr/>
        </p:nvSpPr>
        <p:spPr>
          <a:xfrm>
            <a:off x="258259" y="186921"/>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GOALS FOR REVISIONING THE PROGRAM</a:t>
            </a:r>
          </a:p>
        </p:txBody>
      </p:sp>
      <p:sp>
        <p:nvSpPr>
          <p:cNvPr id="5" name="Content Placeholder 2">
            <a:extLst>
              <a:ext uri="{FF2B5EF4-FFF2-40B4-BE49-F238E27FC236}">
                <a16:creationId xmlns:a16="http://schemas.microsoft.com/office/drawing/2014/main" id="{1879366A-424C-D2F6-56A8-508C70B6AE85}"/>
              </a:ext>
            </a:extLst>
          </p:cNvPr>
          <p:cNvSpPr>
            <a:spLocks noGrp="1"/>
          </p:cNvSpPr>
          <p:nvPr>
            <p:ph idx="1"/>
          </p:nvPr>
        </p:nvSpPr>
        <p:spPr>
          <a:xfrm>
            <a:off x="581032" y="1136720"/>
            <a:ext cx="8395854" cy="5120761"/>
          </a:xfrm>
        </p:spPr>
        <p:txBody>
          <a:bodyPr>
            <a:noAutofit/>
          </a:bodyPr>
          <a:lstStyle/>
          <a:p>
            <a:pPr marL="457200" lvl="1" indent="0">
              <a:lnSpc>
                <a:spcPct val="200000"/>
              </a:lnSpc>
              <a:spcBef>
                <a:spcPts val="0"/>
              </a:spcBef>
              <a:spcAft>
                <a:spcPts val="400"/>
              </a:spcAft>
              <a:buNone/>
            </a:pPr>
            <a:r>
              <a:rPr lang="en-CA" sz="1700" dirty="0">
                <a:solidFill>
                  <a:srgbClr val="000000"/>
                </a:solidFill>
              </a:rPr>
              <a:t>Increase Citizen self-reliance.</a:t>
            </a:r>
          </a:p>
          <a:p>
            <a:pPr marL="457200" lvl="1" indent="0">
              <a:lnSpc>
                <a:spcPct val="200000"/>
              </a:lnSpc>
              <a:spcBef>
                <a:spcPts val="0"/>
              </a:spcBef>
              <a:spcAft>
                <a:spcPts val="400"/>
              </a:spcAft>
              <a:buNone/>
            </a:pPr>
            <a:r>
              <a:rPr lang="en-CA" sz="1700" dirty="0">
                <a:solidFill>
                  <a:srgbClr val="000000"/>
                </a:solidFill>
              </a:rPr>
              <a:t>Better meet a diversity of needs, not just financial.</a:t>
            </a:r>
          </a:p>
          <a:p>
            <a:pPr marL="457200" lvl="1" indent="0">
              <a:lnSpc>
                <a:spcPct val="200000"/>
              </a:lnSpc>
              <a:spcBef>
                <a:spcPts val="0"/>
              </a:spcBef>
              <a:spcAft>
                <a:spcPts val="400"/>
              </a:spcAft>
              <a:buNone/>
            </a:pPr>
            <a:r>
              <a:rPr lang="en-CA" sz="1700" dirty="0">
                <a:solidFill>
                  <a:srgbClr val="000000"/>
                </a:solidFill>
              </a:rPr>
              <a:t>Improve program clarity, consistency, and transparency for Citizens and staff.</a:t>
            </a:r>
          </a:p>
          <a:p>
            <a:pPr marL="457200" lvl="1" indent="0">
              <a:lnSpc>
                <a:spcPct val="200000"/>
              </a:lnSpc>
              <a:spcBef>
                <a:spcPts val="0"/>
              </a:spcBef>
              <a:spcAft>
                <a:spcPts val="400"/>
              </a:spcAft>
              <a:buNone/>
            </a:pPr>
            <a:r>
              <a:rPr lang="en-CA" sz="1700" dirty="0">
                <a:solidFill>
                  <a:srgbClr val="000000"/>
                </a:solidFill>
              </a:rPr>
              <a:t>Increase program efficiency.</a:t>
            </a:r>
          </a:p>
          <a:p>
            <a:pPr marL="457200" lvl="1" indent="0">
              <a:lnSpc>
                <a:spcPct val="200000"/>
              </a:lnSpc>
              <a:spcBef>
                <a:spcPts val="0"/>
              </a:spcBef>
              <a:spcAft>
                <a:spcPts val="400"/>
              </a:spcAft>
              <a:buNone/>
            </a:pPr>
            <a:r>
              <a:rPr lang="en-CA" sz="1700" dirty="0">
                <a:solidFill>
                  <a:srgbClr val="000000"/>
                </a:solidFill>
              </a:rPr>
              <a:t>Provide additional financial resources for Citizens to meet needs.</a:t>
            </a:r>
          </a:p>
          <a:p>
            <a:pPr marL="457200" lvl="1" indent="0">
              <a:lnSpc>
                <a:spcPct val="200000"/>
              </a:lnSpc>
              <a:spcBef>
                <a:spcPts val="0"/>
              </a:spcBef>
              <a:spcAft>
                <a:spcPts val="400"/>
              </a:spcAft>
              <a:buNone/>
            </a:pPr>
            <a:r>
              <a:rPr lang="en-CA" sz="1700" dirty="0">
                <a:solidFill>
                  <a:srgbClr val="000000"/>
                </a:solidFill>
              </a:rPr>
              <a:t>Ensure the program is delivered fairly and equitably.</a:t>
            </a:r>
          </a:p>
          <a:p>
            <a:pPr marL="457200" lvl="1" indent="0">
              <a:lnSpc>
                <a:spcPct val="200000"/>
              </a:lnSpc>
              <a:spcBef>
                <a:spcPts val="0"/>
              </a:spcBef>
              <a:spcAft>
                <a:spcPts val="400"/>
              </a:spcAft>
              <a:buNone/>
            </a:pPr>
            <a:r>
              <a:rPr lang="en-CA" sz="1700" dirty="0">
                <a:solidFill>
                  <a:srgbClr val="000000"/>
                </a:solidFill>
              </a:rPr>
              <a:t>Improve program administration and meet requirements in the agreements.</a:t>
            </a:r>
          </a:p>
          <a:p>
            <a:pPr marL="457200" lvl="1" indent="0">
              <a:lnSpc>
                <a:spcPct val="200000"/>
              </a:lnSpc>
              <a:spcBef>
                <a:spcPts val="0"/>
              </a:spcBef>
              <a:spcAft>
                <a:spcPts val="400"/>
              </a:spcAft>
              <a:buNone/>
            </a:pPr>
            <a:r>
              <a:rPr lang="en-CA" sz="1700" dirty="0">
                <a:solidFill>
                  <a:srgbClr val="000000"/>
                </a:solidFill>
              </a:rPr>
              <a:t>Shift to an approach that incorporates LS/CFN traditional values in a good way.</a:t>
            </a:r>
          </a:p>
          <a:p>
            <a:pPr marL="457200" lvl="1" indent="0">
              <a:lnSpc>
                <a:spcPct val="200000"/>
              </a:lnSpc>
              <a:spcAft>
                <a:spcPts val="600"/>
              </a:spcAft>
              <a:buNone/>
            </a:pPr>
            <a:endParaRPr lang="en-CA" sz="1700" dirty="0">
              <a:solidFill>
                <a:srgbClr val="000000"/>
              </a:solidFill>
            </a:endParaRPr>
          </a:p>
          <a:p>
            <a:pPr marL="457200" lvl="1" indent="0">
              <a:lnSpc>
                <a:spcPct val="200000"/>
              </a:lnSpc>
              <a:spcAft>
                <a:spcPts val="600"/>
              </a:spcAft>
              <a:buNone/>
            </a:pPr>
            <a:endParaRPr lang="en-CA" sz="1700" dirty="0">
              <a:solidFill>
                <a:srgbClr val="000000"/>
              </a:solidFill>
            </a:endParaRPr>
          </a:p>
          <a:p>
            <a:pPr marL="457200" lvl="1" indent="0">
              <a:lnSpc>
                <a:spcPct val="200000"/>
              </a:lnSpc>
              <a:spcAft>
                <a:spcPts val="600"/>
              </a:spcAft>
              <a:buNone/>
            </a:pPr>
            <a:endParaRPr lang="en-CA" sz="1700" dirty="0">
              <a:solidFill>
                <a:srgbClr val="222222"/>
              </a:solidFill>
            </a:endParaRPr>
          </a:p>
        </p:txBody>
      </p:sp>
      <p:grpSp>
        <p:nvGrpSpPr>
          <p:cNvPr id="8" name="Group 7">
            <a:extLst>
              <a:ext uri="{FF2B5EF4-FFF2-40B4-BE49-F238E27FC236}">
                <a16:creationId xmlns:a16="http://schemas.microsoft.com/office/drawing/2014/main" id="{ACBAACBA-E615-175A-5DEF-CE8C9942BB7F}"/>
              </a:ext>
            </a:extLst>
          </p:cNvPr>
          <p:cNvGrpSpPr/>
          <p:nvPr/>
        </p:nvGrpSpPr>
        <p:grpSpPr>
          <a:xfrm>
            <a:off x="414183" y="6186688"/>
            <a:ext cx="8390951" cy="593895"/>
            <a:chOff x="505623" y="6061795"/>
            <a:chExt cx="8390951" cy="593895"/>
          </a:xfrm>
        </p:grpSpPr>
        <p:pic>
          <p:nvPicPr>
            <p:cNvPr id="9" name="Picture 8" descr="LSC_LGO">
              <a:extLst>
                <a:ext uri="{FF2B5EF4-FFF2-40B4-BE49-F238E27FC236}">
                  <a16:creationId xmlns:a16="http://schemas.microsoft.com/office/drawing/2014/main" id="{634FCC05-3773-20B8-E7F0-0B4BCDD0C651}"/>
                </a:ext>
              </a:extLst>
            </p:cNvPr>
            <p:cNvPicPr>
              <a:picLocks noChangeAspect="1"/>
            </p:cNvPicPr>
            <p:nvPr/>
          </p:nvPicPr>
          <p:blipFill>
            <a:blip r:embed="rId2"/>
            <a:srcRect/>
            <a:stretch>
              <a:fillRect/>
            </a:stretch>
          </p:blipFill>
          <p:spPr bwMode="auto">
            <a:xfrm>
              <a:off x="505623" y="6061795"/>
              <a:ext cx="504500" cy="593895"/>
            </a:xfrm>
            <a:prstGeom prst="rect">
              <a:avLst/>
            </a:prstGeom>
            <a:noFill/>
            <a:ln w="9525">
              <a:noFill/>
              <a:miter lim="800000"/>
              <a:headEnd/>
              <a:tailEnd/>
            </a:ln>
          </p:spPr>
        </p:pic>
        <p:sp>
          <p:nvSpPr>
            <p:cNvPr id="10" name="TextBox 9">
              <a:extLst>
                <a:ext uri="{FF2B5EF4-FFF2-40B4-BE49-F238E27FC236}">
                  <a16:creationId xmlns:a16="http://schemas.microsoft.com/office/drawing/2014/main" id="{4C5B2F1B-CFF9-AB6C-1039-32F20F02444F}"/>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6</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54FA5909-8F57-9636-D1FF-E41E2E11418F}"/>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58E4A363-E046-38C4-9A6D-0B0E25BE57A9}"/>
              </a:ext>
            </a:extLst>
          </p:cNvPr>
          <p:cNvGrpSpPr/>
          <p:nvPr/>
        </p:nvGrpSpPr>
        <p:grpSpPr>
          <a:xfrm>
            <a:off x="479803" y="3522637"/>
            <a:ext cx="508972" cy="508972"/>
            <a:chOff x="479803" y="3522637"/>
            <a:chExt cx="508972" cy="508972"/>
          </a:xfrm>
        </p:grpSpPr>
        <p:sp>
          <p:nvSpPr>
            <p:cNvPr id="3" name="Oval 2">
              <a:extLst>
                <a:ext uri="{FF2B5EF4-FFF2-40B4-BE49-F238E27FC236}">
                  <a16:creationId xmlns:a16="http://schemas.microsoft.com/office/drawing/2014/main" id="{10039BB9-8BDC-2A83-9161-FF31EA02842C}"/>
                </a:ext>
              </a:extLst>
            </p:cNvPr>
            <p:cNvSpPr>
              <a:spLocks noChangeAspect="1"/>
            </p:cNvSpPr>
            <p:nvPr/>
          </p:nvSpPr>
          <p:spPr>
            <a:xfrm>
              <a:off x="479803" y="3522637"/>
              <a:ext cx="508972" cy="508972"/>
            </a:xfrm>
            <a:prstGeom prst="ellipse">
              <a:avLst/>
            </a:prstGeom>
            <a:solidFill>
              <a:srgbClr val="0070C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Money with solid fill">
              <a:extLst>
                <a:ext uri="{FF2B5EF4-FFF2-40B4-BE49-F238E27FC236}">
                  <a16:creationId xmlns:a16="http://schemas.microsoft.com/office/drawing/2014/main" id="{50FC71E1-C02B-275E-9F1A-E803651753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450" y="3549055"/>
              <a:ext cx="390832" cy="390832"/>
            </a:xfrm>
            <a:prstGeom prst="rect">
              <a:avLst/>
            </a:prstGeom>
          </p:spPr>
        </p:pic>
      </p:grpSp>
      <p:sp>
        <p:nvSpPr>
          <p:cNvPr id="14" name="Oval 13">
            <a:extLst>
              <a:ext uri="{FF2B5EF4-FFF2-40B4-BE49-F238E27FC236}">
                <a16:creationId xmlns:a16="http://schemas.microsoft.com/office/drawing/2014/main" id="{780E6980-7503-8D53-F5C2-4A0D05441754}"/>
              </a:ext>
            </a:extLst>
          </p:cNvPr>
          <p:cNvSpPr>
            <a:spLocks noChangeAspect="1"/>
          </p:cNvSpPr>
          <p:nvPr/>
        </p:nvSpPr>
        <p:spPr>
          <a:xfrm>
            <a:off x="481226" y="1232390"/>
            <a:ext cx="508972" cy="508972"/>
          </a:xfrm>
          <a:prstGeom prst="ellipse">
            <a:avLst/>
          </a:prstGeom>
          <a:solidFill>
            <a:srgbClr val="0070C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76B2639-5B4C-36D7-7B5A-A2A941FDD414}"/>
              </a:ext>
            </a:extLst>
          </p:cNvPr>
          <p:cNvSpPr>
            <a:spLocks noChangeAspect="1"/>
          </p:cNvSpPr>
          <p:nvPr/>
        </p:nvSpPr>
        <p:spPr>
          <a:xfrm>
            <a:off x="481226" y="1806664"/>
            <a:ext cx="508972" cy="508972"/>
          </a:xfrm>
          <a:prstGeom prst="ellipse">
            <a:avLst/>
          </a:prstGeom>
          <a:solidFill>
            <a:srgbClr val="0070C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917785C-08F0-17AE-0528-501A6905156D}"/>
              </a:ext>
            </a:extLst>
          </p:cNvPr>
          <p:cNvSpPr>
            <a:spLocks noChangeAspect="1"/>
          </p:cNvSpPr>
          <p:nvPr/>
        </p:nvSpPr>
        <p:spPr>
          <a:xfrm>
            <a:off x="479803" y="2379530"/>
            <a:ext cx="508972" cy="508972"/>
          </a:xfrm>
          <a:prstGeom prst="ellipse">
            <a:avLst/>
          </a:prstGeom>
          <a:solidFill>
            <a:srgbClr val="0070C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B193847-0751-FE06-51C4-D9CC8AFCDB6A}"/>
              </a:ext>
            </a:extLst>
          </p:cNvPr>
          <p:cNvSpPr>
            <a:spLocks noChangeAspect="1"/>
          </p:cNvSpPr>
          <p:nvPr/>
        </p:nvSpPr>
        <p:spPr>
          <a:xfrm>
            <a:off x="464595" y="2953113"/>
            <a:ext cx="508972" cy="508972"/>
          </a:xfrm>
          <a:prstGeom prst="ellipse">
            <a:avLst/>
          </a:prstGeom>
          <a:solidFill>
            <a:srgbClr val="0070C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46A24E86-93B4-A167-5947-69E1C7A21D69}"/>
              </a:ext>
            </a:extLst>
          </p:cNvPr>
          <p:cNvSpPr>
            <a:spLocks noChangeAspect="1"/>
          </p:cNvSpPr>
          <p:nvPr/>
        </p:nvSpPr>
        <p:spPr>
          <a:xfrm>
            <a:off x="479803" y="4088882"/>
            <a:ext cx="508972" cy="508972"/>
          </a:xfrm>
          <a:prstGeom prst="ellipse">
            <a:avLst/>
          </a:prstGeom>
          <a:solidFill>
            <a:srgbClr val="0070C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6A85538D-CD2B-9DC1-995E-796DE1888A30}"/>
              </a:ext>
            </a:extLst>
          </p:cNvPr>
          <p:cNvSpPr>
            <a:spLocks noChangeAspect="1"/>
          </p:cNvSpPr>
          <p:nvPr/>
        </p:nvSpPr>
        <p:spPr>
          <a:xfrm>
            <a:off x="463172" y="4655127"/>
            <a:ext cx="508972" cy="508972"/>
          </a:xfrm>
          <a:prstGeom prst="ellipse">
            <a:avLst/>
          </a:prstGeom>
          <a:solidFill>
            <a:srgbClr val="0070C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AFB4CF0-86DE-5595-C5D1-3D42F90C3721}"/>
              </a:ext>
            </a:extLst>
          </p:cNvPr>
          <p:cNvSpPr>
            <a:spLocks noChangeAspect="1"/>
          </p:cNvSpPr>
          <p:nvPr/>
        </p:nvSpPr>
        <p:spPr>
          <a:xfrm>
            <a:off x="463172" y="5238610"/>
            <a:ext cx="508972" cy="508972"/>
          </a:xfrm>
          <a:prstGeom prst="ellipse">
            <a:avLst/>
          </a:prstGeom>
          <a:solidFill>
            <a:srgbClr val="0070C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Lights On with solid fill">
            <a:extLst>
              <a:ext uri="{FF2B5EF4-FFF2-40B4-BE49-F238E27FC236}">
                <a16:creationId xmlns:a16="http://schemas.microsoft.com/office/drawing/2014/main" id="{6828BF78-A7B7-E727-E013-D95C1F08DB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528" y="2398516"/>
            <a:ext cx="443875" cy="443875"/>
          </a:xfrm>
          <a:prstGeom prst="rect">
            <a:avLst/>
          </a:prstGeom>
        </p:spPr>
      </p:pic>
      <p:pic>
        <p:nvPicPr>
          <p:cNvPr id="37" name="Graphic 36" descr="Scales of justice with solid fill">
            <a:extLst>
              <a:ext uri="{FF2B5EF4-FFF2-40B4-BE49-F238E27FC236}">
                <a16:creationId xmlns:a16="http://schemas.microsoft.com/office/drawing/2014/main" id="{6004A18F-F862-B2D2-7874-BB876279F5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7450" y="4144265"/>
            <a:ext cx="398206" cy="398206"/>
          </a:xfrm>
          <a:prstGeom prst="rect">
            <a:avLst/>
          </a:prstGeom>
        </p:spPr>
      </p:pic>
      <p:pic>
        <p:nvPicPr>
          <p:cNvPr id="39" name="Graphic 38" descr="Clipboard Checked with solid fill">
            <a:extLst>
              <a:ext uri="{FF2B5EF4-FFF2-40B4-BE49-F238E27FC236}">
                <a16:creationId xmlns:a16="http://schemas.microsoft.com/office/drawing/2014/main" id="{13D59A00-0767-9828-2031-2A5465C70B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4327" y="4699330"/>
            <a:ext cx="408580" cy="408580"/>
          </a:xfrm>
          <a:prstGeom prst="rect">
            <a:avLst/>
          </a:prstGeom>
        </p:spPr>
      </p:pic>
      <p:pic>
        <p:nvPicPr>
          <p:cNvPr id="41" name="Graphic 40" descr="Feather with solid fill">
            <a:extLst>
              <a:ext uri="{FF2B5EF4-FFF2-40B4-BE49-F238E27FC236}">
                <a16:creationId xmlns:a16="http://schemas.microsoft.com/office/drawing/2014/main" id="{BC9363CC-C12E-1827-4808-7C78073EC6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5766" y="5291204"/>
            <a:ext cx="403783" cy="403783"/>
          </a:xfrm>
          <a:prstGeom prst="rect">
            <a:avLst/>
          </a:prstGeom>
        </p:spPr>
      </p:pic>
      <p:pic>
        <p:nvPicPr>
          <p:cNvPr id="43" name="Graphic 42" descr="Care with solid fill">
            <a:extLst>
              <a:ext uri="{FF2B5EF4-FFF2-40B4-BE49-F238E27FC236}">
                <a16:creationId xmlns:a16="http://schemas.microsoft.com/office/drawing/2014/main" id="{5B058F04-1E9E-90E9-D322-1719C261CDE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2242" y="1829268"/>
            <a:ext cx="437854" cy="437854"/>
          </a:xfrm>
          <a:prstGeom prst="rect">
            <a:avLst/>
          </a:prstGeom>
        </p:spPr>
      </p:pic>
      <p:pic>
        <p:nvPicPr>
          <p:cNvPr id="45" name="Graphic 44" descr="Circles with arrows with solid fill">
            <a:extLst>
              <a:ext uri="{FF2B5EF4-FFF2-40B4-BE49-F238E27FC236}">
                <a16:creationId xmlns:a16="http://schemas.microsoft.com/office/drawing/2014/main" id="{6AAB0A5E-1BD6-10E7-48C2-396F1750BED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8289" y="2945880"/>
            <a:ext cx="523437" cy="523437"/>
          </a:xfrm>
          <a:prstGeom prst="rect">
            <a:avLst/>
          </a:prstGeom>
        </p:spPr>
      </p:pic>
      <p:pic>
        <p:nvPicPr>
          <p:cNvPr id="47" name="Graphic 46" descr="Business Growth with solid fill">
            <a:extLst>
              <a:ext uri="{FF2B5EF4-FFF2-40B4-BE49-F238E27FC236}">
                <a16:creationId xmlns:a16="http://schemas.microsoft.com/office/drawing/2014/main" id="{0A83A24B-761F-7F7F-8CA2-CA045525099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6782" y="1295526"/>
            <a:ext cx="383314" cy="383314"/>
          </a:xfrm>
          <a:prstGeom prst="rect">
            <a:avLst/>
          </a:prstGeom>
        </p:spPr>
      </p:pic>
    </p:spTree>
    <p:extLst>
      <p:ext uri="{BB962C8B-B14F-4D97-AF65-F5344CB8AC3E}">
        <p14:creationId xmlns:p14="http://schemas.microsoft.com/office/powerpoint/2010/main" val="384004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A0755-0DA3-D51C-7537-AB7F7FD1E01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7FA0BCB-A717-5F0D-A1D3-616BB0219EFD}"/>
              </a:ext>
            </a:extLst>
          </p:cNvPr>
          <p:cNvSpPr txBox="1">
            <a:spLocks/>
          </p:cNvSpPr>
          <p:nvPr/>
        </p:nvSpPr>
        <p:spPr>
          <a:xfrm>
            <a:off x="258259" y="186921"/>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CHANGES IMPLEMENTED</a:t>
            </a:r>
          </a:p>
        </p:txBody>
      </p:sp>
      <p:grpSp>
        <p:nvGrpSpPr>
          <p:cNvPr id="8" name="Group 7">
            <a:extLst>
              <a:ext uri="{FF2B5EF4-FFF2-40B4-BE49-F238E27FC236}">
                <a16:creationId xmlns:a16="http://schemas.microsoft.com/office/drawing/2014/main" id="{57BEA465-07CD-0D8B-4CDD-E7E06E010692}"/>
              </a:ext>
            </a:extLst>
          </p:cNvPr>
          <p:cNvGrpSpPr/>
          <p:nvPr/>
        </p:nvGrpSpPr>
        <p:grpSpPr>
          <a:xfrm>
            <a:off x="414183" y="6186688"/>
            <a:ext cx="8390951" cy="593895"/>
            <a:chOff x="505623" y="6061795"/>
            <a:chExt cx="8390951" cy="593895"/>
          </a:xfrm>
        </p:grpSpPr>
        <p:pic>
          <p:nvPicPr>
            <p:cNvPr id="9" name="Picture 8" descr="LSC_LGO">
              <a:extLst>
                <a:ext uri="{FF2B5EF4-FFF2-40B4-BE49-F238E27FC236}">
                  <a16:creationId xmlns:a16="http://schemas.microsoft.com/office/drawing/2014/main" id="{6C388B24-4AEC-05E2-CCB0-3B085B67F27C}"/>
                </a:ext>
              </a:extLst>
            </p:cNvPr>
            <p:cNvPicPr>
              <a:picLocks noChangeAspect="1"/>
            </p:cNvPicPr>
            <p:nvPr/>
          </p:nvPicPr>
          <p:blipFill>
            <a:blip r:embed="rId2"/>
            <a:srcRect/>
            <a:stretch>
              <a:fillRect/>
            </a:stretch>
          </p:blipFill>
          <p:spPr bwMode="auto">
            <a:xfrm>
              <a:off x="505623" y="6061795"/>
              <a:ext cx="504500" cy="593895"/>
            </a:xfrm>
            <a:prstGeom prst="rect">
              <a:avLst/>
            </a:prstGeom>
            <a:noFill/>
            <a:ln w="9525">
              <a:noFill/>
              <a:miter lim="800000"/>
              <a:headEnd/>
              <a:tailEnd/>
            </a:ln>
          </p:spPr>
        </p:pic>
        <p:sp>
          <p:nvSpPr>
            <p:cNvPr id="10" name="TextBox 9">
              <a:extLst>
                <a:ext uri="{FF2B5EF4-FFF2-40B4-BE49-F238E27FC236}">
                  <a16:creationId xmlns:a16="http://schemas.microsoft.com/office/drawing/2014/main" id="{13983330-6B5C-B605-41CF-A33EEB0BE8EC}"/>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7</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F3D4E1E8-2F2A-B69A-6A8E-356059EC621B}"/>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ardrop 33">
            <a:extLst>
              <a:ext uri="{FF2B5EF4-FFF2-40B4-BE49-F238E27FC236}">
                <a16:creationId xmlns:a16="http://schemas.microsoft.com/office/drawing/2014/main" id="{BFA5ADEA-2CD1-8DB8-321A-1852C9F98087}"/>
              </a:ext>
            </a:extLst>
          </p:cNvPr>
          <p:cNvSpPr>
            <a:spLocks noChangeAspect="1"/>
          </p:cNvSpPr>
          <p:nvPr/>
        </p:nvSpPr>
        <p:spPr>
          <a:xfrm rot="8082299">
            <a:off x="515870" y="1054724"/>
            <a:ext cx="491015" cy="491015"/>
          </a:xfrm>
          <a:prstGeom prst="teardrop">
            <a:avLst>
              <a:gd name="adj" fmla="val 14613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3461FC7A-3718-3992-7EF0-0D2D0BFDFFFA}"/>
              </a:ext>
            </a:extLst>
          </p:cNvPr>
          <p:cNvSpPr txBox="1"/>
          <p:nvPr/>
        </p:nvSpPr>
        <p:spPr>
          <a:xfrm>
            <a:off x="1001569" y="1011160"/>
            <a:ext cx="7480279" cy="600164"/>
          </a:xfrm>
          <a:prstGeom prst="rect">
            <a:avLst/>
          </a:prstGeom>
          <a:noFill/>
        </p:spPr>
        <p:txBody>
          <a:bodyPr wrap="square" rtlCol="0">
            <a:spAutoFit/>
          </a:bodyPr>
          <a:lstStyle/>
          <a:p>
            <a:r>
              <a:rPr lang="en-US" b="1" dirty="0"/>
              <a:t>Designed new programs and services to better meet Citizen needs. </a:t>
            </a:r>
            <a:r>
              <a:rPr lang="en-US" sz="1500" dirty="0"/>
              <a:t>Includes 3 program areas: social assistance, temporary financial need, and lifepath planning supports.</a:t>
            </a:r>
          </a:p>
        </p:txBody>
      </p:sp>
      <p:sp>
        <p:nvSpPr>
          <p:cNvPr id="51" name="Freeform 50">
            <a:extLst>
              <a:ext uri="{FF2B5EF4-FFF2-40B4-BE49-F238E27FC236}">
                <a16:creationId xmlns:a16="http://schemas.microsoft.com/office/drawing/2014/main" id="{AF5C2DA0-33AE-0161-A0C3-E8CD06C82EEE}"/>
              </a:ext>
            </a:extLst>
          </p:cNvPr>
          <p:cNvSpPr/>
          <p:nvPr/>
        </p:nvSpPr>
        <p:spPr>
          <a:xfrm>
            <a:off x="795130" y="1938673"/>
            <a:ext cx="5287618" cy="3637722"/>
          </a:xfrm>
          <a:custGeom>
            <a:avLst/>
            <a:gdLst>
              <a:gd name="csX0" fmla="*/ 0 w 5287618"/>
              <a:gd name="csY0" fmla="*/ 0 h 3637722"/>
              <a:gd name="csX1" fmla="*/ 2961861 w 5287618"/>
              <a:gd name="csY1" fmla="*/ 795131 h 3637722"/>
              <a:gd name="csX2" fmla="*/ 417444 w 5287618"/>
              <a:gd name="csY2" fmla="*/ 2067340 h 3637722"/>
              <a:gd name="csX3" fmla="*/ 3657600 w 5287618"/>
              <a:gd name="csY3" fmla="*/ 2703444 h 3637722"/>
              <a:gd name="csX4" fmla="*/ 5287618 w 5287618"/>
              <a:gd name="csY4" fmla="*/ 3637722 h 3637722"/>
            </a:gdLst>
            <a:ahLst/>
            <a:cxnLst>
              <a:cxn ang="0">
                <a:pos x="csX0" y="csY0"/>
              </a:cxn>
              <a:cxn ang="0">
                <a:pos x="csX1" y="csY1"/>
              </a:cxn>
              <a:cxn ang="0">
                <a:pos x="csX2" y="csY2"/>
              </a:cxn>
              <a:cxn ang="0">
                <a:pos x="csX3" y="csY3"/>
              </a:cxn>
              <a:cxn ang="0">
                <a:pos x="csX4" y="csY4"/>
              </a:cxn>
            </a:cxnLst>
            <a:rect l="l" t="t" r="r" b="b"/>
            <a:pathLst>
              <a:path w="5287618" h="3637722">
                <a:moveTo>
                  <a:pt x="0" y="0"/>
                </a:moveTo>
                <a:cubicBezTo>
                  <a:pt x="1446143" y="225287"/>
                  <a:pt x="2892287" y="450574"/>
                  <a:pt x="2961861" y="795131"/>
                </a:cubicBezTo>
                <a:cubicBezTo>
                  <a:pt x="3031435" y="1139688"/>
                  <a:pt x="301488" y="1749288"/>
                  <a:pt x="417444" y="2067340"/>
                </a:cubicBezTo>
                <a:cubicBezTo>
                  <a:pt x="533401" y="2385392"/>
                  <a:pt x="2845904" y="2441714"/>
                  <a:pt x="3657600" y="2703444"/>
                </a:cubicBezTo>
                <a:cubicBezTo>
                  <a:pt x="4469296" y="2965174"/>
                  <a:pt x="4878457" y="3301448"/>
                  <a:pt x="5287618" y="3637722"/>
                </a:cubicBezTo>
              </a:path>
            </a:pathLst>
          </a:custGeom>
          <a:noFill/>
          <a:ln w="76200">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96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33500-4E55-E45F-C551-DD148E549B3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5161741-1C12-424A-0E94-8491387E191A}"/>
              </a:ext>
            </a:extLst>
          </p:cNvPr>
          <p:cNvSpPr txBox="1">
            <a:spLocks/>
          </p:cNvSpPr>
          <p:nvPr/>
        </p:nvSpPr>
        <p:spPr>
          <a:xfrm>
            <a:off x="258259" y="186921"/>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CHANGES IMPLEMENTED: </a:t>
            </a:r>
            <a:r>
              <a:rPr lang="en-US" sz="2600" b="1" dirty="0">
                <a:latin typeface="+mn-lt"/>
                <a:ea typeface="Tahoma" panose="020B0604030504040204" pitchFamily="34" charset="0"/>
                <a:cs typeface="Tahoma" panose="020B0604030504040204" pitchFamily="34" charset="0"/>
              </a:rPr>
              <a:t>program descriptions</a:t>
            </a:r>
          </a:p>
        </p:txBody>
      </p:sp>
      <p:grpSp>
        <p:nvGrpSpPr>
          <p:cNvPr id="8" name="Group 7">
            <a:extLst>
              <a:ext uri="{FF2B5EF4-FFF2-40B4-BE49-F238E27FC236}">
                <a16:creationId xmlns:a16="http://schemas.microsoft.com/office/drawing/2014/main" id="{27EFEB52-0D21-4D8C-FFBD-CCBB55426B2D}"/>
              </a:ext>
            </a:extLst>
          </p:cNvPr>
          <p:cNvGrpSpPr/>
          <p:nvPr/>
        </p:nvGrpSpPr>
        <p:grpSpPr>
          <a:xfrm>
            <a:off x="414183" y="6186688"/>
            <a:ext cx="8390951" cy="593895"/>
            <a:chOff x="505623" y="6061795"/>
            <a:chExt cx="8390951" cy="593895"/>
          </a:xfrm>
        </p:grpSpPr>
        <p:pic>
          <p:nvPicPr>
            <p:cNvPr id="9" name="Picture 8" descr="LSC_LGO">
              <a:extLst>
                <a:ext uri="{FF2B5EF4-FFF2-40B4-BE49-F238E27FC236}">
                  <a16:creationId xmlns:a16="http://schemas.microsoft.com/office/drawing/2014/main" id="{CA4EAE3F-31D2-2DE9-B351-5C62A3142F49}"/>
                </a:ext>
              </a:extLst>
            </p:cNvPr>
            <p:cNvPicPr>
              <a:picLocks noChangeAspect="1"/>
            </p:cNvPicPr>
            <p:nvPr/>
          </p:nvPicPr>
          <p:blipFill>
            <a:blip r:embed="rId2"/>
            <a:srcRect/>
            <a:stretch>
              <a:fillRect/>
            </a:stretch>
          </p:blipFill>
          <p:spPr bwMode="auto">
            <a:xfrm>
              <a:off x="505623" y="6061795"/>
              <a:ext cx="504500" cy="593895"/>
            </a:xfrm>
            <a:prstGeom prst="rect">
              <a:avLst/>
            </a:prstGeom>
            <a:noFill/>
            <a:ln w="9525">
              <a:noFill/>
              <a:miter lim="800000"/>
              <a:headEnd/>
              <a:tailEnd/>
            </a:ln>
          </p:spPr>
        </p:pic>
        <p:sp>
          <p:nvSpPr>
            <p:cNvPr id="10" name="TextBox 9">
              <a:extLst>
                <a:ext uri="{FF2B5EF4-FFF2-40B4-BE49-F238E27FC236}">
                  <a16:creationId xmlns:a16="http://schemas.microsoft.com/office/drawing/2014/main" id="{29603D1E-201F-E430-1EB9-7734B7396490}"/>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8</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D3FA3702-ACD0-7252-F7B4-90EC76F0DD38}"/>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477879BD-A507-9A40-3509-6F9675F9B214}"/>
              </a:ext>
            </a:extLst>
          </p:cNvPr>
          <p:cNvGrpSpPr/>
          <p:nvPr/>
        </p:nvGrpSpPr>
        <p:grpSpPr>
          <a:xfrm>
            <a:off x="844804" y="778934"/>
            <a:ext cx="2396807" cy="5249679"/>
            <a:chOff x="844804" y="778934"/>
            <a:chExt cx="2396807" cy="5249679"/>
          </a:xfrm>
        </p:grpSpPr>
        <p:sp>
          <p:nvSpPr>
            <p:cNvPr id="32" name="Rounded Rectangle 31">
              <a:extLst>
                <a:ext uri="{FF2B5EF4-FFF2-40B4-BE49-F238E27FC236}">
                  <a16:creationId xmlns:a16="http://schemas.microsoft.com/office/drawing/2014/main" id="{9E951236-3F83-7CF5-3F69-20D39549ABFB}"/>
                </a:ext>
              </a:extLst>
            </p:cNvPr>
            <p:cNvSpPr/>
            <p:nvPr/>
          </p:nvSpPr>
          <p:spPr>
            <a:xfrm>
              <a:off x="844804" y="1860923"/>
              <a:ext cx="2396807" cy="4167690"/>
            </a:xfrm>
            <a:prstGeom prst="roundRect">
              <a:avLst/>
            </a:prstGeom>
            <a:solidFill>
              <a:schemeClr val="accent2">
                <a:lumMod val="20000"/>
                <a:lumOff val="80000"/>
              </a:schemeClr>
            </a:solidFill>
            <a:ln w="698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C7D0550-C701-7BD1-9C69-CE086BC55592}"/>
                </a:ext>
              </a:extLst>
            </p:cNvPr>
            <p:cNvGrpSpPr/>
            <p:nvPr/>
          </p:nvGrpSpPr>
          <p:grpSpPr>
            <a:xfrm>
              <a:off x="895433" y="778934"/>
              <a:ext cx="2293290" cy="4050708"/>
              <a:chOff x="895433" y="778934"/>
              <a:chExt cx="2293290" cy="4050708"/>
            </a:xfrm>
          </p:grpSpPr>
          <p:sp>
            <p:nvSpPr>
              <p:cNvPr id="45" name="Oval 44">
                <a:extLst>
                  <a:ext uri="{FF2B5EF4-FFF2-40B4-BE49-F238E27FC236}">
                    <a16:creationId xmlns:a16="http://schemas.microsoft.com/office/drawing/2014/main" id="{D4AF3B86-38E4-FE96-14AC-08924D4E1C4F}"/>
                  </a:ext>
                </a:extLst>
              </p:cNvPr>
              <p:cNvSpPr>
                <a:spLocks noChangeAspect="1"/>
              </p:cNvSpPr>
              <p:nvPr/>
            </p:nvSpPr>
            <p:spPr>
              <a:xfrm>
                <a:off x="1366467" y="778934"/>
                <a:ext cx="1353483" cy="1353483"/>
              </a:xfrm>
              <a:prstGeom prst="ellipse">
                <a:avLst/>
              </a:prstGeom>
              <a:solidFill>
                <a:schemeClr val="accent2">
                  <a:lumMod val="20000"/>
                  <a:lumOff val="80000"/>
                </a:schemeClr>
              </a:solidFill>
              <a:ln w="825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Money with solid fill">
                <a:extLst>
                  <a:ext uri="{FF2B5EF4-FFF2-40B4-BE49-F238E27FC236}">
                    <a16:creationId xmlns:a16="http://schemas.microsoft.com/office/drawing/2014/main" id="{3F56C926-B9D9-48FE-56A0-3DC784B2F2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8054" y="998373"/>
                <a:ext cx="896545" cy="896545"/>
              </a:xfrm>
              <a:prstGeom prst="rect">
                <a:avLst/>
              </a:prstGeom>
            </p:spPr>
          </p:pic>
          <p:sp>
            <p:nvSpPr>
              <p:cNvPr id="44" name="TextBox 43">
                <a:extLst>
                  <a:ext uri="{FF2B5EF4-FFF2-40B4-BE49-F238E27FC236}">
                    <a16:creationId xmlns:a16="http://schemas.microsoft.com/office/drawing/2014/main" id="{7B2C0B37-5459-B1AB-BAAA-532AC3AC9AC5}"/>
                  </a:ext>
                </a:extLst>
              </p:cNvPr>
              <p:cNvSpPr txBox="1"/>
              <p:nvPr/>
            </p:nvSpPr>
            <p:spPr>
              <a:xfrm>
                <a:off x="895433" y="2352041"/>
                <a:ext cx="2293290" cy="2477601"/>
              </a:xfrm>
              <a:prstGeom prst="rect">
                <a:avLst/>
              </a:prstGeom>
              <a:noFill/>
            </p:spPr>
            <p:txBody>
              <a:bodyPr wrap="square">
                <a:spAutoFit/>
              </a:bodyPr>
              <a:lstStyle/>
              <a:p>
                <a:pPr algn="ctr"/>
                <a:r>
                  <a:rPr lang="en-US" sz="2000" b="1" dirty="0"/>
                  <a:t>Social assistance</a:t>
                </a:r>
              </a:p>
              <a:p>
                <a:pPr algn="ctr"/>
                <a:r>
                  <a:rPr lang="en-US" sz="1500" dirty="0"/>
                  <a:t>Funding to meet basic financial needs.</a:t>
                </a:r>
              </a:p>
              <a:p>
                <a:pPr algn="ctr"/>
                <a:endParaRPr lang="en-US" sz="1500" dirty="0"/>
              </a:p>
              <a:p>
                <a:pPr algn="ctr"/>
                <a:r>
                  <a:rPr lang="en-US" sz="1500" dirty="0"/>
                  <a:t> Although intended to be short-term, many recipients may receive assistance for long periods of time and often struggle to leave once they are on.</a:t>
                </a:r>
              </a:p>
            </p:txBody>
          </p:sp>
        </p:grpSp>
      </p:grpSp>
      <p:grpSp>
        <p:nvGrpSpPr>
          <p:cNvPr id="48" name="Group 47">
            <a:extLst>
              <a:ext uri="{FF2B5EF4-FFF2-40B4-BE49-F238E27FC236}">
                <a16:creationId xmlns:a16="http://schemas.microsoft.com/office/drawing/2014/main" id="{29B9C512-0293-404F-450A-A754AEB4F9E5}"/>
              </a:ext>
            </a:extLst>
          </p:cNvPr>
          <p:cNvGrpSpPr/>
          <p:nvPr/>
        </p:nvGrpSpPr>
        <p:grpSpPr>
          <a:xfrm>
            <a:off x="3505584" y="829378"/>
            <a:ext cx="2396807" cy="5260075"/>
            <a:chOff x="844804" y="778934"/>
            <a:chExt cx="2396807" cy="5260075"/>
          </a:xfrm>
        </p:grpSpPr>
        <p:sp>
          <p:nvSpPr>
            <p:cNvPr id="49" name="Rounded Rectangle 48">
              <a:extLst>
                <a:ext uri="{FF2B5EF4-FFF2-40B4-BE49-F238E27FC236}">
                  <a16:creationId xmlns:a16="http://schemas.microsoft.com/office/drawing/2014/main" id="{A2B536D0-FDCC-3A2C-0E35-BD5917B31B52}"/>
                </a:ext>
              </a:extLst>
            </p:cNvPr>
            <p:cNvSpPr/>
            <p:nvPr/>
          </p:nvSpPr>
          <p:spPr>
            <a:xfrm>
              <a:off x="844804" y="1860922"/>
              <a:ext cx="2396807" cy="4117247"/>
            </a:xfrm>
            <a:prstGeom prst="roundRect">
              <a:avLst/>
            </a:prstGeom>
            <a:solidFill>
              <a:schemeClr val="accent2">
                <a:lumMod val="20000"/>
                <a:lumOff val="80000"/>
              </a:schemeClr>
            </a:solidFill>
            <a:ln w="698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F9ECCDC5-4CB3-811F-3622-70DA51B96D11}"/>
                </a:ext>
              </a:extLst>
            </p:cNvPr>
            <p:cNvGrpSpPr/>
            <p:nvPr/>
          </p:nvGrpSpPr>
          <p:grpSpPr>
            <a:xfrm>
              <a:off x="895433" y="778934"/>
              <a:ext cx="2293290" cy="5260075"/>
              <a:chOff x="895433" y="778934"/>
              <a:chExt cx="2293290" cy="5260075"/>
            </a:xfrm>
          </p:grpSpPr>
          <p:sp>
            <p:nvSpPr>
              <p:cNvPr id="53" name="Oval 52">
                <a:extLst>
                  <a:ext uri="{FF2B5EF4-FFF2-40B4-BE49-F238E27FC236}">
                    <a16:creationId xmlns:a16="http://schemas.microsoft.com/office/drawing/2014/main" id="{E114D672-38C6-2DD0-AB88-DF3541403F27}"/>
                  </a:ext>
                </a:extLst>
              </p:cNvPr>
              <p:cNvSpPr>
                <a:spLocks noChangeAspect="1"/>
              </p:cNvSpPr>
              <p:nvPr/>
            </p:nvSpPr>
            <p:spPr>
              <a:xfrm>
                <a:off x="1366467" y="778934"/>
                <a:ext cx="1353483" cy="1353483"/>
              </a:xfrm>
              <a:prstGeom prst="ellipse">
                <a:avLst/>
              </a:prstGeom>
              <a:solidFill>
                <a:schemeClr val="accent2">
                  <a:lumMod val="20000"/>
                  <a:lumOff val="80000"/>
                </a:schemeClr>
              </a:solidFill>
              <a:ln w="825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Money with solid fill">
                <a:extLst>
                  <a:ext uri="{FF2B5EF4-FFF2-40B4-BE49-F238E27FC236}">
                    <a16:creationId xmlns:a16="http://schemas.microsoft.com/office/drawing/2014/main" id="{C018E684-5D6F-1D99-6614-43DD8A11BA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1850" y="1062169"/>
                <a:ext cx="808410" cy="808410"/>
              </a:xfrm>
              <a:prstGeom prst="rect">
                <a:avLst/>
              </a:prstGeom>
            </p:spPr>
          </p:pic>
          <p:sp>
            <p:nvSpPr>
              <p:cNvPr id="55" name="TextBox 54">
                <a:extLst>
                  <a:ext uri="{FF2B5EF4-FFF2-40B4-BE49-F238E27FC236}">
                    <a16:creationId xmlns:a16="http://schemas.microsoft.com/office/drawing/2014/main" id="{86C61042-209E-5DFD-B941-A7B0FA50072B}"/>
                  </a:ext>
                </a:extLst>
              </p:cNvPr>
              <p:cNvSpPr txBox="1"/>
              <p:nvPr/>
            </p:nvSpPr>
            <p:spPr>
              <a:xfrm>
                <a:off x="895433" y="2284135"/>
                <a:ext cx="2293290" cy="3754874"/>
              </a:xfrm>
              <a:prstGeom prst="rect">
                <a:avLst/>
              </a:prstGeom>
              <a:noFill/>
            </p:spPr>
            <p:txBody>
              <a:bodyPr wrap="square">
                <a:spAutoFit/>
              </a:bodyPr>
              <a:lstStyle/>
              <a:p>
                <a:pPr algn="ctr"/>
                <a:r>
                  <a:rPr lang="en-US" sz="2000" b="1" dirty="0"/>
                  <a:t>Temporary </a:t>
                </a:r>
              </a:p>
              <a:p>
                <a:pPr algn="ctr"/>
                <a:r>
                  <a:rPr lang="en-US" sz="2000" b="1" dirty="0"/>
                  <a:t>financial aid</a:t>
                </a:r>
                <a:endParaRPr lang="en-US" b="1" dirty="0"/>
              </a:p>
              <a:p>
                <a:pPr algn="ctr"/>
                <a:r>
                  <a:rPr lang="en-US" sz="1500" dirty="0"/>
                  <a:t>Short-term financial help to bridge temporary needs, crises, or unforeseen situations. Flexible and adaptable to different circumstances. Can be provided to people who have a lower income but are not eligible for SA, and to SA recipients as a ‘top up’ for basic allowance amounts.</a:t>
                </a:r>
              </a:p>
              <a:p>
                <a:pPr algn="ctr"/>
                <a:endParaRPr lang="en-US" dirty="0"/>
              </a:p>
            </p:txBody>
          </p:sp>
        </p:grpSp>
      </p:grpSp>
      <p:pic>
        <p:nvPicPr>
          <p:cNvPr id="56" name="Graphic 55" descr="Clock with solid fill">
            <a:extLst>
              <a:ext uri="{FF2B5EF4-FFF2-40B4-BE49-F238E27FC236}">
                <a16:creationId xmlns:a16="http://schemas.microsoft.com/office/drawing/2014/main" id="{4E2E8B32-84FB-1685-CB3A-26CFED92E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5372" y="1005391"/>
            <a:ext cx="457200" cy="457200"/>
          </a:xfrm>
          <a:prstGeom prst="rect">
            <a:avLst/>
          </a:prstGeom>
        </p:spPr>
      </p:pic>
      <p:grpSp>
        <p:nvGrpSpPr>
          <p:cNvPr id="57" name="Group 56">
            <a:extLst>
              <a:ext uri="{FF2B5EF4-FFF2-40B4-BE49-F238E27FC236}">
                <a16:creationId xmlns:a16="http://schemas.microsoft.com/office/drawing/2014/main" id="{A44D7E33-9243-4289-8A8F-89B34FF1A3D3}"/>
              </a:ext>
            </a:extLst>
          </p:cNvPr>
          <p:cNvGrpSpPr/>
          <p:nvPr/>
        </p:nvGrpSpPr>
        <p:grpSpPr>
          <a:xfrm>
            <a:off x="6193004" y="832699"/>
            <a:ext cx="2396807" cy="5199235"/>
            <a:chOff x="844804" y="778934"/>
            <a:chExt cx="2396807" cy="5199235"/>
          </a:xfrm>
        </p:grpSpPr>
        <p:sp>
          <p:nvSpPr>
            <p:cNvPr id="58" name="Rounded Rectangle 57">
              <a:extLst>
                <a:ext uri="{FF2B5EF4-FFF2-40B4-BE49-F238E27FC236}">
                  <a16:creationId xmlns:a16="http://schemas.microsoft.com/office/drawing/2014/main" id="{B7E781CE-D71B-F126-D222-9DA85624AF8A}"/>
                </a:ext>
              </a:extLst>
            </p:cNvPr>
            <p:cNvSpPr/>
            <p:nvPr/>
          </p:nvSpPr>
          <p:spPr>
            <a:xfrm>
              <a:off x="844804" y="1860922"/>
              <a:ext cx="2396807" cy="4117247"/>
            </a:xfrm>
            <a:prstGeom prst="roundRect">
              <a:avLst/>
            </a:prstGeom>
            <a:solidFill>
              <a:schemeClr val="accent2">
                <a:lumMod val="20000"/>
                <a:lumOff val="80000"/>
              </a:schemeClr>
            </a:solidFill>
            <a:ln w="698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FA1A529F-84DB-AA12-5225-933B54BB6CC8}"/>
                </a:ext>
              </a:extLst>
            </p:cNvPr>
            <p:cNvGrpSpPr/>
            <p:nvPr/>
          </p:nvGrpSpPr>
          <p:grpSpPr>
            <a:xfrm>
              <a:off x="895433" y="778934"/>
              <a:ext cx="2293290" cy="5086151"/>
              <a:chOff x="895433" y="778934"/>
              <a:chExt cx="2293290" cy="5086151"/>
            </a:xfrm>
          </p:grpSpPr>
          <p:sp>
            <p:nvSpPr>
              <p:cNvPr id="60" name="Oval 59">
                <a:extLst>
                  <a:ext uri="{FF2B5EF4-FFF2-40B4-BE49-F238E27FC236}">
                    <a16:creationId xmlns:a16="http://schemas.microsoft.com/office/drawing/2014/main" id="{49EB75A6-0AA0-353A-92BF-9F396B87DC0B}"/>
                  </a:ext>
                </a:extLst>
              </p:cNvPr>
              <p:cNvSpPr>
                <a:spLocks noChangeAspect="1"/>
              </p:cNvSpPr>
              <p:nvPr/>
            </p:nvSpPr>
            <p:spPr>
              <a:xfrm>
                <a:off x="1366467" y="778934"/>
                <a:ext cx="1353483" cy="1353483"/>
              </a:xfrm>
              <a:prstGeom prst="ellipse">
                <a:avLst/>
              </a:prstGeom>
              <a:solidFill>
                <a:schemeClr val="accent2">
                  <a:lumMod val="20000"/>
                  <a:lumOff val="80000"/>
                </a:schemeClr>
              </a:solidFill>
              <a:ln w="825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Money with solid fill">
                <a:extLst>
                  <a:ext uri="{FF2B5EF4-FFF2-40B4-BE49-F238E27FC236}">
                    <a16:creationId xmlns:a16="http://schemas.microsoft.com/office/drawing/2014/main" id="{83A4B02D-CADB-19AF-199A-AD2E9DDDB1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1850" y="1062169"/>
                <a:ext cx="808410" cy="808410"/>
              </a:xfrm>
              <a:prstGeom prst="rect">
                <a:avLst/>
              </a:prstGeom>
            </p:spPr>
          </p:pic>
          <p:sp>
            <p:nvSpPr>
              <p:cNvPr id="62" name="TextBox 61">
                <a:extLst>
                  <a:ext uri="{FF2B5EF4-FFF2-40B4-BE49-F238E27FC236}">
                    <a16:creationId xmlns:a16="http://schemas.microsoft.com/office/drawing/2014/main" id="{141AC221-3C1A-7165-4E8E-81AFB6DAC3B5}"/>
                  </a:ext>
                </a:extLst>
              </p:cNvPr>
              <p:cNvSpPr txBox="1"/>
              <p:nvPr/>
            </p:nvSpPr>
            <p:spPr>
              <a:xfrm>
                <a:off x="895433" y="2341043"/>
                <a:ext cx="2293290" cy="3524042"/>
              </a:xfrm>
              <a:prstGeom prst="rect">
                <a:avLst/>
              </a:prstGeom>
              <a:noFill/>
            </p:spPr>
            <p:txBody>
              <a:bodyPr wrap="square">
                <a:spAutoFit/>
              </a:bodyPr>
              <a:lstStyle/>
              <a:p>
                <a:pPr algn="ctr"/>
                <a:r>
                  <a:rPr lang="en-US" sz="2000" b="1" dirty="0"/>
                  <a:t>Lifepath planning supports</a:t>
                </a:r>
                <a:endParaRPr lang="en-US" sz="1500" dirty="0"/>
              </a:p>
              <a:p>
                <a:pPr algn="ctr"/>
                <a:r>
                  <a:rPr lang="en-US" sz="1500" dirty="0"/>
                  <a:t>Additional case management supports to empower Citizens to achieve wholistic wellness in self, family, and community. Integrates the values of LS/CFN and promotes community harmony by helping Citizens build skills and self-sufficiency. </a:t>
                </a:r>
                <a:endParaRPr lang="en-US" sz="2000" b="1" dirty="0"/>
              </a:p>
              <a:p>
                <a:pPr algn="ctr"/>
                <a:endParaRPr lang="en-US" dirty="0"/>
              </a:p>
            </p:txBody>
          </p:sp>
        </p:grpSp>
      </p:grpSp>
    </p:spTree>
    <p:extLst>
      <p:ext uri="{BB962C8B-B14F-4D97-AF65-F5344CB8AC3E}">
        <p14:creationId xmlns:p14="http://schemas.microsoft.com/office/powerpoint/2010/main" val="423169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5850F-936F-82A5-9C45-E93EC769A23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434ACD1-EEB7-C1CB-66CC-204B529BF6BD}"/>
              </a:ext>
            </a:extLst>
          </p:cNvPr>
          <p:cNvSpPr txBox="1">
            <a:spLocks/>
          </p:cNvSpPr>
          <p:nvPr/>
        </p:nvSpPr>
        <p:spPr>
          <a:xfrm>
            <a:off x="258259" y="186921"/>
            <a:ext cx="8746845" cy="783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mn-lt"/>
                <a:ea typeface="Tahoma" panose="020B0604030504040204" pitchFamily="34" charset="0"/>
                <a:cs typeface="Tahoma" panose="020B0604030504040204" pitchFamily="34" charset="0"/>
              </a:rPr>
              <a:t>CHANGES IMPLEMENTED</a:t>
            </a:r>
          </a:p>
        </p:txBody>
      </p:sp>
      <p:grpSp>
        <p:nvGrpSpPr>
          <p:cNvPr id="8" name="Group 7">
            <a:extLst>
              <a:ext uri="{FF2B5EF4-FFF2-40B4-BE49-F238E27FC236}">
                <a16:creationId xmlns:a16="http://schemas.microsoft.com/office/drawing/2014/main" id="{B2C72665-E163-C168-F79C-4D2D612CA730}"/>
              </a:ext>
            </a:extLst>
          </p:cNvPr>
          <p:cNvGrpSpPr/>
          <p:nvPr/>
        </p:nvGrpSpPr>
        <p:grpSpPr>
          <a:xfrm>
            <a:off x="414183" y="6186688"/>
            <a:ext cx="8390951" cy="593895"/>
            <a:chOff x="505623" y="6061795"/>
            <a:chExt cx="8390951" cy="593895"/>
          </a:xfrm>
        </p:grpSpPr>
        <p:pic>
          <p:nvPicPr>
            <p:cNvPr id="9" name="Picture 8" descr="LSC_LGO">
              <a:extLst>
                <a:ext uri="{FF2B5EF4-FFF2-40B4-BE49-F238E27FC236}">
                  <a16:creationId xmlns:a16="http://schemas.microsoft.com/office/drawing/2014/main" id="{3BEF77C8-A6B2-7847-9025-A07715B93A2F}"/>
                </a:ext>
              </a:extLst>
            </p:cNvPr>
            <p:cNvPicPr>
              <a:picLocks noChangeAspect="1"/>
            </p:cNvPicPr>
            <p:nvPr/>
          </p:nvPicPr>
          <p:blipFill>
            <a:blip r:embed="rId2"/>
            <a:srcRect/>
            <a:stretch>
              <a:fillRect/>
            </a:stretch>
          </p:blipFill>
          <p:spPr bwMode="auto">
            <a:xfrm>
              <a:off x="505623" y="6061795"/>
              <a:ext cx="504500" cy="593895"/>
            </a:xfrm>
            <a:prstGeom prst="rect">
              <a:avLst/>
            </a:prstGeom>
            <a:noFill/>
            <a:ln w="9525">
              <a:noFill/>
              <a:miter lim="800000"/>
              <a:headEnd/>
              <a:tailEnd/>
            </a:ln>
          </p:spPr>
        </p:pic>
        <p:sp>
          <p:nvSpPr>
            <p:cNvPr id="10" name="TextBox 9">
              <a:extLst>
                <a:ext uri="{FF2B5EF4-FFF2-40B4-BE49-F238E27FC236}">
                  <a16:creationId xmlns:a16="http://schemas.microsoft.com/office/drawing/2014/main" id="{833044A4-75D5-3F6A-8275-EDA1287914D4}"/>
                </a:ext>
              </a:extLst>
            </p:cNvPr>
            <p:cNvSpPr txBox="1"/>
            <p:nvPr/>
          </p:nvSpPr>
          <p:spPr>
            <a:xfrm>
              <a:off x="1044413" y="6240192"/>
              <a:ext cx="7852161" cy="400110"/>
            </a:xfrm>
            <a:prstGeom prst="rect">
              <a:avLst/>
            </a:prstGeom>
            <a:noFill/>
          </p:spPr>
          <p:txBody>
            <a:bodyPr wrap="square" rtlCol="0">
              <a:spAutoFit/>
            </a:bodyPr>
            <a:lstStyle/>
            <a:p>
              <a:r>
                <a:rPr lang="en-US" sz="1100" b="1" dirty="0">
                  <a:latin typeface="Avenir Light" panose="020B0402020203020204" pitchFamily="34" charset="77"/>
                  <a:ea typeface="Tahoma" panose="020B0604030504040204" pitchFamily="34" charset="0"/>
                  <a:cs typeface="Tahoma" panose="020B0604030504040204" pitchFamily="34" charset="0"/>
                </a:rPr>
                <a:t>Little Salmon / </a:t>
              </a:r>
              <a:r>
                <a:rPr lang="en-US" sz="1100" b="1" dirty="0" err="1">
                  <a:latin typeface="Avenir Light" panose="020B0402020203020204" pitchFamily="34" charset="77"/>
                  <a:ea typeface="Tahoma" panose="020B0604030504040204" pitchFamily="34" charset="0"/>
                  <a:cs typeface="Tahoma" panose="020B0604030504040204" pitchFamily="34" charset="0"/>
                </a:rPr>
                <a:t>Carmacks</a:t>
              </a:r>
              <a:r>
                <a:rPr lang="en-US" sz="1100" b="1" dirty="0">
                  <a:latin typeface="Avenir Light" panose="020B0402020203020204" pitchFamily="34" charset="77"/>
                  <a:ea typeface="Tahoma" panose="020B0604030504040204" pitchFamily="34" charset="0"/>
                  <a:cs typeface="Tahoma" panose="020B0604030504040204" pitchFamily="34" charset="0"/>
                </a:rPr>
                <a:t> First Nation presentation to Assembly of First Nations Income Assistance Forum </a:t>
              </a:r>
              <a:r>
                <a:rPr lang="en-US" sz="1100" dirty="0">
                  <a:latin typeface="Avenir Light" panose="020B0402020203020204" pitchFamily="34" charset="77"/>
                  <a:ea typeface="Tahoma" panose="020B0604030504040204" pitchFamily="34" charset="0"/>
                  <a:cs typeface="Tahoma" panose="020B0604030504040204" pitchFamily="34" charset="0"/>
                </a:rPr>
                <a:t>           </a:t>
              </a:r>
              <a:r>
                <a:rPr lang="en-US" sz="900" dirty="0">
                  <a:latin typeface="Avenir Light" panose="020B0402020203020204" pitchFamily="34" charset="77"/>
                  <a:ea typeface="Tahoma" panose="020B0604030504040204" pitchFamily="34" charset="0"/>
                  <a:cs typeface="Tahoma" panose="020B0604030504040204" pitchFamily="34" charset="0"/>
                </a:rPr>
                <a:t>February 2026														      	    slide: </a:t>
              </a:r>
              <a:fld id="{597162AE-A1EE-5346-ACDE-570FB92D9C0C}" type="slidenum">
                <a:rPr lang="en-US" sz="900" smtClean="0">
                  <a:latin typeface="Avenir Light" panose="020B0402020203020204" pitchFamily="34" charset="77"/>
                  <a:ea typeface="Tahoma" panose="020B0604030504040204" pitchFamily="34" charset="0"/>
                  <a:cs typeface="Tahoma" panose="020B0604030504040204" pitchFamily="34" charset="0"/>
                </a:rPr>
                <a:t>9</a:t>
              </a:fld>
              <a:endParaRPr lang="en-US" sz="900" dirty="0">
                <a:latin typeface="Avenir Light" panose="020B0402020203020204" pitchFamily="34" charset="77"/>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6F5E71C6-CE1F-99BA-D103-DA2EC3E02DEC}"/>
                </a:ext>
              </a:extLst>
            </p:cNvPr>
            <p:cNvCxnSpPr/>
            <p:nvPr/>
          </p:nvCxnSpPr>
          <p:spPr>
            <a:xfrm>
              <a:off x="1065007" y="6174889"/>
              <a:ext cx="78315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ardrop 33">
            <a:extLst>
              <a:ext uri="{FF2B5EF4-FFF2-40B4-BE49-F238E27FC236}">
                <a16:creationId xmlns:a16="http://schemas.microsoft.com/office/drawing/2014/main" id="{37DCF12B-824B-86B4-7CB6-C633D22E473C}"/>
              </a:ext>
            </a:extLst>
          </p:cNvPr>
          <p:cNvSpPr>
            <a:spLocks noChangeAspect="1"/>
          </p:cNvSpPr>
          <p:nvPr/>
        </p:nvSpPr>
        <p:spPr>
          <a:xfrm rot="8082299">
            <a:off x="515870" y="1054724"/>
            <a:ext cx="491015" cy="491015"/>
          </a:xfrm>
          <a:prstGeom prst="teardrop">
            <a:avLst>
              <a:gd name="adj" fmla="val 14613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56883934-1826-4BA3-B74A-EE20C703B678}"/>
              </a:ext>
            </a:extLst>
          </p:cNvPr>
          <p:cNvSpPr txBox="1"/>
          <p:nvPr/>
        </p:nvSpPr>
        <p:spPr>
          <a:xfrm>
            <a:off x="1001569" y="1011160"/>
            <a:ext cx="7464514" cy="600164"/>
          </a:xfrm>
          <a:prstGeom prst="rect">
            <a:avLst/>
          </a:prstGeom>
          <a:noFill/>
        </p:spPr>
        <p:txBody>
          <a:bodyPr wrap="square" rtlCol="0">
            <a:spAutoFit/>
          </a:bodyPr>
          <a:lstStyle/>
          <a:p>
            <a:r>
              <a:rPr lang="en-US" b="1" dirty="0"/>
              <a:t>Designed new programs and services to better meet Citizen needs. </a:t>
            </a:r>
            <a:r>
              <a:rPr lang="en-US" sz="1500" dirty="0"/>
              <a:t>Includes 3 program areas: social assistance, temporary financial need, and lifepath planning supports.</a:t>
            </a:r>
          </a:p>
        </p:txBody>
      </p:sp>
      <p:sp>
        <p:nvSpPr>
          <p:cNvPr id="36" name="Teardrop 35">
            <a:extLst>
              <a:ext uri="{FF2B5EF4-FFF2-40B4-BE49-F238E27FC236}">
                <a16:creationId xmlns:a16="http://schemas.microsoft.com/office/drawing/2014/main" id="{F4719317-AA9E-7D53-DA81-5BD035AC9437}"/>
              </a:ext>
            </a:extLst>
          </p:cNvPr>
          <p:cNvSpPr>
            <a:spLocks noChangeAspect="1"/>
          </p:cNvSpPr>
          <p:nvPr/>
        </p:nvSpPr>
        <p:spPr>
          <a:xfrm rot="8082299">
            <a:off x="3636001" y="1947676"/>
            <a:ext cx="491015" cy="491015"/>
          </a:xfrm>
          <a:prstGeom prst="teardrop">
            <a:avLst>
              <a:gd name="adj" fmla="val 14613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FC878A85-7588-6159-424D-35F3C38AAD28}"/>
              </a:ext>
            </a:extLst>
          </p:cNvPr>
          <p:cNvSpPr txBox="1"/>
          <p:nvPr/>
        </p:nvSpPr>
        <p:spPr>
          <a:xfrm>
            <a:off x="4125978" y="1864272"/>
            <a:ext cx="4825855" cy="830997"/>
          </a:xfrm>
          <a:prstGeom prst="rect">
            <a:avLst/>
          </a:prstGeom>
          <a:noFill/>
        </p:spPr>
        <p:txBody>
          <a:bodyPr wrap="square" rtlCol="0">
            <a:spAutoFit/>
          </a:bodyPr>
          <a:lstStyle/>
          <a:p>
            <a:r>
              <a:rPr lang="en-US" b="1" dirty="0"/>
              <a:t>Drafted new policies and procedures manual. </a:t>
            </a:r>
            <a:r>
              <a:rPr lang="en-US" sz="1500" dirty="0"/>
              <a:t>Includes a comprehensive manual with forms and other tools to support each of the three areas.</a:t>
            </a:r>
          </a:p>
        </p:txBody>
      </p:sp>
      <p:sp>
        <p:nvSpPr>
          <p:cNvPr id="39" name="Teardrop 38">
            <a:extLst>
              <a:ext uri="{FF2B5EF4-FFF2-40B4-BE49-F238E27FC236}">
                <a16:creationId xmlns:a16="http://schemas.microsoft.com/office/drawing/2014/main" id="{A619023B-7E28-51E9-5A33-7551BC44CDA2}"/>
              </a:ext>
            </a:extLst>
          </p:cNvPr>
          <p:cNvSpPr>
            <a:spLocks noChangeAspect="1"/>
          </p:cNvSpPr>
          <p:nvPr/>
        </p:nvSpPr>
        <p:spPr>
          <a:xfrm rot="18921803">
            <a:off x="803266" y="4221641"/>
            <a:ext cx="491015" cy="491015"/>
          </a:xfrm>
          <a:prstGeom prst="teardrop">
            <a:avLst>
              <a:gd name="adj" fmla="val 14613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79768294-E87C-E2A2-B554-DC7BAF2B5300}"/>
              </a:ext>
            </a:extLst>
          </p:cNvPr>
          <p:cNvSpPr txBox="1"/>
          <p:nvPr/>
        </p:nvSpPr>
        <p:spPr>
          <a:xfrm>
            <a:off x="701581" y="4803099"/>
            <a:ext cx="3870420" cy="1107996"/>
          </a:xfrm>
          <a:prstGeom prst="rect">
            <a:avLst/>
          </a:prstGeom>
          <a:noFill/>
        </p:spPr>
        <p:txBody>
          <a:bodyPr wrap="square">
            <a:spAutoFit/>
          </a:bodyPr>
          <a:lstStyle/>
          <a:p>
            <a:r>
              <a:rPr lang="en-US" b="1" dirty="0"/>
              <a:t>Shifted to a wholistic case management approach. </a:t>
            </a:r>
            <a:r>
              <a:rPr lang="en-US" sz="1500" dirty="0"/>
              <a:t>Recognizes a range of needs, not just financial. Takes an individualized, person-</a:t>
            </a:r>
            <a:r>
              <a:rPr lang="en-US" sz="1500" dirty="0" err="1"/>
              <a:t>centred</a:t>
            </a:r>
            <a:r>
              <a:rPr lang="en-US" sz="1500" dirty="0"/>
              <a:t> approach.</a:t>
            </a:r>
          </a:p>
        </p:txBody>
      </p:sp>
      <p:sp>
        <p:nvSpPr>
          <p:cNvPr id="43" name="Teardrop 42">
            <a:extLst>
              <a:ext uri="{FF2B5EF4-FFF2-40B4-BE49-F238E27FC236}">
                <a16:creationId xmlns:a16="http://schemas.microsoft.com/office/drawing/2014/main" id="{40D48941-04DF-7F04-BA20-7E9F20B5A8C1}"/>
              </a:ext>
            </a:extLst>
          </p:cNvPr>
          <p:cNvSpPr>
            <a:spLocks noChangeAspect="1"/>
          </p:cNvSpPr>
          <p:nvPr/>
        </p:nvSpPr>
        <p:spPr>
          <a:xfrm rot="8082299">
            <a:off x="4457503" y="3816798"/>
            <a:ext cx="491015" cy="491015"/>
          </a:xfrm>
          <a:prstGeom prst="teardrop">
            <a:avLst>
              <a:gd name="adj" fmla="val 14613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D3846B-23C2-4826-9167-10721285CB10}"/>
              </a:ext>
            </a:extLst>
          </p:cNvPr>
          <p:cNvSpPr txBox="1"/>
          <p:nvPr/>
        </p:nvSpPr>
        <p:spPr>
          <a:xfrm>
            <a:off x="4956652" y="3715110"/>
            <a:ext cx="4034160" cy="1061829"/>
          </a:xfrm>
          <a:prstGeom prst="rect">
            <a:avLst/>
          </a:prstGeom>
          <a:solidFill>
            <a:schemeClr val="bg1">
              <a:alpha val="58000"/>
            </a:schemeClr>
          </a:solidFill>
        </p:spPr>
        <p:txBody>
          <a:bodyPr wrap="square">
            <a:spAutoFit/>
          </a:bodyPr>
          <a:lstStyle/>
          <a:p>
            <a:r>
              <a:rPr lang="en-US" b="1" dirty="0"/>
              <a:t>Added new Spirit Builder staff.</a:t>
            </a:r>
            <a:r>
              <a:rPr lang="en-US" dirty="0"/>
              <a:t> </a:t>
            </a:r>
            <a:r>
              <a:rPr lang="en-US" sz="1500" dirty="0"/>
              <a:t>Focus is on case planning and working collaboratively with other programs. Also helps clients with employment and job seeking.</a:t>
            </a:r>
          </a:p>
        </p:txBody>
      </p:sp>
      <p:grpSp>
        <p:nvGrpSpPr>
          <p:cNvPr id="49" name="Group 48">
            <a:extLst>
              <a:ext uri="{FF2B5EF4-FFF2-40B4-BE49-F238E27FC236}">
                <a16:creationId xmlns:a16="http://schemas.microsoft.com/office/drawing/2014/main" id="{7992F82E-1EE6-FC5E-EAAA-DCFCE9EA9BE0}"/>
              </a:ext>
            </a:extLst>
          </p:cNvPr>
          <p:cNvGrpSpPr/>
          <p:nvPr/>
        </p:nvGrpSpPr>
        <p:grpSpPr>
          <a:xfrm>
            <a:off x="4663255" y="5523100"/>
            <a:ext cx="4175506" cy="627481"/>
            <a:chOff x="4879053" y="5368098"/>
            <a:chExt cx="4175506" cy="627481"/>
          </a:xfrm>
        </p:grpSpPr>
        <p:sp>
          <p:nvSpPr>
            <p:cNvPr id="48" name="Pentagon 47">
              <a:extLst>
                <a:ext uri="{FF2B5EF4-FFF2-40B4-BE49-F238E27FC236}">
                  <a16:creationId xmlns:a16="http://schemas.microsoft.com/office/drawing/2014/main" id="{3673C4C1-5D89-5E13-510D-81BAA6525350}"/>
                </a:ext>
              </a:extLst>
            </p:cNvPr>
            <p:cNvSpPr/>
            <p:nvPr/>
          </p:nvSpPr>
          <p:spPr>
            <a:xfrm>
              <a:off x="4879053" y="5368098"/>
              <a:ext cx="4175506" cy="627481"/>
            </a:xfrm>
            <a:prstGeom prst="homePlat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831F97C-0E32-6E20-F91C-5DAF8C67BA5D}"/>
                </a:ext>
              </a:extLst>
            </p:cNvPr>
            <p:cNvSpPr txBox="1"/>
            <p:nvPr/>
          </p:nvSpPr>
          <p:spPr>
            <a:xfrm>
              <a:off x="4879053" y="5368098"/>
              <a:ext cx="4141879" cy="584775"/>
            </a:xfrm>
            <a:prstGeom prst="rect">
              <a:avLst/>
            </a:prstGeom>
            <a:noFill/>
          </p:spPr>
          <p:txBody>
            <a:bodyPr wrap="square">
              <a:spAutoFit/>
            </a:bodyPr>
            <a:lstStyle/>
            <a:p>
              <a:r>
                <a:rPr lang="en-US" sz="1600" b="1" dirty="0"/>
                <a:t>We are conducting ongoing assessments and making changes, as needed.</a:t>
              </a:r>
            </a:p>
          </p:txBody>
        </p:sp>
      </p:grpSp>
      <p:sp>
        <p:nvSpPr>
          <p:cNvPr id="51" name="Freeform 50">
            <a:extLst>
              <a:ext uri="{FF2B5EF4-FFF2-40B4-BE49-F238E27FC236}">
                <a16:creationId xmlns:a16="http://schemas.microsoft.com/office/drawing/2014/main" id="{1C54D483-7000-B6B7-42AD-08ADFBB389A0}"/>
              </a:ext>
            </a:extLst>
          </p:cNvPr>
          <p:cNvSpPr/>
          <p:nvPr/>
        </p:nvSpPr>
        <p:spPr>
          <a:xfrm>
            <a:off x="795130" y="1938673"/>
            <a:ext cx="5287618" cy="3637722"/>
          </a:xfrm>
          <a:custGeom>
            <a:avLst/>
            <a:gdLst>
              <a:gd name="csX0" fmla="*/ 0 w 5287618"/>
              <a:gd name="csY0" fmla="*/ 0 h 3637722"/>
              <a:gd name="csX1" fmla="*/ 2961861 w 5287618"/>
              <a:gd name="csY1" fmla="*/ 795131 h 3637722"/>
              <a:gd name="csX2" fmla="*/ 417444 w 5287618"/>
              <a:gd name="csY2" fmla="*/ 2067340 h 3637722"/>
              <a:gd name="csX3" fmla="*/ 3657600 w 5287618"/>
              <a:gd name="csY3" fmla="*/ 2703444 h 3637722"/>
              <a:gd name="csX4" fmla="*/ 5287618 w 5287618"/>
              <a:gd name="csY4" fmla="*/ 3637722 h 3637722"/>
            </a:gdLst>
            <a:ahLst/>
            <a:cxnLst>
              <a:cxn ang="0">
                <a:pos x="csX0" y="csY0"/>
              </a:cxn>
              <a:cxn ang="0">
                <a:pos x="csX1" y="csY1"/>
              </a:cxn>
              <a:cxn ang="0">
                <a:pos x="csX2" y="csY2"/>
              </a:cxn>
              <a:cxn ang="0">
                <a:pos x="csX3" y="csY3"/>
              </a:cxn>
              <a:cxn ang="0">
                <a:pos x="csX4" y="csY4"/>
              </a:cxn>
            </a:cxnLst>
            <a:rect l="l" t="t" r="r" b="b"/>
            <a:pathLst>
              <a:path w="5287618" h="3637722">
                <a:moveTo>
                  <a:pt x="0" y="0"/>
                </a:moveTo>
                <a:cubicBezTo>
                  <a:pt x="1446143" y="225287"/>
                  <a:pt x="2892287" y="450574"/>
                  <a:pt x="2961861" y="795131"/>
                </a:cubicBezTo>
                <a:cubicBezTo>
                  <a:pt x="3031435" y="1139688"/>
                  <a:pt x="301488" y="1749288"/>
                  <a:pt x="417444" y="2067340"/>
                </a:cubicBezTo>
                <a:cubicBezTo>
                  <a:pt x="533401" y="2385392"/>
                  <a:pt x="2845904" y="2441714"/>
                  <a:pt x="3657600" y="2703444"/>
                </a:cubicBezTo>
                <a:cubicBezTo>
                  <a:pt x="4469296" y="2965174"/>
                  <a:pt x="4878457" y="3301448"/>
                  <a:pt x="5287618" y="3637722"/>
                </a:cubicBezTo>
              </a:path>
            </a:pathLst>
          </a:custGeom>
          <a:noFill/>
          <a:ln w="76200">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354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45EE77F8B20F41A0FCDFC49BF57259" ma:contentTypeVersion="13" ma:contentTypeDescription="Create a new document." ma:contentTypeScope="" ma:versionID="4efa7b0f77729f7dfe21a5001388b5db">
  <xsd:schema xmlns:xsd="http://www.w3.org/2001/XMLSchema" xmlns:xs="http://www.w3.org/2001/XMLSchema" xmlns:p="http://schemas.microsoft.com/office/2006/metadata/properties" xmlns:ns2="718acfeb-b0e9-4941-9149-996ab90e161b" xmlns:ns3="61341aac-bbf0-4eac-8647-0dec75433e5f" targetNamespace="http://schemas.microsoft.com/office/2006/metadata/properties" ma:root="true" ma:fieldsID="6992256d1446a8ad75a0faa7eead2da9" ns2:_="" ns3:_="">
    <xsd:import namespace="718acfeb-b0e9-4941-9149-996ab90e161b"/>
    <xsd:import namespace="61341aac-bbf0-4eac-8647-0dec75433e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8acfeb-b0e9-4941-9149-996ab90e1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d8695a8-03e1-4430-b60b-98777c7a945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341aac-bbf0-4eac-8647-0dec75433e5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65d4b8-39cd-4ca2-b225-485c8c74a17f}" ma:internalName="TaxCatchAll" ma:showField="CatchAllData" ma:web="61341aac-bbf0-4eac-8647-0dec75433e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1341aac-bbf0-4eac-8647-0dec75433e5f" xsi:nil="true"/>
    <lcf76f155ced4ddcb4097134ff3c332f xmlns="718acfeb-b0e9-4941-9149-996ab90e16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9911E6-E6E9-4B3F-931D-4E0B5677E792}"/>
</file>

<file path=customXml/itemProps2.xml><?xml version="1.0" encoding="utf-8"?>
<ds:datastoreItem xmlns:ds="http://schemas.openxmlformats.org/officeDocument/2006/customXml" ds:itemID="{41D3EE94-1685-4955-9258-52F8EE8AE8F2}"/>
</file>

<file path=customXml/itemProps3.xml><?xml version="1.0" encoding="utf-8"?>
<ds:datastoreItem xmlns:ds="http://schemas.openxmlformats.org/officeDocument/2006/customXml" ds:itemID="{ADD619CF-1EEE-45E4-A338-3C6E4B7ADDA6}"/>
</file>

<file path=docProps/app.xml><?xml version="1.0" encoding="utf-8"?>
<Properties xmlns="http://schemas.openxmlformats.org/officeDocument/2006/extended-properties" xmlns:vt="http://schemas.openxmlformats.org/officeDocument/2006/docPropsVTypes">
  <Template>Office Theme</Template>
  <TotalTime>4280</TotalTime>
  <Words>2228</Words>
  <Application>Microsoft Macintosh PowerPoint</Application>
  <PresentationFormat>Letter Paper (8.5x11 in)</PresentationFormat>
  <Paragraphs>136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Tapp</dc:creator>
  <cp:lastModifiedBy>Nina Dickson</cp:lastModifiedBy>
  <cp:revision>245</cp:revision>
  <dcterms:created xsi:type="dcterms:W3CDTF">2022-12-08T19:19:21Z</dcterms:created>
  <dcterms:modified xsi:type="dcterms:W3CDTF">2026-01-21T20:05:11Z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0x0101002E45EE77F8B20F41A0FCDFC49BF57259</vt:lpwstr>
  </property>
</Properties>
</file>