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6"/>
  </p:notesMasterIdLst>
  <p:handoutMasterIdLst>
    <p:handoutMasterId r:id="rId17"/>
  </p:handoutMasterIdLst>
  <p:sldIdLst>
    <p:sldId id="263" r:id="rId2"/>
    <p:sldId id="260" r:id="rId3"/>
    <p:sldId id="273" r:id="rId4"/>
    <p:sldId id="274" r:id="rId5"/>
    <p:sldId id="275" r:id="rId6"/>
    <p:sldId id="264"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8" autoAdjust="0"/>
    <p:restoredTop sz="93487" autoAdjust="0"/>
  </p:normalViewPr>
  <p:slideViewPr>
    <p:cSldViewPr snapToGrid="0" snapToObjects="1">
      <p:cViewPr varScale="1">
        <p:scale>
          <a:sx n="48" d="100"/>
          <a:sy n="48" d="100"/>
        </p:scale>
        <p:origin x="979" y="43"/>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enzie Roop" userId="7b43b838-cb22-4e91-a2e5-f8f2321b122f" providerId="ADAL" clId="{4912B61C-756F-4AD6-A648-598CAE5476EC}"/>
    <pc:docChg chg="custSel modSld">
      <pc:chgData name="Mackenzie Roop" userId="7b43b838-cb22-4e91-a2e5-f8f2321b122f" providerId="ADAL" clId="{4912B61C-756F-4AD6-A648-598CAE5476EC}" dt="2023-07-07T16:22:03.965" v="168" actId="20577"/>
      <pc:docMkLst>
        <pc:docMk/>
      </pc:docMkLst>
      <pc:sldChg chg="modSp mod modNotesTx">
        <pc:chgData name="Mackenzie Roop" userId="7b43b838-cb22-4e91-a2e5-f8f2321b122f" providerId="ADAL" clId="{4912B61C-756F-4AD6-A648-598CAE5476EC}" dt="2023-07-07T16:22:03.965" v="168" actId="20577"/>
        <pc:sldMkLst>
          <pc:docMk/>
          <pc:sldMk cId="1672408475" sldId="268"/>
        </pc:sldMkLst>
        <pc:spChg chg="mod">
          <ac:chgData name="Mackenzie Roop" userId="7b43b838-cb22-4e91-a2e5-f8f2321b122f" providerId="ADAL" clId="{4912B61C-756F-4AD6-A648-598CAE5476EC}" dt="2023-07-07T16:21:00.747" v="17" actId="20577"/>
          <ac:spMkLst>
            <pc:docMk/>
            <pc:sldMk cId="1672408475" sldId="268"/>
            <ac:spMk id="4" creationId="{7B2E1752-FE3D-A59A-E02B-0F2AA1AFDB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07/Jul/23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638EB-DDC5-4B89-885C-6CEA0F11C703}" type="datetimeFigureOut">
              <a:rPr lang="en-CA" smtClean="0"/>
              <a:t>2023-07-07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EE390-4542-4190-89B8-3FEEDB0EF6DB}" type="slidenum">
              <a:rPr lang="en-CA" smtClean="0"/>
              <a:t>‹#›</a:t>
            </a:fld>
            <a:endParaRPr lang="en-CA"/>
          </a:p>
        </p:txBody>
      </p:sp>
    </p:spTree>
    <p:extLst>
      <p:ext uri="{BB962C8B-B14F-4D97-AF65-F5344CB8AC3E}">
        <p14:creationId xmlns:p14="http://schemas.microsoft.com/office/powerpoint/2010/main" val="207678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1</a:t>
            </a:fld>
            <a:endParaRPr lang="en-CA"/>
          </a:p>
        </p:txBody>
      </p:sp>
    </p:spTree>
    <p:extLst>
      <p:ext uri="{BB962C8B-B14F-4D97-AF65-F5344CB8AC3E}">
        <p14:creationId xmlns:p14="http://schemas.microsoft.com/office/powerpoint/2010/main" val="90872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13</a:t>
            </a:fld>
            <a:endParaRPr lang="en-CA"/>
          </a:p>
        </p:txBody>
      </p:sp>
    </p:spTree>
    <p:extLst>
      <p:ext uri="{BB962C8B-B14F-4D97-AF65-F5344CB8AC3E}">
        <p14:creationId xmlns:p14="http://schemas.microsoft.com/office/powerpoint/2010/main" val="385507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14</a:t>
            </a:fld>
            <a:endParaRPr lang="en-CA"/>
          </a:p>
        </p:txBody>
      </p:sp>
    </p:spTree>
    <p:extLst>
      <p:ext uri="{BB962C8B-B14F-4D97-AF65-F5344CB8AC3E}">
        <p14:creationId xmlns:p14="http://schemas.microsoft.com/office/powerpoint/2010/main" val="347164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First Nations are exercising their rights affirmed by the United Nations Declaration on the Rights of Indigenous Peoples (UNDRIP), including the right to Self-Determination. UNDRIP does not override the rights of Indigenous peoples contained in their treaties and agreements with individual states. UNDRIP enshrines the rights that constitute the minimum standards for the survival, dignity, and well-being of the Indigenous peoples of the world.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In 2021, the United Nations Declaration on the Rights of Indigenous Peoples Act (the Declaration Act) received Royal Assent and came into force. The Act provides a roadmap for reconciliation, and the identification of a Nation’s minimum standards for consistency of laws, as per Section 5 of the Declaration Act.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This Dialogue Session is intended to provide the opportunity for First Nations to participate in a critical conversation regarding what their thoughts are on the Action Plan Measures proposed by the Government of Canada; what steps are still required to meet the minimum standard; what immediate reforms must be advanced; and how the Declaration Act and Action Plan Measures must support First Nations goals and objectives to the Emancipation of their Nations.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2</a:t>
            </a:fld>
            <a:endParaRPr lang="en-CA"/>
          </a:p>
        </p:txBody>
      </p:sp>
    </p:spTree>
    <p:extLst>
      <p:ext uri="{BB962C8B-B14F-4D97-AF65-F5344CB8AC3E}">
        <p14:creationId xmlns:p14="http://schemas.microsoft.com/office/powerpoint/2010/main" val="418266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First Nations are exercising their rights affirmed by the United Nations Declaration on the Rights of Indigenous Peoples (UNDRIP), including the right to Self-Determination. UNDRIP does not override the rights of Indigenous peoples contained in their treaties and agreements with individual states. UNDRIP enshrines the rights that constitute the minimum standards for the survival, dignity, and well-being of the Indigenous peoples of the world.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In 2021, the United Nations Declaration on the Rights of Indigenous Peoples Act (the Declaration Act) received Royal Assent and came into force. The Act provides a roadmap for reconciliation, and the identification of a Nation’s minimum standards for consistency of laws, as per Section 5 of the Declaration Act.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This Dialogue Session is intended to provide the opportunity for First Nations to participate in a critical conversation regarding what their thoughts are on the Action Plan Measures proposed by the Government of Canada; what steps are still required to meet the minimum standard; what immediate reforms must be advanced; and how the Declaration Act and Action Plan Measures must support First Nations goals and objectives to the Emancipation of their Nations.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3</a:t>
            </a:fld>
            <a:endParaRPr lang="en-CA"/>
          </a:p>
        </p:txBody>
      </p:sp>
    </p:spTree>
    <p:extLst>
      <p:ext uri="{BB962C8B-B14F-4D97-AF65-F5344CB8AC3E}">
        <p14:creationId xmlns:p14="http://schemas.microsoft.com/office/powerpoint/2010/main" val="279840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First Nations are exercising their rights affirmed by the United Nations Declaration on the Rights of Indigenous Peoples (UNDRIP), including the right to Self-Determination. UNDRIP does not override the rights of Indigenous peoples contained in their treaties and agreements with individual states. UNDRIP enshrines the rights that constitute the minimum standards for the survival, dignity, and well-being of the Indigenous peoples of the world.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In 2021, the United Nations Declaration on the Rights of Indigenous Peoples Act (the Declaration Act) received Royal Assent and came into force. The Act provides a roadmap for reconciliation, and the identification of a Nation’s minimum standards for consistency of laws, as per Section 5 of the Declaration Act.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Calibri" panose="020F0502020204030204" pitchFamily="34" charset="0"/>
              </a:rPr>
              <a:t>This Dialogue Session is intended to provide the opportunity for First Nations to participate in a critical conversation regarding what their thoughts are on the Action Plan Measures proposed by the Government of Canada; what steps are still required to meet the minimum standard; what immediate reforms must be advanced; and how the Declaration Act and Action Plan Measures must support First Nations goals and objectives to the Emancipation of their Nations.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4</a:t>
            </a:fld>
            <a:endParaRPr lang="en-CA"/>
          </a:p>
        </p:txBody>
      </p:sp>
    </p:spTree>
    <p:extLst>
      <p:ext uri="{BB962C8B-B14F-4D97-AF65-F5344CB8AC3E}">
        <p14:creationId xmlns:p14="http://schemas.microsoft.com/office/powerpoint/2010/main" val="237825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5</a:t>
            </a:fld>
            <a:endParaRPr lang="en-CA"/>
          </a:p>
        </p:txBody>
      </p:sp>
    </p:spTree>
    <p:extLst>
      <p:ext uri="{BB962C8B-B14F-4D97-AF65-F5344CB8AC3E}">
        <p14:creationId xmlns:p14="http://schemas.microsoft.com/office/powerpoint/2010/main" val="412633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6</a:t>
            </a:fld>
            <a:endParaRPr lang="en-CA"/>
          </a:p>
        </p:txBody>
      </p:sp>
    </p:spTree>
    <p:extLst>
      <p:ext uri="{BB962C8B-B14F-4D97-AF65-F5344CB8AC3E}">
        <p14:creationId xmlns:p14="http://schemas.microsoft.com/office/powerpoint/2010/main" val="80753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9</a:t>
            </a:fld>
            <a:endParaRPr lang="en-CA"/>
          </a:p>
        </p:txBody>
      </p:sp>
    </p:spTree>
    <p:extLst>
      <p:ext uri="{BB962C8B-B14F-4D97-AF65-F5344CB8AC3E}">
        <p14:creationId xmlns:p14="http://schemas.microsoft.com/office/powerpoint/2010/main" val="287974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FPIC Commitments to FPIC for FNs in Chapter 2. Although these APMs could apply to FNs, there are no specific mentions of this in the </a:t>
            </a:r>
            <a:r>
              <a:rPr lang="en-CA"/>
              <a:t>FN chapter. </a:t>
            </a:r>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10</a:t>
            </a:fld>
            <a:endParaRPr lang="en-CA"/>
          </a:p>
        </p:txBody>
      </p:sp>
    </p:spTree>
    <p:extLst>
      <p:ext uri="{BB962C8B-B14F-4D97-AF65-F5344CB8AC3E}">
        <p14:creationId xmlns:p14="http://schemas.microsoft.com/office/powerpoint/2010/main" val="35580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5EEE390-4542-4190-89B8-3FEEDB0EF6DB}" type="slidenum">
              <a:rPr lang="en-CA" smtClean="0"/>
              <a:t>11</a:t>
            </a:fld>
            <a:endParaRPr lang="en-CA"/>
          </a:p>
        </p:txBody>
      </p:sp>
    </p:spTree>
    <p:extLst>
      <p:ext uri="{BB962C8B-B14F-4D97-AF65-F5344CB8AC3E}">
        <p14:creationId xmlns:p14="http://schemas.microsoft.com/office/powerpoint/2010/main" val="3250958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behn@afn.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Jasinclair@afn.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lstStyle/>
          <a:p>
            <a:r>
              <a:rPr lang="en-US" dirty="0"/>
              <a:t>United Nations Declaration on the Rights of Indigenous Peoples Act</a:t>
            </a:r>
            <a:br>
              <a:rPr lang="en-US" dirty="0"/>
            </a:br>
            <a:r>
              <a:rPr lang="en-US" dirty="0"/>
              <a:t>- Dialogue Session</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p:txBody>
          <a:bodyPr/>
          <a:lstStyle/>
          <a:p>
            <a:r>
              <a:rPr lang="en-US" dirty="0"/>
              <a:t>Rights Sector</a:t>
            </a:r>
          </a:p>
          <a:p>
            <a:r>
              <a:rPr lang="en-US" dirty="0"/>
              <a:t>Monday, July 10, 2023</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D594-7B09-3BCD-9D1B-0247EB922C80}"/>
              </a:ext>
            </a:extLst>
          </p:cNvPr>
          <p:cNvSpPr>
            <a:spLocks noGrp="1"/>
          </p:cNvSpPr>
          <p:nvPr>
            <p:ph type="title"/>
          </p:nvPr>
        </p:nvSpPr>
        <p:spPr/>
        <p:txBody>
          <a:bodyPr/>
          <a:lstStyle/>
          <a:p>
            <a:r>
              <a:rPr lang="en-US" dirty="0"/>
              <a:t>Minimal Engagement with Free, Prior, and Informed Consent </a:t>
            </a:r>
            <a:endParaRPr lang="en-CA" dirty="0"/>
          </a:p>
        </p:txBody>
      </p:sp>
      <p:sp>
        <p:nvSpPr>
          <p:cNvPr id="4" name="Content Placeholder 2">
            <a:extLst>
              <a:ext uri="{FF2B5EF4-FFF2-40B4-BE49-F238E27FC236}">
                <a16:creationId xmlns:a16="http://schemas.microsoft.com/office/drawing/2014/main" id="{7B2E1752-FE3D-A59A-E02B-0F2AA1AFDBE7}"/>
              </a:ext>
            </a:extLst>
          </p:cNvPr>
          <p:cNvSpPr txBox="1">
            <a:spLocks/>
          </p:cNvSpPr>
          <p:nvPr/>
        </p:nvSpPr>
        <p:spPr>
          <a:xfrm>
            <a:off x="1573142" y="3098267"/>
            <a:ext cx="9983858" cy="3500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FPIC only mentioned in 6 Action Plan Measures applicable to First Nations.</a:t>
            </a:r>
          </a:p>
          <a:p>
            <a:r>
              <a:rPr lang="en-US" sz="1800" dirty="0"/>
              <a:t>APM’s 1.32, 1.51, 1.66, 1.68 (Shared Priorities) and 5.12, 5.13 (Indigenous Modern Treaty partner Priorities).</a:t>
            </a:r>
          </a:p>
          <a:p>
            <a:r>
              <a:rPr lang="en-US" sz="1800" dirty="0"/>
              <a:t>Still uses permissive language and has problematic linking of FPIC to ‘consultation’.</a:t>
            </a:r>
          </a:p>
          <a:p>
            <a:r>
              <a:rPr lang="en-US" sz="1800" dirty="0"/>
              <a:t>For example, </a:t>
            </a:r>
            <a:r>
              <a:rPr lang="en-US" sz="1800" dirty="0" err="1"/>
              <a:t>APM</a:t>
            </a:r>
            <a:r>
              <a:rPr lang="en-US" sz="1800" dirty="0"/>
              <a:t> 1.66:</a:t>
            </a:r>
          </a:p>
          <a:p>
            <a:pPr marL="457200" lvl="1" indent="0">
              <a:buNone/>
            </a:pPr>
            <a:r>
              <a:rPr lang="en-US" sz="1600" dirty="0"/>
              <a:t>The Government of Canada will take the following actions in consultation and cooperation with Indigenous peoples:</a:t>
            </a:r>
          </a:p>
          <a:p>
            <a:pPr marL="457200" lvl="1" indent="0">
              <a:buNone/>
            </a:pPr>
            <a:r>
              <a:rPr lang="en-US" sz="1600" dirty="0"/>
              <a:t>66. Develop coordinated, whole-of-government approaches to the implementation of the right to participate in decision-making related to legislative, policy and program initiatives, consistent with the UN Declaration, including articles 18 and 19, which </a:t>
            </a:r>
            <a:r>
              <a:rPr lang="en-US" sz="1600" b="1" u="sng" dirty="0"/>
              <a:t>could</a:t>
            </a:r>
            <a:r>
              <a:rPr lang="en-US" sz="1600" dirty="0"/>
              <a:t> include:</a:t>
            </a:r>
          </a:p>
          <a:p>
            <a:pPr marL="457200" lvl="1" indent="0">
              <a:buNone/>
            </a:pPr>
            <a:r>
              <a:rPr lang="en-US" sz="1600" dirty="0"/>
              <a:t>	Elements to ensure relevant processes respect and </a:t>
            </a:r>
            <a:r>
              <a:rPr lang="en-US" sz="1600" b="1" dirty="0"/>
              <a:t>reflect consultation and cooperation with affected 	Indigenous peoples to obtain</a:t>
            </a:r>
            <a:r>
              <a:rPr lang="en-US" sz="1600" dirty="0"/>
              <a:t> their free, prior and informed consent. (EMPHASIS ADDED) </a:t>
            </a:r>
          </a:p>
          <a:p>
            <a:endParaRPr lang="en-CA" sz="1800" dirty="0"/>
          </a:p>
        </p:txBody>
      </p:sp>
    </p:spTree>
    <p:extLst>
      <p:ext uri="{BB962C8B-B14F-4D97-AF65-F5344CB8AC3E}">
        <p14:creationId xmlns:p14="http://schemas.microsoft.com/office/powerpoint/2010/main" val="167240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FE5B-AFF3-1D80-7A05-95F9D21451FA}"/>
              </a:ext>
            </a:extLst>
          </p:cNvPr>
          <p:cNvSpPr>
            <a:spLocks noGrp="1"/>
          </p:cNvSpPr>
          <p:nvPr>
            <p:ph type="title"/>
          </p:nvPr>
        </p:nvSpPr>
        <p:spPr/>
        <p:txBody>
          <a:bodyPr/>
          <a:lstStyle/>
          <a:p>
            <a:r>
              <a:rPr lang="en-US" dirty="0"/>
              <a:t>Measures Do Not Meaningfully Address Chronic Funding Inequities </a:t>
            </a:r>
            <a:endParaRPr lang="en-CA" dirty="0"/>
          </a:p>
        </p:txBody>
      </p:sp>
      <p:sp>
        <p:nvSpPr>
          <p:cNvPr id="3" name="Content Placeholder 2">
            <a:extLst>
              <a:ext uri="{FF2B5EF4-FFF2-40B4-BE49-F238E27FC236}">
                <a16:creationId xmlns:a16="http://schemas.microsoft.com/office/drawing/2014/main" id="{87A2C7E0-EE2C-6151-4AD7-A731BBD21B6D}"/>
              </a:ext>
            </a:extLst>
          </p:cNvPr>
          <p:cNvSpPr>
            <a:spLocks noGrp="1"/>
          </p:cNvSpPr>
          <p:nvPr>
            <p:ph idx="1"/>
          </p:nvPr>
        </p:nvSpPr>
        <p:spPr>
          <a:xfrm>
            <a:off x="1573142" y="3068664"/>
            <a:ext cx="9983858" cy="3438499"/>
          </a:xfrm>
        </p:spPr>
        <p:txBody>
          <a:bodyPr/>
          <a:lstStyle/>
          <a:p>
            <a:r>
              <a:rPr lang="en-US" sz="1500" dirty="0"/>
              <a:t>Canada’s framing to “continue work underway with First Nations partners to provide sufficient, predictable, and flexible funding in support of closing socioeconomic gaps and advancing self-determination” is problematic; it does not sufficiently grapple with the entrenched, chronic, and systemic underfunding of both on-reserve services and First Nations governance more broadly. </a:t>
            </a:r>
          </a:p>
          <a:p>
            <a:r>
              <a:rPr lang="en-US" sz="1500" dirty="0"/>
              <a:t>Continuing to propose status-quo and fractional actions will not sufficiently address ongoing problems facing First Nations nor will it fully implement UNDRIP.</a:t>
            </a:r>
          </a:p>
          <a:p>
            <a:r>
              <a:rPr lang="en-US" sz="1500" dirty="0"/>
              <a:t>Canada proposes no transformative changes to the way that First Nations governments are funded and do not address the ongoing problems of restricted funding, complicated budgeting processes and burdensome/expensive reporting processes. </a:t>
            </a:r>
          </a:p>
          <a:p>
            <a:r>
              <a:rPr lang="en-US" sz="1500" dirty="0"/>
              <a:t>The Government of Canada must clearly express a commitment to implement actions to give effect to the right to self-determination that are responsive to the troubled history of Crown-Indigenous relations.</a:t>
            </a:r>
          </a:p>
          <a:p>
            <a:r>
              <a:rPr lang="en-US" sz="1500" dirty="0"/>
              <a:t>Instead of maintaining the status quo and providing piecemeal solutions, UNDRIP should herald a shift to focus on recognition of First Nations jurisdiction – including the provision of financial and other support (including coordination among all jurisdictions – federal, provincial, municipal, and First Nations) to implement this shift.</a:t>
            </a:r>
          </a:p>
          <a:p>
            <a:endParaRPr lang="en-CA" sz="1500" dirty="0"/>
          </a:p>
        </p:txBody>
      </p:sp>
    </p:spTree>
    <p:extLst>
      <p:ext uri="{BB962C8B-B14F-4D97-AF65-F5344CB8AC3E}">
        <p14:creationId xmlns:p14="http://schemas.microsoft.com/office/powerpoint/2010/main" val="95923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60AD-A16D-6658-F8F2-739A7B10CFFB}"/>
              </a:ext>
            </a:extLst>
          </p:cNvPr>
          <p:cNvSpPr>
            <a:spLocks noGrp="1"/>
          </p:cNvSpPr>
          <p:nvPr>
            <p:ph type="title"/>
          </p:nvPr>
        </p:nvSpPr>
        <p:spPr>
          <a:xfrm>
            <a:off x="1480153" y="1797304"/>
            <a:ext cx="11166465" cy="798576"/>
          </a:xfrm>
        </p:spPr>
        <p:txBody>
          <a:bodyPr/>
          <a:lstStyle/>
          <a:p>
            <a:r>
              <a:rPr lang="en-US" dirty="0"/>
              <a:t>Lack of Engagement with Existing Recommendations </a:t>
            </a:r>
            <a:br>
              <a:rPr lang="en-US" dirty="0"/>
            </a:br>
            <a:endParaRPr lang="en-CA" dirty="0"/>
          </a:p>
        </p:txBody>
      </p:sp>
      <p:sp>
        <p:nvSpPr>
          <p:cNvPr id="3" name="Content Placeholder 2">
            <a:extLst>
              <a:ext uri="{FF2B5EF4-FFF2-40B4-BE49-F238E27FC236}">
                <a16:creationId xmlns:a16="http://schemas.microsoft.com/office/drawing/2014/main" id="{95331EBB-80D5-BAF8-74CC-1C034B1F28BB}"/>
              </a:ext>
            </a:extLst>
          </p:cNvPr>
          <p:cNvSpPr>
            <a:spLocks noGrp="1"/>
          </p:cNvSpPr>
          <p:nvPr>
            <p:ph idx="1"/>
          </p:nvPr>
        </p:nvSpPr>
        <p:spPr/>
        <p:txBody>
          <a:bodyPr/>
          <a:lstStyle/>
          <a:p>
            <a:r>
              <a:rPr lang="en-US" sz="1600" dirty="0"/>
              <a:t>The majority of the </a:t>
            </a:r>
            <a:r>
              <a:rPr lang="en-US" sz="1600" dirty="0" err="1"/>
              <a:t>TRC</a:t>
            </a:r>
            <a:r>
              <a:rPr lang="en-US" sz="1600" dirty="0"/>
              <a:t> Calls to Action have not yet been implemented and given the consistency of the Calls to Action with UNDRIP’s Articles, the Action Plan provides an opportunity for the government to answer the Truth and Reconciliation Commission. </a:t>
            </a:r>
          </a:p>
          <a:p>
            <a:r>
              <a:rPr lang="en-US" sz="1600" dirty="0"/>
              <a:t>In some cases, the Call to Action has not yet been addressed by Canada, and it remains unaddressed in the draft National Action Plan. For example, Call to Action #6 asks the Government of Canada to repeal Section 43 of the Criminal Code. This section provides a defense to parents and schoolteachers who have used corporal punishment on a child when it is said to be “reasonable under the circumstances.” UNDRIP supports Call to Action #6 in that it repeatedly upholds the rights of the child. Article 7 protects the right to life, physical and mental integrity, liberty, and security of person and Article 22 specifically protects children from all forms of violence and discrimination. </a:t>
            </a:r>
          </a:p>
          <a:p>
            <a:r>
              <a:rPr lang="en-US" sz="1600" dirty="0"/>
              <a:t>In other cases, the government could have used the Action Plan to advance ongoing work to answer the Calls to Action. For example, the federal government applauds itself for having completed Call to Action #4, enacting Aboriginal child-welfare legislation featuring enumerated principles of Aboriginal jurisdiction, recognition of the legacy of residential schools, and culturally appropriate placements. The Action Plan simply confirms that the government will “continue to implement” their legislation. But neither the Act nor the Action Plan guarantee funding necessary for First Nations to develop and implement their own child welfare laws. </a:t>
            </a:r>
          </a:p>
          <a:p>
            <a:endParaRPr lang="en-CA" sz="1600" dirty="0"/>
          </a:p>
        </p:txBody>
      </p:sp>
    </p:spTree>
    <p:extLst>
      <p:ext uri="{BB962C8B-B14F-4D97-AF65-F5344CB8AC3E}">
        <p14:creationId xmlns:p14="http://schemas.microsoft.com/office/powerpoint/2010/main" val="305415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D3FE-E131-58F4-2EB9-3ED5397851FA}"/>
              </a:ext>
            </a:extLst>
          </p:cNvPr>
          <p:cNvSpPr>
            <a:spLocks noGrp="1"/>
          </p:cNvSpPr>
          <p:nvPr>
            <p:ph type="title"/>
          </p:nvPr>
        </p:nvSpPr>
        <p:spPr/>
        <p:txBody>
          <a:bodyPr/>
          <a:lstStyle/>
          <a:p>
            <a:r>
              <a:rPr lang="en-US" dirty="0"/>
              <a:t>Omission of meaningful accountability measures or process for review and amendments</a:t>
            </a:r>
            <a:br>
              <a:rPr lang="en-US" dirty="0"/>
            </a:br>
            <a:endParaRPr lang="en-CA" dirty="0"/>
          </a:p>
        </p:txBody>
      </p:sp>
      <p:sp>
        <p:nvSpPr>
          <p:cNvPr id="3" name="Content Placeholder 2">
            <a:extLst>
              <a:ext uri="{FF2B5EF4-FFF2-40B4-BE49-F238E27FC236}">
                <a16:creationId xmlns:a16="http://schemas.microsoft.com/office/drawing/2014/main" id="{C856F8FD-C14E-2B49-6E4C-239E0508CB0E}"/>
              </a:ext>
            </a:extLst>
          </p:cNvPr>
          <p:cNvSpPr>
            <a:spLocks noGrp="1"/>
          </p:cNvSpPr>
          <p:nvPr>
            <p:ph idx="1"/>
          </p:nvPr>
        </p:nvSpPr>
        <p:spPr>
          <a:xfrm>
            <a:off x="1573142" y="2937572"/>
            <a:ext cx="9983858" cy="3802063"/>
          </a:xfrm>
        </p:spPr>
        <p:txBody>
          <a:bodyPr/>
          <a:lstStyle/>
          <a:p>
            <a:r>
              <a:rPr lang="en-US" sz="1600" dirty="0"/>
              <a:t>The Action Plan does not yet outline a robust process to protect the plan from unilateral changes by the federal government.</a:t>
            </a:r>
          </a:p>
          <a:p>
            <a:r>
              <a:rPr lang="en-US" sz="1600" dirty="0"/>
              <a:t>Implementation will require First Nations-led accountability and enforcement measures and a clear process to review and amend the plan.</a:t>
            </a:r>
          </a:p>
          <a:p>
            <a:r>
              <a:rPr lang="en-US" sz="1600" dirty="0"/>
              <a:t>The draft Action Plan has two main enforcement and accountability issues: 1) a lack of imperative measures with specific actions that will result in measurable outcomes, and 2) no mechanisms for enforcement.</a:t>
            </a:r>
          </a:p>
          <a:p>
            <a:r>
              <a:rPr lang="en-US" sz="1600" dirty="0"/>
              <a:t>No measures commit the government to completing actions within a definitive timeline.</a:t>
            </a:r>
          </a:p>
          <a:p>
            <a:r>
              <a:rPr lang="en-US" sz="1600" dirty="0"/>
              <a:t>No measures exist by which individuals or organizations can hold the government accountable if there is a failure to implement measures outlined in the plan.</a:t>
            </a:r>
          </a:p>
          <a:p>
            <a:r>
              <a:rPr lang="en-US" sz="1600" dirty="0"/>
              <a:t>The Action Plan contains no effective process for the plan’s review and amendment. </a:t>
            </a:r>
          </a:p>
          <a:p>
            <a:r>
              <a:rPr lang="en-US" sz="1400" dirty="0" err="1"/>
              <a:t>APM</a:t>
            </a:r>
            <a:r>
              <a:rPr lang="en-US" sz="1400" dirty="0"/>
              <a:t> 1.19: Establish an independent Indigenous rights monitoring, oversight, recourse or remedy mechanism or </a:t>
            </a:r>
            <a:r>
              <a:rPr lang="en-US" sz="1400" b="1" u="sng" dirty="0"/>
              <a:t>mechanisms</a:t>
            </a:r>
            <a:r>
              <a:rPr lang="en-US" sz="1400" dirty="0"/>
              <a:t> to provide Indigenous peoples with access to and prompt decision through just and fair procedures for dispute and conflict resolution and effective remedies for infringements/violations of their individual and collective rights. (EMPHASIS ADDED)</a:t>
            </a:r>
            <a:endParaRPr lang="en-CA" sz="1800" dirty="0"/>
          </a:p>
        </p:txBody>
      </p:sp>
    </p:spTree>
    <p:extLst>
      <p:ext uri="{BB962C8B-B14F-4D97-AF65-F5344CB8AC3E}">
        <p14:creationId xmlns:p14="http://schemas.microsoft.com/office/powerpoint/2010/main" val="104153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09A0-4DF8-91C2-ECDF-FF3CBAC32CC6}"/>
              </a:ext>
            </a:extLst>
          </p:cNvPr>
          <p:cNvSpPr>
            <a:spLocks noGrp="1"/>
          </p:cNvSpPr>
          <p:nvPr>
            <p:ph type="title"/>
          </p:nvPr>
        </p:nvSpPr>
        <p:spPr/>
        <p:txBody>
          <a:bodyPr/>
          <a:lstStyle/>
          <a:p>
            <a:r>
              <a:rPr lang="en-CA" dirty="0"/>
              <a:t>Questions and Comments?</a:t>
            </a:r>
          </a:p>
        </p:txBody>
      </p:sp>
      <p:sp>
        <p:nvSpPr>
          <p:cNvPr id="3" name="Content Placeholder 2">
            <a:extLst>
              <a:ext uri="{FF2B5EF4-FFF2-40B4-BE49-F238E27FC236}">
                <a16:creationId xmlns:a16="http://schemas.microsoft.com/office/drawing/2014/main" id="{8DD8E7F1-9C6E-ADFC-DEB0-CC2AA2390C10}"/>
              </a:ext>
            </a:extLst>
          </p:cNvPr>
          <p:cNvSpPr>
            <a:spLocks noGrp="1"/>
          </p:cNvSpPr>
          <p:nvPr>
            <p:ph idx="1"/>
          </p:nvPr>
        </p:nvSpPr>
        <p:spPr/>
        <p:txBody>
          <a:bodyPr/>
          <a:lstStyle/>
          <a:p>
            <a:pPr marL="0" indent="0" algn="l">
              <a:buNone/>
            </a:pPr>
            <a:endParaRPr lang="en-US" dirty="0">
              <a:solidFill>
                <a:srgbClr val="002060"/>
              </a:solidFill>
            </a:endParaRPr>
          </a:p>
          <a:p>
            <a:pPr algn="l">
              <a:lnSpc>
                <a:spcPct val="150000"/>
              </a:lnSpc>
              <a:spcBef>
                <a:spcPts val="0"/>
              </a:spcBef>
            </a:pPr>
            <a:r>
              <a:rPr lang="en-US" dirty="0">
                <a:solidFill>
                  <a:srgbClr val="002060"/>
                </a:solidFill>
              </a:rPr>
              <a:t>Caleb Z. Behn: </a:t>
            </a:r>
            <a:r>
              <a:rPr lang="en-US" dirty="0">
                <a:solidFill>
                  <a:srgbClr val="002060"/>
                </a:solidFill>
                <a:hlinkClick r:id="rId3"/>
              </a:rPr>
              <a:t>Cbehn@afn.ca</a:t>
            </a:r>
            <a:r>
              <a:rPr lang="en-US" dirty="0">
                <a:solidFill>
                  <a:srgbClr val="002060"/>
                </a:solidFill>
              </a:rPr>
              <a:t> (Director of Rights)</a:t>
            </a:r>
          </a:p>
          <a:p>
            <a:pPr algn="l">
              <a:lnSpc>
                <a:spcPct val="150000"/>
              </a:lnSpc>
              <a:spcBef>
                <a:spcPts val="0"/>
              </a:spcBef>
            </a:pPr>
            <a:r>
              <a:rPr lang="en-US" dirty="0">
                <a:solidFill>
                  <a:srgbClr val="002060"/>
                </a:solidFill>
              </a:rPr>
              <a:t>Jordan Ames-Sinclair: </a:t>
            </a:r>
            <a:r>
              <a:rPr lang="en-US" dirty="0">
                <a:solidFill>
                  <a:srgbClr val="002060"/>
                </a:solidFill>
                <a:hlinkClick r:id="rId4"/>
              </a:rPr>
              <a:t>Jasinclair@afn.ca</a:t>
            </a:r>
            <a:r>
              <a:rPr lang="en-US" dirty="0">
                <a:solidFill>
                  <a:srgbClr val="002060"/>
                </a:solidFill>
              </a:rPr>
              <a:t> (Associate Director of Rights)</a:t>
            </a:r>
          </a:p>
          <a:p>
            <a:endParaRPr lang="en-CA" dirty="0"/>
          </a:p>
        </p:txBody>
      </p:sp>
    </p:spTree>
    <p:extLst>
      <p:ext uri="{BB962C8B-B14F-4D97-AF65-F5344CB8AC3E}">
        <p14:creationId xmlns:p14="http://schemas.microsoft.com/office/powerpoint/2010/main" val="335136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AFN is mandated to support advocacy in relation to the United Nations Declaration on the Rights of Indigenous Peoples.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573142" y="3719593"/>
            <a:ext cx="9983858" cy="2787570"/>
          </a:xfrm>
        </p:spPr>
        <p:txBody>
          <a:bodyPr/>
          <a:lstStyle/>
          <a:p>
            <a:pPr marL="342900" marR="0" lvl="0" indent="-342900">
              <a:spcBef>
                <a:spcPts val="0"/>
              </a:spcBef>
              <a:spcAft>
                <a:spcPts val="0"/>
              </a:spcAft>
              <a:buFont typeface="+mj-lt"/>
              <a:buAutoNum type="arabicPeriod"/>
            </a:pPr>
            <a:r>
              <a:rPr lang="en-CA" sz="1800" dirty="0">
                <a:effectLst/>
                <a:latin typeface="Calibri" panose="020F0502020204030204" pitchFamily="34" charset="0"/>
                <a:ea typeface="Calibri" panose="020F0502020204030204" pitchFamily="34" charset="0"/>
                <a:cs typeface="Calibri" panose="020F0502020204030204" pitchFamily="34" charset="0"/>
              </a:rPr>
              <a:t>Resolution 17- 2021 National Action Plan to Implement the UN Declaration on the Rights of Indigenous Peoples</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dirty="0">
                <a:effectLst/>
                <a:latin typeface="Calibri" panose="020F0502020204030204" pitchFamily="34" charset="0"/>
                <a:ea typeface="Calibri" panose="020F0502020204030204" pitchFamily="34" charset="0"/>
                <a:cs typeface="Calibri" panose="020F0502020204030204" pitchFamily="34" charset="0"/>
              </a:rPr>
              <a:t>Resolution 12 – 2022 Call for Full First Nations Participation in the Implementation of the UN Declaration</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dirty="0">
                <a:effectLst/>
                <a:latin typeface="Calibri" panose="020F0502020204030204" pitchFamily="34" charset="0"/>
                <a:ea typeface="Calibri" panose="020F0502020204030204" pitchFamily="34" charset="0"/>
                <a:cs typeface="Calibri" panose="020F0502020204030204" pitchFamily="34" charset="0"/>
              </a:rPr>
              <a:t>Resolution 13 – 2022 First Nations Priorities to Guide the Crown’s Implementation of the UN Declaration on the Rights of Indigenous Peoples </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dirty="0">
                <a:effectLst/>
                <a:latin typeface="Calibri" panose="020F0502020204030204" pitchFamily="34" charset="0"/>
                <a:ea typeface="Calibri" panose="020F0502020204030204" pitchFamily="34" charset="0"/>
                <a:cs typeface="Calibri" panose="020F0502020204030204" pitchFamily="34" charset="0"/>
              </a:rPr>
              <a:t>Resolution 43 – 2022 Call for Municipalities to Implement the UN Declaration</a:t>
            </a:r>
          </a:p>
          <a:p>
            <a:pPr marL="342900" marR="0" lvl="0" indent="-342900">
              <a:spcBef>
                <a:spcPts val="0"/>
              </a:spcBef>
              <a:spcAft>
                <a:spcPts val="0"/>
              </a:spcAft>
              <a:buFont typeface="+mj-lt"/>
              <a:buAutoNum type="arabicPeriod"/>
            </a:pPr>
            <a:r>
              <a:rPr lang="en-CA" sz="1800" dirty="0">
                <a:effectLst/>
                <a:latin typeface="Calibri" panose="020F0502020204030204" pitchFamily="34" charset="0"/>
                <a:ea typeface="Calibri" panose="020F0502020204030204" pitchFamily="34" charset="0"/>
              </a:rPr>
              <a:t>Resolution 20 – 2023 United Nations Declaration on the Rights of Indigenous Peoples Act Draft National Action Plan</a:t>
            </a:r>
            <a:endParaRPr lang="en-US" dirty="0"/>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pPr marR="0" lvl="0">
              <a:spcBef>
                <a:spcPts val="0"/>
              </a:spcBef>
              <a:spcAft>
                <a:spcPts val="0"/>
              </a:spcAft>
            </a:pPr>
            <a:r>
              <a:rPr lang="en-CA" sz="4000" dirty="0">
                <a:effectLst/>
                <a:latin typeface="Calibri" panose="020F0502020204030204" pitchFamily="34" charset="0"/>
                <a:ea typeface="Calibri" panose="020F0502020204030204" pitchFamily="34" charset="0"/>
              </a:rPr>
              <a:t>Resolution 20 – 2023 United Nations Declaration on the Rights of Indigenous Peoples Act Draft National Action Plan</a:t>
            </a:r>
            <a:endParaRPr lang="en-US" dirty="0"/>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573142" y="3719593"/>
            <a:ext cx="9983858" cy="2787570"/>
          </a:xfrm>
        </p:spPr>
        <p:txBody>
          <a:bodyPr/>
          <a:lstStyle/>
          <a:p>
            <a:pPr marL="0" indent="0" algn="l">
              <a:buNone/>
            </a:pPr>
            <a:r>
              <a:rPr lang="en-US" sz="1600" dirty="0">
                <a:latin typeface="Calibri" panose="020F0502020204030204" pitchFamily="34" charset="0"/>
                <a:cs typeface="Calibri" panose="020F0502020204030204" pitchFamily="34" charset="0"/>
              </a:rPr>
              <a:t>Call upon the Government of Canada to proceed without delay to amend the United Nations Declaration on the Rights of Indigenous Peoples Act (UNDRIP Act), for tabling the Action Plan with Parliament annually, in order that Indigenous Peoples be consulted and accommodated pursuant to Section 6(1) of the UNDRIP Act and Section 35 of the Constitution Act, 1982.</a:t>
            </a:r>
          </a:p>
          <a:p>
            <a:pPr marL="0" indent="0" algn="l">
              <a:buNone/>
            </a:pPr>
            <a:r>
              <a:rPr lang="en-US" sz="1600" dirty="0">
                <a:latin typeface="Calibri" panose="020F0502020204030204" pitchFamily="34" charset="0"/>
                <a:cs typeface="Calibri" panose="020F0502020204030204" pitchFamily="34" charset="0"/>
              </a:rPr>
              <a:t>In the event that the Government of Canada is unwilling or unable to amend Section 6 (4) of the UNDRIP Act, direct the Assembly of First Nations (AFN) to:</a:t>
            </a:r>
          </a:p>
          <a:p>
            <a:pPr marL="1028700" lvl="1" indent="-571500" algn="l">
              <a:buFont typeface="Arial" panose="020B0604020202020204" pitchFamily="34" charset="0"/>
              <a:buChar char="•"/>
            </a:pPr>
            <a:r>
              <a:rPr lang="en-US" sz="1200" dirty="0">
                <a:latin typeface="Calibri" panose="020F0502020204030204" pitchFamily="34" charset="0"/>
                <a:cs typeface="Calibri" panose="020F0502020204030204" pitchFamily="34" charset="0"/>
              </a:rPr>
              <a:t>Call on the Government of Canada to commit to amending the Action Plan annually after June 21, 2023, following consultation that meets the-requirements of the UNDRIP Act, and First Nations Inherent and Treaty rights, title and jurisdiction.</a:t>
            </a:r>
          </a:p>
          <a:p>
            <a:pPr marL="1028700" lvl="1" indent="-571500" algn="l">
              <a:buFont typeface="Arial" panose="020B0604020202020204" pitchFamily="34" charset="0"/>
              <a:buChar char="•"/>
            </a:pPr>
            <a:r>
              <a:rPr lang="en-US" sz="1200" dirty="0">
                <a:latin typeface="Calibri" panose="020F0502020204030204" pitchFamily="34" charset="0"/>
                <a:cs typeface="Calibri" panose="020F0502020204030204" pitchFamily="34" charset="0"/>
              </a:rPr>
              <a:t>Call upon the Government of Canada to ensure additional funds and resources be made available to all First Nations who wish to participate in the consultation of the Action Plan, in order to meet the requirements of free, prior, and informed consent as per Article 19 of the United Nations Declaration on the Rights of Indigenous Peoples and the duty to consult and accommodate.</a:t>
            </a:r>
          </a:p>
        </p:txBody>
      </p:sp>
    </p:spTree>
    <p:extLst>
      <p:ext uri="{BB962C8B-B14F-4D97-AF65-F5344CB8AC3E}">
        <p14:creationId xmlns:p14="http://schemas.microsoft.com/office/powerpoint/2010/main" val="85161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pPr marR="0" lvl="0">
              <a:spcBef>
                <a:spcPts val="0"/>
              </a:spcBef>
              <a:spcAft>
                <a:spcPts val="0"/>
              </a:spcAft>
            </a:pPr>
            <a:r>
              <a:rPr lang="en-CA" sz="4000" dirty="0">
                <a:effectLst/>
                <a:latin typeface="Calibri" panose="020F0502020204030204" pitchFamily="34" charset="0"/>
                <a:ea typeface="Calibri" panose="020F0502020204030204" pitchFamily="34" charset="0"/>
              </a:rPr>
              <a:t>Resolution 20 – 2023 United Nations Declaration on the Rights of Indigenous Peoples Act Draft National Action Plan</a:t>
            </a:r>
            <a:endParaRPr lang="en-US" dirty="0"/>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573142" y="3719593"/>
            <a:ext cx="9983858" cy="2787570"/>
          </a:xfrm>
        </p:spPr>
        <p:txBody>
          <a:bodyPr/>
          <a:lstStyle/>
          <a:p>
            <a:pPr marL="0" indent="0" algn="l">
              <a:buNone/>
            </a:pPr>
            <a:r>
              <a:rPr lang="en-US" sz="1600" dirty="0">
                <a:latin typeface="Calibri" panose="020F0502020204030204" pitchFamily="34" charset="0"/>
                <a:cs typeface="Calibri" panose="020F0502020204030204" pitchFamily="34" charset="0"/>
              </a:rPr>
              <a:t>Call on the Government of Canada to continue to consult and cooperate with First Nations title and rights and treaty holders and their representative institutions, where mandated by the First Nation, to review and co­ develop amendments to the National Action Plan in order to address the gaps that have been identified by First Nations. This process must be supported by a national oversight body with representation from First Nations and Crown governments, to ensure transparency and the incorporation of First Nations submissions on the National Action Plan.</a:t>
            </a:r>
          </a:p>
          <a:p>
            <a:pPr marL="0" indent="0" algn="l">
              <a:buNone/>
            </a:pPr>
            <a:r>
              <a:rPr lang="en-US" sz="1600" dirty="0">
                <a:latin typeface="Calibri" panose="020F0502020204030204" pitchFamily="34" charset="0"/>
                <a:cs typeface="Calibri" panose="020F0502020204030204" pitchFamily="34" charset="0"/>
              </a:rPr>
              <a:t>Support First Nation and region-specific approaches that uplift First Nations right-holders and advance the implementation of the Declaration based on ongoing work, identified priorities and positions in relation to the UNDRIP Act, and the National Action Plan.</a:t>
            </a:r>
          </a:p>
          <a:p>
            <a:pPr marL="0" indent="0" algn="l">
              <a:buNone/>
            </a:pPr>
            <a:r>
              <a:rPr lang="en-US" sz="1600" dirty="0">
                <a:latin typeface="Calibri" panose="020F0502020204030204" pitchFamily="34" charset="0"/>
                <a:cs typeface="Calibri" panose="020F0502020204030204" pitchFamily="34" charset="0"/>
              </a:rPr>
              <a:t>Call on the Department of Justice to provide a copy of all the proposals it has reviewed and approved, without restrictions, to the Assembly of First Nations.</a:t>
            </a:r>
          </a:p>
        </p:txBody>
      </p:sp>
    </p:spTree>
    <p:extLst>
      <p:ext uri="{BB962C8B-B14F-4D97-AF65-F5344CB8AC3E}">
        <p14:creationId xmlns:p14="http://schemas.microsoft.com/office/powerpoint/2010/main" val="346429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B36E-6502-5948-480E-F751520099A0}"/>
              </a:ext>
            </a:extLst>
          </p:cNvPr>
          <p:cNvSpPr>
            <a:spLocks noGrp="1"/>
          </p:cNvSpPr>
          <p:nvPr>
            <p:ph type="title"/>
          </p:nvPr>
        </p:nvSpPr>
        <p:spPr/>
        <p:txBody>
          <a:bodyPr/>
          <a:lstStyle/>
          <a:p>
            <a:r>
              <a:rPr lang="en-US" sz="3600" b="1" dirty="0"/>
              <a:t>Canada’s 2023-2028 Action Plan – Notable Aspects</a:t>
            </a:r>
            <a:endParaRPr lang="en-CA" sz="3600" dirty="0"/>
          </a:p>
        </p:txBody>
      </p:sp>
      <p:sp>
        <p:nvSpPr>
          <p:cNvPr id="3" name="Content Placeholder 2">
            <a:extLst>
              <a:ext uri="{FF2B5EF4-FFF2-40B4-BE49-F238E27FC236}">
                <a16:creationId xmlns:a16="http://schemas.microsoft.com/office/drawing/2014/main" id="{FBECAA1E-79C1-2F06-ED60-143F642A1CE6}"/>
              </a:ext>
            </a:extLst>
          </p:cNvPr>
          <p:cNvSpPr>
            <a:spLocks noGrp="1"/>
          </p:cNvSpPr>
          <p:nvPr>
            <p:ph idx="1"/>
          </p:nvPr>
        </p:nvSpPr>
        <p:spPr/>
        <p:txBody>
          <a:bodyPr/>
          <a:lstStyle/>
          <a:p>
            <a:r>
              <a:rPr lang="en-US" sz="2100" dirty="0"/>
              <a:t>Increased from 101 to 181 Action Plan Measures during final months of ‘engagement’</a:t>
            </a:r>
          </a:p>
          <a:p>
            <a:r>
              <a:rPr lang="en-US" sz="2100" dirty="0"/>
              <a:t>Altered structure to include a new Chapter on ‘Indigenous Modern Treaty Partner priorities’</a:t>
            </a:r>
          </a:p>
          <a:p>
            <a:r>
              <a:rPr lang="en-US" sz="2100" dirty="0"/>
              <a:t>111 Action Plan Measures (APMs) as ‘shared priorities’ applicable to all Indigenous peoples (Métis, Inuit, First Nations)</a:t>
            </a:r>
          </a:p>
          <a:p>
            <a:r>
              <a:rPr lang="en-US" sz="2100" dirty="0"/>
              <a:t>19 APMs as ‘First Nations Specific Priorities’</a:t>
            </a:r>
          </a:p>
          <a:p>
            <a:r>
              <a:rPr lang="en-US" sz="2100" dirty="0"/>
              <a:t>22 APMs as ‘Inuit Priorities’</a:t>
            </a:r>
          </a:p>
          <a:p>
            <a:r>
              <a:rPr lang="en-US" sz="2100" dirty="0"/>
              <a:t>13 APMs as ‘Métis Priorities’</a:t>
            </a:r>
          </a:p>
          <a:p>
            <a:r>
              <a:rPr lang="en-US" sz="2100" dirty="0"/>
              <a:t>16 APMs as ‘Indigenous Modern Treaty Partner priorities’</a:t>
            </a:r>
          </a:p>
        </p:txBody>
      </p:sp>
    </p:spTree>
    <p:extLst>
      <p:ext uri="{BB962C8B-B14F-4D97-AF65-F5344CB8AC3E}">
        <p14:creationId xmlns:p14="http://schemas.microsoft.com/office/powerpoint/2010/main" val="248889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B36E-6502-5948-480E-F751520099A0}"/>
              </a:ext>
            </a:extLst>
          </p:cNvPr>
          <p:cNvSpPr>
            <a:spLocks noGrp="1"/>
          </p:cNvSpPr>
          <p:nvPr>
            <p:ph type="title"/>
          </p:nvPr>
        </p:nvSpPr>
        <p:spPr/>
        <p:txBody>
          <a:bodyPr/>
          <a:lstStyle/>
          <a:p>
            <a:r>
              <a:rPr lang="en-US" sz="3600" b="1" dirty="0"/>
              <a:t>Canada’s 2023-2028 Action Plan – Timeline &amp; Status</a:t>
            </a:r>
            <a:endParaRPr lang="en-CA" sz="3600" dirty="0"/>
          </a:p>
        </p:txBody>
      </p:sp>
      <p:sp>
        <p:nvSpPr>
          <p:cNvPr id="3" name="Content Placeholder 2">
            <a:extLst>
              <a:ext uri="{FF2B5EF4-FFF2-40B4-BE49-F238E27FC236}">
                <a16:creationId xmlns:a16="http://schemas.microsoft.com/office/drawing/2014/main" id="{FBECAA1E-79C1-2F06-ED60-143F642A1CE6}"/>
              </a:ext>
            </a:extLst>
          </p:cNvPr>
          <p:cNvSpPr>
            <a:spLocks noGrp="1"/>
          </p:cNvSpPr>
          <p:nvPr>
            <p:ph idx="1"/>
          </p:nvPr>
        </p:nvSpPr>
        <p:spPr>
          <a:xfrm>
            <a:off x="1573142" y="2116167"/>
            <a:ext cx="9983858" cy="3802063"/>
          </a:xfrm>
        </p:spPr>
        <p:txBody>
          <a:bodyPr/>
          <a:lstStyle/>
          <a:p>
            <a:endParaRPr lang="en-US" sz="1800" dirty="0"/>
          </a:p>
          <a:p>
            <a:r>
              <a:rPr lang="en-US" sz="2000" dirty="0"/>
              <a:t>Spring/Fall 2022 – Phase I engagement: Indigenous priorities</a:t>
            </a:r>
          </a:p>
          <a:p>
            <a:r>
              <a:rPr lang="en-US" sz="2000" dirty="0"/>
              <a:t>Since the fall of 2019, over $14.1 million in funding has been provided to support the capacity development of Indigenous organizations and communities. $7.1 million in grants and contributions have also been administered 	</a:t>
            </a:r>
          </a:p>
          <a:p>
            <a:r>
              <a:rPr lang="en-US" sz="2000" dirty="0"/>
              <a:t>Budget 2021 promised $26.3M to support “Indigenous-led” consultations, however this was inadequate in meeting over 200 proposals from Indigenous groups totaling $98M+</a:t>
            </a:r>
          </a:p>
          <a:p>
            <a:r>
              <a:rPr lang="en-US" sz="2000" dirty="0"/>
              <a:t>The First Annual Report was tabled in Parliament on June 21, 2022</a:t>
            </a:r>
          </a:p>
          <a:p>
            <a:r>
              <a:rPr lang="en-US" sz="2000" dirty="0"/>
              <a:t>National Action Plan for Discussion released on March 21, 2023</a:t>
            </a:r>
          </a:p>
          <a:p>
            <a:r>
              <a:rPr lang="en-US" sz="2000" dirty="0"/>
              <a:t>AFN technical review identified significant issues and concerns prior to publication</a:t>
            </a:r>
          </a:p>
          <a:p>
            <a:r>
              <a:rPr lang="en-US" sz="2000" dirty="0"/>
              <a:t>AFN’s Stated Concerns engaged seven overarching areas of problems/concerns</a:t>
            </a:r>
          </a:p>
          <a:p>
            <a:endParaRPr lang="en-CA" sz="1800" dirty="0"/>
          </a:p>
        </p:txBody>
      </p:sp>
    </p:spTree>
    <p:extLst>
      <p:ext uri="{BB962C8B-B14F-4D97-AF65-F5344CB8AC3E}">
        <p14:creationId xmlns:p14="http://schemas.microsoft.com/office/powerpoint/2010/main" val="314063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E41C-92BD-293B-58B3-CAF85264D38B}"/>
              </a:ext>
            </a:extLst>
          </p:cNvPr>
          <p:cNvSpPr>
            <a:spLocks noGrp="1"/>
          </p:cNvSpPr>
          <p:nvPr>
            <p:ph type="title"/>
          </p:nvPr>
        </p:nvSpPr>
        <p:spPr/>
        <p:txBody>
          <a:bodyPr/>
          <a:lstStyle/>
          <a:p>
            <a:r>
              <a:rPr lang="en-US" dirty="0"/>
              <a:t>Process and Putting Measures before Vision</a:t>
            </a:r>
            <a:br>
              <a:rPr lang="en-US" dirty="0"/>
            </a:br>
            <a:endParaRPr lang="en-CA" dirty="0"/>
          </a:p>
        </p:txBody>
      </p:sp>
      <p:sp>
        <p:nvSpPr>
          <p:cNvPr id="3" name="Content Placeholder 2">
            <a:extLst>
              <a:ext uri="{FF2B5EF4-FFF2-40B4-BE49-F238E27FC236}">
                <a16:creationId xmlns:a16="http://schemas.microsoft.com/office/drawing/2014/main" id="{D3798D20-504D-59F5-E8D1-D72594E261AC}"/>
              </a:ext>
            </a:extLst>
          </p:cNvPr>
          <p:cNvSpPr>
            <a:spLocks noGrp="1"/>
          </p:cNvSpPr>
          <p:nvPr>
            <p:ph idx="1"/>
          </p:nvPr>
        </p:nvSpPr>
        <p:spPr/>
        <p:txBody>
          <a:bodyPr/>
          <a:lstStyle/>
          <a:p>
            <a:r>
              <a:rPr lang="en-US" sz="2400" dirty="0"/>
              <a:t>The “What We Learned” report accompanying the draft Action Plan does more to capture the insights and comments of Indigenous Peoples than the Action Plan itself. </a:t>
            </a:r>
          </a:p>
          <a:p>
            <a:r>
              <a:rPr lang="en-US" sz="2400" dirty="0"/>
              <a:t>As such, there is an opportunity to transform the Action Plan in the implementation of the APMs so that it more meaningfully reflects true consultation and cooperation. </a:t>
            </a:r>
          </a:p>
          <a:p>
            <a:r>
              <a:rPr lang="en-US" sz="2400" dirty="0"/>
              <a:t>AFN’s consistent position regarding the necessary funding requirements to enable this work, as noted in our annual pre-budget submissions, expresses unmet need that is foundational to implementation of the UN Declaration in Canada. As of 2023 ~$1.516 billion over the next 5 years for First Nations.</a:t>
            </a:r>
          </a:p>
        </p:txBody>
      </p:sp>
    </p:spTree>
    <p:extLst>
      <p:ext uri="{BB962C8B-B14F-4D97-AF65-F5344CB8AC3E}">
        <p14:creationId xmlns:p14="http://schemas.microsoft.com/office/powerpoint/2010/main" val="361186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6C8F-94BB-39A7-F383-FA63C937926D}"/>
              </a:ext>
            </a:extLst>
          </p:cNvPr>
          <p:cNvSpPr>
            <a:spLocks noGrp="1"/>
          </p:cNvSpPr>
          <p:nvPr>
            <p:ph type="title"/>
          </p:nvPr>
        </p:nvSpPr>
        <p:spPr/>
        <p:txBody>
          <a:bodyPr/>
          <a:lstStyle/>
          <a:p>
            <a:r>
              <a:rPr lang="en-CA" dirty="0"/>
              <a:t>Proposing the Status Quo </a:t>
            </a:r>
          </a:p>
        </p:txBody>
      </p:sp>
      <p:sp>
        <p:nvSpPr>
          <p:cNvPr id="3" name="Content Placeholder 2">
            <a:extLst>
              <a:ext uri="{FF2B5EF4-FFF2-40B4-BE49-F238E27FC236}">
                <a16:creationId xmlns:a16="http://schemas.microsoft.com/office/drawing/2014/main" id="{481A04F1-D915-1A25-C376-B0E0184FD67F}"/>
              </a:ext>
            </a:extLst>
          </p:cNvPr>
          <p:cNvSpPr>
            <a:spLocks noGrp="1"/>
          </p:cNvSpPr>
          <p:nvPr>
            <p:ph idx="1"/>
          </p:nvPr>
        </p:nvSpPr>
        <p:spPr>
          <a:xfrm>
            <a:off x="1573142" y="2534622"/>
            <a:ext cx="9983858" cy="3802063"/>
          </a:xfrm>
        </p:spPr>
        <p:txBody>
          <a:bodyPr/>
          <a:lstStyle/>
          <a:p>
            <a:r>
              <a:rPr lang="en-US" dirty="0"/>
              <a:t>Many of the proposed measures in the Action Plan are continuations of previous government commitments or legal obligations.</a:t>
            </a:r>
          </a:p>
          <a:p>
            <a:r>
              <a:rPr lang="en-US" dirty="0"/>
              <a:t>For example, many Action Plan items are to “continue,” or to “support” existing plans, services, and initiatives. </a:t>
            </a:r>
          </a:p>
          <a:p>
            <a:r>
              <a:rPr lang="en-US" dirty="0"/>
              <a:t>First Nations-led measures will require a shift that immediately recognizes First Nations’ jurisdiction and works in consultation and collaboration with First Nations to implement mechanisms for this government to pursue that vision. </a:t>
            </a:r>
          </a:p>
          <a:p>
            <a:endParaRPr lang="en-CA" dirty="0"/>
          </a:p>
        </p:txBody>
      </p:sp>
    </p:spTree>
    <p:extLst>
      <p:ext uri="{BB962C8B-B14F-4D97-AF65-F5344CB8AC3E}">
        <p14:creationId xmlns:p14="http://schemas.microsoft.com/office/powerpoint/2010/main" val="231538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D9A4-DAC0-296E-69F6-DF6090612470}"/>
              </a:ext>
            </a:extLst>
          </p:cNvPr>
          <p:cNvSpPr>
            <a:spLocks noGrp="1"/>
          </p:cNvSpPr>
          <p:nvPr>
            <p:ph type="title"/>
          </p:nvPr>
        </p:nvSpPr>
        <p:spPr/>
        <p:txBody>
          <a:bodyPr/>
          <a:lstStyle/>
          <a:p>
            <a:r>
              <a:rPr lang="en-US" dirty="0"/>
              <a:t>Lack of clarity regarding First Nation jurisdiction, governance, and laws </a:t>
            </a:r>
            <a:endParaRPr lang="en-CA" dirty="0"/>
          </a:p>
        </p:txBody>
      </p:sp>
      <p:sp>
        <p:nvSpPr>
          <p:cNvPr id="3" name="Content Placeholder 2">
            <a:extLst>
              <a:ext uri="{FF2B5EF4-FFF2-40B4-BE49-F238E27FC236}">
                <a16:creationId xmlns:a16="http://schemas.microsoft.com/office/drawing/2014/main" id="{CD7B94B5-9BE3-3167-F032-506805F3E73C}"/>
              </a:ext>
            </a:extLst>
          </p:cNvPr>
          <p:cNvSpPr>
            <a:spLocks noGrp="1"/>
          </p:cNvSpPr>
          <p:nvPr>
            <p:ph idx="1"/>
          </p:nvPr>
        </p:nvSpPr>
        <p:spPr>
          <a:xfrm>
            <a:off x="1573142" y="3006671"/>
            <a:ext cx="9983858" cy="3500492"/>
          </a:xfrm>
        </p:spPr>
        <p:txBody>
          <a:bodyPr/>
          <a:lstStyle/>
          <a:p>
            <a:r>
              <a:rPr lang="en-US" sz="1600" dirty="0"/>
              <a:t>The proposed measures in the Action Plan are too vague; it is unclear what Canada is proposing to do, or whether Canada is proposing anything other than the status quo. </a:t>
            </a:r>
          </a:p>
          <a:p>
            <a:r>
              <a:rPr lang="en-US" sz="1600" dirty="0"/>
              <a:t>One specific action Canada should take is issuing a public statement and enacting legislation repudiating the doctrine of discovery and terra nullius.</a:t>
            </a:r>
          </a:p>
          <a:p>
            <a:r>
              <a:rPr lang="en-US" sz="1600" dirty="0"/>
              <a:t>Alleged delegation of federal powers and/or First Nation administration of federal programs fails to meet the standards and principles of the UN Declaration; neither sufficiently engage inherent rights, particularly that of self-determination. </a:t>
            </a:r>
          </a:p>
          <a:p>
            <a:r>
              <a:rPr lang="en-US" sz="1600" dirty="0"/>
              <a:t>Additionally, the draft Action Plan seems to focus on Modern Treaties to the exclusion of other Treaties. The Action Plan was improved at the last minute for historic Treaty work focusing on fulfilling the duty of diligent Treaty implementation in </a:t>
            </a:r>
            <a:r>
              <a:rPr lang="en-US" sz="1600" dirty="0" err="1"/>
              <a:t>APM</a:t>
            </a:r>
            <a:r>
              <a:rPr lang="en-US" sz="1600" dirty="0"/>
              <a:t> 2.2. </a:t>
            </a:r>
          </a:p>
          <a:p>
            <a:pPr lvl="1"/>
            <a:r>
              <a:rPr lang="en-US" sz="1100" dirty="0"/>
              <a:t>Re-affirm pre-1975 treaty relationships based on the principles of mutual respect, self-determination and the nation-to-nation relationship. Engage Treaty Nations in co-developing approaches, including reconvening of Treaty Councils if Nations wish to do so, for the renewal and honourable implementation of pre-1975 treaties and treaty relationships, including a shared vision to guide actions and a common understanding of the spirit and intent of pre-1975 treaties. (Crown-Indigenous Relations and Northern Affairs Canada)</a:t>
            </a:r>
          </a:p>
        </p:txBody>
      </p:sp>
    </p:spTree>
    <p:extLst>
      <p:ext uri="{BB962C8B-B14F-4D97-AF65-F5344CB8AC3E}">
        <p14:creationId xmlns:p14="http://schemas.microsoft.com/office/powerpoint/2010/main" val="322816930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3976</TotalTime>
  <Words>2729</Words>
  <Application>Microsoft Office PowerPoint</Application>
  <PresentationFormat>Widescreen</PresentationFormat>
  <Paragraphs>103</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1_Custom Design</vt:lpstr>
      <vt:lpstr>United Nations Declaration on the Rights of Indigenous Peoples Act - Dialogue Session</vt:lpstr>
      <vt:lpstr>AFN is mandated to support advocacy in relation to the United Nations Declaration on the Rights of Indigenous Peoples. </vt:lpstr>
      <vt:lpstr>Resolution 20 – 2023 United Nations Declaration on the Rights of Indigenous Peoples Act Draft National Action Plan</vt:lpstr>
      <vt:lpstr>Resolution 20 – 2023 United Nations Declaration on the Rights of Indigenous Peoples Act Draft National Action Plan</vt:lpstr>
      <vt:lpstr>Canada’s 2023-2028 Action Plan – Notable Aspects</vt:lpstr>
      <vt:lpstr>Canada’s 2023-2028 Action Plan – Timeline &amp; Status</vt:lpstr>
      <vt:lpstr>Process and Putting Measures before Vision </vt:lpstr>
      <vt:lpstr>Proposing the Status Quo </vt:lpstr>
      <vt:lpstr>Lack of clarity regarding First Nation jurisdiction, governance, and laws </vt:lpstr>
      <vt:lpstr>Minimal Engagement with Free, Prior, and Informed Consent </vt:lpstr>
      <vt:lpstr>Measures Do Not Meaningfully Address Chronic Funding Inequities </vt:lpstr>
      <vt:lpstr>Lack of Engagement with Existing Recommendations  </vt:lpstr>
      <vt:lpstr>Omission of meaningful accountability measures or process for review and amendments </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Regina Toulouse</cp:lastModifiedBy>
  <cp:revision>17</cp:revision>
  <dcterms:created xsi:type="dcterms:W3CDTF">2020-01-06T15:32:02Z</dcterms:created>
  <dcterms:modified xsi:type="dcterms:W3CDTF">2023-07-07T23:55:57Z</dcterms:modified>
</cp:coreProperties>
</file>