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58" r:id="rId4"/>
    <p:sldId id="261" r:id="rId5"/>
    <p:sldId id="285" r:id="rId6"/>
    <p:sldId id="283" r:id="rId7"/>
    <p:sldId id="28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122D25-AD0C-CD7B-A6BE-E4BA0E6B7B8E}" name="Ken Medd" initials="KM" userId="S::kmedd@afn.ca::4e44367c-2f5e-49b2-a38c-d8957ef19a5c" providerId="AD"/>
  <p188:author id="{7E5121B3-AD51-B8A2-A849-707D9ECEC0B6}" name="Alisha Carter" initials="AC" userId="S::ACarter@afn.ca::3d503238-5caa-4c0b-9317-8199cb6bb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54"/>
  </p:normalViewPr>
  <p:slideViewPr>
    <p:cSldViewPr snapToGrid="0">
      <p:cViewPr varScale="1">
        <p:scale>
          <a:sx n="96" d="100"/>
          <a:sy n="96" d="100"/>
        </p:scale>
        <p:origin x="17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A0498-D8EC-456C-A638-AAB0854C4CC6}" type="datetimeFigureOut">
              <a:rPr lang="en-CA" smtClean="0"/>
              <a:t>2024-07-05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05E61-FE1B-4CA3-8F41-6463BD669D2E}" type="slidenum">
              <a:rPr lang="en-CA" smtClean="0"/>
              <a:t>‹#›</a:t>
            </a:fld>
            <a:endParaRPr lang="en-CA"/>
          </a:p>
        </p:txBody>
      </p:sp>
    </p:spTree>
    <p:extLst>
      <p:ext uri="{BB962C8B-B14F-4D97-AF65-F5344CB8AC3E}">
        <p14:creationId xmlns:p14="http://schemas.microsoft.com/office/powerpoint/2010/main" val="304055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028D-DBB7-07F3-4E8A-71B88F3F46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39849FB-43E6-4695-F6F2-265B9A92E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0AF189F-1FD4-51F2-596D-05B236E64D8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87D3F7F8-FAC3-0B59-4A03-1BA5175DA1FE}"/>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2A31EF5A-56FC-C383-09FF-30EB3B89A112}"/>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95111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FD88-1471-C3EF-0596-F7F3D5612F1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23A4A2-7B8A-84CA-EAFF-F87F6ECD1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2C0DF0-D4DD-C7F4-6775-9695BB92A3E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AF4E5B0A-A512-A746-7DF4-105E08A33DA9}"/>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D4BE5943-9DA4-34C8-2556-90AE4510B808}"/>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74716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DE4C2-D451-F937-AA2F-DE4D9FF9C2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8CB45D-B67C-4EE8-D62A-BB919107E6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F0C8A1-942D-5B87-DAF3-9C0AD7886249}"/>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98285918-FC54-4A7B-1782-9A2EB658E529}"/>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EAED0438-9644-0149-C910-4D61299E5370}"/>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56093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F01C-DB3E-7902-85B7-44AF9805A8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486A59F-5F87-3AE1-4040-2D073A560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E42516-73CF-B813-9E32-03A91A40F401}"/>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EAB1C95A-CEB9-1A54-1AB7-05EB1DD98265}"/>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C20BB1BD-594E-0E34-BADC-761421A3FDF8}"/>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251200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2605-BF8A-947F-1B58-A844D0D77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1BD58E1-BC47-CDE7-00E4-D12C029887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BC1C2-1459-9FC4-ED49-AC533B5A567E}"/>
              </a:ext>
            </a:extLst>
          </p:cNvPr>
          <p:cNvSpPr>
            <a:spLocks noGrp="1"/>
          </p:cNvSpPr>
          <p:nvPr>
            <p:ph type="dt" sz="half" idx="10"/>
          </p:nvPr>
        </p:nvSpPr>
        <p:spPr/>
        <p:txBody>
          <a:bodyPr/>
          <a:lstStyle/>
          <a:p>
            <a:r>
              <a:rPr lang="en-CA"/>
              <a:t>July 2024</a:t>
            </a:r>
          </a:p>
        </p:txBody>
      </p:sp>
      <p:sp>
        <p:nvSpPr>
          <p:cNvPr id="5" name="Footer Placeholder 4">
            <a:extLst>
              <a:ext uri="{FF2B5EF4-FFF2-40B4-BE49-F238E27FC236}">
                <a16:creationId xmlns:a16="http://schemas.microsoft.com/office/drawing/2014/main" id="{AE86784E-C9DE-B501-9C35-45BF1C9E00CD}"/>
              </a:ext>
            </a:extLst>
          </p:cNvPr>
          <p:cNvSpPr>
            <a:spLocks noGrp="1"/>
          </p:cNvSpPr>
          <p:nvPr>
            <p:ph type="ftr" sz="quarter" idx="11"/>
          </p:nvPr>
        </p:nvSpPr>
        <p:spPr/>
        <p:txBody>
          <a:bodyPr/>
          <a:lstStyle/>
          <a:p>
            <a:r>
              <a:rPr lang="en-CA"/>
              <a:t>Assembly of First Nations </a:t>
            </a:r>
          </a:p>
        </p:txBody>
      </p:sp>
      <p:sp>
        <p:nvSpPr>
          <p:cNvPr id="6" name="Slide Number Placeholder 5">
            <a:extLst>
              <a:ext uri="{FF2B5EF4-FFF2-40B4-BE49-F238E27FC236}">
                <a16:creationId xmlns:a16="http://schemas.microsoft.com/office/drawing/2014/main" id="{2272B3B6-69F9-3069-6635-6F07F1BF668B}"/>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81594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51E4-6EE2-1F1F-A593-604E97857F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24512D-C882-C062-DB2E-05A21BA0C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B979140-288E-8120-80A4-833AF7C8A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2F9340A-12CA-11D9-4179-AEA5A2ECC457}"/>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A1EFE85D-0F63-AFFA-8BE4-2F366AE97CDB}"/>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A336BAFF-D39B-4E53-9B59-57EA1F9FE887}"/>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100046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BED1-A022-15D1-09B1-FA7F23E8DCE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419AF1-1440-0B80-105A-A619A542D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0A66F-8EA0-DBD6-9EBD-215DEA522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3BE032E-1E65-BA21-AA14-50A492887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7B3E4-F130-C2C6-B152-3758B167B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9BEA403-D199-C823-141D-C9160B43B0FF}"/>
              </a:ext>
            </a:extLst>
          </p:cNvPr>
          <p:cNvSpPr>
            <a:spLocks noGrp="1"/>
          </p:cNvSpPr>
          <p:nvPr>
            <p:ph type="dt" sz="half" idx="10"/>
          </p:nvPr>
        </p:nvSpPr>
        <p:spPr/>
        <p:txBody>
          <a:bodyPr/>
          <a:lstStyle/>
          <a:p>
            <a:r>
              <a:rPr lang="en-CA"/>
              <a:t>July 2024</a:t>
            </a:r>
          </a:p>
        </p:txBody>
      </p:sp>
      <p:sp>
        <p:nvSpPr>
          <p:cNvPr id="8" name="Footer Placeholder 7">
            <a:extLst>
              <a:ext uri="{FF2B5EF4-FFF2-40B4-BE49-F238E27FC236}">
                <a16:creationId xmlns:a16="http://schemas.microsoft.com/office/drawing/2014/main" id="{53541547-C00C-386B-FE2E-3BCBD2458E39}"/>
              </a:ext>
            </a:extLst>
          </p:cNvPr>
          <p:cNvSpPr>
            <a:spLocks noGrp="1"/>
          </p:cNvSpPr>
          <p:nvPr>
            <p:ph type="ftr" sz="quarter" idx="11"/>
          </p:nvPr>
        </p:nvSpPr>
        <p:spPr/>
        <p:txBody>
          <a:bodyPr/>
          <a:lstStyle/>
          <a:p>
            <a:r>
              <a:rPr lang="en-CA"/>
              <a:t>Assembly of First Nations </a:t>
            </a:r>
          </a:p>
        </p:txBody>
      </p:sp>
      <p:sp>
        <p:nvSpPr>
          <p:cNvPr id="9" name="Slide Number Placeholder 8">
            <a:extLst>
              <a:ext uri="{FF2B5EF4-FFF2-40B4-BE49-F238E27FC236}">
                <a16:creationId xmlns:a16="http://schemas.microsoft.com/office/drawing/2014/main" id="{87EF236E-39EE-3445-C965-9F066E9911BF}"/>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04401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F781-CEE0-32F8-E120-1F42501C4CA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B03A1D-7684-2122-5220-134E7F40BDD2}"/>
              </a:ext>
            </a:extLst>
          </p:cNvPr>
          <p:cNvSpPr>
            <a:spLocks noGrp="1"/>
          </p:cNvSpPr>
          <p:nvPr>
            <p:ph type="dt" sz="half" idx="10"/>
          </p:nvPr>
        </p:nvSpPr>
        <p:spPr/>
        <p:txBody>
          <a:bodyPr/>
          <a:lstStyle/>
          <a:p>
            <a:r>
              <a:rPr lang="en-CA"/>
              <a:t>July 2024</a:t>
            </a:r>
          </a:p>
        </p:txBody>
      </p:sp>
      <p:sp>
        <p:nvSpPr>
          <p:cNvPr id="4" name="Footer Placeholder 3">
            <a:extLst>
              <a:ext uri="{FF2B5EF4-FFF2-40B4-BE49-F238E27FC236}">
                <a16:creationId xmlns:a16="http://schemas.microsoft.com/office/drawing/2014/main" id="{877F2F3F-0E12-FE7F-E417-16A825D26AD5}"/>
              </a:ext>
            </a:extLst>
          </p:cNvPr>
          <p:cNvSpPr>
            <a:spLocks noGrp="1"/>
          </p:cNvSpPr>
          <p:nvPr>
            <p:ph type="ftr" sz="quarter" idx="11"/>
          </p:nvPr>
        </p:nvSpPr>
        <p:spPr/>
        <p:txBody>
          <a:bodyPr/>
          <a:lstStyle/>
          <a:p>
            <a:r>
              <a:rPr lang="en-CA"/>
              <a:t>Assembly of First Nations </a:t>
            </a:r>
          </a:p>
        </p:txBody>
      </p:sp>
      <p:sp>
        <p:nvSpPr>
          <p:cNvPr id="5" name="Slide Number Placeholder 4">
            <a:extLst>
              <a:ext uri="{FF2B5EF4-FFF2-40B4-BE49-F238E27FC236}">
                <a16:creationId xmlns:a16="http://schemas.microsoft.com/office/drawing/2014/main" id="{7852A040-F339-5D10-D1C4-76A7BFA3E30A}"/>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12355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0A3EA-F823-0646-AE73-028090524081}"/>
              </a:ext>
            </a:extLst>
          </p:cNvPr>
          <p:cNvSpPr>
            <a:spLocks noGrp="1"/>
          </p:cNvSpPr>
          <p:nvPr>
            <p:ph type="dt" sz="half" idx="10"/>
          </p:nvPr>
        </p:nvSpPr>
        <p:spPr/>
        <p:txBody>
          <a:bodyPr/>
          <a:lstStyle/>
          <a:p>
            <a:r>
              <a:rPr lang="en-CA"/>
              <a:t>July 2024</a:t>
            </a:r>
          </a:p>
        </p:txBody>
      </p:sp>
      <p:sp>
        <p:nvSpPr>
          <p:cNvPr id="3" name="Footer Placeholder 2">
            <a:extLst>
              <a:ext uri="{FF2B5EF4-FFF2-40B4-BE49-F238E27FC236}">
                <a16:creationId xmlns:a16="http://schemas.microsoft.com/office/drawing/2014/main" id="{FEF2B902-3D78-A99E-D5F2-5A136E2F9011}"/>
              </a:ext>
            </a:extLst>
          </p:cNvPr>
          <p:cNvSpPr>
            <a:spLocks noGrp="1"/>
          </p:cNvSpPr>
          <p:nvPr>
            <p:ph type="ftr" sz="quarter" idx="11"/>
          </p:nvPr>
        </p:nvSpPr>
        <p:spPr/>
        <p:txBody>
          <a:bodyPr/>
          <a:lstStyle/>
          <a:p>
            <a:r>
              <a:rPr lang="en-CA"/>
              <a:t>Assembly of First Nations </a:t>
            </a:r>
          </a:p>
        </p:txBody>
      </p:sp>
      <p:sp>
        <p:nvSpPr>
          <p:cNvPr id="4" name="Slide Number Placeholder 3">
            <a:extLst>
              <a:ext uri="{FF2B5EF4-FFF2-40B4-BE49-F238E27FC236}">
                <a16:creationId xmlns:a16="http://schemas.microsoft.com/office/drawing/2014/main" id="{ABF52F86-1065-0B44-2161-BC14DC299A4A}"/>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428201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A294-913C-FF10-FC84-4FEB3378E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C912BF-D58A-5E1F-75A8-78C5B48CA8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AC606BE-237A-8B24-0BE9-02503EBC6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32C13-F9D7-B0F2-7CB1-AF07DE8C5BE8}"/>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E1C0EAAC-7FEA-2212-FD7C-C826134B6C15}"/>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259132E0-2028-0E0E-36CA-6E6C6C09A4D3}"/>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25241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D3B9-FC44-F629-22B1-5AB29D777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B42044-DBBA-543B-7CE6-1F48EF526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C8D6AE1-72B9-76C0-C8BE-8CAA5D76A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B1B4C4-F576-E3D0-6BF5-AF38A6AC5608}"/>
              </a:ext>
            </a:extLst>
          </p:cNvPr>
          <p:cNvSpPr>
            <a:spLocks noGrp="1"/>
          </p:cNvSpPr>
          <p:nvPr>
            <p:ph type="dt" sz="half" idx="10"/>
          </p:nvPr>
        </p:nvSpPr>
        <p:spPr/>
        <p:txBody>
          <a:bodyPr/>
          <a:lstStyle/>
          <a:p>
            <a:r>
              <a:rPr lang="en-CA"/>
              <a:t>July 2024</a:t>
            </a:r>
          </a:p>
        </p:txBody>
      </p:sp>
      <p:sp>
        <p:nvSpPr>
          <p:cNvPr id="6" name="Footer Placeholder 5">
            <a:extLst>
              <a:ext uri="{FF2B5EF4-FFF2-40B4-BE49-F238E27FC236}">
                <a16:creationId xmlns:a16="http://schemas.microsoft.com/office/drawing/2014/main" id="{CD597825-3DF8-6BA2-1B1F-9493FE8CC216}"/>
              </a:ext>
            </a:extLst>
          </p:cNvPr>
          <p:cNvSpPr>
            <a:spLocks noGrp="1"/>
          </p:cNvSpPr>
          <p:nvPr>
            <p:ph type="ftr" sz="quarter" idx="11"/>
          </p:nvPr>
        </p:nvSpPr>
        <p:spPr/>
        <p:txBody>
          <a:bodyPr/>
          <a:lstStyle/>
          <a:p>
            <a:r>
              <a:rPr lang="en-CA"/>
              <a:t>Assembly of First Nations </a:t>
            </a:r>
          </a:p>
        </p:txBody>
      </p:sp>
      <p:sp>
        <p:nvSpPr>
          <p:cNvPr id="7" name="Slide Number Placeholder 6">
            <a:extLst>
              <a:ext uri="{FF2B5EF4-FFF2-40B4-BE49-F238E27FC236}">
                <a16:creationId xmlns:a16="http://schemas.microsoft.com/office/drawing/2014/main" id="{DB0DB797-CDF0-6F72-2BC8-4895F6B4D8F0}"/>
              </a:ext>
            </a:extLst>
          </p:cNvPr>
          <p:cNvSpPr>
            <a:spLocks noGrp="1"/>
          </p:cNvSpPr>
          <p:nvPr>
            <p:ph type="sldNum" sz="quarter" idx="12"/>
          </p:nvPr>
        </p:nvSpPr>
        <p:spPr/>
        <p:txBody>
          <a:bodyPr/>
          <a:lstStyle/>
          <a:p>
            <a:fld id="{FC214D03-7DAC-454B-9A13-F1D3A0D333B7}" type="slidenum">
              <a:rPr lang="en-CA" smtClean="0"/>
              <a:t>‹#›</a:t>
            </a:fld>
            <a:endParaRPr lang="en-CA"/>
          </a:p>
        </p:txBody>
      </p:sp>
    </p:spTree>
    <p:extLst>
      <p:ext uri="{BB962C8B-B14F-4D97-AF65-F5344CB8AC3E}">
        <p14:creationId xmlns:p14="http://schemas.microsoft.com/office/powerpoint/2010/main" val="344538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3B3FA-FB95-3A94-EB91-BE046C953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CA"/>
          </a:p>
        </p:txBody>
      </p:sp>
      <p:sp>
        <p:nvSpPr>
          <p:cNvPr id="3" name="Text Placeholder 2">
            <a:extLst>
              <a:ext uri="{FF2B5EF4-FFF2-40B4-BE49-F238E27FC236}">
                <a16:creationId xmlns:a16="http://schemas.microsoft.com/office/drawing/2014/main" id="{EEFF9D79-E53B-9E94-E0B5-5527DDE3D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4" name="Date Placeholder 3">
            <a:extLst>
              <a:ext uri="{FF2B5EF4-FFF2-40B4-BE49-F238E27FC236}">
                <a16:creationId xmlns:a16="http://schemas.microsoft.com/office/drawing/2014/main" id="{2665B22F-85FF-4078-5468-C24E3F92C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CA"/>
              <a:t>juillet 2024</a:t>
            </a:r>
          </a:p>
        </p:txBody>
      </p:sp>
      <p:sp>
        <p:nvSpPr>
          <p:cNvPr id="5" name="Footer Placeholder 4">
            <a:extLst>
              <a:ext uri="{FF2B5EF4-FFF2-40B4-BE49-F238E27FC236}">
                <a16:creationId xmlns:a16="http://schemas.microsoft.com/office/drawing/2014/main" id="{DF7D03E7-F91B-284F-2322-111041434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CA"/>
              <a:t>Assemblée des Premières Nations </a:t>
            </a:r>
          </a:p>
        </p:txBody>
      </p:sp>
      <p:sp>
        <p:nvSpPr>
          <p:cNvPr id="6" name="Slide Number Placeholder 5">
            <a:extLst>
              <a:ext uri="{FF2B5EF4-FFF2-40B4-BE49-F238E27FC236}">
                <a16:creationId xmlns:a16="http://schemas.microsoft.com/office/drawing/2014/main" id="{ED748942-4CD0-2648-38DF-11F708663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214D03-7DAC-454B-9A13-F1D3A0D333B7}" type="slidenum">
              <a:rPr lang="en-CA" smtClean="0"/>
              <a:t>‹#›</a:t>
            </a:fld>
            <a:endParaRPr lang="en-CA"/>
          </a:p>
        </p:txBody>
      </p:sp>
    </p:spTree>
    <p:extLst>
      <p:ext uri="{BB962C8B-B14F-4D97-AF65-F5344CB8AC3E}">
        <p14:creationId xmlns:p14="http://schemas.microsoft.com/office/powerpoint/2010/main" val="122596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nbeedie@afn.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448D-B50D-1E47-0452-4F6C6963A46D}"/>
              </a:ext>
            </a:extLst>
          </p:cNvPr>
          <p:cNvSpPr>
            <a:spLocks noGrp="1"/>
          </p:cNvSpPr>
          <p:nvPr>
            <p:ph type="ctrTitle"/>
          </p:nvPr>
        </p:nvSpPr>
        <p:spPr>
          <a:xfrm>
            <a:off x="1616149" y="1214782"/>
            <a:ext cx="9144000" cy="2387600"/>
          </a:xfrm>
        </p:spPr>
        <p:txBody>
          <a:bodyPr>
            <a:normAutofit/>
          </a:bodyPr>
          <a:lstStyle/>
          <a:p>
            <a:pPr>
              <a:lnSpc>
                <a:spcPct val="100000"/>
              </a:lnSpc>
            </a:pPr>
            <a:r>
              <a:rPr lang="en-CA" sz="4000" b="1" dirty="0" err="1">
                <a:solidFill>
                  <a:schemeClr val="bg1"/>
                </a:solidFill>
                <a:latin typeface="Arial" panose="020B0604020202020204" pitchFamily="34" charset="0"/>
                <a:cs typeface="Arial" panose="020B0604020202020204" pitchFamily="34" charset="0"/>
              </a:rPr>
              <a:t>Compte</a:t>
            </a:r>
            <a:r>
              <a:rPr lang="en-CA" sz="4000" b="1" dirty="0">
                <a:solidFill>
                  <a:schemeClr val="bg1"/>
                </a:solidFill>
                <a:latin typeface="Arial" panose="020B0604020202020204" pitchFamily="34" charset="0"/>
                <a:cs typeface="Arial" panose="020B0604020202020204" pitchFamily="34" charset="0"/>
              </a:rPr>
              <a:t> </a:t>
            </a:r>
            <a:r>
              <a:rPr lang="en-CA" sz="4000" b="1" dirty="0" err="1">
                <a:solidFill>
                  <a:schemeClr val="bg1"/>
                </a:solidFill>
                <a:latin typeface="Arial" panose="020B0604020202020204" pitchFamily="34" charset="0"/>
                <a:cs typeface="Arial" panose="020B0604020202020204" pitchFamily="34" charset="0"/>
              </a:rPr>
              <a:t>rendu</a:t>
            </a:r>
            <a:r>
              <a:rPr lang="en-CA" sz="4000" b="1" dirty="0">
                <a:solidFill>
                  <a:schemeClr val="bg1"/>
                </a:solidFill>
                <a:latin typeface="Arial" panose="020B0604020202020204" pitchFamily="34" charset="0"/>
                <a:cs typeface="Arial" panose="020B0604020202020204" pitchFamily="34" charset="0"/>
              </a:rPr>
              <a:t> sur la nouvelle relation financière</a:t>
            </a:r>
          </a:p>
        </p:txBody>
      </p:sp>
      <p:sp>
        <p:nvSpPr>
          <p:cNvPr id="3" name="Subtitle 2">
            <a:extLst>
              <a:ext uri="{FF2B5EF4-FFF2-40B4-BE49-F238E27FC236}">
                <a16:creationId xmlns:a16="http://schemas.microsoft.com/office/drawing/2014/main" id="{F2851C2B-2529-2B6A-544A-0ECC9FD38D44}"/>
              </a:ext>
            </a:extLst>
          </p:cNvPr>
          <p:cNvSpPr>
            <a:spLocks noGrp="1"/>
          </p:cNvSpPr>
          <p:nvPr>
            <p:ph type="subTitle" idx="1"/>
          </p:nvPr>
        </p:nvSpPr>
        <p:spPr>
          <a:xfrm>
            <a:off x="1524000" y="3903064"/>
            <a:ext cx="9236149" cy="1857819"/>
          </a:xfrm>
        </p:spPr>
        <p:txBody>
          <a:bodyPr>
            <a:normAutofit/>
          </a:bodyPr>
          <a:lstStyle/>
          <a:p>
            <a:pPr marL="0" lvl="0" indent="0" algn="ctr" rtl="0">
              <a:lnSpc>
                <a:spcPct val="100000"/>
              </a:lnSpc>
              <a:spcBef>
                <a:spcPts val="0"/>
              </a:spcBef>
              <a:spcAft>
                <a:spcPts val="0"/>
              </a:spcAft>
              <a:buNone/>
            </a:pPr>
            <a:r>
              <a:rPr lang="en-US" sz="2200" dirty="0">
                <a:solidFill>
                  <a:schemeClr val="bg1"/>
                </a:solidFill>
                <a:latin typeface="Arial" panose="020B0604020202020204" pitchFamily="34" charset="0"/>
                <a:cs typeface="Arial" panose="020B0604020202020204" pitchFamily="34" charset="0"/>
              </a:rPr>
              <a:t>Assemblée des Premières Nations</a:t>
            </a:r>
          </a:p>
          <a:p>
            <a:pPr marL="0" lvl="0" indent="0" algn="ctr" rtl="0">
              <a:lnSpc>
                <a:spcPct val="100000"/>
              </a:lnSpc>
              <a:spcBef>
                <a:spcPts val="0"/>
              </a:spcBef>
              <a:spcAft>
                <a:spcPts val="0"/>
              </a:spcAft>
              <a:buNone/>
            </a:pPr>
            <a:r>
              <a:rPr lang="en-US" sz="2200" dirty="0">
                <a:solidFill>
                  <a:schemeClr val="bg1"/>
                </a:solidFill>
                <a:latin typeface="Arial" panose="020B0604020202020204" pitchFamily="34" charset="0"/>
                <a:cs typeface="Arial" panose="020B0604020202020204" pitchFamily="34" charset="0"/>
              </a:rPr>
              <a:t>Assemblée générale annuelle </a:t>
            </a:r>
          </a:p>
          <a:p>
            <a:pPr marL="0" lvl="0" indent="0" algn="ctr" rtl="0">
              <a:lnSpc>
                <a:spcPct val="100000"/>
              </a:lnSpc>
              <a:spcBef>
                <a:spcPts val="0"/>
              </a:spcBef>
              <a:spcAft>
                <a:spcPts val="0"/>
              </a:spcAft>
              <a:buNone/>
            </a:pPr>
            <a:r>
              <a:rPr lang="en-US" sz="2200" dirty="0">
                <a:solidFill>
                  <a:schemeClr val="bg1"/>
                </a:solidFill>
                <a:latin typeface="Arial" panose="020B0604020202020204" pitchFamily="34" charset="0"/>
                <a:cs typeface="Arial" panose="020B0604020202020204" pitchFamily="34" charset="0"/>
              </a:rPr>
              <a:t>Montréal, Qc </a:t>
            </a:r>
          </a:p>
          <a:p>
            <a:pPr marL="0" lvl="0" indent="0" algn="ctr" rtl="0">
              <a:lnSpc>
                <a:spcPct val="100000"/>
              </a:lnSpc>
              <a:spcBef>
                <a:spcPts val="0"/>
              </a:spcBef>
              <a:spcAft>
                <a:spcPts val="0"/>
              </a:spcAft>
              <a:buNone/>
            </a:pPr>
            <a:r>
              <a:rPr lang="en-US" sz="2200" dirty="0">
                <a:solidFill>
                  <a:schemeClr val="bg1"/>
                </a:solidFill>
                <a:latin typeface="Arial" panose="020B0604020202020204" pitchFamily="34" charset="0"/>
                <a:cs typeface="Arial" panose="020B0604020202020204" pitchFamily="34" charset="0"/>
              </a:rPr>
              <a:t>Du 9 au 11 juillet 2024</a:t>
            </a:r>
            <a:endParaRPr lang="en-CA"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0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23A7-3145-39E5-41BF-8819F05B843F}"/>
              </a:ext>
            </a:extLst>
          </p:cNvPr>
          <p:cNvSpPr>
            <a:spLocks noGrp="1"/>
          </p:cNvSpPr>
          <p:nvPr>
            <p:ph type="title"/>
          </p:nvPr>
        </p:nvSpPr>
        <p:spPr>
          <a:xfrm>
            <a:off x="1832113" y="1677090"/>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Vue d'ensemble</a:t>
            </a:r>
            <a:endParaRPr lang="en-CA" sz="2800" b="1"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F8DE91-A1D5-6D93-A7AC-44454A10561E}"/>
              </a:ext>
            </a:extLst>
          </p:cNvPr>
          <p:cNvSpPr>
            <a:spLocks noGrp="1"/>
          </p:cNvSpPr>
          <p:nvPr>
            <p:ph idx="1"/>
          </p:nvPr>
        </p:nvSpPr>
        <p:spPr>
          <a:xfrm>
            <a:off x="1676400" y="2793034"/>
            <a:ext cx="10515600" cy="4351338"/>
          </a:xfrm>
        </p:spPr>
        <p:txBody>
          <a:bodyPr>
            <a:normAutofit/>
          </a:bodyPr>
          <a:lstStyle/>
          <a:p>
            <a:pPr marL="342900" indent="-342900">
              <a:lnSpc>
                <a:spcPct val="100000"/>
              </a:lnSpc>
              <a:buFont typeface="Arial" panose="020B0604020202020204" pitchFamily="34" charset="0"/>
              <a:buChar char="•"/>
            </a:pPr>
            <a:r>
              <a:rPr lang="fr-CA" sz="2000" dirty="0">
                <a:latin typeface="Arial" panose="020B0604020202020204" pitchFamily="34" charset="0"/>
                <a:cs typeface="Arial" panose="020B0604020202020204" pitchFamily="34" charset="0"/>
              </a:rPr>
              <a:t>Contexte</a:t>
            </a:r>
          </a:p>
          <a:p>
            <a:pPr marL="342900" indent="-342900">
              <a:lnSpc>
                <a:spcPct val="100000"/>
              </a:lnSpc>
            </a:pPr>
            <a:r>
              <a:rPr lang="fr-CA" sz="2000" dirty="0">
                <a:latin typeface="Arial" panose="020B0604020202020204" pitchFamily="34" charset="0"/>
                <a:cs typeface="Arial" panose="020B0604020202020204" pitchFamily="34" charset="0"/>
              </a:rPr>
              <a:t>Subvention de la NRF</a:t>
            </a:r>
          </a:p>
          <a:p>
            <a:pPr marL="342900" lvl="0" indent="-342900">
              <a:lnSpc>
                <a:spcPct val="100000"/>
              </a:lnSpc>
              <a:spcBef>
                <a:spcPts val="0"/>
              </a:spcBef>
            </a:pPr>
            <a:r>
              <a:rPr lang="fr-CA" sz="2000" dirty="0">
                <a:latin typeface="Arial" panose="020B0604020202020204" pitchFamily="34" charset="0"/>
                <a:cs typeface="Arial" panose="020B0604020202020204" pitchFamily="34" charset="0"/>
              </a:rPr>
              <a:t>Principales recommandations du Comité consultatif mixte sur les relations financières (CCMRF</a:t>
            </a:r>
            <a:r>
              <a:rPr lang="fr-CA" sz="2000" b="1" dirty="0">
                <a:latin typeface="Arial" panose="020B0604020202020204" pitchFamily="34" charset="0"/>
                <a:cs typeface="Arial" panose="020B0604020202020204" pitchFamily="34" charset="0"/>
              </a:rPr>
              <a:t>)</a:t>
            </a:r>
            <a:endParaRPr lang="fr-CA" sz="2000" dirty="0">
              <a:latin typeface="Arial" panose="020B0604020202020204" pitchFamily="34" charset="0"/>
              <a:cs typeface="Arial" panose="020B0604020202020204" pitchFamily="34" charset="0"/>
            </a:endParaRPr>
          </a:p>
          <a:p>
            <a:pPr marL="342900" lvl="0" indent="-342900" algn="l" rtl="0">
              <a:lnSpc>
                <a:spcPct val="100000"/>
              </a:lnSpc>
              <a:spcBef>
                <a:spcPts val="0"/>
              </a:spcBef>
              <a:spcAft>
                <a:spcPts val="0"/>
              </a:spcAft>
              <a:buFont typeface="Arial" panose="020B0604020202020204" pitchFamily="34" charset="0"/>
              <a:buChar char="•"/>
            </a:pPr>
            <a:r>
              <a:rPr lang="fr-CA" sz="2000" dirty="0">
                <a:latin typeface="Arial" panose="020B0604020202020204" pitchFamily="34" charset="0"/>
                <a:cs typeface="Arial" panose="020B0604020202020204" pitchFamily="34" charset="0"/>
              </a:rPr>
              <a:t>Augmentation du financement </a:t>
            </a:r>
          </a:p>
          <a:p>
            <a:pPr marL="342900" lvl="0" indent="-342900" algn="l" rtl="0">
              <a:lnSpc>
                <a:spcPct val="100000"/>
              </a:lnSpc>
              <a:spcBef>
                <a:spcPts val="0"/>
              </a:spcBef>
              <a:spcAft>
                <a:spcPts val="0"/>
              </a:spcAft>
              <a:buFont typeface="Arial" panose="020B0604020202020204" pitchFamily="34" charset="0"/>
              <a:buChar char="•"/>
            </a:pPr>
            <a:r>
              <a:rPr lang="fr-CA" sz="2000" dirty="0">
                <a:latin typeface="Arial" panose="020B0604020202020204" pitchFamily="34" charset="0"/>
                <a:cs typeface="Arial" panose="020B0604020202020204" pitchFamily="34" charset="0"/>
              </a:rPr>
              <a:t>Financement statutaire</a:t>
            </a:r>
          </a:p>
          <a:p>
            <a:pPr marL="342900" lvl="0" indent="-342900" algn="l" rtl="0">
              <a:lnSpc>
                <a:spcPct val="100000"/>
              </a:lnSpc>
              <a:spcBef>
                <a:spcPts val="0"/>
              </a:spcBef>
              <a:spcAft>
                <a:spcPts val="0"/>
              </a:spcAft>
              <a:buFont typeface="Arial" panose="020B0604020202020204" pitchFamily="34" charset="0"/>
              <a:buChar char="•"/>
            </a:pPr>
            <a:r>
              <a:rPr lang="fr-CA" sz="2000" dirty="0">
                <a:latin typeface="Arial" panose="020B0604020202020204" pitchFamily="34" charset="0"/>
                <a:cs typeface="Arial" panose="020B0604020202020204" pitchFamily="34" charset="0"/>
              </a:rPr>
              <a:t>Autres recommandations </a:t>
            </a:r>
          </a:p>
          <a:p>
            <a:pPr marL="342900" lvl="0" indent="-342900" algn="l" rtl="0">
              <a:lnSpc>
                <a:spcPct val="100000"/>
              </a:lnSpc>
              <a:spcBef>
                <a:spcPts val="0"/>
              </a:spcBef>
              <a:spcAft>
                <a:spcPts val="0"/>
              </a:spcAft>
              <a:buFont typeface="Arial" panose="020B0604020202020204" pitchFamily="34" charset="0"/>
              <a:buChar char="•"/>
            </a:pPr>
            <a:r>
              <a:rPr lang="fr-CA" sz="2000" dirty="0">
                <a:latin typeface="Arial" panose="020B0604020202020204" pitchFamily="34" charset="0"/>
                <a:cs typeface="Arial" panose="020B0604020202020204" pitchFamily="34" charset="0"/>
              </a:rPr>
              <a:t>Travaux prévus pour 2024-2025 et les années suivantes</a:t>
            </a:r>
          </a:p>
        </p:txBody>
      </p:sp>
      <p:sp>
        <p:nvSpPr>
          <p:cNvPr id="4" name="Footer Placeholder 3">
            <a:extLst>
              <a:ext uri="{FF2B5EF4-FFF2-40B4-BE49-F238E27FC236}">
                <a16:creationId xmlns:a16="http://schemas.microsoft.com/office/drawing/2014/main" id="{A01CF91D-DEE4-1DEF-41AA-04ED6E2F149D}"/>
              </a:ext>
            </a:extLst>
          </p:cNvPr>
          <p:cNvSpPr>
            <a:spLocks noGrp="1"/>
          </p:cNvSpPr>
          <p:nvPr>
            <p:ph type="ftr" sz="quarter" idx="11"/>
          </p:nvPr>
        </p:nvSpPr>
        <p:spPr/>
        <p:txBody>
          <a:bodyPr/>
          <a:lstStyle/>
          <a:p>
            <a:r>
              <a:rPr lang="en-CA" dirty="0"/>
              <a:t>Assemblée des Premières Nations </a:t>
            </a:r>
          </a:p>
        </p:txBody>
      </p:sp>
      <p:sp>
        <p:nvSpPr>
          <p:cNvPr id="5" name="Slide Number Placeholder 4">
            <a:extLst>
              <a:ext uri="{FF2B5EF4-FFF2-40B4-BE49-F238E27FC236}">
                <a16:creationId xmlns:a16="http://schemas.microsoft.com/office/drawing/2014/main" id="{071CF768-33C0-2744-C6C0-B0A3B7F790AA}"/>
              </a:ext>
            </a:extLst>
          </p:cNvPr>
          <p:cNvSpPr>
            <a:spLocks noGrp="1"/>
          </p:cNvSpPr>
          <p:nvPr>
            <p:ph type="sldNum" sz="quarter" idx="12"/>
          </p:nvPr>
        </p:nvSpPr>
        <p:spPr/>
        <p:txBody>
          <a:bodyPr/>
          <a:lstStyle/>
          <a:p>
            <a:fld id="{FC214D03-7DAC-454B-9A13-F1D3A0D333B7}" type="slidenum">
              <a:rPr lang="en-CA" smtClean="0"/>
              <a:t>2</a:t>
            </a:fld>
            <a:endParaRPr lang="en-CA" dirty="0"/>
          </a:p>
        </p:txBody>
      </p:sp>
      <p:sp>
        <p:nvSpPr>
          <p:cNvPr id="6" name="Date Placeholder 5">
            <a:extLst>
              <a:ext uri="{FF2B5EF4-FFF2-40B4-BE49-F238E27FC236}">
                <a16:creationId xmlns:a16="http://schemas.microsoft.com/office/drawing/2014/main" id="{F1E0F178-C9BA-E39E-92E9-46E7015D9AE0}"/>
              </a:ext>
            </a:extLst>
          </p:cNvPr>
          <p:cNvSpPr>
            <a:spLocks noGrp="1"/>
          </p:cNvSpPr>
          <p:nvPr>
            <p:ph type="dt" sz="half" idx="10"/>
          </p:nvPr>
        </p:nvSpPr>
        <p:spPr/>
        <p:txBody>
          <a:bodyPr/>
          <a:lstStyle/>
          <a:p>
            <a:r>
              <a:rPr lang="en-CA" dirty="0" err="1"/>
              <a:t>Juillet</a:t>
            </a:r>
            <a:r>
              <a:rPr lang="en-CA" dirty="0"/>
              <a:t> 2024</a:t>
            </a:r>
          </a:p>
        </p:txBody>
      </p:sp>
    </p:spTree>
    <p:extLst>
      <p:ext uri="{BB962C8B-B14F-4D97-AF65-F5344CB8AC3E}">
        <p14:creationId xmlns:p14="http://schemas.microsoft.com/office/powerpoint/2010/main" val="213875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B336-0B5F-913A-B899-2B5EC4EA5304}"/>
              </a:ext>
            </a:extLst>
          </p:cNvPr>
          <p:cNvSpPr>
            <a:spLocks noGrp="1"/>
          </p:cNvSpPr>
          <p:nvPr>
            <p:ph type="title"/>
          </p:nvPr>
        </p:nvSpPr>
        <p:spPr>
          <a:xfrm>
            <a:off x="1676400" y="1756603"/>
            <a:ext cx="10515600" cy="1325563"/>
          </a:xfrm>
        </p:spPr>
        <p:txBody>
          <a:bodyPr>
            <a:normAutofit/>
          </a:bodyPr>
          <a:lstStyle/>
          <a:p>
            <a:r>
              <a:rPr lang="en-CA" sz="2800" b="1" dirty="0">
                <a:solidFill>
                  <a:srgbClr val="016DAF"/>
                </a:solidFill>
                <a:latin typeface="Arial" panose="020B0604020202020204" pitchFamily="34" charset="0"/>
                <a:cs typeface="Arial" panose="020B0604020202020204" pitchFamily="34" charset="0"/>
              </a:rPr>
              <a:t>Contexte</a:t>
            </a:r>
            <a:endParaRPr lang="en-CA" sz="2800" dirty="0">
              <a:solidFill>
                <a:srgbClr val="016DA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EDC3E0-9659-32EE-994F-640CB5C2358C}"/>
              </a:ext>
            </a:extLst>
          </p:cNvPr>
          <p:cNvSpPr>
            <a:spLocks noGrp="1"/>
          </p:cNvSpPr>
          <p:nvPr>
            <p:ph idx="1"/>
          </p:nvPr>
        </p:nvSpPr>
        <p:spPr>
          <a:xfrm>
            <a:off x="1676400" y="2876687"/>
            <a:ext cx="10515600" cy="4351338"/>
          </a:xfrm>
        </p:spPr>
        <p:txBody>
          <a:bodyPr>
            <a:noAutofit/>
          </a:bodyPr>
          <a:lstStyle/>
          <a:p>
            <a:pPr>
              <a:spcBef>
                <a:spcPts val="0"/>
              </a:spcBef>
            </a:pPr>
            <a:r>
              <a:rPr lang="fr-CA" sz="1700" dirty="0">
                <a:latin typeface="Arial" panose="020B0604020202020204" pitchFamily="34" charset="0"/>
                <a:cs typeface="Arial" panose="020B0604020202020204" pitchFamily="34" charset="0"/>
              </a:rPr>
              <a:t>2016 : Protocole d’entente entre l'APN et le Canada - création de groupes de travail techniques mixtes pour développer conjointement une nouvelle relation financière.</a:t>
            </a:r>
          </a:p>
          <a:p>
            <a:pPr>
              <a:spcBef>
                <a:spcPts val="0"/>
              </a:spcBef>
            </a:pPr>
            <a:endParaRPr lang="fr-CA" sz="1700" dirty="0">
              <a:latin typeface="Arial" panose="020B0604020202020204" pitchFamily="34" charset="0"/>
              <a:cs typeface="Arial" panose="020B0604020202020204" pitchFamily="34" charset="0"/>
            </a:endParaRPr>
          </a:p>
          <a:p>
            <a:pPr>
              <a:spcBef>
                <a:spcPts val="0"/>
              </a:spcBef>
            </a:pPr>
            <a:r>
              <a:rPr lang="fr-CA" sz="1700" dirty="0">
                <a:latin typeface="Arial" panose="020B0604020202020204" pitchFamily="34" charset="0"/>
                <a:cs typeface="Arial" panose="020B0604020202020204" pitchFamily="34" charset="0"/>
              </a:rPr>
              <a:t>2017 : L'APN a créé un Comité des Chefs sur les relations financières.</a:t>
            </a:r>
          </a:p>
          <a:p>
            <a:pPr lvl="1">
              <a:spcBef>
                <a:spcPts val="0"/>
              </a:spcBef>
            </a:pPr>
            <a:r>
              <a:rPr lang="fr-CA" sz="1700" dirty="0">
                <a:latin typeface="Arial" panose="020B0604020202020204" pitchFamily="34" charset="0"/>
                <a:cs typeface="Arial" panose="020B0604020202020204" pitchFamily="34" charset="0"/>
              </a:rPr>
              <a:t>Des séances de mobilisation ont été organisées dans toutes les régions. </a:t>
            </a:r>
          </a:p>
          <a:p>
            <a:pPr lvl="1">
              <a:spcBef>
                <a:spcPts val="0"/>
              </a:spcBef>
            </a:pPr>
            <a:r>
              <a:rPr lang="fr-CA" sz="1700" i="1" dirty="0">
                <a:latin typeface="Arial" panose="020B0604020202020204" pitchFamily="34" charset="0"/>
                <a:cs typeface="Arial" panose="020B0604020202020204" pitchFamily="34" charset="0"/>
              </a:rPr>
              <a:t> Présentation du rapport Une nouvelle approche</a:t>
            </a:r>
            <a:r>
              <a:rPr lang="fr-CA" sz="1700" dirty="0">
                <a:latin typeface="Arial" panose="020B0604020202020204" pitchFamily="34" charset="0"/>
                <a:cs typeface="Arial" panose="020B0604020202020204" pitchFamily="34" charset="0"/>
              </a:rPr>
              <a:t> à l'Assemblée extraordinaire des Chefs d'État.</a:t>
            </a:r>
          </a:p>
          <a:p>
            <a:pPr lvl="1">
              <a:spcBef>
                <a:spcPts val="0"/>
              </a:spcBef>
            </a:pPr>
            <a:r>
              <a:rPr lang="fr-CA" sz="1700" dirty="0">
                <a:latin typeface="Arial" panose="020B0604020202020204" pitchFamily="34" charset="0"/>
                <a:cs typeface="Arial" panose="020B0604020202020204" pitchFamily="34" charset="0"/>
              </a:rPr>
              <a:t>Résolution 66/2017, </a:t>
            </a:r>
            <a:r>
              <a:rPr lang="fr-CA" sz="1700" i="1" dirty="0">
                <a:latin typeface="Arial" panose="020B0604020202020204" pitchFamily="34" charset="0"/>
                <a:cs typeface="Arial" panose="020B0604020202020204" pitchFamily="34" charset="0"/>
              </a:rPr>
              <a:t>Rapport conjoint APN-Canada sur les relations financières .</a:t>
            </a:r>
          </a:p>
          <a:p>
            <a:pPr>
              <a:spcBef>
                <a:spcPts val="0"/>
              </a:spcBef>
            </a:pPr>
            <a:endParaRPr lang="fr-CA" sz="1700" dirty="0">
              <a:latin typeface="Arial" panose="020B0604020202020204" pitchFamily="34" charset="0"/>
              <a:cs typeface="Arial" panose="020B0604020202020204" pitchFamily="34" charset="0"/>
            </a:endParaRPr>
          </a:p>
          <a:p>
            <a:pPr>
              <a:spcBef>
                <a:spcPts val="0"/>
              </a:spcBef>
            </a:pPr>
            <a:r>
              <a:rPr lang="fr-CA" sz="1700" dirty="0">
                <a:latin typeface="Arial" panose="020B0604020202020204" pitchFamily="34" charset="0"/>
                <a:cs typeface="Arial" panose="020B0604020202020204" pitchFamily="34" charset="0"/>
              </a:rPr>
              <a:t>2018  </a:t>
            </a:r>
          </a:p>
          <a:p>
            <a:pPr lvl="1">
              <a:spcBef>
                <a:spcPts val="0"/>
              </a:spcBef>
            </a:pPr>
            <a:r>
              <a:rPr lang="fr-CA" sz="1700" dirty="0">
                <a:latin typeface="Arial" panose="020B0604020202020204" pitchFamily="34" charset="0"/>
                <a:cs typeface="Arial" panose="020B0604020202020204" pitchFamily="34" charset="0"/>
              </a:rPr>
              <a:t>Les membres du CCMRF ont été nommés; le Comité se réunit régulièrement.</a:t>
            </a:r>
          </a:p>
          <a:p>
            <a:pPr lvl="1">
              <a:spcBef>
                <a:spcPts val="0"/>
              </a:spcBef>
            </a:pPr>
            <a:r>
              <a:rPr lang="fr-CA" sz="1700" dirty="0">
                <a:latin typeface="Arial" panose="020B0604020202020204" pitchFamily="34" charset="0"/>
                <a:cs typeface="Arial" panose="020B0604020202020204" pitchFamily="34" charset="0"/>
              </a:rPr>
              <a:t>Rapport intermédiaire, </a:t>
            </a:r>
            <a:r>
              <a:rPr lang="fr-CA" sz="1700" i="1" dirty="0">
                <a:latin typeface="Arial" panose="020B0604020202020204" pitchFamily="34" charset="0"/>
                <a:cs typeface="Arial" panose="020B0604020202020204" pitchFamily="34" charset="0"/>
              </a:rPr>
              <a:t>Honorer nos ancêtres,</a:t>
            </a:r>
            <a:r>
              <a:rPr lang="fr-CA" sz="1700" dirty="0">
                <a:latin typeface="Arial" panose="020B0604020202020204" pitchFamily="34" charset="0"/>
                <a:cs typeface="Arial" panose="020B0604020202020204" pitchFamily="34" charset="0"/>
              </a:rPr>
              <a:t> comprenant 24 recommandations </a:t>
            </a:r>
          </a:p>
          <a:p>
            <a:pPr>
              <a:spcBef>
                <a:spcPts val="0"/>
              </a:spcBef>
            </a:pPr>
            <a:endParaRPr lang="fr-CA" sz="1700" dirty="0">
              <a:latin typeface="Arial" panose="020B0604020202020204" pitchFamily="34" charset="0"/>
              <a:cs typeface="Arial" panose="020B0604020202020204" pitchFamily="34" charset="0"/>
            </a:endParaRPr>
          </a:p>
          <a:p>
            <a:pPr>
              <a:spcBef>
                <a:spcPts val="0"/>
              </a:spcBef>
            </a:pPr>
            <a:r>
              <a:rPr lang="fr-CA" sz="1700" dirty="0">
                <a:latin typeface="Arial" panose="020B0604020202020204" pitchFamily="34" charset="0"/>
                <a:cs typeface="Arial" panose="020B0604020202020204" pitchFamily="34" charset="0"/>
              </a:rPr>
              <a:t>2019 : Résolution 24/2019, </a:t>
            </a:r>
            <a:r>
              <a:rPr lang="fr-CA" sz="1700" i="1" dirty="0">
                <a:latin typeface="Arial" panose="020B0604020202020204" pitchFamily="34" charset="0"/>
                <a:cs typeface="Arial" panose="020B0604020202020204" pitchFamily="34" charset="0"/>
              </a:rPr>
              <a:t>Discuter intensivement avec les Premières Nations du rapport du Comite consultatif mixte sur les relations financières</a:t>
            </a:r>
            <a:endParaRPr lang="fr-CA" sz="17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88B3855-BD21-93CC-32CB-430DD98C85D3}"/>
              </a:ext>
            </a:extLst>
          </p:cNvPr>
          <p:cNvSpPr>
            <a:spLocks noGrp="1"/>
          </p:cNvSpPr>
          <p:nvPr>
            <p:ph type="ftr" sz="quarter" idx="11"/>
          </p:nvPr>
        </p:nvSpPr>
        <p:spPr/>
        <p:txBody>
          <a:bodyPr/>
          <a:lstStyle/>
          <a:p>
            <a:r>
              <a:rPr lang="en-CA" dirty="0"/>
              <a:t>Assemblée des Premières Nations </a:t>
            </a:r>
          </a:p>
        </p:txBody>
      </p:sp>
      <p:sp>
        <p:nvSpPr>
          <p:cNvPr id="5" name="Slide Number Placeholder 4">
            <a:extLst>
              <a:ext uri="{FF2B5EF4-FFF2-40B4-BE49-F238E27FC236}">
                <a16:creationId xmlns:a16="http://schemas.microsoft.com/office/drawing/2014/main" id="{552CEC7E-75E3-F9EE-BFDA-09ABC8054902}"/>
              </a:ext>
            </a:extLst>
          </p:cNvPr>
          <p:cNvSpPr>
            <a:spLocks noGrp="1"/>
          </p:cNvSpPr>
          <p:nvPr>
            <p:ph type="sldNum" sz="quarter" idx="12"/>
          </p:nvPr>
        </p:nvSpPr>
        <p:spPr/>
        <p:txBody>
          <a:bodyPr/>
          <a:lstStyle/>
          <a:p>
            <a:fld id="{FC214D03-7DAC-454B-9A13-F1D3A0D333B7}" type="slidenum">
              <a:rPr lang="en-CA" smtClean="0"/>
              <a:t>3</a:t>
            </a:fld>
            <a:endParaRPr lang="en-CA" dirty="0"/>
          </a:p>
        </p:txBody>
      </p:sp>
      <p:sp>
        <p:nvSpPr>
          <p:cNvPr id="6" name="Date Placeholder 5">
            <a:extLst>
              <a:ext uri="{FF2B5EF4-FFF2-40B4-BE49-F238E27FC236}">
                <a16:creationId xmlns:a16="http://schemas.microsoft.com/office/drawing/2014/main" id="{9D8C49A7-A66C-8097-9E81-5BE67E84EA25}"/>
              </a:ext>
            </a:extLst>
          </p:cNvPr>
          <p:cNvSpPr>
            <a:spLocks noGrp="1"/>
          </p:cNvSpPr>
          <p:nvPr>
            <p:ph type="dt" sz="half" idx="10"/>
          </p:nvPr>
        </p:nvSpPr>
        <p:spPr/>
        <p:txBody>
          <a:bodyPr/>
          <a:lstStyle/>
          <a:p>
            <a:r>
              <a:rPr lang="en-CA" dirty="0" err="1"/>
              <a:t>Juillet</a:t>
            </a:r>
            <a:r>
              <a:rPr lang="en-CA" dirty="0"/>
              <a:t> 2024</a:t>
            </a:r>
          </a:p>
        </p:txBody>
      </p:sp>
    </p:spTree>
    <p:extLst>
      <p:ext uri="{BB962C8B-B14F-4D97-AF65-F5344CB8AC3E}">
        <p14:creationId xmlns:p14="http://schemas.microsoft.com/office/powerpoint/2010/main" val="290438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305F-A7FD-D5F9-787E-F9AEBEA19680}"/>
              </a:ext>
            </a:extLst>
          </p:cNvPr>
          <p:cNvSpPr>
            <a:spLocks noGrp="1"/>
          </p:cNvSpPr>
          <p:nvPr>
            <p:ph type="title"/>
          </p:nvPr>
        </p:nvSpPr>
        <p:spPr>
          <a:xfrm>
            <a:off x="1755913" y="1730100"/>
            <a:ext cx="10660117" cy="1164130"/>
          </a:xfrm>
        </p:spPr>
        <p:txBody>
          <a:bodyPr>
            <a:normAutofit/>
          </a:bodyPr>
          <a:lstStyle/>
          <a:p>
            <a:r>
              <a:rPr lang="en-CA" sz="2800" b="1" dirty="0">
                <a:solidFill>
                  <a:srgbClr val="016DAF"/>
                </a:solidFill>
                <a:effectLst/>
                <a:latin typeface="Aptos" panose="020B0004020202020204" pitchFamily="34" charset="0"/>
                <a:ea typeface="Times New Roman" panose="02020603050405020304" pitchFamily="18" charset="0"/>
                <a:cs typeface="Aptos" panose="020B0004020202020204" pitchFamily="34" charset="0"/>
              </a:rPr>
              <a:t>Subvention </a:t>
            </a:r>
            <a:r>
              <a:rPr lang="en-CA" sz="2800" b="1" dirty="0" err="1">
                <a:solidFill>
                  <a:srgbClr val="016DAF"/>
                </a:solidFill>
                <a:effectLst/>
                <a:latin typeface="Aptos" panose="020B0004020202020204" pitchFamily="34" charset="0"/>
                <a:ea typeface="Times New Roman" panose="02020603050405020304" pitchFamily="18" charset="0"/>
                <a:cs typeface="Aptos" panose="020B0004020202020204" pitchFamily="34" charset="0"/>
              </a:rPr>
              <a:t>en</a:t>
            </a:r>
            <a:r>
              <a:rPr lang="en-CA" sz="2800" b="1" dirty="0">
                <a:solidFill>
                  <a:srgbClr val="016DAF"/>
                </a:solidFill>
                <a:effectLst/>
                <a:latin typeface="Aptos" panose="020B0004020202020204" pitchFamily="34" charset="0"/>
                <a:ea typeface="Times New Roman" panose="02020603050405020304" pitchFamily="18" charset="0"/>
                <a:cs typeface="Aptos" panose="020B0004020202020204" pitchFamily="34" charset="0"/>
              </a:rPr>
              <a:t> matière de NRF</a:t>
            </a:r>
            <a:endParaRPr lang="en-CA" sz="2800" dirty="0">
              <a:solidFill>
                <a:srgbClr val="016DAF"/>
              </a:solidFill>
            </a:endParaRPr>
          </a:p>
        </p:txBody>
      </p:sp>
      <p:sp>
        <p:nvSpPr>
          <p:cNvPr id="3" name="Content Placeholder 2">
            <a:extLst>
              <a:ext uri="{FF2B5EF4-FFF2-40B4-BE49-F238E27FC236}">
                <a16:creationId xmlns:a16="http://schemas.microsoft.com/office/drawing/2014/main" id="{220D199C-0E6C-64AF-C8AD-C93A0150C110}"/>
              </a:ext>
            </a:extLst>
          </p:cNvPr>
          <p:cNvSpPr>
            <a:spLocks noGrp="1"/>
          </p:cNvSpPr>
          <p:nvPr>
            <p:ph idx="1"/>
          </p:nvPr>
        </p:nvSpPr>
        <p:spPr>
          <a:xfrm>
            <a:off x="1755913" y="2693445"/>
            <a:ext cx="10197548" cy="4351338"/>
          </a:xfrm>
        </p:spPr>
        <p:txBody>
          <a:bodyPr>
            <a:normAutofit/>
          </a:bodyPr>
          <a:lstStyle/>
          <a:p>
            <a:pPr marL="0" indent="0">
              <a:lnSpc>
                <a:spcPct val="100000"/>
              </a:lnSpc>
              <a:spcBef>
                <a:spcPts val="0"/>
              </a:spcBef>
              <a:buSzPts val="1900"/>
              <a:buNone/>
            </a:pPr>
            <a:r>
              <a:rPr lang="fr-CA" sz="1600" b="1" dirty="0">
                <a:latin typeface="Arial" panose="020B0604020202020204" pitchFamily="34" charset="0"/>
                <a:ea typeface="Times New Roman" panose="02020603050405020304" pitchFamily="18" charset="0"/>
                <a:cs typeface="Arial" panose="020B0604020202020204" pitchFamily="34" charset="0"/>
              </a:rPr>
              <a:t>Recommandation du rapport mixte de 2017 : Créer des subventions de </a:t>
            </a:r>
            <a:r>
              <a:rPr lang="fr-CA" sz="1600" b="1" dirty="0">
                <a:latin typeface="Arial" panose="020B0604020202020204" pitchFamily="34" charset="0"/>
                <a:cs typeface="Arial" panose="020B0604020202020204" pitchFamily="34" charset="0"/>
              </a:rPr>
              <a:t>10 ans </a:t>
            </a:r>
            <a:r>
              <a:rPr lang="fr-CA" sz="1600" b="1" dirty="0">
                <a:latin typeface="Arial" panose="020B0604020202020204" pitchFamily="34" charset="0"/>
                <a:ea typeface="Times New Roman" panose="02020603050405020304" pitchFamily="18" charset="0"/>
                <a:cs typeface="Arial" panose="020B0604020202020204" pitchFamily="34" charset="0"/>
              </a:rPr>
              <a:t>pour les Premières Nations admissibles</a:t>
            </a:r>
            <a:endParaRPr lang="fr-CA" sz="1600" b="1" dirty="0">
              <a:latin typeface="Arial" panose="020B0604020202020204" pitchFamily="34" charset="0"/>
              <a:cs typeface="Arial" panose="020B0604020202020204" pitchFamily="34" charset="0"/>
            </a:endParaRPr>
          </a:p>
          <a:p>
            <a:pPr marL="457200" lvl="1" indent="-285750">
              <a:lnSpc>
                <a:spcPct val="100000"/>
              </a:lnSpc>
              <a:buSzPts val="1900"/>
              <a:buFont typeface="Arial" panose="020B0604020202020204" pitchFamily="34" charset="0"/>
              <a:buChar char="•"/>
            </a:pPr>
            <a:r>
              <a:rPr lang="fr-CA" sz="1600" dirty="0">
                <a:latin typeface="Arial" panose="020B0604020202020204" pitchFamily="34" charset="0"/>
                <a:cs typeface="Arial" panose="020B0604020202020204" pitchFamily="34" charset="0"/>
              </a:rPr>
              <a:t>Élaboration d'une subvention de la NRF, qui est mise en œuvre en 2019-2020 par SAC</a:t>
            </a:r>
          </a:p>
          <a:p>
            <a:pPr marL="457200" lvl="1" indent="-285750">
              <a:lnSpc>
                <a:spcPct val="100000"/>
              </a:lnSpc>
              <a:buSzPts val="1900"/>
              <a:buFont typeface="Arial" panose="020B0604020202020204" pitchFamily="34" charset="0"/>
              <a:buChar char="•"/>
            </a:pPr>
            <a:r>
              <a:rPr lang="fr-CA" sz="1600" dirty="0">
                <a:latin typeface="Arial" panose="020B0604020202020204" pitchFamily="34" charset="0"/>
                <a:cs typeface="Arial" panose="020B0604020202020204" pitchFamily="34" charset="0"/>
              </a:rPr>
              <a:t>Actuellement,154 gouvernements des Premières Nations reçoivent une subvention de la NRF (160 prévues en 2024-2025).</a:t>
            </a:r>
          </a:p>
          <a:p>
            <a:pPr marL="457200" lvl="1" indent="-285750">
              <a:lnSpc>
                <a:spcPct val="100000"/>
              </a:lnSpc>
              <a:buSzPts val="1900"/>
            </a:pPr>
            <a:r>
              <a:rPr lang="fr-CA" sz="1600" dirty="0">
                <a:latin typeface="Arial" panose="020B0604020202020204" pitchFamily="34" charset="0"/>
                <a:cs typeface="Arial" panose="020B0604020202020204" pitchFamily="34" charset="0"/>
              </a:rPr>
              <a:t>Mise en place, en 2021-2022, de l'indexation du financement annuel de la subvention de la NRF</a:t>
            </a:r>
          </a:p>
          <a:p>
            <a:pPr marL="457200" lvl="1" indent="-285750">
              <a:lnSpc>
                <a:spcPct val="100000"/>
              </a:lnSpc>
              <a:buSzPts val="1900"/>
              <a:buFont typeface="Arial" panose="020B0604020202020204" pitchFamily="34" charset="0"/>
              <a:buChar char="•"/>
            </a:pPr>
            <a:r>
              <a:rPr lang="fr-CA" sz="1600" dirty="0">
                <a:latin typeface="Arial" panose="020B0604020202020204" pitchFamily="34" charset="0"/>
                <a:cs typeface="Arial" panose="020B0604020202020204" pitchFamily="34" charset="0"/>
              </a:rPr>
              <a:t>L'APN travaille actuellement avec SAC pour : </a:t>
            </a:r>
          </a:p>
          <a:p>
            <a:pPr marL="685800" lvl="4" indent="-285750">
              <a:lnSpc>
                <a:spcPct val="100000"/>
              </a:lnSpc>
              <a:buSzPts val="1900"/>
              <a:buFontTx/>
              <a:buChar char="-"/>
            </a:pPr>
            <a:r>
              <a:rPr lang="en-US" sz="1600" dirty="0" err="1">
                <a:latin typeface="Arial" panose="020B0604020202020204" pitchFamily="34" charset="0"/>
                <a:cs typeface="Arial" panose="020B0604020202020204" pitchFamily="34" charset="0"/>
              </a:rPr>
              <a:t>inclure</a:t>
            </a:r>
            <a:r>
              <a:rPr lang="en-US" sz="1600" dirty="0">
                <a:latin typeface="Arial" panose="020B0604020202020204" pitchFamily="34" charset="0"/>
                <a:cs typeface="Arial" panose="020B0604020202020204" pitchFamily="34" charset="0"/>
              </a:rPr>
              <a:t> les conseils </a:t>
            </a:r>
            <a:r>
              <a:rPr lang="en-US" sz="1600" dirty="0" err="1">
                <a:latin typeface="Arial" panose="020B0604020202020204" pitchFamily="34" charset="0"/>
                <a:cs typeface="Arial" panose="020B0604020202020204" pitchFamily="34" charset="0"/>
              </a:rPr>
              <a:t>tribaux</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intéressés</a:t>
            </a:r>
            <a:r>
              <a:rPr lang="en-US" sz="1600" dirty="0">
                <a:latin typeface="Arial" panose="020B0604020202020204" pitchFamily="34" charset="0"/>
                <a:cs typeface="Arial" panose="020B0604020202020204" pitchFamily="34" charset="0"/>
              </a:rPr>
              <a:t>, les </a:t>
            </a:r>
            <a:r>
              <a:rPr lang="en-US" sz="1600" dirty="0" err="1">
                <a:latin typeface="Arial" panose="020B0604020202020204" pitchFamily="34" charset="0"/>
                <a:cs typeface="Arial" panose="020B0604020202020204" pitchFamily="34" charset="0"/>
              </a:rPr>
              <a:t>autorités</a:t>
            </a:r>
            <a:r>
              <a:rPr lang="en-US" sz="1600" dirty="0">
                <a:latin typeface="Arial" panose="020B0604020202020204" pitchFamily="34" charset="0"/>
                <a:cs typeface="Arial" panose="020B0604020202020204" pitchFamily="34" charset="0"/>
              </a:rPr>
              <a:t> sanitaires des Premières Nations et </a:t>
            </a:r>
            <a:r>
              <a:rPr lang="en-US" sz="1600" dirty="0" err="1">
                <a:latin typeface="Arial" panose="020B0604020202020204" pitchFamily="34" charset="0"/>
                <a:cs typeface="Arial" panose="020B0604020202020204" pitchFamily="34" charset="0"/>
              </a:rPr>
              <a:t>d'autres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prestataires</a:t>
            </a:r>
            <a:r>
              <a:rPr lang="en-US" sz="1600" dirty="0">
                <a:latin typeface="Arial" panose="020B0604020202020204" pitchFamily="34" charset="0"/>
                <a:cs typeface="Arial" panose="020B0604020202020204" pitchFamily="34" charset="0"/>
              </a:rPr>
              <a:t> de services </a:t>
            </a:r>
            <a:r>
              <a:rPr lang="en-US" sz="1600" dirty="0" err="1">
                <a:latin typeface="Arial" panose="020B0604020202020204" pitchFamily="34" charset="0"/>
                <a:cs typeface="Arial" panose="020B0604020202020204" pitchFamily="34" charset="0"/>
              </a:rPr>
              <a:t>dirigés</a:t>
            </a:r>
            <a:r>
              <a:rPr lang="en-US" sz="1600" dirty="0">
                <a:latin typeface="Arial" panose="020B0604020202020204" pitchFamily="34" charset="0"/>
                <a:cs typeface="Arial" panose="020B0604020202020204" pitchFamily="34" charset="0"/>
              </a:rPr>
              <a:t> par les Premières Nations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tant que </a:t>
            </a:r>
            <a:r>
              <a:rPr lang="en-US" sz="1600" dirty="0" err="1">
                <a:latin typeface="Arial" panose="020B0604020202020204" pitchFamily="34" charset="0"/>
                <a:cs typeface="Arial" panose="020B0604020202020204" pitchFamily="34" charset="0"/>
              </a:rPr>
              <a:t>bénéficiaires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admissibles</a:t>
            </a:r>
            <a:r>
              <a:rPr lang="en-US" sz="1600" dirty="0">
                <a:latin typeface="Arial" panose="020B0604020202020204" pitchFamily="34" charset="0"/>
                <a:cs typeface="Arial" panose="020B0604020202020204" pitchFamily="34" charset="0"/>
              </a:rPr>
              <a:t>; </a:t>
            </a:r>
          </a:p>
          <a:p>
            <a:pPr marL="685800" lvl="4" indent="-285750">
              <a:lnSpc>
                <a:spcPct val="100000"/>
              </a:lnSpc>
              <a:buSzPts val="1900"/>
              <a:buFontTx/>
              <a:buChar char="-"/>
            </a:pPr>
            <a:r>
              <a:rPr lang="en-US" sz="1600" dirty="0" err="1">
                <a:latin typeface="Arial" panose="020B0604020202020204" pitchFamily="34" charset="0"/>
                <a:cs typeface="Arial" panose="020B0604020202020204" pitchFamily="34" charset="0"/>
              </a:rPr>
              <a:t>poursuivre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l'examen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l’admissibilité</a:t>
            </a:r>
            <a:r>
              <a:rPr lang="en-US" sz="1600" dirty="0">
                <a:latin typeface="Arial" panose="020B0604020202020204" pitchFamily="34" charset="0"/>
                <a:cs typeface="Arial" panose="020B0604020202020204" pitchFamily="34" charset="0"/>
              </a:rPr>
              <a:t> à la subvention </a:t>
            </a:r>
            <a:r>
              <a:rPr lang="en-US" sz="1600" dirty="0" err="1">
                <a:latin typeface="Arial" panose="020B0604020202020204" pitchFamily="34" charset="0"/>
                <a:cs typeface="Arial" panose="020B0604020202020204" pitchFamily="34" charset="0"/>
              </a:rPr>
              <a:t>concernant</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supplémentaires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afin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réduire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davantage</a:t>
            </a:r>
            <a:r>
              <a:rPr lang="en-US" sz="1600" dirty="0">
                <a:latin typeface="Arial" panose="020B0604020202020204" pitchFamily="34" charset="0"/>
                <a:cs typeface="Arial" panose="020B0604020202020204" pitchFamily="34" charset="0"/>
              </a:rPr>
              <a:t> la charge de travail </a:t>
            </a:r>
            <a:r>
              <a:rPr lang="en-US" sz="1600" dirty="0" err="1">
                <a:latin typeface="Arial" panose="020B0604020202020204" pitchFamily="34" charset="0"/>
                <a:cs typeface="Arial" panose="020B0604020202020204" pitchFamily="34" charset="0"/>
              </a:rPr>
              <a:t>liée</a:t>
            </a:r>
            <a:r>
              <a:rPr lang="en-US" sz="1600" dirty="0">
                <a:latin typeface="Arial" panose="020B0604020202020204" pitchFamily="34" charset="0"/>
                <a:cs typeface="Arial" panose="020B0604020202020204" pitchFamily="34" charset="0"/>
              </a:rPr>
              <a:t> à la </a:t>
            </a:r>
            <a:r>
              <a:rPr lang="en-US" sz="1600" dirty="0" err="1">
                <a:latin typeface="Arial" panose="020B0604020202020204" pitchFamily="34" charset="0"/>
                <a:cs typeface="Arial" panose="020B0604020202020204" pitchFamily="34" charset="0"/>
              </a:rPr>
              <a:t>demande</a:t>
            </a:r>
            <a:r>
              <a:rPr lang="en-US" sz="1600" dirty="0">
                <a:latin typeface="Arial" panose="020B0604020202020204" pitchFamily="34" charset="0"/>
                <a:cs typeface="Arial" panose="020B0604020202020204" pitchFamily="34" charset="0"/>
              </a:rPr>
              <a:t> et à </a:t>
            </a:r>
            <a:r>
              <a:rPr lang="en-US" sz="1600" dirty="0" err="1">
                <a:latin typeface="Arial" panose="020B0604020202020204" pitchFamily="34" charset="0"/>
                <a:cs typeface="Arial" panose="020B0604020202020204" pitchFamily="34" charset="0"/>
              </a:rPr>
              <a:t>l'établissement</a:t>
            </a:r>
            <a:r>
              <a:rPr lang="en-US" sz="1600" dirty="0">
                <a:latin typeface="Arial" panose="020B0604020202020204" pitchFamily="34" charset="0"/>
                <a:cs typeface="Arial" panose="020B0604020202020204" pitchFamily="34" charset="0"/>
              </a:rPr>
              <a:t> de rapports dans le cadre du </a:t>
            </a:r>
            <a:r>
              <a:rPr lang="en-US" sz="1600" dirty="0" err="1">
                <a:latin typeface="Arial" panose="020B0604020202020204" pitchFamily="34" charset="0"/>
                <a:cs typeface="Arial" panose="020B0604020202020204" pitchFamily="34" charset="0"/>
              </a:rPr>
              <a:t>financement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fondé</a:t>
            </a:r>
            <a:r>
              <a:rPr lang="en-US" sz="1600" dirty="0">
                <a:latin typeface="Arial" panose="020B0604020202020204" pitchFamily="34" charset="0"/>
                <a:cs typeface="Arial" panose="020B0604020202020204" pitchFamily="34" charset="0"/>
              </a:rPr>
              <a:t> sur les contributions</a:t>
            </a:r>
          </a:p>
          <a:p>
            <a:pPr marL="457200" lvl="1" indent="-285750">
              <a:lnSpc>
                <a:spcPct val="100000"/>
              </a:lnSpc>
              <a:spcBef>
                <a:spcPts val="600"/>
              </a:spcBef>
              <a:spcAft>
                <a:spcPts val="600"/>
              </a:spcAft>
              <a:buSzPts val="1900"/>
              <a:buFont typeface="Arial" panose="020B0604020202020204" pitchFamily="34" charset="0"/>
              <a:buChar char="•"/>
            </a:pPr>
            <a:r>
              <a:rPr lang="fr-CA" sz="1600" dirty="0">
                <a:latin typeface="Arial" panose="020B0604020202020204" pitchFamily="34" charset="0"/>
                <a:cs typeface="Arial" panose="020B0604020202020204" pitchFamily="34" charset="0"/>
              </a:rPr>
              <a:t>L'évaluation quinquennale de la subvention liée à la NRF est en cours cette année.  </a:t>
            </a:r>
          </a:p>
          <a:p>
            <a:pPr>
              <a:lnSpc>
                <a:spcPct val="100000"/>
              </a:lnSpc>
            </a:pPr>
            <a:endParaRPr lang="fr-CA" sz="16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A34672F-6C51-E089-489F-EF92C2806562}"/>
              </a:ext>
            </a:extLst>
          </p:cNvPr>
          <p:cNvSpPr>
            <a:spLocks noGrp="1"/>
          </p:cNvSpPr>
          <p:nvPr>
            <p:ph type="ftr" sz="quarter" idx="11"/>
          </p:nvPr>
        </p:nvSpPr>
        <p:spPr/>
        <p:txBody>
          <a:bodyPr/>
          <a:lstStyle/>
          <a:p>
            <a:r>
              <a:rPr lang="en-CA" dirty="0"/>
              <a:t>Assemblée des Premières Nations </a:t>
            </a:r>
          </a:p>
        </p:txBody>
      </p:sp>
      <p:sp>
        <p:nvSpPr>
          <p:cNvPr id="5" name="Slide Number Placeholder 4">
            <a:extLst>
              <a:ext uri="{FF2B5EF4-FFF2-40B4-BE49-F238E27FC236}">
                <a16:creationId xmlns:a16="http://schemas.microsoft.com/office/drawing/2014/main" id="{D97E5BA6-A990-AFF6-6BDA-A38BBC78A2AC}"/>
              </a:ext>
            </a:extLst>
          </p:cNvPr>
          <p:cNvSpPr>
            <a:spLocks noGrp="1"/>
          </p:cNvSpPr>
          <p:nvPr>
            <p:ph type="sldNum" sz="quarter" idx="12"/>
          </p:nvPr>
        </p:nvSpPr>
        <p:spPr/>
        <p:txBody>
          <a:bodyPr/>
          <a:lstStyle/>
          <a:p>
            <a:fld id="{FC214D03-7DAC-454B-9A13-F1D3A0D333B7}" type="slidenum">
              <a:rPr lang="en-CA" smtClean="0"/>
              <a:t>4</a:t>
            </a:fld>
            <a:endParaRPr lang="en-CA" dirty="0"/>
          </a:p>
        </p:txBody>
      </p:sp>
      <p:sp>
        <p:nvSpPr>
          <p:cNvPr id="6" name="Date Placeholder 5">
            <a:extLst>
              <a:ext uri="{FF2B5EF4-FFF2-40B4-BE49-F238E27FC236}">
                <a16:creationId xmlns:a16="http://schemas.microsoft.com/office/drawing/2014/main" id="{68E8FF97-3B15-32DE-E440-F8760DFECF64}"/>
              </a:ext>
            </a:extLst>
          </p:cNvPr>
          <p:cNvSpPr>
            <a:spLocks noGrp="1"/>
          </p:cNvSpPr>
          <p:nvPr>
            <p:ph type="dt" sz="half" idx="10"/>
          </p:nvPr>
        </p:nvSpPr>
        <p:spPr/>
        <p:txBody>
          <a:bodyPr/>
          <a:lstStyle/>
          <a:p>
            <a:r>
              <a:rPr lang="en-CA" dirty="0" err="1"/>
              <a:t>Juillet</a:t>
            </a:r>
            <a:r>
              <a:rPr lang="en-CA" dirty="0"/>
              <a:t> 2024</a:t>
            </a:r>
          </a:p>
        </p:txBody>
      </p:sp>
    </p:spTree>
    <p:extLst>
      <p:ext uri="{BB962C8B-B14F-4D97-AF65-F5344CB8AC3E}">
        <p14:creationId xmlns:p14="http://schemas.microsoft.com/office/powerpoint/2010/main" val="255250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1775254" y="1544569"/>
            <a:ext cx="11304396" cy="1325563"/>
          </a:xfrm>
        </p:spPr>
        <p:txBody>
          <a:bodyPr>
            <a:normAutofit/>
          </a:bodyPr>
          <a:lstStyle/>
          <a:p>
            <a:r>
              <a:rPr lang="en" sz="2800" b="1" dirty="0">
                <a:solidFill>
                  <a:srgbClr val="016DAF"/>
                </a:solidFill>
                <a:latin typeface="Arial" panose="020B0604020202020204" pitchFamily="34" charset="0"/>
                <a:cs typeface="Arial" panose="020B0604020202020204" pitchFamily="34" charset="0"/>
              </a:rPr>
              <a:t>Recommandations clés du </a:t>
            </a:r>
            <a:r>
              <a:rPr lang="fr-CA" sz="2800" b="1" dirty="0">
                <a:solidFill>
                  <a:srgbClr val="016DAF"/>
                </a:solidFill>
                <a:latin typeface="Arial" panose="020B0604020202020204" pitchFamily="34" charset="0"/>
                <a:cs typeface="Arial" panose="020B0604020202020204" pitchFamily="34" charset="0"/>
              </a:rPr>
              <a:t>CCMRF : Gouvernance</a:t>
            </a:r>
            <a:endParaRPr lang="en-US" sz="2800" dirty="0">
              <a:solidFill>
                <a:srgbClr val="016DA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F55F378-D7DE-76BE-524A-6E588D7A2E26}"/>
              </a:ext>
            </a:extLst>
          </p:cNvPr>
          <p:cNvSpPr txBox="1">
            <a:spLocks/>
          </p:cNvSpPr>
          <p:nvPr/>
        </p:nvSpPr>
        <p:spPr>
          <a:xfrm>
            <a:off x="743722" y="2724358"/>
            <a:ext cx="6199751" cy="47247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chemeClr val="tx1"/>
                </a:solidFill>
                <a:latin typeface="Arial" panose="020B0604020202020204" pitchFamily="34" charset="0"/>
                <a:ea typeface="Noto Sans"/>
                <a:cs typeface="Arial" panose="020B0604020202020204" pitchFamily="34" charset="0"/>
              </a:rPr>
              <a:t>Recommandation 9 : </a:t>
            </a:r>
            <a:r>
              <a:rPr lang="en-US" sz="1200" dirty="0">
                <a:solidFill>
                  <a:schemeClr val="tx1"/>
                </a:solidFill>
                <a:latin typeface="Arial" panose="020B0604020202020204" pitchFamily="34" charset="0"/>
                <a:ea typeface="Noto Sans"/>
                <a:cs typeface="Arial" panose="020B0604020202020204" pitchFamily="34" charset="0"/>
              </a:rPr>
              <a:t>Le comité recommande que des augmentations immédiates du financement soient accordées aux gouvernements des Premières Nations pour soutenir les coûts généraux d'administration et de gouvernance du gouvernement (c'est-à-dire, sur la base des meilleures informations disponibles).</a:t>
            </a:r>
          </a:p>
          <a:p>
            <a:r>
              <a:rPr lang="en-US" sz="1200" b="1" dirty="0">
                <a:solidFill>
                  <a:schemeClr val="tx1"/>
                </a:solidFill>
                <a:latin typeface="Arial" panose="020B0604020202020204" pitchFamily="34" charset="0"/>
                <a:ea typeface="Noto Sans"/>
                <a:cs typeface="Arial" panose="020B0604020202020204" pitchFamily="34" charset="0"/>
              </a:rPr>
              <a:t>Recommandation 10 : </a:t>
            </a:r>
            <a:r>
              <a:rPr lang="en-US" sz="1200" dirty="0">
                <a:solidFill>
                  <a:schemeClr val="tx1"/>
                </a:solidFill>
                <a:latin typeface="Arial" panose="020B0604020202020204" pitchFamily="34" charset="0"/>
                <a:ea typeface="Noto Sans"/>
                <a:cs typeface="Arial" panose="020B0604020202020204" pitchFamily="34" charset="0"/>
              </a:rPr>
              <a:t>Sous réserve d'un engagement approfondi avec les Premières Nations, le comité recommande que le Canada et les Premières Nations entreprennent une étude exhaustive des coûts afin de déterminer les besoins de financement des Premières Nations pour couvrir les frais généraux d'administration et de gouvernance.</a:t>
            </a:r>
          </a:p>
          <a:p>
            <a:r>
              <a:rPr lang="en-US" sz="1200" b="1" dirty="0">
                <a:solidFill>
                  <a:schemeClr val="tx1"/>
                </a:solidFill>
                <a:latin typeface="Arial" panose="020B0604020202020204" pitchFamily="34" charset="0"/>
                <a:ea typeface="Noto Sans"/>
                <a:cs typeface="Arial" panose="020B0604020202020204" pitchFamily="34" charset="0"/>
              </a:rPr>
              <a:t>Recommandation 12 : </a:t>
            </a:r>
            <a:r>
              <a:rPr lang="en-US" sz="1200" dirty="0">
                <a:solidFill>
                  <a:schemeClr val="tx1"/>
                </a:solidFill>
                <a:latin typeface="Arial" panose="020B0604020202020204" pitchFamily="34" charset="0"/>
                <a:ea typeface="Noto Sans"/>
                <a:cs typeface="Arial" panose="020B0604020202020204" pitchFamily="34" charset="0"/>
              </a:rPr>
              <a:t>Le </a:t>
            </a:r>
            <a:r>
              <a:rPr lang="en-US" sz="1200" dirty="0" err="1">
                <a:solidFill>
                  <a:schemeClr val="tx1"/>
                </a:solidFill>
                <a:latin typeface="Arial" panose="020B0604020202020204" pitchFamily="34" charset="0"/>
                <a:ea typeface="Noto Sans"/>
                <a:cs typeface="Arial" panose="020B0604020202020204" pitchFamily="34" charset="0"/>
              </a:rPr>
              <a:t>comité</a:t>
            </a:r>
            <a:r>
              <a:rPr lang="en-US" sz="1200" dirty="0">
                <a:solidFill>
                  <a:schemeClr val="tx1"/>
                </a:solidFill>
                <a:latin typeface="Arial" panose="020B0604020202020204" pitchFamily="34" charset="0"/>
                <a:ea typeface="Noto Sans"/>
                <a:cs typeface="Arial" panose="020B0604020202020204" pitchFamily="34" charset="0"/>
              </a:rPr>
              <a:t> recommande que, dans l'immédiat, un financement suffisant et stable soit fourni aux institutions existantes qui apportent un soutien au renforcement des capacités des gouvernements et des professionnels des Premières Nations, notamment en s'éloignant d'un </a:t>
            </a:r>
            <a:r>
              <a:rPr lang="en-US" sz="1200" dirty="0" err="1">
                <a:solidFill>
                  <a:schemeClr val="tx1"/>
                </a:solidFill>
                <a:latin typeface="Arial" panose="020B0604020202020204" pitchFamily="34" charset="0"/>
                <a:ea typeface="Noto Sans"/>
                <a:cs typeface="Arial" panose="020B0604020202020204" pitchFamily="34" charset="0"/>
              </a:rPr>
              <a:t>financement</a:t>
            </a:r>
            <a:r>
              <a:rPr lang="en-US" sz="1200" dirty="0">
                <a:solidFill>
                  <a:schemeClr val="tx1"/>
                </a:solidFill>
                <a:latin typeface="Arial" panose="020B0604020202020204" pitchFamily="34" charset="0"/>
                <a:ea typeface="Noto Sans"/>
                <a:cs typeface="Arial" panose="020B0604020202020204" pitchFamily="34" charset="0"/>
              </a:rPr>
              <a:t> </a:t>
            </a:r>
            <a:r>
              <a:rPr lang="en-US" sz="1200" dirty="0" err="1">
                <a:solidFill>
                  <a:schemeClr val="tx1"/>
                </a:solidFill>
                <a:latin typeface="Arial" panose="020B0604020202020204" pitchFamily="34" charset="0"/>
                <a:ea typeface="Noto Sans"/>
                <a:cs typeface="Arial" panose="020B0604020202020204" pitchFamily="34" charset="0"/>
              </a:rPr>
              <a:t>fondé</a:t>
            </a:r>
            <a:r>
              <a:rPr lang="en-US" sz="1200" dirty="0">
                <a:solidFill>
                  <a:schemeClr val="tx1"/>
                </a:solidFill>
                <a:latin typeface="Arial" panose="020B0604020202020204" pitchFamily="34" charset="0"/>
                <a:ea typeface="Noto Sans"/>
                <a:cs typeface="Arial" panose="020B0604020202020204" pitchFamily="34" charset="0"/>
              </a:rPr>
              <a:t> sur des propositions et limité dans le temps.</a:t>
            </a:r>
          </a:p>
          <a:p>
            <a:r>
              <a:rPr lang="en-US" sz="1200" b="1" dirty="0">
                <a:solidFill>
                  <a:schemeClr val="tx1"/>
                </a:solidFill>
                <a:latin typeface="Arial" panose="020B0604020202020204" pitchFamily="34" charset="0"/>
                <a:ea typeface="Noto Sans"/>
                <a:cs typeface="Arial" panose="020B0604020202020204" pitchFamily="34" charset="0"/>
              </a:rPr>
              <a:t>Recommandation 14 : </a:t>
            </a:r>
            <a:r>
              <a:rPr lang="en-US" sz="1200" dirty="0">
                <a:solidFill>
                  <a:schemeClr val="tx1"/>
                </a:solidFill>
                <a:latin typeface="Arial" panose="020B0604020202020204" pitchFamily="34" charset="0"/>
                <a:ea typeface="Noto Sans"/>
                <a:cs typeface="Arial" panose="020B0604020202020204" pitchFamily="34" charset="0"/>
              </a:rPr>
              <a:t>Le comité recommande au ministre d'abolir la </a:t>
            </a:r>
            <a:r>
              <a:rPr lang="en-US" sz="1200" i="1" dirty="0">
                <a:solidFill>
                  <a:schemeClr val="tx1"/>
                </a:solidFill>
                <a:latin typeface="Arial" panose="020B0604020202020204" pitchFamily="34" charset="0"/>
                <a:ea typeface="Noto Sans"/>
                <a:cs typeface="Arial" panose="020B0604020202020204" pitchFamily="34" charset="0"/>
              </a:rPr>
              <a:t>politique de la prevention et gestion des manquements </a:t>
            </a:r>
            <a:r>
              <a:rPr lang="en-US" sz="1200" dirty="0">
                <a:solidFill>
                  <a:schemeClr val="tx1"/>
                </a:solidFill>
                <a:latin typeface="Arial" panose="020B0604020202020204" pitchFamily="34" charset="0"/>
                <a:ea typeface="Noto Sans"/>
                <a:cs typeface="Arial" panose="020B0604020202020204" pitchFamily="34" charset="0"/>
              </a:rPr>
              <a:t>de</a:t>
            </a:r>
            <a:r>
              <a:rPr lang="en-US" sz="1200" i="1" dirty="0">
                <a:solidFill>
                  <a:schemeClr val="tx1"/>
                </a:solidFill>
                <a:latin typeface="Arial" panose="020B0604020202020204" pitchFamily="34" charset="0"/>
                <a:ea typeface="Noto Sans"/>
                <a:cs typeface="Arial" panose="020B0604020202020204" pitchFamily="34" charset="0"/>
              </a:rPr>
              <a:t> </a:t>
            </a:r>
            <a:r>
              <a:rPr lang="en-US" sz="1200" dirty="0">
                <a:solidFill>
                  <a:schemeClr val="tx1"/>
                </a:solidFill>
                <a:latin typeface="Arial" panose="020B0604020202020204" pitchFamily="34" charset="0"/>
                <a:ea typeface="Noto Sans"/>
                <a:cs typeface="Arial" panose="020B0604020202020204" pitchFamily="34" charset="0"/>
              </a:rPr>
              <a:t>SAC, y compris le recours à des gestionnaires tiers, et de la remplacer par un système de soutien au renforcement des capacités fourni par les institutions des Premières Nations.</a:t>
            </a:r>
          </a:p>
        </p:txBody>
      </p:sp>
      <p:sp>
        <p:nvSpPr>
          <p:cNvPr id="5" name="TextBox 4">
            <a:extLst>
              <a:ext uri="{FF2B5EF4-FFF2-40B4-BE49-F238E27FC236}">
                <a16:creationId xmlns:a16="http://schemas.microsoft.com/office/drawing/2014/main" id="{BF6F6CCF-688A-2681-9132-F12A49DBE2A0}"/>
              </a:ext>
            </a:extLst>
          </p:cNvPr>
          <p:cNvSpPr txBox="1"/>
          <p:nvPr/>
        </p:nvSpPr>
        <p:spPr>
          <a:xfrm>
            <a:off x="7427452" y="2724358"/>
            <a:ext cx="4329119" cy="3477875"/>
          </a:xfrm>
          <a:prstGeom prst="rect">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wrap="square">
            <a:spAutoFit/>
          </a:bodyPr>
          <a:lstStyle/>
          <a:p>
            <a:pPr lvl="0" algn="l" rtl="0">
              <a:spcBef>
                <a:spcPts val="0"/>
              </a:spcBef>
              <a:spcAft>
                <a:spcPts val="0"/>
              </a:spcAft>
            </a:pPr>
            <a:r>
              <a:rPr lang="en-US" sz="1600" b="1" dirty="0">
                <a:solidFill>
                  <a:srgbClr val="016DAF"/>
                </a:solidFill>
                <a:latin typeface="Arial" panose="020B0604020202020204" pitchFamily="34" charset="0"/>
                <a:ea typeface="Noto Sans" panose="020B0502040504020204" pitchFamily="34" charset="0"/>
                <a:cs typeface="Arial" panose="020B0604020202020204" pitchFamily="34" charset="0"/>
              </a:rPr>
              <a:t>Action concertée :</a:t>
            </a:r>
          </a:p>
          <a:p>
            <a:pPr marL="285750" lvl="0" indent="-285750" algn="l" rtl="0">
              <a:spcBef>
                <a:spcPts val="0"/>
              </a:spcBef>
              <a:spcAft>
                <a:spcPts val="0"/>
              </a:spcAft>
              <a:buFont typeface="Arial" panose="020B0604020202020204" pitchFamily="34" charset="0"/>
              <a:buChar char="•"/>
            </a:pPr>
            <a:endParaRPr lang="en-US" sz="1600"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lvl="0" indent="-285750">
              <a:buFont typeface="Arial" panose="020B0604020202020204" pitchFamily="34" charset="0"/>
              <a:buChar char="•"/>
            </a:pP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Identifier10 fonctions de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gouvernance</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moderne</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apparues</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depuis l'élaboration de la formule de financement du soutien aux bandes. </a:t>
            </a:r>
          </a:p>
          <a:p>
            <a:pPr marL="742950" lvl="1" indent="-285750">
              <a:buFont typeface="Aptos" panose="020B0004020202020204" pitchFamily="34" charset="0"/>
              <a:buChar char="→"/>
            </a:pPr>
            <a:r>
              <a:rPr lang="en-US" sz="1200" i="1" dirty="0">
                <a:solidFill>
                  <a:srgbClr val="016DAF"/>
                </a:solidFill>
                <a:latin typeface="Arial" panose="020B0604020202020204" pitchFamily="34" charset="0"/>
                <a:ea typeface="Noto Sans" panose="020B0502040504020204" pitchFamily="34" charset="0"/>
                <a:cs typeface="Arial" panose="020B0604020202020204" pitchFamily="34" charset="0"/>
              </a:rPr>
              <a:t>Notamment la gestion financière, les ressources humaines, la gestion de l'information et des technologies de l'information, la législation, les relations extérieures et les communications. </a:t>
            </a:r>
          </a:p>
          <a:p>
            <a:pPr marL="285750" indent="-285750">
              <a:spcBef>
                <a:spcPts val="0"/>
              </a:spcBef>
            </a:pPr>
            <a:r>
              <a:rPr lang="en-US" sz="1400" strike="sngStrike" dirty="0">
                <a:solidFill>
                  <a:srgbClr val="016DAF"/>
                </a:solidFill>
                <a:latin typeface="Arial" panose="020B0604020202020204" pitchFamily="34" charset="0"/>
                <a:ea typeface="Noto Sans" panose="020B0502040504020204" pitchFamily="34" charset="0"/>
                <a:cs typeface="Arial" panose="020B0604020202020204" pitchFamily="34" charset="0"/>
              </a:rPr>
              <a:t> </a:t>
            </a:r>
          </a:p>
          <a:p>
            <a:pPr marL="285750" lvl="0" indent="-285750" algn="l" rtl="0">
              <a:spcBef>
                <a:spcPts val="0"/>
              </a:spcBef>
              <a:spcAft>
                <a:spcPts val="0"/>
              </a:spcAft>
              <a:buFont typeface="Arial" panose="020B0604020202020204" pitchFamily="34" charset="0"/>
              <a:buChar char="•"/>
            </a:pP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Rechercher une autorité politique et une augmentation du financement des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programmes</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tenant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compte</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de l'ensemble des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responsabilités</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détenues</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par les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gouvernements</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des Premières Nations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en</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matière de gouvernance et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d'administration</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 </a:t>
            </a:r>
            <a:r>
              <a:rPr lang="en-US" sz="1400" dirty="0" err="1">
                <a:solidFill>
                  <a:srgbClr val="016DAF"/>
                </a:solidFill>
                <a:latin typeface="Arial" panose="020B0604020202020204" pitchFamily="34" charset="0"/>
                <a:ea typeface="Noto Sans" panose="020B0502040504020204" pitchFamily="34" charset="0"/>
                <a:cs typeface="Arial" panose="020B0604020202020204" pitchFamily="34" charset="0"/>
              </a:rPr>
              <a:t>publique</a:t>
            </a:r>
            <a:r>
              <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rPr>
              <a:t>.</a:t>
            </a:r>
          </a:p>
        </p:txBody>
      </p:sp>
    </p:spTree>
    <p:extLst>
      <p:ext uri="{BB962C8B-B14F-4D97-AF65-F5344CB8AC3E}">
        <p14:creationId xmlns:p14="http://schemas.microsoft.com/office/powerpoint/2010/main" val="426145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1762538" y="1584869"/>
            <a:ext cx="11343861" cy="1325563"/>
          </a:xfrm>
        </p:spPr>
        <p:txBody>
          <a:bodyPr>
            <a:normAutofit/>
          </a:bodyPr>
          <a:lstStyle/>
          <a:p>
            <a:r>
              <a:rPr lang="en-US" sz="2500" b="1" dirty="0" err="1">
                <a:solidFill>
                  <a:srgbClr val="016DAF"/>
                </a:solidFill>
                <a:latin typeface="Arial" panose="020B0604020202020204" pitchFamily="34" charset="0"/>
                <a:cs typeface="Arial" panose="020B0604020202020204" pitchFamily="34" charset="0"/>
              </a:rPr>
              <a:t>Recommandations</a:t>
            </a:r>
            <a:r>
              <a:rPr lang="en-US" sz="2500" b="1" dirty="0">
                <a:solidFill>
                  <a:srgbClr val="016DAF"/>
                </a:solidFill>
                <a:latin typeface="Arial" panose="020B0604020202020204" pitchFamily="34" charset="0"/>
                <a:cs typeface="Arial" panose="020B0604020202020204" pitchFamily="34" charset="0"/>
              </a:rPr>
              <a:t> </a:t>
            </a:r>
            <a:r>
              <a:rPr lang="en-US" sz="2500" b="1" dirty="0" err="1">
                <a:solidFill>
                  <a:srgbClr val="016DAF"/>
                </a:solidFill>
                <a:latin typeface="Arial" panose="020B0604020202020204" pitchFamily="34" charset="0"/>
                <a:cs typeface="Arial" panose="020B0604020202020204" pitchFamily="34" charset="0"/>
              </a:rPr>
              <a:t>clés</a:t>
            </a:r>
            <a:r>
              <a:rPr lang="en-US" sz="2500" b="1" dirty="0">
                <a:solidFill>
                  <a:srgbClr val="016DAF"/>
                </a:solidFill>
                <a:latin typeface="Arial" panose="020B0604020202020204" pitchFamily="34" charset="0"/>
                <a:cs typeface="Arial" panose="020B0604020202020204" pitchFamily="34" charset="0"/>
              </a:rPr>
              <a:t> du CCMRF : Transferts et institutions</a:t>
            </a:r>
          </a:p>
        </p:txBody>
      </p:sp>
      <p:sp>
        <p:nvSpPr>
          <p:cNvPr id="4" name="Content Placeholder 2">
            <a:extLst>
              <a:ext uri="{FF2B5EF4-FFF2-40B4-BE49-F238E27FC236}">
                <a16:creationId xmlns:a16="http://schemas.microsoft.com/office/drawing/2014/main" id="{3BCD9252-6F8A-BAD2-EFE8-5B1FA21FB86B}"/>
              </a:ext>
            </a:extLst>
          </p:cNvPr>
          <p:cNvSpPr>
            <a:spLocks noGrp="1"/>
          </p:cNvSpPr>
          <p:nvPr>
            <p:ph idx="1"/>
          </p:nvPr>
        </p:nvSpPr>
        <p:spPr>
          <a:xfrm>
            <a:off x="364954" y="2599007"/>
            <a:ext cx="8022772" cy="4487557"/>
          </a:xfrm>
        </p:spPr>
        <p:txBody>
          <a:bodyPr>
            <a:noAutofit/>
          </a:bodyPr>
          <a:lstStyle/>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Recommandation 11 : </a:t>
            </a:r>
            <a:r>
              <a:rPr lang="en-US" sz="1200" b="0" i="0" dirty="0">
                <a:effectLst/>
                <a:latin typeface="Arial" panose="020B0604020202020204" pitchFamily="34" charset="0"/>
                <a:cs typeface="Arial" panose="020B0604020202020204" pitchFamily="34" charset="0"/>
              </a:rPr>
              <a:t>Le comité recommande que les Premières Nations et le gouvernement du Canada élaborent un régime de transferts statutaires facultatifs à mettre à la disposition des gouvernements des Premières Nations. Le comité recommande en outre que l'admissibilité aux transferts statutaires soit liée à l'engagement des Premières Nations de recueillir et </a:t>
            </a:r>
            <a:r>
              <a:rPr lang="en-US" sz="1200" b="0" i="0" dirty="0" err="1">
                <a:effectLst/>
                <a:latin typeface="Arial" panose="020B0604020202020204" pitchFamily="34" charset="0"/>
                <a:cs typeface="Arial" panose="020B0604020202020204" pitchFamily="34" charset="0"/>
              </a:rPr>
              <a:t>partager</a:t>
            </a:r>
            <a:r>
              <a:rPr lang="en-US" sz="1200" b="0" i="0" dirty="0">
                <a:effectLst/>
                <a:latin typeface="Arial" panose="020B0604020202020204" pitchFamily="34" charset="0"/>
                <a:cs typeface="Arial" panose="020B0604020202020204" pitchFamily="34" charset="0"/>
              </a:rPr>
              <a:t> des statistiques sur les conditions de vie et d'autres résultats, et de se soumettre à des vérifications de </a:t>
            </a:r>
            <a:r>
              <a:rPr lang="en-US" sz="1200" b="0" i="0" dirty="0" err="1">
                <a:effectLst/>
                <a:latin typeface="Arial" panose="020B0604020202020204" pitchFamily="34" charset="0"/>
                <a:cs typeface="Arial" panose="020B0604020202020204" pitchFamily="34" charset="0"/>
              </a:rPr>
              <a:t>rendement</a:t>
            </a:r>
            <a:r>
              <a:rPr lang="en-US" sz="1200" b="0" i="0" dirty="0">
                <a:effectLst/>
                <a:latin typeface="Arial" panose="020B0604020202020204" pitchFamily="34" charset="0"/>
                <a:cs typeface="Arial" panose="020B0604020202020204" pitchFamily="34" charset="0"/>
              </a:rPr>
              <a:t> par un vérificateur général des Premières Nations.</a:t>
            </a:r>
          </a:p>
          <a:p>
            <a:r>
              <a:rPr lang="en-US" sz="1200" b="1" i="0" dirty="0">
                <a:effectLst/>
                <a:latin typeface="Arial" panose="020B0604020202020204" pitchFamily="34" charset="0"/>
                <a:cs typeface="Arial" panose="020B0604020202020204" pitchFamily="34" charset="0"/>
              </a:rPr>
              <a:t>Recommandation 17 : </a:t>
            </a:r>
            <a:r>
              <a:rPr lang="en-US" sz="1200" b="0" i="0" dirty="0">
                <a:effectLst/>
                <a:latin typeface="Arial" panose="020B0604020202020204" pitchFamily="34" charset="0"/>
                <a:cs typeface="Arial" panose="020B0604020202020204" pitchFamily="34" charset="0"/>
              </a:rPr>
              <a:t>Le comité recommande qu'une institution </a:t>
            </a:r>
            <a:r>
              <a:rPr lang="en-US" sz="1200" b="0" i="0" dirty="0" err="1">
                <a:effectLst/>
                <a:latin typeface="Arial" panose="020B0604020202020204" pitchFamily="34" charset="0"/>
                <a:cs typeface="Arial" panose="020B0604020202020204" pitchFamily="34" charset="0"/>
              </a:rPr>
              <a:t>nationale</a:t>
            </a:r>
            <a:r>
              <a:rPr lang="en-US" sz="1200" b="0" i="0" dirty="0">
                <a:effectLst/>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statistiques</a:t>
            </a:r>
            <a:r>
              <a:rPr lang="en-US" sz="1200" dirty="0">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des Premières Nations soit mandatée et financée pour travailler avec les Premières Nations à la définition, à la collecte, à l'analyse et à la diffusion des données statistiques relatives aux citoyens, aux communautés et au développement des Premières Nations. La structure juridique, la gouvernance et le modèle de financement de cette institution devront faire l'objet d'un examen attentif afin de s'assurer qu'elle est gouvernée par les Premières Nations, qu'elle bénéficie d'un </a:t>
            </a:r>
            <a:r>
              <a:rPr lang="en-US" sz="1200" b="0" i="0" dirty="0" err="1">
                <a:effectLst/>
                <a:latin typeface="Arial" panose="020B0604020202020204" pitchFamily="34" charset="0"/>
                <a:cs typeface="Arial" panose="020B0604020202020204" pitchFamily="34" charset="0"/>
              </a:rPr>
              <a:t>soutien</a:t>
            </a:r>
            <a:r>
              <a:rPr lang="en-US" sz="1200" b="0" i="0" dirty="0">
                <a:effectLst/>
                <a:latin typeface="Arial" panose="020B0604020202020204" pitchFamily="34" charset="0"/>
                <a:cs typeface="Arial" panose="020B0604020202020204" pitchFamily="34" charset="0"/>
              </a:rPr>
              <a:t> </a:t>
            </a:r>
            <a:r>
              <a:rPr lang="en-US" sz="1200" b="0" i="0" dirty="0" err="1">
                <a:effectLst/>
                <a:latin typeface="Arial" panose="020B0604020202020204" pitchFamily="34" charset="0"/>
                <a:cs typeface="Arial" panose="020B0604020202020204" pitchFamily="34" charset="0"/>
              </a:rPr>
              <a:t>adéquat</a:t>
            </a:r>
            <a:r>
              <a:rPr lang="en-US" sz="1200" b="0" i="0" dirty="0">
                <a:effectLst/>
                <a:latin typeface="Arial" panose="020B0604020202020204" pitchFamily="34" charset="0"/>
                <a:cs typeface="Arial" panose="020B0604020202020204" pitchFamily="34" charset="0"/>
              </a:rPr>
              <a:t> et qu'elle est indépendante sur le plan politique.</a:t>
            </a:r>
          </a:p>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Recommandation 19 : </a:t>
            </a:r>
            <a:r>
              <a:rPr lang="en-US" sz="1200" b="0" i="0" dirty="0">
                <a:effectLst/>
                <a:latin typeface="Arial" panose="020B0604020202020204" pitchFamily="34" charset="0"/>
                <a:cs typeface="Arial" panose="020B0604020202020204" pitchFamily="34" charset="0"/>
              </a:rPr>
              <a:t>Le comité recommande qu'une institution de politique financière des Premières Nations soit créée et financée pour mener des activités de trésorerie, de coordination, de recherche, d'évaluation, de production de rapports et d'amélioration continue à l'appui des relations </a:t>
            </a:r>
            <a:r>
              <a:rPr lang="en-US" sz="1200" b="0" i="0" dirty="0" err="1">
                <a:effectLst/>
                <a:latin typeface="Arial" panose="020B0604020202020204" pitchFamily="34" charset="0"/>
                <a:cs typeface="Arial" panose="020B0604020202020204" pitchFamily="34" charset="0"/>
              </a:rPr>
              <a:t>financières</a:t>
            </a:r>
            <a:r>
              <a:rPr lang="en-US" sz="1200" b="0" i="0" dirty="0">
                <a:effectLst/>
                <a:latin typeface="Arial" panose="020B0604020202020204" pitchFamily="34" charset="0"/>
                <a:cs typeface="Arial" panose="020B0604020202020204" pitchFamily="34" charset="0"/>
              </a:rPr>
              <a:t> entre la Couronne et les Premières Nations. </a:t>
            </a:r>
            <a:endParaRPr lang="en-US" sz="12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200" b="1" i="0" dirty="0">
                <a:effectLst/>
                <a:latin typeface="Arial" panose="020B0604020202020204" pitchFamily="34" charset="0"/>
                <a:cs typeface="Arial" panose="020B0604020202020204" pitchFamily="34" charset="0"/>
              </a:rPr>
              <a:t>Recommandation 21 : Le </a:t>
            </a:r>
            <a:r>
              <a:rPr lang="en-US" sz="1200" b="0" i="0" dirty="0">
                <a:effectLst/>
                <a:latin typeface="Arial" panose="020B0604020202020204" pitchFamily="34" charset="0"/>
                <a:cs typeface="Arial" panose="020B0604020202020204" pitchFamily="34" charset="0"/>
              </a:rPr>
              <a:t>comité recommande la création d'un poste de vérificateur général des Premières Nations chargé de fournir des conseils indépendants, objectifs et professionnels et de donner des garanties aux institutions et aux gouvernements des Premières Nations qui choisissent de </a:t>
            </a:r>
            <a:r>
              <a:rPr lang="en-US" sz="1200" b="0" i="0" dirty="0" err="1">
                <a:effectLst/>
                <a:latin typeface="Arial" panose="020B0604020202020204" pitchFamily="34" charset="0"/>
                <a:cs typeface="Arial" panose="020B0604020202020204" pitchFamily="34" charset="0"/>
              </a:rPr>
              <a:t>participer</a:t>
            </a:r>
            <a:r>
              <a:rPr lang="en-US" sz="1200" b="0" i="0" dirty="0">
                <a:effectLst/>
                <a:latin typeface="Arial" panose="020B0604020202020204" pitchFamily="34" charset="0"/>
                <a:cs typeface="Arial" panose="020B0604020202020204" pitchFamily="34" charset="0"/>
              </a:rPr>
              <a:t>, et </a:t>
            </a:r>
            <a:r>
              <a:rPr lang="en-US" sz="1200" b="0" i="0" dirty="0" err="1">
                <a:effectLst/>
                <a:latin typeface="Arial" panose="020B0604020202020204" pitchFamily="34" charset="0"/>
                <a:cs typeface="Arial" panose="020B0604020202020204" pitchFamily="34" charset="0"/>
              </a:rPr>
              <a:t>en</a:t>
            </a:r>
            <a:r>
              <a:rPr lang="en-US" sz="1200" b="0" i="0" dirty="0">
                <a:effectLst/>
                <a:latin typeface="Arial" panose="020B0604020202020204" pitchFamily="34" charset="0"/>
                <a:cs typeface="Arial" panose="020B0604020202020204" pitchFamily="34" charset="0"/>
              </a:rPr>
              <a:t> </a:t>
            </a:r>
            <a:r>
              <a:rPr lang="en-US" sz="1200" b="0" i="0" dirty="0" err="1">
                <a:effectLst/>
                <a:latin typeface="Arial" panose="020B0604020202020204" pitchFamily="34" charset="0"/>
                <a:cs typeface="Arial" panose="020B0604020202020204" pitchFamily="34" charset="0"/>
              </a:rPr>
              <a:t>ce</a:t>
            </a:r>
            <a:r>
              <a:rPr lang="en-US" sz="1200" b="0" i="0" dirty="0">
                <a:effectLst/>
                <a:latin typeface="Arial" panose="020B0604020202020204" pitchFamily="34" charset="0"/>
                <a:cs typeface="Arial" panose="020B0604020202020204" pitchFamily="34" charset="0"/>
              </a:rPr>
              <a:t> qui </a:t>
            </a:r>
            <a:r>
              <a:rPr lang="en-US" sz="1200" b="0" i="0" dirty="0" err="1">
                <a:effectLst/>
                <a:latin typeface="Arial" panose="020B0604020202020204" pitchFamily="34" charset="0"/>
                <a:cs typeface="Arial" panose="020B0604020202020204" pitchFamily="34" charset="0"/>
              </a:rPr>
              <a:t>concerne</a:t>
            </a:r>
            <a:r>
              <a:rPr lang="en-US" sz="1200" b="0" i="0" dirty="0">
                <a:effectLst/>
                <a:latin typeface="Arial" panose="020B0604020202020204" pitchFamily="34" charset="0"/>
                <a:cs typeface="Arial" panose="020B0604020202020204" pitchFamily="34" charset="0"/>
              </a:rPr>
              <a:t> les processus qui soutiennent la mise en œuvre des transferts statutaires.</a:t>
            </a:r>
          </a:p>
          <a:p>
            <a:pPr marL="0" indent="0" algn="l">
              <a:buNone/>
            </a:pPr>
            <a:endParaRPr lang="en-US" sz="1500" b="0" i="0" dirty="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8641F6-B59F-50B8-9CFB-020F348EFA62}"/>
              </a:ext>
            </a:extLst>
          </p:cNvPr>
          <p:cNvSpPr txBox="1"/>
          <p:nvPr/>
        </p:nvSpPr>
        <p:spPr>
          <a:xfrm>
            <a:off x="8387726" y="2744781"/>
            <a:ext cx="3439320" cy="347787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pPr lvl="0" algn="l" rtl="0">
              <a:spcBef>
                <a:spcPts val="0"/>
              </a:spcBef>
              <a:spcAft>
                <a:spcPts val="0"/>
              </a:spcAft>
            </a:pPr>
            <a:r>
              <a:rPr lang="en-US" sz="1400" b="1" dirty="0">
                <a:solidFill>
                  <a:srgbClr val="016DAF"/>
                </a:solidFill>
                <a:latin typeface="Arial" panose="020B0604020202020204" pitchFamily="34" charset="0"/>
                <a:ea typeface="Noto Sans"/>
                <a:cs typeface="Arial" panose="020B0604020202020204" pitchFamily="34" charset="0"/>
              </a:rPr>
              <a:t>Action concertée :</a:t>
            </a:r>
          </a:p>
          <a:p>
            <a:pPr marL="285750" lvl="0" indent="-285750" algn="l" rtl="0">
              <a:spcBef>
                <a:spcPts val="0"/>
              </a:spcBef>
              <a:spcAft>
                <a:spcPts val="0"/>
              </a:spcAft>
              <a:buFont typeface="Arial" panose="020B0604020202020204" pitchFamily="34" charset="0"/>
              <a:buChar char="•"/>
            </a:pPr>
            <a:endParaRPr lang="en-US" sz="1400"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016DAF"/>
                </a:solidFill>
                <a:latin typeface="Arial" panose="020B0604020202020204" pitchFamily="34" charset="0"/>
                <a:ea typeface="Noto Sans"/>
                <a:cs typeface="Arial" panose="020B0604020202020204" pitchFamily="34" charset="0"/>
              </a:rPr>
              <a:t>Soutien à </a:t>
            </a:r>
            <a:r>
              <a:rPr lang="en-US" sz="1200" dirty="0" err="1">
                <a:solidFill>
                  <a:srgbClr val="016DAF"/>
                </a:solidFill>
                <a:latin typeface="Arial" panose="020B0604020202020204" pitchFamily="34" charset="0"/>
                <a:ea typeface="Noto Sans"/>
                <a:cs typeface="Arial" panose="020B0604020202020204" pitchFamily="34" charset="0"/>
              </a:rPr>
              <a:t>l'approche</a:t>
            </a:r>
            <a:r>
              <a:rPr lang="en-US" sz="1200" dirty="0">
                <a:solidFill>
                  <a:srgbClr val="016DAF"/>
                </a:solidFill>
                <a:latin typeface="Arial" panose="020B0604020202020204" pitchFamily="34" charset="0"/>
                <a:ea typeface="Noto Sans"/>
                <a:cs typeface="Arial" panose="020B0604020202020204" pitchFamily="34" charset="0"/>
              </a:rPr>
              <a:t> transformative </a:t>
            </a:r>
            <a:r>
              <a:rPr lang="en-US" sz="1200" dirty="0" err="1">
                <a:solidFill>
                  <a:srgbClr val="016DAF"/>
                </a:solidFill>
                <a:latin typeface="Arial" panose="020B0604020202020204" pitchFamily="34" charset="0"/>
                <a:ea typeface="Noto Sans"/>
                <a:cs typeface="Arial" panose="020B0604020202020204" pitchFamily="34" charset="0"/>
              </a:rPr>
              <a:t>eners</a:t>
            </a:r>
            <a:r>
              <a:rPr lang="en-US" sz="1200" dirty="0">
                <a:solidFill>
                  <a:srgbClr val="016DAF"/>
                </a:solidFill>
                <a:latin typeface="Arial" panose="020B0604020202020204" pitchFamily="34" charset="0"/>
                <a:ea typeface="Noto Sans"/>
                <a:cs typeface="Arial" panose="020B0604020202020204" pitchFamily="34" charset="0"/>
              </a:rPr>
              <a:t> les données autochtones, à la gouvernance des données et à la capacité statistique dirigées par les autochtones, à une institution de </a:t>
            </a:r>
            <a:r>
              <a:rPr lang="en-US" sz="1200" dirty="0" err="1">
                <a:solidFill>
                  <a:srgbClr val="016DAF"/>
                </a:solidFill>
                <a:latin typeface="Arial" panose="020B0604020202020204" pitchFamily="34" charset="0"/>
                <a:ea typeface="Noto Sans"/>
                <a:cs typeface="Arial" panose="020B0604020202020204" pitchFamily="34" charset="0"/>
              </a:rPr>
              <a:t>statistiques</a:t>
            </a:r>
            <a:r>
              <a:rPr lang="en-US" sz="1200" dirty="0">
                <a:solidFill>
                  <a:srgbClr val="016DAF"/>
                </a:solidFill>
                <a:latin typeface="Arial" panose="020B0604020202020204" pitchFamily="34" charset="0"/>
                <a:ea typeface="Noto Sans"/>
                <a:cs typeface="Arial" panose="020B0604020202020204" pitchFamily="34" charset="0"/>
              </a:rPr>
              <a:t> des Premières Nations et à l'accroissement de la visibilité des peuples autochtones dans les statistiques nationales du Canada, à l'appui des données autochtones fondées sur les distinctions (désagrégées).</a:t>
            </a:r>
            <a:endParaRPr lang="en-US" sz="1400" dirty="0">
              <a:solidFill>
                <a:srgbClr val="016DAF"/>
              </a:solidFill>
              <a:latin typeface="Arial" panose="020B0604020202020204" pitchFamily="34" charset="0"/>
              <a:cs typeface="Arial" panose="020B0604020202020204" pitchFamily="34" charset="0"/>
            </a:endParaRPr>
          </a:p>
          <a:p>
            <a:endParaRPr lang="en-US" sz="1200" strike="sngStrike" dirty="0">
              <a:solidFill>
                <a:srgbClr val="016DAF"/>
              </a:solidFill>
              <a:latin typeface="Arial" panose="020B0604020202020204" pitchFamily="34" charset="0"/>
              <a:ea typeface="Noto Sans" panose="020B0502040504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016DAF"/>
                </a:solidFill>
                <a:latin typeface="Arial" panose="020B0604020202020204" pitchFamily="34" charset="0"/>
                <a:ea typeface="Noto Sans"/>
                <a:cs typeface="Arial" panose="020B0604020202020204" pitchFamily="34" charset="0"/>
              </a:rPr>
              <a:t>Collaboration à la recherche et à l'étude des moyens de financement, y </a:t>
            </a:r>
            <a:r>
              <a:rPr lang="en-US" sz="1200" dirty="0" err="1">
                <a:solidFill>
                  <a:srgbClr val="016DAF"/>
                </a:solidFill>
                <a:latin typeface="Arial" panose="020B0604020202020204" pitchFamily="34" charset="0"/>
                <a:ea typeface="Noto Sans"/>
                <a:cs typeface="Arial" panose="020B0604020202020204" pitchFamily="34" charset="0"/>
              </a:rPr>
              <a:t>compris</a:t>
            </a:r>
            <a:r>
              <a:rPr lang="en-US" sz="1200" dirty="0">
                <a:solidFill>
                  <a:srgbClr val="016DAF"/>
                </a:solidFill>
                <a:latin typeface="Arial" panose="020B0604020202020204" pitchFamily="34" charset="0"/>
                <a:ea typeface="Noto Sans"/>
                <a:cs typeface="Arial" panose="020B0604020202020204" pitchFamily="34" charset="0"/>
              </a:rPr>
              <a:t> </a:t>
            </a:r>
            <a:r>
              <a:rPr lang="en-US" sz="1200" dirty="0" err="1">
                <a:solidFill>
                  <a:srgbClr val="016DAF"/>
                </a:solidFill>
                <a:latin typeface="Arial" panose="020B0604020202020204" pitchFamily="34" charset="0"/>
                <a:ea typeface="Noto Sans"/>
                <a:cs typeface="Arial" panose="020B0604020202020204" pitchFamily="34" charset="0"/>
              </a:rPr>
              <a:t>en</a:t>
            </a:r>
            <a:r>
              <a:rPr lang="en-US" sz="1200" dirty="0">
                <a:solidFill>
                  <a:srgbClr val="016DAF"/>
                </a:solidFill>
                <a:latin typeface="Arial" panose="020B0604020202020204" pitchFamily="34" charset="0"/>
                <a:ea typeface="Noto Sans"/>
                <a:cs typeface="Arial" panose="020B0604020202020204" pitchFamily="34" charset="0"/>
              </a:rPr>
              <a:t> </a:t>
            </a:r>
            <a:r>
              <a:rPr lang="en-US" sz="1200" dirty="0" err="1">
                <a:solidFill>
                  <a:srgbClr val="016DAF"/>
                </a:solidFill>
                <a:latin typeface="Arial" panose="020B0604020202020204" pitchFamily="34" charset="0"/>
                <a:ea typeface="Noto Sans"/>
                <a:cs typeface="Arial" panose="020B0604020202020204" pitchFamily="34" charset="0"/>
              </a:rPr>
              <a:t>ce</a:t>
            </a:r>
            <a:r>
              <a:rPr lang="en-US" sz="1200" dirty="0">
                <a:solidFill>
                  <a:srgbClr val="016DAF"/>
                </a:solidFill>
                <a:latin typeface="Arial" panose="020B0604020202020204" pitchFamily="34" charset="0"/>
                <a:ea typeface="Noto Sans"/>
                <a:cs typeface="Arial" panose="020B0604020202020204" pitchFamily="34" charset="0"/>
              </a:rPr>
              <a:t> qui </a:t>
            </a:r>
            <a:r>
              <a:rPr lang="en-US" sz="1200" dirty="0" err="1">
                <a:solidFill>
                  <a:srgbClr val="016DAF"/>
                </a:solidFill>
                <a:latin typeface="Arial" panose="020B0604020202020204" pitchFamily="34" charset="0"/>
                <a:ea typeface="Noto Sans"/>
                <a:cs typeface="Arial" panose="020B0604020202020204" pitchFamily="34" charset="0"/>
              </a:rPr>
              <a:t>concerne</a:t>
            </a:r>
            <a:r>
              <a:rPr lang="en-US" sz="1200" dirty="0">
                <a:solidFill>
                  <a:srgbClr val="016DAF"/>
                </a:solidFill>
                <a:latin typeface="Arial" panose="020B0604020202020204" pitchFamily="34" charset="0"/>
                <a:ea typeface="Noto Sans"/>
                <a:cs typeface="Arial" panose="020B0604020202020204" pitchFamily="34" charset="0"/>
              </a:rPr>
              <a:t> les modèles de transfert statutaire et les options pour les institutions de soutien.</a:t>
            </a:r>
          </a:p>
        </p:txBody>
      </p:sp>
    </p:spTree>
    <p:extLst>
      <p:ext uri="{BB962C8B-B14F-4D97-AF65-F5344CB8AC3E}">
        <p14:creationId xmlns:p14="http://schemas.microsoft.com/office/powerpoint/2010/main" val="297967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1676400" y="1915629"/>
            <a:ext cx="10515600" cy="1325563"/>
          </a:xfrm>
        </p:spPr>
        <p:txBody>
          <a:bodyPr>
            <a:normAutofit/>
          </a:bodyPr>
          <a:lstStyle/>
          <a:p>
            <a:r>
              <a:rPr lang="en-US" sz="2800" b="1" dirty="0">
                <a:solidFill>
                  <a:srgbClr val="016DAF"/>
                </a:solidFill>
                <a:latin typeface="Arial" panose="020B0604020202020204" pitchFamily="34" charset="0"/>
                <a:cs typeface="Arial" panose="020B0604020202020204" pitchFamily="34" charset="0"/>
              </a:rPr>
              <a:t>Travaux prévus pour 2024-2025 et les années suivantes</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1461053" y="3071329"/>
            <a:ext cx="10515600" cy="4351338"/>
          </a:xfrm>
        </p:spPr>
        <p:txBody>
          <a:bodyPr>
            <a:normAutofit/>
          </a:bodyPr>
          <a:lstStyle/>
          <a:p>
            <a:r>
              <a:rPr lang="en-US" sz="1600" dirty="0">
                <a:latin typeface="Arial" panose="020B0604020202020204" pitchFamily="34" charset="0"/>
                <a:cs typeface="Arial" panose="020B0604020202020204" pitchFamily="34" charset="0"/>
              </a:rPr>
              <a:t>L'APN </a:t>
            </a:r>
            <a:r>
              <a:rPr lang="en-US" sz="1600" dirty="0" err="1">
                <a:latin typeface="Arial" panose="020B0604020202020204" pitchFamily="34" charset="0"/>
                <a:cs typeface="Arial" panose="020B0604020202020204" pitchFamily="34" charset="0"/>
              </a:rPr>
              <a:t>s’est</a:t>
            </a:r>
            <a:r>
              <a:rPr lang="en-US" sz="1600" dirty="0">
                <a:latin typeface="Arial" panose="020B0604020202020204" pitchFamily="34" charset="0"/>
                <a:cs typeface="Arial" panose="020B0604020202020204" pitchFamily="34" charset="0"/>
              </a:rPr>
              <a:t> vu </a:t>
            </a:r>
            <a:r>
              <a:rPr lang="en-US" sz="1600" dirty="0" err="1">
                <a:latin typeface="Arial" panose="020B0604020202020204" pitchFamily="34" charset="0"/>
                <a:cs typeface="Arial" panose="020B0604020202020204" pitchFamily="34" charset="0"/>
              </a:rPr>
              <a:t>confier</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mandat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vue</a:t>
            </a:r>
            <a:r>
              <a:rPr lang="en-US" sz="1600" dirty="0">
                <a:latin typeface="Arial" panose="020B0604020202020204" pitchFamily="34" charset="0"/>
                <a:cs typeface="Arial" panose="020B0604020202020204" pitchFamily="34" charset="0"/>
              </a:rPr>
              <a:t> de rétablir un </a:t>
            </a:r>
            <a:r>
              <a:rPr lang="en-US" sz="1600" dirty="0" err="1">
                <a:latin typeface="Arial" panose="020B0604020202020204" pitchFamily="34" charset="0"/>
                <a:cs typeface="Arial" panose="020B0604020202020204" pitchFamily="34" charset="0"/>
              </a:rPr>
              <a:t>Comité</a:t>
            </a:r>
            <a:r>
              <a:rPr lang="en-US" sz="1600" dirty="0">
                <a:latin typeface="Arial" panose="020B0604020202020204" pitchFamily="34" charset="0"/>
                <a:cs typeface="Arial" panose="020B0604020202020204" pitchFamily="34" charset="0"/>
              </a:rPr>
              <a:t> des Chefs sur les nouvelles relations financière.</a:t>
            </a:r>
          </a:p>
          <a:p>
            <a:pPr lvl="1"/>
            <a:r>
              <a:rPr lang="en-US" sz="1600" dirty="0">
                <a:latin typeface="Arial" panose="020B0604020202020204" pitchFamily="34" charset="0"/>
                <a:cs typeface="Arial" panose="020B0604020202020204" pitchFamily="34" charset="0"/>
              </a:rPr>
              <a:t>Les régions seront mieux informées des travaux de l'APN sur la NRF.</a:t>
            </a:r>
          </a:p>
          <a:p>
            <a:pPr lvl="1"/>
            <a:r>
              <a:rPr lang="en-US" sz="1600" dirty="0">
                <a:latin typeface="Arial" panose="020B0604020202020204" pitchFamily="34" charset="0"/>
                <a:cs typeface="Arial" panose="020B0604020202020204" pitchFamily="34" charset="0"/>
              </a:rPr>
              <a:t>L'APN disposera d'orientations claires pour son travail.</a:t>
            </a:r>
          </a:p>
          <a:p>
            <a:r>
              <a:rPr lang="en-US" sz="1600" dirty="0">
                <a:latin typeface="Arial" panose="020B0604020202020204" pitchFamily="34" charset="0"/>
                <a:cs typeface="Arial" panose="020B0604020202020204" pitchFamily="34" charset="0"/>
              </a:rPr>
              <a:t>SAC et l'APN </a:t>
            </a:r>
            <a:r>
              <a:rPr lang="en-US" sz="1600" dirty="0" err="1">
                <a:latin typeface="Arial" panose="020B0604020202020204" pitchFamily="34" charset="0"/>
                <a:cs typeface="Arial" panose="020B0604020202020204" pitchFamily="34" charset="0"/>
              </a:rPr>
              <a:t>continueront</a:t>
            </a:r>
            <a:r>
              <a:rPr lang="en-US" sz="1600" dirty="0">
                <a:latin typeface="Arial" panose="020B0604020202020204" pitchFamily="34" charset="0"/>
                <a:cs typeface="Arial" panose="020B0604020202020204" pitchFamily="34" charset="0"/>
              </a:rPr>
              <a:t> de faire progresser les travaux conjoints sur les </a:t>
            </a:r>
            <a:r>
              <a:rPr lang="en-US" sz="1600" dirty="0" err="1">
                <a:latin typeface="Arial" panose="020B0604020202020204" pitchFamily="34" charset="0"/>
                <a:cs typeface="Arial" panose="020B0604020202020204" pitchFamily="34" charset="0"/>
              </a:rPr>
              <a:t>sujets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suivants</a:t>
            </a:r>
            <a:r>
              <a:rPr lang="en-US" sz="1600" dirty="0">
                <a:latin typeface="Arial" panose="020B0604020202020204" pitchFamily="34" charset="0"/>
                <a:cs typeface="Arial" panose="020B0604020202020204" pitchFamily="34" charset="0"/>
              </a:rPr>
              <a:t> :</a:t>
            </a:r>
          </a:p>
          <a:p>
            <a:pPr lvl="1"/>
            <a:r>
              <a:rPr lang="en" sz="1600" dirty="0">
                <a:latin typeface="Arial" panose="020B0604020202020204" pitchFamily="34" charset="0"/>
                <a:ea typeface="+mn-lt"/>
                <a:cs typeface="Arial" panose="020B0604020202020204" pitchFamily="34" charset="0"/>
              </a:rPr>
              <a:t>Poursuite de l'amélioration du financement de SAC, conformément aux principes de la nouvelle subvention en matière de relations financières, y compris la </a:t>
            </a:r>
            <a:r>
              <a:rPr lang="en-US" sz="1600" dirty="0">
                <a:latin typeface="Arial" panose="020B0604020202020204" pitchFamily="34" charset="0"/>
                <a:cs typeface="Arial" panose="020B0604020202020204" pitchFamily="34" charset="0"/>
              </a:rPr>
              <a:t>définition de mécanismes de financement </a:t>
            </a:r>
            <a:r>
              <a:rPr lang="en-US" sz="1600" dirty="0" err="1">
                <a:latin typeface="Arial" panose="020B0604020202020204" pitchFamily="34" charset="0"/>
                <a:cs typeface="Arial" panose="020B0604020202020204" pitchFamily="34" charset="0"/>
              </a:rPr>
              <a:t>statutaires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potentiels</a:t>
            </a:r>
            <a:r>
              <a:rPr lang="en-US" sz="1600" dirty="0">
                <a:latin typeface="Arial" panose="020B0604020202020204" pitchFamily="34" charset="0"/>
                <a:cs typeface="Arial" panose="020B0604020202020204" pitchFamily="34" charset="0"/>
              </a:rPr>
              <a:t>.</a:t>
            </a:r>
          </a:p>
          <a:p>
            <a:pPr lvl="1"/>
            <a:r>
              <a:rPr lang="en-US" sz="1600" dirty="0">
                <a:latin typeface="Arial" panose="020B0604020202020204" pitchFamily="34" charset="0"/>
                <a:cs typeface="Arial" panose="020B0604020202020204" pitchFamily="34" charset="0"/>
              </a:rPr>
              <a:t>Abandon de la PPGM et </a:t>
            </a:r>
            <a:r>
              <a:rPr lang="en-US" sz="1600" dirty="0" err="1">
                <a:latin typeface="Arial" panose="020B0604020202020204" pitchFamily="34" charset="0"/>
                <a:cs typeface="Arial" panose="020B0604020202020204" pitchFamily="34" charset="0"/>
              </a:rPr>
              <a:t>remplacement</a:t>
            </a:r>
            <a:r>
              <a:rPr lang="en-US" sz="1600" dirty="0">
                <a:latin typeface="Arial" panose="020B0604020202020204" pitchFamily="34" charset="0"/>
                <a:cs typeface="Arial" panose="020B0604020202020204" pitchFamily="34" charset="0"/>
              </a:rPr>
              <a:t> par des programmes de soutien aux </a:t>
            </a:r>
            <a:r>
              <a:rPr lang="en-US" sz="1600" dirty="0" err="1">
                <a:latin typeface="Arial" panose="020B0604020202020204" pitchFamily="34" charset="0"/>
                <a:cs typeface="Arial" panose="020B0604020202020204" pitchFamily="34" charset="0"/>
              </a:rPr>
              <a:t>capacités</a:t>
            </a:r>
            <a:r>
              <a:rPr lang="en-US" sz="1600" dirty="0">
                <a:latin typeface="Arial" panose="020B0604020202020204" pitchFamily="34" charset="0"/>
                <a:cs typeface="Arial" panose="020B0604020202020204" pitchFamily="34" charset="0"/>
              </a:rPr>
              <a:t>.  </a:t>
            </a:r>
          </a:p>
          <a:p>
            <a:pPr marL="742950" lvl="1" indent="-285750">
              <a:spcBef>
                <a:spcPts val="0"/>
              </a:spcBef>
            </a:pPr>
            <a:r>
              <a:rPr lang="en" sz="1600" dirty="0">
                <a:latin typeface="Arial" panose="020B0604020202020204" pitchFamily="34" charset="0"/>
                <a:cs typeface="Arial" panose="020B0604020202020204" pitchFamily="34" charset="0"/>
              </a:rPr>
              <a:t>Recommandations visant à finaliser un cadre de responsabilité mutuelle, y compris un cadre national fondé sur les résultats et aligné sur les objectifs de développement durable des Nations Unies.</a:t>
            </a:r>
          </a:p>
          <a:p>
            <a:pPr lvl="1"/>
            <a:r>
              <a:rPr lang="en-US" sz="1600" dirty="0">
                <a:latin typeface="Arial" panose="020B0604020202020204" pitchFamily="34" charset="0"/>
                <a:cs typeface="Arial" panose="020B0604020202020204" pitchFamily="34" charset="0"/>
              </a:rPr>
              <a:t>Répondre au besoin de </a:t>
            </a:r>
            <a:r>
              <a:rPr lang="en-US" sz="1600" dirty="0" err="1">
                <a:latin typeface="Arial" panose="020B0604020202020204" pitchFamily="34" charset="0"/>
                <a:cs typeface="Arial" panose="020B0604020202020204" pitchFamily="34" charset="0"/>
              </a:rPr>
              <a:t>fonctions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vérification</a:t>
            </a:r>
            <a:r>
              <a:rPr lang="en-US" sz="1600" dirty="0">
                <a:latin typeface="Arial" panose="020B0604020202020204" pitchFamily="34" charset="0"/>
                <a:cs typeface="Arial" panose="020B0604020202020204" pitchFamily="34" charset="0"/>
              </a:rPr>
              <a:t> et mettre en place un vérificateur général des Premières Nations, </a:t>
            </a:r>
            <a:r>
              <a:rPr lang="en-US" sz="1600" dirty="0" err="1">
                <a:latin typeface="Arial" panose="020B0604020202020204" pitchFamily="34" charset="0"/>
                <a:cs typeface="Arial" panose="020B0604020202020204" pitchFamily="34" charset="0"/>
              </a:rPr>
              <a:t>ainsi</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d'autres</a:t>
            </a:r>
            <a:r>
              <a:rPr lang="en-US" sz="1600" dirty="0">
                <a:latin typeface="Arial" panose="020B0604020202020204" pitchFamily="34" charset="0"/>
                <a:cs typeface="Arial" panose="020B0604020202020204" pitchFamily="34" charset="0"/>
              </a:rPr>
              <a:t> institutions.</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2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7AB8-DDB1-D663-1B55-F3C83FE8C681}"/>
              </a:ext>
            </a:extLst>
          </p:cNvPr>
          <p:cNvSpPr>
            <a:spLocks noGrp="1"/>
          </p:cNvSpPr>
          <p:nvPr>
            <p:ph type="title"/>
          </p:nvPr>
        </p:nvSpPr>
        <p:spPr>
          <a:xfrm>
            <a:off x="1676400" y="1856959"/>
            <a:ext cx="10515600" cy="1325563"/>
          </a:xfrm>
        </p:spPr>
        <p:txBody>
          <a:bodyPr>
            <a:normAutofit/>
          </a:bodyPr>
          <a:lstStyle/>
          <a:p>
            <a:r>
              <a:rPr lang="en-US" sz="2800" b="1" dirty="0" err="1">
                <a:solidFill>
                  <a:srgbClr val="016DAF"/>
                </a:solidFill>
              </a:rPr>
              <a:t>Personne-ressource</a:t>
            </a:r>
            <a:endParaRPr lang="en-CA" sz="2800" b="1" dirty="0">
              <a:solidFill>
                <a:srgbClr val="016DAF"/>
              </a:solidFill>
            </a:endParaRPr>
          </a:p>
        </p:txBody>
      </p:sp>
      <p:sp>
        <p:nvSpPr>
          <p:cNvPr id="3" name="Content Placeholder 2">
            <a:extLst>
              <a:ext uri="{FF2B5EF4-FFF2-40B4-BE49-F238E27FC236}">
                <a16:creationId xmlns:a16="http://schemas.microsoft.com/office/drawing/2014/main" id="{8E34B249-98C8-A47F-9090-191C4621A802}"/>
              </a:ext>
            </a:extLst>
          </p:cNvPr>
          <p:cNvSpPr>
            <a:spLocks noGrp="1"/>
          </p:cNvSpPr>
          <p:nvPr>
            <p:ph idx="1"/>
          </p:nvPr>
        </p:nvSpPr>
        <p:spPr>
          <a:xfrm>
            <a:off x="1528969" y="3156018"/>
            <a:ext cx="9134062" cy="4351338"/>
          </a:xfrm>
        </p:spPr>
        <p:txBody>
          <a:bodyPr>
            <a:normAutofit/>
          </a:bodyPr>
          <a:lstStyle/>
          <a:p>
            <a:pPr>
              <a:lnSpc>
                <a:spcPct val="100000"/>
              </a:lnSpc>
              <a:spcAft>
                <a:spcPts val="1000"/>
              </a:spcAft>
            </a:pPr>
            <a:r>
              <a:rPr lang="fr-CA" sz="1900" dirty="0">
                <a:latin typeface="Arial" panose="020B0604020202020204" pitchFamily="34" charset="0"/>
                <a:cs typeface="Arial" panose="020B0604020202020204" pitchFamily="34" charset="0"/>
              </a:rPr>
              <a:t>Pour obtenir de plus amples renseignements ou pour demander une présentation de ce rapport de situation dans votre région, veuillez communiquer avec :</a:t>
            </a:r>
          </a:p>
          <a:p>
            <a:pPr marL="457200" lvl="1" indent="0">
              <a:lnSpc>
                <a:spcPct val="100000"/>
              </a:lnSpc>
              <a:buNone/>
            </a:pPr>
            <a:r>
              <a:rPr lang="fr-CA" sz="1900" dirty="0">
                <a:latin typeface="Arial" panose="020B0604020202020204" pitchFamily="34" charset="0"/>
                <a:cs typeface="Arial" panose="020B0604020202020204" pitchFamily="34" charset="0"/>
              </a:rPr>
              <a:t>	Natasha </a:t>
            </a:r>
            <a:r>
              <a:rPr lang="fr-CA" sz="1900" dirty="0" err="1">
                <a:latin typeface="Arial" panose="020B0604020202020204" pitchFamily="34" charset="0"/>
                <a:cs typeface="Arial" panose="020B0604020202020204" pitchFamily="34" charset="0"/>
              </a:rPr>
              <a:t>Beedie</a:t>
            </a:r>
            <a:r>
              <a:rPr lang="fr-CA" sz="1900" dirty="0">
                <a:latin typeface="Arial" panose="020B0604020202020204" pitchFamily="34" charset="0"/>
                <a:cs typeface="Arial" panose="020B0604020202020204" pitchFamily="34" charset="0"/>
              </a:rPr>
              <a:t> - </a:t>
            </a:r>
            <a:r>
              <a:rPr lang="fr-CA" sz="1900" dirty="0">
                <a:solidFill>
                  <a:srgbClr val="016DA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nbeedie@afn.ca</a:t>
            </a:r>
            <a:endParaRPr lang="fr-CA" sz="1900" dirty="0">
              <a:solidFill>
                <a:srgbClr val="016DAF"/>
              </a:solidFill>
              <a:latin typeface="Arial" panose="020B0604020202020204" pitchFamily="34" charset="0"/>
              <a:cs typeface="Arial" panose="020B0604020202020204" pitchFamily="34" charset="0"/>
            </a:endParaRPr>
          </a:p>
          <a:p>
            <a:pPr marL="457200" lvl="1" indent="0">
              <a:lnSpc>
                <a:spcPct val="100000"/>
              </a:lnSpc>
              <a:buNone/>
            </a:pPr>
            <a:r>
              <a:rPr lang="fr-CA" sz="1900" dirty="0">
                <a:latin typeface="Arial" panose="020B0604020202020204" pitchFamily="34" charset="0"/>
                <a:cs typeface="Arial" panose="020B0604020202020204" pitchFamily="34" charset="0"/>
              </a:rPr>
              <a:t>	Directrice, Droits et gouvernance</a:t>
            </a:r>
          </a:p>
        </p:txBody>
      </p:sp>
      <p:sp>
        <p:nvSpPr>
          <p:cNvPr id="4" name="Date Placeholder 3">
            <a:extLst>
              <a:ext uri="{FF2B5EF4-FFF2-40B4-BE49-F238E27FC236}">
                <a16:creationId xmlns:a16="http://schemas.microsoft.com/office/drawing/2014/main" id="{88050CD0-3AD9-3998-4DFE-3BC73EE34EF2}"/>
              </a:ext>
            </a:extLst>
          </p:cNvPr>
          <p:cNvSpPr>
            <a:spLocks noGrp="1"/>
          </p:cNvSpPr>
          <p:nvPr>
            <p:ph type="dt" sz="half" idx="10"/>
          </p:nvPr>
        </p:nvSpPr>
        <p:spPr/>
        <p:txBody>
          <a:bodyPr/>
          <a:lstStyle/>
          <a:p>
            <a:r>
              <a:rPr lang="en-CA" dirty="0" err="1"/>
              <a:t>Juillet</a:t>
            </a:r>
            <a:r>
              <a:rPr lang="en-CA" dirty="0"/>
              <a:t> 2024</a:t>
            </a:r>
          </a:p>
        </p:txBody>
      </p:sp>
      <p:sp>
        <p:nvSpPr>
          <p:cNvPr id="5" name="Footer Placeholder 4">
            <a:extLst>
              <a:ext uri="{FF2B5EF4-FFF2-40B4-BE49-F238E27FC236}">
                <a16:creationId xmlns:a16="http://schemas.microsoft.com/office/drawing/2014/main" id="{E2C4B503-69C4-53AA-4DA7-61D3608D405C}"/>
              </a:ext>
            </a:extLst>
          </p:cNvPr>
          <p:cNvSpPr>
            <a:spLocks noGrp="1"/>
          </p:cNvSpPr>
          <p:nvPr>
            <p:ph type="ftr" sz="quarter" idx="11"/>
          </p:nvPr>
        </p:nvSpPr>
        <p:spPr/>
        <p:txBody>
          <a:bodyPr/>
          <a:lstStyle/>
          <a:p>
            <a:r>
              <a:rPr lang="en-CA"/>
              <a:t>Assemblée des Premières Nations </a:t>
            </a:r>
          </a:p>
        </p:txBody>
      </p:sp>
      <p:sp>
        <p:nvSpPr>
          <p:cNvPr id="6" name="Slide Number Placeholder 5">
            <a:extLst>
              <a:ext uri="{FF2B5EF4-FFF2-40B4-BE49-F238E27FC236}">
                <a16:creationId xmlns:a16="http://schemas.microsoft.com/office/drawing/2014/main" id="{0B39558D-9D6C-BB26-E0E5-28CBFA7D9E60}"/>
              </a:ext>
            </a:extLst>
          </p:cNvPr>
          <p:cNvSpPr>
            <a:spLocks noGrp="1"/>
          </p:cNvSpPr>
          <p:nvPr>
            <p:ph type="sldNum" sz="quarter" idx="12"/>
          </p:nvPr>
        </p:nvSpPr>
        <p:spPr/>
        <p:txBody>
          <a:bodyPr/>
          <a:lstStyle/>
          <a:p>
            <a:fld id="{FC214D03-7DAC-454B-9A13-F1D3A0D333B7}" type="slidenum">
              <a:rPr lang="en-CA" smtClean="0"/>
              <a:t>8</a:t>
            </a:fld>
            <a:endParaRPr lang="en-CA"/>
          </a:p>
        </p:txBody>
      </p:sp>
    </p:spTree>
    <p:extLst>
      <p:ext uri="{BB962C8B-B14F-4D97-AF65-F5344CB8AC3E}">
        <p14:creationId xmlns:p14="http://schemas.microsoft.com/office/powerpoint/2010/main" val="153838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2469</TotalTime>
  <Words>1258</Words>
  <Application>Microsoft Macintosh PowerPoint</Application>
  <PresentationFormat>Widescreen</PresentationFormat>
  <Paragraphs>81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Compte rendu sur la nouvelle relation financière</vt:lpstr>
      <vt:lpstr>Vue d'ensemble</vt:lpstr>
      <vt:lpstr>Contexte</vt:lpstr>
      <vt:lpstr>Subvention en matière de NRF</vt:lpstr>
      <vt:lpstr>Recommandations clés du CCMRF : Gouvernance</vt:lpstr>
      <vt:lpstr>Recommandations clés du CCMRF : Transferts et institutions</vt:lpstr>
      <vt:lpstr>Travaux prévus pour 2024-2025 et les années suivantes</vt:lpstr>
      <vt:lpstr>Personne-ressource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Medd</dc:creator>
  <cp:keywords>, docId:3A2830CD4374CDB249EC6EFB94F6DBA0</cp:keywords>
  <cp:lastModifiedBy>Hollie King</cp:lastModifiedBy>
  <cp:revision>49</cp:revision>
  <dcterms:created xsi:type="dcterms:W3CDTF">2024-05-17T12:55:37Z</dcterms:created>
  <dcterms:modified xsi:type="dcterms:W3CDTF">2024-07-05T22:20:37Z</dcterms:modified>
</cp:coreProperties>
</file>