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9"/>
  </p:notesMasterIdLst>
  <p:sldIdLst>
    <p:sldId id="257" r:id="rId3"/>
    <p:sldId id="773" r:id="rId4"/>
    <p:sldId id="774" r:id="rId5"/>
    <p:sldId id="861" r:id="rId6"/>
    <p:sldId id="760" r:id="rId7"/>
    <p:sldId id="813" r:id="rId8"/>
    <p:sldId id="874" r:id="rId9"/>
    <p:sldId id="822" r:id="rId10"/>
    <p:sldId id="827" r:id="rId11"/>
    <p:sldId id="879" r:id="rId12"/>
    <p:sldId id="690" r:id="rId13"/>
    <p:sldId id="878" r:id="rId14"/>
    <p:sldId id="782" r:id="rId15"/>
    <p:sldId id="859" r:id="rId16"/>
    <p:sldId id="845" r:id="rId17"/>
    <p:sldId id="750" r:id="rId18"/>
    <p:sldId id="877" r:id="rId19"/>
    <p:sldId id="862" r:id="rId20"/>
    <p:sldId id="886" r:id="rId21"/>
    <p:sldId id="865" r:id="rId22"/>
    <p:sldId id="876" r:id="rId23"/>
    <p:sldId id="875" r:id="rId24"/>
    <p:sldId id="887" r:id="rId25"/>
    <p:sldId id="869" r:id="rId26"/>
    <p:sldId id="858" r:id="rId27"/>
    <p:sldId id="885" r:id="rId28"/>
    <p:sldId id="880" r:id="rId29"/>
    <p:sldId id="831" r:id="rId30"/>
    <p:sldId id="868" r:id="rId31"/>
    <p:sldId id="863" r:id="rId32"/>
    <p:sldId id="888" r:id="rId33"/>
    <p:sldId id="866" r:id="rId34"/>
    <p:sldId id="867" r:id="rId35"/>
    <p:sldId id="860" r:id="rId36"/>
    <p:sldId id="842" r:id="rId37"/>
    <p:sldId id="26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d="{A5BB3F19-33D0-4192-93CC-20F84186035D}">
          <p14:sldIdLst>
            <p14:sldId id="257"/>
            <p14:sldId id="773"/>
            <p14:sldId id="774"/>
            <p14:sldId id="861"/>
            <p14:sldId id="760"/>
            <p14:sldId id="813"/>
          </p14:sldIdLst>
        </p14:section>
        <p14:section name="Introduction and Overview" id="{754DA37A-1E73-419B-BBCA-1760B31C90A7}">
          <p14:sldIdLst/>
        </p14:section>
        <p14:section name="Current Situation and Challenges" id="{556EA271-D410-4D0D-A226-0CA7C3E11E19}">
          <p14:sldIdLst>
            <p14:sldId id="874"/>
            <p14:sldId id="822"/>
            <p14:sldId id="827"/>
            <p14:sldId id="879"/>
            <p14:sldId id="690"/>
            <p14:sldId id="878"/>
            <p14:sldId id="782"/>
            <p14:sldId id="859"/>
            <p14:sldId id="845"/>
            <p14:sldId id="750"/>
            <p14:sldId id="877"/>
            <p14:sldId id="862"/>
            <p14:sldId id="886"/>
            <p14:sldId id="865"/>
            <p14:sldId id="876"/>
            <p14:sldId id="875"/>
            <p14:sldId id="887"/>
            <p14:sldId id="869"/>
            <p14:sldId id="858"/>
            <p14:sldId id="885"/>
            <p14:sldId id="880"/>
            <p14:sldId id="831"/>
            <p14:sldId id="868"/>
            <p14:sldId id="863"/>
            <p14:sldId id="888"/>
            <p14:sldId id="866"/>
          </p14:sldIdLst>
        </p14:section>
        <p14:section name="Existing Orders and Governance" id="{E10516F1-8DB1-4702-9B5E-6244E8866444}">
          <p14:sldIdLst/>
        </p14:section>
        <p14:section name="Recommendations and Amendments" id="{5FD7FFA1-2770-443E-BC55-3B4B8CB52A54}">
          <p14:sldIdLst>
            <p14:sldId id="867"/>
          </p14:sldIdLst>
        </p14:section>
        <p14:section name="Alternative Dispute Resolution and Rewriting" id="{0B9211D4-1394-4B2F-87D3-CF822FABA8DF}">
          <p14:sldIdLst>
            <p14:sldId id="860"/>
          </p14:sldIdLst>
        </p14:section>
        <p14:section name="Conclusion and Contact Information" id="{FA95C166-1E28-4E85-A8DD-726CCA7A1BB8}">
          <p14:sldIdLst>
            <p14:sldId id="842"/>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18" autoAdjust="0"/>
    <p:restoredTop sz="94660"/>
  </p:normalViewPr>
  <p:slideViewPr>
    <p:cSldViewPr snapToGrid="0">
      <p:cViewPr varScale="1">
        <p:scale>
          <a:sx n="84" d="100"/>
          <a:sy n="84" d="100"/>
        </p:scale>
        <p:origin x="104" y="3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_rels/data1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43.svg"/><Relationship Id="rId5" Type="http://schemas.openxmlformats.org/officeDocument/2006/relationships/image" Target="../media/image26.png"/><Relationship Id="rId4" Type="http://schemas.openxmlformats.org/officeDocument/2006/relationships/image" Target="../media/image42.svg"/></Relationships>
</file>

<file path=ppt/diagrams/_rels/data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43.svg"/><Relationship Id="rId5" Type="http://schemas.openxmlformats.org/officeDocument/2006/relationships/image" Target="../media/image26.png"/><Relationship Id="rId4" Type="http://schemas.openxmlformats.org/officeDocument/2006/relationships/image" Target="../media/image48.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43.svg"/><Relationship Id="rId5" Type="http://schemas.openxmlformats.org/officeDocument/2006/relationships/image" Target="../media/image26.png"/><Relationship Id="rId4" Type="http://schemas.openxmlformats.org/officeDocument/2006/relationships/image" Target="../media/image4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43.svg"/><Relationship Id="rId5" Type="http://schemas.openxmlformats.org/officeDocument/2006/relationships/image" Target="../media/image26.png"/><Relationship Id="rId4" Type="http://schemas.openxmlformats.org/officeDocument/2006/relationships/image" Target="../media/image4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B9E310-B1D5-430B-B7E6-418FAC4EA72B}"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26096BF7-8498-458C-A2B2-EEBEC8D318F7}">
      <dgm:prSet/>
      <dgm:spPr/>
      <dgm:t>
        <a:bodyPr/>
        <a:lstStyle/>
        <a:p>
          <a:r>
            <a:rPr lang="en-US" dirty="0"/>
            <a:t>Terms and Conditions (Appendix 10)</a:t>
          </a:r>
        </a:p>
      </dgm:t>
    </dgm:pt>
    <dgm:pt modelId="{DCE5248A-F742-45DA-BF14-D7931AFCF6A6}" type="parTrans" cxnId="{303F532A-0C3D-4853-8589-C5F82CC950C0}">
      <dgm:prSet/>
      <dgm:spPr/>
      <dgm:t>
        <a:bodyPr/>
        <a:lstStyle/>
        <a:p>
          <a:endParaRPr lang="en-US"/>
        </a:p>
      </dgm:t>
    </dgm:pt>
    <dgm:pt modelId="{72E98960-5A94-4A8E-8915-1835C03CC3BE}" type="sibTrans" cxnId="{303F532A-0C3D-4853-8589-C5F82CC950C0}">
      <dgm:prSet/>
      <dgm:spPr/>
      <dgm:t>
        <a:bodyPr/>
        <a:lstStyle/>
        <a:p>
          <a:endParaRPr lang="en-US"/>
        </a:p>
      </dgm:t>
    </dgm:pt>
    <dgm:pt modelId="{8E3C68C5-6162-40BD-B493-47246C09AE9A}">
      <dgm:prSet/>
      <dgm:spPr/>
      <dgm:t>
        <a:bodyPr/>
        <a:lstStyle/>
        <a:p>
          <a:r>
            <a:rPr lang="en-US"/>
            <a:t>Tripartite Agreement:  Canada, Chiefs of Ontario, Nishnawbe Aski Nation</a:t>
          </a:r>
        </a:p>
      </dgm:t>
    </dgm:pt>
    <dgm:pt modelId="{68FBA9D5-5E4B-4545-A550-F614585EB7A1}" type="parTrans" cxnId="{7B20F56E-C157-4214-8B51-69506E6F53C5}">
      <dgm:prSet/>
      <dgm:spPr/>
      <dgm:t>
        <a:bodyPr/>
        <a:lstStyle/>
        <a:p>
          <a:endParaRPr lang="en-US"/>
        </a:p>
      </dgm:t>
    </dgm:pt>
    <dgm:pt modelId="{94276C81-4B77-407C-B017-6C17896C53D0}" type="sibTrans" cxnId="{7B20F56E-C157-4214-8B51-69506E6F53C5}">
      <dgm:prSet/>
      <dgm:spPr/>
      <dgm:t>
        <a:bodyPr/>
        <a:lstStyle/>
        <a:p>
          <a:endParaRPr lang="en-US"/>
        </a:p>
      </dgm:t>
    </dgm:pt>
    <dgm:pt modelId="{0458CFEA-8D38-4707-9AEA-BBCC9080FB44}">
      <dgm:prSet/>
      <dgm:spPr/>
      <dgm:t>
        <a:bodyPr/>
        <a:lstStyle/>
        <a:p>
          <a:r>
            <a:rPr lang="en-US" dirty="0"/>
            <a:t>FSA Party Amendments</a:t>
          </a:r>
        </a:p>
      </dgm:t>
    </dgm:pt>
    <dgm:pt modelId="{E468E9E4-993E-43FD-A360-7885EF1D31AF}" type="parTrans" cxnId="{B88052ED-F4C0-485A-B1ED-A800A2BA6898}">
      <dgm:prSet/>
      <dgm:spPr/>
      <dgm:t>
        <a:bodyPr/>
        <a:lstStyle/>
        <a:p>
          <a:endParaRPr lang="en-US"/>
        </a:p>
      </dgm:t>
    </dgm:pt>
    <dgm:pt modelId="{B6BBF40E-3EE4-4EB7-AA28-56A89628807C}" type="sibTrans" cxnId="{B88052ED-F4C0-485A-B1ED-A800A2BA6898}">
      <dgm:prSet/>
      <dgm:spPr/>
      <dgm:t>
        <a:bodyPr/>
        <a:lstStyle/>
        <a:p>
          <a:endParaRPr lang="en-US"/>
        </a:p>
      </dgm:t>
    </dgm:pt>
    <dgm:pt modelId="{6850989E-AF04-7444-8B2C-F4D52EC087D7}">
      <dgm:prSet/>
      <dgm:spPr/>
      <dgm:t>
        <a:bodyPr/>
        <a:lstStyle/>
        <a:p>
          <a:r>
            <a:rPr lang="en-US" dirty="0"/>
            <a:t>Section 42 (e) on capital and 42 (f) on post majority supports</a:t>
          </a:r>
        </a:p>
      </dgm:t>
    </dgm:pt>
    <dgm:pt modelId="{474F8CAF-F7C0-6145-A1F5-07CA8165FF98}" type="parTrans" cxnId="{D6A6F50E-D6F5-394B-B4E0-8898C92D9A45}">
      <dgm:prSet/>
      <dgm:spPr/>
      <dgm:t>
        <a:bodyPr/>
        <a:lstStyle/>
        <a:p>
          <a:endParaRPr lang="en-US"/>
        </a:p>
      </dgm:t>
    </dgm:pt>
    <dgm:pt modelId="{E9A1AED2-3A09-5741-9D1D-B566440A9908}" type="sibTrans" cxnId="{D6A6F50E-D6F5-394B-B4E0-8898C92D9A45}">
      <dgm:prSet/>
      <dgm:spPr/>
      <dgm:t>
        <a:bodyPr/>
        <a:lstStyle/>
        <a:p>
          <a:endParaRPr lang="en-US"/>
        </a:p>
      </dgm:t>
    </dgm:pt>
    <dgm:pt modelId="{1D84C4A4-713D-3B47-AC8D-5241231BCD92}" type="pres">
      <dgm:prSet presAssocID="{23B9E310-B1D5-430B-B7E6-418FAC4EA72B}" presName="linear" presStyleCnt="0">
        <dgm:presLayoutVars>
          <dgm:animLvl val="lvl"/>
          <dgm:resizeHandles val="exact"/>
        </dgm:presLayoutVars>
      </dgm:prSet>
      <dgm:spPr/>
    </dgm:pt>
    <dgm:pt modelId="{63FCD406-E605-5F4A-B556-B04B08AE0E87}" type="pres">
      <dgm:prSet presAssocID="{26096BF7-8498-458C-A2B2-EEBEC8D318F7}" presName="parentText" presStyleLbl="node1" presStyleIdx="0" presStyleCnt="4">
        <dgm:presLayoutVars>
          <dgm:chMax val="0"/>
          <dgm:bulletEnabled val="1"/>
        </dgm:presLayoutVars>
      </dgm:prSet>
      <dgm:spPr/>
    </dgm:pt>
    <dgm:pt modelId="{46663322-883E-0446-B0C5-B69853980484}" type="pres">
      <dgm:prSet presAssocID="{72E98960-5A94-4A8E-8915-1835C03CC3BE}" presName="spacer" presStyleCnt="0"/>
      <dgm:spPr/>
    </dgm:pt>
    <dgm:pt modelId="{7583D71B-3127-C244-A351-32A9698F2DA9}" type="pres">
      <dgm:prSet presAssocID="{6850989E-AF04-7444-8B2C-F4D52EC087D7}" presName="parentText" presStyleLbl="node1" presStyleIdx="1" presStyleCnt="4">
        <dgm:presLayoutVars>
          <dgm:chMax val="0"/>
          <dgm:bulletEnabled val="1"/>
        </dgm:presLayoutVars>
      </dgm:prSet>
      <dgm:spPr/>
    </dgm:pt>
    <dgm:pt modelId="{5F3695A8-7721-6743-805B-4CE02045E6DE}" type="pres">
      <dgm:prSet presAssocID="{E9A1AED2-3A09-5741-9D1D-B566440A9908}" presName="spacer" presStyleCnt="0"/>
      <dgm:spPr/>
    </dgm:pt>
    <dgm:pt modelId="{A8254322-2F78-2942-B2C1-4EA33D83D71D}" type="pres">
      <dgm:prSet presAssocID="{8E3C68C5-6162-40BD-B493-47246C09AE9A}" presName="parentText" presStyleLbl="node1" presStyleIdx="2" presStyleCnt="4">
        <dgm:presLayoutVars>
          <dgm:chMax val="0"/>
          <dgm:bulletEnabled val="1"/>
        </dgm:presLayoutVars>
      </dgm:prSet>
      <dgm:spPr/>
    </dgm:pt>
    <dgm:pt modelId="{FD42E520-73BA-0546-AB83-F156726D2964}" type="pres">
      <dgm:prSet presAssocID="{94276C81-4B77-407C-B017-6C17896C53D0}" presName="spacer" presStyleCnt="0"/>
      <dgm:spPr/>
    </dgm:pt>
    <dgm:pt modelId="{B31A58AA-DE0D-3543-A9A7-F65ABF595A2D}" type="pres">
      <dgm:prSet presAssocID="{0458CFEA-8D38-4707-9AEA-BBCC9080FB44}" presName="parentText" presStyleLbl="node1" presStyleIdx="3" presStyleCnt="4">
        <dgm:presLayoutVars>
          <dgm:chMax val="0"/>
          <dgm:bulletEnabled val="1"/>
        </dgm:presLayoutVars>
      </dgm:prSet>
      <dgm:spPr/>
    </dgm:pt>
  </dgm:ptLst>
  <dgm:cxnLst>
    <dgm:cxn modelId="{D6A6F50E-D6F5-394B-B4E0-8898C92D9A45}" srcId="{23B9E310-B1D5-430B-B7E6-418FAC4EA72B}" destId="{6850989E-AF04-7444-8B2C-F4D52EC087D7}" srcOrd="1" destOrd="0" parTransId="{474F8CAF-F7C0-6145-A1F5-07CA8165FF98}" sibTransId="{E9A1AED2-3A09-5741-9D1D-B566440A9908}"/>
    <dgm:cxn modelId="{303F532A-0C3D-4853-8589-C5F82CC950C0}" srcId="{23B9E310-B1D5-430B-B7E6-418FAC4EA72B}" destId="{26096BF7-8498-458C-A2B2-EEBEC8D318F7}" srcOrd="0" destOrd="0" parTransId="{DCE5248A-F742-45DA-BF14-D7931AFCF6A6}" sibTransId="{72E98960-5A94-4A8E-8915-1835C03CC3BE}"/>
    <dgm:cxn modelId="{7B20F56E-C157-4214-8B51-69506E6F53C5}" srcId="{23B9E310-B1D5-430B-B7E6-418FAC4EA72B}" destId="{8E3C68C5-6162-40BD-B493-47246C09AE9A}" srcOrd="2" destOrd="0" parTransId="{68FBA9D5-5E4B-4545-A550-F614585EB7A1}" sibTransId="{94276C81-4B77-407C-B017-6C17896C53D0}"/>
    <dgm:cxn modelId="{D9A99557-369C-2347-AC03-DDF6B597344C}" type="presOf" srcId="{23B9E310-B1D5-430B-B7E6-418FAC4EA72B}" destId="{1D84C4A4-713D-3B47-AC8D-5241231BCD92}" srcOrd="0" destOrd="0" presId="urn:microsoft.com/office/officeart/2005/8/layout/vList2"/>
    <dgm:cxn modelId="{ABADF7BB-1D03-FF47-9828-1EA998B5B2EE}" type="presOf" srcId="{26096BF7-8498-458C-A2B2-EEBEC8D318F7}" destId="{63FCD406-E605-5F4A-B556-B04B08AE0E87}" srcOrd="0" destOrd="0" presId="urn:microsoft.com/office/officeart/2005/8/layout/vList2"/>
    <dgm:cxn modelId="{E91B48D2-DEA2-F54A-9BB2-352188045957}" type="presOf" srcId="{0458CFEA-8D38-4707-9AEA-BBCC9080FB44}" destId="{B31A58AA-DE0D-3543-A9A7-F65ABF595A2D}" srcOrd="0" destOrd="0" presId="urn:microsoft.com/office/officeart/2005/8/layout/vList2"/>
    <dgm:cxn modelId="{51A2D4DE-32CE-CB4D-9C18-F0F9A21C332E}" type="presOf" srcId="{6850989E-AF04-7444-8B2C-F4D52EC087D7}" destId="{7583D71B-3127-C244-A351-32A9698F2DA9}" srcOrd="0" destOrd="0" presId="urn:microsoft.com/office/officeart/2005/8/layout/vList2"/>
    <dgm:cxn modelId="{B88052ED-F4C0-485A-B1ED-A800A2BA6898}" srcId="{23B9E310-B1D5-430B-B7E6-418FAC4EA72B}" destId="{0458CFEA-8D38-4707-9AEA-BBCC9080FB44}" srcOrd="3" destOrd="0" parTransId="{E468E9E4-993E-43FD-A360-7885EF1D31AF}" sibTransId="{B6BBF40E-3EE4-4EB7-AA28-56A89628807C}"/>
    <dgm:cxn modelId="{965F6AFA-41F0-2D4F-AFB5-3BE135499AC4}" type="presOf" srcId="{8E3C68C5-6162-40BD-B493-47246C09AE9A}" destId="{A8254322-2F78-2942-B2C1-4EA33D83D71D}" srcOrd="0" destOrd="0" presId="urn:microsoft.com/office/officeart/2005/8/layout/vList2"/>
    <dgm:cxn modelId="{AB3776E5-C12B-854E-B666-496D8A1EAE8F}" type="presParOf" srcId="{1D84C4A4-713D-3B47-AC8D-5241231BCD92}" destId="{63FCD406-E605-5F4A-B556-B04B08AE0E87}" srcOrd="0" destOrd="0" presId="urn:microsoft.com/office/officeart/2005/8/layout/vList2"/>
    <dgm:cxn modelId="{43941590-CAB4-A84B-B9A2-87F39684C231}" type="presParOf" srcId="{1D84C4A4-713D-3B47-AC8D-5241231BCD92}" destId="{46663322-883E-0446-B0C5-B69853980484}" srcOrd="1" destOrd="0" presId="urn:microsoft.com/office/officeart/2005/8/layout/vList2"/>
    <dgm:cxn modelId="{56EA934C-E468-B04C-8F90-2CD5A618EAD0}" type="presParOf" srcId="{1D84C4A4-713D-3B47-AC8D-5241231BCD92}" destId="{7583D71B-3127-C244-A351-32A9698F2DA9}" srcOrd="2" destOrd="0" presId="urn:microsoft.com/office/officeart/2005/8/layout/vList2"/>
    <dgm:cxn modelId="{6E6AC040-6DDD-594F-9FD3-A54818132766}" type="presParOf" srcId="{1D84C4A4-713D-3B47-AC8D-5241231BCD92}" destId="{5F3695A8-7721-6743-805B-4CE02045E6DE}" srcOrd="3" destOrd="0" presId="urn:microsoft.com/office/officeart/2005/8/layout/vList2"/>
    <dgm:cxn modelId="{E81CC62B-8DBD-964A-B36A-2B3D0AFA229B}" type="presParOf" srcId="{1D84C4A4-713D-3B47-AC8D-5241231BCD92}" destId="{A8254322-2F78-2942-B2C1-4EA33D83D71D}" srcOrd="4" destOrd="0" presId="urn:microsoft.com/office/officeart/2005/8/layout/vList2"/>
    <dgm:cxn modelId="{61B355B1-BCAC-7A48-8E3E-9036BA241310}" type="presParOf" srcId="{1D84C4A4-713D-3B47-AC8D-5241231BCD92}" destId="{FD42E520-73BA-0546-AB83-F156726D2964}" srcOrd="5" destOrd="0" presId="urn:microsoft.com/office/officeart/2005/8/layout/vList2"/>
    <dgm:cxn modelId="{A927370F-8F3A-9546-9DDF-2094A72962B1}" type="presParOf" srcId="{1D84C4A4-713D-3B47-AC8D-5241231BCD92}" destId="{B31A58AA-DE0D-3543-A9A7-F65ABF595A2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F8CD50-A060-46AD-9055-A30D122BEA8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C04BD12-89E9-47A2-98BC-F9A755D99C38}">
      <dgm:prSet/>
      <dgm:spPr/>
      <dgm:t>
        <a:bodyPr/>
        <a:lstStyle/>
        <a:p>
          <a:r>
            <a:rPr lang="en-US"/>
            <a:t>Amendments; Only FSA Parties can amend the agreement with unanimous agreement. </a:t>
          </a:r>
        </a:p>
      </dgm:t>
    </dgm:pt>
    <dgm:pt modelId="{911DE667-95D8-43AD-96A1-F84D9D33F8E7}" type="parTrans" cxnId="{A6F47F8D-707B-4182-A60C-21EB71265060}">
      <dgm:prSet/>
      <dgm:spPr/>
      <dgm:t>
        <a:bodyPr/>
        <a:lstStyle/>
        <a:p>
          <a:endParaRPr lang="en-US"/>
        </a:p>
      </dgm:t>
    </dgm:pt>
    <dgm:pt modelId="{DE1ECFDF-523D-4C97-8831-61657148A90B}" type="sibTrans" cxnId="{A6F47F8D-707B-4182-A60C-21EB71265060}">
      <dgm:prSet/>
      <dgm:spPr/>
      <dgm:t>
        <a:bodyPr/>
        <a:lstStyle/>
        <a:p>
          <a:endParaRPr lang="en-US"/>
        </a:p>
      </dgm:t>
    </dgm:pt>
    <dgm:pt modelId="{05742CCA-0A38-40B9-BFF1-45AF69C3E94B}">
      <dgm:prSet/>
      <dgm:spPr/>
      <dgm:t>
        <a:bodyPr/>
        <a:lstStyle/>
        <a:p>
          <a:r>
            <a:rPr lang="en-US"/>
            <a:t>Only the Reform Implementation Committee can recommend changes to Canada (Appendix 10, Section 8)</a:t>
          </a:r>
        </a:p>
      </dgm:t>
    </dgm:pt>
    <dgm:pt modelId="{C44A1A9B-4ABB-41F0-A2CB-9034A94E848E}" type="parTrans" cxnId="{B80BC2BD-7590-4E8A-B6B9-C00029796DC7}">
      <dgm:prSet/>
      <dgm:spPr/>
      <dgm:t>
        <a:bodyPr/>
        <a:lstStyle/>
        <a:p>
          <a:endParaRPr lang="en-US"/>
        </a:p>
      </dgm:t>
    </dgm:pt>
    <dgm:pt modelId="{832CC7A8-3952-4200-B380-0BCF07835095}" type="sibTrans" cxnId="{B80BC2BD-7590-4E8A-B6B9-C00029796DC7}">
      <dgm:prSet/>
      <dgm:spPr/>
      <dgm:t>
        <a:bodyPr/>
        <a:lstStyle/>
        <a:p>
          <a:endParaRPr lang="en-US"/>
        </a:p>
      </dgm:t>
    </dgm:pt>
    <dgm:pt modelId="{3FAE8B1F-BE05-4048-B11E-F551EE2B10EC}">
      <dgm:prSet/>
      <dgm:spPr/>
      <dgm:t>
        <a:bodyPr/>
        <a:lstStyle/>
        <a:p>
          <a:r>
            <a:rPr lang="en-US"/>
            <a:t>Order Canada to do something?  The FSA eliminates all CHRT orders and its jurisdiction.  ADR cannot order more $ or address systemic issues.  </a:t>
          </a:r>
        </a:p>
      </dgm:t>
    </dgm:pt>
    <dgm:pt modelId="{E21BD1E0-1E21-466A-B0B5-9F693519EBE2}" type="parTrans" cxnId="{CBCFD95A-9C36-46DC-8547-608182C70ED5}">
      <dgm:prSet/>
      <dgm:spPr/>
      <dgm:t>
        <a:bodyPr/>
        <a:lstStyle/>
        <a:p>
          <a:endParaRPr lang="en-US"/>
        </a:p>
      </dgm:t>
    </dgm:pt>
    <dgm:pt modelId="{52E95BCB-16D8-42BB-803E-5A38676C9E6C}" type="sibTrans" cxnId="{CBCFD95A-9C36-46DC-8547-608182C70ED5}">
      <dgm:prSet/>
      <dgm:spPr/>
      <dgm:t>
        <a:bodyPr/>
        <a:lstStyle/>
        <a:p>
          <a:endParaRPr lang="en-US"/>
        </a:p>
      </dgm:t>
    </dgm:pt>
    <dgm:pt modelId="{38D29BAE-B984-4C75-A94A-3CD0689FF638}">
      <dgm:prSet/>
      <dgm:spPr/>
      <dgm:t>
        <a:bodyPr/>
        <a:lstStyle/>
        <a:p>
          <a:r>
            <a:rPr lang="en-US" dirty="0"/>
            <a:t>Is there more money coming?  Adjustments of some factors by population and inflation.  No binding provision for more funds in the FSA within or beyond year 10. </a:t>
          </a:r>
        </a:p>
      </dgm:t>
    </dgm:pt>
    <dgm:pt modelId="{3E949AB8-4A30-4476-A91A-4620AB2B4E38}" type="parTrans" cxnId="{BDB22C9A-474C-47E3-ACB6-60EA02875E83}">
      <dgm:prSet/>
      <dgm:spPr/>
      <dgm:t>
        <a:bodyPr/>
        <a:lstStyle/>
        <a:p>
          <a:endParaRPr lang="en-US"/>
        </a:p>
      </dgm:t>
    </dgm:pt>
    <dgm:pt modelId="{8519A4BB-0409-4F4B-B0FE-501D1875A817}" type="sibTrans" cxnId="{BDB22C9A-474C-47E3-ACB6-60EA02875E83}">
      <dgm:prSet/>
      <dgm:spPr/>
      <dgm:t>
        <a:bodyPr/>
        <a:lstStyle/>
        <a:p>
          <a:endParaRPr lang="en-US"/>
        </a:p>
      </dgm:t>
    </dgm:pt>
    <dgm:pt modelId="{877FF2BA-1F33-416B-BAB7-B18287ED86F4}" type="pres">
      <dgm:prSet presAssocID="{62F8CD50-A060-46AD-9055-A30D122BEA82}" presName="root" presStyleCnt="0">
        <dgm:presLayoutVars>
          <dgm:dir/>
          <dgm:resizeHandles val="exact"/>
        </dgm:presLayoutVars>
      </dgm:prSet>
      <dgm:spPr/>
    </dgm:pt>
    <dgm:pt modelId="{094D8D5E-1104-4357-A73F-AEF6DCF4C95B}" type="pres">
      <dgm:prSet presAssocID="{8C04BD12-89E9-47A2-98BC-F9A755D99C38}" presName="compNode" presStyleCnt="0"/>
      <dgm:spPr/>
    </dgm:pt>
    <dgm:pt modelId="{4BBEAF62-20D9-4A01-BCFA-FFD957E038A6}" type="pres">
      <dgm:prSet presAssocID="{8C04BD12-89E9-47A2-98BC-F9A755D99C38}" presName="bgRect" presStyleLbl="bgShp" presStyleIdx="0" presStyleCnt="4"/>
      <dgm:spPr/>
    </dgm:pt>
    <dgm:pt modelId="{1449C26D-C91E-4F49-9719-1A3A10A65583}" type="pres">
      <dgm:prSet presAssocID="{8C04BD12-89E9-47A2-98BC-F9A755D99C3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69AA6A38-5573-42F4-8BB9-9DEBF82AE189}" type="pres">
      <dgm:prSet presAssocID="{8C04BD12-89E9-47A2-98BC-F9A755D99C38}" presName="spaceRect" presStyleCnt="0"/>
      <dgm:spPr/>
    </dgm:pt>
    <dgm:pt modelId="{5EEB175C-73B8-4D2F-9BA5-38B693089F49}" type="pres">
      <dgm:prSet presAssocID="{8C04BD12-89E9-47A2-98BC-F9A755D99C38}" presName="parTx" presStyleLbl="revTx" presStyleIdx="0" presStyleCnt="4">
        <dgm:presLayoutVars>
          <dgm:chMax val="0"/>
          <dgm:chPref val="0"/>
        </dgm:presLayoutVars>
      </dgm:prSet>
      <dgm:spPr/>
    </dgm:pt>
    <dgm:pt modelId="{D218EB9D-21C7-4C87-A249-1A8E400E3F8C}" type="pres">
      <dgm:prSet presAssocID="{DE1ECFDF-523D-4C97-8831-61657148A90B}" presName="sibTrans" presStyleCnt="0"/>
      <dgm:spPr/>
    </dgm:pt>
    <dgm:pt modelId="{39D560B4-29F2-4243-AA2B-828E83B9388D}" type="pres">
      <dgm:prSet presAssocID="{05742CCA-0A38-40B9-BFF1-45AF69C3E94B}" presName="compNode" presStyleCnt="0"/>
      <dgm:spPr/>
    </dgm:pt>
    <dgm:pt modelId="{1F8C87CC-020E-43A5-BD68-B7E2D3481A5F}" type="pres">
      <dgm:prSet presAssocID="{05742CCA-0A38-40B9-BFF1-45AF69C3E94B}" presName="bgRect" presStyleLbl="bgShp" presStyleIdx="1" presStyleCnt="4"/>
      <dgm:spPr/>
    </dgm:pt>
    <dgm:pt modelId="{F6C7E8D1-9068-44A3-979F-739BCBF43064}" type="pres">
      <dgm:prSet presAssocID="{05742CCA-0A38-40B9-BFF1-45AF69C3E9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clip"/>
        </a:ext>
      </dgm:extLst>
    </dgm:pt>
    <dgm:pt modelId="{0C112A7E-D893-42B7-83BC-7BF3D1D4A4DB}" type="pres">
      <dgm:prSet presAssocID="{05742CCA-0A38-40B9-BFF1-45AF69C3E94B}" presName="spaceRect" presStyleCnt="0"/>
      <dgm:spPr/>
    </dgm:pt>
    <dgm:pt modelId="{015541F6-10E3-4111-884B-A1A046846165}" type="pres">
      <dgm:prSet presAssocID="{05742CCA-0A38-40B9-BFF1-45AF69C3E94B}" presName="parTx" presStyleLbl="revTx" presStyleIdx="1" presStyleCnt="4">
        <dgm:presLayoutVars>
          <dgm:chMax val="0"/>
          <dgm:chPref val="0"/>
        </dgm:presLayoutVars>
      </dgm:prSet>
      <dgm:spPr/>
    </dgm:pt>
    <dgm:pt modelId="{B00BD811-44F4-415E-9B5F-E1570A16D69C}" type="pres">
      <dgm:prSet presAssocID="{832CC7A8-3952-4200-B380-0BCF07835095}" presName="sibTrans" presStyleCnt="0"/>
      <dgm:spPr/>
    </dgm:pt>
    <dgm:pt modelId="{934C2439-79A5-401A-B552-07E3217D1457}" type="pres">
      <dgm:prSet presAssocID="{3FAE8B1F-BE05-4048-B11E-F551EE2B10EC}" presName="compNode" presStyleCnt="0"/>
      <dgm:spPr/>
    </dgm:pt>
    <dgm:pt modelId="{EFA46EAE-1E02-41C3-84F3-ED8461CE98A2}" type="pres">
      <dgm:prSet presAssocID="{3FAE8B1F-BE05-4048-B11E-F551EE2B10EC}" presName="bgRect" presStyleLbl="bgShp" presStyleIdx="2" presStyleCnt="4"/>
      <dgm:spPr/>
    </dgm:pt>
    <dgm:pt modelId="{5D9F135F-30C9-4CBC-B4A8-9995929925B9}" type="pres">
      <dgm:prSet presAssocID="{3FAE8B1F-BE05-4048-B11E-F551EE2B10E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10B1FD3A-234F-4F00-9E50-09DCBF3B25E5}" type="pres">
      <dgm:prSet presAssocID="{3FAE8B1F-BE05-4048-B11E-F551EE2B10EC}" presName="spaceRect" presStyleCnt="0"/>
      <dgm:spPr/>
    </dgm:pt>
    <dgm:pt modelId="{D92B3723-5EE8-406A-B135-FAC051B52E89}" type="pres">
      <dgm:prSet presAssocID="{3FAE8B1F-BE05-4048-B11E-F551EE2B10EC}" presName="parTx" presStyleLbl="revTx" presStyleIdx="2" presStyleCnt="4">
        <dgm:presLayoutVars>
          <dgm:chMax val="0"/>
          <dgm:chPref val="0"/>
        </dgm:presLayoutVars>
      </dgm:prSet>
      <dgm:spPr/>
    </dgm:pt>
    <dgm:pt modelId="{C4ECE5D4-FB43-428A-9A3B-32D69687BABE}" type="pres">
      <dgm:prSet presAssocID="{52E95BCB-16D8-42BB-803E-5A38676C9E6C}" presName="sibTrans" presStyleCnt="0"/>
      <dgm:spPr/>
    </dgm:pt>
    <dgm:pt modelId="{545EFA9E-BFE0-4582-8FD1-DAEA8E7A1927}" type="pres">
      <dgm:prSet presAssocID="{38D29BAE-B984-4C75-A94A-3CD0689FF638}" presName="compNode" presStyleCnt="0"/>
      <dgm:spPr/>
    </dgm:pt>
    <dgm:pt modelId="{78E8F95E-DA6B-4044-9732-B7B0DA822F4F}" type="pres">
      <dgm:prSet presAssocID="{38D29BAE-B984-4C75-A94A-3CD0689FF638}" presName="bgRect" presStyleLbl="bgShp" presStyleIdx="3" presStyleCnt="4"/>
      <dgm:spPr/>
    </dgm:pt>
    <dgm:pt modelId="{9F1807F9-CF31-43E7-AB99-59C42EBAD7EA}" type="pres">
      <dgm:prSet presAssocID="{38D29BAE-B984-4C75-A94A-3CD0689FF63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8A515A7C-5E71-41A8-A0E1-B53862AF0EC3}" type="pres">
      <dgm:prSet presAssocID="{38D29BAE-B984-4C75-A94A-3CD0689FF638}" presName="spaceRect" presStyleCnt="0"/>
      <dgm:spPr/>
    </dgm:pt>
    <dgm:pt modelId="{96A1D155-2DAD-4A4B-BBDC-BA51D4B56A66}" type="pres">
      <dgm:prSet presAssocID="{38D29BAE-B984-4C75-A94A-3CD0689FF638}" presName="parTx" presStyleLbl="revTx" presStyleIdx="3" presStyleCnt="4">
        <dgm:presLayoutVars>
          <dgm:chMax val="0"/>
          <dgm:chPref val="0"/>
        </dgm:presLayoutVars>
      </dgm:prSet>
      <dgm:spPr/>
    </dgm:pt>
  </dgm:ptLst>
  <dgm:cxnLst>
    <dgm:cxn modelId="{8F73C108-AD40-4F48-BC49-122AB3F1C2E3}" type="presOf" srcId="{05742CCA-0A38-40B9-BFF1-45AF69C3E94B}" destId="{015541F6-10E3-4111-884B-A1A046846165}" srcOrd="0" destOrd="0" presId="urn:microsoft.com/office/officeart/2018/2/layout/IconVerticalSolidList"/>
    <dgm:cxn modelId="{77B14F0A-C91B-4784-8091-2403E89762DD}" type="presOf" srcId="{3FAE8B1F-BE05-4048-B11E-F551EE2B10EC}" destId="{D92B3723-5EE8-406A-B135-FAC051B52E89}" srcOrd="0" destOrd="0" presId="urn:microsoft.com/office/officeart/2018/2/layout/IconVerticalSolidList"/>
    <dgm:cxn modelId="{53E17822-226E-4FD7-A437-08810BE6099F}" type="presOf" srcId="{62F8CD50-A060-46AD-9055-A30D122BEA82}" destId="{877FF2BA-1F33-416B-BAB7-B18287ED86F4}" srcOrd="0" destOrd="0" presId="urn:microsoft.com/office/officeart/2018/2/layout/IconVerticalSolidList"/>
    <dgm:cxn modelId="{CBCFD95A-9C36-46DC-8547-608182C70ED5}" srcId="{62F8CD50-A060-46AD-9055-A30D122BEA82}" destId="{3FAE8B1F-BE05-4048-B11E-F551EE2B10EC}" srcOrd="2" destOrd="0" parTransId="{E21BD1E0-1E21-466A-B0B5-9F693519EBE2}" sibTransId="{52E95BCB-16D8-42BB-803E-5A38676C9E6C}"/>
    <dgm:cxn modelId="{A6F47F8D-707B-4182-A60C-21EB71265060}" srcId="{62F8CD50-A060-46AD-9055-A30D122BEA82}" destId="{8C04BD12-89E9-47A2-98BC-F9A755D99C38}" srcOrd="0" destOrd="0" parTransId="{911DE667-95D8-43AD-96A1-F84D9D33F8E7}" sibTransId="{DE1ECFDF-523D-4C97-8831-61657148A90B}"/>
    <dgm:cxn modelId="{CF423595-37B9-48C9-86CC-530B603646A3}" type="presOf" srcId="{38D29BAE-B984-4C75-A94A-3CD0689FF638}" destId="{96A1D155-2DAD-4A4B-BBDC-BA51D4B56A66}" srcOrd="0" destOrd="0" presId="urn:microsoft.com/office/officeart/2018/2/layout/IconVerticalSolidList"/>
    <dgm:cxn modelId="{BDB22C9A-474C-47E3-ACB6-60EA02875E83}" srcId="{62F8CD50-A060-46AD-9055-A30D122BEA82}" destId="{38D29BAE-B984-4C75-A94A-3CD0689FF638}" srcOrd="3" destOrd="0" parTransId="{3E949AB8-4A30-4476-A91A-4620AB2B4E38}" sibTransId="{8519A4BB-0409-4F4B-B0FE-501D1875A817}"/>
    <dgm:cxn modelId="{B80BC2BD-7590-4E8A-B6B9-C00029796DC7}" srcId="{62F8CD50-A060-46AD-9055-A30D122BEA82}" destId="{05742CCA-0A38-40B9-BFF1-45AF69C3E94B}" srcOrd="1" destOrd="0" parTransId="{C44A1A9B-4ABB-41F0-A2CB-9034A94E848E}" sibTransId="{832CC7A8-3952-4200-B380-0BCF07835095}"/>
    <dgm:cxn modelId="{85840CC1-97CC-4774-B49D-6952441F6DD9}" type="presOf" srcId="{8C04BD12-89E9-47A2-98BC-F9A755D99C38}" destId="{5EEB175C-73B8-4D2F-9BA5-38B693089F49}" srcOrd="0" destOrd="0" presId="urn:microsoft.com/office/officeart/2018/2/layout/IconVerticalSolidList"/>
    <dgm:cxn modelId="{3E462BBE-F45D-4856-9E32-EDA8FF263BF9}" type="presParOf" srcId="{877FF2BA-1F33-416B-BAB7-B18287ED86F4}" destId="{094D8D5E-1104-4357-A73F-AEF6DCF4C95B}" srcOrd="0" destOrd="0" presId="urn:microsoft.com/office/officeart/2018/2/layout/IconVerticalSolidList"/>
    <dgm:cxn modelId="{E15E7B61-E505-475B-BB69-8720296B0230}" type="presParOf" srcId="{094D8D5E-1104-4357-A73F-AEF6DCF4C95B}" destId="{4BBEAF62-20D9-4A01-BCFA-FFD957E038A6}" srcOrd="0" destOrd="0" presId="urn:microsoft.com/office/officeart/2018/2/layout/IconVerticalSolidList"/>
    <dgm:cxn modelId="{7DE9411C-4DB3-4ABE-8610-BFB1F8D68159}" type="presParOf" srcId="{094D8D5E-1104-4357-A73F-AEF6DCF4C95B}" destId="{1449C26D-C91E-4F49-9719-1A3A10A65583}" srcOrd="1" destOrd="0" presId="urn:microsoft.com/office/officeart/2018/2/layout/IconVerticalSolidList"/>
    <dgm:cxn modelId="{71203B36-4FEA-4C89-BA8D-6D91A17D378F}" type="presParOf" srcId="{094D8D5E-1104-4357-A73F-AEF6DCF4C95B}" destId="{69AA6A38-5573-42F4-8BB9-9DEBF82AE189}" srcOrd="2" destOrd="0" presId="urn:microsoft.com/office/officeart/2018/2/layout/IconVerticalSolidList"/>
    <dgm:cxn modelId="{942D6229-D50F-4ACF-AE22-DBB7E68AE1B1}" type="presParOf" srcId="{094D8D5E-1104-4357-A73F-AEF6DCF4C95B}" destId="{5EEB175C-73B8-4D2F-9BA5-38B693089F49}" srcOrd="3" destOrd="0" presId="urn:microsoft.com/office/officeart/2018/2/layout/IconVerticalSolidList"/>
    <dgm:cxn modelId="{AA55F10D-0888-4449-B9DB-B4750A13446F}" type="presParOf" srcId="{877FF2BA-1F33-416B-BAB7-B18287ED86F4}" destId="{D218EB9D-21C7-4C87-A249-1A8E400E3F8C}" srcOrd="1" destOrd="0" presId="urn:microsoft.com/office/officeart/2018/2/layout/IconVerticalSolidList"/>
    <dgm:cxn modelId="{C5E34427-4D94-45DD-A750-79359569EACF}" type="presParOf" srcId="{877FF2BA-1F33-416B-BAB7-B18287ED86F4}" destId="{39D560B4-29F2-4243-AA2B-828E83B9388D}" srcOrd="2" destOrd="0" presId="urn:microsoft.com/office/officeart/2018/2/layout/IconVerticalSolidList"/>
    <dgm:cxn modelId="{0C8B8454-30A1-4BE4-A5DC-B821AF6C954A}" type="presParOf" srcId="{39D560B4-29F2-4243-AA2B-828E83B9388D}" destId="{1F8C87CC-020E-43A5-BD68-B7E2D3481A5F}" srcOrd="0" destOrd="0" presId="urn:microsoft.com/office/officeart/2018/2/layout/IconVerticalSolidList"/>
    <dgm:cxn modelId="{508C0303-6B80-496C-BAAD-2427A38C5DA2}" type="presParOf" srcId="{39D560B4-29F2-4243-AA2B-828E83B9388D}" destId="{F6C7E8D1-9068-44A3-979F-739BCBF43064}" srcOrd="1" destOrd="0" presId="urn:microsoft.com/office/officeart/2018/2/layout/IconVerticalSolidList"/>
    <dgm:cxn modelId="{2B42477C-C466-443A-B5A2-849E3DC2AC3A}" type="presParOf" srcId="{39D560B4-29F2-4243-AA2B-828E83B9388D}" destId="{0C112A7E-D893-42B7-83BC-7BF3D1D4A4DB}" srcOrd="2" destOrd="0" presId="urn:microsoft.com/office/officeart/2018/2/layout/IconVerticalSolidList"/>
    <dgm:cxn modelId="{C47118D9-95DE-4437-BEDE-A3221DC5FFE0}" type="presParOf" srcId="{39D560B4-29F2-4243-AA2B-828E83B9388D}" destId="{015541F6-10E3-4111-884B-A1A046846165}" srcOrd="3" destOrd="0" presId="urn:microsoft.com/office/officeart/2018/2/layout/IconVerticalSolidList"/>
    <dgm:cxn modelId="{A9E158C4-F0FB-429A-98E6-96DF33DE77D9}" type="presParOf" srcId="{877FF2BA-1F33-416B-BAB7-B18287ED86F4}" destId="{B00BD811-44F4-415E-9B5F-E1570A16D69C}" srcOrd="3" destOrd="0" presId="urn:microsoft.com/office/officeart/2018/2/layout/IconVerticalSolidList"/>
    <dgm:cxn modelId="{77C89317-B3C5-43AA-9234-E493AFB13822}" type="presParOf" srcId="{877FF2BA-1F33-416B-BAB7-B18287ED86F4}" destId="{934C2439-79A5-401A-B552-07E3217D1457}" srcOrd="4" destOrd="0" presId="urn:microsoft.com/office/officeart/2018/2/layout/IconVerticalSolidList"/>
    <dgm:cxn modelId="{32286BBC-9F0C-4775-A7E3-8C70AE1B349A}" type="presParOf" srcId="{934C2439-79A5-401A-B552-07E3217D1457}" destId="{EFA46EAE-1E02-41C3-84F3-ED8461CE98A2}" srcOrd="0" destOrd="0" presId="urn:microsoft.com/office/officeart/2018/2/layout/IconVerticalSolidList"/>
    <dgm:cxn modelId="{40969A0C-CE0A-455D-A40A-8EFC72DA7FB5}" type="presParOf" srcId="{934C2439-79A5-401A-B552-07E3217D1457}" destId="{5D9F135F-30C9-4CBC-B4A8-9995929925B9}" srcOrd="1" destOrd="0" presId="urn:microsoft.com/office/officeart/2018/2/layout/IconVerticalSolidList"/>
    <dgm:cxn modelId="{860CC1AC-7445-41C4-A162-6AA8795BB693}" type="presParOf" srcId="{934C2439-79A5-401A-B552-07E3217D1457}" destId="{10B1FD3A-234F-4F00-9E50-09DCBF3B25E5}" srcOrd="2" destOrd="0" presId="urn:microsoft.com/office/officeart/2018/2/layout/IconVerticalSolidList"/>
    <dgm:cxn modelId="{878828D0-4500-4D70-A64C-3871D4A2C6CA}" type="presParOf" srcId="{934C2439-79A5-401A-B552-07E3217D1457}" destId="{D92B3723-5EE8-406A-B135-FAC051B52E89}" srcOrd="3" destOrd="0" presId="urn:microsoft.com/office/officeart/2018/2/layout/IconVerticalSolidList"/>
    <dgm:cxn modelId="{1CA112D4-026C-4DA4-AF09-4EC02F06F7C7}" type="presParOf" srcId="{877FF2BA-1F33-416B-BAB7-B18287ED86F4}" destId="{C4ECE5D4-FB43-428A-9A3B-32D69687BABE}" srcOrd="5" destOrd="0" presId="urn:microsoft.com/office/officeart/2018/2/layout/IconVerticalSolidList"/>
    <dgm:cxn modelId="{7C12D685-C86B-4490-BF2A-30FA8E8155FC}" type="presParOf" srcId="{877FF2BA-1F33-416B-BAB7-B18287ED86F4}" destId="{545EFA9E-BFE0-4582-8FD1-DAEA8E7A1927}" srcOrd="6" destOrd="0" presId="urn:microsoft.com/office/officeart/2018/2/layout/IconVerticalSolidList"/>
    <dgm:cxn modelId="{8C108DD8-E4BA-487A-A6C5-6EE5D6AAACFE}" type="presParOf" srcId="{545EFA9E-BFE0-4582-8FD1-DAEA8E7A1927}" destId="{78E8F95E-DA6B-4044-9732-B7B0DA822F4F}" srcOrd="0" destOrd="0" presId="urn:microsoft.com/office/officeart/2018/2/layout/IconVerticalSolidList"/>
    <dgm:cxn modelId="{B68CD34B-91A4-40A9-A9E2-2EDFEAA43AFE}" type="presParOf" srcId="{545EFA9E-BFE0-4582-8FD1-DAEA8E7A1927}" destId="{9F1807F9-CF31-43E7-AB99-59C42EBAD7EA}" srcOrd="1" destOrd="0" presId="urn:microsoft.com/office/officeart/2018/2/layout/IconVerticalSolidList"/>
    <dgm:cxn modelId="{56F3335E-5A79-4CAC-A821-3BE4E8419517}" type="presParOf" srcId="{545EFA9E-BFE0-4582-8FD1-DAEA8E7A1927}" destId="{8A515A7C-5E71-41A8-A0E1-B53862AF0EC3}" srcOrd="2" destOrd="0" presId="urn:microsoft.com/office/officeart/2018/2/layout/IconVerticalSolidList"/>
    <dgm:cxn modelId="{8F60B46B-ED49-43BB-B1AD-8983D8083422}" type="presParOf" srcId="{545EFA9E-BFE0-4582-8FD1-DAEA8E7A1927}" destId="{96A1D155-2DAD-4A4B-BBDC-BA51D4B56A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6A9B0E-0A4B-4C98-B1C4-D559E38073C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15C7D7F-9790-4DB9-A852-8E8428F2B949}">
      <dgm:prSet/>
      <dgm:spPr/>
      <dgm:t>
        <a:bodyPr/>
        <a:lstStyle/>
        <a:p>
          <a:r>
            <a:rPr lang="en-US"/>
            <a:t>First Nations and/or their Agencies can apply for interested party status at the Tribunal if a motion is brought to approve the draft FSA and their views are not represented by the current CHRT parties.</a:t>
          </a:r>
        </a:p>
      </dgm:t>
    </dgm:pt>
    <dgm:pt modelId="{350AFCF8-75C0-4FA8-8AFE-81C70AB7432A}" type="parTrans" cxnId="{451D08CC-3692-4806-BCAB-3C0A45894ED8}">
      <dgm:prSet/>
      <dgm:spPr/>
      <dgm:t>
        <a:bodyPr/>
        <a:lstStyle/>
        <a:p>
          <a:endParaRPr lang="en-US"/>
        </a:p>
      </dgm:t>
    </dgm:pt>
    <dgm:pt modelId="{E9B3414E-090A-4D24-BB33-0467411CA369}" type="sibTrans" cxnId="{451D08CC-3692-4806-BCAB-3C0A45894ED8}">
      <dgm:prSet/>
      <dgm:spPr/>
      <dgm:t>
        <a:bodyPr/>
        <a:lstStyle/>
        <a:p>
          <a:endParaRPr lang="en-US"/>
        </a:p>
      </dgm:t>
    </dgm:pt>
    <dgm:pt modelId="{F92FEDC6-F2C5-4D8D-A0EF-38A55DAA1413}">
      <dgm:prSet/>
      <dgm:spPr/>
      <dgm:t>
        <a:bodyPr/>
        <a:lstStyle/>
        <a:p>
          <a:r>
            <a:rPr lang="en-US"/>
            <a:t>In general, interested parties must have a unique perspective, not duplicate submissions of the other parties, delay the hearings, etcetera.</a:t>
          </a:r>
        </a:p>
      </dgm:t>
    </dgm:pt>
    <dgm:pt modelId="{5EF343CB-C457-41F5-99FB-BD67A0B52BE9}" type="parTrans" cxnId="{8A8E18DF-0CEB-4858-A13A-CFB8578A279D}">
      <dgm:prSet/>
      <dgm:spPr/>
      <dgm:t>
        <a:bodyPr/>
        <a:lstStyle/>
        <a:p>
          <a:endParaRPr lang="en-US"/>
        </a:p>
      </dgm:t>
    </dgm:pt>
    <dgm:pt modelId="{5C010FC9-DABE-4F35-B3CD-12999F96ABB0}" type="sibTrans" cxnId="{8A8E18DF-0CEB-4858-A13A-CFB8578A279D}">
      <dgm:prSet/>
      <dgm:spPr/>
      <dgm:t>
        <a:bodyPr/>
        <a:lstStyle/>
        <a:p>
          <a:endParaRPr lang="en-US"/>
        </a:p>
      </dgm:t>
    </dgm:pt>
    <dgm:pt modelId="{1C04970C-AE1D-4E80-8F19-ABF8F9DDE9AE}">
      <dgm:prSet/>
      <dgm:spPr/>
      <dgm:t>
        <a:bodyPr/>
        <a:lstStyle/>
        <a:p>
          <a:r>
            <a:rPr lang="en-US"/>
            <a:t>Getting independent legal counsel and filing as groups with similar interests (i.e.: like the BC Leadership Council did on Jordan’s Principle) is encouraged. </a:t>
          </a:r>
        </a:p>
      </dgm:t>
    </dgm:pt>
    <dgm:pt modelId="{311E8960-014B-462C-B34C-A7F690F06D82}" type="parTrans" cxnId="{82C005DE-D217-461D-9595-A6974876678A}">
      <dgm:prSet/>
      <dgm:spPr/>
      <dgm:t>
        <a:bodyPr/>
        <a:lstStyle/>
        <a:p>
          <a:endParaRPr lang="en-US"/>
        </a:p>
      </dgm:t>
    </dgm:pt>
    <dgm:pt modelId="{591839E1-5867-4982-850C-B6C6A8F7A5D7}" type="sibTrans" cxnId="{82C005DE-D217-461D-9595-A6974876678A}">
      <dgm:prSet/>
      <dgm:spPr/>
      <dgm:t>
        <a:bodyPr/>
        <a:lstStyle/>
        <a:p>
          <a:endParaRPr lang="en-US"/>
        </a:p>
      </dgm:t>
    </dgm:pt>
    <dgm:pt modelId="{FB19A57E-BE13-4A91-A760-C5A53026FA68}" type="pres">
      <dgm:prSet presAssocID="{B16A9B0E-0A4B-4C98-B1C4-D559E38073C7}" presName="root" presStyleCnt="0">
        <dgm:presLayoutVars>
          <dgm:dir/>
          <dgm:resizeHandles val="exact"/>
        </dgm:presLayoutVars>
      </dgm:prSet>
      <dgm:spPr/>
    </dgm:pt>
    <dgm:pt modelId="{12E313C9-E4FB-44A2-BFC3-703008DAAC1C}" type="pres">
      <dgm:prSet presAssocID="{B15C7D7F-9790-4DB9-A852-8E8428F2B949}" presName="compNode" presStyleCnt="0"/>
      <dgm:spPr/>
    </dgm:pt>
    <dgm:pt modelId="{4B853669-1C87-421E-9D17-52D1A5409AC5}" type="pres">
      <dgm:prSet presAssocID="{B15C7D7F-9790-4DB9-A852-8E8428F2B949}" presName="bgRect" presStyleLbl="bgShp" presStyleIdx="0" presStyleCnt="3"/>
      <dgm:spPr/>
    </dgm:pt>
    <dgm:pt modelId="{2505A3C7-CE35-4E16-ACC9-C850939C5119}" type="pres">
      <dgm:prSet presAssocID="{B15C7D7F-9790-4DB9-A852-8E8428F2B9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5DBCF8CD-C137-4162-B67F-F19059763BDE}" type="pres">
      <dgm:prSet presAssocID="{B15C7D7F-9790-4DB9-A852-8E8428F2B949}" presName="spaceRect" presStyleCnt="0"/>
      <dgm:spPr/>
    </dgm:pt>
    <dgm:pt modelId="{6B07AFE5-FC76-4FAF-836E-06E66492D0E4}" type="pres">
      <dgm:prSet presAssocID="{B15C7D7F-9790-4DB9-A852-8E8428F2B949}" presName="parTx" presStyleLbl="revTx" presStyleIdx="0" presStyleCnt="3">
        <dgm:presLayoutVars>
          <dgm:chMax val="0"/>
          <dgm:chPref val="0"/>
        </dgm:presLayoutVars>
      </dgm:prSet>
      <dgm:spPr/>
    </dgm:pt>
    <dgm:pt modelId="{CDABA809-62B8-49CC-82F1-947C2B60906E}" type="pres">
      <dgm:prSet presAssocID="{E9B3414E-090A-4D24-BB33-0467411CA369}" presName="sibTrans" presStyleCnt="0"/>
      <dgm:spPr/>
    </dgm:pt>
    <dgm:pt modelId="{ABA0AD6B-23BD-4D70-B66E-A7BC505226A3}" type="pres">
      <dgm:prSet presAssocID="{F92FEDC6-F2C5-4D8D-A0EF-38A55DAA1413}" presName="compNode" presStyleCnt="0"/>
      <dgm:spPr/>
    </dgm:pt>
    <dgm:pt modelId="{2DBB637C-2AF4-422E-A730-A318625A9315}" type="pres">
      <dgm:prSet presAssocID="{F92FEDC6-F2C5-4D8D-A0EF-38A55DAA1413}" presName="bgRect" presStyleLbl="bgShp" presStyleIdx="1" presStyleCnt="3"/>
      <dgm:spPr/>
    </dgm:pt>
    <dgm:pt modelId="{F0CD56A6-6763-4744-84EC-0E8D582F083D}" type="pres">
      <dgm:prSet presAssocID="{F92FEDC6-F2C5-4D8D-A0EF-38A55DAA14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af"/>
        </a:ext>
      </dgm:extLst>
    </dgm:pt>
    <dgm:pt modelId="{491FEE0B-2780-422A-BFA1-A8B3E0F718C5}" type="pres">
      <dgm:prSet presAssocID="{F92FEDC6-F2C5-4D8D-A0EF-38A55DAA1413}" presName="spaceRect" presStyleCnt="0"/>
      <dgm:spPr/>
    </dgm:pt>
    <dgm:pt modelId="{06274071-5E0C-4144-B6D5-14A83BE7F7C2}" type="pres">
      <dgm:prSet presAssocID="{F92FEDC6-F2C5-4D8D-A0EF-38A55DAA1413}" presName="parTx" presStyleLbl="revTx" presStyleIdx="1" presStyleCnt="3">
        <dgm:presLayoutVars>
          <dgm:chMax val="0"/>
          <dgm:chPref val="0"/>
        </dgm:presLayoutVars>
      </dgm:prSet>
      <dgm:spPr/>
    </dgm:pt>
    <dgm:pt modelId="{C563F98F-D51E-47A1-9DE8-3AABADFEC72F}" type="pres">
      <dgm:prSet presAssocID="{5C010FC9-DABE-4F35-B3CD-12999F96ABB0}" presName="sibTrans" presStyleCnt="0"/>
      <dgm:spPr/>
    </dgm:pt>
    <dgm:pt modelId="{C073AEBD-BF49-4B73-8D60-15BB7CB392BD}" type="pres">
      <dgm:prSet presAssocID="{1C04970C-AE1D-4E80-8F19-ABF8F9DDE9AE}" presName="compNode" presStyleCnt="0"/>
      <dgm:spPr/>
    </dgm:pt>
    <dgm:pt modelId="{D6E089B6-583B-496A-85AD-5AD86DE74A6E}" type="pres">
      <dgm:prSet presAssocID="{1C04970C-AE1D-4E80-8F19-ABF8F9DDE9AE}" presName="bgRect" presStyleLbl="bgShp" presStyleIdx="2" presStyleCnt="3"/>
      <dgm:spPr/>
    </dgm:pt>
    <dgm:pt modelId="{FE615651-6A2D-4500-9AF4-D7EEC8A796D7}" type="pres">
      <dgm:prSet presAssocID="{1C04970C-AE1D-4E80-8F19-ABF8F9DDE9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B9051419-6055-4BF7-A835-3AE3695033FE}" type="pres">
      <dgm:prSet presAssocID="{1C04970C-AE1D-4E80-8F19-ABF8F9DDE9AE}" presName="spaceRect" presStyleCnt="0"/>
      <dgm:spPr/>
    </dgm:pt>
    <dgm:pt modelId="{9D00A2A6-DA6A-4FD2-AAA7-33A46E479439}" type="pres">
      <dgm:prSet presAssocID="{1C04970C-AE1D-4E80-8F19-ABF8F9DDE9AE}" presName="parTx" presStyleLbl="revTx" presStyleIdx="2" presStyleCnt="3">
        <dgm:presLayoutVars>
          <dgm:chMax val="0"/>
          <dgm:chPref val="0"/>
        </dgm:presLayoutVars>
      </dgm:prSet>
      <dgm:spPr/>
    </dgm:pt>
  </dgm:ptLst>
  <dgm:cxnLst>
    <dgm:cxn modelId="{03D8B60B-DF50-439E-8797-E457391C459E}" type="presOf" srcId="{F92FEDC6-F2C5-4D8D-A0EF-38A55DAA1413}" destId="{06274071-5E0C-4144-B6D5-14A83BE7F7C2}" srcOrd="0" destOrd="0" presId="urn:microsoft.com/office/officeart/2018/2/layout/IconVerticalSolidList"/>
    <dgm:cxn modelId="{67F21B43-8BAE-48E1-A99C-86438A539EF0}" type="presOf" srcId="{1C04970C-AE1D-4E80-8F19-ABF8F9DDE9AE}" destId="{9D00A2A6-DA6A-4FD2-AAA7-33A46E479439}" srcOrd="0" destOrd="0" presId="urn:microsoft.com/office/officeart/2018/2/layout/IconVerticalSolidList"/>
    <dgm:cxn modelId="{A6CC9352-4A46-48B2-9EBA-8E96FAFF5124}" type="presOf" srcId="{B15C7D7F-9790-4DB9-A852-8E8428F2B949}" destId="{6B07AFE5-FC76-4FAF-836E-06E66492D0E4}" srcOrd="0" destOrd="0" presId="urn:microsoft.com/office/officeart/2018/2/layout/IconVerticalSolidList"/>
    <dgm:cxn modelId="{451D08CC-3692-4806-BCAB-3C0A45894ED8}" srcId="{B16A9B0E-0A4B-4C98-B1C4-D559E38073C7}" destId="{B15C7D7F-9790-4DB9-A852-8E8428F2B949}" srcOrd="0" destOrd="0" parTransId="{350AFCF8-75C0-4FA8-8AFE-81C70AB7432A}" sibTransId="{E9B3414E-090A-4D24-BB33-0467411CA369}"/>
    <dgm:cxn modelId="{C5EB80D8-42E8-4446-AF01-F8D96AD2607D}" type="presOf" srcId="{B16A9B0E-0A4B-4C98-B1C4-D559E38073C7}" destId="{FB19A57E-BE13-4A91-A760-C5A53026FA68}" srcOrd="0" destOrd="0" presId="urn:microsoft.com/office/officeart/2018/2/layout/IconVerticalSolidList"/>
    <dgm:cxn modelId="{82C005DE-D217-461D-9595-A6974876678A}" srcId="{B16A9B0E-0A4B-4C98-B1C4-D559E38073C7}" destId="{1C04970C-AE1D-4E80-8F19-ABF8F9DDE9AE}" srcOrd="2" destOrd="0" parTransId="{311E8960-014B-462C-B34C-A7F690F06D82}" sibTransId="{591839E1-5867-4982-850C-B6C6A8F7A5D7}"/>
    <dgm:cxn modelId="{8A8E18DF-0CEB-4858-A13A-CFB8578A279D}" srcId="{B16A9B0E-0A4B-4C98-B1C4-D559E38073C7}" destId="{F92FEDC6-F2C5-4D8D-A0EF-38A55DAA1413}" srcOrd="1" destOrd="0" parTransId="{5EF343CB-C457-41F5-99FB-BD67A0B52BE9}" sibTransId="{5C010FC9-DABE-4F35-B3CD-12999F96ABB0}"/>
    <dgm:cxn modelId="{190D0051-9B5D-4E64-8D96-AC8D54BAE6C5}" type="presParOf" srcId="{FB19A57E-BE13-4A91-A760-C5A53026FA68}" destId="{12E313C9-E4FB-44A2-BFC3-703008DAAC1C}" srcOrd="0" destOrd="0" presId="urn:microsoft.com/office/officeart/2018/2/layout/IconVerticalSolidList"/>
    <dgm:cxn modelId="{5740DDD9-8076-4B05-8409-FB77BF038394}" type="presParOf" srcId="{12E313C9-E4FB-44A2-BFC3-703008DAAC1C}" destId="{4B853669-1C87-421E-9D17-52D1A5409AC5}" srcOrd="0" destOrd="0" presId="urn:microsoft.com/office/officeart/2018/2/layout/IconVerticalSolidList"/>
    <dgm:cxn modelId="{786F94C0-4B7C-4A92-B79A-F2C74F43DD3C}" type="presParOf" srcId="{12E313C9-E4FB-44A2-BFC3-703008DAAC1C}" destId="{2505A3C7-CE35-4E16-ACC9-C850939C5119}" srcOrd="1" destOrd="0" presId="urn:microsoft.com/office/officeart/2018/2/layout/IconVerticalSolidList"/>
    <dgm:cxn modelId="{F5F46853-E39D-4FA9-93B1-BCFDEB21CF79}" type="presParOf" srcId="{12E313C9-E4FB-44A2-BFC3-703008DAAC1C}" destId="{5DBCF8CD-C137-4162-B67F-F19059763BDE}" srcOrd="2" destOrd="0" presId="urn:microsoft.com/office/officeart/2018/2/layout/IconVerticalSolidList"/>
    <dgm:cxn modelId="{18EF49D0-1F2F-4FEB-A8EE-22DE93CFB3CA}" type="presParOf" srcId="{12E313C9-E4FB-44A2-BFC3-703008DAAC1C}" destId="{6B07AFE5-FC76-4FAF-836E-06E66492D0E4}" srcOrd="3" destOrd="0" presId="urn:microsoft.com/office/officeart/2018/2/layout/IconVerticalSolidList"/>
    <dgm:cxn modelId="{0D24111B-4A21-4477-830D-498D777E8238}" type="presParOf" srcId="{FB19A57E-BE13-4A91-A760-C5A53026FA68}" destId="{CDABA809-62B8-49CC-82F1-947C2B60906E}" srcOrd="1" destOrd="0" presId="urn:microsoft.com/office/officeart/2018/2/layout/IconVerticalSolidList"/>
    <dgm:cxn modelId="{1A0447B5-8822-4E63-90DE-BCE98A5AA31A}" type="presParOf" srcId="{FB19A57E-BE13-4A91-A760-C5A53026FA68}" destId="{ABA0AD6B-23BD-4D70-B66E-A7BC505226A3}" srcOrd="2" destOrd="0" presId="urn:microsoft.com/office/officeart/2018/2/layout/IconVerticalSolidList"/>
    <dgm:cxn modelId="{219465D7-5C4E-48E0-8FF1-26321126E65D}" type="presParOf" srcId="{ABA0AD6B-23BD-4D70-B66E-A7BC505226A3}" destId="{2DBB637C-2AF4-422E-A730-A318625A9315}" srcOrd="0" destOrd="0" presId="urn:microsoft.com/office/officeart/2018/2/layout/IconVerticalSolidList"/>
    <dgm:cxn modelId="{C2C0C03D-5D19-4E56-A469-6A1BBC28DDB8}" type="presParOf" srcId="{ABA0AD6B-23BD-4D70-B66E-A7BC505226A3}" destId="{F0CD56A6-6763-4744-84EC-0E8D582F083D}" srcOrd="1" destOrd="0" presId="urn:microsoft.com/office/officeart/2018/2/layout/IconVerticalSolidList"/>
    <dgm:cxn modelId="{C35E0435-2B0C-4FE4-9558-F107F0982710}" type="presParOf" srcId="{ABA0AD6B-23BD-4D70-B66E-A7BC505226A3}" destId="{491FEE0B-2780-422A-BFA1-A8B3E0F718C5}" srcOrd="2" destOrd="0" presId="urn:microsoft.com/office/officeart/2018/2/layout/IconVerticalSolidList"/>
    <dgm:cxn modelId="{64B0D534-3D86-494B-B9B4-521AF92295CF}" type="presParOf" srcId="{ABA0AD6B-23BD-4D70-B66E-A7BC505226A3}" destId="{06274071-5E0C-4144-B6D5-14A83BE7F7C2}" srcOrd="3" destOrd="0" presId="urn:microsoft.com/office/officeart/2018/2/layout/IconVerticalSolidList"/>
    <dgm:cxn modelId="{54402E77-F8E7-463C-BBF1-B35D8D1924AB}" type="presParOf" srcId="{FB19A57E-BE13-4A91-A760-C5A53026FA68}" destId="{C563F98F-D51E-47A1-9DE8-3AABADFEC72F}" srcOrd="3" destOrd="0" presId="urn:microsoft.com/office/officeart/2018/2/layout/IconVerticalSolidList"/>
    <dgm:cxn modelId="{6F32C72B-0167-4623-9089-702478B0892A}" type="presParOf" srcId="{FB19A57E-BE13-4A91-A760-C5A53026FA68}" destId="{C073AEBD-BF49-4B73-8D60-15BB7CB392BD}" srcOrd="4" destOrd="0" presId="urn:microsoft.com/office/officeart/2018/2/layout/IconVerticalSolidList"/>
    <dgm:cxn modelId="{808D2BEE-488E-4819-B2DA-FFCA179B55BD}" type="presParOf" srcId="{C073AEBD-BF49-4B73-8D60-15BB7CB392BD}" destId="{D6E089B6-583B-496A-85AD-5AD86DE74A6E}" srcOrd="0" destOrd="0" presId="urn:microsoft.com/office/officeart/2018/2/layout/IconVerticalSolidList"/>
    <dgm:cxn modelId="{999DFE48-51F3-441F-A9E7-5E58A72ADF26}" type="presParOf" srcId="{C073AEBD-BF49-4B73-8D60-15BB7CB392BD}" destId="{FE615651-6A2D-4500-9AF4-D7EEC8A796D7}" srcOrd="1" destOrd="0" presId="urn:microsoft.com/office/officeart/2018/2/layout/IconVerticalSolidList"/>
    <dgm:cxn modelId="{F98E10C2-147A-488E-B9A1-5ACF77411D57}" type="presParOf" srcId="{C073AEBD-BF49-4B73-8D60-15BB7CB392BD}" destId="{B9051419-6055-4BF7-A835-3AE3695033FE}" srcOrd="2" destOrd="0" presId="urn:microsoft.com/office/officeart/2018/2/layout/IconVerticalSolidList"/>
    <dgm:cxn modelId="{A9251961-FA00-4EA7-BD22-0C83005D6760}" type="presParOf" srcId="{C073AEBD-BF49-4B73-8D60-15BB7CB392BD}" destId="{9D00A2A6-DA6A-4FD2-AAA7-33A46E47943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3CE72DE-B06F-4651-95A8-468E38FD0E65}" type="doc">
      <dgm:prSet loTypeId="urn:microsoft.com/office/officeart/2005/8/layout/default" loCatId="list" qsTypeId="urn:microsoft.com/office/officeart/2005/8/quickstyle/simple1" qsCatId="simple" csTypeId="urn:microsoft.com/office/officeart/2018/5/colors/Iconchunking_neutralbg_accent4_2" csCatId="accent4" phldr="1"/>
      <dgm:spPr/>
      <dgm:t>
        <a:bodyPr/>
        <a:lstStyle/>
        <a:p>
          <a:endParaRPr lang="en-US"/>
        </a:p>
      </dgm:t>
    </dgm:pt>
    <dgm:pt modelId="{1CAF6105-FE8A-4F2E-A658-FE3F994F47FD}">
      <dgm:prSet/>
      <dgm:spPr/>
      <dgm:t>
        <a:bodyPr/>
        <a:lstStyle/>
        <a:p>
          <a:r>
            <a:rPr lang="en-US"/>
            <a:t>Do not recommend FSA approval even with  regional representation</a:t>
          </a:r>
        </a:p>
      </dgm:t>
    </dgm:pt>
    <dgm:pt modelId="{ECC12726-0243-43B7-8F6A-87FD3488AF34}" type="parTrans" cxnId="{17073611-730B-4B47-9956-82A28C3F8950}">
      <dgm:prSet/>
      <dgm:spPr/>
      <dgm:t>
        <a:bodyPr/>
        <a:lstStyle/>
        <a:p>
          <a:endParaRPr lang="en-US"/>
        </a:p>
      </dgm:t>
    </dgm:pt>
    <dgm:pt modelId="{F47B5329-161C-423A-906C-4299B14183AE}" type="sibTrans" cxnId="{17073611-730B-4B47-9956-82A28C3F8950}">
      <dgm:prSet/>
      <dgm:spPr/>
      <dgm:t>
        <a:bodyPr/>
        <a:lstStyle/>
        <a:p>
          <a:endParaRPr lang="en-US"/>
        </a:p>
      </dgm:t>
    </dgm:pt>
    <dgm:pt modelId="{E6D7341E-62AE-460A-A9CF-9A9DF085E560}">
      <dgm:prSet/>
      <dgm:spPr/>
      <dgm:t>
        <a:bodyPr/>
        <a:lstStyle/>
        <a:p>
          <a:r>
            <a:rPr lang="en-US" dirty="0"/>
            <a:t>Consistency with resolution 40/2022 and subject to review by regional and national technical experts</a:t>
          </a:r>
        </a:p>
      </dgm:t>
    </dgm:pt>
    <dgm:pt modelId="{AB2FBB30-96C7-43F2-9A45-2EAA27297D9B}" type="parTrans" cxnId="{F5587EC3-94C7-4801-A64F-09B84995142F}">
      <dgm:prSet/>
      <dgm:spPr/>
      <dgm:t>
        <a:bodyPr/>
        <a:lstStyle/>
        <a:p>
          <a:endParaRPr lang="en-US"/>
        </a:p>
      </dgm:t>
    </dgm:pt>
    <dgm:pt modelId="{2DBEF1FC-3A5F-4221-B9DC-01F6379CAE3E}" type="sibTrans" cxnId="{F5587EC3-94C7-4801-A64F-09B84995142F}">
      <dgm:prSet/>
      <dgm:spPr/>
      <dgm:t>
        <a:bodyPr/>
        <a:lstStyle/>
        <a:p>
          <a:endParaRPr lang="en-US"/>
        </a:p>
      </dgm:t>
    </dgm:pt>
    <dgm:pt modelId="{13CB83DF-3C08-4CE6-8FD6-377049B5AF2A}">
      <dgm:prSet/>
      <dgm:spPr/>
      <dgm:t>
        <a:bodyPr/>
        <a:lstStyle/>
        <a:p>
          <a:r>
            <a:rPr lang="en-US" dirty="0"/>
            <a:t>Chiefs, including those outside of AFN, must retain decision making and approve any long-term reform proposal for Jordan’s Principle or CFS</a:t>
          </a:r>
        </a:p>
      </dgm:t>
    </dgm:pt>
    <dgm:pt modelId="{94C229DE-10AC-4BF0-BF72-6482D261BDDA}" type="parTrans" cxnId="{040460A1-BD4B-414A-9E3C-C3FE0394B0BA}">
      <dgm:prSet/>
      <dgm:spPr/>
      <dgm:t>
        <a:bodyPr/>
        <a:lstStyle/>
        <a:p>
          <a:endParaRPr lang="en-US"/>
        </a:p>
      </dgm:t>
    </dgm:pt>
    <dgm:pt modelId="{F3FEA108-2A82-4984-B599-593BEF50316B}" type="sibTrans" cxnId="{040460A1-BD4B-414A-9E3C-C3FE0394B0BA}">
      <dgm:prSet/>
      <dgm:spPr/>
      <dgm:t>
        <a:bodyPr/>
        <a:lstStyle/>
        <a:p>
          <a:endParaRPr lang="en-US"/>
        </a:p>
      </dgm:t>
    </dgm:pt>
    <dgm:pt modelId="{9DD3F1F5-BF62-F24A-96F5-CA02D66996BB}" type="pres">
      <dgm:prSet presAssocID="{43CE72DE-B06F-4651-95A8-468E38FD0E65}" presName="diagram" presStyleCnt="0">
        <dgm:presLayoutVars>
          <dgm:dir/>
          <dgm:resizeHandles val="exact"/>
        </dgm:presLayoutVars>
      </dgm:prSet>
      <dgm:spPr/>
    </dgm:pt>
    <dgm:pt modelId="{DF6F4228-3E68-CD4A-8EA5-4CC8B428D2D1}" type="pres">
      <dgm:prSet presAssocID="{1CAF6105-FE8A-4F2E-A658-FE3F994F47FD}" presName="node" presStyleLbl="node1" presStyleIdx="0" presStyleCnt="3">
        <dgm:presLayoutVars>
          <dgm:bulletEnabled val="1"/>
        </dgm:presLayoutVars>
      </dgm:prSet>
      <dgm:spPr/>
    </dgm:pt>
    <dgm:pt modelId="{4F005A37-434C-3848-8F76-066A3006BE7A}" type="pres">
      <dgm:prSet presAssocID="{F47B5329-161C-423A-906C-4299B14183AE}" presName="sibTrans" presStyleCnt="0"/>
      <dgm:spPr/>
    </dgm:pt>
    <dgm:pt modelId="{2F7B1337-E7FE-4F45-8BD3-393B9EE4296B}" type="pres">
      <dgm:prSet presAssocID="{E6D7341E-62AE-460A-A9CF-9A9DF085E560}" presName="node" presStyleLbl="node1" presStyleIdx="1" presStyleCnt="3">
        <dgm:presLayoutVars>
          <dgm:bulletEnabled val="1"/>
        </dgm:presLayoutVars>
      </dgm:prSet>
      <dgm:spPr/>
    </dgm:pt>
    <dgm:pt modelId="{2055FC19-2837-4441-8C6F-66785B867FF6}" type="pres">
      <dgm:prSet presAssocID="{2DBEF1FC-3A5F-4221-B9DC-01F6379CAE3E}" presName="sibTrans" presStyleCnt="0"/>
      <dgm:spPr/>
    </dgm:pt>
    <dgm:pt modelId="{1629B28C-B3E5-5B4B-A36D-99AF60A3D7AB}" type="pres">
      <dgm:prSet presAssocID="{13CB83DF-3C08-4CE6-8FD6-377049B5AF2A}" presName="node" presStyleLbl="node1" presStyleIdx="2" presStyleCnt="3">
        <dgm:presLayoutVars>
          <dgm:bulletEnabled val="1"/>
        </dgm:presLayoutVars>
      </dgm:prSet>
      <dgm:spPr/>
    </dgm:pt>
  </dgm:ptLst>
  <dgm:cxnLst>
    <dgm:cxn modelId="{17073611-730B-4B47-9956-82A28C3F8950}" srcId="{43CE72DE-B06F-4651-95A8-468E38FD0E65}" destId="{1CAF6105-FE8A-4F2E-A658-FE3F994F47FD}" srcOrd="0" destOrd="0" parTransId="{ECC12726-0243-43B7-8F6A-87FD3488AF34}" sibTransId="{F47B5329-161C-423A-906C-4299B14183AE}"/>
    <dgm:cxn modelId="{A557A01E-7822-9141-9ED2-7065CAF6A2F2}" type="presOf" srcId="{1CAF6105-FE8A-4F2E-A658-FE3F994F47FD}" destId="{DF6F4228-3E68-CD4A-8EA5-4CC8B428D2D1}" srcOrd="0" destOrd="0" presId="urn:microsoft.com/office/officeart/2005/8/layout/default"/>
    <dgm:cxn modelId="{2D2EF31F-E16F-D14C-8B0E-8705AA0DF216}" type="presOf" srcId="{E6D7341E-62AE-460A-A9CF-9A9DF085E560}" destId="{2F7B1337-E7FE-4F45-8BD3-393B9EE4296B}" srcOrd="0" destOrd="0" presId="urn:microsoft.com/office/officeart/2005/8/layout/default"/>
    <dgm:cxn modelId="{3D9CA03C-DC31-3748-9E72-F0FAE9E37104}" type="presOf" srcId="{43CE72DE-B06F-4651-95A8-468E38FD0E65}" destId="{9DD3F1F5-BF62-F24A-96F5-CA02D66996BB}" srcOrd="0" destOrd="0" presId="urn:microsoft.com/office/officeart/2005/8/layout/default"/>
    <dgm:cxn modelId="{3E5D0C58-9C3D-F747-91D9-001F758208CC}" type="presOf" srcId="{13CB83DF-3C08-4CE6-8FD6-377049B5AF2A}" destId="{1629B28C-B3E5-5B4B-A36D-99AF60A3D7AB}" srcOrd="0" destOrd="0" presId="urn:microsoft.com/office/officeart/2005/8/layout/default"/>
    <dgm:cxn modelId="{040460A1-BD4B-414A-9E3C-C3FE0394B0BA}" srcId="{43CE72DE-B06F-4651-95A8-468E38FD0E65}" destId="{13CB83DF-3C08-4CE6-8FD6-377049B5AF2A}" srcOrd="2" destOrd="0" parTransId="{94C229DE-10AC-4BF0-BF72-6482D261BDDA}" sibTransId="{F3FEA108-2A82-4984-B599-593BEF50316B}"/>
    <dgm:cxn modelId="{F5587EC3-94C7-4801-A64F-09B84995142F}" srcId="{43CE72DE-B06F-4651-95A8-468E38FD0E65}" destId="{E6D7341E-62AE-460A-A9CF-9A9DF085E560}" srcOrd="1" destOrd="0" parTransId="{AB2FBB30-96C7-43F2-9A45-2EAA27297D9B}" sibTransId="{2DBEF1FC-3A5F-4221-B9DC-01F6379CAE3E}"/>
    <dgm:cxn modelId="{8E6E7829-571F-2545-9B1F-EF2E6B15A1CA}" type="presParOf" srcId="{9DD3F1F5-BF62-F24A-96F5-CA02D66996BB}" destId="{DF6F4228-3E68-CD4A-8EA5-4CC8B428D2D1}" srcOrd="0" destOrd="0" presId="urn:microsoft.com/office/officeart/2005/8/layout/default"/>
    <dgm:cxn modelId="{F786E2C1-48E9-1E49-BE20-E45F56F40BCC}" type="presParOf" srcId="{9DD3F1F5-BF62-F24A-96F5-CA02D66996BB}" destId="{4F005A37-434C-3848-8F76-066A3006BE7A}" srcOrd="1" destOrd="0" presId="urn:microsoft.com/office/officeart/2005/8/layout/default"/>
    <dgm:cxn modelId="{8987EA97-3B48-F545-826E-38C8C07BFDFA}" type="presParOf" srcId="{9DD3F1F5-BF62-F24A-96F5-CA02D66996BB}" destId="{2F7B1337-E7FE-4F45-8BD3-393B9EE4296B}" srcOrd="2" destOrd="0" presId="urn:microsoft.com/office/officeart/2005/8/layout/default"/>
    <dgm:cxn modelId="{69653AC4-A6E4-BF4A-8B5B-D485AF8B2FE7}" type="presParOf" srcId="{9DD3F1F5-BF62-F24A-96F5-CA02D66996BB}" destId="{2055FC19-2837-4441-8C6F-66785B867FF6}" srcOrd="3" destOrd="0" presId="urn:microsoft.com/office/officeart/2005/8/layout/default"/>
    <dgm:cxn modelId="{5972D61A-5B87-CC40-8403-BED8C0ECFB2B}" type="presParOf" srcId="{9DD3F1F5-BF62-F24A-96F5-CA02D66996BB}" destId="{1629B28C-B3E5-5B4B-A36D-99AF60A3D7AB}"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63477C-8D3C-4164-8122-AD151B3EBC5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6ADC019D-EFC0-B84F-A312-32F3D95195B5}">
      <dgm:prSet/>
      <dgm:spPr/>
      <dgm:t>
        <a:bodyPr/>
        <a:lstStyle/>
        <a:p>
          <a:r>
            <a:rPr lang="en-US" dirty="0"/>
            <a:t>Alternative Dispute Resolution mechanism mentions enabling legislation which is not included in the FSA. Will only be provided after the Tribunal approves the agreement</a:t>
          </a:r>
        </a:p>
      </dgm:t>
    </dgm:pt>
    <dgm:pt modelId="{2AABFF3A-A325-4246-A66E-4B03BAE0985F}" type="parTrans" cxnId="{C1F86620-3646-A942-B962-62C5B03856CC}">
      <dgm:prSet/>
      <dgm:spPr/>
      <dgm:t>
        <a:bodyPr/>
        <a:lstStyle/>
        <a:p>
          <a:endParaRPr lang="en-US"/>
        </a:p>
      </dgm:t>
    </dgm:pt>
    <dgm:pt modelId="{BC17C2F4-6FB2-614A-AAB0-87BBDE535D4B}" type="sibTrans" cxnId="{C1F86620-3646-A942-B962-62C5B03856CC}">
      <dgm:prSet/>
      <dgm:spPr/>
      <dgm:t>
        <a:bodyPr/>
        <a:lstStyle/>
        <a:p>
          <a:endParaRPr lang="en-US"/>
        </a:p>
      </dgm:t>
    </dgm:pt>
    <dgm:pt modelId="{BFDEDDE8-14AA-0842-BA0A-D9594504670D}">
      <dgm:prSet/>
      <dgm:spPr/>
      <dgm:t>
        <a:bodyPr/>
        <a:lstStyle/>
        <a:p>
          <a:r>
            <a:rPr lang="en-US" dirty="0"/>
            <a:t>Provincial/federal agreements for the provision of First Nations Child and Family Services</a:t>
          </a:r>
        </a:p>
      </dgm:t>
    </dgm:pt>
    <dgm:pt modelId="{D1C341BA-8956-0845-8025-EC407A95AEC1}" type="parTrans" cxnId="{F485EFA6-AA7A-EC48-94F8-9FABB10DA214}">
      <dgm:prSet/>
      <dgm:spPr/>
      <dgm:t>
        <a:bodyPr/>
        <a:lstStyle/>
        <a:p>
          <a:endParaRPr lang="en-US"/>
        </a:p>
      </dgm:t>
    </dgm:pt>
    <dgm:pt modelId="{A7106B54-2418-0D4C-9C09-FA3AFEA38BEE}" type="sibTrans" cxnId="{F485EFA6-AA7A-EC48-94F8-9FABB10DA214}">
      <dgm:prSet/>
      <dgm:spPr/>
      <dgm:t>
        <a:bodyPr/>
        <a:lstStyle/>
        <a:p>
          <a:endParaRPr lang="en-US"/>
        </a:p>
      </dgm:t>
    </dgm:pt>
    <dgm:pt modelId="{BBCCCE37-D7DF-0341-9AF2-BBA0584D0B28}" type="pres">
      <dgm:prSet presAssocID="{3A63477C-8D3C-4164-8122-AD151B3EBC5F}" presName="outerComposite" presStyleCnt="0">
        <dgm:presLayoutVars>
          <dgm:chMax val="5"/>
          <dgm:dir/>
          <dgm:resizeHandles val="exact"/>
        </dgm:presLayoutVars>
      </dgm:prSet>
      <dgm:spPr/>
    </dgm:pt>
    <dgm:pt modelId="{DC32B8F8-3B63-1D43-B1C3-90FA21AA6E2F}" type="pres">
      <dgm:prSet presAssocID="{3A63477C-8D3C-4164-8122-AD151B3EBC5F}" presName="dummyMaxCanvas" presStyleCnt="0">
        <dgm:presLayoutVars/>
      </dgm:prSet>
      <dgm:spPr/>
    </dgm:pt>
    <dgm:pt modelId="{412B30A6-E6DC-2A46-847E-51EDCCC3DE75}" type="pres">
      <dgm:prSet presAssocID="{3A63477C-8D3C-4164-8122-AD151B3EBC5F}" presName="TwoNodes_1" presStyleLbl="node1" presStyleIdx="0" presStyleCnt="2">
        <dgm:presLayoutVars>
          <dgm:bulletEnabled val="1"/>
        </dgm:presLayoutVars>
      </dgm:prSet>
      <dgm:spPr/>
    </dgm:pt>
    <dgm:pt modelId="{9F5C0CC2-78A4-D745-B0E1-8115E5C33E8C}" type="pres">
      <dgm:prSet presAssocID="{3A63477C-8D3C-4164-8122-AD151B3EBC5F}" presName="TwoNodes_2" presStyleLbl="node1" presStyleIdx="1" presStyleCnt="2">
        <dgm:presLayoutVars>
          <dgm:bulletEnabled val="1"/>
        </dgm:presLayoutVars>
      </dgm:prSet>
      <dgm:spPr/>
    </dgm:pt>
    <dgm:pt modelId="{CC94AC25-A5D9-7241-A402-13392240A224}" type="pres">
      <dgm:prSet presAssocID="{3A63477C-8D3C-4164-8122-AD151B3EBC5F}" presName="TwoConn_1-2" presStyleLbl="fgAccFollowNode1" presStyleIdx="0" presStyleCnt="1">
        <dgm:presLayoutVars>
          <dgm:bulletEnabled val="1"/>
        </dgm:presLayoutVars>
      </dgm:prSet>
      <dgm:spPr/>
    </dgm:pt>
    <dgm:pt modelId="{9E79FA66-F8F3-F446-87EC-FD1968F00BAA}" type="pres">
      <dgm:prSet presAssocID="{3A63477C-8D3C-4164-8122-AD151B3EBC5F}" presName="TwoNodes_1_text" presStyleLbl="node1" presStyleIdx="1" presStyleCnt="2">
        <dgm:presLayoutVars>
          <dgm:bulletEnabled val="1"/>
        </dgm:presLayoutVars>
      </dgm:prSet>
      <dgm:spPr/>
    </dgm:pt>
    <dgm:pt modelId="{8247C934-670A-F646-A8A8-AFB706056A36}" type="pres">
      <dgm:prSet presAssocID="{3A63477C-8D3C-4164-8122-AD151B3EBC5F}" presName="TwoNodes_2_text" presStyleLbl="node1" presStyleIdx="1" presStyleCnt="2">
        <dgm:presLayoutVars>
          <dgm:bulletEnabled val="1"/>
        </dgm:presLayoutVars>
      </dgm:prSet>
      <dgm:spPr/>
    </dgm:pt>
  </dgm:ptLst>
  <dgm:cxnLst>
    <dgm:cxn modelId="{C1F86620-3646-A942-B962-62C5B03856CC}" srcId="{3A63477C-8D3C-4164-8122-AD151B3EBC5F}" destId="{6ADC019D-EFC0-B84F-A312-32F3D95195B5}" srcOrd="0" destOrd="0" parTransId="{2AABFF3A-A325-4246-A66E-4B03BAE0985F}" sibTransId="{BC17C2F4-6FB2-614A-AAB0-87BBDE535D4B}"/>
    <dgm:cxn modelId="{6BE97C2D-A9C3-7549-8C73-4F800CEFD174}" type="presOf" srcId="{6ADC019D-EFC0-B84F-A312-32F3D95195B5}" destId="{412B30A6-E6DC-2A46-847E-51EDCCC3DE75}" srcOrd="0" destOrd="0" presId="urn:microsoft.com/office/officeart/2005/8/layout/vProcess5"/>
    <dgm:cxn modelId="{5CBD3F43-69D1-754A-8521-F5852829CFAE}" type="presOf" srcId="{BFDEDDE8-14AA-0842-BA0A-D9594504670D}" destId="{8247C934-670A-F646-A8A8-AFB706056A36}" srcOrd="1" destOrd="0" presId="urn:microsoft.com/office/officeart/2005/8/layout/vProcess5"/>
    <dgm:cxn modelId="{A46AEC70-31B6-1F49-B44D-DA7DF4C38ADA}" type="presOf" srcId="{BC17C2F4-6FB2-614A-AAB0-87BBDE535D4B}" destId="{CC94AC25-A5D9-7241-A402-13392240A224}" srcOrd="0" destOrd="0" presId="urn:microsoft.com/office/officeart/2005/8/layout/vProcess5"/>
    <dgm:cxn modelId="{5C92125A-9196-454D-9503-7F68E91748CF}" type="presOf" srcId="{BFDEDDE8-14AA-0842-BA0A-D9594504670D}" destId="{9F5C0CC2-78A4-D745-B0E1-8115E5C33E8C}" srcOrd="0" destOrd="0" presId="urn:microsoft.com/office/officeart/2005/8/layout/vProcess5"/>
    <dgm:cxn modelId="{F485EFA6-AA7A-EC48-94F8-9FABB10DA214}" srcId="{3A63477C-8D3C-4164-8122-AD151B3EBC5F}" destId="{BFDEDDE8-14AA-0842-BA0A-D9594504670D}" srcOrd="1" destOrd="0" parTransId="{D1C341BA-8956-0845-8025-EC407A95AEC1}" sibTransId="{A7106B54-2418-0D4C-9C09-FA3AFEA38BEE}"/>
    <dgm:cxn modelId="{2C42E5AB-9611-514C-B748-53ED34154A4E}" type="presOf" srcId="{6ADC019D-EFC0-B84F-A312-32F3D95195B5}" destId="{9E79FA66-F8F3-F446-87EC-FD1968F00BAA}" srcOrd="1" destOrd="0" presId="urn:microsoft.com/office/officeart/2005/8/layout/vProcess5"/>
    <dgm:cxn modelId="{B6AFDAE3-6CE4-7A4E-9DBD-C28F8CCC25AA}" type="presOf" srcId="{3A63477C-8D3C-4164-8122-AD151B3EBC5F}" destId="{BBCCCE37-D7DF-0341-9AF2-BBA0584D0B28}" srcOrd="0" destOrd="0" presId="urn:microsoft.com/office/officeart/2005/8/layout/vProcess5"/>
    <dgm:cxn modelId="{13F83F83-5865-D749-AED9-89218F2BF351}" type="presParOf" srcId="{BBCCCE37-D7DF-0341-9AF2-BBA0584D0B28}" destId="{DC32B8F8-3B63-1D43-B1C3-90FA21AA6E2F}" srcOrd="0" destOrd="0" presId="urn:microsoft.com/office/officeart/2005/8/layout/vProcess5"/>
    <dgm:cxn modelId="{EDA21A07-234C-7A44-84C3-7357B1E17A6C}" type="presParOf" srcId="{BBCCCE37-D7DF-0341-9AF2-BBA0584D0B28}" destId="{412B30A6-E6DC-2A46-847E-51EDCCC3DE75}" srcOrd="1" destOrd="0" presId="urn:microsoft.com/office/officeart/2005/8/layout/vProcess5"/>
    <dgm:cxn modelId="{E4A7B32E-7FDB-F747-9AF9-358B9EAA9DAE}" type="presParOf" srcId="{BBCCCE37-D7DF-0341-9AF2-BBA0584D0B28}" destId="{9F5C0CC2-78A4-D745-B0E1-8115E5C33E8C}" srcOrd="2" destOrd="0" presId="urn:microsoft.com/office/officeart/2005/8/layout/vProcess5"/>
    <dgm:cxn modelId="{DBD7DAA1-FF30-174C-8A4C-AC06557517D3}" type="presParOf" srcId="{BBCCCE37-D7DF-0341-9AF2-BBA0584D0B28}" destId="{CC94AC25-A5D9-7241-A402-13392240A224}" srcOrd="3" destOrd="0" presId="urn:microsoft.com/office/officeart/2005/8/layout/vProcess5"/>
    <dgm:cxn modelId="{9D382B45-6487-5A44-91BD-8FB2DD083C78}" type="presParOf" srcId="{BBCCCE37-D7DF-0341-9AF2-BBA0584D0B28}" destId="{9E79FA66-F8F3-F446-87EC-FD1968F00BAA}" srcOrd="4" destOrd="0" presId="urn:microsoft.com/office/officeart/2005/8/layout/vProcess5"/>
    <dgm:cxn modelId="{C7ACF347-D369-9A43-9468-633AAA2D0C06}" type="presParOf" srcId="{BBCCCE37-D7DF-0341-9AF2-BBA0584D0B28}" destId="{8247C934-670A-F646-A8A8-AFB706056A36}"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8F9538-052E-46E5-9CA9-C101D540152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E231E38-FC6F-4266-97FC-63D360024C10}">
      <dgm:prSet/>
      <dgm:spPr/>
      <dgm:t>
        <a:bodyPr/>
        <a:lstStyle/>
        <a:p>
          <a:r>
            <a:rPr lang="en-US"/>
            <a:t>First Nations Leadership endorsement by resolution (para. 379)</a:t>
          </a:r>
        </a:p>
      </dgm:t>
    </dgm:pt>
    <dgm:pt modelId="{A9464241-407E-421B-A418-AD5AAFAAE8E9}" type="parTrans" cxnId="{901D0787-414C-4667-BAB0-8DAEFEF07B35}">
      <dgm:prSet/>
      <dgm:spPr/>
      <dgm:t>
        <a:bodyPr/>
        <a:lstStyle/>
        <a:p>
          <a:endParaRPr lang="en-US"/>
        </a:p>
      </dgm:t>
    </dgm:pt>
    <dgm:pt modelId="{3F2E172B-9774-4222-9439-2C512D1CE6E6}" type="sibTrans" cxnId="{901D0787-414C-4667-BAB0-8DAEFEF07B35}">
      <dgm:prSet/>
      <dgm:spPr/>
      <dgm:t>
        <a:bodyPr/>
        <a:lstStyle/>
        <a:p>
          <a:endParaRPr lang="en-US"/>
        </a:p>
      </dgm:t>
    </dgm:pt>
    <dgm:pt modelId="{A805ECF5-8EFB-4D59-A7F1-FBD8DBADFC63}">
      <dgm:prSet/>
      <dgm:spPr/>
      <dgm:t>
        <a:bodyPr/>
        <a:lstStyle/>
        <a:p>
          <a:r>
            <a:rPr lang="en-US"/>
            <a:t>Canadian Human Rights Tribunal: FSA parties will bring a motion within 30 days of approval to have the Tribunal’s orders and jurisdiction replaced by the Final Settlement Agreement</a:t>
          </a:r>
        </a:p>
      </dgm:t>
    </dgm:pt>
    <dgm:pt modelId="{B33CD967-3FCD-4544-8DBE-20EEF8934D3C}" type="parTrans" cxnId="{8D6A0296-C91C-4E8A-8DBA-67A01D6C955C}">
      <dgm:prSet/>
      <dgm:spPr/>
      <dgm:t>
        <a:bodyPr/>
        <a:lstStyle/>
        <a:p>
          <a:endParaRPr lang="en-US"/>
        </a:p>
      </dgm:t>
    </dgm:pt>
    <dgm:pt modelId="{6A6EB78B-4C11-452C-9DCD-1650E7BFAC5B}" type="sibTrans" cxnId="{8D6A0296-C91C-4E8A-8DBA-67A01D6C955C}">
      <dgm:prSet/>
      <dgm:spPr/>
      <dgm:t>
        <a:bodyPr/>
        <a:lstStyle/>
        <a:p>
          <a:endParaRPr lang="en-US"/>
        </a:p>
      </dgm:t>
    </dgm:pt>
    <dgm:pt modelId="{4D3A9F6A-E7F7-48C6-BE37-326EE6F6A8AE}" type="pres">
      <dgm:prSet presAssocID="{B78F9538-052E-46E5-9CA9-C101D5401521}" presName="root" presStyleCnt="0">
        <dgm:presLayoutVars>
          <dgm:dir/>
          <dgm:resizeHandles val="exact"/>
        </dgm:presLayoutVars>
      </dgm:prSet>
      <dgm:spPr/>
    </dgm:pt>
    <dgm:pt modelId="{79447269-51D7-4719-8CEF-A43A71874124}" type="pres">
      <dgm:prSet presAssocID="{1E231E38-FC6F-4266-97FC-63D360024C10}" presName="compNode" presStyleCnt="0"/>
      <dgm:spPr/>
    </dgm:pt>
    <dgm:pt modelId="{7F92DDD2-6D0E-46EC-947C-1DA1DEF48942}" type="pres">
      <dgm:prSet presAssocID="{1E231E38-FC6F-4266-97FC-63D360024C10}" presName="bgRect" presStyleLbl="bgShp" presStyleIdx="0" presStyleCnt="2"/>
      <dgm:spPr/>
    </dgm:pt>
    <dgm:pt modelId="{EC4713A0-6EC5-45DE-8304-D2F5EA6A910D}" type="pres">
      <dgm:prSet presAssocID="{1E231E38-FC6F-4266-97FC-63D360024C1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D31E4FD3-8FD4-4B33-8EE8-81DDAECED187}" type="pres">
      <dgm:prSet presAssocID="{1E231E38-FC6F-4266-97FC-63D360024C10}" presName="spaceRect" presStyleCnt="0"/>
      <dgm:spPr/>
    </dgm:pt>
    <dgm:pt modelId="{03E0573A-F205-4D7A-A285-DBA6B8AED60F}" type="pres">
      <dgm:prSet presAssocID="{1E231E38-FC6F-4266-97FC-63D360024C10}" presName="parTx" presStyleLbl="revTx" presStyleIdx="0" presStyleCnt="2">
        <dgm:presLayoutVars>
          <dgm:chMax val="0"/>
          <dgm:chPref val="0"/>
        </dgm:presLayoutVars>
      </dgm:prSet>
      <dgm:spPr/>
    </dgm:pt>
    <dgm:pt modelId="{FEA94026-3FDD-453C-B584-EAF03949FA36}" type="pres">
      <dgm:prSet presAssocID="{3F2E172B-9774-4222-9439-2C512D1CE6E6}" presName="sibTrans" presStyleCnt="0"/>
      <dgm:spPr/>
    </dgm:pt>
    <dgm:pt modelId="{42B83E5E-E8E0-44BE-93EA-531D659339F4}" type="pres">
      <dgm:prSet presAssocID="{A805ECF5-8EFB-4D59-A7F1-FBD8DBADFC63}" presName="compNode" presStyleCnt="0"/>
      <dgm:spPr/>
    </dgm:pt>
    <dgm:pt modelId="{DB39B07D-5846-472F-AA9D-170354D78ADF}" type="pres">
      <dgm:prSet presAssocID="{A805ECF5-8EFB-4D59-A7F1-FBD8DBADFC63}" presName="bgRect" presStyleLbl="bgShp" presStyleIdx="1" presStyleCnt="2"/>
      <dgm:spPr/>
    </dgm:pt>
    <dgm:pt modelId="{86E82F50-74AA-4660-B3DC-111C14F53F49}" type="pres">
      <dgm:prSet presAssocID="{A805ECF5-8EFB-4D59-A7F1-FBD8DBADFC6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60FCF0A4-A935-405B-8890-F4ABC4F0A4DA}" type="pres">
      <dgm:prSet presAssocID="{A805ECF5-8EFB-4D59-A7F1-FBD8DBADFC63}" presName="spaceRect" presStyleCnt="0"/>
      <dgm:spPr/>
    </dgm:pt>
    <dgm:pt modelId="{608B64C9-7416-4AB4-B783-A3F9910644CE}" type="pres">
      <dgm:prSet presAssocID="{A805ECF5-8EFB-4D59-A7F1-FBD8DBADFC63}" presName="parTx" presStyleLbl="revTx" presStyleIdx="1" presStyleCnt="2">
        <dgm:presLayoutVars>
          <dgm:chMax val="0"/>
          <dgm:chPref val="0"/>
        </dgm:presLayoutVars>
      </dgm:prSet>
      <dgm:spPr/>
    </dgm:pt>
  </dgm:ptLst>
  <dgm:cxnLst>
    <dgm:cxn modelId="{1FC0B503-A3BA-4E04-8E7E-F541F79B943F}" type="presOf" srcId="{1E231E38-FC6F-4266-97FC-63D360024C10}" destId="{03E0573A-F205-4D7A-A285-DBA6B8AED60F}" srcOrd="0" destOrd="0" presId="urn:microsoft.com/office/officeart/2018/2/layout/IconVerticalSolidList"/>
    <dgm:cxn modelId="{8A31A282-397C-439E-AFD0-2F9190F8F5E0}" type="presOf" srcId="{B78F9538-052E-46E5-9CA9-C101D5401521}" destId="{4D3A9F6A-E7F7-48C6-BE37-326EE6F6A8AE}" srcOrd="0" destOrd="0" presId="urn:microsoft.com/office/officeart/2018/2/layout/IconVerticalSolidList"/>
    <dgm:cxn modelId="{901D0787-414C-4667-BAB0-8DAEFEF07B35}" srcId="{B78F9538-052E-46E5-9CA9-C101D5401521}" destId="{1E231E38-FC6F-4266-97FC-63D360024C10}" srcOrd="0" destOrd="0" parTransId="{A9464241-407E-421B-A418-AD5AAFAAE8E9}" sibTransId="{3F2E172B-9774-4222-9439-2C512D1CE6E6}"/>
    <dgm:cxn modelId="{8D6A0296-C91C-4E8A-8DBA-67A01D6C955C}" srcId="{B78F9538-052E-46E5-9CA9-C101D5401521}" destId="{A805ECF5-8EFB-4D59-A7F1-FBD8DBADFC63}" srcOrd="1" destOrd="0" parTransId="{B33CD967-3FCD-4544-8DBE-20EEF8934D3C}" sibTransId="{6A6EB78B-4C11-452C-9DCD-1650E7BFAC5B}"/>
    <dgm:cxn modelId="{B50C6BFD-4C50-4893-8A25-6F3780B9FC99}" type="presOf" srcId="{A805ECF5-8EFB-4D59-A7F1-FBD8DBADFC63}" destId="{608B64C9-7416-4AB4-B783-A3F9910644CE}" srcOrd="0" destOrd="0" presId="urn:microsoft.com/office/officeart/2018/2/layout/IconVerticalSolidList"/>
    <dgm:cxn modelId="{8B74FDD8-CF03-4232-A75A-BB5E39071D05}" type="presParOf" srcId="{4D3A9F6A-E7F7-48C6-BE37-326EE6F6A8AE}" destId="{79447269-51D7-4719-8CEF-A43A71874124}" srcOrd="0" destOrd="0" presId="urn:microsoft.com/office/officeart/2018/2/layout/IconVerticalSolidList"/>
    <dgm:cxn modelId="{4F554AD0-279B-4B65-A676-B5F10C4E23A9}" type="presParOf" srcId="{79447269-51D7-4719-8CEF-A43A71874124}" destId="{7F92DDD2-6D0E-46EC-947C-1DA1DEF48942}" srcOrd="0" destOrd="0" presId="urn:microsoft.com/office/officeart/2018/2/layout/IconVerticalSolidList"/>
    <dgm:cxn modelId="{D66E3810-2937-4461-8647-55E1275BCD2B}" type="presParOf" srcId="{79447269-51D7-4719-8CEF-A43A71874124}" destId="{EC4713A0-6EC5-45DE-8304-D2F5EA6A910D}" srcOrd="1" destOrd="0" presId="urn:microsoft.com/office/officeart/2018/2/layout/IconVerticalSolidList"/>
    <dgm:cxn modelId="{9F2667BB-D3C7-4775-AC22-9B9F3635E491}" type="presParOf" srcId="{79447269-51D7-4719-8CEF-A43A71874124}" destId="{D31E4FD3-8FD4-4B33-8EE8-81DDAECED187}" srcOrd="2" destOrd="0" presId="urn:microsoft.com/office/officeart/2018/2/layout/IconVerticalSolidList"/>
    <dgm:cxn modelId="{62417A30-0E79-4333-8835-3C98215557B6}" type="presParOf" srcId="{79447269-51D7-4719-8CEF-A43A71874124}" destId="{03E0573A-F205-4D7A-A285-DBA6B8AED60F}" srcOrd="3" destOrd="0" presId="urn:microsoft.com/office/officeart/2018/2/layout/IconVerticalSolidList"/>
    <dgm:cxn modelId="{80B9D0AF-4B17-4F3F-BBA5-868F7AA38660}" type="presParOf" srcId="{4D3A9F6A-E7F7-48C6-BE37-326EE6F6A8AE}" destId="{FEA94026-3FDD-453C-B584-EAF03949FA36}" srcOrd="1" destOrd="0" presId="urn:microsoft.com/office/officeart/2018/2/layout/IconVerticalSolidList"/>
    <dgm:cxn modelId="{523F8A27-F39B-41C4-8ACC-20B28F22DFB2}" type="presParOf" srcId="{4D3A9F6A-E7F7-48C6-BE37-326EE6F6A8AE}" destId="{42B83E5E-E8E0-44BE-93EA-531D659339F4}" srcOrd="2" destOrd="0" presId="urn:microsoft.com/office/officeart/2018/2/layout/IconVerticalSolidList"/>
    <dgm:cxn modelId="{23672F42-E491-441A-92F6-745D677B4F8A}" type="presParOf" srcId="{42B83E5E-E8E0-44BE-93EA-531D659339F4}" destId="{DB39B07D-5846-472F-AA9D-170354D78ADF}" srcOrd="0" destOrd="0" presId="urn:microsoft.com/office/officeart/2018/2/layout/IconVerticalSolidList"/>
    <dgm:cxn modelId="{86D2255D-3B2D-42F6-9B51-97550EE3EBCB}" type="presParOf" srcId="{42B83E5E-E8E0-44BE-93EA-531D659339F4}" destId="{86E82F50-74AA-4660-B3DC-111C14F53F49}" srcOrd="1" destOrd="0" presId="urn:microsoft.com/office/officeart/2018/2/layout/IconVerticalSolidList"/>
    <dgm:cxn modelId="{8A9B97DB-BD9E-481A-9DBF-B48C25E90113}" type="presParOf" srcId="{42B83E5E-E8E0-44BE-93EA-531D659339F4}" destId="{60FCF0A4-A935-405B-8890-F4ABC4F0A4DA}" srcOrd="2" destOrd="0" presId="urn:microsoft.com/office/officeart/2018/2/layout/IconVerticalSolidList"/>
    <dgm:cxn modelId="{773F7F71-D087-4714-B689-3168B68D8EC1}" type="presParOf" srcId="{42B83E5E-E8E0-44BE-93EA-531D659339F4}" destId="{608B64C9-7416-4AB4-B783-A3F9910644C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D1E7B9-F84F-4535-93A8-E1CB3FB78B8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ED759DF-AA7F-4DAE-8834-282CCEBC8876}">
      <dgm:prSet/>
      <dgm:spPr/>
      <dgm:t>
        <a:bodyPr/>
        <a:lstStyle/>
        <a:p>
          <a:pPr>
            <a:lnSpc>
              <a:spcPct val="100000"/>
            </a:lnSpc>
          </a:pPr>
          <a:r>
            <a:rPr lang="en-US" b="1" dirty="0"/>
            <a:t>First Nations cede decision making post FSA approval</a:t>
          </a:r>
        </a:p>
      </dgm:t>
    </dgm:pt>
    <dgm:pt modelId="{A6F3EE1A-F157-4A82-ABE7-23FAB6E15CCF}" type="parTrans" cxnId="{58F71FF9-1CB5-4595-9355-75A27A75BA4F}">
      <dgm:prSet/>
      <dgm:spPr/>
      <dgm:t>
        <a:bodyPr/>
        <a:lstStyle/>
        <a:p>
          <a:endParaRPr lang="en-US"/>
        </a:p>
      </dgm:t>
    </dgm:pt>
    <dgm:pt modelId="{56DD59F0-DC0E-4E8B-B0F7-4EF3E36A1895}" type="sibTrans" cxnId="{58F71FF9-1CB5-4595-9355-75A27A75BA4F}">
      <dgm:prSet/>
      <dgm:spPr/>
      <dgm:t>
        <a:bodyPr/>
        <a:lstStyle/>
        <a:p>
          <a:endParaRPr lang="en-US"/>
        </a:p>
      </dgm:t>
    </dgm:pt>
    <dgm:pt modelId="{A51BA921-82AF-4785-ADDE-4F64F53D557A}">
      <dgm:prSet/>
      <dgm:spPr/>
      <dgm:t>
        <a:bodyPr/>
        <a:lstStyle/>
        <a:p>
          <a:pPr>
            <a:lnSpc>
              <a:spcPct val="100000"/>
            </a:lnSpc>
          </a:pPr>
          <a:r>
            <a:rPr lang="en-US"/>
            <a:t>Reform Implementation Committee (RIC) sole entity to recommend changes to Canada re: the funding, regional reps nominated and chosen by FSA Parties and all are bound by a confidentiality agreement</a:t>
          </a:r>
        </a:p>
      </dgm:t>
    </dgm:pt>
    <dgm:pt modelId="{DC9B9E63-0C6B-49D6-B4CB-727D194CA64E}" type="parTrans" cxnId="{5AF35F26-D58F-4341-B2D3-8B2D1B3920B7}">
      <dgm:prSet/>
      <dgm:spPr/>
      <dgm:t>
        <a:bodyPr/>
        <a:lstStyle/>
        <a:p>
          <a:endParaRPr lang="en-US"/>
        </a:p>
      </dgm:t>
    </dgm:pt>
    <dgm:pt modelId="{EDF49C74-70E7-40B2-B647-52CA5B06713E}" type="sibTrans" cxnId="{5AF35F26-D58F-4341-B2D3-8B2D1B3920B7}">
      <dgm:prSet/>
      <dgm:spPr/>
      <dgm:t>
        <a:bodyPr/>
        <a:lstStyle/>
        <a:p>
          <a:endParaRPr lang="en-US"/>
        </a:p>
      </dgm:t>
    </dgm:pt>
    <dgm:pt modelId="{43C669CA-B37C-41B3-896D-61130C700308}">
      <dgm:prSet/>
      <dgm:spPr/>
      <dgm:t>
        <a:bodyPr/>
        <a:lstStyle/>
        <a:p>
          <a:pPr>
            <a:lnSpc>
              <a:spcPct val="100000"/>
            </a:lnSpc>
          </a:pPr>
          <a:r>
            <a:rPr lang="en-US"/>
            <a:t>Sets out 6 additional entities that report to the RIC</a:t>
          </a:r>
        </a:p>
      </dgm:t>
    </dgm:pt>
    <dgm:pt modelId="{307B29AF-9E5D-4345-92D5-8FD5D83845F9}" type="parTrans" cxnId="{BAF81908-B09F-4E31-91FD-F524F66F5CA7}">
      <dgm:prSet/>
      <dgm:spPr/>
      <dgm:t>
        <a:bodyPr/>
        <a:lstStyle/>
        <a:p>
          <a:endParaRPr lang="en-US"/>
        </a:p>
      </dgm:t>
    </dgm:pt>
    <dgm:pt modelId="{17681D66-608E-46BD-8B92-5D8E64F9ECA7}" type="sibTrans" cxnId="{BAF81908-B09F-4E31-91FD-F524F66F5CA7}">
      <dgm:prSet/>
      <dgm:spPr/>
      <dgm:t>
        <a:bodyPr/>
        <a:lstStyle/>
        <a:p>
          <a:endParaRPr lang="en-US"/>
        </a:p>
      </dgm:t>
    </dgm:pt>
    <dgm:pt modelId="{87B8E33E-758B-4B2E-A185-EA2D94672C72}">
      <dgm:prSet/>
      <dgm:spPr/>
      <dgm:t>
        <a:bodyPr/>
        <a:lstStyle/>
        <a:p>
          <a:pPr>
            <a:lnSpc>
              <a:spcPct val="100000"/>
            </a:lnSpc>
          </a:pPr>
          <a:r>
            <a:rPr lang="en-US"/>
            <a:t>Total amount spent on administration (including the ADR) is 137.7M (Appendix 1). </a:t>
          </a:r>
        </a:p>
      </dgm:t>
    </dgm:pt>
    <dgm:pt modelId="{CB587744-03B4-4AA6-942D-0DAC1A631A64}" type="parTrans" cxnId="{24E58D3E-7C95-4BFE-8375-952A116EDCFE}">
      <dgm:prSet/>
      <dgm:spPr/>
      <dgm:t>
        <a:bodyPr/>
        <a:lstStyle/>
        <a:p>
          <a:endParaRPr lang="en-US"/>
        </a:p>
      </dgm:t>
    </dgm:pt>
    <dgm:pt modelId="{22A59D7C-451C-4EDF-B65F-4ECC44FA5924}" type="sibTrans" cxnId="{24E58D3E-7C95-4BFE-8375-952A116EDCFE}">
      <dgm:prSet/>
      <dgm:spPr/>
      <dgm:t>
        <a:bodyPr/>
        <a:lstStyle/>
        <a:p>
          <a:endParaRPr lang="en-US"/>
        </a:p>
      </dgm:t>
    </dgm:pt>
    <dgm:pt modelId="{CA027A8A-9FB3-4743-AB61-10E706126B6F}" type="pres">
      <dgm:prSet presAssocID="{0ED1E7B9-F84F-4535-93A8-E1CB3FB78B8C}" presName="root" presStyleCnt="0">
        <dgm:presLayoutVars>
          <dgm:dir/>
          <dgm:resizeHandles val="exact"/>
        </dgm:presLayoutVars>
      </dgm:prSet>
      <dgm:spPr/>
    </dgm:pt>
    <dgm:pt modelId="{C2618577-C8A3-42BA-AD48-DAB845423A00}" type="pres">
      <dgm:prSet presAssocID="{9ED759DF-AA7F-4DAE-8834-282CCEBC8876}" presName="compNode" presStyleCnt="0"/>
      <dgm:spPr/>
    </dgm:pt>
    <dgm:pt modelId="{53C70484-CF41-48D5-A625-422F543760A0}" type="pres">
      <dgm:prSet presAssocID="{9ED759DF-AA7F-4DAE-8834-282CCEBC8876}" presName="bgRect" presStyleLbl="bgShp" presStyleIdx="0" presStyleCnt="4"/>
      <dgm:spPr/>
    </dgm:pt>
    <dgm:pt modelId="{BC09988E-3F79-4332-9C7D-C9A9F3B31433}" type="pres">
      <dgm:prSet presAssocID="{9ED759DF-AA7F-4DAE-8834-282CCEBC88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08530DC2-3660-4829-9F96-F0DEE32ACAB7}" type="pres">
      <dgm:prSet presAssocID="{9ED759DF-AA7F-4DAE-8834-282CCEBC8876}" presName="spaceRect" presStyleCnt="0"/>
      <dgm:spPr/>
    </dgm:pt>
    <dgm:pt modelId="{7677F7D2-A0EA-4DC7-AA23-46291ADF7966}" type="pres">
      <dgm:prSet presAssocID="{9ED759DF-AA7F-4DAE-8834-282CCEBC8876}" presName="parTx" presStyleLbl="revTx" presStyleIdx="0" presStyleCnt="4">
        <dgm:presLayoutVars>
          <dgm:chMax val="0"/>
          <dgm:chPref val="0"/>
        </dgm:presLayoutVars>
      </dgm:prSet>
      <dgm:spPr/>
    </dgm:pt>
    <dgm:pt modelId="{1EE8BC9F-FEDB-4874-B0ED-3FA3664487CC}" type="pres">
      <dgm:prSet presAssocID="{56DD59F0-DC0E-4E8B-B0F7-4EF3E36A1895}" presName="sibTrans" presStyleCnt="0"/>
      <dgm:spPr/>
    </dgm:pt>
    <dgm:pt modelId="{B757F925-CE72-411E-9703-AA649AC08352}" type="pres">
      <dgm:prSet presAssocID="{A51BA921-82AF-4785-ADDE-4F64F53D557A}" presName="compNode" presStyleCnt="0"/>
      <dgm:spPr/>
    </dgm:pt>
    <dgm:pt modelId="{2C67C8C8-9E69-4527-9316-D249CBC000FB}" type="pres">
      <dgm:prSet presAssocID="{A51BA921-82AF-4785-ADDE-4F64F53D557A}" presName="bgRect" presStyleLbl="bgShp" presStyleIdx="1" presStyleCnt="4"/>
      <dgm:spPr/>
    </dgm:pt>
    <dgm:pt modelId="{68A2B2D2-4849-4983-B0EA-C9CF7B3E7658}" type="pres">
      <dgm:prSet presAssocID="{A51BA921-82AF-4785-ADDE-4F64F53D557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C9C0762A-AEA9-467E-99C3-7DA661E8318B}" type="pres">
      <dgm:prSet presAssocID="{A51BA921-82AF-4785-ADDE-4F64F53D557A}" presName="spaceRect" presStyleCnt="0"/>
      <dgm:spPr/>
    </dgm:pt>
    <dgm:pt modelId="{F9117F0D-BD8A-4AAE-9729-6913DCD19A6A}" type="pres">
      <dgm:prSet presAssocID="{A51BA921-82AF-4785-ADDE-4F64F53D557A}" presName="parTx" presStyleLbl="revTx" presStyleIdx="1" presStyleCnt="4">
        <dgm:presLayoutVars>
          <dgm:chMax val="0"/>
          <dgm:chPref val="0"/>
        </dgm:presLayoutVars>
      </dgm:prSet>
      <dgm:spPr/>
    </dgm:pt>
    <dgm:pt modelId="{8DE9DE68-5B2F-437E-80E1-0F1438212FD1}" type="pres">
      <dgm:prSet presAssocID="{EDF49C74-70E7-40B2-B647-52CA5B06713E}" presName="sibTrans" presStyleCnt="0"/>
      <dgm:spPr/>
    </dgm:pt>
    <dgm:pt modelId="{9A025249-D371-4D1F-8D2C-7E3D7250B656}" type="pres">
      <dgm:prSet presAssocID="{43C669CA-B37C-41B3-896D-61130C700308}" presName="compNode" presStyleCnt="0"/>
      <dgm:spPr/>
    </dgm:pt>
    <dgm:pt modelId="{B1FC7A98-1D59-4C2C-B201-07230114FB8D}" type="pres">
      <dgm:prSet presAssocID="{43C669CA-B37C-41B3-896D-61130C700308}" presName="bgRect" presStyleLbl="bgShp" presStyleIdx="2" presStyleCnt="4"/>
      <dgm:spPr/>
    </dgm:pt>
    <dgm:pt modelId="{8659E4D9-1BA9-441A-92CB-2CB1B6C7B46E}" type="pres">
      <dgm:prSet presAssocID="{43C669CA-B37C-41B3-896D-61130C70030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383C4A87-C6FF-4F41-941C-AB274D0E0D6B}" type="pres">
      <dgm:prSet presAssocID="{43C669CA-B37C-41B3-896D-61130C700308}" presName="spaceRect" presStyleCnt="0"/>
      <dgm:spPr/>
    </dgm:pt>
    <dgm:pt modelId="{0A244369-FE0E-4403-942B-EA52DBB37654}" type="pres">
      <dgm:prSet presAssocID="{43C669CA-B37C-41B3-896D-61130C700308}" presName="parTx" presStyleLbl="revTx" presStyleIdx="2" presStyleCnt="4">
        <dgm:presLayoutVars>
          <dgm:chMax val="0"/>
          <dgm:chPref val="0"/>
        </dgm:presLayoutVars>
      </dgm:prSet>
      <dgm:spPr/>
    </dgm:pt>
    <dgm:pt modelId="{B8659B84-3887-4896-B356-1AB8EDA16DFD}" type="pres">
      <dgm:prSet presAssocID="{17681D66-608E-46BD-8B92-5D8E64F9ECA7}" presName="sibTrans" presStyleCnt="0"/>
      <dgm:spPr/>
    </dgm:pt>
    <dgm:pt modelId="{DEE68A42-4012-4353-B0E5-7B2DEF7DF314}" type="pres">
      <dgm:prSet presAssocID="{87B8E33E-758B-4B2E-A185-EA2D94672C72}" presName="compNode" presStyleCnt="0"/>
      <dgm:spPr/>
    </dgm:pt>
    <dgm:pt modelId="{E487848F-12B3-4DA6-988D-7755EF988B48}" type="pres">
      <dgm:prSet presAssocID="{87B8E33E-758B-4B2E-A185-EA2D94672C72}" presName="bgRect" presStyleLbl="bgShp" presStyleIdx="3" presStyleCnt="4"/>
      <dgm:spPr/>
    </dgm:pt>
    <dgm:pt modelId="{FFD8A172-AC4D-4E14-92BD-62613A91B26E}" type="pres">
      <dgm:prSet presAssocID="{87B8E33E-758B-4B2E-A185-EA2D94672C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aperclip"/>
        </a:ext>
      </dgm:extLst>
    </dgm:pt>
    <dgm:pt modelId="{CD3EF32D-8D7B-47E3-AAA5-201CA05FC94F}" type="pres">
      <dgm:prSet presAssocID="{87B8E33E-758B-4B2E-A185-EA2D94672C72}" presName="spaceRect" presStyleCnt="0"/>
      <dgm:spPr/>
    </dgm:pt>
    <dgm:pt modelId="{6D1FA5AA-F203-45F2-BB6C-0B6E379D95D1}" type="pres">
      <dgm:prSet presAssocID="{87B8E33E-758B-4B2E-A185-EA2D94672C72}" presName="parTx" presStyleLbl="revTx" presStyleIdx="3" presStyleCnt="4">
        <dgm:presLayoutVars>
          <dgm:chMax val="0"/>
          <dgm:chPref val="0"/>
        </dgm:presLayoutVars>
      </dgm:prSet>
      <dgm:spPr/>
    </dgm:pt>
  </dgm:ptLst>
  <dgm:cxnLst>
    <dgm:cxn modelId="{BAF81908-B09F-4E31-91FD-F524F66F5CA7}" srcId="{0ED1E7B9-F84F-4535-93A8-E1CB3FB78B8C}" destId="{43C669CA-B37C-41B3-896D-61130C700308}" srcOrd="2" destOrd="0" parTransId="{307B29AF-9E5D-4345-92D5-8FD5D83845F9}" sibTransId="{17681D66-608E-46BD-8B92-5D8E64F9ECA7}"/>
    <dgm:cxn modelId="{5AF35F26-D58F-4341-B2D3-8B2D1B3920B7}" srcId="{0ED1E7B9-F84F-4535-93A8-E1CB3FB78B8C}" destId="{A51BA921-82AF-4785-ADDE-4F64F53D557A}" srcOrd="1" destOrd="0" parTransId="{DC9B9E63-0C6B-49D6-B4CB-727D194CA64E}" sibTransId="{EDF49C74-70E7-40B2-B647-52CA5B06713E}"/>
    <dgm:cxn modelId="{24E58D3E-7C95-4BFE-8375-952A116EDCFE}" srcId="{0ED1E7B9-F84F-4535-93A8-E1CB3FB78B8C}" destId="{87B8E33E-758B-4B2E-A185-EA2D94672C72}" srcOrd="3" destOrd="0" parTransId="{CB587744-03B4-4AA6-942D-0DAC1A631A64}" sibTransId="{22A59D7C-451C-4EDF-B65F-4ECC44FA5924}"/>
    <dgm:cxn modelId="{5C8B126A-0C7D-4FFA-97D0-E342379AA312}" type="presOf" srcId="{9ED759DF-AA7F-4DAE-8834-282CCEBC8876}" destId="{7677F7D2-A0EA-4DC7-AA23-46291ADF7966}" srcOrd="0" destOrd="0" presId="urn:microsoft.com/office/officeart/2018/2/layout/IconVerticalSolidList"/>
    <dgm:cxn modelId="{2DD97992-FD32-4CC3-AF7B-A4E1192EC478}" type="presOf" srcId="{43C669CA-B37C-41B3-896D-61130C700308}" destId="{0A244369-FE0E-4403-942B-EA52DBB37654}" srcOrd="0" destOrd="0" presId="urn:microsoft.com/office/officeart/2018/2/layout/IconVerticalSolidList"/>
    <dgm:cxn modelId="{8F98349F-5019-4437-B0A8-C0F5EFFA57BC}" type="presOf" srcId="{87B8E33E-758B-4B2E-A185-EA2D94672C72}" destId="{6D1FA5AA-F203-45F2-BB6C-0B6E379D95D1}" srcOrd="0" destOrd="0" presId="urn:microsoft.com/office/officeart/2018/2/layout/IconVerticalSolidList"/>
    <dgm:cxn modelId="{311912C1-732A-4A81-AA26-A43FADE48A2D}" type="presOf" srcId="{0ED1E7B9-F84F-4535-93A8-E1CB3FB78B8C}" destId="{CA027A8A-9FB3-4743-AB61-10E706126B6F}" srcOrd="0" destOrd="0" presId="urn:microsoft.com/office/officeart/2018/2/layout/IconVerticalSolidList"/>
    <dgm:cxn modelId="{E282BDE1-1757-44C2-9392-5E5BB2A27DD3}" type="presOf" srcId="{A51BA921-82AF-4785-ADDE-4F64F53D557A}" destId="{F9117F0D-BD8A-4AAE-9729-6913DCD19A6A}" srcOrd="0" destOrd="0" presId="urn:microsoft.com/office/officeart/2018/2/layout/IconVerticalSolidList"/>
    <dgm:cxn modelId="{58F71FF9-1CB5-4595-9355-75A27A75BA4F}" srcId="{0ED1E7B9-F84F-4535-93A8-E1CB3FB78B8C}" destId="{9ED759DF-AA7F-4DAE-8834-282CCEBC8876}" srcOrd="0" destOrd="0" parTransId="{A6F3EE1A-F157-4A82-ABE7-23FAB6E15CCF}" sibTransId="{56DD59F0-DC0E-4E8B-B0F7-4EF3E36A1895}"/>
    <dgm:cxn modelId="{C770ED40-A5B1-4A39-8E8B-AAC4340AD534}" type="presParOf" srcId="{CA027A8A-9FB3-4743-AB61-10E706126B6F}" destId="{C2618577-C8A3-42BA-AD48-DAB845423A00}" srcOrd="0" destOrd="0" presId="urn:microsoft.com/office/officeart/2018/2/layout/IconVerticalSolidList"/>
    <dgm:cxn modelId="{088B3CDE-9CE2-4FEE-8C37-DB0B53B6015A}" type="presParOf" srcId="{C2618577-C8A3-42BA-AD48-DAB845423A00}" destId="{53C70484-CF41-48D5-A625-422F543760A0}" srcOrd="0" destOrd="0" presId="urn:microsoft.com/office/officeart/2018/2/layout/IconVerticalSolidList"/>
    <dgm:cxn modelId="{71AAD279-4587-415D-A76E-29E6D2196386}" type="presParOf" srcId="{C2618577-C8A3-42BA-AD48-DAB845423A00}" destId="{BC09988E-3F79-4332-9C7D-C9A9F3B31433}" srcOrd="1" destOrd="0" presId="urn:microsoft.com/office/officeart/2018/2/layout/IconVerticalSolidList"/>
    <dgm:cxn modelId="{D74BC2C2-2195-47E9-8BF1-489387B10BC2}" type="presParOf" srcId="{C2618577-C8A3-42BA-AD48-DAB845423A00}" destId="{08530DC2-3660-4829-9F96-F0DEE32ACAB7}" srcOrd="2" destOrd="0" presId="urn:microsoft.com/office/officeart/2018/2/layout/IconVerticalSolidList"/>
    <dgm:cxn modelId="{3B6BEF7D-958F-427D-8918-BE7355E17CE6}" type="presParOf" srcId="{C2618577-C8A3-42BA-AD48-DAB845423A00}" destId="{7677F7D2-A0EA-4DC7-AA23-46291ADF7966}" srcOrd="3" destOrd="0" presId="urn:microsoft.com/office/officeart/2018/2/layout/IconVerticalSolidList"/>
    <dgm:cxn modelId="{06C37047-525E-4597-BEE0-9A08AABAD4E5}" type="presParOf" srcId="{CA027A8A-9FB3-4743-AB61-10E706126B6F}" destId="{1EE8BC9F-FEDB-4874-B0ED-3FA3664487CC}" srcOrd="1" destOrd="0" presId="urn:microsoft.com/office/officeart/2018/2/layout/IconVerticalSolidList"/>
    <dgm:cxn modelId="{8D959556-6E8B-4316-BEE2-04762C9A5386}" type="presParOf" srcId="{CA027A8A-9FB3-4743-AB61-10E706126B6F}" destId="{B757F925-CE72-411E-9703-AA649AC08352}" srcOrd="2" destOrd="0" presId="urn:microsoft.com/office/officeart/2018/2/layout/IconVerticalSolidList"/>
    <dgm:cxn modelId="{1842AFA0-A48A-4B0C-8CC2-01505839F79E}" type="presParOf" srcId="{B757F925-CE72-411E-9703-AA649AC08352}" destId="{2C67C8C8-9E69-4527-9316-D249CBC000FB}" srcOrd="0" destOrd="0" presId="urn:microsoft.com/office/officeart/2018/2/layout/IconVerticalSolidList"/>
    <dgm:cxn modelId="{B2EA2023-48A7-4775-894D-DEB9561C5564}" type="presParOf" srcId="{B757F925-CE72-411E-9703-AA649AC08352}" destId="{68A2B2D2-4849-4983-B0EA-C9CF7B3E7658}" srcOrd="1" destOrd="0" presId="urn:microsoft.com/office/officeart/2018/2/layout/IconVerticalSolidList"/>
    <dgm:cxn modelId="{628D6F67-1E3B-417E-B14E-C305391D45BB}" type="presParOf" srcId="{B757F925-CE72-411E-9703-AA649AC08352}" destId="{C9C0762A-AEA9-467E-99C3-7DA661E8318B}" srcOrd="2" destOrd="0" presId="urn:microsoft.com/office/officeart/2018/2/layout/IconVerticalSolidList"/>
    <dgm:cxn modelId="{38EBF335-44F8-4CE2-956B-6939D8E61183}" type="presParOf" srcId="{B757F925-CE72-411E-9703-AA649AC08352}" destId="{F9117F0D-BD8A-4AAE-9729-6913DCD19A6A}" srcOrd="3" destOrd="0" presId="urn:microsoft.com/office/officeart/2018/2/layout/IconVerticalSolidList"/>
    <dgm:cxn modelId="{DE05D6D6-ADE8-4377-BBC1-63A8F2EFCCE5}" type="presParOf" srcId="{CA027A8A-9FB3-4743-AB61-10E706126B6F}" destId="{8DE9DE68-5B2F-437E-80E1-0F1438212FD1}" srcOrd="3" destOrd="0" presId="urn:microsoft.com/office/officeart/2018/2/layout/IconVerticalSolidList"/>
    <dgm:cxn modelId="{431FC4A3-0477-40AE-A21D-72FD421BA6D5}" type="presParOf" srcId="{CA027A8A-9FB3-4743-AB61-10E706126B6F}" destId="{9A025249-D371-4D1F-8D2C-7E3D7250B656}" srcOrd="4" destOrd="0" presId="urn:microsoft.com/office/officeart/2018/2/layout/IconVerticalSolidList"/>
    <dgm:cxn modelId="{26A2020F-292C-45B7-8977-47B9CED847BF}" type="presParOf" srcId="{9A025249-D371-4D1F-8D2C-7E3D7250B656}" destId="{B1FC7A98-1D59-4C2C-B201-07230114FB8D}" srcOrd="0" destOrd="0" presId="urn:microsoft.com/office/officeart/2018/2/layout/IconVerticalSolidList"/>
    <dgm:cxn modelId="{4A7BFB37-4E72-47E1-9539-B7269A9B3FE6}" type="presParOf" srcId="{9A025249-D371-4D1F-8D2C-7E3D7250B656}" destId="{8659E4D9-1BA9-441A-92CB-2CB1B6C7B46E}" srcOrd="1" destOrd="0" presId="urn:microsoft.com/office/officeart/2018/2/layout/IconVerticalSolidList"/>
    <dgm:cxn modelId="{008DFF22-EDDE-43C8-926E-585C01CE29E3}" type="presParOf" srcId="{9A025249-D371-4D1F-8D2C-7E3D7250B656}" destId="{383C4A87-C6FF-4F41-941C-AB274D0E0D6B}" srcOrd="2" destOrd="0" presId="urn:microsoft.com/office/officeart/2018/2/layout/IconVerticalSolidList"/>
    <dgm:cxn modelId="{72690313-4437-49CB-A870-2EB7BC4C20DD}" type="presParOf" srcId="{9A025249-D371-4D1F-8D2C-7E3D7250B656}" destId="{0A244369-FE0E-4403-942B-EA52DBB37654}" srcOrd="3" destOrd="0" presId="urn:microsoft.com/office/officeart/2018/2/layout/IconVerticalSolidList"/>
    <dgm:cxn modelId="{A172D257-1B48-472C-BC3C-73FB843A0B83}" type="presParOf" srcId="{CA027A8A-9FB3-4743-AB61-10E706126B6F}" destId="{B8659B84-3887-4896-B356-1AB8EDA16DFD}" srcOrd="5" destOrd="0" presId="urn:microsoft.com/office/officeart/2018/2/layout/IconVerticalSolidList"/>
    <dgm:cxn modelId="{1D401DB3-EAB5-4223-BC49-1DAE7D84E29F}" type="presParOf" srcId="{CA027A8A-9FB3-4743-AB61-10E706126B6F}" destId="{DEE68A42-4012-4353-B0E5-7B2DEF7DF314}" srcOrd="6" destOrd="0" presId="urn:microsoft.com/office/officeart/2018/2/layout/IconVerticalSolidList"/>
    <dgm:cxn modelId="{6A5A343C-69D7-46D5-85FF-57702BA131AC}" type="presParOf" srcId="{DEE68A42-4012-4353-B0E5-7B2DEF7DF314}" destId="{E487848F-12B3-4DA6-988D-7755EF988B48}" srcOrd="0" destOrd="0" presId="urn:microsoft.com/office/officeart/2018/2/layout/IconVerticalSolidList"/>
    <dgm:cxn modelId="{63685CA9-CEBD-4204-BD6B-9790A826CF4B}" type="presParOf" srcId="{DEE68A42-4012-4353-B0E5-7B2DEF7DF314}" destId="{FFD8A172-AC4D-4E14-92BD-62613A91B26E}" srcOrd="1" destOrd="0" presId="urn:microsoft.com/office/officeart/2018/2/layout/IconVerticalSolidList"/>
    <dgm:cxn modelId="{E28A9155-A82C-4201-898F-127D8388E53D}" type="presParOf" srcId="{DEE68A42-4012-4353-B0E5-7B2DEF7DF314}" destId="{CD3EF32D-8D7B-47E3-AAA5-201CA05FC94F}" srcOrd="2" destOrd="0" presId="urn:microsoft.com/office/officeart/2018/2/layout/IconVerticalSolidList"/>
    <dgm:cxn modelId="{C6AC2EF8-DD86-4887-B4B4-0557808AE6F5}" type="presParOf" srcId="{DEE68A42-4012-4353-B0E5-7B2DEF7DF314}" destId="{6D1FA5AA-F203-45F2-BB6C-0B6E379D95D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5DC7B3-8F90-48D6-8FE1-56803B2B44F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CFFA59C-E592-495C-A450-36A74A5B3368}">
      <dgm:prSet/>
      <dgm:spPr/>
      <dgm:t>
        <a:bodyPr/>
        <a:lstStyle/>
        <a:p>
          <a:pPr>
            <a:lnSpc>
              <a:spcPct val="100000"/>
            </a:lnSpc>
          </a:pPr>
          <a:r>
            <a:rPr lang="en-US" b="1" dirty="0"/>
            <a:t>First Nations retain decision making with advice from Children’s Chiefs Committee </a:t>
          </a:r>
          <a:r>
            <a:rPr lang="en-US" dirty="0"/>
            <a:t>that reports to Chiefs and Regional Chiefs’ organizations. </a:t>
          </a:r>
          <a:r>
            <a:rPr lang="en-US" b="1" dirty="0"/>
            <a:t>Proceedings and documents are presumptively public. </a:t>
          </a:r>
        </a:p>
      </dgm:t>
    </dgm:pt>
    <dgm:pt modelId="{A2EC49E2-9533-48A8-9D30-75A531DEB0F0}" type="parTrans" cxnId="{04BA60DB-0971-4F52-BBC3-7FF981115858}">
      <dgm:prSet/>
      <dgm:spPr/>
      <dgm:t>
        <a:bodyPr/>
        <a:lstStyle/>
        <a:p>
          <a:endParaRPr lang="en-US"/>
        </a:p>
      </dgm:t>
    </dgm:pt>
    <dgm:pt modelId="{A2074DAD-FA1C-4CBE-B3B4-C540DB0E7764}" type="sibTrans" cxnId="{04BA60DB-0971-4F52-BBC3-7FF981115858}">
      <dgm:prSet/>
      <dgm:spPr/>
      <dgm:t>
        <a:bodyPr/>
        <a:lstStyle/>
        <a:p>
          <a:pPr>
            <a:lnSpc>
              <a:spcPct val="100000"/>
            </a:lnSpc>
          </a:pPr>
          <a:endParaRPr lang="en-US"/>
        </a:p>
      </dgm:t>
    </dgm:pt>
    <dgm:pt modelId="{A63BA8FA-9A6C-4DD2-96C5-DC0CAE19E973}">
      <dgm:prSet/>
      <dgm:spPr/>
      <dgm:t>
        <a:bodyPr/>
        <a:lstStyle/>
        <a:p>
          <a:pPr>
            <a:lnSpc>
              <a:spcPct val="100000"/>
            </a:lnSpc>
          </a:pPr>
          <a:r>
            <a:rPr lang="en-US" b="1" dirty="0"/>
            <a:t>National Advisory Committee </a:t>
          </a:r>
          <a:r>
            <a:rPr lang="en-US" dirty="0"/>
            <a:t>with representatives appointed by regions and national representatives from the Caring Society and AFN and Canada. Technical advisory committee to report to  Chiefs Committee and Chiefs in Assembly and regional Chiefs Organizations and  experts. Proceedings are presumptively public.</a:t>
          </a:r>
        </a:p>
      </dgm:t>
    </dgm:pt>
    <dgm:pt modelId="{62348D76-7D80-4DB0-8B08-731F1EFDF12F}" type="parTrans" cxnId="{B10DFAE5-7CF6-4194-AC2E-A384212F9A93}">
      <dgm:prSet/>
      <dgm:spPr/>
      <dgm:t>
        <a:bodyPr/>
        <a:lstStyle/>
        <a:p>
          <a:endParaRPr lang="en-US"/>
        </a:p>
      </dgm:t>
    </dgm:pt>
    <dgm:pt modelId="{8994CCF0-85C7-4332-9D60-6D5B1F74CC3B}" type="sibTrans" cxnId="{B10DFAE5-7CF6-4194-AC2E-A384212F9A93}">
      <dgm:prSet/>
      <dgm:spPr/>
      <dgm:t>
        <a:bodyPr/>
        <a:lstStyle/>
        <a:p>
          <a:pPr>
            <a:lnSpc>
              <a:spcPct val="100000"/>
            </a:lnSpc>
          </a:pPr>
          <a:endParaRPr lang="en-US"/>
        </a:p>
      </dgm:t>
    </dgm:pt>
    <dgm:pt modelId="{A7CBB6BA-1374-45A9-A305-01BF1F56A852}">
      <dgm:prSet/>
      <dgm:spPr/>
      <dgm:t>
        <a:bodyPr/>
        <a:lstStyle/>
        <a:p>
          <a:pPr>
            <a:lnSpc>
              <a:spcPct val="100000"/>
            </a:lnSpc>
          </a:pPr>
          <a:r>
            <a:rPr lang="en-US" b="1" dirty="0"/>
            <a:t>Expert Advisory Committee </a:t>
          </a:r>
          <a:r>
            <a:rPr lang="en-US" dirty="0"/>
            <a:t>mandated by the Tribunal to reform ISC develops its own terms of reference and is funded for activities for the same.  Reports to the Tribunal, Chiefs in Assembly and publicly.  </a:t>
          </a:r>
        </a:p>
      </dgm:t>
    </dgm:pt>
    <dgm:pt modelId="{1B046038-9781-4679-A8F0-58316A15F873}" type="parTrans" cxnId="{812B2749-C9DB-4E9E-BF1D-0FAEA076D929}">
      <dgm:prSet/>
      <dgm:spPr/>
      <dgm:t>
        <a:bodyPr/>
        <a:lstStyle/>
        <a:p>
          <a:endParaRPr lang="en-US"/>
        </a:p>
      </dgm:t>
    </dgm:pt>
    <dgm:pt modelId="{473F41CA-1D1B-4BD1-A95B-D85EE55A2934}" type="sibTrans" cxnId="{812B2749-C9DB-4E9E-BF1D-0FAEA076D929}">
      <dgm:prSet/>
      <dgm:spPr/>
      <dgm:t>
        <a:bodyPr/>
        <a:lstStyle/>
        <a:p>
          <a:pPr>
            <a:lnSpc>
              <a:spcPct val="100000"/>
            </a:lnSpc>
          </a:pPr>
          <a:endParaRPr lang="en-US"/>
        </a:p>
      </dgm:t>
    </dgm:pt>
    <dgm:pt modelId="{20115FC2-78CA-45CA-AE2B-7141C2AAF921}">
      <dgm:prSet/>
      <dgm:spPr/>
      <dgm:t>
        <a:bodyPr/>
        <a:lstStyle/>
        <a:p>
          <a:pPr>
            <a:lnSpc>
              <a:spcPct val="100000"/>
            </a:lnSpc>
          </a:pPr>
          <a:r>
            <a:rPr lang="en-US" b="1" dirty="0"/>
            <a:t>Replace RIC and 6 other committees in the FSA</a:t>
          </a:r>
          <a:r>
            <a:rPr lang="en-US" b="0" dirty="0"/>
            <a:t>.  Money saved would go to children and families</a:t>
          </a:r>
        </a:p>
      </dgm:t>
    </dgm:pt>
    <dgm:pt modelId="{D5CF3A65-DACD-4BCD-AA71-3267C769D60E}" type="parTrans" cxnId="{9A66E06C-B271-4E03-9B36-2722AFFCE43B}">
      <dgm:prSet/>
      <dgm:spPr/>
      <dgm:t>
        <a:bodyPr/>
        <a:lstStyle/>
        <a:p>
          <a:endParaRPr lang="en-US"/>
        </a:p>
      </dgm:t>
    </dgm:pt>
    <dgm:pt modelId="{F1CF3363-098A-4D2D-A4E5-DF19D0EE0C15}" type="sibTrans" cxnId="{9A66E06C-B271-4E03-9B36-2722AFFCE43B}">
      <dgm:prSet/>
      <dgm:spPr/>
      <dgm:t>
        <a:bodyPr/>
        <a:lstStyle/>
        <a:p>
          <a:endParaRPr lang="en-US"/>
        </a:p>
      </dgm:t>
    </dgm:pt>
    <dgm:pt modelId="{D7C00B54-0932-4AFB-A258-F5D3C5640ACC}" type="pres">
      <dgm:prSet presAssocID="{4D5DC7B3-8F90-48D6-8FE1-56803B2B44FE}" presName="root" presStyleCnt="0">
        <dgm:presLayoutVars>
          <dgm:dir/>
          <dgm:resizeHandles val="exact"/>
        </dgm:presLayoutVars>
      </dgm:prSet>
      <dgm:spPr/>
    </dgm:pt>
    <dgm:pt modelId="{C2ACA78F-83E6-4C7F-AE04-B02EF9DA75EE}" type="pres">
      <dgm:prSet presAssocID="{4D5DC7B3-8F90-48D6-8FE1-56803B2B44FE}" presName="container" presStyleCnt="0">
        <dgm:presLayoutVars>
          <dgm:dir/>
          <dgm:resizeHandles val="exact"/>
        </dgm:presLayoutVars>
      </dgm:prSet>
      <dgm:spPr/>
    </dgm:pt>
    <dgm:pt modelId="{069C0B64-628D-4DB9-8638-2D093E977A4D}" type="pres">
      <dgm:prSet presAssocID="{BCFFA59C-E592-495C-A450-36A74A5B3368}" presName="compNode" presStyleCnt="0"/>
      <dgm:spPr/>
    </dgm:pt>
    <dgm:pt modelId="{20BC54DD-289A-4254-BFD7-EE74074CE765}" type="pres">
      <dgm:prSet presAssocID="{BCFFA59C-E592-495C-A450-36A74A5B3368}" presName="iconBgRect" presStyleLbl="bgShp" presStyleIdx="0" presStyleCnt="4"/>
      <dgm:spPr/>
    </dgm:pt>
    <dgm:pt modelId="{98B48667-AD95-44BB-964E-2E722F53BA65}" type="pres">
      <dgm:prSet presAssocID="{BCFFA59C-E592-495C-A450-36A74A5B33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BC42548D-CA9B-47C4-BCDA-FAB36AE7D092}" type="pres">
      <dgm:prSet presAssocID="{BCFFA59C-E592-495C-A450-36A74A5B3368}" presName="spaceRect" presStyleCnt="0"/>
      <dgm:spPr/>
    </dgm:pt>
    <dgm:pt modelId="{8865A65A-21ED-456A-90BD-340B4717AC97}" type="pres">
      <dgm:prSet presAssocID="{BCFFA59C-E592-495C-A450-36A74A5B3368}" presName="textRect" presStyleLbl="revTx" presStyleIdx="0" presStyleCnt="4">
        <dgm:presLayoutVars>
          <dgm:chMax val="1"/>
          <dgm:chPref val="1"/>
        </dgm:presLayoutVars>
      </dgm:prSet>
      <dgm:spPr/>
    </dgm:pt>
    <dgm:pt modelId="{2A633851-2782-40EE-BB38-62330A35404B}" type="pres">
      <dgm:prSet presAssocID="{A2074DAD-FA1C-4CBE-B3B4-C540DB0E7764}" presName="sibTrans" presStyleLbl="sibTrans2D1" presStyleIdx="0" presStyleCnt="0"/>
      <dgm:spPr/>
    </dgm:pt>
    <dgm:pt modelId="{6CBF001B-CA5F-4C28-BB1E-D88BD007B402}" type="pres">
      <dgm:prSet presAssocID="{A63BA8FA-9A6C-4DD2-96C5-DC0CAE19E973}" presName="compNode" presStyleCnt="0"/>
      <dgm:spPr/>
    </dgm:pt>
    <dgm:pt modelId="{DCEACF66-64B0-4ADB-9C68-551650C9C848}" type="pres">
      <dgm:prSet presAssocID="{A63BA8FA-9A6C-4DD2-96C5-DC0CAE19E973}" presName="iconBgRect" presStyleLbl="bgShp" presStyleIdx="1" presStyleCnt="4"/>
      <dgm:spPr/>
    </dgm:pt>
    <dgm:pt modelId="{F057A1DC-A562-4329-8559-37C7BA9876D3}" type="pres">
      <dgm:prSet presAssocID="{A63BA8FA-9A6C-4DD2-96C5-DC0CAE19E97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7425FBC8-C6F6-4007-8034-BDFAA30852A8}" type="pres">
      <dgm:prSet presAssocID="{A63BA8FA-9A6C-4DD2-96C5-DC0CAE19E973}" presName="spaceRect" presStyleCnt="0"/>
      <dgm:spPr/>
    </dgm:pt>
    <dgm:pt modelId="{99CC4676-851B-41CE-BE75-0D03E59F714A}" type="pres">
      <dgm:prSet presAssocID="{A63BA8FA-9A6C-4DD2-96C5-DC0CAE19E973}" presName="textRect" presStyleLbl="revTx" presStyleIdx="1" presStyleCnt="4">
        <dgm:presLayoutVars>
          <dgm:chMax val="1"/>
          <dgm:chPref val="1"/>
        </dgm:presLayoutVars>
      </dgm:prSet>
      <dgm:spPr/>
    </dgm:pt>
    <dgm:pt modelId="{D27AC293-47E7-4C0E-8CEE-6CF95A05FC57}" type="pres">
      <dgm:prSet presAssocID="{8994CCF0-85C7-4332-9D60-6D5B1F74CC3B}" presName="sibTrans" presStyleLbl="sibTrans2D1" presStyleIdx="0" presStyleCnt="0"/>
      <dgm:spPr/>
    </dgm:pt>
    <dgm:pt modelId="{3A7BF5E0-3C1A-4799-B9FF-2A829C704B3C}" type="pres">
      <dgm:prSet presAssocID="{A7CBB6BA-1374-45A9-A305-01BF1F56A852}" presName="compNode" presStyleCnt="0"/>
      <dgm:spPr/>
    </dgm:pt>
    <dgm:pt modelId="{A154D878-BF16-47F0-945B-AFCD04D8A5EC}" type="pres">
      <dgm:prSet presAssocID="{A7CBB6BA-1374-45A9-A305-01BF1F56A852}" presName="iconBgRect" presStyleLbl="bgShp" presStyleIdx="2" presStyleCnt="4"/>
      <dgm:spPr/>
    </dgm:pt>
    <dgm:pt modelId="{B031B010-A981-4AE1-BA83-3AEC0391C71B}" type="pres">
      <dgm:prSet presAssocID="{A7CBB6BA-1374-45A9-A305-01BF1F56A85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A33A357A-887D-4A3A-AAD3-8B935555D3EA}" type="pres">
      <dgm:prSet presAssocID="{A7CBB6BA-1374-45A9-A305-01BF1F56A852}" presName="spaceRect" presStyleCnt="0"/>
      <dgm:spPr/>
    </dgm:pt>
    <dgm:pt modelId="{4081C538-860B-447D-A067-86E3AF923CF1}" type="pres">
      <dgm:prSet presAssocID="{A7CBB6BA-1374-45A9-A305-01BF1F56A852}" presName="textRect" presStyleLbl="revTx" presStyleIdx="2" presStyleCnt="4">
        <dgm:presLayoutVars>
          <dgm:chMax val="1"/>
          <dgm:chPref val="1"/>
        </dgm:presLayoutVars>
      </dgm:prSet>
      <dgm:spPr/>
    </dgm:pt>
    <dgm:pt modelId="{58B9AE64-8B21-4841-A30B-5A2BF57302B6}" type="pres">
      <dgm:prSet presAssocID="{473F41CA-1D1B-4BD1-A95B-D85EE55A2934}" presName="sibTrans" presStyleLbl="sibTrans2D1" presStyleIdx="0" presStyleCnt="0"/>
      <dgm:spPr/>
    </dgm:pt>
    <dgm:pt modelId="{F2F5B3D4-6192-426E-9622-3137D6F2859F}" type="pres">
      <dgm:prSet presAssocID="{20115FC2-78CA-45CA-AE2B-7141C2AAF921}" presName="compNode" presStyleCnt="0"/>
      <dgm:spPr/>
    </dgm:pt>
    <dgm:pt modelId="{74F65BB7-3250-425C-9A74-4D58F8B13126}" type="pres">
      <dgm:prSet presAssocID="{20115FC2-78CA-45CA-AE2B-7141C2AAF921}" presName="iconBgRect" presStyleLbl="bgShp" presStyleIdx="3" presStyleCnt="4"/>
      <dgm:spPr/>
    </dgm:pt>
    <dgm:pt modelId="{9D431F07-F18E-4EBD-8A9C-A925C228FCC7}" type="pres">
      <dgm:prSet presAssocID="{20115FC2-78CA-45CA-AE2B-7141C2AAF9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ggy Bank"/>
        </a:ext>
      </dgm:extLst>
    </dgm:pt>
    <dgm:pt modelId="{26F5497C-8827-4B87-9CF5-5DF40804C8E2}" type="pres">
      <dgm:prSet presAssocID="{20115FC2-78CA-45CA-AE2B-7141C2AAF921}" presName="spaceRect" presStyleCnt="0"/>
      <dgm:spPr/>
    </dgm:pt>
    <dgm:pt modelId="{4F31DD8D-63BC-41AA-A866-59BCC411DE93}" type="pres">
      <dgm:prSet presAssocID="{20115FC2-78CA-45CA-AE2B-7141C2AAF921}" presName="textRect" presStyleLbl="revTx" presStyleIdx="3" presStyleCnt="4">
        <dgm:presLayoutVars>
          <dgm:chMax val="1"/>
          <dgm:chPref val="1"/>
        </dgm:presLayoutVars>
      </dgm:prSet>
      <dgm:spPr/>
    </dgm:pt>
  </dgm:ptLst>
  <dgm:cxnLst>
    <dgm:cxn modelId="{EA636F0D-9CD2-D94B-B36A-374B66479731}" type="presOf" srcId="{4D5DC7B3-8F90-48D6-8FE1-56803B2B44FE}" destId="{D7C00B54-0932-4AFB-A258-F5D3C5640ACC}" srcOrd="0" destOrd="0" presId="urn:microsoft.com/office/officeart/2018/2/layout/IconCircleList"/>
    <dgm:cxn modelId="{3CE2661F-B16A-304E-BBF7-F81A8793BE9E}" type="presOf" srcId="{A7CBB6BA-1374-45A9-A305-01BF1F56A852}" destId="{4081C538-860B-447D-A067-86E3AF923CF1}" srcOrd="0" destOrd="0" presId="urn:microsoft.com/office/officeart/2018/2/layout/IconCircleList"/>
    <dgm:cxn modelId="{2D2C1227-6CAE-FF45-9F71-8751436E55F7}" type="presOf" srcId="{A63BA8FA-9A6C-4DD2-96C5-DC0CAE19E973}" destId="{99CC4676-851B-41CE-BE75-0D03E59F714A}" srcOrd="0" destOrd="0" presId="urn:microsoft.com/office/officeart/2018/2/layout/IconCircleList"/>
    <dgm:cxn modelId="{D368E43C-2D69-C244-807C-EC51A451D7B4}" type="presOf" srcId="{A2074DAD-FA1C-4CBE-B3B4-C540DB0E7764}" destId="{2A633851-2782-40EE-BB38-62330A35404B}" srcOrd="0" destOrd="0" presId="urn:microsoft.com/office/officeart/2018/2/layout/IconCircleList"/>
    <dgm:cxn modelId="{812B2749-C9DB-4E9E-BF1D-0FAEA076D929}" srcId="{4D5DC7B3-8F90-48D6-8FE1-56803B2B44FE}" destId="{A7CBB6BA-1374-45A9-A305-01BF1F56A852}" srcOrd="2" destOrd="0" parTransId="{1B046038-9781-4679-A8F0-58316A15F873}" sibTransId="{473F41CA-1D1B-4BD1-A95B-D85EE55A2934}"/>
    <dgm:cxn modelId="{9A66E06C-B271-4E03-9B36-2722AFFCE43B}" srcId="{4D5DC7B3-8F90-48D6-8FE1-56803B2B44FE}" destId="{20115FC2-78CA-45CA-AE2B-7141C2AAF921}" srcOrd="3" destOrd="0" parTransId="{D5CF3A65-DACD-4BCD-AA71-3267C769D60E}" sibTransId="{F1CF3363-098A-4D2D-A4E5-DF19D0EE0C15}"/>
    <dgm:cxn modelId="{A1576154-BCBD-F34A-8986-49744CD24E15}" type="presOf" srcId="{473F41CA-1D1B-4BD1-A95B-D85EE55A2934}" destId="{58B9AE64-8B21-4841-A30B-5A2BF57302B6}" srcOrd="0" destOrd="0" presId="urn:microsoft.com/office/officeart/2018/2/layout/IconCircleList"/>
    <dgm:cxn modelId="{174F9D56-85B9-E447-A508-B007D1B44D4A}" type="presOf" srcId="{8994CCF0-85C7-4332-9D60-6D5B1F74CC3B}" destId="{D27AC293-47E7-4C0E-8CEE-6CF95A05FC57}" srcOrd="0" destOrd="0" presId="urn:microsoft.com/office/officeart/2018/2/layout/IconCircleList"/>
    <dgm:cxn modelId="{E4C5CC9C-E004-7E42-8A70-AA43DDAEF7E8}" type="presOf" srcId="{20115FC2-78CA-45CA-AE2B-7141C2AAF921}" destId="{4F31DD8D-63BC-41AA-A866-59BCC411DE93}" srcOrd="0" destOrd="0" presId="urn:microsoft.com/office/officeart/2018/2/layout/IconCircleList"/>
    <dgm:cxn modelId="{606CD2D6-DD35-464D-8CF0-D896F08F8291}" type="presOf" srcId="{BCFFA59C-E592-495C-A450-36A74A5B3368}" destId="{8865A65A-21ED-456A-90BD-340B4717AC97}" srcOrd="0" destOrd="0" presId="urn:microsoft.com/office/officeart/2018/2/layout/IconCircleList"/>
    <dgm:cxn modelId="{04BA60DB-0971-4F52-BBC3-7FF981115858}" srcId="{4D5DC7B3-8F90-48D6-8FE1-56803B2B44FE}" destId="{BCFFA59C-E592-495C-A450-36A74A5B3368}" srcOrd="0" destOrd="0" parTransId="{A2EC49E2-9533-48A8-9D30-75A531DEB0F0}" sibTransId="{A2074DAD-FA1C-4CBE-B3B4-C540DB0E7764}"/>
    <dgm:cxn modelId="{B10DFAE5-7CF6-4194-AC2E-A384212F9A93}" srcId="{4D5DC7B3-8F90-48D6-8FE1-56803B2B44FE}" destId="{A63BA8FA-9A6C-4DD2-96C5-DC0CAE19E973}" srcOrd="1" destOrd="0" parTransId="{62348D76-7D80-4DB0-8B08-731F1EFDF12F}" sibTransId="{8994CCF0-85C7-4332-9D60-6D5B1F74CC3B}"/>
    <dgm:cxn modelId="{860964BF-D10D-C14B-A746-3E928E5207E8}" type="presParOf" srcId="{D7C00B54-0932-4AFB-A258-F5D3C5640ACC}" destId="{C2ACA78F-83E6-4C7F-AE04-B02EF9DA75EE}" srcOrd="0" destOrd="0" presId="urn:microsoft.com/office/officeart/2018/2/layout/IconCircleList"/>
    <dgm:cxn modelId="{90DCDC4D-B5F7-E144-8E71-C2DD872289AD}" type="presParOf" srcId="{C2ACA78F-83E6-4C7F-AE04-B02EF9DA75EE}" destId="{069C0B64-628D-4DB9-8638-2D093E977A4D}" srcOrd="0" destOrd="0" presId="urn:microsoft.com/office/officeart/2018/2/layout/IconCircleList"/>
    <dgm:cxn modelId="{E43BBB2A-7C41-5C44-9CE9-6924E26C301E}" type="presParOf" srcId="{069C0B64-628D-4DB9-8638-2D093E977A4D}" destId="{20BC54DD-289A-4254-BFD7-EE74074CE765}" srcOrd="0" destOrd="0" presId="urn:microsoft.com/office/officeart/2018/2/layout/IconCircleList"/>
    <dgm:cxn modelId="{49F27054-B8D9-0047-BCC6-0B9AAD047A6C}" type="presParOf" srcId="{069C0B64-628D-4DB9-8638-2D093E977A4D}" destId="{98B48667-AD95-44BB-964E-2E722F53BA65}" srcOrd="1" destOrd="0" presId="urn:microsoft.com/office/officeart/2018/2/layout/IconCircleList"/>
    <dgm:cxn modelId="{5B3C8C07-7B99-CE4C-8179-C04ED4A0AA34}" type="presParOf" srcId="{069C0B64-628D-4DB9-8638-2D093E977A4D}" destId="{BC42548D-CA9B-47C4-BCDA-FAB36AE7D092}" srcOrd="2" destOrd="0" presId="urn:microsoft.com/office/officeart/2018/2/layout/IconCircleList"/>
    <dgm:cxn modelId="{DC7035D2-1FDB-D54C-A3FE-02282F2DFF2C}" type="presParOf" srcId="{069C0B64-628D-4DB9-8638-2D093E977A4D}" destId="{8865A65A-21ED-456A-90BD-340B4717AC97}" srcOrd="3" destOrd="0" presId="urn:microsoft.com/office/officeart/2018/2/layout/IconCircleList"/>
    <dgm:cxn modelId="{09F07C59-4B01-5347-B3CD-32652B451E0D}" type="presParOf" srcId="{C2ACA78F-83E6-4C7F-AE04-B02EF9DA75EE}" destId="{2A633851-2782-40EE-BB38-62330A35404B}" srcOrd="1" destOrd="0" presId="urn:microsoft.com/office/officeart/2018/2/layout/IconCircleList"/>
    <dgm:cxn modelId="{EAA419B1-4A04-5E4F-A964-1CBD0D194DA5}" type="presParOf" srcId="{C2ACA78F-83E6-4C7F-AE04-B02EF9DA75EE}" destId="{6CBF001B-CA5F-4C28-BB1E-D88BD007B402}" srcOrd="2" destOrd="0" presId="urn:microsoft.com/office/officeart/2018/2/layout/IconCircleList"/>
    <dgm:cxn modelId="{367534C1-B93D-3242-9E69-D9C778171C11}" type="presParOf" srcId="{6CBF001B-CA5F-4C28-BB1E-D88BD007B402}" destId="{DCEACF66-64B0-4ADB-9C68-551650C9C848}" srcOrd="0" destOrd="0" presId="urn:microsoft.com/office/officeart/2018/2/layout/IconCircleList"/>
    <dgm:cxn modelId="{C59796F3-5122-4242-A931-1A91881435F2}" type="presParOf" srcId="{6CBF001B-CA5F-4C28-BB1E-D88BD007B402}" destId="{F057A1DC-A562-4329-8559-37C7BA9876D3}" srcOrd="1" destOrd="0" presId="urn:microsoft.com/office/officeart/2018/2/layout/IconCircleList"/>
    <dgm:cxn modelId="{F67D8E58-1CD6-1647-A8FA-060CB9D56274}" type="presParOf" srcId="{6CBF001B-CA5F-4C28-BB1E-D88BD007B402}" destId="{7425FBC8-C6F6-4007-8034-BDFAA30852A8}" srcOrd="2" destOrd="0" presId="urn:microsoft.com/office/officeart/2018/2/layout/IconCircleList"/>
    <dgm:cxn modelId="{1B0F12F9-E0D7-734F-B06A-670FCE28E153}" type="presParOf" srcId="{6CBF001B-CA5F-4C28-BB1E-D88BD007B402}" destId="{99CC4676-851B-41CE-BE75-0D03E59F714A}" srcOrd="3" destOrd="0" presId="urn:microsoft.com/office/officeart/2018/2/layout/IconCircleList"/>
    <dgm:cxn modelId="{253052E3-53B0-B741-9A3F-AA3596AD29A6}" type="presParOf" srcId="{C2ACA78F-83E6-4C7F-AE04-B02EF9DA75EE}" destId="{D27AC293-47E7-4C0E-8CEE-6CF95A05FC57}" srcOrd="3" destOrd="0" presId="urn:microsoft.com/office/officeart/2018/2/layout/IconCircleList"/>
    <dgm:cxn modelId="{A12DFA79-B528-FB49-92F1-8F8C57CCCD14}" type="presParOf" srcId="{C2ACA78F-83E6-4C7F-AE04-B02EF9DA75EE}" destId="{3A7BF5E0-3C1A-4799-B9FF-2A829C704B3C}" srcOrd="4" destOrd="0" presId="urn:microsoft.com/office/officeart/2018/2/layout/IconCircleList"/>
    <dgm:cxn modelId="{F6CAE6EC-D4C3-374E-A331-38C890D15B80}" type="presParOf" srcId="{3A7BF5E0-3C1A-4799-B9FF-2A829C704B3C}" destId="{A154D878-BF16-47F0-945B-AFCD04D8A5EC}" srcOrd="0" destOrd="0" presId="urn:microsoft.com/office/officeart/2018/2/layout/IconCircleList"/>
    <dgm:cxn modelId="{168B72AC-09C0-8D40-BD46-4316B555B472}" type="presParOf" srcId="{3A7BF5E0-3C1A-4799-B9FF-2A829C704B3C}" destId="{B031B010-A981-4AE1-BA83-3AEC0391C71B}" srcOrd="1" destOrd="0" presId="urn:microsoft.com/office/officeart/2018/2/layout/IconCircleList"/>
    <dgm:cxn modelId="{E20716B1-511B-994A-9D71-36532D138BED}" type="presParOf" srcId="{3A7BF5E0-3C1A-4799-B9FF-2A829C704B3C}" destId="{A33A357A-887D-4A3A-AAD3-8B935555D3EA}" srcOrd="2" destOrd="0" presId="urn:microsoft.com/office/officeart/2018/2/layout/IconCircleList"/>
    <dgm:cxn modelId="{D0BAE34B-B196-7D4F-BF53-92AE34B7AE2B}" type="presParOf" srcId="{3A7BF5E0-3C1A-4799-B9FF-2A829C704B3C}" destId="{4081C538-860B-447D-A067-86E3AF923CF1}" srcOrd="3" destOrd="0" presId="urn:microsoft.com/office/officeart/2018/2/layout/IconCircleList"/>
    <dgm:cxn modelId="{E82630F2-B5EA-E943-AF04-3AB6625E6184}" type="presParOf" srcId="{C2ACA78F-83E6-4C7F-AE04-B02EF9DA75EE}" destId="{58B9AE64-8B21-4841-A30B-5A2BF57302B6}" srcOrd="5" destOrd="0" presId="urn:microsoft.com/office/officeart/2018/2/layout/IconCircleList"/>
    <dgm:cxn modelId="{E9EA5B74-3E68-F946-A89F-879FA060B0EF}" type="presParOf" srcId="{C2ACA78F-83E6-4C7F-AE04-B02EF9DA75EE}" destId="{F2F5B3D4-6192-426E-9622-3137D6F2859F}" srcOrd="6" destOrd="0" presId="urn:microsoft.com/office/officeart/2018/2/layout/IconCircleList"/>
    <dgm:cxn modelId="{188B9C7B-F98D-5B4A-BA39-418FC8244327}" type="presParOf" srcId="{F2F5B3D4-6192-426E-9622-3137D6F2859F}" destId="{74F65BB7-3250-425C-9A74-4D58F8B13126}" srcOrd="0" destOrd="0" presId="urn:microsoft.com/office/officeart/2018/2/layout/IconCircleList"/>
    <dgm:cxn modelId="{7910F020-BEE6-E24E-B4B9-91E3F2D1F4D8}" type="presParOf" srcId="{F2F5B3D4-6192-426E-9622-3137D6F2859F}" destId="{9D431F07-F18E-4EBD-8A9C-A925C228FCC7}" srcOrd="1" destOrd="0" presId="urn:microsoft.com/office/officeart/2018/2/layout/IconCircleList"/>
    <dgm:cxn modelId="{4C76DEAF-856F-B247-BC0E-0ED067C0DC5F}" type="presParOf" srcId="{F2F5B3D4-6192-426E-9622-3137D6F2859F}" destId="{26F5497C-8827-4B87-9CF5-5DF40804C8E2}" srcOrd="2" destOrd="0" presId="urn:microsoft.com/office/officeart/2018/2/layout/IconCircleList"/>
    <dgm:cxn modelId="{16590DD4-77A0-8248-9CFB-8247B1402603}" type="presParOf" srcId="{F2F5B3D4-6192-426E-9622-3137D6F2859F}" destId="{4F31DD8D-63BC-41AA-A866-59BCC411DE9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B6699C-AA0A-4AC4-A356-7ECACA831A3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F347F9B-BC40-49E8-B54A-44BCCEF147B2}">
      <dgm:prSet/>
      <dgm:spPr/>
      <dgm:t>
        <a:bodyPr/>
        <a:lstStyle/>
        <a:p>
          <a:r>
            <a:rPr lang="en-US" dirty="0"/>
            <a:t>If Canada fulfills the terms of the FSA but discrimination occurs there is no provision to force more funding</a:t>
          </a:r>
        </a:p>
      </dgm:t>
    </dgm:pt>
    <dgm:pt modelId="{218DB86B-2019-4502-BD81-6B39E66737F8}" type="parTrans" cxnId="{4C8CB7A3-11FE-4AC2-8B64-89681EC4596B}">
      <dgm:prSet/>
      <dgm:spPr/>
      <dgm:t>
        <a:bodyPr/>
        <a:lstStyle/>
        <a:p>
          <a:endParaRPr lang="en-US"/>
        </a:p>
      </dgm:t>
    </dgm:pt>
    <dgm:pt modelId="{DEFA447E-68C1-4645-96E5-BAA6CDA1B960}" type="sibTrans" cxnId="{4C8CB7A3-11FE-4AC2-8B64-89681EC4596B}">
      <dgm:prSet/>
      <dgm:spPr/>
      <dgm:t>
        <a:bodyPr/>
        <a:lstStyle/>
        <a:p>
          <a:endParaRPr lang="en-US"/>
        </a:p>
      </dgm:t>
    </dgm:pt>
    <dgm:pt modelId="{3F34FACF-0858-40C5-BD45-FA5073BC4410}">
      <dgm:prSet/>
      <dgm:spPr/>
      <dgm:t>
        <a:bodyPr/>
        <a:lstStyle/>
        <a:p>
          <a:r>
            <a:rPr lang="en-US"/>
            <a:t>If Canada turns down funding for a First Nation or Region to make regional variation</a:t>
          </a:r>
        </a:p>
      </dgm:t>
    </dgm:pt>
    <dgm:pt modelId="{9A05EA31-3AF8-448D-A245-4497B15C58D4}" type="parTrans" cxnId="{9DE6AFFD-5597-4013-9435-5AA7AA4AA72C}">
      <dgm:prSet/>
      <dgm:spPr/>
      <dgm:t>
        <a:bodyPr/>
        <a:lstStyle/>
        <a:p>
          <a:endParaRPr lang="en-US"/>
        </a:p>
      </dgm:t>
    </dgm:pt>
    <dgm:pt modelId="{70A7A630-F586-4EEE-BA26-668B4A638E7E}" type="sibTrans" cxnId="{9DE6AFFD-5597-4013-9435-5AA7AA4AA72C}">
      <dgm:prSet/>
      <dgm:spPr/>
      <dgm:t>
        <a:bodyPr/>
        <a:lstStyle/>
        <a:p>
          <a:endParaRPr lang="en-US"/>
        </a:p>
      </dgm:t>
    </dgm:pt>
    <dgm:pt modelId="{AE804FC9-1F39-4390-B882-65C0AA520C58}">
      <dgm:prSet/>
      <dgm:spPr/>
      <dgm:t>
        <a:bodyPr/>
        <a:lstStyle/>
        <a:p>
          <a:r>
            <a:rPr lang="en-US"/>
            <a:t>After 10 years there is no FSA to enforce</a:t>
          </a:r>
        </a:p>
      </dgm:t>
    </dgm:pt>
    <dgm:pt modelId="{999486B2-538B-49E4-B1C8-A1C1E3B5A73A}" type="parTrans" cxnId="{55C72705-95FC-4D8A-B274-3840AC7D7BA0}">
      <dgm:prSet/>
      <dgm:spPr/>
      <dgm:t>
        <a:bodyPr/>
        <a:lstStyle/>
        <a:p>
          <a:endParaRPr lang="en-US"/>
        </a:p>
      </dgm:t>
    </dgm:pt>
    <dgm:pt modelId="{C741BD32-5809-465C-809B-02869ADE3D82}" type="sibTrans" cxnId="{55C72705-95FC-4D8A-B274-3840AC7D7BA0}">
      <dgm:prSet/>
      <dgm:spPr/>
      <dgm:t>
        <a:bodyPr/>
        <a:lstStyle/>
        <a:p>
          <a:endParaRPr lang="en-US"/>
        </a:p>
      </dgm:t>
    </dgm:pt>
    <dgm:pt modelId="{B339B714-6E6E-354C-BDC1-266B383AACD0}" type="pres">
      <dgm:prSet presAssocID="{D0B6699C-AA0A-4AC4-A356-7ECACA831A3D}" presName="linear" presStyleCnt="0">
        <dgm:presLayoutVars>
          <dgm:animLvl val="lvl"/>
          <dgm:resizeHandles val="exact"/>
        </dgm:presLayoutVars>
      </dgm:prSet>
      <dgm:spPr/>
    </dgm:pt>
    <dgm:pt modelId="{DB3C71A4-072F-2C4C-B24C-6E4B8950EEA4}" type="pres">
      <dgm:prSet presAssocID="{4F347F9B-BC40-49E8-B54A-44BCCEF147B2}" presName="parentText" presStyleLbl="node1" presStyleIdx="0" presStyleCnt="3">
        <dgm:presLayoutVars>
          <dgm:chMax val="0"/>
          <dgm:bulletEnabled val="1"/>
        </dgm:presLayoutVars>
      </dgm:prSet>
      <dgm:spPr/>
    </dgm:pt>
    <dgm:pt modelId="{2ECE98B3-26F4-1C47-AA3F-A78DAF15A40A}" type="pres">
      <dgm:prSet presAssocID="{DEFA447E-68C1-4645-96E5-BAA6CDA1B960}" presName="spacer" presStyleCnt="0"/>
      <dgm:spPr/>
    </dgm:pt>
    <dgm:pt modelId="{79DD66C9-074A-BA4E-B425-3A3E87DF7276}" type="pres">
      <dgm:prSet presAssocID="{3F34FACF-0858-40C5-BD45-FA5073BC4410}" presName="parentText" presStyleLbl="node1" presStyleIdx="1" presStyleCnt="3">
        <dgm:presLayoutVars>
          <dgm:chMax val="0"/>
          <dgm:bulletEnabled val="1"/>
        </dgm:presLayoutVars>
      </dgm:prSet>
      <dgm:spPr/>
    </dgm:pt>
    <dgm:pt modelId="{10A8A41B-36E6-024D-A33A-1865FAF795F0}" type="pres">
      <dgm:prSet presAssocID="{70A7A630-F586-4EEE-BA26-668B4A638E7E}" presName="spacer" presStyleCnt="0"/>
      <dgm:spPr/>
    </dgm:pt>
    <dgm:pt modelId="{66662086-F20E-1448-AF58-12CB72FABA53}" type="pres">
      <dgm:prSet presAssocID="{AE804FC9-1F39-4390-B882-65C0AA520C58}" presName="parentText" presStyleLbl="node1" presStyleIdx="2" presStyleCnt="3">
        <dgm:presLayoutVars>
          <dgm:chMax val="0"/>
          <dgm:bulletEnabled val="1"/>
        </dgm:presLayoutVars>
      </dgm:prSet>
      <dgm:spPr/>
    </dgm:pt>
  </dgm:ptLst>
  <dgm:cxnLst>
    <dgm:cxn modelId="{55C72705-95FC-4D8A-B274-3840AC7D7BA0}" srcId="{D0B6699C-AA0A-4AC4-A356-7ECACA831A3D}" destId="{AE804FC9-1F39-4390-B882-65C0AA520C58}" srcOrd="2" destOrd="0" parTransId="{999486B2-538B-49E4-B1C8-A1C1E3B5A73A}" sibTransId="{C741BD32-5809-465C-809B-02869ADE3D82}"/>
    <dgm:cxn modelId="{BE698247-CDF2-4242-ACFB-F124DB11FE48}" type="presOf" srcId="{4F347F9B-BC40-49E8-B54A-44BCCEF147B2}" destId="{DB3C71A4-072F-2C4C-B24C-6E4B8950EEA4}" srcOrd="0" destOrd="0" presId="urn:microsoft.com/office/officeart/2005/8/layout/vList2"/>
    <dgm:cxn modelId="{4C8CB7A3-11FE-4AC2-8B64-89681EC4596B}" srcId="{D0B6699C-AA0A-4AC4-A356-7ECACA831A3D}" destId="{4F347F9B-BC40-49E8-B54A-44BCCEF147B2}" srcOrd="0" destOrd="0" parTransId="{218DB86B-2019-4502-BD81-6B39E66737F8}" sibTransId="{DEFA447E-68C1-4645-96E5-BAA6CDA1B960}"/>
    <dgm:cxn modelId="{CF30F1C1-8A7C-6D49-A59E-A9AEDD79FC42}" type="presOf" srcId="{3F34FACF-0858-40C5-BD45-FA5073BC4410}" destId="{79DD66C9-074A-BA4E-B425-3A3E87DF7276}" srcOrd="0" destOrd="0" presId="urn:microsoft.com/office/officeart/2005/8/layout/vList2"/>
    <dgm:cxn modelId="{A6086FEC-D082-FC4E-BBD8-E485168171C7}" type="presOf" srcId="{AE804FC9-1F39-4390-B882-65C0AA520C58}" destId="{66662086-F20E-1448-AF58-12CB72FABA53}" srcOrd="0" destOrd="0" presId="urn:microsoft.com/office/officeart/2005/8/layout/vList2"/>
    <dgm:cxn modelId="{79E8C3F6-641F-7346-8D2C-CC9DD6D6B08B}" type="presOf" srcId="{D0B6699C-AA0A-4AC4-A356-7ECACA831A3D}" destId="{B339B714-6E6E-354C-BDC1-266B383AACD0}" srcOrd="0" destOrd="0" presId="urn:microsoft.com/office/officeart/2005/8/layout/vList2"/>
    <dgm:cxn modelId="{9DE6AFFD-5597-4013-9435-5AA7AA4AA72C}" srcId="{D0B6699C-AA0A-4AC4-A356-7ECACA831A3D}" destId="{3F34FACF-0858-40C5-BD45-FA5073BC4410}" srcOrd="1" destOrd="0" parTransId="{9A05EA31-3AF8-448D-A245-4497B15C58D4}" sibTransId="{70A7A630-F586-4EEE-BA26-668B4A638E7E}"/>
    <dgm:cxn modelId="{70DB3405-13C6-E54A-9B69-4D2B26490779}" type="presParOf" srcId="{B339B714-6E6E-354C-BDC1-266B383AACD0}" destId="{DB3C71A4-072F-2C4C-B24C-6E4B8950EEA4}" srcOrd="0" destOrd="0" presId="urn:microsoft.com/office/officeart/2005/8/layout/vList2"/>
    <dgm:cxn modelId="{B78CF852-7642-BB40-AFFA-A2CC14FDF1E2}" type="presParOf" srcId="{B339B714-6E6E-354C-BDC1-266B383AACD0}" destId="{2ECE98B3-26F4-1C47-AA3F-A78DAF15A40A}" srcOrd="1" destOrd="0" presId="urn:microsoft.com/office/officeart/2005/8/layout/vList2"/>
    <dgm:cxn modelId="{81B367D8-11CF-9B43-9634-4BA20D9DDF55}" type="presParOf" srcId="{B339B714-6E6E-354C-BDC1-266B383AACD0}" destId="{79DD66C9-074A-BA4E-B425-3A3E87DF7276}" srcOrd="2" destOrd="0" presId="urn:microsoft.com/office/officeart/2005/8/layout/vList2"/>
    <dgm:cxn modelId="{133D17B4-601F-FB45-9EAB-77E8CCBB7C63}" type="presParOf" srcId="{B339B714-6E6E-354C-BDC1-266B383AACD0}" destId="{10A8A41B-36E6-024D-A33A-1865FAF795F0}" srcOrd="3" destOrd="0" presId="urn:microsoft.com/office/officeart/2005/8/layout/vList2"/>
    <dgm:cxn modelId="{DED01C46-8691-6545-B9A8-477636DC24B8}" type="presParOf" srcId="{B339B714-6E6E-354C-BDC1-266B383AACD0}" destId="{66662086-F20E-1448-AF58-12CB72FABA5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1D5B78-AFE8-48C8-B6EE-DE181A18F3F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92CA44A-A29E-499E-A186-4FB70A7302E6}">
      <dgm:prSet/>
      <dgm:spPr/>
      <dgm:t>
        <a:bodyPr/>
        <a:lstStyle/>
        <a:p>
          <a:r>
            <a:rPr lang="en-US" dirty="0"/>
            <a:t>Uses Indian Act definitions for First Nations child and First Nations</a:t>
          </a:r>
        </a:p>
      </dgm:t>
    </dgm:pt>
    <dgm:pt modelId="{93CAEB9C-EF6C-4743-AD29-36D991E9E19E}" type="parTrans" cxnId="{8FC47B8A-D311-422A-92EF-D9C26D95DA52}">
      <dgm:prSet/>
      <dgm:spPr/>
      <dgm:t>
        <a:bodyPr/>
        <a:lstStyle/>
        <a:p>
          <a:endParaRPr lang="en-US"/>
        </a:p>
      </dgm:t>
    </dgm:pt>
    <dgm:pt modelId="{6BF0C46D-043C-4C95-A5EA-1827100DF83D}" type="sibTrans" cxnId="{8FC47B8A-D311-422A-92EF-D9C26D95DA52}">
      <dgm:prSet/>
      <dgm:spPr/>
      <dgm:t>
        <a:bodyPr/>
        <a:lstStyle/>
        <a:p>
          <a:endParaRPr lang="en-US"/>
        </a:p>
      </dgm:t>
    </dgm:pt>
    <dgm:pt modelId="{CE01B29E-DF39-4E90-AB92-1FA6BC615207}">
      <dgm:prSet/>
      <dgm:spPr/>
      <dgm:t>
        <a:bodyPr/>
        <a:lstStyle/>
        <a:p>
          <a:r>
            <a:rPr lang="en-US"/>
            <a:t>Restricts federal funding obligations to on reserve</a:t>
          </a:r>
        </a:p>
      </dgm:t>
    </dgm:pt>
    <dgm:pt modelId="{69B3878E-338C-4F04-B45B-2669C16D7504}" type="parTrans" cxnId="{A77FBE49-D4A3-49FF-907C-F8593564F7F4}">
      <dgm:prSet/>
      <dgm:spPr/>
      <dgm:t>
        <a:bodyPr/>
        <a:lstStyle/>
        <a:p>
          <a:endParaRPr lang="en-US"/>
        </a:p>
      </dgm:t>
    </dgm:pt>
    <dgm:pt modelId="{D0712EB0-2F71-4E85-B3F4-79A43A45C6C1}" type="sibTrans" cxnId="{A77FBE49-D4A3-49FF-907C-F8593564F7F4}">
      <dgm:prSet/>
      <dgm:spPr/>
      <dgm:t>
        <a:bodyPr/>
        <a:lstStyle/>
        <a:p>
          <a:endParaRPr lang="en-US"/>
        </a:p>
      </dgm:t>
    </dgm:pt>
    <dgm:pt modelId="{1C22E551-DD46-4FE8-835F-05C24543D3DE}">
      <dgm:prSet/>
      <dgm:spPr/>
      <dgm:t>
        <a:bodyPr/>
        <a:lstStyle/>
        <a:p>
          <a:r>
            <a:rPr lang="en-US"/>
            <a:t>No clear mechanisms to hold provinces accountable for funding/providing services on and off reserve</a:t>
          </a:r>
        </a:p>
      </dgm:t>
    </dgm:pt>
    <dgm:pt modelId="{56071CAD-ADE7-4CFC-88CA-26B11A44873A}" type="parTrans" cxnId="{217146E6-B0BD-46D5-B3D4-F3E62983C5A7}">
      <dgm:prSet/>
      <dgm:spPr/>
      <dgm:t>
        <a:bodyPr/>
        <a:lstStyle/>
        <a:p>
          <a:endParaRPr lang="en-US"/>
        </a:p>
      </dgm:t>
    </dgm:pt>
    <dgm:pt modelId="{5EF70B7F-6BB5-49C5-B9CC-4D7BE69A2228}" type="sibTrans" cxnId="{217146E6-B0BD-46D5-B3D4-F3E62983C5A7}">
      <dgm:prSet/>
      <dgm:spPr/>
      <dgm:t>
        <a:bodyPr/>
        <a:lstStyle/>
        <a:p>
          <a:endParaRPr lang="en-US"/>
        </a:p>
      </dgm:t>
    </dgm:pt>
    <dgm:pt modelId="{5ECA68F2-59CC-CF41-9DE6-8F2C94D2E306}" type="pres">
      <dgm:prSet presAssocID="{701D5B78-AFE8-48C8-B6EE-DE181A18F3FE}" presName="diagram" presStyleCnt="0">
        <dgm:presLayoutVars>
          <dgm:dir/>
          <dgm:resizeHandles val="exact"/>
        </dgm:presLayoutVars>
      </dgm:prSet>
      <dgm:spPr/>
    </dgm:pt>
    <dgm:pt modelId="{3F7B8714-F3B9-8241-81B8-810E90C020EE}" type="pres">
      <dgm:prSet presAssocID="{192CA44A-A29E-499E-A186-4FB70A7302E6}" presName="node" presStyleLbl="node1" presStyleIdx="0" presStyleCnt="3">
        <dgm:presLayoutVars>
          <dgm:bulletEnabled val="1"/>
        </dgm:presLayoutVars>
      </dgm:prSet>
      <dgm:spPr/>
    </dgm:pt>
    <dgm:pt modelId="{AC11A300-5DA8-1248-B00D-0949685A6BEB}" type="pres">
      <dgm:prSet presAssocID="{6BF0C46D-043C-4C95-A5EA-1827100DF83D}" presName="sibTrans" presStyleCnt="0"/>
      <dgm:spPr/>
    </dgm:pt>
    <dgm:pt modelId="{E99AEC6B-D23D-4A4D-B7A1-E109D4AF4589}" type="pres">
      <dgm:prSet presAssocID="{CE01B29E-DF39-4E90-AB92-1FA6BC615207}" presName="node" presStyleLbl="node1" presStyleIdx="1" presStyleCnt="3">
        <dgm:presLayoutVars>
          <dgm:bulletEnabled val="1"/>
        </dgm:presLayoutVars>
      </dgm:prSet>
      <dgm:spPr/>
    </dgm:pt>
    <dgm:pt modelId="{C1B8B072-2AA6-8B4A-90C1-7FD2DD920B23}" type="pres">
      <dgm:prSet presAssocID="{D0712EB0-2F71-4E85-B3F4-79A43A45C6C1}" presName="sibTrans" presStyleCnt="0"/>
      <dgm:spPr/>
    </dgm:pt>
    <dgm:pt modelId="{B5C78A6A-4DB7-7E4E-BF60-0CA2F79D9329}" type="pres">
      <dgm:prSet presAssocID="{1C22E551-DD46-4FE8-835F-05C24543D3DE}" presName="node" presStyleLbl="node1" presStyleIdx="2" presStyleCnt="3">
        <dgm:presLayoutVars>
          <dgm:bulletEnabled val="1"/>
        </dgm:presLayoutVars>
      </dgm:prSet>
      <dgm:spPr/>
    </dgm:pt>
  </dgm:ptLst>
  <dgm:cxnLst>
    <dgm:cxn modelId="{A77FBE49-D4A3-49FF-907C-F8593564F7F4}" srcId="{701D5B78-AFE8-48C8-B6EE-DE181A18F3FE}" destId="{CE01B29E-DF39-4E90-AB92-1FA6BC615207}" srcOrd="1" destOrd="0" parTransId="{69B3878E-338C-4F04-B45B-2669C16D7504}" sibTransId="{D0712EB0-2F71-4E85-B3F4-79A43A45C6C1}"/>
    <dgm:cxn modelId="{A344B374-D0E8-5943-8A2D-ABF69EC2A7E6}" type="presOf" srcId="{701D5B78-AFE8-48C8-B6EE-DE181A18F3FE}" destId="{5ECA68F2-59CC-CF41-9DE6-8F2C94D2E306}" srcOrd="0" destOrd="0" presId="urn:microsoft.com/office/officeart/2005/8/layout/default"/>
    <dgm:cxn modelId="{046D8588-4D78-0940-A653-F141B3650859}" type="presOf" srcId="{CE01B29E-DF39-4E90-AB92-1FA6BC615207}" destId="{E99AEC6B-D23D-4A4D-B7A1-E109D4AF4589}" srcOrd="0" destOrd="0" presId="urn:microsoft.com/office/officeart/2005/8/layout/default"/>
    <dgm:cxn modelId="{8FC47B8A-D311-422A-92EF-D9C26D95DA52}" srcId="{701D5B78-AFE8-48C8-B6EE-DE181A18F3FE}" destId="{192CA44A-A29E-499E-A186-4FB70A7302E6}" srcOrd="0" destOrd="0" parTransId="{93CAEB9C-EF6C-4743-AD29-36D991E9E19E}" sibTransId="{6BF0C46D-043C-4C95-A5EA-1827100DF83D}"/>
    <dgm:cxn modelId="{03BE5090-69B7-864C-9E30-99D215532CF3}" type="presOf" srcId="{1C22E551-DD46-4FE8-835F-05C24543D3DE}" destId="{B5C78A6A-4DB7-7E4E-BF60-0CA2F79D9329}" srcOrd="0" destOrd="0" presId="urn:microsoft.com/office/officeart/2005/8/layout/default"/>
    <dgm:cxn modelId="{217146E6-B0BD-46D5-B3D4-F3E62983C5A7}" srcId="{701D5B78-AFE8-48C8-B6EE-DE181A18F3FE}" destId="{1C22E551-DD46-4FE8-835F-05C24543D3DE}" srcOrd="2" destOrd="0" parTransId="{56071CAD-ADE7-4CFC-88CA-26B11A44873A}" sibTransId="{5EF70B7F-6BB5-49C5-B9CC-4D7BE69A2228}"/>
    <dgm:cxn modelId="{3B4892F5-5024-494B-B7FB-B121D4BD3631}" type="presOf" srcId="{192CA44A-A29E-499E-A186-4FB70A7302E6}" destId="{3F7B8714-F3B9-8241-81B8-810E90C020EE}" srcOrd="0" destOrd="0" presId="urn:microsoft.com/office/officeart/2005/8/layout/default"/>
    <dgm:cxn modelId="{9255A064-326B-154B-919F-D0E0B31216EF}" type="presParOf" srcId="{5ECA68F2-59CC-CF41-9DE6-8F2C94D2E306}" destId="{3F7B8714-F3B9-8241-81B8-810E90C020EE}" srcOrd="0" destOrd="0" presId="urn:microsoft.com/office/officeart/2005/8/layout/default"/>
    <dgm:cxn modelId="{4CF0EFD2-826F-F344-BF9F-A8C0E7CE62F1}" type="presParOf" srcId="{5ECA68F2-59CC-CF41-9DE6-8F2C94D2E306}" destId="{AC11A300-5DA8-1248-B00D-0949685A6BEB}" srcOrd="1" destOrd="0" presId="urn:microsoft.com/office/officeart/2005/8/layout/default"/>
    <dgm:cxn modelId="{4E8C0659-7B55-CC45-9B7B-EDCAD718721C}" type="presParOf" srcId="{5ECA68F2-59CC-CF41-9DE6-8F2C94D2E306}" destId="{E99AEC6B-D23D-4A4D-B7A1-E109D4AF4589}" srcOrd="2" destOrd="0" presId="urn:microsoft.com/office/officeart/2005/8/layout/default"/>
    <dgm:cxn modelId="{09A3D651-3530-6247-82FE-048A5C3B40C3}" type="presParOf" srcId="{5ECA68F2-59CC-CF41-9DE6-8F2C94D2E306}" destId="{C1B8B072-2AA6-8B4A-90C1-7FD2DD920B23}" srcOrd="3" destOrd="0" presId="urn:microsoft.com/office/officeart/2005/8/layout/default"/>
    <dgm:cxn modelId="{867E057F-C14D-2841-B0AC-89C601E6723F}" type="presParOf" srcId="{5ECA68F2-59CC-CF41-9DE6-8F2C94D2E306}" destId="{B5C78A6A-4DB7-7E4E-BF60-0CA2F79D932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5E0A07-9503-437D-B5C8-D0405FBF326A}"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87B32DA0-7AC2-49C4-9784-FD4A0924FF1A}">
      <dgm:prSet/>
      <dgm:spPr/>
      <dgm:t>
        <a:bodyPr/>
        <a:lstStyle/>
        <a:p>
          <a:r>
            <a:rPr lang="en-US"/>
            <a:t>First Nations Agencies will have to lay off staff, reduce existing prevention services, close programs and transfer responsibilities with no extra funding for change management. </a:t>
          </a:r>
        </a:p>
      </dgm:t>
    </dgm:pt>
    <dgm:pt modelId="{717E5F0A-5A74-4C11-9C5A-42E4EA7F5549}" type="parTrans" cxnId="{7E874DEB-B7DF-44A6-9255-2722287AB14D}">
      <dgm:prSet/>
      <dgm:spPr/>
      <dgm:t>
        <a:bodyPr/>
        <a:lstStyle/>
        <a:p>
          <a:endParaRPr lang="en-US"/>
        </a:p>
      </dgm:t>
    </dgm:pt>
    <dgm:pt modelId="{00B6E1AE-560E-4AB8-97AB-A09105E9BC59}" type="sibTrans" cxnId="{7E874DEB-B7DF-44A6-9255-2722287AB14D}">
      <dgm:prSet/>
      <dgm:spPr/>
      <dgm:t>
        <a:bodyPr/>
        <a:lstStyle/>
        <a:p>
          <a:endParaRPr lang="en-US"/>
        </a:p>
      </dgm:t>
    </dgm:pt>
    <dgm:pt modelId="{7E223EE8-1445-42BC-9F6F-A8900DAB52DF}">
      <dgm:prSet/>
      <dgm:spPr/>
      <dgm:t>
        <a:bodyPr/>
        <a:lstStyle/>
        <a:p>
          <a:r>
            <a:rPr lang="en-US"/>
            <a:t>First Nations Agencies likely to experience shortfalls in protection and least disruptive measures budgets effective April 1, 2024</a:t>
          </a:r>
        </a:p>
      </dgm:t>
    </dgm:pt>
    <dgm:pt modelId="{C7E19F06-F534-4327-9F67-94B7C25BC46D}" type="parTrans" cxnId="{4994D2ED-A099-4477-8998-DAAD8AFE9547}">
      <dgm:prSet/>
      <dgm:spPr/>
      <dgm:t>
        <a:bodyPr/>
        <a:lstStyle/>
        <a:p>
          <a:endParaRPr lang="en-US"/>
        </a:p>
      </dgm:t>
    </dgm:pt>
    <dgm:pt modelId="{E4B424F2-D176-40CB-85E1-6B64BD236CC8}" type="sibTrans" cxnId="{4994D2ED-A099-4477-8998-DAAD8AFE9547}">
      <dgm:prSet/>
      <dgm:spPr/>
      <dgm:t>
        <a:bodyPr/>
        <a:lstStyle/>
        <a:p>
          <a:endParaRPr lang="en-US"/>
        </a:p>
      </dgm:t>
    </dgm:pt>
    <dgm:pt modelId="{765D2907-7467-496C-9B87-2B31D8869462}">
      <dgm:prSet/>
      <dgm:spPr/>
      <dgm:t>
        <a:bodyPr/>
        <a:lstStyle/>
        <a:p>
          <a:r>
            <a:rPr lang="en-US"/>
            <a:t>First Nations retaining prevention funds must be ready to provide the services without clear capacity funds or time.</a:t>
          </a:r>
        </a:p>
      </dgm:t>
    </dgm:pt>
    <dgm:pt modelId="{AC5F8314-CB81-4186-8532-BC4D95942FB0}" type="parTrans" cxnId="{0399945D-A030-4DE1-904F-8C8C45B429B9}">
      <dgm:prSet/>
      <dgm:spPr/>
      <dgm:t>
        <a:bodyPr/>
        <a:lstStyle/>
        <a:p>
          <a:endParaRPr lang="en-US"/>
        </a:p>
      </dgm:t>
    </dgm:pt>
    <dgm:pt modelId="{528FFB30-40AA-4748-B2D6-2D9E41B35D88}" type="sibTrans" cxnId="{0399945D-A030-4DE1-904F-8C8C45B429B9}">
      <dgm:prSet/>
      <dgm:spPr/>
      <dgm:t>
        <a:bodyPr/>
        <a:lstStyle/>
        <a:p>
          <a:endParaRPr lang="en-US"/>
        </a:p>
      </dgm:t>
    </dgm:pt>
    <dgm:pt modelId="{9BAD7C6B-3C53-4B2C-90D3-A2D608556348}">
      <dgm:prSet/>
      <dgm:spPr/>
      <dgm:t>
        <a:bodyPr/>
        <a:lstStyle/>
        <a:p>
          <a:r>
            <a:rPr lang="en-US"/>
            <a:t>Post majority services will be the responsibility of First Nations.</a:t>
          </a:r>
        </a:p>
      </dgm:t>
    </dgm:pt>
    <dgm:pt modelId="{64DDC9F1-8313-4544-94DA-82654454F4C9}" type="parTrans" cxnId="{0BB902F7-09F0-465A-AE09-F6CD7D0A6620}">
      <dgm:prSet/>
      <dgm:spPr/>
      <dgm:t>
        <a:bodyPr/>
        <a:lstStyle/>
        <a:p>
          <a:endParaRPr lang="en-US"/>
        </a:p>
      </dgm:t>
    </dgm:pt>
    <dgm:pt modelId="{21EBB783-6D44-48DD-8C0A-7B85172FC74F}" type="sibTrans" cxnId="{0BB902F7-09F0-465A-AE09-F6CD7D0A6620}">
      <dgm:prSet/>
      <dgm:spPr/>
      <dgm:t>
        <a:bodyPr/>
        <a:lstStyle/>
        <a:p>
          <a:endParaRPr lang="en-US"/>
        </a:p>
      </dgm:t>
    </dgm:pt>
    <dgm:pt modelId="{5A0C7A65-A05F-4E76-8439-E81DD45AE812}">
      <dgm:prSet/>
      <dgm:spPr/>
      <dgm:t>
        <a:bodyPr/>
        <a:lstStyle/>
        <a:p>
          <a:r>
            <a:rPr lang="en-US"/>
            <a:t>Expectation of coordination of services but no tools and very limited time to do it. </a:t>
          </a:r>
        </a:p>
      </dgm:t>
    </dgm:pt>
    <dgm:pt modelId="{48DCFB82-5D4E-451A-8534-8280872798FF}" type="parTrans" cxnId="{E44B83D6-7DED-485A-9F6C-8A17F60EA097}">
      <dgm:prSet/>
      <dgm:spPr/>
      <dgm:t>
        <a:bodyPr/>
        <a:lstStyle/>
        <a:p>
          <a:endParaRPr lang="en-US"/>
        </a:p>
      </dgm:t>
    </dgm:pt>
    <dgm:pt modelId="{3BD213BF-100B-426D-BF70-E58E0D4DF69C}" type="sibTrans" cxnId="{E44B83D6-7DED-485A-9F6C-8A17F60EA097}">
      <dgm:prSet/>
      <dgm:spPr/>
      <dgm:t>
        <a:bodyPr/>
        <a:lstStyle/>
        <a:p>
          <a:endParaRPr lang="en-US"/>
        </a:p>
      </dgm:t>
    </dgm:pt>
    <dgm:pt modelId="{D5BD0E35-58AD-894E-8774-CE12FAEE9FBF}" type="pres">
      <dgm:prSet presAssocID="{FD5E0A07-9503-437D-B5C8-D0405FBF326A}" presName="diagram" presStyleCnt="0">
        <dgm:presLayoutVars>
          <dgm:dir/>
          <dgm:resizeHandles val="exact"/>
        </dgm:presLayoutVars>
      </dgm:prSet>
      <dgm:spPr/>
    </dgm:pt>
    <dgm:pt modelId="{B15C83F3-6491-9643-A36F-A831559CB6BD}" type="pres">
      <dgm:prSet presAssocID="{87B32DA0-7AC2-49C4-9784-FD4A0924FF1A}" presName="node" presStyleLbl="node1" presStyleIdx="0" presStyleCnt="5">
        <dgm:presLayoutVars>
          <dgm:bulletEnabled val="1"/>
        </dgm:presLayoutVars>
      </dgm:prSet>
      <dgm:spPr/>
    </dgm:pt>
    <dgm:pt modelId="{30C3F0B6-A1EE-C74E-823C-8B26D23E424A}" type="pres">
      <dgm:prSet presAssocID="{00B6E1AE-560E-4AB8-97AB-A09105E9BC59}" presName="sibTrans" presStyleCnt="0"/>
      <dgm:spPr/>
    </dgm:pt>
    <dgm:pt modelId="{AC8D3C84-01A8-0F48-B03B-358F23BB1EB1}" type="pres">
      <dgm:prSet presAssocID="{7E223EE8-1445-42BC-9F6F-A8900DAB52DF}" presName="node" presStyleLbl="node1" presStyleIdx="1" presStyleCnt="5">
        <dgm:presLayoutVars>
          <dgm:bulletEnabled val="1"/>
        </dgm:presLayoutVars>
      </dgm:prSet>
      <dgm:spPr/>
    </dgm:pt>
    <dgm:pt modelId="{210F7B1A-38DE-6943-94B2-E7191D90EF72}" type="pres">
      <dgm:prSet presAssocID="{E4B424F2-D176-40CB-85E1-6B64BD236CC8}" presName="sibTrans" presStyleCnt="0"/>
      <dgm:spPr/>
    </dgm:pt>
    <dgm:pt modelId="{58AB35D6-EA0E-F441-9C4F-38791F7BA0EE}" type="pres">
      <dgm:prSet presAssocID="{765D2907-7467-496C-9B87-2B31D8869462}" presName="node" presStyleLbl="node1" presStyleIdx="2" presStyleCnt="5">
        <dgm:presLayoutVars>
          <dgm:bulletEnabled val="1"/>
        </dgm:presLayoutVars>
      </dgm:prSet>
      <dgm:spPr/>
    </dgm:pt>
    <dgm:pt modelId="{AD1B9048-7438-4C4A-9A82-CDC5905A19CB}" type="pres">
      <dgm:prSet presAssocID="{528FFB30-40AA-4748-B2D6-2D9E41B35D88}" presName="sibTrans" presStyleCnt="0"/>
      <dgm:spPr/>
    </dgm:pt>
    <dgm:pt modelId="{83328E4F-94A3-6C40-BFB3-75620911F6EF}" type="pres">
      <dgm:prSet presAssocID="{9BAD7C6B-3C53-4B2C-90D3-A2D608556348}" presName="node" presStyleLbl="node1" presStyleIdx="3" presStyleCnt="5">
        <dgm:presLayoutVars>
          <dgm:bulletEnabled val="1"/>
        </dgm:presLayoutVars>
      </dgm:prSet>
      <dgm:spPr/>
    </dgm:pt>
    <dgm:pt modelId="{61D50C48-DADE-BE48-9934-A36C742E7D4F}" type="pres">
      <dgm:prSet presAssocID="{21EBB783-6D44-48DD-8C0A-7B85172FC74F}" presName="sibTrans" presStyleCnt="0"/>
      <dgm:spPr/>
    </dgm:pt>
    <dgm:pt modelId="{47E848B2-882B-7B45-A4E3-15090E400536}" type="pres">
      <dgm:prSet presAssocID="{5A0C7A65-A05F-4E76-8439-E81DD45AE812}" presName="node" presStyleLbl="node1" presStyleIdx="4" presStyleCnt="5">
        <dgm:presLayoutVars>
          <dgm:bulletEnabled val="1"/>
        </dgm:presLayoutVars>
      </dgm:prSet>
      <dgm:spPr/>
    </dgm:pt>
  </dgm:ptLst>
  <dgm:cxnLst>
    <dgm:cxn modelId="{88E89D0C-9FB3-0B4B-AE19-F10AC774C95F}" type="presOf" srcId="{765D2907-7467-496C-9B87-2B31D8869462}" destId="{58AB35D6-EA0E-F441-9C4F-38791F7BA0EE}" srcOrd="0" destOrd="0" presId="urn:microsoft.com/office/officeart/2005/8/layout/default"/>
    <dgm:cxn modelId="{580AA916-B961-1941-B285-58411CD2A7DB}" type="presOf" srcId="{5A0C7A65-A05F-4E76-8439-E81DD45AE812}" destId="{47E848B2-882B-7B45-A4E3-15090E400536}" srcOrd="0" destOrd="0" presId="urn:microsoft.com/office/officeart/2005/8/layout/default"/>
    <dgm:cxn modelId="{30661E3C-37A6-7340-819F-3AE613478BD4}" type="presOf" srcId="{9BAD7C6B-3C53-4B2C-90D3-A2D608556348}" destId="{83328E4F-94A3-6C40-BFB3-75620911F6EF}" srcOrd="0" destOrd="0" presId="urn:microsoft.com/office/officeart/2005/8/layout/default"/>
    <dgm:cxn modelId="{0399945D-A030-4DE1-904F-8C8C45B429B9}" srcId="{FD5E0A07-9503-437D-B5C8-D0405FBF326A}" destId="{765D2907-7467-496C-9B87-2B31D8869462}" srcOrd="2" destOrd="0" parTransId="{AC5F8314-CB81-4186-8532-BC4D95942FB0}" sibTransId="{528FFB30-40AA-4748-B2D6-2D9E41B35D88}"/>
    <dgm:cxn modelId="{C0A0595F-41F6-2D41-BB8B-9A9C621D6DC9}" type="presOf" srcId="{87B32DA0-7AC2-49C4-9784-FD4A0924FF1A}" destId="{B15C83F3-6491-9643-A36F-A831559CB6BD}" srcOrd="0" destOrd="0" presId="urn:microsoft.com/office/officeart/2005/8/layout/default"/>
    <dgm:cxn modelId="{C6857164-CE11-2A43-AC04-1285F9259842}" type="presOf" srcId="{7E223EE8-1445-42BC-9F6F-A8900DAB52DF}" destId="{AC8D3C84-01A8-0F48-B03B-358F23BB1EB1}" srcOrd="0" destOrd="0" presId="urn:microsoft.com/office/officeart/2005/8/layout/default"/>
    <dgm:cxn modelId="{E44B83D6-7DED-485A-9F6C-8A17F60EA097}" srcId="{FD5E0A07-9503-437D-B5C8-D0405FBF326A}" destId="{5A0C7A65-A05F-4E76-8439-E81DD45AE812}" srcOrd="4" destOrd="0" parTransId="{48DCFB82-5D4E-451A-8534-8280872798FF}" sibTransId="{3BD213BF-100B-426D-BF70-E58E0D4DF69C}"/>
    <dgm:cxn modelId="{7E874DEB-B7DF-44A6-9255-2722287AB14D}" srcId="{FD5E0A07-9503-437D-B5C8-D0405FBF326A}" destId="{87B32DA0-7AC2-49C4-9784-FD4A0924FF1A}" srcOrd="0" destOrd="0" parTransId="{717E5F0A-5A74-4C11-9C5A-42E4EA7F5549}" sibTransId="{00B6E1AE-560E-4AB8-97AB-A09105E9BC59}"/>
    <dgm:cxn modelId="{4994D2ED-A099-4477-8998-DAAD8AFE9547}" srcId="{FD5E0A07-9503-437D-B5C8-D0405FBF326A}" destId="{7E223EE8-1445-42BC-9F6F-A8900DAB52DF}" srcOrd="1" destOrd="0" parTransId="{C7E19F06-F534-4327-9F67-94B7C25BC46D}" sibTransId="{E4B424F2-D176-40CB-85E1-6B64BD236CC8}"/>
    <dgm:cxn modelId="{0BB902F7-09F0-465A-AE09-F6CD7D0A6620}" srcId="{FD5E0A07-9503-437D-B5C8-D0405FBF326A}" destId="{9BAD7C6B-3C53-4B2C-90D3-A2D608556348}" srcOrd="3" destOrd="0" parTransId="{64DDC9F1-8313-4544-94DA-82654454F4C9}" sibTransId="{21EBB783-6D44-48DD-8C0A-7B85172FC74F}"/>
    <dgm:cxn modelId="{E5AF32F7-7F27-5E4A-8191-AD9755BB69F7}" type="presOf" srcId="{FD5E0A07-9503-437D-B5C8-D0405FBF326A}" destId="{D5BD0E35-58AD-894E-8774-CE12FAEE9FBF}" srcOrd="0" destOrd="0" presId="urn:microsoft.com/office/officeart/2005/8/layout/default"/>
    <dgm:cxn modelId="{07CC2DBE-EEFA-7649-B149-95CEEB8735F0}" type="presParOf" srcId="{D5BD0E35-58AD-894E-8774-CE12FAEE9FBF}" destId="{B15C83F3-6491-9643-A36F-A831559CB6BD}" srcOrd="0" destOrd="0" presId="urn:microsoft.com/office/officeart/2005/8/layout/default"/>
    <dgm:cxn modelId="{08E49ED8-8724-5F45-A76F-A690AA9D3E8A}" type="presParOf" srcId="{D5BD0E35-58AD-894E-8774-CE12FAEE9FBF}" destId="{30C3F0B6-A1EE-C74E-823C-8B26D23E424A}" srcOrd="1" destOrd="0" presId="urn:microsoft.com/office/officeart/2005/8/layout/default"/>
    <dgm:cxn modelId="{8E368B26-C4DE-F743-B396-621E4B38EED1}" type="presParOf" srcId="{D5BD0E35-58AD-894E-8774-CE12FAEE9FBF}" destId="{AC8D3C84-01A8-0F48-B03B-358F23BB1EB1}" srcOrd="2" destOrd="0" presId="urn:microsoft.com/office/officeart/2005/8/layout/default"/>
    <dgm:cxn modelId="{6D72A0AC-4BAC-2444-840D-EBB9E2D6F6B4}" type="presParOf" srcId="{D5BD0E35-58AD-894E-8774-CE12FAEE9FBF}" destId="{210F7B1A-38DE-6943-94B2-E7191D90EF72}" srcOrd="3" destOrd="0" presId="urn:microsoft.com/office/officeart/2005/8/layout/default"/>
    <dgm:cxn modelId="{40CACEC8-22E8-7149-A4F5-D644E65220CB}" type="presParOf" srcId="{D5BD0E35-58AD-894E-8774-CE12FAEE9FBF}" destId="{58AB35D6-EA0E-F441-9C4F-38791F7BA0EE}" srcOrd="4" destOrd="0" presId="urn:microsoft.com/office/officeart/2005/8/layout/default"/>
    <dgm:cxn modelId="{4F3EACDC-1B63-1244-A6D8-42DDA647D9A6}" type="presParOf" srcId="{D5BD0E35-58AD-894E-8774-CE12FAEE9FBF}" destId="{AD1B9048-7438-4C4A-9A82-CDC5905A19CB}" srcOrd="5" destOrd="0" presId="urn:microsoft.com/office/officeart/2005/8/layout/default"/>
    <dgm:cxn modelId="{A94EFB0C-7F57-5E47-AA5E-9A99987055FB}" type="presParOf" srcId="{D5BD0E35-58AD-894E-8774-CE12FAEE9FBF}" destId="{83328E4F-94A3-6C40-BFB3-75620911F6EF}" srcOrd="6" destOrd="0" presId="urn:microsoft.com/office/officeart/2005/8/layout/default"/>
    <dgm:cxn modelId="{8E055E8A-6143-4042-A05B-9B4906C7D709}" type="presParOf" srcId="{D5BD0E35-58AD-894E-8774-CE12FAEE9FBF}" destId="{61D50C48-DADE-BE48-9934-A36C742E7D4F}" srcOrd="7" destOrd="0" presId="urn:microsoft.com/office/officeart/2005/8/layout/default"/>
    <dgm:cxn modelId="{507CF0F2-0A11-1040-9AB4-AB51BBEC23CB}" type="presParOf" srcId="{D5BD0E35-58AD-894E-8774-CE12FAEE9FBF}" destId="{47E848B2-882B-7B45-A4E3-15090E40053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72A16B-CE14-46BE-A06D-7B77092F8F9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176D24D-DBCC-4F53-9EBA-ADF850F65788}">
      <dgm:prSet/>
      <dgm:spPr/>
      <dgm:t>
        <a:bodyPr/>
        <a:lstStyle/>
        <a:p>
          <a:r>
            <a:rPr lang="en-US"/>
            <a:t>Review of the 1965 Indian Welfare Agreement (Ontario)</a:t>
          </a:r>
        </a:p>
      </dgm:t>
    </dgm:pt>
    <dgm:pt modelId="{69CBC0F2-1A9F-4B8F-B475-17967CD5EB9A}" type="parTrans" cxnId="{068BD169-68CB-49DD-A88F-625B0802448F}">
      <dgm:prSet/>
      <dgm:spPr/>
      <dgm:t>
        <a:bodyPr/>
        <a:lstStyle/>
        <a:p>
          <a:endParaRPr lang="en-US"/>
        </a:p>
      </dgm:t>
    </dgm:pt>
    <dgm:pt modelId="{A11B461E-5D36-4653-AF47-80A1DB24EF45}" type="sibTrans" cxnId="{068BD169-68CB-49DD-A88F-625B0802448F}">
      <dgm:prSet/>
      <dgm:spPr/>
      <dgm:t>
        <a:bodyPr/>
        <a:lstStyle/>
        <a:p>
          <a:endParaRPr lang="en-US"/>
        </a:p>
      </dgm:t>
    </dgm:pt>
    <dgm:pt modelId="{34CE2560-49B9-4584-A28F-3842F8AD86B0}">
      <dgm:prSet/>
      <dgm:spPr/>
      <dgm:t>
        <a:bodyPr/>
        <a:lstStyle/>
        <a:p>
          <a:r>
            <a:rPr lang="en-US"/>
            <a:t>Canada to pay Band Representative Services off reserve via Jordan’s Principle until 2029 (will have discussions with Ontario)</a:t>
          </a:r>
        </a:p>
      </dgm:t>
    </dgm:pt>
    <dgm:pt modelId="{F4E93F29-5310-46B6-9CA5-ACFF0B4ED0E4}" type="parTrans" cxnId="{1B626149-1C81-4CB8-A4A2-5C6F5DEEDEF9}">
      <dgm:prSet/>
      <dgm:spPr/>
      <dgm:t>
        <a:bodyPr/>
        <a:lstStyle/>
        <a:p>
          <a:endParaRPr lang="en-US"/>
        </a:p>
      </dgm:t>
    </dgm:pt>
    <dgm:pt modelId="{D2D312A6-F3FE-4645-B859-0235C44722CF}" type="sibTrans" cxnId="{1B626149-1C81-4CB8-A4A2-5C6F5DEEDEF9}">
      <dgm:prSet/>
      <dgm:spPr/>
      <dgm:t>
        <a:bodyPr/>
        <a:lstStyle/>
        <a:p>
          <a:endParaRPr lang="en-US"/>
        </a:p>
      </dgm:t>
    </dgm:pt>
    <dgm:pt modelId="{6AF61495-F5C5-4C89-9E7A-634435E5C151}">
      <dgm:prSet/>
      <dgm:spPr/>
      <dgm:t>
        <a:bodyPr/>
        <a:lstStyle/>
        <a:p>
          <a:r>
            <a:rPr lang="en-US" dirty="0"/>
            <a:t>Mediation and Arbitration with Right of Appeal</a:t>
          </a:r>
        </a:p>
        <a:p>
          <a:r>
            <a:rPr lang="en-US" dirty="0"/>
            <a:t>	Does not exclude more funding as per the FSA process</a:t>
          </a:r>
        </a:p>
      </dgm:t>
    </dgm:pt>
    <dgm:pt modelId="{A4C99819-679F-48B6-A020-5877107FD303}" type="parTrans" cxnId="{621A70F5-D205-4FF2-A1C8-E44B4C3E3577}">
      <dgm:prSet/>
      <dgm:spPr/>
      <dgm:t>
        <a:bodyPr/>
        <a:lstStyle/>
        <a:p>
          <a:endParaRPr lang="en-US"/>
        </a:p>
      </dgm:t>
    </dgm:pt>
    <dgm:pt modelId="{D773BBA6-E774-4C2D-A971-AB29F35C8D8D}" type="sibTrans" cxnId="{621A70F5-D205-4FF2-A1C8-E44B4C3E3577}">
      <dgm:prSet/>
      <dgm:spPr/>
      <dgm:t>
        <a:bodyPr/>
        <a:lstStyle/>
        <a:p>
          <a:endParaRPr lang="en-US"/>
        </a:p>
      </dgm:t>
    </dgm:pt>
    <dgm:pt modelId="{3D7A7F96-1D0F-4ECD-BAC0-FAFF23D1F2C4}">
      <dgm:prSet/>
      <dgm:spPr/>
      <dgm:t>
        <a:bodyPr/>
        <a:lstStyle/>
        <a:p>
          <a:r>
            <a:rPr lang="en-US"/>
            <a:t>Governance Funding for COO and NAN</a:t>
          </a:r>
        </a:p>
      </dgm:t>
    </dgm:pt>
    <dgm:pt modelId="{E83DE98A-FB3D-4F48-97E5-1E8842883A65}" type="parTrans" cxnId="{C09FEB79-B66A-4627-82FB-5820509A87CB}">
      <dgm:prSet/>
      <dgm:spPr/>
      <dgm:t>
        <a:bodyPr/>
        <a:lstStyle/>
        <a:p>
          <a:endParaRPr lang="en-US"/>
        </a:p>
      </dgm:t>
    </dgm:pt>
    <dgm:pt modelId="{29F35A86-0B6C-42D3-B6AC-5B2AA179D56C}" type="sibTrans" cxnId="{C09FEB79-B66A-4627-82FB-5820509A87CB}">
      <dgm:prSet/>
      <dgm:spPr/>
      <dgm:t>
        <a:bodyPr/>
        <a:lstStyle/>
        <a:p>
          <a:endParaRPr lang="en-US"/>
        </a:p>
      </dgm:t>
    </dgm:pt>
    <dgm:pt modelId="{EF614E03-4667-487B-9041-4E5D6D0E0025}">
      <dgm:prSet/>
      <dgm:spPr/>
      <dgm:t>
        <a:bodyPr/>
        <a:lstStyle/>
        <a:p>
          <a:r>
            <a:rPr lang="en-US" b="1"/>
            <a:t>Section 4.01</a:t>
          </a:r>
          <a:r>
            <a:rPr lang="en-US"/>
            <a:t>:  Funding for Chiefs of Ontario and Nishnawbe Aski Nation to participate in discussions with Ontario (includes legal)</a:t>
          </a:r>
        </a:p>
      </dgm:t>
    </dgm:pt>
    <dgm:pt modelId="{5DF1CDC9-B983-4ECF-A374-12108AFFE3E3}" type="parTrans" cxnId="{F718D470-66A2-4318-BD22-92B2F75EEF03}">
      <dgm:prSet/>
      <dgm:spPr/>
      <dgm:t>
        <a:bodyPr/>
        <a:lstStyle/>
        <a:p>
          <a:endParaRPr lang="en-US"/>
        </a:p>
      </dgm:t>
    </dgm:pt>
    <dgm:pt modelId="{3E65E6A4-4D48-4BC1-B2C0-9813CE04A242}" type="sibTrans" cxnId="{F718D470-66A2-4318-BD22-92B2F75EEF03}">
      <dgm:prSet/>
      <dgm:spPr/>
      <dgm:t>
        <a:bodyPr/>
        <a:lstStyle/>
        <a:p>
          <a:endParaRPr lang="en-US"/>
        </a:p>
      </dgm:t>
    </dgm:pt>
    <dgm:pt modelId="{C304DD38-391F-4500-9C55-B420FCBEAF1D}">
      <dgm:prSet/>
      <dgm:spPr/>
      <dgm:t>
        <a:bodyPr/>
        <a:lstStyle/>
        <a:p>
          <a:r>
            <a:rPr lang="en-US" b="1" dirty="0"/>
            <a:t>Section 4.02</a:t>
          </a:r>
          <a:r>
            <a:rPr lang="en-US" dirty="0"/>
            <a:t>: Ontario Technical Table ($130,000)annually for 5 years starting </a:t>
          </a:r>
          <a:r>
            <a:rPr lang="en-US" b="0" dirty="0"/>
            <a:t>in 2022)</a:t>
          </a:r>
        </a:p>
      </dgm:t>
    </dgm:pt>
    <dgm:pt modelId="{99C9C701-5E56-45AF-8CF5-39A7DA69BA33}" type="parTrans" cxnId="{DCA0947A-98BF-4276-BC7D-AD0DB886452F}">
      <dgm:prSet/>
      <dgm:spPr/>
      <dgm:t>
        <a:bodyPr/>
        <a:lstStyle/>
        <a:p>
          <a:endParaRPr lang="en-US"/>
        </a:p>
      </dgm:t>
    </dgm:pt>
    <dgm:pt modelId="{4972A0EA-1564-412C-AF5F-4C10DDEC137C}" type="sibTrans" cxnId="{DCA0947A-98BF-4276-BC7D-AD0DB886452F}">
      <dgm:prSet/>
      <dgm:spPr/>
      <dgm:t>
        <a:bodyPr/>
        <a:lstStyle/>
        <a:p>
          <a:endParaRPr lang="en-US"/>
        </a:p>
      </dgm:t>
    </dgm:pt>
    <dgm:pt modelId="{1E09E97F-39E2-4932-820E-E82DC3169ABF}">
      <dgm:prSet/>
      <dgm:spPr/>
      <dgm:t>
        <a:bodyPr/>
        <a:lstStyle/>
        <a:p>
          <a:r>
            <a:rPr lang="en-US" b="1"/>
            <a:t>Section 4.03</a:t>
          </a:r>
          <a:r>
            <a:rPr lang="en-US"/>
            <a:t>: Funding for Chiefs of Ontario ($540,632) for reform of 1965 agreement and implementation of reformed funding approach</a:t>
          </a:r>
        </a:p>
      </dgm:t>
    </dgm:pt>
    <dgm:pt modelId="{4A7A7DF5-2B09-47FE-8878-6C9A113F02EC}" type="parTrans" cxnId="{9A46D1BF-AE41-4D4E-96EE-6C0ECFC084F0}">
      <dgm:prSet/>
      <dgm:spPr/>
      <dgm:t>
        <a:bodyPr/>
        <a:lstStyle/>
        <a:p>
          <a:endParaRPr lang="en-US"/>
        </a:p>
      </dgm:t>
    </dgm:pt>
    <dgm:pt modelId="{739EA571-48BE-43AC-B8AE-2C64A4FEEAF3}" type="sibTrans" cxnId="{9A46D1BF-AE41-4D4E-96EE-6C0ECFC084F0}">
      <dgm:prSet/>
      <dgm:spPr/>
      <dgm:t>
        <a:bodyPr/>
        <a:lstStyle/>
        <a:p>
          <a:endParaRPr lang="en-US"/>
        </a:p>
      </dgm:t>
    </dgm:pt>
    <dgm:pt modelId="{C55587E5-9D10-424D-9C26-F674B4BFC6CB}" type="pres">
      <dgm:prSet presAssocID="{3572A16B-CE14-46BE-A06D-7B77092F8F9A}" presName="linear" presStyleCnt="0">
        <dgm:presLayoutVars>
          <dgm:animLvl val="lvl"/>
          <dgm:resizeHandles val="exact"/>
        </dgm:presLayoutVars>
      </dgm:prSet>
      <dgm:spPr/>
    </dgm:pt>
    <dgm:pt modelId="{9DD6A7A3-4E32-3F4A-9E9C-63AE63A18FD9}" type="pres">
      <dgm:prSet presAssocID="{B176D24D-DBCC-4F53-9EBA-ADF850F65788}" presName="parentText" presStyleLbl="node1" presStyleIdx="0" presStyleCnt="4">
        <dgm:presLayoutVars>
          <dgm:chMax val="0"/>
          <dgm:bulletEnabled val="1"/>
        </dgm:presLayoutVars>
      </dgm:prSet>
      <dgm:spPr/>
    </dgm:pt>
    <dgm:pt modelId="{33FDAE50-67A9-5149-AE96-3AEAA329B6FC}" type="pres">
      <dgm:prSet presAssocID="{A11B461E-5D36-4653-AF47-80A1DB24EF45}" presName="spacer" presStyleCnt="0"/>
      <dgm:spPr/>
    </dgm:pt>
    <dgm:pt modelId="{FE34B54D-40CE-FD42-89C8-53D80D762647}" type="pres">
      <dgm:prSet presAssocID="{34CE2560-49B9-4584-A28F-3842F8AD86B0}" presName="parentText" presStyleLbl="node1" presStyleIdx="1" presStyleCnt="4">
        <dgm:presLayoutVars>
          <dgm:chMax val="0"/>
          <dgm:bulletEnabled val="1"/>
        </dgm:presLayoutVars>
      </dgm:prSet>
      <dgm:spPr/>
    </dgm:pt>
    <dgm:pt modelId="{E259479E-4C23-224E-BE23-39176FB47E5F}" type="pres">
      <dgm:prSet presAssocID="{D2D312A6-F3FE-4645-B859-0235C44722CF}" presName="spacer" presStyleCnt="0"/>
      <dgm:spPr/>
    </dgm:pt>
    <dgm:pt modelId="{A2598F56-910A-954F-B3DF-ABD3CD36EFAA}" type="pres">
      <dgm:prSet presAssocID="{6AF61495-F5C5-4C89-9E7A-634435E5C151}" presName="parentText" presStyleLbl="node1" presStyleIdx="2" presStyleCnt="4">
        <dgm:presLayoutVars>
          <dgm:chMax val="0"/>
          <dgm:bulletEnabled val="1"/>
        </dgm:presLayoutVars>
      </dgm:prSet>
      <dgm:spPr/>
    </dgm:pt>
    <dgm:pt modelId="{09F16DA3-78C6-8541-A2A3-210E85F77249}" type="pres">
      <dgm:prSet presAssocID="{D773BBA6-E774-4C2D-A971-AB29F35C8D8D}" presName="spacer" presStyleCnt="0"/>
      <dgm:spPr/>
    </dgm:pt>
    <dgm:pt modelId="{30F7273A-138E-3E45-AD88-3DCA3C6C8F5E}" type="pres">
      <dgm:prSet presAssocID="{3D7A7F96-1D0F-4ECD-BAC0-FAFF23D1F2C4}" presName="parentText" presStyleLbl="node1" presStyleIdx="3" presStyleCnt="4">
        <dgm:presLayoutVars>
          <dgm:chMax val="0"/>
          <dgm:bulletEnabled val="1"/>
        </dgm:presLayoutVars>
      </dgm:prSet>
      <dgm:spPr/>
    </dgm:pt>
    <dgm:pt modelId="{665920F0-D8B0-1446-B345-AC25379A66D2}" type="pres">
      <dgm:prSet presAssocID="{3D7A7F96-1D0F-4ECD-BAC0-FAFF23D1F2C4}" presName="childText" presStyleLbl="revTx" presStyleIdx="0" presStyleCnt="1">
        <dgm:presLayoutVars>
          <dgm:bulletEnabled val="1"/>
        </dgm:presLayoutVars>
      </dgm:prSet>
      <dgm:spPr/>
    </dgm:pt>
  </dgm:ptLst>
  <dgm:cxnLst>
    <dgm:cxn modelId="{3B7DA615-0827-EC4D-82E0-60D188828A1C}" type="presOf" srcId="{6AF61495-F5C5-4C89-9E7A-634435E5C151}" destId="{A2598F56-910A-954F-B3DF-ABD3CD36EFAA}" srcOrd="0" destOrd="0" presId="urn:microsoft.com/office/officeart/2005/8/layout/vList2"/>
    <dgm:cxn modelId="{9D353D45-4D4D-9F4F-A1B8-EC9E2FBC065D}" type="presOf" srcId="{EF614E03-4667-487B-9041-4E5D6D0E0025}" destId="{665920F0-D8B0-1446-B345-AC25379A66D2}" srcOrd="0" destOrd="0" presId="urn:microsoft.com/office/officeart/2005/8/layout/vList2"/>
    <dgm:cxn modelId="{1B626149-1C81-4CB8-A4A2-5C6F5DEEDEF9}" srcId="{3572A16B-CE14-46BE-A06D-7B77092F8F9A}" destId="{34CE2560-49B9-4584-A28F-3842F8AD86B0}" srcOrd="1" destOrd="0" parTransId="{F4E93F29-5310-46B6-9CA5-ACFF0B4ED0E4}" sibTransId="{D2D312A6-F3FE-4645-B859-0235C44722CF}"/>
    <dgm:cxn modelId="{068BD169-68CB-49DD-A88F-625B0802448F}" srcId="{3572A16B-CE14-46BE-A06D-7B77092F8F9A}" destId="{B176D24D-DBCC-4F53-9EBA-ADF850F65788}" srcOrd="0" destOrd="0" parTransId="{69CBC0F2-1A9F-4B8F-B475-17967CD5EB9A}" sibTransId="{A11B461E-5D36-4653-AF47-80A1DB24EF45}"/>
    <dgm:cxn modelId="{F718D470-66A2-4318-BD22-92B2F75EEF03}" srcId="{3D7A7F96-1D0F-4ECD-BAC0-FAFF23D1F2C4}" destId="{EF614E03-4667-487B-9041-4E5D6D0E0025}" srcOrd="0" destOrd="0" parTransId="{5DF1CDC9-B983-4ECF-A374-12108AFFE3E3}" sibTransId="{3E65E6A4-4D48-4BC1-B2C0-9813CE04A242}"/>
    <dgm:cxn modelId="{0F23D851-5AF7-ED4F-A443-8178CB199F36}" type="presOf" srcId="{34CE2560-49B9-4584-A28F-3842F8AD86B0}" destId="{FE34B54D-40CE-FD42-89C8-53D80D762647}" srcOrd="0" destOrd="0" presId="urn:microsoft.com/office/officeart/2005/8/layout/vList2"/>
    <dgm:cxn modelId="{74EB7C57-3CC0-CF47-8588-373A605695E5}" type="presOf" srcId="{3572A16B-CE14-46BE-A06D-7B77092F8F9A}" destId="{C55587E5-9D10-424D-9C26-F674B4BFC6CB}" srcOrd="0" destOrd="0" presId="urn:microsoft.com/office/officeart/2005/8/layout/vList2"/>
    <dgm:cxn modelId="{C09FEB79-B66A-4627-82FB-5820509A87CB}" srcId="{3572A16B-CE14-46BE-A06D-7B77092F8F9A}" destId="{3D7A7F96-1D0F-4ECD-BAC0-FAFF23D1F2C4}" srcOrd="3" destOrd="0" parTransId="{E83DE98A-FB3D-4F48-97E5-1E8842883A65}" sibTransId="{29F35A86-0B6C-42D3-B6AC-5B2AA179D56C}"/>
    <dgm:cxn modelId="{DCA0947A-98BF-4276-BC7D-AD0DB886452F}" srcId="{3D7A7F96-1D0F-4ECD-BAC0-FAFF23D1F2C4}" destId="{C304DD38-391F-4500-9C55-B420FCBEAF1D}" srcOrd="1" destOrd="0" parTransId="{99C9C701-5E56-45AF-8CF5-39A7DA69BA33}" sibTransId="{4972A0EA-1564-412C-AF5F-4C10DDEC137C}"/>
    <dgm:cxn modelId="{2DA5427C-88F4-7044-809C-F7AC424E8B9F}" type="presOf" srcId="{C304DD38-391F-4500-9C55-B420FCBEAF1D}" destId="{665920F0-D8B0-1446-B345-AC25379A66D2}" srcOrd="0" destOrd="1" presId="urn:microsoft.com/office/officeart/2005/8/layout/vList2"/>
    <dgm:cxn modelId="{04D0A288-6A62-0C4E-9669-395A23D3F3DC}" type="presOf" srcId="{B176D24D-DBCC-4F53-9EBA-ADF850F65788}" destId="{9DD6A7A3-4E32-3F4A-9E9C-63AE63A18FD9}" srcOrd="0" destOrd="0" presId="urn:microsoft.com/office/officeart/2005/8/layout/vList2"/>
    <dgm:cxn modelId="{428EE797-B83C-BE4A-A46B-856AE6982888}" type="presOf" srcId="{1E09E97F-39E2-4932-820E-E82DC3169ABF}" destId="{665920F0-D8B0-1446-B345-AC25379A66D2}" srcOrd="0" destOrd="2" presId="urn:microsoft.com/office/officeart/2005/8/layout/vList2"/>
    <dgm:cxn modelId="{9A46D1BF-AE41-4D4E-96EE-6C0ECFC084F0}" srcId="{3D7A7F96-1D0F-4ECD-BAC0-FAFF23D1F2C4}" destId="{1E09E97F-39E2-4932-820E-E82DC3169ABF}" srcOrd="2" destOrd="0" parTransId="{4A7A7DF5-2B09-47FE-8878-6C9A113F02EC}" sibTransId="{739EA571-48BE-43AC-B8AE-2C64A4FEEAF3}"/>
    <dgm:cxn modelId="{8AC669EF-52B2-2545-88DD-FB6C13B32A7B}" type="presOf" srcId="{3D7A7F96-1D0F-4ECD-BAC0-FAFF23D1F2C4}" destId="{30F7273A-138E-3E45-AD88-3DCA3C6C8F5E}" srcOrd="0" destOrd="0" presId="urn:microsoft.com/office/officeart/2005/8/layout/vList2"/>
    <dgm:cxn modelId="{621A70F5-D205-4FF2-A1C8-E44B4C3E3577}" srcId="{3572A16B-CE14-46BE-A06D-7B77092F8F9A}" destId="{6AF61495-F5C5-4C89-9E7A-634435E5C151}" srcOrd="2" destOrd="0" parTransId="{A4C99819-679F-48B6-A020-5877107FD303}" sibTransId="{D773BBA6-E774-4C2D-A971-AB29F35C8D8D}"/>
    <dgm:cxn modelId="{8C615DBB-E1BB-354E-BCDF-E9C076BF3997}" type="presParOf" srcId="{C55587E5-9D10-424D-9C26-F674B4BFC6CB}" destId="{9DD6A7A3-4E32-3F4A-9E9C-63AE63A18FD9}" srcOrd="0" destOrd="0" presId="urn:microsoft.com/office/officeart/2005/8/layout/vList2"/>
    <dgm:cxn modelId="{8502B5BB-8F0E-184F-A818-9503110ED239}" type="presParOf" srcId="{C55587E5-9D10-424D-9C26-F674B4BFC6CB}" destId="{33FDAE50-67A9-5149-AE96-3AEAA329B6FC}" srcOrd="1" destOrd="0" presId="urn:microsoft.com/office/officeart/2005/8/layout/vList2"/>
    <dgm:cxn modelId="{5C771D57-3354-F647-BEFA-966C763016A7}" type="presParOf" srcId="{C55587E5-9D10-424D-9C26-F674B4BFC6CB}" destId="{FE34B54D-40CE-FD42-89C8-53D80D762647}" srcOrd="2" destOrd="0" presId="urn:microsoft.com/office/officeart/2005/8/layout/vList2"/>
    <dgm:cxn modelId="{481BBD67-5D9A-2249-965B-D103D9D3F08E}" type="presParOf" srcId="{C55587E5-9D10-424D-9C26-F674B4BFC6CB}" destId="{E259479E-4C23-224E-BE23-39176FB47E5F}" srcOrd="3" destOrd="0" presId="urn:microsoft.com/office/officeart/2005/8/layout/vList2"/>
    <dgm:cxn modelId="{2B17AF5A-2B83-F040-B607-23E0D2A781F6}" type="presParOf" srcId="{C55587E5-9D10-424D-9C26-F674B4BFC6CB}" destId="{A2598F56-910A-954F-B3DF-ABD3CD36EFAA}" srcOrd="4" destOrd="0" presId="urn:microsoft.com/office/officeart/2005/8/layout/vList2"/>
    <dgm:cxn modelId="{E5B65C10-868D-4247-8B62-CF4CB403535B}" type="presParOf" srcId="{C55587E5-9D10-424D-9C26-F674B4BFC6CB}" destId="{09F16DA3-78C6-8541-A2A3-210E85F77249}" srcOrd="5" destOrd="0" presId="urn:microsoft.com/office/officeart/2005/8/layout/vList2"/>
    <dgm:cxn modelId="{C920217D-2940-5041-8CB5-9A1005C24972}" type="presParOf" srcId="{C55587E5-9D10-424D-9C26-F674B4BFC6CB}" destId="{30F7273A-138E-3E45-AD88-3DCA3C6C8F5E}" srcOrd="6" destOrd="0" presId="urn:microsoft.com/office/officeart/2005/8/layout/vList2"/>
    <dgm:cxn modelId="{D6B5D170-28E0-E54B-B800-BDEABB23AF32}" type="presParOf" srcId="{C55587E5-9D10-424D-9C26-F674B4BFC6CB}" destId="{665920F0-D8B0-1446-B345-AC25379A66D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CD406-E605-5F4A-B556-B04B08AE0E87}">
      <dsp:nvSpPr>
        <dsp:cNvPr id="0" name=""/>
        <dsp:cNvSpPr/>
      </dsp:nvSpPr>
      <dsp:spPr>
        <a:xfrm>
          <a:off x="0" y="171763"/>
          <a:ext cx="4434721" cy="7985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Terms and Conditions (Appendix 10)</a:t>
          </a:r>
        </a:p>
      </dsp:txBody>
      <dsp:txXfrm>
        <a:off x="38981" y="210744"/>
        <a:ext cx="4356759" cy="720563"/>
      </dsp:txXfrm>
    </dsp:sp>
    <dsp:sp modelId="{7583D71B-3127-C244-A351-32A9698F2DA9}">
      <dsp:nvSpPr>
        <dsp:cNvPr id="0" name=""/>
        <dsp:cNvSpPr/>
      </dsp:nvSpPr>
      <dsp:spPr>
        <a:xfrm>
          <a:off x="0" y="1027888"/>
          <a:ext cx="4434721" cy="7985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Section 42 (e) on capital and 42 (f) on post majority supports</a:t>
          </a:r>
        </a:p>
      </dsp:txBody>
      <dsp:txXfrm>
        <a:off x="38981" y="1066869"/>
        <a:ext cx="4356759" cy="720563"/>
      </dsp:txXfrm>
    </dsp:sp>
    <dsp:sp modelId="{A8254322-2F78-2942-B2C1-4EA33D83D71D}">
      <dsp:nvSpPr>
        <dsp:cNvPr id="0" name=""/>
        <dsp:cNvSpPr/>
      </dsp:nvSpPr>
      <dsp:spPr>
        <a:xfrm>
          <a:off x="0" y="1884013"/>
          <a:ext cx="4434721" cy="7985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Tripartite Agreement:  Canada, Chiefs of Ontario, Nishnawbe Aski Nation</a:t>
          </a:r>
        </a:p>
      </dsp:txBody>
      <dsp:txXfrm>
        <a:off x="38981" y="1922994"/>
        <a:ext cx="4356759" cy="720563"/>
      </dsp:txXfrm>
    </dsp:sp>
    <dsp:sp modelId="{B31A58AA-DE0D-3543-A9A7-F65ABF595A2D}">
      <dsp:nvSpPr>
        <dsp:cNvPr id="0" name=""/>
        <dsp:cNvSpPr/>
      </dsp:nvSpPr>
      <dsp:spPr>
        <a:xfrm>
          <a:off x="0" y="2740138"/>
          <a:ext cx="4434721" cy="7985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FSA Party Amendments</a:t>
          </a:r>
        </a:p>
      </dsp:txBody>
      <dsp:txXfrm>
        <a:off x="38981" y="2779119"/>
        <a:ext cx="4356759" cy="7205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EAF62-20D9-4A01-BCFA-FFD957E038A6}">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9C26D-C91E-4F49-9719-1A3A10A65583}">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EB175C-73B8-4D2F-9BA5-38B693089F49}">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US" sz="2000" kern="1200"/>
            <a:t>Amendments; Only FSA Parties can amend the agreement with unanimous agreement. </a:t>
          </a:r>
        </a:p>
      </dsp:txBody>
      <dsp:txXfrm>
        <a:off x="1058686" y="1808"/>
        <a:ext cx="9456913" cy="916611"/>
      </dsp:txXfrm>
    </dsp:sp>
    <dsp:sp modelId="{1F8C87CC-020E-43A5-BD68-B7E2D3481A5F}">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C7E8D1-9068-44A3-979F-739BCBF43064}">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5541F6-10E3-4111-884B-A1A046846165}">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US" sz="2000" kern="1200"/>
            <a:t>Only the Reform Implementation Committee can recommend changes to Canada (Appendix 10, Section 8)</a:t>
          </a:r>
        </a:p>
      </dsp:txBody>
      <dsp:txXfrm>
        <a:off x="1058686" y="1147573"/>
        <a:ext cx="9456913" cy="916611"/>
      </dsp:txXfrm>
    </dsp:sp>
    <dsp:sp modelId="{EFA46EAE-1E02-41C3-84F3-ED8461CE98A2}">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9F135F-30C9-4CBC-B4A8-9995929925B9}">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2B3723-5EE8-406A-B135-FAC051B52E89}">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US" sz="2000" kern="1200"/>
            <a:t>Order Canada to do something?  The FSA eliminates all CHRT orders and its jurisdiction.  ADR cannot order more $ or address systemic issues.  </a:t>
          </a:r>
        </a:p>
      </dsp:txBody>
      <dsp:txXfrm>
        <a:off x="1058686" y="2293338"/>
        <a:ext cx="9456913" cy="916611"/>
      </dsp:txXfrm>
    </dsp:sp>
    <dsp:sp modelId="{78E8F95E-DA6B-4044-9732-B7B0DA822F4F}">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807F9-CF31-43E7-AB99-59C42EBAD7EA}">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A1D155-2DAD-4A4B-BBDC-BA51D4B56A66}">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US" sz="2000" kern="1200" dirty="0"/>
            <a:t>Is there more money coming?  Adjustments of some factors by population and inflation.  No binding provision for more funds in the FSA within or beyond year 10. </a:t>
          </a:r>
        </a:p>
      </dsp:txBody>
      <dsp:txXfrm>
        <a:off x="1058686" y="3439103"/>
        <a:ext cx="9456913" cy="9166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53669-1C87-421E-9D17-52D1A5409AC5}">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05A3C7-CE35-4E16-ACC9-C850939C5119}">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07AFE5-FC76-4FAF-836E-06E66492D0E4}">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First Nations and/or their Agencies can apply for interested party status at the Tribunal if a motion is brought to approve the draft FSA and their views are not represented by the current CHRT parties.</a:t>
          </a:r>
        </a:p>
      </dsp:txBody>
      <dsp:txXfrm>
        <a:off x="1437631" y="531"/>
        <a:ext cx="9077968" cy="1244702"/>
      </dsp:txXfrm>
    </dsp:sp>
    <dsp:sp modelId="{2DBB637C-2AF4-422E-A730-A318625A9315}">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CD56A6-6763-4744-84EC-0E8D582F083D}">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274071-5E0C-4144-B6D5-14A83BE7F7C2}">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In general, interested parties must have a unique perspective, not duplicate submissions of the other parties, delay the hearings, etcetera.</a:t>
          </a:r>
        </a:p>
      </dsp:txBody>
      <dsp:txXfrm>
        <a:off x="1437631" y="1556410"/>
        <a:ext cx="9077968" cy="1244702"/>
      </dsp:txXfrm>
    </dsp:sp>
    <dsp:sp modelId="{D6E089B6-583B-496A-85AD-5AD86DE74A6E}">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15651-6A2D-4500-9AF4-D7EEC8A796D7}">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00A2A6-DA6A-4FD2-AAA7-33A46E479439}">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Getting independent legal counsel and filing as groups with similar interests (i.e.: like the BC Leadership Council did on Jordan’s Principle) is encouraged. </a:t>
          </a:r>
        </a:p>
      </dsp:txBody>
      <dsp:txXfrm>
        <a:off x="1437631" y="3112289"/>
        <a:ext cx="9077968" cy="12447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F4228-3E68-CD4A-8EA5-4CC8B428D2D1}">
      <dsp:nvSpPr>
        <dsp:cNvPr id="0" name=""/>
        <dsp:cNvSpPr/>
      </dsp:nvSpPr>
      <dsp:spPr>
        <a:xfrm>
          <a:off x="602" y="649017"/>
          <a:ext cx="2348694" cy="1409216"/>
        </a:xfrm>
        <a:prstGeom prst="rect">
          <a:avLst/>
        </a:prstGeom>
        <a:solidFill>
          <a:schemeClr val="accent4">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Do not recommend FSA approval even with  regional representation</a:t>
          </a:r>
        </a:p>
      </dsp:txBody>
      <dsp:txXfrm>
        <a:off x="602" y="649017"/>
        <a:ext cx="2348694" cy="1409216"/>
      </dsp:txXfrm>
    </dsp:sp>
    <dsp:sp modelId="{2F7B1337-E7FE-4F45-8BD3-393B9EE4296B}">
      <dsp:nvSpPr>
        <dsp:cNvPr id="0" name=""/>
        <dsp:cNvSpPr/>
      </dsp:nvSpPr>
      <dsp:spPr>
        <a:xfrm>
          <a:off x="2584165" y="649017"/>
          <a:ext cx="2348694" cy="1409216"/>
        </a:xfrm>
        <a:prstGeom prst="rect">
          <a:avLst/>
        </a:prstGeom>
        <a:solidFill>
          <a:schemeClr val="accent4">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Consistency with resolution 40/2022 and subject to review by regional and national technical experts</a:t>
          </a:r>
        </a:p>
      </dsp:txBody>
      <dsp:txXfrm>
        <a:off x="2584165" y="649017"/>
        <a:ext cx="2348694" cy="1409216"/>
      </dsp:txXfrm>
    </dsp:sp>
    <dsp:sp modelId="{1629B28C-B3E5-5B4B-A36D-99AF60A3D7AB}">
      <dsp:nvSpPr>
        <dsp:cNvPr id="0" name=""/>
        <dsp:cNvSpPr/>
      </dsp:nvSpPr>
      <dsp:spPr>
        <a:xfrm>
          <a:off x="1292383" y="2293103"/>
          <a:ext cx="2348694" cy="1409216"/>
        </a:xfrm>
        <a:prstGeom prst="rect">
          <a:avLst/>
        </a:prstGeom>
        <a:solidFill>
          <a:schemeClr val="accent4">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Chiefs, including those outside of AFN, must retain decision making and approve any long-term reform proposal for Jordan’s Principle or CFS</a:t>
          </a:r>
        </a:p>
      </dsp:txBody>
      <dsp:txXfrm>
        <a:off x="1292383" y="2293103"/>
        <a:ext cx="2348694" cy="1409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B30A6-E6DC-2A46-847E-51EDCCC3DE75}">
      <dsp:nvSpPr>
        <dsp:cNvPr id="0" name=""/>
        <dsp:cNvSpPr/>
      </dsp:nvSpPr>
      <dsp:spPr>
        <a:xfrm>
          <a:off x="0" y="0"/>
          <a:ext cx="8938260" cy="195810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Alternative Dispute Resolution mechanism mentions enabling legislation which is not included in the FSA. Will only be provided after the Tribunal approves the agreement</a:t>
          </a:r>
        </a:p>
      </dsp:txBody>
      <dsp:txXfrm>
        <a:off x="57351" y="57351"/>
        <a:ext cx="6914408" cy="1843400"/>
      </dsp:txXfrm>
    </dsp:sp>
    <dsp:sp modelId="{9F5C0CC2-78A4-D745-B0E1-8115E5C33E8C}">
      <dsp:nvSpPr>
        <dsp:cNvPr id="0" name=""/>
        <dsp:cNvSpPr/>
      </dsp:nvSpPr>
      <dsp:spPr>
        <a:xfrm>
          <a:off x="1577339" y="2393235"/>
          <a:ext cx="8938260" cy="1958102"/>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Provincial/federal agreements for the provision of First Nations Child and Family Services</a:t>
          </a:r>
        </a:p>
      </dsp:txBody>
      <dsp:txXfrm>
        <a:off x="1634690" y="2450586"/>
        <a:ext cx="5973451" cy="1843400"/>
      </dsp:txXfrm>
    </dsp:sp>
    <dsp:sp modelId="{CC94AC25-A5D9-7241-A402-13392240A224}">
      <dsp:nvSpPr>
        <dsp:cNvPr id="0" name=""/>
        <dsp:cNvSpPr/>
      </dsp:nvSpPr>
      <dsp:spPr>
        <a:xfrm>
          <a:off x="7665493" y="1539285"/>
          <a:ext cx="1272766" cy="1272766"/>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865" y="1539285"/>
        <a:ext cx="700022" cy="957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2DDD2-6D0E-46EC-947C-1DA1DEF48942}">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4713A0-6EC5-45DE-8304-D2F5EA6A910D}">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E0573A-F205-4D7A-A285-DBA6B8AED60F}">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kern="1200"/>
            <a:t>First Nations Leadership endorsement by resolution (para. 379)</a:t>
          </a:r>
        </a:p>
      </dsp:txBody>
      <dsp:txXfrm>
        <a:off x="1509882" y="708097"/>
        <a:ext cx="9005717" cy="1307257"/>
      </dsp:txXfrm>
    </dsp:sp>
    <dsp:sp modelId="{DB39B07D-5846-472F-AA9D-170354D78ADF}">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E82F50-74AA-4660-B3DC-111C14F53F49}">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8B64C9-7416-4AB4-B783-A3F9910644CE}">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kern="1200"/>
            <a:t>Canadian Human Rights Tribunal: FSA parties will bring a motion within 30 days of approval to have the Tribunal’s orders and jurisdiction replaced by the Final Settlement Agreement</a:t>
          </a:r>
        </a:p>
      </dsp:txBody>
      <dsp:txXfrm>
        <a:off x="1509882" y="2342169"/>
        <a:ext cx="9005717" cy="1307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70484-CF41-48D5-A625-422F543760A0}">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09988E-3F79-4332-9C7D-C9A9F3B31433}">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7F7D2-A0EA-4DC7-AA23-46291ADF7966}">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100000"/>
            </a:lnSpc>
            <a:spcBef>
              <a:spcPct val="0"/>
            </a:spcBef>
            <a:spcAft>
              <a:spcPct val="35000"/>
            </a:spcAft>
            <a:buNone/>
          </a:pPr>
          <a:r>
            <a:rPr lang="en-US" sz="1600" b="1" kern="1200" dirty="0"/>
            <a:t>First Nations cede decision making post FSA approval</a:t>
          </a:r>
        </a:p>
      </dsp:txBody>
      <dsp:txXfrm>
        <a:off x="1057183" y="1805"/>
        <a:ext cx="9458416" cy="915310"/>
      </dsp:txXfrm>
    </dsp:sp>
    <dsp:sp modelId="{2C67C8C8-9E69-4527-9316-D249CBC000FB}">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A2B2D2-4849-4983-B0EA-C9CF7B3E7658}">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17F0D-BD8A-4AAE-9729-6913DCD19A6A}">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100000"/>
            </a:lnSpc>
            <a:spcBef>
              <a:spcPct val="0"/>
            </a:spcBef>
            <a:spcAft>
              <a:spcPct val="35000"/>
            </a:spcAft>
            <a:buNone/>
          </a:pPr>
          <a:r>
            <a:rPr lang="en-US" sz="1600" kern="1200"/>
            <a:t>Reform Implementation Committee (RIC) sole entity to recommend changes to Canada re: the funding, regional reps nominated and chosen by FSA Parties and all are bound by a confidentiality agreement</a:t>
          </a:r>
        </a:p>
      </dsp:txBody>
      <dsp:txXfrm>
        <a:off x="1057183" y="1145944"/>
        <a:ext cx="9458416" cy="915310"/>
      </dsp:txXfrm>
    </dsp:sp>
    <dsp:sp modelId="{B1FC7A98-1D59-4C2C-B201-07230114FB8D}">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59E4D9-1BA9-441A-92CB-2CB1B6C7B46E}">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244369-FE0E-4403-942B-EA52DBB37654}">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100000"/>
            </a:lnSpc>
            <a:spcBef>
              <a:spcPct val="0"/>
            </a:spcBef>
            <a:spcAft>
              <a:spcPct val="35000"/>
            </a:spcAft>
            <a:buNone/>
          </a:pPr>
          <a:r>
            <a:rPr lang="en-US" sz="1600" kern="1200"/>
            <a:t>Sets out 6 additional entities that report to the RIC</a:t>
          </a:r>
        </a:p>
      </dsp:txBody>
      <dsp:txXfrm>
        <a:off x="1057183" y="2290082"/>
        <a:ext cx="9458416" cy="915310"/>
      </dsp:txXfrm>
    </dsp:sp>
    <dsp:sp modelId="{E487848F-12B3-4DA6-988D-7755EF988B48}">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D8A172-AC4D-4E14-92BD-62613A91B26E}">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1FA5AA-F203-45F2-BB6C-0B6E379D95D1}">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100000"/>
            </a:lnSpc>
            <a:spcBef>
              <a:spcPct val="0"/>
            </a:spcBef>
            <a:spcAft>
              <a:spcPct val="35000"/>
            </a:spcAft>
            <a:buNone/>
          </a:pPr>
          <a:r>
            <a:rPr lang="en-US" sz="1600" kern="1200"/>
            <a:t>Total amount spent on administration (including the ADR) is 137.7M (Appendix 1). </a:t>
          </a:r>
        </a:p>
      </dsp:txBody>
      <dsp:txXfrm>
        <a:off x="1057183" y="3434221"/>
        <a:ext cx="9458416" cy="915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C54DD-289A-4254-BFD7-EE74074CE765}">
      <dsp:nvSpPr>
        <dsp:cNvPr id="0" name=""/>
        <dsp:cNvSpPr/>
      </dsp:nvSpPr>
      <dsp:spPr>
        <a:xfrm>
          <a:off x="68058" y="1625632"/>
          <a:ext cx="982765" cy="98276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48667-AD95-44BB-964E-2E722F53BA65}">
      <dsp:nvSpPr>
        <dsp:cNvPr id="0" name=""/>
        <dsp:cNvSpPr/>
      </dsp:nvSpPr>
      <dsp:spPr>
        <a:xfrm>
          <a:off x="274438" y="1832013"/>
          <a:ext cx="570003" cy="5700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65A65A-21ED-456A-90BD-340B4717AC97}">
      <dsp:nvSpPr>
        <dsp:cNvPr id="0" name=""/>
        <dsp:cNvSpPr/>
      </dsp:nvSpPr>
      <dsp:spPr>
        <a:xfrm>
          <a:off x="1261415" y="1625632"/>
          <a:ext cx="2316518" cy="982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First Nations retain decision making with advice from Children’s Chiefs Committee </a:t>
          </a:r>
          <a:r>
            <a:rPr lang="en-US" sz="1100" kern="1200" dirty="0"/>
            <a:t>that reports to Chiefs and Regional Chiefs’ organizations. </a:t>
          </a:r>
          <a:r>
            <a:rPr lang="en-US" sz="1100" b="1" kern="1200" dirty="0"/>
            <a:t>Proceedings and documents are presumptively public. </a:t>
          </a:r>
        </a:p>
      </dsp:txBody>
      <dsp:txXfrm>
        <a:off x="1261415" y="1625632"/>
        <a:ext cx="2316518" cy="982765"/>
      </dsp:txXfrm>
    </dsp:sp>
    <dsp:sp modelId="{DCEACF66-64B0-4ADB-9C68-551650C9C848}">
      <dsp:nvSpPr>
        <dsp:cNvPr id="0" name=""/>
        <dsp:cNvSpPr/>
      </dsp:nvSpPr>
      <dsp:spPr>
        <a:xfrm>
          <a:off x="3981569" y="1625632"/>
          <a:ext cx="982765" cy="98276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7A1DC-A562-4329-8559-37C7BA9876D3}">
      <dsp:nvSpPr>
        <dsp:cNvPr id="0" name=""/>
        <dsp:cNvSpPr/>
      </dsp:nvSpPr>
      <dsp:spPr>
        <a:xfrm>
          <a:off x="4187950" y="1832013"/>
          <a:ext cx="570003" cy="5700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CC4676-851B-41CE-BE75-0D03E59F714A}">
      <dsp:nvSpPr>
        <dsp:cNvPr id="0" name=""/>
        <dsp:cNvSpPr/>
      </dsp:nvSpPr>
      <dsp:spPr>
        <a:xfrm>
          <a:off x="5174927" y="1625632"/>
          <a:ext cx="2316518" cy="982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National Advisory Committee </a:t>
          </a:r>
          <a:r>
            <a:rPr lang="en-US" sz="1100" kern="1200" dirty="0"/>
            <a:t>with representatives appointed by regions and national representatives from the Caring Society and AFN and Canada. Technical advisory committee to report to  Chiefs Committee and Chiefs in Assembly and regional Chiefs Organizations and  experts. Proceedings are presumptively public.</a:t>
          </a:r>
        </a:p>
      </dsp:txBody>
      <dsp:txXfrm>
        <a:off x="5174927" y="1625632"/>
        <a:ext cx="2316518" cy="982765"/>
      </dsp:txXfrm>
    </dsp:sp>
    <dsp:sp modelId="{A154D878-BF16-47F0-945B-AFCD04D8A5EC}">
      <dsp:nvSpPr>
        <dsp:cNvPr id="0" name=""/>
        <dsp:cNvSpPr/>
      </dsp:nvSpPr>
      <dsp:spPr>
        <a:xfrm>
          <a:off x="68058" y="3676898"/>
          <a:ext cx="982765" cy="98276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31B010-A981-4AE1-BA83-3AEC0391C71B}">
      <dsp:nvSpPr>
        <dsp:cNvPr id="0" name=""/>
        <dsp:cNvSpPr/>
      </dsp:nvSpPr>
      <dsp:spPr>
        <a:xfrm>
          <a:off x="274438" y="3883279"/>
          <a:ext cx="570003" cy="5700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81C538-860B-447D-A067-86E3AF923CF1}">
      <dsp:nvSpPr>
        <dsp:cNvPr id="0" name=""/>
        <dsp:cNvSpPr/>
      </dsp:nvSpPr>
      <dsp:spPr>
        <a:xfrm>
          <a:off x="1261415" y="3676898"/>
          <a:ext cx="2316518" cy="982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Expert Advisory Committee </a:t>
          </a:r>
          <a:r>
            <a:rPr lang="en-US" sz="1100" kern="1200" dirty="0"/>
            <a:t>mandated by the Tribunal to reform ISC develops its own terms of reference and is funded for activities for the same.  Reports to the Tribunal, Chiefs in Assembly and publicly.  </a:t>
          </a:r>
        </a:p>
      </dsp:txBody>
      <dsp:txXfrm>
        <a:off x="1261415" y="3676898"/>
        <a:ext cx="2316518" cy="982765"/>
      </dsp:txXfrm>
    </dsp:sp>
    <dsp:sp modelId="{74F65BB7-3250-425C-9A74-4D58F8B13126}">
      <dsp:nvSpPr>
        <dsp:cNvPr id="0" name=""/>
        <dsp:cNvSpPr/>
      </dsp:nvSpPr>
      <dsp:spPr>
        <a:xfrm>
          <a:off x="3981569" y="3676898"/>
          <a:ext cx="982765" cy="98276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431F07-F18E-4EBD-8A9C-A925C228FCC7}">
      <dsp:nvSpPr>
        <dsp:cNvPr id="0" name=""/>
        <dsp:cNvSpPr/>
      </dsp:nvSpPr>
      <dsp:spPr>
        <a:xfrm>
          <a:off x="4187950" y="3883279"/>
          <a:ext cx="570003" cy="5700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31DD8D-63BC-41AA-A866-59BCC411DE93}">
      <dsp:nvSpPr>
        <dsp:cNvPr id="0" name=""/>
        <dsp:cNvSpPr/>
      </dsp:nvSpPr>
      <dsp:spPr>
        <a:xfrm>
          <a:off x="5174927" y="3676898"/>
          <a:ext cx="2316518" cy="982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Replace RIC and 6 other committees in the FSA</a:t>
          </a:r>
          <a:r>
            <a:rPr lang="en-US" sz="1100" b="0" kern="1200" dirty="0"/>
            <a:t>.  Money saved would go to children and families</a:t>
          </a:r>
        </a:p>
      </dsp:txBody>
      <dsp:txXfrm>
        <a:off x="5174927" y="3676898"/>
        <a:ext cx="2316518" cy="9827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C71A4-072F-2C4C-B24C-6E4B8950EEA4}">
      <dsp:nvSpPr>
        <dsp:cNvPr id="0" name=""/>
        <dsp:cNvSpPr/>
      </dsp:nvSpPr>
      <dsp:spPr>
        <a:xfrm>
          <a:off x="0" y="80644"/>
          <a:ext cx="6666833" cy="17046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If Canada fulfills the terms of the FSA but discrimination occurs there is no provision to force more funding</a:t>
          </a:r>
        </a:p>
      </dsp:txBody>
      <dsp:txXfrm>
        <a:off x="83216" y="163860"/>
        <a:ext cx="6500401" cy="1538258"/>
      </dsp:txXfrm>
    </dsp:sp>
    <dsp:sp modelId="{79DD66C9-074A-BA4E-B425-3A3E87DF7276}">
      <dsp:nvSpPr>
        <dsp:cNvPr id="0" name=""/>
        <dsp:cNvSpPr/>
      </dsp:nvSpPr>
      <dsp:spPr>
        <a:xfrm>
          <a:off x="0" y="1874614"/>
          <a:ext cx="6666833" cy="170469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If Canada turns down funding for a First Nation or Region to make regional variation</a:t>
          </a:r>
        </a:p>
      </dsp:txBody>
      <dsp:txXfrm>
        <a:off x="83216" y="1957830"/>
        <a:ext cx="6500401" cy="1538258"/>
      </dsp:txXfrm>
    </dsp:sp>
    <dsp:sp modelId="{66662086-F20E-1448-AF58-12CB72FABA53}">
      <dsp:nvSpPr>
        <dsp:cNvPr id="0" name=""/>
        <dsp:cNvSpPr/>
      </dsp:nvSpPr>
      <dsp:spPr>
        <a:xfrm>
          <a:off x="0" y="3668585"/>
          <a:ext cx="6666833" cy="170469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After 10 years there is no FSA to enforce</a:t>
          </a:r>
        </a:p>
      </dsp:txBody>
      <dsp:txXfrm>
        <a:off x="83216" y="3751801"/>
        <a:ext cx="6500401" cy="15382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B8714-F3B9-8241-81B8-810E90C020EE}">
      <dsp:nvSpPr>
        <dsp:cNvPr id="0" name=""/>
        <dsp:cNvSpPr/>
      </dsp:nvSpPr>
      <dsp:spPr>
        <a:xfrm>
          <a:off x="0" y="988600"/>
          <a:ext cx="3286125" cy="1971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Uses Indian Act definitions for First Nations child and First Nations</a:t>
          </a:r>
        </a:p>
      </dsp:txBody>
      <dsp:txXfrm>
        <a:off x="0" y="988600"/>
        <a:ext cx="3286125" cy="1971675"/>
      </dsp:txXfrm>
    </dsp:sp>
    <dsp:sp modelId="{E99AEC6B-D23D-4A4D-B7A1-E109D4AF4589}">
      <dsp:nvSpPr>
        <dsp:cNvPr id="0" name=""/>
        <dsp:cNvSpPr/>
      </dsp:nvSpPr>
      <dsp:spPr>
        <a:xfrm>
          <a:off x="3614737" y="988600"/>
          <a:ext cx="3286125" cy="197167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Restricts federal funding obligations to on reserve</a:t>
          </a:r>
        </a:p>
      </dsp:txBody>
      <dsp:txXfrm>
        <a:off x="3614737" y="988600"/>
        <a:ext cx="3286125" cy="1971675"/>
      </dsp:txXfrm>
    </dsp:sp>
    <dsp:sp modelId="{B5C78A6A-4DB7-7E4E-BF60-0CA2F79D9329}">
      <dsp:nvSpPr>
        <dsp:cNvPr id="0" name=""/>
        <dsp:cNvSpPr/>
      </dsp:nvSpPr>
      <dsp:spPr>
        <a:xfrm>
          <a:off x="7229475" y="988600"/>
          <a:ext cx="3286125" cy="197167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No clear mechanisms to hold provinces accountable for funding/providing services on and off reserve</a:t>
          </a:r>
        </a:p>
      </dsp:txBody>
      <dsp:txXfrm>
        <a:off x="7229475" y="988600"/>
        <a:ext cx="3286125" cy="1971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C83F3-6491-9643-A36F-A831559CB6BD}">
      <dsp:nvSpPr>
        <dsp:cNvPr id="0" name=""/>
        <dsp:cNvSpPr/>
      </dsp:nvSpPr>
      <dsp:spPr>
        <a:xfrm>
          <a:off x="0" y="42780"/>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First Nations Agencies will have to lay off staff, reduce existing prevention services, close programs and transfer responsibilities with no extra funding for change management. </a:t>
          </a:r>
        </a:p>
      </dsp:txBody>
      <dsp:txXfrm>
        <a:off x="0" y="42780"/>
        <a:ext cx="3286125" cy="1971675"/>
      </dsp:txXfrm>
    </dsp:sp>
    <dsp:sp modelId="{AC8D3C84-01A8-0F48-B03B-358F23BB1EB1}">
      <dsp:nvSpPr>
        <dsp:cNvPr id="0" name=""/>
        <dsp:cNvSpPr/>
      </dsp:nvSpPr>
      <dsp:spPr>
        <a:xfrm>
          <a:off x="3614737" y="42780"/>
          <a:ext cx="3286125" cy="1971675"/>
        </a:xfrm>
        <a:prstGeom prst="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First Nations Agencies likely to experience shortfalls in protection and least disruptive measures budgets effective April 1, 2024</a:t>
          </a:r>
        </a:p>
      </dsp:txBody>
      <dsp:txXfrm>
        <a:off x="3614737" y="42780"/>
        <a:ext cx="3286125" cy="1971675"/>
      </dsp:txXfrm>
    </dsp:sp>
    <dsp:sp modelId="{58AB35D6-EA0E-F441-9C4F-38791F7BA0EE}">
      <dsp:nvSpPr>
        <dsp:cNvPr id="0" name=""/>
        <dsp:cNvSpPr/>
      </dsp:nvSpPr>
      <dsp:spPr>
        <a:xfrm>
          <a:off x="7229475" y="42780"/>
          <a:ext cx="3286125" cy="1971675"/>
        </a:xfrm>
        <a:prstGeom prst="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First Nations retaining prevention funds must be ready to provide the services without clear capacity funds or time.</a:t>
          </a:r>
        </a:p>
      </dsp:txBody>
      <dsp:txXfrm>
        <a:off x="7229475" y="42780"/>
        <a:ext cx="3286125" cy="1971675"/>
      </dsp:txXfrm>
    </dsp:sp>
    <dsp:sp modelId="{83328E4F-94A3-6C40-BFB3-75620911F6EF}">
      <dsp:nvSpPr>
        <dsp:cNvPr id="0" name=""/>
        <dsp:cNvSpPr/>
      </dsp:nvSpPr>
      <dsp:spPr>
        <a:xfrm>
          <a:off x="1807368" y="2343068"/>
          <a:ext cx="3286125" cy="1971675"/>
        </a:xfrm>
        <a:prstGeom prst="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Post majority services will be the responsibility of First Nations.</a:t>
          </a:r>
        </a:p>
      </dsp:txBody>
      <dsp:txXfrm>
        <a:off x="1807368" y="2343068"/>
        <a:ext cx="3286125" cy="1971675"/>
      </dsp:txXfrm>
    </dsp:sp>
    <dsp:sp modelId="{47E848B2-882B-7B45-A4E3-15090E400536}">
      <dsp:nvSpPr>
        <dsp:cNvPr id="0" name=""/>
        <dsp:cNvSpPr/>
      </dsp:nvSpPr>
      <dsp:spPr>
        <a:xfrm>
          <a:off x="5422106" y="2343068"/>
          <a:ext cx="3286125" cy="1971675"/>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Expectation of coordination of services but no tools and very limited time to do it. </a:t>
          </a:r>
        </a:p>
      </dsp:txBody>
      <dsp:txXfrm>
        <a:off x="5422106" y="2343068"/>
        <a:ext cx="3286125" cy="19716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6A7A3-4E32-3F4A-9E9C-63AE63A18FD9}">
      <dsp:nvSpPr>
        <dsp:cNvPr id="0" name=""/>
        <dsp:cNvSpPr/>
      </dsp:nvSpPr>
      <dsp:spPr>
        <a:xfrm>
          <a:off x="0" y="371930"/>
          <a:ext cx="6735443" cy="83096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Review of the 1965 Indian Welfare Agreement (Ontario)</a:t>
          </a:r>
        </a:p>
      </dsp:txBody>
      <dsp:txXfrm>
        <a:off x="40564" y="412494"/>
        <a:ext cx="6654315" cy="749837"/>
      </dsp:txXfrm>
    </dsp:sp>
    <dsp:sp modelId="{FE34B54D-40CE-FD42-89C8-53D80D762647}">
      <dsp:nvSpPr>
        <dsp:cNvPr id="0" name=""/>
        <dsp:cNvSpPr/>
      </dsp:nvSpPr>
      <dsp:spPr>
        <a:xfrm>
          <a:off x="0" y="1254735"/>
          <a:ext cx="6735443" cy="830965"/>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Canada to pay Band Representative Services off reserve via Jordan’s Principle until 2029 (will have discussions with Ontario)</a:t>
          </a:r>
        </a:p>
      </dsp:txBody>
      <dsp:txXfrm>
        <a:off x="40564" y="1295299"/>
        <a:ext cx="6654315" cy="749837"/>
      </dsp:txXfrm>
    </dsp:sp>
    <dsp:sp modelId="{A2598F56-910A-954F-B3DF-ABD3CD36EFAA}">
      <dsp:nvSpPr>
        <dsp:cNvPr id="0" name=""/>
        <dsp:cNvSpPr/>
      </dsp:nvSpPr>
      <dsp:spPr>
        <a:xfrm>
          <a:off x="0" y="2137541"/>
          <a:ext cx="6735443" cy="830965"/>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Mediation and Arbitration with Right of Appeal</a:t>
          </a:r>
        </a:p>
        <a:p>
          <a:pPr marL="0" lvl="0" indent="0" algn="l" defTabSz="800100">
            <a:lnSpc>
              <a:spcPct val="90000"/>
            </a:lnSpc>
            <a:spcBef>
              <a:spcPct val="0"/>
            </a:spcBef>
            <a:spcAft>
              <a:spcPct val="35000"/>
            </a:spcAft>
            <a:buNone/>
          </a:pPr>
          <a:r>
            <a:rPr lang="en-US" sz="1800" kern="1200" dirty="0"/>
            <a:t>	Does not exclude more funding as per the FSA process</a:t>
          </a:r>
        </a:p>
      </dsp:txBody>
      <dsp:txXfrm>
        <a:off x="40564" y="2178105"/>
        <a:ext cx="6654315" cy="749837"/>
      </dsp:txXfrm>
    </dsp:sp>
    <dsp:sp modelId="{30F7273A-138E-3E45-AD88-3DCA3C6C8F5E}">
      <dsp:nvSpPr>
        <dsp:cNvPr id="0" name=""/>
        <dsp:cNvSpPr/>
      </dsp:nvSpPr>
      <dsp:spPr>
        <a:xfrm>
          <a:off x="0" y="3020346"/>
          <a:ext cx="6735443" cy="830965"/>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Governance Funding for COO and NAN</a:t>
          </a:r>
        </a:p>
      </dsp:txBody>
      <dsp:txXfrm>
        <a:off x="40564" y="3060910"/>
        <a:ext cx="6654315" cy="749837"/>
      </dsp:txXfrm>
    </dsp:sp>
    <dsp:sp modelId="{665920F0-D8B0-1446-B345-AC25379A66D2}">
      <dsp:nvSpPr>
        <dsp:cNvPr id="0" name=""/>
        <dsp:cNvSpPr/>
      </dsp:nvSpPr>
      <dsp:spPr>
        <a:xfrm>
          <a:off x="0" y="3851311"/>
          <a:ext cx="6735443" cy="13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a:t>Section 4.01</a:t>
          </a:r>
          <a:r>
            <a:rPr lang="en-US" sz="1400" kern="1200"/>
            <a:t>:  Funding for Chiefs of Ontario and Nishnawbe Aski Nation to participate in discussions with Ontario (includes legal)</a:t>
          </a:r>
        </a:p>
        <a:p>
          <a:pPr marL="114300" lvl="1" indent="-114300" algn="l" defTabSz="622300">
            <a:lnSpc>
              <a:spcPct val="90000"/>
            </a:lnSpc>
            <a:spcBef>
              <a:spcPct val="0"/>
            </a:spcBef>
            <a:spcAft>
              <a:spcPct val="20000"/>
            </a:spcAft>
            <a:buChar char="•"/>
          </a:pPr>
          <a:r>
            <a:rPr lang="en-US" sz="1400" b="1" kern="1200" dirty="0"/>
            <a:t>Section 4.02</a:t>
          </a:r>
          <a:r>
            <a:rPr lang="en-US" sz="1400" kern="1200" dirty="0"/>
            <a:t>: Ontario Technical Table ($130,000)annually for 5 years starting </a:t>
          </a:r>
          <a:r>
            <a:rPr lang="en-US" sz="1400" b="0" kern="1200" dirty="0"/>
            <a:t>in 2022)</a:t>
          </a:r>
        </a:p>
        <a:p>
          <a:pPr marL="114300" lvl="1" indent="-114300" algn="l" defTabSz="622300">
            <a:lnSpc>
              <a:spcPct val="90000"/>
            </a:lnSpc>
            <a:spcBef>
              <a:spcPct val="0"/>
            </a:spcBef>
            <a:spcAft>
              <a:spcPct val="20000"/>
            </a:spcAft>
            <a:buChar char="•"/>
          </a:pPr>
          <a:r>
            <a:rPr lang="en-US" sz="1400" b="1" kern="1200"/>
            <a:t>Section 4.03</a:t>
          </a:r>
          <a:r>
            <a:rPr lang="en-US" sz="1400" kern="1200"/>
            <a:t>: Funding for Chiefs of Ontario ($540,632) for reform of 1965 agreement and implementation of reformed funding approach</a:t>
          </a:r>
        </a:p>
      </dsp:txBody>
      <dsp:txXfrm>
        <a:off x="0" y="3851311"/>
        <a:ext cx="6735443" cy="1341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57648-B251-4F13-89E0-2AAB6A6BE97C}" type="datetimeFigureOut">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42881-6458-43F7-8811-0AB0C3412AF1}" type="slidenum">
              <a:t>‹#›</a:t>
            </a:fld>
            <a:endParaRPr lang="en-US"/>
          </a:p>
        </p:txBody>
      </p:sp>
    </p:spTree>
    <p:extLst>
      <p:ext uri="{BB962C8B-B14F-4D97-AF65-F5344CB8AC3E}">
        <p14:creationId xmlns:p14="http://schemas.microsoft.com/office/powerpoint/2010/main" val="63057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DEE5E-F935-234F-B737-0BB41C5C50CF}" type="slidenum">
              <a:rPr lang="en-US" smtClean="0"/>
              <a:t>1</a:t>
            </a:fld>
            <a:endParaRPr lang="en-US"/>
          </a:p>
        </p:txBody>
      </p:sp>
    </p:spTree>
    <p:extLst>
      <p:ext uri="{BB962C8B-B14F-4D97-AF65-F5344CB8AC3E}">
        <p14:creationId xmlns:p14="http://schemas.microsoft.com/office/powerpoint/2010/main" val="89217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E7495-71F9-4E49-8C68-D507D2EB93FA}" type="slidenum">
              <a:rPr lang="en-US" smtClean="0"/>
              <a:t>13</a:t>
            </a:fld>
            <a:endParaRPr lang="en-US"/>
          </a:p>
        </p:txBody>
      </p:sp>
    </p:spTree>
    <p:extLst>
      <p:ext uri="{BB962C8B-B14F-4D97-AF65-F5344CB8AC3E}">
        <p14:creationId xmlns:p14="http://schemas.microsoft.com/office/powerpoint/2010/main" val="1680034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rt-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885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87C6-FB35-12A3-91C6-E8CAC81D5C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E74713-4D39-4A91-EE44-18319EA4A2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6EDE0F-DD8A-5086-0BE9-50DC7964B083}"/>
              </a:ext>
            </a:extLst>
          </p:cNvPr>
          <p:cNvSpPr>
            <a:spLocks noGrp="1"/>
          </p:cNvSpPr>
          <p:nvPr>
            <p:ph type="dt" sz="half" idx="10"/>
          </p:nvPr>
        </p:nvSpPr>
        <p:spPr/>
        <p:txBody>
          <a:bodyPr/>
          <a:lstStyle/>
          <a:p>
            <a:fld id="{90DC7B77-4640-A240-811A-E644D818C691}" type="datetimeFigureOut">
              <a:rPr lang="en-US" smtClean="0"/>
              <a:t>10/17/2024</a:t>
            </a:fld>
            <a:endParaRPr lang="en-US"/>
          </a:p>
        </p:txBody>
      </p:sp>
      <p:sp>
        <p:nvSpPr>
          <p:cNvPr id="5" name="Footer Placeholder 4">
            <a:extLst>
              <a:ext uri="{FF2B5EF4-FFF2-40B4-BE49-F238E27FC236}">
                <a16:creationId xmlns:a16="http://schemas.microsoft.com/office/drawing/2014/main" id="{DD260044-BA4E-10B0-77FF-79E14BB38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82A1D-8C98-DC08-60D8-0906006CE3E6}"/>
              </a:ext>
            </a:extLst>
          </p:cNvPr>
          <p:cNvSpPr>
            <a:spLocks noGrp="1"/>
          </p:cNvSpPr>
          <p:nvPr>
            <p:ph type="sldNum" sz="quarter" idx="12"/>
          </p:nvPr>
        </p:nvSpPr>
        <p:spPr/>
        <p:txBody>
          <a:bodyPr/>
          <a:lstStyle/>
          <a:p>
            <a:fld id="{21055497-66D4-BB4F-8CA5-9D50ADA9F24D}" type="slidenum">
              <a:rPr lang="en-US" smtClean="0"/>
              <a:t>‹#›</a:t>
            </a:fld>
            <a:endParaRPr lang="en-US"/>
          </a:p>
        </p:txBody>
      </p:sp>
    </p:spTree>
    <p:extLst>
      <p:ext uri="{BB962C8B-B14F-4D97-AF65-F5344CB8AC3E}">
        <p14:creationId xmlns:p14="http://schemas.microsoft.com/office/powerpoint/2010/main" val="4058259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DD0E-5C82-5E1A-8E45-8D8C258A6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A7653-88D8-455A-181D-105CEFE2D3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CB8D5-9280-542B-4A74-76767E4DB21D}"/>
              </a:ext>
            </a:extLst>
          </p:cNvPr>
          <p:cNvSpPr>
            <a:spLocks noGrp="1"/>
          </p:cNvSpPr>
          <p:nvPr>
            <p:ph type="dt" sz="half" idx="10"/>
          </p:nvPr>
        </p:nvSpPr>
        <p:spPr/>
        <p:txBody>
          <a:bodyPr/>
          <a:lstStyle/>
          <a:p>
            <a:fld id="{90DC7B77-4640-A240-811A-E644D818C691}" type="datetimeFigureOut">
              <a:rPr lang="en-US" smtClean="0"/>
              <a:t>10/17/2024</a:t>
            </a:fld>
            <a:endParaRPr lang="en-US"/>
          </a:p>
        </p:txBody>
      </p:sp>
      <p:sp>
        <p:nvSpPr>
          <p:cNvPr id="5" name="Footer Placeholder 4">
            <a:extLst>
              <a:ext uri="{FF2B5EF4-FFF2-40B4-BE49-F238E27FC236}">
                <a16:creationId xmlns:a16="http://schemas.microsoft.com/office/drawing/2014/main" id="{78F63CE6-081B-5597-993D-FB96EBB6F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11C3E-EFF6-A1F5-1D22-2B27E97D0AA1}"/>
              </a:ext>
            </a:extLst>
          </p:cNvPr>
          <p:cNvSpPr>
            <a:spLocks noGrp="1"/>
          </p:cNvSpPr>
          <p:nvPr>
            <p:ph type="sldNum" sz="quarter" idx="12"/>
          </p:nvPr>
        </p:nvSpPr>
        <p:spPr/>
        <p:txBody>
          <a:bodyPr/>
          <a:lstStyle/>
          <a:p>
            <a:fld id="{21055497-66D4-BB4F-8CA5-9D50ADA9F24D}" type="slidenum">
              <a:rPr lang="en-US" smtClean="0"/>
              <a:t>‹#›</a:t>
            </a:fld>
            <a:endParaRPr lang="en-US"/>
          </a:p>
        </p:txBody>
      </p:sp>
    </p:spTree>
    <p:extLst>
      <p:ext uri="{BB962C8B-B14F-4D97-AF65-F5344CB8AC3E}">
        <p14:creationId xmlns:p14="http://schemas.microsoft.com/office/powerpoint/2010/main" val="1029480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B113-78BF-690A-B2A9-AC88D29378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AECB16-DE16-A9E6-5914-EA6D8DD184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D0D805-F0AE-560A-3F59-DAEB90245015}"/>
              </a:ext>
            </a:extLst>
          </p:cNvPr>
          <p:cNvSpPr>
            <a:spLocks noGrp="1"/>
          </p:cNvSpPr>
          <p:nvPr>
            <p:ph type="dt" sz="half" idx="10"/>
          </p:nvPr>
        </p:nvSpPr>
        <p:spPr/>
        <p:txBody>
          <a:bodyPr/>
          <a:lstStyle/>
          <a:p>
            <a:fld id="{90DC7B77-4640-A240-811A-E644D818C691}" type="datetimeFigureOut">
              <a:rPr lang="en-US" smtClean="0"/>
              <a:t>10/17/2024</a:t>
            </a:fld>
            <a:endParaRPr lang="en-US"/>
          </a:p>
        </p:txBody>
      </p:sp>
      <p:sp>
        <p:nvSpPr>
          <p:cNvPr id="5" name="Footer Placeholder 4">
            <a:extLst>
              <a:ext uri="{FF2B5EF4-FFF2-40B4-BE49-F238E27FC236}">
                <a16:creationId xmlns:a16="http://schemas.microsoft.com/office/drawing/2014/main" id="{3553A68F-A16C-C819-4222-F22F80176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B797A-64C2-D229-831A-AAA9BAFEAE86}"/>
              </a:ext>
            </a:extLst>
          </p:cNvPr>
          <p:cNvSpPr>
            <a:spLocks noGrp="1"/>
          </p:cNvSpPr>
          <p:nvPr>
            <p:ph type="sldNum" sz="quarter" idx="12"/>
          </p:nvPr>
        </p:nvSpPr>
        <p:spPr/>
        <p:txBody>
          <a:bodyPr/>
          <a:lstStyle/>
          <a:p>
            <a:fld id="{21055497-66D4-BB4F-8CA5-9D50ADA9F24D}" type="slidenum">
              <a:rPr lang="en-US" smtClean="0"/>
              <a:t>‹#›</a:t>
            </a:fld>
            <a:endParaRPr lang="en-US"/>
          </a:p>
        </p:txBody>
      </p:sp>
    </p:spTree>
    <p:extLst>
      <p:ext uri="{BB962C8B-B14F-4D97-AF65-F5344CB8AC3E}">
        <p14:creationId xmlns:p14="http://schemas.microsoft.com/office/powerpoint/2010/main" val="2638053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96FD-E6F8-F71A-2A69-3D4AE7FB0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74A056-38EF-CA5B-FBEE-B031E603CB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098906-911F-AC7C-0F2D-FD79D44D4E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BD3268-6070-850C-FFB3-6924B798A6B5}"/>
              </a:ext>
            </a:extLst>
          </p:cNvPr>
          <p:cNvSpPr>
            <a:spLocks noGrp="1"/>
          </p:cNvSpPr>
          <p:nvPr>
            <p:ph type="dt" sz="half" idx="10"/>
          </p:nvPr>
        </p:nvSpPr>
        <p:spPr/>
        <p:txBody>
          <a:bodyPr/>
          <a:lstStyle/>
          <a:p>
            <a:fld id="{90DC7B77-4640-A240-811A-E644D818C691}" type="datetimeFigureOut">
              <a:rPr lang="en-US" smtClean="0"/>
              <a:t>10/17/2024</a:t>
            </a:fld>
            <a:endParaRPr lang="en-US"/>
          </a:p>
        </p:txBody>
      </p:sp>
      <p:sp>
        <p:nvSpPr>
          <p:cNvPr id="6" name="Footer Placeholder 5">
            <a:extLst>
              <a:ext uri="{FF2B5EF4-FFF2-40B4-BE49-F238E27FC236}">
                <a16:creationId xmlns:a16="http://schemas.microsoft.com/office/drawing/2014/main" id="{11ACB0D0-DC36-E4E3-1486-411677163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392D60-3594-6954-A210-1610D02F1D28}"/>
              </a:ext>
            </a:extLst>
          </p:cNvPr>
          <p:cNvSpPr>
            <a:spLocks noGrp="1"/>
          </p:cNvSpPr>
          <p:nvPr>
            <p:ph type="sldNum" sz="quarter" idx="12"/>
          </p:nvPr>
        </p:nvSpPr>
        <p:spPr/>
        <p:txBody>
          <a:bodyPr/>
          <a:lstStyle/>
          <a:p>
            <a:fld id="{21055497-66D4-BB4F-8CA5-9D50ADA9F24D}" type="slidenum">
              <a:rPr lang="en-US" smtClean="0"/>
              <a:t>‹#›</a:t>
            </a:fld>
            <a:endParaRPr lang="en-US"/>
          </a:p>
        </p:txBody>
      </p:sp>
    </p:spTree>
    <p:extLst>
      <p:ext uri="{BB962C8B-B14F-4D97-AF65-F5344CB8AC3E}">
        <p14:creationId xmlns:p14="http://schemas.microsoft.com/office/powerpoint/2010/main" val="776386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A15E-CEE8-203D-E5B0-BB7799E879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8ACDF2-861C-010B-6FCD-11096E2C77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9416C9-C8C9-38BB-4E72-D3E54669F8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C4791D-94AB-122D-C602-C6ECBEF9A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AFB844-C637-8AD6-259A-4BDF375702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5A7479-0F13-14E8-27C1-81CB95614076}"/>
              </a:ext>
            </a:extLst>
          </p:cNvPr>
          <p:cNvSpPr>
            <a:spLocks noGrp="1"/>
          </p:cNvSpPr>
          <p:nvPr>
            <p:ph type="dt" sz="half" idx="10"/>
          </p:nvPr>
        </p:nvSpPr>
        <p:spPr/>
        <p:txBody>
          <a:bodyPr/>
          <a:lstStyle/>
          <a:p>
            <a:fld id="{90DC7B77-4640-A240-811A-E644D818C691}" type="datetimeFigureOut">
              <a:rPr lang="en-US" smtClean="0"/>
              <a:t>10/17/2024</a:t>
            </a:fld>
            <a:endParaRPr lang="en-US"/>
          </a:p>
        </p:txBody>
      </p:sp>
      <p:sp>
        <p:nvSpPr>
          <p:cNvPr id="8" name="Footer Placeholder 7">
            <a:extLst>
              <a:ext uri="{FF2B5EF4-FFF2-40B4-BE49-F238E27FC236}">
                <a16:creationId xmlns:a16="http://schemas.microsoft.com/office/drawing/2014/main" id="{53504B14-DD5D-C60D-8845-04C221559A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CCE3E5-31FE-7637-59ED-28CAC6C85907}"/>
              </a:ext>
            </a:extLst>
          </p:cNvPr>
          <p:cNvSpPr>
            <a:spLocks noGrp="1"/>
          </p:cNvSpPr>
          <p:nvPr>
            <p:ph type="sldNum" sz="quarter" idx="12"/>
          </p:nvPr>
        </p:nvSpPr>
        <p:spPr/>
        <p:txBody>
          <a:bodyPr/>
          <a:lstStyle/>
          <a:p>
            <a:fld id="{21055497-66D4-BB4F-8CA5-9D50ADA9F24D}" type="slidenum">
              <a:rPr lang="en-US" smtClean="0"/>
              <a:t>‹#›</a:t>
            </a:fld>
            <a:endParaRPr lang="en-US"/>
          </a:p>
        </p:txBody>
      </p:sp>
    </p:spTree>
    <p:extLst>
      <p:ext uri="{BB962C8B-B14F-4D97-AF65-F5344CB8AC3E}">
        <p14:creationId xmlns:p14="http://schemas.microsoft.com/office/powerpoint/2010/main" val="1991782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AFFF-E352-0065-D922-2586E96DFF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A05DFF-F9EF-B9C9-B6BC-2407FE71DBEC}"/>
              </a:ext>
            </a:extLst>
          </p:cNvPr>
          <p:cNvSpPr>
            <a:spLocks noGrp="1"/>
          </p:cNvSpPr>
          <p:nvPr>
            <p:ph type="dt" sz="half" idx="10"/>
          </p:nvPr>
        </p:nvSpPr>
        <p:spPr/>
        <p:txBody>
          <a:bodyPr/>
          <a:lstStyle/>
          <a:p>
            <a:fld id="{90DC7B77-4640-A240-811A-E644D818C691}" type="datetimeFigureOut">
              <a:rPr lang="en-US" smtClean="0"/>
              <a:t>10/17/2024</a:t>
            </a:fld>
            <a:endParaRPr lang="en-US"/>
          </a:p>
        </p:txBody>
      </p:sp>
      <p:sp>
        <p:nvSpPr>
          <p:cNvPr id="4" name="Footer Placeholder 3">
            <a:extLst>
              <a:ext uri="{FF2B5EF4-FFF2-40B4-BE49-F238E27FC236}">
                <a16:creationId xmlns:a16="http://schemas.microsoft.com/office/drawing/2014/main" id="{4B037595-9879-A168-4BE2-846AEE26CD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4C0305-3D8B-E77F-F98A-634F311F279B}"/>
              </a:ext>
            </a:extLst>
          </p:cNvPr>
          <p:cNvSpPr>
            <a:spLocks noGrp="1"/>
          </p:cNvSpPr>
          <p:nvPr>
            <p:ph type="sldNum" sz="quarter" idx="12"/>
          </p:nvPr>
        </p:nvSpPr>
        <p:spPr/>
        <p:txBody>
          <a:bodyPr/>
          <a:lstStyle/>
          <a:p>
            <a:fld id="{21055497-66D4-BB4F-8CA5-9D50ADA9F24D}" type="slidenum">
              <a:rPr lang="en-US" smtClean="0"/>
              <a:t>‹#›</a:t>
            </a:fld>
            <a:endParaRPr lang="en-US"/>
          </a:p>
        </p:txBody>
      </p:sp>
    </p:spTree>
    <p:extLst>
      <p:ext uri="{BB962C8B-B14F-4D97-AF65-F5344CB8AC3E}">
        <p14:creationId xmlns:p14="http://schemas.microsoft.com/office/powerpoint/2010/main" val="2049358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4B2A92-E8AD-902A-580A-5F7C69A3CCD6}"/>
              </a:ext>
            </a:extLst>
          </p:cNvPr>
          <p:cNvSpPr>
            <a:spLocks noGrp="1"/>
          </p:cNvSpPr>
          <p:nvPr>
            <p:ph type="dt" sz="half" idx="10"/>
          </p:nvPr>
        </p:nvSpPr>
        <p:spPr/>
        <p:txBody>
          <a:bodyPr/>
          <a:lstStyle/>
          <a:p>
            <a:fld id="{90DC7B77-4640-A240-811A-E644D818C691}" type="datetimeFigureOut">
              <a:rPr lang="en-US" smtClean="0"/>
              <a:t>10/17/2024</a:t>
            </a:fld>
            <a:endParaRPr lang="en-US"/>
          </a:p>
        </p:txBody>
      </p:sp>
      <p:sp>
        <p:nvSpPr>
          <p:cNvPr id="3" name="Footer Placeholder 2">
            <a:extLst>
              <a:ext uri="{FF2B5EF4-FFF2-40B4-BE49-F238E27FC236}">
                <a16:creationId xmlns:a16="http://schemas.microsoft.com/office/drawing/2014/main" id="{C2FF2B14-FBC6-B2C9-74DE-08816707D0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52EE2E-9E58-A190-D06E-4EE08D4F5286}"/>
              </a:ext>
            </a:extLst>
          </p:cNvPr>
          <p:cNvSpPr>
            <a:spLocks noGrp="1"/>
          </p:cNvSpPr>
          <p:nvPr>
            <p:ph type="sldNum" sz="quarter" idx="12"/>
          </p:nvPr>
        </p:nvSpPr>
        <p:spPr/>
        <p:txBody>
          <a:bodyPr/>
          <a:lstStyle/>
          <a:p>
            <a:fld id="{21055497-66D4-BB4F-8CA5-9D50ADA9F24D}" type="slidenum">
              <a:rPr lang="en-US" smtClean="0"/>
              <a:t>‹#›</a:t>
            </a:fld>
            <a:endParaRPr lang="en-US"/>
          </a:p>
        </p:txBody>
      </p:sp>
    </p:spTree>
    <p:extLst>
      <p:ext uri="{BB962C8B-B14F-4D97-AF65-F5344CB8AC3E}">
        <p14:creationId xmlns:p14="http://schemas.microsoft.com/office/powerpoint/2010/main" val="67196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840C-8562-17AD-B351-36576382B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D0333C-9138-2A7F-64B9-5B0A023CD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08837B-6903-0864-40BC-2AF5649EF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6FF89-C8CF-006C-6F77-17E9FB5DF44F}"/>
              </a:ext>
            </a:extLst>
          </p:cNvPr>
          <p:cNvSpPr>
            <a:spLocks noGrp="1"/>
          </p:cNvSpPr>
          <p:nvPr>
            <p:ph type="dt" sz="half" idx="10"/>
          </p:nvPr>
        </p:nvSpPr>
        <p:spPr/>
        <p:txBody>
          <a:bodyPr/>
          <a:lstStyle/>
          <a:p>
            <a:fld id="{90DC7B77-4640-A240-811A-E644D818C691}" type="datetimeFigureOut">
              <a:rPr lang="en-US" smtClean="0"/>
              <a:t>10/17/2024</a:t>
            </a:fld>
            <a:endParaRPr lang="en-US"/>
          </a:p>
        </p:txBody>
      </p:sp>
      <p:sp>
        <p:nvSpPr>
          <p:cNvPr id="6" name="Footer Placeholder 5">
            <a:extLst>
              <a:ext uri="{FF2B5EF4-FFF2-40B4-BE49-F238E27FC236}">
                <a16:creationId xmlns:a16="http://schemas.microsoft.com/office/drawing/2014/main" id="{89C74ADE-4EA0-A989-D4E0-A01454983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7CB58-6DF4-E6EC-5CEE-241C69C6D3D9}"/>
              </a:ext>
            </a:extLst>
          </p:cNvPr>
          <p:cNvSpPr>
            <a:spLocks noGrp="1"/>
          </p:cNvSpPr>
          <p:nvPr>
            <p:ph type="sldNum" sz="quarter" idx="12"/>
          </p:nvPr>
        </p:nvSpPr>
        <p:spPr/>
        <p:txBody>
          <a:bodyPr/>
          <a:lstStyle/>
          <a:p>
            <a:fld id="{21055497-66D4-BB4F-8CA5-9D50ADA9F24D}" type="slidenum">
              <a:rPr lang="en-US" smtClean="0"/>
              <a:t>‹#›</a:t>
            </a:fld>
            <a:endParaRPr lang="en-US"/>
          </a:p>
        </p:txBody>
      </p:sp>
    </p:spTree>
    <p:extLst>
      <p:ext uri="{BB962C8B-B14F-4D97-AF65-F5344CB8AC3E}">
        <p14:creationId xmlns:p14="http://schemas.microsoft.com/office/powerpoint/2010/main" val="564381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A95F-0144-B000-3F3A-0CB1313E9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D2BF1A-E140-12A9-0D27-B90E62C4C3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71F9F3-A93A-2D54-B3BA-A8AF0BBE0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853B8-B480-FB86-4C8C-AE46EBF2A89B}"/>
              </a:ext>
            </a:extLst>
          </p:cNvPr>
          <p:cNvSpPr>
            <a:spLocks noGrp="1"/>
          </p:cNvSpPr>
          <p:nvPr>
            <p:ph type="dt" sz="half" idx="10"/>
          </p:nvPr>
        </p:nvSpPr>
        <p:spPr/>
        <p:txBody>
          <a:bodyPr/>
          <a:lstStyle/>
          <a:p>
            <a:fld id="{90DC7B77-4640-A240-811A-E644D818C691}" type="datetimeFigureOut">
              <a:rPr lang="en-US" smtClean="0"/>
              <a:t>10/17/2024</a:t>
            </a:fld>
            <a:endParaRPr lang="en-US"/>
          </a:p>
        </p:txBody>
      </p:sp>
      <p:sp>
        <p:nvSpPr>
          <p:cNvPr id="6" name="Footer Placeholder 5">
            <a:extLst>
              <a:ext uri="{FF2B5EF4-FFF2-40B4-BE49-F238E27FC236}">
                <a16:creationId xmlns:a16="http://schemas.microsoft.com/office/drawing/2014/main" id="{88279A44-A4E3-5FD2-ECB5-A00AFFFE8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0924E-1C0D-E4CC-2381-3146353743B1}"/>
              </a:ext>
            </a:extLst>
          </p:cNvPr>
          <p:cNvSpPr>
            <a:spLocks noGrp="1"/>
          </p:cNvSpPr>
          <p:nvPr>
            <p:ph type="sldNum" sz="quarter" idx="12"/>
          </p:nvPr>
        </p:nvSpPr>
        <p:spPr/>
        <p:txBody>
          <a:bodyPr/>
          <a:lstStyle/>
          <a:p>
            <a:fld id="{21055497-66D4-BB4F-8CA5-9D50ADA9F24D}" type="slidenum">
              <a:rPr lang="en-US" smtClean="0"/>
              <a:t>‹#›</a:t>
            </a:fld>
            <a:endParaRPr lang="en-US"/>
          </a:p>
        </p:txBody>
      </p:sp>
    </p:spTree>
    <p:extLst>
      <p:ext uri="{BB962C8B-B14F-4D97-AF65-F5344CB8AC3E}">
        <p14:creationId xmlns:p14="http://schemas.microsoft.com/office/powerpoint/2010/main" val="508707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9041-FD2E-71BF-6A40-2B542B45E4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3469F6-FE3E-6D2F-10B6-24C9F570EF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2115D-9060-FFFE-6FF1-1F9EB96E7E63}"/>
              </a:ext>
            </a:extLst>
          </p:cNvPr>
          <p:cNvSpPr>
            <a:spLocks noGrp="1"/>
          </p:cNvSpPr>
          <p:nvPr>
            <p:ph type="dt" sz="half" idx="10"/>
          </p:nvPr>
        </p:nvSpPr>
        <p:spPr/>
        <p:txBody>
          <a:bodyPr/>
          <a:lstStyle/>
          <a:p>
            <a:fld id="{90DC7B77-4640-A240-811A-E644D818C691}" type="datetimeFigureOut">
              <a:rPr lang="en-US" smtClean="0"/>
              <a:t>10/17/2024</a:t>
            </a:fld>
            <a:endParaRPr lang="en-US"/>
          </a:p>
        </p:txBody>
      </p:sp>
      <p:sp>
        <p:nvSpPr>
          <p:cNvPr id="5" name="Footer Placeholder 4">
            <a:extLst>
              <a:ext uri="{FF2B5EF4-FFF2-40B4-BE49-F238E27FC236}">
                <a16:creationId xmlns:a16="http://schemas.microsoft.com/office/drawing/2014/main" id="{0602E583-5DB5-10B9-76ED-85ACCA26F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3254F-978A-58F8-98AA-F513BC827E1B}"/>
              </a:ext>
            </a:extLst>
          </p:cNvPr>
          <p:cNvSpPr>
            <a:spLocks noGrp="1"/>
          </p:cNvSpPr>
          <p:nvPr>
            <p:ph type="sldNum" sz="quarter" idx="12"/>
          </p:nvPr>
        </p:nvSpPr>
        <p:spPr/>
        <p:txBody>
          <a:bodyPr/>
          <a:lstStyle/>
          <a:p>
            <a:fld id="{21055497-66D4-BB4F-8CA5-9D50ADA9F24D}" type="slidenum">
              <a:rPr lang="en-US" smtClean="0"/>
              <a:t>‹#›</a:t>
            </a:fld>
            <a:endParaRPr lang="en-US"/>
          </a:p>
        </p:txBody>
      </p:sp>
    </p:spTree>
    <p:extLst>
      <p:ext uri="{BB962C8B-B14F-4D97-AF65-F5344CB8AC3E}">
        <p14:creationId xmlns:p14="http://schemas.microsoft.com/office/powerpoint/2010/main" val="2789949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EA8F2D-F587-C3B0-47E9-25EA32FFA2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5E9F2F-BB03-DB79-EFE5-E92AB5E4B9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AEA35-AF68-852F-9B0D-441CA988B4F8}"/>
              </a:ext>
            </a:extLst>
          </p:cNvPr>
          <p:cNvSpPr>
            <a:spLocks noGrp="1"/>
          </p:cNvSpPr>
          <p:nvPr>
            <p:ph type="dt" sz="half" idx="10"/>
          </p:nvPr>
        </p:nvSpPr>
        <p:spPr/>
        <p:txBody>
          <a:bodyPr/>
          <a:lstStyle/>
          <a:p>
            <a:fld id="{90DC7B77-4640-A240-811A-E644D818C691}" type="datetimeFigureOut">
              <a:rPr lang="en-US" smtClean="0"/>
              <a:t>10/17/2024</a:t>
            </a:fld>
            <a:endParaRPr lang="en-US"/>
          </a:p>
        </p:txBody>
      </p:sp>
      <p:sp>
        <p:nvSpPr>
          <p:cNvPr id="5" name="Footer Placeholder 4">
            <a:extLst>
              <a:ext uri="{FF2B5EF4-FFF2-40B4-BE49-F238E27FC236}">
                <a16:creationId xmlns:a16="http://schemas.microsoft.com/office/drawing/2014/main" id="{9993FEC9-84A7-3F75-4910-FCFBACA7B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328D4-0480-7402-67A6-B13B1FDE2759}"/>
              </a:ext>
            </a:extLst>
          </p:cNvPr>
          <p:cNvSpPr>
            <a:spLocks noGrp="1"/>
          </p:cNvSpPr>
          <p:nvPr>
            <p:ph type="sldNum" sz="quarter" idx="12"/>
          </p:nvPr>
        </p:nvSpPr>
        <p:spPr/>
        <p:txBody>
          <a:bodyPr/>
          <a:lstStyle/>
          <a:p>
            <a:fld id="{21055497-66D4-BB4F-8CA5-9D50ADA9F24D}" type="slidenum">
              <a:rPr lang="en-US" smtClean="0"/>
              <a:t>‹#›</a:t>
            </a:fld>
            <a:endParaRPr lang="en-US"/>
          </a:p>
        </p:txBody>
      </p:sp>
    </p:spTree>
    <p:extLst>
      <p:ext uri="{BB962C8B-B14F-4D97-AF65-F5344CB8AC3E}">
        <p14:creationId xmlns:p14="http://schemas.microsoft.com/office/powerpoint/2010/main" val="2295991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tart-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38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98BC5F-A8D3-463C-1021-232D8E64F2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3D2743-E848-12F9-846E-F77A55873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55F66-1714-21FD-A597-907DF2958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DC7B77-4640-A240-811A-E644D818C691}" type="datetimeFigureOut">
              <a:rPr lang="en-US" smtClean="0"/>
              <a:t>10/17/2024</a:t>
            </a:fld>
            <a:endParaRPr lang="en-US"/>
          </a:p>
        </p:txBody>
      </p:sp>
      <p:sp>
        <p:nvSpPr>
          <p:cNvPr id="5" name="Footer Placeholder 4">
            <a:extLst>
              <a:ext uri="{FF2B5EF4-FFF2-40B4-BE49-F238E27FC236}">
                <a16:creationId xmlns:a16="http://schemas.microsoft.com/office/drawing/2014/main" id="{114BB8F5-3DAE-DCC3-B6C0-F1E54FCF24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0E9F823-8353-30AD-A18D-5A83E2E70D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055497-66D4-BB4F-8CA5-9D50ADA9F24D}" type="slidenum">
              <a:rPr lang="en-US" smtClean="0"/>
              <a:t>‹#›</a:t>
            </a:fld>
            <a:endParaRPr lang="en-US"/>
          </a:p>
        </p:txBody>
      </p:sp>
    </p:spTree>
    <p:extLst>
      <p:ext uri="{BB962C8B-B14F-4D97-AF65-F5344CB8AC3E}">
        <p14:creationId xmlns:p14="http://schemas.microsoft.com/office/powerpoint/2010/main" val="37561118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50.jpg"/><Relationship Id="rId7" Type="http://schemas.openxmlformats.org/officeDocument/2006/relationships/diagramQuickStyle" Target="../diagrams/quickStyle12.xml"/><Relationship Id="rId2" Type="http://schemas.openxmlformats.org/officeDocument/2006/relationships/image" Target="../media/image49.jpg"/><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51.jpg"/><Relationship Id="rId9" Type="http://schemas.microsoft.com/office/2007/relationships/diagramDrawing" Target="../diagrams/drawing1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5.emf"/><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96D09A-25B0-0B4B-A03E-AA808049782D}"/>
              </a:ext>
            </a:extLst>
          </p:cNvPr>
          <p:cNvSpPr/>
          <p:nvPr/>
        </p:nvSpPr>
        <p:spPr>
          <a:xfrm>
            <a:off x="0" y="5340096"/>
            <a:ext cx="12188952" cy="1517904"/>
          </a:xfrm>
          <a:prstGeom prst="rect">
            <a:avLst/>
          </a:prstGeom>
          <a:solidFill>
            <a:srgbClr val="3834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pic>
        <p:nvPicPr>
          <p:cNvPr id="6" name="Picture 5">
            <a:extLst>
              <a:ext uri="{FF2B5EF4-FFF2-40B4-BE49-F238E27FC236}">
                <a16:creationId xmlns:a16="http://schemas.microsoft.com/office/drawing/2014/main" id="{7F21F501-01CE-304F-BA25-5D0CA6FEFA58}"/>
              </a:ext>
            </a:extLst>
          </p:cNvPr>
          <p:cNvPicPr>
            <a:picLocks noChangeAspect="1"/>
          </p:cNvPicPr>
          <p:nvPr/>
        </p:nvPicPr>
        <p:blipFill>
          <a:blip r:embed="rId3"/>
          <a:stretch>
            <a:fillRect/>
          </a:stretch>
        </p:blipFill>
        <p:spPr>
          <a:xfrm>
            <a:off x="535938" y="5615292"/>
            <a:ext cx="7040880" cy="967511"/>
          </a:xfrm>
          <a:prstGeom prst="rect">
            <a:avLst/>
          </a:prstGeom>
        </p:spPr>
      </p:pic>
      <p:pic>
        <p:nvPicPr>
          <p:cNvPr id="7" name="Picture 6">
            <a:extLst>
              <a:ext uri="{FF2B5EF4-FFF2-40B4-BE49-F238E27FC236}">
                <a16:creationId xmlns:a16="http://schemas.microsoft.com/office/drawing/2014/main" id="{BC49DD12-946C-434F-B374-F17691E7DC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4538" y="811173"/>
            <a:ext cx="4643488" cy="5484435"/>
          </a:xfrm>
          <a:prstGeom prst="rect">
            <a:avLst/>
          </a:prstGeom>
        </p:spPr>
      </p:pic>
      <p:sp>
        <p:nvSpPr>
          <p:cNvPr id="8" name="Title 11">
            <a:extLst>
              <a:ext uri="{FF2B5EF4-FFF2-40B4-BE49-F238E27FC236}">
                <a16:creationId xmlns:a16="http://schemas.microsoft.com/office/drawing/2014/main" id="{6709D942-BD9E-494D-A4AB-3D2CA418C98A}"/>
              </a:ext>
            </a:extLst>
          </p:cNvPr>
          <p:cNvSpPr txBox="1">
            <a:spLocks/>
          </p:cNvSpPr>
          <p:nvPr/>
        </p:nvSpPr>
        <p:spPr>
          <a:xfrm>
            <a:off x="618316" y="1585651"/>
            <a:ext cx="6836313" cy="1856926"/>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800" b="1" i="0" kern="1200">
                <a:solidFill>
                  <a:srgbClr val="00646F"/>
                </a:solidFill>
                <a:latin typeface="Signika" panose="02010003020600000004" pitchFamily="2" charset="0"/>
                <a:ea typeface="+mj-ea"/>
                <a:cs typeface="+mj-cs"/>
              </a:defRPr>
            </a:lvl1pPr>
          </a:lstStyle>
          <a:p>
            <a:pPr>
              <a:spcAft>
                <a:spcPts val="600"/>
              </a:spcAft>
            </a:pPr>
            <a:r>
              <a:rPr lang="en-CA" sz="3000" dirty="0">
                <a:solidFill>
                  <a:schemeClr val="tx1"/>
                </a:solidFill>
                <a:latin typeface="Open Sans"/>
                <a:ea typeface="Open Sans"/>
                <a:cs typeface="Open Sans"/>
              </a:rPr>
              <a:t>Getting the best for our children: First Nations Child and Family Services </a:t>
            </a:r>
          </a:p>
        </p:txBody>
      </p:sp>
      <p:sp>
        <p:nvSpPr>
          <p:cNvPr id="9" name="Title 11">
            <a:extLst>
              <a:ext uri="{FF2B5EF4-FFF2-40B4-BE49-F238E27FC236}">
                <a16:creationId xmlns:a16="http://schemas.microsoft.com/office/drawing/2014/main" id="{C646EBFF-773B-AD44-AE36-A464708F2439}"/>
              </a:ext>
            </a:extLst>
          </p:cNvPr>
          <p:cNvSpPr txBox="1">
            <a:spLocks/>
          </p:cNvSpPr>
          <p:nvPr/>
        </p:nvSpPr>
        <p:spPr>
          <a:xfrm>
            <a:off x="698862" y="3665680"/>
            <a:ext cx="6368688" cy="1399220"/>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800" b="1" i="0" kern="1200">
                <a:solidFill>
                  <a:srgbClr val="00646F"/>
                </a:solidFill>
                <a:latin typeface="Signika" panose="02010003020600000004" pitchFamily="2" charset="0"/>
                <a:ea typeface="+mj-ea"/>
                <a:cs typeface="+mj-cs"/>
              </a:defRPr>
            </a:lvl1pPr>
          </a:lstStyle>
          <a:p>
            <a:r>
              <a:rPr lang="en-CA"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Presented by</a:t>
            </a:r>
          </a:p>
          <a:p>
            <a:r>
              <a:rPr lang="en-CA"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Cindy Blackstock</a:t>
            </a:r>
          </a:p>
          <a:p>
            <a:r>
              <a:rPr lang="en-CA" sz="2000" dirty="0">
                <a:solidFill>
                  <a:schemeClr val="bg2">
                    <a:lumMod val="50000"/>
                  </a:schemeClr>
                </a:solidFill>
                <a:latin typeface="Open Sans"/>
                <a:ea typeface="Open Sans"/>
                <a:cs typeface="Open Sans"/>
              </a:rPr>
              <a:t>October 17, 2024</a:t>
            </a:r>
          </a:p>
          <a:p>
            <a:endParaRPr lang="en-CA" sz="2000" dirty="0">
              <a:solidFill>
                <a:schemeClr val="bg2">
                  <a:lumMod val="50000"/>
                </a:schemeClr>
              </a:solidFill>
              <a:latin typeface="Open Sans"/>
              <a:ea typeface="Open Sans"/>
              <a:cs typeface="Open Sans"/>
            </a:endParaRPr>
          </a:p>
          <a:p>
            <a:endParaRPr lang="en-CA" sz="2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1">
            <a:extLst>
              <a:ext uri="{FF2B5EF4-FFF2-40B4-BE49-F238E27FC236}">
                <a16:creationId xmlns:a16="http://schemas.microsoft.com/office/drawing/2014/main" id="{492BB56E-FD01-E2DF-78B2-3B7DF6B83439}"/>
              </a:ext>
            </a:extLst>
          </p:cNvPr>
          <p:cNvSpPr txBox="1">
            <a:spLocks/>
          </p:cNvSpPr>
          <p:nvPr/>
        </p:nvSpPr>
        <p:spPr>
          <a:xfrm>
            <a:off x="618316" y="699281"/>
            <a:ext cx="3911238" cy="882544"/>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800" b="1" i="0" kern="1200">
                <a:solidFill>
                  <a:srgbClr val="00646F"/>
                </a:solidFill>
                <a:latin typeface="Signika" panose="02010003020600000004" pitchFamily="2" charset="0"/>
                <a:ea typeface="+mj-ea"/>
                <a:cs typeface="+mj-cs"/>
              </a:defRPr>
            </a:lvl1pPr>
          </a:lstStyle>
          <a:p>
            <a:pPr>
              <a:spcAft>
                <a:spcPts val="600"/>
              </a:spcAft>
            </a:pPr>
            <a:r>
              <a:rPr lang="en-CA" sz="4000" dirty="0">
                <a:solidFill>
                  <a:schemeClr val="tx1"/>
                </a:solidFill>
                <a:latin typeface="Aptos Display"/>
                <a:ea typeface="Open Sans"/>
                <a:cs typeface="Open Sans"/>
              </a:rPr>
              <a:t>We Can Do Better</a:t>
            </a:r>
            <a:endParaRPr lang="en-US" sz="4000" dirty="0">
              <a:solidFill>
                <a:schemeClr val="tx1"/>
              </a:solidFill>
              <a:latin typeface="Aptos Display"/>
            </a:endParaRPr>
          </a:p>
        </p:txBody>
      </p:sp>
    </p:spTree>
    <p:extLst>
      <p:ext uri="{BB962C8B-B14F-4D97-AF65-F5344CB8AC3E}">
        <p14:creationId xmlns:p14="http://schemas.microsoft.com/office/powerpoint/2010/main" val="189136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478E-6E4D-1544-ED19-87856D37630D}"/>
              </a:ext>
            </a:extLst>
          </p:cNvPr>
          <p:cNvSpPr>
            <a:spLocks noGrp="1"/>
          </p:cNvSpPr>
          <p:nvPr>
            <p:ph type="title"/>
          </p:nvPr>
        </p:nvSpPr>
        <p:spPr/>
        <p:txBody>
          <a:bodyPr/>
          <a:lstStyle/>
          <a:p>
            <a:r>
              <a:rPr lang="en-US" dirty="0"/>
              <a:t>FSA Governance</a:t>
            </a:r>
          </a:p>
        </p:txBody>
      </p:sp>
      <p:graphicFrame>
        <p:nvGraphicFramePr>
          <p:cNvPr id="5" name="Content Placeholder 2">
            <a:extLst>
              <a:ext uri="{FF2B5EF4-FFF2-40B4-BE49-F238E27FC236}">
                <a16:creationId xmlns:a16="http://schemas.microsoft.com/office/drawing/2014/main" id="{5F0A762F-A9FA-7DDD-22AC-F81D974D7D3E}"/>
              </a:ext>
            </a:extLst>
          </p:cNvPr>
          <p:cNvGraphicFramePr>
            <a:graphicFrameLocks noGrp="1"/>
          </p:cNvGraphicFramePr>
          <p:nvPr>
            <p:ph idx="1"/>
            <p:extLst>
              <p:ext uri="{D42A27DB-BD31-4B8C-83A1-F6EECF244321}">
                <p14:modId xmlns:p14="http://schemas.microsoft.com/office/powerpoint/2010/main" val="23221586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168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7F8CE-305F-AC57-3517-0EB318492CB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000"/>
              <a:t>A Regional Reform Implementation Committee will not fix FSA governance flaws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FD7BB0-91C3-7FF8-0A75-1E52BD083F48}"/>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1500" b="1" dirty="0"/>
              <a:t>RIC supplants First Nations decision making</a:t>
            </a:r>
            <a:endParaRPr lang="en-US" sz="1500" dirty="0"/>
          </a:p>
          <a:p>
            <a:r>
              <a:rPr lang="en-US" sz="1500" b="1" dirty="0"/>
              <a:t>Regions nominate representatives and Parties to the Agreement choose and appoint</a:t>
            </a:r>
          </a:p>
          <a:p>
            <a:r>
              <a:rPr lang="en-US" sz="1500" b="1" dirty="0"/>
              <a:t>RIC operates confidentially </a:t>
            </a:r>
            <a:r>
              <a:rPr lang="en-US" sz="1500" dirty="0"/>
              <a:t>thus proper representation difficult if not impossible</a:t>
            </a:r>
          </a:p>
          <a:p>
            <a:r>
              <a:rPr lang="en-US" sz="1500" b="1" dirty="0"/>
              <a:t>Parties, including Canada, oversee and control 6 committees/structures and technical groups </a:t>
            </a:r>
          </a:p>
        </p:txBody>
      </p:sp>
      <p:pic>
        <p:nvPicPr>
          <p:cNvPr id="5" name="Content Placeholder 4" descr="A painting of a wave&#10;&#10;Description automatically generated">
            <a:extLst>
              <a:ext uri="{FF2B5EF4-FFF2-40B4-BE49-F238E27FC236}">
                <a16:creationId xmlns:a16="http://schemas.microsoft.com/office/drawing/2014/main" id="{AB7FA853-95BF-E950-D52C-BAD71614B7CB}"/>
              </a:ext>
            </a:extLst>
          </p:cNvPr>
          <p:cNvPicPr>
            <a:picLocks noGrp="1" noChangeAspect="1"/>
          </p:cNvPicPr>
          <p:nvPr>
            <p:ph sz="half" idx="2"/>
          </p:nvPr>
        </p:nvPicPr>
        <p:blipFill rotWithShape="1">
          <a:blip r:embed="rId2"/>
          <a:srcRect l="3061" r="5757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52846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4BC0EC-3AF6-AC2D-8E69-4307B09E68E1}"/>
              </a:ext>
            </a:extLst>
          </p:cNvPr>
          <p:cNvSpPr>
            <a:spLocks noGrp="1"/>
          </p:cNvSpPr>
          <p:nvPr>
            <p:ph type="title"/>
          </p:nvPr>
        </p:nvSpPr>
        <p:spPr>
          <a:xfrm>
            <a:off x="838200" y="1412488"/>
            <a:ext cx="2899189" cy="4363844"/>
          </a:xfrm>
        </p:spPr>
        <p:txBody>
          <a:bodyPr anchor="t">
            <a:normAutofit/>
          </a:bodyPr>
          <a:lstStyle/>
          <a:p>
            <a:r>
              <a:rPr lang="en-US" sz="3100">
                <a:solidFill>
                  <a:srgbClr val="FFFFFF"/>
                </a:solidFill>
              </a:rPr>
              <a:t>Reform Implementation Committee Terms of Reference (Appendix 8)</a:t>
            </a:r>
          </a:p>
        </p:txBody>
      </p:sp>
      <p:sp>
        <p:nvSpPr>
          <p:cNvPr id="3" name="Content Placeholder 2">
            <a:extLst>
              <a:ext uri="{FF2B5EF4-FFF2-40B4-BE49-F238E27FC236}">
                <a16:creationId xmlns:a16="http://schemas.microsoft.com/office/drawing/2014/main" id="{BF34A2B5-8FC8-8FB3-DB71-B79B7AA9ACE4}"/>
              </a:ext>
            </a:extLst>
          </p:cNvPr>
          <p:cNvSpPr>
            <a:spLocks noGrp="1"/>
          </p:cNvSpPr>
          <p:nvPr>
            <p:ph sz="half" idx="1"/>
          </p:nvPr>
        </p:nvSpPr>
        <p:spPr>
          <a:xfrm>
            <a:off x="4380855" y="1412489"/>
            <a:ext cx="3427283" cy="4363844"/>
          </a:xfrm>
        </p:spPr>
        <p:txBody>
          <a:bodyPr>
            <a:normAutofit/>
          </a:bodyPr>
          <a:lstStyle/>
          <a:p>
            <a:r>
              <a:rPr lang="en-US" sz="2000"/>
              <a:t>Section 2.1</a:t>
            </a:r>
          </a:p>
          <a:p>
            <a:pPr marL="0" indent="0">
              <a:buNone/>
            </a:pPr>
            <a:r>
              <a:rPr lang="en-US" sz="2000"/>
              <a:t>The Committee (RIC) is the sole entity charged by the FSA with making recommendations to Canada in regard to the Reformed FNCFS Program</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D3C9458-68D4-DCDD-092B-E3CB580F2761}"/>
              </a:ext>
            </a:extLst>
          </p:cNvPr>
          <p:cNvSpPr>
            <a:spLocks noGrp="1"/>
          </p:cNvSpPr>
          <p:nvPr>
            <p:ph sz="half" idx="2"/>
          </p:nvPr>
        </p:nvSpPr>
        <p:spPr>
          <a:xfrm>
            <a:off x="8451604" y="1412489"/>
            <a:ext cx="3197701" cy="4363844"/>
          </a:xfrm>
        </p:spPr>
        <p:txBody>
          <a:bodyPr>
            <a:normAutofit/>
          </a:bodyPr>
          <a:lstStyle/>
          <a:p>
            <a:r>
              <a:rPr lang="en-US" sz="2000"/>
              <a:t>Section 5.1 Administrative team consisting  of ISC Employees</a:t>
            </a:r>
          </a:p>
          <a:p>
            <a:r>
              <a:rPr lang="en-US" sz="2000"/>
              <a:t>Appendix A: Confidentiality - all proceedings confidential and confidentiality survives the agreement</a:t>
            </a:r>
          </a:p>
          <a:p>
            <a:endParaRPr lang="en-US" sz="2000"/>
          </a:p>
        </p:txBody>
      </p:sp>
    </p:spTree>
    <p:extLst>
      <p:ext uri="{BB962C8B-B14F-4D97-AF65-F5344CB8AC3E}">
        <p14:creationId xmlns:p14="http://schemas.microsoft.com/office/powerpoint/2010/main" val="288730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A9B9-8A8F-AD49-CE40-1AC93356B908}"/>
              </a:ext>
            </a:extLst>
          </p:cNvPr>
          <p:cNvSpPr>
            <a:spLocks noGrp="1"/>
          </p:cNvSpPr>
          <p:nvPr>
            <p:ph type="title"/>
          </p:nvPr>
        </p:nvSpPr>
        <p:spPr>
          <a:xfrm rot="16200000">
            <a:off x="-1325880" y="1947672"/>
            <a:ext cx="5961888" cy="2788920"/>
          </a:xfrm>
        </p:spPr>
        <p:txBody>
          <a:bodyPr anchor="ctr">
            <a:normAutofit/>
          </a:bodyPr>
          <a:lstStyle/>
          <a:p>
            <a:r>
              <a:rPr lang="en-US" dirty="0">
                <a:solidFill>
                  <a:schemeClr val="bg1"/>
                </a:solidFill>
              </a:rPr>
              <a:t>Caring </a:t>
            </a:r>
            <a:r>
              <a:rPr lang="en-US" dirty="0"/>
              <a:t>Society Recommendations: inclusive, transparent and accountable governance</a:t>
            </a:r>
          </a:p>
        </p:txBody>
      </p:sp>
      <p:graphicFrame>
        <p:nvGraphicFramePr>
          <p:cNvPr id="5" name="Content Placeholder 2">
            <a:extLst>
              <a:ext uri="{FF2B5EF4-FFF2-40B4-BE49-F238E27FC236}">
                <a16:creationId xmlns:a16="http://schemas.microsoft.com/office/drawing/2014/main" id="{A94C210F-28C3-2B3C-4CE1-F6C6EF8F9C89}"/>
              </a:ext>
            </a:extLst>
          </p:cNvPr>
          <p:cNvGraphicFramePr>
            <a:graphicFrameLocks noGrp="1"/>
          </p:cNvGraphicFramePr>
          <p:nvPr>
            <p:ph idx="1"/>
            <p:extLst>
              <p:ext uri="{D42A27DB-BD31-4B8C-83A1-F6EECF244321}">
                <p14:modId xmlns:p14="http://schemas.microsoft.com/office/powerpoint/2010/main" val="1817867842"/>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376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8B658C-1AB3-B9D2-C1E9-247023DEE2C7}"/>
              </a:ext>
            </a:extLst>
          </p:cNvPr>
          <p:cNvPicPr>
            <a:picLocks noChangeAspect="1"/>
          </p:cNvPicPr>
          <p:nvPr/>
        </p:nvPicPr>
        <p:blipFill>
          <a:blip r:embed="rId2"/>
          <a:stretch>
            <a:fillRect/>
          </a:stretch>
        </p:blipFill>
        <p:spPr>
          <a:xfrm>
            <a:off x="0" y="0"/>
            <a:ext cx="12831580" cy="7217764"/>
          </a:xfrm>
          <a:prstGeom prst="rect">
            <a:avLst/>
          </a:prstGeom>
        </p:spPr>
      </p:pic>
    </p:spTree>
    <p:extLst>
      <p:ext uri="{BB962C8B-B14F-4D97-AF65-F5344CB8AC3E}">
        <p14:creationId xmlns:p14="http://schemas.microsoft.com/office/powerpoint/2010/main" val="165130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6ADD5-D97D-AAF1-542E-0C6D8D8F35D0}"/>
              </a:ext>
            </a:extLst>
          </p:cNvPr>
          <p:cNvSpPr>
            <a:spLocks noGrp="1"/>
          </p:cNvSpPr>
          <p:nvPr>
            <p:ph type="title"/>
          </p:nvPr>
        </p:nvSpPr>
        <p:spPr>
          <a:xfrm>
            <a:off x="838200" y="620742"/>
            <a:ext cx="10515600" cy="1325563"/>
          </a:xfrm>
        </p:spPr>
        <p:txBody>
          <a:bodyPr>
            <a:normAutofit/>
          </a:bodyPr>
          <a:lstStyle/>
          <a:p>
            <a:r>
              <a:rPr lang="en-US" dirty="0">
                <a:solidFill>
                  <a:srgbClr val="FFFFFF"/>
                </a:solidFill>
              </a:rPr>
              <a:t>Current 	 Funding                                Draft FSA </a:t>
            </a:r>
          </a:p>
        </p:txBody>
      </p:sp>
      <p:cxnSp>
        <p:nvCxnSpPr>
          <p:cNvPr id="16" name="Straight Connector 15">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644748-29AE-44FF-FF54-C7C6E9AA63FD}"/>
              </a:ext>
            </a:extLst>
          </p:cNvPr>
          <p:cNvSpPr>
            <a:spLocks noGrp="1"/>
          </p:cNvSpPr>
          <p:nvPr>
            <p:ph sz="half" idx="1"/>
          </p:nvPr>
        </p:nvSpPr>
        <p:spPr>
          <a:xfrm>
            <a:off x="838200" y="2266345"/>
            <a:ext cx="5097780" cy="3910617"/>
          </a:xfrm>
        </p:spPr>
        <p:txBody>
          <a:bodyPr>
            <a:normAutofit/>
          </a:bodyPr>
          <a:lstStyle/>
          <a:p>
            <a:r>
              <a:rPr lang="en-US" sz="2400" b="1" dirty="0">
                <a:solidFill>
                  <a:srgbClr val="FFFFFF"/>
                </a:solidFill>
              </a:rPr>
              <a:t>Value</a:t>
            </a:r>
            <a:r>
              <a:rPr lang="en-US" sz="2400" dirty="0">
                <a:solidFill>
                  <a:srgbClr val="FFFFFF"/>
                </a:solidFill>
              </a:rPr>
              <a:t>:  45 Billion plus actuals</a:t>
            </a:r>
          </a:p>
          <a:p>
            <a:r>
              <a:rPr lang="en-US" sz="2400" b="1" dirty="0">
                <a:solidFill>
                  <a:srgbClr val="FFFFFF"/>
                </a:solidFill>
              </a:rPr>
              <a:t>Security: </a:t>
            </a:r>
            <a:r>
              <a:rPr lang="en-US" sz="2400" dirty="0">
                <a:solidFill>
                  <a:srgbClr val="FFFFFF"/>
                </a:solidFill>
              </a:rPr>
              <a:t>CHRT orders on most amounts (appeal periods have expired)</a:t>
            </a:r>
          </a:p>
          <a:p>
            <a:r>
              <a:rPr lang="en-US" sz="2400" b="1" dirty="0">
                <a:solidFill>
                  <a:srgbClr val="FFFFFF"/>
                </a:solidFill>
              </a:rPr>
              <a:t>Accountability:  </a:t>
            </a:r>
            <a:r>
              <a:rPr lang="en-US" sz="2400" dirty="0">
                <a:solidFill>
                  <a:srgbClr val="FFFFFF"/>
                </a:solidFill>
              </a:rPr>
              <a:t>CHRT has jurisdiction and can enforce orders</a:t>
            </a:r>
          </a:p>
          <a:p>
            <a:r>
              <a:rPr lang="en-US" sz="2400" b="1" dirty="0">
                <a:solidFill>
                  <a:srgbClr val="FFFFFF"/>
                </a:solidFill>
              </a:rPr>
              <a:t>Children’s Services: </a:t>
            </a:r>
            <a:r>
              <a:rPr lang="en-US" sz="2400" dirty="0">
                <a:solidFill>
                  <a:srgbClr val="FFFFFF"/>
                </a:solidFill>
              </a:rPr>
              <a:t>Funding allocated to service providers AND some funding to First Nations for prevention.</a:t>
            </a:r>
            <a:endParaRPr lang="en-US" sz="2400" b="1" dirty="0">
              <a:solidFill>
                <a:srgbClr val="FFFFFF"/>
              </a:solidFill>
            </a:endParaRPr>
          </a:p>
          <a:p>
            <a:endParaRPr lang="en-US" sz="2400" dirty="0">
              <a:solidFill>
                <a:srgbClr val="FFFFFF"/>
              </a:solidFill>
            </a:endParaRPr>
          </a:p>
          <a:p>
            <a:endParaRPr lang="en-US" sz="2400" dirty="0">
              <a:solidFill>
                <a:srgbClr val="FFFFFF"/>
              </a:solidFill>
            </a:endParaRPr>
          </a:p>
        </p:txBody>
      </p:sp>
      <p:sp>
        <p:nvSpPr>
          <p:cNvPr id="4" name="Content Placeholder 3">
            <a:extLst>
              <a:ext uri="{FF2B5EF4-FFF2-40B4-BE49-F238E27FC236}">
                <a16:creationId xmlns:a16="http://schemas.microsoft.com/office/drawing/2014/main" id="{A34FBD14-2A43-BC1D-8FE1-0E962F7C8E56}"/>
              </a:ext>
            </a:extLst>
          </p:cNvPr>
          <p:cNvSpPr>
            <a:spLocks noGrp="1"/>
          </p:cNvSpPr>
          <p:nvPr>
            <p:ph sz="half" idx="2"/>
          </p:nvPr>
        </p:nvSpPr>
        <p:spPr>
          <a:xfrm>
            <a:off x="6256020" y="2266345"/>
            <a:ext cx="5097780" cy="3910618"/>
          </a:xfrm>
        </p:spPr>
        <p:txBody>
          <a:bodyPr>
            <a:normAutofit/>
          </a:bodyPr>
          <a:lstStyle/>
          <a:p>
            <a:r>
              <a:rPr lang="en-US" sz="1900" b="1">
                <a:solidFill>
                  <a:srgbClr val="FFFFFF"/>
                </a:solidFill>
              </a:rPr>
              <a:t>Value: </a:t>
            </a:r>
            <a:r>
              <a:rPr lang="en-US" sz="1900">
                <a:solidFill>
                  <a:srgbClr val="FFFFFF"/>
                </a:solidFill>
              </a:rPr>
              <a:t>47.8B no actuals</a:t>
            </a:r>
          </a:p>
          <a:p>
            <a:r>
              <a:rPr lang="en-US" sz="1900" b="1">
                <a:solidFill>
                  <a:srgbClr val="FFFFFF"/>
                </a:solidFill>
              </a:rPr>
              <a:t>Security: </a:t>
            </a:r>
            <a:r>
              <a:rPr lang="en-US" sz="1900">
                <a:solidFill>
                  <a:srgbClr val="FFFFFF"/>
                </a:solidFill>
              </a:rPr>
              <a:t>1 year funding with 9 -year projection subject to annual parliamentary appropriations</a:t>
            </a:r>
          </a:p>
          <a:p>
            <a:r>
              <a:rPr lang="en-US" sz="1900" b="1">
                <a:solidFill>
                  <a:srgbClr val="FFFFFF"/>
                </a:solidFill>
              </a:rPr>
              <a:t>Accountability: </a:t>
            </a:r>
            <a:r>
              <a:rPr lang="en-US" sz="1900">
                <a:solidFill>
                  <a:srgbClr val="FFFFFF"/>
                </a:solidFill>
              </a:rPr>
              <a:t>First Nations Tribunal: cannot order more funds or address systemic cases</a:t>
            </a:r>
          </a:p>
          <a:p>
            <a:r>
              <a:rPr lang="en-US" sz="1900" b="1">
                <a:solidFill>
                  <a:srgbClr val="FFFFFF"/>
                </a:solidFill>
              </a:rPr>
              <a:t>Funding for Children and Families Services: </a:t>
            </a:r>
            <a:r>
              <a:rPr lang="en-US" sz="1900">
                <a:solidFill>
                  <a:srgbClr val="FFFFFF"/>
                </a:solidFill>
              </a:rPr>
              <a:t>Misalignment between responsibilities and funding. Agencies shortchanged nearly $10 Billion over 5 years; no capacity building funding for First Nations.</a:t>
            </a:r>
          </a:p>
          <a:p>
            <a:endParaRPr lang="en-US" sz="1900">
              <a:solidFill>
                <a:srgbClr val="FFFFFF"/>
              </a:solidFill>
            </a:endParaRPr>
          </a:p>
        </p:txBody>
      </p:sp>
    </p:spTree>
    <p:extLst>
      <p:ext uri="{BB962C8B-B14F-4D97-AF65-F5344CB8AC3E}">
        <p14:creationId xmlns:p14="http://schemas.microsoft.com/office/powerpoint/2010/main" val="247334579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68FB-B8B2-9BA3-EEE7-38FEF425E25B}"/>
              </a:ext>
            </a:extLst>
          </p:cNvPr>
          <p:cNvSpPr>
            <a:spLocks noGrp="1"/>
          </p:cNvSpPr>
          <p:nvPr>
            <p:ph type="title"/>
          </p:nvPr>
        </p:nvSpPr>
        <p:spPr>
          <a:xfrm>
            <a:off x="761800" y="762001"/>
            <a:ext cx="5334197" cy="1708242"/>
          </a:xfrm>
        </p:spPr>
        <p:txBody>
          <a:bodyPr anchor="ctr">
            <a:normAutofit/>
          </a:bodyPr>
          <a:lstStyle/>
          <a:p>
            <a:r>
              <a:rPr lang="en-US" sz="4000" dirty="0"/>
              <a:t>Existing CHRT orders on Child and Family funding</a:t>
            </a:r>
          </a:p>
        </p:txBody>
      </p:sp>
      <p:sp>
        <p:nvSpPr>
          <p:cNvPr id="3" name="Content Placeholder 2">
            <a:extLst>
              <a:ext uri="{FF2B5EF4-FFF2-40B4-BE49-F238E27FC236}">
                <a16:creationId xmlns:a16="http://schemas.microsoft.com/office/drawing/2014/main" id="{9693A47C-DBA8-8535-F6ED-CB459BB59164}"/>
              </a:ext>
            </a:extLst>
          </p:cNvPr>
          <p:cNvSpPr>
            <a:spLocks noGrp="1"/>
          </p:cNvSpPr>
          <p:nvPr>
            <p:ph idx="1"/>
          </p:nvPr>
        </p:nvSpPr>
        <p:spPr>
          <a:xfrm>
            <a:off x="761800" y="2470244"/>
            <a:ext cx="5334197" cy="3769835"/>
          </a:xfrm>
        </p:spPr>
        <p:txBody>
          <a:bodyPr anchor="ctr">
            <a:normAutofit/>
          </a:bodyPr>
          <a:lstStyle/>
          <a:p>
            <a:r>
              <a:rPr lang="en-US" sz="1600" b="1" dirty="0"/>
              <a:t>2018 CHRT 4- </a:t>
            </a:r>
            <a:r>
              <a:rPr lang="en-US" sz="1600" dirty="0"/>
              <a:t>Canada pays the actual cost of intake and assessment, building repairs, legal and (prevention/least disruptive measures actuals replaced by 2022 CHRT 4)</a:t>
            </a:r>
          </a:p>
          <a:p>
            <a:r>
              <a:rPr lang="en-US" sz="1600" b="1" dirty="0"/>
              <a:t>2018 CHRT 8- </a:t>
            </a:r>
            <a:r>
              <a:rPr lang="en-US" sz="1600" dirty="0"/>
              <a:t>Canada to pay for band representatives</a:t>
            </a:r>
          </a:p>
          <a:p>
            <a:r>
              <a:rPr lang="en-US" sz="1600" dirty="0"/>
              <a:t> </a:t>
            </a:r>
            <a:r>
              <a:rPr lang="en-US" sz="1600" b="1" dirty="0"/>
              <a:t>2021 CHRT 41- </a:t>
            </a:r>
            <a:r>
              <a:rPr lang="en-US" sz="1600" dirty="0"/>
              <a:t>Canada must fund the actual cost of capital for the provision of child and family services and Jordan’s Principle</a:t>
            </a:r>
          </a:p>
          <a:p>
            <a:r>
              <a:rPr lang="en-US" sz="1600" b="1" dirty="0"/>
              <a:t>2022 CHRT 4- </a:t>
            </a:r>
            <a:r>
              <a:rPr lang="en-US" sz="1600" dirty="0"/>
              <a:t>Canada must fund prevention at 2500 per resident on reserve adjusted by inflation and population, post majority services, and band representative services.  The Expert Advisory Committee is mandated to develop and implement a work plan to ensure Canada’s discrimination stops and does not recur.</a:t>
            </a:r>
          </a:p>
        </p:txBody>
      </p:sp>
      <p:pic>
        <p:nvPicPr>
          <p:cNvPr id="5" name="Picture 4" descr="Wooden blocks stacked to create a bar graph">
            <a:extLst>
              <a:ext uri="{FF2B5EF4-FFF2-40B4-BE49-F238E27FC236}">
                <a16:creationId xmlns:a16="http://schemas.microsoft.com/office/drawing/2014/main" id="{BEB67F72-AE1D-582A-6029-E8CAB570EFCF}"/>
              </a:ext>
            </a:extLst>
          </p:cNvPr>
          <p:cNvPicPr>
            <a:picLocks noChangeAspect="1"/>
          </p:cNvPicPr>
          <p:nvPr/>
        </p:nvPicPr>
        <p:blipFill>
          <a:blip r:embed="rId2"/>
          <a:srcRect l="28962" r="1920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706821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A32BC6-B2C4-FC4D-3F23-3E033B2055E8}"/>
              </a:ext>
            </a:extLst>
          </p:cNvPr>
          <p:cNvSpPr>
            <a:spLocks noGrp="1"/>
          </p:cNvSpPr>
          <p:nvPr>
            <p:ph type="title"/>
          </p:nvPr>
        </p:nvSpPr>
        <p:spPr>
          <a:xfrm>
            <a:off x="761800" y="762001"/>
            <a:ext cx="5334197" cy="1708242"/>
          </a:xfrm>
        </p:spPr>
        <p:txBody>
          <a:bodyPr anchor="ctr">
            <a:normAutofit/>
          </a:bodyPr>
          <a:lstStyle/>
          <a:p>
            <a:r>
              <a:rPr lang="en-US" sz="4000" dirty="0"/>
              <a:t>Canada’s Current Funding Obligations</a:t>
            </a:r>
          </a:p>
        </p:txBody>
      </p:sp>
      <p:sp>
        <p:nvSpPr>
          <p:cNvPr id="3" name="Content Placeholder 2">
            <a:extLst>
              <a:ext uri="{FF2B5EF4-FFF2-40B4-BE49-F238E27FC236}">
                <a16:creationId xmlns:a16="http://schemas.microsoft.com/office/drawing/2014/main" id="{09826D5B-DC0A-934D-9462-48D49211DD9F}"/>
              </a:ext>
            </a:extLst>
          </p:cNvPr>
          <p:cNvSpPr>
            <a:spLocks noGrp="1"/>
          </p:cNvSpPr>
          <p:nvPr>
            <p:ph idx="1"/>
          </p:nvPr>
        </p:nvSpPr>
        <p:spPr>
          <a:xfrm>
            <a:off x="761800" y="2470244"/>
            <a:ext cx="5334197" cy="3769835"/>
          </a:xfrm>
        </p:spPr>
        <p:txBody>
          <a:bodyPr anchor="ctr">
            <a:normAutofit fontScale="92500" lnSpcReduction="10000"/>
          </a:bodyPr>
          <a:lstStyle/>
          <a:p>
            <a:r>
              <a:rPr lang="en-US" sz="2000" dirty="0"/>
              <a:t>AIP from December 2021 to December 2026 19.8 B</a:t>
            </a:r>
          </a:p>
          <a:p>
            <a:r>
              <a:rPr lang="en-US" sz="2000" dirty="0"/>
              <a:t>Capital order granted on November 16, 2021 so it was just getting rolling in fiscal 2021/2022</a:t>
            </a:r>
          </a:p>
          <a:p>
            <a:r>
              <a:rPr lang="en-US" sz="2000" dirty="0"/>
              <a:t>Adjusted for inflation and population – approx. 22.5 billion over five years</a:t>
            </a:r>
          </a:p>
          <a:p>
            <a:r>
              <a:rPr lang="en-US" sz="2000" dirty="0"/>
              <a:t>Doubled for ten-year time frame= 45 B plus actual costs for capital, intake and assessment, children in care, building repairs and child and family related legal. </a:t>
            </a:r>
          </a:p>
          <a:p>
            <a:r>
              <a:rPr lang="en-US" sz="2000" dirty="0"/>
              <a:t>Not covered by current CHRT orders but currently committed via AIP (housing: remaining 1.37B ending 27/28) (Appendix 1)</a:t>
            </a:r>
          </a:p>
        </p:txBody>
      </p:sp>
      <p:pic>
        <p:nvPicPr>
          <p:cNvPr id="5" name="Picture 4" descr="Three mini houses made of legos">
            <a:extLst>
              <a:ext uri="{FF2B5EF4-FFF2-40B4-BE49-F238E27FC236}">
                <a16:creationId xmlns:a16="http://schemas.microsoft.com/office/drawing/2014/main" id="{952E90AD-9428-AFE8-B5CA-8868D51BB58C}"/>
              </a:ext>
            </a:extLst>
          </p:cNvPr>
          <p:cNvPicPr>
            <a:picLocks noChangeAspect="1"/>
          </p:cNvPicPr>
          <p:nvPr/>
        </p:nvPicPr>
        <p:blipFill>
          <a:blip r:embed="rId2"/>
          <a:srcRect l="15957" r="3240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824938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e chart with numbers and text&#10;&#10;Description automatically generated">
            <a:extLst>
              <a:ext uri="{FF2B5EF4-FFF2-40B4-BE49-F238E27FC236}">
                <a16:creationId xmlns:a16="http://schemas.microsoft.com/office/drawing/2014/main" id="{DED4267F-EC6D-AF0B-4F52-67DE0C703E2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23743"/>
          <a:stretch/>
        </p:blipFill>
        <p:spPr>
          <a:xfrm>
            <a:off x="20" y="1282"/>
            <a:ext cx="12191980" cy="6856718"/>
          </a:xfrm>
          <a:prstGeom prst="rect">
            <a:avLst/>
          </a:prstGeom>
        </p:spPr>
      </p:pic>
    </p:spTree>
    <p:extLst>
      <p:ext uri="{BB962C8B-B14F-4D97-AF65-F5344CB8AC3E}">
        <p14:creationId xmlns:p14="http://schemas.microsoft.com/office/powerpoint/2010/main" val="2119560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A6BC3-9006-8785-6AA6-F3EB4A169F17}"/>
              </a:ext>
            </a:extLst>
          </p:cNvPr>
          <p:cNvSpPr>
            <a:spLocks noGrp="1"/>
          </p:cNvSpPr>
          <p:nvPr>
            <p:ph type="title"/>
          </p:nvPr>
        </p:nvSpPr>
        <p:spPr>
          <a:xfrm>
            <a:off x="761803" y="350196"/>
            <a:ext cx="4646904" cy="1624520"/>
          </a:xfrm>
        </p:spPr>
        <p:txBody>
          <a:bodyPr anchor="ctr">
            <a:normAutofit fontScale="90000"/>
          </a:bodyPr>
          <a:lstStyle/>
          <a:p>
            <a:r>
              <a:rPr lang="en-US" sz="4000" dirty="0"/>
              <a:t>Roll over of current spending in FSA Appendix 1: approx. 4.49B per annum</a:t>
            </a:r>
          </a:p>
        </p:txBody>
      </p:sp>
      <p:sp>
        <p:nvSpPr>
          <p:cNvPr id="3" name="Content Placeholder 2">
            <a:extLst>
              <a:ext uri="{FF2B5EF4-FFF2-40B4-BE49-F238E27FC236}">
                <a16:creationId xmlns:a16="http://schemas.microsoft.com/office/drawing/2014/main" id="{3C30D19D-2603-BADE-975C-17FB7BBA5CBD}"/>
              </a:ext>
            </a:extLst>
          </p:cNvPr>
          <p:cNvSpPr>
            <a:spLocks noGrp="1"/>
          </p:cNvSpPr>
          <p:nvPr>
            <p:ph idx="1"/>
          </p:nvPr>
        </p:nvSpPr>
        <p:spPr>
          <a:xfrm>
            <a:off x="761802" y="2743200"/>
            <a:ext cx="4646905" cy="3613149"/>
          </a:xfrm>
        </p:spPr>
        <p:txBody>
          <a:bodyPr anchor="ctr">
            <a:normAutofit lnSpcReduction="10000"/>
          </a:bodyPr>
          <a:lstStyle/>
          <a:p>
            <a:r>
              <a:rPr lang="en-US" sz="2000" dirty="0"/>
              <a:t>Baseline funding ($1.28B)</a:t>
            </a:r>
          </a:p>
          <a:p>
            <a:r>
              <a:rPr lang="en-US" sz="2000" dirty="0"/>
              <a:t>Prevention ($1.42B)</a:t>
            </a:r>
          </a:p>
          <a:p>
            <a:r>
              <a:rPr lang="en-US" sz="2000" dirty="0"/>
              <a:t>IT/Results/Emergency/Household: 204.1M</a:t>
            </a:r>
          </a:p>
          <a:p>
            <a:r>
              <a:rPr lang="en-US" sz="2000" dirty="0"/>
              <a:t>FN Rep in Ontario (84.3 M)</a:t>
            </a:r>
          </a:p>
          <a:p>
            <a:r>
              <a:rPr lang="en-US" sz="2000" dirty="0"/>
              <a:t>FN Rep outside Ontario (127.3M)</a:t>
            </a:r>
          </a:p>
          <a:p>
            <a:r>
              <a:rPr lang="en-US" sz="2000" dirty="0"/>
              <a:t>Post </a:t>
            </a:r>
            <a:r>
              <a:rPr lang="en-US" sz="2000" dirty="0" err="1"/>
              <a:t>Marjority</a:t>
            </a:r>
            <a:r>
              <a:rPr lang="en-US" sz="2000" dirty="0"/>
              <a:t>(120.7M)</a:t>
            </a:r>
          </a:p>
          <a:p>
            <a:r>
              <a:rPr lang="en-US" sz="2000" dirty="0"/>
              <a:t>Capital (424.2M)</a:t>
            </a:r>
          </a:p>
          <a:p>
            <a:r>
              <a:rPr lang="en-US" sz="2000" dirty="0"/>
              <a:t>Housing 413.1M</a:t>
            </a:r>
          </a:p>
          <a:p>
            <a:r>
              <a:rPr lang="en-US" sz="2000" dirty="0"/>
              <a:t>Remoteness (23/24) was 414.5M</a:t>
            </a:r>
          </a:p>
        </p:txBody>
      </p:sp>
      <p:pic>
        <p:nvPicPr>
          <p:cNvPr id="5" name="Picture 4" descr="Calculator, pen, compass, money and a paper with graphs printed on it">
            <a:extLst>
              <a:ext uri="{FF2B5EF4-FFF2-40B4-BE49-F238E27FC236}">
                <a16:creationId xmlns:a16="http://schemas.microsoft.com/office/drawing/2014/main" id="{DAC5B88E-4AF1-2064-71F7-69C08DD3D044}"/>
              </a:ext>
            </a:extLst>
          </p:cNvPr>
          <p:cNvPicPr>
            <a:picLocks noChangeAspect="1"/>
          </p:cNvPicPr>
          <p:nvPr/>
        </p:nvPicPr>
        <p:blipFill>
          <a:blip r:embed="rId2"/>
          <a:srcRect l="25303" r="21080" b="-2"/>
          <a:stretch/>
        </p:blipFill>
        <p:spPr>
          <a:xfrm>
            <a:off x="6096000" y="1"/>
            <a:ext cx="6102825" cy="6858000"/>
          </a:xfrm>
          <a:prstGeom prst="rect">
            <a:avLst/>
          </a:prstGeom>
        </p:spPr>
      </p:pic>
    </p:spTree>
    <p:extLst>
      <p:ext uri="{BB962C8B-B14F-4D97-AF65-F5344CB8AC3E}">
        <p14:creationId xmlns:p14="http://schemas.microsoft.com/office/powerpoint/2010/main" val="75799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FE4D-8862-7227-D370-BA0FFC10C5F1}"/>
              </a:ext>
            </a:extLst>
          </p:cNvPr>
          <p:cNvSpPr>
            <a:spLocks noGrp="1"/>
          </p:cNvSpPr>
          <p:nvPr>
            <p:ph type="title"/>
          </p:nvPr>
        </p:nvSpPr>
        <p:spPr>
          <a:xfrm>
            <a:off x="5868557" y="1138036"/>
            <a:ext cx="5444382" cy="1402470"/>
          </a:xfrm>
        </p:spPr>
        <p:txBody>
          <a:bodyPr anchor="t">
            <a:normAutofit/>
          </a:bodyPr>
          <a:lstStyle/>
          <a:p>
            <a:r>
              <a:rPr lang="en-US" sz="3200" b="1" dirty="0"/>
              <a:t>Disclosure</a:t>
            </a:r>
          </a:p>
        </p:txBody>
      </p:sp>
      <p:pic>
        <p:nvPicPr>
          <p:cNvPr id="5" name="Picture 4" descr="A hand of two adults and a kid on top of each other">
            <a:extLst>
              <a:ext uri="{FF2B5EF4-FFF2-40B4-BE49-F238E27FC236}">
                <a16:creationId xmlns:a16="http://schemas.microsoft.com/office/drawing/2014/main" id="{D3174E74-3506-376D-CB33-3717126587C3}"/>
              </a:ext>
            </a:extLst>
          </p:cNvPr>
          <p:cNvPicPr>
            <a:picLocks noChangeAspect="1"/>
          </p:cNvPicPr>
          <p:nvPr/>
        </p:nvPicPr>
        <p:blipFill>
          <a:blip r:embed="rId2"/>
          <a:srcRect l="28534" r="21328" b="-1"/>
          <a:stretch/>
        </p:blipFill>
        <p:spPr>
          <a:xfrm>
            <a:off x="-1" y="10"/>
            <a:ext cx="5151179" cy="6857990"/>
          </a:xfrm>
          <a:prstGeom prst="rect">
            <a:avLst/>
          </a:prstGeom>
        </p:spPr>
      </p:pic>
      <p:sp>
        <p:nvSpPr>
          <p:cNvPr id="3" name="Content Placeholder 2">
            <a:extLst>
              <a:ext uri="{FF2B5EF4-FFF2-40B4-BE49-F238E27FC236}">
                <a16:creationId xmlns:a16="http://schemas.microsoft.com/office/drawing/2014/main" id="{56D033B1-43B7-8CAB-14F5-326AB5632466}"/>
              </a:ext>
            </a:extLst>
          </p:cNvPr>
          <p:cNvSpPr>
            <a:spLocks noGrp="1"/>
          </p:cNvSpPr>
          <p:nvPr>
            <p:ph idx="1"/>
          </p:nvPr>
        </p:nvSpPr>
        <p:spPr>
          <a:xfrm>
            <a:off x="5868557" y="2551176"/>
            <a:ext cx="5444382" cy="3591207"/>
          </a:xfrm>
        </p:spPr>
        <p:txBody>
          <a:bodyPr vert="horz" lIns="91440" tIns="45720" rIns="91440" bIns="45720" rtlCol="0" anchor="t">
            <a:normAutofit/>
          </a:bodyPr>
          <a:lstStyle/>
          <a:p>
            <a:r>
              <a:rPr lang="en-US" sz="1700" dirty="0"/>
              <a:t>The Caring Society is a co-complainant to the First Nations Child and Family Caring Society et al v. Attorney General of Canada proceedings.</a:t>
            </a:r>
          </a:p>
          <a:p>
            <a:r>
              <a:rPr lang="en-US" sz="1700" dirty="0"/>
              <a:t>The Caring Society respects the other parties but takes a different view on issues and prefers an open, transparent and accountable negotiation process. </a:t>
            </a:r>
          </a:p>
          <a:p>
            <a:r>
              <a:rPr lang="en-US" sz="1700" dirty="0"/>
              <a:t>The Caring Society is, and will remain, apolitical and independent.</a:t>
            </a:r>
          </a:p>
          <a:p>
            <a:r>
              <a:rPr lang="en-US" sz="1700" b="1" dirty="0"/>
              <a:t>We recommend that First Nations consult with their legal counsel and their child and family service experts </a:t>
            </a:r>
          </a:p>
        </p:txBody>
      </p:sp>
    </p:spTree>
    <p:extLst>
      <p:ext uri="{BB962C8B-B14F-4D97-AF65-F5344CB8AC3E}">
        <p14:creationId xmlns:p14="http://schemas.microsoft.com/office/powerpoint/2010/main" val="356577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30BA45-12AD-7E9F-7F2A-D5EEC2A7E8F2}"/>
              </a:ext>
            </a:extLst>
          </p:cNvPr>
          <p:cNvSpPr>
            <a:spLocks noGrp="1"/>
          </p:cNvSpPr>
          <p:nvPr>
            <p:ph type="title"/>
          </p:nvPr>
        </p:nvSpPr>
        <p:spPr>
          <a:xfrm>
            <a:off x="630936" y="640080"/>
            <a:ext cx="4818888" cy="1481328"/>
          </a:xfrm>
        </p:spPr>
        <p:txBody>
          <a:bodyPr anchor="b">
            <a:normAutofit fontScale="90000"/>
          </a:bodyPr>
          <a:lstStyle/>
          <a:p>
            <a:r>
              <a:rPr lang="en-US" sz="5000" dirty="0"/>
              <a:t>Terms and Conditions: Appendix 10</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154914-1F69-DA4E-850F-843272E585DC}"/>
              </a:ext>
            </a:extLst>
          </p:cNvPr>
          <p:cNvSpPr>
            <a:spLocks noGrp="1"/>
          </p:cNvSpPr>
          <p:nvPr>
            <p:ph idx="1"/>
          </p:nvPr>
        </p:nvSpPr>
        <p:spPr>
          <a:xfrm>
            <a:off x="630936" y="2660904"/>
            <a:ext cx="4818888" cy="3547872"/>
          </a:xfrm>
        </p:spPr>
        <p:txBody>
          <a:bodyPr anchor="t">
            <a:normAutofit/>
          </a:bodyPr>
          <a:lstStyle/>
          <a:p>
            <a:pPr marL="0" indent="0">
              <a:buNone/>
            </a:pPr>
            <a:r>
              <a:rPr lang="en-US" sz="2200" dirty="0"/>
              <a:t>ISC Risk Assessments on Recipients before receiving funds (governance, finances, governance capacity).  Annual Re-reviews</a:t>
            </a:r>
          </a:p>
          <a:p>
            <a:pPr marL="0" indent="0">
              <a:buNone/>
            </a:pPr>
            <a:r>
              <a:rPr lang="en-US" sz="2200" dirty="0"/>
              <a:t>If Risk Assessment raises red flags for ISC they can use one-year fixed agreement</a:t>
            </a:r>
          </a:p>
          <a:p>
            <a:pPr marL="0" indent="0">
              <a:buNone/>
            </a:pPr>
            <a:r>
              <a:rPr lang="en-US" sz="2200" dirty="0"/>
              <a:t>ISC terms and conditions set out how funding can be used by each recipient</a:t>
            </a:r>
          </a:p>
        </p:txBody>
      </p:sp>
      <p:pic>
        <p:nvPicPr>
          <p:cNvPr id="6" name="Picture 5">
            <a:extLst>
              <a:ext uri="{FF2B5EF4-FFF2-40B4-BE49-F238E27FC236}">
                <a16:creationId xmlns:a16="http://schemas.microsoft.com/office/drawing/2014/main" id="{19E42523-D67D-5312-7FBA-0E4CEC0D5FB0}"/>
              </a:ext>
            </a:extLst>
          </p:cNvPr>
          <p:cNvPicPr>
            <a:picLocks noChangeAspect="1"/>
          </p:cNvPicPr>
          <p:nvPr/>
        </p:nvPicPr>
        <p:blipFill>
          <a:blip r:embed="rId2"/>
          <a:stretch>
            <a:fillRect/>
          </a:stretch>
        </p:blipFill>
        <p:spPr>
          <a:xfrm>
            <a:off x="6099048" y="1156705"/>
            <a:ext cx="5458968" cy="4544590"/>
          </a:xfrm>
          <a:prstGeom prst="rect">
            <a:avLst/>
          </a:prstGeom>
        </p:spPr>
      </p:pic>
    </p:spTree>
    <p:extLst>
      <p:ext uri="{BB962C8B-B14F-4D97-AF65-F5344CB8AC3E}">
        <p14:creationId xmlns:p14="http://schemas.microsoft.com/office/powerpoint/2010/main" val="2140573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05608-5F1C-11A3-FF3D-1F05DC26A253}"/>
              </a:ext>
            </a:extLst>
          </p:cNvPr>
          <p:cNvSpPr>
            <a:spLocks noGrp="1"/>
          </p:cNvSpPr>
          <p:nvPr>
            <p:ph type="title"/>
          </p:nvPr>
        </p:nvSpPr>
        <p:spPr>
          <a:xfrm>
            <a:off x="761803" y="350196"/>
            <a:ext cx="4646904" cy="1624520"/>
          </a:xfrm>
        </p:spPr>
        <p:txBody>
          <a:bodyPr anchor="ctr">
            <a:normAutofit fontScale="90000"/>
          </a:bodyPr>
          <a:lstStyle/>
          <a:p>
            <a:r>
              <a:rPr lang="en-US" sz="4000" dirty="0"/>
              <a:t>Regional Variations (para 45) but no new funding from Canada</a:t>
            </a:r>
          </a:p>
        </p:txBody>
      </p:sp>
      <p:sp>
        <p:nvSpPr>
          <p:cNvPr id="3" name="Content Placeholder 2">
            <a:extLst>
              <a:ext uri="{FF2B5EF4-FFF2-40B4-BE49-F238E27FC236}">
                <a16:creationId xmlns:a16="http://schemas.microsoft.com/office/drawing/2014/main" id="{57CFF8EB-FE93-E88B-3728-1A1F49678FEF}"/>
              </a:ext>
            </a:extLst>
          </p:cNvPr>
          <p:cNvSpPr>
            <a:spLocks noGrp="1"/>
          </p:cNvSpPr>
          <p:nvPr>
            <p:ph idx="1"/>
          </p:nvPr>
        </p:nvSpPr>
        <p:spPr>
          <a:xfrm>
            <a:off x="761802" y="2743200"/>
            <a:ext cx="4646905" cy="3613149"/>
          </a:xfrm>
        </p:spPr>
        <p:txBody>
          <a:bodyPr anchor="ctr">
            <a:normAutofit/>
          </a:bodyPr>
          <a:lstStyle/>
          <a:p>
            <a:r>
              <a:rPr lang="en-US" sz="2000" dirty="0"/>
              <a:t>Para 45 says First Nations, Regions and Sub Regions can discuss variations with Canada but …</a:t>
            </a:r>
          </a:p>
          <a:p>
            <a:pPr marL="0" indent="0">
              <a:buNone/>
            </a:pPr>
            <a:r>
              <a:rPr lang="en-US" sz="2000" b="1" dirty="0"/>
              <a:t>“ Canada shall not be obligated to provide any additional funding to that First Nation or regional or sub-regional organization beyond what is provided by the Reformed Funding Approach”</a:t>
            </a:r>
          </a:p>
        </p:txBody>
      </p:sp>
      <p:pic>
        <p:nvPicPr>
          <p:cNvPr id="5" name="Picture 4" descr="Bald eagle in front of a blurry cloudy sunset sky">
            <a:extLst>
              <a:ext uri="{FF2B5EF4-FFF2-40B4-BE49-F238E27FC236}">
                <a16:creationId xmlns:a16="http://schemas.microsoft.com/office/drawing/2014/main" id="{B77F235B-4335-70C8-B48E-1021F289BAE4}"/>
              </a:ext>
            </a:extLst>
          </p:cNvPr>
          <p:cNvPicPr>
            <a:picLocks noChangeAspect="1"/>
          </p:cNvPicPr>
          <p:nvPr/>
        </p:nvPicPr>
        <p:blipFill>
          <a:blip r:embed="rId2"/>
          <a:srcRect r="40599" b="-2"/>
          <a:stretch/>
        </p:blipFill>
        <p:spPr>
          <a:xfrm>
            <a:off x="6096000" y="1"/>
            <a:ext cx="6102825" cy="6858000"/>
          </a:xfrm>
          <a:prstGeom prst="rect">
            <a:avLst/>
          </a:prstGeom>
        </p:spPr>
      </p:pic>
    </p:spTree>
    <p:extLst>
      <p:ext uri="{BB962C8B-B14F-4D97-AF65-F5344CB8AC3E}">
        <p14:creationId xmlns:p14="http://schemas.microsoft.com/office/powerpoint/2010/main" val="2901880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52F5D-2708-194C-D643-0BB5D6CA1AB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000" kern="1200" dirty="0">
                <a:solidFill>
                  <a:schemeClr val="bg1"/>
                </a:solidFill>
                <a:latin typeface="+mj-lt"/>
                <a:ea typeface="+mj-ea"/>
                <a:cs typeface="+mj-cs"/>
              </a:rPr>
              <a:t>FSA Funding: Subject to Terms and Conditions (Appendix 10, Section 7) </a:t>
            </a:r>
          </a:p>
        </p:txBody>
      </p:sp>
      <p:pic>
        <p:nvPicPr>
          <p:cNvPr id="5" name="Content Placeholder 4" descr="A document with text on it&#10;&#10;Description automatically generated">
            <a:extLst>
              <a:ext uri="{FF2B5EF4-FFF2-40B4-BE49-F238E27FC236}">
                <a16:creationId xmlns:a16="http://schemas.microsoft.com/office/drawing/2014/main" id="{775A57B4-F0FF-10E6-EA5B-B7DCDCC704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783" y="1675227"/>
            <a:ext cx="10588434" cy="4394199"/>
          </a:xfrm>
          <a:prstGeom prst="rect">
            <a:avLst/>
          </a:prstGeom>
        </p:spPr>
      </p:pic>
    </p:spTree>
    <p:extLst>
      <p:ext uri="{BB962C8B-B14F-4D97-AF65-F5344CB8AC3E}">
        <p14:creationId xmlns:p14="http://schemas.microsoft.com/office/powerpoint/2010/main" val="288536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810E6-9274-A035-9DB3-1CE9A82D6555}"/>
              </a:ext>
            </a:extLst>
          </p:cNvPr>
          <p:cNvSpPr>
            <a:spLocks noGrp="1"/>
          </p:cNvSpPr>
          <p:nvPr>
            <p:ph type="title"/>
          </p:nvPr>
        </p:nvSpPr>
        <p:spPr>
          <a:xfrm>
            <a:off x="572493" y="238539"/>
            <a:ext cx="11018520" cy="1434415"/>
          </a:xfrm>
        </p:spPr>
        <p:txBody>
          <a:bodyPr anchor="b">
            <a:normAutofit/>
          </a:bodyPr>
          <a:lstStyle/>
          <a:p>
            <a:r>
              <a:rPr lang="en-US" sz="4600" dirty="0"/>
              <a:t>Capital: FSA Replaces Actuals Order with Fixed Amount</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63A96A-21A7-C9E2-3206-CEAB89C650B9}"/>
              </a:ext>
            </a:extLst>
          </p:cNvPr>
          <p:cNvSpPr>
            <a:spLocks noGrp="1"/>
          </p:cNvSpPr>
          <p:nvPr>
            <p:ph idx="1"/>
          </p:nvPr>
        </p:nvSpPr>
        <p:spPr>
          <a:xfrm>
            <a:off x="572493" y="2071316"/>
            <a:ext cx="6713552" cy="4119172"/>
          </a:xfrm>
        </p:spPr>
        <p:txBody>
          <a:bodyPr anchor="t">
            <a:normAutofit/>
          </a:bodyPr>
          <a:lstStyle/>
          <a:p>
            <a:r>
              <a:rPr lang="en-US" sz="2200" b="1" dirty="0"/>
              <a:t>No information on how fixed amount was calculated</a:t>
            </a:r>
          </a:p>
          <a:p>
            <a:r>
              <a:rPr lang="en-US" sz="2200" dirty="0"/>
              <a:t>Current ISC capital spends are artificially low due to Canada placing projects on “pause” or delaying approvals</a:t>
            </a:r>
          </a:p>
          <a:p>
            <a:r>
              <a:rPr lang="en-CA" sz="2200" b="1" dirty="0">
                <a:effectLst/>
                <a:latin typeface="ArialMT"/>
              </a:rPr>
              <a:t>Section 42</a:t>
            </a:r>
            <a:r>
              <a:rPr lang="en-CA" sz="2200" dirty="0">
                <a:effectLst/>
                <a:latin typeface="ArialMT"/>
              </a:rPr>
              <a:t>: ISC will assess, rank, and fund proposals based on such factors as the link between the proposed project and the Reformed FNCFS Program’s funded services and activities and the availability of existing ISC-funded capital assets for use by the First Nation or FNCFS Service Provider. </a:t>
            </a:r>
            <a:endParaRPr lang="en-CA" sz="2200" dirty="0">
              <a:effectLst/>
            </a:endParaRPr>
          </a:p>
          <a:p>
            <a:pPr marL="0" indent="0">
              <a:buNone/>
            </a:pPr>
            <a:endParaRPr lang="en-US" sz="2200" dirty="0"/>
          </a:p>
        </p:txBody>
      </p:sp>
      <p:pic>
        <p:nvPicPr>
          <p:cNvPr id="4" name="Picture 3">
            <a:extLst>
              <a:ext uri="{FF2B5EF4-FFF2-40B4-BE49-F238E27FC236}">
                <a16:creationId xmlns:a16="http://schemas.microsoft.com/office/drawing/2014/main" id="{FAC983C6-66C2-D84F-A072-DD1060D2EFD3}"/>
              </a:ext>
            </a:extLst>
          </p:cNvPr>
          <p:cNvPicPr>
            <a:picLocks noChangeAspect="1"/>
          </p:cNvPicPr>
          <p:nvPr/>
        </p:nvPicPr>
        <p:blipFill>
          <a:blip r:embed="rId2"/>
          <a:srcRect l="18261" r="18484" b="-1"/>
          <a:stretch/>
        </p:blipFill>
        <p:spPr>
          <a:xfrm>
            <a:off x="7675658" y="2093976"/>
            <a:ext cx="3941064" cy="4096512"/>
          </a:xfrm>
          <a:prstGeom prst="rect">
            <a:avLst/>
          </a:prstGeom>
        </p:spPr>
      </p:pic>
    </p:spTree>
    <p:extLst>
      <p:ext uri="{BB962C8B-B14F-4D97-AF65-F5344CB8AC3E}">
        <p14:creationId xmlns:p14="http://schemas.microsoft.com/office/powerpoint/2010/main" val="1813986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035C-7C5F-880C-1B76-A82F04E6A726}"/>
              </a:ext>
            </a:extLst>
          </p:cNvPr>
          <p:cNvSpPr>
            <a:spLocks noGrp="1"/>
          </p:cNvSpPr>
          <p:nvPr>
            <p:ph type="title"/>
          </p:nvPr>
        </p:nvSpPr>
        <p:spPr/>
        <p:txBody>
          <a:bodyPr/>
          <a:lstStyle/>
          <a:p>
            <a:r>
              <a:rPr lang="en-US" dirty="0"/>
              <a:t>IFSD: FSA Agency Gaps by Region (5 </a:t>
            </a:r>
            <a:r>
              <a:rPr lang="en-US" dirty="0" err="1"/>
              <a:t>yrs</a:t>
            </a:r>
            <a:r>
              <a:rPr lang="en-US" dirty="0"/>
              <a:t>) </a:t>
            </a:r>
          </a:p>
        </p:txBody>
      </p:sp>
      <p:pic>
        <p:nvPicPr>
          <p:cNvPr id="5" name="Content Placeholder 4" descr="A table with numbers and a red and white text&#10;&#10;Description automatically generated">
            <a:extLst>
              <a:ext uri="{FF2B5EF4-FFF2-40B4-BE49-F238E27FC236}">
                <a16:creationId xmlns:a16="http://schemas.microsoft.com/office/drawing/2014/main" id="{B2D1F05C-8179-97FB-5CC1-DC53EAF343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267" y="1354667"/>
            <a:ext cx="11887200" cy="5138208"/>
          </a:xfrm>
        </p:spPr>
      </p:pic>
    </p:spTree>
    <p:extLst>
      <p:ext uri="{BB962C8B-B14F-4D97-AF65-F5344CB8AC3E}">
        <p14:creationId xmlns:p14="http://schemas.microsoft.com/office/powerpoint/2010/main" val="3116226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64EF3-6EEC-270A-B877-E36891D045FF}"/>
              </a:ext>
            </a:extLst>
          </p:cNvPr>
          <p:cNvSpPr>
            <a:spLocks noGrp="1"/>
          </p:cNvSpPr>
          <p:nvPr>
            <p:ph type="title"/>
          </p:nvPr>
        </p:nvSpPr>
        <p:spPr>
          <a:xfrm>
            <a:off x="1006899" y="1188637"/>
            <a:ext cx="3808589" cy="4480726"/>
          </a:xfrm>
        </p:spPr>
        <p:txBody>
          <a:bodyPr>
            <a:normAutofit/>
          </a:bodyPr>
          <a:lstStyle/>
          <a:p>
            <a:pPr algn="r"/>
            <a:r>
              <a:rPr lang="en-US" sz="5100" dirty="0"/>
              <a:t>Part XXV: Enforcement of Funding Commitment </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57A1A6-3825-47D8-7749-91254E9480E3}"/>
              </a:ext>
            </a:extLst>
          </p:cNvPr>
          <p:cNvSpPr>
            <a:spLocks noGrp="1"/>
          </p:cNvSpPr>
          <p:nvPr>
            <p:ph idx="1"/>
          </p:nvPr>
        </p:nvSpPr>
        <p:spPr>
          <a:xfrm>
            <a:off x="5138928" y="1338729"/>
            <a:ext cx="4795584" cy="4180542"/>
          </a:xfrm>
        </p:spPr>
        <p:txBody>
          <a:bodyPr anchor="ctr">
            <a:normAutofit/>
          </a:bodyPr>
          <a:lstStyle/>
          <a:p>
            <a:pPr marL="0" indent="0">
              <a:buNone/>
            </a:pPr>
            <a:r>
              <a:rPr lang="en-US" sz="2400" dirty="0"/>
              <a:t>Para 383. Any and all funding commitments by Canada or amendments agreed to by the Parties in this Final Settlement Agreement remain subject to annual appropriation by the Parliament of Canada or </a:t>
            </a:r>
            <a:r>
              <a:rPr lang="en-US" sz="2400" b="1" u="sng" dirty="0"/>
              <a:t>other necessary approval processes required by the Government of Canada. </a:t>
            </a:r>
          </a:p>
        </p:txBody>
      </p:sp>
    </p:spTree>
    <p:extLst>
      <p:ext uri="{BB962C8B-B14F-4D97-AF65-F5344CB8AC3E}">
        <p14:creationId xmlns:p14="http://schemas.microsoft.com/office/powerpoint/2010/main" val="3241101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8F6A-F936-108B-6261-A71826951997}"/>
              </a:ext>
            </a:extLst>
          </p:cNvPr>
          <p:cNvSpPr>
            <a:spLocks noGrp="1"/>
          </p:cNvSpPr>
          <p:nvPr>
            <p:ph type="title"/>
          </p:nvPr>
        </p:nvSpPr>
        <p:spPr/>
        <p:txBody>
          <a:bodyPr/>
          <a:lstStyle/>
          <a:p>
            <a:r>
              <a:rPr lang="en-US" dirty="0"/>
              <a:t>Accountability for Canada: Not strong and Not In time for kids</a:t>
            </a:r>
          </a:p>
        </p:txBody>
      </p:sp>
      <p:sp>
        <p:nvSpPr>
          <p:cNvPr id="3" name="Content Placeholder 2">
            <a:extLst>
              <a:ext uri="{FF2B5EF4-FFF2-40B4-BE49-F238E27FC236}">
                <a16:creationId xmlns:a16="http://schemas.microsoft.com/office/drawing/2014/main" id="{5CC18240-0F03-55FC-69E3-72358F77BF6C}"/>
              </a:ext>
            </a:extLst>
          </p:cNvPr>
          <p:cNvSpPr>
            <a:spLocks noGrp="1"/>
          </p:cNvSpPr>
          <p:nvPr>
            <p:ph sz="half" idx="1"/>
          </p:nvPr>
        </p:nvSpPr>
        <p:spPr/>
        <p:txBody>
          <a:bodyPr>
            <a:normAutofit lnSpcReduction="10000"/>
          </a:bodyPr>
          <a:lstStyle/>
          <a:p>
            <a:r>
              <a:rPr lang="en-US" dirty="0"/>
              <a:t>Para 384 says – if Parliament does not appropriate sufficient funding depriving benefit the Parties can go to court. </a:t>
            </a:r>
            <a:r>
              <a:rPr lang="en-US" b="1" dirty="0"/>
              <a:t>The Party may seek to open the CHRT complaint or initiate a new complaint.</a:t>
            </a:r>
          </a:p>
        </p:txBody>
      </p:sp>
      <p:sp>
        <p:nvSpPr>
          <p:cNvPr id="4" name="Content Placeholder 3">
            <a:extLst>
              <a:ext uri="{FF2B5EF4-FFF2-40B4-BE49-F238E27FC236}">
                <a16:creationId xmlns:a16="http://schemas.microsoft.com/office/drawing/2014/main" id="{703B39F4-5CAA-666A-4166-11EF9D6FF1CB}"/>
              </a:ext>
            </a:extLst>
          </p:cNvPr>
          <p:cNvSpPr>
            <a:spLocks noGrp="1"/>
          </p:cNvSpPr>
          <p:nvPr>
            <p:ph sz="half" idx="2"/>
          </p:nvPr>
        </p:nvSpPr>
        <p:spPr/>
        <p:txBody>
          <a:bodyPr>
            <a:normAutofit lnSpcReduction="10000"/>
          </a:bodyPr>
          <a:lstStyle/>
          <a:p>
            <a:r>
              <a:rPr lang="en-US" dirty="0"/>
              <a:t>Para 385 – The </a:t>
            </a:r>
            <a:r>
              <a:rPr lang="en-US" b="1" dirty="0"/>
              <a:t>FSA supersedes and replaces all of the orders of the Tribunal related to the discrimination found by the Tribunal</a:t>
            </a:r>
          </a:p>
          <a:p>
            <a:r>
              <a:rPr lang="en-US" dirty="0"/>
              <a:t>Para 241 </a:t>
            </a:r>
            <a:r>
              <a:rPr lang="en-US" b="1" dirty="0"/>
              <a:t>ADR Tribunal does not have jurisdiction t</a:t>
            </a:r>
            <a:r>
              <a:rPr lang="en-US" dirty="0"/>
              <a:t>o: </a:t>
            </a:r>
          </a:p>
          <a:p>
            <a:pPr lvl="1"/>
            <a:r>
              <a:rPr lang="en-US" dirty="0"/>
              <a:t>Amend the FSA</a:t>
            </a:r>
          </a:p>
          <a:p>
            <a:pPr lvl="1"/>
            <a:r>
              <a:rPr lang="en-US" b="1" dirty="0"/>
              <a:t>Order Canada to fund new things or increase funding for existing terms or</a:t>
            </a:r>
          </a:p>
          <a:p>
            <a:pPr lvl="1"/>
            <a:r>
              <a:rPr lang="en-US" dirty="0"/>
              <a:t>Introduce new indexing factors</a:t>
            </a:r>
          </a:p>
        </p:txBody>
      </p:sp>
    </p:spTree>
    <p:extLst>
      <p:ext uri="{BB962C8B-B14F-4D97-AF65-F5344CB8AC3E}">
        <p14:creationId xmlns:p14="http://schemas.microsoft.com/office/powerpoint/2010/main" val="3236204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6D7340-60BF-42F2-AAA5-7F227654D575}"/>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Canada off the hook</a:t>
            </a:r>
          </a:p>
        </p:txBody>
      </p:sp>
      <p:graphicFrame>
        <p:nvGraphicFramePr>
          <p:cNvPr id="5" name="Content Placeholder 2">
            <a:extLst>
              <a:ext uri="{FF2B5EF4-FFF2-40B4-BE49-F238E27FC236}">
                <a16:creationId xmlns:a16="http://schemas.microsoft.com/office/drawing/2014/main" id="{4091E5C1-9523-3913-B9F0-78CB36C4BB07}"/>
              </a:ext>
            </a:extLst>
          </p:cNvPr>
          <p:cNvGraphicFramePr>
            <a:graphicFrameLocks noGrp="1"/>
          </p:cNvGraphicFramePr>
          <p:nvPr>
            <p:ph idx="1"/>
            <p:extLst>
              <p:ext uri="{D42A27DB-BD31-4B8C-83A1-F6EECF244321}">
                <p14:modId xmlns:p14="http://schemas.microsoft.com/office/powerpoint/2010/main" val="211832073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32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75432-39C2-2330-7E32-C0105ACA01B2}"/>
              </a:ext>
            </a:extLst>
          </p:cNvPr>
          <p:cNvSpPr>
            <a:spLocks noGrp="1"/>
          </p:cNvSpPr>
          <p:nvPr>
            <p:ph type="title"/>
          </p:nvPr>
        </p:nvSpPr>
        <p:spPr>
          <a:xfrm>
            <a:off x="838200" y="365125"/>
            <a:ext cx="10515600" cy="1325563"/>
          </a:xfrm>
        </p:spPr>
        <p:txBody>
          <a:bodyPr>
            <a:normAutofit/>
          </a:bodyPr>
          <a:lstStyle/>
          <a:p>
            <a:r>
              <a:rPr lang="en-US" sz="5400"/>
              <a:t>FSA is Indian Act based</a:t>
            </a: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FA0DA28-0A9D-E903-7F43-CA59CC199A8F}"/>
              </a:ext>
            </a:extLst>
          </p:cNvPr>
          <p:cNvGraphicFramePr>
            <a:graphicFrameLocks noGrp="1"/>
          </p:cNvGraphicFramePr>
          <p:nvPr>
            <p:ph idx="1"/>
            <p:extLst>
              <p:ext uri="{D42A27DB-BD31-4B8C-83A1-F6EECF244321}">
                <p14:modId xmlns:p14="http://schemas.microsoft.com/office/powerpoint/2010/main" val="347199806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97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AAF5D-4B23-D147-9B81-341885694395}"/>
              </a:ext>
            </a:extLst>
          </p:cNvPr>
          <p:cNvSpPr>
            <a:spLocks noGrp="1"/>
          </p:cNvSpPr>
          <p:nvPr>
            <p:ph type="title"/>
          </p:nvPr>
        </p:nvSpPr>
        <p:spPr>
          <a:xfrm>
            <a:off x="841248" y="256032"/>
            <a:ext cx="10506456" cy="1014984"/>
          </a:xfrm>
        </p:spPr>
        <p:txBody>
          <a:bodyPr anchor="b">
            <a:normAutofit/>
          </a:bodyPr>
          <a:lstStyle/>
          <a:p>
            <a:r>
              <a:rPr lang="en-US" sz="3100" dirty="0"/>
              <a:t>Research suggests a minimum 2-5 year transition: FSA taking 5 months.  What does this mean on the ground?</a:t>
            </a:r>
          </a:p>
        </p:txBody>
      </p:sp>
      <p:sp>
        <p:nvSpPr>
          <p:cNvPr id="25" name="Rectangle 2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1DC949C8-FBC9-9D4E-AEF5-584030ABD5BB}"/>
              </a:ext>
            </a:extLst>
          </p:cNvPr>
          <p:cNvGraphicFramePr>
            <a:graphicFrameLocks noGrp="1"/>
          </p:cNvGraphicFramePr>
          <p:nvPr>
            <p:ph idx="1"/>
            <p:extLst>
              <p:ext uri="{D42A27DB-BD31-4B8C-83A1-F6EECF244321}">
                <p14:modId xmlns:p14="http://schemas.microsoft.com/office/powerpoint/2010/main" val="302735961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81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6440F5-1087-33F7-42E2-56D71E980357}"/>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a:solidFill>
                  <a:srgbClr val="2C2C2C"/>
                </a:solidFill>
              </a:rPr>
              <a:t>AFN, COO, NAN and Canada’s obligation to promote the FSA to First Nations Leadership</a:t>
            </a:r>
          </a:p>
        </p:txBody>
      </p:sp>
      <p:sp>
        <p:nvSpPr>
          <p:cNvPr id="12"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ocument with text on it&#10;&#10;Description automatically generated">
            <a:extLst>
              <a:ext uri="{FF2B5EF4-FFF2-40B4-BE49-F238E27FC236}">
                <a16:creationId xmlns:a16="http://schemas.microsoft.com/office/drawing/2014/main" id="{5827E9FE-2224-D4C2-CEFC-1E3D4002941E}"/>
              </a:ext>
            </a:extLst>
          </p:cNvPr>
          <p:cNvPicPr>
            <a:picLocks noGrp="1" noChangeAspect="1"/>
          </p:cNvPicPr>
          <p:nvPr>
            <p:ph idx="1"/>
          </p:nvPr>
        </p:nvPicPr>
        <p:blipFill>
          <a:blip r:embed="rId2"/>
          <a:srcRect b="21720"/>
          <a:stretch/>
        </p:blipFill>
        <p:spPr>
          <a:xfrm>
            <a:off x="4062964" y="942538"/>
            <a:ext cx="7163222" cy="4808332"/>
          </a:xfrm>
          <a:prstGeom prst="rect">
            <a:avLst/>
          </a:prstGeom>
          <a:effectLst/>
        </p:spPr>
      </p:pic>
    </p:spTree>
    <p:extLst>
      <p:ext uri="{BB962C8B-B14F-4D97-AF65-F5344CB8AC3E}">
        <p14:creationId xmlns:p14="http://schemas.microsoft.com/office/powerpoint/2010/main" val="3718725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252A25-B5BC-0B49-87AE-DC8B0CB9FBD6}"/>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COO, NAN and Canada Trilateral </a:t>
            </a:r>
            <a:r>
              <a:rPr lang="en-US" dirty="0" err="1">
                <a:solidFill>
                  <a:srgbClr val="FFFFFF"/>
                </a:solidFill>
              </a:rPr>
              <a:t>Agreeement</a:t>
            </a:r>
            <a:r>
              <a:rPr lang="en-US" dirty="0">
                <a:solidFill>
                  <a:srgbClr val="FFFFFF"/>
                </a:solidFill>
              </a:rPr>
              <a:t> Highlights</a:t>
            </a:r>
          </a:p>
        </p:txBody>
      </p:sp>
      <p:sp>
        <p:nvSpPr>
          <p:cNvPr id="35" name="Rectangle: Rounded Corners 34">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CD210A7-6C26-9D48-E6FE-CF37A4902D51}"/>
              </a:ext>
            </a:extLst>
          </p:cNvPr>
          <p:cNvGraphicFramePr>
            <a:graphicFrameLocks noGrp="1"/>
          </p:cNvGraphicFramePr>
          <p:nvPr>
            <p:ph idx="1"/>
            <p:extLst>
              <p:ext uri="{D42A27DB-BD31-4B8C-83A1-F6EECF244321}">
                <p14:modId xmlns:p14="http://schemas.microsoft.com/office/powerpoint/2010/main" val="3834306309"/>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147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61737F-80C6-6B18-2453-B70AC2E05544}"/>
              </a:ext>
            </a:extLst>
          </p:cNvPr>
          <p:cNvSpPr>
            <a:spLocks noGrp="1"/>
          </p:cNvSpPr>
          <p:nvPr>
            <p:ph type="title"/>
          </p:nvPr>
        </p:nvSpPr>
        <p:spPr>
          <a:xfrm>
            <a:off x="761800" y="762001"/>
            <a:ext cx="5334197" cy="1708242"/>
          </a:xfrm>
        </p:spPr>
        <p:txBody>
          <a:bodyPr anchor="ctr">
            <a:normAutofit/>
          </a:bodyPr>
          <a:lstStyle/>
          <a:p>
            <a:r>
              <a:rPr lang="en-US" sz="4000" dirty="0"/>
              <a:t>Examples of other Concerning Provisions</a:t>
            </a:r>
          </a:p>
        </p:txBody>
      </p:sp>
      <p:sp>
        <p:nvSpPr>
          <p:cNvPr id="22" name="Content Placeholder 2">
            <a:extLst>
              <a:ext uri="{FF2B5EF4-FFF2-40B4-BE49-F238E27FC236}">
                <a16:creationId xmlns:a16="http://schemas.microsoft.com/office/drawing/2014/main" id="{5019AF68-BA3D-3445-40CB-C12D10552F80}"/>
              </a:ext>
            </a:extLst>
          </p:cNvPr>
          <p:cNvSpPr>
            <a:spLocks noGrp="1"/>
          </p:cNvSpPr>
          <p:nvPr>
            <p:ph idx="1"/>
          </p:nvPr>
        </p:nvSpPr>
        <p:spPr>
          <a:xfrm>
            <a:off x="761800" y="2470244"/>
            <a:ext cx="5334197" cy="3769835"/>
          </a:xfrm>
        </p:spPr>
        <p:txBody>
          <a:bodyPr anchor="ctr">
            <a:normAutofit/>
          </a:bodyPr>
          <a:lstStyle/>
          <a:p>
            <a:r>
              <a:rPr lang="en-US" sz="1700" dirty="0"/>
              <a:t>Para. 220 – </a:t>
            </a:r>
            <a:r>
              <a:rPr lang="en-US" sz="1700" b="1" dirty="0"/>
              <a:t>ISC will develop and implement trauma-informed and cultural humility training … including First Nations culture, worldview and history</a:t>
            </a:r>
          </a:p>
          <a:p>
            <a:r>
              <a:rPr lang="en-US" sz="1700" dirty="0"/>
              <a:t>Para. 188 re: Program Assessment </a:t>
            </a:r>
            <a:r>
              <a:rPr lang="en-US" sz="1700" b="1" dirty="0"/>
              <a:t>“in the spirit of a renewed nation-to-nation relationship with with the Parties to co-develop policy recommendations that shall inform options ISC will bring forward for Canada’s consideration</a:t>
            </a:r>
          </a:p>
          <a:p>
            <a:r>
              <a:rPr lang="en-US" sz="1700" dirty="0"/>
              <a:t>National Secretariate- </a:t>
            </a:r>
            <a:r>
              <a:rPr lang="en-US" sz="1700" b="1" dirty="0"/>
              <a:t>technical NGO with only AFN, COO and NAN on the board of directors</a:t>
            </a:r>
            <a:r>
              <a:rPr lang="en-US" sz="1700" dirty="0"/>
              <a:t>. Determines which regions get regional secretariates.</a:t>
            </a:r>
          </a:p>
          <a:p>
            <a:pPr marL="0" indent="0">
              <a:buNone/>
            </a:pPr>
            <a:endParaRPr lang="en-US" sz="1700" dirty="0"/>
          </a:p>
        </p:txBody>
      </p:sp>
      <p:pic>
        <p:nvPicPr>
          <p:cNvPr id="23" name="Picture 22" descr="Colourful carved figures of humans">
            <a:extLst>
              <a:ext uri="{FF2B5EF4-FFF2-40B4-BE49-F238E27FC236}">
                <a16:creationId xmlns:a16="http://schemas.microsoft.com/office/drawing/2014/main" id="{9D12D278-5639-037B-75CD-5F601A9FF2FE}"/>
              </a:ext>
            </a:extLst>
          </p:cNvPr>
          <p:cNvPicPr>
            <a:picLocks noChangeAspect="1"/>
          </p:cNvPicPr>
          <p:nvPr/>
        </p:nvPicPr>
        <p:blipFill>
          <a:blip r:embed="rId2"/>
          <a:srcRect l="22451" r="2221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921122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17DB37-1AB3-218A-A1E9-859535026B34}"/>
              </a:ext>
            </a:extLst>
          </p:cNvPr>
          <p:cNvSpPr>
            <a:spLocks noGrp="1"/>
          </p:cNvSpPr>
          <p:nvPr>
            <p:ph type="title"/>
          </p:nvPr>
        </p:nvSpPr>
        <p:spPr>
          <a:xfrm>
            <a:off x="841248" y="256032"/>
            <a:ext cx="10506456" cy="1014984"/>
          </a:xfrm>
        </p:spPr>
        <p:txBody>
          <a:bodyPr anchor="b">
            <a:normAutofit/>
          </a:bodyPr>
          <a:lstStyle/>
          <a:p>
            <a:r>
              <a:rPr lang="en-US" sz="3100"/>
              <a:t>Accept now and fix later? Not a strong position for First Nations </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8A902B0F-FC20-0469-D65B-C4D9B861D5FE}"/>
              </a:ext>
            </a:extLst>
          </p:cNvPr>
          <p:cNvGraphicFramePr>
            <a:graphicFrameLocks noGrp="1"/>
          </p:cNvGraphicFramePr>
          <p:nvPr>
            <p:ph idx="1"/>
            <p:extLst>
              <p:ext uri="{D42A27DB-BD31-4B8C-83A1-F6EECF244321}">
                <p14:modId xmlns:p14="http://schemas.microsoft.com/office/powerpoint/2010/main" val="352342024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641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E5B6-B0D2-4543-957A-25F096C6CFCB}"/>
              </a:ext>
            </a:extLst>
          </p:cNvPr>
          <p:cNvSpPr>
            <a:spLocks noGrp="1"/>
          </p:cNvSpPr>
          <p:nvPr>
            <p:ph type="title"/>
          </p:nvPr>
        </p:nvSpPr>
        <p:spPr>
          <a:xfrm>
            <a:off x="5868557" y="1138036"/>
            <a:ext cx="5444382" cy="1402470"/>
          </a:xfrm>
        </p:spPr>
        <p:txBody>
          <a:bodyPr anchor="t">
            <a:normAutofit/>
          </a:bodyPr>
          <a:lstStyle/>
          <a:p>
            <a:r>
              <a:rPr lang="en-US" sz="3200" dirty="0"/>
              <a:t>Caring Society Recommended Amendments</a:t>
            </a:r>
          </a:p>
        </p:txBody>
      </p:sp>
      <p:pic>
        <p:nvPicPr>
          <p:cNvPr id="5" name="Picture 4" descr="Hands-on top of each other">
            <a:extLst>
              <a:ext uri="{FF2B5EF4-FFF2-40B4-BE49-F238E27FC236}">
                <a16:creationId xmlns:a16="http://schemas.microsoft.com/office/drawing/2014/main" id="{BB341AFD-6DE3-FA54-3868-0A52FC22C59B}"/>
              </a:ext>
            </a:extLst>
          </p:cNvPr>
          <p:cNvPicPr>
            <a:picLocks noChangeAspect="1"/>
          </p:cNvPicPr>
          <p:nvPr/>
        </p:nvPicPr>
        <p:blipFill>
          <a:blip r:embed="rId2"/>
          <a:srcRect l="54919" r="12220"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A8E6CC-C050-5504-915C-D61901D38FB8}"/>
              </a:ext>
            </a:extLst>
          </p:cNvPr>
          <p:cNvSpPr>
            <a:spLocks noGrp="1"/>
          </p:cNvSpPr>
          <p:nvPr>
            <p:ph idx="1"/>
          </p:nvPr>
        </p:nvSpPr>
        <p:spPr>
          <a:xfrm>
            <a:off x="5868557" y="2551176"/>
            <a:ext cx="5444382" cy="3591207"/>
          </a:xfrm>
        </p:spPr>
        <p:txBody>
          <a:bodyPr>
            <a:normAutofit/>
          </a:bodyPr>
          <a:lstStyle/>
          <a:p>
            <a:r>
              <a:rPr lang="en-US" sz="1400" b="1" dirty="0"/>
              <a:t>Restore First Nations as decision makers </a:t>
            </a:r>
            <a:r>
              <a:rPr lang="en-US" sz="1400" dirty="0"/>
              <a:t>informed by their child and family service experts on the ground, regionally and nationally</a:t>
            </a:r>
          </a:p>
          <a:p>
            <a:r>
              <a:rPr lang="en-US" sz="1400" b="1" dirty="0"/>
              <a:t>Hold Canada accountable </a:t>
            </a:r>
            <a:r>
              <a:rPr lang="en-US" sz="1400" dirty="0"/>
              <a:t>for its discrimination toward our kids</a:t>
            </a:r>
          </a:p>
          <a:p>
            <a:r>
              <a:rPr lang="en-US" sz="1400" b="1" dirty="0"/>
              <a:t>Eliminate secrecy </a:t>
            </a:r>
            <a:r>
              <a:rPr lang="en-US" sz="1400" dirty="0"/>
              <a:t>in decision making</a:t>
            </a:r>
          </a:p>
          <a:p>
            <a:r>
              <a:rPr lang="en-US" sz="1400" b="1" dirty="0"/>
              <a:t>Include</a:t>
            </a:r>
            <a:r>
              <a:rPr lang="en-US" sz="1400" dirty="0"/>
              <a:t> Elders, Knowledge Holders and Young People </a:t>
            </a:r>
          </a:p>
          <a:p>
            <a:r>
              <a:rPr lang="en-US" sz="1400" b="1" dirty="0"/>
              <a:t>National master agreement </a:t>
            </a:r>
            <a:r>
              <a:rPr lang="en-US" sz="1400" dirty="0"/>
              <a:t>to stop the discrimination nationally. </a:t>
            </a:r>
          </a:p>
          <a:p>
            <a:r>
              <a:rPr lang="en-US" sz="1400" b="1" dirty="0"/>
              <a:t>Regional variations and agreements </a:t>
            </a:r>
            <a:r>
              <a:rPr lang="en-US" sz="1400" dirty="0"/>
              <a:t> for distinct circumstances and cultural diversity</a:t>
            </a:r>
          </a:p>
          <a:p>
            <a:r>
              <a:rPr lang="en-US" sz="1400" b="1" dirty="0"/>
              <a:t>Retain Tribunal jurisdiction and orders </a:t>
            </a:r>
            <a:r>
              <a:rPr lang="en-US" sz="1400" dirty="0"/>
              <a:t>and adapt to change going forward</a:t>
            </a:r>
          </a:p>
          <a:p>
            <a:r>
              <a:rPr lang="en-US" sz="1400" b="1" dirty="0"/>
              <a:t>Binding and Effective </a:t>
            </a:r>
            <a:r>
              <a:rPr lang="en-US" sz="1400" dirty="0"/>
              <a:t>ADR</a:t>
            </a:r>
          </a:p>
          <a:p>
            <a:endParaRPr lang="en-US" sz="1400" dirty="0"/>
          </a:p>
        </p:txBody>
      </p:sp>
    </p:spTree>
    <p:extLst>
      <p:ext uri="{BB962C8B-B14F-4D97-AF65-F5344CB8AC3E}">
        <p14:creationId xmlns:p14="http://schemas.microsoft.com/office/powerpoint/2010/main" val="2221411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81EE66-1128-69C4-154C-4FE35D5E1094}"/>
              </a:ext>
            </a:extLst>
          </p:cNvPr>
          <p:cNvSpPr>
            <a:spLocks noGrp="1"/>
          </p:cNvSpPr>
          <p:nvPr>
            <p:ph type="title"/>
          </p:nvPr>
        </p:nvSpPr>
        <p:spPr>
          <a:xfrm>
            <a:off x="841248" y="256032"/>
            <a:ext cx="10506456" cy="1014984"/>
          </a:xfrm>
        </p:spPr>
        <p:txBody>
          <a:bodyPr anchor="b">
            <a:normAutofit fontScale="90000"/>
          </a:bodyPr>
          <a:lstStyle/>
          <a:p>
            <a:r>
              <a:rPr lang="en-US" dirty="0"/>
              <a:t>Interested Party Status at the Tribunal on FSA Approval Motion</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1AD125B4-66FB-B4B4-B0B6-CA760C331561}"/>
              </a:ext>
            </a:extLst>
          </p:cNvPr>
          <p:cNvGraphicFramePr>
            <a:graphicFrameLocks noGrp="1"/>
          </p:cNvGraphicFramePr>
          <p:nvPr>
            <p:ph idx="1"/>
            <p:extLst>
              <p:ext uri="{D42A27DB-BD31-4B8C-83A1-F6EECF244321}">
                <p14:modId xmlns:p14="http://schemas.microsoft.com/office/powerpoint/2010/main" val="297306977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3601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FD0DD-7426-E408-836A-4138CEB800DE}"/>
              </a:ext>
            </a:extLst>
          </p:cNvPr>
          <p:cNvSpPr>
            <a:spLocks noGrp="1"/>
          </p:cNvSpPr>
          <p:nvPr>
            <p:ph type="title"/>
          </p:nvPr>
        </p:nvSpPr>
        <p:spPr>
          <a:xfrm>
            <a:off x="838201" y="345810"/>
            <a:ext cx="4960945" cy="1325563"/>
          </a:xfrm>
        </p:spPr>
        <p:txBody>
          <a:bodyPr>
            <a:normAutofit/>
          </a:bodyPr>
          <a:lstStyle/>
          <a:p>
            <a:r>
              <a:rPr lang="en-US" dirty="0"/>
              <a:t>Doing Better for our Children</a:t>
            </a:r>
          </a:p>
        </p:txBody>
      </p:sp>
      <p:pic>
        <p:nvPicPr>
          <p:cNvPr id="7" name="Picture 6" descr="A child in a wheelchair holding a sign&#10;&#10;Description automatically generated">
            <a:extLst>
              <a:ext uri="{FF2B5EF4-FFF2-40B4-BE49-F238E27FC236}">
                <a16:creationId xmlns:a16="http://schemas.microsoft.com/office/drawing/2014/main" id="{0CC95C32-1E03-40AA-558C-52888192CEEC}"/>
              </a:ext>
            </a:extLst>
          </p:cNvPr>
          <p:cNvPicPr>
            <a:picLocks noChangeAspect="1"/>
          </p:cNvPicPr>
          <p:nvPr/>
        </p:nvPicPr>
        <p:blipFill>
          <a:blip r:embed="rId2">
            <a:extLst>
              <a:ext uri="{28A0092B-C50C-407E-A947-70E740481C1C}">
                <a14:useLocalDpi xmlns:a14="http://schemas.microsoft.com/office/drawing/2010/main" val="0"/>
              </a:ext>
            </a:extLst>
          </a:blip>
          <a:srcRect r="1" b="38673"/>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4" name="Arc 2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2" name="Picture 11" descr="A young child holding a sign&#10;&#10;Description automatically generated">
            <a:extLst>
              <a:ext uri="{FF2B5EF4-FFF2-40B4-BE49-F238E27FC236}">
                <a16:creationId xmlns:a16="http://schemas.microsoft.com/office/drawing/2014/main" id="{0355EC4F-FED7-BFE8-F16F-EBC6A771F024}"/>
              </a:ext>
            </a:extLst>
          </p:cNvPr>
          <p:cNvPicPr>
            <a:picLocks noChangeAspect="1"/>
          </p:cNvPicPr>
          <p:nvPr/>
        </p:nvPicPr>
        <p:blipFill>
          <a:blip r:embed="rId3">
            <a:extLst>
              <a:ext uri="{28A0092B-C50C-407E-A947-70E740481C1C}">
                <a14:useLocalDpi xmlns:a14="http://schemas.microsoft.com/office/drawing/2010/main" val="0"/>
              </a:ext>
            </a:extLst>
          </a:blip>
          <a:srcRect t="787" b="42162"/>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9" name="Picture 8" descr="A young child holding a sign&#10;&#10;Description automatically generated">
            <a:extLst>
              <a:ext uri="{FF2B5EF4-FFF2-40B4-BE49-F238E27FC236}">
                <a16:creationId xmlns:a16="http://schemas.microsoft.com/office/drawing/2014/main" id="{3EBE3F97-EAAD-26B7-F407-0CE5580E40BD}"/>
              </a:ext>
            </a:extLst>
          </p:cNvPr>
          <p:cNvPicPr>
            <a:picLocks noChangeAspect="1"/>
          </p:cNvPicPr>
          <p:nvPr/>
        </p:nvPicPr>
        <p:blipFill>
          <a:blip r:embed="rId4">
            <a:extLst>
              <a:ext uri="{28A0092B-C50C-407E-A947-70E740481C1C}">
                <a14:useLocalDpi xmlns:a14="http://schemas.microsoft.com/office/drawing/2010/main" val="0"/>
              </a:ext>
            </a:extLst>
          </a:blip>
          <a:srcRect l="347" r="4470" b="4"/>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graphicFrame>
        <p:nvGraphicFramePr>
          <p:cNvPr id="5" name="Content Placeholder 2">
            <a:extLst>
              <a:ext uri="{FF2B5EF4-FFF2-40B4-BE49-F238E27FC236}">
                <a16:creationId xmlns:a16="http://schemas.microsoft.com/office/drawing/2014/main" id="{12B58A4D-3CE2-691E-20B1-BC25C34B4E2C}"/>
              </a:ext>
            </a:extLst>
          </p:cNvPr>
          <p:cNvGraphicFramePr>
            <a:graphicFrameLocks noGrp="1"/>
          </p:cNvGraphicFramePr>
          <p:nvPr>
            <p:ph idx="1"/>
            <p:extLst>
              <p:ext uri="{D42A27DB-BD31-4B8C-83A1-F6EECF244321}">
                <p14:modId xmlns:p14="http://schemas.microsoft.com/office/powerpoint/2010/main" val="1028916709"/>
              </p:ext>
            </p:extLst>
          </p:nvPr>
        </p:nvGraphicFramePr>
        <p:xfrm>
          <a:off x="838201" y="1825625"/>
          <a:ext cx="4933462"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03852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96D09A-25B0-0B4B-A03E-AA808049782D}"/>
              </a:ext>
            </a:extLst>
          </p:cNvPr>
          <p:cNvSpPr/>
          <p:nvPr/>
        </p:nvSpPr>
        <p:spPr>
          <a:xfrm>
            <a:off x="0" y="5340096"/>
            <a:ext cx="12188952" cy="1517904"/>
          </a:xfrm>
          <a:prstGeom prst="rect">
            <a:avLst/>
          </a:prstGeom>
          <a:solidFill>
            <a:srgbClr val="3834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pic>
        <p:nvPicPr>
          <p:cNvPr id="6" name="Picture 5">
            <a:extLst>
              <a:ext uri="{FF2B5EF4-FFF2-40B4-BE49-F238E27FC236}">
                <a16:creationId xmlns:a16="http://schemas.microsoft.com/office/drawing/2014/main" id="{7F21F501-01CE-304F-BA25-5D0CA6FEFA58}"/>
              </a:ext>
            </a:extLst>
          </p:cNvPr>
          <p:cNvPicPr>
            <a:picLocks noChangeAspect="1"/>
          </p:cNvPicPr>
          <p:nvPr/>
        </p:nvPicPr>
        <p:blipFill>
          <a:blip r:embed="rId2"/>
          <a:stretch>
            <a:fillRect/>
          </a:stretch>
        </p:blipFill>
        <p:spPr>
          <a:xfrm>
            <a:off x="535938" y="5615292"/>
            <a:ext cx="7040880" cy="967511"/>
          </a:xfrm>
          <a:prstGeom prst="rect">
            <a:avLst/>
          </a:prstGeom>
        </p:spPr>
      </p:pic>
      <p:pic>
        <p:nvPicPr>
          <p:cNvPr id="7" name="Picture 6">
            <a:extLst>
              <a:ext uri="{FF2B5EF4-FFF2-40B4-BE49-F238E27FC236}">
                <a16:creationId xmlns:a16="http://schemas.microsoft.com/office/drawing/2014/main" id="{BC49DD12-946C-434F-B374-F17691E7DC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4538" y="811173"/>
            <a:ext cx="4643488" cy="5484435"/>
          </a:xfrm>
          <a:prstGeom prst="rect">
            <a:avLst/>
          </a:prstGeom>
        </p:spPr>
      </p:pic>
      <p:sp>
        <p:nvSpPr>
          <p:cNvPr id="2" name="TextBox 1">
            <a:extLst>
              <a:ext uri="{FF2B5EF4-FFF2-40B4-BE49-F238E27FC236}">
                <a16:creationId xmlns:a16="http://schemas.microsoft.com/office/drawing/2014/main" id="{11BB6863-1D39-604C-ADF5-82E49D7A6C6D}"/>
              </a:ext>
            </a:extLst>
          </p:cNvPr>
          <p:cNvSpPr txBox="1"/>
          <p:nvPr/>
        </p:nvSpPr>
        <p:spPr>
          <a:xfrm>
            <a:off x="1280159" y="1188720"/>
            <a:ext cx="5688531" cy="3662541"/>
          </a:xfrm>
          <a:prstGeom prst="rect">
            <a:avLst/>
          </a:prstGeom>
          <a:noFill/>
        </p:spPr>
        <p:txBody>
          <a:bodyPr wrap="square" lIns="0" tIns="0" rIns="0" bIns="0" rtlCol="0">
            <a:spAutoFit/>
          </a:bodyPr>
          <a:lstStyle/>
          <a:p>
            <a:pPr>
              <a:spcAft>
                <a:spcPts val="1000"/>
              </a:spcAft>
            </a:pPr>
            <a:r>
              <a:rPr lang="en-CA" sz="4400" b="1" dirty="0" err="1">
                <a:solidFill>
                  <a:srgbClr val="00646F"/>
                </a:solidFill>
                <a:latin typeface="Signika-Semibold" panose="02010003020600000004" pitchFamily="2" charset="0"/>
              </a:rPr>
              <a:t>fncaringsociety.com</a:t>
            </a:r>
            <a:endParaRPr lang="en-CA" sz="4400" b="1" dirty="0">
              <a:solidFill>
                <a:srgbClr val="00646F"/>
              </a:solidFill>
              <a:latin typeface="Signika-Semibold" panose="02010003020600000004" pitchFamily="2" charset="0"/>
            </a:endParaRPr>
          </a:p>
          <a:p>
            <a:pPr marL="1024128">
              <a:spcAft>
                <a:spcPts val="1000"/>
              </a:spcAft>
            </a:pPr>
            <a:r>
              <a:rPr lang="en-CA" sz="2400" dirty="0">
                <a:latin typeface="Open Sans" panose="020B0606030504020204" pitchFamily="34" charset="0"/>
                <a:ea typeface="Open Sans" panose="020B0606030504020204" pitchFamily="34" charset="0"/>
                <a:cs typeface="Open Sans" panose="020B0606030504020204" pitchFamily="34" charset="0"/>
              </a:rPr>
              <a:t> @</a:t>
            </a:r>
            <a:r>
              <a:rPr lang="en-CA" sz="2400" dirty="0" err="1">
                <a:latin typeface="Open Sans" panose="020B0606030504020204" pitchFamily="34" charset="0"/>
                <a:ea typeface="Open Sans" panose="020B0606030504020204" pitchFamily="34" charset="0"/>
                <a:cs typeface="Open Sans" panose="020B0606030504020204" pitchFamily="34" charset="0"/>
              </a:rPr>
              <a:t>CaringSociety</a:t>
            </a:r>
            <a:r>
              <a:rPr lang="en-CA" sz="2400" dirty="0">
                <a:latin typeface="Open Sans" panose="020B0606030504020204" pitchFamily="34" charset="0"/>
                <a:ea typeface="Open Sans" panose="020B0606030504020204" pitchFamily="34" charset="0"/>
                <a:cs typeface="Open Sans" panose="020B0606030504020204" pitchFamily="34" charset="0"/>
              </a:rPr>
              <a:t> </a:t>
            </a:r>
          </a:p>
          <a:p>
            <a:pPr marL="1024128">
              <a:spcAft>
                <a:spcPts val="1000"/>
              </a:spcAft>
            </a:pPr>
            <a:r>
              <a:rPr lang="en-CA" sz="2400" dirty="0">
                <a:latin typeface="Open Sans" panose="020B0606030504020204" pitchFamily="34" charset="0"/>
                <a:ea typeface="Open Sans" panose="020B0606030504020204" pitchFamily="34" charset="0"/>
                <a:cs typeface="Open Sans" panose="020B0606030504020204" pitchFamily="34" charset="0"/>
              </a:rPr>
              <a:t> </a:t>
            </a:r>
            <a:r>
              <a:rPr lang="en-CA" sz="2400" dirty="0" err="1">
                <a:latin typeface="Open Sans" panose="020B0606030504020204" pitchFamily="34" charset="0"/>
                <a:ea typeface="Open Sans" panose="020B0606030504020204" pitchFamily="34" charset="0"/>
                <a:cs typeface="Open Sans" panose="020B0606030504020204" pitchFamily="34" charset="0"/>
              </a:rPr>
              <a:t>CaringSociety</a:t>
            </a:r>
            <a:r>
              <a:rPr lang="en-CA" sz="2400" dirty="0">
                <a:latin typeface="Open Sans" panose="020B0606030504020204" pitchFamily="34" charset="0"/>
                <a:ea typeface="Open Sans" panose="020B0606030504020204" pitchFamily="34" charset="0"/>
                <a:cs typeface="Open Sans" panose="020B0606030504020204" pitchFamily="34" charset="0"/>
              </a:rPr>
              <a:t> </a:t>
            </a:r>
          </a:p>
          <a:p>
            <a:pPr marL="1024128">
              <a:spcAft>
                <a:spcPts val="1000"/>
              </a:spcAft>
            </a:pPr>
            <a:r>
              <a:rPr lang="en-CA" sz="2400" dirty="0">
                <a:latin typeface="Open Sans" panose="020B0606030504020204" pitchFamily="34" charset="0"/>
                <a:ea typeface="Open Sans" panose="020B0606030504020204" pitchFamily="34" charset="0"/>
                <a:cs typeface="Open Sans" panose="020B0606030504020204" pitchFamily="34" charset="0"/>
              </a:rPr>
              <a:t> </a:t>
            </a:r>
            <a:r>
              <a:rPr lang="en-CA" sz="2400" dirty="0" err="1">
                <a:latin typeface="Open Sans" panose="020B0606030504020204" pitchFamily="34" charset="0"/>
                <a:ea typeface="Open Sans" panose="020B0606030504020204" pitchFamily="34" charset="0"/>
                <a:cs typeface="Open Sans" panose="020B0606030504020204" pitchFamily="34" charset="0"/>
              </a:rPr>
              <a:t>fncaringsociety</a:t>
            </a:r>
            <a:endParaRPr lang="en-CA" sz="2400" dirty="0">
              <a:latin typeface="Open Sans" panose="020B0606030504020204" pitchFamily="34" charset="0"/>
              <a:ea typeface="Open Sans" panose="020B0606030504020204" pitchFamily="34" charset="0"/>
              <a:cs typeface="Open Sans" panose="020B0606030504020204" pitchFamily="34" charset="0"/>
            </a:endParaRPr>
          </a:p>
          <a:p>
            <a:pPr marL="1024128">
              <a:spcAft>
                <a:spcPts val="1000"/>
              </a:spcAft>
            </a:pPr>
            <a:r>
              <a:rPr lang="en-CA" sz="2400" dirty="0">
                <a:latin typeface="Open Sans" panose="020B0606030504020204" pitchFamily="34" charset="0"/>
                <a:ea typeface="Open Sans" panose="020B0606030504020204" pitchFamily="34" charset="0"/>
                <a:cs typeface="Open Sans" panose="020B0606030504020204" pitchFamily="34" charset="0"/>
              </a:rPr>
              <a:t> </a:t>
            </a:r>
            <a:r>
              <a:rPr lang="en-CA" sz="2400" dirty="0" err="1">
                <a:latin typeface="Open Sans" panose="020B0606030504020204" pitchFamily="34" charset="0"/>
                <a:ea typeface="Open Sans" panose="020B0606030504020204" pitchFamily="34" charset="0"/>
                <a:cs typeface="Open Sans" panose="020B0606030504020204" pitchFamily="34" charset="0"/>
              </a:rPr>
              <a:t>Spiritbearandfriends</a:t>
            </a:r>
            <a:r>
              <a:rPr lang="en-CA" sz="2400" dirty="0">
                <a:latin typeface="Open Sans" panose="020B0606030504020204" pitchFamily="34" charset="0"/>
                <a:ea typeface="Open Sans" panose="020B0606030504020204" pitchFamily="34" charset="0"/>
                <a:cs typeface="Open Sans" panose="020B0606030504020204" pitchFamily="34" charset="0"/>
              </a:rPr>
              <a:t> </a:t>
            </a:r>
          </a:p>
          <a:p>
            <a:pPr marL="1024128">
              <a:spcAft>
                <a:spcPts val="1000"/>
              </a:spcAft>
            </a:pPr>
            <a:r>
              <a:rPr lang="en-CA" sz="2400" dirty="0">
                <a:latin typeface="Open Sans" panose="020B0606030504020204" pitchFamily="34" charset="0"/>
                <a:ea typeface="Open Sans" panose="020B0606030504020204" pitchFamily="34" charset="0"/>
                <a:cs typeface="Open Sans" panose="020B0606030504020204" pitchFamily="34" charset="0"/>
              </a:rPr>
              <a:t> @</a:t>
            </a:r>
            <a:r>
              <a:rPr lang="en-CA" sz="2400" dirty="0" err="1">
                <a:latin typeface="Open Sans" panose="020B0606030504020204" pitchFamily="34" charset="0"/>
                <a:ea typeface="Open Sans" panose="020B0606030504020204" pitchFamily="34" charset="0"/>
                <a:cs typeface="Open Sans" panose="020B0606030504020204" pitchFamily="34" charset="0"/>
              </a:rPr>
              <a:t>SpiritBear</a:t>
            </a:r>
            <a:endParaRPr lang="en-CA" sz="2400" dirty="0">
              <a:latin typeface="Open Sans" panose="020B0606030504020204" pitchFamily="34" charset="0"/>
              <a:ea typeface="Open Sans" panose="020B0606030504020204" pitchFamily="34" charset="0"/>
              <a:cs typeface="Open Sans" panose="020B0606030504020204" pitchFamily="34" charset="0"/>
            </a:endParaRPr>
          </a:p>
          <a:p>
            <a:pPr marL="1024128">
              <a:spcAft>
                <a:spcPts val="1000"/>
              </a:spcAft>
            </a:pPr>
            <a:r>
              <a:rPr lang="en-CA" sz="2400" dirty="0">
                <a:latin typeface="Open Sans" panose="020B0606030504020204" pitchFamily="34" charset="0"/>
                <a:ea typeface="Open Sans" panose="020B0606030504020204" pitchFamily="34" charset="0"/>
                <a:cs typeface="Open Sans" panose="020B0606030504020204" pitchFamily="34" charset="0"/>
              </a:rPr>
              <a:t>Email: </a:t>
            </a:r>
            <a:r>
              <a:rPr lang="en-CA" sz="2400" dirty="0" err="1">
                <a:latin typeface="Open Sans" panose="020B0606030504020204" pitchFamily="34" charset="0"/>
                <a:ea typeface="Open Sans" panose="020B0606030504020204" pitchFamily="34" charset="0"/>
                <a:cs typeface="Open Sans" panose="020B0606030504020204" pitchFamily="34" charset="0"/>
              </a:rPr>
              <a:t>info@fncaringsociety.com</a:t>
            </a:r>
            <a:endParaRPr lang="en-CA"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F153D63D-EB88-864C-8721-E4348B6D085B}"/>
              </a:ext>
            </a:extLst>
          </p:cNvPr>
          <p:cNvPicPr/>
          <p:nvPr/>
        </p:nvPicPr>
        <p:blipFill>
          <a:blip r:embed="rId4"/>
          <a:stretch>
            <a:fillRect/>
          </a:stretch>
        </p:blipFill>
        <p:spPr>
          <a:xfrm>
            <a:off x="1977791" y="2040890"/>
            <a:ext cx="266700" cy="215900"/>
          </a:xfrm>
          <a:prstGeom prst="rect">
            <a:avLst/>
          </a:prstGeom>
        </p:spPr>
      </p:pic>
      <p:pic>
        <p:nvPicPr>
          <p:cNvPr id="12" name="Picture 11">
            <a:extLst>
              <a:ext uri="{FF2B5EF4-FFF2-40B4-BE49-F238E27FC236}">
                <a16:creationId xmlns:a16="http://schemas.microsoft.com/office/drawing/2014/main" id="{258B3484-F909-6346-9541-B874453D11C1}"/>
              </a:ext>
            </a:extLst>
          </p:cNvPr>
          <p:cNvPicPr/>
          <p:nvPr/>
        </p:nvPicPr>
        <p:blipFill>
          <a:blip r:embed="rId4"/>
          <a:stretch>
            <a:fillRect/>
          </a:stretch>
        </p:blipFill>
        <p:spPr>
          <a:xfrm>
            <a:off x="1977791" y="4023694"/>
            <a:ext cx="266700" cy="215900"/>
          </a:xfrm>
          <a:prstGeom prst="rect">
            <a:avLst/>
          </a:prstGeom>
        </p:spPr>
      </p:pic>
      <p:pic>
        <p:nvPicPr>
          <p:cNvPr id="13" name="Picture 12">
            <a:extLst>
              <a:ext uri="{FF2B5EF4-FFF2-40B4-BE49-F238E27FC236}">
                <a16:creationId xmlns:a16="http://schemas.microsoft.com/office/drawing/2014/main" id="{239D2F45-16EA-2743-8DE1-ACD7B363FBE7}"/>
              </a:ext>
            </a:extLst>
          </p:cNvPr>
          <p:cNvPicPr/>
          <p:nvPr/>
        </p:nvPicPr>
        <p:blipFill>
          <a:blip r:embed="rId5"/>
          <a:stretch>
            <a:fillRect/>
          </a:stretch>
        </p:blipFill>
        <p:spPr>
          <a:xfrm>
            <a:off x="1977791" y="2531986"/>
            <a:ext cx="266700" cy="266700"/>
          </a:xfrm>
          <a:prstGeom prst="rect">
            <a:avLst/>
          </a:prstGeom>
        </p:spPr>
      </p:pic>
      <p:pic>
        <p:nvPicPr>
          <p:cNvPr id="14" name="Picture 13">
            <a:extLst>
              <a:ext uri="{FF2B5EF4-FFF2-40B4-BE49-F238E27FC236}">
                <a16:creationId xmlns:a16="http://schemas.microsoft.com/office/drawing/2014/main" id="{699C5805-C61F-1749-96F2-C27DC1C22FD8}"/>
              </a:ext>
            </a:extLst>
          </p:cNvPr>
          <p:cNvPicPr/>
          <p:nvPr/>
        </p:nvPicPr>
        <p:blipFill>
          <a:blip r:embed="rId6"/>
          <a:stretch>
            <a:fillRect/>
          </a:stretch>
        </p:blipFill>
        <p:spPr>
          <a:xfrm>
            <a:off x="1977791" y="3073882"/>
            <a:ext cx="266700" cy="190500"/>
          </a:xfrm>
          <a:prstGeom prst="rect">
            <a:avLst/>
          </a:prstGeom>
        </p:spPr>
      </p:pic>
      <p:pic>
        <p:nvPicPr>
          <p:cNvPr id="15" name="Picture 14">
            <a:extLst>
              <a:ext uri="{FF2B5EF4-FFF2-40B4-BE49-F238E27FC236}">
                <a16:creationId xmlns:a16="http://schemas.microsoft.com/office/drawing/2014/main" id="{D40AD939-9FCB-6D4F-9DBE-3648BF4AC128}"/>
              </a:ext>
            </a:extLst>
          </p:cNvPr>
          <p:cNvPicPr/>
          <p:nvPr/>
        </p:nvPicPr>
        <p:blipFill>
          <a:blip r:embed="rId7"/>
          <a:stretch>
            <a:fillRect/>
          </a:stretch>
        </p:blipFill>
        <p:spPr>
          <a:xfrm>
            <a:off x="1977791" y="3518393"/>
            <a:ext cx="266700" cy="266700"/>
          </a:xfrm>
          <a:prstGeom prst="rect">
            <a:avLst/>
          </a:prstGeom>
        </p:spPr>
      </p:pic>
    </p:spTree>
    <p:extLst>
      <p:ext uri="{BB962C8B-B14F-4D97-AF65-F5344CB8AC3E}">
        <p14:creationId xmlns:p14="http://schemas.microsoft.com/office/powerpoint/2010/main" val="26867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533EAA-F89E-8296-5474-E9BA07B23939}"/>
              </a:ext>
            </a:extLst>
          </p:cNvPr>
          <p:cNvSpPr>
            <a:spLocks noGrp="1"/>
          </p:cNvSpPr>
          <p:nvPr>
            <p:ph type="title"/>
          </p:nvPr>
        </p:nvSpPr>
        <p:spPr>
          <a:xfrm>
            <a:off x="6392583" y="501651"/>
            <a:ext cx="4414848" cy="1716255"/>
          </a:xfrm>
        </p:spPr>
        <p:txBody>
          <a:bodyPr anchor="b">
            <a:normAutofit/>
          </a:bodyPr>
          <a:lstStyle/>
          <a:p>
            <a:r>
              <a:rPr lang="en-US" sz="5600"/>
              <a:t>Just released</a:t>
            </a:r>
          </a:p>
        </p:txBody>
      </p:sp>
      <p:sp>
        <p:nvSpPr>
          <p:cNvPr id="17" name="Rectangle 16">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hearts on a carpet&#10;&#10;Description automatically generated">
            <a:extLst>
              <a:ext uri="{FF2B5EF4-FFF2-40B4-BE49-F238E27FC236}">
                <a16:creationId xmlns:a16="http://schemas.microsoft.com/office/drawing/2014/main" id="{0BD9EC9B-2EEA-7AE3-3C45-CC86C55FDEB1}"/>
              </a:ext>
            </a:extLst>
          </p:cNvPr>
          <p:cNvPicPr>
            <a:picLocks noChangeAspect="1"/>
          </p:cNvPicPr>
          <p:nvPr/>
        </p:nvPicPr>
        <p:blipFill>
          <a:blip r:embed="rId2">
            <a:extLst>
              <a:ext uri="{28A0092B-C50C-407E-A947-70E740481C1C}">
                <a14:useLocalDpi xmlns:a14="http://schemas.microsoft.com/office/drawing/2010/main" val="0"/>
              </a:ext>
            </a:extLst>
          </a:blip>
          <a:srcRect r="-3" b="9976"/>
          <a:stretch/>
        </p:blipFill>
        <p:spPr>
          <a:xfrm>
            <a:off x="279143" y="299509"/>
            <a:ext cx="5221625" cy="6258983"/>
          </a:xfrm>
          <a:prstGeom prst="rect">
            <a:avLst/>
          </a:prstGeom>
        </p:spPr>
      </p:pic>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824A21C-A2F2-720A-5F74-898F8FB06245}"/>
              </a:ext>
            </a:extLst>
          </p:cNvPr>
          <p:cNvGraphicFramePr>
            <a:graphicFrameLocks noGrp="1"/>
          </p:cNvGraphicFramePr>
          <p:nvPr>
            <p:ph idx="1"/>
            <p:extLst>
              <p:ext uri="{D42A27DB-BD31-4B8C-83A1-F6EECF244321}">
                <p14:modId xmlns:p14="http://schemas.microsoft.com/office/powerpoint/2010/main" val="2609078988"/>
              </p:ext>
            </p:extLst>
          </p:nvPr>
        </p:nvGraphicFramePr>
        <p:xfrm>
          <a:off x="6392583" y="2645922"/>
          <a:ext cx="4434721" cy="3710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840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close up of a colorful swirl&#10;&#10;Description automatically generated">
            <a:extLst>
              <a:ext uri="{FF2B5EF4-FFF2-40B4-BE49-F238E27FC236}">
                <a16:creationId xmlns:a16="http://schemas.microsoft.com/office/drawing/2014/main" id="{DED4B6FC-570F-B48C-798C-AC4565179FEA}"/>
              </a:ext>
            </a:extLst>
          </p:cNvPr>
          <p:cNvPicPr>
            <a:picLocks noChangeAspect="1"/>
          </p:cNvPicPr>
          <p:nvPr/>
        </p:nvPicPr>
        <p:blipFill>
          <a:blip r:embed="rId2">
            <a:duotone>
              <a:schemeClr val="bg2">
                <a:shade val="45000"/>
                <a:satMod val="135000"/>
              </a:schemeClr>
              <a:prstClr val="white"/>
            </a:duotone>
          </a:blip>
          <a:src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DE905-0D7B-21B1-079D-197705DF9267}"/>
              </a:ext>
            </a:extLst>
          </p:cNvPr>
          <p:cNvSpPr>
            <a:spLocks noGrp="1"/>
          </p:cNvSpPr>
          <p:nvPr>
            <p:ph type="title"/>
          </p:nvPr>
        </p:nvSpPr>
        <p:spPr>
          <a:xfrm>
            <a:off x="838200" y="365125"/>
            <a:ext cx="10515600" cy="1325563"/>
          </a:xfrm>
        </p:spPr>
        <p:txBody>
          <a:bodyPr>
            <a:normAutofit/>
          </a:bodyPr>
          <a:lstStyle/>
          <a:p>
            <a:r>
              <a:rPr lang="en-US" dirty="0"/>
              <a:t>Still Missing:  FSA Elements</a:t>
            </a:r>
          </a:p>
        </p:txBody>
      </p:sp>
      <p:graphicFrame>
        <p:nvGraphicFramePr>
          <p:cNvPr id="12" name="Content Placeholder 2">
            <a:extLst>
              <a:ext uri="{FF2B5EF4-FFF2-40B4-BE49-F238E27FC236}">
                <a16:creationId xmlns:a16="http://schemas.microsoft.com/office/drawing/2014/main" id="{280F50D5-E7EE-1342-F333-489036605778}"/>
              </a:ext>
            </a:extLst>
          </p:cNvPr>
          <p:cNvGraphicFramePr>
            <a:graphicFrameLocks noGrp="1"/>
          </p:cNvGraphicFramePr>
          <p:nvPr>
            <p:ph idx="1"/>
            <p:extLst>
              <p:ext uri="{D42A27DB-BD31-4B8C-83A1-F6EECF244321}">
                <p14:modId xmlns:p14="http://schemas.microsoft.com/office/powerpoint/2010/main" val="18104401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555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76B2A2-C324-4905-230E-BDF0B73A5C44}"/>
              </a:ext>
            </a:extLst>
          </p:cNvPr>
          <p:cNvPicPr>
            <a:picLocks noChangeAspect="1"/>
          </p:cNvPicPr>
          <p:nvPr/>
        </p:nvPicPr>
        <p:blipFill>
          <a:blip r:embed="rId2"/>
          <a:stretch>
            <a:fillRect/>
          </a:stretch>
        </p:blipFill>
        <p:spPr>
          <a:xfrm>
            <a:off x="0" y="0"/>
            <a:ext cx="11902440" cy="6858000"/>
          </a:xfrm>
          <a:prstGeom prst="rect">
            <a:avLst/>
          </a:prstGeom>
        </p:spPr>
      </p:pic>
    </p:spTree>
    <p:extLst>
      <p:ext uri="{BB962C8B-B14F-4D97-AF65-F5344CB8AC3E}">
        <p14:creationId xmlns:p14="http://schemas.microsoft.com/office/powerpoint/2010/main" val="228867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81992-08C0-D99E-DC0F-B73C60710116}"/>
              </a:ext>
            </a:extLst>
          </p:cNvPr>
          <p:cNvSpPr>
            <a:spLocks noGrp="1"/>
          </p:cNvSpPr>
          <p:nvPr>
            <p:ph type="title"/>
          </p:nvPr>
        </p:nvSpPr>
        <p:spPr>
          <a:xfrm>
            <a:off x="841248" y="256032"/>
            <a:ext cx="10506456" cy="1014984"/>
          </a:xfrm>
        </p:spPr>
        <p:txBody>
          <a:bodyPr anchor="b">
            <a:normAutofit/>
          </a:bodyPr>
          <a:lstStyle/>
          <a:p>
            <a:r>
              <a:rPr lang="en-US"/>
              <a:t>FSA Approval: two steps to finalization</a:t>
            </a:r>
            <a:endParaRPr lang="en-US" dirty="0"/>
          </a:p>
        </p:txBody>
      </p:sp>
      <p:sp>
        <p:nvSpPr>
          <p:cNvPr id="18" name="Rectangle 1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0" name="Content Placeholder 2">
            <a:extLst>
              <a:ext uri="{FF2B5EF4-FFF2-40B4-BE49-F238E27FC236}">
                <a16:creationId xmlns:a16="http://schemas.microsoft.com/office/drawing/2014/main" id="{DD3383EE-DD65-0BE5-DE09-AA0B4D99A3C0}"/>
              </a:ext>
            </a:extLst>
          </p:cNvPr>
          <p:cNvGraphicFramePr>
            <a:graphicFrameLocks noGrp="1"/>
          </p:cNvGraphicFramePr>
          <p:nvPr>
            <p:ph idx="1"/>
            <p:extLst>
              <p:ext uri="{D42A27DB-BD31-4B8C-83A1-F6EECF244321}">
                <p14:modId xmlns:p14="http://schemas.microsoft.com/office/powerpoint/2010/main" val="157060167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801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BE5C-AEBE-3EBA-06FB-025E572E2840}"/>
              </a:ext>
            </a:extLst>
          </p:cNvPr>
          <p:cNvSpPr>
            <a:spLocks noGrp="1"/>
          </p:cNvSpPr>
          <p:nvPr>
            <p:ph type="title"/>
          </p:nvPr>
        </p:nvSpPr>
        <p:spPr>
          <a:xfrm>
            <a:off x="481013" y="3752849"/>
            <a:ext cx="3290887" cy="2452687"/>
          </a:xfrm>
        </p:spPr>
        <p:txBody>
          <a:bodyPr anchor="ctr">
            <a:normAutofit/>
          </a:bodyPr>
          <a:lstStyle/>
          <a:p>
            <a:r>
              <a:rPr lang="en-US" sz="3600" dirty="0"/>
              <a:t>What you need to know</a:t>
            </a:r>
          </a:p>
        </p:txBody>
      </p:sp>
      <p:pic>
        <p:nvPicPr>
          <p:cNvPr id="6" name="Picture 5" descr="A stuffed animal in a room&#10;&#10;Description automatically generated">
            <a:extLst>
              <a:ext uri="{FF2B5EF4-FFF2-40B4-BE49-F238E27FC236}">
                <a16:creationId xmlns:a16="http://schemas.microsoft.com/office/drawing/2014/main" id="{D9B6FAFD-408C-5987-1969-50639C2A8C6C}"/>
              </a:ext>
            </a:extLst>
          </p:cNvPr>
          <p:cNvPicPr>
            <a:picLocks noChangeAspect="1"/>
          </p:cNvPicPr>
          <p:nvPr/>
        </p:nvPicPr>
        <p:blipFill>
          <a:blip r:embed="rId2">
            <a:extLst>
              <a:ext uri="{28A0092B-C50C-407E-A947-70E740481C1C}">
                <a14:useLocalDpi xmlns:a14="http://schemas.microsoft.com/office/drawing/2010/main" val="0"/>
              </a:ext>
            </a:extLst>
          </a:blip>
          <a:srcRect t="32120" b="1517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D9716224-D58B-80F5-FED6-D0AB9CBB10D6}"/>
              </a:ext>
            </a:extLst>
          </p:cNvPr>
          <p:cNvSpPr>
            <a:spLocks noGrp="1"/>
          </p:cNvSpPr>
          <p:nvPr>
            <p:ph idx="1"/>
          </p:nvPr>
        </p:nvSpPr>
        <p:spPr>
          <a:xfrm>
            <a:off x="4223982" y="3752850"/>
            <a:ext cx="7485413" cy="2452687"/>
          </a:xfrm>
        </p:spPr>
        <p:txBody>
          <a:bodyPr anchor="ctr">
            <a:normAutofit fontScale="85000" lnSpcReduction="10000"/>
          </a:bodyPr>
          <a:lstStyle/>
          <a:p>
            <a:r>
              <a:rPr lang="en-US" sz="1800" b="1" dirty="0"/>
              <a:t>Agreement effective 2023/24 meaning 9 years left</a:t>
            </a:r>
          </a:p>
          <a:p>
            <a:r>
              <a:rPr lang="en-US" sz="1800" b="1" dirty="0"/>
              <a:t>Nothing binding Canada to ensure non-discrimination after that</a:t>
            </a:r>
          </a:p>
          <a:p>
            <a:r>
              <a:rPr lang="en-US" sz="1800" b="1" dirty="0"/>
              <a:t>Draft FSA is on child and family services</a:t>
            </a:r>
          </a:p>
          <a:p>
            <a:r>
              <a:rPr lang="en-US" sz="1800" b="1" dirty="0"/>
              <a:t>AFN, COO, NAN, Canada want to finish Jordan’s Principle FSA by March 31, 2025</a:t>
            </a:r>
          </a:p>
          <a:p>
            <a:r>
              <a:rPr lang="en-US" sz="1800" b="1" dirty="0"/>
              <a:t>Canada has not discharged its duty to consult</a:t>
            </a:r>
          </a:p>
          <a:p>
            <a:r>
              <a:rPr lang="en-US" sz="1800" b="1" dirty="0"/>
              <a:t>No clear process for receiving and discharging amendments</a:t>
            </a:r>
          </a:p>
          <a:p>
            <a:r>
              <a:rPr lang="en-US" sz="1800" b="1" dirty="0"/>
              <a:t>No opt out provisions</a:t>
            </a:r>
          </a:p>
          <a:p>
            <a:r>
              <a:rPr lang="en-US" sz="1800" b="1" dirty="0"/>
              <a:t>Parties will bring an order within 30 days for approval of the FSA</a:t>
            </a:r>
          </a:p>
          <a:p>
            <a:pPr marL="0" indent="0">
              <a:buNone/>
            </a:pPr>
            <a:endParaRPr lang="en-US" sz="1800" b="1" dirty="0"/>
          </a:p>
        </p:txBody>
      </p:sp>
    </p:spTree>
    <p:extLst>
      <p:ext uri="{BB962C8B-B14F-4D97-AF65-F5344CB8AC3E}">
        <p14:creationId xmlns:p14="http://schemas.microsoft.com/office/powerpoint/2010/main" val="272234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749890-3075-9BF1-9447-942A5DAF5AC0}"/>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Key FSA structural weaknesses</a:t>
            </a:r>
          </a:p>
        </p:txBody>
      </p:sp>
      <p:grpSp>
        <p:nvGrpSpPr>
          <p:cNvPr id="4" name="Group 3">
            <a:extLst>
              <a:ext uri="{FF2B5EF4-FFF2-40B4-BE49-F238E27FC236}">
                <a16:creationId xmlns:a16="http://schemas.microsoft.com/office/drawing/2014/main" id="{FA80A509-1CA7-6F42-202A-0955B3C1B2EC}"/>
              </a:ext>
            </a:extLst>
          </p:cNvPr>
          <p:cNvGrpSpPr/>
          <p:nvPr/>
        </p:nvGrpSpPr>
        <p:grpSpPr>
          <a:xfrm>
            <a:off x="647257" y="2558068"/>
            <a:ext cx="10921425" cy="3301825"/>
            <a:chOff x="647257" y="2558068"/>
            <a:chExt cx="10921425" cy="3301825"/>
          </a:xfrm>
        </p:grpSpPr>
        <p:sp>
          <p:nvSpPr>
            <p:cNvPr id="6" name="Freeform 5">
              <a:extLst>
                <a:ext uri="{FF2B5EF4-FFF2-40B4-BE49-F238E27FC236}">
                  <a16:creationId xmlns:a16="http://schemas.microsoft.com/office/drawing/2014/main" id="{26E3068D-3C39-46C7-3089-5A303509F96C}"/>
                </a:ext>
              </a:extLst>
            </p:cNvPr>
            <p:cNvSpPr/>
            <p:nvPr/>
          </p:nvSpPr>
          <p:spPr>
            <a:xfrm>
              <a:off x="647257" y="2558068"/>
              <a:ext cx="2539866" cy="1523919"/>
            </a:xfrm>
            <a:custGeom>
              <a:avLst/>
              <a:gdLst>
                <a:gd name="connsiteX0" fmla="*/ 0 w 2539866"/>
                <a:gd name="connsiteY0" fmla="*/ 0 h 1523919"/>
                <a:gd name="connsiteX1" fmla="*/ 2539866 w 2539866"/>
                <a:gd name="connsiteY1" fmla="*/ 0 h 1523919"/>
                <a:gd name="connsiteX2" fmla="*/ 2539866 w 2539866"/>
                <a:gd name="connsiteY2" fmla="*/ 1523919 h 1523919"/>
                <a:gd name="connsiteX3" fmla="*/ 0 w 2539866"/>
                <a:gd name="connsiteY3" fmla="*/ 1523919 h 1523919"/>
                <a:gd name="connsiteX4" fmla="*/ 0 w 2539866"/>
                <a:gd name="connsiteY4" fmla="*/ 0 h 1523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866" h="1523919">
                  <a:moveTo>
                    <a:pt x="0" y="0"/>
                  </a:moveTo>
                  <a:lnTo>
                    <a:pt x="2539866" y="0"/>
                  </a:lnTo>
                  <a:lnTo>
                    <a:pt x="2539866" y="1523919"/>
                  </a:lnTo>
                  <a:lnTo>
                    <a:pt x="0" y="152391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10 years (only 9 left) and no enforceable accountability for Canada after</a:t>
              </a:r>
            </a:p>
          </p:txBody>
        </p:sp>
        <p:sp>
          <p:nvSpPr>
            <p:cNvPr id="7" name="Freeform 6">
              <a:extLst>
                <a:ext uri="{FF2B5EF4-FFF2-40B4-BE49-F238E27FC236}">
                  <a16:creationId xmlns:a16="http://schemas.microsoft.com/office/drawing/2014/main" id="{180D8C54-B7D4-15E2-678B-92AAEE26F51A}"/>
                </a:ext>
              </a:extLst>
            </p:cNvPr>
            <p:cNvSpPr/>
            <p:nvPr/>
          </p:nvSpPr>
          <p:spPr>
            <a:xfrm>
              <a:off x="3441110" y="2558068"/>
              <a:ext cx="2539866" cy="1523919"/>
            </a:xfrm>
            <a:custGeom>
              <a:avLst/>
              <a:gdLst>
                <a:gd name="connsiteX0" fmla="*/ 0 w 2539866"/>
                <a:gd name="connsiteY0" fmla="*/ 0 h 1523919"/>
                <a:gd name="connsiteX1" fmla="*/ 2539866 w 2539866"/>
                <a:gd name="connsiteY1" fmla="*/ 0 h 1523919"/>
                <a:gd name="connsiteX2" fmla="*/ 2539866 w 2539866"/>
                <a:gd name="connsiteY2" fmla="*/ 1523919 h 1523919"/>
                <a:gd name="connsiteX3" fmla="*/ 0 w 2539866"/>
                <a:gd name="connsiteY3" fmla="*/ 1523919 h 1523919"/>
                <a:gd name="connsiteX4" fmla="*/ 0 w 2539866"/>
                <a:gd name="connsiteY4" fmla="*/ 0 h 1523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866" h="1523919">
                  <a:moveTo>
                    <a:pt x="0" y="0"/>
                  </a:moveTo>
                  <a:lnTo>
                    <a:pt x="2539866" y="0"/>
                  </a:lnTo>
                  <a:lnTo>
                    <a:pt x="2539866" y="1523919"/>
                  </a:lnTo>
                  <a:lnTo>
                    <a:pt x="0" y="152391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Indian Act centric and inconsistent with UNDRIP and </a:t>
              </a:r>
              <a:r>
                <a:rPr lang="en-US" sz="2100" kern="1200" dirty="0" err="1"/>
                <a:t>Honour</a:t>
              </a:r>
              <a:r>
                <a:rPr lang="en-US" sz="2100" kern="1200" dirty="0"/>
                <a:t> of Crown</a:t>
              </a:r>
            </a:p>
          </p:txBody>
        </p:sp>
        <p:sp>
          <p:nvSpPr>
            <p:cNvPr id="8" name="Freeform 7">
              <a:extLst>
                <a:ext uri="{FF2B5EF4-FFF2-40B4-BE49-F238E27FC236}">
                  <a16:creationId xmlns:a16="http://schemas.microsoft.com/office/drawing/2014/main" id="{AE423225-E18E-61E9-D601-8C760AC86037}"/>
                </a:ext>
              </a:extLst>
            </p:cNvPr>
            <p:cNvSpPr/>
            <p:nvPr/>
          </p:nvSpPr>
          <p:spPr>
            <a:xfrm>
              <a:off x="6234963" y="2558068"/>
              <a:ext cx="2539866" cy="1523919"/>
            </a:xfrm>
            <a:custGeom>
              <a:avLst/>
              <a:gdLst>
                <a:gd name="connsiteX0" fmla="*/ 0 w 2539866"/>
                <a:gd name="connsiteY0" fmla="*/ 0 h 1523919"/>
                <a:gd name="connsiteX1" fmla="*/ 2539866 w 2539866"/>
                <a:gd name="connsiteY1" fmla="*/ 0 h 1523919"/>
                <a:gd name="connsiteX2" fmla="*/ 2539866 w 2539866"/>
                <a:gd name="connsiteY2" fmla="*/ 1523919 h 1523919"/>
                <a:gd name="connsiteX3" fmla="*/ 0 w 2539866"/>
                <a:gd name="connsiteY3" fmla="*/ 1523919 h 1523919"/>
                <a:gd name="connsiteX4" fmla="*/ 0 w 2539866"/>
                <a:gd name="connsiteY4" fmla="*/ 0 h 1523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866" h="1523919">
                  <a:moveTo>
                    <a:pt x="0" y="0"/>
                  </a:moveTo>
                  <a:lnTo>
                    <a:pt x="2539866" y="0"/>
                  </a:lnTo>
                  <a:lnTo>
                    <a:pt x="2539866" y="1523919"/>
                  </a:lnTo>
                  <a:lnTo>
                    <a:pt x="0" y="152391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No decision making for First Nations post approval</a:t>
              </a:r>
            </a:p>
          </p:txBody>
        </p:sp>
        <p:sp>
          <p:nvSpPr>
            <p:cNvPr id="10" name="Freeform 9">
              <a:extLst>
                <a:ext uri="{FF2B5EF4-FFF2-40B4-BE49-F238E27FC236}">
                  <a16:creationId xmlns:a16="http://schemas.microsoft.com/office/drawing/2014/main" id="{F8C4EFAD-D917-221F-4B3A-33AA5DE63C87}"/>
                </a:ext>
              </a:extLst>
            </p:cNvPr>
            <p:cNvSpPr/>
            <p:nvPr/>
          </p:nvSpPr>
          <p:spPr>
            <a:xfrm>
              <a:off x="9028816" y="2558068"/>
              <a:ext cx="2539866" cy="1523919"/>
            </a:xfrm>
            <a:custGeom>
              <a:avLst/>
              <a:gdLst>
                <a:gd name="connsiteX0" fmla="*/ 0 w 2539866"/>
                <a:gd name="connsiteY0" fmla="*/ 0 h 1523919"/>
                <a:gd name="connsiteX1" fmla="*/ 2539866 w 2539866"/>
                <a:gd name="connsiteY1" fmla="*/ 0 h 1523919"/>
                <a:gd name="connsiteX2" fmla="*/ 2539866 w 2539866"/>
                <a:gd name="connsiteY2" fmla="*/ 1523919 h 1523919"/>
                <a:gd name="connsiteX3" fmla="*/ 0 w 2539866"/>
                <a:gd name="connsiteY3" fmla="*/ 1523919 h 1523919"/>
                <a:gd name="connsiteX4" fmla="*/ 0 w 2539866"/>
                <a:gd name="connsiteY4" fmla="*/ 0 h 1523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866" h="1523919">
                  <a:moveTo>
                    <a:pt x="0" y="0"/>
                  </a:moveTo>
                  <a:lnTo>
                    <a:pt x="2539866" y="0"/>
                  </a:lnTo>
                  <a:lnTo>
                    <a:pt x="2539866" y="1523919"/>
                  </a:lnTo>
                  <a:lnTo>
                    <a:pt x="0" y="1523919"/>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Secretive, bureaucratic and party centric governance</a:t>
              </a:r>
            </a:p>
          </p:txBody>
        </p:sp>
        <p:sp>
          <p:nvSpPr>
            <p:cNvPr id="12" name="Freeform 11">
              <a:extLst>
                <a:ext uri="{FF2B5EF4-FFF2-40B4-BE49-F238E27FC236}">
                  <a16:creationId xmlns:a16="http://schemas.microsoft.com/office/drawing/2014/main" id="{55998C14-C684-DFBE-8110-8D98C55BB64B}"/>
                </a:ext>
              </a:extLst>
            </p:cNvPr>
            <p:cNvSpPr/>
            <p:nvPr/>
          </p:nvSpPr>
          <p:spPr>
            <a:xfrm>
              <a:off x="647257" y="4335974"/>
              <a:ext cx="2539866" cy="1523919"/>
            </a:xfrm>
            <a:custGeom>
              <a:avLst/>
              <a:gdLst>
                <a:gd name="connsiteX0" fmla="*/ 0 w 2539866"/>
                <a:gd name="connsiteY0" fmla="*/ 0 h 1523919"/>
                <a:gd name="connsiteX1" fmla="*/ 2539866 w 2539866"/>
                <a:gd name="connsiteY1" fmla="*/ 0 h 1523919"/>
                <a:gd name="connsiteX2" fmla="*/ 2539866 w 2539866"/>
                <a:gd name="connsiteY2" fmla="*/ 1523919 h 1523919"/>
                <a:gd name="connsiteX3" fmla="*/ 0 w 2539866"/>
                <a:gd name="connsiteY3" fmla="*/ 1523919 h 1523919"/>
                <a:gd name="connsiteX4" fmla="*/ 0 w 2539866"/>
                <a:gd name="connsiteY4" fmla="*/ 0 h 1523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866" h="1523919">
                  <a:moveTo>
                    <a:pt x="0" y="0"/>
                  </a:moveTo>
                  <a:lnTo>
                    <a:pt x="2539866" y="0"/>
                  </a:lnTo>
                  <a:lnTo>
                    <a:pt x="2539866" y="1523919"/>
                  </a:lnTo>
                  <a:lnTo>
                    <a:pt x="0" y="1523919"/>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Exclusive control of “apolitical” secretariate(s) by AFN, COO and NAN</a:t>
              </a:r>
            </a:p>
          </p:txBody>
        </p:sp>
        <p:sp>
          <p:nvSpPr>
            <p:cNvPr id="14" name="Freeform 13">
              <a:extLst>
                <a:ext uri="{FF2B5EF4-FFF2-40B4-BE49-F238E27FC236}">
                  <a16:creationId xmlns:a16="http://schemas.microsoft.com/office/drawing/2014/main" id="{F465BD83-DC5F-E69C-0600-E565AEFB9B50}"/>
                </a:ext>
              </a:extLst>
            </p:cNvPr>
            <p:cNvSpPr/>
            <p:nvPr/>
          </p:nvSpPr>
          <p:spPr>
            <a:xfrm>
              <a:off x="3441110" y="4335974"/>
              <a:ext cx="2539866" cy="1523919"/>
            </a:xfrm>
            <a:custGeom>
              <a:avLst/>
              <a:gdLst>
                <a:gd name="connsiteX0" fmla="*/ 0 w 2539866"/>
                <a:gd name="connsiteY0" fmla="*/ 0 h 1523919"/>
                <a:gd name="connsiteX1" fmla="*/ 2539866 w 2539866"/>
                <a:gd name="connsiteY1" fmla="*/ 0 h 1523919"/>
                <a:gd name="connsiteX2" fmla="*/ 2539866 w 2539866"/>
                <a:gd name="connsiteY2" fmla="*/ 1523919 h 1523919"/>
                <a:gd name="connsiteX3" fmla="*/ 0 w 2539866"/>
                <a:gd name="connsiteY3" fmla="*/ 1523919 h 1523919"/>
                <a:gd name="connsiteX4" fmla="*/ 0 w 2539866"/>
                <a:gd name="connsiteY4" fmla="*/ 0 h 1523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866" h="1523919">
                  <a:moveTo>
                    <a:pt x="0" y="0"/>
                  </a:moveTo>
                  <a:lnTo>
                    <a:pt x="2539866" y="0"/>
                  </a:lnTo>
                  <a:lnTo>
                    <a:pt x="2539866" y="1523919"/>
                  </a:lnTo>
                  <a:lnTo>
                    <a:pt x="0" y="1523919"/>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Poor funding structure will not stop/prevent discrimination for </a:t>
              </a:r>
              <a:r>
                <a:rPr lang="en-US" sz="2100" kern="1200" dirty="0" err="1"/>
                <a:t>chldren</a:t>
              </a:r>
              <a:endParaRPr lang="en-US" sz="2100" kern="1200" dirty="0"/>
            </a:p>
          </p:txBody>
        </p:sp>
        <p:sp>
          <p:nvSpPr>
            <p:cNvPr id="16" name="Freeform 15">
              <a:extLst>
                <a:ext uri="{FF2B5EF4-FFF2-40B4-BE49-F238E27FC236}">
                  <a16:creationId xmlns:a16="http://schemas.microsoft.com/office/drawing/2014/main" id="{C5AF4D19-2714-2BBA-565D-67D31E99D2C0}"/>
                </a:ext>
              </a:extLst>
            </p:cNvPr>
            <p:cNvSpPr/>
            <p:nvPr/>
          </p:nvSpPr>
          <p:spPr>
            <a:xfrm>
              <a:off x="6234963" y="4335974"/>
              <a:ext cx="2539866" cy="1523919"/>
            </a:xfrm>
            <a:custGeom>
              <a:avLst/>
              <a:gdLst>
                <a:gd name="connsiteX0" fmla="*/ 0 w 2539866"/>
                <a:gd name="connsiteY0" fmla="*/ 0 h 1523919"/>
                <a:gd name="connsiteX1" fmla="*/ 2539866 w 2539866"/>
                <a:gd name="connsiteY1" fmla="*/ 0 h 1523919"/>
                <a:gd name="connsiteX2" fmla="*/ 2539866 w 2539866"/>
                <a:gd name="connsiteY2" fmla="*/ 1523919 h 1523919"/>
                <a:gd name="connsiteX3" fmla="*/ 0 w 2539866"/>
                <a:gd name="connsiteY3" fmla="*/ 1523919 h 1523919"/>
                <a:gd name="connsiteX4" fmla="*/ 0 w 2539866"/>
                <a:gd name="connsiteY4" fmla="*/ 0 h 1523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866" h="1523919">
                  <a:moveTo>
                    <a:pt x="0" y="0"/>
                  </a:moveTo>
                  <a:lnTo>
                    <a:pt x="2539866" y="0"/>
                  </a:lnTo>
                  <a:lnTo>
                    <a:pt x="2539866" y="1523919"/>
                  </a:lnTo>
                  <a:lnTo>
                    <a:pt x="0" y="1523919"/>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ADR is expensive (52.8M)and ineffective</a:t>
              </a:r>
            </a:p>
          </p:txBody>
        </p:sp>
        <p:sp>
          <p:nvSpPr>
            <p:cNvPr id="17" name="Freeform 16">
              <a:extLst>
                <a:ext uri="{FF2B5EF4-FFF2-40B4-BE49-F238E27FC236}">
                  <a16:creationId xmlns:a16="http://schemas.microsoft.com/office/drawing/2014/main" id="{C0EDC4DC-6646-D3F4-3D9D-534E7AEBAC81}"/>
                </a:ext>
              </a:extLst>
            </p:cNvPr>
            <p:cNvSpPr/>
            <p:nvPr/>
          </p:nvSpPr>
          <p:spPr>
            <a:xfrm>
              <a:off x="9028816" y="4335974"/>
              <a:ext cx="2539866" cy="1523919"/>
            </a:xfrm>
            <a:custGeom>
              <a:avLst/>
              <a:gdLst>
                <a:gd name="connsiteX0" fmla="*/ 0 w 2539866"/>
                <a:gd name="connsiteY0" fmla="*/ 0 h 1523919"/>
                <a:gd name="connsiteX1" fmla="*/ 2539866 w 2539866"/>
                <a:gd name="connsiteY1" fmla="*/ 0 h 1523919"/>
                <a:gd name="connsiteX2" fmla="*/ 2539866 w 2539866"/>
                <a:gd name="connsiteY2" fmla="*/ 1523919 h 1523919"/>
                <a:gd name="connsiteX3" fmla="*/ 0 w 2539866"/>
                <a:gd name="connsiteY3" fmla="*/ 1523919 h 1523919"/>
                <a:gd name="connsiteX4" fmla="*/ 0 w 2539866"/>
                <a:gd name="connsiteY4" fmla="*/ 0 h 1523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866" h="1523919">
                  <a:moveTo>
                    <a:pt x="0" y="0"/>
                  </a:moveTo>
                  <a:lnTo>
                    <a:pt x="2539866" y="0"/>
                  </a:lnTo>
                  <a:lnTo>
                    <a:pt x="2539866" y="1523919"/>
                  </a:lnTo>
                  <a:lnTo>
                    <a:pt x="0" y="1523919"/>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Ceases Tribunal jurisdiction and replaces all CHRT orders (including actuals orders)</a:t>
              </a:r>
            </a:p>
          </p:txBody>
        </p:sp>
      </p:grpSp>
    </p:spTree>
    <p:extLst>
      <p:ext uri="{BB962C8B-B14F-4D97-AF65-F5344CB8AC3E}">
        <p14:creationId xmlns:p14="http://schemas.microsoft.com/office/powerpoint/2010/main" val="1390238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0F1E6AD-34DC-8348-A9EA-9DCDFECB8ACD}">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1753</TotalTime>
  <Words>2283</Words>
  <Application>Microsoft Office PowerPoint</Application>
  <PresentationFormat>Widescreen</PresentationFormat>
  <Paragraphs>170</Paragraphs>
  <Slides>36</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Aptos</vt:lpstr>
      <vt:lpstr>Aptos Display</vt:lpstr>
      <vt:lpstr>Arial</vt:lpstr>
      <vt:lpstr>ArialMT</vt:lpstr>
      <vt:lpstr>Calibri</vt:lpstr>
      <vt:lpstr>Open Sans</vt:lpstr>
      <vt:lpstr>Signika-Semibold</vt:lpstr>
      <vt:lpstr>office theme</vt:lpstr>
      <vt:lpstr>5_Office Theme</vt:lpstr>
      <vt:lpstr>PowerPoint Presentation</vt:lpstr>
      <vt:lpstr>Disclosure</vt:lpstr>
      <vt:lpstr>AFN, COO, NAN and Canada’s obligation to promote the FSA to First Nations Leadership</vt:lpstr>
      <vt:lpstr>Just released</vt:lpstr>
      <vt:lpstr>Still Missing:  FSA Elements</vt:lpstr>
      <vt:lpstr>PowerPoint Presentation</vt:lpstr>
      <vt:lpstr>FSA Approval: two steps to finalization</vt:lpstr>
      <vt:lpstr>What you need to know</vt:lpstr>
      <vt:lpstr>Key FSA structural weaknesses</vt:lpstr>
      <vt:lpstr>FSA Governance</vt:lpstr>
      <vt:lpstr>A Regional Reform Implementation Committee will not fix FSA governance flaws</vt:lpstr>
      <vt:lpstr>Reform Implementation Committee Terms of Reference (Appendix 8)</vt:lpstr>
      <vt:lpstr>Caring Society Recommendations: inclusive, transparent and accountable governance</vt:lpstr>
      <vt:lpstr>PowerPoint Presentation</vt:lpstr>
      <vt:lpstr>Current   Funding                                Draft FSA </vt:lpstr>
      <vt:lpstr>Existing CHRT orders on Child and Family funding</vt:lpstr>
      <vt:lpstr>Canada’s Current Funding Obligations</vt:lpstr>
      <vt:lpstr>PowerPoint Presentation</vt:lpstr>
      <vt:lpstr>Roll over of current spending in FSA Appendix 1: approx. 4.49B per annum</vt:lpstr>
      <vt:lpstr>Terms and Conditions: Appendix 10</vt:lpstr>
      <vt:lpstr>Regional Variations (para 45) but no new funding from Canada</vt:lpstr>
      <vt:lpstr>FSA Funding: Subject to Terms and Conditions (Appendix 10, Section 7) </vt:lpstr>
      <vt:lpstr>Capital: FSA Replaces Actuals Order with Fixed Amount</vt:lpstr>
      <vt:lpstr>IFSD: FSA Agency Gaps by Region (5 yrs) </vt:lpstr>
      <vt:lpstr>Part XXV: Enforcement of Funding Commitment </vt:lpstr>
      <vt:lpstr>Accountability for Canada: Not strong and Not In time for kids</vt:lpstr>
      <vt:lpstr>Canada off the hook</vt:lpstr>
      <vt:lpstr>FSA is Indian Act based</vt:lpstr>
      <vt:lpstr>Research suggests a minimum 2-5 year transition: FSA taking 5 months.  What does this mean on the ground?</vt:lpstr>
      <vt:lpstr>COO, NAN and Canada Trilateral Agreeement Highlights</vt:lpstr>
      <vt:lpstr>Examples of other Concerning Provisions</vt:lpstr>
      <vt:lpstr>Accept now and fix later? Not a strong position for First Nations </vt:lpstr>
      <vt:lpstr>Caring Society Recommended Amendments</vt:lpstr>
      <vt:lpstr>Interested Party Status at the Tribunal on FSA Approval Motion</vt:lpstr>
      <vt:lpstr>Doing Better for our Children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Clarke</dc:creator>
  <cp:lastModifiedBy>Sarah Clarke</cp:lastModifiedBy>
  <cp:revision>638</cp:revision>
  <dcterms:created xsi:type="dcterms:W3CDTF">2013-07-15T20:26:40Z</dcterms:created>
  <dcterms:modified xsi:type="dcterms:W3CDTF">2024-10-17T14:01:08Z</dcterms:modified>
</cp:coreProperties>
</file>