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presentation.xml" ContentType="application/vnd.openxmlformats-officedocument.presentationml.presentation.main+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notesSlides/notesSlide11.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12.xml" ContentType="application/vnd.openxmlformats-officedocument.presentationml.notesSlide+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7.xml" ContentType="application/vnd.openxmlformats-officedocument.presentationml.slideLayout+xml"/>
  <Override PartName="/ppt/notesSlides/notesSlide7.xml" ContentType="application/vnd.openxmlformats-officedocument.presentationml.notesSlide+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rawing7.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colors7.xml" ContentType="application/vnd.openxmlformats-officedocument.drawingml.diagramColors+xml"/>
  <Override PartName="/ppt/authors.xml" ContentType="application/vnd.ms-powerpoint.authors+xml"/>
  <Override PartName="/ppt/diagrams/colors6.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theme/theme1.xml" ContentType="application/vnd.openxmlformats-officedocument.them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0"/>
  </p:notesMasterIdLst>
  <p:sldIdLst>
    <p:sldId id="257" r:id="rId3"/>
    <p:sldId id="335" r:id="rId4"/>
    <p:sldId id="322" r:id="rId5"/>
    <p:sldId id="271" r:id="rId6"/>
    <p:sldId id="336" r:id="rId7"/>
    <p:sldId id="318" r:id="rId8"/>
    <p:sldId id="349" r:id="rId9"/>
    <p:sldId id="347" r:id="rId10"/>
    <p:sldId id="345" r:id="rId11"/>
    <p:sldId id="353" r:id="rId12"/>
    <p:sldId id="331" r:id="rId13"/>
    <p:sldId id="329" r:id="rId14"/>
    <p:sldId id="316" r:id="rId15"/>
    <p:sldId id="328" r:id="rId16"/>
    <p:sldId id="352" r:id="rId17"/>
    <p:sldId id="350" r:id="rId18"/>
    <p:sldId id="351"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EAB1B-C9A2-5955-11C1-BA4130E10D0D}" name="Julian, Maggie (she, her | elle, elle)" initials="MJ" userId="S::maggie.julian@nrcan-rncan.gc.ca::d2cc5fa9-7249-44ee-8f9c-93d29b04faa7" providerId="AD"/>
  <p188:author id="{4B9EA1C3-ECD7-1142-D982-0529F9B1F6EE}" name="Carlson, Dianne" initials="DC" userId="S::dianne.carlson@nrcan-rncan.gc.ca::b1f92596-f425-4967-9248-dcc0d714dc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key, Stacey" initials="SS" lastIdx="11" clrIdx="0">
    <p:extLst>
      <p:ext uri="{19B8F6BF-5375-455C-9EA6-DF929625EA0E}">
        <p15:presenceInfo xmlns:p15="http://schemas.microsoft.com/office/powerpoint/2012/main" userId="S-1-5-21-66081788-462978661-1268862865-231417" providerId="AD"/>
      </p:ext>
    </p:extLst>
  </p:cmAuthor>
  <p:cmAuthor id="2" name="Huynh, Nina" initials="HN" lastIdx="8" clrIdx="1">
    <p:extLst>
      <p:ext uri="{19B8F6BF-5375-455C-9EA6-DF929625EA0E}">
        <p15:presenceInfo xmlns:p15="http://schemas.microsoft.com/office/powerpoint/2012/main" userId="S-1-5-21-66081788-462978661-1268862865-3074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B58"/>
    <a:srgbClr val="7D9AF7"/>
    <a:srgbClr val="286294"/>
    <a:srgbClr val="479371"/>
    <a:srgbClr val="06B295"/>
    <a:srgbClr val="9900CC"/>
    <a:srgbClr val="CC0099"/>
    <a:srgbClr val="F3C607"/>
    <a:srgbClr val="744080"/>
    <a:srgbClr val="978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0" autoAdjust="0"/>
    <p:restoredTop sz="89163" autoAdjust="0"/>
  </p:normalViewPr>
  <p:slideViewPr>
    <p:cSldViewPr snapToGrid="0">
      <p:cViewPr varScale="1">
        <p:scale>
          <a:sx n="102" d="100"/>
          <a:sy n="102" d="100"/>
        </p:scale>
        <p:origin x="1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1" Type="http://schemas.openxmlformats.org/officeDocument/2006/relationships/hyperlink" Target="mailto:wfmwg-gtgff@nrcan-rncan.gc.ca"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1" Type="http://schemas.openxmlformats.org/officeDocument/2006/relationships/hyperlink" Target="mailto:wfmwg-gtgff@nrcan-rncan.gc.ca"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6EDD2-2E6B-43E6-BF82-CEB6303C7B9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A3E53D7-59FD-4480-ABAE-9857183A87DD}">
      <dgm:prSet/>
      <dgm:spPr/>
      <dgm:t>
        <a:bodyPr/>
        <a:lstStyle/>
        <a:p>
          <a:pPr>
            <a:lnSpc>
              <a:spcPct val="100000"/>
            </a:lnSpc>
          </a:pPr>
          <a:r>
            <a:rPr lang="en-CA" dirty="0">
              <a:latin typeface="Arial" panose="020B0604020202020204" pitchFamily="34" charset="0"/>
              <a:cs typeface="Arial" panose="020B0604020202020204" pitchFamily="34" charset="0"/>
            </a:rPr>
            <a:t>Provide an overview of the progress on the draft CCFM Canadian Wildland Fire Prevention and Mitigation Strategy (the Strategy).</a:t>
          </a:r>
          <a:endParaRPr lang="en-US" dirty="0">
            <a:latin typeface="Arial" panose="020B0604020202020204" pitchFamily="34" charset="0"/>
            <a:cs typeface="Arial" panose="020B0604020202020204" pitchFamily="34" charset="0"/>
          </a:endParaRPr>
        </a:p>
      </dgm:t>
    </dgm:pt>
    <dgm:pt modelId="{01F0C750-AB6F-484B-AE81-16E839551540}" type="parTrans" cxnId="{FB2AB156-AE56-44D4-94D1-226D2E3E4DDB}">
      <dgm:prSet/>
      <dgm:spPr/>
      <dgm:t>
        <a:bodyPr/>
        <a:lstStyle/>
        <a:p>
          <a:endParaRPr lang="en-US">
            <a:latin typeface="Arial" panose="020B0604020202020204" pitchFamily="34" charset="0"/>
            <a:cs typeface="Arial" panose="020B0604020202020204" pitchFamily="34" charset="0"/>
          </a:endParaRPr>
        </a:p>
      </dgm:t>
    </dgm:pt>
    <dgm:pt modelId="{C7A5EEBB-9CF1-46B3-8793-AFBCE71E7C29}" type="sibTrans" cxnId="{FB2AB156-AE56-44D4-94D1-226D2E3E4DDB}">
      <dgm:prSet/>
      <dgm:spPr/>
      <dgm:t>
        <a:bodyPr/>
        <a:lstStyle/>
        <a:p>
          <a:endParaRPr lang="en-US">
            <a:latin typeface="Arial" panose="020B0604020202020204" pitchFamily="34" charset="0"/>
            <a:cs typeface="Arial" panose="020B0604020202020204" pitchFamily="34" charset="0"/>
          </a:endParaRPr>
        </a:p>
      </dgm:t>
    </dgm:pt>
    <dgm:pt modelId="{7A1F3BC4-65F6-4D91-816C-88BAAAE17210}">
      <dgm:prSet/>
      <dgm:spPr/>
      <dgm:t>
        <a:bodyPr/>
        <a:lstStyle/>
        <a:p>
          <a:pPr>
            <a:lnSpc>
              <a:spcPct val="100000"/>
            </a:lnSpc>
          </a:pPr>
          <a:r>
            <a:rPr lang="en-CA" dirty="0">
              <a:latin typeface="Arial" panose="020B0604020202020204" pitchFamily="34" charset="0"/>
              <a:cs typeface="Arial" panose="020B0604020202020204" pitchFamily="34" charset="0"/>
            </a:rPr>
            <a:t>Present the draft Strategy’s vision, goals, commitments and targets.</a:t>
          </a:r>
          <a:endParaRPr lang="en-US" dirty="0">
            <a:latin typeface="Arial" panose="020B0604020202020204" pitchFamily="34" charset="0"/>
            <a:cs typeface="Arial" panose="020B0604020202020204" pitchFamily="34" charset="0"/>
          </a:endParaRPr>
        </a:p>
      </dgm:t>
    </dgm:pt>
    <dgm:pt modelId="{6DF307C5-5C0B-4DE9-A2EC-2474F6E5EF82}" type="parTrans" cxnId="{C50CBB43-DCAE-42BB-A023-74328E2D54B8}">
      <dgm:prSet/>
      <dgm:spPr/>
      <dgm:t>
        <a:bodyPr/>
        <a:lstStyle/>
        <a:p>
          <a:endParaRPr lang="en-US">
            <a:latin typeface="Arial" panose="020B0604020202020204" pitchFamily="34" charset="0"/>
            <a:cs typeface="Arial" panose="020B0604020202020204" pitchFamily="34" charset="0"/>
          </a:endParaRPr>
        </a:p>
      </dgm:t>
    </dgm:pt>
    <dgm:pt modelId="{40D7F11C-B4AB-4138-9338-99E88B652A71}" type="sibTrans" cxnId="{C50CBB43-DCAE-42BB-A023-74328E2D54B8}">
      <dgm:prSet/>
      <dgm:spPr/>
      <dgm:t>
        <a:bodyPr/>
        <a:lstStyle/>
        <a:p>
          <a:endParaRPr lang="en-US">
            <a:latin typeface="Arial" panose="020B0604020202020204" pitchFamily="34" charset="0"/>
            <a:cs typeface="Arial" panose="020B0604020202020204" pitchFamily="34" charset="0"/>
          </a:endParaRPr>
        </a:p>
      </dgm:t>
    </dgm:pt>
    <dgm:pt modelId="{3F17736E-97CA-4D37-BCFE-49D2D1B97944}">
      <dgm:prSet/>
      <dgm:spPr/>
      <dgm:t>
        <a:bodyPr/>
        <a:lstStyle/>
        <a:p>
          <a:pPr>
            <a:lnSpc>
              <a:spcPct val="100000"/>
            </a:lnSpc>
          </a:pPr>
          <a:r>
            <a:rPr lang="en-US" dirty="0">
              <a:latin typeface="Arial" panose="020B0604020202020204" pitchFamily="34" charset="0"/>
              <a:cs typeface="Arial" panose="020B0604020202020204" pitchFamily="34" charset="0"/>
            </a:rPr>
            <a:t>Receive feedback on various elements of the draft Strategy. </a:t>
          </a:r>
        </a:p>
      </dgm:t>
    </dgm:pt>
    <dgm:pt modelId="{4C01A214-564E-4639-9C69-6F297E5B56BD}" type="parTrans" cxnId="{3AFE147E-DD7C-49F4-A7C2-9D4CEBCFDEE7}">
      <dgm:prSet/>
      <dgm:spPr/>
      <dgm:t>
        <a:bodyPr/>
        <a:lstStyle/>
        <a:p>
          <a:endParaRPr lang="en-US">
            <a:latin typeface="Arial" panose="020B0604020202020204" pitchFamily="34" charset="0"/>
            <a:cs typeface="Arial" panose="020B0604020202020204" pitchFamily="34" charset="0"/>
          </a:endParaRPr>
        </a:p>
      </dgm:t>
    </dgm:pt>
    <dgm:pt modelId="{5EFBA9D3-72BD-446E-A397-3F0192697D51}" type="sibTrans" cxnId="{3AFE147E-DD7C-49F4-A7C2-9D4CEBCFDEE7}">
      <dgm:prSet/>
      <dgm:spPr/>
      <dgm:t>
        <a:bodyPr/>
        <a:lstStyle/>
        <a:p>
          <a:endParaRPr lang="en-US">
            <a:latin typeface="Arial" panose="020B0604020202020204" pitchFamily="34" charset="0"/>
            <a:cs typeface="Arial" panose="020B0604020202020204" pitchFamily="34" charset="0"/>
          </a:endParaRPr>
        </a:p>
      </dgm:t>
    </dgm:pt>
    <dgm:pt modelId="{E027F5E1-41CA-4699-8E6D-A8E235147844}" type="pres">
      <dgm:prSet presAssocID="{D966EDD2-2E6B-43E6-BF82-CEB6303C7B90}" presName="root" presStyleCnt="0">
        <dgm:presLayoutVars>
          <dgm:dir/>
          <dgm:resizeHandles val="exact"/>
        </dgm:presLayoutVars>
      </dgm:prSet>
      <dgm:spPr/>
    </dgm:pt>
    <dgm:pt modelId="{EC4B78C9-FF6D-4698-9D64-94E3E8080239}" type="pres">
      <dgm:prSet presAssocID="{7A3E53D7-59FD-4480-ABAE-9857183A87DD}" presName="compNode" presStyleCnt="0"/>
      <dgm:spPr/>
    </dgm:pt>
    <dgm:pt modelId="{C88C333B-C1EE-4276-9293-68B5A8FD1802}" type="pres">
      <dgm:prSet presAssocID="{7A3E53D7-59FD-4480-ABAE-9857183A87DD}" presName="bgRect" presStyleLbl="bgShp" presStyleIdx="0" presStyleCnt="3"/>
      <dgm:spPr/>
    </dgm:pt>
    <dgm:pt modelId="{C1143655-028C-4CE1-8365-3AAF45389023}" type="pres">
      <dgm:prSet presAssocID="{7A3E53D7-59FD-4480-ABAE-9857183A87DD}"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re with solid fill"/>
        </a:ext>
      </dgm:extLst>
    </dgm:pt>
    <dgm:pt modelId="{A3C4BCB3-FBDA-418A-B7A2-E5BD8180E3FD}" type="pres">
      <dgm:prSet presAssocID="{7A3E53D7-59FD-4480-ABAE-9857183A87DD}" presName="spaceRect" presStyleCnt="0"/>
      <dgm:spPr/>
    </dgm:pt>
    <dgm:pt modelId="{3A8B89A1-2293-46C6-A7FD-D3CAA56CC960}" type="pres">
      <dgm:prSet presAssocID="{7A3E53D7-59FD-4480-ABAE-9857183A87DD}" presName="parTx" presStyleLbl="revTx" presStyleIdx="0" presStyleCnt="3" custLinFactNeighborX="850" custLinFactNeighborY="-14945">
        <dgm:presLayoutVars>
          <dgm:chMax val="0"/>
          <dgm:chPref val="0"/>
        </dgm:presLayoutVars>
      </dgm:prSet>
      <dgm:spPr/>
    </dgm:pt>
    <dgm:pt modelId="{35DC130A-CE14-4EE4-A8CC-376878ACA000}" type="pres">
      <dgm:prSet presAssocID="{C7A5EEBB-9CF1-46B3-8793-AFBCE71E7C29}" presName="sibTrans" presStyleCnt="0"/>
      <dgm:spPr/>
    </dgm:pt>
    <dgm:pt modelId="{DED3E083-209A-4D40-88A7-ECCB00280EF5}" type="pres">
      <dgm:prSet presAssocID="{7A1F3BC4-65F6-4D91-816C-88BAAAE17210}" presName="compNode" presStyleCnt="0"/>
      <dgm:spPr/>
    </dgm:pt>
    <dgm:pt modelId="{59D678EF-4810-4783-AD08-15718414C716}" type="pres">
      <dgm:prSet presAssocID="{7A1F3BC4-65F6-4D91-816C-88BAAAE17210}" presName="bgRect" presStyleLbl="bgShp" presStyleIdx="1" presStyleCnt="3"/>
      <dgm:spPr/>
    </dgm:pt>
    <dgm:pt modelId="{5027259D-E075-4BB5-A0AE-CB5A9A00DE84}" type="pres">
      <dgm:prSet presAssocID="{7A1F3BC4-65F6-4D91-816C-88BAAAE17210}"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A3CCB5DA-F105-43E5-A3DB-215642BA8A86}" type="pres">
      <dgm:prSet presAssocID="{7A1F3BC4-65F6-4D91-816C-88BAAAE17210}" presName="spaceRect" presStyleCnt="0"/>
      <dgm:spPr/>
    </dgm:pt>
    <dgm:pt modelId="{B25BE389-778A-4C5B-B832-E5CD17C36021}" type="pres">
      <dgm:prSet presAssocID="{7A1F3BC4-65F6-4D91-816C-88BAAAE17210}" presName="parTx" presStyleLbl="revTx" presStyleIdx="1" presStyleCnt="3">
        <dgm:presLayoutVars>
          <dgm:chMax val="0"/>
          <dgm:chPref val="0"/>
        </dgm:presLayoutVars>
      </dgm:prSet>
      <dgm:spPr/>
    </dgm:pt>
    <dgm:pt modelId="{496B4662-115F-49F2-965A-9BCC6D1BEA7F}" type="pres">
      <dgm:prSet presAssocID="{40D7F11C-B4AB-4138-9338-99E88B652A71}" presName="sibTrans" presStyleCnt="0"/>
      <dgm:spPr/>
    </dgm:pt>
    <dgm:pt modelId="{B0E74D0D-27C0-437A-B4A5-DD5A6B6F2AD6}" type="pres">
      <dgm:prSet presAssocID="{3F17736E-97CA-4D37-BCFE-49D2D1B97944}" presName="compNode" presStyleCnt="0"/>
      <dgm:spPr/>
    </dgm:pt>
    <dgm:pt modelId="{708B3220-01F3-4A2F-918E-F06634C52DEA}" type="pres">
      <dgm:prSet presAssocID="{3F17736E-97CA-4D37-BCFE-49D2D1B97944}" presName="bgRect" presStyleLbl="bgShp" presStyleIdx="2" presStyleCnt="3"/>
      <dgm:spPr/>
    </dgm:pt>
    <dgm:pt modelId="{B16CBE34-319B-473D-8476-FA38D00869C3}" type="pres">
      <dgm:prSet presAssocID="{3F17736E-97CA-4D37-BCFE-49D2D1B97944}"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53DC8DB4-A92D-41C5-98CA-DDB83188D188}" type="pres">
      <dgm:prSet presAssocID="{3F17736E-97CA-4D37-BCFE-49D2D1B97944}" presName="spaceRect" presStyleCnt="0"/>
      <dgm:spPr/>
    </dgm:pt>
    <dgm:pt modelId="{D24E4D58-361A-4C8F-928C-A50AD08369DF}" type="pres">
      <dgm:prSet presAssocID="{3F17736E-97CA-4D37-BCFE-49D2D1B97944}" presName="parTx" presStyleLbl="revTx" presStyleIdx="2" presStyleCnt="3">
        <dgm:presLayoutVars>
          <dgm:chMax val="0"/>
          <dgm:chPref val="0"/>
        </dgm:presLayoutVars>
      </dgm:prSet>
      <dgm:spPr/>
    </dgm:pt>
  </dgm:ptLst>
  <dgm:cxnLst>
    <dgm:cxn modelId="{C6D30136-58D8-4119-977A-5184B4617A87}" type="presOf" srcId="{7A1F3BC4-65F6-4D91-816C-88BAAAE17210}" destId="{B25BE389-778A-4C5B-B832-E5CD17C36021}" srcOrd="0" destOrd="0" presId="urn:microsoft.com/office/officeart/2018/2/layout/IconVerticalSolidList"/>
    <dgm:cxn modelId="{C50CBB43-DCAE-42BB-A023-74328E2D54B8}" srcId="{D966EDD2-2E6B-43E6-BF82-CEB6303C7B90}" destId="{7A1F3BC4-65F6-4D91-816C-88BAAAE17210}" srcOrd="1" destOrd="0" parTransId="{6DF307C5-5C0B-4DE9-A2EC-2474F6E5EF82}" sibTransId="{40D7F11C-B4AB-4138-9338-99E88B652A71}"/>
    <dgm:cxn modelId="{FB2AB156-AE56-44D4-94D1-226D2E3E4DDB}" srcId="{D966EDD2-2E6B-43E6-BF82-CEB6303C7B90}" destId="{7A3E53D7-59FD-4480-ABAE-9857183A87DD}" srcOrd="0" destOrd="0" parTransId="{01F0C750-AB6F-484B-AE81-16E839551540}" sibTransId="{C7A5EEBB-9CF1-46B3-8793-AFBCE71E7C29}"/>
    <dgm:cxn modelId="{A7CAFD5E-0539-41A1-94D3-44A4758C8F65}" type="presOf" srcId="{7A3E53D7-59FD-4480-ABAE-9857183A87DD}" destId="{3A8B89A1-2293-46C6-A7FD-D3CAA56CC960}" srcOrd="0" destOrd="0" presId="urn:microsoft.com/office/officeart/2018/2/layout/IconVerticalSolidList"/>
    <dgm:cxn modelId="{C1268579-F591-4F7F-A867-72DF0AAB2D17}" type="presOf" srcId="{D966EDD2-2E6B-43E6-BF82-CEB6303C7B90}" destId="{E027F5E1-41CA-4699-8E6D-A8E235147844}" srcOrd="0" destOrd="0" presId="urn:microsoft.com/office/officeart/2018/2/layout/IconVerticalSolidList"/>
    <dgm:cxn modelId="{3AFE147E-DD7C-49F4-A7C2-9D4CEBCFDEE7}" srcId="{D966EDD2-2E6B-43E6-BF82-CEB6303C7B90}" destId="{3F17736E-97CA-4D37-BCFE-49D2D1B97944}" srcOrd="2" destOrd="0" parTransId="{4C01A214-564E-4639-9C69-6F297E5B56BD}" sibTransId="{5EFBA9D3-72BD-446E-A397-3F0192697D51}"/>
    <dgm:cxn modelId="{E7107296-FE95-492A-B8D5-9623ACD6867B}" type="presOf" srcId="{3F17736E-97CA-4D37-BCFE-49D2D1B97944}" destId="{D24E4D58-361A-4C8F-928C-A50AD08369DF}" srcOrd="0" destOrd="0" presId="urn:microsoft.com/office/officeart/2018/2/layout/IconVerticalSolidList"/>
    <dgm:cxn modelId="{4AE22081-46E8-4C31-AFD2-F16A325F3C8A}" type="presParOf" srcId="{E027F5E1-41CA-4699-8E6D-A8E235147844}" destId="{EC4B78C9-FF6D-4698-9D64-94E3E8080239}" srcOrd="0" destOrd="0" presId="urn:microsoft.com/office/officeart/2018/2/layout/IconVerticalSolidList"/>
    <dgm:cxn modelId="{5422F313-069F-4692-BEEF-C4CCFE9ECF0E}" type="presParOf" srcId="{EC4B78C9-FF6D-4698-9D64-94E3E8080239}" destId="{C88C333B-C1EE-4276-9293-68B5A8FD1802}" srcOrd="0" destOrd="0" presId="urn:microsoft.com/office/officeart/2018/2/layout/IconVerticalSolidList"/>
    <dgm:cxn modelId="{D8C2054F-489F-4032-BDF0-612ADB08957E}" type="presParOf" srcId="{EC4B78C9-FF6D-4698-9D64-94E3E8080239}" destId="{C1143655-028C-4CE1-8365-3AAF45389023}" srcOrd="1" destOrd="0" presId="urn:microsoft.com/office/officeart/2018/2/layout/IconVerticalSolidList"/>
    <dgm:cxn modelId="{E51EC20E-C5CC-4B0F-8286-17F3DE14CB02}" type="presParOf" srcId="{EC4B78C9-FF6D-4698-9D64-94E3E8080239}" destId="{A3C4BCB3-FBDA-418A-B7A2-E5BD8180E3FD}" srcOrd="2" destOrd="0" presId="urn:microsoft.com/office/officeart/2018/2/layout/IconVerticalSolidList"/>
    <dgm:cxn modelId="{6FB781EB-3A32-4998-BDEC-50146A3FF1E0}" type="presParOf" srcId="{EC4B78C9-FF6D-4698-9D64-94E3E8080239}" destId="{3A8B89A1-2293-46C6-A7FD-D3CAA56CC960}" srcOrd="3" destOrd="0" presId="urn:microsoft.com/office/officeart/2018/2/layout/IconVerticalSolidList"/>
    <dgm:cxn modelId="{E7EB141B-DE22-4C80-BA30-5E429230CCB9}" type="presParOf" srcId="{E027F5E1-41CA-4699-8E6D-A8E235147844}" destId="{35DC130A-CE14-4EE4-A8CC-376878ACA000}" srcOrd="1" destOrd="0" presId="urn:microsoft.com/office/officeart/2018/2/layout/IconVerticalSolidList"/>
    <dgm:cxn modelId="{138F2EDB-0594-4D01-A150-765AFFB2D35A}" type="presParOf" srcId="{E027F5E1-41CA-4699-8E6D-A8E235147844}" destId="{DED3E083-209A-4D40-88A7-ECCB00280EF5}" srcOrd="2" destOrd="0" presId="urn:microsoft.com/office/officeart/2018/2/layout/IconVerticalSolidList"/>
    <dgm:cxn modelId="{83C24DFD-34FD-4567-8B98-8666588C3C78}" type="presParOf" srcId="{DED3E083-209A-4D40-88A7-ECCB00280EF5}" destId="{59D678EF-4810-4783-AD08-15718414C716}" srcOrd="0" destOrd="0" presId="urn:microsoft.com/office/officeart/2018/2/layout/IconVerticalSolidList"/>
    <dgm:cxn modelId="{B4903E56-2D7E-4E13-9FFF-9EA50C156399}" type="presParOf" srcId="{DED3E083-209A-4D40-88A7-ECCB00280EF5}" destId="{5027259D-E075-4BB5-A0AE-CB5A9A00DE84}" srcOrd="1" destOrd="0" presId="urn:microsoft.com/office/officeart/2018/2/layout/IconVerticalSolidList"/>
    <dgm:cxn modelId="{C3877AF5-BD3A-4A2B-BDD5-88A4579D0D4B}" type="presParOf" srcId="{DED3E083-209A-4D40-88A7-ECCB00280EF5}" destId="{A3CCB5DA-F105-43E5-A3DB-215642BA8A86}" srcOrd="2" destOrd="0" presId="urn:microsoft.com/office/officeart/2018/2/layout/IconVerticalSolidList"/>
    <dgm:cxn modelId="{984CB14D-1064-4054-B8C9-BFD2BBDF715C}" type="presParOf" srcId="{DED3E083-209A-4D40-88A7-ECCB00280EF5}" destId="{B25BE389-778A-4C5B-B832-E5CD17C36021}" srcOrd="3" destOrd="0" presId="urn:microsoft.com/office/officeart/2018/2/layout/IconVerticalSolidList"/>
    <dgm:cxn modelId="{012F6EC7-E1D5-4D58-AF2D-B2E671682DF9}" type="presParOf" srcId="{E027F5E1-41CA-4699-8E6D-A8E235147844}" destId="{496B4662-115F-49F2-965A-9BCC6D1BEA7F}" srcOrd="3" destOrd="0" presId="urn:microsoft.com/office/officeart/2018/2/layout/IconVerticalSolidList"/>
    <dgm:cxn modelId="{346D5188-E5B3-4CBC-B675-9DA861E2CBD1}" type="presParOf" srcId="{E027F5E1-41CA-4699-8E6D-A8E235147844}" destId="{B0E74D0D-27C0-437A-B4A5-DD5A6B6F2AD6}" srcOrd="4" destOrd="0" presId="urn:microsoft.com/office/officeart/2018/2/layout/IconVerticalSolidList"/>
    <dgm:cxn modelId="{D9DA7968-78F8-46D6-AE67-09AA47CCE29E}" type="presParOf" srcId="{B0E74D0D-27C0-437A-B4A5-DD5A6B6F2AD6}" destId="{708B3220-01F3-4A2F-918E-F06634C52DEA}" srcOrd="0" destOrd="0" presId="urn:microsoft.com/office/officeart/2018/2/layout/IconVerticalSolidList"/>
    <dgm:cxn modelId="{F6729CE0-D432-44F0-B9C0-72FF1E670405}" type="presParOf" srcId="{B0E74D0D-27C0-437A-B4A5-DD5A6B6F2AD6}" destId="{B16CBE34-319B-473D-8476-FA38D00869C3}" srcOrd="1" destOrd="0" presId="urn:microsoft.com/office/officeart/2018/2/layout/IconVerticalSolidList"/>
    <dgm:cxn modelId="{79E03045-1020-43A7-94A9-6D1B8F1C0E0F}" type="presParOf" srcId="{B0E74D0D-27C0-437A-B4A5-DD5A6B6F2AD6}" destId="{53DC8DB4-A92D-41C5-98CA-DDB83188D188}" srcOrd="2" destOrd="0" presId="urn:microsoft.com/office/officeart/2018/2/layout/IconVerticalSolidList"/>
    <dgm:cxn modelId="{FD71489C-FE2D-4AB5-AEAF-6CD53E75A7F6}" type="presParOf" srcId="{B0E74D0D-27C0-437A-B4A5-DD5A6B6F2AD6}" destId="{D24E4D58-361A-4C8F-928C-A50AD08369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2A902-10BD-46EE-B9AF-7B4646DDC5E6}"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AB652697-B9E6-4D44-ADD2-ACFC14CD92FB}">
      <dgm:prSet phldrT="[Text]"/>
      <dgm:spPr/>
      <dgm:t>
        <a:bodyPr/>
        <a:lstStyle/>
        <a:p>
          <a:r>
            <a:rPr lang="en-US" dirty="0"/>
            <a:t> </a:t>
          </a:r>
        </a:p>
      </dgm:t>
    </dgm:pt>
    <dgm:pt modelId="{DE91A10A-AAF9-4C69-9456-844D06EEAC48}" type="parTrans" cxnId="{17CCEC0E-4A9C-40D5-8985-4BC0ED22F366}">
      <dgm:prSet/>
      <dgm:spPr/>
      <dgm:t>
        <a:bodyPr/>
        <a:lstStyle/>
        <a:p>
          <a:endParaRPr lang="en-US"/>
        </a:p>
      </dgm:t>
    </dgm:pt>
    <dgm:pt modelId="{A7AB55E2-55C5-4E9E-865D-0A2EEE6A05D8}" type="sibTrans" cxnId="{17CCEC0E-4A9C-40D5-8985-4BC0ED22F366}">
      <dgm:prSet/>
      <dgm:spPr/>
      <dgm:t>
        <a:bodyPr/>
        <a:lstStyle/>
        <a:p>
          <a:endParaRPr lang="en-US"/>
        </a:p>
      </dgm:t>
    </dgm:pt>
    <dgm:pt modelId="{4DA49238-7793-4F85-879E-4D80C68B5AA3}">
      <dgm:prSet phldrT="[Text]"/>
      <dgm:spPr/>
      <dgm:t>
        <a:bodyPr/>
        <a:lstStyle/>
        <a:p>
          <a:endParaRPr lang="en-US" dirty="0"/>
        </a:p>
      </dgm:t>
    </dgm:pt>
    <dgm:pt modelId="{8137659A-158E-4F6A-B2AB-32D91633D722}" type="sibTrans" cxnId="{E7E3D844-A693-4FC4-B685-C2767E641241}">
      <dgm:prSet/>
      <dgm:spPr/>
      <dgm:t>
        <a:bodyPr/>
        <a:lstStyle/>
        <a:p>
          <a:endParaRPr lang="en-US"/>
        </a:p>
      </dgm:t>
    </dgm:pt>
    <dgm:pt modelId="{0D27801C-EDD3-4F51-964C-F13A1C8AF5D9}" type="parTrans" cxnId="{E7E3D844-A693-4FC4-B685-C2767E641241}">
      <dgm:prSet/>
      <dgm:spPr/>
      <dgm:t>
        <a:bodyPr/>
        <a:lstStyle/>
        <a:p>
          <a:endParaRPr lang="en-US"/>
        </a:p>
      </dgm:t>
    </dgm:pt>
    <dgm:pt modelId="{EBE043E7-6D85-428D-9576-86F7F0AE0F60}">
      <dgm:prSet phldrT="[Text]"/>
      <dgm:spPr/>
      <dgm:t>
        <a:bodyPr/>
        <a:lstStyle/>
        <a:p>
          <a:r>
            <a:rPr lang="en-US" dirty="0"/>
            <a:t>  </a:t>
          </a:r>
        </a:p>
      </dgm:t>
    </dgm:pt>
    <dgm:pt modelId="{B38CB60E-C8C3-49C4-9E98-D9F0F5B8AC83}" type="sibTrans" cxnId="{FB15A731-2F42-46F6-B8F7-D1D396C6F252}">
      <dgm:prSet/>
      <dgm:spPr/>
      <dgm:t>
        <a:bodyPr/>
        <a:lstStyle/>
        <a:p>
          <a:endParaRPr lang="en-US"/>
        </a:p>
      </dgm:t>
    </dgm:pt>
    <dgm:pt modelId="{6F72E150-9D2B-46F0-ABB0-8C20E1A44085}" type="parTrans" cxnId="{FB15A731-2F42-46F6-B8F7-D1D396C6F252}">
      <dgm:prSet/>
      <dgm:spPr/>
      <dgm:t>
        <a:bodyPr/>
        <a:lstStyle/>
        <a:p>
          <a:endParaRPr lang="en-US"/>
        </a:p>
      </dgm:t>
    </dgm:pt>
    <dgm:pt modelId="{8BA5B02E-1BCC-45A1-A479-E68BFB0FA048}" type="pres">
      <dgm:prSet presAssocID="{1A82A902-10BD-46EE-B9AF-7B4646DDC5E6}" presName="Name0" presStyleCnt="0">
        <dgm:presLayoutVars>
          <dgm:dir/>
          <dgm:resizeHandles val="exact"/>
        </dgm:presLayoutVars>
      </dgm:prSet>
      <dgm:spPr/>
    </dgm:pt>
    <dgm:pt modelId="{5797E147-0CC1-455F-A39B-D51A2D5F8DB4}" type="pres">
      <dgm:prSet presAssocID="{4DA49238-7793-4F85-879E-4D80C68B5AA3}" presName="compNode" presStyleCnt="0"/>
      <dgm:spPr/>
    </dgm:pt>
    <dgm:pt modelId="{4DD379F1-ABEC-4EB4-837B-AD49591DE4AE}" type="pres">
      <dgm:prSet presAssocID="{4DA49238-7793-4F85-879E-4D80C68B5AA3}" presName="pictRect" presStyleLbl="nod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8B135AE1-714A-42D0-808D-F25EDAED707F}" type="pres">
      <dgm:prSet presAssocID="{4DA49238-7793-4F85-879E-4D80C68B5AA3}" presName="textRect" presStyleLbl="revTx" presStyleIdx="0" presStyleCnt="3">
        <dgm:presLayoutVars>
          <dgm:bulletEnabled val="1"/>
        </dgm:presLayoutVars>
      </dgm:prSet>
      <dgm:spPr/>
    </dgm:pt>
    <dgm:pt modelId="{F62355F9-C591-4546-9C2A-F4FB6BD9FD41}" type="pres">
      <dgm:prSet presAssocID="{8137659A-158E-4F6A-B2AB-32D91633D722}" presName="sibTrans" presStyleLbl="sibTrans2D1" presStyleIdx="0" presStyleCnt="0"/>
      <dgm:spPr/>
    </dgm:pt>
    <dgm:pt modelId="{B8380295-53A7-4920-AC71-5F0A38C21652}" type="pres">
      <dgm:prSet presAssocID="{EBE043E7-6D85-428D-9576-86F7F0AE0F60}" presName="compNode" presStyleCnt="0"/>
      <dgm:spPr/>
    </dgm:pt>
    <dgm:pt modelId="{B174CA1C-0F91-43E2-B116-431D8E5386F5}" type="pres">
      <dgm:prSet presAssocID="{EBE043E7-6D85-428D-9576-86F7F0AE0F60}" presName="pictRect" presStyleLbl="nod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C1850F16-A81C-4408-B1E9-250F99E71183}" type="pres">
      <dgm:prSet presAssocID="{EBE043E7-6D85-428D-9576-86F7F0AE0F60}" presName="textRect" presStyleLbl="revTx" presStyleIdx="1" presStyleCnt="3">
        <dgm:presLayoutVars>
          <dgm:bulletEnabled val="1"/>
        </dgm:presLayoutVars>
      </dgm:prSet>
      <dgm:spPr/>
    </dgm:pt>
    <dgm:pt modelId="{13C06C48-6B3B-4D0D-997E-0EAC9AC7D3AE}" type="pres">
      <dgm:prSet presAssocID="{B38CB60E-C8C3-49C4-9E98-D9F0F5B8AC83}" presName="sibTrans" presStyleLbl="sibTrans2D1" presStyleIdx="0" presStyleCnt="0"/>
      <dgm:spPr/>
    </dgm:pt>
    <dgm:pt modelId="{B91D9899-1CCF-4145-82E6-5510F1F3BF65}" type="pres">
      <dgm:prSet presAssocID="{AB652697-B9E6-4D44-ADD2-ACFC14CD92FB}" presName="compNode" presStyleCnt="0"/>
      <dgm:spPr/>
    </dgm:pt>
    <dgm:pt modelId="{838292AD-758A-4CA0-B004-098CA23ED3DD}" type="pres">
      <dgm:prSet presAssocID="{AB652697-B9E6-4D44-ADD2-ACFC14CD92FB}" presName="pictRect" presStyleLbl="nod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3A84E7E3-ED6F-4FDA-BE88-019D7F8FF99D}" type="pres">
      <dgm:prSet presAssocID="{AB652697-B9E6-4D44-ADD2-ACFC14CD92FB}" presName="textRect" presStyleLbl="revTx" presStyleIdx="2" presStyleCnt="3">
        <dgm:presLayoutVars>
          <dgm:bulletEnabled val="1"/>
        </dgm:presLayoutVars>
      </dgm:prSet>
      <dgm:spPr/>
    </dgm:pt>
  </dgm:ptLst>
  <dgm:cxnLst>
    <dgm:cxn modelId="{9C919208-7830-4F17-9543-C11E4211A3EB}" type="presOf" srcId="{8137659A-158E-4F6A-B2AB-32D91633D722}" destId="{F62355F9-C591-4546-9C2A-F4FB6BD9FD41}" srcOrd="0" destOrd="0" presId="urn:microsoft.com/office/officeart/2005/8/layout/pList1"/>
    <dgm:cxn modelId="{17CCEC0E-4A9C-40D5-8985-4BC0ED22F366}" srcId="{1A82A902-10BD-46EE-B9AF-7B4646DDC5E6}" destId="{AB652697-B9E6-4D44-ADD2-ACFC14CD92FB}" srcOrd="2" destOrd="0" parTransId="{DE91A10A-AAF9-4C69-9456-844D06EEAC48}" sibTransId="{A7AB55E2-55C5-4E9E-865D-0A2EEE6A05D8}"/>
    <dgm:cxn modelId="{FB15A731-2F42-46F6-B8F7-D1D396C6F252}" srcId="{1A82A902-10BD-46EE-B9AF-7B4646DDC5E6}" destId="{EBE043E7-6D85-428D-9576-86F7F0AE0F60}" srcOrd="1" destOrd="0" parTransId="{6F72E150-9D2B-46F0-ABB0-8C20E1A44085}" sibTransId="{B38CB60E-C8C3-49C4-9E98-D9F0F5B8AC83}"/>
    <dgm:cxn modelId="{C845FF37-115F-41CF-937D-E2449CBD4710}" type="presOf" srcId="{B38CB60E-C8C3-49C4-9E98-D9F0F5B8AC83}" destId="{13C06C48-6B3B-4D0D-997E-0EAC9AC7D3AE}" srcOrd="0" destOrd="0" presId="urn:microsoft.com/office/officeart/2005/8/layout/pList1"/>
    <dgm:cxn modelId="{E7E3D844-A693-4FC4-B685-C2767E641241}" srcId="{1A82A902-10BD-46EE-B9AF-7B4646DDC5E6}" destId="{4DA49238-7793-4F85-879E-4D80C68B5AA3}" srcOrd="0" destOrd="0" parTransId="{0D27801C-EDD3-4F51-964C-F13A1C8AF5D9}" sibTransId="{8137659A-158E-4F6A-B2AB-32D91633D722}"/>
    <dgm:cxn modelId="{78F12165-A08D-4060-93E4-2413D0AE0ED9}" type="presOf" srcId="{EBE043E7-6D85-428D-9576-86F7F0AE0F60}" destId="{C1850F16-A81C-4408-B1E9-250F99E71183}" srcOrd="0" destOrd="0" presId="urn:microsoft.com/office/officeart/2005/8/layout/pList1"/>
    <dgm:cxn modelId="{EBDCE9B2-DD98-48DD-B768-3AEDC9806AA3}" type="presOf" srcId="{4DA49238-7793-4F85-879E-4D80C68B5AA3}" destId="{8B135AE1-714A-42D0-808D-F25EDAED707F}" srcOrd="0" destOrd="0" presId="urn:microsoft.com/office/officeart/2005/8/layout/pList1"/>
    <dgm:cxn modelId="{14FB61F2-95BF-4E1D-A28A-47A02CC3F750}" type="presOf" srcId="{AB652697-B9E6-4D44-ADD2-ACFC14CD92FB}" destId="{3A84E7E3-ED6F-4FDA-BE88-019D7F8FF99D}" srcOrd="0" destOrd="0" presId="urn:microsoft.com/office/officeart/2005/8/layout/pList1"/>
    <dgm:cxn modelId="{9B4476FA-03BD-4727-B55A-9A0F13133477}" type="presOf" srcId="{1A82A902-10BD-46EE-B9AF-7B4646DDC5E6}" destId="{8BA5B02E-1BCC-45A1-A479-E68BFB0FA048}" srcOrd="0" destOrd="0" presId="urn:microsoft.com/office/officeart/2005/8/layout/pList1"/>
    <dgm:cxn modelId="{55D248F9-B595-42CA-97E2-5B40F3FA49EB}" type="presParOf" srcId="{8BA5B02E-1BCC-45A1-A479-E68BFB0FA048}" destId="{5797E147-0CC1-455F-A39B-D51A2D5F8DB4}" srcOrd="0" destOrd="0" presId="urn:microsoft.com/office/officeart/2005/8/layout/pList1"/>
    <dgm:cxn modelId="{A13A64BD-6A1D-4177-A89D-D9FDE841A58F}" type="presParOf" srcId="{5797E147-0CC1-455F-A39B-D51A2D5F8DB4}" destId="{4DD379F1-ABEC-4EB4-837B-AD49591DE4AE}" srcOrd="0" destOrd="0" presId="urn:microsoft.com/office/officeart/2005/8/layout/pList1"/>
    <dgm:cxn modelId="{8BB0DCC9-A2D8-4882-8113-EEF778C10C16}" type="presParOf" srcId="{5797E147-0CC1-455F-A39B-D51A2D5F8DB4}" destId="{8B135AE1-714A-42D0-808D-F25EDAED707F}" srcOrd="1" destOrd="0" presId="urn:microsoft.com/office/officeart/2005/8/layout/pList1"/>
    <dgm:cxn modelId="{C78B821D-A4B9-4223-932C-A1910D49FDCF}" type="presParOf" srcId="{8BA5B02E-1BCC-45A1-A479-E68BFB0FA048}" destId="{F62355F9-C591-4546-9C2A-F4FB6BD9FD41}" srcOrd="1" destOrd="0" presId="urn:microsoft.com/office/officeart/2005/8/layout/pList1"/>
    <dgm:cxn modelId="{58536EE8-14CE-4A0F-8337-12EADD44CBBD}" type="presParOf" srcId="{8BA5B02E-1BCC-45A1-A479-E68BFB0FA048}" destId="{B8380295-53A7-4920-AC71-5F0A38C21652}" srcOrd="2" destOrd="0" presId="urn:microsoft.com/office/officeart/2005/8/layout/pList1"/>
    <dgm:cxn modelId="{509A6FB9-A6D2-4D87-BFD4-BF22864F3EC8}" type="presParOf" srcId="{B8380295-53A7-4920-AC71-5F0A38C21652}" destId="{B174CA1C-0F91-43E2-B116-431D8E5386F5}" srcOrd="0" destOrd="0" presId="urn:microsoft.com/office/officeart/2005/8/layout/pList1"/>
    <dgm:cxn modelId="{54968CFA-C9D0-45AE-A025-BC36B44A0E46}" type="presParOf" srcId="{B8380295-53A7-4920-AC71-5F0A38C21652}" destId="{C1850F16-A81C-4408-B1E9-250F99E71183}" srcOrd="1" destOrd="0" presId="urn:microsoft.com/office/officeart/2005/8/layout/pList1"/>
    <dgm:cxn modelId="{FE61E34F-42A1-47BD-8565-3E6E4F54D1C6}" type="presParOf" srcId="{8BA5B02E-1BCC-45A1-A479-E68BFB0FA048}" destId="{13C06C48-6B3B-4D0D-997E-0EAC9AC7D3AE}" srcOrd="3" destOrd="0" presId="urn:microsoft.com/office/officeart/2005/8/layout/pList1"/>
    <dgm:cxn modelId="{FF1373AD-8B76-4F71-81AF-C4EF6E3A9A30}" type="presParOf" srcId="{8BA5B02E-1BCC-45A1-A479-E68BFB0FA048}" destId="{B91D9899-1CCF-4145-82E6-5510F1F3BF65}" srcOrd="4" destOrd="0" presId="urn:microsoft.com/office/officeart/2005/8/layout/pList1"/>
    <dgm:cxn modelId="{22949021-71B1-4A46-940F-F1850E254440}" type="presParOf" srcId="{B91D9899-1CCF-4145-82E6-5510F1F3BF65}" destId="{838292AD-758A-4CA0-B004-098CA23ED3DD}" srcOrd="0" destOrd="0" presId="urn:microsoft.com/office/officeart/2005/8/layout/pList1"/>
    <dgm:cxn modelId="{5CF7D8C9-1F53-4422-9115-771BF0939A69}" type="presParOf" srcId="{B91D9899-1CCF-4145-82E6-5510F1F3BF65}" destId="{3A84E7E3-ED6F-4FDA-BE88-019D7F8FF99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87F24-63D1-4495-BA32-AA8DDAD79DD6}" type="doc">
      <dgm:prSet loTypeId="urn:microsoft.com/office/officeart/2005/8/layout/hProcess9" loCatId="process" qsTypeId="urn:microsoft.com/office/officeart/2005/8/quickstyle/simple1" qsCatId="simple" csTypeId="urn:microsoft.com/office/officeart/2005/8/colors/colorful4" csCatId="colorful" phldr="1"/>
      <dgm:spPr/>
    </dgm:pt>
    <dgm:pt modelId="{38D53887-7384-4630-A72F-58BB7CB904CD}">
      <dgm:prSet phldrT="[Text]" custT="1"/>
      <dgm:spPr/>
      <dgm:t>
        <a:bodyPr/>
        <a:lstStyle/>
        <a:p>
          <a:r>
            <a:rPr lang="en-US" sz="2400" dirty="0">
              <a:latin typeface="Arial" panose="020B0604020202020204" pitchFamily="34" charset="0"/>
              <a:cs typeface="Arial" panose="020B0604020202020204" pitchFamily="34" charset="0"/>
            </a:rPr>
            <a:t>Prevention and Mitigation</a:t>
          </a:r>
        </a:p>
      </dgm:t>
    </dgm:pt>
    <dgm:pt modelId="{1000820F-FA26-4C71-BB23-1AB05C12A67B}" type="parTrans" cxnId="{04C4D08C-18AC-410E-9D15-18A0A577526E}">
      <dgm:prSet/>
      <dgm:spPr/>
      <dgm:t>
        <a:bodyPr/>
        <a:lstStyle/>
        <a:p>
          <a:endParaRPr lang="en-US">
            <a:latin typeface="Arial" panose="020B0604020202020204" pitchFamily="34" charset="0"/>
            <a:cs typeface="Arial" panose="020B0604020202020204" pitchFamily="34" charset="0"/>
          </a:endParaRPr>
        </a:p>
      </dgm:t>
    </dgm:pt>
    <dgm:pt modelId="{44568088-291D-4F2A-A933-98248EB8EBA5}" type="sibTrans" cxnId="{04C4D08C-18AC-410E-9D15-18A0A577526E}">
      <dgm:prSet/>
      <dgm:spPr/>
      <dgm:t>
        <a:bodyPr/>
        <a:lstStyle/>
        <a:p>
          <a:endParaRPr lang="en-US">
            <a:latin typeface="Arial" panose="020B0604020202020204" pitchFamily="34" charset="0"/>
            <a:cs typeface="Arial" panose="020B0604020202020204" pitchFamily="34" charset="0"/>
          </a:endParaRPr>
        </a:p>
      </dgm:t>
    </dgm:pt>
    <dgm:pt modelId="{3E7EE5F3-6E35-4C99-A1FF-469678667BD8}">
      <dgm:prSet phldrT="[Text]" custT="1"/>
      <dgm:spPr/>
      <dgm:t>
        <a:bodyPr/>
        <a:lstStyle/>
        <a:p>
          <a:r>
            <a:rPr lang="en-US" sz="2400" dirty="0">
              <a:latin typeface="Arial" panose="020B0604020202020204" pitchFamily="34" charset="0"/>
              <a:cs typeface="Arial" panose="020B0604020202020204" pitchFamily="34" charset="0"/>
            </a:rPr>
            <a:t>Whole-of-Society </a:t>
          </a:r>
          <a:r>
            <a:rPr lang="en-US" sz="2400" strike="noStrike" dirty="0">
              <a:latin typeface="Arial" panose="020B0604020202020204" pitchFamily="34" charset="0"/>
              <a:cs typeface="Arial" panose="020B0604020202020204" pitchFamily="34" charset="0"/>
            </a:rPr>
            <a:t>Action</a:t>
          </a:r>
        </a:p>
      </dgm:t>
    </dgm:pt>
    <dgm:pt modelId="{551F0A60-5172-4551-808D-0BAD35D0F553}" type="parTrans" cxnId="{40DB7925-7916-4E1C-8E2C-A070212B0910}">
      <dgm:prSet/>
      <dgm:spPr/>
      <dgm:t>
        <a:bodyPr/>
        <a:lstStyle/>
        <a:p>
          <a:endParaRPr lang="en-US">
            <a:latin typeface="Arial" panose="020B0604020202020204" pitchFamily="34" charset="0"/>
            <a:cs typeface="Arial" panose="020B0604020202020204" pitchFamily="34" charset="0"/>
          </a:endParaRPr>
        </a:p>
      </dgm:t>
    </dgm:pt>
    <dgm:pt modelId="{AC20FF54-7140-4383-BC06-A321EBFA730D}" type="sibTrans" cxnId="{40DB7925-7916-4E1C-8E2C-A070212B0910}">
      <dgm:prSet/>
      <dgm:spPr/>
      <dgm:t>
        <a:bodyPr/>
        <a:lstStyle/>
        <a:p>
          <a:endParaRPr lang="en-US">
            <a:latin typeface="Arial" panose="020B0604020202020204" pitchFamily="34" charset="0"/>
            <a:cs typeface="Arial" panose="020B0604020202020204" pitchFamily="34" charset="0"/>
          </a:endParaRPr>
        </a:p>
      </dgm:t>
    </dgm:pt>
    <dgm:pt modelId="{D000DAF5-6FFB-4591-9542-FD29A4938F07}" type="pres">
      <dgm:prSet presAssocID="{BF887F24-63D1-4495-BA32-AA8DDAD79DD6}" presName="CompostProcess" presStyleCnt="0">
        <dgm:presLayoutVars>
          <dgm:dir/>
          <dgm:resizeHandles val="exact"/>
        </dgm:presLayoutVars>
      </dgm:prSet>
      <dgm:spPr/>
    </dgm:pt>
    <dgm:pt modelId="{0FE9F7FF-5187-49F9-A144-FE2984902122}" type="pres">
      <dgm:prSet presAssocID="{BF887F24-63D1-4495-BA32-AA8DDAD79DD6}" presName="arrow" presStyleLbl="bgShp" presStyleIdx="0" presStyleCnt="1" custScaleX="117647" custLinFactNeighborX="830" custLinFactNeighborY="3542"/>
      <dgm:spPr/>
    </dgm:pt>
    <dgm:pt modelId="{AF3BF033-E455-4066-AD81-31DBE6BE042C}" type="pres">
      <dgm:prSet presAssocID="{BF887F24-63D1-4495-BA32-AA8DDAD79DD6}" presName="linearProcess" presStyleCnt="0"/>
      <dgm:spPr/>
    </dgm:pt>
    <dgm:pt modelId="{A643B621-A54B-4F72-8914-F72287E60E08}" type="pres">
      <dgm:prSet presAssocID="{38D53887-7384-4630-A72F-58BB7CB904CD}" presName="textNode" presStyleLbl="node1" presStyleIdx="0" presStyleCnt="2" custLinFactX="-17964" custLinFactNeighborX="-100000" custLinFactNeighborY="-3301">
        <dgm:presLayoutVars>
          <dgm:bulletEnabled val="1"/>
        </dgm:presLayoutVars>
      </dgm:prSet>
      <dgm:spPr/>
    </dgm:pt>
    <dgm:pt modelId="{23E1B5CE-9856-4A3B-9513-DE55C57945FE}" type="pres">
      <dgm:prSet presAssocID="{44568088-291D-4F2A-A933-98248EB8EBA5}" presName="sibTrans" presStyleCnt="0"/>
      <dgm:spPr/>
    </dgm:pt>
    <dgm:pt modelId="{2D0848F6-56C7-41DE-BDDA-28954E878858}" type="pres">
      <dgm:prSet presAssocID="{3E7EE5F3-6E35-4C99-A1FF-469678667BD8}" presName="textNode" presStyleLbl="node1" presStyleIdx="1" presStyleCnt="2" custScaleX="100345" custScaleY="100072" custLinFactNeighborX="-97718" custLinFactNeighborY="-3264">
        <dgm:presLayoutVars>
          <dgm:bulletEnabled val="1"/>
        </dgm:presLayoutVars>
      </dgm:prSet>
      <dgm:spPr/>
    </dgm:pt>
  </dgm:ptLst>
  <dgm:cxnLst>
    <dgm:cxn modelId="{40DB7925-7916-4E1C-8E2C-A070212B0910}" srcId="{BF887F24-63D1-4495-BA32-AA8DDAD79DD6}" destId="{3E7EE5F3-6E35-4C99-A1FF-469678667BD8}" srcOrd="1" destOrd="0" parTransId="{551F0A60-5172-4551-808D-0BAD35D0F553}" sibTransId="{AC20FF54-7140-4383-BC06-A321EBFA730D}"/>
    <dgm:cxn modelId="{6113EA30-C4D1-457A-82CA-B870845F41BC}" type="presOf" srcId="{3E7EE5F3-6E35-4C99-A1FF-469678667BD8}" destId="{2D0848F6-56C7-41DE-BDDA-28954E878858}" srcOrd="0" destOrd="0" presId="urn:microsoft.com/office/officeart/2005/8/layout/hProcess9"/>
    <dgm:cxn modelId="{58EB8047-823E-4AAC-BBDE-844D75628EA6}" type="presOf" srcId="{38D53887-7384-4630-A72F-58BB7CB904CD}" destId="{A643B621-A54B-4F72-8914-F72287E60E08}" srcOrd="0" destOrd="0" presId="urn:microsoft.com/office/officeart/2005/8/layout/hProcess9"/>
    <dgm:cxn modelId="{04C4D08C-18AC-410E-9D15-18A0A577526E}" srcId="{BF887F24-63D1-4495-BA32-AA8DDAD79DD6}" destId="{38D53887-7384-4630-A72F-58BB7CB904CD}" srcOrd="0" destOrd="0" parTransId="{1000820F-FA26-4C71-BB23-1AB05C12A67B}" sibTransId="{44568088-291D-4F2A-A933-98248EB8EBA5}"/>
    <dgm:cxn modelId="{163F31C9-EE9E-43D4-A407-25DE800093D1}" type="presOf" srcId="{BF887F24-63D1-4495-BA32-AA8DDAD79DD6}" destId="{D000DAF5-6FFB-4591-9542-FD29A4938F07}" srcOrd="0" destOrd="0" presId="urn:microsoft.com/office/officeart/2005/8/layout/hProcess9"/>
    <dgm:cxn modelId="{74244D10-0E42-4E85-8148-83B4E2F9DAF7}" type="presParOf" srcId="{D000DAF5-6FFB-4591-9542-FD29A4938F07}" destId="{0FE9F7FF-5187-49F9-A144-FE2984902122}" srcOrd="0" destOrd="0" presId="urn:microsoft.com/office/officeart/2005/8/layout/hProcess9"/>
    <dgm:cxn modelId="{D88E0CCA-0591-4C26-9ACB-7889846E5DA1}" type="presParOf" srcId="{D000DAF5-6FFB-4591-9542-FD29A4938F07}" destId="{AF3BF033-E455-4066-AD81-31DBE6BE042C}" srcOrd="1" destOrd="0" presId="urn:microsoft.com/office/officeart/2005/8/layout/hProcess9"/>
    <dgm:cxn modelId="{CA37753A-C917-4EDB-A163-AB21638612F8}" type="presParOf" srcId="{AF3BF033-E455-4066-AD81-31DBE6BE042C}" destId="{A643B621-A54B-4F72-8914-F72287E60E08}" srcOrd="0" destOrd="0" presId="urn:microsoft.com/office/officeart/2005/8/layout/hProcess9"/>
    <dgm:cxn modelId="{06CB4E61-9A4C-45A6-A1FA-4501BE121883}" type="presParOf" srcId="{AF3BF033-E455-4066-AD81-31DBE6BE042C}" destId="{23E1B5CE-9856-4A3B-9513-DE55C57945FE}" srcOrd="1" destOrd="0" presId="urn:microsoft.com/office/officeart/2005/8/layout/hProcess9"/>
    <dgm:cxn modelId="{EC0E59EF-41F7-44EF-BC99-3264D9FA697B}" type="presParOf" srcId="{AF3BF033-E455-4066-AD81-31DBE6BE042C}" destId="{2D0848F6-56C7-41DE-BDDA-28954E87885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0CFF12-C3F6-40E9-896D-CD9CECBD82C2}" type="doc">
      <dgm:prSet loTypeId="urn:microsoft.com/office/officeart/2005/8/layout/vList4" loCatId="list" qsTypeId="urn:microsoft.com/office/officeart/2005/8/quickstyle/simple2" qsCatId="simple" csTypeId="urn:microsoft.com/office/officeart/2005/8/colors/colorful3" csCatId="colorful" phldr="1"/>
      <dgm:spPr/>
      <dgm:t>
        <a:bodyPr/>
        <a:lstStyle/>
        <a:p>
          <a:endParaRPr lang="en-US"/>
        </a:p>
      </dgm:t>
    </dgm:pt>
    <dgm:pt modelId="{904FA7F8-A298-4F24-8B34-FF6BCF0469CF}">
      <dgm:prSet phldrT="[Text]" custT="1"/>
      <dgm:spPr/>
      <dgm:t>
        <a:bodyPr/>
        <a:lstStyle/>
        <a:p>
          <a:r>
            <a:rPr lang="en-US" sz="2400" b="1" i="0" dirty="0">
              <a:latin typeface="Arial" panose="020B0604020202020204" pitchFamily="34" charset="0"/>
              <a:cs typeface="Arial" panose="020B0604020202020204" pitchFamily="34" charset="0"/>
            </a:rPr>
            <a:t>Seeks to provide…</a:t>
          </a:r>
        </a:p>
      </dgm:t>
    </dgm:pt>
    <dgm:pt modelId="{9CA19731-7DF3-451F-9472-42D02840B1E6}" type="parTrans" cxnId="{74ABB98F-7A4A-46E2-BB27-01590DC57333}">
      <dgm:prSet/>
      <dgm:spPr/>
      <dgm:t>
        <a:bodyPr/>
        <a:lstStyle/>
        <a:p>
          <a:endParaRPr lang="en-US" sz="2600" i="0">
            <a:latin typeface="Arial" panose="020B0604020202020204" pitchFamily="34" charset="0"/>
            <a:cs typeface="Arial" panose="020B0604020202020204" pitchFamily="34" charset="0"/>
          </a:endParaRPr>
        </a:p>
      </dgm:t>
    </dgm:pt>
    <dgm:pt modelId="{617850A4-9512-49D8-8FB2-28ED97BD849F}" type="sibTrans" cxnId="{74ABB98F-7A4A-46E2-BB27-01590DC57333}">
      <dgm:prSet/>
      <dgm:spPr/>
      <dgm:t>
        <a:bodyPr/>
        <a:lstStyle/>
        <a:p>
          <a:endParaRPr lang="en-US" sz="2600" i="0">
            <a:latin typeface="Arial" panose="020B0604020202020204" pitchFamily="34" charset="0"/>
            <a:cs typeface="Arial" panose="020B0604020202020204" pitchFamily="34" charset="0"/>
          </a:endParaRPr>
        </a:p>
      </dgm:t>
    </dgm:pt>
    <dgm:pt modelId="{67C9234C-C6C5-43E0-8379-F6337CC4B46C}">
      <dgm:prSet phldrT="[Text]" custT="1"/>
      <dgm:spPr/>
      <dgm:t>
        <a:bodyPr/>
        <a:lstStyle/>
        <a:p>
          <a:r>
            <a:rPr lang="en-US" sz="2400" b="1" i="0" dirty="0">
              <a:latin typeface="Arial" panose="020B0604020202020204" pitchFamily="34" charset="0"/>
              <a:cs typeface="Arial" panose="020B0604020202020204" pitchFamily="34" charset="0"/>
            </a:rPr>
            <a:t>Informed by….</a:t>
          </a:r>
        </a:p>
      </dgm:t>
    </dgm:pt>
    <dgm:pt modelId="{EB47E5CB-FFAD-4557-869B-5D2E00EA964F}" type="parTrans" cxnId="{B449FC2A-802C-4ED3-BD9F-7377A6BAEE90}">
      <dgm:prSet/>
      <dgm:spPr/>
      <dgm:t>
        <a:bodyPr/>
        <a:lstStyle/>
        <a:p>
          <a:endParaRPr lang="en-US" sz="2600" i="0">
            <a:latin typeface="Arial" panose="020B0604020202020204" pitchFamily="34" charset="0"/>
            <a:cs typeface="Arial" panose="020B0604020202020204" pitchFamily="34" charset="0"/>
          </a:endParaRPr>
        </a:p>
      </dgm:t>
    </dgm:pt>
    <dgm:pt modelId="{6001754C-8320-422A-A93E-541C0147B209}" type="sibTrans" cxnId="{B449FC2A-802C-4ED3-BD9F-7377A6BAEE90}">
      <dgm:prSet/>
      <dgm:spPr/>
      <dgm:t>
        <a:bodyPr/>
        <a:lstStyle/>
        <a:p>
          <a:endParaRPr lang="en-US" sz="2600" i="0">
            <a:latin typeface="Arial" panose="020B0604020202020204" pitchFamily="34" charset="0"/>
            <a:cs typeface="Arial" panose="020B0604020202020204" pitchFamily="34" charset="0"/>
          </a:endParaRPr>
        </a:p>
      </dgm:t>
    </dgm:pt>
    <dgm:pt modelId="{3F784B0F-5F40-40FF-B276-F78F8A84022B}">
      <dgm:prSet phldrT="[Text]" custT="1"/>
      <dgm:spPr/>
      <dgm:t>
        <a:bodyPr/>
        <a:lstStyle/>
        <a:p>
          <a:r>
            <a:rPr lang="en-US" sz="1800" i="0" dirty="0">
              <a:latin typeface="Arial" panose="020B0604020202020204" pitchFamily="34" charset="0"/>
              <a:cs typeface="Arial" panose="020B0604020202020204" pitchFamily="34" charset="0"/>
            </a:rPr>
            <a:t>A whole-of-society approach: input from coast to coast to coast, many voices from a broad variety of sectors, groups, and organizations to develop pan-Canadian approaches to wildland fire resilience.</a:t>
          </a:r>
        </a:p>
      </dgm:t>
    </dgm:pt>
    <dgm:pt modelId="{B802622B-6E42-4337-8950-2C6C60C92C76}" type="parTrans" cxnId="{4A7AAAB5-E079-4040-B0E8-7253EBB7B1B7}">
      <dgm:prSet/>
      <dgm:spPr/>
      <dgm:t>
        <a:bodyPr/>
        <a:lstStyle/>
        <a:p>
          <a:endParaRPr lang="en-US" sz="2600" i="0">
            <a:latin typeface="Arial" panose="020B0604020202020204" pitchFamily="34" charset="0"/>
            <a:cs typeface="Arial" panose="020B0604020202020204" pitchFamily="34" charset="0"/>
          </a:endParaRPr>
        </a:p>
      </dgm:t>
    </dgm:pt>
    <dgm:pt modelId="{D6A49C41-EB80-4B4F-B574-E3129A63B650}" type="sibTrans" cxnId="{4A7AAAB5-E079-4040-B0E8-7253EBB7B1B7}">
      <dgm:prSet/>
      <dgm:spPr/>
      <dgm:t>
        <a:bodyPr/>
        <a:lstStyle/>
        <a:p>
          <a:endParaRPr lang="en-US" sz="2600" i="0">
            <a:latin typeface="Arial" panose="020B0604020202020204" pitchFamily="34" charset="0"/>
            <a:cs typeface="Arial" panose="020B0604020202020204" pitchFamily="34" charset="0"/>
          </a:endParaRPr>
        </a:p>
      </dgm:t>
    </dgm:pt>
    <dgm:pt modelId="{172A170D-583C-44DC-82E6-409B1DD6AABB}">
      <dgm:prSet phldrT="[Text]" custT="1"/>
      <dgm:spPr/>
      <dgm:t>
        <a:bodyPr/>
        <a:lstStyle/>
        <a:p>
          <a:r>
            <a:rPr lang="en-US" sz="2400" b="1" i="0" dirty="0">
              <a:latin typeface="Arial" panose="020B0604020202020204" pitchFamily="34" charset="0"/>
              <a:cs typeface="Arial" panose="020B0604020202020204" pitchFamily="34" charset="0"/>
            </a:rPr>
            <a:t>Achieved through…</a:t>
          </a:r>
        </a:p>
      </dgm:t>
    </dgm:pt>
    <dgm:pt modelId="{BFC523A6-3428-4E3A-A591-40185127CFBC}" type="parTrans" cxnId="{9F86BB83-88F0-4967-8818-BA3F9BFB12F4}">
      <dgm:prSet/>
      <dgm:spPr/>
      <dgm:t>
        <a:bodyPr/>
        <a:lstStyle/>
        <a:p>
          <a:endParaRPr lang="en-US" sz="2600" i="0">
            <a:latin typeface="Arial" panose="020B0604020202020204" pitchFamily="34" charset="0"/>
            <a:cs typeface="Arial" panose="020B0604020202020204" pitchFamily="34" charset="0"/>
          </a:endParaRPr>
        </a:p>
      </dgm:t>
    </dgm:pt>
    <dgm:pt modelId="{67A89A98-375E-46B8-85B4-7DEC636B609C}" type="sibTrans" cxnId="{9F86BB83-88F0-4967-8818-BA3F9BFB12F4}">
      <dgm:prSet/>
      <dgm:spPr/>
      <dgm:t>
        <a:bodyPr/>
        <a:lstStyle/>
        <a:p>
          <a:endParaRPr lang="en-US" sz="2600" i="0">
            <a:latin typeface="Arial" panose="020B0604020202020204" pitchFamily="34" charset="0"/>
            <a:cs typeface="Arial" panose="020B0604020202020204" pitchFamily="34" charset="0"/>
          </a:endParaRPr>
        </a:p>
      </dgm:t>
    </dgm:pt>
    <dgm:pt modelId="{1B678EFA-C75E-4573-A197-5D2E41261868}">
      <dgm:prSet phldrT="[Text]" custT="1"/>
      <dgm:spPr/>
      <dgm: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Equity, inclusivity and self-determination, further advancing reconciliation in a meaningful way. </a:t>
          </a:r>
          <a:endParaRPr lang="en-US" sz="1800" i="0" dirty="0">
            <a:latin typeface="Arial" panose="020B0604020202020204" pitchFamily="34" charset="0"/>
            <a:cs typeface="Arial" panose="020B0604020202020204" pitchFamily="34" charset="0"/>
          </a:endParaRPr>
        </a:p>
      </dgm:t>
    </dgm:pt>
    <dgm:pt modelId="{BB7BECEF-5B9A-41ED-9A57-5D818CAF4178}" type="parTrans" cxnId="{1A77A5EA-6C83-426F-866D-D65DE0678A2C}">
      <dgm:prSet/>
      <dgm:spPr/>
      <dgm:t>
        <a:bodyPr/>
        <a:lstStyle/>
        <a:p>
          <a:endParaRPr lang="en-US" sz="2600" i="0">
            <a:latin typeface="Arial" panose="020B0604020202020204" pitchFamily="34" charset="0"/>
            <a:cs typeface="Arial" panose="020B0604020202020204" pitchFamily="34" charset="0"/>
          </a:endParaRPr>
        </a:p>
      </dgm:t>
    </dgm:pt>
    <dgm:pt modelId="{AC352160-20D4-4FE1-86FF-15D92ACDA5EE}" type="sibTrans" cxnId="{1A77A5EA-6C83-426F-866D-D65DE0678A2C}">
      <dgm:prSet/>
      <dgm:spPr/>
      <dgm:t>
        <a:bodyPr/>
        <a:lstStyle/>
        <a:p>
          <a:endParaRPr lang="en-US" sz="2600" i="0">
            <a:latin typeface="Arial" panose="020B0604020202020204" pitchFamily="34" charset="0"/>
            <a:cs typeface="Arial" panose="020B0604020202020204" pitchFamily="34" charset="0"/>
          </a:endParaRPr>
        </a:p>
      </dgm:t>
    </dgm:pt>
    <dgm:pt modelId="{70C16111-0449-475F-8BAA-F5A3EDF81B89}">
      <dgm:prSet phldrT="[Text]" custT="1"/>
      <dgm:spPr/>
      <dgm:t>
        <a:bodyPr/>
        <a:lstStyle/>
        <a:p>
          <a:pPr>
            <a:buFont typeface="Arial" panose="020B0604020202020204" pitchFamily="34" charset="0"/>
            <a:buChar char="•"/>
          </a:pPr>
          <a:r>
            <a:rPr lang="en-US" sz="1700" dirty="0">
              <a:latin typeface="Arial" panose="020B0604020202020204" pitchFamily="34" charset="0"/>
              <a:cs typeface="Arial" panose="020B0604020202020204" pitchFamily="34" charset="0"/>
            </a:rPr>
            <a:t>Shared goals and coordinated action that will complement and build on the prevention and mitigation work of partners.</a:t>
          </a:r>
          <a:endParaRPr lang="en-US" sz="1700" i="0" dirty="0">
            <a:latin typeface="Arial" panose="020B0604020202020204" pitchFamily="34" charset="0"/>
            <a:cs typeface="Arial" panose="020B0604020202020204" pitchFamily="34" charset="0"/>
          </a:endParaRPr>
        </a:p>
      </dgm:t>
    </dgm:pt>
    <dgm:pt modelId="{66BB3B71-C53F-4207-9786-89470678BFBE}" type="parTrans" cxnId="{AC13E574-3C7C-472C-9E82-701A95D59D33}">
      <dgm:prSet/>
      <dgm:spPr/>
      <dgm:t>
        <a:bodyPr/>
        <a:lstStyle/>
        <a:p>
          <a:endParaRPr lang="en-CA"/>
        </a:p>
      </dgm:t>
    </dgm:pt>
    <dgm:pt modelId="{5C0B19C8-BF41-41C7-BD1D-3AD06E35F61A}" type="sibTrans" cxnId="{AC13E574-3C7C-472C-9E82-701A95D59D33}">
      <dgm:prSet/>
      <dgm:spPr/>
      <dgm:t>
        <a:bodyPr/>
        <a:lstStyle/>
        <a:p>
          <a:endParaRPr lang="en-CA"/>
        </a:p>
      </dgm:t>
    </dgm:pt>
    <dgm:pt modelId="{EF41EFB1-D345-4C83-8561-A45D2B27556C}">
      <dgm:prSet phldrT="[Text]" custT="1"/>
      <dgm:spPr/>
      <dgm: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A living document, that will evolve as progress is made and whole-of-society partners continue to shape the Strategy. </a:t>
          </a:r>
          <a:endParaRPr lang="en-US" sz="1800" i="0" dirty="0">
            <a:latin typeface="Arial" panose="020B0604020202020204" pitchFamily="34" charset="0"/>
            <a:cs typeface="Arial" panose="020B0604020202020204" pitchFamily="34" charset="0"/>
          </a:endParaRPr>
        </a:p>
      </dgm:t>
    </dgm:pt>
    <dgm:pt modelId="{C3642DFD-7190-4DE1-B1E0-2EE52920ABEC}" type="parTrans" cxnId="{EC908B4E-E7AE-43EB-9CE7-4D6099CC732B}">
      <dgm:prSet/>
      <dgm:spPr/>
      <dgm:t>
        <a:bodyPr/>
        <a:lstStyle/>
        <a:p>
          <a:endParaRPr lang="en-CA"/>
        </a:p>
      </dgm:t>
    </dgm:pt>
    <dgm:pt modelId="{87F922D5-E8D5-4D73-AF9C-4D0E3052676E}" type="sibTrans" cxnId="{EC908B4E-E7AE-43EB-9CE7-4D6099CC732B}">
      <dgm:prSet/>
      <dgm:spPr/>
      <dgm:t>
        <a:bodyPr/>
        <a:lstStyle/>
        <a:p>
          <a:endParaRPr lang="en-CA"/>
        </a:p>
      </dgm:t>
    </dgm:pt>
    <dgm:pt modelId="{0ED3F8DA-854F-4630-BFF9-AF0CD0701960}">
      <dgm:prSet phldrT="[Text]" custT="1"/>
      <dgm:spPr/>
      <dgm:t>
        <a:bodyPr/>
        <a:lstStyle/>
        <a:p>
          <a:r>
            <a:rPr lang="en-CA" sz="1700" dirty="0">
              <a:latin typeface="Arial" panose="020B0604020202020204" pitchFamily="34" charset="0"/>
              <a:ea typeface="DengXian" panose="02010600030101010101" pitchFamily="2" charset="-122"/>
              <a:cs typeface="Arial" panose="020B0604020202020204" pitchFamily="34" charset="0"/>
            </a:rPr>
            <a:t>A pan-Canadian vision of wildland fire prevention and mitigation with </a:t>
          </a:r>
          <a:r>
            <a:rPr lang="en-CA" sz="1700" dirty="0">
              <a:latin typeface="Arial" panose="020B0604020202020204" pitchFamily="34" charset="0"/>
              <a:ea typeface="Times New Roman" panose="02020603050405020304" pitchFamily="18" charset="0"/>
              <a:cs typeface="Arial" panose="020B0604020202020204" pitchFamily="34" charset="0"/>
            </a:rPr>
            <a:t>flexible </a:t>
          </a:r>
          <a:r>
            <a:rPr lang="en-CA" sz="1700" dirty="0">
              <a:latin typeface="Arial" panose="020B0604020202020204" pitchFamily="34" charset="0"/>
              <a:ea typeface="DengXian" panose="02010600030101010101" pitchFamily="2" charset="-122"/>
              <a:cs typeface="Arial" panose="020B0604020202020204" pitchFamily="34" charset="0"/>
            </a:rPr>
            <a:t>implementation.</a:t>
          </a:r>
          <a:endParaRPr lang="en-US" sz="1700" i="0" dirty="0">
            <a:latin typeface="Arial" panose="020B0604020202020204" pitchFamily="34" charset="0"/>
            <a:cs typeface="Arial" panose="020B0604020202020204" pitchFamily="34" charset="0"/>
          </a:endParaRPr>
        </a:p>
      </dgm:t>
    </dgm:pt>
    <dgm:pt modelId="{248085FB-E4AC-4126-88FA-1EDFFCA247A8}" type="parTrans" cxnId="{529CCE80-FEB9-49ED-9FE5-5F441CF8A8AF}">
      <dgm:prSet/>
      <dgm:spPr/>
      <dgm:t>
        <a:bodyPr/>
        <a:lstStyle/>
        <a:p>
          <a:endParaRPr lang="en-CA"/>
        </a:p>
      </dgm:t>
    </dgm:pt>
    <dgm:pt modelId="{95E1C732-A132-4827-B765-2A43538D53BB}" type="sibTrans" cxnId="{529CCE80-FEB9-49ED-9FE5-5F441CF8A8AF}">
      <dgm:prSet/>
      <dgm:spPr/>
      <dgm:t>
        <a:bodyPr/>
        <a:lstStyle/>
        <a:p>
          <a:endParaRPr lang="en-CA"/>
        </a:p>
      </dgm:t>
    </dgm:pt>
    <dgm:pt modelId="{7780509E-B019-46EF-906C-B23F38BEED52}" type="pres">
      <dgm:prSet presAssocID="{230CFF12-C3F6-40E9-896D-CD9CECBD82C2}" presName="linear" presStyleCnt="0">
        <dgm:presLayoutVars>
          <dgm:dir/>
          <dgm:resizeHandles val="exact"/>
        </dgm:presLayoutVars>
      </dgm:prSet>
      <dgm:spPr/>
    </dgm:pt>
    <dgm:pt modelId="{52B94703-97C4-46FF-AB0F-FAB795CF7F02}" type="pres">
      <dgm:prSet presAssocID="{904FA7F8-A298-4F24-8B34-FF6BCF0469CF}" presName="comp" presStyleCnt="0"/>
      <dgm:spPr/>
    </dgm:pt>
    <dgm:pt modelId="{10A92A2A-3E07-4F69-806A-5F2C67719C35}" type="pres">
      <dgm:prSet presAssocID="{904FA7F8-A298-4F24-8B34-FF6BCF0469CF}" presName="box" presStyleLbl="node1" presStyleIdx="0" presStyleCnt="3"/>
      <dgm:spPr/>
    </dgm:pt>
    <dgm:pt modelId="{0743E372-5180-4B5A-8CD9-5098BB9405AD}" type="pres">
      <dgm:prSet presAssocID="{904FA7F8-A298-4F24-8B34-FF6BCF0469CF}" presName="img" presStyleLbl="fgImgPlace1" presStyleIdx="0" presStyleCnt="3" custScaleX="72584" custScaleY="7770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32000" b="-32000"/>
          </a:stretch>
        </a:blipFill>
      </dgm:spPr>
      <dgm:extLst>
        <a:ext uri="{E40237B7-FDA0-4F09-8148-C483321AD2D9}">
          <dgm14:cNvPr xmlns:dgm14="http://schemas.microsoft.com/office/drawing/2010/diagram" id="0" name="" descr="Comment Fire with solid fill"/>
        </a:ext>
      </dgm:extLst>
    </dgm:pt>
    <dgm:pt modelId="{5EE6FF2D-47E3-4A17-94B2-53818D7063BA}" type="pres">
      <dgm:prSet presAssocID="{904FA7F8-A298-4F24-8B34-FF6BCF0469CF}" presName="text" presStyleLbl="node1" presStyleIdx="0" presStyleCnt="3">
        <dgm:presLayoutVars>
          <dgm:bulletEnabled val="1"/>
        </dgm:presLayoutVars>
      </dgm:prSet>
      <dgm:spPr/>
    </dgm:pt>
    <dgm:pt modelId="{4F6378C9-5C51-46B7-B86B-58F1575BC9AE}" type="pres">
      <dgm:prSet presAssocID="{617850A4-9512-49D8-8FB2-28ED97BD849F}" presName="spacer" presStyleCnt="0"/>
      <dgm:spPr/>
    </dgm:pt>
    <dgm:pt modelId="{C1BC5BB7-A526-4D48-A66B-288897782129}" type="pres">
      <dgm:prSet presAssocID="{67C9234C-C6C5-43E0-8379-F6337CC4B46C}" presName="comp" presStyleCnt="0"/>
      <dgm:spPr/>
    </dgm:pt>
    <dgm:pt modelId="{8F7A5324-7747-4F9E-936C-0CECD2022867}" type="pres">
      <dgm:prSet presAssocID="{67C9234C-C6C5-43E0-8379-F6337CC4B46C}" presName="box" presStyleLbl="node1" presStyleIdx="1" presStyleCnt="3"/>
      <dgm:spPr/>
    </dgm:pt>
    <dgm:pt modelId="{D9D9E47D-81F8-4597-8EAA-1F96F2B86239}" type="pres">
      <dgm:prSet presAssocID="{67C9234C-C6C5-43E0-8379-F6337CC4B46C}" presName="img" presStyleLbl="fgImgPlace1" presStyleIdx="1" presStyleCnt="3" custScaleX="76398" custScaleY="7846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35000" b="-35000"/>
          </a:stretch>
        </a:blipFill>
      </dgm:spPr>
      <dgm:extLst>
        <a:ext uri="{E40237B7-FDA0-4F09-8148-C483321AD2D9}">
          <dgm14:cNvPr xmlns:dgm14="http://schemas.microsoft.com/office/drawing/2010/diagram" id="0" name="" descr="Group brainstorm with solid fill"/>
        </a:ext>
      </dgm:extLst>
    </dgm:pt>
    <dgm:pt modelId="{C8A37D10-15B0-406C-A733-E4A73FE38F40}" type="pres">
      <dgm:prSet presAssocID="{67C9234C-C6C5-43E0-8379-F6337CC4B46C}" presName="text" presStyleLbl="node1" presStyleIdx="1" presStyleCnt="3">
        <dgm:presLayoutVars>
          <dgm:bulletEnabled val="1"/>
        </dgm:presLayoutVars>
      </dgm:prSet>
      <dgm:spPr/>
    </dgm:pt>
    <dgm:pt modelId="{41515841-9C2D-446B-A7F2-15FA60CFB266}" type="pres">
      <dgm:prSet presAssocID="{6001754C-8320-422A-A93E-541C0147B209}" presName="spacer" presStyleCnt="0"/>
      <dgm:spPr/>
    </dgm:pt>
    <dgm:pt modelId="{F39AB295-053C-4D0B-A708-01AD404C8FE8}" type="pres">
      <dgm:prSet presAssocID="{172A170D-583C-44DC-82E6-409B1DD6AABB}" presName="comp" presStyleCnt="0"/>
      <dgm:spPr/>
    </dgm:pt>
    <dgm:pt modelId="{E2217C81-3DD8-4CE3-B8B2-EAAABCEEA7CF}" type="pres">
      <dgm:prSet presAssocID="{172A170D-583C-44DC-82E6-409B1DD6AABB}" presName="box" presStyleLbl="node1" presStyleIdx="2" presStyleCnt="3"/>
      <dgm:spPr/>
    </dgm:pt>
    <dgm:pt modelId="{09F3571B-F974-43E8-B72F-1909FD00E760}" type="pres">
      <dgm:prSet presAssocID="{172A170D-583C-44DC-82E6-409B1DD6AABB}" presName="img" presStyleLbl="fgImgPlace1" presStyleIdx="2" presStyleCnt="3" custScaleX="78304" custScaleY="874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dgm:spPr>
      <dgm:extLst>
        <a:ext uri="{E40237B7-FDA0-4F09-8148-C483321AD2D9}">
          <dgm14:cNvPr xmlns:dgm14="http://schemas.microsoft.com/office/drawing/2010/diagram" id="0" name="" descr="Cheers with solid fill"/>
        </a:ext>
      </dgm:extLst>
    </dgm:pt>
    <dgm:pt modelId="{F4AF4F56-EAC4-4430-BF74-8F42424F7D13}" type="pres">
      <dgm:prSet presAssocID="{172A170D-583C-44DC-82E6-409B1DD6AABB}" presName="text" presStyleLbl="node1" presStyleIdx="2" presStyleCnt="3">
        <dgm:presLayoutVars>
          <dgm:bulletEnabled val="1"/>
        </dgm:presLayoutVars>
      </dgm:prSet>
      <dgm:spPr/>
    </dgm:pt>
  </dgm:ptLst>
  <dgm:cxnLst>
    <dgm:cxn modelId="{18046F0D-AECE-49B0-9E01-1DB0D0729098}" type="presOf" srcId="{0ED3F8DA-854F-4630-BFF9-AF0CD0701960}" destId="{5EE6FF2D-47E3-4A17-94B2-53818D7063BA}" srcOrd="1" destOrd="1" presId="urn:microsoft.com/office/officeart/2005/8/layout/vList4"/>
    <dgm:cxn modelId="{556D391B-79CC-40B4-9C6F-1F94844AADAF}" type="presOf" srcId="{EF41EFB1-D345-4C83-8561-A45D2B27556C}" destId="{E2217C81-3DD8-4CE3-B8B2-EAAABCEEA7CF}" srcOrd="0" destOrd="2" presId="urn:microsoft.com/office/officeart/2005/8/layout/vList4"/>
    <dgm:cxn modelId="{B1A3031D-1FD0-4F0F-A5BA-1DC58F31E7F4}" type="presOf" srcId="{904FA7F8-A298-4F24-8B34-FF6BCF0469CF}" destId="{5EE6FF2D-47E3-4A17-94B2-53818D7063BA}" srcOrd="1" destOrd="0" presId="urn:microsoft.com/office/officeart/2005/8/layout/vList4"/>
    <dgm:cxn modelId="{B15C661E-B47B-4ADB-86AF-555FDE323096}" type="presOf" srcId="{172A170D-583C-44DC-82E6-409B1DD6AABB}" destId="{E2217C81-3DD8-4CE3-B8B2-EAAABCEEA7CF}" srcOrd="0" destOrd="0" presId="urn:microsoft.com/office/officeart/2005/8/layout/vList4"/>
    <dgm:cxn modelId="{B449FC2A-802C-4ED3-BD9F-7377A6BAEE90}" srcId="{230CFF12-C3F6-40E9-896D-CD9CECBD82C2}" destId="{67C9234C-C6C5-43E0-8379-F6337CC4B46C}" srcOrd="1" destOrd="0" parTransId="{EB47E5CB-FFAD-4557-869B-5D2E00EA964F}" sibTransId="{6001754C-8320-422A-A93E-541C0147B209}"/>
    <dgm:cxn modelId="{B333063A-5CA2-47D4-9AB0-2BE6F292AB17}" type="presOf" srcId="{3F784B0F-5F40-40FF-B276-F78F8A84022B}" destId="{C8A37D10-15B0-406C-A733-E4A73FE38F40}" srcOrd="1" destOrd="1" presId="urn:microsoft.com/office/officeart/2005/8/layout/vList4"/>
    <dgm:cxn modelId="{52181341-79F8-4D9A-A33D-CB4580FDCA93}" type="presOf" srcId="{172A170D-583C-44DC-82E6-409B1DD6AABB}" destId="{F4AF4F56-EAC4-4430-BF74-8F42424F7D13}" srcOrd="1" destOrd="0" presId="urn:microsoft.com/office/officeart/2005/8/layout/vList4"/>
    <dgm:cxn modelId="{5D2B0A49-A1D7-411B-B569-74BD79A97587}" type="presOf" srcId="{EF41EFB1-D345-4C83-8561-A45D2B27556C}" destId="{F4AF4F56-EAC4-4430-BF74-8F42424F7D13}" srcOrd="1" destOrd="2" presId="urn:microsoft.com/office/officeart/2005/8/layout/vList4"/>
    <dgm:cxn modelId="{EC908B4E-E7AE-43EB-9CE7-4D6099CC732B}" srcId="{172A170D-583C-44DC-82E6-409B1DD6AABB}" destId="{EF41EFB1-D345-4C83-8561-A45D2B27556C}" srcOrd="1" destOrd="0" parTransId="{C3642DFD-7190-4DE1-B1E0-2EE52920ABEC}" sibTransId="{87F922D5-E8D5-4D73-AF9C-4D0E3052676E}"/>
    <dgm:cxn modelId="{66DEE45A-A7FD-4E0C-A471-78805A50BADB}" type="presOf" srcId="{67C9234C-C6C5-43E0-8379-F6337CC4B46C}" destId="{8F7A5324-7747-4F9E-936C-0CECD2022867}" srcOrd="0" destOrd="0" presId="urn:microsoft.com/office/officeart/2005/8/layout/vList4"/>
    <dgm:cxn modelId="{03551369-C399-4483-92D7-5E739B6A833E}" type="presOf" srcId="{1B678EFA-C75E-4573-A197-5D2E41261868}" destId="{F4AF4F56-EAC4-4430-BF74-8F42424F7D13}" srcOrd="1" destOrd="1" presId="urn:microsoft.com/office/officeart/2005/8/layout/vList4"/>
    <dgm:cxn modelId="{AC13E574-3C7C-472C-9E82-701A95D59D33}" srcId="{904FA7F8-A298-4F24-8B34-FF6BCF0469CF}" destId="{70C16111-0449-475F-8BAA-F5A3EDF81B89}" srcOrd="1" destOrd="0" parTransId="{66BB3B71-C53F-4207-9786-89470678BFBE}" sibTransId="{5C0B19C8-BF41-41C7-BD1D-3AD06E35F61A}"/>
    <dgm:cxn modelId="{251F4A7A-79AF-4363-BCE6-250CA2EF3306}" type="presOf" srcId="{70C16111-0449-475F-8BAA-F5A3EDF81B89}" destId="{5EE6FF2D-47E3-4A17-94B2-53818D7063BA}" srcOrd="1" destOrd="2" presId="urn:microsoft.com/office/officeart/2005/8/layout/vList4"/>
    <dgm:cxn modelId="{BA864980-5B93-4886-B7FD-BE46590307F3}" type="presOf" srcId="{67C9234C-C6C5-43E0-8379-F6337CC4B46C}" destId="{C8A37D10-15B0-406C-A733-E4A73FE38F40}" srcOrd="1" destOrd="0" presId="urn:microsoft.com/office/officeart/2005/8/layout/vList4"/>
    <dgm:cxn modelId="{529CCE80-FEB9-49ED-9FE5-5F441CF8A8AF}" srcId="{904FA7F8-A298-4F24-8B34-FF6BCF0469CF}" destId="{0ED3F8DA-854F-4630-BFF9-AF0CD0701960}" srcOrd="0" destOrd="0" parTransId="{248085FB-E4AC-4126-88FA-1EDFFCA247A8}" sibTransId="{95E1C732-A132-4827-B765-2A43538D53BB}"/>
    <dgm:cxn modelId="{9F86BB83-88F0-4967-8818-BA3F9BFB12F4}" srcId="{230CFF12-C3F6-40E9-896D-CD9CECBD82C2}" destId="{172A170D-583C-44DC-82E6-409B1DD6AABB}" srcOrd="2" destOrd="0" parTransId="{BFC523A6-3428-4E3A-A591-40185127CFBC}" sibTransId="{67A89A98-375E-46B8-85B4-7DEC636B609C}"/>
    <dgm:cxn modelId="{065E748B-C86C-474A-8D4E-AE26F981C6D2}" type="presOf" srcId="{3F784B0F-5F40-40FF-B276-F78F8A84022B}" destId="{8F7A5324-7747-4F9E-936C-0CECD2022867}" srcOrd="0" destOrd="1" presId="urn:microsoft.com/office/officeart/2005/8/layout/vList4"/>
    <dgm:cxn modelId="{74ABB98F-7A4A-46E2-BB27-01590DC57333}" srcId="{230CFF12-C3F6-40E9-896D-CD9CECBD82C2}" destId="{904FA7F8-A298-4F24-8B34-FF6BCF0469CF}" srcOrd="0" destOrd="0" parTransId="{9CA19731-7DF3-451F-9472-42D02840B1E6}" sibTransId="{617850A4-9512-49D8-8FB2-28ED97BD849F}"/>
    <dgm:cxn modelId="{653135A7-54C7-485E-8995-BE5870B33DF3}" type="presOf" srcId="{0ED3F8DA-854F-4630-BFF9-AF0CD0701960}" destId="{10A92A2A-3E07-4F69-806A-5F2C67719C35}" srcOrd="0" destOrd="1" presId="urn:microsoft.com/office/officeart/2005/8/layout/vList4"/>
    <dgm:cxn modelId="{AD1D8CA7-5335-464B-BECF-77776A7F0506}" type="presOf" srcId="{230CFF12-C3F6-40E9-896D-CD9CECBD82C2}" destId="{7780509E-B019-46EF-906C-B23F38BEED52}" srcOrd="0" destOrd="0" presId="urn:microsoft.com/office/officeart/2005/8/layout/vList4"/>
    <dgm:cxn modelId="{70A279AB-444C-4493-88F3-9F06BCE74C4E}" type="presOf" srcId="{904FA7F8-A298-4F24-8B34-FF6BCF0469CF}" destId="{10A92A2A-3E07-4F69-806A-5F2C67719C35}" srcOrd="0" destOrd="0" presId="urn:microsoft.com/office/officeart/2005/8/layout/vList4"/>
    <dgm:cxn modelId="{B1D96BAF-564D-412C-915A-F68DF349AD9C}" type="presOf" srcId="{1B678EFA-C75E-4573-A197-5D2E41261868}" destId="{E2217C81-3DD8-4CE3-B8B2-EAAABCEEA7CF}" srcOrd="0" destOrd="1" presId="urn:microsoft.com/office/officeart/2005/8/layout/vList4"/>
    <dgm:cxn modelId="{4A7AAAB5-E079-4040-B0E8-7253EBB7B1B7}" srcId="{67C9234C-C6C5-43E0-8379-F6337CC4B46C}" destId="{3F784B0F-5F40-40FF-B276-F78F8A84022B}" srcOrd="0" destOrd="0" parTransId="{B802622B-6E42-4337-8950-2C6C60C92C76}" sibTransId="{D6A49C41-EB80-4B4F-B574-E3129A63B650}"/>
    <dgm:cxn modelId="{1A77A5EA-6C83-426F-866D-D65DE0678A2C}" srcId="{172A170D-583C-44DC-82E6-409B1DD6AABB}" destId="{1B678EFA-C75E-4573-A197-5D2E41261868}" srcOrd="0" destOrd="0" parTransId="{BB7BECEF-5B9A-41ED-9A57-5D818CAF4178}" sibTransId="{AC352160-20D4-4FE1-86FF-15D92ACDA5EE}"/>
    <dgm:cxn modelId="{B4BC62F7-F9DB-4CA7-A773-9C8791828A6F}" type="presOf" srcId="{70C16111-0449-475F-8BAA-F5A3EDF81B89}" destId="{10A92A2A-3E07-4F69-806A-5F2C67719C35}" srcOrd="0" destOrd="2" presId="urn:microsoft.com/office/officeart/2005/8/layout/vList4"/>
    <dgm:cxn modelId="{29F80ECD-318E-41B6-9DF7-84F0EF93C733}" type="presParOf" srcId="{7780509E-B019-46EF-906C-B23F38BEED52}" destId="{52B94703-97C4-46FF-AB0F-FAB795CF7F02}" srcOrd="0" destOrd="0" presId="urn:microsoft.com/office/officeart/2005/8/layout/vList4"/>
    <dgm:cxn modelId="{E3CB5E14-9B92-4B47-BEBD-292B3D0AB0C2}" type="presParOf" srcId="{52B94703-97C4-46FF-AB0F-FAB795CF7F02}" destId="{10A92A2A-3E07-4F69-806A-5F2C67719C35}" srcOrd="0" destOrd="0" presId="urn:microsoft.com/office/officeart/2005/8/layout/vList4"/>
    <dgm:cxn modelId="{5E4E6B01-841F-4F4B-B55D-90E579032F66}" type="presParOf" srcId="{52B94703-97C4-46FF-AB0F-FAB795CF7F02}" destId="{0743E372-5180-4B5A-8CD9-5098BB9405AD}" srcOrd="1" destOrd="0" presId="urn:microsoft.com/office/officeart/2005/8/layout/vList4"/>
    <dgm:cxn modelId="{22685BB5-930E-43C3-8609-A6CD592378A4}" type="presParOf" srcId="{52B94703-97C4-46FF-AB0F-FAB795CF7F02}" destId="{5EE6FF2D-47E3-4A17-94B2-53818D7063BA}" srcOrd="2" destOrd="0" presId="urn:microsoft.com/office/officeart/2005/8/layout/vList4"/>
    <dgm:cxn modelId="{B6388AE6-846E-4D35-8475-4C4F3C367FEA}" type="presParOf" srcId="{7780509E-B019-46EF-906C-B23F38BEED52}" destId="{4F6378C9-5C51-46B7-B86B-58F1575BC9AE}" srcOrd="1" destOrd="0" presId="urn:microsoft.com/office/officeart/2005/8/layout/vList4"/>
    <dgm:cxn modelId="{AD5E043E-65A3-43E8-9B86-B681699202AC}" type="presParOf" srcId="{7780509E-B019-46EF-906C-B23F38BEED52}" destId="{C1BC5BB7-A526-4D48-A66B-288897782129}" srcOrd="2" destOrd="0" presId="urn:microsoft.com/office/officeart/2005/8/layout/vList4"/>
    <dgm:cxn modelId="{3D98BE41-25A3-4D7F-BEC1-2363F25DF3AC}" type="presParOf" srcId="{C1BC5BB7-A526-4D48-A66B-288897782129}" destId="{8F7A5324-7747-4F9E-936C-0CECD2022867}" srcOrd="0" destOrd="0" presId="urn:microsoft.com/office/officeart/2005/8/layout/vList4"/>
    <dgm:cxn modelId="{D90E0AA0-3058-44A2-828D-5F8A0DDD666E}" type="presParOf" srcId="{C1BC5BB7-A526-4D48-A66B-288897782129}" destId="{D9D9E47D-81F8-4597-8EAA-1F96F2B86239}" srcOrd="1" destOrd="0" presId="urn:microsoft.com/office/officeart/2005/8/layout/vList4"/>
    <dgm:cxn modelId="{EDCB4D63-9FE4-4CD5-B633-61618E6DE8FA}" type="presParOf" srcId="{C1BC5BB7-A526-4D48-A66B-288897782129}" destId="{C8A37D10-15B0-406C-A733-E4A73FE38F40}" srcOrd="2" destOrd="0" presId="urn:microsoft.com/office/officeart/2005/8/layout/vList4"/>
    <dgm:cxn modelId="{96D1FC3F-AF0D-4A10-97AC-19C99B44FE0B}" type="presParOf" srcId="{7780509E-B019-46EF-906C-B23F38BEED52}" destId="{41515841-9C2D-446B-A7F2-15FA60CFB266}" srcOrd="3" destOrd="0" presId="urn:microsoft.com/office/officeart/2005/8/layout/vList4"/>
    <dgm:cxn modelId="{0C432896-3FBB-406D-842C-10D088858F7E}" type="presParOf" srcId="{7780509E-B019-46EF-906C-B23F38BEED52}" destId="{F39AB295-053C-4D0B-A708-01AD404C8FE8}" srcOrd="4" destOrd="0" presId="urn:microsoft.com/office/officeart/2005/8/layout/vList4"/>
    <dgm:cxn modelId="{50AB8F0A-3B14-41F7-B95E-25A87DE4170E}" type="presParOf" srcId="{F39AB295-053C-4D0B-A708-01AD404C8FE8}" destId="{E2217C81-3DD8-4CE3-B8B2-EAAABCEEA7CF}" srcOrd="0" destOrd="0" presId="urn:microsoft.com/office/officeart/2005/8/layout/vList4"/>
    <dgm:cxn modelId="{5BCF5681-D110-4DE6-BC56-DFFFA8152CDE}" type="presParOf" srcId="{F39AB295-053C-4D0B-A708-01AD404C8FE8}" destId="{09F3571B-F974-43E8-B72F-1909FD00E760}" srcOrd="1" destOrd="0" presId="urn:microsoft.com/office/officeart/2005/8/layout/vList4"/>
    <dgm:cxn modelId="{681D7839-FB1E-4B60-A644-D5F37080FC33}" type="presParOf" srcId="{F39AB295-053C-4D0B-A708-01AD404C8FE8}" destId="{F4AF4F56-EAC4-4430-BF74-8F42424F7D1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2CB7D-8C69-4AAA-97B5-7114D9685DFA}" type="doc">
      <dgm:prSet loTypeId="urn:microsoft.com/office/officeart/2005/8/layout/hList1" loCatId="list" qsTypeId="urn:microsoft.com/office/officeart/2005/8/quickstyle/simple1" qsCatId="simple" csTypeId="urn:microsoft.com/office/officeart/2005/8/colors/colorful3" csCatId="colorful" phldr="1"/>
      <dgm:spPr/>
    </dgm:pt>
    <dgm:pt modelId="{67A03081-83DA-415E-B86D-29834E798F44}">
      <dgm:prSet phldrT="[Text]" custT="1"/>
      <dgm:spPr/>
      <dgm:t>
        <a:bodyPr/>
        <a:lstStyle/>
        <a:p>
          <a:pPr algn="l"/>
          <a:r>
            <a:rPr lang="en-CA" sz="1600" dirty="0">
              <a:latin typeface="Arial" panose="020B0604020202020204" pitchFamily="34" charset="0"/>
              <a:cs typeface="Arial" panose="020B0604020202020204" pitchFamily="34" charset="0"/>
            </a:rPr>
            <a:t>Five Roundtables</a:t>
          </a:r>
        </a:p>
      </dgm:t>
    </dgm:pt>
    <dgm:pt modelId="{9B38E009-CA34-4E45-97CF-BBC883DAB8A3}" type="parTrans" cxnId="{642F5FC3-AEC5-447E-9F83-1C358A9F7FAA}">
      <dgm:prSet/>
      <dgm:spPr/>
      <dgm:t>
        <a:bodyPr/>
        <a:lstStyle/>
        <a:p>
          <a:endParaRPr lang="en-CA">
            <a:latin typeface="Arial" panose="020B0604020202020204" pitchFamily="34" charset="0"/>
            <a:cs typeface="Arial" panose="020B0604020202020204" pitchFamily="34" charset="0"/>
          </a:endParaRPr>
        </a:p>
      </dgm:t>
    </dgm:pt>
    <dgm:pt modelId="{D530D5BA-756B-40A2-A644-355011F813A9}" type="sibTrans" cxnId="{642F5FC3-AEC5-447E-9F83-1C358A9F7FAA}">
      <dgm:prSet/>
      <dgm:spPr/>
      <dgm:t>
        <a:bodyPr/>
        <a:lstStyle/>
        <a:p>
          <a:endParaRPr lang="en-CA">
            <a:latin typeface="Arial" panose="020B0604020202020204" pitchFamily="34" charset="0"/>
            <a:cs typeface="Arial" panose="020B0604020202020204" pitchFamily="34" charset="0"/>
          </a:endParaRPr>
        </a:p>
      </dgm:t>
    </dgm:pt>
    <dgm:pt modelId="{9DFDC52E-0A42-4650-ACDE-0E7F1A1ED177}">
      <dgm:prSet phldrT="[Text]" custT="1"/>
      <dgm:spPr/>
      <dgm:t>
        <a:bodyPr/>
        <a:lstStyle/>
        <a:p>
          <a:r>
            <a:rPr lang="en-CA" sz="1600" dirty="0">
              <a:latin typeface="Arial" panose="020B0604020202020204" pitchFamily="34" charset="0"/>
              <a:cs typeface="Arial" panose="020B0604020202020204" pitchFamily="34" charset="0"/>
            </a:rPr>
            <a:t>What We Heard Report Key Themes</a:t>
          </a:r>
        </a:p>
      </dgm:t>
    </dgm:pt>
    <dgm:pt modelId="{A583D05A-E05F-4E8D-A226-4902E3643A26}" type="parTrans" cxnId="{7D7B3141-0781-4970-9200-BCEA78178893}">
      <dgm:prSet/>
      <dgm:spPr/>
      <dgm:t>
        <a:bodyPr/>
        <a:lstStyle/>
        <a:p>
          <a:endParaRPr lang="en-CA">
            <a:latin typeface="Arial" panose="020B0604020202020204" pitchFamily="34" charset="0"/>
            <a:cs typeface="Arial" panose="020B0604020202020204" pitchFamily="34" charset="0"/>
          </a:endParaRPr>
        </a:p>
      </dgm:t>
    </dgm:pt>
    <dgm:pt modelId="{AC843FB5-6CED-41C4-ACFB-DA480CAFDFF2}" type="sibTrans" cxnId="{7D7B3141-0781-4970-9200-BCEA78178893}">
      <dgm:prSet/>
      <dgm:spPr/>
      <dgm:t>
        <a:bodyPr/>
        <a:lstStyle/>
        <a:p>
          <a:endParaRPr lang="en-CA">
            <a:latin typeface="Arial" panose="020B0604020202020204" pitchFamily="34" charset="0"/>
            <a:cs typeface="Arial" panose="020B0604020202020204" pitchFamily="34" charset="0"/>
          </a:endParaRPr>
        </a:p>
      </dgm:t>
    </dgm:pt>
    <dgm:pt modelId="{A3CEC6FA-993D-4F13-B3A0-2E5B7AB2A2FB}">
      <dgm:prSet phldrT="[Text]" custT="1"/>
      <dgm:spPr/>
      <dgm:t>
        <a:bodyPr/>
        <a:lstStyle/>
        <a:p>
          <a:pPr algn="l"/>
          <a:r>
            <a:rPr lang="en-CA" sz="1400" dirty="0">
              <a:latin typeface="Arial" panose="020B0604020202020204" pitchFamily="34" charset="0"/>
              <a:cs typeface="Arial" panose="020B0604020202020204" pitchFamily="34" charset="0"/>
            </a:rPr>
            <a:t>Dialogue launch</a:t>
          </a:r>
        </a:p>
      </dgm:t>
    </dgm:pt>
    <dgm:pt modelId="{219E93D5-14B7-4656-B1B3-90C554AAC292}" type="parTrans" cxnId="{DA9ACF0F-189A-4E25-91AE-163A19CE364B}">
      <dgm:prSet/>
      <dgm:spPr/>
      <dgm:t>
        <a:bodyPr/>
        <a:lstStyle/>
        <a:p>
          <a:endParaRPr lang="en-CA">
            <a:latin typeface="Arial" panose="020B0604020202020204" pitchFamily="34" charset="0"/>
            <a:cs typeface="Arial" panose="020B0604020202020204" pitchFamily="34" charset="0"/>
          </a:endParaRPr>
        </a:p>
      </dgm:t>
    </dgm:pt>
    <dgm:pt modelId="{19457B60-6B74-4748-93C9-1199443694F7}" type="sibTrans" cxnId="{DA9ACF0F-189A-4E25-91AE-163A19CE364B}">
      <dgm:prSet/>
      <dgm:spPr/>
      <dgm:t>
        <a:bodyPr/>
        <a:lstStyle/>
        <a:p>
          <a:endParaRPr lang="en-CA">
            <a:latin typeface="Arial" panose="020B0604020202020204" pitchFamily="34" charset="0"/>
            <a:cs typeface="Arial" panose="020B0604020202020204" pitchFamily="34" charset="0"/>
          </a:endParaRPr>
        </a:p>
      </dgm:t>
    </dgm:pt>
    <dgm:pt modelId="{31DB55CF-BC7F-49D2-A0F5-8A4BB5EBEF78}">
      <dgm:prSet phldrT="[Text]" custT="1"/>
      <dgm:spPr/>
      <dgm:t>
        <a:bodyPr/>
        <a:lstStyle/>
        <a:p>
          <a:pPr algn="l"/>
          <a:r>
            <a:rPr lang="en-CA" sz="1400" dirty="0">
              <a:latin typeface="Arial" panose="020B0604020202020204" pitchFamily="34" charset="0"/>
              <a:cs typeface="Arial" panose="020B0604020202020204" pitchFamily="34" charset="0"/>
            </a:rPr>
            <a:t>Safe communities and infrastructure</a:t>
          </a:r>
        </a:p>
      </dgm:t>
    </dgm:pt>
    <dgm:pt modelId="{BA8751E5-1FA8-4170-B8DB-9092199FF575}" type="parTrans" cxnId="{2810A478-2340-440C-AA26-7EB6F5F4A385}">
      <dgm:prSet/>
      <dgm:spPr/>
      <dgm:t>
        <a:bodyPr/>
        <a:lstStyle/>
        <a:p>
          <a:endParaRPr lang="en-CA">
            <a:latin typeface="Arial" panose="020B0604020202020204" pitchFamily="34" charset="0"/>
            <a:cs typeface="Arial" panose="020B0604020202020204" pitchFamily="34" charset="0"/>
          </a:endParaRPr>
        </a:p>
      </dgm:t>
    </dgm:pt>
    <dgm:pt modelId="{7CF81787-7608-4FA5-9555-D19E267EF1E0}" type="sibTrans" cxnId="{2810A478-2340-440C-AA26-7EB6F5F4A385}">
      <dgm:prSet/>
      <dgm:spPr/>
      <dgm:t>
        <a:bodyPr/>
        <a:lstStyle/>
        <a:p>
          <a:endParaRPr lang="en-CA">
            <a:latin typeface="Arial" panose="020B0604020202020204" pitchFamily="34" charset="0"/>
            <a:cs typeface="Arial" panose="020B0604020202020204" pitchFamily="34" charset="0"/>
          </a:endParaRPr>
        </a:p>
      </dgm:t>
    </dgm:pt>
    <dgm:pt modelId="{842C108F-1469-4B85-A2CA-E9F0A5EFFE38}">
      <dgm:prSet phldrT="[Text]" custT="1"/>
      <dgm:spPr/>
      <dgm:t>
        <a:bodyPr/>
        <a:lstStyle/>
        <a:p>
          <a:pPr algn="l"/>
          <a:r>
            <a:rPr lang="en-CA" sz="1400" dirty="0">
              <a:latin typeface="Arial" panose="020B0604020202020204" pitchFamily="34" charset="0"/>
              <a:cs typeface="Arial" panose="020B0604020202020204" pitchFamily="34" charset="0"/>
            </a:rPr>
            <a:t>Financial instruments to support resilience</a:t>
          </a:r>
        </a:p>
      </dgm:t>
    </dgm:pt>
    <dgm:pt modelId="{F485F14D-5B37-40E6-A376-1879C2B1B9E7}" type="parTrans" cxnId="{F49C0042-C455-42C5-BDD4-B10F3B842919}">
      <dgm:prSet/>
      <dgm:spPr/>
      <dgm:t>
        <a:bodyPr/>
        <a:lstStyle/>
        <a:p>
          <a:endParaRPr lang="en-CA">
            <a:latin typeface="Arial" panose="020B0604020202020204" pitchFamily="34" charset="0"/>
            <a:cs typeface="Arial" panose="020B0604020202020204" pitchFamily="34" charset="0"/>
          </a:endParaRPr>
        </a:p>
      </dgm:t>
    </dgm:pt>
    <dgm:pt modelId="{090B2377-9F97-4B18-982E-0B3AB4A3C338}" type="sibTrans" cxnId="{F49C0042-C455-42C5-BDD4-B10F3B842919}">
      <dgm:prSet/>
      <dgm:spPr/>
      <dgm:t>
        <a:bodyPr/>
        <a:lstStyle/>
        <a:p>
          <a:endParaRPr lang="en-CA">
            <a:latin typeface="Arial" panose="020B0604020202020204" pitchFamily="34" charset="0"/>
            <a:cs typeface="Arial" panose="020B0604020202020204" pitchFamily="34" charset="0"/>
          </a:endParaRPr>
        </a:p>
      </dgm:t>
    </dgm:pt>
    <dgm:pt modelId="{15062232-9740-442C-872A-A41A3146B118}">
      <dgm:prSet phldrT="[Text]" custT="1"/>
      <dgm:spPr/>
      <dgm:t>
        <a:bodyPr/>
        <a:lstStyle/>
        <a:p>
          <a:pPr algn="l"/>
          <a:r>
            <a:rPr lang="en-CA" sz="1400" dirty="0">
              <a:latin typeface="Arial" panose="020B0604020202020204" pitchFamily="34" charset="0"/>
              <a:cs typeface="Arial" panose="020B0604020202020204" pitchFamily="34" charset="0"/>
            </a:rPr>
            <a:t>Wildland fire and forest management</a:t>
          </a:r>
        </a:p>
      </dgm:t>
    </dgm:pt>
    <dgm:pt modelId="{FBAE6B9C-2AC7-4282-A451-187531FA8C93}" type="parTrans" cxnId="{70BFF97E-2271-41DC-B5C6-1F485FAF3624}">
      <dgm:prSet/>
      <dgm:spPr/>
      <dgm:t>
        <a:bodyPr/>
        <a:lstStyle/>
        <a:p>
          <a:endParaRPr lang="en-CA">
            <a:latin typeface="Arial" panose="020B0604020202020204" pitchFamily="34" charset="0"/>
            <a:cs typeface="Arial" panose="020B0604020202020204" pitchFamily="34" charset="0"/>
          </a:endParaRPr>
        </a:p>
      </dgm:t>
    </dgm:pt>
    <dgm:pt modelId="{A5B3F6AC-8672-457D-A6BF-7E0410C3A8E8}" type="sibTrans" cxnId="{70BFF97E-2271-41DC-B5C6-1F485FAF3624}">
      <dgm:prSet/>
      <dgm:spPr/>
      <dgm:t>
        <a:bodyPr/>
        <a:lstStyle/>
        <a:p>
          <a:endParaRPr lang="en-CA">
            <a:latin typeface="Arial" panose="020B0604020202020204" pitchFamily="34" charset="0"/>
            <a:cs typeface="Arial" panose="020B0604020202020204" pitchFamily="34" charset="0"/>
          </a:endParaRPr>
        </a:p>
      </dgm:t>
    </dgm:pt>
    <dgm:pt modelId="{773C3749-9AAD-4BC7-838D-51D87E8022B4}">
      <dgm:prSet custT="1"/>
      <dgm:spPr/>
      <dgm:t>
        <a:bodyPr/>
        <a:lstStyle/>
        <a:p>
          <a:pPr>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Stable and significant investments are needed now to avoid guaranteed disaster response costs in the future</a:t>
          </a: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7F1546FF-875D-464F-904C-F8C3B045C739}" type="parTrans" cxnId="{896E2D98-E15A-4F1B-A169-79BC464EEE4F}">
      <dgm:prSet/>
      <dgm:spPr/>
      <dgm:t>
        <a:bodyPr/>
        <a:lstStyle/>
        <a:p>
          <a:endParaRPr lang="en-CA">
            <a:latin typeface="Arial" panose="020B0604020202020204" pitchFamily="34" charset="0"/>
            <a:cs typeface="Arial" panose="020B0604020202020204" pitchFamily="34" charset="0"/>
          </a:endParaRPr>
        </a:p>
      </dgm:t>
    </dgm:pt>
    <dgm:pt modelId="{F7DD799A-B5D8-4F6C-8F20-EFB179A94DE0}" type="sibTrans" cxnId="{896E2D98-E15A-4F1B-A169-79BC464EEE4F}">
      <dgm:prSet/>
      <dgm:spPr/>
      <dgm:t>
        <a:bodyPr/>
        <a:lstStyle/>
        <a:p>
          <a:endParaRPr lang="en-CA">
            <a:latin typeface="Arial" panose="020B0604020202020204" pitchFamily="34" charset="0"/>
            <a:cs typeface="Arial" panose="020B0604020202020204" pitchFamily="34" charset="0"/>
          </a:endParaRPr>
        </a:p>
      </dgm:t>
    </dgm:pt>
    <dgm:pt modelId="{D63A0AB5-39B1-4BFE-8E0C-76950D6F5DCE}">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B32EB280-8540-4B1F-A9FE-7F8849130650}" type="parTrans" cxnId="{FD7392FD-3247-47CE-9BD7-50DC54C71641}">
      <dgm:prSet/>
      <dgm:spPr/>
      <dgm:t>
        <a:bodyPr/>
        <a:lstStyle/>
        <a:p>
          <a:endParaRPr lang="en-CA"/>
        </a:p>
      </dgm:t>
    </dgm:pt>
    <dgm:pt modelId="{316C6593-0E66-45CC-A68A-394889D308CD}" type="sibTrans" cxnId="{FD7392FD-3247-47CE-9BD7-50DC54C71641}">
      <dgm:prSet/>
      <dgm:spPr/>
      <dgm:t>
        <a:bodyPr/>
        <a:lstStyle/>
        <a:p>
          <a:endParaRPr lang="en-CA"/>
        </a:p>
      </dgm:t>
    </dgm:pt>
    <dgm:pt modelId="{FA26C084-CDFC-4040-AA7E-E6172FD3021A}">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872908E3-D58E-49C7-AEE4-B423AACAB0E1}" type="parTrans" cxnId="{3DEADB43-1C04-4E83-9CD2-83A6EE4EAF9B}">
      <dgm:prSet/>
      <dgm:spPr/>
      <dgm:t>
        <a:bodyPr/>
        <a:lstStyle/>
        <a:p>
          <a:endParaRPr lang="en-CA"/>
        </a:p>
      </dgm:t>
    </dgm:pt>
    <dgm:pt modelId="{42376590-CE01-43B2-A0B8-31937808974E}" type="sibTrans" cxnId="{3DEADB43-1C04-4E83-9CD2-83A6EE4EAF9B}">
      <dgm:prSet/>
      <dgm:spPr/>
      <dgm:t>
        <a:bodyPr/>
        <a:lstStyle/>
        <a:p>
          <a:endParaRPr lang="en-CA"/>
        </a:p>
      </dgm:t>
    </dgm:pt>
    <dgm:pt modelId="{CEA0E621-2669-43CB-9537-2310E48630F9}">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2E008F39-A733-4D24-B9C4-6D42D85E06A6}" type="parTrans" cxnId="{FAF4F7DD-CA5E-4B94-B102-E07E6FFEDFED}">
      <dgm:prSet/>
      <dgm:spPr/>
      <dgm:t>
        <a:bodyPr/>
        <a:lstStyle/>
        <a:p>
          <a:endParaRPr lang="en-CA"/>
        </a:p>
      </dgm:t>
    </dgm:pt>
    <dgm:pt modelId="{E9AF3BDF-366D-4B1F-BD0D-729DC30F979E}" type="sibTrans" cxnId="{FAF4F7DD-CA5E-4B94-B102-E07E6FFEDFED}">
      <dgm:prSet/>
      <dgm:spPr/>
      <dgm:t>
        <a:bodyPr/>
        <a:lstStyle/>
        <a:p>
          <a:endParaRPr lang="en-CA"/>
        </a:p>
      </dgm:t>
    </dgm:pt>
    <dgm:pt modelId="{295C0111-1EE3-4BAE-B365-F00894103801}">
      <dgm:prSet custT="1"/>
      <dgm:spPr/>
      <dgm:t>
        <a:bodyPr/>
        <a:lstStyle/>
        <a:p>
          <a:pPr>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.Access to data is critical to inform resilience-building activities</a:t>
          </a: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CB10CC9E-4CD4-4F8A-B078-DA49AB066C9C}" type="parTrans" cxnId="{25D2C772-600E-4960-995D-AC8E2A33E976}">
      <dgm:prSet/>
      <dgm:spPr/>
      <dgm:t>
        <a:bodyPr/>
        <a:lstStyle/>
        <a:p>
          <a:endParaRPr lang="en-CA"/>
        </a:p>
      </dgm:t>
    </dgm:pt>
    <dgm:pt modelId="{DFF8825B-5192-4474-8911-7856BFD3E1E9}" type="sibTrans" cxnId="{25D2C772-600E-4960-995D-AC8E2A33E976}">
      <dgm:prSet/>
      <dgm:spPr/>
      <dgm:t>
        <a:bodyPr/>
        <a:lstStyle/>
        <a:p>
          <a:endParaRPr lang="en-CA"/>
        </a:p>
      </dgm:t>
    </dgm:pt>
    <dgm:pt modelId="{747E36DD-371A-4978-BAD5-157C3368D554}">
      <dgm:prSet custT="1"/>
      <dgm:spPr/>
      <dgm:t>
        <a:bodyPr/>
        <a:lstStyle/>
        <a:p>
          <a:pPr>
            <a:buFont typeface="Arial" panose="020B0604020202020204" pitchFamily="34" charset="0"/>
            <a:buChar char="•"/>
          </a:pP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E854B351-6EB1-43BC-803F-C8E840622104}" type="parTrans" cxnId="{B26155BA-6E00-4BD2-8157-B2741B74EE1B}">
      <dgm:prSet/>
      <dgm:spPr/>
      <dgm:t>
        <a:bodyPr/>
        <a:lstStyle/>
        <a:p>
          <a:endParaRPr lang="en-CA"/>
        </a:p>
      </dgm:t>
    </dgm:pt>
    <dgm:pt modelId="{5203BC8D-96DE-4E04-889A-5C9E93EF76E0}" type="sibTrans" cxnId="{B26155BA-6E00-4BD2-8157-B2741B74EE1B}">
      <dgm:prSet/>
      <dgm:spPr/>
      <dgm:t>
        <a:bodyPr/>
        <a:lstStyle/>
        <a:p>
          <a:endParaRPr lang="en-CA"/>
        </a:p>
      </dgm:t>
    </dgm:pt>
    <dgm:pt modelId="{76F839E9-DEF0-4189-A3E0-E009AD260BA1}">
      <dgm:prSet custT="1"/>
      <dgm:spPr/>
      <dgm:t>
        <a:bodyPr/>
        <a:lstStyle/>
        <a:p>
          <a:pPr>
            <a:buFont typeface="Arial" panose="020B0604020202020204" pitchFamily="34" charset="0"/>
            <a:buChar char="•"/>
          </a:pP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7D0280D0-D0B9-4F70-9CD9-FFC81F436BD0}" type="parTrans" cxnId="{3DBC8198-A330-4B17-87DE-700AF66615BB}">
      <dgm:prSet/>
      <dgm:spPr/>
      <dgm:t>
        <a:bodyPr/>
        <a:lstStyle/>
        <a:p>
          <a:endParaRPr lang="en-CA"/>
        </a:p>
      </dgm:t>
    </dgm:pt>
    <dgm:pt modelId="{2CAA4350-4C06-4586-8B7A-6112367816B3}" type="sibTrans" cxnId="{3DBC8198-A330-4B17-87DE-700AF66615BB}">
      <dgm:prSet/>
      <dgm:spPr/>
      <dgm:t>
        <a:bodyPr/>
        <a:lstStyle/>
        <a:p>
          <a:endParaRPr lang="en-CA"/>
        </a:p>
      </dgm:t>
    </dgm:pt>
    <dgm:pt modelId="{10379164-8A93-4A58-8F98-D455DE93098B}">
      <dgm:prSet phldrT="[Text]" custT="1"/>
      <dgm:spPr/>
      <dgm:t>
        <a:bodyPr/>
        <a:lstStyle/>
        <a:p>
          <a:pPr>
            <a:buFont typeface="Arial" panose="020B0604020202020204" pitchFamily="34" charset="0"/>
            <a:buChar char="•"/>
          </a:pPr>
          <a:r>
            <a:rPr lang="en-US" sz="1400" dirty="0">
              <a:latin typeface="Arial" panose="020B0604020202020204" pitchFamily="34" charset="0"/>
              <a:cs typeface="Arial" panose="020B0604020202020204" pitchFamily="34" charset="0"/>
            </a:rPr>
            <a:t>Staying the course is not an option; the time for change is now</a:t>
          </a:r>
          <a:endParaRPr lang="en-CA" sz="1400" dirty="0">
            <a:latin typeface="Arial" panose="020B0604020202020204" pitchFamily="34" charset="0"/>
            <a:cs typeface="Arial" panose="020B0604020202020204" pitchFamily="34" charset="0"/>
          </a:endParaRPr>
        </a:p>
      </dgm:t>
    </dgm:pt>
    <dgm:pt modelId="{93D12CC2-EF37-492B-9162-D6518EB51247}" type="parTrans" cxnId="{2227372D-4FFC-4594-891A-CDCF186D3FA4}">
      <dgm:prSet/>
      <dgm:spPr/>
      <dgm:t>
        <a:bodyPr/>
        <a:lstStyle/>
        <a:p>
          <a:endParaRPr lang="en-CA"/>
        </a:p>
      </dgm:t>
    </dgm:pt>
    <dgm:pt modelId="{DE212FC3-012A-4F20-A3D9-C9630D5DA23F}" type="sibTrans" cxnId="{2227372D-4FFC-4594-891A-CDCF186D3FA4}">
      <dgm:prSet/>
      <dgm:spPr/>
      <dgm:t>
        <a:bodyPr/>
        <a:lstStyle/>
        <a:p>
          <a:endParaRPr lang="en-CA"/>
        </a:p>
      </dgm:t>
    </dgm:pt>
    <dgm:pt modelId="{93E81821-FDAA-4018-9610-00168FEA311E}">
      <dgm:prSet phldrT="[Text]" custT="1"/>
      <dgm:spPr/>
      <dgm:t>
        <a:bodyPr/>
        <a:lstStyle/>
        <a:p>
          <a:pPr>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dgm:t>
    </dgm:pt>
    <dgm:pt modelId="{F1A04B7D-C427-4528-86BB-0488C9B391A0}" type="parTrans" cxnId="{89B2AC6F-E27E-4481-8AE2-40F7F734AD8E}">
      <dgm:prSet/>
      <dgm:spPr/>
      <dgm:t>
        <a:bodyPr/>
        <a:lstStyle/>
        <a:p>
          <a:endParaRPr lang="en-CA"/>
        </a:p>
      </dgm:t>
    </dgm:pt>
    <dgm:pt modelId="{C0E4ADE5-0F70-4E86-92A1-3145CA1C834F}" type="sibTrans" cxnId="{89B2AC6F-E27E-4481-8AE2-40F7F734AD8E}">
      <dgm:prSet/>
      <dgm:spPr/>
      <dgm:t>
        <a:bodyPr/>
        <a:lstStyle/>
        <a:p>
          <a:endParaRPr lang="en-CA"/>
        </a:p>
      </dgm:t>
    </dgm:pt>
    <dgm:pt modelId="{6DA2CAAC-ABAF-46DA-9D13-F18DF37EC1EC}">
      <dgm:prSet phldrT="[Text]" custT="1"/>
      <dgm:spPr/>
      <dgm:t>
        <a:bodyPr/>
        <a:lstStyle/>
        <a:p>
          <a:pPr algn="l"/>
          <a:r>
            <a:rPr lang="en-CA" sz="1400" dirty="0">
              <a:latin typeface="Arial" panose="020B0604020202020204" pitchFamily="34" charset="0"/>
              <a:cs typeface="Arial" panose="020B0604020202020204" pitchFamily="34" charset="0"/>
            </a:rPr>
            <a:t>Indigenous Peoples perspectives on prevention and mitigation</a:t>
          </a:r>
        </a:p>
      </dgm:t>
    </dgm:pt>
    <dgm:pt modelId="{CB7DAD80-C2AA-4E60-ABD3-B19815A5CEEF}" type="parTrans" cxnId="{7AFACBA7-52CC-4C6D-9886-93B74E4C975D}">
      <dgm:prSet/>
      <dgm:spPr/>
      <dgm:t>
        <a:bodyPr/>
        <a:lstStyle/>
        <a:p>
          <a:endParaRPr lang="en-CA"/>
        </a:p>
      </dgm:t>
    </dgm:pt>
    <dgm:pt modelId="{69CDB148-8AFA-4951-9FE7-39ED569660F5}" type="sibTrans" cxnId="{7AFACBA7-52CC-4C6D-9886-93B74E4C975D}">
      <dgm:prSet/>
      <dgm:spPr/>
      <dgm:t>
        <a:bodyPr/>
        <a:lstStyle/>
        <a:p>
          <a:endParaRPr lang="en-CA"/>
        </a:p>
      </dgm:t>
    </dgm:pt>
    <dgm:pt modelId="{2CA10AC8-753A-40DC-A918-04DE22D548F7}">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C82262CE-894A-411F-80BE-ED5153A5C57A}" type="parTrans" cxnId="{1B2D4AAF-BD80-4CDB-9148-8FB70F203186}">
      <dgm:prSet/>
      <dgm:spPr/>
      <dgm:t>
        <a:bodyPr/>
        <a:lstStyle/>
        <a:p>
          <a:endParaRPr lang="en-CA"/>
        </a:p>
      </dgm:t>
    </dgm:pt>
    <dgm:pt modelId="{3F4E43C5-4C1F-40DF-96EA-D950CA3E9AF4}" type="sibTrans" cxnId="{1B2D4AAF-BD80-4CDB-9148-8FB70F203186}">
      <dgm:prSet/>
      <dgm:spPr/>
      <dgm:t>
        <a:bodyPr/>
        <a:lstStyle/>
        <a:p>
          <a:endParaRPr lang="en-CA"/>
        </a:p>
      </dgm:t>
    </dgm:pt>
    <dgm:pt modelId="{A7212D39-2416-40A8-82AF-9192AB6D4CA2}">
      <dgm:prSet phldrT="[Text]" custT="1"/>
      <dgm:spPr/>
      <dgm:t>
        <a:bodyPr/>
        <a:lstStyle/>
        <a:p>
          <a:pPr>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Indigenous Peoples and their knowledge must be recognized, respected, and included in Canada’s wildland fire management.</a:t>
          </a:r>
          <a:endParaRPr lang="en-CA" sz="1400" dirty="0">
            <a:latin typeface="Arial" panose="020B0604020202020204" pitchFamily="34" charset="0"/>
            <a:cs typeface="Arial" panose="020B0604020202020204" pitchFamily="34" charset="0"/>
          </a:endParaRPr>
        </a:p>
      </dgm:t>
    </dgm:pt>
    <dgm:pt modelId="{289FFDC2-B1DC-46D0-8610-D064F1A4F801}" type="parTrans" cxnId="{F92DAE44-2D40-4941-A15C-3FCB602A9074}">
      <dgm:prSet/>
      <dgm:spPr/>
      <dgm:t>
        <a:bodyPr/>
        <a:lstStyle/>
        <a:p>
          <a:endParaRPr lang="en-CA"/>
        </a:p>
      </dgm:t>
    </dgm:pt>
    <dgm:pt modelId="{8408A3CE-4FB1-4D54-AD45-862921E4FAE6}" type="sibTrans" cxnId="{F92DAE44-2D40-4941-A15C-3FCB602A9074}">
      <dgm:prSet/>
      <dgm:spPr/>
      <dgm:t>
        <a:bodyPr/>
        <a:lstStyle/>
        <a:p>
          <a:endParaRPr lang="en-CA"/>
        </a:p>
      </dgm:t>
    </dgm:pt>
    <dgm:pt modelId="{7FE7512B-A3D9-4265-9374-B0625C6F0C17}">
      <dgm:prSet phldrT="[Text]" custT="1"/>
      <dgm:spPr/>
      <dgm:t>
        <a:bodyPr/>
        <a:lstStyle/>
        <a:p>
          <a:pPr>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dgm:t>
    </dgm:pt>
    <dgm:pt modelId="{45635215-8EB8-485E-8239-A5CBD94C8B43}" type="parTrans" cxnId="{447FF2FC-6259-4C86-8DA7-0FB85DCF9FFA}">
      <dgm:prSet/>
      <dgm:spPr/>
      <dgm:t>
        <a:bodyPr/>
        <a:lstStyle/>
        <a:p>
          <a:endParaRPr lang="en-CA"/>
        </a:p>
      </dgm:t>
    </dgm:pt>
    <dgm:pt modelId="{8C360DA7-4C58-4A24-866D-2BC37314EBF4}" type="sibTrans" cxnId="{447FF2FC-6259-4C86-8DA7-0FB85DCF9FFA}">
      <dgm:prSet/>
      <dgm:spPr/>
      <dgm:t>
        <a:bodyPr/>
        <a:lstStyle/>
        <a:p>
          <a:endParaRPr lang="en-CA"/>
        </a:p>
      </dgm:t>
    </dgm:pt>
    <dgm:pt modelId="{B4EB53E3-9D4D-4858-9966-8BA8B4F5FA0D}">
      <dgm:prSet phldrT="[Text]" custT="1"/>
      <dgm:spPr/>
      <dgm:t>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A whole-of-society approach is mandatory; government leadership is critical</a:t>
          </a:r>
          <a:endParaRPr lang="en-CA" sz="1400" dirty="0">
            <a:latin typeface="Arial" panose="020B0604020202020204" pitchFamily="34" charset="0"/>
            <a:cs typeface="Arial" panose="020B0604020202020204" pitchFamily="34" charset="0"/>
          </a:endParaRPr>
        </a:p>
      </dgm:t>
    </dgm:pt>
    <dgm:pt modelId="{0D55D26E-A83D-4D17-8A80-4126C3FE685B}" type="parTrans" cxnId="{EA5B250E-A680-4FFA-9E0C-C699399DBC19}">
      <dgm:prSet/>
      <dgm:spPr/>
      <dgm:t>
        <a:bodyPr/>
        <a:lstStyle/>
        <a:p>
          <a:endParaRPr lang="en-CA"/>
        </a:p>
      </dgm:t>
    </dgm:pt>
    <dgm:pt modelId="{F78206E8-AA35-46DE-A655-ECDD8CEDFD5F}" type="sibTrans" cxnId="{EA5B250E-A680-4FFA-9E0C-C699399DBC19}">
      <dgm:prSet/>
      <dgm:spPr/>
      <dgm:t>
        <a:bodyPr/>
        <a:lstStyle/>
        <a:p>
          <a:endParaRPr lang="en-CA"/>
        </a:p>
      </dgm:t>
    </dgm:pt>
    <dgm:pt modelId="{55ACC9B8-F720-4490-97A4-61ED69F61BE6}">
      <dgm:prSet phldrT="[Text]" custT="1"/>
      <dgm:spPr/>
      <dgm:t>
        <a:bodyPr/>
        <a:lstStyle/>
        <a:p>
          <a:endParaRPr lang="en-CA" sz="1400" dirty="0">
            <a:latin typeface="Arial" panose="020B0604020202020204" pitchFamily="34" charset="0"/>
            <a:cs typeface="Arial" panose="020B0604020202020204" pitchFamily="34" charset="0"/>
          </a:endParaRPr>
        </a:p>
      </dgm:t>
    </dgm:pt>
    <dgm:pt modelId="{C5EF758D-B81B-4FDD-B414-E0A4B196B84B}" type="parTrans" cxnId="{5BD1549A-873C-4D86-BED5-356E678140B0}">
      <dgm:prSet/>
      <dgm:spPr/>
      <dgm:t>
        <a:bodyPr/>
        <a:lstStyle/>
        <a:p>
          <a:endParaRPr lang="en-CA"/>
        </a:p>
      </dgm:t>
    </dgm:pt>
    <dgm:pt modelId="{8B21039E-79BF-48F6-B85B-7666DA022962}" type="sibTrans" cxnId="{5BD1549A-873C-4D86-BED5-356E678140B0}">
      <dgm:prSet/>
      <dgm:spPr/>
      <dgm:t>
        <a:bodyPr/>
        <a:lstStyle/>
        <a:p>
          <a:endParaRPr lang="en-CA"/>
        </a:p>
      </dgm:t>
    </dgm:pt>
    <dgm:pt modelId="{CCCDC269-B52F-4E28-9322-97A943C5C270}">
      <dgm:prSet phldrT="[Text]" custT="1"/>
      <dgm:spPr/>
      <dgm:t>
        <a:bodyPr/>
        <a:lstStyle/>
        <a:p>
          <a:r>
            <a:rPr lang="en-US" sz="1400" dirty="0" err="1">
              <a:effectLst/>
              <a:latin typeface="Arial" panose="020B0604020202020204" pitchFamily="34" charset="0"/>
              <a:ea typeface="Calibri" panose="020F0502020204030204" pitchFamily="34" charset="0"/>
              <a:cs typeface="Arial" panose="020B0604020202020204" pitchFamily="34" charset="0"/>
            </a:rPr>
            <a:t>FireSmart</a:t>
          </a:r>
          <a:r>
            <a:rPr lang="en-US" sz="1400" baseline="30000" dirty="0" err="1">
              <a:effectLst/>
              <a:latin typeface="Arial" panose="020B0604020202020204" pitchFamily="34" charset="0"/>
              <a:ea typeface="Calibri" panose="020F0502020204030204" pitchFamily="34" charset="0"/>
              <a:cs typeface="Arial" panose="020B0604020202020204" pitchFamily="34" charset="0"/>
            </a:rPr>
            <a:t>TM</a:t>
          </a:r>
          <a:r>
            <a:rPr lang="en-US" sz="1400" baseline="30000" dirty="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Canada works but needs to become a truly national program</a:t>
          </a:r>
          <a:endParaRPr lang="en-CA" sz="1400" dirty="0">
            <a:latin typeface="Arial" panose="020B0604020202020204" pitchFamily="34" charset="0"/>
            <a:cs typeface="Arial" panose="020B0604020202020204" pitchFamily="34" charset="0"/>
          </a:endParaRPr>
        </a:p>
      </dgm:t>
    </dgm:pt>
    <dgm:pt modelId="{1812AE8E-3A29-4C18-BBA8-E0EA2493882E}" type="parTrans" cxnId="{04B139F3-BD9E-4169-AB5E-415A80D601F2}">
      <dgm:prSet/>
      <dgm:spPr/>
      <dgm:t>
        <a:bodyPr/>
        <a:lstStyle/>
        <a:p>
          <a:endParaRPr lang="en-CA"/>
        </a:p>
      </dgm:t>
    </dgm:pt>
    <dgm:pt modelId="{7D8F1089-05E5-4920-A20B-DE4EA50CDF27}" type="sibTrans" cxnId="{04B139F3-BD9E-4169-AB5E-415A80D601F2}">
      <dgm:prSet/>
      <dgm:spPr/>
      <dgm:t>
        <a:bodyPr/>
        <a:lstStyle/>
        <a:p>
          <a:endParaRPr lang="en-CA"/>
        </a:p>
      </dgm:t>
    </dgm:pt>
    <dgm:pt modelId="{57CF845A-37E7-4436-A07B-894C1066469B}">
      <dgm:prSet phldrT="[Text]" custT="1"/>
      <dgm:spPr/>
      <dgm:t>
        <a:bodyPr/>
        <a:lstStyle/>
        <a:p>
          <a:endParaRPr lang="en-CA" sz="1400" dirty="0">
            <a:latin typeface="Arial" panose="020B0604020202020204" pitchFamily="34" charset="0"/>
            <a:cs typeface="Arial" panose="020B0604020202020204" pitchFamily="34" charset="0"/>
          </a:endParaRPr>
        </a:p>
      </dgm:t>
    </dgm:pt>
    <dgm:pt modelId="{42F5F00E-BBEC-4895-8045-1DB06F62EB61}" type="sibTrans" cxnId="{17173126-9013-4389-B3EC-2378A27B9413}">
      <dgm:prSet/>
      <dgm:spPr/>
      <dgm:t>
        <a:bodyPr/>
        <a:lstStyle/>
        <a:p>
          <a:endParaRPr lang="en-CA"/>
        </a:p>
      </dgm:t>
    </dgm:pt>
    <dgm:pt modelId="{ECF6EB00-9987-4D67-B525-3DB32639B6EB}" type="parTrans" cxnId="{17173126-9013-4389-B3EC-2378A27B9413}">
      <dgm:prSet/>
      <dgm:spPr/>
      <dgm:t>
        <a:bodyPr/>
        <a:lstStyle/>
        <a:p>
          <a:endParaRPr lang="en-CA"/>
        </a:p>
      </dgm:t>
    </dgm:pt>
    <dgm:pt modelId="{5597224D-7275-4CE2-A235-EDD11AEBB5EC}">
      <dgm:prSet custT="1"/>
      <dgm:spPr/>
      <dgm:t>
        <a:bodyPr/>
        <a:lstStyle/>
        <a:p>
          <a:pPr>
            <a:buFont typeface="Arial" panose="020B0604020202020204" pitchFamily="34" charset="0"/>
            <a:buChar char="•"/>
          </a:pP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A9A31D82-F5AC-47ED-9DB7-F3E8DE05BE56}" type="sibTrans" cxnId="{C1EC49EA-18F4-40B4-BCAC-F9E7501DCC40}">
      <dgm:prSet/>
      <dgm:spPr/>
      <dgm:t>
        <a:bodyPr/>
        <a:lstStyle/>
        <a:p>
          <a:endParaRPr lang="en-CA"/>
        </a:p>
      </dgm:t>
    </dgm:pt>
    <dgm:pt modelId="{878D1086-BD71-4004-AF01-FA81C20E489B}" type="parTrans" cxnId="{C1EC49EA-18F4-40B4-BCAC-F9E7501DCC40}">
      <dgm:prSet/>
      <dgm:spPr/>
      <dgm:t>
        <a:bodyPr/>
        <a:lstStyle/>
        <a:p>
          <a:endParaRPr lang="en-CA"/>
        </a:p>
      </dgm:t>
    </dgm:pt>
    <dgm:pt modelId="{6A15D854-1F82-4AC0-86FB-BC7A3943046E}">
      <dgm:prSet phldrT="[Text]" custT="1"/>
      <dgm:spPr/>
      <dgm:t>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Wildland fire is a climate change adaptation issue; responses and activities must align with other adaptation efforts</a:t>
          </a:r>
          <a:endParaRPr lang="en-CA" sz="1400" dirty="0">
            <a:latin typeface="Arial" panose="020B0604020202020204" pitchFamily="34" charset="0"/>
            <a:cs typeface="Arial" panose="020B0604020202020204" pitchFamily="34" charset="0"/>
          </a:endParaRPr>
        </a:p>
      </dgm:t>
    </dgm:pt>
    <dgm:pt modelId="{B02E9094-BC74-470B-BDF1-E411045B51E1}" type="sibTrans" cxnId="{ABFC9CEA-25EB-420E-9347-97DA99CDA1AC}">
      <dgm:prSet/>
      <dgm:spPr/>
      <dgm:t>
        <a:bodyPr/>
        <a:lstStyle/>
        <a:p>
          <a:endParaRPr lang="en-CA"/>
        </a:p>
      </dgm:t>
    </dgm:pt>
    <dgm:pt modelId="{10E568DC-3257-4022-BFE8-8B76EFADD491}" type="parTrans" cxnId="{ABFC9CEA-25EB-420E-9347-97DA99CDA1AC}">
      <dgm:prSet/>
      <dgm:spPr/>
      <dgm:t>
        <a:bodyPr/>
        <a:lstStyle/>
        <a:p>
          <a:endParaRPr lang="en-CA"/>
        </a:p>
      </dgm:t>
    </dgm:pt>
    <dgm:pt modelId="{60A701EB-28BD-49F2-B94E-1B384BBF0D76}" type="pres">
      <dgm:prSet presAssocID="{17C2CB7D-8C69-4AAA-97B5-7114D9685DFA}" presName="Name0" presStyleCnt="0">
        <dgm:presLayoutVars>
          <dgm:dir/>
          <dgm:animLvl val="lvl"/>
          <dgm:resizeHandles val="exact"/>
        </dgm:presLayoutVars>
      </dgm:prSet>
      <dgm:spPr/>
    </dgm:pt>
    <dgm:pt modelId="{54606860-F34E-4FC0-AD93-008B4FA22ED0}" type="pres">
      <dgm:prSet presAssocID="{67A03081-83DA-415E-B86D-29834E798F44}" presName="composite" presStyleCnt="0"/>
      <dgm:spPr/>
    </dgm:pt>
    <dgm:pt modelId="{0620C4F2-EC68-4808-8477-B1138DA15608}" type="pres">
      <dgm:prSet presAssocID="{67A03081-83DA-415E-B86D-29834E798F44}" presName="parTx" presStyleLbl="alignNode1" presStyleIdx="0" presStyleCnt="2">
        <dgm:presLayoutVars>
          <dgm:chMax val="0"/>
          <dgm:chPref val="0"/>
          <dgm:bulletEnabled val="1"/>
        </dgm:presLayoutVars>
      </dgm:prSet>
      <dgm:spPr/>
    </dgm:pt>
    <dgm:pt modelId="{36C23D91-BF75-4D66-8452-7AE91687DFCB}" type="pres">
      <dgm:prSet presAssocID="{67A03081-83DA-415E-B86D-29834E798F44}" presName="desTx" presStyleLbl="alignAccFollowNode1" presStyleIdx="0" presStyleCnt="2" custScaleY="100000">
        <dgm:presLayoutVars>
          <dgm:bulletEnabled val="1"/>
        </dgm:presLayoutVars>
      </dgm:prSet>
      <dgm:spPr/>
    </dgm:pt>
    <dgm:pt modelId="{FCFF225E-17B8-402A-B3AF-87A08F889198}" type="pres">
      <dgm:prSet presAssocID="{D530D5BA-756B-40A2-A644-355011F813A9}" presName="space" presStyleCnt="0"/>
      <dgm:spPr/>
    </dgm:pt>
    <dgm:pt modelId="{D2A7EC2B-173F-4306-B073-FD7A117DCF50}" type="pres">
      <dgm:prSet presAssocID="{9DFDC52E-0A42-4650-ACDE-0E7F1A1ED177}" presName="composite" presStyleCnt="0"/>
      <dgm:spPr/>
    </dgm:pt>
    <dgm:pt modelId="{D67F39C2-8BE9-411E-AEA1-5CECECD19A25}" type="pres">
      <dgm:prSet presAssocID="{9DFDC52E-0A42-4650-ACDE-0E7F1A1ED177}" presName="parTx" presStyleLbl="alignNode1" presStyleIdx="1" presStyleCnt="2" custScaleX="110174">
        <dgm:presLayoutVars>
          <dgm:chMax val="0"/>
          <dgm:chPref val="0"/>
          <dgm:bulletEnabled val="1"/>
        </dgm:presLayoutVars>
      </dgm:prSet>
      <dgm:spPr/>
    </dgm:pt>
    <dgm:pt modelId="{5CF1A9DF-3FCD-4CFB-8EDB-D1327F339957}" type="pres">
      <dgm:prSet presAssocID="{9DFDC52E-0A42-4650-ACDE-0E7F1A1ED177}" presName="desTx" presStyleLbl="alignAccFollowNode1" presStyleIdx="1" presStyleCnt="2" custScaleX="110456">
        <dgm:presLayoutVars>
          <dgm:bulletEnabled val="1"/>
        </dgm:presLayoutVars>
      </dgm:prSet>
      <dgm:spPr/>
    </dgm:pt>
  </dgm:ptLst>
  <dgm:cxnLst>
    <dgm:cxn modelId="{A9474303-5F24-4F05-AC6D-48EB7067D4C7}" type="presOf" srcId="{6DA2CAAC-ABAF-46DA-9D13-F18DF37EC1EC}" destId="{36C23D91-BF75-4D66-8452-7AE91687DFCB}" srcOrd="0" destOrd="2" presId="urn:microsoft.com/office/officeart/2005/8/layout/hList1"/>
    <dgm:cxn modelId="{6F660D09-8B64-47F4-9B28-F74877F47802}" type="presOf" srcId="{7FE7512B-A3D9-4265-9374-B0625C6F0C17}" destId="{5CF1A9DF-3FCD-4CFB-8EDB-D1327F339957}" srcOrd="0" destOrd="3" presId="urn:microsoft.com/office/officeart/2005/8/layout/hList1"/>
    <dgm:cxn modelId="{EA5B250E-A680-4FFA-9E0C-C699399DBC19}" srcId="{9DFDC52E-0A42-4650-ACDE-0E7F1A1ED177}" destId="{B4EB53E3-9D4D-4858-9966-8BA8B4F5FA0D}" srcOrd="4" destOrd="0" parTransId="{0D55D26E-A83D-4D17-8A80-4126C3FE685B}" sibTransId="{F78206E8-AA35-46DE-A655-ECDD8CEDFD5F}"/>
    <dgm:cxn modelId="{DA9ACF0F-189A-4E25-91AE-163A19CE364B}" srcId="{67A03081-83DA-415E-B86D-29834E798F44}" destId="{A3CEC6FA-993D-4F13-B3A0-2E5B7AB2A2FB}" srcOrd="0" destOrd="0" parTransId="{219E93D5-14B7-4656-B1B3-90C554AAC292}" sibTransId="{19457B60-6B74-4748-93C9-1199443694F7}"/>
    <dgm:cxn modelId="{EA896313-A8B9-4F19-8497-1518DCA46833}" type="presOf" srcId="{55ACC9B8-F720-4490-97A4-61ED69F61BE6}" destId="{5CF1A9DF-3FCD-4CFB-8EDB-D1327F339957}" srcOrd="0" destOrd="5" presId="urn:microsoft.com/office/officeart/2005/8/layout/hList1"/>
    <dgm:cxn modelId="{D610321C-1E3D-4574-8710-0D8C1ED4364C}" type="presOf" srcId="{6A15D854-1F82-4AC0-86FB-BC7A3943046E}" destId="{5CF1A9DF-3FCD-4CFB-8EDB-D1327F339957}" srcOrd="0" destOrd="8" presId="urn:microsoft.com/office/officeart/2005/8/layout/hList1"/>
    <dgm:cxn modelId="{17173126-9013-4389-B3EC-2378A27B9413}" srcId="{9DFDC52E-0A42-4650-ACDE-0E7F1A1ED177}" destId="{57CF845A-37E7-4436-A07B-894C1066469B}" srcOrd="7" destOrd="0" parTransId="{ECF6EB00-9987-4D67-B525-3DB32639B6EB}" sibTransId="{42F5F00E-BBEC-4895-8045-1DB06F62EB61}"/>
    <dgm:cxn modelId="{2227372D-4FFC-4594-891A-CDCF186D3FA4}" srcId="{9DFDC52E-0A42-4650-ACDE-0E7F1A1ED177}" destId="{10379164-8A93-4A58-8F98-D455DE93098B}" srcOrd="0" destOrd="0" parTransId="{93D12CC2-EF37-492B-9162-D6518EB51247}" sibTransId="{DE212FC3-012A-4F20-A3D9-C9630D5DA23F}"/>
    <dgm:cxn modelId="{D0945E2D-A4AF-4A79-9AF8-C8B71ECC843F}" type="presOf" srcId="{67A03081-83DA-415E-B86D-29834E798F44}" destId="{0620C4F2-EC68-4808-8477-B1138DA15608}" srcOrd="0" destOrd="0" presId="urn:microsoft.com/office/officeart/2005/8/layout/hList1"/>
    <dgm:cxn modelId="{3C217B3C-570E-4B36-B539-EEBD4ECE4024}" type="presOf" srcId="{5597224D-7275-4CE2-A235-EDD11AEBB5EC}" destId="{5CF1A9DF-3FCD-4CFB-8EDB-D1327F339957}" srcOrd="0" destOrd="9" presId="urn:microsoft.com/office/officeart/2005/8/layout/hList1"/>
    <dgm:cxn modelId="{7D7B3141-0781-4970-9200-BCEA78178893}" srcId="{17C2CB7D-8C69-4AAA-97B5-7114D9685DFA}" destId="{9DFDC52E-0A42-4650-ACDE-0E7F1A1ED177}" srcOrd="1" destOrd="0" parTransId="{A583D05A-E05F-4E8D-A226-4902E3643A26}" sibTransId="{AC843FB5-6CED-41C4-ACFB-DA480CAFDFF2}"/>
    <dgm:cxn modelId="{F49C0042-C455-42C5-BDD4-B10F3B842919}" srcId="{67A03081-83DA-415E-B86D-29834E798F44}" destId="{842C108F-1469-4B85-A2CA-E9F0A5EFFE38}" srcOrd="6" destOrd="0" parTransId="{F485F14D-5B37-40E6-A376-1879C2B1B9E7}" sibTransId="{090B2377-9F97-4B18-982E-0B3AB4A3C338}"/>
    <dgm:cxn modelId="{3DEADB43-1C04-4E83-9CD2-83A6EE4EAF9B}" srcId="{67A03081-83DA-415E-B86D-29834E798F44}" destId="{FA26C084-CDFC-4040-AA7E-E6172FD3021A}" srcOrd="5" destOrd="0" parTransId="{872908E3-D58E-49C7-AEE4-B423AACAB0E1}" sibTransId="{42376590-CE01-43B2-A0B8-31937808974E}"/>
    <dgm:cxn modelId="{F92DAE44-2D40-4941-A15C-3FCB602A9074}" srcId="{9DFDC52E-0A42-4650-ACDE-0E7F1A1ED177}" destId="{A7212D39-2416-40A8-82AF-9192AB6D4CA2}" srcOrd="2" destOrd="0" parTransId="{289FFDC2-B1DC-46D0-8610-D064F1A4F801}" sibTransId="{8408A3CE-4FB1-4D54-AD45-862921E4FAE6}"/>
    <dgm:cxn modelId="{2591AD52-F897-4DFE-93DA-29E3042EF8C0}" type="presOf" srcId="{9DFDC52E-0A42-4650-ACDE-0E7F1A1ED177}" destId="{D67F39C2-8BE9-411E-AEA1-5CECECD19A25}" srcOrd="0" destOrd="0" presId="urn:microsoft.com/office/officeart/2005/8/layout/hList1"/>
    <dgm:cxn modelId="{CAB4D957-50E7-4D9F-A6BE-0C5FF76DA57A}" type="presOf" srcId="{A7212D39-2416-40A8-82AF-9192AB6D4CA2}" destId="{5CF1A9DF-3FCD-4CFB-8EDB-D1327F339957}" srcOrd="0" destOrd="2" presId="urn:microsoft.com/office/officeart/2005/8/layout/hList1"/>
    <dgm:cxn modelId="{B2AC9D5E-73A9-4A35-B14D-F884F6A808BC}" type="presOf" srcId="{A3CEC6FA-993D-4F13-B3A0-2E5B7AB2A2FB}" destId="{36C23D91-BF75-4D66-8452-7AE91687DFCB}" srcOrd="0" destOrd="0" presId="urn:microsoft.com/office/officeart/2005/8/layout/hList1"/>
    <dgm:cxn modelId="{89B2AC6F-E27E-4481-8AE2-40F7F734AD8E}" srcId="{9DFDC52E-0A42-4650-ACDE-0E7F1A1ED177}" destId="{93E81821-FDAA-4018-9610-00168FEA311E}" srcOrd="1" destOrd="0" parTransId="{F1A04B7D-C427-4528-86BB-0488C9B391A0}" sibTransId="{C0E4ADE5-0F70-4E86-92A1-3145CA1C834F}"/>
    <dgm:cxn modelId="{25D2C772-600E-4960-995D-AC8E2A33E976}" srcId="{9DFDC52E-0A42-4650-ACDE-0E7F1A1ED177}" destId="{295C0111-1EE3-4BAE-B365-F00894103801}" srcOrd="10" destOrd="0" parTransId="{CB10CC9E-4CD4-4F8A-B078-DA49AB066C9C}" sibTransId="{DFF8825B-5192-4474-8911-7856BFD3E1E9}"/>
    <dgm:cxn modelId="{5CE98674-EA51-41D1-86D0-0F99A2C5424A}" type="presOf" srcId="{CEA0E621-2669-43CB-9537-2310E48630F9}" destId="{36C23D91-BF75-4D66-8452-7AE91687DFCB}" srcOrd="0" destOrd="7" presId="urn:microsoft.com/office/officeart/2005/8/layout/hList1"/>
    <dgm:cxn modelId="{2A221F75-36BE-4A84-B9D1-C87B1FA7597E}" type="presOf" srcId="{842C108F-1469-4B85-A2CA-E9F0A5EFFE38}" destId="{36C23D91-BF75-4D66-8452-7AE91687DFCB}" srcOrd="0" destOrd="6" presId="urn:microsoft.com/office/officeart/2005/8/layout/hList1"/>
    <dgm:cxn modelId="{CC394676-B2C3-41C8-AC7B-4D1DB71ACA5D}" type="presOf" srcId="{17C2CB7D-8C69-4AAA-97B5-7114D9685DFA}" destId="{60A701EB-28BD-49F2-B94E-1B384BBF0D76}" srcOrd="0" destOrd="0" presId="urn:microsoft.com/office/officeart/2005/8/layout/hList1"/>
    <dgm:cxn modelId="{2810A478-2340-440C-AA26-7EB6F5F4A385}" srcId="{67A03081-83DA-415E-B86D-29834E798F44}" destId="{31DB55CF-BC7F-49D2-A0F5-8A4BB5EBEF78}" srcOrd="4" destOrd="0" parTransId="{BA8751E5-1FA8-4170-B8DB-9092199FF575}" sibTransId="{7CF81787-7608-4FA5-9555-D19E267EF1E0}"/>
    <dgm:cxn modelId="{70BFF97E-2271-41DC-B5C6-1F485FAF3624}" srcId="{67A03081-83DA-415E-B86D-29834E798F44}" destId="{15062232-9740-442C-872A-A41A3146B118}" srcOrd="8" destOrd="0" parTransId="{FBAE6B9C-2AC7-4282-A451-187531FA8C93}" sibTransId="{A5B3F6AC-8672-457D-A6BF-7E0410C3A8E8}"/>
    <dgm:cxn modelId="{7D310788-19D5-4989-8C86-8024A6DCD985}" type="presOf" srcId="{10379164-8A93-4A58-8F98-D455DE93098B}" destId="{5CF1A9DF-3FCD-4CFB-8EDB-D1327F339957}" srcOrd="0" destOrd="0" presId="urn:microsoft.com/office/officeart/2005/8/layout/hList1"/>
    <dgm:cxn modelId="{706B8291-BA1B-476F-9C22-EDF75B386E2E}" type="presOf" srcId="{295C0111-1EE3-4BAE-B365-F00894103801}" destId="{5CF1A9DF-3FCD-4CFB-8EDB-D1327F339957}" srcOrd="0" destOrd="10" presId="urn:microsoft.com/office/officeart/2005/8/layout/hList1"/>
    <dgm:cxn modelId="{DC3B0395-778F-4420-825B-5E7862CE1D0A}" type="presOf" srcId="{93E81821-FDAA-4018-9610-00168FEA311E}" destId="{5CF1A9DF-3FCD-4CFB-8EDB-D1327F339957}" srcOrd="0" destOrd="1" presId="urn:microsoft.com/office/officeart/2005/8/layout/hList1"/>
    <dgm:cxn modelId="{896E2D98-E15A-4F1B-A169-79BC464EEE4F}" srcId="{9DFDC52E-0A42-4650-ACDE-0E7F1A1ED177}" destId="{773C3749-9AAD-4BC7-838D-51D87E8022B4}" srcOrd="12" destOrd="0" parTransId="{7F1546FF-875D-464F-904C-F8C3B045C739}" sibTransId="{F7DD799A-B5D8-4F6C-8F20-EFB179A94DE0}"/>
    <dgm:cxn modelId="{3DBC8198-A330-4B17-87DE-700AF66615BB}" srcId="{9DFDC52E-0A42-4650-ACDE-0E7F1A1ED177}" destId="{76F839E9-DEF0-4189-A3E0-E009AD260BA1}" srcOrd="13" destOrd="0" parTransId="{7D0280D0-D0B9-4F70-9CD9-FFC81F436BD0}" sibTransId="{2CAA4350-4C06-4586-8B7A-6112367816B3}"/>
    <dgm:cxn modelId="{5BD1549A-873C-4D86-BED5-356E678140B0}" srcId="{9DFDC52E-0A42-4650-ACDE-0E7F1A1ED177}" destId="{55ACC9B8-F720-4490-97A4-61ED69F61BE6}" srcOrd="5" destOrd="0" parTransId="{C5EF758D-B81B-4FDD-B414-E0A4B196B84B}" sibTransId="{8B21039E-79BF-48F6-B85B-7666DA022962}"/>
    <dgm:cxn modelId="{8D506E9A-B6D8-41ED-8BC2-C2FC2A66C42F}" type="presOf" srcId="{31DB55CF-BC7F-49D2-A0F5-8A4BB5EBEF78}" destId="{36C23D91-BF75-4D66-8452-7AE91687DFCB}" srcOrd="0" destOrd="4" presId="urn:microsoft.com/office/officeart/2005/8/layout/hList1"/>
    <dgm:cxn modelId="{7AFACBA7-52CC-4C6D-9886-93B74E4C975D}" srcId="{67A03081-83DA-415E-B86D-29834E798F44}" destId="{6DA2CAAC-ABAF-46DA-9D13-F18DF37EC1EC}" srcOrd="2" destOrd="0" parTransId="{CB7DAD80-C2AA-4E60-ABD3-B19815A5CEEF}" sibTransId="{69CDB148-8AFA-4951-9FE7-39ED569660F5}"/>
    <dgm:cxn modelId="{0E8F41A9-22FE-4321-A59A-B43DEA489FC8}" type="presOf" srcId="{57CF845A-37E7-4436-A07B-894C1066469B}" destId="{5CF1A9DF-3FCD-4CFB-8EDB-D1327F339957}" srcOrd="0" destOrd="7" presId="urn:microsoft.com/office/officeart/2005/8/layout/hList1"/>
    <dgm:cxn modelId="{1B2D4AAF-BD80-4CDB-9148-8FB70F203186}" srcId="{67A03081-83DA-415E-B86D-29834E798F44}" destId="{2CA10AC8-753A-40DC-A918-04DE22D548F7}" srcOrd="1" destOrd="0" parTransId="{C82262CE-894A-411F-80BE-ED5153A5C57A}" sibTransId="{3F4E43C5-4C1F-40DF-96EA-D950CA3E9AF4}"/>
    <dgm:cxn modelId="{B26155BA-6E00-4BD2-8157-B2741B74EE1B}" srcId="{9DFDC52E-0A42-4650-ACDE-0E7F1A1ED177}" destId="{747E36DD-371A-4978-BAD5-157C3368D554}" srcOrd="11" destOrd="0" parTransId="{E854B351-6EB1-43BC-803F-C8E840622104}" sibTransId="{5203BC8D-96DE-4E04-889A-5C9E93EF76E0}"/>
    <dgm:cxn modelId="{642F5FC3-AEC5-447E-9F83-1C358A9F7FAA}" srcId="{17C2CB7D-8C69-4AAA-97B5-7114D9685DFA}" destId="{67A03081-83DA-415E-B86D-29834E798F44}" srcOrd="0" destOrd="0" parTransId="{9B38E009-CA34-4E45-97CF-BBC883DAB8A3}" sibTransId="{D530D5BA-756B-40A2-A644-355011F813A9}"/>
    <dgm:cxn modelId="{93AD24C7-CAA2-46D0-B9EC-FE9D5FAB811F}" type="presOf" srcId="{D63A0AB5-39B1-4BFE-8E0C-76950D6F5DCE}" destId="{36C23D91-BF75-4D66-8452-7AE91687DFCB}" srcOrd="0" destOrd="3" presId="urn:microsoft.com/office/officeart/2005/8/layout/hList1"/>
    <dgm:cxn modelId="{783CC5C8-D648-4E93-A0B5-649B185E182B}" type="presOf" srcId="{2CA10AC8-753A-40DC-A918-04DE22D548F7}" destId="{36C23D91-BF75-4D66-8452-7AE91687DFCB}" srcOrd="0" destOrd="1" presId="urn:microsoft.com/office/officeart/2005/8/layout/hList1"/>
    <dgm:cxn modelId="{7AC970CF-108E-45DE-90BC-D36617B27301}" type="presOf" srcId="{76F839E9-DEF0-4189-A3E0-E009AD260BA1}" destId="{5CF1A9DF-3FCD-4CFB-8EDB-D1327F339957}" srcOrd="0" destOrd="13" presId="urn:microsoft.com/office/officeart/2005/8/layout/hList1"/>
    <dgm:cxn modelId="{C392DED8-A28D-4BE3-A075-77D7D7B9ED72}" type="presOf" srcId="{CCCDC269-B52F-4E28-9322-97A943C5C270}" destId="{5CF1A9DF-3FCD-4CFB-8EDB-D1327F339957}" srcOrd="0" destOrd="6" presId="urn:microsoft.com/office/officeart/2005/8/layout/hList1"/>
    <dgm:cxn modelId="{FAF4F7DD-CA5E-4B94-B102-E07E6FFEDFED}" srcId="{67A03081-83DA-415E-B86D-29834E798F44}" destId="{CEA0E621-2669-43CB-9537-2310E48630F9}" srcOrd="7" destOrd="0" parTransId="{2E008F39-A733-4D24-B9C4-6D42D85E06A6}" sibTransId="{E9AF3BDF-366D-4B1F-BD0D-729DC30F979E}"/>
    <dgm:cxn modelId="{9F7DE6DF-43AB-4185-A2E8-84A3707D7E92}" type="presOf" srcId="{B4EB53E3-9D4D-4858-9966-8BA8B4F5FA0D}" destId="{5CF1A9DF-3FCD-4CFB-8EDB-D1327F339957}" srcOrd="0" destOrd="4" presId="urn:microsoft.com/office/officeart/2005/8/layout/hList1"/>
    <dgm:cxn modelId="{41572BE2-99B9-4E31-9623-4ECDD9DBC4A6}" type="presOf" srcId="{15062232-9740-442C-872A-A41A3146B118}" destId="{36C23D91-BF75-4D66-8452-7AE91687DFCB}" srcOrd="0" destOrd="8" presId="urn:microsoft.com/office/officeart/2005/8/layout/hList1"/>
    <dgm:cxn modelId="{722526E6-03AD-4651-B3FC-14B5E76A7336}" type="presOf" srcId="{747E36DD-371A-4978-BAD5-157C3368D554}" destId="{5CF1A9DF-3FCD-4CFB-8EDB-D1327F339957}" srcOrd="0" destOrd="11" presId="urn:microsoft.com/office/officeart/2005/8/layout/hList1"/>
    <dgm:cxn modelId="{C1EC49EA-18F4-40B4-BCAC-F9E7501DCC40}" srcId="{9DFDC52E-0A42-4650-ACDE-0E7F1A1ED177}" destId="{5597224D-7275-4CE2-A235-EDD11AEBB5EC}" srcOrd="9" destOrd="0" parTransId="{878D1086-BD71-4004-AF01-FA81C20E489B}" sibTransId="{A9A31D82-F5AC-47ED-9DB7-F3E8DE05BE56}"/>
    <dgm:cxn modelId="{ABFC9CEA-25EB-420E-9347-97DA99CDA1AC}" srcId="{9DFDC52E-0A42-4650-ACDE-0E7F1A1ED177}" destId="{6A15D854-1F82-4AC0-86FB-BC7A3943046E}" srcOrd="8" destOrd="0" parTransId="{10E568DC-3257-4022-BFE8-8B76EFADD491}" sibTransId="{B02E9094-BC74-470B-BDF1-E411045B51E1}"/>
    <dgm:cxn modelId="{04B139F3-BD9E-4169-AB5E-415A80D601F2}" srcId="{9DFDC52E-0A42-4650-ACDE-0E7F1A1ED177}" destId="{CCCDC269-B52F-4E28-9322-97A943C5C270}" srcOrd="6" destOrd="0" parTransId="{1812AE8E-3A29-4C18-BBA8-E0EA2493882E}" sibTransId="{7D8F1089-05E5-4920-A20B-DE4EA50CDF27}"/>
    <dgm:cxn modelId="{20D4E8F7-864F-4CE6-A66C-B4489554F6F6}" type="presOf" srcId="{773C3749-9AAD-4BC7-838D-51D87E8022B4}" destId="{5CF1A9DF-3FCD-4CFB-8EDB-D1327F339957}" srcOrd="0" destOrd="12" presId="urn:microsoft.com/office/officeart/2005/8/layout/hList1"/>
    <dgm:cxn modelId="{11E9ECFA-1389-4266-8FA7-CF69B506A69D}" type="presOf" srcId="{FA26C084-CDFC-4040-AA7E-E6172FD3021A}" destId="{36C23D91-BF75-4D66-8452-7AE91687DFCB}" srcOrd="0" destOrd="5" presId="urn:microsoft.com/office/officeart/2005/8/layout/hList1"/>
    <dgm:cxn modelId="{447FF2FC-6259-4C86-8DA7-0FB85DCF9FFA}" srcId="{9DFDC52E-0A42-4650-ACDE-0E7F1A1ED177}" destId="{7FE7512B-A3D9-4265-9374-B0625C6F0C17}" srcOrd="3" destOrd="0" parTransId="{45635215-8EB8-485E-8239-A5CBD94C8B43}" sibTransId="{8C360DA7-4C58-4A24-866D-2BC37314EBF4}"/>
    <dgm:cxn modelId="{FD7392FD-3247-47CE-9BD7-50DC54C71641}" srcId="{67A03081-83DA-415E-B86D-29834E798F44}" destId="{D63A0AB5-39B1-4BFE-8E0C-76950D6F5DCE}" srcOrd="3" destOrd="0" parTransId="{B32EB280-8540-4B1F-A9FE-7F8849130650}" sibTransId="{316C6593-0E66-45CC-A68A-394889D308CD}"/>
    <dgm:cxn modelId="{54EB2C16-BD5E-46B3-A7BC-7DC3910AB166}" type="presParOf" srcId="{60A701EB-28BD-49F2-B94E-1B384BBF0D76}" destId="{54606860-F34E-4FC0-AD93-008B4FA22ED0}" srcOrd="0" destOrd="0" presId="urn:microsoft.com/office/officeart/2005/8/layout/hList1"/>
    <dgm:cxn modelId="{E4A4F0A9-ECA2-47BA-BD3E-34369782E13D}" type="presParOf" srcId="{54606860-F34E-4FC0-AD93-008B4FA22ED0}" destId="{0620C4F2-EC68-4808-8477-B1138DA15608}" srcOrd="0" destOrd="0" presId="urn:microsoft.com/office/officeart/2005/8/layout/hList1"/>
    <dgm:cxn modelId="{57C49EEF-79FF-4196-867E-4F9830483AC0}" type="presParOf" srcId="{54606860-F34E-4FC0-AD93-008B4FA22ED0}" destId="{36C23D91-BF75-4D66-8452-7AE91687DFCB}" srcOrd="1" destOrd="0" presId="urn:microsoft.com/office/officeart/2005/8/layout/hList1"/>
    <dgm:cxn modelId="{0F9A7E10-3FEE-4F34-BE94-6BDD258E13EB}" type="presParOf" srcId="{60A701EB-28BD-49F2-B94E-1B384BBF0D76}" destId="{FCFF225E-17B8-402A-B3AF-87A08F889198}" srcOrd="1" destOrd="0" presId="urn:microsoft.com/office/officeart/2005/8/layout/hList1"/>
    <dgm:cxn modelId="{6B6368E6-9689-4F6A-842F-EB020598B47B}" type="presParOf" srcId="{60A701EB-28BD-49F2-B94E-1B384BBF0D76}" destId="{D2A7EC2B-173F-4306-B073-FD7A117DCF50}" srcOrd="2" destOrd="0" presId="urn:microsoft.com/office/officeart/2005/8/layout/hList1"/>
    <dgm:cxn modelId="{B1E1925E-137D-4157-B2FB-D457A08251DE}" type="presParOf" srcId="{D2A7EC2B-173F-4306-B073-FD7A117DCF50}" destId="{D67F39C2-8BE9-411E-AEA1-5CECECD19A25}" srcOrd="0" destOrd="0" presId="urn:microsoft.com/office/officeart/2005/8/layout/hList1"/>
    <dgm:cxn modelId="{9EBD0D08-C116-440D-8E9B-BE93BAD047C8}" type="presParOf" srcId="{D2A7EC2B-173F-4306-B073-FD7A117DCF50}" destId="{5CF1A9DF-3FCD-4CFB-8EDB-D1327F33995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1C5019-84DA-4823-AED6-8E3B995F420F}"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CA"/>
        </a:p>
      </dgm:t>
    </dgm:pt>
    <dgm:pt modelId="{F673C8FC-D06D-4BD2-AFC6-AF1AB6780FDE}">
      <dgm:prSet phldrT="[Text]"/>
      <dgm:spPr/>
      <dgm:t>
        <a:bodyPr/>
        <a:lstStyle/>
        <a:p>
          <a:r>
            <a:rPr lang="en-CA" b="1" dirty="0">
              <a:latin typeface="Arial" panose="020B0604020202020204" pitchFamily="34" charset="0"/>
              <a:cs typeface="Arial" panose="020B0604020202020204" pitchFamily="34" charset="0"/>
            </a:rPr>
            <a:t>Engagement to date</a:t>
          </a:r>
        </a:p>
      </dgm:t>
    </dgm:pt>
    <dgm:pt modelId="{CA59A39E-AA6B-4355-88D7-AF41AC780084}" type="parTrans" cxnId="{426CE133-A20F-4BD9-A327-CB75227B15CA}">
      <dgm:prSet/>
      <dgm:spPr/>
      <dgm:t>
        <a:bodyPr/>
        <a:lstStyle/>
        <a:p>
          <a:endParaRPr lang="en-CA">
            <a:latin typeface="Arial" panose="020B0604020202020204" pitchFamily="34" charset="0"/>
            <a:cs typeface="Arial" panose="020B0604020202020204" pitchFamily="34" charset="0"/>
          </a:endParaRPr>
        </a:p>
      </dgm:t>
    </dgm:pt>
    <dgm:pt modelId="{1204F6FD-DF61-48DB-9B2F-59AADBB02E2E}" type="sibTrans" cxnId="{426CE133-A20F-4BD9-A327-CB75227B15CA}">
      <dgm:prSet/>
      <dgm:spPr/>
      <dgm:t>
        <a:bodyPr/>
        <a:lstStyle/>
        <a:p>
          <a:endParaRPr lang="en-CA">
            <a:latin typeface="Arial" panose="020B0604020202020204" pitchFamily="34" charset="0"/>
            <a:cs typeface="Arial" panose="020B0604020202020204" pitchFamily="34" charset="0"/>
          </a:endParaRPr>
        </a:p>
      </dgm:t>
    </dgm:pt>
    <dgm:pt modelId="{70417C5D-2C10-477A-9BE3-A6CF8A17976A}">
      <dgm:prSet phldrT="[Text]" custT="1"/>
      <dgm:spPr>
        <a:solidFill>
          <a:schemeClr val="bg1">
            <a:lumMod val="95000"/>
            <a:alpha val="90000"/>
          </a:schemeClr>
        </a:solidFill>
      </dgm:spPr>
      <dgm:t>
        <a:bodyPr/>
        <a:lstStyle/>
        <a:p>
          <a:pPr>
            <a:spcAft>
              <a:spcPts val="600"/>
            </a:spcAft>
          </a:pPr>
          <a:r>
            <a:rPr lang="en-CA" sz="1800" dirty="0">
              <a:latin typeface="Arial" panose="020B0604020202020204" pitchFamily="34" charset="0"/>
              <a:cs typeface="Arial" panose="020B0604020202020204" pitchFamily="34" charset="0"/>
            </a:rPr>
            <a:t>Between February 2022 (the Dialogue) and the 2023 summer engagement sessions, the CCFM and Federal, Provincial and Territorial agencies have engaged with over 550-600 participants, including 209 Indigenous communities and organizations. </a:t>
          </a:r>
        </a:p>
      </dgm:t>
    </dgm:pt>
    <dgm:pt modelId="{DC16424A-472C-4E82-ADD3-D7223256A18F}" type="parTrans" cxnId="{BF846F28-D893-4427-B18B-0FADA721BDC5}">
      <dgm:prSet/>
      <dgm:spPr/>
      <dgm:t>
        <a:bodyPr/>
        <a:lstStyle/>
        <a:p>
          <a:endParaRPr lang="en-CA">
            <a:latin typeface="Arial" panose="020B0604020202020204" pitchFamily="34" charset="0"/>
            <a:cs typeface="Arial" panose="020B0604020202020204" pitchFamily="34" charset="0"/>
          </a:endParaRPr>
        </a:p>
      </dgm:t>
    </dgm:pt>
    <dgm:pt modelId="{89512874-4B43-41BF-B21B-EB7BF4CD55D3}" type="sibTrans" cxnId="{BF846F28-D893-4427-B18B-0FADA721BDC5}">
      <dgm:prSet/>
      <dgm:spPr/>
      <dgm:t>
        <a:bodyPr/>
        <a:lstStyle/>
        <a:p>
          <a:endParaRPr lang="en-CA">
            <a:latin typeface="Arial" panose="020B0604020202020204" pitchFamily="34" charset="0"/>
            <a:cs typeface="Arial" panose="020B0604020202020204" pitchFamily="34" charset="0"/>
          </a:endParaRPr>
        </a:p>
      </dgm:t>
    </dgm:pt>
    <dgm:pt modelId="{79427F32-3F6E-4356-8B76-490D900D9E7F}">
      <dgm:prSet phldrT="[Text]"/>
      <dgm:spPr/>
      <dgm:t>
        <a:bodyPr/>
        <a:lstStyle/>
        <a:p>
          <a:r>
            <a:rPr lang="en-CA" b="1" dirty="0">
              <a:latin typeface="Arial" panose="020B0604020202020204" pitchFamily="34" charset="0"/>
              <a:cs typeface="Arial" panose="020B0604020202020204" pitchFamily="34" charset="0"/>
            </a:rPr>
            <a:t>What’s next</a:t>
          </a:r>
        </a:p>
      </dgm:t>
    </dgm:pt>
    <dgm:pt modelId="{6E2093BB-5CCE-4056-8FBC-A8B2B8F18490}" type="parTrans" cxnId="{A82AE422-CBAF-4AE1-BE1C-4B98597DA3C1}">
      <dgm:prSet/>
      <dgm:spPr/>
      <dgm:t>
        <a:bodyPr/>
        <a:lstStyle/>
        <a:p>
          <a:endParaRPr lang="en-CA">
            <a:latin typeface="Arial" panose="020B0604020202020204" pitchFamily="34" charset="0"/>
            <a:cs typeface="Arial" panose="020B0604020202020204" pitchFamily="34" charset="0"/>
          </a:endParaRPr>
        </a:p>
      </dgm:t>
    </dgm:pt>
    <dgm:pt modelId="{9F7CFEAC-4EF6-41F6-A321-16AB7E38A788}" type="sibTrans" cxnId="{A82AE422-CBAF-4AE1-BE1C-4B98597DA3C1}">
      <dgm:prSet/>
      <dgm:spPr/>
      <dgm:t>
        <a:bodyPr/>
        <a:lstStyle/>
        <a:p>
          <a:endParaRPr lang="en-CA">
            <a:latin typeface="Arial" panose="020B0604020202020204" pitchFamily="34" charset="0"/>
            <a:cs typeface="Arial" panose="020B0604020202020204" pitchFamily="34" charset="0"/>
          </a:endParaRPr>
        </a:p>
      </dgm:t>
    </dgm:pt>
    <dgm:pt modelId="{5A911D94-B997-48F4-A7CA-FB9E395843FE}">
      <dgm:prSet phldrT="[Text]" custT="1"/>
      <dgm:spPr>
        <a:solidFill>
          <a:schemeClr val="bg1">
            <a:lumMod val="95000"/>
            <a:alpha val="90000"/>
          </a:schemeClr>
        </a:solidFill>
      </dgm:spPr>
      <dgm:t>
        <a:bodyPr/>
        <a:lstStyle/>
        <a:p>
          <a:pPr>
            <a:spcAft>
              <a:spcPts val="600"/>
            </a:spcAft>
          </a:pPr>
          <a:r>
            <a:rPr lang="en-CA" sz="1800" dirty="0">
              <a:latin typeface="Arial" panose="020B0604020202020204" pitchFamily="34" charset="0"/>
              <a:cs typeface="Arial" panose="020B0604020202020204" pitchFamily="34" charset="0"/>
            </a:rPr>
            <a:t>Engagement was challenging due the extraordinary 2023 wildland fire season, multiple competing priorities and limited resource capacities. </a:t>
          </a:r>
        </a:p>
      </dgm:t>
    </dgm:pt>
    <dgm:pt modelId="{A670A767-018F-4B02-90DD-BC87A6D1C8B9}" type="parTrans" cxnId="{EC1E73E6-5D6A-421C-9369-6B8310403F1D}">
      <dgm:prSet/>
      <dgm:spPr/>
      <dgm:t>
        <a:bodyPr/>
        <a:lstStyle/>
        <a:p>
          <a:endParaRPr lang="en-CA">
            <a:latin typeface="Arial" panose="020B0604020202020204" pitchFamily="34" charset="0"/>
            <a:cs typeface="Arial" panose="020B0604020202020204" pitchFamily="34" charset="0"/>
          </a:endParaRPr>
        </a:p>
      </dgm:t>
    </dgm:pt>
    <dgm:pt modelId="{934434EA-C890-4A69-A05D-6E8600D142E8}" type="sibTrans" cxnId="{EC1E73E6-5D6A-421C-9369-6B8310403F1D}">
      <dgm:prSet/>
      <dgm:spPr/>
      <dgm:t>
        <a:bodyPr/>
        <a:lstStyle/>
        <a:p>
          <a:endParaRPr lang="en-CA">
            <a:latin typeface="Arial" panose="020B0604020202020204" pitchFamily="34" charset="0"/>
            <a:cs typeface="Arial" panose="020B0604020202020204" pitchFamily="34" charset="0"/>
          </a:endParaRPr>
        </a:p>
      </dgm:t>
    </dgm:pt>
    <dgm:pt modelId="{54A2DDE6-AD32-405D-9510-E7E4354DD107}">
      <dgm:prSet phldrT="[Text]" custT="1"/>
      <dgm:spPr>
        <a:solidFill>
          <a:schemeClr val="bg1">
            <a:lumMod val="95000"/>
            <a:alpha val="90000"/>
          </a:schemeClr>
        </a:solidFill>
      </dgm:spPr>
      <dgm:t>
        <a:bodyPr/>
        <a:lstStyle/>
        <a:p>
          <a:pPr>
            <a:spcAft>
              <a:spcPts val="600"/>
            </a:spcAft>
          </a:pPr>
          <a:r>
            <a:rPr lang="en-CA" sz="1800" dirty="0">
              <a:effectLst/>
              <a:latin typeface="Arial" panose="020B0604020202020204" pitchFamily="34" charset="0"/>
              <a:ea typeface="Calibri" panose="020F0502020204030204" pitchFamily="34" charset="0"/>
              <a:cs typeface="Arial" panose="020B0604020202020204" pitchFamily="34" charset="0"/>
            </a:rPr>
            <a:t>The CCFM is committed to continuing to strengthen existing relationships and build new ones with </a:t>
          </a:r>
          <a:r>
            <a:rPr lang="en-CA" sz="1800" dirty="0">
              <a:latin typeface="Arial" panose="020B0604020202020204" pitchFamily="34" charset="0"/>
              <a:ea typeface="Calibri" panose="020F0502020204030204" pitchFamily="34" charset="0"/>
              <a:cs typeface="Arial" panose="020B0604020202020204" pitchFamily="34" charset="0"/>
            </a:rPr>
            <a:t>whole-of-</a:t>
          </a:r>
          <a:r>
            <a:rPr lang="en-CA" sz="1800" dirty="0">
              <a:effectLst/>
              <a:latin typeface="Arial" panose="020B0604020202020204" pitchFamily="34" charset="0"/>
              <a:ea typeface="Calibri" panose="020F0502020204030204" pitchFamily="34" charset="0"/>
              <a:cs typeface="Arial" panose="020B0604020202020204" pitchFamily="34" charset="0"/>
            </a:rPr>
            <a:t>society partners to enhance Canada’s resilience to wildland fires. </a:t>
          </a:r>
          <a:endParaRPr lang="en-CA" sz="1800" dirty="0">
            <a:latin typeface="Arial" panose="020B0604020202020204" pitchFamily="34" charset="0"/>
            <a:cs typeface="Arial" panose="020B0604020202020204" pitchFamily="34" charset="0"/>
          </a:endParaRPr>
        </a:p>
      </dgm:t>
    </dgm:pt>
    <dgm:pt modelId="{85C6E377-A01D-4ED4-8B61-5B35E5046976}" type="parTrans" cxnId="{80950A0C-82B1-4C67-A3D5-3B2747C1A87B}">
      <dgm:prSet/>
      <dgm:spPr/>
      <dgm:t>
        <a:bodyPr/>
        <a:lstStyle/>
        <a:p>
          <a:endParaRPr lang="en-CA">
            <a:latin typeface="Arial" panose="020B0604020202020204" pitchFamily="34" charset="0"/>
            <a:cs typeface="Arial" panose="020B0604020202020204" pitchFamily="34" charset="0"/>
          </a:endParaRPr>
        </a:p>
      </dgm:t>
    </dgm:pt>
    <dgm:pt modelId="{A069AD4E-A080-4527-A84C-A4416A7A09EF}" type="sibTrans" cxnId="{80950A0C-82B1-4C67-A3D5-3B2747C1A87B}">
      <dgm:prSet/>
      <dgm:spPr/>
      <dgm:t>
        <a:bodyPr/>
        <a:lstStyle/>
        <a:p>
          <a:endParaRPr lang="en-CA">
            <a:latin typeface="Arial" panose="020B0604020202020204" pitchFamily="34" charset="0"/>
            <a:cs typeface="Arial" panose="020B0604020202020204" pitchFamily="34" charset="0"/>
          </a:endParaRPr>
        </a:p>
      </dgm:t>
    </dgm:pt>
    <dgm:pt modelId="{83B9EB28-A1FD-471D-AF87-7C0B9DDF2656}">
      <dgm:prSet phldrT="[Text]" custT="1"/>
      <dgm:spPr>
        <a:solidFill>
          <a:schemeClr val="bg1">
            <a:lumMod val="95000"/>
            <a:alpha val="90000"/>
          </a:schemeClr>
        </a:solidFill>
      </dgm:spPr>
      <dgm:t>
        <a:bodyPr/>
        <a:lstStyle/>
        <a:p>
          <a:pPr>
            <a:spcAft>
              <a:spcPts val="600"/>
            </a:spcAft>
          </a:pPr>
          <a:r>
            <a:rPr lang="en-CA" sz="1800" b="1" dirty="0">
              <a:latin typeface="Arial" panose="020B0604020202020204" pitchFamily="34" charset="0"/>
              <a:cs typeface="Arial" panose="020B0604020202020204" pitchFamily="34" charset="0"/>
            </a:rPr>
            <a:t>On</a:t>
          </a:r>
          <a:r>
            <a:rPr lang="en-CA" sz="1800" dirty="0">
              <a:latin typeface="Arial" panose="020B0604020202020204" pitchFamily="34" charset="0"/>
              <a:cs typeface="Arial" panose="020B0604020202020204" pitchFamily="34" charset="0"/>
            </a:rPr>
            <a:t> </a:t>
          </a:r>
          <a:r>
            <a:rPr lang="en-CA" sz="1800" b="1" dirty="0">
              <a:latin typeface="Arial" panose="020B0604020202020204" pitchFamily="34" charset="0"/>
              <a:cs typeface="Arial" panose="020B0604020202020204" pitchFamily="34" charset="0"/>
            </a:rPr>
            <a:t>Thursday March 21, 2024, an engagement session will be held </a:t>
          </a:r>
          <a:r>
            <a:rPr lang="en-CA" sz="1800" dirty="0">
              <a:latin typeface="Arial" panose="020B0604020202020204" pitchFamily="34" charset="0"/>
              <a:cs typeface="Arial" panose="020B0604020202020204" pitchFamily="34" charset="0"/>
            </a:rPr>
            <a:t>for 2022 Canadian Dialogue Indigenous communities and organizations to obtain feedback on </a:t>
          </a:r>
          <a:r>
            <a:rPr lang="en-US" sz="1800" dirty="0">
              <a:latin typeface="Arial" panose="020B0604020202020204" pitchFamily="34" charset="0"/>
              <a:cs typeface="Arial" panose="020B0604020202020204" pitchFamily="34" charset="0"/>
            </a:rPr>
            <a:t>various elements of the draft Strategy. </a:t>
          </a:r>
          <a:endParaRPr lang="en-CA" sz="1800" dirty="0">
            <a:latin typeface="Arial" panose="020B0604020202020204" pitchFamily="34" charset="0"/>
            <a:cs typeface="Arial" panose="020B0604020202020204" pitchFamily="34" charset="0"/>
          </a:endParaRPr>
        </a:p>
      </dgm:t>
    </dgm:pt>
    <dgm:pt modelId="{1BF908A5-0BD9-42E2-BE9A-21A9DDA477C1}" type="parTrans" cxnId="{2010E538-91F7-4D53-9C50-42DE9AC4D411}">
      <dgm:prSet/>
      <dgm:spPr/>
      <dgm:t>
        <a:bodyPr/>
        <a:lstStyle/>
        <a:p>
          <a:endParaRPr lang="en-CA">
            <a:latin typeface="Arial" panose="020B0604020202020204" pitchFamily="34" charset="0"/>
            <a:cs typeface="Arial" panose="020B0604020202020204" pitchFamily="34" charset="0"/>
          </a:endParaRPr>
        </a:p>
      </dgm:t>
    </dgm:pt>
    <dgm:pt modelId="{A2718BD0-DC8D-4E1C-B462-0B4A1B124D37}" type="sibTrans" cxnId="{2010E538-91F7-4D53-9C50-42DE9AC4D411}">
      <dgm:prSet/>
      <dgm:spPr/>
      <dgm:t>
        <a:bodyPr/>
        <a:lstStyle/>
        <a:p>
          <a:endParaRPr lang="en-CA">
            <a:latin typeface="Arial" panose="020B0604020202020204" pitchFamily="34" charset="0"/>
            <a:cs typeface="Arial" panose="020B0604020202020204" pitchFamily="34" charset="0"/>
          </a:endParaRPr>
        </a:p>
      </dgm:t>
    </dgm:pt>
    <dgm:pt modelId="{F7A882DC-CD88-4778-9932-87AF209D57AC}">
      <dgm:prSet phldrT="[Text]" custT="1"/>
      <dgm:spPr>
        <a:solidFill>
          <a:schemeClr val="bg1">
            <a:lumMod val="95000"/>
            <a:alpha val="90000"/>
          </a:schemeClr>
        </a:solidFill>
      </dgm:spPr>
      <dgm:t>
        <a:bodyPr/>
        <a:lstStyle/>
        <a:p>
          <a:pPr>
            <a:spcAft>
              <a:spcPts val="600"/>
            </a:spcAft>
          </a:pPr>
          <a:r>
            <a:rPr lang="en-US" sz="1800" b="1" dirty="0">
              <a:latin typeface="Arial" panose="020B0604020202020204" pitchFamily="34" charset="0"/>
              <a:cs typeface="Arial" panose="020B0604020202020204" pitchFamily="34" charset="0"/>
            </a:rPr>
            <a:t>By Thursday, March 28, 2024, </a:t>
          </a:r>
          <a:r>
            <a:rPr lang="en-US" sz="1800" b="0" dirty="0">
              <a:latin typeface="Arial" panose="020B0604020202020204" pitchFamily="34" charset="0"/>
              <a:cs typeface="Arial" panose="020B0604020202020204" pitchFamily="34" charset="0"/>
            </a:rPr>
            <a:t>your </a:t>
          </a:r>
          <a:r>
            <a:rPr lang="en-US" sz="1800" dirty="0">
              <a:latin typeface="Arial" panose="020B0604020202020204" pitchFamily="34" charset="0"/>
              <a:cs typeface="Arial" panose="020B0604020202020204" pitchFamily="34" charset="0"/>
            </a:rPr>
            <a:t>written comments and questions on the draft Strategy components may be directed to the CCFM Wildland Fire Management Working Group: </a:t>
          </a:r>
          <a:r>
            <a:rPr lang="en-US" sz="1800" dirty="0">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wfmwg-gtgff@nrcan-rncan.gc.ca.</a:t>
          </a:r>
          <a:endParaRPr lang="en-CA" sz="1800" strike="sngStrike" dirty="0">
            <a:latin typeface="Arial" panose="020B0604020202020204" pitchFamily="34" charset="0"/>
            <a:cs typeface="Arial" panose="020B0604020202020204" pitchFamily="34" charset="0"/>
          </a:endParaRPr>
        </a:p>
      </dgm:t>
    </dgm:pt>
    <dgm:pt modelId="{C6707826-2221-45CA-9612-EE31C2455A70}" type="parTrans" cxnId="{73B43B2E-3316-4F00-A21F-53875CE8FC85}">
      <dgm:prSet/>
      <dgm:spPr/>
      <dgm:t>
        <a:bodyPr/>
        <a:lstStyle/>
        <a:p>
          <a:endParaRPr lang="en-CA"/>
        </a:p>
      </dgm:t>
    </dgm:pt>
    <dgm:pt modelId="{91D74A05-9812-4010-AABF-19E6A6DF4166}" type="sibTrans" cxnId="{73B43B2E-3316-4F00-A21F-53875CE8FC85}">
      <dgm:prSet/>
      <dgm:spPr/>
      <dgm:t>
        <a:bodyPr/>
        <a:lstStyle/>
        <a:p>
          <a:endParaRPr lang="en-CA"/>
        </a:p>
      </dgm:t>
    </dgm:pt>
    <dgm:pt modelId="{12D1BBDC-E3E0-4204-9F59-B13B2811DFEC}" type="pres">
      <dgm:prSet presAssocID="{CA1C5019-84DA-4823-AED6-8E3B995F420F}" presName="linear" presStyleCnt="0">
        <dgm:presLayoutVars>
          <dgm:dir/>
          <dgm:animLvl val="lvl"/>
          <dgm:resizeHandles val="exact"/>
        </dgm:presLayoutVars>
      </dgm:prSet>
      <dgm:spPr/>
    </dgm:pt>
    <dgm:pt modelId="{A5859259-D07C-4F25-B389-F2F942350B5F}" type="pres">
      <dgm:prSet presAssocID="{F673C8FC-D06D-4BD2-AFC6-AF1AB6780FDE}" presName="parentLin" presStyleCnt="0"/>
      <dgm:spPr/>
    </dgm:pt>
    <dgm:pt modelId="{338A3124-CCB6-410F-8444-8F13C9788C01}" type="pres">
      <dgm:prSet presAssocID="{F673C8FC-D06D-4BD2-AFC6-AF1AB6780FDE}" presName="parentLeftMargin" presStyleLbl="node1" presStyleIdx="0" presStyleCnt="2"/>
      <dgm:spPr/>
    </dgm:pt>
    <dgm:pt modelId="{60CABA6F-B8EB-4FAD-9C15-F1BB19C8AF85}" type="pres">
      <dgm:prSet presAssocID="{F673C8FC-D06D-4BD2-AFC6-AF1AB6780FDE}" presName="parentText" presStyleLbl="node1" presStyleIdx="0" presStyleCnt="2">
        <dgm:presLayoutVars>
          <dgm:chMax val="0"/>
          <dgm:bulletEnabled val="1"/>
        </dgm:presLayoutVars>
      </dgm:prSet>
      <dgm:spPr/>
    </dgm:pt>
    <dgm:pt modelId="{3C012C87-0464-4E70-9C6C-3FD37CCF8171}" type="pres">
      <dgm:prSet presAssocID="{F673C8FC-D06D-4BD2-AFC6-AF1AB6780FDE}" presName="negativeSpace" presStyleCnt="0"/>
      <dgm:spPr/>
    </dgm:pt>
    <dgm:pt modelId="{EF75BB09-4FC1-4E8E-90BF-F306D39CC3EB}" type="pres">
      <dgm:prSet presAssocID="{F673C8FC-D06D-4BD2-AFC6-AF1AB6780FDE}" presName="childText" presStyleLbl="conFgAcc1" presStyleIdx="0" presStyleCnt="2">
        <dgm:presLayoutVars>
          <dgm:bulletEnabled val="1"/>
        </dgm:presLayoutVars>
      </dgm:prSet>
      <dgm:spPr/>
    </dgm:pt>
    <dgm:pt modelId="{7A098935-2883-446B-9034-78A9B7AE0653}" type="pres">
      <dgm:prSet presAssocID="{1204F6FD-DF61-48DB-9B2F-59AADBB02E2E}" presName="spaceBetweenRectangles" presStyleCnt="0"/>
      <dgm:spPr/>
    </dgm:pt>
    <dgm:pt modelId="{FA80D345-5E40-43A3-871E-1A74DA4E3A95}" type="pres">
      <dgm:prSet presAssocID="{79427F32-3F6E-4356-8B76-490D900D9E7F}" presName="parentLin" presStyleCnt="0"/>
      <dgm:spPr/>
    </dgm:pt>
    <dgm:pt modelId="{6A5B9586-C0FC-4667-B9C1-6030BFD69661}" type="pres">
      <dgm:prSet presAssocID="{79427F32-3F6E-4356-8B76-490D900D9E7F}" presName="parentLeftMargin" presStyleLbl="node1" presStyleIdx="0" presStyleCnt="2"/>
      <dgm:spPr/>
    </dgm:pt>
    <dgm:pt modelId="{CB0D0BC5-ADBD-441E-AC31-F6D011E9849C}" type="pres">
      <dgm:prSet presAssocID="{79427F32-3F6E-4356-8B76-490D900D9E7F}" presName="parentText" presStyleLbl="node1" presStyleIdx="1" presStyleCnt="2">
        <dgm:presLayoutVars>
          <dgm:chMax val="0"/>
          <dgm:bulletEnabled val="1"/>
        </dgm:presLayoutVars>
      </dgm:prSet>
      <dgm:spPr/>
    </dgm:pt>
    <dgm:pt modelId="{8DF4A1A4-E987-46AD-BD91-FB818AD88ACD}" type="pres">
      <dgm:prSet presAssocID="{79427F32-3F6E-4356-8B76-490D900D9E7F}" presName="negativeSpace" presStyleCnt="0"/>
      <dgm:spPr/>
    </dgm:pt>
    <dgm:pt modelId="{1B9B9E06-F057-4285-B730-742BD35F914C}" type="pres">
      <dgm:prSet presAssocID="{79427F32-3F6E-4356-8B76-490D900D9E7F}" presName="childText" presStyleLbl="conFgAcc1" presStyleIdx="1" presStyleCnt="2">
        <dgm:presLayoutVars>
          <dgm:bulletEnabled val="1"/>
        </dgm:presLayoutVars>
      </dgm:prSet>
      <dgm:spPr/>
    </dgm:pt>
  </dgm:ptLst>
  <dgm:cxnLst>
    <dgm:cxn modelId="{80950A0C-82B1-4C67-A3D5-3B2747C1A87B}" srcId="{79427F32-3F6E-4356-8B76-490D900D9E7F}" destId="{54A2DDE6-AD32-405D-9510-E7E4354DD107}" srcOrd="0" destOrd="0" parTransId="{85C6E377-A01D-4ED4-8B61-5B35E5046976}" sibTransId="{A069AD4E-A080-4527-A84C-A4416A7A09EF}"/>
    <dgm:cxn modelId="{5876FE19-5334-4C67-A57B-8701BFD7D876}" type="presOf" srcId="{79427F32-3F6E-4356-8B76-490D900D9E7F}" destId="{6A5B9586-C0FC-4667-B9C1-6030BFD69661}" srcOrd="0" destOrd="0" presId="urn:microsoft.com/office/officeart/2005/8/layout/list1"/>
    <dgm:cxn modelId="{3958B01C-B51D-438F-8A27-B7AD137F73B6}" type="presOf" srcId="{70417C5D-2C10-477A-9BE3-A6CF8A17976A}" destId="{EF75BB09-4FC1-4E8E-90BF-F306D39CC3EB}" srcOrd="0" destOrd="0" presId="urn:microsoft.com/office/officeart/2005/8/layout/list1"/>
    <dgm:cxn modelId="{EA4CD11C-3496-4CB6-B604-9A89B067A1F6}" type="presOf" srcId="{79427F32-3F6E-4356-8B76-490D900D9E7F}" destId="{CB0D0BC5-ADBD-441E-AC31-F6D011E9849C}" srcOrd="1" destOrd="0" presId="urn:microsoft.com/office/officeart/2005/8/layout/list1"/>
    <dgm:cxn modelId="{A82AE422-CBAF-4AE1-BE1C-4B98597DA3C1}" srcId="{CA1C5019-84DA-4823-AED6-8E3B995F420F}" destId="{79427F32-3F6E-4356-8B76-490D900D9E7F}" srcOrd="1" destOrd="0" parTransId="{6E2093BB-5CCE-4056-8FBC-A8B2B8F18490}" sibTransId="{9F7CFEAC-4EF6-41F6-A321-16AB7E38A788}"/>
    <dgm:cxn modelId="{380B6D23-A0F1-422E-9848-C6845DD17941}" type="presOf" srcId="{F673C8FC-D06D-4BD2-AFC6-AF1AB6780FDE}" destId="{60CABA6F-B8EB-4FAD-9C15-F1BB19C8AF85}" srcOrd="1" destOrd="0" presId="urn:microsoft.com/office/officeart/2005/8/layout/list1"/>
    <dgm:cxn modelId="{367C3C26-5C50-4CDF-8D07-5738BEC6252D}" type="presOf" srcId="{83B9EB28-A1FD-471D-AF87-7C0B9DDF2656}" destId="{1B9B9E06-F057-4285-B730-742BD35F914C}" srcOrd="0" destOrd="1" presId="urn:microsoft.com/office/officeart/2005/8/layout/list1"/>
    <dgm:cxn modelId="{BF846F28-D893-4427-B18B-0FADA721BDC5}" srcId="{F673C8FC-D06D-4BD2-AFC6-AF1AB6780FDE}" destId="{70417C5D-2C10-477A-9BE3-A6CF8A17976A}" srcOrd="0" destOrd="0" parTransId="{DC16424A-472C-4E82-ADD3-D7223256A18F}" sibTransId="{89512874-4B43-41BF-B21B-EB7BF4CD55D3}"/>
    <dgm:cxn modelId="{73B43B2E-3316-4F00-A21F-53875CE8FC85}" srcId="{79427F32-3F6E-4356-8B76-490D900D9E7F}" destId="{F7A882DC-CD88-4778-9932-87AF209D57AC}" srcOrd="2" destOrd="0" parTransId="{C6707826-2221-45CA-9612-EE31C2455A70}" sibTransId="{91D74A05-9812-4010-AABF-19E6A6DF4166}"/>
    <dgm:cxn modelId="{426CE133-A20F-4BD9-A327-CB75227B15CA}" srcId="{CA1C5019-84DA-4823-AED6-8E3B995F420F}" destId="{F673C8FC-D06D-4BD2-AFC6-AF1AB6780FDE}" srcOrd="0" destOrd="0" parTransId="{CA59A39E-AA6B-4355-88D7-AF41AC780084}" sibTransId="{1204F6FD-DF61-48DB-9B2F-59AADBB02E2E}"/>
    <dgm:cxn modelId="{2010E538-91F7-4D53-9C50-42DE9AC4D411}" srcId="{79427F32-3F6E-4356-8B76-490D900D9E7F}" destId="{83B9EB28-A1FD-471D-AF87-7C0B9DDF2656}" srcOrd="1" destOrd="0" parTransId="{1BF908A5-0BD9-42E2-BE9A-21A9DDA477C1}" sibTransId="{A2718BD0-DC8D-4E1C-B462-0B4A1B124D37}"/>
    <dgm:cxn modelId="{D6526E60-9F16-413C-8352-86322DC2E326}" type="presOf" srcId="{54A2DDE6-AD32-405D-9510-E7E4354DD107}" destId="{1B9B9E06-F057-4285-B730-742BD35F914C}" srcOrd="0" destOrd="0" presId="urn:microsoft.com/office/officeart/2005/8/layout/list1"/>
    <dgm:cxn modelId="{20E3E671-F267-493F-97DC-C78487603696}" type="presOf" srcId="{CA1C5019-84DA-4823-AED6-8E3B995F420F}" destId="{12D1BBDC-E3E0-4204-9F59-B13B2811DFEC}" srcOrd="0" destOrd="0" presId="urn:microsoft.com/office/officeart/2005/8/layout/list1"/>
    <dgm:cxn modelId="{400E2EB9-0A5F-4AF5-9DC3-D0EF4982130E}" type="presOf" srcId="{F673C8FC-D06D-4BD2-AFC6-AF1AB6780FDE}" destId="{338A3124-CCB6-410F-8444-8F13C9788C01}" srcOrd="0" destOrd="0" presId="urn:microsoft.com/office/officeart/2005/8/layout/list1"/>
    <dgm:cxn modelId="{EC1E73E6-5D6A-421C-9369-6B8310403F1D}" srcId="{F673C8FC-D06D-4BD2-AFC6-AF1AB6780FDE}" destId="{5A911D94-B997-48F4-A7CA-FB9E395843FE}" srcOrd="1" destOrd="0" parTransId="{A670A767-018F-4B02-90DD-BC87A6D1C8B9}" sibTransId="{934434EA-C890-4A69-A05D-6E8600D142E8}"/>
    <dgm:cxn modelId="{5179AEE7-7176-49C5-B971-9913F9C4CA18}" type="presOf" srcId="{5A911D94-B997-48F4-A7CA-FB9E395843FE}" destId="{EF75BB09-4FC1-4E8E-90BF-F306D39CC3EB}" srcOrd="0" destOrd="1" presId="urn:microsoft.com/office/officeart/2005/8/layout/list1"/>
    <dgm:cxn modelId="{2E41C3EE-88BA-4718-94E7-2F59F078E883}" type="presOf" srcId="{F7A882DC-CD88-4778-9932-87AF209D57AC}" destId="{1B9B9E06-F057-4285-B730-742BD35F914C}" srcOrd="0" destOrd="2" presId="urn:microsoft.com/office/officeart/2005/8/layout/list1"/>
    <dgm:cxn modelId="{BCD16FFE-CBCC-47E2-938F-13B9072B8F23}" type="presParOf" srcId="{12D1BBDC-E3E0-4204-9F59-B13B2811DFEC}" destId="{A5859259-D07C-4F25-B389-F2F942350B5F}" srcOrd="0" destOrd="0" presId="urn:microsoft.com/office/officeart/2005/8/layout/list1"/>
    <dgm:cxn modelId="{46C68953-E1F9-42BF-B611-2ACF267782C5}" type="presParOf" srcId="{A5859259-D07C-4F25-B389-F2F942350B5F}" destId="{338A3124-CCB6-410F-8444-8F13C9788C01}" srcOrd="0" destOrd="0" presId="urn:microsoft.com/office/officeart/2005/8/layout/list1"/>
    <dgm:cxn modelId="{CA32F5FE-778A-4303-9D5F-46E451F31211}" type="presParOf" srcId="{A5859259-D07C-4F25-B389-F2F942350B5F}" destId="{60CABA6F-B8EB-4FAD-9C15-F1BB19C8AF85}" srcOrd="1" destOrd="0" presId="urn:microsoft.com/office/officeart/2005/8/layout/list1"/>
    <dgm:cxn modelId="{FA4DDCEB-FB84-4A77-A063-2C4A7C219A90}" type="presParOf" srcId="{12D1BBDC-E3E0-4204-9F59-B13B2811DFEC}" destId="{3C012C87-0464-4E70-9C6C-3FD37CCF8171}" srcOrd="1" destOrd="0" presId="urn:microsoft.com/office/officeart/2005/8/layout/list1"/>
    <dgm:cxn modelId="{808D52D7-6EE9-442C-B357-46D9F95C533D}" type="presParOf" srcId="{12D1BBDC-E3E0-4204-9F59-B13B2811DFEC}" destId="{EF75BB09-4FC1-4E8E-90BF-F306D39CC3EB}" srcOrd="2" destOrd="0" presId="urn:microsoft.com/office/officeart/2005/8/layout/list1"/>
    <dgm:cxn modelId="{B682F175-9C11-4E7C-9E20-F6B44B9B7E03}" type="presParOf" srcId="{12D1BBDC-E3E0-4204-9F59-B13B2811DFEC}" destId="{7A098935-2883-446B-9034-78A9B7AE0653}" srcOrd="3" destOrd="0" presId="urn:microsoft.com/office/officeart/2005/8/layout/list1"/>
    <dgm:cxn modelId="{F8EBD220-1F3D-43C7-815A-A78581E16BA1}" type="presParOf" srcId="{12D1BBDC-E3E0-4204-9F59-B13B2811DFEC}" destId="{FA80D345-5E40-43A3-871E-1A74DA4E3A95}" srcOrd="4" destOrd="0" presId="urn:microsoft.com/office/officeart/2005/8/layout/list1"/>
    <dgm:cxn modelId="{694C0EBD-6E83-4E51-925A-FCD4F5C562E3}" type="presParOf" srcId="{FA80D345-5E40-43A3-871E-1A74DA4E3A95}" destId="{6A5B9586-C0FC-4667-B9C1-6030BFD69661}" srcOrd="0" destOrd="0" presId="urn:microsoft.com/office/officeart/2005/8/layout/list1"/>
    <dgm:cxn modelId="{F0D14908-6EED-4CC5-AAD4-117BBFC1510A}" type="presParOf" srcId="{FA80D345-5E40-43A3-871E-1A74DA4E3A95}" destId="{CB0D0BC5-ADBD-441E-AC31-F6D011E9849C}" srcOrd="1" destOrd="0" presId="urn:microsoft.com/office/officeart/2005/8/layout/list1"/>
    <dgm:cxn modelId="{15E4F5B2-02F5-494C-9734-BCAEC1869EDA}" type="presParOf" srcId="{12D1BBDC-E3E0-4204-9F59-B13B2811DFEC}" destId="{8DF4A1A4-E987-46AD-BD91-FB818AD88ACD}" srcOrd="5" destOrd="0" presId="urn:microsoft.com/office/officeart/2005/8/layout/list1"/>
    <dgm:cxn modelId="{AC1BB6DD-6F77-4A78-A53F-CC24FD58648B}" type="presParOf" srcId="{12D1BBDC-E3E0-4204-9F59-B13B2811DFEC}" destId="{1B9B9E06-F057-4285-B730-742BD35F914C}" srcOrd="6"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66EDD2-2E6B-43E6-BF82-CEB6303C7B90}"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7A3E53D7-59FD-4480-ABAE-9857183A87DD}">
      <dgm:prSet custT="1"/>
      <dgm:spPr/>
      <dgm:t>
        <a:bodyPr/>
        <a:lstStyle/>
        <a:p>
          <a:pPr>
            <a:lnSpc>
              <a:spcPct val="100000"/>
            </a:lnSpc>
          </a:pPr>
          <a:r>
            <a:rPr lang="en-CA" sz="2000" dirty="0">
              <a:latin typeface="Arial" panose="020B0604020202020204" pitchFamily="34" charset="0"/>
              <a:cs typeface="Arial" panose="020B0604020202020204" pitchFamily="34" charset="0"/>
            </a:rPr>
            <a:t>Do the draft Strategy’s vision, goals, commitments and targets resonate with you? Why or why not?</a:t>
          </a:r>
          <a:endParaRPr lang="en-US" sz="2000" dirty="0">
            <a:latin typeface="Arial" panose="020B0604020202020204" pitchFamily="34" charset="0"/>
            <a:cs typeface="Arial" panose="020B0604020202020204" pitchFamily="34" charset="0"/>
          </a:endParaRPr>
        </a:p>
      </dgm:t>
    </dgm:pt>
    <dgm:pt modelId="{01F0C750-AB6F-484B-AE81-16E839551540}" type="parTrans" cxnId="{FB2AB156-AE56-44D4-94D1-226D2E3E4DDB}">
      <dgm:prSet/>
      <dgm:spPr/>
      <dgm:t>
        <a:bodyPr/>
        <a:lstStyle/>
        <a:p>
          <a:endParaRPr lang="en-US" sz="2000">
            <a:latin typeface="Arial" panose="020B0604020202020204" pitchFamily="34" charset="0"/>
            <a:cs typeface="Arial" panose="020B0604020202020204" pitchFamily="34" charset="0"/>
          </a:endParaRPr>
        </a:p>
      </dgm:t>
    </dgm:pt>
    <dgm:pt modelId="{C7A5EEBB-9CF1-46B3-8793-AFBCE71E7C29}" type="sibTrans" cxnId="{FB2AB156-AE56-44D4-94D1-226D2E3E4DDB}">
      <dgm:prSet/>
      <dgm:spPr/>
      <dgm:t>
        <a:bodyPr/>
        <a:lstStyle/>
        <a:p>
          <a:endParaRPr lang="en-US" sz="2000">
            <a:latin typeface="Arial" panose="020B0604020202020204" pitchFamily="34" charset="0"/>
            <a:cs typeface="Arial" panose="020B0604020202020204" pitchFamily="34" charset="0"/>
          </a:endParaRPr>
        </a:p>
      </dgm:t>
    </dgm:pt>
    <dgm:pt modelId="{FC1A5ED0-552B-46D1-A4EF-F481BFFE8A40}">
      <dgm:prSet custT="1"/>
      <dgm:spPr/>
      <dgm:t>
        <a:bodyPr/>
        <a:lstStyle/>
        <a:p>
          <a:pPr>
            <a:lnSpc>
              <a:spcPct val="100000"/>
            </a:lnSpc>
          </a:pPr>
          <a:r>
            <a:rPr lang="en-CA" sz="2000" dirty="0">
              <a:latin typeface="Arial" panose="020B0604020202020204" pitchFamily="34" charset="0"/>
              <a:cs typeface="Arial" panose="020B0604020202020204" pitchFamily="34" charset="0"/>
            </a:rPr>
            <a:t>What suggestions do you propose for the successful implementation of the Strategy’s commitments and targets?</a:t>
          </a:r>
          <a:r>
            <a:rPr lang="en-CA" sz="2000" dirty="0">
              <a:effectLst/>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1A92018C-DB71-4710-ABAE-7DE4FA4DAE3D}" type="parTrans" cxnId="{7A091B60-FFBE-488F-8B19-7ECCAE27C38F}">
      <dgm:prSet/>
      <dgm:spPr/>
      <dgm:t>
        <a:bodyPr/>
        <a:lstStyle/>
        <a:p>
          <a:endParaRPr lang="en-CA" sz="2000"/>
        </a:p>
      </dgm:t>
    </dgm:pt>
    <dgm:pt modelId="{F5E10760-6C81-4B00-B2E7-DA3546EBB147}" type="sibTrans" cxnId="{7A091B60-FFBE-488F-8B19-7ECCAE27C38F}">
      <dgm:prSet/>
      <dgm:spPr/>
      <dgm:t>
        <a:bodyPr/>
        <a:lstStyle/>
        <a:p>
          <a:endParaRPr lang="en-CA" sz="2000"/>
        </a:p>
      </dgm:t>
    </dgm:pt>
    <dgm:pt modelId="{E027F5E1-41CA-4699-8E6D-A8E235147844}" type="pres">
      <dgm:prSet presAssocID="{D966EDD2-2E6B-43E6-BF82-CEB6303C7B90}" presName="root" presStyleCnt="0">
        <dgm:presLayoutVars>
          <dgm:dir/>
          <dgm:resizeHandles val="exact"/>
        </dgm:presLayoutVars>
      </dgm:prSet>
      <dgm:spPr/>
    </dgm:pt>
    <dgm:pt modelId="{EC4B78C9-FF6D-4698-9D64-94E3E8080239}" type="pres">
      <dgm:prSet presAssocID="{7A3E53D7-59FD-4480-ABAE-9857183A87DD}" presName="compNode" presStyleCnt="0"/>
      <dgm:spPr/>
    </dgm:pt>
    <dgm:pt modelId="{C88C333B-C1EE-4276-9293-68B5A8FD1802}" type="pres">
      <dgm:prSet presAssocID="{7A3E53D7-59FD-4480-ABAE-9857183A87DD}" presName="bgRect" presStyleLbl="bgShp" presStyleIdx="0" presStyleCnt="2"/>
      <dgm:spPr/>
    </dgm:pt>
    <dgm:pt modelId="{C1143655-028C-4CE1-8365-3AAF45389023}" type="pres">
      <dgm:prSet presAssocID="{7A3E53D7-59FD-4480-ABAE-9857183A87DD}" presName="iconRect" presStyleLbl="node1" presStyleIdx="0" presStyleCnt="2"/>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brainstorm with solid fill"/>
        </a:ext>
      </dgm:extLst>
    </dgm:pt>
    <dgm:pt modelId="{A3C4BCB3-FBDA-418A-B7A2-E5BD8180E3FD}" type="pres">
      <dgm:prSet presAssocID="{7A3E53D7-59FD-4480-ABAE-9857183A87DD}" presName="spaceRect" presStyleCnt="0"/>
      <dgm:spPr/>
    </dgm:pt>
    <dgm:pt modelId="{3A8B89A1-2293-46C6-A7FD-D3CAA56CC960}" type="pres">
      <dgm:prSet presAssocID="{7A3E53D7-59FD-4480-ABAE-9857183A87DD}" presName="parTx" presStyleLbl="revTx" presStyleIdx="0" presStyleCnt="2">
        <dgm:presLayoutVars>
          <dgm:chMax val="0"/>
          <dgm:chPref val="0"/>
        </dgm:presLayoutVars>
      </dgm:prSet>
      <dgm:spPr/>
    </dgm:pt>
    <dgm:pt modelId="{35DC130A-CE14-4EE4-A8CC-376878ACA000}" type="pres">
      <dgm:prSet presAssocID="{C7A5EEBB-9CF1-46B3-8793-AFBCE71E7C29}" presName="sibTrans" presStyleCnt="0"/>
      <dgm:spPr/>
    </dgm:pt>
    <dgm:pt modelId="{2E7BCFE1-5692-4CA7-9DDA-A39452D6954C}" type="pres">
      <dgm:prSet presAssocID="{FC1A5ED0-552B-46D1-A4EF-F481BFFE8A40}" presName="compNode" presStyleCnt="0"/>
      <dgm:spPr/>
    </dgm:pt>
    <dgm:pt modelId="{0F653CE5-2B0D-46EE-9761-285772FCA44A}" type="pres">
      <dgm:prSet presAssocID="{FC1A5ED0-552B-46D1-A4EF-F481BFFE8A40}" presName="bgRect" presStyleLbl="bgShp" presStyleIdx="1" presStyleCnt="2"/>
      <dgm:spPr/>
    </dgm:pt>
    <dgm:pt modelId="{87BEA8AA-B1E0-424A-B3F2-C81D074ED792}" type="pres">
      <dgm:prSet presAssocID="{FC1A5ED0-552B-46D1-A4EF-F481BFFE8A40}" presName="iconRect" presStyleLbl="node1" presStyleIdx="1" presStyleCnt="2"/>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success with solid fill"/>
        </a:ext>
      </dgm:extLst>
    </dgm:pt>
    <dgm:pt modelId="{FFB6DFCA-E8E2-4113-B8B9-37592C609221}" type="pres">
      <dgm:prSet presAssocID="{FC1A5ED0-552B-46D1-A4EF-F481BFFE8A40}" presName="spaceRect" presStyleCnt="0"/>
      <dgm:spPr/>
    </dgm:pt>
    <dgm:pt modelId="{4C6FD45E-0849-4B28-AF8A-1C5BEEC172B7}" type="pres">
      <dgm:prSet presAssocID="{FC1A5ED0-552B-46D1-A4EF-F481BFFE8A40}" presName="parTx" presStyleLbl="revTx" presStyleIdx="1" presStyleCnt="2">
        <dgm:presLayoutVars>
          <dgm:chMax val="0"/>
          <dgm:chPref val="0"/>
        </dgm:presLayoutVars>
      </dgm:prSet>
      <dgm:spPr/>
    </dgm:pt>
  </dgm:ptLst>
  <dgm:cxnLst>
    <dgm:cxn modelId="{FB2AB156-AE56-44D4-94D1-226D2E3E4DDB}" srcId="{D966EDD2-2E6B-43E6-BF82-CEB6303C7B90}" destId="{7A3E53D7-59FD-4480-ABAE-9857183A87DD}" srcOrd="0" destOrd="0" parTransId="{01F0C750-AB6F-484B-AE81-16E839551540}" sibTransId="{C7A5EEBB-9CF1-46B3-8793-AFBCE71E7C29}"/>
    <dgm:cxn modelId="{A7CAFD5E-0539-41A1-94D3-44A4758C8F65}" type="presOf" srcId="{7A3E53D7-59FD-4480-ABAE-9857183A87DD}" destId="{3A8B89A1-2293-46C6-A7FD-D3CAA56CC960}" srcOrd="0" destOrd="0" presId="urn:microsoft.com/office/officeart/2018/2/layout/IconVerticalSolidList"/>
    <dgm:cxn modelId="{7A091B60-FFBE-488F-8B19-7ECCAE27C38F}" srcId="{D966EDD2-2E6B-43E6-BF82-CEB6303C7B90}" destId="{FC1A5ED0-552B-46D1-A4EF-F481BFFE8A40}" srcOrd="1" destOrd="0" parTransId="{1A92018C-DB71-4710-ABAE-7DE4FA4DAE3D}" sibTransId="{F5E10760-6C81-4B00-B2E7-DA3546EBB147}"/>
    <dgm:cxn modelId="{C1268579-F591-4F7F-A867-72DF0AAB2D17}" type="presOf" srcId="{D966EDD2-2E6B-43E6-BF82-CEB6303C7B90}" destId="{E027F5E1-41CA-4699-8E6D-A8E235147844}" srcOrd="0" destOrd="0" presId="urn:microsoft.com/office/officeart/2018/2/layout/IconVerticalSolidList"/>
    <dgm:cxn modelId="{9336278A-1A35-41CF-B00A-BD0A5D17CB55}" type="presOf" srcId="{FC1A5ED0-552B-46D1-A4EF-F481BFFE8A40}" destId="{4C6FD45E-0849-4B28-AF8A-1C5BEEC172B7}" srcOrd="0" destOrd="0" presId="urn:microsoft.com/office/officeart/2018/2/layout/IconVerticalSolidList"/>
    <dgm:cxn modelId="{4AE22081-46E8-4C31-AFD2-F16A325F3C8A}" type="presParOf" srcId="{E027F5E1-41CA-4699-8E6D-A8E235147844}" destId="{EC4B78C9-FF6D-4698-9D64-94E3E8080239}" srcOrd="0" destOrd="0" presId="urn:microsoft.com/office/officeart/2018/2/layout/IconVerticalSolidList"/>
    <dgm:cxn modelId="{5422F313-069F-4692-BEEF-C4CCFE9ECF0E}" type="presParOf" srcId="{EC4B78C9-FF6D-4698-9D64-94E3E8080239}" destId="{C88C333B-C1EE-4276-9293-68B5A8FD1802}" srcOrd="0" destOrd="0" presId="urn:microsoft.com/office/officeart/2018/2/layout/IconVerticalSolidList"/>
    <dgm:cxn modelId="{D8C2054F-489F-4032-BDF0-612ADB08957E}" type="presParOf" srcId="{EC4B78C9-FF6D-4698-9D64-94E3E8080239}" destId="{C1143655-028C-4CE1-8365-3AAF45389023}" srcOrd="1" destOrd="0" presId="urn:microsoft.com/office/officeart/2018/2/layout/IconVerticalSolidList"/>
    <dgm:cxn modelId="{E51EC20E-C5CC-4B0F-8286-17F3DE14CB02}" type="presParOf" srcId="{EC4B78C9-FF6D-4698-9D64-94E3E8080239}" destId="{A3C4BCB3-FBDA-418A-B7A2-E5BD8180E3FD}" srcOrd="2" destOrd="0" presId="urn:microsoft.com/office/officeart/2018/2/layout/IconVerticalSolidList"/>
    <dgm:cxn modelId="{6FB781EB-3A32-4998-BDEC-50146A3FF1E0}" type="presParOf" srcId="{EC4B78C9-FF6D-4698-9D64-94E3E8080239}" destId="{3A8B89A1-2293-46C6-A7FD-D3CAA56CC960}" srcOrd="3" destOrd="0" presId="urn:microsoft.com/office/officeart/2018/2/layout/IconVerticalSolidList"/>
    <dgm:cxn modelId="{E7EB141B-DE22-4C80-BA30-5E429230CCB9}" type="presParOf" srcId="{E027F5E1-41CA-4699-8E6D-A8E235147844}" destId="{35DC130A-CE14-4EE4-A8CC-376878ACA000}" srcOrd="1" destOrd="0" presId="urn:microsoft.com/office/officeart/2018/2/layout/IconVerticalSolidList"/>
    <dgm:cxn modelId="{4E03B1B1-868F-402C-8829-F0DE25095142}" type="presParOf" srcId="{E027F5E1-41CA-4699-8E6D-A8E235147844}" destId="{2E7BCFE1-5692-4CA7-9DDA-A39452D6954C}" srcOrd="2" destOrd="0" presId="urn:microsoft.com/office/officeart/2018/2/layout/IconVerticalSolidList"/>
    <dgm:cxn modelId="{6C4A78FA-391F-40F1-9C1E-268ED3885172}" type="presParOf" srcId="{2E7BCFE1-5692-4CA7-9DDA-A39452D6954C}" destId="{0F653CE5-2B0D-46EE-9761-285772FCA44A}" srcOrd="0" destOrd="0" presId="urn:microsoft.com/office/officeart/2018/2/layout/IconVerticalSolidList"/>
    <dgm:cxn modelId="{E98BA1CB-B77A-4C22-A926-254B2DA718A6}" type="presParOf" srcId="{2E7BCFE1-5692-4CA7-9DDA-A39452D6954C}" destId="{87BEA8AA-B1E0-424A-B3F2-C81D074ED792}" srcOrd="1" destOrd="0" presId="urn:microsoft.com/office/officeart/2018/2/layout/IconVerticalSolidList"/>
    <dgm:cxn modelId="{5765F20D-8C7F-4FB6-88AE-51775389A063}" type="presParOf" srcId="{2E7BCFE1-5692-4CA7-9DDA-A39452D6954C}" destId="{FFB6DFCA-E8E2-4113-B8B9-37592C609221}" srcOrd="2" destOrd="0" presId="urn:microsoft.com/office/officeart/2018/2/layout/IconVerticalSolidList"/>
    <dgm:cxn modelId="{803BFF7D-6877-4E81-90F9-EDAE7E81CAA4}" type="presParOf" srcId="{2E7BCFE1-5692-4CA7-9DDA-A39452D6954C}" destId="{4C6FD45E-0849-4B28-AF8A-1C5BEEC172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D8DF51-8C09-4D24-AD59-D1DFB8A9C887}" type="doc">
      <dgm:prSet loTypeId="urn:microsoft.com/office/officeart/2005/8/layout/cycle8" loCatId="cycle" qsTypeId="urn:microsoft.com/office/officeart/2005/8/quickstyle/simple5" qsCatId="simple" csTypeId="urn:microsoft.com/office/officeart/2005/8/colors/accent3_3" csCatId="accent3" phldr="1"/>
      <dgm:spPr/>
    </dgm:pt>
    <dgm:pt modelId="{FD144FA4-8F4F-4848-BA46-C173123EE3ED}">
      <dgm:prSet phldrT="[Text]"/>
      <dgm:spPr/>
      <dgm:t>
        <a:bodyPr/>
        <a:lstStyle/>
        <a:p>
          <a:r>
            <a:rPr lang="en-CA" dirty="0">
              <a:latin typeface="Arial" panose="020B0604020202020204" pitchFamily="34" charset="0"/>
              <a:cs typeface="Arial" panose="020B0604020202020204" pitchFamily="34" charset="0"/>
            </a:rPr>
            <a:t>Increase knowledge and understanding</a:t>
          </a:r>
        </a:p>
      </dgm:t>
    </dgm:pt>
    <dgm:pt modelId="{E7962B81-2145-41EE-8BAF-C6073657630C}" type="parTrans" cxnId="{399463C5-1161-44C6-8CE0-1008D2671DFE}">
      <dgm:prSet/>
      <dgm:spPr/>
      <dgm:t>
        <a:bodyPr/>
        <a:lstStyle/>
        <a:p>
          <a:endParaRPr lang="en-CA"/>
        </a:p>
      </dgm:t>
    </dgm:pt>
    <dgm:pt modelId="{CF209860-B79C-4F17-BC7C-9D69ABB05E08}" type="sibTrans" cxnId="{399463C5-1161-44C6-8CE0-1008D2671DFE}">
      <dgm:prSet/>
      <dgm:spPr/>
      <dgm:t>
        <a:bodyPr/>
        <a:lstStyle/>
        <a:p>
          <a:endParaRPr lang="en-CA"/>
        </a:p>
      </dgm:t>
    </dgm:pt>
    <dgm:pt modelId="{B0D3A7BF-D743-400D-ACFE-FFBD19596382}">
      <dgm:prSet phldrT="[Text]"/>
      <dgm:spPr/>
      <dgm:t>
        <a:bodyPr/>
        <a:lstStyle/>
        <a:p>
          <a:r>
            <a:rPr lang="en-CA" dirty="0">
              <a:latin typeface="Arial" panose="020B0604020202020204" pitchFamily="34" charset="0"/>
              <a:cs typeface="Arial" panose="020B0604020202020204" pitchFamily="34" charset="0"/>
            </a:rPr>
            <a:t>Expand investments in prevention and mitigation</a:t>
          </a:r>
        </a:p>
      </dgm:t>
    </dgm:pt>
    <dgm:pt modelId="{14BF7690-43A5-454C-B82B-925B5E85ABE0}" type="parTrans" cxnId="{80DA4870-575E-4CB8-952C-4AD0AC9D84D6}">
      <dgm:prSet/>
      <dgm:spPr/>
      <dgm:t>
        <a:bodyPr/>
        <a:lstStyle/>
        <a:p>
          <a:endParaRPr lang="en-CA"/>
        </a:p>
      </dgm:t>
    </dgm:pt>
    <dgm:pt modelId="{334C7C32-1532-490D-A331-589467238A02}" type="sibTrans" cxnId="{80DA4870-575E-4CB8-952C-4AD0AC9D84D6}">
      <dgm:prSet/>
      <dgm:spPr/>
      <dgm:t>
        <a:bodyPr/>
        <a:lstStyle/>
        <a:p>
          <a:endParaRPr lang="en-CA"/>
        </a:p>
      </dgm:t>
    </dgm:pt>
    <dgm:pt modelId="{984B301F-45E6-40B7-A14D-A47C5D15217F}">
      <dgm:prSet phldrT="[Text]"/>
      <dgm:spPr/>
      <dgm:t>
        <a:bodyPr/>
        <a:lstStyle/>
        <a:p>
          <a:pPr>
            <a:buNone/>
          </a:pPr>
          <a:r>
            <a:rPr lang="en-CA" dirty="0">
              <a:latin typeface="Arial" panose="020B0604020202020204" pitchFamily="34" charset="0"/>
              <a:cs typeface="Arial" panose="020B0604020202020204" pitchFamily="34" charset="0"/>
            </a:rPr>
            <a:t>Enhance whole-of-society collaboration and coordination</a:t>
          </a:r>
          <a:endParaRPr lang="en-CA" b="0" i="0" dirty="0">
            <a:latin typeface="Arial" panose="020B0604020202020204" pitchFamily="34" charset="0"/>
            <a:cs typeface="Arial" panose="020B0604020202020204" pitchFamily="34" charset="0"/>
          </a:endParaRPr>
        </a:p>
      </dgm:t>
    </dgm:pt>
    <dgm:pt modelId="{65080C47-80FB-4601-9806-C28A09F66F3B}" type="parTrans" cxnId="{D59881FC-FDE4-4698-8510-EF93A5289673}">
      <dgm:prSet/>
      <dgm:spPr/>
      <dgm:t>
        <a:bodyPr/>
        <a:lstStyle/>
        <a:p>
          <a:endParaRPr lang="en-CA"/>
        </a:p>
      </dgm:t>
    </dgm:pt>
    <dgm:pt modelId="{D56BD7EC-F12A-43D3-A090-E91165CCD454}" type="sibTrans" cxnId="{D59881FC-FDE4-4698-8510-EF93A5289673}">
      <dgm:prSet/>
      <dgm:spPr/>
      <dgm:t>
        <a:bodyPr/>
        <a:lstStyle/>
        <a:p>
          <a:endParaRPr lang="en-CA"/>
        </a:p>
      </dgm:t>
    </dgm:pt>
    <dgm:pt modelId="{C5E23B70-1411-4BC6-96E5-154DD13DD7A8}">
      <dgm:prSet phldrT="[Text]"/>
      <dgm:spPr/>
      <dgm:t>
        <a:bodyPr/>
        <a:lstStyle/>
        <a:p>
          <a:r>
            <a:rPr lang="en-US" b="0" i="0" dirty="0">
              <a:latin typeface="Arial" panose="020B0604020202020204" pitchFamily="34" charset="0"/>
              <a:ea typeface="Calibri" panose="020F0502020204030204" pitchFamily="34" charset="0"/>
              <a:cs typeface="Arial" panose="020B0604020202020204" pitchFamily="34" charset="0"/>
            </a:rPr>
            <a:t>Strengthen First Nations, Métis and Inuit Partnerships</a:t>
          </a:r>
          <a:endParaRPr lang="en-CA" dirty="0">
            <a:latin typeface="Arial" panose="020B0604020202020204" pitchFamily="34" charset="0"/>
            <a:cs typeface="Arial" panose="020B0604020202020204" pitchFamily="34" charset="0"/>
          </a:endParaRPr>
        </a:p>
      </dgm:t>
    </dgm:pt>
    <dgm:pt modelId="{C1BAE471-4D2A-427C-9983-D8D8EF76F29A}" type="parTrans" cxnId="{77FB6080-C134-4E23-9086-AC08094F8A48}">
      <dgm:prSet/>
      <dgm:spPr/>
      <dgm:t>
        <a:bodyPr/>
        <a:lstStyle/>
        <a:p>
          <a:endParaRPr lang="en-CA"/>
        </a:p>
      </dgm:t>
    </dgm:pt>
    <dgm:pt modelId="{58DC01CB-0484-4BA8-A069-4EF031E2F0AF}" type="sibTrans" cxnId="{77FB6080-C134-4E23-9086-AC08094F8A48}">
      <dgm:prSet/>
      <dgm:spPr/>
      <dgm:t>
        <a:bodyPr/>
        <a:lstStyle/>
        <a:p>
          <a:endParaRPr lang="en-CA"/>
        </a:p>
      </dgm:t>
    </dgm:pt>
    <dgm:pt modelId="{6D2A4C3A-99CC-4DB3-8E49-8083D69869B4}" type="pres">
      <dgm:prSet presAssocID="{EFD8DF51-8C09-4D24-AD59-D1DFB8A9C887}" presName="compositeShape" presStyleCnt="0">
        <dgm:presLayoutVars>
          <dgm:chMax val="7"/>
          <dgm:dir/>
          <dgm:resizeHandles val="exact"/>
        </dgm:presLayoutVars>
      </dgm:prSet>
      <dgm:spPr/>
    </dgm:pt>
    <dgm:pt modelId="{88EEB2F4-0288-4E02-BAAC-C60004078798}" type="pres">
      <dgm:prSet presAssocID="{EFD8DF51-8C09-4D24-AD59-D1DFB8A9C887}" presName="wedge1" presStyleLbl="node1" presStyleIdx="0" presStyleCnt="4"/>
      <dgm:spPr/>
    </dgm:pt>
    <dgm:pt modelId="{248FB557-DE1A-4231-908C-D53698F4CDD9}" type="pres">
      <dgm:prSet presAssocID="{EFD8DF51-8C09-4D24-AD59-D1DFB8A9C887}" presName="dummy1a" presStyleCnt="0"/>
      <dgm:spPr/>
    </dgm:pt>
    <dgm:pt modelId="{634767E4-DB1C-4EDC-A3F8-5FE261CA52CE}" type="pres">
      <dgm:prSet presAssocID="{EFD8DF51-8C09-4D24-AD59-D1DFB8A9C887}" presName="dummy1b" presStyleCnt="0"/>
      <dgm:spPr/>
    </dgm:pt>
    <dgm:pt modelId="{A5498947-61CE-480C-B7C2-59EBEFC76C49}" type="pres">
      <dgm:prSet presAssocID="{EFD8DF51-8C09-4D24-AD59-D1DFB8A9C887}" presName="wedge1Tx" presStyleLbl="node1" presStyleIdx="0" presStyleCnt="4">
        <dgm:presLayoutVars>
          <dgm:chMax val="0"/>
          <dgm:chPref val="0"/>
          <dgm:bulletEnabled val="1"/>
        </dgm:presLayoutVars>
      </dgm:prSet>
      <dgm:spPr/>
    </dgm:pt>
    <dgm:pt modelId="{4BD81185-A374-462F-9AC2-9C36C7FF5C21}" type="pres">
      <dgm:prSet presAssocID="{EFD8DF51-8C09-4D24-AD59-D1DFB8A9C887}" presName="wedge2" presStyleLbl="node1" presStyleIdx="1" presStyleCnt="4" custLinFactNeighborX="-261" custLinFactNeighborY="-563"/>
      <dgm:spPr/>
    </dgm:pt>
    <dgm:pt modelId="{F814CBFF-6596-4EAE-9853-BC9703F421CC}" type="pres">
      <dgm:prSet presAssocID="{EFD8DF51-8C09-4D24-AD59-D1DFB8A9C887}" presName="dummy2a" presStyleCnt="0"/>
      <dgm:spPr/>
    </dgm:pt>
    <dgm:pt modelId="{B9A2B462-E144-4F1D-904D-0AE15734AAC6}" type="pres">
      <dgm:prSet presAssocID="{EFD8DF51-8C09-4D24-AD59-D1DFB8A9C887}" presName="dummy2b" presStyleCnt="0"/>
      <dgm:spPr/>
    </dgm:pt>
    <dgm:pt modelId="{4AF25BDA-7591-4E15-BD4E-9C635B9ECA3D}" type="pres">
      <dgm:prSet presAssocID="{EFD8DF51-8C09-4D24-AD59-D1DFB8A9C887}" presName="wedge2Tx" presStyleLbl="node1" presStyleIdx="1" presStyleCnt="4">
        <dgm:presLayoutVars>
          <dgm:chMax val="0"/>
          <dgm:chPref val="0"/>
          <dgm:bulletEnabled val="1"/>
        </dgm:presLayoutVars>
      </dgm:prSet>
      <dgm:spPr/>
    </dgm:pt>
    <dgm:pt modelId="{8656B166-4300-49A4-ACE5-6BFF158C943C}" type="pres">
      <dgm:prSet presAssocID="{EFD8DF51-8C09-4D24-AD59-D1DFB8A9C887}" presName="wedge3" presStyleLbl="node1" presStyleIdx="2" presStyleCnt="4"/>
      <dgm:spPr/>
    </dgm:pt>
    <dgm:pt modelId="{0951DA85-8C97-4E9B-A28B-64B15980CB14}" type="pres">
      <dgm:prSet presAssocID="{EFD8DF51-8C09-4D24-AD59-D1DFB8A9C887}" presName="dummy3a" presStyleCnt="0"/>
      <dgm:spPr/>
    </dgm:pt>
    <dgm:pt modelId="{6B162FCF-1B18-4ADA-A24A-F65A0FCEF80F}" type="pres">
      <dgm:prSet presAssocID="{EFD8DF51-8C09-4D24-AD59-D1DFB8A9C887}" presName="dummy3b" presStyleCnt="0"/>
      <dgm:spPr/>
    </dgm:pt>
    <dgm:pt modelId="{5515E4D4-2BC1-4B2B-A5D3-51735590DD0C}" type="pres">
      <dgm:prSet presAssocID="{EFD8DF51-8C09-4D24-AD59-D1DFB8A9C887}" presName="wedge3Tx" presStyleLbl="node1" presStyleIdx="2" presStyleCnt="4">
        <dgm:presLayoutVars>
          <dgm:chMax val="0"/>
          <dgm:chPref val="0"/>
          <dgm:bulletEnabled val="1"/>
        </dgm:presLayoutVars>
      </dgm:prSet>
      <dgm:spPr/>
    </dgm:pt>
    <dgm:pt modelId="{77FE6C2E-B14A-4AA5-8DF1-DE798BC978D1}" type="pres">
      <dgm:prSet presAssocID="{EFD8DF51-8C09-4D24-AD59-D1DFB8A9C887}" presName="wedge4" presStyleLbl="node1" presStyleIdx="3" presStyleCnt="4"/>
      <dgm:spPr/>
    </dgm:pt>
    <dgm:pt modelId="{94F2A577-DE0A-45C1-9800-3CC18FA44E6C}" type="pres">
      <dgm:prSet presAssocID="{EFD8DF51-8C09-4D24-AD59-D1DFB8A9C887}" presName="dummy4a" presStyleCnt="0"/>
      <dgm:spPr/>
    </dgm:pt>
    <dgm:pt modelId="{D5E23630-C76F-47BC-9A34-7D28C5682C6B}" type="pres">
      <dgm:prSet presAssocID="{EFD8DF51-8C09-4D24-AD59-D1DFB8A9C887}" presName="dummy4b" presStyleCnt="0"/>
      <dgm:spPr/>
    </dgm:pt>
    <dgm:pt modelId="{1EE26A95-BBF0-409A-A5A7-312EEB2E5858}" type="pres">
      <dgm:prSet presAssocID="{EFD8DF51-8C09-4D24-AD59-D1DFB8A9C887}" presName="wedge4Tx" presStyleLbl="node1" presStyleIdx="3" presStyleCnt="4">
        <dgm:presLayoutVars>
          <dgm:chMax val="0"/>
          <dgm:chPref val="0"/>
          <dgm:bulletEnabled val="1"/>
        </dgm:presLayoutVars>
      </dgm:prSet>
      <dgm:spPr/>
    </dgm:pt>
    <dgm:pt modelId="{D06BF177-DBF6-403C-B544-ECB511991FBB}" type="pres">
      <dgm:prSet presAssocID="{58DC01CB-0484-4BA8-A069-4EF031E2F0AF}" presName="arrowWedge1" presStyleLbl="fgSibTrans2D1" presStyleIdx="0" presStyleCnt="4"/>
      <dgm:spPr/>
    </dgm:pt>
    <dgm:pt modelId="{05E4D14E-E8E3-4FD7-A2A8-D0A6472DDB19}" type="pres">
      <dgm:prSet presAssocID="{CF209860-B79C-4F17-BC7C-9D69ABB05E08}" presName="arrowWedge2" presStyleLbl="fgSibTrans2D1" presStyleIdx="1" presStyleCnt="4"/>
      <dgm:spPr/>
    </dgm:pt>
    <dgm:pt modelId="{B8D4DEAD-AEA0-4B67-8CA2-B8E8678DC757}" type="pres">
      <dgm:prSet presAssocID="{334C7C32-1532-490D-A331-589467238A02}" presName="arrowWedge3" presStyleLbl="fgSibTrans2D1" presStyleIdx="2" presStyleCnt="4"/>
      <dgm:spPr/>
    </dgm:pt>
    <dgm:pt modelId="{AE792EAE-7411-4142-9719-817E8812F2C2}" type="pres">
      <dgm:prSet presAssocID="{D56BD7EC-F12A-43D3-A090-E91165CCD454}" presName="arrowWedge4" presStyleLbl="fgSibTrans2D1" presStyleIdx="3" presStyleCnt="4"/>
      <dgm:spPr/>
    </dgm:pt>
  </dgm:ptLst>
  <dgm:cxnLst>
    <dgm:cxn modelId="{50218629-5A66-467C-8389-0240B8967ADE}" type="presOf" srcId="{FD144FA4-8F4F-4848-BA46-C173123EE3ED}" destId="{4BD81185-A374-462F-9AC2-9C36C7FF5C21}" srcOrd="0" destOrd="0" presId="urn:microsoft.com/office/officeart/2005/8/layout/cycle8"/>
    <dgm:cxn modelId="{40AB115C-7757-43E7-AA21-33D16285C6EA}" type="presOf" srcId="{B0D3A7BF-D743-400D-ACFE-FFBD19596382}" destId="{5515E4D4-2BC1-4B2B-A5D3-51735590DD0C}" srcOrd="1" destOrd="0" presId="urn:microsoft.com/office/officeart/2005/8/layout/cycle8"/>
    <dgm:cxn modelId="{80DA4870-575E-4CB8-952C-4AD0AC9D84D6}" srcId="{EFD8DF51-8C09-4D24-AD59-D1DFB8A9C887}" destId="{B0D3A7BF-D743-400D-ACFE-FFBD19596382}" srcOrd="2" destOrd="0" parTransId="{14BF7690-43A5-454C-B82B-925B5E85ABE0}" sibTransId="{334C7C32-1532-490D-A331-589467238A02}"/>
    <dgm:cxn modelId="{1ABC5D72-9A2A-47C7-9C02-99583A6AF8F7}" type="presOf" srcId="{C5E23B70-1411-4BC6-96E5-154DD13DD7A8}" destId="{88EEB2F4-0288-4E02-BAAC-C60004078798}" srcOrd="0" destOrd="0" presId="urn:microsoft.com/office/officeart/2005/8/layout/cycle8"/>
    <dgm:cxn modelId="{8177117F-960A-4C05-93E3-26C24C3CA162}" type="presOf" srcId="{984B301F-45E6-40B7-A14D-A47C5D15217F}" destId="{77FE6C2E-B14A-4AA5-8DF1-DE798BC978D1}" srcOrd="0" destOrd="0" presId="urn:microsoft.com/office/officeart/2005/8/layout/cycle8"/>
    <dgm:cxn modelId="{77FB6080-C134-4E23-9086-AC08094F8A48}" srcId="{EFD8DF51-8C09-4D24-AD59-D1DFB8A9C887}" destId="{C5E23B70-1411-4BC6-96E5-154DD13DD7A8}" srcOrd="0" destOrd="0" parTransId="{C1BAE471-4D2A-427C-9983-D8D8EF76F29A}" sibTransId="{58DC01CB-0484-4BA8-A069-4EF031E2F0AF}"/>
    <dgm:cxn modelId="{E03CACA2-6BA2-49EE-99A4-03A2D22C4588}" type="presOf" srcId="{EFD8DF51-8C09-4D24-AD59-D1DFB8A9C887}" destId="{6D2A4C3A-99CC-4DB3-8E49-8083D69869B4}" srcOrd="0" destOrd="0" presId="urn:microsoft.com/office/officeart/2005/8/layout/cycle8"/>
    <dgm:cxn modelId="{F4C304BA-4A96-4106-8A6A-7F98E8313491}" type="presOf" srcId="{984B301F-45E6-40B7-A14D-A47C5D15217F}" destId="{1EE26A95-BBF0-409A-A5A7-312EEB2E5858}" srcOrd="1" destOrd="0" presId="urn:microsoft.com/office/officeart/2005/8/layout/cycle8"/>
    <dgm:cxn modelId="{399463C5-1161-44C6-8CE0-1008D2671DFE}" srcId="{EFD8DF51-8C09-4D24-AD59-D1DFB8A9C887}" destId="{FD144FA4-8F4F-4848-BA46-C173123EE3ED}" srcOrd="1" destOrd="0" parTransId="{E7962B81-2145-41EE-8BAF-C6073657630C}" sibTransId="{CF209860-B79C-4F17-BC7C-9D69ABB05E08}"/>
    <dgm:cxn modelId="{0880ADD4-37B9-47F0-91FE-6F87160B6EE6}" type="presOf" srcId="{FD144FA4-8F4F-4848-BA46-C173123EE3ED}" destId="{4AF25BDA-7591-4E15-BD4E-9C635B9ECA3D}" srcOrd="1" destOrd="0" presId="urn:microsoft.com/office/officeart/2005/8/layout/cycle8"/>
    <dgm:cxn modelId="{478B91D9-4164-4FCA-BC08-68CE5AA103DC}" type="presOf" srcId="{C5E23B70-1411-4BC6-96E5-154DD13DD7A8}" destId="{A5498947-61CE-480C-B7C2-59EBEFC76C49}" srcOrd="1" destOrd="0" presId="urn:microsoft.com/office/officeart/2005/8/layout/cycle8"/>
    <dgm:cxn modelId="{8390FAF2-DED5-44D7-B16B-80D399F234FA}" type="presOf" srcId="{B0D3A7BF-D743-400D-ACFE-FFBD19596382}" destId="{8656B166-4300-49A4-ACE5-6BFF158C943C}" srcOrd="0" destOrd="0" presId="urn:microsoft.com/office/officeart/2005/8/layout/cycle8"/>
    <dgm:cxn modelId="{D59881FC-FDE4-4698-8510-EF93A5289673}" srcId="{EFD8DF51-8C09-4D24-AD59-D1DFB8A9C887}" destId="{984B301F-45E6-40B7-A14D-A47C5D15217F}" srcOrd="3" destOrd="0" parTransId="{65080C47-80FB-4601-9806-C28A09F66F3B}" sibTransId="{D56BD7EC-F12A-43D3-A090-E91165CCD454}"/>
    <dgm:cxn modelId="{BEA67448-2083-4327-B712-6A4C8A510E20}" type="presParOf" srcId="{6D2A4C3A-99CC-4DB3-8E49-8083D69869B4}" destId="{88EEB2F4-0288-4E02-BAAC-C60004078798}" srcOrd="0" destOrd="0" presId="urn:microsoft.com/office/officeart/2005/8/layout/cycle8"/>
    <dgm:cxn modelId="{E4FE5314-351E-4C27-813A-9F7E01388A70}" type="presParOf" srcId="{6D2A4C3A-99CC-4DB3-8E49-8083D69869B4}" destId="{248FB557-DE1A-4231-908C-D53698F4CDD9}" srcOrd="1" destOrd="0" presId="urn:microsoft.com/office/officeart/2005/8/layout/cycle8"/>
    <dgm:cxn modelId="{2D3E7EE5-B53C-424D-A627-8320DD280BA6}" type="presParOf" srcId="{6D2A4C3A-99CC-4DB3-8E49-8083D69869B4}" destId="{634767E4-DB1C-4EDC-A3F8-5FE261CA52CE}" srcOrd="2" destOrd="0" presId="urn:microsoft.com/office/officeart/2005/8/layout/cycle8"/>
    <dgm:cxn modelId="{DF1AFA70-12FA-45CB-A031-A5F703914A5E}" type="presParOf" srcId="{6D2A4C3A-99CC-4DB3-8E49-8083D69869B4}" destId="{A5498947-61CE-480C-B7C2-59EBEFC76C49}" srcOrd="3" destOrd="0" presId="urn:microsoft.com/office/officeart/2005/8/layout/cycle8"/>
    <dgm:cxn modelId="{2E6910AD-A60B-4C44-9861-11D171AD1BC4}" type="presParOf" srcId="{6D2A4C3A-99CC-4DB3-8E49-8083D69869B4}" destId="{4BD81185-A374-462F-9AC2-9C36C7FF5C21}" srcOrd="4" destOrd="0" presId="urn:microsoft.com/office/officeart/2005/8/layout/cycle8"/>
    <dgm:cxn modelId="{7E60E408-E86B-400F-AB67-499D53D308E2}" type="presParOf" srcId="{6D2A4C3A-99CC-4DB3-8E49-8083D69869B4}" destId="{F814CBFF-6596-4EAE-9853-BC9703F421CC}" srcOrd="5" destOrd="0" presId="urn:microsoft.com/office/officeart/2005/8/layout/cycle8"/>
    <dgm:cxn modelId="{F1353ECD-7771-42C3-9E96-4C98B22A9A69}" type="presParOf" srcId="{6D2A4C3A-99CC-4DB3-8E49-8083D69869B4}" destId="{B9A2B462-E144-4F1D-904D-0AE15734AAC6}" srcOrd="6" destOrd="0" presId="urn:microsoft.com/office/officeart/2005/8/layout/cycle8"/>
    <dgm:cxn modelId="{32494BCE-C406-4956-A67F-92EB05C494A8}" type="presParOf" srcId="{6D2A4C3A-99CC-4DB3-8E49-8083D69869B4}" destId="{4AF25BDA-7591-4E15-BD4E-9C635B9ECA3D}" srcOrd="7" destOrd="0" presId="urn:microsoft.com/office/officeart/2005/8/layout/cycle8"/>
    <dgm:cxn modelId="{B8473F14-14D7-43A9-A601-A08C7468ABA3}" type="presParOf" srcId="{6D2A4C3A-99CC-4DB3-8E49-8083D69869B4}" destId="{8656B166-4300-49A4-ACE5-6BFF158C943C}" srcOrd="8" destOrd="0" presId="urn:microsoft.com/office/officeart/2005/8/layout/cycle8"/>
    <dgm:cxn modelId="{ED8B5F50-3C1A-4885-BE12-7D4452A33165}" type="presParOf" srcId="{6D2A4C3A-99CC-4DB3-8E49-8083D69869B4}" destId="{0951DA85-8C97-4E9B-A28B-64B15980CB14}" srcOrd="9" destOrd="0" presId="urn:microsoft.com/office/officeart/2005/8/layout/cycle8"/>
    <dgm:cxn modelId="{19A61C8D-E26F-4490-A51E-E7AE22F33F6B}" type="presParOf" srcId="{6D2A4C3A-99CC-4DB3-8E49-8083D69869B4}" destId="{6B162FCF-1B18-4ADA-A24A-F65A0FCEF80F}" srcOrd="10" destOrd="0" presId="urn:microsoft.com/office/officeart/2005/8/layout/cycle8"/>
    <dgm:cxn modelId="{34E70EFB-B3BA-4DF2-8B9B-4BBC63EF674A}" type="presParOf" srcId="{6D2A4C3A-99CC-4DB3-8E49-8083D69869B4}" destId="{5515E4D4-2BC1-4B2B-A5D3-51735590DD0C}" srcOrd="11" destOrd="0" presId="urn:microsoft.com/office/officeart/2005/8/layout/cycle8"/>
    <dgm:cxn modelId="{20DC7A62-2A8F-4ABC-85D0-305DC26491B7}" type="presParOf" srcId="{6D2A4C3A-99CC-4DB3-8E49-8083D69869B4}" destId="{77FE6C2E-B14A-4AA5-8DF1-DE798BC978D1}" srcOrd="12" destOrd="0" presId="urn:microsoft.com/office/officeart/2005/8/layout/cycle8"/>
    <dgm:cxn modelId="{6E24C071-5EAB-4AEB-8350-A68E689B5359}" type="presParOf" srcId="{6D2A4C3A-99CC-4DB3-8E49-8083D69869B4}" destId="{94F2A577-DE0A-45C1-9800-3CC18FA44E6C}" srcOrd="13" destOrd="0" presId="urn:microsoft.com/office/officeart/2005/8/layout/cycle8"/>
    <dgm:cxn modelId="{32A2C2DF-C66A-4A42-BFFB-2EC1DDFE76C8}" type="presParOf" srcId="{6D2A4C3A-99CC-4DB3-8E49-8083D69869B4}" destId="{D5E23630-C76F-47BC-9A34-7D28C5682C6B}" srcOrd="14" destOrd="0" presId="urn:microsoft.com/office/officeart/2005/8/layout/cycle8"/>
    <dgm:cxn modelId="{4CE47A60-81A1-4CED-8750-B80050DF1C8E}" type="presParOf" srcId="{6D2A4C3A-99CC-4DB3-8E49-8083D69869B4}" destId="{1EE26A95-BBF0-409A-A5A7-312EEB2E5858}" srcOrd="15" destOrd="0" presId="urn:microsoft.com/office/officeart/2005/8/layout/cycle8"/>
    <dgm:cxn modelId="{13CFC89D-7A29-44BD-8CEE-BB9B7B9595E4}" type="presParOf" srcId="{6D2A4C3A-99CC-4DB3-8E49-8083D69869B4}" destId="{D06BF177-DBF6-403C-B544-ECB511991FBB}" srcOrd="16" destOrd="0" presId="urn:microsoft.com/office/officeart/2005/8/layout/cycle8"/>
    <dgm:cxn modelId="{83B37EA5-353D-4710-9823-879663948194}" type="presParOf" srcId="{6D2A4C3A-99CC-4DB3-8E49-8083D69869B4}" destId="{05E4D14E-E8E3-4FD7-A2A8-D0A6472DDB19}" srcOrd="17" destOrd="0" presId="urn:microsoft.com/office/officeart/2005/8/layout/cycle8"/>
    <dgm:cxn modelId="{849F1948-9843-44E8-BA18-F0E8584F973D}" type="presParOf" srcId="{6D2A4C3A-99CC-4DB3-8E49-8083D69869B4}" destId="{B8D4DEAD-AEA0-4B67-8CA2-B8E8678DC757}" srcOrd="18" destOrd="0" presId="urn:microsoft.com/office/officeart/2005/8/layout/cycle8"/>
    <dgm:cxn modelId="{A66911CF-798C-4C70-93FB-15AFFC6522A9}" type="presParOf" srcId="{6D2A4C3A-99CC-4DB3-8E49-8083D69869B4}" destId="{AE792EAE-7411-4142-9719-817E8812F2C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5E765A-C124-42ED-A8BE-6C16E0221C51}" type="doc">
      <dgm:prSet loTypeId="urn:microsoft.com/office/officeart/2005/8/layout/hChevron3" loCatId="process" qsTypeId="urn:microsoft.com/office/officeart/2005/8/quickstyle/simple1" qsCatId="simple" csTypeId="urn:microsoft.com/office/officeart/2005/8/colors/colorful3" csCatId="colorful" phldr="1"/>
      <dgm:spPr/>
      <dgm:t>
        <a:bodyPr/>
        <a:lstStyle/>
        <a:p>
          <a:endParaRPr lang="en-US"/>
        </a:p>
      </dgm:t>
    </dgm:pt>
    <dgm:pt modelId="{2CE5ABCE-7DEE-4E4A-B049-CCC40188ADFD}">
      <dgm:prSet custT="1"/>
      <dgm:spPr/>
      <dgm:t>
        <a:bodyPr/>
        <a:lstStyle/>
        <a:p>
          <a:r>
            <a:rPr lang="en-US" sz="2000" b="1" dirty="0">
              <a:latin typeface="Arial" panose="020B0604020202020204" pitchFamily="34" charset="0"/>
              <a:cs typeface="Arial" panose="020B0604020202020204" pitchFamily="34" charset="0"/>
            </a:rPr>
            <a:t>March 2024 and ongoing</a:t>
          </a:r>
        </a:p>
      </dgm:t>
    </dgm:pt>
    <dgm:pt modelId="{528F00E8-E206-4004-A0EB-47D6F71D72B8}" type="parTrans" cxnId="{CC59F01F-703B-4259-A676-031F0ECDF039}">
      <dgm:prSet/>
      <dgm:spPr/>
      <dgm:t>
        <a:bodyPr/>
        <a:lstStyle/>
        <a:p>
          <a:endParaRPr lang="en-US" sz="3600">
            <a:latin typeface="Arial" panose="020B0604020202020204" pitchFamily="34" charset="0"/>
            <a:cs typeface="Arial" panose="020B0604020202020204" pitchFamily="34" charset="0"/>
          </a:endParaRPr>
        </a:p>
      </dgm:t>
    </dgm:pt>
    <dgm:pt modelId="{FBF1455D-AF4A-4550-B5F1-636A09F3CC23}" type="sibTrans" cxnId="{CC59F01F-703B-4259-A676-031F0ECDF039}">
      <dgm:prSet/>
      <dgm:spPr/>
      <dgm:t>
        <a:bodyPr/>
        <a:lstStyle/>
        <a:p>
          <a:endParaRPr lang="en-US" sz="3600">
            <a:latin typeface="Arial" panose="020B0604020202020204" pitchFamily="34" charset="0"/>
            <a:cs typeface="Arial" panose="020B0604020202020204" pitchFamily="34" charset="0"/>
          </a:endParaRPr>
        </a:p>
      </dgm:t>
    </dgm:pt>
    <dgm:pt modelId="{BFF33444-321A-42F2-9A45-EBCE1446AA58}">
      <dgm:prSet custT="1"/>
      <dgm:spPr/>
      <dgm:t>
        <a:bodyPr/>
        <a:lstStyle/>
        <a:p>
          <a:r>
            <a:rPr lang="en-US" sz="2000" b="1" dirty="0">
              <a:latin typeface="Arial" panose="020B0604020202020204" pitchFamily="34" charset="0"/>
              <a:cs typeface="Arial" panose="020B0604020202020204" pitchFamily="34" charset="0"/>
            </a:rPr>
            <a:t>June 2024</a:t>
          </a:r>
        </a:p>
      </dgm:t>
    </dgm:pt>
    <dgm:pt modelId="{5B1636F7-D2FF-4712-882F-773BA1915510}" type="parTrans" cxnId="{30E6F10E-009F-4CAC-8872-662505B3C483}">
      <dgm:prSet/>
      <dgm:spPr/>
      <dgm:t>
        <a:bodyPr/>
        <a:lstStyle/>
        <a:p>
          <a:endParaRPr lang="en-US" sz="3600">
            <a:latin typeface="Arial" panose="020B0604020202020204" pitchFamily="34" charset="0"/>
            <a:cs typeface="Arial" panose="020B0604020202020204" pitchFamily="34" charset="0"/>
          </a:endParaRPr>
        </a:p>
      </dgm:t>
    </dgm:pt>
    <dgm:pt modelId="{515B4CB3-7868-441F-9C87-71EBB5585C40}" type="sibTrans" cxnId="{30E6F10E-009F-4CAC-8872-662505B3C483}">
      <dgm:prSet/>
      <dgm:spPr/>
      <dgm:t>
        <a:bodyPr/>
        <a:lstStyle/>
        <a:p>
          <a:endParaRPr lang="en-US" sz="3600">
            <a:latin typeface="Arial" panose="020B0604020202020204" pitchFamily="34" charset="0"/>
            <a:cs typeface="Arial" panose="020B0604020202020204" pitchFamily="34" charset="0"/>
          </a:endParaRPr>
        </a:p>
      </dgm:t>
    </dgm:pt>
    <dgm:pt modelId="{BAAEAD94-FCDA-48FC-A361-EAB1F0610DEC}">
      <dgm:prSet custT="1"/>
      <dgm:spPr/>
      <dgm:t>
        <a:bodyPr/>
        <a:lstStyle/>
        <a:p>
          <a:r>
            <a:rPr lang="en-US" sz="1800" dirty="0">
              <a:latin typeface="Arial" panose="020B0604020202020204" pitchFamily="34" charset="0"/>
              <a:cs typeface="Arial" panose="020B0604020202020204" pitchFamily="34" charset="0"/>
            </a:rPr>
            <a:t>Continue engagement with Indigenous communities, organizations and other partners.</a:t>
          </a:r>
          <a:endParaRPr lang="en-US" sz="2000" b="1" dirty="0">
            <a:latin typeface="Arial" panose="020B0604020202020204" pitchFamily="34" charset="0"/>
            <a:cs typeface="Arial" panose="020B0604020202020204" pitchFamily="34" charset="0"/>
          </a:endParaRPr>
        </a:p>
      </dgm:t>
    </dgm:pt>
    <dgm:pt modelId="{26846F13-9553-4949-A21C-A911E330974D}" type="parTrans" cxnId="{E08402F2-7366-46BA-8CCF-498CF98D5304}">
      <dgm:prSet/>
      <dgm:spPr/>
      <dgm:t>
        <a:bodyPr/>
        <a:lstStyle/>
        <a:p>
          <a:endParaRPr lang="en-CA"/>
        </a:p>
      </dgm:t>
    </dgm:pt>
    <dgm:pt modelId="{8FFD9C71-C0D1-4498-A225-E15B3CDD69EC}" type="sibTrans" cxnId="{E08402F2-7366-46BA-8CCF-498CF98D5304}">
      <dgm:prSet/>
      <dgm:spPr/>
      <dgm:t>
        <a:bodyPr/>
        <a:lstStyle/>
        <a:p>
          <a:endParaRPr lang="en-CA"/>
        </a:p>
      </dgm:t>
    </dgm:pt>
    <dgm:pt modelId="{C43060C2-6094-4FDE-83D9-C38E4985BA54}">
      <dgm:prSet custT="1"/>
      <dgm:spPr/>
      <dgm:t>
        <a:bodyPr/>
        <a:lstStyle/>
        <a:p>
          <a:r>
            <a:rPr lang="en-US" sz="1800" dirty="0">
              <a:latin typeface="Arial" panose="020B0604020202020204" pitchFamily="34" charset="0"/>
              <a:cs typeface="Arial" panose="020B0604020202020204" pitchFamily="34" charset="0"/>
            </a:rPr>
            <a:t>Review engagement feedback and revise draft Strategy.</a:t>
          </a:r>
          <a:endParaRPr lang="en-US" sz="2000" b="1" dirty="0">
            <a:latin typeface="Arial" panose="020B0604020202020204" pitchFamily="34" charset="0"/>
            <a:cs typeface="Arial" panose="020B0604020202020204" pitchFamily="34" charset="0"/>
          </a:endParaRPr>
        </a:p>
      </dgm:t>
    </dgm:pt>
    <dgm:pt modelId="{02E69257-F7A3-4FFB-A506-08B2F7A58AD6}" type="parTrans" cxnId="{DC35638B-6989-4D3D-B26E-4C4D02B3143D}">
      <dgm:prSet/>
      <dgm:spPr/>
      <dgm:t>
        <a:bodyPr/>
        <a:lstStyle/>
        <a:p>
          <a:endParaRPr lang="en-CA"/>
        </a:p>
      </dgm:t>
    </dgm:pt>
    <dgm:pt modelId="{2F4983F1-463E-4A47-8A07-C68692BB6990}" type="sibTrans" cxnId="{DC35638B-6989-4D3D-B26E-4C4D02B3143D}">
      <dgm:prSet/>
      <dgm:spPr/>
      <dgm:t>
        <a:bodyPr/>
        <a:lstStyle/>
        <a:p>
          <a:endParaRPr lang="en-CA"/>
        </a:p>
      </dgm:t>
    </dgm:pt>
    <dgm:pt modelId="{ACB92184-EC44-407F-8479-BC2D58982757}">
      <dgm:prSet custT="1"/>
      <dgm:spPr/>
      <dgm:t>
        <a:bodyPr/>
        <a:lstStyle/>
        <a:p>
          <a:r>
            <a:rPr lang="en-US" sz="1800" dirty="0">
              <a:latin typeface="Arial" panose="020B0604020202020204" pitchFamily="34" charset="0"/>
              <a:cs typeface="Arial" panose="020B0604020202020204" pitchFamily="34" charset="0"/>
            </a:rPr>
            <a:t>Public release of the Strategy.</a:t>
          </a:r>
        </a:p>
      </dgm:t>
    </dgm:pt>
    <dgm:pt modelId="{89B50F77-5731-4008-933A-B3C00588578B}" type="parTrans" cxnId="{3BCA3E8F-85B8-444B-B698-BD00A7637C06}">
      <dgm:prSet/>
      <dgm:spPr/>
      <dgm:t>
        <a:bodyPr/>
        <a:lstStyle/>
        <a:p>
          <a:endParaRPr lang="en-CA"/>
        </a:p>
      </dgm:t>
    </dgm:pt>
    <dgm:pt modelId="{7D56FCBC-D909-45BA-A320-8C16392241D6}" type="sibTrans" cxnId="{3BCA3E8F-85B8-444B-B698-BD00A7637C06}">
      <dgm:prSet/>
      <dgm:spPr/>
      <dgm:t>
        <a:bodyPr/>
        <a:lstStyle/>
        <a:p>
          <a:endParaRPr lang="en-CA"/>
        </a:p>
      </dgm:t>
    </dgm:pt>
    <dgm:pt modelId="{C7D09C4C-D74D-4979-8E45-F4F0049DDCC6}">
      <dgm:prSet custT="1"/>
      <dgm:spPr/>
      <dgm:t>
        <a:bodyPr/>
        <a:lstStyle/>
        <a:p>
          <a:endParaRPr lang="en-US" sz="2000" b="1" dirty="0">
            <a:latin typeface="Arial" panose="020B0604020202020204" pitchFamily="34" charset="0"/>
            <a:cs typeface="Arial" panose="020B0604020202020204" pitchFamily="34" charset="0"/>
          </a:endParaRPr>
        </a:p>
      </dgm:t>
    </dgm:pt>
    <dgm:pt modelId="{5F50C28B-72CA-4079-ADD7-384D81DF34ED}" type="parTrans" cxnId="{95B6F02C-EE70-472E-801E-F8BD0F82C20B}">
      <dgm:prSet/>
      <dgm:spPr/>
      <dgm:t>
        <a:bodyPr/>
        <a:lstStyle/>
        <a:p>
          <a:endParaRPr lang="en-CA"/>
        </a:p>
      </dgm:t>
    </dgm:pt>
    <dgm:pt modelId="{A05AB51B-12D2-43ED-B5E1-BAD1983F7F95}" type="sibTrans" cxnId="{95B6F02C-EE70-472E-801E-F8BD0F82C20B}">
      <dgm:prSet/>
      <dgm:spPr/>
      <dgm:t>
        <a:bodyPr/>
        <a:lstStyle/>
        <a:p>
          <a:endParaRPr lang="en-CA"/>
        </a:p>
      </dgm:t>
    </dgm:pt>
    <dgm:pt modelId="{59668C42-B732-4B91-98AD-A7BA9C651E5B}">
      <dgm:prSet custT="1"/>
      <dgm:spPr/>
      <dgm:t>
        <a:bodyPr/>
        <a:lstStyle/>
        <a:p>
          <a:endParaRPr lang="en-US" sz="1800" dirty="0">
            <a:latin typeface="Arial" panose="020B0604020202020204" pitchFamily="34" charset="0"/>
            <a:cs typeface="Arial" panose="020B0604020202020204" pitchFamily="34" charset="0"/>
          </a:endParaRPr>
        </a:p>
      </dgm:t>
    </dgm:pt>
    <dgm:pt modelId="{5161AF38-DD18-4623-B98B-50D636478618}" type="parTrans" cxnId="{A65B1EC0-C34F-4BC3-8547-50D73AF8A0E8}">
      <dgm:prSet/>
      <dgm:spPr/>
      <dgm:t>
        <a:bodyPr/>
        <a:lstStyle/>
        <a:p>
          <a:endParaRPr lang="en-CA"/>
        </a:p>
      </dgm:t>
    </dgm:pt>
    <dgm:pt modelId="{38CDD97B-72E5-4D06-ADD8-1B241E9070F7}" type="sibTrans" cxnId="{A65B1EC0-C34F-4BC3-8547-50D73AF8A0E8}">
      <dgm:prSet/>
      <dgm:spPr/>
      <dgm:t>
        <a:bodyPr/>
        <a:lstStyle/>
        <a:p>
          <a:endParaRPr lang="en-CA"/>
        </a:p>
      </dgm:t>
    </dgm:pt>
    <dgm:pt modelId="{EE13B04B-FE37-48FC-9091-D3036310B701}" type="pres">
      <dgm:prSet presAssocID="{CB5E765A-C124-42ED-A8BE-6C16E0221C51}" presName="Name0" presStyleCnt="0">
        <dgm:presLayoutVars>
          <dgm:dir/>
          <dgm:resizeHandles val="exact"/>
        </dgm:presLayoutVars>
      </dgm:prSet>
      <dgm:spPr/>
    </dgm:pt>
    <dgm:pt modelId="{66C19F99-DD82-48EA-B13C-B58C0073B1E7}" type="pres">
      <dgm:prSet presAssocID="{2CE5ABCE-7DEE-4E4A-B049-CCC40188ADFD}" presName="parAndChTx" presStyleLbl="node1" presStyleIdx="0" presStyleCnt="2" custScaleX="120210" custScaleY="99731" custLinFactNeighborX="-1130" custLinFactNeighborY="-9515">
        <dgm:presLayoutVars>
          <dgm:bulletEnabled val="1"/>
        </dgm:presLayoutVars>
      </dgm:prSet>
      <dgm:spPr/>
    </dgm:pt>
    <dgm:pt modelId="{5ED79927-EDE6-4A6D-8937-109E18544EFB}" type="pres">
      <dgm:prSet presAssocID="{FBF1455D-AF4A-4550-B5F1-636A09F3CC23}" presName="parAndChSpace" presStyleCnt="0"/>
      <dgm:spPr/>
    </dgm:pt>
    <dgm:pt modelId="{C60D7127-5614-4661-85B0-B29E933A35CE}" type="pres">
      <dgm:prSet presAssocID="{BFF33444-321A-42F2-9A45-EBCE1446AA58}" presName="parAndChTx" presStyleLbl="node1" presStyleIdx="1" presStyleCnt="2" custLinFactNeighborX="-525">
        <dgm:presLayoutVars>
          <dgm:bulletEnabled val="1"/>
        </dgm:presLayoutVars>
      </dgm:prSet>
      <dgm:spPr/>
    </dgm:pt>
  </dgm:ptLst>
  <dgm:cxnLst>
    <dgm:cxn modelId="{2A404D05-923C-4430-9A75-3336944857DC}" type="presOf" srcId="{59668C42-B732-4B91-98AD-A7BA9C651E5B}" destId="{C60D7127-5614-4661-85B0-B29E933A35CE}" srcOrd="0" destOrd="2" presId="urn:microsoft.com/office/officeart/2005/8/layout/hChevron3"/>
    <dgm:cxn modelId="{30E6F10E-009F-4CAC-8872-662505B3C483}" srcId="{CB5E765A-C124-42ED-A8BE-6C16E0221C51}" destId="{BFF33444-321A-42F2-9A45-EBCE1446AA58}" srcOrd="1" destOrd="0" parTransId="{5B1636F7-D2FF-4712-882F-773BA1915510}" sibTransId="{515B4CB3-7868-441F-9C87-71EBB5585C40}"/>
    <dgm:cxn modelId="{C8568713-EEDE-45CA-BD77-C4B0A002FF7D}" type="presOf" srcId="{2CE5ABCE-7DEE-4E4A-B049-CCC40188ADFD}" destId="{66C19F99-DD82-48EA-B13C-B58C0073B1E7}" srcOrd="0" destOrd="0" presId="urn:microsoft.com/office/officeart/2005/8/layout/hChevron3"/>
    <dgm:cxn modelId="{8816161D-1220-426D-8896-CBD3193B5CA9}" type="presOf" srcId="{ACB92184-EC44-407F-8479-BC2D58982757}" destId="{C60D7127-5614-4661-85B0-B29E933A35CE}" srcOrd="0" destOrd="1" presId="urn:microsoft.com/office/officeart/2005/8/layout/hChevron3"/>
    <dgm:cxn modelId="{CC59F01F-703B-4259-A676-031F0ECDF039}" srcId="{CB5E765A-C124-42ED-A8BE-6C16E0221C51}" destId="{2CE5ABCE-7DEE-4E4A-B049-CCC40188ADFD}" srcOrd="0" destOrd="0" parTransId="{528F00E8-E206-4004-A0EB-47D6F71D72B8}" sibTransId="{FBF1455D-AF4A-4550-B5F1-636A09F3CC23}"/>
    <dgm:cxn modelId="{95B6F02C-EE70-472E-801E-F8BD0F82C20B}" srcId="{2CE5ABCE-7DEE-4E4A-B049-CCC40188ADFD}" destId="{C7D09C4C-D74D-4979-8E45-F4F0049DDCC6}" srcOrd="1" destOrd="0" parTransId="{5F50C28B-72CA-4079-ADD7-384D81DF34ED}" sibTransId="{A05AB51B-12D2-43ED-B5E1-BAD1983F7F95}"/>
    <dgm:cxn modelId="{8821C778-0E88-436B-A752-9EB02A1F1735}" type="presOf" srcId="{CB5E765A-C124-42ED-A8BE-6C16E0221C51}" destId="{EE13B04B-FE37-48FC-9091-D3036310B701}" srcOrd="0" destOrd="0" presId="urn:microsoft.com/office/officeart/2005/8/layout/hChevron3"/>
    <dgm:cxn modelId="{DC35638B-6989-4D3D-B26E-4C4D02B3143D}" srcId="{2CE5ABCE-7DEE-4E4A-B049-CCC40188ADFD}" destId="{C43060C2-6094-4FDE-83D9-C38E4985BA54}" srcOrd="2" destOrd="0" parTransId="{02E69257-F7A3-4FFB-A506-08B2F7A58AD6}" sibTransId="{2F4983F1-463E-4A47-8A07-C68692BB6990}"/>
    <dgm:cxn modelId="{3BCA3E8F-85B8-444B-B698-BD00A7637C06}" srcId="{BFF33444-321A-42F2-9A45-EBCE1446AA58}" destId="{ACB92184-EC44-407F-8479-BC2D58982757}" srcOrd="0" destOrd="0" parTransId="{89B50F77-5731-4008-933A-B3C00588578B}" sibTransId="{7D56FCBC-D909-45BA-A320-8C16392241D6}"/>
    <dgm:cxn modelId="{A65B1EC0-C34F-4BC3-8547-50D73AF8A0E8}" srcId="{BFF33444-321A-42F2-9A45-EBCE1446AA58}" destId="{59668C42-B732-4B91-98AD-A7BA9C651E5B}" srcOrd="1" destOrd="0" parTransId="{5161AF38-DD18-4623-B98B-50D636478618}" sibTransId="{38CDD97B-72E5-4D06-ADD8-1B241E9070F7}"/>
    <dgm:cxn modelId="{E22B4AD8-F2CC-4CDF-924D-F9E41AA145A9}" type="presOf" srcId="{C7D09C4C-D74D-4979-8E45-F4F0049DDCC6}" destId="{66C19F99-DD82-48EA-B13C-B58C0073B1E7}" srcOrd="0" destOrd="2" presId="urn:microsoft.com/office/officeart/2005/8/layout/hChevron3"/>
    <dgm:cxn modelId="{BD82BFEA-4C54-4F03-AA99-062236AB8F6E}" type="presOf" srcId="{BAAEAD94-FCDA-48FC-A361-EAB1F0610DEC}" destId="{66C19F99-DD82-48EA-B13C-B58C0073B1E7}" srcOrd="0" destOrd="1" presId="urn:microsoft.com/office/officeart/2005/8/layout/hChevron3"/>
    <dgm:cxn modelId="{8FA224F0-9326-4D3D-A170-17B604B96C98}" type="presOf" srcId="{C43060C2-6094-4FDE-83D9-C38E4985BA54}" destId="{66C19F99-DD82-48EA-B13C-B58C0073B1E7}" srcOrd="0" destOrd="3" presId="urn:microsoft.com/office/officeart/2005/8/layout/hChevron3"/>
    <dgm:cxn modelId="{E08402F2-7366-46BA-8CCF-498CF98D5304}" srcId="{2CE5ABCE-7DEE-4E4A-B049-CCC40188ADFD}" destId="{BAAEAD94-FCDA-48FC-A361-EAB1F0610DEC}" srcOrd="0" destOrd="0" parTransId="{26846F13-9553-4949-A21C-A911E330974D}" sibTransId="{8FFD9C71-C0D1-4498-A225-E15B3CDD69EC}"/>
    <dgm:cxn modelId="{9F40A4FD-2EA3-4FED-8CDC-48C5EB9384E5}" type="presOf" srcId="{BFF33444-321A-42F2-9A45-EBCE1446AA58}" destId="{C60D7127-5614-4661-85B0-B29E933A35CE}" srcOrd="0" destOrd="0" presId="urn:microsoft.com/office/officeart/2005/8/layout/hChevron3"/>
    <dgm:cxn modelId="{6139E6F3-D784-40A4-A85F-178C3545BC55}" type="presParOf" srcId="{EE13B04B-FE37-48FC-9091-D3036310B701}" destId="{66C19F99-DD82-48EA-B13C-B58C0073B1E7}" srcOrd="0" destOrd="0" presId="urn:microsoft.com/office/officeart/2005/8/layout/hChevron3"/>
    <dgm:cxn modelId="{5761DDA7-B324-4D70-B0DC-FE5D1302942F}" type="presParOf" srcId="{EE13B04B-FE37-48FC-9091-D3036310B701}" destId="{5ED79927-EDE6-4A6D-8937-109E18544EFB}" srcOrd="1" destOrd="0" presId="urn:microsoft.com/office/officeart/2005/8/layout/hChevron3"/>
    <dgm:cxn modelId="{06CC0072-30A5-46D4-8121-6F6E763FBF66}" type="presParOf" srcId="{EE13B04B-FE37-48FC-9091-D3036310B701}" destId="{C60D7127-5614-4661-85B0-B29E933A35CE}" srcOrd="2"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C333B-C1EE-4276-9293-68B5A8FD1802}">
      <dsp:nvSpPr>
        <dsp:cNvPr id="0" name=""/>
        <dsp:cNvSpPr/>
      </dsp:nvSpPr>
      <dsp:spPr>
        <a:xfrm>
          <a:off x="0" y="534"/>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43655-028C-4CE1-8365-3AAF45389023}">
      <dsp:nvSpPr>
        <dsp:cNvPr id="0" name=""/>
        <dsp:cNvSpPr/>
      </dsp:nvSpPr>
      <dsp:spPr>
        <a:xfrm>
          <a:off x="378569" y="282115"/>
          <a:ext cx="688308" cy="68830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B89A1-2293-46C6-A7FD-D3CAA56CC960}">
      <dsp:nvSpPr>
        <dsp:cNvPr id="0" name=""/>
        <dsp:cNvSpPr/>
      </dsp:nvSpPr>
      <dsp:spPr>
        <a:xfrm>
          <a:off x="1445446" y="0"/>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889000">
            <a:lnSpc>
              <a:spcPct val="100000"/>
            </a:lnSpc>
            <a:spcBef>
              <a:spcPct val="0"/>
            </a:spcBef>
            <a:spcAft>
              <a:spcPct val="35000"/>
            </a:spcAft>
            <a:buNone/>
          </a:pPr>
          <a:r>
            <a:rPr lang="en-CA" sz="2000" kern="1200" dirty="0">
              <a:latin typeface="Arial" panose="020B0604020202020204" pitchFamily="34" charset="0"/>
              <a:cs typeface="Arial" panose="020B0604020202020204" pitchFamily="34" charset="0"/>
            </a:rPr>
            <a:t>Provide an overview of the progress on the draft CCFM Canadian Wildland Fire Prevention and Mitigation Strategy (the Strategy).</a:t>
          </a:r>
          <a:endParaRPr lang="en-US" sz="2000" kern="1200" dirty="0">
            <a:latin typeface="Arial" panose="020B0604020202020204" pitchFamily="34" charset="0"/>
            <a:cs typeface="Arial" panose="020B0604020202020204" pitchFamily="34" charset="0"/>
          </a:endParaRPr>
        </a:p>
      </dsp:txBody>
      <dsp:txXfrm>
        <a:off x="1445446" y="0"/>
        <a:ext cx="5738694" cy="1251469"/>
      </dsp:txXfrm>
    </dsp:sp>
    <dsp:sp modelId="{59D678EF-4810-4783-AD08-15718414C716}">
      <dsp:nvSpPr>
        <dsp:cNvPr id="0" name=""/>
        <dsp:cNvSpPr/>
      </dsp:nvSpPr>
      <dsp:spPr>
        <a:xfrm>
          <a:off x="0" y="1564871"/>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7259D-E075-4BB5-A0AE-CB5A9A00DE84}">
      <dsp:nvSpPr>
        <dsp:cNvPr id="0" name=""/>
        <dsp:cNvSpPr/>
      </dsp:nvSpPr>
      <dsp:spPr>
        <a:xfrm>
          <a:off x="378569" y="1846451"/>
          <a:ext cx="688308" cy="68830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BE389-778A-4C5B-B832-E5CD17C36021}">
      <dsp:nvSpPr>
        <dsp:cNvPr id="0" name=""/>
        <dsp:cNvSpPr/>
      </dsp:nvSpPr>
      <dsp:spPr>
        <a:xfrm>
          <a:off x="1445446" y="1564871"/>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889000">
            <a:lnSpc>
              <a:spcPct val="100000"/>
            </a:lnSpc>
            <a:spcBef>
              <a:spcPct val="0"/>
            </a:spcBef>
            <a:spcAft>
              <a:spcPct val="35000"/>
            </a:spcAft>
            <a:buNone/>
          </a:pPr>
          <a:r>
            <a:rPr lang="en-CA" sz="2000" kern="1200" dirty="0">
              <a:latin typeface="Arial" panose="020B0604020202020204" pitchFamily="34" charset="0"/>
              <a:cs typeface="Arial" panose="020B0604020202020204" pitchFamily="34" charset="0"/>
            </a:rPr>
            <a:t>Present the draft Strategy’s vision, goals, commitments and targets.</a:t>
          </a:r>
          <a:endParaRPr lang="en-US" sz="2000" kern="1200" dirty="0">
            <a:latin typeface="Arial" panose="020B0604020202020204" pitchFamily="34" charset="0"/>
            <a:cs typeface="Arial" panose="020B0604020202020204" pitchFamily="34" charset="0"/>
          </a:endParaRPr>
        </a:p>
      </dsp:txBody>
      <dsp:txXfrm>
        <a:off x="1445446" y="1564871"/>
        <a:ext cx="5738694" cy="1251469"/>
      </dsp:txXfrm>
    </dsp:sp>
    <dsp:sp modelId="{708B3220-01F3-4A2F-918E-F06634C52DEA}">
      <dsp:nvSpPr>
        <dsp:cNvPr id="0" name=""/>
        <dsp:cNvSpPr/>
      </dsp:nvSpPr>
      <dsp:spPr>
        <a:xfrm>
          <a:off x="0" y="3129207"/>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6CBE34-319B-473D-8476-FA38D00869C3}">
      <dsp:nvSpPr>
        <dsp:cNvPr id="0" name=""/>
        <dsp:cNvSpPr/>
      </dsp:nvSpPr>
      <dsp:spPr>
        <a:xfrm>
          <a:off x="378569" y="3410788"/>
          <a:ext cx="688308" cy="68830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E4D58-361A-4C8F-928C-A50AD08369DF}">
      <dsp:nvSpPr>
        <dsp:cNvPr id="0" name=""/>
        <dsp:cNvSpPr/>
      </dsp:nvSpPr>
      <dsp:spPr>
        <a:xfrm>
          <a:off x="1445446" y="3129207"/>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Receive feedback on various elements of the draft Strategy. </a:t>
          </a:r>
        </a:p>
      </dsp:txBody>
      <dsp:txXfrm>
        <a:off x="1445446" y="3129207"/>
        <a:ext cx="5738694" cy="1251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379F1-ABEC-4EB4-837B-AD49591DE4AE}">
      <dsp:nvSpPr>
        <dsp:cNvPr id="0" name=""/>
        <dsp:cNvSpPr/>
      </dsp:nvSpPr>
      <dsp:spPr>
        <a:xfrm>
          <a:off x="1920" y="62632"/>
          <a:ext cx="3046719" cy="2099189"/>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35AE1-714A-42D0-808D-F25EDAED707F}">
      <dsp:nvSpPr>
        <dsp:cNvPr id="0" name=""/>
        <dsp:cNvSpPr/>
      </dsp:nvSpPr>
      <dsp:spPr>
        <a:xfrm>
          <a:off x="1920"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endParaRPr lang="en-US" sz="5300" kern="1200" dirty="0"/>
        </a:p>
      </dsp:txBody>
      <dsp:txXfrm>
        <a:off x="1920" y="2161822"/>
        <a:ext cx="3046719" cy="1130333"/>
      </dsp:txXfrm>
    </dsp:sp>
    <dsp:sp modelId="{B174CA1C-0F91-43E2-B116-431D8E5386F5}">
      <dsp:nvSpPr>
        <dsp:cNvPr id="0" name=""/>
        <dsp:cNvSpPr/>
      </dsp:nvSpPr>
      <dsp:spPr>
        <a:xfrm>
          <a:off x="3353440" y="62632"/>
          <a:ext cx="3046719" cy="2099189"/>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50F16-A81C-4408-B1E9-250F99E71183}">
      <dsp:nvSpPr>
        <dsp:cNvPr id="0" name=""/>
        <dsp:cNvSpPr/>
      </dsp:nvSpPr>
      <dsp:spPr>
        <a:xfrm>
          <a:off x="3353440"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r>
            <a:rPr lang="en-US" sz="5300" kern="1200" dirty="0"/>
            <a:t>  </a:t>
          </a:r>
        </a:p>
      </dsp:txBody>
      <dsp:txXfrm>
        <a:off x="3353440" y="2161822"/>
        <a:ext cx="3046719" cy="1130333"/>
      </dsp:txXfrm>
    </dsp:sp>
    <dsp:sp modelId="{838292AD-758A-4CA0-B004-098CA23ED3DD}">
      <dsp:nvSpPr>
        <dsp:cNvPr id="0" name=""/>
        <dsp:cNvSpPr/>
      </dsp:nvSpPr>
      <dsp:spPr>
        <a:xfrm>
          <a:off x="6704959" y="62632"/>
          <a:ext cx="3046719" cy="2099189"/>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4E7E3-ED6F-4FDA-BE88-019D7F8FF99D}">
      <dsp:nvSpPr>
        <dsp:cNvPr id="0" name=""/>
        <dsp:cNvSpPr/>
      </dsp:nvSpPr>
      <dsp:spPr>
        <a:xfrm>
          <a:off x="6704959"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r>
            <a:rPr lang="en-US" sz="5300" kern="1200" dirty="0"/>
            <a:t> </a:t>
          </a:r>
        </a:p>
      </dsp:txBody>
      <dsp:txXfrm>
        <a:off x="6704959" y="2161822"/>
        <a:ext cx="3046719" cy="1130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9F7FF-5187-49F9-A144-FE2984902122}">
      <dsp:nvSpPr>
        <dsp:cNvPr id="0" name=""/>
        <dsp:cNvSpPr/>
      </dsp:nvSpPr>
      <dsp:spPr>
        <a:xfrm>
          <a:off x="2" y="0"/>
          <a:ext cx="5869013" cy="3292474"/>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3B621-A54B-4F72-8914-F72287E60E08}">
      <dsp:nvSpPr>
        <dsp:cNvPr id="0" name=""/>
        <dsp:cNvSpPr/>
      </dsp:nvSpPr>
      <dsp:spPr>
        <a:xfrm>
          <a:off x="262627" y="944268"/>
          <a:ext cx="1889089" cy="13169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Prevention and Mitigation</a:t>
          </a:r>
        </a:p>
      </dsp:txBody>
      <dsp:txXfrm>
        <a:off x="326917" y="1008558"/>
        <a:ext cx="1760509" cy="1188409"/>
      </dsp:txXfrm>
    </dsp:sp>
    <dsp:sp modelId="{2D0848F6-56C7-41DE-BDDA-28954E878858}">
      <dsp:nvSpPr>
        <dsp:cNvPr id="0" name=""/>
        <dsp:cNvSpPr/>
      </dsp:nvSpPr>
      <dsp:spPr>
        <a:xfrm>
          <a:off x="2791220" y="944281"/>
          <a:ext cx="1895606" cy="1317937"/>
        </a:xfrm>
        <a:prstGeom prst="roundRect">
          <a:avLst/>
        </a:prstGeom>
        <a:solidFill>
          <a:schemeClr val="accent4">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Whole-of-Society </a:t>
          </a:r>
          <a:r>
            <a:rPr lang="en-US" sz="2400" strike="noStrike" kern="1200" dirty="0">
              <a:latin typeface="Arial" panose="020B0604020202020204" pitchFamily="34" charset="0"/>
              <a:cs typeface="Arial" panose="020B0604020202020204" pitchFamily="34" charset="0"/>
            </a:rPr>
            <a:t>Action</a:t>
          </a:r>
        </a:p>
      </dsp:txBody>
      <dsp:txXfrm>
        <a:off x="2855556" y="1008617"/>
        <a:ext cx="1766934" cy="1189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92A2A-3E07-4F69-806A-5F2C67719C35}">
      <dsp:nvSpPr>
        <dsp:cNvPr id="0" name=""/>
        <dsp:cNvSpPr/>
      </dsp:nvSpPr>
      <dsp:spPr>
        <a:xfrm>
          <a:off x="0" y="0"/>
          <a:ext cx="11210824" cy="162839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latin typeface="Arial" panose="020B0604020202020204" pitchFamily="34" charset="0"/>
              <a:cs typeface="Arial" panose="020B0604020202020204" pitchFamily="34" charset="0"/>
            </a:rPr>
            <a:t>Seeks to provide…</a:t>
          </a:r>
        </a:p>
        <a:p>
          <a:pPr marL="171450" lvl="1" indent="-171450" algn="l" defTabSz="755650">
            <a:lnSpc>
              <a:spcPct val="90000"/>
            </a:lnSpc>
            <a:spcBef>
              <a:spcPct val="0"/>
            </a:spcBef>
            <a:spcAft>
              <a:spcPct val="15000"/>
            </a:spcAft>
            <a:buChar char="•"/>
          </a:pPr>
          <a:r>
            <a:rPr lang="en-CA" sz="1700" kern="1200" dirty="0">
              <a:latin typeface="Arial" panose="020B0604020202020204" pitchFamily="34" charset="0"/>
              <a:ea typeface="DengXian" panose="02010600030101010101" pitchFamily="2" charset="-122"/>
              <a:cs typeface="Arial" panose="020B0604020202020204" pitchFamily="34" charset="0"/>
            </a:rPr>
            <a:t>A pan-Canadian vision of wildland fire prevention and mitigation with </a:t>
          </a:r>
          <a:r>
            <a:rPr lang="en-CA" sz="1700" kern="1200" dirty="0">
              <a:latin typeface="Arial" panose="020B0604020202020204" pitchFamily="34" charset="0"/>
              <a:ea typeface="Times New Roman" panose="02020603050405020304" pitchFamily="18" charset="0"/>
              <a:cs typeface="Arial" panose="020B0604020202020204" pitchFamily="34" charset="0"/>
            </a:rPr>
            <a:t>flexible </a:t>
          </a:r>
          <a:r>
            <a:rPr lang="en-CA" sz="1700" kern="1200" dirty="0">
              <a:latin typeface="Arial" panose="020B0604020202020204" pitchFamily="34" charset="0"/>
              <a:ea typeface="DengXian" panose="02010600030101010101" pitchFamily="2" charset="-122"/>
              <a:cs typeface="Arial" panose="020B0604020202020204" pitchFamily="34" charset="0"/>
            </a:rPr>
            <a:t>implementation.</a:t>
          </a:r>
          <a:endParaRPr lang="en-US" sz="1700" i="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latin typeface="Arial" panose="020B0604020202020204" pitchFamily="34" charset="0"/>
              <a:cs typeface="Arial" panose="020B0604020202020204" pitchFamily="34" charset="0"/>
            </a:rPr>
            <a:t>Shared goals and coordinated action that will complement and build on the prevention and mitigation work of partners.</a:t>
          </a:r>
          <a:endParaRPr lang="en-US" sz="1700" i="0" kern="1200" dirty="0">
            <a:latin typeface="Arial" panose="020B0604020202020204" pitchFamily="34" charset="0"/>
            <a:cs typeface="Arial" panose="020B0604020202020204" pitchFamily="34" charset="0"/>
          </a:endParaRPr>
        </a:p>
      </dsp:txBody>
      <dsp:txXfrm>
        <a:off x="2405004" y="0"/>
        <a:ext cx="8805820" cy="1628392"/>
      </dsp:txXfrm>
    </dsp:sp>
    <dsp:sp modelId="{0743E372-5180-4B5A-8CD9-5098BB9405AD}">
      <dsp:nvSpPr>
        <dsp:cNvPr id="0" name=""/>
        <dsp:cNvSpPr/>
      </dsp:nvSpPr>
      <dsp:spPr>
        <a:xfrm>
          <a:off x="470195" y="308046"/>
          <a:ext cx="1627453" cy="10122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32000" b="-3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F7A5324-7747-4F9E-936C-0CECD2022867}">
      <dsp:nvSpPr>
        <dsp:cNvPr id="0" name=""/>
        <dsp:cNvSpPr/>
      </dsp:nvSpPr>
      <dsp:spPr>
        <a:xfrm>
          <a:off x="0" y="1791231"/>
          <a:ext cx="11210824" cy="1628392"/>
        </a:xfrm>
        <a:prstGeom prst="roundRect">
          <a:avLst>
            <a:gd name="adj" fmla="val 10000"/>
          </a:avLst>
        </a:prstGeom>
        <a:solidFill>
          <a:schemeClr val="accent3">
            <a:hueOff val="-2790486"/>
            <a:satOff val="-15286"/>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latin typeface="Arial" panose="020B0604020202020204" pitchFamily="34" charset="0"/>
              <a:cs typeface="Arial" panose="020B0604020202020204" pitchFamily="34" charset="0"/>
            </a:rPr>
            <a:t>Informed by….</a:t>
          </a:r>
        </a:p>
        <a:p>
          <a:pPr marL="171450" lvl="1" indent="-171450" algn="l" defTabSz="800100">
            <a:lnSpc>
              <a:spcPct val="90000"/>
            </a:lnSpc>
            <a:spcBef>
              <a:spcPct val="0"/>
            </a:spcBef>
            <a:spcAft>
              <a:spcPct val="15000"/>
            </a:spcAft>
            <a:buChar char="•"/>
          </a:pPr>
          <a:r>
            <a:rPr lang="en-US" sz="1800" i="0" kern="1200" dirty="0">
              <a:latin typeface="Arial" panose="020B0604020202020204" pitchFamily="34" charset="0"/>
              <a:cs typeface="Arial" panose="020B0604020202020204" pitchFamily="34" charset="0"/>
            </a:rPr>
            <a:t>A whole-of-society approach: input from coast to coast to coast, many voices from a broad variety of sectors, groups, and organizations to develop pan-Canadian approaches to wildland fire resilience.</a:t>
          </a:r>
        </a:p>
      </dsp:txBody>
      <dsp:txXfrm>
        <a:off x="2405004" y="1791231"/>
        <a:ext cx="8805820" cy="1628392"/>
      </dsp:txXfrm>
    </dsp:sp>
    <dsp:sp modelId="{D9D9E47D-81F8-4597-8EAA-1F96F2B86239}">
      <dsp:nvSpPr>
        <dsp:cNvPr id="0" name=""/>
        <dsp:cNvSpPr/>
      </dsp:nvSpPr>
      <dsp:spPr>
        <a:xfrm>
          <a:off x="427437" y="2094366"/>
          <a:ext cx="1712969" cy="102212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35000" b="-3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2217C81-3DD8-4CE3-B8B2-EAAABCEEA7CF}">
      <dsp:nvSpPr>
        <dsp:cNvPr id="0" name=""/>
        <dsp:cNvSpPr/>
      </dsp:nvSpPr>
      <dsp:spPr>
        <a:xfrm>
          <a:off x="0" y="3582462"/>
          <a:ext cx="11210824" cy="1628392"/>
        </a:xfrm>
        <a:prstGeom prst="roundRect">
          <a:avLst>
            <a:gd name="adj" fmla="val 10000"/>
          </a:avLst>
        </a:prstGeom>
        <a:solidFill>
          <a:schemeClr val="accent3">
            <a:hueOff val="-5580973"/>
            <a:satOff val="-30571"/>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latin typeface="Arial" panose="020B0604020202020204" pitchFamily="34" charset="0"/>
              <a:cs typeface="Arial" panose="020B0604020202020204" pitchFamily="34" charset="0"/>
            </a:rPr>
            <a:t>Achieved through…</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latin typeface="Arial" panose="020B0604020202020204" pitchFamily="34" charset="0"/>
              <a:cs typeface="Arial" panose="020B0604020202020204" pitchFamily="34" charset="0"/>
            </a:rPr>
            <a:t>Equity, inclusivity and self-determination, further advancing reconciliation in a meaningful way. </a:t>
          </a:r>
          <a:endParaRPr lang="en-US" sz="1800" i="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latin typeface="Arial" panose="020B0604020202020204" pitchFamily="34" charset="0"/>
              <a:cs typeface="Arial" panose="020B0604020202020204" pitchFamily="34" charset="0"/>
            </a:rPr>
            <a:t>A living document, that will evolve as progress is made and whole-of-society partners continue to shape the Strategy. </a:t>
          </a:r>
          <a:endParaRPr lang="en-US" sz="1800" i="0" kern="1200" dirty="0">
            <a:latin typeface="Arial" panose="020B0604020202020204" pitchFamily="34" charset="0"/>
            <a:cs typeface="Arial" panose="020B0604020202020204" pitchFamily="34" charset="0"/>
          </a:endParaRPr>
        </a:p>
      </dsp:txBody>
      <dsp:txXfrm>
        <a:off x="2405004" y="3582462"/>
        <a:ext cx="8805820" cy="1628392"/>
      </dsp:txXfrm>
    </dsp:sp>
    <dsp:sp modelId="{09F3571B-F974-43E8-B72F-1909FD00E760}">
      <dsp:nvSpPr>
        <dsp:cNvPr id="0" name=""/>
        <dsp:cNvSpPr/>
      </dsp:nvSpPr>
      <dsp:spPr>
        <a:xfrm>
          <a:off x="406069" y="3827164"/>
          <a:ext cx="1755704" cy="1138988"/>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0C4F2-EC68-4808-8477-B1138DA15608}">
      <dsp:nvSpPr>
        <dsp:cNvPr id="0" name=""/>
        <dsp:cNvSpPr/>
      </dsp:nvSpPr>
      <dsp:spPr>
        <a:xfrm>
          <a:off x="8262" y="-180000"/>
          <a:ext cx="4880787" cy="360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l"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Five Roundtables</a:t>
          </a:r>
        </a:p>
      </dsp:txBody>
      <dsp:txXfrm>
        <a:off x="8262" y="-180000"/>
        <a:ext cx="4880787" cy="360000"/>
      </dsp:txXfrm>
    </dsp:sp>
    <dsp:sp modelId="{36C23D91-BF75-4D66-8452-7AE91687DFCB}">
      <dsp:nvSpPr>
        <dsp:cNvPr id="0" name=""/>
        <dsp:cNvSpPr/>
      </dsp:nvSpPr>
      <dsp:spPr>
        <a:xfrm>
          <a:off x="8262" y="180000"/>
          <a:ext cx="4880787" cy="38699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Dialogue launch</a:t>
          </a: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Indigenous Peoples perspectives on prevention and mitigation</a:t>
          </a: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Safe communities and infrastructure</a:t>
          </a: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Financial instruments to support resilience</a:t>
          </a: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Wildland fire and forest management</a:t>
          </a:r>
        </a:p>
      </dsp:txBody>
      <dsp:txXfrm>
        <a:off x="8262" y="180000"/>
        <a:ext cx="4880787" cy="3869935"/>
      </dsp:txXfrm>
    </dsp:sp>
    <dsp:sp modelId="{D67F39C2-8BE9-411E-AEA1-5CECECD19A25}">
      <dsp:nvSpPr>
        <dsp:cNvPr id="0" name=""/>
        <dsp:cNvSpPr/>
      </dsp:nvSpPr>
      <dsp:spPr>
        <a:xfrm>
          <a:off x="5578574" y="-180000"/>
          <a:ext cx="5377358" cy="360000"/>
        </a:xfrm>
        <a:prstGeom prst="rect">
          <a:avLst/>
        </a:prstGeom>
        <a:solidFill>
          <a:schemeClr val="accent3">
            <a:hueOff val="-5580973"/>
            <a:satOff val="-30571"/>
            <a:lumOff val="9412"/>
            <a:alphaOff val="0"/>
          </a:schemeClr>
        </a:solidFill>
        <a:ln w="12700" cap="flat" cmpd="sng" algn="ctr">
          <a:solidFill>
            <a:schemeClr val="accent3">
              <a:hueOff val="-5580973"/>
              <a:satOff val="-30571"/>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What We Heard Report Key Themes</a:t>
          </a:r>
        </a:p>
      </dsp:txBody>
      <dsp:txXfrm>
        <a:off x="5578574" y="-180000"/>
        <a:ext cx="5377358" cy="360000"/>
      </dsp:txXfrm>
    </dsp:sp>
    <dsp:sp modelId="{5CF1A9DF-3FCD-4CFB-8EDB-D1327F339957}">
      <dsp:nvSpPr>
        <dsp:cNvPr id="0" name=""/>
        <dsp:cNvSpPr/>
      </dsp:nvSpPr>
      <dsp:spPr>
        <a:xfrm>
          <a:off x="5571692" y="180000"/>
          <a:ext cx="5391122" cy="3869935"/>
        </a:xfrm>
        <a:prstGeom prst="rect">
          <a:avLst/>
        </a:prstGeom>
        <a:solidFill>
          <a:schemeClr val="accent3">
            <a:tint val="40000"/>
            <a:alpha val="90000"/>
            <a:hueOff val="-5979172"/>
            <a:satOff val="-247"/>
            <a:lumOff val="870"/>
            <a:alphaOff val="0"/>
          </a:schemeClr>
        </a:solidFill>
        <a:ln w="12700" cap="flat" cmpd="sng" algn="ctr">
          <a:solidFill>
            <a:schemeClr val="accent3">
              <a:tint val="40000"/>
              <a:alpha val="90000"/>
              <a:hueOff val="-5979172"/>
              <a:satOff val="-247"/>
              <a:lumOff val="8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latin typeface="Arial" panose="020B0604020202020204" pitchFamily="34" charset="0"/>
              <a:cs typeface="Arial" panose="020B0604020202020204" pitchFamily="34" charset="0"/>
            </a:rPr>
            <a:t>Staying the course is not an option; the time for change is now</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effectLst/>
              <a:latin typeface="Arial" panose="020B0604020202020204" pitchFamily="34" charset="0"/>
              <a:ea typeface="Calibri" panose="020F0502020204030204" pitchFamily="34" charset="0"/>
              <a:cs typeface="Arial" panose="020B0604020202020204" pitchFamily="34" charset="0"/>
            </a:rPr>
            <a:t>Indigenous Peoples and their knowledge must be recognized, respected, and included in Canada’s wildland fire management.</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effectLst/>
              <a:latin typeface="Arial" panose="020B0604020202020204" pitchFamily="34" charset="0"/>
              <a:ea typeface="Calibri" panose="020F0502020204030204" pitchFamily="34" charset="0"/>
              <a:cs typeface="Arial" panose="020B0604020202020204" pitchFamily="34" charset="0"/>
            </a:rPr>
            <a:t>A whole-of-society approach is mandatory; government leadership is critical</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err="1">
              <a:effectLst/>
              <a:latin typeface="Arial" panose="020B0604020202020204" pitchFamily="34" charset="0"/>
              <a:ea typeface="Calibri" panose="020F0502020204030204" pitchFamily="34" charset="0"/>
              <a:cs typeface="Arial" panose="020B0604020202020204" pitchFamily="34" charset="0"/>
            </a:rPr>
            <a:t>FireSmart</a:t>
          </a:r>
          <a:r>
            <a:rPr lang="en-US" sz="1400" kern="1200" baseline="30000" dirty="0" err="1">
              <a:effectLst/>
              <a:latin typeface="Arial" panose="020B0604020202020204" pitchFamily="34" charset="0"/>
              <a:ea typeface="Calibri" panose="020F0502020204030204" pitchFamily="34" charset="0"/>
              <a:cs typeface="Arial" panose="020B0604020202020204" pitchFamily="34" charset="0"/>
            </a:rPr>
            <a:t>TM</a:t>
          </a:r>
          <a:r>
            <a:rPr lang="en-US" sz="1400" kern="1200" baseline="30000" dirty="0">
              <a:effectLst/>
              <a:latin typeface="Arial" panose="020B0604020202020204" pitchFamily="34" charset="0"/>
              <a:ea typeface="Calibri" panose="020F0502020204030204" pitchFamily="34" charset="0"/>
              <a:cs typeface="Arial" panose="020B0604020202020204" pitchFamily="34" charset="0"/>
            </a:rPr>
            <a:t> </a:t>
          </a:r>
          <a:r>
            <a:rPr lang="en-US" sz="1400" kern="1200" dirty="0">
              <a:effectLst/>
              <a:latin typeface="Arial" panose="020B0604020202020204" pitchFamily="34" charset="0"/>
              <a:ea typeface="Calibri" panose="020F0502020204030204" pitchFamily="34" charset="0"/>
              <a:cs typeface="Arial" panose="020B0604020202020204" pitchFamily="34" charset="0"/>
            </a:rPr>
            <a:t>Canada works but needs to become a truly national program</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effectLst/>
              <a:latin typeface="Arial" panose="020B0604020202020204" pitchFamily="34" charset="0"/>
              <a:ea typeface="Calibri" panose="020F0502020204030204" pitchFamily="34" charset="0"/>
              <a:cs typeface="Arial" panose="020B0604020202020204" pitchFamily="34" charset="0"/>
            </a:rPr>
            <a:t>Wildland fire is a climate change adaptation issue; responses and activities must align with other adaptation efforts</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effectLst/>
              <a:latin typeface="Arial" panose="020B0604020202020204" pitchFamily="34" charset="0"/>
              <a:ea typeface="Calibri" panose="020F0502020204030204" pitchFamily="34" charset="0"/>
              <a:cs typeface="Arial" panose="020B0604020202020204" pitchFamily="34" charset="0"/>
            </a:rPr>
            <a:t>.Access to data is critical to inform resilience-building activities</a:t>
          </a: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effectLst/>
              <a:latin typeface="Arial" panose="020B0604020202020204" pitchFamily="34" charset="0"/>
              <a:ea typeface="Calibri" panose="020F0502020204030204" pitchFamily="34" charset="0"/>
              <a:cs typeface="Arial" panose="020B0604020202020204" pitchFamily="34" charset="0"/>
            </a:rPr>
            <a:t>Stable and significant investments are needed now to avoid guaranteed disaster response costs in the future</a:t>
          </a: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dsp:txBody>
      <dsp:txXfrm>
        <a:off x="5571692" y="180000"/>
        <a:ext cx="5391122" cy="3869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5BB09-4FC1-4E8E-90BF-F306D39CC3EB}">
      <dsp:nvSpPr>
        <dsp:cNvPr id="0" name=""/>
        <dsp:cNvSpPr/>
      </dsp:nvSpPr>
      <dsp:spPr>
        <a:xfrm>
          <a:off x="0" y="365058"/>
          <a:ext cx="10787940" cy="1883700"/>
        </a:xfrm>
        <a:prstGeom prst="rect">
          <a:avLst/>
        </a:prstGeom>
        <a:solidFill>
          <a:schemeClr val="bg1">
            <a:lumMod val="95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264" tIns="479044" rIns="837264" bIns="128016" numCol="1" spcCol="1270" anchor="t" anchorCtr="0">
          <a:noAutofit/>
        </a:bodyPr>
        <a:lstStyle/>
        <a:p>
          <a:pPr marL="171450" lvl="1" indent="-171450" algn="l" defTabSz="800100">
            <a:lnSpc>
              <a:spcPct val="90000"/>
            </a:lnSpc>
            <a:spcBef>
              <a:spcPct val="0"/>
            </a:spcBef>
            <a:spcAft>
              <a:spcPts val="600"/>
            </a:spcAft>
            <a:buChar char="•"/>
          </a:pPr>
          <a:r>
            <a:rPr lang="en-CA" sz="1800" kern="1200" dirty="0">
              <a:latin typeface="Arial" panose="020B0604020202020204" pitchFamily="34" charset="0"/>
              <a:cs typeface="Arial" panose="020B0604020202020204" pitchFamily="34" charset="0"/>
            </a:rPr>
            <a:t>Between February 2022 (the Dialogue) and the 2023 summer engagement sessions, the CCFM and Federal, Provincial and Territorial agencies have engaged with over 550-600 participants, including 209 Indigenous communities and organizations. </a:t>
          </a:r>
        </a:p>
        <a:p>
          <a:pPr marL="171450" lvl="1" indent="-171450" algn="l" defTabSz="800100">
            <a:lnSpc>
              <a:spcPct val="90000"/>
            </a:lnSpc>
            <a:spcBef>
              <a:spcPct val="0"/>
            </a:spcBef>
            <a:spcAft>
              <a:spcPts val="600"/>
            </a:spcAft>
            <a:buChar char="•"/>
          </a:pPr>
          <a:r>
            <a:rPr lang="en-CA" sz="1800" kern="1200" dirty="0">
              <a:latin typeface="Arial" panose="020B0604020202020204" pitchFamily="34" charset="0"/>
              <a:cs typeface="Arial" panose="020B0604020202020204" pitchFamily="34" charset="0"/>
            </a:rPr>
            <a:t>Engagement was challenging due the extraordinary 2023 wildland fire season, multiple competing priorities and limited resource capacities. </a:t>
          </a:r>
        </a:p>
      </dsp:txBody>
      <dsp:txXfrm>
        <a:off x="0" y="365058"/>
        <a:ext cx="10787940" cy="1883700"/>
      </dsp:txXfrm>
    </dsp:sp>
    <dsp:sp modelId="{60CABA6F-B8EB-4FAD-9C15-F1BB19C8AF85}">
      <dsp:nvSpPr>
        <dsp:cNvPr id="0" name=""/>
        <dsp:cNvSpPr/>
      </dsp:nvSpPr>
      <dsp:spPr>
        <a:xfrm>
          <a:off x="539397" y="25578"/>
          <a:ext cx="7551558" cy="678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431" tIns="0" rIns="285431" bIns="0" numCol="1" spcCol="1270" anchor="ctr" anchorCtr="0">
          <a:noAutofit/>
        </a:bodyPr>
        <a:lstStyle/>
        <a:p>
          <a:pPr marL="0" lvl="0" indent="0" algn="l" defTabSz="1022350">
            <a:lnSpc>
              <a:spcPct val="90000"/>
            </a:lnSpc>
            <a:spcBef>
              <a:spcPct val="0"/>
            </a:spcBef>
            <a:spcAft>
              <a:spcPct val="35000"/>
            </a:spcAft>
            <a:buNone/>
          </a:pPr>
          <a:r>
            <a:rPr lang="en-CA" sz="2300" b="1" kern="1200" dirty="0">
              <a:latin typeface="Arial" panose="020B0604020202020204" pitchFamily="34" charset="0"/>
              <a:cs typeface="Arial" panose="020B0604020202020204" pitchFamily="34" charset="0"/>
            </a:rPr>
            <a:t>Engagement to date</a:t>
          </a:r>
        </a:p>
      </dsp:txBody>
      <dsp:txXfrm>
        <a:off x="572541" y="58722"/>
        <a:ext cx="7485270" cy="612672"/>
      </dsp:txXfrm>
    </dsp:sp>
    <dsp:sp modelId="{1B9B9E06-F057-4285-B730-742BD35F914C}">
      <dsp:nvSpPr>
        <dsp:cNvPr id="0" name=""/>
        <dsp:cNvSpPr/>
      </dsp:nvSpPr>
      <dsp:spPr>
        <a:xfrm>
          <a:off x="0" y="2712438"/>
          <a:ext cx="10787940" cy="2680650"/>
        </a:xfrm>
        <a:prstGeom prst="rect">
          <a:avLst/>
        </a:prstGeom>
        <a:solidFill>
          <a:schemeClr val="bg1">
            <a:lumMod val="95000"/>
            <a:alpha val="90000"/>
          </a:schemeClr>
        </a:solidFill>
        <a:ln w="12700" cap="flat" cmpd="sng" algn="ctr">
          <a:solidFill>
            <a:schemeClr val="accent3">
              <a:hueOff val="-5580973"/>
              <a:satOff val="-30571"/>
              <a:lumOff val="9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264" tIns="479044" rIns="837264" bIns="128016" numCol="1" spcCol="1270" anchor="t" anchorCtr="0">
          <a:noAutofit/>
        </a:bodyPr>
        <a:lstStyle/>
        <a:p>
          <a:pPr marL="171450" lvl="1" indent="-171450" algn="l" defTabSz="800100">
            <a:lnSpc>
              <a:spcPct val="90000"/>
            </a:lnSpc>
            <a:spcBef>
              <a:spcPct val="0"/>
            </a:spcBef>
            <a:spcAft>
              <a:spcPts val="600"/>
            </a:spcAft>
            <a:buChar char="•"/>
          </a:pPr>
          <a:r>
            <a:rPr lang="en-CA" sz="1800" kern="1200" dirty="0">
              <a:effectLst/>
              <a:latin typeface="Arial" panose="020B0604020202020204" pitchFamily="34" charset="0"/>
              <a:ea typeface="Calibri" panose="020F0502020204030204" pitchFamily="34" charset="0"/>
              <a:cs typeface="Arial" panose="020B0604020202020204" pitchFamily="34" charset="0"/>
            </a:rPr>
            <a:t>The CCFM is committed to continuing to strengthen existing relationships and build new ones with </a:t>
          </a:r>
          <a:r>
            <a:rPr lang="en-CA" sz="1800" kern="1200" dirty="0">
              <a:latin typeface="Arial" panose="020B0604020202020204" pitchFamily="34" charset="0"/>
              <a:ea typeface="Calibri" panose="020F0502020204030204" pitchFamily="34" charset="0"/>
              <a:cs typeface="Arial" panose="020B0604020202020204" pitchFamily="34" charset="0"/>
            </a:rPr>
            <a:t>whole-of-</a:t>
          </a:r>
          <a:r>
            <a:rPr lang="en-CA" sz="1800" kern="1200" dirty="0">
              <a:effectLst/>
              <a:latin typeface="Arial" panose="020B0604020202020204" pitchFamily="34" charset="0"/>
              <a:ea typeface="Calibri" panose="020F0502020204030204" pitchFamily="34" charset="0"/>
              <a:cs typeface="Arial" panose="020B0604020202020204" pitchFamily="34" charset="0"/>
            </a:rPr>
            <a:t>society partners to enhance Canada’s resilience to wildland fires. </a:t>
          </a:r>
          <a:endParaRPr lang="en-C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ts val="600"/>
            </a:spcAft>
            <a:buChar char="•"/>
          </a:pPr>
          <a:r>
            <a:rPr lang="en-CA" sz="1800" b="1" kern="1200" dirty="0">
              <a:latin typeface="Arial" panose="020B0604020202020204" pitchFamily="34" charset="0"/>
              <a:cs typeface="Arial" panose="020B0604020202020204" pitchFamily="34" charset="0"/>
            </a:rPr>
            <a:t>On</a:t>
          </a:r>
          <a:r>
            <a:rPr lang="en-CA" sz="1800" kern="1200" dirty="0">
              <a:latin typeface="Arial" panose="020B0604020202020204" pitchFamily="34" charset="0"/>
              <a:cs typeface="Arial" panose="020B0604020202020204" pitchFamily="34" charset="0"/>
            </a:rPr>
            <a:t> </a:t>
          </a:r>
          <a:r>
            <a:rPr lang="en-CA" sz="1800" b="1" kern="1200" dirty="0">
              <a:latin typeface="Arial" panose="020B0604020202020204" pitchFamily="34" charset="0"/>
              <a:cs typeface="Arial" panose="020B0604020202020204" pitchFamily="34" charset="0"/>
            </a:rPr>
            <a:t>Thursday March 21, 2024, an engagement session will be held </a:t>
          </a:r>
          <a:r>
            <a:rPr lang="en-CA" sz="1800" kern="1200" dirty="0">
              <a:latin typeface="Arial" panose="020B0604020202020204" pitchFamily="34" charset="0"/>
              <a:cs typeface="Arial" panose="020B0604020202020204" pitchFamily="34" charset="0"/>
            </a:rPr>
            <a:t>for 2022 Canadian Dialogue Indigenous communities and organizations to obtain feedback on </a:t>
          </a:r>
          <a:r>
            <a:rPr lang="en-US" sz="1800" kern="1200" dirty="0">
              <a:latin typeface="Arial" panose="020B0604020202020204" pitchFamily="34" charset="0"/>
              <a:cs typeface="Arial" panose="020B0604020202020204" pitchFamily="34" charset="0"/>
            </a:rPr>
            <a:t>various elements of the draft Strategy. </a:t>
          </a:r>
          <a:endParaRPr lang="en-C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ts val="600"/>
            </a:spcAft>
            <a:buChar char="•"/>
          </a:pPr>
          <a:r>
            <a:rPr lang="en-US" sz="1800" b="1" kern="1200" dirty="0">
              <a:latin typeface="Arial" panose="020B0604020202020204" pitchFamily="34" charset="0"/>
              <a:cs typeface="Arial" panose="020B0604020202020204" pitchFamily="34" charset="0"/>
            </a:rPr>
            <a:t>By Thursday, March 28, 2024, </a:t>
          </a:r>
          <a:r>
            <a:rPr lang="en-US" sz="1800" b="0" kern="1200" dirty="0">
              <a:latin typeface="Arial" panose="020B0604020202020204" pitchFamily="34" charset="0"/>
              <a:cs typeface="Arial" panose="020B0604020202020204" pitchFamily="34" charset="0"/>
            </a:rPr>
            <a:t>your </a:t>
          </a:r>
          <a:r>
            <a:rPr lang="en-US" sz="1800" kern="1200" dirty="0">
              <a:latin typeface="Arial" panose="020B0604020202020204" pitchFamily="34" charset="0"/>
              <a:cs typeface="Arial" panose="020B0604020202020204" pitchFamily="34" charset="0"/>
            </a:rPr>
            <a:t>written comments and questions on the draft Strategy components may be directed to the CCFM Wildland Fire Management Working Group: </a:t>
          </a:r>
          <a:r>
            <a:rPr lang="en-US" sz="1800" kern="1200" dirty="0">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wfmwg-gtgff@nrcan-rncan.gc.ca.</a:t>
          </a:r>
          <a:endParaRPr lang="en-CA" sz="1800" strike="sngStrike" kern="1200" dirty="0">
            <a:latin typeface="Arial" panose="020B0604020202020204" pitchFamily="34" charset="0"/>
            <a:cs typeface="Arial" panose="020B0604020202020204" pitchFamily="34" charset="0"/>
          </a:endParaRPr>
        </a:p>
      </dsp:txBody>
      <dsp:txXfrm>
        <a:off x="0" y="2712438"/>
        <a:ext cx="10787940" cy="2680650"/>
      </dsp:txXfrm>
    </dsp:sp>
    <dsp:sp modelId="{CB0D0BC5-ADBD-441E-AC31-F6D011E9849C}">
      <dsp:nvSpPr>
        <dsp:cNvPr id="0" name=""/>
        <dsp:cNvSpPr/>
      </dsp:nvSpPr>
      <dsp:spPr>
        <a:xfrm>
          <a:off x="539397" y="2372958"/>
          <a:ext cx="7551558" cy="678960"/>
        </a:xfrm>
        <a:prstGeom prst="roundRect">
          <a:avLst/>
        </a:prstGeom>
        <a:solidFill>
          <a:schemeClr val="accent3">
            <a:hueOff val="-5580973"/>
            <a:satOff val="-30571"/>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431" tIns="0" rIns="285431" bIns="0" numCol="1" spcCol="1270" anchor="ctr" anchorCtr="0">
          <a:noAutofit/>
        </a:bodyPr>
        <a:lstStyle/>
        <a:p>
          <a:pPr marL="0" lvl="0" indent="0" algn="l" defTabSz="1022350">
            <a:lnSpc>
              <a:spcPct val="90000"/>
            </a:lnSpc>
            <a:spcBef>
              <a:spcPct val="0"/>
            </a:spcBef>
            <a:spcAft>
              <a:spcPct val="35000"/>
            </a:spcAft>
            <a:buNone/>
          </a:pPr>
          <a:r>
            <a:rPr lang="en-CA" sz="2300" b="1" kern="1200" dirty="0">
              <a:latin typeface="Arial" panose="020B0604020202020204" pitchFamily="34" charset="0"/>
              <a:cs typeface="Arial" panose="020B0604020202020204" pitchFamily="34" charset="0"/>
            </a:rPr>
            <a:t>What’s next</a:t>
          </a:r>
        </a:p>
      </dsp:txBody>
      <dsp:txXfrm>
        <a:off x="572541" y="2406102"/>
        <a:ext cx="7485270" cy="6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C333B-C1EE-4276-9293-68B5A8FD1802}">
      <dsp:nvSpPr>
        <dsp:cNvPr id="0" name=""/>
        <dsp:cNvSpPr/>
      </dsp:nvSpPr>
      <dsp:spPr>
        <a:xfrm>
          <a:off x="0" y="881362"/>
          <a:ext cx="7502715" cy="162713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43655-028C-4CE1-8365-3AAF45389023}">
      <dsp:nvSpPr>
        <dsp:cNvPr id="0" name=""/>
        <dsp:cNvSpPr/>
      </dsp:nvSpPr>
      <dsp:spPr>
        <a:xfrm>
          <a:off x="492207" y="1247466"/>
          <a:ext cx="894921" cy="89492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B89A1-2293-46C6-A7FD-D3CAA56CC960}">
      <dsp:nvSpPr>
        <dsp:cNvPr id="0" name=""/>
        <dsp:cNvSpPr/>
      </dsp:nvSpPr>
      <dsp:spPr>
        <a:xfrm>
          <a:off x="1879335" y="881362"/>
          <a:ext cx="5623379" cy="162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5" tIns="172205" rIns="172205" bIns="172205" numCol="1" spcCol="1270" anchor="ctr" anchorCtr="0">
          <a:noAutofit/>
        </a:bodyPr>
        <a:lstStyle/>
        <a:p>
          <a:pPr marL="0" lvl="0" indent="0" algn="l" defTabSz="889000">
            <a:lnSpc>
              <a:spcPct val="100000"/>
            </a:lnSpc>
            <a:spcBef>
              <a:spcPct val="0"/>
            </a:spcBef>
            <a:spcAft>
              <a:spcPct val="35000"/>
            </a:spcAft>
            <a:buNone/>
          </a:pPr>
          <a:r>
            <a:rPr lang="en-CA" sz="2000" kern="1200" dirty="0">
              <a:latin typeface="Arial" panose="020B0604020202020204" pitchFamily="34" charset="0"/>
              <a:cs typeface="Arial" panose="020B0604020202020204" pitchFamily="34" charset="0"/>
            </a:rPr>
            <a:t>Do the draft Strategy’s vision, goals, commitments and targets resonate with you? Why or why not?</a:t>
          </a:r>
          <a:endParaRPr lang="en-US" sz="2000" kern="1200" dirty="0">
            <a:latin typeface="Arial" panose="020B0604020202020204" pitchFamily="34" charset="0"/>
            <a:cs typeface="Arial" panose="020B0604020202020204" pitchFamily="34" charset="0"/>
          </a:endParaRPr>
        </a:p>
      </dsp:txBody>
      <dsp:txXfrm>
        <a:off x="1879335" y="881362"/>
        <a:ext cx="5623379" cy="1627130"/>
      </dsp:txXfrm>
    </dsp:sp>
    <dsp:sp modelId="{0F653CE5-2B0D-46EE-9761-285772FCA44A}">
      <dsp:nvSpPr>
        <dsp:cNvPr id="0" name=""/>
        <dsp:cNvSpPr/>
      </dsp:nvSpPr>
      <dsp:spPr>
        <a:xfrm>
          <a:off x="0" y="2915275"/>
          <a:ext cx="7502715" cy="162713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EA8AA-B1E0-424A-B3F2-C81D074ED792}">
      <dsp:nvSpPr>
        <dsp:cNvPr id="0" name=""/>
        <dsp:cNvSpPr/>
      </dsp:nvSpPr>
      <dsp:spPr>
        <a:xfrm>
          <a:off x="492207" y="3281380"/>
          <a:ext cx="894921" cy="894921"/>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FD45E-0849-4B28-AF8A-1C5BEEC172B7}">
      <dsp:nvSpPr>
        <dsp:cNvPr id="0" name=""/>
        <dsp:cNvSpPr/>
      </dsp:nvSpPr>
      <dsp:spPr>
        <a:xfrm>
          <a:off x="1879335" y="2915275"/>
          <a:ext cx="5623379" cy="162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5" tIns="172205" rIns="172205" bIns="172205" numCol="1" spcCol="1270" anchor="ctr" anchorCtr="0">
          <a:noAutofit/>
        </a:bodyPr>
        <a:lstStyle/>
        <a:p>
          <a:pPr marL="0" lvl="0" indent="0" algn="l" defTabSz="889000">
            <a:lnSpc>
              <a:spcPct val="100000"/>
            </a:lnSpc>
            <a:spcBef>
              <a:spcPct val="0"/>
            </a:spcBef>
            <a:spcAft>
              <a:spcPct val="35000"/>
            </a:spcAft>
            <a:buNone/>
          </a:pPr>
          <a:r>
            <a:rPr lang="en-CA" sz="2000" kern="1200" dirty="0">
              <a:latin typeface="Arial" panose="020B0604020202020204" pitchFamily="34" charset="0"/>
              <a:cs typeface="Arial" panose="020B0604020202020204" pitchFamily="34" charset="0"/>
            </a:rPr>
            <a:t>What suggestions do you propose for the successful implementation of the Strategy’s commitments and targets?</a:t>
          </a:r>
          <a:r>
            <a:rPr lang="en-CA" sz="2000" kern="1200" dirty="0">
              <a:effectLst/>
              <a:latin typeface="Arial" panose="020B0604020202020204" pitchFamily="34" charset="0"/>
              <a:ea typeface="Calibri" panose="020F050202020403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1879335" y="2915275"/>
        <a:ext cx="5623379" cy="16271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EB2F4-0288-4E02-BAAC-C60004078798}">
      <dsp:nvSpPr>
        <dsp:cNvPr id="0" name=""/>
        <dsp:cNvSpPr/>
      </dsp:nvSpPr>
      <dsp:spPr>
        <a:xfrm>
          <a:off x="2181004" y="373683"/>
          <a:ext cx="4992623" cy="4992623"/>
        </a:xfrm>
        <a:prstGeom prst="pie">
          <a:avLst>
            <a:gd name="adj1" fmla="val 16200000"/>
            <a:gd name="adj2" fmla="val 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Arial" panose="020B0604020202020204" pitchFamily="34" charset="0"/>
              <a:ea typeface="Calibri" panose="020F0502020204030204" pitchFamily="34" charset="0"/>
              <a:cs typeface="Arial" panose="020B0604020202020204" pitchFamily="34" charset="0"/>
            </a:rPr>
            <a:t>Strengthen First Nations, Métis and Inuit Partnerships</a:t>
          </a:r>
          <a:endParaRPr lang="en-CA" sz="1900" kern="1200" dirty="0">
            <a:latin typeface="Arial" panose="020B0604020202020204" pitchFamily="34" charset="0"/>
            <a:cs typeface="Arial" panose="020B0604020202020204" pitchFamily="34" charset="0"/>
          </a:endParaRPr>
        </a:p>
      </dsp:txBody>
      <dsp:txXfrm>
        <a:off x="4831255" y="1408463"/>
        <a:ext cx="1842515" cy="1367027"/>
      </dsp:txXfrm>
    </dsp:sp>
    <dsp:sp modelId="{4BD81185-A374-462F-9AC2-9C36C7FF5C21}">
      <dsp:nvSpPr>
        <dsp:cNvPr id="0" name=""/>
        <dsp:cNvSpPr/>
      </dsp:nvSpPr>
      <dsp:spPr>
        <a:xfrm>
          <a:off x="2167973" y="513184"/>
          <a:ext cx="4992623" cy="4992623"/>
        </a:xfrm>
        <a:prstGeom prst="pie">
          <a:avLst>
            <a:gd name="adj1" fmla="val 0"/>
            <a:gd name="adj2" fmla="val 5400000"/>
          </a:avLst>
        </a:prstGeom>
        <a:gradFill rotWithShape="0">
          <a:gsLst>
            <a:gs pos="0">
              <a:schemeClr val="accent3">
                <a:shade val="80000"/>
                <a:hueOff val="177823"/>
                <a:satOff val="-16927"/>
                <a:lumOff val="12598"/>
                <a:alphaOff val="0"/>
                <a:satMod val="103000"/>
                <a:lumMod val="102000"/>
                <a:tint val="94000"/>
              </a:schemeClr>
            </a:gs>
            <a:gs pos="50000">
              <a:schemeClr val="accent3">
                <a:shade val="80000"/>
                <a:hueOff val="177823"/>
                <a:satOff val="-16927"/>
                <a:lumOff val="12598"/>
                <a:alphaOff val="0"/>
                <a:satMod val="110000"/>
                <a:lumMod val="100000"/>
                <a:shade val="100000"/>
              </a:schemeClr>
            </a:gs>
            <a:gs pos="100000">
              <a:schemeClr val="accent3">
                <a:shade val="80000"/>
                <a:hueOff val="177823"/>
                <a:satOff val="-16927"/>
                <a:lumOff val="125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kern="1200" dirty="0">
              <a:latin typeface="Arial" panose="020B0604020202020204" pitchFamily="34" charset="0"/>
              <a:cs typeface="Arial" panose="020B0604020202020204" pitchFamily="34" charset="0"/>
            </a:rPr>
            <a:t>Increase knowledge and understanding</a:t>
          </a:r>
        </a:p>
      </dsp:txBody>
      <dsp:txXfrm>
        <a:off x="4818224" y="3103999"/>
        <a:ext cx="1842515" cy="1367027"/>
      </dsp:txXfrm>
    </dsp:sp>
    <dsp:sp modelId="{8656B166-4300-49A4-ACE5-6BFF158C943C}">
      <dsp:nvSpPr>
        <dsp:cNvPr id="0" name=""/>
        <dsp:cNvSpPr/>
      </dsp:nvSpPr>
      <dsp:spPr>
        <a:xfrm>
          <a:off x="2013395" y="541292"/>
          <a:ext cx="4992623" cy="4992623"/>
        </a:xfrm>
        <a:prstGeom prst="pie">
          <a:avLst>
            <a:gd name="adj1" fmla="val 5400000"/>
            <a:gd name="adj2" fmla="val 10800000"/>
          </a:avLst>
        </a:prstGeom>
        <a:gradFill rotWithShape="0">
          <a:gsLst>
            <a:gs pos="0">
              <a:schemeClr val="accent3">
                <a:shade val="80000"/>
                <a:hueOff val="355646"/>
                <a:satOff val="-33855"/>
                <a:lumOff val="25196"/>
                <a:alphaOff val="0"/>
                <a:satMod val="103000"/>
                <a:lumMod val="102000"/>
                <a:tint val="94000"/>
              </a:schemeClr>
            </a:gs>
            <a:gs pos="50000">
              <a:schemeClr val="accent3">
                <a:shade val="80000"/>
                <a:hueOff val="355646"/>
                <a:satOff val="-33855"/>
                <a:lumOff val="25196"/>
                <a:alphaOff val="0"/>
                <a:satMod val="110000"/>
                <a:lumMod val="100000"/>
                <a:shade val="100000"/>
              </a:schemeClr>
            </a:gs>
            <a:gs pos="100000">
              <a:schemeClr val="accent3">
                <a:shade val="80000"/>
                <a:hueOff val="355646"/>
                <a:satOff val="-33855"/>
                <a:lumOff val="25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kern="1200" dirty="0">
              <a:latin typeface="Arial" panose="020B0604020202020204" pitchFamily="34" charset="0"/>
              <a:cs typeface="Arial" panose="020B0604020202020204" pitchFamily="34" charset="0"/>
            </a:rPr>
            <a:t>Expand investments in prevention and mitigation</a:t>
          </a:r>
        </a:p>
      </dsp:txBody>
      <dsp:txXfrm>
        <a:off x="2513251" y="3132107"/>
        <a:ext cx="1842515" cy="1367027"/>
      </dsp:txXfrm>
    </dsp:sp>
    <dsp:sp modelId="{77FE6C2E-B14A-4AA5-8DF1-DE798BC978D1}">
      <dsp:nvSpPr>
        <dsp:cNvPr id="0" name=""/>
        <dsp:cNvSpPr/>
      </dsp:nvSpPr>
      <dsp:spPr>
        <a:xfrm>
          <a:off x="2013395" y="373683"/>
          <a:ext cx="4992623" cy="4992623"/>
        </a:xfrm>
        <a:prstGeom prst="pie">
          <a:avLst>
            <a:gd name="adj1" fmla="val 10800000"/>
            <a:gd name="adj2" fmla="val 16200000"/>
          </a:avLst>
        </a:prstGeom>
        <a:gradFill rotWithShape="0">
          <a:gsLst>
            <a:gs pos="0">
              <a:schemeClr val="accent3">
                <a:shade val="80000"/>
                <a:hueOff val="533469"/>
                <a:satOff val="-50782"/>
                <a:lumOff val="37794"/>
                <a:alphaOff val="0"/>
                <a:satMod val="103000"/>
                <a:lumMod val="102000"/>
                <a:tint val="94000"/>
              </a:schemeClr>
            </a:gs>
            <a:gs pos="50000">
              <a:schemeClr val="accent3">
                <a:shade val="80000"/>
                <a:hueOff val="533469"/>
                <a:satOff val="-50782"/>
                <a:lumOff val="37794"/>
                <a:alphaOff val="0"/>
                <a:satMod val="110000"/>
                <a:lumMod val="100000"/>
                <a:shade val="100000"/>
              </a:schemeClr>
            </a:gs>
            <a:gs pos="100000">
              <a:schemeClr val="accent3">
                <a:shade val="80000"/>
                <a:hueOff val="533469"/>
                <a:satOff val="-50782"/>
                <a:lumOff val="377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kern="1200" dirty="0">
              <a:latin typeface="Arial" panose="020B0604020202020204" pitchFamily="34" charset="0"/>
              <a:cs typeface="Arial" panose="020B0604020202020204" pitchFamily="34" charset="0"/>
            </a:rPr>
            <a:t>Enhance whole-of-society collaboration and coordination</a:t>
          </a:r>
          <a:endParaRPr lang="en-CA" sz="1900" b="0" i="0" kern="1200" dirty="0">
            <a:latin typeface="Arial" panose="020B0604020202020204" pitchFamily="34" charset="0"/>
            <a:cs typeface="Arial" panose="020B0604020202020204" pitchFamily="34" charset="0"/>
          </a:endParaRPr>
        </a:p>
      </dsp:txBody>
      <dsp:txXfrm>
        <a:off x="2513251" y="1408463"/>
        <a:ext cx="1842515" cy="1367027"/>
      </dsp:txXfrm>
    </dsp:sp>
    <dsp:sp modelId="{D06BF177-DBF6-403C-B544-ECB511991FBB}">
      <dsp:nvSpPr>
        <dsp:cNvPr id="0" name=""/>
        <dsp:cNvSpPr/>
      </dsp:nvSpPr>
      <dsp:spPr>
        <a:xfrm>
          <a:off x="1871937" y="64616"/>
          <a:ext cx="5610757" cy="5610757"/>
        </a:xfrm>
        <a:prstGeom prst="circularArrow">
          <a:avLst>
            <a:gd name="adj1" fmla="val 5085"/>
            <a:gd name="adj2" fmla="val 327528"/>
            <a:gd name="adj3" fmla="val 21272472"/>
            <a:gd name="adj4" fmla="val 16200000"/>
            <a:gd name="adj5" fmla="val 5932"/>
          </a:avLst>
        </a:prstGeom>
        <a:gradFill rotWithShape="0">
          <a:gsLst>
            <a:gs pos="0">
              <a:schemeClr val="accent3">
                <a:shade val="90000"/>
                <a:hueOff val="0"/>
                <a:satOff val="0"/>
                <a:lumOff val="0"/>
                <a:alphaOff val="0"/>
                <a:satMod val="103000"/>
                <a:lumMod val="102000"/>
                <a:tint val="94000"/>
              </a:schemeClr>
            </a:gs>
            <a:gs pos="50000">
              <a:schemeClr val="accent3">
                <a:shade val="90000"/>
                <a:hueOff val="0"/>
                <a:satOff val="0"/>
                <a:lumOff val="0"/>
                <a:alphaOff val="0"/>
                <a:satMod val="110000"/>
                <a:lumMod val="100000"/>
                <a:shade val="100000"/>
              </a:schemeClr>
            </a:gs>
            <a:gs pos="100000">
              <a:schemeClr val="accent3">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E4D14E-E8E3-4FD7-A2A8-D0A6472DDB19}">
      <dsp:nvSpPr>
        <dsp:cNvPr id="0" name=""/>
        <dsp:cNvSpPr/>
      </dsp:nvSpPr>
      <dsp:spPr>
        <a:xfrm>
          <a:off x="1858906" y="204117"/>
          <a:ext cx="5610757" cy="5610757"/>
        </a:xfrm>
        <a:prstGeom prst="circularArrow">
          <a:avLst>
            <a:gd name="adj1" fmla="val 5085"/>
            <a:gd name="adj2" fmla="val 327528"/>
            <a:gd name="adj3" fmla="val 5072472"/>
            <a:gd name="adj4" fmla="val 0"/>
            <a:gd name="adj5" fmla="val 5932"/>
          </a:avLst>
        </a:prstGeom>
        <a:gradFill rotWithShape="0">
          <a:gsLst>
            <a:gs pos="0">
              <a:schemeClr val="accent3">
                <a:shade val="90000"/>
                <a:hueOff val="177896"/>
                <a:satOff val="-16716"/>
                <a:lumOff val="12062"/>
                <a:alphaOff val="0"/>
                <a:satMod val="103000"/>
                <a:lumMod val="102000"/>
                <a:tint val="94000"/>
              </a:schemeClr>
            </a:gs>
            <a:gs pos="50000">
              <a:schemeClr val="accent3">
                <a:shade val="90000"/>
                <a:hueOff val="177896"/>
                <a:satOff val="-16716"/>
                <a:lumOff val="12062"/>
                <a:alphaOff val="0"/>
                <a:satMod val="110000"/>
                <a:lumMod val="100000"/>
                <a:shade val="100000"/>
              </a:schemeClr>
            </a:gs>
            <a:gs pos="100000">
              <a:schemeClr val="accent3">
                <a:shade val="90000"/>
                <a:hueOff val="177896"/>
                <a:satOff val="-16716"/>
                <a:lumOff val="120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8D4DEAD-AEA0-4B67-8CA2-B8E8678DC757}">
      <dsp:nvSpPr>
        <dsp:cNvPr id="0" name=""/>
        <dsp:cNvSpPr/>
      </dsp:nvSpPr>
      <dsp:spPr>
        <a:xfrm>
          <a:off x="1704328" y="232225"/>
          <a:ext cx="5610757" cy="5610757"/>
        </a:xfrm>
        <a:prstGeom prst="circularArrow">
          <a:avLst>
            <a:gd name="adj1" fmla="val 5085"/>
            <a:gd name="adj2" fmla="val 327528"/>
            <a:gd name="adj3" fmla="val 10472472"/>
            <a:gd name="adj4" fmla="val 5400000"/>
            <a:gd name="adj5" fmla="val 5932"/>
          </a:avLst>
        </a:prstGeom>
        <a:gradFill rotWithShape="0">
          <a:gsLst>
            <a:gs pos="0">
              <a:schemeClr val="accent3">
                <a:shade val="90000"/>
                <a:hueOff val="355791"/>
                <a:satOff val="-33433"/>
                <a:lumOff val="24125"/>
                <a:alphaOff val="0"/>
                <a:satMod val="103000"/>
                <a:lumMod val="102000"/>
                <a:tint val="94000"/>
              </a:schemeClr>
            </a:gs>
            <a:gs pos="50000">
              <a:schemeClr val="accent3">
                <a:shade val="90000"/>
                <a:hueOff val="355791"/>
                <a:satOff val="-33433"/>
                <a:lumOff val="24125"/>
                <a:alphaOff val="0"/>
                <a:satMod val="110000"/>
                <a:lumMod val="100000"/>
                <a:shade val="100000"/>
              </a:schemeClr>
            </a:gs>
            <a:gs pos="100000">
              <a:schemeClr val="accent3">
                <a:shade val="90000"/>
                <a:hueOff val="355791"/>
                <a:satOff val="-33433"/>
                <a:lumOff val="241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E792EAE-7411-4142-9719-817E8812F2C2}">
      <dsp:nvSpPr>
        <dsp:cNvPr id="0" name=""/>
        <dsp:cNvSpPr/>
      </dsp:nvSpPr>
      <dsp:spPr>
        <a:xfrm>
          <a:off x="1704328" y="64616"/>
          <a:ext cx="5610757" cy="5610757"/>
        </a:xfrm>
        <a:prstGeom prst="circularArrow">
          <a:avLst>
            <a:gd name="adj1" fmla="val 5085"/>
            <a:gd name="adj2" fmla="val 327528"/>
            <a:gd name="adj3" fmla="val 15872472"/>
            <a:gd name="adj4" fmla="val 10800000"/>
            <a:gd name="adj5" fmla="val 5932"/>
          </a:avLst>
        </a:prstGeom>
        <a:gradFill rotWithShape="0">
          <a:gsLst>
            <a:gs pos="0">
              <a:schemeClr val="accent3">
                <a:shade val="90000"/>
                <a:hueOff val="533687"/>
                <a:satOff val="-50149"/>
                <a:lumOff val="36187"/>
                <a:alphaOff val="0"/>
                <a:satMod val="103000"/>
                <a:lumMod val="102000"/>
                <a:tint val="94000"/>
              </a:schemeClr>
            </a:gs>
            <a:gs pos="50000">
              <a:schemeClr val="accent3">
                <a:shade val="90000"/>
                <a:hueOff val="533687"/>
                <a:satOff val="-50149"/>
                <a:lumOff val="36187"/>
                <a:alphaOff val="0"/>
                <a:satMod val="110000"/>
                <a:lumMod val="100000"/>
                <a:shade val="100000"/>
              </a:schemeClr>
            </a:gs>
            <a:gs pos="100000">
              <a:schemeClr val="accent3">
                <a:shade val="90000"/>
                <a:hueOff val="533687"/>
                <a:satOff val="-50149"/>
                <a:lumOff val="361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19F99-DD82-48EA-B13C-B58C0073B1E7}">
      <dsp:nvSpPr>
        <dsp:cNvPr id="0" name=""/>
        <dsp:cNvSpPr/>
      </dsp:nvSpPr>
      <dsp:spPr>
        <a:xfrm>
          <a:off x="0" y="0"/>
          <a:ext cx="6767905" cy="2095482"/>
        </a:xfrm>
        <a:prstGeom prst="homePlate">
          <a:avLst>
            <a:gd name="adj" fmla="val 2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616" tIns="50800" rIns="794465" bIns="508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March 2024 and ongoing</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Continue engagement with Indigenous communities, organizations and other partners.</a:t>
          </a:r>
          <a:endParaRPr lang="en-US" sz="2000" b="1"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US" sz="2000" b="1"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Review engagement feedback and revise draft Strategy.</a:t>
          </a:r>
          <a:endParaRPr lang="en-US" sz="2000" b="1" kern="1200" dirty="0">
            <a:latin typeface="Arial" panose="020B0604020202020204" pitchFamily="34" charset="0"/>
            <a:cs typeface="Arial" panose="020B0604020202020204" pitchFamily="34" charset="0"/>
          </a:endParaRPr>
        </a:p>
      </dsp:txBody>
      <dsp:txXfrm>
        <a:off x="0" y="0"/>
        <a:ext cx="6505970" cy="2095482"/>
      </dsp:txXfrm>
    </dsp:sp>
    <dsp:sp modelId="{C60D7127-5614-4661-85B0-B29E933A35CE}">
      <dsp:nvSpPr>
        <dsp:cNvPr id="0" name=""/>
        <dsp:cNvSpPr/>
      </dsp:nvSpPr>
      <dsp:spPr>
        <a:xfrm>
          <a:off x="5641086" y="0"/>
          <a:ext cx="5630068" cy="2095482"/>
        </a:xfrm>
        <a:prstGeom prst="chevron">
          <a:avLst>
            <a:gd name="adj" fmla="val 25000"/>
          </a:avLst>
        </a:prstGeom>
        <a:solidFill>
          <a:schemeClr val="accent3">
            <a:hueOff val="-5580973"/>
            <a:satOff val="-30571"/>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616" tIns="50800" rIns="198616" bIns="508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June 2024</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Public release of the Strategy.</a:t>
          </a:r>
        </a:p>
        <a:p>
          <a:pPr marL="171450" lvl="1" indent="-171450" algn="l" defTabSz="800100">
            <a:lnSpc>
              <a:spcPct val="90000"/>
            </a:lnSpc>
            <a:spcBef>
              <a:spcPct val="0"/>
            </a:spcBef>
            <a:spcAft>
              <a:spcPct val="15000"/>
            </a:spcAft>
            <a:buChar char="•"/>
          </a:pPr>
          <a:endParaRPr lang="en-US" sz="1800" kern="1200" dirty="0">
            <a:latin typeface="Arial" panose="020B0604020202020204" pitchFamily="34" charset="0"/>
            <a:cs typeface="Arial" panose="020B0604020202020204" pitchFamily="34" charset="0"/>
          </a:endParaRPr>
        </a:p>
      </dsp:txBody>
      <dsp:txXfrm>
        <a:off x="6164957" y="0"/>
        <a:ext cx="4582327" cy="20954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CF450-005D-44C0-93F6-C0AC8325C9E5}" type="datetimeFigureOut">
              <a:rPr lang="en-CA" smtClean="0"/>
              <a:t>2024-03-04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956FA-EAA8-4192-B288-B2E62F5DB106}" type="slidenum">
              <a:rPr lang="en-CA" smtClean="0"/>
              <a:t>‹#›</a:t>
            </a:fld>
            <a:endParaRPr lang="en-CA"/>
          </a:p>
        </p:txBody>
      </p:sp>
    </p:spTree>
    <p:extLst>
      <p:ext uri="{BB962C8B-B14F-4D97-AF65-F5344CB8AC3E}">
        <p14:creationId xmlns:p14="http://schemas.microsoft.com/office/powerpoint/2010/main" val="181557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48667-000A-41D4-8B5C-CF53F76DD97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58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13</a:t>
            </a:fld>
            <a:endParaRPr lang="en-C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14</a:t>
            </a:fld>
            <a:endParaRPr lang="en-CA" altLang="en-US"/>
          </a:p>
        </p:txBody>
      </p:sp>
    </p:spTree>
    <p:extLst>
      <p:ext uri="{BB962C8B-B14F-4D97-AF65-F5344CB8AC3E}">
        <p14:creationId xmlns:p14="http://schemas.microsoft.com/office/powerpoint/2010/main" val="310930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1956FA-EAA8-4192-B288-B2E62F5DB106}" type="slidenum">
              <a:rPr lang="en-CA" smtClean="0"/>
              <a:t>17</a:t>
            </a:fld>
            <a:endParaRPr lang="en-CA"/>
          </a:p>
        </p:txBody>
      </p:sp>
    </p:spTree>
    <p:extLst>
      <p:ext uri="{BB962C8B-B14F-4D97-AF65-F5344CB8AC3E}">
        <p14:creationId xmlns:p14="http://schemas.microsoft.com/office/powerpoint/2010/main" val="232281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956FA-EAA8-4192-B288-B2E62F5DB106}" type="slidenum">
              <a:rPr lang="en-CA" smtClean="0"/>
              <a:t>2</a:t>
            </a:fld>
            <a:endParaRPr lang="en-CA"/>
          </a:p>
        </p:txBody>
      </p:sp>
    </p:spTree>
    <p:extLst>
      <p:ext uri="{BB962C8B-B14F-4D97-AF65-F5344CB8AC3E}">
        <p14:creationId xmlns:p14="http://schemas.microsoft.com/office/powerpoint/2010/main" val="14063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C1956FA-EAA8-4192-B288-B2E62F5DB106}" type="slidenum">
              <a:rPr lang="en-CA" smtClean="0"/>
              <a:t>3</a:t>
            </a:fld>
            <a:endParaRPr lang="en-CA"/>
          </a:p>
        </p:txBody>
      </p:sp>
    </p:spTree>
    <p:extLst>
      <p:ext uri="{BB962C8B-B14F-4D97-AF65-F5344CB8AC3E}">
        <p14:creationId xmlns:p14="http://schemas.microsoft.com/office/powerpoint/2010/main" val="274594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CA"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9E48667-000A-41D4-8B5C-CF53F76DD976}" type="slidenum">
              <a:rPr lang="en-CA" smtClean="0"/>
              <a:t>4</a:t>
            </a:fld>
            <a:endParaRPr lang="en-CA"/>
          </a:p>
        </p:txBody>
      </p:sp>
    </p:spTree>
    <p:extLst>
      <p:ext uri="{BB962C8B-B14F-4D97-AF65-F5344CB8AC3E}">
        <p14:creationId xmlns:p14="http://schemas.microsoft.com/office/powerpoint/2010/main" val="420917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956FA-EAA8-4192-B288-B2E62F5DB106}" type="slidenum">
              <a:rPr lang="en-CA" smtClean="0"/>
              <a:t>5</a:t>
            </a:fld>
            <a:endParaRPr lang="en-CA"/>
          </a:p>
        </p:txBody>
      </p:sp>
    </p:spTree>
    <p:extLst>
      <p:ext uri="{BB962C8B-B14F-4D97-AF65-F5344CB8AC3E}">
        <p14:creationId xmlns:p14="http://schemas.microsoft.com/office/powerpoint/2010/main" val="230810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956FA-EAA8-4192-B288-B2E62F5DB106}" type="slidenum">
              <a:rPr lang="en-CA" smtClean="0"/>
              <a:t>6</a:t>
            </a:fld>
            <a:endParaRPr lang="en-CA"/>
          </a:p>
        </p:txBody>
      </p:sp>
    </p:spTree>
    <p:extLst>
      <p:ext uri="{BB962C8B-B14F-4D97-AF65-F5344CB8AC3E}">
        <p14:creationId xmlns:p14="http://schemas.microsoft.com/office/powerpoint/2010/main" val="37315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19C7F9D-E2D5-456F-BCFA-6BAD3DB04FB3}"/>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50CEF492-1097-4E4C-A010-BF8793F5CC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cs typeface="Arial" panose="020B0604020202020204" pitchFamily="34" charset="0"/>
            </a:endParaRPr>
          </a:p>
        </p:txBody>
      </p:sp>
      <p:sp>
        <p:nvSpPr>
          <p:cNvPr id="12292" name="Slide Number Placeholder 3">
            <a:extLst>
              <a:ext uri="{FF2B5EF4-FFF2-40B4-BE49-F238E27FC236}">
                <a16:creationId xmlns:a16="http://schemas.microsoft.com/office/drawing/2014/main" id="{95371EBB-1639-451F-95C9-7EE94CB9B54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47CD28-1F2B-4D0B-A846-6D36406C8BDE}" type="slidenum">
              <a:rPr lang="en-CA" altLang="en-US" smtClean="0"/>
              <a:pPr/>
              <a:t>9</a:t>
            </a:fld>
            <a:endParaRPr lang="en-CA" altLang="en-US"/>
          </a:p>
        </p:txBody>
      </p:sp>
    </p:spTree>
    <p:extLst>
      <p:ext uri="{BB962C8B-B14F-4D97-AF65-F5344CB8AC3E}">
        <p14:creationId xmlns:p14="http://schemas.microsoft.com/office/powerpoint/2010/main" val="322505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2C786F6-6281-4FCB-AD75-C93135871D54}"/>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CE7845CD-7805-4EE0-BF07-9DCAA54EB3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i="1"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086CEF41-95F3-4880-BB5F-70A99F45A9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18E3BC-3580-400A-816C-3BB1A42EA27D}" type="slidenum">
              <a:rPr lang="en-CA" altLang="en-US" smtClean="0"/>
              <a:pPr/>
              <a:t>11</a:t>
            </a:fld>
            <a:endParaRPr lang="en-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12</a:t>
            </a:fld>
            <a:endParaRPr lang="en-CA" altLang="en-US"/>
          </a:p>
        </p:txBody>
      </p:sp>
    </p:spTree>
    <p:extLst>
      <p:ext uri="{BB962C8B-B14F-4D97-AF65-F5344CB8AC3E}">
        <p14:creationId xmlns:p14="http://schemas.microsoft.com/office/powerpoint/2010/main" val="269775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B3658A-B40A-4EE2-842C-3E9D74605028}"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57211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F29DD-E3DE-47AB-BCE6-C2F1E071D58F}"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3106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49A69A-88A0-4B00-954D-175A4FC56F47}"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897518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3733800"/>
            <a:ext cx="12192000" cy="2590800"/>
          </a:xfrm>
          <a:prstGeom prst="rect">
            <a:avLst/>
          </a:prstGeom>
          <a:solidFill>
            <a:srgbClr val="D0A3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1800">
              <a:solidFill>
                <a:schemeClr val="bg1"/>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395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1117600" y="3276601"/>
            <a:ext cx="10363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a:latin typeface="Times" pitchFamily="18" charset="0"/>
            </a:endParaRPr>
          </a:p>
        </p:txBody>
      </p:sp>
      <p:grpSp>
        <p:nvGrpSpPr>
          <p:cNvPr id="7" name="Group 10"/>
          <p:cNvGrpSpPr>
            <a:grpSpLocks/>
          </p:cNvGrpSpPr>
          <p:nvPr/>
        </p:nvGrpSpPr>
        <p:grpSpPr bwMode="auto">
          <a:xfrm>
            <a:off x="0" y="6324601"/>
            <a:ext cx="12192000" cy="557213"/>
            <a:chOff x="0" y="3981"/>
            <a:chExt cx="5760" cy="351"/>
          </a:xfrm>
        </p:grpSpPr>
        <p:sp>
          <p:nvSpPr>
            <p:cNvPr id="8" name="Line 11"/>
            <p:cNvSpPr>
              <a:spLocks noChangeShapeType="1"/>
            </p:cNvSpPr>
            <p:nvPr userDrawn="1"/>
          </p:nvSpPr>
          <p:spPr bwMode="auto">
            <a:xfrm>
              <a:off x="0" y="3981"/>
              <a:ext cx="57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pic>
          <p:nvPicPr>
            <p:cNvPr id="9" name="Picture 1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984"/>
              <a:ext cx="575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descr="CCFM leafs report 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840" y="3984"/>
              <a:ext cx="192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Rectangle 3"/>
          <p:cNvSpPr>
            <a:spLocks noGrp="1" noChangeArrowheads="1"/>
          </p:cNvSpPr>
          <p:nvPr>
            <p:ph type="ctrTitle"/>
          </p:nvPr>
        </p:nvSpPr>
        <p:spPr>
          <a:xfrm>
            <a:off x="914400" y="2130426"/>
            <a:ext cx="10363200" cy="1470025"/>
          </a:xfrm>
        </p:spPr>
        <p:txBody>
          <a:bodyPr/>
          <a:lstStyle>
            <a:lvl1pPr>
              <a:defRPr/>
            </a:lvl1pPr>
          </a:lstStyle>
          <a:p>
            <a:pPr lvl="0"/>
            <a:r>
              <a:rPr lang="en-CA" altLang="en-US" noProof="0"/>
              <a:t>Click to edit Master title style</a:t>
            </a:r>
          </a:p>
        </p:txBody>
      </p:sp>
      <p:sp>
        <p:nvSpPr>
          <p:cNvPr id="6148" name="Rectangle 4"/>
          <p:cNvSpPr>
            <a:spLocks noGrp="1" noChangeArrowheads="1"/>
          </p:cNvSpPr>
          <p:nvPr>
            <p:ph type="subTitle" idx="1"/>
          </p:nvPr>
        </p:nvSpPr>
        <p:spPr>
          <a:xfrm>
            <a:off x="1828800" y="4953000"/>
            <a:ext cx="8534400" cy="1219200"/>
          </a:xfrm>
        </p:spPr>
        <p:txBody>
          <a:bodyPr/>
          <a:lstStyle>
            <a:lvl1pPr marL="0" indent="0" algn="ctr">
              <a:buFontTx/>
              <a:buNone/>
              <a:defRPr sz="1600"/>
            </a:lvl1pPr>
          </a:lstStyle>
          <a:p>
            <a:pPr lvl="0"/>
            <a:endParaRPr lang="en-US" altLang="en-US" noProof="0"/>
          </a:p>
        </p:txBody>
      </p:sp>
      <p:sp>
        <p:nvSpPr>
          <p:cNvPr id="11" name="Rectangle 5"/>
          <p:cNvSpPr>
            <a:spLocks noGrp="1" noChangeArrowheads="1"/>
          </p:cNvSpPr>
          <p:nvPr>
            <p:ph type="dt" sz="half" idx="10"/>
          </p:nvPr>
        </p:nvSpPr>
        <p:spPr/>
        <p:txBody>
          <a:bodyPr/>
          <a:lstStyle>
            <a:lvl1pPr>
              <a:defRPr/>
            </a:lvl1pPr>
          </a:lstStyle>
          <a:p>
            <a:pPr>
              <a:defRPr/>
            </a:pPr>
            <a:fld id="{59B68B38-A658-4D04-B05B-8F3880879B2B}" type="datetime1">
              <a:rPr lang="en-CA" altLang="en-US" smtClean="0"/>
              <a:t>2024-03-04</a:t>
            </a:fld>
            <a:endParaRPr lang="en-CA" altLang="en-US"/>
          </a:p>
        </p:txBody>
      </p:sp>
      <p:sp>
        <p:nvSpPr>
          <p:cNvPr id="12" name="Rectangle 6"/>
          <p:cNvSpPr>
            <a:spLocks noGrp="1" noChangeArrowheads="1"/>
          </p:cNvSpPr>
          <p:nvPr>
            <p:ph type="ftr" sz="quarter" idx="11"/>
          </p:nvPr>
        </p:nvSpPr>
        <p:spPr/>
        <p:txBody>
          <a:bodyPr/>
          <a:lstStyle>
            <a:lvl1pPr>
              <a:defRPr/>
            </a:lvl1pPr>
          </a:lstStyle>
          <a:p>
            <a:pPr>
              <a:defRPr/>
            </a:pPr>
            <a:endParaRPr lang="en-CA" altLang="en-US"/>
          </a:p>
        </p:txBody>
      </p:sp>
      <p:sp>
        <p:nvSpPr>
          <p:cNvPr id="13" name="Rectangle 7"/>
          <p:cNvSpPr>
            <a:spLocks noGrp="1" noChangeArrowheads="1"/>
          </p:cNvSpPr>
          <p:nvPr>
            <p:ph type="sldNum" sz="quarter" idx="12"/>
          </p:nvPr>
        </p:nvSpPr>
        <p:spPr>
          <a:xfrm>
            <a:off x="5791200" y="6381750"/>
            <a:ext cx="609600" cy="476250"/>
          </a:xfrm>
        </p:spPr>
        <p:txBody>
          <a:bodyPr/>
          <a:lstStyle>
            <a:lvl1pPr>
              <a:defRPr/>
            </a:lvl1pPr>
          </a:lstStyle>
          <a:p>
            <a:pPr>
              <a:defRPr/>
            </a:pPr>
            <a:fld id="{219AC397-8D04-4D98-8DCC-DDF404F9A65C}" type="slidenum">
              <a:rPr lang="en-CA" altLang="en-US"/>
              <a:pPr>
                <a:defRPr/>
              </a:pPr>
              <a:t>‹#›</a:t>
            </a:fld>
            <a:endParaRPr lang="en-CA" altLang="en-US"/>
          </a:p>
        </p:txBody>
      </p:sp>
    </p:spTree>
    <p:extLst>
      <p:ext uri="{BB962C8B-B14F-4D97-AF65-F5344CB8AC3E}">
        <p14:creationId xmlns:p14="http://schemas.microsoft.com/office/powerpoint/2010/main" val="142907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5C862B0D-1A85-43E6-97A5-CA7A764E06AC}"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3F6811-5E74-4A46-B440-8BF69AE9A0B9}" type="slidenum">
              <a:rPr lang="en-CA" altLang="en-US"/>
              <a:pPr>
                <a:defRPr/>
              </a:pPr>
              <a:t>‹#›</a:t>
            </a:fld>
            <a:endParaRPr lang="en-CA" altLang="en-US"/>
          </a:p>
        </p:txBody>
      </p:sp>
    </p:spTree>
    <p:extLst>
      <p:ext uri="{BB962C8B-B14F-4D97-AF65-F5344CB8AC3E}">
        <p14:creationId xmlns:p14="http://schemas.microsoft.com/office/powerpoint/2010/main" val="736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08CDD9A-0C07-4077-B25F-F24D55C799BE}"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55BE52-10DE-4558-B6A6-AE88CBD42E0A}" type="slidenum">
              <a:rPr lang="en-CA" altLang="en-US"/>
              <a:pPr>
                <a:defRPr/>
              </a:pPr>
              <a:t>‹#›</a:t>
            </a:fld>
            <a:endParaRPr lang="en-CA" altLang="en-US"/>
          </a:p>
        </p:txBody>
      </p:sp>
    </p:spTree>
    <p:extLst>
      <p:ext uri="{BB962C8B-B14F-4D97-AF65-F5344CB8AC3E}">
        <p14:creationId xmlns:p14="http://schemas.microsoft.com/office/powerpoint/2010/main" val="411771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B8783726-D070-4037-86F6-3FA695F0EDD2}"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0DFAE1-7D5E-46A4-B92C-7414A8F4EAAE}" type="slidenum">
              <a:rPr lang="en-CA" altLang="en-US"/>
              <a:pPr>
                <a:defRPr/>
              </a:pPr>
              <a:t>‹#›</a:t>
            </a:fld>
            <a:endParaRPr lang="en-CA" altLang="en-US"/>
          </a:p>
        </p:txBody>
      </p:sp>
    </p:spTree>
    <p:extLst>
      <p:ext uri="{BB962C8B-B14F-4D97-AF65-F5344CB8AC3E}">
        <p14:creationId xmlns:p14="http://schemas.microsoft.com/office/powerpoint/2010/main" val="3916945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9C35185B-978C-4CA5-A3A4-A61A9CA1B4C2}" type="datetime1">
              <a:rPr lang="en-CA" altLang="en-US" smtClean="0"/>
              <a:t>2024-03-04</a:t>
            </a:fld>
            <a:endParaRPr lang="en-CA"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a:ln/>
        </p:spPr>
        <p:txBody>
          <a:bodyPr/>
          <a:lstStyle>
            <a:lvl1pPr>
              <a:defRPr/>
            </a:lvl1pPr>
          </a:lstStyle>
          <a:p>
            <a:pPr>
              <a:defRPr/>
            </a:pPr>
            <a:fld id="{8061B13C-C9A5-445B-8F0E-B9A6BC93B8F4}" type="slidenum">
              <a:rPr lang="en-CA" altLang="en-US"/>
              <a:pPr>
                <a:defRPr/>
              </a:pPr>
              <a:t>‹#›</a:t>
            </a:fld>
            <a:endParaRPr lang="en-CA" altLang="en-US"/>
          </a:p>
        </p:txBody>
      </p:sp>
    </p:spTree>
    <p:extLst>
      <p:ext uri="{BB962C8B-B14F-4D97-AF65-F5344CB8AC3E}">
        <p14:creationId xmlns:p14="http://schemas.microsoft.com/office/powerpoint/2010/main" val="181973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F857760A-FFC3-44E3-A930-20ED5E7DC0C9}" type="datetime1">
              <a:rPr lang="en-CA" altLang="en-US" smtClean="0"/>
              <a:t>2024-03-04</a:t>
            </a:fld>
            <a:endParaRPr lang="en-CA"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a:ln/>
        </p:spPr>
        <p:txBody>
          <a:bodyPr/>
          <a:lstStyle>
            <a:lvl1pPr>
              <a:defRPr/>
            </a:lvl1pPr>
          </a:lstStyle>
          <a:p>
            <a:pPr>
              <a:defRPr/>
            </a:pPr>
            <a:fld id="{4C58294D-D8EE-436A-8163-1EAEB0DE7689}" type="slidenum">
              <a:rPr lang="en-CA" altLang="en-US"/>
              <a:pPr>
                <a:defRPr/>
              </a:pPr>
              <a:t>‹#›</a:t>
            </a:fld>
            <a:endParaRPr lang="en-CA" altLang="en-US"/>
          </a:p>
        </p:txBody>
      </p:sp>
    </p:spTree>
    <p:extLst>
      <p:ext uri="{BB962C8B-B14F-4D97-AF65-F5344CB8AC3E}">
        <p14:creationId xmlns:p14="http://schemas.microsoft.com/office/powerpoint/2010/main" val="1658143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E19723-267B-4CAA-AEEA-33F28CE18B30}" type="datetime1">
              <a:rPr lang="en-CA" altLang="en-US" smtClean="0"/>
              <a:t>2024-03-04</a:t>
            </a:fld>
            <a:endParaRPr lang="en-CA"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a:ln/>
        </p:spPr>
        <p:txBody>
          <a:bodyPr/>
          <a:lstStyle>
            <a:lvl1pPr>
              <a:defRPr/>
            </a:lvl1pPr>
          </a:lstStyle>
          <a:p>
            <a:pPr>
              <a:defRPr/>
            </a:pPr>
            <a:fld id="{1ACF66C8-1FF0-4D7C-B588-FFD6194B6E07}" type="slidenum">
              <a:rPr lang="en-CA" altLang="en-US"/>
              <a:pPr>
                <a:defRPr/>
              </a:pPr>
              <a:t>‹#›</a:t>
            </a:fld>
            <a:endParaRPr lang="en-CA" altLang="en-US"/>
          </a:p>
        </p:txBody>
      </p:sp>
    </p:spTree>
    <p:extLst>
      <p:ext uri="{BB962C8B-B14F-4D97-AF65-F5344CB8AC3E}">
        <p14:creationId xmlns:p14="http://schemas.microsoft.com/office/powerpoint/2010/main" val="2430818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1D9A1E1-E389-4244-BAD5-BEEC33D966CD}"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9EC99D-2D98-4BC1-BEEB-D9B892D5AE96}" type="slidenum">
              <a:rPr lang="en-CA" altLang="en-US"/>
              <a:pPr>
                <a:defRPr/>
              </a:pPr>
              <a:t>‹#›</a:t>
            </a:fld>
            <a:endParaRPr lang="en-CA" altLang="en-US"/>
          </a:p>
        </p:txBody>
      </p:sp>
    </p:spTree>
    <p:extLst>
      <p:ext uri="{BB962C8B-B14F-4D97-AF65-F5344CB8AC3E}">
        <p14:creationId xmlns:p14="http://schemas.microsoft.com/office/powerpoint/2010/main" val="20604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5BAEC-062D-4F9F-AB07-C447B8B35CB3}"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08186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D2CB50-A943-4924-9DB8-2E86CE0EACE1}"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01F3D404-C4B3-4CD6-8951-5383679FE62B}" type="slidenum">
              <a:rPr lang="en-CA" altLang="en-US"/>
              <a:pPr>
                <a:defRPr/>
              </a:pPr>
              <a:t>‹#›</a:t>
            </a:fld>
            <a:endParaRPr lang="en-CA" altLang="en-US"/>
          </a:p>
        </p:txBody>
      </p:sp>
    </p:spTree>
    <p:extLst>
      <p:ext uri="{BB962C8B-B14F-4D97-AF65-F5344CB8AC3E}">
        <p14:creationId xmlns:p14="http://schemas.microsoft.com/office/powerpoint/2010/main" val="603917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BB707740-4113-4394-BDF8-F2831C4EA8A7}"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760356-6B95-40BC-942A-48EB54DA64FD}" type="slidenum">
              <a:rPr lang="en-CA" altLang="en-US"/>
              <a:pPr>
                <a:defRPr/>
              </a:pPr>
              <a:t>‹#›</a:t>
            </a:fld>
            <a:endParaRPr lang="en-CA" altLang="en-US"/>
          </a:p>
        </p:txBody>
      </p:sp>
    </p:spTree>
    <p:extLst>
      <p:ext uri="{BB962C8B-B14F-4D97-AF65-F5344CB8AC3E}">
        <p14:creationId xmlns:p14="http://schemas.microsoft.com/office/powerpoint/2010/main" val="4210804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D1B883C-66DF-4A27-AF25-36CC0A91B81C}"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17FCFB-D96B-4C21-800C-019C4A2DDCA9}" type="slidenum">
              <a:rPr lang="en-CA" altLang="en-US"/>
              <a:pPr>
                <a:defRPr/>
              </a:pPr>
              <a:t>‹#›</a:t>
            </a:fld>
            <a:endParaRPr lang="en-CA" altLang="en-US"/>
          </a:p>
        </p:txBody>
      </p:sp>
    </p:spTree>
    <p:extLst>
      <p:ext uri="{BB962C8B-B14F-4D97-AF65-F5344CB8AC3E}">
        <p14:creationId xmlns:p14="http://schemas.microsoft.com/office/powerpoint/2010/main" val="49533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10262-213F-4AF4-9E03-8D3F61AC9FA9}"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35860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23E078-EFFB-4AC6-B50D-D0450AD0A1C2}"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04062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99CD86-6140-465A-BEF6-6213FF679CC4}" type="datetime1">
              <a:rPr lang="en-CA" smtClean="0"/>
              <a:t>2024-03-04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02551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F3825A-67F1-4F18-9555-7DB59477E5E2}" type="datetime1">
              <a:rPr lang="en-CA" smtClean="0"/>
              <a:t>2024-03-04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91084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51270-C91A-408E-8C9D-9364E162B96A}" type="datetime1">
              <a:rPr lang="en-CA" smtClean="0"/>
              <a:t>2024-03-04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69714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2BD21-7148-4962-9E38-4C478BFF02DA}"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192280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24107D-4642-4F29-B8ED-21C79D15DBF8}"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100663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C92C-3C17-4F20-AF8E-9D03FA04CF6B}" type="datetime1">
              <a:rPr lang="en-CA" smtClean="0"/>
              <a:t>2024-03-04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059AB-C2BD-47B8-AEDF-5A3205BE70BE}" type="slidenum">
              <a:rPr lang="en-CA" smtClean="0"/>
              <a:t>‹#›</a:t>
            </a:fld>
            <a:endParaRPr lang="en-CA"/>
          </a:p>
        </p:txBody>
      </p:sp>
      <p:sp>
        <p:nvSpPr>
          <p:cNvPr id="8" name="TextBox 7">
            <a:extLst>
              <a:ext uri="{FF2B5EF4-FFF2-40B4-BE49-F238E27FC236}">
                <a16:creationId xmlns:a16="http://schemas.microsoft.com/office/drawing/2014/main" id="{EB466127-AD10-0633-AC8D-CE5278DD2E7B}"/>
              </a:ext>
            </a:extLst>
          </p:cNvPr>
          <p:cNvSpPr txBox="1"/>
          <p:nvPr>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0020639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51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1C9E93D5-FDE4-40C6-9CAF-931314358583}" type="datetime1">
              <a:rPr lang="en-CA" altLang="en-US" smtClean="0"/>
              <a:t>2024-03-04</a:t>
            </a:fld>
            <a:endParaRPr lang="en-CA" altLang="en-US"/>
          </a:p>
        </p:txBody>
      </p:sp>
      <p:sp>
        <p:nvSpPr>
          <p:cNvPr id="51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CA" altLang="en-US"/>
          </a:p>
        </p:txBody>
      </p:sp>
      <p:sp>
        <p:nvSpPr>
          <p:cNvPr id="5126" name="Rectangle 6"/>
          <p:cNvSpPr>
            <a:spLocks noGrp="1" noChangeArrowheads="1"/>
          </p:cNvSpPr>
          <p:nvPr>
            <p:ph type="sldNum" sz="quarter" idx="4"/>
          </p:nvPr>
        </p:nvSpPr>
        <p:spPr bwMode="auto">
          <a:xfrm>
            <a:off x="5384800" y="6381750"/>
            <a:ext cx="1422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fld id="{127FD68C-6A66-4D91-90DB-D98E540ED1D9}" type="slidenum">
              <a:rPr lang="en-CA" altLang="en-US"/>
              <a:pPr>
                <a:defRPr/>
              </a:pPr>
              <a:t>‹#›</a:t>
            </a:fld>
            <a:endParaRPr lang="en-CA" altLang="en-US"/>
          </a:p>
        </p:txBody>
      </p:sp>
      <p:grpSp>
        <p:nvGrpSpPr>
          <p:cNvPr id="1031" name="Group 7"/>
          <p:cNvGrpSpPr>
            <a:grpSpLocks/>
          </p:cNvGrpSpPr>
          <p:nvPr/>
        </p:nvGrpSpPr>
        <p:grpSpPr bwMode="auto">
          <a:xfrm>
            <a:off x="0" y="6319838"/>
            <a:ext cx="12192000" cy="557212"/>
            <a:chOff x="0" y="3981"/>
            <a:chExt cx="5760" cy="351"/>
          </a:xfrm>
        </p:grpSpPr>
        <p:sp>
          <p:nvSpPr>
            <p:cNvPr id="1033" name="Line 8"/>
            <p:cNvSpPr>
              <a:spLocks noChangeShapeType="1"/>
            </p:cNvSpPr>
            <p:nvPr userDrawn="1"/>
          </p:nvSpPr>
          <p:spPr bwMode="auto">
            <a:xfrm>
              <a:off x="0" y="3981"/>
              <a:ext cx="57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pic>
          <p:nvPicPr>
            <p:cNvPr id="1034" name="Picture 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3984"/>
              <a:ext cx="575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0" descr="CCFM leafs report 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3840" y="3984"/>
              <a:ext cx="192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Rectangle 11"/>
          <p:cNvSpPr>
            <a:spLocks noChangeArrowheads="1"/>
          </p:cNvSpPr>
          <p:nvPr/>
        </p:nvSpPr>
        <p:spPr bwMode="auto">
          <a:xfrm>
            <a:off x="5791200" y="6457950"/>
            <a:ext cx="609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B705FFFC-E782-4DB1-9320-66BA832F8F09}" type="slidenum">
              <a:rPr lang="en-CA" altLang="en-US" sz="1400" smtClean="0"/>
              <a:pPr algn="ctr" eaLnBrk="1" hangingPunct="1">
                <a:defRPr/>
              </a:pPr>
              <a:t>‹#›</a:t>
            </a:fld>
            <a:endParaRPr lang="en-CA" altLang="en-US" sz="1400"/>
          </a:p>
        </p:txBody>
      </p:sp>
      <p:sp>
        <p:nvSpPr>
          <p:cNvPr id="3" name="TextBox 2">
            <a:extLst>
              <a:ext uri="{FF2B5EF4-FFF2-40B4-BE49-F238E27FC236}">
                <a16:creationId xmlns:a16="http://schemas.microsoft.com/office/drawing/2014/main" id="{83A44325-C8A9-1ADD-256A-D49DFAF13AFA}"/>
              </a:ext>
            </a:extLst>
          </p:cNvPr>
          <p:cNvSpPr txBox="1"/>
          <p:nvPr>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801754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nada.ca/en/services/environment/weather/climatechange/climate-plan/national-adaptation-strategy/full-strategy.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9.xml"/><Relationship Id="rId7" Type="http://schemas.openxmlformats.org/officeDocument/2006/relationships/hyperlink" Target="mailto:wfmwg-gtgff@nrcan-rncan.gc.ca"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6.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file:///C:/Users/csantoso/AppData/Roaming/OpenText/OTEdit/gcdocs_gc_ca-nrcan-rncan/c89678156/Canadian%20Dialogue%20on%20Wildland%20Fire%20and%20Forest%20Resilience%20-%20What%20We%20Heard%20Report,%20Spring%202022%20-%20Canadian%20Council%20of%20Forest%20Ministers%20(CCFM)____" TargetMode="External"/><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Layout" Target="../diagrams/layout7.xml"/><Relationship Id="rId7" Type="http://schemas.openxmlformats.org/officeDocument/2006/relationships/image" Target="../media/image31.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499" y="660289"/>
            <a:ext cx="9836599" cy="4086299"/>
          </a:xfrm>
        </p:spPr>
        <p:txBody>
          <a:bodyPr>
            <a:normAutofit/>
          </a:bodyPr>
          <a:lstStyle/>
          <a:p>
            <a:r>
              <a:rPr lang="en-CA" sz="4400" b="1" dirty="0">
                <a:solidFill>
                  <a:srgbClr val="1C4B58"/>
                </a:solidFill>
                <a:latin typeface="Arial" panose="020B0604020202020204" pitchFamily="34" charset="0"/>
                <a:cs typeface="Arial" panose="020B0604020202020204" pitchFamily="34" charset="0"/>
              </a:rPr>
              <a:t>The Canadian Wildland Fire Prevention and Mitigation Strategy</a:t>
            </a:r>
            <a:br>
              <a:rPr lang="en-CA" sz="4400" b="1" dirty="0">
                <a:solidFill>
                  <a:srgbClr val="1C4B58"/>
                </a:solidFill>
                <a:latin typeface="Arial" panose="020B0604020202020204" pitchFamily="34" charset="0"/>
                <a:cs typeface="Arial" panose="020B0604020202020204" pitchFamily="34" charset="0"/>
              </a:rPr>
            </a:br>
            <a:br>
              <a:rPr lang="en-CA" sz="4400" b="1" dirty="0">
                <a:solidFill>
                  <a:srgbClr val="215968"/>
                </a:solidFill>
                <a:latin typeface="Arial" panose="020B0604020202020204" pitchFamily="34" charset="0"/>
                <a:cs typeface="Arial" panose="020B0604020202020204" pitchFamily="34" charset="0"/>
              </a:rPr>
            </a:br>
            <a:br>
              <a:rPr lang="en-CA" sz="1300" b="1" dirty="0">
                <a:solidFill>
                  <a:schemeClr val="accent2">
                    <a:lumMod val="75000"/>
                  </a:schemeClr>
                </a:solidFill>
                <a:latin typeface="Arial" panose="020B0604020202020204" pitchFamily="34" charset="0"/>
                <a:cs typeface="Arial" panose="020B0604020202020204" pitchFamily="34" charset="0"/>
              </a:rPr>
            </a:br>
            <a:br>
              <a:rPr lang="en-CA" sz="1300" dirty="0">
                <a:solidFill>
                  <a:schemeClr val="accent2">
                    <a:lumMod val="75000"/>
                  </a:schemeClr>
                </a:solidFill>
                <a:latin typeface="Arial" panose="020B0604020202020204" pitchFamily="34" charset="0"/>
                <a:cs typeface="Arial" panose="020B0604020202020204" pitchFamily="34" charset="0"/>
              </a:rPr>
            </a:br>
            <a:br>
              <a:rPr lang="en-CA" sz="2700" b="1" dirty="0">
                <a:solidFill>
                  <a:srgbClr val="046A21"/>
                </a:solidFill>
                <a:latin typeface="Arial" panose="020B0604020202020204" pitchFamily="34" charset="0"/>
                <a:cs typeface="Arial" panose="020B0604020202020204" pitchFamily="34" charset="0"/>
              </a:rPr>
            </a:br>
            <a:br>
              <a:rPr lang="en-CA" sz="2000" b="1" i="1" dirty="0">
                <a:solidFill>
                  <a:srgbClr val="046A21"/>
                </a:solidFill>
                <a:latin typeface="Arial" panose="020B0604020202020204" pitchFamily="34" charset="0"/>
                <a:cs typeface="Arial" panose="020B0604020202020204" pitchFamily="34" charset="0"/>
              </a:rPr>
            </a:br>
            <a:endParaRPr lang="en-CA" sz="2000" b="1" i="1" dirty="0">
              <a:solidFill>
                <a:srgbClr val="046A2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5464" y="6294043"/>
            <a:ext cx="2826834" cy="489737"/>
          </a:xfrm>
          <a:prstGeom prst="rect">
            <a:avLst/>
          </a:prstGeom>
        </p:spPr>
      </p:pic>
      <p:sp>
        <p:nvSpPr>
          <p:cNvPr id="10" name="Slide Number Placeholder 9"/>
          <p:cNvSpPr>
            <a:spLocks noGrp="1"/>
          </p:cNvSpPr>
          <p:nvPr>
            <p:ph type="sldNum" sz="quarter" idx="12"/>
          </p:nvPr>
        </p:nvSpPr>
        <p:spPr/>
        <p:txBody>
          <a:bodyPr/>
          <a:lstStyle/>
          <a:p>
            <a:fld id="{88E059AB-C2BD-47B8-AEDF-5A3205BE70BE}" type="slidenum">
              <a:rPr lang="en-CA" smtClean="0"/>
              <a:t>1</a:t>
            </a:fld>
            <a:endParaRPr lang="en-CA"/>
          </a:p>
        </p:txBody>
      </p:sp>
      <p:sp>
        <p:nvSpPr>
          <p:cNvPr id="4" name="TextBox 3">
            <a:extLst>
              <a:ext uri="{FF2B5EF4-FFF2-40B4-BE49-F238E27FC236}">
                <a16:creationId xmlns:a16="http://schemas.microsoft.com/office/drawing/2014/main" id="{1DFE6836-911E-B88E-BA99-47FCACBB4459}"/>
              </a:ext>
            </a:extLst>
          </p:cNvPr>
          <p:cNvSpPr txBox="1"/>
          <p:nvPr/>
        </p:nvSpPr>
        <p:spPr>
          <a:xfrm>
            <a:off x="575534" y="4081035"/>
            <a:ext cx="8423563" cy="1569660"/>
          </a:xfrm>
          <a:prstGeom prst="rect">
            <a:avLst/>
          </a:prstGeom>
          <a:noFill/>
        </p:spPr>
        <p:txBody>
          <a:bodyPr wrap="square" rtlCol="0">
            <a:spAutoFit/>
          </a:bodyPr>
          <a:lstStyle/>
          <a:p>
            <a:pPr algn="ctr"/>
            <a:r>
              <a:rPr lang="en-CA" sz="2400" b="1" dirty="0">
                <a:solidFill>
                  <a:schemeClr val="accent4"/>
                </a:solidFill>
                <a:latin typeface="Arial" panose="020B0604020202020204" pitchFamily="34" charset="0"/>
                <a:cs typeface="Arial" panose="020B0604020202020204" pitchFamily="34" charset="0"/>
              </a:rPr>
              <a:t>Assembly of First Nations</a:t>
            </a:r>
          </a:p>
          <a:p>
            <a:pPr algn="ctr"/>
            <a:r>
              <a:rPr lang="en-CA" sz="2400" b="1" dirty="0">
                <a:solidFill>
                  <a:schemeClr val="accent4"/>
                </a:solidFill>
                <a:latin typeface="Arial" panose="020B0604020202020204" pitchFamily="34" charset="0"/>
                <a:cs typeface="Arial" panose="020B0604020202020204" pitchFamily="34" charset="0"/>
              </a:rPr>
              <a:t>National Emergency Management Forum</a:t>
            </a:r>
          </a:p>
          <a:p>
            <a:pPr algn="ctr"/>
            <a:endParaRPr lang="en-CA" sz="2400" b="1" dirty="0">
              <a:solidFill>
                <a:schemeClr val="accent4"/>
              </a:solidFill>
              <a:latin typeface="Arial" panose="020B0604020202020204" pitchFamily="34" charset="0"/>
              <a:cs typeface="Arial" panose="020B0604020202020204" pitchFamily="34" charset="0"/>
            </a:endParaRPr>
          </a:p>
          <a:p>
            <a:pPr algn="ctr"/>
            <a:r>
              <a:rPr lang="en-CA" sz="2400" b="1" dirty="0">
                <a:solidFill>
                  <a:schemeClr val="accent4"/>
                </a:solidFill>
                <a:latin typeface="Arial" panose="020B0604020202020204" pitchFamily="34" charset="0"/>
                <a:cs typeface="Arial" panose="020B0604020202020204" pitchFamily="34" charset="0"/>
              </a:rPr>
              <a:t>March 5, 2024</a:t>
            </a:r>
          </a:p>
        </p:txBody>
      </p:sp>
      <p:pic>
        <p:nvPicPr>
          <p:cNvPr id="5" name="Picture 4" descr="A picture containing outdoor, vehicle, fire, land vehicle&#10;&#10;Description automatically generated">
            <a:extLst>
              <a:ext uri="{FF2B5EF4-FFF2-40B4-BE49-F238E27FC236}">
                <a16:creationId xmlns:a16="http://schemas.microsoft.com/office/drawing/2014/main" id="{1F9259F2-5253-B0A5-3F8D-AFF1DAAAF6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6101" y="0"/>
            <a:ext cx="2065898" cy="17061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0E57B4B-9752-7341-1198-46D9B3364929}"/>
              </a:ext>
            </a:extLst>
          </p:cNvPr>
          <p:cNvPicPr>
            <a:picLocks noChangeAspect="1"/>
          </p:cNvPicPr>
          <p:nvPr/>
        </p:nvPicPr>
        <p:blipFill>
          <a:blip r:embed="rId5" cstate="email">
            <a:extLst>
              <a:ext uri="{28A0092B-C50C-407E-A947-70E740481C1C}">
                <a14:useLocalDpi xmlns:a14="http://schemas.microsoft.com/office/drawing/2010/main"/>
              </a:ext>
            </a:extLst>
          </a:blip>
          <a:srcRect l="14907" r="14907"/>
          <a:stretch/>
        </p:blipFill>
        <p:spPr>
          <a:xfrm>
            <a:off x="10126099" y="3222701"/>
            <a:ext cx="2065900" cy="1817649"/>
          </a:xfrm>
          <a:prstGeom prst="rect">
            <a:avLst/>
          </a:prstGeom>
          <a:ln>
            <a:noFill/>
          </a:ln>
          <a:effectLst>
            <a:outerShdw blurRad="292100" dist="139700" dir="2700000" algn="tl" rotWithShape="0">
              <a:srgbClr val="333333">
                <a:alpha val="65000"/>
              </a:srgbClr>
            </a:outerShdw>
          </a:effectLst>
        </p:spPr>
      </p:pic>
      <p:pic>
        <p:nvPicPr>
          <p:cNvPr id="11" name="Picture 10" descr="A close-up of a camera&#10;&#10;Description automatically generated">
            <a:extLst>
              <a:ext uri="{FF2B5EF4-FFF2-40B4-BE49-F238E27FC236}">
                <a16:creationId xmlns:a16="http://schemas.microsoft.com/office/drawing/2014/main" id="{B26CB19A-4324-1EEB-866B-87F5A5E617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26098" y="5040350"/>
            <a:ext cx="2065902" cy="1817650"/>
          </a:xfrm>
          <a:prstGeom prst="rect">
            <a:avLst/>
          </a:prstGeom>
        </p:spPr>
      </p:pic>
      <p:pic>
        <p:nvPicPr>
          <p:cNvPr id="13" name="Picture 12" descr="A group of people walking in a grassy field&#10;&#10;Description automatically generated">
            <a:extLst>
              <a:ext uri="{FF2B5EF4-FFF2-40B4-BE49-F238E27FC236}">
                <a16:creationId xmlns:a16="http://schemas.microsoft.com/office/drawing/2014/main" id="{FC18EF2F-EEAF-68FA-BC41-6D5825B377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26100" y="1700404"/>
            <a:ext cx="2065898" cy="1600277"/>
          </a:xfrm>
          <a:prstGeom prst="rect">
            <a:avLst/>
          </a:prstGeom>
        </p:spPr>
      </p:pic>
    </p:spTree>
    <p:extLst>
      <p:ext uri="{BB962C8B-B14F-4D97-AF65-F5344CB8AC3E}">
        <p14:creationId xmlns:p14="http://schemas.microsoft.com/office/powerpoint/2010/main" val="51675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EA86A9-599A-F13E-A7AD-9A1530E3D8D2}"/>
              </a:ext>
            </a:extLst>
          </p:cNvPr>
          <p:cNvSpPr/>
          <p:nvPr/>
        </p:nvSpPr>
        <p:spPr>
          <a:xfrm>
            <a:off x="168895" y="3928392"/>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CDE0FEE8-C2F5-D226-2B07-C7C20DE4D849}"/>
              </a:ext>
            </a:extLst>
          </p:cNvPr>
          <p:cNvSpPr/>
          <p:nvPr/>
        </p:nvSpPr>
        <p:spPr>
          <a:xfrm>
            <a:off x="180621" y="1160585"/>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0B034881-D78C-ACDA-34BC-C05A829B8909}"/>
              </a:ext>
            </a:extLst>
          </p:cNvPr>
          <p:cNvSpPr/>
          <p:nvPr/>
        </p:nvSpPr>
        <p:spPr>
          <a:xfrm>
            <a:off x="6140465" y="3912943"/>
            <a:ext cx="5915378"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2F19F16-6513-52F7-7BBD-F2AD10731D37}"/>
              </a:ext>
            </a:extLst>
          </p:cNvPr>
          <p:cNvSpPr/>
          <p:nvPr/>
        </p:nvSpPr>
        <p:spPr>
          <a:xfrm>
            <a:off x="6189786" y="1160585"/>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498A07A8-4706-EE60-29E9-3A6E225F0A07}"/>
              </a:ext>
            </a:extLst>
          </p:cNvPr>
          <p:cNvSpPr>
            <a:spLocks noGrp="1"/>
          </p:cNvSpPr>
          <p:nvPr>
            <p:ph type="sldNum" sz="quarter" idx="12"/>
          </p:nvPr>
        </p:nvSpPr>
        <p:spPr/>
        <p:txBody>
          <a:bodyPr/>
          <a:lstStyle/>
          <a:p>
            <a:fld id="{88E059AB-C2BD-47B8-AEDF-5A3205BE70BE}" type="slidenum">
              <a:rPr lang="en-CA" smtClean="0"/>
              <a:t>10</a:t>
            </a:fld>
            <a:endParaRPr lang="en-CA"/>
          </a:p>
        </p:txBody>
      </p:sp>
      <p:sp>
        <p:nvSpPr>
          <p:cNvPr id="4" name="Title 1">
            <a:extLst>
              <a:ext uri="{FF2B5EF4-FFF2-40B4-BE49-F238E27FC236}">
                <a16:creationId xmlns:a16="http://schemas.microsoft.com/office/drawing/2014/main" id="{052EDEEE-F46D-04D3-04F0-FEB874AC9D7E}"/>
              </a:ext>
            </a:extLst>
          </p:cNvPr>
          <p:cNvSpPr txBox="1">
            <a:spLocks noGrp="1" noChangeArrowheads="1"/>
          </p:cNvSpPr>
          <p:nvPr>
            <p:ph type="title"/>
          </p:nvPr>
        </p:nvSpPr>
        <p:spPr bwMode="auto">
          <a:xfrm>
            <a:off x="180622" y="0"/>
            <a:ext cx="11173178" cy="910519"/>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en-US" altLang="en-US" sz="3600" b="1" dirty="0">
                <a:solidFill>
                  <a:srgbClr val="1C4B58"/>
                </a:solidFill>
                <a:latin typeface="Arial" panose="020B0604020202020204" pitchFamily="34" charset="0"/>
                <a:cs typeface="Arial" panose="020B0604020202020204" pitchFamily="34" charset="0"/>
              </a:rPr>
              <a:t>Draft Strategy Content: Goals and Commitments</a:t>
            </a:r>
            <a:endParaRPr lang="en-US" altLang="en-US" sz="3600" dirty="0">
              <a:solidFill>
                <a:srgbClr val="1C4B58"/>
              </a:solidFill>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C7FF09C2-407C-3D60-1BAB-C1A34DD954F9}"/>
              </a:ext>
            </a:extLst>
          </p:cNvPr>
          <p:cNvGraphicFramePr/>
          <p:nvPr>
            <p:extLst>
              <p:ext uri="{D42A27DB-BD31-4B8C-83A1-F6EECF244321}">
                <p14:modId xmlns:p14="http://schemas.microsoft.com/office/powerpoint/2010/main" val="2328090399"/>
              </p:ext>
            </p:extLst>
          </p:nvPr>
        </p:nvGraphicFramePr>
        <p:xfrm>
          <a:off x="1478625" y="910519"/>
          <a:ext cx="9223023"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7504E879-2500-CB62-64B5-6CB7EB468DAE}"/>
              </a:ext>
            </a:extLst>
          </p:cNvPr>
          <p:cNvSpPr txBox="1"/>
          <p:nvPr/>
        </p:nvSpPr>
        <p:spPr>
          <a:xfrm>
            <a:off x="299532" y="1552661"/>
            <a:ext cx="3157345" cy="2569934"/>
          </a:xfrm>
          <a:prstGeom prst="rect">
            <a:avLst/>
          </a:prstGeom>
          <a:noFill/>
        </p:spPr>
        <p:txBody>
          <a:bodyPr wrap="square" rtlCol="0">
            <a:spAutoFit/>
          </a:bodyPr>
          <a:lstStyle/>
          <a:p>
            <a:r>
              <a:rPr lang="en-US" sz="1300" dirty="0">
                <a:latin typeface="Arial" panose="020B0604020202020204" pitchFamily="34" charset="0"/>
                <a:cs typeface="Arial" panose="020B0604020202020204" pitchFamily="34" charset="0"/>
              </a:rPr>
              <a:t>A pan-Canadian Wildland Fire Prevention and Mitigation group will be established to help identify and mobilize Whole-of-Society actions on wildland fire prevention and mitigation.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Develop and make accessible wildland fire risk assessment and risk planning resources  and promote their adoption and integration across all sectors of society.</a:t>
            </a:r>
          </a:p>
          <a:p>
            <a:endParaRPr lang="en-CA" dirty="0"/>
          </a:p>
        </p:txBody>
      </p:sp>
      <p:sp>
        <p:nvSpPr>
          <p:cNvPr id="17" name="TextBox 16">
            <a:extLst>
              <a:ext uri="{FF2B5EF4-FFF2-40B4-BE49-F238E27FC236}">
                <a16:creationId xmlns:a16="http://schemas.microsoft.com/office/drawing/2014/main" id="{2BD71075-3115-A204-514D-23732E7825C4}"/>
              </a:ext>
            </a:extLst>
          </p:cNvPr>
          <p:cNvSpPr txBox="1"/>
          <p:nvPr/>
        </p:nvSpPr>
        <p:spPr>
          <a:xfrm>
            <a:off x="9009318" y="4335503"/>
            <a:ext cx="3148731" cy="2723823"/>
          </a:xfrm>
          <a:prstGeom prst="rect">
            <a:avLst/>
          </a:prstGeom>
          <a:noFill/>
        </p:spPr>
        <p:txBody>
          <a:bodyPr wrap="square" rtlCol="0">
            <a:spAutoFit/>
          </a:bodyPr>
          <a:lstStyle/>
          <a:p>
            <a:r>
              <a:rPr lang="en-US" sz="1300" kern="100" dirty="0">
                <a:latin typeface="Arial" panose="020B0604020202020204" pitchFamily="34" charset="0"/>
                <a:ea typeface="Calibri" panose="020F0502020204030204" pitchFamily="34" charset="0"/>
                <a:cs typeface="Arial" panose="020B0604020202020204" pitchFamily="34" charset="0"/>
              </a:rPr>
              <a:t>Public awareness campaigns aimed at promoting awareness and understanding of wildland fire prevention and mitigation actions across whole-of-society will be developed.</a:t>
            </a:r>
          </a:p>
          <a:p>
            <a:endParaRPr lang="en-US" sz="1300" kern="100" dirty="0">
              <a:latin typeface="Arial" panose="020B0604020202020204" pitchFamily="34" charset="0"/>
              <a:ea typeface="Calibri" panose="020F0502020204030204" pitchFamily="34" charset="0"/>
              <a:cs typeface="Arial" panose="020B0604020202020204" pitchFamily="34" charset="0"/>
            </a:endParaRPr>
          </a:p>
          <a:p>
            <a:r>
              <a:rPr lang="en-US" altLang="en-US" sz="1300" kern="100" dirty="0">
                <a:latin typeface="Arial" panose="020B0604020202020204" pitchFamily="34" charset="0"/>
                <a:cs typeface="Arial" panose="020B0604020202020204" pitchFamily="34" charset="0"/>
              </a:rPr>
              <a:t>Training targeted at increasing wildland fire prevention and mitigation expertise across Canada will be developed. </a:t>
            </a:r>
            <a:endParaRPr lang="en-CA" altLang="en-US" sz="1300" kern="100" dirty="0">
              <a:latin typeface="Arial" panose="020B0604020202020204" pitchFamily="34" charset="0"/>
              <a:cs typeface="Arial" panose="020B0604020202020204" pitchFamily="34" charset="0"/>
            </a:endParaRPr>
          </a:p>
          <a:p>
            <a:endParaRPr lang="en-US" sz="1200" i="1" kern="100"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endParaRPr lang="en-CA" dirty="0"/>
          </a:p>
        </p:txBody>
      </p:sp>
      <p:sp>
        <p:nvSpPr>
          <p:cNvPr id="20" name="TextBox 19">
            <a:extLst>
              <a:ext uri="{FF2B5EF4-FFF2-40B4-BE49-F238E27FC236}">
                <a16:creationId xmlns:a16="http://schemas.microsoft.com/office/drawing/2014/main" id="{ED903806-0D9B-2ADC-2798-A64E3984FFD5}"/>
              </a:ext>
            </a:extLst>
          </p:cNvPr>
          <p:cNvSpPr txBox="1"/>
          <p:nvPr/>
        </p:nvSpPr>
        <p:spPr>
          <a:xfrm>
            <a:off x="8921259" y="1674911"/>
            <a:ext cx="3078392" cy="1692771"/>
          </a:xfrm>
          <a:prstGeom prst="rect">
            <a:avLst/>
          </a:prstGeom>
          <a:noFill/>
        </p:spPr>
        <p:txBody>
          <a:bodyPr wrap="square" rtlCol="0">
            <a:spAutoFit/>
          </a:bodyPr>
          <a:lstStyle/>
          <a:p>
            <a:r>
              <a:rPr lang="en-US" sz="1300" dirty="0">
                <a:solidFill>
                  <a:srgbClr val="000000"/>
                </a:solidFill>
                <a:latin typeface="Arial" panose="020B0604020202020204" pitchFamily="34" charset="0"/>
                <a:cs typeface="Arial" panose="020B0604020202020204" pitchFamily="34" charset="0"/>
              </a:rPr>
              <a:t>Collectively advance collaboration with First Nations, Métis and Inuit communities and organizations to remove barriers to participation and provide long-term support for Indigenous-led wildland fire prevention and mitigation efforts.  </a:t>
            </a:r>
            <a:endParaRPr lang="en-CA" sz="1300" kern="100" dirty="0">
              <a:latin typeface="Arial" panose="020B0604020202020204" pitchFamily="34" charset="0"/>
              <a:ea typeface="Calibri" panose="020F0502020204030204" pitchFamily="34" charset="0"/>
              <a:cs typeface="Arial" panose="020B0604020202020204" pitchFamily="34" charset="0"/>
            </a:endParaRPr>
          </a:p>
          <a:p>
            <a:endParaRPr lang="en-CA" sz="1300" dirty="0"/>
          </a:p>
        </p:txBody>
      </p:sp>
      <p:sp>
        <p:nvSpPr>
          <p:cNvPr id="21" name="TextBox 20">
            <a:extLst>
              <a:ext uri="{FF2B5EF4-FFF2-40B4-BE49-F238E27FC236}">
                <a16:creationId xmlns:a16="http://schemas.microsoft.com/office/drawing/2014/main" id="{17D9A947-8258-1836-2325-66BE0C260227}"/>
              </a:ext>
            </a:extLst>
          </p:cNvPr>
          <p:cNvSpPr txBox="1"/>
          <p:nvPr/>
        </p:nvSpPr>
        <p:spPr>
          <a:xfrm>
            <a:off x="287810" y="4494970"/>
            <a:ext cx="3078392" cy="1892826"/>
          </a:xfrm>
          <a:prstGeom prst="rect">
            <a:avLst/>
          </a:prstGeom>
          <a:noFill/>
        </p:spPr>
        <p:txBody>
          <a:bodyPr wrap="square" rtlCol="0">
            <a:spAutoFit/>
          </a:bodyPr>
          <a:lstStyle/>
          <a:p>
            <a:r>
              <a:rPr lang="en-US" sz="1300" kern="100" dirty="0">
                <a:latin typeface="Arial" panose="020B0604020202020204" pitchFamily="34" charset="0"/>
                <a:ea typeface="Calibri" panose="020F0502020204030204" pitchFamily="34" charset="0"/>
                <a:cs typeface="Arial" panose="020B0604020202020204" pitchFamily="34" charset="0"/>
              </a:rPr>
              <a:t>Recognizing the need for sustained investment and focus to increase wildland fire resiliency, incentives and support programs will be created and/or enhanced to support the advancement of wildland fire prevention and mitigation efforts.</a:t>
            </a:r>
            <a:endParaRPr lang="en-CA" altLang="en-US" sz="1300" dirty="0">
              <a:latin typeface="Arial" panose="020B0604020202020204" pitchFamily="34" charset="0"/>
              <a:cs typeface="Arial" panose="020B0604020202020204" pitchFamily="34" charset="0"/>
            </a:endParaRPr>
          </a:p>
          <a:p>
            <a:r>
              <a:rPr lang="en-US" sz="1300" dirty="0">
                <a:solidFill>
                  <a:srgbClr val="000000"/>
                </a:solidFill>
                <a:latin typeface="Arial" panose="020B0604020202020204" pitchFamily="34" charset="0"/>
                <a:cs typeface="Arial" panose="020B0604020202020204" pitchFamily="34" charset="0"/>
              </a:rPr>
              <a:t> </a:t>
            </a:r>
            <a:endParaRPr lang="en-CA" sz="1300" kern="100" dirty="0">
              <a:latin typeface="Arial" panose="020B0604020202020204" pitchFamily="34" charset="0"/>
              <a:ea typeface="Calibri" panose="020F0502020204030204" pitchFamily="34" charset="0"/>
              <a:cs typeface="Arial" panose="020B0604020202020204" pitchFamily="34" charset="0"/>
            </a:endParaRPr>
          </a:p>
          <a:p>
            <a:endParaRPr lang="en-CA" sz="1300" dirty="0"/>
          </a:p>
        </p:txBody>
      </p:sp>
      <p:sp>
        <p:nvSpPr>
          <p:cNvPr id="2" name="TextBox 1">
            <a:extLst>
              <a:ext uri="{FF2B5EF4-FFF2-40B4-BE49-F238E27FC236}">
                <a16:creationId xmlns:a16="http://schemas.microsoft.com/office/drawing/2014/main" id="{0C9331BD-92F7-CD65-2E76-CA9036185777}"/>
              </a:ext>
            </a:extLst>
          </p:cNvPr>
          <p:cNvSpPr txBox="1"/>
          <p:nvPr/>
        </p:nvSpPr>
        <p:spPr>
          <a:xfrm>
            <a:off x="826473" y="1216819"/>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Commitments </a:t>
            </a:r>
          </a:p>
        </p:txBody>
      </p:sp>
      <p:sp>
        <p:nvSpPr>
          <p:cNvPr id="5" name="TextBox 4">
            <a:extLst>
              <a:ext uri="{FF2B5EF4-FFF2-40B4-BE49-F238E27FC236}">
                <a16:creationId xmlns:a16="http://schemas.microsoft.com/office/drawing/2014/main" id="{649094A2-80E9-BFC3-0F3A-853ACD27BE2F}"/>
              </a:ext>
            </a:extLst>
          </p:cNvPr>
          <p:cNvSpPr txBox="1"/>
          <p:nvPr/>
        </p:nvSpPr>
        <p:spPr>
          <a:xfrm>
            <a:off x="764164" y="3989851"/>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Commitments </a:t>
            </a:r>
          </a:p>
        </p:txBody>
      </p:sp>
      <p:sp>
        <p:nvSpPr>
          <p:cNvPr id="6" name="TextBox 5">
            <a:extLst>
              <a:ext uri="{FF2B5EF4-FFF2-40B4-BE49-F238E27FC236}">
                <a16:creationId xmlns:a16="http://schemas.microsoft.com/office/drawing/2014/main" id="{6CD09291-C6A0-9EE1-857F-86CBAA9C1112}"/>
              </a:ext>
            </a:extLst>
          </p:cNvPr>
          <p:cNvSpPr txBox="1"/>
          <p:nvPr/>
        </p:nvSpPr>
        <p:spPr>
          <a:xfrm>
            <a:off x="9687002" y="1214107"/>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Commitments </a:t>
            </a:r>
          </a:p>
        </p:txBody>
      </p:sp>
      <p:sp>
        <p:nvSpPr>
          <p:cNvPr id="7" name="TextBox 6">
            <a:extLst>
              <a:ext uri="{FF2B5EF4-FFF2-40B4-BE49-F238E27FC236}">
                <a16:creationId xmlns:a16="http://schemas.microsoft.com/office/drawing/2014/main" id="{19EB1131-8E89-B940-CA7D-31353DA0CDD4}"/>
              </a:ext>
            </a:extLst>
          </p:cNvPr>
          <p:cNvSpPr txBox="1"/>
          <p:nvPr/>
        </p:nvSpPr>
        <p:spPr>
          <a:xfrm>
            <a:off x="9687002" y="3944949"/>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Commitments </a:t>
            </a:r>
          </a:p>
        </p:txBody>
      </p:sp>
      <p:sp>
        <p:nvSpPr>
          <p:cNvPr id="8" name="TextBox 7">
            <a:extLst>
              <a:ext uri="{FF2B5EF4-FFF2-40B4-BE49-F238E27FC236}">
                <a16:creationId xmlns:a16="http://schemas.microsoft.com/office/drawing/2014/main" id="{65570330-FA6A-34A7-412E-DABB11987F07}"/>
              </a:ext>
            </a:extLst>
          </p:cNvPr>
          <p:cNvSpPr txBox="1"/>
          <p:nvPr/>
        </p:nvSpPr>
        <p:spPr>
          <a:xfrm>
            <a:off x="5088987" y="3647556"/>
            <a:ext cx="1898936" cy="369332"/>
          </a:xfrm>
          <a:prstGeom prst="rect">
            <a:avLst/>
          </a:prstGeom>
          <a:solidFill>
            <a:srgbClr val="002060"/>
          </a:solidFill>
        </p:spPr>
        <p:txBody>
          <a:bodyPr wrap="square" rtlCol="0">
            <a:spAutoFit/>
          </a:bodyPr>
          <a:lstStyle/>
          <a:p>
            <a:pPr algn="ctr"/>
            <a:r>
              <a:rPr lang="en-CA" b="1" dirty="0">
                <a:solidFill>
                  <a:schemeClr val="bg1"/>
                </a:solidFill>
                <a:latin typeface="Arial" panose="020B0604020202020204" pitchFamily="34" charset="0"/>
                <a:cs typeface="Arial" panose="020B0604020202020204" pitchFamily="34" charset="0"/>
              </a:rPr>
              <a:t>Goals</a:t>
            </a:r>
          </a:p>
        </p:txBody>
      </p:sp>
    </p:spTree>
    <p:extLst>
      <p:ext uri="{BB962C8B-B14F-4D97-AF65-F5344CB8AC3E}">
        <p14:creationId xmlns:p14="http://schemas.microsoft.com/office/powerpoint/2010/main" val="84044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2" name="Rectangle 1127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45D7C5A-3DC4-48E3-992C-E6D2641BAB15}"/>
              </a:ext>
            </a:extLst>
          </p:cNvPr>
          <p:cNvSpPr txBox="1">
            <a:spLocks noChangeArrowheads="1"/>
          </p:cNvSpPr>
          <p:nvPr/>
        </p:nvSpPr>
        <p:spPr bwMode="auto">
          <a:xfrm>
            <a:off x="1549350" y="91156"/>
            <a:ext cx="10515600" cy="1212817"/>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en-US" altLang="en-US" sz="3600" b="1" dirty="0">
                <a:solidFill>
                  <a:srgbClr val="1C4B58"/>
                </a:solidFill>
                <a:latin typeface="Arial" panose="020B0604020202020204" pitchFamily="34" charset="0"/>
                <a:cs typeface="Arial" panose="020B0604020202020204" pitchFamily="34" charset="0"/>
              </a:rPr>
              <a:t>Draft Strategy Content: Goals and Commitments</a:t>
            </a:r>
            <a:endParaRPr lang="en-US" altLang="en-US" sz="3600" dirty="0">
              <a:solidFill>
                <a:srgbClr val="1C4B58"/>
              </a:solidFill>
              <a:latin typeface="Arial" panose="020B0604020202020204" pitchFamily="34" charset="0"/>
              <a:cs typeface="Arial" panose="020B0604020202020204" pitchFamily="34" charset="0"/>
            </a:endParaRPr>
          </a:p>
        </p:txBody>
      </p:sp>
      <p:sp>
        <p:nvSpPr>
          <p:cNvPr id="11267" name="Content Placeholder 2">
            <a:extLst>
              <a:ext uri="{FF2B5EF4-FFF2-40B4-BE49-F238E27FC236}">
                <a16:creationId xmlns:a16="http://schemas.microsoft.com/office/drawing/2014/main" id="{3796D8EA-1ABF-4C8F-951B-29B4226508BA}"/>
              </a:ext>
            </a:extLst>
          </p:cNvPr>
          <p:cNvSpPr>
            <a:spLocks noGrp="1"/>
          </p:cNvSpPr>
          <p:nvPr>
            <p:ph idx="1"/>
          </p:nvPr>
        </p:nvSpPr>
        <p:spPr>
          <a:xfrm>
            <a:off x="990775" y="1564483"/>
            <a:ext cx="10494715" cy="3729034"/>
          </a:xfrm>
        </p:spPr>
        <p:txBody>
          <a:bodyPr vert="horz" lIns="91440" tIns="45720" rIns="91440" bIns="45720" rtlCol="0">
            <a:noAutofit/>
          </a:bodyPr>
          <a:lstStyle/>
          <a:p>
            <a:pPr marL="0" indent="0">
              <a:spcAft>
                <a:spcPts val="800"/>
              </a:spcAft>
              <a:buNone/>
            </a:pPr>
            <a:r>
              <a:rPr lang="en-US" sz="2200" b="1" i="1" dirty="0">
                <a:latin typeface="Arial" panose="020B0604020202020204" pitchFamily="34" charset="0"/>
                <a:cs typeface="Arial" panose="020B0604020202020204" pitchFamily="34" charset="0"/>
              </a:rPr>
              <a:t>Goal  – Enhance Whole-of-Society Collaboration and Coordination </a:t>
            </a:r>
          </a:p>
          <a:p>
            <a:pPr marL="0" indent="0">
              <a:buNone/>
            </a:pPr>
            <a:r>
              <a:rPr lang="en-US" sz="2200" i="1" dirty="0">
                <a:latin typeface="Arial" panose="020B0604020202020204" pitchFamily="34" charset="0"/>
                <a:cs typeface="Arial" panose="020B0604020202020204" pitchFamily="34" charset="0"/>
              </a:rPr>
              <a:t>Enhance coordinated prevention and mitigation efforts across all sectors through common/shared understanding and use of standardized practices. </a:t>
            </a:r>
          </a:p>
          <a:p>
            <a:pPr marL="0" indent="0">
              <a:buNone/>
            </a:pPr>
            <a:endParaRPr lang="en-US" sz="22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Commitment  </a:t>
            </a:r>
          </a:p>
          <a:p>
            <a:pPr marL="0" indent="0">
              <a:spcAft>
                <a:spcPts val="800"/>
              </a:spcAft>
              <a:buNone/>
            </a:pPr>
            <a:r>
              <a:rPr lang="en-US" sz="2200" i="1" dirty="0">
                <a:latin typeface="Arial" panose="020B0604020202020204" pitchFamily="34" charset="0"/>
                <a:cs typeface="Arial" panose="020B0604020202020204" pitchFamily="34" charset="0"/>
              </a:rPr>
              <a:t>A pan-Canadian Wildland Fire Prevention and Mitigation group will be established to help identify and mobilize Whole-of-Society actions on wildland fire prevention and mitigation. </a:t>
            </a:r>
          </a:p>
          <a:p>
            <a:pPr marL="0" indent="0">
              <a:spcAft>
                <a:spcPts val="800"/>
              </a:spcAft>
              <a:buNone/>
            </a:pPr>
            <a:endParaRPr lang="en-US" sz="2200" i="1" strike="sngStrike"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Commitment </a:t>
            </a:r>
          </a:p>
          <a:p>
            <a:pPr marL="0" indent="0">
              <a:buNone/>
              <a:defRPr/>
            </a:pPr>
            <a:r>
              <a:rPr lang="en-US" sz="2200" i="1" dirty="0">
                <a:latin typeface="Arial" panose="020B0604020202020204" pitchFamily="34" charset="0"/>
                <a:cs typeface="Arial" panose="020B0604020202020204" pitchFamily="34" charset="0"/>
              </a:rPr>
              <a:t>Develop and make accessible wildland fire risk assessment and risk planning resources  and promote their adoption and integration across all sectors of society. 	</a:t>
            </a:r>
            <a:endParaRPr lang="en-US" altLang="en-US" sz="2200" i="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2A062F6-296A-B911-BA82-B9F47E70477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8E059AB-C2BD-47B8-AEDF-5A3205BE70BE}" type="slidenum">
              <a:rPr lang="en-US" smtClean="0">
                <a:solidFill>
                  <a:schemeClr val="tx1"/>
                </a:solidFill>
                <a:latin typeface="Calibri" panose="020F0502020204030204"/>
              </a:rPr>
              <a:pPr defTabSz="914400">
                <a:spcAft>
                  <a:spcPts val="600"/>
                </a:spcAft>
                <a:defRPr/>
              </a:pPr>
              <a:t>11</a:t>
            </a:fld>
            <a:endParaRPr lang="en-US" dirty="0">
              <a:solidFill>
                <a:schemeClr val="tx1"/>
              </a:solidFill>
              <a:latin typeface="Calibri" panose="020F0502020204030204"/>
            </a:endParaRPr>
          </a:p>
        </p:txBody>
      </p:sp>
      <p:pic>
        <p:nvPicPr>
          <p:cNvPr id="4" name="Picture 3">
            <a:extLst>
              <a:ext uri="{FF2B5EF4-FFF2-40B4-BE49-F238E27FC236}">
                <a16:creationId xmlns:a16="http://schemas.microsoft.com/office/drawing/2014/main" id="{232F2A7D-3E5F-F05D-5C28-FD4506581746}"/>
              </a:ext>
            </a:extLst>
          </p:cNvPr>
          <p:cNvPicPr>
            <a:picLocks noChangeAspect="1"/>
          </p:cNvPicPr>
          <p:nvPr/>
        </p:nvPicPr>
        <p:blipFill>
          <a:blip r:embed="rId3"/>
          <a:stretch>
            <a:fillRect/>
          </a:stretch>
        </p:blipFill>
        <p:spPr>
          <a:xfrm>
            <a:off x="251051" y="161317"/>
            <a:ext cx="1298299" cy="12418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695614" y="1696098"/>
            <a:ext cx="10800771" cy="4205939"/>
          </a:xfrm>
        </p:spPr>
        <p:txBody>
          <a:bodyPr>
            <a:normAutofit/>
          </a:bodyPr>
          <a:lstStyle/>
          <a:p>
            <a:pPr marL="0" indent="0">
              <a:lnSpc>
                <a:spcPct val="107000"/>
              </a:lnSpc>
              <a:spcAft>
                <a:spcPts val="800"/>
              </a:spcAft>
              <a:buNone/>
            </a:pPr>
            <a:r>
              <a:rPr lang="en-CA" sz="2200" b="1" i="1" kern="100" dirty="0">
                <a:latin typeface="Arial" panose="020B0604020202020204" pitchFamily="34" charset="0"/>
                <a:ea typeface="Calibri" panose="020F0502020204030204" pitchFamily="34" charset="0"/>
                <a:cs typeface="Arial" panose="020B0604020202020204" pitchFamily="34" charset="0"/>
              </a:rPr>
              <a:t>Goal  –</a:t>
            </a:r>
            <a:r>
              <a:rPr lang="en-US" sz="2200" b="1" i="1" kern="100" dirty="0">
                <a:latin typeface="Arial" panose="020B0604020202020204" pitchFamily="34" charset="0"/>
                <a:ea typeface="Calibri" panose="020F0502020204030204" pitchFamily="34" charset="0"/>
                <a:cs typeface="Arial" panose="020B0604020202020204" pitchFamily="34" charset="0"/>
              </a:rPr>
              <a:t>Strengthen First Nations, Métis and Inuit Partnerships</a:t>
            </a:r>
          </a:p>
          <a:p>
            <a:pPr marL="0" indent="0">
              <a:lnSpc>
                <a:spcPct val="107000"/>
              </a:lnSpc>
              <a:spcAft>
                <a:spcPts val="800"/>
              </a:spcAft>
              <a:buNone/>
            </a:pPr>
            <a:r>
              <a:rPr lang="en-US" sz="2200" i="1" dirty="0">
                <a:latin typeface="Arial" panose="020B0604020202020204" pitchFamily="34" charset="0"/>
                <a:cs typeface="Arial" panose="020B0604020202020204" pitchFamily="34" charset="0"/>
              </a:rPr>
              <a:t>Strengthened partnerships with First Nations, Métis and Inuit communities and organizations to ensure the inclusion of Indigenous leadership, traditional practices and Indigenous knowledge systems in wildland fire prevention and mitigation efforts. </a:t>
            </a:r>
          </a:p>
          <a:p>
            <a:pPr marL="0" indent="0">
              <a:lnSpc>
                <a:spcPct val="107000"/>
              </a:lnSpc>
              <a:spcAft>
                <a:spcPts val="800"/>
              </a:spcAft>
              <a:buNone/>
            </a:pPr>
            <a:endParaRPr lang="en-US" sz="2200" i="1" dirty="0">
              <a:latin typeface="Arial" panose="020B0604020202020204" pitchFamily="34" charset="0"/>
              <a:cs typeface="Arial" panose="020B0604020202020204" pitchFamily="34" charset="0"/>
            </a:endParaRPr>
          </a:p>
          <a:p>
            <a:pPr marL="0" indent="0">
              <a:lnSpc>
                <a:spcPct val="107000"/>
              </a:lnSpc>
              <a:spcAft>
                <a:spcPts val="800"/>
              </a:spcAft>
              <a:buNone/>
            </a:pPr>
            <a:r>
              <a:rPr lang="en-US" sz="2200" b="1" dirty="0">
                <a:latin typeface="Arial" panose="020B0604020202020204" pitchFamily="34" charset="0"/>
                <a:cs typeface="Arial" panose="020B0604020202020204" pitchFamily="34" charset="0"/>
              </a:rPr>
              <a:t>Commitment </a:t>
            </a:r>
            <a:br>
              <a:rPr lang="en-US" sz="2200" b="1" dirty="0">
                <a:latin typeface="Arial" panose="020B0604020202020204" pitchFamily="34" charset="0"/>
                <a:cs typeface="Arial" panose="020B0604020202020204" pitchFamily="34" charset="0"/>
              </a:rPr>
            </a:br>
            <a:r>
              <a:rPr lang="en-US" sz="2200" i="1" dirty="0">
                <a:solidFill>
                  <a:srgbClr val="000000"/>
                </a:solidFill>
                <a:latin typeface="Arial" panose="020B0604020202020204" pitchFamily="34" charset="0"/>
                <a:cs typeface="Arial" panose="020B0604020202020204" pitchFamily="34" charset="0"/>
              </a:rPr>
              <a:t>Collectively advance collaboration with First Nations, Métis and Inuit communities and organizations to remove barriers to participation and provide long-term support for Indigenous-led wildland fire prevention and mitigation efforts.  </a:t>
            </a:r>
            <a:endParaRPr lang="en-CA" sz="2200" i="1"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200" b="1" kern="100" dirty="0">
              <a:latin typeface="Arial" panose="020B0604020202020204" pitchFamily="34" charset="0"/>
              <a:ea typeface="Calibri" panose="020F050202020403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a:p>
            <a:pPr marL="457200" lvl="1" indent="0">
              <a:buNone/>
              <a:defRPr/>
            </a:pPr>
            <a:endParaRPr lang="en-CA" altLang="en-US" sz="2200" dirty="0">
              <a:latin typeface="Arial" panose="020B060402020202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E857DE0-C174-B1E6-38EA-4ADAD8F6D2DD}"/>
              </a:ext>
            </a:extLst>
          </p:cNvPr>
          <p:cNvSpPr>
            <a:spLocks noGrp="1"/>
          </p:cNvSpPr>
          <p:nvPr>
            <p:ph type="sldNum" sz="quarter" idx="12"/>
          </p:nvPr>
        </p:nvSpPr>
        <p:spPr/>
        <p:txBody>
          <a:bodyPr/>
          <a:lstStyle/>
          <a:p>
            <a:fld id="{88E059AB-C2BD-47B8-AEDF-5A3205BE70BE}" type="slidenum">
              <a:rPr lang="en-CA" smtClean="0"/>
              <a:t>12</a:t>
            </a:fld>
            <a:endParaRPr lang="en-CA"/>
          </a:p>
        </p:txBody>
      </p:sp>
      <p:sp>
        <p:nvSpPr>
          <p:cNvPr id="4" name="Title 1">
            <a:extLst>
              <a:ext uri="{FF2B5EF4-FFF2-40B4-BE49-F238E27FC236}">
                <a16:creationId xmlns:a16="http://schemas.microsoft.com/office/drawing/2014/main" id="{CAA91772-4B0F-DF14-FFE5-86362EE0231E}"/>
              </a:ext>
            </a:extLst>
          </p:cNvPr>
          <p:cNvSpPr txBox="1">
            <a:spLocks noChangeArrowheads="1"/>
          </p:cNvSpPr>
          <p:nvPr/>
        </p:nvSpPr>
        <p:spPr bwMode="auto">
          <a:xfrm>
            <a:off x="1485900" y="342108"/>
            <a:ext cx="10037885"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altLang="en-US" sz="3600" b="1" dirty="0">
                <a:solidFill>
                  <a:srgbClr val="1C4B58"/>
                </a:solidFill>
                <a:latin typeface="Arial" panose="020B0604020202020204" pitchFamily="34" charset="0"/>
                <a:cs typeface="Arial" panose="020B0604020202020204" pitchFamily="34" charset="0"/>
              </a:rPr>
              <a:t>Draft Strategy Content: Goals and Commitments</a:t>
            </a:r>
            <a:endParaRPr lang="en-CA" altLang="en-US" sz="3600" kern="0" dirty="0">
              <a:solidFill>
                <a:srgbClr val="1C4B58"/>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028D82-484A-8E65-9DC4-7617D3E1271D}"/>
              </a:ext>
            </a:extLst>
          </p:cNvPr>
          <p:cNvPicPr>
            <a:picLocks noChangeAspect="1"/>
          </p:cNvPicPr>
          <p:nvPr/>
        </p:nvPicPr>
        <p:blipFill>
          <a:blip r:embed="rId3"/>
          <a:stretch>
            <a:fillRect/>
          </a:stretch>
        </p:blipFill>
        <p:spPr>
          <a:xfrm>
            <a:off x="112749" y="147722"/>
            <a:ext cx="1281153" cy="1210581"/>
          </a:xfrm>
          <a:prstGeom prst="rect">
            <a:avLst/>
          </a:prstGeom>
        </p:spPr>
      </p:pic>
    </p:spTree>
    <p:extLst>
      <p:ext uri="{BB962C8B-B14F-4D97-AF65-F5344CB8AC3E}">
        <p14:creationId xmlns:p14="http://schemas.microsoft.com/office/powerpoint/2010/main" val="286457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779178" y="1373187"/>
            <a:ext cx="11025961" cy="4983163"/>
          </a:xfrm>
        </p:spPr>
        <p:txBody>
          <a:bodyPr>
            <a:noAutofit/>
          </a:bodyPr>
          <a:lstStyle/>
          <a:p>
            <a:pPr marL="0" indent="0">
              <a:lnSpc>
                <a:spcPct val="107000"/>
              </a:lnSpc>
              <a:spcAft>
                <a:spcPts val="800"/>
              </a:spcAft>
              <a:buNone/>
            </a:pPr>
            <a:r>
              <a:rPr lang="en-CA" sz="2200" b="1" i="1" kern="100" dirty="0">
                <a:latin typeface="Arial" panose="020B0604020202020204" pitchFamily="34" charset="0"/>
                <a:ea typeface="Calibri" panose="020F0502020204030204" pitchFamily="34" charset="0"/>
                <a:cs typeface="Arial" panose="020B0604020202020204" pitchFamily="34" charset="0"/>
              </a:rPr>
              <a:t>Goal  – </a:t>
            </a:r>
            <a:r>
              <a:rPr lang="en-CA" sz="2200" b="1" i="1" dirty="0">
                <a:latin typeface="Arial" panose="020B0604020202020204" pitchFamily="34" charset="0"/>
                <a:ea typeface="Times New Roman" panose="02020603050405020304" pitchFamily="18" charset="0"/>
                <a:cs typeface="Arial" panose="020B0604020202020204" pitchFamily="34" charset="0"/>
              </a:rPr>
              <a:t>Increase Knowledge and Understanding</a:t>
            </a:r>
          </a:p>
          <a:p>
            <a:pPr marL="0" indent="0">
              <a:lnSpc>
                <a:spcPct val="107000"/>
              </a:lnSpc>
              <a:spcAft>
                <a:spcPts val="800"/>
              </a:spcAft>
              <a:buNone/>
            </a:pPr>
            <a:r>
              <a:rPr lang="en-CA" sz="2200" i="1" dirty="0">
                <a:solidFill>
                  <a:srgbClr val="000000"/>
                </a:solidFill>
                <a:latin typeface="Arial" panose="020B0604020202020204" pitchFamily="34" charset="0"/>
                <a:ea typeface="Times New Roman" panose="02020603050405020304" pitchFamily="18" charset="0"/>
                <a:cs typeface="Arial" panose="020B0604020202020204" pitchFamily="34" charset="0"/>
              </a:rPr>
              <a:t>Increase collective awareness and understanding across all sectors of society to enhance wildland fire prevention and mitigation practices. </a:t>
            </a:r>
            <a:endParaRPr lang="en-CA" sz="2200" b="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b="1" kern="100" dirty="0">
                <a:latin typeface="Arial" panose="020B0604020202020204" pitchFamily="34" charset="0"/>
                <a:ea typeface="Calibri" panose="020F0502020204030204" pitchFamily="34" charset="0"/>
                <a:cs typeface="Arial" panose="020B0604020202020204" pitchFamily="34" charset="0"/>
              </a:rPr>
              <a:t>Commitment  </a:t>
            </a:r>
            <a:br>
              <a:rPr lang="en-CA" sz="2200" b="1" kern="100" dirty="0">
                <a:latin typeface="Arial" panose="020B0604020202020204" pitchFamily="34" charset="0"/>
                <a:ea typeface="Calibri" panose="020F0502020204030204" pitchFamily="34" charset="0"/>
                <a:cs typeface="Arial" panose="020B0604020202020204" pitchFamily="34" charset="0"/>
              </a:rPr>
            </a:br>
            <a:r>
              <a:rPr lang="en-US" sz="2200" i="1" kern="100" dirty="0">
                <a:latin typeface="Arial" panose="020B0604020202020204" pitchFamily="34" charset="0"/>
                <a:ea typeface="Calibri" panose="020F0502020204030204" pitchFamily="34" charset="0"/>
                <a:cs typeface="Arial" panose="020B0604020202020204" pitchFamily="34" charset="0"/>
              </a:rPr>
              <a:t>Public awareness campaigns aimed at promoting awareness and understanding of wildland fire prevention and mitigation actions across whole-of-society will be developed.</a:t>
            </a:r>
          </a:p>
          <a:p>
            <a:pPr marL="0" indent="0">
              <a:spcAft>
                <a:spcPts val="800"/>
              </a:spcAft>
              <a:buNone/>
            </a:pPr>
            <a:endParaRPr lang="en-US" altLang="en-US" sz="2200" i="1" kern="100" dirty="0">
              <a:latin typeface="Arial" panose="020B0604020202020204" pitchFamily="34" charset="0"/>
              <a:cs typeface="Arial" panose="020B0604020202020204" pitchFamily="34" charset="0"/>
            </a:endParaRPr>
          </a:p>
          <a:p>
            <a:pPr marL="0" indent="0">
              <a:spcBef>
                <a:spcPts val="0"/>
              </a:spcBef>
              <a:spcAft>
                <a:spcPts val="600"/>
              </a:spcAft>
              <a:buNone/>
            </a:pPr>
            <a:r>
              <a:rPr lang="en-US" altLang="en-US" sz="2200" b="1" kern="100" dirty="0">
                <a:latin typeface="Arial" panose="020B0604020202020204" pitchFamily="34" charset="0"/>
                <a:cs typeface="Arial" panose="020B0604020202020204" pitchFamily="34" charset="0"/>
              </a:rPr>
              <a:t>Commitment </a:t>
            </a:r>
          </a:p>
          <a:p>
            <a:pPr marL="0" indent="0">
              <a:lnSpc>
                <a:spcPct val="107000"/>
              </a:lnSpc>
              <a:spcBef>
                <a:spcPts val="0"/>
              </a:spcBef>
              <a:spcAft>
                <a:spcPts val="800"/>
              </a:spcAft>
              <a:buNone/>
            </a:pPr>
            <a:r>
              <a:rPr lang="en-US" altLang="en-US" sz="2200" i="1" kern="100" dirty="0">
                <a:latin typeface="Arial" panose="020B0604020202020204" pitchFamily="34" charset="0"/>
                <a:cs typeface="Arial" panose="020B0604020202020204" pitchFamily="34" charset="0"/>
              </a:rPr>
              <a:t>Training targeted at increasing wildland fire prevention and mitigation expertise across Canada will be developed. </a:t>
            </a:r>
            <a:endParaRPr lang="en-CA" altLang="en-US" sz="2200" i="1" kern="100" dirty="0">
              <a:latin typeface="Arial" panose="020B0604020202020204" pitchFamily="34" charset="0"/>
              <a:cs typeface="Arial" panose="020B0604020202020204" pitchFamily="34" charset="0"/>
            </a:endParaRPr>
          </a:p>
          <a:p>
            <a:pPr marL="457200" lvl="1" indent="0">
              <a:buNone/>
              <a:defRPr/>
            </a:pPr>
            <a:endParaRPr lang="en-CA" altLang="en-US" sz="2200" dirty="0">
              <a:latin typeface="Arial" panose="020B060402020202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83BC860-6CC6-0DC5-8616-1A7977A77DE0}"/>
              </a:ext>
            </a:extLst>
          </p:cNvPr>
          <p:cNvSpPr>
            <a:spLocks noGrp="1"/>
          </p:cNvSpPr>
          <p:nvPr>
            <p:ph type="sldNum" sz="quarter" idx="12"/>
          </p:nvPr>
        </p:nvSpPr>
        <p:spPr/>
        <p:txBody>
          <a:bodyPr/>
          <a:lstStyle/>
          <a:p>
            <a:fld id="{88E059AB-C2BD-47B8-AEDF-5A3205BE70BE}" type="slidenum">
              <a:rPr lang="en-CA" smtClean="0"/>
              <a:t>13</a:t>
            </a:fld>
            <a:endParaRPr lang="en-CA"/>
          </a:p>
        </p:txBody>
      </p:sp>
      <p:sp>
        <p:nvSpPr>
          <p:cNvPr id="4" name="Title 1">
            <a:extLst>
              <a:ext uri="{FF2B5EF4-FFF2-40B4-BE49-F238E27FC236}">
                <a16:creationId xmlns:a16="http://schemas.microsoft.com/office/drawing/2014/main" id="{0D9A4BE4-8B94-2C5F-8DBF-AAA725EFDF22}"/>
              </a:ext>
            </a:extLst>
          </p:cNvPr>
          <p:cNvSpPr txBox="1">
            <a:spLocks noChangeArrowheads="1"/>
          </p:cNvSpPr>
          <p:nvPr/>
        </p:nvSpPr>
        <p:spPr bwMode="auto">
          <a:xfrm>
            <a:off x="1317171" y="313524"/>
            <a:ext cx="10487968"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altLang="en-US" sz="3600" b="1" dirty="0">
                <a:solidFill>
                  <a:srgbClr val="1C4B58"/>
                </a:solidFill>
                <a:latin typeface="Arial" panose="020B0604020202020204" pitchFamily="34" charset="0"/>
                <a:cs typeface="Arial" panose="020B0604020202020204" pitchFamily="34" charset="0"/>
              </a:rPr>
              <a:t>Draft Strategy Content: Goals and Commitments</a:t>
            </a:r>
            <a:endParaRPr lang="en-CA" altLang="en-US" sz="3600" kern="0" dirty="0">
              <a:solidFill>
                <a:srgbClr val="1C4B5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6E1E9DC-67FE-E98B-F9B9-27FA63D38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55" y="121370"/>
            <a:ext cx="1112716" cy="9714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583926" y="1619263"/>
            <a:ext cx="11024148" cy="4983163"/>
          </a:xfrm>
        </p:spPr>
        <p:txBody>
          <a:bodyPr>
            <a:normAutofit/>
          </a:bodyPr>
          <a:lstStyle/>
          <a:p>
            <a:pPr marL="0" indent="0">
              <a:lnSpc>
                <a:spcPct val="107000"/>
              </a:lnSpc>
              <a:spcAft>
                <a:spcPts val="800"/>
              </a:spcAft>
              <a:buNone/>
            </a:pPr>
            <a:r>
              <a:rPr lang="en-CA" sz="2200" b="1" i="1" kern="100" dirty="0">
                <a:latin typeface="Arial" panose="020B0604020202020204" pitchFamily="34" charset="0"/>
                <a:ea typeface="Calibri" panose="020F0502020204030204" pitchFamily="34" charset="0"/>
                <a:cs typeface="Arial" panose="020B0604020202020204" pitchFamily="34" charset="0"/>
              </a:rPr>
              <a:t>Goal  – Expand Investments in Prevention and Mitigation</a:t>
            </a:r>
          </a:p>
          <a:p>
            <a:pPr marL="0" indent="0">
              <a:lnSpc>
                <a:spcPct val="107000"/>
              </a:lnSpc>
              <a:spcAft>
                <a:spcPts val="800"/>
              </a:spcAft>
              <a:buNone/>
            </a:pPr>
            <a:r>
              <a:rPr lang="en-US" sz="2200" i="1" kern="100" dirty="0">
                <a:latin typeface="Arial" panose="020B0604020202020204" pitchFamily="34" charset="0"/>
                <a:ea typeface="Calibri" panose="020F0502020204030204" pitchFamily="34" charset="0"/>
                <a:cs typeface="Arial" panose="020B0604020202020204" pitchFamily="34" charset="0"/>
              </a:rPr>
              <a:t>Expanded investments, incentives, and programs to increase whole-of-society participation and uptake in preventing and reducing the impact of wildland fires. </a:t>
            </a:r>
          </a:p>
          <a:p>
            <a:pPr marL="0" indent="0">
              <a:lnSpc>
                <a:spcPct val="107000"/>
              </a:lnSpc>
              <a:spcAft>
                <a:spcPts val="800"/>
              </a:spcAft>
              <a:buNone/>
            </a:pPr>
            <a:endParaRPr lang="en-CA" sz="2200" i="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b="1" kern="100" dirty="0">
                <a:latin typeface="Arial" panose="020B0604020202020204" pitchFamily="34" charset="0"/>
                <a:ea typeface="Calibri" panose="020F0502020204030204" pitchFamily="34" charset="0"/>
                <a:cs typeface="Arial" panose="020B0604020202020204" pitchFamily="34" charset="0"/>
              </a:rPr>
              <a:t>Commitment </a:t>
            </a:r>
            <a:br>
              <a:rPr lang="en-CA" sz="2200" b="1" kern="100" dirty="0">
                <a:latin typeface="Arial" panose="020B0604020202020204" pitchFamily="34" charset="0"/>
                <a:ea typeface="Calibri" panose="020F0502020204030204" pitchFamily="34" charset="0"/>
                <a:cs typeface="Arial" panose="020B0604020202020204" pitchFamily="34" charset="0"/>
              </a:rPr>
            </a:br>
            <a:r>
              <a:rPr lang="en-US" sz="2200" i="1" kern="100" dirty="0">
                <a:latin typeface="Arial" panose="020B0604020202020204" pitchFamily="34" charset="0"/>
                <a:ea typeface="Calibri" panose="020F0502020204030204" pitchFamily="34" charset="0"/>
                <a:cs typeface="Arial" panose="020B0604020202020204" pitchFamily="34" charset="0"/>
              </a:rPr>
              <a:t>Recognizing the need for sustained investment and focus to increase wildland fire resiliency, incentives and support programs will be created and/or enhanced to support the advancement of wildland fire prevention and mitigation efforts.</a:t>
            </a:r>
            <a:endParaRPr lang="en-CA" altLang="en-US" sz="2200" dirty="0">
              <a:latin typeface="Arial" panose="020B0604020202020204" pitchFamily="34" charset="0"/>
              <a:cs typeface="Arial" panose="020B0604020202020204" pitchFamily="34" charset="0"/>
            </a:endParaRPr>
          </a:p>
          <a:p>
            <a:pPr>
              <a:defRPr/>
            </a:pPr>
            <a:endParaRPr lang="en-CA" altLang="en-US" sz="2200" dirty="0"/>
          </a:p>
        </p:txBody>
      </p:sp>
      <p:sp>
        <p:nvSpPr>
          <p:cNvPr id="3" name="Slide Number Placeholder 2">
            <a:extLst>
              <a:ext uri="{FF2B5EF4-FFF2-40B4-BE49-F238E27FC236}">
                <a16:creationId xmlns:a16="http://schemas.microsoft.com/office/drawing/2014/main" id="{1F230A2D-6E1D-A0B1-F913-0EDEF6244675}"/>
              </a:ext>
            </a:extLst>
          </p:cNvPr>
          <p:cNvSpPr>
            <a:spLocks noGrp="1"/>
          </p:cNvSpPr>
          <p:nvPr>
            <p:ph type="sldNum" sz="quarter" idx="12"/>
          </p:nvPr>
        </p:nvSpPr>
        <p:spPr/>
        <p:txBody>
          <a:bodyPr/>
          <a:lstStyle/>
          <a:p>
            <a:fld id="{88E059AB-C2BD-47B8-AEDF-5A3205BE70BE}" type="slidenum">
              <a:rPr lang="en-CA" smtClean="0"/>
              <a:t>14</a:t>
            </a:fld>
            <a:endParaRPr lang="en-CA"/>
          </a:p>
        </p:txBody>
      </p:sp>
      <p:sp>
        <p:nvSpPr>
          <p:cNvPr id="4" name="Title 1">
            <a:extLst>
              <a:ext uri="{FF2B5EF4-FFF2-40B4-BE49-F238E27FC236}">
                <a16:creationId xmlns:a16="http://schemas.microsoft.com/office/drawing/2014/main" id="{C2F2CDE5-0FD0-BABD-9500-1D1B711CC72C}"/>
              </a:ext>
            </a:extLst>
          </p:cNvPr>
          <p:cNvSpPr txBox="1">
            <a:spLocks noChangeArrowheads="1"/>
          </p:cNvSpPr>
          <p:nvPr/>
        </p:nvSpPr>
        <p:spPr bwMode="auto">
          <a:xfrm>
            <a:off x="1787583" y="377795"/>
            <a:ext cx="10058667"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altLang="en-US" sz="3600" b="1" dirty="0">
                <a:solidFill>
                  <a:srgbClr val="1C4B58"/>
                </a:solidFill>
                <a:latin typeface="Arial" panose="020B0604020202020204" pitchFamily="34" charset="0"/>
                <a:cs typeface="Arial" panose="020B0604020202020204" pitchFamily="34" charset="0"/>
              </a:rPr>
              <a:t>Draft Strategy Content: Goals and Commitments</a:t>
            </a:r>
            <a:endParaRPr lang="en-CA" altLang="en-US" sz="3600" kern="0" dirty="0">
              <a:solidFill>
                <a:srgbClr val="1C4B5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0075CB9-DE82-67B8-D3F9-42055BFED6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750" y="161073"/>
            <a:ext cx="1212887" cy="1119245"/>
          </a:xfrm>
          <a:prstGeom prst="rect">
            <a:avLst/>
          </a:prstGeom>
        </p:spPr>
      </p:pic>
    </p:spTree>
    <p:extLst>
      <p:ext uri="{BB962C8B-B14F-4D97-AF65-F5344CB8AC3E}">
        <p14:creationId xmlns:p14="http://schemas.microsoft.com/office/powerpoint/2010/main" val="335134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210481-B914-71B5-7291-55247D7711A8}"/>
              </a:ext>
            </a:extLst>
          </p:cNvPr>
          <p:cNvSpPr>
            <a:spLocks noGrp="1"/>
          </p:cNvSpPr>
          <p:nvPr>
            <p:ph type="sldNum" sz="quarter" idx="12"/>
          </p:nvPr>
        </p:nvSpPr>
        <p:spPr/>
        <p:txBody>
          <a:bodyPr/>
          <a:lstStyle/>
          <a:p>
            <a:fld id="{88E059AB-C2BD-47B8-AEDF-5A3205BE70BE}" type="slidenum">
              <a:rPr lang="en-CA" smtClean="0"/>
              <a:t>15</a:t>
            </a:fld>
            <a:endParaRPr lang="en-CA"/>
          </a:p>
        </p:txBody>
      </p:sp>
      <p:sp>
        <p:nvSpPr>
          <p:cNvPr id="5" name="Title 1">
            <a:extLst>
              <a:ext uri="{FF2B5EF4-FFF2-40B4-BE49-F238E27FC236}">
                <a16:creationId xmlns:a16="http://schemas.microsoft.com/office/drawing/2014/main" id="{2E124357-7807-0E3E-228E-9FE00E305CBE}"/>
              </a:ext>
            </a:extLst>
          </p:cNvPr>
          <p:cNvSpPr txBox="1">
            <a:spLocks noGrp="1" noChangeArrowheads="1"/>
          </p:cNvSpPr>
          <p:nvPr>
            <p:ph type="title"/>
          </p:nvPr>
        </p:nvSpPr>
        <p:spPr bwMode="auto">
          <a:xfrm>
            <a:off x="350520" y="317119"/>
            <a:ext cx="10515600" cy="805307"/>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altLang="en-US" sz="3600" b="1" dirty="0">
                <a:solidFill>
                  <a:srgbClr val="1C4B58"/>
                </a:solidFill>
                <a:latin typeface="Arial" panose="020B0604020202020204" pitchFamily="34" charset="0"/>
                <a:cs typeface="Arial" panose="020B0604020202020204" pitchFamily="34" charset="0"/>
              </a:rPr>
              <a:t>Draft Strategy Content: Targets</a:t>
            </a:r>
            <a:endParaRPr lang="en-CA" altLang="en-US" sz="3600" kern="0" dirty="0">
              <a:solidFill>
                <a:srgbClr val="1C4B58"/>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E7DDAAC-B2BD-03D2-DCA0-436F06058359}"/>
              </a:ext>
            </a:extLst>
          </p:cNvPr>
          <p:cNvGrpSpPr/>
          <p:nvPr/>
        </p:nvGrpSpPr>
        <p:grpSpPr>
          <a:xfrm>
            <a:off x="420266" y="947026"/>
            <a:ext cx="11601405" cy="4343490"/>
            <a:chOff x="350520" y="1313561"/>
            <a:chExt cx="8936736" cy="5478653"/>
          </a:xfrm>
        </p:grpSpPr>
        <p:sp>
          <p:nvSpPr>
            <p:cNvPr id="9" name="Rectangle 8">
              <a:extLst>
                <a:ext uri="{FF2B5EF4-FFF2-40B4-BE49-F238E27FC236}">
                  <a16:creationId xmlns:a16="http://schemas.microsoft.com/office/drawing/2014/main" id="{0AB74DF1-F570-11C0-213F-73F6808CE47A}"/>
                </a:ext>
              </a:extLst>
            </p:cNvPr>
            <p:cNvSpPr/>
            <p:nvPr/>
          </p:nvSpPr>
          <p:spPr>
            <a:xfrm>
              <a:off x="350520" y="2034738"/>
              <a:ext cx="2685288" cy="3767328"/>
            </a:xfrm>
            <a:prstGeom prst="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CA" sz="1300" dirty="0">
                  <a:solidFill>
                    <a:srgbClr val="000000"/>
                  </a:solidFill>
                  <a:latin typeface="Arial" panose="020B0604020202020204" pitchFamily="34" charset="0"/>
                  <a:ea typeface="Calibri" panose="020F0502020204030204" pitchFamily="34" charset="0"/>
                  <a:cs typeface="Arial" panose="020B0604020202020204" pitchFamily="34" charset="0"/>
                </a:rPr>
                <a:t>In</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2024, a </a:t>
              </a:r>
              <a:r>
                <a:rPr lang="en-CA"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Canadian Wildland Fire Prevention and Mitigation group</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has been established and includes representation from whole-of-society partners.</a:t>
              </a:r>
              <a:endParaRPr lang="en-CA" sz="13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2024, </a:t>
              </a:r>
              <a:r>
                <a:rPr lang="en-CA"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public awareness campaigns </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aimed at increasing knowledge and understanding of wildland fire prevention and mitigation have been launched, including mechanisms to measure public understanding and campaign effectiveness. </a:t>
              </a:r>
              <a:endParaRPr lang="en-CA" sz="13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0290C8F-3BC5-225C-4F3B-729A2992D956}"/>
                </a:ext>
              </a:extLst>
            </p:cNvPr>
            <p:cNvSpPr/>
            <p:nvPr/>
          </p:nvSpPr>
          <p:spPr>
            <a:xfrm>
              <a:off x="3035808" y="2041269"/>
              <a:ext cx="2855976" cy="4391407"/>
            </a:xfrm>
            <a:prstGeom prst="rect">
              <a:avLst/>
            </a:prstGeom>
            <a:solidFill>
              <a:schemeClr val="accent3">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CA" sz="1300" dirty="0">
                  <a:solidFill>
                    <a:srgbClr val="000000"/>
                  </a:solidFill>
                  <a:latin typeface="Arial" panose="020B0604020202020204" pitchFamily="34" charset="0"/>
                  <a:ea typeface="Calibri" panose="020F0502020204030204" pitchFamily="34" charset="0"/>
                  <a:cs typeface="Arial" panose="020B0604020202020204" pitchFamily="34" charset="0"/>
                </a:rPr>
                <a:t>In</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2025, CCFM jurisdictions have established dedicated prevention and mitigation </a:t>
              </a:r>
              <a:r>
                <a:rPr lang="en-CA"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governance structures </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includes opportunities for whole-of-society leadership.</a:t>
              </a:r>
              <a:endParaRPr lang="en-CA" sz="13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2025,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make available </a:t>
              </a:r>
              <a:r>
                <a:rPr lang="en-CA"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targeted training </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across jurisdictions, sectors, industries, and communities to strengthen expertise in prevention and mitigation. </a:t>
              </a:r>
              <a:endParaRPr lang="en-CA" sz="13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2025, a </a:t>
              </a:r>
              <a:r>
                <a:rPr lang="en-CA"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Wildland Fire Risk Assessment Framework </a:t>
              </a:r>
              <a:r>
                <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has been developed in collaboration with whole-of-society partners to inform future risk planning and mitigation activities.</a:t>
              </a:r>
            </a:p>
          </p:txBody>
        </p:sp>
        <p:sp>
          <p:nvSpPr>
            <p:cNvPr id="11" name="Rectangle 10">
              <a:extLst>
                <a:ext uri="{FF2B5EF4-FFF2-40B4-BE49-F238E27FC236}">
                  <a16:creationId xmlns:a16="http://schemas.microsoft.com/office/drawing/2014/main" id="{27F08FB8-644D-A62D-9C82-CD28F88CE435}"/>
                </a:ext>
              </a:extLst>
            </p:cNvPr>
            <p:cNvSpPr/>
            <p:nvPr/>
          </p:nvSpPr>
          <p:spPr>
            <a:xfrm>
              <a:off x="5891784" y="1879726"/>
              <a:ext cx="2855976" cy="491248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endPar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890DCDF2-69E8-D551-DE25-270DABD0A197}"/>
                </a:ext>
              </a:extLst>
            </p:cNvPr>
            <p:cNvSpPr/>
            <p:nvPr/>
          </p:nvSpPr>
          <p:spPr>
            <a:xfrm>
              <a:off x="350520" y="1313561"/>
              <a:ext cx="8936736" cy="1080388"/>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Proposed Targets</a:t>
              </a:r>
            </a:p>
          </p:txBody>
        </p:sp>
      </p:grpSp>
      <p:sp>
        <p:nvSpPr>
          <p:cNvPr id="15" name="Rectangle 14">
            <a:extLst>
              <a:ext uri="{FF2B5EF4-FFF2-40B4-BE49-F238E27FC236}">
                <a16:creationId xmlns:a16="http://schemas.microsoft.com/office/drawing/2014/main" id="{D0F4051A-4B1E-C6BC-536E-0272E571EE53}"/>
              </a:ext>
            </a:extLst>
          </p:cNvPr>
          <p:cNvSpPr/>
          <p:nvPr/>
        </p:nvSpPr>
        <p:spPr>
          <a:xfrm>
            <a:off x="355003" y="5586178"/>
            <a:ext cx="10901046" cy="101875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latin typeface="Arial" panose="020B0604020202020204" pitchFamily="34" charset="0"/>
                <a:cs typeface="Arial" panose="020B0604020202020204" pitchFamily="34" charset="0"/>
              </a:rPr>
              <a:t>The Strategy will directly help Canada in achieving the </a:t>
            </a:r>
            <a:r>
              <a:rPr lang="en-CA" sz="16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National Adaption Strategy’s </a:t>
            </a:r>
            <a:r>
              <a:rPr lang="en-CA" sz="1600" dirty="0">
                <a:latin typeface="Arial" panose="020B0604020202020204" pitchFamily="34" charset="0"/>
                <a:cs typeface="Arial" panose="020B0604020202020204" pitchFamily="34" charset="0"/>
              </a:rPr>
              <a:t>long-term goals and near-term targets related to wildland fire</a:t>
            </a:r>
          </a:p>
        </p:txBody>
      </p:sp>
      <p:sp>
        <p:nvSpPr>
          <p:cNvPr id="17" name="TextBox 16">
            <a:extLst>
              <a:ext uri="{FF2B5EF4-FFF2-40B4-BE49-F238E27FC236}">
                <a16:creationId xmlns:a16="http://schemas.microsoft.com/office/drawing/2014/main" id="{807CCD46-2A0A-9AA2-615F-9FABA61E5672}"/>
              </a:ext>
            </a:extLst>
          </p:cNvPr>
          <p:cNvSpPr txBox="1"/>
          <p:nvPr/>
        </p:nvSpPr>
        <p:spPr>
          <a:xfrm>
            <a:off x="7798527" y="1752333"/>
            <a:ext cx="3439937" cy="252376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3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2026, </a:t>
            </a:r>
            <a:r>
              <a:rPr lang="en-US"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toolkits and other wildland fire risk planning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resources have been developed and are easily accessible to support all communities in reducing wildland fire risk. </a:t>
            </a:r>
          </a:p>
          <a:p>
            <a:pPr marL="285750" indent="-285750">
              <a:spcBef>
                <a:spcPts val="600"/>
              </a:spcBef>
              <a:spcAft>
                <a:spcPts val="600"/>
              </a:spcAft>
              <a:buFont typeface="Arial" panose="020B0604020202020204" pitchFamily="34" charset="0"/>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2026, whole-of-society partners have i</a:t>
            </a:r>
            <a:r>
              <a:rPr lang="en-US"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ncreased investments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prevention and mitigation activities and </a:t>
            </a:r>
            <a:r>
              <a:rPr lang="en-US"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incentive programs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have begun tracking and reporting investments annually. </a:t>
            </a:r>
            <a:endPar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CA" sz="1300" dirty="0"/>
          </a:p>
        </p:txBody>
      </p:sp>
    </p:spTree>
    <p:extLst>
      <p:ext uri="{BB962C8B-B14F-4D97-AF65-F5344CB8AC3E}">
        <p14:creationId xmlns:p14="http://schemas.microsoft.com/office/powerpoint/2010/main" val="1249458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082A0-BD92-9C92-88B8-A952988C6EE0}"/>
              </a:ext>
            </a:extLst>
          </p:cNvPr>
          <p:cNvSpPr>
            <a:spLocks noGrp="1"/>
          </p:cNvSpPr>
          <p:nvPr>
            <p:ph type="title"/>
          </p:nvPr>
        </p:nvSpPr>
        <p:spPr>
          <a:xfrm>
            <a:off x="838200" y="9196"/>
            <a:ext cx="10515600" cy="1133499"/>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Finalizing the Strategy</a:t>
            </a:r>
          </a:p>
        </p:txBody>
      </p:sp>
      <p:sp>
        <p:nvSpPr>
          <p:cNvPr id="4" name="Slide Number Placeholder 3">
            <a:extLst>
              <a:ext uri="{FF2B5EF4-FFF2-40B4-BE49-F238E27FC236}">
                <a16:creationId xmlns:a16="http://schemas.microsoft.com/office/drawing/2014/main" id="{B6571679-E83D-E104-63B8-11C0069847C1}"/>
              </a:ext>
            </a:extLst>
          </p:cNvPr>
          <p:cNvSpPr>
            <a:spLocks noGrp="1"/>
          </p:cNvSpPr>
          <p:nvPr>
            <p:ph type="sldNum" sz="quarter" idx="12"/>
          </p:nvPr>
        </p:nvSpPr>
        <p:spPr>
          <a:xfrm>
            <a:off x="8610600" y="6356350"/>
            <a:ext cx="2743200" cy="365125"/>
          </a:xfrm>
        </p:spPr>
        <p:txBody>
          <a:bodyPr>
            <a:normAutofit/>
          </a:bodyPr>
          <a:lstStyle/>
          <a:p>
            <a:pPr>
              <a:spcAft>
                <a:spcPts val="600"/>
              </a:spcAft>
            </a:pPr>
            <a:fld id="{88E059AB-C2BD-47B8-AEDF-5A3205BE70BE}" type="slidenum">
              <a:rPr lang="en-CA" smtClean="0"/>
              <a:pPr>
                <a:spcAft>
                  <a:spcPts val="600"/>
                </a:spcAft>
              </a:pPr>
              <a:t>16</a:t>
            </a:fld>
            <a:endParaRPr lang="en-CA"/>
          </a:p>
        </p:txBody>
      </p:sp>
      <p:graphicFrame>
        <p:nvGraphicFramePr>
          <p:cNvPr id="23" name="Content Placeholder 2">
            <a:extLst>
              <a:ext uri="{FF2B5EF4-FFF2-40B4-BE49-F238E27FC236}">
                <a16:creationId xmlns:a16="http://schemas.microsoft.com/office/drawing/2014/main" id="{BBF92249-0785-AB32-A3F7-5E0C9599AA3D}"/>
              </a:ext>
            </a:extLst>
          </p:cNvPr>
          <p:cNvGraphicFramePr>
            <a:graphicFrameLocks noGrp="1"/>
          </p:cNvGraphicFramePr>
          <p:nvPr>
            <p:ph idx="1"/>
            <p:extLst>
              <p:ext uri="{D42A27DB-BD31-4B8C-83A1-F6EECF244321}">
                <p14:modId xmlns:p14="http://schemas.microsoft.com/office/powerpoint/2010/main" val="2689310098"/>
              </p:ext>
            </p:extLst>
          </p:nvPr>
        </p:nvGraphicFramePr>
        <p:xfrm>
          <a:off x="453388" y="1774707"/>
          <a:ext cx="11282173" cy="2095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672D6D6-A070-43A2-06E6-919FD4A1229D}"/>
              </a:ext>
            </a:extLst>
          </p:cNvPr>
          <p:cNvSpPr txBox="1"/>
          <p:nvPr/>
        </p:nvSpPr>
        <p:spPr>
          <a:xfrm>
            <a:off x="450339" y="4738984"/>
            <a:ext cx="7684008" cy="1292662"/>
          </a:xfrm>
          <a:prstGeom prst="rect">
            <a:avLst/>
          </a:prstGeom>
          <a:solidFill>
            <a:schemeClr val="accent3">
              <a:lumMod val="20000"/>
              <a:lumOff val="80000"/>
            </a:schemeClr>
          </a:solidFill>
          <a:ln w="19050">
            <a:solidFill>
              <a:schemeClr val="tx1"/>
            </a:solidFill>
          </a:ln>
        </p:spPr>
        <p:txBody>
          <a:bodyPr wrap="square" rtlCol="0">
            <a:spAutoFit/>
          </a:bodyPr>
          <a:lstStyle/>
          <a:p>
            <a:r>
              <a:rPr lang="en-US" sz="2000" dirty="0">
                <a:solidFill>
                  <a:srgbClr val="1C4B58"/>
                </a:solidFill>
                <a:latin typeface="Arial" panose="020B0604020202020204" pitchFamily="34" charset="0"/>
                <a:cs typeface="Arial" panose="020B0604020202020204" pitchFamily="34" charset="0"/>
              </a:rPr>
              <a:t>Written comments and questions may be directed to CCFM Wildland Fire Management Working Group: </a:t>
            </a:r>
            <a:r>
              <a:rPr lang="en-US" sz="2000" dirty="0">
                <a:solidFill>
                  <a:srgbClr val="1C4B5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wfmwg-gtgff@nrcan-rncan.gc.ca </a:t>
            </a:r>
            <a:r>
              <a:rPr lang="en-US" sz="2000" dirty="0">
                <a:solidFill>
                  <a:srgbClr val="1C4B58"/>
                </a:solidFill>
                <a:latin typeface="Arial" panose="020B0604020202020204" pitchFamily="34" charset="0"/>
                <a:cs typeface="Arial" panose="020B0604020202020204" pitchFamily="34" charset="0"/>
              </a:rPr>
              <a:t>by Thursday March 28, 2024.</a:t>
            </a:r>
          </a:p>
          <a:p>
            <a:endParaRPr lang="en-CA" dirty="0">
              <a:solidFill>
                <a:srgbClr val="1C4B58"/>
              </a:solidFill>
            </a:endParaRPr>
          </a:p>
        </p:txBody>
      </p:sp>
      <p:pic>
        <p:nvPicPr>
          <p:cNvPr id="14" name="Picture 13">
            <a:extLst>
              <a:ext uri="{FF2B5EF4-FFF2-40B4-BE49-F238E27FC236}">
                <a16:creationId xmlns:a16="http://schemas.microsoft.com/office/drawing/2014/main" id="{5D93C708-DEBF-B28D-AAF6-AE6BE1987EE5}"/>
              </a:ext>
            </a:extLst>
          </p:cNvPr>
          <p:cNvPicPr>
            <a:picLocks noChangeAspect="1"/>
          </p:cNvPicPr>
          <p:nvPr/>
        </p:nvPicPr>
        <p:blipFill>
          <a:blip r:embed="rId8" cstate="print">
            <a:extLst>
              <a:ext uri="{28A0092B-C50C-407E-A947-70E740481C1C}">
                <a14:useLocalDpi xmlns:a14="http://schemas.microsoft.com/office/drawing/2010/main" val="0"/>
              </a:ext>
            </a:extLst>
          </a:blip>
          <a:srcRect l="10968" r="10968"/>
          <a:stretch/>
        </p:blipFill>
        <p:spPr>
          <a:xfrm>
            <a:off x="8210079" y="-1006679"/>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5" name="Picture 14">
            <a:extLst>
              <a:ext uri="{FF2B5EF4-FFF2-40B4-BE49-F238E27FC236}">
                <a16:creationId xmlns:a16="http://schemas.microsoft.com/office/drawing/2014/main" id="{C99AC84A-5425-CC42-B792-D9FA1D05E75A}"/>
              </a:ext>
            </a:extLst>
          </p:cNvPr>
          <p:cNvPicPr>
            <a:picLocks noChangeAspect="1"/>
          </p:cNvPicPr>
          <p:nvPr/>
        </p:nvPicPr>
        <p:blipFill>
          <a:blip r:embed="rId9" cstate="print">
            <a:extLst>
              <a:ext uri="{28A0092B-C50C-407E-A947-70E740481C1C}">
                <a14:useLocalDpi xmlns:a14="http://schemas.microsoft.com/office/drawing/2010/main" val="0"/>
              </a:ext>
            </a:extLst>
          </a:blip>
          <a:srcRect l="11043" r="11043"/>
          <a:stretch/>
        </p:blipFill>
        <p:spPr>
          <a:xfrm>
            <a:off x="9259894" y="4035552"/>
            <a:ext cx="2932106" cy="282244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310003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6DD4-83CB-5DD1-D908-00A46FF827D1}"/>
              </a:ext>
            </a:extLst>
          </p:cNvPr>
          <p:cNvSpPr>
            <a:spLocks noGrp="1"/>
          </p:cNvSpPr>
          <p:nvPr>
            <p:ph type="title"/>
          </p:nvPr>
        </p:nvSpPr>
        <p:spPr>
          <a:xfrm>
            <a:off x="438912" y="136525"/>
            <a:ext cx="10515600" cy="905535"/>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Implementing the Strategy </a:t>
            </a:r>
          </a:p>
        </p:txBody>
      </p:sp>
      <p:sp>
        <p:nvSpPr>
          <p:cNvPr id="3" name="Content Placeholder 2">
            <a:extLst>
              <a:ext uri="{FF2B5EF4-FFF2-40B4-BE49-F238E27FC236}">
                <a16:creationId xmlns:a16="http://schemas.microsoft.com/office/drawing/2014/main" id="{AA799997-7558-8E23-E928-927DD341C480}"/>
              </a:ext>
            </a:extLst>
          </p:cNvPr>
          <p:cNvSpPr>
            <a:spLocks noGrp="1"/>
          </p:cNvSpPr>
          <p:nvPr>
            <p:ph idx="1"/>
          </p:nvPr>
        </p:nvSpPr>
        <p:spPr>
          <a:xfrm>
            <a:off x="552412" y="1037464"/>
            <a:ext cx="7763794" cy="4026905"/>
          </a:xfrm>
        </p:spPr>
        <p:txBody>
          <a:bodyPr>
            <a:normAutofit/>
          </a:bodyPr>
          <a:lstStyle/>
          <a:p>
            <a:pPr>
              <a:spcAft>
                <a:spcPts val="600"/>
              </a:spcAft>
            </a:pPr>
            <a:r>
              <a:rPr lang="en-US" sz="1800" dirty="0">
                <a:effectLst/>
                <a:latin typeface="Arial" panose="020B0604020202020204" pitchFamily="34" charset="0"/>
                <a:ea typeface="Calibri" panose="020F0502020204030204" pitchFamily="34" charset="0"/>
              </a:rPr>
              <a:t>The Strategy is the first step in advancing not just a conversation but concrete actions </a:t>
            </a:r>
            <a:r>
              <a:rPr lang="en-US" sz="1800" dirty="0">
                <a:latin typeface="Arial" panose="020B0604020202020204" pitchFamily="34" charset="0"/>
                <a:ea typeface="Calibri" panose="020F0502020204030204" pitchFamily="34" charset="0"/>
              </a:rPr>
              <a:t>towards</a:t>
            </a:r>
            <a:r>
              <a:rPr lang="en-US" sz="1800" dirty="0">
                <a:effectLst/>
                <a:latin typeface="Arial" panose="020B0604020202020204" pitchFamily="34" charset="0"/>
                <a:ea typeface="Calibri" panose="020F0502020204030204" pitchFamily="34" charset="0"/>
              </a:rPr>
              <a:t> </a:t>
            </a:r>
            <a:r>
              <a:rPr lang="en-US" sz="1800" dirty="0">
                <a:latin typeface="Arial" panose="020B0604020202020204" pitchFamily="34" charset="0"/>
                <a:ea typeface="Calibri" panose="020F0502020204030204" pitchFamily="34" charset="0"/>
              </a:rPr>
              <a:t>ensuring </a:t>
            </a:r>
            <a:r>
              <a:rPr lang="en-US" sz="1800" dirty="0">
                <a:latin typeface="Arial" panose="020B0604020202020204" pitchFamily="34" charset="0"/>
                <a:cs typeface="Arial" panose="020B0604020202020204" pitchFamily="34" charset="0"/>
              </a:rPr>
              <a:t>Indigenous Peoples, Knowledge and perspectives are recognized, respected, and included. </a:t>
            </a:r>
            <a:endParaRPr lang="en-US" sz="1800" dirty="0">
              <a:effectLst/>
              <a:latin typeface="Arial" panose="020B0604020202020204" pitchFamily="34" charset="0"/>
              <a:ea typeface="Calibri" panose="020F0502020204030204" pitchFamily="34" charset="0"/>
            </a:endParaRPr>
          </a:p>
          <a:p>
            <a:pPr>
              <a:spcAft>
                <a:spcPts val="600"/>
              </a:spcAft>
            </a:pPr>
            <a:r>
              <a:rPr lang="en-US" sz="1800" dirty="0">
                <a:latin typeface="Arial" panose="020B0604020202020204" pitchFamily="34" charset="0"/>
                <a:ea typeface="Calibri" panose="020F0502020204030204" pitchFamily="34" charset="0"/>
              </a:rPr>
              <a:t>The CCFM Wildland Fire Management Working Group will develop a collective implementation plan to guide CCFM efforts and leverage efforts of other implementation partners. </a:t>
            </a:r>
          </a:p>
          <a:p>
            <a:pPr>
              <a:spcAft>
                <a:spcPts val="600"/>
              </a:spcAft>
            </a:pPr>
            <a:r>
              <a:rPr lang="en-US" sz="1800" dirty="0">
                <a:latin typeface="Arial" panose="020B0604020202020204" pitchFamily="34" charset="0"/>
                <a:ea typeface="Calibri" panose="020F0502020204030204" pitchFamily="34" charset="0"/>
              </a:rPr>
              <a:t>T</a:t>
            </a:r>
            <a:r>
              <a:rPr lang="en-US" sz="1800" dirty="0">
                <a:effectLst/>
                <a:latin typeface="Arial" panose="020B0604020202020204" pitchFamily="34" charset="0"/>
                <a:ea typeface="Calibri" panose="020F0502020204030204" pitchFamily="34" charset="0"/>
              </a:rPr>
              <a:t>he </a:t>
            </a:r>
            <a:r>
              <a:rPr lang="en-CA" sz="1800" dirty="0">
                <a:effectLst/>
                <a:latin typeface="Arial" panose="020B0604020202020204" pitchFamily="34" charset="0"/>
                <a:ea typeface="Calibri" panose="020F0502020204030204" pitchFamily="34" charset="0"/>
                <a:cs typeface="Arial" panose="020B0604020202020204" pitchFamily="34" charset="0"/>
              </a:rPr>
              <a:t>“living” Strategy</a:t>
            </a:r>
            <a:r>
              <a:rPr lang="en-CA" sz="1800" dirty="0">
                <a:latin typeface="Arial" panose="020B0604020202020204" pitchFamily="34" charset="0"/>
                <a:ea typeface="Calibri" panose="020F0502020204030204" pitchFamily="34" charset="0"/>
                <a:cs typeface="Arial" panose="020B0604020202020204" pitchFamily="34" charset="0"/>
              </a:rPr>
              <a:t> </a:t>
            </a:r>
            <a:r>
              <a:rPr lang="en-CA" sz="1800" dirty="0">
                <a:effectLst/>
                <a:latin typeface="Arial" panose="020B0604020202020204" pitchFamily="34" charset="0"/>
                <a:ea typeface="Calibri" panose="020F0502020204030204" pitchFamily="34" charset="0"/>
                <a:cs typeface="Arial" panose="020B0604020202020204" pitchFamily="34" charset="0"/>
              </a:rPr>
              <a:t>will continue to evolve as progress is made.</a:t>
            </a:r>
            <a:r>
              <a:rPr lang="en-US" sz="1800" dirty="0">
                <a:effectLst/>
                <a:latin typeface="Arial" panose="020B0604020202020204" pitchFamily="34" charset="0"/>
                <a:ea typeface="Calibri" panose="020F0502020204030204" pitchFamily="34" charset="0"/>
              </a:rPr>
              <a:t> Implementation will be ongoing and evergreen </a:t>
            </a:r>
            <a:r>
              <a:rPr lang="en-US" sz="1800" dirty="0">
                <a:latin typeface="Arial" panose="020B0604020202020204" pitchFamily="34" charset="0"/>
                <a:ea typeface="Calibri" panose="020F0502020204030204" pitchFamily="34" charset="0"/>
              </a:rPr>
              <a:t>and</a:t>
            </a:r>
            <a:r>
              <a:rPr lang="en-US" sz="1800" dirty="0">
                <a:effectLst/>
                <a:latin typeface="Arial" panose="020B0604020202020204" pitchFamily="34" charset="0"/>
                <a:ea typeface="Calibri" panose="020F0502020204030204" pitchFamily="34" charset="0"/>
              </a:rPr>
              <a:t> require whole-of-society participation. </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en-CA" sz="1800" dirty="0">
                <a:latin typeface="Arial" panose="020B0604020202020204" pitchFamily="34" charset="0"/>
                <a:cs typeface="Arial" panose="020B0604020202020204" pitchFamily="34" charset="0"/>
              </a:rPr>
              <a:t>As a preliminary step, the CCFM will coordinate additional dialogue with </a:t>
            </a:r>
            <a:r>
              <a:rPr lang="en-US" sz="1800" dirty="0">
                <a:latin typeface="Arial" panose="020B0604020202020204" pitchFamily="34" charset="0"/>
                <a:cs typeface="Arial" panose="020B0604020202020204" pitchFamily="34" charset="0"/>
              </a:rPr>
              <a:t>First Nations, Métis, and Inuit communities, </a:t>
            </a:r>
            <a:r>
              <a:rPr lang="en-CA" sz="1800" dirty="0">
                <a:latin typeface="Arial" panose="020B0604020202020204" pitchFamily="34" charset="0"/>
                <a:cs typeface="Arial" panose="020B0604020202020204" pitchFamily="34" charset="0"/>
              </a:rPr>
              <a:t>industry partners, </a:t>
            </a:r>
            <a:r>
              <a:rPr lang="en-US" sz="1800" dirty="0">
                <a:latin typeface="Arial" panose="020B0604020202020204" pitchFamily="34" charset="0"/>
                <a:cs typeface="Arial" panose="020B0604020202020204" pitchFamily="34" charset="0"/>
              </a:rPr>
              <a:t>and municipalities to further co-develop meaningful targets. </a:t>
            </a:r>
          </a:p>
          <a:p>
            <a:pPr marL="0" indent="0">
              <a:spcAft>
                <a:spcPts val="1200"/>
              </a:spcAft>
              <a:buNone/>
            </a:pPr>
            <a:endParaRPr lang="en-CA" sz="2000" dirty="0">
              <a:latin typeface="Arial" panose="020B0604020202020204" pitchFamily="34" charset="0"/>
              <a:cs typeface="Arial" panose="020B0604020202020204" pitchFamily="34" charset="0"/>
            </a:endParaRPr>
          </a:p>
          <a:p>
            <a:pPr marL="0" indent="0">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2000" dirty="0">
              <a:effectLst/>
              <a:latin typeface="Arial" panose="020B0604020202020204" pitchFamily="34" charset="0"/>
              <a:ea typeface="Calibri" panose="020F0502020204030204" pitchFamily="34" charset="0"/>
            </a:endParaRPr>
          </a:p>
          <a:p>
            <a:pPr marL="0" indent="0">
              <a:buNone/>
            </a:pPr>
            <a:endParaRPr lang="en-US" sz="1400" dirty="0">
              <a:effectLst/>
              <a:latin typeface="Arial" panose="020B0604020202020204" pitchFamily="34" charset="0"/>
              <a:ea typeface="Calibri" panose="020F0502020204030204" pitchFamily="34" charset="0"/>
            </a:endParaRPr>
          </a:p>
          <a:p>
            <a:endParaRPr lang="en-US" sz="2800" dirty="0">
              <a:effectLst/>
              <a:latin typeface="Times New Roman" panose="02020603050405020304" pitchFamily="18" charset="0"/>
              <a:ea typeface="Calibri" panose="020F0502020204030204" pitchFamily="34" charset="0"/>
            </a:endParaRPr>
          </a:p>
          <a:p>
            <a:endParaRPr lang="en-US" sz="2800" dirty="0">
              <a:latin typeface="Arial" panose="020B0604020202020204" pitchFamily="34" charset="0"/>
              <a:cs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CF3B20ED-AB57-72AD-1F18-B1A21DD930E2}"/>
              </a:ext>
            </a:extLst>
          </p:cNvPr>
          <p:cNvSpPr>
            <a:spLocks noGrp="1"/>
          </p:cNvSpPr>
          <p:nvPr>
            <p:ph type="sldNum" sz="quarter" idx="12"/>
          </p:nvPr>
        </p:nvSpPr>
        <p:spPr/>
        <p:txBody>
          <a:bodyPr/>
          <a:lstStyle/>
          <a:p>
            <a:fld id="{88E059AB-C2BD-47B8-AEDF-5A3205BE70BE}" type="slidenum">
              <a:rPr lang="en-CA" smtClean="0"/>
              <a:t>17</a:t>
            </a:fld>
            <a:endParaRPr lang="en-CA"/>
          </a:p>
        </p:txBody>
      </p:sp>
      <p:pic>
        <p:nvPicPr>
          <p:cNvPr id="7" name="Picture 6" descr="A couple of people standing in a field&#10;&#10;Description automatically generated">
            <a:extLst>
              <a:ext uri="{FF2B5EF4-FFF2-40B4-BE49-F238E27FC236}">
                <a16:creationId xmlns:a16="http://schemas.microsoft.com/office/drawing/2014/main" id="{38C1A1EF-78B6-CD6F-0B6A-EEC92358F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66" b="16308"/>
          <a:stretch/>
        </p:blipFill>
        <p:spPr>
          <a:xfrm>
            <a:off x="8794376" y="2265083"/>
            <a:ext cx="3409832" cy="2265082"/>
          </a:xfrm>
          <a:prstGeom prst="rect">
            <a:avLst/>
          </a:prstGeom>
        </p:spPr>
      </p:pic>
      <p:pic>
        <p:nvPicPr>
          <p:cNvPr id="9" name="Picture 8" descr="A person holding a tablet&#10;&#10;Description automatically generated">
            <a:extLst>
              <a:ext uri="{FF2B5EF4-FFF2-40B4-BE49-F238E27FC236}">
                <a16:creationId xmlns:a16="http://schemas.microsoft.com/office/drawing/2014/main" id="{C742F735-1B14-5108-F0D8-9B6E45703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4376" y="1"/>
            <a:ext cx="3397624" cy="2265082"/>
          </a:xfrm>
          <a:prstGeom prst="rect">
            <a:avLst/>
          </a:prstGeom>
        </p:spPr>
      </p:pic>
      <p:pic>
        <p:nvPicPr>
          <p:cNvPr id="11" name="Picture 10" descr="A fire in the forest&#10;&#10;Description automatically generated">
            <a:extLst>
              <a:ext uri="{FF2B5EF4-FFF2-40B4-BE49-F238E27FC236}">
                <a16:creationId xmlns:a16="http://schemas.microsoft.com/office/drawing/2014/main" id="{A80B5A90-19DD-FE72-006C-AE90D6D92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2168" y="4530165"/>
            <a:ext cx="3409831" cy="2517775"/>
          </a:xfrm>
          <a:prstGeom prst="rect">
            <a:avLst/>
          </a:prstGeom>
        </p:spPr>
      </p:pic>
      <p:sp>
        <p:nvSpPr>
          <p:cNvPr id="5" name="TextBox 4">
            <a:extLst>
              <a:ext uri="{FF2B5EF4-FFF2-40B4-BE49-F238E27FC236}">
                <a16:creationId xmlns:a16="http://schemas.microsoft.com/office/drawing/2014/main" id="{CB1A4E5C-6203-98F4-5684-36C09D24E06E}"/>
              </a:ext>
            </a:extLst>
          </p:cNvPr>
          <p:cNvSpPr txBox="1"/>
          <p:nvPr/>
        </p:nvSpPr>
        <p:spPr>
          <a:xfrm>
            <a:off x="646196" y="5081872"/>
            <a:ext cx="7309338" cy="1477328"/>
          </a:xfrm>
          <a:prstGeom prst="rect">
            <a:avLst/>
          </a:prstGeom>
          <a:solidFill>
            <a:schemeClr val="accent3">
              <a:lumMod val="20000"/>
              <a:lumOff val="80000"/>
            </a:schemeClr>
          </a:solidFill>
          <a:ln w="28575">
            <a:solidFill>
              <a:schemeClr val="tx1"/>
            </a:solidFill>
          </a:ln>
        </p:spPr>
        <p:txBody>
          <a:bodyPr wrap="square" rtlCol="0">
            <a:spAutoFit/>
          </a:bodyPr>
          <a:lstStyle/>
          <a:p>
            <a:r>
              <a:rPr lang="en-US" b="1" i="0" dirty="0">
                <a:solidFill>
                  <a:srgbClr val="1C4B58"/>
                </a:solidFill>
                <a:effectLst/>
                <a:latin typeface="Arial" panose="020B0604020202020204" pitchFamily="34" charset="0"/>
                <a:cs typeface="Arial" panose="020B0604020202020204" pitchFamily="34" charset="0"/>
              </a:rPr>
              <a:t>To implement the Strategy, what measures can be taken to encourage and support the active participation and leadership of First Nations</a:t>
            </a:r>
            <a:r>
              <a:rPr lang="en-US" b="1" dirty="0">
                <a:solidFill>
                  <a:srgbClr val="1C4B58"/>
                </a:solidFill>
                <a:latin typeface="Arial" panose="020B0604020202020204" pitchFamily="34" charset="0"/>
                <a:cs typeface="Arial" panose="020B0604020202020204" pitchFamily="34" charset="0"/>
              </a:rPr>
              <a:t>?</a:t>
            </a:r>
          </a:p>
          <a:p>
            <a:endParaRPr lang="en-US" b="1" dirty="0">
              <a:solidFill>
                <a:srgbClr val="1C4B58"/>
              </a:solidFill>
              <a:latin typeface="Arial" panose="020B0604020202020204" pitchFamily="34" charset="0"/>
              <a:cs typeface="Arial" panose="020B0604020202020204" pitchFamily="34" charset="0"/>
            </a:endParaRPr>
          </a:p>
          <a:p>
            <a:r>
              <a:rPr lang="en-US" b="1" dirty="0">
                <a:solidFill>
                  <a:srgbClr val="1C4B58"/>
                </a:solidFill>
                <a:latin typeface="Arial" panose="020B0604020202020204" pitchFamily="34" charset="0"/>
                <a:cs typeface="Arial" panose="020B0604020202020204" pitchFamily="34" charset="0"/>
              </a:rPr>
              <a:t>What are the best approaches for co-developing targets? </a:t>
            </a:r>
            <a:endParaRPr lang="en-CA" b="1" dirty="0">
              <a:solidFill>
                <a:srgbClr val="1C4B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48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7EEC-9CD2-EA17-38EB-9DFB37F60600}"/>
              </a:ext>
            </a:extLst>
          </p:cNvPr>
          <p:cNvSpPr>
            <a:spLocks noGrp="1"/>
          </p:cNvSpPr>
          <p:nvPr>
            <p:ph type="title"/>
          </p:nvPr>
        </p:nvSpPr>
        <p:spPr>
          <a:xfrm>
            <a:off x="685800" y="367798"/>
            <a:ext cx="10515600" cy="823912"/>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Objectives</a:t>
            </a:r>
          </a:p>
        </p:txBody>
      </p:sp>
      <p:graphicFrame>
        <p:nvGraphicFramePr>
          <p:cNvPr id="6" name="Content Placeholder 2">
            <a:extLst>
              <a:ext uri="{FF2B5EF4-FFF2-40B4-BE49-F238E27FC236}">
                <a16:creationId xmlns:a16="http://schemas.microsoft.com/office/drawing/2014/main" id="{DAC859C5-2AD3-2CE1-BD87-7362F6752E15}"/>
              </a:ext>
            </a:extLst>
          </p:cNvPr>
          <p:cNvGraphicFramePr>
            <a:graphicFrameLocks noGrp="1"/>
          </p:cNvGraphicFramePr>
          <p:nvPr>
            <p:ph sz="half" idx="2"/>
            <p:extLst>
              <p:ext uri="{D42A27DB-BD31-4B8C-83A1-F6EECF244321}">
                <p14:modId xmlns:p14="http://schemas.microsoft.com/office/powerpoint/2010/main" val="3592717103"/>
              </p:ext>
            </p:extLst>
          </p:nvPr>
        </p:nvGraphicFramePr>
        <p:xfrm>
          <a:off x="765031" y="1583424"/>
          <a:ext cx="7184141" cy="4381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14CA028-0FF0-1F5A-06A7-4EBD0FF458E7}"/>
              </a:ext>
            </a:extLst>
          </p:cNvPr>
          <p:cNvSpPr>
            <a:spLocks noGrp="1"/>
          </p:cNvSpPr>
          <p:nvPr>
            <p:ph type="sldNum" sz="quarter" idx="12"/>
          </p:nvPr>
        </p:nvSpPr>
        <p:spPr/>
        <p:txBody>
          <a:bodyPr/>
          <a:lstStyle/>
          <a:p>
            <a:fld id="{88E059AB-C2BD-47B8-AEDF-5A3205BE70BE}" type="slidenum">
              <a:rPr lang="en-CA" smtClean="0"/>
              <a:t>2</a:t>
            </a:fld>
            <a:endParaRPr lang="en-CA"/>
          </a:p>
        </p:txBody>
      </p:sp>
      <p:sp>
        <p:nvSpPr>
          <p:cNvPr id="9" name="AutoShape 3" descr="Document">
            <a:extLst>
              <a:ext uri="{FF2B5EF4-FFF2-40B4-BE49-F238E27FC236}">
                <a16:creationId xmlns:a16="http://schemas.microsoft.com/office/drawing/2014/main" id="{8EB5ECD8-A2B0-068D-215D-0050BDFA59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 name="Picture 2" descr="A fire in the forest&#10;&#10;Description automatically generated">
            <a:extLst>
              <a:ext uri="{FF2B5EF4-FFF2-40B4-BE49-F238E27FC236}">
                <a16:creationId xmlns:a16="http://schemas.microsoft.com/office/drawing/2014/main" id="{83DDF8D7-9156-0200-43E3-6B6F125D6540}"/>
              </a:ext>
            </a:extLst>
          </p:cNvPr>
          <p:cNvPicPr>
            <a:picLocks noChangeAspect="1"/>
          </p:cNvPicPr>
          <p:nvPr/>
        </p:nvPicPr>
        <p:blipFill rotWithShape="1">
          <a:blip r:embed="rId8"/>
          <a:srcRect l="12249" r="-4" b="-4"/>
          <a:stretch/>
        </p:blipFill>
        <p:spPr>
          <a:xfrm>
            <a:off x="7949172" y="0"/>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a:extLst>
              <a:ext uri="{FF2B5EF4-FFF2-40B4-BE49-F238E27FC236}">
                <a16:creationId xmlns:a16="http://schemas.microsoft.com/office/drawing/2014/main" id="{8EF0BE88-4765-E08F-EC7A-D0B517DFD72D}"/>
              </a:ext>
            </a:extLst>
          </p:cNvPr>
          <p:cNvPicPr>
            <a:picLocks noChangeAspect="1"/>
          </p:cNvPicPr>
          <p:nvPr/>
        </p:nvPicPr>
        <p:blipFill>
          <a:blip r:embed="rId9" cstate="print">
            <a:extLst>
              <a:ext uri="{28A0092B-C50C-407E-A947-70E740481C1C}">
                <a14:useLocalDpi xmlns:a14="http://schemas.microsoft.com/office/drawing/2010/main" val="0"/>
              </a:ext>
            </a:extLst>
          </a:blip>
          <a:srcRect l="11021" r="11021"/>
          <a:stretch/>
        </p:blipFill>
        <p:spPr>
          <a:xfrm>
            <a:off x="8610600" y="3410541"/>
            <a:ext cx="3581400" cy="34474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244580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E059AB-C2BD-47B8-AEDF-5A3205BE70BE}" type="slidenum">
              <a:rPr lang="en-CA" smtClean="0"/>
              <a:t>3</a:t>
            </a:fld>
            <a:endParaRPr lang="en-CA"/>
          </a:p>
        </p:txBody>
      </p:sp>
      <p:sp>
        <p:nvSpPr>
          <p:cNvPr id="5" name="Title 1"/>
          <p:cNvSpPr txBox="1">
            <a:spLocks/>
          </p:cNvSpPr>
          <p:nvPr/>
        </p:nvSpPr>
        <p:spPr>
          <a:xfrm>
            <a:off x="406400" y="267836"/>
            <a:ext cx="113792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CA" sz="2800" b="1" dirty="0">
                <a:solidFill>
                  <a:srgbClr val="1C4B58"/>
                </a:solidFill>
                <a:latin typeface="Arial" panose="020B0604020202020204" pitchFamily="34" charset="0"/>
                <a:cs typeface="Arial" panose="020B0604020202020204" pitchFamily="34" charset="0"/>
              </a:rPr>
              <a:t>First Nations have an important relationship with wildland fire and experience disproportionate impacts from its effects</a:t>
            </a:r>
          </a:p>
        </p:txBody>
      </p:sp>
      <p:sp>
        <p:nvSpPr>
          <p:cNvPr id="7" name="Rectangle 6"/>
          <p:cNvSpPr/>
          <p:nvPr/>
        </p:nvSpPr>
        <p:spPr>
          <a:xfrm>
            <a:off x="467940" y="1450072"/>
            <a:ext cx="11547061" cy="5416868"/>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We must be united in our approach to adapt to and live with wildland fire…</a:t>
            </a: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…Indigenous Peoples and Indigenous Knowledge must be recognized, respected, and included in Canada’s wildland fire management. This Strategy seeks to ensure the diverse perspectives and considerations of First Nations, Métis and Inuit Peoples are included in wildland prevention and mitigation. </a:t>
            </a:r>
            <a:endParaRPr lang="en-CA" sz="24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graphicFrame>
        <p:nvGraphicFramePr>
          <p:cNvPr id="9" name="Diagram 8"/>
          <p:cNvGraphicFramePr/>
          <p:nvPr>
            <p:extLst>
              <p:ext uri="{D42A27DB-BD31-4B8C-83A1-F6EECF244321}">
                <p14:modId xmlns:p14="http://schemas.microsoft.com/office/powerpoint/2010/main" val="3796919463"/>
              </p:ext>
            </p:extLst>
          </p:nvPr>
        </p:nvGraphicFramePr>
        <p:xfrm>
          <a:off x="1364670" y="2380053"/>
          <a:ext cx="9753600" cy="3354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6720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84" y="247033"/>
            <a:ext cx="11834388" cy="763077"/>
          </a:xfrm>
        </p:spPr>
        <p:txBody>
          <a:bodyPr>
            <a:noAutofit/>
          </a:bodyPr>
          <a:lstStyle/>
          <a:p>
            <a:r>
              <a:rPr lang="en-CA" sz="3600" b="1" dirty="0">
                <a:solidFill>
                  <a:srgbClr val="1C4B58"/>
                </a:solidFill>
                <a:latin typeface="Arial" panose="020B0604020202020204" pitchFamily="34" charset="0"/>
                <a:cs typeface="Arial" panose="020B0604020202020204" pitchFamily="34" charset="0"/>
              </a:rPr>
              <a:t>A whole-of-society call to action </a:t>
            </a:r>
          </a:p>
        </p:txBody>
      </p:sp>
      <p:sp>
        <p:nvSpPr>
          <p:cNvPr id="4" name="Slide Number Placeholder 3"/>
          <p:cNvSpPr>
            <a:spLocks noGrp="1"/>
          </p:cNvSpPr>
          <p:nvPr>
            <p:ph type="sldNum" sz="quarter" idx="12"/>
          </p:nvPr>
        </p:nvSpPr>
        <p:spPr/>
        <p:txBody>
          <a:bodyPr/>
          <a:lstStyle/>
          <a:p>
            <a:fld id="{0D297C05-AC99-294D-B757-1B4E4231E772}" type="slidenum">
              <a:rPr lang="en-US" smtClean="0"/>
              <a:t>4</a:t>
            </a:fld>
            <a:endParaRPr lang="en-US"/>
          </a:p>
        </p:txBody>
      </p:sp>
      <p:sp>
        <p:nvSpPr>
          <p:cNvPr id="5" name="Rectangle 4"/>
          <p:cNvSpPr/>
          <p:nvPr/>
        </p:nvSpPr>
        <p:spPr>
          <a:xfrm>
            <a:off x="531784" y="948359"/>
            <a:ext cx="11311340" cy="2616101"/>
          </a:xfrm>
          <a:prstGeom prst="rect">
            <a:avLst/>
          </a:prstGeom>
          <a:ln>
            <a:noFill/>
          </a:ln>
        </p:spPr>
        <p:txBody>
          <a:bodyPr wrap="square">
            <a:spAutoFit/>
          </a:bodyPr>
          <a:lstStyle/>
          <a:p>
            <a:r>
              <a:rPr lang="en-US" sz="2000" dirty="0">
                <a:latin typeface="Arial" panose="020B0604020202020204" pitchFamily="34" charset="0"/>
                <a:ea typeface="Calibri" panose="020F0502020204030204" pitchFamily="34" charset="0"/>
                <a:cs typeface="Arial" panose="020B0604020202020204" pitchFamily="34" charset="0"/>
              </a:rPr>
              <a:t>The risk that wildland fires pose to people, infrastructure and the environment is increasing.</a:t>
            </a:r>
          </a:p>
          <a:p>
            <a:endParaRPr lang="en-US" sz="2000" dirty="0">
              <a:latin typeface="Arial" panose="020B0604020202020204" pitchFamily="34" charset="0"/>
              <a:ea typeface="Calibri" panose="020F0502020204030204" pitchFamily="34" charset="0"/>
              <a:cs typeface="Arial" panose="020B0604020202020204" pitchFamily="34" charset="0"/>
            </a:endParaRPr>
          </a:p>
          <a:p>
            <a:r>
              <a:rPr lang="en-CA" sz="2000" dirty="0">
                <a:latin typeface="Arial" panose="020B0604020202020204" pitchFamily="34" charset="0"/>
                <a:ea typeface="Calibri" panose="020F0502020204030204" pitchFamily="34" charset="0"/>
                <a:cs typeface="Arial" panose="020B0604020202020204" pitchFamily="34" charset="0"/>
              </a:rPr>
              <a:t>Considering the current and predicted future trends in wildland fire, suppression will not be sufficient. Greater emphasis on prevention and mitigation activities are needed.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intense 2023 wildland fire season underscored the significance of what our future will look like if we do not take collective action today.</a:t>
            </a:r>
          </a:p>
          <a:p>
            <a:endParaRPr lang="en-US" sz="24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634175233"/>
              </p:ext>
            </p:extLst>
          </p:nvPr>
        </p:nvGraphicFramePr>
        <p:xfrm>
          <a:off x="531784" y="3429000"/>
          <a:ext cx="5869016" cy="3292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987794" y="3784016"/>
            <a:ext cx="3685470" cy="2495656"/>
          </a:xfrm>
          <a:prstGeom prst="rect">
            <a:avLst/>
          </a:prstGeom>
          <a:ln w="53975">
            <a:solidFill>
              <a:srgbClr val="80262F"/>
            </a:solidFill>
          </a:ln>
        </p:spPr>
        <p:style>
          <a:lnRef idx="2">
            <a:schemeClr val="accent1"/>
          </a:lnRef>
          <a:fillRef idx="1">
            <a:schemeClr val="lt1"/>
          </a:fillRef>
          <a:effectRef idx="0">
            <a:schemeClr val="accent1"/>
          </a:effectRef>
          <a:fontRef idx="minor">
            <a:schemeClr val="dk1"/>
          </a:fontRef>
        </p:style>
        <p:txBody>
          <a:bodyPr wrap="square" lIns="144000" tIns="216000" rIns="144000" bIns="0" rtlCol="0">
            <a:spAutoFit/>
          </a:bodyPr>
          <a:lstStyle/>
          <a:p>
            <a:pPr algn="ctr"/>
            <a:r>
              <a:rPr lang="en-CA" sz="2000" b="1" dirty="0">
                <a:solidFill>
                  <a:srgbClr val="1C4B58"/>
                </a:solidFill>
                <a:latin typeface="Arial" panose="020B0604020202020204" pitchFamily="34" charset="0"/>
                <a:cs typeface="Arial" panose="020B0604020202020204" pitchFamily="34" charset="0"/>
              </a:rPr>
              <a:t>Canadian Council of Forest Ministers’ Vision</a:t>
            </a:r>
            <a:r>
              <a:rPr lang="en-CA" sz="2000" dirty="0">
                <a:solidFill>
                  <a:srgbClr val="1C4B58"/>
                </a:solidFill>
                <a:latin typeface="Arial" panose="020B0604020202020204" pitchFamily="34" charset="0"/>
                <a:cs typeface="Arial" panose="020B0604020202020204" pitchFamily="34" charset="0"/>
              </a:rPr>
              <a:t>: </a:t>
            </a:r>
          </a:p>
          <a:p>
            <a:pPr algn="ctr"/>
            <a:endParaRPr lang="en-CA" dirty="0">
              <a:solidFill>
                <a:srgbClr val="1C4B58"/>
              </a:solidFill>
              <a:latin typeface="Arial" panose="020B0604020202020204" pitchFamily="34" charset="0"/>
              <a:cs typeface="Arial" panose="020B0604020202020204" pitchFamily="34" charset="0"/>
            </a:endParaRPr>
          </a:p>
          <a:p>
            <a:pPr algn="ctr"/>
            <a:r>
              <a:rPr lang="en-CA" dirty="0">
                <a:solidFill>
                  <a:srgbClr val="1C4B58"/>
                </a:solidFill>
                <a:latin typeface="Arial" panose="020B0604020202020204" pitchFamily="34" charset="0"/>
                <a:cs typeface="Arial" panose="020B0604020202020204" pitchFamily="34" charset="0"/>
              </a:rPr>
              <a:t>By 2030 communities and infrastructure across Canada will be more resilient to the threat and impact of wildland fires</a:t>
            </a:r>
            <a:endParaRPr lang="en-US" dirty="0">
              <a:solidFill>
                <a:srgbClr val="1C4B58"/>
              </a:solidFill>
              <a:latin typeface="Arial" panose="020B0604020202020204" pitchFamily="34" charset="0"/>
              <a:cs typeface="Arial" panose="020B0604020202020204" pitchFamily="34" charset="0"/>
            </a:endParaRPr>
          </a:p>
          <a:p>
            <a:endParaRPr lang="en-CA" dirty="0">
              <a:solidFill>
                <a:srgbClr val="1C4B58"/>
              </a:solidFill>
            </a:endParaRPr>
          </a:p>
        </p:txBody>
      </p:sp>
      <p:sp>
        <p:nvSpPr>
          <p:cNvPr id="8" name="TextBox 7"/>
          <p:cNvSpPr txBox="1"/>
          <p:nvPr/>
        </p:nvSpPr>
        <p:spPr>
          <a:xfrm>
            <a:off x="2711331" y="4327341"/>
            <a:ext cx="457200" cy="1107996"/>
          </a:xfrm>
          <a:prstGeom prst="rect">
            <a:avLst/>
          </a:prstGeom>
          <a:noFill/>
        </p:spPr>
        <p:txBody>
          <a:bodyPr wrap="square" rtlCol="0">
            <a:spAutoFit/>
          </a:bodyPr>
          <a:lstStyle/>
          <a:p>
            <a:r>
              <a:rPr lang="en-CA" sz="6600" dirty="0"/>
              <a:t>+</a:t>
            </a:r>
          </a:p>
        </p:txBody>
      </p:sp>
      <p:sp>
        <p:nvSpPr>
          <p:cNvPr id="9" name="TextBox 8"/>
          <p:cNvSpPr txBox="1"/>
          <p:nvPr/>
        </p:nvSpPr>
        <p:spPr>
          <a:xfrm>
            <a:off x="6709050" y="4235008"/>
            <a:ext cx="669851" cy="1200329"/>
          </a:xfrm>
          <a:prstGeom prst="rect">
            <a:avLst/>
          </a:prstGeom>
          <a:noFill/>
        </p:spPr>
        <p:txBody>
          <a:bodyPr wrap="square" rtlCol="0">
            <a:spAutoFit/>
          </a:bodyPr>
          <a:lstStyle/>
          <a:p>
            <a:r>
              <a:rPr lang="en-CA" sz="7200" dirty="0"/>
              <a:t>=</a:t>
            </a:r>
          </a:p>
        </p:txBody>
      </p:sp>
    </p:spTree>
    <p:extLst>
      <p:ext uri="{BB962C8B-B14F-4D97-AF65-F5344CB8AC3E}">
        <p14:creationId xmlns:p14="http://schemas.microsoft.com/office/powerpoint/2010/main" val="366127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705F-A55E-3E6F-6956-AFC3EBA9E27C}"/>
              </a:ext>
            </a:extLst>
          </p:cNvPr>
          <p:cNvSpPr>
            <a:spLocks noGrp="1"/>
          </p:cNvSpPr>
          <p:nvPr>
            <p:ph type="title"/>
          </p:nvPr>
        </p:nvSpPr>
        <p:spPr>
          <a:xfrm>
            <a:off x="315686" y="136525"/>
            <a:ext cx="11038114" cy="1222602"/>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Canadian Wildland Fire Prevention and Mitigation Strategy (the Strategy)</a:t>
            </a:r>
            <a:endParaRPr lang="en-CA" sz="3600" dirty="0"/>
          </a:p>
        </p:txBody>
      </p:sp>
      <p:sp>
        <p:nvSpPr>
          <p:cNvPr id="4" name="Slide Number Placeholder 3">
            <a:extLst>
              <a:ext uri="{FF2B5EF4-FFF2-40B4-BE49-F238E27FC236}">
                <a16:creationId xmlns:a16="http://schemas.microsoft.com/office/drawing/2014/main" id="{842BD4BA-7CF4-583D-17CF-0B85ECFB8946}"/>
              </a:ext>
            </a:extLst>
          </p:cNvPr>
          <p:cNvSpPr>
            <a:spLocks noGrp="1"/>
          </p:cNvSpPr>
          <p:nvPr>
            <p:ph type="sldNum" sz="quarter" idx="12"/>
          </p:nvPr>
        </p:nvSpPr>
        <p:spPr/>
        <p:txBody>
          <a:bodyPr/>
          <a:lstStyle/>
          <a:p>
            <a:fld id="{88E059AB-C2BD-47B8-AEDF-5A3205BE70BE}" type="slidenum">
              <a:rPr lang="en-CA" smtClean="0"/>
              <a:t>5</a:t>
            </a:fld>
            <a:endParaRPr lang="en-CA"/>
          </a:p>
        </p:txBody>
      </p:sp>
      <p:graphicFrame>
        <p:nvGraphicFramePr>
          <p:cNvPr id="5" name="Content Placeholder 4">
            <a:extLst>
              <a:ext uri="{FF2B5EF4-FFF2-40B4-BE49-F238E27FC236}">
                <a16:creationId xmlns:a16="http://schemas.microsoft.com/office/drawing/2014/main" id="{5381B0A8-4995-F96F-24D5-1DAFC6AB73CA}"/>
              </a:ext>
            </a:extLst>
          </p:cNvPr>
          <p:cNvGraphicFramePr>
            <a:graphicFrameLocks noGrp="1"/>
          </p:cNvGraphicFramePr>
          <p:nvPr>
            <p:ph idx="1"/>
            <p:extLst>
              <p:ext uri="{D42A27DB-BD31-4B8C-83A1-F6EECF244321}">
                <p14:modId xmlns:p14="http://schemas.microsoft.com/office/powerpoint/2010/main" val="2994217679"/>
              </p:ext>
            </p:extLst>
          </p:nvPr>
        </p:nvGraphicFramePr>
        <p:xfrm>
          <a:off x="490587" y="1380108"/>
          <a:ext cx="11210825" cy="521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03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72" y="55143"/>
            <a:ext cx="10515600" cy="1040617"/>
          </a:xfrm>
        </p:spPr>
        <p:txBody>
          <a:bodyPr>
            <a:normAutofit/>
          </a:bodyPr>
          <a:lstStyle/>
          <a:p>
            <a:r>
              <a:rPr lang="en-US" sz="3200" b="1" dirty="0">
                <a:solidFill>
                  <a:srgbClr val="1C4B58"/>
                </a:solidFill>
                <a:latin typeface="Arial" panose="020B0604020202020204" pitchFamily="34" charset="0"/>
                <a:cs typeface="Arial" panose="020B0604020202020204" pitchFamily="34" charset="0"/>
              </a:rPr>
              <a:t>Informed by the Canadian Dialogue on Wildland Fire and Forest Resilience (the Dialogue)</a:t>
            </a:r>
          </a:p>
        </p:txBody>
      </p:sp>
      <p:pic>
        <p:nvPicPr>
          <p:cNvPr id="4" name="__EngageSlideDescription__" descr="slide description : Slide description for Research">
            <a:extLst>
              <a:ext uri="{FF2B5EF4-FFF2-40B4-BE49-F238E27FC236}">
                <a16:creationId xmlns:a16="http://schemas.microsoft.com/office/drawing/2014/main" id="{C732E17B-9928-4ED8-BD03-0B68407FF70C}"/>
              </a:ext>
            </a:extLst>
          </p:cNvPr>
          <p:cNvPicPr>
            <a:picLocks/>
          </p:cNvPicPr>
          <p:nvPr/>
        </p:nvPicPr>
        <p:blipFill>
          <a:blip r:embed="rId3"/>
          <a:stretch>
            <a:fillRect/>
          </a:stretch>
        </p:blipFill>
        <p:spPr>
          <a:xfrm>
            <a:off x="790575" y="1095760"/>
            <a:ext cx="12700" cy="12700"/>
          </a:xfrm>
          <a:prstGeom prst="rect">
            <a:avLst/>
          </a:prstGeom>
          <a:ln/>
        </p:spPr>
      </p:pic>
      <p:sp>
        <p:nvSpPr>
          <p:cNvPr id="5" name="Slide Number Placeholder 4"/>
          <p:cNvSpPr>
            <a:spLocks noGrp="1"/>
          </p:cNvSpPr>
          <p:nvPr>
            <p:ph type="sldNum" sz="quarter" idx="12"/>
          </p:nvPr>
        </p:nvSpPr>
        <p:spPr/>
        <p:txBody>
          <a:bodyPr/>
          <a:lstStyle/>
          <a:p>
            <a:fld id="{88E059AB-C2BD-47B8-AEDF-5A3205BE70BE}" type="slidenum">
              <a:rPr lang="en-CA" smtClean="0"/>
              <a:t>6</a:t>
            </a:fld>
            <a:endParaRPr lang="en-CA"/>
          </a:p>
        </p:txBody>
      </p:sp>
      <p:sp>
        <p:nvSpPr>
          <p:cNvPr id="3" name="TextBox 2">
            <a:extLst>
              <a:ext uri="{FF2B5EF4-FFF2-40B4-BE49-F238E27FC236}">
                <a16:creationId xmlns:a16="http://schemas.microsoft.com/office/drawing/2014/main" id="{20F6FBAA-69E5-5741-A28A-EA908A1DFC54}"/>
              </a:ext>
            </a:extLst>
          </p:cNvPr>
          <p:cNvSpPr txBox="1"/>
          <p:nvPr/>
        </p:nvSpPr>
        <p:spPr>
          <a:xfrm>
            <a:off x="287272" y="1161123"/>
            <a:ext cx="11379410" cy="923330"/>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In February 2022, the CCFM hosted the Dialogue to drive whole-of-society conversations on wildland fire risk priorities and opportunities to enhance prevention and mitigation. Close to 100 organizations across Canada took part in five round tables. A </a:t>
            </a:r>
            <a:r>
              <a:rPr lang="en-CA" dirty="0">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What We Heard Report </a:t>
            </a:r>
            <a:r>
              <a:rPr lang="en-CA" dirty="0">
                <a:latin typeface="Arial" panose="020B0604020202020204" pitchFamily="34" charset="0"/>
                <a:cs typeface="Arial" panose="020B0604020202020204" pitchFamily="34" charset="0"/>
              </a:rPr>
              <a:t>was published in June 2022.</a:t>
            </a:r>
          </a:p>
        </p:txBody>
      </p:sp>
      <p:graphicFrame>
        <p:nvGraphicFramePr>
          <p:cNvPr id="23" name="Diagram 22">
            <a:extLst>
              <a:ext uri="{FF2B5EF4-FFF2-40B4-BE49-F238E27FC236}">
                <a16:creationId xmlns:a16="http://schemas.microsoft.com/office/drawing/2014/main" id="{27393D78-02ED-42F9-5538-99FC44E9243F}"/>
              </a:ext>
            </a:extLst>
          </p:cNvPr>
          <p:cNvGraphicFramePr/>
          <p:nvPr>
            <p:extLst>
              <p:ext uri="{D42A27DB-BD31-4B8C-83A1-F6EECF244321}">
                <p14:modId xmlns:p14="http://schemas.microsoft.com/office/powerpoint/2010/main" val="2462940019"/>
              </p:ext>
            </p:extLst>
          </p:nvPr>
        </p:nvGraphicFramePr>
        <p:xfrm>
          <a:off x="382722" y="2403477"/>
          <a:ext cx="10971078" cy="38699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689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59FB-9C18-D9F6-5B67-A27819422BB0}"/>
              </a:ext>
            </a:extLst>
          </p:cNvPr>
          <p:cNvSpPr>
            <a:spLocks noGrp="1"/>
          </p:cNvSpPr>
          <p:nvPr>
            <p:ph type="title"/>
          </p:nvPr>
        </p:nvSpPr>
        <p:spPr>
          <a:xfrm>
            <a:off x="683820" y="275771"/>
            <a:ext cx="10515600" cy="810532"/>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Engagement</a:t>
            </a:r>
          </a:p>
        </p:txBody>
      </p:sp>
      <p:sp>
        <p:nvSpPr>
          <p:cNvPr id="4" name="Slide Number Placeholder 3">
            <a:extLst>
              <a:ext uri="{FF2B5EF4-FFF2-40B4-BE49-F238E27FC236}">
                <a16:creationId xmlns:a16="http://schemas.microsoft.com/office/drawing/2014/main" id="{7EC2933D-D7C4-1F02-86E6-6B2CF675C449}"/>
              </a:ext>
            </a:extLst>
          </p:cNvPr>
          <p:cNvSpPr>
            <a:spLocks noGrp="1"/>
          </p:cNvSpPr>
          <p:nvPr>
            <p:ph type="sldNum" sz="quarter" idx="12"/>
          </p:nvPr>
        </p:nvSpPr>
        <p:spPr/>
        <p:txBody>
          <a:bodyPr/>
          <a:lstStyle/>
          <a:p>
            <a:fld id="{88E059AB-C2BD-47B8-AEDF-5A3205BE70BE}" type="slidenum">
              <a:rPr lang="en-CA" smtClean="0"/>
              <a:t>7</a:t>
            </a:fld>
            <a:endParaRPr lang="en-CA"/>
          </a:p>
        </p:txBody>
      </p:sp>
      <p:graphicFrame>
        <p:nvGraphicFramePr>
          <p:cNvPr id="6" name="Diagram 5">
            <a:extLst>
              <a:ext uri="{FF2B5EF4-FFF2-40B4-BE49-F238E27FC236}">
                <a16:creationId xmlns:a16="http://schemas.microsoft.com/office/drawing/2014/main" id="{00E5B117-68A3-D3D8-70FA-B73CDCDACFCC}"/>
              </a:ext>
            </a:extLst>
          </p:cNvPr>
          <p:cNvGraphicFramePr/>
          <p:nvPr>
            <p:extLst>
              <p:ext uri="{D42A27DB-BD31-4B8C-83A1-F6EECF244321}">
                <p14:modId xmlns:p14="http://schemas.microsoft.com/office/powerpoint/2010/main" val="879717813"/>
              </p:ext>
            </p:extLst>
          </p:nvPr>
        </p:nvGraphicFramePr>
        <p:xfrm>
          <a:off x="683820" y="1120245"/>
          <a:ext cx="107879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9343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EAED75-54F2-89E4-4179-99396D645BB9}"/>
              </a:ext>
            </a:extLst>
          </p:cNvPr>
          <p:cNvSpPr>
            <a:spLocks noGrp="1"/>
          </p:cNvSpPr>
          <p:nvPr>
            <p:ph type="sldNum" sz="quarter" idx="12"/>
          </p:nvPr>
        </p:nvSpPr>
        <p:spPr/>
        <p:txBody>
          <a:bodyPr/>
          <a:lstStyle/>
          <a:p>
            <a:fld id="{88E059AB-C2BD-47B8-AEDF-5A3205BE70BE}" type="slidenum">
              <a:rPr lang="en-CA" smtClean="0"/>
              <a:t>8</a:t>
            </a:fld>
            <a:endParaRPr lang="en-CA"/>
          </a:p>
        </p:txBody>
      </p:sp>
      <p:graphicFrame>
        <p:nvGraphicFramePr>
          <p:cNvPr id="7" name="Content Placeholder 2">
            <a:extLst>
              <a:ext uri="{FF2B5EF4-FFF2-40B4-BE49-F238E27FC236}">
                <a16:creationId xmlns:a16="http://schemas.microsoft.com/office/drawing/2014/main" id="{616046F1-58B9-0522-BFE0-B68B1E425CFD}"/>
              </a:ext>
            </a:extLst>
          </p:cNvPr>
          <p:cNvGraphicFramePr>
            <a:graphicFrameLocks/>
          </p:cNvGraphicFramePr>
          <p:nvPr>
            <p:extLst>
              <p:ext uri="{D42A27DB-BD31-4B8C-83A1-F6EECF244321}">
                <p14:modId xmlns:p14="http://schemas.microsoft.com/office/powerpoint/2010/main" val="284811024"/>
              </p:ext>
            </p:extLst>
          </p:nvPr>
        </p:nvGraphicFramePr>
        <p:xfrm>
          <a:off x="921957" y="796056"/>
          <a:ext cx="7502715" cy="5423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26B13564-7B6A-77A5-3255-CAEC2D9B3403}"/>
              </a:ext>
            </a:extLst>
          </p:cNvPr>
          <p:cNvSpPr>
            <a:spLocks noGrp="1"/>
          </p:cNvSpPr>
          <p:nvPr>
            <p:ph type="title"/>
          </p:nvPr>
        </p:nvSpPr>
        <p:spPr>
          <a:xfrm>
            <a:off x="838200" y="136525"/>
            <a:ext cx="10515600" cy="1325563"/>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Discussion Questions</a:t>
            </a:r>
          </a:p>
        </p:txBody>
      </p:sp>
      <p:pic>
        <p:nvPicPr>
          <p:cNvPr id="2" name="Picture 1">
            <a:extLst>
              <a:ext uri="{FF2B5EF4-FFF2-40B4-BE49-F238E27FC236}">
                <a16:creationId xmlns:a16="http://schemas.microsoft.com/office/drawing/2014/main" id="{B826F64F-9238-C2EC-CE13-1EBD67E566DB}"/>
              </a:ext>
            </a:extLst>
          </p:cNvPr>
          <p:cNvPicPr>
            <a:picLocks noChangeAspect="1"/>
          </p:cNvPicPr>
          <p:nvPr/>
        </p:nvPicPr>
        <p:blipFill>
          <a:blip r:embed="rId7" cstate="print">
            <a:extLst>
              <a:ext uri="{28A0092B-C50C-407E-A947-70E740481C1C}">
                <a14:useLocalDpi xmlns:a14="http://schemas.microsoft.com/office/drawing/2010/main" val="0"/>
              </a:ext>
            </a:extLst>
          </a:blip>
          <a:srcRect l="11043" r="11043"/>
          <a:stretch/>
        </p:blipFill>
        <p:spPr>
          <a:xfrm>
            <a:off x="8610600" y="3410541"/>
            <a:ext cx="3581400" cy="34474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3" name="Picture 2">
            <a:extLst>
              <a:ext uri="{FF2B5EF4-FFF2-40B4-BE49-F238E27FC236}">
                <a16:creationId xmlns:a16="http://schemas.microsoft.com/office/drawing/2014/main" id="{732BC083-12A7-A488-276B-79483FDDA728}"/>
              </a:ext>
            </a:extLst>
          </p:cNvPr>
          <p:cNvPicPr>
            <a:picLocks noChangeAspect="1"/>
          </p:cNvPicPr>
          <p:nvPr/>
        </p:nvPicPr>
        <p:blipFill>
          <a:blip r:embed="rId8" cstate="print">
            <a:extLst>
              <a:ext uri="{28A0092B-C50C-407E-A947-70E740481C1C}">
                <a14:useLocalDpi xmlns:a14="http://schemas.microsoft.com/office/drawing/2010/main" val="0"/>
              </a:ext>
            </a:extLst>
          </a:blip>
          <a:srcRect l="11015" r="11015"/>
          <a:stretch/>
        </p:blipFill>
        <p:spPr>
          <a:xfrm>
            <a:off x="8424672" y="0"/>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293573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2CAAE16-5AFD-4872-8360-0EC24ABF6F77}"/>
              </a:ext>
            </a:extLst>
          </p:cNvPr>
          <p:cNvSpPr>
            <a:spLocks noGrp="1" noChangeArrowheads="1"/>
          </p:cNvSpPr>
          <p:nvPr>
            <p:ph type="title"/>
          </p:nvPr>
        </p:nvSpPr>
        <p:spPr>
          <a:xfrm>
            <a:off x="467832" y="319088"/>
            <a:ext cx="8229600" cy="838200"/>
          </a:xfrm>
        </p:spPr>
        <p:txBody>
          <a:bodyPr>
            <a:noAutofit/>
          </a:bodyPr>
          <a:lstStyle/>
          <a:p>
            <a:pPr algn="l"/>
            <a:br>
              <a:rPr lang="en-CA" altLang="en-US" sz="3600" b="1" dirty="0">
                <a:solidFill>
                  <a:srgbClr val="1C4B58"/>
                </a:solidFill>
                <a:latin typeface="Arial" panose="020B0604020202020204" pitchFamily="34" charset="0"/>
                <a:cs typeface="Arial" panose="020B0604020202020204" pitchFamily="34" charset="0"/>
              </a:rPr>
            </a:br>
            <a:r>
              <a:rPr lang="en-CA" altLang="en-US" sz="3600" b="1" dirty="0">
                <a:solidFill>
                  <a:srgbClr val="1C4B58"/>
                </a:solidFill>
                <a:latin typeface="Arial" panose="020B0604020202020204" pitchFamily="34" charset="0"/>
                <a:cs typeface="Arial" panose="020B0604020202020204" pitchFamily="34" charset="0"/>
              </a:rPr>
              <a:t>Draft Strategy Content: Vision</a:t>
            </a:r>
            <a:br>
              <a:rPr lang="en-CA" altLang="en-US" sz="3600" b="1" dirty="0">
                <a:solidFill>
                  <a:srgbClr val="1C4B58"/>
                </a:solidFill>
                <a:latin typeface="Arial" panose="020B0604020202020204" pitchFamily="34" charset="0"/>
                <a:cs typeface="Arial" panose="020B0604020202020204" pitchFamily="34" charset="0"/>
              </a:rPr>
            </a:br>
            <a:br>
              <a:rPr lang="en-CA" altLang="en-US" sz="3600" u="sng" dirty="0">
                <a:solidFill>
                  <a:srgbClr val="1C4B58"/>
                </a:solidFill>
                <a:latin typeface="Arial" panose="020B0604020202020204" pitchFamily="34" charset="0"/>
                <a:cs typeface="Arial" panose="020B0604020202020204" pitchFamily="34" charset="0"/>
              </a:rPr>
            </a:br>
            <a:endParaRPr lang="en-CA" altLang="en-US" sz="3600" dirty="0">
              <a:solidFill>
                <a:srgbClr val="1C4B58"/>
              </a:solidFill>
              <a:latin typeface="Arial" panose="020B0604020202020204" pitchFamily="34" charset="0"/>
              <a:cs typeface="Arial" panose="020B0604020202020204" pitchFamily="34" charset="0"/>
            </a:endParaRPr>
          </a:p>
        </p:txBody>
      </p:sp>
      <p:sp>
        <p:nvSpPr>
          <p:cNvPr id="7171" name="Content Placeholder 2">
            <a:extLst>
              <a:ext uri="{FF2B5EF4-FFF2-40B4-BE49-F238E27FC236}">
                <a16:creationId xmlns:a16="http://schemas.microsoft.com/office/drawing/2014/main" id="{520EEDB0-FF86-4541-BFCF-418397DB167F}"/>
              </a:ext>
            </a:extLst>
          </p:cNvPr>
          <p:cNvSpPr>
            <a:spLocks noGrp="1"/>
          </p:cNvSpPr>
          <p:nvPr>
            <p:ph idx="1"/>
          </p:nvPr>
        </p:nvSpPr>
        <p:spPr>
          <a:xfrm>
            <a:off x="356621" y="991458"/>
            <a:ext cx="8142768" cy="5105400"/>
          </a:xfrm>
        </p:spPr>
        <p:txBody>
          <a:bodyPr>
            <a:noAutofit/>
          </a:bodyPr>
          <a:lstStyle/>
          <a:p>
            <a:pPr indent="0">
              <a:lnSpc>
                <a:spcPct val="107000"/>
              </a:lnSpc>
              <a:spcAft>
                <a:spcPts val="800"/>
              </a:spcAft>
              <a:buNone/>
            </a:pPr>
            <a:r>
              <a:rPr lang="en-CA" sz="2000" b="1" i="1" dirty="0">
                <a:solidFill>
                  <a:srgbClr val="002060"/>
                </a:solidFill>
                <a:latin typeface="Arial" panose="020B0604020202020204" pitchFamily="34" charset="0"/>
                <a:ea typeface="Calibri" panose="020F0502020204030204" pitchFamily="34" charset="0"/>
                <a:cs typeface="Arial" panose="020B0604020202020204" pitchFamily="34" charset="0"/>
              </a:rPr>
              <a:t>A resilient Canada where all parts of society are prepared, empowered, and engaged in preventing and mitigating the negative effects of wildland fires</a:t>
            </a:r>
            <a:r>
              <a:rPr lang="en-CA" sz="2000" b="1"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628650" indent="-285750">
              <a:lnSpc>
                <a:spcPct val="107000"/>
              </a:lnSpc>
              <a:spcAft>
                <a:spcPts val="800"/>
              </a:spcAft>
            </a:pPr>
            <a:r>
              <a:rPr lang="en-US" sz="2000" dirty="0">
                <a:latin typeface="Arial" panose="020B0604020202020204" pitchFamily="34" charset="0"/>
                <a:cs typeface="Arial" panose="020B0604020202020204" pitchFamily="34" charset="0"/>
              </a:rPr>
              <a:t>The future is one of unity where all parts of society coordinate and work together to prevent and mitigate the negative impacts caused by wildland fire. </a:t>
            </a:r>
          </a:p>
          <a:p>
            <a:pPr marL="628650" indent="-285750">
              <a:lnSpc>
                <a:spcPct val="107000"/>
              </a:lnSpc>
              <a:spcAft>
                <a:spcPts val="800"/>
              </a:spcAft>
            </a:pPr>
            <a:r>
              <a:rPr lang="en-US" sz="2000" dirty="0">
                <a:latin typeface="Arial" panose="020B0604020202020204" pitchFamily="34" charset="0"/>
                <a:cs typeface="Arial" panose="020B0604020202020204" pitchFamily="34" charset="0"/>
              </a:rPr>
              <a:t>Groups collaborate using the best available Indigenous and Western science, to create inclusive, common practices and shared responsibilities that everyone can follow and participate in. </a:t>
            </a:r>
          </a:p>
          <a:p>
            <a:pPr marL="628650" indent="-285750">
              <a:lnSpc>
                <a:spcPct val="107000"/>
              </a:lnSpc>
              <a:spcAft>
                <a:spcPts val="800"/>
              </a:spcAft>
            </a:pPr>
            <a:r>
              <a:rPr lang="en-US" sz="2000" dirty="0">
                <a:latin typeface="Arial" panose="020B0604020202020204" pitchFamily="34" charset="0"/>
                <a:cs typeface="Arial" panose="020B0604020202020204" pitchFamily="34" charset="0"/>
              </a:rPr>
              <a:t>Promoting awareness and action with a commitment to building prevention and mitigation capacity will better position Canada to maintain healthy and sustainable landscapes and communities, while minimizing wildland fire risk and severity.</a:t>
            </a:r>
            <a:endParaRPr lang="en-CA"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A845CE7-9FC1-6675-3918-1E8D6348C7AE}"/>
              </a:ext>
            </a:extLst>
          </p:cNvPr>
          <p:cNvSpPr>
            <a:spLocks noGrp="1"/>
          </p:cNvSpPr>
          <p:nvPr>
            <p:ph type="sldNum" sz="quarter" idx="12"/>
          </p:nvPr>
        </p:nvSpPr>
        <p:spPr/>
        <p:txBody>
          <a:bodyPr/>
          <a:lstStyle/>
          <a:p>
            <a:fld id="{88E059AB-C2BD-47B8-AEDF-5A3205BE70BE}" type="slidenum">
              <a:rPr lang="en-CA" smtClean="0"/>
              <a:t>9</a:t>
            </a:fld>
            <a:endParaRPr lang="en-CA"/>
          </a:p>
        </p:txBody>
      </p:sp>
      <p:pic>
        <p:nvPicPr>
          <p:cNvPr id="3" name="Picture 2" descr="A close up of plants&#10;&#10;Description automatically generated">
            <a:extLst>
              <a:ext uri="{FF2B5EF4-FFF2-40B4-BE49-F238E27FC236}">
                <a16:creationId xmlns:a16="http://schemas.microsoft.com/office/drawing/2014/main" id="{6D67E7E7-E7FA-41CB-B82A-FAB161E70F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804" r="26597"/>
          <a:stretch/>
        </p:blipFill>
        <p:spPr>
          <a:xfrm>
            <a:off x="8610600" y="10"/>
            <a:ext cx="3581400" cy="6857990"/>
          </a:xfrm>
          <a:prstGeom prst="rect">
            <a:avLst/>
          </a:prstGeom>
          <a:effectLst/>
        </p:spPr>
      </p:pic>
    </p:spTree>
    <p:extLst>
      <p:ext uri="{BB962C8B-B14F-4D97-AF65-F5344CB8AC3E}">
        <p14:creationId xmlns:p14="http://schemas.microsoft.com/office/powerpoint/2010/main" val="3540435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5e5fcea3032305fc0d0402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B65CEB-0734-4887-82F8-45875DC11686}"/>
</file>

<file path=customXml/itemProps2.xml><?xml version="1.0" encoding="utf-8"?>
<ds:datastoreItem xmlns:ds="http://schemas.openxmlformats.org/officeDocument/2006/customXml" ds:itemID="{0B91BED1-16FA-496A-AB8F-B0672B1D8EC6}"/>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emplate>Office Theme</Template>
  <TotalTime>19085</TotalTime>
  <Words>1849</Words>
  <Application>Microsoft Macintosh PowerPoint</Application>
  <PresentationFormat>Widescreen</PresentationFormat>
  <Paragraphs>185</Paragraphs>
  <Slides>17</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Times</vt:lpstr>
      <vt:lpstr>Times New Roman</vt:lpstr>
      <vt:lpstr>Office Theme</vt:lpstr>
      <vt:lpstr>1_Default Design</vt:lpstr>
      <vt:lpstr>The Canadian Wildland Fire Prevention and Mitigation Strategy      </vt:lpstr>
      <vt:lpstr>Objectives</vt:lpstr>
      <vt:lpstr>PowerPoint Presentation</vt:lpstr>
      <vt:lpstr>A whole-of-society call to action </vt:lpstr>
      <vt:lpstr>Canadian Wildland Fire Prevention and Mitigation Strategy (the Strategy)</vt:lpstr>
      <vt:lpstr>Informed by the Canadian Dialogue on Wildland Fire and Forest Resilience (the Dialogue)</vt:lpstr>
      <vt:lpstr>Engagement</vt:lpstr>
      <vt:lpstr>Discussion Questions</vt:lpstr>
      <vt:lpstr> Draft Strategy Content: Vision  </vt:lpstr>
      <vt:lpstr>Draft Strategy Content: Goals and Commitments</vt:lpstr>
      <vt:lpstr>PowerPoint Presentation</vt:lpstr>
      <vt:lpstr>PowerPoint Presentation</vt:lpstr>
      <vt:lpstr>PowerPoint Presentation</vt:lpstr>
      <vt:lpstr>PowerPoint Presentation</vt:lpstr>
      <vt:lpstr>Draft Strategy Content: Targets</vt:lpstr>
      <vt:lpstr>Finalizing the Strategy</vt:lpstr>
      <vt:lpstr>Implementing the Strategy </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Resilience to Wildland Fire in Canada</dc:title>
  <dc:creator>Sankey, Stacey</dc:creator>
  <cp:lastModifiedBy>Sharon Visitor</cp:lastModifiedBy>
  <cp:revision>654</cp:revision>
  <dcterms:created xsi:type="dcterms:W3CDTF">2021-10-20T22:52:19Z</dcterms:created>
  <dcterms:modified xsi:type="dcterms:W3CDTF">2024-03-04T17:52:41Z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Theme:8\1_Default Design:3</vt:lpwstr>
  </property>
  <property fmtid="{D5CDD505-2E9C-101B-9397-08002B2CF9AE}" pid="3" name="ClassificationContentMarkingHeaderText">
    <vt:lpwstr>UNCLASSIFIED - NON CLASSIFIÉ</vt:lpwstr>
  </property>
</Properties>
</file>