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9" r:id="rId2"/>
    <p:sldId id="271" r:id="rId3"/>
    <p:sldId id="272" r:id="rId4"/>
    <p:sldId id="275" r:id="rId5"/>
    <p:sldId id="273" r:id="rId6"/>
    <p:sldId id="274" r:id="rId7"/>
    <p:sldId id="286" r:id="rId8"/>
    <p:sldId id="276" r:id="rId9"/>
    <p:sldId id="277" r:id="rId10"/>
    <p:sldId id="278" r:id="rId11"/>
    <p:sldId id="280" r:id="rId12"/>
    <p:sldId id="281" r:id="rId13"/>
    <p:sldId id="282" r:id="rId14"/>
    <p:sldId id="283" r:id="rId15"/>
    <p:sldId id="284" r:id="rId16"/>
    <p:sldId id="28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1D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60" autoAdjust="0"/>
    <p:restoredTop sz="94615"/>
  </p:normalViewPr>
  <p:slideViewPr>
    <p:cSldViewPr snapToGrid="0">
      <p:cViewPr varScale="1">
        <p:scale>
          <a:sx n="77" d="100"/>
          <a:sy n="77" d="100"/>
        </p:scale>
        <p:origin x="208"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670CBF-A3EB-4970-B878-060171A61CEC}" type="datetimeFigureOut">
              <a:rPr lang="en-CA" smtClean="0"/>
              <a:t>2024-11-28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07C1B7-7F46-4C17-8559-274EFF8600E9}" type="slidenum">
              <a:rPr lang="en-CA" smtClean="0"/>
              <a:t>‹#›</a:t>
            </a:fld>
            <a:endParaRPr lang="en-CA"/>
          </a:p>
        </p:txBody>
      </p:sp>
    </p:spTree>
    <p:extLst>
      <p:ext uri="{BB962C8B-B14F-4D97-AF65-F5344CB8AC3E}">
        <p14:creationId xmlns:p14="http://schemas.microsoft.com/office/powerpoint/2010/main" val="1519192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E66D4BD4-1E6F-CFA4-4F09-94A0F958F2F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056E7821-8B8A-C9FE-68B6-8C22FA1365F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dirty="0">
              <a:cs typeface="Calibri"/>
            </a:endParaRPr>
          </a:p>
        </p:txBody>
      </p:sp>
      <p:sp>
        <p:nvSpPr>
          <p:cNvPr id="5124" name="Slide Number Placeholder 3">
            <a:extLst>
              <a:ext uri="{FF2B5EF4-FFF2-40B4-BE49-F238E27FC236}">
                <a16:creationId xmlns:a16="http://schemas.microsoft.com/office/drawing/2014/main" id="{3E1373D3-278C-19E9-051D-68C01C6C45D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702E0C3-104B-42E7-87F7-AFF0D800F36B}"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500081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81133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364581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81161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87959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927138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193810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033298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085376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B9621-05B8-5947-1291-51ADD61E49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7ED178-9518-6407-F07B-76AC05244D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AB93DF-3E9D-A9E7-BE50-0D74915BDBDF}"/>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E87E5C6A-8FD6-46F2-A661-B7912F162CCB}"/>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931571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51904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116418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473791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12247-6C43-6EC9-1965-462721BF33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C194A5-9072-78DF-4620-A9A9FB36F0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EF7295-168A-78B9-2DF8-9CE74CA7CDC7}"/>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D6596FB9-4DA2-FA00-52F1-DE24A6E8FE23}"/>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64152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912266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515456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814923" y="2852935"/>
            <a:ext cx="10653183" cy="1248140"/>
          </a:xfrm>
          <a:prstGeom prst="rect">
            <a:avLst/>
          </a:prstGeom>
        </p:spPr>
        <p:txBody>
          <a:bodyPr/>
          <a:lstStyle>
            <a:lvl1pPr>
              <a:defRPr>
                <a:latin typeface="Aptos Display" panose="020B0004020202020204" pitchFamily="34" charset="0"/>
              </a:defRPr>
            </a:lvl1pPr>
          </a:lstStyle>
          <a:p>
            <a:r>
              <a:rPr lang="en-US" dirty="0"/>
              <a:t>Election of National Chief</a:t>
            </a:r>
          </a:p>
        </p:txBody>
      </p:sp>
      <p:sp>
        <p:nvSpPr>
          <p:cNvPr id="8" name="Rectangle 3"/>
          <p:cNvSpPr>
            <a:spLocks noGrp="1" noChangeArrowheads="1"/>
          </p:cNvSpPr>
          <p:nvPr>
            <p:ph type="subTitle" idx="1"/>
          </p:nvPr>
        </p:nvSpPr>
        <p:spPr>
          <a:xfrm>
            <a:off x="1511304" y="4101075"/>
            <a:ext cx="9260416" cy="864096"/>
          </a:xfrm>
        </p:spPr>
        <p:txBody>
          <a:bodyPr/>
          <a:lstStyle>
            <a:lvl1pPr marL="0" indent="0" algn="ctr">
              <a:buNone/>
              <a:defRPr>
                <a:latin typeface="Aptos Display" panose="020B0004020202020204" pitchFamily="34" charset="0"/>
              </a:defRPr>
            </a:lvl1pPr>
          </a:lstStyle>
          <a:p>
            <a:r>
              <a:rPr lang="en-US" dirty="0"/>
              <a:t>First Ballot Results </a:t>
            </a:r>
          </a:p>
        </p:txBody>
      </p:sp>
    </p:spTree>
    <p:extLst>
      <p:ext uri="{BB962C8B-B14F-4D97-AF65-F5344CB8AC3E}">
        <p14:creationId xmlns:p14="http://schemas.microsoft.com/office/powerpoint/2010/main" val="126170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96820"/>
            <a:ext cx="10972800" cy="4328815"/>
          </a:xfrm>
        </p:spPr>
        <p:txBody>
          <a:bodyPr/>
          <a:lstStyle>
            <a:lvl1pPr>
              <a:defRPr>
                <a:latin typeface="Aptos Display" panose="020B0004020202020204" pitchFamily="34" charset="0"/>
              </a:defRPr>
            </a:lvl1pPr>
            <a:lvl2pPr>
              <a:defRPr>
                <a:latin typeface="Aptos Display" panose="020B0004020202020204" pitchFamily="34" charset="0"/>
              </a:defRPr>
            </a:lvl2pPr>
            <a:lvl3pPr>
              <a:defRPr>
                <a:latin typeface="Aptos Display" panose="020B0004020202020204" pitchFamily="34" charset="0"/>
              </a:defRPr>
            </a:lvl3pPr>
            <a:lvl4pPr>
              <a:defRPr>
                <a:latin typeface="Aptos Display" panose="020B0004020202020204" pitchFamily="34" charset="0"/>
              </a:defRPr>
            </a:lvl4pPr>
            <a:lvl5pPr>
              <a:defRPr>
                <a:latin typeface="Aptos Display" panose="020B00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1775884" y="188386"/>
            <a:ext cx="9889067" cy="960967"/>
          </a:xfrm>
        </p:spPr>
        <p:txBody>
          <a:bodyPr anchor="ctr"/>
          <a:lstStyle>
            <a:lvl1pPr marL="0" indent="0">
              <a:buNone/>
              <a:defRPr sz="4800" b="1">
                <a:solidFill>
                  <a:srgbClr val="FFFFFF"/>
                </a:solidFill>
                <a:latin typeface="Aptos ExtraBold" panose="020B0004020202020204" pitchFamily="34" charset="0"/>
              </a:defRPr>
            </a:lvl1pPr>
            <a:lvl2pPr marL="609570" indent="0">
              <a:buNone/>
              <a:defRPr/>
            </a:lvl2pPr>
          </a:lstStyle>
          <a:p>
            <a:pPr lvl="0"/>
            <a:r>
              <a:rPr lang="en-US"/>
              <a:t>Click to edit Master text styles</a:t>
            </a:r>
          </a:p>
        </p:txBody>
      </p:sp>
      <p:sp>
        <p:nvSpPr>
          <p:cNvPr id="2" name="Rectangle 4">
            <a:extLst>
              <a:ext uri="{FF2B5EF4-FFF2-40B4-BE49-F238E27FC236}">
                <a16:creationId xmlns:a16="http://schemas.microsoft.com/office/drawing/2014/main" id="{887E9E80-4DA5-2FEC-7249-FA25B7F40F1E}"/>
              </a:ext>
            </a:extLst>
          </p:cNvPr>
          <p:cNvSpPr>
            <a:spLocks noGrp="1" noChangeArrowheads="1"/>
          </p:cNvSpPr>
          <p:nvPr>
            <p:ph type="dt" sz="half" idx="14"/>
          </p:nvPr>
        </p:nvSpPr>
        <p:spPr>
          <a:xfrm>
            <a:off x="609600" y="6246286"/>
            <a:ext cx="2844800" cy="476249"/>
          </a:xfrm>
          <a:prstGeom prst="rect">
            <a:avLst/>
          </a:prstGeom>
        </p:spPr>
        <p:txBody>
          <a:bodyPr/>
          <a:lstStyle>
            <a:lvl1pPr>
              <a:defRPr/>
            </a:lvl1pPr>
          </a:lstStyle>
          <a:p>
            <a:pPr>
              <a:defRPr/>
            </a:pPr>
            <a:endParaRPr lang="en-CA"/>
          </a:p>
        </p:txBody>
      </p:sp>
      <p:sp>
        <p:nvSpPr>
          <p:cNvPr id="4" name="Footer Placeholder 5">
            <a:extLst>
              <a:ext uri="{FF2B5EF4-FFF2-40B4-BE49-F238E27FC236}">
                <a16:creationId xmlns:a16="http://schemas.microsoft.com/office/drawing/2014/main" id="{9AEB5D9E-3369-BE26-5105-4A236F75B8D5}"/>
              </a:ext>
            </a:extLst>
          </p:cNvPr>
          <p:cNvSpPr>
            <a:spLocks noGrp="1" noChangeArrowheads="1"/>
          </p:cNvSpPr>
          <p:nvPr>
            <p:ph type="ftr" sz="quarter" idx="15"/>
          </p:nvPr>
        </p:nvSpPr>
        <p:spPr>
          <a:xfrm>
            <a:off x="4165600" y="6246286"/>
            <a:ext cx="3860800" cy="476249"/>
          </a:xfrm>
          <a:prstGeom prst="rect">
            <a:avLst/>
          </a:prstGeom>
        </p:spPr>
        <p:txBody>
          <a:bodyPr/>
          <a:lstStyle>
            <a:lvl1pPr>
              <a:defRPr/>
            </a:lvl1pPr>
          </a:lstStyle>
          <a:p>
            <a:pPr>
              <a:defRPr/>
            </a:pPr>
            <a:endParaRPr lang="en-CA"/>
          </a:p>
        </p:txBody>
      </p:sp>
    </p:spTree>
    <p:extLst>
      <p:ext uri="{BB962C8B-B14F-4D97-AF65-F5344CB8AC3E}">
        <p14:creationId xmlns:p14="http://schemas.microsoft.com/office/powerpoint/2010/main" val="5189409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lum/>
          </a:blip>
          <a:srcRect/>
          <a:stretch>
            <a:fillRect/>
          </a:stretch>
        </a:blip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499DBAD6-6B5E-BCF6-CA62-D1F5A06AFB58}"/>
              </a:ext>
            </a:extLst>
          </p:cNvPr>
          <p:cNvSpPr>
            <a:spLocks noGrp="1" noChangeArrowheads="1"/>
          </p:cNvSpPr>
          <p:nvPr>
            <p:ph type="body" idx="1"/>
          </p:nvPr>
        </p:nvSpPr>
        <p:spPr bwMode="auto">
          <a:xfrm>
            <a:off x="1295400" y="1701802"/>
            <a:ext cx="10287000" cy="4423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err="1"/>
              <a:t>Cliquez</a:t>
            </a:r>
            <a:r>
              <a:rPr lang="en-CA" altLang="en-US" dirty="0"/>
              <a:t> pour modifier les styles du </a:t>
            </a:r>
            <a:r>
              <a:rPr lang="en-CA" altLang="en-US" dirty="0" err="1"/>
              <a:t>texte</a:t>
            </a:r>
            <a:r>
              <a:rPr lang="en-CA" altLang="en-US" dirty="0"/>
              <a:t> principal</a:t>
            </a:r>
          </a:p>
          <a:p>
            <a:pPr lvl="1"/>
            <a:r>
              <a:rPr lang="en-CA" altLang="en-US" dirty="0"/>
              <a:t>Deuxième </a:t>
            </a:r>
            <a:r>
              <a:rPr lang="en-CA" altLang="en-US" dirty="0" err="1"/>
              <a:t>niveau</a:t>
            </a:r>
            <a:endParaRPr lang="en-CA" altLang="en-US" dirty="0"/>
          </a:p>
          <a:p>
            <a:pPr lvl="2"/>
            <a:r>
              <a:rPr lang="en-CA" altLang="en-US" dirty="0" err="1"/>
              <a:t>Troisième</a:t>
            </a:r>
            <a:r>
              <a:rPr lang="en-CA" altLang="en-US" dirty="0"/>
              <a:t> </a:t>
            </a:r>
            <a:r>
              <a:rPr lang="en-CA" altLang="en-US" dirty="0" err="1"/>
              <a:t>niveau</a:t>
            </a:r>
            <a:endParaRPr lang="en-CA" altLang="en-US" dirty="0"/>
          </a:p>
          <a:p>
            <a:pPr lvl="3"/>
            <a:r>
              <a:rPr lang="en-CA" altLang="en-US" dirty="0" err="1"/>
              <a:t>Quatrième</a:t>
            </a:r>
            <a:r>
              <a:rPr lang="en-CA" altLang="en-US" dirty="0"/>
              <a:t> </a:t>
            </a:r>
            <a:r>
              <a:rPr lang="en-CA" altLang="en-US" dirty="0" err="1"/>
              <a:t>niveau</a:t>
            </a:r>
            <a:endParaRPr lang="en-CA" altLang="en-US" dirty="0"/>
          </a:p>
          <a:p>
            <a:pPr lvl="4"/>
            <a:r>
              <a:rPr lang="en-CA" altLang="en-US" dirty="0" err="1"/>
              <a:t>Cinquième</a:t>
            </a:r>
            <a:r>
              <a:rPr lang="en-CA" altLang="en-US" dirty="0"/>
              <a:t> </a:t>
            </a:r>
            <a:r>
              <a:rPr lang="en-CA" altLang="en-US" dirty="0" err="1"/>
              <a:t>niveau</a:t>
            </a:r>
            <a:endParaRPr lang="en-CA" altLang="en-US" dirty="0"/>
          </a:p>
        </p:txBody>
      </p:sp>
      <p:sp>
        <p:nvSpPr>
          <p:cNvPr id="1027" name="TextBox 4">
            <a:extLst>
              <a:ext uri="{FF2B5EF4-FFF2-40B4-BE49-F238E27FC236}">
                <a16:creationId xmlns:a16="http://schemas.microsoft.com/office/drawing/2014/main" id="{24F7568A-E7DA-8935-FC20-09B2D8638256}"/>
              </a:ext>
            </a:extLst>
          </p:cNvPr>
          <p:cNvSpPr txBox="1">
            <a:spLocks noChangeArrowheads="1"/>
          </p:cNvSpPr>
          <p:nvPr userDrawn="1"/>
        </p:nvSpPr>
        <p:spPr bwMode="auto">
          <a:xfrm>
            <a:off x="0" y="6464570"/>
            <a:ext cx="6096000" cy="400110"/>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733D30A-C22E-43DB-B8A9-58D8A4AEB200}" type="slidenum">
              <a:rPr lang="en-CA" altLang="en-US" sz="2000">
                <a:solidFill>
                  <a:schemeClr val="bg1"/>
                </a:solidFill>
              </a:rPr>
              <a:t>‹#›</a:t>
            </a:fld>
            <a:endParaRPr lang="en-US" altLang="en-US" sz="2000" dirty="0">
              <a:solidFill>
                <a:schemeClr val="bg1"/>
              </a:solidFill>
            </a:endParaRPr>
          </a:p>
        </p:txBody>
      </p:sp>
    </p:spTree>
    <p:extLst>
      <p:ext uri="{BB962C8B-B14F-4D97-AF65-F5344CB8AC3E}">
        <p14:creationId xmlns:p14="http://schemas.microsoft.com/office/powerpoint/2010/main" val="2075074057"/>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ctr" rtl="0" eaLnBrk="0" fontAlgn="base" hangingPunct="0">
        <a:spcBef>
          <a:spcPct val="0"/>
        </a:spcBef>
        <a:spcAft>
          <a:spcPct val="0"/>
        </a:spcAft>
        <a:defRPr sz="5867">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5867">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5867">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5867">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5867">
          <a:solidFill>
            <a:schemeClr val="tx2"/>
          </a:solidFill>
          <a:latin typeface="Arial" charset="0"/>
          <a:ea typeface="ＭＳ Ｐゴシック" charset="0"/>
          <a:cs typeface="ＭＳ Ｐゴシック" charset="0"/>
        </a:defRPr>
      </a:lvl5pPr>
      <a:lvl6pPr marL="609570" algn="ctr" rtl="0" fontAlgn="base">
        <a:spcBef>
          <a:spcPct val="0"/>
        </a:spcBef>
        <a:spcAft>
          <a:spcPct val="0"/>
        </a:spcAft>
        <a:defRPr sz="5867">
          <a:solidFill>
            <a:schemeClr val="tx2"/>
          </a:solidFill>
          <a:latin typeface="Arial" charset="0"/>
        </a:defRPr>
      </a:lvl6pPr>
      <a:lvl7pPr marL="1219140" algn="ctr" rtl="0" fontAlgn="base">
        <a:spcBef>
          <a:spcPct val="0"/>
        </a:spcBef>
        <a:spcAft>
          <a:spcPct val="0"/>
        </a:spcAft>
        <a:defRPr sz="5867">
          <a:solidFill>
            <a:schemeClr val="tx2"/>
          </a:solidFill>
          <a:latin typeface="Arial" charset="0"/>
        </a:defRPr>
      </a:lvl7pPr>
      <a:lvl8pPr marL="1828709" algn="ctr" rtl="0" fontAlgn="base">
        <a:spcBef>
          <a:spcPct val="0"/>
        </a:spcBef>
        <a:spcAft>
          <a:spcPct val="0"/>
        </a:spcAft>
        <a:defRPr sz="5867">
          <a:solidFill>
            <a:schemeClr val="tx2"/>
          </a:solidFill>
          <a:latin typeface="Arial" charset="0"/>
        </a:defRPr>
      </a:lvl8pPr>
      <a:lvl9pPr marL="2438278" algn="ctr" rtl="0" fontAlgn="base">
        <a:spcBef>
          <a:spcPct val="0"/>
        </a:spcBef>
        <a:spcAft>
          <a:spcPct val="0"/>
        </a:spcAft>
        <a:defRPr sz="5867">
          <a:solidFill>
            <a:schemeClr val="tx2"/>
          </a:solidFill>
          <a:latin typeface="Arial" charset="0"/>
        </a:defRPr>
      </a:lvl9pPr>
    </p:titleStyle>
    <p:bodyStyle>
      <a:lvl1pPr marL="457178" indent="-457178" algn="l" rtl="0" eaLnBrk="0" fontAlgn="base" hangingPunct="0">
        <a:spcBef>
          <a:spcPct val="20000"/>
        </a:spcBef>
        <a:spcAft>
          <a:spcPct val="0"/>
        </a:spcAft>
        <a:buChar char="•"/>
        <a:defRPr sz="3733">
          <a:solidFill>
            <a:schemeClr val="tx1"/>
          </a:solidFill>
          <a:latin typeface="Aptos Display" panose="020B0004020202020204" pitchFamily="34" charset="0"/>
          <a:ea typeface="ＭＳ Ｐゴシック" charset="0"/>
          <a:cs typeface="Aptos Display" panose="020B0004020202020204" pitchFamily="34" charset="0"/>
        </a:defRPr>
      </a:lvl1pPr>
      <a:lvl2pPr marL="990550" indent="-380981" algn="l" rtl="0" eaLnBrk="0" fontAlgn="base" hangingPunct="0">
        <a:spcBef>
          <a:spcPct val="20000"/>
        </a:spcBef>
        <a:spcAft>
          <a:spcPct val="0"/>
        </a:spcAft>
        <a:buChar char="–"/>
        <a:defRPr sz="3200">
          <a:solidFill>
            <a:schemeClr val="tx1"/>
          </a:solidFill>
          <a:latin typeface="Aptos Display" panose="020B0004020202020204" pitchFamily="34" charset="0"/>
          <a:ea typeface="ＭＳ Ｐゴシック" charset="0"/>
        </a:defRPr>
      </a:lvl2pPr>
      <a:lvl3pPr marL="1523925" indent="-304784" algn="l" rtl="0" eaLnBrk="0" fontAlgn="base" hangingPunct="0">
        <a:spcBef>
          <a:spcPct val="20000"/>
        </a:spcBef>
        <a:spcAft>
          <a:spcPct val="0"/>
        </a:spcAft>
        <a:buChar char="•"/>
        <a:defRPr sz="2667">
          <a:solidFill>
            <a:schemeClr val="tx1"/>
          </a:solidFill>
          <a:latin typeface="Aptos Display" panose="020B0004020202020204" pitchFamily="34" charset="0"/>
          <a:ea typeface="ＭＳ Ｐゴシック" charset="0"/>
        </a:defRPr>
      </a:lvl3pPr>
      <a:lvl4pPr marL="2133493" indent="-304784" algn="l" rtl="0" eaLnBrk="0" fontAlgn="base" hangingPunct="0">
        <a:spcBef>
          <a:spcPct val="20000"/>
        </a:spcBef>
        <a:spcAft>
          <a:spcPct val="0"/>
        </a:spcAft>
        <a:buChar char="–"/>
        <a:defRPr>
          <a:solidFill>
            <a:schemeClr val="tx1"/>
          </a:solidFill>
          <a:latin typeface="Aptos Display" panose="020B0004020202020204" pitchFamily="34" charset="0"/>
          <a:ea typeface="ＭＳ Ｐゴシック" charset="0"/>
        </a:defRPr>
      </a:lvl4pPr>
      <a:lvl5pPr marL="2743062" indent="-304784" algn="l" rtl="0" eaLnBrk="0" fontAlgn="base" hangingPunct="0">
        <a:spcBef>
          <a:spcPct val="20000"/>
        </a:spcBef>
        <a:spcAft>
          <a:spcPct val="0"/>
        </a:spcAft>
        <a:buChar char="»"/>
        <a:defRPr>
          <a:solidFill>
            <a:schemeClr val="tx1"/>
          </a:solidFill>
          <a:latin typeface="Aptos Display" panose="020B0004020202020204" pitchFamily="34" charset="0"/>
          <a:ea typeface="ＭＳ Ｐゴシック" charset="0"/>
        </a:defRPr>
      </a:lvl5pPr>
      <a:lvl6pPr marL="3352632" indent="-304784" algn="l" rtl="0" fontAlgn="base">
        <a:spcBef>
          <a:spcPct val="20000"/>
        </a:spcBef>
        <a:spcAft>
          <a:spcPct val="0"/>
        </a:spcAft>
        <a:buChar char="»"/>
        <a:defRPr sz="2667">
          <a:solidFill>
            <a:schemeClr val="tx1"/>
          </a:solidFill>
          <a:latin typeface="+mn-lt"/>
        </a:defRPr>
      </a:lvl6pPr>
      <a:lvl7pPr marL="3962202" indent="-304784" algn="l" rtl="0" fontAlgn="base">
        <a:spcBef>
          <a:spcPct val="20000"/>
        </a:spcBef>
        <a:spcAft>
          <a:spcPct val="0"/>
        </a:spcAft>
        <a:buChar char="»"/>
        <a:defRPr sz="2667">
          <a:solidFill>
            <a:schemeClr val="tx1"/>
          </a:solidFill>
          <a:latin typeface="+mn-lt"/>
        </a:defRPr>
      </a:lvl7pPr>
      <a:lvl8pPr marL="4571772" indent="-304784" algn="l" rtl="0" fontAlgn="base">
        <a:spcBef>
          <a:spcPct val="20000"/>
        </a:spcBef>
        <a:spcAft>
          <a:spcPct val="0"/>
        </a:spcAft>
        <a:buChar char="»"/>
        <a:defRPr sz="2667">
          <a:solidFill>
            <a:schemeClr val="tx1"/>
          </a:solidFill>
          <a:latin typeface="+mn-lt"/>
        </a:defRPr>
      </a:lvl8pPr>
      <a:lvl9pPr marL="5181341" indent="-304784" algn="l" rtl="0" fontAlgn="base">
        <a:spcBef>
          <a:spcPct val="20000"/>
        </a:spcBef>
        <a:spcAft>
          <a:spcPct val="0"/>
        </a:spcAft>
        <a:buChar char="»"/>
        <a:defRPr sz="2667">
          <a:solidFill>
            <a:schemeClr val="tx1"/>
          </a:solidFill>
          <a:latin typeface="+mn-lt"/>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ac-isc.gc.ca/eng/1644518166138/164451822722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cisions.chrt-tcdp.gc.ca/chrt-tcdp/decisions/en/item/127700/index.do?q=2016+chrt+2" TargetMode="External"/><Relationship Id="rId7" Type="http://schemas.openxmlformats.org/officeDocument/2006/relationships/hyperlink" Target="https://decisions.chrt-tcdp.gc.ca/chrt-tcdp/decisions/en/item/520915/index.do?q=2016+chrt+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decisions.chrt-tcdp.gc.ca/chrt-tcdp/decisions/en/item/516900/index.do?q=2016+chrt+2" TargetMode="External"/><Relationship Id="rId5" Type="http://schemas.openxmlformats.org/officeDocument/2006/relationships/hyperlink" Target="https://decisions.chrt-tcdp.gc.ca/chrt-tcdp/decisions/en/item/493343/index.do?q=2016+chrt+2" TargetMode="External"/><Relationship Id="rId4" Type="http://schemas.openxmlformats.org/officeDocument/2006/relationships/hyperlink" Target="https://decisions.chrt-tcdp.gc.ca/chrt-tcdp/decisions/en/item/453537/index.do?q=2016+chrt+2"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4098" name="Title 5">
            <a:extLst>
              <a:ext uri="{FF2B5EF4-FFF2-40B4-BE49-F238E27FC236}">
                <a16:creationId xmlns:a16="http://schemas.microsoft.com/office/drawing/2014/main" id="{75DEDA3A-9EA7-303F-F9BA-1F27EA9234C6}"/>
              </a:ext>
            </a:extLst>
          </p:cNvPr>
          <p:cNvSpPr>
            <a:spLocks noGrp="1"/>
          </p:cNvSpPr>
          <p:nvPr>
            <p:ph type="ctrTitle"/>
          </p:nvPr>
        </p:nvSpPr>
        <p:spPr bwMode="auto">
          <a:xfrm>
            <a:off x="1488986" y="2383729"/>
            <a:ext cx="9457873" cy="406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r>
              <a:rPr lang="fr-CA" altLang="en-US" sz="4267" b="1" dirty="0">
                <a:solidFill>
                  <a:schemeClr val="bg1"/>
                </a:solidFill>
                <a:ea typeface="ＭＳ Ｐゴシック"/>
              </a:rPr>
              <a:t>Jordan’s Principle Storyline &amp; </a:t>
            </a:r>
            <a:br>
              <a:rPr lang="fr-CA" altLang="en-US" sz="4267" b="1" dirty="0">
                <a:solidFill>
                  <a:schemeClr val="bg1"/>
                </a:solidFill>
                <a:ea typeface="ＭＳ Ｐゴシック"/>
              </a:rPr>
            </a:br>
            <a:r>
              <a:rPr lang="fr-CA" altLang="en-US" sz="4267" b="1" dirty="0">
                <a:solidFill>
                  <a:schemeClr val="bg1"/>
                </a:solidFill>
                <a:ea typeface="ＭＳ Ｐゴシック"/>
              </a:rPr>
              <a:t>Policy </a:t>
            </a:r>
            <a:r>
              <a:rPr lang="fr-CA" altLang="en-US" sz="4267" b="1" dirty="0" err="1">
                <a:solidFill>
                  <a:schemeClr val="bg1"/>
                </a:solidFill>
                <a:ea typeface="ＭＳ Ｐゴシック"/>
              </a:rPr>
              <a:t>Recommendations</a:t>
            </a:r>
            <a:br>
              <a:rPr lang="fr-CA" altLang="en-US" sz="4267" b="1" dirty="0">
                <a:ea typeface="ＭＳ Ｐゴシック" panose="020B0600070205080204" pitchFamily="34" charset="-128"/>
              </a:rPr>
            </a:br>
            <a:br>
              <a:rPr lang="fr-CA" altLang="en-US" sz="2667" dirty="0">
                <a:solidFill>
                  <a:schemeClr val="bg1"/>
                </a:solidFill>
                <a:ea typeface="ＭＳ Ｐゴシック"/>
              </a:rPr>
            </a:br>
            <a:r>
              <a:rPr lang="fr-CA" altLang="en-US" sz="2667" dirty="0">
                <a:solidFill>
                  <a:schemeClr val="bg1"/>
                </a:solidFill>
                <a:ea typeface="ＭＳ Ｐゴシック"/>
              </a:rPr>
              <a:t>Assembly of First Nations </a:t>
            </a:r>
            <a:r>
              <a:rPr lang="fr-CA" altLang="en-US" sz="2667" dirty="0" err="1">
                <a:solidFill>
                  <a:schemeClr val="bg1"/>
                </a:solidFill>
                <a:ea typeface="ＭＳ Ｐゴシック"/>
              </a:rPr>
              <a:t>Special</a:t>
            </a:r>
            <a:r>
              <a:rPr lang="fr-CA" altLang="en-US" sz="2667" dirty="0">
                <a:solidFill>
                  <a:schemeClr val="bg1"/>
                </a:solidFill>
                <a:ea typeface="ＭＳ Ｐゴシック"/>
              </a:rPr>
              <a:t> Chiefs Assembly </a:t>
            </a:r>
            <a:br>
              <a:rPr lang="fr-CA" altLang="en-US" sz="2667" dirty="0">
                <a:solidFill>
                  <a:schemeClr val="bg1"/>
                </a:solidFill>
                <a:ea typeface="ＭＳ Ｐゴシック"/>
              </a:rPr>
            </a:br>
            <a:r>
              <a:rPr lang="fr-CA" altLang="en-US" sz="2667" dirty="0">
                <a:solidFill>
                  <a:schemeClr val="bg1"/>
                </a:solidFill>
                <a:ea typeface="ＭＳ Ｐゴシック"/>
              </a:rPr>
              <a:t>Dialogue Session | </a:t>
            </a:r>
            <a:r>
              <a:rPr lang="fr-CA" altLang="en-US" sz="2667" dirty="0" err="1">
                <a:solidFill>
                  <a:schemeClr val="bg1"/>
                </a:solidFill>
                <a:ea typeface="ＭＳ Ｐゴシック"/>
              </a:rPr>
              <a:t>December</a:t>
            </a:r>
            <a:r>
              <a:rPr lang="fr-CA" altLang="en-US" sz="2667" dirty="0">
                <a:solidFill>
                  <a:schemeClr val="bg1"/>
                </a:solidFill>
                <a:ea typeface="ＭＳ Ｐゴシック"/>
              </a:rPr>
              <a:t> 2, 2024</a:t>
            </a:r>
            <a:endParaRPr lang="fr-CA" altLang="en-US" sz="2133" i="1" dirty="0">
              <a:solidFill>
                <a:schemeClr val="bg1"/>
              </a:solidFill>
              <a:ea typeface="ＭＳ Ｐゴシック"/>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7B49A-6B8F-7D09-8C55-2BF6C2E50BC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B94C7E-A2DB-3247-378F-41001B277C0E}"/>
              </a:ext>
            </a:extLst>
          </p:cNvPr>
          <p:cNvSpPr>
            <a:spLocks noGrp="1"/>
          </p:cNvSpPr>
          <p:nvPr>
            <p:ph idx="1"/>
          </p:nvPr>
        </p:nvSpPr>
        <p:spPr>
          <a:xfrm>
            <a:off x="1775884" y="2770192"/>
            <a:ext cx="9652753" cy="4087808"/>
          </a:xfrm>
        </p:spPr>
        <p:txBody>
          <a:bodyPr/>
          <a:lstStyle/>
          <a:p>
            <a:pPr marL="0" indent="0">
              <a:buNone/>
            </a:pPr>
            <a:r>
              <a:rPr lang="en-CA" sz="2400" b="1" dirty="0">
                <a:solidFill>
                  <a:srgbClr val="641D9C"/>
                </a:solidFill>
              </a:rPr>
              <a:t>First Nations Innovation Fund</a:t>
            </a:r>
          </a:p>
          <a:p>
            <a:pPr>
              <a:buClr>
                <a:srgbClr val="F18B35"/>
              </a:buClr>
              <a:buFont typeface="Wingdings" panose="05000000000000000000" pitchFamily="2" charset="2"/>
              <a:buChar char="ü"/>
            </a:pPr>
            <a:r>
              <a:rPr lang="en-CA" sz="2400" dirty="0"/>
              <a:t>Flexible funding to expand and enhance best practices to address gaps and needs. </a:t>
            </a:r>
          </a:p>
          <a:p>
            <a:pPr>
              <a:buClr>
                <a:srgbClr val="F18B35"/>
              </a:buClr>
              <a:buFont typeface="Wingdings" panose="05000000000000000000" pitchFamily="2" charset="2"/>
              <a:buChar char="ü"/>
            </a:pPr>
            <a:r>
              <a:rPr lang="en-CA" sz="2400" dirty="0"/>
              <a:t>Funding to explore and implement innovative service delivery and coordination models, including data management and reporting.</a:t>
            </a:r>
          </a:p>
          <a:p>
            <a:pPr marL="0" indent="0">
              <a:spcBef>
                <a:spcPts val="1600"/>
              </a:spcBef>
              <a:buNone/>
            </a:pPr>
            <a:r>
              <a:rPr lang="en-CA" sz="2400" b="1" dirty="0">
                <a:solidFill>
                  <a:srgbClr val="641D9C"/>
                </a:solidFill>
              </a:rPr>
              <a:t>Urgent and Emergency Care</a:t>
            </a:r>
          </a:p>
          <a:p>
            <a:pPr>
              <a:buClr>
                <a:srgbClr val="F18B35"/>
              </a:buClr>
              <a:buFont typeface="Wingdings" panose="05000000000000000000" pitchFamily="2" charset="2"/>
              <a:buChar char="ü"/>
            </a:pPr>
            <a:r>
              <a:rPr lang="en-CA" sz="2400" dirty="0"/>
              <a:t>Implement a replenishable emergency fund to enable First Nations to address immediate needs.</a:t>
            </a:r>
          </a:p>
          <a:p>
            <a:pPr>
              <a:buFont typeface="Wingdings" panose="05000000000000000000" pitchFamily="2" charset="2"/>
              <a:buChar char="ü"/>
            </a:pPr>
            <a:endParaRPr lang="en-CA" sz="2933" dirty="0"/>
          </a:p>
          <a:p>
            <a:pPr>
              <a:buFont typeface="Wingdings" panose="05000000000000000000" pitchFamily="2" charset="2"/>
              <a:buChar char="ü"/>
            </a:pPr>
            <a:endParaRPr lang="en-CA" dirty="0"/>
          </a:p>
        </p:txBody>
      </p:sp>
      <p:sp>
        <p:nvSpPr>
          <p:cNvPr id="3" name="Content Placeholder 2">
            <a:extLst>
              <a:ext uri="{FF2B5EF4-FFF2-40B4-BE49-F238E27FC236}">
                <a16:creationId xmlns:a16="http://schemas.microsoft.com/office/drawing/2014/main" id="{3F57A9FA-9531-391C-EB53-F28FC566EA47}"/>
              </a:ext>
            </a:extLst>
          </p:cNvPr>
          <p:cNvSpPr>
            <a:spLocks noGrp="1"/>
          </p:cNvSpPr>
          <p:nvPr>
            <p:ph sz="quarter" idx="13"/>
          </p:nvPr>
        </p:nvSpPr>
        <p:spPr>
          <a:xfrm>
            <a:off x="1775884" y="1939696"/>
            <a:ext cx="9889067" cy="960967"/>
          </a:xfrm>
        </p:spPr>
        <p:txBody>
          <a:bodyPr/>
          <a:lstStyle/>
          <a:p>
            <a:r>
              <a:rPr lang="en-CA" sz="3600" dirty="0">
                <a:solidFill>
                  <a:srgbClr val="641D9C"/>
                </a:solidFill>
              </a:rPr>
              <a:t>Proposed Policy Recommendations</a:t>
            </a:r>
          </a:p>
        </p:txBody>
      </p:sp>
    </p:spTree>
    <p:extLst>
      <p:ext uri="{BB962C8B-B14F-4D97-AF65-F5344CB8AC3E}">
        <p14:creationId xmlns:p14="http://schemas.microsoft.com/office/powerpoint/2010/main" val="4111272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83416-5A6B-B5E2-12AC-128B05336DF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D5EFC4-EE20-3809-0CCB-462EF1F3535B}"/>
              </a:ext>
            </a:extLst>
          </p:cNvPr>
          <p:cNvSpPr>
            <a:spLocks noGrp="1"/>
          </p:cNvSpPr>
          <p:nvPr>
            <p:ph idx="1"/>
          </p:nvPr>
        </p:nvSpPr>
        <p:spPr>
          <a:xfrm>
            <a:off x="1632491" y="3205753"/>
            <a:ext cx="9889068" cy="4613214"/>
          </a:xfrm>
        </p:spPr>
        <p:txBody>
          <a:bodyPr/>
          <a:lstStyle/>
          <a:p>
            <a:pPr marL="0" indent="0">
              <a:buNone/>
            </a:pPr>
            <a:r>
              <a:rPr lang="en-CA" sz="2400" b="1" dirty="0">
                <a:solidFill>
                  <a:srgbClr val="641D9C"/>
                </a:solidFill>
              </a:rPr>
              <a:t>Federal Program and Service Reforms</a:t>
            </a:r>
          </a:p>
          <a:p>
            <a:pPr>
              <a:buClr>
                <a:srgbClr val="F18B35"/>
              </a:buClr>
              <a:buFont typeface="Wingdings" panose="05000000000000000000" pitchFamily="2" charset="2"/>
              <a:buChar char="ü"/>
            </a:pPr>
            <a:r>
              <a:rPr lang="en-CA" sz="2400" dirty="0"/>
              <a:t>Undertake a robust study of persistent gaps in programs and services for First Nations children and address known gaps.</a:t>
            </a:r>
          </a:p>
          <a:p>
            <a:pPr>
              <a:buClr>
                <a:srgbClr val="F18B35"/>
              </a:buClr>
              <a:buFont typeface="Wingdings" panose="05000000000000000000" pitchFamily="2" charset="2"/>
              <a:buChar char="ü"/>
            </a:pPr>
            <a:r>
              <a:rPr lang="en-CA" sz="2400" dirty="0"/>
              <a:t>Normalize frequently requested supports in federal programs and services.</a:t>
            </a:r>
          </a:p>
          <a:p>
            <a:pPr>
              <a:buClr>
                <a:srgbClr val="F18B35"/>
              </a:buClr>
              <a:buFont typeface="Wingdings" panose="05000000000000000000" pitchFamily="2" charset="2"/>
              <a:buChar char="ü"/>
            </a:pPr>
            <a:r>
              <a:rPr lang="en-CA" sz="2400" dirty="0"/>
              <a:t>Commit to implementing Jordan’s Principle, including resolving interdepartmental payment disputes. </a:t>
            </a:r>
          </a:p>
        </p:txBody>
      </p:sp>
      <p:sp>
        <p:nvSpPr>
          <p:cNvPr id="3" name="Content Placeholder 2">
            <a:extLst>
              <a:ext uri="{FF2B5EF4-FFF2-40B4-BE49-F238E27FC236}">
                <a16:creationId xmlns:a16="http://schemas.microsoft.com/office/drawing/2014/main" id="{A30CDB93-0DE2-D7B6-B0AC-BEAF77C3A3AE}"/>
              </a:ext>
            </a:extLst>
          </p:cNvPr>
          <p:cNvSpPr>
            <a:spLocks noGrp="1"/>
          </p:cNvSpPr>
          <p:nvPr>
            <p:ph sz="quarter" idx="13"/>
          </p:nvPr>
        </p:nvSpPr>
        <p:spPr>
          <a:xfrm>
            <a:off x="1726009" y="1967310"/>
            <a:ext cx="9889067" cy="960967"/>
          </a:xfrm>
        </p:spPr>
        <p:txBody>
          <a:bodyPr/>
          <a:lstStyle/>
          <a:p>
            <a:r>
              <a:rPr lang="en-CA" sz="3600" dirty="0">
                <a:solidFill>
                  <a:srgbClr val="641D9C"/>
                </a:solidFill>
              </a:rPr>
              <a:t>Proposed Policy Recommendations</a:t>
            </a:r>
          </a:p>
        </p:txBody>
      </p:sp>
    </p:spTree>
    <p:extLst>
      <p:ext uri="{BB962C8B-B14F-4D97-AF65-F5344CB8AC3E}">
        <p14:creationId xmlns:p14="http://schemas.microsoft.com/office/powerpoint/2010/main" val="4187832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B4574-D983-E212-CBA8-4388A81376E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3D6C80-580E-D7AD-F558-710FAD18EFBD}"/>
              </a:ext>
            </a:extLst>
          </p:cNvPr>
          <p:cNvSpPr>
            <a:spLocks noGrp="1"/>
          </p:cNvSpPr>
          <p:nvPr>
            <p:ph idx="1"/>
          </p:nvPr>
        </p:nvSpPr>
        <p:spPr>
          <a:xfrm>
            <a:off x="1775884" y="2798932"/>
            <a:ext cx="9889067" cy="4424828"/>
          </a:xfrm>
        </p:spPr>
        <p:txBody>
          <a:bodyPr/>
          <a:lstStyle/>
          <a:p>
            <a:pPr marL="0" indent="0">
              <a:buNone/>
            </a:pPr>
            <a:r>
              <a:rPr lang="en-CA" sz="2400" b="1" dirty="0">
                <a:solidFill>
                  <a:srgbClr val="641D9C"/>
                </a:solidFill>
              </a:rPr>
              <a:t>Supporting First Nations Youth into Adulthood</a:t>
            </a:r>
          </a:p>
          <a:p>
            <a:pPr>
              <a:buClr>
                <a:srgbClr val="F18B35"/>
              </a:buClr>
              <a:buFont typeface="Wingdings" panose="05000000000000000000" pitchFamily="2" charset="2"/>
              <a:buChar char="ü"/>
            </a:pPr>
            <a:r>
              <a:rPr lang="en-CA" sz="2400" dirty="0"/>
              <a:t>Needs-based, sustainable funding to facilitate care planning and service coordination for youth as they approach the age of majority. </a:t>
            </a:r>
          </a:p>
          <a:p>
            <a:pPr>
              <a:buClr>
                <a:srgbClr val="F18B35"/>
              </a:buClr>
              <a:buFont typeface="Wingdings" panose="05000000000000000000" pitchFamily="2" charset="2"/>
              <a:buChar char="ü"/>
            </a:pPr>
            <a:r>
              <a:rPr lang="en-CA" sz="2400" dirty="0"/>
              <a:t>Establish a replenishable enhanced service fund to pay for the cost of supports for youth into adulthood.</a:t>
            </a:r>
          </a:p>
          <a:p>
            <a:pPr>
              <a:buClr>
                <a:srgbClr val="F18B35"/>
              </a:buClr>
              <a:buFont typeface="Wingdings" panose="05000000000000000000" pitchFamily="2" charset="2"/>
              <a:buChar char="ü"/>
            </a:pPr>
            <a:r>
              <a:rPr lang="en-CA" sz="2400" dirty="0"/>
              <a:t>Establish a comprehensive service map for supports for youth reaching the age of majority.</a:t>
            </a:r>
          </a:p>
          <a:p>
            <a:pPr>
              <a:buClr>
                <a:srgbClr val="F18B35"/>
              </a:buClr>
              <a:buFont typeface="Wingdings" panose="05000000000000000000" pitchFamily="2" charset="2"/>
              <a:buChar char="ü"/>
            </a:pPr>
            <a:r>
              <a:rPr lang="en-CA" sz="2400" dirty="0"/>
              <a:t>Extend the age of eligibility for Jordan’s Principle to age 26.</a:t>
            </a:r>
          </a:p>
        </p:txBody>
      </p:sp>
      <p:sp>
        <p:nvSpPr>
          <p:cNvPr id="3" name="Content Placeholder 2">
            <a:extLst>
              <a:ext uri="{FF2B5EF4-FFF2-40B4-BE49-F238E27FC236}">
                <a16:creationId xmlns:a16="http://schemas.microsoft.com/office/drawing/2014/main" id="{311E3CCE-885E-582F-CF6C-BE330F455E5C}"/>
              </a:ext>
            </a:extLst>
          </p:cNvPr>
          <p:cNvSpPr>
            <a:spLocks noGrp="1"/>
          </p:cNvSpPr>
          <p:nvPr>
            <p:ph sz="quarter" idx="13"/>
          </p:nvPr>
        </p:nvSpPr>
        <p:spPr>
          <a:xfrm>
            <a:off x="1775883" y="1837965"/>
            <a:ext cx="9889067" cy="960967"/>
          </a:xfrm>
        </p:spPr>
        <p:txBody>
          <a:bodyPr/>
          <a:lstStyle/>
          <a:p>
            <a:r>
              <a:rPr lang="en-CA" sz="3600" dirty="0">
                <a:solidFill>
                  <a:srgbClr val="641D9C"/>
                </a:solidFill>
              </a:rPr>
              <a:t>Proposed Policy Recommendations</a:t>
            </a:r>
          </a:p>
        </p:txBody>
      </p:sp>
    </p:spTree>
    <p:extLst>
      <p:ext uri="{BB962C8B-B14F-4D97-AF65-F5344CB8AC3E}">
        <p14:creationId xmlns:p14="http://schemas.microsoft.com/office/powerpoint/2010/main" val="2978579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ECDF6-5006-1D37-85AD-C027708A058A}"/>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41CEC5-F774-EE99-4A97-CF9CAC2227FC}"/>
              </a:ext>
            </a:extLst>
          </p:cNvPr>
          <p:cNvSpPr>
            <a:spLocks noGrp="1"/>
          </p:cNvSpPr>
          <p:nvPr>
            <p:ph idx="1"/>
          </p:nvPr>
        </p:nvSpPr>
        <p:spPr>
          <a:xfrm>
            <a:off x="1657004" y="2764837"/>
            <a:ext cx="10007947" cy="4417359"/>
          </a:xfrm>
        </p:spPr>
        <p:txBody>
          <a:bodyPr/>
          <a:lstStyle/>
          <a:p>
            <a:pPr marL="0" indent="0">
              <a:buNone/>
            </a:pPr>
            <a:r>
              <a:rPr lang="en-CA" sz="2400" b="1" dirty="0">
                <a:solidFill>
                  <a:srgbClr val="641D9C"/>
                </a:solidFill>
              </a:rPr>
              <a:t>Oversight, Advocacy and Complaints Mechanism</a:t>
            </a:r>
          </a:p>
          <a:p>
            <a:pPr>
              <a:buClr>
                <a:srgbClr val="F18B35"/>
              </a:buClr>
              <a:buFont typeface="Wingdings" panose="05000000000000000000" pitchFamily="2" charset="2"/>
              <a:buChar char="ü"/>
            </a:pPr>
            <a:r>
              <a:rPr lang="en-CA" sz="2400" dirty="0"/>
              <a:t>Establish an independent oversight, advocacy and complaints mechanism that is fair, expedient and based in the best interests of First Nations children.</a:t>
            </a:r>
          </a:p>
          <a:p>
            <a:pPr marL="0" indent="0">
              <a:spcBef>
                <a:spcPts val="1600"/>
              </a:spcBef>
              <a:buNone/>
            </a:pPr>
            <a:r>
              <a:rPr lang="en-CA" sz="2400" b="1" dirty="0">
                <a:solidFill>
                  <a:srgbClr val="641D9C"/>
                </a:solidFill>
              </a:rPr>
              <a:t>Provincial and Territorial Collaboration &amp; Implementation</a:t>
            </a:r>
          </a:p>
          <a:p>
            <a:pPr>
              <a:buClr>
                <a:srgbClr val="F18B35"/>
              </a:buClr>
              <a:buFont typeface="Wingdings" panose="05000000000000000000" pitchFamily="2" charset="2"/>
              <a:buChar char="ü"/>
            </a:pPr>
            <a:r>
              <a:rPr lang="en-CA" sz="2400" dirty="0"/>
              <a:t>Canada, Provinces and Territories collaborate with First Nations to uphold Jordan’s Principle, and respect First Nations control over Jordan’s Principle where desired.</a:t>
            </a:r>
          </a:p>
        </p:txBody>
      </p:sp>
      <p:sp>
        <p:nvSpPr>
          <p:cNvPr id="3" name="Content Placeholder 2">
            <a:extLst>
              <a:ext uri="{FF2B5EF4-FFF2-40B4-BE49-F238E27FC236}">
                <a16:creationId xmlns:a16="http://schemas.microsoft.com/office/drawing/2014/main" id="{929FEC1B-7D72-AB81-00FD-0E2B3A53B04D}"/>
              </a:ext>
            </a:extLst>
          </p:cNvPr>
          <p:cNvSpPr>
            <a:spLocks noGrp="1"/>
          </p:cNvSpPr>
          <p:nvPr>
            <p:ph sz="quarter" idx="13"/>
          </p:nvPr>
        </p:nvSpPr>
        <p:spPr>
          <a:xfrm>
            <a:off x="1716443" y="1803870"/>
            <a:ext cx="9889067" cy="960967"/>
          </a:xfrm>
        </p:spPr>
        <p:txBody>
          <a:bodyPr/>
          <a:lstStyle/>
          <a:p>
            <a:r>
              <a:rPr lang="en-CA" sz="3600" dirty="0">
                <a:solidFill>
                  <a:srgbClr val="641D9C"/>
                </a:solidFill>
              </a:rPr>
              <a:t>Proposed Policy Recommendations</a:t>
            </a:r>
          </a:p>
        </p:txBody>
      </p:sp>
    </p:spTree>
    <p:extLst>
      <p:ext uri="{BB962C8B-B14F-4D97-AF65-F5344CB8AC3E}">
        <p14:creationId xmlns:p14="http://schemas.microsoft.com/office/powerpoint/2010/main" val="4087602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406CB8-0092-2186-1914-F0497FE3E28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102E04-199C-9E51-F953-6139F9C19AD1}"/>
              </a:ext>
            </a:extLst>
          </p:cNvPr>
          <p:cNvSpPr>
            <a:spLocks noGrp="1"/>
          </p:cNvSpPr>
          <p:nvPr>
            <p:ph idx="1"/>
          </p:nvPr>
        </p:nvSpPr>
        <p:spPr>
          <a:xfrm>
            <a:off x="1775884" y="3180472"/>
            <a:ext cx="9396421" cy="4234481"/>
          </a:xfrm>
        </p:spPr>
        <p:txBody>
          <a:bodyPr/>
          <a:lstStyle/>
          <a:p>
            <a:pPr marL="0" indent="0">
              <a:buNone/>
            </a:pPr>
            <a:r>
              <a:rPr lang="en-CA" sz="2400" b="1" dirty="0">
                <a:solidFill>
                  <a:srgbClr val="641D9C"/>
                </a:solidFill>
              </a:rPr>
              <a:t>Systems Modernization</a:t>
            </a:r>
          </a:p>
          <a:p>
            <a:pPr>
              <a:buClr>
                <a:srgbClr val="F18B35"/>
              </a:buClr>
              <a:buFont typeface="Wingdings" panose="05000000000000000000" pitchFamily="2" charset="2"/>
              <a:buChar char="ü"/>
            </a:pPr>
            <a:r>
              <a:rPr lang="en-CA" sz="2400" dirty="0"/>
              <a:t>Identify means of modernizing services for intake and adjudicating requests, including streamlining adjudication, preventing backlogs, processing urgent requests, and payment processing. </a:t>
            </a:r>
          </a:p>
        </p:txBody>
      </p:sp>
      <p:sp>
        <p:nvSpPr>
          <p:cNvPr id="3" name="Content Placeholder 2">
            <a:extLst>
              <a:ext uri="{FF2B5EF4-FFF2-40B4-BE49-F238E27FC236}">
                <a16:creationId xmlns:a16="http://schemas.microsoft.com/office/drawing/2014/main" id="{24A893E2-7CFE-B359-C88E-2235B15DD4A1}"/>
              </a:ext>
            </a:extLst>
          </p:cNvPr>
          <p:cNvSpPr>
            <a:spLocks noGrp="1"/>
          </p:cNvSpPr>
          <p:nvPr>
            <p:ph sz="quarter" idx="13"/>
          </p:nvPr>
        </p:nvSpPr>
        <p:spPr>
          <a:xfrm>
            <a:off x="1775884" y="2033811"/>
            <a:ext cx="9889067" cy="960967"/>
          </a:xfrm>
        </p:spPr>
        <p:txBody>
          <a:bodyPr/>
          <a:lstStyle/>
          <a:p>
            <a:r>
              <a:rPr lang="en-CA" sz="3600" dirty="0">
                <a:solidFill>
                  <a:srgbClr val="641D9C"/>
                </a:solidFill>
              </a:rPr>
              <a:t>Proposed Policy Recommendations</a:t>
            </a:r>
          </a:p>
        </p:txBody>
      </p:sp>
    </p:spTree>
    <p:extLst>
      <p:ext uri="{BB962C8B-B14F-4D97-AF65-F5344CB8AC3E}">
        <p14:creationId xmlns:p14="http://schemas.microsoft.com/office/powerpoint/2010/main" val="1848792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414796-9377-0F8F-D3FC-69BC3C5F9F6C}"/>
              </a:ext>
            </a:extLst>
          </p:cNvPr>
          <p:cNvSpPr>
            <a:spLocks noGrp="1"/>
          </p:cNvSpPr>
          <p:nvPr>
            <p:ph idx="1"/>
          </p:nvPr>
        </p:nvSpPr>
        <p:spPr>
          <a:xfrm>
            <a:off x="1906386" y="3277331"/>
            <a:ext cx="9615054" cy="4636386"/>
          </a:xfrm>
        </p:spPr>
        <p:txBody>
          <a:bodyPr/>
          <a:lstStyle/>
          <a:p>
            <a:pPr>
              <a:buClr>
                <a:srgbClr val="F18B35"/>
              </a:buClr>
            </a:pPr>
            <a:r>
              <a:rPr lang="en-CA" sz="2400" dirty="0"/>
              <a:t>Seek support of the Policy Recommendations by way of a Resolution.</a:t>
            </a:r>
          </a:p>
          <a:p>
            <a:pPr>
              <a:buClr>
                <a:srgbClr val="F18B35"/>
              </a:buClr>
            </a:pPr>
            <a:r>
              <a:rPr lang="en-CA" sz="2400" dirty="0"/>
              <a:t>Negotiations on a Jordan’s Principle Draft Agreement (TBD).</a:t>
            </a:r>
          </a:p>
          <a:p>
            <a:pPr>
              <a:buClr>
                <a:srgbClr val="F18B35"/>
              </a:buClr>
            </a:pPr>
            <a:r>
              <a:rPr lang="en-CA" sz="2400" dirty="0"/>
              <a:t>Development of a Jordan’s Principle Communications Hub to provide tools for First Nations, service providers, etc. to learn more about Jordan’s Principle. </a:t>
            </a:r>
          </a:p>
        </p:txBody>
      </p:sp>
      <p:sp>
        <p:nvSpPr>
          <p:cNvPr id="3" name="Content Placeholder 2">
            <a:extLst>
              <a:ext uri="{FF2B5EF4-FFF2-40B4-BE49-F238E27FC236}">
                <a16:creationId xmlns:a16="http://schemas.microsoft.com/office/drawing/2014/main" id="{0B6A3144-5B34-2290-43B8-852A74CEFCD1}"/>
              </a:ext>
            </a:extLst>
          </p:cNvPr>
          <p:cNvSpPr>
            <a:spLocks noGrp="1"/>
          </p:cNvSpPr>
          <p:nvPr>
            <p:ph sz="quarter" idx="13"/>
          </p:nvPr>
        </p:nvSpPr>
        <p:spPr>
          <a:xfrm>
            <a:off x="1769379" y="2050436"/>
            <a:ext cx="9889067" cy="960967"/>
          </a:xfrm>
        </p:spPr>
        <p:txBody>
          <a:bodyPr/>
          <a:lstStyle/>
          <a:p>
            <a:r>
              <a:rPr lang="en-CA" sz="3600" dirty="0">
                <a:solidFill>
                  <a:srgbClr val="641D9C"/>
                </a:solidFill>
              </a:rPr>
              <a:t>Next Steps</a:t>
            </a:r>
          </a:p>
        </p:txBody>
      </p:sp>
    </p:spTree>
    <p:extLst>
      <p:ext uri="{BB962C8B-B14F-4D97-AF65-F5344CB8AC3E}">
        <p14:creationId xmlns:p14="http://schemas.microsoft.com/office/powerpoint/2010/main" val="499758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F8F4D1-5D2B-73D2-5FE1-703ECBB16E23}"/>
              </a:ext>
            </a:extLst>
          </p:cNvPr>
          <p:cNvSpPr>
            <a:spLocks noGrp="1"/>
          </p:cNvSpPr>
          <p:nvPr>
            <p:ph idx="1"/>
          </p:nvPr>
        </p:nvSpPr>
        <p:spPr>
          <a:xfrm>
            <a:off x="1802143" y="2444383"/>
            <a:ext cx="10078940" cy="4413617"/>
          </a:xfrm>
        </p:spPr>
        <p:txBody>
          <a:bodyPr/>
          <a:lstStyle/>
          <a:p>
            <a:pPr marL="0" indent="0">
              <a:spcBef>
                <a:spcPts val="0"/>
              </a:spcBef>
              <a:buNone/>
            </a:pPr>
            <a:r>
              <a:rPr lang="en-CA" sz="2400" b="1" dirty="0">
                <a:solidFill>
                  <a:srgbClr val="641D9C"/>
                </a:solidFill>
              </a:rPr>
              <a:t>Policy Recommendations &amp; Reforms</a:t>
            </a:r>
          </a:p>
          <a:p>
            <a:pPr marL="457189" indent="-457189">
              <a:spcBef>
                <a:spcPts val="0"/>
              </a:spcBef>
              <a:buAutoNum type="arabicPeriod"/>
            </a:pPr>
            <a:r>
              <a:rPr lang="en-CA" sz="2400" dirty="0"/>
              <a:t>Do the policy recommendations reflect the concerns that you hear in your community about Jordan’s Principle?</a:t>
            </a:r>
          </a:p>
          <a:p>
            <a:pPr marL="457189" indent="-457189">
              <a:spcBef>
                <a:spcPts val="0"/>
              </a:spcBef>
              <a:buAutoNum type="arabicPeriod"/>
            </a:pPr>
            <a:r>
              <a:rPr lang="en-CA" sz="2400" dirty="0"/>
              <a:t>Are there additional concerns that you hear about Jordan’s Principle?</a:t>
            </a:r>
          </a:p>
          <a:p>
            <a:pPr marL="0" indent="0">
              <a:spcBef>
                <a:spcPts val="0"/>
              </a:spcBef>
              <a:buNone/>
            </a:pPr>
            <a:endParaRPr lang="en-CA" sz="2400" b="1" dirty="0"/>
          </a:p>
          <a:p>
            <a:pPr marL="0" indent="0">
              <a:spcBef>
                <a:spcPts val="0"/>
              </a:spcBef>
              <a:buNone/>
            </a:pPr>
            <a:r>
              <a:rPr lang="en-CA" sz="2400" b="1" dirty="0">
                <a:solidFill>
                  <a:srgbClr val="641D9C"/>
                </a:solidFill>
              </a:rPr>
              <a:t>Communications Hub</a:t>
            </a:r>
          </a:p>
          <a:p>
            <a:pPr marL="457189" indent="-457189">
              <a:spcBef>
                <a:spcPts val="0"/>
              </a:spcBef>
              <a:buAutoNum type="arabicPeriod"/>
            </a:pPr>
            <a:r>
              <a:rPr lang="en-CA" sz="2400" dirty="0"/>
              <a:t>What communication tools would be useful to you as a Health Manager regarding Jordan’s Principle, both now and in the context of reforms?</a:t>
            </a:r>
          </a:p>
          <a:p>
            <a:pPr marL="457189" indent="-457189">
              <a:spcBef>
                <a:spcPts val="0"/>
              </a:spcBef>
              <a:buAutoNum type="arabicPeriod"/>
            </a:pPr>
            <a:r>
              <a:rPr lang="en-CA" sz="2400" dirty="0"/>
              <a:t>What modalities are most useful for communications (e.g., website, hard copy brochures/information sheets, digital resources, social media, etc.)</a:t>
            </a:r>
          </a:p>
        </p:txBody>
      </p:sp>
      <p:sp>
        <p:nvSpPr>
          <p:cNvPr id="3" name="Content Placeholder 2">
            <a:extLst>
              <a:ext uri="{FF2B5EF4-FFF2-40B4-BE49-F238E27FC236}">
                <a16:creationId xmlns:a16="http://schemas.microsoft.com/office/drawing/2014/main" id="{929B59A4-1693-064D-7230-6A72C7140C57}"/>
              </a:ext>
            </a:extLst>
          </p:cNvPr>
          <p:cNvSpPr>
            <a:spLocks noGrp="1"/>
          </p:cNvSpPr>
          <p:nvPr>
            <p:ph sz="quarter" idx="13"/>
          </p:nvPr>
        </p:nvSpPr>
        <p:spPr>
          <a:xfrm>
            <a:off x="1680948" y="1801057"/>
            <a:ext cx="9889067" cy="960967"/>
          </a:xfrm>
        </p:spPr>
        <p:txBody>
          <a:bodyPr/>
          <a:lstStyle/>
          <a:p>
            <a:r>
              <a:rPr lang="en-CA" sz="3600" dirty="0">
                <a:solidFill>
                  <a:srgbClr val="641D9C"/>
                </a:solidFill>
              </a:rPr>
              <a:t>Discussion Questions</a:t>
            </a:r>
          </a:p>
        </p:txBody>
      </p:sp>
    </p:spTree>
    <p:extLst>
      <p:ext uri="{BB962C8B-B14F-4D97-AF65-F5344CB8AC3E}">
        <p14:creationId xmlns:p14="http://schemas.microsoft.com/office/powerpoint/2010/main" val="306134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CA432D-2205-90B2-0139-55DD2011C15C}"/>
              </a:ext>
            </a:extLst>
          </p:cNvPr>
          <p:cNvSpPr>
            <a:spLocks noGrp="1"/>
          </p:cNvSpPr>
          <p:nvPr>
            <p:ph idx="1"/>
          </p:nvPr>
        </p:nvSpPr>
        <p:spPr>
          <a:xfrm>
            <a:off x="1775882" y="2856233"/>
            <a:ext cx="10232017" cy="4328815"/>
          </a:xfrm>
        </p:spPr>
        <p:txBody>
          <a:bodyPr/>
          <a:lstStyle/>
          <a:p>
            <a:pPr marL="0" indent="0">
              <a:buNone/>
            </a:pPr>
            <a:r>
              <a:rPr lang="en-US" sz="2200" dirty="0"/>
              <a:t>Jordan’s Principle is named in </a:t>
            </a:r>
            <a:r>
              <a:rPr lang="en-US" sz="2200" dirty="0" err="1"/>
              <a:t>honour</a:t>
            </a:r>
            <a:r>
              <a:rPr lang="en-US" sz="2200" dirty="0"/>
              <a:t> of </a:t>
            </a:r>
            <a:r>
              <a:rPr lang="en-US" sz="2200" b="1" dirty="0">
                <a:solidFill>
                  <a:srgbClr val="641D9C"/>
                </a:solidFill>
              </a:rPr>
              <a:t>Jordan River Anderson</a:t>
            </a:r>
            <a:r>
              <a:rPr lang="en-US" sz="2200" dirty="0"/>
              <a:t>, a First Nations child from Norway House Cree Nation in Manitoba, who was born with complex medical needs and did not receive the services he needed because the governments of Canada and Manitoba could not agree on payment for his care. </a:t>
            </a:r>
          </a:p>
          <a:p>
            <a:pPr marL="0" indent="0">
              <a:buNone/>
            </a:pPr>
            <a:r>
              <a:rPr lang="en-US" sz="2200" dirty="0"/>
              <a:t>Jordan passed in hospital at age five, never having the chance to live in his family’s home or community because of this jurisdictional dispute. Jordan’s fight for equity has created a lasting impact for all First Nations children and families. </a:t>
            </a:r>
          </a:p>
          <a:p>
            <a:pPr marL="0" indent="0">
              <a:buNone/>
            </a:pPr>
            <a:r>
              <a:rPr lang="en-US" sz="2200" dirty="0"/>
              <a:t>Jordan River Anderson’s legacy lives on through Jordan’s Principle and will continue to improve the lives and wellbeing of First Nations children and families for generations.</a:t>
            </a:r>
            <a:endParaRPr lang="en-CA" sz="2200" dirty="0"/>
          </a:p>
        </p:txBody>
      </p:sp>
      <p:sp>
        <p:nvSpPr>
          <p:cNvPr id="3" name="Content Placeholder 2">
            <a:extLst>
              <a:ext uri="{FF2B5EF4-FFF2-40B4-BE49-F238E27FC236}">
                <a16:creationId xmlns:a16="http://schemas.microsoft.com/office/drawing/2014/main" id="{97BB55FD-75DC-9B18-CA50-6C6E0089D1A7}"/>
              </a:ext>
            </a:extLst>
          </p:cNvPr>
          <p:cNvSpPr>
            <a:spLocks noGrp="1"/>
          </p:cNvSpPr>
          <p:nvPr>
            <p:ph sz="quarter" idx="13"/>
          </p:nvPr>
        </p:nvSpPr>
        <p:spPr>
          <a:xfrm>
            <a:off x="1775882" y="1788586"/>
            <a:ext cx="9889067" cy="960967"/>
          </a:xfrm>
        </p:spPr>
        <p:txBody>
          <a:bodyPr/>
          <a:lstStyle/>
          <a:p>
            <a:r>
              <a:rPr lang="en-CA" sz="3600" dirty="0">
                <a:solidFill>
                  <a:srgbClr val="641D9C"/>
                </a:solidFill>
              </a:rPr>
              <a:t>Background</a:t>
            </a:r>
          </a:p>
        </p:txBody>
      </p:sp>
    </p:spTree>
    <p:extLst>
      <p:ext uri="{BB962C8B-B14F-4D97-AF65-F5344CB8AC3E}">
        <p14:creationId xmlns:p14="http://schemas.microsoft.com/office/powerpoint/2010/main" val="93153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C9AA98-C956-DF20-B11B-E33B3583660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178455-2F55-71EA-1825-C3636818F1E3}"/>
              </a:ext>
            </a:extLst>
          </p:cNvPr>
          <p:cNvSpPr>
            <a:spLocks noGrp="1"/>
          </p:cNvSpPr>
          <p:nvPr>
            <p:ph idx="1"/>
          </p:nvPr>
        </p:nvSpPr>
        <p:spPr>
          <a:xfrm>
            <a:off x="1775882" y="2650261"/>
            <a:ext cx="10399949" cy="4207739"/>
          </a:xfrm>
        </p:spPr>
        <p:txBody>
          <a:bodyPr/>
          <a:lstStyle/>
          <a:p>
            <a:pPr>
              <a:buClr>
                <a:srgbClr val="F18B35"/>
              </a:buClr>
            </a:pPr>
            <a:r>
              <a:rPr lang="en-CA" altLang="en-US" sz="2300" dirty="0">
                <a:ea typeface="ＭＳ Ｐゴシック" panose="020B0600070205080204" pitchFamily="34" charset="-128"/>
              </a:rPr>
              <a:t>In 2007, the Assembly of First Nations (AFN) and Caring Society filed a human rights complaint on the narrow implementation of Jordan’s Principle; in 2016, the Canadian Human Rights Tribunal (CHRT) upheld this complaint. </a:t>
            </a:r>
          </a:p>
          <a:p>
            <a:pPr>
              <a:buClr>
                <a:srgbClr val="F18B35"/>
              </a:buClr>
            </a:pPr>
            <a:r>
              <a:rPr lang="en-CA" altLang="en-US" sz="2300" dirty="0">
                <a:ea typeface="ＭＳ Ｐゴシック" panose="020B0600070205080204" pitchFamily="34" charset="-128"/>
              </a:rPr>
              <a:t>In 2018, the Jordan’s Principle Action Table (JPAT) developed policy recommendations for the long-term implementation of Jordan’s Principle. </a:t>
            </a:r>
          </a:p>
          <a:p>
            <a:pPr>
              <a:buClr>
                <a:srgbClr val="F18B35"/>
              </a:buClr>
            </a:pPr>
            <a:r>
              <a:rPr lang="en-CA" altLang="en-US" sz="2300" dirty="0">
                <a:ea typeface="ＭＳ Ｐゴシック" panose="020B0600070205080204" pitchFamily="34" charset="-128"/>
              </a:rPr>
              <a:t>AFN reached an </a:t>
            </a:r>
            <a:r>
              <a:rPr lang="en-CA" altLang="en-US" sz="2300" dirty="0">
                <a:solidFill>
                  <a:srgbClr val="641D9C"/>
                </a:solidFill>
                <a:ea typeface="ＭＳ Ｐゴシック" panose="020B0600070205080204" pitchFamily="34" charset="-128"/>
                <a:hlinkClick r:id="rId3">
                  <a:extLst>
                    <a:ext uri="{A12FA001-AC4F-418D-AE19-62706E023703}">
                      <ahyp:hlinkClr xmlns:ahyp="http://schemas.microsoft.com/office/drawing/2018/hyperlinkcolor" val="tx"/>
                    </a:ext>
                  </a:extLst>
                </a:hlinkClick>
              </a:rPr>
              <a:t>Agreement-in-Principle</a:t>
            </a:r>
            <a:r>
              <a:rPr lang="en-CA" altLang="en-US" sz="2300" dirty="0">
                <a:ea typeface="ＭＳ Ｐゴシック" panose="020B0600070205080204" pitchFamily="34" charset="-128"/>
              </a:rPr>
              <a:t> (AIP) on long-term reform in December 2021, with $19 billion commitment over 5 years.</a:t>
            </a:r>
          </a:p>
          <a:p>
            <a:pPr>
              <a:buClr>
                <a:srgbClr val="F18B35"/>
              </a:buClr>
            </a:pPr>
            <a:r>
              <a:rPr lang="en-CA" altLang="en-US" sz="2300" dirty="0">
                <a:ea typeface="ＭＳ Ｐゴシック" panose="020B0600070205080204" pitchFamily="34" charset="-128"/>
              </a:rPr>
              <a:t>Recent federal budget investments: </a:t>
            </a:r>
          </a:p>
          <a:p>
            <a:pPr lvl="1">
              <a:buClr>
                <a:srgbClr val="F18B35"/>
              </a:buClr>
            </a:pPr>
            <a:r>
              <a:rPr lang="en-CA" altLang="en-US" sz="2000" dirty="0">
                <a:ea typeface="ＭＳ Ｐゴシック" panose="020B0600070205080204" pitchFamily="34" charset="-128"/>
              </a:rPr>
              <a:t>Budget 2022: $4 billion over 6 years</a:t>
            </a:r>
          </a:p>
          <a:p>
            <a:pPr lvl="1">
              <a:buClr>
                <a:srgbClr val="F18B35"/>
              </a:buClr>
            </a:pPr>
            <a:r>
              <a:rPr lang="en-CA" altLang="en-US" sz="2000" dirty="0">
                <a:ea typeface="ＭＳ Ｐゴシック" panose="020B0600070205080204" pitchFamily="34" charset="-128"/>
              </a:rPr>
              <a:t>Budget 2024: $1.6 billion over 2 years</a:t>
            </a:r>
          </a:p>
        </p:txBody>
      </p:sp>
      <p:sp>
        <p:nvSpPr>
          <p:cNvPr id="5" name="Content Placeholder 2">
            <a:extLst>
              <a:ext uri="{FF2B5EF4-FFF2-40B4-BE49-F238E27FC236}">
                <a16:creationId xmlns:a16="http://schemas.microsoft.com/office/drawing/2014/main" id="{D8F82B22-BCAC-C0F7-6B24-0B604D230DF5}"/>
              </a:ext>
            </a:extLst>
          </p:cNvPr>
          <p:cNvSpPr>
            <a:spLocks noGrp="1"/>
          </p:cNvSpPr>
          <p:nvPr>
            <p:ph sz="quarter" idx="13"/>
          </p:nvPr>
        </p:nvSpPr>
        <p:spPr>
          <a:xfrm>
            <a:off x="1775882" y="1788586"/>
            <a:ext cx="9889067" cy="960967"/>
          </a:xfrm>
        </p:spPr>
        <p:txBody>
          <a:bodyPr/>
          <a:lstStyle/>
          <a:p>
            <a:r>
              <a:rPr lang="en-CA" sz="3600" dirty="0">
                <a:solidFill>
                  <a:srgbClr val="641D9C"/>
                </a:solidFill>
              </a:rPr>
              <a:t>Background</a:t>
            </a:r>
          </a:p>
        </p:txBody>
      </p:sp>
    </p:spTree>
    <p:extLst>
      <p:ext uri="{BB962C8B-B14F-4D97-AF65-F5344CB8AC3E}">
        <p14:creationId xmlns:p14="http://schemas.microsoft.com/office/powerpoint/2010/main" val="2806654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3FBCA-D01B-DD67-8F08-E75504FEF2A6}"/>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D34074-E168-C3A5-768D-975218C54634}"/>
              </a:ext>
            </a:extLst>
          </p:cNvPr>
          <p:cNvSpPr>
            <a:spLocks noGrp="1"/>
          </p:cNvSpPr>
          <p:nvPr>
            <p:ph idx="1"/>
          </p:nvPr>
        </p:nvSpPr>
        <p:spPr>
          <a:xfrm>
            <a:off x="1775884" y="3002281"/>
            <a:ext cx="9715076" cy="4145280"/>
          </a:xfrm>
        </p:spPr>
        <p:txBody>
          <a:bodyPr/>
          <a:lstStyle/>
          <a:p>
            <a:pPr>
              <a:buClr>
                <a:srgbClr val="F18B35"/>
              </a:buClr>
            </a:pPr>
            <a:r>
              <a:rPr lang="en-CA" sz="2400" dirty="0"/>
              <a:t>Jordan’s Principle is </a:t>
            </a:r>
            <a:r>
              <a:rPr lang="en-CA" sz="2400" b="1" dirty="0"/>
              <a:t>separate</a:t>
            </a:r>
            <a:r>
              <a:rPr lang="en-CA" sz="2400" dirty="0"/>
              <a:t> from the long-term reform of the First Nations Child and Family Services (FNCFS) Program. </a:t>
            </a:r>
          </a:p>
          <a:p>
            <a:pPr>
              <a:buClr>
                <a:srgbClr val="F18B35"/>
              </a:buClr>
            </a:pPr>
            <a:r>
              <a:rPr lang="en-CA" sz="2400" dirty="0"/>
              <a:t>Both long-term reform processes emerged from the Agreement-in-Principle (2021); however, the negotiations on reform of Jordan’s Principle and FNCFS were separated in early 2023, with FNCFS taking place first. </a:t>
            </a:r>
          </a:p>
          <a:p>
            <a:pPr>
              <a:buClr>
                <a:srgbClr val="F18B35"/>
              </a:buClr>
            </a:pPr>
            <a:r>
              <a:rPr lang="en-CA" sz="2400" dirty="0"/>
              <a:t>A separate negotiation process will be underway for Jordan’s Principle in the coming months. </a:t>
            </a:r>
          </a:p>
        </p:txBody>
      </p:sp>
      <p:sp>
        <p:nvSpPr>
          <p:cNvPr id="3" name="Content Placeholder 2">
            <a:extLst>
              <a:ext uri="{FF2B5EF4-FFF2-40B4-BE49-F238E27FC236}">
                <a16:creationId xmlns:a16="http://schemas.microsoft.com/office/drawing/2014/main" id="{51DA79EB-81FF-D625-562C-DE5AFE61EA44}"/>
              </a:ext>
            </a:extLst>
          </p:cNvPr>
          <p:cNvSpPr>
            <a:spLocks noGrp="1"/>
          </p:cNvSpPr>
          <p:nvPr>
            <p:ph sz="quarter" idx="13"/>
          </p:nvPr>
        </p:nvSpPr>
        <p:spPr>
          <a:xfrm>
            <a:off x="1775884" y="1873674"/>
            <a:ext cx="9889067" cy="960967"/>
          </a:xfrm>
        </p:spPr>
        <p:txBody>
          <a:bodyPr/>
          <a:lstStyle/>
          <a:p>
            <a:r>
              <a:rPr lang="en-CA" sz="3600" dirty="0">
                <a:solidFill>
                  <a:srgbClr val="641D9C"/>
                </a:solidFill>
              </a:rPr>
              <a:t>Jordan’s Principle Long-Term Reform</a:t>
            </a:r>
          </a:p>
        </p:txBody>
      </p:sp>
    </p:spTree>
    <p:extLst>
      <p:ext uri="{BB962C8B-B14F-4D97-AF65-F5344CB8AC3E}">
        <p14:creationId xmlns:p14="http://schemas.microsoft.com/office/powerpoint/2010/main" val="3191710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93A26D-644C-4C73-4485-622B90627A4F}"/>
              </a:ext>
            </a:extLst>
          </p:cNvPr>
          <p:cNvSpPr>
            <a:spLocks noGrp="1"/>
          </p:cNvSpPr>
          <p:nvPr>
            <p:ph idx="1"/>
          </p:nvPr>
        </p:nvSpPr>
        <p:spPr>
          <a:xfrm>
            <a:off x="1714924" y="2580745"/>
            <a:ext cx="10683240" cy="4501981"/>
          </a:xfrm>
        </p:spPr>
        <p:txBody>
          <a:bodyPr/>
          <a:lstStyle/>
          <a:p>
            <a:pPr>
              <a:buClr>
                <a:srgbClr val="F18B35"/>
              </a:buClr>
              <a:defRPr/>
            </a:pPr>
            <a:r>
              <a:rPr lang="en-US" altLang="en-US" sz="1700" b="1" dirty="0">
                <a:solidFill>
                  <a:srgbClr val="641D9C"/>
                </a:solidFill>
                <a:ea typeface="ＭＳ Ｐゴシック" panose="020B0600070205080204" pitchFamily="34" charset="-128"/>
                <a:hlinkClick r:id="rId3">
                  <a:extLst>
                    <a:ext uri="{A12FA001-AC4F-418D-AE19-62706E023703}">
                      <ahyp:hlinkClr xmlns:ahyp="http://schemas.microsoft.com/office/drawing/2018/hyperlinkcolor" val="tx"/>
                    </a:ext>
                  </a:extLst>
                </a:hlinkClick>
              </a:rPr>
              <a:t>2016 CHRT 2</a:t>
            </a:r>
            <a:r>
              <a:rPr lang="en-US" altLang="en-US" sz="1700" b="1" dirty="0">
                <a:solidFill>
                  <a:srgbClr val="641D9C"/>
                </a:solidFill>
                <a:ea typeface="ＭＳ Ｐゴシック" panose="020B0600070205080204" pitchFamily="34" charset="-128"/>
              </a:rPr>
              <a:t>: Merits Decision</a:t>
            </a:r>
          </a:p>
          <a:p>
            <a:pPr lvl="1">
              <a:buClr>
                <a:srgbClr val="F18B35"/>
              </a:buClr>
              <a:defRPr/>
            </a:pPr>
            <a:r>
              <a:rPr lang="en-US" altLang="en-US" sz="1700" dirty="0">
                <a:ea typeface="ＭＳ Ｐゴシック" panose="020B0600070205080204" pitchFamily="34" charset="-128"/>
              </a:rPr>
              <a:t>CHRT agreed that Canada was discriminating against First Nations children and families in its narrow implementation of Jordan’s Principle; ordered immediate reforms.</a:t>
            </a:r>
          </a:p>
          <a:p>
            <a:pPr>
              <a:buClr>
                <a:srgbClr val="F18B35"/>
              </a:buClr>
              <a:defRPr/>
            </a:pPr>
            <a:r>
              <a:rPr lang="en-US" altLang="en-US" sz="1700" b="1" dirty="0">
                <a:solidFill>
                  <a:srgbClr val="641D9C"/>
                </a:solidFill>
                <a:ea typeface="ＭＳ Ｐゴシック" panose="020B0600070205080204" pitchFamily="34" charset="-128"/>
                <a:hlinkClick r:id="rId4">
                  <a:extLst>
                    <a:ext uri="{A12FA001-AC4F-418D-AE19-62706E023703}">
                      <ahyp:hlinkClr xmlns:ahyp="http://schemas.microsoft.com/office/drawing/2018/hyperlinkcolor" val="tx"/>
                    </a:ext>
                  </a:extLst>
                </a:hlinkClick>
              </a:rPr>
              <a:t>2019 CHRT 39</a:t>
            </a:r>
            <a:r>
              <a:rPr lang="en-US" altLang="en-US" sz="1700" b="1" dirty="0">
                <a:solidFill>
                  <a:srgbClr val="641D9C"/>
                </a:solidFill>
                <a:ea typeface="ＭＳ Ｐゴシック" panose="020B0600070205080204" pitchFamily="34" charset="-128"/>
              </a:rPr>
              <a:t>: Compensation Orders </a:t>
            </a:r>
          </a:p>
          <a:p>
            <a:pPr lvl="1">
              <a:buClr>
                <a:srgbClr val="F18B35"/>
              </a:buClr>
              <a:defRPr/>
            </a:pPr>
            <a:r>
              <a:rPr lang="en-US" altLang="en-US" sz="1700" dirty="0">
                <a:ea typeface="ＭＳ Ｐゴシック" panose="020B0600070205080204" pitchFamily="34" charset="-128"/>
              </a:rPr>
              <a:t>CHRT awarded victims of Canada’s discrimination $40,000 in compensation dating back to 2006/2007.</a:t>
            </a:r>
          </a:p>
          <a:p>
            <a:pPr>
              <a:buClr>
                <a:srgbClr val="F18B35"/>
              </a:buClr>
              <a:defRPr/>
            </a:pPr>
            <a:r>
              <a:rPr lang="en-US" altLang="en-US" sz="1700" b="1" dirty="0">
                <a:solidFill>
                  <a:srgbClr val="641D9C"/>
                </a:solidFill>
                <a:ea typeface="ＭＳ Ｐゴシック" panose="020B0600070205080204" pitchFamily="34" charset="-128"/>
                <a:hlinkClick r:id="rId5">
                  <a:extLst>
                    <a:ext uri="{A12FA001-AC4F-418D-AE19-62706E023703}">
                      <ahyp:hlinkClr xmlns:ahyp="http://schemas.microsoft.com/office/drawing/2018/hyperlinkcolor" val="tx"/>
                    </a:ext>
                  </a:extLst>
                </a:hlinkClick>
              </a:rPr>
              <a:t>2020 CHRT 36</a:t>
            </a:r>
            <a:r>
              <a:rPr lang="en-US" altLang="en-US" sz="1700" b="1" dirty="0">
                <a:solidFill>
                  <a:srgbClr val="641D9C"/>
                </a:solidFill>
                <a:ea typeface="ＭＳ Ｐゴシック" panose="020B0600070205080204" pitchFamily="34" charset="-128"/>
              </a:rPr>
              <a:t>: Jordan’s Principle Eligibility Orders</a:t>
            </a:r>
          </a:p>
          <a:p>
            <a:pPr lvl="1">
              <a:buClr>
                <a:srgbClr val="F18B35"/>
              </a:buClr>
              <a:defRPr/>
            </a:pPr>
            <a:r>
              <a:rPr lang="en-US" altLang="en-US" sz="1700" dirty="0">
                <a:ea typeface="ＭＳ Ｐゴシック" panose="020B0600070205080204" pitchFamily="34" charset="-128"/>
              </a:rPr>
              <a:t>CHRT clarified the groups of children who are eligible for Jordan’s Principle.</a:t>
            </a:r>
          </a:p>
          <a:p>
            <a:pPr>
              <a:buClr>
                <a:srgbClr val="F18B35"/>
              </a:buClr>
              <a:defRPr/>
            </a:pPr>
            <a:r>
              <a:rPr lang="en-US" altLang="en-US" sz="1700" b="1" dirty="0">
                <a:solidFill>
                  <a:srgbClr val="641D9C"/>
                </a:solidFill>
                <a:ea typeface="ＭＳ Ｐゴシック" panose="020B0600070205080204" pitchFamily="34" charset="-128"/>
                <a:hlinkClick r:id="rId6">
                  <a:extLst>
                    <a:ext uri="{A12FA001-AC4F-418D-AE19-62706E023703}">
                      <ahyp:hlinkClr xmlns:ahyp="http://schemas.microsoft.com/office/drawing/2018/hyperlinkcolor" val="tx"/>
                    </a:ext>
                  </a:extLst>
                </a:hlinkClick>
              </a:rPr>
              <a:t>2021 CHRT 41</a:t>
            </a:r>
            <a:r>
              <a:rPr lang="en-US" altLang="en-US" sz="1700" b="1" dirty="0">
                <a:solidFill>
                  <a:srgbClr val="641D9C"/>
                </a:solidFill>
                <a:ea typeface="ＭＳ Ｐゴシック" panose="020B0600070205080204" pitchFamily="34" charset="-128"/>
              </a:rPr>
              <a:t>: Capital Orders</a:t>
            </a:r>
          </a:p>
          <a:p>
            <a:pPr lvl="1">
              <a:buClr>
                <a:srgbClr val="F18B35"/>
              </a:buClr>
              <a:defRPr/>
            </a:pPr>
            <a:r>
              <a:rPr lang="en-US" altLang="en-US" sz="1700" dirty="0">
                <a:ea typeface="ＭＳ Ｐゴシック" panose="020B0600070205080204" pitchFamily="34" charset="-128"/>
              </a:rPr>
              <a:t>Canada ordered to pay the actual costs of capital to deliver Jordan’s Principle.</a:t>
            </a:r>
          </a:p>
          <a:p>
            <a:pPr>
              <a:buClr>
                <a:srgbClr val="F18B35"/>
              </a:buClr>
              <a:defRPr/>
            </a:pPr>
            <a:r>
              <a:rPr lang="en-US" altLang="en-US" sz="1700" b="1" dirty="0">
                <a:solidFill>
                  <a:srgbClr val="641D9C"/>
                </a:solidFill>
                <a:ea typeface="ＭＳ Ｐゴシック" panose="020B0600070205080204" pitchFamily="34" charset="-128"/>
                <a:hlinkClick r:id="rId7">
                  <a:extLst>
                    <a:ext uri="{A12FA001-AC4F-418D-AE19-62706E023703}">
                      <ahyp:hlinkClr xmlns:ahyp="http://schemas.microsoft.com/office/drawing/2018/hyperlinkcolor" val="tx"/>
                    </a:ext>
                  </a:extLst>
                </a:hlinkClick>
              </a:rPr>
              <a:t>2022 CHRT 8</a:t>
            </a:r>
            <a:r>
              <a:rPr lang="en-US" altLang="en-US" sz="1700" b="1" dirty="0">
                <a:solidFill>
                  <a:srgbClr val="641D9C"/>
                </a:solidFill>
                <a:ea typeface="ＭＳ Ｐゴシック" panose="020B0600070205080204" pitchFamily="34" charset="-128"/>
              </a:rPr>
              <a:t>: Immediate Measures Orders </a:t>
            </a:r>
          </a:p>
          <a:p>
            <a:pPr lvl="1">
              <a:buClr>
                <a:srgbClr val="F18B35"/>
              </a:buClr>
              <a:defRPr/>
            </a:pPr>
            <a:r>
              <a:rPr lang="en-US" altLang="en-US" sz="1700" dirty="0">
                <a:ea typeface="ＭＳ Ｐゴシック" panose="020B0600070205080204" pitchFamily="34" charset="-128"/>
              </a:rPr>
              <a:t>Pursuant to AIP on long-term reform, Canada is required to assess resources for post-majority navigation, research to understand gaps in implementation of Jordan’s Principle, and cultural competency training.</a:t>
            </a:r>
            <a:endParaRPr lang="en-US" altLang="en-US" sz="1700" dirty="0">
              <a:highlight>
                <a:srgbClr val="FFFF00"/>
              </a:highlight>
              <a:ea typeface="ＭＳ Ｐゴシック" panose="020B0600070205080204" pitchFamily="34" charset="-128"/>
            </a:endParaRPr>
          </a:p>
          <a:p>
            <a:endParaRPr lang="en-CA" sz="1700" dirty="0"/>
          </a:p>
        </p:txBody>
      </p:sp>
      <p:sp>
        <p:nvSpPr>
          <p:cNvPr id="3" name="Content Placeholder 2">
            <a:extLst>
              <a:ext uri="{FF2B5EF4-FFF2-40B4-BE49-F238E27FC236}">
                <a16:creationId xmlns:a16="http://schemas.microsoft.com/office/drawing/2014/main" id="{E5F63ED5-1D59-8A99-B216-C350427D0AD8}"/>
              </a:ext>
            </a:extLst>
          </p:cNvPr>
          <p:cNvSpPr>
            <a:spLocks noGrp="1"/>
          </p:cNvSpPr>
          <p:nvPr>
            <p:ph sz="quarter" idx="13"/>
          </p:nvPr>
        </p:nvSpPr>
        <p:spPr>
          <a:xfrm>
            <a:off x="1714924" y="1758106"/>
            <a:ext cx="9889067" cy="960967"/>
          </a:xfrm>
        </p:spPr>
        <p:txBody>
          <a:bodyPr/>
          <a:lstStyle/>
          <a:p>
            <a:r>
              <a:rPr lang="en-CA" sz="3600" dirty="0">
                <a:solidFill>
                  <a:srgbClr val="641D9C"/>
                </a:solidFill>
              </a:rPr>
              <a:t>AFN’s Advocacy at the CHRT</a:t>
            </a:r>
          </a:p>
        </p:txBody>
      </p:sp>
    </p:spTree>
    <p:extLst>
      <p:ext uri="{BB962C8B-B14F-4D97-AF65-F5344CB8AC3E}">
        <p14:creationId xmlns:p14="http://schemas.microsoft.com/office/powerpoint/2010/main" val="266718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7B56F6-D30F-3FF6-703E-1A4CFC534797}"/>
              </a:ext>
            </a:extLst>
          </p:cNvPr>
          <p:cNvSpPr>
            <a:spLocks noGrp="1"/>
          </p:cNvSpPr>
          <p:nvPr>
            <p:ph idx="1"/>
          </p:nvPr>
        </p:nvSpPr>
        <p:spPr>
          <a:xfrm>
            <a:off x="1775884" y="3084833"/>
            <a:ext cx="10972800" cy="4328815"/>
          </a:xfrm>
        </p:spPr>
        <p:txBody>
          <a:bodyPr/>
          <a:lstStyle/>
          <a:p>
            <a:pPr>
              <a:buClr>
                <a:srgbClr val="F18B35"/>
              </a:buClr>
            </a:pPr>
            <a:r>
              <a:rPr lang="en-CA" sz="2400" dirty="0"/>
              <a:t>As of August 2024, Jordan’s Principle has facilitated access to over 7.6 million products, services and supports since July 2016. </a:t>
            </a:r>
          </a:p>
          <a:p>
            <a:pPr>
              <a:buClr>
                <a:srgbClr val="F18B35"/>
              </a:buClr>
            </a:pPr>
            <a:r>
              <a:rPr lang="en-CA" sz="2400" dirty="0"/>
              <a:t>Medical transportation, education and economic supports comprise the top 3 categories of approved requests. </a:t>
            </a:r>
          </a:p>
          <a:p>
            <a:pPr>
              <a:buClr>
                <a:srgbClr val="F18B35"/>
              </a:buClr>
            </a:pPr>
            <a:r>
              <a:rPr lang="en-CA" sz="2400" dirty="0"/>
              <a:t>Approved requests have increased substantially in recent years for both individual and group requests. </a:t>
            </a:r>
          </a:p>
        </p:txBody>
      </p:sp>
      <p:sp>
        <p:nvSpPr>
          <p:cNvPr id="3" name="Content Placeholder 2">
            <a:extLst>
              <a:ext uri="{FF2B5EF4-FFF2-40B4-BE49-F238E27FC236}">
                <a16:creationId xmlns:a16="http://schemas.microsoft.com/office/drawing/2014/main" id="{3703A94F-DBE6-C85B-8289-5FC8D99143D4}"/>
              </a:ext>
            </a:extLst>
          </p:cNvPr>
          <p:cNvSpPr>
            <a:spLocks noGrp="1"/>
          </p:cNvSpPr>
          <p:nvPr>
            <p:ph sz="quarter" idx="13"/>
          </p:nvPr>
        </p:nvSpPr>
        <p:spPr>
          <a:xfrm>
            <a:off x="1775884" y="2078146"/>
            <a:ext cx="9889067" cy="960967"/>
          </a:xfrm>
        </p:spPr>
        <p:txBody>
          <a:bodyPr/>
          <a:lstStyle/>
          <a:p>
            <a:r>
              <a:rPr lang="en-CA" sz="3600" dirty="0">
                <a:solidFill>
                  <a:srgbClr val="641D9C"/>
                </a:solidFill>
              </a:rPr>
              <a:t>Current Implementation</a:t>
            </a:r>
          </a:p>
        </p:txBody>
      </p:sp>
    </p:spTree>
    <p:extLst>
      <p:ext uri="{BB962C8B-B14F-4D97-AF65-F5344CB8AC3E}">
        <p14:creationId xmlns:p14="http://schemas.microsoft.com/office/powerpoint/2010/main" val="2940291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927D1-7FE7-777F-2390-7675CCC8F31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83ED23-D382-16E0-CBD4-C96667147EFC}"/>
              </a:ext>
            </a:extLst>
          </p:cNvPr>
          <p:cNvSpPr>
            <a:spLocks noGrp="1"/>
          </p:cNvSpPr>
          <p:nvPr>
            <p:ph idx="1"/>
          </p:nvPr>
        </p:nvSpPr>
        <p:spPr>
          <a:xfrm>
            <a:off x="1775884" y="3076981"/>
            <a:ext cx="9889067" cy="4222980"/>
          </a:xfrm>
        </p:spPr>
        <p:txBody>
          <a:bodyPr/>
          <a:lstStyle/>
          <a:p>
            <a:pPr>
              <a:buClr>
                <a:srgbClr val="F18B35"/>
              </a:buClr>
            </a:pPr>
            <a:r>
              <a:rPr lang="en-CA" sz="2400" b="1" dirty="0">
                <a:solidFill>
                  <a:srgbClr val="641D9C"/>
                </a:solidFill>
              </a:rPr>
              <a:t>Timelines: </a:t>
            </a:r>
            <a:r>
              <a:rPr lang="en-CA" sz="2400" dirty="0"/>
              <a:t>Rates of compliance with CHRT timelines vary across regions, and some applicants face significant delays.</a:t>
            </a:r>
          </a:p>
          <a:p>
            <a:pPr>
              <a:buClr>
                <a:srgbClr val="F18B35"/>
              </a:buClr>
            </a:pPr>
            <a:r>
              <a:rPr lang="en-CA" sz="2400" b="1" dirty="0">
                <a:solidFill>
                  <a:srgbClr val="641D9C"/>
                </a:solidFill>
              </a:rPr>
              <a:t>Applications: </a:t>
            </a:r>
            <a:r>
              <a:rPr lang="en-CA" sz="2400" dirty="0"/>
              <a:t>The process to apply (or re-apply) is burdensome and requires sensitive information.</a:t>
            </a:r>
          </a:p>
          <a:p>
            <a:pPr>
              <a:buClr>
                <a:srgbClr val="F18B35"/>
              </a:buClr>
            </a:pPr>
            <a:r>
              <a:rPr lang="en-CA" sz="2400" b="1" dirty="0">
                <a:solidFill>
                  <a:srgbClr val="641D9C"/>
                </a:solidFill>
              </a:rPr>
              <a:t>Adjudication &amp; Denials: </a:t>
            </a:r>
            <a:r>
              <a:rPr lang="en-CA" sz="2400" dirty="0"/>
              <a:t>Lack of consistency in adjudication, and disproportionately high rates of denials in some regions. </a:t>
            </a:r>
          </a:p>
          <a:p>
            <a:pPr>
              <a:buClr>
                <a:srgbClr val="F18B35"/>
              </a:buClr>
            </a:pPr>
            <a:r>
              <a:rPr lang="en-CA" sz="2400" b="1" dirty="0">
                <a:solidFill>
                  <a:srgbClr val="641D9C"/>
                </a:solidFill>
              </a:rPr>
              <a:t>Capital: </a:t>
            </a:r>
            <a:r>
              <a:rPr lang="en-CA" sz="2400" dirty="0"/>
              <a:t>Need for adequate, safe infrastructure to deliver Jordan’s Principle. </a:t>
            </a:r>
          </a:p>
        </p:txBody>
      </p:sp>
      <p:sp>
        <p:nvSpPr>
          <p:cNvPr id="3" name="Content Placeholder 2">
            <a:extLst>
              <a:ext uri="{FF2B5EF4-FFF2-40B4-BE49-F238E27FC236}">
                <a16:creationId xmlns:a16="http://schemas.microsoft.com/office/drawing/2014/main" id="{B8D2CDFE-1504-821F-99B7-8692305B1584}"/>
              </a:ext>
            </a:extLst>
          </p:cNvPr>
          <p:cNvSpPr>
            <a:spLocks noGrp="1"/>
          </p:cNvSpPr>
          <p:nvPr>
            <p:ph sz="quarter" idx="13"/>
          </p:nvPr>
        </p:nvSpPr>
        <p:spPr>
          <a:xfrm>
            <a:off x="1775883" y="1940986"/>
            <a:ext cx="9889067" cy="960967"/>
          </a:xfrm>
        </p:spPr>
        <p:txBody>
          <a:bodyPr/>
          <a:lstStyle/>
          <a:p>
            <a:r>
              <a:rPr lang="en-CA" sz="3600" dirty="0">
                <a:solidFill>
                  <a:srgbClr val="641D9C"/>
                </a:solidFill>
              </a:rPr>
              <a:t>First Nations’ Concerns</a:t>
            </a:r>
          </a:p>
        </p:txBody>
      </p:sp>
    </p:spTree>
    <p:extLst>
      <p:ext uri="{BB962C8B-B14F-4D97-AF65-F5344CB8AC3E}">
        <p14:creationId xmlns:p14="http://schemas.microsoft.com/office/powerpoint/2010/main" val="1808446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057893-2B70-4BB4-3C26-EB251C42AB6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D9D0A1-B9AD-DB21-DBB2-8788AE0007B6}"/>
              </a:ext>
            </a:extLst>
          </p:cNvPr>
          <p:cNvSpPr>
            <a:spLocks noGrp="1"/>
          </p:cNvSpPr>
          <p:nvPr>
            <p:ph idx="1"/>
          </p:nvPr>
        </p:nvSpPr>
        <p:spPr>
          <a:xfrm>
            <a:off x="1524000" y="3275100"/>
            <a:ext cx="9889067" cy="4319069"/>
          </a:xfrm>
        </p:spPr>
        <p:txBody>
          <a:bodyPr/>
          <a:lstStyle/>
          <a:p>
            <a:pPr>
              <a:buClr>
                <a:srgbClr val="F18B35"/>
              </a:buClr>
            </a:pPr>
            <a:r>
              <a:rPr lang="en-CA" sz="2400" b="1" dirty="0">
                <a:solidFill>
                  <a:srgbClr val="641D9C"/>
                </a:solidFill>
              </a:rPr>
              <a:t>Aging Out: </a:t>
            </a:r>
            <a:r>
              <a:rPr lang="en-CA" sz="2400" dirty="0"/>
              <a:t>Youth aging out of Jordan’s Principle eligibility are met with gaps in services.</a:t>
            </a:r>
          </a:p>
          <a:p>
            <a:pPr>
              <a:buClr>
                <a:srgbClr val="F18B35"/>
              </a:buClr>
            </a:pPr>
            <a:r>
              <a:rPr lang="en-CA" sz="2400" b="1" dirty="0">
                <a:solidFill>
                  <a:srgbClr val="641D9C"/>
                </a:solidFill>
              </a:rPr>
              <a:t>Caseloads: </a:t>
            </a:r>
            <a:r>
              <a:rPr lang="en-CA" sz="2400" dirty="0"/>
              <a:t>Service Coordinators and Focal Points have untenably high caseloads that impact their ability to support children.</a:t>
            </a:r>
          </a:p>
          <a:p>
            <a:pPr>
              <a:buClr>
                <a:srgbClr val="F18B35"/>
              </a:buClr>
            </a:pPr>
            <a:r>
              <a:rPr lang="en-CA" sz="2400" b="1" dirty="0">
                <a:solidFill>
                  <a:srgbClr val="641D9C"/>
                </a:solidFill>
              </a:rPr>
              <a:t>Service availability: </a:t>
            </a:r>
            <a:r>
              <a:rPr lang="en-CA" sz="2400" dirty="0"/>
              <a:t>Impact of inequitable access to services, including access to professionals to provide assessments    and support letters.</a:t>
            </a:r>
            <a:endParaRPr lang="en-CA" sz="2400" b="1" dirty="0"/>
          </a:p>
        </p:txBody>
      </p:sp>
      <p:sp>
        <p:nvSpPr>
          <p:cNvPr id="3" name="Content Placeholder 2">
            <a:extLst>
              <a:ext uri="{FF2B5EF4-FFF2-40B4-BE49-F238E27FC236}">
                <a16:creationId xmlns:a16="http://schemas.microsoft.com/office/drawing/2014/main" id="{C319FE14-3AA2-5E38-72F1-B42D45B1E433}"/>
              </a:ext>
            </a:extLst>
          </p:cNvPr>
          <p:cNvSpPr>
            <a:spLocks noGrp="1"/>
          </p:cNvSpPr>
          <p:nvPr>
            <p:ph sz="quarter" idx="13"/>
          </p:nvPr>
        </p:nvSpPr>
        <p:spPr>
          <a:xfrm>
            <a:off x="1775884" y="2001688"/>
            <a:ext cx="9889067" cy="960967"/>
          </a:xfrm>
        </p:spPr>
        <p:txBody>
          <a:bodyPr/>
          <a:lstStyle/>
          <a:p>
            <a:r>
              <a:rPr lang="en-CA" sz="3600" dirty="0">
                <a:solidFill>
                  <a:srgbClr val="641D9C"/>
                </a:solidFill>
              </a:rPr>
              <a:t>First Nations’ Concerns</a:t>
            </a:r>
          </a:p>
        </p:txBody>
      </p:sp>
    </p:spTree>
    <p:extLst>
      <p:ext uri="{BB962C8B-B14F-4D97-AF65-F5344CB8AC3E}">
        <p14:creationId xmlns:p14="http://schemas.microsoft.com/office/powerpoint/2010/main" val="4120976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5E8C9A-30C7-D539-5488-D89A725F3F48}"/>
              </a:ext>
            </a:extLst>
          </p:cNvPr>
          <p:cNvSpPr>
            <a:spLocks noGrp="1"/>
          </p:cNvSpPr>
          <p:nvPr>
            <p:ph idx="1"/>
          </p:nvPr>
        </p:nvSpPr>
        <p:spPr>
          <a:xfrm>
            <a:off x="1775884" y="2708196"/>
            <a:ext cx="9754855" cy="4483017"/>
          </a:xfrm>
        </p:spPr>
        <p:txBody>
          <a:bodyPr/>
          <a:lstStyle/>
          <a:p>
            <a:pPr marL="0" indent="0">
              <a:buNone/>
            </a:pPr>
            <a:r>
              <a:rPr lang="en-CA" sz="2400" b="1" dirty="0">
                <a:solidFill>
                  <a:srgbClr val="641D9C"/>
                </a:solidFill>
              </a:rPr>
              <a:t>Community-Based Funding &amp; First Nations Control</a:t>
            </a:r>
          </a:p>
          <a:p>
            <a:pPr>
              <a:buClr>
                <a:srgbClr val="F18B35"/>
              </a:buClr>
              <a:buFont typeface="Wingdings" panose="05000000000000000000" pitchFamily="2" charset="2"/>
              <a:buChar char="ü"/>
            </a:pPr>
            <a:r>
              <a:rPr lang="en-CA" sz="2400" dirty="0"/>
              <a:t>Enable First Nations to meet needs in ways that work best for their communities and shift from intervention to prevention.</a:t>
            </a:r>
          </a:p>
          <a:p>
            <a:pPr>
              <a:buClr>
                <a:srgbClr val="F18B35"/>
              </a:buClr>
              <a:buFont typeface="Wingdings" panose="05000000000000000000" pitchFamily="2" charset="2"/>
              <a:buChar char="ü"/>
            </a:pPr>
            <a:r>
              <a:rPr lang="en-CA" sz="2400" dirty="0"/>
              <a:t>Enhance Service Coordination and case management through resources to explore models and support networking.</a:t>
            </a:r>
          </a:p>
          <a:p>
            <a:pPr>
              <a:buClr>
                <a:srgbClr val="F18B35"/>
              </a:buClr>
              <a:buFont typeface="Wingdings" panose="05000000000000000000" pitchFamily="2" charset="2"/>
              <a:buChar char="ü"/>
            </a:pPr>
            <a:r>
              <a:rPr lang="en-CA" sz="2400" dirty="0"/>
              <a:t>Life-course approach to funding and services. </a:t>
            </a:r>
          </a:p>
          <a:p>
            <a:pPr>
              <a:buClr>
                <a:srgbClr val="F18B35"/>
              </a:buClr>
              <a:buFont typeface="Wingdings" panose="05000000000000000000" pitchFamily="2" charset="2"/>
              <a:buChar char="ü"/>
            </a:pPr>
            <a:r>
              <a:rPr lang="en-CA" sz="2400" dirty="0"/>
              <a:t>Investments in human resources, infrastructure and capacity.</a:t>
            </a:r>
          </a:p>
          <a:p>
            <a:pPr>
              <a:buClr>
                <a:srgbClr val="F18B35"/>
              </a:buClr>
              <a:buFont typeface="Wingdings" panose="05000000000000000000" pitchFamily="2" charset="2"/>
              <a:buChar char="ü"/>
            </a:pPr>
            <a:r>
              <a:rPr lang="en-CA" sz="2400" dirty="0"/>
              <a:t>Exploration of community-based determination and jurisdiction. </a:t>
            </a:r>
          </a:p>
          <a:p>
            <a:pPr>
              <a:buFont typeface="Wingdings" panose="05000000000000000000" pitchFamily="2" charset="2"/>
              <a:buChar char="ü"/>
            </a:pPr>
            <a:endParaRPr lang="en-CA" sz="2400" dirty="0"/>
          </a:p>
        </p:txBody>
      </p:sp>
      <p:sp>
        <p:nvSpPr>
          <p:cNvPr id="3" name="Content Placeholder 2">
            <a:extLst>
              <a:ext uri="{FF2B5EF4-FFF2-40B4-BE49-F238E27FC236}">
                <a16:creationId xmlns:a16="http://schemas.microsoft.com/office/drawing/2014/main" id="{A26C4B6D-23BB-F8CE-CA38-3C5D0DF8C722}"/>
              </a:ext>
            </a:extLst>
          </p:cNvPr>
          <p:cNvSpPr>
            <a:spLocks noGrp="1"/>
          </p:cNvSpPr>
          <p:nvPr>
            <p:ph sz="quarter" idx="13"/>
          </p:nvPr>
        </p:nvSpPr>
        <p:spPr>
          <a:xfrm>
            <a:off x="1775884" y="1877701"/>
            <a:ext cx="9889067" cy="960967"/>
          </a:xfrm>
        </p:spPr>
        <p:txBody>
          <a:bodyPr/>
          <a:lstStyle/>
          <a:p>
            <a:r>
              <a:rPr lang="en-CA" sz="3600" dirty="0">
                <a:solidFill>
                  <a:srgbClr val="641D9C"/>
                </a:solidFill>
              </a:rPr>
              <a:t>Proposed Policy Recommendations</a:t>
            </a:r>
          </a:p>
        </p:txBody>
      </p:sp>
    </p:spTree>
    <p:extLst>
      <p:ext uri="{BB962C8B-B14F-4D97-AF65-F5344CB8AC3E}">
        <p14:creationId xmlns:p14="http://schemas.microsoft.com/office/powerpoint/2010/main" val="4237876210"/>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283</TotalTime>
  <Words>1162</Words>
  <Application>Microsoft Macintosh PowerPoint</Application>
  <PresentationFormat>Widescreen</PresentationFormat>
  <Paragraphs>100</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ＭＳ Ｐゴシック</vt:lpstr>
      <vt:lpstr>Aptos</vt:lpstr>
      <vt:lpstr>Aptos Display</vt:lpstr>
      <vt:lpstr>Aptos ExtraBold</vt:lpstr>
      <vt:lpstr>Arial</vt:lpstr>
      <vt:lpstr>Calibri</vt:lpstr>
      <vt:lpstr>Wingdings</vt:lpstr>
      <vt:lpstr>1_Default Design</vt:lpstr>
      <vt:lpstr>Jordan’s Principle Storyline &amp;  Policy Recommendations  Assembly of First Nations Special Chiefs Assembly  Dialogue Session | December 2,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Jessica Quinn</dc:creator>
  <cp:lastModifiedBy>Hollie King</cp:lastModifiedBy>
  <cp:revision>12</cp:revision>
  <dcterms:created xsi:type="dcterms:W3CDTF">2024-10-21T16:01:53Z</dcterms:created>
  <dcterms:modified xsi:type="dcterms:W3CDTF">2024-11-29T01:11:22Z</dcterms:modified>
</cp:coreProperties>
</file>