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315" r:id="rId7"/>
    <p:sldId id="293" r:id="rId8"/>
    <p:sldId id="290" r:id="rId9"/>
    <p:sldId id="305" r:id="rId10"/>
    <p:sldId id="289" r:id="rId11"/>
    <p:sldId id="304" r:id="rId12"/>
    <p:sldId id="292" r:id="rId13"/>
    <p:sldId id="306" r:id="rId14"/>
    <p:sldId id="312" r:id="rId15"/>
    <p:sldId id="313" r:id="rId16"/>
    <p:sldId id="262" r:id="rId17"/>
    <p:sldId id="294" r:id="rId18"/>
    <p:sldId id="295" r:id="rId19"/>
    <p:sldId id="296" r:id="rId20"/>
    <p:sldId id="297" r:id="rId21"/>
    <p:sldId id="309" r:id="rId22"/>
    <p:sldId id="308" r:id="rId23"/>
    <p:sldId id="307" r:id="rId24"/>
    <p:sldId id="310" r:id="rId25"/>
    <p:sldId id="298" r:id="rId26"/>
    <p:sldId id="300" r:id="rId27"/>
    <p:sldId id="286" r:id="rId28"/>
    <p:sldId id="311" r:id="rId29"/>
    <p:sldId id="301" r:id="rId30"/>
    <p:sldId id="302" r:id="rId31"/>
    <p:sldId id="303" r:id="rId32"/>
    <p:sldId id="280" r:id="rId33"/>
    <p:sldId id="314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wSMuUvGRtloZ5kNEBoTKLllkL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688094-2F04-B64E-9CEC-A39C375D4127}" v="320" dt="2024-02-29T20:41:00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5"/>
    <p:restoredTop sz="94619"/>
  </p:normalViewPr>
  <p:slideViewPr>
    <p:cSldViewPr snapToGrid="0">
      <p:cViewPr varScale="1">
        <p:scale>
          <a:sx n="146" d="100"/>
          <a:sy n="146" d="100"/>
        </p:scale>
        <p:origin x="64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ysta Piaskowski" userId="eba39717-3fc1-4ecc-bb40-3b25f577a406" providerId="ADAL" clId="{56688094-2F04-B64E-9CEC-A39C375D4127}"/>
    <pc:docChg chg="undo custSel addSld modSld">
      <pc:chgData name="Krysta Piaskowski" userId="eba39717-3fc1-4ecc-bb40-3b25f577a406" providerId="ADAL" clId="{56688094-2F04-B64E-9CEC-A39C375D4127}" dt="2024-02-29T20:41:51.119" v="478" actId="732"/>
      <pc:docMkLst>
        <pc:docMk/>
      </pc:docMkLst>
      <pc:sldChg chg="addSp delSp modSp mod delAnim modAnim">
        <pc:chgData name="Krysta Piaskowski" userId="eba39717-3fc1-4ecc-bb40-3b25f577a406" providerId="ADAL" clId="{56688094-2F04-B64E-9CEC-A39C375D4127}" dt="2024-02-29T20:32:47.551" v="350" actId="1076"/>
        <pc:sldMkLst>
          <pc:docMk/>
          <pc:sldMk cId="0" sldId="257"/>
        </pc:sldMkLst>
        <pc:spChg chg="add del mod">
          <ac:chgData name="Krysta Piaskowski" userId="eba39717-3fc1-4ecc-bb40-3b25f577a406" providerId="ADAL" clId="{56688094-2F04-B64E-9CEC-A39C375D4127}" dt="2024-02-29T20:30:25.164" v="286" actId="478"/>
          <ac:spMkLst>
            <pc:docMk/>
            <pc:sldMk cId="0" sldId="257"/>
            <ac:spMk id="2" creationId="{55B1448F-13C9-FE2C-DCAC-3FC558087EBE}"/>
          </ac:spMkLst>
        </pc:spChg>
        <pc:spChg chg="add mod">
          <ac:chgData name="Krysta Piaskowski" userId="eba39717-3fc1-4ecc-bb40-3b25f577a406" providerId="ADAL" clId="{56688094-2F04-B64E-9CEC-A39C375D4127}" dt="2024-02-29T20:32:47.551" v="350" actId="1076"/>
          <ac:spMkLst>
            <pc:docMk/>
            <pc:sldMk cId="0" sldId="257"/>
            <ac:spMk id="4" creationId="{9D8B1FEC-4563-0CAF-4FEF-0E4A66D750CB}"/>
          </ac:spMkLst>
        </pc:spChg>
        <pc:spChg chg="add del mod">
          <ac:chgData name="Krysta Piaskowski" userId="eba39717-3fc1-4ecc-bb40-3b25f577a406" providerId="ADAL" clId="{56688094-2F04-B64E-9CEC-A39C375D4127}" dt="2024-02-29T20:32:16.435" v="346"/>
          <ac:spMkLst>
            <pc:docMk/>
            <pc:sldMk cId="0" sldId="257"/>
            <ac:spMk id="5" creationId="{4B1C7F87-AB63-0095-C85D-EA90D83852CE}"/>
          </ac:spMkLst>
        </pc:spChg>
        <pc:spChg chg="del">
          <ac:chgData name="Krysta Piaskowski" userId="eba39717-3fc1-4ecc-bb40-3b25f577a406" providerId="ADAL" clId="{56688094-2F04-B64E-9CEC-A39C375D4127}" dt="2024-02-29T20:30:14.435" v="282" actId="478"/>
          <ac:spMkLst>
            <pc:docMk/>
            <pc:sldMk cId="0" sldId="257"/>
            <ac:spMk id="96" creationId="{00000000-0000-0000-0000-000000000000}"/>
          </ac:spMkLst>
        </pc:spChg>
        <pc:spChg chg="mod">
          <ac:chgData name="Krysta Piaskowski" userId="eba39717-3fc1-4ecc-bb40-3b25f577a406" providerId="ADAL" clId="{56688094-2F04-B64E-9CEC-A39C375D4127}" dt="2024-02-29T20:32:45.586" v="349" actId="1076"/>
          <ac:spMkLst>
            <pc:docMk/>
            <pc:sldMk cId="0" sldId="257"/>
            <ac:spMk id="97" creationId="{00000000-0000-0000-0000-000000000000}"/>
          </ac:spMkLst>
        </pc:spChg>
      </pc:sldChg>
      <pc:sldChg chg="modSp">
        <pc:chgData name="Krysta Piaskowski" userId="eba39717-3fc1-4ecc-bb40-3b25f577a406" providerId="ADAL" clId="{56688094-2F04-B64E-9CEC-A39C375D4127}" dt="2024-02-29T20:40:12.970" v="465" actId="20577"/>
        <pc:sldMkLst>
          <pc:docMk/>
          <pc:sldMk cId="0" sldId="280"/>
        </pc:sldMkLst>
        <pc:spChg chg="mod">
          <ac:chgData name="Krysta Piaskowski" userId="eba39717-3fc1-4ecc-bb40-3b25f577a406" providerId="ADAL" clId="{56688094-2F04-B64E-9CEC-A39C375D4127}" dt="2024-02-29T20:40:12.970" v="465" actId="20577"/>
          <ac:spMkLst>
            <pc:docMk/>
            <pc:sldMk cId="0" sldId="280"/>
            <ac:spMk id="239" creationId="{00000000-0000-0000-0000-000000000000}"/>
          </ac:spMkLst>
        </pc:spChg>
      </pc:sldChg>
      <pc:sldChg chg="modSp mod">
        <pc:chgData name="Krysta Piaskowski" userId="eba39717-3fc1-4ecc-bb40-3b25f577a406" providerId="ADAL" clId="{56688094-2F04-B64E-9CEC-A39C375D4127}" dt="2024-02-27T16:55:08.437" v="58" actId="20577"/>
        <pc:sldMkLst>
          <pc:docMk/>
          <pc:sldMk cId="3591069525" sldId="289"/>
        </pc:sldMkLst>
        <pc:spChg chg="mod">
          <ac:chgData name="Krysta Piaskowski" userId="eba39717-3fc1-4ecc-bb40-3b25f577a406" providerId="ADAL" clId="{56688094-2F04-B64E-9CEC-A39C375D4127}" dt="2024-02-27T16:55:08.437" v="58" actId="20577"/>
          <ac:spMkLst>
            <pc:docMk/>
            <pc:sldMk cId="3591069525" sldId="289"/>
            <ac:spMk id="3" creationId="{1357CBD3-FB16-2E87-6786-E3209DD7180A}"/>
          </ac:spMkLst>
        </pc:spChg>
      </pc:sldChg>
      <pc:sldChg chg="modSp mod modAnim">
        <pc:chgData name="Krysta Piaskowski" userId="eba39717-3fc1-4ecc-bb40-3b25f577a406" providerId="ADAL" clId="{56688094-2F04-B64E-9CEC-A39C375D4127}" dt="2024-02-29T20:33:50.708" v="360" actId="20577"/>
        <pc:sldMkLst>
          <pc:docMk/>
          <pc:sldMk cId="1344978866" sldId="292"/>
        </pc:sldMkLst>
        <pc:spChg chg="mod">
          <ac:chgData name="Krysta Piaskowski" userId="eba39717-3fc1-4ecc-bb40-3b25f577a406" providerId="ADAL" clId="{56688094-2F04-B64E-9CEC-A39C375D4127}" dt="2024-02-29T20:33:50.708" v="360" actId="20577"/>
          <ac:spMkLst>
            <pc:docMk/>
            <pc:sldMk cId="1344978866" sldId="292"/>
            <ac:spMk id="3" creationId="{4C1BB39A-1774-5052-7E28-B6B31AA8AE13}"/>
          </ac:spMkLst>
        </pc:spChg>
      </pc:sldChg>
      <pc:sldChg chg="modSp mod modAnim">
        <pc:chgData name="Krysta Piaskowski" userId="eba39717-3fc1-4ecc-bb40-3b25f577a406" providerId="ADAL" clId="{56688094-2F04-B64E-9CEC-A39C375D4127}" dt="2024-02-29T20:35:46.534" v="419" actId="27636"/>
        <pc:sldMkLst>
          <pc:docMk/>
          <pc:sldMk cId="490899668" sldId="295"/>
        </pc:sldMkLst>
        <pc:spChg chg="mod">
          <ac:chgData name="Krysta Piaskowski" userId="eba39717-3fc1-4ecc-bb40-3b25f577a406" providerId="ADAL" clId="{56688094-2F04-B64E-9CEC-A39C375D4127}" dt="2024-02-29T20:35:46.534" v="419" actId="27636"/>
          <ac:spMkLst>
            <pc:docMk/>
            <pc:sldMk cId="490899668" sldId="295"/>
            <ac:spMk id="3" creationId="{064D9C46-DE78-CFF4-7F4D-F5CB4E5E93D3}"/>
          </ac:spMkLst>
        </pc:spChg>
      </pc:sldChg>
      <pc:sldChg chg="modSp mod">
        <pc:chgData name="Krysta Piaskowski" userId="eba39717-3fc1-4ecc-bb40-3b25f577a406" providerId="ADAL" clId="{56688094-2F04-B64E-9CEC-A39C375D4127}" dt="2024-02-29T20:36:57.599" v="423" actId="1076"/>
        <pc:sldMkLst>
          <pc:docMk/>
          <pc:sldMk cId="1719404894" sldId="300"/>
        </pc:sldMkLst>
        <pc:spChg chg="mod">
          <ac:chgData name="Krysta Piaskowski" userId="eba39717-3fc1-4ecc-bb40-3b25f577a406" providerId="ADAL" clId="{56688094-2F04-B64E-9CEC-A39C375D4127}" dt="2024-02-29T20:36:57.599" v="423" actId="1076"/>
          <ac:spMkLst>
            <pc:docMk/>
            <pc:sldMk cId="1719404894" sldId="300"/>
            <ac:spMk id="3" creationId="{4A5C7423-A716-41FF-2A05-95A7F5E18ABB}"/>
          </ac:spMkLst>
        </pc:spChg>
      </pc:sldChg>
      <pc:sldChg chg="modSp mod modAnim">
        <pc:chgData name="Krysta Piaskowski" userId="eba39717-3fc1-4ecc-bb40-3b25f577a406" providerId="ADAL" clId="{56688094-2F04-B64E-9CEC-A39C375D4127}" dt="2024-02-29T20:33:31.026" v="352" actId="21"/>
        <pc:sldMkLst>
          <pc:docMk/>
          <pc:sldMk cId="412713754" sldId="302"/>
        </pc:sldMkLst>
        <pc:spChg chg="mod">
          <ac:chgData name="Krysta Piaskowski" userId="eba39717-3fc1-4ecc-bb40-3b25f577a406" providerId="ADAL" clId="{56688094-2F04-B64E-9CEC-A39C375D4127}" dt="2024-02-29T20:33:31.026" v="352" actId="21"/>
          <ac:spMkLst>
            <pc:docMk/>
            <pc:sldMk cId="412713754" sldId="302"/>
            <ac:spMk id="3" creationId="{70BB6528-4DB5-EE94-0C88-722ED88A73D1}"/>
          </ac:spMkLst>
        </pc:spChg>
      </pc:sldChg>
      <pc:sldChg chg="addSp delSp modSp mod">
        <pc:chgData name="Krysta Piaskowski" userId="eba39717-3fc1-4ecc-bb40-3b25f577a406" providerId="ADAL" clId="{56688094-2F04-B64E-9CEC-A39C375D4127}" dt="2024-02-29T20:41:51.119" v="478" actId="732"/>
        <pc:sldMkLst>
          <pc:docMk/>
          <pc:sldMk cId="733967513" sldId="307"/>
        </pc:sldMkLst>
        <pc:picChg chg="del">
          <ac:chgData name="Krysta Piaskowski" userId="eba39717-3fc1-4ecc-bb40-3b25f577a406" providerId="ADAL" clId="{56688094-2F04-B64E-9CEC-A39C375D4127}" dt="2024-02-29T20:40:51" v="466" actId="478"/>
          <ac:picMkLst>
            <pc:docMk/>
            <pc:sldMk cId="733967513" sldId="307"/>
            <ac:picMk id="5" creationId="{01E36118-7760-A6B2-F92E-9A5B4CBDBD91}"/>
          </ac:picMkLst>
        </pc:picChg>
        <pc:picChg chg="add mod modCrop">
          <ac:chgData name="Krysta Piaskowski" userId="eba39717-3fc1-4ecc-bb40-3b25f577a406" providerId="ADAL" clId="{56688094-2F04-B64E-9CEC-A39C375D4127}" dt="2024-02-29T20:41:51.119" v="478" actId="732"/>
          <ac:picMkLst>
            <pc:docMk/>
            <pc:sldMk cId="733967513" sldId="307"/>
            <ac:picMk id="6" creationId="{CC910B0F-914F-70F6-638A-F23B7CBED8E2}"/>
          </ac:picMkLst>
        </pc:picChg>
      </pc:sldChg>
      <pc:sldChg chg="modSp mod">
        <pc:chgData name="Krysta Piaskowski" userId="eba39717-3fc1-4ecc-bb40-3b25f577a406" providerId="ADAL" clId="{56688094-2F04-B64E-9CEC-A39C375D4127}" dt="2024-02-29T20:35:20.428" v="397" actId="14100"/>
        <pc:sldMkLst>
          <pc:docMk/>
          <pc:sldMk cId="3878541559" sldId="312"/>
        </pc:sldMkLst>
        <pc:spChg chg="mod">
          <ac:chgData name="Krysta Piaskowski" userId="eba39717-3fc1-4ecc-bb40-3b25f577a406" providerId="ADAL" clId="{56688094-2F04-B64E-9CEC-A39C375D4127}" dt="2024-02-29T20:35:20.428" v="397" actId="14100"/>
          <ac:spMkLst>
            <pc:docMk/>
            <pc:sldMk cId="3878541559" sldId="312"/>
            <ac:spMk id="7" creationId="{DEEE282B-7D60-FE67-FD96-4926CE807B98}"/>
          </ac:spMkLst>
        </pc:spChg>
      </pc:sldChg>
      <pc:sldChg chg="add mod modShow">
        <pc:chgData name="Krysta Piaskowski" userId="eba39717-3fc1-4ecc-bb40-3b25f577a406" providerId="ADAL" clId="{56688094-2F04-B64E-9CEC-A39C375D4127}" dt="2024-02-29T20:32:37.154" v="348" actId="729"/>
        <pc:sldMkLst>
          <pc:docMk/>
          <pc:sldMk cId="3447076332" sldId="315"/>
        </pc:sldMkLst>
      </pc:sldChg>
    </pc:docChg>
  </pc:docChgLst>
  <pc:docChgLst>
    <pc:chgData name="Krysta Piaskowski" userId="eba39717-3fc1-4ecc-bb40-3b25f577a406" providerId="ADAL" clId="{9249DDB1-C2C0-8C4F-A6B4-B5FE1384F5EB}"/>
    <pc:docChg chg="modSld">
      <pc:chgData name="Krysta Piaskowski" userId="eba39717-3fc1-4ecc-bb40-3b25f577a406" providerId="ADAL" clId="{9249DDB1-C2C0-8C4F-A6B4-B5FE1384F5EB}" dt="2024-02-23T21:29:40.282" v="1" actId="20577"/>
      <pc:docMkLst>
        <pc:docMk/>
      </pc:docMkLst>
      <pc:sldChg chg="modSp">
        <pc:chgData name="Krysta Piaskowski" userId="eba39717-3fc1-4ecc-bb40-3b25f577a406" providerId="ADAL" clId="{9249DDB1-C2C0-8C4F-A6B4-B5FE1384F5EB}" dt="2024-02-23T21:29:40.282" v="1" actId="20577"/>
        <pc:sldMkLst>
          <pc:docMk/>
          <pc:sldMk cId="1187396108" sldId="296"/>
        </pc:sldMkLst>
        <pc:spChg chg="mod">
          <ac:chgData name="Krysta Piaskowski" userId="eba39717-3fc1-4ecc-bb40-3b25f577a406" providerId="ADAL" clId="{9249DDB1-C2C0-8C4F-A6B4-B5FE1384F5EB}" dt="2024-02-23T21:29:40.282" v="1" actId="20577"/>
          <ac:spMkLst>
            <pc:docMk/>
            <pc:sldMk cId="1187396108" sldId="296"/>
            <ac:spMk id="3" creationId="{49F5F4EC-8FEF-DAE7-A2FC-B28B306B1E8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610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Maya</a:t>
            </a: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Maya</a:t>
            </a:r>
            <a:endParaRPr/>
          </a:p>
        </p:txBody>
      </p:sp>
      <p:sp>
        <p:nvSpPr>
          <p:cNvPr id="230" name="Google Shape;2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34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Darrin </a:t>
            </a:r>
            <a:endParaRPr/>
          </a:p>
        </p:txBody>
      </p:sp>
      <p:sp>
        <p:nvSpPr>
          <p:cNvPr id="236" name="Google Shape;2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7" descr="Logo, company nam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 rot="5400000">
            <a:off x="2701509" y="-703640"/>
            <a:ext cx="3263504" cy="7409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9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8" descr="Text, letter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8"/>
          <p:cNvSpPr txBox="1">
            <a:spLocks noGrp="1"/>
          </p:cNvSpPr>
          <p:nvPr>
            <p:ph type="ctrTitle"/>
          </p:nvPr>
        </p:nvSpPr>
        <p:spPr>
          <a:xfrm>
            <a:off x="473792" y="166568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Verdana"/>
              <a:buNone/>
              <a:defRPr sz="3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ubTitle" idx="1"/>
          </p:nvPr>
        </p:nvSpPr>
        <p:spPr>
          <a:xfrm>
            <a:off x="473792" y="3525441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9" descr="A picture containing text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9" descr="A picture containing text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6861129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6861129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500"/>
              <a:buNone/>
              <a:defRPr sz="1500">
                <a:solidFill>
                  <a:srgbClr val="8A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350"/>
              <a:buNone/>
              <a:defRPr sz="1350">
                <a:solidFill>
                  <a:srgbClr val="8A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A8888"/>
              </a:buClr>
              <a:buSzPts val="1200"/>
              <a:buNone/>
              <a:defRPr sz="1200">
                <a:solidFill>
                  <a:srgbClr val="8A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9" name="Google Shape;29;p30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2" descr="Graphical user interface, websit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32"/>
          <p:cNvSpPr txBox="1">
            <a:spLocks noGrp="1"/>
          </p:cNvSpPr>
          <p:nvPr>
            <p:ph type="title"/>
          </p:nvPr>
        </p:nvSpPr>
        <p:spPr>
          <a:xfrm>
            <a:off x="882650" y="2725870"/>
            <a:ext cx="6457950" cy="138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Verdan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349583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Verdana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320086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7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6" descr="A picture containing background pattern&#10;&#10;Description automatically generated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Verdana"/>
              <a:buNone/>
              <a:defRPr sz="3300" b="1" i="0" u="none" strike="noStrike" cap="non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26"/>
          <p:cNvSpPr txBox="1">
            <a:spLocks noGrp="1"/>
          </p:cNvSpPr>
          <p:nvPr>
            <p:ph type="dt" idx="10"/>
          </p:nvPr>
        </p:nvSpPr>
        <p:spPr>
          <a:xfrm>
            <a:off x="3549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A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14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spence@fnera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BD17BAFC-C200-88C4-A907-C408D48101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/>
          <a:stretch/>
        </p:blipFill>
        <p:spPr>
          <a:xfrm>
            <a:off x="-1" y="-1"/>
            <a:ext cx="9142417" cy="5143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543AE-A06D-4CD7-DF24-2E56474ECAD7}"/>
              </a:ext>
            </a:extLst>
          </p:cNvPr>
          <p:cNvSpPr/>
          <p:nvPr/>
        </p:nvSpPr>
        <p:spPr>
          <a:xfrm>
            <a:off x="1583" y="16587"/>
            <a:ext cx="9142417" cy="5143500"/>
          </a:xfrm>
          <a:prstGeom prst="rect">
            <a:avLst/>
          </a:prstGeom>
          <a:solidFill>
            <a:schemeClr val="accent2">
              <a:lumMod val="90000"/>
              <a:lumOff val="10000"/>
              <a:alpha val="7827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02BD9-67BF-6FE2-49EB-2A27035A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13" y="2571750"/>
            <a:ext cx="6963641" cy="20626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orgia" panose="02040502050405020303" pitchFamily="18" charset="0"/>
              </a:rPr>
              <a:t>Our Mission is to Support First Nations-Led Emergency Management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9DEB0-27F0-B302-076E-4EBD2D306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6D95D-0B52-0B3F-3065-F86D89DEB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outdoor, sky, ground, playground&#10;&#10;Description automatically generated">
            <a:extLst>
              <a:ext uri="{FF2B5EF4-FFF2-40B4-BE49-F238E27FC236}">
                <a16:creationId xmlns:a16="http://schemas.microsoft.com/office/drawing/2014/main" id="{43787222-70C1-8DCA-B56D-BD79AA9F19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0C7F4A-425F-557C-EDC0-1B6FA505DD9E}"/>
              </a:ext>
            </a:extLst>
          </p:cNvPr>
          <p:cNvSpPr/>
          <p:nvPr/>
        </p:nvSpPr>
        <p:spPr>
          <a:xfrm>
            <a:off x="1583" y="16587"/>
            <a:ext cx="9142417" cy="5143500"/>
          </a:xfrm>
          <a:prstGeom prst="rect">
            <a:avLst/>
          </a:prstGeom>
          <a:solidFill>
            <a:schemeClr val="accent1">
              <a:lumMod val="75000"/>
              <a:alpha val="8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E282B-7D60-FE67-FD96-4926CE807B98}"/>
              </a:ext>
            </a:extLst>
          </p:cNvPr>
          <p:cNvSpPr txBox="1"/>
          <p:nvPr/>
        </p:nvSpPr>
        <p:spPr>
          <a:xfrm>
            <a:off x="795587" y="729407"/>
            <a:ext cx="65718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Advocating for First Nations in Emergency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85F40-90ED-705C-ED87-61F860D9488F}"/>
              </a:ext>
            </a:extLst>
          </p:cNvPr>
          <p:cNvSpPr txBox="1"/>
          <p:nvPr/>
        </p:nvSpPr>
        <p:spPr>
          <a:xfrm>
            <a:off x="795588" y="2100142"/>
            <a:ext cx="5674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Fire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Flood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Extreme Winds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Pandemic Issues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Crisis Response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Major Snow Events</a:t>
            </a:r>
          </a:p>
        </p:txBody>
      </p:sp>
    </p:spTree>
    <p:extLst>
      <p:ext uri="{BB962C8B-B14F-4D97-AF65-F5344CB8AC3E}">
        <p14:creationId xmlns:p14="http://schemas.microsoft.com/office/powerpoint/2010/main" val="387854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utdoor, sky, snow, nature&#10;&#10;Description automatically generated">
            <a:extLst>
              <a:ext uri="{FF2B5EF4-FFF2-40B4-BE49-F238E27FC236}">
                <a16:creationId xmlns:a16="http://schemas.microsoft.com/office/drawing/2014/main" id="{E8E571BB-A284-D925-E033-5A8648667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2416" cy="51269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0C7F4A-425F-557C-EDC0-1B6FA505DD9E}"/>
              </a:ext>
            </a:extLst>
          </p:cNvPr>
          <p:cNvSpPr/>
          <p:nvPr/>
        </p:nvSpPr>
        <p:spPr>
          <a:xfrm>
            <a:off x="1583" y="16587"/>
            <a:ext cx="9140833" cy="5143500"/>
          </a:xfrm>
          <a:prstGeom prst="rect">
            <a:avLst/>
          </a:prstGeom>
          <a:solidFill>
            <a:schemeClr val="accent2">
              <a:lumMod val="90000"/>
              <a:lumOff val="10000"/>
              <a:alpha val="81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E282B-7D60-FE67-FD96-4926CE807B98}"/>
              </a:ext>
            </a:extLst>
          </p:cNvPr>
          <p:cNvSpPr txBox="1"/>
          <p:nvPr/>
        </p:nvSpPr>
        <p:spPr>
          <a:xfrm>
            <a:off x="795588" y="729407"/>
            <a:ext cx="57751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Emerging Stronger Through: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85F40-90ED-705C-ED87-61F860D9488F}"/>
              </a:ext>
            </a:extLst>
          </p:cNvPr>
          <p:cNvSpPr txBox="1"/>
          <p:nvPr/>
        </p:nvSpPr>
        <p:spPr>
          <a:xfrm>
            <a:off x="795588" y="2100142"/>
            <a:ext cx="5674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Training &amp; Development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Community Advocacy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Expert Advice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Information Sharing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Member Support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- Research 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41026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9419-F2DB-7AA6-DAAD-D19C2EAB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4514850" cy="994172"/>
          </a:xfrm>
        </p:spPr>
        <p:txBody>
          <a:bodyPr/>
          <a:lstStyle/>
          <a:p>
            <a:r>
              <a:rPr lang="en-US" dirty="0"/>
              <a:t>Mandate</a:t>
            </a:r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628650" y="1024732"/>
            <a:ext cx="7435850" cy="3534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5714"/>
              <a:buNone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Members of the Association will work together to establish: 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lvl="0" indent="-351948" algn="l" rtl="0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Better information sharing and coordinated efforts for emergency management in Ontario.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To advocate for Indigenous inclusion in all Emergency Management policies at all levels of Government.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/>
            </a:endParaRP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A one stop shop for planning regional approaches to enhancing operational priorities from a Indigenous perspective to better collaborate with Federal and Provincial Partners.</a:t>
            </a: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To champion the Sovereignty of Indigenous Governance regarding Emergency Management.</a:t>
            </a: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To provide an avenue for all partners to raise issues and to provide updates on the progress of new and key initiatives.</a:t>
            </a:r>
          </a:p>
          <a:p>
            <a:pPr marL="457200" lvl="0" indent="-351948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Promote Emergency Management training opportunities that support an Indigenous Perspective to educate and prepare community members and Leadership. 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4008-0E4C-AB2D-F5F6-1B302FA9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504" y="2709394"/>
            <a:ext cx="6457950" cy="1388930"/>
          </a:xfrm>
        </p:spPr>
        <p:txBody>
          <a:bodyPr/>
          <a:lstStyle/>
          <a:p>
            <a:r>
              <a:rPr lang="en-US" dirty="0"/>
              <a:t>Members</a:t>
            </a:r>
          </a:p>
        </p:txBody>
      </p:sp>
    </p:spTree>
    <p:extLst>
      <p:ext uri="{BB962C8B-B14F-4D97-AF65-F5344CB8AC3E}">
        <p14:creationId xmlns:p14="http://schemas.microsoft.com/office/powerpoint/2010/main" val="2084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3DEF8-79CC-E173-6720-3BEC157C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Membership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D9C46-DE78-CFF4-7F4D-F5CB4E5E9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6900734" cy="3263504"/>
          </a:xfrm>
        </p:spPr>
        <p:txBody>
          <a:bodyPr>
            <a:normAutofit/>
          </a:bodyPr>
          <a:lstStyle/>
          <a:p>
            <a:pPr marL="114300" indent="0">
              <a:lnSpc>
                <a:spcPct val="114000"/>
              </a:lnSpc>
              <a:buNone/>
            </a:pPr>
            <a:r>
              <a:rPr lang="en-US" sz="1600" dirty="0">
                <a:solidFill>
                  <a:schemeClr val="accent6"/>
                </a:solidFill>
              </a:rPr>
              <a:t>The membership of the Association will include the following: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Core/Founding Group (Indigenous Organizations involving Emergency Management in Ontario)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IFNA, NAN, GCT #3, </a:t>
            </a:r>
            <a:r>
              <a:rPr lang="en-US" sz="1600" dirty="0" err="1">
                <a:solidFill>
                  <a:schemeClr val="accent6"/>
                </a:solidFill>
              </a:rPr>
              <a:t>Nokiiwin</a:t>
            </a:r>
            <a:r>
              <a:rPr lang="en-US" sz="1600" dirty="0">
                <a:solidFill>
                  <a:schemeClr val="accent6"/>
                </a:solidFill>
              </a:rPr>
              <a:t>, and Anishinabek 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IAO – Administrative Support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Sub-Committees Regional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Chiefs Advisory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Project-specific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solidFill>
                  <a:schemeClr val="accent6"/>
                </a:solidFill>
              </a:rPr>
              <a:t>Ad-hoc</a:t>
            </a:r>
          </a:p>
        </p:txBody>
      </p:sp>
    </p:spTree>
    <p:extLst>
      <p:ext uri="{BB962C8B-B14F-4D97-AF65-F5344CB8AC3E}">
        <p14:creationId xmlns:p14="http://schemas.microsoft.com/office/powerpoint/2010/main" val="4908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0508-07AE-A202-C964-1E5DEF24C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5F4EC-8FEF-DAE7-A2FC-B28B306B1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Chair – Darrin Spence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Vice Chair – Jamie </a:t>
            </a:r>
            <a:r>
              <a:rPr lang="en-US" sz="1800" dirty="0" err="1">
                <a:solidFill>
                  <a:schemeClr val="accent6"/>
                </a:solidFill>
              </a:rPr>
              <a:t>Scrimger</a:t>
            </a:r>
            <a:r>
              <a:rPr lang="en-US" sz="1800" dirty="0">
                <a:solidFill>
                  <a:schemeClr val="accent6"/>
                </a:solidFill>
              </a:rPr>
              <a:t> (</a:t>
            </a:r>
            <a:r>
              <a:rPr lang="en-US" sz="1800" dirty="0" err="1">
                <a:solidFill>
                  <a:schemeClr val="accent6"/>
                </a:solidFill>
              </a:rPr>
              <a:t>Nokiiwin</a:t>
            </a:r>
            <a:r>
              <a:rPr lang="en-US" sz="1800" dirty="0">
                <a:solidFill>
                  <a:schemeClr val="accent6"/>
                </a:solidFill>
              </a:rPr>
              <a:t>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Maya Boivin (NAN)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Suzanne Nicholas (AIAI)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Kevin </a:t>
            </a:r>
            <a:r>
              <a:rPr lang="en-US" sz="1800" dirty="0" err="1">
                <a:solidFill>
                  <a:schemeClr val="accent6"/>
                </a:solidFill>
              </a:rPr>
              <a:t>Ramcharan</a:t>
            </a:r>
            <a:r>
              <a:rPr lang="en-US" sz="1800" dirty="0">
                <a:solidFill>
                  <a:schemeClr val="accent6"/>
                </a:solidFill>
              </a:rPr>
              <a:t> (NAN)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Nicholas Rhone (IFNA)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Kieran Davis (GCT3)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Board Member – Faith </a:t>
            </a:r>
            <a:r>
              <a:rPr lang="en-US" sz="1800" dirty="0" err="1">
                <a:solidFill>
                  <a:schemeClr val="accent6"/>
                </a:solidFill>
              </a:rPr>
              <a:t>Ezeazolo</a:t>
            </a:r>
            <a:r>
              <a:rPr lang="en-US" sz="1800" dirty="0">
                <a:solidFill>
                  <a:schemeClr val="accent6"/>
                </a:solidFill>
              </a:rPr>
              <a:t> (Anishinabek Nation)</a:t>
            </a:r>
          </a:p>
        </p:txBody>
      </p:sp>
    </p:spTree>
    <p:extLst>
      <p:ext uri="{BB962C8B-B14F-4D97-AF65-F5344CB8AC3E}">
        <p14:creationId xmlns:p14="http://schemas.microsoft.com/office/powerpoint/2010/main" val="11873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9243-8909-A60B-7A43-AA3632599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0F86D-CC5B-E5FA-B0F6-442EBD9F9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6892496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On a case-by-case basis, the following may be invited: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Indigenous organizations/communities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Other invitees as identified by Board of Directors 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EMO, IAO, ISC and FNHIB representatives as identified by Board of Directors </a:t>
            </a:r>
          </a:p>
        </p:txBody>
      </p:sp>
    </p:spTree>
    <p:extLst>
      <p:ext uri="{BB962C8B-B14F-4D97-AF65-F5344CB8AC3E}">
        <p14:creationId xmlns:p14="http://schemas.microsoft.com/office/powerpoint/2010/main" val="160089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90471-9966-299A-0EF7-30125827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04082-A1D3-6FBB-230D-B2C26ED21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ebsite&#10;&#10;Description automatically generated">
            <a:extLst>
              <a:ext uri="{FF2B5EF4-FFF2-40B4-BE49-F238E27FC236}">
                <a16:creationId xmlns:a16="http://schemas.microsoft.com/office/drawing/2014/main" id="{CCECDB57-3167-6194-2C52-903A5F5D35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3"/>
            <a:ext cx="9144825" cy="51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8A41-47DA-1CF7-9B15-6A40F006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9E2E9-5115-6EF1-FD01-14A480F15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68FB56-AEA8-555B-8DFB-4323AB9E4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473792" y="2422828"/>
            <a:ext cx="7093957" cy="16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>
              <a:lnSpc>
                <a:spcPct val="114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Effective March 1, 2024, Darrin Spence, our Chair, will be stepping down to pursue new business </a:t>
            </a:r>
            <a:r>
              <a:rPr lang="en-US" sz="1400" dirty="0" err="1">
                <a:solidFill>
                  <a:schemeClr val="accent2"/>
                </a:solidFill>
              </a:rPr>
              <a:t>endeavours</a:t>
            </a:r>
            <a:r>
              <a:rPr lang="en-US" sz="1400" dirty="0">
                <a:solidFill>
                  <a:schemeClr val="accent2"/>
                </a:solidFill>
              </a:rPr>
              <a:t>. We extend our heartfelt appreciation for his dedicated service.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</a:pPr>
            <a:endParaRPr lang="en-US" sz="1400" dirty="0">
              <a:solidFill>
                <a:schemeClr val="accent2"/>
              </a:solidFill>
            </a:endParaRPr>
          </a:p>
          <a:p>
            <a:pPr marL="0" lvl="0" indent="0">
              <a:lnSpc>
                <a:spcPct val="114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2"/>
                </a:solidFill>
              </a:rPr>
              <a:t>We are pleased to appoint Vice Chair Jamie </a:t>
            </a:r>
            <a:r>
              <a:rPr lang="en-US" sz="1400" dirty="0" err="1">
                <a:solidFill>
                  <a:schemeClr val="accent2"/>
                </a:solidFill>
              </a:rPr>
              <a:t>Scrimger</a:t>
            </a:r>
            <a:r>
              <a:rPr lang="en-US" sz="1400" dirty="0">
                <a:solidFill>
                  <a:schemeClr val="accent2"/>
                </a:solidFill>
              </a:rPr>
              <a:t> as Interim Chair until a new Chair is elected. We are confident in Jamie’s ability to lead us during this transition period.</a:t>
            </a: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8B1FEC-4563-0CAF-4FEF-0E4A66D75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792" y="1639934"/>
            <a:ext cx="6858000" cy="461665"/>
          </a:xfrm>
        </p:spPr>
        <p:txBody>
          <a:bodyPr>
            <a:noAutofit/>
          </a:bodyPr>
          <a:lstStyle/>
          <a:p>
            <a:r>
              <a:rPr lang="en-US" sz="2800" dirty="0"/>
              <a:t>Leadership Transition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3774-1351-9149-03AE-41655CF3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3BC05-1E99-71D7-EE61-BEBC84E89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C910B0F-914F-70F6-638A-F23B7CBED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01" b="2540"/>
          <a:stretch/>
        </p:blipFill>
        <p:spPr>
          <a:xfrm>
            <a:off x="0" y="-1"/>
            <a:ext cx="9144000" cy="64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B6449-8CF6-D65E-DA36-180054E0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5171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2E29-F599-E5B4-5A48-2D5305B89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Emergency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C7423-A716-41FF-2A05-95A7F5E18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54659"/>
            <a:ext cx="6406464" cy="287806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Six Nations Fire and Emergency Services: Training Center for Excellence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Nation to Nation hosting/service provider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Supporting the development of Certified First Nation Emergency Management training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Expanding IMS/ICS to include First </a:t>
            </a:r>
            <a:r>
              <a:rPr lang="en-US" sz="1800">
                <a:solidFill>
                  <a:schemeClr val="accent6"/>
                </a:solidFill>
              </a:rPr>
              <a:t>Nation Content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C7423-A716-41FF-2A05-95A7F5E18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96493"/>
            <a:ext cx="7592712" cy="252078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Providing advocacy for First Nation Emergency Management within a number of provincial and Federal level committees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Operationalize Joint Command Model 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Provincial Emergency Management Strategic Action Plan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CA" dirty="0"/>
              <a:t>All Hazards Working Group</a:t>
            </a:r>
            <a:r>
              <a:rPr lang="en-US" dirty="0">
                <a:solidFill>
                  <a:schemeClr val="accent6"/>
                </a:solidFill>
              </a:rPr>
              <a:t> (Developed by EMO, in the training stage)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6"/>
                </a:solidFill>
              </a:rPr>
              <a:t>Canadian Interagency Forest Fire Center Inc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CA" dirty="0"/>
              <a:t>Joint Emergency Management Steering Committee</a:t>
            </a:r>
            <a:r>
              <a:rPr lang="en-US" dirty="0">
                <a:solidFill>
                  <a:schemeClr val="accent6"/>
                </a:solidFill>
              </a:rPr>
              <a:t> &amp; </a:t>
            </a:r>
            <a:r>
              <a:rPr lang="en-CA" dirty="0"/>
              <a:t>Basic Emergency Management (EM200) Advisory Group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52228B-AA1F-4094-99A6-E18997F7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17194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"/>
          <p:cNvSpPr txBox="1">
            <a:spLocks noGrp="1"/>
          </p:cNvSpPr>
          <p:nvPr>
            <p:ph type="body" idx="1"/>
          </p:nvPr>
        </p:nvSpPr>
        <p:spPr>
          <a:xfrm>
            <a:off x="628650" y="1894704"/>
            <a:ext cx="6717286" cy="273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  <a:sym typeface="Arial"/>
              </a:rPr>
              <a:t>IFNA provides external services</a:t>
            </a:r>
          </a:p>
          <a:p>
            <a:pPr>
              <a:lnSpc>
                <a:spcPct val="114000"/>
              </a:lnSpc>
            </a:pPr>
            <a:r>
              <a:rPr lang="en-CA" sz="1800" dirty="0">
                <a:solidFill>
                  <a:schemeClr val="accent6"/>
                </a:solidFill>
              </a:rPr>
              <a:t>Providing a conduit for access to community level and regionally specific First Nation consultation in relation to Emergency Management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E11C57-0013-D1E1-325F-E00F72E1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Emergency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30994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CB6449-8CF6-D65E-DA36-180054E0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0" y="2725870"/>
            <a:ext cx="5492750" cy="1388930"/>
          </a:xfrm>
        </p:spPr>
        <p:txBody>
          <a:bodyPr/>
          <a:lstStyle/>
          <a:p>
            <a:r>
              <a:rPr lang="en-US" dirty="0"/>
              <a:t>Enhance &amp; Support First Nations</a:t>
            </a:r>
          </a:p>
        </p:txBody>
      </p:sp>
    </p:spTree>
    <p:extLst>
      <p:ext uri="{BB962C8B-B14F-4D97-AF65-F5344CB8AC3E}">
        <p14:creationId xmlns:p14="http://schemas.microsoft.com/office/powerpoint/2010/main" val="14382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A295-E686-B7EB-C77E-56A09511F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 &amp; Support First 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D7370-48D9-4E11-D213-CB23FD65D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09024"/>
            <a:ext cx="7584474" cy="364883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Provide non-political information to Communities and Chiefs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Create culturally appropriate Training, Operations, and Trainers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Resource Pool 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6"/>
                </a:solidFill>
              </a:rPr>
              <a:t>Connect with Service Providers</a:t>
            </a:r>
          </a:p>
          <a:p>
            <a:pPr lvl="1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6"/>
                </a:solidFill>
              </a:rPr>
              <a:t>Train the Trainer in Emergency Management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Assist with Funding tools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Build Capacity, Youth Empowerment, Reduce 3</a:t>
            </a:r>
            <a:r>
              <a:rPr lang="en-US" sz="1400" baseline="30000" dirty="0">
                <a:solidFill>
                  <a:schemeClr val="accent6"/>
                </a:solidFill>
              </a:rPr>
              <a:t>rd</a:t>
            </a:r>
            <a:r>
              <a:rPr lang="en-US" sz="1400" dirty="0">
                <a:solidFill>
                  <a:schemeClr val="accent6"/>
                </a:solidFill>
              </a:rPr>
              <a:t> Party Impact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Direct link to EMO, MNRF, ISC, and IAO in regard to Emergency Management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solidFill>
                  <a:schemeClr val="accent6"/>
                </a:solidFill>
              </a:rPr>
              <a:t>Identify funding streams and as well shortcomings of funding scopes from the Federal and Provincial Policy</a:t>
            </a:r>
          </a:p>
        </p:txBody>
      </p:sp>
    </p:spTree>
    <p:extLst>
      <p:ext uri="{BB962C8B-B14F-4D97-AF65-F5344CB8AC3E}">
        <p14:creationId xmlns:p14="http://schemas.microsoft.com/office/powerpoint/2010/main" val="16999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4829-B04F-1B57-C970-3B6B3399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B6528-4DB5-EE94-0C88-722ED88A7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243899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Provide First Nation Communities with a portal of resources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Establish a Community/Chiefs advisory committee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Build up Membership once the Association is officially launched</a:t>
            </a:r>
          </a:p>
        </p:txBody>
      </p:sp>
    </p:spTree>
    <p:extLst>
      <p:ext uri="{BB962C8B-B14F-4D97-AF65-F5344CB8AC3E}">
        <p14:creationId xmlns:p14="http://schemas.microsoft.com/office/powerpoint/2010/main" val="4127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D1B1-AD0A-B941-B2F0-4E2A346D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4774C-69A3-67EE-A269-926BDD5C9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72582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Developing the Governance of the Group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Establish funding (every member volunteers their time)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Create Sub Committees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accent6"/>
                </a:solidFill>
              </a:rPr>
              <a:t>HIRA’s for social threats within emergencies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accent6"/>
                </a:solidFill>
              </a:rPr>
              <a:t>Develop training material with Indigenous Content along with ISC and EMO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accent6"/>
                </a:solidFill>
              </a:rPr>
              <a:t>Evacuation Risk Assessment Tool </a:t>
            </a:r>
          </a:p>
          <a:p>
            <a:pPr lvl="1">
              <a:lnSpc>
                <a:spcPct val="114000"/>
              </a:lnSpc>
            </a:pPr>
            <a:r>
              <a:rPr lang="en-US" dirty="0">
                <a:solidFill>
                  <a:schemeClr val="accent6"/>
                </a:solidFill>
              </a:rPr>
              <a:t>Policy Development </a:t>
            </a:r>
          </a:p>
          <a:p>
            <a:pPr marL="571500" lvl="1" indent="0">
              <a:lnSpc>
                <a:spcPct val="114000"/>
              </a:lnSpc>
              <a:buNone/>
            </a:pP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Verdana"/>
              <a:buNone/>
            </a:pPr>
            <a:r>
              <a:rPr lang="en-CA" dirty="0"/>
              <a:t>Future </a:t>
            </a:r>
            <a:endParaRPr dirty="0"/>
          </a:p>
        </p:txBody>
      </p:sp>
      <p:sp>
        <p:nvSpPr>
          <p:cNvPr id="239" name="Google Shape;239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6711264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58800" indent="-457200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FNERA is a new and upcoming association, the Federal and Provincial Governments are seeking input and collaboration on emergency management projects with First Nations.</a:t>
            </a:r>
          </a:p>
          <a:p>
            <a:pPr marL="558800" indent="-457200">
              <a:lnSpc>
                <a:spcPct val="114000"/>
              </a:lnSpc>
              <a:spcBef>
                <a:spcPts val="0"/>
              </a:spcBef>
            </a:pPr>
            <a:r>
              <a:rPr lang="en-US" sz="1800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As experts in this field, FNERA is looking to fill this gap and we would like to establish a Community/Chiefs Advisory Committee and Technical Expert Advisory Committee to help steer our group. </a:t>
            </a:r>
            <a:endParaRPr sz="1800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473792" y="2792354"/>
            <a:ext cx="6858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rPr lang="en-US" dirty="0"/>
              <a:t>Darrin Spence, Chair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473792" y="3525441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>
                <a:solidFill>
                  <a:schemeClr val="accent2"/>
                </a:solidFill>
                <a:hlinkClick r:id="rId3"/>
              </a:rPr>
              <a:t>dspence@fnera.ca</a:t>
            </a:r>
            <a:endParaRPr lang="en-US" sz="1400"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>
                <a:solidFill>
                  <a:schemeClr val="accent2"/>
                </a:solidFill>
              </a:rPr>
              <a:t>(</a:t>
            </a:r>
            <a:r>
              <a:rPr lang="en-US" sz="1400">
                <a:solidFill>
                  <a:schemeClr val="accent2"/>
                </a:solidFill>
              </a:rPr>
              <a:t>807) 632-8239</a:t>
            </a:r>
            <a:endParaRPr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BDFF6D-0F16-F498-95B9-C8AA9A53CF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458" y="2944688"/>
            <a:ext cx="627203" cy="6272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C5DB9A-32AB-6DB2-AE57-E87B49394B36}"/>
              </a:ext>
            </a:extLst>
          </p:cNvPr>
          <p:cNvSpPr txBox="1"/>
          <p:nvPr/>
        </p:nvSpPr>
        <p:spPr>
          <a:xfrm>
            <a:off x="2747148" y="2987353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Like</a:t>
            </a:r>
          </a:p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 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F440C4-DBB9-BBD2-B81D-8B826D720190}"/>
              </a:ext>
            </a:extLst>
          </p:cNvPr>
          <p:cNvGrpSpPr/>
          <p:nvPr/>
        </p:nvGrpSpPr>
        <p:grpSpPr>
          <a:xfrm>
            <a:off x="1056431" y="2598034"/>
            <a:ext cx="1104900" cy="1412677"/>
            <a:chOff x="1056431" y="2598034"/>
            <a:chExt cx="1104900" cy="14126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004F7A-C126-0688-4577-58DFB98FA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6431" y="2598034"/>
              <a:ext cx="1104900" cy="11049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BA9358-3240-F3E9-06A4-FE0F34CC3B73}"/>
                </a:ext>
              </a:extLst>
            </p:cNvPr>
            <p:cNvSpPr txBox="1"/>
            <p:nvPr/>
          </p:nvSpPr>
          <p:spPr>
            <a:xfrm>
              <a:off x="1105377" y="3702934"/>
              <a:ext cx="10070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fnera.ca</a:t>
              </a:r>
              <a:endPara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50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EBC2-5F2C-53E1-6282-FC1A97B4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26" y="2742346"/>
            <a:ext cx="6457950" cy="1388930"/>
          </a:xfrm>
        </p:spPr>
        <p:txBody>
          <a:bodyPr/>
          <a:lstStyle/>
          <a:p>
            <a:r>
              <a:rPr lang="en-US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548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17EB-5545-A582-C4F1-32FABF5F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NOEMWG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45D2F-0554-D3FA-65E5-E63321E50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230247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After the February 2019 Provincial Planning Session hosted by EMO, Indigenous representatives of PTO’s and Tribal Councils developed a Working Group to come together on current Indigenous Emergency Management issues in the Northwestern Region of Ontario.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The Northwest Emergency Management Working Group evolved to include All Ontario Regions creating a unified representation.</a:t>
            </a:r>
          </a:p>
        </p:txBody>
      </p:sp>
    </p:spTree>
    <p:extLst>
      <p:ext uri="{BB962C8B-B14F-4D97-AF65-F5344CB8AC3E}">
        <p14:creationId xmlns:p14="http://schemas.microsoft.com/office/powerpoint/2010/main" val="18903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5556B-23F3-ECB8-C521-A9F977C4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A8BE6-19F5-86FD-1969-B0FF81D8C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at a conference&#10;&#10;Description automatically generated with medium confidence">
            <a:extLst>
              <a:ext uri="{FF2B5EF4-FFF2-40B4-BE49-F238E27FC236}">
                <a16:creationId xmlns:a16="http://schemas.microsoft.com/office/drawing/2014/main" id="{D101821D-59DF-5566-011D-EA6C301AA0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1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7CBD3-FB16-2E87-6786-E3209DD71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295" y="1525013"/>
            <a:ext cx="3315541" cy="2989050"/>
          </a:xfrm>
        </p:spPr>
        <p:txBody>
          <a:bodyPr>
            <a:normAutofit fontScale="85000" lnSpcReduction="20000"/>
          </a:bodyPr>
          <a:lstStyle/>
          <a:p>
            <a:pPr marL="114300" indent="0">
              <a:lnSpc>
                <a:spcPct val="120000"/>
              </a:lnSpc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The First Nation Emergency Response Association was founded by the following representatives in response to multiple natural disaster emergencies throughout Indigenous Communities in the Province of Ontario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/>
              </a:rPr>
              <a:t>. The board is primarily composed of EMCs and industry practitioners who possess firsthand experience in the field.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Times New Roman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564EB7F-65BB-B226-A3E1-C84D0AF1B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861" y="1746598"/>
            <a:ext cx="775114" cy="775114"/>
          </a:xfrm>
          <a:prstGeom prst="rect">
            <a:avLst/>
          </a:prstGeom>
        </p:spPr>
      </p:pic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394FB98-3D7B-3020-CF31-06E395E35C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550" y="2810887"/>
            <a:ext cx="775114" cy="775114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87BDDD8-E98B-229E-5835-63B1755EA3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537" y="2801449"/>
            <a:ext cx="775114" cy="77511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C7A33C7-7CF2-64C4-8B89-BD95C45D59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318" y="783311"/>
            <a:ext cx="1860401" cy="74170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F90E8AE-C9ED-4557-3D29-8DFADA6E01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977" y="1678894"/>
            <a:ext cx="935922" cy="93592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BBD5A6E-B020-8006-D197-CE22DA9062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399" y="587704"/>
            <a:ext cx="1033765" cy="1014468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4A6A761-57D8-476E-1F1B-AED11172CF5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51" y="3586001"/>
            <a:ext cx="1799311" cy="11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87853-9B71-A017-EE20-E070F1CD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8403D-1BFC-C872-51B3-60FA4E52E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53D26BE5-3D8D-FB5E-07FC-428CE2CFED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3"/>
            <a:ext cx="9144825" cy="514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386D-E92C-A4AE-E3CB-1B811E205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FNERA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BB39A-1774-5052-7E28-B6B31AA8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189058" cy="32635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FNERA is incorporated as a National not-for-profit 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The importance of regional partnership has been made apparent in all Four Pillars of Emergency Management.</a:t>
            </a:r>
          </a:p>
          <a:p>
            <a:pPr>
              <a:lnSpc>
                <a:spcPct val="114000"/>
              </a:lnSpc>
            </a:pPr>
            <a:r>
              <a:rPr lang="en-US" sz="1800" dirty="0">
                <a:solidFill>
                  <a:schemeClr val="accent6"/>
                </a:solidFill>
              </a:rPr>
              <a:t>The key outcome of FNERA is to facilitate respectful dialogue and representation where Indigenous Communities are impacted and discuss emergency planning for all emergencies in Indigenous communities in Ontario.</a:t>
            </a:r>
          </a:p>
        </p:txBody>
      </p:sp>
    </p:spTree>
    <p:extLst>
      <p:ext uri="{BB962C8B-B14F-4D97-AF65-F5344CB8AC3E}">
        <p14:creationId xmlns:p14="http://schemas.microsoft.com/office/powerpoint/2010/main" val="13449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FNERA">
  <a:themeElements>
    <a:clrScheme name="FNERA">
      <a:dk1>
        <a:srgbClr val="231114"/>
      </a:dk1>
      <a:lt1>
        <a:srgbClr val="FFFFFF"/>
      </a:lt1>
      <a:dk2>
        <a:srgbClr val="301515"/>
      </a:dk2>
      <a:lt2>
        <a:srgbClr val="EBEAEA"/>
      </a:lt2>
      <a:accent1>
        <a:srgbClr val="96242B"/>
      </a:accent1>
      <a:accent2>
        <a:srgbClr val="153D4B"/>
      </a:accent2>
      <a:accent3>
        <a:srgbClr val="B07932"/>
      </a:accent3>
      <a:accent4>
        <a:srgbClr val="D7CC3C"/>
      </a:accent4>
      <a:accent5>
        <a:srgbClr val="9A594D"/>
      </a:accent5>
      <a:accent6>
        <a:srgbClr val="434143"/>
      </a:accent6>
      <a:hlink>
        <a:srgbClr val="A2B2C0"/>
      </a:hlink>
      <a:folHlink>
        <a:srgbClr val="D0B1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4F5DB9F0EFB438838633D3D3C15B8" ma:contentTypeVersion="16" ma:contentTypeDescription="Create a new document." ma:contentTypeScope="" ma:versionID="1b15e146dd7714f2d5dcf18563929c34">
  <xsd:schema xmlns:xsd="http://www.w3.org/2001/XMLSchema" xmlns:xs="http://www.w3.org/2001/XMLSchema" xmlns:p="http://schemas.microsoft.com/office/2006/metadata/properties" xmlns:ns2="40cc7fa8-84e5-448e-ae7a-47e8d4996491" xmlns:ns3="b559b0e0-9212-46a0-b3de-39b777f81522" targetNamespace="http://schemas.microsoft.com/office/2006/metadata/properties" ma:root="true" ma:fieldsID="27e97a9b6377789299bdb8fc26e42c2e" ns2:_="" ns3:_="">
    <xsd:import namespace="40cc7fa8-84e5-448e-ae7a-47e8d4996491"/>
    <xsd:import namespace="b559b0e0-9212-46a0-b3de-39b777f81522"/>
    <xsd:element name="properties">
      <xsd:complexType>
        <xsd:sequence>
          <xsd:element name="documentManagement">
            <xsd:complexType>
              <xsd:all>
                <xsd:element ref="ns2:Polaris_x0023_" minOccurs="0"/>
                <xsd:element ref="ns2:Opportunity_x0023_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c7fa8-84e5-448e-ae7a-47e8d4996491" elementFormDefault="qualified">
    <xsd:import namespace="http://schemas.microsoft.com/office/2006/documentManagement/types"/>
    <xsd:import namespace="http://schemas.microsoft.com/office/infopath/2007/PartnerControls"/>
    <xsd:element name="Polaris_x0023_" ma:index="8" nillable="true" ma:displayName="Polaris #" ma:format="Dropdown" ma:internalName="Polaris_x0023_">
      <xsd:simpleType>
        <xsd:restriction base="dms:Note">
          <xsd:maxLength value="255"/>
        </xsd:restriction>
      </xsd:simpleType>
    </xsd:element>
    <xsd:element name="Opportunity_x0023_" ma:index="9" nillable="true" ma:displayName="Opportunity #" ma:format="Dropdown" ma:internalName="Opportunity_x0023_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83b7034-6acb-4a3b-925f-eb080a5d50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9b0e0-9212-46a0-b3de-39b777f815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da357cf-8b75-474a-aa06-0e764647acb3}" ma:internalName="TaxCatchAll" ma:showField="CatchAllData" ma:web="b559b0e0-9212-46a0-b3de-39b777f815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cc7fa8-84e5-448e-ae7a-47e8d4996491">
      <Terms xmlns="http://schemas.microsoft.com/office/infopath/2007/PartnerControls"/>
    </lcf76f155ced4ddcb4097134ff3c332f>
    <TaxCatchAll xmlns="b559b0e0-9212-46a0-b3de-39b777f81522" xsi:nil="true"/>
    <Polaris_x0023_ xmlns="40cc7fa8-84e5-448e-ae7a-47e8d4996491" xsi:nil="true"/>
    <Opportunity_x0023_ xmlns="40cc7fa8-84e5-448e-ae7a-47e8d4996491" xsi:nil="true"/>
  </documentManagement>
</p:properties>
</file>

<file path=customXml/itemProps1.xml><?xml version="1.0" encoding="utf-8"?>
<ds:datastoreItem xmlns:ds="http://schemas.openxmlformats.org/officeDocument/2006/customXml" ds:itemID="{E2EF6C65-488F-45C5-8770-8222577AB54C}"/>
</file>

<file path=customXml/itemProps2.xml><?xml version="1.0" encoding="utf-8"?>
<ds:datastoreItem xmlns:ds="http://schemas.openxmlformats.org/officeDocument/2006/customXml" ds:itemID="{9C7D62A2-AE31-4F94-937F-06C3C6D20C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693085-22CA-48A7-B703-2B484177496C}">
  <ds:schemaRefs>
    <ds:schemaRef ds:uri="http://schemas.microsoft.com/office/2006/metadata/properties"/>
    <ds:schemaRef ds:uri="749d25c0-4f97-420e-b245-dde85e1d3e42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46ec1d7-c2db-4f7e-8f2c-4608ab074e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17207</TotalTime>
  <Words>925</Words>
  <Application>Microsoft Macintosh PowerPoint</Application>
  <PresentationFormat>On-screen Show (16:9)</PresentationFormat>
  <Paragraphs>111</Paragraphs>
  <Slides>30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Georgia</vt:lpstr>
      <vt:lpstr>Verdana</vt:lpstr>
      <vt:lpstr>FNERA</vt:lpstr>
      <vt:lpstr>PowerPoint Presentation</vt:lpstr>
      <vt:lpstr>Leadership Transition</vt:lpstr>
      <vt:lpstr>Darrin Spence, Chair</vt:lpstr>
      <vt:lpstr>History</vt:lpstr>
      <vt:lpstr>NOEMWG</vt:lpstr>
      <vt:lpstr>PowerPoint Presentation</vt:lpstr>
      <vt:lpstr>PowerPoint Presentation</vt:lpstr>
      <vt:lpstr>PowerPoint Presentation</vt:lpstr>
      <vt:lpstr>FNERA Context</vt:lpstr>
      <vt:lpstr>Our Mission is to Support First Nations-Led Emergency Management</vt:lpstr>
      <vt:lpstr>PowerPoint Presentation</vt:lpstr>
      <vt:lpstr>PowerPoint Presentation</vt:lpstr>
      <vt:lpstr>Mandate</vt:lpstr>
      <vt:lpstr>Members</vt:lpstr>
      <vt:lpstr>Current Membership</vt:lpstr>
      <vt:lpstr>Board of Directors</vt:lpstr>
      <vt:lpstr>Invitees</vt:lpstr>
      <vt:lpstr>PowerPoint Presentation</vt:lpstr>
      <vt:lpstr>PowerPoint Presentation</vt:lpstr>
      <vt:lpstr>PowerPoint Presentation</vt:lpstr>
      <vt:lpstr>Evolution of Emergency Management</vt:lpstr>
      <vt:lpstr>Evolution of Emergency Management</vt:lpstr>
      <vt:lpstr>Evolution of Emergency Management</vt:lpstr>
      <vt:lpstr>Evolution of Emergency Management</vt:lpstr>
      <vt:lpstr>Enhance &amp; Support First Nations</vt:lpstr>
      <vt:lpstr>Enhance &amp; Support First Nations</vt:lpstr>
      <vt:lpstr>Next Steps</vt:lpstr>
      <vt:lpstr>Current Projects</vt:lpstr>
      <vt:lpstr>Future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</dc:creator>
  <cp:lastModifiedBy>Krysta Piaskowski</cp:lastModifiedBy>
  <cp:revision>16</cp:revision>
  <dcterms:created xsi:type="dcterms:W3CDTF">2022-12-12T15:24:41Z</dcterms:created>
  <dcterms:modified xsi:type="dcterms:W3CDTF">2024-02-29T20:41:52Z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0x0101001C14F5DB9F0EFB438838633D3D3C15B8</vt:lpwstr>
  </property>
</Properties>
</file>