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sldIdLst>
    <p:sldId id="298" r:id="rId4"/>
    <p:sldId id="443" r:id="rId5"/>
    <p:sldId id="333" r:id="rId6"/>
    <p:sldId id="258" r:id="rId7"/>
    <p:sldId id="334" r:id="rId8"/>
    <p:sldId id="348" r:id="rId9"/>
    <p:sldId id="349" r:id="rId10"/>
    <p:sldId id="350" r:id="rId11"/>
    <p:sldId id="351" r:id="rId12"/>
    <p:sldId id="352" r:id="rId13"/>
    <p:sldId id="447" r:id="rId14"/>
    <p:sldId id="311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D54040-DDA4-966A-AB7A-A6799D40E49A}" name="Jonathan Dunn" initials="JD" userId="S::JDunn@afn.ca::d73d8c4d-cd20-46e6-ba3c-f0ecda8983a0" providerId="AD"/>
  <p188:author id="{3C67177E-18CC-0358-E031-4181DFEB6597}" name="Marie Frawley-Henry" initials="MFH" userId="S::MarieF@afn.ca::ec306f54-1db3-41c6-9051-174ac0b2a7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8A0D0-71C7-47AD-ADC2-65F842B1A3FA}" v="1" dt="2025-10-28T20:43:34.605"/>
    <p1510:client id="{D75C411F-8C4B-4408-BC0B-1D2EE5181EB4}" v="17" dt="2025-10-28T16:03:2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6" autoAdjust="0"/>
    <p:restoredTop sz="85343" autoAdjust="0"/>
  </p:normalViewPr>
  <p:slideViewPr>
    <p:cSldViewPr snapToGrid="0">
      <p:cViewPr varScale="1">
        <p:scale>
          <a:sx n="59" d="100"/>
          <a:sy n="59" d="100"/>
        </p:scale>
        <p:origin x="8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My community has an evacuation strategy that accounts for any specialized needs for transporting persons with disabilities</a:t>
            </a:r>
          </a:p>
        </c:rich>
      </c:tx>
      <c:layout>
        <c:manualLayout>
          <c:xMode val="edge"/>
          <c:yMode val="edge"/>
          <c:x val="0.10220565150649299"/>
          <c:y val="2.5995674076012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14% of respondents need a specialized evacuation strategy and their First Nation has this</c:v>
                </c:pt>
                <c:pt idx="1">
                  <c:v>36% of respondents need a specialized evacuation strategy and do not know if their First Nation has this</c:v>
                </c:pt>
                <c:pt idx="2">
                  <c:v>14% of respondents need a specialized evacuation strategy and their First Nation does not have 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36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14% of respondents need a specialized evacuation strategy and their First Nation has this</c:v>
                </c:pt>
                <c:pt idx="1">
                  <c:v>36% of respondents need a specialized evacuation strategy and do not know if their First Nation has this</c:v>
                </c:pt>
                <c:pt idx="2">
                  <c:v>14% of respondents need a specialized evacuation strategy and their First Nation does not have 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14% of respondents need a specialized evacuation strategy and their First Nation has this</c:v>
                </c:pt>
                <c:pt idx="1">
                  <c:v>36% of respondents need a specialized evacuation strategy and do not know if their First Nation has this</c:v>
                </c:pt>
                <c:pt idx="2">
                  <c:v>14% of respondents need a specialized evacuation strategy and their First Nation does not have 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 </a:t>
            </a:r>
            <a:r>
              <a:rPr lang="en-US" sz="2200" b="1" i="0" u="none" strike="noStrike" cap="none" normalizeH="0" baseline="0" dirty="0">
                <a:solidFill>
                  <a:schemeClr val="tx1"/>
                </a:solidFill>
                <a:effectLst/>
              </a:rPr>
              <a:t>There are additional funds allocated for providing additional supports required in the case of evacuation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19865914126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11% of respondents need additional funds or support for evacuation and their First Nation has this</c:v>
                </c:pt>
                <c:pt idx="1">
                  <c:v>40% of respondents need need additional funds or support for evacuation and do not know if their First Nation has this</c:v>
                </c:pt>
                <c:pt idx="2">
                  <c:v>14% of respondents need need additional funds or support for evacuation and their First Nation does not have 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40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11% of respondents need additional funds or support for evacuation and their First Nation has this</c:v>
                </c:pt>
                <c:pt idx="1">
                  <c:v>40% of respondents need need additional funds or support for evacuation and do not know if their First Nation has this</c:v>
                </c:pt>
                <c:pt idx="2">
                  <c:v>14% of respondents need need additional funds or support for evacuation and their First Nation does not have 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11% of respondents need additional funds or support for evacuation and their First Nation has this</c:v>
                </c:pt>
                <c:pt idx="1">
                  <c:v>40% of respondents need need additional funds or support for evacuation and do not know if their First Nation has this</c:v>
                </c:pt>
                <c:pt idx="2">
                  <c:v>14% of respondents need need additional funds or support for evacuation and their First Nation does not have 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sz="2200" b="1" i="0" u="none" strike="noStrike" cap="none" normalizeH="0" baseline="0" dirty="0">
                <a:solidFill>
                  <a:schemeClr val="tx1"/>
                </a:solidFill>
                <a:effectLst/>
              </a:rPr>
              <a:t>My community has an emergency response team that is aware of any specialized needs for persons with disabilities (fire, ambulance, etc.)</a:t>
            </a:r>
            <a:endParaRPr lang="en-US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269516295864425"/>
          <c:y val="2.31026410320731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15% of respondents need emergency response teams to be aware of specialized needs and their First Nation has this</c:v>
                </c:pt>
                <c:pt idx="1">
                  <c:v>36% of respondents need emergency response to be aware of specialized needs and do not know if their First Nation has this</c:v>
                </c:pt>
                <c:pt idx="2">
                  <c:v>13% of respondents need emergency response teams to be aware of specialized needs and their First Nation does not have this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15% of respondents need emergency response teams to be aware of specialized needs and their First Nation has this</c:v>
                </c:pt>
                <c:pt idx="1">
                  <c:v>36% of respondents need emergency response to be aware of specialized needs and do not know if their First Nation has this</c:v>
                </c:pt>
                <c:pt idx="2">
                  <c:v>13% of respondents need emergency response teams to be aware of specialized needs and their First Nation does not have this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15% of respondents need emergency response teams to be aware of specialized needs and their First Nation has this</c:v>
                </c:pt>
                <c:pt idx="1">
                  <c:v>36% of respondents need emergency response to be aware of specialized needs and do not know if their First Nation has this</c:v>
                </c:pt>
                <c:pt idx="2">
                  <c:v>13% of respondents need emergency response teams to be aware of specialized needs and their First Nation does not have this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 sz="2200" b="1" i="0" u="none" strike="noStrike" cap="none" normalizeH="0" baseline="0" dirty="0">
                <a:effectLst/>
              </a:rPr>
              <a:t>Local police from the community are aware and take into account any specialized needs for persons with disabilities</a:t>
            </a:r>
            <a:endParaRPr lang="en-US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19865914126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49007029715691"/>
          <c:y val="0"/>
          <c:w val="0.51747113778609843"/>
          <c:h val="0.74451481101643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Respondents who need this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C-4841-BFB7-F12865738C97}"/>
              </c:ext>
            </c:extLst>
          </c:dPt>
          <c:dPt>
            <c:idx val="2"/>
            <c:invertIfNegative val="0"/>
            <c:bubble3D val="0"/>
            <c:spPr>
              <a:solidFill>
                <a:srgbClr val="9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C-4841-BFB7-F12865738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16% of respondents need local police to be aware of specialized needs and their First Nation has this</c:v>
                </c:pt>
                <c:pt idx="1">
                  <c:v>27% of respondents need local police to be aware of specialized needs and do not know if their First Nation has this</c:v>
                </c:pt>
                <c:pt idx="2">
                  <c:v>19% of respondents need  local police to be aware of specialized needs and their First Nation does not have 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41-BFB7-F12865738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16% of respondents need local police to be aware of specialized needs and their First Nation has this</c:v>
                </c:pt>
                <c:pt idx="1">
                  <c:v>27% of respondents need local police to be aware of specialized needs and do not know if their First Nation has this</c:v>
                </c:pt>
                <c:pt idx="2">
                  <c:v>19% of respondents need  local police to be aware of specialized needs and their First Nation does not have 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A1C-4841-BFB7-F12865738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^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16% of respondents need local police to be aware of specialized needs and their First Nation has this</c:v>
                </c:pt>
                <c:pt idx="1">
                  <c:v>27% of respondents need local police to be aware of specialized needs and do not know if their First Nation has this</c:v>
                </c:pt>
                <c:pt idx="2">
                  <c:v>19% of respondents need  local police to be aware of specialized needs and their First Nation does not have 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A1C-4841-BFB7-F12865738C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8686559"/>
        <c:axId val="288925263"/>
      </c:barChart>
      <c:catAx>
        <c:axId val="358686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25263"/>
        <c:crosses val="autoZero"/>
        <c:auto val="1"/>
        <c:lblAlgn val="ctr"/>
        <c:lblOffset val="100"/>
        <c:noMultiLvlLbl val="0"/>
      </c:catAx>
      <c:valAx>
        <c:axId val="28892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8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8458D-2BCF-486A-8AF8-5333E42731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F05CF5-9DF1-499C-8DFB-4CE68E59CFFD}" type="pres">
      <dgm:prSet presAssocID="{7958458D-2BCF-486A-8AF8-5333E42731C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18ACED1-3FC4-4F69-89BD-5FF751B15E33}" type="presOf" srcId="{7958458D-2BCF-486A-8AF8-5333E42731C3}" destId="{69F05CF5-9DF1-499C-8DFB-4CE68E59CF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B0106-B422-435A-9C41-5B789C9F947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052FD0-C392-4FC7-9FF8-E2DAB6B64ED5}">
      <dgm:prSet/>
      <dgm:spPr/>
      <dgm:t>
        <a:bodyPr/>
        <a:lstStyle/>
        <a:p>
          <a:endParaRPr lang="en-US" dirty="0"/>
        </a:p>
      </dgm:t>
    </dgm:pt>
    <dgm:pt modelId="{B7C341D0-937E-4E93-B8E7-C5FBAD1F60FF}" type="parTrans" cxnId="{61A6E6DD-5F8F-4E71-A49D-40B63AE455A0}">
      <dgm:prSet/>
      <dgm:spPr/>
      <dgm:t>
        <a:bodyPr/>
        <a:lstStyle/>
        <a:p>
          <a:endParaRPr lang="en-US"/>
        </a:p>
      </dgm:t>
    </dgm:pt>
    <dgm:pt modelId="{8C1081D4-C74A-4F40-8950-E9AF79A8B784}" type="sibTrans" cxnId="{61A6E6DD-5F8F-4E71-A49D-40B63AE455A0}">
      <dgm:prSet/>
      <dgm:spPr/>
      <dgm:t>
        <a:bodyPr/>
        <a:lstStyle/>
        <a:p>
          <a:endParaRPr lang="en-US"/>
        </a:p>
      </dgm:t>
    </dgm:pt>
    <dgm:pt modelId="{B50C2934-B81C-4BAE-9466-0EEB9623EF02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en-CA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2022, Canada submitted its joint 2</a:t>
          </a:r>
          <a:r>
            <a:rPr lang="en-CA" sz="2200" b="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nd</a:t>
          </a:r>
          <a:r>
            <a:rPr lang="en-CA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3</a:t>
          </a:r>
          <a:r>
            <a:rPr lang="en-CA" sz="2200" b="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rd</a:t>
          </a:r>
          <a:r>
            <a:rPr lang="en-CA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Periodic Report to the (CRPD). The AFN submitted a Shadow Report to the UN-CRPD in February 2025. </a:t>
          </a:r>
        </a:p>
        <a:p>
          <a:pPr>
            <a:lnSpc>
              <a:spcPts val="2400"/>
            </a:lnSpc>
          </a:pP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6019D-6B70-40D4-87DD-DF5E0A36B75C}" type="parTrans" cxnId="{71412210-622E-4BEB-809C-46741801E810}">
      <dgm:prSet/>
      <dgm:spPr/>
      <dgm:t>
        <a:bodyPr/>
        <a:lstStyle/>
        <a:p>
          <a:endParaRPr lang="en-US"/>
        </a:p>
      </dgm:t>
    </dgm:pt>
    <dgm:pt modelId="{C1A11E78-B1F9-4607-B5A2-283A66B11A3D}" type="sibTrans" cxnId="{71412210-622E-4BEB-809C-46741801E810}">
      <dgm:prSet/>
      <dgm:spPr/>
      <dgm:t>
        <a:bodyPr/>
        <a:lstStyle/>
        <a:p>
          <a:endParaRPr lang="en-US"/>
        </a:p>
      </dgm:t>
    </dgm:pt>
    <dgm:pt modelId="{3F707454-8157-4482-9483-2DB6D49D3F71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en-C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AFN report identifies four systemic barriers that Canada’s official report fails to address and advocates for key recommendations to build Distinct First Nations Accessibility Legislation (DFNAL).</a:t>
          </a:r>
          <a:endParaRPr lang="en-US" sz="2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DE270F-2F41-4496-8733-716E190B36C9}" type="parTrans" cxnId="{345F6D3F-3BE8-4481-9241-6E9A1FABF0BA}">
      <dgm:prSet/>
      <dgm:spPr/>
      <dgm:t>
        <a:bodyPr/>
        <a:lstStyle/>
        <a:p>
          <a:endParaRPr lang="en-US"/>
        </a:p>
      </dgm:t>
    </dgm:pt>
    <dgm:pt modelId="{340457FB-602C-4D8F-ACD8-04781BF1D3D5}" type="sibTrans" cxnId="{345F6D3F-3BE8-4481-9241-6E9A1FABF0BA}">
      <dgm:prSet/>
      <dgm:spPr/>
      <dgm:t>
        <a:bodyPr/>
        <a:lstStyle/>
        <a:p>
          <a:endParaRPr lang="en-US"/>
        </a:p>
      </dgm:t>
    </dgm:pt>
    <dgm:pt modelId="{58603E12-9856-4AA5-9D6E-FC6E8B0BC551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en-C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Barriers: Infrastructure Gap, Misdiagnosis, Lack of Disability Data for First Nations, &amp; Colonial Policies.</a:t>
          </a:r>
          <a:endParaRPr lang="en-US" sz="2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04FC96-7D78-4B83-80D1-F7301CDE6C81}" type="parTrans" cxnId="{EC77D5A2-CAFE-4698-881C-9398DC7206D1}">
      <dgm:prSet/>
      <dgm:spPr/>
      <dgm:t>
        <a:bodyPr/>
        <a:lstStyle/>
        <a:p>
          <a:endParaRPr lang="en-US"/>
        </a:p>
      </dgm:t>
    </dgm:pt>
    <dgm:pt modelId="{B04A1A00-9BDA-4A73-9491-8F1C5C62F145}" type="sibTrans" cxnId="{EC77D5A2-CAFE-4698-881C-9398DC7206D1}">
      <dgm:prSet/>
      <dgm:spPr/>
      <dgm:t>
        <a:bodyPr/>
        <a:lstStyle/>
        <a:p>
          <a:endParaRPr lang="en-US"/>
        </a:p>
      </dgm:t>
    </dgm:pt>
    <dgm:pt modelId="{A8C03051-6F73-4DA2-BD83-E892AC87C518}">
      <dgm:prSet custT="1"/>
      <dgm:spPr/>
      <dgm:t>
        <a:bodyPr/>
        <a:lstStyle/>
        <a:p>
          <a:endParaRPr lang="en-US" sz="2400" dirty="0"/>
        </a:p>
      </dgm:t>
    </dgm:pt>
    <dgm:pt modelId="{C60F76B9-783D-4674-BCCD-4CD19474AF38}" type="parTrans" cxnId="{A02996EB-CE9E-4FF7-A893-8515B1226A81}">
      <dgm:prSet/>
      <dgm:spPr/>
      <dgm:t>
        <a:bodyPr/>
        <a:lstStyle/>
        <a:p>
          <a:endParaRPr lang="en-US"/>
        </a:p>
      </dgm:t>
    </dgm:pt>
    <dgm:pt modelId="{8E279807-5AE7-449D-86F4-BDD537AE6E38}" type="sibTrans" cxnId="{A02996EB-CE9E-4FF7-A893-8515B1226A81}">
      <dgm:prSet/>
      <dgm:spPr/>
      <dgm:t>
        <a:bodyPr/>
        <a:lstStyle/>
        <a:p>
          <a:endParaRPr lang="en-US"/>
        </a:p>
      </dgm:t>
    </dgm:pt>
    <dgm:pt modelId="{9B0FFD4A-EC27-5948-98AA-E8AA00D10BDF}">
      <dgm:prSet custT="1"/>
      <dgm:spPr/>
      <dgm:t>
        <a:bodyPr/>
        <a:lstStyle/>
        <a:p>
          <a:pPr>
            <a:lnSpc>
              <a:spcPts val="24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CA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AFN report reflects several engagements with First Nations Persons with Disabilities (FNPWD), leadership, and technical experts and cross-sectorial disability policy collaboration. </a:t>
          </a:r>
          <a:endParaRPr lang="en-US" sz="22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81F217-71BE-0C4B-A9F5-45035166303D}" type="parTrans" cxnId="{F29B334D-23CA-1046-A010-5861E9DE2C1E}">
      <dgm:prSet/>
      <dgm:spPr/>
      <dgm:t>
        <a:bodyPr/>
        <a:lstStyle/>
        <a:p>
          <a:endParaRPr lang="en-US"/>
        </a:p>
      </dgm:t>
    </dgm:pt>
    <dgm:pt modelId="{087AEC68-165A-8848-B27B-23BA67CD870E}" type="sibTrans" cxnId="{F29B334D-23CA-1046-A010-5861E9DE2C1E}">
      <dgm:prSet/>
      <dgm:spPr/>
      <dgm:t>
        <a:bodyPr/>
        <a:lstStyle/>
        <a:p>
          <a:endParaRPr lang="en-US"/>
        </a:p>
      </dgm:t>
    </dgm:pt>
    <dgm:pt modelId="{81CA553C-1202-D94B-A21A-AE307D61E30E}" type="pres">
      <dgm:prSet presAssocID="{310B0106-B422-435A-9C41-5B789C9F9479}" presName="vert0" presStyleCnt="0">
        <dgm:presLayoutVars>
          <dgm:dir/>
          <dgm:animOne val="branch"/>
          <dgm:animLvl val="lvl"/>
        </dgm:presLayoutVars>
      </dgm:prSet>
      <dgm:spPr/>
    </dgm:pt>
    <dgm:pt modelId="{CB471DF6-B814-2241-AB69-737F4FD6ED5A}" type="pres">
      <dgm:prSet presAssocID="{85052FD0-C392-4FC7-9FF8-E2DAB6B64ED5}" presName="thickLine" presStyleLbl="alignNode1" presStyleIdx="0" presStyleCnt="1"/>
      <dgm:spPr/>
    </dgm:pt>
    <dgm:pt modelId="{E961D3F3-2CA4-6B49-9695-F33FB9FDA3D5}" type="pres">
      <dgm:prSet presAssocID="{85052FD0-C392-4FC7-9FF8-E2DAB6B64ED5}" presName="horz1" presStyleCnt="0"/>
      <dgm:spPr/>
    </dgm:pt>
    <dgm:pt modelId="{A1F6D281-6609-4147-A69B-08DBF1559D4E}" type="pres">
      <dgm:prSet presAssocID="{85052FD0-C392-4FC7-9FF8-E2DAB6B64ED5}" presName="tx1" presStyleLbl="revTx" presStyleIdx="0" presStyleCnt="6" custFlipHor="1" custScaleX="20445"/>
      <dgm:spPr/>
    </dgm:pt>
    <dgm:pt modelId="{D0FC61A0-B5C5-364D-8CD7-90F902036941}" type="pres">
      <dgm:prSet presAssocID="{85052FD0-C392-4FC7-9FF8-E2DAB6B64ED5}" presName="vert1" presStyleCnt="0"/>
      <dgm:spPr/>
    </dgm:pt>
    <dgm:pt modelId="{63478FA5-60A3-C443-ACF6-26A9F656ADD5}" type="pres">
      <dgm:prSet presAssocID="{B50C2934-B81C-4BAE-9466-0EEB9623EF02}" presName="vertSpace2a" presStyleCnt="0"/>
      <dgm:spPr/>
    </dgm:pt>
    <dgm:pt modelId="{D08C2EA8-D408-7747-AA01-3130E5135177}" type="pres">
      <dgm:prSet presAssocID="{B50C2934-B81C-4BAE-9466-0EEB9623EF02}" presName="horz2" presStyleCnt="0"/>
      <dgm:spPr/>
    </dgm:pt>
    <dgm:pt modelId="{DFE3432E-05B7-1A44-A152-DC9C62DD79ED}" type="pres">
      <dgm:prSet presAssocID="{B50C2934-B81C-4BAE-9466-0EEB9623EF02}" presName="horzSpace2" presStyleCnt="0"/>
      <dgm:spPr/>
    </dgm:pt>
    <dgm:pt modelId="{8AC4251B-D6A4-8943-8877-B91063967F35}" type="pres">
      <dgm:prSet presAssocID="{B50C2934-B81C-4BAE-9466-0EEB9623EF02}" presName="tx2" presStyleLbl="revTx" presStyleIdx="1" presStyleCnt="6" custScaleX="127389" custScaleY="169407" custLinFactNeighborY="12787"/>
      <dgm:spPr/>
    </dgm:pt>
    <dgm:pt modelId="{109F1E7A-34E6-8B4A-87C4-DD57D169DC9C}" type="pres">
      <dgm:prSet presAssocID="{B50C2934-B81C-4BAE-9466-0EEB9623EF02}" presName="vert2" presStyleCnt="0"/>
      <dgm:spPr/>
    </dgm:pt>
    <dgm:pt modelId="{290257B9-0DC6-2446-9DD2-F8EF4C6D3BB6}" type="pres">
      <dgm:prSet presAssocID="{B50C2934-B81C-4BAE-9466-0EEB9623EF02}" presName="thinLine2b" presStyleLbl="callout" presStyleIdx="0" presStyleCnt="5"/>
      <dgm:spPr/>
    </dgm:pt>
    <dgm:pt modelId="{26261E6A-66A8-C645-B78A-83C3B33ADB7C}" type="pres">
      <dgm:prSet presAssocID="{B50C2934-B81C-4BAE-9466-0EEB9623EF02}" presName="vertSpace2b" presStyleCnt="0"/>
      <dgm:spPr/>
    </dgm:pt>
    <dgm:pt modelId="{95DCAF6A-A326-C34B-B538-28231DD1CF78}" type="pres">
      <dgm:prSet presAssocID="{9B0FFD4A-EC27-5948-98AA-E8AA00D10BDF}" presName="horz2" presStyleCnt="0"/>
      <dgm:spPr/>
    </dgm:pt>
    <dgm:pt modelId="{B308A2C8-3EE1-754F-B2EE-F4486A8DE2C2}" type="pres">
      <dgm:prSet presAssocID="{9B0FFD4A-EC27-5948-98AA-E8AA00D10BDF}" presName="horzSpace2" presStyleCnt="0"/>
      <dgm:spPr/>
    </dgm:pt>
    <dgm:pt modelId="{C6581874-2E32-5348-B3EC-2BE3B1B2D21D}" type="pres">
      <dgm:prSet presAssocID="{9B0FFD4A-EC27-5948-98AA-E8AA00D10BDF}" presName="tx2" presStyleLbl="revTx" presStyleIdx="2" presStyleCnt="6" custScaleX="141389" custScaleY="201096" custLinFactNeighborX="-1956" custLinFactNeighborY="33823"/>
      <dgm:spPr/>
    </dgm:pt>
    <dgm:pt modelId="{4AA01EDD-5545-3048-9D6D-4E4EA55341CC}" type="pres">
      <dgm:prSet presAssocID="{9B0FFD4A-EC27-5948-98AA-E8AA00D10BDF}" presName="vert2" presStyleCnt="0"/>
      <dgm:spPr/>
    </dgm:pt>
    <dgm:pt modelId="{6B510F34-C27B-7040-9FA1-7A8F907251FA}" type="pres">
      <dgm:prSet presAssocID="{9B0FFD4A-EC27-5948-98AA-E8AA00D10BDF}" presName="thinLine2b" presStyleLbl="callout" presStyleIdx="1" presStyleCnt="5"/>
      <dgm:spPr/>
    </dgm:pt>
    <dgm:pt modelId="{0433247E-741E-2E47-8007-B1CD20CA0F1E}" type="pres">
      <dgm:prSet presAssocID="{9B0FFD4A-EC27-5948-98AA-E8AA00D10BDF}" presName="vertSpace2b" presStyleCnt="0"/>
      <dgm:spPr/>
    </dgm:pt>
    <dgm:pt modelId="{0412717A-E73E-9044-9B4E-3C09DD86B05B}" type="pres">
      <dgm:prSet presAssocID="{3F707454-8157-4482-9483-2DB6D49D3F71}" presName="horz2" presStyleCnt="0"/>
      <dgm:spPr/>
    </dgm:pt>
    <dgm:pt modelId="{3000C2B9-54E1-944E-A4FC-2360C719D8BF}" type="pres">
      <dgm:prSet presAssocID="{3F707454-8157-4482-9483-2DB6D49D3F71}" presName="horzSpace2" presStyleCnt="0"/>
      <dgm:spPr/>
    </dgm:pt>
    <dgm:pt modelId="{2AE33141-30BF-1743-BC04-1022D8F5D87A}" type="pres">
      <dgm:prSet presAssocID="{3F707454-8157-4482-9483-2DB6D49D3F71}" presName="tx2" presStyleLbl="revTx" presStyleIdx="3" presStyleCnt="6" custScaleX="134619" custScaleY="241693" custLinFactNeighborX="-2553" custLinFactNeighborY="6317"/>
      <dgm:spPr/>
    </dgm:pt>
    <dgm:pt modelId="{D0F96F1A-DEC8-0645-A169-B37227325344}" type="pres">
      <dgm:prSet presAssocID="{3F707454-8157-4482-9483-2DB6D49D3F71}" presName="vert2" presStyleCnt="0"/>
      <dgm:spPr/>
    </dgm:pt>
    <dgm:pt modelId="{CD474DB9-460C-0941-8A8C-927B3542CBE2}" type="pres">
      <dgm:prSet presAssocID="{3F707454-8157-4482-9483-2DB6D49D3F71}" presName="thinLine2b" presStyleLbl="callout" presStyleIdx="2" presStyleCnt="5"/>
      <dgm:spPr/>
    </dgm:pt>
    <dgm:pt modelId="{148D8E1E-CBAE-B44A-86DD-E1AFD5D3DE20}" type="pres">
      <dgm:prSet presAssocID="{3F707454-8157-4482-9483-2DB6D49D3F71}" presName="vertSpace2b" presStyleCnt="0"/>
      <dgm:spPr/>
    </dgm:pt>
    <dgm:pt modelId="{66AFFFCE-6E42-534C-90FE-10497B36808A}" type="pres">
      <dgm:prSet presAssocID="{58603E12-9856-4AA5-9D6E-FC6E8B0BC551}" presName="horz2" presStyleCnt="0"/>
      <dgm:spPr/>
    </dgm:pt>
    <dgm:pt modelId="{9CD42C44-BFA9-8E45-8E04-7BE3F9733696}" type="pres">
      <dgm:prSet presAssocID="{58603E12-9856-4AA5-9D6E-FC6E8B0BC551}" presName="horzSpace2" presStyleCnt="0"/>
      <dgm:spPr/>
    </dgm:pt>
    <dgm:pt modelId="{2AB65EDF-5995-3D4A-9A98-31F1319ABD5F}" type="pres">
      <dgm:prSet presAssocID="{58603E12-9856-4AA5-9D6E-FC6E8B0BC551}" presName="tx2" presStyleLbl="revTx" presStyleIdx="4" presStyleCnt="6" custScaleX="141789" custScaleY="155151" custLinFactNeighborX="-1464" custLinFactNeighborY="9108"/>
      <dgm:spPr/>
    </dgm:pt>
    <dgm:pt modelId="{69A34A44-DA1A-FB4B-A69F-473D2AA5E665}" type="pres">
      <dgm:prSet presAssocID="{58603E12-9856-4AA5-9D6E-FC6E8B0BC551}" presName="vert2" presStyleCnt="0"/>
      <dgm:spPr/>
    </dgm:pt>
    <dgm:pt modelId="{46B034C6-DCA5-1D4B-9682-E31DF3A117E9}" type="pres">
      <dgm:prSet presAssocID="{58603E12-9856-4AA5-9D6E-FC6E8B0BC551}" presName="thinLine2b" presStyleLbl="callout" presStyleIdx="3" presStyleCnt="5"/>
      <dgm:spPr/>
    </dgm:pt>
    <dgm:pt modelId="{1D526563-13EF-8B4D-819F-4D17A8A0F9D9}" type="pres">
      <dgm:prSet presAssocID="{58603E12-9856-4AA5-9D6E-FC6E8B0BC551}" presName="vertSpace2b" presStyleCnt="0"/>
      <dgm:spPr/>
    </dgm:pt>
    <dgm:pt modelId="{5A4BB8CC-EB06-814D-87B9-E6F8AA7DDD4F}" type="pres">
      <dgm:prSet presAssocID="{A8C03051-6F73-4DA2-BD83-E892AC87C518}" presName="horz2" presStyleCnt="0"/>
      <dgm:spPr/>
    </dgm:pt>
    <dgm:pt modelId="{D49EBA59-1FEC-0E4C-8C7C-FF3327FA66B5}" type="pres">
      <dgm:prSet presAssocID="{A8C03051-6F73-4DA2-BD83-E892AC87C518}" presName="horzSpace2" presStyleCnt="0"/>
      <dgm:spPr/>
    </dgm:pt>
    <dgm:pt modelId="{8DFE1E18-A13A-D346-B623-51007CF0A8B6}" type="pres">
      <dgm:prSet presAssocID="{A8C03051-6F73-4DA2-BD83-E892AC87C518}" presName="tx2" presStyleLbl="revTx" presStyleIdx="5" presStyleCnt="6" custScaleY="130110"/>
      <dgm:spPr/>
    </dgm:pt>
    <dgm:pt modelId="{2D146248-656D-9041-86C0-811B035B751F}" type="pres">
      <dgm:prSet presAssocID="{A8C03051-6F73-4DA2-BD83-E892AC87C518}" presName="vert2" presStyleCnt="0"/>
      <dgm:spPr/>
    </dgm:pt>
    <dgm:pt modelId="{6D88CEB1-1CD2-EB46-A026-8B070DC14BAD}" type="pres">
      <dgm:prSet presAssocID="{A8C03051-6F73-4DA2-BD83-E892AC87C518}" presName="thinLine2b" presStyleLbl="callout" presStyleIdx="4" presStyleCnt="5"/>
      <dgm:spPr/>
    </dgm:pt>
    <dgm:pt modelId="{2B0D2170-6B1A-A745-BF09-87032A7149A9}" type="pres">
      <dgm:prSet presAssocID="{A8C03051-6F73-4DA2-BD83-E892AC87C518}" presName="vertSpace2b" presStyleCnt="0"/>
      <dgm:spPr/>
    </dgm:pt>
  </dgm:ptLst>
  <dgm:cxnLst>
    <dgm:cxn modelId="{71412210-622E-4BEB-809C-46741801E810}" srcId="{85052FD0-C392-4FC7-9FF8-E2DAB6B64ED5}" destId="{B50C2934-B81C-4BAE-9466-0EEB9623EF02}" srcOrd="0" destOrd="0" parTransId="{0606019D-6B70-40D4-87DD-DF5E0A36B75C}" sibTransId="{C1A11E78-B1F9-4607-B5A2-283A66B11A3D}"/>
    <dgm:cxn modelId="{31076523-8ADC-554F-8041-9EBB1CB630A7}" type="presOf" srcId="{B50C2934-B81C-4BAE-9466-0EEB9623EF02}" destId="{8AC4251B-D6A4-8943-8877-B91063967F35}" srcOrd="0" destOrd="0" presId="urn:microsoft.com/office/officeart/2008/layout/LinedList"/>
    <dgm:cxn modelId="{E39B8233-93FF-AE45-B2FF-861290CB6436}" type="presOf" srcId="{85052FD0-C392-4FC7-9FF8-E2DAB6B64ED5}" destId="{A1F6D281-6609-4147-A69B-08DBF1559D4E}" srcOrd="0" destOrd="0" presId="urn:microsoft.com/office/officeart/2008/layout/LinedList"/>
    <dgm:cxn modelId="{345F6D3F-3BE8-4481-9241-6E9A1FABF0BA}" srcId="{85052FD0-C392-4FC7-9FF8-E2DAB6B64ED5}" destId="{3F707454-8157-4482-9483-2DB6D49D3F71}" srcOrd="2" destOrd="0" parTransId="{7FDE270F-2F41-4496-8733-716E190B36C9}" sibTransId="{340457FB-602C-4D8F-ACD8-04781BF1D3D5}"/>
    <dgm:cxn modelId="{D9701565-9D74-2F40-B60D-F11A3088586F}" type="presOf" srcId="{9B0FFD4A-EC27-5948-98AA-E8AA00D10BDF}" destId="{C6581874-2E32-5348-B3EC-2BE3B1B2D21D}" srcOrd="0" destOrd="0" presId="urn:microsoft.com/office/officeart/2008/layout/LinedList"/>
    <dgm:cxn modelId="{F29B334D-23CA-1046-A010-5861E9DE2C1E}" srcId="{85052FD0-C392-4FC7-9FF8-E2DAB6B64ED5}" destId="{9B0FFD4A-EC27-5948-98AA-E8AA00D10BDF}" srcOrd="1" destOrd="0" parTransId="{BC81F217-71BE-0C4B-A9F5-45035166303D}" sibTransId="{087AEC68-165A-8848-B27B-23BA67CD870E}"/>
    <dgm:cxn modelId="{EC77D5A2-CAFE-4698-881C-9398DC7206D1}" srcId="{85052FD0-C392-4FC7-9FF8-E2DAB6B64ED5}" destId="{58603E12-9856-4AA5-9D6E-FC6E8B0BC551}" srcOrd="3" destOrd="0" parTransId="{4B04FC96-7D78-4B83-80D1-F7301CDE6C81}" sibTransId="{B04A1A00-9BDA-4A73-9491-8F1C5C62F145}"/>
    <dgm:cxn modelId="{3E6950CF-9FF1-CD4A-816A-347F4BA8A78D}" type="presOf" srcId="{A8C03051-6F73-4DA2-BD83-E892AC87C518}" destId="{8DFE1E18-A13A-D346-B623-51007CF0A8B6}" srcOrd="0" destOrd="0" presId="urn:microsoft.com/office/officeart/2008/layout/LinedList"/>
    <dgm:cxn modelId="{61A6E6DD-5F8F-4E71-A49D-40B63AE455A0}" srcId="{310B0106-B422-435A-9C41-5B789C9F9479}" destId="{85052FD0-C392-4FC7-9FF8-E2DAB6B64ED5}" srcOrd="0" destOrd="0" parTransId="{B7C341D0-937E-4E93-B8E7-C5FBAD1F60FF}" sibTransId="{8C1081D4-C74A-4F40-8950-E9AF79A8B784}"/>
    <dgm:cxn modelId="{1D74B2DF-DA2C-3642-A9E9-094117E1F318}" type="presOf" srcId="{3F707454-8157-4482-9483-2DB6D49D3F71}" destId="{2AE33141-30BF-1743-BC04-1022D8F5D87A}" srcOrd="0" destOrd="0" presId="urn:microsoft.com/office/officeart/2008/layout/LinedList"/>
    <dgm:cxn modelId="{A02996EB-CE9E-4FF7-A893-8515B1226A81}" srcId="{85052FD0-C392-4FC7-9FF8-E2DAB6B64ED5}" destId="{A8C03051-6F73-4DA2-BD83-E892AC87C518}" srcOrd="4" destOrd="0" parTransId="{C60F76B9-783D-4674-BCCD-4CD19474AF38}" sibTransId="{8E279807-5AE7-449D-86F4-BDD537AE6E38}"/>
    <dgm:cxn modelId="{DBE48EF1-2B4D-7246-8671-9C56C50D25C0}" type="presOf" srcId="{58603E12-9856-4AA5-9D6E-FC6E8B0BC551}" destId="{2AB65EDF-5995-3D4A-9A98-31F1319ABD5F}" srcOrd="0" destOrd="0" presId="urn:microsoft.com/office/officeart/2008/layout/LinedList"/>
    <dgm:cxn modelId="{8136E0F3-4533-CC40-B07C-9CA4A05DE01B}" type="presOf" srcId="{310B0106-B422-435A-9C41-5B789C9F9479}" destId="{81CA553C-1202-D94B-A21A-AE307D61E30E}" srcOrd="0" destOrd="0" presId="urn:microsoft.com/office/officeart/2008/layout/LinedList"/>
    <dgm:cxn modelId="{09F0F084-C2EA-A54F-A059-78284BBB8952}" type="presParOf" srcId="{81CA553C-1202-D94B-A21A-AE307D61E30E}" destId="{CB471DF6-B814-2241-AB69-737F4FD6ED5A}" srcOrd="0" destOrd="0" presId="urn:microsoft.com/office/officeart/2008/layout/LinedList"/>
    <dgm:cxn modelId="{E176DC1B-DBC0-4D4A-BFFF-64E591178774}" type="presParOf" srcId="{81CA553C-1202-D94B-A21A-AE307D61E30E}" destId="{E961D3F3-2CA4-6B49-9695-F33FB9FDA3D5}" srcOrd="1" destOrd="0" presId="urn:microsoft.com/office/officeart/2008/layout/LinedList"/>
    <dgm:cxn modelId="{EFB05CFA-4B67-2442-9905-5ACCE27C4835}" type="presParOf" srcId="{E961D3F3-2CA4-6B49-9695-F33FB9FDA3D5}" destId="{A1F6D281-6609-4147-A69B-08DBF1559D4E}" srcOrd="0" destOrd="0" presId="urn:microsoft.com/office/officeart/2008/layout/LinedList"/>
    <dgm:cxn modelId="{F89C5C88-09AA-3A44-BB51-0B2BAC5D4185}" type="presParOf" srcId="{E961D3F3-2CA4-6B49-9695-F33FB9FDA3D5}" destId="{D0FC61A0-B5C5-364D-8CD7-90F902036941}" srcOrd="1" destOrd="0" presId="urn:microsoft.com/office/officeart/2008/layout/LinedList"/>
    <dgm:cxn modelId="{52DF3B0E-7939-BE40-9D7B-3110DBFDD93D}" type="presParOf" srcId="{D0FC61A0-B5C5-364D-8CD7-90F902036941}" destId="{63478FA5-60A3-C443-ACF6-26A9F656ADD5}" srcOrd="0" destOrd="0" presId="urn:microsoft.com/office/officeart/2008/layout/LinedList"/>
    <dgm:cxn modelId="{18FF9F41-34F1-A24A-B687-4707EA9DB4BF}" type="presParOf" srcId="{D0FC61A0-B5C5-364D-8CD7-90F902036941}" destId="{D08C2EA8-D408-7747-AA01-3130E5135177}" srcOrd="1" destOrd="0" presId="urn:microsoft.com/office/officeart/2008/layout/LinedList"/>
    <dgm:cxn modelId="{85BE1489-2804-0B46-90AA-19655D391DD5}" type="presParOf" srcId="{D08C2EA8-D408-7747-AA01-3130E5135177}" destId="{DFE3432E-05B7-1A44-A152-DC9C62DD79ED}" srcOrd="0" destOrd="0" presId="urn:microsoft.com/office/officeart/2008/layout/LinedList"/>
    <dgm:cxn modelId="{1D01AAD4-5EFB-364D-8D1F-A173D6A215CB}" type="presParOf" srcId="{D08C2EA8-D408-7747-AA01-3130E5135177}" destId="{8AC4251B-D6A4-8943-8877-B91063967F35}" srcOrd="1" destOrd="0" presId="urn:microsoft.com/office/officeart/2008/layout/LinedList"/>
    <dgm:cxn modelId="{D157FAEC-F922-2543-A540-57B8B3777894}" type="presParOf" srcId="{D08C2EA8-D408-7747-AA01-3130E5135177}" destId="{109F1E7A-34E6-8B4A-87C4-DD57D169DC9C}" srcOrd="2" destOrd="0" presId="urn:microsoft.com/office/officeart/2008/layout/LinedList"/>
    <dgm:cxn modelId="{DFED3856-D2AC-3B40-9681-CC5AE5628B07}" type="presParOf" srcId="{D0FC61A0-B5C5-364D-8CD7-90F902036941}" destId="{290257B9-0DC6-2446-9DD2-F8EF4C6D3BB6}" srcOrd="2" destOrd="0" presId="urn:microsoft.com/office/officeart/2008/layout/LinedList"/>
    <dgm:cxn modelId="{D060A369-DADA-C945-936B-27A338C6E6C2}" type="presParOf" srcId="{D0FC61A0-B5C5-364D-8CD7-90F902036941}" destId="{26261E6A-66A8-C645-B78A-83C3B33ADB7C}" srcOrd="3" destOrd="0" presId="urn:microsoft.com/office/officeart/2008/layout/LinedList"/>
    <dgm:cxn modelId="{B59A74C5-3F3E-204C-ACE1-4F23E1320760}" type="presParOf" srcId="{D0FC61A0-B5C5-364D-8CD7-90F902036941}" destId="{95DCAF6A-A326-C34B-B538-28231DD1CF78}" srcOrd="4" destOrd="0" presId="urn:microsoft.com/office/officeart/2008/layout/LinedList"/>
    <dgm:cxn modelId="{B4D53024-23A9-084A-A7A1-883F8134A70D}" type="presParOf" srcId="{95DCAF6A-A326-C34B-B538-28231DD1CF78}" destId="{B308A2C8-3EE1-754F-B2EE-F4486A8DE2C2}" srcOrd="0" destOrd="0" presId="urn:microsoft.com/office/officeart/2008/layout/LinedList"/>
    <dgm:cxn modelId="{4059442A-01BE-1743-A5DE-EC7A29E164D9}" type="presParOf" srcId="{95DCAF6A-A326-C34B-B538-28231DD1CF78}" destId="{C6581874-2E32-5348-B3EC-2BE3B1B2D21D}" srcOrd="1" destOrd="0" presId="urn:microsoft.com/office/officeart/2008/layout/LinedList"/>
    <dgm:cxn modelId="{03708A44-6A21-9645-876E-75470A81B45C}" type="presParOf" srcId="{95DCAF6A-A326-C34B-B538-28231DD1CF78}" destId="{4AA01EDD-5545-3048-9D6D-4E4EA55341CC}" srcOrd="2" destOrd="0" presId="urn:microsoft.com/office/officeart/2008/layout/LinedList"/>
    <dgm:cxn modelId="{D585877B-58D8-4A4C-9020-23BB30F0439B}" type="presParOf" srcId="{D0FC61A0-B5C5-364D-8CD7-90F902036941}" destId="{6B510F34-C27B-7040-9FA1-7A8F907251FA}" srcOrd="5" destOrd="0" presId="urn:microsoft.com/office/officeart/2008/layout/LinedList"/>
    <dgm:cxn modelId="{E6F369B6-C415-E741-9F5F-D4DC9A993B1A}" type="presParOf" srcId="{D0FC61A0-B5C5-364D-8CD7-90F902036941}" destId="{0433247E-741E-2E47-8007-B1CD20CA0F1E}" srcOrd="6" destOrd="0" presId="urn:microsoft.com/office/officeart/2008/layout/LinedList"/>
    <dgm:cxn modelId="{257FDED0-EC08-6545-B9D2-D8109CA19041}" type="presParOf" srcId="{D0FC61A0-B5C5-364D-8CD7-90F902036941}" destId="{0412717A-E73E-9044-9B4E-3C09DD86B05B}" srcOrd="7" destOrd="0" presId="urn:microsoft.com/office/officeart/2008/layout/LinedList"/>
    <dgm:cxn modelId="{4AC7FD69-03ED-B54F-9BCE-0B99C4381523}" type="presParOf" srcId="{0412717A-E73E-9044-9B4E-3C09DD86B05B}" destId="{3000C2B9-54E1-944E-A4FC-2360C719D8BF}" srcOrd="0" destOrd="0" presId="urn:microsoft.com/office/officeart/2008/layout/LinedList"/>
    <dgm:cxn modelId="{7A3F6CFF-3466-644D-8401-55B7A306998E}" type="presParOf" srcId="{0412717A-E73E-9044-9B4E-3C09DD86B05B}" destId="{2AE33141-30BF-1743-BC04-1022D8F5D87A}" srcOrd="1" destOrd="0" presId="urn:microsoft.com/office/officeart/2008/layout/LinedList"/>
    <dgm:cxn modelId="{B67AB998-DBE7-054B-813F-0D1C48B53F02}" type="presParOf" srcId="{0412717A-E73E-9044-9B4E-3C09DD86B05B}" destId="{D0F96F1A-DEC8-0645-A169-B37227325344}" srcOrd="2" destOrd="0" presId="urn:microsoft.com/office/officeart/2008/layout/LinedList"/>
    <dgm:cxn modelId="{24F803F5-BDD5-CC43-A0CB-86D01DB95C4F}" type="presParOf" srcId="{D0FC61A0-B5C5-364D-8CD7-90F902036941}" destId="{CD474DB9-460C-0941-8A8C-927B3542CBE2}" srcOrd="8" destOrd="0" presId="urn:microsoft.com/office/officeart/2008/layout/LinedList"/>
    <dgm:cxn modelId="{D8D39986-9164-7D43-83AF-901F0DD1207D}" type="presParOf" srcId="{D0FC61A0-B5C5-364D-8CD7-90F902036941}" destId="{148D8E1E-CBAE-B44A-86DD-E1AFD5D3DE20}" srcOrd="9" destOrd="0" presId="urn:microsoft.com/office/officeart/2008/layout/LinedList"/>
    <dgm:cxn modelId="{B48E4906-F4CA-504A-BD26-E0A9C283D38C}" type="presParOf" srcId="{D0FC61A0-B5C5-364D-8CD7-90F902036941}" destId="{66AFFFCE-6E42-534C-90FE-10497B36808A}" srcOrd="10" destOrd="0" presId="urn:microsoft.com/office/officeart/2008/layout/LinedList"/>
    <dgm:cxn modelId="{2C9F3ABB-1D80-4D43-84B3-80A24B964198}" type="presParOf" srcId="{66AFFFCE-6E42-534C-90FE-10497B36808A}" destId="{9CD42C44-BFA9-8E45-8E04-7BE3F9733696}" srcOrd="0" destOrd="0" presId="urn:microsoft.com/office/officeart/2008/layout/LinedList"/>
    <dgm:cxn modelId="{1CACA0B2-0BEF-6F43-8F72-D608DE02BC3E}" type="presParOf" srcId="{66AFFFCE-6E42-534C-90FE-10497B36808A}" destId="{2AB65EDF-5995-3D4A-9A98-31F1319ABD5F}" srcOrd="1" destOrd="0" presId="urn:microsoft.com/office/officeart/2008/layout/LinedList"/>
    <dgm:cxn modelId="{73BFF619-FD23-F346-A16F-6E32AD924D09}" type="presParOf" srcId="{66AFFFCE-6E42-534C-90FE-10497B36808A}" destId="{69A34A44-DA1A-FB4B-A69F-473D2AA5E665}" srcOrd="2" destOrd="0" presId="urn:microsoft.com/office/officeart/2008/layout/LinedList"/>
    <dgm:cxn modelId="{0A2E14C9-7B5D-6A48-8390-ED310DFD9621}" type="presParOf" srcId="{D0FC61A0-B5C5-364D-8CD7-90F902036941}" destId="{46B034C6-DCA5-1D4B-9682-E31DF3A117E9}" srcOrd="11" destOrd="0" presId="urn:microsoft.com/office/officeart/2008/layout/LinedList"/>
    <dgm:cxn modelId="{CFEFD406-3232-A440-A30B-075A2E970B8D}" type="presParOf" srcId="{D0FC61A0-B5C5-364D-8CD7-90F902036941}" destId="{1D526563-13EF-8B4D-819F-4D17A8A0F9D9}" srcOrd="12" destOrd="0" presId="urn:microsoft.com/office/officeart/2008/layout/LinedList"/>
    <dgm:cxn modelId="{C7EAE248-1D92-C045-887E-F8259C246A7A}" type="presParOf" srcId="{D0FC61A0-B5C5-364D-8CD7-90F902036941}" destId="{5A4BB8CC-EB06-814D-87B9-E6F8AA7DDD4F}" srcOrd="13" destOrd="0" presId="urn:microsoft.com/office/officeart/2008/layout/LinedList"/>
    <dgm:cxn modelId="{CE2E8578-6BC1-C849-ABF3-6CB6046D8DAF}" type="presParOf" srcId="{5A4BB8CC-EB06-814D-87B9-E6F8AA7DDD4F}" destId="{D49EBA59-1FEC-0E4C-8C7C-FF3327FA66B5}" srcOrd="0" destOrd="0" presId="urn:microsoft.com/office/officeart/2008/layout/LinedList"/>
    <dgm:cxn modelId="{269FE5A1-132F-D140-8FC1-07269B19514F}" type="presParOf" srcId="{5A4BB8CC-EB06-814D-87B9-E6F8AA7DDD4F}" destId="{8DFE1E18-A13A-D346-B623-51007CF0A8B6}" srcOrd="1" destOrd="0" presId="urn:microsoft.com/office/officeart/2008/layout/LinedList"/>
    <dgm:cxn modelId="{52534111-D649-4643-B9F8-3B5FEB2DA0CF}" type="presParOf" srcId="{5A4BB8CC-EB06-814D-87B9-E6F8AA7DDD4F}" destId="{2D146248-656D-9041-86C0-811B035B751F}" srcOrd="2" destOrd="0" presId="urn:microsoft.com/office/officeart/2008/layout/LinedList"/>
    <dgm:cxn modelId="{FD52A9F6-043A-2243-AD6F-E9E7E27638CA}" type="presParOf" srcId="{D0FC61A0-B5C5-364D-8CD7-90F902036941}" destId="{6D88CEB1-1CD2-EB46-A026-8B070DC14BAD}" srcOrd="14" destOrd="0" presId="urn:microsoft.com/office/officeart/2008/layout/LinedList"/>
    <dgm:cxn modelId="{77E521E3-4F80-FA40-8B5A-0F791D601227}" type="presParOf" srcId="{D0FC61A0-B5C5-364D-8CD7-90F902036941}" destId="{2B0D2170-6B1A-A745-BF09-87032A7149A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71DF6-B814-2241-AB69-737F4FD6ED5A}">
      <dsp:nvSpPr>
        <dsp:cNvPr id="0" name=""/>
        <dsp:cNvSpPr/>
      </dsp:nvSpPr>
      <dsp:spPr>
        <a:xfrm>
          <a:off x="0" y="3033"/>
          <a:ext cx="81479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6D281-6609-4147-A69B-08DBF1559D4E}">
      <dsp:nvSpPr>
        <dsp:cNvPr id="0" name=""/>
        <dsp:cNvSpPr/>
      </dsp:nvSpPr>
      <dsp:spPr>
        <a:xfrm flipH="1">
          <a:off x="0" y="3033"/>
          <a:ext cx="285015" cy="620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033"/>
        <a:ext cx="285015" cy="6207355"/>
      </dsp:txXfrm>
    </dsp:sp>
    <dsp:sp modelId="{8AC4251B-D6A4-8943-8877-B91063967F35}">
      <dsp:nvSpPr>
        <dsp:cNvPr id="0" name=""/>
        <dsp:cNvSpPr/>
      </dsp:nvSpPr>
      <dsp:spPr>
        <a:xfrm>
          <a:off x="389570" y="122042"/>
          <a:ext cx="6970327" cy="1133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2022, Canada submitted its joint 2</a:t>
          </a:r>
          <a:r>
            <a:rPr lang="en-CA" sz="2200" b="0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nd</a:t>
          </a:r>
          <a:r>
            <a:rPr lang="en-CA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3</a:t>
          </a:r>
          <a:r>
            <a:rPr lang="en-CA" sz="2200" b="0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rd</a:t>
          </a:r>
          <a:r>
            <a:rPr lang="en-CA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Periodic Report to the (CRPD). The AFN submitted a Shadow Report to the UN-CRPD in February 2025. </a:t>
          </a:r>
        </a:p>
        <a:p>
          <a:pPr marL="0" lvl="0" indent="0" algn="l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570" y="122042"/>
        <a:ext cx="6970327" cy="1133466"/>
      </dsp:txXfrm>
    </dsp:sp>
    <dsp:sp modelId="{290257B9-0DC6-2446-9DD2-F8EF4C6D3BB6}">
      <dsp:nvSpPr>
        <dsp:cNvPr id="0" name=""/>
        <dsp:cNvSpPr/>
      </dsp:nvSpPr>
      <dsp:spPr>
        <a:xfrm>
          <a:off x="285015" y="1169954"/>
          <a:ext cx="557624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581874-2E32-5348-B3EC-2BE3B1B2D21D}">
      <dsp:nvSpPr>
        <dsp:cNvPr id="0" name=""/>
        <dsp:cNvSpPr/>
      </dsp:nvSpPr>
      <dsp:spPr>
        <a:xfrm>
          <a:off x="282543" y="1429710"/>
          <a:ext cx="7736363" cy="1345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ts val="24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CA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AFN report reflects several engagements with First Nations Persons with Disabilities (FNPWD), leadership, and technical experts and cross-sectorial disability policy collaboration. </a:t>
          </a:r>
          <a:endParaRPr lang="en-US" sz="22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543" y="1429710"/>
        <a:ext cx="7736363" cy="1345490"/>
      </dsp:txXfrm>
    </dsp:sp>
    <dsp:sp modelId="{6B510F34-C27B-7040-9FA1-7A8F907251FA}">
      <dsp:nvSpPr>
        <dsp:cNvPr id="0" name=""/>
        <dsp:cNvSpPr/>
      </dsp:nvSpPr>
      <dsp:spPr>
        <a:xfrm>
          <a:off x="285015" y="2548899"/>
          <a:ext cx="557624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E33141-30BF-1743-BC04-1022D8F5D87A}">
      <dsp:nvSpPr>
        <dsp:cNvPr id="0" name=""/>
        <dsp:cNvSpPr/>
      </dsp:nvSpPr>
      <dsp:spPr>
        <a:xfrm>
          <a:off x="249878" y="2624618"/>
          <a:ext cx="7365930" cy="161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AFN report identifies four systemic barriers that Canada’s official report fails to address and advocates for key recommendations to build Distinct First Nations Accessibility Legislation (DFNAL).</a:t>
          </a:r>
          <a:endParaRPr lang="en-US" sz="2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49878" y="2624618"/>
        <a:ext cx="7365930" cy="1617116"/>
      </dsp:txXfrm>
    </dsp:sp>
    <dsp:sp modelId="{CD474DB9-460C-0941-8A8C-927B3542CBE2}">
      <dsp:nvSpPr>
        <dsp:cNvPr id="0" name=""/>
        <dsp:cNvSpPr/>
      </dsp:nvSpPr>
      <dsp:spPr>
        <a:xfrm>
          <a:off x="285015" y="4199470"/>
          <a:ext cx="557624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B65EDF-5995-3D4A-9A98-31F1319ABD5F}">
      <dsp:nvSpPr>
        <dsp:cNvPr id="0" name=""/>
        <dsp:cNvSpPr/>
      </dsp:nvSpPr>
      <dsp:spPr>
        <a:xfrm>
          <a:off x="309464" y="4293863"/>
          <a:ext cx="7758250" cy="103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Barriers: Infrastructure Gap, Misdiagnosis, Lack of Disability Data for First Nations, &amp; Colonial Policies.</a:t>
          </a:r>
          <a:endParaRPr lang="en-US" sz="2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9464" y="4293863"/>
        <a:ext cx="7758250" cy="1038082"/>
      </dsp:txXfrm>
    </dsp:sp>
    <dsp:sp modelId="{46B034C6-DCA5-1D4B-9682-E31DF3A117E9}">
      <dsp:nvSpPr>
        <dsp:cNvPr id="0" name=""/>
        <dsp:cNvSpPr/>
      </dsp:nvSpPr>
      <dsp:spPr>
        <a:xfrm>
          <a:off x="285015" y="5271006"/>
          <a:ext cx="557624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FE1E18-A13A-D346-B623-51007CF0A8B6}">
      <dsp:nvSpPr>
        <dsp:cNvPr id="0" name=""/>
        <dsp:cNvSpPr/>
      </dsp:nvSpPr>
      <dsp:spPr>
        <a:xfrm>
          <a:off x="389570" y="5304460"/>
          <a:ext cx="5471687" cy="87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89570" y="5304460"/>
        <a:ext cx="5471687" cy="870538"/>
      </dsp:txXfrm>
    </dsp:sp>
    <dsp:sp modelId="{6D88CEB1-1CD2-EB46-A026-8B070DC14BAD}">
      <dsp:nvSpPr>
        <dsp:cNvPr id="0" name=""/>
        <dsp:cNvSpPr/>
      </dsp:nvSpPr>
      <dsp:spPr>
        <a:xfrm>
          <a:off x="285015" y="6174999"/>
          <a:ext cx="557624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0.14632</cdr:y>
    </cdr:from>
    <cdr:to>
      <cdr:x>0.41606</cdr:x>
      <cdr:y>0.18762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64063"/>
          <a:ext cx="1052945" cy="2439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0.14976</cdr:y>
    </cdr:from>
    <cdr:to>
      <cdr:x>0.41606</cdr:x>
      <cdr:y>0.19106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84387"/>
          <a:ext cx="1052939" cy="2438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0.1446</cdr:y>
    </cdr:from>
    <cdr:to>
      <cdr:x>0.41606</cdr:x>
      <cdr:y>0.1859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53907"/>
          <a:ext cx="1052939" cy="2438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0.31943</cdr:x>
      <cdr:y>0.1446</cdr:y>
    </cdr:from>
    <cdr:to>
      <cdr:x>0.41606</cdr:x>
      <cdr:y>0.1859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6A0C604-F8C1-3DE3-7F04-76B62330B39D}"/>
            </a:ext>
          </a:extLst>
        </cdr:cNvPr>
        <cdr:cNvSpPr/>
      </cdr:nvSpPr>
      <cdr:spPr>
        <a:xfrm xmlns:a="http://schemas.openxmlformats.org/drawingml/2006/main">
          <a:off x="3480734" y="853907"/>
          <a:ext cx="1052939" cy="2438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FEB5157-6931-44C0-9F83-843DC24AC697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92EFFCC-5F0A-4BA4-87FD-6F616E62A7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EB365-B842-A1EC-9EE3-093FA7F9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66B57-2D56-A5C3-6319-4D126640D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0D9D2-1DFA-A0B1-9D7B-E76909BBF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E060-58E5-195D-76F1-961117580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83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2655B-38CB-8355-3CB8-A98C5448D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6FAFD-CFBC-D79E-A4D5-19AA8A329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F4FE3-641B-5383-3EAA-DEFB4A71E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7267A-A90D-B7E8-9123-061302F5B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447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B5BE7-EF13-C556-A2B2-F5E98AFCC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41D6D-B1D1-137E-E72E-0EF97C1AC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B500C-35ED-1A4C-0C90-28B93C09A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2D211-6FB1-A14C-2FA4-A0A63ECC1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82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036" indent="-289036">
              <a:buFont typeface="Wingdings" panose="05000000000000000000" pitchFamily="2" charset="2"/>
              <a:buChar char="Ø"/>
            </a:pPr>
            <a:endParaRPr lang="en-CA" sz="1800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09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036" indent="-289036">
              <a:buFont typeface="Wingdings" panose="05000000000000000000" pitchFamily="2" charset="2"/>
              <a:buChar char="Ø"/>
            </a:pPr>
            <a:endParaRPr lang="en-CA" sz="1800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FF5E6-CE66-CC69-9A5D-F7E4D839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43E2C-6B06-024F-B7D4-C680F5104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728F3-D074-7BD6-D04E-45EF2D84B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24D-35F4-7146-8AD7-EE14DA825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C3DF6-3FE6-F9E0-C26D-20E516E1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03230-61C0-0944-4267-A66C000F2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C94D7-EEBB-3AC4-B88A-BF1643062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61D53-D26C-3E15-C359-967EF7B0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5A79-9412-6EC3-374C-4DDA0E3E2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9795B-0AB0-39F9-076C-EF9E0C4F3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E7989-369B-9271-8CE7-CC4897602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036" indent="-289036">
              <a:buFont typeface="Wingdings" panose="05000000000000000000" pitchFamily="2" charset="2"/>
              <a:buChar char="Ø"/>
            </a:pPr>
            <a:endParaRPr lang="en-CA" sz="1800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272C8-509A-1976-1656-DD06E20CD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43D-4F19-CD0D-D6B3-FE78B646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68294-C789-DD95-F067-376117D16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2456-13E9-7F9D-4916-DF605EEB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EBA1-5CCB-23D9-6824-4F6ED7E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D760-0D1F-20F7-FD7A-71A630B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5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F33D-409E-042B-8BA0-DFED0518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334EF-8D31-6C76-CB60-52CD4CD8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0059C-233E-9029-9A9A-6AD8B1AD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C20A7-3D01-6182-421D-F4E965B9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D937-B986-82C3-8B5A-BC5B1BBE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01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3A1C2-7128-3585-FBE1-B096B7CE5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82AEB-BF88-97DF-A2A2-C907A794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4D43-6CAB-29A2-5F3E-6BB20407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C945-8412-16AB-E210-FCC4934C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7DF1F-59A0-48D7-85C9-8019567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07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7357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24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7357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88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104648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0A9A-ACA0-4C6F-99B3-E6337C8EEA9A}" type="datetime1">
              <a:rPr lang="en-US" smtClean="0"/>
              <a:t>28/Oct/25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4378-9701-4D8C-8F77-B4AEF9A26245}" type="datetime1">
              <a:rPr lang="en-US" smtClean="0"/>
              <a:t>28/Oct/25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B976-D16D-4622-A4BB-60B58944D584}" type="datetime1">
              <a:rPr lang="en-US" smtClean="0"/>
              <a:t>28/Oct/25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F549-BF48-4BD4-8BE9-F4F2007348E4}" type="datetime1">
              <a:rPr lang="en-US" smtClean="0"/>
              <a:t>28/Oct/25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E129-E7AE-4DCC-A371-A0362C04DC5F}" type="datetime1">
              <a:rPr lang="en-US" smtClean="0"/>
              <a:t>28/Oct/25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F7EE-2A66-464C-B625-B0FBEC5E090E}" type="datetime1">
              <a:rPr lang="en-US" smtClean="0"/>
              <a:t>28/Oct/25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B3D7-1B4B-9CF8-3C36-D8CBF3DA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DB81-7625-7AF0-6B8F-29294DDD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6048-9364-E50D-E142-F247246E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6B68-540C-36FF-4D2D-2CEE032B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3828-1CC4-CA92-EF22-9A02C4A0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71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2086-63BD-408C-A520-B2D8D44CE44A}" type="datetime1">
              <a:rPr lang="en-US" smtClean="0"/>
              <a:t>28/Oct/25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3E02-28C3-4F55-A400-6C3F4928FAD8}" type="datetime1">
              <a:rPr lang="en-US" smtClean="0"/>
              <a:t>28/Oct/25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BDB-6C68-4AE4-B554-8B2F8D4C6840}" type="datetime1">
              <a:rPr lang="en-US" smtClean="0"/>
              <a:t>28/Oct/25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8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B776-5DC1-42AD-8A6E-56864BBDA9DE}" type="datetime1">
              <a:rPr lang="en-US" smtClean="0"/>
              <a:t>28/Oct/25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C0954-D382-4BF9-9EB1-1148E1D37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D2D68F-4516-4BDF-BF37-43FB7A199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082C0-0312-48BB-831F-69BD77B9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8D970-E5DF-4D08-8067-0379AAAE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14763-C2D0-4E3C-83F2-47D7D1E6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633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C0BC7-4B58-4B01-82F3-EE9008E1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1A8070-6462-476E-BAC2-0849BBDD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7EC87-BFCA-4960-BA4C-3E8CF50F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1D60E8-548C-4C07-8854-A9EEC93F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A2DA9-11F9-4DC3-97F8-02E79873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58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CC4A0-F078-4731-BA01-AAD61C44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E85255-BBD8-4AFF-B703-A361F62D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E382A-8996-4B0B-9DC7-AB211308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CC881D-2C0A-4EBD-9713-FCD2C037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F5180-6849-4F22-BBBA-6C952120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63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9E10A-A281-4E2C-98AB-EC088254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73647-396A-4D19-86CC-AB21547BF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4FFCE3-8535-43E5-9C64-BD431B21E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D6C273-9E42-4711-98D2-DEF165E8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4C4E9-F13D-413C-9CEB-B4FC32A8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D34C20-0C20-47CB-B3CD-7B1750D4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164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D3686-6E3C-4C3F-B3E4-A95BA020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DC9C7E-0242-47C6-A3BC-07690AFF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A8DCCA-377F-497E-ADB7-E900D274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B7719F-F6D7-4A79-B414-AAB42B8EA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D2B2EC-2179-4729-9587-20AA95995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A78AE1-4AA5-4607-88A2-DEC1D1C6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93F139-4EF0-4B21-A211-57BEE8C3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E96947-1777-4F3B-9687-28C261F4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81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E3681-C29E-4601-BC6C-EE31C57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7F04ED-136B-4807-ACB3-9AF78BFD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C69411-9372-46C7-9D09-1E733765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3F4EA4-6465-4742-9D8B-C2120FB7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3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CE42-E760-9A47-FE88-7473E1AA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BB6F-E97E-000A-50A9-730A23A4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772F-5108-4BF0-49D9-B8CE8639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911B1-97BA-E756-9C11-5359DC7A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1A2D-6F55-F38E-C0CA-10FA2B50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934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154BFD-E9F5-48D7-97F0-05404B2B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A307A9-582F-4278-A10C-EA512AC9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D0A9FD-5BD5-4A79-BD38-9DC06410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174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B89F8-7D77-4BE1-AD42-D7CEDF64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E20A8-FD90-4C4C-A189-34044C02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A8B45-D935-4D20-AF68-343E265CD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EC8BBB-8440-4CD3-9227-B5A66832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6FEF2-A15B-438C-B034-9448A11D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63CA57-B238-4213-BE1F-ABB47B83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964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04B47-A610-4501-928E-62936BEA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20B7C7-7862-49A1-8C41-75B6EF98A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A30FD5-C71B-4262-B1D2-1D136E590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3F1090-A756-4629-BDB8-0812A53B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416D6-AA39-4A6F-BF50-93F78D9C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B22945-FE70-4854-905D-8941A897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220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F7C98-4F12-49D1-BFA0-0F941B3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D26052-B650-4419-A883-3B5F592C0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9F121-C9C1-4954-9C07-DFB48C5A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44E66-48D0-4346-8923-B2B36BA5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2181-2F0C-431E-B104-1811BF59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85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48579B-D621-427C-B5A2-C2DF2548F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87746F-D691-402A-B275-6068F617C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13259-953F-4E48-89D9-EFACE67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95E35-44E6-44E7-8419-3903D9ED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590DA-F793-4CE3-AA42-7125C21F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67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959C-68AE-A9B1-9AA7-CCD7979E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8A05-607C-98B7-28D7-CB43EFF4B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F5FB0-45A7-2D3A-F778-A7DAF7A13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125E8-9841-2935-B35D-97BB6389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8EAD7-D2DA-BC2E-AA27-E2A8FFC7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D288D-6D9E-3B39-4366-F309C05D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9399-E228-1874-72CA-802F6372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2A1B-7955-FC6C-7999-286D3BDE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2B53-5AFB-7A89-7C1A-C5E4A001F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B389E-79CE-8F3C-980F-3AEE956C4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370DE-0975-B219-6AEF-F7E11A466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2E28F-0BC8-6977-98F5-C7B093E8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F673E-72BA-462D-D6D5-AC4FF1CA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95322-5930-EEED-7F65-1A60079A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1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2F4F-6B51-4874-9FD6-9512EBF6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4377C-F8CD-B6C7-01BD-6B1D293A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FEBDC-0E1C-7B0E-66A6-C778F267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6B34-1804-BE01-E951-5C618FBE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53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1D9B7-7EAD-1A97-1478-3688D426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90F4F-91AC-47A8-78DE-0B03E8AB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E6ADA-1359-B906-1900-E246358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5C3A-7FCE-D8D4-A39E-E4902847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F11D-20BD-FF62-94F3-4D5C554A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68BD4-7C52-DB90-6F85-A4DA0F0B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B9148-34D4-1854-C693-2739435C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8075-25BE-F305-E26C-C8FC254D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E262A-598C-E98C-2973-424D358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0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1E46-F959-0BB1-54E5-BFB97896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86815-CE2D-4683-87AE-ABEA98107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B2B7C-6E8A-E0F4-ADD9-4FE6D812E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A4307-371D-32F6-463F-254E5F81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EE6F8-4DB8-AC8F-1206-493A11AE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01B3-B5B3-0F2B-9804-E8C2C11E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86B9C-B4FF-2FA0-6F1B-651526A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78492-A74C-7BA2-6031-55EE3F164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185A-578C-BDE6-82B9-743B85833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38EE-96AB-4F24-BF38-123597240F40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7A61-6DC7-CB47-7551-5B9010EB5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6A14-CCB6-3116-D2DF-EDBE1E8B6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C587-F065-4A12-8BFA-5D76F6D18A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6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85800"/>
            <a:ext cx="1046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9B47-BC6B-454E-9826-CD4AD608E862}" type="datetime1">
              <a:rPr lang="en-US" smtClean="0"/>
              <a:t>28/Oct/25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FA43-5010-4D73-B54B-996E990C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79F394-F167-40BF-AEC0-8DFCC090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E324D-7081-4405-8CF8-08C41AED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C4BCAA-9ABB-4BB8-9EC6-59CC0FA96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3955-26A4-4B56-ACA8-BA4B0864CD66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2E4D1-4E05-4637-B452-91ECD2689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C7A6-8043-461B-8039-73F9C2795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4BBB-4510-4EBD-B61A-8135BE69F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0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frawley@afn.ca" TargetMode="External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n.bynder.com/m/657e0fe82a28baba/original/A-Distinct-First-Nations-Accessibility-Law-Discussion-Guide-Feb-2022.pdf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2.wdp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Slide Background">
            <a:extLst>
              <a:ext uri="{FF2B5EF4-FFF2-40B4-BE49-F238E27FC236}">
                <a16:creationId xmlns:a16="http://schemas.microsoft.com/office/drawing/2014/main" id="{B03FEE6B-59C6-4F94-AC2D-FA73D296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FEA2A0-6487-486E-B336-D39C827C0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4657278"/>
          </a:xfrm>
          <a:prstGeom prst="rect">
            <a:avLst/>
          </a:prstGeom>
          <a:ln>
            <a:noFill/>
          </a:ln>
          <a:effectLst>
            <a:outerShdw blurRad="368300" dist="330200" dir="714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1138136"/>
            <a:ext cx="2972215" cy="301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4B065-232F-9121-672B-7D773900EE50}"/>
              </a:ext>
            </a:extLst>
          </p:cNvPr>
          <p:cNvSpPr/>
          <p:nvPr/>
        </p:nvSpPr>
        <p:spPr>
          <a:xfrm>
            <a:off x="0" y="-1"/>
            <a:ext cx="12192000" cy="868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4F543-3CA7-EBFB-0ABA-5C7280FCF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" y="5719864"/>
            <a:ext cx="11818890" cy="1240438"/>
          </a:xfrm>
          <a:prstGeom prst="rect">
            <a:avLst/>
          </a:prstGeom>
        </p:spPr>
      </p:pic>
      <p:graphicFrame>
        <p:nvGraphicFramePr>
          <p:cNvPr id="51" name="TextBox 9">
            <a:extLst>
              <a:ext uri="{FF2B5EF4-FFF2-40B4-BE49-F238E27FC236}">
                <a16:creationId xmlns:a16="http://schemas.microsoft.com/office/drawing/2014/main" id="{CDD4D257-CF63-E062-699E-AB903740F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586754"/>
              </p:ext>
            </p:extLst>
          </p:nvPr>
        </p:nvGraphicFramePr>
        <p:xfrm>
          <a:off x="3087445" y="1040860"/>
          <a:ext cx="8175811" cy="429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0B9B70-56F9-E7ED-603B-D2A055925A83}"/>
              </a:ext>
            </a:extLst>
          </p:cNvPr>
          <p:cNvSpPr txBox="1"/>
          <p:nvPr/>
        </p:nvSpPr>
        <p:spPr>
          <a:xfrm>
            <a:off x="3239845" y="1040858"/>
            <a:ext cx="8175811" cy="42949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516"/>
              </a:spcAft>
            </a:pPr>
            <a:r>
              <a:rPr lang="en-US" sz="4400" b="1" i="1" dirty="0">
                <a:ea typeface="+mj-ea"/>
                <a:cs typeface="+mj-cs"/>
              </a:rPr>
              <a:t>Assembly of First Nations (AFN) </a:t>
            </a:r>
          </a:p>
          <a:p>
            <a:pPr algn="ctr"/>
            <a:endParaRPr lang="en-US" sz="3200" b="1" i="1" dirty="0">
              <a:ea typeface="Calibri" panose="020F0502020204030204" pitchFamily="34" charset="0"/>
            </a:endParaRPr>
          </a:p>
          <a:p>
            <a:pPr algn="ctr"/>
            <a:r>
              <a:rPr lang="en-US" sz="3200" b="1" i="1" dirty="0">
                <a:ea typeface="Calibri" panose="020F0502020204030204" pitchFamily="34" charset="0"/>
              </a:rPr>
              <a:t>First Nations Fire Protection Strategy </a:t>
            </a:r>
          </a:p>
          <a:p>
            <a:pPr algn="ctr"/>
            <a:r>
              <a:rPr lang="en-US" sz="3200" b="1" i="1" dirty="0">
                <a:ea typeface="Calibri" panose="020F0502020204030204" pitchFamily="34" charset="0"/>
              </a:rPr>
              <a:t>Webinar Series   </a:t>
            </a:r>
          </a:p>
          <a:p>
            <a:pPr algn="ctr"/>
            <a:endParaRPr lang="en-CA" sz="3200" b="1" i="1" spc="-35" dirty="0">
              <a:ea typeface="Calibri" panose="020F0502020204030204" pitchFamily="34" charset="0"/>
            </a:endParaRPr>
          </a:p>
          <a:p>
            <a:pPr algn="ctr"/>
            <a:r>
              <a:rPr lang="en-CA" sz="3200" b="1" i="1" spc="-35" dirty="0">
                <a:ea typeface="Calibri" panose="020F0502020204030204" pitchFamily="34" charset="0"/>
              </a:rPr>
              <a:t>Are We Ready? </a:t>
            </a:r>
            <a:endParaRPr lang="en-US" sz="3200" b="1" i="1" dirty="0">
              <a:ea typeface="Calibri" panose="020F0502020204030204" pitchFamily="34" charset="0"/>
            </a:endParaRPr>
          </a:p>
          <a:p>
            <a:pPr algn="ctr"/>
            <a:r>
              <a:rPr lang="en-CA" sz="3200" b="1" i="1" spc="-35" dirty="0">
                <a:ea typeface="Calibri" panose="020F0502020204030204" pitchFamily="34" charset="0"/>
              </a:rPr>
              <a:t>Emergency Response Plan for </a:t>
            </a:r>
          </a:p>
          <a:p>
            <a:pPr algn="ctr"/>
            <a:r>
              <a:rPr lang="en-CA" sz="3200" b="1" i="1" spc="-35" dirty="0">
                <a:ea typeface="Calibri" panose="020F0502020204030204" pitchFamily="34" charset="0"/>
              </a:rPr>
              <a:t>First Nations Persons of all Abilities and Disabilities</a:t>
            </a:r>
            <a:endParaRPr lang="en-CA" sz="3200" b="1" spc="-35" dirty="0">
              <a:ea typeface="Calibri" panose="020F0502020204030204" pitchFamily="34" charset="0"/>
            </a:endParaRPr>
          </a:p>
          <a:p>
            <a:pPr algn="ctr"/>
            <a:r>
              <a:rPr lang="en-CA" sz="3200" b="1" i="1" spc="-35" dirty="0">
                <a:effectLst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800" b="1" i="1" dirty="0">
                <a:ea typeface="Calibri" panose="020F0502020204030204" pitchFamily="34" charset="0"/>
              </a:rPr>
              <a:t>October 30, 2025</a:t>
            </a:r>
          </a:p>
          <a:p>
            <a:pPr algn="ctr"/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86233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9F2A8-1A5F-7B21-CFF2-43A61A90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14D45A5-CDC0-EF1F-2101-C07270A45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AE6F57-7BAC-7BE4-47AB-3232FCDAF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ight Triangle 1034">
            <a:extLst>
              <a:ext uri="{FF2B5EF4-FFF2-40B4-BE49-F238E27FC236}">
                <a16:creationId xmlns:a16="http://schemas.microsoft.com/office/drawing/2014/main" id="{64B76952-C44D-DAA2-EAAB-4D50B79C3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475CB-1A4E-2627-90CC-3EBE50A613E7}"/>
              </a:ext>
            </a:extLst>
          </p:cNvPr>
          <p:cNvSpPr/>
          <p:nvPr/>
        </p:nvSpPr>
        <p:spPr>
          <a:xfrm>
            <a:off x="5793702" y="2065468"/>
            <a:ext cx="4912880" cy="3953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594360">
              <a:lnSpc>
                <a:spcPct val="90000"/>
              </a:lnSpc>
              <a:spcAft>
                <a:spcPts val="390"/>
              </a:spcAft>
            </a:pPr>
            <a:endParaRPr lang="en-CA" sz="2000" b="1" i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2D24D0-66F7-4BB2-0D33-5046F0478A5D}"/>
              </a:ext>
            </a:extLst>
          </p:cNvPr>
          <p:cNvSpPr/>
          <p:nvPr/>
        </p:nvSpPr>
        <p:spPr>
          <a:xfrm>
            <a:off x="2500844" y="1636452"/>
            <a:ext cx="1762989" cy="209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5B604A-6CE4-19C9-74D8-8E38CF9053EB}"/>
              </a:ext>
            </a:extLst>
          </p:cNvPr>
          <p:cNvSpPr/>
          <p:nvPr/>
        </p:nvSpPr>
        <p:spPr>
          <a:xfrm>
            <a:off x="1990430" y="4576712"/>
            <a:ext cx="727898" cy="60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4D203-3F72-007D-0EEE-8E97CC767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1" y="6018834"/>
            <a:ext cx="11319492" cy="619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75E24-FEFE-BB76-D766-AA21DA828A4A}"/>
              </a:ext>
            </a:extLst>
          </p:cNvPr>
          <p:cNvSpPr txBox="1"/>
          <p:nvPr/>
        </p:nvSpPr>
        <p:spPr>
          <a:xfrm>
            <a:off x="804232" y="697733"/>
            <a:ext cx="109692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Accessible Emergency Response Plan: </a:t>
            </a:r>
            <a:r>
              <a:rPr lang="en-US" sz="32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Are We Ready?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CA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A2508-7250-F443-89DC-38305A78F4B5}"/>
              </a:ext>
            </a:extLst>
          </p:cNvPr>
          <p:cNvSpPr txBox="1"/>
          <p:nvPr/>
        </p:nvSpPr>
        <p:spPr>
          <a:xfrm>
            <a:off x="418496" y="1234625"/>
            <a:ext cx="1106432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First Nations Accessible Emergency Response Plan will support ensuring </a:t>
            </a:r>
            <a:r>
              <a:rPr lang="en-US" sz="2200" b="0" i="0" dirty="0">
                <a:effectLst/>
              </a:rPr>
              <a:t>public health/ safety in First Nations. FNPWD can face barriers, and emergencies can make barriers worse.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We are working to ensure an effective emergency response for persons of all abilities and FNPWD is the same as for everyone else and available to everyone at the same time; including all types of emergencies: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0" i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the needs of your First Nation, clients, and employees before emergencies occur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the new barriers created by emergencies.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the changes needed to deliver your services in an accessible way.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the feedback you receive about accessibility from those who use your services.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 Has your First Nation developed an Accessible Emergency Response Plan to meet the needs of FNPWD.  We want to hear from you!   </a:t>
            </a:r>
          </a:p>
          <a:p>
            <a:endParaRPr lang="en-CA" sz="1800" spc="-35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CA" spc="-35" dirty="0">
              <a:solidFill>
                <a:srgbClr val="000000"/>
              </a:solidFill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CA" sz="1800" spc="-35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B033-FDEC-2D3B-4167-BDA5F99BD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86410-7539-BFF5-B1FB-64A6EABA2723}"/>
              </a:ext>
            </a:extLst>
          </p:cNvPr>
          <p:cNvSpPr/>
          <p:nvPr/>
        </p:nvSpPr>
        <p:spPr>
          <a:xfrm>
            <a:off x="0" y="12356"/>
            <a:ext cx="1224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1FF74-66E7-7101-CF29-C1992889C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43" y="6176963"/>
            <a:ext cx="9571383" cy="6794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A20044-CF75-D1FD-99BE-1BEE5F1C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698783"/>
            <a:ext cx="3111647" cy="951502"/>
          </a:xfrm>
        </p:spPr>
        <p:txBody>
          <a:bodyPr>
            <a:noAutofit/>
          </a:bodyPr>
          <a:lstStyle/>
          <a:p>
            <a:br>
              <a:rPr lang="en-CA" sz="3200" b="1" dirty="0">
                <a:solidFill>
                  <a:srgbClr val="FF0000"/>
                </a:solidFill>
              </a:rPr>
            </a:br>
            <a:br>
              <a:rPr lang="en-CA" sz="3200" b="1" dirty="0">
                <a:solidFill>
                  <a:srgbClr val="FF0000"/>
                </a:solidFill>
              </a:rPr>
            </a:br>
            <a:br>
              <a:rPr lang="en-CA" sz="3200" b="1" dirty="0">
                <a:solidFill>
                  <a:srgbClr val="FF0000"/>
                </a:solidFill>
              </a:rPr>
            </a:br>
            <a:r>
              <a:rPr lang="en-CA" sz="3200" b="1" dirty="0"/>
              <a:t>Distinct First Nations Accessibility</a:t>
            </a:r>
            <a:br>
              <a:rPr lang="en-CA" sz="3200" b="1" dirty="0"/>
            </a:br>
            <a:r>
              <a:rPr lang="en-CA" sz="3200" b="1" dirty="0"/>
              <a:t>Legislation:  </a:t>
            </a:r>
            <a:br>
              <a:rPr lang="en-CA" sz="3200" b="1" dirty="0"/>
            </a:br>
            <a:br>
              <a:rPr lang="en-CA" sz="3200" b="1" dirty="0"/>
            </a:br>
            <a:r>
              <a:rPr lang="en-CA" sz="3200" b="1" dirty="0"/>
              <a:t>Dialogue Sessions</a:t>
            </a:r>
            <a:br>
              <a:rPr lang="en-CA" sz="3200" b="1" dirty="0"/>
            </a:br>
            <a:br>
              <a:rPr lang="en-CA" sz="3200" b="1" dirty="0"/>
            </a:br>
            <a:r>
              <a:rPr lang="en-CA" sz="3200" b="1" i="1" dirty="0"/>
              <a:t>Stay Tuned! </a:t>
            </a:r>
            <a:br>
              <a:rPr lang="en-CA" sz="3200" b="1" dirty="0"/>
            </a:br>
            <a:r>
              <a:rPr lang="en-CA" sz="1800" b="1" dirty="0"/>
              <a:t>EN</a:t>
            </a:r>
            <a:r>
              <a:rPr lang="en-CA" sz="3200" b="1" dirty="0"/>
              <a:t> 		</a:t>
            </a:r>
            <a:r>
              <a:rPr lang="en-CA" sz="1800" b="1" dirty="0"/>
              <a:t>FR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C05A-9BEC-6C4F-204D-C672277E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69" y="1740665"/>
            <a:ext cx="7957457" cy="471865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2200" b="1" dirty="0">
                <a:cs typeface="Arial" panose="020B0604020202020204" pitchFamily="34" charset="0"/>
              </a:rPr>
              <a:t>Distinct First Nations Accessibility Legislation (DFNAL) </a:t>
            </a:r>
            <a:r>
              <a:rPr lang="en-CA" sz="22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DFNAL is grounded in First Nations’ right to self-determination and jurisdiction and rooted in time immemorial legal traditions upholding the rights of the Lands, the Waters, and the Peoples.</a:t>
            </a:r>
          </a:p>
          <a:p>
            <a:pPr marL="0" indent="0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>
                <a:cs typeface="Arial" panose="020B0604020202020204" pitchFamily="34" charset="0"/>
              </a:rPr>
              <a:t>DFNAL Regional Engagements:  March 2026: </a:t>
            </a:r>
            <a:r>
              <a:rPr lang="en-US" sz="2200" i="1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1) Eastern / Quebec/ Ontario: 1-day Dialogue Session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2) Western / Northern: 1-day Dialogue Session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 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i="1" dirty="0"/>
          </a:p>
          <a:p>
            <a:pPr marL="0" lv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154D-F836-E4A2-9707-1EFA8CEC0267}"/>
              </a:ext>
            </a:extLst>
          </p:cNvPr>
          <p:cNvCxnSpPr>
            <a:cxnSpLocks/>
          </p:cNvCxnSpPr>
          <p:nvPr/>
        </p:nvCxnSpPr>
        <p:spPr>
          <a:xfrm>
            <a:off x="3949235" y="3465752"/>
            <a:ext cx="720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83B878-FB41-B017-5B88-B9360EA36DD6}"/>
              </a:ext>
            </a:extLst>
          </p:cNvPr>
          <p:cNvCxnSpPr>
            <a:cxnSpLocks/>
          </p:cNvCxnSpPr>
          <p:nvPr/>
        </p:nvCxnSpPr>
        <p:spPr>
          <a:xfrm>
            <a:off x="3949235" y="5371185"/>
            <a:ext cx="720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F005A9-BB01-BF16-A60E-9C2948B9D9B5}"/>
              </a:ext>
            </a:extLst>
          </p:cNvPr>
          <p:cNvGrpSpPr/>
          <p:nvPr/>
        </p:nvGrpSpPr>
        <p:grpSpPr>
          <a:xfrm>
            <a:off x="219575" y="1447"/>
            <a:ext cx="2419390" cy="1558958"/>
            <a:chOff x="9116382" y="1478555"/>
            <a:chExt cx="2838195" cy="1757723"/>
          </a:xfrm>
        </p:grpSpPr>
        <p:pic>
          <p:nvPicPr>
            <p:cNvPr id="14" name="Picture 13" descr="A group of people holding hands&#10;&#10;AI-generated content may be incorrect.">
              <a:extLst>
                <a:ext uri="{FF2B5EF4-FFF2-40B4-BE49-F238E27FC236}">
                  <a16:creationId xmlns:a16="http://schemas.microsoft.com/office/drawing/2014/main" id="{BBA452FF-C3AE-4CB1-513E-CFE268A53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6382" y="1478555"/>
              <a:ext cx="2838195" cy="1757723"/>
            </a:xfrm>
            <a:prstGeom prst="rect">
              <a:avLst/>
            </a:prstGeom>
          </p:spPr>
        </p:pic>
        <p:pic>
          <p:nvPicPr>
            <p:cNvPr id="15" name="Picture 14" descr="A group of people holding hands&#10;&#10;AI-generated content may be incorrect.">
              <a:extLst>
                <a:ext uri="{FF2B5EF4-FFF2-40B4-BE49-F238E27FC236}">
                  <a16:creationId xmlns:a16="http://schemas.microsoft.com/office/drawing/2014/main" id="{DA0FADC9-F869-4D91-1A25-5E247A2AA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8256" t="59557" r="15985" b="34653"/>
            <a:stretch>
              <a:fillRect/>
            </a:stretch>
          </p:blipFill>
          <p:spPr>
            <a:xfrm rot="2352095">
              <a:off x="9545457" y="2613252"/>
              <a:ext cx="160301" cy="998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205F0B4-AFF7-B695-B872-7CF6019B8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5" y="5986804"/>
            <a:ext cx="655397" cy="655397"/>
          </a:xfrm>
          <a:prstGeom prst="rect">
            <a:avLst/>
          </a:prstGeom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D658673-1915-3DDB-0089-592EC2D43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77" y="5986804"/>
            <a:ext cx="655397" cy="6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0AC3F-6B1F-4B11-95F1-BBAD1478E4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1741FA43-5010-4D73-B54B-996E990CAFC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5A95A-BAE6-4798-B99C-049DDFA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784" y="5917542"/>
            <a:ext cx="10775215" cy="1017928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13227"/>
              </p:ext>
            </p:extLst>
          </p:nvPr>
        </p:nvGraphicFramePr>
        <p:xfrm>
          <a:off x="0" y="1"/>
          <a:ext cx="12192000" cy="101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7928"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>
                          <a:solidFill>
                            <a:schemeClr val="tx1"/>
                          </a:solidFill>
                        </a:rPr>
                        <a:t>Miigwetch</a:t>
                      </a:r>
                      <a:r>
                        <a:rPr lang="en-US" sz="4000" i="1" dirty="0">
                          <a:solidFill>
                            <a:schemeClr val="tx1"/>
                          </a:solidFill>
                        </a:rPr>
                        <a:t>!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2" y="590127"/>
            <a:ext cx="2209800" cy="2086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1B8001-7E47-4640-AFAE-179957513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3" b="99482" l="5728" r="99845">
                        <a14:foregroundMark x1="7895" y1="52332" x2="2012" y2="63212"/>
                        <a14:foregroundMark x1="2012" y1="63212" x2="4799" y2="76684"/>
                        <a14:foregroundMark x1="4799" y1="76684" x2="2941" y2="62953"/>
                        <a14:foregroundMark x1="2941" y1="62953" x2="12229" y2="62435"/>
                        <a14:foregroundMark x1="12229" y1="62435" x2="22446" y2="68135"/>
                        <a14:foregroundMark x1="22446" y1="68135" x2="10681" y2="74870"/>
                        <a14:foregroundMark x1="10681" y1="74870" x2="22601" y2="76166"/>
                        <a14:foregroundMark x1="22601" y1="76166" x2="2167" y2="82124"/>
                        <a14:foregroundMark x1="2167" y1="82124" x2="22446" y2="82642"/>
                        <a14:foregroundMark x1="22446" y1="82642" x2="13313" y2="83938"/>
                        <a14:foregroundMark x1="13313" y1="83938" x2="36223" y2="88083"/>
                        <a14:foregroundMark x1="36223" y1="88083" x2="21981" y2="88342"/>
                        <a14:foregroundMark x1="21981" y1="88342" x2="32663" y2="88601"/>
                        <a14:foregroundMark x1="32663" y1="88601" x2="23375" y2="89637"/>
                        <a14:foregroundMark x1="23375" y1="89637" x2="43189" y2="89637"/>
                        <a14:foregroundMark x1="43189" y1="89637" x2="33591" y2="89637"/>
                        <a14:foregroundMark x1="33591" y1="89637" x2="49381" y2="89896"/>
                        <a14:foregroundMark x1="49381" y1="89896" x2="38700" y2="92487"/>
                        <a14:foregroundMark x1="38700" y1="92487" x2="61455" y2="96373"/>
                        <a14:foregroundMark x1="61455" y1="96373" x2="48142" y2="98187"/>
                        <a14:foregroundMark x1="48142" y1="98187" x2="77245" y2="97668"/>
                        <a14:foregroundMark x1="77245" y1="97668" x2="65480" y2="97668"/>
                        <a14:foregroundMark x1="65480" y1="97668" x2="88854" y2="97668"/>
                        <a14:foregroundMark x1="88854" y1="97668" x2="96285" y2="88860"/>
                        <a14:foregroundMark x1="96285" y1="88860" x2="84830" y2="89119"/>
                        <a14:foregroundMark x1="84830" y1="89119" x2="94737" y2="87047"/>
                        <a14:foregroundMark x1="94737" y1="87047" x2="71053" y2="91192"/>
                        <a14:foregroundMark x1="71053" y1="91192" x2="88235" y2="90155"/>
                        <a14:foregroundMark x1="88235" y1="90155" x2="65635" y2="95078"/>
                        <a14:foregroundMark x1="65635" y1="95078" x2="75697" y2="95078"/>
                        <a14:foregroundMark x1="75697" y1="95078" x2="60991" y2="87306"/>
                        <a14:foregroundMark x1="60991" y1="87306" x2="79412" y2="85492"/>
                        <a14:foregroundMark x1="79412" y1="85492" x2="54180" y2="85751"/>
                        <a14:foregroundMark x1="54180" y1="85751" x2="72601" y2="82902"/>
                        <a14:foregroundMark x1="72601" y1="82902" x2="58204" y2="83161"/>
                        <a14:foregroundMark x1="58204" y1="83161" x2="81889" y2="81088"/>
                        <a14:foregroundMark x1="81889" y1="81088" x2="36533" y2="82642"/>
                        <a14:foregroundMark x1="36533" y1="82642" x2="75697" y2="80570"/>
                        <a14:foregroundMark x1="75697" y1="80570" x2="50464" y2="80311"/>
                        <a14:foregroundMark x1="50464" y1="80311" x2="83591" y2="80829"/>
                        <a14:foregroundMark x1="83591" y1="80829" x2="32508" y2="79534"/>
                        <a14:foregroundMark x1="32508" y1="79534" x2="68111" y2="75648"/>
                        <a14:foregroundMark x1="68111" y1="75648" x2="38700" y2="74611"/>
                        <a14:foregroundMark x1="38700" y1="74611" x2="57585" y2="74352"/>
                        <a14:foregroundMark x1="57585" y1="74352" x2="21207" y2="75130"/>
                        <a14:foregroundMark x1="21207" y1="75130" x2="53560" y2="71244"/>
                        <a14:foregroundMark x1="53560" y1="71244" x2="35449" y2="70725"/>
                        <a14:foregroundMark x1="35449" y1="70725" x2="64087" y2="69171"/>
                        <a14:foregroundMark x1="64087" y1="69171" x2="22910" y2="68653"/>
                        <a14:foregroundMark x1="22910" y1="68653" x2="74613" y2="65544"/>
                        <a14:foregroundMark x1="74613" y1="65544" x2="48762" y2="65544"/>
                        <a14:foregroundMark x1="48762" y1="65544" x2="92724" y2="64249"/>
                        <a14:foregroundMark x1="92724" y1="64249" x2="48452" y2="63472"/>
                        <a14:foregroundMark x1="48452" y1="63472" x2="71827" y2="60622"/>
                        <a14:foregroundMark x1="71827" y1="60622" x2="21981" y2="60622"/>
                        <a14:foregroundMark x1="21981" y1="60622" x2="65015" y2="60363"/>
                        <a14:foregroundMark x1="65015" y1="60363" x2="15480" y2="61140"/>
                        <a14:foregroundMark x1="15480" y1="61140" x2="56811" y2="61917"/>
                        <a14:foregroundMark x1="56811" y1="61917" x2="27245" y2="62694"/>
                        <a14:foregroundMark x1="27245" y1="62694" x2="79257" y2="62435"/>
                        <a14:foregroundMark x1="79257" y1="62435" x2="52477" y2="62435"/>
                        <a14:foregroundMark x1="52477" y1="62435" x2="79102" y2="60622"/>
                        <a14:foregroundMark x1="79102" y1="60622" x2="39474" y2="61140"/>
                        <a14:foregroundMark x1="39474" y1="61140" x2="66254" y2="59067"/>
                        <a14:foregroundMark x1="66254" y1="59067" x2="31115" y2="59067"/>
                        <a14:foregroundMark x1="31115" y1="59067" x2="55108" y2="55959"/>
                        <a14:foregroundMark x1="55108" y1="55959" x2="8514" y2="56736"/>
                        <a14:foregroundMark x1="8514" y1="56736" x2="48142" y2="56736"/>
                        <a14:foregroundMark x1="48142" y1="56736" x2="59443" y2="46891"/>
                        <a14:foregroundMark x1="59443" y1="46891" x2="46594" y2="50000"/>
                        <a14:foregroundMark x1="46594" y1="50000" x2="54799" y2="44041"/>
                        <a14:foregroundMark x1="54799" y1="44041" x2="46440" y2="46373"/>
                        <a14:foregroundMark x1="46440" y1="46373" x2="36842" y2="41710"/>
                        <a14:foregroundMark x1="36842" y1="41710" x2="55263" y2="37306"/>
                        <a14:foregroundMark x1="55263" y1="37306" x2="47988" y2="45078"/>
                        <a14:foregroundMark x1="47988" y1="45078" x2="54799" y2="32383"/>
                        <a14:foregroundMark x1="54799" y1="32383" x2="50155" y2="45337"/>
                        <a14:foregroundMark x1="50155" y1="45337" x2="53096" y2="30570"/>
                        <a14:foregroundMark x1="53096" y1="30570" x2="46285" y2="43523"/>
                        <a14:foregroundMark x1="46285" y1="43523" x2="49226" y2="28497"/>
                        <a14:foregroundMark x1="49226" y1="28497" x2="40093" y2="51295"/>
                        <a14:foregroundMark x1="40093" y1="51295" x2="48762" y2="28238"/>
                        <a14:foregroundMark x1="48762" y1="28238" x2="39474" y2="52591"/>
                        <a14:foregroundMark x1="39474" y1="52591" x2="51858" y2="23316"/>
                        <a14:foregroundMark x1="51858" y1="23316" x2="32817" y2="51554"/>
                        <a14:foregroundMark x1="32817" y1="51554" x2="48607" y2="21503"/>
                        <a14:foregroundMark x1="48607" y1="21503" x2="34985" y2="44560"/>
                        <a14:foregroundMark x1="34985" y1="44560" x2="45201" y2="24611"/>
                        <a14:foregroundMark x1="45201" y1="24611" x2="36687" y2="40415"/>
                        <a14:foregroundMark x1="36687" y1="40415" x2="48382" y2="8482"/>
                        <a14:foregroundMark x1="48347" y1="8484" x2="42724" y2="18912"/>
                        <a14:foregroundMark x1="42724" y1="18912" x2="38700" y2="36788"/>
                        <a14:foregroundMark x1="38700" y1="36788" x2="19659" y2="53109"/>
                        <a14:foregroundMark x1="19659" y1="53109" x2="9133" y2="54145"/>
                        <a14:foregroundMark x1="9133" y1="54145" x2="18266" y2="53627"/>
                        <a14:foregroundMark x1="18266" y1="53627" x2="35913" y2="63990"/>
                        <a14:foregroundMark x1="35913" y1="63990" x2="27245" y2="67617"/>
                        <a14:foregroundMark x1="27245" y1="67617" x2="45201" y2="86010"/>
                        <a14:foregroundMark x1="45201" y1="86010" x2="77399" y2="92228"/>
                        <a14:foregroundMark x1="77399" y1="92228" x2="68885" y2="92746"/>
                        <a14:foregroundMark x1="68885" y1="92746" x2="83127" y2="91710"/>
                        <a14:foregroundMark x1="83127" y1="91710" x2="76161" y2="79793"/>
                        <a14:foregroundMark x1="76161" y1="79793" x2="90867" y2="75648"/>
                        <a14:foregroundMark x1="90867" y1="75648" x2="75077" y2="75389"/>
                        <a14:foregroundMark x1="75077" y1="75389" x2="88854" y2="69171"/>
                        <a14:foregroundMark x1="88854" y1="69171" x2="80650" y2="63990"/>
                        <a14:foregroundMark x1="80650" y1="63990" x2="91796" y2="59845"/>
                        <a14:foregroundMark x1="91796" y1="59845" x2="70588" y2="59067"/>
                        <a14:foregroundMark x1="70588" y1="59067" x2="97833" y2="55699"/>
                        <a14:foregroundMark x1="97833" y1="55699" x2="81115" y2="53886"/>
                        <a14:foregroundMark x1="81115" y1="53886" x2="95046" y2="50777"/>
                        <a14:foregroundMark x1="95046" y1="50777" x2="81889" y2="50259"/>
                        <a14:foregroundMark x1="81889" y1="50259" x2="95511" y2="48187"/>
                        <a14:foregroundMark x1="95511" y1="48187" x2="75542" y2="47668"/>
                        <a14:foregroundMark x1="75542" y1="47668" x2="91950" y2="46891"/>
                        <a14:foregroundMark x1="91950" y1="46891" x2="79257" y2="44819"/>
                        <a14:foregroundMark x1="79257" y1="44819" x2="88235" y2="44560"/>
                        <a14:foregroundMark x1="88235" y1="44560" x2="70124" y2="43523"/>
                        <a14:foregroundMark x1="70124" y1="43523" x2="92260" y2="41710"/>
                        <a14:foregroundMark x1="92260" y1="41710" x2="72291" y2="41192"/>
                        <a14:foregroundMark x1="72291" y1="41192" x2="82663" y2="37306"/>
                        <a14:foregroundMark x1="82663" y1="37306" x2="60836" y2="36788"/>
                        <a14:foregroundMark x1="60836" y1="36788" x2="86687" y2="36269"/>
                        <a14:foregroundMark x1="86687" y1="36269" x2="74923" y2="36269"/>
                        <a14:foregroundMark x1="74923" y1="36269" x2="90374" y2="31859"/>
                        <a14:foregroundMark x1="90335" y1="30519" x2="71672" y2="30311"/>
                        <a14:foregroundMark x1="71672" y1="30311" x2="90277" y2="28553"/>
                        <a14:foregroundMark x1="90275" y1="28489" x2="70588" y2="28238"/>
                        <a14:foregroundMark x1="70588" y1="28238" x2="83282" y2="24093"/>
                        <a14:foregroundMark x1="83282" y1="24093" x2="68421" y2="23834"/>
                        <a14:foregroundMark x1="68421" y1="23834" x2="77554" y2="21244"/>
                        <a14:foregroundMark x1="77554" y1="21244" x2="67492" y2="16839"/>
                        <a14:foregroundMark x1="67492" y1="16839" x2="83591" y2="15544"/>
                        <a14:foregroundMark x1="83591" y1="15544" x2="65480" y2="15285"/>
                        <a14:foregroundMark x1="65480" y1="15285" x2="83901" y2="13472"/>
                        <a14:foregroundMark x1="83901" y1="13472" x2="72601" y2="13212"/>
                        <a14:foregroundMark x1="72601" y1="13212" x2="80263" y2="10220"/>
                        <a14:foregroundMark x1="79366" y1="9830" x2="57895" y2="11917"/>
                        <a14:foregroundMark x1="57895" y1="11917" x2="46749" y2="18135"/>
                        <a14:foregroundMark x1="46749" y1="18135" x2="61610" y2="19948"/>
                        <a14:foregroundMark x1="61610" y1="19948" x2="52477" y2="21503"/>
                        <a14:foregroundMark x1="52477" y1="21503" x2="68731" y2="22798"/>
                        <a14:foregroundMark x1="68731" y1="22798" x2="56966" y2="25648"/>
                        <a14:foregroundMark x1="56966" y1="25648" x2="63467" y2="34197"/>
                        <a14:foregroundMark x1="63467" y1="34197" x2="62384" y2="20207"/>
                        <a14:foregroundMark x1="62384" y1="20207" x2="51858" y2="19171"/>
                        <a14:foregroundMark x1="51858" y1="19171" x2="61765" y2="17358"/>
                        <a14:foregroundMark x1="61765" y1="17358" x2="53356" y2="8123"/>
                        <a14:foregroundMark x1="62246" y1="7482" x2="77869" y2="8993"/>
                        <a14:foregroundMark x1="78155" y1="9305" x2="53406" y2="21503"/>
                        <a14:foregroundMark x1="53406" y1="21503" x2="63932" y2="32124"/>
                        <a14:foregroundMark x1="63932" y1="32124" x2="48452" y2="36528"/>
                        <a14:foregroundMark x1="48452" y1="36528" x2="65944" y2="33679"/>
                        <a14:foregroundMark x1="65944" y1="33679" x2="47678" y2="38601"/>
                        <a14:foregroundMark x1="47678" y1="38601" x2="61610" y2="39896"/>
                        <a14:foregroundMark x1="61610" y1="39896" x2="69505" y2="45078"/>
                        <a14:foregroundMark x1="69505" y1="45078" x2="59443" y2="45078"/>
                        <a14:foregroundMark x1="59443" y1="45078" x2="77399" y2="50518"/>
                        <a14:foregroundMark x1="77399" y1="50518" x2="68421" y2="54404"/>
                        <a14:foregroundMark x1="68421" y1="54404" x2="79876" y2="63990"/>
                        <a14:foregroundMark x1="79876" y1="63990" x2="65789" y2="70466"/>
                        <a14:foregroundMark x1="65789" y1="70466" x2="85913" y2="73057"/>
                        <a14:foregroundMark x1="85913" y1="73057" x2="67492" y2="72021"/>
                        <a14:foregroundMark x1="67492" y1="72021" x2="80805" y2="70207"/>
                        <a14:foregroundMark x1="80805" y1="70207" x2="69814" y2="69689"/>
                        <a14:foregroundMark x1="69814" y1="69689" x2="86687" y2="76684"/>
                        <a14:foregroundMark x1="86687" y1="76684" x2="92570" y2="86269"/>
                        <a14:foregroundMark x1="92570" y1="86269" x2="40402" y2="88342"/>
                        <a14:foregroundMark x1="40402" y1="88342" x2="56037" y2="85751"/>
                        <a14:foregroundMark x1="56037" y1="85751" x2="45975" y2="85233"/>
                        <a14:foregroundMark x1="45975" y1="85233" x2="61300" y2="83679"/>
                        <a14:foregroundMark x1="61300" y1="83679" x2="45975" y2="81088"/>
                        <a14:foregroundMark x1="45975" y1="81088" x2="63003" y2="78756"/>
                        <a14:foregroundMark x1="63003" y1="78756" x2="50000" y2="78756"/>
                        <a14:foregroundMark x1="50000" y1="78756" x2="63777" y2="70466"/>
                        <a14:foregroundMark x1="63777" y1="70466" x2="52322" y2="65026"/>
                        <a14:foregroundMark x1="52322" y1="65026" x2="59288" y2="56736"/>
                        <a14:foregroundMark x1="59288" y1="56736" x2="43189" y2="57254"/>
                        <a14:foregroundMark x1="43189" y1="57254" x2="60836" y2="56218"/>
                        <a14:foregroundMark x1="60836" y1="56218" x2="30341" y2="55440"/>
                        <a14:foregroundMark x1="30341" y1="55440" x2="46285" y2="45078"/>
                        <a14:foregroundMark x1="46285" y1="45078" x2="36068" y2="48187"/>
                        <a14:foregroundMark x1="36068" y1="48187" x2="44272" y2="43523"/>
                        <a14:foregroundMark x1="44272" y1="43523" x2="51238" y2="28238"/>
                        <a14:foregroundMark x1="51238" y1="28238" x2="42260" y2="36788"/>
                        <a14:foregroundMark x1="42260" y1="36788" x2="51238" y2="26425"/>
                        <a14:foregroundMark x1="51238" y1="26425" x2="34211" y2="22798"/>
                        <a14:foregroundMark x1="34211" y1="22798" x2="41796" y2="17358"/>
                        <a14:foregroundMark x1="41796" y1="17358" x2="34520" y2="27202"/>
                        <a14:foregroundMark x1="34520" y1="27202" x2="25697" y2="67098"/>
                        <a14:foregroundMark x1="25697" y1="67098" x2="28328" y2="83938"/>
                        <a14:foregroundMark x1="28328" y1="83938" x2="17183" y2="78756"/>
                        <a14:foregroundMark x1="17183" y1="78756" x2="9598" y2="67876"/>
                        <a14:foregroundMark x1="9598" y1="67876" x2="17802" y2="86269"/>
                        <a14:foregroundMark x1="17802" y1="86269" x2="24923" y2="94819"/>
                        <a14:foregroundMark x1="24923" y1="94819" x2="33282" y2="90933"/>
                        <a14:foregroundMark x1="33282" y1="90933" x2="48452" y2="98964"/>
                        <a14:foregroundMark x1="48452" y1="98964" x2="55728" y2="89119"/>
                        <a14:foregroundMark x1="55728" y1="89119" x2="38700" y2="74352"/>
                        <a14:foregroundMark x1="38700" y1="74352" x2="74149" y2="52332"/>
                        <a14:foregroundMark x1="74149" y1="52332" x2="54644" y2="48705"/>
                        <a14:foregroundMark x1="54644" y1="48705" x2="67028" y2="41192"/>
                        <a14:foregroundMark x1="67028" y1="41192" x2="82817" y2="48964"/>
                        <a14:foregroundMark x1="82817" y1="48964" x2="75697" y2="56218"/>
                        <a14:foregroundMark x1="75697" y1="56218" x2="84675" y2="58549"/>
                        <a14:foregroundMark x1="84675" y1="58549" x2="93808" y2="55440"/>
                        <a14:foregroundMark x1="93808" y1="55440" x2="78483" y2="31088"/>
                        <a14:foregroundMark x1="78483" y1="31088" x2="74613" y2="17876"/>
                        <a14:foregroundMark x1="74613" y1="17876" x2="54644" y2="28497"/>
                        <a14:foregroundMark x1="54644" y1="28497" x2="46440" y2="19430"/>
                        <a14:foregroundMark x1="46440" y1="19430" x2="46594" y2="36010"/>
                        <a14:foregroundMark x1="46594" y1="36010" x2="38700" y2="50000"/>
                        <a14:foregroundMark x1="38700" y1="50000" x2="36687" y2="65285"/>
                        <a14:foregroundMark x1="36687" y1="65285" x2="41331" y2="80829"/>
                        <a14:foregroundMark x1="41331" y1="80829" x2="32972" y2="84974"/>
                        <a14:foregroundMark x1="32972" y1="84974" x2="43344" y2="88342"/>
                        <a14:foregroundMark x1="43344" y1="88342" x2="44427" y2="99482"/>
                        <a14:foregroundMark x1="6347" y1="52850" x2="5882" y2="82124"/>
                        <a14:foregroundMark x1="5882" y1="82124" x2="27245" y2="99223"/>
                        <a14:foregroundMark x1="33901" y1="25130" x2="39009" y2="10881"/>
                        <a14:foregroundMark x1="39009" y1="10881" x2="45928" y2="6163"/>
                        <a14:foregroundMark x1="79116" y1="5440" x2="79481" y2="5440"/>
                        <a14:foregroundMark x1="57276" y1="10622" x2="63313" y2="8290"/>
                        <a14:foregroundMark x1="91331" y1="41710" x2="95356" y2="54922"/>
                        <a14:foregroundMark x1="95356" y1="54922" x2="91176" y2="64249"/>
                        <a14:foregroundMark x1="92879" y1="78238" x2="99845" y2="87047"/>
                        <a14:foregroundMark x1="99845" y1="87047" x2="94118" y2="98187"/>
                        <a14:foregroundMark x1="94118" y1="98187" x2="94118" y2="84197"/>
                        <a14:foregroundMark x1="94118" y1="84197" x2="92724" y2="78238"/>
                        <a14:backgroundMark x1="32618" y1="24367" x2="32264" y2="25864"/>
                        <a14:backgroundMark x1="38080" y1="1295" x2="34235" y2="17535"/>
                        <a14:backgroundMark x1="29575" y1="30525" x2="14551" y2="43782"/>
                        <a14:backgroundMark x1="4379" y1="49034" x2="0" y2="51295"/>
                        <a14:backgroundMark x1="14551" y1="43782" x2="4968" y2="48730"/>
                        <a14:backgroundMark x1="47059" y1="3109" x2="65015" y2="1813"/>
                        <a14:backgroundMark x1="65015" y1="1813" x2="80495" y2="1813"/>
                        <a14:backgroundMark x1="80186" y1="3886" x2="88545" y2="7513"/>
                        <a14:backgroundMark x1="88545" y1="7513" x2="93963" y2="19430"/>
                        <a14:backgroundMark x1="93963" y1="19430" x2="94427" y2="35233"/>
                        <a14:backgroundMark x1="94427" y1="35233" x2="99845" y2="468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68" y="2637157"/>
            <a:ext cx="7329949" cy="3280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8E11-351F-A885-80B4-DF82F157AD36}"/>
              </a:ext>
            </a:extLst>
          </p:cNvPr>
          <p:cNvSpPr txBox="1"/>
          <p:nvPr/>
        </p:nvSpPr>
        <p:spPr>
          <a:xfrm>
            <a:off x="3170903" y="1216685"/>
            <a:ext cx="88612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b="1" i="1" dirty="0">
                <a:ea typeface="Times New Roman" panose="02020603050405020304" pitchFamily="18" charset="0"/>
              </a:rPr>
              <a:t>The AFN acknowledges the countless disability advocates over the decades that have made this work possible, including Wendall Nicholas and Doreen Demas, and many more!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92C83-BC64-EF0F-1FC6-0BC514F0FCA6}"/>
              </a:ext>
            </a:extLst>
          </p:cNvPr>
          <p:cNvSpPr txBox="1"/>
          <p:nvPr/>
        </p:nvSpPr>
        <p:spPr>
          <a:xfrm>
            <a:off x="5692877" y="2676933"/>
            <a:ext cx="5501149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Contact </a:t>
            </a: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Marie Frawley-Henry </a:t>
            </a: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mfrawley@afn.ca</a:t>
            </a:r>
            <a:endParaRPr lang="en-US" sz="2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Senior Policy Analyst </a:t>
            </a:r>
          </a:p>
          <a:p>
            <a:pPr marL="1371600" marR="0" indent="457200" algn="ctr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Assembly of First Nations </a:t>
            </a:r>
            <a:endParaRPr lang="en-CA" sz="2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4C51-DC07-0428-1CDF-DE48AB7BE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FC2EBF-B802-BC6D-6EE4-4F5C988153A1}"/>
              </a:ext>
            </a:extLst>
          </p:cNvPr>
          <p:cNvSpPr/>
          <p:nvPr/>
        </p:nvSpPr>
        <p:spPr>
          <a:xfrm>
            <a:off x="0" y="12356"/>
            <a:ext cx="1224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88B49-94E0-F804-183B-961C6B135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43" y="6176963"/>
            <a:ext cx="9571383" cy="6794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7581D34-D54D-0FF3-8D86-BD31F1DB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698783"/>
            <a:ext cx="3111647" cy="730217"/>
          </a:xfrm>
        </p:spPr>
        <p:txBody>
          <a:bodyPr>
            <a:noAutofit/>
          </a:bodyPr>
          <a:lstStyle/>
          <a:p>
            <a:r>
              <a:rPr lang="en-CA" sz="3400" b="1" dirty="0">
                <a:latin typeface="+mn-lt"/>
                <a:cs typeface="Arial" panose="020B0604020202020204" pitchFamily="34" charset="0"/>
              </a:rPr>
              <a:t>AFN Accessibility/   </a:t>
            </a:r>
            <a:br>
              <a:rPr lang="en-CA" sz="3400" b="1" dirty="0">
                <a:latin typeface="+mn-lt"/>
                <a:cs typeface="Arial" panose="020B0604020202020204" pitchFamily="34" charset="0"/>
              </a:rPr>
            </a:br>
            <a:r>
              <a:rPr lang="en-CA" sz="3400" b="1" dirty="0">
                <a:latin typeface="+mn-lt"/>
                <a:cs typeface="Arial" panose="020B0604020202020204" pitchFamily="34" charset="0"/>
              </a:rPr>
              <a:t>Disability Policy Mandates </a:t>
            </a:r>
            <a:endParaRPr lang="en-US" sz="3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E15ED-E083-D44A-B848-B53C44E8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207" y="2038123"/>
            <a:ext cx="7763419" cy="4878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2400" b="1" dirty="0">
                <a:cs typeface="Arial" panose="020B0604020202020204" pitchFamily="34" charset="0"/>
              </a:rPr>
              <a:t>Resolution 71/2024 - </a:t>
            </a:r>
            <a:r>
              <a:rPr lang="en-CA" sz="2400" i="1" dirty="0">
                <a:cs typeface="Arial" panose="020B0604020202020204" pitchFamily="34" charset="0"/>
              </a:rPr>
              <a:t>Rejecting the Accessible Canada Act and Advancing Distinct First Nations Accessibility Legislation (DFNAL)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Resolution 15/2022</a:t>
            </a:r>
            <a:r>
              <a:rPr lang="en-US" sz="2400" dirty="0">
                <a:cs typeface="Arial" panose="020B0604020202020204" pitchFamily="34" charset="0"/>
              </a:rPr>
              <a:t>, Major Investment Needed to Build Fully Accessible First Nations</a:t>
            </a:r>
            <a:endParaRPr lang="en-US" sz="24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b="1" dirty="0">
                <a:cs typeface="Arial" panose="020B0604020202020204" pitchFamily="34" charset="0"/>
              </a:rPr>
              <a:t>Resolution 25/2021- </a:t>
            </a:r>
            <a:r>
              <a:rPr lang="en-CA" sz="2400" i="1" dirty="0">
                <a:cs typeface="Arial" panose="020B0604020202020204" pitchFamily="34" charset="0"/>
              </a:rPr>
              <a:t>Strengthen First Nations Distinctions Based Approaches on Accessibility / Disability.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533B2C-968E-22CA-514B-6523A15DEC60}"/>
              </a:ext>
            </a:extLst>
          </p:cNvPr>
          <p:cNvCxnSpPr>
            <a:cxnSpLocks/>
          </p:cNvCxnSpPr>
          <p:nvPr/>
        </p:nvCxnSpPr>
        <p:spPr>
          <a:xfrm>
            <a:off x="3860169" y="1787489"/>
            <a:ext cx="720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FC98FC-B849-11BE-DB28-CA8497B88273}"/>
              </a:ext>
            </a:extLst>
          </p:cNvPr>
          <p:cNvCxnSpPr>
            <a:cxnSpLocks/>
          </p:cNvCxnSpPr>
          <p:nvPr/>
        </p:nvCxnSpPr>
        <p:spPr>
          <a:xfrm>
            <a:off x="3713048" y="5804953"/>
            <a:ext cx="720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A26BEA-0F46-0F28-201B-FE8C4FA63040}"/>
              </a:ext>
            </a:extLst>
          </p:cNvPr>
          <p:cNvCxnSpPr>
            <a:cxnSpLocks/>
          </p:cNvCxnSpPr>
          <p:nvPr/>
        </p:nvCxnSpPr>
        <p:spPr>
          <a:xfrm>
            <a:off x="4054207" y="3369654"/>
            <a:ext cx="720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26BC11-2CBF-1EA5-F436-A61F88DB845D}"/>
              </a:ext>
            </a:extLst>
          </p:cNvPr>
          <p:cNvCxnSpPr>
            <a:cxnSpLocks/>
          </p:cNvCxnSpPr>
          <p:nvPr/>
        </p:nvCxnSpPr>
        <p:spPr>
          <a:xfrm>
            <a:off x="3860169" y="4477604"/>
            <a:ext cx="720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B1647-646A-86A4-B689-177504DAEF39}"/>
              </a:ext>
            </a:extLst>
          </p:cNvPr>
          <p:cNvGrpSpPr/>
          <p:nvPr/>
        </p:nvGrpSpPr>
        <p:grpSpPr>
          <a:xfrm>
            <a:off x="0" y="397948"/>
            <a:ext cx="2419390" cy="1662825"/>
            <a:chOff x="9116382" y="1478555"/>
            <a:chExt cx="2838195" cy="1757723"/>
          </a:xfrm>
        </p:grpSpPr>
        <p:pic>
          <p:nvPicPr>
            <p:cNvPr id="14" name="Picture 13" descr="A group of people holding hands&#10;&#10;AI-generated content may be incorrect.">
              <a:extLst>
                <a:ext uri="{FF2B5EF4-FFF2-40B4-BE49-F238E27FC236}">
                  <a16:creationId xmlns:a16="http://schemas.microsoft.com/office/drawing/2014/main" id="{5092BE2A-C49E-2E42-B0C5-4D81A211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6382" y="1478555"/>
              <a:ext cx="2838195" cy="1757723"/>
            </a:xfrm>
            <a:prstGeom prst="rect">
              <a:avLst/>
            </a:prstGeom>
          </p:spPr>
        </p:pic>
        <p:pic>
          <p:nvPicPr>
            <p:cNvPr id="15" name="Picture 14" descr="A group of people holding hands&#10;&#10;AI-generated content may be incorrect.">
              <a:extLst>
                <a:ext uri="{FF2B5EF4-FFF2-40B4-BE49-F238E27FC236}">
                  <a16:creationId xmlns:a16="http://schemas.microsoft.com/office/drawing/2014/main" id="{7385A723-AE5F-1C14-11DB-DE600439C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8256" t="59557" r="15985" b="34653"/>
            <a:stretch>
              <a:fillRect/>
            </a:stretch>
          </p:blipFill>
          <p:spPr>
            <a:xfrm rot="2352095">
              <a:off x="9545457" y="2613252"/>
              <a:ext cx="160301" cy="998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401751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31132" y="268229"/>
            <a:ext cx="9522568" cy="103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 </a:t>
            </a:r>
            <a:r>
              <a:rPr lang="en-US" b="1" i="1" dirty="0">
                <a:cs typeface="Arial" panose="020B0604020202020204" pitchFamily="34" charset="0"/>
              </a:rPr>
              <a:t>DISTINCT FIRST NATIONS ACCESSIBILITY LEGISLATION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D44B3D-EE59-40D1-B6FD-B2C2753A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6172535"/>
            <a:ext cx="11668469" cy="5254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0232" y="1531920"/>
            <a:ext cx="11451535" cy="253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en-CA" sz="22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2022, </a:t>
            </a:r>
            <a:r>
              <a:rPr lang="en-CA" sz="22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A Distinct First Nations Accessibility Law Discussion Guide </a:t>
            </a:r>
            <a:r>
              <a:rPr lang="en-CA" sz="22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developed to guide engagements with First Nations, regions and leadership</a:t>
            </a:r>
            <a:r>
              <a:rPr lang="en-CA" sz="2200" kern="0" dirty="0">
                <a:ea typeface="Times New Roman" panose="02020603050405020304" pitchFamily="18" charset="0"/>
                <a:cs typeface="Arial" panose="020B0604020202020204" pitchFamily="34" charset="0"/>
              </a:rPr>
              <a:t> on the four legal options: </a:t>
            </a:r>
            <a:endParaRPr lang="en-US" altLang="en-US" sz="2200" dirty="0">
              <a:cs typeface="Arial" panose="020B0604020202020204" pitchFamily="34" charset="0"/>
            </a:endParaRPr>
          </a:p>
          <a:p>
            <a:r>
              <a:rPr lang="en-US" sz="220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1:</a:t>
            </a:r>
            <a:r>
              <a:rPr lang="en-US" sz="2200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sz="2200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Regulations under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200" b="1" i="1" spc="5" dirty="0">
                <a:ea typeface="Calibri" panose="020F0502020204030204" pitchFamily="34" charset="0"/>
                <a:cs typeface="Arial" panose="020B0604020202020204" pitchFamily="34" charset="0"/>
              </a:rPr>
              <a:t> Accessible Canada Act.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	2: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Legislation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where individual</a:t>
            </a:r>
            <a:r>
              <a:rPr lang="en-US" sz="2200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 design</a:t>
            </a:r>
            <a:r>
              <a:rPr lang="en-US" sz="2200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en-US" sz="2200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law.</a:t>
            </a:r>
            <a:endParaRPr lang="en-CA" sz="2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	3: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200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en-US" sz="2200" b="1" i="1" spc="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en-US" sz="2200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law that</a:t>
            </a:r>
            <a:r>
              <a:rPr lang="en-US" sz="2200" b="1" i="1" spc="-2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applies</a:t>
            </a:r>
            <a:r>
              <a:rPr lang="en-US" sz="2200" b="1" i="1" spc="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to all</a:t>
            </a:r>
            <a:r>
              <a:rPr lang="en-US" sz="2200" b="1" i="1" spc="-2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Nations. </a:t>
            </a:r>
            <a:endParaRPr lang="en-CA" sz="2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	4:</a:t>
            </a:r>
            <a:r>
              <a:rPr lang="en-US" sz="2200" b="1" i="1" spc="-2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sz="2200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Law</a:t>
            </a:r>
            <a:r>
              <a:rPr lang="en-US" sz="2200" b="1" i="1" spc="-1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en-US" sz="2200" b="1" i="1" spc="-1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First Nations</a:t>
            </a:r>
            <a:r>
              <a:rPr lang="en-US" sz="2200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en-US" sz="2200" b="1" i="1" spc="-5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ea typeface="Calibri" panose="020F0502020204030204" pitchFamily="34" charset="0"/>
                <a:cs typeface="Arial" panose="020B0604020202020204" pitchFamily="34" charset="0"/>
              </a:rPr>
              <a:t>Law.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FF8A976-A53D-3CC5-5D47-9F0CFE57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42351"/>
              </p:ext>
            </p:extLst>
          </p:nvPr>
        </p:nvGraphicFramePr>
        <p:xfrm>
          <a:off x="0" y="851421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1E2CDA-B46A-E796-B524-535AA528F3C9}"/>
              </a:ext>
            </a:extLst>
          </p:cNvPr>
          <p:cNvSpPr txBox="1"/>
          <p:nvPr/>
        </p:nvSpPr>
        <p:spPr>
          <a:xfrm>
            <a:off x="330154" y="4415254"/>
            <a:ext cx="110866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200" b="1" kern="0" dirty="0">
                <a:effectLst/>
                <a:ea typeface="Times New Roman" panose="02020603050405020304" pitchFamily="18" charset="0"/>
              </a:rPr>
              <a:t>A Draft Distinct First Nations Accessibility Framework </a:t>
            </a:r>
            <a:r>
              <a:rPr lang="en-CA" sz="2200" kern="0" dirty="0">
                <a:effectLst/>
                <a:ea typeface="Times New Roman" panose="02020603050405020304" pitchFamily="18" charset="0"/>
              </a:rPr>
              <a:t>was drafted with guidance of the First Nations Persons with Disabilities (FNPWD) and Knowledge Keepers Advisory Circle. </a:t>
            </a:r>
          </a:p>
          <a:p>
            <a:endParaRPr lang="en-CA" sz="2200" kern="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The Seven Sacred Teachings or laws guide the Framework. These laws act as a foundation to facilitate a reconnection to the Spirit, the Land and the Peoples.  </a:t>
            </a:r>
          </a:p>
        </p:txBody>
      </p:sp>
    </p:spTree>
    <p:extLst>
      <p:ext uri="{BB962C8B-B14F-4D97-AF65-F5344CB8AC3E}">
        <p14:creationId xmlns:p14="http://schemas.microsoft.com/office/powerpoint/2010/main" val="184139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DE29C57-7E6A-F102-590A-278DA85A76D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8716" cy="2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618" marB="61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25" y="2819886"/>
            <a:ext cx="3349523" cy="1779913"/>
          </a:xfrm>
        </p:spPr>
        <p:txBody>
          <a:bodyPr>
            <a:noAutofit/>
          </a:bodyPr>
          <a:lstStyle/>
          <a:p>
            <a:r>
              <a:rPr lang="en-CA" sz="3200" b="1" dirty="0">
                <a:latin typeface="+mn-lt"/>
              </a:rPr>
              <a:t>AFN Shadow Report to the:</a:t>
            </a:r>
            <a:br>
              <a:rPr lang="en-CA" sz="3200" b="1" dirty="0">
                <a:latin typeface="+mn-lt"/>
              </a:rPr>
            </a:br>
            <a:r>
              <a:rPr lang="en-CA" sz="3200" b="1" dirty="0">
                <a:latin typeface="+mn-lt"/>
              </a:rPr>
              <a:t> </a:t>
            </a:r>
            <a:br>
              <a:rPr lang="en-CA" sz="3200" b="1" dirty="0">
                <a:latin typeface="+mn-lt"/>
              </a:rPr>
            </a:br>
            <a:r>
              <a:rPr lang="en-CA" sz="3200" b="1" dirty="0">
                <a:latin typeface="+mn-lt"/>
              </a:rPr>
              <a:t>United Nations </a:t>
            </a:r>
            <a:br>
              <a:rPr lang="en-CA" sz="3200" b="1" dirty="0">
                <a:latin typeface="+mn-lt"/>
              </a:rPr>
            </a:br>
            <a:r>
              <a:rPr lang="en-CA" sz="3200" b="1" dirty="0">
                <a:latin typeface="+mn-lt"/>
              </a:rPr>
              <a:t>Convention on the  Rights of </a:t>
            </a:r>
            <a:br>
              <a:rPr lang="en-CA" sz="3200" b="1" dirty="0">
                <a:latin typeface="+mn-lt"/>
              </a:rPr>
            </a:br>
            <a:r>
              <a:rPr lang="en-CA" sz="3200" b="1" dirty="0">
                <a:latin typeface="+mn-lt"/>
              </a:rPr>
              <a:t>Persons with Disabilities (CRPD)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A29D2-8304-E2A9-C753-BC8FCA4F3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20" y="6032525"/>
            <a:ext cx="6418866" cy="82547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4DA0E8-E5C9-F46A-2CCC-E7A4E7C33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80340"/>
              </p:ext>
            </p:extLst>
          </p:nvPr>
        </p:nvGraphicFramePr>
        <p:xfrm>
          <a:off x="4050783" y="892792"/>
          <a:ext cx="8147933" cy="621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991904F-CF35-E796-F3CF-6EF031AB4BE2}"/>
              </a:ext>
            </a:extLst>
          </p:cNvPr>
          <p:cNvGrpSpPr/>
          <p:nvPr/>
        </p:nvGrpSpPr>
        <p:grpSpPr>
          <a:xfrm>
            <a:off x="-175003" y="415724"/>
            <a:ext cx="2419390" cy="1398528"/>
            <a:chOff x="9116382" y="1478555"/>
            <a:chExt cx="2838195" cy="1757723"/>
          </a:xfrm>
        </p:grpSpPr>
        <p:pic>
          <p:nvPicPr>
            <p:cNvPr id="12" name="Picture 11" descr="A group of people holding hands&#10;&#10;AI-generated content may be incorrect.">
              <a:extLst>
                <a:ext uri="{FF2B5EF4-FFF2-40B4-BE49-F238E27FC236}">
                  <a16:creationId xmlns:a16="http://schemas.microsoft.com/office/drawing/2014/main" id="{5F8DD9CA-D270-8E3A-3D24-21B6560C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16382" y="1478555"/>
              <a:ext cx="2838195" cy="1757723"/>
            </a:xfrm>
            <a:prstGeom prst="rect">
              <a:avLst/>
            </a:prstGeom>
          </p:spPr>
        </p:pic>
        <p:pic>
          <p:nvPicPr>
            <p:cNvPr id="13" name="Picture 12" descr="A group of people holding hands&#10;&#10;AI-generated content may be incorrect.">
              <a:extLst>
                <a:ext uri="{FF2B5EF4-FFF2-40B4-BE49-F238E27FC236}">
                  <a16:creationId xmlns:a16="http://schemas.microsoft.com/office/drawing/2014/main" id="{22DE8297-8872-DB87-E037-97B52F0D0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8256" t="59557" r="15985" b="34653"/>
            <a:stretch>
              <a:fillRect/>
            </a:stretch>
          </p:blipFill>
          <p:spPr>
            <a:xfrm rot="2352095">
              <a:off x="9545457" y="2613252"/>
              <a:ext cx="160301" cy="998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0F3AD-09D9-A6F0-4100-B67616E8BE68}"/>
              </a:ext>
            </a:extLst>
          </p:cNvPr>
          <p:cNvSpPr/>
          <p:nvPr/>
        </p:nvSpPr>
        <p:spPr>
          <a:xfrm>
            <a:off x="0" y="12356"/>
            <a:ext cx="1224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74662E-160E-849D-B0C1-90B2A59D3D50}"/>
              </a:ext>
            </a:extLst>
          </p:cNvPr>
          <p:cNvSpPr/>
          <p:nvPr/>
        </p:nvSpPr>
        <p:spPr>
          <a:xfrm>
            <a:off x="0" y="0"/>
            <a:ext cx="12192000" cy="1513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BE0C4-68A3-615F-963C-11A47C2E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581891"/>
            <a:ext cx="11430000" cy="931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>
                <a:latin typeface="+mn-lt"/>
              </a:rPr>
              <a:t>Taking a Poll to get a Pulse:  </a:t>
            </a:r>
            <a:br>
              <a:rPr lang="en-US" sz="3600" b="1" i="1" dirty="0">
                <a:latin typeface="+mn-lt"/>
              </a:rPr>
            </a:br>
            <a:r>
              <a:rPr lang="en-US" sz="3600" b="1" i="1" dirty="0">
                <a:latin typeface="+mn-lt"/>
              </a:rPr>
              <a:t>Status of Accessibility / Disability in First Nations </a:t>
            </a:r>
            <a:r>
              <a:rPr lang="en-US" sz="3600" b="1" i="1" dirty="0">
                <a:effectLst/>
                <a:latin typeface="+mn-lt"/>
              </a:rPr>
              <a:t> </a:t>
            </a:r>
            <a:br>
              <a:rPr lang="en-US" sz="4400" b="1" i="1" dirty="0">
                <a:effectLst/>
                <a:latin typeface="+mn-lt"/>
              </a:rPr>
            </a:br>
            <a:endParaRPr lang="en-CA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92EF3-612D-7918-6DBA-F7A9FB4635C1}"/>
              </a:ext>
            </a:extLst>
          </p:cNvPr>
          <p:cNvSpPr txBox="1"/>
          <p:nvPr/>
        </p:nvSpPr>
        <p:spPr>
          <a:xfrm>
            <a:off x="271306" y="2147337"/>
            <a:ext cx="54348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Times New Roman" panose="02020603050405020304" pitchFamily="18" charset="0"/>
              </a:rPr>
              <a:t>Accessibility and Disability Surveys: </a:t>
            </a:r>
            <a:r>
              <a:rPr lang="en-US" sz="2200" b="1" i="1" dirty="0">
                <a:cs typeface="Times New Roman" panose="02020603050405020304" pitchFamily="18" charset="0"/>
              </a:rPr>
              <a:t>Analysis</a:t>
            </a:r>
          </a:p>
          <a:p>
            <a:endParaRPr lang="en-US" sz="2200" dirty="0"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200" dirty="0">
                <a:effectLst/>
                <a:ea typeface="Times New Roman" panose="02020603050405020304" pitchFamily="18" charset="0"/>
              </a:rPr>
              <a:t>Survey for FNPWD (and for undiagnosed individuals)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200" dirty="0">
                <a:effectLst/>
                <a:ea typeface="Times New Roman" panose="02020603050405020304" pitchFamily="18" charset="0"/>
              </a:rPr>
              <a:t>Survey for Jordan’s Principle Navigators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200" dirty="0">
                <a:effectLst/>
                <a:ea typeface="Times New Roman" panose="02020603050405020304" pitchFamily="18" charset="0"/>
              </a:rPr>
              <a:t>Survey for NIHB Navigators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200" dirty="0">
                <a:effectLst/>
                <a:ea typeface="Times New Roman" panose="02020603050405020304" pitchFamily="18" charset="0"/>
              </a:rPr>
              <a:t>Survey for First Nations Health Centres</a:t>
            </a:r>
            <a:endParaRPr lang="en-CA" sz="2200" i="1" dirty="0"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AutoNum type="arabicParenR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sz="2400" dirty="0">
              <a:cs typeface="Times New Roman" panose="02020603050405020304" pitchFamily="18" charset="0"/>
            </a:endParaRPr>
          </a:p>
          <a:p>
            <a:endParaRPr lang="en-CA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community&#10;&#10;Description automatically generated">
            <a:extLst>
              <a:ext uri="{FF2B5EF4-FFF2-40B4-BE49-F238E27FC236}">
                <a16:creationId xmlns:a16="http://schemas.microsoft.com/office/drawing/2014/main" id="{A06BFC5B-7766-4C53-F8F6-DD26D1C35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10" y="1709762"/>
            <a:ext cx="6485890" cy="49618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430C1-5972-B066-A4F8-4EBE3977B430}"/>
              </a:ext>
            </a:extLst>
          </p:cNvPr>
          <p:cNvSpPr txBox="1"/>
          <p:nvPr/>
        </p:nvSpPr>
        <p:spPr>
          <a:xfrm>
            <a:off x="10205170" y="5115169"/>
            <a:ext cx="3817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>
                <a:solidFill>
                  <a:srgbClr val="F7F7F7"/>
                </a:solidFill>
              </a:rPr>
              <a:t>Emergency</a:t>
            </a:r>
          </a:p>
          <a:p>
            <a:r>
              <a:rPr lang="en-US" sz="300" b="1" dirty="0">
                <a:solidFill>
                  <a:srgbClr val="F7F7F7"/>
                </a:solidFill>
              </a:rPr>
              <a:t> Response</a:t>
            </a:r>
            <a:endParaRPr lang="en-CA" sz="300" b="1" dirty="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D44B3D-EE59-40D1-B6FD-B2C2753A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FF8A976-A53D-3CC5-5D47-9F0CFE57E2D1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89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007F2B-8A8F-D35B-B5D9-A53EB343C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569944"/>
              </p:ext>
            </p:extLst>
          </p:nvPr>
        </p:nvGraphicFramePr>
        <p:xfrm>
          <a:off x="301557" y="1041382"/>
          <a:ext cx="10896599" cy="565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B85546A-BB48-138B-7695-AB74D04338C7}"/>
              </a:ext>
            </a:extLst>
          </p:cNvPr>
          <p:cNvSpPr/>
          <p:nvPr/>
        </p:nvSpPr>
        <p:spPr>
          <a:xfrm>
            <a:off x="3782291" y="5306291"/>
            <a:ext cx="1177636" cy="35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6A210-6D16-219C-BDD3-870488688950}"/>
              </a:ext>
            </a:extLst>
          </p:cNvPr>
          <p:cNvSpPr txBox="1"/>
          <p:nvPr/>
        </p:nvSpPr>
        <p:spPr>
          <a:xfrm>
            <a:off x="582929" y="122603"/>
            <a:ext cx="1130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Survey Findings: First Nations Evacuation Strategy</a:t>
            </a:r>
          </a:p>
        </p:txBody>
      </p:sp>
    </p:spTree>
    <p:extLst>
      <p:ext uri="{BB962C8B-B14F-4D97-AF65-F5344CB8AC3E}">
        <p14:creationId xmlns:p14="http://schemas.microsoft.com/office/powerpoint/2010/main" val="35751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3C8F3-C804-7001-3F1A-7BD861A2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22AA28-F39E-740E-52DD-D19F648C5CAC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89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382B8-BD9E-A967-FF46-D02674E2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DF65BB-F6DF-7D6B-271B-9D851E82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FB2803-BF1C-2B59-139A-05527DC67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291407"/>
              </p:ext>
            </p:extLst>
          </p:nvPr>
        </p:nvGraphicFramePr>
        <p:xfrm>
          <a:off x="301557" y="1120140"/>
          <a:ext cx="10896599" cy="557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1B087A2-ABF0-97C5-CA40-E8A7B49FCDBC}"/>
              </a:ext>
            </a:extLst>
          </p:cNvPr>
          <p:cNvSpPr/>
          <p:nvPr/>
        </p:nvSpPr>
        <p:spPr>
          <a:xfrm>
            <a:off x="3782291" y="5306291"/>
            <a:ext cx="1177636" cy="35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0F471-859C-4ECB-35B3-7485F1BC934A}"/>
              </a:ext>
            </a:extLst>
          </p:cNvPr>
          <p:cNvSpPr txBox="1"/>
          <p:nvPr/>
        </p:nvSpPr>
        <p:spPr>
          <a:xfrm>
            <a:off x="582930" y="122603"/>
            <a:ext cx="113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Evacuation: Disability Funding and Supports</a:t>
            </a:r>
          </a:p>
        </p:txBody>
      </p:sp>
    </p:spTree>
    <p:extLst>
      <p:ext uri="{BB962C8B-B14F-4D97-AF65-F5344CB8AC3E}">
        <p14:creationId xmlns:p14="http://schemas.microsoft.com/office/powerpoint/2010/main" val="169761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E76C-6A79-DBF4-E769-7FF0C01C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82CB5-70E5-808E-20A5-4118AD72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69AE9A-657F-E48C-0150-0EC7FAD4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C9FF17-37EF-1790-D431-00100F208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948659"/>
              </p:ext>
            </p:extLst>
          </p:nvPr>
        </p:nvGraphicFramePr>
        <p:xfrm>
          <a:off x="301557" y="1200770"/>
          <a:ext cx="10896599" cy="549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3659C119-39AE-595D-EE7D-A01FD1FE9FCC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89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490712-5634-D20D-CF29-B449741C8C3D}"/>
              </a:ext>
            </a:extLst>
          </p:cNvPr>
          <p:cNvSpPr txBox="1"/>
          <p:nvPr/>
        </p:nvSpPr>
        <p:spPr>
          <a:xfrm>
            <a:off x="582930" y="122603"/>
            <a:ext cx="661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Emergency Response</a:t>
            </a:r>
          </a:p>
        </p:txBody>
      </p:sp>
    </p:spTree>
    <p:extLst>
      <p:ext uri="{BB962C8B-B14F-4D97-AF65-F5344CB8AC3E}">
        <p14:creationId xmlns:p14="http://schemas.microsoft.com/office/powerpoint/2010/main" val="362988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7D731-F78E-B3F3-9DF6-2A074B97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D3D74-43C3-478A-8721-7378DE29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36925-A150-76B8-F86D-E9EEB6BB5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557" y="5680728"/>
            <a:ext cx="11668469" cy="101724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D1183A-E109-F5D8-1746-49542294A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691638"/>
              </p:ext>
            </p:extLst>
          </p:nvPr>
        </p:nvGraphicFramePr>
        <p:xfrm>
          <a:off x="301557" y="1200770"/>
          <a:ext cx="10896599" cy="549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E7FC9C-CD7E-13DD-0A71-77D410FF40D5}"/>
              </a:ext>
            </a:extLst>
          </p:cNvPr>
          <p:cNvSpPr/>
          <p:nvPr/>
        </p:nvSpPr>
        <p:spPr>
          <a:xfrm>
            <a:off x="3782291" y="5306291"/>
            <a:ext cx="1177636" cy="35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EFACF0B-6886-C5ED-6EB4-002A6FF85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815092"/>
              </p:ext>
            </p:extLst>
          </p:nvPr>
        </p:nvGraphicFramePr>
        <p:xfrm>
          <a:off x="0" y="-1"/>
          <a:ext cx="12192000" cy="79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8068C8-A487-AF3C-C417-8D907B2FA3C8}"/>
              </a:ext>
            </a:extLst>
          </p:cNvPr>
          <p:cNvSpPr txBox="1"/>
          <p:nvPr/>
        </p:nvSpPr>
        <p:spPr>
          <a:xfrm>
            <a:off x="582930" y="122603"/>
            <a:ext cx="1160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Local Police: Education and Awareness </a:t>
            </a:r>
          </a:p>
        </p:txBody>
      </p:sp>
    </p:spTree>
    <p:extLst>
      <p:ext uri="{BB962C8B-B14F-4D97-AF65-F5344CB8AC3E}">
        <p14:creationId xmlns:p14="http://schemas.microsoft.com/office/powerpoint/2010/main" val="364431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820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Thème Office</vt:lpstr>
      <vt:lpstr>PowerPoint Presentation</vt:lpstr>
      <vt:lpstr>AFN Accessibility/    Disability Policy Mandates </vt:lpstr>
      <vt:lpstr>PowerPoint Presentation</vt:lpstr>
      <vt:lpstr>AFN Shadow Report to the:   United Nations  Convention on the  Rights of  Persons with Disabilities (CRPD)</vt:lpstr>
      <vt:lpstr>Taking a Poll to get a Pulse:   Status of Accessibility / Disability in First Nations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Distinct First Nations Accessibility Legislation:    Dialogue Sessions  Stay Tuned!  EN   FR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Bates-Wright</dc:creator>
  <cp:lastModifiedBy>Marie Frawley-Henry</cp:lastModifiedBy>
  <cp:revision>26</cp:revision>
  <cp:lastPrinted>2025-10-27T19:16:36Z</cp:lastPrinted>
  <dcterms:created xsi:type="dcterms:W3CDTF">2024-01-24T21:33:09Z</dcterms:created>
  <dcterms:modified xsi:type="dcterms:W3CDTF">2025-10-28T20:50:51Z</dcterms:modified>
</cp:coreProperties>
</file>