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Ex2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8" r:id="rId2"/>
    <p:sldId id="256" r:id="rId3"/>
    <p:sldId id="333" r:id="rId4"/>
    <p:sldId id="365" r:id="rId5"/>
    <p:sldId id="260" r:id="rId6"/>
    <p:sldId id="366" r:id="rId7"/>
    <p:sldId id="364" r:id="rId8"/>
    <p:sldId id="361" r:id="rId9"/>
    <p:sldId id="259" r:id="rId10"/>
    <p:sldId id="31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40C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07" autoAdjust="0"/>
    <p:restoredTop sz="90774" autoAdjust="0"/>
  </p:normalViewPr>
  <p:slideViewPr>
    <p:cSldViewPr snapToGrid="0">
      <p:cViewPr varScale="1">
        <p:scale>
          <a:sx n="42" d="100"/>
          <a:sy n="42" d="100"/>
        </p:scale>
        <p:origin x="89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leema\AppData\Local\Temp\799b11b0-a9bf-4533-b0d4-225ec5be9b82_Data_Q20_240214.zip.b82\Copy%20of%20Jordans%20Principle%20Coordinator-Collabor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019467037108122"/>
          <c:y val="0"/>
          <c:w val="0.78961898047370171"/>
          <c:h val="0.903785164133613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03B-4EB2-8555-9FA5A5C8B070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03B-4EB2-8555-9FA5A5C8B07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03B-4EB2-8555-9FA5A5C8B070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03B-4EB2-8555-9FA5A5C8B070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03B-4EB2-8555-9FA5A5C8B070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03B-4EB2-8555-9FA5A5C8B070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03B-4EB2-8555-9FA5A5C8B070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03B-4EB2-8555-9FA5A5C8B070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A03B-4EB2-8555-9FA5A5C8B070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A03B-4EB2-8555-9FA5A5C8B070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A03B-4EB2-8555-9FA5A5C8B070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A03B-4EB2-8555-9FA5A5C8B070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A03B-4EB2-8555-9FA5A5C8B070}"/>
              </c:ext>
            </c:extLst>
          </c:dPt>
          <c:cat>
            <c:strRef>
              <c:f>Sheet1!$A$2:$A$14</c:f>
              <c:strCache>
                <c:ptCount val="13"/>
                <c:pt idx="0">
                  <c:v>Alberta</c:v>
                </c:pt>
                <c:pt idx="1">
                  <c:v>British Columbia</c:v>
                </c:pt>
                <c:pt idx="2">
                  <c:v>Manitoba</c:v>
                </c:pt>
                <c:pt idx="3">
                  <c:v>New Brunswick</c:v>
                </c:pt>
                <c:pt idx="4">
                  <c:v>Newfoundland and Labrador</c:v>
                </c:pt>
                <c:pt idx="5">
                  <c:v>Northwest Territories</c:v>
                </c:pt>
                <c:pt idx="6">
                  <c:v>Nova Scotia</c:v>
                </c:pt>
                <c:pt idx="7">
                  <c:v>Nunavut</c:v>
                </c:pt>
                <c:pt idx="8">
                  <c:v>Ontario</c:v>
                </c:pt>
                <c:pt idx="9">
                  <c:v>Prince Edward Island</c:v>
                </c:pt>
                <c:pt idx="10">
                  <c:v>Quebec</c:v>
                </c:pt>
                <c:pt idx="11">
                  <c:v>Saskatchewan</c:v>
                </c:pt>
                <c:pt idx="12">
                  <c:v>Yukon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0.01</c:v>
                </c:pt>
                <c:pt idx="1">
                  <c:v>0.27</c:v>
                </c:pt>
                <c:pt idx="2">
                  <c:v>0</c:v>
                </c:pt>
                <c:pt idx="3">
                  <c:v>0.01</c:v>
                </c:pt>
                <c:pt idx="4">
                  <c:v>0</c:v>
                </c:pt>
                <c:pt idx="5">
                  <c:v>0</c:v>
                </c:pt>
                <c:pt idx="6">
                  <c:v>0.04</c:v>
                </c:pt>
                <c:pt idx="7">
                  <c:v>0</c:v>
                </c:pt>
                <c:pt idx="8">
                  <c:v>0.26</c:v>
                </c:pt>
                <c:pt idx="9">
                  <c:v>0.01</c:v>
                </c:pt>
                <c:pt idx="10">
                  <c:v>0.01</c:v>
                </c:pt>
                <c:pt idx="11">
                  <c:v>0.38</c:v>
                </c:pt>
                <c:pt idx="1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A03B-4EB2-8555-9FA5A5C8B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0.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80273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How many Jordan’s Principle Service Coordinators do you work with?</a:t>
            </a:r>
            <a:endParaRPr lang="en-CA" b="0" dirty="0"/>
          </a:p>
          <a:p>
            <a:pPr algn="ctr" rtl="0">
              <a:defRPr/>
            </a:pPr>
            <a:r>
              <a:rPr lang="en-CA" dirty="0"/>
              <a:t> </a:t>
            </a:r>
          </a:p>
        </c:rich>
      </c:tx>
      <c:layout>
        <c:manualLayout>
          <c:xMode val="edge"/>
          <c:yMode val="edge"/>
          <c:x val="0.2223261675512762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576080020071594E-2"/>
          <c:y val="0.22491480283349805"/>
          <c:w val="0.90742391103218001"/>
          <c:h val="0.523281032384570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14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16</c:v>
                </c:pt>
                <c:pt idx="1">
                  <c:v>16</c:v>
                </c:pt>
                <c:pt idx="2">
                  <c:v>12</c:v>
                </c:pt>
                <c:pt idx="3">
                  <c:v>1</c:v>
                </c:pt>
                <c:pt idx="4">
                  <c:v>5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8B-493E-B9F0-1FB1357E04F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0760368"/>
        <c:axId val="880760728"/>
      </c:barChart>
      <c:catAx>
        <c:axId val="880760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Working Together</a:t>
                </a:r>
                <a:endParaRPr lang="en-CA"/>
              </a:p>
            </c:rich>
          </c:tx>
          <c:layout>
            <c:manualLayout>
              <c:xMode val="edge"/>
              <c:yMode val="edge"/>
              <c:x val="0.34255349887534564"/>
              <c:y val="0.883973928845270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760728"/>
        <c:crosses val="autoZero"/>
        <c:auto val="1"/>
        <c:lblAlgn val="ctr"/>
        <c:lblOffset val="100"/>
        <c:noMultiLvlLbl val="0"/>
      </c:catAx>
      <c:valAx>
        <c:axId val="880760728"/>
        <c:scaling>
          <c:orientation val="minMax"/>
          <c:max val="1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# of Respondents</a:t>
                </a:r>
                <a:endParaRPr lang="en-CA" sz="1200" dirty="0"/>
              </a:p>
            </c:rich>
          </c:tx>
          <c:layout>
            <c:manualLayout>
              <c:xMode val="edge"/>
              <c:yMode val="edge"/>
              <c:x val="5.6454982707883246E-3"/>
              <c:y val="1.421143760794797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760368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>
      <a:softEdge rad="12700"/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253042790209734E-3"/>
          <c:y val="3.2066404761912207E-2"/>
          <c:w val="0.97519270263782576"/>
          <c:h val="0.9679335952380877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C37-41EB-B8FC-820646131954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C37-41EB-B8FC-820646131954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C37-41EB-B8FC-8206461319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5C37-41EB-B8FC-820646131954}"/>
              </c:ext>
            </c:extLst>
          </c:dPt>
          <c:dLbls>
            <c:dLbl>
              <c:idx val="0"/>
              <c:layout>
                <c:manualLayout>
                  <c:x val="-8.7345304456831946E-2"/>
                  <c:y val="1.5625532244493126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C4EDEBC-EB9B-47E8-8ABC-68ACBF317DB5}" type="CATEGORYNAME">
                      <a:rPr lang="en-US" smtClean="0"/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 </a:t>
                    </a:r>
                    <a:fld id="{E23853A7-B8D1-4CB7-B00F-0A75CA0E1E65}" type="VALUE">
                      <a:rPr lang="en-US" baseline="0" smtClean="0"/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018901306021566"/>
                      <c:h val="0.114399834244353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37-41EB-B8FC-820646131954}"/>
                </c:ext>
              </c:extLst>
            </c:dLbl>
            <c:dLbl>
              <c:idx val="1"/>
              <c:layout>
                <c:manualLayout>
                  <c:x val="-0.16693916197690239"/>
                  <c:y val="-0.1176046036840047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8C5EB27-7760-4659-9ADD-A447E49BEFB6}" type="CATEGORYNAM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</a:t>
                    </a:r>
                    <a:fld id="{0C6C8754-0957-4758-831B-924CF9D5297C}" type="VALU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17030734626014"/>
                      <c:h val="0.190853801019150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37-41EB-B8FC-820646131954}"/>
                </c:ext>
              </c:extLst>
            </c:dLbl>
            <c:dLbl>
              <c:idx val="2"/>
              <c:layout>
                <c:manualLayout>
                  <c:x val="0.13871167062296072"/>
                  <c:y val="-2.04239170902407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EC18032-CCA2-4E1D-B9A1-965A19C65A38}" type="CATEGORYNAM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</a:t>
                    </a:r>
                    <a:fld id="{B2119624-E49D-40EA-9097-D9F9F6812151}" type="VALUE">
                      <a:rPr lang="en-US" baseline="0" smtClean="0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46130388783681"/>
                      <c:h val="0.190853801019150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C37-41EB-B8FC-820646131954}"/>
                </c:ext>
              </c:extLst>
            </c:dLbl>
            <c:dLbl>
              <c:idx val="3"/>
              <c:layout>
                <c:manualLayout>
                  <c:x val="0.1193317196987882"/>
                  <c:y val="3.968885190151789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E715FB-31AF-4824-82E4-8BB0A32F754E}" type="CATEGORYNAME">
                      <a:rPr lang="en-US" smtClean="0"/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 </a:t>
                    </a:r>
                    <a:fld id="{28E19E76-2FC5-479E-BB58-C684506FB187}" type="VALUE">
                      <a:rPr lang="en-US" baseline="0" smtClean="0"/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356844388730335"/>
                      <c:h val="0.109113404175329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C37-41EB-B8FC-820646131954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Remote</c:v>
                </c:pt>
                <c:pt idx="1">
                  <c:v>Urban</c:v>
                </c:pt>
                <c:pt idx="2">
                  <c:v>Rural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0.11</c:v>
                </c:pt>
                <c:pt idx="1">
                  <c:v>0.47</c:v>
                </c:pt>
                <c:pt idx="2">
                  <c:v>0.51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37-41EB-B8FC-8206461319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Sheet1!$A$2:$A$18</cx:f>
        <cx:lvl ptCount="17">
          <cx:pt idx="0">10+</cx:pt>
          <cx:pt idx="1">20+</cx:pt>
          <cx:pt idx="2">30+</cx:pt>
          <cx:pt idx="3">40+</cx:pt>
          <cx:pt idx="4">50+</cx:pt>
          <cx:pt idx="5">60+</cx:pt>
          <cx:pt idx="6">70+</cx:pt>
          <cx:pt idx="7">80+</cx:pt>
          <cx:pt idx="8">90+</cx:pt>
          <cx:pt idx="9">100-150</cx:pt>
          <cx:pt idx="10">150-200</cx:pt>
          <cx:pt idx="11">200-250</cx:pt>
          <cx:pt idx="12">250-300</cx:pt>
          <cx:pt idx="13">300+</cx:pt>
          <cx:pt idx="14">400+</cx:pt>
          <cx:pt idx="15">500+</cx:pt>
          <cx:pt idx="16">1000+</cx:pt>
        </cx:lvl>
      </cx:strDim>
      <cx:numDim type="size">
        <cx:f dir="row">Sheet1!$B$2:$B$18</cx:f>
        <cx:lvl ptCount="17" formatCode="General">
          <cx:pt idx="0">5</cx:pt>
          <cx:pt idx="1">5</cx:pt>
          <cx:pt idx="2">3</cx:pt>
          <cx:pt idx="3">2</cx:pt>
          <cx:pt idx="4">6</cx:pt>
          <cx:pt idx="5">2</cx:pt>
          <cx:pt idx="6">3</cx:pt>
          <cx:pt idx="7">2</cx:pt>
          <cx:pt idx="8">2</cx:pt>
          <cx:pt idx="9">9</cx:pt>
          <cx:pt idx="10">5</cx:pt>
          <cx:pt idx="11">3</cx:pt>
          <cx:pt idx="12">5</cx:pt>
          <cx:pt idx="13">4</cx:pt>
          <cx:pt idx="14">1</cx:pt>
          <cx:pt idx="15">1</cx:pt>
          <cx:pt idx="16">2</cx:pt>
        </cx:lvl>
      </cx:numDim>
    </cx:data>
    <cx:data id="1">
      <cx:strDim type="cat">
        <cx:f dir="row">Sheet1!$A$2:$A$18</cx:f>
        <cx:lvl ptCount="17">
          <cx:pt idx="0">10+</cx:pt>
          <cx:pt idx="1">20+</cx:pt>
          <cx:pt idx="2">30+</cx:pt>
          <cx:pt idx="3">40+</cx:pt>
          <cx:pt idx="4">50+</cx:pt>
          <cx:pt idx="5">60+</cx:pt>
          <cx:pt idx="6">70+</cx:pt>
          <cx:pt idx="7">80+</cx:pt>
          <cx:pt idx="8">90+</cx:pt>
          <cx:pt idx="9">100-150</cx:pt>
          <cx:pt idx="10">150-200</cx:pt>
          <cx:pt idx="11">200-250</cx:pt>
          <cx:pt idx="12">250-300</cx:pt>
          <cx:pt idx="13">300+</cx:pt>
          <cx:pt idx="14">400+</cx:pt>
          <cx:pt idx="15">500+</cx:pt>
          <cx:pt idx="16">1000+</cx:pt>
        </cx:lvl>
      </cx:strDim>
      <cx:numDim type="size">
        <cx:f dir="row">Sheet1!$C$2:$C$18</cx:f>
        <cx:lvl ptCount="17" formatCode="General"/>
      </cx:numDim>
    </cx:data>
    <cx:data id="2">
      <cx:strDim type="cat">
        <cx:f dir="row">Sheet1!$A$2:$A$18</cx:f>
        <cx:lvl ptCount="17">
          <cx:pt idx="0">10+</cx:pt>
          <cx:pt idx="1">20+</cx:pt>
          <cx:pt idx="2">30+</cx:pt>
          <cx:pt idx="3">40+</cx:pt>
          <cx:pt idx="4">50+</cx:pt>
          <cx:pt idx="5">60+</cx:pt>
          <cx:pt idx="6">70+</cx:pt>
          <cx:pt idx="7">80+</cx:pt>
          <cx:pt idx="8">90+</cx:pt>
          <cx:pt idx="9">100-150</cx:pt>
          <cx:pt idx="10">150-200</cx:pt>
          <cx:pt idx="11">200-250</cx:pt>
          <cx:pt idx="12">250-300</cx:pt>
          <cx:pt idx="13">300+</cx:pt>
          <cx:pt idx="14">400+</cx:pt>
          <cx:pt idx="15">500+</cx:pt>
          <cx:pt idx="16">1000+</cx:pt>
        </cx:lvl>
      </cx:strDim>
      <cx:numDim type="size">
        <cx:f dir="row">Sheet1!$D$2:$D$18</cx:f>
        <cx:lvl ptCount="17" formatCode="General"/>
      </cx:numDim>
    </cx:data>
  </cx:chartData>
  <cx:chart>
    <cx:plotArea>
      <cx:plotAreaRegion>
        <cx:series layoutId="sunburst" uniqueId="{FF352AFD-9683-4EEF-B882-B31DB00BA595}" formatIdx="0">
          <cx:tx>
            <cx:txData>
              <cx:f>Sheet1!$B$1</cx:f>
              <cx:v>Number of clients </cx:v>
            </cx:txData>
          </cx:tx>
          <cx:dataId val="0"/>
        </cx:series>
        <cx:series layoutId="sunburst" hidden="1" uniqueId="{EC03E555-FCA8-4683-94A1-53F4686600A8}" formatIdx="1">
          <cx:tx>
            <cx:txData>
              <cx:f>Sheet1!$C$1</cx:f>
              <cx:v>Column2</cx:v>
            </cx:txData>
          </cx:tx>
          <cx:dataId val="1"/>
        </cx:series>
        <cx:series layoutId="sunburst" hidden="1" uniqueId="{90B3960A-9FC9-4422-86BD-383736E4F19F}" formatIdx="2">
          <cx:tx>
            <cx:txData>
              <cx:f>Sheet1!$D$1</cx:f>
              <cx:v>Column1</cx:v>
            </cx:txData>
          </cx:tx>
          <cx:dataId val="2"/>
        </cx:series>
      </cx:plotAreaRegion>
    </cx:plotArea>
    <cx:legend pos="t" align="ctr" overlay="0"/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'Question 20'!$C$2:$AF$2</cx:f>
        <cx:lvl ptCount="30">
          <cx:pt idx="0">Housing</cx:pt>
          <cx:pt idx="1">Other Jordan's Principle</cx:pt>
          <cx:pt idx="2">Support Workers</cx:pt>
          <cx:pt idx="3">Social Workers</cx:pt>
          <cx:pt idx="4">Transportation</cx:pt>
          <cx:pt idx="5">Nurses</cx:pt>
          <cx:pt idx="6">Teachers</cx:pt>
          <cx:pt idx="7">Principle</cx:pt>
          <cx:pt idx="8">Councillors</cx:pt>
          <cx:pt idx="9">Community Organizations</cx:pt>
          <cx:pt idx="10">CFCS</cx:pt>
          <cx:pt idx="11">Wellness Center</cx:pt>
          <cx:pt idx="12">Health Workers</cx:pt>
          <cx:pt idx="13">School Psychologist</cx:pt>
          <cx:pt idx="14">SLP</cx:pt>
          <cx:pt idx="15">Health Clinic</cx:pt>
          <cx:pt idx="16">Mental Health Professionals</cx:pt>
          <cx:pt idx="17">Friendship Center</cx:pt>
          <cx:pt idx="18">Schools</cx:pt>
          <cx:pt idx="19">Pharmacy</cx:pt>
          <cx:pt idx="20">Service Providers</cx:pt>
          <cx:pt idx="21">Band Offices</cx:pt>
          <cx:pt idx="22">Province</cx:pt>
          <cx:pt idx="23">Federal</cx:pt>
          <cx:pt idx="24">Non-profit Org</cx:pt>
          <cx:pt idx="25">Families/Clients</cx:pt>
          <cx:pt idx="26">Dentists</cx:pt>
          <cx:pt idx="27">Doctors</cx:pt>
          <cx:pt idx="28">Early Childhood</cx:pt>
        </cx:lvl>
      </cx:strDim>
      <cx:numDim type="size">
        <cx:f dir="row">'Question 20'!$C$3:$AF$3</cx:f>
        <cx:lvl ptCount="30" formatCode="General">
          <cx:pt idx="0">4</cx:pt>
          <cx:pt idx="1">2</cx:pt>
          <cx:pt idx="2">3</cx:pt>
          <cx:pt idx="3">2</cx:pt>
          <cx:pt idx="4">3</cx:pt>
          <cx:pt idx="5">4</cx:pt>
          <cx:pt idx="6">3</cx:pt>
          <cx:pt idx="7">2</cx:pt>
          <cx:pt idx="8">2</cx:pt>
          <cx:pt idx="9">8</cx:pt>
          <cx:pt idx="10">3</cx:pt>
          <cx:pt idx="11">2</cx:pt>
          <cx:pt idx="12">4</cx:pt>
          <cx:pt idx="13">2</cx:pt>
          <cx:pt idx="14">2</cx:pt>
          <cx:pt idx="15">6</cx:pt>
          <cx:pt idx="16">4</cx:pt>
          <cx:pt idx="17">2</cx:pt>
          <cx:pt idx="18">6</cx:pt>
          <cx:pt idx="19">3</cx:pt>
          <cx:pt idx="20">4</cx:pt>
          <cx:pt idx="21">4</cx:pt>
          <cx:pt idx="22">2</cx:pt>
          <cx:pt idx="23">2</cx:pt>
          <cx:pt idx="24">2</cx:pt>
          <cx:pt idx="25">6</cx:pt>
          <cx:pt idx="26">2</cx:pt>
          <cx:pt idx="27">2</cx:pt>
          <cx:pt idx="28">2</cx:pt>
        </cx:lvl>
      </cx:numDim>
    </cx:data>
  </cx:chartData>
  <cx:chart>
    <cx:plotArea>
      <cx:plotAreaRegion>
        <cx:series layoutId="sunburst" uniqueId="{33D707D4-49A6-4F30-AB4E-AE665DAE2D4F}">
          <cx:dataLabels pos="ctr">
            <cx:visibility seriesName="0" categoryName="1" value="0"/>
          </cx:dataLabels>
          <cx:dataId val="0"/>
        </cx:series>
      </cx:plotAreaRegion>
    </cx:plotArea>
    <cx:legend pos="l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600" baseline="0">
              <a:solidFill>
                <a:schemeClr val="tx1"/>
              </a:solidFill>
            </a:defRPr>
          </a:pPr>
          <a:endParaRPr lang="en-US" sz="1600" b="0" i="0" u="none" strike="noStrike" baseline="0">
            <a:solidFill>
              <a:schemeClr val="tx1"/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E1E1D-1661-4AD4-8A51-2810A5CCC040}" type="datetimeFigureOut">
              <a:rPr lang="en-CA" smtClean="0"/>
              <a:t>2024-02-20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CE3-4459-4532-92FB-BF9F316156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446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76DD7-26F1-40ED-BA10-CFB63F893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5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EFFCC-5F0A-4BA4-87FD-6F616E62A7F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4978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CA" sz="1800" kern="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76DD7-26F1-40ED-BA10-CFB63F893B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73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CE3-4459-4532-92FB-BF9F316156A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0808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7750B-5E80-9202-F820-7C8BFACA6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0F53C-5A84-5F90-3CE8-EC8EF1D068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CA664D-F078-29A9-ECDF-2ED0619DC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580B6-9753-5E15-4D43-F9D7CE996F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CE3-4459-4532-92FB-BF9F316156A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4319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57530-B37D-3915-4940-133DEACE5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9F46BF-A41D-7862-9502-62445DB5BC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C5075A-A8F8-48C2-F535-D93DA5CB9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DFB58-BC58-DF8F-4CB5-0412A86FE3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CE3-4459-4532-92FB-BF9F316156A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1959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CE3-4459-4532-92FB-BF9F316156A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5527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CE3-4459-4532-92FB-BF9F316156A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5454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76DD7-26F1-40ED-BA10-CFB63F893B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3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12A2E-2F05-6CA8-A5C2-4D8DD864C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C72C40-036C-A167-7C7A-08690BDFF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5EF5A-B5DB-958E-85A5-6D446A207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656F-7D70-44E8-BA1B-B66A9B824733}" type="datetimeFigureOut">
              <a:rPr lang="en-CA" smtClean="0"/>
              <a:t>2024-02-20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87A8D-F541-9323-4B62-C67B57A0A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C4E71-33E4-27F8-6BB0-666134A34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3ED-F68B-444D-AB76-F887EC7343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448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25E3C-2350-8019-70E8-40554AD9D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AD152-F897-1BE3-B2B8-2640A72DD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34EC5-3674-5883-751D-D7FDA40C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656F-7D70-44E8-BA1B-B66A9B824733}" type="datetimeFigureOut">
              <a:rPr lang="en-CA" smtClean="0"/>
              <a:t>2024-02-20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7BBD2-B1A4-6F7A-AFE3-0FF8B9B2C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0D1A6-8F2B-6027-5EEA-4AE597CE0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3ED-F68B-444D-AB76-F887EC7343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430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849F2C-86B9-3317-51BC-F7225F4D8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978FB-6E0F-2AB5-1496-1C58C4E1E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2255-92BC-C88C-16C4-8D620F2EE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656F-7D70-44E8-BA1B-B66A9B824733}" type="datetimeFigureOut">
              <a:rPr lang="en-CA" smtClean="0"/>
              <a:t>2024-02-20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42716-C65E-DABB-7406-99172E37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FC8F0-F353-1483-8E92-FE09FA2CB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3ED-F68B-444D-AB76-F887EC7343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8108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3515" y="107528"/>
            <a:ext cx="10972800" cy="73161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Master title style (only changes made to the parent slide will be reflected in the app)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52A03B-2D42-4DAE-8460-CF96145A8DF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3515" y="1340107"/>
            <a:ext cx="10972800" cy="4758684"/>
          </a:xfrm>
        </p:spPr>
        <p:txBody>
          <a:bodyPr/>
          <a:lstStyle>
            <a:lvl1pPr>
              <a:defRPr sz="1867">
                <a:solidFill>
                  <a:schemeClr val="tx1"/>
                </a:solidFill>
              </a:defRPr>
            </a:lvl1pPr>
            <a:lvl2pPr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Master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B14CF1-AB9B-4870-9E5C-AD8F31C7FF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429" y="836559"/>
            <a:ext cx="10972800" cy="31961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Master text style</a:t>
            </a:r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39551A5-770E-3978-ED85-9963EA081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15823"/>
            <a:ext cx="845249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598A6424-24D4-9A7A-503B-1810D9718646}"/>
              </a:ext>
            </a:extLst>
          </p:cNvPr>
          <p:cNvSpPr txBox="1">
            <a:spLocks/>
          </p:cNvSpPr>
          <p:nvPr userDrawn="1"/>
        </p:nvSpPr>
        <p:spPr>
          <a:xfrm>
            <a:off x="58814" y="6507727"/>
            <a:ext cx="1400847" cy="21360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 dirty="0">
                <a:solidFill>
                  <a:srgbClr val="7C878E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D6880F-98FC-C70E-7434-35DAC835C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47" y="6447989"/>
            <a:ext cx="1618312" cy="39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26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473576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520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30B2E-0DEF-B1A6-BD1C-ED16ECC0D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81667-9E56-1D4F-DA43-9ACF4A01F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4ECE-CCC0-5FB7-20DE-025A1B15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656F-7D70-44E8-BA1B-B66A9B824733}" type="datetimeFigureOut">
              <a:rPr lang="en-CA" smtClean="0"/>
              <a:t>2024-02-20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A1A19-B8F5-DAAC-B9D2-CDB652D02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3A16C-6139-ACFA-6419-D4C229CB0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3ED-F68B-444D-AB76-F887EC7343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921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0D684-1DFE-759C-3318-79C535DD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F5764-1D51-8F2D-4106-76B1458BB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1F0F9-233C-9B01-CA33-C06AA683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656F-7D70-44E8-BA1B-B66A9B824733}" type="datetimeFigureOut">
              <a:rPr lang="en-CA" smtClean="0"/>
              <a:t>2024-02-20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DA5DE-6315-D420-D7DB-08A42E311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B183D-A1E7-3E50-6E7E-2684A57F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3ED-F68B-444D-AB76-F887EC7343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223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7D5A-E621-E33E-E836-AEC7C2956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B9F56-EEC3-E5CA-4E4C-ED88F0E08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BF399-71A5-746C-4EC0-583D642F9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78F28-8CBF-10AA-4CE7-95A86860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656F-7D70-44E8-BA1B-B66A9B824733}" type="datetimeFigureOut">
              <a:rPr lang="en-CA" smtClean="0"/>
              <a:t>2024-02-20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019BA-73FB-9689-CACE-E9EDFEAF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469F8-8ADB-BA44-5279-78741B11A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3ED-F68B-444D-AB76-F887EC7343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799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A77B4-6E16-6573-FBA2-161AA908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3EA22-AA97-1789-8315-1B0D69AFE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BF143-59E5-0FD7-B908-159CCB9C4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4380EB-E0D6-52D5-8944-700BFAFDC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34AB38-BF74-6A0E-64AD-4B8B1F26B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EC52C9-368E-69CC-2F69-1C879033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656F-7D70-44E8-BA1B-B66A9B824733}" type="datetimeFigureOut">
              <a:rPr lang="en-CA" smtClean="0"/>
              <a:t>2024-02-20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9AD20-58B2-D387-7D97-0F5EAC089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96595F-D7D9-E0C2-205D-A042BAAFF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3ED-F68B-444D-AB76-F887EC7343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380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51715-7D30-7D7D-4544-5DF6DF258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57A1A-CCFE-5921-4F2C-93C9E3D9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656F-7D70-44E8-BA1B-B66A9B824733}" type="datetimeFigureOut">
              <a:rPr lang="en-CA" smtClean="0"/>
              <a:t>2024-02-20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EB641-4B69-58AA-64E4-E09FAA8F7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A3527D-DDFF-A4EC-DCCA-B228549D7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3ED-F68B-444D-AB76-F887EC7343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477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7AB9A3-6E30-2E76-0E8A-A6E37D0DB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656F-7D70-44E8-BA1B-B66A9B824733}" type="datetimeFigureOut">
              <a:rPr lang="en-CA" smtClean="0"/>
              <a:t>2024-02-20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DAC547-9EF5-44B3-BC15-4AA9970D8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0A843-BCFE-3D64-E5DA-A0334D1D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3ED-F68B-444D-AB76-F887EC7343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958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716B-ADF6-9D72-9427-C8EA144E0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E7660-AD0C-E58D-0D2F-D55DA308C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D9BC7D-3D2C-10C8-83F2-4649301E3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9203BD-D702-A55D-DC3B-B43202891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656F-7D70-44E8-BA1B-B66A9B824733}" type="datetimeFigureOut">
              <a:rPr lang="en-CA" smtClean="0"/>
              <a:t>2024-02-20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5C314-C2A3-23FC-7738-FBE043808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F45D8-2D62-ADA8-2257-DEEBB4193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3ED-F68B-444D-AB76-F887EC7343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490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DCD69-E645-D7CF-CC7C-A2D3EBB8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77E5FF-65D4-F749-AD79-7A6D619AD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13278-E471-A344-847C-E62383824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20A70-3926-50BB-8D14-3C8CE012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656F-7D70-44E8-BA1B-B66A9B824733}" type="datetimeFigureOut">
              <a:rPr lang="en-CA" smtClean="0"/>
              <a:t>2024-02-20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35B4A-5CEE-B6C9-06B3-6AEDF195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CCD0F-6025-A920-F2B9-AC38EC0D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3ED-F68B-444D-AB76-F887EC7343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165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B7CB33-A208-E4D1-ECEC-28A4D623D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E0B6A-D2FB-9747-2D1C-C2D91F0F4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4B8C2-6429-F904-204B-B9FE3F5708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8656F-7D70-44E8-BA1B-B66A9B824733}" type="datetimeFigureOut">
              <a:rPr lang="en-CA" smtClean="0"/>
              <a:t>2024-02-20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2EBA0-E382-D5C1-621D-32F6A2A58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B4B3-E82E-1B5B-1F40-8CDDE6C5F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1F3ED-F68B-444D-AB76-F887EC7343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907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mfrawley@afn.ca" TargetMode="External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fn.bynder.com/m/657e0fe82a28baba/original/A-Distinct-First-Nations-Accessibility-Law-Discussion-Guide-Feb-2022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image" Target="../media/image5.png"/><Relationship Id="rId4" Type="http://schemas.microsoft.com/office/2014/relationships/chartEx" Target="../charts/chartEx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infernomax.blogspot.com/2014/09/nag-champa-un-dulce-sahumerio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jpg"/><Relationship Id="rId4" Type="http://schemas.openxmlformats.org/officeDocument/2006/relationships/hyperlink" Target="https://www.bendigoexchange.com.au/physiotherapy-benefits-for-older-peopl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14F543-3CA7-EBFB-0ABA-5C7280FCF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4" y="5335792"/>
            <a:ext cx="11818890" cy="16245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F91532-0EE5-44DE-8963-D77AD4F2C03B}"/>
              </a:ext>
            </a:extLst>
          </p:cNvPr>
          <p:cNvSpPr txBox="1"/>
          <p:nvPr/>
        </p:nvSpPr>
        <p:spPr>
          <a:xfrm>
            <a:off x="3054788" y="1281533"/>
            <a:ext cx="8175811" cy="44065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516"/>
              </a:spcAft>
            </a:pPr>
            <a:r>
              <a:rPr lang="en-US" sz="4400" b="1" i="1" dirty="0">
                <a:ea typeface="+mj-ea"/>
                <a:cs typeface="+mj-cs"/>
              </a:rPr>
              <a:t>Assembly of First Nations (AFN) </a:t>
            </a:r>
          </a:p>
          <a:p>
            <a:pPr algn="ctr"/>
            <a:endParaRPr lang="en-US" sz="3200" b="1" i="1" dirty="0">
              <a:ea typeface="Calibri" panose="020F0502020204030204" pitchFamily="34" charset="0"/>
            </a:endParaRPr>
          </a:p>
          <a:p>
            <a:pPr algn="ctr"/>
            <a:r>
              <a:rPr lang="en-US" sz="3200" b="1" i="1" dirty="0">
                <a:ea typeface="Calibri" panose="020F0502020204030204" pitchFamily="34" charset="0"/>
              </a:rPr>
              <a:t>Survey Findings to Inform </a:t>
            </a:r>
          </a:p>
          <a:p>
            <a:pPr algn="ctr"/>
            <a:r>
              <a:rPr lang="en-US" sz="3200" b="1" i="1" dirty="0">
                <a:ea typeface="Calibri" panose="020F0502020204030204" pitchFamily="34" charset="0"/>
              </a:rPr>
              <a:t>A Distinct First Nations Accessibility Law</a:t>
            </a:r>
          </a:p>
          <a:p>
            <a:pPr algn="ctr"/>
            <a:endParaRPr lang="en-US" sz="3200" b="1" i="1" dirty="0">
              <a:ea typeface="Calibri" panose="020F0502020204030204" pitchFamily="34" charset="0"/>
            </a:endParaRPr>
          </a:p>
          <a:p>
            <a:pPr algn="ctr"/>
            <a:r>
              <a:rPr lang="en-US" sz="3200" b="1" i="1" dirty="0">
                <a:ea typeface="Calibri" panose="020F0502020204030204" pitchFamily="34" charset="0"/>
              </a:rPr>
              <a:t>Update to the 2024 Jordan’s Principle Service Coordinator Gathering</a:t>
            </a:r>
          </a:p>
          <a:p>
            <a:pPr algn="ctr"/>
            <a:r>
              <a:rPr lang="en-US" sz="3200" b="1" i="1" dirty="0">
                <a:ea typeface="Calibri" panose="020F0502020204030204" pitchFamily="34" charset="0"/>
              </a:rPr>
              <a:t>March 07, 2024. </a:t>
            </a:r>
          </a:p>
          <a:p>
            <a:pPr algn="ctr"/>
            <a:endParaRPr lang="en-US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EF1AF84-AE9D-4023-AEE3-2F53BE3D4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" y="1138136"/>
            <a:ext cx="2665141" cy="30155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14B065-232F-9121-672B-7D773900EE50}"/>
              </a:ext>
            </a:extLst>
          </p:cNvPr>
          <p:cNvSpPr/>
          <p:nvPr/>
        </p:nvSpPr>
        <p:spPr>
          <a:xfrm>
            <a:off x="0" y="-1"/>
            <a:ext cx="12192000" cy="8681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479763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71978A-8908-D93A-8FC8-7ED5BCACCBE4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Miigwetch</a:t>
            </a:r>
            <a:r>
              <a:rPr lang="en-US" sz="3600" b="1" dirty="0">
                <a:solidFill>
                  <a:schemeClr val="tx1"/>
                </a:solidFill>
              </a:rPr>
              <a:t>! </a:t>
            </a:r>
            <a:endParaRPr lang="en-CA" sz="36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10AC3F-6B1F-4B11-95F1-BBAD1478E4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1"/>
            <a:ext cx="2133600" cy="365125"/>
          </a:xfrm>
        </p:spPr>
        <p:txBody>
          <a:bodyPr/>
          <a:lstStyle/>
          <a:p>
            <a:fld id="{1741FA43-5010-4D73-B54B-996E990CAFC0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5A95A-BAE6-4798-B99C-049DDFAD2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9655" l="9963" r="99815">
                        <a14:foregroundMark x1="99815" y1="15517" x2="57749" y2="24138"/>
                        <a14:foregroundMark x1="57749" y1="24138" x2="61070" y2="70690"/>
                        <a14:foregroundMark x1="61070" y1="70690" x2="88192" y2="32759"/>
                        <a14:foregroundMark x1="88192" y1="32759" x2="78967" y2="25862"/>
                        <a14:foregroundMark x1="78967" y1="25862" x2="68635" y2="25862"/>
                        <a14:foregroundMark x1="68635" y1="25862" x2="70480" y2="431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6784" y="5917542"/>
            <a:ext cx="10775215" cy="1017928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EF1AF84-AE9D-4023-AEE3-2F53BE3D46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351595"/>
            <a:ext cx="2209800" cy="20868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1B8001-7E47-4640-AFAE-179957513E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63" b="99482" l="5728" r="99845">
                        <a14:foregroundMark x1="7895" y1="52332" x2="2012" y2="63212"/>
                        <a14:foregroundMark x1="2012" y1="63212" x2="4799" y2="76684"/>
                        <a14:foregroundMark x1="4799" y1="76684" x2="2941" y2="62953"/>
                        <a14:foregroundMark x1="2941" y1="62953" x2="12229" y2="62435"/>
                        <a14:foregroundMark x1="12229" y1="62435" x2="22446" y2="68135"/>
                        <a14:foregroundMark x1="22446" y1="68135" x2="10681" y2="74870"/>
                        <a14:foregroundMark x1="10681" y1="74870" x2="22601" y2="76166"/>
                        <a14:foregroundMark x1="22601" y1="76166" x2="2167" y2="82124"/>
                        <a14:foregroundMark x1="2167" y1="82124" x2="22446" y2="82642"/>
                        <a14:foregroundMark x1="22446" y1="82642" x2="13313" y2="83938"/>
                        <a14:foregroundMark x1="13313" y1="83938" x2="36223" y2="88083"/>
                        <a14:foregroundMark x1="36223" y1="88083" x2="21981" y2="88342"/>
                        <a14:foregroundMark x1="21981" y1="88342" x2="32663" y2="88601"/>
                        <a14:foregroundMark x1="32663" y1="88601" x2="23375" y2="89637"/>
                        <a14:foregroundMark x1="23375" y1="89637" x2="43189" y2="89637"/>
                        <a14:foregroundMark x1="43189" y1="89637" x2="33591" y2="89637"/>
                        <a14:foregroundMark x1="33591" y1="89637" x2="49381" y2="89896"/>
                        <a14:foregroundMark x1="49381" y1="89896" x2="38700" y2="92487"/>
                        <a14:foregroundMark x1="38700" y1="92487" x2="61455" y2="96373"/>
                        <a14:foregroundMark x1="61455" y1="96373" x2="48142" y2="98187"/>
                        <a14:foregroundMark x1="48142" y1="98187" x2="77245" y2="97668"/>
                        <a14:foregroundMark x1="77245" y1="97668" x2="65480" y2="97668"/>
                        <a14:foregroundMark x1="65480" y1="97668" x2="88854" y2="97668"/>
                        <a14:foregroundMark x1="88854" y1="97668" x2="96285" y2="88860"/>
                        <a14:foregroundMark x1="96285" y1="88860" x2="84830" y2="89119"/>
                        <a14:foregroundMark x1="84830" y1="89119" x2="94737" y2="87047"/>
                        <a14:foregroundMark x1="94737" y1="87047" x2="71053" y2="91192"/>
                        <a14:foregroundMark x1="71053" y1="91192" x2="88235" y2="90155"/>
                        <a14:foregroundMark x1="88235" y1="90155" x2="65635" y2="95078"/>
                        <a14:foregroundMark x1="65635" y1="95078" x2="75697" y2="95078"/>
                        <a14:foregroundMark x1="75697" y1="95078" x2="60991" y2="87306"/>
                        <a14:foregroundMark x1="60991" y1="87306" x2="79412" y2="85492"/>
                        <a14:foregroundMark x1="79412" y1="85492" x2="54180" y2="85751"/>
                        <a14:foregroundMark x1="54180" y1="85751" x2="72601" y2="82902"/>
                        <a14:foregroundMark x1="72601" y1="82902" x2="58204" y2="83161"/>
                        <a14:foregroundMark x1="58204" y1="83161" x2="81889" y2="81088"/>
                        <a14:foregroundMark x1="81889" y1="81088" x2="36533" y2="82642"/>
                        <a14:foregroundMark x1="36533" y1="82642" x2="75697" y2="80570"/>
                        <a14:foregroundMark x1="75697" y1="80570" x2="50464" y2="80311"/>
                        <a14:foregroundMark x1="50464" y1="80311" x2="83591" y2="80829"/>
                        <a14:foregroundMark x1="83591" y1="80829" x2="32508" y2="79534"/>
                        <a14:foregroundMark x1="32508" y1="79534" x2="68111" y2="75648"/>
                        <a14:foregroundMark x1="68111" y1="75648" x2="38700" y2="74611"/>
                        <a14:foregroundMark x1="38700" y1="74611" x2="57585" y2="74352"/>
                        <a14:foregroundMark x1="57585" y1="74352" x2="21207" y2="75130"/>
                        <a14:foregroundMark x1="21207" y1="75130" x2="53560" y2="71244"/>
                        <a14:foregroundMark x1="53560" y1="71244" x2="35449" y2="70725"/>
                        <a14:foregroundMark x1="35449" y1="70725" x2="64087" y2="69171"/>
                        <a14:foregroundMark x1="64087" y1="69171" x2="22910" y2="68653"/>
                        <a14:foregroundMark x1="22910" y1="68653" x2="74613" y2="65544"/>
                        <a14:foregroundMark x1="74613" y1="65544" x2="48762" y2="65544"/>
                        <a14:foregroundMark x1="48762" y1="65544" x2="92724" y2="64249"/>
                        <a14:foregroundMark x1="92724" y1="64249" x2="48452" y2="63472"/>
                        <a14:foregroundMark x1="48452" y1="63472" x2="71827" y2="60622"/>
                        <a14:foregroundMark x1="71827" y1="60622" x2="21981" y2="60622"/>
                        <a14:foregroundMark x1="21981" y1="60622" x2="65015" y2="60363"/>
                        <a14:foregroundMark x1="65015" y1="60363" x2="15480" y2="61140"/>
                        <a14:foregroundMark x1="15480" y1="61140" x2="56811" y2="61917"/>
                        <a14:foregroundMark x1="56811" y1="61917" x2="27245" y2="62694"/>
                        <a14:foregroundMark x1="27245" y1="62694" x2="79257" y2="62435"/>
                        <a14:foregroundMark x1="79257" y1="62435" x2="52477" y2="62435"/>
                        <a14:foregroundMark x1="52477" y1="62435" x2="79102" y2="60622"/>
                        <a14:foregroundMark x1="79102" y1="60622" x2="39474" y2="61140"/>
                        <a14:foregroundMark x1="39474" y1="61140" x2="66254" y2="59067"/>
                        <a14:foregroundMark x1="66254" y1="59067" x2="31115" y2="59067"/>
                        <a14:foregroundMark x1="31115" y1="59067" x2="55108" y2="55959"/>
                        <a14:foregroundMark x1="55108" y1="55959" x2="8514" y2="56736"/>
                        <a14:foregroundMark x1="8514" y1="56736" x2="48142" y2="56736"/>
                        <a14:foregroundMark x1="48142" y1="56736" x2="59443" y2="46891"/>
                        <a14:foregroundMark x1="59443" y1="46891" x2="46594" y2="50000"/>
                        <a14:foregroundMark x1="46594" y1="50000" x2="54799" y2="44041"/>
                        <a14:foregroundMark x1="54799" y1="44041" x2="46440" y2="46373"/>
                        <a14:foregroundMark x1="46440" y1="46373" x2="36842" y2="41710"/>
                        <a14:foregroundMark x1="36842" y1="41710" x2="55263" y2="37306"/>
                        <a14:foregroundMark x1="55263" y1="37306" x2="47988" y2="45078"/>
                        <a14:foregroundMark x1="47988" y1="45078" x2="54799" y2="32383"/>
                        <a14:foregroundMark x1="54799" y1="32383" x2="50155" y2="45337"/>
                        <a14:foregroundMark x1="50155" y1="45337" x2="53096" y2="30570"/>
                        <a14:foregroundMark x1="53096" y1="30570" x2="46285" y2="43523"/>
                        <a14:foregroundMark x1="46285" y1="43523" x2="49226" y2="28497"/>
                        <a14:foregroundMark x1="49226" y1="28497" x2="40093" y2="51295"/>
                        <a14:foregroundMark x1="40093" y1="51295" x2="48762" y2="28238"/>
                        <a14:foregroundMark x1="48762" y1="28238" x2="39474" y2="52591"/>
                        <a14:foregroundMark x1="39474" y1="52591" x2="51858" y2="23316"/>
                        <a14:foregroundMark x1="51858" y1="23316" x2="32817" y2="51554"/>
                        <a14:foregroundMark x1="32817" y1="51554" x2="48607" y2="21503"/>
                        <a14:foregroundMark x1="48607" y1="21503" x2="34985" y2="44560"/>
                        <a14:foregroundMark x1="34985" y1="44560" x2="45201" y2="24611"/>
                        <a14:foregroundMark x1="45201" y1="24611" x2="36687" y2="40415"/>
                        <a14:foregroundMark x1="36687" y1="40415" x2="48382" y2="8482"/>
                        <a14:foregroundMark x1="48347" y1="8484" x2="42724" y2="18912"/>
                        <a14:foregroundMark x1="42724" y1="18912" x2="38700" y2="36788"/>
                        <a14:foregroundMark x1="38700" y1="36788" x2="19659" y2="53109"/>
                        <a14:foregroundMark x1="19659" y1="53109" x2="9133" y2="54145"/>
                        <a14:foregroundMark x1="9133" y1="54145" x2="18266" y2="53627"/>
                        <a14:foregroundMark x1="18266" y1="53627" x2="35913" y2="63990"/>
                        <a14:foregroundMark x1="35913" y1="63990" x2="27245" y2="67617"/>
                        <a14:foregroundMark x1="27245" y1="67617" x2="45201" y2="86010"/>
                        <a14:foregroundMark x1="45201" y1="86010" x2="77399" y2="92228"/>
                        <a14:foregroundMark x1="77399" y1="92228" x2="68885" y2="92746"/>
                        <a14:foregroundMark x1="68885" y1="92746" x2="83127" y2="91710"/>
                        <a14:foregroundMark x1="83127" y1="91710" x2="76161" y2="79793"/>
                        <a14:foregroundMark x1="76161" y1="79793" x2="90867" y2="75648"/>
                        <a14:foregroundMark x1="90867" y1="75648" x2="75077" y2="75389"/>
                        <a14:foregroundMark x1="75077" y1="75389" x2="88854" y2="69171"/>
                        <a14:foregroundMark x1="88854" y1="69171" x2="80650" y2="63990"/>
                        <a14:foregroundMark x1="80650" y1="63990" x2="91796" y2="59845"/>
                        <a14:foregroundMark x1="91796" y1="59845" x2="70588" y2="59067"/>
                        <a14:foregroundMark x1="70588" y1="59067" x2="97833" y2="55699"/>
                        <a14:foregroundMark x1="97833" y1="55699" x2="81115" y2="53886"/>
                        <a14:foregroundMark x1="81115" y1="53886" x2="95046" y2="50777"/>
                        <a14:foregroundMark x1="95046" y1="50777" x2="81889" y2="50259"/>
                        <a14:foregroundMark x1="81889" y1="50259" x2="95511" y2="48187"/>
                        <a14:foregroundMark x1="95511" y1="48187" x2="75542" y2="47668"/>
                        <a14:foregroundMark x1="75542" y1="47668" x2="91950" y2="46891"/>
                        <a14:foregroundMark x1="91950" y1="46891" x2="79257" y2="44819"/>
                        <a14:foregroundMark x1="79257" y1="44819" x2="88235" y2="44560"/>
                        <a14:foregroundMark x1="88235" y1="44560" x2="70124" y2="43523"/>
                        <a14:foregroundMark x1="70124" y1="43523" x2="92260" y2="41710"/>
                        <a14:foregroundMark x1="92260" y1="41710" x2="72291" y2="41192"/>
                        <a14:foregroundMark x1="72291" y1="41192" x2="82663" y2="37306"/>
                        <a14:foregroundMark x1="82663" y1="37306" x2="60836" y2="36788"/>
                        <a14:foregroundMark x1="60836" y1="36788" x2="86687" y2="36269"/>
                        <a14:foregroundMark x1="86687" y1="36269" x2="74923" y2="36269"/>
                        <a14:foregroundMark x1="74923" y1="36269" x2="90374" y2="31859"/>
                        <a14:foregroundMark x1="90335" y1="30519" x2="71672" y2="30311"/>
                        <a14:foregroundMark x1="71672" y1="30311" x2="90277" y2="28553"/>
                        <a14:foregroundMark x1="90275" y1="28489" x2="70588" y2="28238"/>
                        <a14:foregroundMark x1="70588" y1="28238" x2="83282" y2="24093"/>
                        <a14:foregroundMark x1="83282" y1="24093" x2="68421" y2="23834"/>
                        <a14:foregroundMark x1="68421" y1="23834" x2="77554" y2="21244"/>
                        <a14:foregroundMark x1="77554" y1="21244" x2="67492" y2="16839"/>
                        <a14:foregroundMark x1="67492" y1="16839" x2="83591" y2="15544"/>
                        <a14:foregroundMark x1="83591" y1="15544" x2="65480" y2="15285"/>
                        <a14:foregroundMark x1="65480" y1="15285" x2="83901" y2="13472"/>
                        <a14:foregroundMark x1="83901" y1="13472" x2="72601" y2="13212"/>
                        <a14:foregroundMark x1="72601" y1="13212" x2="80263" y2="10220"/>
                        <a14:foregroundMark x1="79366" y1="9830" x2="57895" y2="11917"/>
                        <a14:foregroundMark x1="57895" y1="11917" x2="46749" y2="18135"/>
                        <a14:foregroundMark x1="46749" y1="18135" x2="61610" y2="19948"/>
                        <a14:foregroundMark x1="61610" y1="19948" x2="52477" y2="21503"/>
                        <a14:foregroundMark x1="52477" y1="21503" x2="68731" y2="22798"/>
                        <a14:foregroundMark x1="68731" y1="22798" x2="56966" y2="25648"/>
                        <a14:foregroundMark x1="56966" y1="25648" x2="63467" y2="34197"/>
                        <a14:foregroundMark x1="63467" y1="34197" x2="62384" y2="20207"/>
                        <a14:foregroundMark x1="62384" y1="20207" x2="51858" y2="19171"/>
                        <a14:foregroundMark x1="51858" y1="19171" x2="61765" y2="17358"/>
                        <a14:foregroundMark x1="61765" y1="17358" x2="53356" y2="8123"/>
                        <a14:foregroundMark x1="62246" y1="7482" x2="77869" y2="8993"/>
                        <a14:foregroundMark x1="78155" y1="9305" x2="53406" y2="21503"/>
                        <a14:foregroundMark x1="53406" y1="21503" x2="63932" y2="32124"/>
                        <a14:foregroundMark x1="63932" y1="32124" x2="48452" y2="36528"/>
                        <a14:foregroundMark x1="48452" y1="36528" x2="65944" y2="33679"/>
                        <a14:foregroundMark x1="65944" y1="33679" x2="47678" y2="38601"/>
                        <a14:foregroundMark x1="47678" y1="38601" x2="61610" y2="39896"/>
                        <a14:foregroundMark x1="61610" y1="39896" x2="69505" y2="45078"/>
                        <a14:foregroundMark x1="69505" y1="45078" x2="59443" y2="45078"/>
                        <a14:foregroundMark x1="59443" y1="45078" x2="77399" y2="50518"/>
                        <a14:foregroundMark x1="77399" y1="50518" x2="68421" y2="54404"/>
                        <a14:foregroundMark x1="68421" y1="54404" x2="79876" y2="63990"/>
                        <a14:foregroundMark x1="79876" y1="63990" x2="65789" y2="70466"/>
                        <a14:foregroundMark x1="65789" y1="70466" x2="85913" y2="73057"/>
                        <a14:foregroundMark x1="85913" y1="73057" x2="67492" y2="72021"/>
                        <a14:foregroundMark x1="67492" y1="72021" x2="80805" y2="70207"/>
                        <a14:foregroundMark x1="80805" y1="70207" x2="69814" y2="69689"/>
                        <a14:foregroundMark x1="69814" y1="69689" x2="86687" y2="76684"/>
                        <a14:foregroundMark x1="86687" y1="76684" x2="92570" y2="86269"/>
                        <a14:foregroundMark x1="92570" y1="86269" x2="40402" y2="88342"/>
                        <a14:foregroundMark x1="40402" y1="88342" x2="56037" y2="85751"/>
                        <a14:foregroundMark x1="56037" y1="85751" x2="45975" y2="85233"/>
                        <a14:foregroundMark x1="45975" y1="85233" x2="61300" y2="83679"/>
                        <a14:foregroundMark x1="61300" y1="83679" x2="45975" y2="81088"/>
                        <a14:foregroundMark x1="45975" y1="81088" x2="63003" y2="78756"/>
                        <a14:foregroundMark x1="63003" y1="78756" x2="50000" y2="78756"/>
                        <a14:foregroundMark x1="50000" y1="78756" x2="63777" y2="70466"/>
                        <a14:foregroundMark x1="63777" y1="70466" x2="52322" y2="65026"/>
                        <a14:foregroundMark x1="52322" y1="65026" x2="59288" y2="56736"/>
                        <a14:foregroundMark x1="59288" y1="56736" x2="43189" y2="57254"/>
                        <a14:foregroundMark x1="43189" y1="57254" x2="60836" y2="56218"/>
                        <a14:foregroundMark x1="60836" y1="56218" x2="30341" y2="55440"/>
                        <a14:foregroundMark x1="30341" y1="55440" x2="46285" y2="45078"/>
                        <a14:foregroundMark x1="46285" y1="45078" x2="36068" y2="48187"/>
                        <a14:foregroundMark x1="36068" y1="48187" x2="44272" y2="43523"/>
                        <a14:foregroundMark x1="44272" y1="43523" x2="51238" y2="28238"/>
                        <a14:foregroundMark x1="51238" y1="28238" x2="42260" y2="36788"/>
                        <a14:foregroundMark x1="42260" y1="36788" x2="51238" y2="26425"/>
                        <a14:foregroundMark x1="51238" y1="26425" x2="34211" y2="22798"/>
                        <a14:foregroundMark x1="34211" y1="22798" x2="41796" y2="17358"/>
                        <a14:foregroundMark x1="41796" y1="17358" x2="34520" y2="27202"/>
                        <a14:foregroundMark x1="34520" y1="27202" x2="25697" y2="67098"/>
                        <a14:foregroundMark x1="25697" y1="67098" x2="28328" y2="83938"/>
                        <a14:foregroundMark x1="28328" y1="83938" x2="17183" y2="78756"/>
                        <a14:foregroundMark x1="17183" y1="78756" x2="9598" y2="67876"/>
                        <a14:foregroundMark x1="9598" y1="67876" x2="17802" y2="86269"/>
                        <a14:foregroundMark x1="17802" y1="86269" x2="24923" y2="94819"/>
                        <a14:foregroundMark x1="24923" y1="94819" x2="33282" y2="90933"/>
                        <a14:foregroundMark x1="33282" y1="90933" x2="48452" y2="98964"/>
                        <a14:foregroundMark x1="48452" y1="98964" x2="55728" y2="89119"/>
                        <a14:foregroundMark x1="55728" y1="89119" x2="38700" y2="74352"/>
                        <a14:foregroundMark x1="38700" y1="74352" x2="74149" y2="52332"/>
                        <a14:foregroundMark x1="74149" y1="52332" x2="54644" y2="48705"/>
                        <a14:foregroundMark x1="54644" y1="48705" x2="67028" y2="41192"/>
                        <a14:foregroundMark x1="67028" y1="41192" x2="82817" y2="48964"/>
                        <a14:foregroundMark x1="82817" y1="48964" x2="75697" y2="56218"/>
                        <a14:foregroundMark x1="75697" y1="56218" x2="84675" y2="58549"/>
                        <a14:foregroundMark x1="84675" y1="58549" x2="93808" y2="55440"/>
                        <a14:foregroundMark x1="93808" y1="55440" x2="78483" y2="31088"/>
                        <a14:foregroundMark x1="78483" y1="31088" x2="74613" y2="17876"/>
                        <a14:foregroundMark x1="74613" y1="17876" x2="54644" y2="28497"/>
                        <a14:foregroundMark x1="54644" y1="28497" x2="46440" y2="19430"/>
                        <a14:foregroundMark x1="46440" y1="19430" x2="46594" y2="36010"/>
                        <a14:foregroundMark x1="46594" y1="36010" x2="38700" y2="50000"/>
                        <a14:foregroundMark x1="38700" y1="50000" x2="36687" y2="65285"/>
                        <a14:foregroundMark x1="36687" y1="65285" x2="41331" y2="80829"/>
                        <a14:foregroundMark x1="41331" y1="80829" x2="32972" y2="84974"/>
                        <a14:foregroundMark x1="32972" y1="84974" x2="43344" y2="88342"/>
                        <a14:foregroundMark x1="43344" y1="88342" x2="44427" y2="99482"/>
                        <a14:foregroundMark x1="6347" y1="52850" x2="5882" y2="82124"/>
                        <a14:foregroundMark x1="5882" y1="82124" x2="27245" y2="99223"/>
                        <a14:foregroundMark x1="33901" y1="25130" x2="39009" y2="10881"/>
                        <a14:foregroundMark x1="39009" y1="10881" x2="45928" y2="6163"/>
                        <a14:foregroundMark x1="79116" y1="5440" x2="79481" y2="5440"/>
                        <a14:foregroundMark x1="57276" y1="10622" x2="63313" y2="8290"/>
                        <a14:foregroundMark x1="91331" y1="41710" x2="95356" y2="54922"/>
                        <a14:foregroundMark x1="95356" y1="54922" x2="91176" y2="64249"/>
                        <a14:foregroundMark x1="92879" y1="78238" x2="99845" y2="87047"/>
                        <a14:foregroundMark x1="99845" y1="87047" x2="94118" y2="98187"/>
                        <a14:foregroundMark x1="94118" y1="98187" x2="94118" y2="84197"/>
                        <a14:foregroundMark x1="94118" y1="84197" x2="92724" y2="78238"/>
                        <a14:backgroundMark x1="32618" y1="24367" x2="32264" y2="25864"/>
                        <a14:backgroundMark x1="38080" y1="1295" x2="34235" y2="17535"/>
                        <a14:backgroundMark x1="29575" y1="30525" x2="14551" y2="43782"/>
                        <a14:backgroundMark x1="4379" y1="49034" x2="0" y2="51295"/>
                        <a14:backgroundMark x1="14551" y1="43782" x2="4968" y2="48730"/>
                        <a14:backgroundMark x1="47059" y1="3109" x2="65015" y2="1813"/>
                        <a14:backgroundMark x1="65015" y1="1813" x2="80495" y2="1813"/>
                        <a14:backgroundMark x1="80186" y1="3886" x2="88545" y2="7513"/>
                        <a14:backgroundMark x1="88545" y1="7513" x2="93963" y2="19430"/>
                        <a14:backgroundMark x1="93963" y1="19430" x2="94427" y2="35233"/>
                        <a14:backgroundMark x1="94427" y1="35233" x2="99845" y2="468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055" y="2833644"/>
            <a:ext cx="6629402" cy="35928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DD8E11-351F-A885-80B4-DF82F157AD36}"/>
              </a:ext>
            </a:extLst>
          </p:cNvPr>
          <p:cNvSpPr txBox="1"/>
          <p:nvPr/>
        </p:nvSpPr>
        <p:spPr>
          <a:xfrm>
            <a:off x="4224879" y="1456738"/>
            <a:ext cx="770464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200" b="1" i="1" dirty="0">
                <a:ea typeface="Times New Roman" panose="02020603050405020304" pitchFamily="18" charset="0"/>
              </a:rPr>
              <a:t>The AFN acknowledges the countless disability advocates over the decades that have made this work possible, including Wendall Nicholas and Doreen Demas, and many more!    </a:t>
            </a:r>
          </a:p>
          <a:p>
            <a:pPr algn="ctr"/>
            <a:endParaRPr lang="en-CA" sz="2200" b="1" i="1" dirty="0">
              <a:ea typeface="Times New Roman" panose="02020603050405020304" pitchFamily="18" charset="0"/>
            </a:endParaRPr>
          </a:p>
          <a:p>
            <a:pPr algn="ctr"/>
            <a:endParaRPr lang="en-CA" sz="2200" b="1" i="1" dirty="0">
              <a:ea typeface="Times New Roman" panose="02020603050405020304" pitchFamily="18" charset="0"/>
            </a:endParaRPr>
          </a:p>
          <a:p>
            <a:pPr algn="ctr"/>
            <a:r>
              <a:rPr lang="en-CA" sz="2200" b="1" i="1" dirty="0">
                <a:ea typeface="Times New Roman" panose="02020603050405020304" pitchFamily="18" charset="0"/>
              </a:rPr>
              <a:t>			Contact:   </a:t>
            </a:r>
          </a:p>
          <a:p>
            <a:pPr algn="ctr"/>
            <a:r>
              <a:rPr lang="en-CA" sz="2200" b="1" i="1" dirty="0">
                <a:ea typeface="Times New Roman" panose="02020603050405020304" pitchFamily="18" charset="0"/>
              </a:rPr>
              <a:t>			Marie Frawley-Henry</a:t>
            </a:r>
          </a:p>
          <a:p>
            <a:pPr algn="ctr"/>
            <a:r>
              <a:rPr lang="en-CA" sz="2200" b="1" i="1" dirty="0">
                <a:ea typeface="Times New Roman" panose="02020603050405020304" pitchFamily="18" charset="0"/>
              </a:rPr>
              <a:t>			</a:t>
            </a:r>
            <a:r>
              <a:rPr lang="en-CA" sz="2200" b="1" i="1" dirty="0">
                <a:ea typeface="Times New Roman" panose="02020603050405020304" pitchFamily="18" charset="0"/>
                <a:hlinkClick r:id="rId8"/>
              </a:rPr>
              <a:t>mfrawley@afn.ca</a:t>
            </a:r>
            <a:endParaRPr lang="en-CA" sz="2200" b="1" i="1" dirty="0">
              <a:ea typeface="Times New Roman" panose="02020603050405020304" pitchFamily="18" charset="0"/>
            </a:endParaRPr>
          </a:p>
          <a:p>
            <a:pPr algn="ctr"/>
            <a:r>
              <a:rPr lang="en-CA" sz="2200" b="1" i="1" dirty="0">
                <a:ea typeface="Times New Roman" panose="02020603050405020304" pitchFamily="18" charset="0"/>
              </a:rPr>
              <a:t>			Senior Policy Analyst </a:t>
            </a:r>
          </a:p>
          <a:p>
            <a:pPr algn="ctr"/>
            <a:r>
              <a:rPr lang="en-CA" sz="2200" b="1" i="1" dirty="0">
                <a:ea typeface="Times New Roman" panose="02020603050405020304" pitchFamily="18" charset="0"/>
              </a:rPr>
              <a:t>			Assembly of First Nations </a:t>
            </a:r>
          </a:p>
        </p:txBody>
      </p:sp>
    </p:spTree>
    <p:extLst>
      <p:ext uri="{BB962C8B-B14F-4D97-AF65-F5344CB8AC3E}">
        <p14:creationId xmlns:p14="http://schemas.microsoft.com/office/powerpoint/2010/main" val="141284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B80DC8-2DED-03FC-469B-E1C2CAFC0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16" y="1292564"/>
            <a:ext cx="11626308" cy="10019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0C8566-5345-B917-B5A6-B87FB52BF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37" y="107004"/>
            <a:ext cx="10981285" cy="10019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Key Updates Accessibility/Disability Inclusion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575E18-BD80-A288-D2FF-8FA5273BA0C1}"/>
              </a:ext>
            </a:extLst>
          </p:cNvPr>
          <p:cNvSpPr txBox="1"/>
          <p:nvPr/>
        </p:nvSpPr>
        <p:spPr>
          <a:xfrm>
            <a:off x="428391" y="2235629"/>
            <a:ext cx="11361531" cy="4420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</a:rPr>
              <a:t>The Accessible Canada Act (ACA) came into law in 2019, and First Nations will be subject to the ACA in 2026.</a:t>
            </a:r>
          </a:p>
          <a:p>
            <a:pPr marL="3429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b="1" dirty="0"/>
              <a:t>AFN Resolutions:  </a:t>
            </a:r>
            <a:r>
              <a:rPr lang="en-US" sz="1900" b="1" dirty="0">
                <a:effectLst/>
              </a:rPr>
              <a:t> </a:t>
            </a:r>
          </a:p>
          <a:p>
            <a:pPr marL="800100" lvl="1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effectLst/>
              </a:rPr>
              <a:t>AFN Resolution 15/2022</a:t>
            </a:r>
            <a:r>
              <a:rPr lang="en-US" sz="1900" dirty="0">
                <a:effectLst/>
              </a:rPr>
              <a:t>, advocates to extend the date for implementation in First Nations and to secure major investments for First Nations and the regions to become accessible. </a:t>
            </a:r>
          </a:p>
          <a:p>
            <a:pPr marL="800100" lvl="1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effectLst/>
              </a:rPr>
              <a:t>AFN Resolution #10/2018</a:t>
            </a:r>
            <a:r>
              <a:rPr lang="en-US" sz="1900" dirty="0">
                <a:effectLst/>
              </a:rPr>
              <a:t>, directs the AFN to work with Employment and Social Development Canada (ESDC) to secure resources to develop distinct First Nations accessibility legislation.  </a:t>
            </a:r>
          </a:p>
          <a:p>
            <a:pPr marL="800100" lvl="1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b="1" dirty="0"/>
              <a:t>AFN Resolution #15/2022</a:t>
            </a:r>
            <a:r>
              <a:rPr lang="en-US" sz="1900" dirty="0"/>
              <a:t>, Major Investment Needed to Build Fully Accessible First Nations. </a:t>
            </a:r>
            <a:endParaRPr lang="en-US" sz="1900" dirty="0">
              <a:effectLst/>
            </a:endParaRPr>
          </a:p>
          <a:p>
            <a:pPr marL="3429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kern="0" dirty="0">
                <a:ea typeface="Times New Roman" panose="02020603050405020304" pitchFamily="18" charset="0"/>
                <a:cs typeface="Arial" panose="020B0604020202020204" pitchFamily="34" charset="0"/>
              </a:rPr>
              <a:t>In 2022, </a:t>
            </a:r>
            <a:r>
              <a:rPr lang="en-CA" b="1" kern="0" dirty="0"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A Distinct First Nations Accessibility Law Discussion Guide </a:t>
            </a:r>
            <a:r>
              <a:rPr lang="en-CA" kern="0" dirty="0">
                <a:ea typeface="Times New Roman" panose="02020603050405020304" pitchFamily="18" charset="0"/>
                <a:cs typeface="Arial" panose="020B0604020202020204" pitchFamily="34" charset="0"/>
              </a:rPr>
              <a:t>was developed to guide engagements with First Nations, the regions and leadership to build fully accessible First Nations governments. </a:t>
            </a:r>
          </a:p>
          <a:p>
            <a:pPr marL="3429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</a:rPr>
              <a:t>Advocacy efforts are ongoing to secure long-term funding to engage with First Nations to advance legal options to inform </a:t>
            </a:r>
            <a:r>
              <a:rPr lang="en-US" sz="1900" b="1" i="1" dirty="0">
                <a:effectLst/>
              </a:rPr>
              <a:t>A Distinct First Nations Accessibility Law. </a:t>
            </a:r>
          </a:p>
        </p:txBody>
      </p:sp>
    </p:spTree>
    <p:extLst>
      <p:ext uri="{BB962C8B-B14F-4D97-AF65-F5344CB8AC3E}">
        <p14:creationId xmlns:p14="http://schemas.microsoft.com/office/powerpoint/2010/main" val="163661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3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32552" y="96688"/>
            <a:ext cx="9522568" cy="1031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/>
              <a:t> </a:t>
            </a:r>
            <a:r>
              <a:rPr lang="en-US" sz="3600" i="1" dirty="0"/>
              <a:t>A DISTINCT FIRST NATIONS ACCESSIBILITY LAW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6422" y="1112633"/>
            <a:ext cx="675814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US" sz="1700" b="1" i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3FF8A976-A53D-3CC5-5D47-9F0CFE57E2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299041"/>
              </p:ext>
            </p:extLst>
          </p:nvPr>
        </p:nvGraphicFramePr>
        <p:xfrm>
          <a:off x="0" y="746873"/>
          <a:ext cx="12192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16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F1E2CDA-B46A-E796-B524-535AA528F3C9}"/>
              </a:ext>
            </a:extLst>
          </p:cNvPr>
          <p:cNvSpPr txBox="1"/>
          <p:nvPr/>
        </p:nvSpPr>
        <p:spPr>
          <a:xfrm>
            <a:off x="322728" y="1466576"/>
            <a:ext cx="6179671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1700" kern="0" dirty="0">
                <a:effectLst/>
                <a:ea typeface="Times New Roman" panose="02020603050405020304" pitchFamily="18" charset="0"/>
              </a:rPr>
              <a:t>In 2023, </a:t>
            </a:r>
            <a:r>
              <a:rPr lang="en-CA" sz="1700" b="1" kern="0" dirty="0">
                <a:effectLst/>
                <a:ea typeface="Times New Roman" panose="02020603050405020304" pitchFamily="18" charset="0"/>
              </a:rPr>
              <a:t>A Draft Distinct First Nations Accessibility Framework </a:t>
            </a:r>
            <a:r>
              <a:rPr lang="en-CA" sz="1700" kern="0" dirty="0">
                <a:effectLst/>
                <a:ea typeface="Times New Roman" panose="02020603050405020304" pitchFamily="18" charset="0"/>
              </a:rPr>
              <a:t>was drafted with the guidance of the First Nations Persons with </a:t>
            </a:r>
            <a:r>
              <a:rPr lang="en-CA" kern="0" dirty="0">
                <a:effectLst/>
                <a:ea typeface="Times New Roman" panose="02020603050405020304" pitchFamily="18" charset="0"/>
              </a:rPr>
              <a:t>Disabilities</a:t>
            </a:r>
            <a:r>
              <a:rPr lang="en-CA" sz="1700" kern="0" dirty="0">
                <a:effectLst/>
                <a:ea typeface="Times New Roman" panose="02020603050405020304" pitchFamily="18" charset="0"/>
              </a:rPr>
              <a:t> (FNPWD) and Knowledge Keepers Advisory Circle, and others.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700" b="0" i="0" u="none" strike="noStrike" baseline="0" dirty="0">
                <a:solidFill>
                  <a:srgbClr val="000000"/>
                </a:solidFill>
              </a:rPr>
              <a:t>The framework is informed by the Seven Sacred Teachings or Seven Sacred Laws. These laws act as a foundation to facilitate a reconnection to the Spirit and the Land to guide a change of heart and mind that is in balance with Natural Law.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71146-E425-EE3D-97B2-D3C7700E385B}"/>
              </a:ext>
            </a:extLst>
          </p:cNvPr>
          <p:cNvSpPr txBox="1"/>
          <p:nvPr/>
        </p:nvSpPr>
        <p:spPr>
          <a:xfrm>
            <a:off x="443752" y="4883423"/>
            <a:ext cx="1134391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cs typeface="Times New Roman" panose="02020603050405020304" pitchFamily="18" charset="0"/>
              </a:rPr>
              <a:t>Moving This Work Forward - Accessibility and Disability Surveys: </a:t>
            </a:r>
            <a:r>
              <a:rPr lang="en-US" b="1" i="1" dirty="0">
                <a:cs typeface="Times New Roman" panose="02020603050405020304" pitchFamily="18" charset="0"/>
              </a:rPr>
              <a:t>Current Analysis</a:t>
            </a:r>
            <a:endParaRPr lang="en-US" dirty="0">
              <a:cs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n-CA" dirty="0">
                <a:effectLst/>
                <a:ea typeface="Times New Roman" panose="02020603050405020304" pitchFamily="18" charset="0"/>
              </a:rPr>
              <a:t>Survey for FNPWD (and for undiagnosed individuals)</a:t>
            </a:r>
          </a:p>
          <a:p>
            <a:pPr marL="342900" marR="0" lvl="0" indent="-342900">
              <a:buFont typeface="+mj-lt"/>
              <a:buAutoNum type="arabicPeriod"/>
            </a:pPr>
            <a:r>
              <a:rPr lang="en-CA" b="1" dirty="0">
                <a:effectLst/>
                <a:ea typeface="Times New Roman" panose="02020603050405020304" pitchFamily="18" charset="0"/>
              </a:rPr>
              <a:t>Survey for Jordan’s Principle Navigators  </a:t>
            </a:r>
          </a:p>
          <a:p>
            <a:pPr marL="342900" marR="0" lvl="0" indent="-342900">
              <a:buFont typeface="+mj-lt"/>
              <a:buAutoNum type="arabicPeriod"/>
            </a:pPr>
            <a:r>
              <a:rPr lang="en-CA" dirty="0">
                <a:effectLst/>
                <a:ea typeface="Times New Roman" panose="02020603050405020304" pitchFamily="18" charset="0"/>
              </a:rPr>
              <a:t>Survey for NIHB Navigators</a:t>
            </a:r>
          </a:p>
          <a:p>
            <a:pPr marL="342900" marR="0" lvl="0" indent="-342900">
              <a:buFont typeface="+mj-lt"/>
              <a:buAutoNum type="arabicPeriod"/>
            </a:pPr>
            <a:r>
              <a:rPr lang="en-CA" dirty="0">
                <a:effectLst/>
                <a:ea typeface="Times New Roman" panose="02020603050405020304" pitchFamily="18" charset="0"/>
              </a:rPr>
              <a:t>Survey for First Nations Health Centres</a:t>
            </a:r>
            <a:endParaRPr lang="en-CA" i="1" dirty="0">
              <a:ea typeface="Times New Roman" panose="02020603050405020304" pitchFamily="18" charset="0"/>
            </a:endParaRPr>
          </a:p>
        </p:txBody>
      </p:sp>
      <p:pic>
        <p:nvPicPr>
          <p:cNvPr id="7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D250123-F498-0492-6E1E-962B50B80C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29" b="2"/>
          <a:stretch/>
        </p:blipFill>
        <p:spPr>
          <a:xfrm>
            <a:off x="6502399" y="1131497"/>
            <a:ext cx="5408202" cy="34126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0AA515-A025-45D4-A4F0-E2E413754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58" y="6111127"/>
            <a:ext cx="7413251" cy="7282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3C1440C-13DD-B9B6-5491-17858E346343}"/>
              </a:ext>
            </a:extLst>
          </p:cNvPr>
          <p:cNvSpPr/>
          <p:nvPr/>
        </p:nvSpPr>
        <p:spPr>
          <a:xfrm>
            <a:off x="0" y="4544194"/>
            <a:ext cx="12192000" cy="22615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139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7BE57-9FAB-4FA8-C7B4-4C410CB99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64C7296D-230D-CFE4-B9FC-34BC8FD8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15" y="107528"/>
            <a:ext cx="8972900" cy="731617"/>
          </a:xfrm>
        </p:spPr>
        <p:txBody>
          <a:bodyPr>
            <a:normAutofit/>
          </a:bodyPr>
          <a:lstStyle/>
          <a:p>
            <a:r>
              <a:rPr lang="en-US" sz="3600" b="1" dirty="0"/>
              <a:t>Jordan’s Principle Poll Results: </a:t>
            </a:r>
            <a:r>
              <a:rPr lang="en-US" sz="3600" b="1" i="1" dirty="0"/>
              <a:t>What we Heard!</a:t>
            </a:r>
            <a:endParaRPr sz="3600" dirty="0"/>
          </a:p>
        </p:txBody>
      </p:sp>
      <p:graphicFrame>
        <p:nvGraphicFramePr>
          <p:cNvPr id="4" name="Chart Placeholder">
            <a:extLst>
              <a:ext uri="{FF2B5EF4-FFF2-40B4-BE49-F238E27FC236}">
                <a16:creationId xmlns:a16="http://schemas.microsoft.com/office/drawing/2014/main" id="{D20BD67B-FCDD-9974-BCB1-53C804537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691501"/>
              </p:ext>
            </p:extLst>
          </p:nvPr>
        </p:nvGraphicFramePr>
        <p:xfrm>
          <a:off x="66910" y="839144"/>
          <a:ext cx="3465991" cy="6018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A85A078A-212A-6FF5-4005-F12934316B5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26539260"/>
                  </p:ext>
                </p:extLst>
              </p:nvPr>
            </p:nvGraphicFramePr>
            <p:xfrm>
              <a:off x="8360229" y="1570762"/>
              <a:ext cx="3764862" cy="517970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3" name="Chart 2">
                <a:extLst>
                  <a:ext uri="{FF2B5EF4-FFF2-40B4-BE49-F238E27FC236}">
                    <a16:creationId xmlns:a16="http://schemas.microsoft.com/office/drawing/2014/main" id="{A85A078A-212A-6FF5-4005-F12934316B5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60229" y="1570762"/>
                <a:ext cx="3764862" cy="5179709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BCAB796-3A7C-6122-9D7E-93FA79F76C17}"/>
              </a:ext>
            </a:extLst>
          </p:cNvPr>
          <p:cNvSpPr txBox="1"/>
          <p:nvPr/>
        </p:nvSpPr>
        <p:spPr>
          <a:xfrm>
            <a:off x="8196145" y="832028"/>
            <a:ext cx="40930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128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500" b="1" i="0" u="none" strike="noStrike" kern="1200" baseline="0" dirty="0">
                <a:solidFill>
                  <a:prstClr val="black"/>
                </a:solidFill>
                <a:effectLst/>
                <a:latin typeface="National2"/>
              </a:rPr>
              <a:t>How many people are included in your Jordan’s Principle case load?</a:t>
            </a:r>
            <a:endParaRPr lang="en-CA" sz="1500" b="1" baseline="0" dirty="0">
              <a:solidFill>
                <a:schemeClr val="tx1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61DC910-7B92-BE2E-FBE7-EE51B6BC57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995944"/>
              </p:ext>
            </p:extLst>
          </p:nvPr>
        </p:nvGraphicFramePr>
        <p:xfrm>
          <a:off x="3532901" y="849226"/>
          <a:ext cx="4499160" cy="2798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Placeholder">
            <a:extLst>
              <a:ext uri="{FF2B5EF4-FFF2-40B4-BE49-F238E27FC236}">
                <a16:creationId xmlns:a16="http://schemas.microsoft.com/office/drawing/2014/main" id="{746B90AE-8C5A-C3DD-1F41-CB2BD3444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68912"/>
              </p:ext>
            </p:extLst>
          </p:nvPr>
        </p:nvGraphicFramePr>
        <p:xfrm>
          <a:off x="3532901" y="3658109"/>
          <a:ext cx="4499160" cy="3199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7724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6F9CBF7-6E18-DC0B-5B08-FD2E9441B4F0}"/>
              </a:ext>
            </a:extLst>
          </p:cNvPr>
          <p:cNvSpPr/>
          <p:nvPr/>
        </p:nvSpPr>
        <p:spPr>
          <a:xfrm rot="16200000">
            <a:off x="2550978" y="3628389"/>
            <a:ext cx="6413502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0F8F78-420D-DCFB-BF2C-F14456409261}"/>
              </a:ext>
            </a:extLst>
          </p:cNvPr>
          <p:cNvSpPr/>
          <p:nvPr/>
        </p:nvSpPr>
        <p:spPr>
          <a:xfrm>
            <a:off x="0" y="0"/>
            <a:ext cx="12192000" cy="14562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EBA22-9691-351B-7898-B91E2884E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953" y="1646815"/>
            <a:ext cx="5453437" cy="606620"/>
          </a:xfrm>
        </p:spPr>
        <p:txBody>
          <a:bodyPr>
            <a:noAutofit/>
          </a:bodyPr>
          <a:lstStyle/>
          <a:p>
            <a:pPr algn="ctr"/>
            <a:r>
              <a:rPr lang="en-US" sz="2000" b="0" dirty="0"/>
              <a:t>Do you have enough support to manage caseload? </a:t>
            </a:r>
            <a:r>
              <a:rPr lang="en-US" sz="2000" dirty="0"/>
              <a:t>43% No     8% Not Sure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ACB459-E1DB-B402-F044-DF7BA101E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3068" y="1664774"/>
            <a:ext cx="5810086" cy="606058"/>
          </a:xfrm>
        </p:spPr>
        <p:txBody>
          <a:bodyPr>
            <a:noAutofit/>
          </a:bodyPr>
          <a:lstStyle/>
          <a:p>
            <a:pPr algn="ctr"/>
            <a:r>
              <a:rPr lang="en-US" sz="2000" b="0" dirty="0"/>
              <a:t>Do you have enough support to manage caseload? </a:t>
            </a:r>
            <a:r>
              <a:rPr lang="en-US" sz="2000" dirty="0"/>
              <a:t>49% Yes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129EFF-93D0-E7F5-6760-9CB551457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1866" y="2783103"/>
            <a:ext cx="5857815" cy="3982243"/>
          </a:xfrm>
        </p:spPr>
        <p:txBody>
          <a:bodyPr>
            <a:normAutofit/>
          </a:bodyPr>
          <a:lstStyle/>
          <a:p>
            <a:r>
              <a:rPr lang="en-US" sz="1700" dirty="0"/>
              <a:t>Accessible Management </a:t>
            </a:r>
            <a:r>
              <a:rPr lang="en-CA" sz="1700" dirty="0"/>
              <a:t>/Supervision /Regional Support </a:t>
            </a:r>
          </a:p>
          <a:p>
            <a:r>
              <a:rPr lang="en-CA" sz="1700" dirty="0"/>
              <a:t>Teamwork:</a:t>
            </a:r>
          </a:p>
          <a:p>
            <a:pPr marL="0" indent="0" algn="ctr">
              <a:buNone/>
            </a:pPr>
            <a:r>
              <a:rPr lang="en-CA" sz="17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confident team with the capacity to work together in navigating community resources and systems.” </a:t>
            </a:r>
            <a:endParaRPr lang="en-CA" sz="1700" i="1" dirty="0"/>
          </a:p>
          <a:p>
            <a:r>
              <a:rPr lang="en-CA" sz="1700" dirty="0"/>
              <a:t>Admin – Administrative Professional:</a:t>
            </a:r>
          </a:p>
          <a:p>
            <a:pPr marL="0" indent="0">
              <a:buNone/>
            </a:pPr>
            <a:r>
              <a:rPr lang="en-CA" sz="17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“Administrative assistant plays an important role in my management of my caseload as the administration assistant plays a key role in processing payments for the service delivery.”</a:t>
            </a:r>
            <a:endParaRPr lang="en-CA" sz="1700" i="1" dirty="0"/>
          </a:p>
          <a:p>
            <a:r>
              <a:rPr lang="en-CA" sz="1700" dirty="0"/>
              <a:t>Strong organizational strategies and tools/technology to support organization</a:t>
            </a:r>
            <a:endParaRPr lang="en-CA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1700" dirty="0">
                <a:effectLst/>
                <a:ea typeface="Calibri" panose="020F0502020204030204" pitchFamily="34" charset="0"/>
              </a:rPr>
              <a:t>Wraparound services with other social service organizations</a:t>
            </a:r>
            <a:endParaRPr lang="en-US" sz="1700" dirty="0"/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56DC467D-2C67-BA43-560E-04FF35355940}"/>
              </a:ext>
            </a:extLst>
          </p:cNvPr>
          <p:cNvSpPr txBox="1">
            <a:spLocks/>
          </p:cNvSpPr>
          <p:nvPr/>
        </p:nvSpPr>
        <p:spPr>
          <a:xfrm>
            <a:off x="0" y="2849130"/>
            <a:ext cx="5780589" cy="3863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Caseload is just too high: </a:t>
            </a:r>
          </a:p>
          <a:p>
            <a:pPr marL="0" indent="0" algn="ctr">
              <a:buNone/>
            </a:pPr>
            <a:r>
              <a:rPr lang="en-CA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rate of new referrals and current caseload is unsustainable…”</a:t>
            </a:r>
          </a:p>
          <a:p>
            <a:r>
              <a:rPr lang="en-CA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admin support, need an administrative professional.</a:t>
            </a:r>
          </a:p>
          <a:p>
            <a:r>
              <a:rPr lang="en-CA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to the job, feeling overwhel</a:t>
            </a:r>
            <a:r>
              <a:rPr lang="en-CA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med/alone:</a:t>
            </a:r>
          </a:p>
          <a:p>
            <a:pPr marL="0" indent="0" algn="ctr">
              <a:buNone/>
            </a:pPr>
            <a:r>
              <a:rPr lang="en-CA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am just starting out with this position. Some days are super busy and I am basically a "one man show"</a:t>
            </a:r>
          </a:p>
          <a:p>
            <a:r>
              <a:rPr lang="en-CA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Missing support from Leadership</a:t>
            </a:r>
          </a:p>
          <a:p>
            <a:r>
              <a:rPr lang="en-CA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Geographic barriers to finding support professionals and new Navigators.</a:t>
            </a:r>
          </a:p>
          <a:p>
            <a:r>
              <a:rPr lang="en-CA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Travel, logistics and communication complications with serving “off-reserve” clients.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A88198-F202-1C5B-9627-E40A0D85BED6}"/>
              </a:ext>
            </a:extLst>
          </p:cNvPr>
          <p:cNvSpPr/>
          <p:nvPr/>
        </p:nvSpPr>
        <p:spPr>
          <a:xfrm>
            <a:off x="0" y="2225113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E56072-C055-01EB-D453-A853F4312DB1}"/>
              </a:ext>
            </a:extLst>
          </p:cNvPr>
          <p:cNvSpPr txBox="1"/>
          <p:nvPr/>
        </p:nvSpPr>
        <p:spPr>
          <a:xfrm>
            <a:off x="228953" y="2282155"/>
            <a:ext cx="4330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Top Barriers to Caseload Management</a:t>
            </a:r>
            <a:endParaRPr lang="en-CA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F369DB-3694-2641-CDB1-5B23BBEE80BF}"/>
              </a:ext>
            </a:extLst>
          </p:cNvPr>
          <p:cNvSpPr txBox="1"/>
          <p:nvPr/>
        </p:nvSpPr>
        <p:spPr>
          <a:xfrm>
            <a:off x="5932851" y="2286553"/>
            <a:ext cx="6106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Top Supports for Caseload Management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DE14E-5B4F-C165-7171-0BCC9839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53" y="211015"/>
            <a:ext cx="10239916" cy="103419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100" b="1" dirty="0"/>
              <a:t>Case Load: Top Barriers and Supports for Clients with Disabilities </a:t>
            </a:r>
            <a:endParaRPr lang="en-CA" sz="3100" dirty="0"/>
          </a:p>
        </p:txBody>
      </p:sp>
      <p:pic>
        <p:nvPicPr>
          <p:cNvPr id="37" name="Picture 36" descr="A logo with a group of people&#10;&#10;Description automatically generated">
            <a:extLst>
              <a:ext uri="{FF2B5EF4-FFF2-40B4-BE49-F238E27FC236}">
                <a16:creationId xmlns:a16="http://schemas.microsoft.com/office/drawing/2014/main" id="{D65E7E55-62B4-18FD-9CA8-97E80D0612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41"/>
          <a:stretch/>
        </p:blipFill>
        <p:spPr>
          <a:xfrm>
            <a:off x="10468868" y="0"/>
            <a:ext cx="1723132" cy="1505563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7582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61A85-85A2-0EF3-EC16-D8A569710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86312D-B23B-80AD-B16D-C3B32D0B877A}"/>
              </a:ext>
            </a:extLst>
          </p:cNvPr>
          <p:cNvSpPr/>
          <p:nvPr/>
        </p:nvSpPr>
        <p:spPr>
          <a:xfrm>
            <a:off x="0" y="0"/>
            <a:ext cx="12192000" cy="10613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725D0B1-2D15-473D-FBDB-8F05A938F431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50305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200" b="1" kern="1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Jordan’s Principle Supporting First Nations Children with Disabilities</a:t>
            </a:r>
            <a:endParaRPr lang="en-CA" sz="3200" dirty="0"/>
          </a:p>
        </p:txBody>
      </p:sp>
      <p:pic>
        <p:nvPicPr>
          <p:cNvPr id="6" name="Picture 5" descr="A logo with a group of people&#10;&#10;Description automatically generated">
            <a:extLst>
              <a:ext uri="{FF2B5EF4-FFF2-40B4-BE49-F238E27FC236}">
                <a16:creationId xmlns:a16="http://schemas.microsoft.com/office/drawing/2014/main" id="{250BE7F8-63E9-6A32-29B3-AA68DE2EAB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41"/>
          <a:stretch/>
        </p:blipFill>
        <p:spPr>
          <a:xfrm>
            <a:off x="10806545" y="11393"/>
            <a:ext cx="1385455" cy="1210522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7B413B-B3E4-AFED-F531-4FFCD7657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60"/>
            <a:ext cx="9744891" cy="548639"/>
          </a:xfrm>
          <a:prstGeom prst="rect">
            <a:avLst/>
          </a:prstGeom>
        </p:spPr>
      </p:pic>
      <p:pic>
        <p:nvPicPr>
          <p:cNvPr id="3" name="Picture 2" descr="A diagram of colorful bars&#10;&#10;Description automatically generated with medium confidence">
            <a:extLst>
              <a:ext uri="{FF2B5EF4-FFF2-40B4-BE49-F238E27FC236}">
                <a16:creationId xmlns:a16="http://schemas.microsoft.com/office/drawing/2014/main" id="{ED76D589-8C35-21C7-E47C-D0687CBB56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1" y="1233308"/>
            <a:ext cx="11831897" cy="543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05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A21E8-E7A3-417D-9A7F-A7D9FBCBF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DA4145AF-FC0B-F9FA-C491-3E107E17E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9" y="1414171"/>
            <a:ext cx="11934421" cy="55806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44AE88-E6EB-2A6D-46B0-5E276CD1CF8A}"/>
              </a:ext>
            </a:extLst>
          </p:cNvPr>
          <p:cNvSpPr/>
          <p:nvPr/>
        </p:nvSpPr>
        <p:spPr>
          <a:xfrm>
            <a:off x="0" y="0"/>
            <a:ext cx="12192000" cy="10613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9F179-1DD1-601F-46D3-60086D23D597}"/>
              </a:ext>
            </a:extLst>
          </p:cNvPr>
          <p:cNvSpPr txBox="1"/>
          <p:nvPr/>
        </p:nvSpPr>
        <p:spPr>
          <a:xfrm>
            <a:off x="128789" y="0"/>
            <a:ext cx="120632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How well are you able to respond to clients with disabilities needs</a:t>
            </a:r>
            <a:br>
              <a:rPr lang="en-US" sz="3200" dirty="0"/>
            </a:br>
            <a:r>
              <a:rPr lang="en-US" sz="3200" dirty="0"/>
              <a:t>on a scale of 1-10, with 1 being not at all and 10 being completely? </a:t>
            </a:r>
            <a:endParaRPr lang="en-CA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C11EB8-72DA-9C7A-6D71-9FA3DC498698}"/>
              </a:ext>
            </a:extLst>
          </p:cNvPr>
          <p:cNvSpPr/>
          <p:nvPr/>
        </p:nvSpPr>
        <p:spPr>
          <a:xfrm>
            <a:off x="304800" y="1252871"/>
            <a:ext cx="11582400" cy="545710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65613D0-7219-ECDE-A05C-C47FCCA0B985}"/>
              </a:ext>
            </a:extLst>
          </p:cNvPr>
          <p:cNvSpPr txBox="1"/>
          <p:nvPr/>
        </p:nvSpPr>
        <p:spPr>
          <a:xfrm>
            <a:off x="874135" y="1215488"/>
            <a:ext cx="9595782" cy="25718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 Narrow" panose="020F0502020204030204" pitchFamily="34" charset="0"/>
              </a:rPr>
              <a:t>Over half reported they were able to meet the needs of clients with:</a:t>
            </a:r>
          </a:p>
          <a:p>
            <a:r>
              <a:rPr lang="en-US" sz="2400" dirty="0">
                <a:latin typeface="Arial Narrow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arrow" panose="020F0502020204030204" pitchFamily="34" charset="0"/>
              </a:rPr>
              <a:t>Developmental Conditions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arrow" panose="020F0502020204030204" pitchFamily="34" charset="0"/>
              </a:rPr>
              <a:t>Learning  Conditions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arrow" panose="020F0502020204030204" pitchFamily="34" charset="0"/>
              </a:rPr>
              <a:t>Physical  Conditions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arrow" panose="020F0502020204030204" pitchFamily="34" charset="0"/>
              </a:rPr>
              <a:t>Mental Wellness  Conditions </a:t>
            </a:r>
          </a:p>
          <a:p>
            <a:r>
              <a:rPr lang="en-US" sz="2000" dirty="0">
                <a:latin typeface="Arial Narrow" panose="020F0502020204030204" pitchFamily="34" charset="0"/>
              </a:rPr>
              <a:t>(rating their ability to respond to client needs at  7-10/10)</a:t>
            </a:r>
          </a:p>
          <a:p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9731A-5F20-C31F-9685-73909FF5B144}"/>
              </a:ext>
            </a:extLst>
          </p:cNvPr>
          <p:cNvSpPr txBox="1"/>
          <p:nvPr/>
        </p:nvSpPr>
        <p:spPr>
          <a:xfrm>
            <a:off x="874135" y="3925224"/>
            <a:ext cx="759281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Less than half reported meeting the needs of clients with:</a:t>
            </a:r>
          </a:p>
          <a:p>
            <a:r>
              <a:rPr lang="en-US" sz="2400" b="1" dirty="0">
                <a:latin typeface="Arial Narrow" panose="020B0606020202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arrow" panose="020B0606020202030204" pitchFamily="34" charset="0"/>
              </a:rPr>
              <a:t>Vision </a:t>
            </a:r>
            <a:r>
              <a:rPr lang="en-US" sz="2000" b="1" dirty="0">
                <a:latin typeface="Arial Narrow" panose="020F0502020204030204" pitchFamily="34" charset="0"/>
              </a:rPr>
              <a:t> Conditions </a:t>
            </a:r>
            <a:endParaRPr lang="en-US" sz="20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arrow" panose="020B0606020202030204" pitchFamily="34" charset="0"/>
              </a:rPr>
              <a:t>Hearing </a:t>
            </a:r>
            <a:r>
              <a:rPr lang="en-US" sz="2000" b="1" dirty="0">
                <a:latin typeface="Arial Narrow" panose="020F0502020204030204" pitchFamily="34" charset="0"/>
              </a:rPr>
              <a:t> Conditions </a:t>
            </a:r>
            <a:endParaRPr lang="en-US" sz="20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arrow" panose="020B0606020202030204" pitchFamily="34" charset="0"/>
              </a:rPr>
              <a:t>Conditions resulting from long term illness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arrow" panose="020B0606020202030204" pitchFamily="34" charset="0"/>
              </a:rPr>
              <a:t>Those who are on a wait list to be assessed or diagnosed  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(rating their ability to respond to client needs at 1-4/10) </a:t>
            </a:r>
          </a:p>
          <a:p>
            <a:endParaRPr lang="en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E530F4-E1EA-D71D-6DDC-21F2FA488583}"/>
              </a:ext>
            </a:extLst>
          </p:cNvPr>
          <p:cNvSpPr txBox="1"/>
          <p:nvPr/>
        </p:nvSpPr>
        <p:spPr>
          <a:xfrm>
            <a:off x="4596235" y="1899912"/>
            <a:ext cx="6798539" cy="3705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111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DDBE94-50CF-98CA-D32E-E43957104045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3AD22E-13C2-E987-CDBB-F7A339E35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0"/>
            <a:ext cx="10977283" cy="1325563"/>
          </a:xfrm>
        </p:spPr>
        <p:txBody>
          <a:bodyPr>
            <a:normAutofit/>
          </a:bodyPr>
          <a:lstStyle/>
          <a:p>
            <a:r>
              <a:rPr lang="en-US" sz="3100" b="1" dirty="0"/>
              <a:t>Health System: </a:t>
            </a:r>
            <a:r>
              <a:rPr lang="en-US" sz="3100" dirty="0"/>
              <a:t>Top Barriers to Supporting Clients with Disabilities</a:t>
            </a:r>
            <a:endParaRPr lang="en-CA" sz="31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1F7560-ABE9-8C73-47A6-C7F072D8E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14" y="1675848"/>
            <a:ext cx="8221889" cy="510595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900" dirty="0">
                <a:effectLst/>
                <a:ea typeface="+mj-ea"/>
                <a:cs typeface="+mj-cs"/>
              </a:rPr>
              <a:t>Culturally appropriate </a:t>
            </a:r>
            <a:r>
              <a:rPr lang="en-US" sz="1900" dirty="0">
                <a:ea typeface="+mj-ea"/>
                <a:cs typeface="+mj-cs"/>
              </a:rPr>
              <a:t>m</a:t>
            </a:r>
            <a:r>
              <a:rPr lang="en-US" sz="1900" dirty="0">
                <a:effectLst/>
                <a:ea typeface="+mj-ea"/>
                <a:cs typeface="+mj-cs"/>
              </a:rPr>
              <a:t>ental health  </a:t>
            </a:r>
            <a:r>
              <a:rPr lang="en-US" sz="1900" dirty="0">
                <a:ea typeface="+mj-ea"/>
                <a:cs typeface="+mj-cs"/>
              </a:rPr>
              <a:t>s</a:t>
            </a:r>
            <a:r>
              <a:rPr lang="en-US" sz="1900" dirty="0">
                <a:effectLst/>
                <a:ea typeface="+mj-ea"/>
                <a:cs typeface="+mj-cs"/>
              </a:rPr>
              <a:t>ervices are rare.</a:t>
            </a:r>
            <a:endParaRPr lang="en-US" sz="1900" dirty="0">
              <a:ea typeface="+mj-ea"/>
              <a:cs typeface="+mj-c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Specialists can be harder to see than generalists, either due to lack of availability or due to lack of ability to get referrals.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Referrals and </a:t>
            </a:r>
            <a:r>
              <a:rPr lang="en-CA" sz="1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CA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iagnosis can be difficult due to waitlists and lack of specialists and family doctors.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Some parents may be avoiding physiotherapy due to “co-pays.”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Urban residents or those close to an urban center have more access to specialized services; travel or availability of services can be a barrier for non-urban residents.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Northern communities have less access to specialized services due to lack of local availability.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2000" dirty="0"/>
          </a:p>
        </p:txBody>
      </p:sp>
      <p:pic>
        <p:nvPicPr>
          <p:cNvPr id="10" name="Picture 9" descr="A person massaging a child's leg&#10;&#10;Description automatically generated">
            <a:extLst>
              <a:ext uri="{FF2B5EF4-FFF2-40B4-BE49-F238E27FC236}">
                <a16:creationId xmlns:a16="http://schemas.microsoft.com/office/drawing/2014/main" id="{D8EA5F50-7189-EA46-114C-5047EAD68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38003" y="1675848"/>
            <a:ext cx="3634922" cy="2544460"/>
          </a:xfrm>
          <a:prstGeom prst="rect">
            <a:avLst/>
          </a:prstGeom>
        </p:spPr>
      </p:pic>
      <p:pic>
        <p:nvPicPr>
          <p:cNvPr id="19" name="Picture 18" descr="A logo with a group of people&#10;&#10;Description automatically generated">
            <a:extLst>
              <a:ext uri="{FF2B5EF4-FFF2-40B4-BE49-F238E27FC236}">
                <a16:creationId xmlns:a16="http://schemas.microsoft.com/office/drawing/2014/main" id="{B3A1D41A-8515-4B9A-4537-9F8AA0BF58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41"/>
          <a:stretch/>
        </p:blipFill>
        <p:spPr>
          <a:xfrm>
            <a:off x="10813225" y="120877"/>
            <a:ext cx="1378776" cy="1204686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2" name="Picture 1" descr="A person holding a feather and a smudge stick&#10;&#10;Description automatically generated">
            <a:extLst>
              <a:ext uri="{FF2B5EF4-FFF2-40B4-BE49-F238E27FC236}">
                <a16:creationId xmlns:a16="http://schemas.microsoft.com/office/drawing/2014/main" id="{9217FBF0-4CB8-7742-5B2A-B8688F03248F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5882" b="-1"/>
          <a:stretch/>
        </p:blipFill>
        <p:spPr>
          <a:xfrm>
            <a:off x="8338003" y="4220308"/>
            <a:ext cx="3634922" cy="225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30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F09429E-D6CA-1D7C-EDA2-613C70BBECAF}"/>
              </a:ext>
            </a:extLst>
          </p:cNvPr>
          <p:cNvSpPr/>
          <p:nvPr/>
        </p:nvSpPr>
        <p:spPr>
          <a:xfrm rot="5400000">
            <a:off x="-3291114" y="3291114"/>
            <a:ext cx="6858000" cy="2757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30B31F-C652-DE0F-68E3-3C2E5D4B03E5}"/>
              </a:ext>
            </a:extLst>
          </p:cNvPr>
          <p:cNvSpPr/>
          <p:nvPr/>
        </p:nvSpPr>
        <p:spPr>
          <a:xfrm rot="5400000">
            <a:off x="7633855" y="2299855"/>
            <a:ext cx="6858000" cy="22582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EB59121F-2B69-BC60-CC5B-EC5CE576759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65869255"/>
                  </p:ext>
                </p:extLst>
              </p:nvPr>
            </p:nvGraphicFramePr>
            <p:xfrm>
              <a:off x="155988" y="100915"/>
              <a:ext cx="9481498" cy="67907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" name="Chart 1">
                <a:extLst>
                  <a:ext uri="{FF2B5EF4-FFF2-40B4-BE49-F238E27FC236}">
                    <a16:creationId xmlns:a16="http://schemas.microsoft.com/office/drawing/2014/main" id="{EB59121F-2B69-BC60-CC5B-EC5CE57675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88" y="100915"/>
                <a:ext cx="9481498" cy="6790723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4DE6210-7769-74A2-D88B-2B66F2A04202}"/>
              </a:ext>
            </a:extLst>
          </p:cNvPr>
          <p:cNvSpPr txBox="1"/>
          <p:nvPr/>
        </p:nvSpPr>
        <p:spPr>
          <a:xfrm>
            <a:off x="5009896" y="2619113"/>
            <a:ext cx="22582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CA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Do you have the opportunity to collaborate with other support professionals in or outside of your service area?  </a:t>
            </a:r>
            <a:endParaRPr lang="en-US" sz="2200" b="1" i="0" u="none" strike="noStrike" baseline="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9F426AF4-67C3-3DDD-A27B-D715ACB9B173}"/>
              </a:ext>
            </a:extLst>
          </p:cNvPr>
          <p:cNvSpPr/>
          <p:nvPr/>
        </p:nvSpPr>
        <p:spPr>
          <a:xfrm>
            <a:off x="4129315" y="1606719"/>
            <a:ext cx="4122057" cy="3976914"/>
          </a:xfrm>
          <a:prstGeom prst="flowChartConnector">
            <a:avLst/>
          </a:prstGeom>
          <a:solidFill>
            <a:schemeClr val="accent4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0" i="1" dirty="0">
                <a:solidFill>
                  <a:schemeClr val="tx1"/>
                </a:solidFill>
                <a:effectLst/>
                <a:latin typeface="National2"/>
              </a:rPr>
              <a:t>“We collaborate with other programs in our organization as well as in community. This helps with referrals and connecting clients to community supports. </a:t>
            </a:r>
          </a:p>
          <a:p>
            <a:pPr algn="ctr"/>
            <a:endParaRPr lang="en-US" sz="1700" b="0" i="1" dirty="0">
              <a:solidFill>
                <a:schemeClr val="tx1"/>
              </a:solidFill>
              <a:effectLst/>
              <a:latin typeface="National2"/>
            </a:endParaRPr>
          </a:p>
          <a:p>
            <a:pPr algn="ctr"/>
            <a:r>
              <a:rPr lang="en-US" sz="1700" b="0" i="1" dirty="0">
                <a:solidFill>
                  <a:schemeClr val="tx1"/>
                </a:solidFill>
                <a:effectLst/>
                <a:latin typeface="National2"/>
              </a:rPr>
              <a:t>This creates access to ‘circle of care</a:t>
            </a:r>
            <a:r>
              <a:rPr lang="en-US" sz="1700" i="1" dirty="0">
                <a:solidFill>
                  <a:schemeClr val="tx1"/>
                </a:solidFill>
                <a:latin typeface="National2"/>
              </a:rPr>
              <a:t>’ </a:t>
            </a:r>
            <a:r>
              <a:rPr lang="en-US" sz="1700" b="0" i="1" dirty="0">
                <a:solidFill>
                  <a:schemeClr val="tx1"/>
                </a:solidFill>
                <a:effectLst/>
                <a:latin typeface="National2"/>
              </a:rPr>
              <a:t>people. This helps with receiving support letters from experts in different areas of child development.”</a:t>
            </a:r>
            <a:endParaRPr lang="en-CA" sz="17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B28DA-3343-2928-8AD1-AB29EF2B0CEF}"/>
              </a:ext>
            </a:extLst>
          </p:cNvPr>
          <p:cNvSpPr txBox="1"/>
          <p:nvPr/>
        </p:nvSpPr>
        <p:spPr>
          <a:xfrm>
            <a:off x="9976073" y="0"/>
            <a:ext cx="2059939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400" b="1" dirty="0"/>
              <a:t>Top Support: </a:t>
            </a:r>
          </a:p>
          <a:p>
            <a:pPr algn="ctr"/>
            <a:endParaRPr lang="en-CA" sz="2400" b="1" dirty="0"/>
          </a:p>
          <a:p>
            <a:pPr algn="ctr"/>
            <a:r>
              <a:rPr lang="en-CA" sz="2400" b="1" dirty="0"/>
              <a:t>“Wrap Around” Services </a:t>
            </a:r>
          </a:p>
          <a:p>
            <a:pPr algn="ctr"/>
            <a:r>
              <a:rPr lang="en-CA" sz="2400" b="1" dirty="0"/>
              <a:t>and </a:t>
            </a:r>
          </a:p>
          <a:p>
            <a:pPr algn="ctr"/>
            <a:r>
              <a:rPr lang="en-CA" sz="2400" b="1" dirty="0"/>
              <a:t>Support Professionals Working Together</a:t>
            </a:r>
          </a:p>
          <a:p>
            <a:endParaRPr lang="en-CA" sz="2400" dirty="0"/>
          </a:p>
          <a:p>
            <a:pPr algn="ctr"/>
            <a:r>
              <a:rPr lang="en-CA" sz="2400" dirty="0"/>
              <a:t> </a:t>
            </a:r>
            <a:r>
              <a:rPr lang="en-CA" sz="2000" dirty="0"/>
              <a:t>96% reported opportunities to collaborate across sectors.</a:t>
            </a:r>
          </a:p>
        </p:txBody>
      </p:sp>
      <p:pic>
        <p:nvPicPr>
          <p:cNvPr id="10" name="Picture 9" descr="A logo with a group of people&#10;&#10;Description automatically generated">
            <a:extLst>
              <a:ext uri="{FF2B5EF4-FFF2-40B4-BE49-F238E27FC236}">
                <a16:creationId xmlns:a16="http://schemas.microsoft.com/office/drawing/2014/main" id="{AC70250A-1FBE-D8A3-8815-4E9C4BFD3B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41"/>
          <a:stretch/>
        </p:blipFill>
        <p:spPr>
          <a:xfrm>
            <a:off x="10987314" y="5855172"/>
            <a:ext cx="1224745" cy="1070104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738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3214</TotalTime>
  <Words>984</Words>
  <Application>Microsoft Office PowerPoint</Application>
  <PresentationFormat>Widescreen</PresentationFormat>
  <Paragraphs>108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Helvetica Neue</vt:lpstr>
      <vt:lpstr>National2</vt:lpstr>
      <vt:lpstr>Times New Roman</vt:lpstr>
      <vt:lpstr>Wingdings</vt:lpstr>
      <vt:lpstr>Office Theme</vt:lpstr>
      <vt:lpstr>PowerPoint Presentation</vt:lpstr>
      <vt:lpstr>Key Updates Accessibility/Disability Inclusion</vt:lpstr>
      <vt:lpstr>PowerPoint Presentation</vt:lpstr>
      <vt:lpstr>Jordan’s Principle Poll Results: What we Heard!</vt:lpstr>
      <vt:lpstr>Case Load: Top Barriers and Supports for Clients with Disabilities </vt:lpstr>
      <vt:lpstr>PowerPoint Presentation</vt:lpstr>
      <vt:lpstr>PowerPoint Presentation</vt:lpstr>
      <vt:lpstr>Health System: Top Barriers to Supporting Clients with Disabilities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MacIsaac</dc:creator>
  <cp:lastModifiedBy>Marie Frawley-Henry</cp:lastModifiedBy>
  <cp:revision>16</cp:revision>
  <dcterms:created xsi:type="dcterms:W3CDTF">2024-02-14T22:52:18Z</dcterms:created>
  <dcterms:modified xsi:type="dcterms:W3CDTF">2024-02-20T21:34:09Z</dcterms:modified>
</cp:coreProperties>
</file>