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69" r:id="rId2"/>
    <p:sldId id="270" r:id="rId3"/>
    <p:sldId id="283" r:id="rId4"/>
    <p:sldId id="287" r:id="rId5"/>
    <p:sldId id="274" r:id="rId6"/>
    <p:sldId id="285" r:id="rId7"/>
    <p:sldId id="275" r:id="rId8"/>
    <p:sldId id="288" r:id="rId9"/>
    <p:sldId id="294" r:id="rId10"/>
    <p:sldId id="292" r:id="rId11"/>
  </p:sldIdLst>
  <p:sldSz cx="9144000" cy="5143500" type="screen16x9"/>
  <p:notesSz cx="6858000" cy="3076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894" autoAdjust="0"/>
  </p:normalViewPr>
  <p:slideViewPr>
    <p:cSldViewPr>
      <p:cViewPr varScale="1">
        <p:scale>
          <a:sx n="131" d="100"/>
          <a:sy n="131" d="100"/>
        </p:scale>
        <p:origin x="2664"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275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A18C435-C99C-4490-B184-1BDF1ED67A9E}" type="datetimeFigureOut">
              <a:rPr lang="en-US" smtClean="0"/>
              <a:t>2/27/2024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E0A7F6B-BD7F-4873-B402-28BA24EF7982}" type="slidenum">
              <a:rPr lang="en-US" smtClean="0"/>
              <a:t>‹#›</a:t>
            </a:fld>
            <a:endParaRPr lang="en-US"/>
          </a:p>
        </p:txBody>
      </p:sp>
    </p:spTree>
    <p:extLst>
      <p:ext uri="{BB962C8B-B14F-4D97-AF65-F5344CB8AC3E}">
        <p14:creationId xmlns:p14="http://schemas.microsoft.com/office/powerpoint/2010/main" val="3935697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2F73FF9-F35C-4F99-97FD-08CD158EB524}" type="datetimeFigureOut">
              <a:rPr lang="en-US" smtClean="0"/>
              <a:t>2/27/2024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B2FAE5-36C0-4B60-8CE5-45E9F2EFC2EA}" type="slidenum">
              <a:rPr lang="en-US" smtClean="0"/>
              <a:t>‹#›</a:t>
            </a:fld>
            <a:endParaRPr lang="en-US"/>
          </a:p>
        </p:txBody>
      </p:sp>
    </p:spTree>
    <p:extLst>
      <p:ext uri="{BB962C8B-B14F-4D97-AF65-F5344CB8AC3E}">
        <p14:creationId xmlns:p14="http://schemas.microsoft.com/office/powerpoint/2010/main" val="96673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2FAE5-36C0-4B60-8CE5-45E9F2EFC2EA}" type="slidenum">
              <a:rPr lang="en-US" smtClean="0"/>
              <a:t>1</a:t>
            </a:fld>
            <a:endParaRPr lang="en-US"/>
          </a:p>
        </p:txBody>
      </p:sp>
    </p:spTree>
    <p:extLst>
      <p:ext uri="{BB962C8B-B14F-4D97-AF65-F5344CB8AC3E}">
        <p14:creationId xmlns:p14="http://schemas.microsoft.com/office/powerpoint/2010/main" val="350645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B2FAE5-36C0-4B60-8CE5-45E9F2EFC2EA}" type="slidenum">
              <a:rPr lang="en-US" smtClean="0"/>
              <a:t>10</a:t>
            </a:fld>
            <a:endParaRPr lang="en-US"/>
          </a:p>
        </p:txBody>
      </p:sp>
    </p:spTree>
    <p:extLst>
      <p:ext uri="{BB962C8B-B14F-4D97-AF65-F5344CB8AC3E}">
        <p14:creationId xmlns:p14="http://schemas.microsoft.com/office/powerpoint/2010/main" val="251863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latin typeface="Times New Roman" panose="02020603050405020304" pitchFamily="18" charset="0"/>
              <a:cs typeface="Times New Roman"/>
            </a:endParaRPr>
          </a:p>
        </p:txBody>
      </p:sp>
      <p:sp>
        <p:nvSpPr>
          <p:cNvPr id="4" name="Slide Number Placeholder 3"/>
          <p:cNvSpPr>
            <a:spLocks noGrp="1"/>
          </p:cNvSpPr>
          <p:nvPr>
            <p:ph type="sldNum" sz="quarter" idx="5"/>
          </p:nvPr>
        </p:nvSpPr>
        <p:spPr/>
        <p:txBody>
          <a:bodyPr/>
          <a:lstStyle/>
          <a:p>
            <a:fld id="{6AB2FAE5-36C0-4B60-8CE5-45E9F2EFC2EA}" type="slidenum">
              <a:rPr lang="en-US" smtClean="0"/>
              <a:t>2</a:t>
            </a:fld>
            <a:endParaRPr lang="en-US" dirty="0"/>
          </a:p>
        </p:txBody>
      </p:sp>
    </p:spTree>
    <p:extLst>
      <p:ext uri="{BB962C8B-B14F-4D97-AF65-F5344CB8AC3E}">
        <p14:creationId xmlns:p14="http://schemas.microsoft.com/office/powerpoint/2010/main" val="193996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B2FAE5-36C0-4B60-8CE5-45E9F2EFC2EA}" type="slidenum">
              <a:rPr lang="en-US" smtClean="0"/>
              <a:t>3</a:t>
            </a:fld>
            <a:endParaRPr lang="en-US" dirty="0"/>
          </a:p>
        </p:txBody>
      </p:sp>
    </p:spTree>
    <p:extLst>
      <p:ext uri="{BB962C8B-B14F-4D97-AF65-F5344CB8AC3E}">
        <p14:creationId xmlns:p14="http://schemas.microsoft.com/office/powerpoint/2010/main" val="4268898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6AB2FAE5-36C0-4B60-8CE5-45E9F2EFC2EA}" type="slidenum">
              <a:rPr lang="en-US" smtClean="0"/>
              <a:t>4</a:t>
            </a:fld>
            <a:endParaRPr lang="en-US" dirty="0"/>
          </a:p>
        </p:txBody>
      </p:sp>
    </p:spTree>
    <p:extLst>
      <p:ext uri="{BB962C8B-B14F-4D97-AF65-F5344CB8AC3E}">
        <p14:creationId xmlns:p14="http://schemas.microsoft.com/office/powerpoint/2010/main" val="114832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a:cs typeface="Times New Roman"/>
              </a:rPr>
              <a:t> </a:t>
            </a:r>
            <a:r>
              <a:rPr lang="fr-CA" dirty="0">
                <a:latin typeface="Arial" panose="020B0604020202020204" pitchFamily="34" charset="0"/>
              </a:rPr>
              <a:t> </a:t>
            </a:r>
            <a:endParaRPr lang="en-US"/>
          </a:p>
          <a:p>
            <a:endParaRPr lang="en-US" dirty="0"/>
          </a:p>
        </p:txBody>
      </p:sp>
      <p:sp>
        <p:nvSpPr>
          <p:cNvPr id="4" name="Slide Number Placeholder 3"/>
          <p:cNvSpPr>
            <a:spLocks noGrp="1"/>
          </p:cNvSpPr>
          <p:nvPr>
            <p:ph type="sldNum" sz="quarter" idx="10"/>
          </p:nvPr>
        </p:nvSpPr>
        <p:spPr/>
        <p:txBody>
          <a:bodyPr/>
          <a:lstStyle/>
          <a:p>
            <a:fld id="{6AB2FAE5-36C0-4B60-8CE5-45E9F2EFC2EA}" type="slidenum">
              <a:rPr lang="en-US" smtClean="0"/>
              <a:t>5</a:t>
            </a:fld>
            <a:endParaRPr lang="en-US"/>
          </a:p>
        </p:txBody>
      </p:sp>
    </p:spTree>
    <p:extLst>
      <p:ext uri="{BB962C8B-B14F-4D97-AF65-F5344CB8AC3E}">
        <p14:creationId xmlns:p14="http://schemas.microsoft.com/office/powerpoint/2010/main" val="252600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fld id="{6AB2FAE5-36C0-4B60-8CE5-45E9F2EFC2EA}" type="slidenum">
              <a:rPr lang="en-US" smtClean="0"/>
              <a:t>6</a:t>
            </a:fld>
            <a:endParaRPr lang="en-US"/>
          </a:p>
        </p:txBody>
      </p:sp>
    </p:spTree>
    <p:extLst>
      <p:ext uri="{BB962C8B-B14F-4D97-AF65-F5344CB8AC3E}">
        <p14:creationId xmlns:p14="http://schemas.microsoft.com/office/powerpoint/2010/main" val="1491120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mn-lt"/>
              <a:cs typeface="+mn-lt"/>
            </a:endParaRPr>
          </a:p>
        </p:txBody>
      </p:sp>
      <p:sp>
        <p:nvSpPr>
          <p:cNvPr id="4" name="Slide Number Placeholder 3"/>
          <p:cNvSpPr>
            <a:spLocks noGrp="1"/>
          </p:cNvSpPr>
          <p:nvPr>
            <p:ph type="sldNum" sz="quarter" idx="5"/>
          </p:nvPr>
        </p:nvSpPr>
        <p:spPr/>
        <p:txBody>
          <a:bodyPr/>
          <a:lstStyle/>
          <a:p>
            <a:fld id="{6AB2FAE5-36C0-4B60-8CE5-45E9F2EFC2EA}" type="slidenum">
              <a:rPr lang="en-US" smtClean="0"/>
              <a:t>7</a:t>
            </a:fld>
            <a:endParaRPr lang="en-US"/>
          </a:p>
        </p:txBody>
      </p:sp>
    </p:spTree>
    <p:extLst>
      <p:ext uri="{BB962C8B-B14F-4D97-AF65-F5344CB8AC3E}">
        <p14:creationId xmlns:p14="http://schemas.microsoft.com/office/powerpoint/2010/main" val="1128315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AB2FAE5-36C0-4B60-8CE5-45E9F2EFC2EA}" type="slidenum">
              <a:rPr lang="en-US" smtClean="0"/>
              <a:t>8</a:t>
            </a:fld>
            <a:endParaRPr lang="en-US"/>
          </a:p>
        </p:txBody>
      </p:sp>
    </p:spTree>
    <p:extLst>
      <p:ext uri="{BB962C8B-B14F-4D97-AF65-F5344CB8AC3E}">
        <p14:creationId xmlns:p14="http://schemas.microsoft.com/office/powerpoint/2010/main" val="339387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a:cs typeface="Times New Roman"/>
            </a:endParaRPr>
          </a:p>
        </p:txBody>
      </p:sp>
      <p:sp>
        <p:nvSpPr>
          <p:cNvPr id="4" name="Slide Number Placeholder 3"/>
          <p:cNvSpPr>
            <a:spLocks noGrp="1"/>
          </p:cNvSpPr>
          <p:nvPr>
            <p:ph type="sldNum" sz="quarter" idx="5"/>
          </p:nvPr>
        </p:nvSpPr>
        <p:spPr/>
        <p:txBody>
          <a:bodyPr/>
          <a:lstStyle/>
          <a:p>
            <a:fld id="{6AB2FAE5-36C0-4B60-8CE5-45E9F2EFC2EA}" type="slidenum">
              <a:rPr lang="en-US" smtClean="0"/>
              <a:t>9</a:t>
            </a:fld>
            <a:endParaRPr lang="en-US"/>
          </a:p>
        </p:txBody>
      </p:sp>
    </p:spTree>
    <p:extLst>
      <p:ext uri="{BB962C8B-B14F-4D97-AF65-F5344CB8AC3E}">
        <p14:creationId xmlns:p14="http://schemas.microsoft.com/office/powerpoint/2010/main" val="4068841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28950"/>
            <a:ext cx="8229600" cy="857250"/>
          </a:xfrm>
          <a:prstGeom prst="rect">
            <a:avLst/>
          </a:prstGeom>
        </p:spPr>
        <p:txBody>
          <a:bodyPr>
            <a:noAutofit/>
          </a:bodyPr>
          <a:lstStyle>
            <a:lvl1pPr>
              <a:defRPr>
                <a:latin typeface="Corbel" panose="020B0503020204020204" pitchFamily="34" charset="0"/>
              </a:defRPr>
            </a:lvl1pPr>
          </a:lstStyle>
          <a:p>
            <a:r>
              <a:rPr lang="en-US" dirty="0"/>
              <a:t>Click to edit Master title style</a:t>
            </a:r>
          </a:p>
        </p:txBody>
      </p:sp>
    </p:spTree>
    <p:extLst>
      <p:ext uri="{BB962C8B-B14F-4D97-AF65-F5344CB8AC3E}">
        <p14:creationId xmlns:p14="http://schemas.microsoft.com/office/powerpoint/2010/main" val="142079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2266950"/>
            <a:ext cx="8229600" cy="2327275"/>
          </a:xfrm>
          <a:prstGeom prst="rect">
            <a:avLst/>
          </a:prstGeom>
        </p:spPr>
        <p:txBody>
          <a:bodyPr/>
          <a:lstStyle>
            <a:lvl1pPr>
              <a:defRPr>
                <a:latin typeface="Corbel" panose="020B0503020204020204" pitchFamily="34" charset="0"/>
                <a:cs typeface="Arial" panose="020B0604020202020204" pitchFamily="34" charset="0"/>
              </a:defRPr>
            </a:lvl1pPr>
            <a:lvl2pPr>
              <a:defRPr>
                <a:latin typeface="Corbel" panose="020B0503020204020204" pitchFamily="34" charset="0"/>
                <a:cs typeface="Arial" panose="020B0604020202020204" pitchFamily="34" charset="0"/>
              </a:defRPr>
            </a:lvl2pPr>
            <a:lvl3pPr>
              <a:defRPr>
                <a:latin typeface="Corbel" panose="020B0503020204020204" pitchFamily="34" charset="0"/>
                <a:cs typeface="Arial" panose="020B0604020202020204" pitchFamily="34" charset="0"/>
              </a:defRPr>
            </a:lvl3pPr>
            <a:lvl4pPr>
              <a:defRPr>
                <a:latin typeface="Corbel" panose="020B0503020204020204" pitchFamily="34" charset="0"/>
                <a:cs typeface="Arial" panose="020B0604020202020204" pitchFamily="34" charset="0"/>
              </a:defRPr>
            </a:lvl4pPr>
            <a:lvl5pPr>
              <a:defRPr>
                <a:latin typeface="Corbel" panose="020B05030202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457200" y="1352550"/>
            <a:ext cx="8229600" cy="857250"/>
          </a:xfrm>
          <a:prstGeom prst="rect">
            <a:avLst/>
          </a:prstGeom>
        </p:spPr>
        <p:txBody>
          <a:bodyPr>
            <a:noAutofit/>
          </a:bodyPr>
          <a:lstStyle>
            <a:lvl1pPr>
              <a:defRPr>
                <a:latin typeface="Corbel" panose="020B0503020204020204" pitchFamily="34" charset="0"/>
              </a:defRPr>
            </a:lvl1pPr>
          </a:lstStyle>
          <a:p>
            <a:r>
              <a:rPr lang="en-US" dirty="0"/>
              <a:t>Click to edit Master title style</a:t>
            </a:r>
          </a:p>
        </p:txBody>
      </p:sp>
    </p:spTree>
    <p:extLst>
      <p:ext uri="{BB962C8B-B14F-4D97-AF65-F5344CB8AC3E}">
        <p14:creationId xmlns:p14="http://schemas.microsoft.com/office/powerpoint/2010/main" val="104998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2266950"/>
            <a:ext cx="8229600" cy="2327275"/>
          </a:xfrm>
          <a:prstGeom prst="rect">
            <a:avLst/>
          </a:prstGeom>
        </p:spPr>
        <p:txBody>
          <a:bodyPr vert="horz" lIns="91440" tIns="45720" rIns="91440" bIns="45720" rtlCol="0">
            <a:normAutofit/>
          </a:bodyPr>
          <a:lstStyle>
            <a:lvl1pPr>
              <a:defRPr>
                <a:solidFill>
                  <a:schemeClr val="tx1">
                    <a:lumMod val="65000"/>
                    <a:lumOff val="35000"/>
                  </a:schemeClr>
                </a:solidFill>
                <a:latin typeface="Corbel" panose="020B0503020204020204" pitchFamily="34" charset="0"/>
                <a:cs typeface="Arial" panose="020B0604020202020204" pitchFamily="34" charset="0"/>
              </a:defRPr>
            </a:lvl1pPr>
            <a:lvl2pPr>
              <a:defRPr>
                <a:solidFill>
                  <a:schemeClr val="tx1">
                    <a:lumMod val="65000"/>
                    <a:lumOff val="35000"/>
                  </a:schemeClr>
                </a:solidFill>
                <a:latin typeface="Corbel" panose="020B0503020204020204" pitchFamily="34" charset="0"/>
                <a:cs typeface="Arial" panose="020B0604020202020204" pitchFamily="34" charset="0"/>
              </a:defRPr>
            </a:lvl2pPr>
            <a:lvl3pPr>
              <a:defRPr>
                <a:solidFill>
                  <a:schemeClr val="tx1">
                    <a:lumMod val="65000"/>
                    <a:lumOff val="35000"/>
                  </a:schemeClr>
                </a:solidFill>
                <a:latin typeface="Corbel" panose="020B0503020204020204" pitchFamily="34" charset="0"/>
                <a:cs typeface="Arial" panose="020B0604020202020204" pitchFamily="34" charset="0"/>
              </a:defRPr>
            </a:lvl3pPr>
            <a:lvl4pPr>
              <a:defRPr>
                <a:solidFill>
                  <a:schemeClr val="tx1">
                    <a:lumMod val="65000"/>
                    <a:lumOff val="35000"/>
                  </a:schemeClr>
                </a:solidFill>
                <a:latin typeface="Corbel" panose="020B0503020204020204" pitchFamily="34" charset="0"/>
                <a:cs typeface="Arial" panose="020B0604020202020204" pitchFamily="34" charset="0"/>
              </a:defRPr>
            </a:lvl4pPr>
            <a:lvl5pPr>
              <a:defRPr>
                <a:solidFill>
                  <a:schemeClr val="tx1">
                    <a:lumMod val="65000"/>
                    <a:lumOff val="35000"/>
                  </a:schemeClr>
                </a:solidFill>
                <a:latin typeface="Corbel" panose="020B05030202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457200" y="1352550"/>
            <a:ext cx="8229600" cy="857250"/>
          </a:xfrm>
          <a:prstGeom prst="rect">
            <a:avLst/>
          </a:prstGeom>
        </p:spPr>
        <p:txBody>
          <a:bodyPr>
            <a:noAutofit/>
          </a:bodyPr>
          <a:lstStyle>
            <a:lvl1pPr>
              <a:defRPr>
                <a:latin typeface="Corbel" panose="020B0503020204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103234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p:cNvSpPr txBox="1">
            <a:spLocks/>
          </p:cNvSpPr>
          <p:nvPr userDrawn="1"/>
        </p:nvSpPr>
        <p:spPr>
          <a:xfrm>
            <a:off x="8229600" y="4689587"/>
            <a:ext cx="533400" cy="274637"/>
          </a:xfrm>
          <a:prstGeom prst="rect">
            <a:avLst/>
          </a:prstGeom>
        </p:spPr>
        <p:txBody>
          <a:bodyPr vert="horz" lIns="91440" tIns="45720" rIns="91440" bIns="45720" rtlCol="0" anchor="ctr"/>
          <a:lstStyle>
            <a:defPPr>
              <a:defRPr lang="en-US"/>
            </a:defPPr>
            <a:lvl1pPr marL="0" algn="r" defTabSz="914400" rtl="0" eaLnBrk="1" latinLnBrk="0" hangingPunct="1">
              <a:defRPr sz="1000" b="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9C79B5-13A8-4410-8BEE-C540F00FBB78}" type="slidenum">
              <a:rPr lang="en-US" smtClean="0"/>
              <a:pPr/>
              <a:t>‹#›</a:t>
            </a:fld>
            <a:endParaRPr lang="en-US" dirty="0"/>
          </a:p>
        </p:txBody>
      </p:sp>
      <p:sp>
        <p:nvSpPr>
          <p:cNvPr id="2" name="MSIPCMContentMarking" descr="{&quot;HashCode&quot;:1278734906,&quot;Placement&quot;:&quot;Footer&quot;,&quot;Top&quot;:384.343,&quot;Left&quot;:587.411,&quot;SlideWidth&quot;:720,&quot;SlideHeight&quot;:405}">
            <a:extLst>
              <a:ext uri="{FF2B5EF4-FFF2-40B4-BE49-F238E27FC236}">
                <a16:creationId xmlns:a16="http://schemas.microsoft.com/office/drawing/2014/main" id="{E54BD653-1BCA-47EB-B2CB-0562B1F5410F}"/>
              </a:ext>
            </a:extLst>
          </p:cNvPr>
          <p:cNvSpPr txBox="1"/>
          <p:nvPr userDrawn="1"/>
        </p:nvSpPr>
        <p:spPr>
          <a:xfrm>
            <a:off x="7460120" y="4881156"/>
            <a:ext cx="1683880"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a:solidFill>
                  <a:srgbClr val="008000"/>
                </a:solidFill>
                <a:latin typeface="Calibri" panose="020F0502020204030204" pitchFamily="34" charset="0"/>
              </a:rPr>
              <a:t>Unclassified | Non classifié</a:t>
            </a:r>
          </a:p>
        </p:txBody>
      </p:sp>
      <p:sp>
        <p:nvSpPr>
          <p:cNvPr id="3" name="MSIPCMContentMarking" descr="{&quot;HashCode&quot;:1254597337,&quot;Placement&quot;:&quot;Header&quot;,&quot;Top&quot;:0.0,&quot;Left&quot;:587.411,&quot;SlideWidth&quot;:720,&quot;SlideHeight&quot;:405}">
            <a:extLst>
              <a:ext uri="{FF2B5EF4-FFF2-40B4-BE49-F238E27FC236}">
                <a16:creationId xmlns:a16="http://schemas.microsoft.com/office/drawing/2014/main" id="{1EA87C2F-007A-4B3A-8DC5-709E91AFE258}"/>
              </a:ext>
            </a:extLst>
          </p:cNvPr>
          <p:cNvSpPr txBox="1"/>
          <p:nvPr userDrawn="1"/>
        </p:nvSpPr>
        <p:spPr>
          <a:xfrm>
            <a:off x="7460120" y="0"/>
            <a:ext cx="1683880"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701214013"/>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50" r:id="rId3"/>
  </p:sldLayoutIdLst>
  <p:txStyles>
    <p:titleStyle>
      <a:lvl1pPr algn="l"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351" y="2724150"/>
            <a:ext cx="7566024" cy="857250"/>
          </a:xfrm>
        </p:spPr>
        <p:txBody>
          <a:bodyPr anchor="t">
            <a:noAutofit/>
          </a:bodyPr>
          <a:lstStyle/>
          <a:p>
            <a:pPr algn="ctr"/>
            <a:r>
              <a:rPr lang="en-US" sz="2400" b="1" dirty="0">
                <a:solidFill>
                  <a:schemeClr val="tx1"/>
                </a:solidFill>
                <a:latin typeface="Arial" panose="020B0604020202020204" pitchFamily="34" charset="0"/>
              </a:rPr>
              <a:t>Public Safety Canada’s </a:t>
            </a:r>
            <a:br>
              <a:rPr lang="en-US" sz="2400" b="1" dirty="0">
                <a:solidFill>
                  <a:schemeClr val="tx1"/>
                </a:solidFill>
                <a:latin typeface="Arial" panose="020B0604020202020204" pitchFamily="34" charset="0"/>
              </a:rPr>
            </a:br>
            <a:r>
              <a:rPr lang="en-US" sz="2400" b="1" dirty="0">
                <a:solidFill>
                  <a:schemeClr val="tx1"/>
                </a:solidFill>
                <a:latin typeface="Arial" panose="020B0604020202020204" pitchFamily="34" charset="0"/>
              </a:rPr>
              <a:t>EM Priorities and Initiatives</a:t>
            </a:r>
            <a:br>
              <a:rPr lang="en-US" sz="2400" b="1" dirty="0">
                <a:solidFill>
                  <a:srgbClr val="000000"/>
                </a:solidFill>
                <a:latin typeface="Arial"/>
              </a:rPr>
            </a:br>
            <a:endParaRPr lang="en-US" sz="1800" b="1" dirty="0">
              <a:solidFill>
                <a:schemeClr val="tx1"/>
              </a:solidFill>
            </a:endParaRPr>
          </a:p>
        </p:txBody>
      </p:sp>
      <p:sp>
        <p:nvSpPr>
          <p:cNvPr id="2" name="TextBox 1">
            <a:extLst>
              <a:ext uri="{FF2B5EF4-FFF2-40B4-BE49-F238E27FC236}">
                <a16:creationId xmlns:a16="http://schemas.microsoft.com/office/drawing/2014/main" id="{8B2CB48D-34F6-425D-BC12-F014DA93C91C}"/>
              </a:ext>
            </a:extLst>
          </p:cNvPr>
          <p:cNvSpPr txBox="1"/>
          <p:nvPr/>
        </p:nvSpPr>
        <p:spPr>
          <a:xfrm>
            <a:off x="1089025" y="3638550"/>
            <a:ext cx="6916738" cy="523220"/>
          </a:xfrm>
          <a:prstGeom prst="rect">
            <a:avLst/>
          </a:prstGeom>
          <a:noFill/>
        </p:spPr>
        <p:txBody>
          <a:bodyPr wrap="square" rtlCol="0" anchor="t">
            <a:spAutoFit/>
          </a:bodyPr>
          <a:lstStyle/>
          <a:p>
            <a:pPr algn="ctr"/>
            <a:r>
              <a:rPr lang="en-US" sz="1400" dirty="0">
                <a:solidFill>
                  <a:schemeClr val="tx1">
                    <a:lumMod val="65000"/>
                    <a:lumOff val="35000"/>
                  </a:schemeClr>
                </a:solidFill>
                <a:latin typeface="Arial" panose="020B0604020202020204" pitchFamily="34" charset="0"/>
                <a:cs typeface="Arial" panose="020B0604020202020204" pitchFamily="34" charset="0"/>
              </a:rPr>
              <a:t>AFN EM Forum</a:t>
            </a:r>
          </a:p>
          <a:p>
            <a:pPr algn="ctr"/>
            <a:r>
              <a:rPr lang="en-US" sz="1400" dirty="0">
                <a:solidFill>
                  <a:schemeClr val="tx1">
                    <a:lumMod val="65000"/>
                    <a:lumOff val="35000"/>
                  </a:schemeClr>
                </a:solidFill>
                <a:latin typeface="Arial" panose="020B0604020202020204" pitchFamily="34" charset="0"/>
                <a:cs typeface="Arial" panose="020B0604020202020204" pitchFamily="34" charset="0"/>
              </a:rPr>
              <a:t>March 6, 2024</a:t>
            </a:r>
          </a:p>
        </p:txBody>
      </p:sp>
    </p:spTree>
    <p:extLst>
      <p:ext uri="{BB962C8B-B14F-4D97-AF65-F5344CB8AC3E}">
        <p14:creationId xmlns:p14="http://schemas.microsoft.com/office/powerpoint/2010/main" val="362943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2E8EDA-3685-468D-BB97-B1DC89747EB1}"/>
              </a:ext>
            </a:extLst>
          </p:cNvPr>
          <p:cNvSpPr>
            <a:spLocks noGrp="1"/>
          </p:cNvSpPr>
          <p:nvPr>
            <p:ph idx="1"/>
          </p:nvPr>
        </p:nvSpPr>
        <p:spPr>
          <a:xfrm>
            <a:off x="333057" y="1352550"/>
            <a:ext cx="8209280" cy="3134983"/>
          </a:xfrm>
        </p:spPr>
        <p:txBody>
          <a:bodyPr anchor="t"/>
          <a:lstStyle/>
          <a:p>
            <a:pPr marL="0" indent="0">
              <a:spcBef>
                <a:spcPts val="600"/>
              </a:spcBef>
              <a:buNone/>
            </a:pPr>
            <a:r>
              <a:rPr lang="en-US" sz="2000" b="1" dirty="0">
                <a:solidFill>
                  <a:schemeClr val="tx1"/>
                </a:solidFill>
                <a:effectLst/>
                <a:latin typeface="Arial" panose="020B0604020202020204" pitchFamily="34" charset="0"/>
                <a:ea typeface="Calibri" panose="020F0502020204030204" pitchFamily="34" charset="0"/>
              </a:rPr>
              <a:t>Flood Risk Awareness Portal</a:t>
            </a:r>
          </a:p>
          <a:p>
            <a:pPr>
              <a:spcBef>
                <a:spcPts val="600"/>
              </a:spcBef>
            </a:pPr>
            <a:r>
              <a:rPr lang="en-US" sz="1600" dirty="0">
                <a:solidFill>
                  <a:schemeClr val="tx1"/>
                </a:solidFill>
                <a:effectLst/>
                <a:latin typeface="Arial" panose="020B0604020202020204" pitchFamily="34" charset="0"/>
                <a:ea typeface="Calibri" panose="020F0502020204030204" pitchFamily="34" charset="0"/>
              </a:rPr>
              <a:t>PS is developing a national Flood Risk Awareness Portal to increase the public’s understanding of flood risk in Canada. The Portal will provide a centralized resource on flood hazard and risk information, as well as risk reduction resources and guidance on how to best protect homes and communities from flooding. </a:t>
            </a:r>
          </a:p>
          <a:p>
            <a:pPr>
              <a:spcBef>
                <a:spcPts val="600"/>
              </a:spcBef>
            </a:pPr>
            <a:r>
              <a:rPr lang="en-US" sz="1600" dirty="0">
                <a:solidFill>
                  <a:schemeClr val="tx1"/>
                </a:solidFill>
                <a:effectLst/>
                <a:latin typeface="Arial" panose="020B0604020202020204" pitchFamily="34" charset="0"/>
                <a:ea typeface="Calibri" panose="020F0502020204030204" pitchFamily="34" charset="0"/>
              </a:rPr>
              <a:t>PS will be conducting engagements with Indigenous Peoples on flood risk management initiatives in the coming months. This work seeks to inform the future development of Indigenous-centered and co-developed flood risk awareness content and communications tactics. </a:t>
            </a:r>
          </a:p>
          <a:p>
            <a:pPr>
              <a:spcBef>
                <a:spcPts val="600"/>
              </a:spcBef>
            </a:pPr>
            <a:r>
              <a:rPr lang="en-US" sz="1600" dirty="0">
                <a:solidFill>
                  <a:schemeClr val="tx1"/>
                </a:solidFill>
                <a:effectLst/>
                <a:latin typeface="Arial" panose="020B0604020202020204" pitchFamily="34" charset="0"/>
                <a:ea typeface="Calibri" panose="020F0502020204030204" pitchFamily="34" charset="0"/>
              </a:rPr>
              <a:t>PS is </a:t>
            </a:r>
            <a:r>
              <a:rPr lang="en-US" sz="1600" dirty="0">
                <a:solidFill>
                  <a:schemeClr val="tx1"/>
                </a:solidFill>
                <a:latin typeface="Arial" panose="020B0604020202020204" pitchFamily="34" charset="0"/>
                <a:ea typeface="Calibri" panose="020F0502020204030204" pitchFamily="34" charset="0"/>
              </a:rPr>
              <a:t>looking forward to engaging with</a:t>
            </a:r>
            <a:r>
              <a:rPr lang="en-US" sz="1600" dirty="0">
                <a:solidFill>
                  <a:schemeClr val="tx1"/>
                </a:solidFill>
                <a:effectLst/>
                <a:latin typeface="Arial" panose="020B0604020202020204" pitchFamily="34" charset="0"/>
                <a:ea typeface="Calibri" panose="020F0502020204030204" pitchFamily="34" charset="0"/>
              </a:rPr>
              <a:t> Indigenous participants and organizations on this initiative. </a:t>
            </a:r>
          </a:p>
          <a:p>
            <a:pPr marL="0" indent="0">
              <a:spcBef>
                <a:spcPts val="600"/>
              </a:spcBef>
              <a:buNone/>
            </a:pPr>
            <a:endParaRPr lang="en-US" sz="1300" dirty="0">
              <a:solidFill>
                <a:schemeClr val="tx1"/>
              </a:solidFill>
              <a:effectLst/>
              <a:latin typeface="Arial" panose="020B0604020202020204" pitchFamily="34" charset="0"/>
              <a:ea typeface="Calibri" panose="020F0502020204030204" pitchFamily="34" charset="0"/>
            </a:endParaRPr>
          </a:p>
          <a:p>
            <a:pPr>
              <a:spcBef>
                <a:spcPts val="600"/>
              </a:spcBef>
            </a:pPr>
            <a:endParaRPr lang="en-US" sz="1300" b="1" dirty="0">
              <a:solidFill>
                <a:srgbClr val="FF0000"/>
              </a:solidFill>
              <a:latin typeface="Arial" panose="020B0604020202020204" pitchFamily="34" charset="0"/>
              <a:ea typeface="Calibri" panose="020F0502020204030204" pitchFamily="34" charset="0"/>
            </a:endParaRPr>
          </a:p>
          <a:p>
            <a:endParaRPr lang="en-US" sz="1300" dirty="0">
              <a:latin typeface="Arial" panose="020B0604020202020204" pitchFamily="34" charset="0"/>
            </a:endParaRPr>
          </a:p>
        </p:txBody>
      </p:sp>
    </p:spTree>
    <p:extLst>
      <p:ext uri="{BB962C8B-B14F-4D97-AF65-F5344CB8AC3E}">
        <p14:creationId xmlns:p14="http://schemas.microsoft.com/office/powerpoint/2010/main" val="104335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985FD8-59C4-4216-A05A-7D85E7E39F5A}"/>
              </a:ext>
            </a:extLst>
          </p:cNvPr>
          <p:cNvSpPr>
            <a:spLocks noGrp="1"/>
          </p:cNvSpPr>
          <p:nvPr>
            <p:ph idx="1"/>
          </p:nvPr>
        </p:nvSpPr>
        <p:spPr>
          <a:xfrm>
            <a:off x="457200" y="1809750"/>
            <a:ext cx="7924800" cy="2555875"/>
          </a:xfrm>
        </p:spPr>
        <p:txBody>
          <a:bodyPr anchor="t"/>
          <a:lstStyle/>
          <a:p>
            <a:r>
              <a:rPr lang="en-US" sz="1700" dirty="0">
                <a:solidFill>
                  <a:schemeClr val="tx1"/>
                </a:solidFill>
                <a:latin typeface="Arial" panose="020B0604020202020204" pitchFamily="34" charset="0"/>
                <a:ea typeface="Times New Roman" panose="02020603050405020304" pitchFamily="18" charset="0"/>
              </a:rPr>
              <a:t>This presentation will provide:</a:t>
            </a:r>
          </a:p>
          <a:p>
            <a:pPr lvl="1"/>
            <a:r>
              <a:rPr lang="en-US" sz="1700" dirty="0">
                <a:solidFill>
                  <a:schemeClr val="tx1"/>
                </a:solidFill>
                <a:latin typeface="Arial" panose="020B0604020202020204" pitchFamily="34" charset="0"/>
                <a:ea typeface="Times New Roman" panose="02020603050405020304" pitchFamily="18" charset="0"/>
              </a:rPr>
              <a:t>a short overview of Public Safety Canada’s (PS) mandate;</a:t>
            </a:r>
          </a:p>
          <a:p>
            <a:pPr lvl="1"/>
            <a:r>
              <a:rPr lang="en-US" sz="1700" dirty="0">
                <a:solidFill>
                  <a:schemeClr val="tx1"/>
                </a:solidFill>
                <a:latin typeface="Arial" panose="020B0604020202020204" pitchFamily="34" charset="0"/>
                <a:ea typeface="Times New Roman" panose="02020603050405020304" pitchFamily="18" charset="0"/>
              </a:rPr>
              <a:t>an update on the establishment of the federally-led working group on Indigenous Emergency Management where National Indigenous Organizations (NIOs), including the Assembly of First Nations and Provinces and Territories (PTs) were invited to join; and </a:t>
            </a:r>
          </a:p>
          <a:p>
            <a:pPr lvl="1"/>
            <a:r>
              <a:rPr lang="en-US" sz="1700" dirty="0">
                <a:solidFill>
                  <a:schemeClr val="tx1"/>
                </a:solidFill>
                <a:latin typeface="Arial" panose="020B0604020202020204" pitchFamily="34" charset="0"/>
                <a:ea typeface="Times New Roman" panose="02020603050405020304" pitchFamily="18" charset="0"/>
              </a:rPr>
              <a:t>highlights from recent work undertaken by PS related to First Nations emergency management (EM), as well as upcoming initiatives.</a:t>
            </a:r>
            <a:endParaRPr lang="en-US" sz="1700" dirty="0">
              <a:solidFill>
                <a:schemeClr val="tx1"/>
              </a:solidFill>
              <a:latin typeface="Arial" panose="020B0604020202020204" pitchFamily="34" charset="0"/>
            </a:endParaRPr>
          </a:p>
          <a:p>
            <a:endParaRPr lang="en-US" dirty="0">
              <a:solidFill>
                <a:schemeClr val="tx1"/>
              </a:solidFill>
            </a:endParaRPr>
          </a:p>
        </p:txBody>
      </p:sp>
      <p:sp>
        <p:nvSpPr>
          <p:cNvPr id="3" name="Title 2">
            <a:extLst>
              <a:ext uri="{FF2B5EF4-FFF2-40B4-BE49-F238E27FC236}">
                <a16:creationId xmlns:a16="http://schemas.microsoft.com/office/drawing/2014/main" id="{BE6E79C8-8B57-47D5-BBAE-B149433D6D2E}"/>
              </a:ext>
            </a:extLst>
          </p:cNvPr>
          <p:cNvSpPr>
            <a:spLocks noGrp="1"/>
          </p:cNvSpPr>
          <p:nvPr>
            <p:ph type="title"/>
          </p:nvPr>
        </p:nvSpPr>
        <p:spPr>
          <a:xfrm>
            <a:off x="457200" y="1352550"/>
            <a:ext cx="8229600" cy="609600"/>
          </a:xfrm>
        </p:spPr>
        <p:txBody>
          <a:bodyPr/>
          <a:lstStyle/>
          <a:p>
            <a:r>
              <a:rPr lang="en-US" sz="2000" b="1" dirty="0">
                <a:solidFill>
                  <a:schemeClr val="tx1"/>
                </a:solidFill>
                <a:latin typeface="Arial" panose="020B0604020202020204" pitchFamily="34" charset="0"/>
              </a:rPr>
              <a:t>Overview</a:t>
            </a:r>
          </a:p>
        </p:txBody>
      </p:sp>
    </p:spTree>
    <p:extLst>
      <p:ext uri="{BB962C8B-B14F-4D97-AF65-F5344CB8AC3E}">
        <p14:creationId xmlns:p14="http://schemas.microsoft.com/office/powerpoint/2010/main" val="188600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57350"/>
            <a:ext cx="8001000" cy="3352800"/>
          </a:xfrm>
        </p:spPr>
        <p:txBody>
          <a:bodyPr/>
          <a:lstStyle/>
          <a:p>
            <a:pPr>
              <a:spcBef>
                <a:spcPts val="0"/>
              </a:spcBef>
              <a:defRPr/>
            </a:pPr>
            <a:r>
              <a:rPr lang="en-US" altLang="en-US" sz="1400" dirty="0">
                <a:solidFill>
                  <a:schemeClr val="tx1"/>
                </a:solidFill>
                <a:latin typeface="Arial" panose="020B0604020202020204" pitchFamily="34" charset="0"/>
              </a:rPr>
              <a:t>PS helps Canadians and their communities protect themselves from emergencies and disasters related to all hazards – natural, human-induced, and technological – through national leadership in the development and implementation of policies, plans, and a range of programs.</a:t>
            </a:r>
          </a:p>
          <a:p>
            <a:pPr fontAlgn="auto">
              <a:spcBef>
                <a:spcPts val="0"/>
              </a:spcBef>
              <a:defRPr/>
            </a:pPr>
            <a:endParaRPr lang="en-US" altLang="en-US" sz="600" dirty="0">
              <a:solidFill>
                <a:schemeClr val="tx1"/>
              </a:solidFill>
              <a:latin typeface="Arial" panose="020B0604020202020204" pitchFamily="34" charset="0"/>
            </a:endParaRPr>
          </a:p>
          <a:p>
            <a:pPr fontAlgn="auto">
              <a:spcBef>
                <a:spcPts val="0"/>
              </a:spcBef>
              <a:defRPr/>
            </a:pPr>
            <a:r>
              <a:rPr lang="en-US" altLang="en-US" sz="1400" dirty="0">
                <a:solidFill>
                  <a:schemeClr val="tx1"/>
                </a:solidFill>
                <a:latin typeface="Arial" panose="020B0604020202020204" pitchFamily="34" charset="0"/>
              </a:rPr>
              <a:t>PS works to strengthen national EM to help prevent, mitigate, prepare for, respond to, and recover from all-hazards events. PS provides resources and expertise in support of emergency preparedness, disaster mitigation, response, and recovery.</a:t>
            </a:r>
          </a:p>
          <a:p>
            <a:pPr marL="0" indent="0" fontAlgn="auto">
              <a:spcBef>
                <a:spcPts val="0"/>
              </a:spcBef>
              <a:buNone/>
              <a:defRPr/>
            </a:pPr>
            <a:endParaRPr lang="en-US" altLang="en-US" sz="600" dirty="0">
              <a:solidFill>
                <a:schemeClr val="tx1"/>
              </a:solidFill>
              <a:latin typeface="Arial" panose="020B0604020202020204" pitchFamily="34" charset="0"/>
            </a:endParaRPr>
          </a:p>
          <a:p>
            <a:pPr fontAlgn="auto">
              <a:spcBef>
                <a:spcPts val="0"/>
              </a:spcBef>
              <a:defRPr/>
            </a:pPr>
            <a:endParaRPr lang="en-US" altLang="en-US" sz="600" dirty="0">
              <a:solidFill>
                <a:schemeClr val="tx1"/>
              </a:solidFill>
              <a:latin typeface="Arial" panose="020B0604020202020204" pitchFamily="34" charset="0"/>
            </a:endParaRPr>
          </a:p>
          <a:p>
            <a:pPr fontAlgn="auto">
              <a:spcBef>
                <a:spcPts val="0"/>
              </a:spcBef>
              <a:defRPr/>
            </a:pPr>
            <a:r>
              <a:rPr lang="en-US" altLang="en-US" sz="1400" dirty="0">
                <a:solidFill>
                  <a:schemeClr val="tx1"/>
                </a:solidFill>
                <a:latin typeface="Arial" panose="020B0604020202020204" pitchFamily="34" charset="0"/>
              </a:rPr>
              <a:t>PS also houses the Government Operations Centre (GOC), which supports preparedness and leads the coordination of the integrated federal response to all-hazard events of national interest.</a:t>
            </a:r>
          </a:p>
          <a:p>
            <a:pPr marL="0" indent="0" fontAlgn="auto">
              <a:spcBef>
                <a:spcPts val="0"/>
              </a:spcBef>
              <a:buNone/>
              <a:defRPr/>
            </a:pPr>
            <a:endParaRPr lang="en-US" altLang="en-US" sz="600" dirty="0">
              <a:solidFill>
                <a:schemeClr val="tx1"/>
              </a:solidFill>
              <a:latin typeface="Arial" panose="020B0604020202020204" pitchFamily="34" charset="0"/>
            </a:endParaRPr>
          </a:p>
          <a:p>
            <a:pPr fontAlgn="auto">
              <a:spcBef>
                <a:spcPts val="0"/>
              </a:spcBef>
              <a:defRPr/>
            </a:pPr>
            <a:r>
              <a:rPr lang="en-US" altLang="en-US" sz="1400" dirty="0">
                <a:solidFill>
                  <a:schemeClr val="tx1"/>
                </a:solidFill>
                <a:latin typeface="Arial" panose="020B0604020202020204" pitchFamily="34" charset="0"/>
              </a:rPr>
              <a:t>In the context of its overall leadership role in EM, PS works closely with Indigenous Services Canada (ISC) and Crown-Indigenous Relations and Northern Affairs Canada (CIRNAC).</a:t>
            </a:r>
          </a:p>
        </p:txBody>
      </p:sp>
      <p:sp>
        <p:nvSpPr>
          <p:cNvPr id="3" name="Title 2"/>
          <p:cNvSpPr>
            <a:spLocks noGrp="1"/>
          </p:cNvSpPr>
          <p:nvPr>
            <p:ph type="title"/>
          </p:nvPr>
        </p:nvSpPr>
        <p:spPr>
          <a:xfrm>
            <a:off x="457200" y="1276350"/>
            <a:ext cx="8229600" cy="457200"/>
          </a:xfrm>
        </p:spPr>
        <p:txBody>
          <a:bodyPr anchor="t">
            <a:noAutofit/>
          </a:bodyPr>
          <a:lstStyle/>
          <a:p>
            <a:r>
              <a:rPr lang="en-US" sz="2000" b="1" dirty="0">
                <a:solidFill>
                  <a:schemeClr val="tx1"/>
                </a:solidFill>
                <a:latin typeface="Arial" panose="020B0604020202020204" pitchFamily="34" charset="0"/>
              </a:rPr>
              <a:t>Public Safety Canada's Mandate</a:t>
            </a:r>
          </a:p>
        </p:txBody>
      </p:sp>
    </p:spTree>
    <p:extLst>
      <p:ext uri="{BB962C8B-B14F-4D97-AF65-F5344CB8AC3E}">
        <p14:creationId xmlns:p14="http://schemas.microsoft.com/office/powerpoint/2010/main" val="41117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04950"/>
            <a:ext cx="7620000" cy="2667000"/>
          </a:xfrm>
        </p:spPr>
        <p:txBody>
          <a:bodyPr anchor="t"/>
          <a:lstStyle/>
          <a:p>
            <a:pPr>
              <a:spcBef>
                <a:spcPts val="0"/>
              </a:spcBef>
              <a:defRPr/>
            </a:pPr>
            <a:endParaRPr lang="en-US" altLang="en-US" sz="1600" dirty="0">
              <a:solidFill>
                <a:schemeClr val="tx1"/>
              </a:solidFill>
              <a:latin typeface="Arial" panose="020B0604020202020204" pitchFamily="34" charset="0"/>
            </a:endParaRPr>
          </a:p>
          <a:p>
            <a:pPr>
              <a:spcBef>
                <a:spcPts val="0"/>
              </a:spcBef>
              <a:spcAft>
                <a:spcPts val="600"/>
              </a:spcAft>
              <a:defRPr/>
            </a:pPr>
            <a:r>
              <a:rPr lang="en-US" altLang="en-US" sz="1600" dirty="0">
                <a:solidFill>
                  <a:schemeClr val="tx1"/>
                </a:solidFill>
                <a:latin typeface="Arial" panose="020B0604020202020204" pitchFamily="34" charset="0"/>
              </a:rPr>
              <a:t>Indigenous EM is a shared responsibility between a variety of federal departments, including PS, ISC, and CIRNAC, provincial and territorial governments, and Indigenous partners.</a:t>
            </a:r>
          </a:p>
          <a:p>
            <a:pPr>
              <a:spcBef>
                <a:spcPts val="0"/>
              </a:spcBef>
              <a:spcAft>
                <a:spcPts val="600"/>
              </a:spcAft>
              <a:defRPr/>
            </a:pPr>
            <a:r>
              <a:rPr lang="en-US" altLang="en-US" sz="1600" dirty="0">
                <a:solidFill>
                  <a:schemeClr val="tx1"/>
                </a:solidFill>
                <a:latin typeface="Arial" panose="020B0604020202020204" pitchFamily="34" charset="0"/>
              </a:rPr>
              <a:t>In recent years, PS, ISC, and CIRNAC has developed a keener understanding of the AFN, MNC, and ITK’s EM needs and priorities through engagements and bilateral and multilateral discussions.</a:t>
            </a:r>
          </a:p>
          <a:p>
            <a:pPr>
              <a:spcBef>
                <a:spcPts val="0"/>
              </a:spcBef>
              <a:spcAft>
                <a:spcPts val="600"/>
              </a:spcAft>
              <a:defRPr/>
            </a:pPr>
            <a:r>
              <a:rPr lang="en-US" altLang="en-US" sz="1600" dirty="0">
                <a:solidFill>
                  <a:schemeClr val="tx1"/>
                </a:solidFill>
                <a:latin typeface="Arial" panose="020B0604020202020204" pitchFamily="34" charset="0"/>
              </a:rPr>
              <a:t>During the last NIO Leaders and FPT Ministers meeting in February 2024, PS heard about EM needs and priorities from the Assembly of First Nations (AFN), Métis National Council (MNC),and Inuit </a:t>
            </a:r>
            <a:r>
              <a:rPr lang="en-US" altLang="en-US" sz="1600" dirty="0" err="1">
                <a:solidFill>
                  <a:schemeClr val="tx1"/>
                </a:solidFill>
                <a:latin typeface="Arial" panose="020B0604020202020204" pitchFamily="34" charset="0"/>
              </a:rPr>
              <a:t>Tapiriit</a:t>
            </a:r>
            <a:r>
              <a:rPr lang="en-US" altLang="en-US" sz="1600" dirty="0">
                <a:solidFill>
                  <a:schemeClr val="tx1"/>
                </a:solidFill>
                <a:latin typeface="Arial" panose="020B0604020202020204" pitchFamily="34" charset="0"/>
              </a:rPr>
              <a:t> </a:t>
            </a:r>
            <a:r>
              <a:rPr lang="en-US" altLang="en-US" sz="1600" dirty="0" err="1">
                <a:solidFill>
                  <a:schemeClr val="tx1"/>
                </a:solidFill>
                <a:latin typeface="Arial" panose="020B0604020202020204" pitchFamily="34" charset="0"/>
              </a:rPr>
              <a:t>Kanatami</a:t>
            </a:r>
            <a:r>
              <a:rPr lang="en-US" altLang="en-US" sz="1600" dirty="0">
                <a:solidFill>
                  <a:schemeClr val="tx1"/>
                </a:solidFill>
                <a:latin typeface="Arial" panose="020B0604020202020204" pitchFamily="34" charset="0"/>
              </a:rPr>
              <a:t> (ITK). </a:t>
            </a:r>
          </a:p>
        </p:txBody>
      </p:sp>
      <p:sp>
        <p:nvSpPr>
          <p:cNvPr id="3" name="Title 2"/>
          <p:cNvSpPr>
            <a:spLocks noGrp="1"/>
          </p:cNvSpPr>
          <p:nvPr>
            <p:ph type="title"/>
          </p:nvPr>
        </p:nvSpPr>
        <p:spPr>
          <a:xfrm>
            <a:off x="457200" y="1276350"/>
            <a:ext cx="8229600" cy="457200"/>
          </a:xfrm>
        </p:spPr>
        <p:txBody>
          <a:bodyPr/>
          <a:lstStyle/>
          <a:p>
            <a:r>
              <a:rPr lang="en-US" sz="2000" b="1" dirty="0">
                <a:solidFill>
                  <a:schemeClr val="tx1"/>
                </a:solidFill>
                <a:latin typeface="Arial" panose="020B0604020202020204" pitchFamily="34" charset="0"/>
              </a:rPr>
              <a:t>Work with NIOs</a:t>
            </a:r>
          </a:p>
        </p:txBody>
      </p:sp>
    </p:spTree>
    <p:extLst>
      <p:ext uri="{BB962C8B-B14F-4D97-AF65-F5344CB8AC3E}">
        <p14:creationId xmlns:p14="http://schemas.microsoft.com/office/powerpoint/2010/main" val="3727699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A96A0E-151F-48F0-918C-A88B75D5B2FD}"/>
              </a:ext>
            </a:extLst>
          </p:cNvPr>
          <p:cNvSpPr>
            <a:spLocks noGrp="1"/>
          </p:cNvSpPr>
          <p:nvPr>
            <p:ph idx="1"/>
          </p:nvPr>
        </p:nvSpPr>
        <p:spPr>
          <a:xfrm>
            <a:off x="416472" y="1755884"/>
            <a:ext cx="7813128" cy="3124200"/>
          </a:xfrm>
        </p:spPr>
        <p:txBody>
          <a:bodyPr anchor="t"/>
          <a:lstStyle/>
          <a:p>
            <a:pPr marL="0" indent="0">
              <a:lnSpc>
                <a:spcPct val="107000"/>
              </a:lnSpc>
              <a:spcBef>
                <a:spcPts val="600"/>
              </a:spcBef>
              <a:buNone/>
            </a:pPr>
            <a:r>
              <a:rPr lang="en-US" sz="2000" b="1" dirty="0">
                <a:solidFill>
                  <a:schemeClr val="tx1"/>
                </a:solidFill>
                <a:effectLst/>
                <a:latin typeface="Arial" panose="020B0604020202020204" pitchFamily="34" charset="0"/>
                <a:ea typeface="Calibri" panose="020F0502020204030204" pitchFamily="34" charset="0"/>
              </a:rPr>
              <a:t>Indigenous EM Working Group</a:t>
            </a:r>
          </a:p>
          <a:p>
            <a:pPr>
              <a:lnSpc>
                <a:spcPct val="107000"/>
              </a:lnSpc>
              <a:spcBef>
                <a:spcPts val="200"/>
              </a:spcBef>
              <a:buFont typeface="Symbol" panose="05050102010706020507" pitchFamily="18" charset="2"/>
              <a:buChar char=""/>
            </a:pPr>
            <a:r>
              <a:rPr lang="en-CA" sz="1550" b="0" i="0" dirty="0">
                <a:solidFill>
                  <a:srgbClr val="000000"/>
                </a:solidFill>
                <a:effectLst/>
                <a:latin typeface="Arial" panose="020B0604020202020204" pitchFamily="34" charset="0"/>
              </a:rPr>
              <a:t>The Indigenous EM Working Group came out of a commitment from the previous Minister of Emergency Preparedness during the December 2022 Federal, Provincial, and Territorial Ministers and NIO Leaders Meeting.</a:t>
            </a:r>
            <a:endParaRPr lang="en-CA" sz="1550" b="0" i="0" dirty="0">
              <a:solidFill>
                <a:srgbClr val="000000"/>
              </a:solidFill>
              <a:latin typeface="Arial" panose="020B0604020202020204" pitchFamily="34" charset="0"/>
            </a:endParaRPr>
          </a:p>
          <a:p>
            <a:pPr>
              <a:lnSpc>
                <a:spcPct val="107000"/>
              </a:lnSpc>
              <a:spcBef>
                <a:spcPts val="200"/>
              </a:spcBef>
              <a:buFont typeface="Symbol" panose="05050102010706020507" pitchFamily="18" charset="2"/>
              <a:buChar char=""/>
            </a:pPr>
            <a:r>
              <a:rPr lang="en-CA" sz="1550" b="0" i="0" dirty="0">
                <a:solidFill>
                  <a:srgbClr val="000000"/>
                </a:solidFill>
                <a:effectLst/>
                <a:latin typeface="Arial" panose="020B0604020202020204" pitchFamily="34" charset="0"/>
              </a:rPr>
              <a:t>The Working Group </a:t>
            </a:r>
            <a:r>
              <a:rPr lang="fr-CA" sz="1550" b="0" i="0" dirty="0" err="1">
                <a:solidFill>
                  <a:srgbClr val="000000"/>
                </a:solidFill>
                <a:effectLst/>
                <a:latin typeface="Arial" panose="020B0604020202020204" pitchFamily="34" charset="0"/>
              </a:rPr>
              <a:t>launched</a:t>
            </a:r>
            <a:r>
              <a:rPr lang="fr-CA" sz="1550" b="0" i="0" dirty="0">
                <a:solidFill>
                  <a:srgbClr val="000000"/>
                </a:solidFill>
                <a:effectLst/>
                <a:latin typeface="Arial" panose="020B0604020202020204" pitchFamily="34" charset="0"/>
              </a:rPr>
              <a:t> on </a:t>
            </a:r>
            <a:r>
              <a:rPr lang="fr-CA" sz="1550" b="0" i="0" dirty="0" err="1">
                <a:solidFill>
                  <a:srgbClr val="000000"/>
                </a:solidFill>
                <a:effectLst/>
                <a:latin typeface="Arial" panose="020B0604020202020204" pitchFamily="34" charset="0"/>
              </a:rPr>
              <a:t>February</a:t>
            </a:r>
            <a:r>
              <a:rPr lang="fr-CA" sz="1550" b="0" i="0" dirty="0">
                <a:solidFill>
                  <a:srgbClr val="000000"/>
                </a:solidFill>
                <a:effectLst/>
                <a:latin typeface="Arial" panose="020B0604020202020204" pitchFamily="34" charset="0"/>
              </a:rPr>
              <a:t> 9, 2024. </a:t>
            </a:r>
            <a:r>
              <a:rPr lang="fr-CA" sz="1550" dirty="0">
                <a:solidFill>
                  <a:srgbClr val="000000"/>
                </a:solidFill>
                <a:effectLst/>
                <a:latin typeface="Arial" panose="020B0604020202020204" pitchFamily="34" charset="0"/>
                <a:ea typeface="Calibri" panose="020F0502020204030204" pitchFamily="34" charset="0"/>
              </a:rPr>
              <a:t>Participants </a:t>
            </a:r>
            <a:r>
              <a:rPr lang="fr-CA" sz="1550" dirty="0" err="1">
                <a:solidFill>
                  <a:srgbClr val="000000"/>
                </a:solidFill>
                <a:effectLst/>
                <a:latin typeface="Arial" panose="020B0604020202020204" pitchFamily="34" charset="0"/>
                <a:ea typeface="Calibri" panose="020F0502020204030204" pitchFamily="34" charset="0"/>
              </a:rPr>
              <a:t>included</a:t>
            </a:r>
            <a:r>
              <a:rPr lang="fr-CA" sz="1550" dirty="0">
                <a:solidFill>
                  <a:srgbClr val="000000"/>
                </a:solidFill>
                <a:latin typeface="Arial" panose="020B0604020202020204" pitchFamily="34" charset="0"/>
                <a:ea typeface="Calibri" panose="020F0502020204030204" pitchFamily="34" charset="0"/>
              </a:rPr>
              <a:t> the AFN, ITK, MNC, ISC, CIRNAC, and </a:t>
            </a:r>
            <a:r>
              <a:rPr lang="fr-CA" sz="1550" dirty="0" err="1">
                <a:solidFill>
                  <a:srgbClr val="000000"/>
                </a:solidFill>
                <a:latin typeface="Arial" panose="020B0604020202020204" pitchFamily="34" charset="0"/>
                <a:ea typeface="Calibri" panose="020F0502020204030204" pitchFamily="34" charset="0"/>
              </a:rPr>
              <a:t>PTs</a:t>
            </a:r>
            <a:r>
              <a:rPr lang="fr-CA" sz="1550" dirty="0">
                <a:solidFill>
                  <a:srgbClr val="000000"/>
                </a:solidFill>
                <a:latin typeface="Arial" panose="020B0604020202020204" pitchFamily="34" charset="0"/>
                <a:ea typeface="Calibri" panose="020F0502020204030204" pitchFamily="34" charset="0"/>
              </a:rPr>
              <a:t>.</a:t>
            </a:r>
          </a:p>
          <a:p>
            <a:pPr>
              <a:lnSpc>
                <a:spcPct val="107000"/>
              </a:lnSpc>
              <a:spcBef>
                <a:spcPts val="200"/>
              </a:spcBef>
              <a:buFont typeface="Symbol" panose="05050102010706020507" pitchFamily="18" charset="2"/>
              <a:buChar char=""/>
            </a:pPr>
            <a:r>
              <a:rPr lang="fr-CA" sz="1550" dirty="0">
                <a:solidFill>
                  <a:srgbClr val="000000"/>
                </a:solidFill>
                <a:latin typeface="Arial" panose="020B0604020202020204" pitchFamily="34" charset="0"/>
                <a:ea typeface="Calibri" panose="020F0502020204030204" pitchFamily="34" charset="0"/>
              </a:rPr>
              <a:t>The Working Group </a:t>
            </a:r>
            <a:r>
              <a:rPr lang="fr-CA" sz="1550" dirty="0" err="1">
                <a:solidFill>
                  <a:srgbClr val="000000"/>
                </a:solidFill>
                <a:latin typeface="Arial" panose="020B0604020202020204" pitchFamily="34" charset="0"/>
                <a:ea typeface="Calibri" panose="020F0502020204030204" pitchFamily="34" charset="0"/>
              </a:rPr>
              <a:t>will</a:t>
            </a:r>
            <a:r>
              <a:rPr lang="fr-CA" sz="1550" dirty="0">
                <a:solidFill>
                  <a:srgbClr val="000000"/>
                </a:solidFill>
                <a:latin typeface="Arial" panose="020B0604020202020204" pitchFamily="34" charset="0"/>
                <a:ea typeface="Calibri" panose="020F0502020204030204" pitchFamily="34" charset="0"/>
              </a:rPr>
              <a:t> </a:t>
            </a:r>
            <a:r>
              <a:rPr lang="fr-CA" sz="1550" dirty="0" err="1">
                <a:solidFill>
                  <a:srgbClr val="000000"/>
                </a:solidFill>
                <a:latin typeface="Arial" panose="020B0604020202020204" pitchFamily="34" charset="0"/>
                <a:ea typeface="Calibri" panose="020F0502020204030204" pitchFamily="34" charset="0"/>
              </a:rPr>
              <a:t>complement</a:t>
            </a:r>
            <a:r>
              <a:rPr lang="fr-CA" sz="1550" dirty="0">
                <a:solidFill>
                  <a:srgbClr val="000000"/>
                </a:solidFill>
                <a:latin typeface="Arial" panose="020B0604020202020204" pitchFamily="34" charset="0"/>
                <a:ea typeface="Calibri" panose="020F0502020204030204" pitchFamily="34" charset="0"/>
              </a:rPr>
              <a:t> </a:t>
            </a:r>
            <a:r>
              <a:rPr lang="fr-CA" sz="1550" dirty="0" err="1">
                <a:solidFill>
                  <a:srgbClr val="000000"/>
                </a:solidFill>
                <a:latin typeface="Arial" panose="020B0604020202020204" pitchFamily="34" charset="0"/>
                <a:ea typeface="Calibri" panose="020F0502020204030204" pitchFamily="34" charset="0"/>
              </a:rPr>
              <a:t>federally-led</a:t>
            </a:r>
            <a:r>
              <a:rPr lang="fr-CA" sz="1550" dirty="0">
                <a:solidFill>
                  <a:srgbClr val="000000"/>
                </a:solidFill>
                <a:latin typeface="Arial" panose="020B0604020202020204" pitchFamily="34" charset="0"/>
                <a:ea typeface="Calibri" panose="020F0502020204030204" pitchFamily="34" charset="0"/>
              </a:rPr>
              <a:t> and distinctions-</a:t>
            </a:r>
            <a:r>
              <a:rPr lang="fr-CA" sz="1550" dirty="0" err="1">
                <a:solidFill>
                  <a:srgbClr val="000000"/>
                </a:solidFill>
                <a:latin typeface="Arial" panose="020B0604020202020204" pitchFamily="34" charset="0"/>
                <a:ea typeface="Calibri" panose="020F0502020204030204" pitchFamily="34" charset="0"/>
              </a:rPr>
              <a:t>based</a:t>
            </a:r>
            <a:r>
              <a:rPr lang="fr-CA" sz="1550" dirty="0">
                <a:solidFill>
                  <a:srgbClr val="000000"/>
                </a:solidFill>
                <a:latin typeface="Arial" panose="020B0604020202020204" pitchFamily="34" charset="0"/>
                <a:ea typeface="Calibri" panose="020F0502020204030204" pitchFamily="34" charset="0"/>
              </a:rPr>
              <a:t> efforts, </a:t>
            </a:r>
            <a:r>
              <a:rPr lang="fr-CA" sz="1550" dirty="0" err="1">
                <a:solidFill>
                  <a:srgbClr val="000000"/>
                </a:solidFill>
                <a:latin typeface="Arial" panose="020B0604020202020204" pitchFamily="34" charset="0"/>
                <a:ea typeface="Calibri" panose="020F0502020204030204" pitchFamily="34" charset="0"/>
              </a:rPr>
              <a:t>such</a:t>
            </a:r>
            <a:r>
              <a:rPr lang="fr-CA" sz="1550" dirty="0">
                <a:solidFill>
                  <a:srgbClr val="000000"/>
                </a:solidFill>
                <a:latin typeface="Arial" panose="020B0604020202020204" pitchFamily="34" charset="0"/>
                <a:ea typeface="Calibri" panose="020F0502020204030204" pitchFamily="34" charset="0"/>
              </a:rPr>
              <a:t> as the </a:t>
            </a:r>
            <a:r>
              <a:rPr lang="fr-CA" sz="1550" dirty="0" err="1">
                <a:solidFill>
                  <a:srgbClr val="000000"/>
                </a:solidFill>
                <a:latin typeface="Arial" panose="020B0604020202020204" pitchFamily="34" charset="0"/>
                <a:ea typeface="Calibri" panose="020F0502020204030204" pitchFamily="34" charset="0"/>
              </a:rPr>
              <a:t>Steering</a:t>
            </a:r>
            <a:r>
              <a:rPr lang="fr-CA" sz="1550" dirty="0">
                <a:solidFill>
                  <a:srgbClr val="000000"/>
                </a:solidFill>
                <a:latin typeface="Arial" panose="020B0604020202020204" pitchFamily="34" charset="0"/>
                <a:ea typeface="Calibri" panose="020F0502020204030204" pitchFamily="34" charset="0"/>
              </a:rPr>
              <a:t> </a:t>
            </a:r>
            <a:r>
              <a:rPr lang="fr-CA" sz="1550" dirty="0" err="1">
                <a:solidFill>
                  <a:srgbClr val="000000"/>
                </a:solidFill>
                <a:latin typeface="Arial" panose="020B0604020202020204" pitchFamily="34" charset="0"/>
                <a:ea typeface="Calibri" panose="020F0502020204030204" pitchFamily="34" charset="0"/>
              </a:rPr>
              <a:t>Committee</a:t>
            </a:r>
            <a:r>
              <a:rPr lang="fr-CA" sz="1550" dirty="0">
                <a:solidFill>
                  <a:srgbClr val="000000"/>
                </a:solidFill>
                <a:latin typeface="Arial" panose="020B0604020202020204" pitchFamily="34" charset="0"/>
                <a:ea typeface="Calibri" panose="020F0502020204030204" pitchFamily="34" charset="0"/>
              </a:rPr>
              <a:t> for the Auditor </a:t>
            </a:r>
            <a:r>
              <a:rPr lang="fr-CA" sz="1550" dirty="0" err="1">
                <a:solidFill>
                  <a:srgbClr val="000000"/>
                </a:solidFill>
                <a:latin typeface="Arial" panose="020B0604020202020204" pitchFamily="34" charset="0"/>
                <a:ea typeface="Calibri" panose="020F0502020204030204" pitchFamily="34" charset="0"/>
              </a:rPr>
              <a:t>General’s</a:t>
            </a:r>
            <a:r>
              <a:rPr lang="fr-CA" sz="1550" dirty="0">
                <a:solidFill>
                  <a:srgbClr val="000000"/>
                </a:solidFill>
                <a:latin typeface="Arial" panose="020B0604020202020204" pitchFamily="34" charset="0"/>
                <a:ea typeface="Calibri" panose="020F0502020204030204" pitchFamily="34" charset="0"/>
              </a:rPr>
              <a:t> </a:t>
            </a:r>
            <a:r>
              <a:rPr lang="fr-CA" sz="1550" dirty="0" err="1">
                <a:solidFill>
                  <a:srgbClr val="000000"/>
                </a:solidFill>
                <a:latin typeface="Arial" panose="020B0604020202020204" pitchFamily="34" charset="0"/>
                <a:ea typeface="Calibri" panose="020F0502020204030204" pitchFamily="34" charset="0"/>
              </a:rPr>
              <a:t>recommendations</a:t>
            </a:r>
            <a:r>
              <a:rPr lang="fr-CA" sz="1550" dirty="0">
                <a:solidFill>
                  <a:srgbClr val="000000"/>
                </a:solidFill>
                <a:latin typeface="Arial" panose="020B0604020202020204" pitchFamily="34" charset="0"/>
                <a:ea typeface="Calibri" panose="020F0502020204030204" pitchFamily="34" charset="0"/>
              </a:rPr>
              <a:t> on First Nations EM</a:t>
            </a:r>
            <a:endParaRPr lang="en-US" sz="1550" dirty="0">
              <a:solidFill>
                <a:schemeClr val="tx1"/>
              </a:solidFill>
              <a:effectLst/>
              <a:highlight>
                <a:srgbClr val="FFFF00"/>
              </a:highlight>
              <a:latin typeface="Arial" panose="020B0604020202020204" pitchFamily="34" charset="0"/>
              <a:ea typeface="Calibri" panose="020F0502020204030204" pitchFamily="34" charset="0"/>
            </a:endParaRPr>
          </a:p>
        </p:txBody>
      </p:sp>
      <p:sp>
        <p:nvSpPr>
          <p:cNvPr id="3" name="Title 2">
            <a:extLst>
              <a:ext uri="{FF2B5EF4-FFF2-40B4-BE49-F238E27FC236}">
                <a16:creationId xmlns:a16="http://schemas.microsoft.com/office/drawing/2014/main" id="{EDB7B21F-1586-4834-9F7D-C6966E45950C}"/>
              </a:ext>
            </a:extLst>
          </p:cNvPr>
          <p:cNvSpPr>
            <a:spLocks noGrp="1"/>
          </p:cNvSpPr>
          <p:nvPr>
            <p:ph type="title"/>
          </p:nvPr>
        </p:nvSpPr>
        <p:spPr>
          <a:xfrm>
            <a:off x="448660" y="1200150"/>
            <a:ext cx="8229600" cy="457200"/>
          </a:xfrm>
        </p:spPr>
        <p:txBody>
          <a:bodyPr/>
          <a:lstStyle/>
          <a:p>
            <a:r>
              <a:rPr lang="en-US" sz="2400" b="1" dirty="0">
                <a:solidFill>
                  <a:schemeClr val="tx1"/>
                </a:solidFill>
                <a:latin typeface="Arial" panose="020B0604020202020204" pitchFamily="34" charset="0"/>
              </a:rPr>
              <a:t>Recent Initiatives</a:t>
            </a:r>
          </a:p>
        </p:txBody>
      </p:sp>
    </p:spTree>
    <p:extLst>
      <p:ext uri="{BB962C8B-B14F-4D97-AF65-F5344CB8AC3E}">
        <p14:creationId xmlns:p14="http://schemas.microsoft.com/office/powerpoint/2010/main" val="2307622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A96A0E-151F-48F0-918C-A88B75D5B2FD}"/>
              </a:ext>
            </a:extLst>
          </p:cNvPr>
          <p:cNvSpPr>
            <a:spLocks noGrp="1"/>
          </p:cNvSpPr>
          <p:nvPr>
            <p:ph idx="1"/>
          </p:nvPr>
        </p:nvSpPr>
        <p:spPr>
          <a:xfrm>
            <a:off x="533400" y="1581150"/>
            <a:ext cx="8077200" cy="3124200"/>
          </a:xfrm>
        </p:spPr>
        <p:txBody>
          <a:bodyPr anchor="t"/>
          <a:lstStyle/>
          <a:p>
            <a:pPr>
              <a:lnSpc>
                <a:spcPct val="107000"/>
              </a:lnSpc>
              <a:spcBef>
                <a:spcPts val="600"/>
              </a:spcBef>
              <a:buFont typeface="Symbol" panose="05050102010706020507" pitchFamily="18" charset="2"/>
              <a:buChar char=""/>
            </a:pPr>
            <a:r>
              <a:rPr lang="en-US" sz="1400" dirty="0">
                <a:solidFill>
                  <a:schemeClr val="tx1"/>
                </a:solidFill>
                <a:latin typeface="Arial" panose="020B0604020202020204" pitchFamily="34" charset="0"/>
                <a:ea typeface="Calibri" panose="020F0502020204030204" pitchFamily="34" charset="0"/>
              </a:rPr>
              <a:t>The National Risk Profile (NRP) is Canada's first strategic, national-level disaster risk assessment. It provides a national picture of the disaster risks facing Canada, and the existing measures and resources in our emergency management systems to address them.</a:t>
            </a:r>
          </a:p>
          <a:p>
            <a:pPr>
              <a:lnSpc>
                <a:spcPct val="107000"/>
              </a:lnSpc>
              <a:spcBef>
                <a:spcPts val="600"/>
              </a:spcBef>
              <a:buFont typeface="Symbol" panose="05050102010706020507" pitchFamily="18" charset="2"/>
              <a:buChar char=""/>
            </a:pPr>
            <a:r>
              <a:rPr lang="en-US" sz="1400" dirty="0">
                <a:solidFill>
                  <a:schemeClr val="tx1"/>
                </a:solidFill>
                <a:latin typeface="Arial" panose="020B0604020202020204" pitchFamily="34" charset="0"/>
                <a:ea typeface="Calibri" panose="020F0502020204030204" pitchFamily="34" charset="0"/>
              </a:rPr>
              <a:t>Having recognized that a distinctions-based and Indigenous-led engagement model would better facilitate the representation of Indigenous knowledges and experiences in the NRP, PS contracted an Indigenous facilitator to lead a series of distinction- and demographic-specific discussion sessions. These sessions resulted in rich data about Indigenous experiences relating to natural hazards, which informed the First Public Report of the NRP. The results were shared back to participants of all six sessions.</a:t>
            </a:r>
          </a:p>
          <a:p>
            <a:pPr>
              <a:lnSpc>
                <a:spcPct val="107000"/>
              </a:lnSpc>
              <a:spcBef>
                <a:spcPts val="600"/>
              </a:spcBef>
              <a:buFont typeface="Symbol" panose="05050102010706020507" pitchFamily="18" charset="2"/>
              <a:buChar char=""/>
            </a:pPr>
            <a:r>
              <a:rPr lang="en-US" sz="1400" dirty="0">
                <a:solidFill>
                  <a:schemeClr val="tx1"/>
                </a:solidFill>
                <a:effectLst/>
                <a:latin typeface="Arial" panose="020B0604020202020204" pitchFamily="34" charset="0"/>
                <a:ea typeface="Calibri" panose="020F0502020204030204" pitchFamily="34" charset="0"/>
              </a:rPr>
              <a:t>The team will again be engaging with First Nations, </a:t>
            </a:r>
            <a:r>
              <a:rPr lang="en-US" sz="1400" dirty="0">
                <a:solidFill>
                  <a:schemeClr val="tx1"/>
                </a:solidFill>
                <a:latin typeface="Arial" panose="020B0604020202020204" pitchFamily="34" charset="0"/>
                <a:ea typeface="Calibri" panose="020F0502020204030204" pitchFamily="34" charset="0"/>
              </a:rPr>
              <a:t>Métis, and Inuit</a:t>
            </a:r>
            <a:r>
              <a:rPr lang="en-US" sz="1400" dirty="0">
                <a:solidFill>
                  <a:schemeClr val="tx1"/>
                </a:solidFill>
                <a:effectLst/>
                <a:latin typeface="Arial" panose="020B0604020202020204" pitchFamily="34" charset="0"/>
                <a:ea typeface="Calibri" panose="020F0502020204030204" pitchFamily="34" charset="0"/>
              </a:rPr>
              <a:t> organizations and </a:t>
            </a:r>
            <a:r>
              <a:rPr lang="en-US" sz="1400" dirty="0">
                <a:solidFill>
                  <a:schemeClr val="tx1"/>
                </a:solidFill>
                <a:latin typeface="Arial" panose="020B0604020202020204" pitchFamily="34" charset="0"/>
                <a:ea typeface="Calibri" panose="020F0502020204030204" pitchFamily="34" charset="0"/>
              </a:rPr>
              <a:t>individuals </a:t>
            </a:r>
            <a:r>
              <a:rPr lang="en-US" sz="1400" dirty="0">
                <a:solidFill>
                  <a:schemeClr val="tx1"/>
                </a:solidFill>
                <a:effectLst/>
                <a:latin typeface="Arial" panose="020B0604020202020204" pitchFamily="34" charset="0"/>
                <a:ea typeface="Calibri" panose="020F0502020204030204" pitchFamily="34" charset="0"/>
              </a:rPr>
              <a:t>for Round Two of the NRP, focusing on heat events, hurricanes, and space weather.</a:t>
            </a:r>
            <a:endParaRPr lang="en-US" sz="1400" dirty="0">
              <a:solidFill>
                <a:schemeClr val="tx1"/>
              </a:solidFill>
              <a:latin typeface="Arial" panose="020B0604020202020204" pitchFamily="34" charset="0"/>
              <a:ea typeface="Calibri" panose="020F0502020204030204" pitchFamily="34" charset="0"/>
            </a:endParaRPr>
          </a:p>
          <a:p>
            <a:pPr>
              <a:lnSpc>
                <a:spcPct val="107000"/>
              </a:lnSpc>
              <a:spcBef>
                <a:spcPts val="600"/>
              </a:spcBef>
              <a:buFont typeface="Symbol" panose="05050102010706020507" pitchFamily="18" charset="2"/>
              <a:buChar char=""/>
            </a:pPr>
            <a:endParaRPr lang="en-US" sz="1500" dirty="0">
              <a:solidFill>
                <a:schemeClr val="tx1"/>
              </a:solidFill>
              <a:effectLst/>
              <a:latin typeface="Arial" panose="020B0604020202020204" pitchFamily="34" charset="0"/>
              <a:ea typeface="Calibri" panose="020F0502020204030204" pitchFamily="34" charset="0"/>
            </a:endParaRPr>
          </a:p>
        </p:txBody>
      </p:sp>
      <p:sp>
        <p:nvSpPr>
          <p:cNvPr id="3" name="Title 2">
            <a:extLst>
              <a:ext uri="{FF2B5EF4-FFF2-40B4-BE49-F238E27FC236}">
                <a16:creationId xmlns:a16="http://schemas.microsoft.com/office/drawing/2014/main" id="{EDB7B21F-1586-4834-9F7D-C6966E45950C}"/>
              </a:ext>
            </a:extLst>
          </p:cNvPr>
          <p:cNvSpPr>
            <a:spLocks noGrp="1"/>
          </p:cNvSpPr>
          <p:nvPr>
            <p:ph type="title"/>
          </p:nvPr>
        </p:nvSpPr>
        <p:spPr>
          <a:xfrm>
            <a:off x="419100" y="1200150"/>
            <a:ext cx="8229600" cy="457200"/>
          </a:xfrm>
        </p:spPr>
        <p:txBody>
          <a:bodyPr/>
          <a:lstStyle/>
          <a:p>
            <a:pPr>
              <a:lnSpc>
                <a:spcPct val="107000"/>
              </a:lnSpc>
              <a:spcBef>
                <a:spcPts val="600"/>
              </a:spcBef>
            </a:pPr>
            <a:r>
              <a:rPr lang="en-US" sz="2000" b="1" dirty="0">
                <a:solidFill>
                  <a:schemeClr val="tx1"/>
                </a:solidFill>
                <a:effectLst/>
                <a:latin typeface="Arial" panose="020B0604020202020204" pitchFamily="34" charset="0"/>
                <a:ea typeface="Calibri" panose="020F0502020204030204" pitchFamily="34" charset="0"/>
              </a:rPr>
              <a:t>National Risk Profile</a:t>
            </a:r>
            <a:endParaRPr lang="en-US" sz="2000" b="1" dirty="0">
              <a:solidFill>
                <a:srgbClr val="FF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83640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2E8EDA-3685-468D-BB97-B1DC89747EB1}"/>
              </a:ext>
            </a:extLst>
          </p:cNvPr>
          <p:cNvSpPr>
            <a:spLocks noGrp="1"/>
          </p:cNvSpPr>
          <p:nvPr>
            <p:ph idx="1"/>
          </p:nvPr>
        </p:nvSpPr>
        <p:spPr>
          <a:xfrm>
            <a:off x="325120" y="1570367"/>
            <a:ext cx="8056880" cy="3134983"/>
          </a:xfrm>
        </p:spPr>
        <p:txBody>
          <a:bodyPr anchor="t"/>
          <a:lstStyle/>
          <a:p>
            <a:pPr>
              <a:spcBef>
                <a:spcPts val="600"/>
              </a:spcBef>
            </a:pPr>
            <a:r>
              <a:rPr lang="en-US" sz="1400" dirty="0">
                <a:solidFill>
                  <a:schemeClr val="tx1"/>
                </a:solidFill>
                <a:effectLst/>
                <a:latin typeface="Arial" panose="020B0604020202020204" pitchFamily="34" charset="0"/>
                <a:ea typeface="Calibri" panose="020F0502020204030204" pitchFamily="34" charset="0"/>
              </a:rPr>
              <a:t>Public Safety has been working for several years on the review and modernization of the Disaster Financial Assistance Arrangements (DFAA) program. One of the main inputs into the review, the independent Advisory Panel on the DFAA, included Panelists representing Indigenous organizations and voices. The Panel heard directly from </a:t>
            </a:r>
            <a:r>
              <a:rPr lang="en-US" sz="1400" dirty="0">
                <a:solidFill>
                  <a:schemeClr val="tx1"/>
                </a:solidFill>
                <a:latin typeface="Arial" panose="020B0604020202020204" pitchFamily="34" charset="0"/>
                <a:ea typeface="Calibri" panose="020F0502020204030204" pitchFamily="34" charset="0"/>
              </a:rPr>
              <a:t>the AFN</a:t>
            </a:r>
            <a:r>
              <a:rPr lang="en-US" sz="1400" dirty="0">
                <a:solidFill>
                  <a:schemeClr val="tx1"/>
                </a:solidFill>
                <a:effectLst/>
                <a:latin typeface="Arial" panose="020B0604020202020204" pitchFamily="34" charset="0"/>
                <a:ea typeface="Calibri" panose="020F0502020204030204" pitchFamily="34" charset="0"/>
              </a:rPr>
              <a:t> during sessions in Spring 2022. </a:t>
            </a:r>
          </a:p>
          <a:p>
            <a:pPr>
              <a:spcBef>
                <a:spcPts val="600"/>
              </a:spcBef>
            </a:pPr>
            <a:r>
              <a:rPr lang="en-US" sz="1400" dirty="0">
                <a:solidFill>
                  <a:schemeClr val="tx1"/>
                </a:solidFill>
                <a:effectLst/>
                <a:latin typeface="Arial" panose="020B0604020202020204" pitchFamily="34" charset="0"/>
                <a:ea typeface="Calibri" panose="020F0502020204030204" pitchFamily="34" charset="0"/>
              </a:rPr>
              <a:t>The design of the modernized DFAA program has taken into account recommendations made by the panel, as well as considerations raised by NIOs regarding gaps that exist, including funding for items of cultural significance, the challenges of recovery in the north and remote areas, as well as funding gaps between the DFAA and other disaster recovery programs such as the Emergency Management Assistance program (EMAP). </a:t>
            </a:r>
          </a:p>
          <a:p>
            <a:pPr>
              <a:spcBef>
                <a:spcPts val="600"/>
              </a:spcBef>
            </a:pPr>
            <a:r>
              <a:rPr lang="en-US" sz="1400" dirty="0">
                <a:solidFill>
                  <a:schemeClr val="tx1"/>
                </a:solidFill>
                <a:effectLst/>
                <a:latin typeface="Arial" panose="020B0604020202020204" pitchFamily="34" charset="0"/>
                <a:ea typeface="Calibri" panose="020F0502020204030204" pitchFamily="34" charset="0"/>
              </a:rPr>
              <a:t>PS is continuing to participate in ongoing conversations with </a:t>
            </a:r>
            <a:r>
              <a:rPr lang="en-US" sz="1400" dirty="0">
                <a:solidFill>
                  <a:schemeClr val="tx1"/>
                </a:solidFill>
                <a:latin typeface="Arial" panose="020B0604020202020204" pitchFamily="34" charset="0"/>
                <a:ea typeface="Calibri" panose="020F0502020204030204" pitchFamily="34" charset="0"/>
              </a:rPr>
              <a:t>ISC</a:t>
            </a:r>
            <a:r>
              <a:rPr lang="en-US" sz="1400" dirty="0">
                <a:solidFill>
                  <a:schemeClr val="tx1"/>
                </a:solidFill>
                <a:effectLst/>
                <a:latin typeface="Arial" panose="020B0604020202020204" pitchFamily="34" charset="0"/>
                <a:ea typeface="Calibri" panose="020F0502020204030204" pitchFamily="34" charset="0"/>
              </a:rPr>
              <a:t>, </a:t>
            </a:r>
            <a:r>
              <a:rPr lang="en-US" sz="1400" dirty="0">
                <a:solidFill>
                  <a:schemeClr val="tx1"/>
                </a:solidFill>
                <a:latin typeface="Arial" panose="020B0604020202020204" pitchFamily="34" charset="0"/>
                <a:ea typeface="Calibri" panose="020F0502020204030204" pitchFamily="34" charset="0"/>
              </a:rPr>
              <a:t>CIRNAC</a:t>
            </a:r>
            <a:r>
              <a:rPr lang="en-US" sz="1400" dirty="0">
                <a:solidFill>
                  <a:schemeClr val="tx1"/>
                </a:solidFill>
                <a:effectLst/>
                <a:latin typeface="Arial" panose="020B0604020202020204" pitchFamily="34" charset="0"/>
                <a:ea typeface="Calibri" panose="020F0502020204030204" pitchFamily="34" charset="0"/>
              </a:rPr>
              <a:t>, NIOs, and PTs to ensure there can be better alignment with EM and recovery programs that directly support First Nations communities.</a:t>
            </a:r>
            <a:r>
              <a:rPr lang="en-US" sz="1400" dirty="0">
                <a:solidFill>
                  <a:schemeClr val="tx1"/>
                </a:solidFill>
                <a:latin typeface="Arial" panose="020B0604020202020204" pitchFamily="34" charset="0"/>
                <a:ea typeface="Calibri" panose="020F0502020204030204" pitchFamily="34" charset="0"/>
              </a:rPr>
              <a:t> </a:t>
            </a:r>
          </a:p>
          <a:p>
            <a:pPr marL="0" indent="0">
              <a:spcBef>
                <a:spcPts val="600"/>
              </a:spcBef>
              <a:buNone/>
            </a:pPr>
            <a:endParaRPr lang="en-US" sz="1400" dirty="0">
              <a:solidFill>
                <a:schemeClr val="tx1"/>
              </a:solidFill>
              <a:effectLst/>
              <a:latin typeface="Arial" panose="020B0604020202020204" pitchFamily="34" charset="0"/>
              <a:ea typeface="Calibri" panose="020F0502020204030204" pitchFamily="34" charset="0"/>
            </a:endParaRPr>
          </a:p>
          <a:p>
            <a:pPr>
              <a:spcBef>
                <a:spcPts val="600"/>
              </a:spcBef>
            </a:pPr>
            <a:endParaRPr lang="en-US" sz="1400" b="1" dirty="0">
              <a:solidFill>
                <a:srgbClr val="FF0000"/>
              </a:solidFill>
              <a:latin typeface="Arial" panose="020B0604020202020204" pitchFamily="34" charset="0"/>
              <a:ea typeface="Calibri" panose="020F0502020204030204" pitchFamily="34" charset="0"/>
            </a:endParaRPr>
          </a:p>
          <a:p>
            <a:endParaRPr lang="en-US" dirty="0">
              <a:latin typeface="Arial" panose="020B0604020202020204" pitchFamily="34" charset="0"/>
            </a:endParaRPr>
          </a:p>
        </p:txBody>
      </p:sp>
      <p:sp>
        <p:nvSpPr>
          <p:cNvPr id="3" name="Title 2">
            <a:extLst>
              <a:ext uri="{FF2B5EF4-FFF2-40B4-BE49-F238E27FC236}">
                <a16:creationId xmlns:a16="http://schemas.microsoft.com/office/drawing/2014/main" id="{B2F55A52-221E-4E94-89C0-261ACA20B0BF}"/>
              </a:ext>
            </a:extLst>
          </p:cNvPr>
          <p:cNvSpPr>
            <a:spLocks noGrp="1"/>
          </p:cNvSpPr>
          <p:nvPr>
            <p:ph type="title"/>
          </p:nvPr>
        </p:nvSpPr>
        <p:spPr>
          <a:xfrm>
            <a:off x="304800" y="1154974"/>
            <a:ext cx="8229600" cy="457200"/>
          </a:xfrm>
        </p:spPr>
        <p:txBody>
          <a:bodyPr/>
          <a:lstStyle/>
          <a:p>
            <a:r>
              <a:rPr lang="en-US" sz="2000" b="1" dirty="0">
                <a:solidFill>
                  <a:schemeClr val="tx1"/>
                </a:solidFill>
                <a:latin typeface="Arial" panose="020B0604020202020204" pitchFamily="34" charset="0"/>
              </a:rPr>
              <a:t>Disaster Financial Assistance Arrangements Modernization </a:t>
            </a:r>
            <a:br>
              <a:rPr lang="en-US" sz="2000" b="1" dirty="0">
                <a:solidFill>
                  <a:schemeClr val="tx1"/>
                </a:solidFill>
                <a:latin typeface="Arial" panose="020B0604020202020204" pitchFamily="34" charset="0"/>
              </a:rPr>
            </a:br>
            <a:endParaRPr lang="en-US" sz="20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333269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2E8EDA-3685-468D-BB97-B1DC89747EB1}"/>
              </a:ext>
            </a:extLst>
          </p:cNvPr>
          <p:cNvSpPr>
            <a:spLocks noGrp="1"/>
          </p:cNvSpPr>
          <p:nvPr>
            <p:ph idx="1"/>
          </p:nvPr>
        </p:nvSpPr>
        <p:spPr>
          <a:xfrm>
            <a:off x="304800" y="1200150"/>
            <a:ext cx="7620000" cy="3429000"/>
          </a:xfrm>
        </p:spPr>
        <p:txBody>
          <a:bodyPr anchor="t"/>
          <a:lstStyle/>
          <a:p>
            <a:pPr marL="0" indent="0">
              <a:spcBef>
                <a:spcPts val="200"/>
              </a:spcBef>
              <a:buNone/>
            </a:pPr>
            <a:r>
              <a:rPr lang="en-US" sz="2000" b="1" dirty="0">
                <a:solidFill>
                  <a:schemeClr val="tx1"/>
                </a:solidFill>
                <a:latin typeface="Arial" panose="020B0604020202020204" pitchFamily="34" charset="0"/>
              </a:rPr>
              <a:t>Civilian Response</a:t>
            </a:r>
          </a:p>
          <a:p>
            <a:pPr>
              <a:spcBef>
                <a:spcPts val="200"/>
              </a:spcBef>
            </a:pPr>
            <a:endParaRPr lang="en-US" sz="1300" dirty="0">
              <a:solidFill>
                <a:schemeClr val="tx1"/>
              </a:solidFill>
              <a:latin typeface="Arial" panose="020B0604020202020204" pitchFamily="34" charset="0"/>
              <a:ea typeface="Calibri" panose="020F0502020204030204" pitchFamily="34" charset="0"/>
            </a:endParaRPr>
          </a:p>
          <a:p>
            <a:pPr>
              <a:spcBef>
                <a:spcPts val="200"/>
              </a:spcBef>
            </a:pPr>
            <a:r>
              <a:rPr lang="en-US" sz="1750" dirty="0">
                <a:solidFill>
                  <a:schemeClr val="tx1"/>
                </a:solidFill>
                <a:latin typeface="Arial" panose="020B0604020202020204" pitchFamily="34" charset="0"/>
                <a:ea typeface="Calibri" panose="020F0502020204030204" pitchFamily="34" charset="0"/>
              </a:rPr>
              <a:t>PS is completing EM partner engagements on civilian response with the goal of assessing current capacities, sharing views on capacity gaps, and gathering perspectives on how to strengthen the contribution of the civil society sector. </a:t>
            </a:r>
          </a:p>
          <a:p>
            <a:pPr>
              <a:spcBef>
                <a:spcPts val="200"/>
              </a:spcBef>
            </a:pPr>
            <a:r>
              <a:rPr lang="en-US" sz="1750" dirty="0">
                <a:solidFill>
                  <a:schemeClr val="tx1"/>
                </a:solidFill>
                <a:latin typeface="Arial" panose="020B0604020202020204" pitchFamily="34" charset="0"/>
                <a:ea typeface="Calibri" panose="020F0502020204030204" pitchFamily="34" charset="0"/>
              </a:rPr>
              <a:t>PS has discussed approaches to engagement with NIOs.</a:t>
            </a:r>
          </a:p>
          <a:p>
            <a:pPr>
              <a:spcBef>
                <a:spcPts val="200"/>
              </a:spcBef>
            </a:pPr>
            <a:r>
              <a:rPr lang="en-US" sz="1750" dirty="0">
                <a:solidFill>
                  <a:schemeClr val="tx1"/>
                </a:solidFill>
                <a:latin typeface="Arial" panose="020B0604020202020204" pitchFamily="34" charset="0"/>
                <a:ea typeface="Calibri" panose="020F0502020204030204" pitchFamily="34" charset="0"/>
              </a:rPr>
              <a:t>Indigenous organizations have been invited to attend regional roundtables and the national roundtable.</a:t>
            </a:r>
          </a:p>
          <a:p>
            <a:pPr>
              <a:spcBef>
                <a:spcPts val="200"/>
              </a:spcBef>
            </a:pPr>
            <a:r>
              <a:rPr lang="en-US" sz="1750" dirty="0">
                <a:solidFill>
                  <a:schemeClr val="tx1"/>
                </a:solidFill>
                <a:latin typeface="Arial" panose="020B0604020202020204" pitchFamily="34" charset="0"/>
                <a:ea typeface="Calibri" panose="020F0502020204030204" pitchFamily="34" charset="0"/>
              </a:rPr>
              <a:t>Individuals and organizations engaged in EM can also submit feedback via email.</a:t>
            </a:r>
          </a:p>
          <a:p>
            <a:pPr marL="0" indent="0">
              <a:buNone/>
            </a:pPr>
            <a:endParaRPr lang="en-US" dirty="0">
              <a:latin typeface="Arial" panose="020B0604020202020204" pitchFamily="34" charset="0"/>
            </a:endParaRPr>
          </a:p>
        </p:txBody>
      </p:sp>
    </p:spTree>
    <p:extLst>
      <p:ext uri="{BB962C8B-B14F-4D97-AF65-F5344CB8AC3E}">
        <p14:creationId xmlns:p14="http://schemas.microsoft.com/office/powerpoint/2010/main" val="3681716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AAAFEF-D8D6-4FD2-B9EE-15DC9B120F90}"/>
              </a:ext>
            </a:extLst>
          </p:cNvPr>
          <p:cNvSpPr>
            <a:spLocks noGrp="1"/>
          </p:cNvSpPr>
          <p:nvPr>
            <p:ph idx="1"/>
          </p:nvPr>
        </p:nvSpPr>
        <p:spPr>
          <a:xfrm>
            <a:off x="457200" y="1733550"/>
            <a:ext cx="7848600" cy="3048000"/>
          </a:xfrm>
        </p:spPr>
        <p:txBody>
          <a:bodyPr/>
          <a:lstStyle/>
          <a:p>
            <a:pPr>
              <a:spcBef>
                <a:spcPts val="200"/>
              </a:spcBef>
            </a:pPr>
            <a:r>
              <a:rPr lang="en-US" sz="1450" dirty="0">
                <a:solidFill>
                  <a:schemeClr val="tx1"/>
                </a:solidFill>
                <a:effectLst/>
                <a:latin typeface="Arial" panose="020B0604020202020204" pitchFamily="34" charset="0"/>
                <a:ea typeface="Calibri" panose="020F0502020204030204" pitchFamily="34" charset="0"/>
              </a:rPr>
              <a:t>Following the Budget 2023 announcement, PS is aiming to stand-up a low-cost flood insurance program, consisting of a federal reinsurance product and affordability subsidy, aimed at protecting households at high-risk of flooding and without access to adequate insurance. </a:t>
            </a:r>
          </a:p>
          <a:p>
            <a:pPr>
              <a:spcBef>
                <a:spcPts val="200"/>
              </a:spcBef>
            </a:pPr>
            <a:r>
              <a:rPr lang="en-US" sz="1450" dirty="0">
                <a:solidFill>
                  <a:schemeClr val="tx1"/>
                </a:solidFill>
                <a:effectLst/>
                <a:latin typeface="Arial" panose="020B0604020202020204" pitchFamily="34" charset="0"/>
                <a:ea typeface="Calibri" panose="020F0502020204030204" pitchFamily="34" charset="0"/>
              </a:rPr>
              <a:t>In collaboration with ISC and CIRNAC, PS and the Canada Mortgage and Housing Corporation (CMHC) aim to build on existing relationships through regional offices with communities that have previously been impacted by frequent and severe flooding events.</a:t>
            </a:r>
          </a:p>
          <a:p>
            <a:pPr>
              <a:spcBef>
                <a:spcPts val="200"/>
              </a:spcBef>
            </a:pPr>
            <a:r>
              <a:rPr lang="en-US" sz="1450" dirty="0">
                <a:solidFill>
                  <a:schemeClr val="tx1"/>
                </a:solidFill>
                <a:effectLst/>
                <a:latin typeface="Arial" panose="020B0604020202020204" pitchFamily="34" charset="0"/>
                <a:ea typeface="Calibri" panose="020F0502020204030204" pitchFamily="34" charset="0"/>
              </a:rPr>
              <a:t>ISC, CIRNAC, PS, and CMHC seek to learn more about how the low-cost flood insurance program, as proposed, may be adapted by ISC and CMHC to better serve on-reserve communities. </a:t>
            </a:r>
          </a:p>
          <a:p>
            <a:pPr>
              <a:spcBef>
                <a:spcPts val="200"/>
              </a:spcBef>
            </a:pPr>
            <a:r>
              <a:rPr lang="en-US" sz="1450" dirty="0">
                <a:solidFill>
                  <a:schemeClr val="tx1"/>
                </a:solidFill>
                <a:effectLst/>
                <a:latin typeface="Arial" panose="020B0604020202020204" pitchFamily="34" charset="0"/>
                <a:ea typeface="Calibri" panose="020F0502020204030204" pitchFamily="34" charset="0"/>
              </a:rPr>
              <a:t>To this end, PS </a:t>
            </a:r>
            <a:r>
              <a:rPr lang="en-US" sz="1450" dirty="0">
                <a:solidFill>
                  <a:schemeClr val="tx1"/>
                </a:solidFill>
                <a:latin typeface="Arial" panose="020B0604020202020204" pitchFamily="34" charset="0"/>
                <a:ea typeface="Calibri" panose="020F0502020204030204" pitchFamily="34" charset="0"/>
              </a:rPr>
              <a:t>is in</a:t>
            </a:r>
            <a:r>
              <a:rPr lang="en-US" sz="1450" dirty="0">
                <a:solidFill>
                  <a:schemeClr val="tx1"/>
                </a:solidFill>
                <a:effectLst/>
                <a:latin typeface="Arial" panose="020B0604020202020204" pitchFamily="34" charset="0"/>
                <a:ea typeface="Calibri" panose="020F0502020204030204" pitchFamily="34" charset="0"/>
              </a:rPr>
              <a:t> partnership with ISC, </a:t>
            </a:r>
            <a:r>
              <a:rPr lang="en-US" sz="1450" dirty="0">
                <a:solidFill>
                  <a:schemeClr val="tx1"/>
                </a:solidFill>
                <a:latin typeface="Arial" panose="020B0604020202020204" pitchFamily="34" charset="0"/>
                <a:ea typeface="Calibri" panose="020F0502020204030204" pitchFamily="34" charset="0"/>
              </a:rPr>
              <a:t>CIRNAC</a:t>
            </a:r>
            <a:r>
              <a:rPr lang="en-US" sz="1450" dirty="0">
                <a:solidFill>
                  <a:schemeClr val="tx1"/>
                </a:solidFill>
                <a:effectLst/>
                <a:latin typeface="Arial" panose="020B0604020202020204" pitchFamily="34" charset="0"/>
                <a:ea typeface="Calibri" panose="020F0502020204030204" pitchFamily="34" charset="0"/>
              </a:rPr>
              <a:t>, and CMHC to initiate technical-level conversations with on-reserve representatives in the coming weeks.</a:t>
            </a:r>
            <a:endParaRPr lang="en-US" sz="1450" dirty="0">
              <a:solidFill>
                <a:schemeClr val="tx1"/>
              </a:solidFill>
              <a:latin typeface="Arial" panose="020B0604020202020204" pitchFamily="34" charset="0"/>
              <a:ea typeface="Calibri" panose="020F0502020204030204" pitchFamily="34" charset="0"/>
            </a:endParaRPr>
          </a:p>
          <a:p>
            <a:endParaRPr lang="en-CA" dirty="0"/>
          </a:p>
        </p:txBody>
      </p:sp>
      <p:sp>
        <p:nvSpPr>
          <p:cNvPr id="3" name="Title 2">
            <a:extLst>
              <a:ext uri="{FF2B5EF4-FFF2-40B4-BE49-F238E27FC236}">
                <a16:creationId xmlns:a16="http://schemas.microsoft.com/office/drawing/2014/main" id="{E6E27752-2626-43BD-924A-9CC517A7A115}"/>
              </a:ext>
            </a:extLst>
          </p:cNvPr>
          <p:cNvSpPr>
            <a:spLocks noGrp="1"/>
          </p:cNvSpPr>
          <p:nvPr>
            <p:ph type="title"/>
          </p:nvPr>
        </p:nvSpPr>
        <p:spPr>
          <a:xfrm>
            <a:off x="457200" y="1304925"/>
            <a:ext cx="8229600" cy="857250"/>
          </a:xfrm>
        </p:spPr>
        <p:txBody>
          <a:bodyPr/>
          <a:lstStyle/>
          <a:p>
            <a:r>
              <a:rPr lang="en-US" sz="2000" b="1" dirty="0">
                <a:solidFill>
                  <a:schemeClr val="tx1"/>
                </a:solidFill>
                <a:effectLst/>
                <a:latin typeface="Arial" panose="020B0604020202020204" pitchFamily="34" charset="0"/>
                <a:ea typeface="Calibri" panose="020F0502020204030204" pitchFamily="34" charset="0"/>
              </a:rPr>
              <a:t>Flood Insurance</a:t>
            </a:r>
            <a:br>
              <a:rPr lang="en-US" sz="3600" b="1" dirty="0">
                <a:solidFill>
                  <a:schemeClr val="tx1"/>
                </a:solidFill>
                <a:effectLst/>
                <a:latin typeface="Arial" panose="020B0604020202020204" pitchFamily="34" charset="0"/>
                <a:ea typeface="Calibri" panose="020F0502020204030204" pitchFamily="34" charset="0"/>
              </a:rPr>
            </a:br>
            <a:endParaRPr lang="en-CA" dirty="0"/>
          </a:p>
        </p:txBody>
      </p:sp>
    </p:spTree>
    <p:extLst>
      <p:ext uri="{BB962C8B-B14F-4D97-AF65-F5344CB8AC3E}">
        <p14:creationId xmlns:p14="http://schemas.microsoft.com/office/powerpoint/2010/main" val="56136411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14F5DB9F0EFB438838633D3D3C15B8" ma:contentTypeVersion="16" ma:contentTypeDescription="Create a new document." ma:contentTypeScope="" ma:versionID="1b15e146dd7714f2d5dcf18563929c34">
  <xsd:schema xmlns:xsd="http://www.w3.org/2001/XMLSchema" xmlns:xs="http://www.w3.org/2001/XMLSchema" xmlns:p="http://schemas.microsoft.com/office/2006/metadata/properties" xmlns:ns2="40cc7fa8-84e5-448e-ae7a-47e8d4996491" xmlns:ns3="b559b0e0-9212-46a0-b3de-39b777f81522" targetNamespace="http://schemas.microsoft.com/office/2006/metadata/properties" ma:root="true" ma:fieldsID="27e97a9b6377789299bdb8fc26e42c2e" ns2:_="" ns3:_="">
    <xsd:import namespace="40cc7fa8-84e5-448e-ae7a-47e8d4996491"/>
    <xsd:import namespace="b559b0e0-9212-46a0-b3de-39b777f81522"/>
    <xsd:element name="properties">
      <xsd:complexType>
        <xsd:sequence>
          <xsd:element name="documentManagement">
            <xsd:complexType>
              <xsd:all>
                <xsd:element ref="ns2:Polaris_x0023_" minOccurs="0"/>
                <xsd:element ref="ns2:Opportunity_x0023_" minOccurs="0"/>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c7fa8-84e5-448e-ae7a-47e8d4996491" elementFormDefault="qualified">
    <xsd:import namespace="http://schemas.microsoft.com/office/2006/documentManagement/types"/>
    <xsd:import namespace="http://schemas.microsoft.com/office/infopath/2007/PartnerControls"/>
    <xsd:element name="Polaris_x0023_" ma:index="8" nillable="true" ma:displayName="Polaris #" ma:format="Dropdown" ma:internalName="Polaris_x0023_">
      <xsd:simpleType>
        <xsd:restriction base="dms:Note">
          <xsd:maxLength value="255"/>
        </xsd:restriction>
      </xsd:simpleType>
    </xsd:element>
    <xsd:element name="Opportunity_x0023_" ma:index="9" nillable="true" ma:displayName="Opportunity #" ma:format="Dropdown" ma:internalName="Opportunity_x0023_">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3b7034-6acb-4a3b-925f-eb080a5d509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59b0e0-9212-46a0-b3de-39b777f81522"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da357cf-8b75-474a-aa06-0e764647acb3}" ma:internalName="TaxCatchAll" ma:showField="CatchAllData" ma:web="b559b0e0-9212-46a0-b3de-39b777f815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laris_x0023_ xmlns="40cc7fa8-84e5-448e-ae7a-47e8d4996491" xsi:nil="true"/>
    <lcf76f155ced4ddcb4097134ff3c332f xmlns="40cc7fa8-84e5-448e-ae7a-47e8d4996491">
      <Terms xmlns="http://schemas.microsoft.com/office/infopath/2007/PartnerControls"/>
    </lcf76f155ced4ddcb4097134ff3c332f>
    <TaxCatchAll xmlns="b559b0e0-9212-46a0-b3de-39b777f81522" xsi:nil="true"/>
    <Opportunity_x0023_ xmlns="40cc7fa8-84e5-448e-ae7a-47e8d4996491" xsi:nil="true"/>
  </documentManagement>
</p:properties>
</file>

<file path=customXml/itemProps1.xml><?xml version="1.0" encoding="utf-8"?>
<ds:datastoreItem xmlns:ds="http://schemas.openxmlformats.org/officeDocument/2006/customXml" ds:itemID="{70C07C5C-BE4F-476F-B1A3-D3DC7AA56D1B}"/>
</file>

<file path=customXml/itemProps2.xml><?xml version="1.0" encoding="utf-8"?>
<ds:datastoreItem xmlns:ds="http://schemas.openxmlformats.org/officeDocument/2006/customXml" ds:itemID="{BB2B3DA9-FE08-4852-8AFE-933C6F1A1B6D}"/>
</file>

<file path=customXml/itemProps3.xml><?xml version="1.0" encoding="utf-8"?>
<ds:datastoreItem xmlns:ds="http://schemas.openxmlformats.org/officeDocument/2006/customXml" ds:itemID="{0ED60B30-47C5-4024-A96C-670EC0A250F6}"/>
</file>

<file path=docProps/app.xml><?xml version="1.0" encoding="utf-8"?>
<Properties xmlns="http://schemas.openxmlformats.org/officeDocument/2006/extended-properties" xmlns:vt="http://schemas.openxmlformats.org/officeDocument/2006/docPropsVTypes">
  <Template/>
  <TotalTime>8133</TotalTime>
  <Words>2492</Words>
  <Application>Microsoft Office PowerPoint</Application>
  <PresentationFormat>On-screen Show (16:9)</PresentationFormat>
  <Paragraphs>141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Custom Design</vt:lpstr>
      <vt:lpstr>Public Safety Canada’s  EM Priorities and Initiatives </vt:lpstr>
      <vt:lpstr>Overview</vt:lpstr>
      <vt:lpstr>Public Safety Canada's Mandate</vt:lpstr>
      <vt:lpstr>Work with NIOs</vt:lpstr>
      <vt:lpstr>Recent Initiatives</vt:lpstr>
      <vt:lpstr>National Risk Profile</vt:lpstr>
      <vt:lpstr>Disaster Financial Assistance Arrangements Modernization  </vt:lpstr>
      <vt:lpstr>PowerPoint Presentation</vt:lpstr>
      <vt:lpstr>Flood Insurance </vt:lpstr>
      <vt:lpstr>PowerPoint Presentation</vt:lpstr>
    </vt:vector>
  </TitlesOfParts>
  <Company>PS-SP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Muise</dc:creator>
  <cp:lastModifiedBy>Foster-Sanchez, Maia (she, her | elle, la)</cp:lastModifiedBy>
  <cp:revision>217</cp:revision>
  <cp:lastPrinted>2024-02-09T18:08:52Z</cp:lastPrinted>
  <dcterms:created xsi:type="dcterms:W3CDTF">2016-10-05T13:43:32Z</dcterms:created>
  <dcterms:modified xsi:type="dcterms:W3CDTF">2024-02-27T16:17:18Z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-1478241370</vt:i4>
  </property>
  <property fmtid="{D5CDD505-2E9C-101B-9397-08002B2CF9AE}" pid="4" name="_EmailSubject">
    <vt:lpwstr>Important Speaker Reminders - AFN's EM Forum (March 5-7, 2024)</vt:lpwstr>
  </property>
  <property fmtid="{D5CDD505-2E9C-101B-9397-08002B2CF9AE}" pid="5" name="_AuthorEmail">
    <vt:lpwstr>Kenza.El-Bied@ps-sp.gc.ca</vt:lpwstr>
  </property>
  <property fmtid="{D5CDD505-2E9C-101B-9397-08002B2CF9AE}" pid="6" name="_AuthorEmailDisplayName">
    <vt:lpwstr>El Bied, Kenza (she, her | elle, la)</vt:lpwstr>
  </property>
  <property fmtid="{D5CDD505-2E9C-101B-9397-08002B2CF9AE}" pid="7" name="_PreviousAdHocReviewCycleID">
    <vt:i4>2111250328</vt:i4>
  </property>
  <property fmtid="{D5CDD505-2E9C-101B-9397-08002B2CF9AE}" pid="8" name="MSIP_Label_1dc9ef4b-740a-42cb-ab8b-01034c2f2fff_Enabled">
    <vt:lpwstr>true</vt:lpwstr>
  </property>
  <property fmtid="{D5CDD505-2E9C-101B-9397-08002B2CF9AE}" pid="9" name="MSIP_Label_1dc9ef4b-740a-42cb-ab8b-01034c2f2fff_SetDate">
    <vt:lpwstr>2024-02-19T23:54:18Z</vt:lpwstr>
  </property>
  <property fmtid="{D5CDD505-2E9C-101B-9397-08002B2CF9AE}" pid="10" name="MSIP_Label_1dc9ef4b-740a-42cb-ab8b-01034c2f2fff_Method">
    <vt:lpwstr>Privileged</vt:lpwstr>
  </property>
  <property fmtid="{D5CDD505-2E9C-101B-9397-08002B2CF9AE}" pid="11" name="MSIP_Label_1dc9ef4b-740a-42cb-ab8b-01034c2f2fff_Name">
    <vt:lpwstr>Standard Unclass-nonclass</vt:lpwstr>
  </property>
  <property fmtid="{D5CDD505-2E9C-101B-9397-08002B2CF9AE}" pid="12" name="MSIP_Label_1dc9ef4b-740a-42cb-ab8b-01034c2f2fff_SiteId">
    <vt:lpwstr>2d28dd40-a4f2-4317-a351-bc709c183c85</vt:lpwstr>
  </property>
  <property fmtid="{D5CDD505-2E9C-101B-9397-08002B2CF9AE}" pid="13" name="MSIP_Label_1dc9ef4b-740a-42cb-ab8b-01034c2f2fff_ActionId">
    <vt:lpwstr>b17c67f0-b317-4dcb-b529-948e971c8629</vt:lpwstr>
  </property>
  <property fmtid="{D5CDD505-2E9C-101B-9397-08002B2CF9AE}" pid="14" name="MSIP_Label_1dc9ef4b-740a-42cb-ab8b-01034c2f2fff_ContentBits">
    <vt:lpwstr>3</vt:lpwstr>
  </property>
  <property fmtid="{D5CDD505-2E9C-101B-9397-08002B2CF9AE}" pid="15" name="ContentTypeId">
    <vt:lpwstr>0x0101001C14F5DB9F0EFB438838633D3D3C15B8</vt:lpwstr>
  </property>
  <property fmtid="{D5CDD505-2E9C-101B-9397-08002B2CF9AE}" pid="16" name="MediaServiceImageTags">
    <vt:lpwstr/>
  </property>
</Properties>
</file>