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87" r:id="rId2"/>
    <p:sldId id="309" r:id="rId3"/>
    <p:sldId id="310" r:id="rId4"/>
    <p:sldId id="308" r:id="rId5"/>
    <p:sldId id="313" r:id="rId6"/>
    <p:sldId id="312" r:id="rId7"/>
    <p:sldId id="311" r:id="rId8"/>
    <p:sldId id="316" r:id="rId9"/>
    <p:sldId id="315" r:id="rId10"/>
    <p:sldId id="31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8" autoAdjust="0"/>
    <p:restoredTop sz="78692" autoAdjust="0"/>
  </p:normalViewPr>
  <p:slideViewPr>
    <p:cSldViewPr snapToGrid="0">
      <p:cViewPr varScale="1">
        <p:scale>
          <a:sx n="87" d="100"/>
          <a:sy n="87" d="100"/>
        </p:scale>
        <p:origin x="14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ha Carter" userId="3d503238-5caa-4c0b-9317-8199cb6bbb73" providerId="ADAL" clId="{0C137D41-07D4-44E4-92ED-42C3024F74C4}"/>
    <pc:docChg chg="undo custSel addSld delSld modSld">
      <pc:chgData name="Alisha Carter" userId="3d503238-5caa-4c0b-9317-8199cb6bbb73" providerId="ADAL" clId="{0C137D41-07D4-44E4-92ED-42C3024F74C4}" dt="2024-11-18T16:41:02.850" v="3311" actId="27636"/>
      <pc:docMkLst>
        <pc:docMk/>
      </pc:docMkLst>
      <pc:sldChg chg="modSp mod">
        <pc:chgData name="Alisha Carter" userId="3d503238-5caa-4c0b-9317-8199cb6bbb73" providerId="ADAL" clId="{0C137D41-07D4-44E4-92ED-42C3024F74C4}" dt="2024-11-14T19:46:47.318" v="193" actId="20577"/>
        <pc:sldMkLst>
          <pc:docMk/>
          <pc:sldMk cId="1959872030" sldId="262"/>
        </pc:sldMkLst>
        <pc:spChg chg="mod">
          <ac:chgData name="Alisha Carter" userId="3d503238-5caa-4c0b-9317-8199cb6bbb73" providerId="ADAL" clId="{0C137D41-07D4-44E4-92ED-42C3024F74C4}" dt="2024-11-14T19:46:47.318" v="193" actId="20577"/>
          <ac:spMkLst>
            <pc:docMk/>
            <pc:sldMk cId="1959872030" sldId="262"/>
            <ac:spMk id="4" creationId="{D84E7DD4-41D8-D1B5-5B85-D22C100D1862}"/>
          </ac:spMkLst>
        </pc:spChg>
      </pc:sldChg>
      <pc:sldChg chg="modSp mod">
        <pc:chgData name="Alisha Carter" userId="3d503238-5caa-4c0b-9317-8199cb6bbb73" providerId="ADAL" clId="{0C137D41-07D4-44E4-92ED-42C3024F74C4}" dt="2024-11-14T19:47:15.236" v="206" actId="20577"/>
        <pc:sldMkLst>
          <pc:docMk/>
          <pc:sldMk cId="2398405230" sldId="263"/>
        </pc:sldMkLst>
        <pc:spChg chg="mod">
          <ac:chgData name="Alisha Carter" userId="3d503238-5caa-4c0b-9317-8199cb6bbb73" providerId="ADAL" clId="{0C137D41-07D4-44E4-92ED-42C3024F74C4}" dt="2024-11-14T19:47:15.236" v="206" actId="20577"/>
          <ac:spMkLst>
            <pc:docMk/>
            <pc:sldMk cId="2398405230" sldId="263"/>
            <ac:spMk id="4" creationId="{303C6D0F-3AC0-3FCD-C7D1-173AC5D7596C}"/>
          </ac:spMkLst>
        </pc:spChg>
      </pc:sldChg>
      <pc:sldChg chg="modSp mod">
        <pc:chgData name="Alisha Carter" userId="3d503238-5caa-4c0b-9317-8199cb6bbb73" providerId="ADAL" clId="{0C137D41-07D4-44E4-92ED-42C3024F74C4}" dt="2024-11-18T16:36:34.032" v="3304" actId="20577"/>
        <pc:sldMkLst>
          <pc:docMk/>
          <pc:sldMk cId="3196658389" sldId="264"/>
        </pc:sldMkLst>
        <pc:spChg chg="mod">
          <ac:chgData name="Alisha Carter" userId="3d503238-5caa-4c0b-9317-8199cb6bbb73" providerId="ADAL" clId="{0C137D41-07D4-44E4-92ED-42C3024F74C4}" dt="2024-11-18T16:36:34.032" v="3304" actId="20577"/>
          <ac:spMkLst>
            <pc:docMk/>
            <pc:sldMk cId="3196658389" sldId="264"/>
            <ac:spMk id="3" creationId="{7D46E4C0-DAEB-ABBE-D719-4B1DA651C8BE}"/>
          </ac:spMkLst>
        </pc:spChg>
      </pc:sldChg>
      <pc:sldChg chg="modSp new mod">
        <pc:chgData name="Alisha Carter" userId="3d503238-5caa-4c0b-9317-8199cb6bbb73" providerId="ADAL" clId="{0C137D41-07D4-44E4-92ED-42C3024F74C4}" dt="2024-11-18T16:41:02.850" v="3311" actId="27636"/>
        <pc:sldMkLst>
          <pc:docMk/>
          <pc:sldMk cId="1339165017" sldId="265"/>
        </pc:sldMkLst>
        <pc:spChg chg="mod">
          <ac:chgData name="Alisha Carter" userId="3d503238-5caa-4c0b-9317-8199cb6bbb73" providerId="ADAL" clId="{0C137D41-07D4-44E4-92ED-42C3024F74C4}" dt="2024-11-18T15:43:02.404" v="740" actId="313"/>
          <ac:spMkLst>
            <pc:docMk/>
            <pc:sldMk cId="1339165017" sldId="265"/>
            <ac:spMk id="2" creationId="{A6F6395D-8790-F093-8D23-5189A5692BB6}"/>
          </ac:spMkLst>
        </pc:spChg>
        <pc:spChg chg="mod">
          <ac:chgData name="Alisha Carter" userId="3d503238-5caa-4c0b-9317-8199cb6bbb73" providerId="ADAL" clId="{0C137D41-07D4-44E4-92ED-42C3024F74C4}" dt="2024-11-18T16:41:02.850" v="3311" actId="27636"/>
          <ac:spMkLst>
            <pc:docMk/>
            <pc:sldMk cId="1339165017" sldId="265"/>
            <ac:spMk id="3" creationId="{57833CCB-B775-2BF0-9E94-2B325C7C3AF3}"/>
          </ac:spMkLst>
        </pc:spChg>
      </pc:sldChg>
      <pc:sldChg chg="modSp new del mod">
        <pc:chgData name="Alisha Carter" userId="3d503238-5caa-4c0b-9317-8199cb6bbb73" providerId="ADAL" clId="{0C137D41-07D4-44E4-92ED-42C3024F74C4}" dt="2024-11-18T16:03:55.813" v="1586" actId="2696"/>
        <pc:sldMkLst>
          <pc:docMk/>
          <pc:sldMk cId="2117299819" sldId="266"/>
        </pc:sldMkLst>
        <pc:spChg chg="mod">
          <ac:chgData name="Alisha Carter" userId="3d503238-5caa-4c0b-9317-8199cb6bbb73" providerId="ADAL" clId="{0C137D41-07D4-44E4-92ED-42C3024F74C4}" dt="2024-11-18T15:37:50.180" v="211"/>
          <ac:spMkLst>
            <pc:docMk/>
            <pc:sldMk cId="2117299819" sldId="266"/>
            <ac:spMk id="3" creationId="{315AAD1B-AB0A-3F01-32DE-C0D1A8342343}"/>
          </ac:spMkLst>
        </pc:spChg>
      </pc:sldChg>
      <pc:sldChg chg="modSp new mod">
        <pc:chgData name="Alisha Carter" userId="3d503238-5caa-4c0b-9317-8199cb6bbb73" providerId="ADAL" clId="{0C137D41-07D4-44E4-92ED-42C3024F74C4}" dt="2024-11-18T16:23:44.542" v="2638" actId="27636"/>
        <pc:sldMkLst>
          <pc:docMk/>
          <pc:sldMk cId="2429888178" sldId="266"/>
        </pc:sldMkLst>
        <pc:spChg chg="mod">
          <ac:chgData name="Alisha Carter" userId="3d503238-5caa-4c0b-9317-8199cb6bbb73" providerId="ADAL" clId="{0C137D41-07D4-44E4-92ED-42C3024F74C4}" dt="2024-11-18T16:04:16.091" v="1638" actId="20577"/>
          <ac:spMkLst>
            <pc:docMk/>
            <pc:sldMk cId="2429888178" sldId="266"/>
            <ac:spMk id="2" creationId="{316D6292-78A3-2247-5900-8C87A69E8272}"/>
          </ac:spMkLst>
        </pc:spChg>
        <pc:spChg chg="mod">
          <ac:chgData name="Alisha Carter" userId="3d503238-5caa-4c0b-9317-8199cb6bbb73" providerId="ADAL" clId="{0C137D41-07D4-44E4-92ED-42C3024F74C4}" dt="2024-11-18T16:23:44.542" v="2638" actId="27636"/>
          <ac:spMkLst>
            <pc:docMk/>
            <pc:sldMk cId="2429888178" sldId="266"/>
            <ac:spMk id="3" creationId="{3B408722-53A4-C122-61A8-AFCCB455069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81CBEC-0DBA-4317-B636-87B74F7278EF}" type="datetimeFigureOut">
              <a:rPr lang="en-CA" smtClean="0"/>
              <a:t>2024-11-28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2311A-2304-478B-9887-515B73B99494}" type="slidenum">
              <a:rPr lang="en-CA" smtClean="0"/>
              <a:t>‹#›</a:t>
            </a:fld>
            <a:endParaRPr lang="en-CA"/>
          </a:p>
        </p:txBody>
      </p:sp>
    </p:spTree>
    <p:extLst>
      <p:ext uri="{BB962C8B-B14F-4D97-AF65-F5344CB8AC3E}">
        <p14:creationId xmlns:p14="http://schemas.microsoft.com/office/powerpoint/2010/main" val="1185901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696A-6301-6E41-9057-9CBF74335DDC}"/>
              </a:ext>
            </a:extLst>
          </p:cNvPr>
          <p:cNvSpPr>
            <a:spLocks noGrp="1"/>
          </p:cNvSpPr>
          <p:nvPr>
            <p:ph type="ctrTitle"/>
          </p:nvPr>
        </p:nvSpPr>
        <p:spPr>
          <a:xfrm>
            <a:off x="1630742" y="2191053"/>
            <a:ext cx="8930516" cy="1792317"/>
          </a:xfrm>
          <a:prstGeom prst="rect">
            <a:avLst/>
          </a:prstGeom>
        </p:spPr>
        <p:txBody>
          <a:bodyPr anchor="t">
            <a:normAutofit/>
          </a:bodyPr>
          <a:lstStyle>
            <a:lvl1pPr algn="ctr">
              <a:defRPr sz="48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3DD500E4-F019-4A41-959E-2A00D475B735}"/>
              </a:ext>
            </a:extLst>
          </p:cNvPr>
          <p:cNvSpPr>
            <a:spLocks noGrp="1"/>
          </p:cNvSpPr>
          <p:nvPr>
            <p:ph type="subTitle" idx="1"/>
          </p:nvPr>
        </p:nvSpPr>
        <p:spPr>
          <a:xfrm>
            <a:off x="1666900" y="4180917"/>
            <a:ext cx="8894358" cy="1645920"/>
          </a:xfrm>
          <a:prstGeom prst="rect">
            <a:avLst/>
          </a:prstGeom>
        </p:spPr>
        <p:txBody>
          <a:bodyPr/>
          <a:lstStyle>
            <a:lvl1pPr marL="0" indent="0" algn="ctr">
              <a:buNone/>
              <a:defRPr sz="24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TextBox 3">
            <a:extLst>
              <a:ext uri="{FF2B5EF4-FFF2-40B4-BE49-F238E27FC236}">
                <a16:creationId xmlns:a16="http://schemas.microsoft.com/office/drawing/2014/main" id="{F4B020D6-F4A3-6FD2-03F1-80500AA09BF8}"/>
              </a:ext>
            </a:extLst>
          </p:cNvPr>
          <p:cNvSpPr txBox="1"/>
          <p:nvPr userDrawn="1"/>
        </p:nvSpPr>
        <p:spPr>
          <a:xfrm>
            <a:off x="12904342" y="1150706"/>
            <a:ext cx="184731" cy="369332"/>
          </a:xfrm>
          <a:prstGeom prst="rect">
            <a:avLst/>
          </a:prstGeom>
          <a:blipFill>
            <a:blip r:embed="rId3"/>
            <a:stretch>
              <a:fillRect/>
            </a:stretch>
          </a:blipFill>
        </p:spPr>
        <p:txBody>
          <a:bodyPr wrap="none" rtlCol="0">
            <a:spAutoFit/>
          </a:bodyPr>
          <a:lstStyle/>
          <a:p>
            <a:endParaRPr lang="en-US" dirty="0"/>
          </a:p>
        </p:txBody>
      </p:sp>
    </p:spTree>
    <p:extLst>
      <p:ext uri="{BB962C8B-B14F-4D97-AF65-F5344CB8AC3E}">
        <p14:creationId xmlns:p14="http://schemas.microsoft.com/office/powerpoint/2010/main" val="15797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201B27-2ACC-B74D-BAEA-16750FD1C1BC}"/>
              </a:ext>
            </a:extLst>
          </p:cNvPr>
          <p:cNvSpPr>
            <a:spLocks noGrp="1"/>
          </p:cNvSpPr>
          <p:nvPr>
            <p:ph type="title"/>
          </p:nvPr>
        </p:nvSpPr>
        <p:spPr>
          <a:xfrm>
            <a:off x="1126844" y="1906108"/>
            <a:ext cx="9336157" cy="578675"/>
          </a:xfrm>
          <a:prstGeom prst="rect">
            <a:avLst/>
          </a:prstGeom>
        </p:spPr>
        <p:txBody>
          <a:bodyPr/>
          <a:lstStyle>
            <a:lvl1pPr>
              <a:defRPr>
                <a:solidFill>
                  <a:srgbClr val="7030A0"/>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BBD5B45-79C6-794A-A91B-E6700DFFE600}"/>
              </a:ext>
            </a:extLst>
          </p:cNvPr>
          <p:cNvSpPr>
            <a:spLocks noGrp="1"/>
          </p:cNvSpPr>
          <p:nvPr>
            <p:ph idx="1"/>
          </p:nvPr>
        </p:nvSpPr>
        <p:spPr>
          <a:xfrm>
            <a:off x="1126844" y="2664170"/>
            <a:ext cx="9336158" cy="3692180"/>
          </a:xfrm>
          <a:prstGeom prst="rect">
            <a:avLst/>
          </a:prstGeom>
        </p:spPr>
        <p:txBody>
          <a:bodyPr/>
          <a:lstStyle>
            <a:lvl1pPr>
              <a:defRPr>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9BCB49F-DD27-DA44-B46B-39D43C5CFFF3}"/>
              </a:ext>
            </a:extLst>
          </p:cNvPr>
          <p:cNvSpPr>
            <a:spLocks noGrp="1"/>
          </p:cNvSpPr>
          <p:nvPr>
            <p:ph type="dt" sz="half" idx="10"/>
          </p:nvPr>
        </p:nvSpPr>
        <p:spPr>
          <a:xfrm>
            <a:off x="345830" y="6527297"/>
            <a:ext cx="2743200" cy="303395"/>
          </a:xfrm>
          <a:prstGeom prst="rect">
            <a:avLst/>
          </a:prstGeom>
        </p:spPr>
        <p:txBody>
          <a:bodyPr/>
          <a:lstStyle>
            <a:lvl1pPr>
              <a:defRPr sz="1400">
                <a:solidFill>
                  <a:schemeClr val="bg1">
                    <a:lumMod val="65000"/>
                  </a:schemeClr>
                </a:solidFill>
              </a:defRPr>
            </a:lvl1pPr>
          </a:lstStyle>
          <a:p>
            <a:fld id="{89BC028D-A9F7-9246-BAFC-9962E05A63FF}" type="datetimeFigureOut">
              <a:rPr lang="en-US" smtClean="0"/>
              <a:pPr/>
              <a:t>11/28/24</a:t>
            </a:fld>
            <a:endParaRPr lang="en-US" dirty="0"/>
          </a:p>
        </p:txBody>
      </p:sp>
      <p:sp>
        <p:nvSpPr>
          <p:cNvPr id="6" name="Slide Number Placeholder 5">
            <a:extLst>
              <a:ext uri="{FF2B5EF4-FFF2-40B4-BE49-F238E27FC236}">
                <a16:creationId xmlns:a16="http://schemas.microsoft.com/office/drawing/2014/main" id="{A24DFBFF-8F21-B549-9D66-180BB125757F}"/>
              </a:ext>
            </a:extLst>
          </p:cNvPr>
          <p:cNvSpPr>
            <a:spLocks noGrp="1"/>
          </p:cNvSpPr>
          <p:nvPr>
            <p:ph type="sldNum" sz="quarter" idx="12"/>
          </p:nvPr>
        </p:nvSpPr>
        <p:spPr>
          <a:xfrm>
            <a:off x="11035758" y="6527297"/>
            <a:ext cx="890798" cy="303395"/>
          </a:xfrm>
          <a:prstGeom prst="rect">
            <a:avLst/>
          </a:prstGeom>
        </p:spPr>
        <p:txBody>
          <a:bodyPr/>
          <a:lstStyle>
            <a:lvl1pPr>
              <a:defRPr sz="1400">
                <a:solidFill>
                  <a:schemeClr val="bg1">
                    <a:lumMod val="65000"/>
                  </a:schemeClr>
                </a:solidFill>
              </a:defRPr>
            </a:lvl1pPr>
          </a:lstStyle>
          <a:p>
            <a:fld id="{2D7D454D-B60B-7F4D-B729-57FAF81D773A}" type="slidenum">
              <a:rPr lang="en-US" smtClean="0"/>
              <a:pPr/>
              <a:t>‹#›</a:t>
            </a:fld>
            <a:endParaRPr lang="en-US" dirty="0"/>
          </a:p>
        </p:txBody>
      </p:sp>
    </p:spTree>
    <p:extLst>
      <p:ext uri="{BB962C8B-B14F-4D97-AF65-F5344CB8AC3E}">
        <p14:creationId xmlns:p14="http://schemas.microsoft.com/office/powerpoint/2010/main" val="31642842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1549547"/>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defTabSz="914400" rtl="0" eaLnBrk="1" latinLnBrk="0" hangingPunct="1">
        <a:lnSpc>
          <a:spcPct val="90000"/>
        </a:lnSpc>
        <a:spcBef>
          <a:spcPct val="0"/>
        </a:spcBef>
        <a:buNone/>
        <a:defRPr sz="4000" b="1" kern="1200">
          <a:solidFill>
            <a:schemeClr val="accent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06D3F58-DD18-194C-913A-D7030ECABA02}"/>
              </a:ext>
            </a:extLst>
          </p:cNvPr>
          <p:cNvSpPr>
            <a:spLocks noGrp="1"/>
          </p:cNvSpPr>
          <p:nvPr>
            <p:ph idx="1"/>
          </p:nvPr>
        </p:nvSpPr>
        <p:spPr>
          <a:xfrm>
            <a:off x="711797" y="2873447"/>
            <a:ext cx="10768405" cy="3984553"/>
          </a:xfrm>
        </p:spPr>
        <p:txBody>
          <a:bodyPr/>
          <a:lstStyle/>
          <a:p>
            <a:pPr marL="0" indent="0" algn="ctr">
              <a:buNone/>
            </a:pPr>
            <a:r>
              <a:rPr lang="en-US" sz="4800" b="1" dirty="0">
                <a:solidFill>
                  <a:schemeClr val="bg1"/>
                </a:solidFill>
                <a:latin typeface="Arial" panose="020B0604020202020204" pitchFamily="34" charset="0"/>
                <a:cs typeface="Arial" panose="020B0604020202020204" pitchFamily="34" charset="0"/>
              </a:rPr>
              <a:t>First Nations Citizenship Plenary</a:t>
            </a:r>
          </a:p>
          <a:p>
            <a:pPr marL="0" indent="0" algn="ctr">
              <a:buNone/>
            </a:pPr>
            <a:endParaRPr lang="en-US" sz="3000" dirty="0">
              <a:solidFill>
                <a:schemeClr val="accent2">
                  <a:lumMod val="75000"/>
                </a:schemeClr>
              </a:solidFill>
              <a:latin typeface="Arial" panose="020B0604020202020204" pitchFamily="34" charset="0"/>
              <a:cs typeface="Arial" panose="020B0604020202020204" pitchFamily="34" charset="0"/>
            </a:endParaRPr>
          </a:p>
          <a:p>
            <a:pPr marL="0" indent="0" algn="ctr">
              <a:buNone/>
            </a:pPr>
            <a:endParaRPr lang="en-US" sz="3000" dirty="0">
              <a:solidFill>
                <a:schemeClr val="accent2">
                  <a:lumMod val="75000"/>
                </a:schemeClr>
              </a:solidFill>
              <a:latin typeface="Arial" panose="020B0604020202020204" pitchFamily="34" charset="0"/>
              <a:cs typeface="Arial" panose="020B0604020202020204" pitchFamily="34" charset="0"/>
            </a:endParaRPr>
          </a:p>
          <a:p>
            <a:pPr marL="0" indent="0" algn="ctr">
              <a:buNone/>
            </a:pPr>
            <a:r>
              <a:rPr lang="en-US" sz="2400" dirty="0">
                <a:solidFill>
                  <a:schemeClr val="bg1"/>
                </a:solidFill>
                <a:latin typeface="Arial" panose="020B0604020202020204" pitchFamily="34" charset="0"/>
                <a:cs typeface="Arial" panose="020B0604020202020204" pitchFamily="34" charset="0"/>
              </a:rPr>
              <a:t>Natasha </a:t>
            </a:r>
            <a:r>
              <a:rPr lang="en-US" sz="2400" dirty="0" err="1">
                <a:solidFill>
                  <a:schemeClr val="bg1"/>
                </a:solidFill>
                <a:latin typeface="Arial" panose="020B0604020202020204" pitchFamily="34" charset="0"/>
                <a:cs typeface="Arial" panose="020B0604020202020204" pitchFamily="34" charset="0"/>
              </a:rPr>
              <a:t>Beedie</a:t>
            </a:r>
            <a:r>
              <a:rPr lang="en-US" sz="2400" dirty="0">
                <a:solidFill>
                  <a:schemeClr val="bg1"/>
                </a:solidFill>
                <a:latin typeface="Arial" panose="020B0604020202020204" pitchFamily="34" charset="0"/>
                <a:cs typeface="Arial" panose="020B0604020202020204" pitchFamily="34" charset="0"/>
              </a:rPr>
              <a:t>, Director of Rights and Governance</a:t>
            </a:r>
          </a:p>
          <a:p>
            <a:pPr marL="0" indent="0" algn="ctr">
              <a:buNone/>
            </a:pPr>
            <a:r>
              <a:rPr lang="en-US" sz="2400" dirty="0">
                <a:solidFill>
                  <a:schemeClr val="bg1"/>
                </a:solidFill>
                <a:latin typeface="Arial" panose="020B0604020202020204" pitchFamily="34" charset="0"/>
                <a:cs typeface="Arial" panose="020B0604020202020204" pitchFamily="34" charset="0"/>
              </a:rPr>
              <a:t>Aaron Asselstine, Acting Senior Director of Rights and Governance</a:t>
            </a:r>
          </a:p>
        </p:txBody>
      </p:sp>
    </p:spTree>
    <p:extLst>
      <p:ext uri="{BB962C8B-B14F-4D97-AF65-F5344CB8AC3E}">
        <p14:creationId xmlns:p14="http://schemas.microsoft.com/office/powerpoint/2010/main" val="1935795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CC3EE-673A-5F17-F769-8682230A4AD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B1BF99E-79A8-BB9F-6C0A-19A7FED7F66B}"/>
              </a:ext>
            </a:extLst>
          </p:cNvPr>
          <p:cNvSpPr>
            <a:spLocks noGrp="1"/>
          </p:cNvSpPr>
          <p:nvPr>
            <p:ph type="title"/>
          </p:nvPr>
        </p:nvSpPr>
        <p:spPr>
          <a:xfrm>
            <a:off x="1790522" y="1891360"/>
            <a:ext cx="9336157" cy="578675"/>
          </a:xfrm>
        </p:spPr>
        <p:txBody>
          <a:bodyPr/>
          <a:lstStyle/>
          <a:p>
            <a:r>
              <a:rPr lang="en-CA" sz="3600" dirty="0">
                <a:latin typeface="Arial" panose="020B0604020202020204" pitchFamily="34" charset="0"/>
                <a:cs typeface="Arial" panose="020B0604020202020204" pitchFamily="34" charset="0"/>
              </a:rPr>
              <a:t>Next</a:t>
            </a:r>
            <a:r>
              <a:rPr lang="en-CA" dirty="0">
                <a:latin typeface="Arial" panose="020B0604020202020204" pitchFamily="34" charset="0"/>
                <a:cs typeface="Arial" panose="020B0604020202020204" pitchFamily="34" charset="0"/>
              </a:rPr>
              <a:t> Steps</a:t>
            </a:r>
          </a:p>
        </p:txBody>
      </p:sp>
      <p:sp>
        <p:nvSpPr>
          <p:cNvPr id="3" name="Content Placeholder 2">
            <a:extLst>
              <a:ext uri="{FF2B5EF4-FFF2-40B4-BE49-F238E27FC236}">
                <a16:creationId xmlns:a16="http://schemas.microsoft.com/office/drawing/2014/main" id="{1F9D49C5-2E9F-4585-3458-C211B947CE7F}"/>
              </a:ext>
            </a:extLst>
          </p:cNvPr>
          <p:cNvSpPr>
            <a:spLocks noGrp="1"/>
          </p:cNvSpPr>
          <p:nvPr>
            <p:ph idx="1"/>
          </p:nvPr>
        </p:nvSpPr>
        <p:spPr>
          <a:xfrm>
            <a:off x="1790522" y="2649422"/>
            <a:ext cx="9336158" cy="3692180"/>
          </a:xfrm>
        </p:spPr>
        <p:txBody>
          <a:bodyPr/>
          <a:lstStyle/>
          <a:p>
            <a:pPr>
              <a:lnSpc>
                <a:spcPct val="100000"/>
              </a:lnSpc>
              <a:buClr>
                <a:srgbClr val="F18B35"/>
              </a:buClr>
            </a:pPr>
            <a:r>
              <a:rPr lang="en-US" sz="2200" dirty="0">
                <a:latin typeface="Arial" panose="020B0604020202020204" pitchFamily="34" charset="0"/>
                <a:cs typeface="Arial" panose="020B0604020202020204" pitchFamily="34" charset="0"/>
              </a:rPr>
              <a:t>The AFN continues to monitor Bill C-38 and has called on the Government of Canada to provide adequate resources to all First Nations to engage with their community members.</a:t>
            </a:r>
          </a:p>
          <a:p>
            <a:pPr>
              <a:lnSpc>
                <a:spcPct val="100000"/>
              </a:lnSpc>
              <a:buClr>
                <a:srgbClr val="F18B35"/>
              </a:buClr>
            </a:pPr>
            <a:r>
              <a:rPr lang="en-CA" sz="2200" dirty="0">
                <a:latin typeface="Arial" panose="020B0604020202020204" pitchFamily="34" charset="0"/>
                <a:cs typeface="Arial" panose="020B0604020202020204" pitchFamily="34" charset="0"/>
              </a:rPr>
              <a:t>The AFN is will continue to advocate for the removal of gender-based discrimination in the Indian Act, and removal of two generation cut-off of status for registration.  </a:t>
            </a:r>
          </a:p>
          <a:p>
            <a:pPr>
              <a:lnSpc>
                <a:spcPct val="100000"/>
              </a:lnSpc>
              <a:buClr>
                <a:srgbClr val="F18B35"/>
              </a:buClr>
            </a:pPr>
            <a:r>
              <a:rPr lang="en-CA" sz="2200" dirty="0">
                <a:latin typeface="Arial" panose="020B0604020202020204" pitchFamily="34" charset="0"/>
                <a:cs typeface="Arial" panose="020B0604020202020204" pitchFamily="34" charset="0"/>
              </a:rPr>
              <a:t>The AFN will work with Canada to implement the UNDA APMs related to citizenship and to provide adequate and sustainable funding for First Nations to support self-determination over citizenship.</a:t>
            </a:r>
          </a:p>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8554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F431F-2D16-A7B1-9011-EE030561979B}"/>
              </a:ext>
            </a:extLst>
          </p:cNvPr>
          <p:cNvSpPr>
            <a:spLocks noGrp="1"/>
          </p:cNvSpPr>
          <p:nvPr>
            <p:ph type="title"/>
          </p:nvPr>
        </p:nvSpPr>
        <p:spPr>
          <a:xfrm>
            <a:off x="1716780" y="1935604"/>
            <a:ext cx="9336157" cy="578675"/>
          </a:xfrm>
        </p:spPr>
        <p:txBody>
          <a:bodyPr/>
          <a:lstStyle/>
          <a:p>
            <a:r>
              <a:rPr lang="en-CA" sz="3600" dirty="0">
                <a:latin typeface="Arial" panose="020B0604020202020204" pitchFamily="34" charset="0"/>
                <a:cs typeface="Arial" panose="020B0604020202020204" pitchFamily="34" charset="0"/>
              </a:rPr>
              <a:t>Background</a:t>
            </a:r>
          </a:p>
        </p:txBody>
      </p:sp>
      <p:sp>
        <p:nvSpPr>
          <p:cNvPr id="3" name="Content Placeholder 2">
            <a:extLst>
              <a:ext uri="{FF2B5EF4-FFF2-40B4-BE49-F238E27FC236}">
                <a16:creationId xmlns:a16="http://schemas.microsoft.com/office/drawing/2014/main" id="{9A37B11A-519E-05A5-25BB-6D3F2D6EF626}"/>
              </a:ext>
            </a:extLst>
          </p:cNvPr>
          <p:cNvSpPr>
            <a:spLocks noGrp="1"/>
          </p:cNvSpPr>
          <p:nvPr>
            <p:ph idx="1"/>
          </p:nvPr>
        </p:nvSpPr>
        <p:spPr>
          <a:xfrm>
            <a:off x="1716779" y="2678919"/>
            <a:ext cx="9336158" cy="3692180"/>
          </a:xfrm>
        </p:spPr>
        <p:txBody>
          <a:bodyPr/>
          <a:lstStyle/>
          <a:p>
            <a:pPr marL="228600" marR="0" lvl="0" indent="-228600" algn="l" defTabSz="914400" rtl="0" eaLnBrk="1" fontAlgn="auto" latinLnBrk="0" hangingPunct="1">
              <a:lnSpc>
                <a:spcPct val="90000"/>
              </a:lnSpc>
              <a:spcBef>
                <a:spcPts val="1000"/>
              </a:spcBef>
              <a:spcAft>
                <a:spcPts val="0"/>
              </a:spcAft>
              <a:buClr>
                <a:srgbClr val="F18B35"/>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Canada has incrementally removed certain discriminatory elements of the Indian Act through policy, regulatory, and legislative measures. </a:t>
            </a:r>
          </a:p>
          <a:p>
            <a:pPr marL="228600" marR="0" lvl="0" indent="-228600" algn="l" defTabSz="914400" rtl="0" eaLnBrk="1" fontAlgn="auto" latinLnBrk="0" hangingPunct="1">
              <a:lnSpc>
                <a:spcPct val="90000"/>
              </a:lnSpc>
              <a:spcBef>
                <a:spcPts val="1000"/>
              </a:spcBef>
              <a:spcAft>
                <a:spcPts val="0"/>
              </a:spcAft>
              <a:buClr>
                <a:srgbClr val="F18B35"/>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 2017, the Government of Canada initiated Bill S-3, </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An Act to Amend the Indian Act in response to the Superior Court of Quebec decision in </a:t>
            </a:r>
            <a:r>
              <a:rPr kumimoji="0" lang="en-US" sz="2000" b="0" i="1"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Descheneaux</a:t>
            </a:r>
            <a:r>
              <a:rPr kumimoji="0" lang="en-US" sz="2000" b="0" i="1"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c. Canada </a:t>
            </a: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(Procurer general). </a:t>
            </a:r>
          </a:p>
          <a:p>
            <a:pPr marL="228600" marR="0" lvl="0" indent="-228600" algn="l" defTabSz="914400" rtl="0" eaLnBrk="1" fontAlgn="auto" latinLnBrk="0" hangingPunct="1">
              <a:lnSpc>
                <a:spcPct val="90000"/>
              </a:lnSpc>
              <a:spcBef>
                <a:spcPts val="1000"/>
              </a:spcBef>
              <a:spcAft>
                <a:spcPts val="0"/>
              </a:spcAft>
              <a:buClr>
                <a:srgbClr val="F18B35"/>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Bill S-3, </a:t>
            </a:r>
            <a:r>
              <a:rPr kumimoji="0" lang="en-CA" sz="20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addressed sex-based inequities in registration, allowing descendants of First Nations women who lost status due to marriage to a non-Indian man to become eligible for registration. Bill S-3 also removed the 1951 cut-off date from registration provisions</a:t>
            </a:r>
            <a:r>
              <a:rPr kumimoji="0" lang="en-CA" sz="1400" b="0" i="0" u="none" strike="noStrike" kern="1200" cap="none" spc="0" normalizeH="0" baseline="0" noProof="0" dirty="0">
                <a:ln>
                  <a:noFill/>
                </a:ln>
                <a:solidFill>
                  <a:prstClr val="black"/>
                </a:solidFill>
                <a:effectLst/>
                <a:uLnTx/>
                <a:uFillTx/>
                <a:latin typeface="Arial" panose="020B0604020202020204" pitchFamily="34" charset="0"/>
                <a:ea typeface="Aptos" panose="020B0004020202020204" pitchFamily="34" charset="0"/>
                <a:cs typeface="Arial" panose="020B0604020202020204" pitchFamily="34" charset="0"/>
              </a:rPr>
              <a:t>. </a:t>
            </a:r>
          </a:p>
          <a:p>
            <a:pPr marL="228600" marR="0" lvl="0" indent="-228600" algn="l" defTabSz="914400" rtl="0" eaLnBrk="1" fontAlgn="auto" latinLnBrk="0" hangingPunct="1">
              <a:lnSpc>
                <a:spcPct val="90000"/>
              </a:lnSpc>
              <a:spcBef>
                <a:spcPts val="1000"/>
              </a:spcBef>
              <a:spcAft>
                <a:spcPts val="0"/>
              </a:spcAft>
              <a:buClr>
                <a:srgbClr val="F18B35"/>
              </a:buClr>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Bill failed to address the broader denial of self-determination in the registration provisions of the Indian Act. </a:t>
            </a:r>
          </a:p>
          <a:p>
            <a:pPr>
              <a:buClr>
                <a:srgbClr val="F18B35"/>
              </a:buClr>
            </a:pP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6335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BB2F5-80F2-C311-1454-D813562D26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6619DE-81EE-C051-43FB-6201429649AC}"/>
              </a:ext>
            </a:extLst>
          </p:cNvPr>
          <p:cNvSpPr>
            <a:spLocks noGrp="1"/>
          </p:cNvSpPr>
          <p:nvPr>
            <p:ph type="title"/>
          </p:nvPr>
        </p:nvSpPr>
        <p:spPr>
          <a:xfrm>
            <a:off x="1746276" y="1935605"/>
            <a:ext cx="9336157" cy="578675"/>
          </a:xfrm>
        </p:spPr>
        <p:txBody>
          <a:bodyPr/>
          <a:lstStyle/>
          <a:p>
            <a:r>
              <a:rPr lang="en-CA" sz="3600" dirty="0">
                <a:latin typeface="Arial" panose="020B0604020202020204" pitchFamily="34" charset="0"/>
                <a:cs typeface="Arial" panose="020B0604020202020204" pitchFamily="34" charset="0"/>
              </a:rPr>
              <a:t>Background</a:t>
            </a:r>
          </a:p>
        </p:txBody>
      </p:sp>
      <p:sp>
        <p:nvSpPr>
          <p:cNvPr id="3" name="Content Placeholder 2">
            <a:extLst>
              <a:ext uri="{FF2B5EF4-FFF2-40B4-BE49-F238E27FC236}">
                <a16:creationId xmlns:a16="http://schemas.microsoft.com/office/drawing/2014/main" id="{304955C8-0362-E21C-254F-87A7E61D43F5}"/>
              </a:ext>
            </a:extLst>
          </p:cNvPr>
          <p:cNvSpPr>
            <a:spLocks noGrp="1"/>
          </p:cNvSpPr>
          <p:nvPr>
            <p:ph idx="1"/>
          </p:nvPr>
        </p:nvSpPr>
        <p:spPr>
          <a:xfrm>
            <a:off x="1746275" y="2782157"/>
            <a:ext cx="9336158" cy="3692180"/>
          </a:xfrm>
        </p:spPr>
        <p:txBody>
          <a:bodyPr/>
          <a:lstStyle/>
          <a:p>
            <a:pPr marL="342900" indent="-342900">
              <a:lnSpc>
                <a:spcPct val="100000"/>
              </a:lnSpc>
              <a:buClr>
                <a:srgbClr val="F18B35"/>
              </a:buClr>
              <a:buFont typeface="Arial" panose="020B0604020202020204" pitchFamily="34" charset="0"/>
              <a:buChar char="•"/>
            </a:pPr>
            <a:r>
              <a:rPr lang="en-US" sz="2400" dirty="0">
                <a:latin typeface="Arial" panose="020B0604020202020204" pitchFamily="34" charset="0"/>
                <a:cs typeface="Arial" panose="020B0604020202020204" pitchFamily="34" charset="0"/>
              </a:rPr>
              <a:t>In 2019 and 2020, the AFN published a series of discussion papers on transitioning to First Nations control of citizenship along with a guide to establishing membership codes. </a:t>
            </a:r>
          </a:p>
          <a:p>
            <a:pPr marL="342900" indent="-342900">
              <a:lnSpc>
                <a:spcPct val="100000"/>
              </a:lnSpc>
              <a:buClr>
                <a:srgbClr val="F18B35"/>
              </a:buClr>
              <a:buFont typeface="Arial" panose="020B0604020202020204" pitchFamily="34" charset="0"/>
              <a:buChar char="•"/>
            </a:pPr>
            <a:r>
              <a:rPr lang="en-US" sz="2400" dirty="0">
                <a:latin typeface="Arial" panose="020B0604020202020204" pitchFamily="34" charset="0"/>
                <a:cs typeface="Arial" panose="020B0604020202020204" pitchFamily="34" charset="0"/>
              </a:rPr>
              <a:t>In 2021, a group of plaintiffs launched a constitutional challenge (Nicholas v. AGC) to address ongoing inequities faced by individuals with a family history of enfranchisement under the Indian Act. </a:t>
            </a:r>
          </a:p>
          <a:p>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8996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A79B3-BBEB-594D-F707-36293C3BA4BC}"/>
              </a:ext>
            </a:extLst>
          </p:cNvPr>
          <p:cNvSpPr>
            <a:spLocks noGrp="1"/>
          </p:cNvSpPr>
          <p:nvPr>
            <p:ph type="title"/>
          </p:nvPr>
        </p:nvSpPr>
        <p:spPr>
          <a:xfrm>
            <a:off x="1716780" y="1920856"/>
            <a:ext cx="9336157" cy="578675"/>
          </a:xfrm>
        </p:spPr>
        <p:txBody>
          <a:bodyPr/>
          <a:lstStyle/>
          <a:p>
            <a:pPr>
              <a:lnSpc>
                <a:spcPct val="100000"/>
              </a:lnSpc>
            </a:pPr>
            <a:r>
              <a:rPr lang="en-CA" sz="3600" dirty="0">
                <a:latin typeface="Arial" panose="020B0604020202020204" pitchFamily="34" charset="0"/>
                <a:cs typeface="Arial" panose="020B0604020202020204" pitchFamily="34" charset="0"/>
              </a:rPr>
              <a:t>AFN Mandates</a:t>
            </a:r>
          </a:p>
        </p:txBody>
      </p:sp>
      <p:sp>
        <p:nvSpPr>
          <p:cNvPr id="3" name="Content Placeholder 2">
            <a:extLst>
              <a:ext uri="{FF2B5EF4-FFF2-40B4-BE49-F238E27FC236}">
                <a16:creationId xmlns:a16="http://schemas.microsoft.com/office/drawing/2014/main" id="{81A3CB4C-BDF3-7A27-7E59-7C90E12B3E6D}"/>
              </a:ext>
            </a:extLst>
          </p:cNvPr>
          <p:cNvSpPr>
            <a:spLocks noGrp="1"/>
          </p:cNvSpPr>
          <p:nvPr>
            <p:ph idx="1"/>
          </p:nvPr>
        </p:nvSpPr>
        <p:spPr>
          <a:xfrm>
            <a:off x="1716780" y="2678918"/>
            <a:ext cx="9336158" cy="3692180"/>
          </a:xfrm>
        </p:spPr>
        <p:txBody>
          <a:bodyPr/>
          <a:lstStyle/>
          <a:p>
            <a:pPr>
              <a:lnSpc>
                <a:spcPct val="100000"/>
              </a:lnSpc>
              <a:buClr>
                <a:srgbClr val="F18B35"/>
              </a:buClr>
            </a:pPr>
            <a:r>
              <a:rPr lang="en-US" sz="2200" dirty="0">
                <a:latin typeface="Arial" panose="020B0604020202020204" pitchFamily="34" charset="0"/>
                <a:cs typeface="Arial" panose="020B0604020202020204" pitchFamily="34" charset="0"/>
              </a:rPr>
              <a:t>AFN Resolution 42/2022, </a:t>
            </a:r>
            <a:r>
              <a:rPr lang="en-US" sz="2200" i="1" dirty="0">
                <a:latin typeface="Arial" panose="020B0604020202020204" pitchFamily="34" charset="0"/>
                <a:cs typeface="Arial" panose="020B0604020202020204" pitchFamily="34" charset="0"/>
              </a:rPr>
              <a:t>Demand for Consultation on Amendments to the Indian Act (1985),</a:t>
            </a:r>
            <a:r>
              <a:rPr lang="en-US" sz="2200" dirty="0">
                <a:latin typeface="Arial" panose="020B0604020202020204" pitchFamily="34" charset="0"/>
                <a:cs typeface="Arial" panose="020B0604020202020204" pitchFamily="34" charset="0"/>
              </a:rPr>
              <a:t> calls on the Government of Canada to not table any legislative amendments until it has adequately consulted with First Nations and provided the necessary resources for community engagement. </a:t>
            </a:r>
          </a:p>
          <a:p>
            <a:pPr>
              <a:lnSpc>
                <a:spcPct val="100000"/>
              </a:lnSpc>
              <a:buClr>
                <a:srgbClr val="F18B35"/>
              </a:buClr>
            </a:pPr>
            <a:r>
              <a:rPr lang="en-US" sz="2200" dirty="0">
                <a:latin typeface="Arial" panose="020B0604020202020204" pitchFamily="34" charset="0"/>
                <a:cs typeface="Arial" panose="020B0604020202020204" pitchFamily="34" charset="0"/>
              </a:rPr>
              <a:t>The AFN continues to advocate to the Minsters of ISC and CIRNA to provide funding for adequate engagements with First Nations on any amendments to the Indian Act, as well as to fund First Nations to reassert jurisdiction over their citizenship. </a:t>
            </a:r>
          </a:p>
          <a:p>
            <a:pPr>
              <a:lnSpc>
                <a:spcPct val="100000"/>
              </a:lnSpc>
              <a:buClr>
                <a:srgbClr val="F18B35"/>
              </a:buClr>
            </a:pPr>
            <a:endParaRPr lang="en-C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7177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7030E-8399-ACCD-63D1-389AD7E44C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8AEDB51-F6F6-6525-98A5-D814BCB71C03}"/>
              </a:ext>
            </a:extLst>
          </p:cNvPr>
          <p:cNvSpPr>
            <a:spLocks noGrp="1"/>
          </p:cNvSpPr>
          <p:nvPr>
            <p:ph type="title"/>
          </p:nvPr>
        </p:nvSpPr>
        <p:spPr>
          <a:xfrm>
            <a:off x="1765431" y="1920856"/>
            <a:ext cx="9336157" cy="578675"/>
          </a:xfrm>
        </p:spPr>
        <p:txBody>
          <a:bodyPr/>
          <a:lstStyle/>
          <a:p>
            <a:r>
              <a:rPr lang="en-CA" sz="3600" dirty="0">
                <a:latin typeface="Arial" panose="020B0604020202020204" pitchFamily="34" charset="0"/>
                <a:cs typeface="Arial" panose="020B0604020202020204" pitchFamily="34" charset="0"/>
              </a:rPr>
              <a:t>Bill C-38</a:t>
            </a:r>
          </a:p>
        </p:txBody>
      </p:sp>
      <p:sp>
        <p:nvSpPr>
          <p:cNvPr id="3" name="Content Placeholder 2">
            <a:extLst>
              <a:ext uri="{FF2B5EF4-FFF2-40B4-BE49-F238E27FC236}">
                <a16:creationId xmlns:a16="http://schemas.microsoft.com/office/drawing/2014/main" id="{7C0BF04E-44D7-6680-5E92-574BC5830F34}"/>
              </a:ext>
            </a:extLst>
          </p:cNvPr>
          <p:cNvSpPr>
            <a:spLocks noGrp="1"/>
          </p:cNvSpPr>
          <p:nvPr>
            <p:ph idx="1"/>
          </p:nvPr>
        </p:nvSpPr>
        <p:spPr>
          <a:xfrm>
            <a:off x="1765431" y="2512380"/>
            <a:ext cx="9974745" cy="3692180"/>
          </a:xfrm>
        </p:spPr>
        <p:txBody>
          <a:bodyPr/>
          <a:lstStyle/>
          <a:p>
            <a:pPr>
              <a:lnSpc>
                <a:spcPct val="100000"/>
              </a:lnSpc>
              <a:buClr>
                <a:srgbClr val="F18B35"/>
              </a:buClr>
            </a:pPr>
            <a:r>
              <a:rPr lang="en-US" sz="1700" dirty="0">
                <a:latin typeface="Arial" panose="020B0604020202020204" pitchFamily="34" charset="0"/>
                <a:cs typeface="Arial" panose="020B0604020202020204" pitchFamily="34" charset="0"/>
              </a:rPr>
              <a:t>After a brief period of engagement, the Minister of Indigenous Services Canada introduced Bill C-38, </a:t>
            </a:r>
            <a:r>
              <a:rPr lang="en-US" sz="1700" i="1" dirty="0">
                <a:latin typeface="Arial" panose="020B0604020202020204" pitchFamily="34" charset="0"/>
                <a:cs typeface="Arial" panose="020B0604020202020204" pitchFamily="34" charset="0"/>
              </a:rPr>
              <a:t>An Act to amend the Indian Act (new registration entitlements)</a:t>
            </a:r>
            <a:r>
              <a:rPr lang="en-US" sz="1700" dirty="0">
                <a:latin typeface="Arial" panose="020B0604020202020204" pitchFamily="34" charset="0"/>
                <a:cs typeface="Arial" panose="020B0604020202020204" pitchFamily="34" charset="0"/>
              </a:rPr>
              <a:t>, in Parliament to remedy the impacts of historical enfranchisement. </a:t>
            </a:r>
          </a:p>
          <a:p>
            <a:pPr>
              <a:lnSpc>
                <a:spcPct val="100000"/>
              </a:lnSpc>
              <a:buClr>
                <a:srgbClr val="F18B35"/>
              </a:buClr>
            </a:pPr>
            <a:r>
              <a:rPr lang="en-US" sz="1700" dirty="0">
                <a:latin typeface="Arial" panose="020B0604020202020204" pitchFamily="34" charset="0"/>
                <a:cs typeface="Arial" panose="020B0604020202020204" pitchFamily="34" charset="0"/>
              </a:rPr>
              <a:t>The Bill means that individuals whose status under the Act was reinstated after enfranchisement, would be able to transmit status to their direct descendants to the same extent as individuals who were never enfranchised. </a:t>
            </a:r>
          </a:p>
          <a:p>
            <a:pPr>
              <a:lnSpc>
                <a:spcPct val="100000"/>
              </a:lnSpc>
              <a:buClr>
                <a:srgbClr val="F18B35"/>
              </a:buClr>
            </a:pPr>
            <a:r>
              <a:rPr lang="en-US" sz="1700" dirty="0">
                <a:latin typeface="Arial" panose="020B0604020202020204" pitchFamily="34" charset="0"/>
                <a:cs typeface="Arial" panose="020B0604020202020204" pitchFamily="34" charset="0"/>
              </a:rPr>
              <a:t>Currently, only women who were reinstated after being enfranchised for marrying non-status men can transmit status to their direct descendants to the same extent as individuals who were never enfranchised.</a:t>
            </a:r>
          </a:p>
          <a:p>
            <a:pPr>
              <a:lnSpc>
                <a:spcPct val="100000"/>
              </a:lnSpc>
              <a:buClr>
                <a:srgbClr val="F18B35"/>
              </a:buClr>
            </a:pPr>
            <a:r>
              <a:rPr lang="en-US" sz="1700" kern="0" dirty="0">
                <a:effectLst/>
                <a:latin typeface="Arial" panose="020B0604020202020204" pitchFamily="34" charset="0"/>
                <a:ea typeface="Times New Roman" panose="02020603050405020304" pitchFamily="18" charset="0"/>
                <a:cs typeface="Arial" panose="020B0604020202020204" pitchFamily="34" charset="0"/>
              </a:rPr>
              <a:t>First Nations have consistently called on the Government of Canada to end the process of legislative assimilation through the </a:t>
            </a:r>
            <a:r>
              <a:rPr lang="en-US" sz="1700" i="1" kern="0" dirty="0">
                <a:effectLst/>
                <a:latin typeface="Arial" panose="020B0604020202020204" pitchFamily="34" charset="0"/>
                <a:ea typeface="Times New Roman" panose="02020603050405020304" pitchFamily="18" charset="0"/>
                <a:cs typeface="Arial" panose="020B0604020202020204" pitchFamily="34" charset="0"/>
              </a:rPr>
              <a:t>Indian Act, </a:t>
            </a:r>
            <a:r>
              <a:rPr lang="en-US" sz="1700" kern="0" dirty="0">
                <a:effectLst/>
                <a:latin typeface="Arial" panose="020B0604020202020204" pitchFamily="34" charset="0"/>
                <a:ea typeface="Times New Roman" panose="02020603050405020304" pitchFamily="18" charset="0"/>
                <a:cs typeface="Arial" panose="020B0604020202020204" pitchFamily="34" charset="0"/>
              </a:rPr>
              <a:t>and to fully recognize First Nations’ inherent right to self-determination over citizenship. </a:t>
            </a:r>
            <a:r>
              <a:rPr lang="en-US" sz="1700" b="1" kern="0" dirty="0">
                <a:effectLst/>
                <a:latin typeface="Arial" panose="020B0604020202020204" pitchFamily="34" charset="0"/>
                <a:ea typeface="Times New Roman" panose="02020603050405020304" pitchFamily="18" charset="0"/>
                <a:cs typeface="Arial" panose="020B0604020202020204" pitchFamily="34" charset="0"/>
              </a:rPr>
              <a:t>Bill C-38 does not address the need for transformative change and the full recognition of First Nations’ authority over citizenship.</a:t>
            </a:r>
            <a:endParaRPr lang="en-CA" sz="1700" b="1" kern="100" dirty="0">
              <a:effectLst/>
              <a:latin typeface="Arial" panose="020B0604020202020204" pitchFamily="34" charset="0"/>
              <a:ea typeface="Aptos" panose="020B0004020202020204" pitchFamily="34" charset="0"/>
              <a:cs typeface="Arial" panose="020B0604020202020204" pitchFamily="34" charset="0"/>
            </a:endParaRPr>
          </a:p>
          <a:p>
            <a:pPr>
              <a:lnSpc>
                <a:spcPct val="100000"/>
              </a:lnSpc>
              <a:buClr>
                <a:srgbClr val="F18B35"/>
              </a:buClr>
            </a:pPr>
            <a:endParaRPr lang="en-CA"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041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8B14FC-84EE-C4CE-B429-025BBBCBDC6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955FBE-D630-47A5-5CBA-3877F1D1120A}"/>
              </a:ext>
            </a:extLst>
          </p:cNvPr>
          <p:cNvSpPr>
            <a:spLocks noGrp="1"/>
          </p:cNvSpPr>
          <p:nvPr>
            <p:ph type="title"/>
          </p:nvPr>
        </p:nvSpPr>
        <p:spPr>
          <a:xfrm>
            <a:off x="1731528" y="1920856"/>
            <a:ext cx="9336157" cy="578675"/>
          </a:xfrm>
        </p:spPr>
        <p:txBody>
          <a:bodyPr/>
          <a:lstStyle/>
          <a:p>
            <a:r>
              <a:rPr lang="en-CA" sz="3600" dirty="0">
                <a:latin typeface="Arial" panose="020B0604020202020204" pitchFamily="34" charset="0"/>
                <a:cs typeface="Arial" panose="020B0604020202020204" pitchFamily="34" charset="0"/>
              </a:rPr>
              <a:t>Implications for First Nations</a:t>
            </a:r>
          </a:p>
        </p:txBody>
      </p:sp>
      <p:sp>
        <p:nvSpPr>
          <p:cNvPr id="3" name="Content Placeholder 2">
            <a:extLst>
              <a:ext uri="{FF2B5EF4-FFF2-40B4-BE49-F238E27FC236}">
                <a16:creationId xmlns:a16="http://schemas.microsoft.com/office/drawing/2014/main" id="{C38F48EC-6418-5FD0-5FE7-DA1B9FB11BEF}"/>
              </a:ext>
            </a:extLst>
          </p:cNvPr>
          <p:cNvSpPr>
            <a:spLocks noGrp="1"/>
          </p:cNvSpPr>
          <p:nvPr>
            <p:ph idx="1"/>
          </p:nvPr>
        </p:nvSpPr>
        <p:spPr>
          <a:xfrm>
            <a:off x="1731528" y="2512380"/>
            <a:ext cx="9336158" cy="3692180"/>
          </a:xfrm>
        </p:spPr>
        <p:txBody>
          <a:bodyPr/>
          <a:lstStyle/>
          <a:p>
            <a:pPr>
              <a:lnSpc>
                <a:spcPct val="100000"/>
              </a:lnSpc>
              <a:buClr>
                <a:srgbClr val="F18B35"/>
              </a:buClr>
            </a:pPr>
            <a:r>
              <a:rPr lang="en-US" sz="2200" dirty="0">
                <a:latin typeface="Arial" panose="020B0604020202020204" pitchFamily="34" charset="0"/>
                <a:cs typeface="Arial" panose="020B0604020202020204" pitchFamily="34" charset="0"/>
              </a:rPr>
              <a:t>Statistics Canada estimated that the removal of known sex-based inequities from the registration provisions of the Indian Act since legislative amendments in 2017 and 2019 could result in almost 256,000 newly registered persons by 2041.</a:t>
            </a:r>
          </a:p>
          <a:p>
            <a:pPr>
              <a:lnSpc>
                <a:spcPct val="100000"/>
              </a:lnSpc>
              <a:buClr>
                <a:srgbClr val="F18B35"/>
              </a:buClr>
            </a:pPr>
            <a:r>
              <a:rPr lang="en-US" sz="2200" dirty="0">
                <a:latin typeface="Arial" panose="020B0604020202020204" pitchFamily="34" charset="0"/>
                <a:cs typeface="Arial" panose="020B0604020202020204" pitchFamily="34" charset="0"/>
              </a:rPr>
              <a:t>Despite these estimates, Canada has not indicated an increase in funding for the cost for First Nations to deliver services to more citizens.</a:t>
            </a:r>
          </a:p>
          <a:p>
            <a:pPr>
              <a:lnSpc>
                <a:spcPct val="100000"/>
              </a:lnSpc>
              <a:buClr>
                <a:srgbClr val="F18B35"/>
              </a:buClr>
            </a:pPr>
            <a:r>
              <a:rPr lang="en-US" sz="2200" dirty="0">
                <a:latin typeface="Arial" panose="020B0604020202020204" pitchFamily="34" charset="0"/>
                <a:cs typeface="Arial" panose="020B0604020202020204" pitchFamily="34" charset="0"/>
              </a:rPr>
              <a:t>Currently, First Nations can explore paths to assuming control of their membership under section 10 of the Indian Act or by negotiating self-governing agreements and modern treaties through Crown-Indigenous Relations and Northern Affairs Canada.</a:t>
            </a:r>
          </a:p>
          <a:p>
            <a:pPr marL="0" indent="0">
              <a:lnSpc>
                <a:spcPct val="100000"/>
              </a:lnSpc>
              <a:buClr>
                <a:srgbClr val="F18B35"/>
              </a:buClr>
              <a:buNone/>
            </a:pPr>
            <a:endParaRPr lang="en-CA"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6905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5681B-276C-BBD6-7AE3-E2D243A156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2106BB-E44E-85FB-862E-C2C2BC0DE4B2}"/>
              </a:ext>
            </a:extLst>
          </p:cNvPr>
          <p:cNvSpPr>
            <a:spLocks noGrp="1"/>
          </p:cNvSpPr>
          <p:nvPr>
            <p:ph type="title"/>
          </p:nvPr>
        </p:nvSpPr>
        <p:spPr>
          <a:xfrm>
            <a:off x="1761025" y="1906108"/>
            <a:ext cx="9336157" cy="578675"/>
          </a:xfrm>
        </p:spPr>
        <p:txBody>
          <a:bodyPr/>
          <a:lstStyle/>
          <a:p>
            <a:r>
              <a:rPr lang="en-CA" sz="3600" dirty="0">
                <a:latin typeface="Arial" panose="020B0604020202020204" pitchFamily="34" charset="0"/>
                <a:cs typeface="Arial" panose="020B0604020202020204" pitchFamily="34" charset="0"/>
              </a:rPr>
              <a:t>Indigenous Advisory Process</a:t>
            </a:r>
          </a:p>
        </p:txBody>
      </p:sp>
      <p:sp>
        <p:nvSpPr>
          <p:cNvPr id="3" name="Content Placeholder 2">
            <a:extLst>
              <a:ext uri="{FF2B5EF4-FFF2-40B4-BE49-F238E27FC236}">
                <a16:creationId xmlns:a16="http://schemas.microsoft.com/office/drawing/2014/main" id="{C9315B05-D745-35B4-CA32-BB6321007C26}"/>
              </a:ext>
            </a:extLst>
          </p:cNvPr>
          <p:cNvSpPr>
            <a:spLocks noGrp="1"/>
          </p:cNvSpPr>
          <p:nvPr>
            <p:ph idx="1"/>
          </p:nvPr>
        </p:nvSpPr>
        <p:spPr>
          <a:xfrm>
            <a:off x="1761025" y="2527128"/>
            <a:ext cx="10026260" cy="3692180"/>
          </a:xfrm>
        </p:spPr>
        <p:txBody>
          <a:bodyPr/>
          <a:lstStyle/>
          <a:p>
            <a:pPr>
              <a:lnSpc>
                <a:spcPct val="100000"/>
              </a:lnSpc>
              <a:buClr>
                <a:srgbClr val="F18B35"/>
              </a:buClr>
            </a:pPr>
            <a:r>
              <a:rPr lang="en-US" sz="2200" dirty="0">
                <a:latin typeface="Arial" panose="020B0604020202020204" pitchFamily="34" charset="0"/>
                <a:cs typeface="Arial" panose="020B0604020202020204" pitchFamily="34" charset="0"/>
              </a:rPr>
              <a:t>The IAP, was launched on November 20, 2023, to bring together First Nations regional and national organizations to provide guidance to ISC on how to consult and cooperate with First Nations to address the second-generation cut-off.  </a:t>
            </a:r>
          </a:p>
          <a:p>
            <a:pPr>
              <a:lnSpc>
                <a:spcPct val="100000"/>
              </a:lnSpc>
              <a:buClr>
                <a:srgbClr val="F18B35"/>
              </a:buClr>
            </a:pPr>
            <a:r>
              <a:rPr lang="en-US" sz="2200" dirty="0">
                <a:latin typeface="Arial" panose="020B0604020202020204" pitchFamily="34" charset="0"/>
                <a:cs typeface="Arial" panose="020B0604020202020204" pitchFamily="34" charset="0"/>
              </a:rPr>
              <a:t>Phase 2 of the IAP is set to open callouts for proposals in Winter 2024, with an allotted $10,000 available for engagements on second-generation cut-off. </a:t>
            </a:r>
          </a:p>
          <a:p>
            <a:pPr>
              <a:lnSpc>
                <a:spcPct val="100000"/>
              </a:lnSpc>
              <a:buClr>
                <a:srgbClr val="F18B35"/>
              </a:buClr>
            </a:pPr>
            <a:r>
              <a:rPr lang="en-US" sz="2200" dirty="0">
                <a:latin typeface="Arial" panose="020B0604020202020204" pitchFamily="34" charset="0"/>
                <a:cs typeface="Arial" panose="020B0604020202020204" pitchFamily="34" charset="0"/>
              </a:rPr>
              <a:t>The AFN is pursuing opportunities with ISC to support First Nations to engage in reforming elements of the Indian Act surrounding enfranchisement, deregistration, the second-generation cut-off, and to promote First Nations’ rights to self-determination over citizenship. </a:t>
            </a:r>
          </a:p>
          <a:p>
            <a:pPr>
              <a:lnSpc>
                <a:spcPct val="100000"/>
              </a:lnSpc>
              <a:buClr>
                <a:srgbClr val="F18B35"/>
              </a:buClr>
            </a:pPr>
            <a:endParaRPr lang="en-CA"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0206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C256C-BBA7-4BB8-CFB9-1D42BF3750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E31922-4032-BB44-E3AE-CA6DA132F122}"/>
              </a:ext>
            </a:extLst>
          </p:cNvPr>
          <p:cNvSpPr>
            <a:spLocks noGrp="1"/>
          </p:cNvSpPr>
          <p:nvPr>
            <p:ph type="title"/>
          </p:nvPr>
        </p:nvSpPr>
        <p:spPr>
          <a:xfrm>
            <a:off x="1619414" y="1920858"/>
            <a:ext cx="10430018" cy="556872"/>
          </a:xfrm>
        </p:spPr>
        <p:txBody>
          <a:bodyPr/>
          <a:lstStyle/>
          <a:p>
            <a:r>
              <a:rPr lang="en-CA" sz="3600" dirty="0">
                <a:latin typeface="Arial" panose="020B0604020202020204" pitchFamily="34" charset="0"/>
                <a:cs typeface="Arial" panose="020B0604020202020204" pitchFamily="34" charset="0"/>
              </a:rPr>
              <a:t>United Nations Committee on the Elimination of Discrimination against Women</a:t>
            </a:r>
          </a:p>
        </p:txBody>
      </p:sp>
      <p:sp>
        <p:nvSpPr>
          <p:cNvPr id="3" name="Content Placeholder 2">
            <a:extLst>
              <a:ext uri="{FF2B5EF4-FFF2-40B4-BE49-F238E27FC236}">
                <a16:creationId xmlns:a16="http://schemas.microsoft.com/office/drawing/2014/main" id="{E5D68CE4-5638-03B6-18EE-163EE143EDD6}"/>
              </a:ext>
            </a:extLst>
          </p:cNvPr>
          <p:cNvSpPr>
            <a:spLocks noGrp="1"/>
          </p:cNvSpPr>
          <p:nvPr>
            <p:ph idx="1"/>
          </p:nvPr>
        </p:nvSpPr>
        <p:spPr>
          <a:xfrm>
            <a:off x="1704996" y="3054162"/>
            <a:ext cx="10869767" cy="3316936"/>
          </a:xfrm>
        </p:spPr>
        <p:txBody>
          <a:bodyPr/>
          <a:lstStyle/>
          <a:p>
            <a:pPr marL="0" marR="720090" indent="0" eaLnBrk="0" hangingPunct="0">
              <a:lnSpc>
                <a:spcPct val="100000"/>
              </a:lnSpc>
              <a:spcBef>
                <a:spcPts val="1200"/>
              </a:spcBef>
              <a:spcAft>
                <a:spcPts val="600"/>
              </a:spcAft>
              <a:buNone/>
              <a:tabLst>
                <a:tab pos="540385" algn="r"/>
              </a:tabLst>
            </a:pPr>
            <a:r>
              <a:rPr lang="en-GB" sz="1500" dirty="0">
                <a:effectLst/>
                <a:latin typeface="Arial" panose="020B0604020202020204" pitchFamily="34" charset="0"/>
                <a:ea typeface="Calibri" panose="020F0502020204030204" pitchFamily="34" charset="0"/>
                <a:cs typeface="Arial" panose="020B0604020202020204" pitchFamily="34" charset="0"/>
              </a:rPr>
              <a:t>The Committee identified the following issues with respect to First Nations’ citizenship in Canada:</a:t>
            </a:r>
          </a:p>
          <a:p>
            <a:pPr marL="457200" marR="720090" lvl="1" indent="0" eaLnBrk="0" hangingPunct="0">
              <a:lnSpc>
                <a:spcPct val="100000"/>
              </a:lnSpc>
              <a:spcBef>
                <a:spcPts val="1200"/>
              </a:spcBef>
              <a:spcAft>
                <a:spcPts val="600"/>
              </a:spcAft>
              <a:buNone/>
              <a:tabLst>
                <a:tab pos="540385" algn="r"/>
              </a:tabLst>
            </a:pPr>
            <a:r>
              <a:rPr lang="en-GB" sz="1500" dirty="0">
                <a:effectLst/>
                <a:latin typeface="Arial" panose="020B0604020202020204" pitchFamily="34" charset="0"/>
                <a:ea typeface="Calibri" panose="020F0502020204030204" pitchFamily="34" charset="0"/>
                <a:cs typeface="Arial" panose="020B0604020202020204" pitchFamily="34" charset="0"/>
              </a:rPr>
              <a:t>(a) The provisions of the Indian Act setting forth that after two generations of “out-parenting” Indian status cannot be transmitted to a child, as well as requiring that there be two Indian parents to transmit status to a child. </a:t>
            </a:r>
          </a:p>
          <a:p>
            <a:pPr marL="457200" marR="720090" lvl="1" indent="0" eaLnBrk="0" hangingPunct="0">
              <a:lnSpc>
                <a:spcPct val="100000"/>
              </a:lnSpc>
              <a:spcBef>
                <a:spcPts val="1200"/>
              </a:spcBef>
              <a:spcAft>
                <a:spcPts val="600"/>
              </a:spcAft>
              <a:buNone/>
              <a:tabLst>
                <a:tab pos="540385" algn="r"/>
              </a:tabLst>
            </a:pPr>
            <a:r>
              <a:rPr lang="en-GB" sz="1500" dirty="0">
                <a:latin typeface="Arial" panose="020B0604020202020204" pitchFamily="34" charset="0"/>
                <a:ea typeface="Calibri" panose="020F0502020204030204" pitchFamily="34" charset="0"/>
                <a:cs typeface="Arial" panose="020B0604020202020204" pitchFamily="34" charset="0"/>
              </a:rPr>
              <a:t>(b) The ongoing lack of action to reinstate membership to the Indian Bands ( natal and other ) to woman and their descendants who were automatically removed from their Indian Band membership.</a:t>
            </a:r>
          </a:p>
          <a:p>
            <a:pPr marL="457200" marR="720090" lvl="1" indent="0" eaLnBrk="0" hangingPunct="0">
              <a:lnSpc>
                <a:spcPct val="100000"/>
              </a:lnSpc>
              <a:spcBef>
                <a:spcPts val="1200"/>
              </a:spcBef>
              <a:spcAft>
                <a:spcPts val="600"/>
              </a:spcAft>
              <a:buNone/>
              <a:tabLst>
                <a:tab pos="540385" algn="r"/>
              </a:tabLst>
            </a:pPr>
            <a:r>
              <a:rPr lang="en-GB" sz="1500" dirty="0">
                <a:latin typeface="Arial" panose="020B0604020202020204" pitchFamily="34" charset="0"/>
                <a:ea typeface="Calibri" panose="020F0502020204030204" pitchFamily="34" charset="0"/>
                <a:cs typeface="Arial" panose="020B0604020202020204" pitchFamily="34" charset="0"/>
              </a:rPr>
              <a:t>(c) </a:t>
            </a:r>
            <a:r>
              <a:rPr lang="en-GB" sz="1500" dirty="0">
                <a:effectLst/>
                <a:latin typeface="Arial" panose="020B0604020202020204" pitchFamily="34" charset="0"/>
                <a:ea typeface="Calibri" panose="020F0502020204030204" pitchFamily="34" charset="0"/>
                <a:cs typeface="Arial" panose="020B0604020202020204" pitchFamily="34" charset="0"/>
              </a:rPr>
              <a:t>The legal provisions of the State party preventing First Nations women and their descendants from obtaining reparations for human rights violations regarding the Indian Act. </a:t>
            </a:r>
          </a:p>
          <a:p>
            <a:pPr marL="457200" marR="720090" lvl="1" indent="0" eaLnBrk="0" hangingPunct="0">
              <a:lnSpc>
                <a:spcPct val="100000"/>
              </a:lnSpc>
              <a:spcBef>
                <a:spcPts val="1200"/>
              </a:spcBef>
              <a:spcAft>
                <a:spcPts val="600"/>
              </a:spcAft>
              <a:buNone/>
              <a:tabLst>
                <a:tab pos="540385" algn="r"/>
              </a:tabLst>
            </a:pPr>
            <a:r>
              <a:rPr lang="en-GB" sz="1500" dirty="0">
                <a:latin typeface="Arial" panose="020B0604020202020204" pitchFamily="34" charset="0"/>
                <a:ea typeface="Calibri" panose="020F0502020204030204" pitchFamily="34" charset="0"/>
                <a:cs typeface="Arial" panose="020B0604020202020204" pitchFamily="34" charset="0"/>
              </a:rPr>
              <a:t>(d) The low registration of new membership: the lack of effective policies ensuring that unregistered Indigenous women and girls, as well as Indigenous women living off-reserve can access programs and benefits.</a:t>
            </a:r>
            <a:endParaRPr lang="en-GB" sz="1500" dirty="0">
              <a:effectLst/>
              <a:latin typeface="Arial" panose="020B0604020202020204" pitchFamily="34" charset="0"/>
              <a:ea typeface="Calibri" panose="020F0502020204030204" pitchFamily="34" charset="0"/>
              <a:cs typeface="Arial" panose="020B0604020202020204" pitchFamily="34" charset="0"/>
            </a:endParaRPr>
          </a:p>
          <a:p>
            <a:endParaRPr lang="en-CA"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08585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1A2C0-3572-465A-1B59-F83CEA26A1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772ACA5-781A-42D7-643C-845716426BAF}"/>
              </a:ext>
            </a:extLst>
          </p:cNvPr>
          <p:cNvSpPr>
            <a:spLocks noGrp="1"/>
          </p:cNvSpPr>
          <p:nvPr>
            <p:ph type="title"/>
          </p:nvPr>
        </p:nvSpPr>
        <p:spPr>
          <a:xfrm>
            <a:off x="1698349" y="1906108"/>
            <a:ext cx="10341735" cy="578675"/>
          </a:xfrm>
        </p:spPr>
        <p:txBody>
          <a:bodyPr/>
          <a:lstStyle/>
          <a:p>
            <a:r>
              <a:rPr lang="en-CA" sz="3600" dirty="0">
                <a:latin typeface="Arial" panose="020B0604020202020204" pitchFamily="34" charset="0"/>
                <a:cs typeface="Arial" panose="020B0604020202020204" pitchFamily="34" charset="0"/>
              </a:rPr>
              <a:t>The Committee recommends that the State party: </a:t>
            </a:r>
          </a:p>
        </p:txBody>
      </p:sp>
      <p:sp>
        <p:nvSpPr>
          <p:cNvPr id="3" name="Content Placeholder 2">
            <a:extLst>
              <a:ext uri="{FF2B5EF4-FFF2-40B4-BE49-F238E27FC236}">
                <a16:creationId xmlns:a16="http://schemas.microsoft.com/office/drawing/2014/main" id="{7CF6C84A-C310-B9E6-1CF8-C9F867E94D02}"/>
              </a:ext>
            </a:extLst>
          </p:cNvPr>
          <p:cNvSpPr>
            <a:spLocks noGrp="1"/>
          </p:cNvSpPr>
          <p:nvPr>
            <p:ph idx="1"/>
          </p:nvPr>
        </p:nvSpPr>
        <p:spPr>
          <a:xfrm>
            <a:off x="1698349" y="3032879"/>
            <a:ext cx="9336158" cy="3692180"/>
          </a:xfrm>
        </p:spPr>
        <p:txBody>
          <a:bodyPr/>
          <a:lstStyle/>
          <a:p>
            <a:pPr>
              <a:lnSpc>
                <a:spcPct val="100000"/>
              </a:lnSpc>
              <a:buClr>
                <a:srgbClr val="F18B35"/>
              </a:buClr>
            </a:pPr>
            <a:r>
              <a:rPr lang="en-CA" sz="1700" dirty="0">
                <a:latin typeface="Arial" panose="020B0604020202020204" pitchFamily="34" charset="0"/>
                <a:cs typeface="Arial" panose="020B0604020202020204" pitchFamily="34" charset="0"/>
              </a:rPr>
              <a:t>(a) Amend section 6 of the Indian Act to remove status categories s.6(1)(f) and s.6(2), and any other legal provision that do not recognize the equal rights of women and men to transmit their Indian status to their children and eliminate all remaining categories and classes of Indian status, including differentiations in eligibility caused by pre- and post-1985 birth and marriage dates.</a:t>
            </a:r>
          </a:p>
          <a:p>
            <a:pPr>
              <a:lnSpc>
                <a:spcPct val="100000"/>
              </a:lnSpc>
              <a:buClr>
                <a:srgbClr val="F18B35"/>
              </a:buClr>
            </a:pPr>
            <a:r>
              <a:rPr lang="en-CA" sz="1700" dirty="0">
                <a:latin typeface="Arial" panose="020B0604020202020204" pitchFamily="34" charset="0"/>
                <a:cs typeface="Arial" panose="020B0604020202020204" pitchFamily="34" charset="0"/>
              </a:rPr>
              <a:t>(b) Review records to grant status to First Nations women, and their descendants who were previously denied status and are now eligible.</a:t>
            </a:r>
          </a:p>
          <a:p>
            <a:pPr>
              <a:lnSpc>
                <a:spcPct val="100000"/>
              </a:lnSpc>
              <a:buClr>
                <a:srgbClr val="F18B35"/>
              </a:buClr>
            </a:pPr>
            <a:r>
              <a:rPr lang="en-CA" sz="1700" dirty="0">
                <a:latin typeface="Arial" panose="020B0604020202020204" pitchFamily="34" charset="0"/>
                <a:cs typeface="Arial" panose="020B0604020202020204" pitchFamily="34" charset="0"/>
              </a:rPr>
              <a:t>(c) Repeal all domestic legal provisions restricting access to comprehensive reparations for the violation of human rights of First Nations women and their descendants, including those stemming from the Indian Act, and develop a mechanism to address reparation claims, in coordination with First Nations women and their descendants. </a:t>
            </a:r>
          </a:p>
          <a:p>
            <a:pPr marL="0" indent="0">
              <a:lnSpc>
                <a:spcPct val="100000"/>
              </a:lnSpc>
              <a:buClr>
                <a:srgbClr val="F18B35"/>
              </a:buClr>
              <a:buNone/>
            </a:pPr>
            <a:endParaRPr lang="en-CA" sz="17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703672"/>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2151</TotalTime>
  <Words>1101</Words>
  <Application>Microsoft Macintosh PowerPoint</Application>
  <PresentationFormat>Widescreen</PresentationFormat>
  <Paragraphs>43</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Aptos</vt:lpstr>
      <vt:lpstr>Arial</vt:lpstr>
      <vt:lpstr>1_Custom Design</vt:lpstr>
      <vt:lpstr>PowerPoint Presentation</vt:lpstr>
      <vt:lpstr>Background</vt:lpstr>
      <vt:lpstr>Background</vt:lpstr>
      <vt:lpstr>AFN Mandates</vt:lpstr>
      <vt:lpstr>Bill C-38</vt:lpstr>
      <vt:lpstr>Implications for First Nations</vt:lpstr>
      <vt:lpstr>Indigenous Advisory Process</vt:lpstr>
      <vt:lpstr>United Nations Committee on the Elimination of Discrimination against Women</vt:lpstr>
      <vt:lpstr>The Committee recommends that the State party: </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Alisha Carter</dc:creator>
  <cp:lastModifiedBy>Hollie King</cp:lastModifiedBy>
  <cp:revision>7</cp:revision>
  <dcterms:created xsi:type="dcterms:W3CDTF">2024-11-13T14:11:56Z</dcterms:created>
  <dcterms:modified xsi:type="dcterms:W3CDTF">2024-11-29T00:57:53Z</dcterms:modified>
</cp:coreProperties>
</file>