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diagrams/data3.xml" ContentType="application/vnd.openxmlformats-officedocument.drawingml.diagramData+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drawings/drawing1.xml" ContentType="application/vnd.openxmlformats-officedocument.drawingml.chartshape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6.xml" ContentType="application/vnd.openxmlformats-officedocument.presentationml.notesSl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drawing3.xml" ContentType="application/vnd.ms-office.drawingml.diagramDrawing+xml"/>
  <Override PartName="/ppt/commentAuthors.xml" ContentType="application/vnd.openxmlformats-officedocument.presentationml.commentAuthors+xml"/>
  <Override PartName="/ppt/authors.xml" ContentType="application/vnd.ms-powerpoint.authors+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colors3.xml" ContentType="application/vnd.openxmlformats-officedocument.drawingml.diagramColor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96.xml" ContentType="application/vnd.openxmlformats-officedocument.presentationml.tags+xml"/>
  <Override PartName="/ppt/tags/tag95.xml" ContentType="application/vnd.openxmlformats-officedocument.presentationml.tags+xml"/>
  <Override PartName="/ppt/tags/tag98.xml" ContentType="application/vnd.openxmlformats-officedocument.presentationml.tags+xml"/>
  <Override PartName="/ppt/tags/tag106.xml" ContentType="application/vnd.openxmlformats-officedocument.presentationml.tags+xml"/>
  <Override PartName="/ppt/tags/tag93.xml" ContentType="application/vnd.openxmlformats-officedocument.presentationml.tags+xml"/>
  <Override PartName="/ppt/tags/tag92.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91.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90.xml" ContentType="application/vnd.openxmlformats-officedocument.presentationml.tags+xml"/>
  <Override PartName="/ppt/tags/tag113.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89.xml" ContentType="application/vnd.openxmlformats-officedocument.presentationml.tags+xml"/>
  <Override PartName="/ppt/tags/tag88.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8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86.xml" ContentType="application/vnd.openxmlformats-officedocument.presentationml.tags+xml"/>
  <Override PartName="/ppt/tags/tag85.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84.xml" ContentType="application/vnd.openxmlformats-officedocument.presentationml.tags+xml"/>
  <Override PartName="/ppt/tags/tag124.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83.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82.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81.xml" ContentType="application/vnd.openxmlformats-officedocument.presentationml.tags+xml"/>
  <Override PartName="/ppt/tags/tag80.xml" ContentType="application/vnd.openxmlformats-officedocument.presentationml.tags+xml"/>
  <Override PartName="/ppt/tags/tag79.xml" ContentType="application/vnd.openxmlformats-officedocument.presentationml.tags+xml"/>
  <Override PartName="/ppt/tags/tag78.xml" ContentType="application/vnd.openxmlformats-officedocument.presentationml.tags+xml"/>
  <Override PartName="/ppt/tags/tag77.xml" ContentType="application/vnd.openxmlformats-officedocument.presentationml.tags+xml"/>
  <Override PartName="/ppt/tags/tag76.xml" ContentType="application/vnd.openxmlformats-officedocument.presentationml.tags+xml"/>
  <Override PartName="/ppt/tags/tag75.xml" ContentType="application/vnd.openxmlformats-officedocument.presentationml.tags+xml"/>
  <Override PartName="/ppt/tags/tag74.xml" ContentType="application/vnd.openxmlformats-officedocument.presentationml.tags+xml"/>
  <Override PartName="/ppt/tags/tag73.xml" ContentType="application/vnd.openxmlformats-officedocument.presentationml.tags+xml"/>
  <Override PartName="/ppt/tags/tag72.xml" ContentType="application/vnd.openxmlformats-officedocument.presentationml.tags+xml"/>
  <Override PartName="/ppt/tags/tag71.xml" ContentType="application/vnd.openxmlformats-officedocument.presentationml.tags+xml"/>
  <Override PartName="/ppt/tags/tag70.xml" ContentType="application/vnd.openxmlformats-officedocument.presentationml.tags+xml"/>
  <Override PartName="/ppt/tags/tag69.xml" ContentType="application/vnd.openxmlformats-officedocument.presentationml.tags+xml"/>
  <Override PartName="/ppt/tags/tag68.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tags/tag60.xml" ContentType="application/vnd.openxmlformats-officedocument.presentationml.tags+xml"/>
  <Override PartName="/ppt/tags/tag59.xml" ContentType="application/vnd.openxmlformats-officedocument.presentationml.tags+xml"/>
  <Override PartName="/ppt/tags/tag58.xml" ContentType="application/vnd.openxmlformats-officedocument.presentationml.tags+xml"/>
  <Override PartName="/ppt/tags/tag57.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51.xml" ContentType="application/vnd.openxmlformats-officedocument.presentationml.tags+xml"/>
  <Override PartName="/ppt/tags/tag50.xml" ContentType="application/vnd.openxmlformats-officedocument.presentationml.tags+xml"/>
  <Override PartName="/ppt/tags/tag63.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94.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9.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97.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6" r:id="rId2"/>
    <p:sldMasterId id="2147483694" r:id="rId3"/>
    <p:sldMasterId id="2147483702" r:id="rId4"/>
  </p:sldMasterIdLst>
  <p:notesMasterIdLst>
    <p:notesMasterId r:id="rId23"/>
  </p:notesMasterIdLst>
  <p:handoutMasterIdLst>
    <p:handoutMasterId r:id="rId24"/>
  </p:handoutMasterIdLst>
  <p:sldIdLst>
    <p:sldId id="502" r:id="rId5"/>
    <p:sldId id="580" r:id="rId6"/>
    <p:sldId id="564" r:id="rId7"/>
    <p:sldId id="271" r:id="rId8"/>
    <p:sldId id="272" r:id="rId9"/>
    <p:sldId id="270" r:id="rId10"/>
    <p:sldId id="594" r:id="rId11"/>
    <p:sldId id="262" r:id="rId12"/>
    <p:sldId id="637" r:id="rId13"/>
    <p:sldId id="656" r:id="rId14"/>
    <p:sldId id="663" r:id="rId15"/>
    <p:sldId id="657" r:id="rId16"/>
    <p:sldId id="660" r:id="rId17"/>
    <p:sldId id="604" r:id="rId18"/>
    <p:sldId id="655" r:id="rId19"/>
    <p:sldId id="654" r:id="rId20"/>
    <p:sldId id="650" r:id="rId21"/>
    <p:sldId id="651" r:id="rId22"/>
  </p:sldIdLst>
  <p:sldSz cx="9144000" cy="5143500" type="screen16x9"/>
  <p:notesSz cx="9296400" cy="14782800"/>
  <p:custDataLst>
    <p:tags r:id="rId25"/>
  </p:custDataLst>
  <p:defaultTextStyle>
    <a:defPPr>
      <a:defRPr lang="en-CA"/>
    </a:defPPr>
    <a:lvl1pPr algn="l" rtl="0" fontAlgn="base">
      <a:lnSpc>
        <a:spcPct val="90000"/>
      </a:lnSpc>
      <a:spcBef>
        <a:spcPct val="0"/>
      </a:spcBef>
      <a:spcAft>
        <a:spcPct val="37000"/>
      </a:spcAft>
      <a:defRPr kern="1200">
        <a:solidFill>
          <a:schemeClr val="tx1"/>
        </a:solidFill>
        <a:latin typeface="Verdana" pitchFamily="34" charset="0"/>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540">
          <p15:clr>
            <a:srgbClr val="A4A3A4"/>
          </p15:clr>
        </p15:guide>
        <p15:guide id="2" pos="240">
          <p15:clr>
            <a:srgbClr val="A4A3A4"/>
          </p15:clr>
        </p15:guide>
      </p15:sldGuideLst>
    </p:ext>
    <p:ext uri="{2D200454-40CA-4A62-9FC3-DE9A4176ACB9}">
      <p15:notesGuideLst xmlns:p15="http://schemas.microsoft.com/office/powerpoint/2012/main">
        <p15:guide id="1" orient="horz" pos="4658">
          <p15:clr>
            <a:srgbClr val="A4A3A4"/>
          </p15:clr>
        </p15:guide>
        <p15:guide id="2" pos="292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B86C52-7FF5-D7FE-9C62-89676FAF1926}" name="Moxon, James (he-il)" initials="MJ(i" userId="S::James.Moxon@sac-isc.gc.ca::9acd2e32-1891-48ea-9270-d5fcc064fb4e" providerId="AD"/>
  <p188:author id="{A7FA3594-3362-FE49-F27F-50BFA68FF666}" name="Conley, Bradley (he-il)" initials="CB(i" userId="S::bradley.conley@sac-isc.gc.ca::6765d0ca-9c10-411f-b17a-06432852b40d" providerId="AD"/>
  <p188:author id="{D6056DAC-805C-A4A1-D060-E37BF884A7A5}" name="Dhillon, Daman" initials="DA" userId="Dhillon, Dama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sée Roy" initials="JR" lastIdx="12" clrIdx="0">
    <p:extLst>
      <p:ext uri="{19B8F6BF-5375-455C-9EA6-DF929625EA0E}">
        <p15:presenceInfo xmlns:p15="http://schemas.microsoft.com/office/powerpoint/2012/main" userId="S-1-5-21-56248481-1131155372-1737835142-291043" providerId="AD"/>
      </p:ext>
    </p:extLst>
  </p:cmAuthor>
  <p:cmAuthor id="2" name="Natasha Klink" initials="NK" lastIdx="5" clrIdx="1">
    <p:extLst>
      <p:ext uri="{19B8F6BF-5375-455C-9EA6-DF929625EA0E}">
        <p15:presenceInfo xmlns:p15="http://schemas.microsoft.com/office/powerpoint/2012/main" userId="S-1-5-21-56248481-1131155372-1737835142-294773" providerId="AD"/>
      </p:ext>
    </p:extLst>
  </p:cmAuthor>
  <p:cmAuthor id="3" name="Robert Klinck" initials="RK" lastIdx="3" clrIdx="2">
    <p:extLst>
      <p:ext uri="{19B8F6BF-5375-455C-9EA6-DF929625EA0E}">
        <p15:presenceInfo xmlns:p15="http://schemas.microsoft.com/office/powerpoint/2012/main" userId="S-1-5-21-56248481-1131155372-1737835142-336993" providerId="AD"/>
      </p:ext>
    </p:extLst>
  </p:cmAuthor>
  <p:cmAuthor id="4" name="Danielle M. White" initials="DMW" lastIdx="8" clrIdx="3">
    <p:extLst>
      <p:ext uri="{19B8F6BF-5375-455C-9EA6-DF929625EA0E}">
        <p15:presenceInfo xmlns:p15="http://schemas.microsoft.com/office/powerpoint/2012/main" userId="S-1-5-21-56248481-1131155372-1737835142-6095" providerId="AD"/>
      </p:ext>
    </p:extLst>
  </p:cmAuthor>
  <p:cmAuthor id="5" name="Klinck, Robert" initials="KR" lastIdx="8" clrIdx="4">
    <p:extLst>
      <p:ext uri="{19B8F6BF-5375-455C-9EA6-DF929625EA0E}">
        <p15:presenceInfo xmlns:p15="http://schemas.microsoft.com/office/powerpoint/2012/main" userId="S::robert.klinck@sac-isc.gc.ca::bc20bd86-7af4-43b0-a867-a847d7065861" providerId="AD"/>
      </p:ext>
    </p:extLst>
  </p:cmAuthor>
  <p:cmAuthor id="6" name="Conley, Bradley (he-il)" initials="CB(i" lastIdx="9" clrIdx="5">
    <p:extLst>
      <p:ext uri="{19B8F6BF-5375-455C-9EA6-DF929625EA0E}">
        <p15:presenceInfo xmlns:p15="http://schemas.microsoft.com/office/powerpoint/2012/main" userId="S::bradley.conley@sac-isc.gc.ca::6765d0ca-9c10-411f-b17a-06432852b4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7CB4"/>
    <a:srgbClr val="9E8588"/>
    <a:srgbClr val="617AB5"/>
    <a:srgbClr val="C48C5B"/>
    <a:srgbClr val="E29022"/>
    <a:srgbClr val="617BAB"/>
    <a:srgbClr val="AB887D"/>
    <a:srgbClr val="BF8A60"/>
    <a:srgbClr val="E19024"/>
    <a:srgbClr val="7A8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58" autoAdjust="0"/>
    <p:restoredTop sz="87131" autoAdjust="0"/>
  </p:normalViewPr>
  <p:slideViewPr>
    <p:cSldViewPr snapToObjects="1">
      <p:cViewPr varScale="1">
        <p:scale>
          <a:sx n="77" d="100"/>
          <a:sy n="77" d="100"/>
        </p:scale>
        <p:origin x="2526" y="51"/>
      </p:cViewPr>
      <p:guideLst>
        <p:guide orient="horz" pos="540"/>
        <p:guide pos="24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Objects="1">
      <p:cViewPr>
        <p:scale>
          <a:sx n="75" d="100"/>
          <a:sy n="75" d="100"/>
        </p:scale>
        <p:origin x="-2556" y="2826"/>
      </p:cViewPr>
      <p:guideLst>
        <p:guide orient="horz" pos="4658"/>
        <p:guide pos="29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200" b="1" i="1" noProof="0" dirty="0">
                <a:solidFill>
                  <a:schemeClr val="accent1">
                    <a:lumMod val="50000"/>
                  </a:schemeClr>
                </a:solidFill>
                <a:latin typeface="Arial" panose="020B0604020202020204" pitchFamily="34" charset="0"/>
                <a:cs typeface="Arial" panose="020B0604020202020204" pitchFamily="34" charset="0"/>
              </a:rPr>
              <a:t>Totaux</a:t>
            </a:r>
            <a:r>
              <a:rPr lang="fr-CA" sz="1200" b="1" i="1" baseline="0" noProof="0" dirty="0">
                <a:solidFill>
                  <a:schemeClr val="accent1">
                    <a:lumMod val="50000"/>
                  </a:schemeClr>
                </a:solidFill>
                <a:latin typeface="Arial" panose="020B0604020202020204" pitchFamily="34" charset="0"/>
                <a:cs typeface="Arial" panose="020B0604020202020204" pitchFamily="34" charset="0"/>
              </a:rPr>
              <a:t> du financement du PAGU par exercice, de 2005 à ce jour</a:t>
            </a:r>
            <a:endParaRPr lang="fr-CA" sz="1200" b="1" i="1" noProof="0" dirty="0">
              <a:solidFill>
                <a:schemeClr val="accent1">
                  <a:lumMod val="50000"/>
                </a:schemeClr>
              </a:solidFill>
              <a:latin typeface="Arial" panose="020B0604020202020204" pitchFamily="34" charset="0"/>
              <a:cs typeface="Arial" panose="020B0604020202020204" pitchFamily="34" charset="0"/>
            </a:endParaRPr>
          </a:p>
        </c:rich>
      </c:tx>
      <c:layout>
        <c:manualLayout>
          <c:xMode val="edge"/>
          <c:yMode val="edge"/>
          <c:x val="0.14303484330684027"/>
          <c:y val="1.825509468069539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822359963915448"/>
          <c:y val="0.11636538320908023"/>
          <c:w val="0.84286504466707912"/>
          <c:h val="0.57248315173255193"/>
        </c:manualLayout>
      </c:layout>
      <c:barChart>
        <c:barDir val="col"/>
        <c:grouping val="stacked"/>
        <c:varyColors val="0"/>
        <c:ser>
          <c:idx val="0"/>
          <c:order val="0"/>
          <c:tx>
            <c:strRef>
              <c:f>Sheet1!$A$4</c:f>
              <c:strCache>
                <c:ptCount val="1"/>
                <c:pt idx="0">
                  <c:v>Préparation et atténuation non structurelles</c:v>
                </c:pt>
              </c:strCache>
            </c:strRef>
          </c:tx>
          <c:spPr>
            <a:solidFill>
              <a:schemeClr val="accent4">
                <a:lumMod val="60000"/>
                <a:lumOff val="40000"/>
              </a:schemeClr>
            </a:solidFill>
            <a:ln>
              <a:noFill/>
            </a:ln>
            <a:effectLst/>
          </c:spPr>
          <c:invertIfNegative val="0"/>
          <c:cat>
            <c:strRef>
              <c:f>Sheet1!$B$3:$T$3</c:f>
              <c:strCache>
                <c:ptCount val="19"/>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pt idx="11">
                  <c:v>2016-2017</c:v>
                </c:pt>
                <c:pt idx="12">
                  <c:v>2017-2018</c:v>
                </c:pt>
                <c:pt idx="13">
                  <c:v>2018-2019</c:v>
                </c:pt>
                <c:pt idx="14">
                  <c:v>2019-2020</c:v>
                </c:pt>
                <c:pt idx="15">
                  <c:v>2020-2021</c:v>
                </c:pt>
                <c:pt idx="16">
                  <c:v>2021-2022</c:v>
                </c:pt>
                <c:pt idx="17">
                  <c:v>2022-2023</c:v>
                </c:pt>
                <c:pt idx="18">
                  <c:v>*2023-2024</c:v>
                </c:pt>
              </c:strCache>
            </c:strRef>
          </c:cat>
          <c:val>
            <c:numRef>
              <c:f>Sheet1!$B$4:$T$4</c:f>
              <c:numCache>
                <c:formatCode>_-"$"* #,##0.00_-;\-"$"* #,##0.00_-;_-"$"* "-"??_-;_-@_-</c:formatCode>
                <c:ptCount val="19"/>
                <c:pt idx="0">
                  <c:v>8064114</c:v>
                </c:pt>
                <c:pt idx="1">
                  <c:v>2367947.2400000002</c:v>
                </c:pt>
                <c:pt idx="2">
                  <c:v>3309755.97</c:v>
                </c:pt>
                <c:pt idx="3">
                  <c:v>2988723.33</c:v>
                </c:pt>
                <c:pt idx="4">
                  <c:v>3300949.32</c:v>
                </c:pt>
                <c:pt idx="5">
                  <c:v>6270131.6900000004</c:v>
                </c:pt>
                <c:pt idx="6">
                  <c:v>20639474.399999999</c:v>
                </c:pt>
                <c:pt idx="7">
                  <c:v>7244948.0700000003</c:v>
                </c:pt>
                <c:pt idx="8">
                  <c:v>5887724.3300000001</c:v>
                </c:pt>
                <c:pt idx="9">
                  <c:v>6697288</c:v>
                </c:pt>
                <c:pt idx="10">
                  <c:v>9790613.7300000004</c:v>
                </c:pt>
                <c:pt idx="11">
                  <c:v>12338711.43</c:v>
                </c:pt>
                <c:pt idx="12">
                  <c:v>16712498.460000001</c:v>
                </c:pt>
                <c:pt idx="13">
                  <c:v>25325220.140000001</c:v>
                </c:pt>
                <c:pt idx="14">
                  <c:v>19259746.550000001</c:v>
                </c:pt>
                <c:pt idx="15">
                  <c:v>16279578.9</c:v>
                </c:pt>
                <c:pt idx="16">
                  <c:v>17532809.670000002</c:v>
                </c:pt>
                <c:pt idx="17">
                  <c:v>17438861.489999998</c:v>
                </c:pt>
                <c:pt idx="18">
                  <c:v>18000000</c:v>
                </c:pt>
              </c:numCache>
            </c:numRef>
          </c:val>
          <c:extLst>
            <c:ext xmlns:c16="http://schemas.microsoft.com/office/drawing/2014/chart" uri="{C3380CC4-5D6E-409C-BE32-E72D297353CC}">
              <c16:uniqueId val="{00000000-BB7C-42CF-AE36-671ED89CEC81}"/>
            </c:ext>
          </c:extLst>
        </c:ser>
        <c:ser>
          <c:idx val="1"/>
          <c:order val="1"/>
          <c:tx>
            <c:strRef>
              <c:f>Sheet1!$A$5</c:f>
              <c:strCache>
                <c:ptCount val="1"/>
                <c:pt idx="0">
                  <c:v>Intervention</c:v>
                </c:pt>
              </c:strCache>
            </c:strRef>
          </c:tx>
          <c:spPr>
            <a:solidFill>
              <a:schemeClr val="accent1">
                <a:lumMod val="60000"/>
                <a:lumOff val="40000"/>
              </a:schemeClr>
            </a:solidFill>
            <a:ln>
              <a:noFill/>
            </a:ln>
            <a:effectLst/>
          </c:spPr>
          <c:invertIfNegative val="0"/>
          <c:cat>
            <c:strRef>
              <c:f>Sheet1!$B$3:$T$3</c:f>
              <c:strCache>
                <c:ptCount val="19"/>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pt idx="11">
                  <c:v>2016-2017</c:v>
                </c:pt>
                <c:pt idx="12">
                  <c:v>2017-2018</c:v>
                </c:pt>
                <c:pt idx="13">
                  <c:v>2018-2019</c:v>
                </c:pt>
                <c:pt idx="14">
                  <c:v>2019-2020</c:v>
                </c:pt>
                <c:pt idx="15">
                  <c:v>2020-2021</c:v>
                </c:pt>
                <c:pt idx="16">
                  <c:v>2021-2022</c:v>
                </c:pt>
                <c:pt idx="17">
                  <c:v>2022-2023</c:v>
                </c:pt>
                <c:pt idx="18">
                  <c:v>*2023-2024</c:v>
                </c:pt>
              </c:strCache>
            </c:strRef>
          </c:cat>
          <c:val>
            <c:numRef>
              <c:f>Sheet1!$B$5:$T$5</c:f>
              <c:numCache>
                <c:formatCode>_-"$"* #,##0.00_-;\-"$"* #,##0.00_-;_-"$"* "-"??_-;_-@_-</c:formatCode>
                <c:ptCount val="19"/>
                <c:pt idx="0">
                  <c:v>11381918.539999999</c:v>
                </c:pt>
                <c:pt idx="1">
                  <c:v>24890283.780000001</c:v>
                </c:pt>
                <c:pt idx="2">
                  <c:v>671301.41</c:v>
                </c:pt>
                <c:pt idx="3">
                  <c:v>9780601.2100000009</c:v>
                </c:pt>
                <c:pt idx="4">
                  <c:v>3469490.65</c:v>
                </c:pt>
                <c:pt idx="5">
                  <c:v>12997313.16</c:v>
                </c:pt>
                <c:pt idx="6">
                  <c:v>95480615.049999997</c:v>
                </c:pt>
                <c:pt idx="7">
                  <c:v>18394292.280000001</c:v>
                </c:pt>
                <c:pt idx="8">
                  <c:v>36577662.280000001</c:v>
                </c:pt>
                <c:pt idx="9">
                  <c:v>51475054.93</c:v>
                </c:pt>
                <c:pt idx="10">
                  <c:v>39489275.200000003</c:v>
                </c:pt>
                <c:pt idx="11">
                  <c:v>49785959.960000001</c:v>
                </c:pt>
                <c:pt idx="12">
                  <c:v>75000212.030000001</c:v>
                </c:pt>
                <c:pt idx="13">
                  <c:v>58751497.850000001</c:v>
                </c:pt>
                <c:pt idx="14">
                  <c:v>88335450.909999996</c:v>
                </c:pt>
                <c:pt idx="15">
                  <c:v>31125329.600000001</c:v>
                </c:pt>
                <c:pt idx="16">
                  <c:v>87562699</c:v>
                </c:pt>
                <c:pt idx="17">
                  <c:v>184300000</c:v>
                </c:pt>
              </c:numCache>
            </c:numRef>
          </c:val>
          <c:extLst>
            <c:ext xmlns:c16="http://schemas.microsoft.com/office/drawing/2014/chart" uri="{C3380CC4-5D6E-409C-BE32-E72D297353CC}">
              <c16:uniqueId val="{00000001-BB7C-42CF-AE36-671ED89CEC81}"/>
            </c:ext>
          </c:extLst>
        </c:ser>
        <c:ser>
          <c:idx val="2"/>
          <c:order val="2"/>
          <c:tx>
            <c:strRef>
              <c:f>Sheet1!$A$6</c:f>
              <c:strCache>
                <c:ptCount val="1"/>
                <c:pt idx="0">
                  <c:v>Rétablissement</c:v>
                </c:pt>
              </c:strCache>
            </c:strRef>
          </c:tx>
          <c:spPr>
            <a:solidFill>
              <a:schemeClr val="accent6">
                <a:lumMod val="60000"/>
                <a:lumOff val="40000"/>
              </a:schemeClr>
            </a:solidFill>
            <a:ln>
              <a:noFill/>
            </a:ln>
            <a:effectLst/>
          </c:spPr>
          <c:invertIfNegative val="0"/>
          <c:cat>
            <c:strRef>
              <c:f>Sheet1!$B$3:$T$3</c:f>
              <c:strCache>
                <c:ptCount val="19"/>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pt idx="11">
                  <c:v>2016-2017</c:v>
                </c:pt>
                <c:pt idx="12">
                  <c:v>2017-2018</c:v>
                </c:pt>
                <c:pt idx="13">
                  <c:v>2018-2019</c:v>
                </c:pt>
                <c:pt idx="14">
                  <c:v>2019-2020</c:v>
                </c:pt>
                <c:pt idx="15">
                  <c:v>2020-2021</c:v>
                </c:pt>
                <c:pt idx="16">
                  <c:v>2021-2022</c:v>
                </c:pt>
                <c:pt idx="17">
                  <c:v>2022-2023</c:v>
                </c:pt>
                <c:pt idx="18">
                  <c:v>*2023-2024</c:v>
                </c:pt>
              </c:strCache>
            </c:strRef>
          </c:cat>
          <c:val>
            <c:numRef>
              <c:f>Sheet1!$B$6:$T$6</c:f>
              <c:numCache>
                <c:formatCode>_-"$"* #,##0.00_-;\-"$"* #,##0.00_-;_-"$"* "-"??_-;_-@_-</c:formatCode>
                <c:ptCount val="19"/>
                <c:pt idx="0">
                  <c:v>4666942</c:v>
                </c:pt>
                <c:pt idx="1">
                  <c:v>7104593</c:v>
                </c:pt>
                <c:pt idx="2">
                  <c:v>0</c:v>
                </c:pt>
                <c:pt idx="3">
                  <c:v>1070893.74</c:v>
                </c:pt>
                <c:pt idx="4">
                  <c:v>1818106.48</c:v>
                </c:pt>
                <c:pt idx="5">
                  <c:v>4801186.4000000004</c:v>
                </c:pt>
                <c:pt idx="6">
                  <c:v>29050660</c:v>
                </c:pt>
                <c:pt idx="7">
                  <c:v>14447768.82</c:v>
                </c:pt>
                <c:pt idx="8">
                  <c:v>15164071.939999999</c:v>
                </c:pt>
                <c:pt idx="9">
                  <c:v>30886943.469999999</c:v>
                </c:pt>
                <c:pt idx="10">
                  <c:v>34958648.719999999</c:v>
                </c:pt>
                <c:pt idx="11">
                  <c:v>32314729.460000001</c:v>
                </c:pt>
                <c:pt idx="12">
                  <c:v>27554603.449999999</c:v>
                </c:pt>
                <c:pt idx="13">
                  <c:v>63921380.590000004</c:v>
                </c:pt>
                <c:pt idx="14">
                  <c:v>71610646.950000003</c:v>
                </c:pt>
                <c:pt idx="15">
                  <c:v>38328816.240000002</c:v>
                </c:pt>
                <c:pt idx="16">
                  <c:v>67017049.859999999</c:v>
                </c:pt>
                <c:pt idx="17">
                  <c:v>82224000</c:v>
                </c:pt>
              </c:numCache>
            </c:numRef>
          </c:val>
          <c:extLst>
            <c:ext xmlns:c16="http://schemas.microsoft.com/office/drawing/2014/chart" uri="{C3380CC4-5D6E-409C-BE32-E72D297353CC}">
              <c16:uniqueId val="{00000002-BB7C-42CF-AE36-671ED89CEC81}"/>
            </c:ext>
          </c:extLst>
        </c:ser>
        <c:ser>
          <c:idx val="3"/>
          <c:order val="3"/>
          <c:tx>
            <c:strRef>
              <c:f>Sheet1!$A$7</c:f>
              <c:strCache>
                <c:ptCount val="1"/>
                <c:pt idx="0">
                  <c:v>Intelli-feu et lutte contre les incendies de forêt</c:v>
                </c:pt>
              </c:strCache>
            </c:strRef>
          </c:tx>
          <c:spPr>
            <a:solidFill>
              <a:srgbClr val="FF8F43"/>
            </a:solidFill>
            <a:ln>
              <a:noFill/>
            </a:ln>
            <a:effectLst/>
          </c:spPr>
          <c:invertIfNegative val="0"/>
          <c:cat>
            <c:strRef>
              <c:f>Sheet1!$B$3:$T$3</c:f>
              <c:strCache>
                <c:ptCount val="19"/>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pt idx="11">
                  <c:v>2016-2017</c:v>
                </c:pt>
                <c:pt idx="12">
                  <c:v>2017-2018</c:v>
                </c:pt>
                <c:pt idx="13">
                  <c:v>2018-2019</c:v>
                </c:pt>
                <c:pt idx="14">
                  <c:v>2019-2020</c:v>
                </c:pt>
                <c:pt idx="15">
                  <c:v>2020-2021</c:v>
                </c:pt>
                <c:pt idx="16">
                  <c:v>2021-2022</c:v>
                </c:pt>
                <c:pt idx="17">
                  <c:v>2022-2023</c:v>
                </c:pt>
                <c:pt idx="18">
                  <c:v>*2023-2024</c:v>
                </c:pt>
              </c:strCache>
            </c:strRef>
          </c:cat>
          <c:val>
            <c:numRef>
              <c:f>Sheet1!$B$7:$T$7</c:f>
              <c:numCache>
                <c:formatCode>_-"$"* #,##0.00_-;\-"$"* #,##0.00_-;_-"$"* "-"??_-;_-@_-</c:formatCode>
                <c:ptCount val="19"/>
                <c:pt idx="0">
                  <c:v>7431105.1200000001</c:v>
                </c:pt>
                <c:pt idx="1">
                  <c:v>12770459.01</c:v>
                </c:pt>
                <c:pt idx="2">
                  <c:v>14883816.26</c:v>
                </c:pt>
                <c:pt idx="3">
                  <c:v>14959414.869999999</c:v>
                </c:pt>
                <c:pt idx="4">
                  <c:v>17940410.969999999</c:v>
                </c:pt>
                <c:pt idx="5">
                  <c:v>17947307.219999999</c:v>
                </c:pt>
                <c:pt idx="6">
                  <c:v>15968125.710000001</c:v>
                </c:pt>
                <c:pt idx="7">
                  <c:v>16210257.630000001</c:v>
                </c:pt>
                <c:pt idx="8">
                  <c:v>19262209.91</c:v>
                </c:pt>
                <c:pt idx="9">
                  <c:v>16239924.17</c:v>
                </c:pt>
                <c:pt idx="10">
                  <c:v>27718780.300000001</c:v>
                </c:pt>
                <c:pt idx="11">
                  <c:v>21247298.710000001</c:v>
                </c:pt>
                <c:pt idx="12">
                  <c:v>17596344.969999999</c:v>
                </c:pt>
                <c:pt idx="13">
                  <c:v>12910487.869999999</c:v>
                </c:pt>
                <c:pt idx="14">
                  <c:v>19707014.280000001</c:v>
                </c:pt>
                <c:pt idx="15">
                  <c:v>9276447.7100000009</c:v>
                </c:pt>
                <c:pt idx="16">
                  <c:v>10128048.359999999</c:v>
                </c:pt>
                <c:pt idx="17">
                  <c:v>10812509.560000001</c:v>
                </c:pt>
                <c:pt idx="18">
                  <c:v>10000000</c:v>
                </c:pt>
              </c:numCache>
            </c:numRef>
          </c:val>
          <c:extLst>
            <c:ext xmlns:c16="http://schemas.microsoft.com/office/drawing/2014/chart" uri="{C3380CC4-5D6E-409C-BE32-E72D297353CC}">
              <c16:uniqueId val="{00000003-BB7C-42CF-AE36-671ED89CEC81}"/>
            </c:ext>
          </c:extLst>
        </c:ser>
        <c:dLbls>
          <c:showLegendKey val="0"/>
          <c:showVal val="0"/>
          <c:showCatName val="0"/>
          <c:showSerName val="0"/>
          <c:showPercent val="0"/>
          <c:showBubbleSize val="0"/>
        </c:dLbls>
        <c:gapWidth val="150"/>
        <c:overlap val="100"/>
        <c:axId val="95917568"/>
        <c:axId val="95919488"/>
      </c:barChart>
      <c:catAx>
        <c:axId val="9591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95919488"/>
        <c:crosses val="autoZero"/>
        <c:auto val="1"/>
        <c:lblAlgn val="ctr"/>
        <c:lblOffset val="100"/>
        <c:noMultiLvlLbl val="0"/>
      </c:catAx>
      <c:valAx>
        <c:axId val="9591948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quot;$&quot;* #,##0.0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5917568"/>
        <c:crosses val="autoZero"/>
        <c:crossBetween val="between"/>
      </c:valAx>
      <c:spPr>
        <a:noFill/>
        <a:ln>
          <a:noFill/>
        </a:ln>
        <a:effectLst/>
      </c:spPr>
    </c:plotArea>
    <c:legend>
      <c:legendPos val="b"/>
      <c:layout>
        <c:manualLayout>
          <c:xMode val="edge"/>
          <c:yMode val="edge"/>
          <c:x val="0.16045564192822093"/>
          <c:y val="0.82285687344562208"/>
          <c:w val="0.69428703800264302"/>
          <c:h val="0.1403208704094787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ECBC88-67C6-4283-BA7C-9B88D8181212}" type="doc">
      <dgm:prSet loTypeId="urn:microsoft.com/office/officeart/2008/layout/RadialCluster" loCatId="cycle" qsTypeId="urn:microsoft.com/office/officeart/2005/8/quickstyle/simple1" qsCatId="simple" csTypeId="urn:microsoft.com/office/officeart/2005/8/colors/colorful1#1" csCatId="colorful" phldr="1"/>
      <dgm:spPr/>
      <dgm:t>
        <a:bodyPr/>
        <a:lstStyle/>
        <a:p>
          <a:endParaRPr lang="en-US"/>
        </a:p>
      </dgm:t>
    </dgm:pt>
    <dgm:pt modelId="{F568A773-DE31-4A46-BCF6-2F2DBF0C7AE9}">
      <dgm:prSet phldrT="[Text]" custT="1"/>
      <dgm:spPr/>
      <dgm:t>
        <a:bodyPr/>
        <a:lstStyle/>
        <a:p>
          <a:r>
            <a:rPr lang="fr-CA" sz="1600" b="1" noProof="0" dirty="0"/>
            <a:t>Recommandations du rapport de la vérificatrice générale</a:t>
          </a:r>
        </a:p>
      </dgm:t>
    </dgm:pt>
    <dgm:pt modelId="{99390E1A-9570-4BB7-B5CA-A89B94749E67}" type="parTrans" cxnId="{39E4FC01-C395-4C8D-90BD-9ED71F228BE7}">
      <dgm:prSet/>
      <dgm:spPr/>
      <dgm:t>
        <a:bodyPr/>
        <a:lstStyle/>
        <a:p>
          <a:endParaRPr lang="en-US"/>
        </a:p>
      </dgm:t>
    </dgm:pt>
    <dgm:pt modelId="{762803F3-7086-40DA-ADA8-7E1F77A42961}" type="sibTrans" cxnId="{39E4FC01-C395-4C8D-90BD-9ED71F228BE7}">
      <dgm:prSet/>
      <dgm:spPr/>
      <dgm:t>
        <a:bodyPr/>
        <a:lstStyle/>
        <a:p>
          <a:endParaRPr lang="en-US"/>
        </a:p>
      </dgm:t>
    </dgm:pt>
    <dgm:pt modelId="{13812DE5-421A-47BB-A320-57AE81E701C9}">
      <dgm:prSet phldrT="[Text]" custT="1"/>
      <dgm:spPr/>
      <dgm:t>
        <a:bodyPr/>
        <a:lstStyle/>
        <a:p>
          <a:pPr algn="l"/>
          <a:r>
            <a:rPr lang="fr-CA" sz="1200" noProof="0" dirty="0"/>
            <a:t>Approche fondée sur le risque</a:t>
          </a:r>
        </a:p>
      </dgm:t>
    </dgm:pt>
    <dgm:pt modelId="{5394639E-BC15-44EA-994A-8D90984EF115}" type="parTrans" cxnId="{C88D56CD-80EA-423F-AF58-129B68D8AE05}">
      <dgm:prSet/>
      <dgm:spPr/>
      <dgm:t>
        <a:bodyPr/>
        <a:lstStyle/>
        <a:p>
          <a:endParaRPr lang="en-US" dirty="0"/>
        </a:p>
      </dgm:t>
    </dgm:pt>
    <dgm:pt modelId="{5A25A04E-E5A6-4F13-BB76-77A3640E0946}" type="sibTrans" cxnId="{C88D56CD-80EA-423F-AF58-129B68D8AE05}">
      <dgm:prSet/>
      <dgm:spPr/>
      <dgm:t>
        <a:bodyPr/>
        <a:lstStyle/>
        <a:p>
          <a:endParaRPr lang="en-US"/>
        </a:p>
      </dgm:t>
    </dgm:pt>
    <dgm:pt modelId="{BA4E18AF-BB09-4CD1-9035-982646C181F9}">
      <dgm:prSet phldrT="[Text]" custT="1"/>
      <dgm:spPr/>
      <dgm:t>
        <a:bodyPr/>
        <a:lstStyle/>
        <a:p>
          <a:pPr algn="l"/>
          <a:r>
            <a:rPr lang="fr-CA" sz="1400" noProof="0" dirty="0"/>
            <a:t>Projets d’atténuation structurelle non financés/non examinés</a:t>
          </a:r>
        </a:p>
      </dgm:t>
    </dgm:pt>
    <dgm:pt modelId="{58C85649-76D0-46D7-8AC6-DDF269D6A0EF}" type="parTrans" cxnId="{E809BA07-67FA-4639-9D88-1F9B4D39FD5A}">
      <dgm:prSet/>
      <dgm:spPr/>
      <dgm:t>
        <a:bodyPr/>
        <a:lstStyle/>
        <a:p>
          <a:endParaRPr lang="en-US" dirty="0"/>
        </a:p>
      </dgm:t>
    </dgm:pt>
    <dgm:pt modelId="{38D1D57C-4BF2-48E7-964D-B6C55EA7503B}" type="sibTrans" cxnId="{E809BA07-67FA-4639-9D88-1F9B4D39FD5A}">
      <dgm:prSet/>
      <dgm:spPr/>
      <dgm:t>
        <a:bodyPr/>
        <a:lstStyle/>
        <a:p>
          <a:endParaRPr lang="en-US"/>
        </a:p>
      </dgm:t>
    </dgm:pt>
    <dgm:pt modelId="{7DC2E474-2F41-4390-9B73-5CF1BD4216FE}">
      <dgm:prSet phldrT="[Text]" custT="1"/>
      <dgm:spPr/>
      <dgm:t>
        <a:bodyPr/>
        <a:lstStyle/>
        <a:p>
          <a:pPr algn="l"/>
          <a:r>
            <a:rPr lang="fr-CA" sz="1400" noProof="0" dirty="0"/>
            <a:t>Plans de gestion des urgences</a:t>
          </a:r>
        </a:p>
      </dgm:t>
    </dgm:pt>
    <dgm:pt modelId="{82473571-C7E0-492B-B865-A0443FE9D92B}" type="parTrans" cxnId="{C20A3E18-F00C-4224-8D4E-DBDAC582C122}">
      <dgm:prSet/>
      <dgm:spPr/>
      <dgm:t>
        <a:bodyPr/>
        <a:lstStyle/>
        <a:p>
          <a:endParaRPr lang="en-US" dirty="0"/>
        </a:p>
      </dgm:t>
    </dgm:pt>
    <dgm:pt modelId="{8A0C2C28-28AC-4659-A3EE-61066450BF44}" type="sibTrans" cxnId="{C20A3E18-F00C-4224-8D4E-DBDAC582C122}">
      <dgm:prSet/>
      <dgm:spPr/>
      <dgm:t>
        <a:bodyPr/>
        <a:lstStyle/>
        <a:p>
          <a:endParaRPr lang="en-US"/>
        </a:p>
      </dgm:t>
    </dgm:pt>
    <dgm:pt modelId="{4877A726-909F-4D13-B803-C73FC025F6AB}">
      <dgm:prSet phldrT="[Text]" custT="1"/>
      <dgm:spPr/>
      <dgm:t>
        <a:bodyPr/>
        <a:lstStyle/>
        <a:p>
          <a:pPr algn="l"/>
          <a:r>
            <a:rPr lang="fr-CA" sz="1400" noProof="0" dirty="0"/>
            <a:t>Coordonnateurs de la gestion des urgences</a:t>
          </a:r>
        </a:p>
      </dgm:t>
    </dgm:pt>
    <dgm:pt modelId="{E79D026E-F765-4847-A639-19673C92EAA2}" type="parTrans" cxnId="{02CB4A82-D06E-42D6-BD23-6C28DFA34A27}">
      <dgm:prSet/>
      <dgm:spPr/>
      <dgm:t>
        <a:bodyPr/>
        <a:lstStyle/>
        <a:p>
          <a:endParaRPr lang="en-US" dirty="0"/>
        </a:p>
      </dgm:t>
    </dgm:pt>
    <dgm:pt modelId="{253C5540-0A68-4F46-B9A0-749FBEA1D3A0}" type="sibTrans" cxnId="{02CB4A82-D06E-42D6-BD23-6C28DFA34A27}">
      <dgm:prSet/>
      <dgm:spPr/>
      <dgm:t>
        <a:bodyPr/>
        <a:lstStyle/>
        <a:p>
          <a:endParaRPr lang="en-US"/>
        </a:p>
      </dgm:t>
    </dgm:pt>
    <dgm:pt modelId="{87813F13-AFF0-4594-B4E9-53C126CD7A1C}">
      <dgm:prSet phldrT="[Text]" custT="1"/>
      <dgm:spPr/>
      <dgm:t>
        <a:bodyPr/>
        <a:lstStyle/>
        <a:p>
          <a:pPr algn="l"/>
          <a:r>
            <a:rPr lang="fr-CA" sz="1400" noProof="0" dirty="0"/>
            <a:t>Ententes de services</a:t>
          </a:r>
        </a:p>
      </dgm:t>
    </dgm:pt>
    <dgm:pt modelId="{976562DA-30A7-4129-A0A1-C6825874CC3A}" type="parTrans" cxnId="{2EFE3D44-7596-403F-A14D-DBF38384F2B4}">
      <dgm:prSet/>
      <dgm:spPr/>
      <dgm:t>
        <a:bodyPr/>
        <a:lstStyle/>
        <a:p>
          <a:endParaRPr lang="en-US" dirty="0"/>
        </a:p>
      </dgm:t>
    </dgm:pt>
    <dgm:pt modelId="{D915001A-A9D3-45FD-98C5-80C0427E9F0C}" type="sibTrans" cxnId="{2EFE3D44-7596-403F-A14D-DBF38384F2B4}">
      <dgm:prSet/>
      <dgm:spPr/>
      <dgm:t>
        <a:bodyPr/>
        <a:lstStyle/>
        <a:p>
          <a:endParaRPr lang="en-US"/>
        </a:p>
      </dgm:t>
    </dgm:pt>
    <dgm:pt modelId="{9CE65C59-61D6-4C68-876B-46BF080DE467}">
      <dgm:prSet phldrT="[Text]" custT="1"/>
      <dgm:spPr/>
      <dgm:t>
        <a:bodyPr/>
        <a:lstStyle/>
        <a:p>
          <a:pPr algn="l"/>
          <a:r>
            <a:rPr lang="fr-CA" sz="1400" noProof="0" dirty="0"/>
            <a:t>Indicateurs de rendemen</a:t>
          </a:r>
          <a:r>
            <a:rPr lang="fr-CA" sz="1400" dirty="0"/>
            <a:t>t</a:t>
          </a:r>
        </a:p>
      </dgm:t>
    </dgm:pt>
    <dgm:pt modelId="{9C0B64DD-9BF3-4B8A-A24D-091E355CB718}" type="parTrans" cxnId="{3AAC5C35-9CD1-4ED8-A35F-E5437539458E}">
      <dgm:prSet/>
      <dgm:spPr/>
      <dgm:t>
        <a:bodyPr/>
        <a:lstStyle/>
        <a:p>
          <a:endParaRPr lang="en-US" dirty="0"/>
        </a:p>
      </dgm:t>
    </dgm:pt>
    <dgm:pt modelId="{09B8A1C1-E325-4828-80D6-6E1B5585172F}" type="sibTrans" cxnId="{3AAC5C35-9CD1-4ED8-A35F-E5437539458E}">
      <dgm:prSet/>
      <dgm:spPr/>
      <dgm:t>
        <a:bodyPr/>
        <a:lstStyle/>
        <a:p>
          <a:endParaRPr lang="en-US"/>
        </a:p>
      </dgm:t>
    </dgm:pt>
    <dgm:pt modelId="{2B0D70DB-9114-472C-BEFB-CAE4B8CA6C10}">
      <dgm:prSet phldrT="[Text]" custT="1"/>
      <dgm:spPr/>
      <dgm:t>
        <a:bodyPr/>
        <a:lstStyle/>
        <a:p>
          <a:pPr algn="l"/>
          <a:r>
            <a:rPr lang="fr-CA" sz="1400" noProof="0" dirty="0"/>
            <a:t>Services de GU comparables et adaptés à la culture</a:t>
          </a:r>
        </a:p>
      </dgm:t>
    </dgm:pt>
    <dgm:pt modelId="{A18ED34F-18BA-4B0F-A335-8903F9AA937A}" type="parTrans" cxnId="{BC47D14E-C487-4A54-B4AD-18FAC52E7A59}">
      <dgm:prSet/>
      <dgm:spPr/>
      <dgm:t>
        <a:bodyPr/>
        <a:lstStyle/>
        <a:p>
          <a:endParaRPr lang="en-US" dirty="0"/>
        </a:p>
      </dgm:t>
    </dgm:pt>
    <dgm:pt modelId="{C45918A2-683C-4A1A-8A09-018A62A970AA}" type="sibTrans" cxnId="{BC47D14E-C487-4A54-B4AD-18FAC52E7A59}">
      <dgm:prSet/>
      <dgm:spPr/>
      <dgm:t>
        <a:bodyPr/>
        <a:lstStyle/>
        <a:p>
          <a:endParaRPr lang="en-US"/>
        </a:p>
      </dgm:t>
    </dgm:pt>
    <dgm:pt modelId="{89446E96-E02F-400C-B376-D1F96A63C90F}">
      <dgm:prSet phldrT="[Text]"/>
      <dgm:spPr/>
      <dgm:t>
        <a:bodyPr/>
        <a:lstStyle/>
        <a:p>
          <a:endParaRPr lang="en-US" dirty="0"/>
        </a:p>
      </dgm:t>
    </dgm:pt>
    <dgm:pt modelId="{A786B2CD-047A-48B2-B369-F840401D1816}" type="parTrans" cxnId="{CD97EB16-BB8E-4647-920F-DEEB2DC6FDD3}">
      <dgm:prSet/>
      <dgm:spPr/>
      <dgm:t>
        <a:bodyPr/>
        <a:lstStyle/>
        <a:p>
          <a:endParaRPr lang="en-US"/>
        </a:p>
      </dgm:t>
    </dgm:pt>
    <dgm:pt modelId="{F40895ED-0D81-4337-B3F7-B92D21F8FCD3}" type="sibTrans" cxnId="{CD97EB16-BB8E-4647-920F-DEEB2DC6FDD3}">
      <dgm:prSet/>
      <dgm:spPr/>
      <dgm:t>
        <a:bodyPr/>
        <a:lstStyle/>
        <a:p>
          <a:endParaRPr lang="en-US"/>
        </a:p>
      </dgm:t>
    </dgm:pt>
    <dgm:pt modelId="{77FA8985-31C0-47A0-ABC6-9CBDB5CCDD7E}" type="pres">
      <dgm:prSet presAssocID="{4EECBC88-67C6-4283-BA7C-9B88D8181212}" presName="Name0" presStyleCnt="0">
        <dgm:presLayoutVars>
          <dgm:chMax val="1"/>
          <dgm:chPref val="1"/>
          <dgm:dir/>
          <dgm:animOne val="branch"/>
          <dgm:animLvl val="lvl"/>
        </dgm:presLayoutVars>
      </dgm:prSet>
      <dgm:spPr/>
    </dgm:pt>
    <dgm:pt modelId="{BD5751E7-3685-403D-9EEE-50C40B8DEEA4}" type="pres">
      <dgm:prSet presAssocID="{F568A773-DE31-4A46-BCF6-2F2DBF0C7AE9}" presName="singleCycle" presStyleCnt="0"/>
      <dgm:spPr/>
    </dgm:pt>
    <dgm:pt modelId="{E0B06492-523D-491E-9756-4D7063089602}" type="pres">
      <dgm:prSet presAssocID="{F568A773-DE31-4A46-BCF6-2F2DBF0C7AE9}" presName="singleCenter" presStyleLbl="node1" presStyleIdx="0" presStyleCnt="8" custScaleX="232626">
        <dgm:presLayoutVars>
          <dgm:chMax val="7"/>
          <dgm:chPref val="7"/>
        </dgm:presLayoutVars>
      </dgm:prSet>
      <dgm:spPr/>
    </dgm:pt>
    <dgm:pt modelId="{2C1D5E6C-A7C3-45B2-9EA5-EBDF3EFA5780}" type="pres">
      <dgm:prSet presAssocID="{5394639E-BC15-44EA-994A-8D90984EF115}" presName="Name56" presStyleLbl="parChTrans1D2" presStyleIdx="0" presStyleCnt="7"/>
      <dgm:spPr/>
    </dgm:pt>
    <dgm:pt modelId="{305971FA-07D7-4804-8E81-745F4E40B18F}" type="pres">
      <dgm:prSet presAssocID="{13812DE5-421A-47BB-A320-57AE81E701C9}" presName="text0" presStyleLbl="node1" presStyleIdx="1" presStyleCnt="8" custScaleX="147656" custRadScaleRad="94201" custRadScaleInc="-5">
        <dgm:presLayoutVars>
          <dgm:bulletEnabled val="1"/>
        </dgm:presLayoutVars>
      </dgm:prSet>
      <dgm:spPr/>
    </dgm:pt>
    <dgm:pt modelId="{2FEAAFCD-5FC0-46A0-94FE-A58DA247DEA5}" type="pres">
      <dgm:prSet presAssocID="{58C85649-76D0-46D7-8AC6-DDF269D6A0EF}" presName="Name56" presStyleLbl="parChTrans1D2" presStyleIdx="1" presStyleCnt="7"/>
      <dgm:spPr/>
    </dgm:pt>
    <dgm:pt modelId="{65364404-D9FC-41C1-A458-062142ACEBF1}" type="pres">
      <dgm:prSet presAssocID="{BA4E18AF-BB09-4CD1-9035-982646C181F9}" presName="text0" presStyleLbl="node1" presStyleIdx="2" presStyleCnt="8" custScaleX="316844" custScaleY="147279" custRadScaleRad="192728" custRadScaleInc="45358">
        <dgm:presLayoutVars>
          <dgm:bulletEnabled val="1"/>
        </dgm:presLayoutVars>
      </dgm:prSet>
      <dgm:spPr/>
    </dgm:pt>
    <dgm:pt modelId="{603076DA-2791-4357-8920-C9413DC8E0C8}" type="pres">
      <dgm:prSet presAssocID="{82473571-C7E0-492B-B865-A0443FE9D92B}" presName="Name56" presStyleLbl="parChTrans1D2" presStyleIdx="2" presStyleCnt="7"/>
      <dgm:spPr/>
    </dgm:pt>
    <dgm:pt modelId="{89515CF4-3029-48E0-9981-0906048CECE0}" type="pres">
      <dgm:prSet presAssocID="{7DC2E474-2F41-4390-9B73-5CF1BD4216FE}" presName="text0" presStyleLbl="node1" presStyleIdx="3" presStyleCnt="8" custScaleX="254438" custScaleY="157084" custRadScaleRad="159803" custRadScaleInc="527164">
        <dgm:presLayoutVars>
          <dgm:bulletEnabled val="1"/>
        </dgm:presLayoutVars>
      </dgm:prSet>
      <dgm:spPr/>
    </dgm:pt>
    <dgm:pt modelId="{D3A6F663-88CD-419D-A186-C4C80156A13B}" type="pres">
      <dgm:prSet presAssocID="{E79D026E-F765-4847-A639-19673C92EAA2}" presName="Name56" presStyleLbl="parChTrans1D2" presStyleIdx="3" presStyleCnt="7"/>
      <dgm:spPr/>
    </dgm:pt>
    <dgm:pt modelId="{F9773D19-540F-4A89-BE7C-70F3DC779F36}" type="pres">
      <dgm:prSet presAssocID="{4877A726-909F-4D13-B803-C73FC025F6AB}" presName="text0" presStyleLbl="node1" presStyleIdx="4" presStyleCnt="8" custScaleX="240008" custScaleY="144460" custRadScaleRad="148554" custRadScaleInc="-121089">
        <dgm:presLayoutVars>
          <dgm:bulletEnabled val="1"/>
        </dgm:presLayoutVars>
      </dgm:prSet>
      <dgm:spPr/>
    </dgm:pt>
    <dgm:pt modelId="{DE07CE58-42E9-413F-A837-AFA72F7CB269}" type="pres">
      <dgm:prSet presAssocID="{976562DA-30A7-4129-A0A1-C6825874CC3A}" presName="Name56" presStyleLbl="parChTrans1D2" presStyleIdx="4" presStyleCnt="7"/>
      <dgm:spPr/>
    </dgm:pt>
    <dgm:pt modelId="{7D88A4CE-4105-494A-85BA-F469F54B3276}" type="pres">
      <dgm:prSet presAssocID="{87813F13-AFF0-4594-B4E9-53C126CD7A1C}" presName="text0" presStyleLbl="node1" presStyleIdx="5" presStyleCnt="8" custScaleX="210420" custRadScaleRad="187724" custRadScaleInc="-444053">
        <dgm:presLayoutVars>
          <dgm:bulletEnabled val="1"/>
        </dgm:presLayoutVars>
      </dgm:prSet>
      <dgm:spPr/>
    </dgm:pt>
    <dgm:pt modelId="{D60DC3C7-28B6-422C-B276-CE6C803A8428}" type="pres">
      <dgm:prSet presAssocID="{9C0B64DD-9BF3-4B8A-A24D-091E355CB718}" presName="Name56" presStyleLbl="parChTrans1D2" presStyleIdx="5" presStyleCnt="7"/>
      <dgm:spPr/>
    </dgm:pt>
    <dgm:pt modelId="{52CAF9A4-88C5-41DE-A6D3-875EBB498294}" type="pres">
      <dgm:prSet presAssocID="{9CE65C59-61D6-4C68-876B-46BF080DE467}" presName="text0" presStyleLbl="node1" presStyleIdx="6" presStyleCnt="8" custScaleX="187044" custRadScaleRad="186249" custRadScaleInc="62411">
        <dgm:presLayoutVars>
          <dgm:bulletEnabled val="1"/>
        </dgm:presLayoutVars>
      </dgm:prSet>
      <dgm:spPr/>
    </dgm:pt>
    <dgm:pt modelId="{C1D9E8F7-E8F8-40A4-8775-BB655187052C}" type="pres">
      <dgm:prSet presAssocID="{A18ED34F-18BA-4B0F-A335-8903F9AA937A}" presName="Name56" presStyleLbl="parChTrans1D2" presStyleIdx="6" presStyleCnt="7"/>
      <dgm:spPr/>
    </dgm:pt>
    <dgm:pt modelId="{A1401A36-340B-49D7-A667-D49FCB5C2AD7}" type="pres">
      <dgm:prSet presAssocID="{2B0D70DB-9114-472C-BEFB-CAE4B8CA6C10}" presName="text0" presStyleLbl="node1" presStyleIdx="7" presStyleCnt="8" custScaleX="258515" custScaleY="161974" custRadScaleRad="251458" custRadScaleInc="-76415">
        <dgm:presLayoutVars>
          <dgm:bulletEnabled val="1"/>
        </dgm:presLayoutVars>
      </dgm:prSet>
      <dgm:spPr/>
    </dgm:pt>
  </dgm:ptLst>
  <dgm:cxnLst>
    <dgm:cxn modelId="{39E4FC01-C395-4C8D-90BD-9ED71F228BE7}" srcId="{4EECBC88-67C6-4283-BA7C-9B88D8181212}" destId="{F568A773-DE31-4A46-BCF6-2F2DBF0C7AE9}" srcOrd="0" destOrd="0" parTransId="{99390E1A-9570-4BB7-B5CA-A89B94749E67}" sibTransId="{762803F3-7086-40DA-ADA8-7E1F77A42961}"/>
    <dgm:cxn modelId="{E809BA07-67FA-4639-9D88-1F9B4D39FD5A}" srcId="{F568A773-DE31-4A46-BCF6-2F2DBF0C7AE9}" destId="{BA4E18AF-BB09-4CD1-9035-982646C181F9}" srcOrd="1" destOrd="0" parTransId="{58C85649-76D0-46D7-8AC6-DDF269D6A0EF}" sibTransId="{38D1D57C-4BF2-48E7-964D-B6C55EA7503B}"/>
    <dgm:cxn modelId="{D70B4108-B09B-4E57-B3AE-0714ED5DCF25}" type="presOf" srcId="{7DC2E474-2F41-4390-9B73-5CF1BD4216FE}" destId="{89515CF4-3029-48E0-9981-0906048CECE0}" srcOrd="0" destOrd="0" presId="urn:microsoft.com/office/officeart/2008/layout/RadialCluster"/>
    <dgm:cxn modelId="{64B69909-1E37-45C2-9F13-8CB38D4CCCAF}" type="presOf" srcId="{9C0B64DD-9BF3-4B8A-A24D-091E355CB718}" destId="{D60DC3C7-28B6-422C-B276-CE6C803A8428}" srcOrd="0" destOrd="0" presId="urn:microsoft.com/office/officeart/2008/layout/RadialCluster"/>
    <dgm:cxn modelId="{B494C60A-4665-448C-B50E-6C5E19216F83}" type="presOf" srcId="{82473571-C7E0-492B-B865-A0443FE9D92B}" destId="{603076DA-2791-4357-8920-C9413DC8E0C8}" srcOrd="0" destOrd="0" presId="urn:microsoft.com/office/officeart/2008/layout/RadialCluster"/>
    <dgm:cxn modelId="{CD97EB16-BB8E-4647-920F-DEEB2DC6FDD3}" srcId="{F568A773-DE31-4A46-BCF6-2F2DBF0C7AE9}" destId="{89446E96-E02F-400C-B376-D1F96A63C90F}" srcOrd="7" destOrd="0" parTransId="{A786B2CD-047A-48B2-B369-F840401D1816}" sibTransId="{F40895ED-0D81-4337-B3F7-B92D21F8FCD3}"/>
    <dgm:cxn modelId="{C20A3E18-F00C-4224-8D4E-DBDAC582C122}" srcId="{F568A773-DE31-4A46-BCF6-2F2DBF0C7AE9}" destId="{7DC2E474-2F41-4390-9B73-5CF1BD4216FE}" srcOrd="2" destOrd="0" parTransId="{82473571-C7E0-492B-B865-A0443FE9D92B}" sibTransId="{8A0C2C28-28AC-4659-A3EE-61066450BF44}"/>
    <dgm:cxn modelId="{68BA161B-DC5A-4FC9-B060-78356DA8EE29}" type="presOf" srcId="{E79D026E-F765-4847-A639-19673C92EAA2}" destId="{D3A6F663-88CD-419D-A186-C4C80156A13B}" srcOrd="0" destOrd="0" presId="urn:microsoft.com/office/officeart/2008/layout/RadialCluster"/>
    <dgm:cxn modelId="{C1FB7427-D525-4E44-BA3C-A746F96813F9}" type="presOf" srcId="{4EECBC88-67C6-4283-BA7C-9B88D8181212}" destId="{77FA8985-31C0-47A0-ABC6-9CBDB5CCDD7E}" srcOrd="0" destOrd="0" presId="urn:microsoft.com/office/officeart/2008/layout/RadialCluster"/>
    <dgm:cxn modelId="{9F6F0F33-AB40-4F70-9B56-52AA41BB174A}" type="presOf" srcId="{4877A726-909F-4D13-B803-C73FC025F6AB}" destId="{F9773D19-540F-4A89-BE7C-70F3DC779F36}" srcOrd="0" destOrd="0" presId="urn:microsoft.com/office/officeart/2008/layout/RadialCluster"/>
    <dgm:cxn modelId="{3AAC5C35-9CD1-4ED8-A35F-E5437539458E}" srcId="{F568A773-DE31-4A46-BCF6-2F2DBF0C7AE9}" destId="{9CE65C59-61D6-4C68-876B-46BF080DE467}" srcOrd="5" destOrd="0" parTransId="{9C0B64DD-9BF3-4B8A-A24D-091E355CB718}" sibTransId="{09B8A1C1-E325-4828-80D6-6E1B5585172F}"/>
    <dgm:cxn modelId="{E4980C43-8CA4-4E21-8BC8-89AB3F338A8C}" type="presOf" srcId="{A18ED34F-18BA-4B0F-A335-8903F9AA937A}" destId="{C1D9E8F7-E8F8-40A4-8775-BB655187052C}" srcOrd="0" destOrd="0" presId="urn:microsoft.com/office/officeart/2008/layout/RadialCluster"/>
    <dgm:cxn modelId="{2EFE3D44-7596-403F-A14D-DBF38384F2B4}" srcId="{F568A773-DE31-4A46-BCF6-2F2DBF0C7AE9}" destId="{87813F13-AFF0-4594-B4E9-53C126CD7A1C}" srcOrd="4" destOrd="0" parTransId="{976562DA-30A7-4129-A0A1-C6825874CC3A}" sibTransId="{D915001A-A9D3-45FD-98C5-80C0427E9F0C}"/>
    <dgm:cxn modelId="{65165765-01F3-4B18-9EDF-8E3C477C8F99}" type="presOf" srcId="{BA4E18AF-BB09-4CD1-9035-982646C181F9}" destId="{65364404-D9FC-41C1-A458-062142ACEBF1}" srcOrd="0" destOrd="0" presId="urn:microsoft.com/office/officeart/2008/layout/RadialCluster"/>
    <dgm:cxn modelId="{BC47D14E-C487-4A54-B4AD-18FAC52E7A59}" srcId="{F568A773-DE31-4A46-BCF6-2F2DBF0C7AE9}" destId="{2B0D70DB-9114-472C-BEFB-CAE4B8CA6C10}" srcOrd="6" destOrd="0" parTransId="{A18ED34F-18BA-4B0F-A335-8903F9AA937A}" sibTransId="{C45918A2-683C-4A1A-8A09-018A62A970AA}"/>
    <dgm:cxn modelId="{5C3B8679-B8E1-4E4F-B9D6-97F01E2AFE67}" type="presOf" srcId="{2B0D70DB-9114-472C-BEFB-CAE4B8CA6C10}" destId="{A1401A36-340B-49D7-A667-D49FCB5C2AD7}" srcOrd="0" destOrd="0" presId="urn:microsoft.com/office/officeart/2008/layout/RadialCluster"/>
    <dgm:cxn modelId="{A46B9480-4B4B-4D44-ADD8-2F64FEDD9F38}" type="presOf" srcId="{87813F13-AFF0-4594-B4E9-53C126CD7A1C}" destId="{7D88A4CE-4105-494A-85BA-F469F54B3276}" srcOrd="0" destOrd="0" presId="urn:microsoft.com/office/officeart/2008/layout/RadialCluster"/>
    <dgm:cxn modelId="{02CB4A82-D06E-42D6-BD23-6C28DFA34A27}" srcId="{F568A773-DE31-4A46-BCF6-2F2DBF0C7AE9}" destId="{4877A726-909F-4D13-B803-C73FC025F6AB}" srcOrd="3" destOrd="0" parTransId="{E79D026E-F765-4847-A639-19673C92EAA2}" sibTransId="{253C5540-0A68-4F46-B9A0-749FBEA1D3A0}"/>
    <dgm:cxn modelId="{3B49A49F-2477-4766-A628-3A49F22F063A}" type="presOf" srcId="{58C85649-76D0-46D7-8AC6-DDF269D6A0EF}" destId="{2FEAAFCD-5FC0-46A0-94FE-A58DA247DEA5}" srcOrd="0" destOrd="0" presId="urn:microsoft.com/office/officeart/2008/layout/RadialCluster"/>
    <dgm:cxn modelId="{029437B8-F9DE-4C19-AA7F-81619C047240}" type="presOf" srcId="{9CE65C59-61D6-4C68-876B-46BF080DE467}" destId="{52CAF9A4-88C5-41DE-A6D3-875EBB498294}" srcOrd="0" destOrd="0" presId="urn:microsoft.com/office/officeart/2008/layout/RadialCluster"/>
    <dgm:cxn modelId="{C88D56CD-80EA-423F-AF58-129B68D8AE05}" srcId="{F568A773-DE31-4A46-BCF6-2F2DBF0C7AE9}" destId="{13812DE5-421A-47BB-A320-57AE81E701C9}" srcOrd="0" destOrd="0" parTransId="{5394639E-BC15-44EA-994A-8D90984EF115}" sibTransId="{5A25A04E-E5A6-4F13-BB76-77A3640E0946}"/>
    <dgm:cxn modelId="{5F73A8D3-1D1B-4325-B7F2-229045FE19C5}" type="presOf" srcId="{5394639E-BC15-44EA-994A-8D90984EF115}" destId="{2C1D5E6C-A7C3-45B2-9EA5-EBDF3EFA5780}" srcOrd="0" destOrd="0" presId="urn:microsoft.com/office/officeart/2008/layout/RadialCluster"/>
    <dgm:cxn modelId="{D740F5E2-9771-4092-9506-40E7E2E00AC6}" type="presOf" srcId="{F568A773-DE31-4A46-BCF6-2F2DBF0C7AE9}" destId="{E0B06492-523D-491E-9756-4D7063089602}" srcOrd="0" destOrd="0" presId="urn:microsoft.com/office/officeart/2008/layout/RadialCluster"/>
    <dgm:cxn modelId="{04018BEA-911E-4CD3-B7E3-A98F2F8DE525}" type="presOf" srcId="{976562DA-30A7-4129-A0A1-C6825874CC3A}" destId="{DE07CE58-42E9-413F-A837-AFA72F7CB269}" srcOrd="0" destOrd="0" presId="urn:microsoft.com/office/officeart/2008/layout/RadialCluster"/>
    <dgm:cxn modelId="{DCCD83F8-1345-4986-A1C3-01708803083C}" type="presOf" srcId="{13812DE5-421A-47BB-A320-57AE81E701C9}" destId="{305971FA-07D7-4804-8E81-745F4E40B18F}" srcOrd="0" destOrd="0" presId="urn:microsoft.com/office/officeart/2008/layout/RadialCluster"/>
    <dgm:cxn modelId="{7A4CF253-67AE-4FB2-9CA7-29205790AA55}" type="presParOf" srcId="{77FA8985-31C0-47A0-ABC6-9CBDB5CCDD7E}" destId="{BD5751E7-3685-403D-9EEE-50C40B8DEEA4}" srcOrd="0" destOrd="0" presId="urn:microsoft.com/office/officeart/2008/layout/RadialCluster"/>
    <dgm:cxn modelId="{B7FA0DCC-6124-4E8D-A484-1AAF28DC3D8D}" type="presParOf" srcId="{BD5751E7-3685-403D-9EEE-50C40B8DEEA4}" destId="{E0B06492-523D-491E-9756-4D7063089602}" srcOrd="0" destOrd="0" presId="urn:microsoft.com/office/officeart/2008/layout/RadialCluster"/>
    <dgm:cxn modelId="{CF75CEF0-797F-4D8D-B4B1-2F25FF348402}" type="presParOf" srcId="{BD5751E7-3685-403D-9EEE-50C40B8DEEA4}" destId="{2C1D5E6C-A7C3-45B2-9EA5-EBDF3EFA5780}" srcOrd="1" destOrd="0" presId="urn:microsoft.com/office/officeart/2008/layout/RadialCluster"/>
    <dgm:cxn modelId="{593F5C12-BD9E-461F-944C-FEF2913AAA6D}" type="presParOf" srcId="{BD5751E7-3685-403D-9EEE-50C40B8DEEA4}" destId="{305971FA-07D7-4804-8E81-745F4E40B18F}" srcOrd="2" destOrd="0" presId="urn:microsoft.com/office/officeart/2008/layout/RadialCluster"/>
    <dgm:cxn modelId="{C0FAEC75-3F06-448C-BCC6-8AC8DDF2BAB0}" type="presParOf" srcId="{BD5751E7-3685-403D-9EEE-50C40B8DEEA4}" destId="{2FEAAFCD-5FC0-46A0-94FE-A58DA247DEA5}" srcOrd="3" destOrd="0" presId="urn:microsoft.com/office/officeart/2008/layout/RadialCluster"/>
    <dgm:cxn modelId="{BAE39487-16ED-4F88-9BB7-690B3CF203EC}" type="presParOf" srcId="{BD5751E7-3685-403D-9EEE-50C40B8DEEA4}" destId="{65364404-D9FC-41C1-A458-062142ACEBF1}" srcOrd="4" destOrd="0" presId="urn:microsoft.com/office/officeart/2008/layout/RadialCluster"/>
    <dgm:cxn modelId="{1220A501-955B-45B6-A18E-1CFE248661E2}" type="presParOf" srcId="{BD5751E7-3685-403D-9EEE-50C40B8DEEA4}" destId="{603076DA-2791-4357-8920-C9413DC8E0C8}" srcOrd="5" destOrd="0" presId="urn:microsoft.com/office/officeart/2008/layout/RadialCluster"/>
    <dgm:cxn modelId="{F646453F-BB85-439A-BEC7-56E7CC9A3F87}" type="presParOf" srcId="{BD5751E7-3685-403D-9EEE-50C40B8DEEA4}" destId="{89515CF4-3029-48E0-9981-0906048CECE0}" srcOrd="6" destOrd="0" presId="urn:microsoft.com/office/officeart/2008/layout/RadialCluster"/>
    <dgm:cxn modelId="{7CAE2DB0-241D-4E5B-A880-1A8879F691A7}" type="presParOf" srcId="{BD5751E7-3685-403D-9EEE-50C40B8DEEA4}" destId="{D3A6F663-88CD-419D-A186-C4C80156A13B}" srcOrd="7" destOrd="0" presId="urn:microsoft.com/office/officeart/2008/layout/RadialCluster"/>
    <dgm:cxn modelId="{1928B33A-604C-42A1-965C-1CE5CE26084A}" type="presParOf" srcId="{BD5751E7-3685-403D-9EEE-50C40B8DEEA4}" destId="{F9773D19-540F-4A89-BE7C-70F3DC779F36}" srcOrd="8" destOrd="0" presId="urn:microsoft.com/office/officeart/2008/layout/RadialCluster"/>
    <dgm:cxn modelId="{6D392311-F269-47E1-A3CF-EFFE984466D8}" type="presParOf" srcId="{BD5751E7-3685-403D-9EEE-50C40B8DEEA4}" destId="{DE07CE58-42E9-413F-A837-AFA72F7CB269}" srcOrd="9" destOrd="0" presId="urn:microsoft.com/office/officeart/2008/layout/RadialCluster"/>
    <dgm:cxn modelId="{282DF133-CA97-4236-BD85-6E1D6D25D08E}" type="presParOf" srcId="{BD5751E7-3685-403D-9EEE-50C40B8DEEA4}" destId="{7D88A4CE-4105-494A-85BA-F469F54B3276}" srcOrd="10" destOrd="0" presId="urn:microsoft.com/office/officeart/2008/layout/RadialCluster"/>
    <dgm:cxn modelId="{DC3F24C5-218B-489B-A1E1-A0B193213614}" type="presParOf" srcId="{BD5751E7-3685-403D-9EEE-50C40B8DEEA4}" destId="{D60DC3C7-28B6-422C-B276-CE6C803A8428}" srcOrd="11" destOrd="0" presId="urn:microsoft.com/office/officeart/2008/layout/RadialCluster"/>
    <dgm:cxn modelId="{78EEAEE3-F575-4F42-A28C-64796ABB04D7}" type="presParOf" srcId="{BD5751E7-3685-403D-9EEE-50C40B8DEEA4}" destId="{52CAF9A4-88C5-41DE-A6D3-875EBB498294}" srcOrd="12" destOrd="0" presId="urn:microsoft.com/office/officeart/2008/layout/RadialCluster"/>
    <dgm:cxn modelId="{ED265BD2-E657-46B2-866B-A40338A3504D}" type="presParOf" srcId="{BD5751E7-3685-403D-9EEE-50C40B8DEEA4}" destId="{C1D9E8F7-E8F8-40A4-8775-BB655187052C}" srcOrd="13" destOrd="0" presId="urn:microsoft.com/office/officeart/2008/layout/RadialCluster"/>
    <dgm:cxn modelId="{6E65B178-7407-4869-87B4-48C82286D140}" type="presParOf" srcId="{BD5751E7-3685-403D-9EEE-50C40B8DEEA4}" destId="{A1401A36-340B-49D7-A667-D49FCB5C2AD7}" srcOrd="14" destOrd="0" presId="urn:microsoft.com/office/officeart/2008/layout/RadialCluster"/>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AB7C81-7EAE-4EF2-9D10-A773A158A086}"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96000C39-EDBC-4C2E-9DC3-8050EFC47468}">
      <dgm:prSet phldrT="[Text]"/>
      <dgm:spPr/>
      <dgm:t>
        <a:bodyPr/>
        <a:lstStyle/>
        <a:p>
          <a:endParaRPr lang="en-US" dirty="0"/>
        </a:p>
      </dgm:t>
    </dgm:pt>
    <dgm:pt modelId="{B7F9B25E-4CBD-4B3E-98A5-175C5E30DF0A}" type="parTrans" cxnId="{BCA1527F-0E14-44C8-997F-B557249263F1}">
      <dgm:prSet/>
      <dgm:spPr/>
      <dgm:t>
        <a:bodyPr/>
        <a:lstStyle/>
        <a:p>
          <a:endParaRPr lang="en-US"/>
        </a:p>
      </dgm:t>
    </dgm:pt>
    <dgm:pt modelId="{E6810257-13BF-4451-8B38-51D910BA661F}" type="sibTrans" cxnId="{BCA1527F-0E14-44C8-997F-B557249263F1}">
      <dgm:prSet/>
      <dgm:spPr/>
      <dgm:t>
        <a:bodyPr/>
        <a:lstStyle/>
        <a:p>
          <a:endParaRPr lang="en-US" dirty="0"/>
        </a:p>
      </dgm:t>
    </dgm:pt>
    <dgm:pt modelId="{9D0F3471-B59E-462D-9878-DA1AEAB02101}">
      <dgm:prSet phldrT="[Text]" custT="1"/>
      <dgm:spPr/>
      <dgm:t>
        <a:bodyPr/>
        <a:lstStyle/>
        <a:p>
          <a:r>
            <a:rPr lang="fr-CA" sz="1400" noProof="0" dirty="0"/>
            <a:t>Partenariat officialisé en matière de mécanismes de prise de décisions et de mise en œuvre</a:t>
          </a:r>
          <a:r>
            <a:rPr lang="en-US" sz="1400" dirty="0"/>
            <a:t>.</a:t>
          </a:r>
        </a:p>
      </dgm:t>
    </dgm:pt>
    <dgm:pt modelId="{249905B0-7C56-45B5-BDBE-CDD7D7C25FEF}" type="parTrans" cxnId="{0B86BA41-74B2-4CF5-B365-37F1395F7A9B}">
      <dgm:prSet/>
      <dgm:spPr/>
      <dgm:t>
        <a:bodyPr/>
        <a:lstStyle/>
        <a:p>
          <a:endParaRPr lang="en-US"/>
        </a:p>
      </dgm:t>
    </dgm:pt>
    <dgm:pt modelId="{DF3EC890-8109-4884-BF37-5C82F9DFF012}" type="sibTrans" cxnId="{0B86BA41-74B2-4CF5-B365-37F1395F7A9B}">
      <dgm:prSet/>
      <dgm:spPr/>
      <dgm:t>
        <a:bodyPr/>
        <a:lstStyle/>
        <a:p>
          <a:endParaRPr lang="en-US"/>
        </a:p>
      </dgm:t>
    </dgm:pt>
    <dgm:pt modelId="{DD3E383B-D2F9-41F9-B9EE-F6013A4CD129}">
      <dgm:prSet phldrT="[Text]" custT="1"/>
      <dgm:spPr/>
      <dgm:t>
        <a:bodyPr/>
        <a:lstStyle/>
        <a:p>
          <a:r>
            <a:rPr lang="fr-FR" sz="1400" dirty="0"/>
            <a:t>Garantir des efforts de gestion des urgences culturellement sûrs et une continuité culturelle lors de la récupération après une urgence, et décoloniser les structures de prise de décision.</a:t>
          </a:r>
          <a:endParaRPr lang="en-US" sz="1400" strike="noStrike" dirty="0">
            <a:solidFill>
              <a:schemeClr val="bg1"/>
            </a:solidFill>
          </a:endParaRPr>
        </a:p>
      </dgm:t>
    </dgm:pt>
    <dgm:pt modelId="{B813AC9A-EAFC-4898-B659-6333CF4DC418}" type="parTrans" cxnId="{6D29AFE4-BFCB-4E07-8CCD-02DD45037C5B}">
      <dgm:prSet/>
      <dgm:spPr/>
      <dgm:t>
        <a:bodyPr/>
        <a:lstStyle/>
        <a:p>
          <a:endParaRPr lang="en-US"/>
        </a:p>
      </dgm:t>
    </dgm:pt>
    <dgm:pt modelId="{FB9E539C-E339-449F-A11A-09DFC200FF87}" type="sibTrans" cxnId="{6D29AFE4-BFCB-4E07-8CCD-02DD45037C5B}">
      <dgm:prSet/>
      <dgm:spPr/>
      <dgm:t>
        <a:bodyPr/>
        <a:lstStyle/>
        <a:p>
          <a:endParaRPr lang="en-US"/>
        </a:p>
      </dgm:t>
    </dgm:pt>
    <dgm:pt modelId="{3486FC7F-2B60-4339-A104-FF5AC86C0DEF}">
      <dgm:prSet custT="1"/>
      <dgm:spPr/>
      <dgm:t>
        <a:bodyPr/>
        <a:lstStyle/>
        <a:p>
          <a:pPr>
            <a:buFont typeface="Courier New" panose="02070309020205020404" pitchFamily="49" charset="0"/>
            <a:buChar char="o"/>
          </a:pPr>
          <a:r>
            <a:rPr lang="fr-FR" sz="1200" noProof="0" dirty="0"/>
            <a:t>Renforcer les capacités et intégrer les connaissances, la culture et l'expertise des populations autochtones dans l'évaluation des risques de catastrophe et dans l'élaboration et la mise en œuvre d'actions adaptées, de la prévention au relèvement.</a:t>
          </a:r>
          <a:endParaRPr lang="en-US" sz="1200" strike="noStrike" dirty="0">
            <a:solidFill>
              <a:schemeClr val="bg1"/>
            </a:solidFill>
            <a:latin typeface="+mn-lt"/>
          </a:endParaRPr>
        </a:p>
      </dgm:t>
    </dgm:pt>
    <dgm:pt modelId="{AF420B06-A98E-4334-AAB5-8EA141CCF2AF}" type="parTrans" cxnId="{9F51B296-CCD1-41DF-9B79-BC8BF4EDFD1A}">
      <dgm:prSet/>
      <dgm:spPr/>
      <dgm:t>
        <a:bodyPr/>
        <a:lstStyle/>
        <a:p>
          <a:endParaRPr lang="en-US"/>
        </a:p>
      </dgm:t>
    </dgm:pt>
    <dgm:pt modelId="{81A3DD5A-B611-4890-A67B-3DEC01A2B532}" type="sibTrans" cxnId="{9F51B296-CCD1-41DF-9B79-BC8BF4EDFD1A}">
      <dgm:prSet/>
      <dgm:spPr/>
      <dgm:t>
        <a:bodyPr/>
        <a:lstStyle/>
        <a:p>
          <a:endParaRPr lang="en-US"/>
        </a:p>
      </dgm:t>
    </dgm:pt>
    <dgm:pt modelId="{AB915709-BDD8-4010-85F8-116963A1584E}" type="pres">
      <dgm:prSet presAssocID="{97AB7C81-7EAE-4EF2-9D10-A773A158A086}" presName="Name0" presStyleCnt="0">
        <dgm:presLayoutVars>
          <dgm:chMax val="7"/>
          <dgm:chPref val="7"/>
          <dgm:dir/>
        </dgm:presLayoutVars>
      </dgm:prSet>
      <dgm:spPr/>
    </dgm:pt>
    <dgm:pt modelId="{6CBD027D-56A6-4BA4-B4FF-C7598648149D}" type="pres">
      <dgm:prSet presAssocID="{97AB7C81-7EAE-4EF2-9D10-A773A158A086}" presName="Name1" presStyleCnt="0"/>
      <dgm:spPr/>
    </dgm:pt>
    <dgm:pt modelId="{4D0B7071-795A-4040-9418-9EF746897025}" type="pres">
      <dgm:prSet presAssocID="{97AB7C81-7EAE-4EF2-9D10-A773A158A086}" presName="cycle" presStyleCnt="0"/>
      <dgm:spPr/>
    </dgm:pt>
    <dgm:pt modelId="{B1E35CD3-E196-40F4-99F1-ABA2B700028A}" type="pres">
      <dgm:prSet presAssocID="{97AB7C81-7EAE-4EF2-9D10-A773A158A086}" presName="srcNode" presStyleLbl="node1" presStyleIdx="0" presStyleCnt="4"/>
      <dgm:spPr/>
    </dgm:pt>
    <dgm:pt modelId="{08C2DB05-B65B-427B-B38B-CB9081BAA449}" type="pres">
      <dgm:prSet presAssocID="{97AB7C81-7EAE-4EF2-9D10-A773A158A086}" presName="conn" presStyleLbl="parChTrans1D2" presStyleIdx="0" presStyleCnt="1"/>
      <dgm:spPr/>
    </dgm:pt>
    <dgm:pt modelId="{B947D671-5E1A-424B-8E81-BAFABA994EBC}" type="pres">
      <dgm:prSet presAssocID="{97AB7C81-7EAE-4EF2-9D10-A773A158A086}" presName="extraNode" presStyleLbl="node1" presStyleIdx="0" presStyleCnt="4"/>
      <dgm:spPr/>
    </dgm:pt>
    <dgm:pt modelId="{44D33237-4C0E-4E01-B7D4-A498D6E1300F}" type="pres">
      <dgm:prSet presAssocID="{97AB7C81-7EAE-4EF2-9D10-A773A158A086}" presName="dstNode" presStyleLbl="node1" presStyleIdx="0" presStyleCnt="4"/>
      <dgm:spPr/>
    </dgm:pt>
    <dgm:pt modelId="{644BB017-74F7-49E0-BC64-1FD7AEF188EF}" type="pres">
      <dgm:prSet presAssocID="{96000C39-EDBC-4C2E-9DC3-8050EFC47468}" presName="text_1" presStyleLbl="node1" presStyleIdx="0" presStyleCnt="4">
        <dgm:presLayoutVars>
          <dgm:bulletEnabled val="1"/>
        </dgm:presLayoutVars>
      </dgm:prSet>
      <dgm:spPr/>
    </dgm:pt>
    <dgm:pt modelId="{63FBBE51-F579-40E6-B6E0-A02138FE7683}" type="pres">
      <dgm:prSet presAssocID="{96000C39-EDBC-4C2E-9DC3-8050EFC47468}" presName="accent_1" presStyleCnt="0"/>
      <dgm:spPr/>
    </dgm:pt>
    <dgm:pt modelId="{B735D7D1-4FD7-410C-AAE7-7F6C4B12EA68}" type="pres">
      <dgm:prSet presAssocID="{96000C39-EDBC-4C2E-9DC3-8050EFC47468}" presName="accentRepeatNode" presStyleLbl="solidFgAcc1" presStyleIdx="0" presStyleCnt="4"/>
      <dgm:spPr>
        <a:blipFill rotWithShape="0">
          <a:blip xmlns:r="http://schemas.openxmlformats.org/officeDocument/2006/relationships" r:embed="rId1">
            <a:duotone>
              <a:srgbClr val="A5AB81">
                <a:shade val="45000"/>
                <a:satMod val="135000"/>
              </a:srgbClr>
              <a:prstClr val="white"/>
            </a:duotone>
          </a:blip>
          <a:srcRect/>
          <a:stretch>
            <a:fillRect t="-2000" b="-2000"/>
          </a:stretch>
        </a:blipFill>
      </dgm:spPr>
    </dgm:pt>
    <dgm:pt modelId="{8D46B668-F25D-4300-A249-56CB7FCCCE6D}" type="pres">
      <dgm:prSet presAssocID="{9D0F3471-B59E-462D-9878-DA1AEAB02101}" presName="text_2" presStyleLbl="node1" presStyleIdx="1" presStyleCnt="4">
        <dgm:presLayoutVars>
          <dgm:bulletEnabled val="1"/>
        </dgm:presLayoutVars>
      </dgm:prSet>
      <dgm:spPr/>
    </dgm:pt>
    <dgm:pt modelId="{72BFC3F5-7B74-4203-B5FE-C712338788A8}" type="pres">
      <dgm:prSet presAssocID="{9D0F3471-B59E-462D-9878-DA1AEAB02101}" presName="accent_2" presStyleCnt="0"/>
      <dgm:spPr/>
    </dgm:pt>
    <dgm:pt modelId="{7401EA8D-33B8-4C15-B4B1-E4D251109811}" type="pres">
      <dgm:prSet presAssocID="{9D0F3471-B59E-462D-9878-DA1AEAB02101}" presName="accentRepeatNode" presStyleLbl="solidFgAcc1" presStyleIdx="1" presStyleCnt="4" custScaleX="93340"/>
      <dgm:spPr/>
    </dgm:pt>
    <dgm:pt modelId="{AA00AA60-78A0-4793-B922-A0323FCD3CF6}" type="pres">
      <dgm:prSet presAssocID="{DD3E383B-D2F9-41F9-B9EE-F6013A4CD129}" presName="text_3" presStyleLbl="node1" presStyleIdx="2" presStyleCnt="4" custScaleY="115153">
        <dgm:presLayoutVars>
          <dgm:bulletEnabled val="1"/>
        </dgm:presLayoutVars>
      </dgm:prSet>
      <dgm:spPr/>
    </dgm:pt>
    <dgm:pt modelId="{C277C19B-9F70-48AF-A489-FC87F76658B2}" type="pres">
      <dgm:prSet presAssocID="{DD3E383B-D2F9-41F9-B9EE-F6013A4CD129}" presName="accent_3" presStyleCnt="0"/>
      <dgm:spPr/>
    </dgm:pt>
    <dgm:pt modelId="{F733EA55-915E-41B2-BA5E-3A9FF0773ACD}" type="pres">
      <dgm:prSet presAssocID="{DD3E383B-D2F9-41F9-B9EE-F6013A4CD129}" presName="accentRepeatNode" presStyleLbl="solidFgAcc1" presStyleIdx="2" presStyleCnt="4"/>
      <dgm:spPr/>
    </dgm:pt>
    <dgm:pt modelId="{408C63F5-36CC-430C-8C10-2960C32A60DA}" type="pres">
      <dgm:prSet presAssocID="{3486FC7F-2B60-4339-A104-FF5AC86C0DEF}" presName="text_4" presStyleLbl="node1" presStyleIdx="3" presStyleCnt="4" custScaleX="99881" custScaleY="113716">
        <dgm:presLayoutVars>
          <dgm:bulletEnabled val="1"/>
        </dgm:presLayoutVars>
      </dgm:prSet>
      <dgm:spPr/>
    </dgm:pt>
    <dgm:pt modelId="{2656C92C-C411-465A-BAAC-7DF896FB4660}" type="pres">
      <dgm:prSet presAssocID="{3486FC7F-2B60-4339-A104-FF5AC86C0DEF}" presName="accent_4" presStyleCnt="0"/>
      <dgm:spPr/>
    </dgm:pt>
    <dgm:pt modelId="{744DBD89-E448-46A3-BB25-6BD16FB81116}" type="pres">
      <dgm:prSet presAssocID="{3486FC7F-2B60-4339-A104-FF5AC86C0DEF}" presName="accentRepeatNode" presStyleLbl="solidFgAcc1" presStyleIdx="3" presStyleCnt="4"/>
      <dgm:spPr/>
    </dgm:pt>
  </dgm:ptLst>
  <dgm:cxnLst>
    <dgm:cxn modelId="{243BCA1F-E197-43F1-AD4C-2053A4218E52}" type="presOf" srcId="{3486FC7F-2B60-4339-A104-FF5AC86C0DEF}" destId="{408C63F5-36CC-430C-8C10-2960C32A60DA}" srcOrd="0" destOrd="0" presId="urn:microsoft.com/office/officeart/2008/layout/VerticalCurvedList"/>
    <dgm:cxn modelId="{279F2461-7845-4B55-8AB1-462FFFCCFDFC}" type="presOf" srcId="{9D0F3471-B59E-462D-9878-DA1AEAB02101}" destId="{8D46B668-F25D-4300-A249-56CB7FCCCE6D}" srcOrd="0" destOrd="0" presId="urn:microsoft.com/office/officeart/2008/layout/VerticalCurvedList"/>
    <dgm:cxn modelId="{0B86BA41-74B2-4CF5-B365-37F1395F7A9B}" srcId="{97AB7C81-7EAE-4EF2-9D10-A773A158A086}" destId="{9D0F3471-B59E-462D-9878-DA1AEAB02101}" srcOrd="1" destOrd="0" parTransId="{249905B0-7C56-45B5-BDBE-CDD7D7C25FEF}" sibTransId="{DF3EC890-8109-4884-BF37-5C82F9DFF012}"/>
    <dgm:cxn modelId="{F3C3CC61-B131-49D2-A177-C24A469E93F8}" type="presOf" srcId="{97AB7C81-7EAE-4EF2-9D10-A773A158A086}" destId="{AB915709-BDD8-4010-85F8-116963A1584E}" srcOrd="0" destOrd="0" presId="urn:microsoft.com/office/officeart/2008/layout/VerticalCurvedList"/>
    <dgm:cxn modelId="{BCA1527F-0E14-44C8-997F-B557249263F1}" srcId="{97AB7C81-7EAE-4EF2-9D10-A773A158A086}" destId="{96000C39-EDBC-4C2E-9DC3-8050EFC47468}" srcOrd="0" destOrd="0" parTransId="{B7F9B25E-4CBD-4B3E-98A5-175C5E30DF0A}" sibTransId="{E6810257-13BF-4451-8B38-51D910BA661F}"/>
    <dgm:cxn modelId="{9F51B296-CCD1-41DF-9B79-BC8BF4EDFD1A}" srcId="{97AB7C81-7EAE-4EF2-9D10-A773A158A086}" destId="{3486FC7F-2B60-4339-A104-FF5AC86C0DEF}" srcOrd="3" destOrd="0" parTransId="{AF420B06-A98E-4334-AAB5-8EA141CCF2AF}" sibTransId="{81A3DD5A-B611-4890-A67B-3DEC01A2B532}"/>
    <dgm:cxn modelId="{5C5CAAB7-6667-4C34-A630-9881F68B18B5}" type="presOf" srcId="{E6810257-13BF-4451-8B38-51D910BA661F}" destId="{08C2DB05-B65B-427B-B38B-CB9081BAA449}" srcOrd="0" destOrd="0" presId="urn:microsoft.com/office/officeart/2008/layout/VerticalCurvedList"/>
    <dgm:cxn modelId="{6D29AFE4-BFCB-4E07-8CCD-02DD45037C5B}" srcId="{97AB7C81-7EAE-4EF2-9D10-A773A158A086}" destId="{DD3E383B-D2F9-41F9-B9EE-F6013A4CD129}" srcOrd="2" destOrd="0" parTransId="{B813AC9A-EAFC-4898-B659-6333CF4DC418}" sibTransId="{FB9E539C-E339-449F-A11A-09DFC200FF87}"/>
    <dgm:cxn modelId="{3E31F0E5-6FD4-4BF3-BB3B-BAD9DE69DB79}" type="presOf" srcId="{96000C39-EDBC-4C2E-9DC3-8050EFC47468}" destId="{644BB017-74F7-49E0-BC64-1FD7AEF188EF}" srcOrd="0" destOrd="0" presId="urn:microsoft.com/office/officeart/2008/layout/VerticalCurvedList"/>
    <dgm:cxn modelId="{FC44F1E5-BB0B-43DC-A5DF-4139DD6CDB3D}" type="presOf" srcId="{DD3E383B-D2F9-41F9-B9EE-F6013A4CD129}" destId="{AA00AA60-78A0-4793-B922-A0323FCD3CF6}" srcOrd="0" destOrd="0" presId="urn:microsoft.com/office/officeart/2008/layout/VerticalCurvedList"/>
    <dgm:cxn modelId="{CDF139FC-E307-474B-8100-FF61B710081A}" type="presParOf" srcId="{AB915709-BDD8-4010-85F8-116963A1584E}" destId="{6CBD027D-56A6-4BA4-B4FF-C7598648149D}" srcOrd="0" destOrd="0" presId="urn:microsoft.com/office/officeart/2008/layout/VerticalCurvedList"/>
    <dgm:cxn modelId="{287817D3-529B-4D87-A45E-B09E3F4B7D48}" type="presParOf" srcId="{6CBD027D-56A6-4BA4-B4FF-C7598648149D}" destId="{4D0B7071-795A-4040-9418-9EF746897025}" srcOrd="0" destOrd="0" presId="urn:microsoft.com/office/officeart/2008/layout/VerticalCurvedList"/>
    <dgm:cxn modelId="{E345015F-ABCA-4645-8644-FC6A56E5F8E3}" type="presParOf" srcId="{4D0B7071-795A-4040-9418-9EF746897025}" destId="{B1E35CD3-E196-40F4-99F1-ABA2B700028A}" srcOrd="0" destOrd="0" presId="urn:microsoft.com/office/officeart/2008/layout/VerticalCurvedList"/>
    <dgm:cxn modelId="{C7543670-E416-4286-B8BA-42CD71A0B379}" type="presParOf" srcId="{4D0B7071-795A-4040-9418-9EF746897025}" destId="{08C2DB05-B65B-427B-B38B-CB9081BAA449}" srcOrd="1" destOrd="0" presId="urn:microsoft.com/office/officeart/2008/layout/VerticalCurvedList"/>
    <dgm:cxn modelId="{A1BE8322-873F-4128-909B-9678D836A040}" type="presParOf" srcId="{4D0B7071-795A-4040-9418-9EF746897025}" destId="{B947D671-5E1A-424B-8E81-BAFABA994EBC}" srcOrd="2" destOrd="0" presId="urn:microsoft.com/office/officeart/2008/layout/VerticalCurvedList"/>
    <dgm:cxn modelId="{16EB3EA5-68BF-43A7-829E-D9A1F88AA993}" type="presParOf" srcId="{4D0B7071-795A-4040-9418-9EF746897025}" destId="{44D33237-4C0E-4E01-B7D4-A498D6E1300F}" srcOrd="3" destOrd="0" presId="urn:microsoft.com/office/officeart/2008/layout/VerticalCurvedList"/>
    <dgm:cxn modelId="{E38A67AB-1D12-45A4-9DD6-CBC44D28924E}" type="presParOf" srcId="{6CBD027D-56A6-4BA4-B4FF-C7598648149D}" destId="{644BB017-74F7-49E0-BC64-1FD7AEF188EF}" srcOrd="1" destOrd="0" presId="urn:microsoft.com/office/officeart/2008/layout/VerticalCurvedList"/>
    <dgm:cxn modelId="{93FC4CB4-19F9-4B85-BDD2-57C34327FE8B}" type="presParOf" srcId="{6CBD027D-56A6-4BA4-B4FF-C7598648149D}" destId="{63FBBE51-F579-40E6-B6E0-A02138FE7683}" srcOrd="2" destOrd="0" presId="urn:microsoft.com/office/officeart/2008/layout/VerticalCurvedList"/>
    <dgm:cxn modelId="{9A1396C5-4118-471D-A2CC-D773135AE94D}" type="presParOf" srcId="{63FBBE51-F579-40E6-B6E0-A02138FE7683}" destId="{B735D7D1-4FD7-410C-AAE7-7F6C4B12EA68}" srcOrd="0" destOrd="0" presId="urn:microsoft.com/office/officeart/2008/layout/VerticalCurvedList"/>
    <dgm:cxn modelId="{D4B7CC8E-05E6-4430-A8E3-91027AF5B1F2}" type="presParOf" srcId="{6CBD027D-56A6-4BA4-B4FF-C7598648149D}" destId="{8D46B668-F25D-4300-A249-56CB7FCCCE6D}" srcOrd="3" destOrd="0" presId="urn:microsoft.com/office/officeart/2008/layout/VerticalCurvedList"/>
    <dgm:cxn modelId="{AC030422-0A2C-4D61-B8AC-3ADD540A6547}" type="presParOf" srcId="{6CBD027D-56A6-4BA4-B4FF-C7598648149D}" destId="{72BFC3F5-7B74-4203-B5FE-C712338788A8}" srcOrd="4" destOrd="0" presId="urn:microsoft.com/office/officeart/2008/layout/VerticalCurvedList"/>
    <dgm:cxn modelId="{C1877E9C-0B9A-4440-B679-312DC8839917}" type="presParOf" srcId="{72BFC3F5-7B74-4203-B5FE-C712338788A8}" destId="{7401EA8D-33B8-4C15-B4B1-E4D251109811}" srcOrd="0" destOrd="0" presId="urn:microsoft.com/office/officeart/2008/layout/VerticalCurvedList"/>
    <dgm:cxn modelId="{29C5A4F3-50D1-4137-9DC6-392719A0501B}" type="presParOf" srcId="{6CBD027D-56A6-4BA4-B4FF-C7598648149D}" destId="{AA00AA60-78A0-4793-B922-A0323FCD3CF6}" srcOrd="5" destOrd="0" presId="urn:microsoft.com/office/officeart/2008/layout/VerticalCurvedList"/>
    <dgm:cxn modelId="{3199DCA5-5281-4F3C-889D-2263885CA654}" type="presParOf" srcId="{6CBD027D-56A6-4BA4-B4FF-C7598648149D}" destId="{C277C19B-9F70-48AF-A489-FC87F76658B2}" srcOrd="6" destOrd="0" presId="urn:microsoft.com/office/officeart/2008/layout/VerticalCurvedList"/>
    <dgm:cxn modelId="{E7FA8BD7-3986-4D11-8AA7-FD076E0D1B69}" type="presParOf" srcId="{C277C19B-9F70-48AF-A489-FC87F76658B2}" destId="{F733EA55-915E-41B2-BA5E-3A9FF0773ACD}" srcOrd="0" destOrd="0" presId="urn:microsoft.com/office/officeart/2008/layout/VerticalCurvedList"/>
    <dgm:cxn modelId="{0D258D11-8C7D-4878-9068-D0E042DA7498}" type="presParOf" srcId="{6CBD027D-56A6-4BA4-B4FF-C7598648149D}" destId="{408C63F5-36CC-430C-8C10-2960C32A60DA}" srcOrd="7" destOrd="0" presId="urn:microsoft.com/office/officeart/2008/layout/VerticalCurvedList"/>
    <dgm:cxn modelId="{CE0A8685-E7A2-4904-92A1-E563C079F984}" type="presParOf" srcId="{6CBD027D-56A6-4BA4-B4FF-C7598648149D}" destId="{2656C92C-C411-465A-BAAC-7DF896FB4660}" srcOrd="8" destOrd="0" presId="urn:microsoft.com/office/officeart/2008/layout/VerticalCurvedList"/>
    <dgm:cxn modelId="{1DF52F30-A43F-4F3C-B07B-E9A2D4770D32}" type="presParOf" srcId="{2656C92C-C411-465A-BAAC-7DF896FB4660}" destId="{744DBD89-E448-46A3-BB25-6BD16FB81116}"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EDA2ED-24AB-4FB2-B1D6-DF323F03D1D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EE7CE573-83F4-4B08-B595-10377FBF8FF1}">
      <dgm:prSet phldrT="[Text]"/>
      <dgm:spPr>
        <a:solidFill>
          <a:schemeClr val="accent2"/>
        </a:solidFill>
      </dgm:spPr>
      <dgm:t>
        <a:bodyPr/>
        <a:lstStyle/>
        <a:p>
          <a:r>
            <a:rPr lang="fr-CA" b="1" noProof="0" dirty="0"/>
            <a:t>Coordonnateurs de la gestion des urgences</a:t>
          </a:r>
        </a:p>
      </dgm:t>
    </dgm:pt>
    <dgm:pt modelId="{F9015AA0-3C3D-49ED-B78B-47BDA426C2EB}" type="parTrans" cxnId="{8BE8B8DD-B8E1-4FFF-A75C-72A1950D204C}">
      <dgm:prSet/>
      <dgm:spPr/>
      <dgm:t>
        <a:bodyPr/>
        <a:lstStyle/>
        <a:p>
          <a:endParaRPr lang="en-US"/>
        </a:p>
      </dgm:t>
    </dgm:pt>
    <dgm:pt modelId="{46AACC11-DEF9-43D6-BD2A-2F0AF23FCAC0}" type="sibTrans" cxnId="{8BE8B8DD-B8E1-4FFF-A75C-72A1950D204C}">
      <dgm:prSet/>
      <dgm:spPr/>
      <dgm:t>
        <a:bodyPr/>
        <a:lstStyle/>
        <a:p>
          <a:endParaRPr lang="en-US"/>
        </a:p>
      </dgm:t>
    </dgm:pt>
    <dgm:pt modelId="{6AA0B585-51D3-4D8E-BA76-B2BD9BB1AF7D}">
      <dgm:prSet phldrT="[Text]"/>
      <dgm:spPr>
        <a:solidFill>
          <a:schemeClr val="accent3"/>
        </a:solidFill>
      </dgm:spPr>
      <dgm:t>
        <a:bodyPr/>
        <a:lstStyle/>
        <a:p>
          <a:r>
            <a:rPr lang="fr-CA" b="1" noProof="0" dirty="0"/>
            <a:t>Atténuation non structurelle</a:t>
          </a:r>
        </a:p>
      </dgm:t>
    </dgm:pt>
    <dgm:pt modelId="{33C1D0E9-0AB5-4587-9E3C-2D02F196E459}" type="parTrans" cxnId="{3FAEE482-0E8F-4968-9E23-4905D0934F1B}">
      <dgm:prSet/>
      <dgm:spPr/>
      <dgm:t>
        <a:bodyPr/>
        <a:lstStyle/>
        <a:p>
          <a:endParaRPr lang="en-US"/>
        </a:p>
      </dgm:t>
    </dgm:pt>
    <dgm:pt modelId="{28DE36F1-FB45-476D-AF0E-9FF1995324CC}" type="sibTrans" cxnId="{3FAEE482-0E8F-4968-9E23-4905D0934F1B}">
      <dgm:prSet/>
      <dgm:spPr/>
      <dgm:t>
        <a:bodyPr/>
        <a:lstStyle/>
        <a:p>
          <a:endParaRPr lang="en-US"/>
        </a:p>
      </dgm:t>
    </dgm:pt>
    <dgm:pt modelId="{FF27A68A-27D7-45BB-8215-0906894EDB88}">
      <dgm:prSet phldrT="[Text]"/>
      <dgm:spPr>
        <a:solidFill>
          <a:schemeClr val="accent3"/>
        </a:solidFill>
      </dgm:spPr>
      <dgm:t>
        <a:bodyPr/>
        <a:lstStyle/>
        <a:p>
          <a:r>
            <a:rPr lang="fr-CA" noProof="0" dirty="0">
              <a:solidFill>
                <a:schemeClr val="accent1">
                  <a:lumMod val="50000"/>
                </a:schemeClr>
              </a:solidFill>
            </a:rPr>
            <a:t>Financement de projets non structurels entrepris par les collectivités des Premières Nations dans les réserves pour la préparation aux situations d’urgence et l’atténuation des dommages causés par celles-ci</a:t>
          </a:r>
          <a:endParaRPr lang="fr-CA" noProof="0" dirty="0"/>
        </a:p>
      </dgm:t>
    </dgm:pt>
    <dgm:pt modelId="{53DE39B4-B287-4C25-B0C0-9AD86E2CB625}" type="parTrans" cxnId="{59EFFA4B-4C3A-47A3-9B01-B1F106F8BFB1}">
      <dgm:prSet/>
      <dgm:spPr/>
      <dgm:t>
        <a:bodyPr/>
        <a:lstStyle/>
        <a:p>
          <a:endParaRPr lang="en-US"/>
        </a:p>
      </dgm:t>
    </dgm:pt>
    <dgm:pt modelId="{31B872EB-D756-42C7-993D-4242F52B15E0}" type="sibTrans" cxnId="{59EFFA4B-4C3A-47A3-9B01-B1F106F8BFB1}">
      <dgm:prSet/>
      <dgm:spPr/>
      <dgm:t>
        <a:bodyPr/>
        <a:lstStyle/>
        <a:p>
          <a:endParaRPr lang="en-US"/>
        </a:p>
      </dgm:t>
    </dgm:pt>
    <dgm:pt modelId="{4B8B2917-48D6-4780-BDB3-08BE83CEB54C}">
      <dgm:prSet phldrT="[Text]"/>
      <dgm:spPr>
        <a:solidFill>
          <a:schemeClr val="accent4"/>
        </a:solidFill>
      </dgm:spPr>
      <dgm:t>
        <a:bodyPr/>
        <a:lstStyle/>
        <a:p>
          <a:r>
            <a:rPr lang="fr-CA" b="1" noProof="0" dirty="0"/>
            <a:t>Gestion des urgences en santé</a:t>
          </a:r>
        </a:p>
      </dgm:t>
    </dgm:pt>
    <dgm:pt modelId="{5A000526-D59A-4312-9ECA-AD71F99AF2CA}" type="parTrans" cxnId="{455947F9-3682-4138-85A4-A205169A8339}">
      <dgm:prSet/>
      <dgm:spPr/>
      <dgm:t>
        <a:bodyPr/>
        <a:lstStyle/>
        <a:p>
          <a:endParaRPr lang="en-US"/>
        </a:p>
      </dgm:t>
    </dgm:pt>
    <dgm:pt modelId="{F806E025-50A7-4065-AC23-F50CFE7C7C24}" type="sibTrans" cxnId="{455947F9-3682-4138-85A4-A205169A8339}">
      <dgm:prSet/>
      <dgm:spPr/>
      <dgm:t>
        <a:bodyPr/>
        <a:lstStyle/>
        <a:p>
          <a:endParaRPr lang="en-US"/>
        </a:p>
      </dgm:t>
    </dgm:pt>
    <dgm:pt modelId="{05A1D985-F4B0-437A-96A4-598D6396B82D}">
      <dgm:prSet phldrT="[Text]"/>
      <dgm:spPr>
        <a:solidFill>
          <a:schemeClr val="accent4"/>
        </a:solidFill>
      </dgm:spPr>
      <dgm:t>
        <a:bodyPr/>
        <a:lstStyle/>
        <a:p>
          <a:pPr>
            <a:buFont typeface="Arial" panose="020B0604020202020204" pitchFamily="34" charset="0"/>
            <a:buChar char="•"/>
          </a:pPr>
          <a:r>
            <a:rPr lang="fr-CA" noProof="0" dirty="0">
              <a:solidFill>
                <a:schemeClr val="accent1">
                  <a:lumMod val="50000"/>
                </a:schemeClr>
              </a:solidFill>
            </a:rPr>
            <a:t>Soutien ou préparation, renforcement des capacités et mobilisation des connaissances pour des activités de gestion des urgences en santé</a:t>
          </a:r>
          <a:endParaRPr lang="fr-CA" noProof="0" dirty="0"/>
        </a:p>
      </dgm:t>
    </dgm:pt>
    <dgm:pt modelId="{90A0F424-1781-44A9-989F-39EA6C2629BD}" type="parTrans" cxnId="{E7A60FD0-2A5F-4F24-81FB-8323287778DC}">
      <dgm:prSet/>
      <dgm:spPr/>
      <dgm:t>
        <a:bodyPr/>
        <a:lstStyle/>
        <a:p>
          <a:endParaRPr lang="en-US"/>
        </a:p>
      </dgm:t>
    </dgm:pt>
    <dgm:pt modelId="{E297CF73-1113-4FDC-A589-6FCAB0EB7018}" type="sibTrans" cxnId="{E7A60FD0-2A5F-4F24-81FB-8323287778DC}">
      <dgm:prSet/>
      <dgm:spPr/>
      <dgm:t>
        <a:bodyPr/>
        <a:lstStyle/>
        <a:p>
          <a:endParaRPr lang="en-US"/>
        </a:p>
      </dgm:t>
    </dgm:pt>
    <dgm:pt modelId="{CA2A3827-A6F9-45E1-B377-165AA610B9FB}">
      <dgm:prSet phldrT="[Text]"/>
      <dgm:spPr>
        <a:solidFill>
          <a:schemeClr val="accent2"/>
        </a:solidFill>
      </dgm:spPr>
      <dgm:t>
        <a:bodyPr/>
        <a:lstStyle/>
        <a:p>
          <a:pPr>
            <a:buFont typeface="Arial" panose="020B0604020202020204" pitchFamily="34" charset="0"/>
            <a:buChar char="•"/>
          </a:pPr>
          <a:r>
            <a:rPr lang="fr-CA" noProof="0" dirty="0">
              <a:solidFill>
                <a:schemeClr val="accent1">
                  <a:lumMod val="50000"/>
                </a:schemeClr>
              </a:solidFill>
            </a:rPr>
            <a:t>SAC finance des postes de coordonnateurs de la gestion des urgences et d’agents de protection contre les incendies dans les collectivités des Premières Nations</a:t>
          </a:r>
          <a:endParaRPr lang="fr-CA" noProof="0" dirty="0"/>
        </a:p>
      </dgm:t>
    </dgm:pt>
    <dgm:pt modelId="{103AFEE5-556A-4ECE-BF44-31BDC31ABD4A}" type="sibTrans" cxnId="{F7667B0D-7485-4A2F-99A8-3719A09E07C7}">
      <dgm:prSet/>
      <dgm:spPr/>
      <dgm:t>
        <a:bodyPr/>
        <a:lstStyle/>
        <a:p>
          <a:endParaRPr lang="en-US"/>
        </a:p>
      </dgm:t>
    </dgm:pt>
    <dgm:pt modelId="{BC2C737E-3FC1-4525-9B02-344B65023632}" type="parTrans" cxnId="{F7667B0D-7485-4A2F-99A8-3719A09E07C7}">
      <dgm:prSet/>
      <dgm:spPr/>
      <dgm:t>
        <a:bodyPr/>
        <a:lstStyle/>
        <a:p>
          <a:endParaRPr lang="en-US"/>
        </a:p>
      </dgm:t>
    </dgm:pt>
    <dgm:pt modelId="{19F1F986-6C80-45D9-9947-F40CB36855BD}">
      <dgm:prSet phldrT="[Text]"/>
      <dgm:spPr>
        <a:solidFill>
          <a:schemeClr val="accent5"/>
        </a:solidFill>
      </dgm:spPr>
      <dgm:t>
        <a:bodyPr/>
        <a:lstStyle/>
        <a:p>
          <a:pPr>
            <a:buFont typeface="Arial" panose="020B0604020202020204" pitchFamily="34" charset="0"/>
            <a:buChar char="•"/>
          </a:pPr>
          <a:r>
            <a:rPr lang="fr-CA" b="1" noProof="0" dirty="0"/>
            <a:t>Atténuation structurelle</a:t>
          </a:r>
        </a:p>
      </dgm:t>
    </dgm:pt>
    <dgm:pt modelId="{558927B6-D02F-4659-903E-7E29840FCBEA}" type="parTrans" cxnId="{EF989DC1-1EF0-4BAA-9EFA-31F701C13CC3}">
      <dgm:prSet/>
      <dgm:spPr/>
      <dgm:t>
        <a:bodyPr/>
        <a:lstStyle/>
        <a:p>
          <a:endParaRPr lang="en-US"/>
        </a:p>
      </dgm:t>
    </dgm:pt>
    <dgm:pt modelId="{3BE0F503-594C-4F30-80B9-3B62B397AD86}" type="sibTrans" cxnId="{EF989DC1-1EF0-4BAA-9EFA-31F701C13CC3}">
      <dgm:prSet/>
      <dgm:spPr/>
      <dgm:t>
        <a:bodyPr/>
        <a:lstStyle/>
        <a:p>
          <a:endParaRPr lang="en-US"/>
        </a:p>
      </dgm:t>
    </dgm:pt>
    <dgm:pt modelId="{7D4B744B-3FE7-4E4F-A406-0C08606AE9BB}">
      <dgm:prSet phldrT="[Text]"/>
      <dgm:spPr>
        <a:solidFill>
          <a:schemeClr val="accent5"/>
        </a:solidFill>
      </dgm:spPr>
      <dgm:t>
        <a:bodyPr/>
        <a:lstStyle/>
        <a:p>
          <a:r>
            <a:rPr lang="fr-CA" noProof="0" dirty="0">
              <a:solidFill>
                <a:srgbClr val="355D7E"/>
              </a:solidFill>
              <a:latin typeface="+mn-lt"/>
              <a:cs typeface="Arial" panose="020B0604020202020204" pitchFamily="34" charset="0"/>
            </a:rPr>
            <a:t>Ce fonds soutient le pilier d’atténuation et de prévention des risques de la gestion des urgences au moyen d’investissements dans des projets d’atténuation structurelle</a:t>
          </a:r>
          <a:endParaRPr lang="fr-CA" noProof="0" dirty="0"/>
        </a:p>
      </dgm:t>
    </dgm:pt>
    <dgm:pt modelId="{7A9400DE-E0C1-4E5A-B1E8-E12F7DA9A6AF}" type="parTrans" cxnId="{22CF7FD9-F12A-411C-8DD8-444C4487856B}">
      <dgm:prSet/>
      <dgm:spPr/>
      <dgm:t>
        <a:bodyPr/>
        <a:lstStyle/>
        <a:p>
          <a:endParaRPr lang="en-US"/>
        </a:p>
      </dgm:t>
    </dgm:pt>
    <dgm:pt modelId="{C1E19C37-3C99-45AD-8CDE-8FD5E2120202}" type="sibTrans" cxnId="{22CF7FD9-F12A-411C-8DD8-444C4487856B}">
      <dgm:prSet/>
      <dgm:spPr/>
      <dgm:t>
        <a:bodyPr/>
        <a:lstStyle/>
        <a:p>
          <a:endParaRPr lang="en-US"/>
        </a:p>
      </dgm:t>
    </dgm:pt>
    <dgm:pt modelId="{8BD9DF72-B235-4583-93BD-58A577EC2815}">
      <dgm:prSet phldrT="[Text]"/>
      <dgm:spPr>
        <a:solidFill>
          <a:srgbClr val="00B050"/>
        </a:solidFill>
      </dgm:spPr>
      <dgm:t>
        <a:bodyPr/>
        <a:lstStyle/>
        <a:p>
          <a:pPr>
            <a:buNone/>
          </a:pPr>
          <a:r>
            <a:rPr lang="fr-CA" b="1" i="0" noProof="0" dirty="0">
              <a:solidFill>
                <a:schemeClr val="bg1"/>
              </a:solidFill>
            </a:rPr>
            <a:t>Autres infrastructures communautaires – protection contre les incendies</a:t>
          </a:r>
          <a:endParaRPr lang="fr-CA" i="0" noProof="0" dirty="0"/>
        </a:p>
      </dgm:t>
    </dgm:pt>
    <dgm:pt modelId="{45DB1615-A51E-477E-9160-44D7C9D81FF6}" type="parTrans" cxnId="{7FEB4000-076E-4E48-897F-10A88DC13D8A}">
      <dgm:prSet/>
      <dgm:spPr/>
      <dgm:t>
        <a:bodyPr/>
        <a:lstStyle/>
        <a:p>
          <a:endParaRPr lang="en-US"/>
        </a:p>
      </dgm:t>
    </dgm:pt>
    <dgm:pt modelId="{D89A5153-3E8C-4D05-886B-C3A1B543C698}" type="sibTrans" cxnId="{7FEB4000-076E-4E48-897F-10A88DC13D8A}">
      <dgm:prSet/>
      <dgm:spPr/>
      <dgm:t>
        <a:bodyPr/>
        <a:lstStyle/>
        <a:p>
          <a:endParaRPr lang="en-US"/>
        </a:p>
      </dgm:t>
    </dgm:pt>
    <dgm:pt modelId="{ABE57FB9-1F2C-44A9-B201-F5A9032CE8B2}">
      <dgm:prSet phldrT="[Text]"/>
      <dgm:spPr>
        <a:solidFill>
          <a:srgbClr val="00B050"/>
        </a:solidFill>
      </dgm:spPr>
      <dgm:t>
        <a:bodyPr/>
        <a:lstStyle/>
        <a:p>
          <a:pPr>
            <a:buFont typeface="Arial" panose="020B0604020202020204" pitchFamily="34" charset="0"/>
            <a:buChar char="•"/>
          </a:pPr>
          <a:r>
            <a:rPr lang="fr-CA" noProof="0" dirty="0">
              <a:solidFill>
                <a:srgbClr val="94B6D2">
                  <a:lumMod val="50000"/>
                </a:srgbClr>
              </a:solidFill>
              <a:latin typeface="Arial" panose="020B0604020202020204"/>
              <a:ea typeface="+mn-ea"/>
              <a:cs typeface="+mn-cs"/>
            </a:rPr>
            <a:t>SAC affecte des fonds pour aider les Premières Nations dans les réserves à assurer à leurs collectivités une protection contre les incendies de structures</a:t>
          </a:r>
          <a:endParaRPr lang="fr-CA" noProof="0" dirty="0"/>
        </a:p>
      </dgm:t>
    </dgm:pt>
    <dgm:pt modelId="{2FC2866E-AD77-40EA-A1A1-90B6DD40DD4A}" type="sibTrans" cxnId="{AAD8219E-D792-4E67-B626-7B3F1D1432A7}">
      <dgm:prSet/>
      <dgm:spPr/>
      <dgm:t>
        <a:bodyPr/>
        <a:lstStyle/>
        <a:p>
          <a:endParaRPr lang="en-US"/>
        </a:p>
      </dgm:t>
    </dgm:pt>
    <dgm:pt modelId="{F7B0A3B2-FE03-458E-95CA-AF7F9B21380C}" type="parTrans" cxnId="{AAD8219E-D792-4E67-B626-7B3F1D1432A7}">
      <dgm:prSet/>
      <dgm:spPr/>
      <dgm:t>
        <a:bodyPr/>
        <a:lstStyle/>
        <a:p>
          <a:endParaRPr lang="en-US"/>
        </a:p>
      </dgm:t>
    </dgm:pt>
    <dgm:pt modelId="{5EA00C2D-B87E-4FA2-8CD0-60E6DFEBF5A0}" type="pres">
      <dgm:prSet presAssocID="{EAEDA2ED-24AB-4FB2-B1D6-DF323F03D1DD}" presName="Name0" presStyleCnt="0">
        <dgm:presLayoutVars>
          <dgm:dir/>
          <dgm:resizeHandles val="exact"/>
        </dgm:presLayoutVars>
      </dgm:prSet>
      <dgm:spPr/>
    </dgm:pt>
    <dgm:pt modelId="{A68920AE-1032-4C7B-AD54-819C8933D5A3}" type="pres">
      <dgm:prSet presAssocID="{EE7CE573-83F4-4B08-B595-10377FBF8FF1}" presName="node" presStyleLbl="node1" presStyleIdx="0" presStyleCnt="5">
        <dgm:presLayoutVars>
          <dgm:bulletEnabled val="1"/>
        </dgm:presLayoutVars>
      </dgm:prSet>
      <dgm:spPr/>
    </dgm:pt>
    <dgm:pt modelId="{EADFAD03-E942-4588-982D-CEF93299270D}" type="pres">
      <dgm:prSet presAssocID="{46AACC11-DEF9-43D6-BD2A-2F0AF23FCAC0}" presName="sibTrans" presStyleCnt="0"/>
      <dgm:spPr/>
    </dgm:pt>
    <dgm:pt modelId="{7DA0B9EF-301B-4C3A-A04C-B389B6949ADE}" type="pres">
      <dgm:prSet presAssocID="{6AA0B585-51D3-4D8E-BA76-B2BD9BB1AF7D}" presName="node" presStyleLbl="node1" presStyleIdx="1" presStyleCnt="5">
        <dgm:presLayoutVars>
          <dgm:bulletEnabled val="1"/>
        </dgm:presLayoutVars>
      </dgm:prSet>
      <dgm:spPr/>
    </dgm:pt>
    <dgm:pt modelId="{696A1320-6CC8-4CB6-A081-80DC75E99A86}" type="pres">
      <dgm:prSet presAssocID="{28DE36F1-FB45-476D-AF0E-9FF1995324CC}" presName="sibTrans" presStyleCnt="0"/>
      <dgm:spPr/>
    </dgm:pt>
    <dgm:pt modelId="{E2413FCB-79CE-4A58-9E56-EF97074CE04B}" type="pres">
      <dgm:prSet presAssocID="{4B8B2917-48D6-4780-BDB3-08BE83CEB54C}" presName="node" presStyleLbl="node1" presStyleIdx="2" presStyleCnt="5">
        <dgm:presLayoutVars>
          <dgm:bulletEnabled val="1"/>
        </dgm:presLayoutVars>
      </dgm:prSet>
      <dgm:spPr/>
    </dgm:pt>
    <dgm:pt modelId="{DAD04657-0D5A-4804-94E3-53C962FAE72B}" type="pres">
      <dgm:prSet presAssocID="{F806E025-50A7-4065-AC23-F50CFE7C7C24}" presName="sibTrans" presStyleCnt="0"/>
      <dgm:spPr/>
    </dgm:pt>
    <dgm:pt modelId="{7AC2DCF9-5C78-46D8-872F-993086C0D81D}" type="pres">
      <dgm:prSet presAssocID="{19F1F986-6C80-45D9-9947-F40CB36855BD}" presName="node" presStyleLbl="node1" presStyleIdx="3" presStyleCnt="5">
        <dgm:presLayoutVars>
          <dgm:bulletEnabled val="1"/>
        </dgm:presLayoutVars>
      </dgm:prSet>
      <dgm:spPr/>
    </dgm:pt>
    <dgm:pt modelId="{8278E31F-037B-4A6B-B360-00E9E95FD7AD}" type="pres">
      <dgm:prSet presAssocID="{3BE0F503-594C-4F30-80B9-3B62B397AD86}" presName="sibTrans" presStyleCnt="0"/>
      <dgm:spPr/>
    </dgm:pt>
    <dgm:pt modelId="{CB6136B9-5973-4360-A137-0CC1A0910D28}" type="pres">
      <dgm:prSet presAssocID="{8BD9DF72-B235-4583-93BD-58A577EC2815}" presName="node" presStyleLbl="node1" presStyleIdx="4" presStyleCnt="5">
        <dgm:presLayoutVars>
          <dgm:bulletEnabled val="1"/>
        </dgm:presLayoutVars>
      </dgm:prSet>
      <dgm:spPr/>
    </dgm:pt>
  </dgm:ptLst>
  <dgm:cxnLst>
    <dgm:cxn modelId="{7FEB4000-076E-4E48-897F-10A88DC13D8A}" srcId="{EAEDA2ED-24AB-4FB2-B1D6-DF323F03D1DD}" destId="{8BD9DF72-B235-4583-93BD-58A577EC2815}" srcOrd="4" destOrd="0" parTransId="{45DB1615-A51E-477E-9160-44D7C9D81FF6}" sibTransId="{D89A5153-3E8C-4D05-886B-C3A1B543C698}"/>
    <dgm:cxn modelId="{44560A01-2963-4127-B53C-C83F82453B56}" type="presOf" srcId="{CA2A3827-A6F9-45E1-B377-165AA610B9FB}" destId="{A68920AE-1032-4C7B-AD54-819C8933D5A3}" srcOrd="0" destOrd="1" presId="urn:microsoft.com/office/officeart/2005/8/layout/hList6"/>
    <dgm:cxn modelId="{F7667B0D-7485-4A2F-99A8-3719A09E07C7}" srcId="{EE7CE573-83F4-4B08-B595-10377FBF8FF1}" destId="{CA2A3827-A6F9-45E1-B377-165AA610B9FB}" srcOrd="0" destOrd="0" parTransId="{BC2C737E-3FC1-4525-9B02-344B65023632}" sibTransId="{103AFEE5-556A-4ECE-BF44-31BDC31ABD4A}"/>
    <dgm:cxn modelId="{567C662D-1669-42D2-89FB-5F82940D8D0A}" type="presOf" srcId="{ABE57FB9-1F2C-44A9-B201-F5A9032CE8B2}" destId="{CB6136B9-5973-4360-A137-0CC1A0910D28}" srcOrd="0" destOrd="1" presId="urn:microsoft.com/office/officeart/2005/8/layout/hList6"/>
    <dgm:cxn modelId="{59EFFA4B-4C3A-47A3-9B01-B1F106F8BFB1}" srcId="{6AA0B585-51D3-4D8E-BA76-B2BD9BB1AF7D}" destId="{FF27A68A-27D7-45BB-8215-0906894EDB88}" srcOrd="0" destOrd="0" parTransId="{53DE39B4-B287-4C25-B0C0-9AD86E2CB625}" sibTransId="{31B872EB-D756-42C7-993D-4242F52B15E0}"/>
    <dgm:cxn modelId="{3064837D-13FC-451B-AA7A-4FC74C1F39F8}" type="presOf" srcId="{FF27A68A-27D7-45BB-8215-0906894EDB88}" destId="{7DA0B9EF-301B-4C3A-A04C-B389B6949ADE}" srcOrd="0" destOrd="1" presId="urn:microsoft.com/office/officeart/2005/8/layout/hList6"/>
    <dgm:cxn modelId="{3FAEE482-0E8F-4968-9E23-4905D0934F1B}" srcId="{EAEDA2ED-24AB-4FB2-B1D6-DF323F03D1DD}" destId="{6AA0B585-51D3-4D8E-BA76-B2BD9BB1AF7D}" srcOrd="1" destOrd="0" parTransId="{33C1D0E9-0AB5-4587-9E3C-2D02F196E459}" sibTransId="{28DE36F1-FB45-476D-AF0E-9FF1995324CC}"/>
    <dgm:cxn modelId="{AAD8219E-D792-4E67-B626-7B3F1D1432A7}" srcId="{8BD9DF72-B235-4583-93BD-58A577EC2815}" destId="{ABE57FB9-1F2C-44A9-B201-F5A9032CE8B2}" srcOrd="0" destOrd="0" parTransId="{F7B0A3B2-FE03-458E-95CA-AF7F9B21380C}" sibTransId="{2FC2866E-AD77-40EA-A1A1-90B6DD40DD4A}"/>
    <dgm:cxn modelId="{45294AA6-0A9D-4D0E-B81A-CCE00892B74A}" type="presOf" srcId="{7D4B744B-3FE7-4E4F-A406-0C08606AE9BB}" destId="{7AC2DCF9-5C78-46D8-872F-993086C0D81D}" srcOrd="0" destOrd="1" presId="urn:microsoft.com/office/officeart/2005/8/layout/hList6"/>
    <dgm:cxn modelId="{BE3FB7B7-095E-4CD3-B18F-A4355376861E}" type="presOf" srcId="{EE7CE573-83F4-4B08-B595-10377FBF8FF1}" destId="{A68920AE-1032-4C7B-AD54-819C8933D5A3}" srcOrd="0" destOrd="0" presId="urn:microsoft.com/office/officeart/2005/8/layout/hList6"/>
    <dgm:cxn modelId="{EF989DC1-1EF0-4BAA-9EFA-31F701C13CC3}" srcId="{EAEDA2ED-24AB-4FB2-B1D6-DF323F03D1DD}" destId="{19F1F986-6C80-45D9-9947-F40CB36855BD}" srcOrd="3" destOrd="0" parTransId="{558927B6-D02F-4659-903E-7E29840FCBEA}" sibTransId="{3BE0F503-594C-4F30-80B9-3B62B397AD86}"/>
    <dgm:cxn modelId="{E7A60FD0-2A5F-4F24-81FB-8323287778DC}" srcId="{4B8B2917-48D6-4780-BDB3-08BE83CEB54C}" destId="{05A1D985-F4B0-437A-96A4-598D6396B82D}" srcOrd="0" destOrd="0" parTransId="{90A0F424-1781-44A9-989F-39EA6C2629BD}" sibTransId="{E297CF73-1113-4FDC-A589-6FCAB0EB7018}"/>
    <dgm:cxn modelId="{22CF7FD9-F12A-411C-8DD8-444C4487856B}" srcId="{19F1F986-6C80-45D9-9947-F40CB36855BD}" destId="{7D4B744B-3FE7-4E4F-A406-0C08606AE9BB}" srcOrd="0" destOrd="0" parTransId="{7A9400DE-E0C1-4E5A-B1E8-E12F7DA9A6AF}" sibTransId="{C1E19C37-3C99-45AD-8CDE-8FD5E2120202}"/>
    <dgm:cxn modelId="{8BE8B8DD-B8E1-4FFF-A75C-72A1950D204C}" srcId="{EAEDA2ED-24AB-4FB2-B1D6-DF323F03D1DD}" destId="{EE7CE573-83F4-4B08-B595-10377FBF8FF1}" srcOrd="0" destOrd="0" parTransId="{F9015AA0-3C3D-49ED-B78B-47BDA426C2EB}" sibTransId="{46AACC11-DEF9-43D6-BD2A-2F0AF23FCAC0}"/>
    <dgm:cxn modelId="{0E1BB9E1-C714-46D2-BB98-4887E75D148F}" type="presOf" srcId="{EAEDA2ED-24AB-4FB2-B1D6-DF323F03D1DD}" destId="{5EA00C2D-B87E-4FA2-8CD0-60E6DFEBF5A0}" srcOrd="0" destOrd="0" presId="urn:microsoft.com/office/officeart/2005/8/layout/hList6"/>
    <dgm:cxn modelId="{BF95B6E3-E124-4C0B-BB88-2F8DAE919036}" type="presOf" srcId="{4B8B2917-48D6-4780-BDB3-08BE83CEB54C}" destId="{E2413FCB-79CE-4A58-9E56-EF97074CE04B}" srcOrd="0" destOrd="0" presId="urn:microsoft.com/office/officeart/2005/8/layout/hList6"/>
    <dgm:cxn modelId="{6D30F6E4-18EA-4DF0-9E25-8D1FD55C3D58}" type="presOf" srcId="{19F1F986-6C80-45D9-9947-F40CB36855BD}" destId="{7AC2DCF9-5C78-46D8-872F-993086C0D81D}" srcOrd="0" destOrd="0" presId="urn:microsoft.com/office/officeart/2005/8/layout/hList6"/>
    <dgm:cxn modelId="{32D280F4-6570-4596-BBAE-123F7292055B}" type="presOf" srcId="{05A1D985-F4B0-437A-96A4-598D6396B82D}" destId="{E2413FCB-79CE-4A58-9E56-EF97074CE04B}" srcOrd="0" destOrd="1" presId="urn:microsoft.com/office/officeart/2005/8/layout/hList6"/>
    <dgm:cxn modelId="{DAB17CF7-7948-4361-B9D6-9AD8023F1AEE}" type="presOf" srcId="{8BD9DF72-B235-4583-93BD-58A577EC2815}" destId="{CB6136B9-5973-4360-A137-0CC1A0910D28}" srcOrd="0" destOrd="0" presId="urn:microsoft.com/office/officeart/2005/8/layout/hList6"/>
    <dgm:cxn modelId="{6C58F0F7-D47E-40C9-80C2-92F791A3C31B}" type="presOf" srcId="{6AA0B585-51D3-4D8E-BA76-B2BD9BB1AF7D}" destId="{7DA0B9EF-301B-4C3A-A04C-B389B6949ADE}" srcOrd="0" destOrd="0" presId="urn:microsoft.com/office/officeart/2005/8/layout/hList6"/>
    <dgm:cxn modelId="{455947F9-3682-4138-85A4-A205169A8339}" srcId="{EAEDA2ED-24AB-4FB2-B1D6-DF323F03D1DD}" destId="{4B8B2917-48D6-4780-BDB3-08BE83CEB54C}" srcOrd="2" destOrd="0" parTransId="{5A000526-D59A-4312-9ECA-AD71F99AF2CA}" sibTransId="{F806E025-50A7-4065-AC23-F50CFE7C7C24}"/>
    <dgm:cxn modelId="{45175694-8F5C-42DA-B49D-8BFD03827637}" type="presParOf" srcId="{5EA00C2D-B87E-4FA2-8CD0-60E6DFEBF5A0}" destId="{A68920AE-1032-4C7B-AD54-819C8933D5A3}" srcOrd="0" destOrd="0" presId="urn:microsoft.com/office/officeart/2005/8/layout/hList6"/>
    <dgm:cxn modelId="{CE1A187D-3164-4EA3-9087-EDD8683370CF}" type="presParOf" srcId="{5EA00C2D-B87E-4FA2-8CD0-60E6DFEBF5A0}" destId="{EADFAD03-E942-4588-982D-CEF93299270D}" srcOrd="1" destOrd="0" presId="urn:microsoft.com/office/officeart/2005/8/layout/hList6"/>
    <dgm:cxn modelId="{BD13CFC1-FCCD-464D-8875-459C73128D7C}" type="presParOf" srcId="{5EA00C2D-B87E-4FA2-8CD0-60E6DFEBF5A0}" destId="{7DA0B9EF-301B-4C3A-A04C-B389B6949ADE}" srcOrd="2" destOrd="0" presId="urn:microsoft.com/office/officeart/2005/8/layout/hList6"/>
    <dgm:cxn modelId="{917C3EDC-B5A6-4348-877D-F6849D80427C}" type="presParOf" srcId="{5EA00C2D-B87E-4FA2-8CD0-60E6DFEBF5A0}" destId="{696A1320-6CC8-4CB6-A081-80DC75E99A86}" srcOrd="3" destOrd="0" presId="urn:microsoft.com/office/officeart/2005/8/layout/hList6"/>
    <dgm:cxn modelId="{4F638342-2CFC-4B10-B88C-3F6FED527B39}" type="presParOf" srcId="{5EA00C2D-B87E-4FA2-8CD0-60E6DFEBF5A0}" destId="{E2413FCB-79CE-4A58-9E56-EF97074CE04B}" srcOrd="4" destOrd="0" presId="urn:microsoft.com/office/officeart/2005/8/layout/hList6"/>
    <dgm:cxn modelId="{C460FA64-DB6D-4250-8FA3-E5C963B0F5F8}" type="presParOf" srcId="{5EA00C2D-B87E-4FA2-8CD0-60E6DFEBF5A0}" destId="{DAD04657-0D5A-4804-94E3-53C962FAE72B}" srcOrd="5" destOrd="0" presId="urn:microsoft.com/office/officeart/2005/8/layout/hList6"/>
    <dgm:cxn modelId="{52EDEA27-4BBD-4C8E-9E4A-727A96F4C8F0}" type="presParOf" srcId="{5EA00C2D-B87E-4FA2-8CD0-60E6DFEBF5A0}" destId="{7AC2DCF9-5C78-46D8-872F-993086C0D81D}" srcOrd="6" destOrd="0" presId="urn:microsoft.com/office/officeart/2005/8/layout/hList6"/>
    <dgm:cxn modelId="{844698C5-B697-480D-AB6F-20FD7E7BA153}" type="presParOf" srcId="{5EA00C2D-B87E-4FA2-8CD0-60E6DFEBF5A0}" destId="{8278E31F-037B-4A6B-B360-00E9E95FD7AD}" srcOrd="7" destOrd="0" presId="urn:microsoft.com/office/officeart/2005/8/layout/hList6"/>
    <dgm:cxn modelId="{3E33B893-345B-405F-8FF0-613BD9CA68DC}" type="presParOf" srcId="{5EA00C2D-B87E-4FA2-8CD0-60E6DFEBF5A0}" destId="{CB6136B9-5973-4360-A137-0CC1A0910D28}" srcOrd="8" destOrd="0" presId="urn:microsoft.com/office/officeart/2005/8/layout/h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06492-523D-491E-9756-4D7063089602}">
      <dsp:nvSpPr>
        <dsp:cNvPr id="0" name=""/>
        <dsp:cNvSpPr/>
      </dsp:nvSpPr>
      <dsp:spPr>
        <a:xfrm>
          <a:off x="3168008" y="1115969"/>
          <a:ext cx="2238322" cy="96219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fr-CA" sz="1600" b="1" kern="1200" noProof="0" dirty="0"/>
            <a:t>Recommandations du rapport de la vérificatrice générale</a:t>
          </a:r>
        </a:p>
      </dsp:txBody>
      <dsp:txXfrm>
        <a:off x="3214979" y="1162940"/>
        <a:ext cx="2144380" cy="868256"/>
      </dsp:txXfrm>
    </dsp:sp>
    <dsp:sp modelId="{2C1D5E6C-A7C3-45B2-9EA5-EBDF3EFA5780}">
      <dsp:nvSpPr>
        <dsp:cNvPr id="0" name=""/>
        <dsp:cNvSpPr/>
      </dsp:nvSpPr>
      <dsp:spPr>
        <a:xfrm rot="16199923">
          <a:off x="4069999" y="898815"/>
          <a:ext cx="434308" cy="0"/>
        </a:xfrm>
        <a:custGeom>
          <a:avLst/>
          <a:gdLst/>
          <a:ahLst/>
          <a:cxnLst/>
          <a:rect l="0" t="0" r="0" b="0"/>
          <a:pathLst>
            <a:path>
              <a:moveTo>
                <a:pt x="0" y="0"/>
              </a:moveTo>
              <a:lnTo>
                <a:pt x="43430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5971FA-07D7-4804-8E81-745F4E40B18F}">
      <dsp:nvSpPr>
        <dsp:cNvPr id="0" name=""/>
        <dsp:cNvSpPr/>
      </dsp:nvSpPr>
      <dsp:spPr>
        <a:xfrm>
          <a:off x="3811193" y="36988"/>
          <a:ext cx="951897" cy="6446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fr-CA" sz="1200" kern="1200" noProof="0" dirty="0"/>
            <a:t>Approche fondée sur le risque</a:t>
          </a:r>
        </a:p>
      </dsp:txBody>
      <dsp:txXfrm>
        <a:off x="3842663" y="68458"/>
        <a:ext cx="888957" cy="581732"/>
      </dsp:txXfrm>
    </dsp:sp>
    <dsp:sp modelId="{2FEAAFCD-5FC0-46A0-94FE-A58DA247DEA5}">
      <dsp:nvSpPr>
        <dsp:cNvPr id="0" name=""/>
        <dsp:cNvSpPr/>
      </dsp:nvSpPr>
      <dsp:spPr>
        <a:xfrm rot="20014325">
          <a:off x="5235605" y="1032718"/>
          <a:ext cx="374101" cy="0"/>
        </a:xfrm>
        <a:custGeom>
          <a:avLst/>
          <a:gdLst/>
          <a:ahLst/>
          <a:cxnLst/>
          <a:rect l="0" t="0" r="0" b="0"/>
          <a:pathLst>
            <a:path>
              <a:moveTo>
                <a:pt x="0" y="0"/>
              </a:moveTo>
              <a:lnTo>
                <a:pt x="37410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364404-D9FC-41C1-A458-062142ACEBF1}">
      <dsp:nvSpPr>
        <dsp:cNvPr id="0" name=""/>
        <dsp:cNvSpPr/>
      </dsp:nvSpPr>
      <dsp:spPr>
        <a:xfrm>
          <a:off x="5524031" y="0"/>
          <a:ext cx="2042606" cy="94946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noProof="0" dirty="0"/>
            <a:t>Projets d’atténuation structurelle non financés/non examinés</a:t>
          </a:r>
        </a:p>
      </dsp:txBody>
      <dsp:txXfrm>
        <a:off x="5570380" y="46349"/>
        <a:ext cx="1949908" cy="856769"/>
      </dsp:txXfrm>
    </dsp:sp>
    <dsp:sp modelId="{603076DA-2791-4357-8920-C9413DC8E0C8}">
      <dsp:nvSpPr>
        <dsp:cNvPr id="0" name=""/>
        <dsp:cNvSpPr/>
      </dsp:nvSpPr>
      <dsp:spPr>
        <a:xfrm rot="8904816">
          <a:off x="3302492" y="2135371"/>
          <a:ext cx="218426" cy="0"/>
        </a:xfrm>
        <a:custGeom>
          <a:avLst/>
          <a:gdLst/>
          <a:ahLst/>
          <a:cxnLst/>
          <a:rect l="0" t="0" r="0" b="0"/>
          <a:pathLst>
            <a:path>
              <a:moveTo>
                <a:pt x="0" y="0"/>
              </a:moveTo>
              <a:lnTo>
                <a:pt x="218426"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15CF4-3029-48E0-9981-0906048CECE0}">
      <dsp:nvSpPr>
        <dsp:cNvPr id="0" name=""/>
        <dsp:cNvSpPr/>
      </dsp:nvSpPr>
      <dsp:spPr>
        <a:xfrm>
          <a:off x="1678379" y="2190525"/>
          <a:ext cx="1640292" cy="101267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noProof="0" dirty="0"/>
            <a:t>Plans de gestion des urgences</a:t>
          </a:r>
        </a:p>
      </dsp:txBody>
      <dsp:txXfrm>
        <a:off x="1727814" y="2239960"/>
        <a:ext cx="1541422" cy="913807"/>
      </dsp:txXfrm>
    </dsp:sp>
    <dsp:sp modelId="{D3A6F663-88CD-419D-A186-C4C80156A13B}">
      <dsp:nvSpPr>
        <dsp:cNvPr id="0" name=""/>
        <dsp:cNvSpPr/>
      </dsp:nvSpPr>
      <dsp:spPr>
        <a:xfrm rot="1988913">
          <a:off x="5005865" y="2138457"/>
          <a:ext cx="220515" cy="0"/>
        </a:xfrm>
        <a:custGeom>
          <a:avLst/>
          <a:gdLst/>
          <a:ahLst/>
          <a:cxnLst/>
          <a:rect l="0" t="0" r="0" b="0"/>
          <a:pathLst>
            <a:path>
              <a:moveTo>
                <a:pt x="0" y="0"/>
              </a:moveTo>
              <a:lnTo>
                <a:pt x="220515"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773D19-540F-4A89-BE7C-70F3DC779F36}">
      <dsp:nvSpPr>
        <dsp:cNvPr id="0" name=""/>
        <dsp:cNvSpPr/>
      </dsp:nvSpPr>
      <dsp:spPr>
        <a:xfrm>
          <a:off x="5147783" y="2198747"/>
          <a:ext cx="1547266" cy="93129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noProof="0" dirty="0"/>
            <a:t>Coordonnateurs de la gestion des urgences</a:t>
          </a:r>
        </a:p>
      </dsp:txBody>
      <dsp:txXfrm>
        <a:off x="5193245" y="2244209"/>
        <a:ext cx="1456342" cy="840370"/>
      </dsp:txXfrm>
    </dsp:sp>
    <dsp:sp modelId="{DE07CE58-42E9-413F-A837-AFA72F7CB269}">
      <dsp:nvSpPr>
        <dsp:cNvPr id="0" name=""/>
        <dsp:cNvSpPr/>
      </dsp:nvSpPr>
      <dsp:spPr>
        <a:xfrm rot="91754">
          <a:off x="5406212" y="1635866"/>
          <a:ext cx="668517" cy="0"/>
        </a:xfrm>
        <a:custGeom>
          <a:avLst/>
          <a:gdLst/>
          <a:ahLst/>
          <a:cxnLst/>
          <a:rect l="0" t="0" r="0" b="0"/>
          <a:pathLst>
            <a:path>
              <a:moveTo>
                <a:pt x="0" y="0"/>
              </a:moveTo>
              <a:lnTo>
                <a:pt x="668517"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88A4CE-4105-494A-85BA-F469F54B3276}">
      <dsp:nvSpPr>
        <dsp:cNvPr id="0" name=""/>
        <dsp:cNvSpPr/>
      </dsp:nvSpPr>
      <dsp:spPr>
        <a:xfrm>
          <a:off x="6074610" y="1340557"/>
          <a:ext cx="1356520" cy="64467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noProof="0" dirty="0"/>
            <a:t>Ententes de services</a:t>
          </a:r>
        </a:p>
      </dsp:txBody>
      <dsp:txXfrm>
        <a:off x="6106080" y="1372027"/>
        <a:ext cx="1293580" cy="581732"/>
      </dsp:txXfrm>
    </dsp:sp>
    <dsp:sp modelId="{D60DC3C7-28B6-422C-B276-CE6C803A8428}">
      <dsp:nvSpPr>
        <dsp:cNvPr id="0" name=""/>
        <dsp:cNvSpPr/>
      </dsp:nvSpPr>
      <dsp:spPr>
        <a:xfrm rot="10991484">
          <a:off x="2446117" y="1514556"/>
          <a:ext cx="722451" cy="0"/>
        </a:xfrm>
        <a:custGeom>
          <a:avLst/>
          <a:gdLst/>
          <a:ahLst/>
          <a:cxnLst/>
          <a:rect l="0" t="0" r="0" b="0"/>
          <a:pathLst>
            <a:path>
              <a:moveTo>
                <a:pt x="0" y="0"/>
              </a:moveTo>
              <a:lnTo>
                <a:pt x="72245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CAF9A4-88C5-41DE-A6D3-875EBB498294}">
      <dsp:nvSpPr>
        <dsp:cNvPr id="0" name=""/>
        <dsp:cNvSpPr/>
      </dsp:nvSpPr>
      <dsp:spPr>
        <a:xfrm>
          <a:off x="1240855" y="1138492"/>
          <a:ext cx="1205821" cy="6446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noProof="0" dirty="0"/>
            <a:t>Indicateurs de rendemen</a:t>
          </a:r>
          <a:r>
            <a:rPr lang="fr-CA" sz="1400" kern="1200" dirty="0"/>
            <a:t>t</a:t>
          </a:r>
        </a:p>
      </dsp:txBody>
      <dsp:txXfrm>
        <a:off x="1272325" y="1169962"/>
        <a:ext cx="1142881" cy="581732"/>
      </dsp:txXfrm>
    </dsp:sp>
    <dsp:sp modelId="{C1D9E8F7-E8F8-40A4-8775-BB655187052C}">
      <dsp:nvSpPr>
        <dsp:cNvPr id="0" name=""/>
        <dsp:cNvSpPr/>
      </dsp:nvSpPr>
      <dsp:spPr>
        <a:xfrm rot="11935311">
          <a:off x="1961491" y="1012360"/>
          <a:ext cx="1240021" cy="0"/>
        </a:xfrm>
        <a:custGeom>
          <a:avLst/>
          <a:gdLst/>
          <a:ahLst/>
          <a:cxnLst/>
          <a:rect l="0" t="0" r="0" b="0"/>
          <a:pathLst>
            <a:path>
              <a:moveTo>
                <a:pt x="0" y="0"/>
              </a:moveTo>
              <a:lnTo>
                <a:pt x="124002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401A36-340B-49D7-A667-D49FCB5C2AD7}">
      <dsp:nvSpPr>
        <dsp:cNvPr id="0" name=""/>
        <dsp:cNvSpPr/>
      </dsp:nvSpPr>
      <dsp:spPr>
        <a:xfrm>
          <a:off x="328419" y="3550"/>
          <a:ext cx="1666575" cy="104420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noProof="0" dirty="0"/>
            <a:t>Services de GU comparables et adaptés à la culture</a:t>
          </a:r>
        </a:p>
      </dsp:txBody>
      <dsp:txXfrm>
        <a:off x="379393" y="54524"/>
        <a:ext cx="1564627" cy="942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2DB05-B65B-427B-B38B-CB9081BAA449}">
      <dsp:nvSpPr>
        <dsp:cNvPr id="0" name=""/>
        <dsp:cNvSpPr/>
      </dsp:nvSpPr>
      <dsp:spPr>
        <a:xfrm>
          <a:off x="-3285960" y="-505500"/>
          <a:ext cx="3918560" cy="3918560"/>
        </a:xfrm>
        <a:prstGeom prst="blockArc">
          <a:avLst>
            <a:gd name="adj1" fmla="val 18900000"/>
            <a:gd name="adj2" fmla="val 2700000"/>
            <a:gd name="adj3" fmla="val 551"/>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4BB017-74F7-49E0-BC64-1FD7AEF188EF}">
      <dsp:nvSpPr>
        <dsp:cNvPr id="0" name=""/>
        <dsp:cNvSpPr/>
      </dsp:nvSpPr>
      <dsp:spPr>
        <a:xfrm>
          <a:off x="331756" y="223533"/>
          <a:ext cx="8655005" cy="44729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044" tIns="60960" rIns="60960" bIns="60960" numCol="1" spcCol="1270" anchor="ctr" anchorCtr="0">
          <a:noAutofit/>
        </a:bodyPr>
        <a:lstStyle/>
        <a:p>
          <a:pPr marL="0" lvl="0" indent="0" algn="l" defTabSz="1066800">
            <a:lnSpc>
              <a:spcPct val="90000"/>
            </a:lnSpc>
            <a:spcBef>
              <a:spcPct val="0"/>
            </a:spcBef>
            <a:spcAft>
              <a:spcPct val="35000"/>
            </a:spcAft>
            <a:buNone/>
          </a:pPr>
          <a:endParaRPr lang="en-US" sz="2400" kern="1200" dirty="0"/>
        </a:p>
      </dsp:txBody>
      <dsp:txXfrm>
        <a:off x="331756" y="223533"/>
        <a:ext cx="8655005" cy="447299"/>
      </dsp:txXfrm>
    </dsp:sp>
    <dsp:sp modelId="{B735D7D1-4FD7-410C-AAE7-7F6C4B12EA68}">
      <dsp:nvSpPr>
        <dsp:cNvPr id="0" name=""/>
        <dsp:cNvSpPr/>
      </dsp:nvSpPr>
      <dsp:spPr>
        <a:xfrm>
          <a:off x="52194" y="167620"/>
          <a:ext cx="559123" cy="559123"/>
        </a:xfrm>
        <a:prstGeom prst="ellipse">
          <a:avLst/>
        </a:prstGeom>
        <a:blipFill rotWithShape="0">
          <a:blip xmlns:r="http://schemas.openxmlformats.org/officeDocument/2006/relationships" r:embed="rId1">
            <a:duotone>
              <a:srgbClr val="A5AB81">
                <a:shade val="45000"/>
                <a:satMod val="135000"/>
              </a:srgbClr>
              <a:prstClr val="white"/>
            </a:duotone>
          </a:blip>
          <a:srcRect/>
          <a:stretch>
            <a:fillRect t="-2000" b="-2000"/>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6B668-F25D-4300-A249-56CB7FCCCE6D}">
      <dsp:nvSpPr>
        <dsp:cNvPr id="0" name=""/>
        <dsp:cNvSpPr/>
      </dsp:nvSpPr>
      <dsp:spPr>
        <a:xfrm>
          <a:off x="588203" y="894598"/>
          <a:ext cx="8398558" cy="447299"/>
        </a:xfrm>
        <a:prstGeom prst="rect">
          <a:avLst/>
        </a:prstGeom>
        <a:solidFill>
          <a:schemeClr val="accent5">
            <a:hueOff val="-3327248"/>
            <a:satOff val="-5151"/>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044"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noProof="0" dirty="0"/>
            <a:t>Partenariat officialisé en matière de mécanismes de prise de décisions et de mise en œuvre</a:t>
          </a:r>
          <a:r>
            <a:rPr lang="en-US" sz="1400" kern="1200" dirty="0"/>
            <a:t>.</a:t>
          </a:r>
        </a:p>
      </dsp:txBody>
      <dsp:txXfrm>
        <a:off x="588203" y="894598"/>
        <a:ext cx="8398558" cy="447299"/>
      </dsp:txXfrm>
    </dsp:sp>
    <dsp:sp modelId="{7401EA8D-33B8-4C15-B4B1-E4D251109811}">
      <dsp:nvSpPr>
        <dsp:cNvPr id="0" name=""/>
        <dsp:cNvSpPr/>
      </dsp:nvSpPr>
      <dsp:spPr>
        <a:xfrm>
          <a:off x="327260" y="838685"/>
          <a:ext cx="521886" cy="559123"/>
        </a:xfrm>
        <a:prstGeom prst="ellipse">
          <a:avLst/>
        </a:prstGeom>
        <a:solidFill>
          <a:schemeClr val="lt1">
            <a:hueOff val="0"/>
            <a:satOff val="0"/>
            <a:lumOff val="0"/>
            <a:alphaOff val="0"/>
          </a:schemeClr>
        </a:solidFill>
        <a:ln w="25400" cap="flat" cmpd="sng" algn="ctr">
          <a:solidFill>
            <a:schemeClr val="accent5">
              <a:hueOff val="-3327248"/>
              <a:satOff val="-5151"/>
              <a:lumOff val="0"/>
              <a:alphaOff val="0"/>
            </a:schemeClr>
          </a:solidFill>
          <a:prstDash val="solid"/>
        </a:ln>
        <a:effectLst/>
      </dsp:spPr>
      <dsp:style>
        <a:lnRef idx="2">
          <a:scrgbClr r="0" g="0" b="0"/>
        </a:lnRef>
        <a:fillRef idx="1">
          <a:scrgbClr r="0" g="0" b="0"/>
        </a:fillRef>
        <a:effectRef idx="0">
          <a:scrgbClr r="0" g="0" b="0"/>
        </a:effectRef>
        <a:fontRef idx="minor"/>
      </dsp:style>
    </dsp:sp>
    <dsp:sp modelId="{AA00AA60-78A0-4793-B922-A0323FCD3CF6}">
      <dsp:nvSpPr>
        <dsp:cNvPr id="0" name=""/>
        <dsp:cNvSpPr/>
      </dsp:nvSpPr>
      <dsp:spPr>
        <a:xfrm>
          <a:off x="588203" y="1531773"/>
          <a:ext cx="8398558" cy="515078"/>
        </a:xfrm>
        <a:prstGeom prst="rect">
          <a:avLst/>
        </a:prstGeom>
        <a:solidFill>
          <a:schemeClr val="accent5">
            <a:hueOff val="-6654497"/>
            <a:satOff val="-10303"/>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044"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a:t>Garantir des efforts de gestion des urgences culturellement sûrs et une continuité culturelle lors de la récupération après une urgence, et décoloniser les structures de prise de décision.</a:t>
          </a:r>
          <a:endParaRPr lang="en-US" sz="1400" strike="noStrike" kern="1200" dirty="0">
            <a:solidFill>
              <a:schemeClr val="bg1"/>
            </a:solidFill>
          </a:endParaRPr>
        </a:p>
      </dsp:txBody>
      <dsp:txXfrm>
        <a:off x="588203" y="1531773"/>
        <a:ext cx="8398558" cy="515078"/>
      </dsp:txXfrm>
    </dsp:sp>
    <dsp:sp modelId="{F733EA55-915E-41B2-BA5E-3A9FF0773ACD}">
      <dsp:nvSpPr>
        <dsp:cNvPr id="0" name=""/>
        <dsp:cNvSpPr/>
      </dsp:nvSpPr>
      <dsp:spPr>
        <a:xfrm>
          <a:off x="308641" y="1509750"/>
          <a:ext cx="559123" cy="559123"/>
        </a:xfrm>
        <a:prstGeom prst="ellipse">
          <a:avLst/>
        </a:prstGeom>
        <a:solidFill>
          <a:schemeClr val="lt1">
            <a:hueOff val="0"/>
            <a:satOff val="0"/>
            <a:lumOff val="0"/>
            <a:alphaOff val="0"/>
          </a:schemeClr>
        </a:solidFill>
        <a:ln w="25400" cap="flat" cmpd="sng" algn="ctr">
          <a:solidFill>
            <a:schemeClr val="accent5">
              <a:hueOff val="-6654497"/>
              <a:satOff val="-10303"/>
              <a:lumOff val="0"/>
              <a:alphaOff val="0"/>
            </a:schemeClr>
          </a:solidFill>
          <a:prstDash val="solid"/>
        </a:ln>
        <a:effectLst/>
      </dsp:spPr>
      <dsp:style>
        <a:lnRef idx="2">
          <a:scrgbClr r="0" g="0" b="0"/>
        </a:lnRef>
        <a:fillRef idx="1">
          <a:scrgbClr r="0" g="0" b="0"/>
        </a:fillRef>
        <a:effectRef idx="0">
          <a:scrgbClr r="0" g="0" b="0"/>
        </a:effectRef>
        <a:fontRef idx="minor"/>
      </dsp:style>
    </dsp:sp>
    <dsp:sp modelId="{408C63F5-36CC-430C-8C10-2960C32A60DA}">
      <dsp:nvSpPr>
        <dsp:cNvPr id="0" name=""/>
        <dsp:cNvSpPr/>
      </dsp:nvSpPr>
      <dsp:spPr>
        <a:xfrm>
          <a:off x="336906" y="2206051"/>
          <a:ext cx="8644705" cy="508650"/>
        </a:xfrm>
        <a:prstGeom prst="rect">
          <a:avLst/>
        </a:prstGeom>
        <a:solidFill>
          <a:schemeClr val="accent5">
            <a:hueOff val="-9981745"/>
            <a:satOff val="-15454"/>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044" tIns="30480" rIns="30480" bIns="30480" numCol="1" spcCol="1270" anchor="ctr" anchorCtr="0">
          <a:noAutofit/>
        </a:bodyPr>
        <a:lstStyle/>
        <a:p>
          <a:pPr marL="0" lvl="0" indent="0" algn="l" defTabSz="533400">
            <a:lnSpc>
              <a:spcPct val="90000"/>
            </a:lnSpc>
            <a:spcBef>
              <a:spcPct val="0"/>
            </a:spcBef>
            <a:spcAft>
              <a:spcPct val="35000"/>
            </a:spcAft>
            <a:buFont typeface="Courier New" panose="02070309020205020404" pitchFamily="49" charset="0"/>
            <a:buNone/>
          </a:pPr>
          <a:r>
            <a:rPr lang="fr-FR" sz="1200" kern="1200" noProof="0" dirty="0"/>
            <a:t>Renforcer les capacités et intégrer les connaissances, la culture et l'expertise des populations autochtones dans l'évaluation des risques de catastrophe et dans l'élaboration et la mise en œuvre d'actions adaptées, de la prévention au relèvement.</a:t>
          </a:r>
          <a:endParaRPr lang="en-US" sz="1200" strike="noStrike" kern="1200" dirty="0">
            <a:solidFill>
              <a:schemeClr val="bg1"/>
            </a:solidFill>
            <a:latin typeface="+mn-lt"/>
          </a:endParaRPr>
        </a:p>
      </dsp:txBody>
      <dsp:txXfrm>
        <a:off x="336906" y="2206051"/>
        <a:ext cx="8644705" cy="508650"/>
      </dsp:txXfrm>
    </dsp:sp>
    <dsp:sp modelId="{744DBD89-E448-46A3-BB25-6BD16FB81116}">
      <dsp:nvSpPr>
        <dsp:cNvPr id="0" name=""/>
        <dsp:cNvSpPr/>
      </dsp:nvSpPr>
      <dsp:spPr>
        <a:xfrm>
          <a:off x="52194" y="2180815"/>
          <a:ext cx="559123" cy="559123"/>
        </a:xfrm>
        <a:prstGeom prst="ellipse">
          <a:avLst/>
        </a:prstGeom>
        <a:solidFill>
          <a:schemeClr val="lt1">
            <a:hueOff val="0"/>
            <a:satOff val="0"/>
            <a:lumOff val="0"/>
            <a:alphaOff val="0"/>
          </a:schemeClr>
        </a:solidFill>
        <a:ln w="25400" cap="flat" cmpd="sng" algn="ctr">
          <a:solidFill>
            <a:schemeClr val="accent5">
              <a:hueOff val="-9981745"/>
              <a:satOff val="-15454"/>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20AE-1032-4C7B-AD54-819C8933D5A3}">
      <dsp:nvSpPr>
        <dsp:cNvPr id="0" name=""/>
        <dsp:cNvSpPr/>
      </dsp:nvSpPr>
      <dsp:spPr>
        <a:xfrm rot="16200000">
          <a:off x="-867509" y="872237"/>
          <a:ext cx="3403600" cy="1659125"/>
        </a:xfrm>
        <a:prstGeom prst="flowChartManualOperati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3677" bIns="0" numCol="1" spcCol="1270" anchor="t" anchorCtr="0">
          <a:noAutofit/>
        </a:bodyPr>
        <a:lstStyle/>
        <a:p>
          <a:pPr marL="0" lvl="0" indent="0" algn="l" defTabSz="577850">
            <a:lnSpc>
              <a:spcPct val="90000"/>
            </a:lnSpc>
            <a:spcBef>
              <a:spcPct val="0"/>
            </a:spcBef>
            <a:spcAft>
              <a:spcPct val="35000"/>
            </a:spcAft>
            <a:buNone/>
          </a:pPr>
          <a:r>
            <a:rPr lang="fr-CA" sz="1300" b="1" kern="1200" noProof="0" dirty="0"/>
            <a:t>Coordonnateurs de la gestion des urgences</a:t>
          </a:r>
        </a:p>
        <a:p>
          <a:pPr marL="57150" lvl="1" indent="-57150" algn="l" defTabSz="444500">
            <a:lnSpc>
              <a:spcPct val="90000"/>
            </a:lnSpc>
            <a:spcBef>
              <a:spcPct val="0"/>
            </a:spcBef>
            <a:spcAft>
              <a:spcPct val="15000"/>
            </a:spcAft>
            <a:buFont typeface="Arial" panose="020B0604020202020204" pitchFamily="34" charset="0"/>
            <a:buChar char="•"/>
          </a:pPr>
          <a:r>
            <a:rPr lang="fr-CA" sz="1000" kern="1200" noProof="0" dirty="0">
              <a:solidFill>
                <a:schemeClr val="accent1">
                  <a:lumMod val="50000"/>
                </a:schemeClr>
              </a:solidFill>
            </a:rPr>
            <a:t>SAC finance des postes de coordonnateurs de la gestion des urgences et d’agents de protection contre les incendies dans les collectivités des Premières Nations</a:t>
          </a:r>
          <a:endParaRPr lang="fr-CA" sz="1000" kern="1200" noProof="0" dirty="0"/>
        </a:p>
      </dsp:txBody>
      <dsp:txXfrm rot="5400000">
        <a:off x="4728" y="680720"/>
        <a:ext cx="1659125" cy="2042160"/>
      </dsp:txXfrm>
    </dsp:sp>
    <dsp:sp modelId="{7DA0B9EF-301B-4C3A-A04C-B389B6949ADE}">
      <dsp:nvSpPr>
        <dsp:cNvPr id="0" name=""/>
        <dsp:cNvSpPr/>
      </dsp:nvSpPr>
      <dsp:spPr>
        <a:xfrm rot="16200000">
          <a:off x="916050" y="872237"/>
          <a:ext cx="3403600" cy="1659125"/>
        </a:xfrm>
        <a:prstGeom prst="flowChartManualOperati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3677" bIns="0" numCol="1" spcCol="1270" anchor="t" anchorCtr="0">
          <a:noAutofit/>
        </a:bodyPr>
        <a:lstStyle/>
        <a:p>
          <a:pPr marL="0" lvl="0" indent="0" algn="l" defTabSz="577850">
            <a:lnSpc>
              <a:spcPct val="90000"/>
            </a:lnSpc>
            <a:spcBef>
              <a:spcPct val="0"/>
            </a:spcBef>
            <a:spcAft>
              <a:spcPct val="35000"/>
            </a:spcAft>
            <a:buNone/>
          </a:pPr>
          <a:r>
            <a:rPr lang="fr-CA" sz="1300" b="1" kern="1200" noProof="0" dirty="0"/>
            <a:t>Atténuation non structurelle</a:t>
          </a:r>
        </a:p>
        <a:p>
          <a:pPr marL="57150" lvl="1" indent="-57150" algn="l" defTabSz="444500">
            <a:lnSpc>
              <a:spcPct val="90000"/>
            </a:lnSpc>
            <a:spcBef>
              <a:spcPct val="0"/>
            </a:spcBef>
            <a:spcAft>
              <a:spcPct val="15000"/>
            </a:spcAft>
            <a:buChar char="•"/>
          </a:pPr>
          <a:r>
            <a:rPr lang="fr-CA" sz="1000" kern="1200" noProof="0" dirty="0">
              <a:solidFill>
                <a:schemeClr val="accent1">
                  <a:lumMod val="50000"/>
                </a:schemeClr>
              </a:solidFill>
            </a:rPr>
            <a:t>Financement de projets non structurels entrepris par les collectivités des Premières Nations dans les réserves pour la préparation aux situations d’urgence et l’atténuation des dommages causés par celles-ci</a:t>
          </a:r>
          <a:endParaRPr lang="fr-CA" sz="1000" kern="1200" noProof="0" dirty="0"/>
        </a:p>
      </dsp:txBody>
      <dsp:txXfrm rot="5400000">
        <a:off x="1788287" y="680720"/>
        <a:ext cx="1659125" cy="2042160"/>
      </dsp:txXfrm>
    </dsp:sp>
    <dsp:sp modelId="{E2413FCB-79CE-4A58-9E56-EF97074CE04B}">
      <dsp:nvSpPr>
        <dsp:cNvPr id="0" name=""/>
        <dsp:cNvSpPr/>
      </dsp:nvSpPr>
      <dsp:spPr>
        <a:xfrm rot="16200000">
          <a:off x="2699610" y="872237"/>
          <a:ext cx="3403600" cy="1659125"/>
        </a:xfrm>
        <a:prstGeom prst="flowChartManualOperati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3677" bIns="0" numCol="1" spcCol="1270" anchor="t" anchorCtr="0">
          <a:noAutofit/>
        </a:bodyPr>
        <a:lstStyle/>
        <a:p>
          <a:pPr marL="0" lvl="0" indent="0" algn="l" defTabSz="577850">
            <a:lnSpc>
              <a:spcPct val="90000"/>
            </a:lnSpc>
            <a:spcBef>
              <a:spcPct val="0"/>
            </a:spcBef>
            <a:spcAft>
              <a:spcPct val="35000"/>
            </a:spcAft>
            <a:buNone/>
          </a:pPr>
          <a:r>
            <a:rPr lang="fr-CA" sz="1300" b="1" kern="1200" noProof="0" dirty="0"/>
            <a:t>Gestion des urgences en santé</a:t>
          </a:r>
        </a:p>
        <a:p>
          <a:pPr marL="57150" lvl="1" indent="-57150" algn="l" defTabSz="444500">
            <a:lnSpc>
              <a:spcPct val="90000"/>
            </a:lnSpc>
            <a:spcBef>
              <a:spcPct val="0"/>
            </a:spcBef>
            <a:spcAft>
              <a:spcPct val="15000"/>
            </a:spcAft>
            <a:buFont typeface="Arial" panose="020B0604020202020204" pitchFamily="34" charset="0"/>
            <a:buChar char="•"/>
          </a:pPr>
          <a:r>
            <a:rPr lang="fr-CA" sz="1000" kern="1200" noProof="0" dirty="0">
              <a:solidFill>
                <a:schemeClr val="accent1">
                  <a:lumMod val="50000"/>
                </a:schemeClr>
              </a:solidFill>
            </a:rPr>
            <a:t>Soutien ou préparation, renforcement des capacités et mobilisation des connaissances pour des activités de gestion des urgences en santé</a:t>
          </a:r>
          <a:endParaRPr lang="fr-CA" sz="1000" kern="1200" noProof="0" dirty="0"/>
        </a:p>
      </dsp:txBody>
      <dsp:txXfrm rot="5400000">
        <a:off x="3571847" y="680720"/>
        <a:ext cx="1659125" cy="2042160"/>
      </dsp:txXfrm>
    </dsp:sp>
    <dsp:sp modelId="{7AC2DCF9-5C78-46D8-872F-993086C0D81D}">
      <dsp:nvSpPr>
        <dsp:cNvPr id="0" name=""/>
        <dsp:cNvSpPr/>
      </dsp:nvSpPr>
      <dsp:spPr>
        <a:xfrm rot="16200000">
          <a:off x="4483170" y="872237"/>
          <a:ext cx="3403600" cy="1659125"/>
        </a:xfrm>
        <a:prstGeom prst="flowChartManualOperati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3677" bIns="0" numCol="1" spcCol="1270" anchor="t" anchorCtr="0">
          <a:noAutofit/>
        </a:bodyPr>
        <a:lstStyle/>
        <a:p>
          <a:pPr marL="0" lvl="0" indent="0" algn="l" defTabSz="577850">
            <a:lnSpc>
              <a:spcPct val="90000"/>
            </a:lnSpc>
            <a:spcBef>
              <a:spcPct val="0"/>
            </a:spcBef>
            <a:spcAft>
              <a:spcPct val="35000"/>
            </a:spcAft>
            <a:buFont typeface="Arial" panose="020B0604020202020204" pitchFamily="34" charset="0"/>
            <a:buNone/>
          </a:pPr>
          <a:r>
            <a:rPr lang="fr-CA" sz="1300" b="1" kern="1200" noProof="0" dirty="0"/>
            <a:t>Atténuation structurelle</a:t>
          </a:r>
        </a:p>
        <a:p>
          <a:pPr marL="57150" lvl="1" indent="-57150" algn="l" defTabSz="444500">
            <a:lnSpc>
              <a:spcPct val="90000"/>
            </a:lnSpc>
            <a:spcBef>
              <a:spcPct val="0"/>
            </a:spcBef>
            <a:spcAft>
              <a:spcPct val="15000"/>
            </a:spcAft>
            <a:buChar char="•"/>
          </a:pPr>
          <a:r>
            <a:rPr lang="fr-CA" sz="1000" kern="1200" noProof="0" dirty="0">
              <a:solidFill>
                <a:srgbClr val="355D7E"/>
              </a:solidFill>
              <a:latin typeface="+mn-lt"/>
              <a:cs typeface="Arial" panose="020B0604020202020204" pitchFamily="34" charset="0"/>
            </a:rPr>
            <a:t>Ce fonds soutient le pilier d’atténuation et de prévention des risques de la gestion des urgences au moyen d’investissements dans des projets d’atténuation structurelle</a:t>
          </a:r>
          <a:endParaRPr lang="fr-CA" sz="1000" kern="1200" noProof="0" dirty="0"/>
        </a:p>
      </dsp:txBody>
      <dsp:txXfrm rot="5400000">
        <a:off x="5355407" y="680720"/>
        <a:ext cx="1659125" cy="2042160"/>
      </dsp:txXfrm>
    </dsp:sp>
    <dsp:sp modelId="{CB6136B9-5973-4360-A137-0CC1A0910D28}">
      <dsp:nvSpPr>
        <dsp:cNvPr id="0" name=""/>
        <dsp:cNvSpPr/>
      </dsp:nvSpPr>
      <dsp:spPr>
        <a:xfrm rot="16200000">
          <a:off x="6266730" y="872237"/>
          <a:ext cx="3403600" cy="1659125"/>
        </a:xfrm>
        <a:prstGeom prst="flowChartManualOperati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3677" bIns="0" numCol="1" spcCol="1270" anchor="t" anchorCtr="0">
          <a:noAutofit/>
        </a:bodyPr>
        <a:lstStyle/>
        <a:p>
          <a:pPr marL="0" lvl="0" indent="0" algn="l" defTabSz="577850">
            <a:lnSpc>
              <a:spcPct val="90000"/>
            </a:lnSpc>
            <a:spcBef>
              <a:spcPct val="0"/>
            </a:spcBef>
            <a:spcAft>
              <a:spcPct val="35000"/>
            </a:spcAft>
            <a:buNone/>
          </a:pPr>
          <a:r>
            <a:rPr lang="fr-CA" sz="1300" b="1" i="0" kern="1200" noProof="0" dirty="0">
              <a:solidFill>
                <a:schemeClr val="bg1"/>
              </a:solidFill>
            </a:rPr>
            <a:t>Autres infrastructures communautaires – protection contre les incendies</a:t>
          </a:r>
          <a:endParaRPr lang="fr-CA" sz="1300" i="0" kern="1200" noProof="0" dirty="0"/>
        </a:p>
        <a:p>
          <a:pPr marL="57150" lvl="1" indent="-57150" algn="l" defTabSz="444500">
            <a:lnSpc>
              <a:spcPct val="90000"/>
            </a:lnSpc>
            <a:spcBef>
              <a:spcPct val="0"/>
            </a:spcBef>
            <a:spcAft>
              <a:spcPct val="15000"/>
            </a:spcAft>
            <a:buFont typeface="Arial" panose="020B0604020202020204" pitchFamily="34" charset="0"/>
            <a:buChar char="•"/>
          </a:pPr>
          <a:r>
            <a:rPr lang="fr-CA" sz="1000" kern="1200" noProof="0" dirty="0">
              <a:solidFill>
                <a:srgbClr val="94B6D2">
                  <a:lumMod val="50000"/>
                </a:srgbClr>
              </a:solidFill>
              <a:latin typeface="Arial" panose="020B0604020202020204"/>
              <a:ea typeface="+mn-ea"/>
              <a:cs typeface="+mn-cs"/>
            </a:rPr>
            <a:t>SAC affecte des fonds pour aider les Premières Nations dans les réserves à assurer à leurs collectivités une protection contre les incendies de structures</a:t>
          </a:r>
          <a:endParaRPr lang="fr-CA" sz="1000" kern="1200" noProof="0" dirty="0"/>
        </a:p>
      </dsp:txBody>
      <dsp:txXfrm rot="5400000">
        <a:off x="7138967" y="680720"/>
        <a:ext cx="1659125" cy="204216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0.20122</cdr:x>
      <cdr:y>0.13469</cdr:y>
    </cdr:from>
    <cdr:to>
      <cdr:x>0.94392</cdr:x>
      <cdr:y>0.52214</cdr:y>
    </cdr:to>
    <cdr:cxnSp macro="">
      <cdr:nvCxnSpPr>
        <cdr:cNvPr id="3" name="Straight Arrow Connector 2">
          <a:extLst xmlns:a="http://schemas.openxmlformats.org/drawingml/2006/main">
            <a:ext uri="{FF2B5EF4-FFF2-40B4-BE49-F238E27FC236}">
              <a16:creationId xmlns:a16="http://schemas.microsoft.com/office/drawing/2014/main" id="{444E23B3-2176-311B-34C1-C0F5EAB0D4FA}"/>
            </a:ext>
          </a:extLst>
        </cdr:cNvPr>
        <cdr:cNvCxnSpPr/>
      </cdr:nvCxnSpPr>
      <cdr:spPr>
        <a:xfrm xmlns:a="http://schemas.openxmlformats.org/drawingml/2006/main" flipV="1">
          <a:off x="1114799" y="419953"/>
          <a:ext cx="4114800" cy="120800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0.08196</cdr:x>
      <cdr:y>0.9344</cdr:y>
    </cdr:from>
    <cdr:to>
      <cdr:x>0.68609</cdr:x>
      <cdr:y>1</cdr:y>
    </cdr:to>
    <cdr:sp macro="" textlink="">
      <cdr:nvSpPr>
        <cdr:cNvPr id="2" name="TextBox 1">
          <a:extLst xmlns:a="http://schemas.openxmlformats.org/drawingml/2006/main">
            <a:ext uri="{FF2B5EF4-FFF2-40B4-BE49-F238E27FC236}">
              <a16:creationId xmlns:a16="http://schemas.microsoft.com/office/drawing/2014/main" id="{5C8A5605-DB53-5A4F-238D-E42B247BAEAD}"/>
            </a:ext>
          </a:extLst>
        </cdr:cNvPr>
        <cdr:cNvSpPr txBox="1"/>
      </cdr:nvSpPr>
      <cdr:spPr>
        <a:xfrm xmlns:a="http://schemas.openxmlformats.org/drawingml/2006/main">
          <a:off x="479400" y="3250292"/>
          <a:ext cx="3533756" cy="2281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00" dirty="0"/>
            <a:t>*</a:t>
          </a:r>
          <a:r>
            <a:rPr lang="fr-CA" sz="600" dirty="0"/>
            <a:t>Les coûts d’intervention et de rétablissement de l’exercice 2023-2024 sont toujours en cours de calcul.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2"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dirty="0"/>
          </a:p>
        </p:txBody>
      </p:sp>
      <p:sp>
        <p:nvSpPr>
          <p:cNvPr id="190467" name="Rectangle 3"/>
          <p:cNvSpPr>
            <a:spLocks noGrp="1" noChangeArrowheads="1"/>
          </p:cNvSpPr>
          <p:nvPr>
            <p:ph type="dt" sz="quarter" idx="1"/>
          </p:nvPr>
        </p:nvSpPr>
        <p:spPr bwMode="auto">
          <a:xfrm>
            <a:off x="5262908"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algn="r" defTabSz="1364204">
              <a:lnSpc>
                <a:spcPct val="100000"/>
              </a:lnSpc>
              <a:spcAft>
                <a:spcPct val="0"/>
              </a:spcAft>
              <a:defRPr sz="1800">
                <a:latin typeface="Arial" charset="0"/>
              </a:defRPr>
            </a:lvl1pPr>
          </a:lstStyle>
          <a:p>
            <a:pPr>
              <a:defRPr/>
            </a:pPr>
            <a:endParaRPr lang="en-CA" dirty="0"/>
          </a:p>
        </p:txBody>
      </p:sp>
      <p:sp>
        <p:nvSpPr>
          <p:cNvPr id="190468" name="Rectangle 4"/>
          <p:cNvSpPr>
            <a:spLocks noGrp="1" noChangeArrowheads="1"/>
          </p:cNvSpPr>
          <p:nvPr>
            <p:ph type="ftr" sz="quarter" idx="2"/>
          </p:nvPr>
        </p:nvSpPr>
        <p:spPr bwMode="auto">
          <a:xfrm>
            <a:off x="2"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dirty="0"/>
          </a:p>
        </p:txBody>
      </p:sp>
      <p:sp>
        <p:nvSpPr>
          <p:cNvPr id="190469" name="Rectangle 5"/>
          <p:cNvSpPr>
            <a:spLocks noGrp="1" noChangeArrowheads="1"/>
          </p:cNvSpPr>
          <p:nvPr>
            <p:ph type="sldNum" sz="quarter" idx="3"/>
          </p:nvPr>
        </p:nvSpPr>
        <p:spPr bwMode="auto">
          <a:xfrm>
            <a:off x="5262908"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algn="r" defTabSz="1364204">
              <a:lnSpc>
                <a:spcPct val="100000"/>
              </a:lnSpc>
              <a:spcAft>
                <a:spcPct val="0"/>
              </a:spcAft>
              <a:defRPr sz="1800">
                <a:latin typeface="Arial" charset="0"/>
              </a:defRPr>
            </a:lvl1pPr>
          </a:lstStyle>
          <a:p>
            <a:pPr>
              <a:defRPr/>
            </a:pPr>
            <a:fld id="{2B19D8C8-5948-455E-A605-1EA89F85FCA0}" type="slidenum">
              <a:rPr lang="en-CA"/>
              <a:pPr>
                <a:defRPr/>
              </a:pPr>
              <a:t>‹#›</a:t>
            </a:fld>
            <a:endParaRPr lang="en-CA" dirty="0"/>
          </a:p>
        </p:txBody>
      </p:sp>
    </p:spTree>
    <p:extLst>
      <p:ext uri="{BB962C8B-B14F-4D97-AF65-F5344CB8AC3E}">
        <p14:creationId xmlns:p14="http://schemas.microsoft.com/office/powerpoint/2010/main" val="547254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dirty="0"/>
          </a:p>
        </p:txBody>
      </p:sp>
      <p:sp>
        <p:nvSpPr>
          <p:cNvPr id="3075" name="Rectangle 3"/>
          <p:cNvSpPr>
            <a:spLocks noGrp="1" noChangeArrowheads="1"/>
          </p:cNvSpPr>
          <p:nvPr>
            <p:ph type="dt" idx="1"/>
          </p:nvPr>
        </p:nvSpPr>
        <p:spPr bwMode="auto">
          <a:xfrm>
            <a:off x="5262908"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algn="r" defTabSz="1364204">
              <a:lnSpc>
                <a:spcPct val="100000"/>
              </a:lnSpc>
              <a:spcAft>
                <a:spcPct val="0"/>
              </a:spcAft>
              <a:defRPr sz="1800">
                <a:latin typeface="Arial" charset="0"/>
              </a:defRPr>
            </a:lvl1pPr>
          </a:lstStyle>
          <a:p>
            <a:pPr>
              <a:defRPr/>
            </a:pPr>
            <a:endParaRPr lang="en-CA" dirty="0"/>
          </a:p>
        </p:txBody>
      </p:sp>
      <p:sp>
        <p:nvSpPr>
          <p:cNvPr id="5124" name="Rectangle 4"/>
          <p:cNvSpPr>
            <a:spLocks noGrp="1" noRot="1" noChangeAspect="1" noChangeArrowheads="1" noTextEdit="1"/>
          </p:cNvSpPr>
          <p:nvPr>
            <p:ph type="sldImg" idx="2"/>
          </p:nvPr>
        </p:nvSpPr>
        <p:spPr bwMode="auto">
          <a:xfrm>
            <a:off x="-279400" y="1108075"/>
            <a:ext cx="9855200" cy="55435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0482" y="7022842"/>
            <a:ext cx="7435436" cy="665175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078" name="Rectangle 6"/>
          <p:cNvSpPr>
            <a:spLocks noGrp="1" noChangeArrowheads="1"/>
          </p:cNvSpPr>
          <p:nvPr>
            <p:ph type="ftr" sz="quarter" idx="4"/>
          </p:nvPr>
        </p:nvSpPr>
        <p:spPr bwMode="auto">
          <a:xfrm>
            <a:off x="2"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dirty="0"/>
          </a:p>
        </p:txBody>
      </p:sp>
      <p:sp>
        <p:nvSpPr>
          <p:cNvPr id="3079" name="Rectangle 7"/>
          <p:cNvSpPr>
            <a:spLocks noGrp="1" noChangeArrowheads="1"/>
          </p:cNvSpPr>
          <p:nvPr>
            <p:ph type="sldNum" sz="quarter" idx="5"/>
          </p:nvPr>
        </p:nvSpPr>
        <p:spPr bwMode="auto">
          <a:xfrm>
            <a:off x="5262908"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algn="r" defTabSz="1364204">
              <a:lnSpc>
                <a:spcPct val="100000"/>
              </a:lnSpc>
              <a:spcAft>
                <a:spcPct val="0"/>
              </a:spcAft>
              <a:defRPr sz="1800">
                <a:latin typeface="Arial" charset="0"/>
              </a:defRPr>
            </a:lvl1pPr>
          </a:lstStyle>
          <a:p>
            <a:pPr>
              <a:defRPr/>
            </a:pPr>
            <a:fld id="{FE284EBD-CBB1-4A99-ABB1-E39FD7904359}" type="slidenum">
              <a:rPr lang="en-CA"/>
              <a:pPr>
                <a:defRPr/>
              </a:pPr>
              <a:t>‹#›</a:t>
            </a:fld>
            <a:endParaRPr lang="en-CA" dirty="0"/>
          </a:p>
        </p:txBody>
      </p:sp>
    </p:spTree>
    <p:extLst>
      <p:ext uri="{BB962C8B-B14F-4D97-AF65-F5344CB8AC3E}">
        <p14:creationId xmlns:p14="http://schemas.microsoft.com/office/powerpoint/2010/main" val="2162723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364204" eaLnBrk="0" hangingPunct="0">
              <a:defRPr>
                <a:solidFill>
                  <a:schemeClr val="tx1"/>
                </a:solidFill>
                <a:latin typeface="Verdana" pitchFamily="34" charset="0"/>
              </a:defRPr>
            </a:lvl1pPr>
            <a:lvl2pPr marL="1096988" indent="-421918" defTabSz="1364204" eaLnBrk="0" hangingPunct="0">
              <a:defRPr>
                <a:solidFill>
                  <a:schemeClr val="tx1"/>
                </a:solidFill>
                <a:latin typeface="Verdana" pitchFamily="34" charset="0"/>
              </a:defRPr>
            </a:lvl2pPr>
            <a:lvl3pPr marL="1687676" indent="-337536" defTabSz="1364204" eaLnBrk="0" hangingPunct="0">
              <a:defRPr>
                <a:solidFill>
                  <a:schemeClr val="tx1"/>
                </a:solidFill>
                <a:latin typeface="Verdana" pitchFamily="34" charset="0"/>
              </a:defRPr>
            </a:lvl3pPr>
            <a:lvl4pPr marL="2362745" indent="-337536" defTabSz="1364204" eaLnBrk="0" hangingPunct="0">
              <a:defRPr>
                <a:solidFill>
                  <a:schemeClr val="tx1"/>
                </a:solidFill>
                <a:latin typeface="Verdana" pitchFamily="34" charset="0"/>
              </a:defRPr>
            </a:lvl4pPr>
            <a:lvl5pPr marL="3037815" indent="-337536" defTabSz="1364204" eaLnBrk="0" hangingPunct="0">
              <a:defRPr>
                <a:solidFill>
                  <a:schemeClr val="tx1"/>
                </a:solidFill>
                <a:latin typeface="Verdana" pitchFamily="34" charset="0"/>
              </a:defRPr>
            </a:lvl5pPr>
            <a:lvl6pPr marL="3712886" indent="-337536" defTabSz="1364204" eaLnBrk="0" fontAlgn="base" hangingPunct="0">
              <a:lnSpc>
                <a:spcPct val="90000"/>
              </a:lnSpc>
              <a:spcBef>
                <a:spcPct val="0"/>
              </a:spcBef>
              <a:spcAft>
                <a:spcPct val="37000"/>
              </a:spcAft>
              <a:defRPr>
                <a:solidFill>
                  <a:schemeClr val="tx1"/>
                </a:solidFill>
                <a:latin typeface="Verdana" pitchFamily="34" charset="0"/>
              </a:defRPr>
            </a:lvl6pPr>
            <a:lvl7pPr marL="4387956" indent="-337536" defTabSz="1364204" eaLnBrk="0" fontAlgn="base" hangingPunct="0">
              <a:lnSpc>
                <a:spcPct val="90000"/>
              </a:lnSpc>
              <a:spcBef>
                <a:spcPct val="0"/>
              </a:spcBef>
              <a:spcAft>
                <a:spcPct val="37000"/>
              </a:spcAft>
              <a:defRPr>
                <a:solidFill>
                  <a:schemeClr val="tx1"/>
                </a:solidFill>
                <a:latin typeface="Verdana" pitchFamily="34" charset="0"/>
              </a:defRPr>
            </a:lvl7pPr>
            <a:lvl8pPr marL="5063025" indent="-337536" defTabSz="1364204" eaLnBrk="0" fontAlgn="base" hangingPunct="0">
              <a:lnSpc>
                <a:spcPct val="90000"/>
              </a:lnSpc>
              <a:spcBef>
                <a:spcPct val="0"/>
              </a:spcBef>
              <a:spcAft>
                <a:spcPct val="37000"/>
              </a:spcAft>
              <a:defRPr>
                <a:solidFill>
                  <a:schemeClr val="tx1"/>
                </a:solidFill>
                <a:latin typeface="Verdana" pitchFamily="34" charset="0"/>
              </a:defRPr>
            </a:lvl8pPr>
            <a:lvl9pPr marL="5738096" indent="-337536" defTabSz="1364204"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a:t>
            </a:fld>
            <a:endParaRPr lang="en-CA" altLang="en-US" dirty="0">
              <a:latin typeface="Arial" charset="0"/>
            </a:endParaRPr>
          </a:p>
        </p:txBody>
      </p:sp>
      <p:sp>
        <p:nvSpPr>
          <p:cNvPr id="6147" name="Rectangle 2"/>
          <p:cNvSpPr>
            <a:spLocks noGrp="1" noRot="1" noChangeAspect="1" noChangeArrowheads="1" noTextEdit="1"/>
          </p:cNvSpPr>
          <p:nvPr>
            <p:ph type="sldImg"/>
          </p:nvPr>
        </p:nvSpPr>
        <p:spPr>
          <a:xfrm>
            <a:off x="-279400" y="1108075"/>
            <a:ext cx="9855200" cy="5543550"/>
          </a:xfrm>
          <a:ln/>
        </p:spPr>
      </p:sp>
      <p:sp>
        <p:nvSpPr>
          <p:cNvPr id="61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ts val="1800"/>
              </a:spcBef>
            </a:pPr>
            <a:endParaRPr lang="en-US" altLang="en-US"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10</a:t>
            </a:fld>
            <a:endParaRPr lang="en-CA" dirty="0"/>
          </a:p>
        </p:txBody>
      </p:sp>
    </p:spTree>
    <p:extLst>
      <p:ext uri="{BB962C8B-B14F-4D97-AF65-F5344CB8AC3E}">
        <p14:creationId xmlns:p14="http://schemas.microsoft.com/office/powerpoint/2010/main" val="4255767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11</a:t>
            </a:fld>
            <a:endParaRPr lang="en-CA" dirty="0"/>
          </a:p>
        </p:txBody>
      </p:sp>
    </p:spTree>
    <p:extLst>
      <p:ext uri="{BB962C8B-B14F-4D97-AF65-F5344CB8AC3E}">
        <p14:creationId xmlns:p14="http://schemas.microsoft.com/office/powerpoint/2010/main" val="680283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noProof="0"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12</a:t>
            </a:fld>
            <a:endParaRPr lang="en-CA" dirty="0"/>
          </a:p>
        </p:txBody>
      </p:sp>
    </p:spTree>
    <p:extLst>
      <p:ext uri="{BB962C8B-B14F-4D97-AF65-F5344CB8AC3E}">
        <p14:creationId xmlns:p14="http://schemas.microsoft.com/office/powerpoint/2010/main" val="2539419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noProof="0"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13</a:t>
            </a:fld>
            <a:endParaRPr lang="en-CA" dirty="0"/>
          </a:p>
        </p:txBody>
      </p:sp>
    </p:spTree>
    <p:extLst>
      <p:ext uri="{BB962C8B-B14F-4D97-AF65-F5344CB8AC3E}">
        <p14:creationId xmlns:p14="http://schemas.microsoft.com/office/powerpoint/2010/main" val="3337009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C6BB4-CD05-4228-8C5B-87696ADAB9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3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FE284EBD-CBB1-4A99-ABB1-E39FD7904359}" type="slidenum">
              <a:rPr lang="en-CA" smtClean="0"/>
              <a:pPr>
                <a:defRPr/>
              </a:pPr>
              <a:t>15</a:t>
            </a:fld>
            <a:endParaRPr lang="en-C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16</a:t>
            </a:fld>
            <a:endParaRPr lang="en-CA" dirty="0"/>
          </a:p>
        </p:txBody>
      </p:sp>
    </p:spTree>
    <p:extLst>
      <p:ext uri="{BB962C8B-B14F-4D97-AF65-F5344CB8AC3E}">
        <p14:creationId xmlns:p14="http://schemas.microsoft.com/office/powerpoint/2010/main" val="356504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17</a:t>
            </a:fld>
            <a:endParaRPr lang="en-CA" dirty="0"/>
          </a:p>
        </p:txBody>
      </p:sp>
    </p:spTree>
    <p:extLst>
      <p:ext uri="{BB962C8B-B14F-4D97-AF65-F5344CB8AC3E}">
        <p14:creationId xmlns:p14="http://schemas.microsoft.com/office/powerpoint/2010/main" val="3701699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FE284EBD-CBB1-4A99-ABB1-E39FD7904359}" type="slidenum">
              <a:rPr lang="en-CA" smtClean="0"/>
              <a:pPr>
                <a:defRPr/>
              </a:pPr>
              <a:t>18</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FE284EBD-CBB1-4A99-ABB1-E39FD7904359}" type="slidenum">
              <a:rPr lang="en-CA" smtClean="0"/>
              <a:pPr>
                <a:defRPr/>
              </a:pPr>
              <a:t>2</a:t>
            </a:fld>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3</a:t>
            </a:fld>
            <a:endParaRPr lang="en-CA" dirty="0"/>
          </a:p>
        </p:txBody>
      </p:sp>
    </p:spTree>
    <p:extLst>
      <p:ext uri="{BB962C8B-B14F-4D97-AF65-F5344CB8AC3E}">
        <p14:creationId xmlns:p14="http://schemas.microsoft.com/office/powerpoint/2010/main" val="2391946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0" indent="0">
              <a:buFontTx/>
              <a:buNone/>
            </a:pP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1364204"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1364204" rtl="0" eaLnBrk="1" fontAlgn="base" latinLnBrk="0" hangingPunct="1">
                <a:lnSpc>
                  <a:spcPct val="100000"/>
                </a:lnSpc>
                <a:spcBef>
                  <a:spcPct val="0"/>
                </a:spcBef>
                <a:spcAft>
                  <a:spcPct val="0"/>
                </a:spcAft>
                <a:buClrTx/>
                <a:buSzTx/>
                <a:buFontTx/>
                <a:buNone/>
                <a:tabLst/>
                <a:defRPr/>
              </a:pPr>
              <a:t>4</a:t>
            </a:fld>
            <a:endParaRPr kumimoji="0" lang="en-CA"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90021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5</a:t>
            </a:fld>
            <a:endParaRPr lang="en-CA" dirty="0"/>
          </a:p>
        </p:txBody>
      </p:sp>
    </p:spTree>
    <p:extLst>
      <p:ext uri="{BB962C8B-B14F-4D97-AF65-F5344CB8AC3E}">
        <p14:creationId xmlns:p14="http://schemas.microsoft.com/office/powerpoint/2010/main" val="948026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F86549B-2C71-45E0-8644-871DDDF82EEA}" type="slidenum">
              <a:rPr lang="en-US" smtClean="0"/>
              <a:pPr/>
              <a:t>6</a:t>
            </a:fld>
            <a:endParaRPr lang="en-US" dirty="0"/>
          </a:p>
        </p:txBody>
      </p:sp>
    </p:spTree>
    <p:extLst>
      <p:ext uri="{BB962C8B-B14F-4D97-AF65-F5344CB8AC3E}">
        <p14:creationId xmlns:p14="http://schemas.microsoft.com/office/powerpoint/2010/main" val="2553238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t>
            </a:r>
            <a:r>
              <a:rPr lang="fr-CA" noProof="0" dirty="0"/>
              <a:t>350 000 000,00 : 350 000 000,00 $</a:t>
            </a:r>
          </a:p>
          <a:p>
            <a:r>
              <a:rPr lang="fr-CA" noProof="0" dirty="0"/>
              <a:t>$300 000 000,00 : 300 000 000,00 $</a:t>
            </a:r>
          </a:p>
          <a:p>
            <a:r>
              <a:rPr lang="fr-CA" noProof="0" dirty="0"/>
              <a:t>$250 000 000,00 : 250 000 000,00</a:t>
            </a:r>
            <a:r>
              <a:rPr lang="fr-CA" baseline="0" noProof="0" dirty="0"/>
              <a:t> $</a:t>
            </a:r>
          </a:p>
          <a:p>
            <a:r>
              <a:rPr lang="fr-CA" baseline="0" noProof="0" dirty="0"/>
              <a:t>$200 000 000,00 : 200 000 000,00 $</a:t>
            </a:r>
          </a:p>
          <a:p>
            <a:r>
              <a:rPr lang="fr-CA" baseline="0" noProof="0" dirty="0"/>
              <a:t>$150 000 000,00 : 150 000 000,00 $</a:t>
            </a:r>
          </a:p>
          <a:p>
            <a:r>
              <a:rPr lang="fr-CA" baseline="0" noProof="0" dirty="0"/>
              <a:t>$100 000 000,00 : 100 000 000,00 $</a:t>
            </a:r>
          </a:p>
          <a:p>
            <a:r>
              <a:rPr lang="fr-CA" baseline="0" noProof="0" dirty="0"/>
              <a:t>$50 000 000,00 : 50 000 000 $</a:t>
            </a:r>
            <a:endParaRPr lang="fr-CA"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284EBD-CBB1-4A99-ABB1-E39FD790435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474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2AAEDB1-FAC0-2985-3D1D-55C4A5002C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2B4F1582-9A9D-9C35-A6B0-82E1EFD2F1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8" name="Slide Number Placeholder 3">
            <a:extLst>
              <a:ext uri="{FF2B5EF4-FFF2-40B4-BE49-F238E27FC236}">
                <a16:creationId xmlns:a16="http://schemas.microsoft.com/office/drawing/2014/main" id="{7AB14221-278D-13EE-55C5-DCA5798730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962E316-85F9-4135-A5C6-078DF64E9E32}" type="slidenum">
              <a:rPr lang="en-US" altLang="en-US">
                <a:latin typeface="Calibri" panose="020F0502020204030204" pitchFamily="34" charset="0"/>
              </a:rPr>
              <a:pPr fontAlgn="base">
                <a:spcBef>
                  <a:spcPct val="0"/>
                </a:spcBef>
                <a:spcAft>
                  <a:spcPct val="0"/>
                </a:spcAft>
              </a:pPr>
              <a:t>8</a:t>
            </a:fld>
            <a:endParaRPr lang="en-US" altLang="en-US"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4E3DE58-DF0B-80EA-CBED-4E7F212C05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27309146-5639-F0F3-E8EC-B927A45A29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7412" name="Slide Number Placeholder 3">
            <a:extLst>
              <a:ext uri="{FF2B5EF4-FFF2-40B4-BE49-F238E27FC236}">
                <a16:creationId xmlns:a16="http://schemas.microsoft.com/office/drawing/2014/main" id="{276B86D5-6F91-9EDE-9053-FBFF8B7267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FA56ADB-3116-4D2D-ACDE-9EAC6D0BBDDF}" type="slidenum">
              <a:rPr lang="en-US" altLang="en-US">
                <a:latin typeface="Calibri" panose="020F0502020204030204" pitchFamily="34" charset="0"/>
              </a:rPr>
              <a:pPr fontAlgn="base">
                <a:spcBef>
                  <a:spcPct val="0"/>
                </a:spcBef>
                <a:spcAft>
                  <a:spcPct val="0"/>
                </a:spcAft>
              </a:pPr>
              <a:t>9</a:t>
            </a:fld>
            <a:endParaRPr lang="en-US"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descr="ISC_Branding_PPT_standard_1600x900_ENG_FINAL_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 y="0"/>
            <a:ext cx="9143086" cy="5143500"/>
          </a:xfrm>
          <a:prstGeom prst="rect">
            <a:avLst/>
          </a:prstGeom>
        </p:spPr>
      </p:pic>
    </p:spTree>
    <p:extLst>
      <p:ext uri="{BB962C8B-B14F-4D97-AF65-F5344CB8AC3E}">
        <p14:creationId xmlns:p14="http://schemas.microsoft.com/office/powerpoint/2010/main" val="337076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1" y="981076"/>
            <a:ext cx="3822700" cy="364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07408" y="981078"/>
            <a:ext cx="3822192" cy="36480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32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172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1550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2" y="514351"/>
            <a:ext cx="3084514"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514350"/>
            <a:ext cx="4730750" cy="417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81002" y="1543050"/>
            <a:ext cx="3084514" cy="3143250"/>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Tree>
    <p:extLst>
      <p:ext uri="{BB962C8B-B14F-4D97-AF65-F5344CB8AC3E}">
        <p14:creationId xmlns:p14="http://schemas.microsoft.com/office/powerpoint/2010/main" val="1493389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903512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descr="ISC_Branding_PPT_standard_1600x900_ENG_FINAL_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 y="0"/>
            <a:ext cx="9143086" cy="5143500"/>
          </a:xfrm>
          <a:prstGeom prst="rect">
            <a:avLst/>
          </a:prstGeom>
        </p:spPr>
      </p:pic>
    </p:spTree>
    <p:extLst>
      <p:ext uri="{BB962C8B-B14F-4D97-AF65-F5344CB8AC3E}">
        <p14:creationId xmlns:p14="http://schemas.microsoft.com/office/powerpoint/2010/main" val="1065506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12173"/>
            <a:ext cx="7848600" cy="2286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p:nvCxnSpPr>
        <p:spPr bwMode="auto">
          <a:xfrm>
            <a:off x="381000" y="666750"/>
            <a:ext cx="8686800" cy="0"/>
          </a:xfrm>
          <a:prstGeom prst="line">
            <a:avLst/>
          </a:prstGeom>
          <a:solidFill>
            <a:srgbClr val="E5E5CC"/>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087674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1" y="981076"/>
            <a:ext cx="3822700" cy="364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07408" y="981078"/>
            <a:ext cx="3822192" cy="36480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9383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757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970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12173"/>
            <a:ext cx="7848600" cy="228600"/>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bwMode="auto">
          <a:xfrm>
            <a:off x="381000" y="666750"/>
            <a:ext cx="8686800" cy="0"/>
          </a:xfrm>
          <a:prstGeom prst="line">
            <a:avLst/>
          </a:prstGeom>
          <a:solidFill>
            <a:srgbClr val="E5E5CC"/>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270930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2" y="514351"/>
            <a:ext cx="3084514" cy="871538"/>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514350"/>
            <a:ext cx="4730750" cy="417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2" y="1543050"/>
            <a:ext cx="3084514" cy="3143250"/>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3777322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2311542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3BA3C59-ED92-4A27-8B3B-2EE6295E1345}" type="datetimeFigureOut">
              <a:rPr lang="en-US" smtClean="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3120249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A3C59-ED92-4A27-8B3B-2EE6295E1345}" type="datetimeFigureOut">
              <a:rPr lang="en-US" smtClean="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1898486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BA3C59-ED92-4A27-8B3B-2EE6295E1345}" type="datetimeFigureOut">
              <a:rPr lang="en-US" smtClean="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3162447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A3C59-ED92-4A27-8B3B-2EE6295E1345}" type="datetimeFigureOut">
              <a:rPr lang="en-US" smtClean="0"/>
              <a:pPr/>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1479049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A3C59-ED92-4A27-8B3B-2EE6295E1345}" type="datetimeFigureOut">
              <a:rPr lang="en-US" smtClean="0"/>
              <a:pPr/>
              <a:t>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3468506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A3C59-ED92-4A27-8B3B-2EE6295E1345}" type="datetimeFigureOut">
              <a:rPr lang="en-US" smtClean="0"/>
              <a:pPr/>
              <a:t>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4155493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A3C59-ED92-4A27-8B3B-2EE6295E1345}" type="datetimeFigureOut">
              <a:rPr lang="en-US" smtClean="0"/>
              <a:pPr/>
              <a:t>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1530418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3BA3C59-ED92-4A27-8B3B-2EE6295E1345}" type="datetimeFigureOut">
              <a:rPr lang="en-US" smtClean="0"/>
              <a:pPr/>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3146426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981075"/>
            <a:ext cx="3822700" cy="364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07408" y="981077"/>
            <a:ext cx="3822192" cy="36480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8810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3BA3C59-ED92-4A27-8B3B-2EE6295E1345}" type="datetimeFigureOut">
              <a:rPr lang="en-US" smtClean="0"/>
              <a:pPr/>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2104409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A3C59-ED92-4A27-8B3B-2EE6295E1345}" type="datetimeFigureOut">
              <a:rPr lang="en-US" smtClean="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2769158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A3C59-ED92-4A27-8B3B-2EE6295E1345}" type="datetimeFigureOut">
              <a:rPr lang="en-US" smtClean="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284765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3" name="Picture 2" descr="ISC_Branding_PPT_standard_1600x900_ENG_FINAL_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 y="0"/>
            <a:ext cx="9143086" cy="5143500"/>
          </a:xfrm>
          <a:prstGeom prst="rect">
            <a:avLst/>
          </a:prstGeom>
        </p:spPr>
      </p:pic>
    </p:spTree>
    <p:extLst>
      <p:ext uri="{BB962C8B-B14F-4D97-AF65-F5344CB8AC3E}">
        <p14:creationId xmlns:p14="http://schemas.microsoft.com/office/powerpoint/2010/main" val="293990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05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453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1" y="514350"/>
            <a:ext cx="3084514"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514350"/>
            <a:ext cx="4730750" cy="417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81001" y="1543050"/>
            <a:ext cx="3084514" cy="314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3389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763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descr="ISC_Branding_PPT_standard_1600x900_ENG_FINAL_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 y="0"/>
            <a:ext cx="9143086" cy="5143500"/>
          </a:xfrm>
          <a:prstGeom prst="rect">
            <a:avLst/>
          </a:prstGeom>
        </p:spPr>
      </p:pic>
    </p:spTree>
    <p:extLst>
      <p:ext uri="{BB962C8B-B14F-4D97-AF65-F5344CB8AC3E}">
        <p14:creationId xmlns:p14="http://schemas.microsoft.com/office/powerpoint/2010/main" val="343045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12173"/>
            <a:ext cx="7848600" cy="228600"/>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bwMode="auto">
          <a:xfrm>
            <a:off x="381000" y="666750"/>
            <a:ext cx="8686800" cy="0"/>
          </a:xfrm>
          <a:prstGeom prst="line">
            <a:avLst/>
          </a:prstGeom>
          <a:solidFill>
            <a:srgbClr val="E5E5CC"/>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425251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628650"/>
            <a:ext cx="78486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Insert section title</a:t>
            </a:r>
          </a:p>
        </p:txBody>
      </p:sp>
      <p:sp>
        <p:nvSpPr>
          <p:cNvPr id="1027" name="Rectangle 3"/>
          <p:cNvSpPr>
            <a:spLocks noGrp="1" noChangeArrowheads="1"/>
          </p:cNvSpPr>
          <p:nvPr>
            <p:ph type="body" idx="1"/>
          </p:nvPr>
        </p:nvSpPr>
        <p:spPr bwMode="auto">
          <a:xfrm>
            <a:off x="368300" y="981076"/>
            <a:ext cx="7861300" cy="3648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a:t>Click to edit master text styles</a:t>
            </a:r>
          </a:p>
          <a:p>
            <a:pPr lvl="1"/>
            <a:r>
              <a:rPr lang="en-CA" altLang="en-GB"/>
              <a:t>Second level</a:t>
            </a:r>
          </a:p>
          <a:p>
            <a:pPr lvl="2"/>
            <a:r>
              <a:rPr lang="en-CA" altLang="en-GB"/>
              <a:t>Third level</a:t>
            </a:r>
          </a:p>
          <a:p>
            <a:pPr lvl="3"/>
            <a:r>
              <a:rPr lang="en-CA" altLang="en-GB"/>
              <a:t>Fourth level</a:t>
            </a:r>
          </a:p>
        </p:txBody>
      </p:sp>
      <p:sp>
        <p:nvSpPr>
          <p:cNvPr id="9" name="TextBox 8"/>
          <p:cNvSpPr txBox="1"/>
          <p:nvPr userDrawn="1"/>
        </p:nvSpPr>
        <p:spPr>
          <a:xfrm>
            <a:off x="68945" y="4749694"/>
            <a:ext cx="861125" cy="276999"/>
          </a:xfrm>
          <a:prstGeom prst="rect">
            <a:avLst/>
          </a:prstGeom>
          <a:noFill/>
        </p:spPr>
        <p:txBody>
          <a:bodyPr wrap="square" rtlCol="0">
            <a:spAutoFit/>
          </a:bodyPr>
          <a:lstStyle/>
          <a:p>
            <a:pPr algn="ctr"/>
            <a:fld id="{42816EBD-076B-0740-B037-2845E45D885E}" type="slidenum">
              <a:rPr lang="en-US" sz="1200" b="0" i="0" baseline="0" smtClean="0">
                <a:solidFill>
                  <a:schemeClr val="tx1">
                    <a:lumMod val="85000"/>
                    <a:lumOff val="15000"/>
                  </a:schemeClr>
                </a:solidFill>
                <a:latin typeface="Arial"/>
              </a:rPr>
              <a:pPr algn="ctr"/>
              <a:t>‹#›</a:t>
            </a:fld>
            <a:endParaRPr lang="en-US" sz="1200" b="0" i="0" baseline="0" dirty="0">
              <a:solidFill>
                <a:schemeClr val="tx1">
                  <a:lumMod val="85000"/>
                  <a:lumOff val="15000"/>
                </a:schemeClr>
              </a:solidFill>
              <a:latin typeface="Arial"/>
            </a:endParaRP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6" r:id="rId3"/>
    <p:sldLayoutId id="2147483679" r:id="rId4"/>
    <p:sldLayoutId id="2147483685" r:id="rId5"/>
    <p:sldLayoutId id="2147483680" r:id="rId6"/>
    <p:sldLayoutId id="2147483681" r:id="rId7"/>
  </p:sldLayoutIdLst>
  <p:hf hdr="0" ftr="0" dt="0"/>
  <p:txStyles>
    <p:title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p:titleStyle>
    <p:body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628650"/>
            <a:ext cx="7848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Insert section title</a:t>
            </a:r>
          </a:p>
        </p:txBody>
      </p:sp>
      <p:sp>
        <p:nvSpPr>
          <p:cNvPr id="1027" name="Rectangle 3"/>
          <p:cNvSpPr>
            <a:spLocks noGrp="1" noChangeArrowheads="1"/>
          </p:cNvSpPr>
          <p:nvPr>
            <p:ph type="body" idx="1"/>
          </p:nvPr>
        </p:nvSpPr>
        <p:spPr bwMode="auto">
          <a:xfrm>
            <a:off x="368301" y="981076"/>
            <a:ext cx="7861300" cy="3648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a:t>Click to edit master text styles</a:t>
            </a:r>
          </a:p>
          <a:p>
            <a:pPr lvl="1"/>
            <a:r>
              <a:rPr lang="en-CA" altLang="en-GB"/>
              <a:t>Second level</a:t>
            </a:r>
          </a:p>
          <a:p>
            <a:pPr lvl="2"/>
            <a:r>
              <a:rPr lang="en-CA" altLang="en-GB"/>
              <a:t>Third level</a:t>
            </a:r>
          </a:p>
          <a:p>
            <a:pPr lvl="3"/>
            <a:r>
              <a:rPr lang="en-CA" altLang="en-GB"/>
              <a:t>Fourth level</a:t>
            </a:r>
          </a:p>
        </p:txBody>
      </p:sp>
      <p:sp>
        <p:nvSpPr>
          <p:cNvPr id="9" name="TextBox 8"/>
          <p:cNvSpPr txBox="1"/>
          <p:nvPr userDrawn="1"/>
        </p:nvSpPr>
        <p:spPr>
          <a:xfrm>
            <a:off x="68946" y="4749695"/>
            <a:ext cx="861125" cy="258532"/>
          </a:xfrm>
          <a:prstGeom prst="rect">
            <a:avLst/>
          </a:prstGeom>
          <a:noFill/>
        </p:spPr>
        <p:txBody>
          <a:bodyPr wrap="square" rtlCol="0">
            <a:spAutoFit/>
          </a:bodyPr>
          <a:lstStyle/>
          <a:p>
            <a:pPr algn="ctr"/>
            <a:fld id="{42816EBD-076B-0740-B037-2845E45D885E}" type="slidenum">
              <a:rPr lang="en-US" sz="1200" b="0" i="0" baseline="0" smtClean="0">
                <a:solidFill>
                  <a:schemeClr val="tx1">
                    <a:lumMod val="85000"/>
                    <a:lumOff val="15000"/>
                  </a:schemeClr>
                </a:solidFill>
                <a:latin typeface="Arial"/>
              </a:rPr>
              <a:pPr algn="ctr"/>
              <a:t>‹#›</a:t>
            </a:fld>
            <a:endParaRPr lang="en-US" sz="1200" b="0" i="0" baseline="0" dirty="0">
              <a:solidFill>
                <a:schemeClr val="tx1">
                  <a:lumMod val="85000"/>
                  <a:lumOff val="15000"/>
                </a:schemeClr>
              </a:solidFill>
              <a:latin typeface="Arial"/>
            </a:endParaRPr>
          </a:p>
        </p:txBody>
      </p:sp>
    </p:spTree>
    <p:extLst>
      <p:ext uri="{BB962C8B-B14F-4D97-AF65-F5344CB8AC3E}">
        <p14:creationId xmlns:p14="http://schemas.microsoft.com/office/powerpoint/2010/main" val="189503309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hdr="0" ftr="0" dt="0"/>
  <p:txStyles>
    <p:title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189" algn="l" rtl="0" fontAlgn="base">
        <a:lnSpc>
          <a:spcPts val="2400"/>
        </a:lnSpc>
        <a:spcBef>
          <a:spcPct val="0"/>
        </a:spcBef>
        <a:spcAft>
          <a:spcPct val="0"/>
        </a:spcAft>
        <a:defRPr sz="2400" b="1">
          <a:solidFill>
            <a:srgbClr val="000000"/>
          </a:solidFill>
          <a:latin typeface="Arial" charset="0"/>
        </a:defRPr>
      </a:lvl6pPr>
      <a:lvl7pPr marL="914378" algn="l" rtl="0" fontAlgn="base">
        <a:lnSpc>
          <a:spcPts val="2400"/>
        </a:lnSpc>
        <a:spcBef>
          <a:spcPct val="0"/>
        </a:spcBef>
        <a:spcAft>
          <a:spcPct val="0"/>
        </a:spcAft>
        <a:defRPr sz="2400" b="1">
          <a:solidFill>
            <a:srgbClr val="000000"/>
          </a:solidFill>
          <a:latin typeface="Arial" charset="0"/>
        </a:defRPr>
      </a:lvl7pPr>
      <a:lvl8pPr marL="1371566" algn="l" rtl="0" fontAlgn="base">
        <a:lnSpc>
          <a:spcPts val="2400"/>
        </a:lnSpc>
        <a:spcBef>
          <a:spcPct val="0"/>
        </a:spcBef>
        <a:spcAft>
          <a:spcPct val="0"/>
        </a:spcAft>
        <a:defRPr sz="2400" b="1">
          <a:solidFill>
            <a:srgbClr val="000000"/>
          </a:solidFill>
          <a:latin typeface="Arial" charset="0"/>
        </a:defRPr>
      </a:lvl8pPr>
      <a:lvl9pPr marL="1828754" algn="l" rtl="0" fontAlgn="base">
        <a:lnSpc>
          <a:spcPts val="2400"/>
        </a:lnSpc>
        <a:spcBef>
          <a:spcPct val="0"/>
        </a:spcBef>
        <a:spcAft>
          <a:spcPct val="0"/>
        </a:spcAft>
        <a:defRPr sz="2400" b="1">
          <a:solidFill>
            <a:srgbClr val="000000"/>
          </a:solidFill>
          <a:latin typeface="Arial" charset="0"/>
        </a:defRPr>
      </a:lvl9pPr>
    </p:titleStyle>
    <p:bodyStyle>
      <a:lvl1pPr marL="190496" indent="-190496" algn="l" rtl="0" eaLnBrk="0" fontAlgn="base" hangingPunct="0">
        <a:spcBef>
          <a:spcPct val="0"/>
        </a:spcBef>
        <a:spcAft>
          <a:spcPct val="37000"/>
        </a:spcAft>
        <a:buChar char="•"/>
        <a:tabLst>
          <a:tab pos="5714858" algn="l"/>
        </a:tabLst>
        <a:defRPr>
          <a:solidFill>
            <a:srgbClr val="000000"/>
          </a:solidFill>
          <a:latin typeface="+mn-lt"/>
          <a:ea typeface="+mn-ea"/>
          <a:cs typeface="+mn-cs"/>
        </a:defRPr>
      </a:lvl1pPr>
      <a:lvl2pPr marL="382579" indent="-190496" algn="l" rtl="0" eaLnBrk="0" fontAlgn="base" hangingPunct="0">
        <a:spcBef>
          <a:spcPct val="0"/>
        </a:spcBef>
        <a:spcAft>
          <a:spcPct val="35000"/>
        </a:spcAft>
        <a:buChar char="–"/>
        <a:tabLst>
          <a:tab pos="5714858" algn="l"/>
        </a:tabLst>
        <a:defRPr sz="1600">
          <a:solidFill>
            <a:srgbClr val="000000"/>
          </a:solidFill>
          <a:latin typeface="+mn-lt"/>
        </a:defRPr>
      </a:lvl2pPr>
      <a:lvl3pPr marL="574661" indent="-190496" algn="l" rtl="0" eaLnBrk="0" fontAlgn="base" hangingPunct="0">
        <a:spcBef>
          <a:spcPct val="0"/>
        </a:spcBef>
        <a:spcAft>
          <a:spcPct val="35000"/>
        </a:spcAft>
        <a:buChar char="–"/>
        <a:tabLst>
          <a:tab pos="5714858" algn="l"/>
        </a:tabLst>
        <a:defRPr sz="1400">
          <a:solidFill>
            <a:srgbClr val="000000"/>
          </a:solidFill>
          <a:latin typeface="+mn-lt"/>
        </a:defRPr>
      </a:lvl3pPr>
      <a:lvl4pPr marL="771506" indent="-195258" algn="l" rtl="0" eaLnBrk="0" fontAlgn="base" hangingPunct="0">
        <a:spcBef>
          <a:spcPct val="0"/>
        </a:spcBef>
        <a:spcAft>
          <a:spcPct val="35000"/>
        </a:spcAft>
        <a:buChar char="–"/>
        <a:tabLst>
          <a:tab pos="5714858" algn="l"/>
        </a:tabLst>
        <a:defRPr sz="1200">
          <a:solidFill>
            <a:srgbClr val="000000"/>
          </a:solidFill>
          <a:latin typeface="+mn-lt"/>
        </a:defRPr>
      </a:lvl4pPr>
      <a:lvl5pPr marL="960414" indent="-187320" algn="l" rtl="0" eaLnBrk="0" fontAlgn="base" hangingPunct="0">
        <a:lnSpc>
          <a:spcPts val="1600"/>
        </a:lnSpc>
        <a:spcBef>
          <a:spcPct val="0"/>
        </a:spcBef>
        <a:spcAft>
          <a:spcPct val="0"/>
        </a:spcAft>
        <a:buChar char="–"/>
        <a:tabLst>
          <a:tab pos="5714858" algn="l"/>
        </a:tabLst>
        <a:defRPr sz="1200">
          <a:solidFill>
            <a:schemeClr val="tx1"/>
          </a:solidFill>
          <a:latin typeface="Verdana" pitchFamily="34" charset="0"/>
        </a:defRPr>
      </a:lvl5pPr>
      <a:lvl6pPr marL="1417603" indent="-187320" algn="l" rtl="0" fontAlgn="base">
        <a:lnSpc>
          <a:spcPts val="1600"/>
        </a:lnSpc>
        <a:spcBef>
          <a:spcPct val="0"/>
        </a:spcBef>
        <a:spcAft>
          <a:spcPct val="0"/>
        </a:spcAft>
        <a:buChar char="–"/>
        <a:tabLst>
          <a:tab pos="5714858" algn="l"/>
        </a:tabLst>
        <a:defRPr sz="1200">
          <a:solidFill>
            <a:schemeClr val="tx1"/>
          </a:solidFill>
          <a:latin typeface="Verdana" pitchFamily="34" charset="0"/>
        </a:defRPr>
      </a:lvl6pPr>
      <a:lvl7pPr marL="1874792" indent="-187320" algn="l" rtl="0" fontAlgn="base">
        <a:lnSpc>
          <a:spcPts val="1600"/>
        </a:lnSpc>
        <a:spcBef>
          <a:spcPct val="0"/>
        </a:spcBef>
        <a:spcAft>
          <a:spcPct val="0"/>
        </a:spcAft>
        <a:buChar char="–"/>
        <a:tabLst>
          <a:tab pos="5714858" algn="l"/>
        </a:tabLst>
        <a:defRPr sz="1200">
          <a:solidFill>
            <a:schemeClr val="tx1"/>
          </a:solidFill>
          <a:latin typeface="Verdana" pitchFamily="34" charset="0"/>
        </a:defRPr>
      </a:lvl7pPr>
      <a:lvl8pPr marL="2331980" indent="-187320" algn="l" rtl="0" fontAlgn="base">
        <a:lnSpc>
          <a:spcPts val="1600"/>
        </a:lnSpc>
        <a:spcBef>
          <a:spcPct val="0"/>
        </a:spcBef>
        <a:spcAft>
          <a:spcPct val="0"/>
        </a:spcAft>
        <a:buChar char="–"/>
        <a:tabLst>
          <a:tab pos="5714858" algn="l"/>
        </a:tabLst>
        <a:defRPr sz="1200">
          <a:solidFill>
            <a:schemeClr val="tx1"/>
          </a:solidFill>
          <a:latin typeface="Verdana" pitchFamily="34" charset="0"/>
        </a:defRPr>
      </a:lvl8pPr>
      <a:lvl9pPr marL="2789168" indent="-187320" algn="l" rtl="0" fontAlgn="base">
        <a:lnSpc>
          <a:spcPts val="1600"/>
        </a:lnSpc>
        <a:spcBef>
          <a:spcPct val="0"/>
        </a:spcBef>
        <a:spcAft>
          <a:spcPct val="0"/>
        </a:spcAft>
        <a:buChar char="–"/>
        <a:tabLst>
          <a:tab pos="5714858" algn="l"/>
        </a:tabLst>
        <a:defRPr sz="1200">
          <a:solidFill>
            <a:schemeClr val="tx1"/>
          </a:solidFill>
          <a:latin typeface="Verdana" pitchFamily="34" charset="0"/>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628650"/>
            <a:ext cx="7848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Insert section title</a:t>
            </a:r>
          </a:p>
        </p:txBody>
      </p:sp>
      <p:sp>
        <p:nvSpPr>
          <p:cNvPr id="1027" name="Rectangle 3"/>
          <p:cNvSpPr>
            <a:spLocks noGrp="1" noChangeArrowheads="1"/>
          </p:cNvSpPr>
          <p:nvPr>
            <p:ph type="body" idx="1"/>
          </p:nvPr>
        </p:nvSpPr>
        <p:spPr bwMode="auto">
          <a:xfrm>
            <a:off x="368301" y="981076"/>
            <a:ext cx="7861300" cy="3648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a:t>Click to edit master text styles</a:t>
            </a:r>
          </a:p>
          <a:p>
            <a:pPr lvl="1"/>
            <a:r>
              <a:rPr lang="en-CA" altLang="en-GB"/>
              <a:t>Second level</a:t>
            </a:r>
          </a:p>
          <a:p>
            <a:pPr lvl="2"/>
            <a:r>
              <a:rPr lang="en-CA" altLang="en-GB"/>
              <a:t>Third level</a:t>
            </a:r>
          </a:p>
          <a:p>
            <a:pPr lvl="3"/>
            <a:r>
              <a:rPr lang="en-CA" altLang="en-GB"/>
              <a:t>Fourth level</a:t>
            </a:r>
          </a:p>
        </p:txBody>
      </p:sp>
      <p:sp>
        <p:nvSpPr>
          <p:cNvPr id="9" name="TextBox 8"/>
          <p:cNvSpPr txBox="1"/>
          <p:nvPr/>
        </p:nvSpPr>
        <p:spPr>
          <a:xfrm>
            <a:off x="68946" y="4749695"/>
            <a:ext cx="861125" cy="258532"/>
          </a:xfrm>
          <a:prstGeom prst="rect">
            <a:avLst/>
          </a:prstGeom>
          <a:noFill/>
        </p:spPr>
        <p:txBody>
          <a:bodyPr wrap="square" rtlCol="0">
            <a:spAutoFit/>
          </a:bodyPr>
          <a:lstStyle/>
          <a:p>
            <a:pPr algn="ctr"/>
            <a:fld id="{42816EBD-076B-0740-B037-2845E45D885E}" type="slidenum">
              <a:rPr lang="en-US" sz="1200" b="0" i="0" baseline="0" smtClean="0">
                <a:solidFill>
                  <a:schemeClr val="tx1">
                    <a:lumMod val="85000"/>
                    <a:lumOff val="15000"/>
                  </a:schemeClr>
                </a:solidFill>
                <a:latin typeface="Arial"/>
              </a:rPr>
              <a:pPr algn="ctr"/>
              <a:t>‹#›</a:t>
            </a:fld>
            <a:endParaRPr lang="en-US" sz="1200" b="0" i="0" baseline="0" dirty="0">
              <a:solidFill>
                <a:schemeClr val="tx1">
                  <a:lumMod val="85000"/>
                  <a:lumOff val="15000"/>
                </a:schemeClr>
              </a:solidFill>
              <a:latin typeface="Arial"/>
            </a:endParaRPr>
          </a:p>
        </p:txBody>
      </p:sp>
    </p:spTree>
    <p:extLst>
      <p:ext uri="{BB962C8B-B14F-4D97-AF65-F5344CB8AC3E}">
        <p14:creationId xmlns:p14="http://schemas.microsoft.com/office/powerpoint/2010/main" val="182822134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hf hdr="0" ftr="0" dt="0"/>
  <p:txStyles>
    <p:titleStyle>
      <a:lvl1pPr algn="l" rtl="0" eaLnBrk="1" fontAlgn="base" hangingPunct="1">
        <a:lnSpc>
          <a:spcPts val="2400"/>
        </a:lnSpc>
        <a:spcBef>
          <a:spcPct val="0"/>
        </a:spcBef>
        <a:spcAft>
          <a:spcPct val="0"/>
        </a:spcAft>
        <a:defRPr sz="2400" b="1" baseline="0">
          <a:solidFill>
            <a:srgbClr val="000000"/>
          </a:solidFill>
          <a:latin typeface="+mj-lt"/>
          <a:ea typeface="+mj-ea"/>
          <a:cs typeface="+mj-cs"/>
        </a:defRPr>
      </a:lvl1pPr>
      <a:lvl2pPr algn="l" rtl="0" eaLnBrk="1" fontAlgn="base" hangingPunct="1">
        <a:lnSpc>
          <a:spcPts val="2400"/>
        </a:lnSpc>
        <a:spcBef>
          <a:spcPct val="0"/>
        </a:spcBef>
        <a:spcAft>
          <a:spcPct val="0"/>
        </a:spcAft>
        <a:defRPr sz="2400" b="1">
          <a:solidFill>
            <a:srgbClr val="000000"/>
          </a:solidFill>
          <a:latin typeface="Arial" charset="0"/>
        </a:defRPr>
      </a:lvl2pPr>
      <a:lvl3pPr algn="l" rtl="0" eaLnBrk="1" fontAlgn="base" hangingPunct="1">
        <a:lnSpc>
          <a:spcPts val="2400"/>
        </a:lnSpc>
        <a:spcBef>
          <a:spcPct val="0"/>
        </a:spcBef>
        <a:spcAft>
          <a:spcPct val="0"/>
        </a:spcAft>
        <a:defRPr sz="2400" b="1">
          <a:solidFill>
            <a:srgbClr val="000000"/>
          </a:solidFill>
          <a:latin typeface="Arial" charset="0"/>
        </a:defRPr>
      </a:lvl3pPr>
      <a:lvl4pPr algn="l" rtl="0" eaLnBrk="1" fontAlgn="base" hangingPunct="1">
        <a:lnSpc>
          <a:spcPts val="2400"/>
        </a:lnSpc>
        <a:spcBef>
          <a:spcPct val="0"/>
        </a:spcBef>
        <a:spcAft>
          <a:spcPct val="0"/>
        </a:spcAft>
        <a:defRPr sz="2400" b="1">
          <a:solidFill>
            <a:srgbClr val="000000"/>
          </a:solidFill>
          <a:latin typeface="Arial" charset="0"/>
        </a:defRPr>
      </a:lvl4pPr>
      <a:lvl5pPr algn="l" rtl="0" eaLnBrk="1" fontAlgn="base" hangingPunct="1">
        <a:lnSpc>
          <a:spcPts val="2400"/>
        </a:lnSpc>
        <a:spcBef>
          <a:spcPct val="0"/>
        </a:spcBef>
        <a:spcAft>
          <a:spcPct val="0"/>
        </a:spcAft>
        <a:defRPr sz="2400" b="1">
          <a:solidFill>
            <a:srgbClr val="000000"/>
          </a:solidFill>
          <a:latin typeface="Arial" charset="0"/>
        </a:defRPr>
      </a:lvl5pPr>
      <a:lvl6pPr marL="457189" algn="l" rtl="0" eaLnBrk="1" fontAlgn="base" hangingPunct="1">
        <a:lnSpc>
          <a:spcPts val="2400"/>
        </a:lnSpc>
        <a:spcBef>
          <a:spcPct val="0"/>
        </a:spcBef>
        <a:spcAft>
          <a:spcPct val="0"/>
        </a:spcAft>
        <a:defRPr sz="2400" b="1">
          <a:solidFill>
            <a:srgbClr val="000000"/>
          </a:solidFill>
          <a:latin typeface="Arial" charset="0"/>
        </a:defRPr>
      </a:lvl6pPr>
      <a:lvl7pPr marL="914378" algn="l" rtl="0" eaLnBrk="1" fontAlgn="base" hangingPunct="1">
        <a:lnSpc>
          <a:spcPts val="2400"/>
        </a:lnSpc>
        <a:spcBef>
          <a:spcPct val="0"/>
        </a:spcBef>
        <a:spcAft>
          <a:spcPct val="0"/>
        </a:spcAft>
        <a:defRPr sz="2400" b="1">
          <a:solidFill>
            <a:srgbClr val="000000"/>
          </a:solidFill>
          <a:latin typeface="Arial" charset="0"/>
        </a:defRPr>
      </a:lvl7pPr>
      <a:lvl8pPr marL="1371566" algn="l" rtl="0" eaLnBrk="1" fontAlgn="base" hangingPunct="1">
        <a:lnSpc>
          <a:spcPts val="2400"/>
        </a:lnSpc>
        <a:spcBef>
          <a:spcPct val="0"/>
        </a:spcBef>
        <a:spcAft>
          <a:spcPct val="0"/>
        </a:spcAft>
        <a:defRPr sz="2400" b="1">
          <a:solidFill>
            <a:srgbClr val="000000"/>
          </a:solidFill>
          <a:latin typeface="Arial" charset="0"/>
        </a:defRPr>
      </a:lvl8pPr>
      <a:lvl9pPr marL="1828754" algn="l" rtl="0" eaLnBrk="1" fontAlgn="base" hangingPunct="1">
        <a:lnSpc>
          <a:spcPts val="2400"/>
        </a:lnSpc>
        <a:spcBef>
          <a:spcPct val="0"/>
        </a:spcBef>
        <a:spcAft>
          <a:spcPct val="0"/>
        </a:spcAft>
        <a:defRPr sz="2400" b="1">
          <a:solidFill>
            <a:srgbClr val="000000"/>
          </a:solidFill>
          <a:latin typeface="Arial" charset="0"/>
        </a:defRPr>
      </a:lvl9pPr>
    </p:titleStyle>
    <p:bodyStyle>
      <a:lvl1pPr marL="190496" indent="-190496" algn="l" rtl="0" eaLnBrk="1" fontAlgn="base" hangingPunct="1">
        <a:spcBef>
          <a:spcPct val="0"/>
        </a:spcBef>
        <a:spcAft>
          <a:spcPct val="37000"/>
        </a:spcAft>
        <a:buChar char="•"/>
        <a:tabLst>
          <a:tab pos="5714858" algn="l"/>
        </a:tabLst>
        <a:defRPr>
          <a:solidFill>
            <a:srgbClr val="000000"/>
          </a:solidFill>
          <a:latin typeface="+mn-lt"/>
          <a:ea typeface="+mn-ea"/>
          <a:cs typeface="+mn-cs"/>
        </a:defRPr>
      </a:lvl1pPr>
      <a:lvl2pPr marL="382579" indent="-190496" algn="l" rtl="0" eaLnBrk="1" fontAlgn="base" hangingPunct="1">
        <a:spcBef>
          <a:spcPct val="0"/>
        </a:spcBef>
        <a:spcAft>
          <a:spcPct val="35000"/>
        </a:spcAft>
        <a:buChar char="–"/>
        <a:tabLst>
          <a:tab pos="5714858" algn="l"/>
        </a:tabLst>
        <a:defRPr sz="1600">
          <a:solidFill>
            <a:srgbClr val="000000"/>
          </a:solidFill>
          <a:latin typeface="+mn-lt"/>
        </a:defRPr>
      </a:lvl2pPr>
      <a:lvl3pPr marL="574661" indent="-190496" algn="l" rtl="0" eaLnBrk="1" fontAlgn="base" hangingPunct="1">
        <a:spcBef>
          <a:spcPct val="0"/>
        </a:spcBef>
        <a:spcAft>
          <a:spcPct val="35000"/>
        </a:spcAft>
        <a:buChar char="–"/>
        <a:tabLst>
          <a:tab pos="5714858" algn="l"/>
        </a:tabLst>
        <a:defRPr sz="1400">
          <a:solidFill>
            <a:srgbClr val="000000"/>
          </a:solidFill>
          <a:latin typeface="+mn-lt"/>
        </a:defRPr>
      </a:lvl3pPr>
      <a:lvl4pPr marL="771506" indent="-195258" algn="l" rtl="0" eaLnBrk="1" fontAlgn="base" hangingPunct="1">
        <a:spcBef>
          <a:spcPct val="0"/>
        </a:spcBef>
        <a:spcAft>
          <a:spcPct val="35000"/>
        </a:spcAft>
        <a:buChar char="–"/>
        <a:tabLst>
          <a:tab pos="5714858" algn="l"/>
        </a:tabLst>
        <a:defRPr sz="1200">
          <a:solidFill>
            <a:srgbClr val="000000"/>
          </a:solidFill>
          <a:latin typeface="+mn-lt"/>
        </a:defRPr>
      </a:lvl4pPr>
      <a:lvl5pPr marL="960414" indent="-187320" algn="l" rtl="0" eaLnBrk="1" fontAlgn="base" hangingPunct="1">
        <a:lnSpc>
          <a:spcPts val="1600"/>
        </a:lnSpc>
        <a:spcBef>
          <a:spcPct val="0"/>
        </a:spcBef>
        <a:spcAft>
          <a:spcPct val="0"/>
        </a:spcAft>
        <a:buChar char="–"/>
        <a:tabLst>
          <a:tab pos="5714858" algn="l"/>
        </a:tabLst>
        <a:defRPr sz="1200">
          <a:solidFill>
            <a:schemeClr val="tx1"/>
          </a:solidFill>
          <a:latin typeface="Verdana" pitchFamily="34" charset="0"/>
        </a:defRPr>
      </a:lvl5pPr>
      <a:lvl6pPr marL="1417603" indent="-187320" algn="l" rtl="0" eaLnBrk="1" fontAlgn="base" hangingPunct="1">
        <a:lnSpc>
          <a:spcPts val="1600"/>
        </a:lnSpc>
        <a:spcBef>
          <a:spcPct val="0"/>
        </a:spcBef>
        <a:spcAft>
          <a:spcPct val="0"/>
        </a:spcAft>
        <a:buChar char="–"/>
        <a:tabLst>
          <a:tab pos="5714858" algn="l"/>
        </a:tabLst>
        <a:defRPr sz="1200">
          <a:solidFill>
            <a:schemeClr val="tx1"/>
          </a:solidFill>
          <a:latin typeface="Verdana" pitchFamily="34" charset="0"/>
        </a:defRPr>
      </a:lvl6pPr>
      <a:lvl7pPr marL="1874792" indent="-187320" algn="l" rtl="0" eaLnBrk="1" fontAlgn="base" hangingPunct="1">
        <a:lnSpc>
          <a:spcPts val="1600"/>
        </a:lnSpc>
        <a:spcBef>
          <a:spcPct val="0"/>
        </a:spcBef>
        <a:spcAft>
          <a:spcPct val="0"/>
        </a:spcAft>
        <a:buChar char="–"/>
        <a:tabLst>
          <a:tab pos="5714858" algn="l"/>
        </a:tabLst>
        <a:defRPr sz="1200">
          <a:solidFill>
            <a:schemeClr val="tx1"/>
          </a:solidFill>
          <a:latin typeface="Verdana" pitchFamily="34" charset="0"/>
        </a:defRPr>
      </a:lvl7pPr>
      <a:lvl8pPr marL="2331980" indent="-187320" algn="l" rtl="0" eaLnBrk="1" fontAlgn="base" hangingPunct="1">
        <a:lnSpc>
          <a:spcPts val="1600"/>
        </a:lnSpc>
        <a:spcBef>
          <a:spcPct val="0"/>
        </a:spcBef>
        <a:spcAft>
          <a:spcPct val="0"/>
        </a:spcAft>
        <a:buChar char="–"/>
        <a:tabLst>
          <a:tab pos="5714858" algn="l"/>
        </a:tabLst>
        <a:defRPr sz="1200">
          <a:solidFill>
            <a:schemeClr val="tx1"/>
          </a:solidFill>
          <a:latin typeface="Verdana" pitchFamily="34" charset="0"/>
        </a:defRPr>
      </a:lvl8pPr>
      <a:lvl9pPr marL="2789168" indent="-187320" algn="l" rtl="0" eaLnBrk="1" fontAlgn="base" hangingPunct="1">
        <a:lnSpc>
          <a:spcPts val="1600"/>
        </a:lnSpc>
        <a:spcBef>
          <a:spcPct val="0"/>
        </a:spcBef>
        <a:spcAft>
          <a:spcPct val="0"/>
        </a:spcAft>
        <a:buChar char="–"/>
        <a:tabLst>
          <a:tab pos="5714858" algn="l"/>
        </a:tabLst>
        <a:defRPr sz="1200">
          <a:solidFill>
            <a:schemeClr val="tx1"/>
          </a:solidFill>
          <a:latin typeface="Verdana" pitchFamily="34" charset="0"/>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3BA3C59-ED92-4A27-8B3B-2EE6295E1345}" type="datetimeFigureOut">
              <a:rPr lang="en-US" smtClean="0"/>
              <a:pPr/>
              <a:t>3/1/2024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5AB01F4-F2FB-40E4-9CE5-E96B5339BFBC}" type="slidenum">
              <a:rPr lang="en-US" smtClean="0"/>
              <a:pPr/>
              <a:t>‹#›</a:t>
            </a:fld>
            <a:endParaRPr lang="en-US" dirty="0"/>
          </a:p>
        </p:txBody>
      </p:sp>
    </p:spTree>
    <p:extLst>
      <p:ext uri="{BB962C8B-B14F-4D97-AF65-F5344CB8AC3E}">
        <p14:creationId xmlns:p14="http://schemas.microsoft.com/office/powerpoint/2010/main" val="11412188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diagramColors" Target="../diagrams/colors2.xml"/><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diagramQuickStyle" Target="../diagrams/quickStyle2.xml"/><Relationship Id="rId17" Type="http://schemas.openxmlformats.org/officeDocument/2006/relationships/image" Target="../media/image41.png"/><Relationship Id="rId2" Type="http://schemas.openxmlformats.org/officeDocument/2006/relationships/tags" Target="../tags/tag130.xml"/><Relationship Id="rId16" Type="http://schemas.openxmlformats.org/officeDocument/2006/relationships/image" Target="../media/image40.png"/><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diagramLayout" Target="../diagrams/layout2.xml"/><Relationship Id="rId5" Type="http://schemas.openxmlformats.org/officeDocument/2006/relationships/tags" Target="../tags/tag133.xml"/><Relationship Id="rId15" Type="http://schemas.openxmlformats.org/officeDocument/2006/relationships/image" Target="../media/image39.png"/><Relationship Id="rId10" Type="http://schemas.openxmlformats.org/officeDocument/2006/relationships/diagramData" Target="../diagrams/data2.xml"/><Relationship Id="rId4" Type="http://schemas.openxmlformats.org/officeDocument/2006/relationships/tags" Target="../tags/tag132.xml"/><Relationship Id="rId9" Type="http://schemas.openxmlformats.org/officeDocument/2006/relationships/notesSlide" Target="../notesSlides/notesSlide14.xml"/><Relationship Id="rId14"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140.xml"/><Relationship Id="rId7" Type="http://schemas.openxmlformats.org/officeDocument/2006/relationships/diagramLayout" Target="../diagrams/layout3.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diagramData" Target="../diagrams/data3.xml"/><Relationship Id="rId5" Type="http://schemas.openxmlformats.org/officeDocument/2006/relationships/notesSlide" Target="../notesSlides/notesSlide16.xml"/><Relationship Id="rId10" Type="http://schemas.microsoft.com/office/2007/relationships/diagramDrawing" Target="../diagrams/drawing3.xml"/><Relationship Id="rId4" Type="http://schemas.openxmlformats.org/officeDocument/2006/relationships/slideLayout" Target="../slideLayouts/slideLayout9.xml"/><Relationship Id="rId9" Type="http://schemas.openxmlformats.org/officeDocument/2006/relationships/diagramColors" Target="../diagrams/colors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notesSlide" Target="../notesSlides/notesSlide3.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slideLayout" Target="../slideLayouts/slideLayout2.xml"/><Relationship Id="rId26" Type="http://schemas.openxmlformats.org/officeDocument/2006/relationships/image" Target="../media/image7.png"/><Relationship Id="rId3" Type="http://schemas.openxmlformats.org/officeDocument/2006/relationships/tags" Target="../tags/tag21.xml"/><Relationship Id="rId21" Type="http://schemas.microsoft.com/office/2007/relationships/hdphoto" Target="../media/hdphoto1.wdp"/><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5" Type="http://schemas.openxmlformats.org/officeDocument/2006/relationships/image" Target="../media/image6.png"/><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image" Target="../media/image3.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microsoft.com/office/2007/relationships/hdphoto" Target="../media/hdphoto2.wdp"/><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image" Target="../media/image5.png"/><Relationship Id="rId10" Type="http://schemas.openxmlformats.org/officeDocument/2006/relationships/tags" Target="../tags/tag28.xml"/><Relationship Id="rId19" Type="http://schemas.openxmlformats.org/officeDocument/2006/relationships/notesSlide" Target="../notesSlides/notesSlide4.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tags" Target="../tags/tag53.xml"/><Relationship Id="rId26" Type="http://schemas.openxmlformats.org/officeDocument/2006/relationships/tags" Target="../tags/tag61.xml"/><Relationship Id="rId39" Type="http://schemas.openxmlformats.org/officeDocument/2006/relationships/tags" Target="../tags/tag74.xml"/><Relationship Id="rId3" Type="http://schemas.openxmlformats.org/officeDocument/2006/relationships/tags" Target="../tags/tag38.xml"/><Relationship Id="rId21" Type="http://schemas.openxmlformats.org/officeDocument/2006/relationships/tags" Target="../tags/tag56.xml"/><Relationship Id="rId34" Type="http://schemas.openxmlformats.org/officeDocument/2006/relationships/tags" Target="../tags/tag69.xml"/><Relationship Id="rId42" Type="http://schemas.openxmlformats.org/officeDocument/2006/relationships/tags" Target="../tags/tag77.xml"/><Relationship Id="rId47" Type="http://schemas.openxmlformats.org/officeDocument/2006/relationships/slideLayout" Target="../slideLayouts/slideLayout2.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5" Type="http://schemas.openxmlformats.org/officeDocument/2006/relationships/tags" Target="../tags/tag60.xml"/><Relationship Id="rId33" Type="http://schemas.openxmlformats.org/officeDocument/2006/relationships/tags" Target="../tags/tag68.xml"/><Relationship Id="rId38" Type="http://schemas.openxmlformats.org/officeDocument/2006/relationships/tags" Target="../tags/tag73.xml"/><Relationship Id="rId46" Type="http://schemas.openxmlformats.org/officeDocument/2006/relationships/tags" Target="../tags/tag81.xml"/><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tags" Target="../tags/tag55.xml"/><Relationship Id="rId29" Type="http://schemas.openxmlformats.org/officeDocument/2006/relationships/tags" Target="../tags/tag64.xml"/><Relationship Id="rId41" Type="http://schemas.openxmlformats.org/officeDocument/2006/relationships/tags" Target="../tags/tag76.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tags" Target="../tags/tag59.xml"/><Relationship Id="rId32" Type="http://schemas.openxmlformats.org/officeDocument/2006/relationships/tags" Target="../tags/tag67.xml"/><Relationship Id="rId37" Type="http://schemas.openxmlformats.org/officeDocument/2006/relationships/tags" Target="../tags/tag72.xml"/><Relationship Id="rId40" Type="http://schemas.openxmlformats.org/officeDocument/2006/relationships/tags" Target="../tags/tag75.xml"/><Relationship Id="rId45" Type="http://schemas.openxmlformats.org/officeDocument/2006/relationships/tags" Target="../tags/tag80.xml"/><Relationship Id="rId5" Type="http://schemas.openxmlformats.org/officeDocument/2006/relationships/tags" Target="../tags/tag40.xml"/><Relationship Id="rId15" Type="http://schemas.openxmlformats.org/officeDocument/2006/relationships/tags" Target="../tags/tag50.xml"/><Relationship Id="rId23" Type="http://schemas.openxmlformats.org/officeDocument/2006/relationships/tags" Target="../tags/tag58.xml"/><Relationship Id="rId28" Type="http://schemas.openxmlformats.org/officeDocument/2006/relationships/tags" Target="../tags/tag63.xml"/><Relationship Id="rId36" Type="http://schemas.openxmlformats.org/officeDocument/2006/relationships/tags" Target="../tags/tag71.xml"/><Relationship Id="rId10" Type="http://schemas.openxmlformats.org/officeDocument/2006/relationships/tags" Target="../tags/tag45.xml"/><Relationship Id="rId19" Type="http://schemas.openxmlformats.org/officeDocument/2006/relationships/tags" Target="../tags/tag54.xml"/><Relationship Id="rId31" Type="http://schemas.openxmlformats.org/officeDocument/2006/relationships/tags" Target="../tags/tag66.xml"/><Relationship Id="rId44" Type="http://schemas.openxmlformats.org/officeDocument/2006/relationships/tags" Target="../tags/tag79.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tags" Target="../tags/tag57.xml"/><Relationship Id="rId27" Type="http://schemas.openxmlformats.org/officeDocument/2006/relationships/tags" Target="../tags/tag62.xml"/><Relationship Id="rId30" Type="http://schemas.openxmlformats.org/officeDocument/2006/relationships/tags" Target="../tags/tag65.xml"/><Relationship Id="rId35" Type="http://schemas.openxmlformats.org/officeDocument/2006/relationships/tags" Target="../tags/tag70.xml"/><Relationship Id="rId43" Type="http://schemas.openxmlformats.org/officeDocument/2006/relationships/tags" Target="../tags/tag78.xml"/><Relationship Id="rId4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slideLayout" Target="../slideLayouts/slideLayout2.xml"/><Relationship Id="rId18" Type="http://schemas.openxmlformats.org/officeDocument/2006/relationships/image" Target="../media/image10.png"/><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tags" Target="../tags/tag95.xml"/><Relationship Id="rId17" Type="http://schemas.openxmlformats.org/officeDocument/2006/relationships/chart" Target="../charts/chart1.xml"/><Relationship Id="rId2" Type="http://schemas.openxmlformats.org/officeDocument/2006/relationships/tags" Target="../tags/tag85.xml"/><Relationship Id="rId16" Type="http://schemas.openxmlformats.org/officeDocument/2006/relationships/image" Target="../media/image9.png"/><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5" Type="http://schemas.openxmlformats.org/officeDocument/2006/relationships/tags" Target="../tags/tag88.xml"/><Relationship Id="rId15" Type="http://schemas.openxmlformats.org/officeDocument/2006/relationships/image" Target="../media/image8.png"/><Relationship Id="rId10" Type="http://schemas.openxmlformats.org/officeDocument/2006/relationships/tags" Target="../tags/tag93.xml"/><Relationship Id="rId19" Type="http://schemas.openxmlformats.org/officeDocument/2006/relationships/image" Target="../media/image11.png"/><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diagramData" Target="../diagrams/data1.xml"/><Relationship Id="rId18" Type="http://schemas.openxmlformats.org/officeDocument/2006/relationships/image" Target="../media/image12.png"/><Relationship Id="rId3" Type="http://schemas.openxmlformats.org/officeDocument/2006/relationships/tags" Target="../tags/tag98.xml"/><Relationship Id="rId21" Type="http://schemas.openxmlformats.org/officeDocument/2006/relationships/image" Target="../media/image15.png"/><Relationship Id="rId7" Type="http://schemas.openxmlformats.org/officeDocument/2006/relationships/tags" Target="../tags/tag102.xml"/><Relationship Id="rId12" Type="http://schemas.openxmlformats.org/officeDocument/2006/relationships/notesSlide" Target="../notesSlides/notesSlide8.xml"/><Relationship Id="rId17" Type="http://schemas.microsoft.com/office/2007/relationships/diagramDrawing" Target="../diagrams/drawing1.xml"/><Relationship Id="rId2" Type="http://schemas.openxmlformats.org/officeDocument/2006/relationships/tags" Target="../tags/tag97.xml"/><Relationship Id="rId16" Type="http://schemas.openxmlformats.org/officeDocument/2006/relationships/diagramColors" Target="../diagrams/colors1.xml"/><Relationship Id="rId20" Type="http://schemas.openxmlformats.org/officeDocument/2006/relationships/image" Target="../media/image14.png"/><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slideLayout" Target="../slideLayouts/slideLayout12.xml"/><Relationship Id="rId24" Type="http://schemas.openxmlformats.org/officeDocument/2006/relationships/image" Target="../media/image18.png"/><Relationship Id="rId5" Type="http://schemas.openxmlformats.org/officeDocument/2006/relationships/tags" Target="../tags/tag100.xml"/><Relationship Id="rId15" Type="http://schemas.openxmlformats.org/officeDocument/2006/relationships/diagramQuickStyle" Target="../diagrams/quickStyle1.xml"/><Relationship Id="rId23" Type="http://schemas.openxmlformats.org/officeDocument/2006/relationships/image" Target="../media/image17.png"/><Relationship Id="rId10" Type="http://schemas.openxmlformats.org/officeDocument/2006/relationships/tags" Target="../tags/tag105.xml"/><Relationship Id="rId19" Type="http://schemas.openxmlformats.org/officeDocument/2006/relationships/image" Target="../media/image13.png"/><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diagramLayout" Target="../diagrams/layout1.xml"/><Relationship Id="rId22"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tags" Target="../tags/tag118.xml"/><Relationship Id="rId18" Type="http://schemas.openxmlformats.org/officeDocument/2006/relationships/tags" Target="../tags/tag123.xml"/><Relationship Id="rId26" Type="http://schemas.openxmlformats.org/officeDocument/2006/relationships/image" Target="../media/image19.png"/><Relationship Id="rId3" Type="http://schemas.openxmlformats.org/officeDocument/2006/relationships/tags" Target="../tags/tag108.xml"/><Relationship Id="rId21" Type="http://schemas.openxmlformats.org/officeDocument/2006/relationships/tags" Target="../tags/tag126.xml"/><Relationship Id="rId34" Type="http://schemas.openxmlformats.org/officeDocument/2006/relationships/image" Target="../media/image27.png"/><Relationship Id="rId7" Type="http://schemas.openxmlformats.org/officeDocument/2006/relationships/tags" Target="../tags/tag112.xml"/><Relationship Id="rId12" Type="http://schemas.openxmlformats.org/officeDocument/2006/relationships/tags" Target="../tags/tag117.xml"/><Relationship Id="rId17" Type="http://schemas.openxmlformats.org/officeDocument/2006/relationships/tags" Target="../tags/tag122.xml"/><Relationship Id="rId25" Type="http://schemas.openxmlformats.org/officeDocument/2006/relationships/notesSlide" Target="../notesSlides/notesSlide9.xml"/><Relationship Id="rId33" Type="http://schemas.openxmlformats.org/officeDocument/2006/relationships/image" Target="../media/image26.svg"/><Relationship Id="rId2" Type="http://schemas.openxmlformats.org/officeDocument/2006/relationships/tags" Target="../tags/tag107.xml"/><Relationship Id="rId16" Type="http://schemas.openxmlformats.org/officeDocument/2006/relationships/tags" Target="../tags/tag121.xml"/><Relationship Id="rId20" Type="http://schemas.openxmlformats.org/officeDocument/2006/relationships/tags" Target="../tags/tag125.xml"/><Relationship Id="rId29" Type="http://schemas.openxmlformats.org/officeDocument/2006/relationships/image" Target="../media/image22.svg"/><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tags" Target="../tags/tag116.xml"/><Relationship Id="rId24" Type="http://schemas.openxmlformats.org/officeDocument/2006/relationships/slideLayout" Target="../slideLayouts/slideLayout10.xml"/><Relationship Id="rId32" Type="http://schemas.openxmlformats.org/officeDocument/2006/relationships/image" Target="../media/image25.png"/><Relationship Id="rId37" Type="http://schemas.openxmlformats.org/officeDocument/2006/relationships/image" Target="../media/image30.svg"/><Relationship Id="rId5" Type="http://schemas.openxmlformats.org/officeDocument/2006/relationships/tags" Target="../tags/tag110.xml"/><Relationship Id="rId15" Type="http://schemas.openxmlformats.org/officeDocument/2006/relationships/tags" Target="../tags/tag120.xml"/><Relationship Id="rId23" Type="http://schemas.openxmlformats.org/officeDocument/2006/relationships/tags" Target="../tags/tag128.xml"/><Relationship Id="rId28" Type="http://schemas.openxmlformats.org/officeDocument/2006/relationships/image" Target="../media/image21.png"/><Relationship Id="rId36" Type="http://schemas.openxmlformats.org/officeDocument/2006/relationships/image" Target="../media/image29.png"/><Relationship Id="rId10" Type="http://schemas.openxmlformats.org/officeDocument/2006/relationships/tags" Target="../tags/tag115.xml"/><Relationship Id="rId19" Type="http://schemas.openxmlformats.org/officeDocument/2006/relationships/tags" Target="../tags/tag124.xml"/><Relationship Id="rId31" Type="http://schemas.openxmlformats.org/officeDocument/2006/relationships/image" Target="../media/image24.svg"/><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tags" Target="../tags/tag119.xml"/><Relationship Id="rId22" Type="http://schemas.openxmlformats.org/officeDocument/2006/relationships/tags" Target="../tags/tag127.xml"/><Relationship Id="rId27" Type="http://schemas.openxmlformats.org/officeDocument/2006/relationships/image" Target="../media/image20.svg"/><Relationship Id="rId30" Type="http://schemas.openxmlformats.org/officeDocument/2006/relationships/image" Target="../media/image23.png"/><Relationship Id="rId35"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custDataLst>
              <p:tags r:id="rId1"/>
            </p:custDataLst>
          </p:nvPr>
        </p:nvSpPr>
        <p:spPr bwMode="auto">
          <a:xfrm>
            <a:off x="1155668" y="366921"/>
            <a:ext cx="6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algn="ctr" eaLnBrk="1" hangingPunct="1">
              <a:lnSpc>
                <a:spcPct val="100000"/>
              </a:lnSpc>
              <a:spcAft>
                <a:spcPct val="0"/>
              </a:spcAft>
            </a:pPr>
            <a:endParaRPr lang="en-GB" altLang="en-GB" dirty="0">
              <a:solidFill>
                <a:schemeClr val="accent1">
                  <a:lumMod val="50000"/>
                </a:schemeClr>
              </a:solidFill>
              <a:latin typeface="Times New Roman" pitchFamily="18" charset="0"/>
            </a:endParaRPr>
          </a:p>
        </p:txBody>
      </p:sp>
      <p:sp>
        <p:nvSpPr>
          <p:cNvPr id="2" name="TextBox 1">
            <a:extLst>
              <a:ext uri="{FF2B5EF4-FFF2-40B4-BE49-F238E27FC236}">
                <a16:creationId xmlns:a16="http://schemas.microsoft.com/office/drawing/2014/main" id="{69BFFA20-A42E-1B92-34AB-59FAE33803C7}"/>
              </a:ext>
            </a:extLst>
          </p:cNvPr>
          <p:cNvSpPr txBox="1"/>
          <p:nvPr>
            <p:custDataLst>
              <p:tags r:id="rId2"/>
            </p:custDataLst>
          </p:nvPr>
        </p:nvSpPr>
        <p:spPr>
          <a:xfrm>
            <a:off x="1515405" y="370283"/>
            <a:ext cx="6096000" cy="3471720"/>
          </a:xfrm>
          <a:prstGeom prst="rect">
            <a:avLst/>
          </a:prstGeom>
          <a:noFill/>
        </p:spPr>
        <p:txBody>
          <a:bodyPr wrap="square" rtlCol="0">
            <a:spAutoFit/>
          </a:bodyPr>
          <a:lstStyle/>
          <a:p>
            <a:pPr algn="ctr">
              <a:spcAft>
                <a:spcPts val="0"/>
              </a:spcAft>
            </a:pPr>
            <a:r>
              <a:rPr lang="fr-FR" sz="3200" b="1" dirty="0">
                <a:solidFill>
                  <a:schemeClr val="accent1">
                    <a:lumMod val="50000"/>
                  </a:schemeClr>
                </a:solidFill>
                <a:latin typeface="+mj-lt"/>
              </a:rPr>
              <a:t>Services aux Autochtones Canada :</a:t>
            </a:r>
          </a:p>
          <a:p>
            <a:pPr algn="ctr">
              <a:spcAft>
                <a:spcPts val="0"/>
              </a:spcAft>
            </a:pPr>
            <a:r>
              <a:rPr lang="fr-FR" sz="3200" b="1" dirty="0">
                <a:solidFill>
                  <a:schemeClr val="accent1">
                    <a:lumMod val="50000"/>
                  </a:schemeClr>
                </a:solidFill>
                <a:latin typeface="+mj-lt"/>
              </a:rPr>
              <a:t>Gestion des urgences dans les communautés des </a:t>
            </a:r>
            <a:r>
              <a:rPr lang="fr-FR" sz="3200" b="1">
                <a:solidFill>
                  <a:schemeClr val="accent1">
                    <a:lumMod val="50000"/>
                  </a:schemeClr>
                </a:solidFill>
                <a:latin typeface="+mj-lt"/>
              </a:rPr>
              <a:t>Premières Nations </a:t>
            </a:r>
            <a:endParaRPr lang="fr-FR" sz="3200" b="1" dirty="0">
              <a:solidFill>
                <a:schemeClr val="accent1">
                  <a:lumMod val="50000"/>
                </a:schemeClr>
              </a:solidFill>
              <a:latin typeface="+mj-lt"/>
            </a:endParaRPr>
          </a:p>
          <a:p>
            <a:pPr algn="ctr">
              <a:spcAft>
                <a:spcPts val="0"/>
              </a:spcAft>
            </a:pPr>
            <a:endParaRPr lang="fr-FR" sz="1400" dirty="0">
              <a:solidFill>
                <a:schemeClr val="accent1">
                  <a:lumMod val="50000"/>
                </a:schemeClr>
              </a:solidFill>
              <a:latin typeface="+mj-lt"/>
            </a:endParaRPr>
          </a:p>
          <a:p>
            <a:pPr algn="ctr">
              <a:spcAft>
                <a:spcPts val="0"/>
              </a:spcAft>
            </a:pPr>
            <a:r>
              <a:rPr lang="fr-FR" sz="1400" dirty="0">
                <a:solidFill>
                  <a:schemeClr val="accent1">
                    <a:lumMod val="50000"/>
                  </a:schemeClr>
                </a:solidFill>
                <a:latin typeface="+mj-lt"/>
              </a:rPr>
              <a:t>Forum sur la gestion des urgences de l'Assemblée des Premières Nations 2024</a:t>
            </a:r>
          </a:p>
          <a:p>
            <a:pPr algn="ctr">
              <a:spcAft>
                <a:spcPts val="1800"/>
              </a:spcAft>
            </a:pPr>
            <a:r>
              <a:rPr lang="fr-FR" sz="1400" dirty="0">
                <a:solidFill>
                  <a:schemeClr val="accent1">
                    <a:lumMod val="50000"/>
                  </a:schemeClr>
                </a:solidFill>
                <a:latin typeface="+mj-lt"/>
              </a:rPr>
              <a:t>Hilton Lac-</a:t>
            </a:r>
            <a:r>
              <a:rPr lang="fr-FR" sz="1400" dirty="0" err="1">
                <a:solidFill>
                  <a:schemeClr val="accent1">
                    <a:lumMod val="50000"/>
                  </a:schemeClr>
                </a:solidFill>
                <a:latin typeface="+mj-lt"/>
              </a:rPr>
              <a:t>Leamy</a:t>
            </a:r>
            <a:r>
              <a:rPr lang="fr-FR" sz="1400" dirty="0">
                <a:solidFill>
                  <a:schemeClr val="accent1">
                    <a:lumMod val="50000"/>
                  </a:schemeClr>
                </a:solidFill>
                <a:latin typeface="+mj-lt"/>
              </a:rPr>
              <a:t> </a:t>
            </a:r>
            <a:br>
              <a:rPr lang="fr-FR" sz="1400" dirty="0">
                <a:solidFill>
                  <a:schemeClr val="accent1">
                    <a:lumMod val="50000"/>
                  </a:schemeClr>
                </a:solidFill>
                <a:latin typeface="+mj-lt"/>
              </a:rPr>
            </a:br>
            <a:r>
              <a:rPr lang="fr-FR" sz="1400" dirty="0">
                <a:solidFill>
                  <a:schemeClr val="accent1">
                    <a:lumMod val="50000"/>
                  </a:schemeClr>
                </a:solidFill>
                <a:latin typeface="+mj-lt"/>
              </a:rPr>
              <a:t>Gatineau, QC</a:t>
            </a:r>
            <a:br>
              <a:rPr lang="fr-FR" sz="1400" dirty="0">
                <a:solidFill>
                  <a:schemeClr val="accent1">
                    <a:lumMod val="50000"/>
                  </a:schemeClr>
                </a:solidFill>
                <a:latin typeface="+mj-lt"/>
              </a:rPr>
            </a:br>
            <a:r>
              <a:rPr lang="fr-FR" sz="1400" dirty="0">
                <a:solidFill>
                  <a:schemeClr val="accent1">
                    <a:lumMod val="50000"/>
                  </a:schemeClr>
                </a:solidFill>
                <a:latin typeface="+mj-lt"/>
              </a:rPr>
              <a:t>6 mars 2024</a:t>
            </a:r>
            <a:endParaRPr lang="fr-CA" sz="1400" dirty="0">
              <a:solidFill>
                <a:schemeClr val="accent1">
                  <a:lumMod val="50000"/>
                </a:schemeClr>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0DEB-4306-4E49-58C4-3DF827D49593}"/>
              </a:ext>
            </a:extLst>
          </p:cNvPr>
          <p:cNvSpPr>
            <a:spLocks noGrp="1"/>
          </p:cNvSpPr>
          <p:nvPr>
            <p:ph type="title"/>
          </p:nvPr>
        </p:nvSpPr>
        <p:spPr/>
        <p:txBody>
          <a:bodyPr/>
          <a:lstStyle/>
          <a:p>
            <a:r>
              <a:rPr lang="fr-CA" dirty="0">
                <a:solidFill>
                  <a:schemeClr val="accent1">
                    <a:lumMod val="50000"/>
                  </a:schemeClr>
                </a:solidFill>
              </a:rPr>
              <a:t>L’impact des urgences sur la santé </a:t>
            </a:r>
          </a:p>
        </p:txBody>
      </p:sp>
      <p:sp>
        <p:nvSpPr>
          <p:cNvPr id="3" name="Content Placeholder 2">
            <a:extLst>
              <a:ext uri="{FF2B5EF4-FFF2-40B4-BE49-F238E27FC236}">
                <a16:creationId xmlns:a16="http://schemas.microsoft.com/office/drawing/2014/main" id="{5F70EB06-9E63-936B-F470-3CE3D5D845BA}"/>
              </a:ext>
            </a:extLst>
          </p:cNvPr>
          <p:cNvSpPr>
            <a:spLocks noGrp="1"/>
          </p:cNvSpPr>
          <p:nvPr>
            <p:ph idx="1"/>
          </p:nvPr>
        </p:nvSpPr>
        <p:spPr>
          <a:xfrm>
            <a:off x="368301" y="971550"/>
            <a:ext cx="8013699" cy="3200400"/>
          </a:xfrm>
        </p:spPr>
        <p:txBody>
          <a:bodyPr>
            <a:normAutofit/>
          </a:bodyPr>
          <a:lstStyle/>
          <a:p>
            <a:r>
              <a:rPr lang="fr-FR" dirty="0">
                <a:solidFill>
                  <a:schemeClr val="accent1">
                    <a:lumMod val="50000"/>
                  </a:schemeClr>
                </a:solidFill>
              </a:rPr>
              <a:t>Impacts indirects significatifs et à long terme sur la santé physique et mentale.</a:t>
            </a:r>
          </a:p>
          <a:p>
            <a:endParaRPr lang="en-US" dirty="0">
              <a:solidFill>
                <a:schemeClr val="accent1">
                  <a:lumMod val="50000"/>
                </a:schemeClr>
              </a:solidFill>
              <a:latin typeface="Arial" panose="020B0604020202020204" pitchFamily="34" charset="0"/>
              <a:ea typeface="Times New Roman" panose="02020603050405020304" pitchFamily="18" charset="0"/>
            </a:endParaRPr>
          </a:p>
          <a:p>
            <a:r>
              <a:rPr lang="fr-FR" dirty="0">
                <a:solidFill>
                  <a:schemeClr val="accent1">
                    <a:lumMod val="50000"/>
                  </a:schemeClr>
                </a:solidFill>
              </a:rPr>
              <a:t>Impacts les facteurs qui influencent la santé et le bien-être, notamment l'éducation, le revenu, le logement, la sécurité alimentaire et l'accès aux soins de santé.</a:t>
            </a:r>
          </a:p>
          <a:p>
            <a:endParaRPr lang="en-US" dirty="0">
              <a:solidFill>
                <a:schemeClr val="accent1">
                  <a:lumMod val="50000"/>
                </a:schemeClr>
              </a:solidFill>
            </a:endParaRPr>
          </a:p>
          <a:p>
            <a:pPr marL="190496" marR="0" lvl="0" indent="-190496" algn="l" defTabSz="914400" rtl="0" eaLnBrk="0" fontAlgn="base" latinLnBrk="0" hangingPunct="0">
              <a:lnSpc>
                <a:spcPct val="100000"/>
              </a:lnSpc>
              <a:spcBef>
                <a:spcPct val="0"/>
              </a:spcBef>
              <a:spcAft>
                <a:spcPct val="37000"/>
              </a:spcAft>
              <a:buClrTx/>
              <a:buSzTx/>
              <a:buFontTx/>
              <a:buChar char="•"/>
              <a:tabLst>
                <a:tab pos="5714858" algn="l"/>
              </a:tabLst>
              <a:defRPr/>
            </a:pPr>
            <a:r>
              <a:rPr lang="fr-FR" dirty="0">
                <a:solidFill>
                  <a:schemeClr val="accent1">
                    <a:lumMod val="50000"/>
                  </a:schemeClr>
                </a:solidFill>
                <a:latin typeface="Arial" panose="020B0604020202020204"/>
              </a:rPr>
              <a:t>Encourage des comportements ayant des effets négatifs sur la santé, tels que l'augmentation de la consommation des substances, le racisme, la discrimination systémique et la violence.</a:t>
            </a:r>
            <a:endParaRPr lang="en-US" sz="1800" dirty="0">
              <a:solidFill>
                <a:schemeClr val="accent1">
                  <a:lumMod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56479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0DEB-4306-4E49-58C4-3DF827D49593}"/>
              </a:ext>
            </a:extLst>
          </p:cNvPr>
          <p:cNvSpPr>
            <a:spLocks noGrp="1"/>
          </p:cNvSpPr>
          <p:nvPr>
            <p:ph type="title"/>
          </p:nvPr>
        </p:nvSpPr>
        <p:spPr>
          <a:xfrm>
            <a:off x="381000" y="388934"/>
            <a:ext cx="7848600" cy="228600"/>
          </a:xfrm>
        </p:spPr>
        <p:txBody>
          <a:bodyPr/>
          <a:lstStyle/>
          <a:p>
            <a:r>
              <a:rPr lang="fr-CA" dirty="0">
                <a:solidFill>
                  <a:schemeClr val="accent1">
                    <a:lumMod val="50000"/>
                  </a:schemeClr>
                </a:solidFill>
              </a:rPr>
              <a:t>Les déterminants sociaux de la santé</a:t>
            </a:r>
          </a:p>
        </p:txBody>
      </p:sp>
      <p:sp>
        <p:nvSpPr>
          <p:cNvPr id="3" name="Content Placeholder 2">
            <a:extLst>
              <a:ext uri="{FF2B5EF4-FFF2-40B4-BE49-F238E27FC236}">
                <a16:creationId xmlns:a16="http://schemas.microsoft.com/office/drawing/2014/main" id="{5F70EB06-9E63-936B-F470-3CE3D5D845BA}"/>
              </a:ext>
            </a:extLst>
          </p:cNvPr>
          <p:cNvSpPr>
            <a:spLocks noGrp="1"/>
          </p:cNvSpPr>
          <p:nvPr>
            <p:ph idx="1"/>
          </p:nvPr>
        </p:nvSpPr>
        <p:spPr>
          <a:xfrm>
            <a:off x="352535" y="821601"/>
            <a:ext cx="4660899" cy="3276600"/>
          </a:xfrm>
        </p:spPr>
        <p:txBody>
          <a:bodyPr>
            <a:normAutofit fontScale="92500" lnSpcReduction="10000"/>
          </a:bodyPr>
          <a:lstStyle/>
          <a:p>
            <a:r>
              <a:rPr lang="fr-FR" dirty="0">
                <a:solidFill>
                  <a:schemeClr val="accent1">
                    <a:lumMod val="50000"/>
                  </a:schemeClr>
                </a:solidFill>
                <a:latin typeface="Arial" panose="020B0604020202020204" pitchFamily="34" charset="0"/>
                <a:ea typeface="Times New Roman" panose="02020603050405020304" pitchFamily="18" charset="0"/>
              </a:rPr>
              <a:t>Les déterminants sociaux de la santé (DSS) sont un outil important qui permet la compréhension de l'origine des disparités en matière de santé. </a:t>
            </a:r>
            <a:endParaRPr lang="fr-CA" dirty="0">
              <a:solidFill>
                <a:schemeClr val="accent1">
                  <a:lumMod val="50000"/>
                </a:schemeClr>
              </a:solidFill>
              <a:latin typeface="Arial" panose="020B0604020202020204" pitchFamily="34" charset="0"/>
              <a:ea typeface="Times New Roman" panose="02020603050405020304" pitchFamily="18" charset="0"/>
            </a:endParaRPr>
          </a:p>
          <a:p>
            <a:r>
              <a:rPr lang="fr-FR" sz="1800" dirty="0">
                <a:solidFill>
                  <a:schemeClr val="accent1">
                    <a:lumMod val="50000"/>
                  </a:schemeClr>
                </a:solidFill>
                <a:effectLst/>
                <a:latin typeface="Arial" panose="020B0604020202020204" pitchFamily="34" charset="0"/>
                <a:ea typeface="Times New Roman" panose="02020603050405020304" pitchFamily="18" charset="0"/>
              </a:rPr>
              <a:t>Pour les communautés des Premières Nations, l'héritage et la perpétuation des pratiques coloniales ont une incidence sur les niveaux d'exposition, l'impact et la capacité à répondre aux situations d'urgence.</a:t>
            </a:r>
            <a:endParaRPr lang="fr-CA" dirty="0">
              <a:solidFill>
                <a:schemeClr val="accent1">
                  <a:lumMod val="50000"/>
                </a:schemeClr>
              </a:solidFill>
              <a:latin typeface="Arial" panose="020B0604020202020204" pitchFamily="34" charset="0"/>
              <a:ea typeface="Times New Roman" panose="02020603050405020304" pitchFamily="18" charset="0"/>
            </a:endParaRPr>
          </a:p>
          <a:p>
            <a:r>
              <a:rPr lang="fr-FR" sz="1800" dirty="0">
                <a:solidFill>
                  <a:schemeClr val="accent1">
                    <a:lumMod val="50000"/>
                  </a:schemeClr>
                </a:solidFill>
                <a:effectLst/>
                <a:latin typeface="Arial" panose="020B0604020202020204" pitchFamily="34" charset="0"/>
                <a:ea typeface="Times New Roman" panose="02020603050405020304" pitchFamily="18" charset="0"/>
              </a:rPr>
              <a:t>SAC reconnait l'impact des DSS et continuera à travailler avec les partenaires des Premières Nations pour traiter les DSS afin d'améliorer la gestion des urgences.</a:t>
            </a:r>
            <a:endParaRPr lang="fr-CA" sz="1800" dirty="0">
              <a:solidFill>
                <a:schemeClr val="accent1">
                  <a:lumMod val="50000"/>
                </a:schemeClr>
              </a:solidFill>
              <a:effectLst/>
              <a:latin typeface="Calibri" panose="020F0502020204030204" pitchFamily="34" charset="0"/>
              <a:ea typeface="Calibri" panose="020F0502020204030204" pitchFamily="34" charset="0"/>
            </a:endParaRPr>
          </a:p>
        </p:txBody>
      </p:sp>
      <p:pic>
        <p:nvPicPr>
          <p:cNvPr id="6" name="Picture 5" descr="A diagram of a diagram&#10;&#10;Description automatically generated">
            <a:extLst>
              <a:ext uri="{FF2B5EF4-FFF2-40B4-BE49-F238E27FC236}">
                <a16:creationId xmlns:a16="http://schemas.microsoft.com/office/drawing/2014/main" id="{CB81C1D5-E05F-7806-01E8-1BF8551DBB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18" b="4284"/>
          <a:stretch/>
        </p:blipFill>
        <p:spPr>
          <a:xfrm>
            <a:off x="6861436" y="2419350"/>
            <a:ext cx="2282564" cy="2150266"/>
          </a:xfrm>
          <a:prstGeom prst="rect">
            <a:avLst/>
          </a:prstGeom>
        </p:spPr>
      </p:pic>
      <p:pic>
        <p:nvPicPr>
          <p:cNvPr id="4" name="Picture 3" descr="A web with different types of text&#10;&#10;Description automatically generated with medium confidence">
            <a:extLst>
              <a:ext uri="{FF2B5EF4-FFF2-40B4-BE49-F238E27FC236}">
                <a16:creationId xmlns:a16="http://schemas.microsoft.com/office/drawing/2014/main" id="{78E11DD5-FD1F-575A-8F7B-1D91610AA4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0100" y="889292"/>
            <a:ext cx="2004762" cy="2260597"/>
          </a:xfrm>
          <a:prstGeom prst="rect">
            <a:avLst/>
          </a:prstGeom>
        </p:spPr>
      </p:pic>
    </p:spTree>
    <p:extLst>
      <p:ext uri="{BB962C8B-B14F-4D97-AF65-F5344CB8AC3E}">
        <p14:creationId xmlns:p14="http://schemas.microsoft.com/office/powerpoint/2010/main" val="2413614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5C75A-ACC6-D747-0C75-4BFEFA30253B}"/>
              </a:ext>
            </a:extLst>
          </p:cNvPr>
          <p:cNvSpPr>
            <a:spLocks noGrp="1"/>
          </p:cNvSpPr>
          <p:nvPr>
            <p:ph type="title"/>
          </p:nvPr>
        </p:nvSpPr>
        <p:spPr>
          <a:xfrm>
            <a:off x="381000" y="397193"/>
            <a:ext cx="7848600" cy="228600"/>
          </a:xfrm>
        </p:spPr>
        <p:txBody>
          <a:bodyPr/>
          <a:lstStyle/>
          <a:p>
            <a:r>
              <a:rPr lang="fr-CA" dirty="0">
                <a:solidFill>
                  <a:schemeClr val="accent1">
                    <a:lumMod val="50000"/>
                  </a:schemeClr>
                </a:solidFill>
              </a:rPr>
              <a:t>La culture comme base</a:t>
            </a:r>
          </a:p>
        </p:txBody>
      </p:sp>
      <p:sp>
        <p:nvSpPr>
          <p:cNvPr id="3" name="Content Placeholder 2">
            <a:extLst>
              <a:ext uri="{FF2B5EF4-FFF2-40B4-BE49-F238E27FC236}">
                <a16:creationId xmlns:a16="http://schemas.microsoft.com/office/drawing/2014/main" id="{A01E662B-BDCA-416C-C49E-C20A4C57984E}"/>
              </a:ext>
            </a:extLst>
          </p:cNvPr>
          <p:cNvSpPr>
            <a:spLocks noGrp="1"/>
          </p:cNvSpPr>
          <p:nvPr>
            <p:ph idx="1"/>
          </p:nvPr>
        </p:nvSpPr>
        <p:spPr>
          <a:xfrm>
            <a:off x="368301" y="971550"/>
            <a:ext cx="4537275" cy="3648074"/>
          </a:xfrm>
        </p:spPr>
        <p:txBody>
          <a:bodyPr/>
          <a:lstStyle/>
          <a:p>
            <a:r>
              <a:rPr lang="fr-FR" sz="1800" dirty="0">
                <a:solidFill>
                  <a:schemeClr val="accent1">
                    <a:lumMod val="50000"/>
                  </a:schemeClr>
                </a:solidFill>
                <a:effectLst/>
                <a:latin typeface="Arial" panose="020B0604020202020204" pitchFamily="34" charset="0"/>
                <a:ea typeface="Times New Roman" panose="02020603050405020304" pitchFamily="18" charset="0"/>
              </a:rPr>
              <a:t>La reconnaissance de la gestion historique et permanente des peuples autochtones, ainsi que des connaissances et des pratiques des Premières Nations, peut éclairer les initiatives de prévention et d'atténuation.</a:t>
            </a:r>
            <a:endParaRPr lang="en-CA" sz="1800" dirty="0">
              <a:solidFill>
                <a:schemeClr val="accent1">
                  <a:lumMod val="50000"/>
                </a:schemeClr>
              </a:solidFill>
              <a:effectLst/>
              <a:latin typeface="Arial" panose="020B0604020202020204" pitchFamily="34" charset="0"/>
              <a:ea typeface="Times New Roman" panose="02020603050405020304" pitchFamily="18" charset="0"/>
            </a:endParaRPr>
          </a:p>
          <a:p>
            <a:r>
              <a:rPr lang="fr-FR" sz="1800" dirty="0">
                <a:solidFill>
                  <a:schemeClr val="accent1">
                    <a:lumMod val="50000"/>
                  </a:schemeClr>
                </a:solidFill>
                <a:effectLst/>
                <a:latin typeface="Arial" panose="020B0604020202020204" pitchFamily="34" charset="0"/>
                <a:ea typeface="Times New Roman" panose="02020603050405020304" pitchFamily="18" charset="0"/>
              </a:rPr>
              <a:t>La déclaration des Nations Unies sur les droits des peuples autochtones (</a:t>
            </a:r>
            <a:r>
              <a:rPr lang="fr-FR" dirty="0">
                <a:solidFill>
                  <a:schemeClr val="accent1">
                    <a:lumMod val="50000"/>
                  </a:schemeClr>
                </a:solidFill>
                <a:latin typeface="Arial" panose="020B0604020202020204" pitchFamily="34" charset="0"/>
                <a:ea typeface="Times New Roman" panose="02020603050405020304" pitchFamily="18" charset="0"/>
              </a:rPr>
              <a:t>DNUDPA</a:t>
            </a:r>
            <a:r>
              <a:rPr lang="fr-FR" sz="1800" dirty="0">
                <a:solidFill>
                  <a:schemeClr val="accent1">
                    <a:lumMod val="50000"/>
                  </a:schemeClr>
                </a:solidFill>
                <a:effectLst/>
                <a:latin typeface="Arial" panose="020B0604020202020204" pitchFamily="34" charset="0"/>
                <a:ea typeface="Times New Roman" panose="02020603050405020304" pitchFamily="18" charset="0"/>
              </a:rPr>
              <a:t>, 2007) peut servir comme feuille de route pour les professionnels qui travaillent dans la gestion des urgences.</a:t>
            </a:r>
            <a:endParaRPr lang="en-US" dirty="0">
              <a:solidFill>
                <a:schemeClr val="accent1">
                  <a:lumMod val="50000"/>
                </a:schemeClr>
              </a:solidFill>
            </a:endParaRPr>
          </a:p>
        </p:txBody>
      </p:sp>
      <p:sp>
        <p:nvSpPr>
          <p:cNvPr id="11" name="TextBox 10">
            <a:extLst>
              <a:ext uri="{FF2B5EF4-FFF2-40B4-BE49-F238E27FC236}">
                <a16:creationId xmlns:a16="http://schemas.microsoft.com/office/drawing/2014/main" id="{73552383-8811-C399-AAE3-AED4C7C5589A}"/>
              </a:ext>
            </a:extLst>
          </p:cNvPr>
          <p:cNvSpPr txBox="1"/>
          <p:nvPr/>
        </p:nvSpPr>
        <p:spPr>
          <a:xfrm>
            <a:off x="6124352" y="926785"/>
            <a:ext cx="2181447" cy="480131"/>
          </a:xfrm>
          <a:prstGeom prst="rect">
            <a:avLst/>
          </a:prstGeom>
          <a:noFill/>
          <a:effectLst>
            <a:glow>
              <a:schemeClr val="accent1">
                <a:alpha val="40000"/>
              </a:schemeClr>
            </a:glow>
          </a:effectLst>
        </p:spPr>
        <p:txBody>
          <a:bodyPr wrap="square" rtlCol="0">
            <a:spAutoFit/>
          </a:bodyPr>
          <a:lstStyle/>
          <a:p>
            <a:pPr algn="ctr"/>
            <a:r>
              <a:rPr lang="en-US" sz="2800" b="1" dirty="0">
                <a:solidFill>
                  <a:schemeClr val="bg1"/>
                </a:solidFill>
                <a:effectLst>
                  <a:glow rad="520700">
                    <a:schemeClr val="bg2">
                      <a:lumMod val="50000"/>
                      <a:alpha val="40000"/>
                    </a:schemeClr>
                  </a:glow>
                </a:effectLst>
                <a:latin typeface="+mj-lt"/>
              </a:rPr>
              <a:t>DNUDPA</a:t>
            </a:r>
          </a:p>
        </p:txBody>
      </p:sp>
      <p:pic>
        <p:nvPicPr>
          <p:cNvPr id="6" name="Picture 5">
            <a:extLst>
              <a:ext uri="{FF2B5EF4-FFF2-40B4-BE49-F238E27FC236}">
                <a16:creationId xmlns:a16="http://schemas.microsoft.com/office/drawing/2014/main" id="{5D2EE19F-9890-DF0D-6E8B-7AC21CC42E83}"/>
              </a:ext>
            </a:extLst>
          </p:cNvPr>
          <p:cNvPicPr>
            <a:picLocks noChangeAspect="1"/>
          </p:cNvPicPr>
          <p:nvPr/>
        </p:nvPicPr>
        <p:blipFill>
          <a:blip r:embed="rId3"/>
          <a:stretch>
            <a:fillRect/>
          </a:stretch>
        </p:blipFill>
        <p:spPr>
          <a:xfrm>
            <a:off x="8027875" y="1673426"/>
            <a:ext cx="1098040" cy="2063160"/>
          </a:xfrm>
          <a:prstGeom prst="rect">
            <a:avLst/>
          </a:prstGeom>
        </p:spPr>
      </p:pic>
      <p:pic>
        <p:nvPicPr>
          <p:cNvPr id="10" name="Picture 9">
            <a:extLst>
              <a:ext uri="{FF2B5EF4-FFF2-40B4-BE49-F238E27FC236}">
                <a16:creationId xmlns:a16="http://schemas.microsoft.com/office/drawing/2014/main" id="{49C90B25-BA04-4817-A2A2-A253980773FA}"/>
              </a:ext>
            </a:extLst>
          </p:cNvPr>
          <p:cNvPicPr>
            <a:picLocks noChangeAspect="1"/>
          </p:cNvPicPr>
          <p:nvPr/>
        </p:nvPicPr>
        <p:blipFill>
          <a:blip r:embed="rId4"/>
          <a:stretch>
            <a:fillRect/>
          </a:stretch>
        </p:blipFill>
        <p:spPr>
          <a:xfrm>
            <a:off x="7035308" y="1633383"/>
            <a:ext cx="1089695" cy="2138600"/>
          </a:xfrm>
          <a:prstGeom prst="rect">
            <a:avLst/>
          </a:prstGeom>
        </p:spPr>
      </p:pic>
      <p:pic>
        <p:nvPicPr>
          <p:cNvPr id="13" name="Picture 12">
            <a:extLst>
              <a:ext uri="{FF2B5EF4-FFF2-40B4-BE49-F238E27FC236}">
                <a16:creationId xmlns:a16="http://schemas.microsoft.com/office/drawing/2014/main" id="{6B38A088-6CBB-076C-AB87-7A94A0850EB0}"/>
              </a:ext>
            </a:extLst>
          </p:cNvPr>
          <p:cNvPicPr>
            <a:picLocks noChangeAspect="1"/>
          </p:cNvPicPr>
          <p:nvPr/>
        </p:nvPicPr>
        <p:blipFill>
          <a:blip r:embed="rId5"/>
          <a:stretch>
            <a:fillRect/>
          </a:stretch>
        </p:blipFill>
        <p:spPr>
          <a:xfrm>
            <a:off x="6014125" y="1622036"/>
            <a:ext cx="1118311" cy="2161294"/>
          </a:xfrm>
          <a:prstGeom prst="rect">
            <a:avLst/>
          </a:prstGeom>
        </p:spPr>
      </p:pic>
      <p:pic>
        <p:nvPicPr>
          <p:cNvPr id="16" name="Picture 15">
            <a:extLst>
              <a:ext uri="{FF2B5EF4-FFF2-40B4-BE49-F238E27FC236}">
                <a16:creationId xmlns:a16="http://schemas.microsoft.com/office/drawing/2014/main" id="{1D3E23B5-1F85-FE35-C08B-96EDA20A998F}"/>
              </a:ext>
            </a:extLst>
          </p:cNvPr>
          <p:cNvPicPr>
            <a:picLocks noChangeAspect="1"/>
          </p:cNvPicPr>
          <p:nvPr/>
        </p:nvPicPr>
        <p:blipFill>
          <a:blip r:embed="rId6"/>
          <a:stretch>
            <a:fillRect/>
          </a:stretch>
        </p:blipFill>
        <p:spPr>
          <a:xfrm>
            <a:off x="4959424" y="1633383"/>
            <a:ext cx="1164929" cy="2138600"/>
          </a:xfrm>
          <a:prstGeom prst="rect">
            <a:avLst/>
          </a:prstGeom>
        </p:spPr>
      </p:pic>
    </p:spTree>
    <p:extLst>
      <p:ext uri="{BB962C8B-B14F-4D97-AF65-F5344CB8AC3E}">
        <p14:creationId xmlns:p14="http://schemas.microsoft.com/office/powerpoint/2010/main" val="955784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09227-7DC5-EA08-1BC0-4DF170733EC3}"/>
              </a:ext>
            </a:extLst>
          </p:cNvPr>
          <p:cNvSpPr>
            <a:spLocks noGrp="1"/>
          </p:cNvSpPr>
          <p:nvPr>
            <p:ph type="title"/>
          </p:nvPr>
        </p:nvSpPr>
        <p:spPr>
          <a:xfrm>
            <a:off x="381000" y="368240"/>
            <a:ext cx="8382000" cy="340476"/>
          </a:xfrm>
        </p:spPr>
        <p:txBody>
          <a:bodyPr/>
          <a:lstStyle/>
          <a:p>
            <a:r>
              <a:rPr lang="fr-FR" dirty="0">
                <a:solidFill>
                  <a:schemeClr val="accent1">
                    <a:lumMod val="50000"/>
                  </a:schemeClr>
                </a:solidFill>
              </a:rPr>
              <a:t>Planification et mise en œuvre conjointes avec </a:t>
            </a:r>
            <a:r>
              <a:rPr lang="fr-FR">
                <a:solidFill>
                  <a:schemeClr val="accent1">
                    <a:lumMod val="50000"/>
                  </a:schemeClr>
                </a:solidFill>
              </a:rPr>
              <a:t>la FPTPN</a:t>
            </a: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495F289B-B25A-C10E-FF7D-640B8E60F2AB}"/>
              </a:ext>
            </a:extLst>
          </p:cNvPr>
          <p:cNvSpPr>
            <a:spLocks noGrp="1"/>
          </p:cNvSpPr>
          <p:nvPr>
            <p:ph idx="1"/>
          </p:nvPr>
        </p:nvSpPr>
        <p:spPr>
          <a:xfrm>
            <a:off x="368302" y="981076"/>
            <a:ext cx="5270498" cy="3648074"/>
          </a:xfrm>
        </p:spPr>
        <p:txBody>
          <a:bodyPr/>
          <a:lstStyle/>
          <a:p>
            <a:r>
              <a:rPr lang="fr-FR" sz="1800" dirty="0">
                <a:solidFill>
                  <a:schemeClr val="accent1">
                    <a:lumMod val="50000"/>
                  </a:schemeClr>
                </a:solidFill>
                <a:effectLst/>
                <a:latin typeface="Arial" panose="020B0604020202020204" pitchFamily="34" charset="0"/>
                <a:ea typeface="Times New Roman" panose="02020603050405020304" pitchFamily="18" charset="0"/>
              </a:rPr>
              <a:t>SAC soutient les Premières Nations pour qu'elles planifient et répondent conjointement avec les provinces et les municipalités </a:t>
            </a:r>
            <a:r>
              <a:rPr lang="fr-FR" dirty="0">
                <a:solidFill>
                  <a:schemeClr val="accent1">
                    <a:lumMod val="50000"/>
                  </a:schemeClr>
                </a:solidFill>
                <a:latin typeface="Arial" panose="020B0604020202020204" pitchFamily="34" charset="0"/>
                <a:ea typeface="Times New Roman" panose="02020603050405020304" pitchFamily="18" charset="0"/>
              </a:rPr>
              <a:t>lors d’une </a:t>
            </a:r>
            <a:r>
              <a:rPr lang="fr-FR" sz="1800" dirty="0">
                <a:solidFill>
                  <a:schemeClr val="accent1">
                    <a:lumMod val="50000"/>
                  </a:schemeClr>
                </a:solidFill>
                <a:effectLst/>
                <a:latin typeface="Arial" panose="020B0604020202020204" pitchFamily="34" charset="0"/>
                <a:ea typeface="Times New Roman" panose="02020603050405020304" pitchFamily="18" charset="0"/>
              </a:rPr>
              <a:t>urgence.</a:t>
            </a:r>
            <a:endParaRPr lang="en-CA" dirty="0">
              <a:solidFill>
                <a:schemeClr val="accent1">
                  <a:lumMod val="50000"/>
                </a:schemeClr>
              </a:solidFill>
              <a:latin typeface="Arial" panose="020B0604020202020204" pitchFamily="34" charset="0"/>
              <a:ea typeface="Times New Roman" panose="02020603050405020304" pitchFamily="18" charset="0"/>
            </a:endParaRPr>
          </a:p>
          <a:p>
            <a:r>
              <a:rPr lang="fr-FR" b="0" i="0" dirty="0">
                <a:solidFill>
                  <a:schemeClr val="accent1">
                    <a:lumMod val="50000"/>
                  </a:schemeClr>
                </a:solidFill>
                <a:effectLst/>
                <a:latin typeface="Arial" panose="020B0604020202020204" pitchFamily="34" charset="0"/>
              </a:rPr>
              <a:t>La santé publique a un rôle important à jouer. Elle peut intégrer les outils existants permettant de faire progresser l'équité en matière de santé, de renforcer les soutiens sociaux et d'établir des partenariats de confiance avec les Premières Nations. Mais, elle ne devrait jamais se substituer aux approches dirigées pas les peuples autochtones.</a:t>
            </a:r>
            <a:endParaRPr lang="en-US" dirty="0"/>
          </a:p>
        </p:txBody>
      </p:sp>
      <p:pic>
        <p:nvPicPr>
          <p:cNvPr id="5" name="Picture 4">
            <a:extLst>
              <a:ext uri="{FF2B5EF4-FFF2-40B4-BE49-F238E27FC236}">
                <a16:creationId xmlns:a16="http://schemas.microsoft.com/office/drawing/2014/main" id="{C89E4934-FBE9-FCCA-62B9-04D9F4329008}"/>
              </a:ext>
            </a:extLst>
          </p:cNvPr>
          <p:cNvPicPr>
            <a:picLocks noChangeAspect="1"/>
          </p:cNvPicPr>
          <p:nvPr/>
        </p:nvPicPr>
        <p:blipFill>
          <a:blip r:embed="rId3"/>
          <a:stretch>
            <a:fillRect/>
          </a:stretch>
        </p:blipFill>
        <p:spPr>
          <a:xfrm>
            <a:off x="6212541" y="906977"/>
            <a:ext cx="2457561" cy="3573975"/>
          </a:xfrm>
          <a:prstGeom prst="rect">
            <a:avLst/>
          </a:prstGeom>
        </p:spPr>
      </p:pic>
    </p:spTree>
    <p:extLst>
      <p:ext uri="{BB962C8B-B14F-4D97-AF65-F5344CB8AC3E}">
        <p14:creationId xmlns:p14="http://schemas.microsoft.com/office/powerpoint/2010/main" val="2281955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BCD9-EA4A-022C-B768-412711057FD9}"/>
              </a:ext>
            </a:extLst>
          </p:cNvPr>
          <p:cNvSpPr>
            <a:spLocks noGrp="1"/>
          </p:cNvSpPr>
          <p:nvPr>
            <p:ph type="title"/>
            <p:custDataLst>
              <p:tags r:id="rId1"/>
            </p:custDataLst>
          </p:nvPr>
        </p:nvSpPr>
        <p:spPr>
          <a:xfrm>
            <a:off x="367903" y="369997"/>
            <a:ext cx="8776097" cy="228600"/>
          </a:xfrm>
        </p:spPr>
        <p:txBody>
          <a:bodyPr/>
          <a:lstStyle/>
          <a:p>
            <a:r>
              <a:rPr lang="fr-CA" sz="2100" dirty="0">
                <a:solidFill>
                  <a:schemeClr val="accent1">
                    <a:lumMod val="50000"/>
                  </a:schemeClr>
                </a:solidFill>
              </a:rPr>
              <a:t>Qu’est-ce qu’on entend par « accords de partenariat multilatéraux »?</a:t>
            </a:r>
          </a:p>
        </p:txBody>
      </p:sp>
      <p:graphicFrame>
        <p:nvGraphicFramePr>
          <p:cNvPr id="6" name="Content Placeholder 5">
            <a:extLst>
              <a:ext uri="{FF2B5EF4-FFF2-40B4-BE49-F238E27FC236}">
                <a16:creationId xmlns:a16="http://schemas.microsoft.com/office/drawing/2014/main" id="{5F3673B4-14AD-BFC8-F456-C08D01AC0D1D}"/>
              </a:ext>
            </a:extLst>
          </p:cNvPr>
          <p:cNvGraphicFramePr>
            <a:graphicFrameLocks noGrp="1"/>
          </p:cNvGraphicFramePr>
          <p:nvPr>
            <p:ph idx="1"/>
            <p:custDataLst>
              <p:tags r:id="rId2"/>
            </p:custDataLst>
            <p:extLst>
              <p:ext uri="{D42A27DB-BD31-4B8C-83A1-F6EECF244321}">
                <p14:modId xmlns:p14="http://schemas.microsoft.com/office/powerpoint/2010/main" val="3772231562"/>
              </p:ext>
            </p:extLst>
          </p:nvPr>
        </p:nvGraphicFramePr>
        <p:xfrm>
          <a:off x="120315" y="1375929"/>
          <a:ext cx="9023684" cy="290756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 name="TextBox 3">
            <a:extLst>
              <a:ext uri="{FF2B5EF4-FFF2-40B4-BE49-F238E27FC236}">
                <a16:creationId xmlns:a16="http://schemas.microsoft.com/office/drawing/2014/main" id="{758BE3B9-3A96-C216-3345-7CFC98BD3EE6}"/>
              </a:ext>
            </a:extLst>
          </p:cNvPr>
          <p:cNvSpPr txBox="1"/>
          <p:nvPr>
            <p:custDataLst>
              <p:tags r:id="rId3"/>
            </p:custDataLst>
          </p:nvPr>
        </p:nvSpPr>
        <p:spPr>
          <a:xfrm>
            <a:off x="288758" y="771721"/>
            <a:ext cx="8686799" cy="977191"/>
          </a:xfrm>
          <a:prstGeom prst="rect">
            <a:avLst/>
          </a:prstGeom>
          <a:noFill/>
        </p:spPr>
        <p:txBody>
          <a:bodyPr wrap="square" rtlCol="0">
            <a:spAutoFit/>
          </a:bodyPr>
          <a:lstStyle/>
          <a:p>
            <a:pPr defTabSz="685800" fontAlgn="auto">
              <a:lnSpc>
                <a:spcPct val="100000"/>
              </a:lnSpc>
              <a:spcBef>
                <a:spcPts val="0"/>
              </a:spcBef>
              <a:spcAft>
                <a:spcPts val="0"/>
              </a:spcAft>
            </a:pPr>
            <a:r>
              <a:rPr lang="fr-CA" sz="1100" b="1" dirty="0">
                <a:solidFill>
                  <a:srgbClr val="405174"/>
                </a:solidFill>
                <a:latin typeface="Arial" panose="020B0604020202020204"/>
              </a:rPr>
              <a:t>Les accords de partenariat multilatéraux constituent un mécanisme visant à officialiser la gestion des urgences dirigée par les Premières Nations </a:t>
            </a:r>
            <a:r>
              <a:rPr lang="fr-CA" sz="1100" dirty="0">
                <a:solidFill>
                  <a:srgbClr val="405174"/>
                </a:solidFill>
                <a:latin typeface="Arial" panose="020B0604020202020204"/>
              </a:rPr>
              <a:t>et à préciser les rôles et responsabilités de tous les partenaires, </a:t>
            </a:r>
            <a:r>
              <a:rPr lang="fr-CA" sz="1100" b="1" dirty="0">
                <a:solidFill>
                  <a:srgbClr val="405174"/>
                </a:solidFill>
                <a:latin typeface="Arial" panose="020B0604020202020204"/>
              </a:rPr>
              <a:t>y compris les provinces et les territoires</a:t>
            </a:r>
            <a:r>
              <a:rPr lang="fr-CA" sz="1100" dirty="0">
                <a:solidFill>
                  <a:srgbClr val="405174"/>
                </a:solidFill>
                <a:latin typeface="Arial" panose="020B0604020202020204"/>
              </a:rPr>
              <a:t>. Selon une approche plus globale, </a:t>
            </a:r>
            <a:r>
              <a:rPr lang="fr-CA" sz="1100" b="1" dirty="0">
                <a:solidFill>
                  <a:srgbClr val="405174"/>
                </a:solidFill>
                <a:latin typeface="Arial" panose="020B0604020202020204"/>
              </a:rPr>
              <a:t>les Premières Nations sont des partenaires égaux dans le cadre des accords</a:t>
            </a:r>
            <a:r>
              <a:rPr lang="fr-CA" sz="1100" dirty="0">
                <a:solidFill>
                  <a:srgbClr val="405174"/>
                </a:solidFill>
                <a:latin typeface="Arial" panose="020B0604020202020204"/>
              </a:rPr>
              <a:t> et tous les partenaires peuvent mieux gérer les risques à l’échelon local et renforcer la résilience grâce à la collaboration.</a:t>
            </a:r>
          </a:p>
          <a:p>
            <a:pPr defTabSz="685800" fontAlgn="auto">
              <a:lnSpc>
                <a:spcPct val="100000"/>
              </a:lnSpc>
              <a:spcBef>
                <a:spcPts val="0"/>
              </a:spcBef>
              <a:spcAft>
                <a:spcPts val="0"/>
              </a:spcAft>
            </a:pPr>
            <a:endParaRPr lang="en-US" sz="1350" dirty="0">
              <a:solidFill>
                <a:prstClr val="black"/>
              </a:solidFill>
              <a:latin typeface="Arial" panose="020B0604020202020204"/>
            </a:endParaRPr>
          </a:p>
        </p:txBody>
      </p:sp>
      <p:sp>
        <p:nvSpPr>
          <p:cNvPr id="10" name="TextBox 9">
            <a:extLst>
              <a:ext uri="{FF2B5EF4-FFF2-40B4-BE49-F238E27FC236}">
                <a16:creationId xmlns:a16="http://schemas.microsoft.com/office/drawing/2014/main" id="{F0232515-4565-AEDF-3E2A-7DCC13A37377}"/>
              </a:ext>
            </a:extLst>
          </p:cNvPr>
          <p:cNvSpPr txBox="1"/>
          <p:nvPr>
            <p:custDataLst>
              <p:tags r:id="rId4"/>
            </p:custDataLst>
          </p:nvPr>
        </p:nvSpPr>
        <p:spPr>
          <a:xfrm>
            <a:off x="728887" y="1566034"/>
            <a:ext cx="8480207" cy="523220"/>
          </a:xfrm>
          <a:prstGeom prst="rect">
            <a:avLst/>
          </a:prstGeom>
          <a:noFill/>
        </p:spPr>
        <p:txBody>
          <a:bodyPr wrap="none" rtlCol="0">
            <a:spAutoFit/>
          </a:bodyPr>
          <a:lstStyle/>
          <a:p>
            <a:pPr defTabSz="685800" fontAlgn="auto">
              <a:lnSpc>
                <a:spcPct val="100000"/>
              </a:lnSpc>
              <a:spcBef>
                <a:spcPts val="0"/>
              </a:spcBef>
              <a:spcAft>
                <a:spcPts val="0"/>
              </a:spcAft>
            </a:pPr>
            <a:r>
              <a:rPr lang="fr-CA" sz="1400" dirty="0">
                <a:solidFill>
                  <a:prstClr val="white"/>
                </a:solidFill>
                <a:latin typeface="Arial" panose="020B0604020202020204"/>
              </a:rPr>
              <a:t>Accords élaborés conjointement qui incluent les Premières Nations en tant que partenaires à part entière</a:t>
            </a:r>
          </a:p>
          <a:p>
            <a:pPr defTabSz="685800" fontAlgn="auto">
              <a:lnSpc>
                <a:spcPct val="100000"/>
              </a:lnSpc>
              <a:spcBef>
                <a:spcPts val="0"/>
              </a:spcBef>
              <a:spcAft>
                <a:spcPts val="0"/>
              </a:spcAft>
            </a:pPr>
            <a:r>
              <a:rPr lang="fr-CA" sz="1400" dirty="0">
                <a:solidFill>
                  <a:prstClr val="white"/>
                </a:solidFill>
                <a:latin typeface="Arial" panose="020B0604020202020204"/>
              </a:rPr>
              <a:t>et égaux, de la conception à l’exécution</a:t>
            </a:r>
            <a:r>
              <a:rPr lang="en-US" sz="1400" dirty="0">
                <a:solidFill>
                  <a:prstClr val="white"/>
                </a:solidFill>
                <a:latin typeface="Arial" panose="020B0604020202020204"/>
              </a:rPr>
              <a:t>.</a:t>
            </a:r>
            <a:endParaRPr lang="en-US" sz="1400" dirty="0">
              <a:solidFill>
                <a:prstClr val="black"/>
              </a:solidFill>
              <a:latin typeface="Arial" panose="020B0604020202020204"/>
            </a:endParaRPr>
          </a:p>
        </p:txBody>
      </p:sp>
      <p:pic>
        <p:nvPicPr>
          <p:cNvPr id="3" name="Picture 2">
            <a:extLst>
              <a:ext uri="{FF2B5EF4-FFF2-40B4-BE49-F238E27FC236}">
                <a16:creationId xmlns:a16="http://schemas.microsoft.com/office/drawing/2014/main" id="{3BDA503F-3BD5-F721-E3ED-621649AC59FB}"/>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463778" y="2911957"/>
            <a:ext cx="458040" cy="458040"/>
          </a:xfrm>
          <a:prstGeom prst="rect">
            <a:avLst/>
          </a:prstGeom>
        </p:spPr>
      </p:pic>
      <p:pic>
        <p:nvPicPr>
          <p:cNvPr id="5" name="Picture 4">
            <a:extLst>
              <a:ext uri="{FF2B5EF4-FFF2-40B4-BE49-F238E27FC236}">
                <a16:creationId xmlns:a16="http://schemas.microsoft.com/office/drawing/2014/main" id="{7BB7F7BB-9CAC-81F8-4FFA-EDC8E1CEBB2D}"/>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515638" y="2298562"/>
            <a:ext cx="354320" cy="354320"/>
          </a:xfrm>
          <a:prstGeom prst="rect">
            <a:avLst/>
          </a:prstGeom>
        </p:spPr>
      </p:pic>
      <p:pic>
        <p:nvPicPr>
          <p:cNvPr id="7" name="Picture 6">
            <a:extLst>
              <a:ext uri="{FF2B5EF4-FFF2-40B4-BE49-F238E27FC236}">
                <a16:creationId xmlns:a16="http://schemas.microsoft.com/office/drawing/2014/main" id="{073B5E8C-C147-8142-4138-D62B0BED6F95}"/>
              </a:ext>
            </a:extLst>
          </p:cNvPr>
          <p:cNvPicPr>
            <a:picLocks noChangeAspect="1"/>
          </p:cNvPicPr>
          <p:nvPr>
            <p:custDataLst>
              <p:tags r:id="rId7"/>
            </p:custDataLst>
          </p:nvPr>
        </p:nvPicPr>
        <p:blipFill>
          <a:blip r:embed="rId17" cstate="print"/>
          <a:stretch>
            <a:fillRect/>
          </a:stretch>
        </p:blipFill>
        <p:spPr>
          <a:xfrm>
            <a:off x="276468" y="3632591"/>
            <a:ext cx="374619" cy="374619"/>
          </a:xfrm>
          <a:prstGeom prst="rect">
            <a:avLst/>
          </a:prstGeom>
        </p:spPr>
      </p:pic>
    </p:spTree>
    <p:extLst>
      <p:ext uri="{BB962C8B-B14F-4D97-AF65-F5344CB8AC3E}">
        <p14:creationId xmlns:p14="http://schemas.microsoft.com/office/powerpoint/2010/main" val="1321566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231FD-5A09-1D49-81B4-614AFBD70A10}"/>
              </a:ext>
            </a:extLst>
          </p:cNvPr>
          <p:cNvSpPr>
            <a:spLocks noGrp="1"/>
          </p:cNvSpPr>
          <p:nvPr>
            <p:ph type="title"/>
            <p:custDataLst>
              <p:tags r:id="rId1"/>
            </p:custDataLst>
          </p:nvPr>
        </p:nvSpPr>
        <p:spPr/>
        <p:txBody>
          <a:bodyPr/>
          <a:lstStyle/>
          <a:p>
            <a:r>
              <a:rPr lang="fr-CA" sz="2400" dirty="0">
                <a:solidFill>
                  <a:schemeClr val="accent1">
                    <a:lumMod val="50000"/>
                  </a:schemeClr>
                </a:solidFill>
              </a:rPr>
              <a:t>Accords multilatéraux – Succès récents</a:t>
            </a:r>
            <a:endParaRPr lang="fr-CA" dirty="0"/>
          </a:p>
        </p:txBody>
      </p:sp>
      <p:sp>
        <p:nvSpPr>
          <p:cNvPr id="3" name="Content Placeholder 2">
            <a:extLst>
              <a:ext uri="{FF2B5EF4-FFF2-40B4-BE49-F238E27FC236}">
                <a16:creationId xmlns:a16="http://schemas.microsoft.com/office/drawing/2014/main" id="{E7FC2F26-AAFA-59BB-FD67-1C4ECCC5A34D}"/>
              </a:ext>
            </a:extLst>
          </p:cNvPr>
          <p:cNvSpPr>
            <a:spLocks noGrp="1"/>
          </p:cNvSpPr>
          <p:nvPr>
            <p:ph idx="1"/>
            <p:custDataLst>
              <p:tags r:id="rId2"/>
            </p:custDataLst>
          </p:nvPr>
        </p:nvSpPr>
        <p:spPr>
          <a:xfrm>
            <a:off x="368300" y="747713"/>
            <a:ext cx="8668195" cy="3648074"/>
          </a:xfrm>
          <a:solidFill>
            <a:schemeClr val="bg1"/>
          </a:solidFill>
        </p:spPr>
        <p:txBody>
          <a:bodyPr/>
          <a:lstStyle/>
          <a:p>
            <a:pPr>
              <a:spcBef>
                <a:spcPts val="0"/>
              </a:spcBef>
              <a:spcAft>
                <a:spcPts val="600"/>
              </a:spcAft>
            </a:pPr>
            <a:r>
              <a:rPr lang="fr-CA" sz="1100" kern="1200" dirty="0">
                <a:solidFill>
                  <a:schemeClr val="accent1">
                    <a:lumMod val="50000"/>
                  </a:schemeClr>
                </a:solidFill>
                <a:latin typeface="+mn-lt"/>
              </a:rPr>
              <a:t>Les discussions multilatérales se poursuivent pour faire évoluer la situation au Canada avec les partenaires des Premières Nations et les gouvernements provinciaux et territoriaux. </a:t>
            </a:r>
          </a:p>
          <a:p>
            <a:pPr>
              <a:spcBef>
                <a:spcPts val="0"/>
              </a:spcBef>
              <a:spcAft>
                <a:spcPts val="1200"/>
              </a:spcAft>
            </a:pPr>
            <a:r>
              <a:rPr lang="fr-CA" sz="1100" kern="1200" dirty="0">
                <a:solidFill>
                  <a:schemeClr val="accent1">
                    <a:lumMod val="50000"/>
                  </a:schemeClr>
                </a:solidFill>
                <a:latin typeface="+mn-lt"/>
              </a:rPr>
              <a:t>Des progrès importants ont été réalisés dans tous les territoires de compétence pour faire avancer l’élaboration conjointe d’accords multilatéraux en matière de services de gestion des urgences et fournir un soutien à la gestion des urgences dirigée par les Premières Nations. Voici quelques exemples : </a:t>
            </a:r>
          </a:p>
          <a:p>
            <a:pPr marL="742950" lvl="1" indent="-285750">
              <a:spcBef>
                <a:spcPts val="0"/>
              </a:spcBef>
              <a:spcAft>
                <a:spcPts val="600"/>
              </a:spcAft>
              <a:buFont typeface="Courier New" panose="02070309020205020404" pitchFamily="49" charset="0"/>
              <a:buChar char="o"/>
            </a:pPr>
            <a:r>
              <a:rPr lang="fr-CA" sz="1100" b="1" dirty="0">
                <a:solidFill>
                  <a:schemeClr val="accent1">
                    <a:lumMod val="50000"/>
                  </a:schemeClr>
                </a:solidFill>
                <a:latin typeface="+mn-lt"/>
                <a:ea typeface="Times New Roman" panose="02020603050405020304" pitchFamily="18" charset="0"/>
              </a:rPr>
              <a:t>Région de la S</a:t>
            </a:r>
            <a:r>
              <a:rPr lang="fr-CA" sz="1100" b="1" dirty="0">
                <a:solidFill>
                  <a:schemeClr val="accent1">
                    <a:lumMod val="50000"/>
                  </a:schemeClr>
                </a:solidFill>
                <a:effectLst/>
                <a:latin typeface="+mn-lt"/>
                <a:ea typeface="Times New Roman" panose="02020603050405020304" pitchFamily="18" charset="0"/>
              </a:rPr>
              <a:t>askatchewan et du Manitoba :</a:t>
            </a:r>
            <a:r>
              <a:rPr lang="fr-CA" sz="1100" dirty="0">
                <a:solidFill>
                  <a:schemeClr val="accent1">
                    <a:lumMod val="50000"/>
                  </a:schemeClr>
                </a:solidFill>
                <a:effectLst/>
                <a:latin typeface="+mn-lt"/>
                <a:ea typeface="Times New Roman" panose="02020603050405020304" pitchFamily="18" charset="0"/>
              </a:rPr>
              <a:t> </a:t>
            </a:r>
            <a:r>
              <a:rPr lang="fr-CA" sz="1100" dirty="0">
                <a:solidFill>
                  <a:schemeClr val="accent1">
                    <a:lumMod val="50000"/>
                  </a:schemeClr>
                </a:solidFill>
                <a:latin typeface="+mn-lt"/>
                <a:ea typeface="Times New Roman" panose="02020603050405020304" pitchFamily="18" charset="0"/>
              </a:rPr>
              <a:t>a fourni un financement aux conseils tribaux et aux organisations de représentants autochtones pour soutenir l’élaboration de leur modèle de gestion des </a:t>
            </a:r>
            <a:r>
              <a:rPr lang="fr-CA" sz="1100" dirty="0">
                <a:solidFill>
                  <a:schemeClr val="accent1">
                    <a:lumMod val="50000"/>
                  </a:schemeClr>
                </a:solidFill>
                <a:latin typeface="+mn-lt"/>
              </a:rPr>
              <a:t>urgences.</a:t>
            </a:r>
            <a:r>
              <a:rPr lang="fr-FR" sz="1100" dirty="0">
                <a:solidFill>
                  <a:schemeClr val="accent1">
                    <a:lumMod val="50000"/>
                  </a:schemeClr>
                </a:solidFill>
                <a:latin typeface="+mn-lt"/>
              </a:rPr>
              <a:t> Au cours de l’exercice en cours, SAC a versé ~5 millions de dollars au Manitoba et à la Saskatchewan pour l’amélioration de leur capacité.</a:t>
            </a:r>
            <a:endParaRPr lang="fr-CA" sz="1100" dirty="0">
              <a:solidFill>
                <a:schemeClr val="accent1">
                  <a:lumMod val="50000"/>
                </a:schemeClr>
              </a:solidFill>
              <a:latin typeface="+mn-lt"/>
            </a:endParaRPr>
          </a:p>
          <a:p>
            <a:pPr marL="742950" marR="0" lvl="1" indent="-285750">
              <a:spcBef>
                <a:spcPts val="0"/>
              </a:spcBef>
              <a:spcAft>
                <a:spcPts val="600"/>
              </a:spcAft>
              <a:buFont typeface="Courier New" panose="02070309020205020404" pitchFamily="49" charset="0"/>
              <a:buChar char="o"/>
            </a:pPr>
            <a:r>
              <a:rPr lang="fr-CA" sz="1100" b="1" dirty="0">
                <a:solidFill>
                  <a:schemeClr val="accent1">
                    <a:lumMod val="50000"/>
                  </a:schemeClr>
                </a:solidFill>
                <a:effectLst/>
                <a:latin typeface="+mn-lt"/>
                <a:ea typeface="Times New Roman" panose="02020603050405020304" pitchFamily="18" charset="0"/>
              </a:rPr>
              <a:t>Alberta </a:t>
            </a:r>
            <a:r>
              <a:rPr lang="fr-CA" sz="1100" b="1" dirty="0">
                <a:solidFill>
                  <a:schemeClr val="accent1">
                    <a:lumMod val="50000"/>
                  </a:schemeClr>
                </a:solidFill>
                <a:latin typeface="+mn-lt"/>
                <a:ea typeface="Times New Roman" panose="02020603050405020304" pitchFamily="18" charset="0"/>
              </a:rPr>
              <a:t>:</a:t>
            </a:r>
            <a:r>
              <a:rPr lang="fr-CA" sz="1100" dirty="0">
                <a:solidFill>
                  <a:schemeClr val="accent1">
                    <a:lumMod val="50000"/>
                  </a:schemeClr>
                </a:solidFill>
                <a:effectLst/>
                <a:latin typeface="+mn-lt"/>
                <a:ea typeface="Times New Roman" panose="02020603050405020304" pitchFamily="18" charset="0"/>
              </a:rPr>
              <a:t> </a:t>
            </a:r>
            <a:r>
              <a:rPr lang="fr-CA" sz="1100" dirty="0">
                <a:solidFill>
                  <a:schemeClr val="accent1">
                    <a:lumMod val="50000"/>
                  </a:schemeClr>
                </a:solidFill>
                <a:latin typeface="+mn-lt"/>
                <a:ea typeface="Times New Roman" panose="02020603050405020304" pitchFamily="18" charset="0"/>
              </a:rPr>
              <a:t>a organisé une réunion des chefs portant sur la gestion des urgences, ce qui a entraîné un accord relatif au lancement d’un nouveau mode de validation de principe pour établir des postes de coordonnateurs de la gestion des urgences chargés de superviser la gestion des catastrophes naturelles et des urgences sanitaires dans toutes les </a:t>
            </a:r>
            <a:r>
              <a:rPr lang="fr-CA" sz="1100" dirty="0">
                <a:solidFill>
                  <a:schemeClr val="accent1">
                    <a:lumMod val="50000"/>
                  </a:schemeClr>
                </a:solidFill>
                <a:latin typeface="+mn-lt"/>
              </a:rPr>
              <a:t>collectivités des Premières Nations de l’Alberta. </a:t>
            </a:r>
            <a:r>
              <a:rPr lang="fr-FR" sz="1100" dirty="0">
                <a:solidFill>
                  <a:schemeClr val="accent1">
                    <a:lumMod val="50000"/>
                  </a:schemeClr>
                </a:solidFill>
                <a:latin typeface="+mn-lt"/>
              </a:rPr>
              <a:t>Le soutien de SAC devrait s’élever à 4,4 millions de dollars par année au cours des trois prochaines années.</a:t>
            </a:r>
            <a:endParaRPr lang="fr-CA" sz="1100" dirty="0">
              <a:solidFill>
                <a:schemeClr val="accent1">
                  <a:lumMod val="50000"/>
                </a:schemeClr>
              </a:solidFill>
              <a:latin typeface="+mn-lt"/>
            </a:endParaRPr>
          </a:p>
          <a:p>
            <a:pPr marL="742950" marR="0" lvl="1" indent="-285750">
              <a:spcBef>
                <a:spcPts val="0"/>
              </a:spcBef>
              <a:spcAft>
                <a:spcPts val="600"/>
              </a:spcAft>
              <a:buFont typeface="Courier New" panose="02070309020205020404" pitchFamily="49" charset="0"/>
              <a:buChar char="o"/>
            </a:pPr>
            <a:r>
              <a:rPr lang="fr-CA" sz="1100" b="1" dirty="0">
                <a:solidFill>
                  <a:schemeClr val="accent1">
                    <a:lumMod val="50000"/>
                  </a:schemeClr>
                </a:solidFill>
                <a:latin typeface="+mn-lt"/>
                <a:ea typeface="Calibri" panose="020F0502020204030204" pitchFamily="34" charset="0"/>
              </a:rPr>
              <a:t>Ontario : </a:t>
            </a:r>
            <a:r>
              <a:rPr lang="fr-CA" sz="1100" dirty="0">
                <a:solidFill>
                  <a:schemeClr val="accent1">
                    <a:lumMod val="50000"/>
                  </a:schemeClr>
                </a:solidFill>
                <a:latin typeface="+mn-lt"/>
                <a:ea typeface="Calibri" panose="020F0502020204030204" pitchFamily="34" charset="0"/>
              </a:rPr>
              <a:t>établissement d’une table ronde multilatérale pour élaborer la structure de gouvernance d’un futur accord multilatéral. </a:t>
            </a:r>
            <a:endParaRPr lang="fr-CA" sz="1100" b="1" dirty="0">
              <a:solidFill>
                <a:schemeClr val="accent1">
                  <a:lumMod val="50000"/>
                </a:schemeClr>
              </a:solidFill>
              <a:effectLst/>
              <a:latin typeface="+mn-lt"/>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fr-CA" sz="1100" b="1" dirty="0">
                <a:solidFill>
                  <a:schemeClr val="accent1">
                    <a:lumMod val="50000"/>
                  </a:schemeClr>
                </a:solidFill>
                <a:effectLst/>
                <a:latin typeface="+mn-lt"/>
                <a:ea typeface="Times New Roman" panose="02020603050405020304" pitchFamily="18" charset="0"/>
              </a:rPr>
              <a:t>Région de l’Atlantique :</a:t>
            </a:r>
            <a:r>
              <a:rPr lang="fr-CA" sz="1100" dirty="0">
                <a:solidFill>
                  <a:schemeClr val="accent1">
                    <a:lumMod val="50000"/>
                  </a:schemeClr>
                </a:solidFill>
                <a:effectLst/>
                <a:latin typeface="+mn-lt"/>
                <a:ea typeface="Times New Roman" panose="02020603050405020304" pitchFamily="18" charset="0"/>
              </a:rPr>
              <a:t> </a:t>
            </a:r>
            <a:r>
              <a:rPr lang="fr-CA" sz="1100" dirty="0">
                <a:solidFill>
                  <a:schemeClr val="accent1">
                    <a:lumMod val="50000"/>
                  </a:schemeClr>
                </a:solidFill>
                <a:latin typeface="+mn-lt"/>
                <a:ea typeface="Times New Roman" panose="02020603050405020304" pitchFamily="18" charset="0"/>
              </a:rPr>
              <a:t>les conseils tribaux ont tenu leur toute première conférence sur la gestion des urgences à Halifax en septembre 2023, et un financement a été approuvé pour un conseil tribal de la Nouvelle-Écosse en vue d’accroître la capacité d’élaborer un nouvel accord multilatéral dans la </a:t>
            </a:r>
            <a:r>
              <a:rPr lang="fr-CA" sz="1100" dirty="0">
                <a:solidFill>
                  <a:schemeClr val="accent1">
                    <a:lumMod val="50000"/>
                  </a:schemeClr>
                </a:solidFill>
                <a:effectLst/>
                <a:latin typeface="+mn-lt"/>
                <a:ea typeface="Times New Roman" panose="02020603050405020304" pitchFamily="18" charset="0"/>
              </a:rPr>
              <a:t>province.</a:t>
            </a:r>
            <a:endParaRPr lang="fr-CA" sz="1100" dirty="0">
              <a:solidFill>
                <a:schemeClr val="accent1">
                  <a:lumMod val="50000"/>
                </a:schemeClr>
              </a:solidFill>
              <a:effectLst/>
              <a:latin typeface="+mn-lt"/>
              <a:ea typeface="Calibri" panose="020F0502020204030204" pitchFamily="34" charset="0"/>
            </a:endParaRPr>
          </a:p>
          <a:p>
            <a:pPr marL="742950" marR="0" lvl="1" indent="-285750">
              <a:spcBef>
                <a:spcPts val="600"/>
              </a:spcBef>
              <a:spcAft>
                <a:spcPts val="0"/>
              </a:spcAft>
              <a:buFont typeface="Courier New" panose="02070309020205020404" pitchFamily="49" charset="0"/>
              <a:buChar char="o"/>
            </a:pPr>
            <a:r>
              <a:rPr lang="fr-CA" sz="1100" b="1" dirty="0">
                <a:solidFill>
                  <a:schemeClr val="accent1">
                    <a:lumMod val="50000"/>
                  </a:schemeClr>
                </a:solidFill>
                <a:latin typeface="+mn-lt"/>
                <a:ea typeface="Times New Roman" panose="02020603050405020304" pitchFamily="18" charset="0"/>
              </a:rPr>
              <a:t>Colombie-Britannique :</a:t>
            </a:r>
            <a:r>
              <a:rPr lang="fr-CA" sz="1100" dirty="0">
                <a:solidFill>
                  <a:schemeClr val="accent1">
                    <a:lumMod val="50000"/>
                  </a:schemeClr>
                </a:solidFill>
                <a:effectLst/>
                <a:latin typeface="+mn-lt"/>
                <a:ea typeface="Times New Roman" panose="02020603050405020304" pitchFamily="18" charset="0"/>
              </a:rPr>
              <a:t> </a:t>
            </a:r>
            <a:r>
              <a:rPr lang="fr-CA" sz="1100" dirty="0">
                <a:solidFill>
                  <a:schemeClr val="accent1">
                    <a:lumMod val="50000"/>
                  </a:schemeClr>
                </a:solidFill>
                <a:latin typeface="+mn-lt"/>
                <a:ea typeface="Times New Roman" panose="02020603050405020304" pitchFamily="18" charset="0"/>
              </a:rPr>
              <a:t>le Fi</a:t>
            </a:r>
            <a:r>
              <a:rPr lang="fr-CA" sz="1100" dirty="0">
                <a:solidFill>
                  <a:schemeClr val="accent1">
                    <a:lumMod val="50000"/>
                  </a:schemeClr>
                </a:solidFill>
                <a:effectLst/>
                <a:latin typeface="+mn-lt"/>
                <a:ea typeface="Times New Roman" panose="02020603050405020304" pitchFamily="18" charset="0"/>
              </a:rPr>
              <a:t>rst Nations Leadership Council, le Canada et la Colombie-Britannique</a:t>
            </a:r>
            <a:r>
              <a:rPr lang="fr-CA" sz="1100" dirty="0">
                <a:solidFill>
                  <a:schemeClr val="accent1">
                    <a:lumMod val="50000"/>
                  </a:schemeClr>
                </a:solidFill>
                <a:latin typeface="+mn-lt"/>
                <a:ea typeface="Times New Roman" panose="02020603050405020304" pitchFamily="18" charset="0"/>
              </a:rPr>
              <a:t> participent activement à l’avancement des travaux pour soutenir l’élaboration d’un nouvel accord multilatéral</a:t>
            </a:r>
            <a:r>
              <a:rPr lang="en-US" sz="1100" dirty="0">
                <a:solidFill>
                  <a:schemeClr val="accent1">
                    <a:lumMod val="50000"/>
                  </a:schemeClr>
                </a:solidFill>
                <a:effectLst/>
                <a:latin typeface="+mn-lt"/>
                <a:ea typeface="Times New Roman" panose="02020603050405020304" pitchFamily="18" charset="0"/>
              </a:rPr>
              <a:t>. </a:t>
            </a:r>
          </a:p>
          <a:p>
            <a:endParaRPr lang="en-US" dirty="0"/>
          </a:p>
        </p:txBody>
      </p:sp>
    </p:spTree>
    <p:extLst>
      <p:ext uri="{BB962C8B-B14F-4D97-AF65-F5344CB8AC3E}">
        <p14:creationId xmlns:p14="http://schemas.microsoft.com/office/powerpoint/2010/main" val="324501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9A63-7E8B-8EE8-07C6-D86B0F690CA4}"/>
              </a:ext>
            </a:extLst>
          </p:cNvPr>
          <p:cNvSpPr>
            <a:spLocks noGrp="1"/>
          </p:cNvSpPr>
          <p:nvPr>
            <p:ph type="title"/>
            <p:custDataLst>
              <p:tags r:id="rId1"/>
            </p:custDataLst>
          </p:nvPr>
        </p:nvSpPr>
        <p:spPr>
          <a:xfrm>
            <a:off x="381000" y="304340"/>
            <a:ext cx="7848600" cy="228600"/>
          </a:xfrm>
        </p:spPr>
        <p:txBody>
          <a:bodyPr/>
          <a:lstStyle/>
          <a:p>
            <a:r>
              <a:rPr lang="fr-CA" dirty="0">
                <a:solidFill>
                  <a:schemeClr val="accent1">
                    <a:lumMod val="50000"/>
                  </a:schemeClr>
                </a:solidFill>
              </a:rPr>
              <a:t>Préparation et atténuation</a:t>
            </a:r>
          </a:p>
        </p:txBody>
      </p:sp>
      <p:sp>
        <p:nvSpPr>
          <p:cNvPr id="3" name="Content Placeholder 2">
            <a:extLst>
              <a:ext uri="{FF2B5EF4-FFF2-40B4-BE49-F238E27FC236}">
                <a16:creationId xmlns:a16="http://schemas.microsoft.com/office/drawing/2014/main" id="{D4FEE924-4B63-857E-CB46-9871D60E3F57}"/>
              </a:ext>
            </a:extLst>
          </p:cNvPr>
          <p:cNvSpPr>
            <a:spLocks noGrp="1"/>
          </p:cNvSpPr>
          <p:nvPr>
            <p:ph idx="1"/>
            <p:custDataLst>
              <p:tags r:id="rId2"/>
            </p:custDataLst>
          </p:nvPr>
        </p:nvSpPr>
        <p:spPr>
          <a:xfrm>
            <a:off x="344837" y="684202"/>
            <a:ext cx="8623299" cy="3648074"/>
          </a:xfrm>
        </p:spPr>
        <p:txBody>
          <a:bodyPr/>
          <a:lstStyle/>
          <a:p>
            <a:r>
              <a:rPr lang="fr-CA" dirty="0">
                <a:solidFill>
                  <a:schemeClr val="accent1">
                    <a:lumMod val="50000"/>
                  </a:schemeClr>
                </a:solidFill>
              </a:rPr>
              <a:t>Pour les prochaines étapes, SAC continuera de se concentrer sur les programmes de préparation et d’atténuation :</a:t>
            </a:r>
          </a:p>
        </p:txBody>
      </p:sp>
      <p:graphicFrame>
        <p:nvGraphicFramePr>
          <p:cNvPr id="9" name="Diagram 8">
            <a:extLst>
              <a:ext uri="{FF2B5EF4-FFF2-40B4-BE49-F238E27FC236}">
                <a16:creationId xmlns:a16="http://schemas.microsoft.com/office/drawing/2014/main" id="{9C36C083-E58A-300C-2584-2DE8C5E32FC5}"/>
              </a:ext>
            </a:extLst>
          </p:cNvPr>
          <p:cNvGraphicFramePr/>
          <p:nvPr>
            <p:custDataLst>
              <p:tags r:id="rId3"/>
            </p:custDataLst>
            <p:extLst>
              <p:ext uri="{D42A27DB-BD31-4B8C-83A1-F6EECF244321}">
                <p14:modId xmlns:p14="http://schemas.microsoft.com/office/powerpoint/2010/main" val="2357470812"/>
              </p:ext>
            </p:extLst>
          </p:nvPr>
        </p:nvGraphicFramePr>
        <p:xfrm>
          <a:off x="175864" y="1215326"/>
          <a:ext cx="8802821" cy="3403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8238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AA92-D9CD-20AC-0C99-B6078299B142}"/>
              </a:ext>
            </a:extLst>
          </p:cNvPr>
          <p:cNvSpPr>
            <a:spLocks noGrp="1"/>
          </p:cNvSpPr>
          <p:nvPr>
            <p:ph type="title"/>
            <p:custDataLst>
              <p:tags r:id="rId1"/>
            </p:custDataLst>
          </p:nvPr>
        </p:nvSpPr>
        <p:spPr>
          <a:xfrm>
            <a:off x="378417" y="297873"/>
            <a:ext cx="7848600" cy="228600"/>
          </a:xfrm>
        </p:spPr>
        <p:txBody>
          <a:bodyPr/>
          <a:lstStyle/>
          <a:p>
            <a:r>
              <a:rPr lang="fr-CA" dirty="0">
                <a:solidFill>
                  <a:schemeClr val="accent1">
                    <a:lumMod val="50000"/>
                  </a:schemeClr>
                </a:solidFill>
              </a:rPr>
              <a:t>Programme de transformation</a:t>
            </a:r>
          </a:p>
        </p:txBody>
      </p:sp>
      <p:sp>
        <p:nvSpPr>
          <p:cNvPr id="3" name="Content Placeholder 2">
            <a:extLst>
              <a:ext uri="{FF2B5EF4-FFF2-40B4-BE49-F238E27FC236}">
                <a16:creationId xmlns:a16="http://schemas.microsoft.com/office/drawing/2014/main" id="{534D42F5-B317-443C-CF5D-D763681C47C0}"/>
              </a:ext>
            </a:extLst>
          </p:cNvPr>
          <p:cNvSpPr>
            <a:spLocks noGrp="1"/>
          </p:cNvSpPr>
          <p:nvPr>
            <p:ph idx="1"/>
            <p:custDataLst>
              <p:tags r:id="rId2"/>
            </p:custDataLst>
          </p:nvPr>
        </p:nvSpPr>
        <p:spPr>
          <a:xfrm>
            <a:off x="304800" y="742950"/>
            <a:ext cx="8610600" cy="3429000"/>
          </a:xfrm>
        </p:spPr>
        <p:txBody>
          <a:bodyPr/>
          <a:lstStyle/>
          <a:p>
            <a:r>
              <a:rPr lang="fr-CA" sz="1500" dirty="0">
                <a:solidFill>
                  <a:schemeClr val="accent1">
                    <a:lumMod val="50000"/>
                  </a:schemeClr>
                </a:solidFill>
              </a:rPr>
              <a:t>SAC apporte des changements à son approche en matière de gestion des urgences, en s’appuyant sur une collaboration avec ses partenaires des Premières Nations, les provinces, les territoires et d’autres ministères.</a:t>
            </a:r>
          </a:p>
          <a:p>
            <a:r>
              <a:rPr lang="fr-CA" sz="1500" dirty="0">
                <a:solidFill>
                  <a:schemeClr val="accent1">
                    <a:lumMod val="50000"/>
                  </a:schemeClr>
                </a:solidFill>
              </a:rPr>
              <a:t>Le programme de transformation tiendra également compte des recommandations de la vérificatrice générale et intégrera des initiatives prospectives en matière d’atténuation et de préparation.</a:t>
            </a:r>
          </a:p>
          <a:p>
            <a:r>
              <a:rPr lang="fr-CA" sz="1500" dirty="0">
                <a:solidFill>
                  <a:schemeClr val="accent1">
                    <a:lumMod val="50000"/>
                  </a:schemeClr>
                </a:solidFill>
              </a:rPr>
              <a:t>Dans le cadre de l’examen du Programme d’aide à la gestion des urgences, SAC met l’accent sur des initiatives et des programmes prospectifs qui aident les collectivités à se préparer aux situations d’urgence.</a:t>
            </a:r>
          </a:p>
          <a:p>
            <a:pPr lvl="1"/>
            <a:r>
              <a:rPr lang="fr-CA" sz="1500" dirty="0">
                <a:solidFill>
                  <a:schemeClr val="accent1">
                    <a:lumMod val="50000"/>
                  </a:schemeClr>
                </a:solidFill>
              </a:rPr>
              <a:t>Expansion du programme de coordonnateurs de la gestion des urgences.</a:t>
            </a:r>
          </a:p>
          <a:p>
            <a:pPr lvl="1"/>
            <a:r>
              <a:rPr lang="fr-CA" sz="1500" dirty="0">
                <a:solidFill>
                  <a:schemeClr val="accent1">
                    <a:lumMod val="50000"/>
                  </a:schemeClr>
                </a:solidFill>
              </a:rPr>
              <a:t>Paiements anticipés aux collectivités confrontées à des situations d’urgence.</a:t>
            </a:r>
          </a:p>
          <a:p>
            <a:pPr lvl="1"/>
            <a:r>
              <a:rPr lang="fr-CA" sz="1500" dirty="0">
                <a:solidFill>
                  <a:schemeClr val="accent1">
                    <a:lumMod val="50000"/>
                  </a:schemeClr>
                </a:solidFill>
              </a:rPr>
              <a:t>Négociations continues avec les Premières Nations, ainsi que les provinces et les territoires au sujet des accords multilatéraux de gestion des urgences.</a:t>
            </a:r>
          </a:p>
          <a:p>
            <a:endParaRPr lang="en-US" sz="1200" dirty="0">
              <a:solidFill>
                <a:schemeClr val="accent1">
                  <a:lumMod val="50000"/>
                </a:schemeClr>
              </a:solidFill>
            </a:endParaRPr>
          </a:p>
        </p:txBody>
      </p:sp>
    </p:spTree>
    <p:extLst>
      <p:ext uri="{BB962C8B-B14F-4D97-AF65-F5344CB8AC3E}">
        <p14:creationId xmlns:p14="http://schemas.microsoft.com/office/powerpoint/2010/main" val="1277700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860CF-0920-446D-45CB-3C8680E81B42}"/>
              </a:ext>
            </a:extLst>
          </p:cNvPr>
          <p:cNvSpPr>
            <a:spLocks noGrp="1"/>
          </p:cNvSpPr>
          <p:nvPr>
            <p:ph type="title"/>
            <p:custDataLst>
              <p:tags r:id="rId1"/>
            </p:custDataLst>
          </p:nvPr>
        </p:nvSpPr>
        <p:spPr/>
        <p:txBody>
          <a:bodyPr/>
          <a:lstStyle/>
          <a:p>
            <a:r>
              <a:rPr lang="fr-CA" dirty="0">
                <a:solidFill>
                  <a:schemeClr val="accent1">
                    <a:lumMod val="50000"/>
                  </a:schemeClr>
                </a:solidFill>
              </a:rPr>
              <a:t>Prochaines étapes</a:t>
            </a:r>
          </a:p>
        </p:txBody>
      </p:sp>
      <p:sp>
        <p:nvSpPr>
          <p:cNvPr id="3" name="Content Placeholder 2">
            <a:extLst>
              <a:ext uri="{FF2B5EF4-FFF2-40B4-BE49-F238E27FC236}">
                <a16:creationId xmlns:a16="http://schemas.microsoft.com/office/drawing/2014/main" id="{FCE2A127-54CC-680C-A66D-936801703417}"/>
              </a:ext>
            </a:extLst>
          </p:cNvPr>
          <p:cNvSpPr>
            <a:spLocks noGrp="1"/>
          </p:cNvSpPr>
          <p:nvPr>
            <p:ph idx="1"/>
            <p:custDataLst>
              <p:tags r:id="rId2"/>
            </p:custDataLst>
          </p:nvPr>
        </p:nvSpPr>
        <p:spPr>
          <a:xfrm>
            <a:off x="533400" y="835617"/>
            <a:ext cx="7772400" cy="3581400"/>
          </a:xfrm>
        </p:spPr>
        <p:txBody>
          <a:bodyPr/>
          <a:lstStyle/>
          <a:p>
            <a:pPr marL="0" indent="0">
              <a:buNone/>
            </a:pPr>
            <a:r>
              <a:rPr lang="fr-CA" sz="1600" dirty="0">
                <a:solidFill>
                  <a:schemeClr val="accent1">
                    <a:lumMod val="50000"/>
                  </a:schemeClr>
                </a:solidFill>
              </a:rPr>
              <a:t>Avec les Premières Nations menant la discussion, Services aux Autochtones Canada continuera d’aider les collectivités à se préparer aux situations d’urgence et à s’en rétablir :</a:t>
            </a:r>
          </a:p>
          <a:p>
            <a:r>
              <a:rPr lang="fr-CA" sz="1600" dirty="0">
                <a:solidFill>
                  <a:schemeClr val="accent1">
                    <a:lumMod val="50000"/>
                  </a:schemeClr>
                </a:solidFill>
              </a:rPr>
              <a:t>Mettre l’accent sur l’établissement de relations avec les partenaires des Premières Nations, afin de nous assurer que nous répondons à leurs besoins.</a:t>
            </a:r>
          </a:p>
          <a:p>
            <a:r>
              <a:rPr lang="fr-CA" sz="1600" dirty="0">
                <a:solidFill>
                  <a:schemeClr val="accent1">
                    <a:lumMod val="50000"/>
                  </a:schemeClr>
                </a:solidFill>
              </a:rPr>
              <a:t>Mettre l’accent sur les relations avec d’autres ministères, ainsi que les provinces et les territoires, pour déterminer et combler les lacunes du système de gestion des urgences et pour avancer afin de parvenir à des accords multilatéraux.</a:t>
            </a:r>
          </a:p>
          <a:p>
            <a:r>
              <a:rPr lang="fr-CA" sz="1600" dirty="0">
                <a:solidFill>
                  <a:schemeClr val="accent1">
                    <a:lumMod val="50000"/>
                  </a:schemeClr>
                </a:solidFill>
              </a:rPr>
              <a:t>Transformer le Programme d’aide à la gestion des urgences pour veiller à ce que les besoins des Premières Nations soient satisfaits, notamment en donnant suite aux recommandations contenues dans le rapport du Bureau du vérificateur général</a:t>
            </a:r>
            <a:r>
              <a:rPr lang="en-US" sz="1600" dirty="0">
                <a:solidFill>
                  <a:schemeClr val="accent1">
                    <a:lumMod val="50000"/>
                  </a:schemeClr>
                </a:solidFill>
              </a:rPr>
              <a:t>.</a:t>
            </a:r>
            <a:endParaRPr lang="en-US" sz="1600" dirty="0"/>
          </a:p>
        </p:txBody>
      </p:sp>
    </p:spTree>
    <p:extLst>
      <p:ext uri="{BB962C8B-B14F-4D97-AF65-F5344CB8AC3E}">
        <p14:creationId xmlns:p14="http://schemas.microsoft.com/office/powerpoint/2010/main" val="3258395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762000" y="1123950"/>
            <a:ext cx="7162800" cy="2774606"/>
          </a:xfrm>
          <a:prstGeom prst="rect">
            <a:avLst/>
          </a:prstGeom>
        </p:spPr>
        <p:txBody>
          <a:bodyPr wrap="square">
            <a:spAutoFit/>
          </a:bodyPr>
          <a:lstStyle/>
          <a:p>
            <a:pPr marL="285750" lvl="1" indent="-285750" defTabSz="600075">
              <a:spcAft>
                <a:spcPct val="15000"/>
              </a:spcAft>
              <a:buFont typeface="Wingdings" panose="05000000000000000000" pitchFamily="2" charset="2"/>
              <a:buChar char="v"/>
            </a:pPr>
            <a:r>
              <a:rPr lang="fr-CA" sz="1400" b="1" dirty="0">
                <a:solidFill>
                  <a:schemeClr val="accent1">
                    <a:lumMod val="50000"/>
                  </a:schemeClr>
                </a:solidFill>
                <a:latin typeface="+mn-lt"/>
              </a:rPr>
              <a:t>Donner un aperçu du rôle national de Services aux Autochtones Canada (SAC) en matière de gestion des urgences (GU) et décrire en détail le Programme d’aide à la gestion des urgences (PAGU) du Ministère.</a:t>
            </a:r>
            <a:br>
              <a:rPr lang="fr-CA" sz="1400" dirty="0">
                <a:solidFill>
                  <a:schemeClr val="accent1">
                    <a:lumMod val="50000"/>
                  </a:schemeClr>
                </a:solidFill>
                <a:latin typeface="+mn-lt"/>
              </a:rPr>
            </a:br>
            <a:endParaRPr lang="fr-CA" sz="1400" dirty="0">
              <a:solidFill>
                <a:schemeClr val="accent1">
                  <a:lumMod val="50000"/>
                </a:schemeClr>
              </a:solidFill>
              <a:latin typeface="+mn-lt"/>
            </a:endParaRPr>
          </a:p>
          <a:p>
            <a:pPr marL="285750" lvl="1" indent="-285750" defTabSz="600075">
              <a:spcAft>
                <a:spcPct val="15000"/>
              </a:spcAft>
              <a:buFont typeface="Wingdings" panose="05000000000000000000" pitchFamily="2" charset="2"/>
              <a:buChar char="v"/>
            </a:pPr>
            <a:r>
              <a:rPr lang="fr-CA" sz="1400" b="1" dirty="0">
                <a:solidFill>
                  <a:schemeClr val="accent1">
                    <a:lumMod val="50000"/>
                  </a:schemeClr>
                </a:solidFill>
                <a:latin typeface="+mn-lt"/>
              </a:rPr>
              <a:t>Déterminer les tendances et les pressions actuelles touchant le Programme d’aide à la gestion des urgences aux niveaux national et régional.</a:t>
            </a:r>
          </a:p>
          <a:p>
            <a:pPr marL="285750" lvl="1" indent="-285750" defTabSz="600075">
              <a:spcAft>
                <a:spcPct val="15000"/>
              </a:spcAft>
              <a:buFont typeface="Wingdings" panose="05000000000000000000" pitchFamily="2" charset="2"/>
              <a:buChar char="v"/>
            </a:pPr>
            <a:endParaRPr lang="fr-CA" sz="1400" b="1" dirty="0">
              <a:solidFill>
                <a:schemeClr val="accent1">
                  <a:lumMod val="50000"/>
                </a:schemeClr>
              </a:solidFill>
              <a:latin typeface="+mn-lt"/>
            </a:endParaRPr>
          </a:p>
          <a:p>
            <a:pPr marL="285750" lvl="1" indent="-285750" defTabSz="600075">
              <a:spcAft>
                <a:spcPct val="15000"/>
              </a:spcAft>
              <a:buFont typeface="Wingdings" panose="05000000000000000000" pitchFamily="2" charset="2"/>
              <a:buChar char="v"/>
            </a:pPr>
            <a:r>
              <a:rPr lang="fr-CA" sz="1400" b="1" dirty="0">
                <a:solidFill>
                  <a:schemeClr val="accent1">
                    <a:lumMod val="50000"/>
                  </a:schemeClr>
                </a:solidFill>
                <a:latin typeface="+mn-lt"/>
              </a:rPr>
              <a:t>Décrire les efforts déployés par le Ministère pour faire évoluer le Programme d’aide à la gestion des urgences, réagir au rapport de la vérificatrice générale et faire progresser les accords multilatéraux.</a:t>
            </a:r>
          </a:p>
          <a:p>
            <a:pPr marL="285750" lvl="1" indent="-285750" defTabSz="600075">
              <a:spcAft>
                <a:spcPct val="15000"/>
              </a:spcAft>
              <a:buFont typeface="Wingdings" panose="05000000000000000000" pitchFamily="2" charset="2"/>
              <a:buChar char="v"/>
            </a:pPr>
            <a:endParaRPr lang="fr-CA" sz="1400" dirty="0">
              <a:solidFill>
                <a:schemeClr val="accent1">
                  <a:lumMod val="50000"/>
                </a:schemeClr>
              </a:solidFill>
              <a:latin typeface="+mn-lt"/>
            </a:endParaRPr>
          </a:p>
          <a:p>
            <a:pPr marL="285750" lvl="1" indent="-285750" defTabSz="600075">
              <a:spcAft>
                <a:spcPct val="15000"/>
              </a:spcAft>
              <a:buFont typeface="Wingdings" panose="05000000000000000000" pitchFamily="2" charset="2"/>
              <a:buChar char="v"/>
            </a:pPr>
            <a:r>
              <a:rPr lang="fr-CA" sz="1400" b="1" dirty="0">
                <a:solidFill>
                  <a:schemeClr val="accent1">
                    <a:lumMod val="50000"/>
                  </a:schemeClr>
                </a:solidFill>
                <a:latin typeface="+mn-lt"/>
              </a:rPr>
              <a:t>Déterminer les défis et les pressions existants ainsi que les prochaines étapes critiques</a:t>
            </a:r>
            <a:r>
              <a:rPr lang="en-CA" sz="1400" b="1" dirty="0">
                <a:solidFill>
                  <a:schemeClr val="accent1">
                    <a:lumMod val="50000"/>
                  </a:schemeClr>
                </a:solidFill>
                <a:latin typeface="+mn-lt"/>
              </a:rPr>
              <a:t>.</a:t>
            </a:r>
            <a:endParaRPr lang="en-US" sz="1400" dirty="0">
              <a:solidFill>
                <a:schemeClr val="tx1">
                  <a:lumMod val="95000"/>
                  <a:lumOff val="5000"/>
                </a:schemeClr>
              </a:solidFill>
              <a:latin typeface="+mn-lt"/>
            </a:endParaRPr>
          </a:p>
        </p:txBody>
      </p:sp>
      <p:sp>
        <p:nvSpPr>
          <p:cNvPr id="5" name="Title 1"/>
          <p:cNvSpPr txBox="1">
            <a:spLocks/>
          </p:cNvSpPr>
          <p:nvPr>
            <p:custDataLst>
              <p:tags r:id="rId2"/>
            </p:custDataLst>
          </p:nvPr>
        </p:nvSpPr>
        <p:spPr bwMode="auto">
          <a:xfrm>
            <a:off x="419100" y="285750"/>
            <a:ext cx="78486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r>
              <a:rPr lang="fr-CA" sz="2000" kern="0" dirty="0">
                <a:solidFill>
                  <a:schemeClr val="accent1">
                    <a:lumMod val="50000"/>
                  </a:schemeClr>
                </a:solidFill>
              </a:rPr>
              <a:t>But</a:t>
            </a:r>
          </a:p>
        </p:txBody>
      </p:sp>
    </p:spTree>
    <p:extLst>
      <p:ext uri="{BB962C8B-B14F-4D97-AF65-F5344CB8AC3E}">
        <p14:creationId xmlns:p14="http://schemas.microsoft.com/office/powerpoint/2010/main" val="3348558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custDataLst>
              <p:tags r:id="rId1"/>
            </p:custDataLst>
          </p:nvPr>
        </p:nvSpPr>
        <p:spPr bwMode="auto">
          <a:xfrm>
            <a:off x="3124202" y="1354863"/>
            <a:ext cx="5638798" cy="1756122"/>
          </a:xfrm>
          <a:prstGeom prst="rect">
            <a:avLst/>
          </a:prstGeom>
          <a:ln>
            <a:solidFill>
              <a:srgbClr val="BD896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bodyPr>
          <a:lstStyle/>
          <a:p>
            <a:pPr marL="190500" marR="0" lvl="0" indent="-190500" algn="l"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800" b="0" i="0" u="none" strike="noStrike" kern="1200" cap="none" spc="0" normalizeH="0" baseline="0" noProof="0" dirty="0">
              <a:ln>
                <a:noFill/>
              </a:ln>
              <a:solidFill>
                <a:prstClr val="black"/>
              </a:solidFill>
              <a:effectLst/>
              <a:uLnTx/>
              <a:uFillTx/>
              <a:latin typeface="Verdana" pitchFamily="34" charset="0"/>
              <a:ea typeface="+mn-ea"/>
              <a:cs typeface="+mn-cs"/>
            </a:endParaRPr>
          </a:p>
        </p:txBody>
      </p:sp>
      <p:sp>
        <p:nvSpPr>
          <p:cNvPr id="12" name="Rectangle 11"/>
          <p:cNvSpPr/>
          <p:nvPr>
            <p:custDataLst>
              <p:tags r:id="rId2"/>
            </p:custDataLst>
          </p:nvPr>
        </p:nvSpPr>
        <p:spPr bwMode="auto">
          <a:xfrm>
            <a:off x="457200" y="1354862"/>
            <a:ext cx="2590800" cy="1756121"/>
          </a:xfrm>
          <a:prstGeom prst="rect">
            <a:avLst/>
          </a:prstGeom>
          <a:noFill/>
          <a:ln>
            <a:solidFill>
              <a:srgbClr val="E2902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0" rIns="0" bIns="0" numCol="1" rtlCol="0" anchor="t" anchorCtr="0" compatLnSpc="1">
            <a:prstTxWarp prst="textNoShape">
              <a:avLst/>
            </a:prstTxWarp>
          </a:bodyPr>
          <a:lstStyle/>
          <a:p>
            <a:pPr marL="190500" marR="0" lvl="0" indent="-190500" algn="l"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800" b="0" i="0" u="none" strike="noStrike" kern="1200" cap="none" spc="0" normalizeH="0" baseline="0" noProof="0" dirty="0">
              <a:ln>
                <a:noFill/>
              </a:ln>
              <a:solidFill>
                <a:srgbClr val="E29022"/>
              </a:solidFill>
              <a:effectLst/>
              <a:uLnTx/>
              <a:uFillTx/>
              <a:latin typeface="Verdana" pitchFamily="34" charset="0"/>
              <a:ea typeface="+mn-ea"/>
              <a:cs typeface="+mn-cs"/>
            </a:endParaRPr>
          </a:p>
        </p:txBody>
      </p:sp>
      <p:sp>
        <p:nvSpPr>
          <p:cNvPr id="2" name="Title 1"/>
          <p:cNvSpPr>
            <a:spLocks noGrp="1"/>
          </p:cNvSpPr>
          <p:nvPr>
            <p:ph type="title"/>
            <p:custDataLst>
              <p:tags r:id="rId3"/>
            </p:custDataLst>
          </p:nvPr>
        </p:nvSpPr>
        <p:spPr>
          <a:xfrm>
            <a:off x="381000" y="350106"/>
            <a:ext cx="7848600" cy="228600"/>
          </a:xfrm>
        </p:spPr>
        <p:txBody>
          <a:bodyPr/>
          <a:lstStyle/>
          <a:p>
            <a:r>
              <a:rPr lang="fr-CA" sz="2000" dirty="0">
                <a:solidFill>
                  <a:schemeClr val="accent1">
                    <a:lumMod val="50000"/>
                  </a:schemeClr>
                </a:solidFill>
              </a:rPr>
              <a:t>Rôle national de SAC en matière de gestion des urgences</a:t>
            </a:r>
          </a:p>
        </p:txBody>
      </p:sp>
      <p:sp>
        <p:nvSpPr>
          <p:cNvPr id="6" name="TextBox 5">
            <a:extLst>
              <a:ext uri="{FF2B5EF4-FFF2-40B4-BE49-F238E27FC236}">
                <a16:creationId xmlns:a16="http://schemas.microsoft.com/office/drawing/2014/main" id="{DCF13468-8E35-4BD8-B7AB-ECAC90F34D49}"/>
              </a:ext>
            </a:extLst>
          </p:cNvPr>
          <p:cNvSpPr txBox="1"/>
          <p:nvPr>
            <p:custDataLst>
              <p:tags r:id="rId4"/>
            </p:custDataLst>
          </p:nvPr>
        </p:nvSpPr>
        <p:spPr>
          <a:xfrm>
            <a:off x="3200402" y="1467644"/>
            <a:ext cx="5410198" cy="1623778"/>
          </a:xfrm>
          <a:prstGeom prst="rect">
            <a:avLst/>
          </a:prstGeom>
          <a:noFill/>
        </p:spPr>
        <p:txBody>
          <a:bodyPr wrap="square" lIns="0" rIns="0" rtlCol="0" anchor="b">
            <a:spAutoFit/>
          </a:bodyPr>
          <a:lstStyle/>
          <a:p>
            <a:pPr>
              <a:defRPr/>
            </a:pPr>
            <a:r>
              <a:rPr kumimoji="0" lang="fr-CA" sz="800" b="1" i="0" u="none" strike="noStrike" kern="1200" cap="none" spc="0" normalizeH="0" baseline="0" noProof="1">
                <a:ln>
                  <a:noFill/>
                </a:ln>
                <a:solidFill>
                  <a:srgbClr val="BD8962"/>
                </a:solidFill>
                <a:effectLst/>
                <a:uLnTx/>
                <a:uFillTx/>
                <a:latin typeface="Arial" panose="020B0604020202020204"/>
              </a:rPr>
              <a:t>Direction générale de la santé des Premières Nations et des Inuits </a:t>
            </a:r>
            <a:r>
              <a:rPr kumimoji="0" lang="fr-CA" sz="800" b="1" i="0" u="none" strike="noStrike" kern="1200" cap="none" spc="0" normalizeH="0" noProof="1">
                <a:ln>
                  <a:noFill/>
                </a:ln>
                <a:solidFill>
                  <a:srgbClr val="BD8962"/>
                </a:solidFill>
                <a:effectLst/>
                <a:uLnTx/>
                <a:uFillTx/>
                <a:latin typeface="Arial" panose="020B0604020202020204"/>
              </a:rPr>
              <a:t>: </a:t>
            </a:r>
            <a:r>
              <a:rPr kumimoji="0" lang="fr-CA" sz="800" i="0" u="none" strike="noStrike" kern="1200" cap="none" spc="0" normalizeH="0" noProof="1">
                <a:ln>
                  <a:noFill/>
                </a:ln>
                <a:solidFill>
                  <a:schemeClr val="accent1">
                    <a:lumMod val="50000"/>
                  </a:schemeClr>
                </a:solidFill>
                <a:effectLst/>
                <a:uLnTx/>
                <a:uFillTx/>
                <a:latin typeface="Arial" panose="020B0604020202020204"/>
              </a:rPr>
              <a:t>la gestion des urgences en santé fournit un soutien financier pour la préparation aux urgences sanitaires, le renforcement des capacités et la mobilisation des connaissances</a:t>
            </a:r>
            <a:r>
              <a:rPr lang="fr-CA" sz="800" dirty="0">
                <a:solidFill>
                  <a:schemeClr val="accent1">
                    <a:lumMod val="50000"/>
                  </a:schemeClr>
                </a:solidFill>
                <a:latin typeface="Arial" panose="020B0604020202020204"/>
              </a:rPr>
              <a:t>. </a:t>
            </a:r>
          </a:p>
          <a:p>
            <a:pPr>
              <a:spcAft>
                <a:spcPts val="0"/>
              </a:spcAft>
              <a:defRPr/>
            </a:pPr>
            <a:r>
              <a:rPr lang="fr-CA" sz="800" b="1" dirty="0">
                <a:solidFill>
                  <a:srgbClr val="BD8962"/>
                </a:solidFill>
                <a:latin typeface="Arial" panose="020B0604020202020204"/>
              </a:rPr>
              <a:t>Fonds de soutien aux communautés autochtones (éliminé progressivement) : </a:t>
            </a:r>
            <a:r>
              <a:rPr lang="fr-CA" sz="800" dirty="0">
                <a:solidFill>
                  <a:schemeClr val="accent1">
                    <a:lumMod val="50000"/>
                  </a:schemeClr>
                </a:solidFill>
                <a:latin typeface="Arial" panose="020B0604020202020204"/>
              </a:rPr>
              <a:t>la méthode de financement à </a:t>
            </a:r>
          </a:p>
          <a:p>
            <a:pPr>
              <a:spcAft>
                <a:spcPts val="0"/>
              </a:spcAft>
              <a:defRPr/>
            </a:pPr>
            <a:r>
              <a:rPr lang="fr-CA" sz="800" dirty="0">
                <a:solidFill>
                  <a:schemeClr val="accent1">
                    <a:lumMod val="50000"/>
                  </a:schemeClr>
                </a:solidFill>
                <a:latin typeface="Arial" panose="020B0604020202020204"/>
              </a:rPr>
              <a:t>« guichet unique » qui a fourni plus de 1,8 milliard de dollars aux dirigeants et aux organisations autochtones pour prévenir la COVID-19, s’y préparer et y réagir</a:t>
            </a:r>
            <a:r>
              <a:rPr lang="fr-CA" sz="800" dirty="0">
                <a:solidFill>
                  <a:prstClr val="black"/>
                </a:solidFill>
                <a:latin typeface="Arial" panose="020B0604020202020204"/>
              </a:rPr>
              <a:t>.</a:t>
            </a:r>
          </a:p>
          <a:p>
            <a:pPr>
              <a:spcAft>
                <a:spcPts val="0"/>
              </a:spcAft>
              <a:defRPr/>
            </a:pPr>
            <a:endParaRPr lang="fr-CA" sz="800" dirty="0">
              <a:solidFill>
                <a:prstClr val="black"/>
              </a:solidFill>
              <a:latin typeface="Arial" panose="020B0604020202020204"/>
            </a:endParaRPr>
          </a:p>
          <a:p>
            <a:pPr>
              <a:defRPr/>
            </a:pPr>
            <a:r>
              <a:rPr lang="fr-CA" sz="800" b="1" noProof="1">
                <a:solidFill>
                  <a:srgbClr val="BD8962"/>
                </a:solidFill>
                <a:latin typeface="Arial" panose="020B0604020202020204"/>
              </a:rPr>
              <a:t>Fonds d’infrastructure des Premières Nations (FIPN) : </a:t>
            </a:r>
            <a:r>
              <a:rPr lang="fr-CA" sz="800" noProof="1">
                <a:solidFill>
                  <a:schemeClr val="accent1">
                    <a:lumMod val="50000"/>
                  </a:schemeClr>
                </a:solidFill>
                <a:latin typeface="Arial" panose="020B0604020202020204"/>
              </a:rPr>
              <a:t>des investissements stratégiques dans les infrastructures essentielles et permanentes appuient les collectivités dans les réserves en modifiant les dangers et en rendant la conception et la construction des biens plus résilientes.</a:t>
            </a:r>
          </a:p>
          <a:p>
            <a:pPr>
              <a:defRPr/>
            </a:pPr>
            <a:r>
              <a:rPr lang="fr-CA" sz="800" b="1" noProof="1">
                <a:solidFill>
                  <a:srgbClr val="BD8962"/>
                </a:solidFill>
                <a:latin typeface="Arial" panose="020B0604020202020204"/>
              </a:rPr>
              <a:t>Protection contre les incendies de structures : </a:t>
            </a:r>
            <a:r>
              <a:rPr lang="fr-CA" sz="800" noProof="1">
                <a:solidFill>
                  <a:schemeClr val="accent1">
                    <a:lumMod val="50000"/>
                  </a:schemeClr>
                </a:solidFill>
                <a:latin typeface="Arial" panose="020B0604020202020204"/>
              </a:rPr>
              <a:t>le financement des immobilisations de base accordé aux collectivités dans les réserves, qui peut être utilisé pour les services de protection contre les incendies </a:t>
            </a:r>
            <a:r>
              <a:rPr lang="en-US" sz="800" noProof="1">
                <a:solidFill>
                  <a:schemeClr val="accent1">
                    <a:lumMod val="50000"/>
                  </a:schemeClr>
                </a:solidFill>
                <a:latin typeface="Arial" panose="020B0604020202020204"/>
              </a:rPr>
              <a:t>ainsi que pour       l’assurance-incendie.</a:t>
            </a:r>
            <a:endParaRPr lang="en-US" sz="800" b="1" noProof="1">
              <a:solidFill>
                <a:schemeClr val="accent1">
                  <a:lumMod val="50000"/>
                </a:schemeClr>
              </a:solidFill>
              <a:latin typeface="Arial" panose="020B0604020202020204"/>
            </a:endParaRPr>
          </a:p>
        </p:txBody>
      </p:sp>
      <p:sp>
        <p:nvSpPr>
          <p:cNvPr id="8" name="TextBox 7">
            <a:extLst>
              <a:ext uri="{FF2B5EF4-FFF2-40B4-BE49-F238E27FC236}">
                <a16:creationId xmlns:a16="http://schemas.microsoft.com/office/drawing/2014/main" id="{EACE00C0-CF07-423F-B86D-BD5D6A95B6F9}"/>
              </a:ext>
            </a:extLst>
          </p:cNvPr>
          <p:cNvSpPr txBox="1"/>
          <p:nvPr>
            <p:custDataLst>
              <p:tags r:id="rId5"/>
            </p:custDataLst>
          </p:nvPr>
        </p:nvSpPr>
        <p:spPr>
          <a:xfrm>
            <a:off x="596492" y="1408067"/>
            <a:ext cx="2375310" cy="397032"/>
          </a:xfrm>
          <a:prstGeom prst="rect">
            <a:avLst/>
          </a:prstGeom>
          <a:noFill/>
        </p:spPr>
        <p:txBody>
          <a:bodyPr wrap="square" lIns="0" rIns="0" rtlCol="0" anchor="b">
            <a:spAutoFit/>
          </a:bodyPr>
          <a:lstStyle/>
          <a:p>
            <a:pPr marL="0" marR="0" lvl="0" indent="0" algn="l" defTabSz="914400" rtl="0" eaLnBrk="1" fontAlgn="base" latinLnBrk="0" hangingPunct="1">
              <a:lnSpc>
                <a:spcPct val="90000"/>
              </a:lnSpc>
              <a:spcBef>
                <a:spcPct val="0"/>
              </a:spcBef>
              <a:spcAft>
                <a:spcPct val="37000"/>
              </a:spcAft>
              <a:buClrTx/>
              <a:buSzTx/>
              <a:buFontTx/>
              <a:buNone/>
              <a:tabLst/>
              <a:defRPr/>
            </a:pPr>
            <a:r>
              <a:rPr kumimoji="0" lang="fr-CA" sz="1100" b="1" i="0" u="none" strike="noStrike" kern="1200" cap="none" spc="0" normalizeH="0" baseline="0" noProof="1">
                <a:ln>
                  <a:noFill/>
                </a:ln>
                <a:solidFill>
                  <a:srgbClr val="E29022"/>
                </a:solidFill>
                <a:effectLst/>
                <a:uLnTx/>
                <a:uFillTx/>
                <a:latin typeface="Arial" panose="020B0604020202020204"/>
                <a:ea typeface="+mn-ea"/>
                <a:cs typeface="+mn-cs"/>
              </a:rPr>
              <a:t>PROGRAMME D’AIDE À LA GESTION DES URGENCES</a:t>
            </a:r>
          </a:p>
        </p:txBody>
      </p:sp>
      <p:sp>
        <p:nvSpPr>
          <p:cNvPr id="9" name="TextBox 8">
            <a:extLst>
              <a:ext uri="{FF2B5EF4-FFF2-40B4-BE49-F238E27FC236}">
                <a16:creationId xmlns:a16="http://schemas.microsoft.com/office/drawing/2014/main" id="{1BA636A1-8539-4ABE-9035-BD1E5B0C4E1D}"/>
              </a:ext>
            </a:extLst>
          </p:cNvPr>
          <p:cNvSpPr txBox="1"/>
          <p:nvPr>
            <p:custDataLst>
              <p:tags r:id="rId6"/>
            </p:custDataLst>
          </p:nvPr>
        </p:nvSpPr>
        <p:spPr>
          <a:xfrm>
            <a:off x="609601" y="1770754"/>
            <a:ext cx="2362200" cy="1338828"/>
          </a:xfrm>
          <a:prstGeom prst="rect">
            <a:avLst/>
          </a:prstGeom>
          <a:noFill/>
        </p:spPr>
        <p:txBody>
          <a:bodyPr wrap="square" lIns="0" rIns="0" rtlCol="0" anchor="t">
            <a:spAutoFit/>
          </a:bodyPr>
          <a:lstStyle/>
          <a:p>
            <a:pPr marL="0" marR="0" lvl="0" indent="0" algn="l" defTabSz="914400" rtl="0" eaLnBrk="1" fontAlgn="base" latinLnBrk="0" hangingPunct="1">
              <a:lnSpc>
                <a:spcPct val="90000"/>
              </a:lnSpc>
              <a:spcBef>
                <a:spcPct val="0"/>
              </a:spcBef>
              <a:spcAft>
                <a:spcPct val="37000"/>
              </a:spcAft>
              <a:buClrTx/>
              <a:buSzTx/>
              <a:buFontTx/>
              <a:buNone/>
              <a:tabLst/>
              <a:defRPr/>
            </a:pPr>
            <a:r>
              <a:rPr lang="fr-CA" sz="1000" dirty="0">
                <a:solidFill>
                  <a:schemeClr val="accent1">
                    <a:lumMod val="50000"/>
                  </a:schemeClr>
                </a:solidFill>
                <a:latin typeface="Arial" panose="020B0604020202020204"/>
              </a:rPr>
              <a:t>Le PAGU aide les collectivités des réserves à obtenir des services d’aide en cas d’urgence, y compris des services de gestion des urgences en santé</a:t>
            </a:r>
            <a:r>
              <a:rPr kumimoji="0" lang="fr-CA" sz="1000" b="0"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 Le programme fournit également</a:t>
            </a:r>
            <a:r>
              <a:rPr kumimoji="0" lang="fr-CA" sz="1000" b="0" i="0" u="none" strike="noStrike" kern="1200" cap="none" spc="0" normalizeH="0" noProof="0" dirty="0">
                <a:ln>
                  <a:noFill/>
                </a:ln>
                <a:solidFill>
                  <a:schemeClr val="accent1">
                    <a:lumMod val="50000"/>
                  </a:schemeClr>
                </a:solidFill>
                <a:effectLst/>
                <a:uLnTx/>
                <a:uFillTx/>
                <a:latin typeface="Arial" panose="020B0604020202020204"/>
                <a:ea typeface="+mn-ea"/>
                <a:cs typeface="+mn-cs"/>
              </a:rPr>
              <a:t> du financement aux provinces, aux territoires et aux organisations non gouvernementales pour soutenir la gestion des urgences dans les réserves</a:t>
            </a:r>
            <a:r>
              <a:rPr lang="en-US" sz="1000" dirty="0">
                <a:solidFill>
                  <a:schemeClr val="accent1">
                    <a:lumMod val="50000"/>
                  </a:schemeClr>
                </a:solidFill>
                <a:latin typeface="Arial" panose="020B0604020202020204"/>
              </a:rPr>
              <a:t>.</a:t>
            </a:r>
            <a:endParaRPr kumimoji="0" lang="en-US" sz="1000" b="0" i="0" u="none" strike="noStrike" kern="1200" cap="none" spc="0" normalizeH="0" baseline="0" noProof="0" dirty="0">
              <a:ln>
                <a:noFill/>
              </a:ln>
              <a:solidFill>
                <a:schemeClr val="accent1">
                  <a:lumMod val="50000"/>
                </a:schemeClr>
              </a:solidFill>
              <a:effectLst/>
              <a:uLnTx/>
              <a:uFillTx/>
              <a:latin typeface="Arial" panose="020B0604020202020204"/>
            </a:endParaRPr>
          </a:p>
        </p:txBody>
      </p:sp>
      <p:sp>
        <p:nvSpPr>
          <p:cNvPr id="26" name="Rectangle 25"/>
          <p:cNvSpPr/>
          <p:nvPr>
            <p:custDataLst>
              <p:tags r:id="rId7"/>
            </p:custDataLst>
          </p:nvPr>
        </p:nvSpPr>
        <p:spPr>
          <a:xfrm>
            <a:off x="303500" y="705752"/>
            <a:ext cx="8688100" cy="590931"/>
          </a:xfrm>
          <a:prstGeom prst="rect">
            <a:avLst/>
          </a:prstGeom>
        </p:spPr>
        <p:txBody>
          <a:bodyPr wrap="square">
            <a:spAutoFit/>
          </a:bodyPr>
          <a:lstStyle/>
          <a:p>
            <a:r>
              <a:rPr lang="fr-CA" sz="1200" dirty="0">
                <a:solidFill>
                  <a:schemeClr val="accent1">
                    <a:lumMod val="50000"/>
                  </a:schemeClr>
                </a:solidFill>
                <a:latin typeface="+mn-lt"/>
              </a:rPr>
              <a:t>Le Ministère fournit un financement direct aux collectivités des Premières Nations par l’intermédiaire du Programme d’aide à la gestion des urgences afin qu’elles puissent renforcer leur résilience, se préparer aux catastrophes naturelles et y réagir selon les quatre piliers de la gestion des urgences : atténuation, préparation, intervention et rétablissement</a:t>
            </a:r>
            <a:r>
              <a:rPr lang="en-US" sz="1200" dirty="0">
                <a:solidFill>
                  <a:schemeClr val="accent1">
                    <a:lumMod val="50000"/>
                  </a:schemeClr>
                </a:solidFill>
                <a:latin typeface="+mn-lt"/>
              </a:rPr>
              <a:t>.</a:t>
            </a:r>
          </a:p>
        </p:txBody>
      </p:sp>
      <p:sp>
        <p:nvSpPr>
          <p:cNvPr id="27" name="TextBox 26">
            <a:extLst>
              <a:ext uri="{FF2B5EF4-FFF2-40B4-BE49-F238E27FC236}">
                <a16:creationId xmlns:a16="http://schemas.microsoft.com/office/drawing/2014/main" id="{DCF13468-8E35-4BD8-B7AB-ECAC90F34D49}"/>
              </a:ext>
            </a:extLst>
          </p:cNvPr>
          <p:cNvSpPr txBox="1"/>
          <p:nvPr>
            <p:custDataLst>
              <p:tags r:id="rId8"/>
            </p:custDataLst>
          </p:nvPr>
        </p:nvSpPr>
        <p:spPr>
          <a:xfrm>
            <a:off x="3187292" y="1352550"/>
            <a:ext cx="5575707" cy="216982"/>
          </a:xfrm>
          <a:prstGeom prst="rect">
            <a:avLst/>
          </a:prstGeom>
          <a:noFill/>
        </p:spPr>
        <p:txBody>
          <a:bodyPr wrap="square" lIns="0" rIns="0" rtlCol="0" anchor="b">
            <a:spAutoFit/>
          </a:bodyPr>
          <a:lstStyle/>
          <a:p>
            <a:pPr marL="0" marR="0" lvl="0" indent="0" algn="l" defTabSz="914400" rtl="0" eaLnBrk="1" fontAlgn="base" latinLnBrk="0" hangingPunct="1">
              <a:lnSpc>
                <a:spcPct val="90000"/>
              </a:lnSpc>
              <a:spcBef>
                <a:spcPct val="0"/>
              </a:spcBef>
              <a:spcAft>
                <a:spcPct val="37000"/>
              </a:spcAft>
              <a:buClrTx/>
              <a:buSzTx/>
              <a:buFontTx/>
              <a:buNone/>
              <a:tabLst/>
              <a:defRPr/>
            </a:pPr>
            <a:r>
              <a:rPr lang="fr-CA" sz="900" b="1" noProof="1">
                <a:solidFill>
                  <a:srgbClr val="BD8962"/>
                </a:solidFill>
                <a:latin typeface="Arial" panose="020B0604020202020204"/>
              </a:rPr>
              <a:t>PROGRAMMES PARTENAIRES DE SAC EN GESTION DES URGENCES </a:t>
            </a:r>
            <a:r>
              <a:rPr kumimoji="0" lang="fr-CA" sz="900" b="1" i="0" u="none" strike="noStrike" kern="1200" cap="none" spc="0" normalizeH="0" baseline="0" noProof="1">
                <a:ln>
                  <a:noFill/>
                </a:ln>
                <a:solidFill>
                  <a:srgbClr val="BD8962"/>
                </a:solidFill>
                <a:effectLst/>
                <a:uLnTx/>
                <a:uFillTx/>
                <a:latin typeface="Arial" panose="020B0604020202020204"/>
                <a:ea typeface="+mn-ea"/>
                <a:cs typeface="+mn-cs"/>
              </a:rPr>
              <a:t>:</a:t>
            </a:r>
          </a:p>
        </p:txBody>
      </p:sp>
      <p:sp>
        <p:nvSpPr>
          <p:cNvPr id="31" name="Rectangle 89"/>
          <p:cNvSpPr>
            <a:spLocks noChangeAspect="1"/>
          </p:cNvSpPr>
          <p:nvPr>
            <p:custDataLst>
              <p:tags r:id="rId9"/>
            </p:custDataLst>
          </p:nvPr>
        </p:nvSpPr>
        <p:spPr bwMode="auto">
          <a:xfrm>
            <a:off x="508267" y="3271159"/>
            <a:ext cx="32320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5613">
              <a:spcBef>
                <a:spcPct val="35000"/>
              </a:spcBef>
              <a:buClr>
                <a:srgbClr val="B91F0F"/>
              </a:buClr>
              <a:buSzPct val="85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1pPr>
            <a:lvl2pPr marL="742950" indent="-285750" defTabSz="455613">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defTabSz="455613">
              <a:spcBef>
                <a:spcPct val="35000"/>
              </a:spcBef>
              <a:buClr>
                <a:srgbClr val="B91F0F"/>
              </a:buClr>
              <a:buSzPct val="7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defTabSz="455613">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defTabSz="455613">
              <a:spcBef>
                <a:spcPct val="20000"/>
              </a:spcBef>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ctr" defTabSz="455613" eaLnBrk="0" fontAlgn="auto" latinLnBrk="0" hangingPunct="0">
              <a:lnSpc>
                <a:spcPct val="100000"/>
              </a:lnSpc>
              <a:spcBef>
                <a:spcPct val="0"/>
              </a:spcBef>
              <a:spcAft>
                <a:spcPct val="0"/>
              </a:spcAft>
              <a:buClrTx/>
              <a:buSzTx/>
              <a:buFontTx/>
              <a:buNone/>
              <a:tabLst/>
              <a:defRPr/>
            </a:pPr>
            <a:r>
              <a:rPr lang="en-CA" altLang="en-US" sz="1200" b="1" kern="0" dirty="0">
                <a:solidFill>
                  <a:srgbClr val="FFFFFF"/>
                </a:solidFill>
              </a:rPr>
              <a:t>Minister of Emergency preparedness</a:t>
            </a:r>
            <a:endParaRPr kumimoji="0" lang="en-CA" altLang="en-US" sz="12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 name="Rectangle 15"/>
          <p:cNvSpPr>
            <a:spLocks noChangeArrowheads="1"/>
          </p:cNvSpPr>
          <p:nvPr>
            <p:custDataLst>
              <p:tags r:id="rId10"/>
            </p:custDataLst>
          </p:nvPr>
        </p:nvSpPr>
        <p:spPr bwMode="auto">
          <a:xfrm>
            <a:off x="485638" y="3726007"/>
            <a:ext cx="3333599"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B91F0F"/>
              </a:buClr>
              <a:buSzPct val="85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1pPr>
            <a:lvl2pPr marL="742950" indent="-285750">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35000"/>
              </a:spcBef>
              <a:buClr>
                <a:srgbClr val="B91F0F"/>
              </a:buClr>
              <a:buSzPct val="7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buNone/>
            </a:pPr>
            <a:br>
              <a:rPr lang="en-US" sz="1050" dirty="0"/>
            </a:br>
            <a:endParaRPr kumimoji="0" lang="en-US" altLang="en-US" sz="105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8" name="Rectangle 37"/>
          <p:cNvSpPr>
            <a:spLocks noChangeAspect="1"/>
          </p:cNvSpPr>
          <p:nvPr>
            <p:custDataLst>
              <p:tags r:id="rId11"/>
            </p:custDataLst>
          </p:nvPr>
        </p:nvSpPr>
        <p:spPr bwMode="auto">
          <a:xfrm>
            <a:off x="1104900" y="3195270"/>
            <a:ext cx="6781800" cy="913919"/>
          </a:xfrm>
          <a:prstGeom prst="rect">
            <a:avLst/>
          </a:prstGeom>
          <a:solidFill>
            <a:srgbClr val="FFFFFF"/>
          </a:solidFill>
          <a:ln w="28575" cap="flat" cmpd="sng" algn="ctr">
            <a:solidFill>
              <a:srgbClr val="5F7DAD"/>
            </a:solidFill>
            <a:prstDash val="solid"/>
          </a:ln>
          <a:effectLst/>
        </p:spPr>
        <p:txBody>
          <a:bodyPr/>
          <a:lstStyle/>
          <a:p>
            <a:pPr marL="0" marR="0" lvl="0" indent="0" algn="ctr" defTabSz="342580" eaLnBrk="0" fontAlgn="auto" latinLnBrk="0" hangingPunct="0">
              <a:lnSpc>
                <a:spcPct val="100000"/>
              </a:lnSpc>
              <a:spcBef>
                <a:spcPts val="0"/>
              </a:spcBef>
              <a:spcAft>
                <a:spcPct val="0"/>
              </a:spcAft>
              <a:buClrTx/>
              <a:buSzTx/>
              <a:buFontTx/>
              <a:buNone/>
              <a:tabLst/>
              <a:defRPr/>
            </a:pPr>
            <a:endParaRPr kumimoji="0" lang="en-CA" sz="600" b="1" i="0" u="none" strike="noStrike" kern="0" cap="none" spc="0" normalizeH="0" baseline="0" noProof="0" dirty="0">
              <a:ln>
                <a:noFill/>
              </a:ln>
              <a:solidFill>
                <a:srgbClr val="000000"/>
              </a:solidFill>
              <a:effectLst/>
              <a:uLnTx/>
              <a:uFillTx/>
              <a:latin typeface="Calibri" panose="020F0502020204030204"/>
              <a:ea typeface="+mn-ea"/>
              <a:cs typeface="Arial"/>
            </a:endParaRPr>
          </a:p>
        </p:txBody>
      </p:sp>
      <p:sp>
        <p:nvSpPr>
          <p:cNvPr id="39" name="Rectangle 89"/>
          <p:cNvSpPr>
            <a:spLocks noChangeAspect="1"/>
          </p:cNvSpPr>
          <p:nvPr>
            <p:custDataLst>
              <p:tags r:id="rId12"/>
            </p:custDataLst>
          </p:nvPr>
        </p:nvSpPr>
        <p:spPr bwMode="auto">
          <a:xfrm>
            <a:off x="2209218" y="3197733"/>
            <a:ext cx="45731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5613">
              <a:spcBef>
                <a:spcPct val="35000"/>
              </a:spcBef>
              <a:buClr>
                <a:srgbClr val="B91F0F"/>
              </a:buClr>
              <a:buSzPct val="85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1pPr>
            <a:lvl2pPr marL="742950" indent="-285750" defTabSz="455613">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defTabSz="455613">
              <a:spcBef>
                <a:spcPct val="35000"/>
              </a:spcBef>
              <a:buClr>
                <a:srgbClr val="B91F0F"/>
              </a:buClr>
              <a:buSzPct val="7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defTabSz="455613">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defTabSz="455613">
              <a:spcBef>
                <a:spcPct val="20000"/>
              </a:spcBef>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ctr" defTabSz="455613" eaLnBrk="0" fontAlgn="auto" latinLnBrk="0" hangingPunct="0">
              <a:lnSpc>
                <a:spcPct val="100000"/>
              </a:lnSpc>
              <a:spcBef>
                <a:spcPct val="0"/>
              </a:spcBef>
              <a:spcAft>
                <a:spcPct val="0"/>
              </a:spcAft>
              <a:buClrTx/>
              <a:buSzTx/>
              <a:buFontTx/>
              <a:buNone/>
              <a:tabLst/>
              <a:defRPr/>
            </a:pPr>
            <a:r>
              <a:rPr lang="fr-CA" altLang="en-US" sz="1100" b="1" kern="0" dirty="0">
                <a:solidFill>
                  <a:schemeClr val="accent1">
                    <a:lumMod val="50000"/>
                  </a:schemeClr>
                </a:solidFill>
              </a:rPr>
              <a:t>GESTION DES URGENCES : UNE RESPONSABILITÉ PARTAGÉE</a:t>
            </a:r>
            <a:endParaRPr kumimoji="0" lang="fr-CA" altLang="en-US" sz="11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0" name="Rectangle 15"/>
          <p:cNvSpPr>
            <a:spLocks noChangeArrowheads="1"/>
          </p:cNvSpPr>
          <p:nvPr>
            <p:custDataLst>
              <p:tags r:id="rId13"/>
            </p:custDataLst>
          </p:nvPr>
        </p:nvSpPr>
        <p:spPr bwMode="auto">
          <a:xfrm>
            <a:off x="1108775" y="3370102"/>
            <a:ext cx="670559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B91F0F"/>
              </a:buClr>
              <a:buSzPct val="85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1pPr>
            <a:lvl2pPr marL="742950" indent="-285750">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35000"/>
              </a:spcBef>
              <a:buClr>
                <a:srgbClr val="B91F0F"/>
              </a:buClr>
              <a:buSzPct val="7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defTabSz="914400" eaLnBrk="0" fontAlgn="auto" latinLnBrk="0" hangingPunct="0">
              <a:lnSpc>
                <a:spcPct val="100000"/>
              </a:lnSpc>
              <a:spcBef>
                <a:spcPct val="0"/>
              </a:spcBef>
              <a:spcAft>
                <a:spcPct val="0"/>
              </a:spcAft>
              <a:buClrTx/>
              <a:buSzTx/>
              <a:buFontTx/>
              <a:buNone/>
              <a:tabLst/>
              <a:defRPr/>
            </a:pPr>
            <a:r>
              <a:rPr lang="fr-CA" sz="950" kern="0" dirty="0">
                <a:solidFill>
                  <a:schemeClr val="accent1">
                    <a:lumMod val="50000"/>
                  </a:schemeClr>
                </a:solidFill>
              </a:rPr>
              <a:t>La gestion des urgences au Canada est une responsabilité partagée entre les gouvernements fédéral, provinciaux et territoriaux et leurs partenaires, y compris les partenaires autochtones, dans le cadre de laquelle chaque ordre de gouvernement a son propre ensemble de modèles de gouvernance et de lois qui s’appliquent à la gestion des urgences</a:t>
            </a:r>
            <a:r>
              <a:rPr lang="fr-CA" altLang="en-US" sz="950" kern="0" dirty="0">
                <a:solidFill>
                  <a:schemeClr val="accent1">
                    <a:lumMod val="50000"/>
                  </a:schemeClr>
                </a:solidFill>
              </a:rPr>
              <a:t>. Au sein du gouvernement fédéral, la gestion des urgences est une responsabilité partagée entre divers ministères</a:t>
            </a:r>
            <a:r>
              <a:rPr lang="en-US" altLang="en-US" sz="950" kern="0" dirty="0">
                <a:solidFill>
                  <a:schemeClr val="accent1">
                    <a:lumMod val="50000"/>
                  </a:schemeClr>
                </a:solidFill>
              </a:rPr>
              <a:t>.</a:t>
            </a:r>
            <a:endParaRPr kumimoji="0" lang="en-US" altLang="en-US" sz="950" i="0" u="none" strike="noStrike" kern="0" cap="none" spc="0" normalizeH="0" baseline="0" noProof="0" dirty="0">
              <a:ln>
                <a:noFill/>
              </a:ln>
              <a:solidFill>
                <a:schemeClr val="accent1">
                  <a:lumMod val="50000"/>
                </a:schemeClr>
              </a:solidFill>
              <a:effectLst/>
              <a:uLnTx/>
              <a:uFillTx/>
            </a:endParaRPr>
          </a:p>
        </p:txBody>
      </p:sp>
    </p:spTree>
    <p:extLst>
      <p:ext uri="{BB962C8B-B14F-4D97-AF65-F5344CB8AC3E}">
        <p14:creationId xmlns:p14="http://schemas.microsoft.com/office/powerpoint/2010/main" val="372462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1907" y="331189"/>
            <a:ext cx="6515100" cy="457200"/>
          </a:xfrm>
        </p:spPr>
        <p:txBody>
          <a:bodyPr/>
          <a:lstStyle/>
          <a:p>
            <a:r>
              <a:rPr lang="fr-CA" sz="2000" dirty="0">
                <a:solidFill>
                  <a:schemeClr val="accent1">
                    <a:lumMod val="50000"/>
                  </a:schemeClr>
                </a:solidFill>
              </a:rPr>
              <a:t>Tendances et pressions</a:t>
            </a:r>
          </a:p>
        </p:txBody>
      </p:sp>
      <p:pic>
        <p:nvPicPr>
          <p:cNvPr id="4" name="Picture 3"/>
          <p:cNvPicPr>
            <a:picLocks noChangeAspect="1"/>
          </p:cNvPicPr>
          <p:nvPr>
            <p:custDataLst>
              <p:tags r:id="rId2"/>
            </p:custDataLst>
          </p:nvPr>
        </p:nvPicPr>
        <p:blipFill>
          <a:blip r:embed="rId20" cstate="print">
            <a:duotone>
              <a:schemeClr val="accent4">
                <a:shade val="45000"/>
                <a:satMod val="135000"/>
              </a:schemeClr>
              <a:prstClr val="white"/>
            </a:duotone>
            <a:extLst>
              <a:ext uri="{BEBA8EAE-BF5A-486C-A8C5-ECC9F3942E4B}">
                <a14:imgProps xmlns:a14="http://schemas.microsoft.com/office/drawing/2010/main">
                  <a14:imgLayer r:embed="rId21">
                    <a14:imgEffect>
                      <a14:backgroundRemoval t="7512" b="92019" l="6250" r="89815">
                        <a14:foregroundMark x1="77778" y1="21596" x2="77778" y2="21596"/>
                        <a14:foregroundMark x1="24306" y1="59155" x2="24306" y2="59155"/>
                        <a14:foregroundMark x1="39352" y1="88732" x2="39352" y2="88732"/>
                        <a14:foregroundMark x1="8102" y1="70188" x2="8102" y2="70188"/>
                        <a14:foregroundMark x1="15046" y1="92019" x2="15046" y2="92019"/>
                        <a14:foregroundMark x1="8565" y1="67136" x2="8565" y2="67136"/>
                        <a14:foregroundMark x1="6481" y1="67136" x2="6481" y2="67136"/>
                        <a14:foregroundMark x1="78472" y1="8451" x2="78472" y2="8451"/>
                        <a14:foregroundMark x1="76620" y1="7512" x2="76620" y2="7512"/>
                      </a14:backgroundRemoval>
                    </a14:imgEffect>
                  </a14:imgLayer>
                </a14:imgProps>
              </a:ext>
            </a:extLst>
          </a:blip>
          <a:stretch>
            <a:fillRect/>
          </a:stretch>
        </p:blipFill>
        <p:spPr>
          <a:xfrm>
            <a:off x="151235" y="1588206"/>
            <a:ext cx="638755" cy="629883"/>
          </a:xfrm>
          <a:prstGeom prst="rect">
            <a:avLst/>
          </a:prstGeom>
        </p:spPr>
      </p:pic>
      <p:pic>
        <p:nvPicPr>
          <p:cNvPr id="9" name="Picture 8"/>
          <p:cNvPicPr>
            <a:picLocks noChangeAspect="1"/>
          </p:cNvPicPr>
          <p:nvPr>
            <p:custDataLst>
              <p:tags r:id="rId3"/>
            </p:custDataLst>
          </p:nvPr>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34044" y="1612388"/>
            <a:ext cx="581519" cy="581519"/>
          </a:xfrm>
          <a:prstGeom prst="rect">
            <a:avLst/>
          </a:prstGeom>
        </p:spPr>
      </p:pic>
      <p:pic>
        <p:nvPicPr>
          <p:cNvPr id="11" name="Picture 10"/>
          <p:cNvPicPr>
            <a:picLocks noChangeAspect="1"/>
          </p:cNvPicPr>
          <p:nvPr>
            <p:custDataLst>
              <p:tags r:id="rId4"/>
            </p:custDataLst>
          </p:nvPr>
        </p:nvPicPr>
        <p:blipFill rotWithShape="1">
          <a:blip r:embed="rId23" cstate="print">
            <a:duotone>
              <a:schemeClr val="accent2">
                <a:shade val="45000"/>
                <a:satMod val="135000"/>
              </a:schemeClr>
              <a:prstClr val="white"/>
            </a:duotone>
            <a:extLst>
              <a:ext uri="{BEBA8EAE-BF5A-486C-A8C5-ECC9F3942E4B}">
                <a14:imgProps xmlns:a14="http://schemas.microsoft.com/office/drawing/2010/main">
                  <a14:imgLayer r:embed="rId24">
                    <a14:imgEffect>
                      <a14:backgroundRemoval t="16786" b="75000" l="25385" r="74231">
                        <a14:foregroundMark x1="26923" y1="34643" x2="26923" y2="34643"/>
                        <a14:foregroundMark x1="40385" y1="52857" x2="40385" y2="52857"/>
                        <a14:foregroundMark x1="38077" y1="40714" x2="38077" y2="40714"/>
                        <a14:foregroundMark x1="61154" y1="60357" x2="61154" y2="60357"/>
                        <a14:foregroundMark x1="71923" y1="27500" x2="71923" y2="27500"/>
                        <a14:foregroundMark x1="62308" y1="75000" x2="62308" y2="75000"/>
                        <a14:foregroundMark x1="61154" y1="45714" x2="61154" y2="45714"/>
                        <a14:foregroundMark x1="62692" y1="43214" x2="62692" y2="43214"/>
                        <a14:foregroundMark x1="41538" y1="62143" x2="41538" y2="62143"/>
                        <a14:backgroundMark x1="52692" y1="37857" x2="52692" y2="37857"/>
                      </a14:backgroundRemoval>
                    </a14:imgEffect>
                  </a14:imgLayer>
                </a14:imgProps>
              </a:ext>
              <a:ext uri="{28A0092B-C50C-407E-A947-70E740481C1C}">
                <a14:useLocalDpi xmlns:a14="http://schemas.microsoft.com/office/drawing/2010/main" val="0"/>
              </a:ext>
            </a:extLst>
          </a:blip>
          <a:srcRect l="19231" t="10001" r="19231" b="21428"/>
          <a:stretch/>
        </p:blipFill>
        <p:spPr>
          <a:xfrm>
            <a:off x="5969401" y="1613373"/>
            <a:ext cx="581518" cy="697823"/>
          </a:xfrm>
          <a:prstGeom prst="rect">
            <a:avLst/>
          </a:prstGeom>
        </p:spPr>
      </p:pic>
      <p:sp>
        <p:nvSpPr>
          <p:cNvPr id="12" name="TextBox 11">
            <a:extLst>
              <a:ext uri="{FF2B5EF4-FFF2-40B4-BE49-F238E27FC236}">
                <a16:creationId xmlns:a16="http://schemas.microsoft.com/office/drawing/2014/main" id="{187CFBB6-BF28-4258-844A-0ECD4508B59B}"/>
              </a:ext>
            </a:extLst>
          </p:cNvPr>
          <p:cNvSpPr txBox="1"/>
          <p:nvPr>
            <p:custDataLst>
              <p:tags r:id="rId5"/>
            </p:custDataLst>
          </p:nvPr>
        </p:nvSpPr>
        <p:spPr>
          <a:xfrm>
            <a:off x="6691867" y="1546449"/>
            <a:ext cx="2430807" cy="300082"/>
          </a:xfrm>
          <a:prstGeom prst="rect">
            <a:avLst/>
          </a:prstGeom>
          <a:noFill/>
          <a:ln>
            <a:noFill/>
          </a:ln>
        </p:spPr>
        <p:txBody>
          <a:bodyPr wrap="square" lIns="0" rIns="0" rtlCol="0" anchor="b">
            <a:spAutoFit/>
          </a:bodyPr>
          <a:lstStyle/>
          <a:p>
            <a:pPr defTabSz="914378">
              <a:defRPr/>
            </a:pPr>
            <a:r>
              <a:rPr lang="fr-CA" sz="1500" b="1" noProof="1">
                <a:solidFill>
                  <a:schemeClr val="accent2">
                    <a:lumMod val="75000"/>
                  </a:schemeClr>
                </a:solidFill>
                <a:latin typeface="Arial" panose="020B0604020202020204"/>
              </a:rPr>
              <a:t>Urgences en santé</a:t>
            </a:r>
            <a:endParaRPr lang="fr-CA" sz="1500" b="1" strike="sngStrike" noProof="1">
              <a:solidFill>
                <a:schemeClr val="accent2">
                  <a:lumMod val="75000"/>
                </a:schemeClr>
              </a:solidFill>
              <a:latin typeface="Arial" panose="020B0604020202020204"/>
            </a:endParaRPr>
          </a:p>
        </p:txBody>
      </p:sp>
      <p:sp>
        <p:nvSpPr>
          <p:cNvPr id="14" name="TextBox 13">
            <a:extLst>
              <a:ext uri="{FF2B5EF4-FFF2-40B4-BE49-F238E27FC236}">
                <a16:creationId xmlns:a16="http://schemas.microsoft.com/office/drawing/2014/main" id="{CFF86850-7BC8-471A-ABB3-7F3D6BA289C8}"/>
              </a:ext>
            </a:extLst>
          </p:cNvPr>
          <p:cNvSpPr txBox="1"/>
          <p:nvPr>
            <p:custDataLst>
              <p:tags r:id="rId6"/>
            </p:custDataLst>
          </p:nvPr>
        </p:nvSpPr>
        <p:spPr>
          <a:xfrm>
            <a:off x="6701840" y="1797602"/>
            <a:ext cx="2268831" cy="590931"/>
          </a:xfrm>
          <a:prstGeom prst="rect">
            <a:avLst/>
          </a:prstGeom>
          <a:noFill/>
        </p:spPr>
        <p:txBody>
          <a:bodyPr wrap="square" lIns="0" rIns="0" rtlCol="0" anchor="t">
            <a:spAutoFit/>
          </a:bodyPr>
          <a:lstStyle/>
          <a:p>
            <a:pPr defTabSz="914378">
              <a:defRPr/>
            </a:pPr>
            <a:r>
              <a:rPr lang="fr-CA" sz="900" noProof="1">
                <a:solidFill>
                  <a:schemeClr val="accent1">
                    <a:lumMod val="50000"/>
                  </a:schemeClr>
                </a:solidFill>
                <a:latin typeface="Arial" panose="020B0604020202020204"/>
              </a:rPr>
              <a:t>L’ajout des urgences en santé aux conditions du Programme d’aide à la gestion des urgences a fait évoluer la portée du programme</a:t>
            </a:r>
            <a:r>
              <a:rPr lang="en-US" sz="900" noProof="1">
                <a:solidFill>
                  <a:schemeClr val="accent1">
                    <a:lumMod val="50000"/>
                  </a:schemeClr>
                </a:solidFill>
                <a:latin typeface="Arial" panose="020B0604020202020204"/>
              </a:rPr>
              <a:t>.</a:t>
            </a:r>
            <a:endParaRPr lang="en-US" sz="900" noProof="1">
              <a:solidFill>
                <a:prstClr val="black">
                  <a:lumMod val="65000"/>
                  <a:lumOff val="35000"/>
                </a:prstClr>
              </a:solidFill>
              <a:latin typeface="Arial" panose="020B0604020202020204"/>
            </a:endParaRPr>
          </a:p>
        </p:txBody>
      </p:sp>
      <p:sp>
        <p:nvSpPr>
          <p:cNvPr id="16" name="TextBox 15">
            <a:extLst>
              <a:ext uri="{FF2B5EF4-FFF2-40B4-BE49-F238E27FC236}">
                <a16:creationId xmlns:a16="http://schemas.microsoft.com/office/drawing/2014/main" id="{DC8A6FE4-482B-405B-84C2-B3E5F91E6EE3}"/>
              </a:ext>
            </a:extLst>
          </p:cNvPr>
          <p:cNvSpPr txBox="1"/>
          <p:nvPr>
            <p:custDataLst>
              <p:tags r:id="rId7"/>
            </p:custDataLst>
          </p:nvPr>
        </p:nvSpPr>
        <p:spPr>
          <a:xfrm>
            <a:off x="3896482" y="1503330"/>
            <a:ext cx="1889964" cy="258532"/>
          </a:xfrm>
          <a:prstGeom prst="rect">
            <a:avLst/>
          </a:prstGeom>
          <a:noFill/>
        </p:spPr>
        <p:txBody>
          <a:bodyPr wrap="square" lIns="0" rIns="0" rtlCol="0" anchor="b">
            <a:spAutoFit/>
          </a:bodyPr>
          <a:lstStyle/>
          <a:p>
            <a:pPr defTabSz="914378">
              <a:defRPr/>
            </a:pPr>
            <a:r>
              <a:rPr lang="fr-CA" sz="1200" b="1" noProof="1">
                <a:solidFill>
                  <a:srgbClr val="C18C64"/>
                </a:solidFill>
                <a:latin typeface="Arial" panose="020B0604020202020204"/>
              </a:rPr>
              <a:t>Changements climatiques</a:t>
            </a:r>
          </a:p>
        </p:txBody>
      </p:sp>
      <p:sp>
        <p:nvSpPr>
          <p:cNvPr id="17" name="TextBox 16">
            <a:extLst>
              <a:ext uri="{FF2B5EF4-FFF2-40B4-BE49-F238E27FC236}">
                <a16:creationId xmlns:a16="http://schemas.microsoft.com/office/drawing/2014/main" id="{0694B012-B11B-4BB2-90B8-8DAC50122797}"/>
              </a:ext>
            </a:extLst>
          </p:cNvPr>
          <p:cNvSpPr txBox="1"/>
          <p:nvPr>
            <p:custDataLst>
              <p:tags r:id="rId8"/>
            </p:custDataLst>
          </p:nvPr>
        </p:nvSpPr>
        <p:spPr>
          <a:xfrm>
            <a:off x="3899869" y="1815241"/>
            <a:ext cx="2070668" cy="1191993"/>
          </a:xfrm>
          <a:prstGeom prst="rect">
            <a:avLst/>
          </a:prstGeom>
          <a:noFill/>
        </p:spPr>
        <p:txBody>
          <a:bodyPr wrap="square" lIns="0" rIns="0" rtlCol="0" anchor="t">
            <a:spAutoFit/>
          </a:bodyPr>
          <a:lstStyle/>
          <a:p>
            <a:pPr defTabSz="914378">
              <a:defRPr/>
            </a:pPr>
            <a:r>
              <a:rPr lang="fr-CA" sz="900" noProof="1">
                <a:solidFill>
                  <a:schemeClr val="accent1">
                    <a:lumMod val="50000"/>
                  </a:schemeClr>
                </a:solidFill>
                <a:latin typeface="Arial" panose="020B0604020202020204"/>
              </a:rPr>
              <a:t>Le système de gestion des urgences du Canada est mis à l’épreuve par le caractère évolutif des situations d’urgence dues aux changements climatiques</a:t>
            </a:r>
            <a:r>
              <a:rPr lang="en-US" sz="900" noProof="1">
                <a:solidFill>
                  <a:schemeClr val="accent1">
                    <a:lumMod val="50000"/>
                  </a:schemeClr>
                </a:solidFill>
                <a:latin typeface="Arial" panose="020B0604020202020204"/>
              </a:rPr>
              <a:t>.</a:t>
            </a:r>
            <a:endParaRPr lang="en-US" sz="900" dirty="0">
              <a:solidFill>
                <a:schemeClr val="accent1">
                  <a:lumMod val="50000"/>
                </a:schemeClr>
              </a:solidFill>
              <a:latin typeface="Arial" panose="020B0604020202020204"/>
            </a:endParaRPr>
          </a:p>
          <a:p>
            <a:pPr defTabSz="914378">
              <a:defRPr/>
            </a:pPr>
            <a:br>
              <a:rPr lang="en-US" sz="900" dirty="0">
                <a:solidFill>
                  <a:prstClr val="black">
                    <a:lumMod val="65000"/>
                    <a:lumOff val="35000"/>
                  </a:prstClr>
                </a:solidFill>
                <a:latin typeface="Arial" panose="020B0604020202020204"/>
              </a:rPr>
            </a:br>
            <a:endParaRPr lang="en-US" sz="900" dirty="0">
              <a:solidFill>
                <a:prstClr val="black">
                  <a:lumMod val="65000"/>
                  <a:lumOff val="35000"/>
                </a:prstClr>
              </a:solidFill>
              <a:latin typeface="Arial" panose="020B0604020202020204"/>
            </a:endParaRPr>
          </a:p>
          <a:p>
            <a:pPr defTabSz="914378">
              <a:defRPr/>
            </a:pPr>
            <a:endParaRPr lang="en-US" sz="900" noProof="1">
              <a:solidFill>
                <a:prstClr val="black">
                  <a:lumMod val="65000"/>
                  <a:lumOff val="35000"/>
                </a:prstClr>
              </a:solidFill>
              <a:latin typeface="Arial" panose="020B0604020202020204"/>
            </a:endParaRPr>
          </a:p>
        </p:txBody>
      </p:sp>
      <p:sp>
        <p:nvSpPr>
          <p:cNvPr id="18" name="TextBox 17">
            <a:extLst>
              <a:ext uri="{FF2B5EF4-FFF2-40B4-BE49-F238E27FC236}">
                <a16:creationId xmlns:a16="http://schemas.microsoft.com/office/drawing/2014/main" id="{4342A271-E17A-4852-B28C-0F711F59881C}"/>
              </a:ext>
            </a:extLst>
          </p:cNvPr>
          <p:cNvSpPr txBox="1"/>
          <p:nvPr>
            <p:custDataLst>
              <p:tags r:id="rId9"/>
            </p:custDataLst>
          </p:nvPr>
        </p:nvSpPr>
        <p:spPr>
          <a:xfrm>
            <a:off x="871846" y="1504932"/>
            <a:ext cx="2557146" cy="272382"/>
          </a:xfrm>
          <a:prstGeom prst="rect">
            <a:avLst/>
          </a:prstGeom>
          <a:noFill/>
        </p:spPr>
        <p:txBody>
          <a:bodyPr wrap="square" lIns="0" rIns="0" rtlCol="0" anchor="b">
            <a:spAutoFit/>
          </a:bodyPr>
          <a:lstStyle/>
          <a:p>
            <a:pPr defTabSz="914378">
              <a:defRPr/>
            </a:pPr>
            <a:r>
              <a:rPr lang="fr-CA" sz="1300" b="1" noProof="1">
                <a:solidFill>
                  <a:srgbClr val="E49020"/>
                </a:solidFill>
                <a:latin typeface="Arial" panose="020B0604020202020204"/>
              </a:rPr>
              <a:t>Priorités des Premières Nations</a:t>
            </a:r>
          </a:p>
        </p:txBody>
      </p:sp>
      <p:sp>
        <p:nvSpPr>
          <p:cNvPr id="19" name="TextBox 18">
            <a:extLst>
              <a:ext uri="{FF2B5EF4-FFF2-40B4-BE49-F238E27FC236}">
                <a16:creationId xmlns:a16="http://schemas.microsoft.com/office/drawing/2014/main" id="{651E1ED0-C93D-47BD-8529-A9511738B31C}"/>
              </a:ext>
            </a:extLst>
          </p:cNvPr>
          <p:cNvSpPr txBox="1"/>
          <p:nvPr>
            <p:custDataLst>
              <p:tags r:id="rId10"/>
            </p:custDataLst>
          </p:nvPr>
        </p:nvSpPr>
        <p:spPr>
          <a:xfrm>
            <a:off x="865268" y="1815241"/>
            <a:ext cx="1902797" cy="590931"/>
          </a:xfrm>
          <a:prstGeom prst="rect">
            <a:avLst/>
          </a:prstGeom>
          <a:noFill/>
        </p:spPr>
        <p:txBody>
          <a:bodyPr wrap="square" lIns="0" rIns="0" rtlCol="0" anchor="t">
            <a:spAutoFit/>
          </a:bodyPr>
          <a:lstStyle/>
          <a:p>
            <a:pPr defTabSz="914378">
              <a:defRPr/>
            </a:pPr>
            <a:r>
              <a:rPr lang="fr-CA" sz="900" noProof="1">
                <a:solidFill>
                  <a:schemeClr val="accent1">
                    <a:lumMod val="50000"/>
                  </a:schemeClr>
                </a:solidFill>
                <a:latin typeface="Arial" panose="020B0604020202020204"/>
              </a:rPr>
              <a:t>Les dirigeants des Premières Nations ont exprimé leur souhait d’avoir plus d’autonomie sur les services de gestion des urgences</a:t>
            </a:r>
            <a:r>
              <a:rPr lang="en-US" sz="900" noProof="1">
                <a:solidFill>
                  <a:schemeClr val="accent1">
                    <a:lumMod val="50000"/>
                  </a:schemeClr>
                </a:solidFill>
                <a:latin typeface="Arial" panose="020B0604020202020204"/>
              </a:rPr>
              <a:t>.</a:t>
            </a:r>
          </a:p>
        </p:txBody>
      </p:sp>
      <p:sp>
        <p:nvSpPr>
          <p:cNvPr id="21" name="TextBox 20">
            <a:extLst>
              <a:ext uri="{FF2B5EF4-FFF2-40B4-BE49-F238E27FC236}">
                <a16:creationId xmlns:a16="http://schemas.microsoft.com/office/drawing/2014/main" id="{651E1ED0-C93D-47BD-8529-A9511738B31C}"/>
              </a:ext>
            </a:extLst>
          </p:cNvPr>
          <p:cNvSpPr txBox="1"/>
          <p:nvPr>
            <p:custDataLst>
              <p:tags r:id="rId11"/>
            </p:custDataLst>
          </p:nvPr>
        </p:nvSpPr>
        <p:spPr>
          <a:xfrm>
            <a:off x="371907" y="775626"/>
            <a:ext cx="8399953" cy="424732"/>
          </a:xfrm>
          <a:prstGeom prst="rect">
            <a:avLst/>
          </a:prstGeom>
          <a:noFill/>
        </p:spPr>
        <p:txBody>
          <a:bodyPr wrap="square" lIns="0" rIns="0" rtlCol="0" anchor="t">
            <a:spAutoFit/>
          </a:bodyPr>
          <a:lstStyle/>
          <a:p>
            <a:pPr defTabSz="914378">
              <a:defRPr/>
            </a:pPr>
            <a:r>
              <a:rPr lang="fr-CA" sz="1200" noProof="1">
                <a:solidFill>
                  <a:schemeClr val="accent1">
                    <a:lumMod val="50000"/>
                  </a:schemeClr>
                </a:solidFill>
                <a:latin typeface="Arial" panose="020B0604020202020204"/>
              </a:rPr>
              <a:t>Des facteurs clés interviennent parallèlement à la nature changeante des urgences au Canada pour diriger l’évolution du programme.</a:t>
            </a:r>
          </a:p>
        </p:txBody>
      </p:sp>
      <p:sp>
        <p:nvSpPr>
          <p:cNvPr id="22" name="TextBox 21">
            <a:extLst>
              <a:ext uri="{FF2B5EF4-FFF2-40B4-BE49-F238E27FC236}">
                <a16:creationId xmlns:a16="http://schemas.microsoft.com/office/drawing/2014/main" id="{DC8A6FE4-482B-405B-84C2-B3E5F91E6EE3}"/>
              </a:ext>
            </a:extLst>
          </p:cNvPr>
          <p:cNvSpPr txBox="1"/>
          <p:nvPr>
            <p:custDataLst>
              <p:tags r:id="rId12"/>
            </p:custDataLst>
          </p:nvPr>
        </p:nvSpPr>
        <p:spPr>
          <a:xfrm>
            <a:off x="5593993" y="2569005"/>
            <a:ext cx="1645920" cy="300082"/>
          </a:xfrm>
          <a:prstGeom prst="rect">
            <a:avLst/>
          </a:prstGeom>
          <a:noFill/>
        </p:spPr>
        <p:txBody>
          <a:bodyPr wrap="square" lIns="0" rIns="0" rtlCol="0" anchor="b">
            <a:spAutoFit/>
          </a:bodyPr>
          <a:lstStyle/>
          <a:p>
            <a:pPr defTabSz="914378">
              <a:defRPr/>
            </a:pPr>
            <a:r>
              <a:rPr lang="fr-CA" sz="1500" b="1" noProof="1">
                <a:solidFill>
                  <a:srgbClr val="787DA3"/>
                </a:solidFill>
                <a:latin typeface="Arial" panose="020B0604020202020204"/>
              </a:rPr>
              <a:t>Rapport du BVG</a:t>
            </a:r>
          </a:p>
        </p:txBody>
      </p:sp>
      <p:sp>
        <p:nvSpPr>
          <p:cNvPr id="23" name="TextBox 22">
            <a:extLst>
              <a:ext uri="{FF2B5EF4-FFF2-40B4-BE49-F238E27FC236}">
                <a16:creationId xmlns:a16="http://schemas.microsoft.com/office/drawing/2014/main" id="{0694B012-B11B-4BB2-90B8-8DAC50122797}"/>
              </a:ext>
            </a:extLst>
          </p:cNvPr>
          <p:cNvSpPr txBox="1"/>
          <p:nvPr>
            <p:custDataLst>
              <p:tags r:id="rId13"/>
            </p:custDataLst>
          </p:nvPr>
        </p:nvSpPr>
        <p:spPr>
          <a:xfrm>
            <a:off x="5593993" y="2814268"/>
            <a:ext cx="1963656" cy="840230"/>
          </a:xfrm>
          <a:prstGeom prst="rect">
            <a:avLst/>
          </a:prstGeom>
          <a:noFill/>
        </p:spPr>
        <p:txBody>
          <a:bodyPr wrap="square" lIns="0" rIns="0" rtlCol="0" anchor="t">
            <a:spAutoFit/>
          </a:bodyPr>
          <a:lstStyle/>
          <a:p>
            <a:pPr defTabSz="914378">
              <a:defRPr/>
            </a:pPr>
            <a:r>
              <a:rPr lang="fr-CA" sz="900" noProof="1">
                <a:solidFill>
                  <a:schemeClr val="accent1">
                    <a:lumMod val="50000"/>
                  </a:schemeClr>
                </a:solidFill>
                <a:latin typeface="Arial" panose="020B0604020202020204"/>
              </a:rPr>
              <a:t>Les sept recommandations déposées par la vérificatrice générale et le document de réponse de la direction et plan d’action qui en a découlé feront évoluer le Programme d’aide à la gestion des urgences</a:t>
            </a:r>
            <a:r>
              <a:rPr lang="en-US" sz="900" noProof="1">
                <a:solidFill>
                  <a:schemeClr val="accent1">
                    <a:lumMod val="50000"/>
                  </a:schemeClr>
                </a:solidFill>
                <a:latin typeface="Arial" panose="020B0604020202020204"/>
              </a:rPr>
              <a:t>.</a:t>
            </a:r>
            <a:endParaRPr lang="en-US" sz="900" dirty="0">
              <a:solidFill>
                <a:schemeClr val="accent1">
                  <a:lumMod val="50000"/>
                </a:schemeClr>
              </a:solidFill>
              <a:latin typeface="Arial" panose="020B0604020202020204"/>
            </a:endParaRPr>
          </a:p>
        </p:txBody>
      </p:sp>
      <p:sp>
        <p:nvSpPr>
          <p:cNvPr id="24" name="TextBox 23">
            <a:extLst>
              <a:ext uri="{FF2B5EF4-FFF2-40B4-BE49-F238E27FC236}">
                <a16:creationId xmlns:a16="http://schemas.microsoft.com/office/drawing/2014/main" id="{4342A271-E17A-4852-B28C-0F711F59881C}"/>
              </a:ext>
            </a:extLst>
          </p:cNvPr>
          <p:cNvSpPr txBox="1"/>
          <p:nvPr>
            <p:custDataLst>
              <p:tags r:id="rId14"/>
            </p:custDataLst>
          </p:nvPr>
        </p:nvSpPr>
        <p:spPr>
          <a:xfrm>
            <a:off x="2079316" y="2602936"/>
            <a:ext cx="2338220" cy="258532"/>
          </a:xfrm>
          <a:prstGeom prst="rect">
            <a:avLst/>
          </a:prstGeom>
          <a:noFill/>
        </p:spPr>
        <p:txBody>
          <a:bodyPr wrap="square" lIns="0" rIns="0" rtlCol="0" anchor="b">
            <a:spAutoFit/>
          </a:bodyPr>
          <a:lstStyle/>
          <a:p>
            <a:pPr defTabSz="914378">
              <a:defRPr/>
            </a:pPr>
            <a:r>
              <a:rPr lang="fr-CA" sz="1200" b="1" noProof="1">
                <a:solidFill>
                  <a:srgbClr val="8F8293"/>
                </a:solidFill>
                <a:latin typeface="Arial" panose="020B0604020202020204"/>
              </a:rPr>
              <a:t>Mandat de transfert de services</a:t>
            </a:r>
          </a:p>
        </p:txBody>
      </p:sp>
      <p:sp>
        <p:nvSpPr>
          <p:cNvPr id="25" name="TextBox 24">
            <a:extLst>
              <a:ext uri="{FF2B5EF4-FFF2-40B4-BE49-F238E27FC236}">
                <a16:creationId xmlns:a16="http://schemas.microsoft.com/office/drawing/2014/main" id="{651E1ED0-C93D-47BD-8529-A9511738B31C}"/>
              </a:ext>
            </a:extLst>
          </p:cNvPr>
          <p:cNvSpPr txBox="1"/>
          <p:nvPr>
            <p:custDataLst>
              <p:tags r:id="rId15"/>
            </p:custDataLst>
          </p:nvPr>
        </p:nvSpPr>
        <p:spPr>
          <a:xfrm>
            <a:off x="2052945" y="2882584"/>
            <a:ext cx="2034830" cy="590931"/>
          </a:xfrm>
          <a:prstGeom prst="rect">
            <a:avLst/>
          </a:prstGeom>
          <a:noFill/>
        </p:spPr>
        <p:txBody>
          <a:bodyPr wrap="square" lIns="0" rIns="0" rtlCol="0" anchor="t">
            <a:spAutoFit/>
          </a:bodyPr>
          <a:lstStyle/>
          <a:p>
            <a:pPr defTabSz="914378">
              <a:defRPr/>
            </a:pPr>
            <a:r>
              <a:rPr lang="fr-CA" sz="900" noProof="1">
                <a:solidFill>
                  <a:schemeClr val="accent1">
                    <a:lumMod val="50000"/>
                  </a:schemeClr>
                </a:solidFill>
                <a:latin typeface="Arial" panose="020B0604020202020204"/>
              </a:rPr>
              <a:t>SAC a le mandat de transférer la responsabilité et le contrôle des services aux collectivités des Premières Nations autodéterminées</a:t>
            </a:r>
            <a:r>
              <a:rPr lang="en-US" sz="900" noProof="1">
                <a:solidFill>
                  <a:schemeClr val="accent1">
                    <a:lumMod val="50000"/>
                  </a:schemeClr>
                </a:solidFill>
                <a:latin typeface="Arial" panose="020B0604020202020204"/>
              </a:rPr>
              <a:t>.</a:t>
            </a:r>
          </a:p>
        </p:txBody>
      </p:sp>
      <p:pic>
        <p:nvPicPr>
          <p:cNvPr id="26" name="Picture 25"/>
          <p:cNvPicPr>
            <a:picLocks noChangeAspect="1"/>
          </p:cNvPicPr>
          <p:nvPr>
            <p:custDataLst>
              <p:tags r:id="rId16"/>
            </p:custDataLst>
          </p:nvPr>
        </p:nvPicPr>
        <p:blipFill>
          <a:blip r:embed="rId25" cstate="print">
            <a:duotone>
              <a:schemeClr val="accent6">
                <a:shade val="45000"/>
                <a:satMod val="135000"/>
              </a:schemeClr>
              <a:prstClr val="white"/>
            </a:duotone>
          </a:blip>
          <a:stretch>
            <a:fillRect/>
          </a:stretch>
        </p:blipFill>
        <p:spPr>
          <a:xfrm>
            <a:off x="1390997" y="2754826"/>
            <a:ext cx="555562" cy="555562"/>
          </a:xfrm>
          <a:prstGeom prst="rect">
            <a:avLst/>
          </a:prstGeom>
        </p:spPr>
      </p:pic>
      <p:pic>
        <p:nvPicPr>
          <p:cNvPr id="1026" name="Picture 2" descr="https://cdn-icons-png.flaticon.com/512/1450/1450932.png"/>
          <p:cNvPicPr>
            <a:picLocks noChangeAspect="1" noChangeArrowheads="1"/>
          </p:cNvPicPr>
          <p:nvPr>
            <p:custDataLst>
              <p:tags r:id="rId17"/>
            </p:custDataLst>
          </p:nvPr>
        </p:nvPicPr>
        <p:blipFill>
          <a:blip r:embed="rId2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35203" y="2728869"/>
            <a:ext cx="581519" cy="581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177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Straight Connector 82">
            <a:extLst>
              <a:ext uri="{FF2B5EF4-FFF2-40B4-BE49-F238E27FC236}">
                <a16:creationId xmlns:a16="http://schemas.microsoft.com/office/drawing/2014/main" id="{AF87DB2B-72B7-6A88-05BA-87D9383DF461}"/>
              </a:ext>
            </a:extLst>
          </p:cNvPr>
          <p:cNvCxnSpPr>
            <a:cxnSpLocks/>
          </p:cNvCxnSpPr>
          <p:nvPr>
            <p:custDataLst>
              <p:tags r:id="rId1"/>
            </p:custDataLst>
          </p:nvPr>
        </p:nvCxnSpPr>
        <p:spPr bwMode="auto">
          <a:xfrm flipH="1">
            <a:off x="6879121" y="2287450"/>
            <a:ext cx="390151" cy="923717"/>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81" name="Straight Connector 80">
            <a:extLst>
              <a:ext uri="{FF2B5EF4-FFF2-40B4-BE49-F238E27FC236}">
                <a16:creationId xmlns:a16="http://schemas.microsoft.com/office/drawing/2014/main" id="{D04C90B2-D240-6DA3-7BAF-145D7AEEF693}"/>
              </a:ext>
            </a:extLst>
          </p:cNvPr>
          <p:cNvCxnSpPr>
            <a:cxnSpLocks/>
            <a:stCxn id="39" idx="2"/>
          </p:cNvCxnSpPr>
          <p:nvPr>
            <p:custDataLst>
              <p:tags r:id="rId2"/>
            </p:custDataLst>
          </p:nvPr>
        </p:nvCxnSpPr>
        <p:spPr bwMode="auto">
          <a:xfrm>
            <a:off x="4110345" y="1556316"/>
            <a:ext cx="10192" cy="551756"/>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1" name="Straight Connector 70">
            <a:extLst>
              <a:ext uri="{FF2B5EF4-FFF2-40B4-BE49-F238E27FC236}">
                <a16:creationId xmlns:a16="http://schemas.microsoft.com/office/drawing/2014/main" id="{49301DE9-FFD9-221C-C675-D44D6B8101D4}"/>
              </a:ext>
            </a:extLst>
          </p:cNvPr>
          <p:cNvCxnSpPr>
            <a:cxnSpLocks/>
          </p:cNvCxnSpPr>
          <p:nvPr>
            <p:custDataLst>
              <p:tags r:id="rId3"/>
            </p:custDataLst>
          </p:nvPr>
        </p:nvCxnSpPr>
        <p:spPr bwMode="auto">
          <a:xfrm>
            <a:off x="3320390" y="1754817"/>
            <a:ext cx="300660" cy="361016"/>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7" name="Straight Connector 76">
            <a:extLst>
              <a:ext uri="{FF2B5EF4-FFF2-40B4-BE49-F238E27FC236}">
                <a16:creationId xmlns:a16="http://schemas.microsoft.com/office/drawing/2014/main" id="{B15C12C6-57D1-5EB8-092D-BB18F1FCD408}"/>
              </a:ext>
            </a:extLst>
          </p:cNvPr>
          <p:cNvCxnSpPr>
            <a:cxnSpLocks/>
            <a:endCxn id="30" idx="2"/>
          </p:cNvCxnSpPr>
          <p:nvPr>
            <p:custDataLst>
              <p:tags r:id="rId4"/>
            </p:custDataLst>
          </p:nvPr>
        </p:nvCxnSpPr>
        <p:spPr bwMode="auto">
          <a:xfrm flipV="1">
            <a:off x="5582688" y="3038425"/>
            <a:ext cx="164893" cy="534772"/>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69" name="Straight Connector 68">
            <a:extLst>
              <a:ext uri="{FF2B5EF4-FFF2-40B4-BE49-F238E27FC236}">
                <a16:creationId xmlns:a16="http://schemas.microsoft.com/office/drawing/2014/main" id="{E8DE56AE-79E3-ED6A-E29A-083C09AD2FB9}"/>
              </a:ext>
            </a:extLst>
          </p:cNvPr>
          <p:cNvCxnSpPr>
            <a:cxnSpLocks/>
          </p:cNvCxnSpPr>
          <p:nvPr>
            <p:custDataLst>
              <p:tags r:id="rId5"/>
            </p:custDataLst>
          </p:nvPr>
        </p:nvCxnSpPr>
        <p:spPr bwMode="auto">
          <a:xfrm flipV="1">
            <a:off x="4009530" y="3898602"/>
            <a:ext cx="135365" cy="451211"/>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3" name="Straight Connector 72">
            <a:extLst>
              <a:ext uri="{FF2B5EF4-FFF2-40B4-BE49-F238E27FC236}">
                <a16:creationId xmlns:a16="http://schemas.microsoft.com/office/drawing/2014/main" id="{D3DDA05E-8449-79F3-BDE6-69E2B7B19C0F}"/>
              </a:ext>
            </a:extLst>
          </p:cNvPr>
          <p:cNvCxnSpPr>
            <a:cxnSpLocks/>
          </p:cNvCxnSpPr>
          <p:nvPr>
            <p:custDataLst>
              <p:tags r:id="rId6"/>
            </p:custDataLst>
          </p:nvPr>
        </p:nvCxnSpPr>
        <p:spPr bwMode="auto">
          <a:xfrm flipV="1">
            <a:off x="4703496" y="4040569"/>
            <a:ext cx="44992" cy="596666"/>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9" name="Straight Connector 78">
            <a:extLst>
              <a:ext uri="{FF2B5EF4-FFF2-40B4-BE49-F238E27FC236}">
                <a16:creationId xmlns:a16="http://schemas.microsoft.com/office/drawing/2014/main" id="{0E1A1C00-2478-6312-CB49-0B5250A27BA7}"/>
              </a:ext>
            </a:extLst>
          </p:cNvPr>
          <p:cNvCxnSpPr>
            <a:cxnSpLocks/>
          </p:cNvCxnSpPr>
          <p:nvPr>
            <p:custDataLst>
              <p:tags r:id="rId7"/>
            </p:custDataLst>
          </p:nvPr>
        </p:nvCxnSpPr>
        <p:spPr bwMode="auto">
          <a:xfrm flipV="1">
            <a:off x="6052765" y="4173210"/>
            <a:ext cx="155315" cy="486433"/>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67" name="Straight Connector 66">
            <a:extLst>
              <a:ext uri="{FF2B5EF4-FFF2-40B4-BE49-F238E27FC236}">
                <a16:creationId xmlns:a16="http://schemas.microsoft.com/office/drawing/2014/main" id="{057D476D-5DF1-9C35-F0FA-2CDC4CE1E043}"/>
              </a:ext>
            </a:extLst>
          </p:cNvPr>
          <p:cNvCxnSpPr>
            <a:cxnSpLocks/>
          </p:cNvCxnSpPr>
          <p:nvPr>
            <p:custDataLst>
              <p:tags r:id="rId8"/>
            </p:custDataLst>
          </p:nvPr>
        </p:nvCxnSpPr>
        <p:spPr bwMode="auto">
          <a:xfrm flipV="1">
            <a:off x="2651685" y="3438069"/>
            <a:ext cx="918999" cy="174928"/>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2" name="Title 1">
            <a:extLst>
              <a:ext uri="{FF2B5EF4-FFF2-40B4-BE49-F238E27FC236}">
                <a16:creationId xmlns:a16="http://schemas.microsoft.com/office/drawing/2014/main" id="{A4450F7F-C3AE-331A-C3CD-7083286AD7BF}"/>
              </a:ext>
            </a:extLst>
          </p:cNvPr>
          <p:cNvSpPr>
            <a:spLocks noGrp="1"/>
          </p:cNvSpPr>
          <p:nvPr>
            <p:ph type="title"/>
            <p:custDataLst>
              <p:tags r:id="rId9"/>
            </p:custDataLst>
          </p:nvPr>
        </p:nvSpPr>
        <p:spPr>
          <a:xfrm>
            <a:off x="381000" y="356952"/>
            <a:ext cx="7848600" cy="228600"/>
          </a:xfrm>
        </p:spPr>
        <p:txBody>
          <a:bodyPr/>
          <a:lstStyle/>
          <a:p>
            <a:r>
              <a:rPr lang="fr-CA" dirty="0">
                <a:solidFill>
                  <a:schemeClr val="accent1">
                    <a:lumMod val="50000"/>
                  </a:schemeClr>
                </a:solidFill>
              </a:rPr>
              <a:t>Aperçu de la saison de feux de forêt de 2023</a:t>
            </a:r>
          </a:p>
        </p:txBody>
      </p:sp>
      <p:grpSp>
        <p:nvGrpSpPr>
          <p:cNvPr id="5" name="Group 4">
            <a:extLst>
              <a:ext uri="{FF2B5EF4-FFF2-40B4-BE49-F238E27FC236}">
                <a16:creationId xmlns:a16="http://schemas.microsoft.com/office/drawing/2014/main" id="{5E14212E-F182-A0AC-3C4A-0830A43B06F6}"/>
              </a:ext>
            </a:extLst>
          </p:cNvPr>
          <p:cNvGrpSpPr/>
          <p:nvPr>
            <p:custDataLst>
              <p:tags r:id="rId10"/>
            </p:custDataLst>
          </p:nvPr>
        </p:nvGrpSpPr>
        <p:grpSpPr>
          <a:xfrm>
            <a:off x="3055629" y="554595"/>
            <a:ext cx="5642251" cy="4273253"/>
            <a:chOff x="277383" y="720808"/>
            <a:chExt cx="5642251" cy="4273253"/>
          </a:xfrm>
        </p:grpSpPr>
        <p:sp>
          <p:nvSpPr>
            <p:cNvPr id="24" name="Nunavut">
              <a:extLst>
                <a:ext uri="{FF2B5EF4-FFF2-40B4-BE49-F238E27FC236}">
                  <a16:creationId xmlns:a16="http://schemas.microsoft.com/office/drawing/2014/main" id="{92D768FC-6FAA-58E9-B0A3-2EFE01D46BB0}"/>
                </a:ext>
              </a:extLst>
            </p:cNvPr>
            <p:cNvSpPr>
              <a:spLocks noEditPoints="1"/>
            </p:cNvSpPr>
            <p:nvPr>
              <p:custDataLst>
                <p:tags r:id="rId34"/>
              </p:custDataLst>
            </p:nvPr>
          </p:nvSpPr>
          <p:spPr bwMode="auto">
            <a:xfrm>
              <a:off x="1606113" y="720808"/>
              <a:ext cx="2641699" cy="2460002"/>
            </a:xfrm>
            <a:custGeom>
              <a:avLst/>
              <a:gdLst>
                <a:gd name="T0" fmla="*/ 861 w 921"/>
                <a:gd name="T1" fmla="*/ 669 h 974"/>
                <a:gd name="T2" fmla="*/ 883 w 921"/>
                <a:gd name="T3" fmla="*/ 650 h 974"/>
                <a:gd name="T4" fmla="*/ 795 w 921"/>
                <a:gd name="T5" fmla="*/ 558 h 974"/>
                <a:gd name="T6" fmla="*/ 733 w 921"/>
                <a:gd name="T7" fmla="*/ 489 h 974"/>
                <a:gd name="T8" fmla="*/ 666 w 921"/>
                <a:gd name="T9" fmla="*/ 461 h 974"/>
                <a:gd name="T10" fmla="*/ 597 w 921"/>
                <a:gd name="T11" fmla="*/ 434 h 974"/>
                <a:gd name="T12" fmla="*/ 509 w 921"/>
                <a:gd name="T13" fmla="*/ 419 h 974"/>
                <a:gd name="T14" fmla="*/ 448 w 921"/>
                <a:gd name="T15" fmla="*/ 444 h 974"/>
                <a:gd name="T16" fmla="*/ 582 w 921"/>
                <a:gd name="T17" fmla="*/ 526 h 974"/>
                <a:gd name="T18" fmla="*/ 677 w 921"/>
                <a:gd name="T19" fmla="*/ 578 h 974"/>
                <a:gd name="T20" fmla="*/ 701 w 921"/>
                <a:gd name="T21" fmla="*/ 719 h 974"/>
                <a:gd name="T22" fmla="*/ 768 w 921"/>
                <a:gd name="T23" fmla="*/ 758 h 974"/>
                <a:gd name="T24" fmla="*/ 908 w 921"/>
                <a:gd name="T25" fmla="*/ 781 h 974"/>
                <a:gd name="T26" fmla="*/ 675 w 921"/>
                <a:gd name="T27" fmla="*/ 797 h 974"/>
                <a:gd name="T28" fmla="*/ 647 w 921"/>
                <a:gd name="T29" fmla="*/ 611 h 974"/>
                <a:gd name="T30" fmla="*/ 609 w 921"/>
                <a:gd name="T31" fmla="*/ 790 h 974"/>
                <a:gd name="T32" fmla="*/ 531 w 921"/>
                <a:gd name="T33" fmla="*/ 795 h 974"/>
                <a:gd name="T34" fmla="*/ 635 w 921"/>
                <a:gd name="T35" fmla="*/ 792 h 974"/>
                <a:gd name="T36" fmla="*/ 606 w 921"/>
                <a:gd name="T37" fmla="*/ 836 h 974"/>
                <a:gd name="T38" fmla="*/ 547 w 921"/>
                <a:gd name="T39" fmla="*/ 417 h 974"/>
                <a:gd name="T40" fmla="*/ 590 w 921"/>
                <a:gd name="T41" fmla="*/ 656 h 974"/>
                <a:gd name="T42" fmla="*/ 517 w 921"/>
                <a:gd name="T43" fmla="*/ 651 h 974"/>
                <a:gd name="T44" fmla="*/ 399 w 921"/>
                <a:gd name="T45" fmla="*/ 511 h 974"/>
                <a:gd name="T46" fmla="*/ 363 w 921"/>
                <a:gd name="T47" fmla="*/ 647 h 974"/>
                <a:gd name="T48" fmla="*/ 185 w 921"/>
                <a:gd name="T49" fmla="*/ 682 h 974"/>
                <a:gd name="T50" fmla="*/ 23 w 921"/>
                <a:gd name="T51" fmla="*/ 528 h 974"/>
                <a:gd name="T52" fmla="*/ 181 w 921"/>
                <a:gd name="T53" fmla="*/ 771 h 974"/>
                <a:gd name="T54" fmla="*/ 398 w 921"/>
                <a:gd name="T55" fmla="*/ 826 h 974"/>
                <a:gd name="T56" fmla="*/ 446 w 921"/>
                <a:gd name="T57" fmla="*/ 739 h 974"/>
                <a:gd name="T58" fmla="*/ 469 w 921"/>
                <a:gd name="T59" fmla="*/ 135 h 974"/>
                <a:gd name="T60" fmla="*/ 467 w 921"/>
                <a:gd name="T61" fmla="*/ 206 h 974"/>
                <a:gd name="T62" fmla="*/ 455 w 921"/>
                <a:gd name="T63" fmla="*/ 249 h 974"/>
                <a:gd name="T64" fmla="*/ 532 w 921"/>
                <a:gd name="T65" fmla="*/ 266 h 974"/>
                <a:gd name="T66" fmla="*/ 543 w 921"/>
                <a:gd name="T67" fmla="*/ 203 h 974"/>
                <a:gd name="T68" fmla="*/ 534 w 921"/>
                <a:gd name="T69" fmla="*/ 147 h 974"/>
                <a:gd name="T70" fmla="*/ 543 w 921"/>
                <a:gd name="T71" fmla="*/ 78 h 974"/>
                <a:gd name="T72" fmla="*/ 480 w 921"/>
                <a:gd name="T73" fmla="*/ 13 h 974"/>
                <a:gd name="T74" fmla="*/ 432 w 921"/>
                <a:gd name="T75" fmla="*/ 71 h 974"/>
                <a:gd name="T76" fmla="*/ 509 w 921"/>
                <a:gd name="T77" fmla="*/ 372 h 974"/>
                <a:gd name="T78" fmla="*/ 472 w 921"/>
                <a:gd name="T79" fmla="*/ 337 h 974"/>
                <a:gd name="T80" fmla="*/ 387 w 921"/>
                <a:gd name="T81" fmla="*/ 295 h 974"/>
                <a:gd name="T82" fmla="*/ 459 w 921"/>
                <a:gd name="T83" fmla="*/ 386 h 974"/>
                <a:gd name="T84" fmla="*/ 453 w 921"/>
                <a:gd name="T85" fmla="*/ 181 h 974"/>
                <a:gd name="T86" fmla="*/ 374 w 921"/>
                <a:gd name="T87" fmla="*/ 187 h 974"/>
                <a:gd name="T88" fmla="*/ 384 w 921"/>
                <a:gd name="T89" fmla="*/ 495 h 974"/>
                <a:gd name="T90" fmla="*/ 422 w 921"/>
                <a:gd name="T91" fmla="*/ 261 h 974"/>
                <a:gd name="T92" fmla="*/ 388 w 921"/>
                <a:gd name="T93" fmla="*/ 352 h 974"/>
                <a:gd name="T94" fmla="*/ 353 w 921"/>
                <a:gd name="T95" fmla="*/ 214 h 974"/>
                <a:gd name="T96" fmla="*/ 365 w 921"/>
                <a:gd name="T97" fmla="*/ 616 h 974"/>
                <a:gd name="T98" fmla="*/ 340 w 921"/>
                <a:gd name="T99" fmla="*/ 449 h 974"/>
                <a:gd name="T100" fmla="*/ 296 w 921"/>
                <a:gd name="T101" fmla="*/ 445 h 974"/>
                <a:gd name="T102" fmla="*/ 313 w 921"/>
                <a:gd name="T103" fmla="*/ 310 h 974"/>
                <a:gd name="T104" fmla="*/ 343 w 921"/>
                <a:gd name="T105" fmla="*/ 306 h 974"/>
                <a:gd name="T106" fmla="*/ 301 w 921"/>
                <a:gd name="T107" fmla="*/ 185 h 974"/>
                <a:gd name="T108" fmla="*/ 214 w 921"/>
                <a:gd name="T109" fmla="*/ 586 h 974"/>
                <a:gd name="T110" fmla="*/ 274 w 921"/>
                <a:gd name="T111" fmla="*/ 543 h 974"/>
                <a:gd name="T112" fmla="*/ 197 w 921"/>
                <a:gd name="T113" fmla="*/ 441 h 974"/>
                <a:gd name="T114" fmla="*/ 276 w 921"/>
                <a:gd name="T115" fmla="*/ 322 h 974"/>
                <a:gd name="T116" fmla="*/ 237 w 921"/>
                <a:gd name="T117" fmla="*/ 358 h 974"/>
                <a:gd name="T118" fmla="*/ 208 w 921"/>
                <a:gd name="T119" fmla="*/ 622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1" h="974">
                  <a:moveTo>
                    <a:pt x="830" y="732"/>
                  </a:moveTo>
                  <a:cubicBezTo>
                    <a:pt x="840" y="708"/>
                    <a:pt x="873" y="737"/>
                    <a:pt x="889" y="739"/>
                  </a:cubicBezTo>
                  <a:cubicBezTo>
                    <a:pt x="921" y="741"/>
                    <a:pt x="910" y="712"/>
                    <a:pt x="893" y="716"/>
                  </a:cubicBezTo>
                  <a:cubicBezTo>
                    <a:pt x="896" y="715"/>
                    <a:pt x="898" y="713"/>
                    <a:pt x="902" y="713"/>
                  </a:cubicBezTo>
                  <a:cubicBezTo>
                    <a:pt x="894" y="708"/>
                    <a:pt x="895" y="701"/>
                    <a:pt x="890" y="695"/>
                  </a:cubicBezTo>
                  <a:cubicBezTo>
                    <a:pt x="884" y="689"/>
                    <a:pt x="877" y="690"/>
                    <a:pt x="873" y="681"/>
                  </a:cubicBezTo>
                  <a:cubicBezTo>
                    <a:pt x="860" y="685"/>
                    <a:pt x="868" y="672"/>
                    <a:pt x="861" y="669"/>
                  </a:cubicBezTo>
                  <a:cubicBezTo>
                    <a:pt x="854" y="666"/>
                    <a:pt x="846" y="674"/>
                    <a:pt x="839" y="671"/>
                  </a:cubicBezTo>
                  <a:cubicBezTo>
                    <a:pt x="830" y="667"/>
                    <a:pt x="825" y="643"/>
                    <a:pt x="812" y="663"/>
                  </a:cubicBezTo>
                  <a:cubicBezTo>
                    <a:pt x="812" y="653"/>
                    <a:pt x="804" y="652"/>
                    <a:pt x="799" y="645"/>
                  </a:cubicBezTo>
                  <a:cubicBezTo>
                    <a:pt x="815" y="645"/>
                    <a:pt x="797" y="618"/>
                    <a:pt x="823" y="623"/>
                  </a:cubicBezTo>
                  <a:cubicBezTo>
                    <a:pt x="827" y="624"/>
                    <a:pt x="831" y="630"/>
                    <a:pt x="833" y="630"/>
                  </a:cubicBezTo>
                  <a:cubicBezTo>
                    <a:pt x="838" y="631"/>
                    <a:pt x="845" y="625"/>
                    <a:pt x="849" y="624"/>
                  </a:cubicBezTo>
                  <a:cubicBezTo>
                    <a:pt x="850" y="631"/>
                    <a:pt x="877" y="655"/>
                    <a:pt x="883" y="650"/>
                  </a:cubicBezTo>
                  <a:cubicBezTo>
                    <a:pt x="887" y="646"/>
                    <a:pt x="889" y="642"/>
                    <a:pt x="889" y="637"/>
                  </a:cubicBezTo>
                  <a:cubicBezTo>
                    <a:pt x="872" y="626"/>
                    <a:pt x="888" y="623"/>
                    <a:pt x="891" y="616"/>
                  </a:cubicBezTo>
                  <a:cubicBezTo>
                    <a:pt x="895" y="603"/>
                    <a:pt x="891" y="586"/>
                    <a:pt x="892" y="573"/>
                  </a:cubicBezTo>
                  <a:cubicBezTo>
                    <a:pt x="884" y="566"/>
                    <a:pt x="873" y="562"/>
                    <a:pt x="861" y="561"/>
                  </a:cubicBezTo>
                  <a:cubicBezTo>
                    <a:pt x="855" y="560"/>
                    <a:pt x="847" y="562"/>
                    <a:pt x="841" y="561"/>
                  </a:cubicBezTo>
                  <a:cubicBezTo>
                    <a:pt x="834" y="560"/>
                    <a:pt x="830" y="554"/>
                    <a:pt x="824" y="553"/>
                  </a:cubicBezTo>
                  <a:cubicBezTo>
                    <a:pt x="814" y="551"/>
                    <a:pt x="803" y="560"/>
                    <a:pt x="795" y="558"/>
                  </a:cubicBezTo>
                  <a:cubicBezTo>
                    <a:pt x="788" y="556"/>
                    <a:pt x="787" y="549"/>
                    <a:pt x="784" y="548"/>
                  </a:cubicBezTo>
                  <a:cubicBezTo>
                    <a:pt x="772" y="544"/>
                    <a:pt x="759" y="556"/>
                    <a:pt x="749" y="547"/>
                  </a:cubicBezTo>
                  <a:cubicBezTo>
                    <a:pt x="754" y="545"/>
                    <a:pt x="761" y="530"/>
                    <a:pt x="754" y="526"/>
                  </a:cubicBezTo>
                  <a:cubicBezTo>
                    <a:pt x="763" y="531"/>
                    <a:pt x="772" y="523"/>
                    <a:pt x="764" y="514"/>
                  </a:cubicBezTo>
                  <a:cubicBezTo>
                    <a:pt x="757" y="520"/>
                    <a:pt x="749" y="519"/>
                    <a:pt x="741" y="520"/>
                  </a:cubicBezTo>
                  <a:cubicBezTo>
                    <a:pt x="732" y="508"/>
                    <a:pt x="754" y="506"/>
                    <a:pt x="752" y="498"/>
                  </a:cubicBezTo>
                  <a:cubicBezTo>
                    <a:pt x="751" y="492"/>
                    <a:pt x="738" y="496"/>
                    <a:pt x="733" y="489"/>
                  </a:cubicBezTo>
                  <a:cubicBezTo>
                    <a:pt x="732" y="502"/>
                    <a:pt x="726" y="502"/>
                    <a:pt x="715" y="504"/>
                  </a:cubicBezTo>
                  <a:cubicBezTo>
                    <a:pt x="713" y="495"/>
                    <a:pt x="726" y="490"/>
                    <a:pt x="722" y="482"/>
                  </a:cubicBezTo>
                  <a:cubicBezTo>
                    <a:pt x="717" y="473"/>
                    <a:pt x="702" y="477"/>
                    <a:pt x="697" y="483"/>
                  </a:cubicBezTo>
                  <a:cubicBezTo>
                    <a:pt x="696" y="480"/>
                    <a:pt x="693" y="480"/>
                    <a:pt x="691" y="476"/>
                  </a:cubicBezTo>
                  <a:cubicBezTo>
                    <a:pt x="685" y="480"/>
                    <a:pt x="681" y="487"/>
                    <a:pt x="674" y="487"/>
                  </a:cubicBezTo>
                  <a:cubicBezTo>
                    <a:pt x="673" y="478"/>
                    <a:pt x="686" y="453"/>
                    <a:pt x="664" y="457"/>
                  </a:cubicBezTo>
                  <a:cubicBezTo>
                    <a:pt x="664" y="459"/>
                    <a:pt x="666" y="459"/>
                    <a:pt x="666" y="461"/>
                  </a:cubicBezTo>
                  <a:cubicBezTo>
                    <a:pt x="665" y="461"/>
                    <a:pt x="662" y="463"/>
                    <a:pt x="661" y="463"/>
                  </a:cubicBezTo>
                  <a:cubicBezTo>
                    <a:pt x="660" y="468"/>
                    <a:pt x="658" y="472"/>
                    <a:pt x="657" y="477"/>
                  </a:cubicBezTo>
                  <a:cubicBezTo>
                    <a:pt x="651" y="474"/>
                    <a:pt x="648" y="464"/>
                    <a:pt x="642" y="462"/>
                  </a:cubicBezTo>
                  <a:cubicBezTo>
                    <a:pt x="638" y="461"/>
                    <a:pt x="629" y="467"/>
                    <a:pt x="627" y="467"/>
                  </a:cubicBezTo>
                  <a:cubicBezTo>
                    <a:pt x="635" y="454"/>
                    <a:pt x="632" y="448"/>
                    <a:pt x="618" y="442"/>
                  </a:cubicBezTo>
                  <a:cubicBezTo>
                    <a:pt x="616" y="441"/>
                    <a:pt x="604" y="438"/>
                    <a:pt x="604" y="438"/>
                  </a:cubicBezTo>
                  <a:cubicBezTo>
                    <a:pt x="602" y="437"/>
                    <a:pt x="599" y="435"/>
                    <a:pt x="597" y="434"/>
                  </a:cubicBezTo>
                  <a:cubicBezTo>
                    <a:pt x="589" y="440"/>
                    <a:pt x="585" y="432"/>
                    <a:pt x="578" y="439"/>
                  </a:cubicBezTo>
                  <a:cubicBezTo>
                    <a:pt x="571" y="446"/>
                    <a:pt x="577" y="456"/>
                    <a:pt x="576" y="465"/>
                  </a:cubicBezTo>
                  <a:cubicBezTo>
                    <a:pt x="570" y="464"/>
                    <a:pt x="566" y="459"/>
                    <a:pt x="564" y="453"/>
                  </a:cubicBezTo>
                  <a:cubicBezTo>
                    <a:pt x="555" y="457"/>
                    <a:pt x="562" y="468"/>
                    <a:pt x="553" y="473"/>
                  </a:cubicBezTo>
                  <a:cubicBezTo>
                    <a:pt x="547" y="460"/>
                    <a:pt x="557" y="448"/>
                    <a:pt x="549" y="433"/>
                  </a:cubicBezTo>
                  <a:cubicBezTo>
                    <a:pt x="545" y="425"/>
                    <a:pt x="541" y="412"/>
                    <a:pt x="532" y="408"/>
                  </a:cubicBezTo>
                  <a:cubicBezTo>
                    <a:pt x="519" y="403"/>
                    <a:pt x="515" y="419"/>
                    <a:pt x="509" y="419"/>
                  </a:cubicBezTo>
                  <a:cubicBezTo>
                    <a:pt x="491" y="419"/>
                    <a:pt x="493" y="445"/>
                    <a:pt x="495" y="456"/>
                  </a:cubicBezTo>
                  <a:cubicBezTo>
                    <a:pt x="497" y="468"/>
                    <a:pt x="498" y="466"/>
                    <a:pt x="494" y="479"/>
                  </a:cubicBezTo>
                  <a:cubicBezTo>
                    <a:pt x="502" y="488"/>
                    <a:pt x="511" y="500"/>
                    <a:pt x="508" y="511"/>
                  </a:cubicBezTo>
                  <a:cubicBezTo>
                    <a:pt x="489" y="501"/>
                    <a:pt x="484" y="482"/>
                    <a:pt x="481" y="463"/>
                  </a:cubicBezTo>
                  <a:cubicBezTo>
                    <a:pt x="479" y="450"/>
                    <a:pt x="477" y="452"/>
                    <a:pt x="481" y="439"/>
                  </a:cubicBezTo>
                  <a:cubicBezTo>
                    <a:pt x="483" y="429"/>
                    <a:pt x="488" y="420"/>
                    <a:pt x="489" y="410"/>
                  </a:cubicBezTo>
                  <a:cubicBezTo>
                    <a:pt x="469" y="416"/>
                    <a:pt x="455" y="422"/>
                    <a:pt x="448" y="444"/>
                  </a:cubicBezTo>
                  <a:cubicBezTo>
                    <a:pt x="444" y="456"/>
                    <a:pt x="437" y="508"/>
                    <a:pt x="446" y="516"/>
                  </a:cubicBezTo>
                  <a:cubicBezTo>
                    <a:pt x="457" y="526"/>
                    <a:pt x="474" y="514"/>
                    <a:pt x="481" y="531"/>
                  </a:cubicBezTo>
                  <a:cubicBezTo>
                    <a:pt x="471" y="534"/>
                    <a:pt x="465" y="528"/>
                    <a:pt x="455" y="530"/>
                  </a:cubicBezTo>
                  <a:cubicBezTo>
                    <a:pt x="454" y="537"/>
                    <a:pt x="459" y="555"/>
                    <a:pt x="466" y="558"/>
                  </a:cubicBezTo>
                  <a:cubicBezTo>
                    <a:pt x="470" y="559"/>
                    <a:pt x="490" y="551"/>
                    <a:pt x="489" y="548"/>
                  </a:cubicBezTo>
                  <a:cubicBezTo>
                    <a:pt x="497" y="569"/>
                    <a:pt x="566" y="563"/>
                    <a:pt x="577" y="550"/>
                  </a:cubicBezTo>
                  <a:cubicBezTo>
                    <a:pt x="609" y="559"/>
                    <a:pt x="579" y="533"/>
                    <a:pt x="582" y="526"/>
                  </a:cubicBezTo>
                  <a:cubicBezTo>
                    <a:pt x="587" y="528"/>
                    <a:pt x="598" y="525"/>
                    <a:pt x="603" y="528"/>
                  </a:cubicBezTo>
                  <a:cubicBezTo>
                    <a:pt x="608" y="531"/>
                    <a:pt x="608" y="539"/>
                    <a:pt x="613" y="544"/>
                  </a:cubicBezTo>
                  <a:cubicBezTo>
                    <a:pt x="622" y="553"/>
                    <a:pt x="638" y="556"/>
                    <a:pt x="647" y="567"/>
                  </a:cubicBezTo>
                  <a:cubicBezTo>
                    <a:pt x="641" y="574"/>
                    <a:pt x="636" y="579"/>
                    <a:pt x="643" y="589"/>
                  </a:cubicBezTo>
                  <a:cubicBezTo>
                    <a:pt x="649" y="584"/>
                    <a:pt x="651" y="573"/>
                    <a:pt x="657" y="567"/>
                  </a:cubicBezTo>
                  <a:cubicBezTo>
                    <a:pt x="664" y="570"/>
                    <a:pt x="669" y="573"/>
                    <a:pt x="672" y="579"/>
                  </a:cubicBezTo>
                  <a:cubicBezTo>
                    <a:pt x="673" y="579"/>
                    <a:pt x="676" y="578"/>
                    <a:pt x="677" y="578"/>
                  </a:cubicBezTo>
                  <a:cubicBezTo>
                    <a:pt x="686" y="596"/>
                    <a:pt x="704" y="596"/>
                    <a:pt x="716" y="610"/>
                  </a:cubicBezTo>
                  <a:cubicBezTo>
                    <a:pt x="724" y="619"/>
                    <a:pt x="724" y="620"/>
                    <a:pt x="721" y="632"/>
                  </a:cubicBezTo>
                  <a:cubicBezTo>
                    <a:pt x="719" y="639"/>
                    <a:pt x="707" y="647"/>
                    <a:pt x="720" y="653"/>
                  </a:cubicBezTo>
                  <a:cubicBezTo>
                    <a:pt x="720" y="665"/>
                    <a:pt x="704" y="672"/>
                    <a:pt x="704" y="686"/>
                  </a:cubicBezTo>
                  <a:cubicBezTo>
                    <a:pt x="714" y="686"/>
                    <a:pt x="723" y="686"/>
                    <a:pt x="728" y="694"/>
                  </a:cubicBezTo>
                  <a:cubicBezTo>
                    <a:pt x="723" y="701"/>
                    <a:pt x="715" y="707"/>
                    <a:pt x="707" y="709"/>
                  </a:cubicBezTo>
                  <a:cubicBezTo>
                    <a:pt x="706" y="713"/>
                    <a:pt x="703" y="716"/>
                    <a:pt x="701" y="719"/>
                  </a:cubicBezTo>
                  <a:cubicBezTo>
                    <a:pt x="685" y="714"/>
                    <a:pt x="669" y="712"/>
                    <a:pt x="667" y="733"/>
                  </a:cubicBezTo>
                  <a:cubicBezTo>
                    <a:pt x="657" y="732"/>
                    <a:pt x="656" y="741"/>
                    <a:pt x="658" y="749"/>
                  </a:cubicBezTo>
                  <a:cubicBezTo>
                    <a:pt x="664" y="749"/>
                    <a:pt x="668" y="753"/>
                    <a:pt x="668" y="759"/>
                  </a:cubicBezTo>
                  <a:cubicBezTo>
                    <a:pt x="681" y="760"/>
                    <a:pt x="685" y="764"/>
                    <a:pt x="697" y="755"/>
                  </a:cubicBezTo>
                  <a:cubicBezTo>
                    <a:pt x="703" y="751"/>
                    <a:pt x="711" y="732"/>
                    <a:pt x="720" y="744"/>
                  </a:cubicBezTo>
                  <a:cubicBezTo>
                    <a:pt x="730" y="724"/>
                    <a:pt x="750" y="743"/>
                    <a:pt x="760" y="750"/>
                  </a:cubicBezTo>
                  <a:cubicBezTo>
                    <a:pt x="763" y="752"/>
                    <a:pt x="763" y="756"/>
                    <a:pt x="768" y="758"/>
                  </a:cubicBezTo>
                  <a:cubicBezTo>
                    <a:pt x="772" y="760"/>
                    <a:pt x="777" y="755"/>
                    <a:pt x="781" y="756"/>
                  </a:cubicBezTo>
                  <a:cubicBezTo>
                    <a:pt x="790" y="759"/>
                    <a:pt x="792" y="762"/>
                    <a:pt x="792" y="774"/>
                  </a:cubicBezTo>
                  <a:cubicBezTo>
                    <a:pt x="798" y="775"/>
                    <a:pt x="805" y="777"/>
                    <a:pt x="810" y="776"/>
                  </a:cubicBezTo>
                  <a:cubicBezTo>
                    <a:pt x="814" y="776"/>
                    <a:pt x="822" y="772"/>
                    <a:pt x="825" y="772"/>
                  </a:cubicBezTo>
                  <a:cubicBezTo>
                    <a:pt x="833" y="773"/>
                    <a:pt x="838" y="782"/>
                    <a:pt x="845" y="784"/>
                  </a:cubicBezTo>
                  <a:cubicBezTo>
                    <a:pt x="856" y="788"/>
                    <a:pt x="863" y="782"/>
                    <a:pt x="872" y="780"/>
                  </a:cubicBezTo>
                  <a:cubicBezTo>
                    <a:pt x="884" y="778"/>
                    <a:pt x="896" y="781"/>
                    <a:pt x="908" y="781"/>
                  </a:cubicBezTo>
                  <a:cubicBezTo>
                    <a:pt x="904" y="749"/>
                    <a:pt x="848" y="756"/>
                    <a:pt x="830" y="732"/>
                  </a:cubicBezTo>
                  <a:close/>
                  <a:moveTo>
                    <a:pt x="686" y="797"/>
                  </a:moveTo>
                  <a:cubicBezTo>
                    <a:pt x="687" y="798"/>
                    <a:pt x="687" y="798"/>
                    <a:pt x="687" y="798"/>
                  </a:cubicBezTo>
                  <a:cubicBezTo>
                    <a:pt x="687" y="798"/>
                    <a:pt x="686" y="797"/>
                    <a:pt x="686" y="797"/>
                  </a:cubicBezTo>
                  <a:cubicBezTo>
                    <a:pt x="685" y="796"/>
                    <a:pt x="684" y="796"/>
                    <a:pt x="682" y="795"/>
                  </a:cubicBezTo>
                  <a:cubicBezTo>
                    <a:pt x="682" y="795"/>
                    <a:pt x="682" y="795"/>
                    <a:pt x="682" y="795"/>
                  </a:cubicBezTo>
                  <a:cubicBezTo>
                    <a:pt x="680" y="795"/>
                    <a:pt x="677" y="796"/>
                    <a:pt x="675" y="797"/>
                  </a:cubicBezTo>
                  <a:cubicBezTo>
                    <a:pt x="677" y="811"/>
                    <a:pt x="693" y="808"/>
                    <a:pt x="687" y="799"/>
                  </a:cubicBezTo>
                  <a:cubicBezTo>
                    <a:pt x="687" y="798"/>
                    <a:pt x="686" y="798"/>
                    <a:pt x="686" y="797"/>
                  </a:cubicBezTo>
                  <a:close/>
                  <a:moveTo>
                    <a:pt x="679" y="632"/>
                  </a:moveTo>
                  <a:cubicBezTo>
                    <a:pt x="681" y="622"/>
                    <a:pt x="676" y="624"/>
                    <a:pt x="674" y="617"/>
                  </a:cubicBezTo>
                  <a:cubicBezTo>
                    <a:pt x="673" y="611"/>
                    <a:pt x="676" y="599"/>
                    <a:pt x="665" y="601"/>
                  </a:cubicBezTo>
                  <a:cubicBezTo>
                    <a:pt x="667" y="601"/>
                    <a:pt x="667" y="601"/>
                    <a:pt x="667" y="601"/>
                  </a:cubicBezTo>
                  <a:cubicBezTo>
                    <a:pt x="659" y="602"/>
                    <a:pt x="649" y="602"/>
                    <a:pt x="647" y="611"/>
                  </a:cubicBezTo>
                  <a:cubicBezTo>
                    <a:pt x="645" y="618"/>
                    <a:pt x="648" y="635"/>
                    <a:pt x="649" y="643"/>
                  </a:cubicBezTo>
                  <a:cubicBezTo>
                    <a:pt x="658" y="651"/>
                    <a:pt x="677" y="642"/>
                    <a:pt x="679" y="632"/>
                  </a:cubicBezTo>
                  <a:close/>
                  <a:moveTo>
                    <a:pt x="661" y="847"/>
                  </a:moveTo>
                  <a:cubicBezTo>
                    <a:pt x="646" y="848"/>
                    <a:pt x="659" y="875"/>
                    <a:pt x="664" y="880"/>
                  </a:cubicBezTo>
                  <a:cubicBezTo>
                    <a:pt x="675" y="876"/>
                    <a:pt x="674" y="845"/>
                    <a:pt x="661" y="847"/>
                  </a:cubicBezTo>
                  <a:close/>
                  <a:moveTo>
                    <a:pt x="612" y="791"/>
                  </a:moveTo>
                  <a:cubicBezTo>
                    <a:pt x="611" y="790"/>
                    <a:pt x="611" y="790"/>
                    <a:pt x="609" y="790"/>
                  </a:cubicBezTo>
                  <a:cubicBezTo>
                    <a:pt x="608" y="775"/>
                    <a:pt x="600" y="776"/>
                    <a:pt x="592" y="765"/>
                  </a:cubicBezTo>
                  <a:cubicBezTo>
                    <a:pt x="586" y="765"/>
                    <a:pt x="582" y="756"/>
                    <a:pt x="576" y="752"/>
                  </a:cubicBezTo>
                  <a:cubicBezTo>
                    <a:pt x="570" y="748"/>
                    <a:pt x="561" y="747"/>
                    <a:pt x="554" y="744"/>
                  </a:cubicBezTo>
                  <a:cubicBezTo>
                    <a:pt x="548" y="769"/>
                    <a:pt x="539" y="732"/>
                    <a:pt x="532" y="733"/>
                  </a:cubicBezTo>
                  <a:cubicBezTo>
                    <a:pt x="525" y="733"/>
                    <a:pt x="521" y="755"/>
                    <a:pt x="528" y="757"/>
                  </a:cubicBezTo>
                  <a:cubicBezTo>
                    <a:pt x="529" y="758"/>
                    <a:pt x="530" y="758"/>
                    <a:pt x="531" y="758"/>
                  </a:cubicBezTo>
                  <a:cubicBezTo>
                    <a:pt x="531" y="771"/>
                    <a:pt x="534" y="783"/>
                    <a:pt x="531" y="795"/>
                  </a:cubicBezTo>
                  <a:cubicBezTo>
                    <a:pt x="528" y="806"/>
                    <a:pt x="519" y="814"/>
                    <a:pt x="516" y="824"/>
                  </a:cubicBezTo>
                  <a:cubicBezTo>
                    <a:pt x="524" y="825"/>
                    <a:pt x="534" y="818"/>
                    <a:pt x="540" y="819"/>
                  </a:cubicBezTo>
                  <a:cubicBezTo>
                    <a:pt x="553" y="821"/>
                    <a:pt x="540" y="837"/>
                    <a:pt x="553" y="842"/>
                  </a:cubicBezTo>
                  <a:cubicBezTo>
                    <a:pt x="563" y="837"/>
                    <a:pt x="570" y="820"/>
                    <a:pt x="575" y="811"/>
                  </a:cubicBezTo>
                  <a:cubicBezTo>
                    <a:pt x="587" y="789"/>
                    <a:pt x="585" y="799"/>
                    <a:pt x="603" y="807"/>
                  </a:cubicBezTo>
                  <a:cubicBezTo>
                    <a:pt x="609" y="809"/>
                    <a:pt x="619" y="811"/>
                    <a:pt x="626" y="812"/>
                  </a:cubicBezTo>
                  <a:cubicBezTo>
                    <a:pt x="630" y="806"/>
                    <a:pt x="640" y="800"/>
                    <a:pt x="635" y="792"/>
                  </a:cubicBezTo>
                  <a:cubicBezTo>
                    <a:pt x="630" y="786"/>
                    <a:pt x="618" y="789"/>
                    <a:pt x="612" y="791"/>
                  </a:cubicBezTo>
                  <a:close/>
                  <a:moveTo>
                    <a:pt x="606" y="836"/>
                  </a:moveTo>
                  <a:cubicBezTo>
                    <a:pt x="607" y="837"/>
                    <a:pt x="607" y="837"/>
                    <a:pt x="607" y="837"/>
                  </a:cubicBezTo>
                  <a:cubicBezTo>
                    <a:pt x="599" y="838"/>
                    <a:pt x="589" y="838"/>
                    <a:pt x="585" y="846"/>
                  </a:cubicBezTo>
                  <a:cubicBezTo>
                    <a:pt x="580" y="855"/>
                    <a:pt x="585" y="873"/>
                    <a:pt x="598" y="870"/>
                  </a:cubicBezTo>
                  <a:cubicBezTo>
                    <a:pt x="604" y="869"/>
                    <a:pt x="614" y="849"/>
                    <a:pt x="616" y="843"/>
                  </a:cubicBezTo>
                  <a:cubicBezTo>
                    <a:pt x="618" y="834"/>
                    <a:pt x="616" y="828"/>
                    <a:pt x="606" y="836"/>
                  </a:cubicBezTo>
                  <a:close/>
                  <a:moveTo>
                    <a:pt x="547" y="417"/>
                  </a:moveTo>
                  <a:cubicBezTo>
                    <a:pt x="548" y="421"/>
                    <a:pt x="552" y="425"/>
                    <a:pt x="555" y="431"/>
                  </a:cubicBezTo>
                  <a:cubicBezTo>
                    <a:pt x="564" y="448"/>
                    <a:pt x="562" y="439"/>
                    <a:pt x="574" y="432"/>
                  </a:cubicBezTo>
                  <a:cubicBezTo>
                    <a:pt x="581" y="428"/>
                    <a:pt x="584" y="431"/>
                    <a:pt x="591" y="430"/>
                  </a:cubicBezTo>
                  <a:cubicBezTo>
                    <a:pt x="608" y="428"/>
                    <a:pt x="601" y="416"/>
                    <a:pt x="590" y="407"/>
                  </a:cubicBezTo>
                  <a:cubicBezTo>
                    <a:pt x="582" y="401"/>
                    <a:pt x="565" y="402"/>
                    <a:pt x="555" y="406"/>
                  </a:cubicBezTo>
                  <a:cubicBezTo>
                    <a:pt x="546" y="409"/>
                    <a:pt x="545" y="412"/>
                    <a:pt x="547" y="417"/>
                  </a:cubicBezTo>
                  <a:close/>
                  <a:moveTo>
                    <a:pt x="479" y="742"/>
                  </a:moveTo>
                  <a:cubicBezTo>
                    <a:pt x="490" y="747"/>
                    <a:pt x="495" y="758"/>
                    <a:pt x="509" y="751"/>
                  </a:cubicBezTo>
                  <a:cubicBezTo>
                    <a:pt x="520" y="745"/>
                    <a:pt x="523" y="730"/>
                    <a:pt x="527" y="719"/>
                  </a:cubicBezTo>
                  <a:cubicBezTo>
                    <a:pt x="526" y="718"/>
                    <a:pt x="512" y="710"/>
                    <a:pt x="510" y="712"/>
                  </a:cubicBezTo>
                  <a:cubicBezTo>
                    <a:pt x="515" y="708"/>
                    <a:pt x="533" y="698"/>
                    <a:pt x="535" y="710"/>
                  </a:cubicBezTo>
                  <a:cubicBezTo>
                    <a:pt x="552" y="712"/>
                    <a:pt x="558" y="701"/>
                    <a:pt x="569" y="691"/>
                  </a:cubicBezTo>
                  <a:cubicBezTo>
                    <a:pt x="579" y="681"/>
                    <a:pt x="595" y="673"/>
                    <a:pt x="590" y="656"/>
                  </a:cubicBezTo>
                  <a:cubicBezTo>
                    <a:pt x="589" y="654"/>
                    <a:pt x="559" y="615"/>
                    <a:pt x="560" y="615"/>
                  </a:cubicBezTo>
                  <a:cubicBezTo>
                    <a:pt x="585" y="612"/>
                    <a:pt x="571" y="588"/>
                    <a:pt x="559" y="578"/>
                  </a:cubicBezTo>
                  <a:cubicBezTo>
                    <a:pt x="546" y="583"/>
                    <a:pt x="537" y="565"/>
                    <a:pt x="523" y="576"/>
                  </a:cubicBezTo>
                  <a:cubicBezTo>
                    <a:pt x="519" y="573"/>
                    <a:pt x="515" y="574"/>
                    <a:pt x="510" y="573"/>
                  </a:cubicBezTo>
                  <a:cubicBezTo>
                    <a:pt x="507" y="579"/>
                    <a:pt x="508" y="586"/>
                    <a:pt x="512" y="592"/>
                  </a:cubicBezTo>
                  <a:cubicBezTo>
                    <a:pt x="514" y="592"/>
                    <a:pt x="517" y="592"/>
                    <a:pt x="519" y="593"/>
                  </a:cubicBezTo>
                  <a:cubicBezTo>
                    <a:pt x="524" y="606"/>
                    <a:pt x="520" y="637"/>
                    <a:pt x="517" y="651"/>
                  </a:cubicBezTo>
                  <a:cubicBezTo>
                    <a:pt x="501" y="713"/>
                    <a:pt x="463" y="648"/>
                    <a:pt x="482" y="626"/>
                  </a:cubicBezTo>
                  <a:cubicBezTo>
                    <a:pt x="472" y="619"/>
                    <a:pt x="466" y="609"/>
                    <a:pt x="455" y="601"/>
                  </a:cubicBezTo>
                  <a:cubicBezTo>
                    <a:pt x="455" y="614"/>
                    <a:pt x="463" y="633"/>
                    <a:pt x="455" y="642"/>
                  </a:cubicBezTo>
                  <a:cubicBezTo>
                    <a:pt x="453" y="642"/>
                    <a:pt x="448" y="639"/>
                    <a:pt x="446" y="638"/>
                  </a:cubicBezTo>
                  <a:cubicBezTo>
                    <a:pt x="447" y="619"/>
                    <a:pt x="440" y="593"/>
                    <a:pt x="416" y="600"/>
                  </a:cubicBezTo>
                  <a:cubicBezTo>
                    <a:pt x="412" y="583"/>
                    <a:pt x="418" y="567"/>
                    <a:pt x="415" y="552"/>
                  </a:cubicBezTo>
                  <a:cubicBezTo>
                    <a:pt x="414" y="543"/>
                    <a:pt x="405" y="520"/>
                    <a:pt x="399" y="511"/>
                  </a:cubicBezTo>
                  <a:cubicBezTo>
                    <a:pt x="389" y="511"/>
                    <a:pt x="382" y="507"/>
                    <a:pt x="374" y="506"/>
                  </a:cubicBezTo>
                  <a:cubicBezTo>
                    <a:pt x="374" y="516"/>
                    <a:pt x="364" y="533"/>
                    <a:pt x="362" y="543"/>
                  </a:cubicBezTo>
                  <a:cubicBezTo>
                    <a:pt x="354" y="578"/>
                    <a:pt x="381" y="581"/>
                    <a:pt x="392" y="613"/>
                  </a:cubicBezTo>
                  <a:cubicBezTo>
                    <a:pt x="399" y="634"/>
                    <a:pt x="398" y="627"/>
                    <a:pt x="384" y="647"/>
                  </a:cubicBezTo>
                  <a:cubicBezTo>
                    <a:pt x="374" y="661"/>
                    <a:pt x="374" y="668"/>
                    <a:pt x="369" y="686"/>
                  </a:cubicBezTo>
                  <a:cubicBezTo>
                    <a:pt x="368" y="690"/>
                    <a:pt x="359" y="679"/>
                    <a:pt x="359" y="679"/>
                  </a:cubicBezTo>
                  <a:cubicBezTo>
                    <a:pt x="353" y="668"/>
                    <a:pt x="355" y="655"/>
                    <a:pt x="363" y="647"/>
                  </a:cubicBezTo>
                  <a:cubicBezTo>
                    <a:pt x="358" y="652"/>
                    <a:pt x="347" y="642"/>
                    <a:pt x="344" y="641"/>
                  </a:cubicBezTo>
                  <a:cubicBezTo>
                    <a:pt x="333" y="636"/>
                    <a:pt x="323" y="642"/>
                    <a:pt x="326" y="656"/>
                  </a:cubicBezTo>
                  <a:cubicBezTo>
                    <a:pt x="335" y="654"/>
                    <a:pt x="337" y="658"/>
                    <a:pt x="344" y="662"/>
                  </a:cubicBezTo>
                  <a:cubicBezTo>
                    <a:pt x="333" y="677"/>
                    <a:pt x="326" y="664"/>
                    <a:pt x="314" y="663"/>
                  </a:cubicBezTo>
                  <a:cubicBezTo>
                    <a:pt x="302" y="662"/>
                    <a:pt x="288" y="667"/>
                    <a:pt x="276" y="664"/>
                  </a:cubicBezTo>
                  <a:cubicBezTo>
                    <a:pt x="254" y="659"/>
                    <a:pt x="205" y="599"/>
                    <a:pt x="187" y="642"/>
                  </a:cubicBezTo>
                  <a:cubicBezTo>
                    <a:pt x="185" y="645"/>
                    <a:pt x="185" y="682"/>
                    <a:pt x="185" y="682"/>
                  </a:cubicBezTo>
                  <a:cubicBezTo>
                    <a:pt x="179" y="682"/>
                    <a:pt x="177" y="681"/>
                    <a:pt x="172" y="676"/>
                  </a:cubicBezTo>
                  <a:cubicBezTo>
                    <a:pt x="189" y="628"/>
                    <a:pt x="97" y="631"/>
                    <a:pt x="75" y="608"/>
                  </a:cubicBezTo>
                  <a:cubicBezTo>
                    <a:pt x="78" y="602"/>
                    <a:pt x="79" y="602"/>
                    <a:pt x="85" y="601"/>
                  </a:cubicBezTo>
                  <a:cubicBezTo>
                    <a:pt x="100" y="610"/>
                    <a:pt x="101" y="588"/>
                    <a:pt x="94" y="578"/>
                  </a:cubicBezTo>
                  <a:cubicBezTo>
                    <a:pt x="88" y="568"/>
                    <a:pt x="73" y="567"/>
                    <a:pt x="62" y="566"/>
                  </a:cubicBezTo>
                  <a:cubicBezTo>
                    <a:pt x="54" y="550"/>
                    <a:pt x="40" y="539"/>
                    <a:pt x="26" y="527"/>
                  </a:cubicBezTo>
                  <a:cubicBezTo>
                    <a:pt x="25" y="527"/>
                    <a:pt x="24" y="528"/>
                    <a:pt x="23" y="528"/>
                  </a:cubicBezTo>
                  <a:cubicBezTo>
                    <a:pt x="13" y="535"/>
                    <a:pt x="0" y="566"/>
                    <a:pt x="0" y="578"/>
                  </a:cubicBezTo>
                  <a:cubicBezTo>
                    <a:pt x="1" y="597"/>
                    <a:pt x="23" y="608"/>
                    <a:pt x="34" y="621"/>
                  </a:cubicBezTo>
                  <a:cubicBezTo>
                    <a:pt x="48" y="637"/>
                    <a:pt x="43" y="655"/>
                    <a:pt x="56" y="671"/>
                  </a:cubicBezTo>
                  <a:cubicBezTo>
                    <a:pt x="68" y="683"/>
                    <a:pt x="76" y="704"/>
                    <a:pt x="88" y="716"/>
                  </a:cubicBezTo>
                  <a:cubicBezTo>
                    <a:pt x="97" y="724"/>
                    <a:pt x="110" y="719"/>
                    <a:pt x="118" y="726"/>
                  </a:cubicBezTo>
                  <a:cubicBezTo>
                    <a:pt x="126" y="732"/>
                    <a:pt x="125" y="746"/>
                    <a:pt x="127" y="755"/>
                  </a:cubicBezTo>
                  <a:cubicBezTo>
                    <a:pt x="144" y="761"/>
                    <a:pt x="163" y="765"/>
                    <a:pt x="181" y="771"/>
                  </a:cubicBezTo>
                  <a:cubicBezTo>
                    <a:pt x="206" y="779"/>
                    <a:pt x="249" y="805"/>
                    <a:pt x="249" y="805"/>
                  </a:cubicBezTo>
                  <a:cubicBezTo>
                    <a:pt x="249" y="805"/>
                    <a:pt x="248" y="867"/>
                    <a:pt x="243" y="894"/>
                  </a:cubicBezTo>
                  <a:cubicBezTo>
                    <a:pt x="239" y="917"/>
                    <a:pt x="236" y="940"/>
                    <a:pt x="234" y="964"/>
                  </a:cubicBezTo>
                  <a:cubicBezTo>
                    <a:pt x="281" y="969"/>
                    <a:pt x="331" y="973"/>
                    <a:pt x="384" y="974"/>
                  </a:cubicBezTo>
                  <a:cubicBezTo>
                    <a:pt x="391" y="939"/>
                    <a:pt x="406" y="900"/>
                    <a:pt x="426" y="873"/>
                  </a:cubicBezTo>
                  <a:cubicBezTo>
                    <a:pt x="434" y="862"/>
                    <a:pt x="464" y="858"/>
                    <a:pt x="448" y="840"/>
                  </a:cubicBezTo>
                  <a:cubicBezTo>
                    <a:pt x="439" y="830"/>
                    <a:pt x="411" y="827"/>
                    <a:pt x="398" y="826"/>
                  </a:cubicBezTo>
                  <a:cubicBezTo>
                    <a:pt x="396" y="807"/>
                    <a:pt x="434" y="824"/>
                    <a:pt x="442" y="827"/>
                  </a:cubicBezTo>
                  <a:cubicBezTo>
                    <a:pt x="453" y="832"/>
                    <a:pt x="457" y="835"/>
                    <a:pt x="466" y="823"/>
                  </a:cubicBezTo>
                  <a:cubicBezTo>
                    <a:pt x="472" y="813"/>
                    <a:pt x="475" y="809"/>
                    <a:pt x="489" y="813"/>
                  </a:cubicBezTo>
                  <a:cubicBezTo>
                    <a:pt x="496" y="804"/>
                    <a:pt x="503" y="790"/>
                    <a:pt x="508" y="779"/>
                  </a:cubicBezTo>
                  <a:cubicBezTo>
                    <a:pt x="510" y="774"/>
                    <a:pt x="512" y="765"/>
                    <a:pt x="506" y="761"/>
                  </a:cubicBezTo>
                  <a:cubicBezTo>
                    <a:pt x="499" y="756"/>
                    <a:pt x="494" y="762"/>
                    <a:pt x="488" y="762"/>
                  </a:cubicBezTo>
                  <a:cubicBezTo>
                    <a:pt x="472" y="762"/>
                    <a:pt x="459" y="745"/>
                    <a:pt x="446" y="739"/>
                  </a:cubicBezTo>
                  <a:cubicBezTo>
                    <a:pt x="454" y="743"/>
                    <a:pt x="469" y="736"/>
                    <a:pt x="479" y="742"/>
                  </a:cubicBezTo>
                  <a:close/>
                  <a:moveTo>
                    <a:pt x="414" y="112"/>
                  </a:moveTo>
                  <a:cubicBezTo>
                    <a:pt x="420" y="116"/>
                    <a:pt x="434" y="109"/>
                    <a:pt x="440" y="105"/>
                  </a:cubicBezTo>
                  <a:cubicBezTo>
                    <a:pt x="438" y="115"/>
                    <a:pt x="431" y="131"/>
                    <a:pt x="446" y="133"/>
                  </a:cubicBezTo>
                  <a:cubicBezTo>
                    <a:pt x="453" y="133"/>
                    <a:pt x="466" y="125"/>
                    <a:pt x="471" y="120"/>
                  </a:cubicBezTo>
                  <a:cubicBezTo>
                    <a:pt x="476" y="117"/>
                    <a:pt x="489" y="100"/>
                    <a:pt x="492" y="112"/>
                  </a:cubicBezTo>
                  <a:cubicBezTo>
                    <a:pt x="494" y="125"/>
                    <a:pt x="472" y="126"/>
                    <a:pt x="469" y="135"/>
                  </a:cubicBezTo>
                  <a:cubicBezTo>
                    <a:pt x="468" y="142"/>
                    <a:pt x="481" y="155"/>
                    <a:pt x="482" y="165"/>
                  </a:cubicBezTo>
                  <a:cubicBezTo>
                    <a:pt x="469" y="162"/>
                    <a:pt x="466" y="148"/>
                    <a:pt x="453" y="145"/>
                  </a:cubicBezTo>
                  <a:cubicBezTo>
                    <a:pt x="436" y="141"/>
                    <a:pt x="440" y="156"/>
                    <a:pt x="448" y="165"/>
                  </a:cubicBezTo>
                  <a:cubicBezTo>
                    <a:pt x="451" y="169"/>
                    <a:pt x="456" y="171"/>
                    <a:pt x="459" y="176"/>
                  </a:cubicBezTo>
                  <a:cubicBezTo>
                    <a:pt x="462" y="182"/>
                    <a:pt x="460" y="188"/>
                    <a:pt x="466" y="192"/>
                  </a:cubicBezTo>
                  <a:cubicBezTo>
                    <a:pt x="470" y="195"/>
                    <a:pt x="481" y="193"/>
                    <a:pt x="481" y="200"/>
                  </a:cubicBezTo>
                  <a:cubicBezTo>
                    <a:pt x="481" y="207"/>
                    <a:pt x="471" y="205"/>
                    <a:pt x="467" y="206"/>
                  </a:cubicBezTo>
                  <a:cubicBezTo>
                    <a:pt x="448" y="208"/>
                    <a:pt x="441" y="215"/>
                    <a:pt x="441" y="235"/>
                  </a:cubicBezTo>
                  <a:cubicBezTo>
                    <a:pt x="446" y="242"/>
                    <a:pt x="449" y="236"/>
                    <a:pt x="454" y="238"/>
                  </a:cubicBezTo>
                  <a:cubicBezTo>
                    <a:pt x="463" y="241"/>
                    <a:pt x="456" y="240"/>
                    <a:pt x="462" y="247"/>
                  </a:cubicBezTo>
                  <a:cubicBezTo>
                    <a:pt x="469" y="257"/>
                    <a:pt x="471" y="245"/>
                    <a:pt x="478" y="248"/>
                  </a:cubicBezTo>
                  <a:cubicBezTo>
                    <a:pt x="489" y="253"/>
                    <a:pt x="479" y="261"/>
                    <a:pt x="470" y="260"/>
                  </a:cubicBezTo>
                  <a:cubicBezTo>
                    <a:pt x="463" y="260"/>
                    <a:pt x="461" y="258"/>
                    <a:pt x="456" y="253"/>
                  </a:cubicBezTo>
                  <a:cubicBezTo>
                    <a:pt x="455" y="252"/>
                    <a:pt x="456" y="251"/>
                    <a:pt x="455" y="249"/>
                  </a:cubicBezTo>
                  <a:cubicBezTo>
                    <a:pt x="443" y="244"/>
                    <a:pt x="442" y="255"/>
                    <a:pt x="439" y="264"/>
                  </a:cubicBezTo>
                  <a:cubicBezTo>
                    <a:pt x="463" y="274"/>
                    <a:pt x="420" y="287"/>
                    <a:pt x="439" y="306"/>
                  </a:cubicBezTo>
                  <a:cubicBezTo>
                    <a:pt x="447" y="306"/>
                    <a:pt x="457" y="305"/>
                    <a:pt x="463" y="306"/>
                  </a:cubicBezTo>
                  <a:cubicBezTo>
                    <a:pt x="471" y="307"/>
                    <a:pt x="474" y="311"/>
                    <a:pt x="479" y="300"/>
                  </a:cubicBezTo>
                  <a:cubicBezTo>
                    <a:pt x="490" y="305"/>
                    <a:pt x="500" y="294"/>
                    <a:pt x="511" y="293"/>
                  </a:cubicBezTo>
                  <a:cubicBezTo>
                    <a:pt x="511" y="298"/>
                    <a:pt x="512" y="303"/>
                    <a:pt x="514" y="307"/>
                  </a:cubicBezTo>
                  <a:cubicBezTo>
                    <a:pt x="521" y="301"/>
                    <a:pt x="555" y="273"/>
                    <a:pt x="532" y="266"/>
                  </a:cubicBezTo>
                  <a:cubicBezTo>
                    <a:pt x="530" y="271"/>
                    <a:pt x="527" y="274"/>
                    <a:pt x="522" y="273"/>
                  </a:cubicBezTo>
                  <a:cubicBezTo>
                    <a:pt x="522" y="272"/>
                    <a:pt x="522" y="270"/>
                    <a:pt x="522" y="268"/>
                  </a:cubicBezTo>
                  <a:cubicBezTo>
                    <a:pt x="513" y="262"/>
                    <a:pt x="498" y="270"/>
                    <a:pt x="496" y="254"/>
                  </a:cubicBezTo>
                  <a:cubicBezTo>
                    <a:pt x="506" y="254"/>
                    <a:pt x="512" y="263"/>
                    <a:pt x="522" y="254"/>
                  </a:cubicBezTo>
                  <a:cubicBezTo>
                    <a:pt x="533" y="245"/>
                    <a:pt x="522" y="240"/>
                    <a:pt x="526" y="228"/>
                  </a:cubicBezTo>
                  <a:cubicBezTo>
                    <a:pt x="532" y="228"/>
                    <a:pt x="549" y="219"/>
                    <a:pt x="534" y="218"/>
                  </a:cubicBezTo>
                  <a:cubicBezTo>
                    <a:pt x="532" y="209"/>
                    <a:pt x="546" y="215"/>
                    <a:pt x="543" y="203"/>
                  </a:cubicBezTo>
                  <a:cubicBezTo>
                    <a:pt x="541" y="203"/>
                    <a:pt x="538" y="201"/>
                    <a:pt x="535" y="202"/>
                  </a:cubicBezTo>
                  <a:cubicBezTo>
                    <a:pt x="539" y="195"/>
                    <a:pt x="542" y="191"/>
                    <a:pt x="532" y="185"/>
                  </a:cubicBezTo>
                  <a:cubicBezTo>
                    <a:pt x="529" y="185"/>
                    <a:pt x="526" y="184"/>
                    <a:pt x="523" y="182"/>
                  </a:cubicBezTo>
                  <a:cubicBezTo>
                    <a:pt x="523" y="179"/>
                    <a:pt x="522" y="180"/>
                    <a:pt x="521" y="179"/>
                  </a:cubicBezTo>
                  <a:cubicBezTo>
                    <a:pt x="521" y="175"/>
                    <a:pt x="518" y="173"/>
                    <a:pt x="513" y="174"/>
                  </a:cubicBezTo>
                  <a:cubicBezTo>
                    <a:pt x="516" y="169"/>
                    <a:pt x="523" y="169"/>
                    <a:pt x="527" y="165"/>
                  </a:cubicBezTo>
                  <a:cubicBezTo>
                    <a:pt x="529" y="163"/>
                    <a:pt x="533" y="151"/>
                    <a:pt x="534" y="147"/>
                  </a:cubicBezTo>
                  <a:cubicBezTo>
                    <a:pt x="533" y="148"/>
                    <a:pt x="549" y="144"/>
                    <a:pt x="551" y="142"/>
                  </a:cubicBezTo>
                  <a:cubicBezTo>
                    <a:pt x="557" y="136"/>
                    <a:pt x="553" y="125"/>
                    <a:pt x="546" y="122"/>
                  </a:cubicBezTo>
                  <a:cubicBezTo>
                    <a:pt x="549" y="114"/>
                    <a:pt x="554" y="111"/>
                    <a:pt x="556" y="103"/>
                  </a:cubicBezTo>
                  <a:cubicBezTo>
                    <a:pt x="557" y="95"/>
                    <a:pt x="558" y="88"/>
                    <a:pt x="561" y="80"/>
                  </a:cubicBezTo>
                  <a:cubicBezTo>
                    <a:pt x="561" y="80"/>
                    <a:pt x="562" y="80"/>
                    <a:pt x="561" y="81"/>
                  </a:cubicBezTo>
                  <a:cubicBezTo>
                    <a:pt x="563" y="78"/>
                    <a:pt x="564" y="59"/>
                    <a:pt x="563" y="54"/>
                  </a:cubicBezTo>
                  <a:cubicBezTo>
                    <a:pt x="553" y="56"/>
                    <a:pt x="553" y="74"/>
                    <a:pt x="543" y="78"/>
                  </a:cubicBezTo>
                  <a:cubicBezTo>
                    <a:pt x="542" y="69"/>
                    <a:pt x="543" y="60"/>
                    <a:pt x="540" y="51"/>
                  </a:cubicBezTo>
                  <a:cubicBezTo>
                    <a:pt x="543" y="52"/>
                    <a:pt x="545" y="51"/>
                    <a:pt x="548" y="53"/>
                  </a:cubicBezTo>
                  <a:cubicBezTo>
                    <a:pt x="558" y="43"/>
                    <a:pt x="566" y="22"/>
                    <a:pt x="553" y="10"/>
                  </a:cubicBezTo>
                  <a:cubicBezTo>
                    <a:pt x="542" y="1"/>
                    <a:pt x="529" y="18"/>
                    <a:pt x="521" y="12"/>
                  </a:cubicBezTo>
                  <a:cubicBezTo>
                    <a:pt x="515" y="8"/>
                    <a:pt x="523" y="5"/>
                    <a:pt x="515" y="2"/>
                  </a:cubicBezTo>
                  <a:cubicBezTo>
                    <a:pt x="510" y="0"/>
                    <a:pt x="505" y="2"/>
                    <a:pt x="501" y="4"/>
                  </a:cubicBezTo>
                  <a:cubicBezTo>
                    <a:pt x="497" y="6"/>
                    <a:pt x="483" y="11"/>
                    <a:pt x="480" y="13"/>
                  </a:cubicBezTo>
                  <a:cubicBezTo>
                    <a:pt x="475" y="17"/>
                    <a:pt x="477" y="19"/>
                    <a:pt x="474" y="24"/>
                  </a:cubicBezTo>
                  <a:cubicBezTo>
                    <a:pt x="472" y="30"/>
                    <a:pt x="466" y="31"/>
                    <a:pt x="461" y="29"/>
                  </a:cubicBezTo>
                  <a:cubicBezTo>
                    <a:pt x="456" y="35"/>
                    <a:pt x="455" y="40"/>
                    <a:pt x="452" y="46"/>
                  </a:cubicBezTo>
                  <a:cubicBezTo>
                    <a:pt x="447" y="56"/>
                    <a:pt x="446" y="56"/>
                    <a:pt x="434" y="51"/>
                  </a:cubicBezTo>
                  <a:cubicBezTo>
                    <a:pt x="433" y="53"/>
                    <a:pt x="430" y="56"/>
                    <a:pt x="430" y="58"/>
                  </a:cubicBezTo>
                  <a:cubicBezTo>
                    <a:pt x="432" y="61"/>
                    <a:pt x="434" y="65"/>
                    <a:pt x="436" y="68"/>
                  </a:cubicBezTo>
                  <a:cubicBezTo>
                    <a:pt x="435" y="69"/>
                    <a:pt x="434" y="70"/>
                    <a:pt x="432" y="71"/>
                  </a:cubicBezTo>
                  <a:cubicBezTo>
                    <a:pt x="424" y="67"/>
                    <a:pt x="424" y="73"/>
                    <a:pt x="418" y="76"/>
                  </a:cubicBezTo>
                  <a:cubicBezTo>
                    <a:pt x="413" y="79"/>
                    <a:pt x="407" y="80"/>
                    <a:pt x="402" y="83"/>
                  </a:cubicBezTo>
                  <a:cubicBezTo>
                    <a:pt x="401" y="85"/>
                    <a:pt x="401" y="88"/>
                    <a:pt x="401" y="89"/>
                  </a:cubicBezTo>
                  <a:cubicBezTo>
                    <a:pt x="415" y="89"/>
                    <a:pt x="406" y="106"/>
                    <a:pt x="414" y="112"/>
                  </a:cubicBezTo>
                  <a:close/>
                  <a:moveTo>
                    <a:pt x="459" y="386"/>
                  </a:moveTo>
                  <a:cubicBezTo>
                    <a:pt x="466" y="388"/>
                    <a:pt x="476" y="385"/>
                    <a:pt x="483" y="384"/>
                  </a:cubicBezTo>
                  <a:cubicBezTo>
                    <a:pt x="493" y="383"/>
                    <a:pt x="500" y="373"/>
                    <a:pt x="509" y="372"/>
                  </a:cubicBezTo>
                  <a:cubicBezTo>
                    <a:pt x="516" y="371"/>
                    <a:pt x="518" y="379"/>
                    <a:pt x="526" y="375"/>
                  </a:cubicBezTo>
                  <a:cubicBezTo>
                    <a:pt x="535" y="370"/>
                    <a:pt x="536" y="357"/>
                    <a:pt x="533" y="348"/>
                  </a:cubicBezTo>
                  <a:cubicBezTo>
                    <a:pt x="530" y="344"/>
                    <a:pt x="538" y="339"/>
                    <a:pt x="531" y="332"/>
                  </a:cubicBezTo>
                  <a:cubicBezTo>
                    <a:pt x="527" y="327"/>
                    <a:pt x="522" y="327"/>
                    <a:pt x="516" y="326"/>
                  </a:cubicBezTo>
                  <a:cubicBezTo>
                    <a:pt x="508" y="325"/>
                    <a:pt x="497" y="326"/>
                    <a:pt x="489" y="329"/>
                  </a:cubicBezTo>
                  <a:cubicBezTo>
                    <a:pt x="486" y="331"/>
                    <a:pt x="484" y="335"/>
                    <a:pt x="480" y="336"/>
                  </a:cubicBezTo>
                  <a:cubicBezTo>
                    <a:pt x="478" y="337"/>
                    <a:pt x="473" y="336"/>
                    <a:pt x="472" y="337"/>
                  </a:cubicBezTo>
                  <a:cubicBezTo>
                    <a:pt x="464" y="341"/>
                    <a:pt x="464" y="344"/>
                    <a:pt x="454" y="345"/>
                  </a:cubicBezTo>
                  <a:cubicBezTo>
                    <a:pt x="439" y="345"/>
                    <a:pt x="445" y="338"/>
                    <a:pt x="436" y="333"/>
                  </a:cubicBezTo>
                  <a:cubicBezTo>
                    <a:pt x="429" y="328"/>
                    <a:pt x="420" y="338"/>
                    <a:pt x="418" y="326"/>
                  </a:cubicBezTo>
                  <a:cubicBezTo>
                    <a:pt x="417" y="319"/>
                    <a:pt x="428" y="316"/>
                    <a:pt x="426" y="309"/>
                  </a:cubicBezTo>
                  <a:cubicBezTo>
                    <a:pt x="426" y="310"/>
                    <a:pt x="412" y="300"/>
                    <a:pt x="413" y="301"/>
                  </a:cubicBezTo>
                  <a:cubicBezTo>
                    <a:pt x="406" y="299"/>
                    <a:pt x="401" y="304"/>
                    <a:pt x="393" y="305"/>
                  </a:cubicBezTo>
                  <a:cubicBezTo>
                    <a:pt x="394" y="298"/>
                    <a:pt x="394" y="296"/>
                    <a:pt x="387" y="295"/>
                  </a:cubicBezTo>
                  <a:cubicBezTo>
                    <a:pt x="384" y="294"/>
                    <a:pt x="384" y="294"/>
                    <a:pt x="384" y="294"/>
                  </a:cubicBezTo>
                  <a:cubicBezTo>
                    <a:pt x="374" y="285"/>
                    <a:pt x="361" y="283"/>
                    <a:pt x="363" y="300"/>
                  </a:cubicBezTo>
                  <a:cubicBezTo>
                    <a:pt x="370" y="305"/>
                    <a:pt x="378" y="315"/>
                    <a:pt x="386" y="317"/>
                  </a:cubicBezTo>
                  <a:cubicBezTo>
                    <a:pt x="393" y="319"/>
                    <a:pt x="396" y="313"/>
                    <a:pt x="401" y="320"/>
                  </a:cubicBezTo>
                  <a:cubicBezTo>
                    <a:pt x="413" y="335"/>
                    <a:pt x="402" y="377"/>
                    <a:pt x="423" y="385"/>
                  </a:cubicBezTo>
                  <a:cubicBezTo>
                    <a:pt x="435" y="390"/>
                    <a:pt x="436" y="381"/>
                    <a:pt x="445" y="376"/>
                  </a:cubicBezTo>
                  <a:cubicBezTo>
                    <a:pt x="451" y="379"/>
                    <a:pt x="452" y="385"/>
                    <a:pt x="459" y="386"/>
                  </a:cubicBezTo>
                  <a:close/>
                  <a:moveTo>
                    <a:pt x="392" y="199"/>
                  </a:moveTo>
                  <a:cubicBezTo>
                    <a:pt x="391" y="201"/>
                    <a:pt x="387" y="201"/>
                    <a:pt x="386" y="204"/>
                  </a:cubicBezTo>
                  <a:cubicBezTo>
                    <a:pt x="385" y="206"/>
                    <a:pt x="386" y="218"/>
                    <a:pt x="387" y="221"/>
                  </a:cubicBezTo>
                  <a:cubicBezTo>
                    <a:pt x="391" y="220"/>
                    <a:pt x="394" y="221"/>
                    <a:pt x="397" y="219"/>
                  </a:cubicBezTo>
                  <a:cubicBezTo>
                    <a:pt x="401" y="224"/>
                    <a:pt x="400" y="233"/>
                    <a:pt x="407" y="235"/>
                  </a:cubicBezTo>
                  <a:cubicBezTo>
                    <a:pt x="413" y="238"/>
                    <a:pt x="421" y="231"/>
                    <a:pt x="425" y="227"/>
                  </a:cubicBezTo>
                  <a:cubicBezTo>
                    <a:pt x="433" y="217"/>
                    <a:pt x="456" y="195"/>
                    <a:pt x="453" y="181"/>
                  </a:cubicBezTo>
                  <a:cubicBezTo>
                    <a:pt x="452" y="174"/>
                    <a:pt x="441" y="168"/>
                    <a:pt x="436" y="165"/>
                  </a:cubicBezTo>
                  <a:cubicBezTo>
                    <a:pt x="431" y="161"/>
                    <a:pt x="424" y="158"/>
                    <a:pt x="420" y="154"/>
                  </a:cubicBezTo>
                  <a:cubicBezTo>
                    <a:pt x="412" y="147"/>
                    <a:pt x="402" y="97"/>
                    <a:pt x="384" y="106"/>
                  </a:cubicBezTo>
                  <a:cubicBezTo>
                    <a:pt x="389" y="105"/>
                    <a:pt x="389" y="105"/>
                    <a:pt x="389" y="105"/>
                  </a:cubicBezTo>
                  <a:cubicBezTo>
                    <a:pt x="384" y="111"/>
                    <a:pt x="376" y="122"/>
                    <a:pt x="376" y="130"/>
                  </a:cubicBezTo>
                  <a:cubicBezTo>
                    <a:pt x="377" y="141"/>
                    <a:pt x="387" y="146"/>
                    <a:pt x="379" y="159"/>
                  </a:cubicBezTo>
                  <a:cubicBezTo>
                    <a:pt x="358" y="156"/>
                    <a:pt x="372" y="175"/>
                    <a:pt x="374" y="187"/>
                  </a:cubicBezTo>
                  <a:cubicBezTo>
                    <a:pt x="385" y="190"/>
                    <a:pt x="406" y="180"/>
                    <a:pt x="392" y="199"/>
                  </a:cubicBezTo>
                  <a:close/>
                  <a:moveTo>
                    <a:pt x="411" y="461"/>
                  </a:moveTo>
                  <a:cubicBezTo>
                    <a:pt x="419" y="458"/>
                    <a:pt x="436" y="420"/>
                    <a:pt x="427" y="413"/>
                  </a:cubicBezTo>
                  <a:cubicBezTo>
                    <a:pt x="418" y="406"/>
                    <a:pt x="404" y="421"/>
                    <a:pt x="397" y="405"/>
                  </a:cubicBezTo>
                  <a:cubicBezTo>
                    <a:pt x="393" y="395"/>
                    <a:pt x="370" y="428"/>
                    <a:pt x="369" y="433"/>
                  </a:cubicBezTo>
                  <a:cubicBezTo>
                    <a:pt x="367" y="442"/>
                    <a:pt x="368" y="458"/>
                    <a:pt x="370" y="468"/>
                  </a:cubicBezTo>
                  <a:cubicBezTo>
                    <a:pt x="382" y="470"/>
                    <a:pt x="376" y="489"/>
                    <a:pt x="384" y="495"/>
                  </a:cubicBezTo>
                  <a:cubicBezTo>
                    <a:pt x="396" y="487"/>
                    <a:pt x="388" y="478"/>
                    <a:pt x="392" y="467"/>
                  </a:cubicBezTo>
                  <a:cubicBezTo>
                    <a:pt x="396" y="453"/>
                    <a:pt x="401" y="465"/>
                    <a:pt x="411" y="461"/>
                  </a:cubicBezTo>
                  <a:close/>
                  <a:moveTo>
                    <a:pt x="422" y="261"/>
                  </a:moveTo>
                  <a:cubicBezTo>
                    <a:pt x="422" y="264"/>
                    <a:pt x="422" y="264"/>
                    <a:pt x="422" y="264"/>
                  </a:cubicBezTo>
                  <a:cubicBezTo>
                    <a:pt x="417" y="262"/>
                    <a:pt x="413" y="266"/>
                    <a:pt x="412" y="271"/>
                  </a:cubicBezTo>
                  <a:cubicBezTo>
                    <a:pt x="417" y="273"/>
                    <a:pt x="422" y="275"/>
                    <a:pt x="427" y="275"/>
                  </a:cubicBezTo>
                  <a:cubicBezTo>
                    <a:pt x="429" y="269"/>
                    <a:pt x="427" y="264"/>
                    <a:pt x="422" y="261"/>
                  </a:cubicBezTo>
                  <a:close/>
                  <a:moveTo>
                    <a:pt x="392" y="270"/>
                  </a:moveTo>
                  <a:cubicBezTo>
                    <a:pt x="403" y="262"/>
                    <a:pt x="388" y="254"/>
                    <a:pt x="379" y="256"/>
                  </a:cubicBezTo>
                  <a:cubicBezTo>
                    <a:pt x="373" y="255"/>
                    <a:pt x="365" y="257"/>
                    <a:pt x="366" y="264"/>
                  </a:cubicBezTo>
                  <a:cubicBezTo>
                    <a:pt x="373" y="264"/>
                    <a:pt x="376" y="266"/>
                    <a:pt x="380" y="267"/>
                  </a:cubicBezTo>
                  <a:cubicBezTo>
                    <a:pt x="384" y="268"/>
                    <a:pt x="387" y="274"/>
                    <a:pt x="392" y="270"/>
                  </a:cubicBezTo>
                  <a:close/>
                  <a:moveTo>
                    <a:pt x="379" y="380"/>
                  </a:moveTo>
                  <a:cubicBezTo>
                    <a:pt x="393" y="380"/>
                    <a:pt x="398" y="360"/>
                    <a:pt x="388" y="352"/>
                  </a:cubicBezTo>
                  <a:cubicBezTo>
                    <a:pt x="372" y="338"/>
                    <a:pt x="355" y="379"/>
                    <a:pt x="379" y="380"/>
                  </a:cubicBezTo>
                  <a:close/>
                  <a:moveTo>
                    <a:pt x="357" y="236"/>
                  </a:moveTo>
                  <a:cubicBezTo>
                    <a:pt x="359" y="243"/>
                    <a:pt x="352" y="246"/>
                    <a:pt x="360" y="255"/>
                  </a:cubicBezTo>
                  <a:cubicBezTo>
                    <a:pt x="364" y="253"/>
                    <a:pt x="366" y="249"/>
                    <a:pt x="369" y="245"/>
                  </a:cubicBezTo>
                  <a:cubicBezTo>
                    <a:pt x="373" y="248"/>
                    <a:pt x="374" y="246"/>
                    <a:pt x="378" y="245"/>
                  </a:cubicBezTo>
                  <a:cubicBezTo>
                    <a:pt x="378" y="235"/>
                    <a:pt x="368" y="202"/>
                    <a:pt x="352" y="213"/>
                  </a:cubicBezTo>
                  <a:cubicBezTo>
                    <a:pt x="353" y="214"/>
                    <a:pt x="353" y="214"/>
                    <a:pt x="353" y="214"/>
                  </a:cubicBezTo>
                  <a:cubicBezTo>
                    <a:pt x="346" y="222"/>
                    <a:pt x="356" y="228"/>
                    <a:pt x="357" y="236"/>
                  </a:cubicBezTo>
                  <a:close/>
                  <a:moveTo>
                    <a:pt x="349" y="593"/>
                  </a:moveTo>
                  <a:cubicBezTo>
                    <a:pt x="346" y="587"/>
                    <a:pt x="339" y="572"/>
                    <a:pt x="332" y="584"/>
                  </a:cubicBezTo>
                  <a:cubicBezTo>
                    <a:pt x="327" y="587"/>
                    <a:pt x="328" y="596"/>
                    <a:pt x="328" y="602"/>
                  </a:cubicBezTo>
                  <a:cubicBezTo>
                    <a:pt x="313" y="603"/>
                    <a:pt x="312" y="616"/>
                    <a:pt x="323" y="624"/>
                  </a:cubicBezTo>
                  <a:cubicBezTo>
                    <a:pt x="331" y="629"/>
                    <a:pt x="348" y="635"/>
                    <a:pt x="357" y="633"/>
                  </a:cubicBezTo>
                  <a:cubicBezTo>
                    <a:pt x="366" y="631"/>
                    <a:pt x="371" y="624"/>
                    <a:pt x="365" y="616"/>
                  </a:cubicBezTo>
                  <a:cubicBezTo>
                    <a:pt x="367" y="608"/>
                    <a:pt x="354" y="599"/>
                    <a:pt x="349" y="593"/>
                  </a:cubicBezTo>
                  <a:close/>
                  <a:moveTo>
                    <a:pt x="333" y="517"/>
                  </a:moveTo>
                  <a:cubicBezTo>
                    <a:pt x="336" y="514"/>
                    <a:pt x="336" y="508"/>
                    <a:pt x="339" y="506"/>
                  </a:cubicBezTo>
                  <a:cubicBezTo>
                    <a:pt x="342" y="503"/>
                    <a:pt x="347" y="503"/>
                    <a:pt x="350" y="501"/>
                  </a:cubicBezTo>
                  <a:cubicBezTo>
                    <a:pt x="361" y="492"/>
                    <a:pt x="359" y="478"/>
                    <a:pt x="357" y="465"/>
                  </a:cubicBezTo>
                  <a:cubicBezTo>
                    <a:pt x="356" y="465"/>
                    <a:pt x="354" y="465"/>
                    <a:pt x="353" y="465"/>
                  </a:cubicBezTo>
                  <a:cubicBezTo>
                    <a:pt x="355" y="455"/>
                    <a:pt x="347" y="452"/>
                    <a:pt x="340" y="449"/>
                  </a:cubicBezTo>
                  <a:cubicBezTo>
                    <a:pt x="340" y="437"/>
                    <a:pt x="356" y="432"/>
                    <a:pt x="350" y="417"/>
                  </a:cubicBezTo>
                  <a:cubicBezTo>
                    <a:pt x="343" y="415"/>
                    <a:pt x="339" y="422"/>
                    <a:pt x="334" y="421"/>
                  </a:cubicBezTo>
                  <a:cubicBezTo>
                    <a:pt x="327" y="421"/>
                    <a:pt x="326" y="411"/>
                    <a:pt x="321" y="415"/>
                  </a:cubicBezTo>
                  <a:cubicBezTo>
                    <a:pt x="314" y="413"/>
                    <a:pt x="305" y="419"/>
                    <a:pt x="304" y="426"/>
                  </a:cubicBezTo>
                  <a:cubicBezTo>
                    <a:pt x="310" y="429"/>
                    <a:pt x="310" y="432"/>
                    <a:pt x="303" y="434"/>
                  </a:cubicBezTo>
                  <a:cubicBezTo>
                    <a:pt x="306" y="434"/>
                    <a:pt x="314" y="451"/>
                    <a:pt x="312" y="454"/>
                  </a:cubicBezTo>
                  <a:cubicBezTo>
                    <a:pt x="305" y="466"/>
                    <a:pt x="298" y="453"/>
                    <a:pt x="296" y="445"/>
                  </a:cubicBezTo>
                  <a:cubicBezTo>
                    <a:pt x="280" y="465"/>
                    <a:pt x="309" y="486"/>
                    <a:pt x="316" y="504"/>
                  </a:cubicBezTo>
                  <a:cubicBezTo>
                    <a:pt x="321" y="515"/>
                    <a:pt x="324" y="525"/>
                    <a:pt x="333" y="517"/>
                  </a:cubicBezTo>
                  <a:close/>
                  <a:moveTo>
                    <a:pt x="335" y="307"/>
                  </a:moveTo>
                  <a:cubicBezTo>
                    <a:pt x="331" y="307"/>
                    <a:pt x="328" y="301"/>
                    <a:pt x="324" y="301"/>
                  </a:cubicBezTo>
                  <a:cubicBezTo>
                    <a:pt x="324" y="303"/>
                    <a:pt x="324" y="303"/>
                    <a:pt x="324" y="303"/>
                  </a:cubicBezTo>
                  <a:cubicBezTo>
                    <a:pt x="318" y="313"/>
                    <a:pt x="330" y="319"/>
                    <a:pt x="328" y="329"/>
                  </a:cubicBezTo>
                  <a:cubicBezTo>
                    <a:pt x="319" y="330"/>
                    <a:pt x="318" y="315"/>
                    <a:pt x="313" y="310"/>
                  </a:cubicBezTo>
                  <a:cubicBezTo>
                    <a:pt x="313" y="316"/>
                    <a:pt x="313" y="323"/>
                    <a:pt x="311" y="328"/>
                  </a:cubicBezTo>
                  <a:cubicBezTo>
                    <a:pt x="309" y="332"/>
                    <a:pt x="301" y="338"/>
                    <a:pt x="300" y="342"/>
                  </a:cubicBezTo>
                  <a:cubicBezTo>
                    <a:pt x="300" y="357"/>
                    <a:pt x="322" y="335"/>
                    <a:pt x="326" y="343"/>
                  </a:cubicBezTo>
                  <a:cubicBezTo>
                    <a:pt x="330" y="350"/>
                    <a:pt x="307" y="376"/>
                    <a:pt x="334" y="373"/>
                  </a:cubicBezTo>
                  <a:cubicBezTo>
                    <a:pt x="349" y="371"/>
                    <a:pt x="349" y="352"/>
                    <a:pt x="351" y="340"/>
                  </a:cubicBezTo>
                  <a:cubicBezTo>
                    <a:pt x="353" y="333"/>
                    <a:pt x="356" y="319"/>
                    <a:pt x="351" y="312"/>
                  </a:cubicBezTo>
                  <a:cubicBezTo>
                    <a:pt x="348" y="307"/>
                    <a:pt x="347" y="308"/>
                    <a:pt x="343" y="306"/>
                  </a:cubicBezTo>
                  <a:cubicBezTo>
                    <a:pt x="341" y="305"/>
                    <a:pt x="337" y="308"/>
                    <a:pt x="335" y="307"/>
                  </a:cubicBezTo>
                  <a:close/>
                  <a:moveTo>
                    <a:pt x="325" y="238"/>
                  </a:moveTo>
                  <a:cubicBezTo>
                    <a:pt x="333" y="245"/>
                    <a:pt x="334" y="259"/>
                    <a:pt x="337" y="243"/>
                  </a:cubicBezTo>
                  <a:cubicBezTo>
                    <a:pt x="338" y="233"/>
                    <a:pt x="338" y="216"/>
                    <a:pt x="334" y="206"/>
                  </a:cubicBezTo>
                  <a:cubicBezTo>
                    <a:pt x="329" y="196"/>
                    <a:pt x="318" y="188"/>
                    <a:pt x="306" y="188"/>
                  </a:cubicBezTo>
                  <a:cubicBezTo>
                    <a:pt x="301" y="186"/>
                    <a:pt x="301" y="186"/>
                    <a:pt x="301" y="186"/>
                  </a:cubicBezTo>
                  <a:cubicBezTo>
                    <a:pt x="302" y="187"/>
                    <a:pt x="303" y="185"/>
                    <a:pt x="301" y="185"/>
                  </a:cubicBezTo>
                  <a:cubicBezTo>
                    <a:pt x="295" y="195"/>
                    <a:pt x="291" y="212"/>
                    <a:pt x="297" y="222"/>
                  </a:cubicBezTo>
                  <a:cubicBezTo>
                    <a:pt x="303" y="232"/>
                    <a:pt x="317" y="230"/>
                    <a:pt x="325" y="238"/>
                  </a:cubicBezTo>
                  <a:close/>
                  <a:moveTo>
                    <a:pt x="114" y="591"/>
                  </a:moveTo>
                  <a:cubicBezTo>
                    <a:pt x="112" y="594"/>
                    <a:pt x="113" y="596"/>
                    <a:pt x="115" y="599"/>
                  </a:cubicBezTo>
                  <a:cubicBezTo>
                    <a:pt x="134" y="601"/>
                    <a:pt x="151" y="609"/>
                    <a:pt x="169" y="603"/>
                  </a:cubicBezTo>
                  <a:cubicBezTo>
                    <a:pt x="178" y="600"/>
                    <a:pt x="185" y="599"/>
                    <a:pt x="194" y="598"/>
                  </a:cubicBezTo>
                  <a:cubicBezTo>
                    <a:pt x="202" y="596"/>
                    <a:pt x="206" y="586"/>
                    <a:pt x="214" y="586"/>
                  </a:cubicBezTo>
                  <a:cubicBezTo>
                    <a:pt x="221" y="586"/>
                    <a:pt x="232" y="600"/>
                    <a:pt x="239" y="603"/>
                  </a:cubicBezTo>
                  <a:cubicBezTo>
                    <a:pt x="239" y="603"/>
                    <a:pt x="239" y="605"/>
                    <a:pt x="239" y="605"/>
                  </a:cubicBezTo>
                  <a:cubicBezTo>
                    <a:pt x="251" y="614"/>
                    <a:pt x="263" y="607"/>
                    <a:pt x="274" y="613"/>
                  </a:cubicBezTo>
                  <a:cubicBezTo>
                    <a:pt x="277" y="607"/>
                    <a:pt x="277" y="599"/>
                    <a:pt x="279" y="593"/>
                  </a:cubicBezTo>
                  <a:cubicBezTo>
                    <a:pt x="271" y="595"/>
                    <a:pt x="265" y="589"/>
                    <a:pt x="268" y="580"/>
                  </a:cubicBezTo>
                  <a:cubicBezTo>
                    <a:pt x="276" y="581"/>
                    <a:pt x="295" y="586"/>
                    <a:pt x="300" y="576"/>
                  </a:cubicBezTo>
                  <a:cubicBezTo>
                    <a:pt x="306" y="561"/>
                    <a:pt x="281" y="552"/>
                    <a:pt x="274" y="543"/>
                  </a:cubicBezTo>
                  <a:cubicBezTo>
                    <a:pt x="262" y="529"/>
                    <a:pt x="264" y="522"/>
                    <a:pt x="261" y="505"/>
                  </a:cubicBezTo>
                  <a:cubicBezTo>
                    <a:pt x="259" y="495"/>
                    <a:pt x="255" y="486"/>
                    <a:pt x="254" y="475"/>
                  </a:cubicBezTo>
                  <a:cubicBezTo>
                    <a:pt x="254" y="466"/>
                    <a:pt x="256" y="457"/>
                    <a:pt x="254" y="448"/>
                  </a:cubicBezTo>
                  <a:cubicBezTo>
                    <a:pt x="245" y="439"/>
                    <a:pt x="228" y="411"/>
                    <a:pt x="223" y="441"/>
                  </a:cubicBezTo>
                  <a:cubicBezTo>
                    <a:pt x="222" y="447"/>
                    <a:pt x="226" y="495"/>
                    <a:pt x="213" y="491"/>
                  </a:cubicBezTo>
                  <a:cubicBezTo>
                    <a:pt x="201" y="487"/>
                    <a:pt x="216" y="444"/>
                    <a:pt x="206" y="439"/>
                  </a:cubicBezTo>
                  <a:cubicBezTo>
                    <a:pt x="204" y="438"/>
                    <a:pt x="201" y="439"/>
                    <a:pt x="197" y="441"/>
                  </a:cubicBezTo>
                  <a:cubicBezTo>
                    <a:pt x="182" y="503"/>
                    <a:pt x="171" y="546"/>
                    <a:pt x="171" y="546"/>
                  </a:cubicBezTo>
                  <a:cubicBezTo>
                    <a:pt x="171" y="546"/>
                    <a:pt x="112" y="539"/>
                    <a:pt x="80" y="525"/>
                  </a:cubicBezTo>
                  <a:cubicBezTo>
                    <a:pt x="77" y="535"/>
                    <a:pt x="84" y="550"/>
                    <a:pt x="88" y="561"/>
                  </a:cubicBezTo>
                  <a:cubicBezTo>
                    <a:pt x="104" y="558"/>
                    <a:pt x="115" y="577"/>
                    <a:pt x="114" y="591"/>
                  </a:cubicBezTo>
                  <a:close/>
                  <a:moveTo>
                    <a:pt x="237" y="358"/>
                  </a:moveTo>
                  <a:cubicBezTo>
                    <a:pt x="248" y="360"/>
                    <a:pt x="258" y="360"/>
                    <a:pt x="266" y="352"/>
                  </a:cubicBezTo>
                  <a:cubicBezTo>
                    <a:pt x="272" y="346"/>
                    <a:pt x="281" y="330"/>
                    <a:pt x="276" y="322"/>
                  </a:cubicBezTo>
                  <a:cubicBezTo>
                    <a:pt x="271" y="315"/>
                    <a:pt x="256" y="317"/>
                    <a:pt x="249" y="310"/>
                  </a:cubicBezTo>
                  <a:cubicBezTo>
                    <a:pt x="248" y="310"/>
                    <a:pt x="248" y="310"/>
                    <a:pt x="247" y="310"/>
                  </a:cubicBezTo>
                  <a:cubicBezTo>
                    <a:pt x="246" y="305"/>
                    <a:pt x="250" y="287"/>
                    <a:pt x="246" y="284"/>
                  </a:cubicBezTo>
                  <a:cubicBezTo>
                    <a:pt x="230" y="269"/>
                    <a:pt x="234" y="330"/>
                    <a:pt x="234" y="330"/>
                  </a:cubicBezTo>
                  <a:cubicBezTo>
                    <a:pt x="232" y="332"/>
                    <a:pt x="228" y="331"/>
                    <a:pt x="224" y="329"/>
                  </a:cubicBezTo>
                  <a:cubicBezTo>
                    <a:pt x="222" y="338"/>
                    <a:pt x="220" y="348"/>
                    <a:pt x="217" y="357"/>
                  </a:cubicBezTo>
                  <a:cubicBezTo>
                    <a:pt x="224" y="356"/>
                    <a:pt x="229" y="357"/>
                    <a:pt x="237" y="358"/>
                  </a:cubicBezTo>
                  <a:close/>
                  <a:moveTo>
                    <a:pt x="245" y="416"/>
                  </a:moveTo>
                  <a:cubicBezTo>
                    <a:pt x="240" y="424"/>
                    <a:pt x="252" y="435"/>
                    <a:pt x="256" y="441"/>
                  </a:cubicBezTo>
                  <a:cubicBezTo>
                    <a:pt x="257" y="444"/>
                    <a:pt x="267" y="427"/>
                    <a:pt x="266" y="423"/>
                  </a:cubicBezTo>
                  <a:cubicBezTo>
                    <a:pt x="264" y="415"/>
                    <a:pt x="251" y="408"/>
                    <a:pt x="245" y="416"/>
                  </a:cubicBezTo>
                  <a:close/>
                  <a:moveTo>
                    <a:pt x="176" y="628"/>
                  </a:moveTo>
                  <a:cubicBezTo>
                    <a:pt x="181" y="632"/>
                    <a:pt x="189" y="623"/>
                    <a:pt x="193" y="622"/>
                  </a:cubicBezTo>
                  <a:cubicBezTo>
                    <a:pt x="198" y="621"/>
                    <a:pt x="203" y="621"/>
                    <a:pt x="208" y="622"/>
                  </a:cubicBezTo>
                  <a:cubicBezTo>
                    <a:pt x="210" y="614"/>
                    <a:pt x="221" y="617"/>
                    <a:pt x="224" y="609"/>
                  </a:cubicBezTo>
                  <a:cubicBezTo>
                    <a:pt x="221" y="605"/>
                    <a:pt x="215" y="604"/>
                    <a:pt x="210" y="606"/>
                  </a:cubicBezTo>
                  <a:cubicBezTo>
                    <a:pt x="216" y="606"/>
                    <a:pt x="216" y="606"/>
                    <a:pt x="216" y="606"/>
                  </a:cubicBezTo>
                  <a:cubicBezTo>
                    <a:pt x="214" y="607"/>
                    <a:pt x="156" y="615"/>
                    <a:pt x="176" y="628"/>
                  </a:cubicBezTo>
                  <a:close/>
                </a:path>
              </a:pathLst>
            </a:custGeom>
            <a:solidFill>
              <a:schemeClr val="bg1">
                <a:lumMod val="95000"/>
              </a:schemeClr>
            </a:solidFill>
            <a:ln w="9525">
              <a:solidFill>
                <a:schemeClr val="bg1"/>
              </a:solidFill>
              <a:round/>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16" name="Nova Scotia">
              <a:extLst>
                <a:ext uri="{FF2B5EF4-FFF2-40B4-BE49-F238E27FC236}">
                  <a16:creationId xmlns:a16="http://schemas.microsoft.com/office/drawing/2014/main" id="{EC3DA4CD-23C0-13D7-FEB6-9FD71D68C002}"/>
                </a:ext>
              </a:extLst>
            </p:cNvPr>
            <p:cNvSpPr>
              <a:spLocks noEditPoints="1"/>
            </p:cNvSpPr>
            <p:nvPr>
              <p:custDataLst>
                <p:tags r:id="rId35"/>
              </p:custDataLst>
            </p:nvPr>
          </p:nvSpPr>
          <p:spPr bwMode="auto">
            <a:xfrm>
              <a:off x="5104939" y="3857444"/>
              <a:ext cx="390375" cy="560304"/>
            </a:xfrm>
            <a:custGeom>
              <a:avLst/>
              <a:gdLst>
                <a:gd name="T0" fmla="*/ 133 w 136"/>
                <a:gd name="T1" fmla="*/ 26 h 222"/>
                <a:gd name="T2" fmla="*/ 122 w 136"/>
                <a:gd name="T3" fmla="*/ 29 h 222"/>
                <a:gd name="T4" fmla="*/ 117 w 136"/>
                <a:gd name="T5" fmla="*/ 28 h 222"/>
                <a:gd name="T6" fmla="*/ 112 w 136"/>
                <a:gd name="T7" fmla="*/ 31 h 222"/>
                <a:gd name="T8" fmla="*/ 108 w 136"/>
                <a:gd name="T9" fmla="*/ 21 h 222"/>
                <a:gd name="T10" fmla="*/ 102 w 136"/>
                <a:gd name="T11" fmla="*/ 8 h 222"/>
                <a:gd name="T12" fmla="*/ 94 w 136"/>
                <a:gd name="T13" fmla="*/ 22 h 222"/>
                <a:gd name="T14" fmla="*/ 95 w 136"/>
                <a:gd name="T15" fmla="*/ 31 h 222"/>
                <a:gd name="T16" fmla="*/ 90 w 136"/>
                <a:gd name="T17" fmla="*/ 48 h 222"/>
                <a:gd name="T18" fmla="*/ 107 w 136"/>
                <a:gd name="T19" fmla="*/ 69 h 222"/>
                <a:gd name="T20" fmla="*/ 129 w 136"/>
                <a:gd name="T21" fmla="*/ 50 h 222"/>
                <a:gd name="T22" fmla="*/ 136 w 136"/>
                <a:gd name="T23" fmla="*/ 34 h 222"/>
                <a:gd name="T24" fmla="*/ 133 w 136"/>
                <a:gd name="T25" fmla="*/ 26 h 222"/>
                <a:gd name="T26" fmla="*/ 113 w 136"/>
                <a:gd name="T27" fmla="*/ 79 h 222"/>
                <a:gd name="T28" fmla="*/ 106 w 136"/>
                <a:gd name="T29" fmla="*/ 77 h 222"/>
                <a:gd name="T30" fmla="*/ 91 w 136"/>
                <a:gd name="T31" fmla="*/ 76 h 222"/>
                <a:gd name="T32" fmla="*/ 79 w 136"/>
                <a:gd name="T33" fmla="*/ 81 h 222"/>
                <a:gd name="T34" fmla="*/ 64 w 136"/>
                <a:gd name="T35" fmla="*/ 88 h 222"/>
                <a:gd name="T36" fmla="*/ 54 w 136"/>
                <a:gd name="T37" fmla="*/ 94 h 222"/>
                <a:gd name="T38" fmla="*/ 43 w 136"/>
                <a:gd name="T39" fmla="*/ 94 h 222"/>
                <a:gd name="T40" fmla="*/ 31 w 136"/>
                <a:gd name="T41" fmla="*/ 95 h 222"/>
                <a:gd name="T42" fmla="*/ 23 w 136"/>
                <a:gd name="T43" fmla="*/ 101 h 222"/>
                <a:gd name="T44" fmla="*/ 19 w 136"/>
                <a:gd name="T45" fmla="*/ 109 h 222"/>
                <a:gd name="T46" fmla="*/ 21 w 136"/>
                <a:gd name="T47" fmla="*/ 110 h 222"/>
                <a:gd name="T48" fmla="*/ 17 w 136"/>
                <a:gd name="T49" fmla="*/ 133 h 222"/>
                <a:gd name="T50" fmla="*/ 25 w 136"/>
                <a:gd name="T51" fmla="*/ 127 h 222"/>
                <a:gd name="T52" fmla="*/ 34 w 136"/>
                <a:gd name="T53" fmla="*/ 122 h 222"/>
                <a:gd name="T54" fmla="*/ 52 w 136"/>
                <a:gd name="T55" fmla="*/ 115 h 222"/>
                <a:gd name="T56" fmla="*/ 54 w 136"/>
                <a:gd name="T57" fmla="*/ 118 h 222"/>
                <a:gd name="T58" fmla="*/ 43 w 136"/>
                <a:gd name="T59" fmla="*/ 126 h 222"/>
                <a:gd name="T60" fmla="*/ 36 w 136"/>
                <a:gd name="T61" fmla="*/ 138 h 222"/>
                <a:gd name="T62" fmla="*/ 29 w 136"/>
                <a:gd name="T63" fmla="*/ 130 h 222"/>
                <a:gd name="T64" fmla="*/ 17 w 136"/>
                <a:gd name="T65" fmla="*/ 150 h 222"/>
                <a:gd name="T66" fmla="*/ 6 w 136"/>
                <a:gd name="T67" fmla="*/ 169 h 222"/>
                <a:gd name="T68" fmla="*/ 1 w 136"/>
                <a:gd name="T69" fmla="*/ 180 h 222"/>
                <a:gd name="T70" fmla="*/ 3 w 136"/>
                <a:gd name="T71" fmla="*/ 188 h 222"/>
                <a:gd name="T72" fmla="*/ 5 w 136"/>
                <a:gd name="T73" fmla="*/ 202 h 222"/>
                <a:gd name="T74" fmla="*/ 22 w 136"/>
                <a:gd name="T75" fmla="*/ 213 h 222"/>
                <a:gd name="T76" fmla="*/ 38 w 136"/>
                <a:gd name="T77" fmla="*/ 212 h 222"/>
                <a:gd name="T78" fmla="*/ 44 w 136"/>
                <a:gd name="T79" fmla="*/ 197 h 222"/>
                <a:gd name="T80" fmla="*/ 50 w 136"/>
                <a:gd name="T81" fmla="*/ 176 h 222"/>
                <a:gd name="T82" fmla="*/ 51 w 136"/>
                <a:gd name="T83" fmla="*/ 156 h 222"/>
                <a:gd name="T84" fmla="*/ 63 w 136"/>
                <a:gd name="T85" fmla="*/ 152 h 222"/>
                <a:gd name="T86" fmla="*/ 69 w 136"/>
                <a:gd name="T87" fmla="*/ 139 h 222"/>
                <a:gd name="T88" fmla="*/ 79 w 136"/>
                <a:gd name="T89" fmla="*/ 131 h 222"/>
                <a:gd name="T90" fmla="*/ 93 w 136"/>
                <a:gd name="T91" fmla="*/ 115 h 222"/>
                <a:gd name="T92" fmla="*/ 105 w 136"/>
                <a:gd name="T93" fmla="*/ 96 h 222"/>
                <a:gd name="T94" fmla="*/ 113 w 136"/>
                <a:gd name="T95" fmla="*/ 89 h 222"/>
                <a:gd name="T96" fmla="*/ 121 w 136"/>
                <a:gd name="T97" fmla="*/ 81 h 222"/>
                <a:gd name="T98" fmla="*/ 113 w 136"/>
                <a:gd name="T99" fmla="*/ 7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 h="222">
                  <a:moveTo>
                    <a:pt x="133" y="26"/>
                  </a:moveTo>
                  <a:cubicBezTo>
                    <a:pt x="129" y="23"/>
                    <a:pt x="126" y="28"/>
                    <a:pt x="122" y="29"/>
                  </a:cubicBezTo>
                  <a:cubicBezTo>
                    <a:pt x="120" y="29"/>
                    <a:pt x="119" y="28"/>
                    <a:pt x="117" y="28"/>
                  </a:cubicBezTo>
                  <a:cubicBezTo>
                    <a:pt x="115" y="29"/>
                    <a:pt x="113" y="31"/>
                    <a:pt x="112" y="31"/>
                  </a:cubicBezTo>
                  <a:cubicBezTo>
                    <a:pt x="106" y="30"/>
                    <a:pt x="108" y="24"/>
                    <a:pt x="108" y="21"/>
                  </a:cubicBezTo>
                  <a:cubicBezTo>
                    <a:pt x="109" y="15"/>
                    <a:pt x="106" y="12"/>
                    <a:pt x="102" y="8"/>
                  </a:cubicBezTo>
                  <a:cubicBezTo>
                    <a:pt x="93" y="0"/>
                    <a:pt x="94" y="18"/>
                    <a:pt x="94" y="22"/>
                  </a:cubicBezTo>
                  <a:cubicBezTo>
                    <a:pt x="94" y="25"/>
                    <a:pt x="95" y="28"/>
                    <a:pt x="95" y="31"/>
                  </a:cubicBezTo>
                  <a:cubicBezTo>
                    <a:pt x="95" y="37"/>
                    <a:pt x="94" y="43"/>
                    <a:pt x="90" y="48"/>
                  </a:cubicBezTo>
                  <a:cubicBezTo>
                    <a:pt x="91" y="56"/>
                    <a:pt x="96" y="71"/>
                    <a:pt x="107" y="69"/>
                  </a:cubicBezTo>
                  <a:cubicBezTo>
                    <a:pt x="114" y="67"/>
                    <a:pt x="126" y="57"/>
                    <a:pt x="129" y="50"/>
                  </a:cubicBezTo>
                  <a:cubicBezTo>
                    <a:pt x="132" y="45"/>
                    <a:pt x="133" y="39"/>
                    <a:pt x="136" y="34"/>
                  </a:cubicBezTo>
                  <a:cubicBezTo>
                    <a:pt x="134" y="32"/>
                    <a:pt x="132" y="30"/>
                    <a:pt x="133" y="26"/>
                  </a:cubicBezTo>
                  <a:close/>
                  <a:moveTo>
                    <a:pt x="113" y="79"/>
                  </a:moveTo>
                  <a:cubicBezTo>
                    <a:pt x="107" y="79"/>
                    <a:pt x="110" y="79"/>
                    <a:pt x="106" y="77"/>
                  </a:cubicBezTo>
                  <a:cubicBezTo>
                    <a:pt x="99" y="72"/>
                    <a:pt x="98" y="76"/>
                    <a:pt x="91" y="76"/>
                  </a:cubicBezTo>
                  <a:cubicBezTo>
                    <a:pt x="83" y="77"/>
                    <a:pt x="85" y="73"/>
                    <a:pt x="79" y="81"/>
                  </a:cubicBezTo>
                  <a:cubicBezTo>
                    <a:pt x="75" y="87"/>
                    <a:pt x="72" y="87"/>
                    <a:pt x="64" y="88"/>
                  </a:cubicBezTo>
                  <a:cubicBezTo>
                    <a:pt x="60" y="89"/>
                    <a:pt x="58" y="92"/>
                    <a:pt x="54" y="94"/>
                  </a:cubicBezTo>
                  <a:cubicBezTo>
                    <a:pt x="50" y="95"/>
                    <a:pt x="47" y="93"/>
                    <a:pt x="43" y="94"/>
                  </a:cubicBezTo>
                  <a:cubicBezTo>
                    <a:pt x="43" y="94"/>
                    <a:pt x="33" y="97"/>
                    <a:pt x="31" y="95"/>
                  </a:cubicBezTo>
                  <a:cubicBezTo>
                    <a:pt x="28" y="97"/>
                    <a:pt x="25" y="98"/>
                    <a:pt x="23" y="101"/>
                  </a:cubicBezTo>
                  <a:cubicBezTo>
                    <a:pt x="21" y="103"/>
                    <a:pt x="20" y="106"/>
                    <a:pt x="19" y="109"/>
                  </a:cubicBezTo>
                  <a:cubicBezTo>
                    <a:pt x="20" y="109"/>
                    <a:pt x="20" y="109"/>
                    <a:pt x="21" y="110"/>
                  </a:cubicBezTo>
                  <a:cubicBezTo>
                    <a:pt x="27" y="113"/>
                    <a:pt x="17" y="129"/>
                    <a:pt x="17" y="133"/>
                  </a:cubicBezTo>
                  <a:cubicBezTo>
                    <a:pt x="20" y="134"/>
                    <a:pt x="22" y="129"/>
                    <a:pt x="25" y="127"/>
                  </a:cubicBezTo>
                  <a:cubicBezTo>
                    <a:pt x="27" y="125"/>
                    <a:pt x="31" y="124"/>
                    <a:pt x="34" y="122"/>
                  </a:cubicBezTo>
                  <a:cubicBezTo>
                    <a:pt x="40" y="119"/>
                    <a:pt x="46" y="117"/>
                    <a:pt x="52" y="115"/>
                  </a:cubicBezTo>
                  <a:cubicBezTo>
                    <a:pt x="54" y="116"/>
                    <a:pt x="54" y="117"/>
                    <a:pt x="54" y="118"/>
                  </a:cubicBezTo>
                  <a:cubicBezTo>
                    <a:pt x="52" y="122"/>
                    <a:pt x="46" y="123"/>
                    <a:pt x="43" y="126"/>
                  </a:cubicBezTo>
                  <a:cubicBezTo>
                    <a:pt x="39" y="129"/>
                    <a:pt x="39" y="133"/>
                    <a:pt x="36" y="138"/>
                  </a:cubicBezTo>
                  <a:cubicBezTo>
                    <a:pt x="34" y="135"/>
                    <a:pt x="34" y="129"/>
                    <a:pt x="29" y="130"/>
                  </a:cubicBezTo>
                  <a:cubicBezTo>
                    <a:pt x="26" y="131"/>
                    <a:pt x="20" y="147"/>
                    <a:pt x="17" y="150"/>
                  </a:cubicBezTo>
                  <a:cubicBezTo>
                    <a:pt x="14" y="156"/>
                    <a:pt x="12" y="164"/>
                    <a:pt x="6" y="169"/>
                  </a:cubicBezTo>
                  <a:cubicBezTo>
                    <a:pt x="6" y="174"/>
                    <a:pt x="2" y="176"/>
                    <a:pt x="1" y="180"/>
                  </a:cubicBezTo>
                  <a:cubicBezTo>
                    <a:pt x="0" y="184"/>
                    <a:pt x="3" y="185"/>
                    <a:pt x="3" y="188"/>
                  </a:cubicBezTo>
                  <a:cubicBezTo>
                    <a:pt x="3" y="193"/>
                    <a:pt x="3" y="198"/>
                    <a:pt x="5" y="202"/>
                  </a:cubicBezTo>
                  <a:cubicBezTo>
                    <a:pt x="10" y="212"/>
                    <a:pt x="14" y="209"/>
                    <a:pt x="22" y="213"/>
                  </a:cubicBezTo>
                  <a:cubicBezTo>
                    <a:pt x="30" y="215"/>
                    <a:pt x="32" y="222"/>
                    <a:pt x="38" y="212"/>
                  </a:cubicBezTo>
                  <a:cubicBezTo>
                    <a:pt x="36" y="206"/>
                    <a:pt x="41" y="201"/>
                    <a:pt x="44" y="197"/>
                  </a:cubicBezTo>
                  <a:cubicBezTo>
                    <a:pt x="47" y="191"/>
                    <a:pt x="49" y="183"/>
                    <a:pt x="50" y="176"/>
                  </a:cubicBezTo>
                  <a:cubicBezTo>
                    <a:pt x="51" y="171"/>
                    <a:pt x="49" y="161"/>
                    <a:pt x="51" y="156"/>
                  </a:cubicBezTo>
                  <a:cubicBezTo>
                    <a:pt x="54" y="149"/>
                    <a:pt x="58" y="153"/>
                    <a:pt x="63" y="152"/>
                  </a:cubicBezTo>
                  <a:cubicBezTo>
                    <a:pt x="70" y="150"/>
                    <a:pt x="66" y="144"/>
                    <a:pt x="69" y="139"/>
                  </a:cubicBezTo>
                  <a:cubicBezTo>
                    <a:pt x="71" y="135"/>
                    <a:pt x="76" y="133"/>
                    <a:pt x="79" y="131"/>
                  </a:cubicBezTo>
                  <a:cubicBezTo>
                    <a:pt x="85" y="127"/>
                    <a:pt x="89" y="120"/>
                    <a:pt x="93" y="115"/>
                  </a:cubicBezTo>
                  <a:cubicBezTo>
                    <a:pt x="98" y="109"/>
                    <a:pt x="101" y="102"/>
                    <a:pt x="105" y="96"/>
                  </a:cubicBezTo>
                  <a:cubicBezTo>
                    <a:pt x="107" y="93"/>
                    <a:pt x="111" y="92"/>
                    <a:pt x="113" y="89"/>
                  </a:cubicBezTo>
                  <a:cubicBezTo>
                    <a:pt x="116" y="85"/>
                    <a:pt x="117" y="83"/>
                    <a:pt x="121" y="81"/>
                  </a:cubicBezTo>
                  <a:cubicBezTo>
                    <a:pt x="119" y="76"/>
                    <a:pt x="116" y="79"/>
                    <a:pt x="113" y="79"/>
                  </a:cubicBezTo>
                  <a:close/>
                </a:path>
              </a:pathLst>
            </a:custGeom>
            <a:solidFill>
              <a:schemeClr val="accent5">
                <a:lumMod val="20000"/>
                <a:lumOff val="80000"/>
              </a:schemeClr>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17" name="Newfoundland">
              <a:extLst>
                <a:ext uri="{FF2B5EF4-FFF2-40B4-BE49-F238E27FC236}">
                  <a16:creationId xmlns:a16="http://schemas.microsoft.com/office/drawing/2014/main" id="{896FB048-33EE-F0FA-9E75-637D767AA48C}"/>
                </a:ext>
              </a:extLst>
            </p:cNvPr>
            <p:cNvSpPr>
              <a:spLocks noEditPoints="1"/>
            </p:cNvSpPr>
            <p:nvPr>
              <p:custDataLst>
                <p:tags r:id="rId36"/>
              </p:custDataLst>
            </p:nvPr>
          </p:nvSpPr>
          <p:spPr bwMode="auto">
            <a:xfrm>
              <a:off x="4350860" y="2783795"/>
              <a:ext cx="1568774" cy="1014951"/>
            </a:xfrm>
            <a:custGeom>
              <a:avLst/>
              <a:gdLst>
                <a:gd name="T0" fmla="*/ 516 w 547"/>
                <a:gd name="T1" fmla="*/ 298 h 402"/>
                <a:gd name="T2" fmla="*/ 504 w 547"/>
                <a:gd name="T3" fmla="*/ 304 h 402"/>
                <a:gd name="T4" fmla="*/ 505 w 547"/>
                <a:gd name="T5" fmla="*/ 325 h 402"/>
                <a:gd name="T6" fmla="*/ 526 w 547"/>
                <a:gd name="T7" fmla="*/ 332 h 402"/>
                <a:gd name="T8" fmla="*/ 488 w 547"/>
                <a:gd name="T9" fmla="*/ 289 h 402"/>
                <a:gd name="T10" fmla="*/ 475 w 547"/>
                <a:gd name="T11" fmla="*/ 274 h 402"/>
                <a:gd name="T12" fmla="*/ 457 w 547"/>
                <a:gd name="T13" fmla="*/ 246 h 402"/>
                <a:gd name="T14" fmla="*/ 419 w 547"/>
                <a:gd name="T15" fmla="*/ 271 h 402"/>
                <a:gd name="T16" fmla="*/ 385 w 547"/>
                <a:gd name="T17" fmla="*/ 275 h 402"/>
                <a:gd name="T18" fmla="*/ 371 w 547"/>
                <a:gd name="T19" fmla="*/ 237 h 402"/>
                <a:gd name="T20" fmla="*/ 363 w 547"/>
                <a:gd name="T21" fmla="*/ 203 h 402"/>
                <a:gd name="T22" fmla="*/ 352 w 547"/>
                <a:gd name="T23" fmla="*/ 363 h 402"/>
                <a:gd name="T24" fmla="*/ 370 w 547"/>
                <a:gd name="T25" fmla="*/ 392 h 402"/>
                <a:gd name="T26" fmla="*/ 428 w 547"/>
                <a:gd name="T27" fmla="*/ 361 h 402"/>
                <a:gd name="T28" fmla="*/ 480 w 547"/>
                <a:gd name="T29" fmla="*/ 330 h 402"/>
                <a:gd name="T30" fmla="*/ 491 w 547"/>
                <a:gd name="T31" fmla="*/ 308 h 402"/>
                <a:gd name="T32" fmla="*/ 488 w 547"/>
                <a:gd name="T33" fmla="*/ 289 h 402"/>
                <a:gd name="T34" fmla="*/ 288 w 547"/>
                <a:gd name="T35" fmla="*/ 145 h 402"/>
                <a:gd name="T36" fmla="*/ 280 w 547"/>
                <a:gd name="T37" fmla="*/ 159 h 402"/>
                <a:gd name="T38" fmla="*/ 250 w 547"/>
                <a:gd name="T39" fmla="*/ 163 h 402"/>
                <a:gd name="T40" fmla="*/ 225 w 547"/>
                <a:gd name="T41" fmla="*/ 203 h 402"/>
                <a:gd name="T42" fmla="*/ 233 w 547"/>
                <a:gd name="T43" fmla="*/ 178 h 402"/>
                <a:gd name="T44" fmla="*/ 253 w 547"/>
                <a:gd name="T45" fmla="*/ 139 h 402"/>
                <a:gd name="T46" fmla="*/ 200 w 547"/>
                <a:gd name="T47" fmla="*/ 132 h 402"/>
                <a:gd name="T48" fmla="*/ 177 w 547"/>
                <a:gd name="T49" fmla="*/ 123 h 402"/>
                <a:gd name="T50" fmla="*/ 127 w 547"/>
                <a:gd name="T51" fmla="*/ 93 h 402"/>
                <a:gd name="T52" fmla="*/ 69 w 547"/>
                <a:gd name="T53" fmla="*/ 60 h 402"/>
                <a:gd name="T54" fmla="*/ 26 w 547"/>
                <a:gd name="T55" fmla="*/ 17 h 402"/>
                <a:gd name="T56" fmla="*/ 0 w 547"/>
                <a:gd name="T57" fmla="*/ 3 h 402"/>
                <a:gd name="T58" fmla="*/ 16 w 547"/>
                <a:gd name="T59" fmla="*/ 26 h 402"/>
                <a:gd name="T60" fmla="*/ 25 w 547"/>
                <a:gd name="T61" fmla="*/ 55 h 402"/>
                <a:gd name="T62" fmla="*/ 74 w 547"/>
                <a:gd name="T63" fmla="*/ 92 h 402"/>
                <a:gd name="T64" fmla="*/ 104 w 547"/>
                <a:gd name="T65" fmla="*/ 157 h 402"/>
                <a:gd name="T66" fmla="*/ 97 w 547"/>
                <a:gd name="T67" fmla="*/ 211 h 402"/>
                <a:gd name="T68" fmla="*/ 86 w 547"/>
                <a:gd name="T69" fmla="*/ 215 h 402"/>
                <a:gd name="T70" fmla="*/ 58 w 547"/>
                <a:gd name="T71" fmla="*/ 223 h 402"/>
                <a:gd name="T72" fmla="*/ 50 w 547"/>
                <a:gd name="T73" fmla="*/ 236 h 402"/>
                <a:gd name="T74" fmla="*/ 51 w 547"/>
                <a:gd name="T75" fmla="*/ 254 h 402"/>
                <a:gd name="T76" fmla="*/ 88 w 547"/>
                <a:gd name="T77" fmla="*/ 287 h 402"/>
                <a:gd name="T78" fmla="*/ 98 w 547"/>
                <a:gd name="T79" fmla="*/ 293 h 402"/>
                <a:gd name="T80" fmla="*/ 168 w 547"/>
                <a:gd name="T81" fmla="*/ 317 h 402"/>
                <a:gd name="T82" fmla="*/ 166 w 547"/>
                <a:gd name="T83" fmla="*/ 284 h 402"/>
                <a:gd name="T84" fmla="*/ 334 w 547"/>
                <a:gd name="T85" fmla="*/ 223 h 402"/>
                <a:gd name="T86" fmla="*/ 304 w 547"/>
                <a:gd name="T87" fmla="*/ 14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7" h="402">
                  <a:moveTo>
                    <a:pt x="531" y="284"/>
                  </a:moveTo>
                  <a:cubicBezTo>
                    <a:pt x="522" y="283"/>
                    <a:pt x="524" y="296"/>
                    <a:pt x="516" y="298"/>
                  </a:cubicBezTo>
                  <a:cubicBezTo>
                    <a:pt x="522" y="296"/>
                    <a:pt x="509" y="276"/>
                    <a:pt x="504" y="275"/>
                  </a:cubicBezTo>
                  <a:cubicBezTo>
                    <a:pt x="500" y="274"/>
                    <a:pt x="504" y="303"/>
                    <a:pt x="504" y="304"/>
                  </a:cubicBezTo>
                  <a:cubicBezTo>
                    <a:pt x="504" y="302"/>
                    <a:pt x="495" y="304"/>
                    <a:pt x="496" y="310"/>
                  </a:cubicBezTo>
                  <a:cubicBezTo>
                    <a:pt x="496" y="313"/>
                    <a:pt x="504" y="321"/>
                    <a:pt x="505" y="325"/>
                  </a:cubicBezTo>
                  <a:cubicBezTo>
                    <a:pt x="507" y="329"/>
                    <a:pt x="506" y="342"/>
                    <a:pt x="514" y="337"/>
                  </a:cubicBezTo>
                  <a:cubicBezTo>
                    <a:pt x="514" y="337"/>
                    <a:pt x="524" y="310"/>
                    <a:pt x="526" y="332"/>
                  </a:cubicBezTo>
                  <a:cubicBezTo>
                    <a:pt x="547" y="340"/>
                    <a:pt x="533" y="293"/>
                    <a:pt x="531" y="284"/>
                  </a:cubicBezTo>
                  <a:close/>
                  <a:moveTo>
                    <a:pt x="488" y="289"/>
                  </a:moveTo>
                  <a:cubicBezTo>
                    <a:pt x="488" y="280"/>
                    <a:pt x="501" y="267"/>
                    <a:pt x="495" y="259"/>
                  </a:cubicBezTo>
                  <a:cubicBezTo>
                    <a:pt x="488" y="263"/>
                    <a:pt x="483" y="270"/>
                    <a:pt x="475" y="274"/>
                  </a:cubicBezTo>
                  <a:cubicBezTo>
                    <a:pt x="473" y="269"/>
                    <a:pt x="472" y="269"/>
                    <a:pt x="469" y="266"/>
                  </a:cubicBezTo>
                  <a:cubicBezTo>
                    <a:pt x="470" y="257"/>
                    <a:pt x="467" y="248"/>
                    <a:pt x="457" y="246"/>
                  </a:cubicBezTo>
                  <a:cubicBezTo>
                    <a:pt x="447" y="244"/>
                    <a:pt x="443" y="253"/>
                    <a:pt x="438" y="260"/>
                  </a:cubicBezTo>
                  <a:cubicBezTo>
                    <a:pt x="432" y="266"/>
                    <a:pt x="426" y="268"/>
                    <a:pt x="419" y="271"/>
                  </a:cubicBezTo>
                  <a:cubicBezTo>
                    <a:pt x="402" y="279"/>
                    <a:pt x="412" y="268"/>
                    <a:pt x="402" y="262"/>
                  </a:cubicBezTo>
                  <a:cubicBezTo>
                    <a:pt x="393" y="258"/>
                    <a:pt x="392" y="271"/>
                    <a:pt x="385" y="275"/>
                  </a:cubicBezTo>
                  <a:cubicBezTo>
                    <a:pt x="379" y="278"/>
                    <a:pt x="382" y="279"/>
                    <a:pt x="377" y="272"/>
                  </a:cubicBezTo>
                  <a:cubicBezTo>
                    <a:pt x="372" y="264"/>
                    <a:pt x="372" y="247"/>
                    <a:pt x="371" y="237"/>
                  </a:cubicBezTo>
                  <a:cubicBezTo>
                    <a:pt x="370" y="231"/>
                    <a:pt x="375" y="199"/>
                    <a:pt x="362" y="205"/>
                  </a:cubicBezTo>
                  <a:cubicBezTo>
                    <a:pt x="363" y="203"/>
                    <a:pt x="363" y="203"/>
                    <a:pt x="363" y="203"/>
                  </a:cubicBezTo>
                  <a:cubicBezTo>
                    <a:pt x="333" y="237"/>
                    <a:pt x="358" y="298"/>
                    <a:pt x="364" y="335"/>
                  </a:cubicBezTo>
                  <a:cubicBezTo>
                    <a:pt x="368" y="353"/>
                    <a:pt x="354" y="349"/>
                    <a:pt x="352" y="363"/>
                  </a:cubicBezTo>
                  <a:cubicBezTo>
                    <a:pt x="358" y="362"/>
                    <a:pt x="363" y="356"/>
                    <a:pt x="370" y="357"/>
                  </a:cubicBezTo>
                  <a:cubicBezTo>
                    <a:pt x="370" y="366"/>
                    <a:pt x="364" y="385"/>
                    <a:pt x="370" y="392"/>
                  </a:cubicBezTo>
                  <a:cubicBezTo>
                    <a:pt x="380" y="402"/>
                    <a:pt x="392" y="385"/>
                    <a:pt x="397" y="378"/>
                  </a:cubicBezTo>
                  <a:cubicBezTo>
                    <a:pt x="407" y="367"/>
                    <a:pt x="417" y="368"/>
                    <a:pt x="428" y="361"/>
                  </a:cubicBezTo>
                  <a:cubicBezTo>
                    <a:pt x="438" y="354"/>
                    <a:pt x="440" y="348"/>
                    <a:pt x="452" y="343"/>
                  </a:cubicBezTo>
                  <a:cubicBezTo>
                    <a:pt x="462" y="339"/>
                    <a:pt x="469" y="330"/>
                    <a:pt x="480" y="330"/>
                  </a:cubicBezTo>
                  <a:cubicBezTo>
                    <a:pt x="474" y="337"/>
                    <a:pt x="468" y="369"/>
                    <a:pt x="482" y="359"/>
                  </a:cubicBezTo>
                  <a:cubicBezTo>
                    <a:pt x="491" y="353"/>
                    <a:pt x="489" y="318"/>
                    <a:pt x="491" y="308"/>
                  </a:cubicBezTo>
                  <a:cubicBezTo>
                    <a:pt x="491" y="303"/>
                    <a:pt x="496" y="302"/>
                    <a:pt x="495" y="297"/>
                  </a:cubicBezTo>
                  <a:cubicBezTo>
                    <a:pt x="495" y="295"/>
                    <a:pt x="488" y="290"/>
                    <a:pt x="488" y="289"/>
                  </a:cubicBezTo>
                  <a:close/>
                  <a:moveTo>
                    <a:pt x="304" y="146"/>
                  </a:moveTo>
                  <a:cubicBezTo>
                    <a:pt x="300" y="145"/>
                    <a:pt x="292" y="142"/>
                    <a:pt x="288" y="145"/>
                  </a:cubicBezTo>
                  <a:cubicBezTo>
                    <a:pt x="284" y="148"/>
                    <a:pt x="286" y="155"/>
                    <a:pt x="284" y="157"/>
                  </a:cubicBezTo>
                  <a:cubicBezTo>
                    <a:pt x="284" y="157"/>
                    <a:pt x="281" y="159"/>
                    <a:pt x="280" y="159"/>
                  </a:cubicBezTo>
                  <a:cubicBezTo>
                    <a:pt x="277" y="152"/>
                    <a:pt x="272" y="142"/>
                    <a:pt x="263" y="143"/>
                  </a:cubicBezTo>
                  <a:cubicBezTo>
                    <a:pt x="251" y="143"/>
                    <a:pt x="253" y="155"/>
                    <a:pt x="250" y="163"/>
                  </a:cubicBezTo>
                  <a:cubicBezTo>
                    <a:pt x="248" y="170"/>
                    <a:pt x="244" y="180"/>
                    <a:pt x="241" y="186"/>
                  </a:cubicBezTo>
                  <a:cubicBezTo>
                    <a:pt x="237" y="193"/>
                    <a:pt x="230" y="196"/>
                    <a:pt x="225" y="203"/>
                  </a:cubicBezTo>
                  <a:cubicBezTo>
                    <a:pt x="225" y="202"/>
                    <a:pt x="224" y="202"/>
                    <a:pt x="224" y="202"/>
                  </a:cubicBezTo>
                  <a:cubicBezTo>
                    <a:pt x="224" y="192"/>
                    <a:pt x="228" y="186"/>
                    <a:pt x="233" y="178"/>
                  </a:cubicBezTo>
                  <a:cubicBezTo>
                    <a:pt x="236" y="171"/>
                    <a:pt x="238" y="165"/>
                    <a:pt x="240" y="159"/>
                  </a:cubicBezTo>
                  <a:cubicBezTo>
                    <a:pt x="243" y="151"/>
                    <a:pt x="251" y="146"/>
                    <a:pt x="253" y="139"/>
                  </a:cubicBezTo>
                  <a:cubicBezTo>
                    <a:pt x="259" y="122"/>
                    <a:pt x="233" y="120"/>
                    <a:pt x="228" y="136"/>
                  </a:cubicBezTo>
                  <a:cubicBezTo>
                    <a:pt x="222" y="131"/>
                    <a:pt x="208" y="130"/>
                    <a:pt x="200" y="132"/>
                  </a:cubicBezTo>
                  <a:cubicBezTo>
                    <a:pt x="197" y="133"/>
                    <a:pt x="179" y="144"/>
                    <a:pt x="179" y="135"/>
                  </a:cubicBezTo>
                  <a:cubicBezTo>
                    <a:pt x="179" y="131"/>
                    <a:pt x="177" y="127"/>
                    <a:pt x="177" y="123"/>
                  </a:cubicBezTo>
                  <a:cubicBezTo>
                    <a:pt x="155" y="123"/>
                    <a:pt x="138" y="122"/>
                    <a:pt x="124" y="102"/>
                  </a:cubicBezTo>
                  <a:cubicBezTo>
                    <a:pt x="126" y="99"/>
                    <a:pt x="126" y="96"/>
                    <a:pt x="127" y="93"/>
                  </a:cubicBezTo>
                  <a:cubicBezTo>
                    <a:pt x="122" y="86"/>
                    <a:pt x="110" y="83"/>
                    <a:pt x="103" y="78"/>
                  </a:cubicBezTo>
                  <a:cubicBezTo>
                    <a:pt x="126" y="68"/>
                    <a:pt x="67" y="52"/>
                    <a:pt x="69" y="60"/>
                  </a:cubicBezTo>
                  <a:cubicBezTo>
                    <a:pt x="67" y="51"/>
                    <a:pt x="55" y="38"/>
                    <a:pt x="44" y="38"/>
                  </a:cubicBezTo>
                  <a:cubicBezTo>
                    <a:pt x="41" y="38"/>
                    <a:pt x="28" y="20"/>
                    <a:pt x="26" y="17"/>
                  </a:cubicBezTo>
                  <a:cubicBezTo>
                    <a:pt x="19" y="11"/>
                    <a:pt x="6" y="8"/>
                    <a:pt x="1" y="0"/>
                  </a:cubicBezTo>
                  <a:cubicBezTo>
                    <a:pt x="0" y="1"/>
                    <a:pt x="0" y="2"/>
                    <a:pt x="0" y="3"/>
                  </a:cubicBezTo>
                  <a:cubicBezTo>
                    <a:pt x="0" y="3"/>
                    <a:pt x="0" y="3"/>
                    <a:pt x="0" y="3"/>
                  </a:cubicBezTo>
                  <a:cubicBezTo>
                    <a:pt x="3" y="13"/>
                    <a:pt x="6" y="23"/>
                    <a:pt x="16" y="26"/>
                  </a:cubicBezTo>
                  <a:cubicBezTo>
                    <a:pt x="15" y="29"/>
                    <a:pt x="16" y="34"/>
                    <a:pt x="15" y="37"/>
                  </a:cubicBezTo>
                  <a:cubicBezTo>
                    <a:pt x="28" y="35"/>
                    <a:pt x="32" y="44"/>
                    <a:pt x="25" y="55"/>
                  </a:cubicBezTo>
                  <a:cubicBezTo>
                    <a:pt x="32" y="59"/>
                    <a:pt x="37" y="60"/>
                    <a:pt x="44" y="57"/>
                  </a:cubicBezTo>
                  <a:cubicBezTo>
                    <a:pt x="61" y="75"/>
                    <a:pt x="32" y="93"/>
                    <a:pt x="74" y="92"/>
                  </a:cubicBezTo>
                  <a:cubicBezTo>
                    <a:pt x="74" y="94"/>
                    <a:pt x="75" y="98"/>
                    <a:pt x="76" y="99"/>
                  </a:cubicBezTo>
                  <a:cubicBezTo>
                    <a:pt x="80" y="130"/>
                    <a:pt x="85" y="138"/>
                    <a:pt x="104" y="157"/>
                  </a:cubicBezTo>
                  <a:cubicBezTo>
                    <a:pt x="111" y="164"/>
                    <a:pt x="120" y="175"/>
                    <a:pt x="120" y="187"/>
                  </a:cubicBezTo>
                  <a:cubicBezTo>
                    <a:pt x="119" y="207"/>
                    <a:pt x="111" y="201"/>
                    <a:pt x="97" y="211"/>
                  </a:cubicBezTo>
                  <a:cubicBezTo>
                    <a:pt x="95" y="209"/>
                    <a:pt x="95" y="207"/>
                    <a:pt x="94" y="205"/>
                  </a:cubicBezTo>
                  <a:cubicBezTo>
                    <a:pt x="92" y="209"/>
                    <a:pt x="88" y="211"/>
                    <a:pt x="86" y="215"/>
                  </a:cubicBezTo>
                  <a:cubicBezTo>
                    <a:pt x="74" y="212"/>
                    <a:pt x="62" y="208"/>
                    <a:pt x="49" y="210"/>
                  </a:cubicBezTo>
                  <a:cubicBezTo>
                    <a:pt x="52" y="213"/>
                    <a:pt x="56" y="221"/>
                    <a:pt x="58" y="223"/>
                  </a:cubicBezTo>
                  <a:cubicBezTo>
                    <a:pt x="52" y="223"/>
                    <a:pt x="45" y="226"/>
                    <a:pt x="39" y="227"/>
                  </a:cubicBezTo>
                  <a:cubicBezTo>
                    <a:pt x="44" y="229"/>
                    <a:pt x="46" y="233"/>
                    <a:pt x="50" y="236"/>
                  </a:cubicBezTo>
                  <a:cubicBezTo>
                    <a:pt x="47" y="239"/>
                    <a:pt x="46" y="246"/>
                    <a:pt x="43" y="249"/>
                  </a:cubicBezTo>
                  <a:cubicBezTo>
                    <a:pt x="47" y="252"/>
                    <a:pt x="47" y="253"/>
                    <a:pt x="51" y="254"/>
                  </a:cubicBezTo>
                  <a:cubicBezTo>
                    <a:pt x="50" y="258"/>
                    <a:pt x="51" y="263"/>
                    <a:pt x="51" y="267"/>
                  </a:cubicBezTo>
                  <a:cubicBezTo>
                    <a:pt x="63" y="276"/>
                    <a:pt x="83" y="269"/>
                    <a:pt x="88" y="287"/>
                  </a:cubicBezTo>
                  <a:cubicBezTo>
                    <a:pt x="79" y="291"/>
                    <a:pt x="72" y="298"/>
                    <a:pt x="78" y="307"/>
                  </a:cubicBezTo>
                  <a:cubicBezTo>
                    <a:pt x="87" y="306"/>
                    <a:pt x="94" y="299"/>
                    <a:pt x="98" y="293"/>
                  </a:cubicBezTo>
                  <a:cubicBezTo>
                    <a:pt x="98" y="303"/>
                    <a:pt x="106" y="310"/>
                    <a:pt x="112" y="317"/>
                  </a:cubicBezTo>
                  <a:cubicBezTo>
                    <a:pt x="130" y="310"/>
                    <a:pt x="147" y="330"/>
                    <a:pt x="168" y="317"/>
                  </a:cubicBezTo>
                  <a:cubicBezTo>
                    <a:pt x="163" y="309"/>
                    <a:pt x="158" y="299"/>
                    <a:pt x="155" y="288"/>
                  </a:cubicBezTo>
                  <a:cubicBezTo>
                    <a:pt x="157" y="286"/>
                    <a:pt x="163" y="284"/>
                    <a:pt x="166" y="284"/>
                  </a:cubicBezTo>
                  <a:cubicBezTo>
                    <a:pt x="177" y="306"/>
                    <a:pt x="231" y="269"/>
                    <a:pt x="242" y="263"/>
                  </a:cubicBezTo>
                  <a:cubicBezTo>
                    <a:pt x="255" y="255"/>
                    <a:pt x="321" y="200"/>
                    <a:pt x="334" y="223"/>
                  </a:cubicBezTo>
                  <a:cubicBezTo>
                    <a:pt x="343" y="212"/>
                    <a:pt x="350" y="202"/>
                    <a:pt x="349" y="184"/>
                  </a:cubicBezTo>
                  <a:cubicBezTo>
                    <a:pt x="340" y="172"/>
                    <a:pt x="319" y="150"/>
                    <a:pt x="304" y="146"/>
                  </a:cubicBezTo>
                  <a:close/>
                </a:path>
              </a:pathLst>
            </a:custGeom>
            <a:solidFill>
              <a:schemeClr val="accent5">
                <a:lumMod val="20000"/>
                <a:lumOff val="80000"/>
              </a:schemeClr>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18" name="Prince Edward Island">
              <a:extLst>
                <a:ext uri="{FF2B5EF4-FFF2-40B4-BE49-F238E27FC236}">
                  <a16:creationId xmlns:a16="http://schemas.microsoft.com/office/drawing/2014/main" id="{10F66CA1-14C1-759B-7D52-ACA705DCF45A}"/>
                </a:ext>
              </a:extLst>
            </p:cNvPr>
            <p:cNvSpPr>
              <a:spLocks/>
            </p:cNvSpPr>
            <p:nvPr>
              <p:custDataLst>
                <p:tags r:id="rId37"/>
              </p:custDataLst>
            </p:nvPr>
          </p:nvSpPr>
          <p:spPr bwMode="auto">
            <a:xfrm>
              <a:off x="5111000" y="3978043"/>
              <a:ext cx="195187" cy="86447"/>
            </a:xfrm>
            <a:custGeom>
              <a:avLst/>
              <a:gdLst>
                <a:gd name="T0" fmla="*/ 51 w 68"/>
                <a:gd name="T1" fmla="*/ 12 h 34"/>
                <a:gd name="T2" fmla="*/ 67 w 68"/>
                <a:gd name="T3" fmla="*/ 2 h 34"/>
                <a:gd name="T4" fmla="*/ 63 w 68"/>
                <a:gd name="T5" fmla="*/ 12 h 34"/>
                <a:gd name="T6" fmla="*/ 63 w 68"/>
                <a:gd name="T7" fmla="*/ 22 h 34"/>
                <a:gd name="T8" fmla="*/ 62 w 68"/>
                <a:gd name="T9" fmla="*/ 30 h 34"/>
                <a:gd name="T10" fmla="*/ 50 w 68"/>
                <a:gd name="T11" fmla="*/ 30 h 34"/>
                <a:gd name="T12" fmla="*/ 45 w 68"/>
                <a:gd name="T13" fmla="*/ 26 h 34"/>
                <a:gd name="T14" fmla="*/ 42 w 68"/>
                <a:gd name="T15" fmla="*/ 31 h 34"/>
                <a:gd name="T16" fmla="*/ 29 w 68"/>
                <a:gd name="T17" fmla="*/ 33 h 34"/>
                <a:gd name="T18" fmla="*/ 20 w 68"/>
                <a:gd name="T19" fmla="*/ 31 h 34"/>
                <a:gd name="T20" fmla="*/ 15 w 68"/>
                <a:gd name="T21" fmla="*/ 33 h 34"/>
                <a:gd name="T22" fmla="*/ 10 w 68"/>
                <a:gd name="T23" fmla="*/ 30 h 34"/>
                <a:gd name="T24" fmla="*/ 2 w 68"/>
                <a:gd name="T25" fmla="*/ 25 h 34"/>
                <a:gd name="T26" fmla="*/ 3 w 68"/>
                <a:gd name="T27" fmla="*/ 14 h 34"/>
                <a:gd name="T28" fmla="*/ 11 w 68"/>
                <a:gd name="T29" fmla="*/ 20 h 34"/>
                <a:gd name="T30" fmla="*/ 19 w 68"/>
                <a:gd name="T31" fmla="*/ 25 h 34"/>
                <a:gd name="T32" fmla="*/ 24 w 68"/>
                <a:gd name="T33" fmla="*/ 22 h 34"/>
                <a:gd name="T34" fmla="*/ 30 w 68"/>
                <a:gd name="T35" fmla="*/ 21 h 34"/>
                <a:gd name="T36" fmla="*/ 41 w 68"/>
                <a:gd name="T37" fmla="*/ 16 h 34"/>
                <a:gd name="T38" fmla="*/ 51 w 68"/>
                <a:gd name="T3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34">
                  <a:moveTo>
                    <a:pt x="51" y="12"/>
                  </a:moveTo>
                  <a:cubicBezTo>
                    <a:pt x="55" y="10"/>
                    <a:pt x="61" y="0"/>
                    <a:pt x="67" y="2"/>
                  </a:cubicBezTo>
                  <a:cubicBezTo>
                    <a:pt x="67" y="6"/>
                    <a:pt x="64" y="8"/>
                    <a:pt x="63" y="12"/>
                  </a:cubicBezTo>
                  <a:cubicBezTo>
                    <a:pt x="61" y="17"/>
                    <a:pt x="62" y="19"/>
                    <a:pt x="63" y="22"/>
                  </a:cubicBezTo>
                  <a:cubicBezTo>
                    <a:pt x="65" y="26"/>
                    <a:pt x="68" y="27"/>
                    <a:pt x="62" y="30"/>
                  </a:cubicBezTo>
                  <a:cubicBezTo>
                    <a:pt x="59" y="31"/>
                    <a:pt x="52" y="31"/>
                    <a:pt x="50" y="30"/>
                  </a:cubicBezTo>
                  <a:cubicBezTo>
                    <a:pt x="50" y="27"/>
                    <a:pt x="48" y="26"/>
                    <a:pt x="45" y="26"/>
                  </a:cubicBezTo>
                  <a:cubicBezTo>
                    <a:pt x="42" y="27"/>
                    <a:pt x="44" y="30"/>
                    <a:pt x="42" y="31"/>
                  </a:cubicBezTo>
                  <a:cubicBezTo>
                    <a:pt x="39" y="33"/>
                    <a:pt x="32" y="33"/>
                    <a:pt x="29" y="33"/>
                  </a:cubicBezTo>
                  <a:cubicBezTo>
                    <a:pt x="24" y="34"/>
                    <a:pt x="23" y="31"/>
                    <a:pt x="20" y="31"/>
                  </a:cubicBezTo>
                  <a:cubicBezTo>
                    <a:pt x="19" y="31"/>
                    <a:pt x="17" y="33"/>
                    <a:pt x="15" y="33"/>
                  </a:cubicBezTo>
                  <a:cubicBezTo>
                    <a:pt x="13" y="32"/>
                    <a:pt x="12" y="30"/>
                    <a:pt x="10" y="30"/>
                  </a:cubicBezTo>
                  <a:cubicBezTo>
                    <a:pt x="8" y="28"/>
                    <a:pt x="3" y="27"/>
                    <a:pt x="2" y="25"/>
                  </a:cubicBezTo>
                  <a:cubicBezTo>
                    <a:pt x="0" y="22"/>
                    <a:pt x="4" y="18"/>
                    <a:pt x="3" y="14"/>
                  </a:cubicBezTo>
                  <a:cubicBezTo>
                    <a:pt x="4" y="7"/>
                    <a:pt x="9" y="19"/>
                    <a:pt x="11" y="20"/>
                  </a:cubicBezTo>
                  <a:cubicBezTo>
                    <a:pt x="13" y="22"/>
                    <a:pt x="16" y="22"/>
                    <a:pt x="19" y="25"/>
                  </a:cubicBezTo>
                  <a:cubicBezTo>
                    <a:pt x="21" y="24"/>
                    <a:pt x="22" y="22"/>
                    <a:pt x="24" y="22"/>
                  </a:cubicBezTo>
                  <a:cubicBezTo>
                    <a:pt x="25" y="21"/>
                    <a:pt x="28" y="22"/>
                    <a:pt x="30" y="21"/>
                  </a:cubicBezTo>
                  <a:cubicBezTo>
                    <a:pt x="34" y="20"/>
                    <a:pt x="37" y="18"/>
                    <a:pt x="41" y="16"/>
                  </a:cubicBezTo>
                  <a:cubicBezTo>
                    <a:pt x="44" y="15"/>
                    <a:pt x="48" y="14"/>
                    <a:pt x="51" y="12"/>
                  </a:cubicBezTo>
                  <a:close/>
                </a:path>
              </a:pathLst>
            </a:custGeom>
            <a:solidFill>
              <a:schemeClr val="accent5">
                <a:lumMod val="20000"/>
                <a:lumOff val="80000"/>
              </a:schemeClr>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19" name="New Brunswick">
              <a:extLst>
                <a:ext uri="{FF2B5EF4-FFF2-40B4-BE49-F238E27FC236}">
                  <a16:creationId xmlns:a16="http://schemas.microsoft.com/office/drawing/2014/main" id="{5D7A61DE-5D5F-E1F5-3858-12AA79AD6F78}"/>
                </a:ext>
              </a:extLst>
            </p:cNvPr>
            <p:cNvSpPr>
              <a:spLocks/>
            </p:cNvSpPr>
            <p:nvPr>
              <p:custDataLst>
                <p:tags r:id="rId38"/>
              </p:custDataLst>
            </p:nvPr>
          </p:nvSpPr>
          <p:spPr bwMode="auto">
            <a:xfrm>
              <a:off x="4738811" y="3938555"/>
              <a:ext cx="478876" cy="368200"/>
            </a:xfrm>
            <a:custGeom>
              <a:avLst/>
              <a:gdLst>
                <a:gd name="T0" fmla="*/ 146 w 167"/>
                <a:gd name="T1" fmla="*/ 58 h 146"/>
                <a:gd name="T2" fmla="*/ 159 w 167"/>
                <a:gd name="T3" fmla="*/ 62 h 146"/>
                <a:gd name="T4" fmla="*/ 159 w 167"/>
                <a:gd name="T5" fmla="*/ 63 h 146"/>
                <a:gd name="T6" fmla="*/ 151 w 167"/>
                <a:gd name="T7" fmla="*/ 69 h 146"/>
                <a:gd name="T8" fmla="*/ 147 w 167"/>
                <a:gd name="T9" fmla="*/ 77 h 146"/>
                <a:gd name="T10" fmla="*/ 143 w 167"/>
                <a:gd name="T11" fmla="*/ 86 h 146"/>
                <a:gd name="T12" fmla="*/ 136 w 167"/>
                <a:gd name="T13" fmla="*/ 97 h 146"/>
                <a:gd name="T14" fmla="*/ 119 w 167"/>
                <a:gd name="T15" fmla="*/ 122 h 146"/>
                <a:gd name="T16" fmla="*/ 111 w 167"/>
                <a:gd name="T17" fmla="*/ 128 h 146"/>
                <a:gd name="T18" fmla="*/ 104 w 167"/>
                <a:gd name="T19" fmla="*/ 135 h 146"/>
                <a:gd name="T20" fmla="*/ 75 w 167"/>
                <a:gd name="T21" fmla="*/ 141 h 146"/>
                <a:gd name="T22" fmla="*/ 69 w 167"/>
                <a:gd name="T23" fmla="*/ 132 h 146"/>
                <a:gd name="T24" fmla="*/ 57 w 167"/>
                <a:gd name="T25" fmla="*/ 126 h 146"/>
                <a:gd name="T26" fmla="*/ 49 w 167"/>
                <a:gd name="T27" fmla="*/ 109 h 146"/>
                <a:gd name="T28" fmla="*/ 17 w 167"/>
                <a:gd name="T29" fmla="*/ 68 h 146"/>
                <a:gd name="T30" fmla="*/ 3 w 167"/>
                <a:gd name="T31" fmla="*/ 81 h 146"/>
                <a:gd name="T32" fmla="*/ 0 w 167"/>
                <a:gd name="T33" fmla="*/ 80 h 146"/>
                <a:gd name="T34" fmla="*/ 4 w 167"/>
                <a:gd name="T35" fmla="*/ 69 h 146"/>
                <a:gd name="T36" fmla="*/ 3 w 167"/>
                <a:gd name="T37" fmla="*/ 44 h 146"/>
                <a:gd name="T38" fmla="*/ 16 w 167"/>
                <a:gd name="T39" fmla="*/ 35 h 146"/>
                <a:gd name="T40" fmla="*/ 31 w 167"/>
                <a:gd name="T41" fmla="*/ 32 h 146"/>
                <a:gd name="T42" fmla="*/ 42 w 167"/>
                <a:gd name="T43" fmla="*/ 22 h 146"/>
                <a:gd name="T44" fmla="*/ 56 w 167"/>
                <a:gd name="T45" fmla="*/ 16 h 146"/>
                <a:gd name="T46" fmla="*/ 59 w 167"/>
                <a:gd name="T47" fmla="*/ 15 h 146"/>
                <a:gd name="T48" fmla="*/ 56 w 167"/>
                <a:gd name="T49" fmla="*/ 20 h 146"/>
                <a:gd name="T50" fmla="*/ 64 w 167"/>
                <a:gd name="T51" fmla="*/ 16 h 146"/>
                <a:gd name="T52" fmla="*/ 64 w 167"/>
                <a:gd name="T53" fmla="*/ 16 h 146"/>
                <a:gd name="T54" fmla="*/ 69 w 167"/>
                <a:gd name="T55" fmla="*/ 16 h 146"/>
                <a:gd name="T56" fmla="*/ 72 w 167"/>
                <a:gd name="T57" fmla="*/ 15 h 146"/>
                <a:gd name="T58" fmla="*/ 86 w 167"/>
                <a:gd name="T59" fmla="*/ 24 h 146"/>
                <a:gd name="T60" fmla="*/ 104 w 167"/>
                <a:gd name="T61" fmla="*/ 19 h 146"/>
                <a:gd name="T62" fmla="*/ 114 w 167"/>
                <a:gd name="T63" fmla="*/ 36 h 146"/>
                <a:gd name="T64" fmla="*/ 133 w 167"/>
                <a:gd name="T65" fmla="*/ 57 h 146"/>
                <a:gd name="T66" fmla="*/ 146 w 167"/>
                <a:gd name="T67"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46">
                  <a:moveTo>
                    <a:pt x="146" y="58"/>
                  </a:moveTo>
                  <a:cubicBezTo>
                    <a:pt x="152" y="56"/>
                    <a:pt x="167" y="50"/>
                    <a:pt x="159" y="62"/>
                  </a:cubicBezTo>
                  <a:cubicBezTo>
                    <a:pt x="159" y="63"/>
                    <a:pt x="159" y="63"/>
                    <a:pt x="159" y="63"/>
                  </a:cubicBezTo>
                  <a:cubicBezTo>
                    <a:pt x="156" y="65"/>
                    <a:pt x="153" y="66"/>
                    <a:pt x="151" y="69"/>
                  </a:cubicBezTo>
                  <a:cubicBezTo>
                    <a:pt x="149" y="71"/>
                    <a:pt x="148" y="74"/>
                    <a:pt x="147" y="77"/>
                  </a:cubicBezTo>
                  <a:cubicBezTo>
                    <a:pt x="144" y="77"/>
                    <a:pt x="144" y="84"/>
                    <a:pt x="143" y="86"/>
                  </a:cubicBezTo>
                  <a:cubicBezTo>
                    <a:pt x="141" y="90"/>
                    <a:pt x="139" y="93"/>
                    <a:pt x="136" y="97"/>
                  </a:cubicBezTo>
                  <a:cubicBezTo>
                    <a:pt x="130" y="104"/>
                    <a:pt x="127" y="117"/>
                    <a:pt x="119" y="122"/>
                  </a:cubicBezTo>
                  <a:cubicBezTo>
                    <a:pt x="115" y="124"/>
                    <a:pt x="114" y="123"/>
                    <a:pt x="111" y="128"/>
                  </a:cubicBezTo>
                  <a:cubicBezTo>
                    <a:pt x="108" y="133"/>
                    <a:pt x="109" y="132"/>
                    <a:pt x="104" y="135"/>
                  </a:cubicBezTo>
                  <a:cubicBezTo>
                    <a:pt x="98" y="138"/>
                    <a:pt x="80" y="146"/>
                    <a:pt x="75" y="141"/>
                  </a:cubicBezTo>
                  <a:cubicBezTo>
                    <a:pt x="72" y="138"/>
                    <a:pt x="72" y="134"/>
                    <a:pt x="69" y="132"/>
                  </a:cubicBezTo>
                  <a:cubicBezTo>
                    <a:pt x="65" y="129"/>
                    <a:pt x="60" y="130"/>
                    <a:pt x="57" y="126"/>
                  </a:cubicBezTo>
                  <a:cubicBezTo>
                    <a:pt x="52" y="122"/>
                    <a:pt x="50" y="115"/>
                    <a:pt x="49" y="109"/>
                  </a:cubicBezTo>
                  <a:cubicBezTo>
                    <a:pt x="47" y="96"/>
                    <a:pt x="38" y="61"/>
                    <a:pt x="17" y="68"/>
                  </a:cubicBezTo>
                  <a:cubicBezTo>
                    <a:pt x="12" y="70"/>
                    <a:pt x="6" y="76"/>
                    <a:pt x="3" y="81"/>
                  </a:cubicBezTo>
                  <a:cubicBezTo>
                    <a:pt x="3" y="80"/>
                    <a:pt x="2" y="80"/>
                    <a:pt x="0" y="80"/>
                  </a:cubicBezTo>
                  <a:cubicBezTo>
                    <a:pt x="1" y="76"/>
                    <a:pt x="2" y="72"/>
                    <a:pt x="4" y="69"/>
                  </a:cubicBezTo>
                  <a:cubicBezTo>
                    <a:pt x="8" y="61"/>
                    <a:pt x="5" y="53"/>
                    <a:pt x="3" y="44"/>
                  </a:cubicBezTo>
                  <a:cubicBezTo>
                    <a:pt x="7" y="41"/>
                    <a:pt x="11" y="38"/>
                    <a:pt x="16" y="35"/>
                  </a:cubicBezTo>
                  <a:cubicBezTo>
                    <a:pt x="21" y="32"/>
                    <a:pt x="26" y="34"/>
                    <a:pt x="31" y="32"/>
                  </a:cubicBezTo>
                  <a:cubicBezTo>
                    <a:pt x="37" y="30"/>
                    <a:pt x="38" y="25"/>
                    <a:pt x="42" y="22"/>
                  </a:cubicBezTo>
                  <a:cubicBezTo>
                    <a:pt x="45" y="20"/>
                    <a:pt x="52" y="16"/>
                    <a:pt x="56" y="16"/>
                  </a:cubicBezTo>
                  <a:cubicBezTo>
                    <a:pt x="57" y="15"/>
                    <a:pt x="58" y="15"/>
                    <a:pt x="59" y="15"/>
                  </a:cubicBezTo>
                  <a:cubicBezTo>
                    <a:pt x="58" y="17"/>
                    <a:pt x="56" y="18"/>
                    <a:pt x="56" y="20"/>
                  </a:cubicBezTo>
                  <a:cubicBezTo>
                    <a:pt x="58" y="19"/>
                    <a:pt x="61" y="17"/>
                    <a:pt x="64" y="16"/>
                  </a:cubicBezTo>
                  <a:cubicBezTo>
                    <a:pt x="64" y="16"/>
                    <a:pt x="64" y="16"/>
                    <a:pt x="64" y="16"/>
                  </a:cubicBezTo>
                  <a:cubicBezTo>
                    <a:pt x="66" y="16"/>
                    <a:pt x="68" y="16"/>
                    <a:pt x="69" y="16"/>
                  </a:cubicBezTo>
                  <a:cubicBezTo>
                    <a:pt x="70" y="16"/>
                    <a:pt x="71" y="16"/>
                    <a:pt x="72" y="15"/>
                  </a:cubicBezTo>
                  <a:cubicBezTo>
                    <a:pt x="78" y="17"/>
                    <a:pt x="79" y="26"/>
                    <a:pt x="86" y="24"/>
                  </a:cubicBezTo>
                  <a:cubicBezTo>
                    <a:pt x="88" y="13"/>
                    <a:pt x="102" y="0"/>
                    <a:pt x="104" y="19"/>
                  </a:cubicBezTo>
                  <a:cubicBezTo>
                    <a:pt x="106" y="27"/>
                    <a:pt x="98" y="41"/>
                    <a:pt x="114" y="36"/>
                  </a:cubicBezTo>
                  <a:cubicBezTo>
                    <a:pt x="115" y="44"/>
                    <a:pt x="126" y="54"/>
                    <a:pt x="133" y="57"/>
                  </a:cubicBezTo>
                  <a:cubicBezTo>
                    <a:pt x="138" y="60"/>
                    <a:pt x="141" y="61"/>
                    <a:pt x="146" y="58"/>
                  </a:cubicBezTo>
                  <a:close/>
                </a:path>
              </a:pathLst>
            </a:custGeom>
            <a:solidFill>
              <a:schemeClr val="accent5">
                <a:lumMod val="20000"/>
                <a:lumOff val="80000"/>
              </a:schemeClr>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1" name="Ontario">
              <a:extLst>
                <a:ext uri="{FF2B5EF4-FFF2-40B4-BE49-F238E27FC236}">
                  <a16:creationId xmlns:a16="http://schemas.microsoft.com/office/drawing/2014/main" id="{A8BD9D75-E127-6EEE-D376-A09F703B688D}"/>
                </a:ext>
              </a:extLst>
            </p:cNvPr>
            <p:cNvSpPr>
              <a:spLocks/>
            </p:cNvSpPr>
            <p:nvPr>
              <p:custDataLst>
                <p:tags r:id="rId39"/>
              </p:custDataLst>
            </p:nvPr>
          </p:nvSpPr>
          <p:spPr bwMode="auto">
            <a:xfrm>
              <a:off x="2679037" y="3498849"/>
              <a:ext cx="1732440" cy="1495212"/>
            </a:xfrm>
            <a:custGeom>
              <a:avLst/>
              <a:gdLst>
                <a:gd name="T0" fmla="*/ 604 w 604"/>
                <a:gd name="T1" fmla="*/ 397 h 592"/>
                <a:gd name="T2" fmla="*/ 560 w 604"/>
                <a:gd name="T3" fmla="*/ 454 h 592"/>
                <a:gd name="T4" fmla="*/ 528 w 604"/>
                <a:gd name="T5" fmla="*/ 468 h 592"/>
                <a:gd name="T6" fmla="*/ 472 w 604"/>
                <a:gd name="T7" fmla="*/ 511 h 592"/>
                <a:gd name="T8" fmla="*/ 465 w 604"/>
                <a:gd name="T9" fmla="*/ 535 h 592"/>
                <a:gd name="T10" fmla="*/ 399 w 604"/>
                <a:gd name="T11" fmla="*/ 582 h 592"/>
                <a:gd name="T12" fmla="*/ 403 w 604"/>
                <a:gd name="T13" fmla="*/ 535 h 592"/>
                <a:gd name="T14" fmla="*/ 410 w 604"/>
                <a:gd name="T15" fmla="*/ 511 h 592"/>
                <a:gd name="T16" fmla="*/ 414 w 604"/>
                <a:gd name="T17" fmla="*/ 471 h 592"/>
                <a:gd name="T18" fmla="*/ 441 w 604"/>
                <a:gd name="T19" fmla="*/ 452 h 592"/>
                <a:gd name="T20" fmla="*/ 363 w 604"/>
                <a:gd name="T21" fmla="*/ 410 h 592"/>
                <a:gd name="T22" fmla="*/ 324 w 604"/>
                <a:gd name="T23" fmla="*/ 418 h 592"/>
                <a:gd name="T24" fmla="*/ 293 w 604"/>
                <a:gd name="T25" fmla="*/ 397 h 592"/>
                <a:gd name="T26" fmla="*/ 288 w 604"/>
                <a:gd name="T27" fmla="*/ 368 h 592"/>
                <a:gd name="T28" fmla="*/ 270 w 604"/>
                <a:gd name="T29" fmla="*/ 355 h 592"/>
                <a:gd name="T30" fmla="*/ 214 w 604"/>
                <a:gd name="T31" fmla="*/ 327 h 592"/>
                <a:gd name="T32" fmla="*/ 168 w 604"/>
                <a:gd name="T33" fmla="*/ 356 h 592"/>
                <a:gd name="T34" fmla="*/ 115 w 604"/>
                <a:gd name="T35" fmla="*/ 357 h 592"/>
                <a:gd name="T36" fmla="*/ 86 w 604"/>
                <a:gd name="T37" fmla="*/ 356 h 592"/>
                <a:gd name="T38" fmla="*/ 30 w 604"/>
                <a:gd name="T39" fmla="*/ 344 h 592"/>
                <a:gd name="T40" fmla="*/ 2 w 604"/>
                <a:gd name="T41" fmla="*/ 312 h 592"/>
                <a:gd name="T42" fmla="*/ 3 w 604"/>
                <a:gd name="T43" fmla="*/ 216 h 592"/>
                <a:gd name="T44" fmla="*/ 34 w 604"/>
                <a:gd name="T45" fmla="*/ 134 h 592"/>
                <a:gd name="T46" fmla="*/ 159 w 604"/>
                <a:gd name="T47" fmla="*/ 17 h 592"/>
                <a:gd name="T48" fmla="*/ 188 w 604"/>
                <a:gd name="T49" fmla="*/ 33 h 592"/>
                <a:gd name="T50" fmla="*/ 214 w 604"/>
                <a:gd name="T51" fmla="*/ 41 h 592"/>
                <a:gd name="T52" fmla="*/ 240 w 604"/>
                <a:gd name="T53" fmla="*/ 53 h 592"/>
                <a:gd name="T54" fmla="*/ 301 w 604"/>
                <a:gd name="T55" fmla="*/ 60 h 592"/>
                <a:gd name="T56" fmla="*/ 329 w 604"/>
                <a:gd name="T57" fmla="*/ 148 h 592"/>
                <a:gd name="T58" fmla="*/ 364 w 604"/>
                <a:gd name="T59" fmla="*/ 177 h 592"/>
                <a:gd name="T60" fmla="*/ 397 w 604"/>
                <a:gd name="T61" fmla="*/ 171 h 592"/>
                <a:gd name="T62" fmla="*/ 481 w 604"/>
                <a:gd name="T63" fmla="*/ 379 h 592"/>
                <a:gd name="T64" fmla="*/ 595 w 604"/>
                <a:gd name="T65" fmla="*/ 377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592">
                  <a:moveTo>
                    <a:pt x="595" y="377"/>
                  </a:moveTo>
                  <a:cubicBezTo>
                    <a:pt x="599" y="383"/>
                    <a:pt x="601" y="390"/>
                    <a:pt x="604" y="397"/>
                  </a:cubicBezTo>
                  <a:cubicBezTo>
                    <a:pt x="591" y="403"/>
                    <a:pt x="583" y="409"/>
                    <a:pt x="574" y="424"/>
                  </a:cubicBezTo>
                  <a:cubicBezTo>
                    <a:pt x="568" y="433"/>
                    <a:pt x="564" y="443"/>
                    <a:pt x="560" y="454"/>
                  </a:cubicBezTo>
                  <a:cubicBezTo>
                    <a:pt x="555" y="448"/>
                    <a:pt x="545" y="447"/>
                    <a:pt x="541" y="455"/>
                  </a:cubicBezTo>
                  <a:cubicBezTo>
                    <a:pt x="537" y="464"/>
                    <a:pt x="542" y="467"/>
                    <a:pt x="528" y="468"/>
                  </a:cubicBezTo>
                  <a:cubicBezTo>
                    <a:pt x="511" y="470"/>
                    <a:pt x="495" y="475"/>
                    <a:pt x="484" y="488"/>
                  </a:cubicBezTo>
                  <a:cubicBezTo>
                    <a:pt x="478" y="495"/>
                    <a:pt x="473" y="502"/>
                    <a:pt x="472" y="511"/>
                  </a:cubicBezTo>
                  <a:cubicBezTo>
                    <a:pt x="477" y="513"/>
                    <a:pt x="503" y="505"/>
                    <a:pt x="500" y="519"/>
                  </a:cubicBezTo>
                  <a:cubicBezTo>
                    <a:pt x="497" y="530"/>
                    <a:pt x="473" y="531"/>
                    <a:pt x="465" y="535"/>
                  </a:cubicBezTo>
                  <a:cubicBezTo>
                    <a:pt x="453" y="541"/>
                    <a:pt x="442" y="546"/>
                    <a:pt x="430" y="551"/>
                  </a:cubicBezTo>
                  <a:cubicBezTo>
                    <a:pt x="415" y="558"/>
                    <a:pt x="413" y="575"/>
                    <a:pt x="399" y="582"/>
                  </a:cubicBezTo>
                  <a:cubicBezTo>
                    <a:pt x="381" y="592"/>
                    <a:pt x="382" y="575"/>
                    <a:pt x="389" y="564"/>
                  </a:cubicBezTo>
                  <a:cubicBezTo>
                    <a:pt x="395" y="555"/>
                    <a:pt x="398" y="544"/>
                    <a:pt x="403" y="535"/>
                  </a:cubicBezTo>
                  <a:cubicBezTo>
                    <a:pt x="404" y="532"/>
                    <a:pt x="407" y="530"/>
                    <a:pt x="409" y="528"/>
                  </a:cubicBezTo>
                  <a:cubicBezTo>
                    <a:pt x="411" y="523"/>
                    <a:pt x="410" y="517"/>
                    <a:pt x="410" y="511"/>
                  </a:cubicBezTo>
                  <a:cubicBezTo>
                    <a:pt x="410" y="505"/>
                    <a:pt x="407" y="502"/>
                    <a:pt x="406" y="496"/>
                  </a:cubicBezTo>
                  <a:cubicBezTo>
                    <a:pt x="404" y="486"/>
                    <a:pt x="415" y="480"/>
                    <a:pt x="414" y="471"/>
                  </a:cubicBezTo>
                  <a:cubicBezTo>
                    <a:pt x="414" y="463"/>
                    <a:pt x="407" y="459"/>
                    <a:pt x="410" y="450"/>
                  </a:cubicBezTo>
                  <a:cubicBezTo>
                    <a:pt x="419" y="455"/>
                    <a:pt x="433" y="462"/>
                    <a:pt x="441" y="452"/>
                  </a:cubicBezTo>
                  <a:cubicBezTo>
                    <a:pt x="449" y="444"/>
                    <a:pt x="442" y="429"/>
                    <a:pt x="435" y="423"/>
                  </a:cubicBezTo>
                  <a:cubicBezTo>
                    <a:pt x="417" y="408"/>
                    <a:pt x="385" y="412"/>
                    <a:pt x="363" y="410"/>
                  </a:cubicBezTo>
                  <a:cubicBezTo>
                    <a:pt x="358" y="410"/>
                    <a:pt x="352" y="410"/>
                    <a:pt x="347" y="411"/>
                  </a:cubicBezTo>
                  <a:cubicBezTo>
                    <a:pt x="338" y="413"/>
                    <a:pt x="334" y="419"/>
                    <a:pt x="324" y="418"/>
                  </a:cubicBezTo>
                  <a:cubicBezTo>
                    <a:pt x="315" y="417"/>
                    <a:pt x="311" y="410"/>
                    <a:pt x="304" y="406"/>
                  </a:cubicBezTo>
                  <a:cubicBezTo>
                    <a:pt x="299" y="404"/>
                    <a:pt x="296" y="402"/>
                    <a:pt x="293" y="397"/>
                  </a:cubicBezTo>
                  <a:cubicBezTo>
                    <a:pt x="291" y="392"/>
                    <a:pt x="292" y="386"/>
                    <a:pt x="289" y="382"/>
                  </a:cubicBezTo>
                  <a:cubicBezTo>
                    <a:pt x="298" y="379"/>
                    <a:pt x="295" y="366"/>
                    <a:pt x="288" y="368"/>
                  </a:cubicBezTo>
                  <a:cubicBezTo>
                    <a:pt x="284" y="365"/>
                    <a:pt x="286" y="361"/>
                    <a:pt x="283" y="358"/>
                  </a:cubicBezTo>
                  <a:cubicBezTo>
                    <a:pt x="280" y="354"/>
                    <a:pt x="275" y="356"/>
                    <a:pt x="270" y="355"/>
                  </a:cubicBezTo>
                  <a:cubicBezTo>
                    <a:pt x="264" y="366"/>
                    <a:pt x="246" y="347"/>
                    <a:pt x="243" y="341"/>
                  </a:cubicBezTo>
                  <a:cubicBezTo>
                    <a:pt x="241" y="325"/>
                    <a:pt x="226" y="327"/>
                    <a:pt x="214" y="327"/>
                  </a:cubicBezTo>
                  <a:cubicBezTo>
                    <a:pt x="201" y="327"/>
                    <a:pt x="193" y="316"/>
                    <a:pt x="186" y="330"/>
                  </a:cubicBezTo>
                  <a:cubicBezTo>
                    <a:pt x="181" y="338"/>
                    <a:pt x="175" y="349"/>
                    <a:pt x="168" y="356"/>
                  </a:cubicBezTo>
                  <a:cubicBezTo>
                    <a:pt x="162" y="364"/>
                    <a:pt x="142" y="365"/>
                    <a:pt x="132" y="364"/>
                  </a:cubicBezTo>
                  <a:cubicBezTo>
                    <a:pt x="126" y="363"/>
                    <a:pt x="121" y="356"/>
                    <a:pt x="115" y="357"/>
                  </a:cubicBezTo>
                  <a:cubicBezTo>
                    <a:pt x="108" y="359"/>
                    <a:pt x="107" y="368"/>
                    <a:pt x="98" y="363"/>
                  </a:cubicBezTo>
                  <a:cubicBezTo>
                    <a:pt x="91" y="358"/>
                    <a:pt x="96" y="356"/>
                    <a:pt x="86" y="356"/>
                  </a:cubicBezTo>
                  <a:cubicBezTo>
                    <a:pt x="72" y="355"/>
                    <a:pt x="73" y="349"/>
                    <a:pt x="61" y="345"/>
                  </a:cubicBezTo>
                  <a:cubicBezTo>
                    <a:pt x="51" y="341"/>
                    <a:pt x="40" y="346"/>
                    <a:pt x="30" y="344"/>
                  </a:cubicBezTo>
                  <a:cubicBezTo>
                    <a:pt x="20" y="342"/>
                    <a:pt x="16" y="345"/>
                    <a:pt x="11" y="334"/>
                  </a:cubicBezTo>
                  <a:cubicBezTo>
                    <a:pt x="7" y="325"/>
                    <a:pt x="13" y="315"/>
                    <a:pt x="2" y="312"/>
                  </a:cubicBezTo>
                  <a:cubicBezTo>
                    <a:pt x="1" y="314"/>
                    <a:pt x="1" y="316"/>
                    <a:pt x="0" y="317"/>
                  </a:cubicBezTo>
                  <a:cubicBezTo>
                    <a:pt x="1" y="284"/>
                    <a:pt x="3" y="250"/>
                    <a:pt x="3" y="216"/>
                  </a:cubicBezTo>
                  <a:cubicBezTo>
                    <a:pt x="3" y="202"/>
                    <a:pt x="2" y="166"/>
                    <a:pt x="2" y="166"/>
                  </a:cubicBezTo>
                  <a:cubicBezTo>
                    <a:pt x="2" y="166"/>
                    <a:pt x="25" y="145"/>
                    <a:pt x="34" y="134"/>
                  </a:cubicBezTo>
                  <a:cubicBezTo>
                    <a:pt x="70" y="92"/>
                    <a:pt x="107" y="46"/>
                    <a:pt x="137" y="0"/>
                  </a:cubicBezTo>
                  <a:cubicBezTo>
                    <a:pt x="146" y="3"/>
                    <a:pt x="153" y="9"/>
                    <a:pt x="159" y="17"/>
                  </a:cubicBezTo>
                  <a:cubicBezTo>
                    <a:pt x="163" y="22"/>
                    <a:pt x="164" y="29"/>
                    <a:pt x="170" y="32"/>
                  </a:cubicBezTo>
                  <a:cubicBezTo>
                    <a:pt x="175" y="35"/>
                    <a:pt x="183" y="31"/>
                    <a:pt x="188" y="33"/>
                  </a:cubicBezTo>
                  <a:cubicBezTo>
                    <a:pt x="193" y="35"/>
                    <a:pt x="195" y="40"/>
                    <a:pt x="198" y="41"/>
                  </a:cubicBezTo>
                  <a:cubicBezTo>
                    <a:pt x="204" y="42"/>
                    <a:pt x="208" y="38"/>
                    <a:pt x="214" y="41"/>
                  </a:cubicBezTo>
                  <a:cubicBezTo>
                    <a:pt x="219" y="44"/>
                    <a:pt x="219" y="51"/>
                    <a:pt x="224" y="54"/>
                  </a:cubicBezTo>
                  <a:cubicBezTo>
                    <a:pt x="230" y="57"/>
                    <a:pt x="234" y="54"/>
                    <a:pt x="240" y="53"/>
                  </a:cubicBezTo>
                  <a:cubicBezTo>
                    <a:pt x="251" y="51"/>
                    <a:pt x="263" y="50"/>
                    <a:pt x="274" y="50"/>
                  </a:cubicBezTo>
                  <a:cubicBezTo>
                    <a:pt x="287" y="49"/>
                    <a:pt x="298" y="46"/>
                    <a:pt x="301" y="60"/>
                  </a:cubicBezTo>
                  <a:cubicBezTo>
                    <a:pt x="305" y="75"/>
                    <a:pt x="303" y="91"/>
                    <a:pt x="309" y="107"/>
                  </a:cubicBezTo>
                  <a:cubicBezTo>
                    <a:pt x="314" y="121"/>
                    <a:pt x="316" y="137"/>
                    <a:pt x="329" y="148"/>
                  </a:cubicBezTo>
                  <a:cubicBezTo>
                    <a:pt x="336" y="154"/>
                    <a:pt x="344" y="157"/>
                    <a:pt x="348" y="167"/>
                  </a:cubicBezTo>
                  <a:cubicBezTo>
                    <a:pt x="353" y="170"/>
                    <a:pt x="359" y="173"/>
                    <a:pt x="364" y="177"/>
                  </a:cubicBezTo>
                  <a:cubicBezTo>
                    <a:pt x="368" y="181"/>
                    <a:pt x="370" y="188"/>
                    <a:pt x="375" y="191"/>
                  </a:cubicBezTo>
                  <a:cubicBezTo>
                    <a:pt x="394" y="204"/>
                    <a:pt x="394" y="181"/>
                    <a:pt x="397" y="171"/>
                  </a:cubicBezTo>
                  <a:cubicBezTo>
                    <a:pt x="398" y="171"/>
                    <a:pt x="398" y="171"/>
                    <a:pt x="398" y="172"/>
                  </a:cubicBezTo>
                  <a:cubicBezTo>
                    <a:pt x="410" y="241"/>
                    <a:pt x="415" y="358"/>
                    <a:pt x="481" y="379"/>
                  </a:cubicBezTo>
                  <a:cubicBezTo>
                    <a:pt x="503" y="386"/>
                    <a:pt x="528" y="387"/>
                    <a:pt x="551" y="392"/>
                  </a:cubicBezTo>
                  <a:cubicBezTo>
                    <a:pt x="565" y="386"/>
                    <a:pt x="577" y="369"/>
                    <a:pt x="595" y="377"/>
                  </a:cubicBezTo>
                  <a:close/>
                </a:path>
              </a:pathLst>
            </a:custGeom>
            <a:solidFill>
              <a:srgbClr val="AECAC4"/>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2" name="Manitoba">
              <a:extLst>
                <a:ext uri="{FF2B5EF4-FFF2-40B4-BE49-F238E27FC236}">
                  <a16:creationId xmlns:a16="http://schemas.microsoft.com/office/drawing/2014/main" id="{C9E762B2-A62B-6363-C655-82435D805E5F}"/>
                </a:ext>
              </a:extLst>
            </p:cNvPr>
            <p:cNvSpPr>
              <a:spLocks/>
            </p:cNvSpPr>
            <p:nvPr>
              <p:custDataLst>
                <p:tags r:id="rId40"/>
              </p:custDataLst>
            </p:nvPr>
          </p:nvSpPr>
          <p:spPr bwMode="auto">
            <a:xfrm>
              <a:off x="2190463" y="3160532"/>
              <a:ext cx="881374" cy="1181441"/>
            </a:xfrm>
            <a:custGeom>
              <a:avLst/>
              <a:gdLst>
                <a:gd name="T0" fmla="*/ 303 w 307"/>
                <a:gd name="T1" fmla="*/ 133 h 468"/>
                <a:gd name="T2" fmla="*/ 307 w 307"/>
                <a:gd name="T3" fmla="*/ 134 h 468"/>
                <a:gd name="T4" fmla="*/ 204 w 307"/>
                <a:gd name="T5" fmla="*/ 268 h 468"/>
                <a:gd name="T6" fmla="*/ 172 w 307"/>
                <a:gd name="T7" fmla="*/ 300 h 468"/>
                <a:gd name="T8" fmla="*/ 173 w 307"/>
                <a:gd name="T9" fmla="*/ 350 h 468"/>
                <a:gd name="T10" fmla="*/ 170 w 307"/>
                <a:gd name="T11" fmla="*/ 451 h 468"/>
                <a:gd name="T12" fmla="*/ 170 w 307"/>
                <a:gd name="T13" fmla="*/ 452 h 468"/>
                <a:gd name="T14" fmla="*/ 169 w 307"/>
                <a:gd name="T15" fmla="*/ 463 h 468"/>
                <a:gd name="T16" fmla="*/ 122 w 307"/>
                <a:gd name="T17" fmla="*/ 464 h 468"/>
                <a:gd name="T18" fmla="*/ 0 w 307"/>
                <a:gd name="T19" fmla="*/ 456 h 468"/>
                <a:gd name="T20" fmla="*/ 13 w 307"/>
                <a:gd name="T21" fmla="*/ 242 h 468"/>
                <a:gd name="T22" fmla="*/ 30 w 307"/>
                <a:gd name="T23" fmla="*/ 0 h 468"/>
                <a:gd name="T24" fmla="*/ 180 w 307"/>
                <a:gd name="T25" fmla="*/ 10 h 468"/>
                <a:gd name="T26" fmla="*/ 178 w 307"/>
                <a:gd name="T27" fmla="*/ 21 h 468"/>
                <a:gd name="T28" fmla="*/ 187 w 307"/>
                <a:gd name="T29" fmla="*/ 64 h 468"/>
                <a:gd name="T30" fmla="*/ 221 w 307"/>
                <a:gd name="T31" fmla="*/ 77 h 468"/>
                <a:gd name="T32" fmla="*/ 228 w 307"/>
                <a:gd name="T33" fmla="*/ 128 h 468"/>
                <a:gd name="T34" fmla="*/ 250 w 307"/>
                <a:gd name="T35" fmla="*/ 125 h 468"/>
                <a:gd name="T36" fmla="*/ 281 w 307"/>
                <a:gd name="T37" fmla="*/ 127 h 468"/>
                <a:gd name="T38" fmla="*/ 289 w 307"/>
                <a:gd name="T39" fmla="*/ 134 h 468"/>
                <a:gd name="T40" fmla="*/ 303 w 307"/>
                <a:gd name="T41" fmla="*/ 133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7" h="468">
                  <a:moveTo>
                    <a:pt x="303" y="133"/>
                  </a:moveTo>
                  <a:cubicBezTo>
                    <a:pt x="305" y="133"/>
                    <a:pt x="306" y="134"/>
                    <a:pt x="307" y="134"/>
                  </a:cubicBezTo>
                  <a:cubicBezTo>
                    <a:pt x="277" y="180"/>
                    <a:pt x="240" y="226"/>
                    <a:pt x="204" y="268"/>
                  </a:cubicBezTo>
                  <a:cubicBezTo>
                    <a:pt x="195" y="279"/>
                    <a:pt x="172" y="300"/>
                    <a:pt x="172" y="300"/>
                  </a:cubicBezTo>
                  <a:cubicBezTo>
                    <a:pt x="172" y="300"/>
                    <a:pt x="173" y="336"/>
                    <a:pt x="173" y="350"/>
                  </a:cubicBezTo>
                  <a:cubicBezTo>
                    <a:pt x="173" y="384"/>
                    <a:pt x="171" y="418"/>
                    <a:pt x="170" y="451"/>
                  </a:cubicBezTo>
                  <a:cubicBezTo>
                    <a:pt x="170" y="452"/>
                    <a:pt x="170" y="452"/>
                    <a:pt x="170" y="452"/>
                  </a:cubicBezTo>
                  <a:cubicBezTo>
                    <a:pt x="169" y="455"/>
                    <a:pt x="169" y="459"/>
                    <a:pt x="169" y="463"/>
                  </a:cubicBezTo>
                  <a:cubicBezTo>
                    <a:pt x="170" y="468"/>
                    <a:pt x="125" y="464"/>
                    <a:pt x="122" y="464"/>
                  </a:cubicBezTo>
                  <a:cubicBezTo>
                    <a:pt x="80" y="463"/>
                    <a:pt x="40" y="460"/>
                    <a:pt x="0" y="456"/>
                  </a:cubicBezTo>
                  <a:cubicBezTo>
                    <a:pt x="4" y="385"/>
                    <a:pt x="8" y="313"/>
                    <a:pt x="13" y="242"/>
                  </a:cubicBezTo>
                  <a:cubicBezTo>
                    <a:pt x="19" y="162"/>
                    <a:pt x="21" y="80"/>
                    <a:pt x="30" y="0"/>
                  </a:cubicBezTo>
                  <a:cubicBezTo>
                    <a:pt x="77" y="5"/>
                    <a:pt x="127" y="9"/>
                    <a:pt x="180" y="10"/>
                  </a:cubicBezTo>
                  <a:cubicBezTo>
                    <a:pt x="179" y="14"/>
                    <a:pt x="178" y="17"/>
                    <a:pt x="178" y="21"/>
                  </a:cubicBezTo>
                  <a:cubicBezTo>
                    <a:pt x="176" y="34"/>
                    <a:pt x="171" y="59"/>
                    <a:pt x="187" y="64"/>
                  </a:cubicBezTo>
                  <a:cubicBezTo>
                    <a:pt x="203" y="69"/>
                    <a:pt x="215" y="55"/>
                    <a:pt x="221" y="77"/>
                  </a:cubicBezTo>
                  <a:cubicBezTo>
                    <a:pt x="226" y="93"/>
                    <a:pt x="227" y="112"/>
                    <a:pt x="228" y="128"/>
                  </a:cubicBezTo>
                  <a:cubicBezTo>
                    <a:pt x="228" y="133"/>
                    <a:pt x="248" y="126"/>
                    <a:pt x="250" y="125"/>
                  </a:cubicBezTo>
                  <a:cubicBezTo>
                    <a:pt x="259" y="123"/>
                    <a:pt x="272" y="123"/>
                    <a:pt x="281" y="127"/>
                  </a:cubicBezTo>
                  <a:cubicBezTo>
                    <a:pt x="284" y="128"/>
                    <a:pt x="285" y="132"/>
                    <a:pt x="289" y="134"/>
                  </a:cubicBezTo>
                  <a:cubicBezTo>
                    <a:pt x="293" y="135"/>
                    <a:pt x="299" y="132"/>
                    <a:pt x="303" y="133"/>
                  </a:cubicBezTo>
                  <a:close/>
                </a:path>
              </a:pathLst>
            </a:custGeom>
            <a:solidFill>
              <a:srgbClr val="C3D7D3"/>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3" name="Saskatchewan">
              <a:extLst>
                <a:ext uri="{FF2B5EF4-FFF2-40B4-BE49-F238E27FC236}">
                  <a16:creationId xmlns:a16="http://schemas.microsoft.com/office/drawing/2014/main" id="{C70A9AB0-FF4F-4923-92DE-CDFD9A5CFFE4}"/>
                </a:ext>
              </a:extLst>
            </p:cNvPr>
            <p:cNvSpPr>
              <a:spLocks/>
            </p:cNvSpPr>
            <p:nvPr>
              <p:custDataLst>
                <p:tags r:id="rId41"/>
              </p:custDataLst>
            </p:nvPr>
          </p:nvSpPr>
          <p:spPr bwMode="auto">
            <a:xfrm>
              <a:off x="1528522" y="3092229"/>
              <a:ext cx="748017" cy="1219862"/>
            </a:xfrm>
            <a:custGeom>
              <a:avLst/>
              <a:gdLst>
                <a:gd name="T0" fmla="*/ 261 w 261"/>
                <a:gd name="T1" fmla="*/ 27 h 483"/>
                <a:gd name="T2" fmla="*/ 244 w 261"/>
                <a:gd name="T3" fmla="*/ 269 h 483"/>
                <a:gd name="T4" fmla="*/ 231 w 261"/>
                <a:gd name="T5" fmla="*/ 483 h 483"/>
                <a:gd name="T6" fmla="*/ 0 w 261"/>
                <a:gd name="T7" fmla="*/ 444 h 483"/>
                <a:gd name="T8" fmla="*/ 106 w 261"/>
                <a:gd name="T9" fmla="*/ 0 h 483"/>
                <a:gd name="T10" fmla="*/ 261 w 261"/>
                <a:gd name="T11" fmla="*/ 27 h 483"/>
              </a:gdLst>
              <a:ahLst/>
              <a:cxnLst>
                <a:cxn ang="0">
                  <a:pos x="T0" y="T1"/>
                </a:cxn>
                <a:cxn ang="0">
                  <a:pos x="T2" y="T3"/>
                </a:cxn>
                <a:cxn ang="0">
                  <a:pos x="T4" y="T5"/>
                </a:cxn>
                <a:cxn ang="0">
                  <a:pos x="T6" y="T7"/>
                </a:cxn>
                <a:cxn ang="0">
                  <a:pos x="T8" y="T9"/>
                </a:cxn>
                <a:cxn ang="0">
                  <a:pos x="T10" y="T11"/>
                </a:cxn>
              </a:cxnLst>
              <a:rect l="0" t="0" r="r" b="b"/>
              <a:pathLst>
                <a:path w="261" h="483">
                  <a:moveTo>
                    <a:pt x="261" y="27"/>
                  </a:moveTo>
                  <a:cubicBezTo>
                    <a:pt x="252" y="107"/>
                    <a:pt x="250" y="189"/>
                    <a:pt x="244" y="269"/>
                  </a:cubicBezTo>
                  <a:cubicBezTo>
                    <a:pt x="239" y="340"/>
                    <a:pt x="235" y="412"/>
                    <a:pt x="231" y="483"/>
                  </a:cubicBezTo>
                  <a:cubicBezTo>
                    <a:pt x="147" y="475"/>
                    <a:pt x="69" y="461"/>
                    <a:pt x="0" y="444"/>
                  </a:cubicBezTo>
                  <a:cubicBezTo>
                    <a:pt x="106" y="0"/>
                    <a:pt x="106" y="0"/>
                    <a:pt x="106" y="0"/>
                  </a:cubicBezTo>
                  <a:cubicBezTo>
                    <a:pt x="155" y="11"/>
                    <a:pt x="206" y="20"/>
                    <a:pt x="261" y="27"/>
                  </a:cubicBezTo>
                  <a:close/>
                </a:path>
              </a:pathLst>
            </a:custGeom>
            <a:solidFill>
              <a:srgbClr val="4D736B"/>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5" name="Northwest Territories">
              <a:extLst>
                <a:ext uri="{FF2B5EF4-FFF2-40B4-BE49-F238E27FC236}">
                  <a16:creationId xmlns:a16="http://schemas.microsoft.com/office/drawing/2014/main" id="{72A63EC3-5E97-A740-720B-6A582BE16C7B}"/>
                </a:ext>
              </a:extLst>
            </p:cNvPr>
            <p:cNvSpPr>
              <a:spLocks noEditPoints="1"/>
            </p:cNvSpPr>
            <p:nvPr>
              <p:custDataLst>
                <p:tags r:id="rId42"/>
              </p:custDataLst>
            </p:nvPr>
          </p:nvSpPr>
          <p:spPr bwMode="auto">
            <a:xfrm>
              <a:off x="888405" y="1218145"/>
              <a:ext cx="1454813" cy="1942388"/>
            </a:xfrm>
            <a:custGeom>
              <a:avLst/>
              <a:gdLst>
                <a:gd name="T0" fmla="*/ 503 w 507"/>
                <a:gd name="T1" fmla="*/ 16 h 769"/>
                <a:gd name="T2" fmla="*/ 505 w 507"/>
                <a:gd name="T3" fmla="*/ 8 h 769"/>
                <a:gd name="T4" fmla="*/ 377 w 507"/>
                <a:gd name="T5" fmla="*/ 560 h 769"/>
                <a:gd name="T6" fmla="*/ 338 w 507"/>
                <a:gd name="T7" fmla="*/ 521 h 769"/>
                <a:gd name="T8" fmla="*/ 284 w 507"/>
                <a:gd name="T9" fmla="*/ 426 h 769"/>
                <a:gd name="T10" fmla="*/ 273 w 507"/>
                <a:gd name="T11" fmla="*/ 333 h 769"/>
                <a:gd name="T12" fmla="*/ 251 w 507"/>
                <a:gd name="T13" fmla="*/ 306 h 769"/>
                <a:gd name="T14" fmla="*/ 214 w 507"/>
                <a:gd name="T15" fmla="*/ 295 h 769"/>
                <a:gd name="T16" fmla="*/ 150 w 507"/>
                <a:gd name="T17" fmla="*/ 242 h 769"/>
                <a:gd name="T18" fmla="*/ 107 w 507"/>
                <a:gd name="T19" fmla="*/ 224 h 769"/>
                <a:gd name="T20" fmla="*/ 81 w 507"/>
                <a:gd name="T21" fmla="*/ 239 h 769"/>
                <a:gd name="T22" fmla="*/ 39 w 507"/>
                <a:gd name="T23" fmla="*/ 174 h 769"/>
                <a:gd name="T24" fmla="*/ 37 w 507"/>
                <a:gd name="T25" fmla="*/ 287 h 769"/>
                <a:gd name="T26" fmla="*/ 31 w 507"/>
                <a:gd name="T27" fmla="*/ 353 h 769"/>
                <a:gd name="T28" fmla="*/ 47 w 507"/>
                <a:gd name="T29" fmla="*/ 368 h 769"/>
                <a:gd name="T30" fmla="*/ 21 w 507"/>
                <a:gd name="T31" fmla="*/ 414 h 769"/>
                <a:gd name="T32" fmla="*/ 33 w 507"/>
                <a:gd name="T33" fmla="*/ 455 h 769"/>
                <a:gd name="T34" fmla="*/ 21 w 507"/>
                <a:gd name="T35" fmla="*/ 484 h 769"/>
                <a:gd name="T36" fmla="*/ 7 w 507"/>
                <a:gd name="T37" fmla="*/ 537 h 769"/>
                <a:gd name="T38" fmla="*/ 27 w 507"/>
                <a:gd name="T39" fmla="*/ 580 h 769"/>
                <a:gd name="T40" fmla="*/ 67 w 507"/>
                <a:gd name="T41" fmla="*/ 619 h 769"/>
                <a:gd name="T42" fmla="*/ 63 w 507"/>
                <a:gd name="T43" fmla="*/ 651 h 769"/>
                <a:gd name="T44" fmla="*/ 329 w 507"/>
                <a:gd name="T45" fmla="*/ 742 h 769"/>
                <a:gd name="T46" fmla="*/ 493 w 507"/>
                <a:gd name="T47" fmla="*/ 699 h 769"/>
                <a:gd name="T48" fmla="*/ 431 w 507"/>
                <a:gd name="T49" fmla="*/ 576 h 769"/>
                <a:gd name="T50" fmla="*/ 488 w 507"/>
                <a:gd name="T51" fmla="*/ 57 h 769"/>
                <a:gd name="T52" fmla="*/ 487 w 507"/>
                <a:gd name="T53" fmla="*/ 28 h 769"/>
                <a:gd name="T54" fmla="*/ 488 w 507"/>
                <a:gd name="T55" fmla="*/ 57 h 769"/>
                <a:gd name="T56" fmla="*/ 416 w 507"/>
                <a:gd name="T57" fmla="*/ 106 h 769"/>
                <a:gd name="T58" fmla="*/ 411 w 507"/>
                <a:gd name="T59" fmla="*/ 116 h 769"/>
                <a:gd name="T60" fmla="*/ 409 w 507"/>
                <a:gd name="T61" fmla="*/ 138 h 769"/>
                <a:gd name="T62" fmla="*/ 433 w 507"/>
                <a:gd name="T63" fmla="*/ 142 h 769"/>
                <a:gd name="T64" fmla="*/ 424 w 507"/>
                <a:gd name="T65" fmla="*/ 159 h 769"/>
                <a:gd name="T66" fmla="*/ 459 w 507"/>
                <a:gd name="T67" fmla="*/ 165 h 769"/>
                <a:gd name="T68" fmla="*/ 474 w 507"/>
                <a:gd name="T69" fmla="*/ 134 h 769"/>
                <a:gd name="T70" fmla="*/ 447 w 507"/>
                <a:gd name="T71" fmla="*/ 101 h 769"/>
                <a:gd name="T72" fmla="*/ 386 w 507"/>
                <a:gd name="T73" fmla="*/ 93 h 769"/>
                <a:gd name="T74" fmla="*/ 400 w 507"/>
                <a:gd name="T75" fmla="*/ 79 h 769"/>
                <a:gd name="T76" fmla="*/ 418 w 507"/>
                <a:gd name="T77" fmla="*/ 80 h 769"/>
                <a:gd name="T78" fmla="*/ 441 w 507"/>
                <a:gd name="T79" fmla="*/ 39 h 769"/>
                <a:gd name="T80" fmla="*/ 422 w 507"/>
                <a:gd name="T81" fmla="*/ 37 h 769"/>
                <a:gd name="T82" fmla="*/ 404 w 507"/>
                <a:gd name="T83" fmla="*/ 43 h 769"/>
                <a:gd name="T84" fmla="*/ 362 w 507"/>
                <a:gd name="T85" fmla="*/ 65 h 769"/>
                <a:gd name="T86" fmla="*/ 397 w 507"/>
                <a:gd name="T87" fmla="*/ 340 h 769"/>
                <a:gd name="T88" fmla="*/ 330 w 507"/>
                <a:gd name="T89" fmla="*/ 330 h 769"/>
                <a:gd name="T90" fmla="*/ 447 w 507"/>
                <a:gd name="T91" fmla="*/ 246 h 769"/>
                <a:gd name="T92" fmla="*/ 423 w 507"/>
                <a:gd name="T93" fmla="*/ 257 h 769"/>
                <a:gd name="T94" fmla="*/ 413 w 507"/>
                <a:gd name="T95" fmla="*/ 229 h 769"/>
                <a:gd name="T96" fmla="*/ 400 w 507"/>
                <a:gd name="T97" fmla="*/ 228 h 769"/>
                <a:gd name="T98" fmla="*/ 350 w 507"/>
                <a:gd name="T99" fmla="*/ 228 h 769"/>
                <a:gd name="T100" fmla="*/ 332 w 507"/>
                <a:gd name="T101" fmla="*/ 260 h 769"/>
                <a:gd name="T102" fmla="*/ 329 w 507"/>
                <a:gd name="T103" fmla="*/ 295 h 769"/>
                <a:gd name="T104" fmla="*/ 397 w 507"/>
                <a:gd name="T105" fmla="*/ 340 h 769"/>
                <a:gd name="T106" fmla="*/ 267 w 507"/>
                <a:gd name="T107" fmla="*/ 250 h 769"/>
                <a:gd name="T108" fmla="*/ 321 w 507"/>
                <a:gd name="T109" fmla="*/ 233 h 769"/>
                <a:gd name="T110" fmla="*/ 386 w 507"/>
                <a:gd name="T111" fmla="*/ 207 h 769"/>
                <a:gd name="T112" fmla="*/ 358 w 507"/>
                <a:gd name="T113" fmla="*/ 154 h 769"/>
                <a:gd name="T114" fmla="*/ 349 w 507"/>
                <a:gd name="T115" fmla="*/ 137 h 769"/>
                <a:gd name="T116" fmla="*/ 315 w 507"/>
                <a:gd name="T117" fmla="*/ 130 h 769"/>
                <a:gd name="T118" fmla="*/ 276 w 507"/>
                <a:gd name="T119" fmla="*/ 187 h 769"/>
                <a:gd name="T120" fmla="*/ 269 w 507"/>
                <a:gd name="T121" fmla="*/ 227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7" h="769">
                  <a:moveTo>
                    <a:pt x="476" y="13"/>
                  </a:moveTo>
                  <a:cubicBezTo>
                    <a:pt x="479" y="23"/>
                    <a:pt x="496" y="22"/>
                    <a:pt x="503" y="16"/>
                  </a:cubicBezTo>
                  <a:cubicBezTo>
                    <a:pt x="503" y="16"/>
                    <a:pt x="503" y="16"/>
                    <a:pt x="503" y="16"/>
                  </a:cubicBezTo>
                  <a:cubicBezTo>
                    <a:pt x="504" y="13"/>
                    <a:pt x="505" y="11"/>
                    <a:pt x="505" y="8"/>
                  </a:cubicBezTo>
                  <a:cubicBezTo>
                    <a:pt x="501" y="0"/>
                    <a:pt x="481" y="9"/>
                    <a:pt x="476" y="13"/>
                  </a:cubicBezTo>
                  <a:close/>
                  <a:moveTo>
                    <a:pt x="377" y="560"/>
                  </a:moveTo>
                  <a:cubicBezTo>
                    <a:pt x="375" y="551"/>
                    <a:pt x="376" y="537"/>
                    <a:pt x="368" y="531"/>
                  </a:cubicBezTo>
                  <a:cubicBezTo>
                    <a:pt x="360" y="524"/>
                    <a:pt x="347" y="529"/>
                    <a:pt x="338" y="521"/>
                  </a:cubicBezTo>
                  <a:cubicBezTo>
                    <a:pt x="326" y="509"/>
                    <a:pt x="318" y="488"/>
                    <a:pt x="306" y="476"/>
                  </a:cubicBezTo>
                  <a:cubicBezTo>
                    <a:pt x="293" y="460"/>
                    <a:pt x="298" y="442"/>
                    <a:pt x="284" y="426"/>
                  </a:cubicBezTo>
                  <a:cubicBezTo>
                    <a:pt x="273" y="413"/>
                    <a:pt x="251" y="402"/>
                    <a:pt x="250" y="383"/>
                  </a:cubicBezTo>
                  <a:cubicBezTo>
                    <a:pt x="250" y="371"/>
                    <a:pt x="263" y="340"/>
                    <a:pt x="273" y="333"/>
                  </a:cubicBezTo>
                  <a:cubicBezTo>
                    <a:pt x="274" y="333"/>
                    <a:pt x="275" y="332"/>
                    <a:pt x="276" y="332"/>
                  </a:cubicBezTo>
                  <a:cubicBezTo>
                    <a:pt x="267" y="324"/>
                    <a:pt x="258" y="315"/>
                    <a:pt x="251" y="306"/>
                  </a:cubicBezTo>
                  <a:cubicBezTo>
                    <a:pt x="239" y="304"/>
                    <a:pt x="235" y="314"/>
                    <a:pt x="224" y="311"/>
                  </a:cubicBezTo>
                  <a:cubicBezTo>
                    <a:pt x="233" y="289"/>
                    <a:pt x="237" y="271"/>
                    <a:pt x="214" y="295"/>
                  </a:cubicBezTo>
                  <a:cubicBezTo>
                    <a:pt x="213" y="279"/>
                    <a:pt x="217" y="259"/>
                    <a:pt x="207" y="246"/>
                  </a:cubicBezTo>
                  <a:cubicBezTo>
                    <a:pt x="213" y="255"/>
                    <a:pt x="151" y="242"/>
                    <a:pt x="150" y="242"/>
                  </a:cubicBezTo>
                  <a:cubicBezTo>
                    <a:pt x="138" y="246"/>
                    <a:pt x="75" y="252"/>
                    <a:pt x="110" y="227"/>
                  </a:cubicBezTo>
                  <a:cubicBezTo>
                    <a:pt x="110" y="228"/>
                    <a:pt x="107" y="224"/>
                    <a:pt x="107" y="224"/>
                  </a:cubicBezTo>
                  <a:cubicBezTo>
                    <a:pt x="98" y="228"/>
                    <a:pt x="88" y="229"/>
                    <a:pt x="78" y="228"/>
                  </a:cubicBezTo>
                  <a:cubicBezTo>
                    <a:pt x="80" y="232"/>
                    <a:pt x="80" y="236"/>
                    <a:pt x="81" y="239"/>
                  </a:cubicBezTo>
                  <a:cubicBezTo>
                    <a:pt x="50" y="233"/>
                    <a:pt x="51" y="197"/>
                    <a:pt x="39" y="173"/>
                  </a:cubicBezTo>
                  <a:cubicBezTo>
                    <a:pt x="39" y="173"/>
                    <a:pt x="39" y="174"/>
                    <a:pt x="39" y="174"/>
                  </a:cubicBezTo>
                  <a:cubicBezTo>
                    <a:pt x="45" y="197"/>
                    <a:pt x="55" y="223"/>
                    <a:pt x="66" y="239"/>
                  </a:cubicBezTo>
                  <a:cubicBezTo>
                    <a:pt x="57" y="253"/>
                    <a:pt x="36" y="271"/>
                    <a:pt x="37" y="287"/>
                  </a:cubicBezTo>
                  <a:cubicBezTo>
                    <a:pt x="0" y="295"/>
                    <a:pt x="39" y="307"/>
                    <a:pt x="43" y="312"/>
                  </a:cubicBezTo>
                  <a:cubicBezTo>
                    <a:pt x="54" y="325"/>
                    <a:pt x="43" y="340"/>
                    <a:pt x="31" y="353"/>
                  </a:cubicBezTo>
                  <a:cubicBezTo>
                    <a:pt x="33" y="356"/>
                    <a:pt x="34" y="359"/>
                    <a:pt x="36" y="361"/>
                  </a:cubicBezTo>
                  <a:cubicBezTo>
                    <a:pt x="40" y="362"/>
                    <a:pt x="43" y="365"/>
                    <a:pt x="47" y="368"/>
                  </a:cubicBezTo>
                  <a:cubicBezTo>
                    <a:pt x="45" y="382"/>
                    <a:pt x="35" y="380"/>
                    <a:pt x="29" y="390"/>
                  </a:cubicBezTo>
                  <a:cubicBezTo>
                    <a:pt x="25" y="397"/>
                    <a:pt x="21" y="406"/>
                    <a:pt x="21" y="414"/>
                  </a:cubicBezTo>
                  <a:cubicBezTo>
                    <a:pt x="22" y="426"/>
                    <a:pt x="29" y="423"/>
                    <a:pt x="35" y="431"/>
                  </a:cubicBezTo>
                  <a:cubicBezTo>
                    <a:pt x="33" y="442"/>
                    <a:pt x="31" y="445"/>
                    <a:pt x="33" y="455"/>
                  </a:cubicBezTo>
                  <a:cubicBezTo>
                    <a:pt x="34" y="461"/>
                    <a:pt x="37" y="465"/>
                    <a:pt x="34" y="472"/>
                  </a:cubicBezTo>
                  <a:cubicBezTo>
                    <a:pt x="31" y="477"/>
                    <a:pt x="23" y="479"/>
                    <a:pt x="21" y="484"/>
                  </a:cubicBezTo>
                  <a:cubicBezTo>
                    <a:pt x="19" y="490"/>
                    <a:pt x="24" y="498"/>
                    <a:pt x="23" y="505"/>
                  </a:cubicBezTo>
                  <a:cubicBezTo>
                    <a:pt x="22" y="520"/>
                    <a:pt x="12" y="525"/>
                    <a:pt x="7" y="537"/>
                  </a:cubicBezTo>
                  <a:cubicBezTo>
                    <a:pt x="13" y="539"/>
                    <a:pt x="20" y="533"/>
                    <a:pt x="25" y="531"/>
                  </a:cubicBezTo>
                  <a:cubicBezTo>
                    <a:pt x="35" y="547"/>
                    <a:pt x="24" y="564"/>
                    <a:pt x="27" y="580"/>
                  </a:cubicBezTo>
                  <a:cubicBezTo>
                    <a:pt x="30" y="599"/>
                    <a:pt x="44" y="603"/>
                    <a:pt x="59" y="611"/>
                  </a:cubicBezTo>
                  <a:cubicBezTo>
                    <a:pt x="65" y="614"/>
                    <a:pt x="65" y="609"/>
                    <a:pt x="67" y="619"/>
                  </a:cubicBezTo>
                  <a:cubicBezTo>
                    <a:pt x="67" y="624"/>
                    <a:pt x="64" y="630"/>
                    <a:pt x="64" y="635"/>
                  </a:cubicBezTo>
                  <a:cubicBezTo>
                    <a:pt x="63" y="640"/>
                    <a:pt x="63" y="646"/>
                    <a:pt x="63" y="651"/>
                  </a:cubicBezTo>
                  <a:cubicBezTo>
                    <a:pt x="86" y="662"/>
                    <a:pt x="110" y="673"/>
                    <a:pt x="135" y="683"/>
                  </a:cubicBezTo>
                  <a:cubicBezTo>
                    <a:pt x="194" y="706"/>
                    <a:pt x="258" y="726"/>
                    <a:pt x="329" y="742"/>
                  </a:cubicBezTo>
                  <a:cubicBezTo>
                    <a:pt x="378" y="753"/>
                    <a:pt x="429" y="762"/>
                    <a:pt x="484" y="769"/>
                  </a:cubicBezTo>
                  <a:cubicBezTo>
                    <a:pt x="486" y="745"/>
                    <a:pt x="489" y="722"/>
                    <a:pt x="493" y="699"/>
                  </a:cubicBezTo>
                  <a:cubicBezTo>
                    <a:pt x="498" y="672"/>
                    <a:pt x="499" y="610"/>
                    <a:pt x="499" y="610"/>
                  </a:cubicBezTo>
                  <a:cubicBezTo>
                    <a:pt x="499" y="610"/>
                    <a:pt x="456" y="584"/>
                    <a:pt x="431" y="576"/>
                  </a:cubicBezTo>
                  <a:cubicBezTo>
                    <a:pt x="413" y="570"/>
                    <a:pt x="394" y="566"/>
                    <a:pt x="377" y="560"/>
                  </a:cubicBezTo>
                  <a:close/>
                  <a:moveTo>
                    <a:pt x="488" y="57"/>
                  </a:moveTo>
                  <a:cubicBezTo>
                    <a:pt x="495" y="52"/>
                    <a:pt x="507" y="20"/>
                    <a:pt x="487" y="29"/>
                  </a:cubicBezTo>
                  <a:cubicBezTo>
                    <a:pt x="487" y="28"/>
                    <a:pt x="487" y="28"/>
                    <a:pt x="487" y="28"/>
                  </a:cubicBezTo>
                  <a:cubicBezTo>
                    <a:pt x="478" y="33"/>
                    <a:pt x="470" y="33"/>
                    <a:pt x="469" y="45"/>
                  </a:cubicBezTo>
                  <a:cubicBezTo>
                    <a:pt x="467" y="65"/>
                    <a:pt x="479" y="51"/>
                    <a:pt x="488" y="57"/>
                  </a:cubicBezTo>
                  <a:close/>
                  <a:moveTo>
                    <a:pt x="411" y="103"/>
                  </a:moveTo>
                  <a:cubicBezTo>
                    <a:pt x="412" y="105"/>
                    <a:pt x="414" y="106"/>
                    <a:pt x="416" y="106"/>
                  </a:cubicBezTo>
                  <a:cubicBezTo>
                    <a:pt x="415" y="106"/>
                    <a:pt x="410" y="111"/>
                    <a:pt x="409" y="111"/>
                  </a:cubicBezTo>
                  <a:cubicBezTo>
                    <a:pt x="409" y="113"/>
                    <a:pt x="410" y="115"/>
                    <a:pt x="411" y="116"/>
                  </a:cubicBezTo>
                  <a:cubicBezTo>
                    <a:pt x="403" y="119"/>
                    <a:pt x="395" y="116"/>
                    <a:pt x="398" y="127"/>
                  </a:cubicBezTo>
                  <a:cubicBezTo>
                    <a:pt x="399" y="131"/>
                    <a:pt x="406" y="135"/>
                    <a:pt x="409" y="138"/>
                  </a:cubicBezTo>
                  <a:cubicBezTo>
                    <a:pt x="416" y="142"/>
                    <a:pt x="417" y="141"/>
                    <a:pt x="423" y="141"/>
                  </a:cubicBezTo>
                  <a:cubicBezTo>
                    <a:pt x="427" y="140"/>
                    <a:pt x="432" y="129"/>
                    <a:pt x="433" y="142"/>
                  </a:cubicBezTo>
                  <a:cubicBezTo>
                    <a:pt x="438" y="145"/>
                    <a:pt x="463" y="139"/>
                    <a:pt x="458" y="152"/>
                  </a:cubicBezTo>
                  <a:cubicBezTo>
                    <a:pt x="455" y="158"/>
                    <a:pt x="429" y="160"/>
                    <a:pt x="424" y="159"/>
                  </a:cubicBezTo>
                  <a:cubicBezTo>
                    <a:pt x="422" y="162"/>
                    <a:pt x="422" y="164"/>
                    <a:pt x="424" y="167"/>
                  </a:cubicBezTo>
                  <a:cubicBezTo>
                    <a:pt x="437" y="175"/>
                    <a:pt x="446" y="171"/>
                    <a:pt x="459" y="165"/>
                  </a:cubicBezTo>
                  <a:cubicBezTo>
                    <a:pt x="462" y="164"/>
                    <a:pt x="465" y="163"/>
                    <a:pt x="467" y="162"/>
                  </a:cubicBezTo>
                  <a:cubicBezTo>
                    <a:pt x="470" y="153"/>
                    <a:pt x="472" y="143"/>
                    <a:pt x="474" y="134"/>
                  </a:cubicBezTo>
                  <a:cubicBezTo>
                    <a:pt x="470" y="132"/>
                    <a:pt x="466" y="128"/>
                    <a:pt x="465" y="126"/>
                  </a:cubicBezTo>
                  <a:cubicBezTo>
                    <a:pt x="459" y="117"/>
                    <a:pt x="463" y="99"/>
                    <a:pt x="447" y="101"/>
                  </a:cubicBezTo>
                  <a:cubicBezTo>
                    <a:pt x="456" y="77"/>
                    <a:pt x="418" y="88"/>
                    <a:pt x="411" y="103"/>
                  </a:cubicBezTo>
                  <a:close/>
                  <a:moveTo>
                    <a:pt x="386" y="93"/>
                  </a:moveTo>
                  <a:cubicBezTo>
                    <a:pt x="391" y="90"/>
                    <a:pt x="388" y="85"/>
                    <a:pt x="391" y="82"/>
                  </a:cubicBezTo>
                  <a:cubicBezTo>
                    <a:pt x="394" y="79"/>
                    <a:pt x="398" y="82"/>
                    <a:pt x="400" y="79"/>
                  </a:cubicBezTo>
                  <a:cubicBezTo>
                    <a:pt x="403" y="76"/>
                    <a:pt x="405" y="59"/>
                    <a:pt x="413" y="62"/>
                  </a:cubicBezTo>
                  <a:cubicBezTo>
                    <a:pt x="421" y="65"/>
                    <a:pt x="406" y="79"/>
                    <a:pt x="418" y="80"/>
                  </a:cubicBezTo>
                  <a:cubicBezTo>
                    <a:pt x="423" y="80"/>
                    <a:pt x="431" y="68"/>
                    <a:pt x="433" y="63"/>
                  </a:cubicBezTo>
                  <a:cubicBezTo>
                    <a:pt x="436" y="56"/>
                    <a:pt x="439" y="47"/>
                    <a:pt x="441" y="39"/>
                  </a:cubicBezTo>
                  <a:cubicBezTo>
                    <a:pt x="437" y="38"/>
                    <a:pt x="434" y="40"/>
                    <a:pt x="431" y="39"/>
                  </a:cubicBezTo>
                  <a:cubicBezTo>
                    <a:pt x="430" y="39"/>
                    <a:pt x="423" y="37"/>
                    <a:pt x="422" y="37"/>
                  </a:cubicBezTo>
                  <a:cubicBezTo>
                    <a:pt x="415" y="37"/>
                    <a:pt x="409" y="39"/>
                    <a:pt x="401" y="44"/>
                  </a:cubicBezTo>
                  <a:cubicBezTo>
                    <a:pt x="404" y="43"/>
                    <a:pt x="404" y="43"/>
                    <a:pt x="404" y="43"/>
                  </a:cubicBezTo>
                  <a:cubicBezTo>
                    <a:pt x="400" y="49"/>
                    <a:pt x="394" y="54"/>
                    <a:pt x="387" y="58"/>
                  </a:cubicBezTo>
                  <a:cubicBezTo>
                    <a:pt x="380" y="61"/>
                    <a:pt x="368" y="59"/>
                    <a:pt x="362" y="65"/>
                  </a:cubicBezTo>
                  <a:cubicBezTo>
                    <a:pt x="349" y="79"/>
                    <a:pt x="382" y="81"/>
                    <a:pt x="386" y="93"/>
                  </a:cubicBezTo>
                  <a:close/>
                  <a:moveTo>
                    <a:pt x="397" y="340"/>
                  </a:moveTo>
                  <a:cubicBezTo>
                    <a:pt x="384" y="346"/>
                    <a:pt x="362" y="322"/>
                    <a:pt x="348" y="321"/>
                  </a:cubicBezTo>
                  <a:cubicBezTo>
                    <a:pt x="337" y="321"/>
                    <a:pt x="331" y="325"/>
                    <a:pt x="330" y="330"/>
                  </a:cubicBezTo>
                  <a:cubicBezTo>
                    <a:pt x="362" y="344"/>
                    <a:pt x="421" y="351"/>
                    <a:pt x="421" y="351"/>
                  </a:cubicBezTo>
                  <a:cubicBezTo>
                    <a:pt x="421" y="351"/>
                    <a:pt x="432" y="308"/>
                    <a:pt x="447" y="246"/>
                  </a:cubicBezTo>
                  <a:cubicBezTo>
                    <a:pt x="441" y="249"/>
                    <a:pt x="435" y="254"/>
                    <a:pt x="433" y="257"/>
                  </a:cubicBezTo>
                  <a:cubicBezTo>
                    <a:pt x="429" y="257"/>
                    <a:pt x="426" y="257"/>
                    <a:pt x="423" y="257"/>
                  </a:cubicBezTo>
                  <a:cubicBezTo>
                    <a:pt x="423" y="257"/>
                    <a:pt x="423" y="257"/>
                    <a:pt x="423" y="257"/>
                  </a:cubicBezTo>
                  <a:cubicBezTo>
                    <a:pt x="422" y="246"/>
                    <a:pt x="435" y="226"/>
                    <a:pt x="413" y="229"/>
                  </a:cubicBezTo>
                  <a:cubicBezTo>
                    <a:pt x="407" y="230"/>
                    <a:pt x="399" y="243"/>
                    <a:pt x="393" y="240"/>
                  </a:cubicBezTo>
                  <a:cubicBezTo>
                    <a:pt x="387" y="236"/>
                    <a:pt x="398" y="231"/>
                    <a:pt x="400" y="228"/>
                  </a:cubicBezTo>
                  <a:cubicBezTo>
                    <a:pt x="421" y="199"/>
                    <a:pt x="378" y="219"/>
                    <a:pt x="367" y="220"/>
                  </a:cubicBezTo>
                  <a:cubicBezTo>
                    <a:pt x="359" y="221"/>
                    <a:pt x="353" y="216"/>
                    <a:pt x="350" y="228"/>
                  </a:cubicBezTo>
                  <a:cubicBezTo>
                    <a:pt x="349" y="228"/>
                    <a:pt x="347" y="228"/>
                    <a:pt x="346" y="228"/>
                  </a:cubicBezTo>
                  <a:cubicBezTo>
                    <a:pt x="344" y="243"/>
                    <a:pt x="323" y="244"/>
                    <a:pt x="332" y="260"/>
                  </a:cubicBezTo>
                  <a:cubicBezTo>
                    <a:pt x="340" y="273"/>
                    <a:pt x="356" y="270"/>
                    <a:pt x="367" y="277"/>
                  </a:cubicBezTo>
                  <a:cubicBezTo>
                    <a:pt x="355" y="279"/>
                    <a:pt x="321" y="273"/>
                    <a:pt x="329" y="295"/>
                  </a:cubicBezTo>
                  <a:cubicBezTo>
                    <a:pt x="335" y="312"/>
                    <a:pt x="359" y="309"/>
                    <a:pt x="373" y="314"/>
                  </a:cubicBezTo>
                  <a:cubicBezTo>
                    <a:pt x="380" y="316"/>
                    <a:pt x="413" y="332"/>
                    <a:pt x="397" y="340"/>
                  </a:cubicBezTo>
                  <a:close/>
                  <a:moveTo>
                    <a:pt x="269" y="227"/>
                  </a:moveTo>
                  <a:cubicBezTo>
                    <a:pt x="270" y="234"/>
                    <a:pt x="265" y="243"/>
                    <a:pt x="267" y="250"/>
                  </a:cubicBezTo>
                  <a:cubicBezTo>
                    <a:pt x="273" y="270"/>
                    <a:pt x="290" y="239"/>
                    <a:pt x="295" y="255"/>
                  </a:cubicBezTo>
                  <a:cubicBezTo>
                    <a:pt x="310" y="252"/>
                    <a:pt x="312" y="243"/>
                    <a:pt x="321" y="233"/>
                  </a:cubicBezTo>
                  <a:cubicBezTo>
                    <a:pt x="328" y="224"/>
                    <a:pt x="339" y="218"/>
                    <a:pt x="349" y="214"/>
                  </a:cubicBezTo>
                  <a:cubicBezTo>
                    <a:pt x="360" y="210"/>
                    <a:pt x="376" y="214"/>
                    <a:pt x="386" y="207"/>
                  </a:cubicBezTo>
                  <a:cubicBezTo>
                    <a:pt x="396" y="200"/>
                    <a:pt x="398" y="182"/>
                    <a:pt x="391" y="172"/>
                  </a:cubicBezTo>
                  <a:cubicBezTo>
                    <a:pt x="385" y="162"/>
                    <a:pt x="368" y="161"/>
                    <a:pt x="358" y="154"/>
                  </a:cubicBezTo>
                  <a:cubicBezTo>
                    <a:pt x="357" y="154"/>
                    <a:pt x="355" y="154"/>
                    <a:pt x="354" y="154"/>
                  </a:cubicBezTo>
                  <a:cubicBezTo>
                    <a:pt x="351" y="154"/>
                    <a:pt x="351" y="139"/>
                    <a:pt x="349" y="137"/>
                  </a:cubicBezTo>
                  <a:cubicBezTo>
                    <a:pt x="344" y="132"/>
                    <a:pt x="340" y="136"/>
                    <a:pt x="335" y="135"/>
                  </a:cubicBezTo>
                  <a:cubicBezTo>
                    <a:pt x="328" y="134"/>
                    <a:pt x="322" y="127"/>
                    <a:pt x="315" y="130"/>
                  </a:cubicBezTo>
                  <a:cubicBezTo>
                    <a:pt x="306" y="133"/>
                    <a:pt x="309" y="145"/>
                    <a:pt x="307" y="152"/>
                  </a:cubicBezTo>
                  <a:cubicBezTo>
                    <a:pt x="302" y="167"/>
                    <a:pt x="286" y="176"/>
                    <a:pt x="276" y="187"/>
                  </a:cubicBezTo>
                  <a:cubicBezTo>
                    <a:pt x="268" y="195"/>
                    <a:pt x="256" y="199"/>
                    <a:pt x="259" y="211"/>
                  </a:cubicBezTo>
                  <a:cubicBezTo>
                    <a:pt x="261" y="217"/>
                    <a:pt x="267" y="221"/>
                    <a:pt x="269" y="227"/>
                  </a:cubicBezTo>
                  <a:close/>
                </a:path>
              </a:pathLst>
            </a:custGeom>
            <a:solidFill>
              <a:srgbClr val="9EBEB7"/>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6" name="Alberta">
              <a:extLst>
                <a:ext uri="{FF2B5EF4-FFF2-40B4-BE49-F238E27FC236}">
                  <a16:creationId xmlns:a16="http://schemas.microsoft.com/office/drawing/2014/main" id="{9FEED04A-8358-1C33-08BC-282B1DE16399}"/>
                </a:ext>
              </a:extLst>
            </p:cNvPr>
            <p:cNvSpPr>
              <a:spLocks/>
            </p:cNvSpPr>
            <p:nvPr>
              <p:custDataLst>
                <p:tags r:id="rId43"/>
              </p:custDataLst>
            </p:nvPr>
          </p:nvSpPr>
          <p:spPr bwMode="auto">
            <a:xfrm>
              <a:off x="951447" y="2942814"/>
              <a:ext cx="881374" cy="1271090"/>
            </a:xfrm>
            <a:custGeom>
              <a:avLst/>
              <a:gdLst>
                <a:gd name="T0" fmla="*/ 307 w 307"/>
                <a:gd name="T1" fmla="*/ 59 h 503"/>
                <a:gd name="T2" fmla="*/ 201 w 307"/>
                <a:gd name="T3" fmla="*/ 503 h 503"/>
                <a:gd name="T4" fmla="*/ 86 w 307"/>
                <a:gd name="T5" fmla="*/ 472 h 503"/>
                <a:gd name="T6" fmla="*/ 97 w 307"/>
                <a:gd name="T7" fmla="*/ 413 h 503"/>
                <a:gd name="T8" fmla="*/ 82 w 307"/>
                <a:gd name="T9" fmla="*/ 408 h 503"/>
                <a:gd name="T10" fmla="*/ 46 w 307"/>
                <a:gd name="T11" fmla="*/ 324 h 503"/>
                <a:gd name="T12" fmla="*/ 38 w 307"/>
                <a:gd name="T13" fmla="*/ 304 h 503"/>
                <a:gd name="T14" fmla="*/ 18 w 307"/>
                <a:gd name="T15" fmla="*/ 217 h 503"/>
                <a:gd name="T16" fmla="*/ 113 w 307"/>
                <a:gd name="T17" fmla="*/ 0 h 503"/>
                <a:gd name="T18" fmla="*/ 307 w 307"/>
                <a:gd name="T19" fmla="*/ 59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503">
                  <a:moveTo>
                    <a:pt x="307" y="59"/>
                  </a:moveTo>
                  <a:cubicBezTo>
                    <a:pt x="201" y="503"/>
                    <a:pt x="201" y="503"/>
                    <a:pt x="201" y="503"/>
                  </a:cubicBezTo>
                  <a:cubicBezTo>
                    <a:pt x="159" y="493"/>
                    <a:pt x="121" y="483"/>
                    <a:pt x="86" y="472"/>
                  </a:cubicBezTo>
                  <a:cubicBezTo>
                    <a:pt x="82" y="451"/>
                    <a:pt x="84" y="430"/>
                    <a:pt x="97" y="413"/>
                  </a:cubicBezTo>
                  <a:cubicBezTo>
                    <a:pt x="91" y="412"/>
                    <a:pt x="88" y="408"/>
                    <a:pt x="82" y="408"/>
                  </a:cubicBezTo>
                  <a:cubicBezTo>
                    <a:pt x="82" y="381"/>
                    <a:pt x="69" y="336"/>
                    <a:pt x="46" y="324"/>
                  </a:cubicBezTo>
                  <a:cubicBezTo>
                    <a:pt x="50" y="314"/>
                    <a:pt x="50" y="301"/>
                    <a:pt x="38" y="304"/>
                  </a:cubicBezTo>
                  <a:cubicBezTo>
                    <a:pt x="49" y="270"/>
                    <a:pt x="0" y="247"/>
                    <a:pt x="18" y="217"/>
                  </a:cubicBezTo>
                  <a:cubicBezTo>
                    <a:pt x="40" y="178"/>
                    <a:pt x="86" y="64"/>
                    <a:pt x="113" y="0"/>
                  </a:cubicBezTo>
                  <a:cubicBezTo>
                    <a:pt x="172" y="23"/>
                    <a:pt x="236" y="43"/>
                    <a:pt x="307" y="59"/>
                  </a:cubicBezTo>
                  <a:close/>
                </a:path>
              </a:pathLst>
            </a:custGeom>
            <a:solidFill>
              <a:srgbClr val="324C46"/>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7" name="Yukon">
              <a:extLst>
                <a:ext uri="{FF2B5EF4-FFF2-40B4-BE49-F238E27FC236}">
                  <a16:creationId xmlns:a16="http://schemas.microsoft.com/office/drawing/2014/main" id="{D91E08F3-A430-821C-229D-F92707534DFA}"/>
                </a:ext>
              </a:extLst>
            </p:cNvPr>
            <p:cNvSpPr>
              <a:spLocks/>
            </p:cNvSpPr>
            <p:nvPr>
              <p:custDataLst>
                <p:tags r:id="rId44"/>
              </p:custDataLst>
            </p:nvPr>
          </p:nvSpPr>
          <p:spPr bwMode="auto">
            <a:xfrm>
              <a:off x="281020" y="1657850"/>
              <a:ext cx="800147" cy="1203853"/>
            </a:xfrm>
            <a:custGeom>
              <a:avLst/>
              <a:gdLst>
                <a:gd name="T0" fmla="*/ 279 w 279"/>
                <a:gd name="T1" fmla="*/ 445 h 477"/>
                <a:gd name="T2" fmla="*/ 276 w 279"/>
                <a:gd name="T3" fmla="*/ 461 h 477"/>
                <a:gd name="T4" fmla="*/ 275 w 279"/>
                <a:gd name="T5" fmla="*/ 477 h 477"/>
                <a:gd name="T6" fmla="*/ 19 w 279"/>
                <a:gd name="T7" fmla="*/ 302 h 477"/>
                <a:gd name="T8" fmla="*/ 19 w 279"/>
                <a:gd name="T9" fmla="*/ 301 h 477"/>
                <a:gd name="T10" fmla="*/ 17 w 279"/>
                <a:gd name="T11" fmla="*/ 292 h 477"/>
                <a:gd name="T12" fmla="*/ 6 w 279"/>
                <a:gd name="T13" fmla="*/ 288 h 477"/>
                <a:gd name="T14" fmla="*/ 0 w 279"/>
                <a:gd name="T15" fmla="*/ 281 h 477"/>
                <a:gd name="T16" fmla="*/ 251 w 279"/>
                <a:gd name="T17" fmla="*/ 0 h 477"/>
                <a:gd name="T18" fmla="*/ 278 w 279"/>
                <a:gd name="T19" fmla="*/ 65 h 477"/>
                <a:gd name="T20" fmla="*/ 249 w 279"/>
                <a:gd name="T21" fmla="*/ 113 h 477"/>
                <a:gd name="T22" fmla="*/ 255 w 279"/>
                <a:gd name="T23" fmla="*/ 138 h 477"/>
                <a:gd name="T24" fmla="*/ 243 w 279"/>
                <a:gd name="T25" fmla="*/ 179 h 477"/>
                <a:gd name="T26" fmla="*/ 248 w 279"/>
                <a:gd name="T27" fmla="*/ 187 h 477"/>
                <a:gd name="T28" fmla="*/ 259 w 279"/>
                <a:gd name="T29" fmla="*/ 194 h 477"/>
                <a:gd name="T30" fmla="*/ 241 w 279"/>
                <a:gd name="T31" fmla="*/ 216 h 477"/>
                <a:gd name="T32" fmla="*/ 233 w 279"/>
                <a:gd name="T33" fmla="*/ 240 h 477"/>
                <a:gd name="T34" fmla="*/ 247 w 279"/>
                <a:gd name="T35" fmla="*/ 257 h 477"/>
                <a:gd name="T36" fmla="*/ 245 w 279"/>
                <a:gd name="T37" fmla="*/ 281 h 477"/>
                <a:gd name="T38" fmla="*/ 246 w 279"/>
                <a:gd name="T39" fmla="*/ 298 h 477"/>
                <a:gd name="T40" fmla="*/ 233 w 279"/>
                <a:gd name="T41" fmla="*/ 310 h 477"/>
                <a:gd name="T42" fmla="*/ 235 w 279"/>
                <a:gd name="T43" fmla="*/ 331 h 477"/>
                <a:gd name="T44" fmla="*/ 219 w 279"/>
                <a:gd name="T45" fmla="*/ 363 h 477"/>
                <a:gd name="T46" fmla="*/ 237 w 279"/>
                <a:gd name="T47" fmla="*/ 357 h 477"/>
                <a:gd name="T48" fmla="*/ 239 w 279"/>
                <a:gd name="T49" fmla="*/ 406 h 477"/>
                <a:gd name="T50" fmla="*/ 271 w 279"/>
                <a:gd name="T51" fmla="*/ 437 h 477"/>
                <a:gd name="T52" fmla="*/ 279 w 279"/>
                <a:gd name="T53" fmla="*/ 445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 h="477">
                  <a:moveTo>
                    <a:pt x="279" y="445"/>
                  </a:moveTo>
                  <a:cubicBezTo>
                    <a:pt x="279" y="450"/>
                    <a:pt x="276" y="456"/>
                    <a:pt x="276" y="461"/>
                  </a:cubicBezTo>
                  <a:cubicBezTo>
                    <a:pt x="275" y="466"/>
                    <a:pt x="275" y="472"/>
                    <a:pt x="275" y="477"/>
                  </a:cubicBezTo>
                  <a:cubicBezTo>
                    <a:pt x="157" y="421"/>
                    <a:pt x="71" y="356"/>
                    <a:pt x="19" y="302"/>
                  </a:cubicBezTo>
                  <a:cubicBezTo>
                    <a:pt x="19" y="302"/>
                    <a:pt x="19" y="301"/>
                    <a:pt x="19" y="301"/>
                  </a:cubicBezTo>
                  <a:cubicBezTo>
                    <a:pt x="19" y="300"/>
                    <a:pt x="19" y="292"/>
                    <a:pt x="17" y="292"/>
                  </a:cubicBezTo>
                  <a:cubicBezTo>
                    <a:pt x="13" y="290"/>
                    <a:pt x="10" y="289"/>
                    <a:pt x="6" y="288"/>
                  </a:cubicBezTo>
                  <a:cubicBezTo>
                    <a:pt x="4" y="285"/>
                    <a:pt x="2" y="283"/>
                    <a:pt x="0" y="281"/>
                  </a:cubicBezTo>
                  <a:cubicBezTo>
                    <a:pt x="35" y="247"/>
                    <a:pt x="217" y="35"/>
                    <a:pt x="251" y="0"/>
                  </a:cubicBezTo>
                  <a:cubicBezTo>
                    <a:pt x="257" y="23"/>
                    <a:pt x="267" y="49"/>
                    <a:pt x="278" y="65"/>
                  </a:cubicBezTo>
                  <a:cubicBezTo>
                    <a:pt x="269" y="79"/>
                    <a:pt x="248" y="97"/>
                    <a:pt x="249" y="113"/>
                  </a:cubicBezTo>
                  <a:cubicBezTo>
                    <a:pt x="212" y="121"/>
                    <a:pt x="251" y="133"/>
                    <a:pt x="255" y="138"/>
                  </a:cubicBezTo>
                  <a:cubicBezTo>
                    <a:pt x="266" y="151"/>
                    <a:pt x="255" y="166"/>
                    <a:pt x="243" y="179"/>
                  </a:cubicBezTo>
                  <a:cubicBezTo>
                    <a:pt x="245" y="182"/>
                    <a:pt x="246" y="185"/>
                    <a:pt x="248" y="187"/>
                  </a:cubicBezTo>
                  <a:cubicBezTo>
                    <a:pt x="252" y="188"/>
                    <a:pt x="255" y="191"/>
                    <a:pt x="259" y="194"/>
                  </a:cubicBezTo>
                  <a:cubicBezTo>
                    <a:pt x="257" y="208"/>
                    <a:pt x="247" y="206"/>
                    <a:pt x="241" y="216"/>
                  </a:cubicBezTo>
                  <a:cubicBezTo>
                    <a:pt x="237" y="223"/>
                    <a:pt x="233" y="232"/>
                    <a:pt x="233" y="240"/>
                  </a:cubicBezTo>
                  <a:cubicBezTo>
                    <a:pt x="234" y="252"/>
                    <a:pt x="241" y="249"/>
                    <a:pt x="247" y="257"/>
                  </a:cubicBezTo>
                  <a:cubicBezTo>
                    <a:pt x="245" y="268"/>
                    <a:pt x="243" y="271"/>
                    <a:pt x="245" y="281"/>
                  </a:cubicBezTo>
                  <a:cubicBezTo>
                    <a:pt x="246" y="287"/>
                    <a:pt x="249" y="291"/>
                    <a:pt x="246" y="298"/>
                  </a:cubicBezTo>
                  <a:cubicBezTo>
                    <a:pt x="243" y="303"/>
                    <a:pt x="235" y="305"/>
                    <a:pt x="233" y="310"/>
                  </a:cubicBezTo>
                  <a:cubicBezTo>
                    <a:pt x="231" y="316"/>
                    <a:pt x="236" y="324"/>
                    <a:pt x="235" y="331"/>
                  </a:cubicBezTo>
                  <a:cubicBezTo>
                    <a:pt x="234" y="346"/>
                    <a:pt x="224" y="351"/>
                    <a:pt x="219" y="363"/>
                  </a:cubicBezTo>
                  <a:cubicBezTo>
                    <a:pt x="225" y="365"/>
                    <a:pt x="232" y="359"/>
                    <a:pt x="237" y="357"/>
                  </a:cubicBezTo>
                  <a:cubicBezTo>
                    <a:pt x="247" y="373"/>
                    <a:pt x="236" y="390"/>
                    <a:pt x="239" y="406"/>
                  </a:cubicBezTo>
                  <a:cubicBezTo>
                    <a:pt x="242" y="425"/>
                    <a:pt x="256" y="429"/>
                    <a:pt x="271" y="437"/>
                  </a:cubicBezTo>
                  <a:cubicBezTo>
                    <a:pt x="277" y="440"/>
                    <a:pt x="277" y="435"/>
                    <a:pt x="279" y="445"/>
                  </a:cubicBezTo>
                  <a:close/>
                </a:path>
              </a:pathLst>
            </a:custGeom>
            <a:solidFill>
              <a:srgbClr val="C8DAD7"/>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8" name="British Columbia">
              <a:extLst>
                <a:ext uri="{FF2B5EF4-FFF2-40B4-BE49-F238E27FC236}">
                  <a16:creationId xmlns:a16="http://schemas.microsoft.com/office/drawing/2014/main" id="{85E4766E-1342-44CC-0DFC-1834E6CBDCBA}"/>
                </a:ext>
              </a:extLst>
            </p:cNvPr>
            <p:cNvSpPr>
              <a:spLocks noEditPoints="1"/>
            </p:cNvSpPr>
            <p:nvPr>
              <p:custDataLst>
                <p:tags r:id="rId45"/>
              </p:custDataLst>
            </p:nvPr>
          </p:nvSpPr>
          <p:spPr bwMode="auto">
            <a:xfrm>
              <a:off x="277383" y="2419864"/>
              <a:ext cx="998972" cy="1715064"/>
            </a:xfrm>
            <a:custGeom>
              <a:avLst/>
              <a:gdLst>
                <a:gd name="T0" fmla="*/ 281 w 348"/>
                <a:gd name="T1" fmla="*/ 531 h 679"/>
                <a:gd name="T2" fmla="*/ 253 w 348"/>
                <a:gd name="T3" fmla="*/ 424 h 679"/>
                <a:gd name="T4" fmla="*/ 276 w 348"/>
                <a:gd name="T5" fmla="*/ 175 h 679"/>
                <a:gd name="T6" fmla="*/ 20 w 348"/>
                <a:gd name="T7" fmla="*/ 41 h 679"/>
                <a:gd name="T8" fmla="*/ 22 w 348"/>
                <a:gd name="T9" fmla="*/ 66 h 679"/>
                <a:gd name="T10" fmla="*/ 42 w 348"/>
                <a:gd name="T11" fmla="*/ 67 h 679"/>
                <a:gd name="T12" fmla="*/ 53 w 348"/>
                <a:gd name="T13" fmla="*/ 59 h 679"/>
                <a:gd name="T14" fmla="*/ 72 w 348"/>
                <a:gd name="T15" fmla="*/ 76 h 679"/>
                <a:gd name="T16" fmla="*/ 69 w 348"/>
                <a:gd name="T17" fmla="*/ 98 h 679"/>
                <a:gd name="T18" fmla="*/ 74 w 348"/>
                <a:gd name="T19" fmla="*/ 131 h 679"/>
                <a:gd name="T20" fmla="*/ 67 w 348"/>
                <a:gd name="T21" fmla="*/ 146 h 679"/>
                <a:gd name="T22" fmla="*/ 68 w 348"/>
                <a:gd name="T23" fmla="*/ 183 h 679"/>
                <a:gd name="T24" fmla="*/ 65 w 348"/>
                <a:gd name="T25" fmla="*/ 189 h 679"/>
                <a:gd name="T26" fmla="*/ 65 w 348"/>
                <a:gd name="T27" fmla="*/ 215 h 679"/>
                <a:gd name="T28" fmla="*/ 70 w 348"/>
                <a:gd name="T29" fmla="*/ 274 h 679"/>
                <a:gd name="T30" fmla="*/ 40 w 348"/>
                <a:gd name="T31" fmla="*/ 348 h 679"/>
                <a:gd name="T32" fmla="*/ 53 w 348"/>
                <a:gd name="T33" fmla="*/ 357 h 679"/>
                <a:gd name="T34" fmla="*/ 47 w 348"/>
                <a:gd name="T35" fmla="*/ 383 h 679"/>
                <a:gd name="T36" fmla="*/ 45 w 348"/>
                <a:gd name="T37" fmla="*/ 405 h 679"/>
                <a:gd name="T38" fmla="*/ 49 w 348"/>
                <a:gd name="T39" fmla="*/ 427 h 679"/>
                <a:gd name="T40" fmla="*/ 30 w 348"/>
                <a:gd name="T41" fmla="*/ 455 h 679"/>
                <a:gd name="T42" fmla="*/ 55 w 348"/>
                <a:gd name="T43" fmla="*/ 489 h 679"/>
                <a:gd name="T44" fmla="*/ 68 w 348"/>
                <a:gd name="T45" fmla="*/ 507 h 679"/>
                <a:gd name="T46" fmla="*/ 76 w 348"/>
                <a:gd name="T47" fmla="*/ 538 h 679"/>
                <a:gd name="T48" fmla="*/ 96 w 348"/>
                <a:gd name="T49" fmla="*/ 577 h 679"/>
                <a:gd name="T50" fmla="*/ 321 w 348"/>
                <a:gd name="T51" fmla="*/ 679 h 679"/>
                <a:gd name="T52" fmla="*/ 317 w 348"/>
                <a:gd name="T53" fmla="*/ 615 h 679"/>
                <a:gd name="T54" fmla="*/ 58 w 348"/>
                <a:gd name="T55" fmla="*/ 513 h 679"/>
                <a:gd name="T56" fmla="*/ 17 w 348"/>
                <a:gd name="T57" fmla="*/ 463 h 679"/>
                <a:gd name="T58" fmla="*/ 20 w 348"/>
                <a:gd name="T59" fmla="*/ 507 h 679"/>
                <a:gd name="T60" fmla="*/ 24 w 348"/>
                <a:gd name="T61" fmla="*/ 533 h 679"/>
                <a:gd name="T62" fmla="*/ 49 w 348"/>
                <a:gd name="T63" fmla="*/ 585 h 679"/>
                <a:gd name="T64" fmla="*/ 80 w 348"/>
                <a:gd name="T65" fmla="*/ 587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679">
                  <a:moveTo>
                    <a:pt x="317" y="615"/>
                  </a:moveTo>
                  <a:cubicBezTo>
                    <a:pt x="317" y="588"/>
                    <a:pt x="304" y="543"/>
                    <a:pt x="281" y="531"/>
                  </a:cubicBezTo>
                  <a:cubicBezTo>
                    <a:pt x="285" y="521"/>
                    <a:pt x="285" y="508"/>
                    <a:pt x="273" y="511"/>
                  </a:cubicBezTo>
                  <a:cubicBezTo>
                    <a:pt x="284" y="477"/>
                    <a:pt x="235" y="454"/>
                    <a:pt x="253" y="424"/>
                  </a:cubicBezTo>
                  <a:cubicBezTo>
                    <a:pt x="275" y="385"/>
                    <a:pt x="321" y="271"/>
                    <a:pt x="348" y="207"/>
                  </a:cubicBezTo>
                  <a:cubicBezTo>
                    <a:pt x="323" y="197"/>
                    <a:pt x="299" y="186"/>
                    <a:pt x="276" y="175"/>
                  </a:cubicBezTo>
                  <a:cubicBezTo>
                    <a:pt x="158" y="119"/>
                    <a:pt x="72" y="54"/>
                    <a:pt x="20" y="0"/>
                  </a:cubicBezTo>
                  <a:cubicBezTo>
                    <a:pt x="21" y="13"/>
                    <a:pt x="20" y="27"/>
                    <a:pt x="20" y="41"/>
                  </a:cubicBezTo>
                  <a:cubicBezTo>
                    <a:pt x="20" y="47"/>
                    <a:pt x="20" y="53"/>
                    <a:pt x="20" y="59"/>
                  </a:cubicBezTo>
                  <a:cubicBezTo>
                    <a:pt x="20" y="64"/>
                    <a:pt x="21" y="65"/>
                    <a:pt x="22" y="66"/>
                  </a:cubicBezTo>
                  <a:cubicBezTo>
                    <a:pt x="24" y="66"/>
                    <a:pt x="27" y="65"/>
                    <a:pt x="32" y="66"/>
                  </a:cubicBezTo>
                  <a:cubicBezTo>
                    <a:pt x="35" y="67"/>
                    <a:pt x="39" y="75"/>
                    <a:pt x="42" y="67"/>
                  </a:cubicBezTo>
                  <a:cubicBezTo>
                    <a:pt x="45" y="67"/>
                    <a:pt x="46" y="65"/>
                    <a:pt x="47" y="62"/>
                  </a:cubicBezTo>
                  <a:cubicBezTo>
                    <a:pt x="51" y="59"/>
                    <a:pt x="48" y="60"/>
                    <a:pt x="53" y="59"/>
                  </a:cubicBezTo>
                  <a:cubicBezTo>
                    <a:pt x="57" y="59"/>
                    <a:pt x="63" y="61"/>
                    <a:pt x="67" y="58"/>
                  </a:cubicBezTo>
                  <a:cubicBezTo>
                    <a:pt x="71" y="61"/>
                    <a:pt x="74" y="72"/>
                    <a:pt x="72" y="76"/>
                  </a:cubicBezTo>
                  <a:cubicBezTo>
                    <a:pt x="72" y="76"/>
                    <a:pt x="71" y="76"/>
                    <a:pt x="71" y="76"/>
                  </a:cubicBezTo>
                  <a:cubicBezTo>
                    <a:pt x="68" y="82"/>
                    <a:pt x="69" y="92"/>
                    <a:pt x="69" y="98"/>
                  </a:cubicBezTo>
                  <a:cubicBezTo>
                    <a:pt x="69" y="101"/>
                    <a:pt x="68" y="105"/>
                    <a:pt x="69" y="108"/>
                  </a:cubicBezTo>
                  <a:cubicBezTo>
                    <a:pt x="72" y="116"/>
                    <a:pt x="75" y="121"/>
                    <a:pt x="74" y="131"/>
                  </a:cubicBezTo>
                  <a:cubicBezTo>
                    <a:pt x="74" y="134"/>
                    <a:pt x="73" y="137"/>
                    <a:pt x="72" y="140"/>
                  </a:cubicBezTo>
                  <a:cubicBezTo>
                    <a:pt x="70" y="142"/>
                    <a:pt x="68" y="142"/>
                    <a:pt x="67" y="146"/>
                  </a:cubicBezTo>
                  <a:cubicBezTo>
                    <a:pt x="66" y="151"/>
                    <a:pt x="70" y="159"/>
                    <a:pt x="71" y="164"/>
                  </a:cubicBezTo>
                  <a:cubicBezTo>
                    <a:pt x="71" y="171"/>
                    <a:pt x="71" y="177"/>
                    <a:pt x="68" y="183"/>
                  </a:cubicBezTo>
                  <a:cubicBezTo>
                    <a:pt x="67" y="184"/>
                    <a:pt x="65" y="184"/>
                    <a:pt x="65" y="186"/>
                  </a:cubicBezTo>
                  <a:cubicBezTo>
                    <a:pt x="64" y="187"/>
                    <a:pt x="65" y="188"/>
                    <a:pt x="65" y="189"/>
                  </a:cubicBezTo>
                  <a:cubicBezTo>
                    <a:pt x="64" y="193"/>
                    <a:pt x="66" y="195"/>
                    <a:pt x="61" y="195"/>
                  </a:cubicBezTo>
                  <a:cubicBezTo>
                    <a:pt x="58" y="200"/>
                    <a:pt x="62" y="210"/>
                    <a:pt x="65" y="215"/>
                  </a:cubicBezTo>
                  <a:cubicBezTo>
                    <a:pt x="71" y="223"/>
                    <a:pt x="75" y="231"/>
                    <a:pt x="80" y="240"/>
                  </a:cubicBezTo>
                  <a:cubicBezTo>
                    <a:pt x="86" y="252"/>
                    <a:pt x="76" y="263"/>
                    <a:pt x="70" y="274"/>
                  </a:cubicBezTo>
                  <a:cubicBezTo>
                    <a:pt x="62" y="289"/>
                    <a:pt x="46" y="297"/>
                    <a:pt x="41" y="313"/>
                  </a:cubicBezTo>
                  <a:cubicBezTo>
                    <a:pt x="40" y="320"/>
                    <a:pt x="31" y="343"/>
                    <a:pt x="40" y="348"/>
                  </a:cubicBezTo>
                  <a:cubicBezTo>
                    <a:pt x="45" y="351"/>
                    <a:pt x="50" y="344"/>
                    <a:pt x="54" y="343"/>
                  </a:cubicBezTo>
                  <a:cubicBezTo>
                    <a:pt x="70" y="341"/>
                    <a:pt x="56" y="353"/>
                    <a:pt x="53" y="357"/>
                  </a:cubicBezTo>
                  <a:cubicBezTo>
                    <a:pt x="50" y="361"/>
                    <a:pt x="50" y="365"/>
                    <a:pt x="50" y="369"/>
                  </a:cubicBezTo>
                  <a:cubicBezTo>
                    <a:pt x="49" y="374"/>
                    <a:pt x="47" y="378"/>
                    <a:pt x="47" y="383"/>
                  </a:cubicBezTo>
                  <a:cubicBezTo>
                    <a:pt x="47" y="388"/>
                    <a:pt x="50" y="391"/>
                    <a:pt x="47" y="395"/>
                  </a:cubicBezTo>
                  <a:cubicBezTo>
                    <a:pt x="45" y="400"/>
                    <a:pt x="41" y="399"/>
                    <a:pt x="45" y="405"/>
                  </a:cubicBezTo>
                  <a:cubicBezTo>
                    <a:pt x="49" y="413"/>
                    <a:pt x="60" y="413"/>
                    <a:pt x="68" y="414"/>
                  </a:cubicBezTo>
                  <a:cubicBezTo>
                    <a:pt x="67" y="423"/>
                    <a:pt x="56" y="424"/>
                    <a:pt x="49" y="427"/>
                  </a:cubicBezTo>
                  <a:cubicBezTo>
                    <a:pt x="41" y="431"/>
                    <a:pt x="37" y="437"/>
                    <a:pt x="33" y="446"/>
                  </a:cubicBezTo>
                  <a:cubicBezTo>
                    <a:pt x="32" y="448"/>
                    <a:pt x="31" y="453"/>
                    <a:pt x="30" y="455"/>
                  </a:cubicBezTo>
                  <a:cubicBezTo>
                    <a:pt x="29" y="460"/>
                    <a:pt x="32" y="468"/>
                    <a:pt x="36" y="473"/>
                  </a:cubicBezTo>
                  <a:cubicBezTo>
                    <a:pt x="45" y="473"/>
                    <a:pt x="55" y="479"/>
                    <a:pt x="55" y="489"/>
                  </a:cubicBezTo>
                  <a:cubicBezTo>
                    <a:pt x="55" y="494"/>
                    <a:pt x="52" y="495"/>
                    <a:pt x="56" y="499"/>
                  </a:cubicBezTo>
                  <a:cubicBezTo>
                    <a:pt x="59" y="502"/>
                    <a:pt x="64" y="504"/>
                    <a:pt x="68" y="507"/>
                  </a:cubicBezTo>
                  <a:cubicBezTo>
                    <a:pt x="73" y="511"/>
                    <a:pt x="83" y="518"/>
                    <a:pt x="81" y="526"/>
                  </a:cubicBezTo>
                  <a:cubicBezTo>
                    <a:pt x="79" y="531"/>
                    <a:pt x="76" y="532"/>
                    <a:pt x="76" y="538"/>
                  </a:cubicBezTo>
                  <a:cubicBezTo>
                    <a:pt x="76" y="543"/>
                    <a:pt x="78" y="545"/>
                    <a:pt x="81" y="548"/>
                  </a:cubicBezTo>
                  <a:cubicBezTo>
                    <a:pt x="88" y="556"/>
                    <a:pt x="92" y="568"/>
                    <a:pt x="96" y="577"/>
                  </a:cubicBezTo>
                  <a:cubicBezTo>
                    <a:pt x="100" y="586"/>
                    <a:pt x="97" y="589"/>
                    <a:pt x="105" y="595"/>
                  </a:cubicBezTo>
                  <a:cubicBezTo>
                    <a:pt x="111" y="599"/>
                    <a:pt x="192" y="640"/>
                    <a:pt x="321" y="679"/>
                  </a:cubicBezTo>
                  <a:cubicBezTo>
                    <a:pt x="317" y="658"/>
                    <a:pt x="319" y="637"/>
                    <a:pt x="332" y="620"/>
                  </a:cubicBezTo>
                  <a:cubicBezTo>
                    <a:pt x="326" y="619"/>
                    <a:pt x="323" y="615"/>
                    <a:pt x="317" y="615"/>
                  </a:cubicBezTo>
                  <a:close/>
                  <a:moveTo>
                    <a:pt x="65" y="547"/>
                  </a:moveTo>
                  <a:cubicBezTo>
                    <a:pt x="61" y="536"/>
                    <a:pt x="64" y="523"/>
                    <a:pt x="58" y="513"/>
                  </a:cubicBezTo>
                  <a:cubicBezTo>
                    <a:pt x="52" y="502"/>
                    <a:pt x="42" y="497"/>
                    <a:pt x="35" y="488"/>
                  </a:cubicBezTo>
                  <a:cubicBezTo>
                    <a:pt x="29" y="480"/>
                    <a:pt x="27" y="466"/>
                    <a:pt x="17" y="463"/>
                  </a:cubicBezTo>
                  <a:cubicBezTo>
                    <a:pt x="1" y="458"/>
                    <a:pt x="10" y="476"/>
                    <a:pt x="14" y="482"/>
                  </a:cubicBezTo>
                  <a:cubicBezTo>
                    <a:pt x="0" y="486"/>
                    <a:pt x="15" y="501"/>
                    <a:pt x="20" y="507"/>
                  </a:cubicBezTo>
                  <a:cubicBezTo>
                    <a:pt x="23" y="510"/>
                    <a:pt x="27" y="514"/>
                    <a:pt x="28" y="519"/>
                  </a:cubicBezTo>
                  <a:cubicBezTo>
                    <a:pt x="30" y="526"/>
                    <a:pt x="24" y="527"/>
                    <a:pt x="24" y="533"/>
                  </a:cubicBezTo>
                  <a:cubicBezTo>
                    <a:pt x="24" y="544"/>
                    <a:pt x="34" y="548"/>
                    <a:pt x="40" y="555"/>
                  </a:cubicBezTo>
                  <a:cubicBezTo>
                    <a:pt x="47" y="565"/>
                    <a:pt x="43" y="575"/>
                    <a:pt x="49" y="585"/>
                  </a:cubicBezTo>
                  <a:cubicBezTo>
                    <a:pt x="54" y="594"/>
                    <a:pt x="66" y="607"/>
                    <a:pt x="74" y="612"/>
                  </a:cubicBezTo>
                  <a:cubicBezTo>
                    <a:pt x="82" y="616"/>
                    <a:pt x="80" y="589"/>
                    <a:pt x="80" y="587"/>
                  </a:cubicBezTo>
                  <a:cubicBezTo>
                    <a:pt x="79" y="570"/>
                    <a:pt x="70" y="562"/>
                    <a:pt x="65" y="547"/>
                  </a:cubicBezTo>
                  <a:close/>
                </a:path>
              </a:pathLst>
            </a:custGeom>
            <a:solidFill>
              <a:srgbClr val="64968B"/>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0" name="Quebec">
              <a:extLst>
                <a:ext uri="{FF2B5EF4-FFF2-40B4-BE49-F238E27FC236}">
                  <a16:creationId xmlns:a16="http://schemas.microsoft.com/office/drawing/2014/main" id="{8DC2ADD1-2518-BDF3-69FA-D55E48D61443}"/>
                </a:ext>
              </a:extLst>
            </p:cNvPr>
            <p:cNvSpPr>
              <a:spLocks noEditPoints="1"/>
            </p:cNvSpPr>
            <p:nvPr>
              <p:custDataLst>
                <p:tags r:id="rId46"/>
              </p:custDataLst>
            </p:nvPr>
          </p:nvSpPr>
          <p:spPr bwMode="auto">
            <a:xfrm>
              <a:off x="3579809" y="2783795"/>
              <a:ext cx="1728803" cy="1717199"/>
            </a:xfrm>
            <a:custGeom>
              <a:avLst/>
              <a:gdLst>
                <a:gd name="T0" fmla="*/ 435 w 603"/>
                <a:gd name="T1" fmla="*/ 284 h 680"/>
                <a:gd name="T2" fmla="*/ 437 w 603"/>
                <a:gd name="T3" fmla="*/ 317 h 680"/>
                <a:gd name="T4" fmla="*/ 367 w 603"/>
                <a:gd name="T5" fmla="*/ 293 h 680"/>
                <a:gd name="T6" fmla="*/ 357 w 603"/>
                <a:gd name="T7" fmla="*/ 287 h 680"/>
                <a:gd name="T8" fmla="*/ 320 w 603"/>
                <a:gd name="T9" fmla="*/ 254 h 680"/>
                <a:gd name="T10" fmla="*/ 319 w 603"/>
                <a:gd name="T11" fmla="*/ 236 h 680"/>
                <a:gd name="T12" fmla="*/ 327 w 603"/>
                <a:gd name="T13" fmla="*/ 223 h 680"/>
                <a:gd name="T14" fmla="*/ 355 w 603"/>
                <a:gd name="T15" fmla="*/ 215 h 680"/>
                <a:gd name="T16" fmla="*/ 366 w 603"/>
                <a:gd name="T17" fmla="*/ 211 h 680"/>
                <a:gd name="T18" fmla="*/ 373 w 603"/>
                <a:gd name="T19" fmla="*/ 157 h 680"/>
                <a:gd name="T20" fmla="*/ 343 w 603"/>
                <a:gd name="T21" fmla="*/ 92 h 680"/>
                <a:gd name="T22" fmla="*/ 294 w 603"/>
                <a:gd name="T23" fmla="*/ 55 h 680"/>
                <a:gd name="T24" fmla="*/ 285 w 603"/>
                <a:gd name="T25" fmla="*/ 26 h 680"/>
                <a:gd name="T26" fmla="*/ 269 w 603"/>
                <a:gd name="T27" fmla="*/ 42 h 680"/>
                <a:gd name="T28" fmla="*/ 203 w 603"/>
                <a:gd name="T29" fmla="*/ 116 h 680"/>
                <a:gd name="T30" fmla="*/ 182 w 603"/>
                <a:gd name="T31" fmla="*/ 44 h 680"/>
                <a:gd name="T32" fmla="*/ 120 w 603"/>
                <a:gd name="T33" fmla="*/ 19 h 680"/>
                <a:gd name="T34" fmla="*/ 59 w 603"/>
                <a:gd name="T35" fmla="*/ 19 h 680"/>
                <a:gd name="T36" fmla="*/ 1 w 603"/>
                <a:gd name="T37" fmla="*/ 29 h 680"/>
                <a:gd name="T38" fmla="*/ 17 w 603"/>
                <a:gd name="T39" fmla="*/ 82 h 680"/>
                <a:gd name="T40" fmla="*/ 28 w 603"/>
                <a:gd name="T41" fmla="*/ 155 h 680"/>
                <a:gd name="T42" fmla="*/ 88 w 603"/>
                <a:gd name="T43" fmla="*/ 295 h 680"/>
                <a:gd name="T44" fmla="*/ 50 w 603"/>
                <a:gd name="T45" fmla="*/ 331 h 680"/>
                <a:gd name="T46" fmla="*/ 91 w 603"/>
                <a:gd name="T47" fmla="*/ 412 h 680"/>
                <a:gd name="T48" fmla="*/ 84 w 603"/>
                <a:gd name="T49" fmla="*/ 455 h 680"/>
                <a:gd name="T50" fmla="*/ 237 w 603"/>
                <a:gd name="T51" fmla="*/ 675 h 680"/>
                <a:gd name="T52" fmla="*/ 290 w 603"/>
                <a:gd name="T53" fmla="*/ 680 h 680"/>
                <a:gd name="T54" fmla="*/ 375 w 603"/>
                <a:gd name="T55" fmla="*/ 650 h 680"/>
                <a:gd name="T56" fmla="*/ 387 w 603"/>
                <a:gd name="T57" fmla="*/ 629 h 680"/>
                <a:gd name="T58" fmla="*/ 394 w 603"/>
                <a:gd name="T59" fmla="*/ 547 h 680"/>
                <a:gd name="T60" fmla="*/ 404 w 603"/>
                <a:gd name="T61" fmla="*/ 537 h 680"/>
                <a:gd name="T62" fmla="*/ 407 w 603"/>
                <a:gd name="T63" fmla="*/ 501 h 680"/>
                <a:gd name="T64" fmla="*/ 435 w 603"/>
                <a:gd name="T65" fmla="*/ 489 h 680"/>
                <a:gd name="T66" fmla="*/ 460 w 603"/>
                <a:gd name="T67" fmla="*/ 473 h 680"/>
                <a:gd name="T68" fmla="*/ 476 w 603"/>
                <a:gd name="T69" fmla="*/ 465 h 680"/>
                <a:gd name="T70" fmla="*/ 455 w 603"/>
                <a:gd name="T71" fmla="*/ 425 h 680"/>
                <a:gd name="T72" fmla="*/ 360 w 603"/>
                <a:gd name="T73" fmla="*/ 579 h 680"/>
                <a:gd name="T74" fmla="*/ 320 w 603"/>
                <a:gd name="T75" fmla="*/ 611 h 680"/>
                <a:gd name="T76" fmla="*/ 363 w 603"/>
                <a:gd name="T77" fmla="*/ 552 h 680"/>
                <a:gd name="T78" fmla="*/ 388 w 603"/>
                <a:gd name="T79" fmla="*/ 464 h 680"/>
                <a:gd name="T80" fmla="*/ 409 w 603"/>
                <a:gd name="T81" fmla="*/ 412 h 680"/>
                <a:gd name="T82" fmla="*/ 490 w 603"/>
                <a:gd name="T83" fmla="*/ 359 h 680"/>
                <a:gd name="T84" fmla="*/ 572 w 603"/>
                <a:gd name="T85" fmla="*/ 287 h 680"/>
                <a:gd name="T86" fmla="*/ 603 w 603"/>
                <a:gd name="T87" fmla="*/ 223 h 680"/>
                <a:gd name="T88" fmla="*/ 524 w 603"/>
                <a:gd name="T89" fmla="*/ 371 h 680"/>
                <a:gd name="T90" fmla="*/ 475 w 603"/>
                <a:gd name="T91" fmla="*/ 385 h 680"/>
                <a:gd name="T92" fmla="*/ 547 w 603"/>
                <a:gd name="T93" fmla="*/ 385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3" h="680">
                  <a:moveTo>
                    <a:pt x="511" y="263"/>
                  </a:moveTo>
                  <a:cubicBezTo>
                    <a:pt x="500" y="269"/>
                    <a:pt x="446" y="306"/>
                    <a:pt x="435" y="284"/>
                  </a:cubicBezTo>
                  <a:cubicBezTo>
                    <a:pt x="432" y="284"/>
                    <a:pt x="426" y="286"/>
                    <a:pt x="424" y="288"/>
                  </a:cubicBezTo>
                  <a:cubicBezTo>
                    <a:pt x="427" y="299"/>
                    <a:pt x="432" y="309"/>
                    <a:pt x="437" y="317"/>
                  </a:cubicBezTo>
                  <a:cubicBezTo>
                    <a:pt x="416" y="330"/>
                    <a:pt x="399" y="310"/>
                    <a:pt x="381" y="317"/>
                  </a:cubicBezTo>
                  <a:cubicBezTo>
                    <a:pt x="375" y="310"/>
                    <a:pt x="367" y="303"/>
                    <a:pt x="367" y="293"/>
                  </a:cubicBezTo>
                  <a:cubicBezTo>
                    <a:pt x="363" y="299"/>
                    <a:pt x="356" y="306"/>
                    <a:pt x="347" y="307"/>
                  </a:cubicBezTo>
                  <a:cubicBezTo>
                    <a:pt x="341" y="298"/>
                    <a:pt x="348" y="291"/>
                    <a:pt x="357" y="287"/>
                  </a:cubicBezTo>
                  <a:cubicBezTo>
                    <a:pt x="352" y="269"/>
                    <a:pt x="332" y="276"/>
                    <a:pt x="320" y="267"/>
                  </a:cubicBezTo>
                  <a:cubicBezTo>
                    <a:pt x="320" y="263"/>
                    <a:pt x="319" y="258"/>
                    <a:pt x="320" y="254"/>
                  </a:cubicBezTo>
                  <a:cubicBezTo>
                    <a:pt x="316" y="253"/>
                    <a:pt x="316" y="252"/>
                    <a:pt x="312" y="249"/>
                  </a:cubicBezTo>
                  <a:cubicBezTo>
                    <a:pt x="315" y="246"/>
                    <a:pt x="316" y="239"/>
                    <a:pt x="319" y="236"/>
                  </a:cubicBezTo>
                  <a:cubicBezTo>
                    <a:pt x="315" y="233"/>
                    <a:pt x="313" y="229"/>
                    <a:pt x="308" y="227"/>
                  </a:cubicBezTo>
                  <a:cubicBezTo>
                    <a:pt x="314" y="226"/>
                    <a:pt x="321" y="223"/>
                    <a:pt x="327" y="223"/>
                  </a:cubicBezTo>
                  <a:cubicBezTo>
                    <a:pt x="325" y="221"/>
                    <a:pt x="321" y="213"/>
                    <a:pt x="318" y="210"/>
                  </a:cubicBezTo>
                  <a:cubicBezTo>
                    <a:pt x="331" y="208"/>
                    <a:pt x="343" y="212"/>
                    <a:pt x="355" y="215"/>
                  </a:cubicBezTo>
                  <a:cubicBezTo>
                    <a:pt x="357" y="211"/>
                    <a:pt x="361" y="209"/>
                    <a:pt x="363" y="205"/>
                  </a:cubicBezTo>
                  <a:cubicBezTo>
                    <a:pt x="364" y="207"/>
                    <a:pt x="364" y="209"/>
                    <a:pt x="366" y="211"/>
                  </a:cubicBezTo>
                  <a:cubicBezTo>
                    <a:pt x="380" y="201"/>
                    <a:pt x="388" y="207"/>
                    <a:pt x="389" y="187"/>
                  </a:cubicBezTo>
                  <a:cubicBezTo>
                    <a:pt x="389" y="175"/>
                    <a:pt x="380" y="164"/>
                    <a:pt x="373" y="157"/>
                  </a:cubicBezTo>
                  <a:cubicBezTo>
                    <a:pt x="354" y="138"/>
                    <a:pt x="349" y="130"/>
                    <a:pt x="345" y="99"/>
                  </a:cubicBezTo>
                  <a:cubicBezTo>
                    <a:pt x="344" y="98"/>
                    <a:pt x="343" y="94"/>
                    <a:pt x="343" y="92"/>
                  </a:cubicBezTo>
                  <a:cubicBezTo>
                    <a:pt x="301" y="93"/>
                    <a:pt x="330" y="75"/>
                    <a:pt x="313" y="57"/>
                  </a:cubicBezTo>
                  <a:cubicBezTo>
                    <a:pt x="306" y="60"/>
                    <a:pt x="301" y="59"/>
                    <a:pt x="294" y="55"/>
                  </a:cubicBezTo>
                  <a:cubicBezTo>
                    <a:pt x="301" y="44"/>
                    <a:pt x="297" y="35"/>
                    <a:pt x="284" y="37"/>
                  </a:cubicBezTo>
                  <a:cubicBezTo>
                    <a:pt x="285" y="34"/>
                    <a:pt x="284" y="29"/>
                    <a:pt x="285" y="26"/>
                  </a:cubicBezTo>
                  <a:cubicBezTo>
                    <a:pt x="275" y="23"/>
                    <a:pt x="272" y="13"/>
                    <a:pt x="269" y="3"/>
                  </a:cubicBezTo>
                  <a:cubicBezTo>
                    <a:pt x="267" y="16"/>
                    <a:pt x="268" y="29"/>
                    <a:pt x="269" y="42"/>
                  </a:cubicBezTo>
                  <a:cubicBezTo>
                    <a:pt x="272" y="59"/>
                    <a:pt x="274" y="92"/>
                    <a:pt x="256" y="104"/>
                  </a:cubicBezTo>
                  <a:cubicBezTo>
                    <a:pt x="236" y="117"/>
                    <a:pt x="219" y="87"/>
                    <a:pt x="203" y="116"/>
                  </a:cubicBezTo>
                  <a:cubicBezTo>
                    <a:pt x="199" y="104"/>
                    <a:pt x="207" y="95"/>
                    <a:pt x="202" y="83"/>
                  </a:cubicBezTo>
                  <a:cubicBezTo>
                    <a:pt x="187" y="74"/>
                    <a:pt x="188" y="59"/>
                    <a:pt x="182" y="44"/>
                  </a:cubicBezTo>
                  <a:cubicBezTo>
                    <a:pt x="176" y="30"/>
                    <a:pt x="168" y="27"/>
                    <a:pt x="153" y="31"/>
                  </a:cubicBezTo>
                  <a:cubicBezTo>
                    <a:pt x="134" y="35"/>
                    <a:pt x="132" y="33"/>
                    <a:pt x="120" y="19"/>
                  </a:cubicBezTo>
                  <a:cubicBezTo>
                    <a:pt x="112" y="10"/>
                    <a:pt x="97" y="1"/>
                    <a:pt x="84" y="0"/>
                  </a:cubicBezTo>
                  <a:cubicBezTo>
                    <a:pt x="71" y="0"/>
                    <a:pt x="66" y="9"/>
                    <a:pt x="59" y="19"/>
                  </a:cubicBezTo>
                  <a:cubicBezTo>
                    <a:pt x="48" y="21"/>
                    <a:pt x="33" y="18"/>
                    <a:pt x="21" y="16"/>
                  </a:cubicBezTo>
                  <a:cubicBezTo>
                    <a:pt x="14" y="14"/>
                    <a:pt x="3" y="22"/>
                    <a:pt x="1" y="29"/>
                  </a:cubicBezTo>
                  <a:cubicBezTo>
                    <a:pt x="0" y="41"/>
                    <a:pt x="11" y="44"/>
                    <a:pt x="15" y="53"/>
                  </a:cubicBezTo>
                  <a:cubicBezTo>
                    <a:pt x="21" y="63"/>
                    <a:pt x="14" y="73"/>
                    <a:pt x="17" y="82"/>
                  </a:cubicBezTo>
                  <a:cubicBezTo>
                    <a:pt x="20" y="90"/>
                    <a:pt x="30" y="94"/>
                    <a:pt x="35" y="102"/>
                  </a:cubicBezTo>
                  <a:cubicBezTo>
                    <a:pt x="46" y="121"/>
                    <a:pt x="32" y="137"/>
                    <a:pt x="28" y="155"/>
                  </a:cubicBezTo>
                  <a:cubicBezTo>
                    <a:pt x="24" y="176"/>
                    <a:pt x="48" y="183"/>
                    <a:pt x="62" y="194"/>
                  </a:cubicBezTo>
                  <a:cubicBezTo>
                    <a:pt x="96" y="220"/>
                    <a:pt x="109" y="255"/>
                    <a:pt x="88" y="295"/>
                  </a:cubicBezTo>
                  <a:cubicBezTo>
                    <a:pt x="84" y="303"/>
                    <a:pt x="79" y="312"/>
                    <a:pt x="73" y="318"/>
                  </a:cubicBezTo>
                  <a:cubicBezTo>
                    <a:pt x="67" y="325"/>
                    <a:pt x="56" y="325"/>
                    <a:pt x="50" y="331"/>
                  </a:cubicBezTo>
                  <a:cubicBezTo>
                    <a:pt x="37" y="344"/>
                    <a:pt x="63" y="355"/>
                    <a:pt x="67" y="368"/>
                  </a:cubicBezTo>
                  <a:cubicBezTo>
                    <a:pt x="74" y="385"/>
                    <a:pt x="81" y="397"/>
                    <a:pt x="91" y="412"/>
                  </a:cubicBezTo>
                  <a:cubicBezTo>
                    <a:pt x="101" y="428"/>
                    <a:pt x="94" y="446"/>
                    <a:pt x="97" y="463"/>
                  </a:cubicBezTo>
                  <a:cubicBezTo>
                    <a:pt x="92" y="462"/>
                    <a:pt x="87" y="459"/>
                    <a:pt x="84" y="455"/>
                  </a:cubicBezTo>
                  <a:cubicBezTo>
                    <a:pt x="96" y="524"/>
                    <a:pt x="101" y="641"/>
                    <a:pt x="167" y="662"/>
                  </a:cubicBezTo>
                  <a:cubicBezTo>
                    <a:pt x="189" y="669"/>
                    <a:pt x="214" y="670"/>
                    <a:pt x="237" y="675"/>
                  </a:cubicBezTo>
                  <a:cubicBezTo>
                    <a:pt x="251" y="669"/>
                    <a:pt x="263" y="652"/>
                    <a:pt x="281" y="660"/>
                  </a:cubicBezTo>
                  <a:cubicBezTo>
                    <a:pt x="285" y="666"/>
                    <a:pt x="287" y="673"/>
                    <a:pt x="290" y="680"/>
                  </a:cubicBezTo>
                  <a:cubicBezTo>
                    <a:pt x="294" y="679"/>
                    <a:pt x="298" y="677"/>
                    <a:pt x="303" y="675"/>
                  </a:cubicBezTo>
                  <a:cubicBezTo>
                    <a:pt x="327" y="667"/>
                    <a:pt x="353" y="662"/>
                    <a:pt x="375" y="650"/>
                  </a:cubicBezTo>
                  <a:cubicBezTo>
                    <a:pt x="377" y="646"/>
                    <a:pt x="373" y="639"/>
                    <a:pt x="375" y="635"/>
                  </a:cubicBezTo>
                  <a:cubicBezTo>
                    <a:pt x="377" y="631"/>
                    <a:pt x="384" y="632"/>
                    <a:pt x="387" y="629"/>
                  </a:cubicBezTo>
                  <a:cubicBezTo>
                    <a:pt x="399" y="615"/>
                    <a:pt x="392" y="589"/>
                    <a:pt x="390" y="572"/>
                  </a:cubicBezTo>
                  <a:cubicBezTo>
                    <a:pt x="390" y="564"/>
                    <a:pt x="392" y="555"/>
                    <a:pt x="394" y="547"/>
                  </a:cubicBezTo>
                  <a:cubicBezTo>
                    <a:pt x="394" y="543"/>
                    <a:pt x="395" y="540"/>
                    <a:pt x="398" y="537"/>
                  </a:cubicBezTo>
                  <a:cubicBezTo>
                    <a:pt x="399" y="537"/>
                    <a:pt x="402" y="537"/>
                    <a:pt x="404" y="537"/>
                  </a:cubicBezTo>
                  <a:cubicBezTo>
                    <a:pt x="405" y="533"/>
                    <a:pt x="406" y="529"/>
                    <a:pt x="408" y="526"/>
                  </a:cubicBezTo>
                  <a:cubicBezTo>
                    <a:pt x="412" y="518"/>
                    <a:pt x="409" y="510"/>
                    <a:pt x="407" y="501"/>
                  </a:cubicBezTo>
                  <a:cubicBezTo>
                    <a:pt x="411" y="498"/>
                    <a:pt x="415" y="495"/>
                    <a:pt x="420" y="492"/>
                  </a:cubicBezTo>
                  <a:cubicBezTo>
                    <a:pt x="425" y="489"/>
                    <a:pt x="430" y="491"/>
                    <a:pt x="435" y="489"/>
                  </a:cubicBezTo>
                  <a:cubicBezTo>
                    <a:pt x="441" y="487"/>
                    <a:pt x="442" y="482"/>
                    <a:pt x="446" y="479"/>
                  </a:cubicBezTo>
                  <a:cubicBezTo>
                    <a:pt x="449" y="477"/>
                    <a:pt x="456" y="473"/>
                    <a:pt x="460" y="473"/>
                  </a:cubicBezTo>
                  <a:cubicBezTo>
                    <a:pt x="461" y="472"/>
                    <a:pt x="462" y="472"/>
                    <a:pt x="463" y="472"/>
                  </a:cubicBezTo>
                  <a:cubicBezTo>
                    <a:pt x="466" y="469"/>
                    <a:pt x="470" y="467"/>
                    <a:pt x="476" y="465"/>
                  </a:cubicBezTo>
                  <a:cubicBezTo>
                    <a:pt x="490" y="461"/>
                    <a:pt x="499" y="456"/>
                    <a:pt x="503" y="440"/>
                  </a:cubicBezTo>
                  <a:cubicBezTo>
                    <a:pt x="513" y="406"/>
                    <a:pt x="473" y="413"/>
                    <a:pt x="455" y="425"/>
                  </a:cubicBezTo>
                  <a:cubicBezTo>
                    <a:pt x="431" y="442"/>
                    <a:pt x="400" y="470"/>
                    <a:pt x="391" y="499"/>
                  </a:cubicBezTo>
                  <a:cubicBezTo>
                    <a:pt x="383" y="525"/>
                    <a:pt x="378" y="558"/>
                    <a:pt x="360" y="579"/>
                  </a:cubicBezTo>
                  <a:cubicBezTo>
                    <a:pt x="346" y="595"/>
                    <a:pt x="326" y="606"/>
                    <a:pt x="314" y="624"/>
                  </a:cubicBezTo>
                  <a:cubicBezTo>
                    <a:pt x="316" y="620"/>
                    <a:pt x="318" y="615"/>
                    <a:pt x="320" y="611"/>
                  </a:cubicBezTo>
                  <a:cubicBezTo>
                    <a:pt x="325" y="602"/>
                    <a:pt x="331" y="595"/>
                    <a:pt x="337" y="588"/>
                  </a:cubicBezTo>
                  <a:cubicBezTo>
                    <a:pt x="348" y="576"/>
                    <a:pt x="357" y="567"/>
                    <a:pt x="363" y="552"/>
                  </a:cubicBezTo>
                  <a:cubicBezTo>
                    <a:pt x="368" y="537"/>
                    <a:pt x="371" y="521"/>
                    <a:pt x="373" y="505"/>
                  </a:cubicBezTo>
                  <a:cubicBezTo>
                    <a:pt x="375" y="490"/>
                    <a:pt x="381" y="477"/>
                    <a:pt x="388" y="464"/>
                  </a:cubicBezTo>
                  <a:cubicBezTo>
                    <a:pt x="393" y="454"/>
                    <a:pt x="403" y="450"/>
                    <a:pt x="408" y="441"/>
                  </a:cubicBezTo>
                  <a:cubicBezTo>
                    <a:pt x="413" y="432"/>
                    <a:pt x="407" y="421"/>
                    <a:pt x="409" y="412"/>
                  </a:cubicBezTo>
                  <a:cubicBezTo>
                    <a:pt x="414" y="397"/>
                    <a:pt x="431" y="387"/>
                    <a:pt x="442" y="378"/>
                  </a:cubicBezTo>
                  <a:cubicBezTo>
                    <a:pt x="457" y="365"/>
                    <a:pt x="472" y="365"/>
                    <a:pt x="490" y="359"/>
                  </a:cubicBezTo>
                  <a:cubicBezTo>
                    <a:pt x="512" y="351"/>
                    <a:pt x="542" y="341"/>
                    <a:pt x="559" y="323"/>
                  </a:cubicBezTo>
                  <a:cubicBezTo>
                    <a:pt x="569" y="313"/>
                    <a:pt x="570" y="300"/>
                    <a:pt x="572" y="287"/>
                  </a:cubicBezTo>
                  <a:cubicBezTo>
                    <a:pt x="576" y="269"/>
                    <a:pt x="582" y="250"/>
                    <a:pt x="594" y="236"/>
                  </a:cubicBezTo>
                  <a:cubicBezTo>
                    <a:pt x="597" y="231"/>
                    <a:pt x="600" y="227"/>
                    <a:pt x="603" y="223"/>
                  </a:cubicBezTo>
                  <a:cubicBezTo>
                    <a:pt x="590" y="200"/>
                    <a:pt x="524" y="255"/>
                    <a:pt x="511" y="263"/>
                  </a:cubicBezTo>
                  <a:close/>
                  <a:moveTo>
                    <a:pt x="524" y="371"/>
                  </a:moveTo>
                  <a:cubicBezTo>
                    <a:pt x="507" y="370"/>
                    <a:pt x="488" y="372"/>
                    <a:pt x="474" y="383"/>
                  </a:cubicBezTo>
                  <a:cubicBezTo>
                    <a:pt x="474" y="383"/>
                    <a:pt x="475" y="385"/>
                    <a:pt x="475" y="385"/>
                  </a:cubicBezTo>
                  <a:cubicBezTo>
                    <a:pt x="492" y="388"/>
                    <a:pt x="508" y="391"/>
                    <a:pt x="525" y="389"/>
                  </a:cubicBezTo>
                  <a:cubicBezTo>
                    <a:pt x="531" y="388"/>
                    <a:pt x="543" y="388"/>
                    <a:pt x="547" y="385"/>
                  </a:cubicBezTo>
                  <a:cubicBezTo>
                    <a:pt x="564" y="373"/>
                    <a:pt x="530" y="371"/>
                    <a:pt x="524" y="371"/>
                  </a:cubicBezTo>
                  <a:close/>
                </a:path>
              </a:pathLst>
            </a:custGeom>
            <a:solidFill>
              <a:schemeClr val="accent5">
                <a:lumMod val="50000"/>
              </a:schemeClr>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grpSp>
      <p:sp>
        <p:nvSpPr>
          <p:cNvPr id="32" name="TextBox 31">
            <a:extLst>
              <a:ext uri="{FF2B5EF4-FFF2-40B4-BE49-F238E27FC236}">
                <a16:creationId xmlns:a16="http://schemas.microsoft.com/office/drawing/2014/main" id="{9204182C-A2A6-C087-306F-EA09E8D95883}"/>
              </a:ext>
            </a:extLst>
          </p:cNvPr>
          <p:cNvSpPr txBox="1"/>
          <p:nvPr>
            <p:custDataLst>
              <p:tags r:id="rId11"/>
            </p:custDataLst>
          </p:nvPr>
        </p:nvSpPr>
        <p:spPr>
          <a:xfrm>
            <a:off x="254889" y="1301063"/>
            <a:ext cx="2117324" cy="1793183"/>
          </a:xfrm>
          <a:prstGeom prst="rect">
            <a:avLst/>
          </a:prstGeom>
          <a:noFill/>
        </p:spPr>
        <p:txBody>
          <a:bodyPr wrap="square" rtlCol="0">
            <a:spAutoFit/>
          </a:bodyPr>
          <a:lstStyle/>
          <a:p>
            <a:r>
              <a:rPr lang="fr-CA" sz="1200" dirty="0">
                <a:solidFill>
                  <a:schemeClr val="accent1">
                    <a:lumMod val="50000"/>
                  </a:schemeClr>
                </a:solidFill>
              </a:rPr>
              <a:t>En 2023…</a:t>
            </a:r>
          </a:p>
          <a:p>
            <a:pPr marL="214313" indent="-214313">
              <a:buFont typeface="Arial" panose="020B0604020202020204" pitchFamily="34" charset="0"/>
              <a:buChar char="•"/>
            </a:pPr>
            <a:r>
              <a:rPr lang="fr-CA" sz="1200" b="1" dirty="0">
                <a:solidFill>
                  <a:schemeClr val="accent1">
                    <a:lumMod val="50000"/>
                  </a:schemeClr>
                </a:solidFill>
              </a:rPr>
              <a:t>161</a:t>
            </a:r>
            <a:r>
              <a:rPr lang="fr-CA" sz="1200" dirty="0">
                <a:solidFill>
                  <a:schemeClr val="accent1">
                    <a:lumMod val="50000"/>
                  </a:schemeClr>
                </a:solidFill>
              </a:rPr>
              <a:t> collectivités des Premières Nations ont été touchées par des feux de forêt,</a:t>
            </a:r>
          </a:p>
          <a:p>
            <a:pPr marL="214313" indent="-214313">
              <a:buFont typeface="Arial" panose="020B0604020202020204" pitchFamily="34" charset="0"/>
              <a:buChar char="•"/>
            </a:pPr>
            <a:r>
              <a:rPr lang="fr-CA" sz="1200" dirty="0">
                <a:solidFill>
                  <a:schemeClr val="accent1">
                    <a:lumMod val="50000"/>
                  </a:schemeClr>
                </a:solidFill>
              </a:rPr>
              <a:t>ce qui a entraîné </a:t>
            </a:r>
            <a:r>
              <a:rPr lang="fr-CA" sz="1200" b="1" dirty="0">
                <a:solidFill>
                  <a:schemeClr val="accent1">
                    <a:lumMod val="50000"/>
                  </a:schemeClr>
                </a:solidFill>
              </a:rPr>
              <a:t>90 </a:t>
            </a:r>
            <a:r>
              <a:rPr lang="fr-CA" sz="1200" dirty="0">
                <a:solidFill>
                  <a:schemeClr val="accent1">
                    <a:lumMod val="50000"/>
                  </a:schemeClr>
                </a:solidFill>
              </a:rPr>
              <a:t>évacuations,</a:t>
            </a:r>
          </a:p>
          <a:p>
            <a:pPr marL="214313" indent="-214313">
              <a:buFont typeface="Arial" panose="020B0604020202020204" pitchFamily="34" charset="0"/>
              <a:buChar char="•"/>
            </a:pPr>
            <a:r>
              <a:rPr lang="fr-CA" sz="1200" dirty="0">
                <a:solidFill>
                  <a:schemeClr val="accent1">
                    <a:lumMod val="50000"/>
                  </a:schemeClr>
                </a:solidFill>
              </a:rPr>
              <a:t>représentant environ </a:t>
            </a:r>
            <a:r>
              <a:rPr lang="fr-CA" sz="1200" b="1" dirty="0">
                <a:solidFill>
                  <a:schemeClr val="accent1">
                    <a:lumMod val="50000"/>
                  </a:schemeClr>
                </a:solidFill>
              </a:rPr>
              <a:t>29 387</a:t>
            </a:r>
            <a:r>
              <a:rPr lang="fr-CA" sz="1200" dirty="0">
                <a:solidFill>
                  <a:schemeClr val="accent1">
                    <a:lumMod val="50000"/>
                  </a:schemeClr>
                </a:solidFill>
              </a:rPr>
              <a:t> évacués.</a:t>
            </a:r>
          </a:p>
        </p:txBody>
      </p:sp>
      <p:sp>
        <p:nvSpPr>
          <p:cNvPr id="63" name="Freeform 37">
            <a:extLst>
              <a:ext uri="{FF2B5EF4-FFF2-40B4-BE49-F238E27FC236}">
                <a16:creationId xmlns:a16="http://schemas.microsoft.com/office/drawing/2014/main" id="{7833C73B-6614-5A86-F2B4-4E8727E8D229}"/>
              </a:ext>
            </a:extLst>
          </p:cNvPr>
          <p:cNvSpPr/>
          <p:nvPr>
            <p:custDataLst>
              <p:tags r:id="rId12"/>
            </p:custDataLst>
          </p:nvPr>
        </p:nvSpPr>
        <p:spPr bwMode="auto">
          <a:xfrm>
            <a:off x="7079923" y="2691222"/>
            <a:ext cx="1685840" cy="1835623"/>
          </a:xfrm>
          <a:custGeom>
            <a:avLst/>
            <a:gdLst>
              <a:gd name="connsiteX0" fmla="*/ 0 w 1757238"/>
              <a:gd name="connsiteY0" fmla="*/ 0 h 2202512"/>
              <a:gd name="connsiteX1" fmla="*/ 143123 w 1757238"/>
              <a:gd name="connsiteY1" fmla="*/ 850790 h 2202512"/>
              <a:gd name="connsiteX2" fmla="*/ 779228 w 1757238"/>
              <a:gd name="connsiteY2" fmla="*/ 1152940 h 2202512"/>
              <a:gd name="connsiteX3" fmla="*/ 803082 w 1757238"/>
              <a:gd name="connsiteY3" fmla="*/ 1327868 h 2202512"/>
              <a:gd name="connsiteX4" fmla="*/ 453224 w 1757238"/>
              <a:gd name="connsiteY4" fmla="*/ 1399430 h 2202512"/>
              <a:gd name="connsiteX5" fmla="*/ 453224 w 1757238"/>
              <a:gd name="connsiteY5" fmla="*/ 2202512 h 2202512"/>
              <a:gd name="connsiteX6" fmla="*/ 1757238 w 1757238"/>
              <a:gd name="connsiteY6" fmla="*/ 2202512 h 2202512"/>
              <a:gd name="connsiteX7" fmla="*/ 1757238 w 1757238"/>
              <a:gd name="connsiteY7" fmla="*/ 731520 h 2202512"/>
              <a:gd name="connsiteX8" fmla="*/ 0 w 1757238"/>
              <a:gd name="connsiteY8" fmla="*/ 0 h 2202512"/>
              <a:gd name="connsiteX0" fmla="*/ 0 w 1757238"/>
              <a:gd name="connsiteY0" fmla="*/ 0 h 2202512"/>
              <a:gd name="connsiteX1" fmla="*/ 143123 w 1757238"/>
              <a:gd name="connsiteY1" fmla="*/ 850790 h 2202512"/>
              <a:gd name="connsiteX2" fmla="*/ 779228 w 1757238"/>
              <a:gd name="connsiteY2" fmla="*/ 1152940 h 2202512"/>
              <a:gd name="connsiteX3" fmla="*/ 803082 w 1757238"/>
              <a:gd name="connsiteY3" fmla="*/ 1327868 h 2202512"/>
              <a:gd name="connsiteX4" fmla="*/ 453224 w 1757238"/>
              <a:gd name="connsiteY4" fmla="*/ 1399430 h 2202512"/>
              <a:gd name="connsiteX5" fmla="*/ 437321 w 1757238"/>
              <a:gd name="connsiteY5" fmla="*/ 1940119 h 2202512"/>
              <a:gd name="connsiteX6" fmla="*/ 1757238 w 1757238"/>
              <a:gd name="connsiteY6" fmla="*/ 2202512 h 2202512"/>
              <a:gd name="connsiteX7" fmla="*/ 1757238 w 1757238"/>
              <a:gd name="connsiteY7" fmla="*/ 731520 h 2202512"/>
              <a:gd name="connsiteX8" fmla="*/ 0 w 1757238"/>
              <a:gd name="connsiteY8" fmla="*/ 0 h 2202512"/>
              <a:gd name="connsiteX0" fmla="*/ 0 w 1757238"/>
              <a:gd name="connsiteY0" fmla="*/ 0 h 1987827"/>
              <a:gd name="connsiteX1" fmla="*/ 143123 w 1757238"/>
              <a:gd name="connsiteY1" fmla="*/ 850790 h 1987827"/>
              <a:gd name="connsiteX2" fmla="*/ 779228 w 1757238"/>
              <a:gd name="connsiteY2" fmla="*/ 1152940 h 1987827"/>
              <a:gd name="connsiteX3" fmla="*/ 803082 w 1757238"/>
              <a:gd name="connsiteY3" fmla="*/ 1327868 h 1987827"/>
              <a:gd name="connsiteX4" fmla="*/ 453224 w 1757238"/>
              <a:gd name="connsiteY4" fmla="*/ 1399430 h 1987827"/>
              <a:gd name="connsiteX5" fmla="*/ 437321 w 1757238"/>
              <a:gd name="connsiteY5" fmla="*/ 1940119 h 1987827"/>
              <a:gd name="connsiteX6" fmla="*/ 1757238 w 1757238"/>
              <a:gd name="connsiteY6" fmla="*/ 1987827 h 1987827"/>
              <a:gd name="connsiteX7" fmla="*/ 1757238 w 1757238"/>
              <a:gd name="connsiteY7" fmla="*/ 731520 h 1987827"/>
              <a:gd name="connsiteX8" fmla="*/ 0 w 1757238"/>
              <a:gd name="connsiteY8" fmla="*/ 0 h 1987827"/>
              <a:gd name="connsiteX0" fmla="*/ 0 w 1757238"/>
              <a:gd name="connsiteY0" fmla="*/ 0 h 1971925"/>
              <a:gd name="connsiteX1" fmla="*/ 143123 w 1757238"/>
              <a:gd name="connsiteY1" fmla="*/ 850790 h 1971925"/>
              <a:gd name="connsiteX2" fmla="*/ 779228 w 1757238"/>
              <a:gd name="connsiteY2" fmla="*/ 1152940 h 1971925"/>
              <a:gd name="connsiteX3" fmla="*/ 803082 w 1757238"/>
              <a:gd name="connsiteY3" fmla="*/ 1327868 h 1971925"/>
              <a:gd name="connsiteX4" fmla="*/ 453224 w 1757238"/>
              <a:gd name="connsiteY4" fmla="*/ 1399430 h 1971925"/>
              <a:gd name="connsiteX5" fmla="*/ 437321 w 1757238"/>
              <a:gd name="connsiteY5" fmla="*/ 1940119 h 1971925"/>
              <a:gd name="connsiteX6" fmla="*/ 1757238 w 1757238"/>
              <a:gd name="connsiteY6" fmla="*/ 1971925 h 1971925"/>
              <a:gd name="connsiteX7" fmla="*/ 1757238 w 1757238"/>
              <a:gd name="connsiteY7" fmla="*/ 731520 h 1971925"/>
              <a:gd name="connsiteX8" fmla="*/ 0 w 1757238"/>
              <a:gd name="connsiteY8" fmla="*/ 0 h 1971925"/>
              <a:gd name="connsiteX0" fmla="*/ 0 w 1773619"/>
              <a:gd name="connsiteY0" fmla="*/ 0 h 1955545"/>
              <a:gd name="connsiteX1" fmla="*/ 143123 w 1773619"/>
              <a:gd name="connsiteY1" fmla="*/ 850790 h 1955545"/>
              <a:gd name="connsiteX2" fmla="*/ 779228 w 1773619"/>
              <a:gd name="connsiteY2" fmla="*/ 1152940 h 1955545"/>
              <a:gd name="connsiteX3" fmla="*/ 803082 w 1773619"/>
              <a:gd name="connsiteY3" fmla="*/ 1327868 h 1955545"/>
              <a:gd name="connsiteX4" fmla="*/ 453224 w 1773619"/>
              <a:gd name="connsiteY4" fmla="*/ 1399430 h 1955545"/>
              <a:gd name="connsiteX5" fmla="*/ 437321 w 1773619"/>
              <a:gd name="connsiteY5" fmla="*/ 1940119 h 1955545"/>
              <a:gd name="connsiteX6" fmla="*/ 1773619 w 1773619"/>
              <a:gd name="connsiteY6" fmla="*/ 1955545 h 1955545"/>
              <a:gd name="connsiteX7" fmla="*/ 1757238 w 1773619"/>
              <a:gd name="connsiteY7" fmla="*/ 731520 h 1955545"/>
              <a:gd name="connsiteX8" fmla="*/ 0 w 1773619"/>
              <a:gd name="connsiteY8" fmla="*/ 0 h 1955545"/>
              <a:gd name="connsiteX0" fmla="*/ 0 w 1781809"/>
              <a:gd name="connsiteY0" fmla="*/ 0 h 1940119"/>
              <a:gd name="connsiteX1" fmla="*/ 143123 w 1781809"/>
              <a:gd name="connsiteY1" fmla="*/ 850790 h 1940119"/>
              <a:gd name="connsiteX2" fmla="*/ 779228 w 1781809"/>
              <a:gd name="connsiteY2" fmla="*/ 1152940 h 1940119"/>
              <a:gd name="connsiteX3" fmla="*/ 803082 w 1781809"/>
              <a:gd name="connsiteY3" fmla="*/ 1327868 h 1940119"/>
              <a:gd name="connsiteX4" fmla="*/ 453224 w 1781809"/>
              <a:gd name="connsiteY4" fmla="*/ 1399430 h 1940119"/>
              <a:gd name="connsiteX5" fmla="*/ 437321 w 1781809"/>
              <a:gd name="connsiteY5" fmla="*/ 1940119 h 1940119"/>
              <a:gd name="connsiteX6" fmla="*/ 1781809 w 1781809"/>
              <a:gd name="connsiteY6" fmla="*/ 1930974 h 1940119"/>
              <a:gd name="connsiteX7" fmla="*/ 1757238 w 1781809"/>
              <a:gd name="connsiteY7" fmla="*/ 731520 h 1940119"/>
              <a:gd name="connsiteX8" fmla="*/ 0 w 1781809"/>
              <a:gd name="connsiteY8" fmla="*/ 0 h 194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1809" h="1940119">
                <a:moveTo>
                  <a:pt x="0" y="0"/>
                </a:moveTo>
                <a:lnTo>
                  <a:pt x="143123" y="850790"/>
                </a:lnTo>
                <a:lnTo>
                  <a:pt x="779228" y="1152940"/>
                </a:lnTo>
                <a:lnTo>
                  <a:pt x="803082" y="1327868"/>
                </a:lnTo>
                <a:lnTo>
                  <a:pt x="453224" y="1399430"/>
                </a:lnTo>
                <a:lnTo>
                  <a:pt x="437321" y="1940119"/>
                </a:lnTo>
                <a:lnTo>
                  <a:pt x="1781809" y="1930974"/>
                </a:lnTo>
                <a:lnTo>
                  <a:pt x="1757238" y="731520"/>
                </a:lnTo>
                <a:lnTo>
                  <a:pt x="0" y="0"/>
                </a:lnTo>
                <a:close/>
              </a:path>
            </a:pathLst>
          </a:custGeom>
          <a:noFill/>
          <a:ln w="9525" cap="flat" cmpd="sng" algn="ctr">
            <a:solidFill>
              <a:schemeClr val="accent1">
                <a:lumMod val="50000"/>
              </a:schemeClr>
            </a:solidFill>
            <a:prstDash val="dash"/>
            <a:round/>
            <a:headEnd type="none" w="med" len="med"/>
            <a:tailEnd type="none" w="med" len="med"/>
          </a:ln>
          <a:effectLst/>
        </p:spPr>
        <p:txBody>
          <a:bodyPr vert="horz" wrap="square" lIns="0" tIns="0" rIns="0" bIns="0" numCol="1" rtlCol="0" anchor="t" anchorCtr="0" compatLnSpc="1">
            <a:prstTxWarp prst="textNoShape">
              <a:avLst/>
            </a:prstTxWarp>
          </a:bodyPr>
          <a:lstStyle/>
          <a:p>
            <a:pPr marL="190496" indent="-190496">
              <a:tabLst>
                <a:tab pos="5714858" algn="l"/>
              </a:tabLst>
              <a:defRPr/>
            </a:pPr>
            <a:endParaRPr lang="en-US" dirty="0">
              <a:solidFill>
                <a:prstClr val="black"/>
              </a:solidFill>
            </a:endParaRPr>
          </a:p>
        </p:txBody>
      </p:sp>
      <p:sp>
        <p:nvSpPr>
          <p:cNvPr id="88" name="Rectangle: Rounded Corners 87">
            <a:extLst>
              <a:ext uri="{FF2B5EF4-FFF2-40B4-BE49-F238E27FC236}">
                <a16:creationId xmlns:a16="http://schemas.microsoft.com/office/drawing/2014/main" id="{8038798D-0C27-68F8-2654-E1796D94248D}"/>
              </a:ext>
            </a:extLst>
          </p:cNvPr>
          <p:cNvSpPr/>
          <p:nvPr>
            <p:custDataLst>
              <p:tags r:id="rId13"/>
            </p:custDataLst>
          </p:nvPr>
        </p:nvSpPr>
        <p:spPr bwMode="auto">
          <a:xfrm>
            <a:off x="99299" y="1145566"/>
            <a:ext cx="2308962" cy="2004246"/>
          </a:xfrm>
          <a:prstGeom prst="roundRect">
            <a:avLst/>
          </a:prstGeom>
          <a:noFill/>
          <a:ln w="25400" cap="flat" cmpd="sng" algn="ctr">
            <a:solidFill>
              <a:srgbClr val="4D736B"/>
            </a:solidFill>
            <a:prstDash val="dash"/>
            <a:round/>
            <a:headEnd type="none" w="med" len="med"/>
            <a:tailEnd type="none" w="med" len="med"/>
          </a:ln>
          <a:effectLst/>
        </p:spPr>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p>
        </p:txBody>
      </p:sp>
      <p:sp>
        <p:nvSpPr>
          <p:cNvPr id="89" name="TextBox 88">
            <a:extLst>
              <a:ext uri="{FF2B5EF4-FFF2-40B4-BE49-F238E27FC236}">
                <a16:creationId xmlns:a16="http://schemas.microsoft.com/office/drawing/2014/main" id="{516CE7E3-3BAA-83C4-715E-B62D6DE4612F}"/>
              </a:ext>
            </a:extLst>
          </p:cNvPr>
          <p:cNvSpPr txBox="1"/>
          <p:nvPr>
            <p:custDataLst>
              <p:tags r:id="rId14"/>
            </p:custDataLst>
          </p:nvPr>
        </p:nvSpPr>
        <p:spPr>
          <a:xfrm>
            <a:off x="6218766" y="1301063"/>
            <a:ext cx="2655488" cy="674031"/>
          </a:xfrm>
          <a:prstGeom prst="rect">
            <a:avLst/>
          </a:prstGeom>
          <a:noFill/>
        </p:spPr>
        <p:txBody>
          <a:bodyPr wrap="square" rtlCol="0">
            <a:spAutoFit/>
          </a:bodyPr>
          <a:lstStyle/>
          <a:p>
            <a:r>
              <a:rPr lang="fr-CA" sz="1050" b="1" i="1" dirty="0">
                <a:solidFill>
                  <a:schemeClr val="accent1">
                    <a:lumMod val="50000"/>
                  </a:schemeClr>
                </a:solidFill>
              </a:rPr>
              <a:t>Nombre de membres des Premières Nations évacués par région en raison de feux de forêt en 2023</a:t>
            </a:r>
          </a:p>
        </p:txBody>
      </p:sp>
      <p:sp>
        <p:nvSpPr>
          <p:cNvPr id="3" name="Rectangle: Rounded Corners 2">
            <a:extLst>
              <a:ext uri="{FF2B5EF4-FFF2-40B4-BE49-F238E27FC236}">
                <a16:creationId xmlns:a16="http://schemas.microsoft.com/office/drawing/2014/main" id="{C194E600-4589-A291-57B3-A96417B218D6}"/>
              </a:ext>
            </a:extLst>
          </p:cNvPr>
          <p:cNvSpPr/>
          <p:nvPr>
            <p:custDataLst>
              <p:tags r:id="rId15"/>
            </p:custDataLst>
          </p:nvPr>
        </p:nvSpPr>
        <p:spPr bwMode="auto">
          <a:xfrm>
            <a:off x="2247285" y="3438068"/>
            <a:ext cx="60157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6" name="TextBox 5">
            <a:extLst>
              <a:ext uri="{FF2B5EF4-FFF2-40B4-BE49-F238E27FC236}">
                <a16:creationId xmlns:a16="http://schemas.microsoft.com/office/drawing/2014/main" id="{900D064A-52D5-A9F9-4DAF-67F19122129D}"/>
              </a:ext>
            </a:extLst>
          </p:cNvPr>
          <p:cNvSpPr txBox="1"/>
          <p:nvPr>
            <p:custDataLst>
              <p:tags r:id="rId16"/>
            </p:custDataLst>
          </p:nvPr>
        </p:nvSpPr>
        <p:spPr>
          <a:xfrm>
            <a:off x="2222521" y="3458714"/>
            <a:ext cx="674099" cy="258532"/>
          </a:xfrm>
          <a:prstGeom prst="rect">
            <a:avLst/>
          </a:prstGeom>
          <a:noFill/>
        </p:spPr>
        <p:txBody>
          <a:bodyPr wrap="square">
            <a:spAutoFit/>
          </a:bodyPr>
          <a:lstStyle/>
          <a:p>
            <a:pPr algn="ctr">
              <a:defRPr/>
            </a:pPr>
            <a:r>
              <a:rPr lang="fr-CA" sz="1200" b="1" dirty="0">
                <a:solidFill>
                  <a:schemeClr val="accent1">
                    <a:lumMod val="50000"/>
                  </a:schemeClr>
                </a:solidFill>
                <a:ea typeface="Calibri" panose="020F0502020204030204" pitchFamily="34" charset="0"/>
                <a:cs typeface="Times New Roman" panose="02020603050405020304" pitchFamily="18" charset="0"/>
              </a:rPr>
              <a:t>2 487</a:t>
            </a:r>
            <a:r>
              <a:rPr lang="fr-CA" sz="1200" dirty="0">
                <a:latin typeface="Calibri" panose="020F0502020204030204" pitchFamily="34" charset="0"/>
                <a:ea typeface="Calibri" panose="020F0502020204030204" pitchFamily="34" charset="0"/>
                <a:cs typeface="Times New Roman" panose="02020603050405020304" pitchFamily="18" charset="0"/>
              </a:rPr>
              <a:t> </a:t>
            </a:r>
            <a:endParaRPr lang="fr-CA" sz="1200" b="1" dirty="0">
              <a:solidFill>
                <a:schemeClr val="accent1">
                  <a:lumMod val="50000"/>
                </a:schemeClr>
              </a:solidFill>
            </a:endParaRPr>
          </a:p>
        </p:txBody>
      </p:sp>
      <p:sp>
        <p:nvSpPr>
          <p:cNvPr id="9" name="Rectangle: Rounded Corners 8">
            <a:extLst>
              <a:ext uri="{FF2B5EF4-FFF2-40B4-BE49-F238E27FC236}">
                <a16:creationId xmlns:a16="http://schemas.microsoft.com/office/drawing/2014/main" id="{139719CF-8B50-6321-F257-D0C661A5AD37}"/>
              </a:ext>
            </a:extLst>
          </p:cNvPr>
          <p:cNvSpPr/>
          <p:nvPr>
            <p:custDataLst>
              <p:tags r:id="rId17"/>
            </p:custDataLst>
          </p:nvPr>
        </p:nvSpPr>
        <p:spPr bwMode="auto">
          <a:xfrm>
            <a:off x="3627870" y="4331128"/>
            <a:ext cx="646862" cy="329153"/>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10" name="TextBox 9">
            <a:extLst>
              <a:ext uri="{FF2B5EF4-FFF2-40B4-BE49-F238E27FC236}">
                <a16:creationId xmlns:a16="http://schemas.microsoft.com/office/drawing/2014/main" id="{1ED72EC3-D10D-DDE0-C0E4-06D1C7428D6B}"/>
              </a:ext>
            </a:extLst>
          </p:cNvPr>
          <p:cNvSpPr txBox="1"/>
          <p:nvPr>
            <p:custDataLst>
              <p:tags r:id="rId18"/>
            </p:custDataLst>
          </p:nvPr>
        </p:nvSpPr>
        <p:spPr>
          <a:xfrm>
            <a:off x="3540839" y="4367938"/>
            <a:ext cx="812745" cy="258532"/>
          </a:xfrm>
          <a:prstGeom prst="rect">
            <a:avLst/>
          </a:prstGeom>
          <a:noFill/>
        </p:spPr>
        <p:txBody>
          <a:bodyPr wrap="square">
            <a:spAutoFit/>
          </a:bodyPr>
          <a:lstStyle/>
          <a:p>
            <a:pPr algn="ctr">
              <a:defRPr/>
            </a:pPr>
            <a:r>
              <a:rPr lang="fr-CA" sz="1200" b="1" dirty="0">
                <a:solidFill>
                  <a:schemeClr val="accent1">
                    <a:lumMod val="50000"/>
                  </a:schemeClr>
                </a:solidFill>
                <a:ea typeface="Calibri" panose="020F0502020204030204" pitchFamily="34" charset="0"/>
                <a:cs typeface="Times New Roman" panose="02020603050405020304" pitchFamily="18" charset="0"/>
              </a:rPr>
              <a:t>10 229</a:t>
            </a:r>
            <a:r>
              <a:rPr lang="fr-CA" sz="1200" dirty="0">
                <a:latin typeface="Calibri" panose="020F0502020204030204" pitchFamily="34" charset="0"/>
                <a:ea typeface="Calibri" panose="020F0502020204030204" pitchFamily="34" charset="0"/>
                <a:cs typeface="Times New Roman" panose="02020603050405020304" pitchFamily="18" charset="0"/>
              </a:rPr>
              <a:t> </a:t>
            </a:r>
            <a:endParaRPr lang="fr-CA" sz="1200" b="1" dirty="0">
              <a:solidFill>
                <a:schemeClr val="accent1">
                  <a:lumMod val="50000"/>
                </a:schemeClr>
              </a:solidFill>
            </a:endParaRPr>
          </a:p>
        </p:txBody>
      </p:sp>
      <p:sp>
        <p:nvSpPr>
          <p:cNvPr id="13" name="Rectangle: Rounded Corners 12">
            <a:extLst>
              <a:ext uri="{FF2B5EF4-FFF2-40B4-BE49-F238E27FC236}">
                <a16:creationId xmlns:a16="http://schemas.microsoft.com/office/drawing/2014/main" id="{74FB92D7-B198-5B09-D7C4-A785B9EF7696}"/>
              </a:ext>
            </a:extLst>
          </p:cNvPr>
          <p:cNvSpPr/>
          <p:nvPr>
            <p:custDataLst>
              <p:tags r:id="rId19"/>
            </p:custDataLst>
          </p:nvPr>
        </p:nvSpPr>
        <p:spPr bwMode="auto">
          <a:xfrm>
            <a:off x="4403683" y="4496455"/>
            <a:ext cx="60157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14" name="TextBox 13">
            <a:extLst>
              <a:ext uri="{FF2B5EF4-FFF2-40B4-BE49-F238E27FC236}">
                <a16:creationId xmlns:a16="http://schemas.microsoft.com/office/drawing/2014/main" id="{91E4CFBF-F9C9-5AAD-6766-A911C7AD5D1E}"/>
              </a:ext>
            </a:extLst>
          </p:cNvPr>
          <p:cNvSpPr txBox="1"/>
          <p:nvPr>
            <p:custDataLst>
              <p:tags r:id="rId20"/>
            </p:custDataLst>
          </p:nvPr>
        </p:nvSpPr>
        <p:spPr>
          <a:xfrm>
            <a:off x="4344637" y="4507969"/>
            <a:ext cx="691858" cy="258532"/>
          </a:xfrm>
          <a:prstGeom prst="rect">
            <a:avLst/>
          </a:prstGeom>
          <a:noFill/>
        </p:spPr>
        <p:txBody>
          <a:bodyPr wrap="square">
            <a:spAutoFit/>
          </a:bodyPr>
          <a:lstStyle/>
          <a:p>
            <a:pPr algn="ctr">
              <a:defRPr/>
            </a:pPr>
            <a:r>
              <a:rPr lang="fr-CA" sz="1200" b="1" dirty="0">
                <a:solidFill>
                  <a:schemeClr val="accent1">
                    <a:lumMod val="50000"/>
                  </a:schemeClr>
                </a:solidFill>
                <a:ea typeface="Calibri" panose="020F0502020204030204" pitchFamily="34" charset="0"/>
                <a:cs typeface="Times New Roman" panose="02020603050405020304" pitchFamily="18" charset="0"/>
              </a:rPr>
              <a:t>4 349</a:t>
            </a:r>
            <a:endParaRPr lang="fr-CA" sz="1200" b="1" dirty="0">
              <a:solidFill>
                <a:schemeClr val="accent1">
                  <a:lumMod val="50000"/>
                </a:schemeClr>
              </a:solidFill>
            </a:endParaRPr>
          </a:p>
        </p:txBody>
      </p:sp>
      <p:sp>
        <p:nvSpPr>
          <p:cNvPr id="29" name="Rectangle: Rounded Corners 28">
            <a:extLst>
              <a:ext uri="{FF2B5EF4-FFF2-40B4-BE49-F238E27FC236}">
                <a16:creationId xmlns:a16="http://schemas.microsoft.com/office/drawing/2014/main" id="{7DEEE50E-AD2A-C4AB-543F-AF24400A1CC0}"/>
              </a:ext>
            </a:extLst>
          </p:cNvPr>
          <p:cNvSpPr/>
          <p:nvPr>
            <p:custDataLst>
              <p:tags r:id="rId21"/>
            </p:custDataLst>
          </p:nvPr>
        </p:nvSpPr>
        <p:spPr bwMode="auto">
          <a:xfrm>
            <a:off x="5476699" y="2759247"/>
            <a:ext cx="535703"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30" name="TextBox 29">
            <a:extLst>
              <a:ext uri="{FF2B5EF4-FFF2-40B4-BE49-F238E27FC236}">
                <a16:creationId xmlns:a16="http://schemas.microsoft.com/office/drawing/2014/main" id="{B03A2823-39FB-42F2-F12B-00B1DD79BF9E}"/>
              </a:ext>
            </a:extLst>
          </p:cNvPr>
          <p:cNvSpPr txBox="1"/>
          <p:nvPr>
            <p:custDataLst>
              <p:tags r:id="rId22"/>
            </p:custDataLst>
          </p:nvPr>
        </p:nvSpPr>
        <p:spPr>
          <a:xfrm>
            <a:off x="5482759" y="2779893"/>
            <a:ext cx="529643" cy="258532"/>
          </a:xfrm>
          <a:prstGeom prst="rect">
            <a:avLst/>
          </a:prstGeom>
          <a:noFill/>
        </p:spPr>
        <p:txBody>
          <a:bodyPr wrap="square">
            <a:spAutoFit/>
          </a:bodyPr>
          <a:lstStyle/>
          <a:p>
            <a:pPr algn="ctr">
              <a:defRPr/>
            </a:pPr>
            <a:r>
              <a:rPr lang="fr-CA" sz="1200" b="1" dirty="0">
                <a:solidFill>
                  <a:schemeClr val="accent1">
                    <a:lumMod val="50000"/>
                  </a:schemeClr>
                </a:solidFill>
                <a:ea typeface="Calibri" panose="020F0502020204030204" pitchFamily="34" charset="0"/>
                <a:cs typeface="Times New Roman" panose="02020603050405020304" pitchFamily="18" charset="0"/>
              </a:rPr>
              <a:t>685</a:t>
            </a:r>
            <a:endParaRPr lang="fr-CA" sz="1200" b="1" dirty="0">
              <a:solidFill>
                <a:schemeClr val="accent1">
                  <a:lumMod val="50000"/>
                </a:schemeClr>
              </a:solidFill>
            </a:endParaRPr>
          </a:p>
        </p:txBody>
      </p:sp>
      <p:sp>
        <p:nvSpPr>
          <p:cNvPr id="37" name="Rectangle: Rounded Corners 36">
            <a:extLst>
              <a:ext uri="{FF2B5EF4-FFF2-40B4-BE49-F238E27FC236}">
                <a16:creationId xmlns:a16="http://schemas.microsoft.com/office/drawing/2014/main" id="{0FAC69BE-20EE-BC8B-1C1E-FBAE74E8E769}"/>
              </a:ext>
            </a:extLst>
          </p:cNvPr>
          <p:cNvSpPr/>
          <p:nvPr>
            <p:custDataLst>
              <p:tags r:id="rId23"/>
            </p:custDataLst>
          </p:nvPr>
        </p:nvSpPr>
        <p:spPr bwMode="auto">
          <a:xfrm>
            <a:off x="2933207" y="1472955"/>
            <a:ext cx="52082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38" name="TextBox 37">
            <a:extLst>
              <a:ext uri="{FF2B5EF4-FFF2-40B4-BE49-F238E27FC236}">
                <a16:creationId xmlns:a16="http://schemas.microsoft.com/office/drawing/2014/main" id="{9059BC0E-B7DA-9D95-048B-826AFA677A5B}"/>
              </a:ext>
            </a:extLst>
          </p:cNvPr>
          <p:cNvSpPr txBox="1"/>
          <p:nvPr>
            <p:custDataLst>
              <p:tags r:id="rId24"/>
            </p:custDataLst>
          </p:nvPr>
        </p:nvSpPr>
        <p:spPr>
          <a:xfrm>
            <a:off x="2939268" y="1493600"/>
            <a:ext cx="514760" cy="258532"/>
          </a:xfrm>
          <a:prstGeom prst="rect">
            <a:avLst/>
          </a:prstGeom>
          <a:noFill/>
        </p:spPr>
        <p:txBody>
          <a:bodyPr wrap="square">
            <a:spAutoFit/>
          </a:bodyPr>
          <a:lstStyle/>
          <a:p>
            <a:pPr algn="ctr">
              <a:defRPr/>
            </a:pPr>
            <a:r>
              <a:rPr lang="fr-CA" sz="1200" b="1" dirty="0">
                <a:solidFill>
                  <a:schemeClr val="accent1">
                    <a:lumMod val="50000"/>
                  </a:schemeClr>
                </a:solidFill>
                <a:latin typeface="+mj-lt"/>
                <a:ea typeface="Calibri" panose="020F0502020204030204" pitchFamily="34" charset="0"/>
                <a:cs typeface="Times New Roman" panose="02020603050405020304" pitchFamily="18" charset="0"/>
              </a:rPr>
              <a:t>316</a:t>
            </a:r>
            <a:r>
              <a:rPr lang="fr-CA" sz="1200" dirty="0">
                <a:latin typeface="Calibri" panose="020F0502020204030204" pitchFamily="34" charset="0"/>
                <a:ea typeface="Calibri" panose="020F0502020204030204" pitchFamily="34" charset="0"/>
                <a:cs typeface="Times New Roman" panose="02020603050405020304" pitchFamily="18" charset="0"/>
              </a:rPr>
              <a:t> </a:t>
            </a:r>
            <a:endParaRPr lang="fr-CA" sz="1200" b="1" dirty="0"/>
          </a:p>
        </p:txBody>
      </p:sp>
      <p:sp>
        <p:nvSpPr>
          <p:cNvPr id="39" name="Rectangle: Rounded Corners 38">
            <a:extLst>
              <a:ext uri="{FF2B5EF4-FFF2-40B4-BE49-F238E27FC236}">
                <a16:creationId xmlns:a16="http://schemas.microsoft.com/office/drawing/2014/main" id="{B580B60A-4912-CBAC-5D42-9197DCAB9AB1}"/>
              </a:ext>
            </a:extLst>
          </p:cNvPr>
          <p:cNvSpPr/>
          <p:nvPr>
            <p:custDataLst>
              <p:tags r:id="rId25"/>
            </p:custDataLst>
          </p:nvPr>
        </p:nvSpPr>
        <p:spPr bwMode="auto">
          <a:xfrm>
            <a:off x="3809559" y="1250209"/>
            <a:ext cx="60157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40" name="TextBox 39">
            <a:extLst>
              <a:ext uri="{FF2B5EF4-FFF2-40B4-BE49-F238E27FC236}">
                <a16:creationId xmlns:a16="http://schemas.microsoft.com/office/drawing/2014/main" id="{048FDB77-08F0-418C-6EB2-DF6EED48C4A5}"/>
              </a:ext>
            </a:extLst>
          </p:cNvPr>
          <p:cNvSpPr txBox="1"/>
          <p:nvPr>
            <p:custDataLst>
              <p:tags r:id="rId26"/>
            </p:custDataLst>
          </p:nvPr>
        </p:nvSpPr>
        <p:spPr>
          <a:xfrm>
            <a:off x="3802112" y="1243250"/>
            <a:ext cx="601571" cy="258532"/>
          </a:xfrm>
          <a:prstGeom prst="rect">
            <a:avLst/>
          </a:prstGeom>
          <a:noFill/>
        </p:spPr>
        <p:txBody>
          <a:bodyPr wrap="square">
            <a:spAutoFit/>
          </a:bodyPr>
          <a:lstStyle/>
          <a:p>
            <a:pPr algn="ctr">
              <a:defRPr/>
            </a:pPr>
            <a:r>
              <a:rPr lang="fr-CA" sz="1200" b="1" dirty="0">
                <a:solidFill>
                  <a:schemeClr val="accent1">
                    <a:lumMod val="50000"/>
                  </a:schemeClr>
                </a:solidFill>
                <a:latin typeface="+mj-lt"/>
                <a:ea typeface="Calibri" panose="020F0502020204030204" pitchFamily="34" charset="0"/>
                <a:cs typeface="Times New Roman" panose="02020603050405020304" pitchFamily="18" charset="0"/>
              </a:rPr>
              <a:t>1 024 </a:t>
            </a:r>
            <a:endParaRPr lang="fr-CA" sz="1200" b="1" dirty="0">
              <a:solidFill>
                <a:schemeClr val="accent1">
                  <a:lumMod val="50000"/>
                </a:schemeClr>
              </a:solidFill>
              <a:latin typeface="+mj-lt"/>
            </a:endParaRPr>
          </a:p>
        </p:txBody>
      </p:sp>
      <p:sp>
        <p:nvSpPr>
          <p:cNvPr id="42" name="Rectangle: Rounded Corners 41">
            <a:extLst>
              <a:ext uri="{FF2B5EF4-FFF2-40B4-BE49-F238E27FC236}">
                <a16:creationId xmlns:a16="http://schemas.microsoft.com/office/drawing/2014/main" id="{7D19A747-7464-6C09-F150-E1258D86CF28}"/>
              </a:ext>
            </a:extLst>
          </p:cNvPr>
          <p:cNvSpPr/>
          <p:nvPr>
            <p:custDataLst>
              <p:tags r:id="rId27"/>
            </p:custDataLst>
          </p:nvPr>
        </p:nvSpPr>
        <p:spPr bwMode="auto">
          <a:xfrm>
            <a:off x="8279136" y="4136452"/>
            <a:ext cx="390376"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43" name="TextBox 42">
            <a:extLst>
              <a:ext uri="{FF2B5EF4-FFF2-40B4-BE49-F238E27FC236}">
                <a16:creationId xmlns:a16="http://schemas.microsoft.com/office/drawing/2014/main" id="{2821AB6D-7583-A49F-8583-959BF94B7D93}"/>
              </a:ext>
            </a:extLst>
          </p:cNvPr>
          <p:cNvSpPr txBox="1"/>
          <p:nvPr>
            <p:custDataLst>
              <p:tags r:id="rId28"/>
            </p:custDataLst>
          </p:nvPr>
        </p:nvSpPr>
        <p:spPr>
          <a:xfrm>
            <a:off x="8285197" y="4157098"/>
            <a:ext cx="413192" cy="258532"/>
          </a:xfrm>
          <a:prstGeom prst="rect">
            <a:avLst/>
          </a:prstGeom>
          <a:noFill/>
        </p:spPr>
        <p:txBody>
          <a:bodyPr wrap="square">
            <a:spAutoFit/>
          </a:bodyPr>
          <a:lstStyle/>
          <a:p>
            <a:pPr algn="ctr">
              <a:defRPr/>
            </a:pPr>
            <a:r>
              <a:rPr lang="fr-CA" sz="1200" b="1" dirty="0">
                <a:solidFill>
                  <a:schemeClr val="accent1">
                    <a:lumMod val="50000"/>
                  </a:schemeClr>
                </a:solidFill>
                <a:ea typeface="Calibri" panose="020F0502020204030204" pitchFamily="34" charset="0"/>
                <a:cs typeface="Times New Roman" panose="02020603050405020304" pitchFamily="18" charset="0"/>
              </a:rPr>
              <a:t>20</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200" b="1" dirty="0">
              <a:solidFill>
                <a:schemeClr val="accent1">
                  <a:lumMod val="50000"/>
                </a:schemeClr>
              </a:solidFill>
            </a:endParaRPr>
          </a:p>
        </p:txBody>
      </p:sp>
      <p:sp>
        <p:nvSpPr>
          <p:cNvPr id="45" name="Rectangle: Rounded Corners 44">
            <a:extLst>
              <a:ext uri="{FF2B5EF4-FFF2-40B4-BE49-F238E27FC236}">
                <a16:creationId xmlns:a16="http://schemas.microsoft.com/office/drawing/2014/main" id="{11B5C94F-8706-B9AC-1A8C-29B3E045FC8B}"/>
              </a:ext>
            </a:extLst>
          </p:cNvPr>
          <p:cNvSpPr/>
          <p:nvPr>
            <p:custDataLst>
              <p:tags r:id="rId29"/>
            </p:custDataLst>
          </p:nvPr>
        </p:nvSpPr>
        <p:spPr bwMode="auto">
          <a:xfrm>
            <a:off x="5741521" y="4624291"/>
            <a:ext cx="60157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46" name="TextBox 45">
            <a:extLst>
              <a:ext uri="{FF2B5EF4-FFF2-40B4-BE49-F238E27FC236}">
                <a16:creationId xmlns:a16="http://schemas.microsoft.com/office/drawing/2014/main" id="{F0E43DF5-495A-FA89-3C7B-95A80FD5E6ED}"/>
              </a:ext>
            </a:extLst>
          </p:cNvPr>
          <p:cNvSpPr txBox="1"/>
          <p:nvPr>
            <p:custDataLst>
              <p:tags r:id="rId30"/>
            </p:custDataLst>
          </p:nvPr>
        </p:nvSpPr>
        <p:spPr>
          <a:xfrm>
            <a:off x="5747581" y="4644937"/>
            <a:ext cx="601571" cy="258532"/>
          </a:xfrm>
          <a:prstGeom prst="rect">
            <a:avLst/>
          </a:prstGeom>
          <a:noFill/>
        </p:spPr>
        <p:txBody>
          <a:bodyPr wrap="square">
            <a:spAutoFit/>
          </a:bodyPr>
          <a:lstStyle/>
          <a:p>
            <a:pPr algn="ctr">
              <a:defRPr/>
            </a:pPr>
            <a:r>
              <a:rPr lang="fr-CA" sz="1200" b="1" dirty="0">
                <a:solidFill>
                  <a:schemeClr val="accent1">
                    <a:lumMod val="50000"/>
                  </a:schemeClr>
                </a:solidFill>
                <a:ea typeface="Calibri" panose="020F0502020204030204" pitchFamily="34" charset="0"/>
                <a:cs typeface="Times New Roman" panose="02020603050405020304" pitchFamily="18" charset="0"/>
              </a:rPr>
              <a:t>861</a:t>
            </a:r>
            <a:r>
              <a:rPr lang="fr-CA" sz="1200" dirty="0">
                <a:latin typeface="Calibri" panose="020F0502020204030204" pitchFamily="34" charset="0"/>
                <a:ea typeface="Calibri" panose="020F0502020204030204" pitchFamily="34" charset="0"/>
                <a:cs typeface="Times New Roman" panose="02020603050405020304" pitchFamily="18" charset="0"/>
              </a:rPr>
              <a:t> </a:t>
            </a:r>
            <a:endParaRPr lang="fr-CA" sz="1200" b="1" dirty="0">
              <a:solidFill>
                <a:schemeClr val="accent1">
                  <a:lumMod val="50000"/>
                </a:schemeClr>
              </a:solidFill>
            </a:endParaRPr>
          </a:p>
        </p:txBody>
      </p:sp>
      <p:sp>
        <p:nvSpPr>
          <p:cNvPr id="64" name="Rectangle: Rounded Corners 63">
            <a:extLst>
              <a:ext uri="{FF2B5EF4-FFF2-40B4-BE49-F238E27FC236}">
                <a16:creationId xmlns:a16="http://schemas.microsoft.com/office/drawing/2014/main" id="{5F9FF5FB-CA7C-E730-AEBB-DA72CD29BB9A}"/>
              </a:ext>
            </a:extLst>
          </p:cNvPr>
          <p:cNvSpPr/>
          <p:nvPr>
            <p:custDataLst>
              <p:tags r:id="rId31"/>
            </p:custDataLst>
          </p:nvPr>
        </p:nvSpPr>
        <p:spPr bwMode="auto">
          <a:xfrm>
            <a:off x="6968486" y="2003323"/>
            <a:ext cx="60157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76" name="TextBox 75">
            <a:extLst>
              <a:ext uri="{FF2B5EF4-FFF2-40B4-BE49-F238E27FC236}">
                <a16:creationId xmlns:a16="http://schemas.microsoft.com/office/drawing/2014/main" id="{799BBCDB-F08C-3108-C070-2D96AED97BB3}"/>
              </a:ext>
            </a:extLst>
          </p:cNvPr>
          <p:cNvSpPr txBox="1"/>
          <p:nvPr>
            <p:custDataLst>
              <p:tags r:id="rId32"/>
            </p:custDataLst>
          </p:nvPr>
        </p:nvSpPr>
        <p:spPr>
          <a:xfrm>
            <a:off x="6919030" y="2043471"/>
            <a:ext cx="681828" cy="258532"/>
          </a:xfrm>
          <a:prstGeom prst="rect">
            <a:avLst/>
          </a:prstGeom>
          <a:noFill/>
        </p:spPr>
        <p:txBody>
          <a:bodyPr wrap="square">
            <a:spAutoFit/>
          </a:bodyPr>
          <a:lstStyle/>
          <a:p>
            <a:r>
              <a:rPr lang="fr-CA" sz="1200" b="1" dirty="0">
                <a:solidFill>
                  <a:schemeClr val="accent1">
                    <a:lumMod val="50000"/>
                  </a:schemeClr>
                </a:solidFill>
                <a:cs typeface="Times New Roman" panose="02020603050405020304" pitchFamily="18" charset="0"/>
              </a:rPr>
              <a:t>9 416</a:t>
            </a:r>
            <a:endParaRPr lang="fr-CA" sz="1200" dirty="0">
              <a:solidFill>
                <a:schemeClr val="accent1">
                  <a:lumMod val="50000"/>
                </a:schemeClr>
              </a:solidFill>
            </a:endParaRPr>
          </a:p>
        </p:txBody>
      </p:sp>
      <p:sp>
        <p:nvSpPr>
          <p:cNvPr id="78" name="TextBox 77">
            <a:extLst>
              <a:ext uri="{FF2B5EF4-FFF2-40B4-BE49-F238E27FC236}">
                <a16:creationId xmlns:a16="http://schemas.microsoft.com/office/drawing/2014/main" id="{741EB1E5-2435-D524-5F99-B17F12467113}"/>
              </a:ext>
            </a:extLst>
          </p:cNvPr>
          <p:cNvSpPr txBox="1"/>
          <p:nvPr>
            <p:custDataLst>
              <p:tags r:id="rId33"/>
            </p:custDataLst>
          </p:nvPr>
        </p:nvSpPr>
        <p:spPr>
          <a:xfrm>
            <a:off x="3729693" y="87059"/>
            <a:ext cx="7232534" cy="216982"/>
          </a:xfrm>
          <a:prstGeom prst="rect">
            <a:avLst/>
          </a:prstGeom>
          <a:noFill/>
        </p:spPr>
        <p:txBody>
          <a:bodyPr wrap="square" rtlCol="0">
            <a:spAutoFit/>
          </a:bodyPr>
          <a:lstStyle/>
          <a:p>
            <a:r>
              <a:rPr lang="fr-CA" sz="900" b="1" i="1" dirty="0">
                <a:solidFill>
                  <a:schemeClr val="accent1">
                    <a:lumMod val="50000"/>
                  </a:schemeClr>
                </a:solidFill>
              </a:rPr>
              <a:t>La saison de feux de forêt a commencé le 1</a:t>
            </a:r>
            <a:r>
              <a:rPr lang="fr-CA" sz="900" b="1" i="1" baseline="30000" dirty="0">
                <a:solidFill>
                  <a:schemeClr val="accent1">
                    <a:lumMod val="50000"/>
                  </a:schemeClr>
                </a:solidFill>
              </a:rPr>
              <a:t>er</a:t>
            </a:r>
            <a:r>
              <a:rPr lang="fr-CA" sz="900" b="1" i="1" dirty="0">
                <a:solidFill>
                  <a:schemeClr val="accent1">
                    <a:lumMod val="50000"/>
                  </a:schemeClr>
                </a:solidFill>
              </a:rPr>
              <a:t> avril et a duré jusqu’au 12 octobre</a:t>
            </a:r>
            <a:r>
              <a:rPr lang="en-US" sz="900" b="1" i="1" dirty="0">
                <a:solidFill>
                  <a:schemeClr val="accent1">
                    <a:lumMod val="50000"/>
                  </a:schemeClr>
                </a:solidFill>
              </a:rPr>
              <a:t>.</a:t>
            </a:r>
          </a:p>
        </p:txBody>
      </p:sp>
    </p:spTree>
    <p:extLst>
      <p:ext uri="{BB962C8B-B14F-4D97-AF65-F5344CB8AC3E}">
        <p14:creationId xmlns:p14="http://schemas.microsoft.com/office/powerpoint/2010/main" val="326216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FD503-1A5C-2D33-D004-45BE3B301441}"/>
              </a:ext>
            </a:extLst>
          </p:cNvPr>
          <p:cNvSpPr>
            <a:spLocks noGrp="1"/>
          </p:cNvSpPr>
          <p:nvPr>
            <p:ph type="title"/>
            <p:custDataLst>
              <p:tags r:id="rId1"/>
            </p:custDataLst>
          </p:nvPr>
        </p:nvSpPr>
        <p:spPr>
          <a:xfrm>
            <a:off x="381000" y="297873"/>
            <a:ext cx="7848600" cy="228600"/>
          </a:xfrm>
        </p:spPr>
        <p:txBody>
          <a:bodyPr/>
          <a:lstStyle/>
          <a:p>
            <a:r>
              <a:rPr lang="fr-CA" dirty="0">
                <a:solidFill>
                  <a:schemeClr val="accent1">
                    <a:lumMod val="50000"/>
                  </a:schemeClr>
                </a:solidFill>
              </a:rPr>
              <a:t>Saison de feux de forêt de 2023 : Leçons retenues</a:t>
            </a:r>
          </a:p>
        </p:txBody>
      </p:sp>
      <p:sp>
        <p:nvSpPr>
          <p:cNvPr id="3" name="Content Placeholder 2">
            <a:extLst>
              <a:ext uri="{FF2B5EF4-FFF2-40B4-BE49-F238E27FC236}">
                <a16:creationId xmlns:a16="http://schemas.microsoft.com/office/drawing/2014/main" id="{F9A5A968-8F40-5C21-7146-B24616FD11D0}"/>
              </a:ext>
            </a:extLst>
          </p:cNvPr>
          <p:cNvSpPr>
            <a:spLocks noGrp="1"/>
          </p:cNvSpPr>
          <p:nvPr>
            <p:ph idx="1"/>
            <p:custDataLst>
              <p:tags r:id="rId2"/>
            </p:custDataLst>
          </p:nvPr>
        </p:nvSpPr>
        <p:spPr>
          <a:xfrm>
            <a:off x="381000" y="886625"/>
            <a:ext cx="8471418" cy="2837884"/>
          </a:xfrm>
        </p:spPr>
        <p:txBody>
          <a:bodyPr/>
          <a:lstStyle/>
          <a:p>
            <a:pPr rtl="0">
              <a:buFont typeface="Arial" panose="020B0604020202020204" pitchFamily="34" charset="0"/>
              <a:buChar char="•"/>
            </a:pPr>
            <a:r>
              <a:rPr lang="fr-CA" sz="1200" dirty="0">
                <a:solidFill>
                  <a:schemeClr val="accent1">
                    <a:lumMod val="50000"/>
                  </a:schemeClr>
                </a:solidFill>
              </a:rPr>
              <a:t>La collaboration avec les partenaires fédéraux, provinciaux, territoriaux et autochtones est continue afin d’améliorer l’harmonisation.</a:t>
            </a:r>
          </a:p>
          <a:p>
            <a:pPr rtl="0">
              <a:buFont typeface="Arial" panose="020B0604020202020204" pitchFamily="34" charset="0"/>
              <a:buChar char="•"/>
            </a:pPr>
            <a:r>
              <a:rPr lang="fr-CA" sz="1200" dirty="0">
                <a:solidFill>
                  <a:schemeClr val="accent1">
                    <a:lumMod val="50000"/>
                  </a:schemeClr>
                </a:solidFill>
              </a:rPr>
              <a:t>En 2023, des paiements anticipés ont été instaurés pour renforcer la capacité des Premières Nations à gérer financièrement les urgences. La rétroaction à la suite de la saison de feux de forêt a souligné leur incidence positive, et SAC entend poursuivre cette pratique en 2024.</a:t>
            </a:r>
          </a:p>
          <a:p>
            <a:pPr rtl="0">
              <a:buFont typeface="Arial" panose="020B0604020202020204" pitchFamily="34" charset="0"/>
              <a:buChar char="•"/>
            </a:pPr>
            <a:r>
              <a:rPr lang="fr-CA" sz="1200" dirty="0">
                <a:solidFill>
                  <a:schemeClr val="accent1">
                    <a:lumMod val="50000"/>
                  </a:schemeClr>
                </a:solidFill>
              </a:rPr>
              <a:t>La capacité locale est essentielle pour soutenir la préparation dans les collectivités des Premières Nations. À compter du 1</a:t>
            </a:r>
            <a:r>
              <a:rPr lang="fr-CA" sz="1200" baseline="30000" dirty="0">
                <a:solidFill>
                  <a:schemeClr val="accent1">
                    <a:lumMod val="50000"/>
                  </a:schemeClr>
                </a:solidFill>
              </a:rPr>
              <a:t>er</a:t>
            </a:r>
            <a:r>
              <a:rPr lang="fr-CA" sz="1200" dirty="0">
                <a:solidFill>
                  <a:schemeClr val="accent1">
                    <a:lumMod val="50000"/>
                  </a:schemeClr>
                </a:solidFill>
              </a:rPr>
              <a:t> avril 2024, SAC financera un projet de validation de principe en Alberta, qui établira des postes en matière de gestion des urgences tous risques au sein de chacune des 48 collectivités; SAC continuera également de soutenir plus de 196 postes à temps plein et à temps partiel de coordonnateurs de gestion des urgences des Premières Nations à l’échelle du pays.</a:t>
            </a:r>
          </a:p>
          <a:p>
            <a:pPr rtl="0">
              <a:buFont typeface="Arial" panose="020B0604020202020204" pitchFamily="34" charset="0"/>
              <a:buChar char="•"/>
            </a:pPr>
            <a:r>
              <a:rPr lang="fr-CA" sz="1200" dirty="0">
                <a:solidFill>
                  <a:schemeClr val="accent1">
                    <a:lumMod val="50000"/>
                  </a:schemeClr>
                </a:solidFill>
              </a:rPr>
              <a:t>SAC a soutenu de nombreuses initiatives au cours de la dernière année dans les régions durement touchées par la saison de feux de forêt de 2023 en vue de la saison de feux de forêt de 2024, notamment : </a:t>
            </a:r>
          </a:p>
          <a:p>
            <a:pPr marL="742950" lvl="1" indent="-285750" rtl="0">
              <a:buFont typeface="Arial" panose="020B0604020202020204" pitchFamily="34" charset="0"/>
              <a:buChar char="•"/>
            </a:pPr>
            <a:r>
              <a:rPr lang="fr-CA" sz="1200" dirty="0">
                <a:solidFill>
                  <a:schemeClr val="accent1">
                    <a:lumMod val="50000"/>
                  </a:schemeClr>
                </a:solidFill>
              </a:rPr>
              <a:t>Plus de 2,7 millions de dollars ont été versés à la First Nations’ Emergency Services Society de la           Colombie-Britannique pour soutenir divers projets d’atténuation et de préparation en matière de feux de végétation dans la région;</a:t>
            </a:r>
          </a:p>
          <a:p>
            <a:pPr marL="742950" lvl="1" indent="-285750" rtl="0">
              <a:buFont typeface="Arial" panose="020B0604020202020204" pitchFamily="34" charset="0"/>
              <a:buChar char="•"/>
            </a:pPr>
            <a:r>
              <a:rPr lang="fr-CA" sz="1200" dirty="0">
                <a:solidFill>
                  <a:schemeClr val="accent1">
                    <a:lumMod val="50000"/>
                  </a:schemeClr>
                </a:solidFill>
              </a:rPr>
              <a:t>Plus de 1,5 million de dollars en fonds d’Intelli-feu pour soutenir des projets de gestion de la végétation dans des zones prioritaires au sein de collectivités des Premières Nations de l’Alberta.</a:t>
            </a:r>
          </a:p>
          <a:p>
            <a:pPr marL="0" indent="0">
              <a:buNone/>
            </a:pPr>
            <a:endParaRPr lang="en-US" dirty="0"/>
          </a:p>
        </p:txBody>
      </p:sp>
    </p:spTree>
    <p:extLst>
      <p:ext uri="{BB962C8B-B14F-4D97-AF65-F5344CB8AC3E}">
        <p14:creationId xmlns:p14="http://schemas.microsoft.com/office/powerpoint/2010/main" val="140956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C609651-9187-A8A6-336E-F1066CA9A9E2}"/>
              </a:ext>
            </a:extLst>
          </p:cNvPr>
          <p:cNvSpPr txBox="1">
            <a:spLocks/>
          </p:cNvSpPr>
          <p:nvPr>
            <p:custDataLst>
              <p:tags r:id="rId1"/>
            </p:custDataLst>
          </p:nvPr>
        </p:nvSpPr>
        <p:spPr bwMode="auto">
          <a:xfrm>
            <a:off x="381001" y="367433"/>
            <a:ext cx="8633290" cy="303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pPr defTabSz="914333">
              <a:lnSpc>
                <a:spcPts val="1800"/>
              </a:lnSpc>
              <a:defRPr/>
            </a:pPr>
            <a:r>
              <a:rPr lang="fr-CA" sz="1700" dirty="0">
                <a:solidFill>
                  <a:srgbClr val="94B6D2">
                    <a:lumMod val="50000"/>
                  </a:srgbClr>
                </a:solidFill>
                <a:latin typeface="Arial" panose="020B0604020202020204"/>
              </a:rPr>
              <a:t>Programme d’aide à la gestion des urgences : Dépenses par exercice</a:t>
            </a:r>
          </a:p>
        </p:txBody>
      </p:sp>
      <p:grpSp>
        <p:nvGrpSpPr>
          <p:cNvPr id="12" name="Group 11">
            <a:extLst>
              <a:ext uri="{FF2B5EF4-FFF2-40B4-BE49-F238E27FC236}">
                <a16:creationId xmlns:a16="http://schemas.microsoft.com/office/drawing/2014/main" id="{A85E727D-1B69-FF1B-824E-FBBA1C5084F5}"/>
              </a:ext>
            </a:extLst>
          </p:cNvPr>
          <p:cNvGrpSpPr/>
          <p:nvPr>
            <p:custDataLst>
              <p:tags r:id="rId2"/>
            </p:custDataLst>
          </p:nvPr>
        </p:nvGrpSpPr>
        <p:grpSpPr>
          <a:xfrm>
            <a:off x="345190" y="1409215"/>
            <a:ext cx="1468316" cy="1460712"/>
            <a:chOff x="15008416" y="3063096"/>
            <a:chExt cx="3450841" cy="2982909"/>
          </a:xfrm>
        </p:grpSpPr>
        <p:sp>
          <p:nvSpPr>
            <p:cNvPr id="13" name="TextBox 12">
              <a:extLst>
                <a:ext uri="{FF2B5EF4-FFF2-40B4-BE49-F238E27FC236}">
                  <a16:creationId xmlns:a16="http://schemas.microsoft.com/office/drawing/2014/main" id="{25AA2572-ACF4-4DC8-4BE9-655F75D0AE15}"/>
                </a:ext>
              </a:extLst>
            </p:cNvPr>
            <p:cNvSpPr txBox="1"/>
            <p:nvPr/>
          </p:nvSpPr>
          <p:spPr>
            <a:xfrm>
              <a:off x="15008416" y="3063096"/>
              <a:ext cx="3450841" cy="1225590"/>
            </a:xfrm>
            <a:prstGeom prst="rect">
              <a:avLst/>
            </a:prstGeom>
            <a:noFill/>
          </p:spPr>
          <p:txBody>
            <a:bodyPr wrap="square" lIns="0" rIns="0" rtlCol="0" anchor="b">
              <a:spAutoFit/>
            </a:bodyPr>
            <a:lstStyle/>
            <a:p>
              <a:pPr defTabSz="914333" fontAlgn="auto">
                <a:lnSpc>
                  <a:spcPct val="100000"/>
                </a:lnSpc>
                <a:spcBef>
                  <a:spcPts val="0"/>
                </a:spcBef>
                <a:spcAft>
                  <a:spcPts val="0"/>
                </a:spcAft>
                <a:defRPr/>
              </a:pPr>
              <a:r>
                <a:rPr lang="fr-CA" sz="1100" b="1" noProof="1">
                  <a:solidFill>
                    <a:srgbClr val="D8B25C"/>
                  </a:solidFill>
                  <a:latin typeface="Arial" panose="020B0604020202020204"/>
                </a:rPr>
                <a:t>ATTÉNUATION ET PRÉPARATION NON STRUCTURELLES</a:t>
              </a:r>
            </a:p>
          </p:txBody>
        </p:sp>
        <p:sp>
          <p:nvSpPr>
            <p:cNvPr id="14" name="TextBox 13">
              <a:extLst>
                <a:ext uri="{FF2B5EF4-FFF2-40B4-BE49-F238E27FC236}">
                  <a16:creationId xmlns:a16="http://schemas.microsoft.com/office/drawing/2014/main" id="{829F3391-6F78-147D-7665-0AA2824178FC}"/>
                </a:ext>
              </a:extLst>
            </p:cNvPr>
            <p:cNvSpPr txBox="1"/>
            <p:nvPr/>
          </p:nvSpPr>
          <p:spPr>
            <a:xfrm>
              <a:off x="15008416" y="4286183"/>
              <a:ext cx="3410866" cy="1759822"/>
            </a:xfrm>
            <a:prstGeom prst="rect">
              <a:avLst/>
            </a:prstGeom>
            <a:noFill/>
          </p:spPr>
          <p:txBody>
            <a:bodyPr wrap="square" lIns="0" rIns="0" rtlCol="0" anchor="t">
              <a:spAutoFit/>
            </a:bodyPr>
            <a:lstStyle/>
            <a:p>
              <a:pPr defTabSz="914333" fontAlgn="auto">
                <a:lnSpc>
                  <a:spcPct val="100000"/>
                </a:lnSpc>
                <a:spcBef>
                  <a:spcPts val="0"/>
                </a:spcBef>
                <a:spcAft>
                  <a:spcPts val="0"/>
                </a:spcAft>
                <a:defRPr/>
              </a:pPr>
              <a:r>
                <a:rPr lang="fr-CA" sz="800" dirty="0">
                  <a:solidFill>
                    <a:srgbClr val="94B6D2">
                      <a:lumMod val="50000"/>
                    </a:srgbClr>
                  </a:solidFill>
                  <a:latin typeface="Arial" panose="020B0604020202020204"/>
                </a:rPr>
                <a:t>Mesures de préparation visant à permettre une intervention et un rétablissement efficaces en cas d’urgence et à réduire au minimum les répercussions d’une situation d’urgence</a:t>
              </a:r>
              <a:endParaRPr lang="fr-CA" sz="1000" dirty="0">
                <a:solidFill>
                  <a:srgbClr val="94B6D2">
                    <a:lumMod val="50000"/>
                  </a:srgbClr>
                </a:solidFill>
                <a:latin typeface="Arial" panose="020B0604020202020204"/>
              </a:endParaRPr>
            </a:p>
          </p:txBody>
        </p:sp>
      </p:grpSp>
      <p:sp>
        <p:nvSpPr>
          <p:cNvPr id="15" name="TextBox 14">
            <a:extLst>
              <a:ext uri="{FF2B5EF4-FFF2-40B4-BE49-F238E27FC236}">
                <a16:creationId xmlns:a16="http://schemas.microsoft.com/office/drawing/2014/main" id="{41A4B0DC-40C0-1404-C7A4-6EC4AF1A7EBE}"/>
              </a:ext>
            </a:extLst>
          </p:cNvPr>
          <p:cNvSpPr txBox="1"/>
          <p:nvPr>
            <p:custDataLst>
              <p:tags r:id="rId3"/>
            </p:custDataLst>
          </p:nvPr>
        </p:nvSpPr>
        <p:spPr>
          <a:xfrm>
            <a:off x="320388" y="2813953"/>
            <a:ext cx="1347487" cy="769441"/>
          </a:xfrm>
          <a:prstGeom prst="rect">
            <a:avLst/>
          </a:prstGeom>
          <a:noFill/>
        </p:spPr>
        <p:txBody>
          <a:bodyPr wrap="square" lIns="0" rIns="0" rtlCol="0" anchor="b">
            <a:spAutoFit/>
          </a:bodyPr>
          <a:lstStyle/>
          <a:p>
            <a:pPr defTabSz="914333" fontAlgn="auto">
              <a:lnSpc>
                <a:spcPct val="100000"/>
              </a:lnSpc>
              <a:spcBef>
                <a:spcPts val="0"/>
              </a:spcBef>
              <a:spcAft>
                <a:spcPts val="0"/>
              </a:spcAft>
              <a:defRPr/>
            </a:pPr>
            <a:r>
              <a:rPr lang="fr-CA" sz="1100" b="1" noProof="1">
                <a:solidFill>
                  <a:srgbClr val="DD8047"/>
                </a:solidFill>
                <a:latin typeface="Arial" panose="020B0604020202020204"/>
              </a:rPr>
              <a:t>INTELLI-FEU ET LUTTE CONTRE LES INCENDIES DE FORÊT</a:t>
            </a:r>
          </a:p>
        </p:txBody>
      </p:sp>
      <p:sp>
        <p:nvSpPr>
          <p:cNvPr id="16" name="TextBox 15">
            <a:extLst>
              <a:ext uri="{FF2B5EF4-FFF2-40B4-BE49-F238E27FC236}">
                <a16:creationId xmlns:a16="http://schemas.microsoft.com/office/drawing/2014/main" id="{24EE8433-0BE6-A975-501D-37347568CDCD}"/>
              </a:ext>
            </a:extLst>
          </p:cNvPr>
          <p:cNvSpPr txBox="1"/>
          <p:nvPr>
            <p:custDataLst>
              <p:tags r:id="rId4"/>
            </p:custDataLst>
          </p:nvPr>
        </p:nvSpPr>
        <p:spPr>
          <a:xfrm>
            <a:off x="312844" y="3482291"/>
            <a:ext cx="1500228" cy="707886"/>
          </a:xfrm>
          <a:prstGeom prst="rect">
            <a:avLst/>
          </a:prstGeom>
          <a:noFill/>
        </p:spPr>
        <p:txBody>
          <a:bodyPr wrap="square" lIns="0" rIns="0" rtlCol="0" anchor="t">
            <a:spAutoFit/>
          </a:bodyPr>
          <a:lstStyle/>
          <a:p>
            <a:pPr defTabSz="914333" fontAlgn="auto">
              <a:lnSpc>
                <a:spcPct val="100000"/>
              </a:lnSpc>
              <a:spcBef>
                <a:spcPts val="0"/>
              </a:spcBef>
              <a:spcAft>
                <a:spcPts val="0"/>
              </a:spcAft>
              <a:defRPr/>
            </a:pPr>
            <a:r>
              <a:rPr lang="fr-CA" sz="800" dirty="0">
                <a:solidFill>
                  <a:srgbClr val="94B6D2">
                    <a:lumMod val="50000"/>
                  </a:srgbClr>
                </a:solidFill>
                <a:latin typeface="Arial" panose="020B0604020202020204"/>
              </a:rPr>
              <a:t>Activités visant spécifiquement à atténuer les feux de végétation et à aider à la préparation à la lutte contre les incendies de forêt</a:t>
            </a:r>
          </a:p>
        </p:txBody>
      </p:sp>
      <p:pic>
        <p:nvPicPr>
          <p:cNvPr id="17" name="Picture 16">
            <a:extLst>
              <a:ext uri="{FF2B5EF4-FFF2-40B4-BE49-F238E27FC236}">
                <a16:creationId xmlns:a16="http://schemas.microsoft.com/office/drawing/2014/main" id="{4B671662-A5E9-A7F8-3160-20CA6F67858D}"/>
              </a:ext>
            </a:extLst>
          </p:cNvPr>
          <p:cNvPicPr>
            <a:picLocks noChangeAspect="1"/>
          </p:cNvPicPr>
          <p:nvPr>
            <p:custDataLst>
              <p:tags r:id="rId5"/>
            </p:custDataLst>
          </p:nvPr>
        </p:nvPicPr>
        <p:blipFill>
          <a:blip r:embed="rId15" cstate="print">
            <a:duotone>
              <a:srgbClr val="D8B25C">
                <a:shade val="45000"/>
                <a:satMod val="135000"/>
              </a:srgbClr>
              <a:prstClr val="white"/>
            </a:duotone>
            <a:extLst>
              <a:ext uri="{28A0092B-C50C-407E-A947-70E740481C1C}">
                <a14:useLocalDpi xmlns:a14="http://schemas.microsoft.com/office/drawing/2010/main" val="0"/>
              </a:ext>
            </a:extLst>
          </a:blip>
          <a:stretch>
            <a:fillRect/>
          </a:stretch>
        </p:blipFill>
        <p:spPr>
          <a:xfrm>
            <a:off x="0" y="1386426"/>
            <a:ext cx="289014" cy="289014"/>
          </a:xfrm>
          <a:prstGeom prst="rect">
            <a:avLst/>
          </a:prstGeom>
        </p:spPr>
      </p:pic>
      <p:sp>
        <p:nvSpPr>
          <p:cNvPr id="20" name="Rectangle 19">
            <a:extLst>
              <a:ext uri="{FF2B5EF4-FFF2-40B4-BE49-F238E27FC236}">
                <a16:creationId xmlns:a16="http://schemas.microsoft.com/office/drawing/2014/main" id="{7618973F-1BAD-98B4-3340-0935E49385FB}"/>
              </a:ext>
            </a:extLst>
          </p:cNvPr>
          <p:cNvSpPr/>
          <p:nvPr>
            <p:custDataLst>
              <p:tags r:id="rId6"/>
            </p:custDataLst>
          </p:nvPr>
        </p:nvSpPr>
        <p:spPr>
          <a:xfrm>
            <a:off x="265977" y="671243"/>
            <a:ext cx="8748314" cy="769441"/>
          </a:xfrm>
          <a:prstGeom prst="rect">
            <a:avLst/>
          </a:prstGeom>
        </p:spPr>
        <p:txBody>
          <a:bodyPr wrap="square">
            <a:spAutoFit/>
          </a:bodyPr>
          <a:lstStyle/>
          <a:p>
            <a:pPr defTabSz="685783" fontAlgn="auto">
              <a:lnSpc>
                <a:spcPct val="100000"/>
              </a:lnSpc>
              <a:spcBef>
                <a:spcPts val="0"/>
              </a:spcBef>
              <a:spcAft>
                <a:spcPts val="0"/>
              </a:spcAft>
              <a:defRPr/>
            </a:pPr>
            <a:r>
              <a:rPr lang="fr-CA" sz="1100" dirty="0">
                <a:solidFill>
                  <a:srgbClr val="355D7E"/>
                </a:solidFill>
                <a:latin typeface="Arial" panose="020B0604020202020204"/>
              </a:rPr>
              <a:t>Le financement de l’intervention et du rétablissement en matière de gestion des urgences augmente alors que les urgences climatiques touchent de plus en plus les Premières Nations. Pour l’année financière 2023-2024, le Programme d’aide à la gestion des urgences a, jusqu’à présent, </a:t>
            </a:r>
            <a:r>
              <a:rPr lang="en-US" sz="1100" dirty="0">
                <a:solidFill>
                  <a:srgbClr val="355D7E"/>
                </a:solidFill>
                <a:latin typeface="Arial" panose="020B0604020202020204"/>
              </a:rPr>
              <a:t> </a:t>
            </a:r>
            <a:r>
              <a:rPr lang="fr-FR" sz="1100" dirty="0">
                <a:solidFill>
                  <a:srgbClr val="355D7E"/>
                </a:solidFill>
                <a:latin typeface="Arial" panose="020B0604020202020204"/>
              </a:rPr>
              <a:t>alloué 375 millions de dollars aux mesures d’intervention et de rétablissement, dont 260 millions de dollars reçus dans l’Énoncé économique de l’automne 2023. </a:t>
            </a:r>
            <a:endParaRPr lang="en-US" sz="1100" dirty="0">
              <a:solidFill>
                <a:srgbClr val="355D7E"/>
              </a:solidFill>
              <a:latin typeface="Arial" panose="020B0604020202020204"/>
            </a:endParaRPr>
          </a:p>
        </p:txBody>
      </p:sp>
      <p:pic>
        <p:nvPicPr>
          <p:cNvPr id="21" name="Picture 2" descr="Image result for fire icon">
            <a:extLst>
              <a:ext uri="{FF2B5EF4-FFF2-40B4-BE49-F238E27FC236}">
                <a16:creationId xmlns:a16="http://schemas.microsoft.com/office/drawing/2014/main" id="{1B393F23-2340-0129-C39B-68C9C86A0DFD}"/>
              </a:ext>
            </a:extLst>
          </p:cNvPr>
          <p:cNvPicPr>
            <a:picLocks noChangeAspect="1" noChangeArrowheads="1"/>
          </p:cNvPicPr>
          <p:nvPr>
            <p:custDataLst>
              <p:tags r:id="rId7"/>
            </p:custDataLst>
          </p:nvPr>
        </p:nvPicPr>
        <p:blipFill>
          <a:blip r:embed="rId16" cstate="print">
            <a:duotone>
              <a:srgbClr val="DD8047">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1947" y="2927370"/>
            <a:ext cx="244029" cy="2890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a:extLst>
              <a:ext uri="{FF2B5EF4-FFF2-40B4-BE49-F238E27FC236}">
                <a16:creationId xmlns:a16="http://schemas.microsoft.com/office/drawing/2014/main" id="{0573952F-5F98-E1A8-24FC-4F95807955F1}"/>
              </a:ext>
            </a:extLst>
          </p:cNvPr>
          <p:cNvGraphicFramePr>
            <a:graphicFrameLocks/>
          </p:cNvGraphicFramePr>
          <p:nvPr>
            <p:custDataLst>
              <p:tags r:id="rId8"/>
            </p:custDataLst>
            <p:extLst>
              <p:ext uri="{D42A27DB-BD31-4B8C-83A1-F6EECF244321}">
                <p14:modId xmlns:p14="http://schemas.microsoft.com/office/powerpoint/2010/main" val="3431558426"/>
              </p:ext>
            </p:extLst>
          </p:nvPr>
        </p:nvGraphicFramePr>
        <p:xfrm>
          <a:off x="1842321" y="1376464"/>
          <a:ext cx="5849330" cy="3478481"/>
        </p:xfrm>
        <a:graphic>
          <a:graphicData uri="http://schemas.openxmlformats.org/drawingml/2006/chart">
            <c:chart xmlns:c="http://schemas.openxmlformats.org/drawingml/2006/chart" xmlns:r="http://schemas.openxmlformats.org/officeDocument/2006/relationships" r:id="rId17"/>
          </a:graphicData>
        </a:graphic>
      </p:graphicFrame>
      <p:grpSp>
        <p:nvGrpSpPr>
          <p:cNvPr id="2" name="Group 1">
            <a:extLst>
              <a:ext uri="{FF2B5EF4-FFF2-40B4-BE49-F238E27FC236}">
                <a16:creationId xmlns:a16="http://schemas.microsoft.com/office/drawing/2014/main" id="{AABDF300-802E-086B-587A-5D2F4BD2F438}"/>
              </a:ext>
            </a:extLst>
          </p:cNvPr>
          <p:cNvGrpSpPr/>
          <p:nvPr>
            <p:custDataLst>
              <p:tags r:id="rId9"/>
            </p:custDataLst>
          </p:nvPr>
        </p:nvGrpSpPr>
        <p:grpSpPr>
          <a:xfrm>
            <a:off x="7918906" y="1510012"/>
            <a:ext cx="1247080" cy="974701"/>
            <a:chOff x="-3605444" y="3952319"/>
            <a:chExt cx="2926080" cy="1771515"/>
          </a:xfrm>
        </p:grpSpPr>
        <p:sp>
          <p:nvSpPr>
            <p:cNvPr id="3" name="TextBox 2">
              <a:extLst>
                <a:ext uri="{FF2B5EF4-FFF2-40B4-BE49-F238E27FC236}">
                  <a16:creationId xmlns:a16="http://schemas.microsoft.com/office/drawing/2014/main" id="{A8583FD5-FF4F-F5A6-25F7-7B3D98FD316E}"/>
                </a:ext>
              </a:extLst>
            </p:cNvPr>
            <p:cNvSpPr txBox="1"/>
            <p:nvPr/>
          </p:nvSpPr>
          <p:spPr>
            <a:xfrm>
              <a:off x="-3605444" y="3952319"/>
              <a:ext cx="2926080" cy="503444"/>
            </a:xfrm>
            <a:prstGeom prst="rect">
              <a:avLst/>
            </a:prstGeom>
            <a:noFill/>
          </p:spPr>
          <p:txBody>
            <a:bodyPr wrap="square" lIns="0" rIns="0" rtlCol="0" anchor="b">
              <a:spAutoFit/>
            </a:bodyPr>
            <a:lstStyle/>
            <a:p>
              <a:pPr defTabSz="914333" fontAlgn="auto">
                <a:lnSpc>
                  <a:spcPct val="100000"/>
                </a:lnSpc>
                <a:spcBef>
                  <a:spcPts val="0"/>
                </a:spcBef>
                <a:spcAft>
                  <a:spcPts val="0"/>
                </a:spcAft>
                <a:defRPr/>
              </a:pPr>
              <a:r>
                <a:rPr lang="en-US" sz="1200" b="1" noProof="1">
                  <a:solidFill>
                    <a:srgbClr val="94B6D2"/>
                  </a:solidFill>
                  <a:latin typeface="Arial" panose="020B0604020202020204"/>
                </a:rPr>
                <a:t>I</a:t>
              </a:r>
              <a:r>
                <a:rPr lang="fr-CA" sz="1100" b="1" noProof="1">
                  <a:solidFill>
                    <a:srgbClr val="94B6D2"/>
                  </a:solidFill>
                  <a:latin typeface="Arial" panose="020B0604020202020204"/>
                </a:rPr>
                <a:t>NTERVENTION</a:t>
              </a:r>
              <a:endParaRPr lang="fr-CA" sz="1200" b="1" noProof="1">
                <a:solidFill>
                  <a:srgbClr val="94B6D2"/>
                </a:solidFill>
                <a:latin typeface="Arial" panose="020B0604020202020204"/>
              </a:endParaRPr>
            </a:p>
          </p:txBody>
        </p:sp>
        <p:sp>
          <p:nvSpPr>
            <p:cNvPr id="22" name="TextBox 21">
              <a:extLst>
                <a:ext uri="{FF2B5EF4-FFF2-40B4-BE49-F238E27FC236}">
                  <a16:creationId xmlns:a16="http://schemas.microsoft.com/office/drawing/2014/main" id="{CBE30007-5811-574C-4B0A-06F80262B168}"/>
                </a:ext>
              </a:extLst>
            </p:cNvPr>
            <p:cNvSpPr txBox="1"/>
            <p:nvPr/>
          </p:nvSpPr>
          <p:spPr>
            <a:xfrm>
              <a:off x="-3605444" y="4437254"/>
              <a:ext cx="2926075" cy="1286580"/>
            </a:xfrm>
            <a:prstGeom prst="rect">
              <a:avLst/>
            </a:prstGeom>
            <a:noFill/>
          </p:spPr>
          <p:txBody>
            <a:bodyPr wrap="square" lIns="0" rIns="0" rtlCol="0" anchor="t">
              <a:spAutoFit/>
            </a:bodyPr>
            <a:lstStyle/>
            <a:p>
              <a:pPr defTabSz="914333" fontAlgn="auto">
                <a:lnSpc>
                  <a:spcPct val="100000"/>
                </a:lnSpc>
                <a:spcBef>
                  <a:spcPts val="0"/>
                </a:spcBef>
                <a:spcAft>
                  <a:spcPts val="0"/>
                </a:spcAft>
                <a:defRPr/>
              </a:pPr>
              <a:r>
                <a:rPr lang="fr-CA" sz="800" dirty="0">
                  <a:solidFill>
                    <a:srgbClr val="94B6D2">
                      <a:lumMod val="50000"/>
                    </a:srgbClr>
                  </a:solidFill>
                  <a:latin typeface="Arial" panose="020B0604020202020204"/>
                </a:rPr>
                <a:t>Activités conçues pour remédier aux effets à court terme d’une situation d’urgence et à réduire les pertes et les souffrances</a:t>
              </a:r>
            </a:p>
          </p:txBody>
        </p:sp>
      </p:grpSp>
      <p:pic>
        <p:nvPicPr>
          <p:cNvPr id="24" name="Picture 23">
            <a:extLst>
              <a:ext uri="{FF2B5EF4-FFF2-40B4-BE49-F238E27FC236}">
                <a16:creationId xmlns:a16="http://schemas.microsoft.com/office/drawing/2014/main" id="{7C23DDAF-B90C-DDF8-0B59-AFA201B49DA5}"/>
              </a:ext>
            </a:extLst>
          </p:cNvPr>
          <p:cNvPicPr>
            <a:picLocks noChangeAspect="1"/>
          </p:cNvPicPr>
          <p:nvPr>
            <p:custDataLst>
              <p:tags r:id="rId10"/>
            </p:custDataLst>
          </p:nvPr>
        </p:nvPicPr>
        <p:blipFill>
          <a:blip r:embed="rId18" cstate="print">
            <a:duotone>
              <a:srgbClr val="94B6D2">
                <a:shade val="45000"/>
                <a:satMod val="135000"/>
              </a:srgbClr>
              <a:prstClr val="white"/>
            </a:duotone>
            <a:extLst>
              <a:ext uri="{28A0092B-C50C-407E-A947-70E740481C1C}">
                <a14:useLocalDpi xmlns:a14="http://schemas.microsoft.com/office/drawing/2010/main" val="0"/>
              </a:ext>
            </a:extLst>
          </a:blip>
          <a:stretch>
            <a:fillRect/>
          </a:stretch>
        </p:blipFill>
        <p:spPr>
          <a:xfrm>
            <a:off x="7553981" y="1503789"/>
            <a:ext cx="364922" cy="364922"/>
          </a:xfrm>
          <a:prstGeom prst="rect">
            <a:avLst/>
          </a:prstGeom>
        </p:spPr>
      </p:pic>
      <p:grpSp>
        <p:nvGrpSpPr>
          <p:cNvPr id="26" name="Group 25">
            <a:extLst>
              <a:ext uri="{FF2B5EF4-FFF2-40B4-BE49-F238E27FC236}">
                <a16:creationId xmlns:a16="http://schemas.microsoft.com/office/drawing/2014/main" id="{83A1BCC7-0F15-D5A0-B523-A5CF76E1F656}"/>
              </a:ext>
            </a:extLst>
          </p:cNvPr>
          <p:cNvGrpSpPr/>
          <p:nvPr>
            <p:custDataLst>
              <p:tags r:id="rId11"/>
            </p:custDataLst>
          </p:nvPr>
        </p:nvGrpSpPr>
        <p:grpSpPr>
          <a:xfrm>
            <a:off x="7918903" y="2869484"/>
            <a:ext cx="1193143" cy="1107995"/>
            <a:chOff x="17602088" y="4629996"/>
            <a:chExt cx="2499236" cy="1925977"/>
          </a:xfrm>
        </p:grpSpPr>
        <p:sp>
          <p:nvSpPr>
            <p:cNvPr id="27" name="TextBox 26">
              <a:extLst>
                <a:ext uri="{FF2B5EF4-FFF2-40B4-BE49-F238E27FC236}">
                  <a16:creationId xmlns:a16="http://schemas.microsoft.com/office/drawing/2014/main" id="{A95EE615-C468-F997-125F-3A1D1F659EA2}"/>
                </a:ext>
              </a:extLst>
            </p:cNvPr>
            <p:cNvSpPr txBox="1"/>
            <p:nvPr/>
          </p:nvSpPr>
          <p:spPr>
            <a:xfrm>
              <a:off x="17602092" y="4629996"/>
              <a:ext cx="2499232" cy="427995"/>
            </a:xfrm>
            <a:prstGeom prst="rect">
              <a:avLst/>
            </a:prstGeom>
            <a:noFill/>
          </p:spPr>
          <p:txBody>
            <a:bodyPr wrap="square" lIns="0" rIns="0" rtlCol="0" anchor="b">
              <a:spAutoFit/>
            </a:bodyPr>
            <a:lstStyle/>
            <a:p>
              <a:pPr defTabSz="914333" fontAlgn="auto">
                <a:lnSpc>
                  <a:spcPct val="100000"/>
                </a:lnSpc>
                <a:spcBef>
                  <a:spcPts val="0"/>
                </a:spcBef>
                <a:spcAft>
                  <a:spcPts val="0"/>
                </a:spcAft>
                <a:defRPr/>
              </a:pPr>
              <a:r>
                <a:rPr lang="fr-CA" sz="1000" b="1" noProof="1">
                  <a:solidFill>
                    <a:srgbClr val="A5AB81"/>
                  </a:solidFill>
                  <a:latin typeface="Arial" panose="020B0604020202020204"/>
                </a:rPr>
                <a:t>RÉTABLISSEMENT</a:t>
              </a:r>
            </a:p>
          </p:txBody>
        </p:sp>
        <p:sp>
          <p:nvSpPr>
            <p:cNvPr id="28" name="TextBox 27">
              <a:extLst>
                <a:ext uri="{FF2B5EF4-FFF2-40B4-BE49-F238E27FC236}">
                  <a16:creationId xmlns:a16="http://schemas.microsoft.com/office/drawing/2014/main" id="{E66C2F50-80FD-7D0F-6004-E419D5FE4B36}"/>
                </a:ext>
              </a:extLst>
            </p:cNvPr>
            <p:cNvSpPr txBox="1"/>
            <p:nvPr/>
          </p:nvSpPr>
          <p:spPr>
            <a:xfrm>
              <a:off x="17602088" y="5111489"/>
              <a:ext cx="2499232" cy="1444484"/>
            </a:xfrm>
            <a:prstGeom prst="rect">
              <a:avLst/>
            </a:prstGeom>
            <a:noFill/>
          </p:spPr>
          <p:txBody>
            <a:bodyPr wrap="square" lIns="0" rIns="0" rtlCol="0" anchor="t">
              <a:spAutoFit/>
            </a:bodyPr>
            <a:lstStyle/>
            <a:p>
              <a:pPr defTabSz="914333" fontAlgn="auto">
                <a:lnSpc>
                  <a:spcPct val="100000"/>
                </a:lnSpc>
                <a:spcBef>
                  <a:spcPts val="0"/>
                </a:spcBef>
                <a:spcAft>
                  <a:spcPts val="0"/>
                </a:spcAft>
                <a:defRPr/>
              </a:pPr>
              <a:r>
                <a:rPr lang="fr-CA" sz="800" dirty="0">
                  <a:solidFill>
                    <a:srgbClr val="94B6D2">
                      <a:lumMod val="50000"/>
                    </a:srgbClr>
                  </a:solidFill>
                  <a:latin typeface="Arial" panose="020B0604020202020204"/>
                </a:rPr>
                <a:t>Activités visant à rétablir les activités physiques, sociales et économiques aux niveaux antérieurs à l’événement, ou à un meilleur niveau</a:t>
              </a:r>
            </a:p>
          </p:txBody>
        </p:sp>
      </p:grpSp>
      <p:pic>
        <p:nvPicPr>
          <p:cNvPr id="29" name="Picture 28">
            <a:extLst>
              <a:ext uri="{FF2B5EF4-FFF2-40B4-BE49-F238E27FC236}">
                <a16:creationId xmlns:a16="http://schemas.microsoft.com/office/drawing/2014/main" id="{C831B6A2-863D-92A8-7710-BF18FB4C4FBF}"/>
              </a:ext>
            </a:extLst>
          </p:cNvPr>
          <p:cNvPicPr>
            <a:picLocks noChangeAspect="1"/>
          </p:cNvPicPr>
          <p:nvPr>
            <p:custDataLst>
              <p:tags r:id="rId12"/>
            </p:custDataLst>
          </p:nvPr>
        </p:nvPicPr>
        <p:blipFill>
          <a:blip r:embed="rId19" cstate="print">
            <a:duotone>
              <a:srgbClr val="A5AB81">
                <a:shade val="45000"/>
                <a:satMod val="135000"/>
              </a:srgbClr>
              <a:prstClr val="white"/>
            </a:duotone>
            <a:extLst>
              <a:ext uri="{28A0092B-C50C-407E-A947-70E740481C1C}">
                <a14:useLocalDpi xmlns:a14="http://schemas.microsoft.com/office/drawing/2010/main" val="0"/>
              </a:ext>
            </a:extLst>
          </a:blip>
          <a:stretch>
            <a:fillRect/>
          </a:stretch>
        </p:blipFill>
        <p:spPr>
          <a:xfrm>
            <a:off x="7553980" y="2899922"/>
            <a:ext cx="316461" cy="316461"/>
          </a:xfrm>
          <a:prstGeom prst="rect">
            <a:avLst/>
          </a:prstGeom>
        </p:spPr>
      </p:pic>
    </p:spTree>
    <p:extLst>
      <p:ext uri="{BB962C8B-B14F-4D97-AF65-F5344CB8AC3E}">
        <p14:creationId xmlns:p14="http://schemas.microsoft.com/office/powerpoint/2010/main" val="181398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AD091-4245-ECF7-A443-9DB05AB6BDDE}"/>
              </a:ext>
            </a:extLst>
          </p:cNvPr>
          <p:cNvSpPr>
            <a:spLocks noGrp="1"/>
          </p:cNvSpPr>
          <p:nvPr>
            <p:ph type="title"/>
            <p:custDataLst>
              <p:tags r:id="rId1"/>
            </p:custDataLst>
          </p:nvPr>
        </p:nvSpPr>
        <p:spPr>
          <a:xfrm>
            <a:off x="368298" y="170855"/>
            <a:ext cx="7848600" cy="228600"/>
          </a:xfrm>
        </p:spPr>
        <p:txBody>
          <a:bodyPr/>
          <a:lstStyle/>
          <a:p>
            <a:pPr>
              <a:defRPr/>
            </a:pPr>
            <a:r>
              <a:rPr lang="fr-CA" dirty="0">
                <a:solidFill>
                  <a:schemeClr val="accent1">
                    <a:lumMod val="50000"/>
                  </a:schemeClr>
                </a:solidFill>
              </a:rPr>
              <a:t>Recommandations de la vérificatrice générale</a:t>
            </a:r>
          </a:p>
        </p:txBody>
      </p:sp>
      <p:sp>
        <p:nvSpPr>
          <p:cNvPr id="3" name="Content Placeholder 2">
            <a:extLst>
              <a:ext uri="{FF2B5EF4-FFF2-40B4-BE49-F238E27FC236}">
                <a16:creationId xmlns:a16="http://schemas.microsoft.com/office/drawing/2014/main" id="{A9A2B18F-E08C-E550-FF2B-97075F1156C1}"/>
              </a:ext>
            </a:extLst>
          </p:cNvPr>
          <p:cNvSpPr>
            <a:spLocks noGrp="1"/>
          </p:cNvSpPr>
          <p:nvPr>
            <p:ph idx="4294967295"/>
            <p:custDataLst>
              <p:tags r:id="rId2"/>
            </p:custDataLst>
          </p:nvPr>
        </p:nvSpPr>
        <p:spPr>
          <a:xfrm>
            <a:off x="177034" y="604838"/>
            <a:ext cx="7861697" cy="3648075"/>
          </a:xfrm>
        </p:spPr>
        <p:txBody>
          <a:bodyPr/>
          <a:lstStyle/>
          <a:p>
            <a:pPr>
              <a:defRPr/>
            </a:pPr>
            <a:r>
              <a:rPr lang="fr-CA" sz="1200" dirty="0">
                <a:solidFill>
                  <a:schemeClr val="accent1">
                    <a:lumMod val="50000"/>
                  </a:schemeClr>
                </a:solidFill>
              </a:rPr>
              <a:t>Le rapport du Bureau du vérificateur général du Canada (BVG), publié en novembre 2022 et axé sur la gestion des urgences dans les réserves, comportait sept recommandations.</a:t>
            </a:r>
          </a:p>
          <a:p>
            <a:pPr>
              <a:defRPr/>
            </a:pPr>
            <a:r>
              <a:rPr lang="fr-CA" sz="1200" dirty="0">
                <a:solidFill>
                  <a:schemeClr val="accent1">
                    <a:lumMod val="50000"/>
                  </a:schemeClr>
                </a:solidFill>
              </a:rPr>
              <a:t>En réponse au rapport, SAC a créé un document de réponse et un plan d’action de la direction, qui expose l’approche prévue par le Ministère pour répondre à chacune des recommandations contenues dans le rapport </a:t>
            </a:r>
            <a:r>
              <a:rPr lang="en-US" sz="1200" dirty="0">
                <a:solidFill>
                  <a:schemeClr val="accent1">
                    <a:lumMod val="50000"/>
                  </a:schemeClr>
                </a:solidFill>
              </a:rPr>
              <a:t>:</a:t>
            </a:r>
          </a:p>
        </p:txBody>
      </p:sp>
      <p:graphicFrame>
        <p:nvGraphicFramePr>
          <p:cNvPr id="4" name="Diagram 3">
            <a:extLst>
              <a:ext uri="{FF2B5EF4-FFF2-40B4-BE49-F238E27FC236}">
                <a16:creationId xmlns:a16="http://schemas.microsoft.com/office/drawing/2014/main" id="{211DC8A6-14A4-04A0-5B27-8201F265160E}"/>
              </a:ext>
            </a:extLst>
          </p:cNvPr>
          <p:cNvGraphicFramePr/>
          <p:nvPr>
            <p:custDataLst>
              <p:tags r:id="rId3"/>
            </p:custDataLst>
            <p:extLst>
              <p:ext uri="{D42A27DB-BD31-4B8C-83A1-F6EECF244321}">
                <p14:modId xmlns:p14="http://schemas.microsoft.com/office/powerpoint/2010/main" val="997883654"/>
              </p:ext>
            </p:extLst>
          </p:nvPr>
        </p:nvGraphicFramePr>
        <p:xfrm>
          <a:off x="559731" y="1557875"/>
          <a:ext cx="8791575" cy="320732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0245" name="Picture 5" descr="A black background with a black square&#10;&#10;Description automatically generated with medium confidence">
            <a:extLst>
              <a:ext uri="{FF2B5EF4-FFF2-40B4-BE49-F238E27FC236}">
                <a16:creationId xmlns:a16="http://schemas.microsoft.com/office/drawing/2014/main" id="{B1875780-ED3B-C2C4-2CBF-556701D00999}"/>
              </a:ext>
            </a:extLst>
          </p:cNvPr>
          <p:cNvPicPr>
            <a:picLocks noChangeAspect="1" noChangeArrowheads="1"/>
          </p:cNvPicPr>
          <p:nvPr>
            <p:custDataLst>
              <p:tags r:id="rId4"/>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7380312" y="3925834"/>
            <a:ext cx="57864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1737490-8640-9FC7-E215-F2CF011BFF73}"/>
              </a:ext>
            </a:extLst>
          </p:cNvPr>
          <p:cNvPicPr>
            <a:picLocks noChangeAspect="1"/>
          </p:cNvPicPr>
          <p:nvPr>
            <p:custDataLst>
              <p:tags r:id="rId5"/>
            </p:custDataLst>
          </p:nvPr>
        </p:nvPicPr>
        <p:blipFill>
          <a:blip r:embed="rId19" cstate="print">
            <a:duotone>
              <a:prstClr val="black"/>
              <a:schemeClr val="bg1">
                <a:tint val="45000"/>
                <a:satMod val="400000"/>
              </a:schemeClr>
            </a:duotone>
          </a:blip>
          <a:stretch>
            <a:fillRect/>
          </a:stretch>
        </p:blipFill>
        <p:spPr>
          <a:xfrm>
            <a:off x="264670" y="1713858"/>
            <a:ext cx="590122" cy="590122"/>
          </a:xfrm>
          <a:prstGeom prst="rect">
            <a:avLst/>
          </a:prstGeom>
        </p:spPr>
      </p:pic>
      <p:pic>
        <p:nvPicPr>
          <p:cNvPr id="10247" name="Picture 8">
            <a:extLst>
              <a:ext uri="{FF2B5EF4-FFF2-40B4-BE49-F238E27FC236}">
                <a16:creationId xmlns:a16="http://schemas.microsoft.com/office/drawing/2014/main" id="{37BCD5AC-49B2-A74D-09F5-466BFFEFCD06}"/>
              </a:ext>
            </a:extLst>
          </p:cNvPr>
          <p:cNvPicPr>
            <a:picLocks noChangeAspect="1" noChangeArrowheads="1"/>
          </p:cNvPicPr>
          <p:nvPr>
            <p:custDataLst>
              <p:tags r:id="rId6"/>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1105269" y="2734308"/>
            <a:ext cx="553641"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0">
            <a:extLst>
              <a:ext uri="{FF2B5EF4-FFF2-40B4-BE49-F238E27FC236}">
                <a16:creationId xmlns:a16="http://schemas.microsoft.com/office/drawing/2014/main" id="{BA17C0DC-76A4-A671-9CFD-D9769AA21956}"/>
              </a:ext>
            </a:extLst>
          </p:cNvPr>
          <p:cNvPicPr>
            <a:picLocks noChangeAspect="1" noChangeArrowheads="1"/>
          </p:cNvPicPr>
          <p:nvPr>
            <p:custDataLst>
              <p:tags r:id="rId7"/>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1619672" y="3865968"/>
            <a:ext cx="57864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2">
            <a:extLst>
              <a:ext uri="{FF2B5EF4-FFF2-40B4-BE49-F238E27FC236}">
                <a16:creationId xmlns:a16="http://schemas.microsoft.com/office/drawing/2014/main" id="{86AE0A39-A092-47C4-FA37-61C9ACD339F6}"/>
              </a:ext>
            </a:extLst>
          </p:cNvPr>
          <p:cNvPicPr>
            <a:picLocks noChangeAspect="1" noChangeArrowheads="1"/>
          </p:cNvPicPr>
          <p:nvPr>
            <p:custDataLst>
              <p:tags r:id="rId8"/>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3715246" y="1582737"/>
            <a:ext cx="57864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4">
            <a:extLst>
              <a:ext uri="{FF2B5EF4-FFF2-40B4-BE49-F238E27FC236}">
                <a16:creationId xmlns:a16="http://schemas.microsoft.com/office/drawing/2014/main" id="{69559DB2-7392-4369-D93F-5E776760B477}"/>
              </a:ext>
            </a:extLst>
          </p:cNvPr>
          <p:cNvPicPr>
            <a:picLocks noChangeAspect="1" noChangeArrowheads="1"/>
          </p:cNvPicPr>
          <p:nvPr>
            <p:custDataLst>
              <p:tags r:id="rId9"/>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8333792" y="1637108"/>
            <a:ext cx="57864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6">
            <a:extLst>
              <a:ext uri="{FF2B5EF4-FFF2-40B4-BE49-F238E27FC236}">
                <a16:creationId xmlns:a16="http://schemas.microsoft.com/office/drawing/2014/main" id="{22E3DCE3-A3A1-A9A0-D7FF-9AC5C2273763}"/>
              </a:ext>
            </a:extLst>
          </p:cNvPr>
          <p:cNvPicPr>
            <a:picLocks noChangeAspect="1" noChangeArrowheads="1"/>
          </p:cNvPicPr>
          <p:nvPr>
            <p:custDataLst>
              <p:tags r:id="rId10"/>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8216898" y="2927749"/>
            <a:ext cx="523875" cy="52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E0651E3-29FD-2D32-5C58-6AD4C67DD32C}"/>
              </a:ext>
            </a:extLst>
          </p:cNvPr>
          <p:cNvSpPr>
            <a:spLocks noGrp="1" noChangeArrowheads="1"/>
          </p:cNvSpPr>
          <p:nvPr>
            <p:ph type="title"/>
            <p:custDataLst>
              <p:tags r:id="rId1"/>
            </p:custDataLst>
          </p:nvPr>
        </p:nvSpPr>
        <p:spPr>
          <a:xfrm>
            <a:off x="198830" y="250900"/>
            <a:ext cx="7848600" cy="228600"/>
          </a:xfrm>
        </p:spPr>
        <p:txBody>
          <a:bodyPr/>
          <a:lstStyle/>
          <a:p>
            <a:r>
              <a:rPr lang="fr-CA" altLang="en-US" sz="2100" dirty="0">
                <a:solidFill>
                  <a:srgbClr val="355D7E"/>
                </a:solidFill>
              </a:rPr>
              <a:t>Comité directeur</a:t>
            </a:r>
          </a:p>
        </p:txBody>
      </p:sp>
      <p:sp>
        <p:nvSpPr>
          <p:cNvPr id="14" name="Oval 13">
            <a:extLst>
              <a:ext uri="{FF2B5EF4-FFF2-40B4-BE49-F238E27FC236}">
                <a16:creationId xmlns:a16="http://schemas.microsoft.com/office/drawing/2014/main" id="{D7443D7E-AD21-D878-6C2C-8272CABB13E7}"/>
              </a:ext>
            </a:extLst>
          </p:cNvPr>
          <p:cNvSpPr/>
          <p:nvPr>
            <p:custDataLst>
              <p:tags r:id="rId2"/>
            </p:custDataLst>
          </p:nvPr>
        </p:nvSpPr>
        <p:spPr>
          <a:xfrm>
            <a:off x="5147449" y="786945"/>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5" name="Rectangle 14">
            <a:extLst>
              <a:ext uri="{FF2B5EF4-FFF2-40B4-BE49-F238E27FC236}">
                <a16:creationId xmlns:a16="http://schemas.microsoft.com/office/drawing/2014/main" id="{A3C86263-B9A6-38C7-3124-BDD617060AB6}"/>
              </a:ext>
            </a:extLst>
          </p:cNvPr>
          <p:cNvSpPr/>
          <p:nvPr>
            <p:custDataLst>
              <p:tags r:id="rId3"/>
            </p:custDataLst>
          </p:nvPr>
        </p:nvSpPr>
        <p:spPr>
          <a:xfrm>
            <a:off x="4279195" y="2360037"/>
            <a:ext cx="1283442" cy="9279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16" name="Graphic 15" descr="Fire with solid fill">
            <a:extLst>
              <a:ext uri="{FF2B5EF4-FFF2-40B4-BE49-F238E27FC236}">
                <a16:creationId xmlns:a16="http://schemas.microsoft.com/office/drawing/2014/main" id="{918805C3-DF2C-D172-E4F1-C64B5F707CAB}"/>
              </a:ext>
            </a:extLst>
          </p:cNvPr>
          <p:cNvPicPr>
            <a:picLocks noChangeAspect="1"/>
          </p:cNvPicPr>
          <p:nvPr>
            <p:custDataLst>
              <p:tags r:id="rId4"/>
            </p:custDataLst>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215479" y="833371"/>
            <a:ext cx="550445" cy="550445"/>
          </a:xfrm>
          <a:prstGeom prst="rect">
            <a:avLst/>
          </a:prstGeom>
        </p:spPr>
      </p:pic>
      <p:sp>
        <p:nvSpPr>
          <p:cNvPr id="17" name="Oval 16">
            <a:extLst>
              <a:ext uri="{FF2B5EF4-FFF2-40B4-BE49-F238E27FC236}">
                <a16:creationId xmlns:a16="http://schemas.microsoft.com/office/drawing/2014/main" id="{54F783DC-AA30-14E3-62FC-711FFC99F00D}"/>
              </a:ext>
            </a:extLst>
          </p:cNvPr>
          <p:cNvSpPr/>
          <p:nvPr>
            <p:custDataLst>
              <p:tags r:id="rId5"/>
            </p:custDataLst>
          </p:nvPr>
        </p:nvSpPr>
        <p:spPr>
          <a:xfrm>
            <a:off x="5878420" y="1022391"/>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8" name="Oval 17">
            <a:extLst>
              <a:ext uri="{FF2B5EF4-FFF2-40B4-BE49-F238E27FC236}">
                <a16:creationId xmlns:a16="http://schemas.microsoft.com/office/drawing/2014/main" id="{06028BAA-6EA7-CC25-F444-5CF1BEE9A353}"/>
              </a:ext>
            </a:extLst>
          </p:cNvPr>
          <p:cNvSpPr/>
          <p:nvPr>
            <p:custDataLst>
              <p:tags r:id="rId6"/>
            </p:custDataLst>
          </p:nvPr>
        </p:nvSpPr>
        <p:spPr>
          <a:xfrm>
            <a:off x="6428864" y="1685442"/>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9" name="Oval 18">
            <a:extLst>
              <a:ext uri="{FF2B5EF4-FFF2-40B4-BE49-F238E27FC236}">
                <a16:creationId xmlns:a16="http://schemas.microsoft.com/office/drawing/2014/main" id="{104AF6EF-A591-5512-E10F-752BB6694CFA}"/>
              </a:ext>
            </a:extLst>
          </p:cNvPr>
          <p:cNvSpPr/>
          <p:nvPr>
            <p:custDataLst>
              <p:tags r:id="rId7"/>
            </p:custDataLst>
          </p:nvPr>
        </p:nvSpPr>
        <p:spPr>
          <a:xfrm>
            <a:off x="6428864" y="2545216"/>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20" name="Oval 19">
            <a:extLst>
              <a:ext uri="{FF2B5EF4-FFF2-40B4-BE49-F238E27FC236}">
                <a16:creationId xmlns:a16="http://schemas.microsoft.com/office/drawing/2014/main" id="{38B1C9E5-449B-D91D-DB9A-62367FBA0011}"/>
              </a:ext>
            </a:extLst>
          </p:cNvPr>
          <p:cNvSpPr/>
          <p:nvPr>
            <p:custDataLst>
              <p:tags r:id="rId8"/>
            </p:custDataLst>
          </p:nvPr>
        </p:nvSpPr>
        <p:spPr>
          <a:xfrm>
            <a:off x="5879851" y="3180442"/>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21" name="Oval 20">
            <a:extLst>
              <a:ext uri="{FF2B5EF4-FFF2-40B4-BE49-F238E27FC236}">
                <a16:creationId xmlns:a16="http://schemas.microsoft.com/office/drawing/2014/main" id="{865449E9-158D-EDA5-0A53-2AF92A038149}"/>
              </a:ext>
            </a:extLst>
          </p:cNvPr>
          <p:cNvSpPr/>
          <p:nvPr>
            <p:custDataLst>
              <p:tags r:id="rId9"/>
            </p:custDataLst>
          </p:nvPr>
        </p:nvSpPr>
        <p:spPr>
          <a:xfrm>
            <a:off x="5147448" y="3406052"/>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pic>
        <p:nvPicPr>
          <p:cNvPr id="22" name="Graphic 21" descr="Heartbeat with solid fill">
            <a:extLst>
              <a:ext uri="{FF2B5EF4-FFF2-40B4-BE49-F238E27FC236}">
                <a16:creationId xmlns:a16="http://schemas.microsoft.com/office/drawing/2014/main" id="{0A06537C-E755-BF25-5AB3-3177E41FB5E6}"/>
              </a:ext>
            </a:extLst>
          </p:cNvPr>
          <p:cNvPicPr>
            <a:picLocks noChangeAspect="1"/>
          </p:cNvPicPr>
          <p:nvPr>
            <p:custDataLst>
              <p:tags r:id="rId10"/>
            </p:custDataLst>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946450" y="1079650"/>
            <a:ext cx="550445" cy="550445"/>
          </a:xfrm>
          <a:prstGeom prst="rect">
            <a:avLst/>
          </a:prstGeom>
        </p:spPr>
      </p:pic>
      <p:pic>
        <p:nvPicPr>
          <p:cNvPr id="23" name="Graphic 22" descr="Police male with solid fill">
            <a:extLst>
              <a:ext uri="{FF2B5EF4-FFF2-40B4-BE49-F238E27FC236}">
                <a16:creationId xmlns:a16="http://schemas.microsoft.com/office/drawing/2014/main" id="{679C1FB2-6E59-26FD-8EF1-55C3470F6AE5}"/>
              </a:ext>
            </a:extLst>
          </p:cNvPr>
          <p:cNvPicPr>
            <a:picLocks noChangeAspect="1"/>
          </p:cNvPicPr>
          <p:nvPr>
            <p:custDataLst>
              <p:tags r:id="rId11"/>
            </p:custDataLst>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6496894" y="1733290"/>
            <a:ext cx="550445" cy="550445"/>
          </a:xfrm>
          <a:prstGeom prst="rect">
            <a:avLst/>
          </a:prstGeom>
        </p:spPr>
      </p:pic>
      <p:pic>
        <p:nvPicPr>
          <p:cNvPr id="24" name="Graphic 23" descr="Home with solid fill">
            <a:extLst>
              <a:ext uri="{FF2B5EF4-FFF2-40B4-BE49-F238E27FC236}">
                <a16:creationId xmlns:a16="http://schemas.microsoft.com/office/drawing/2014/main" id="{49974428-0191-D069-BBDE-54F7621A9052}"/>
              </a:ext>
            </a:extLst>
          </p:cNvPr>
          <p:cNvPicPr>
            <a:picLocks noChangeAspect="1"/>
          </p:cNvPicPr>
          <p:nvPr>
            <p:custDataLst>
              <p:tags r:id="rId12"/>
            </p:custDataLst>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477787" y="2548873"/>
            <a:ext cx="550445" cy="550445"/>
          </a:xfrm>
          <a:prstGeom prst="rect">
            <a:avLst/>
          </a:prstGeom>
        </p:spPr>
      </p:pic>
      <p:pic>
        <p:nvPicPr>
          <p:cNvPr id="25" name="Graphic 24" descr="Group of people with solid fill">
            <a:extLst>
              <a:ext uri="{FF2B5EF4-FFF2-40B4-BE49-F238E27FC236}">
                <a16:creationId xmlns:a16="http://schemas.microsoft.com/office/drawing/2014/main" id="{CEBF9041-28F3-9640-760C-3BCEFE7EDB0D}"/>
              </a:ext>
            </a:extLst>
          </p:cNvPr>
          <p:cNvPicPr>
            <a:picLocks noChangeAspect="1"/>
          </p:cNvPicPr>
          <p:nvPr>
            <p:custDataLst>
              <p:tags r:id="rId13"/>
            </p:custDataLst>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938566" y="3208791"/>
            <a:ext cx="521930" cy="521930"/>
          </a:xfrm>
          <a:prstGeom prst="rect">
            <a:avLst/>
          </a:prstGeom>
        </p:spPr>
      </p:pic>
      <p:pic>
        <p:nvPicPr>
          <p:cNvPr id="26" name="Graphic 25" descr="Surgical mask with solid fill">
            <a:extLst>
              <a:ext uri="{FF2B5EF4-FFF2-40B4-BE49-F238E27FC236}">
                <a16:creationId xmlns:a16="http://schemas.microsoft.com/office/drawing/2014/main" id="{C3232628-376A-9564-88AB-0CD6A254A2E6}"/>
              </a:ext>
            </a:extLst>
          </p:cNvPr>
          <p:cNvPicPr>
            <a:picLocks noChangeAspect="1"/>
          </p:cNvPicPr>
          <p:nvPr>
            <p:custDataLst>
              <p:tags r:id="rId14"/>
            </p:custDataLst>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210357" y="3497381"/>
            <a:ext cx="550445" cy="550445"/>
          </a:xfrm>
          <a:prstGeom prst="rect">
            <a:avLst/>
          </a:prstGeom>
        </p:spPr>
      </p:pic>
      <p:sp>
        <p:nvSpPr>
          <p:cNvPr id="27" name="Oval 26">
            <a:extLst>
              <a:ext uri="{FF2B5EF4-FFF2-40B4-BE49-F238E27FC236}">
                <a16:creationId xmlns:a16="http://schemas.microsoft.com/office/drawing/2014/main" id="{67A1B115-98A6-4740-A7BE-E778CA65CB5A}"/>
              </a:ext>
            </a:extLst>
          </p:cNvPr>
          <p:cNvSpPr/>
          <p:nvPr>
            <p:custDataLst>
              <p:tags r:id="rId15"/>
            </p:custDataLst>
          </p:nvPr>
        </p:nvSpPr>
        <p:spPr>
          <a:xfrm>
            <a:off x="4653372" y="1564236"/>
            <a:ext cx="1732453" cy="1707836"/>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28" name="TextBox 27">
            <a:extLst>
              <a:ext uri="{FF2B5EF4-FFF2-40B4-BE49-F238E27FC236}">
                <a16:creationId xmlns:a16="http://schemas.microsoft.com/office/drawing/2014/main" id="{A2F7BBEE-A796-916B-7A6D-1F7EA78B0FEF}"/>
              </a:ext>
            </a:extLst>
          </p:cNvPr>
          <p:cNvSpPr txBox="1"/>
          <p:nvPr>
            <p:custDataLst>
              <p:tags r:id="rId16"/>
            </p:custDataLst>
          </p:nvPr>
        </p:nvSpPr>
        <p:spPr>
          <a:xfrm>
            <a:off x="5661917" y="266523"/>
            <a:ext cx="1732453" cy="757130"/>
          </a:xfrm>
          <a:prstGeom prst="rect">
            <a:avLst/>
          </a:prstGeom>
          <a:noFill/>
        </p:spPr>
        <p:txBody>
          <a:bodyPr wrap="square" rtlCol="0">
            <a:spAutoFit/>
          </a:bodyPr>
          <a:lstStyle/>
          <a:p>
            <a:r>
              <a:rPr lang="fr-CA" sz="1200" dirty="0">
                <a:solidFill>
                  <a:srgbClr val="355D7E"/>
                </a:solidFill>
                <a:ea typeface="Times New Roman" panose="02020603050405020304" pitchFamily="18" charset="0"/>
              </a:rPr>
              <a:t>Lutte contre les incendies de structures et de végétation</a:t>
            </a:r>
            <a:endParaRPr lang="fr-CA" sz="1600" dirty="0"/>
          </a:p>
        </p:txBody>
      </p:sp>
      <p:sp>
        <p:nvSpPr>
          <p:cNvPr id="29" name="TextBox 28">
            <a:extLst>
              <a:ext uri="{FF2B5EF4-FFF2-40B4-BE49-F238E27FC236}">
                <a16:creationId xmlns:a16="http://schemas.microsoft.com/office/drawing/2014/main" id="{39ED5527-8FED-E7A2-B378-52BBA0A33F7B}"/>
              </a:ext>
            </a:extLst>
          </p:cNvPr>
          <p:cNvSpPr txBox="1"/>
          <p:nvPr>
            <p:custDataLst>
              <p:tags r:id="rId17"/>
            </p:custDataLst>
          </p:nvPr>
        </p:nvSpPr>
        <p:spPr>
          <a:xfrm>
            <a:off x="7120197" y="1681855"/>
            <a:ext cx="2076235" cy="840230"/>
          </a:xfrm>
          <a:prstGeom prst="rect">
            <a:avLst/>
          </a:prstGeom>
          <a:noFill/>
        </p:spPr>
        <p:txBody>
          <a:bodyPr wrap="square" rtlCol="0">
            <a:spAutoFit/>
          </a:bodyPr>
          <a:lstStyle/>
          <a:p>
            <a:r>
              <a:rPr lang="fr-CA" sz="1350" dirty="0">
                <a:solidFill>
                  <a:srgbClr val="355D7E"/>
                </a:solidFill>
                <a:ea typeface="Times New Roman" panose="02020603050405020304" pitchFamily="18" charset="0"/>
              </a:rPr>
              <a:t>Forces armées canadiennes et Gendarmerie royale du Canada</a:t>
            </a:r>
            <a:endParaRPr lang="fr-CA" dirty="0"/>
          </a:p>
        </p:txBody>
      </p:sp>
      <p:sp>
        <p:nvSpPr>
          <p:cNvPr id="30" name="TextBox 29">
            <a:extLst>
              <a:ext uri="{FF2B5EF4-FFF2-40B4-BE49-F238E27FC236}">
                <a16:creationId xmlns:a16="http://schemas.microsoft.com/office/drawing/2014/main" id="{29FA43E8-96B9-F01F-785F-1DF782E44B5B}"/>
              </a:ext>
            </a:extLst>
          </p:cNvPr>
          <p:cNvSpPr txBox="1"/>
          <p:nvPr>
            <p:custDataLst>
              <p:tags r:id="rId18"/>
            </p:custDataLst>
          </p:nvPr>
        </p:nvSpPr>
        <p:spPr>
          <a:xfrm>
            <a:off x="6526713" y="3406053"/>
            <a:ext cx="3473447" cy="605487"/>
          </a:xfrm>
          <a:prstGeom prst="rect">
            <a:avLst/>
          </a:prstGeom>
          <a:noFill/>
        </p:spPr>
        <p:txBody>
          <a:bodyPr wrap="square" rtlCol="0">
            <a:spAutoFit/>
          </a:bodyPr>
          <a:lstStyle/>
          <a:p>
            <a:r>
              <a:rPr lang="fr-CA" sz="1350" dirty="0">
                <a:solidFill>
                  <a:srgbClr val="355D7E"/>
                </a:solidFill>
                <a:ea typeface="Times New Roman" panose="02020603050405020304" pitchFamily="18" charset="0"/>
              </a:rPr>
              <a:t>Ressources humaines</a:t>
            </a:r>
          </a:p>
          <a:p>
            <a:endParaRPr lang="en-US" dirty="0"/>
          </a:p>
        </p:txBody>
      </p:sp>
      <p:sp>
        <p:nvSpPr>
          <p:cNvPr id="31" name="TextBox 30">
            <a:extLst>
              <a:ext uri="{FF2B5EF4-FFF2-40B4-BE49-F238E27FC236}">
                <a16:creationId xmlns:a16="http://schemas.microsoft.com/office/drawing/2014/main" id="{A2C01043-A4D2-EFFC-28DF-1821078FF48C}"/>
              </a:ext>
            </a:extLst>
          </p:cNvPr>
          <p:cNvSpPr txBox="1"/>
          <p:nvPr>
            <p:custDataLst>
              <p:tags r:id="rId19"/>
            </p:custDataLst>
          </p:nvPr>
        </p:nvSpPr>
        <p:spPr>
          <a:xfrm>
            <a:off x="5722984" y="3905911"/>
            <a:ext cx="3473447" cy="605487"/>
          </a:xfrm>
          <a:prstGeom prst="rect">
            <a:avLst/>
          </a:prstGeom>
          <a:noFill/>
        </p:spPr>
        <p:txBody>
          <a:bodyPr wrap="square" rtlCol="0">
            <a:spAutoFit/>
          </a:bodyPr>
          <a:lstStyle/>
          <a:p>
            <a:r>
              <a:rPr lang="fr-CA" sz="1350" dirty="0">
                <a:solidFill>
                  <a:srgbClr val="355D7E"/>
                </a:solidFill>
                <a:ea typeface="Times New Roman" panose="02020603050405020304" pitchFamily="18" charset="0"/>
              </a:rPr>
              <a:t>Intervention relative à la pandémie</a:t>
            </a:r>
          </a:p>
          <a:p>
            <a:endParaRPr lang="en-US" dirty="0"/>
          </a:p>
        </p:txBody>
      </p:sp>
      <p:sp>
        <p:nvSpPr>
          <p:cNvPr id="16384" name="TextBox 16383">
            <a:extLst>
              <a:ext uri="{FF2B5EF4-FFF2-40B4-BE49-F238E27FC236}">
                <a16:creationId xmlns:a16="http://schemas.microsoft.com/office/drawing/2014/main" id="{DE2751F2-5880-1179-87D4-A742A4011A76}"/>
              </a:ext>
            </a:extLst>
          </p:cNvPr>
          <p:cNvSpPr txBox="1"/>
          <p:nvPr>
            <p:custDataLst>
              <p:tags r:id="rId20"/>
            </p:custDataLst>
          </p:nvPr>
        </p:nvSpPr>
        <p:spPr>
          <a:xfrm>
            <a:off x="6564926" y="1042305"/>
            <a:ext cx="3473447" cy="715581"/>
          </a:xfrm>
          <a:prstGeom prst="rect">
            <a:avLst/>
          </a:prstGeom>
          <a:noFill/>
        </p:spPr>
        <p:txBody>
          <a:bodyPr wrap="square" rtlCol="0">
            <a:spAutoFit/>
          </a:bodyPr>
          <a:lstStyle/>
          <a:p>
            <a:pPr>
              <a:spcAft>
                <a:spcPts val="0"/>
              </a:spcAft>
            </a:pPr>
            <a:r>
              <a:rPr lang="fr-CA" sz="1350" dirty="0">
                <a:solidFill>
                  <a:srgbClr val="355D7E"/>
                </a:solidFill>
                <a:ea typeface="Times New Roman" panose="02020603050405020304" pitchFamily="18" charset="0"/>
              </a:rPr>
              <a:t>Services de gestion des</a:t>
            </a:r>
          </a:p>
          <a:p>
            <a:pPr>
              <a:spcAft>
                <a:spcPts val="0"/>
              </a:spcAft>
            </a:pPr>
            <a:r>
              <a:rPr lang="fr-CA" sz="1350" dirty="0">
                <a:solidFill>
                  <a:srgbClr val="355D7E"/>
                </a:solidFill>
                <a:ea typeface="Times New Roman" panose="02020603050405020304" pitchFamily="18" charset="0"/>
              </a:rPr>
              <a:t>urgences en santé</a:t>
            </a:r>
          </a:p>
          <a:p>
            <a:endParaRPr lang="en-US" dirty="0"/>
          </a:p>
        </p:txBody>
      </p:sp>
      <p:sp>
        <p:nvSpPr>
          <p:cNvPr id="16385" name="TextBox 16384">
            <a:extLst>
              <a:ext uri="{FF2B5EF4-FFF2-40B4-BE49-F238E27FC236}">
                <a16:creationId xmlns:a16="http://schemas.microsoft.com/office/drawing/2014/main" id="{33D9DF1F-C37A-CF4D-72AB-179BE934D526}"/>
              </a:ext>
            </a:extLst>
          </p:cNvPr>
          <p:cNvSpPr txBox="1"/>
          <p:nvPr>
            <p:custDataLst>
              <p:tags r:id="rId21"/>
            </p:custDataLst>
          </p:nvPr>
        </p:nvSpPr>
        <p:spPr>
          <a:xfrm>
            <a:off x="4879725" y="1856571"/>
            <a:ext cx="1432042" cy="1407180"/>
          </a:xfrm>
          <a:prstGeom prst="rect">
            <a:avLst/>
          </a:prstGeom>
          <a:noFill/>
        </p:spPr>
        <p:txBody>
          <a:bodyPr wrap="square" rtlCol="0">
            <a:spAutoFit/>
          </a:bodyPr>
          <a:lstStyle/>
          <a:p>
            <a:r>
              <a:rPr lang="fr-CA" sz="1200" dirty="0">
                <a:solidFill>
                  <a:srgbClr val="355D7E"/>
                </a:solidFill>
                <a:ea typeface="Times New Roman" panose="02020603050405020304" pitchFamily="18" charset="0"/>
              </a:rPr>
              <a:t>Les membres apportent une expérience antérieure dans les domaines suivants :</a:t>
            </a:r>
          </a:p>
          <a:p>
            <a:endParaRPr lang="en-US" dirty="0"/>
          </a:p>
        </p:txBody>
      </p:sp>
      <p:sp>
        <p:nvSpPr>
          <p:cNvPr id="16387" name="TextBox 16386">
            <a:extLst>
              <a:ext uri="{FF2B5EF4-FFF2-40B4-BE49-F238E27FC236}">
                <a16:creationId xmlns:a16="http://schemas.microsoft.com/office/drawing/2014/main" id="{1E776E3A-35AD-B877-1844-40CC1715BA2E}"/>
              </a:ext>
            </a:extLst>
          </p:cNvPr>
          <p:cNvSpPr txBox="1"/>
          <p:nvPr>
            <p:custDataLst>
              <p:tags r:id="rId22"/>
            </p:custDataLst>
          </p:nvPr>
        </p:nvSpPr>
        <p:spPr>
          <a:xfrm>
            <a:off x="7047339" y="2740100"/>
            <a:ext cx="1000091" cy="585930"/>
          </a:xfrm>
          <a:prstGeom prst="rect">
            <a:avLst/>
          </a:prstGeom>
          <a:noFill/>
        </p:spPr>
        <p:txBody>
          <a:bodyPr wrap="square" rtlCol="0">
            <a:spAutoFit/>
          </a:bodyPr>
          <a:lstStyle/>
          <a:p>
            <a:r>
              <a:rPr lang="fr-CA" sz="1250" dirty="0">
                <a:solidFill>
                  <a:srgbClr val="355D7E"/>
                </a:solidFill>
                <a:ea typeface="Times New Roman" panose="02020603050405020304" pitchFamily="18" charset="0"/>
              </a:rPr>
              <a:t>Logement</a:t>
            </a:r>
          </a:p>
          <a:p>
            <a:endParaRPr lang="en-US" dirty="0"/>
          </a:p>
        </p:txBody>
      </p:sp>
      <p:sp>
        <p:nvSpPr>
          <p:cNvPr id="16389" name="Text Placeholder 2">
            <a:extLst>
              <a:ext uri="{FF2B5EF4-FFF2-40B4-BE49-F238E27FC236}">
                <a16:creationId xmlns:a16="http://schemas.microsoft.com/office/drawing/2014/main" id="{CEB1E24D-5296-15E3-9DA2-D109BC393D5C}"/>
              </a:ext>
            </a:extLst>
          </p:cNvPr>
          <p:cNvSpPr txBox="1">
            <a:spLocks/>
          </p:cNvSpPr>
          <p:nvPr>
            <p:custDataLst>
              <p:tags r:id="rId23"/>
            </p:custDataLst>
          </p:nvPr>
        </p:nvSpPr>
        <p:spPr bwMode="auto">
          <a:xfrm>
            <a:off x="177815" y="850480"/>
            <a:ext cx="4362578" cy="2971736"/>
          </a:xfrm>
          <a:prstGeom prst="rect">
            <a:avLst/>
          </a:prstGeom>
          <a:solidFill>
            <a:schemeClr val="bg1">
              <a:lumMod val="9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3994" indent="-253994" algn="l" rtl="0" eaLnBrk="1" fontAlgn="base" hangingPunct="1">
              <a:spcBef>
                <a:spcPct val="0"/>
              </a:spcBef>
              <a:spcAft>
                <a:spcPct val="37000"/>
              </a:spcAft>
              <a:buChar char="•"/>
              <a:tabLst>
                <a:tab pos="7619810" algn="l"/>
              </a:tabLst>
              <a:defRPr sz="3733">
                <a:solidFill>
                  <a:srgbClr val="000000"/>
                </a:solidFill>
                <a:latin typeface="+mn-lt"/>
                <a:ea typeface="+mn-ea"/>
                <a:cs typeface="+mn-cs"/>
              </a:defRPr>
            </a:lvl1pPr>
            <a:lvl2pPr marL="510105" indent="-253994" algn="l" rtl="0" eaLnBrk="1" fontAlgn="base" hangingPunct="1">
              <a:spcBef>
                <a:spcPct val="0"/>
              </a:spcBef>
              <a:spcAft>
                <a:spcPct val="35000"/>
              </a:spcAft>
              <a:buChar char="–"/>
              <a:tabLst>
                <a:tab pos="7619810" algn="l"/>
              </a:tabLst>
              <a:defRPr sz="3200">
                <a:solidFill>
                  <a:srgbClr val="000000"/>
                </a:solidFill>
                <a:latin typeface="+mn-lt"/>
              </a:defRPr>
            </a:lvl2pPr>
            <a:lvl3pPr marL="766214" indent="-253994" algn="l" rtl="0" eaLnBrk="1" fontAlgn="base" hangingPunct="1">
              <a:spcBef>
                <a:spcPct val="0"/>
              </a:spcBef>
              <a:spcAft>
                <a:spcPct val="35000"/>
              </a:spcAft>
              <a:buChar char="–"/>
              <a:tabLst>
                <a:tab pos="7619810" algn="l"/>
              </a:tabLst>
              <a:defRPr sz="2667">
                <a:solidFill>
                  <a:srgbClr val="000000"/>
                </a:solidFill>
                <a:latin typeface="+mn-lt"/>
              </a:defRPr>
            </a:lvl3pPr>
            <a:lvl4pPr marL="1028674" indent="-260344" algn="l" rtl="0" eaLnBrk="1" fontAlgn="base" hangingPunct="1">
              <a:spcBef>
                <a:spcPct val="0"/>
              </a:spcBef>
              <a:spcAft>
                <a:spcPct val="35000"/>
              </a:spcAft>
              <a:buChar char="–"/>
              <a:tabLst>
                <a:tab pos="7619810" algn="l"/>
              </a:tabLst>
              <a:defRPr sz="2400">
                <a:solidFill>
                  <a:srgbClr val="000000"/>
                </a:solidFill>
                <a:latin typeface="+mn-lt"/>
              </a:defRPr>
            </a:lvl4pPr>
            <a:lvl5pPr marL="1280552" indent="-249760" algn="l" rtl="0" eaLnBrk="1" fontAlgn="base" hangingPunct="1">
              <a:lnSpc>
                <a:spcPts val="2133"/>
              </a:lnSpc>
              <a:spcBef>
                <a:spcPct val="0"/>
              </a:spcBef>
              <a:spcAft>
                <a:spcPct val="0"/>
              </a:spcAft>
              <a:buChar char="–"/>
              <a:tabLst>
                <a:tab pos="7619810" algn="l"/>
              </a:tabLst>
              <a:defRPr sz="2400">
                <a:solidFill>
                  <a:schemeClr val="tx1"/>
                </a:solidFill>
                <a:latin typeface="Verdana" pitchFamily="34" charset="0"/>
              </a:defRPr>
            </a:lvl5pPr>
            <a:lvl6pPr marL="1890137" indent="-249760" algn="l" rtl="0" eaLnBrk="1" fontAlgn="base" hangingPunct="1">
              <a:lnSpc>
                <a:spcPts val="2133"/>
              </a:lnSpc>
              <a:spcBef>
                <a:spcPct val="0"/>
              </a:spcBef>
              <a:spcAft>
                <a:spcPct val="0"/>
              </a:spcAft>
              <a:buChar char="–"/>
              <a:tabLst>
                <a:tab pos="7619810" algn="l"/>
              </a:tabLst>
              <a:defRPr sz="2400">
                <a:solidFill>
                  <a:schemeClr val="tx1"/>
                </a:solidFill>
                <a:latin typeface="Verdana" pitchFamily="34" charset="0"/>
              </a:defRPr>
            </a:lvl6pPr>
            <a:lvl7pPr marL="2499722" indent="-249760" algn="l" rtl="0" eaLnBrk="1" fontAlgn="base" hangingPunct="1">
              <a:lnSpc>
                <a:spcPts val="2133"/>
              </a:lnSpc>
              <a:spcBef>
                <a:spcPct val="0"/>
              </a:spcBef>
              <a:spcAft>
                <a:spcPct val="0"/>
              </a:spcAft>
              <a:buChar char="–"/>
              <a:tabLst>
                <a:tab pos="7619810" algn="l"/>
              </a:tabLst>
              <a:defRPr sz="2400">
                <a:solidFill>
                  <a:schemeClr val="tx1"/>
                </a:solidFill>
                <a:latin typeface="Verdana" pitchFamily="34" charset="0"/>
              </a:defRPr>
            </a:lvl7pPr>
            <a:lvl8pPr marL="3109306" indent="-249760" algn="l" rtl="0" eaLnBrk="1" fontAlgn="base" hangingPunct="1">
              <a:lnSpc>
                <a:spcPts val="2133"/>
              </a:lnSpc>
              <a:spcBef>
                <a:spcPct val="0"/>
              </a:spcBef>
              <a:spcAft>
                <a:spcPct val="0"/>
              </a:spcAft>
              <a:buChar char="–"/>
              <a:tabLst>
                <a:tab pos="7619810" algn="l"/>
              </a:tabLst>
              <a:defRPr sz="2400">
                <a:solidFill>
                  <a:schemeClr val="tx1"/>
                </a:solidFill>
                <a:latin typeface="Verdana" pitchFamily="34" charset="0"/>
              </a:defRPr>
            </a:lvl8pPr>
            <a:lvl9pPr marL="3718891" indent="-249760" algn="l" rtl="0" eaLnBrk="1" fontAlgn="base" hangingPunct="1">
              <a:lnSpc>
                <a:spcPts val="2133"/>
              </a:lnSpc>
              <a:spcBef>
                <a:spcPct val="0"/>
              </a:spcBef>
              <a:spcAft>
                <a:spcPct val="0"/>
              </a:spcAft>
              <a:buChar char="–"/>
              <a:tabLst>
                <a:tab pos="7619810" algn="l"/>
              </a:tabLst>
              <a:defRPr sz="2400">
                <a:solidFill>
                  <a:schemeClr val="tx1"/>
                </a:solidFill>
                <a:latin typeface="Verdana" pitchFamily="34" charset="0"/>
              </a:defRPr>
            </a:lvl9pPr>
          </a:lstStyle>
          <a:p>
            <a:pPr lvl="0" algn="l">
              <a:spcAft>
                <a:spcPts val="1200"/>
              </a:spcAft>
              <a:buFont typeface="Arial" panose="020B0604020202020204" pitchFamily="34" charset="0"/>
              <a:buChar char="•"/>
            </a:pPr>
            <a:r>
              <a:rPr lang="fr-CA" sz="1200" dirty="0">
                <a:solidFill>
                  <a:srgbClr val="355D7E"/>
                </a:solidFill>
                <a:ea typeface="Times New Roman" panose="02020603050405020304" pitchFamily="18" charset="0"/>
              </a:rPr>
              <a:t>A pour but d’éclairer et de superviser les mesures prises par SAC et à fournir des directives concernant ces mesures afin de réagir au rapport de la vérificatrice générale et à ses recommandations. </a:t>
            </a:r>
          </a:p>
          <a:p>
            <a:pPr>
              <a:spcAft>
                <a:spcPts val="1200"/>
              </a:spcAft>
              <a:buFont typeface="Arial" panose="020B0604020202020204" pitchFamily="34" charset="0"/>
              <a:buChar char="•"/>
            </a:pPr>
            <a:r>
              <a:rPr lang="fr-CA" sz="1200" dirty="0">
                <a:solidFill>
                  <a:srgbClr val="355D7E"/>
                </a:solidFill>
                <a:ea typeface="Times New Roman" panose="02020603050405020304" pitchFamily="18" charset="0"/>
              </a:rPr>
              <a:t>Les membres du comité sont principalement des coordonnateurs actuels de la gestion des urgences (ou occupent des postes semblables) au sein des collectivités des Premières Nations et des conseils tribaux.</a:t>
            </a:r>
            <a:endParaRPr lang="fr-CA" sz="1200" dirty="0"/>
          </a:p>
          <a:p>
            <a:pPr>
              <a:spcAft>
                <a:spcPts val="1200"/>
              </a:spcAft>
              <a:buFont typeface="Arial" panose="020B0604020202020204" pitchFamily="34" charset="0"/>
              <a:buChar char="•"/>
            </a:pPr>
            <a:r>
              <a:rPr lang="fr-CA" sz="1200" dirty="0">
                <a:solidFill>
                  <a:srgbClr val="355D7E"/>
                </a:solidFill>
                <a:ea typeface="Times New Roman" panose="02020603050405020304" pitchFamily="18" charset="0"/>
                <a:cs typeface="Times New Roman" panose="02020603050405020304" pitchFamily="18" charset="0"/>
              </a:rPr>
              <a:t>Le comité est composé de représentants des Premières Nations de partout au Canada qui possèdent une expérience en matière de gestion des urgences.</a:t>
            </a:r>
          </a:p>
          <a:p>
            <a:pPr>
              <a:spcAft>
                <a:spcPts val="1200"/>
              </a:spcAft>
              <a:buFont typeface="Arial" panose="020B0604020202020204" pitchFamily="34" charset="0"/>
              <a:buChar char="•"/>
            </a:pPr>
            <a:r>
              <a:rPr lang="fr-CA" sz="1200" dirty="0">
                <a:solidFill>
                  <a:srgbClr val="355D7E"/>
                </a:solidFill>
                <a:ea typeface="Times New Roman" panose="02020603050405020304" pitchFamily="18" charset="0"/>
                <a:cs typeface="Times New Roman" panose="02020603050405020304" pitchFamily="18" charset="0"/>
              </a:rPr>
              <a:t>Le comité compte notamment des représentants de Services aux Autochtones Canada et de Sécurité publique Canada.</a:t>
            </a:r>
          </a:p>
          <a:p>
            <a:pPr>
              <a:buFont typeface="Arial" panose="020B0604020202020204" pitchFamily="34" charset="0"/>
              <a:buChar char="•"/>
            </a:pPr>
            <a:r>
              <a:rPr lang="fr-CA" sz="1200" dirty="0">
                <a:solidFill>
                  <a:srgbClr val="355D7E"/>
                </a:solidFill>
                <a:ea typeface="Times New Roman" panose="02020603050405020304" pitchFamily="18" charset="0"/>
                <a:cs typeface="Times New Roman" panose="02020603050405020304" pitchFamily="18" charset="0"/>
              </a:rPr>
              <a:t>Les réunions ont lieu toutes les deux semaines.</a:t>
            </a:r>
            <a:r>
              <a:rPr lang="fr-CA" sz="1350" dirty="0">
                <a:solidFill>
                  <a:srgbClr val="355D7E"/>
                </a:solidFill>
                <a:ea typeface="Times New Roman" panose="02020603050405020304" pitchFamily="18" charset="0"/>
                <a:cs typeface="Times New Roman" panose="02020603050405020304" pitchFamily="18" charset="0"/>
              </a:rPr>
              <a:t> </a:t>
            </a:r>
            <a:endParaRPr lang="fr-CA" sz="1050" dirty="0"/>
          </a:p>
          <a:p>
            <a:pPr>
              <a:buFont typeface="Arial" panose="020B0604020202020204" pitchFamily="34" charset="0"/>
              <a:buChar char="•"/>
            </a:pPr>
            <a:endParaRPr lang="en-US" sz="600" dirty="0"/>
          </a:p>
          <a:p>
            <a:pPr>
              <a:buFont typeface="Arial" panose="020B0604020202020204" pitchFamily="34" charset="0"/>
              <a:buChar char="•"/>
            </a:pPr>
            <a:endParaRPr lang="en-US" sz="600" dirty="0"/>
          </a:p>
          <a:p>
            <a:pPr>
              <a:buFont typeface="Arial" panose="020B0604020202020204" pitchFamily="34" charset="0"/>
              <a:buChar char="•"/>
            </a:pPr>
            <a:endParaRPr lang="en-US" sz="675" dirty="0"/>
          </a:p>
          <a:p>
            <a:pPr lvl="0" algn="l">
              <a:buFont typeface="Arial" panose="020B0604020202020204" pitchFamily="34" charset="0"/>
              <a:buChar char="•"/>
            </a:pPr>
            <a:endParaRPr lang="en-US" sz="12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9661250|-6926519|-3161487|-10379576|-10856873|INAC / AANC&quot;,&quot;Id&quot;:&quot;578796463533352f046df1a2&quot;,&quot;SmartGridHorizontal&quot;:0,&quot;LinkedExcelSources&quot;:{},&quot;LinkedProjectSources&quot;:{}}"/>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7"/>
</p:tagLst>
</file>

<file path=ppt/tags/tag103.xml><?xml version="1.0" encoding="utf-8"?>
<p:tagLst xmlns:a="http://schemas.openxmlformats.org/drawingml/2006/main" xmlns:r="http://schemas.openxmlformats.org/officeDocument/2006/relationships" xmlns:p="http://schemas.openxmlformats.org/presentationml/2006/main">
  <p:tag name="NUM" val="8"/>
</p:tagLst>
</file>

<file path=ppt/tags/tag104.xml><?xml version="1.0" encoding="utf-8"?>
<p:tagLst xmlns:a="http://schemas.openxmlformats.org/drawingml/2006/main" xmlns:r="http://schemas.openxmlformats.org/officeDocument/2006/relationships" xmlns:p="http://schemas.openxmlformats.org/presentationml/2006/main">
  <p:tag name="NUM" val="9"/>
</p:tagLst>
</file>

<file path=ppt/tags/tag105.xml><?xml version="1.0" encoding="utf-8"?>
<p:tagLst xmlns:a="http://schemas.openxmlformats.org/drawingml/2006/main" xmlns:r="http://schemas.openxmlformats.org/officeDocument/2006/relationships" xmlns:p="http://schemas.openxmlformats.org/presentationml/2006/main">
  <p:tag name="NUM" val="10"/>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6"/>
</p:tagLst>
</file>

<file path=ppt/tags/tag112.xml><?xml version="1.0" encoding="utf-8"?>
<p:tagLst xmlns:a="http://schemas.openxmlformats.org/drawingml/2006/main" xmlns:r="http://schemas.openxmlformats.org/officeDocument/2006/relationships" xmlns:p="http://schemas.openxmlformats.org/presentationml/2006/main">
  <p:tag name="NUM" val="7"/>
</p:tagLst>
</file>

<file path=ppt/tags/tag113.xml><?xml version="1.0" encoding="utf-8"?>
<p:tagLst xmlns:a="http://schemas.openxmlformats.org/drawingml/2006/main" xmlns:r="http://schemas.openxmlformats.org/officeDocument/2006/relationships" xmlns:p="http://schemas.openxmlformats.org/presentationml/2006/main">
  <p:tag name="NUM" val="8"/>
</p:tagLst>
</file>

<file path=ppt/tags/tag114.xml><?xml version="1.0" encoding="utf-8"?>
<p:tagLst xmlns:a="http://schemas.openxmlformats.org/drawingml/2006/main" xmlns:r="http://schemas.openxmlformats.org/officeDocument/2006/relationships" xmlns:p="http://schemas.openxmlformats.org/presentationml/2006/main">
  <p:tag name="NUM" val="9"/>
</p:tagLst>
</file>

<file path=ppt/tags/tag115.xml><?xml version="1.0" encoding="utf-8"?>
<p:tagLst xmlns:a="http://schemas.openxmlformats.org/drawingml/2006/main" xmlns:r="http://schemas.openxmlformats.org/officeDocument/2006/relationships" xmlns:p="http://schemas.openxmlformats.org/presentationml/2006/main">
  <p:tag name="NUM" val="10"/>
</p:tagLst>
</file>

<file path=ppt/tags/tag116.xml><?xml version="1.0" encoding="utf-8"?>
<p:tagLst xmlns:a="http://schemas.openxmlformats.org/drawingml/2006/main" xmlns:r="http://schemas.openxmlformats.org/officeDocument/2006/relationships" xmlns:p="http://schemas.openxmlformats.org/presentationml/2006/main">
  <p:tag name="NUM" val="11"/>
</p:tagLst>
</file>

<file path=ppt/tags/tag117.xml><?xml version="1.0" encoding="utf-8"?>
<p:tagLst xmlns:a="http://schemas.openxmlformats.org/drawingml/2006/main" xmlns:r="http://schemas.openxmlformats.org/officeDocument/2006/relationships" xmlns:p="http://schemas.openxmlformats.org/presentationml/2006/main">
  <p:tag name="NUM" val="12"/>
</p:tagLst>
</file>

<file path=ppt/tags/tag118.xml><?xml version="1.0" encoding="utf-8"?>
<p:tagLst xmlns:a="http://schemas.openxmlformats.org/drawingml/2006/main" xmlns:r="http://schemas.openxmlformats.org/officeDocument/2006/relationships" xmlns:p="http://schemas.openxmlformats.org/presentationml/2006/main">
  <p:tag name="NUM" val="13"/>
</p:tagLst>
</file>

<file path=ppt/tags/tag119.xml><?xml version="1.0" encoding="utf-8"?>
<p:tagLst xmlns:a="http://schemas.openxmlformats.org/drawingml/2006/main" xmlns:r="http://schemas.openxmlformats.org/officeDocument/2006/relationships" xmlns:p="http://schemas.openxmlformats.org/presentationml/2006/main">
  <p:tag name="NUM" val="14"/>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15"/>
</p:tagLst>
</file>

<file path=ppt/tags/tag121.xml><?xml version="1.0" encoding="utf-8"?>
<p:tagLst xmlns:a="http://schemas.openxmlformats.org/drawingml/2006/main" xmlns:r="http://schemas.openxmlformats.org/officeDocument/2006/relationships" xmlns:p="http://schemas.openxmlformats.org/presentationml/2006/main">
  <p:tag name="NUM" val="16"/>
</p:tagLst>
</file>

<file path=ppt/tags/tag122.xml><?xml version="1.0" encoding="utf-8"?>
<p:tagLst xmlns:a="http://schemas.openxmlformats.org/drawingml/2006/main" xmlns:r="http://schemas.openxmlformats.org/officeDocument/2006/relationships" xmlns:p="http://schemas.openxmlformats.org/presentationml/2006/main">
  <p:tag name="NUM" val="17"/>
</p:tagLst>
</file>

<file path=ppt/tags/tag123.xml><?xml version="1.0" encoding="utf-8"?>
<p:tagLst xmlns:a="http://schemas.openxmlformats.org/drawingml/2006/main" xmlns:r="http://schemas.openxmlformats.org/officeDocument/2006/relationships" xmlns:p="http://schemas.openxmlformats.org/presentationml/2006/main">
  <p:tag name="NUM" val="18"/>
</p:tagLst>
</file>

<file path=ppt/tags/tag124.xml><?xml version="1.0" encoding="utf-8"?>
<p:tagLst xmlns:a="http://schemas.openxmlformats.org/drawingml/2006/main" xmlns:r="http://schemas.openxmlformats.org/officeDocument/2006/relationships" xmlns:p="http://schemas.openxmlformats.org/presentationml/2006/main">
  <p:tag name="NUM" val="19"/>
</p:tagLst>
</file>

<file path=ppt/tags/tag125.xml><?xml version="1.0" encoding="utf-8"?>
<p:tagLst xmlns:a="http://schemas.openxmlformats.org/drawingml/2006/main" xmlns:r="http://schemas.openxmlformats.org/officeDocument/2006/relationships" xmlns:p="http://schemas.openxmlformats.org/presentationml/2006/main">
  <p:tag name="NUM" val="20"/>
</p:tagLst>
</file>

<file path=ppt/tags/tag126.xml><?xml version="1.0" encoding="utf-8"?>
<p:tagLst xmlns:a="http://schemas.openxmlformats.org/drawingml/2006/main" xmlns:r="http://schemas.openxmlformats.org/officeDocument/2006/relationships" xmlns:p="http://schemas.openxmlformats.org/presentationml/2006/main">
  <p:tag name="NUM" val="21"/>
</p:tagLst>
</file>

<file path=ppt/tags/tag127.xml><?xml version="1.0" encoding="utf-8"?>
<p:tagLst xmlns:a="http://schemas.openxmlformats.org/drawingml/2006/main" xmlns:r="http://schemas.openxmlformats.org/officeDocument/2006/relationships" xmlns:p="http://schemas.openxmlformats.org/presentationml/2006/main">
  <p:tag name="NUM" val="22"/>
</p:tagLst>
</file>

<file path=ppt/tags/tag128.xml><?xml version="1.0" encoding="utf-8"?>
<p:tagLst xmlns:a="http://schemas.openxmlformats.org/drawingml/2006/main" xmlns:r="http://schemas.openxmlformats.org/officeDocument/2006/relationships" xmlns:p="http://schemas.openxmlformats.org/presentationml/2006/main">
  <p:tag name="NUM" val="23"/>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5"/>
</p:tagLst>
</file>

<file path=ppt/tags/tag134.xml><?xml version="1.0" encoding="utf-8"?>
<p:tagLst xmlns:a="http://schemas.openxmlformats.org/drawingml/2006/main" xmlns:r="http://schemas.openxmlformats.org/officeDocument/2006/relationships" xmlns:p="http://schemas.openxmlformats.org/presentationml/2006/main">
  <p:tag name="NUM" val="6"/>
</p:tagLst>
</file>

<file path=ppt/tags/tag135.xml><?xml version="1.0" encoding="utf-8"?>
<p:tagLst xmlns:a="http://schemas.openxmlformats.org/drawingml/2006/main" xmlns:r="http://schemas.openxmlformats.org/officeDocument/2006/relationships" xmlns:p="http://schemas.openxmlformats.org/presentationml/2006/main">
  <p:tag name="NUM" val="7"/>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12"/>
</p:tagLst>
</file>

<file path=ppt/tags/tag18.xml><?xml version="1.0" encoding="utf-8"?>
<p:tagLst xmlns:a="http://schemas.openxmlformats.org/drawingml/2006/main" xmlns:r="http://schemas.openxmlformats.org/officeDocument/2006/relationships" xmlns:p="http://schemas.openxmlformats.org/presentationml/2006/main">
  <p:tag name="NUM" val="1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7.xml><?xml version="1.0" encoding="utf-8"?>
<p:tagLst xmlns:a="http://schemas.openxmlformats.org/drawingml/2006/main" xmlns:r="http://schemas.openxmlformats.org/officeDocument/2006/relationships" xmlns:p="http://schemas.openxmlformats.org/presentationml/2006/main">
  <p:tag name="NUM" val="9"/>
</p:tagLst>
</file>

<file path=ppt/tags/tag28.xml><?xml version="1.0" encoding="utf-8"?>
<p:tagLst xmlns:a="http://schemas.openxmlformats.org/drawingml/2006/main" xmlns:r="http://schemas.openxmlformats.org/officeDocument/2006/relationships" xmlns:p="http://schemas.openxmlformats.org/presentationml/2006/main">
  <p:tag name="NUM" val="10"/>
</p:tagLst>
</file>

<file path=ppt/tags/tag2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2"/>
</p:tagLst>
</file>

<file path=ppt/tags/tag31.xml><?xml version="1.0" encoding="utf-8"?>
<p:tagLst xmlns:a="http://schemas.openxmlformats.org/drawingml/2006/main" xmlns:r="http://schemas.openxmlformats.org/officeDocument/2006/relationships" xmlns:p="http://schemas.openxmlformats.org/presentationml/2006/main">
  <p:tag name="NUM" val="13"/>
</p:tagLst>
</file>

<file path=ppt/tags/tag32.xml><?xml version="1.0" encoding="utf-8"?>
<p:tagLst xmlns:a="http://schemas.openxmlformats.org/drawingml/2006/main" xmlns:r="http://schemas.openxmlformats.org/officeDocument/2006/relationships" xmlns:p="http://schemas.openxmlformats.org/presentationml/2006/main">
  <p:tag name="NUM" val="14"/>
</p:tagLst>
</file>

<file path=ppt/tags/tag33.xml><?xml version="1.0" encoding="utf-8"?>
<p:tagLst xmlns:a="http://schemas.openxmlformats.org/drawingml/2006/main" xmlns:r="http://schemas.openxmlformats.org/officeDocument/2006/relationships" xmlns:p="http://schemas.openxmlformats.org/presentationml/2006/main">
  <p:tag name="NUM" val="15"/>
</p:tagLst>
</file>

<file path=ppt/tags/tag34.xml><?xml version="1.0" encoding="utf-8"?>
<p:tagLst xmlns:a="http://schemas.openxmlformats.org/drawingml/2006/main" xmlns:r="http://schemas.openxmlformats.org/officeDocument/2006/relationships" xmlns:p="http://schemas.openxmlformats.org/presentationml/2006/main">
  <p:tag name="NUM" val="16"/>
</p:tagLst>
</file>

<file path=ppt/tags/tag35.xml><?xml version="1.0" encoding="utf-8"?>
<p:tagLst xmlns:a="http://schemas.openxmlformats.org/drawingml/2006/main" xmlns:r="http://schemas.openxmlformats.org/officeDocument/2006/relationships" xmlns:p="http://schemas.openxmlformats.org/presentationml/2006/main">
  <p:tag name="NUM" val="17"/>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8"/>
</p:tagLst>
</file>

<file path=ppt/tags/tag44.xml><?xml version="1.0" encoding="utf-8"?>
<p:tagLst xmlns:a="http://schemas.openxmlformats.org/drawingml/2006/main" xmlns:r="http://schemas.openxmlformats.org/officeDocument/2006/relationships" xmlns:p="http://schemas.openxmlformats.org/presentationml/2006/main">
  <p:tag name="NUM" val="9"/>
</p:tagLst>
</file>

<file path=ppt/tags/tag45.xml><?xml version="1.0" encoding="utf-8"?>
<p:tagLst xmlns:a="http://schemas.openxmlformats.org/drawingml/2006/main" xmlns:r="http://schemas.openxmlformats.org/officeDocument/2006/relationships" xmlns:p="http://schemas.openxmlformats.org/presentationml/2006/main">
  <p:tag name="NUM" val="10"/>
</p:tagLst>
</file>

<file path=ppt/tags/tag46.xml><?xml version="1.0" encoding="utf-8"?>
<p:tagLst xmlns:a="http://schemas.openxmlformats.org/drawingml/2006/main" xmlns:r="http://schemas.openxmlformats.org/officeDocument/2006/relationships" xmlns:p="http://schemas.openxmlformats.org/presentationml/2006/main">
  <p:tag name="NUM" val="11"/>
</p:tagLst>
</file>

<file path=ppt/tags/tag47.xml><?xml version="1.0" encoding="utf-8"?>
<p:tagLst xmlns:a="http://schemas.openxmlformats.org/drawingml/2006/main" xmlns:r="http://schemas.openxmlformats.org/officeDocument/2006/relationships" xmlns:p="http://schemas.openxmlformats.org/presentationml/2006/main">
  <p:tag name="NUM" val="12"/>
</p:tagLst>
</file>

<file path=ppt/tags/tag48.xml><?xml version="1.0" encoding="utf-8"?>
<p:tagLst xmlns:a="http://schemas.openxmlformats.org/drawingml/2006/main" xmlns:r="http://schemas.openxmlformats.org/officeDocument/2006/relationships" xmlns:p="http://schemas.openxmlformats.org/presentationml/2006/main">
  <p:tag name="NUM" val="13"/>
</p:tagLst>
</file>

<file path=ppt/tags/tag49.xml><?xml version="1.0" encoding="utf-8"?>
<p:tagLst xmlns:a="http://schemas.openxmlformats.org/drawingml/2006/main" xmlns:r="http://schemas.openxmlformats.org/officeDocument/2006/relationships" xmlns:p="http://schemas.openxmlformats.org/presentationml/2006/main">
  <p:tag name="NUM" val="14"/>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5"/>
</p:tagLst>
</file>

<file path=ppt/tags/tag51.xml><?xml version="1.0" encoding="utf-8"?>
<p:tagLst xmlns:a="http://schemas.openxmlformats.org/drawingml/2006/main" xmlns:r="http://schemas.openxmlformats.org/officeDocument/2006/relationships" xmlns:p="http://schemas.openxmlformats.org/presentationml/2006/main">
  <p:tag name="NUM" val="16"/>
</p:tagLst>
</file>

<file path=ppt/tags/tag52.xml><?xml version="1.0" encoding="utf-8"?>
<p:tagLst xmlns:a="http://schemas.openxmlformats.org/drawingml/2006/main" xmlns:r="http://schemas.openxmlformats.org/officeDocument/2006/relationships" xmlns:p="http://schemas.openxmlformats.org/presentationml/2006/main">
  <p:tag name="NUM" val="17"/>
</p:tagLst>
</file>

<file path=ppt/tags/tag53.xml><?xml version="1.0" encoding="utf-8"?>
<p:tagLst xmlns:a="http://schemas.openxmlformats.org/drawingml/2006/main" xmlns:r="http://schemas.openxmlformats.org/officeDocument/2006/relationships" xmlns:p="http://schemas.openxmlformats.org/presentationml/2006/main">
  <p:tag name="NUM" val="18"/>
</p:tagLst>
</file>

<file path=ppt/tags/tag54.xml><?xml version="1.0" encoding="utf-8"?>
<p:tagLst xmlns:a="http://schemas.openxmlformats.org/drawingml/2006/main" xmlns:r="http://schemas.openxmlformats.org/officeDocument/2006/relationships" xmlns:p="http://schemas.openxmlformats.org/presentationml/2006/main">
  <p:tag name="NUM" val="19"/>
</p:tagLst>
</file>

<file path=ppt/tags/tag55.xml><?xml version="1.0" encoding="utf-8"?>
<p:tagLst xmlns:a="http://schemas.openxmlformats.org/drawingml/2006/main" xmlns:r="http://schemas.openxmlformats.org/officeDocument/2006/relationships" xmlns:p="http://schemas.openxmlformats.org/presentationml/2006/main">
  <p:tag name="NUM" val="20"/>
</p:tagLst>
</file>

<file path=ppt/tags/tag56.xml><?xml version="1.0" encoding="utf-8"?>
<p:tagLst xmlns:a="http://schemas.openxmlformats.org/drawingml/2006/main" xmlns:r="http://schemas.openxmlformats.org/officeDocument/2006/relationships" xmlns:p="http://schemas.openxmlformats.org/presentationml/2006/main">
  <p:tag name="NUM" val="21"/>
</p:tagLst>
</file>

<file path=ppt/tags/tag57.xml><?xml version="1.0" encoding="utf-8"?>
<p:tagLst xmlns:a="http://schemas.openxmlformats.org/drawingml/2006/main" xmlns:r="http://schemas.openxmlformats.org/officeDocument/2006/relationships" xmlns:p="http://schemas.openxmlformats.org/presentationml/2006/main">
  <p:tag name="NUM" val="22"/>
</p:tagLst>
</file>

<file path=ppt/tags/tag58.xml><?xml version="1.0" encoding="utf-8"?>
<p:tagLst xmlns:a="http://schemas.openxmlformats.org/drawingml/2006/main" xmlns:r="http://schemas.openxmlformats.org/officeDocument/2006/relationships" xmlns:p="http://schemas.openxmlformats.org/presentationml/2006/main">
  <p:tag name="NUM" val="23"/>
</p:tagLst>
</file>

<file path=ppt/tags/tag59.xml><?xml version="1.0" encoding="utf-8"?>
<p:tagLst xmlns:a="http://schemas.openxmlformats.org/drawingml/2006/main" xmlns:r="http://schemas.openxmlformats.org/officeDocument/2006/relationships" xmlns:p="http://schemas.openxmlformats.org/presentationml/2006/main">
  <p:tag name="NUM" val="2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5"/>
</p:tagLst>
</file>

<file path=ppt/tags/tag61.xml><?xml version="1.0" encoding="utf-8"?>
<p:tagLst xmlns:a="http://schemas.openxmlformats.org/drawingml/2006/main" xmlns:r="http://schemas.openxmlformats.org/officeDocument/2006/relationships" xmlns:p="http://schemas.openxmlformats.org/presentationml/2006/main">
  <p:tag name="NUM" val="26"/>
</p:tagLst>
</file>

<file path=ppt/tags/tag62.xml><?xml version="1.0" encoding="utf-8"?>
<p:tagLst xmlns:a="http://schemas.openxmlformats.org/drawingml/2006/main" xmlns:r="http://schemas.openxmlformats.org/officeDocument/2006/relationships" xmlns:p="http://schemas.openxmlformats.org/presentationml/2006/main">
  <p:tag name="NUM" val="27"/>
</p:tagLst>
</file>

<file path=ppt/tags/tag63.xml><?xml version="1.0" encoding="utf-8"?>
<p:tagLst xmlns:a="http://schemas.openxmlformats.org/drawingml/2006/main" xmlns:r="http://schemas.openxmlformats.org/officeDocument/2006/relationships" xmlns:p="http://schemas.openxmlformats.org/presentationml/2006/main">
  <p:tag name="NUM" val="28"/>
</p:tagLst>
</file>

<file path=ppt/tags/tag64.xml><?xml version="1.0" encoding="utf-8"?>
<p:tagLst xmlns:a="http://schemas.openxmlformats.org/drawingml/2006/main" xmlns:r="http://schemas.openxmlformats.org/officeDocument/2006/relationships" xmlns:p="http://schemas.openxmlformats.org/presentationml/2006/main">
  <p:tag name="NUM" val="29"/>
</p:tagLst>
</file>

<file path=ppt/tags/tag65.xml><?xml version="1.0" encoding="utf-8"?>
<p:tagLst xmlns:a="http://schemas.openxmlformats.org/drawingml/2006/main" xmlns:r="http://schemas.openxmlformats.org/officeDocument/2006/relationships" xmlns:p="http://schemas.openxmlformats.org/presentationml/2006/main">
  <p:tag name="NUM" val="30"/>
</p:tagLst>
</file>

<file path=ppt/tags/tag66.xml><?xml version="1.0" encoding="utf-8"?>
<p:tagLst xmlns:a="http://schemas.openxmlformats.org/drawingml/2006/main" xmlns:r="http://schemas.openxmlformats.org/officeDocument/2006/relationships" xmlns:p="http://schemas.openxmlformats.org/presentationml/2006/main">
  <p:tag name="NUM" val="31"/>
</p:tagLst>
</file>

<file path=ppt/tags/tag67.xml><?xml version="1.0" encoding="utf-8"?>
<p:tagLst xmlns:a="http://schemas.openxmlformats.org/drawingml/2006/main" xmlns:r="http://schemas.openxmlformats.org/officeDocument/2006/relationships" xmlns:p="http://schemas.openxmlformats.org/presentationml/2006/main">
  <p:tag name="NUM" val="32"/>
</p:tagLst>
</file>

<file path=ppt/tags/tag68.xml><?xml version="1.0" encoding="utf-8"?>
<p:tagLst xmlns:a="http://schemas.openxmlformats.org/drawingml/2006/main" xmlns:r="http://schemas.openxmlformats.org/officeDocument/2006/relationships" xmlns:p="http://schemas.openxmlformats.org/presentationml/2006/main">
  <p:tag name="NUM" val="33"/>
</p:tagLst>
</file>

<file path=ppt/tags/tag69.xml><?xml version="1.0" encoding="utf-8"?>
<p:tagLst xmlns:a="http://schemas.openxmlformats.org/drawingml/2006/main" xmlns:r="http://schemas.openxmlformats.org/officeDocument/2006/relationships" xmlns:p="http://schemas.openxmlformats.org/presentationml/2006/main">
  <p:tag name="ENGAGEREGION" val="Nunavut"/>
  <p:tag name="ENGAGECOLOR" val="{}"/>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ENGAGEREGION" val="Nova Scotia"/>
  <p:tag name="ENGAGECOLOR" val="{}"/>
</p:tagLst>
</file>

<file path=ppt/tags/tag71.xml><?xml version="1.0" encoding="utf-8"?>
<p:tagLst xmlns:a="http://schemas.openxmlformats.org/drawingml/2006/main" xmlns:r="http://schemas.openxmlformats.org/officeDocument/2006/relationships" xmlns:p="http://schemas.openxmlformats.org/presentationml/2006/main">
  <p:tag name="ENGAGEREGION" val="Newfoundland"/>
  <p:tag name="ENGAGECOLOR" val="{}"/>
</p:tagLst>
</file>

<file path=ppt/tags/tag72.xml><?xml version="1.0" encoding="utf-8"?>
<p:tagLst xmlns:a="http://schemas.openxmlformats.org/drawingml/2006/main" xmlns:r="http://schemas.openxmlformats.org/officeDocument/2006/relationships" xmlns:p="http://schemas.openxmlformats.org/presentationml/2006/main">
  <p:tag name="ENGAGEREGION" val="Prince Edward Island"/>
  <p:tag name="ENGAGECOLOR" val="{}"/>
</p:tagLst>
</file>

<file path=ppt/tags/tag73.xml><?xml version="1.0" encoding="utf-8"?>
<p:tagLst xmlns:a="http://schemas.openxmlformats.org/drawingml/2006/main" xmlns:r="http://schemas.openxmlformats.org/officeDocument/2006/relationships" xmlns:p="http://schemas.openxmlformats.org/presentationml/2006/main">
  <p:tag name="ENGAGEREGION" val="New Brunswick"/>
  <p:tag name="ENGAGECOLOR" val="{}"/>
</p:tagLst>
</file>

<file path=ppt/tags/tag74.xml><?xml version="1.0" encoding="utf-8"?>
<p:tagLst xmlns:a="http://schemas.openxmlformats.org/drawingml/2006/main" xmlns:r="http://schemas.openxmlformats.org/officeDocument/2006/relationships" xmlns:p="http://schemas.openxmlformats.org/presentationml/2006/main">
  <p:tag name="ENGAGEREGION" val="Ontario"/>
  <p:tag name="ENGAGECOLOR" val="{}"/>
</p:tagLst>
</file>

<file path=ppt/tags/tag75.xml><?xml version="1.0" encoding="utf-8"?>
<p:tagLst xmlns:a="http://schemas.openxmlformats.org/drawingml/2006/main" xmlns:r="http://schemas.openxmlformats.org/officeDocument/2006/relationships" xmlns:p="http://schemas.openxmlformats.org/presentationml/2006/main">
  <p:tag name="ENGAGEREGION" val="Manitoba"/>
  <p:tag name="ENGAGECOLOR" val="{}"/>
</p:tagLst>
</file>

<file path=ppt/tags/tag76.xml><?xml version="1.0" encoding="utf-8"?>
<p:tagLst xmlns:a="http://schemas.openxmlformats.org/drawingml/2006/main" xmlns:r="http://schemas.openxmlformats.org/officeDocument/2006/relationships" xmlns:p="http://schemas.openxmlformats.org/presentationml/2006/main">
  <p:tag name="ENGAGEREGION" val="Saskatchewan"/>
  <p:tag name="ENGAGECOLOR" val="{}"/>
</p:tagLst>
</file>

<file path=ppt/tags/tag77.xml><?xml version="1.0" encoding="utf-8"?>
<p:tagLst xmlns:a="http://schemas.openxmlformats.org/drawingml/2006/main" xmlns:r="http://schemas.openxmlformats.org/officeDocument/2006/relationships" xmlns:p="http://schemas.openxmlformats.org/presentationml/2006/main">
  <p:tag name="ENGAGEREGION" val="Northwest Territories"/>
  <p:tag name="ENGAGECOLOR" val="{}"/>
</p:tagLst>
</file>

<file path=ppt/tags/tag78.xml><?xml version="1.0" encoding="utf-8"?>
<p:tagLst xmlns:a="http://schemas.openxmlformats.org/drawingml/2006/main" xmlns:r="http://schemas.openxmlformats.org/officeDocument/2006/relationships" xmlns:p="http://schemas.openxmlformats.org/presentationml/2006/main">
  <p:tag name="ENGAGEREGION" val="Alberta"/>
  <p:tag name="ENGAGECOLOR" val="{}"/>
</p:tagLst>
</file>

<file path=ppt/tags/tag79.xml><?xml version="1.0" encoding="utf-8"?>
<p:tagLst xmlns:a="http://schemas.openxmlformats.org/drawingml/2006/main" xmlns:r="http://schemas.openxmlformats.org/officeDocument/2006/relationships" xmlns:p="http://schemas.openxmlformats.org/presentationml/2006/main">
  <p:tag name="ENGAGEREGION" val="Yukon"/>
  <p:tag name="ENGAGECOLOR" val="{}"/>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ENGAGEREGION" val="British Columbia"/>
  <p:tag name="ENGAGECOLOR" val="{}"/>
</p:tagLst>
</file>

<file path=ppt/tags/tag81.xml><?xml version="1.0" encoding="utf-8"?>
<p:tagLst xmlns:a="http://schemas.openxmlformats.org/drawingml/2006/main" xmlns:r="http://schemas.openxmlformats.org/officeDocument/2006/relationships" xmlns:p="http://schemas.openxmlformats.org/presentationml/2006/main">
  <p:tag name="ENGAGEREGION" val="Quebec"/>
  <p:tag name="ENGAGECOLOR" val="{}"/>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7"/>
</p:tagLst>
</file>

<file path=ppt/tags/tag91.xml><?xml version="1.0" encoding="utf-8"?>
<p:tagLst xmlns:a="http://schemas.openxmlformats.org/drawingml/2006/main" xmlns:r="http://schemas.openxmlformats.org/officeDocument/2006/relationships" xmlns:p="http://schemas.openxmlformats.org/presentationml/2006/main">
  <p:tag name="NUM" val="8"/>
</p:tagLst>
</file>

<file path=ppt/tags/tag92.xml><?xml version="1.0" encoding="utf-8"?>
<p:tagLst xmlns:a="http://schemas.openxmlformats.org/drawingml/2006/main" xmlns:r="http://schemas.openxmlformats.org/officeDocument/2006/relationships" xmlns:p="http://schemas.openxmlformats.org/presentationml/2006/main">
  <p:tag name="NUM" val="9"/>
</p:tagLst>
</file>

<file path=ppt/tags/tag93.xml><?xml version="1.0" encoding="utf-8"?>
<p:tagLst xmlns:a="http://schemas.openxmlformats.org/drawingml/2006/main" xmlns:r="http://schemas.openxmlformats.org/officeDocument/2006/relationships" xmlns:p="http://schemas.openxmlformats.org/presentationml/2006/main">
  <p:tag name="NUM" val="10"/>
</p:tagLst>
</file>

<file path=ppt/tags/tag94.xml><?xml version="1.0" encoding="utf-8"?>
<p:tagLst xmlns:a="http://schemas.openxmlformats.org/drawingml/2006/main" xmlns:r="http://schemas.openxmlformats.org/officeDocument/2006/relationships" xmlns:p="http://schemas.openxmlformats.org/presentationml/2006/main">
  <p:tag name="NUM" val="11"/>
</p:tagLst>
</file>

<file path=ppt/tags/tag95.xml><?xml version="1.0" encoding="utf-8"?>
<p:tagLst xmlns:a="http://schemas.openxmlformats.org/drawingml/2006/main" xmlns:r="http://schemas.openxmlformats.org/officeDocument/2006/relationships" xmlns:p="http://schemas.openxmlformats.org/presentationml/2006/main">
  <p:tag name="NUM" val="12"/>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Standard_whit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_whit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dard_whit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B932F760-2627-40E1-B41C-2CF56DDD3BD1}" vid="{FF39FF32-4B4B-4C01-9DF2-55DD6FB09C6B}"/>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14F5DB9F0EFB438838633D3D3C15B8" ma:contentTypeVersion="16" ma:contentTypeDescription="Create a new document." ma:contentTypeScope="" ma:versionID="1b15e146dd7714f2d5dcf18563929c34">
  <xsd:schema xmlns:xsd="http://www.w3.org/2001/XMLSchema" xmlns:xs="http://www.w3.org/2001/XMLSchema" xmlns:p="http://schemas.microsoft.com/office/2006/metadata/properties" xmlns:ns2="40cc7fa8-84e5-448e-ae7a-47e8d4996491" xmlns:ns3="b559b0e0-9212-46a0-b3de-39b777f81522" targetNamespace="http://schemas.microsoft.com/office/2006/metadata/properties" ma:root="true" ma:fieldsID="27e97a9b6377789299bdb8fc26e42c2e" ns2:_="" ns3:_="">
    <xsd:import namespace="40cc7fa8-84e5-448e-ae7a-47e8d4996491"/>
    <xsd:import namespace="b559b0e0-9212-46a0-b3de-39b777f81522"/>
    <xsd:element name="properties">
      <xsd:complexType>
        <xsd:sequence>
          <xsd:element name="documentManagement">
            <xsd:complexType>
              <xsd:all>
                <xsd:element ref="ns2:Polaris_x0023_" minOccurs="0"/>
                <xsd:element ref="ns2:Opportunity_x0023_" minOccurs="0"/>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c7fa8-84e5-448e-ae7a-47e8d4996491" elementFormDefault="qualified">
    <xsd:import namespace="http://schemas.microsoft.com/office/2006/documentManagement/types"/>
    <xsd:import namespace="http://schemas.microsoft.com/office/infopath/2007/PartnerControls"/>
    <xsd:element name="Polaris_x0023_" ma:index="8" nillable="true" ma:displayName="Polaris #" ma:format="Dropdown" ma:internalName="Polaris_x0023_">
      <xsd:simpleType>
        <xsd:restriction base="dms:Note">
          <xsd:maxLength value="255"/>
        </xsd:restriction>
      </xsd:simpleType>
    </xsd:element>
    <xsd:element name="Opportunity_x0023_" ma:index="9" nillable="true" ma:displayName="Opportunity #" ma:format="Dropdown" ma:internalName="Opportunity_x0023_">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83b7034-6acb-4a3b-925f-eb080a5d509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59b0e0-9212-46a0-b3de-39b777f81522"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da357cf-8b75-474a-aa06-0e764647acb3}" ma:internalName="TaxCatchAll" ma:showField="CatchAllData" ma:web="b559b0e0-9212-46a0-b3de-39b777f815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olaris_x0023_ xmlns="40cc7fa8-84e5-448e-ae7a-47e8d4996491" xsi:nil="true"/>
    <lcf76f155ced4ddcb4097134ff3c332f xmlns="40cc7fa8-84e5-448e-ae7a-47e8d4996491">
      <Terms xmlns="http://schemas.microsoft.com/office/infopath/2007/PartnerControls"/>
    </lcf76f155ced4ddcb4097134ff3c332f>
    <TaxCatchAll xmlns="b559b0e0-9212-46a0-b3de-39b777f81522" xsi:nil="true"/>
    <Opportunity_x0023_ xmlns="40cc7fa8-84e5-448e-ae7a-47e8d4996491" xsi:nil="true"/>
  </documentManagement>
</p:properties>
</file>

<file path=customXml/itemProps1.xml><?xml version="1.0" encoding="utf-8"?>
<ds:datastoreItem xmlns:ds="http://schemas.openxmlformats.org/officeDocument/2006/customXml" ds:itemID="{89B07FF3-770A-4E52-B068-DB1AC0C9C6FD}"/>
</file>

<file path=customXml/itemProps2.xml><?xml version="1.0" encoding="utf-8"?>
<ds:datastoreItem xmlns:ds="http://schemas.openxmlformats.org/officeDocument/2006/customXml" ds:itemID="{3F7BE6DF-DCCC-44C5-A7F9-8199D26E8AFE}"/>
</file>

<file path=customXml/itemProps3.xml><?xml version="1.0" encoding="utf-8"?>
<ds:datastoreItem xmlns:ds="http://schemas.openxmlformats.org/officeDocument/2006/customXml" ds:itemID="{9C64473F-4713-42C5-867A-0AD3D34F3230}"/>
</file>

<file path=docProps/app.xml><?xml version="1.0" encoding="utf-8"?>
<Properties xmlns="http://schemas.openxmlformats.org/officeDocument/2006/extended-properties" xmlns:vt="http://schemas.openxmlformats.org/officeDocument/2006/docPropsVTypes">
  <Template/>
  <TotalTime>36804</TotalTime>
  <Words>2911</Words>
  <Application>Microsoft Office PowerPoint</Application>
  <PresentationFormat>On-screen Show (16:9)</PresentationFormat>
  <Paragraphs>183</Paragraphs>
  <Slides>18</Slides>
  <Notes>18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Arial</vt:lpstr>
      <vt:lpstr>Calibri</vt:lpstr>
      <vt:lpstr>Calibri Light</vt:lpstr>
      <vt:lpstr>Courier New</vt:lpstr>
      <vt:lpstr>Times New Roman</vt:lpstr>
      <vt:lpstr>Verdana</vt:lpstr>
      <vt:lpstr>Wingdings</vt:lpstr>
      <vt:lpstr>Standard_white</vt:lpstr>
      <vt:lpstr>1_Standard_white</vt:lpstr>
      <vt:lpstr>2_Standard_white</vt:lpstr>
      <vt:lpstr>Theme1</vt:lpstr>
      <vt:lpstr>PowerPoint Presentation</vt:lpstr>
      <vt:lpstr>PowerPoint Presentation</vt:lpstr>
      <vt:lpstr>Rôle national de SAC en matière de gestion des urgences</vt:lpstr>
      <vt:lpstr>Tendances et pressions</vt:lpstr>
      <vt:lpstr>Aperçu de la saison de feux de forêt de 2023</vt:lpstr>
      <vt:lpstr>Saison de feux de forêt de 2023 : Leçons retenues</vt:lpstr>
      <vt:lpstr>PowerPoint Presentation</vt:lpstr>
      <vt:lpstr>Recommandations de la vérificatrice générale</vt:lpstr>
      <vt:lpstr>Comité directeur</vt:lpstr>
      <vt:lpstr>L’impact des urgences sur la santé </vt:lpstr>
      <vt:lpstr>Les déterminants sociaux de la santé</vt:lpstr>
      <vt:lpstr>La culture comme base</vt:lpstr>
      <vt:lpstr>Planification et mise en œuvre conjointes avec la FPTPN</vt:lpstr>
      <vt:lpstr>Qu’est-ce qu’on entend par « accords de partenariat multilatéraux »?</vt:lpstr>
      <vt:lpstr>Accords multilatéraux – Succès récents</vt:lpstr>
      <vt:lpstr>Préparation et atténuation</vt:lpstr>
      <vt:lpstr>Programme de transformation</vt:lpstr>
      <vt:lpstr>Prochaines étapes</vt:lpstr>
    </vt:vector>
  </TitlesOfParts>
  <Manager>Ray Luoma</Manager>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Alain Giroux</dc:creator>
  <cp:lastModifiedBy>Anstruther, Gregory</cp:lastModifiedBy>
  <cp:revision>1178</cp:revision>
  <cp:lastPrinted>2016-07-12T16:37:28Z</cp:lastPrinted>
  <dcterms:created xsi:type="dcterms:W3CDTF">2007-03-13T16:30:24Z</dcterms:created>
  <dcterms:modified xsi:type="dcterms:W3CDTF">2024-03-01T17:06:57Z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2024-02-12T13:33:12Z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d61887f5-ee34-47d6-9b55-9b610006faa3</vt:lpwstr>
  </property>
  <property fmtid="{D5CDD505-2E9C-101B-9397-08002B2CF9AE}" pid="8" name="MSIP_Label_834ed4f5-eae4-40c7-82be-b1cdf720a1b9_ContentBits">
    <vt:lpwstr>0</vt:lpwstr>
  </property>
  <property fmtid="{D5CDD505-2E9C-101B-9397-08002B2CF9AE}" pid="9" name="ContentTypeId">
    <vt:lpwstr>0x0101001C14F5DB9F0EFB438838633D3D3C15B8</vt:lpwstr>
  </property>
  <property fmtid="{D5CDD505-2E9C-101B-9397-08002B2CF9AE}" pid="10" name="MediaServiceImageTags">
    <vt:lpwstr/>
  </property>
</Properties>
</file>