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88" r:id="rId4"/>
    <p:sldId id="289" r:id="rId5"/>
    <p:sldId id="263" r:id="rId6"/>
    <p:sldId id="264" r:id="rId7"/>
    <p:sldId id="269" r:id="rId8"/>
    <p:sldId id="265" r:id="rId9"/>
    <p:sldId id="267" r:id="rId10"/>
    <p:sldId id="275"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6C49"/>
    <a:srgbClr val="94D0AE"/>
    <a:srgbClr val="C4E6D3"/>
    <a:srgbClr val="AEDCC2"/>
    <a:srgbClr val="79C59A"/>
    <a:srgbClr val="49A972"/>
    <a:srgbClr val="3C8C5E"/>
    <a:srgbClr val="78C699"/>
    <a:srgbClr val="78C6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22"/>
    <p:restoredTop sz="89928" autoAdjust="0"/>
  </p:normalViewPr>
  <p:slideViewPr>
    <p:cSldViewPr snapToGrid="0" snapToObjects="1">
      <p:cViewPr varScale="1">
        <p:scale>
          <a:sx n="100" d="100"/>
          <a:sy n="100" d="100"/>
        </p:scale>
        <p:origin x="5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64DCD3-45A8-4DBF-81AC-2606B4BB8CD1}"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14382B5D-C909-4C08-97E0-715FA0D25064}">
      <dgm:prSet phldrT="[Text]" phldr="0" custT="1"/>
      <dgm:spPr>
        <a:solidFill>
          <a:srgbClr val="78C699">
            <a:alpha val="50196"/>
          </a:srgbClr>
        </a:solidFill>
      </dgm:spPr>
      <dgm:t>
        <a:bodyPr/>
        <a:lstStyle/>
        <a:p>
          <a:pPr rtl="0"/>
          <a:r>
            <a:rPr lang="en-US" sz="1800" b="1" dirty="0">
              <a:solidFill>
                <a:srgbClr val="2E6C49"/>
              </a:solidFill>
              <a:latin typeface="Aptos Display" panose="02110004020202020204"/>
            </a:rPr>
            <a:t>Based on 2022-23 Fiscal year's expenditures</a:t>
          </a:r>
          <a:endParaRPr lang="en-US" sz="1800" b="1" dirty="0">
            <a:solidFill>
              <a:srgbClr val="2E6C49"/>
            </a:solidFill>
          </a:endParaRPr>
        </a:p>
      </dgm:t>
    </dgm:pt>
    <dgm:pt modelId="{60EF15F0-3745-4A7F-9B61-DE83FB606560}" type="parTrans" cxnId="{5CCC2E45-7D84-4528-B605-815B3FC685A4}">
      <dgm:prSet/>
      <dgm:spPr/>
      <dgm:t>
        <a:bodyPr/>
        <a:lstStyle/>
        <a:p>
          <a:endParaRPr lang="en-CA"/>
        </a:p>
      </dgm:t>
    </dgm:pt>
    <dgm:pt modelId="{FA7412D4-EEDF-4211-B365-71A9C9141412}" type="sibTrans" cxnId="{5CCC2E45-7D84-4528-B605-815B3FC685A4}">
      <dgm:prSet/>
      <dgm:spPr>
        <a:solidFill>
          <a:srgbClr val="2E6C49"/>
        </a:solidFill>
      </dgm:spPr>
      <dgm:t>
        <a:bodyPr/>
        <a:lstStyle/>
        <a:p>
          <a:endParaRPr lang="en-US"/>
        </a:p>
      </dgm:t>
    </dgm:pt>
    <dgm:pt modelId="{FBECB174-BD08-490E-8FC5-47D7C98518B9}">
      <dgm:prSet phldrT="[Text]" phldr="0" custT="1"/>
      <dgm:spPr>
        <a:solidFill>
          <a:srgbClr val="2E6C49"/>
        </a:solidFill>
      </dgm:spPr>
      <dgm:t>
        <a:bodyPr/>
        <a:lstStyle/>
        <a:p>
          <a:pPr rtl="0"/>
          <a:r>
            <a:rPr lang="en-US" sz="2000" b="1" dirty="0">
              <a:latin typeface="Aptos Display" panose="02110004020202020204"/>
            </a:rPr>
            <a:t>Current Fiscal Year Budget</a:t>
          </a:r>
          <a:endParaRPr lang="en-US" sz="2000" b="1" dirty="0"/>
        </a:p>
      </dgm:t>
    </dgm:pt>
    <dgm:pt modelId="{D999C121-D78B-410D-BA30-941F9E195DCC}" type="parTrans" cxnId="{44DCEA0E-705C-4FA9-8FF2-3EFCAB88BB0B}">
      <dgm:prSet/>
      <dgm:spPr/>
      <dgm:t>
        <a:bodyPr/>
        <a:lstStyle/>
        <a:p>
          <a:endParaRPr lang="en-CA"/>
        </a:p>
      </dgm:t>
    </dgm:pt>
    <dgm:pt modelId="{F2B6F8ED-F45B-4D92-8766-8DF151FD37F2}" type="sibTrans" cxnId="{44DCEA0E-705C-4FA9-8FF2-3EFCAB88BB0B}">
      <dgm:prSet/>
      <dgm:spPr/>
      <dgm:t>
        <a:bodyPr/>
        <a:lstStyle/>
        <a:p>
          <a:endParaRPr lang="en-CA"/>
        </a:p>
      </dgm:t>
    </dgm:pt>
    <dgm:pt modelId="{7CCDBAFC-98B0-4360-A5CE-D741F73F1CFD}">
      <dgm:prSet phldrT="[Text]" phldr="0" custT="1"/>
      <dgm:spPr>
        <a:solidFill>
          <a:srgbClr val="78C699">
            <a:alpha val="52157"/>
          </a:srgbClr>
        </a:solidFill>
      </dgm:spPr>
      <dgm:t>
        <a:bodyPr/>
        <a:lstStyle/>
        <a:p>
          <a:pPr rtl="0"/>
          <a:r>
            <a:rPr lang="en-US" sz="1800" b="1" dirty="0">
              <a:solidFill>
                <a:srgbClr val="2E6C49"/>
              </a:solidFill>
              <a:latin typeface="Aptos Display" panose="02110004020202020204"/>
            </a:rPr>
            <a:t>CPI and Population </a:t>
          </a:r>
          <a:endParaRPr lang="en-US" sz="1800" b="1" dirty="0">
            <a:solidFill>
              <a:srgbClr val="2E6C49"/>
            </a:solidFill>
          </a:endParaRPr>
        </a:p>
      </dgm:t>
    </dgm:pt>
    <dgm:pt modelId="{E43C00C3-BC19-467D-AE91-D39BBB5A8797}" type="sibTrans" cxnId="{37DEB96F-6EAC-4017-BD8A-5B3395C3AEFD}">
      <dgm:prSet/>
      <dgm:spPr>
        <a:solidFill>
          <a:srgbClr val="2E6C49"/>
        </a:solidFill>
      </dgm:spPr>
      <dgm:t>
        <a:bodyPr/>
        <a:lstStyle/>
        <a:p>
          <a:endParaRPr lang="en-US" dirty="0"/>
        </a:p>
      </dgm:t>
    </dgm:pt>
    <dgm:pt modelId="{50147268-D0DD-46A5-BBD8-5D998D3B4A55}" type="parTrans" cxnId="{37DEB96F-6EAC-4017-BD8A-5B3395C3AEFD}">
      <dgm:prSet/>
      <dgm:spPr/>
      <dgm:t>
        <a:bodyPr/>
        <a:lstStyle/>
        <a:p>
          <a:endParaRPr lang="en-CA"/>
        </a:p>
      </dgm:t>
    </dgm:pt>
    <dgm:pt modelId="{3C1243BB-A3FB-46F1-BB1B-2C1C71E53572}" type="pres">
      <dgm:prSet presAssocID="{4B64DCD3-45A8-4DBF-81AC-2606B4BB8CD1}" presName="linearFlow" presStyleCnt="0">
        <dgm:presLayoutVars>
          <dgm:dir/>
          <dgm:resizeHandles val="exact"/>
        </dgm:presLayoutVars>
      </dgm:prSet>
      <dgm:spPr/>
    </dgm:pt>
    <dgm:pt modelId="{09B39855-AB53-4ACE-8396-6BC7A177F1BB}" type="pres">
      <dgm:prSet presAssocID="{14382B5D-C909-4C08-97E0-715FA0D25064}" presName="node" presStyleLbl="node1" presStyleIdx="0" presStyleCnt="3" custScaleX="184052" custScaleY="149846" custLinFactX="86289" custLinFactNeighborX="100000" custLinFactNeighborY="-28636">
        <dgm:presLayoutVars>
          <dgm:bulletEnabled val="1"/>
        </dgm:presLayoutVars>
      </dgm:prSet>
      <dgm:spPr>
        <a:prstGeom prst="roundRect">
          <a:avLst/>
        </a:prstGeom>
      </dgm:spPr>
    </dgm:pt>
    <dgm:pt modelId="{5DEEA23B-15B8-4EAB-932C-69D426E2245E}" type="pres">
      <dgm:prSet presAssocID="{FA7412D4-EEDF-4211-B365-71A9C9141412}" presName="spacerL" presStyleCnt="0"/>
      <dgm:spPr/>
    </dgm:pt>
    <dgm:pt modelId="{6D4A1A62-B9DF-4402-80A4-ACE38FC72781}" type="pres">
      <dgm:prSet presAssocID="{FA7412D4-EEDF-4211-B365-71A9C9141412}" presName="sibTrans" presStyleLbl="sibTrans2D1" presStyleIdx="0" presStyleCnt="2" custLinFactX="134775" custLinFactNeighborX="200000" custLinFactNeighborY="-49372"/>
      <dgm:spPr/>
    </dgm:pt>
    <dgm:pt modelId="{9217C8F0-015D-4BDE-9112-C75C5FA82BEF}" type="pres">
      <dgm:prSet presAssocID="{FA7412D4-EEDF-4211-B365-71A9C9141412}" presName="spacerR" presStyleCnt="0"/>
      <dgm:spPr/>
    </dgm:pt>
    <dgm:pt modelId="{AD2BD290-4396-466C-9D26-E9736CCD31EA}" type="pres">
      <dgm:prSet presAssocID="{7CCDBAFC-98B0-4360-A5CE-D741F73F1CFD}" presName="node" presStyleLbl="node1" presStyleIdx="1" presStyleCnt="3" custScaleX="145229" custScaleY="145809" custLinFactX="86289" custLinFactNeighborX="100000" custLinFactNeighborY="-28636">
        <dgm:presLayoutVars>
          <dgm:bulletEnabled val="1"/>
        </dgm:presLayoutVars>
      </dgm:prSet>
      <dgm:spPr>
        <a:prstGeom prst="roundRect">
          <a:avLst/>
        </a:prstGeom>
      </dgm:spPr>
    </dgm:pt>
    <dgm:pt modelId="{235E248F-7AB1-4AFE-AF72-E5566FBADCB4}" type="pres">
      <dgm:prSet presAssocID="{E43C00C3-BC19-467D-AE91-D39BBB5A8797}" presName="spacerL" presStyleCnt="0"/>
      <dgm:spPr/>
    </dgm:pt>
    <dgm:pt modelId="{7E50C655-DD79-4CD9-B5B9-B9D962B77718}" type="pres">
      <dgm:prSet presAssocID="{E43C00C3-BC19-467D-AE91-D39BBB5A8797}" presName="sibTrans" presStyleLbl="sibTrans2D1" presStyleIdx="1" presStyleCnt="2" custLinFactX="-348318" custLinFactY="100000" custLinFactNeighborX="-400000" custLinFactNeighborY="126680"/>
      <dgm:spPr/>
    </dgm:pt>
    <dgm:pt modelId="{E83ECDFF-9627-497D-8448-F8D10B02C104}" type="pres">
      <dgm:prSet presAssocID="{E43C00C3-BC19-467D-AE91-D39BBB5A8797}" presName="spacerR" presStyleCnt="0"/>
      <dgm:spPr/>
    </dgm:pt>
    <dgm:pt modelId="{73AE705A-DC2D-419E-B655-F484701C8580}" type="pres">
      <dgm:prSet presAssocID="{FBECB174-BD08-490E-8FC5-47D7C98518B9}" presName="node" presStyleLbl="node1" presStyleIdx="2" presStyleCnt="3" custScaleX="149855" custScaleY="143364" custLinFactX="-200000" custLinFactY="45500" custLinFactNeighborX="-206633" custLinFactNeighborY="100000">
        <dgm:presLayoutVars>
          <dgm:bulletEnabled val="1"/>
        </dgm:presLayoutVars>
      </dgm:prSet>
      <dgm:spPr>
        <a:prstGeom prst="roundRect">
          <a:avLst/>
        </a:prstGeom>
      </dgm:spPr>
    </dgm:pt>
  </dgm:ptLst>
  <dgm:cxnLst>
    <dgm:cxn modelId="{44DCEA0E-705C-4FA9-8FF2-3EFCAB88BB0B}" srcId="{4B64DCD3-45A8-4DBF-81AC-2606B4BB8CD1}" destId="{FBECB174-BD08-490E-8FC5-47D7C98518B9}" srcOrd="2" destOrd="0" parTransId="{D999C121-D78B-410D-BA30-941F9E195DCC}" sibTransId="{F2B6F8ED-F45B-4D92-8766-8DF151FD37F2}"/>
    <dgm:cxn modelId="{5CCC2E45-7D84-4528-B605-815B3FC685A4}" srcId="{4B64DCD3-45A8-4DBF-81AC-2606B4BB8CD1}" destId="{14382B5D-C909-4C08-97E0-715FA0D25064}" srcOrd="0" destOrd="0" parTransId="{60EF15F0-3745-4A7F-9B61-DE83FB606560}" sibTransId="{FA7412D4-EEDF-4211-B365-71A9C9141412}"/>
    <dgm:cxn modelId="{149F7E65-B70A-46C9-9F3E-333457FF3483}" type="presOf" srcId="{7CCDBAFC-98B0-4360-A5CE-D741F73F1CFD}" destId="{AD2BD290-4396-466C-9D26-E9736CCD31EA}" srcOrd="0" destOrd="0" presId="urn:microsoft.com/office/officeart/2005/8/layout/equation1"/>
    <dgm:cxn modelId="{37DEB96F-6EAC-4017-BD8A-5B3395C3AEFD}" srcId="{4B64DCD3-45A8-4DBF-81AC-2606B4BB8CD1}" destId="{7CCDBAFC-98B0-4360-A5CE-D741F73F1CFD}" srcOrd="1" destOrd="0" parTransId="{50147268-D0DD-46A5-BBD8-5D998D3B4A55}" sibTransId="{E43C00C3-BC19-467D-AE91-D39BBB5A8797}"/>
    <dgm:cxn modelId="{540E7B53-C8AC-4887-89B4-6184D9EE1EAB}" type="presOf" srcId="{E43C00C3-BC19-467D-AE91-D39BBB5A8797}" destId="{7E50C655-DD79-4CD9-B5B9-B9D962B77718}" srcOrd="0" destOrd="0" presId="urn:microsoft.com/office/officeart/2005/8/layout/equation1"/>
    <dgm:cxn modelId="{8C7468A3-2128-4142-B29D-05058C041C5B}" type="presOf" srcId="{FBECB174-BD08-490E-8FC5-47D7C98518B9}" destId="{73AE705A-DC2D-419E-B655-F484701C8580}" srcOrd="0" destOrd="0" presId="urn:microsoft.com/office/officeart/2005/8/layout/equation1"/>
    <dgm:cxn modelId="{8FBF3CA6-4F5D-44BC-BD89-5FD9EC47160D}" type="presOf" srcId="{4B64DCD3-45A8-4DBF-81AC-2606B4BB8CD1}" destId="{3C1243BB-A3FB-46F1-BB1B-2C1C71E53572}" srcOrd="0" destOrd="0" presId="urn:microsoft.com/office/officeart/2005/8/layout/equation1"/>
    <dgm:cxn modelId="{906E64A9-11B5-442A-8678-1DE4D7A0FB43}" type="presOf" srcId="{FA7412D4-EEDF-4211-B365-71A9C9141412}" destId="{6D4A1A62-B9DF-4402-80A4-ACE38FC72781}" srcOrd="0" destOrd="0" presId="urn:microsoft.com/office/officeart/2005/8/layout/equation1"/>
    <dgm:cxn modelId="{47AB23F4-B915-4626-86DA-51E90245805E}" type="presOf" srcId="{14382B5D-C909-4C08-97E0-715FA0D25064}" destId="{09B39855-AB53-4ACE-8396-6BC7A177F1BB}" srcOrd="0" destOrd="0" presId="urn:microsoft.com/office/officeart/2005/8/layout/equation1"/>
    <dgm:cxn modelId="{84149C5D-FD75-46FB-A85B-670E61255A76}" type="presParOf" srcId="{3C1243BB-A3FB-46F1-BB1B-2C1C71E53572}" destId="{09B39855-AB53-4ACE-8396-6BC7A177F1BB}" srcOrd="0" destOrd="0" presId="urn:microsoft.com/office/officeart/2005/8/layout/equation1"/>
    <dgm:cxn modelId="{B7E4A3D4-1F2F-4CE9-9095-DE1A215B313E}" type="presParOf" srcId="{3C1243BB-A3FB-46F1-BB1B-2C1C71E53572}" destId="{5DEEA23B-15B8-4EAB-932C-69D426E2245E}" srcOrd="1" destOrd="0" presId="urn:microsoft.com/office/officeart/2005/8/layout/equation1"/>
    <dgm:cxn modelId="{B4CB9C90-6AFD-4DFB-A355-ACD43FA8A240}" type="presParOf" srcId="{3C1243BB-A3FB-46F1-BB1B-2C1C71E53572}" destId="{6D4A1A62-B9DF-4402-80A4-ACE38FC72781}" srcOrd="2" destOrd="0" presId="urn:microsoft.com/office/officeart/2005/8/layout/equation1"/>
    <dgm:cxn modelId="{B89F3BD1-DF31-4E11-87B5-885E25819F11}" type="presParOf" srcId="{3C1243BB-A3FB-46F1-BB1B-2C1C71E53572}" destId="{9217C8F0-015D-4BDE-9112-C75C5FA82BEF}" srcOrd="3" destOrd="0" presId="urn:microsoft.com/office/officeart/2005/8/layout/equation1"/>
    <dgm:cxn modelId="{D42B797A-0D6E-46D9-99AC-F00458791580}" type="presParOf" srcId="{3C1243BB-A3FB-46F1-BB1B-2C1C71E53572}" destId="{AD2BD290-4396-466C-9D26-E9736CCD31EA}" srcOrd="4" destOrd="0" presId="urn:microsoft.com/office/officeart/2005/8/layout/equation1"/>
    <dgm:cxn modelId="{9E399AB2-2F18-4DD5-82DF-8961AD6FDF2E}" type="presParOf" srcId="{3C1243BB-A3FB-46F1-BB1B-2C1C71E53572}" destId="{235E248F-7AB1-4AFE-AF72-E5566FBADCB4}" srcOrd="5" destOrd="0" presId="urn:microsoft.com/office/officeart/2005/8/layout/equation1"/>
    <dgm:cxn modelId="{99034E0F-3726-4E8D-9B99-2F6D5787B3AF}" type="presParOf" srcId="{3C1243BB-A3FB-46F1-BB1B-2C1C71E53572}" destId="{7E50C655-DD79-4CD9-B5B9-B9D962B77718}" srcOrd="6" destOrd="0" presId="urn:microsoft.com/office/officeart/2005/8/layout/equation1"/>
    <dgm:cxn modelId="{CF523A15-710A-4F14-BDA3-F8E07D69B2CD}" type="presParOf" srcId="{3C1243BB-A3FB-46F1-BB1B-2C1C71E53572}" destId="{E83ECDFF-9627-497D-8448-F8D10B02C104}" srcOrd="7" destOrd="0" presId="urn:microsoft.com/office/officeart/2005/8/layout/equation1"/>
    <dgm:cxn modelId="{CB814F1B-29B0-4C6D-83D5-FDA2117C4489}" type="presParOf" srcId="{3C1243BB-A3FB-46F1-BB1B-2C1C71E53572}" destId="{73AE705A-DC2D-419E-B655-F484701C8580}"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3BBC6D-BD8C-46D7-9958-280568F4826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FBFBC7F0-6BAE-4A69-83DE-C9EC65E860FF}">
      <dgm:prSet phldrT="[Text]" phldr="0"/>
      <dgm:spPr>
        <a:solidFill>
          <a:srgbClr val="2E6C49"/>
        </a:solidFill>
      </dgm:spPr>
      <dgm:t>
        <a:bodyPr/>
        <a:lstStyle/>
        <a:p>
          <a:pPr rtl="0"/>
          <a:r>
            <a:rPr lang="en-US" b="1" dirty="0">
              <a:solidFill>
                <a:schemeClr val="bg1"/>
              </a:solidFill>
            </a:rPr>
            <a:t>Reformed FNCFS Funding Elements</a:t>
          </a:r>
        </a:p>
      </dgm:t>
    </dgm:pt>
    <dgm:pt modelId="{575F1209-067C-4FF4-8A3B-B899560B2607}" type="parTrans" cxnId="{7683CE67-3ABC-4325-8707-D26850CB08DB}">
      <dgm:prSet/>
      <dgm:spPr/>
      <dgm:t>
        <a:bodyPr/>
        <a:lstStyle/>
        <a:p>
          <a:endParaRPr lang="en-US"/>
        </a:p>
      </dgm:t>
    </dgm:pt>
    <dgm:pt modelId="{321B287E-1948-4F91-B7EB-571FD1F36C6F}" type="sibTrans" cxnId="{7683CE67-3ABC-4325-8707-D26850CB08DB}">
      <dgm:prSet/>
      <dgm:spPr/>
      <dgm:t>
        <a:bodyPr/>
        <a:lstStyle/>
        <a:p>
          <a:endParaRPr lang="en-US"/>
        </a:p>
      </dgm:t>
    </dgm:pt>
    <dgm:pt modelId="{2519FA76-EA58-4FA3-AAD4-6B49B8C509C2}">
      <dgm:prSet phldrT="[Text]" phldr="0"/>
      <dgm:spPr>
        <a:solidFill>
          <a:srgbClr val="78C699"/>
        </a:solidFill>
      </dgm:spPr>
      <dgm:t>
        <a:bodyPr/>
        <a:lstStyle/>
        <a:p>
          <a:pPr rtl="0"/>
          <a:r>
            <a:rPr lang="en-US" b="1" dirty="0">
              <a:solidFill>
                <a:schemeClr val="tx1">
                  <a:lumMod val="95000"/>
                  <a:lumOff val="5000"/>
                </a:schemeClr>
              </a:solidFill>
            </a:rPr>
            <a:t>Capital:</a:t>
          </a:r>
          <a:r>
            <a:rPr lang="en-US" dirty="0">
              <a:solidFill>
                <a:schemeClr val="tx1">
                  <a:lumMod val="95000"/>
                  <a:lumOff val="5000"/>
                </a:schemeClr>
              </a:solidFill>
            </a:rPr>
            <a:t> Purchase</a:t>
          </a:r>
          <a:r>
            <a:rPr lang="en-US" dirty="0">
              <a:solidFill>
                <a:schemeClr val="tx1">
                  <a:lumMod val="95000"/>
                  <a:lumOff val="5000"/>
                </a:schemeClr>
              </a:solidFill>
              <a:latin typeface="Aptos Display" panose="02110004020202020204"/>
            </a:rPr>
            <a:t> or</a:t>
          </a:r>
          <a:r>
            <a:rPr lang="en-US" dirty="0">
              <a:solidFill>
                <a:schemeClr val="tx1">
                  <a:lumMod val="95000"/>
                  <a:lumOff val="5000"/>
                </a:schemeClr>
              </a:solidFill>
            </a:rPr>
            <a:t> </a:t>
          </a:r>
          <a:r>
            <a:rPr lang="en-US" dirty="0">
              <a:solidFill>
                <a:schemeClr val="tx1">
                  <a:lumMod val="95000"/>
                  <a:lumOff val="5000"/>
                </a:schemeClr>
              </a:solidFill>
              <a:latin typeface="Aptos Display" panose="02110004020202020204"/>
            </a:rPr>
            <a:t>construction of infrastructure to deliver</a:t>
          </a:r>
          <a:r>
            <a:rPr lang="en-US" dirty="0">
              <a:solidFill>
                <a:schemeClr val="tx1">
                  <a:lumMod val="95000"/>
                  <a:lumOff val="5000"/>
                </a:schemeClr>
              </a:solidFill>
            </a:rPr>
            <a:t> of FNCFS services</a:t>
          </a:r>
        </a:p>
      </dgm:t>
    </dgm:pt>
    <dgm:pt modelId="{E8D8545C-9640-41C1-84BE-C2975AA6D631}" type="parTrans" cxnId="{5388AF13-095D-4F3D-B5B6-1560BFE6687B}">
      <dgm:prSet/>
      <dgm:spPr/>
      <dgm:t>
        <a:bodyPr/>
        <a:lstStyle/>
        <a:p>
          <a:endParaRPr lang="en-US"/>
        </a:p>
      </dgm:t>
    </dgm:pt>
    <dgm:pt modelId="{79BFF90C-1C18-41EE-BE27-A273628260E2}" type="sibTrans" cxnId="{5388AF13-095D-4F3D-B5B6-1560BFE6687B}">
      <dgm:prSet/>
      <dgm:spPr/>
      <dgm:t>
        <a:bodyPr/>
        <a:lstStyle/>
        <a:p>
          <a:endParaRPr lang="en-US"/>
        </a:p>
      </dgm:t>
    </dgm:pt>
    <dgm:pt modelId="{468DC67B-E293-4D18-9A3F-695902E95502}">
      <dgm:prSet phldrT="[Text]" phldr="0"/>
      <dgm:spPr>
        <a:solidFill>
          <a:srgbClr val="78C699">
            <a:alpha val="74902"/>
          </a:srgbClr>
        </a:solidFill>
      </dgm:spPr>
      <dgm:t>
        <a:bodyPr/>
        <a:lstStyle/>
        <a:p>
          <a:pPr rtl="0"/>
          <a:r>
            <a:rPr lang="en-US" b="1" dirty="0">
              <a:solidFill>
                <a:schemeClr val="tx1">
                  <a:lumMod val="95000"/>
                  <a:lumOff val="5000"/>
                </a:schemeClr>
              </a:solidFill>
              <a:latin typeface="Aptos Display" panose="02110004020202020204"/>
            </a:rPr>
            <a:t>Household</a:t>
          </a:r>
          <a:r>
            <a:rPr lang="en-US" b="1" dirty="0">
              <a:solidFill>
                <a:schemeClr val="tx1">
                  <a:lumMod val="95000"/>
                  <a:lumOff val="5000"/>
                </a:schemeClr>
              </a:solidFill>
            </a:rPr>
            <a:t> supports:</a:t>
          </a:r>
        </a:p>
        <a:p>
          <a:pPr rtl="0"/>
          <a:r>
            <a:rPr lang="en-US" b="0" dirty="0">
              <a:solidFill>
                <a:schemeClr val="tx1">
                  <a:lumMod val="95000"/>
                  <a:lumOff val="5000"/>
                </a:schemeClr>
              </a:solidFill>
            </a:rPr>
            <a:t>M</a:t>
          </a:r>
          <a:r>
            <a:rPr lang="en-US" dirty="0">
              <a:solidFill>
                <a:schemeClr val="tx1">
                  <a:lumMod val="95000"/>
                  <a:lumOff val="5000"/>
                </a:schemeClr>
              </a:solidFill>
            </a:rPr>
            <a:t>eet basic needs of families</a:t>
          </a:r>
        </a:p>
      </dgm:t>
    </dgm:pt>
    <dgm:pt modelId="{FE648B8E-0E71-48A2-B349-CBBF882E9C33}" type="parTrans" cxnId="{F865735E-8651-46AF-8DD0-88F1203F6ACC}">
      <dgm:prSet/>
      <dgm:spPr/>
      <dgm:t>
        <a:bodyPr/>
        <a:lstStyle/>
        <a:p>
          <a:endParaRPr lang="en-US"/>
        </a:p>
      </dgm:t>
    </dgm:pt>
    <dgm:pt modelId="{71A95798-6CB6-4EB3-BAEA-8880D631928A}" type="sibTrans" cxnId="{F865735E-8651-46AF-8DD0-88F1203F6ACC}">
      <dgm:prSet/>
      <dgm:spPr/>
      <dgm:t>
        <a:bodyPr/>
        <a:lstStyle/>
        <a:p>
          <a:endParaRPr lang="en-US"/>
        </a:p>
      </dgm:t>
    </dgm:pt>
    <dgm:pt modelId="{C0BC6B0E-89D0-4F17-B278-C1F7C5377585}">
      <dgm:prSet phldrT="[Text]" phldr="0"/>
      <dgm:spPr>
        <a:solidFill>
          <a:srgbClr val="78C699">
            <a:alpha val="50196"/>
          </a:srgbClr>
        </a:solidFill>
      </dgm:spPr>
      <dgm:t>
        <a:bodyPr/>
        <a:lstStyle/>
        <a:p>
          <a:pPr rtl="0"/>
          <a:r>
            <a:rPr lang="en-US" b="1" dirty="0">
              <a:solidFill>
                <a:schemeClr val="tx1">
                  <a:lumMod val="95000"/>
                  <a:lumOff val="5000"/>
                </a:schemeClr>
              </a:solidFill>
            </a:rPr>
            <a:t>First Nations Representative Services:</a:t>
          </a:r>
        </a:p>
        <a:p>
          <a:pPr rtl="0"/>
          <a:r>
            <a:rPr lang="en-US" b="0" dirty="0">
              <a:solidFill>
                <a:schemeClr val="tx1">
                  <a:lumMod val="95000"/>
                  <a:lumOff val="5000"/>
                </a:schemeClr>
              </a:solidFill>
            </a:rPr>
            <a:t>Advocate for First Nations in CFS matters (Band Representative Services in Ontario)</a:t>
          </a:r>
        </a:p>
      </dgm:t>
    </dgm:pt>
    <dgm:pt modelId="{332CDE3C-D99E-4DC0-8488-7C6A5A42C067}" type="parTrans" cxnId="{3A536B73-65CC-400B-95D8-83E4AA8566C7}">
      <dgm:prSet/>
      <dgm:spPr/>
      <dgm:t>
        <a:bodyPr/>
        <a:lstStyle/>
        <a:p>
          <a:endParaRPr lang="en-US"/>
        </a:p>
      </dgm:t>
    </dgm:pt>
    <dgm:pt modelId="{842403C7-A8E3-4C76-944C-92D06BD2CC08}" type="sibTrans" cxnId="{3A536B73-65CC-400B-95D8-83E4AA8566C7}">
      <dgm:prSet/>
      <dgm:spPr/>
      <dgm:t>
        <a:bodyPr/>
        <a:lstStyle/>
        <a:p>
          <a:endParaRPr lang="en-US"/>
        </a:p>
      </dgm:t>
    </dgm:pt>
    <dgm:pt modelId="{822DAD40-CD2E-4204-B2F7-DC184AE2C57D}">
      <dgm:prSet phldr="0"/>
      <dgm:spPr>
        <a:solidFill>
          <a:srgbClr val="78C699">
            <a:alpha val="25098"/>
          </a:srgbClr>
        </a:solidFill>
      </dgm:spPr>
      <dgm:t>
        <a:bodyPr/>
        <a:lstStyle/>
        <a:p>
          <a:pPr rtl="0"/>
          <a:r>
            <a:rPr lang="en-US" b="1" dirty="0">
              <a:solidFill>
                <a:schemeClr val="tx1">
                  <a:lumMod val="95000"/>
                  <a:lumOff val="5000"/>
                </a:schemeClr>
              </a:solidFill>
            </a:rPr>
            <a:t>Post-Majority Support Services:</a:t>
          </a:r>
        </a:p>
        <a:p>
          <a:pPr rtl="0"/>
          <a:r>
            <a:rPr lang="en-US" b="0" dirty="0">
              <a:solidFill>
                <a:schemeClr val="tx1">
                  <a:lumMod val="95000"/>
                  <a:lumOff val="5000"/>
                </a:schemeClr>
              </a:solidFill>
              <a:latin typeface="Aptos Display" panose="02110004020202020204"/>
            </a:rPr>
            <a:t>Supports for youth aging out of care (i.e., transition supports)</a:t>
          </a:r>
        </a:p>
      </dgm:t>
    </dgm:pt>
    <dgm:pt modelId="{F60A0779-9065-48DC-94D7-4265704B6EA1}" type="parTrans" cxnId="{2BB06903-D529-47D2-8D6F-0BB2635F9451}">
      <dgm:prSet/>
      <dgm:spPr/>
      <dgm:t>
        <a:bodyPr/>
        <a:lstStyle/>
        <a:p>
          <a:endParaRPr lang="en-CA"/>
        </a:p>
      </dgm:t>
    </dgm:pt>
    <dgm:pt modelId="{80E3A6BE-D56A-498C-817B-13859212C281}" type="sibTrans" cxnId="{2BB06903-D529-47D2-8D6F-0BB2635F9451}">
      <dgm:prSet/>
      <dgm:spPr/>
      <dgm:t>
        <a:bodyPr/>
        <a:lstStyle/>
        <a:p>
          <a:endParaRPr lang="en-CA"/>
        </a:p>
      </dgm:t>
    </dgm:pt>
    <dgm:pt modelId="{304A995B-59C9-4C08-B0DB-C6BBD6C93B5B}" type="pres">
      <dgm:prSet presAssocID="{F53BBC6D-BD8C-46D7-9958-280568F48266}" presName="composite" presStyleCnt="0">
        <dgm:presLayoutVars>
          <dgm:chMax val="1"/>
          <dgm:dir/>
          <dgm:resizeHandles val="exact"/>
        </dgm:presLayoutVars>
      </dgm:prSet>
      <dgm:spPr/>
    </dgm:pt>
    <dgm:pt modelId="{ADF92772-081E-47C0-B433-B512757AB2DF}" type="pres">
      <dgm:prSet presAssocID="{FBFBC7F0-6BAE-4A69-83DE-C9EC65E860FF}" presName="roof" presStyleLbl="dkBgShp" presStyleIdx="0" presStyleCnt="2" custScaleY="41202" custLinFactNeighborY="18775"/>
      <dgm:spPr/>
    </dgm:pt>
    <dgm:pt modelId="{F4282FEE-5064-4D41-94BE-FE053428E04E}" type="pres">
      <dgm:prSet presAssocID="{FBFBC7F0-6BAE-4A69-83DE-C9EC65E860FF}" presName="pillars" presStyleCnt="0"/>
      <dgm:spPr/>
    </dgm:pt>
    <dgm:pt modelId="{FEA3500D-0A8F-4AAF-B51A-D268394FCE93}" type="pres">
      <dgm:prSet presAssocID="{FBFBC7F0-6BAE-4A69-83DE-C9EC65E860FF}" presName="pillar1" presStyleLbl="node1" presStyleIdx="0" presStyleCnt="4" custLinFactNeighborY="-2541">
        <dgm:presLayoutVars>
          <dgm:bulletEnabled val="1"/>
        </dgm:presLayoutVars>
      </dgm:prSet>
      <dgm:spPr/>
    </dgm:pt>
    <dgm:pt modelId="{6419B922-16A5-48A1-8F77-3DFF5ACA7FD5}" type="pres">
      <dgm:prSet presAssocID="{468DC67B-E293-4D18-9A3F-695902E95502}" presName="pillarX" presStyleLbl="node1" presStyleIdx="1" presStyleCnt="4" custLinFactNeighborY="-2541">
        <dgm:presLayoutVars>
          <dgm:bulletEnabled val="1"/>
        </dgm:presLayoutVars>
      </dgm:prSet>
      <dgm:spPr/>
    </dgm:pt>
    <dgm:pt modelId="{C607BDBA-AA49-49B3-8480-AE6637EC2E25}" type="pres">
      <dgm:prSet presAssocID="{C0BC6B0E-89D0-4F17-B278-C1F7C5377585}" presName="pillarX" presStyleLbl="node1" presStyleIdx="2" presStyleCnt="4" custLinFactNeighborY="-2420">
        <dgm:presLayoutVars>
          <dgm:bulletEnabled val="1"/>
        </dgm:presLayoutVars>
      </dgm:prSet>
      <dgm:spPr/>
    </dgm:pt>
    <dgm:pt modelId="{E5C8AEFD-3AC2-485A-ACF9-C187DB116A73}" type="pres">
      <dgm:prSet presAssocID="{822DAD40-CD2E-4204-B2F7-DC184AE2C57D}" presName="pillarX" presStyleLbl="node1" presStyleIdx="3" presStyleCnt="4" custLinFactNeighborY="-2420">
        <dgm:presLayoutVars>
          <dgm:bulletEnabled val="1"/>
        </dgm:presLayoutVars>
      </dgm:prSet>
      <dgm:spPr/>
    </dgm:pt>
    <dgm:pt modelId="{EC5989F1-A78C-42CB-8BE2-E477E659B413}" type="pres">
      <dgm:prSet presAssocID="{FBFBC7F0-6BAE-4A69-83DE-C9EC65E860FF}" presName="base" presStyleLbl="dkBgShp" presStyleIdx="1" presStyleCnt="2"/>
      <dgm:spPr>
        <a:noFill/>
      </dgm:spPr>
    </dgm:pt>
  </dgm:ptLst>
  <dgm:cxnLst>
    <dgm:cxn modelId="{2BB06903-D529-47D2-8D6F-0BB2635F9451}" srcId="{FBFBC7F0-6BAE-4A69-83DE-C9EC65E860FF}" destId="{822DAD40-CD2E-4204-B2F7-DC184AE2C57D}" srcOrd="3" destOrd="0" parTransId="{F60A0779-9065-48DC-94D7-4265704B6EA1}" sibTransId="{80E3A6BE-D56A-498C-817B-13859212C281}"/>
    <dgm:cxn modelId="{5388AF13-095D-4F3D-B5B6-1560BFE6687B}" srcId="{FBFBC7F0-6BAE-4A69-83DE-C9EC65E860FF}" destId="{2519FA76-EA58-4FA3-AAD4-6B49B8C509C2}" srcOrd="0" destOrd="0" parTransId="{E8D8545C-9640-41C1-84BE-C2975AA6D631}" sibTransId="{79BFF90C-1C18-41EE-BE27-A273628260E2}"/>
    <dgm:cxn modelId="{D9B7A52D-6EBF-4BAB-9143-78B3501A1C40}" type="presOf" srcId="{FBFBC7F0-6BAE-4A69-83DE-C9EC65E860FF}" destId="{ADF92772-081E-47C0-B433-B512757AB2DF}" srcOrd="0" destOrd="0" presId="urn:microsoft.com/office/officeart/2005/8/layout/hList3"/>
    <dgm:cxn modelId="{F865735E-8651-46AF-8DD0-88F1203F6ACC}" srcId="{FBFBC7F0-6BAE-4A69-83DE-C9EC65E860FF}" destId="{468DC67B-E293-4D18-9A3F-695902E95502}" srcOrd="1" destOrd="0" parTransId="{FE648B8E-0E71-48A2-B349-CBBF882E9C33}" sibTransId="{71A95798-6CB6-4EB3-BAEA-8880D631928A}"/>
    <dgm:cxn modelId="{69677066-959A-4F37-9274-4C31A30D8E9D}" type="presOf" srcId="{C0BC6B0E-89D0-4F17-B278-C1F7C5377585}" destId="{C607BDBA-AA49-49B3-8480-AE6637EC2E25}" srcOrd="0" destOrd="0" presId="urn:microsoft.com/office/officeart/2005/8/layout/hList3"/>
    <dgm:cxn modelId="{7683CE67-3ABC-4325-8707-D26850CB08DB}" srcId="{F53BBC6D-BD8C-46D7-9958-280568F48266}" destId="{FBFBC7F0-6BAE-4A69-83DE-C9EC65E860FF}" srcOrd="0" destOrd="0" parTransId="{575F1209-067C-4FF4-8A3B-B899560B2607}" sibTransId="{321B287E-1948-4F91-B7EB-571FD1F36C6F}"/>
    <dgm:cxn modelId="{3A536B73-65CC-400B-95D8-83E4AA8566C7}" srcId="{FBFBC7F0-6BAE-4A69-83DE-C9EC65E860FF}" destId="{C0BC6B0E-89D0-4F17-B278-C1F7C5377585}" srcOrd="2" destOrd="0" parTransId="{332CDE3C-D99E-4DC0-8488-7C6A5A42C067}" sibTransId="{842403C7-A8E3-4C76-944C-92D06BD2CC08}"/>
    <dgm:cxn modelId="{35C9DE57-4728-4DEF-9647-87CF4F128197}" type="presOf" srcId="{822DAD40-CD2E-4204-B2F7-DC184AE2C57D}" destId="{E5C8AEFD-3AC2-485A-ACF9-C187DB116A73}" srcOrd="0" destOrd="0" presId="urn:microsoft.com/office/officeart/2005/8/layout/hList3"/>
    <dgm:cxn modelId="{6F45785A-4058-4814-928C-25E441EEF0CB}" type="presOf" srcId="{F53BBC6D-BD8C-46D7-9958-280568F48266}" destId="{304A995B-59C9-4C08-B0DB-C6BBD6C93B5B}" srcOrd="0" destOrd="0" presId="urn:microsoft.com/office/officeart/2005/8/layout/hList3"/>
    <dgm:cxn modelId="{96C565B9-FC68-4C1E-A0E1-F17F31CB3241}" type="presOf" srcId="{468DC67B-E293-4D18-9A3F-695902E95502}" destId="{6419B922-16A5-48A1-8F77-3DFF5ACA7FD5}" srcOrd="0" destOrd="0" presId="urn:microsoft.com/office/officeart/2005/8/layout/hList3"/>
    <dgm:cxn modelId="{AECD7FE6-CFB0-4AE5-A912-C9A1C3450EED}" type="presOf" srcId="{2519FA76-EA58-4FA3-AAD4-6B49B8C509C2}" destId="{FEA3500D-0A8F-4AAF-B51A-D268394FCE93}" srcOrd="0" destOrd="0" presId="urn:microsoft.com/office/officeart/2005/8/layout/hList3"/>
    <dgm:cxn modelId="{FE0E203E-E85A-410B-96D2-A07A7EE6FA78}" type="presParOf" srcId="{304A995B-59C9-4C08-B0DB-C6BBD6C93B5B}" destId="{ADF92772-081E-47C0-B433-B512757AB2DF}" srcOrd="0" destOrd="0" presId="urn:microsoft.com/office/officeart/2005/8/layout/hList3"/>
    <dgm:cxn modelId="{2B42237F-48C2-4EA0-A627-FA9795C06492}" type="presParOf" srcId="{304A995B-59C9-4C08-B0DB-C6BBD6C93B5B}" destId="{F4282FEE-5064-4D41-94BE-FE053428E04E}" srcOrd="1" destOrd="0" presId="urn:microsoft.com/office/officeart/2005/8/layout/hList3"/>
    <dgm:cxn modelId="{71F994AD-DE67-4947-9685-69A502264231}" type="presParOf" srcId="{F4282FEE-5064-4D41-94BE-FE053428E04E}" destId="{FEA3500D-0A8F-4AAF-B51A-D268394FCE93}" srcOrd="0" destOrd="0" presId="urn:microsoft.com/office/officeart/2005/8/layout/hList3"/>
    <dgm:cxn modelId="{9E9475CC-AA02-4458-B786-E17D05E72CD0}" type="presParOf" srcId="{F4282FEE-5064-4D41-94BE-FE053428E04E}" destId="{6419B922-16A5-48A1-8F77-3DFF5ACA7FD5}" srcOrd="1" destOrd="0" presId="urn:microsoft.com/office/officeart/2005/8/layout/hList3"/>
    <dgm:cxn modelId="{53EBFAA0-2B5F-4942-98B7-828AA6F20908}" type="presParOf" srcId="{F4282FEE-5064-4D41-94BE-FE053428E04E}" destId="{C607BDBA-AA49-49B3-8480-AE6637EC2E25}" srcOrd="2" destOrd="0" presId="urn:microsoft.com/office/officeart/2005/8/layout/hList3"/>
    <dgm:cxn modelId="{D1663D81-54EF-4E97-BDC5-6D0FABF7E622}" type="presParOf" srcId="{F4282FEE-5064-4D41-94BE-FE053428E04E}" destId="{E5C8AEFD-3AC2-485A-ACF9-C187DB116A73}" srcOrd="3" destOrd="0" presId="urn:microsoft.com/office/officeart/2005/8/layout/hList3"/>
    <dgm:cxn modelId="{57204905-496C-4396-B3E1-FB864C12BD8D}" type="presParOf" srcId="{304A995B-59C9-4C08-B0DB-C6BBD6C93B5B}" destId="{EC5989F1-A78C-42CB-8BE2-E477E659B413}"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A99D79-23C3-425D-B61F-0C4ECD7FB66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27BC8C2-1066-427D-9701-AFC5EA84C6CE}">
      <dgm:prSet phldrT="[Text]" custT="1"/>
      <dgm:spPr>
        <a:solidFill>
          <a:srgbClr val="2E6C49"/>
        </a:solidFill>
      </dgm:spPr>
      <dgm:t>
        <a:bodyPr/>
        <a:lstStyle/>
        <a:p>
          <a:pPr rtl="0"/>
          <a:r>
            <a:rPr lang="en-US" sz="4000" b="1" dirty="0">
              <a:solidFill>
                <a:schemeClr val="bg1"/>
              </a:solidFill>
              <a:latin typeface="+mn-lt"/>
            </a:rPr>
            <a:t>The "Top-ups” </a:t>
          </a:r>
        </a:p>
      </dgm:t>
    </dgm:pt>
    <dgm:pt modelId="{FB25D652-8447-45EB-AECB-0A07CDFBF4C2}" type="parTrans" cxnId="{C2276473-B2CF-43AB-86ED-3626AC31CA14}">
      <dgm:prSet/>
      <dgm:spPr/>
      <dgm:t>
        <a:bodyPr/>
        <a:lstStyle/>
        <a:p>
          <a:endParaRPr lang="en-US"/>
        </a:p>
      </dgm:t>
    </dgm:pt>
    <dgm:pt modelId="{84567315-517C-4C59-A3DE-42AD61A4BE10}" type="sibTrans" cxnId="{C2276473-B2CF-43AB-86ED-3626AC31CA14}">
      <dgm:prSet/>
      <dgm:spPr/>
      <dgm:t>
        <a:bodyPr/>
        <a:lstStyle/>
        <a:p>
          <a:endParaRPr lang="en-US"/>
        </a:p>
      </dgm:t>
    </dgm:pt>
    <dgm:pt modelId="{6087B532-1F66-4474-9789-EA746C1638A2}">
      <dgm:prSet phldr="0" custT="1"/>
      <dgm:spPr>
        <a:solidFill>
          <a:srgbClr val="78C699">
            <a:alpha val="69804"/>
          </a:srgbClr>
        </a:solidFill>
      </dgm:spPr>
      <dgm:t>
        <a:bodyPr/>
        <a:lstStyle/>
        <a:p>
          <a:pPr algn="ctr" rtl="0">
            <a:lnSpc>
              <a:spcPct val="90000"/>
            </a:lnSpc>
            <a:buNone/>
          </a:pPr>
          <a:r>
            <a:rPr lang="en-US" sz="2800" b="1" cap="all" baseline="0" dirty="0">
              <a:solidFill>
                <a:schemeClr val="tx1">
                  <a:lumMod val="95000"/>
                  <a:lumOff val="5000"/>
                </a:schemeClr>
              </a:solidFill>
              <a:latin typeface="+mn-lt"/>
              <a:cs typeface="Arial"/>
            </a:rPr>
            <a:t>Results</a:t>
          </a:r>
          <a:endParaRPr lang="en-US" sz="2800" dirty="0">
            <a:solidFill>
              <a:schemeClr val="tx1">
                <a:lumMod val="95000"/>
                <a:lumOff val="5000"/>
              </a:schemeClr>
            </a:solidFill>
            <a:latin typeface="+mn-lt"/>
            <a:cs typeface="Arial"/>
          </a:endParaRPr>
        </a:p>
        <a:p>
          <a:pPr algn="ctr" rtl="0">
            <a:lnSpc>
              <a:spcPct val="90000"/>
            </a:lnSpc>
            <a:buFont typeface="+mj-lt"/>
            <a:buNone/>
          </a:pPr>
          <a:r>
            <a:rPr lang="en-US" sz="2300" dirty="0">
              <a:solidFill>
                <a:schemeClr val="tx1">
                  <a:lumMod val="95000"/>
                  <a:lumOff val="5000"/>
                </a:schemeClr>
              </a:solidFill>
              <a:latin typeface="+mn-lt"/>
              <a:cs typeface="Arial"/>
            </a:rPr>
            <a:t>Supports the implementation of the performance measurement framework for capturing child and family wellbeing data </a:t>
          </a:r>
          <a:br>
            <a:rPr lang="en-US" sz="2300" dirty="0">
              <a:solidFill>
                <a:schemeClr val="bg1"/>
              </a:solidFill>
              <a:latin typeface="+mn-lt"/>
              <a:cs typeface="Arial"/>
            </a:rPr>
          </a:br>
          <a:endParaRPr lang="en-US" sz="2300" dirty="0">
            <a:solidFill>
              <a:schemeClr val="bg1"/>
            </a:solidFill>
            <a:latin typeface="+mn-lt"/>
            <a:cs typeface="Arial"/>
          </a:endParaRPr>
        </a:p>
      </dgm:t>
    </dgm:pt>
    <dgm:pt modelId="{8548B54E-87CA-44FE-9984-A7B75BACB467}" type="parTrans" cxnId="{80228E88-B104-4C96-BA3A-AECB445040AB}">
      <dgm:prSet/>
      <dgm:spPr/>
      <dgm:t>
        <a:bodyPr/>
        <a:lstStyle/>
        <a:p>
          <a:endParaRPr lang="en-CA"/>
        </a:p>
      </dgm:t>
    </dgm:pt>
    <dgm:pt modelId="{99D7C1F8-C8A1-47B0-892C-76EAA05FF340}" type="sibTrans" cxnId="{80228E88-B104-4C96-BA3A-AECB445040AB}">
      <dgm:prSet/>
      <dgm:spPr/>
      <dgm:t>
        <a:bodyPr/>
        <a:lstStyle/>
        <a:p>
          <a:endParaRPr lang="en-CA"/>
        </a:p>
      </dgm:t>
    </dgm:pt>
    <dgm:pt modelId="{1682C8AC-018C-4F38-86D3-014118201B5E}">
      <dgm:prSet phldr="0" custT="1"/>
      <dgm:spPr>
        <a:solidFill>
          <a:srgbClr val="78C699">
            <a:alpha val="54902"/>
          </a:srgbClr>
        </a:solidFill>
      </dgm:spPr>
      <dgm:t>
        <a:bodyPr/>
        <a:lstStyle/>
        <a:p>
          <a:pPr algn="ctr" rtl="0">
            <a:lnSpc>
              <a:spcPct val="90000"/>
            </a:lnSpc>
          </a:pPr>
          <a:r>
            <a:rPr lang="en-US" sz="2800" b="1" cap="all" baseline="0" dirty="0">
              <a:solidFill>
                <a:schemeClr val="tx1">
                  <a:lumMod val="95000"/>
                  <a:lumOff val="5000"/>
                </a:schemeClr>
              </a:solidFill>
              <a:latin typeface="+mn-lt"/>
              <a:cs typeface="Arial"/>
            </a:rPr>
            <a:t>Information</a:t>
          </a:r>
          <a:r>
            <a:rPr lang="en-US" sz="2800" cap="all" baseline="0" dirty="0">
              <a:solidFill>
                <a:schemeClr val="tx1">
                  <a:lumMod val="95000"/>
                  <a:lumOff val="5000"/>
                </a:schemeClr>
              </a:solidFill>
              <a:latin typeface="+mn-lt"/>
              <a:cs typeface="Arial"/>
            </a:rPr>
            <a:t> </a:t>
          </a:r>
          <a:r>
            <a:rPr lang="en-US" sz="2800" b="1" cap="all" baseline="0" dirty="0">
              <a:solidFill>
                <a:schemeClr val="tx1">
                  <a:lumMod val="95000"/>
                  <a:lumOff val="5000"/>
                </a:schemeClr>
              </a:solidFill>
              <a:latin typeface="+mn-lt"/>
              <a:cs typeface="Arial"/>
            </a:rPr>
            <a:t>Technology</a:t>
          </a:r>
          <a:endParaRPr lang="en-US" sz="2800" dirty="0">
            <a:solidFill>
              <a:schemeClr val="tx1">
                <a:lumMod val="95000"/>
                <a:lumOff val="5000"/>
              </a:schemeClr>
            </a:solidFill>
            <a:latin typeface="+mn-lt"/>
            <a:cs typeface="Arial"/>
          </a:endParaRPr>
        </a:p>
        <a:p>
          <a:pPr algn="ctr" rtl="0">
            <a:lnSpc>
              <a:spcPct val="90000"/>
            </a:lnSpc>
          </a:pPr>
          <a:r>
            <a:rPr lang="en-US" sz="2300" dirty="0">
              <a:solidFill>
                <a:schemeClr val="tx1">
                  <a:lumMod val="95000"/>
                  <a:lumOff val="5000"/>
                </a:schemeClr>
              </a:solidFill>
              <a:latin typeface="+mn-lt"/>
              <a:cs typeface="Arial"/>
            </a:rPr>
            <a:t>Supports purchase or upgrade of IT requirements</a:t>
          </a:r>
          <a:br>
            <a:rPr lang="en-US" sz="2800" dirty="0">
              <a:solidFill>
                <a:schemeClr val="bg1"/>
              </a:solidFill>
              <a:latin typeface="Arial"/>
              <a:cs typeface="Arial"/>
            </a:rPr>
          </a:br>
          <a:endParaRPr lang="en-US" sz="2800" dirty="0">
            <a:solidFill>
              <a:schemeClr val="bg1"/>
            </a:solidFill>
            <a:latin typeface="Arial"/>
            <a:cs typeface="Arial"/>
          </a:endParaRPr>
        </a:p>
        <a:p>
          <a:pPr algn="l" rtl="0">
            <a:lnSpc>
              <a:spcPct val="90000"/>
            </a:lnSpc>
          </a:pPr>
          <a:endParaRPr lang="en-US" sz="2800" dirty="0">
            <a:solidFill>
              <a:schemeClr val="bg1"/>
            </a:solidFill>
            <a:latin typeface="Arial"/>
            <a:cs typeface="Arial"/>
          </a:endParaRPr>
        </a:p>
        <a:p>
          <a:pPr algn="l" rtl="0">
            <a:lnSpc>
              <a:spcPct val="90000"/>
            </a:lnSpc>
          </a:pPr>
          <a:endParaRPr lang="en-US" sz="2800" dirty="0">
            <a:solidFill>
              <a:schemeClr val="bg1"/>
            </a:solidFill>
            <a:latin typeface="Arial"/>
            <a:cs typeface="Arial"/>
          </a:endParaRPr>
        </a:p>
      </dgm:t>
    </dgm:pt>
    <dgm:pt modelId="{48AF3649-F8EB-43F5-BAF6-FDFDFA5B1126}" type="parTrans" cxnId="{1520E135-845F-41B7-97FA-129C7D2A8DAE}">
      <dgm:prSet/>
      <dgm:spPr/>
      <dgm:t>
        <a:bodyPr/>
        <a:lstStyle/>
        <a:p>
          <a:endParaRPr lang="en-CA"/>
        </a:p>
      </dgm:t>
    </dgm:pt>
    <dgm:pt modelId="{2628C279-26C9-4B19-B95B-51370FD61B8B}" type="sibTrans" cxnId="{1520E135-845F-41B7-97FA-129C7D2A8DAE}">
      <dgm:prSet/>
      <dgm:spPr/>
      <dgm:t>
        <a:bodyPr/>
        <a:lstStyle/>
        <a:p>
          <a:endParaRPr lang="en-CA"/>
        </a:p>
      </dgm:t>
    </dgm:pt>
    <dgm:pt modelId="{3723CCAF-330B-4FB3-B0C0-A87E9299EA36}">
      <dgm:prSet phldr="0" custT="1"/>
      <dgm:spPr>
        <a:solidFill>
          <a:srgbClr val="78C699">
            <a:alpha val="40000"/>
          </a:srgbClr>
        </a:solidFill>
      </dgm:spPr>
      <dgm:t>
        <a:bodyPr/>
        <a:lstStyle/>
        <a:p>
          <a:pPr algn="ctr" rtl="0">
            <a:lnSpc>
              <a:spcPct val="90000"/>
            </a:lnSpc>
          </a:pPr>
          <a:r>
            <a:rPr lang="en-US" sz="2800" b="1" cap="all" baseline="0" dirty="0">
              <a:solidFill>
                <a:schemeClr val="tx1">
                  <a:lumMod val="95000"/>
                  <a:lumOff val="5000"/>
                </a:schemeClr>
              </a:solidFill>
              <a:latin typeface="+mn-lt"/>
              <a:cs typeface="Arial"/>
            </a:rPr>
            <a:t>Emergency</a:t>
          </a:r>
          <a:r>
            <a:rPr lang="en-US" sz="2800" cap="all" baseline="0" dirty="0">
              <a:solidFill>
                <a:schemeClr val="tx1">
                  <a:lumMod val="95000"/>
                  <a:lumOff val="5000"/>
                </a:schemeClr>
              </a:solidFill>
              <a:latin typeface="+mn-lt"/>
              <a:cs typeface="Arial"/>
            </a:rPr>
            <a:t> </a:t>
          </a:r>
          <a:r>
            <a:rPr lang="en-US" sz="2800" b="1" cap="all" baseline="0" dirty="0">
              <a:solidFill>
                <a:schemeClr val="tx1">
                  <a:lumMod val="95000"/>
                  <a:lumOff val="5000"/>
                </a:schemeClr>
              </a:solidFill>
              <a:latin typeface="+mn-lt"/>
              <a:cs typeface="Arial"/>
            </a:rPr>
            <a:t>Fund</a:t>
          </a:r>
          <a:endParaRPr lang="en-US" sz="2800" dirty="0">
            <a:solidFill>
              <a:schemeClr val="tx1">
                <a:lumMod val="95000"/>
                <a:lumOff val="5000"/>
              </a:schemeClr>
            </a:solidFill>
            <a:latin typeface="+mn-lt"/>
            <a:cs typeface="Arial"/>
          </a:endParaRPr>
        </a:p>
        <a:p>
          <a:pPr algn="ctr" rtl="0">
            <a:lnSpc>
              <a:spcPct val="90000"/>
            </a:lnSpc>
          </a:pPr>
          <a:r>
            <a:rPr lang="en-US" sz="2300" dirty="0">
              <a:solidFill>
                <a:schemeClr val="tx1">
                  <a:lumMod val="95000"/>
                  <a:lumOff val="5000"/>
                </a:schemeClr>
              </a:solidFill>
              <a:latin typeface="+mn-lt"/>
              <a:cs typeface="Arial"/>
            </a:rPr>
            <a:t>Funding to support urgent FNCFS Service Provider responses arising from unanticipated circumstances </a:t>
          </a:r>
          <a:br>
            <a:rPr lang="en-US" sz="2800" dirty="0">
              <a:solidFill>
                <a:schemeClr val="bg1"/>
              </a:solidFill>
              <a:latin typeface="Arial"/>
              <a:cs typeface="Arial"/>
            </a:rPr>
          </a:br>
          <a:br>
            <a:rPr lang="en-US" sz="2800" dirty="0">
              <a:latin typeface="Arial"/>
              <a:cs typeface="Arial"/>
            </a:rPr>
          </a:br>
          <a:endParaRPr lang="en-US" sz="2800" dirty="0">
            <a:solidFill>
              <a:schemeClr val="bg1"/>
            </a:solidFill>
            <a:latin typeface="Arial"/>
            <a:cs typeface="Arial"/>
          </a:endParaRPr>
        </a:p>
      </dgm:t>
    </dgm:pt>
    <dgm:pt modelId="{1430C476-C3A0-4BFD-9F0F-FC9E733DF5AE}" type="parTrans" cxnId="{4FAD93CC-121F-4913-8A8C-7DA8681A3CBB}">
      <dgm:prSet/>
      <dgm:spPr/>
      <dgm:t>
        <a:bodyPr/>
        <a:lstStyle/>
        <a:p>
          <a:endParaRPr lang="en-CA"/>
        </a:p>
      </dgm:t>
    </dgm:pt>
    <dgm:pt modelId="{A182C521-9F75-46F0-857B-343F697AB74C}" type="sibTrans" cxnId="{4FAD93CC-121F-4913-8A8C-7DA8681A3CBB}">
      <dgm:prSet/>
      <dgm:spPr/>
      <dgm:t>
        <a:bodyPr/>
        <a:lstStyle/>
        <a:p>
          <a:endParaRPr lang="en-CA"/>
        </a:p>
      </dgm:t>
    </dgm:pt>
    <dgm:pt modelId="{A0E1E1EA-3B61-4BEA-9D25-68A6EC704602}" type="pres">
      <dgm:prSet presAssocID="{61A99D79-23C3-425D-B61F-0C4ECD7FB66B}" presName="composite" presStyleCnt="0">
        <dgm:presLayoutVars>
          <dgm:chMax val="1"/>
          <dgm:dir/>
          <dgm:resizeHandles val="exact"/>
        </dgm:presLayoutVars>
      </dgm:prSet>
      <dgm:spPr/>
    </dgm:pt>
    <dgm:pt modelId="{D5E24610-7FE7-44FC-9E9E-B02D43E9BE0E}" type="pres">
      <dgm:prSet presAssocID="{627BC8C2-1066-427D-9701-AFC5EA84C6CE}" presName="roof" presStyleLbl="dkBgShp" presStyleIdx="0" presStyleCnt="2" custScaleY="34032" custLinFactNeighborY="26860"/>
      <dgm:spPr/>
    </dgm:pt>
    <dgm:pt modelId="{B5DD8688-FDA4-4253-8FA0-0CBAE3C60A0A}" type="pres">
      <dgm:prSet presAssocID="{627BC8C2-1066-427D-9701-AFC5EA84C6CE}" presName="pillars" presStyleCnt="0"/>
      <dgm:spPr/>
    </dgm:pt>
    <dgm:pt modelId="{B54B38AB-257E-43EE-9A9E-F1C52B2C7587}" type="pres">
      <dgm:prSet presAssocID="{627BC8C2-1066-427D-9701-AFC5EA84C6CE}" presName="pillar1" presStyleLbl="node1" presStyleIdx="0" presStyleCnt="3">
        <dgm:presLayoutVars>
          <dgm:bulletEnabled val="1"/>
        </dgm:presLayoutVars>
      </dgm:prSet>
      <dgm:spPr/>
    </dgm:pt>
    <dgm:pt modelId="{0DA7395C-0383-4EC2-8940-43BBAC250E73}" type="pres">
      <dgm:prSet presAssocID="{1682C8AC-018C-4F38-86D3-014118201B5E}" presName="pillarX" presStyleLbl="node1" presStyleIdx="1" presStyleCnt="3">
        <dgm:presLayoutVars>
          <dgm:bulletEnabled val="1"/>
        </dgm:presLayoutVars>
      </dgm:prSet>
      <dgm:spPr/>
    </dgm:pt>
    <dgm:pt modelId="{A6EA0F6A-F241-4790-BF3D-5052A31FE673}" type="pres">
      <dgm:prSet presAssocID="{3723CCAF-330B-4FB3-B0C0-A87E9299EA36}" presName="pillarX" presStyleLbl="node1" presStyleIdx="2" presStyleCnt="3">
        <dgm:presLayoutVars>
          <dgm:bulletEnabled val="1"/>
        </dgm:presLayoutVars>
      </dgm:prSet>
      <dgm:spPr/>
    </dgm:pt>
    <dgm:pt modelId="{EB4A32AD-6309-4F48-B751-23728835D004}" type="pres">
      <dgm:prSet presAssocID="{627BC8C2-1066-427D-9701-AFC5EA84C6CE}" presName="base" presStyleLbl="dkBgShp" presStyleIdx="1" presStyleCnt="2"/>
      <dgm:spPr>
        <a:noFill/>
      </dgm:spPr>
    </dgm:pt>
  </dgm:ptLst>
  <dgm:cxnLst>
    <dgm:cxn modelId="{23BDCA27-64C3-4B2F-8C4D-B7E98EE0DD36}" type="presOf" srcId="{6087B532-1F66-4474-9789-EA746C1638A2}" destId="{B54B38AB-257E-43EE-9A9E-F1C52B2C7587}" srcOrd="0" destOrd="0" presId="urn:microsoft.com/office/officeart/2005/8/layout/hList3"/>
    <dgm:cxn modelId="{1520E135-845F-41B7-97FA-129C7D2A8DAE}" srcId="{627BC8C2-1066-427D-9701-AFC5EA84C6CE}" destId="{1682C8AC-018C-4F38-86D3-014118201B5E}" srcOrd="1" destOrd="0" parTransId="{48AF3649-F8EB-43F5-BAF6-FDFDFA5B1126}" sibTransId="{2628C279-26C9-4B19-B95B-51370FD61B8B}"/>
    <dgm:cxn modelId="{66E06F4E-2303-42E3-8BC4-6E8A6F90718B}" type="presOf" srcId="{3723CCAF-330B-4FB3-B0C0-A87E9299EA36}" destId="{A6EA0F6A-F241-4790-BF3D-5052A31FE673}" srcOrd="0" destOrd="0" presId="urn:microsoft.com/office/officeart/2005/8/layout/hList3"/>
    <dgm:cxn modelId="{C2276473-B2CF-43AB-86ED-3626AC31CA14}" srcId="{61A99D79-23C3-425D-B61F-0C4ECD7FB66B}" destId="{627BC8C2-1066-427D-9701-AFC5EA84C6CE}" srcOrd="0" destOrd="0" parTransId="{FB25D652-8447-45EB-AECB-0A07CDFBF4C2}" sibTransId="{84567315-517C-4C59-A3DE-42AD61A4BE10}"/>
    <dgm:cxn modelId="{80228E88-B104-4C96-BA3A-AECB445040AB}" srcId="{627BC8C2-1066-427D-9701-AFC5EA84C6CE}" destId="{6087B532-1F66-4474-9789-EA746C1638A2}" srcOrd="0" destOrd="0" parTransId="{8548B54E-87CA-44FE-9984-A7B75BACB467}" sibTransId="{99D7C1F8-C8A1-47B0-892C-76EAA05FF340}"/>
    <dgm:cxn modelId="{069F9C90-9669-4052-A520-6083423CF407}" type="presOf" srcId="{61A99D79-23C3-425D-B61F-0C4ECD7FB66B}" destId="{A0E1E1EA-3B61-4BEA-9D25-68A6EC704602}" srcOrd="0" destOrd="0" presId="urn:microsoft.com/office/officeart/2005/8/layout/hList3"/>
    <dgm:cxn modelId="{2A0F03C7-80CB-4831-842F-07060DA3FEF5}" type="presOf" srcId="{627BC8C2-1066-427D-9701-AFC5EA84C6CE}" destId="{D5E24610-7FE7-44FC-9E9E-B02D43E9BE0E}" srcOrd="0" destOrd="0" presId="urn:microsoft.com/office/officeart/2005/8/layout/hList3"/>
    <dgm:cxn modelId="{4FAD93CC-121F-4913-8A8C-7DA8681A3CBB}" srcId="{627BC8C2-1066-427D-9701-AFC5EA84C6CE}" destId="{3723CCAF-330B-4FB3-B0C0-A87E9299EA36}" srcOrd="2" destOrd="0" parTransId="{1430C476-C3A0-4BFD-9F0F-FC9E733DF5AE}" sibTransId="{A182C521-9F75-46F0-857B-343F697AB74C}"/>
    <dgm:cxn modelId="{6AF044F9-37CF-4201-B3A4-E3D95D8DE37B}" type="presOf" srcId="{1682C8AC-018C-4F38-86D3-014118201B5E}" destId="{0DA7395C-0383-4EC2-8940-43BBAC250E73}" srcOrd="0" destOrd="0" presId="urn:microsoft.com/office/officeart/2005/8/layout/hList3"/>
    <dgm:cxn modelId="{47C0D634-C75F-45AF-870D-06CB8CFDBF85}" type="presParOf" srcId="{A0E1E1EA-3B61-4BEA-9D25-68A6EC704602}" destId="{D5E24610-7FE7-44FC-9E9E-B02D43E9BE0E}" srcOrd="0" destOrd="0" presId="urn:microsoft.com/office/officeart/2005/8/layout/hList3"/>
    <dgm:cxn modelId="{C5AD72EA-230B-4B5E-B646-49954771EFF3}" type="presParOf" srcId="{A0E1E1EA-3B61-4BEA-9D25-68A6EC704602}" destId="{B5DD8688-FDA4-4253-8FA0-0CBAE3C60A0A}" srcOrd="1" destOrd="0" presId="urn:microsoft.com/office/officeart/2005/8/layout/hList3"/>
    <dgm:cxn modelId="{9179ED34-33DD-4B4B-884B-7DCAA4A8AA30}" type="presParOf" srcId="{B5DD8688-FDA4-4253-8FA0-0CBAE3C60A0A}" destId="{B54B38AB-257E-43EE-9A9E-F1C52B2C7587}" srcOrd="0" destOrd="0" presId="urn:microsoft.com/office/officeart/2005/8/layout/hList3"/>
    <dgm:cxn modelId="{08C631AF-AD67-421B-B24E-D76560C55ABE}" type="presParOf" srcId="{B5DD8688-FDA4-4253-8FA0-0CBAE3C60A0A}" destId="{0DA7395C-0383-4EC2-8940-43BBAC250E73}" srcOrd="1" destOrd="0" presId="urn:microsoft.com/office/officeart/2005/8/layout/hList3"/>
    <dgm:cxn modelId="{5F97A791-3599-41C0-8347-F4BDDEC510FA}" type="presParOf" srcId="{B5DD8688-FDA4-4253-8FA0-0CBAE3C60A0A}" destId="{A6EA0F6A-F241-4790-BF3D-5052A31FE673}" srcOrd="2" destOrd="0" presId="urn:microsoft.com/office/officeart/2005/8/layout/hList3"/>
    <dgm:cxn modelId="{72536B1C-C437-444A-AB69-03EEAA24F492}" type="presParOf" srcId="{A0E1E1EA-3B61-4BEA-9D25-68A6EC704602}" destId="{EB4A32AD-6309-4F48-B751-23728835D00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C71DCB-9582-4882-8775-B11DB3CAA1D3}"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6996990A-B8E0-4935-B4C7-F6CE59F88F66}">
      <dgm:prSet/>
      <dgm:spPr/>
      <dgm:t>
        <a:bodyPr/>
        <a:lstStyle/>
        <a:p>
          <a:r>
            <a:rPr lang="en-US">
              <a:ln>
                <a:solidFill>
                  <a:srgbClr val="2E6C49"/>
                </a:solidFill>
              </a:ln>
              <a:solidFill>
                <a:srgbClr val="2E6C49"/>
              </a:solidFill>
            </a:rPr>
            <a:t>Funding for primary and secondary prevention will be provided to First Nations.</a:t>
          </a:r>
        </a:p>
      </dgm:t>
    </dgm:pt>
    <dgm:pt modelId="{59A0506F-A2A1-41FF-861D-1EA7F8D44B3E}" type="parTrans" cxnId="{BCD8FFC0-660A-4501-9D64-EEFB1553265B}">
      <dgm:prSet/>
      <dgm:spPr/>
      <dgm:t>
        <a:bodyPr/>
        <a:lstStyle/>
        <a:p>
          <a:endParaRPr lang="en-US">
            <a:ln>
              <a:solidFill>
                <a:srgbClr val="2E6C49"/>
              </a:solidFill>
            </a:ln>
            <a:solidFill>
              <a:srgbClr val="2E6C49"/>
            </a:solidFill>
          </a:endParaRPr>
        </a:p>
      </dgm:t>
    </dgm:pt>
    <dgm:pt modelId="{E230035E-A0B8-4761-BA08-A636540D16BF}" type="sibTrans" cxnId="{BCD8FFC0-660A-4501-9D64-EEFB1553265B}">
      <dgm:prSet/>
      <dgm:spPr/>
      <dgm:t>
        <a:bodyPr/>
        <a:lstStyle/>
        <a:p>
          <a:endParaRPr lang="en-US">
            <a:ln>
              <a:solidFill>
                <a:srgbClr val="2E6C49"/>
              </a:solidFill>
            </a:ln>
            <a:solidFill>
              <a:srgbClr val="2E6C49"/>
            </a:solidFill>
          </a:endParaRPr>
        </a:p>
      </dgm:t>
    </dgm:pt>
    <dgm:pt modelId="{A9EDE1EA-1545-48E9-9A6C-57E45700F986}">
      <dgm:prSet/>
      <dgm:spPr/>
      <dgm:t>
        <a:bodyPr/>
        <a:lstStyle/>
        <a:p>
          <a:r>
            <a:rPr lang="en-US">
              <a:ln>
                <a:solidFill>
                  <a:srgbClr val="2E6C49"/>
                </a:solidFill>
              </a:ln>
              <a:solidFill>
                <a:srgbClr val="2E6C49"/>
              </a:solidFill>
            </a:rPr>
            <a:t>First Nations have the option to allocate prevention funding to authorized FNCFS service providers. </a:t>
          </a:r>
        </a:p>
      </dgm:t>
    </dgm:pt>
    <dgm:pt modelId="{BD71A38C-3CDA-4368-B8DB-370A834BFEA5}" type="parTrans" cxnId="{136E9959-B6C4-473C-87C9-4AE3B42BD3D6}">
      <dgm:prSet/>
      <dgm:spPr/>
      <dgm:t>
        <a:bodyPr/>
        <a:lstStyle/>
        <a:p>
          <a:endParaRPr lang="en-US">
            <a:ln>
              <a:solidFill>
                <a:srgbClr val="2E6C49"/>
              </a:solidFill>
            </a:ln>
            <a:solidFill>
              <a:srgbClr val="2E6C49"/>
            </a:solidFill>
          </a:endParaRPr>
        </a:p>
      </dgm:t>
    </dgm:pt>
    <dgm:pt modelId="{E8AF7080-4925-40B8-8272-FE00C521975C}" type="sibTrans" cxnId="{136E9959-B6C4-473C-87C9-4AE3B42BD3D6}">
      <dgm:prSet/>
      <dgm:spPr/>
      <dgm:t>
        <a:bodyPr/>
        <a:lstStyle/>
        <a:p>
          <a:endParaRPr lang="en-US">
            <a:ln>
              <a:solidFill>
                <a:srgbClr val="2E6C49"/>
              </a:solidFill>
            </a:ln>
            <a:solidFill>
              <a:srgbClr val="2E6C49"/>
            </a:solidFill>
          </a:endParaRPr>
        </a:p>
      </dgm:t>
    </dgm:pt>
    <dgm:pt modelId="{42F0E046-7F7B-419F-83F7-529DDA507B98}">
      <dgm:prSet/>
      <dgm:spPr/>
      <dgm:t>
        <a:bodyPr/>
        <a:lstStyle/>
        <a:p>
          <a:r>
            <a:rPr lang="en-US">
              <a:ln>
                <a:solidFill>
                  <a:srgbClr val="2E6C49"/>
                </a:solidFill>
              </a:ln>
              <a:solidFill>
                <a:srgbClr val="2E6C49"/>
              </a:solidFill>
            </a:rPr>
            <a:t>FNCFS Agencies will draw from their Baseline Funding to conduct least disruptive measures as required under provincial legislation. </a:t>
          </a:r>
        </a:p>
      </dgm:t>
    </dgm:pt>
    <dgm:pt modelId="{1856DA54-4BAE-4AB6-A7AB-1F3B2F6C7100}" type="parTrans" cxnId="{85F67CB0-6AED-4439-9C62-6AE1A90AE6DB}">
      <dgm:prSet/>
      <dgm:spPr/>
      <dgm:t>
        <a:bodyPr/>
        <a:lstStyle/>
        <a:p>
          <a:endParaRPr lang="en-US">
            <a:ln>
              <a:solidFill>
                <a:srgbClr val="2E6C49"/>
              </a:solidFill>
            </a:ln>
            <a:solidFill>
              <a:srgbClr val="2E6C49"/>
            </a:solidFill>
          </a:endParaRPr>
        </a:p>
      </dgm:t>
    </dgm:pt>
    <dgm:pt modelId="{743DA1D5-E44A-4933-8C73-FD347C0B616B}" type="sibTrans" cxnId="{85F67CB0-6AED-4439-9C62-6AE1A90AE6DB}">
      <dgm:prSet/>
      <dgm:spPr/>
      <dgm:t>
        <a:bodyPr/>
        <a:lstStyle/>
        <a:p>
          <a:endParaRPr lang="en-US">
            <a:ln>
              <a:solidFill>
                <a:srgbClr val="2E6C49"/>
              </a:solidFill>
            </a:ln>
            <a:solidFill>
              <a:srgbClr val="2E6C49"/>
            </a:solidFill>
          </a:endParaRPr>
        </a:p>
      </dgm:t>
    </dgm:pt>
    <dgm:pt modelId="{BA276AC4-C40E-4DE3-B9C0-14D37E8A8E23}" type="pres">
      <dgm:prSet presAssocID="{4FC71DCB-9582-4882-8775-B11DB3CAA1D3}" presName="hierChild1" presStyleCnt="0">
        <dgm:presLayoutVars>
          <dgm:chPref val="1"/>
          <dgm:dir/>
          <dgm:animOne val="branch"/>
          <dgm:animLvl val="lvl"/>
          <dgm:resizeHandles/>
        </dgm:presLayoutVars>
      </dgm:prSet>
      <dgm:spPr/>
    </dgm:pt>
    <dgm:pt modelId="{907EBA52-9A4A-4D6F-9245-DE45F5DB1105}" type="pres">
      <dgm:prSet presAssocID="{6996990A-B8E0-4935-B4C7-F6CE59F88F66}" presName="hierRoot1" presStyleCnt="0"/>
      <dgm:spPr/>
    </dgm:pt>
    <dgm:pt modelId="{32384E9E-5CA7-4E63-A3E6-F5FEA73A8B4D}" type="pres">
      <dgm:prSet presAssocID="{6996990A-B8E0-4935-B4C7-F6CE59F88F66}" presName="composite" presStyleCnt="0"/>
      <dgm:spPr/>
    </dgm:pt>
    <dgm:pt modelId="{51CA0895-834E-4696-A1DB-A2377756B41D}" type="pres">
      <dgm:prSet presAssocID="{6996990A-B8E0-4935-B4C7-F6CE59F88F66}" presName="background" presStyleLbl="node0" presStyleIdx="0" presStyleCnt="3"/>
      <dgm:spPr>
        <a:solidFill>
          <a:srgbClr val="78C699">
            <a:alpha val="50196"/>
          </a:srgbClr>
        </a:solidFill>
      </dgm:spPr>
    </dgm:pt>
    <dgm:pt modelId="{F99C4E11-3CBA-466B-8984-BD9CBFADEEE9}" type="pres">
      <dgm:prSet presAssocID="{6996990A-B8E0-4935-B4C7-F6CE59F88F66}" presName="text" presStyleLbl="fgAcc0" presStyleIdx="0" presStyleCnt="3">
        <dgm:presLayoutVars>
          <dgm:chPref val="3"/>
        </dgm:presLayoutVars>
      </dgm:prSet>
      <dgm:spPr/>
    </dgm:pt>
    <dgm:pt modelId="{481C16F0-B8A5-4E21-8295-AF2A92BCE04C}" type="pres">
      <dgm:prSet presAssocID="{6996990A-B8E0-4935-B4C7-F6CE59F88F66}" presName="hierChild2" presStyleCnt="0"/>
      <dgm:spPr/>
    </dgm:pt>
    <dgm:pt modelId="{EC716322-C380-40DF-B601-AE4C8DD8D19A}" type="pres">
      <dgm:prSet presAssocID="{A9EDE1EA-1545-48E9-9A6C-57E45700F986}" presName="hierRoot1" presStyleCnt="0"/>
      <dgm:spPr/>
    </dgm:pt>
    <dgm:pt modelId="{60593459-08E8-4025-BE30-1CCA2D368196}" type="pres">
      <dgm:prSet presAssocID="{A9EDE1EA-1545-48E9-9A6C-57E45700F986}" presName="composite" presStyleCnt="0"/>
      <dgm:spPr/>
    </dgm:pt>
    <dgm:pt modelId="{6B7C3E54-3BCB-4EC0-87D4-CD615BACDC03}" type="pres">
      <dgm:prSet presAssocID="{A9EDE1EA-1545-48E9-9A6C-57E45700F986}" presName="background" presStyleLbl="node0" presStyleIdx="1" presStyleCnt="3"/>
      <dgm:spPr>
        <a:solidFill>
          <a:srgbClr val="78C699">
            <a:alpha val="50196"/>
          </a:srgbClr>
        </a:solidFill>
      </dgm:spPr>
    </dgm:pt>
    <dgm:pt modelId="{55B7D625-15EE-431E-8B34-97359EC8A8AE}" type="pres">
      <dgm:prSet presAssocID="{A9EDE1EA-1545-48E9-9A6C-57E45700F986}" presName="text" presStyleLbl="fgAcc0" presStyleIdx="1" presStyleCnt="3">
        <dgm:presLayoutVars>
          <dgm:chPref val="3"/>
        </dgm:presLayoutVars>
      </dgm:prSet>
      <dgm:spPr/>
    </dgm:pt>
    <dgm:pt modelId="{11B6CBE6-7EBA-4A0A-B263-4C28CB46DE5B}" type="pres">
      <dgm:prSet presAssocID="{A9EDE1EA-1545-48E9-9A6C-57E45700F986}" presName="hierChild2" presStyleCnt="0"/>
      <dgm:spPr/>
    </dgm:pt>
    <dgm:pt modelId="{6408191A-DC04-470D-ABA1-B926106E9986}" type="pres">
      <dgm:prSet presAssocID="{42F0E046-7F7B-419F-83F7-529DDA507B98}" presName="hierRoot1" presStyleCnt="0"/>
      <dgm:spPr/>
    </dgm:pt>
    <dgm:pt modelId="{A599C00E-B362-4CF0-81BD-41B303442218}" type="pres">
      <dgm:prSet presAssocID="{42F0E046-7F7B-419F-83F7-529DDA507B98}" presName="composite" presStyleCnt="0"/>
      <dgm:spPr/>
    </dgm:pt>
    <dgm:pt modelId="{C80156BB-DBD0-4FE3-A543-CCFDB2E401CA}" type="pres">
      <dgm:prSet presAssocID="{42F0E046-7F7B-419F-83F7-529DDA507B98}" presName="background" presStyleLbl="node0" presStyleIdx="2" presStyleCnt="3"/>
      <dgm:spPr>
        <a:solidFill>
          <a:srgbClr val="78C699">
            <a:alpha val="50196"/>
          </a:srgbClr>
        </a:solidFill>
      </dgm:spPr>
    </dgm:pt>
    <dgm:pt modelId="{3FCEEC5B-412E-4D25-990C-9D0F8EA24E8B}" type="pres">
      <dgm:prSet presAssocID="{42F0E046-7F7B-419F-83F7-529DDA507B98}" presName="text" presStyleLbl="fgAcc0" presStyleIdx="2" presStyleCnt="3">
        <dgm:presLayoutVars>
          <dgm:chPref val="3"/>
        </dgm:presLayoutVars>
      </dgm:prSet>
      <dgm:spPr/>
    </dgm:pt>
    <dgm:pt modelId="{09B77A10-8C1C-477C-B52E-33200D4E60B0}" type="pres">
      <dgm:prSet presAssocID="{42F0E046-7F7B-419F-83F7-529DDA507B98}" presName="hierChild2" presStyleCnt="0"/>
      <dgm:spPr/>
    </dgm:pt>
  </dgm:ptLst>
  <dgm:cxnLst>
    <dgm:cxn modelId="{415BDA21-B952-4C1E-AC4A-E1EEBB2B6C94}" type="presOf" srcId="{4FC71DCB-9582-4882-8775-B11DB3CAA1D3}" destId="{BA276AC4-C40E-4DE3-B9C0-14D37E8A8E23}" srcOrd="0" destOrd="0" presId="urn:microsoft.com/office/officeart/2005/8/layout/hierarchy1"/>
    <dgm:cxn modelId="{E94B4438-4F9F-433E-A372-80E22B9871E5}" type="presOf" srcId="{42F0E046-7F7B-419F-83F7-529DDA507B98}" destId="{3FCEEC5B-412E-4D25-990C-9D0F8EA24E8B}" srcOrd="0" destOrd="0" presId="urn:microsoft.com/office/officeart/2005/8/layout/hierarchy1"/>
    <dgm:cxn modelId="{136E9959-B6C4-473C-87C9-4AE3B42BD3D6}" srcId="{4FC71DCB-9582-4882-8775-B11DB3CAA1D3}" destId="{A9EDE1EA-1545-48E9-9A6C-57E45700F986}" srcOrd="1" destOrd="0" parTransId="{BD71A38C-3CDA-4368-B8DB-370A834BFEA5}" sibTransId="{E8AF7080-4925-40B8-8272-FE00C521975C}"/>
    <dgm:cxn modelId="{D31B9C8E-71F2-422B-B3E7-1CAEB4D03D17}" type="presOf" srcId="{A9EDE1EA-1545-48E9-9A6C-57E45700F986}" destId="{55B7D625-15EE-431E-8B34-97359EC8A8AE}" srcOrd="0" destOrd="0" presId="urn:microsoft.com/office/officeart/2005/8/layout/hierarchy1"/>
    <dgm:cxn modelId="{85F67CB0-6AED-4439-9C62-6AE1A90AE6DB}" srcId="{4FC71DCB-9582-4882-8775-B11DB3CAA1D3}" destId="{42F0E046-7F7B-419F-83F7-529DDA507B98}" srcOrd="2" destOrd="0" parTransId="{1856DA54-4BAE-4AB6-A7AB-1F3B2F6C7100}" sibTransId="{743DA1D5-E44A-4933-8C73-FD347C0B616B}"/>
    <dgm:cxn modelId="{DBF74DB8-EDED-4F02-966B-FD366309C574}" type="presOf" srcId="{6996990A-B8E0-4935-B4C7-F6CE59F88F66}" destId="{F99C4E11-3CBA-466B-8984-BD9CBFADEEE9}" srcOrd="0" destOrd="0" presId="urn:microsoft.com/office/officeart/2005/8/layout/hierarchy1"/>
    <dgm:cxn modelId="{BCD8FFC0-660A-4501-9D64-EEFB1553265B}" srcId="{4FC71DCB-9582-4882-8775-B11DB3CAA1D3}" destId="{6996990A-B8E0-4935-B4C7-F6CE59F88F66}" srcOrd="0" destOrd="0" parTransId="{59A0506F-A2A1-41FF-861D-1EA7F8D44B3E}" sibTransId="{E230035E-A0B8-4761-BA08-A636540D16BF}"/>
    <dgm:cxn modelId="{6FDCF357-7293-422D-B832-095DB8C26893}" type="presParOf" srcId="{BA276AC4-C40E-4DE3-B9C0-14D37E8A8E23}" destId="{907EBA52-9A4A-4D6F-9245-DE45F5DB1105}" srcOrd="0" destOrd="0" presId="urn:microsoft.com/office/officeart/2005/8/layout/hierarchy1"/>
    <dgm:cxn modelId="{017C4FFC-0D6F-4037-9755-E2C47AEBE299}" type="presParOf" srcId="{907EBA52-9A4A-4D6F-9245-DE45F5DB1105}" destId="{32384E9E-5CA7-4E63-A3E6-F5FEA73A8B4D}" srcOrd="0" destOrd="0" presId="urn:microsoft.com/office/officeart/2005/8/layout/hierarchy1"/>
    <dgm:cxn modelId="{12F047BD-3617-41A1-953F-223EB9718C29}" type="presParOf" srcId="{32384E9E-5CA7-4E63-A3E6-F5FEA73A8B4D}" destId="{51CA0895-834E-4696-A1DB-A2377756B41D}" srcOrd="0" destOrd="0" presId="urn:microsoft.com/office/officeart/2005/8/layout/hierarchy1"/>
    <dgm:cxn modelId="{10C0EAD0-2583-4D0E-919F-9B39F7D064B9}" type="presParOf" srcId="{32384E9E-5CA7-4E63-A3E6-F5FEA73A8B4D}" destId="{F99C4E11-3CBA-466B-8984-BD9CBFADEEE9}" srcOrd="1" destOrd="0" presId="urn:microsoft.com/office/officeart/2005/8/layout/hierarchy1"/>
    <dgm:cxn modelId="{AE4A94AA-7D1D-49A3-B0AE-BDD856CBB593}" type="presParOf" srcId="{907EBA52-9A4A-4D6F-9245-DE45F5DB1105}" destId="{481C16F0-B8A5-4E21-8295-AF2A92BCE04C}" srcOrd="1" destOrd="0" presId="urn:microsoft.com/office/officeart/2005/8/layout/hierarchy1"/>
    <dgm:cxn modelId="{E1C17E93-F4C4-437A-ABDA-30D16E77260D}" type="presParOf" srcId="{BA276AC4-C40E-4DE3-B9C0-14D37E8A8E23}" destId="{EC716322-C380-40DF-B601-AE4C8DD8D19A}" srcOrd="1" destOrd="0" presId="urn:microsoft.com/office/officeart/2005/8/layout/hierarchy1"/>
    <dgm:cxn modelId="{FF3F529C-558D-43B4-B3D9-2E5A904F247F}" type="presParOf" srcId="{EC716322-C380-40DF-B601-AE4C8DD8D19A}" destId="{60593459-08E8-4025-BE30-1CCA2D368196}" srcOrd="0" destOrd="0" presId="urn:microsoft.com/office/officeart/2005/8/layout/hierarchy1"/>
    <dgm:cxn modelId="{BC89A9E5-542E-4FCD-B1FF-467500BAED86}" type="presParOf" srcId="{60593459-08E8-4025-BE30-1CCA2D368196}" destId="{6B7C3E54-3BCB-4EC0-87D4-CD615BACDC03}" srcOrd="0" destOrd="0" presId="urn:microsoft.com/office/officeart/2005/8/layout/hierarchy1"/>
    <dgm:cxn modelId="{43D1634D-3B09-4B83-9315-C4BE386FDD7C}" type="presParOf" srcId="{60593459-08E8-4025-BE30-1CCA2D368196}" destId="{55B7D625-15EE-431E-8B34-97359EC8A8AE}" srcOrd="1" destOrd="0" presId="urn:microsoft.com/office/officeart/2005/8/layout/hierarchy1"/>
    <dgm:cxn modelId="{1C5634F5-5D14-43BF-8185-E9D2E199A320}" type="presParOf" srcId="{EC716322-C380-40DF-B601-AE4C8DD8D19A}" destId="{11B6CBE6-7EBA-4A0A-B263-4C28CB46DE5B}" srcOrd="1" destOrd="0" presId="urn:microsoft.com/office/officeart/2005/8/layout/hierarchy1"/>
    <dgm:cxn modelId="{0255B288-0282-49B7-B078-D5BD058ADFB6}" type="presParOf" srcId="{BA276AC4-C40E-4DE3-B9C0-14D37E8A8E23}" destId="{6408191A-DC04-470D-ABA1-B926106E9986}" srcOrd="2" destOrd="0" presId="urn:microsoft.com/office/officeart/2005/8/layout/hierarchy1"/>
    <dgm:cxn modelId="{74678A06-3AF7-4088-8BB1-8B87E546BEA2}" type="presParOf" srcId="{6408191A-DC04-470D-ABA1-B926106E9986}" destId="{A599C00E-B362-4CF0-81BD-41B303442218}" srcOrd="0" destOrd="0" presId="urn:microsoft.com/office/officeart/2005/8/layout/hierarchy1"/>
    <dgm:cxn modelId="{4A6F3066-C3E5-4AD7-8C5C-3ECE907CE47E}" type="presParOf" srcId="{A599C00E-B362-4CF0-81BD-41B303442218}" destId="{C80156BB-DBD0-4FE3-A543-CCFDB2E401CA}" srcOrd="0" destOrd="0" presId="urn:microsoft.com/office/officeart/2005/8/layout/hierarchy1"/>
    <dgm:cxn modelId="{17FDE068-7423-4B5C-8755-4F50E7D00327}" type="presParOf" srcId="{A599C00E-B362-4CF0-81BD-41B303442218}" destId="{3FCEEC5B-412E-4D25-990C-9D0F8EA24E8B}" srcOrd="1" destOrd="0" presId="urn:microsoft.com/office/officeart/2005/8/layout/hierarchy1"/>
    <dgm:cxn modelId="{20E7F832-EABF-4A95-B1C3-BAE0437E257F}" type="presParOf" srcId="{6408191A-DC04-470D-ABA1-B926106E9986}" destId="{09B77A10-8C1C-477C-B52E-33200D4E60B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4B63B9-2202-475F-A439-3461C7F7D52B}"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863BF06F-2D1E-4CA3-8137-A9AD1CC220A0}">
      <dgm:prSet phldrT="[Text]" custT="1"/>
      <dgm:spPr>
        <a:solidFill>
          <a:srgbClr val="2E6C49"/>
        </a:solidFill>
      </dgm:spPr>
      <dgm:t>
        <a:bodyPr/>
        <a:lstStyle/>
        <a:p>
          <a:pPr rtl="0"/>
          <a:r>
            <a:rPr lang="en-US" sz="2000" b="1" strike="noStrike" dirty="0"/>
            <a:t>Agreement in Principle</a:t>
          </a:r>
          <a:r>
            <a:rPr lang="en-US" sz="2000" b="1" strike="noStrike" dirty="0">
              <a:latin typeface="Aptos Display" panose="02110004020202020204"/>
            </a:rPr>
            <a:t> </a:t>
          </a:r>
          <a:endParaRPr lang="en-US" sz="2000" b="1" strike="noStrike" dirty="0"/>
        </a:p>
      </dgm:t>
    </dgm:pt>
    <dgm:pt modelId="{5C9AAC06-7C2D-4636-AB19-F014F5BFABB1}" type="parTrans" cxnId="{0C4BB788-1EB3-4FF5-B04D-6329EF2868BA}">
      <dgm:prSet/>
      <dgm:spPr/>
      <dgm:t>
        <a:bodyPr/>
        <a:lstStyle/>
        <a:p>
          <a:endParaRPr lang="en-US"/>
        </a:p>
      </dgm:t>
    </dgm:pt>
    <dgm:pt modelId="{166EF81B-96FD-422B-9F3E-339302021BB3}" type="sibTrans" cxnId="{0C4BB788-1EB3-4FF5-B04D-6329EF2868BA}">
      <dgm:prSet/>
      <dgm:spPr/>
      <dgm:t>
        <a:bodyPr/>
        <a:lstStyle/>
        <a:p>
          <a:endParaRPr lang="en-US"/>
        </a:p>
      </dgm:t>
    </dgm:pt>
    <dgm:pt modelId="{7ADC6C19-B798-4C12-B309-83D0EECE5FB2}">
      <dgm:prSet phldrT="[Text]" custT="1"/>
      <dgm:spPr>
        <a:solidFill>
          <a:srgbClr val="49A972"/>
        </a:solidFill>
      </dgm:spPr>
      <dgm:t>
        <a:bodyPr/>
        <a:lstStyle/>
        <a:p>
          <a:r>
            <a:rPr lang="en-US" sz="1600" b="1" strike="noStrike" dirty="0"/>
            <a:t>Consent Order on Immediate Measures</a:t>
          </a:r>
        </a:p>
      </dgm:t>
    </dgm:pt>
    <dgm:pt modelId="{8EE77F9E-71F7-45FC-A213-F2694529738C}" type="parTrans" cxnId="{B4E05DDE-A494-4AEE-862E-FCD788220BCE}">
      <dgm:prSet/>
      <dgm:spPr/>
      <dgm:t>
        <a:bodyPr/>
        <a:lstStyle/>
        <a:p>
          <a:endParaRPr lang="en-US"/>
        </a:p>
      </dgm:t>
    </dgm:pt>
    <dgm:pt modelId="{4BE246A0-A964-4390-B4B6-AFEEFCB3E3CA}" type="sibTrans" cxnId="{B4E05DDE-A494-4AEE-862E-FCD788220BCE}">
      <dgm:prSet/>
      <dgm:spPr/>
      <dgm:t>
        <a:bodyPr/>
        <a:lstStyle/>
        <a:p>
          <a:endParaRPr lang="en-US"/>
        </a:p>
      </dgm:t>
    </dgm:pt>
    <dgm:pt modelId="{475AEF08-8296-4602-845B-01476DA75833}">
      <dgm:prSet phldrT="[Text]" custT="1"/>
      <dgm:spPr>
        <a:solidFill>
          <a:srgbClr val="94D0AE"/>
        </a:solidFill>
      </dgm:spPr>
      <dgm:t>
        <a:bodyPr/>
        <a:lstStyle/>
        <a:p>
          <a:r>
            <a:rPr lang="en-US" sz="1600" b="1" dirty="0"/>
            <a:t>Regional Engagement and approval of FSA via. SCA</a:t>
          </a:r>
        </a:p>
      </dgm:t>
    </dgm:pt>
    <dgm:pt modelId="{8A964123-D8E1-4219-B544-14F154B91FA7}" type="parTrans" cxnId="{E251DC22-7DDB-4453-8FE3-702BF10773B4}">
      <dgm:prSet/>
      <dgm:spPr/>
      <dgm:t>
        <a:bodyPr/>
        <a:lstStyle/>
        <a:p>
          <a:endParaRPr lang="en-US"/>
        </a:p>
      </dgm:t>
    </dgm:pt>
    <dgm:pt modelId="{7CCF8F1E-ACB6-4698-9B25-6A88F9E7456B}" type="sibTrans" cxnId="{E251DC22-7DDB-4453-8FE3-702BF10773B4}">
      <dgm:prSet/>
      <dgm:spPr/>
      <dgm:t>
        <a:bodyPr/>
        <a:lstStyle/>
        <a:p>
          <a:endParaRPr lang="en-US"/>
        </a:p>
      </dgm:t>
    </dgm:pt>
    <dgm:pt modelId="{FF851C06-E256-493A-91B4-795B9097740E}">
      <dgm:prSet phldrT="[Text]" custT="1"/>
      <dgm:spPr>
        <a:solidFill>
          <a:srgbClr val="79C59A"/>
        </a:solidFill>
      </dgm:spPr>
      <dgm:t>
        <a:bodyPr/>
        <a:lstStyle/>
        <a:p>
          <a:r>
            <a:rPr lang="en-US" sz="1800" b="1" dirty="0"/>
            <a:t>Draft Settlement Agreement</a:t>
          </a:r>
        </a:p>
      </dgm:t>
    </dgm:pt>
    <dgm:pt modelId="{71AB2F81-0D9A-4D2E-B959-633BD5BC6990}" type="parTrans" cxnId="{30BA9EE2-BAC4-4114-9232-68B1ED05C4DA}">
      <dgm:prSet/>
      <dgm:spPr/>
      <dgm:t>
        <a:bodyPr/>
        <a:lstStyle/>
        <a:p>
          <a:endParaRPr lang="en-US"/>
        </a:p>
      </dgm:t>
    </dgm:pt>
    <dgm:pt modelId="{7F0B153E-9D8B-4DF7-962C-57F1C01B8D31}" type="sibTrans" cxnId="{30BA9EE2-BAC4-4114-9232-68B1ED05C4DA}">
      <dgm:prSet/>
      <dgm:spPr/>
      <dgm:t>
        <a:bodyPr/>
        <a:lstStyle/>
        <a:p>
          <a:endParaRPr lang="en-US"/>
        </a:p>
      </dgm:t>
    </dgm:pt>
    <dgm:pt modelId="{E99401A6-FF12-40FA-AB27-4F7D6F12D045}">
      <dgm:prSet phldrT="[Text]" custT="1"/>
      <dgm:spPr>
        <a:solidFill>
          <a:srgbClr val="C4E6D3"/>
        </a:solidFill>
      </dgm:spPr>
      <dgm:t>
        <a:bodyPr/>
        <a:lstStyle/>
        <a:p>
          <a:r>
            <a:rPr lang="en-US" sz="1800" b="1" dirty="0">
              <a:solidFill>
                <a:srgbClr val="2E6C49"/>
              </a:solidFill>
            </a:rPr>
            <a:t>Approval by CHRT</a:t>
          </a:r>
        </a:p>
      </dgm:t>
    </dgm:pt>
    <dgm:pt modelId="{C114446E-CB2A-4FE8-84C4-9B213DBECB20}" type="parTrans" cxnId="{7D8BD768-AA4C-4CA8-971C-AF9D75ECA6CB}">
      <dgm:prSet/>
      <dgm:spPr/>
      <dgm:t>
        <a:bodyPr/>
        <a:lstStyle/>
        <a:p>
          <a:endParaRPr lang="en-US"/>
        </a:p>
      </dgm:t>
    </dgm:pt>
    <dgm:pt modelId="{5E6ACE27-B79E-47E6-9291-D298FED73D04}" type="sibTrans" cxnId="{7D8BD768-AA4C-4CA8-971C-AF9D75ECA6CB}">
      <dgm:prSet/>
      <dgm:spPr/>
      <dgm:t>
        <a:bodyPr/>
        <a:lstStyle/>
        <a:p>
          <a:endParaRPr lang="en-US"/>
        </a:p>
      </dgm:t>
    </dgm:pt>
    <dgm:pt modelId="{DCA5CA9B-6C0D-4772-A1AF-63105B708DBC}" type="pres">
      <dgm:prSet presAssocID="{AE4B63B9-2202-475F-A439-3461C7F7D52B}" presName="Name0" presStyleCnt="0">
        <dgm:presLayoutVars>
          <dgm:dir/>
          <dgm:animLvl val="lvl"/>
          <dgm:resizeHandles val="exact"/>
        </dgm:presLayoutVars>
      </dgm:prSet>
      <dgm:spPr/>
    </dgm:pt>
    <dgm:pt modelId="{EF948CE2-9628-410A-A83A-3967EC7F3A28}" type="pres">
      <dgm:prSet presAssocID="{863BF06F-2D1E-4CA3-8137-A9AD1CC220A0}" presName="parTxOnly" presStyleLbl="node1" presStyleIdx="0" presStyleCnt="5" custScaleX="148417" custScaleY="180638">
        <dgm:presLayoutVars>
          <dgm:chMax val="0"/>
          <dgm:chPref val="0"/>
          <dgm:bulletEnabled val="1"/>
        </dgm:presLayoutVars>
      </dgm:prSet>
      <dgm:spPr/>
    </dgm:pt>
    <dgm:pt modelId="{6239DA77-031E-4F90-AE53-0A8D391C1CDB}" type="pres">
      <dgm:prSet presAssocID="{166EF81B-96FD-422B-9F3E-339302021BB3}" presName="parTxOnlySpace" presStyleCnt="0"/>
      <dgm:spPr/>
    </dgm:pt>
    <dgm:pt modelId="{0E124775-0286-4A91-BF44-D21AA5AF362F}" type="pres">
      <dgm:prSet presAssocID="{7ADC6C19-B798-4C12-B309-83D0EECE5FB2}" presName="parTxOnly" presStyleLbl="node1" presStyleIdx="1" presStyleCnt="5" custScaleX="137173" custScaleY="180638">
        <dgm:presLayoutVars>
          <dgm:chMax val="0"/>
          <dgm:chPref val="0"/>
          <dgm:bulletEnabled val="1"/>
        </dgm:presLayoutVars>
      </dgm:prSet>
      <dgm:spPr/>
    </dgm:pt>
    <dgm:pt modelId="{DE5EC2C2-D80F-40FE-BFB2-3134BC7A8BA6}" type="pres">
      <dgm:prSet presAssocID="{4BE246A0-A964-4390-B4B6-AFEEFCB3E3CA}" presName="parTxOnlySpace" presStyleCnt="0"/>
      <dgm:spPr/>
    </dgm:pt>
    <dgm:pt modelId="{7824A505-C638-48E1-BD47-3E034CA17359}" type="pres">
      <dgm:prSet presAssocID="{FF851C06-E256-493A-91B4-795B9097740E}" presName="parTxOnly" presStyleLbl="node1" presStyleIdx="2" presStyleCnt="5" custScaleX="137669" custScaleY="175475">
        <dgm:presLayoutVars>
          <dgm:chMax val="0"/>
          <dgm:chPref val="0"/>
          <dgm:bulletEnabled val="1"/>
        </dgm:presLayoutVars>
      </dgm:prSet>
      <dgm:spPr/>
    </dgm:pt>
    <dgm:pt modelId="{FC70BAC5-57D3-4D22-A12D-45CFF96E0B07}" type="pres">
      <dgm:prSet presAssocID="{7F0B153E-9D8B-4DF7-962C-57F1C01B8D31}" presName="parTxOnlySpace" presStyleCnt="0"/>
      <dgm:spPr/>
    </dgm:pt>
    <dgm:pt modelId="{9BAE6E79-69DC-4297-B87E-612AFC31DFB7}" type="pres">
      <dgm:prSet presAssocID="{475AEF08-8296-4602-845B-01476DA75833}" presName="parTxOnly" presStyleLbl="node1" presStyleIdx="3" presStyleCnt="5" custScaleX="156375" custScaleY="174175">
        <dgm:presLayoutVars>
          <dgm:chMax val="0"/>
          <dgm:chPref val="0"/>
          <dgm:bulletEnabled val="1"/>
        </dgm:presLayoutVars>
      </dgm:prSet>
      <dgm:spPr/>
    </dgm:pt>
    <dgm:pt modelId="{7C57ED15-E642-4D33-A4C6-4FB1FCED774E}" type="pres">
      <dgm:prSet presAssocID="{7CCF8F1E-ACB6-4698-9B25-6A88F9E7456B}" presName="parTxOnlySpace" presStyleCnt="0"/>
      <dgm:spPr/>
    </dgm:pt>
    <dgm:pt modelId="{6CC3D1DB-EA48-406F-80B5-7287B36CC156}" type="pres">
      <dgm:prSet presAssocID="{E99401A6-FF12-40FA-AB27-4F7D6F12D045}" presName="parTxOnly" presStyleLbl="node1" presStyleIdx="4" presStyleCnt="5" custScaleX="140610" custScaleY="180878">
        <dgm:presLayoutVars>
          <dgm:chMax val="0"/>
          <dgm:chPref val="0"/>
          <dgm:bulletEnabled val="1"/>
        </dgm:presLayoutVars>
      </dgm:prSet>
      <dgm:spPr/>
    </dgm:pt>
  </dgm:ptLst>
  <dgm:cxnLst>
    <dgm:cxn modelId="{D0314706-F76A-4517-9436-8B66C3CB8572}" type="presOf" srcId="{7ADC6C19-B798-4C12-B309-83D0EECE5FB2}" destId="{0E124775-0286-4A91-BF44-D21AA5AF362F}" srcOrd="0" destOrd="0" presId="urn:microsoft.com/office/officeart/2005/8/layout/chevron1"/>
    <dgm:cxn modelId="{E251DC22-7DDB-4453-8FE3-702BF10773B4}" srcId="{AE4B63B9-2202-475F-A439-3461C7F7D52B}" destId="{475AEF08-8296-4602-845B-01476DA75833}" srcOrd="3" destOrd="0" parTransId="{8A964123-D8E1-4219-B544-14F154B91FA7}" sibTransId="{7CCF8F1E-ACB6-4698-9B25-6A88F9E7456B}"/>
    <dgm:cxn modelId="{EF439B31-A258-4158-A9C0-0E890C708201}" type="presOf" srcId="{E99401A6-FF12-40FA-AB27-4F7D6F12D045}" destId="{6CC3D1DB-EA48-406F-80B5-7287B36CC156}" srcOrd="0" destOrd="0" presId="urn:microsoft.com/office/officeart/2005/8/layout/chevron1"/>
    <dgm:cxn modelId="{79FB855F-C24E-4C98-96EA-6FCAB2BBB1AD}" type="presOf" srcId="{AE4B63B9-2202-475F-A439-3461C7F7D52B}" destId="{DCA5CA9B-6C0D-4772-A1AF-63105B708DBC}" srcOrd="0" destOrd="0" presId="urn:microsoft.com/office/officeart/2005/8/layout/chevron1"/>
    <dgm:cxn modelId="{7D8BD768-AA4C-4CA8-971C-AF9D75ECA6CB}" srcId="{AE4B63B9-2202-475F-A439-3461C7F7D52B}" destId="{E99401A6-FF12-40FA-AB27-4F7D6F12D045}" srcOrd="4" destOrd="0" parTransId="{C114446E-CB2A-4FE8-84C4-9B213DBECB20}" sibTransId="{5E6ACE27-B79E-47E6-9291-D298FED73D04}"/>
    <dgm:cxn modelId="{2F30CC58-2477-4B30-A00A-581227951DFC}" type="presOf" srcId="{475AEF08-8296-4602-845B-01476DA75833}" destId="{9BAE6E79-69DC-4297-B87E-612AFC31DFB7}" srcOrd="0" destOrd="0" presId="urn:microsoft.com/office/officeart/2005/8/layout/chevron1"/>
    <dgm:cxn modelId="{EE04A07B-882E-4B06-875F-4A5A09F504B1}" type="presOf" srcId="{863BF06F-2D1E-4CA3-8137-A9AD1CC220A0}" destId="{EF948CE2-9628-410A-A83A-3967EC7F3A28}" srcOrd="0" destOrd="0" presId="urn:microsoft.com/office/officeart/2005/8/layout/chevron1"/>
    <dgm:cxn modelId="{0C4BB788-1EB3-4FF5-B04D-6329EF2868BA}" srcId="{AE4B63B9-2202-475F-A439-3461C7F7D52B}" destId="{863BF06F-2D1E-4CA3-8137-A9AD1CC220A0}" srcOrd="0" destOrd="0" parTransId="{5C9AAC06-7C2D-4636-AB19-F014F5BFABB1}" sibTransId="{166EF81B-96FD-422B-9F3E-339302021BB3}"/>
    <dgm:cxn modelId="{B4E05DDE-A494-4AEE-862E-FCD788220BCE}" srcId="{AE4B63B9-2202-475F-A439-3461C7F7D52B}" destId="{7ADC6C19-B798-4C12-B309-83D0EECE5FB2}" srcOrd="1" destOrd="0" parTransId="{8EE77F9E-71F7-45FC-A213-F2694529738C}" sibTransId="{4BE246A0-A964-4390-B4B6-AFEEFCB3E3CA}"/>
    <dgm:cxn modelId="{30BA9EE2-BAC4-4114-9232-68B1ED05C4DA}" srcId="{AE4B63B9-2202-475F-A439-3461C7F7D52B}" destId="{FF851C06-E256-493A-91B4-795B9097740E}" srcOrd="2" destOrd="0" parTransId="{71AB2F81-0D9A-4D2E-B959-633BD5BC6990}" sibTransId="{7F0B153E-9D8B-4DF7-962C-57F1C01B8D31}"/>
    <dgm:cxn modelId="{1046F7F6-AC5B-496A-B8D1-8BD3ED4D8E73}" type="presOf" srcId="{FF851C06-E256-493A-91B4-795B9097740E}" destId="{7824A505-C638-48E1-BD47-3E034CA17359}" srcOrd="0" destOrd="0" presId="urn:microsoft.com/office/officeart/2005/8/layout/chevron1"/>
    <dgm:cxn modelId="{000C17B8-E36D-47C6-8F4A-FE3604CF6845}" type="presParOf" srcId="{DCA5CA9B-6C0D-4772-A1AF-63105B708DBC}" destId="{EF948CE2-9628-410A-A83A-3967EC7F3A28}" srcOrd="0" destOrd="0" presId="urn:microsoft.com/office/officeart/2005/8/layout/chevron1"/>
    <dgm:cxn modelId="{89CB7BC1-8BCB-42A6-97E4-5BA36CCAC9E7}" type="presParOf" srcId="{DCA5CA9B-6C0D-4772-A1AF-63105B708DBC}" destId="{6239DA77-031E-4F90-AE53-0A8D391C1CDB}" srcOrd="1" destOrd="0" presId="urn:microsoft.com/office/officeart/2005/8/layout/chevron1"/>
    <dgm:cxn modelId="{9D08E008-7235-47E9-AD2C-CA4078630776}" type="presParOf" srcId="{DCA5CA9B-6C0D-4772-A1AF-63105B708DBC}" destId="{0E124775-0286-4A91-BF44-D21AA5AF362F}" srcOrd="2" destOrd="0" presId="urn:microsoft.com/office/officeart/2005/8/layout/chevron1"/>
    <dgm:cxn modelId="{E65644F5-4265-4BE6-8B1C-A671DB18C14A}" type="presParOf" srcId="{DCA5CA9B-6C0D-4772-A1AF-63105B708DBC}" destId="{DE5EC2C2-D80F-40FE-BFB2-3134BC7A8BA6}" srcOrd="3" destOrd="0" presId="urn:microsoft.com/office/officeart/2005/8/layout/chevron1"/>
    <dgm:cxn modelId="{80AD5461-72D4-40A6-8C72-DC1774109D29}" type="presParOf" srcId="{DCA5CA9B-6C0D-4772-A1AF-63105B708DBC}" destId="{7824A505-C638-48E1-BD47-3E034CA17359}" srcOrd="4" destOrd="0" presId="urn:microsoft.com/office/officeart/2005/8/layout/chevron1"/>
    <dgm:cxn modelId="{21CDF0A4-9F6C-4758-8D94-D3BEFA981C77}" type="presParOf" srcId="{DCA5CA9B-6C0D-4772-A1AF-63105B708DBC}" destId="{FC70BAC5-57D3-4D22-A12D-45CFF96E0B07}" srcOrd="5" destOrd="0" presId="urn:microsoft.com/office/officeart/2005/8/layout/chevron1"/>
    <dgm:cxn modelId="{A06078A9-89C5-4A7B-BF86-0759682B99BB}" type="presParOf" srcId="{DCA5CA9B-6C0D-4772-A1AF-63105B708DBC}" destId="{9BAE6E79-69DC-4297-B87E-612AFC31DFB7}" srcOrd="6" destOrd="0" presId="urn:microsoft.com/office/officeart/2005/8/layout/chevron1"/>
    <dgm:cxn modelId="{4A72E745-918C-43EC-938D-266454D04B16}" type="presParOf" srcId="{DCA5CA9B-6C0D-4772-A1AF-63105B708DBC}" destId="{7C57ED15-E642-4D33-A4C6-4FB1FCED774E}" srcOrd="7" destOrd="0" presId="urn:microsoft.com/office/officeart/2005/8/layout/chevron1"/>
    <dgm:cxn modelId="{4BFAC073-D35A-4E63-A390-E333B5531688}" type="presParOf" srcId="{DCA5CA9B-6C0D-4772-A1AF-63105B708DBC}" destId="{6CC3D1DB-EA48-406F-80B5-7287B36CC15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39855-AB53-4ACE-8396-6BC7A177F1BB}">
      <dsp:nvSpPr>
        <dsp:cNvPr id="0" name=""/>
        <dsp:cNvSpPr/>
      </dsp:nvSpPr>
      <dsp:spPr>
        <a:xfrm>
          <a:off x="1011837" y="1592452"/>
          <a:ext cx="1966296" cy="1600860"/>
        </a:xfrm>
        <a:prstGeom prst="roundRect">
          <a:avLst/>
        </a:prstGeom>
        <a:solidFill>
          <a:srgbClr val="78C699">
            <a:alpha val="50196"/>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b="1" kern="1200" dirty="0">
              <a:solidFill>
                <a:srgbClr val="2E6C49"/>
              </a:solidFill>
              <a:latin typeface="Aptos Display" panose="02110004020202020204"/>
            </a:rPr>
            <a:t>Based on 2022-23 Fiscal year's expenditures</a:t>
          </a:r>
          <a:endParaRPr lang="en-US" sz="1800" b="1" kern="1200" dirty="0">
            <a:solidFill>
              <a:srgbClr val="2E6C49"/>
            </a:solidFill>
          </a:endParaRPr>
        </a:p>
      </dsp:txBody>
      <dsp:txXfrm>
        <a:off x="1089985" y="1670600"/>
        <a:ext cx="1810000" cy="1444564"/>
      </dsp:txXfrm>
    </dsp:sp>
    <dsp:sp modelId="{6D4A1A62-B9DF-4402-80A4-ACE38FC72781}">
      <dsp:nvSpPr>
        <dsp:cNvPr id="0" name=""/>
        <dsp:cNvSpPr/>
      </dsp:nvSpPr>
      <dsp:spPr>
        <a:xfrm>
          <a:off x="3064888" y="2083067"/>
          <a:ext cx="619635" cy="619635"/>
        </a:xfrm>
        <a:prstGeom prst="mathPlus">
          <a:avLst/>
        </a:prstGeom>
        <a:solidFill>
          <a:srgbClr val="2E6C49"/>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147021" y="2320015"/>
        <a:ext cx="455369" cy="145739"/>
      </dsp:txXfrm>
    </dsp:sp>
    <dsp:sp modelId="{AD2BD290-4396-466C-9D26-E9736CCD31EA}">
      <dsp:nvSpPr>
        <dsp:cNvPr id="0" name=""/>
        <dsp:cNvSpPr/>
      </dsp:nvSpPr>
      <dsp:spPr>
        <a:xfrm>
          <a:off x="3771267" y="1614016"/>
          <a:ext cx="1551535" cy="1557731"/>
        </a:xfrm>
        <a:prstGeom prst="roundRect">
          <a:avLst/>
        </a:prstGeom>
        <a:solidFill>
          <a:srgbClr val="78C699">
            <a:alpha val="52157"/>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b="1" kern="1200" dirty="0">
              <a:solidFill>
                <a:srgbClr val="2E6C49"/>
              </a:solidFill>
              <a:latin typeface="Aptos Display" panose="02110004020202020204"/>
            </a:rPr>
            <a:t>CPI and Population </a:t>
          </a:r>
          <a:endParaRPr lang="en-US" sz="1800" b="1" kern="1200" dirty="0">
            <a:solidFill>
              <a:srgbClr val="2E6C49"/>
            </a:solidFill>
          </a:endParaRPr>
        </a:p>
      </dsp:txBody>
      <dsp:txXfrm>
        <a:off x="3847007" y="1689756"/>
        <a:ext cx="1400055" cy="1406251"/>
      </dsp:txXfrm>
    </dsp:sp>
    <dsp:sp modelId="{7E50C655-DD79-4CD9-B5B9-B9D962B77718}">
      <dsp:nvSpPr>
        <dsp:cNvPr id="0" name=""/>
        <dsp:cNvSpPr/>
      </dsp:nvSpPr>
      <dsp:spPr>
        <a:xfrm>
          <a:off x="1895646" y="3793583"/>
          <a:ext cx="619635" cy="619635"/>
        </a:xfrm>
        <a:prstGeom prst="mathEqual">
          <a:avLst/>
        </a:prstGeom>
        <a:solidFill>
          <a:srgbClr val="2E6C49"/>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dirty="0"/>
        </a:p>
      </dsp:txBody>
      <dsp:txXfrm>
        <a:off x="1977779" y="3921228"/>
        <a:ext cx="455369" cy="364345"/>
      </dsp:txXfrm>
    </dsp:sp>
    <dsp:sp modelId="{73AE705A-DC2D-419E-B655-F484701C8580}">
      <dsp:nvSpPr>
        <dsp:cNvPr id="0" name=""/>
        <dsp:cNvSpPr/>
      </dsp:nvSpPr>
      <dsp:spPr>
        <a:xfrm>
          <a:off x="2791403" y="3487436"/>
          <a:ext cx="1600956" cy="1531611"/>
        </a:xfrm>
        <a:prstGeom prst="roundRect">
          <a:avLst/>
        </a:prstGeom>
        <a:solidFill>
          <a:srgbClr val="2E6C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1" kern="1200" dirty="0">
              <a:latin typeface="Aptos Display" panose="02110004020202020204"/>
            </a:rPr>
            <a:t>Current Fiscal Year Budget</a:t>
          </a:r>
          <a:endParaRPr lang="en-US" sz="2000" b="1" kern="1200" dirty="0"/>
        </a:p>
      </dsp:txBody>
      <dsp:txXfrm>
        <a:off x="2866170" y="3562203"/>
        <a:ext cx="1451422" cy="1382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92772-081E-47C0-B433-B512757AB2DF}">
      <dsp:nvSpPr>
        <dsp:cNvPr id="0" name=""/>
        <dsp:cNvSpPr/>
      </dsp:nvSpPr>
      <dsp:spPr>
        <a:xfrm>
          <a:off x="0" y="612819"/>
          <a:ext cx="10361081" cy="754286"/>
        </a:xfrm>
        <a:prstGeom prst="rect">
          <a:avLst/>
        </a:prstGeom>
        <a:solidFill>
          <a:srgbClr val="2E6C49"/>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b="1" kern="1200" dirty="0">
              <a:solidFill>
                <a:schemeClr val="bg1"/>
              </a:solidFill>
            </a:rPr>
            <a:t>Reformed FNCFS Funding Elements</a:t>
          </a:r>
        </a:p>
      </dsp:txBody>
      <dsp:txXfrm>
        <a:off x="0" y="612819"/>
        <a:ext cx="10361081" cy="754286"/>
      </dsp:txXfrm>
    </dsp:sp>
    <dsp:sp modelId="{FEA3500D-0A8F-4AAF-B51A-D268394FCE93}">
      <dsp:nvSpPr>
        <dsp:cNvPr id="0" name=""/>
        <dsp:cNvSpPr/>
      </dsp:nvSpPr>
      <dsp:spPr>
        <a:xfrm>
          <a:off x="0" y="1463911"/>
          <a:ext cx="2590270" cy="3844478"/>
        </a:xfrm>
        <a:prstGeom prst="rect">
          <a:avLst/>
        </a:prstGeom>
        <a:solidFill>
          <a:srgbClr val="78C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1" kern="1200" dirty="0">
              <a:solidFill>
                <a:schemeClr val="tx1">
                  <a:lumMod val="95000"/>
                  <a:lumOff val="5000"/>
                </a:schemeClr>
              </a:solidFill>
            </a:rPr>
            <a:t>Capital:</a:t>
          </a:r>
          <a:r>
            <a:rPr lang="en-US" sz="2600" kern="1200" dirty="0">
              <a:solidFill>
                <a:schemeClr val="tx1">
                  <a:lumMod val="95000"/>
                  <a:lumOff val="5000"/>
                </a:schemeClr>
              </a:solidFill>
            </a:rPr>
            <a:t> Purchase</a:t>
          </a:r>
          <a:r>
            <a:rPr lang="en-US" sz="2600" kern="1200" dirty="0">
              <a:solidFill>
                <a:schemeClr val="tx1">
                  <a:lumMod val="95000"/>
                  <a:lumOff val="5000"/>
                </a:schemeClr>
              </a:solidFill>
              <a:latin typeface="Aptos Display" panose="02110004020202020204"/>
            </a:rPr>
            <a:t> or</a:t>
          </a:r>
          <a:r>
            <a:rPr lang="en-US" sz="2600" kern="1200" dirty="0">
              <a:solidFill>
                <a:schemeClr val="tx1">
                  <a:lumMod val="95000"/>
                  <a:lumOff val="5000"/>
                </a:schemeClr>
              </a:solidFill>
            </a:rPr>
            <a:t> </a:t>
          </a:r>
          <a:r>
            <a:rPr lang="en-US" sz="2600" kern="1200" dirty="0">
              <a:solidFill>
                <a:schemeClr val="tx1">
                  <a:lumMod val="95000"/>
                  <a:lumOff val="5000"/>
                </a:schemeClr>
              </a:solidFill>
              <a:latin typeface="Aptos Display" panose="02110004020202020204"/>
            </a:rPr>
            <a:t>construction of infrastructure to deliver</a:t>
          </a:r>
          <a:r>
            <a:rPr lang="en-US" sz="2600" kern="1200" dirty="0">
              <a:solidFill>
                <a:schemeClr val="tx1">
                  <a:lumMod val="95000"/>
                  <a:lumOff val="5000"/>
                </a:schemeClr>
              </a:solidFill>
            </a:rPr>
            <a:t> of FNCFS services</a:t>
          </a:r>
        </a:p>
      </dsp:txBody>
      <dsp:txXfrm>
        <a:off x="0" y="1463911"/>
        <a:ext cx="2590270" cy="3844478"/>
      </dsp:txXfrm>
    </dsp:sp>
    <dsp:sp modelId="{6419B922-16A5-48A1-8F77-3DFF5ACA7FD5}">
      <dsp:nvSpPr>
        <dsp:cNvPr id="0" name=""/>
        <dsp:cNvSpPr/>
      </dsp:nvSpPr>
      <dsp:spPr>
        <a:xfrm>
          <a:off x="2590270" y="1463911"/>
          <a:ext cx="2590270" cy="3844478"/>
        </a:xfrm>
        <a:prstGeom prst="rect">
          <a:avLst/>
        </a:prstGeom>
        <a:solidFill>
          <a:srgbClr val="78C699">
            <a:alpha val="74902"/>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1" kern="1200" dirty="0">
              <a:solidFill>
                <a:schemeClr val="tx1">
                  <a:lumMod val="95000"/>
                  <a:lumOff val="5000"/>
                </a:schemeClr>
              </a:solidFill>
              <a:latin typeface="Aptos Display" panose="02110004020202020204"/>
            </a:rPr>
            <a:t>Household</a:t>
          </a:r>
          <a:r>
            <a:rPr lang="en-US" sz="2600" b="1" kern="1200" dirty="0">
              <a:solidFill>
                <a:schemeClr val="tx1">
                  <a:lumMod val="95000"/>
                  <a:lumOff val="5000"/>
                </a:schemeClr>
              </a:solidFill>
            </a:rPr>
            <a:t> supports:</a:t>
          </a:r>
        </a:p>
        <a:p>
          <a:pPr marL="0" lvl="0" indent="0" algn="ctr" defTabSz="1155700" rtl="0">
            <a:lnSpc>
              <a:spcPct val="90000"/>
            </a:lnSpc>
            <a:spcBef>
              <a:spcPct val="0"/>
            </a:spcBef>
            <a:spcAft>
              <a:spcPct val="35000"/>
            </a:spcAft>
            <a:buNone/>
          </a:pPr>
          <a:r>
            <a:rPr lang="en-US" sz="2600" b="0" kern="1200" dirty="0">
              <a:solidFill>
                <a:schemeClr val="tx1">
                  <a:lumMod val="95000"/>
                  <a:lumOff val="5000"/>
                </a:schemeClr>
              </a:solidFill>
            </a:rPr>
            <a:t>M</a:t>
          </a:r>
          <a:r>
            <a:rPr lang="en-US" sz="2600" kern="1200" dirty="0">
              <a:solidFill>
                <a:schemeClr val="tx1">
                  <a:lumMod val="95000"/>
                  <a:lumOff val="5000"/>
                </a:schemeClr>
              </a:solidFill>
            </a:rPr>
            <a:t>eet basic needs of families</a:t>
          </a:r>
        </a:p>
      </dsp:txBody>
      <dsp:txXfrm>
        <a:off x="2590270" y="1463911"/>
        <a:ext cx="2590270" cy="3844478"/>
      </dsp:txXfrm>
    </dsp:sp>
    <dsp:sp modelId="{C607BDBA-AA49-49B3-8480-AE6637EC2E25}">
      <dsp:nvSpPr>
        <dsp:cNvPr id="0" name=""/>
        <dsp:cNvSpPr/>
      </dsp:nvSpPr>
      <dsp:spPr>
        <a:xfrm>
          <a:off x="5180540" y="1468563"/>
          <a:ext cx="2590270" cy="3844478"/>
        </a:xfrm>
        <a:prstGeom prst="rect">
          <a:avLst/>
        </a:prstGeom>
        <a:solidFill>
          <a:srgbClr val="78C699">
            <a:alpha val="50196"/>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1" kern="1200" dirty="0">
              <a:solidFill>
                <a:schemeClr val="tx1">
                  <a:lumMod val="95000"/>
                  <a:lumOff val="5000"/>
                </a:schemeClr>
              </a:solidFill>
            </a:rPr>
            <a:t>First Nations Representative Services:</a:t>
          </a:r>
        </a:p>
        <a:p>
          <a:pPr marL="0" lvl="0" indent="0" algn="ctr" defTabSz="1155700" rtl="0">
            <a:lnSpc>
              <a:spcPct val="90000"/>
            </a:lnSpc>
            <a:spcBef>
              <a:spcPct val="0"/>
            </a:spcBef>
            <a:spcAft>
              <a:spcPct val="35000"/>
            </a:spcAft>
            <a:buNone/>
          </a:pPr>
          <a:r>
            <a:rPr lang="en-US" sz="2600" b="0" kern="1200" dirty="0">
              <a:solidFill>
                <a:schemeClr val="tx1">
                  <a:lumMod val="95000"/>
                  <a:lumOff val="5000"/>
                </a:schemeClr>
              </a:solidFill>
            </a:rPr>
            <a:t>Advocate for First Nations in CFS matters (Band Representative Services in Ontario)</a:t>
          </a:r>
        </a:p>
      </dsp:txBody>
      <dsp:txXfrm>
        <a:off x="5180540" y="1468563"/>
        <a:ext cx="2590270" cy="3844478"/>
      </dsp:txXfrm>
    </dsp:sp>
    <dsp:sp modelId="{E5C8AEFD-3AC2-485A-ACF9-C187DB116A73}">
      <dsp:nvSpPr>
        <dsp:cNvPr id="0" name=""/>
        <dsp:cNvSpPr/>
      </dsp:nvSpPr>
      <dsp:spPr>
        <a:xfrm>
          <a:off x="7770810" y="1468563"/>
          <a:ext cx="2590270" cy="3844478"/>
        </a:xfrm>
        <a:prstGeom prst="rect">
          <a:avLst/>
        </a:prstGeom>
        <a:solidFill>
          <a:srgbClr val="78C699">
            <a:alpha val="25098"/>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1" kern="1200" dirty="0">
              <a:solidFill>
                <a:schemeClr val="tx1">
                  <a:lumMod val="95000"/>
                  <a:lumOff val="5000"/>
                </a:schemeClr>
              </a:solidFill>
            </a:rPr>
            <a:t>Post-Majority Support Services:</a:t>
          </a:r>
        </a:p>
        <a:p>
          <a:pPr marL="0" lvl="0" indent="0" algn="ctr" defTabSz="1155700" rtl="0">
            <a:lnSpc>
              <a:spcPct val="90000"/>
            </a:lnSpc>
            <a:spcBef>
              <a:spcPct val="0"/>
            </a:spcBef>
            <a:spcAft>
              <a:spcPct val="35000"/>
            </a:spcAft>
            <a:buNone/>
          </a:pPr>
          <a:r>
            <a:rPr lang="en-US" sz="2600" b="0" kern="1200" dirty="0">
              <a:solidFill>
                <a:schemeClr val="tx1">
                  <a:lumMod val="95000"/>
                  <a:lumOff val="5000"/>
                </a:schemeClr>
              </a:solidFill>
              <a:latin typeface="Aptos Display" panose="02110004020202020204"/>
            </a:rPr>
            <a:t>Supports for youth aging out of care (i.e., transition supports)</a:t>
          </a:r>
        </a:p>
      </dsp:txBody>
      <dsp:txXfrm>
        <a:off x="7770810" y="1468563"/>
        <a:ext cx="2590270" cy="3844478"/>
      </dsp:txXfrm>
    </dsp:sp>
    <dsp:sp modelId="{EC5989F1-A78C-42CB-8BE2-E477E659B413}">
      <dsp:nvSpPr>
        <dsp:cNvPr id="0" name=""/>
        <dsp:cNvSpPr/>
      </dsp:nvSpPr>
      <dsp:spPr>
        <a:xfrm>
          <a:off x="0" y="5406078"/>
          <a:ext cx="10361081" cy="427164"/>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24610-7FE7-44FC-9E9E-B02D43E9BE0E}">
      <dsp:nvSpPr>
        <dsp:cNvPr id="0" name=""/>
        <dsp:cNvSpPr/>
      </dsp:nvSpPr>
      <dsp:spPr>
        <a:xfrm>
          <a:off x="0" y="795023"/>
          <a:ext cx="10646832" cy="624105"/>
        </a:xfrm>
        <a:prstGeom prst="rect">
          <a:avLst/>
        </a:prstGeom>
        <a:solidFill>
          <a:srgbClr val="2E6C49"/>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solidFill>
                <a:schemeClr val="bg1"/>
              </a:solidFill>
              <a:latin typeface="+mn-lt"/>
            </a:rPr>
            <a:t>The "Top-ups” </a:t>
          </a:r>
        </a:p>
      </dsp:txBody>
      <dsp:txXfrm>
        <a:off x="0" y="795023"/>
        <a:ext cx="10646832" cy="624105"/>
      </dsp:txXfrm>
    </dsp:sp>
    <dsp:sp modelId="{B54B38AB-257E-43EE-9A9E-F1C52B2C7587}">
      <dsp:nvSpPr>
        <dsp:cNvPr id="0" name=""/>
        <dsp:cNvSpPr/>
      </dsp:nvSpPr>
      <dsp:spPr>
        <a:xfrm>
          <a:off x="5198" y="1531435"/>
          <a:ext cx="3545478" cy="3851146"/>
        </a:xfrm>
        <a:prstGeom prst="rect">
          <a:avLst/>
        </a:prstGeom>
        <a:solidFill>
          <a:srgbClr val="78C699">
            <a:alpha val="6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cap="all" baseline="0" dirty="0">
              <a:solidFill>
                <a:schemeClr val="tx1">
                  <a:lumMod val="95000"/>
                  <a:lumOff val="5000"/>
                </a:schemeClr>
              </a:solidFill>
              <a:latin typeface="+mn-lt"/>
              <a:cs typeface="Arial"/>
            </a:rPr>
            <a:t>Results</a:t>
          </a:r>
          <a:endParaRPr lang="en-US" sz="2800" kern="1200" dirty="0">
            <a:solidFill>
              <a:schemeClr val="tx1">
                <a:lumMod val="95000"/>
                <a:lumOff val="5000"/>
              </a:schemeClr>
            </a:solidFill>
            <a:latin typeface="+mn-lt"/>
            <a:cs typeface="Arial"/>
          </a:endParaRPr>
        </a:p>
        <a:p>
          <a:pPr marL="0" lvl="0" indent="0" algn="ctr" defTabSz="1244600" rtl="0">
            <a:lnSpc>
              <a:spcPct val="90000"/>
            </a:lnSpc>
            <a:spcBef>
              <a:spcPct val="0"/>
            </a:spcBef>
            <a:spcAft>
              <a:spcPct val="35000"/>
            </a:spcAft>
            <a:buFont typeface="+mj-lt"/>
            <a:buNone/>
          </a:pPr>
          <a:r>
            <a:rPr lang="en-US" sz="2300" kern="1200" dirty="0">
              <a:solidFill>
                <a:schemeClr val="tx1">
                  <a:lumMod val="95000"/>
                  <a:lumOff val="5000"/>
                </a:schemeClr>
              </a:solidFill>
              <a:latin typeface="+mn-lt"/>
              <a:cs typeface="Arial"/>
            </a:rPr>
            <a:t>Supports the implementation of the performance measurement framework for capturing child and family wellbeing data </a:t>
          </a:r>
          <a:br>
            <a:rPr lang="en-US" sz="2300" kern="1200" dirty="0">
              <a:solidFill>
                <a:schemeClr val="bg1"/>
              </a:solidFill>
              <a:latin typeface="+mn-lt"/>
              <a:cs typeface="Arial"/>
            </a:rPr>
          </a:br>
          <a:endParaRPr lang="en-US" sz="2300" kern="1200" dirty="0">
            <a:solidFill>
              <a:schemeClr val="bg1"/>
            </a:solidFill>
            <a:latin typeface="+mn-lt"/>
            <a:cs typeface="Arial"/>
          </a:endParaRPr>
        </a:p>
      </dsp:txBody>
      <dsp:txXfrm>
        <a:off x="5198" y="1531435"/>
        <a:ext cx="3545478" cy="3851146"/>
      </dsp:txXfrm>
    </dsp:sp>
    <dsp:sp modelId="{0DA7395C-0383-4EC2-8940-43BBAC250E73}">
      <dsp:nvSpPr>
        <dsp:cNvPr id="0" name=""/>
        <dsp:cNvSpPr/>
      </dsp:nvSpPr>
      <dsp:spPr>
        <a:xfrm>
          <a:off x="3550676" y="1531435"/>
          <a:ext cx="3545478" cy="3851146"/>
        </a:xfrm>
        <a:prstGeom prst="rect">
          <a:avLst/>
        </a:prstGeom>
        <a:solidFill>
          <a:srgbClr val="78C699">
            <a:alpha val="54902"/>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cap="all" baseline="0" dirty="0">
              <a:solidFill>
                <a:schemeClr val="tx1">
                  <a:lumMod val="95000"/>
                  <a:lumOff val="5000"/>
                </a:schemeClr>
              </a:solidFill>
              <a:latin typeface="+mn-lt"/>
              <a:cs typeface="Arial"/>
            </a:rPr>
            <a:t>Information</a:t>
          </a:r>
          <a:r>
            <a:rPr lang="en-US" sz="2800" kern="1200" cap="all" baseline="0" dirty="0">
              <a:solidFill>
                <a:schemeClr val="tx1">
                  <a:lumMod val="95000"/>
                  <a:lumOff val="5000"/>
                </a:schemeClr>
              </a:solidFill>
              <a:latin typeface="+mn-lt"/>
              <a:cs typeface="Arial"/>
            </a:rPr>
            <a:t> </a:t>
          </a:r>
          <a:r>
            <a:rPr lang="en-US" sz="2800" b="1" kern="1200" cap="all" baseline="0" dirty="0">
              <a:solidFill>
                <a:schemeClr val="tx1">
                  <a:lumMod val="95000"/>
                  <a:lumOff val="5000"/>
                </a:schemeClr>
              </a:solidFill>
              <a:latin typeface="+mn-lt"/>
              <a:cs typeface="Arial"/>
            </a:rPr>
            <a:t>Technology</a:t>
          </a:r>
          <a:endParaRPr lang="en-US" sz="2800" kern="1200" dirty="0">
            <a:solidFill>
              <a:schemeClr val="tx1">
                <a:lumMod val="95000"/>
                <a:lumOff val="5000"/>
              </a:schemeClr>
            </a:solidFill>
            <a:latin typeface="+mn-lt"/>
            <a:cs typeface="Arial"/>
          </a:endParaRPr>
        </a:p>
        <a:p>
          <a:pPr marL="0" lvl="0" indent="0" algn="ctr" defTabSz="1244600" rtl="0">
            <a:lnSpc>
              <a:spcPct val="90000"/>
            </a:lnSpc>
            <a:spcBef>
              <a:spcPct val="0"/>
            </a:spcBef>
            <a:spcAft>
              <a:spcPct val="35000"/>
            </a:spcAft>
            <a:buNone/>
          </a:pPr>
          <a:r>
            <a:rPr lang="en-US" sz="2300" kern="1200" dirty="0">
              <a:solidFill>
                <a:schemeClr val="tx1">
                  <a:lumMod val="95000"/>
                  <a:lumOff val="5000"/>
                </a:schemeClr>
              </a:solidFill>
              <a:latin typeface="+mn-lt"/>
              <a:cs typeface="Arial"/>
            </a:rPr>
            <a:t>Supports purchase or upgrade of IT requirements</a:t>
          </a:r>
          <a:br>
            <a:rPr lang="en-US" sz="2800" kern="1200" dirty="0">
              <a:solidFill>
                <a:schemeClr val="bg1"/>
              </a:solidFill>
              <a:latin typeface="Arial"/>
              <a:cs typeface="Arial"/>
            </a:rPr>
          </a:br>
          <a:endParaRPr lang="en-US" sz="2800" kern="1200" dirty="0">
            <a:solidFill>
              <a:schemeClr val="bg1"/>
            </a:solidFill>
            <a:latin typeface="Arial"/>
            <a:cs typeface="Arial"/>
          </a:endParaRPr>
        </a:p>
        <a:p>
          <a:pPr marL="0" lvl="0" indent="0" algn="l" defTabSz="1244600" rtl="0">
            <a:lnSpc>
              <a:spcPct val="90000"/>
            </a:lnSpc>
            <a:spcBef>
              <a:spcPct val="0"/>
            </a:spcBef>
            <a:spcAft>
              <a:spcPct val="35000"/>
            </a:spcAft>
            <a:buNone/>
          </a:pPr>
          <a:endParaRPr lang="en-US" sz="2800" kern="1200" dirty="0">
            <a:solidFill>
              <a:schemeClr val="bg1"/>
            </a:solidFill>
            <a:latin typeface="Arial"/>
            <a:cs typeface="Arial"/>
          </a:endParaRPr>
        </a:p>
        <a:p>
          <a:pPr marL="0" lvl="0" indent="0" algn="l" defTabSz="1244600" rtl="0">
            <a:lnSpc>
              <a:spcPct val="90000"/>
            </a:lnSpc>
            <a:spcBef>
              <a:spcPct val="0"/>
            </a:spcBef>
            <a:spcAft>
              <a:spcPct val="35000"/>
            </a:spcAft>
            <a:buNone/>
          </a:pPr>
          <a:endParaRPr lang="en-US" sz="2800" kern="1200" dirty="0">
            <a:solidFill>
              <a:schemeClr val="bg1"/>
            </a:solidFill>
            <a:latin typeface="Arial"/>
            <a:cs typeface="Arial"/>
          </a:endParaRPr>
        </a:p>
      </dsp:txBody>
      <dsp:txXfrm>
        <a:off x="3550676" y="1531435"/>
        <a:ext cx="3545478" cy="3851146"/>
      </dsp:txXfrm>
    </dsp:sp>
    <dsp:sp modelId="{A6EA0F6A-F241-4790-BF3D-5052A31FE673}">
      <dsp:nvSpPr>
        <dsp:cNvPr id="0" name=""/>
        <dsp:cNvSpPr/>
      </dsp:nvSpPr>
      <dsp:spPr>
        <a:xfrm>
          <a:off x="7096155" y="1531435"/>
          <a:ext cx="3545478" cy="3851146"/>
        </a:xfrm>
        <a:prstGeom prst="rect">
          <a:avLst/>
        </a:prstGeom>
        <a:solidFill>
          <a:srgbClr val="78C699">
            <a:alpha val="4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cap="all" baseline="0" dirty="0">
              <a:solidFill>
                <a:schemeClr val="tx1">
                  <a:lumMod val="95000"/>
                  <a:lumOff val="5000"/>
                </a:schemeClr>
              </a:solidFill>
              <a:latin typeface="+mn-lt"/>
              <a:cs typeface="Arial"/>
            </a:rPr>
            <a:t>Emergency</a:t>
          </a:r>
          <a:r>
            <a:rPr lang="en-US" sz="2800" kern="1200" cap="all" baseline="0" dirty="0">
              <a:solidFill>
                <a:schemeClr val="tx1">
                  <a:lumMod val="95000"/>
                  <a:lumOff val="5000"/>
                </a:schemeClr>
              </a:solidFill>
              <a:latin typeface="+mn-lt"/>
              <a:cs typeface="Arial"/>
            </a:rPr>
            <a:t> </a:t>
          </a:r>
          <a:r>
            <a:rPr lang="en-US" sz="2800" b="1" kern="1200" cap="all" baseline="0" dirty="0">
              <a:solidFill>
                <a:schemeClr val="tx1">
                  <a:lumMod val="95000"/>
                  <a:lumOff val="5000"/>
                </a:schemeClr>
              </a:solidFill>
              <a:latin typeface="+mn-lt"/>
              <a:cs typeface="Arial"/>
            </a:rPr>
            <a:t>Fund</a:t>
          </a:r>
          <a:endParaRPr lang="en-US" sz="2800" kern="1200" dirty="0">
            <a:solidFill>
              <a:schemeClr val="tx1">
                <a:lumMod val="95000"/>
                <a:lumOff val="5000"/>
              </a:schemeClr>
            </a:solidFill>
            <a:latin typeface="+mn-lt"/>
            <a:cs typeface="Arial"/>
          </a:endParaRPr>
        </a:p>
        <a:p>
          <a:pPr marL="0" lvl="0" indent="0" algn="ctr" defTabSz="1244600" rtl="0">
            <a:lnSpc>
              <a:spcPct val="90000"/>
            </a:lnSpc>
            <a:spcBef>
              <a:spcPct val="0"/>
            </a:spcBef>
            <a:spcAft>
              <a:spcPct val="35000"/>
            </a:spcAft>
            <a:buNone/>
          </a:pPr>
          <a:r>
            <a:rPr lang="en-US" sz="2300" kern="1200" dirty="0">
              <a:solidFill>
                <a:schemeClr val="tx1">
                  <a:lumMod val="95000"/>
                  <a:lumOff val="5000"/>
                </a:schemeClr>
              </a:solidFill>
              <a:latin typeface="+mn-lt"/>
              <a:cs typeface="Arial"/>
            </a:rPr>
            <a:t>Funding to support urgent FNCFS Service Provider responses arising from unanticipated circumstances </a:t>
          </a:r>
          <a:br>
            <a:rPr lang="en-US" sz="2800" kern="1200" dirty="0">
              <a:solidFill>
                <a:schemeClr val="bg1"/>
              </a:solidFill>
              <a:latin typeface="Arial"/>
              <a:cs typeface="Arial"/>
            </a:rPr>
          </a:br>
          <a:br>
            <a:rPr lang="en-US" sz="2800" kern="1200" dirty="0">
              <a:latin typeface="Arial"/>
              <a:cs typeface="Arial"/>
            </a:rPr>
          </a:br>
          <a:endParaRPr lang="en-US" sz="2800" kern="1200" dirty="0">
            <a:solidFill>
              <a:schemeClr val="bg1"/>
            </a:solidFill>
            <a:latin typeface="Arial"/>
            <a:cs typeface="Arial"/>
          </a:endParaRPr>
        </a:p>
      </dsp:txBody>
      <dsp:txXfrm>
        <a:off x="7096155" y="1531435"/>
        <a:ext cx="3545478" cy="3851146"/>
      </dsp:txXfrm>
    </dsp:sp>
    <dsp:sp modelId="{EB4A32AD-6309-4F48-B751-23728835D004}">
      <dsp:nvSpPr>
        <dsp:cNvPr id="0" name=""/>
        <dsp:cNvSpPr/>
      </dsp:nvSpPr>
      <dsp:spPr>
        <a:xfrm>
          <a:off x="0" y="5382582"/>
          <a:ext cx="10646832" cy="427905"/>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A0895-834E-4696-A1DB-A2377756B41D}">
      <dsp:nvSpPr>
        <dsp:cNvPr id="0" name=""/>
        <dsp:cNvSpPr/>
      </dsp:nvSpPr>
      <dsp:spPr>
        <a:xfrm>
          <a:off x="0" y="1080567"/>
          <a:ext cx="2957512" cy="1878020"/>
        </a:xfrm>
        <a:prstGeom prst="roundRect">
          <a:avLst>
            <a:gd name="adj" fmla="val 10000"/>
          </a:avLst>
        </a:prstGeom>
        <a:solidFill>
          <a:srgbClr val="78C699">
            <a:alpha val="50196"/>
          </a:srgb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9C4E11-3CBA-466B-8984-BD9CBFADEEE9}">
      <dsp:nvSpPr>
        <dsp:cNvPr id="0" name=""/>
        <dsp:cNvSpPr/>
      </dsp:nvSpPr>
      <dsp:spPr>
        <a:xfrm>
          <a:off x="328612" y="1392749"/>
          <a:ext cx="2957512" cy="187802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ln>
                <a:solidFill>
                  <a:srgbClr val="2E6C49"/>
                </a:solidFill>
              </a:ln>
              <a:solidFill>
                <a:srgbClr val="2E6C49"/>
              </a:solidFill>
            </a:rPr>
            <a:t>Funding for primary and secondary prevention will be provided to First Nations.</a:t>
          </a:r>
        </a:p>
      </dsp:txBody>
      <dsp:txXfrm>
        <a:off x="383617" y="1447754"/>
        <a:ext cx="2847502" cy="1768010"/>
      </dsp:txXfrm>
    </dsp:sp>
    <dsp:sp modelId="{6B7C3E54-3BCB-4EC0-87D4-CD615BACDC03}">
      <dsp:nvSpPr>
        <dsp:cNvPr id="0" name=""/>
        <dsp:cNvSpPr/>
      </dsp:nvSpPr>
      <dsp:spPr>
        <a:xfrm>
          <a:off x="3614737" y="1080567"/>
          <a:ext cx="2957512" cy="1878020"/>
        </a:xfrm>
        <a:prstGeom prst="roundRect">
          <a:avLst>
            <a:gd name="adj" fmla="val 10000"/>
          </a:avLst>
        </a:prstGeom>
        <a:solidFill>
          <a:srgbClr val="78C699">
            <a:alpha val="50196"/>
          </a:srgb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7D625-15EE-431E-8B34-97359EC8A8AE}">
      <dsp:nvSpPr>
        <dsp:cNvPr id="0" name=""/>
        <dsp:cNvSpPr/>
      </dsp:nvSpPr>
      <dsp:spPr>
        <a:xfrm>
          <a:off x="3943350" y="1392749"/>
          <a:ext cx="2957512" cy="187802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ln>
                <a:solidFill>
                  <a:srgbClr val="2E6C49"/>
                </a:solidFill>
              </a:ln>
              <a:solidFill>
                <a:srgbClr val="2E6C49"/>
              </a:solidFill>
            </a:rPr>
            <a:t>First Nations have the option to allocate prevention funding to authorized FNCFS service providers. </a:t>
          </a:r>
        </a:p>
      </dsp:txBody>
      <dsp:txXfrm>
        <a:off x="3998355" y="1447754"/>
        <a:ext cx="2847502" cy="1768010"/>
      </dsp:txXfrm>
    </dsp:sp>
    <dsp:sp modelId="{C80156BB-DBD0-4FE3-A543-CCFDB2E401CA}">
      <dsp:nvSpPr>
        <dsp:cNvPr id="0" name=""/>
        <dsp:cNvSpPr/>
      </dsp:nvSpPr>
      <dsp:spPr>
        <a:xfrm>
          <a:off x="7229475" y="1080567"/>
          <a:ext cx="2957512" cy="1878020"/>
        </a:xfrm>
        <a:prstGeom prst="roundRect">
          <a:avLst>
            <a:gd name="adj" fmla="val 10000"/>
          </a:avLst>
        </a:prstGeom>
        <a:solidFill>
          <a:srgbClr val="78C699">
            <a:alpha val="50196"/>
          </a:srgb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CEEC5B-412E-4D25-990C-9D0F8EA24E8B}">
      <dsp:nvSpPr>
        <dsp:cNvPr id="0" name=""/>
        <dsp:cNvSpPr/>
      </dsp:nvSpPr>
      <dsp:spPr>
        <a:xfrm>
          <a:off x="7558087" y="1392749"/>
          <a:ext cx="2957512" cy="187802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ln>
                <a:solidFill>
                  <a:srgbClr val="2E6C49"/>
                </a:solidFill>
              </a:ln>
              <a:solidFill>
                <a:srgbClr val="2E6C49"/>
              </a:solidFill>
            </a:rPr>
            <a:t>FNCFS Agencies will draw from their Baseline Funding to conduct least disruptive measures as required under provincial legislation. </a:t>
          </a:r>
        </a:p>
      </dsp:txBody>
      <dsp:txXfrm>
        <a:off x="7613092" y="1447754"/>
        <a:ext cx="2847502" cy="17680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48CE2-9628-410A-A83A-3967EC7F3A28}">
      <dsp:nvSpPr>
        <dsp:cNvPr id="0" name=""/>
        <dsp:cNvSpPr/>
      </dsp:nvSpPr>
      <dsp:spPr>
        <a:xfrm>
          <a:off x="1326" y="2063624"/>
          <a:ext cx="2546533" cy="1239752"/>
        </a:xfrm>
        <a:prstGeom prst="chevron">
          <a:avLst/>
        </a:prstGeom>
        <a:solidFill>
          <a:srgbClr val="2E6C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b="1" strike="noStrike" kern="1200" dirty="0"/>
            <a:t>Agreement in Principle</a:t>
          </a:r>
          <a:r>
            <a:rPr lang="en-US" sz="2000" b="1" strike="noStrike" kern="1200" dirty="0">
              <a:latin typeface="Aptos Display" panose="02110004020202020204"/>
            </a:rPr>
            <a:t> </a:t>
          </a:r>
          <a:endParaRPr lang="en-US" sz="2000" b="1" strike="noStrike" kern="1200" dirty="0"/>
        </a:p>
      </dsp:txBody>
      <dsp:txXfrm>
        <a:off x="621202" y="2063624"/>
        <a:ext cx="1306781" cy="1239752"/>
      </dsp:txXfrm>
    </dsp:sp>
    <dsp:sp modelId="{0E124775-0286-4A91-BF44-D21AA5AF362F}">
      <dsp:nvSpPr>
        <dsp:cNvPr id="0" name=""/>
        <dsp:cNvSpPr/>
      </dsp:nvSpPr>
      <dsp:spPr>
        <a:xfrm>
          <a:off x="2376281" y="2063624"/>
          <a:ext cx="2353609" cy="1239752"/>
        </a:xfrm>
        <a:prstGeom prst="chevron">
          <a:avLst/>
        </a:prstGeom>
        <a:solidFill>
          <a:srgbClr val="49A97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strike="noStrike" kern="1200" dirty="0"/>
            <a:t>Consent Order on Immediate Measures</a:t>
          </a:r>
        </a:p>
      </dsp:txBody>
      <dsp:txXfrm>
        <a:off x="2996157" y="2063624"/>
        <a:ext cx="1113857" cy="1239752"/>
      </dsp:txXfrm>
    </dsp:sp>
    <dsp:sp modelId="{7824A505-C638-48E1-BD47-3E034CA17359}">
      <dsp:nvSpPr>
        <dsp:cNvPr id="0" name=""/>
        <dsp:cNvSpPr/>
      </dsp:nvSpPr>
      <dsp:spPr>
        <a:xfrm>
          <a:off x="4558311" y="2081341"/>
          <a:ext cx="2362119" cy="1204317"/>
        </a:xfrm>
        <a:prstGeom prst="chevron">
          <a:avLst/>
        </a:prstGeom>
        <a:solidFill>
          <a:srgbClr val="79C59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Draft Settlement Agreement</a:t>
          </a:r>
        </a:p>
      </dsp:txBody>
      <dsp:txXfrm>
        <a:off x="5160470" y="2081341"/>
        <a:ext cx="1157802" cy="1204317"/>
      </dsp:txXfrm>
    </dsp:sp>
    <dsp:sp modelId="{9BAE6E79-69DC-4297-B87E-612AFC31DFB7}">
      <dsp:nvSpPr>
        <dsp:cNvPr id="0" name=""/>
        <dsp:cNvSpPr/>
      </dsp:nvSpPr>
      <dsp:spPr>
        <a:xfrm>
          <a:off x="6748851" y="2085802"/>
          <a:ext cx="2683076" cy="1195395"/>
        </a:xfrm>
        <a:prstGeom prst="chevron">
          <a:avLst/>
        </a:prstGeom>
        <a:solidFill>
          <a:srgbClr val="94D0A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t>Regional Engagement and approval of FSA via. SCA</a:t>
          </a:r>
        </a:p>
      </dsp:txBody>
      <dsp:txXfrm>
        <a:off x="7346549" y="2085802"/>
        <a:ext cx="1487681" cy="1195395"/>
      </dsp:txXfrm>
    </dsp:sp>
    <dsp:sp modelId="{6CC3D1DB-EA48-406F-80B5-7287B36CC156}">
      <dsp:nvSpPr>
        <dsp:cNvPr id="0" name=""/>
        <dsp:cNvSpPr/>
      </dsp:nvSpPr>
      <dsp:spPr>
        <a:xfrm>
          <a:off x="9260348" y="2062800"/>
          <a:ext cx="2412581" cy="1241399"/>
        </a:xfrm>
        <a:prstGeom prst="chevron">
          <a:avLst/>
        </a:prstGeom>
        <a:solidFill>
          <a:srgbClr val="C4E6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2E6C49"/>
              </a:solidFill>
            </a:rPr>
            <a:t>Approval by CHRT</a:t>
          </a:r>
        </a:p>
      </dsp:txBody>
      <dsp:txXfrm>
        <a:off x="9881048" y="2062800"/>
        <a:ext cx="1171182" cy="124139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6-05T21:11:41.545"/>
    </inkml:context>
    <inkml:brush xml:id="br0">
      <inkml:brushProperty name="width" value="0.1" units="cm"/>
      <inkml:brushProperty name="height" value="0.1" units="cm"/>
      <inkml:brushProperty name="color" value="#E71224"/>
    </inkml:brush>
  </inkml:definitions>
  <inkml:trace contextRef="#ctx0" brushRef="#br0">5556 397 16383 0 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2934B1-5D74-404C-8325-31409A45E4A7}" type="datetimeFigureOut">
              <a:rPr lang="en-US" smtClean="0"/>
              <a:t>24/Jul/24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F2564-E9D8-604C-AF45-67A9943796D1}" type="slidenum">
              <a:rPr lang="en-US" smtClean="0"/>
              <a:t>‹#›</a:t>
            </a:fld>
            <a:endParaRPr lang="en-US"/>
          </a:p>
        </p:txBody>
      </p:sp>
    </p:spTree>
    <p:extLst>
      <p:ext uri="{BB962C8B-B14F-4D97-AF65-F5344CB8AC3E}">
        <p14:creationId xmlns:p14="http://schemas.microsoft.com/office/powerpoint/2010/main" val="2506910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FB97180-E638-45FC-9D88-779DB469AEE3}" type="slidenum">
              <a:rPr lang="en-US" smtClean="0"/>
              <a:t>6</a:t>
            </a:fld>
            <a:endParaRPr lang="en-US"/>
          </a:p>
        </p:txBody>
      </p:sp>
    </p:spTree>
    <p:extLst>
      <p:ext uri="{BB962C8B-B14F-4D97-AF65-F5344CB8AC3E}">
        <p14:creationId xmlns:p14="http://schemas.microsoft.com/office/powerpoint/2010/main" val="314748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73A213-DE3F-4A28-964E-7C348A965830}" type="slidenum">
              <a:rPr lang="en-US" smtClean="0"/>
              <a:t>7</a:t>
            </a:fld>
            <a:endParaRPr lang="en-US"/>
          </a:p>
        </p:txBody>
      </p:sp>
    </p:spTree>
    <p:extLst>
      <p:ext uri="{BB962C8B-B14F-4D97-AF65-F5344CB8AC3E}">
        <p14:creationId xmlns:p14="http://schemas.microsoft.com/office/powerpoint/2010/main" val="1681287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39F2564-E9D8-604C-AF45-67A9943796D1}" type="slidenum">
              <a:rPr lang="en-US" smtClean="0"/>
              <a:t>8</a:t>
            </a:fld>
            <a:endParaRPr lang="en-US"/>
          </a:p>
        </p:txBody>
      </p:sp>
    </p:spTree>
    <p:extLst>
      <p:ext uri="{BB962C8B-B14F-4D97-AF65-F5344CB8AC3E}">
        <p14:creationId xmlns:p14="http://schemas.microsoft.com/office/powerpoint/2010/main" val="238039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39F2564-E9D8-604C-AF45-67A9943796D1}" type="slidenum">
              <a:rPr lang="en-US" smtClean="0"/>
              <a:t>11</a:t>
            </a:fld>
            <a:endParaRPr lang="en-US"/>
          </a:p>
        </p:txBody>
      </p:sp>
    </p:spTree>
    <p:extLst>
      <p:ext uri="{BB962C8B-B14F-4D97-AF65-F5344CB8AC3E}">
        <p14:creationId xmlns:p14="http://schemas.microsoft.com/office/powerpoint/2010/main" val="2700152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98A5-2886-2440-9C53-8FB9D29AE371}"/>
              </a:ext>
            </a:extLst>
          </p:cNvPr>
          <p:cNvSpPr>
            <a:spLocks noGrp="1"/>
          </p:cNvSpPr>
          <p:nvPr>
            <p:ph type="ctrTitle"/>
          </p:nvPr>
        </p:nvSpPr>
        <p:spPr>
          <a:xfrm>
            <a:off x="1524000" y="1764915"/>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AA09B2-9CD8-9249-8A23-510F96BB396B}"/>
              </a:ext>
            </a:extLst>
          </p:cNvPr>
          <p:cNvSpPr>
            <a:spLocks noGrp="1"/>
          </p:cNvSpPr>
          <p:nvPr>
            <p:ph type="subTitle" idx="1"/>
          </p:nvPr>
        </p:nvSpPr>
        <p:spPr>
          <a:xfrm>
            <a:off x="1524000" y="424459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7D241BBA-58B3-EB49-BEC0-0DEA5BCD6F5A}"/>
              </a:ext>
            </a:extLst>
          </p:cNvPr>
          <p:cNvSpPr>
            <a:spLocks noGrp="1"/>
          </p:cNvSpPr>
          <p:nvPr>
            <p:ph type="sldNum" sz="quarter" idx="12"/>
          </p:nvPr>
        </p:nvSpPr>
        <p:spPr>
          <a:xfrm>
            <a:off x="8610600" y="6356350"/>
            <a:ext cx="2743200" cy="316299"/>
          </a:xfrm>
        </p:spPr>
        <p:txBody>
          <a:bodyPr/>
          <a:lstStyle/>
          <a:p>
            <a:fld id="{8BB57D23-4374-FC43-8A8F-8D82E02D34FD}" type="slidenum">
              <a:rPr lang="en-US" smtClean="0"/>
              <a:t>‹#›</a:t>
            </a:fld>
            <a:endParaRPr lang="en-US"/>
          </a:p>
        </p:txBody>
      </p:sp>
    </p:spTree>
    <p:extLst>
      <p:ext uri="{BB962C8B-B14F-4D97-AF65-F5344CB8AC3E}">
        <p14:creationId xmlns:p14="http://schemas.microsoft.com/office/powerpoint/2010/main" val="391720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01B27-2ACC-B74D-BAEA-16750FD1C1BC}"/>
              </a:ext>
            </a:extLst>
          </p:cNvPr>
          <p:cNvSpPr>
            <a:spLocks noGrp="1"/>
          </p:cNvSpPr>
          <p:nvPr>
            <p:ph type="title"/>
          </p:nvPr>
        </p:nvSpPr>
        <p:spPr>
          <a:xfrm>
            <a:off x="1126844" y="1906108"/>
            <a:ext cx="9336157" cy="578675"/>
          </a:xfrm>
          <a:prstGeom prst="rect">
            <a:avLst/>
          </a:prstGeom>
        </p:spPr>
        <p:txBody>
          <a:bodyPr/>
          <a:lstStyle>
            <a:lvl1pPr>
              <a:defRPr>
                <a:solidFill>
                  <a:srgbClr val="0070C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BBD5B45-79C6-794A-A91B-E6700DFFE600}"/>
              </a:ext>
            </a:extLst>
          </p:cNvPr>
          <p:cNvSpPr>
            <a:spLocks noGrp="1"/>
          </p:cNvSpPr>
          <p:nvPr>
            <p:ph idx="1"/>
          </p:nvPr>
        </p:nvSpPr>
        <p:spPr>
          <a:xfrm>
            <a:off x="1126844" y="2664170"/>
            <a:ext cx="9336158" cy="3692180"/>
          </a:xfrm>
          <a:prstGeom prst="rect">
            <a:avLst/>
          </a:prstGeom>
        </p:spPr>
        <p:txBody>
          <a:bodyPr/>
          <a:lstStyle>
            <a:lvl1pPr>
              <a:defRPr>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CB49F-DD27-DA44-B46B-39D43C5CFFF3}"/>
              </a:ext>
            </a:extLst>
          </p:cNvPr>
          <p:cNvSpPr>
            <a:spLocks noGrp="1"/>
          </p:cNvSpPr>
          <p:nvPr>
            <p:ph type="dt" sz="half" idx="10"/>
          </p:nvPr>
        </p:nvSpPr>
        <p:spPr>
          <a:xfrm>
            <a:off x="345830" y="6527297"/>
            <a:ext cx="2743200" cy="303395"/>
          </a:xfrm>
          <a:prstGeom prst="rect">
            <a:avLst/>
          </a:prstGeom>
        </p:spPr>
        <p:txBody>
          <a:bodyPr/>
          <a:lstStyle>
            <a:lvl1pPr>
              <a:defRPr sz="1400">
                <a:solidFill>
                  <a:schemeClr val="bg1">
                    <a:lumMod val="65000"/>
                  </a:schemeClr>
                </a:solidFill>
              </a:defRPr>
            </a:lvl1pPr>
          </a:lstStyle>
          <a:p>
            <a:fld id="{89BC028D-A9F7-9246-BAFC-9962E05A63FF}" type="datetimeFigureOut">
              <a:rPr lang="en-US" smtClean="0"/>
              <a:pPr/>
              <a:t>24/Jul/24</a:t>
            </a:fld>
            <a:endParaRPr lang="en-US"/>
          </a:p>
        </p:txBody>
      </p:sp>
      <p:sp>
        <p:nvSpPr>
          <p:cNvPr id="6" name="Slide Number Placeholder 5">
            <a:extLst>
              <a:ext uri="{FF2B5EF4-FFF2-40B4-BE49-F238E27FC236}">
                <a16:creationId xmlns:a16="http://schemas.microsoft.com/office/drawing/2014/main" id="{A24DFBFF-8F21-B549-9D66-180BB125757F}"/>
              </a:ext>
            </a:extLst>
          </p:cNvPr>
          <p:cNvSpPr>
            <a:spLocks noGrp="1"/>
          </p:cNvSpPr>
          <p:nvPr>
            <p:ph type="sldNum" sz="quarter" idx="12"/>
          </p:nvPr>
        </p:nvSpPr>
        <p:spPr>
          <a:xfrm>
            <a:off x="11035758" y="6527297"/>
            <a:ext cx="890798" cy="303395"/>
          </a:xfrm>
          <a:prstGeom prst="rect">
            <a:avLst/>
          </a:prstGeom>
        </p:spPr>
        <p:txBody>
          <a:bodyPr/>
          <a:lstStyle>
            <a:lvl1pPr>
              <a:defRPr sz="1400">
                <a:solidFill>
                  <a:schemeClr val="bg1">
                    <a:lumMod val="65000"/>
                  </a:schemeClr>
                </a:solidFill>
              </a:defRPr>
            </a:lvl1pPr>
          </a:lstStyle>
          <a:p>
            <a:fld id="{2D7D454D-B60B-7F4D-B729-57FAF81D773A}" type="slidenum">
              <a:rPr lang="en-US" smtClean="0"/>
              <a:pPr/>
              <a:t>‹#›</a:t>
            </a:fld>
            <a:endParaRPr lang="en-US"/>
          </a:p>
        </p:txBody>
      </p:sp>
    </p:spTree>
    <p:extLst>
      <p:ext uri="{BB962C8B-B14F-4D97-AF65-F5344CB8AC3E}">
        <p14:creationId xmlns:p14="http://schemas.microsoft.com/office/powerpoint/2010/main" val="4031090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267D43-D489-1A4F-BE8A-36BCE698D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AE69892-4861-DF41-AAFA-3000ECCCC028}"/>
              </a:ext>
            </a:extLst>
          </p:cNvPr>
          <p:cNvSpPr>
            <a:spLocks noGrp="1"/>
          </p:cNvSpPr>
          <p:nvPr>
            <p:ph type="sldNum" sz="quarter" idx="4"/>
          </p:nvPr>
        </p:nvSpPr>
        <p:spPr>
          <a:xfrm>
            <a:off x="8610600" y="6356351"/>
            <a:ext cx="2743200" cy="341012"/>
          </a:xfrm>
          <a:prstGeom prst="rect">
            <a:avLst/>
          </a:prstGeom>
        </p:spPr>
        <p:txBody>
          <a:bodyPr vert="horz" lIns="91440" tIns="45720" rIns="91440" bIns="45720" rtlCol="0" anchor="ctr"/>
          <a:lstStyle>
            <a:lvl1pPr algn="r">
              <a:defRPr sz="1200">
                <a:solidFill>
                  <a:schemeClr val="tx1">
                    <a:tint val="75000"/>
                  </a:schemeClr>
                </a:solidFill>
              </a:defRPr>
            </a:lvl1pPr>
          </a:lstStyle>
          <a:p>
            <a:fld id="{8BB57D23-4374-FC43-8A8F-8D82E02D34FD}" type="slidenum">
              <a:rPr lang="en-US" smtClean="0"/>
              <a:t>‹#›</a:t>
            </a:fld>
            <a:endParaRPr lang="en-US"/>
          </a:p>
        </p:txBody>
      </p:sp>
    </p:spTree>
    <p:extLst>
      <p:ext uri="{BB962C8B-B14F-4D97-AF65-F5344CB8AC3E}">
        <p14:creationId xmlns:p14="http://schemas.microsoft.com/office/powerpoint/2010/main" val="209783350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8.png"/><Relationship Id="rId5" Type="http://schemas.openxmlformats.org/officeDocument/2006/relationships/diagramQuickStyle" Target="../diagrams/quickStyle5.xml"/><Relationship Id="rId10" Type="http://schemas.openxmlformats.org/officeDocument/2006/relationships/customXml" Target="../ink/ink1.xml"/><Relationship Id="rId4" Type="http://schemas.openxmlformats.org/officeDocument/2006/relationships/diagramLayout" Target="../diagrams/layout5.xml"/><Relationship Id="rId9" Type="http://schemas.openxmlformats.org/officeDocument/2006/relationships/image" Target="../media/image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5">
            <a:extLst>
              <a:ext uri="{FF2B5EF4-FFF2-40B4-BE49-F238E27FC236}">
                <a16:creationId xmlns:a16="http://schemas.microsoft.com/office/drawing/2014/main" id="{EC052C25-703A-CA2F-EE99-1CA964612E7D}"/>
              </a:ext>
            </a:extLst>
          </p:cNvPr>
          <p:cNvSpPr>
            <a:spLocks noGrp="1"/>
          </p:cNvSpPr>
          <p:nvPr>
            <p:ph type="ctrTitle"/>
          </p:nvPr>
        </p:nvSpPr>
        <p:spPr bwMode="auto">
          <a:xfrm>
            <a:off x="998915" y="2042160"/>
            <a:ext cx="10194170" cy="21022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b="1" dirty="0"/>
              <a:t>Reform of the First Nations Child &amp; Family Services Program</a:t>
            </a:r>
            <a:br>
              <a:rPr lang="en-US" sz="4400" b="1" dirty="0"/>
            </a:br>
            <a:r>
              <a:rPr lang="en-US" sz="3200" b="1" dirty="0"/>
              <a:t>Virtual Information Session – July 25, 2024</a:t>
            </a:r>
            <a:br>
              <a:rPr lang="en-US" sz="4400" b="1" dirty="0"/>
            </a:br>
            <a:endParaRPr lang="en-US" altLang="en-US" sz="2400" b="1" i="1" dirty="0">
              <a:solidFill>
                <a:schemeClr val="accent1">
                  <a:lumMod val="50000"/>
                </a:schemeClr>
              </a:solidFill>
              <a:latin typeface="Bahnschrift Light"/>
              <a:ea typeface="ＭＳ Ｐゴシック"/>
            </a:endParaRPr>
          </a:p>
        </p:txBody>
      </p:sp>
    </p:spTree>
    <p:extLst>
      <p:ext uri="{BB962C8B-B14F-4D97-AF65-F5344CB8AC3E}">
        <p14:creationId xmlns:p14="http://schemas.microsoft.com/office/powerpoint/2010/main" val="354516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FEFAA-0A91-E6FC-5508-E9047E83DEF8}"/>
              </a:ext>
            </a:extLst>
          </p:cNvPr>
          <p:cNvSpPr>
            <a:spLocks noGrp="1"/>
          </p:cNvSpPr>
          <p:nvPr>
            <p:ph type="title"/>
          </p:nvPr>
        </p:nvSpPr>
        <p:spPr>
          <a:xfrm>
            <a:off x="948267" y="1906108"/>
            <a:ext cx="10608733" cy="578675"/>
          </a:xfrm>
        </p:spPr>
        <p:txBody>
          <a:bodyPr/>
          <a:lstStyle/>
          <a:p>
            <a:r>
              <a:rPr lang="en-US" b="1" dirty="0">
                <a:solidFill>
                  <a:srgbClr val="2E6C49"/>
                </a:solidFill>
              </a:rPr>
              <a:t>Focus on Capital and Housing Investments</a:t>
            </a:r>
          </a:p>
        </p:txBody>
      </p:sp>
      <p:sp>
        <p:nvSpPr>
          <p:cNvPr id="3" name="Content Placeholder 2">
            <a:extLst>
              <a:ext uri="{FF2B5EF4-FFF2-40B4-BE49-F238E27FC236}">
                <a16:creationId xmlns:a16="http://schemas.microsoft.com/office/drawing/2014/main" id="{8F7C5716-0F3C-1DAE-C1E2-C146A986B9B3}"/>
              </a:ext>
            </a:extLst>
          </p:cNvPr>
          <p:cNvSpPr>
            <a:spLocks noGrp="1"/>
          </p:cNvSpPr>
          <p:nvPr>
            <p:ph idx="1"/>
          </p:nvPr>
        </p:nvSpPr>
        <p:spPr>
          <a:xfrm>
            <a:off x="838200" y="2484782"/>
            <a:ext cx="10515600" cy="3583323"/>
          </a:xfrm>
          <a:noFill/>
        </p:spPr>
        <p:txBody>
          <a:bodyPr vert="horz" lIns="91440" tIns="45720" rIns="91440" bIns="45720" rtlCol="0" anchor="t">
            <a:normAutofit lnSpcReduction="10000"/>
          </a:bodyPr>
          <a:lstStyle/>
          <a:p>
            <a:pPr marL="285750" indent="-285750">
              <a:lnSpc>
                <a:spcPct val="100000"/>
              </a:lnSpc>
              <a:spcBef>
                <a:spcPts val="0"/>
              </a:spcBef>
              <a:buFont typeface="Arial,Sans-Serif" panose="020B0604020202020204" pitchFamily="34" charset="0"/>
            </a:pPr>
            <a:r>
              <a:rPr lang="en-CA" sz="2400" dirty="0">
                <a:cs typeface="Arial"/>
              </a:rPr>
              <a:t>ISC will continue to process capital funding requests received under CHRT 41 on or before March 31, 2025. </a:t>
            </a:r>
          </a:p>
          <a:p>
            <a:pPr marL="0" indent="0">
              <a:lnSpc>
                <a:spcPct val="100000"/>
              </a:lnSpc>
              <a:spcBef>
                <a:spcPts val="0"/>
              </a:spcBef>
              <a:buNone/>
            </a:pPr>
            <a:endParaRPr lang="en-CA" sz="2400" dirty="0">
              <a:cs typeface="Arial"/>
            </a:endParaRPr>
          </a:p>
          <a:p>
            <a:pPr marL="285750" indent="-285750">
              <a:lnSpc>
                <a:spcPct val="100000"/>
              </a:lnSpc>
              <a:spcBef>
                <a:spcPts val="0"/>
              </a:spcBef>
              <a:buFont typeface="Arial,Sans-Serif" panose="020B0604020202020204" pitchFamily="34" charset="0"/>
            </a:pPr>
            <a:r>
              <a:rPr lang="en-CA" sz="2400" dirty="0">
                <a:cs typeface="Arial"/>
              </a:rPr>
              <a:t>The Draft Settlement Agreement includes provisions for a new capital funding implementation plan using community capital planning processes. </a:t>
            </a:r>
          </a:p>
          <a:p>
            <a:pPr marL="0" indent="0">
              <a:lnSpc>
                <a:spcPct val="100000"/>
              </a:lnSpc>
              <a:spcBef>
                <a:spcPts val="0"/>
              </a:spcBef>
              <a:buNone/>
            </a:pPr>
            <a:endParaRPr lang="en-CA" sz="2400" dirty="0">
              <a:cs typeface="Arial"/>
            </a:endParaRPr>
          </a:p>
          <a:p>
            <a:pPr marL="285750" indent="-285750">
              <a:lnSpc>
                <a:spcPct val="100000"/>
              </a:lnSpc>
              <a:spcBef>
                <a:spcPts val="0"/>
              </a:spcBef>
              <a:buFont typeface="Arial,Sans-Serif" panose="020B0604020202020204" pitchFamily="34" charset="0"/>
            </a:pPr>
            <a:r>
              <a:rPr lang="en-CA" sz="2400" dirty="0">
                <a:cs typeface="Arial"/>
              </a:rPr>
              <a:t>FNCFS Housing: </a:t>
            </a:r>
            <a:endParaRPr lang="en-US" sz="2400" dirty="0">
              <a:cs typeface="Arial"/>
            </a:endParaRPr>
          </a:p>
          <a:p>
            <a:pPr marL="742950" lvl="1" indent="-285750">
              <a:lnSpc>
                <a:spcPct val="100000"/>
              </a:lnSpc>
              <a:spcBef>
                <a:spcPts val="0"/>
              </a:spcBef>
              <a:buFont typeface="Arial,Sans-Serif" panose="020B0604020202020204" pitchFamily="34" charset="0"/>
            </a:pPr>
            <a:r>
              <a:rPr lang="en-CA" dirty="0">
                <a:cs typeface="Arial"/>
              </a:rPr>
              <a:t>Funding is to be used to:</a:t>
            </a:r>
          </a:p>
          <a:p>
            <a:pPr marL="1200150" lvl="2">
              <a:lnSpc>
                <a:spcPct val="100000"/>
              </a:lnSpc>
              <a:spcBef>
                <a:spcPts val="0"/>
              </a:spcBef>
              <a:buFont typeface="Wingdings" panose="020B0604020202020204" pitchFamily="34" charset="0"/>
              <a:buChar char="§"/>
            </a:pPr>
            <a:r>
              <a:rPr lang="en-CA" dirty="0">
                <a:cs typeface="Arial"/>
              </a:rPr>
              <a:t>Prevent children from becoming involved with FNCFS for reasons of inadequate housing.</a:t>
            </a:r>
            <a:endParaRPr lang="en-CA" dirty="0"/>
          </a:p>
          <a:p>
            <a:pPr marL="1200150" lvl="2">
              <a:lnSpc>
                <a:spcPct val="100000"/>
              </a:lnSpc>
              <a:spcBef>
                <a:spcPts val="0"/>
              </a:spcBef>
              <a:buFont typeface="Wingdings" panose="020B0604020202020204" pitchFamily="34" charset="0"/>
              <a:buChar char="§"/>
            </a:pPr>
            <a:r>
              <a:rPr lang="en-CA" dirty="0">
                <a:cs typeface="Arial"/>
              </a:rPr>
              <a:t>Support the reunification of families where housing is a barrier. </a:t>
            </a:r>
          </a:p>
          <a:p>
            <a:pPr marL="742950" lvl="1" indent="-285750">
              <a:lnSpc>
                <a:spcPct val="100000"/>
              </a:lnSpc>
              <a:spcBef>
                <a:spcPts val="0"/>
              </a:spcBef>
              <a:buFont typeface="Arial,Sans-Serif" panose="020B0604020202020204" pitchFamily="34" charset="0"/>
            </a:pPr>
            <a:endParaRPr lang="en-CA" dirty="0">
              <a:latin typeface="Arial"/>
              <a:cs typeface="Arial"/>
            </a:endParaRPr>
          </a:p>
          <a:p>
            <a:endParaRPr lang="en-US" dirty="0"/>
          </a:p>
        </p:txBody>
      </p:sp>
    </p:spTree>
    <p:extLst>
      <p:ext uri="{BB962C8B-B14F-4D97-AF65-F5344CB8AC3E}">
        <p14:creationId xmlns:p14="http://schemas.microsoft.com/office/powerpoint/2010/main" val="1045785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ECF01-B130-EFFD-007F-4649AD0CE813}"/>
              </a:ext>
            </a:extLst>
          </p:cNvPr>
          <p:cNvSpPr>
            <a:spLocks noGrp="1"/>
          </p:cNvSpPr>
          <p:nvPr>
            <p:ph type="title"/>
          </p:nvPr>
        </p:nvSpPr>
        <p:spPr>
          <a:xfrm>
            <a:off x="748990" y="2253793"/>
            <a:ext cx="10515600" cy="1325563"/>
          </a:xfrm>
        </p:spPr>
        <p:txBody>
          <a:bodyPr/>
          <a:lstStyle/>
          <a:p>
            <a:r>
              <a:rPr lang="en-US" b="1" dirty="0">
                <a:solidFill>
                  <a:srgbClr val="2E6C49"/>
                </a:solidFill>
              </a:rPr>
              <a:t>The Legal Process and Next Steps</a:t>
            </a:r>
          </a:p>
        </p:txBody>
      </p:sp>
      <p:graphicFrame>
        <p:nvGraphicFramePr>
          <p:cNvPr id="5" name="Diagram 4">
            <a:extLst>
              <a:ext uri="{FF2B5EF4-FFF2-40B4-BE49-F238E27FC236}">
                <a16:creationId xmlns:a16="http://schemas.microsoft.com/office/drawing/2014/main" id="{D0FB2E8E-B92D-39AC-1B64-D957A0A4A755}"/>
              </a:ext>
            </a:extLst>
          </p:cNvPr>
          <p:cNvGraphicFramePr/>
          <p:nvPr>
            <p:extLst>
              <p:ext uri="{D42A27DB-BD31-4B8C-83A1-F6EECF244321}">
                <p14:modId xmlns:p14="http://schemas.microsoft.com/office/powerpoint/2010/main" val="4009628138"/>
              </p:ext>
            </p:extLst>
          </p:nvPr>
        </p:nvGraphicFramePr>
        <p:xfrm>
          <a:off x="339943" y="1262113"/>
          <a:ext cx="11674257" cy="5367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90" name="Graphic 1389" descr="Line arrow: Counter-clockwise curve with solid fill">
            <a:extLst>
              <a:ext uri="{FF2B5EF4-FFF2-40B4-BE49-F238E27FC236}">
                <a16:creationId xmlns:a16="http://schemas.microsoft.com/office/drawing/2014/main" id="{A10541E9-7533-7109-3CEA-27394DD5E91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8460000" flipV="1">
            <a:off x="8112170" y="4384449"/>
            <a:ext cx="988483" cy="1035167"/>
          </a:xfrm>
          <a:prstGeom prst="rect">
            <a:avLst/>
          </a:prstGeom>
        </p:spPr>
      </p:pic>
      <mc:AlternateContent xmlns:mc="http://schemas.openxmlformats.org/markup-compatibility/2006" xmlns:p14="http://schemas.microsoft.com/office/powerpoint/2010/main">
        <mc:Choice Requires="p14">
          <p:contentPart p14:bwMode="auto" r:id="rId10">
            <p14:nvContentPartPr>
              <p14:cNvPr id="1443" name="Ink 1442">
                <a:extLst>
                  <a:ext uri="{FF2B5EF4-FFF2-40B4-BE49-F238E27FC236}">
                    <a16:creationId xmlns:a16="http://schemas.microsoft.com/office/drawing/2014/main" id="{6273260E-E945-F74F-2954-C965480F49C8}"/>
                  </a:ext>
                </a:extLst>
              </p14:cNvPr>
              <p14:cNvContentPartPr/>
              <p14:nvPr/>
            </p14:nvContentPartPr>
            <p14:xfrm>
              <a:off x="1852083" y="-698499"/>
              <a:ext cx="10583" cy="10583"/>
            </p14:xfrm>
          </p:contentPart>
        </mc:Choice>
        <mc:Fallback xmlns="">
          <p:pic>
            <p:nvPicPr>
              <p:cNvPr id="1443" name="Ink 1442">
                <a:extLst>
                  <a:ext uri="{FF2B5EF4-FFF2-40B4-BE49-F238E27FC236}">
                    <a16:creationId xmlns:a16="http://schemas.microsoft.com/office/drawing/2014/main" id="{6273260E-E945-F74F-2954-C965480F49C8}"/>
                  </a:ext>
                </a:extLst>
              </p:cNvPr>
              <p:cNvPicPr/>
              <p:nvPr/>
            </p:nvPicPr>
            <p:blipFill>
              <a:blip r:embed="rId11"/>
              <a:stretch>
                <a:fillRect/>
              </a:stretch>
            </p:blipFill>
            <p:spPr>
              <a:xfrm>
                <a:off x="1322933" y="-1227649"/>
                <a:ext cx="1058300" cy="1058300"/>
              </a:xfrm>
              <a:prstGeom prst="rect">
                <a:avLst/>
              </a:prstGeom>
            </p:spPr>
          </p:pic>
        </mc:Fallback>
      </mc:AlternateContent>
      <p:sp>
        <p:nvSpPr>
          <p:cNvPr id="1444" name="Oval 1443">
            <a:extLst>
              <a:ext uri="{FF2B5EF4-FFF2-40B4-BE49-F238E27FC236}">
                <a16:creationId xmlns:a16="http://schemas.microsoft.com/office/drawing/2014/main" id="{60CD9B8D-A237-F584-74DF-829CB2C4BAAF}"/>
              </a:ext>
            </a:extLst>
          </p:cNvPr>
          <p:cNvSpPr/>
          <p:nvPr/>
        </p:nvSpPr>
        <p:spPr>
          <a:xfrm>
            <a:off x="8767798" y="5021545"/>
            <a:ext cx="1777999" cy="1100666"/>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45" name="TextBox 1444">
            <a:extLst>
              <a:ext uri="{FF2B5EF4-FFF2-40B4-BE49-F238E27FC236}">
                <a16:creationId xmlns:a16="http://schemas.microsoft.com/office/drawing/2014/main" id="{CAFFDDE3-7487-BCA4-0CB3-17E385740378}"/>
              </a:ext>
            </a:extLst>
          </p:cNvPr>
          <p:cNvSpPr txBox="1"/>
          <p:nvPr/>
        </p:nvSpPr>
        <p:spPr>
          <a:xfrm>
            <a:off x="8767798" y="5118833"/>
            <a:ext cx="157903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i="1" dirty="0">
                <a:solidFill>
                  <a:srgbClr val="FF0000"/>
                </a:solidFill>
                <a:latin typeface="STXinwei"/>
                <a:ea typeface="STXinwei"/>
              </a:rPr>
              <a:t>We are here</a:t>
            </a:r>
            <a:endParaRPr lang="en-US" dirty="0">
              <a:solidFill>
                <a:srgbClr val="FF0000"/>
              </a:solidFill>
              <a:latin typeface="STXinwei"/>
              <a:ea typeface="STXinwei"/>
            </a:endParaRPr>
          </a:p>
        </p:txBody>
      </p:sp>
    </p:spTree>
    <p:extLst>
      <p:ext uri="{BB962C8B-B14F-4D97-AF65-F5344CB8AC3E}">
        <p14:creationId xmlns:p14="http://schemas.microsoft.com/office/powerpoint/2010/main" val="408336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195D4-6939-331A-3DE7-E1791E347011}"/>
              </a:ext>
            </a:extLst>
          </p:cNvPr>
          <p:cNvSpPr>
            <a:spLocks noGrp="1"/>
          </p:cNvSpPr>
          <p:nvPr>
            <p:ph type="title"/>
          </p:nvPr>
        </p:nvSpPr>
        <p:spPr>
          <a:xfrm>
            <a:off x="838200" y="1906108"/>
            <a:ext cx="9336157" cy="578675"/>
          </a:xfrm>
        </p:spPr>
        <p:txBody>
          <a:bodyPr/>
          <a:lstStyle/>
          <a:p>
            <a:r>
              <a:rPr lang="en-US" b="1" dirty="0">
                <a:solidFill>
                  <a:srgbClr val="2E6C49"/>
                </a:solidFill>
              </a:rPr>
              <a:t>Background</a:t>
            </a:r>
          </a:p>
        </p:txBody>
      </p:sp>
      <p:sp>
        <p:nvSpPr>
          <p:cNvPr id="3" name="Content Placeholder 2">
            <a:extLst>
              <a:ext uri="{FF2B5EF4-FFF2-40B4-BE49-F238E27FC236}">
                <a16:creationId xmlns:a16="http://schemas.microsoft.com/office/drawing/2014/main" id="{C6022A50-E505-62FD-295A-DBF41E3B156C}"/>
              </a:ext>
            </a:extLst>
          </p:cNvPr>
          <p:cNvSpPr>
            <a:spLocks noGrp="1"/>
          </p:cNvSpPr>
          <p:nvPr>
            <p:ph idx="1"/>
          </p:nvPr>
        </p:nvSpPr>
        <p:spPr>
          <a:xfrm>
            <a:off x="838200" y="2620370"/>
            <a:ext cx="10515600" cy="3275352"/>
          </a:xfrm>
        </p:spPr>
        <p:txBody>
          <a:bodyPr vert="horz" lIns="91440" tIns="45720" rIns="91440" bIns="45720" rtlCol="0" anchor="t">
            <a:normAutofit lnSpcReduction="10000"/>
          </a:bodyPr>
          <a:lstStyle/>
          <a:p>
            <a:pPr>
              <a:spcBef>
                <a:spcPts val="1200"/>
              </a:spcBef>
            </a:pPr>
            <a:r>
              <a:rPr lang="en-US" dirty="0"/>
              <a:t>In January 2016, the Canadian Human Rights Tribunal (CHRT) found that Canada was discriminating against First Nations children and families in its provision and funding of the First Nations Child and Family Services (“</a:t>
            </a:r>
            <a:r>
              <a:rPr lang="en-US" dirty="0" err="1"/>
              <a:t>FNCFS</a:t>
            </a:r>
            <a:r>
              <a:rPr lang="en-US" dirty="0"/>
              <a:t>”) Program and narrow application of Jordan’s Principle.</a:t>
            </a:r>
          </a:p>
          <a:p>
            <a:pPr>
              <a:spcBef>
                <a:spcPts val="1200"/>
              </a:spcBef>
            </a:pPr>
            <a:r>
              <a:rPr lang="en-US" dirty="0"/>
              <a:t>​</a:t>
            </a:r>
            <a:r>
              <a:rPr lang="en-US" sz="2800" dirty="0">
                <a:ea typeface="+mn-lt"/>
                <a:cs typeface="+mn-lt"/>
              </a:rPr>
              <a:t>The CHRT ordered Canada to work with the Parties to the CHRT complaint to completely reform its </a:t>
            </a:r>
            <a:r>
              <a:rPr lang="en-US" sz="2800" dirty="0" err="1">
                <a:ea typeface="+mn-lt"/>
                <a:cs typeface="+mn-lt"/>
              </a:rPr>
              <a:t>FNCFS</a:t>
            </a:r>
            <a:r>
              <a:rPr lang="en-US" sz="2800" dirty="0">
                <a:ea typeface="+mn-lt"/>
                <a:cs typeface="+mn-lt"/>
              </a:rPr>
              <a:t> Program and fully implement Jordan's Principle. </a:t>
            </a:r>
            <a:endParaRPr lang="en-US" sz="2800" dirty="0"/>
          </a:p>
        </p:txBody>
      </p:sp>
    </p:spTree>
    <p:extLst>
      <p:ext uri="{BB962C8B-B14F-4D97-AF65-F5344CB8AC3E}">
        <p14:creationId xmlns:p14="http://schemas.microsoft.com/office/powerpoint/2010/main" val="330261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5C674-569D-7B4B-7A8F-6B75E191AE4E}"/>
              </a:ext>
            </a:extLst>
          </p:cNvPr>
          <p:cNvSpPr>
            <a:spLocks noGrp="1"/>
          </p:cNvSpPr>
          <p:nvPr>
            <p:ph type="title"/>
          </p:nvPr>
        </p:nvSpPr>
        <p:spPr/>
        <p:txBody>
          <a:bodyPr/>
          <a:lstStyle/>
          <a:p>
            <a:r>
              <a:rPr lang="en-US" b="1" dirty="0">
                <a:solidFill>
                  <a:srgbClr val="2E6C49"/>
                </a:solidFill>
              </a:rPr>
              <a:t>Direction from First Nations in Assembly</a:t>
            </a:r>
          </a:p>
        </p:txBody>
      </p:sp>
      <p:sp>
        <p:nvSpPr>
          <p:cNvPr id="3" name="Content Placeholder 2">
            <a:extLst>
              <a:ext uri="{FF2B5EF4-FFF2-40B4-BE49-F238E27FC236}">
                <a16:creationId xmlns:a16="http://schemas.microsoft.com/office/drawing/2014/main" id="{A288DC18-7D11-43AB-3A70-33B9FA4D0CC3}"/>
              </a:ext>
            </a:extLst>
          </p:cNvPr>
          <p:cNvSpPr>
            <a:spLocks noGrp="1"/>
          </p:cNvSpPr>
          <p:nvPr>
            <p:ph idx="1"/>
          </p:nvPr>
        </p:nvSpPr>
        <p:spPr/>
        <p:txBody>
          <a:bodyPr vert="horz" lIns="91440" tIns="45720" rIns="91440" bIns="45720" rtlCol="0" anchor="t">
            <a:normAutofit/>
          </a:bodyPr>
          <a:lstStyle/>
          <a:p>
            <a:pPr marL="0" indent="0">
              <a:buNone/>
            </a:pPr>
            <a:r>
              <a:rPr lang="en-US" dirty="0"/>
              <a:t>Resolution no.40/2022 </a:t>
            </a:r>
            <a:endParaRPr lang="en-US" dirty="0">
              <a:ea typeface="+mn-lt"/>
              <a:cs typeface="+mn-lt"/>
            </a:endParaRPr>
          </a:p>
          <a:p>
            <a:pPr marL="457200" indent="-457200">
              <a:buFont typeface="Calibri" panose="020B0604020202020204" pitchFamily="34" charset="0"/>
              <a:buChar char="-"/>
            </a:pPr>
            <a:r>
              <a:rPr lang="en-US" dirty="0">
                <a:ea typeface="+mn-lt"/>
                <a:cs typeface="+mn-lt"/>
              </a:rPr>
              <a:t>Negotiate a final settlement agreement (FSA) on Long-Term Reform of First Nations Child and Family Services. </a:t>
            </a:r>
          </a:p>
          <a:p>
            <a:pPr marL="457200" indent="-457200">
              <a:buFont typeface="Calibri" panose="020B0604020202020204" pitchFamily="34" charset="0"/>
              <a:buChar char="-"/>
            </a:pPr>
            <a:r>
              <a:rPr lang="en-US" dirty="0">
                <a:solidFill>
                  <a:srgbClr val="111111"/>
                </a:solidFill>
              </a:rPr>
              <a:t>E</a:t>
            </a:r>
            <a:r>
              <a:rPr lang="en-US" b="0" i="0" u="none" strike="noStrike" baseline="0" dirty="0">
                <a:solidFill>
                  <a:srgbClr val="111111"/>
                </a:solidFill>
              </a:rPr>
              <a:t>nsure that funding and other mechanisms is based on substantive equality, and best interests of the child.</a:t>
            </a:r>
          </a:p>
          <a:p>
            <a:pPr marL="457200" indent="-457200">
              <a:buFont typeface="Calibri" panose="020B0604020202020204" pitchFamily="34" charset="0"/>
              <a:buChar char="-"/>
            </a:pPr>
            <a:r>
              <a:rPr lang="en-US" dirty="0">
                <a:solidFill>
                  <a:srgbClr val="111111"/>
                </a:solidFill>
              </a:rPr>
              <a:t>I</a:t>
            </a:r>
            <a:r>
              <a:rPr lang="en-US" b="0" i="0" u="none" strike="noStrike" baseline="0" dirty="0">
                <a:solidFill>
                  <a:srgbClr val="111111"/>
                </a:solidFill>
              </a:rPr>
              <a:t>ncrease funding commitments above the currently allocated $19.807 billion, over 5 </a:t>
            </a:r>
            <a:r>
              <a:rPr lang="en-CA" b="0" i="0" u="none" strike="noStrike" baseline="0" dirty="0">
                <a:solidFill>
                  <a:srgbClr val="111111"/>
                </a:solidFill>
              </a:rPr>
              <a:t>years and beyond.</a:t>
            </a:r>
            <a:endParaRPr lang="en-US" dirty="0">
              <a:ea typeface="+mn-lt"/>
              <a:cs typeface="+mn-lt"/>
            </a:endParaRPr>
          </a:p>
          <a:p>
            <a:pPr marL="457200" indent="-457200">
              <a:buFont typeface="Calibri" panose="020B0604020202020204" pitchFamily="34" charset="0"/>
              <a:buChar char="-"/>
            </a:pPr>
            <a:r>
              <a:rPr lang="en-US" dirty="0">
                <a:ea typeface="+mn-lt"/>
                <a:cs typeface="+mn-lt"/>
              </a:rPr>
              <a:t>Seek approval from First Nations leadership. </a:t>
            </a:r>
            <a:endParaRPr lang="en-US" dirty="0"/>
          </a:p>
          <a:p>
            <a:pPr lvl="1"/>
            <a:endParaRPr lang="en-US" dirty="0"/>
          </a:p>
        </p:txBody>
      </p:sp>
    </p:spTree>
    <p:extLst>
      <p:ext uri="{BB962C8B-B14F-4D97-AF65-F5344CB8AC3E}">
        <p14:creationId xmlns:p14="http://schemas.microsoft.com/office/powerpoint/2010/main" val="86479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5C674-569D-7B4B-7A8F-6B75E191AE4E}"/>
              </a:ext>
            </a:extLst>
          </p:cNvPr>
          <p:cNvSpPr>
            <a:spLocks noGrp="1"/>
          </p:cNvSpPr>
          <p:nvPr>
            <p:ph type="title"/>
          </p:nvPr>
        </p:nvSpPr>
        <p:spPr/>
        <p:txBody>
          <a:bodyPr/>
          <a:lstStyle/>
          <a:p>
            <a:r>
              <a:rPr lang="en-US" b="1" dirty="0">
                <a:solidFill>
                  <a:srgbClr val="2E6C49"/>
                </a:solidFill>
              </a:rPr>
              <a:t>Direction from First Nations in Assembly</a:t>
            </a:r>
          </a:p>
        </p:txBody>
      </p:sp>
      <p:sp>
        <p:nvSpPr>
          <p:cNvPr id="3" name="Content Placeholder 2">
            <a:extLst>
              <a:ext uri="{FF2B5EF4-FFF2-40B4-BE49-F238E27FC236}">
                <a16:creationId xmlns:a16="http://schemas.microsoft.com/office/drawing/2014/main" id="{A288DC18-7D11-43AB-3A70-33B9FA4D0CC3}"/>
              </a:ext>
            </a:extLst>
          </p:cNvPr>
          <p:cNvSpPr>
            <a:spLocks noGrp="1"/>
          </p:cNvSpPr>
          <p:nvPr>
            <p:ph idx="1"/>
          </p:nvPr>
        </p:nvSpPr>
        <p:spPr/>
        <p:txBody>
          <a:bodyPr vert="horz" lIns="91440" tIns="45720" rIns="91440" bIns="45720" rtlCol="0" anchor="t">
            <a:normAutofit/>
          </a:bodyPr>
          <a:lstStyle/>
          <a:p>
            <a:pPr marL="0" indent="0">
              <a:buNone/>
            </a:pPr>
            <a:r>
              <a:rPr lang="en-US" dirty="0"/>
              <a:t>Resolution no.86/2023 </a:t>
            </a:r>
            <a:endParaRPr lang="en-US" dirty="0">
              <a:ea typeface="+mn-lt"/>
              <a:cs typeface="+mn-lt"/>
            </a:endParaRPr>
          </a:p>
          <a:p>
            <a:pPr marL="457200" indent="-457200">
              <a:buFont typeface="Calibri" panose="020B0604020202020204" pitchFamily="34" charset="0"/>
              <a:buChar char="-"/>
            </a:pPr>
            <a:r>
              <a:rPr lang="en-US" dirty="0">
                <a:ea typeface="+mn-lt"/>
                <a:cs typeface="+mn-lt"/>
              </a:rPr>
              <a:t>To negotiate a final settlement agreement (FSA) on Long-Term Reform of First Nations Child and Family Services. </a:t>
            </a:r>
          </a:p>
          <a:p>
            <a:pPr marL="457200" indent="-457200">
              <a:buFont typeface="Calibri" panose="020B0604020202020204" pitchFamily="34" charset="0"/>
              <a:buChar char="-"/>
            </a:pPr>
            <a:r>
              <a:rPr lang="en-US" dirty="0">
                <a:ea typeface="+mn-lt"/>
                <a:cs typeface="+mn-lt"/>
              </a:rPr>
              <a:t>Conduct regional engagement with First Nations leadership </a:t>
            </a:r>
          </a:p>
          <a:p>
            <a:pPr marL="457200" indent="-457200">
              <a:buFont typeface="Calibri" panose="020B0604020202020204" pitchFamily="34" charset="0"/>
              <a:buChar char="-"/>
            </a:pPr>
            <a:r>
              <a:rPr lang="en-US" dirty="0">
                <a:ea typeface="+mn-lt"/>
                <a:cs typeface="+mn-lt"/>
              </a:rPr>
              <a:t>Seek approval from First Nations leadership </a:t>
            </a:r>
            <a:endParaRPr lang="en-US" dirty="0"/>
          </a:p>
          <a:p>
            <a:pPr lvl="1"/>
            <a:endParaRPr lang="en-US" dirty="0"/>
          </a:p>
        </p:txBody>
      </p:sp>
    </p:spTree>
    <p:extLst>
      <p:ext uri="{BB962C8B-B14F-4D97-AF65-F5344CB8AC3E}">
        <p14:creationId xmlns:p14="http://schemas.microsoft.com/office/powerpoint/2010/main" val="8129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59CE-BD58-AE17-0FF8-F00888B3CD96}"/>
              </a:ext>
            </a:extLst>
          </p:cNvPr>
          <p:cNvSpPr>
            <a:spLocks noGrp="1"/>
          </p:cNvSpPr>
          <p:nvPr>
            <p:ph type="title"/>
          </p:nvPr>
        </p:nvSpPr>
        <p:spPr>
          <a:xfrm>
            <a:off x="838200" y="1906108"/>
            <a:ext cx="10226956" cy="560965"/>
          </a:xfrm>
        </p:spPr>
        <p:txBody>
          <a:bodyPr/>
          <a:lstStyle/>
          <a:p>
            <a:r>
              <a:rPr lang="en-US" b="1" dirty="0">
                <a:solidFill>
                  <a:srgbClr val="2E6C49"/>
                </a:solidFill>
              </a:rPr>
              <a:t>FSA at a Glance: Long-Term Reform of FNCFS</a:t>
            </a:r>
          </a:p>
        </p:txBody>
      </p:sp>
      <p:sp>
        <p:nvSpPr>
          <p:cNvPr id="3" name="Content Placeholder 2">
            <a:extLst>
              <a:ext uri="{FF2B5EF4-FFF2-40B4-BE49-F238E27FC236}">
                <a16:creationId xmlns:a16="http://schemas.microsoft.com/office/drawing/2014/main" id="{BCE597F7-E9CA-F30A-5084-18AC6D0A4C98}"/>
              </a:ext>
            </a:extLst>
          </p:cNvPr>
          <p:cNvSpPr>
            <a:spLocks noGrp="1"/>
          </p:cNvSpPr>
          <p:nvPr>
            <p:ph idx="1"/>
          </p:nvPr>
        </p:nvSpPr>
        <p:spPr>
          <a:xfrm>
            <a:off x="838200" y="2573753"/>
            <a:ext cx="10515600" cy="2296670"/>
          </a:xfrm>
        </p:spPr>
        <p:txBody>
          <a:bodyPr vert="horz" lIns="91440" tIns="45720" rIns="91440" bIns="45720" rtlCol="0" anchor="t">
            <a:normAutofit/>
          </a:bodyPr>
          <a:lstStyle/>
          <a:p>
            <a:r>
              <a:rPr lang="en-US" sz="2400" dirty="0"/>
              <a:t>A flexible funding mechanism that:​</a:t>
            </a:r>
          </a:p>
          <a:p>
            <a:pPr lvl="1"/>
            <a:r>
              <a:rPr lang="en-US" sz="2000" dirty="0"/>
              <a:t>Addresses child, family and community wellness priorities of First Nations;​</a:t>
            </a:r>
          </a:p>
          <a:p>
            <a:pPr lvl="1"/>
            <a:r>
              <a:rPr lang="en-US" sz="2000" dirty="0"/>
              <a:t>Is adjusted annually by the Consumer Price Index (CPI), population growth, and remoteness​</a:t>
            </a:r>
          </a:p>
          <a:p>
            <a:pPr lvl="1"/>
            <a:r>
              <a:rPr lang="en-US" sz="2000" dirty="0"/>
              <a:t>Addresses long standing funding gaps such as lack of prevention and capital funding​</a:t>
            </a:r>
          </a:p>
          <a:p>
            <a:pPr lvl="1"/>
            <a:r>
              <a:rPr lang="en-US" sz="2000" dirty="0"/>
              <a:t>Mitigates the drivers of First Nations overrepresentation in child and family services</a:t>
            </a:r>
          </a:p>
          <a:p>
            <a:pPr marL="457200" lvl="1" indent="0">
              <a:buNone/>
            </a:pPr>
            <a:endParaRPr lang="en-US" sz="2000" dirty="0"/>
          </a:p>
        </p:txBody>
      </p:sp>
      <p:sp>
        <p:nvSpPr>
          <p:cNvPr id="4" name="TextBox 3">
            <a:extLst>
              <a:ext uri="{FF2B5EF4-FFF2-40B4-BE49-F238E27FC236}">
                <a16:creationId xmlns:a16="http://schemas.microsoft.com/office/drawing/2014/main" id="{F056CD2B-1C5D-E4E5-3309-BC3EEF3F07D5}"/>
              </a:ext>
            </a:extLst>
          </p:cNvPr>
          <p:cNvSpPr txBox="1"/>
          <p:nvPr/>
        </p:nvSpPr>
        <p:spPr>
          <a:xfrm>
            <a:off x="838200" y="4437541"/>
            <a:ext cx="10515600" cy="169277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400" dirty="0"/>
              <a:t>Highlights of the commitment for reform:​</a:t>
            </a:r>
          </a:p>
          <a:p>
            <a:pPr marL="742950" lvl="1" indent="-285750">
              <a:buFont typeface="Arial" panose="020B0604020202020204" pitchFamily="34" charset="0"/>
              <a:buChar char="•"/>
            </a:pPr>
            <a:r>
              <a:rPr lang="en-US" sz="2000" dirty="0"/>
              <a:t>Proposing ten years of funding ringfenced in a special purpose allotment (SPA)</a:t>
            </a:r>
          </a:p>
          <a:p>
            <a:pPr marL="742950" lvl="1" indent="-285750">
              <a:buFont typeface="Arial" panose="020B0604020202020204" pitchFamily="34" charset="0"/>
              <a:buChar char="•"/>
            </a:pPr>
            <a:r>
              <a:rPr lang="en-US" sz="2000" dirty="0"/>
              <a:t>Includes funding for First Nations-led Secretariats to support </a:t>
            </a:r>
            <a:r>
              <a:rPr lang="en-US" sz="2000" dirty="0" err="1"/>
              <a:t>FNCFS</a:t>
            </a:r>
            <a:r>
              <a:rPr lang="en-US" sz="2000" dirty="0"/>
              <a:t> Service Providers with implementation of data and CFS best practices ​</a:t>
            </a:r>
          </a:p>
          <a:p>
            <a:pPr marL="742950" lvl="1" indent="-285750">
              <a:buFont typeface="Arial" panose="020B0604020202020204" pitchFamily="34" charset="0"/>
              <a:buChar char="•"/>
            </a:pPr>
            <a:r>
              <a:rPr lang="en-US" sz="2000" dirty="0"/>
              <a:t>Includes a dispute resolution mechanism to replace oversight of the CHRT</a:t>
            </a:r>
          </a:p>
        </p:txBody>
      </p:sp>
    </p:spTree>
    <p:extLst>
      <p:ext uri="{BB962C8B-B14F-4D97-AF65-F5344CB8AC3E}">
        <p14:creationId xmlns:p14="http://schemas.microsoft.com/office/powerpoint/2010/main" val="3819178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719E4-2DF2-C6DA-99D1-07D3A1C709B6}"/>
              </a:ext>
            </a:extLst>
          </p:cNvPr>
          <p:cNvSpPr>
            <a:spLocks noGrp="1"/>
          </p:cNvSpPr>
          <p:nvPr>
            <p:ph type="title"/>
          </p:nvPr>
        </p:nvSpPr>
        <p:spPr>
          <a:xfrm>
            <a:off x="624417" y="1906108"/>
            <a:ext cx="10943165" cy="578675"/>
          </a:xfrm>
        </p:spPr>
        <p:txBody>
          <a:bodyPr>
            <a:noAutofit/>
          </a:bodyPr>
          <a:lstStyle/>
          <a:p>
            <a:r>
              <a:rPr lang="en-US" b="1" dirty="0">
                <a:solidFill>
                  <a:srgbClr val="2E6C49"/>
                </a:solidFill>
              </a:rPr>
              <a:t>Reformed FNCFS Funding: Baseline for Agencies</a:t>
            </a:r>
          </a:p>
        </p:txBody>
      </p:sp>
      <p:sp>
        <p:nvSpPr>
          <p:cNvPr id="3" name="Content Placeholder 2">
            <a:extLst>
              <a:ext uri="{FF2B5EF4-FFF2-40B4-BE49-F238E27FC236}">
                <a16:creationId xmlns:a16="http://schemas.microsoft.com/office/drawing/2014/main" id="{27324F01-E87D-0C71-2227-F8F442EEC7AC}"/>
              </a:ext>
            </a:extLst>
          </p:cNvPr>
          <p:cNvSpPr>
            <a:spLocks noGrp="1"/>
          </p:cNvSpPr>
          <p:nvPr>
            <p:ph idx="1"/>
          </p:nvPr>
        </p:nvSpPr>
        <p:spPr>
          <a:xfrm>
            <a:off x="414867" y="2484783"/>
            <a:ext cx="5858934" cy="3741627"/>
          </a:xfrm>
        </p:spPr>
        <p:txBody>
          <a:bodyPr vert="horz" lIns="91440" tIns="45720" rIns="91440" bIns="45720" rtlCol="0" anchor="t">
            <a:normAutofit fontScale="92500" lnSpcReduction="20000"/>
          </a:bodyPr>
          <a:lstStyle/>
          <a:p>
            <a:pPr marL="0" indent="0">
              <a:buNone/>
            </a:pPr>
            <a:endParaRPr lang="en-US" dirty="0"/>
          </a:p>
          <a:p>
            <a:pPr marL="457200" indent="-457200"/>
            <a:r>
              <a:rPr lang="en-US" dirty="0">
                <a:ea typeface="+mn-lt"/>
                <a:cs typeface="+mn-lt"/>
              </a:rPr>
              <a:t>Baseline Funding is previous fiscal year's Operations and Maintenance   (O &amp; M) actual expenditures</a:t>
            </a:r>
          </a:p>
          <a:p>
            <a:pPr marL="457200" indent="-457200"/>
            <a:r>
              <a:rPr lang="en-US" dirty="0">
                <a:ea typeface="+mn-lt"/>
                <a:cs typeface="+mn-lt"/>
              </a:rPr>
              <a:t>O</a:t>
            </a:r>
            <a:r>
              <a:rPr lang="en-US" dirty="0"/>
              <a:t>&amp;M includes: </a:t>
            </a:r>
          </a:p>
          <a:p>
            <a:pPr marL="914400" lvl="1" indent="-457200">
              <a:buFont typeface="Courier New" panose="020B0604020202020204" pitchFamily="34" charset="0"/>
              <a:buChar char="o"/>
            </a:pPr>
            <a:r>
              <a:rPr lang="en-US" dirty="0"/>
              <a:t>intake and investigation; </a:t>
            </a:r>
          </a:p>
          <a:p>
            <a:pPr marL="914400" lvl="1" indent="-457200">
              <a:buFont typeface="Courier New" panose="020B0604020202020204" pitchFamily="34" charset="0"/>
              <a:buChar char="o"/>
            </a:pPr>
            <a:r>
              <a:rPr lang="en-US" dirty="0"/>
              <a:t>least disruptive measures/tertiary prevention; </a:t>
            </a:r>
          </a:p>
          <a:p>
            <a:pPr marL="914400" lvl="1" indent="-457200">
              <a:buFont typeface="Courier New" panose="020B0604020202020204" pitchFamily="34" charset="0"/>
              <a:buChar char="o"/>
            </a:pPr>
            <a:r>
              <a:rPr lang="en-US" dirty="0"/>
              <a:t>legal fees; </a:t>
            </a:r>
          </a:p>
          <a:p>
            <a:pPr marL="914400" lvl="1" indent="-457200">
              <a:buFont typeface="Courier New" panose="020B0604020202020204" pitchFamily="34" charset="0"/>
              <a:buChar char="o"/>
            </a:pPr>
            <a:r>
              <a:rPr lang="en-US" dirty="0"/>
              <a:t>building repairs; </a:t>
            </a:r>
          </a:p>
          <a:p>
            <a:pPr marL="914400" lvl="1" indent="-457200">
              <a:buFont typeface="Courier New" panose="020B0604020202020204" pitchFamily="34" charset="0"/>
              <a:buChar char="o"/>
            </a:pPr>
            <a:r>
              <a:rPr lang="en-US" dirty="0"/>
              <a:t>child service purchase.​</a:t>
            </a:r>
          </a:p>
          <a:p>
            <a:pPr marL="457200" indent="-457200"/>
            <a:endParaRPr lang="en-US" dirty="0"/>
          </a:p>
        </p:txBody>
      </p:sp>
      <p:graphicFrame>
        <p:nvGraphicFramePr>
          <p:cNvPr id="4" name="Diagram 3">
            <a:extLst>
              <a:ext uri="{FF2B5EF4-FFF2-40B4-BE49-F238E27FC236}">
                <a16:creationId xmlns:a16="http://schemas.microsoft.com/office/drawing/2014/main" id="{EAE5F6DB-9DF2-53E6-302B-6B85E3D76E1B}"/>
              </a:ext>
            </a:extLst>
          </p:cNvPr>
          <p:cNvGraphicFramePr/>
          <p:nvPr>
            <p:extLst>
              <p:ext uri="{D42A27DB-BD31-4B8C-83A1-F6EECF244321}">
                <p14:modId xmlns:p14="http://schemas.microsoft.com/office/powerpoint/2010/main" val="3766678902"/>
              </p:ext>
            </p:extLst>
          </p:nvPr>
        </p:nvGraphicFramePr>
        <p:xfrm>
          <a:off x="5575178" y="1207363"/>
          <a:ext cx="6711518" cy="539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792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FD463-182C-301E-0B68-4064973D6D3B}"/>
              </a:ext>
            </a:extLst>
          </p:cNvPr>
          <p:cNvSpPr>
            <a:spLocks noGrp="1"/>
          </p:cNvSpPr>
          <p:nvPr>
            <p:ph type="title"/>
          </p:nvPr>
        </p:nvSpPr>
        <p:spPr>
          <a:xfrm>
            <a:off x="1126844" y="2561207"/>
            <a:ext cx="9336157" cy="578675"/>
          </a:xfrm>
        </p:spPr>
        <p:txBody>
          <a:bodyPr>
            <a:normAutofit fontScale="90000"/>
          </a:bodyPr>
          <a:lstStyle/>
          <a:p>
            <a:r>
              <a:rPr lang="en-US" sz="4000"/>
              <a:t>  </a:t>
            </a:r>
          </a:p>
        </p:txBody>
      </p:sp>
      <p:sp>
        <p:nvSpPr>
          <p:cNvPr id="3" name="Content Placeholder 2">
            <a:extLst>
              <a:ext uri="{FF2B5EF4-FFF2-40B4-BE49-F238E27FC236}">
                <a16:creationId xmlns:a16="http://schemas.microsoft.com/office/drawing/2014/main" id="{D03BDB57-6942-0335-DCDE-B0EC24056AB8}"/>
              </a:ext>
            </a:extLst>
          </p:cNvPr>
          <p:cNvSpPr>
            <a:spLocks noGrp="1"/>
          </p:cNvSpPr>
          <p:nvPr>
            <p:ph idx="1"/>
          </p:nvPr>
        </p:nvSpPr>
        <p:spPr>
          <a:xfrm>
            <a:off x="838200" y="2480723"/>
            <a:ext cx="10515600" cy="4545195"/>
          </a:xfrm>
        </p:spPr>
        <p:txBody>
          <a:bodyPr vert="horz" lIns="91440" tIns="45720" rIns="91440" bIns="45720" rtlCol="0" anchor="t">
            <a:normAutofit/>
          </a:bodyPr>
          <a:lstStyle/>
          <a:p>
            <a:pPr marL="0" indent="0">
              <a:buNone/>
            </a:pPr>
            <a:endParaRPr lang="en-US"/>
          </a:p>
          <a:p>
            <a:endParaRPr lang="en-US"/>
          </a:p>
          <a:p>
            <a:endParaRPr lang="en-US"/>
          </a:p>
          <a:p>
            <a:endParaRPr lang="en-US"/>
          </a:p>
          <a:p>
            <a:endParaRPr lang="en-US"/>
          </a:p>
        </p:txBody>
      </p:sp>
      <p:graphicFrame>
        <p:nvGraphicFramePr>
          <p:cNvPr id="4" name="Diagram 3">
            <a:extLst>
              <a:ext uri="{FF2B5EF4-FFF2-40B4-BE49-F238E27FC236}">
                <a16:creationId xmlns:a16="http://schemas.microsoft.com/office/drawing/2014/main" id="{2BD3BAA9-1E9E-3C53-BEE7-FCA4FC6CE0A4}"/>
              </a:ext>
            </a:extLst>
          </p:cNvPr>
          <p:cNvGraphicFramePr/>
          <p:nvPr>
            <p:extLst>
              <p:ext uri="{D42A27DB-BD31-4B8C-83A1-F6EECF244321}">
                <p14:modId xmlns:p14="http://schemas.microsoft.com/office/powerpoint/2010/main" val="2666565873"/>
              </p:ext>
            </p:extLst>
          </p:nvPr>
        </p:nvGraphicFramePr>
        <p:xfrm>
          <a:off x="994834" y="1027632"/>
          <a:ext cx="10361081" cy="6102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724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D2833-F249-3F1B-979F-E0AB0B3E7DCE}"/>
              </a:ext>
            </a:extLst>
          </p:cNvPr>
          <p:cNvSpPr>
            <a:spLocks noGrp="1"/>
          </p:cNvSpPr>
          <p:nvPr>
            <p:ph idx="1"/>
          </p:nvPr>
        </p:nvSpPr>
        <p:spPr>
          <a:xfrm>
            <a:off x="1126844" y="3182787"/>
            <a:ext cx="9336158" cy="3692180"/>
          </a:xfrm>
        </p:spPr>
        <p:txBody>
          <a:bodyPr vert="horz" lIns="91440" tIns="45720" rIns="91440" bIns="45720" rtlCol="0" anchor="t">
            <a:normAutofit/>
          </a:bodyPr>
          <a:lstStyle/>
          <a:p>
            <a:endParaRPr lang="en-US"/>
          </a:p>
          <a:p>
            <a:endParaRPr lang="en-US"/>
          </a:p>
          <a:p>
            <a:endParaRPr lang="en-US"/>
          </a:p>
          <a:p>
            <a:endParaRPr lang="en-US"/>
          </a:p>
          <a:p>
            <a:endParaRPr lang="en-US"/>
          </a:p>
        </p:txBody>
      </p:sp>
      <p:graphicFrame>
        <p:nvGraphicFramePr>
          <p:cNvPr id="4" name="Diagram 3">
            <a:extLst>
              <a:ext uri="{FF2B5EF4-FFF2-40B4-BE49-F238E27FC236}">
                <a16:creationId xmlns:a16="http://schemas.microsoft.com/office/drawing/2014/main" id="{F259EFDC-D22A-DF71-0F68-1AC1FC1B4F88}"/>
              </a:ext>
            </a:extLst>
          </p:cNvPr>
          <p:cNvGraphicFramePr/>
          <p:nvPr>
            <p:extLst>
              <p:ext uri="{D42A27DB-BD31-4B8C-83A1-F6EECF244321}">
                <p14:modId xmlns:p14="http://schemas.microsoft.com/office/powerpoint/2010/main" val="2952627389"/>
              </p:ext>
            </p:extLst>
          </p:nvPr>
        </p:nvGraphicFramePr>
        <p:xfrm>
          <a:off x="709084" y="954651"/>
          <a:ext cx="10646832" cy="6112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6668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FBF4-4960-7349-7B9F-6DBC5589A58E}"/>
              </a:ext>
            </a:extLst>
          </p:cNvPr>
          <p:cNvSpPr>
            <a:spLocks noGrp="1"/>
          </p:cNvSpPr>
          <p:nvPr>
            <p:ph type="title"/>
          </p:nvPr>
        </p:nvSpPr>
        <p:spPr>
          <a:xfrm>
            <a:off x="994317" y="1948599"/>
            <a:ext cx="10515600" cy="1325563"/>
          </a:xfrm>
        </p:spPr>
        <p:txBody>
          <a:bodyPr>
            <a:normAutofit/>
          </a:bodyPr>
          <a:lstStyle/>
          <a:p>
            <a:r>
              <a:rPr lang="en-US" b="1" dirty="0">
                <a:solidFill>
                  <a:srgbClr val="2E6C49"/>
                </a:solidFill>
              </a:rPr>
              <a:t>Focus on Prevention Funding Allocation</a:t>
            </a:r>
          </a:p>
        </p:txBody>
      </p:sp>
      <p:graphicFrame>
        <p:nvGraphicFramePr>
          <p:cNvPr id="6" name="Content Placeholder 2">
            <a:extLst>
              <a:ext uri="{FF2B5EF4-FFF2-40B4-BE49-F238E27FC236}">
                <a16:creationId xmlns:a16="http://schemas.microsoft.com/office/drawing/2014/main" id="{19797079-9987-9037-226E-89AAEADD05FE}"/>
              </a:ext>
            </a:extLst>
          </p:cNvPr>
          <p:cNvGraphicFramePr>
            <a:graphicFrameLocks noGrp="1"/>
          </p:cNvGraphicFramePr>
          <p:nvPr>
            <p:ph idx="1"/>
            <p:extLst>
              <p:ext uri="{D42A27DB-BD31-4B8C-83A1-F6EECF244321}">
                <p14:modId xmlns:p14="http://schemas.microsoft.com/office/powerpoint/2010/main" val="1085626033"/>
              </p:ext>
            </p:extLst>
          </p:nvPr>
        </p:nvGraphicFramePr>
        <p:xfrm>
          <a:off x="838200" y="183409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255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674</Words>
  <Application>Microsoft Office PowerPoint</Application>
  <PresentationFormat>Widescreen</PresentationFormat>
  <Paragraphs>83</Paragraphs>
  <Slides>11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STXinwei</vt:lpstr>
      <vt:lpstr>Aptos Display</vt:lpstr>
      <vt:lpstr>Arial</vt:lpstr>
      <vt:lpstr>Arial,Sans-Serif</vt:lpstr>
      <vt:lpstr>Bahnschrift Light</vt:lpstr>
      <vt:lpstr>Calibri</vt:lpstr>
      <vt:lpstr>Courier New</vt:lpstr>
      <vt:lpstr>Wingdings</vt:lpstr>
      <vt:lpstr>Office Theme</vt:lpstr>
      <vt:lpstr>Reform of the First Nations Child &amp; Family Services Program Virtual Information Session – July 25, 2024 </vt:lpstr>
      <vt:lpstr>Background</vt:lpstr>
      <vt:lpstr>Direction from First Nations in Assembly</vt:lpstr>
      <vt:lpstr>Direction from First Nations in Assembly</vt:lpstr>
      <vt:lpstr>FSA at a Glance: Long-Term Reform of FNCFS</vt:lpstr>
      <vt:lpstr>Reformed FNCFS Funding: Baseline for Agencies</vt:lpstr>
      <vt:lpstr>  </vt:lpstr>
      <vt:lpstr>PowerPoint Presentation</vt:lpstr>
      <vt:lpstr>Focus on Prevention Funding Allocation</vt:lpstr>
      <vt:lpstr>Focus on Capital and Housing Investments</vt:lpstr>
      <vt:lpstr>The Legal Process and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 Lee</dc:creator>
  <cp:lastModifiedBy>Amber Potts</cp:lastModifiedBy>
  <cp:revision>8</cp:revision>
  <dcterms:created xsi:type="dcterms:W3CDTF">2019-01-28T15:16:15Z</dcterms:created>
  <dcterms:modified xsi:type="dcterms:W3CDTF">2024-07-24T14:15:04Z</dcterms:modified>
</cp:coreProperties>
</file>