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6"/>
  </p:notesMasterIdLst>
  <p:sldIdLst>
    <p:sldId id="256" r:id="rId5"/>
    <p:sldId id="262" r:id="rId6"/>
    <p:sldId id="331" r:id="rId7"/>
    <p:sldId id="339" r:id="rId8"/>
    <p:sldId id="360" r:id="rId9"/>
    <p:sldId id="361" r:id="rId10"/>
    <p:sldId id="378" r:id="rId11"/>
    <p:sldId id="362" r:id="rId12"/>
    <p:sldId id="363" r:id="rId13"/>
    <p:sldId id="376" r:id="rId14"/>
    <p:sldId id="364" r:id="rId15"/>
    <p:sldId id="365" r:id="rId16"/>
    <p:sldId id="373" r:id="rId17"/>
    <p:sldId id="341" r:id="rId18"/>
    <p:sldId id="357" r:id="rId19"/>
    <p:sldId id="358" r:id="rId20"/>
    <p:sldId id="353" r:id="rId21"/>
    <p:sldId id="354" r:id="rId22"/>
    <p:sldId id="355" r:id="rId23"/>
    <p:sldId id="359" r:id="rId24"/>
    <p:sldId id="377"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Asselstine" initials="AA" lastIdx="4" clrIdx="0">
    <p:extLst>
      <p:ext uri="{19B8F6BF-5375-455C-9EA6-DF929625EA0E}">
        <p15:presenceInfo xmlns:p15="http://schemas.microsoft.com/office/powerpoint/2012/main" userId="S::aasselstine@afn.ca::00b66097-8711-47ba-92de-d0d6de2292a3" providerId="AD"/>
      </p:ext>
    </p:extLst>
  </p:cmAuthor>
  <p:cmAuthor id="2" name="Jesse Donovan" initials="JD" lastIdx="3" clrIdx="1">
    <p:extLst>
      <p:ext uri="{19B8F6BF-5375-455C-9EA6-DF929625EA0E}">
        <p15:presenceInfo xmlns:p15="http://schemas.microsoft.com/office/powerpoint/2012/main" userId="S::JDonovan@afn.ca::3afa3826-c884-4ff4-8862-b6ec06e6ce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4" autoAdjust="0"/>
    <p:restoredTop sz="95669" autoAdjust="0"/>
  </p:normalViewPr>
  <p:slideViewPr>
    <p:cSldViewPr snapToGrid="0" snapToObjects="1">
      <p:cViewPr varScale="1">
        <p:scale>
          <a:sx n="100" d="100"/>
          <a:sy n="100" d="100"/>
        </p:scale>
        <p:origin x="160" y="384"/>
      </p:cViewPr>
      <p:guideLst>
        <p:guide orient="horz" pos="2160"/>
        <p:guide pos="3840"/>
      </p:guideLst>
    </p:cSldViewPr>
  </p:slideViewPr>
  <p:notesTextViewPr>
    <p:cViewPr>
      <p:scale>
        <a:sx n="3" d="2"/>
        <a:sy n="3" d="2"/>
      </p:scale>
      <p:origin x="0" y="0"/>
    </p:cViewPr>
  </p:notesTextViewPr>
  <p:notesViewPr>
    <p:cSldViewPr snapToGrid="0" snapToObjects="1">
      <p:cViewPr varScale="1">
        <p:scale>
          <a:sx n="58" d="100"/>
          <a:sy n="58" d="100"/>
        </p:scale>
        <p:origin x="3341" y="6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3011C-1364-4AE6-9164-DE7A4279A1C5}"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FF3E18AD-D25F-4C41-9416-3B55E4358DA4}">
      <dgm:prSet/>
      <dgm:spPr/>
      <dgm:t>
        <a:bodyPr/>
        <a:lstStyle/>
        <a:p>
          <a:pPr>
            <a:defRPr b="1"/>
          </a:pPr>
          <a:r>
            <a:rPr lang="en-US">
              <a:latin typeface="Arial" panose="020B0604020202020204" pitchFamily="34" charset="0"/>
              <a:cs typeface="Arial" panose="020B0604020202020204" pitchFamily="34" charset="0"/>
            </a:rPr>
            <a:t>juin 2024</a:t>
          </a:r>
        </a:p>
      </dgm:t>
    </dgm:pt>
    <dgm:pt modelId="{83819F50-B3DD-42D4-901F-1400957051E1}" type="parTrans" cxnId="{7F3C46F0-ED4F-48B7-AE51-39B38899852A}">
      <dgm:prSet/>
      <dgm:spPr/>
      <dgm:t>
        <a:bodyPr/>
        <a:lstStyle/>
        <a:p>
          <a:endParaRPr lang="en-US">
            <a:latin typeface="Arial" panose="020B0604020202020204" pitchFamily="34" charset="0"/>
            <a:cs typeface="Arial" panose="020B0604020202020204" pitchFamily="34" charset="0"/>
          </a:endParaRPr>
        </a:p>
      </dgm:t>
    </dgm:pt>
    <dgm:pt modelId="{57E8CB2B-9BEC-417F-9966-D6807C63BD23}" type="sibTrans" cxnId="{7F3C46F0-ED4F-48B7-AE51-39B38899852A}">
      <dgm:prSet/>
      <dgm:spPr/>
      <dgm:t>
        <a:bodyPr/>
        <a:lstStyle/>
        <a:p>
          <a:endParaRPr lang="en-US">
            <a:latin typeface="Arial" panose="020B0604020202020204" pitchFamily="34" charset="0"/>
            <a:cs typeface="Arial" panose="020B0604020202020204" pitchFamily="34" charset="0"/>
          </a:endParaRPr>
        </a:p>
      </dgm:t>
    </dgm:pt>
    <dgm:pt modelId="{35235529-A214-475E-AFA1-61551526315E}">
      <dgm:prSet/>
      <dgm:spPr>
        <a:solidFill>
          <a:srgbClr val="016DAF">
            <a:alpha val="13000"/>
          </a:srgbClr>
        </a:solidFill>
      </dgm:spPr>
      <dgm:t>
        <a:bodyPr/>
        <a:lstStyle/>
        <a:p>
          <a:r>
            <a:rPr lang="en-US" dirty="0" err="1">
              <a:latin typeface="Arial" panose="020B0604020202020204" pitchFamily="34" charset="0"/>
              <a:cs typeface="Arial" panose="020B0604020202020204" pitchFamily="34" charset="0"/>
            </a:rPr>
            <a:t>Lancement</a:t>
          </a:r>
          <a:r>
            <a:rPr lang="en-US" dirty="0">
              <a:latin typeface="Arial" panose="020B0604020202020204" pitchFamily="34" charset="0"/>
              <a:cs typeface="Arial" panose="020B0604020202020204" pitchFamily="34" charset="0"/>
            </a:rPr>
            <a:t> du </a:t>
          </a:r>
          <a:r>
            <a:rPr lang="en-US" dirty="0" err="1">
              <a:latin typeface="Arial" panose="020B0604020202020204" pitchFamily="34" charset="0"/>
              <a:cs typeface="Arial" panose="020B0604020202020204" pitchFamily="34" charset="0"/>
            </a:rPr>
            <a:t>processus</a:t>
          </a:r>
          <a:r>
            <a:rPr lang="en-US" dirty="0">
              <a:latin typeface="Arial" panose="020B0604020202020204" pitchFamily="34" charset="0"/>
              <a:cs typeface="Arial" panose="020B0604020202020204" pitchFamily="34" charset="0"/>
            </a:rPr>
            <a:t> du CCT</a:t>
          </a:r>
        </a:p>
      </dgm:t>
    </dgm:pt>
    <dgm:pt modelId="{BC192564-E0EF-4474-9D34-265AF3263191}" type="parTrans" cxnId="{7BF4E3AA-BA5D-466C-8D67-924AEF20BD89}">
      <dgm:prSet/>
      <dgm:spPr/>
      <dgm:t>
        <a:bodyPr/>
        <a:lstStyle/>
        <a:p>
          <a:endParaRPr lang="en-US">
            <a:latin typeface="Arial" panose="020B0604020202020204" pitchFamily="34" charset="0"/>
            <a:cs typeface="Arial" panose="020B0604020202020204" pitchFamily="34" charset="0"/>
          </a:endParaRPr>
        </a:p>
      </dgm:t>
    </dgm:pt>
    <dgm:pt modelId="{0A536E90-564E-4808-B732-397A3B35958F}" type="sibTrans" cxnId="{7BF4E3AA-BA5D-466C-8D67-924AEF20BD89}">
      <dgm:prSet/>
      <dgm:spPr/>
      <dgm:t>
        <a:bodyPr/>
        <a:lstStyle/>
        <a:p>
          <a:endParaRPr lang="en-US">
            <a:latin typeface="Arial" panose="020B0604020202020204" pitchFamily="34" charset="0"/>
            <a:cs typeface="Arial" panose="020B0604020202020204" pitchFamily="34" charset="0"/>
          </a:endParaRPr>
        </a:p>
      </dgm:t>
    </dgm:pt>
    <dgm:pt modelId="{E8C3E63E-8770-444F-B9AE-924C16F275B7}">
      <dgm:prSet/>
      <dgm:spPr/>
      <dgm:t>
        <a:bodyPr/>
        <a:lstStyle/>
        <a:p>
          <a:pPr>
            <a:defRPr b="1"/>
          </a:pPr>
          <a:r>
            <a:rPr lang="en-US" dirty="0" err="1">
              <a:latin typeface="Arial" panose="020B0604020202020204" pitchFamily="34" charset="0"/>
              <a:cs typeface="Arial" panose="020B0604020202020204" pitchFamily="34" charset="0"/>
            </a:rPr>
            <a:t>Juin-juillet</a:t>
          </a:r>
          <a:r>
            <a:rPr lang="en-US" dirty="0">
              <a:latin typeface="Arial" panose="020B0604020202020204" pitchFamily="34" charset="0"/>
              <a:cs typeface="Arial" panose="020B0604020202020204" pitchFamily="34" charset="0"/>
            </a:rPr>
            <a:t> 2024</a:t>
          </a:r>
        </a:p>
      </dgm:t>
    </dgm:pt>
    <dgm:pt modelId="{5378600F-C46F-4B96-AA24-BED92045EB27}" type="parTrans" cxnId="{1F5EEDD8-749D-4220-B36A-48A09EF760C8}">
      <dgm:prSet/>
      <dgm:spPr/>
      <dgm:t>
        <a:bodyPr/>
        <a:lstStyle/>
        <a:p>
          <a:endParaRPr lang="en-US">
            <a:latin typeface="Arial" panose="020B0604020202020204" pitchFamily="34" charset="0"/>
            <a:cs typeface="Arial" panose="020B0604020202020204" pitchFamily="34" charset="0"/>
          </a:endParaRPr>
        </a:p>
      </dgm:t>
    </dgm:pt>
    <dgm:pt modelId="{3C44DE06-E89E-489D-9ADC-11DC4C95283B}" type="sibTrans" cxnId="{1F5EEDD8-749D-4220-B36A-48A09EF760C8}">
      <dgm:prSet/>
      <dgm:spPr/>
      <dgm:t>
        <a:bodyPr/>
        <a:lstStyle/>
        <a:p>
          <a:endParaRPr lang="en-US">
            <a:latin typeface="Arial" panose="020B0604020202020204" pitchFamily="34" charset="0"/>
            <a:cs typeface="Arial" panose="020B0604020202020204" pitchFamily="34" charset="0"/>
          </a:endParaRPr>
        </a:p>
      </dgm:t>
    </dgm:pt>
    <dgm:pt modelId="{90B76293-836C-403D-A049-DF0950379D76}">
      <dgm:prSet/>
      <dgm:spPr>
        <a:solidFill>
          <a:srgbClr val="016DAF">
            <a:alpha val="13237"/>
          </a:srgbClr>
        </a:solidFill>
      </dgm:spPr>
      <dgm:t>
        <a:bodyPr/>
        <a:lstStyle/>
        <a:p>
          <a:r>
            <a:rPr lang="fr-CA" noProof="0" dirty="0">
              <a:latin typeface="Arial" panose="020B0604020202020204" pitchFamily="34" charset="0"/>
              <a:cs typeface="Arial" panose="020B0604020202020204" pitchFamily="34" charset="0"/>
            </a:rPr>
            <a:t>RCAANC a reçu les rapports de la mobilisation auprès des Premières Nations.</a:t>
          </a:r>
        </a:p>
      </dgm:t>
    </dgm:pt>
    <dgm:pt modelId="{5382F2C1-B332-4AC3-B436-1E80BFBA5021}" type="parTrans" cxnId="{1003BB2E-7A88-4AB6-8267-FCE96D0F4A7F}">
      <dgm:prSet/>
      <dgm:spPr/>
      <dgm:t>
        <a:bodyPr/>
        <a:lstStyle/>
        <a:p>
          <a:endParaRPr lang="en-US">
            <a:latin typeface="Arial" panose="020B0604020202020204" pitchFamily="34" charset="0"/>
            <a:cs typeface="Arial" panose="020B0604020202020204" pitchFamily="34" charset="0"/>
          </a:endParaRPr>
        </a:p>
      </dgm:t>
    </dgm:pt>
    <dgm:pt modelId="{C793699D-CD6C-4005-B3F7-35492F43E484}" type="sibTrans" cxnId="{1003BB2E-7A88-4AB6-8267-FCE96D0F4A7F}">
      <dgm:prSet/>
      <dgm:spPr/>
      <dgm:t>
        <a:bodyPr/>
        <a:lstStyle/>
        <a:p>
          <a:endParaRPr lang="en-US">
            <a:latin typeface="Arial" panose="020B0604020202020204" pitchFamily="34" charset="0"/>
            <a:cs typeface="Arial" panose="020B0604020202020204" pitchFamily="34" charset="0"/>
          </a:endParaRPr>
        </a:p>
      </dgm:t>
    </dgm:pt>
    <dgm:pt modelId="{F0DFE54E-DCC2-4BD5-807F-CC2E6B0B183E}">
      <dgm:prSet/>
      <dgm:spPr/>
      <dgm:t>
        <a:bodyPr/>
        <a:lstStyle/>
        <a:p>
          <a:pPr>
            <a:defRPr b="1"/>
          </a:pPr>
          <a:r>
            <a:rPr lang="en-US">
              <a:latin typeface="Arial" panose="020B0604020202020204" pitchFamily="34" charset="0"/>
              <a:cs typeface="Arial" panose="020B0604020202020204" pitchFamily="34" charset="0"/>
            </a:rPr>
            <a:t>juillet 2024</a:t>
          </a:r>
        </a:p>
      </dgm:t>
    </dgm:pt>
    <dgm:pt modelId="{E68C5914-1D9B-47F7-8D0B-45CFE82FCAE7}" type="parTrans" cxnId="{76779966-AE99-47BF-AA68-90647E652BA6}">
      <dgm:prSet/>
      <dgm:spPr/>
      <dgm:t>
        <a:bodyPr/>
        <a:lstStyle/>
        <a:p>
          <a:endParaRPr lang="en-US">
            <a:latin typeface="Arial" panose="020B0604020202020204" pitchFamily="34" charset="0"/>
            <a:cs typeface="Arial" panose="020B0604020202020204" pitchFamily="34" charset="0"/>
          </a:endParaRPr>
        </a:p>
      </dgm:t>
    </dgm:pt>
    <dgm:pt modelId="{6E60C67E-C053-489F-92C3-334B3C30AE5A}" type="sibTrans" cxnId="{76779966-AE99-47BF-AA68-90647E652BA6}">
      <dgm:prSet/>
      <dgm:spPr/>
      <dgm:t>
        <a:bodyPr/>
        <a:lstStyle/>
        <a:p>
          <a:endParaRPr lang="en-US">
            <a:latin typeface="Arial" panose="020B0604020202020204" pitchFamily="34" charset="0"/>
            <a:cs typeface="Arial" panose="020B0604020202020204" pitchFamily="34" charset="0"/>
          </a:endParaRPr>
        </a:p>
      </dgm:t>
    </dgm:pt>
    <dgm:pt modelId="{8D810244-85B9-43BA-A8E0-B450010ACB35}">
      <dgm:prSet/>
      <dgm:spPr>
        <a:solidFill>
          <a:srgbClr val="016DAF">
            <a:alpha val="27070"/>
          </a:srgbClr>
        </a:solidFill>
      </dgm:spPr>
      <dgm:t>
        <a:bodyPr/>
        <a:lstStyle/>
        <a:p>
          <a:r>
            <a:rPr lang="en-US" dirty="0">
              <a:latin typeface="Arial" panose="020B0604020202020204" pitchFamily="34" charset="0"/>
              <a:cs typeface="Arial" panose="020B0604020202020204" pitchFamily="34" charset="0"/>
            </a:rPr>
            <a:t>AGA de </a:t>
          </a:r>
          <a:r>
            <a:rPr lang="en-US" dirty="0" err="1">
              <a:latin typeface="Arial" panose="020B0604020202020204" pitchFamily="34" charset="0"/>
              <a:cs typeface="Arial" panose="020B0604020202020204" pitchFamily="34" charset="0"/>
            </a:rPr>
            <a:t>l’APN</a:t>
          </a:r>
          <a:r>
            <a:rPr lang="en-US" dirty="0">
              <a:latin typeface="Arial" panose="020B0604020202020204" pitchFamily="34" charset="0"/>
              <a:cs typeface="Arial" panose="020B0604020202020204" pitchFamily="34" charset="0"/>
            </a:rPr>
            <a:t>  - Séance de dialogue, </a:t>
          </a:r>
          <a:r>
            <a:rPr lang="en-US" dirty="0" err="1">
              <a:latin typeface="Arial" panose="020B0604020202020204" pitchFamily="34" charset="0"/>
              <a:cs typeface="Arial" panose="020B0604020202020204" pitchFamily="34" charset="0"/>
            </a:rPr>
            <a:t>résolution</a:t>
          </a:r>
          <a:endParaRPr lang="en-US" dirty="0">
            <a:latin typeface="Arial" panose="020B0604020202020204" pitchFamily="34" charset="0"/>
            <a:cs typeface="Arial" panose="020B0604020202020204" pitchFamily="34" charset="0"/>
          </a:endParaRPr>
        </a:p>
      </dgm:t>
    </dgm:pt>
    <dgm:pt modelId="{62C8B0C5-4485-4CA3-91E2-C3A945C8A2CB}" type="parTrans" cxnId="{EC151B0C-9B8C-42F3-AEE5-0CA0009721E9}">
      <dgm:prSet/>
      <dgm:spPr/>
      <dgm:t>
        <a:bodyPr/>
        <a:lstStyle/>
        <a:p>
          <a:endParaRPr lang="en-US">
            <a:latin typeface="Arial" panose="020B0604020202020204" pitchFamily="34" charset="0"/>
            <a:cs typeface="Arial" panose="020B0604020202020204" pitchFamily="34" charset="0"/>
          </a:endParaRPr>
        </a:p>
      </dgm:t>
    </dgm:pt>
    <dgm:pt modelId="{0039D7F4-CEFB-48E3-B62E-0881C482AC1B}" type="sibTrans" cxnId="{EC151B0C-9B8C-42F3-AEE5-0CA0009721E9}">
      <dgm:prSet/>
      <dgm:spPr/>
      <dgm:t>
        <a:bodyPr/>
        <a:lstStyle/>
        <a:p>
          <a:endParaRPr lang="en-US">
            <a:latin typeface="Arial" panose="020B0604020202020204" pitchFamily="34" charset="0"/>
            <a:cs typeface="Arial" panose="020B0604020202020204" pitchFamily="34" charset="0"/>
          </a:endParaRPr>
        </a:p>
      </dgm:t>
    </dgm:pt>
    <dgm:pt modelId="{69AE04A4-77CC-417D-96E4-9E09B3227B22}">
      <dgm:prSet/>
      <dgm:spPr/>
      <dgm:t>
        <a:bodyPr/>
        <a:lstStyle/>
        <a:p>
          <a:pPr>
            <a:defRPr b="1"/>
          </a:pPr>
          <a:r>
            <a:rPr lang="en-US">
              <a:latin typeface="Arial" panose="020B0604020202020204" pitchFamily="34" charset="0"/>
              <a:cs typeface="Arial" panose="020B0604020202020204" pitchFamily="34" charset="0"/>
            </a:rPr>
            <a:t>Automne 2024</a:t>
          </a:r>
        </a:p>
      </dgm:t>
    </dgm:pt>
    <dgm:pt modelId="{F41A5978-CDFF-418C-9CEA-FE415360FDB6}" type="parTrans" cxnId="{3C6ECF0F-045F-4AB5-B58B-42F78694E3BE}">
      <dgm:prSet/>
      <dgm:spPr/>
      <dgm:t>
        <a:bodyPr/>
        <a:lstStyle/>
        <a:p>
          <a:endParaRPr lang="en-US">
            <a:latin typeface="Arial" panose="020B0604020202020204" pitchFamily="34" charset="0"/>
            <a:cs typeface="Arial" panose="020B0604020202020204" pitchFamily="34" charset="0"/>
          </a:endParaRPr>
        </a:p>
      </dgm:t>
    </dgm:pt>
    <dgm:pt modelId="{52E94AE1-D0EA-442F-9404-F79230A25AD5}" type="sibTrans" cxnId="{3C6ECF0F-045F-4AB5-B58B-42F78694E3BE}">
      <dgm:prSet/>
      <dgm:spPr/>
      <dgm:t>
        <a:bodyPr/>
        <a:lstStyle/>
        <a:p>
          <a:endParaRPr lang="en-US">
            <a:latin typeface="Arial" panose="020B0604020202020204" pitchFamily="34" charset="0"/>
            <a:cs typeface="Arial" panose="020B0604020202020204" pitchFamily="34" charset="0"/>
          </a:endParaRPr>
        </a:p>
      </dgm:t>
    </dgm:pt>
    <dgm:pt modelId="{64445E20-28EC-4269-A2BC-3EC1FF9A6435}">
      <dgm:prSet/>
      <dgm:spPr>
        <a:solidFill>
          <a:srgbClr val="016DAF">
            <a:alpha val="22000"/>
          </a:srgbClr>
        </a:solidFill>
      </dgm:spPr>
      <dgm:t>
        <a:bodyPr/>
        <a:lstStyle/>
        <a:p>
          <a:r>
            <a:rPr lang="fr-CA" noProof="0" dirty="0">
              <a:latin typeface="Arial" panose="020B0604020202020204" pitchFamily="34" charset="0"/>
              <a:cs typeface="Arial" panose="020B0604020202020204" pitchFamily="34" charset="0"/>
            </a:rPr>
            <a:t>Options de politique provisoire proposées par le CCT et rétroaction des Premières Nations, validation</a:t>
          </a:r>
        </a:p>
      </dgm:t>
    </dgm:pt>
    <dgm:pt modelId="{F7DAAA46-50DD-40B1-BD6F-6562C2C6C1F8}" type="parTrans" cxnId="{598EB386-35BE-41E7-9049-133BA9D68217}">
      <dgm:prSet/>
      <dgm:spPr/>
      <dgm:t>
        <a:bodyPr/>
        <a:lstStyle/>
        <a:p>
          <a:endParaRPr lang="en-US">
            <a:latin typeface="Arial" panose="020B0604020202020204" pitchFamily="34" charset="0"/>
            <a:cs typeface="Arial" panose="020B0604020202020204" pitchFamily="34" charset="0"/>
          </a:endParaRPr>
        </a:p>
      </dgm:t>
    </dgm:pt>
    <dgm:pt modelId="{FB8CAE1A-8CBB-4000-A5E0-01E73517CBB3}" type="sibTrans" cxnId="{598EB386-35BE-41E7-9049-133BA9D68217}">
      <dgm:prSet/>
      <dgm:spPr/>
      <dgm:t>
        <a:bodyPr/>
        <a:lstStyle/>
        <a:p>
          <a:endParaRPr lang="en-US">
            <a:latin typeface="Arial" panose="020B0604020202020204" pitchFamily="34" charset="0"/>
            <a:cs typeface="Arial" panose="020B0604020202020204" pitchFamily="34" charset="0"/>
          </a:endParaRPr>
        </a:p>
      </dgm:t>
    </dgm:pt>
    <dgm:pt modelId="{0AD89CD2-C2A9-4620-94C2-65DBCBA0FB53}">
      <dgm:prSet/>
      <dgm:spPr/>
      <dgm:t>
        <a:bodyPr/>
        <a:lstStyle/>
        <a:p>
          <a:pPr>
            <a:defRPr b="1"/>
          </a:pPr>
          <a:r>
            <a:rPr lang="en-US">
              <a:latin typeface="Arial" panose="020B0604020202020204" pitchFamily="34" charset="0"/>
              <a:cs typeface="Arial" panose="020B0604020202020204" pitchFamily="34" charset="0"/>
            </a:rPr>
            <a:t>Nov. 2024 - Fév. 2025</a:t>
          </a:r>
        </a:p>
      </dgm:t>
    </dgm:pt>
    <dgm:pt modelId="{05EEE88E-0244-48B0-9601-CD440C9EE449}" type="parTrans" cxnId="{C85ED632-B820-4385-807A-E49CCD628AAE}">
      <dgm:prSet/>
      <dgm:spPr/>
      <dgm:t>
        <a:bodyPr/>
        <a:lstStyle/>
        <a:p>
          <a:endParaRPr lang="en-US">
            <a:latin typeface="Arial" panose="020B0604020202020204" pitchFamily="34" charset="0"/>
            <a:cs typeface="Arial" panose="020B0604020202020204" pitchFamily="34" charset="0"/>
          </a:endParaRPr>
        </a:p>
      </dgm:t>
    </dgm:pt>
    <dgm:pt modelId="{FF60ACE9-1A5F-45CA-9B85-D4864F987CFF}" type="sibTrans" cxnId="{C85ED632-B820-4385-807A-E49CCD628AAE}">
      <dgm:prSet/>
      <dgm:spPr/>
      <dgm:t>
        <a:bodyPr/>
        <a:lstStyle/>
        <a:p>
          <a:endParaRPr lang="en-US">
            <a:latin typeface="Arial" panose="020B0604020202020204" pitchFamily="34" charset="0"/>
            <a:cs typeface="Arial" panose="020B0604020202020204" pitchFamily="34" charset="0"/>
          </a:endParaRPr>
        </a:p>
      </dgm:t>
    </dgm:pt>
    <dgm:pt modelId="{D72F93B7-0C61-4B64-BDA8-344A905FBE6E}">
      <dgm:prSet/>
      <dgm:spPr>
        <a:solidFill>
          <a:srgbClr val="016DAF">
            <a:alpha val="13000"/>
          </a:srgbClr>
        </a:solidFill>
      </dgm:spPr>
      <dgm:t>
        <a:bodyPr/>
        <a:lstStyle/>
        <a:p>
          <a:r>
            <a:rPr lang="fr-CA" noProof="0" dirty="0">
              <a:latin typeface="Arial" panose="020B0604020202020204" pitchFamily="34" charset="0"/>
              <a:cs typeface="Arial" panose="020B0604020202020204" pitchFamily="34" charset="0"/>
            </a:rPr>
            <a:t>RCAANC demande au Cabinet d'approuver les modifications de la politique provisoire. L'APN et SAC font le point</a:t>
          </a:r>
        </a:p>
      </dgm:t>
    </dgm:pt>
    <dgm:pt modelId="{A530CC9B-E218-4CFF-BE47-67B516C8F6A3}" type="parTrans" cxnId="{E41275D1-1CAE-4520-8CF2-79F0281EB02C}">
      <dgm:prSet/>
      <dgm:spPr/>
      <dgm:t>
        <a:bodyPr/>
        <a:lstStyle/>
        <a:p>
          <a:endParaRPr lang="en-US">
            <a:latin typeface="Arial" panose="020B0604020202020204" pitchFamily="34" charset="0"/>
            <a:cs typeface="Arial" panose="020B0604020202020204" pitchFamily="34" charset="0"/>
          </a:endParaRPr>
        </a:p>
      </dgm:t>
    </dgm:pt>
    <dgm:pt modelId="{5545E93C-189B-4BB9-A424-CC338437B851}" type="sibTrans" cxnId="{E41275D1-1CAE-4520-8CF2-79F0281EB02C}">
      <dgm:prSet/>
      <dgm:spPr/>
      <dgm:t>
        <a:bodyPr/>
        <a:lstStyle/>
        <a:p>
          <a:endParaRPr lang="en-US">
            <a:latin typeface="Arial" panose="020B0604020202020204" pitchFamily="34" charset="0"/>
            <a:cs typeface="Arial" panose="020B0604020202020204" pitchFamily="34" charset="0"/>
          </a:endParaRPr>
        </a:p>
      </dgm:t>
    </dgm:pt>
    <dgm:pt modelId="{DD0968A7-AB43-4C9E-A6CA-963D155E33D0}">
      <dgm:prSet/>
      <dgm:spPr/>
      <dgm:t>
        <a:bodyPr/>
        <a:lstStyle/>
        <a:p>
          <a:pPr>
            <a:defRPr b="1"/>
          </a:pPr>
          <a:r>
            <a:rPr lang="en-US" dirty="0">
              <a:latin typeface="Arial" panose="020B0604020202020204" pitchFamily="34" charset="0"/>
              <a:cs typeface="Arial" panose="020B0604020202020204" pitchFamily="34" charset="0"/>
            </a:rPr>
            <a:t>Mars 2025 </a:t>
          </a:r>
        </a:p>
      </dgm:t>
    </dgm:pt>
    <dgm:pt modelId="{ADA7FB64-FB55-4480-8683-A19E3EAFE639}" type="parTrans" cxnId="{88C191BD-0B3E-436C-9BF4-AAD846AE47EF}">
      <dgm:prSet/>
      <dgm:spPr/>
      <dgm:t>
        <a:bodyPr/>
        <a:lstStyle/>
        <a:p>
          <a:endParaRPr lang="en-US">
            <a:latin typeface="Arial" panose="020B0604020202020204" pitchFamily="34" charset="0"/>
            <a:cs typeface="Arial" panose="020B0604020202020204" pitchFamily="34" charset="0"/>
          </a:endParaRPr>
        </a:p>
      </dgm:t>
    </dgm:pt>
    <dgm:pt modelId="{EC793B80-ACF1-4A03-B12A-81255FFD6656}" type="sibTrans" cxnId="{88C191BD-0B3E-436C-9BF4-AAD846AE47EF}">
      <dgm:prSet/>
      <dgm:spPr/>
      <dgm:t>
        <a:bodyPr/>
        <a:lstStyle/>
        <a:p>
          <a:endParaRPr lang="en-US">
            <a:latin typeface="Arial" panose="020B0604020202020204" pitchFamily="34" charset="0"/>
            <a:cs typeface="Arial" panose="020B0604020202020204" pitchFamily="34" charset="0"/>
          </a:endParaRPr>
        </a:p>
      </dgm:t>
    </dgm:pt>
    <dgm:pt modelId="{FE2BAD20-6B0A-4BA1-987A-A61AA7583481}">
      <dgm:prSet/>
      <dgm:spPr>
        <a:solidFill>
          <a:srgbClr val="016DAF">
            <a:alpha val="9115"/>
          </a:srgbClr>
        </a:solidFill>
      </dgm:spPr>
      <dgm:t>
        <a:bodyPr/>
        <a:lstStyle/>
        <a:p>
          <a:r>
            <a:rPr lang="en-US" dirty="0">
              <a:latin typeface="Arial" panose="020B0604020202020204" pitchFamily="34" charset="0"/>
              <a:cs typeface="Arial" panose="020B0604020202020204" pitchFamily="34" charset="0"/>
            </a:rPr>
            <a:t>Budget de 2025 : </a:t>
          </a:r>
          <a:r>
            <a:rPr lang="en-US" dirty="0" err="1">
              <a:latin typeface="Arial" panose="020B0604020202020204" pitchFamily="34" charset="0"/>
              <a:cs typeface="Arial" panose="020B0604020202020204" pitchFamily="34" charset="0"/>
            </a:rPr>
            <a:t>investissements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importants</a:t>
          </a:r>
          <a:endParaRPr lang="en-US" dirty="0">
            <a:latin typeface="Arial" panose="020B0604020202020204" pitchFamily="34" charset="0"/>
            <a:cs typeface="Arial" panose="020B0604020202020204" pitchFamily="34" charset="0"/>
          </a:endParaRPr>
        </a:p>
      </dgm:t>
    </dgm:pt>
    <dgm:pt modelId="{9B0BAEFD-F9AC-4250-B675-6D2B9708BE17}" type="parTrans" cxnId="{891FD12D-86C7-472D-B2DE-8729C894BBD9}">
      <dgm:prSet/>
      <dgm:spPr/>
      <dgm:t>
        <a:bodyPr/>
        <a:lstStyle/>
        <a:p>
          <a:endParaRPr lang="en-US">
            <a:latin typeface="Arial" panose="020B0604020202020204" pitchFamily="34" charset="0"/>
            <a:cs typeface="Arial" panose="020B0604020202020204" pitchFamily="34" charset="0"/>
          </a:endParaRPr>
        </a:p>
      </dgm:t>
    </dgm:pt>
    <dgm:pt modelId="{97EFF219-FD7B-44AA-9281-A424EBC01E78}" type="sibTrans" cxnId="{891FD12D-86C7-472D-B2DE-8729C894BBD9}">
      <dgm:prSet/>
      <dgm:spPr/>
      <dgm:t>
        <a:bodyPr/>
        <a:lstStyle/>
        <a:p>
          <a:endParaRPr lang="en-US">
            <a:latin typeface="Arial" panose="020B0604020202020204" pitchFamily="34" charset="0"/>
            <a:cs typeface="Arial" panose="020B0604020202020204" pitchFamily="34" charset="0"/>
          </a:endParaRPr>
        </a:p>
      </dgm:t>
    </dgm:pt>
    <dgm:pt modelId="{90451269-C2B1-4BCD-BE9D-C91AF99E005D}">
      <dgm:prSet/>
      <dgm:spPr/>
      <dgm:t>
        <a:bodyPr/>
        <a:lstStyle/>
        <a:p>
          <a:pPr>
            <a:defRPr b="1"/>
          </a:pPr>
          <a:r>
            <a:rPr lang="en-US" dirty="0" err="1">
              <a:latin typeface="Arial" panose="020B0604020202020204" pitchFamily="34" charset="0"/>
              <a:cs typeface="Arial" panose="020B0604020202020204" pitchFamily="34" charset="0"/>
            </a:rPr>
            <a:t>Octobre</a:t>
          </a:r>
          <a:r>
            <a:rPr lang="en-US" dirty="0">
              <a:latin typeface="Arial" panose="020B0604020202020204" pitchFamily="34" charset="0"/>
              <a:cs typeface="Arial" panose="020B0604020202020204" pitchFamily="34" charset="0"/>
            </a:rPr>
            <a:t> 2025</a:t>
          </a:r>
        </a:p>
      </dgm:t>
    </dgm:pt>
    <dgm:pt modelId="{B4491B1B-2A43-4EE4-A026-48D5ACE99FDC}" type="parTrans" cxnId="{67E7DD94-B1EA-4422-A3C0-7A2D89EDF492}">
      <dgm:prSet/>
      <dgm:spPr/>
      <dgm:t>
        <a:bodyPr/>
        <a:lstStyle/>
        <a:p>
          <a:endParaRPr lang="en-US">
            <a:latin typeface="Arial" panose="020B0604020202020204" pitchFamily="34" charset="0"/>
            <a:cs typeface="Arial" panose="020B0604020202020204" pitchFamily="34" charset="0"/>
          </a:endParaRPr>
        </a:p>
      </dgm:t>
    </dgm:pt>
    <dgm:pt modelId="{39350657-AC3B-4C19-A4CC-1E7D01243641}" type="sibTrans" cxnId="{67E7DD94-B1EA-4422-A3C0-7A2D89EDF492}">
      <dgm:prSet/>
      <dgm:spPr/>
      <dgm:t>
        <a:bodyPr/>
        <a:lstStyle/>
        <a:p>
          <a:endParaRPr lang="en-US">
            <a:latin typeface="Arial" panose="020B0604020202020204" pitchFamily="34" charset="0"/>
            <a:cs typeface="Arial" panose="020B0604020202020204" pitchFamily="34" charset="0"/>
          </a:endParaRPr>
        </a:p>
      </dgm:t>
    </dgm:pt>
    <dgm:pt modelId="{ED9429DD-8C50-42C6-BF4E-369CED177C54}">
      <dgm:prSet/>
      <dgm:spPr>
        <a:solidFill>
          <a:srgbClr val="016DAF">
            <a:alpha val="12441"/>
          </a:srgbClr>
        </a:solidFill>
      </dgm:spPr>
      <dgm:t>
        <a:bodyPr/>
        <a:lstStyle/>
        <a:p>
          <a:r>
            <a:rPr lang="en-US" dirty="0">
              <a:latin typeface="Arial" panose="020B0604020202020204" pitchFamily="34" charset="0"/>
              <a:cs typeface="Arial" panose="020B0604020202020204" pitchFamily="34" charset="0"/>
            </a:rPr>
            <a:t>Élection</a:t>
          </a:r>
        </a:p>
      </dgm:t>
    </dgm:pt>
    <dgm:pt modelId="{8740C6C2-2582-457F-85E3-6E818E0B0CAE}" type="parTrans" cxnId="{49D7707C-C707-4FE7-9F20-0ADF27AC996C}">
      <dgm:prSet/>
      <dgm:spPr/>
      <dgm:t>
        <a:bodyPr/>
        <a:lstStyle/>
        <a:p>
          <a:endParaRPr lang="en-US">
            <a:latin typeface="Arial" panose="020B0604020202020204" pitchFamily="34" charset="0"/>
            <a:cs typeface="Arial" panose="020B0604020202020204" pitchFamily="34" charset="0"/>
          </a:endParaRPr>
        </a:p>
      </dgm:t>
    </dgm:pt>
    <dgm:pt modelId="{E8574EC5-1F7C-459C-8688-BB5CD8046FCD}" type="sibTrans" cxnId="{49D7707C-C707-4FE7-9F20-0ADF27AC996C}">
      <dgm:prSet/>
      <dgm:spPr/>
      <dgm:t>
        <a:bodyPr/>
        <a:lstStyle/>
        <a:p>
          <a:endParaRPr lang="en-US">
            <a:latin typeface="Arial" panose="020B0604020202020204" pitchFamily="34" charset="0"/>
            <a:cs typeface="Arial" panose="020B0604020202020204" pitchFamily="34" charset="0"/>
          </a:endParaRPr>
        </a:p>
      </dgm:t>
    </dgm:pt>
    <dgm:pt modelId="{CB749C98-F1E5-43F3-BFC4-5456C89D24D7}" type="pres">
      <dgm:prSet presAssocID="{7D03011C-1364-4AE6-9164-DE7A4279A1C5}" presName="root" presStyleCnt="0">
        <dgm:presLayoutVars>
          <dgm:chMax/>
          <dgm:chPref/>
          <dgm:animLvl val="lvl"/>
        </dgm:presLayoutVars>
      </dgm:prSet>
      <dgm:spPr/>
    </dgm:pt>
    <dgm:pt modelId="{F0574DF9-43E5-4A7D-8E96-24E9E1841934}" type="pres">
      <dgm:prSet presAssocID="{7D03011C-1364-4AE6-9164-DE7A4279A1C5}" presName="divider" presStyleLbl="node1" presStyleIdx="0" presStyleCnt="1"/>
      <dgm:spPr>
        <a:solidFill>
          <a:srgbClr val="016DAF"/>
        </a:solidFill>
      </dgm:spPr>
    </dgm:pt>
    <dgm:pt modelId="{F59C7BE9-2D0E-4A49-B6D4-E098F9585C37}" type="pres">
      <dgm:prSet presAssocID="{7D03011C-1364-4AE6-9164-DE7A4279A1C5}" presName="nodes" presStyleCnt="0">
        <dgm:presLayoutVars>
          <dgm:chMax/>
          <dgm:chPref/>
          <dgm:animLvl val="lvl"/>
        </dgm:presLayoutVars>
      </dgm:prSet>
      <dgm:spPr/>
    </dgm:pt>
    <dgm:pt modelId="{9BFCCD0B-A7E5-472E-8137-90930364E22E}" type="pres">
      <dgm:prSet presAssocID="{FF3E18AD-D25F-4C41-9416-3B55E4358DA4}" presName="composite" presStyleCnt="0"/>
      <dgm:spPr/>
    </dgm:pt>
    <dgm:pt modelId="{2670CA1F-D70F-4524-AE73-3F2655F13CDF}" type="pres">
      <dgm:prSet presAssocID="{FF3E18AD-D25F-4C41-9416-3B55E4358DA4}" presName="L1TextContainer" presStyleLbl="revTx" presStyleIdx="0" presStyleCnt="7">
        <dgm:presLayoutVars>
          <dgm:chMax val="1"/>
          <dgm:chPref val="1"/>
          <dgm:bulletEnabled val="1"/>
        </dgm:presLayoutVars>
      </dgm:prSet>
      <dgm:spPr/>
    </dgm:pt>
    <dgm:pt modelId="{075334C0-88DE-4A46-B500-F51CFD1272B5}" type="pres">
      <dgm:prSet presAssocID="{FF3E18AD-D25F-4C41-9416-3B55E4358DA4}" presName="L2TextContainerWrapper" presStyleCnt="0">
        <dgm:presLayoutVars>
          <dgm:chMax val="0"/>
          <dgm:chPref val="0"/>
          <dgm:bulletEnabled val="1"/>
        </dgm:presLayoutVars>
      </dgm:prSet>
      <dgm:spPr/>
    </dgm:pt>
    <dgm:pt modelId="{FC4F1F9D-0195-4DF7-B8B5-C0A30D802504}" type="pres">
      <dgm:prSet presAssocID="{FF3E18AD-D25F-4C41-9416-3B55E4358DA4}" presName="L2TextContainer" presStyleLbl="bgAccFollowNode1" presStyleIdx="0" presStyleCnt="7"/>
      <dgm:spPr/>
    </dgm:pt>
    <dgm:pt modelId="{A1BD8BA0-4491-4271-9A71-B94C35BFB2CE}" type="pres">
      <dgm:prSet presAssocID="{FF3E18AD-D25F-4C41-9416-3B55E4358DA4}" presName="FlexibleEmptyPlaceHolder" presStyleCnt="0"/>
      <dgm:spPr/>
    </dgm:pt>
    <dgm:pt modelId="{49B9BDD4-3D50-42A9-AB46-2D6163EFCE0D}" type="pres">
      <dgm:prSet presAssocID="{FF3E18AD-D25F-4C41-9416-3B55E4358DA4}" presName="ConnectLine" presStyleLbl="alignNode1" presStyleIdx="0" presStyleCnt="7"/>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1CFE4FAD-8EBC-47C7-8A1F-515F66BDA52E}" type="pres">
      <dgm:prSet presAssocID="{FF3E18AD-D25F-4C41-9416-3B55E4358DA4}" presName="ConnectorPoint" presStyleLbl="fgAcc1" presStyleIdx="0" presStyleCnt="7"/>
      <dgm:spPr>
        <a:solidFill>
          <a:schemeClr val="lt1">
            <a:alpha val="90000"/>
            <a:hueOff val="0"/>
            <a:satOff val="0"/>
            <a:lumOff val="0"/>
            <a:alphaOff val="0"/>
          </a:schemeClr>
        </a:solidFill>
        <a:ln w="12700" cap="flat" cmpd="sng" algn="ctr">
          <a:noFill/>
          <a:prstDash val="solid"/>
          <a:miter lim="800000"/>
        </a:ln>
        <a:effectLst/>
      </dgm:spPr>
    </dgm:pt>
    <dgm:pt modelId="{52C20121-9A89-432A-B14D-CBEB699F290E}" type="pres">
      <dgm:prSet presAssocID="{FF3E18AD-D25F-4C41-9416-3B55E4358DA4}" presName="EmptyPlaceHolder" presStyleCnt="0"/>
      <dgm:spPr/>
    </dgm:pt>
    <dgm:pt modelId="{B9DA8B2E-DD64-4DC5-AB5F-1CA2E3840CB5}" type="pres">
      <dgm:prSet presAssocID="{57E8CB2B-9BEC-417F-9966-D6807C63BD23}" presName="spaceBetweenRectangles" presStyleCnt="0"/>
      <dgm:spPr/>
    </dgm:pt>
    <dgm:pt modelId="{7267B587-5F8C-4CA8-AED6-CA02237731C1}" type="pres">
      <dgm:prSet presAssocID="{E8C3E63E-8770-444F-B9AE-924C16F275B7}" presName="composite" presStyleCnt="0"/>
      <dgm:spPr/>
    </dgm:pt>
    <dgm:pt modelId="{2B321903-EF11-4231-BE2C-9812D9CB2DF9}" type="pres">
      <dgm:prSet presAssocID="{E8C3E63E-8770-444F-B9AE-924C16F275B7}" presName="L1TextContainer" presStyleLbl="revTx" presStyleIdx="1" presStyleCnt="7">
        <dgm:presLayoutVars>
          <dgm:chMax val="1"/>
          <dgm:chPref val="1"/>
          <dgm:bulletEnabled val="1"/>
        </dgm:presLayoutVars>
      </dgm:prSet>
      <dgm:spPr/>
    </dgm:pt>
    <dgm:pt modelId="{EBD86A21-2088-4B83-815F-90EE50C3FE10}" type="pres">
      <dgm:prSet presAssocID="{E8C3E63E-8770-444F-B9AE-924C16F275B7}" presName="L2TextContainerWrapper" presStyleCnt="0">
        <dgm:presLayoutVars>
          <dgm:chMax val="0"/>
          <dgm:chPref val="0"/>
          <dgm:bulletEnabled val="1"/>
        </dgm:presLayoutVars>
      </dgm:prSet>
      <dgm:spPr/>
    </dgm:pt>
    <dgm:pt modelId="{553E4157-ED74-4A3C-A424-17F5CD477A7D}" type="pres">
      <dgm:prSet presAssocID="{E8C3E63E-8770-444F-B9AE-924C16F275B7}" presName="L2TextContainer" presStyleLbl="bgAccFollowNode1" presStyleIdx="1" presStyleCnt="7"/>
      <dgm:spPr/>
    </dgm:pt>
    <dgm:pt modelId="{FBDEBB30-BA39-4E70-8600-1890367D875B}" type="pres">
      <dgm:prSet presAssocID="{E8C3E63E-8770-444F-B9AE-924C16F275B7}" presName="FlexibleEmptyPlaceHolder" presStyleCnt="0"/>
      <dgm:spPr/>
    </dgm:pt>
    <dgm:pt modelId="{54C11B6D-EEC0-4953-9700-A058D0BE6462}" type="pres">
      <dgm:prSet presAssocID="{E8C3E63E-8770-444F-B9AE-924C16F275B7}" presName="ConnectLine" presStyleLbl="alignNode1" presStyleIdx="1" presStyleCnt="7"/>
      <dgm:spPr>
        <a:solidFill>
          <a:schemeClr val="accent5">
            <a:hueOff val="-1126424"/>
            <a:satOff val="-2903"/>
            <a:lumOff val="-1961"/>
            <a:alphaOff val="0"/>
          </a:schemeClr>
        </a:solidFill>
        <a:ln w="6350" cap="flat" cmpd="sng" algn="ctr">
          <a:solidFill>
            <a:schemeClr val="accent5">
              <a:hueOff val="-1126424"/>
              <a:satOff val="-2903"/>
              <a:lumOff val="-1961"/>
              <a:alphaOff val="0"/>
            </a:schemeClr>
          </a:solidFill>
          <a:prstDash val="dash"/>
          <a:miter lim="800000"/>
        </a:ln>
        <a:effectLst/>
      </dgm:spPr>
    </dgm:pt>
    <dgm:pt modelId="{727950CD-4B15-456E-98BA-6B7FE49C0387}" type="pres">
      <dgm:prSet presAssocID="{E8C3E63E-8770-444F-B9AE-924C16F275B7}" presName="ConnectorPoint"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9F5C73CE-081C-42D2-BEE9-80049B215A7B}" type="pres">
      <dgm:prSet presAssocID="{E8C3E63E-8770-444F-B9AE-924C16F275B7}" presName="EmptyPlaceHolder" presStyleCnt="0"/>
      <dgm:spPr/>
    </dgm:pt>
    <dgm:pt modelId="{1987015C-310E-4B2B-A1BE-2AA6B0EEB20F}" type="pres">
      <dgm:prSet presAssocID="{3C44DE06-E89E-489D-9ADC-11DC4C95283B}" presName="spaceBetweenRectangles" presStyleCnt="0"/>
      <dgm:spPr/>
    </dgm:pt>
    <dgm:pt modelId="{905461EA-A432-4EE7-9E74-FE3FD3FD5FBA}" type="pres">
      <dgm:prSet presAssocID="{F0DFE54E-DCC2-4BD5-807F-CC2E6B0B183E}" presName="composite" presStyleCnt="0"/>
      <dgm:spPr/>
    </dgm:pt>
    <dgm:pt modelId="{EEFA5EE1-380C-4034-A51E-E5A8D462E1D4}" type="pres">
      <dgm:prSet presAssocID="{F0DFE54E-DCC2-4BD5-807F-CC2E6B0B183E}" presName="L1TextContainer" presStyleLbl="revTx" presStyleIdx="2" presStyleCnt="7">
        <dgm:presLayoutVars>
          <dgm:chMax val="1"/>
          <dgm:chPref val="1"/>
          <dgm:bulletEnabled val="1"/>
        </dgm:presLayoutVars>
      </dgm:prSet>
      <dgm:spPr/>
    </dgm:pt>
    <dgm:pt modelId="{B4B96B56-B81F-4A44-BD6D-A35B0817976C}" type="pres">
      <dgm:prSet presAssocID="{F0DFE54E-DCC2-4BD5-807F-CC2E6B0B183E}" presName="L2TextContainerWrapper" presStyleCnt="0">
        <dgm:presLayoutVars>
          <dgm:chMax val="0"/>
          <dgm:chPref val="0"/>
          <dgm:bulletEnabled val="1"/>
        </dgm:presLayoutVars>
      </dgm:prSet>
      <dgm:spPr/>
    </dgm:pt>
    <dgm:pt modelId="{9ADAD84D-05BD-48DF-B047-E0104E8FC760}" type="pres">
      <dgm:prSet presAssocID="{F0DFE54E-DCC2-4BD5-807F-CC2E6B0B183E}" presName="L2TextContainer" presStyleLbl="bgAccFollowNode1" presStyleIdx="2" presStyleCnt="7"/>
      <dgm:spPr/>
    </dgm:pt>
    <dgm:pt modelId="{2AD1DEFB-B551-4C3B-954A-7E4B558DFCBD}" type="pres">
      <dgm:prSet presAssocID="{F0DFE54E-DCC2-4BD5-807F-CC2E6B0B183E}" presName="FlexibleEmptyPlaceHolder" presStyleCnt="0"/>
      <dgm:spPr/>
    </dgm:pt>
    <dgm:pt modelId="{5BB49C74-1B51-4A92-9184-016BD56016FC}" type="pres">
      <dgm:prSet presAssocID="{F0DFE54E-DCC2-4BD5-807F-CC2E6B0B183E}" presName="ConnectLine" presStyleLbl="alignNode1" presStyleIdx="2" presStyleCnt="7"/>
      <dgm:spPr>
        <a:solidFill>
          <a:schemeClr val="accent5">
            <a:hueOff val="-2252848"/>
            <a:satOff val="-5806"/>
            <a:lumOff val="-3922"/>
            <a:alphaOff val="0"/>
          </a:schemeClr>
        </a:solidFill>
        <a:ln w="6350" cap="flat" cmpd="sng" algn="ctr">
          <a:solidFill>
            <a:schemeClr val="accent5">
              <a:hueOff val="-2252848"/>
              <a:satOff val="-5806"/>
              <a:lumOff val="-3922"/>
              <a:alphaOff val="0"/>
            </a:schemeClr>
          </a:solidFill>
          <a:prstDash val="dash"/>
          <a:miter lim="800000"/>
        </a:ln>
        <a:effectLst/>
      </dgm:spPr>
    </dgm:pt>
    <dgm:pt modelId="{3B505AF6-96A5-460D-8544-D7A0A846A1EE}" type="pres">
      <dgm:prSet presAssocID="{F0DFE54E-DCC2-4BD5-807F-CC2E6B0B183E}" presName="ConnectorPoint"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7A41A09F-CE7E-4DB7-857C-423B79187BC0}" type="pres">
      <dgm:prSet presAssocID="{F0DFE54E-DCC2-4BD5-807F-CC2E6B0B183E}" presName="EmptyPlaceHolder" presStyleCnt="0"/>
      <dgm:spPr/>
    </dgm:pt>
    <dgm:pt modelId="{F00B4D52-F988-405F-8AB9-CF29C7B6B49B}" type="pres">
      <dgm:prSet presAssocID="{6E60C67E-C053-489F-92C3-334B3C30AE5A}" presName="spaceBetweenRectangles" presStyleCnt="0"/>
      <dgm:spPr/>
    </dgm:pt>
    <dgm:pt modelId="{229B54A9-D0A3-421F-868E-6F91800DF6D4}" type="pres">
      <dgm:prSet presAssocID="{69AE04A4-77CC-417D-96E4-9E09B3227B22}" presName="composite" presStyleCnt="0"/>
      <dgm:spPr/>
    </dgm:pt>
    <dgm:pt modelId="{8047F154-0348-484B-8360-2D7EC660A373}" type="pres">
      <dgm:prSet presAssocID="{69AE04A4-77CC-417D-96E4-9E09B3227B22}" presName="L1TextContainer" presStyleLbl="revTx" presStyleIdx="3" presStyleCnt="7">
        <dgm:presLayoutVars>
          <dgm:chMax val="1"/>
          <dgm:chPref val="1"/>
          <dgm:bulletEnabled val="1"/>
        </dgm:presLayoutVars>
      </dgm:prSet>
      <dgm:spPr/>
    </dgm:pt>
    <dgm:pt modelId="{47F926BD-2475-45BF-936B-469117000516}" type="pres">
      <dgm:prSet presAssocID="{69AE04A4-77CC-417D-96E4-9E09B3227B22}" presName="L2TextContainerWrapper" presStyleCnt="0">
        <dgm:presLayoutVars>
          <dgm:chMax val="0"/>
          <dgm:chPref val="0"/>
          <dgm:bulletEnabled val="1"/>
        </dgm:presLayoutVars>
      </dgm:prSet>
      <dgm:spPr/>
    </dgm:pt>
    <dgm:pt modelId="{D051CA84-2A6E-40B6-9FCB-19D5A2EB82C9}" type="pres">
      <dgm:prSet presAssocID="{69AE04A4-77CC-417D-96E4-9E09B3227B22}" presName="L2TextContainer" presStyleLbl="bgAccFollowNode1" presStyleIdx="3" presStyleCnt="7"/>
      <dgm:spPr/>
    </dgm:pt>
    <dgm:pt modelId="{889BCCC3-8B72-4BF8-A54F-20F56953EDB6}" type="pres">
      <dgm:prSet presAssocID="{69AE04A4-77CC-417D-96E4-9E09B3227B22}" presName="FlexibleEmptyPlaceHolder" presStyleCnt="0"/>
      <dgm:spPr/>
    </dgm:pt>
    <dgm:pt modelId="{875B8144-F338-4DB9-98B2-8D46ABBDD055}" type="pres">
      <dgm:prSet presAssocID="{69AE04A4-77CC-417D-96E4-9E09B3227B22}" presName="ConnectLine" presStyleLbl="alignNode1" presStyleIdx="3" presStyleCnt="7"/>
      <dgm:spPr>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dash"/>
          <a:miter lim="800000"/>
        </a:ln>
        <a:effectLst/>
      </dgm:spPr>
    </dgm:pt>
    <dgm:pt modelId="{BDE03A30-0DE2-4E90-A3CE-6C10CF1B936F}" type="pres">
      <dgm:prSet presAssocID="{69AE04A4-77CC-417D-96E4-9E09B3227B22}" presName="ConnectorPoint"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0E71402C-E446-40F9-B18B-2DB40A8C4F13}" type="pres">
      <dgm:prSet presAssocID="{69AE04A4-77CC-417D-96E4-9E09B3227B22}" presName="EmptyPlaceHolder" presStyleCnt="0"/>
      <dgm:spPr/>
    </dgm:pt>
    <dgm:pt modelId="{8BE94EB7-BF27-4667-8AB6-62E393F03DA2}" type="pres">
      <dgm:prSet presAssocID="{52E94AE1-D0EA-442F-9404-F79230A25AD5}" presName="spaceBetweenRectangles" presStyleCnt="0"/>
      <dgm:spPr/>
    </dgm:pt>
    <dgm:pt modelId="{3F60ABCF-CCAF-44AE-A90C-39B06722097A}" type="pres">
      <dgm:prSet presAssocID="{0AD89CD2-C2A9-4620-94C2-65DBCBA0FB53}" presName="composite" presStyleCnt="0"/>
      <dgm:spPr/>
    </dgm:pt>
    <dgm:pt modelId="{C25EA86B-5ACE-44E6-A111-F20A3CDAB590}" type="pres">
      <dgm:prSet presAssocID="{0AD89CD2-C2A9-4620-94C2-65DBCBA0FB53}" presName="L1TextContainer" presStyleLbl="revTx" presStyleIdx="4" presStyleCnt="7">
        <dgm:presLayoutVars>
          <dgm:chMax val="1"/>
          <dgm:chPref val="1"/>
          <dgm:bulletEnabled val="1"/>
        </dgm:presLayoutVars>
      </dgm:prSet>
      <dgm:spPr/>
    </dgm:pt>
    <dgm:pt modelId="{0DCF3C54-5E20-4212-9B48-6B8E310677C3}" type="pres">
      <dgm:prSet presAssocID="{0AD89CD2-C2A9-4620-94C2-65DBCBA0FB53}" presName="L2TextContainerWrapper" presStyleCnt="0">
        <dgm:presLayoutVars>
          <dgm:chMax val="0"/>
          <dgm:chPref val="0"/>
          <dgm:bulletEnabled val="1"/>
        </dgm:presLayoutVars>
      </dgm:prSet>
      <dgm:spPr/>
    </dgm:pt>
    <dgm:pt modelId="{5DF3A950-F876-413A-A414-40CADEC4C468}" type="pres">
      <dgm:prSet presAssocID="{0AD89CD2-C2A9-4620-94C2-65DBCBA0FB53}" presName="L2TextContainer" presStyleLbl="bgAccFollowNode1" presStyleIdx="4" presStyleCnt="7"/>
      <dgm:spPr/>
    </dgm:pt>
    <dgm:pt modelId="{4D6FB4F1-61FB-42CC-9DF3-66F46ED0C043}" type="pres">
      <dgm:prSet presAssocID="{0AD89CD2-C2A9-4620-94C2-65DBCBA0FB53}" presName="FlexibleEmptyPlaceHolder" presStyleCnt="0"/>
      <dgm:spPr/>
    </dgm:pt>
    <dgm:pt modelId="{0CC1FD45-7A2E-4C98-A967-63DD73B2874A}" type="pres">
      <dgm:prSet presAssocID="{0AD89CD2-C2A9-4620-94C2-65DBCBA0FB53}" presName="ConnectLine" presStyleLbl="alignNode1" presStyleIdx="4" presStyleCnt="7"/>
      <dgm:spPr>
        <a:solidFill>
          <a:schemeClr val="accent5">
            <a:hueOff val="-4505695"/>
            <a:satOff val="-11613"/>
            <a:lumOff val="-7843"/>
            <a:alphaOff val="0"/>
          </a:schemeClr>
        </a:solidFill>
        <a:ln w="6350" cap="flat" cmpd="sng" algn="ctr">
          <a:solidFill>
            <a:schemeClr val="accent5">
              <a:hueOff val="-4505695"/>
              <a:satOff val="-11613"/>
              <a:lumOff val="-7843"/>
              <a:alphaOff val="0"/>
            </a:schemeClr>
          </a:solidFill>
          <a:prstDash val="dash"/>
          <a:miter lim="800000"/>
        </a:ln>
        <a:effectLst/>
      </dgm:spPr>
    </dgm:pt>
    <dgm:pt modelId="{B552CE56-2C00-4DDE-9D2D-E8D60D185BA9}" type="pres">
      <dgm:prSet presAssocID="{0AD89CD2-C2A9-4620-94C2-65DBCBA0FB53}" presName="ConnectorPoint"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3F1BB99D-570F-4F30-A621-E1DFE3586B6C}" type="pres">
      <dgm:prSet presAssocID="{0AD89CD2-C2A9-4620-94C2-65DBCBA0FB53}" presName="EmptyPlaceHolder" presStyleCnt="0"/>
      <dgm:spPr/>
    </dgm:pt>
    <dgm:pt modelId="{E4406A9A-19EF-469A-940B-4A4DFDE4AED1}" type="pres">
      <dgm:prSet presAssocID="{FF60ACE9-1A5F-45CA-9B85-D4864F987CFF}" presName="spaceBetweenRectangles" presStyleCnt="0"/>
      <dgm:spPr/>
    </dgm:pt>
    <dgm:pt modelId="{0C76C246-AB17-4D19-908A-DEE6356EB07B}" type="pres">
      <dgm:prSet presAssocID="{DD0968A7-AB43-4C9E-A6CA-963D155E33D0}" presName="composite" presStyleCnt="0"/>
      <dgm:spPr/>
    </dgm:pt>
    <dgm:pt modelId="{E4855C4A-D161-4968-BBBD-76C35E23ACA6}" type="pres">
      <dgm:prSet presAssocID="{DD0968A7-AB43-4C9E-A6CA-963D155E33D0}" presName="L1TextContainer" presStyleLbl="revTx" presStyleIdx="5" presStyleCnt="7">
        <dgm:presLayoutVars>
          <dgm:chMax val="1"/>
          <dgm:chPref val="1"/>
          <dgm:bulletEnabled val="1"/>
        </dgm:presLayoutVars>
      </dgm:prSet>
      <dgm:spPr/>
    </dgm:pt>
    <dgm:pt modelId="{A5A1D0C9-D792-4CB5-9B03-79D4B9E02127}" type="pres">
      <dgm:prSet presAssocID="{DD0968A7-AB43-4C9E-A6CA-963D155E33D0}" presName="L2TextContainerWrapper" presStyleCnt="0">
        <dgm:presLayoutVars>
          <dgm:chMax val="0"/>
          <dgm:chPref val="0"/>
          <dgm:bulletEnabled val="1"/>
        </dgm:presLayoutVars>
      </dgm:prSet>
      <dgm:spPr/>
    </dgm:pt>
    <dgm:pt modelId="{79A081F3-308E-4FCB-894A-981BFF0F3301}" type="pres">
      <dgm:prSet presAssocID="{DD0968A7-AB43-4C9E-A6CA-963D155E33D0}" presName="L2TextContainer" presStyleLbl="bgAccFollowNode1" presStyleIdx="5" presStyleCnt="7"/>
      <dgm:spPr/>
    </dgm:pt>
    <dgm:pt modelId="{43EAE5F2-C9E1-4928-B9A1-D6C1831D33AA}" type="pres">
      <dgm:prSet presAssocID="{DD0968A7-AB43-4C9E-A6CA-963D155E33D0}" presName="FlexibleEmptyPlaceHolder" presStyleCnt="0"/>
      <dgm:spPr/>
    </dgm:pt>
    <dgm:pt modelId="{BF050DF5-8F12-43B0-9B96-1A8FEFF6C7BA}" type="pres">
      <dgm:prSet presAssocID="{DD0968A7-AB43-4C9E-A6CA-963D155E33D0}" presName="ConnectLine" presStyleLbl="alignNode1" presStyleIdx="5" presStyleCnt="7"/>
      <dgm:spPr>
        <a:solidFill>
          <a:schemeClr val="accent5">
            <a:hueOff val="-5632119"/>
            <a:satOff val="-14516"/>
            <a:lumOff val="-9804"/>
            <a:alphaOff val="0"/>
          </a:schemeClr>
        </a:solidFill>
        <a:ln w="6350" cap="flat" cmpd="sng" algn="ctr">
          <a:solidFill>
            <a:schemeClr val="accent5">
              <a:hueOff val="-5632119"/>
              <a:satOff val="-14516"/>
              <a:lumOff val="-9804"/>
              <a:alphaOff val="0"/>
            </a:schemeClr>
          </a:solidFill>
          <a:prstDash val="dash"/>
          <a:miter lim="800000"/>
        </a:ln>
        <a:effectLst/>
      </dgm:spPr>
    </dgm:pt>
    <dgm:pt modelId="{67DBD76F-6DB5-4027-A098-27E585E2096B}" type="pres">
      <dgm:prSet presAssocID="{DD0968A7-AB43-4C9E-A6CA-963D155E33D0}" presName="ConnectorPoint"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D1963970-0DAD-4A49-9ED3-F863A120ACBD}" type="pres">
      <dgm:prSet presAssocID="{DD0968A7-AB43-4C9E-A6CA-963D155E33D0}" presName="EmptyPlaceHolder" presStyleCnt="0"/>
      <dgm:spPr/>
    </dgm:pt>
    <dgm:pt modelId="{FC23C485-9D2C-40D6-888E-2379CA2AB61C}" type="pres">
      <dgm:prSet presAssocID="{EC793B80-ACF1-4A03-B12A-81255FFD6656}" presName="spaceBetweenRectangles" presStyleCnt="0"/>
      <dgm:spPr/>
    </dgm:pt>
    <dgm:pt modelId="{F7DABC46-AEC7-4502-83B1-2B0CC870C93C}" type="pres">
      <dgm:prSet presAssocID="{90451269-C2B1-4BCD-BE9D-C91AF99E005D}" presName="composite" presStyleCnt="0"/>
      <dgm:spPr/>
    </dgm:pt>
    <dgm:pt modelId="{38B1479E-A663-4272-A157-E0658DD40B0A}" type="pres">
      <dgm:prSet presAssocID="{90451269-C2B1-4BCD-BE9D-C91AF99E005D}" presName="L1TextContainer" presStyleLbl="revTx" presStyleIdx="6" presStyleCnt="7">
        <dgm:presLayoutVars>
          <dgm:chMax val="1"/>
          <dgm:chPref val="1"/>
          <dgm:bulletEnabled val="1"/>
        </dgm:presLayoutVars>
      </dgm:prSet>
      <dgm:spPr/>
    </dgm:pt>
    <dgm:pt modelId="{8855F889-0AE6-4B9B-8BA5-2B55738D23D8}" type="pres">
      <dgm:prSet presAssocID="{90451269-C2B1-4BCD-BE9D-C91AF99E005D}" presName="L2TextContainerWrapper" presStyleCnt="0">
        <dgm:presLayoutVars>
          <dgm:chMax val="0"/>
          <dgm:chPref val="0"/>
          <dgm:bulletEnabled val="1"/>
        </dgm:presLayoutVars>
      </dgm:prSet>
      <dgm:spPr/>
    </dgm:pt>
    <dgm:pt modelId="{9FFB4B41-30B9-4AB6-97FE-F9399F3BD18E}" type="pres">
      <dgm:prSet presAssocID="{90451269-C2B1-4BCD-BE9D-C91AF99E005D}" presName="L2TextContainer" presStyleLbl="bgAccFollowNode1" presStyleIdx="6" presStyleCnt="7"/>
      <dgm:spPr/>
    </dgm:pt>
    <dgm:pt modelId="{21074091-74EC-4F6B-87D9-A974FA69AC57}" type="pres">
      <dgm:prSet presAssocID="{90451269-C2B1-4BCD-BE9D-C91AF99E005D}" presName="FlexibleEmptyPlaceHolder" presStyleCnt="0"/>
      <dgm:spPr/>
    </dgm:pt>
    <dgm:pt modelId="{2C0D5F48-E414-43E9-9F0B-19143E234C06}" type="pres">
      <dgm:prSet presAssocID="{90451269-C2B1-4BCD-BE9D-C91AF99E005D}" presName="ConnectLine" presStyleLbl="alignNode1" presStyleIdx="6" presStyleCnt="7"/>
      <dgm:spPr>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gm:spPr>
    </dgm:pt>
    <dgm:pt modelId="{ADDF4B71-F101-4A18-960E-68F7DC1ABCA0}" type="pres">
      <dgm:prSet presAssocID="{90451269-C2B1-4BCD-BE9D-C91AF99E005D}" presName="ConnectorPoint"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7074F856-D90C-4256-9C0D-B186B0674466}" type="pres">
      <dgm:prSet presAssocID="{90451269-C2B1-4BCD-BE9D-C91AF99E005D}" presName="EmptyPlaceHolder" presStyleCnt="0"/>
      <dgm:spPr/>
    </dgm:pt>
  </dgm:ptLst>
  <dgm:cxnLst>
    <dgm:cxn modelId="{13A66904-8397-4B9F-84D3-1AFEBB19AADD}" type="presOf" srcId="{69AE04A4-77CC-417D-96E4-9E09B3227B22}" destId="{8047F154-0348-484B-8360-2D7EC660A373}" srcOrd="0" destOrd="0" presId="urn:microsoft.com/office/officeart/2017/3/layout/HorizontalPathTimeline"/>
    <dgm:cxn modelId="{EC151B0C-9B8C-42F3-AEE5-0CA0009721E9}" srcId="{F0DFE54E-DCC2-4BD5-807F-CC2E6B0B183E}" destId="{8D810244-85B9-43BA-A8E0-B450010ACB35}" srcOrd="0" destOrd="0" parTransId="{62C8B0C5-4485-4CA3-91E2-C3A945C8A2CB}" sibTransId="{0039D7F4-CEFB-48E3-B62E-0881C482AC1B}"/>
    <dgm:cxn modelId="{A4F9440C-08E3-4AE6-B50D-84934123627D}" type="presOf" srcId="{F0DFE54E-DCC2-4BD5-807F-CC2E6B0B183E}" destId="{EEFA5EE1-380C-4034-A51E-E5A8D462E1D4}" srcOrd="0" destOrd="0" presId="urn:microsoft.com/office/officeart/2017/3/layout/HorizontalPathTimeline"/>
    <dgm:cxn modelId="{D1CC370E-80AF-4C38-9F0D-6520B2F8BDCC}" type="presOf" srcId="{FF3E18AD-D25F-4C41-9416-3B55E4358DA4}" destId="{2670CA1F-D70F-4524-AE73-3F2655F13CDF}" srcOrd="0" destOrd="0" presId="urn:microsoft.com/office/officeart/2017/3/layout/HorizontalPathTimeline"/>
    <dgm:cxn modelId="{3C6ECF0F-045F-4AB5-B58B-42F78694E3BE}" srcId="{7D03011C-1364-4AE6-9164-DE7A4279A1C5}" destId="{69AE04A4-77CC-417D-96E4-9E09B3227B22}" srcOrd="3" destOrd="0" parTransId="{F41A5978-CDFF-418C-9CEA-FE415360FDB6}" sibTransId="{52E94AE1-D0EA-442F-9404-F79230A25AD5}"/>
    <dgm:cxn modelId="{AAA2D41F-2D7C-4E90-90F1-8C5E251668EA}" type="presOf" srcId="{FE2BAD20-6B0A-4BA1-987A-A61AA7583481}" destId="{79A081F3-308E-4FCB-894A-981BFF0F3301}" srcOrd="0" destOrd="0" presId="urn:microsoft.com/office/officeart/2017/3/layout/HorizontalPathTimeline"/>
    <dgm:cxn modelId="{B75D8F23-67C9-42E6-BD29-D170F152D99D}" type="presOf" srcId="{ED9429DD-8C50-42C6-BF4E-369CED177C54}" destId="{9FFB4B41-30B9-4AB6-97FE-F9399F3BD18E}" srcOrd="0" destOrd="0" presId="urn:microsoft.com/office/officeart/2017/3/layout/HorizontalPathTimeline"/>
    <dgm:cxn modelId="{891FD12D-86C7-472D-B2DE-8729C894BBD9}" srcId="{DD0968A7-AB43-4C9E-A6CA-963D155E33D0}" destId="{FE2BAD20-6B0A-4BA1-987A-A61AA7583481}" srcOrd="0" destOrd="0" parTransId="{9B0BAEFD-F9AC-4250-B675-6D2B9708BE17}" sibTransId="{97EFF219-FD7B-44AA-9281-A424EBC01E78}"/>
    <dgm:cxn modelId="{1003BB2E-7A88-4AB6-8267-FCE96D0F4A7F}" srcId="{E8C3E63E-8770-444F-B9AE-924C16F275B7}" destId="{90B76293-836C-403D-A049-DF0950379D76}" srcOrd="0" destOrd="0" parTransId="{5382F2C1-B332-4AC3-B436-1E80BFBA5021}" sibTransId="{C793699D-CD6C-4005-B3F7-35492F43E484}"/>
    <dgm:cxn modelId="{9C399330-AA6B-4190-9349-C007ECF5592E}" type="presOf" srcId="{90451269-C2B1-4BCD-BE9D-C91AF99E005D}" destId="{38B1479E-A663-4272-A157-E0658DD40B0A}" srcOrd="0" destOrd="0" presId="urn:microsoft.com/office/officeart/2017/3/layout/HorizontalPathTimeline"/>
    <dgm:cxn modelId="{C85ED632-B820-4385-807A-E49CCD628AAE}" srcId="{7D03011C-1364-4AE6-9164-DE7A4279A1C5}" destId="{0AD89CD2-C2A9-4620-94C2-65DBCBA0FB53}" srcOrd="4" destOrd="0" parTransId="{05EEE88E-0244-48B0-9601-CD440C9EE449}" sibTransId="{FF60ACE9-1A5F-45CA-9B85-D4864F987CFF}"/>
    <dgm:cxn modelId="{6847B748-58DC-4FC5-ABB6-FC4F4A486B6F}" type="presOf" srcId="{7D03011C-1364-4AE6-9164-DE7A4279A1C5}" destId="{CB749C98-F1E5-43F3-BFC4-5456C89D24D7}" srcOrd="0" destOrd="0" presId="urn:microsoft.com/office/officeart/2017/3/layout/HorizontalPathTimeline"/>
    <dgm:cxn modelId="{C9C7C162-3DAC-4053-8CE9-1A4FB40BC6F6}" type="presOf" srcId="{8D810244-85B9-43BA-A8E0-B450010ACB35}" destId="{9ADAD84D-05BD-48DF-B047-E0104E8FC760}" srcOrd="0" destOrd="0" presId="urn:microsoft.com/office/officeart/2017/3/layout/HorizontalPathTimeline"/>
    <dgm:cxn modelId="{76779966-AE99-47BF-AA68-90647E652BA6}" srcId="{7D03011C-1364-4AE6-9164-DE7A4279A1C5}" destId="{F0DFE54E-DCC2-4BD5-807F-CC2E6B0B183E}" srcOrd="2" destOrd="0" parTransId="{E68C5914-1D9B-47F7-8D0B-45CFE82FCAE7}" sibTransId="{6E60C67E-C053-489F-92C3-334B3C30AE5A}"/>
    <dgm:cxn modelId="{47DB7470-32D9-422D-9F7B-DF5879301E41}" type="presOf" srcId="{35235529-A214-475E-AFA1-61551526315E}" destId="{FC4F1F9D-0195-4DF7-B8B5-C0A30D802504}" srcOrd="0" destOrd="0" presId="urn:microsoft.com/office/officeart/2017/3/layout/HorizontalPathTimeline"/>
    <dgm:cxn modelId="{49D7707C-C707-4FE7-9F20-0ADF27AC996C}" srcId="{90451269-C2B1-4BCD-BE9D-C91AF99E005D}" destId="{ED9429DD-8C50-42C6-BF4E-369CED177C54}" srcOrd="0" destOrd="0" parTransId="{8740C6C2-2582-457F-85E3-6E818E0B0CAE}" sibTransId="{E8574EC5-1F7C-459C-8688-BB5CD8046FCD}"/>
    <dgm:cxn modelId="{598EB386-35BE-41E7-9049-133BA9D68217}" srcId="{69AE04A4-77CC-417D-96E4-9E09B3227B22}" destId="{64445E20-28EC-4269-A2BC-3EC1FF9A6435}" srcOrd="0" destOrd="0" parTransId="{F7DAAA46-50DD-40B1-BD6F-6562C2C6C1F8}" sibTransId="{FB8CAE1A-8CBB-4000-A5E0-01E73517CBB3}"/>
    <dgm:cxn modelId="{67E7DD94-B1EA-4422-A3C0-7A2D89EDF492}" srcId="{7D03011C-1364-4AE6-9164-DE7A4279A1C5}" destId="{90451269-C2B1-4BCD-BE9D-C91AF99E005D}" srcOrd="6" destOrd="0" parTransId="{B4491B1B-2A43-4EE4-A026-48D5ACE99FDC}" sibTransId="{39350657-AC3B-4C19-A4CC-1E7D01243641}"/>
    <dgm:cxn modelId="{2E2AA49F-752E-43B7-BA99-96E661B08C7A}" type="presOf" srcId="{DD0968A7-AB43-4C9E-A6CA-963D155E33D0}" destId="{E4855C4A-D161-4968-BBBD-76C35E23ACA6}" srcOrd="0" destOrd="0" presId="urn:microsoft.com/office/officeart/2017/3/layout/HorizontalPathTimeline"/>
    <dgm:cxn modelId="{7BF4E3AA-BA5D-466C-8D67-924AEF20BD89}" srcId="{FF3E18AD-D25F-4C41-9416-3B55E4358DA4}" destId="{35235529-A214-475E-AFA1-61551526315E}" srcOrd="0" destOrd="0" parTransId="{BC192564-E0EF-4474-9D34-265AF3263191}" sibTransId="{0A536E90-564E-4808-B732-397A3B35958F}"/>
    <dgm:cxn modelId="{88C191BD-0B3E-436C-9BF4-AAD846AE47EF}" srcId="{7D03011C-1364-4AE6-9164-DE7A4279A1C5}" destId="{DD0968A7-AB43-4C9E-A6CA-963D155E33D0}" srcOrd="5" destOrd="0" parTransId="{ADA7FB64-FB55-4480-8683-A19E3EAFE639}" sibTransId="{EC793B80-ACF1-4A03-B12A-81255FFD6656}"/>
    <dgm:cxn modelId="{E60CDAC4-C270-4D76-AEA8-8BE777A10A81}" type="presOf" srcId="{D72F93B7-0C61-4B64-BDA8-344A905FBE6E}" destId="{5DF3A950-F876-413A-A414-40CADEC4C468}" srcOrd="0" destOrd="0" presId="urn:microsoft.com/office/officeart/2017/3/layout/HorizontalPathTimeline"/>
    <dgm:cxn modelId="{E41275D1-1CAE-4520-8CF2-79F0281EB02C}" srcId="{0AD89CD2-C2A9-4620-94C2-65DBCBA0FB53}" destId="{D72F93B7-0C61-4B64-BDA8-344A905FBE6E}" srcOrd="0" destOrd="0" parTransId="{A530CC9B-E218-4CFF-BE47-67B516C8F6A3}" sibTransId="{5545E93C-189B-4BB9-A424-CC338437B851}"/>
    <dgm:cxn modelId="{1F5EEDD8-749D-4220-B36A-48A09EF760C8}" srcId="{7D03011C-1364-4AE6-9164-DE7A4279A1C5}" destId="{E8C3E63E-8770-444F-B9AE-924C16F275B7}" srcOrd="1" destOrd="0" parTransId="{5378600F-C46F-4B96-AA24-BED92045EB27}" sibTransId="{3C44DE06-E89E-489D-9ADC-11DC4C95283B}"/>
    <dgm:cxn modelId="{9D6914E4-595B-44F1-8D87-9796EA79A956}" type="presOf" srcId="{64445E20-28EC-4269-A2BC-3EC1FF9A6435}" destId="{D051CA84-2A6E-40B6-9FCB-19D5A2EB82C9}" srcOrd="0" destOrd="0" presId="urn:microsoft.com/office/officeart/2017/3/layout/HorizontalPathTimeline"/>
    <dgm:cxn modelId="{D0660CF0-B77B-4784-B122-22AAFDCF045C}" type="presOf" srcId="{E8C3E63E-8770-444F-B9AE-924C16F275B7}" destId="{2B321903-EF11-4231-BE2C-9812D9CB2DF9}" srcOrd="0" destOrd="0" presId="urn:microsoft.com/office/officeart/2017/3/layout/HorizontalPathTimeline"/>
    <dgm:cxn modelId="{7F3C46F0-ED4F-48B7-AE51-39B38899852A}" srcId="{7D03011C-1364-4AE6-9164-DE7A4279A1C5}" destId="{FF3E18AD-D25F-4C41-9416-3B55E4358DA4}" srcOrd="0" destOrd="0" parTransId="{83819F50-B3DD-42D4-901F-1400957051E1}" sibTransId="{57E8CB2B-9BEC-417F-9966-D6807C63BD23}"/>
    <dgm:cxn modelId="{378EABF7-D650-49CB-B405-22841CB0BF3C}" type="presOf" srcId="{90B76293-836C-403D-A049-DF0950379D76}" destId="{553E4157-ED74-4A3C-A424-17F5CD477A7D}" srcOrd="0" destOrd="0" presId="urn:microsoft.com/office/officeart/2017/3/layout/HorizontalPathTimeline"/>
    <dgm:cxn modelId="{92878CFB-3E5C-4E14-B121-609DF7FCB6E5}" type="presOf" srcId="{0AD89CD2-C2A9-4620-94C2-65DBCBA0FB53}" destId="{C25EA86B-5ACE-44E6-A111-F20A3CDAB590}" srcOrd="0" destOrd="0" presId="urn:microsoft.com/office/officeart/2017/3/layout/HorizontalPathTimeline"/>
    <dgm:cxn modelId="{4F28B7E0-AAF2-4FB6-BA6D-AD6FF77F2300}" type="presParOf" srcId="{CB749C98-F1E5-43F3-BFC4-5456C89D24D7}" destId="{F0574DF9-43E5-4A7D-8E96-24E9E1841934}" srcOrd="0" destOrd="0" presId="urn:microsoft.com/office/officeart/2017/3/layout/HorizontalPathTimeline"/>
    <dgm:cxn modelId="{FE7ADA15-01F9-4EF5-A44F-BA2EE822FCE5}" type="presParOf" srcId="{CB749C98-F1E5-43F3-BFC4-5456C89D24D7}" destId="{F59C7BE9-2D0E-4A49-B6D4-E098F9585C37}" srcOrd="1" destOrd="0" presId="urn:microsoft.com/office/officeart/2017/3/layout/HorizontalPathTimeline"/>
    <dgm:cxn modelId="{D4495998-F006-44FC-83B8-FFAE04D27946}" type="presParOf" srcId="{F59C7BE9-2D0E-4A49-B6D4-E098F9585C37}" destId="{9BFCCD0B-A7E5-472E-8137-90930364E22E}" srcOrd="0" destOrd="0" presId="urn:microsoft.com/office/officeart/2017/3/layout/HorizontalPathTimeline"/>
    <dgm:cxn modelId="{0FF92BA1-1A75-4217-9982-4D7994D73F59}" type="presParOf" srcId="{9BFCCD0B-A7E5-472E-8137-90930364E22E}" destId="{2670CA1F-D70F-4524-AE73-3F2655F13CDF}" srcOrd="0" destOrd="0" presId="urn:microsoft.com/office/officeart/2017/3/layout/HorizontalPathTimeline"/>
    <dgm:cxn modelId="{3D127A51-5E6B-45CF-A616-4C182841AF8B}" type="presParOf" srcId="{9BFCCD0B-A7E5-472E-8137-90930364E22E}" destId="{075334C0-88DE-4A46-B500-F51CFD1272B5}" srcOrd="1" destOrd="0" presId="urn:microsoft.com/office/officeart/2017/3/layout/HorizontalPathTimeline"/>
    <dgm:cxn modelId="{C4914872-A7CC-4580-B9DA-AA437AA1B549}" type="presParOf" srcId="{075334C0-88DE-4A46-B500-F51CFD1272B5}" destId="{FC4F1F9D-0195-4DF7-B8B5-C0A30D802504}" srcOrd="0" destOrd="0" presId="urn:microsoft.com/office/officeart/2017/3/layout/HorizontalPathTimeline"/>
    <dgm:cxn modelId="{7C99E2F0-815C-4797-A154-418A9DFAC147}" type="presParOf" srcId="{075334C0-88DE-4A46-B500-F51CFD1272B5}" destId="{A1BD8BA0-4491-4271-9A71-B94C35BFB2CE}" srcOrd="1" destOrd="0" presId="urn:microsoft.com/office/officeart/2017/3/layout/HorizontalPathTimeline"/>
    <dgm:cxn modelId="{65481BD9-976A-4900-A190-2CBD4BC2342C}" type="presParOf" srcId="{9BFCCD0B-A7E5-472E-8137-90930364E22E}" destId="{49B9BDD4-3D50-42A9-AB46-2D6163EFCE0D}" srcOrd="2" destOrd="0" presId="urn:microsoft.com/office/officeart/2017/3/layout/HorizontalPathTimeline"/>
    <dgm:cxn modelId="{CA362E3D-BF8D-4FEC-9091-0F9E368E9351}" type="presParOf" srcId="{9BFCCD0B-A7E5-472E-8137-90930364E22E}" destId="{1CFE4FAD-8EBC-47C7-8A1F-515F66BDA52E}" srcOrd="3" destOrd="0" presId="urn:microsoft.com/office/officeart/2017/3/layout/HorizontalPathTimeline"/>
    <dgm:cxn modelId="{65C6E755-2F3E-4E46-892D-2DF714B50415}" type="presParOf" srcId="{9BFCCD0B-A7E5-472E-8137-90930364E22E}" destId="{52C20121-9A89-432A-B14D-CBEB699F290E}" srcOrd="4" destOrd="0" presId="urn:microsoft.com/office/officeart/2017/3/layout/HorizontalPathTimeline"/>
    <dgm:cxn modelId="{0E4679D8-71D0-45F8-9532-538839C4CE2E}" type="presParOf" srcId="{F59C7BE9-2D0E-4A49-B6D4-E098F9585C37}" destId="{B9DA8B2E-DD64-4DC5-AB5F-1CA2E3840CB5}" srcOrd="1" destOrd="0" presId="urn:microsoft.com/office/officeart/2017/3/layout/HorizontalPathTimeline"/>
    <dgm:cxn modelId="{07E7C9DE-26E4-4298-9CFF-E9E20271EE26}" type="presParOf" srcId="{F59C7BE9-2D0E-4A49-B6D4-E098F9585C37}" destId="{7267B587-5F8C-4CA8-AED6-CA02237731C1}" srcOrd="2" destOrd="0" presId="urn:microsoft.com/office/officeart/2017/3/layout/HorizontalPathTimeline"/>
    <dgm:cxn modelId="{991E9AEB-7CE2-40E1-8DF1-03B489965790}" type="presParOf" srcId="{7267B587-5F8C-4CA8-AED6-CA02237731C1}" destId="{2B321903-EF11-4231-BE2C-9812D9CB2DF9}" srcOrd="0" destOrd="0" presId="urn:microsoft.com/office/officeart/2017/3/layout/HorizontalPathTimeline"/>
    <dgm:cxn modelId="{00101E2B-2786-4603-A1BC-0470831CE879}" type="presParOf" srcId="{7267B587-5F8C-4CA8-AED6-CA02237731C1}" destId="{EBD86A21-2088-4B83-815F-90EE50C3FE10}" srcOrd="1" destOrd="0" presId="urn:microsoft.com/office/officeart/2017/3/layout/HorizontalPathTimeline"/>
    <dgm:cxn modelId="{DFFD0D38-6C32-48CE-8A26-715D72569E5B}" type="presParOf" srcId="{EBD86A21-2088-4B83-815F-90EE50C3FE10}" destId="{553E4157-ED74-4A3C-A424-17F5CD477A7D}" srcOrd="0" destOrd="0" presId="urn:microsoft.com/office/officeart/2017/3/layout/HorizontalPathTimeline"/>
    <dgm:cxn modelId="{D534D4D2-FE93-455D-B9B3-509EA122D368}" type="presParOf" srcId="{EBD86A21-2088-4B83-815F-90EE50C3FE10}" destId="{FBDEBB30-BA39-4E70-8600-1890367D875B}" srcOrd="1" destOrd="0" presId="urn:microsoft.com/office/officeart/2017/3/layout/HorizontalPathTimeline"/>
    <dgm:cxn modelId="{E163829C-EBAE-44C3-86CB-7EA7BD0A19F4}" type="presParOf" srcId="{7267B587-5F8C-4CA8-AED6-CA02237731C1}" destId="{54C11B6D-EEC0-4953-9700-A058D0BE6462}" srcOrd="2" destOrd="0" presId="urn:microsoft.com/office/officeart/2017/3/layout/HorizontalPathTimeline"/>
    <dgm:cxn modelId="{66A5638D-410C-41C5-9465-2F5A17A08764}" type="presParOf" srcId="{7267B587-5F8C-4CA8-AED6-CA02237731C1}" destId="{727950CD-4B15-456E-98BA-6B7FE49C0387}" srcOrd="3" destOrd="0" presId="urn:microsoft.com/office/officeart/2017/3/layout/HorizontalPathTimeline"/>
    <dgm:cxn modelId="{B835B0FB-2DB5-43B8-83ED-43F299FACF50}" type="presParOf" srcId="{7267B587-5F8C-4CA8-AED6-CA02237731C1}" destId="{9F5C73CE-081C-42D2-BEE9-80049B215A7B}" srcOrd="4" destOrd="0" presId="urn:microsoft.com/office/officeart/2017/3/layout/HorizontalPathTimeline"/>
    <dgm:cxn modelId="{1309409B-0180-404F-A6B2-E8159507A609}" type="presParOf" srcId="{F59C7BE9-2D0E-4A49-B6D4-E098F9585C37}" destId="{1987015C-310E-4B2B-A1BE-2AA6B0EEB20F}" srcOrd="3" destOrd="0" presId="urn:microsoft.com/office/officeart/2017/3/layout/HorizontalPathTimeline"/>
    <dgm:cxn modelId="{3A1FC373-358C-4568-BC11-463DB3BA38CC}" type="presParOf" srcId="{F59C7BE9-2D0E-4A49-B6D4-E098F9585C37}" destId="{905461EA-A432-4EE7-9E74-FE3FD3FD5FBA}" srcOrd="4" destOrd="0" presId="urn:microsoft.com/office/officeart/2017/3/layout/HorizontalPathTimeline"/>
    <dgm:cxn modelId="{BD4CF349-9BEC-43B7-B3D4-EF67282AE81B}" type="presParOf" srcId="{905461EA-A432-4EE7-9E74-FE3FD3FD5FBA}" destId="{EEFA5EE1-380C-4034-A51E-E5A8D462E1D4}" srcOrd="0" destOrd="0" presId="urn:microsoft.com/office/officeart/2017/3/layout/HorizontalPathTimeline"/>
    <dgm:cxn modelId="{A7AD270D-AA3C-4F2F-9F8C-13785ABE86A8}" type="presParOf" srcId="{905461EA-A432-4EE7-9E74-FE3FD3FD5FBA}" destId="{B4B96B56-B81F-4A44-BD6D-A35B0817976C}" srcOrd="1" destOrd="0" presId="urn:microsoft.com/office/officeart/2017/3/layout/HorizontalPathTimeline"/>
    <dgm:cxn modelId="{8669C4A3-47AE-4007-9679-DBE0BB79F0C8}" type="presParOf" srcId="{B4B96B56-B81F-4A44-BD6D-A35B0817976C}" destId="{9ADAD84D-05BD-48DF-B047-E0104E8FC760}" srcOrd="0" destOrd="0" presId="urn:microsoft.com/office/officeart/2017/3/layout/HorizontalPathTimeline"/>
    <dgm:cxn modelId="{06839B1C-0090-449D-B620-5545A28B82B4}" type="presParOf" srcId="{B4B96B56-B81F-4A44-BD6D-A35B0817976C}" destId="{2AD1DEFB-B551-4C3B-954A-7E4B558DFCBD}" srcOrd="1" destOrd="0" presId="urn:microsoft.com/office/officeart/2017/3/layout/HorizontalPathTimeline"/>
    <dgm:cxn modelId="{E63C0B62-EB64-464B-814C-910703F2FCE9}" type="presParOf" srcId="{905461EA-A432-4EE7-9E74-FE3FD3FD5FBA}" destId="{5BB49C74-1B51-4A92-9184-016BD56016FC}" srcOrd="2" destOrd="0" presId="urn:microsoft.com/office/officeart/2017/3/layout/HorizontalPathTimeline"/>
    <dgm:cxn modelId="{3C05937A-7050-4C69-9716-13F743765A61}" type="presParOf" srcId="{905461EA-A432-4EE7-9E74-FE3FD3FD5FBA}" destId="{3B505AF6-96A5-460D-8544-D7A0A846A1EE}" srcOrd="3" destOrd="0" presId="urn:microsoft.com/office/officeart/2017/3/layout/HorizontalPathTimeline"/>
    <dgm:cxn modelId="{F56FDECF-FDF6-4CC1-A7D0-7FD38D49E7F3}" type="presParOf" srcId="{905461EA-A432-4EE7-9E74-FE3FD3FD5FBA}" destId="{7A41A09F-CE7E-4DB7-857C-423B79187BC0}" srcOrd="4" destOrd="0" presId="urn:microsoft.com/office/officeart/2017/3/layout/HorizontalPathTimeline"/>
    <dgm:cxn modelId="{C0AE5EC1-1F5B-4ABF-A956-BD79C92B693D}" type="presParOf" srcId="{F59C7BE9-2D0E-4A49-B6D4-E098F9585C37}" destId="{F00B4D52-F988-405F-8AB9-CF29C7B6B49B}" srcOrd="5" destOrd="0" presId="urn:microsoft.com/office/officeart/2017/3/layout/HorizontalPathTimeline"/>
    <dgm:cxn modelId="{6179A094-A55D-467E-BD4B-A30A4357ECC9}" type="presParOf" srcId="{F59C7BE9-2D0E-4A49-B6D4-E098F9585C37}" destId="{229B54A9-D0A3-421F-868E-6F91800DF6D4}" srcOrd="6" destOrd="0" presId="urn:microsoft.com/office/officeart/2017/3/layout/HorizontalPathTimeline"/>
    <dgm:cxn modelId="{B4B46AC8-B2B1-44EF-ADA4-52E7383E5D06}" type="presParOf" srcId="{229B54A9-D0A3-421F-868E-6F91800DF6D4}" destId="{8047F154-0348-484B-8360-2D7EC660A373}" srcOrd="0" destOrd="0" presId="urn:microsoft.com/office/officeart/2017/3/layout/HorizontalPathTimeline"/>
    <dgm:cxn modelId="{5367E871-4CB2-461F-ADD4-C5B2C3943867}" type="presParOf" srcId="{229B54A9-D0A3-421F-868E-6F91800DF6D4}" destId="{47F926BD-2475-45BF-936B-469117000516}" srcOrd="1" destOrd="0" presId="urn:microsoft.com/office/officeart/2017/3/layout/HorizontalPathTimeline"/>
    <dgm:cxn modelId="{8B22AD13-27BA-4121-8DC0-FEA9312522FD}" type="presParOf" srcId="{47F926BD-2475-45BF-936B-469117000516}" destId="{D051CA84-2A6E-40B6-9FCB-19D5A2EB82C9}" srcOrd="0" destOrd="0" presId="urn:microsoft.com/office/officeart/2017/3/layout/HorizontalPathTimeline"/>
    <dgm:cxn modelId="{85973BA1-81B2-41C3-9FD0-AC8FC9931C83}" type="presParOf" srcId="{47F926BD-2475-45BF-936B-469117000516}" destId="{889BCCC3-8B72-4BF8-A54F-20F56953EDB6}" srcOrd="1" destOrd="0" presId="urn:microsoft.com/office/officeart/2017/3/layout/HorizontalPathTimeline"/>
    <dgm:cxn modelId="{B266C713-08FF-44C6-8BAE-B9DC84F5E5D0}" type="presParOf" srcId="{229B54A9-D0A3-421F-868E-6F91800DF6D4}" destId="{875B8144-F338-4DB9-98B2-8D46ABBDD055}" srcOrd="2" destOrd="0" presId="urn:microsoft.com/office/officeart/2017/3/layout/HorizontalPathTimeline"/>
    <dgm:cxn modelId="{1B8FE692-E2BF-4220-8B13-889200141CDD}" type="presParOf" srcId="{229B54A9-D0A3-421F-868E-6F91800DF6D4}" destId="{BDE03A30-0DE2-4E90-A3CE-6C10CF1B936F}" srcOrd="3" destOrd="0" presId="urn:microsoft.com/office/officeart/2017/3/layout/HorizontalPathTimeline"/>
    <dgm:cxn modelId="{BEF87129-6C73-4B95-AAAF-C9CBEBD61B7D}" type="presParOf" srcId="{229B54A9-D0A3-421F-868E-6F91800DF6D4}" destId="{0E71402C-E446-40F9-B18B-2DB40A8C4F13}" srcOrd="4" destOrd="0" presId="urn:microsoft.com/office/officeart/2017/3/layout/HorizontalPathTimeline"/>
    <dgm:cxn modelId="{A76327C8-3E2E-4AD1-BF8B-DC13CEF21606}" type="presParOf" srcId="{F59C7BE9-2D0E-4A49-B6D4-E098F9585C37}" destId="{8BE94EB7-BF27-4667-8AB6-62E393F03DA2}" srcOrd="7" destOrd="0" presId="urn:microsoft.com/office/officeart/2017/3/layout/HorizontalPathTimeline"/>
    <dgm:cxn modelId="{21F5C247-2579-4368-BC1A-28260D0D2005}" type="presParOf" srcId="{F59C7BE9-2D0E-4A49-B6D4-E098F9585C37}" destId="{3F60ABCF-CCAF-44AE-A90C-39B06722097A}" srcOrd="8" destOrd="0" presId="urn:microsoft.com/office/officeart/2017/3/layout/HorizontalPathTimeline"/>
    <dgm:cxn modelId="{5D9FB8B7-BEF6-4E2D-9762-43459A845E0F}" type="presParOf" srcId="{3F60ABCF-CCAF-44AE-A90C-39B06722097A}" destId="{C25EA86B-5ACE-44E6-A111-F20A3CDAB590}" srcOrd="0" destOrd="0" presId="urn:microsoft.com/office/officeart/2017/3/layout/HorizontalPathTimeline"/>
    <dgm:cxn modelId="{E6E1E581-BD56-46A0-96B0-0ED4E3F5D83C}" type="presParOf" srcId="{3F60ABCF-CCAF-44AE-A90C-39B06722097A}" destId="{0DCF3C54-5E20-4212-9B48-6B8E310677C3}" srcOrd="1" destOrd="0" presId="urn:microsoft.com/office/officeart/2017/3/layout/HorizontalPathTimeline"/>
    <dgm:cxn modelId="{639FDAF1-3A21-4F9B-AAC0-9907AAC45990}" type="presParOf" srcId="{0DCF3C54-5E20-4212-9B48-6B8E310677C3}" destId="{5DF3A950-F876-413A-A414-40CADEC4C468}" srcOrd="0" destOrd="0" presId="urn:microsoft.com/office/officeart/2017/3/layout/HorizontalPathTimeline"/>
    <dgm:cxn modelId="{91397F7B-0F2F-4B4D-B273-CBEB6B4F29BA}" type="presParOf" srcId="{0DCF3C54-5E20-4212-9B48-6B8E310677C3}" destId="{4D6FB4F1-61FB-42CC-9DF3-66F46ED0C043}" srcOrd="1" destOrd="0" presId="urn:microsoft.com/office/officeart/2017/3/layout/HorizontalPathTimeline"/>
    <dgm:cxn modelId="{E45F791E-07E5-4668-B123-435BC2EC8A0E}" type="presParOf" srcId="{3F60ABCF-CCAF-44AE-A90C-39B06722097A}" destId="{0CC1FD45-7A2E-4C98-A967-63DD73B2874A}" srcOrd="2" destOrd="0" presId="urn:microsoft.com/office/officeart/2017/3/layout/HorizontalPathTimeline"/>
    <dgm:cxn modelId="{199E1AFF-42AA-48FC-8DA2-2388F3E105AA}" type="presParOf" srcId="{3F60ABCF-CCAF-44AE-A90C-39B06722097A}" destId="{B552CE56-2C00-4DDE-9D2D-E8D60D185BA9}" srcOrd="3" destOrd="0" presId="urn:microsoft.com/office/officeart/2017/3/layout/HorizontalPathTimeline"/>
    <dgm:cxn modelId="{EC2A1D30-A5F0-4FC8-9402-46D87F7F8694}" type="presParOf" srcId="{3F60ABCF-CCAF-44AE-A90C-39B06722097A}" destId="{3F1BB99D-570F-4F30-A621-E1DFE3586B6C}" srcOrd="4" destOrd="0" presId="urn:microsoft.com/office/officeart/2017/3/layout/HorizontalPathTimeline"/>
    <dgm:cxn modelId="{BFA2FD76-0D8A-461A-BB7F-CCB5C7E3958E}" type="presParOf" srcId="{F59C7BE9-2D0E-4A49-B6D4-E098F9585C37}" destId="{E4406A9A-19EF-469A-940B-4A4DFDE4AED1}" srcOrd="9" destOrd="0" presId="urn:microsoft.com/office/officeart/2017/3/layout/HorizontalPathTimeline"/>
    <dgm:cxn modelId="{3C92B5B5-ECBA-4E66-B538-14222DE90636}" type="presParOf" srcId="{F59C7BE9-2D0E-4A49-B6D4-E098F9585C37}" destId="{0C76C246-AB17-4D19-908A-DEE6356EB07B}" srcOrd="10" destOrd="0" presId="urn:microsoft.com/office/officeart/2017/3/layout/HorizontalPathTimeline"/>
    <dgm:cxn modelId="{ACF3180D-30A6-4B07-AE0D-32E14307E8CA}" type="presParOf" srcId="{0C76C246-AB17-4D19-908A-DEE6356EB07B}" destId="{E4855C4A-D161-4968-BBBD-76C35E23ACA6}" srcOrd="0" destOrd="0" presId="urn:microsoft.com/office/officeart/2017/3/layout/HorizontalPathTimeline"/>
    <dgm:cxn modelId="{CBA9B2B2-CFA1-45E9-986C-692F95076A27}" type="presParOf" srcId="{0C76C246-AB17-4D19-908A-DEE6356EB07B}" destId="{A5A1D0C9-D792-4CB5-9B03-79D4B9E02127}" srcOrd="1" destOrd="0" presId="urn:microsoft.com/office/officeart/2017/3/layout/HorizontalPathTimeline"/>
    <dgm:cxn modelId="{FF00A0C1-E556-401E-B547-23452ACF3991}" type="presParOf" srcId="{A5A1D0C9-D792-4CB5-9B03-79D4B9E02127}" destId="{79A081F3-308E-4FCB-894A-981BFF0F3301}" srcOrd="0" destOrd="0" presId="urn:microsoft.com/office/officeart/2017/3/layout/HorizontalPathTimeline"/>
    <dgm:cxn modelId="{64005CED-FC63-4906-BD46-4D04E559C97E}" type="presParOf" srcId="{A5A1D0C9-D792-4CB5-9B03-79D4B9E02127}" destId="{43EAE5F2-C9E1-4928-B9A1-D6C1831D33AA}" srcOrd="1" destOrd="0" presId="urn:microsoft.com/office/officeart/2017/3/layout/HorizontalPathTimeline"/>
    <dgm:cxn modelId="{C85B95D5-C016-4670-A180-A1EC9D513022}" type="presParOf" srcId="{0C76C246-AB17-4D19-908A-DEE6356EB07B}" destId="{BF050DF5-8F12-43B0-9B96-1A8FEFF6C7BA}" srcOrd="2" destOrd="0" presId="urn:microsoft.com/office/officeart/2017/3/layout/HorizontalPathTimeline"/>
    <dgm:cxn modelId="{764A0C12-B78E-4F93-93AE-BBF75308A7EA}" type="presParOf" srcId="{0C76C246-AB17-4D19-908A-DEE6356EB07B}" destId="{67DBD76F-6DB5-4027-A098-27E585E2096B}" srcOrd="3" destOrd="0" presId="urn:microsoft.com/office/officeart/2017/3/layout/HorizontalPathTimeline"/>
    <dgm:cxn modelId="{14A0223C-1778-4FC7-A07D-C7CA9CF0C256}" type="presParOf" srcId="{0C76C246-AB17-4D19-908A-DEE6356EB07B}" destId="{D1963970-0DAD-4A49-9ED3-F863A120ACBD}" srcOrd="4" destOrd="0" presId="urn:microsoft.com/office/officeart/2017/3/layout/HorizontalPathTimeline"/>
    <dgm:cxn modelId="{268A2931-D387-4F0A-A7FE-FA6F7FE334EA}" type="presParOf" srcId="{F59C7BE9-2D0E-4A49-B6D4-E098F9585C37}" destId="{FC23C485-9D2C-40D6-888E-2379CA2AB61C}" srcOrd="11" destOrd="0" presId="urn:microsoft.com/office/officeart/2017/3/layout/HorizontalPathTimeline"/>
    <dgm:cxn modelId="{342AB8EE-6E1A-44B5-A8B3-D01F5B0B06E6}" type="presParOf" srcId="{F59C7BE9-2D0E-4A49-B6D4-E098F9585C37}" destId="{F7DABC46-AEC7-4502-83B1-2B0CC870C93C}" srcOrd="12" destOrd="0" presId="urn:microsoft.com/office/officeart/2017/3/layout/HorizontalPathTimeline"/>
    <dgm:cxn modelId="{DF56C63C-E057-4DD0-AA30-F08EC0623B8E}" type="presParOf" srcId="{F7DABC46-AEC7-4502-83B1-2B0CC870C93C}" destId="{38B1479E-A663-4272-A157-E0658DD40B0A}" srcOrd="0" destOrd="0" presId="urn:microsoft.com/office/officeart/2017/3/layout/HorizontalPathTimeline"/>
    <dgm:cxn modelId="{2A1F9DDC-E454-4EAA-8596-17408EBD1D57}" type="presParOf" srcId="{F7DABC46-AEC7-4502-83B1-2B0CC870C93C}" destId="{8855F889-0AE6-4B9B-8BA5-2B55738D23D8}" srcOrd="1" destOrd="0" presId="urn:microsoft.com/office/officeart/2017/3/layout/HorizontalPathTimeline"/>
    <dgm:cxn modelId="{4BB80CA8-C12E-4FAC-A9DA-888787D01A65}" type="presParOf" srcId="{8855F889-0AE6-4B9B-8BA5-2B55738D23D8}" destId="{9FFB4B41-30B9-4AB6-97FE-F9399F3BD18E}" srcOrd="0" destOrd="0" presId="urn:microsoft.com/office/officeart/2017/3/layout/HorizontalPathTimeline"/>
    <dgm:cxn modelId="{0703C620-1CC9-4FE1-B289-18BF5FCE84BA}" type="presParOf" srcId="{8855F889-0AE6-4B9B-8BA5-2B55738D23D8}" destId="{21074091-74EC-4F6B-87D9-A974FA69AC57}" srcOrd="1" destOrd="0" presId="urn:microsoft.com/office/officeart/2017/3/layout/HorizontalPathTimeline"/>
    <dgm:cxn modelId="{0530988B-489E-4A95-A7E4-42C56518D320}" type="presParOf" srcId="{F7DABC46-AEC7-4502-83B1-2B0CC870C93C}" destId="{2C0D5F48-E414-43E9-9F0B-19143E234C06}" srcOrd="2" destOrd="0" presId="urn:microsoft.com/office/officeart/2017/3/layout/HorizontalPathTimeline"/>
    <dgm:cxn modelId="{5229B5FF-84FC-43EE-BD85-25685B26381D}" type="presParOf" srcId="{F7DABC46-AEC7-4502-83B1-2B0CC870C93C}" destId="{ADDF4B71-F101-4A18-960E-68F7DC1ABCA0}" srcOrd="3" destOrd="0" presId="urn:microsoft.com/office/officeart/2017/3/layout/HorizontalPathTimeline"/>
    <dgm:cxn modelId="{30D95F6A-F78F-436A-83F8-93FA5218C627}" type="presParOf" srcId="{F7DABC46-AEC7-4502-83B1-2B0CC870C93C}" destId="{7074F856-D90C-4256-9C0D-B186B0674466}"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0CA1F-D70F-4524-AE73-3F2655F13CDF}">
      <dsp:nvSpPr>
        <dsp:cNvPr id="0" name=""/>
        <dsp:cNvSpPr/>
      </dsp:nvSpPr>
      <dsp:spPr>
        <a:xfrm>
          <a:off x="2628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latin typeface="Arial" panose="020B0604020202020204" pitchFamily="34" charset="0"/>
              <a:cs typeface="Arial" panose="020B0604020202020204" pitchFamily="34" charset="0"/>
            </a:rPr>
            <a:t>juin 2024</a:t>
          </a:r>
        </a:p>
      </dsp:txBody>
      <dsp:txXfrm>
        <a:off x="262890" y="2336668"/>
        <a:ext cx="2103119" cy="491701"/>
      </dsp:txXfrm>
    </dsp:sp>
    <dsp:sp modelId="{F0574DF9-43E5-4A7D-8E96-24E9E1841934}">
      <dsp:nvSpPr>
        <dsp:cNvPr id="0" name=""/>
        <dsp:cNvSpPr/>
      </dsp:nvSpPr>
      <dsp:spPr>
        <a:xfrm>
          <a:off x="0" y="2088642"/>
          <a:ext cx="10515600" cy="174053"/>
        </a:xfrm>
        <a:prstGeom prst="rect">
          <a:avLst/>
        </a:prstGeom>
        <a:solidFill>
          <a:srgbClr val="016D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F1F9D-0195-4DF7-B8B5-C0A30D802504}">
      <dsp:nvSpPr>
        <dsp:cNvPr id="0" name=""/>
        <dsp:cNvSpPr/>
      </dsp:nvSpPr>
      <dsp:spPr>
        <a:xfrm>
          <a:off x="157734" y="741903"/>
          <a:ext cx="2313431" cy="607011"/>
        </a:xfrm>
        <a:prstGeom prst="rect">
          <a:avLst/>
        </a:prstGeom>
        <a:solidFill>
          <a:srgbClr val="016DAF">
            <a:alpha val="13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err="1">
              <a:latin typeface="Arial" panose="020B0604020202020204" pitchFamily="34" charset="0"/>
              <a:cs typeface="Arial" panose="020B0604020202020204" pitchFamily="34" charset="0"/>
            </a:rPr>
            <a:t>Lancement</a:t>
          </a:r>
          <a:r>
            <a:rPr lang="en-US" sz="1300" kern="1200" dirty="0">
              <a:latin typeface="Arial" panose="020B0604020202020204" pitchFamily="34" charset="0"/>
              <a:cs typeface="Arial" panose="020B0604020202020204" pitchFamily="34" charset="0"/>
            </a:rPr>
            <a:t> du </a:t>
          </a:r>
          <a:r>
            <a:rPr lang="en-US" sz="1300" kern="1200" dirty="0" err="1">
              <a:latin typeface="Arial" panose="020B0604020202020204" pitchFamily="34" charset="0"/>
              <a:cs typeface="Arial" panose="020B0604020202020204" pitchFamily="34" charset="0"/>
            </a:rPr>
            <a:t>processus</a:t>
          </a:r>
          <a:r>
            <a:rPr lang="en-US" sz="1300" kern="1200" dirty="0">
              <a:latin typeface="Arial" panose="020B0604020202020204" pitchFamily="34" charset="0"/>
              <a:cs typeface="Arial" panose="020B0604020202020204" pitchFamily="34" charset="0"/>
            </a:rPr>
            <a:t> du CCT</a:t>
          </a:r>
        </a:p>
      </dsp:txBody>
      <dsp:txXfrm>
        <a:off x="157734" y="741903"/>
        <a:ext cx="2313431" cy="607011"/>
      </dsp:txXfrm>
    </dsp:sp>
    <dsp:sp modelId="{49B9BDD4-3D50-42A9-AB46-2D6163EFCE0D}">
      <dsp:nvSpPr>
        <dsp:cNvPr id="0" name=""/>
        <dsp:cNvSpPr/>
      </dsp:nvSpPr>
      <dsp:spPr>
        <a:xfrm>
          <a:off x="1314450" y="1348914"/>
          <a:ext cx="0" cy="739727"/>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B321903-EF11-4231-BE2C-9812D9CB2DF9}">
      <dsp:nvSpPr>
        <dsp:cNvPr id="0" name=""/>
        <dsp:cNvSpPr/>
      </dsp:nvSpPr>
      <dsp:spPr>
        <a:xfrm>
          <a:off x="1577340" y="15229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err="1">
              <a:latin typeface="Arial" panose="020B0604020202020204" pitchFamily="34" charset="0"/>
              <a:cs typeface="Arial" panose="020B0604020202020204" pitchFamily="34" charset="0"/>
            </a:rPr>
            <a:t>Juin-juillet</a:t>
          </a:r>
          <a:r>
            <a:rPr lang="en-US" sz="1700" kern="1200" dirty="0">
              <a:latin typeface="Arial" panose="020B0604020202020204" pitchFamily="34" charset="0"/>
              <a:cs typeface="Arial" panose="020B0604020202020204" pitchFamily="34" charset="0"/>
            </a:rPr>
            <a:t> 2024</a:t>
          </a:r>
        </a:p>
      </dsp:txBody>
      <dsp:txXfrm>
        <a:off x="1577340" y="1522968"/>
        <a:ext cx="2103119" cy="491701"/>
      </dsp:txXfrm>
    </dsp:sp>
    <dsp:sp modelId="{553E4157-ED74-4A3C-A424-17F5CD477A7D}">
      <dsp:nvSpPr>
        <dsp:cNvPr id="0" name=""/>
        <dsp:cNvSpPr/>
      </dsp:nvSpPr>
      <dsp:spPr>
        <a:xfrm>
          <a:off x="1472184" y="3002423"/>
          <a:ext cx="2313431" cy="948455"/>
        </a:xfrm>
        <a:prstGeom prst="rect">
          <a:avLst/>
        </a:prstGeom>
        <a:solidFill>
          <a:srgbClr val="016DAF">
            <a:alpha val="13237"/>
          </a:srgbClr>
        </a:solidFill>
        <a:ln w="12700" cap="flat" cmpd="sng" algn="ctr">
          <a:solidFill>
            <a:schemeClr val="accent5">
              <a:tint val="40000"/>
              <a:alpha val="90000"/>
              <a:hueOff val="-1123294"/>
              <a:satOff val="-3805"/>
              <a:lumOff val="-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fr-CA" sz="1300" kern="1200" noProof="0" dirty="0">
              <a:latin typeface="Arial" panose="020B0604020202020204" pitchFamily="34" charset="0"/>
              <a:cs typeface="Arial" panose="020B0604020202020204" pitchFamily="34" charset="0"/>
            </a:rPr>
            <a:t>RCAANC a reçu les rapports de la mobilisation auprès des Premières Nations.</a:t>
          </a:r>
        </a:p>
      </dsp:txBody>
      <dsp:txXfrm>
        <a:off x="1472184" y="3002423"/>
        <a:ext cx="2313431" cy="948455"/>
      </dsp:txXfrm>
    </dsp:sp>
    <dsp:sp modelId="{54C11B6D-EEC0-4953-9700-A058D0BE6462}">
      <dsp:nvSpPr>
        <dsp:cNvPr id="0" name=""/>
        <dsp:cNvSpPr/>
      </dsp:nvSpPr>
      <dsp:spPr>
        <a:xfrm>
          <a:off x="2628900" y="2262695"/>
          <a:ext cx="0" cy="739727"/>
        </a:xfrm>
        <a:prstGeom prst="line">
          <a:avLst/>
        </a:prstGeom>
        <a:solidFill>
          <a:schemeClr val="accent5">
            <a:hueOff val="-1126424"/>
            <a:satOff val="-2903"/>
            <a:lumOff val="-1961"/>
            <a:alphaOff val="0"/>
          </a:schemeClr>
        </a:solidFill>
        <a:ln w="6350" cap="flat" cmpd="sng" algn="ctr">
          <a:solidFill>
            <a:schemeClr val="accent5">
              <a:hueOff val="-1126424"/>
              <a:satOff val="-2903"/>
              <a:lumOff val="-196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CFE4FAD-8EBC-47C7-8A1F-515F66BDA52E}">
      <dsp:nvSpPr>
        <dsp:cNvPr id="0" name=""/>
        <dsp:cNvSpPr/>
      </dsp:nvSpPr>
      <dsp:spPr>
        <a:xfrm>
          <a:off x="126005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27950CD-4B15-456E-98BA-6B7FE49C0387}">
      <dsp:nvSpPr>
        <dsp:cNvPr id="0" name=""/>
        <dsp:cNvSpPr/>
      </dsp:nvSpPr>
      <dsp:spPr>
        <a:xfrm>
          <a:off x="25745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EFA5EE1-380C-4034-A51E-E5A8D462E1D4}">
      <dsp:nvSpPr>
        <dsp:cNvPr id="0" name=""/>
        <dsp:cNvSpPr/>
      </dsp:nvSpPr>
      <dsp:spPr>
        <a:xfrm>
          <a:off x="28917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latin typeface="Arial" panose="020B0604020202020204" pitchFamily="34" charset="0"/>
              <a:cs typeface="Arial" panose="020B0604020202020204" pitchFamily="34" charset="0"/>
            </a:rPr>
            <a:t>juillet 2024</a:t>
          </a:r>
        </a:p>
      </dsp:txBody>
      <dsp:txXfrm>
        <a:off x="2891790" y="2336668"/>
        <a:ext cx="2103119" cy="491701"/>
      </dsp:txXfrm>
    </dsp:sp>
    <dsp:sp modelId="{9ADAD84D-05BD-48DF-B047-E0104E8FC760}">
      <dsp:nvSpPr>
        <dsp:cNvPr id="0" name=""/>
        <dsp:cNvSpPr/>
      </dsp:nvSpPr>
      <dsp:spPr>
        <a:xfrm>
          <a:off x="2786634" y="741903"/>
          <a:ext cx="2313431" cy="607011"/>
        </a:xfrm>
        <a:prstGeom prst="rect">
          <a:avLst/>
        </a:prstGeom>
        <a:solidFill>
          <a:srgbClr val="016DAF">
            <a:alpha val="27070"/>
          </a:srgb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AGA de </a:t>
          </a:r>
          <a:r>
            <a:rPr lang="en-US" sz="1300" kern="1200" dirty="0" err="1">
              <a:latin typeface="Arial" panose="020B0604020202020204" pitchFamily="34" charset="0"/>
              <a:cs typeface="Arial" panose="020B0604020202020204" pitchFamily="34" charset="0"/>
            </a:rPr>
            <a:t>l’APN</a:t>
          </a:r>
          <a:r>
            <a:rPr lang="en-US" sz="1300" kern="1200" dirty="0">
              <a:latin typeface="Arial" panose="020B0604020202020204" pitchFamily="34" charset="0"/>
              <a:cs typeface="Arial" panose="020B0604020202020204" pitchFamily="34" charset="0"/>
            </a:rPr>
            <a:t>  - Séance de dialogue, </a:t>
          </a:r>
          <a:r>
            <a:rPr lang="en-US" sz="1300" kern="1200" dirty="0" err="1">
              <a:latin typeface="Arial" panose="020B0604020202020204" pitchFamily="34" charset="0"/>
              <a:cs typeface="Arial" panose="020B0604020202020204" pitchFamily="34" charset="0"/>
            </a:rPr>
            <a:t>résolution</a:t>
          </a:r>
          <a:endParaRPr lang="en-US" sz="1300" kern="1200" dirty="0">
            <a:latin typeface="Arial" panose="020B0604020202020204" pitchFamily="34" charset="0"/>
            <a:cs typeface="Arial" panose="020B0604020202020204" pitchFamily="34" charset="0"/>
          </a:endParaRPr>
        </a:p>
      </dsp:txBody>
      <dsp:txXfrm>
        <a:off x="2786634" y="741903"/>
        <a:ext cx="2313431" cy="607011"/>
      </dsp:txXfrm>
    </dsp:sp>
    <dsp:sp modelId="{5BB49C74-1B51-4A92-9184-016BD56016FC}">
      <dsp:nvSpPr>
        <dsp:cNvPr id="0" name=""/>
        <dsp:cNvSpPr/>
      </dsp:nvSpPr>
      <dsp:spPr>
        <a:xfrm>
          <a:off x="3943350" y="1348914"/>
          <a:ext cx="0" cy="739727"/>
        </a:xfrm>
        <a:prstGeom prst="line">
          <a:avLst/>
        </a:prstGeom>
        <a:solidFill>
          <a:schemeClr val="accent5">
            <a:hueOff val="-2252848"/>
            <a:satOff val="-5806"/>
            <a:lumOff val="-3922"/>
            <a:alphaOff val="0"/>
          </a:schemeClr>
        </a:solidFill>
        <a:ln w="6350" cap="flat" cmpd="sng" algn="ctr">
          <a:solidFill>
            <a:schemeClr val="accent5">
              <a:hueOff val="-2252848"/>
              <a:satOff val="-5806"/>
              <a:lumOff val="-392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047F154-0348-484B-8360-2D7EC660A373}">
      <dsp:nvSpPr>
        <dsp:cNvPr id="0" name=""/>
        <dsp:cNvSpPr/>
      </dsp:nvSpPr>
      <dsp:spPr>
        <a:xfrm>
          <a:off x="4206240" y="15229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latin typeface="Arial" panose="020B0604020202020204" pitchFamily="34" charset="0"/>
              <a:cs typeface="Arial" panose="020B0604020202020204" pitchFamily="34" charset="0"/>
            </a:rPr>
            <a:t>Automne 2024</a:t>
          </a:r>
        </a:p>
      </dsp:txBody>
      <dsp:txXfrm>
        <a:off x="4206240" y="1522968"/>
        <a:ext cx="2103119" cy="491701"/>
      </dsp:txXfrm>
    </dsp:sp>
    <dsp:sp modelId="{D051CA84-2A6E-40B6-9FCB-19D5A2EB82C9}">
      <dsp:nvSpPr>
        <dsp:cNvPr id="0" name=""/>
        <dsp:cNvSpPr/>
      </dsp:nvSpPr>
      <dsp:spPr>
        <a:xfrm>
          <a:off x="4101084" y="3002423"/>
          <a:ext cx="2313431" cy="1117070"/>
        </a:xfrm>
        <a:prstGeom prst="rect">
          <a:avLst/>
        </a:prstGeom>
        <a:solidFill>
          <a:srgbClr val="016DAF">
            <a:alpha val="22000"/>
          </a:srgb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fr-CA" sz="1300" kern="1200" noProof="0" dirty="0">
              <a:latin typeface="Arial" panose="020B0604020202020204" pitchFamily="34" charset="0"/>
              <a:cs typeface="Arial" panose="020B0604020202020204" pitchFamily="34" charset="0"/>
            </a:rPr>
            <a:t>Options de politique provisoire proposées par le CCT et rétroaction des Premières Nations, validation</a:t>
          </a:r>
        </a:p>
      </dsp:txBody>
      <dsp:txXfrm>
        <a:off x="4101084" y="3002423"/>
        <a:ext cx="2313431" cy="1117070"/>
      </dsp:txXfrm>
    </dsp:sp>
    <dsp:sp modelId="{875B8144-F338-4DB9-98B2-8D46ABBDD055}">
      <dsp:nvSpPr>
        <dsp:cNvPr id="0" name=""/>
        <dsp:cNvSpPr/>
      </dsp:nvSpPr>
      <dsp:spPr>
        <a:xfrm>
          <a:off x="5257800" y="2262695"/>
          <a:ext cx="0" cy="739727"/>
        </a:xfrm>
        <a:prstGeom prst="line">
          <a:avLst/>
        </a:prstGeom>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B505AF6-96A5-460D-8544-D7A0A846A1EE}">
      <dsp:nvSpPr>
        <dsp:cNvPr id="0" name=""/>
        <dsp:cNvSpPr/>
      </dsp:nvSpPr>
      <dsp:spPr>
        <a:xfrm>
          <a:off x="388895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DE03A30-0DE2-4E90-A3CE-6C10CF1B936F}">
      <dsp:nvSpPr>
        <dsp:cNvPr id="0" name=""/>
        <dsp:cNvSpPr/>
      </dsp:nvSpPr>
      <dsp:spPr>
        <a:xfrm>
          <a:off x="52034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25EA86B-5ACE-44E6-A111-F20A3CDAB590}">
      <dsp:nvSpPr>
        <dsp:cNvPr id="0" name=""/>
        <dsp:cNvSpPr/>
      </dsp:nvSpPr>
      <dsp:spPr>
        <a:xfrm>
          <a:off x="55206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latin typeface="Arial" panose="020B0604020202020204" pitchFamily="34" charset="0"/>
              <a:cs typeface="Arial" panose="020B0604020202020204" pitchFamily="34" charset="0"/>
            </a:rPr>
            <a:t>Nov. 2024 - Fév. 2025</a:t>
          </a:r>
        </a:p>
      </dsp:txBody>
      <dsp:txXfrm>
        <a:off x="5520690" y="2336668"/>
        <a:ext cx="2103119" cy="491701"/>
      </dsp:txXfrm>
    </dsp:sp>
    <dsp:sp modelId="{5DF3A950-F876-413A-A414-40CADEC4C468}">
      <dsp:nvSpPr>
        <dsp:cNvPr id="0" name=""/>
        <dsp:cNvSpPr/>
      </dsp:nvSpPr>
      <dsp:spPr>
        <a:xfrm>
          <a:off x="5415534" y="229737"/>
          <a:ext cx="2313431" cy="1119177"/>
        </a:xfrm>
        <a:prstGeom prst="rect">
          <a:avLst/>
        </a:prstGeom>
        <a:solidFill>
          <a:srgbClr val="016DAF">
            <a:alpha val="13000"/>
          </a:srgbClr>
        </a:solidFill>
        <a:ln w="12700" cap="flat" cmpd="sng" algn="ctr">
          <a:solidFill>
            <a:schemeClr val="accent5">
              <a:tint val="40000"/>
              <a:alpha val="90000"/>
              <a:hueOff val="-4493174"/>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fr-CA" sz="1300" kern="1200" noProof="0" dirty="0">
              <a:latin typeface="Arial" panose="020B0604020202020204" pitchFamily="34" charset="0"/>
              <a:cs typeface="Arial" panose="020B0604020202020204" pitchFamily="34" charset="0"/>
            </a:rPr>
            <a:t>RCAANC demande au Cabinet d'approuver les modifications de la politique provisoire. L'APN et SAC font le point</a:t>
          </a:r>
        </a:p>
      </dsp:txBody>
      <dsp:txXfrm>
        <a:off x="5415534" y="229737"/>
        <a:ext cx="2313431" cy="1119177"/>
      </dsp:txXfrm>
    </dsp:sp>
    <dsp:sp modelId="{0CC1FD45-7A2E-4C98-A967-63DD73B2874A}">
      <dsp:nvSpPr>
        <dsp:cNvPr id="0" name=""/>
        <dsp:cNvSpPr/>
      </dsp:nvSpPr>
      <dsp:spPr>
        <a:xfrm>
          <a:off x="6572250" y="1348914"/>
          <a:ext cx="0" cy="739727"/>
        </a:xfrm>
        <a:prstGeom prst="line">
          <a:avLst/>
        </a:prstGeom>
        <a:solidFill>
          <a:schemeClr val="accent5">
            <a:hueOff val="-4505695"/>
            <a:satOff val="-11613"/>
            <a:lumOff val="-7843"/>
            <a:alphaOff val="0"/>
          </a:schemeClr>
        </a:solidFill>
        <a:ln w="6350" cap="flat" cmpd="sng" algn="ctr">
          <a:solidFill>
            <a:schemeClr val="accent5">
              <a:hueOff val="-4505695"/>
              <a:satOff val="-11613"/>
              <a:lumOff val="-7843"/>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4855C4A-D161-4968-BBBD-76C35E23ACA6}">
      <dsp:nvSpPr>
        <dsp:cNvPr id="0" name=""/>
        <dsp:cNvSpPr/>
      </dsp:nvSpPr>
      <dsp:spPr>
        <a:xfrm>
          <a:off x="6835140" y="15229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dirty="0">
              <a:latin typeface="Arial" panose="020B0604020202020204" pitchFamily="34" charset="0"/>
              <a:cs typeface="Arial" panose="020B0604020202020204" pitchFamily="34" charset="0"/>
            </a:rPr>
            <a:t>Mars 2025 </a:t>
          </a:r>
        </a:p>
      </dsp:txBody>
      <dsp:txXfrm>
        <a:off x="6835140" y="1522968"/>
        <a:ext cx="2103119" cy="491701"/>
      </dsp:txXfrm>
    </dsp:sp>
    <dsp:sp modelId="{79A081F3-308E-4FCB-894A-981BFF0F3301}">
      <dsp:nvSpPr>
        <dsp:cNvPr id="0" name=""/>
        <dsp:cNvSpPr/>
      </dsp:nvSpPr>
      <dsp:spPr>
        <a:xfrm>
          <a:off x="6729984" y="3002423"/>
          <a:ext cx="2313431" cy="607011"/>
        </a:xfrm>
        <a:prstGeom prst="rect">
          <a:avLst/>
        </a:prstGeom>
        <a:solidFill>
          <a:srgbClr val="016DAF">
            <a:alpha val="9115"/>
          </a:srgbClr>
        </a:solidFill>
        <a:ln w="12700" cap="flat" cmpd="sng" algn="ctr">
          <a:solidFill>
            <a:schemeClr val="accent5">
              <a:tint val="40000"/>
              <a:alpha val="90000"/>
              <a:hueOff val="-5616468"/>
              <a:satOff val="-19027"/>
              <a:lumOff val="-24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Budget de 2025 : </a:t>
          </a:r>
          <a:r>
            <a:rPr lang="en-US" sz="1300" kern="1200" dirty="0" err="1">
              <a:latin typeface="Arial" panose="020B0604020202020204" pitchFamily="34" charset="0"/>
              <a:cs typeface="Arial" panose="020B0604020202020204" pitchFamily="34" charset="0"/>
            </a:rPr>
            <a:t>investissements</a:t>
          </a:r>
          <a:r>
            <a:rPr lang="en-US" sz="1300" kern="1200" dirty="0">
              <a:latin typeface="Arial" panose="020B0604020202020204" pitchFamily="34" charset="0"/>
              <a:cs typeface="Arial" panose="020B0604020202020204" pitchFamily="34" charset="0"/>
            </a:rPr>
            <a:t> </a:t>
          </a:r>
          <a:r>
            <a:rPr lang="en-US" sz="1300" kern="1200" dirty="0" err="1">
              <a:latin typeface="Arial" panose="020B0604020202020204" pitchFamily="34" charset="0"/>
              <a:cs typeface="Arial" panose="020B0604020202020204" pitchFamily="34" charset="0"/>
            </a:rPr>
            <a:t>importants</a:t>
          </a:r>
          <a:endParaRPr lang="en-US" sz="1300" kern="1200" dirty="0">
            <a:latin typeface="Arial" panose="020B0604020202020204" pitchFamily="34" charset="0"/>
            <a:cs typeface="Arial" panose="020B0604020202020204" pitchFamily="34" charset="0"/>
          </a:endParaRPr>
        </a:p>
      </dsp:txBody>
      <dsp:txXfrm>
        <a:off x="6729984" y="3002423"/>
        <a:ext cx="2313431" cy="607011"/>
      </dsp:txXfrm>
    </dsp:sp>
    <dsp:sp modelId="{BF050DF5-8F12-43B0-9B96-1A8FEFF6C7BA}">
      <dsp:nvSpPr>
        <dsp:cNvPr id="0" name=""/>
        <dsp:cNvSpPr/>
      </dsp:nvSpPr>
      <dsp:spPr>
        <a:xfrm>
          <a:off x="7886700" y="2262695"/>
          <a:ext cx="0" cy="739727"/>
        </a:xfrm>
        <a:prstGeom prst="line">
          <a:avLst/>
        </a:prstGeom>
        <a:solidFill>
          <a:schemeClr val="accent5">
            <a:hueOff val="-5632119"/>
            <a:satOff val="-14516"/>
            <a:lumOff val="-9804"/>
            <a:alphaOff val="0"/>
          </a:schemeClr>
        </a:solidFill>
        <a:ln w="6350" cap="flat" cmpd="sng" algn="ctr">
          <a:solidFill>
            <a:schemeClr val="accent5">
              <a:hueOff val="-5632119"/>
              <a:satOff val="-14516"/>
              <a:lumOff val="-980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552CE56-2C00-4DDE-9D2D-E8D60D185BA9}">
      <dsp:nvSpPr>
        <dsp:cNvPr id="0" name=""/>
        <dsp:cNvSpPr/>
      </dsp:nvSpPr>
      <dsp:spPr>
        <a:xfrm>
          <a:off x="651785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7DBD76F-6DB5-4027-A098-27E585E2096B}">
      <dsp:nvSpPr>
        <dsp:cNvPr id="0" name=""/>
        <dsp:cNvSpPr/>
      </dsp:nvSpPr>
      <dsp:spPr>
        <a:xfrm>
          <a:off x="78323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8B1479E-A663-4272-A157-E0658DD40B0A}">
      <dsp:nvSpPr>
        <dsp:cNvPr id="0" name=""/>
        <dsp:cNvSpPr/>
      </dsp:nvSpPr>
      <dsp:spPr>
        <a:xfrm>
          <a:off x="81495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dirty="0" err="1">
              <a:latin typeface="Arial" panose="020B0604020202020204" pitchFamily="34" charset="0"/>
              <a:cs typeface="Arial" panose="020B0604020202020204" pitchFamily="34" charset="0"/>
            </a:rPr>
            <a:t>Octobre</a:t>
          </a:r>
          <a:r>
            <a:rPr lang="en-US" sz="1700" kern="1200" dirty="0">
              <a:latin typeface="Arial" panose="020B0604020202020204" pitchFamily="34" charset="0"/>
              <a:cs typeface="Arial" panose="020B0604020202020204" pitchFamily="34" charset="0"/>
            </a:rPr>
            <a:t> 2025</a:t>
          </a:r>
        </a:p>
      </dsp:txBody>
      <dsp:txXfrm>
        <a:off x="8149590" y="2336668"/>
        <a:ext cx="2103119" cy="491701"/>
      </dsp:txXfrm>
    </dsp:sp>
    <dsp:sp modelId="{9FFB4B41-30B9-4AB6-97FE-F9399F3BD18E}">
      <dsp:nvSpPr>
        <dsp:cNvPr id="0" name=""/>
        <dsp:cNvSpPr/>
      </dsp:nvSpPr>
      <dsp:spPr>
        <a:xfrm>
          <a:off x="8044434" y="741903"/>
          <a:ext cx="2313431" cy="607011"/>
        </a:xfrm>
        <a:prstGeom prst="rect">
          <a:avLst/>
        </a:prstGeom>
        <a:solidFill>
          <a:srgbClr val="016DAF">
            <a:alpha val="12441"/>
          </a:srgb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Élection</a:t>
          </a:r>
        </a:p>
      </dsp:txBody>
      <dsp:txXfrm>
        <a:off x="8044434" y="741903"/>
        <a:ext cx="2313431" cy="607011"/>
      </dsp:txXfrm>
    </dsp:sp>
    <dsp:sp modelId="{2C0D5F48-E414-43E9-9F0B-19143E234C06}">
      <dsp:nvSpPr>
        <dsp:cNvPr id="0" name=""/>
        <dsp:cNvSpPr/>
      </dsp:nvSpPr>
      <dsp:spPr>
        <a:xfrm>
          <a:off x="9201150" y="1348914"/>
          <a:ext cx="0" cy="739727"/>
        </a:xfrm>
        <a:prstGeom prst="line">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DDF4B71-F101-4A18-960E-68F7DC1ABCA0}">
      <dsp:nvSpPr>
        <dsp:cNvPr id="0" name=""/>
        <dsp:cNvSpPr/>
      </dsp:nvSpPr>
      <dsp:spPr>
        <a:xfrm>
          <a:off x="914675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441" cy="4953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98" y="1"/>
            <a:ext cx="2919441" cy="495337"/>
          </a:xfrm>
          <a:prstGeom prst="rect">
            <a:avLst/>
          </a:prstGeom>
        </p:spPr>
        <p:txBody>
          <a:bodyPr vert="horz" lIns="91440" tIns="45720" rIns="91440" bIns="45720" rtlCol="0"/>
          <a:lstStyle>
            <a:lvl1pPr algn="r">
              <a:defRPr sz="1200"/>
            </a:lvl1pPr>
          </a:lstStyle>
          <a:p>
            <a:fld id="{FD31A545-B768-4D20-9EE1-F9D7C31A8F40}" type="datetimeFigureOut">
              <a:rPr lang="en-US" smtClean="0"/>
              <a:t>7/5/24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187" y="4747827"/>
            <a:ext cx="5387390" cy="3885198"/>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9370976"/>
            <a:ext cx="2919441" cy="4953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98" y="9370976"/>
            <a:ext cx="2919441" cy="495337"/>
          </a:xfrm>
          <a:prstGeom prst="rect">
            <a:avLst/>
          </a:prstGeom>
        </p:spPr>
        <p:txBody>
          <a:bodyPr vert="horz" lIns="91440" tIns="45720" rIns="91440" bIns="45720" rtlCol="0" anchor="b"/>
          <a:lstStyle>
            <a:lvl1pPr algn="r">
              <a:defRPr sz="1200"/>
            </a:lvl1pPr>
          </a:lstStyle>
          <a:p>
            <a:fld id="{BE2BBFF0-C69A-41F3-A00E-F2DBB36B45A6}" type="slidenum">
              <a:rPr lang="en-US" smtClean="0"/>
              <a:t>‹#›</a:t>
            </a:fld>
            <a:endParaRPr lang="en-US"/>
          </a:p>
        </p:txBody>
      </p:sp>
    </p:spTree>
    <p:extLst>
      <p:ext uri="{BB962C8B-B14F-4D97-AF65-F5344CB8AC3E}">
        <p14:creationId xmlns:p14="http://schemas.microsoft.com/office/powerpoint/2010/main" val="167242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2BBFF0-C69A-41F3-A00E-F2DBB36B45A6}" type="slidenum">
              <a:rPr lang="en-US" smtClean="0"/>
              <a:t>1</a:t>
            </a:fld>
            <a:endParaRPr lang="en-US"/>
          </a:p>
        </p:txBody>
      </p:sp>
    </p:spTree>
    <p:extLst>
      <p:ext uri="{BB962C8B-B14F-4D97-AF65-F5344CB8AC3E}">
        <p14:creationId xmlns:p14="http://schemas.microsoft.com/office/powerpoint/2010/main" val="265235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Je voudrais passer du processus actuel de refonte du CIRNA à l'engagement et à l'analyse de l'APN.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Sur le plan technique, l'APN continue de rencontrer l'ISC et la CIRNA dans le cadre d'une table ATR afin de discuter de la refonte, de partager des informations et de faire valoir les positions des Premières Nations.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 ce qui concerne l'engagement, nous menons plusieurs initiatives pour faire avancer nos mandats d'analyse et d'information :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 2022, l'APN a mené une enquête nationale sur l'ATR auprès de toutes les Premières Nations. L'enquête comprenait des sections sur le processus existant, ainsi qu'une série de questions ouvertes sur leurs objectifs en matière d'ATR. </a:t>
            </a:r>
          </a:p>
          <a:p>
            <a:pPr marL="171450" indent="-171450">
              <a:buFont typeface="Arial" panose="020B0604020202020204" pitchFamily="34" charset="0"/>
              <a:buChar char="•"/>
            </a:pPr>
            <a:endParaRPr lang="en-CA" dirty="0"/>
          </a:p>
          <a:p>
            <a:pPr marL="628650" lvl="1" indent="-171450">
              <a:buFont typeface="Arial" panose="020B0604020202020204" pitchFamily="34" charset="0"/>
              <a:buChar char="•"/>
            </a:pPr>
            <a:r>
              <a:rPr lang="en-CA" dirty="0"/>
              <a:t>Nous avons reçu plus de 250 réponses - bien que de nombreux répondants aient demandé un suivi direct ou n'aient pas été en mesure de répondre à l'ensemble de l'enquête. </a:t>
            </a:r>
          </a:p>
          <a:p>
            <a:pPr marL="628650" lvl="1" indent="-171450">
              <a:buFont typeface="Arial" panose="020B0604020202020204" pitchFamily="34" charset="0"/>
              <a:buChar char="•"/>
            </a:pPr>
            <a:r>
              <a:rPr lang="en-CA" dirty="0"/>
              <a:t>Nous prévoyons de publier prochainement un rapport final résumant nos conclusions. </a:t>
            </a: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10</a:t>
            </a:fld>
            <a:endParaRPr lang="en-US"/>
          </a:p>
        </p:txBody>
      </p:sp>
    </p:spTree>
    <p:extLst>
      <p:ext uri="{BB962C8B-B14F-4D97-AF65-F5344CB8AC3E}">
        <p14:creationId xmlns:p14="http://schemas.microsoft.com/office/powerpoint/2010/main" val="53808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E2BBFF0-C69A-41F3-A00E-F2DBB36B45A6}" type="slidenum">
              <a:rPr lang="en-US" smtClean="0"/>
              <a:t>11</a:t>
            </a:fld>
            <a:endParaRPr lang="en-US"/>
          </a:p>
        </p:txBody>
      </p:sp>
    </p:spTree>
    <p:extLst>
      <p:ext uri="{BB962C8B-B14F-4D97-AF65-F5344CB8AC3E}">
        <p14:creationId xmlns:p14="http://schemas.microsoft.com/office/powerpoint/2010/main" val="228099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Je voudrais passer du processus actuel de refonte du CIRNA à l'engagement et à l'analyse de l'APN.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Sur le plan technique, l'APN continue de rencontrer l'ISC et la CIRNA dans le cadre d'une table ATR afin de discuter de la refonte, de partager des informations et de faire valoir les positions des Premières Nations.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 ce qui concerne l'engagement, nous menons plusieurs initiatives pour faire avancer nos mandats d'analyse et d'information :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 2022, l'APN a mené une enquête nationale sur l'ATR auprès de toutes les Premières Nations. L'enquête comprenait des sections sur le processus existant, ainsi qu'une série de questions ouvertes sur leurs objectifs en matière d'ATR. </a:t>
            </a:r>
          </a:p>
          <a:p>
            <a:pPr marL="171450" indent="-171450">
              <a:buFont typeface="Arial" panose="020B0604020202020204" pitchFamily="34" charset="0"/>
              <a:buChar char="•"/>
            </a:pPr>
            <a:endParaRPr lang="en-CA" dirty="0"/>
          </a:p>
          <a:p>
            <a:pPr marL="628650" lvl="1" indent="-171450">
              <a:buFont typeface="Arial" panose="020B0604020202020204" pitchFamily="34" charset="0"/>
              <a:buChar char="•"/>
            </a:pPr>
            <a:r>
              <a:rPr lang="en-CA" dirty="0"/>
              <a:t>Nous avons reçu plus de 250 réponses - bien que de nombreux répondants aient demandé un suivi direct ou n'aient pas été en mesure de répondre à l'ensemble de l'enquête. </a:t>
            </a:r>
          </a:p>
          <a:p>
            <a:pPr marL="628650" lvl="1" indent="-171450">
              <a:buFont typeface="Arial" panose="020B0604020202020204" pitchFamily="34" charset="0"/>
              <a:buChar char="•"/>
            </a:pPr>
            <a:r>
              <a:rPr lang="en-CA" dirty="0"/>
              <a:t>Nous prévoyons de publier prochainement un rapport final résumant nos conclusions. </a:t>
            </a: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12</a:t>
            </a:fld>
            <a:endParaRPr lang="en-US"/>
          </a:p>
        </p:txBody>
      </p:sp>
    </p:spTree>
    <p:extLst>
      <p:ext uri="{BB962C8B-B14F-4D97-AF65-F5344CB8AC3E}">
        <p14:creationId xmlns:p14="http://schemas.microsoft.com/office/powerpoint/2010/main" val="167640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Je voudrais passer du processus actuel de refonte du CIRNA à l'engagement et à l'analyse de l'APN.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Sur le plan technique, l'APN continue de rencontrer l'ISC et la CIRNA dans le cadre d'une table ATR afin de discuter de la refonte, de partager des informations et de faire valoir les positions des Premières Nations.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 ce qui concerne l'engagement, nous menons plusieurs initiatives pour faire avancer nos mandats d'analyse et d'information :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 2022, l'APN a mené une enquête nationale sur l'ATR auprès de toutes les Premières Nations. L'enquête comprenait des sections sur le processus existant, ainsi qu'une série de questions ouvertes sur leurs objectifs en matière d'ATR. </a:t>
            </a:r>
          </a:p>
          <a:p>
            <a:pPr marL="171450" indent="-171450">
              <a:buFont typeface="Arial" panose="020B0604020202020204" pitchFamily="34" charset="0"/>
              <a:buChar char="•"/>
            </a:pPr>
            <a:endParaRPr lang="en-CA" dirty="0"/>
          </a:p>
          <a:p>
            <a:pPr marL="628650" lvl="1" indent="-171450">
              <a:buFont typeface="Arial" panose="020B0604020202020204" pitchFamily="34" charset="0"/>
              <a:buChar char="•"/>
            </a:pPr>
            <a:r>
              <a:rPr lang="en-CA" dirty="0"/>
              <a:t>Nous avons reçu plus de 250 réponses - bien que de nombreux répondants aient demandé un suivi direct ou n'aient pas été en mesure de répondre à l'ensemble de l'enquête. </a:t>
            </a:r>
          </a:p>
          <a:p>
            <a:pPr marL="628650" lvl="1" indent="-171450">
              <a:buFont typeface="Arial" panose="020B0604020202020204" pitchFamily="34" charset="0"/>
              <a:buChar char="•"/>
            </a:pPr>
            <a:r>
              <a:rPr lang="en-CA" dirty="0"/>
              <a:t>Nous prévoyons de publier prochainement un rapport final résumant nos conclusions. </a:t>
            </a: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13</a:t>
            </a:fld>
            <a:endParaRPr lang="en-US"/>
          </a:p>
        </p:txBody>
      </p:sp>
    </p:spTree>
    <p:extLst>
      <p:ext uri="{BB962C8B-B14F-4D97-AF65-F5344CB8AC3E}">
        <p14:creationId xmlns:p14="http://schemas.microsoft.com/office/powerpoint/2010/main" val="2442636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14</a:t>
            </a:fld>
            <a:endParaRPr lang="en-US"/>
          </a:p>
        </p:txBody>
      </p:sp>
    </p:spTree>
    <p:extLst>
      <p:ext uri="{BB962C8B-B14F-4D97-AF65-F5344CB8AC3E}">
        <p14:creationId xmlns:p14="http://schemas.microsoft.com/office/powerpoint/2010/main" val="205802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15</a:t>
            </a:fld>
            <a:endParaRPr lang="en-US"/>
          </a:p>
        </p:txBody>
      </p:sp>
    </p:spTree>
    <p:extLst>
      <p:ext uri="{BB962C8B-B14F-4D97-AF65-F5344CB8AC3E}">
        <p14:creationId xmlns:p14="http://schemas.microsoft.com/office/powerpoint/2010/main" val="152837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16</a:t>
            </a:fld>
            <a:endParaRPr lang="en-US"/>
          </a:p>
        </p:txBody>
      </p:sp>
    </p:spTree>
    <p:extLst>
      <p:ext uri="{BB962C8B-B14F-4D97-AF65-F5344CB8AC3E}">
        <p14:creationId xmlns:p14="http://schemas.microsoft.com/office/powerpoint/2010/main" val="40369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17</a:t>
            </a:fld>
            <a:endParaRPr lang="en-US"/>
          </a:p>
        </p:txBody>
      </p:sp>
    </p:spTree>
    <p:extLst>
      <p:ext uri="{BB962C8B-B14F-4D97-AF65-F5344CB8AC3E}">
        <p14:creationId xmlns:p14="http://schemas.microsoft.com/office/powerpoint/2010/main" val="83282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18</a:t>
            </a:fld>
            <a:endParaRPr lang="en-US"/>
          </a:p>
        </p:txBody>
      </p:sp>
    </p:spTree>
    <p:extLst>
      <p:ext uri="{BB962C8B-B14F-4D97-AF65-F5344CB8AC3E}">
        <p14:creationId xmlns:p14="http://schemas.microsoft.com/office/powerpoint/2010/main" val="255296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19</a:t>
            </a:fld>
            <a:endParaRPr lang="en-US"/>
          </a:p>
        </p:txBody>
      </p:sp>
    </p:spTree>
    <p:extLst>
      <p:ext uri="{BB962C8B-B14F-4D97-AF65-F5344CB8AC3E}">
        <p14:creationId xmlns:p14="http://schemas.microsoft.com/office/powerpoint/2010/main" val="172056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2</a:t>
            </a:fld>
            <a:endParaRPr lang="en-US"/>
          </a:p>
        </p:txBody>
      </p:sp>
    </p:spTree>
    <p:extLst>
      <p:ext uri="{BB962C8B-B14F-4D97-AF65-F5344CB8AC3E}">
        <p14:creationId xmlns:p14="http://schemas.microsoft.com/office/powerpoint/2010/main" val="2526280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20</a:t>
            </a:fld>
            <a:endParaRPr lang="en-US"/>
          </a:p>
        </p:txBody>
      </p:sp>
    </p:spTree>
    <p:extLst>
      <p:ext uri="{BB962C8B-B14F-4D97-AF65-F5344CB8AC3E}">
        <p14:creationId xmlns:p14="http://schemas.microsoft.com/office/powerpoint/2010/main" val="902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E2BBFF0-C69A-41F3-A00E-F2DBB36B45A6}" type="slidenum">
              <a:rPr lang="en-US" smtClean="0"/>
              <a:t>21</a:t>
            </a:fld>
            <a:endParaRPr lang="en-US"/>
          </a:p>
        </p:txBody>
      </p:sp>
    </p:spTree>
    <p:extLst>
      <p:ext uri="{BB962C8B-B14F-4D97-AF65-F5344CB8AC3E}">
        <p14:creationId xmlns:p14="http://schemas.microsoft.com/office/powerpoint/2010/main" val="100742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3</a:t>
            </a:fld>
            <a:endParaRPr lang="en-US"/>
          </a:p>
        </p:txBody>
      </p:sp>
    </p:spTree>
    <p:extLst>
      <p:ext uri="{BB962C8B-B14F-4D97-AF65-F5344CB8AC3E}">
        <p14:creationId xmlns:p14="http://schemas.microsoft.com/office/powerpoint/2010/main" val="8276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4</a:t>
            </a:fld>
            <a:endParaRPr lang="en-US"/>
          </a:p>
        </p:txBody>
      </p:sp>
    </p:spTree>
    <p:extLst>
      <p:ext uri="{BB962C8B-B14F-4D97-AF65-F5344CB8AC3E}">
        <p14:creationId xmlns:p14="http://schemas.microsoft.com/office/powerpoint/2010/main" val="30744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Passer aux engagements et mandats fédéraux en matière d'ATR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Depuis 2018, plusieurs engagements publics ont été pris pour réformer l'ATR, notamment dans la lettre de mandat du Premier ministre pour 2019 et 2021.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Le budget fédéral 2021 est un </a:t>
            </a:r>
            <a:r>
              <a:rPr lang="en-CA" b="1" dirty="0"/>
              <a:t>jalon essentiel </a:t>
            </a:r>
            <a:r>
              <a:rPr lang="en-CA" dirty="0"/>
              <a:t>dans l'effort de réforme actuel, car il prévoit des ressources réelles pour la réforme.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Le budget 2021 prévoyait 33 millions de dollars pour l'ISC afin de soutenir le processus et de résorber l'arriéré massif de demandes d'ATR, et 10 millions de dollars pour la CIRNA afin de soutenir la réforme de la politique. </a:t>
            </a:r>
          </a:p>
          <a:p>
            <a:endParaRPr lang="en-CA" dirty="0"/>
          </a:p>
        </p:txBody>
      </p:sp>
      <p:sp>
        <p:nvSpPr>
          <p:cNvPr id="4" name="Slide Number Placeholder 3"/>
          <p:cNvSpPr>
            <a:spLocks noGrp="1"/>
          </p:cNvSpPr>
          <p:nvPr>
            <p:ph type="sldNum" sz="quarter" idx="5"/>
          </p:nvPr>
        </p:nvSpPr>
        <p:spPr/>
        <p:txBody>
          <a:bodyPr/>
          <a:lstStyle/>
          <a:p>
            <a:fld id="{BE2BBFF0-C69A-41F3-A00E-F2DBB36B45A6}" type="slidenum">
              <a:rPr lang="en-US" smtClean="0"/>
              <a:t>5</a:t>
            </a:fld>
            <a:endParaRPr lang="en-US"/>
          </a:p>
        </p:txBody>
      </p:sp>
    </p:spTree>
    <p:extLst>
      <p:ext uri="{BB962C8B-B14F-4D97-AF65-F5344CB8AC3E}">
        <p14:creationId xmlns:p14="http://schemas.microsoft.com/office/powerpoint/2010/main" val="60696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Passer aux mandats de l'APN :</a:t>
            </a:r>
          </a:p>
          <a:p>
            <a:endParaRPr lang="en-CA" dirty="0"/>
          </a:p>
          <a:p>
            <a:pPr marL="171450" indent="-171450">
              <a:buFont typeface="Arial" panose="020B0604020202020204" pitchFamily="34" charset="0"/>
              <a:buChar char="•"/>
            </a:pPr>
            <a:r>
              <a:rPr lang="en-CA" dirty="0"/>
              <a:t>Notre mandat le plus récent est celui de la résolution 37/2023 de l'APN sur la </a:t>
            </a:r>
            <a:r>
              <a:rPr lang="en-CA" i="1" dirty="0"/>
              <a:t>restitution des terres des Premières nations par le biais de la réforme de l'ATR</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Je voudrais souligner deux clauses de cette résolution : </a:t>
            </a:r>
          </a:p>
          <a:p>
            <a:pPr marL="171450" indent="-171450">
              <a:buFont typeface="Arial" panose="020B0604020202020204" pitchFamily="34" charset="0"/>
              <a:buChar char="•"/>
            </a:pPr>
            <a:endParaRPr lang="en-CA" dirty="0"/>
          </a:p>
          <a:p>
            <a:pPr marL="228600" indent="-228600">
              <a:buFont typeface="+mj-lt"/>
              <a:buAutoNum type="arabicPeriod"/>
            </a:pPr>
            <a:r>
              <a:rPr lang="en-CA" dirty="0"/>
              <a:t>Les Premières Nations en Assemblée demandent au gouvernement du Canada d'élaborer, en collaboration avec les Premières Nations, un processus clair, efficace et transparent pour restaurer, réacquérir et/ou remédier à la dépossession historique des terres de réserve.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Ce mandat souligne la nécessité de veiller à ce que toute nouvelle politique ou procédure relative à la RTA réponde aux objectifs des Premières nations, dans le respect du droit international et national.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La résolution demande également à l'APN de s'engager avec les Premières Nations dans l'examen et la refonte du processus d'ATR - notre objectif est d'identifier les nombreuses priorités des Premières Nations en matière d'ATR et de proposer éventuellement des solutions politiques ou législatives.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E2BBFF0-C69A-41F3-A00E-F2DBB36B45A6}" type="slidenum">
              <a:rPr lang="en-US" smtClean="0"/>
              <a:t>6</a:t>
            </a:fld>
            <a:endParaRPr lang="en-US"/>
          </a:p>
        </p:txBody>
      </p:sp>
    </p:spTree>
    <p:extLst>
      <p:ext uri="{BB962C8B-B14F-4D97-AF65-F5344CB8AC3E}">
        <p14:creationId xmlns:p14="http://schemas.microsoft.com/office/powerpoint/2010/main" val="329631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Passer aux mandats de l'APN :</a:t>
            </a:r>
          </a:p>
          <a:p>
            <a:endParaRPr lang="en-CA" dirty="0"/>
          </a:p>
          <a:p>
            <a:pPr marL="171450" indent="-171450">
              <a:buFont typeface="Arial" panose="020B0604020202020204" pitchFamily="34" charset="0"/>
              <a:buChar char="•"/>
            </a:pPr>
            <a:r>
              <a:rPr lang="en-CA" dirty="0"/>
              <a:t>Notre mandat le plus récent est celui de la résolution 37/2023 de l'APN sur la </a:t>
            </a:r>
            <a:r>
              <a:rPr lang="en-CA" i="1" dirty="0"/>
              <a:t>restitution des terres des Premières nations par le biais de la réforme de l'ATR</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Je voudrais souligner deux clauses de cette résolution : </a:t>
            </a:r>
          </a:p>
          <a:p>
            <a:pPr marL="171450" indent="-171450">
              <a:buFont typeface="Arial" panose="020B0604020202020204" pitchFamily="34" charset="0"/>
              <a:buChar char="•"/>
            </a:pPr>
            <a:endParaRPr lang="en-CA" dirty="0"/>
          </a:p>
          <a:p>
            <a:pPr marL="228600" indent="-228600">
              <a:buFont typeface="+mj-lt"/>
              <a:buAutoNum type="arabicPeriod"/>
            </a:pPr>
            <a:r>
              <a:rPr lang="en-CA" dirty="0"/>
              <a:t>Les Premières Nations en Assemblée demandent au gouvernement du Canada d'élaborer, en collaboration avec les Premières Nations, un processus clair, efficace et transparent pour restaurer, réacquérir et/ou remédier à la dépossession historique des terres de réserve.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Ce mandat souligne la nécessité de veiller à ce que toute nouvelle politique ou procédure relative à la RTA réponde aux objectifs des Premières nations, dans le respect du droit international et national.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La résolution demande également à l'APN de s'engager avec les Premières Nations dans l'examen et la refonte du processus d'ATR - notre objectif est d'identifier les nombreuses priorités des Premières Nations en matière d'ATR et de proposer éventuellement des solutions politiques ou législatives.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E2BBFF0-C69A-41F3-A00E-F2DBB36B45A6}" type="slidenum">
              <a:rPr lang="en-US" smtClean="0"/>
              <a:t>7</a:t>
            </a:fld>
            <a:endParaRPr lang="en-US"/>
          </a:p>
        </p:txBody>
      </p:sp>
    </p:spTree>
    <p:extLst>
      <p:ext uri="{BB962C8B-B14F-4D97-AF65-F5344CB8AC3E}">
        <p14:creationId xmlns:p14="http://schemas.microsoft.com/office/powerpoint/2010/main" val="416756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E2BBFF0-C69A-41F3-A00E-F2DBB36B45A6}" type="slidenum">
              <a:rPr lang="en-US" smtClean="0"/>
              <a:t>8</a:t>
            </a:fld>
            <a:endParaRPr lang="en-US"/>
          </a:p>
        </p:txBody>
      </p:sp>
    </p:spTree>
    <p:extLst>
      <p:ext uri="{BB962C8B-B14F-4D97-AF65-F5344CB8AC3E}">
        <p14:creationId xmlns:p14="http://schemas.microsoft.com/office/powerpoint/2010/main" val="2106337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Je voudrais passer du processus actuel de refonte du CIRNA à l'engagement et à l'analyse de l'APN.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Sur le plan technique, l'APN continue de rencontrer l'ISC et la CIRNA dans le cadre d'une table ATR afin de discuter de la refonte, de partager des informations et de faire valoir les positions des Premières Nations.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 ce qui concerne l'engagement, nous menons plusieurs initiatives pour faire avancer nos mandats d'analyse et d'information :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 2022, l'APN a mené une enquête nationale sur l'ATR auprès de toutes les Premières Nations. L'enquête comprenait des sections sur le processus existant, ainsi qu'une série de questions ouvertes sur leurs objectifs en matière d'ATR. </a:t>
            </a:r>
          </a:p>
          <a:p>
            <a:pPr marL="171450" indent="-171450">
              <a:buFont typeface="Arial" panose="020B0604020202020204" pitchFamily="34" charset="0"/>
              <a:buChar char="•"/>
            </a:pPr>
            <a:endParaRPr lang="en-CA" dirty="0"/>
          </a:p>
          <a:p>
            <a:pPr marL="628650" lvl="1" indent="-171450">
              <a:buFont typeface="Arial" panose="020B0604020202020204" pitchFamily="34" charset="0"/>
              <a:buChar char="•"/>
            </a:pPr>
            <a:r>
              <a:rPr lang="en-CA" dirty="0"/>
              <a:t>Nous avons reçu plus de 250 réponses - bien que de nombreux répondants aient demandé un suivi direct ou n'aient pas été en mesure de répondre à l'ensemble de l'enquête. </a:t>
            </a:r>
          </a:p>
          <a:p>
            <a:pPr marL="628650" lvl="1" indent="-171450">
              <a:buFont typeface="Arial" panose="020B0604020202020204" pitchFamily="34" charset="0"/>
              <a:buChar char="•"/>
            </a:pPr>
            <a:r>
              <a:rPr lang="en-CA" dirty="0"/>
              <a:t>Nous prévoyons de publier prochainement un rapport final résumant nos conclusions. </a:t>
            </a: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t>9</a:t>
            </a:fld>
            <a:endParaRPr lang="en-US"/>
          </a:p>
        </p:txBody>
      </p:sp>
    </p:spTree>
    <p:extLst>
      <p:ext uri="{BB962C8B-B14F-4D97-AF65-F5344CB8AC3E}">
        <p14:creationId xmlns:p14="http://schemas.microsoft.com/office/powerpoint/2010/main" val="205802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98A5-2886-2440-9C53-8FB9D29AE371}"/>
              </a:ext>
            </a:extLst>
          </p:cNvPr>
          <p:cNvSpPr>
            <a:spLocks noGrp="1"/>
          </p:cNvSpPr>
          <p:nvPr>
            <p:ph type="ctrTitle"/>
          </p:nvPr>
        </p:nvSpPr>
        <p:spPr>
          <a:xfrm>
            <a:off x="1524000" y="176491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A09B2-9CD8-9249-8A23-510F96BB396B}"/>
              </a:ext>
            </a:extLst>
          </p:cNvPr>
          <p:cNvSpPr>
            <a:spLocks noGrp="1"/>
          </p:cNvSpPr>
          <p:nvPr>
            <p:ph type="subTitle" idx="1"/>
          </p:nvPr>
        </p:nvSpPr>
        <p:spPr>
          <a:xfrm>
            <a:off x="1524000" y="42445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7D241BBA-58B3-EB49-BEC0-0DEA5BCD6F5A}"/>
              </a:ext>
            </a:extLst>
          </p:cNvPr>
          <p:cNvSpPr>
            <a:spLocks noGrp="1"/>
          </p:cNvSpPr>
          <p:nvPr>
            <p:ph type="sldNum" sz="quarter" idx="12"/>
          </p:nvPr>
        </p:nvSpPr>
        <p:spPr>
          <a:xfrm>
            <a:off x="8610600" y="6356350"/>
            <a:ext cx="2743200" cy="316299"/>
          </a:xfrm>
        </p:spPr>
        <p:txBody>
          <a:bodyPr/>
          <a:lstStyle/>
          <a:p>
            <a:fld id="{8BB57D23-4374-FC43-8A8F-8D82E02D34FD}" type="slidenum">
              <a:rPr lang="en-US" smtClean="0"/>
              <a:pPr/>
              <a:t>‹#›</a:t>
            </a:fld>
            <a:endParaRPr lang="en-US"/>
          </a:p>
        </p:txBody>
      </p:sp>
    </p:spTree>
    <p:extLst>
      <p:ext uri="{BB962C8B-B14F-4D97-AF65-F5344CB8AC3E}">
        <p14:creationId xmlns:p14="http://schemas.microsoft.com/office/powerpoint/2010/main" val="3917203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67D43-D489-1A4F-BE8A-36BCE698D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Slide Number Placeholder 5">
            <a:extLst>
              <a:ext uri="{FF2B5EF4-FFF2-40B4-BE49-F238E27FC236}">
                <a16:creationId xmlns:a16="http://schemas.microsoft.com/office/drawing/2014/main" id="{CAE69892-4861-DF41-AAFA-3000ECCCC028}"/>
              </a:ext>
            </a:extLst>
          </p:cNvPr>
          <p:cNvSpPr>
            <a:spLocks noGrp="1"/>
          </p:cNvSpPr>
          <p:nvPr>
            <p:ph type="sldNum" sz="quarter" idx="4"/>
          </p:nvPr>
        </p:nvSpPr>
        <p:spPr>
          <a:xfrm>
            <a:off x="8610600" y="6356351"/>
            <a:ext cx="2743200" cy="341012"/>
          </a:xfrm>
          <a:prstGeom prst="rect">
            <a:avLst/>
          </a:prstGeom>
        </p:spPr>
        <p:txBody>
          <a:bodyPr vert="horz" lIns="91440" tIns="45720" rIns="91440" bIns="45720" rtlCol="0" anchor="ctr"/>
          <a:lstStyle>
            <a:lvl1pPr algn="r">
              <a:defRPr sz="1200">
                <a:solidFill>
                  <a:schemeClr val="tx1">
                    <a:tint val="75000"/>
                  </a:schemeClr>
                </a:solidFill>
              </a:defRPr>
            </a:lvl1pPr>
          </a:lstStyle>
          <a:p>
            <a:fld id="{8BB57D23-4374-FC43-8A8F-8D82E02D34FD}" type="slidenum">
              <a:rPr lang="en-US" smtClean="0"/>
              <a:t>‹#›</a:t>
            </a:fld>
            <a:endParaRPr lang="en-US"/>
          </a:p>
        </p:txBody>
      </p:sp>
    </p:spTree>
    <p:extLst>
      <p:ext uri="{BB962C8B-B14F-4D97-AF65-F5344CB8AC3E}">
        <p14:creationId xmlns:p14="http://schemas.microsoft.com/office/powerpoint/2010/main" val="209783350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BE8B-4D6B-C641-9601-186F1D58F17C}"/>
              </a:ext>
            </a:extLst>
          </p:cNvPr>
          <p:cNvSpPr>
            <a:spLocks noGrp="1"/>
          </p:cNvSpPr>
          <p:nvPr>
            <p:ph type="ctrTitle"/>
          </p:nvPr>
        </p:nvSpPr>
        <p:spPr>
          <a:xfrm>
            <a:off x="1532345" y="1180139"/>
            <a:ext cx="9721410" cy="3590656"/>
          </a:xfrm>
        </p:spPr>
        <p:txBody>
          <a:bodyPr/>
          <a:lstStyle/>
          <a:p>
            <a:pPr>
              <a:lnSpc>
                <a:spcPct val="100000"/>
              </a:lnSpc>
            </a:pP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r>
              <a:rPr lang="en-CA" sz="4000" b="1" dirty="0" err="1">
                <a:solidFill>
                  <a:schemeClr val="bg1"/>
                </a:solidFill>
                <a:latin typeface="Arial" panose="020B0604020202020204" pitchFamily="34" charset="0"/>
                <a:cs typeface="Arial" panose="020B0604020202020204" pitchFamily="34" charset="0"/>
              </a:rPr>
              <a:t>Refonte</a:t>
            </a:r>
            <a:r>
              <a:rPr lang="en-CA" sz="4000" b="1" dirty="0">
                <a:solidFill>
                  <a:schemeClr val="bg1"/>
                </a:solidFill>
                <a:latin typeface="Arial" panose="020B0604020202020204" pitchFamily="34" charset="0"/>
                <a:cs typeface="Arial" panose="020B0604020202020204" pitchFamily="34" charset="0"/>
              </a:rPr>
              <a:t> </a:t>
            </a:r>
            <a:br>
              <a:rPr lang="en-CA" sz="4000" b="1" dirty="0">
                <a:solidFill>
                  <a:schemeClr val="bg1"/>
                </a:solidFill>
                <a:latin typeface="Arial" panose="020B0604020202020204" pitchFamily="34" charset="0"/>
                <a:cs typeface="Arial" panose="020B0604020202020204" pitchFamily="34" charset="0"/>
              </a:rPr>
            </a:br>
            <a:r>
              <a:rPr lang="en-CA" sz="4000" b="1" dirty="0">
                <a:solidFill>
                  <a:schemeClr val="bg1"/>
                </a:solidFill>
                <a:latin typeface="Arial" panose="020B0604020202020204" pitchFamily="34" charset="0"/>
                <a:cs typeface="Arial" panose="020B0604020202020204" pitchFamily="34" charset="0"/>
              </a:rPr>
              <a:t>des </a:t>
            </a:r>
            <a:r>
              <a:rPr lang="en-CA" sz="4000" b="1" dirty="0" err="1">
                <a:solidFill>
                  <a:schemeClr val="bg1"/>
                </a:solidFill>
                <a:latin typeface="Arial" panose="020B0604020202020204" pitchFamily="34" charset="0"/>
                <a:cs typeface="Arial" panose="020B0604020202020204" pitchFamily="34" charset="0"/>
              </a:rPr>
              <a:t>ajouts</a:t>
            </a:r>
            <a:r>
              <a:rPr lang="en-CA" sz="4000" b="1" dirty="0">
                <a:solidFill>
                  <a:schemeClr val="bg1"/>
                </a:solidFill>
                <a:latin typeface="Arial" panose="020B0604020202020204" pitchFamily="34" charset="0"/>
                <a:cs typeface="Arial" panose="020B0604020202020204" pitchFamily="34" charset="0"/>
              </a:rPr>
              <a:t> aux </a:t>
            </a:r>
            <a:r>
              <a:rPr lang="en-CA" sz="4000" b="1" dirty="0" err="1">
                <a:solidFill>
                  <a:schemeClr val="bg1"/>
                </a:solidFill>
                <a:latin typeface="Arial" panose="020B0604020202020204" pitchFamily="34" charset="0"/>
                <a:cs typeface="Arial" panose="020B0604020202020204" pitchFamily="34" charset="0"/>
              </a:rPr>
              <a:t>réserves</a:t>
            </a:r>
            <a:r>
              <a:rPr lang="en-CA" sz="4000" b="1" dirty="0">
                <a:solidFill>
                  <a:schemeClr val="bg1"/>
                </a:solidFill>
                <a:latin typeface="Arial" panose="020B0604020202020204" pitchFamily="34" charset="0"/>
                <a:cs typeface="Arial" panose="020B0604020202020204" pitchFamily="34" charset="0"/>
              </a:rPr>
              <a:t> (AR)</a:t>
            </a:r>
            <a:br>
              <a:rPr lang="en-CA" b="1" dirty="0">
                <a:solidFill>
                  <a:schemeClr val="bg1"/>
                </a:solidFill>
                <a:latin typeface="Arial" panose="020B0604020202020204" pitchFamily="34" charset="0"/>
                <a:cs typeface="Arial" panose="020B0604020202020204" pitchFamily="34" charset="0"/>
              </a:rPr>
            </a:br>
            <a:r>
              <a:rPr lang="fr-CA" sz="2800" b="1" dirty="0">
                <a:solidFill>
                  <a:schemeClr val="bg1"/>
                </a:solidFill>
                <a:latin typeface="Arial" panose="020B0604020202020204" pitchFamily="34" charset="0"/>
                <a:cs typeface="Arial" panose="020B0604020202020204" pitchFamily="34" charset="0"/>
              </a:rPr>
              <a:t>Faire progresser les priorités des Premières Nations</a:t>
            </a:r>
            <a:br>
              <a:rPr lang="en-CA" dirty="0">
                <a:solidFill>
                  <a:schemeClr val="bg1"/>
                </a:solidFill>
              </a:rPr>
            </a:br>
            <a:endParaRPr lang="en-US" dirty="0">
              <a:solidFill>
                <a:schemeClr val="bg1"/>
              </a:solidFill>
            </a:endParaRPr>
          </a:p>
        </p:txBody>
      </p:sp>
      <p:sp>
        <p:nvSpPr>
          <p:cNvPr id="4" name="TextBox 3">
            <a:extLst>
              <a:ext uri="{FF2B5EF4-FFF2-40B4-BE49-F238E27FC236}">
                <a16:creationId xmlns:a16="http://schemas.microsoft.com/office/drawing/2014/main" id="{33C1C396-FFD3-E884-9298-35E4BCE24830}"/>
              </a:ext>
            </a:extLst>
          </p:cNvPr>
          <p:cNvSpPr txBox="1"/>
          <p:nvPr/>
        </p:nvSpPr>
        <p:spPr>
          <a:xfrm>
            <a:off x="2697842" y="4312298"/>
            <a:ext cx="7156580" cy="769441"/>
          </a:xfrm>
          <a:prstGeom prst="rect">
            <a:avLst/>
          </a:prstGeom>
          <a:noFill/>
        </p:spPr>
        <p:txBody>
          <a:bodyPr wrap="square" rtlCol="0">
            <a:spAutoFit/>
          </a:bodyPr>
          <a:lstStyle/>
          <a:p>
            <a:pPr algn="ctr"/>
            <a:r>
              <a:rPr lang="en-US" sz="2200" dirty="0">
                <a:solidFill>
                  <a:schemeClr val="bg1"/>
                </a:solidFill>
                <a:latin typeface="Arial" panose="020B0604020202020204" pitchFamily="34" charset="0"/>
                <a:cs typeface="Arial" panose="020B0604020202020204" pitchFamily="34" charset="0"/>
              </a:rPr>
              <a:t>Assemblée générale annuelle de l'APN</a:t>
            </a:r>
          </a:p>
          <a:p>
            <a:pPr algn="ctr"/>
            <a:r>
              <a:rPr lang="en-US" sz="2200" dirty="0">
                <a:solidFill>
                  <a:schemeClr val="bg1"/>
                </a:solidFill>
                <a:latin typeface="Arial" panose="020B0604020202020204" pitchFamily="34" charset="0"/>
                <a:cs typeface="Arial" panose="020B0604020202020204" pitchFamily="34" charset="0"/>
              </a:rPr>
              <a:t>8 juillet 2024</a:t>
            </a:r>
            <a:endParaRPr lang="en-CA"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516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extBox 2">
            <a:extLst>
              <a:ext uri="{FF2B5EF4-FFF2-40B4-BE49-F238E27FC236}">
                <a16:creationId xmlns:a16="http://schemas.microsoft.com/office/drawing/2014/main" id="{8BBF67AE-B5AC-ABC6-54A2-22DC4308269C}"/>
              </a:ext>
            </a:extLst>
          </p:cNvPr>
          <p:cNvGraphicFramePr/>
          <p:nvPr>
            <p:extLst>
              <p:ext uri="{D42A27DB-BD31-4B8C-83A1-F6EECF244321}">
                <p14:modId xmlns:p14="http://schemas.microsoft.com/office/powerpoint/2010/main" val="2649949170"/>
              </p:ext>
            </p:extLst>
          </p:nvPr>
        </p:nvGraphicFramePr>
        <p:xfrm>
          <a:off x="838200" y="212922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656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45CF10-516C-76E1-8081-09DBD86520F6}"/>
              </a:ext>
            </a:extLst>
          </p:cNvPr>
          <p:cNvSpPr>
            <a:spLocks noGrp="1"/>
          </p:cNvSpPr>
          <p:nvPr>
            <p:ph type="subTitle" idx="1"/>
          </p:nvPr>
        </p:nvSpPr>
        <p:spPr>
          <a:xfrm>
            <a:off x="1356226" y="2873828"/>
            <a:ext cx="9144000" cy="1585473"/>
          </a:xfrm>
        </p:spPr>
        <p:txBody>
          <a:bodyPr anchor="b">
            <a:normAutofit/>
          </a:bodyPr>
          <a:lstStyle/>
          <a:p>
            <a:r>
              <a:rPr lang="en-CA" sz="4000" b="1" dirty="0">
                <a:solidFill>
                  <a:srgbClr val="016DAF"/>
                </a:solidFill>
                <a:latin typeface="Arial" panose="020B0604020202020204" pitchFamily="34" charset="0"/>
                <a:cs typeface="Arial" panose="020B0604020202020204" pitchFamily="34" charset="0"/>
              </a:rPr>
              <a:t>Considérations relatives </a:t>
            </a:r>
          </a:p>
          <a:p>
            <a:r>
              <a:rPr lang="en-CA" sz="4000" b="1" dirty="0">
                <a:solidFill>
                  <a:srgbClr val="016DAF"/>
                </a:solidFill>
                <a:latin typeface="Arial" panose="020B0604020202020204" pitchFamily="34" charset="0"/>
                <a:cs typeface="Arial" panose="020B0604020202020204" pitchFamily="34" charset="0"/>
              </a:rPr>
              <a:t>à la </a:t>
            </a:r>
            <a:r>
              <a:rPr lang="en-CA" sz="4000" b="1" dirty="0" err="1">
                <a:solidFill>
                  <a:srgbClr val="016DAF"/>
                </a:solidFill>
                <a:latin typeface="Arial" panose="020B0604020202020204" pitchFamily="34" charset="0"/>
                <a:cs typeface="Arial" panose="020B0604020202020204" pitchFamily="34" charset="0"/>
              </a:rPr>
              <a:t>refonte</a:t>
            </a:r>
            <a:r>
              <a:rPr lang="en-CA" sz="4000" b="1" dirty="0">
                <a:solidFill>
                  <a:srgbClr val="016DAF"/>
                </a:solidFill>
                <a:latin typeface="Arial" panose="020B0604020202020204" pitchFamily="34" charset="0"/>
                <a:cs typeface="Arial" panose="020B0604020202020204" pitchFamily="34" charset="0"/>
              </a:rPr>
              <a:t> des AR</a:t>
            </a:r>
          </a:p>
        </p:txBody>
      </p:sp>
    </p:spTree>
    <p:extLst>
      <p:ext uri="{BB962C8B-B14F-4D97-AF65-F5344CB8AC3E}">
        <p14:creationId xmlns:p14="http://schemas.microsoft.com/office/powerpoint/2010/main" val="251528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43765" y="1385864"/>
            <a:ext cx="9773458" cy="22750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kumimoji="0" lang="en-US" altLang="en-US" sz="2800" b="1" i="0" strike="noStrike" kern="1200" cap="none" normalizeH="0" baseline="0" dirty="0">
                <a:ln>
                  <a:noFill/>
                </a:ln>
                <a:solidFill>
                  <a:srgbClr val="016DAF"/>
                </a:solidFill>
                <a:effectLst/>
                <a:latin typeface="Arial" panose="020B0604020202020204" pitchFamily="34" charset="0"/>
                <a:cs typeface="Arial" panose="020B0604020202020204" pitchFamily="34" charset="0"/>
              </a:rPr>
              <a:t>Considérations sur la </a:t>
            </a:r>
            <a:r>
              <a:rPr kumimoji="0" lang="en-US" altLang="en-US" sz="2800" b="1" i="0" strike="noStrike" kern="1200" cap="none" normalizeH="0" baseline="0" dirty="0" err="1">
                <a:ln>
                  <a:noFill/>
                </a:ln>
                <a:solidFill>
                  <a:srgbClr val="016DAF"/>
                </a:solidFill>
                <a:effectLst/>
                <a:latin typeface="Arial" panose="020B0604020202020204" pitchFamily="34" charset="0"/>
                <a:cs typeface="Arial" panose="020B0604020202020204" pitchFamily="34" charset="0"/>
              </a:rPr>
              <a:t>réforme</a:t>
            </a:r>
            <a:r>
              <a:rPr kumimoji="0" lang="en-US" altLang="en-US" sz="2800" b="1" i="0" strike="noStrike" kern="1200" cap="none" normalizeH="0" baseline="0" dirty="0">
                <a:ln>
                  <a:noFill/>
                </a:ln>
                <a:solidFill>
                  <a:srgbClr val="016DAF"/>
                </a:solidFill>
                <a:effectLst/>
                <a:latin typeface="Arial" panose="020B0604020202020204" pitchFamily="34" charset="0"/>
                <a:cs typeface="Arial" panose="020B0604020202020204" pitchFamily="34" charset="0"/>
              </a:rPr>
              <a:t> - Canada</a:t>
            </a: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E98120-F741-BA87-EE4F-AEE2DB159EE1}"/>
              </a:ext>
            </a:extLst>
          </p:cNvPr>
          <p:cNvSpPr txBox="1"/>
          <p:nvPr/>
        </p:nvSpPr>
        <p:spPr>
          <a:xfrm>
            <a:off x="1743765" y="3132844"/>
            <a:ext cx="9452093" cy="2308324"/>
          </a:xfrm>
          <a:prstGeom prst="rect">
            <a:avLst/>
          </a:prstGeom>
          <a:noFill/>
        </p:spPr>
        <p:txBody>
          <a:bodyPr wrap="square" rtlCol="0">
            <a:spAutoFit/>
          </a:bodyPr>
          <a:lstStyle/>
          <a:p>
            <a:r>
              <a:rPr lang="fr-CA" b="1" dirty="0">
                <a:solidFill>
                  <a:srgbClr val="016DAF"/>
                </a:solidFill>
                <a:latin typeface="Arial" panose="020B0604020202020204" pitchFamily="34" charset="0"/>
                <a:cs typeface="Arial" panose="020B0604020202020204" pitchFamily="34" charset="0"/>
              </a:rPr>
              <a:t>Financement du budget de 2021 : </a:t>
            </a:r>
            <a:r>
              <a:rPr lang="fr-CA" dirty="0">
                <a:latin typeface="Arial" panose="020B0604020202020204" pitchFamily="34" charset="0"/>
                <a:cs typeface="Arial" panose="020B0604020202020204" pitchFamily="34" charset="0"/>
              </a:rPr>
              <a:t>L’engagement de 41 millions de dollars du budget de 2021 expire le 31 mars 2025. L'APN plaide pour un renouvellement de ce financement à hauteur d'au moins 50 à 70 millions de dollars sur cinq ans. </a:t>
            </a:r>
          </a:p>
          <a:p>
            <a:endParaRPr lang="fr-CA" dirty="0">
              <a:latin typeface="Arial" panose="020B0604020202020204" pitchFamily="34" charset="0"/>
              <a:cs typeface="Arial" panose="020B0604020202020204" pitchFamily="34" charset="0"/>
            </a:endParaRPr>
          </a:p>
          <a:p>
            <a:r>
              <a:rPr lang="fr-CA" b="1" dirty="0">
                <a:solidFill>
                  <a:srgbClr val="016DAF"/>
                </a:solidFill>
                <a:latin typeface="Arial" panose="020B0604020202020204" pitchFamily="34" charset="0"/>
                <a:cs typeface="Arial" panose="020B0604020202020204" pitchFamily="34" charset="0"/>
              </a:rPr>
              <a:t>Élections de 2025 : </a:t>
            </a:r>
            <a:r>
              <a:rPr lang="fr-CA" dirty="0">
                <a:latin typeface="Arial" panose="020B0604020202020204" pitchFamily="34" charset="0"/>
                <a:cs typeface="Arial" panose="020B0604020202020204" pitchFamily="34" charset="0"/>
              </a:rPr>
              <a:t>Les élections fédérales d'octobre 2025 auront un impact important sur la réforme du processus d'AR. Il est prévu que RCAANC cherche à mettre en œuvre des mesures provisoires de la réforme de la politique qui s'attaquent aux obstacles les plus importants, liés à la politique, dans le processus d'AR. </a:t>
            </a:r>
            <a:endParaRPr lang="fr-CA"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91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351742" y="1397675"/>
            <a:ext cx="6903258" cy="18178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2800" b="1" i="0" strike="noStrike" kern="1200" cap="none" normalizeH="0" baseline="0" dirty="0">
                <a:ln>
                  <a:noFill/>
                </a:ln>
                <a:solidFill>
                  <a:srgbClr val="016DAF"/>
                </a:solidFill>
                <a:effectLst/>
                <a:latin typeface="Arial" panose="020B0604020202020204" pitchFamily="34" charset="0"/>
                <a:cs typeface="Arial" panose="020B0604020202020204" pitchFamily="34" charset="0"/>
              </a:rPr>
              <a:t>Considérations sur la réforme - APN</a:t>
            </a: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E98120-F741-BA87-EE4F-AEE2DB159EE1}"/>
              </a:ext>
            </a:extLst>
          </p:cNvPr>
          <p:cNvSpPr txBox="1"/>
          <p:nvPr/>
        </p:nvSpPr>
        <p:spPr>
          <a:xfrm>
            <a:off x="1351742" y="2832100"/>
            <a:ext cx="9172693" cy="2031325"/>
          </a:xfrm>
          <a:prstGeom prst="rect">
            <a:avLst/>
          </a:prstGeom>
          <a:noFill/>
        </p:spPr>
        <p:txBody>
          <a:bodyPr wrap="square" rtlCol="0">
            <a:spAutoFit/>
          </a:bodyPr>
          <a:lstStyle/>
          <a:p>
            <a:pPr marL="285750" indent="-285750">
              <a:buFont typeface="Arial" panose="020B0604020202020204" pitchFamily="34" charset="0"/>
              <a:buChar char="•"/>
            </a:pPr>
            <a:r>
              <a:rPr lang="fr-CA" b="1" dirty="0">
                <a:solidFill>
                  <a:srgbClr val="016DAF"/>
                </a:solidFill>
                <a:latin typeface="Arial" panose="020B0604020202020204" pitchFamily="34" charset="0"/>
                <a:cs typeface="Arial" panose="020B0604020202020204" pitchFamily="34" charset="0"/>
              </a:rPr>
              <a:t>Comité consultatif technique : </a:t>
            </a:r>
            <a:r>
              <a:rPr lang="fr-CA" dirty="0">
                <a:latin typeface="Arial" panose="020B0604020202020204" pitchFamily="34" charset="0"/>
                <a:cs typeface="Arial" panose="020B0604020202020204" pitchFamily="34" charset="0"/>
              </a:rPr>
              <a:t>L'APN n'a pas encore reçu de directives des Premières Nations-en-Assemblée pour participer au processus du CCT. </a:t>
            </a:r>
          </a:p>
          <a:p>
            <a:pPr marL="742950" lvl="1" indent="-285750">
              <a:buFont typeface="Arial" panose="020B0604020202020204" pitchFamily="34" charset="0"/>
              <a:buChar char="•"/>
            </a:pPr>
            <a:r>
              <a:rPr lang="fr-CA" dirty="0">
                <a:latin typeface="Arial" panose="020B0604020202020204" pitchFamily="34" charset="0"/>
                <a:cs typeface="Arial" panose="020B0604020202020204" pitchFamily="34" charset="0"/>
              </a:rPr>
              <a:t>Selon la recommandation du Comité des Chefs sur les terres, les territoires et les ressources (CCTTR), l'APN demandera aux Premières Nations-en-Assemblée de lui confier le mandat de participer aux activités du CCT – cette question sera abordée à la prochaine Assemblée générale annuelle. </a:t>
            </a:r>
          </a:p>
          <a:p>
            <a:pPr lvl="1"/>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76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07342" y="1369816"/>
            <a:ext cx="8376458" cy="26814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Processus de refonte : Activités de l'APN </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200150" y="2807684"/>
            <a:ext cx="9791699" cy="3859816"/>
          </a:xfrm>
          <a:prstGeom prst="rect">
            <a:avLst/>
          </a:prstGeom>
        </p:spPr>
        <p:txBody>
          <a:bodyPr vert="horz" lIns="91440" tIns="45720" rIns="91440" bIns="45720" rtlCol="0" anchor="ctr">
            <a:noAutofit/>
          </a:bodyPr>
          <a:lstStyle/>
          <a:p>
            <a:pPr marL="914400" lvl="1" indent="-45720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Pour faire avancer son mandat, l'APN a lancé plusieurs initiatives en 2023 et au début de 2024 </a:t>
            </a:r>
            <a:r>
              <a:rPr lang="en-US" sz="1900" dirty="0">
                <a:latin typeface="Arial" panose="020B0604020202020204" pitchFamily="34" charset="0"/>
                <a:ea typeface="Times New Roman" panose="02020603050405020304" pitchFamily="18" charset="0"/>
                <a:cs typeface="Arial" panose="020B0604020202020204" pitchFamily="34" charset="0"/>
              </a:rPr>
              <a:t>:</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Sondage national sur les AR</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Processus d'entretiens régionaux de SAC</a:t>
            </a:r>
            <a:r>
              <a:rPr lang="en-US" sz="1900" dirty="0">
                <a:latin typeface="Arial" panose="020B0604020202020204" pitchFamily="34" charset="0"/>
                <a:ea typeface="Times New Roman" panose="02020603050405020304" pitchFamily="18" charset="0"/>
                <a:cs typeface="Arial" panose="020B0604020202020204" pitchFamily="34" charset="0"/>
              </a:rPr>
              <a:t> </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Études de cas sur les AR</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L'analyse de ces initiatives par l'APN constitue le sujet la séance de dialogue d'aujourd'hui</a:t>
            </a:r>
            <a:r>
              <a:rPr lang="en-US" sz="1900" dirty="0">
                <a:latin typeface="Arial" panose="020B0604020202020204" pitchFamily="34" charset="0"/>
                <a:ea typeface="Times New Roman" panose="02020603050405020304" pitchFamily="18" charset="0"/>
                <a:cs typeface="Arial" panose="020B0604020202020204" pitchFamily="34" charset="0"/>
              </a:rPr>
              <a:t>.</a:t>
            </a: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L'APN sollicite l'avis des Premières Nations sur la réforme nécessaire de la politique et du processus à lancer en 2024-2025</a:t>
            </a:r>
            <a:r>
              <a:rPr lang="en-US" sz="1900" dirty="0">
                <a:latin typeface="Arial" panose="020B0604020202020204" pitchFamily="34" charset="0"/>
                <a:ea typeface="Times New Roman" panose="02020603050405020304" pitchFamily="18" charset="0"/>
                <a:cs typeface="Arial" panose="020B0604020202020204" pitchFamily="34" charset="0"/>
              </a:rPr>
              <a:t>.</a:t>
            </a:r>
          </a:p>
          <a:p>
            <a:pPr marL="742950" lvl="1" indent="-285750">
              <a:lnSpc>
                <a:spcPct val="90000"/>
              </a:lnSpc>
              <a:spcAft>
                <a:spcPts val="600"/>
              </a:spcAft>
              <a:buFont typeface="Arial" panose="020B0604020202020204" pitchFamily="34" charset="0"/>
              <a:buChar char="•"/>
            </a:pPr>
            <a:endParaRPr lang="en-US" sz="1900" dirty="0">
              <a:latin typeface="Arial" panose="020B0604020202020204" pitchFamily="34" charset="0"/>
              <a:ea typeface="Times New Roman" panose="02020603050405020304" pitchFamily="18" charset="0"/>
              <a:cs typeface="Arial" panose="020B0604020202020204" pitchFamily="34" charset="0"/>
            </a:endParaRPr>
          </a:p>
          <a:p>
            <a:pPr>
              <a:lnSpc>
                <a:spcPct val="90000"/>
              </a:lnSpc>
              <a:spcAft>
                <a:spcPts val="600"/>
              </a:spcAft>
            </a:pPr>
            <a:r>
              <a:rPr lang="en-US"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667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841501" y="1866900"/>
            <a:ext cx="10540990" cy="1270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0000"/>
          </a:bodyPr>
          <a:lstStyle/>
          <a:p>
            <a:pPr lvl="0" algn="l" fontAlgn="base">
              <a:lnSpc>
                <a:spcPct val="100000"/>
              </a:lnSpc>
              <a:spcAft>
                <a:spcPct val="0"/>
              </a:spcAft>
            </a:pP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Séance de dialogue : </a:t>
            </a:r>
            <a:r>
              <a:rPr lang="fr-CA" altLang="en-US" sz="2800" b="1" dirty="0">
                <a:solidFill>
                  <a:srgbClr val="016DAF"/>
                </a:solidFill>
                <a:latin typeface="Arial" panose="020B0604020202020204" pitchFamily="34" charset="0"/>
                <a:cs typeface="Arial" panose="020B0604020202020204" pitchFamily="34" charset="0"/>
              </a:rPr>
              <a:t>Documents d’une page sur la réforme de la Politique sur les AR</a:t>
            </a: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990601" y="2960084"/>
            <a:ext cx="9951720" cy="332641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en-US"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en-US"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Arial" panose="020B0604020202020204" pitchFamily="34" charset="0"/>
            </a:endParaRPr>
          </a:p>
          <a:p>
            <a:pPr lvl="2">
              <a:lnSpc>
                <a:spcPct val="90000"/>
              </a:lnSpc>
              <a:spcAft>
                <a:spcPts val="60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dirty="0">
                <a:latin typeface="Arial" panose="020B0604020202020204" pitchFamily="34" charset="0"/>
                <a:ea typeface="Times New Roman" panose="02020603050405020304" pitchFamily="18" charset="0"/>
                <a:cs typeface="Arial" panose="020B0604020202020204" pitchFamily="34" charset="0"/>
              </a:rPr>
              <a:t>L'APN a analysé les résultats de diverses activités de mobilisation menées auprès des Premières Nations pour rédiger les documents d’une page sur la réforme de la Politique sur les AR – qui ont été distribués à tous les participants. </a:t>
            </a:r>
          </a:p>
          <a:p>
            <a:pPr lvl="1">
              <a:lnSpc>
                <a:spcPct val="90000"/>
              </a:lnSpc>
              <a:spcAft>
                <a:spcPts val="600"/>
              </a:spcAft>
            </a:pPr>
            <a:endParaRPr lang="fr-CA"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dirty="0">
                <a:latin typeface="Arial" panose="020B0604020202020204" pitchFamily="34" charset="0"/>
                <a:ea typeface="Times New Roman" panose="02020603050405020304" pitchFamily="18" charset="0"/>
                <a:cs typeface="Arial" panose="020B0604020202020204" pitchFamily="34" charset="0"/>
              </a:rPr>
              <a:t>Les quatre documents d’une page sur la réforme de la Politique sur les AR ont pour objectif de susciter la discussion durant la séance de dialogue d'aujourd'hui, tout en s'appuyant sur les suggestions des Premières Nations</a:t>
            </a:r>
            <a:r>
              <a:rPr lang="en-US" dirty="0">
                <a:latin typeface="Arial" panose="020B0604020202020204" pitchFamily="34" charset="0"/>
                <a:ea typeface="Times New Roman" panose="02020603050405020304" pitchFamily="18" charset="0"/>
                <a:cs typeface="Arial" panose="020B0604020202020204" pitchFamily="34" charset="0"/>
              </a:rPr>
              <a:t>.</a:t>
            </a:r>
          </a:p>
          <a:p>
            <a:pPr marL="742950" lvl="1" indent="-285750">
              <a:lnSpc>
                <a:spcPct val="90000"/>
              </a:lnSpc>
              <a:spcAft>
                <a:spcPts val="600"/>
              </a:spcAft>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en-US" dirty="0">
              <a:latin typeface="Arial" panose="020B0604020202020204" pitchFamily="34" charset="0"/>
              <a:ea typeface="Times New Roman" panose="02020603050405020304" pitchFamily="18"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a:p>
            <a:pPr fontAlgn="b">
              <a:lnSpc>
                <a:spcPct val="90000"/>
              </a:lnSpc>
              <a:spcAft>
                <a:spcPts val="600"/>
              </a:spcAft>
            </a:pPr>
            <a:endParaRPr lang="en-US"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7214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96242" y="1446016"/>
            <a:ext cx="8097058" cy="19829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Documents </a:t>
            </a:r>
            <a:r>
              <a:rPr lang="en-US" altLang="en-US" sz="2800" b="1" dirty="0" err="1">
                <a:solidFill>
                  <a:srgbClr val="016DAF"/>
                </a:solidFill>
                <a:latin typeface="Arial" panose="020B0604020202020204" pitchFamily="34" charset="0"/>
                <a:cs typeface="Arial" panose="020B0604020202020204" pitchFamily="34" charset="0"/>
              </a:rPr>
              <a:t>d’une</a:t>
            </a:r>
            <a:r>
              <a:rPr lang="en-US" altLang="en-US" sz="2800" b="1" dirty="0">
                <a:solidFill>
                  <a:srgbClr val="016DAF"/>
                </a:solidFill>
                <a:latin typeface="Arial" panose="020B0604020202020204" pitchFamily="34" charset="0"/>
                <a:cs typeface="Arial" panose="020B0604020202020204" pitchFamily="34" charset="0"/>
              </a:rPr>
              <a:t> page sur les AR</a:t>
            </a: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Sondage sur les AR</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256838" y="2946861"/>
            <a:ext cx="10040620"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lvl="1">
              <a:lnSpc>
                <a:spcPct val="90000"/>
              </a:lnSpc>
              <a:spcAft>
                <a:spcPts val="600"/>
              </a:spcAft>
            </a:pPr>
            <a:r>
              <a:rPr lang="fr-CA" sz="1900" b="1" dirty="0">
                <a:latin typeface="Arial" panose="020B0604020202020204" pitchFamily="34" charset="0"/>
                <a:ea typeface="Times New Roman" panose="02020603050405020304" pitchFamily="18" charset="0"/>
                <a:cs typeface="Arial" panose="020B0604020202020204" pitchFamily="34" charset="0"/>
              </a:rPr>
              <a:t>Sondage sur les AR 2022 mené auprès des Premières Nations</a:t>
            </a: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En 2023, l'APN a finalisé un rapport qui résume les expériences vécues par les Premières Nations en ayant recours à la politique et au processus des AR.</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Total : 322 réponses </a:t>
            </a: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Les conclusions ont notamment souligné la nécessité de renforcer les capacités des communautés et d'accroître l’autorité dans le processus.  </a:t>
            </a: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fontAlgn="b">
              <a:lnSpc>
                <a:spcPct val="90000"/>
              </a:lnSpc>
              <a:spcAft>
                <a:spcPts val="600"/>
              </a:spcAft>
            </a:pPr>
            <a:endParaRPr lang="fr-CA" sz="19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a:lnSpc>
                <a:spcPct val="90000"/>
              </a:lnSpc>
              <a:spcAft>
                <a:spcPts val="600"/>
              </a:spcAft>
            </a:pPr>
            <a:r>
              <a:rPr lang="fr-CA"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5450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808941" y="1092723"/>
            <a:ext cx="6377769" cy="31259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Documents </a:t>
            </a:r>
            <a:r>
              <a:rPr lang="en-US" altLang="en-US" sz="2800" b="1" dirty="0" err="1">
                <a:solidFill>
                  <a:srgbClr val="016DAF"/>
                </a:solidFill>
                <a:latin typeface="Arial" panose="020B0604020202020204" pitchFamily="34" charset="0"/>
                <a:cs typeface="Arial" panose="020B0604020202020204" pitchFamily="34" charset="0"/>
              </a:rPr>
              <a:t>d’une</a:t>
            </a:r>
            <a:r>
              <a:rPr lang="en-US" altLang="en-US" sz="2800" b="1" dirty="0">
                <a:solidFill>
                  <a:srgbClr val="016DAF"/>
                </a:solidFill>
                <a:latin typeface="Arial" panose="020B0604020202020204" pitchFamily="34" charset="0"/>
                <a:cs typeface="Arial" panose="020B0604020202020204" pitchFamily="34" charset="0"/>
              </a:rPr>
              <a:t> page sur les AR</a:t>
            </a: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err="1">
                <a:solidFill>
                  <a:srgbClr val="016DAF"/>
                </a:solidFill>
                <a:latin typeface="Arial" panose="020B0604020202020204" pitchFamily="34" charset="0"/>
                <a:cs typeface="Arial" panose="020B0604020202020204" pitchFamily="34" charset="0"/>
              </a:rPr>
              <a:t>Entretiens</a:t>
            </a:r>
            <a:r>
              <a:rPr lang="en-US" altLang="en-US" sz="2800" b="1" dirty="0">
                <a:solidFill>
                  <a:srgbClr val="016DAF"/>
                </a:solidFill>
                <a:latin typeface="Arial" panose="020B0604020202020204" pitchFamily="34" charset="0"/>
                <a:cs typeface="Arial" panose="020B0604020202020204" pitchFamily="34" charset="0"/>
              </a:rPr>
              <a:t> de SAC</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384301" y="2121884"/>
            <a:ext cx="10218420"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r>
              <a:rPr lang="fr-CA" sz="1900" b="1" dirty="0">
                <a:latin typeface="Arial" panose="020B0604020202020204" pitchFamily="34" charset="0"/>
                <a:ea typeface="Times New Roman" panose="02020603050405020304" pitchFamily="18" charset="0"/>
                <a:cs typeface="Arial" panose="020B0604020202020204" pitchFamily="34" charset="0"/>
              </a:rPr>
              <a:t>Entretiens régionaux 2023-2024 de SAC</a:t>
            </a: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L'APN a mené des entretiens avec les bureaux régionaux des terres de SAC: </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Comprendre et évaluer l'application régionale de l’actuelle politique sur les AR. </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Déterminer les défis et améliorations liés au processus depuis les réformes des AR de 2016.</a:t>
            </a:r>
          </a:p>
          <a:p>
            <a:pPr lvl="2">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fontAlgn="b">
              <a:lnSpc>
                <a:spcPct val="90000"/>
              </a:lnSpc>
              <a:spcAft>
                <a:spcPts val="600"/>
              </a:spcAft>
            </a:pPr>
            <a:endParaRPr lang="fr-CA" sz="19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a:lnSpc>
                <a:spcPct val="90000"/>
              </a:lnSpc>
              <a:spcAft>
                <a:spcPts val="600"/>
              </a:spcAft>
            </a:pPr>
            <a:r>
              <a:rPr lang="fr-CA"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5557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27201" y="1788916"/>
            <a:ext cx="7830358" cy="19829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lnSpc>
                <a:spcPct val="100000"/>
              </a:lnSpc>
              <a:spcAft>
                <a:spcPct val="0"/>
              </a:spcAft>
            </a:pPr>
            <a:r>
              <a:rPr lang="en-US" altLang="en-US" sz="2800" b="1" dirty="0">
                <a:solidFill>
                  <a:srgbClr val="016DAF"/>
                </a:solidFill>
                <a:latin typeface="Arial" panose="020B0604020202020204" pitchFamily="34" charset="0"/>
                <a:cs typeface="Arial" panose="020B0604020202020204" pitchFamily="34" charset="0"/>
              </a:rPr>
              <a:t>Documents </a:t>
            </a:r>
            <a:r>
              <a:rPr lang="en-US" altLang="en-US" sz="2800" b="1" dirty="0" err="1">
                <a:solidFill>
                  <a:srgbClr val="016DAF"/>
                </a:solidFill>
                <a:latin typeface="Arial" panose="020B0604020202020204" pitchFamily="34" charset="0"/>
                <a:cs typeface="Arial" panose="020B0604020202020204" pitchFamily="34" charset="0"/>
              </a:rPr>
              <a:t>d’une</a:t>
            </a:r>
            <a:r>
              <a:rPr lang="en-US" altLang="en-US" sz="2800" b="1" dirty="0">
                <a:solidFill>
                  <a:srgbClr val="016DAF"/>
                </a:solidFill>
                <a:latin typeface="Arial" panose="020B0604020202020204" pitchFamily="34" charset="0"/>
                <a:cs typeface="Arial" panose="020B0604020202020204" pitchFamily="34" charset="0"/>
              </a:rPr>
              <a:t> page sur les AR</a:t>
            </a: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Études de </a:t>
            </a:r>
            <a:r>
              <a:rPr lang="en-US" altLang="en-US" sz="2800" b="1" dirty="0" err="1">
                <a:solidFill>
                  <a:srgbClr val="016DAF"/>
                </a:solidFill>
                <a:latin typeface="Arial" panose="020B0604020202020204" pitchFamily="34" charset="0"/>
                <a:cs typeface="Arial" panose="020B0604020202020204" pitchFamily="34" charset="0"/>
              </a:rPr>
              <a:t>cas</a:t>
            </a:r>
            <a:br>
              <a:rPr lang="en-US" altLang="en-US" sz="2800" b="1" dirty="0">
                <a:solidFill>
                  <a:srgbClr val="016DAF"/>
                </a:solidFill>
                <a:latin typeface="Arial" panose="020B0604020202020204" pitchFamily="34" charset="0"/>
                <a:cs typeface="Arial" panose="020B0604020202020204" pitchFamily="34" charset="0"/>
              </a:rPr>
            </a:br>
            <a:br>
              <a:rPr lang="en-US" altLang="en-US" sz="1900" b="1" u="sng" dirty="0">
                <a:solidFill>
                  <a:srgbClr val="C00000"/>
                </a:solidFill>
                <a:latin typeface="Arial" panose="020B0604020202020204" pitchFamily="34" charset="0"/>
                <a:cs typeface="Arial" panose="020B0604020202020204" pitchFamily="34" charset="0"/>
              </a:rPr>
            </a:br>
            <a:endParaRPr kumimoji="0" lang="en-US" altLang="en-US" sz="1900" b="0" i="0" strike="noStrike" kern="1200" cap="none" normalizeH="0" baseline="0" dirty="0">
              <a:ln>
                <a:noFill/>
              </a:ln>
              <a:solidFill>
                <a:schemeClr val="accent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225550" y="2997200"/>
            <a:ext cx="9740899" cy="4930246"/>
          </a:xfrm>
          <a:prstGeom prst="rect">
            <a:avLst/>
          </a:prstGeom>
        </p:spPr>
        <p:txBody>
          <a:bodyPr vert="horz" lIns="91440" tIns="45720" rIns="91440" bIns="45720" rtlCol="0" anchor="ctr">
            <a:noAutofit/>
          </a:bodyPr>
          <a:lstStyle/>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b="1"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r>
              <a:rPr lang="fr-CA" sz="1900" b="1" dirty="0">
                <a:latin typeface="Arial" panose="020B0604020202020204" pitchFamily="34" charset="0"/>
                <a:ea typeface="Times New Roman" panose="02020603050405020304" pitchFamily="18" charset="0"/>
                <a:cs typeface="Arial" panose="020B0604020202020204" pitchFamily="34" charset="0"/>
              </a:rPr>
              <a:t>Études de cas sur les AR 2023-2024 de l’APN </a:t>
            </a: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L'APN a réalisé cinq études de cas sur les AR auprès d'un groupe diversifié de Premières Nations dans l’objectif de :  </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Mettre en évidence les différentes priorités communautaires et cerner les obstacles liés à la politique, à la législation et au processus des AR. </a:t>
            </a:r>
          </a:p>
          <a:p>
            <a:pPr marL="1200150" lvl="2" indent="-285750">
              <a:lnSpc>
                <a:spcPct val="90000"/>
              </a:lnSpc>
              <a:spcAft>
                <a:spcPts val="600"/>
              </a:spcAft>
              <a:buFont typeface="Arial" panose="020B0604020202020204" pitchFamily="34" charset="0"/>
              <a:buChar char="•"/>
            </a:pPr>
            <a:r>
              <a:rPr lang="fr-CA" sz="1900" dirty="0">
                <a:latin typeface="Arial" panose="020B0604020202020204" pitchFamily="34" charset="0"/>
                <a:ea typeface="Times New Roman" panose="02020603050405020304" pitchFamily="18" charset="0"/>
                <a:cs typeface="Arial" panose="020B0604020202020204" pitchFamily="34" charset="0"/>
              </a:rPr>
              <a:t>Soutenir le plaidoyer en cours sur la réforme des AR.</a:t>
            </a:r>
          </a:p>
          <a:p>
            <a:pPr lvl="2">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lnSpc>
                <a:spcPct val="90000"/>
              </a:lnSpc>
              <a:spcAft>
                <a:spcPts val="600"/>
              </a:spcAft>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fr-CA" sz="1900" dirty="0">
              <a:latin typeface="Arial" panose="020B0604020202020204" pitchFamily="34" charset="0"/>
              <a:ea typeface="Times New Roman" panose="02020603050405020304" pitchFamily="18"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lvl="1"/>
            <a:endParaRPr lang="fr-CA" sz="1900" dirty="0">
              <a:latin typeface="Arial" panose="020B0604020202020204" pitchFamily="34" charset="0"/>
              <a:cs typeface="Arial" panose="020B0604020202020204" pitchFamily="34" charset="0"/>
            </a:endParaRPr>
          </a:p>
          <a:p>
            <a:pPr fontAlgn="b">
              <a:lnSpc>
                <a:spcPct val="90000"/>
              </a:lnSpc>
              <a:spcAft>
                <a:spcPts val="600"/>
              </a:spcAft>
            </a:pPr>
            <a:endParaRPr lang="fr-CA" sz="19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a:lnSpc>
                <a:spcPct val="90000"/>
              </a:lnSpc>
              <a:spcAft>
                <a:spcPts val="600"/>
              </a:spcAft>
            </a:pPr>
            <a:r>
              <a:rPr lang="fr-CA"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12280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70842" y="366516"/>
            <a:ext cx="6382558"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lnSpc>
                <a:spcPct val="100000"/>
              </a:lnSpc>
              <a:spcAft>
                <a:spcPct val="0"/>
              </a:spcAft>
            </a:pP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Documents </a:t>
            </a:r>
            <a:r>
              <a:rPr lang="en-US" altLang="en-US" sz="2800" b="1" dirty="0" err="1">
                <a:solidFill>
                  <a:srgbClr val="016DAF"/>
                </a:solidFill>
                <a:latin typeface="Arial" panose="020B0604020202020204" pitchFamily="34" charset="0"/>
                <a:cs typeface="Arial" panose="020B0604020202020204" pitchFamily="34" charset="0"/>
              </a:rPr>
              <a:t>d’une</a:t>
            </a:r>
            <a:r>
              <a:rPr lang="en-US" altLang="en-US" sz="2800" b="1" dirty="0">
                <a:solidFill>
                  <a:srgbClr val="016DAF"/>
                </a:solidFill>
                <a:latin typeface="Arial" panose="020B0604020202020204" pitchFamily="34" charset="0"/>
                <a:cs typeface="Arial" panose="020B0604020202020204" pitchFamily="34" charset="0"/>
              </a:rPr>
              <a:t> page sur les AR</a:t>
            </a: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Rapport </a:t>
            </a:r>
            <a:r>
              <a:rPr lang="en-US" altLang="en-US" sz="2800" b="1" dirty="0" err="1">
                <a:solidFill>
                  <a:srgbClr val="016DAF"/>
                </a:solidFill>
                <a:latin typeface="Arial" panose="020B0604020202020204" pitchFamily="34" charset="0"/>
                <a:cs typeface="Arial" panose="020B0604020202020204" pitchFamily="34" charset="0"/>
              </a:rPr>
              <a:t>d’INAN</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360171" y="3817949"/>
            <a:ext cx="9979657" cy="5423271"/>
          </a:xfrm>
          <a:prstGeom prst="rect">
            <a:avLst/>
          </a:prstGeom>
        </p:spPr>
        <p:txBody>
          <a:bodyPr vert="horz" lIns="91440" tIns="45720" rIns="91440" bIns="45720" rtlCol="0" anchor="ctr">
            <a:noAutofit/>
          </a:bodyPr>
          <a:lstStyle/>
          <a:p>
            <a:pPr lvl="1">
              <a:spcAft>
                <a:spcPts val="600"/>
              </a:spcAft>
            </a:pPr>
            <a:r>
              <a:rPr lang="fr-CA" sz="1700" b="1" dirty="0">
                <a:latin typeface="Arial" panose="020B0604020202020204" pitchFamily="34" charset="0"/>
                <a:ea typeface="Times New Roman" panose="02020603050405020304" pitchFamily="18" charset="0"/>
                <a:cs typeface="Arial" panose="020B0604020202020204" pitchFamily="34" charset="0"/>
              </a:rPr>
              <a:t>Rapport d'INAN sur la restitution des terres 2023-2024</a:t>
            </a:r>
          </a:p>
          <a:p>
            <a:pPr marL="1200150" lvl="2" indent="-285750">
              <a:spcAft>
                <a:spcPts val="600"/>
              </a:spcAft>
              <a:buFont typeface="Arial" panose="020B0604020202020204" pitchFamily="34" charset="0"/>
              <a:buChar char="•"/>
            </a:pPr>
            <a:endParaRPr lang="fr-CA" sz="17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600"/>
              </a:spcAft>
              <a:buFont typeface="Arial" panose="020B0604020202020204" pitchFamily="34" charset="0"/>
              <a:buChar char="•"/>
            </a:pPr>
            <a:r>
              <a:rPr lang="fr-CA" sz="1700" dirty="0">
                <a:latin typeface="Arial" panose="020B0604020202020204" pitchFamily="34" charset="0"/>
                <a:ea typeface="Calibri" panose="020F0502020204030204" pitchFamily="34" charset="0"/>
                <a:cs typeface="Arial" panose="020B0604020202020204" pitchFamily="34" charset="0"/>
              </a:rPr>
              <a:t>Le 8 mai 2024, l</a:t>
            </a:r>
            <a:r>
              <a:rPr lang="fr-CA" sz="1700" dirty="0">
                <a:latin typeface="Arial" panose="020B0604020202020204" pitchFamily="34" charset="0"/>
                <a:ea typeface="Times New Roman" panose="02020603050405020304" pitchFamily="18" charset="0"/>
                <a:cs typeface="Arial" panose="020B0604020202020204" pitchFamily="34" charset="0"/>
              </a:rPr>
              <a:t>e Comité INAN a publié un rapport intitulé </a:t>
            </a:r>
            <a:r>
              <a:rPr lang="fr-CA" sz="1700" dirty="0">
                <a:latin typeface="Arial" panose="020B0604020202020204" pitchFamily="34" charset="0"/>
                <a:ea typeface="Calibri" panose="020F0502020204030204" pitchFamily="34" charset="0"/>
                <a:cs typeface="Arial" panose="020B0604020202020204" pitchFamily="34" charset="0"/>
              </a:rPr>
              <a:t>« Nous appartenons à la terre » : La restitution des terres aux nations autochtones. </a:t>
            </a:r>
          </a:p>
          <a:p>
            <a:pPr marL="1200150" lvl="2" indent="-285750">
              <a:spcAft>
                <a:spcPts val="600"/>
              </a:spcAft>
              <a:buFont typeface="Arial" panose="020B0604020202020204" pitchFamily="34" charset="0"/>
              <a:buChar char="•"/>
            </a:pPr>
            <a:r>
              <a:rPr lang="fr-CA" sz="1700" dirty="0">
                <a:latin typeface="Arial" panose="020B0604020202020204" pitchFamily="34" charset="0"/>
                <a:ea typeface="Times New Roman" panose="02020603050405020304" pitchFamily="18" charset="0"/>
                <a:cs typeface="Arial" panose="020B0604020202020204" pitchFamily="34" charset="0"/>
              </a:rPr>
              <a:t>Le rapport comprend 22 recommandations, dont un grand nombre aboutissent à une réforme significative de la politique.</a:t>
            </a:r>
          </a:p>
          <a:p>
            <a:pPr marL="1200150" lvl="2" indent="-285750">
              <a:spcAft>
                <a:spcPts val="600"/>
              </a:spcAft>
              <a:buFont typeface="Arial" panose="020B0604020202020204" pitchFamily="34" charset="0"/>
              <a:buChar char="•"/>
            </a:pPr>
            <a:r>
              <a:rPr lang="fr-CA" sz="1700" dirty="0">
                <a:latin typeface="Arial" panose="020B0604020202020204" pitchFamily="34" charset="0"/>
                <a:ea typeface="Times New Roman" panose="02020603050405020304" pitchFamily="18" charset="0"/>
                <a:cs typeface="Arial" panose="020B0604020202020204" pitchFamily="34" charset="0"/>
              </a:rPr>
              <a:t>Le Comité a demandé au gouvernement du Canada de continuer de l'informer sur son processus de refonte des AR. </a:t>
            </a:r>
          </a:p>
          <a:p>
            <a:pPr marL="742950" lvl="1" indent="-285750">
              <a:spcAft>
                <a:spcPts val="600"/>
              </a:spcAft>
              <a:buFont typeface="Arial" panose="020B0604020202020204" pitchFamily="34" charset="0"/>
              <a:buChar char="•"/>
            </a:pPr>
            <a:r>
              <a:rPr lang="fr-CA" sz="1700" dirty="0">
                <a:latin typeface="Arial" panose="020B0604020202020204" pitchFamily="34" charset="0"/>
                <a:ea typeface="Times New Roman" panose="02020603050405020304" pitchFamily="18" charset="0"/>
                <a:cs typeface="Arial" panose="020B0604020202020204" pitchFamily="34" charset="0"/>
              </a:rPr>
              <a:t>Le gouvernement du Canada doit répondre aux recommandations du Comité d'ici septembre 2024. </a:t>
            </a:r>
          </a:p>
          <a:p>
            <a:pPr marL="742950" lvl="1" indent="-285750">
              <a:spcAft>
                <a:spcPts val="600"/>
              </a:spcAft>
              <a:buFont typeface="Arial" panose="020B0604020202020204" pitchFamily="34" charset="0"/>
              <a:buChar char="•"/>
            </a:pPr>
            <a:endParaRPr lang="fr-CA" sz="1700" dirty="0">
              <a:latin typeface="Arial" panose="020B0604020202020204" pitchFamily="34" charset="0"/>
              <a:ea typeface="Times New Roman" panose="02020603050405020304" pitchFamily="18" charset="0"/>
              <a:cs typeface="Arial" panose="020B0604020202020204" pitchFamily="34" charset="0"/>
            </a:endParaRPr>
          </a:p>
          <a:p>
            <a:pPr lvl="2">
              <a:spcAft>
                <a:spcPts val="600"/>
              </a:spcAft>
            </a:pPr>
            <a:endParaRPr lang="fr-CA" sz="1700" dirty="0">
              <a:latin typeface="Arial" panose="020B0604020202020204" pitchFamily="34" charset="0"/>
              <a:ea typeface="Times New Roman" panose="02020603050405020304" pitchFamily="18" charset="0"/>
              <a:cs typeface="Arial" panose="020B0604020202020204" pitchFamily="34" charset="0"/>
            </a:endParaRPr>
          </a:p>
          <a:p>
            <a:pPr lvl="1">
              <a:spcAft>
                <a:spcPts val="600"/>
              </a:spcAft>
            </a:pPr>
            <a:endParaRPr lang="fr-CA" sz="1700" dirty="0">
              <a:latin typeface="Arial" panose="020B0604020202020204" pitchFamily="34" charset="0"/>
              <a:ea typeface="Times New Roman" panose="02020603050405020304" pitchFamily="18" charset="0"/>
              <a:cs typeface="Arial" panose="020B0604020202020204" pitchFamily="34" charset="0"/>
            </a:endParaRPr>
          </a:p>
          <a:p>
            <a:pPr marL="1200150" lvl="2" indent="-285750">
              <a:spcAft>
                <a:spcPts val="600"/>
              </a:spcAft>
              <a:buFont typeface="Arial" panose="020B0604020202020204" pitchFamily="34" charset="0"/>
              <a:buChar char="•"/>
            </a:pPr>
            <a:endParaRPr lang="fr-CA" sz="1700" dirty="0">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endParaRPr lang="fr-CA" sz="1700" dirty="0">
              <a:latin typeface="Arial" panose="020B0604020202020204" pitchFamily="34" charset="0"/>
              <a:ea typeface="Times New Roman" panose="02020603050405020304" pitchFamily="18" charset="0"/>
              <a:cs typeface="Arial" panose="020B0604020202020204" pitchFamily="34" charset="0"/>
            </a:endParaRPr>
          </a:p>
          <a:p>
            <a:pPr lvl="1"/>
            <a:endParaRPr lang="fr-CA" sz="1700" dirty="0">
              <a:latin typeface="Arial" panose="020B0604020202020204" pitchFamily="34" charset="0"/>
              <a:cs typeface="Arial" panose="020B0604020202020204" pitchFamily="34" charset="0"/>
            </a:endParaRPr>
          </a:p>
          <a:p>
            <a:pPr lvl="1"/>
            <a:endParaRPr lang="fr-CA" sz="1700" dirty="0">
              <a:latin typeface="Arial" panose="020B0604020202020204" pitchFamily="34" charset="0"/>
              <a:cs typeface="Arial" panose="020B0604020202020204" pitchFamily="34" charset="0"/>
            </a:endParaRPr>
          </a:p>
          <a:p>
            <a:pPr lvl="1"/>
            <a:endParaRPr lang="fr-CA" sz="1700" dirty="0">
              <a:latin typeface="Arial" panose="020B0604020202020204" pitchFamily="34" charset="0"/>
              <a:cs typeface="Arial" panose="020B0604020202020204" pitchFamily="34" charset="0"/>
            </a:endParaRPr>
          </a:p>
          <a:p>
            <a:pPr fontAlgn="b">
              <a:spcAft>
                <a:spcPts val="600"/>
              </a:spcAft>
            </a:pPr>
            <a:endParaRPr lang="fr-CA" sz="1700" dirty="0">
              <a:latin typeface="Arial" panose="020B0604020202020204" pitchFamily="34" charset="0"/>
              <a:cs typeface="Arial" panose="020B0604020202020204" pitchFamily="34" charset="0"/>
            </a:endParaRPr>
          </a:p>
          <a:p>
            <a:pPr indent="-228600">
              <a:spcAft>
                <a:spcPts val="600"/>
              </a:spcAft>
              <a:buFont typeface="Arial" panose="020B0604020202020204" pitchFamily="34" charset="0"/>
              <a:buChar char="•"/>
            </a:pPr>
            <a:endParaRPr lang="fr-CA" sz="1700" dirty="0">
              <a:latin typeface="Arial" panose="020B0604020202020204" pitchFamily="34" charset="0"/>
              <a:cs typeface="Arial" panose="020B0604020202020204" pitchFamily="34" charset="0"/>
            </a:endParaRPr>
          </a:p>
          <a:p>
            <a:pPr>
              <a:spcAft>
                <a:spcPts val="600"/>
              </a:spcAft>
            </a:pPr>
            <a:r>
              <a:rPr lang="fr-CA" sz="17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9494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466042" y="1788916"/>
            <a:ext cx="3494362" cy="9669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2800" b="1" kern="1200" dirty="0">
                <a:solidFill>
                  <a:srgbClr val="016DAF"/>
                </a:solidFill>
                <a:latin typeface="Arial" panose="020B0604020202020204" pitchFamily="34" charset="0"/>
                <a:cs typeface="Arial" panose="020B0604020202020204" pitchFamily="34" charset="0"/>
              </a:rPr>
              <a:t>Vue </a:t>
            </a:r>
            <a:r>
              <a:rPr lang="en-US" altLang="en-US" sz="2800" b="1" kern="1200" dirty="0" err="1">
                <a:solidFill>
                  <a:srgbClr val="016DAF"/>
                </a:solidFill>
                <a:latin typeface="Arial" panose="020B0604020202020204" pitchFamily="34" charset="0"/>
                <a:cs typeface="Arial" panose="020B0604020202020204" pitchFamily="34" charset="0"/>
              </a:rPr>
              <a:t>d'ensemble</a:t>
            </a:r>
            <a:endParaRPr kumimoji="0" lang="en-US" altLang="en-US" sz="2800" b="1"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816101" y="4102100"/>
            <a:ext cx="9812020" cy="2714736"/>
          </a:xfrm>
          <a:prstGeom prst="rect">
            <a:avLst/>
          </a:prstGeom>
        </p:spPr>
        <p:txBody>
          <a:bodyPr vert="horz" lIns="91440" tIns="45720" rIns="91440" bIns="45720" rtlCol="0" anchor="ctr">
            <a:noAutofit/>
          </a:bodyPr>
          <a:lstStyle/>
          <a:p>
            <a:pPr lvl="0">
              <a:lnSpc>
                <a:spcPct val="120000"/>
              </a:lnSpc>
            </a:pPr>
            <a:endParaRPr lang="en-US" sz="1900" b="1" u="sng" dirty="0">
              <a:effectLst/>
              <a:latin typeface="Arial" panose="020B0604020202020204" pitchFamily="34" charset="0"/>
              <a:ea typeface="Calibri" panose="020F0502020204030204" pitchFamily="34" charset="0"/>
              <a:cs typeface="Arial" panose="020B0604020202020204" pitchFamily="34" charset="0"/>
            </a:endParaRPr>
          </a:p>
          <a:p>
            <a:pPr lvl="0">
              <a:lnSpc>
                <a:spcPct val="120000"/>
              </a:lnSpc>
              <a:spcAft>
                <a:spcPts val="600"/>
              </a:spcAft>
            </a:pPr>
            <a:r>
              <a:rPr lang="en-US" sz="1900" b="1" u="sng" dirty="0">
                <a:effectLst/>
                <a:latin typeface="Arial" panose="020B0604020202020204" pitchFamily="34" charset="0"/>
                <a:ea typeface="Calibri" panose="020F0502020204030204" pitchFamily="34" charset="0"/>
                <a:cs typeface="Arial" panose="020B0604020202020204" pitchFamily="34" charset="0"/>
              </a:rPr>
              <a:t>Première partie</a:t>
            </a:r>
          </a:p>
          <a:p>
            <a:pPr marL="342900" lvl="0" indent="-342900">
              <a:lnSpc>
                <a:spcPct val="120000"/>
              </a:lnSpc>
              <a:buFont typeface="Symbol" panose="05050102010706020507" pitchFamily="18" charset="2"/>
              <a:buChar char=""/>
            </a:pPr>
            <a:r>
              <a:rPr lang="en-US" sz="1900" dirty="0">
                <a:latin typeface="Arial" panose="020B0604020202020204" pitchFamily="34" charset="0"/>
                <a:ea typeface="Calibri" panose="020F0502020204030204" pitchFamily="34" charset="0"/>
                <a:cs typeface="Arial" panose="020B0604020202020204" pitchFamily="34" charset="0"/>
              </a:rPr>
              <a:t>Contexte</a:t>
            </a:r>
          </a:p>
          <a:p>
            <a:pPr marL="342900" lvl="0" indent="-342900">
              <a:lnSpc>
                <a:spcPct val="120000"/>
              </a:lnSpc>
              <a:buFont typeface="Symbol" panose="05050102010706020507" pitchFamily="18" charset="2"/>
              <a:buChar char=""/>
            </a:pPr>
            <a:r>
              <a:rPr lang="en-US" sz="1900" dirty="0">
                <a:latin typeface="Arial" panose="020B0604020202020204" pitchFamily="34" charset="0"/>
                <a:ea typeface="Calibri" panose="020F0502020204030204" pitchFamily="34" charset="0"/>
                <a:cs typeface="Arial" panose="020B0604020202020204" pitchFamily="34" charset="0"/>
              </a:rPr>
              <a:t>Mandats</a:t>
            </a:r>
          </a:p>
          <a:p>
            <a:pPr marL="342900" lvl="0" indent="-342900">
              <a:lnSpc>
                <a:spcPct val="120000"/>
              </a:lnSpc>
              <a:buFont typeface="Symbol" panose="05050102010706020507" pitchFamily="18" charset="2"/>
              <a:buChar char=""/>
            </a:pPr>
            <a:r>
              <a:rPr lang="en-US" sz="1900" dirty="0" err="1">
                <a:latin typeface="Arial" panose="020B0604020202020204" pitchFamily="34" charset="0"/>
                <a:ea typeface="Calibri" panose="020F0502020204030204" pitchFamily="34" charset="0"/>
                <a:cs typeface="Arial" panose="020B0604020202020204" pitchFamily="34" charset="0"/>
              </a:rPr>
              <a:t>Refonte</a:t>
            </a:r>
            <a:endParaRPr lang="en-US" sz="1900" dirty="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20000"/>
              </a:lnSpc>
              <a:buFont typeface="Symbol" panose="05050102010706020507" pitchFamily="18" charset="2"/>
              <a:buChar char=""/>
            </a:pPr>
            <a:r>
              <a:rPr lang="en-US" sz="1900" dirty="0">
                <a:latin typeface="Arial" panose="020B0604020202020204" pitchFamily="34" charset="0"/>
                <a:ea typeface="Calibri" panose="020F0502020204030204" pitchFamily="34" charset="0"/>
                <a:cs typeface="Arial" panose="020B0604020202020204" pitchFamily="34" charset="0"/>
              </a:rPr>
              <a:t>Processus et calendrier</a:t>
            </a:r>
          </a:p>
          <a:p>
            <a:pPr marL="800100" lvl="1" indent="-342900">
              <a:lnSpc>
                <a:spcPct val="120000"/>
              </a:lnSpc>
              <a:buFont typeface="Symbol" panose="05050102010706020507" pitchFamily="18" charset="2"/>
              <a:buChar char=""/>
            </a:pPr>
            <a:r>
              <a:rPr lang="en-US" sz="1900" dirty="0" err="1">
                <a:latin typeface="Arial" panose="020B0604020202020204" pitchFamily="34" charset="0"/>
                <a:ea typeface="Calibri" panose="020F0502020204030204" pitchFamily="34" charset="0"/>
                <a:cs typeface="Arial" panose="020B0604020202020204" pitchFamily="34" charset="0"/>
              </a:rPr>
              <a:t>Prochaines</a:t>
            </a:r>
            <a:r>
              <a:rPr lang="en-US" sz="1900" dirty="0">
                <a:latin typeface="Arial" panose="020B0604020202020204" pitchFamily="34" charset="0"/>
                <a:ea typeface="Calibri" panose="020F0502020204030204" pitchFamily="34" charset="0"/>
                <a:cs typeface="Arial" panose="020B0604020202020204" pitchFamily="34" charset="0"/>
              </a:rPr>
              <a:t> étapes</a:t>
            </a:r>
          </a:p>
          <a:p>
            <a:pPr lvl="0">
              <a:lnSpc>
                <a:spcPct val="120000"/>
              </a:lnSpc>
              <a:spcAft>
                <a:spcPts val="600"/>
              </a:spcAft>
            </a:pPr>
            <a:r>
              <a:rPr lang="en-US" sz="1900" b="1" u="sng" dirty="0" err="1">
                <a:latin typeface="Arial" panose="020B0604020202020204" pitchFamily="34" charset="0"/>
                <a:ea typeface="Calibri" panose="020F0502020204030204" pitchFamily="34" charset="0"/>
                <a:cs typeface="Arial" panose="020B0604020202020204" pitchFamily="34" charset="0"/>
              </a:rPr>
              <a:t>Partie</a:t>
            </a:r>
            <a:r>
              <a:rPr lang="en-US" sz="1900" b="1" u="sng" dirty="0">
                <a:latin typeface="Arial" panose="020B0604020202020204" pitchFamily="34" charset="0"/>
                <a:ea typeface="Calibri" panose="020F0502020204030204" pitchFamily="34" charset="0"/>
                <a:cs typeface="Arial" panose="020B0604020202020204" pitchFamily="34" charset="0"/>
              </a:rPr>
              <a:t> 2</a:t>
            </a:r>
          </a:p>
          <a:p>
            <a:pPr marL="342900" lvl="0" indent="-342900">
              <a:lnSpc>
                <a:spcPct val="120000"/>
              </a:lnSpc>
              <a:buFont typeface="Symbol" panose="05050102010706020507" pitchFamily="18" charset="2"/>
              <a:buChar char=""/>
            </a:pPr>
            <a:r>
              <a:rPr lang="en-US" sz="1900" dirty="0">
                <a:latin typeface="Arial" panose="020B0604020202020204" pitchFamily="34" charset="0"/>
                <a:ea typeface="Calibri" panose="020F0502020204030204" pitchFamily="34" charset="0"/>
                <a:cs typeface="Arial" panose="020B0604020202020204" pitchFamily="34" charset="0"/>
              </a:rPr>
              <a:t>Initiatives de </a:t>
            </a:r>
            <a:r>
              <a:rPr lang="en-US" sz="1900" dirty="0" err="1">
                <a:latin typeface="Arial" panose="020B0604020202020204" pitchFamily="34" charset="0"/>
                <a:ea typeface="Calibri" panose="020F0502020204030204" pitchFamily="34" charset="0"/>
                <a:cs typeface="Arial" panose="020B0604020202020204" pitchFamily="34" charset="0"/>
              </a:rPr>
              <a:t>mobilisation</a:t>
            </a:r>
            <a:r>
              <a:rPr lang="en-US" sz="1900" dirty="0">
                <a:latin typeface="Arial" panose="020B0604020202020204" pitchFamily="34" charset="0"/>
                <a:ea typeface="Calibri" panose="020F0502020204030204" pitchFamily="34" charset="0"/>
                <a:cs typeface="Arial" panose="020B0604020202020204" pitchFamily="34" charset="0"/>
              </a:rPr>
              <a:t> de </a:t>
            </a:r>
            <a:r>
              <a:rPr lang="en-US" sz="1900" dirty="0" err="1">
                <a:latin typeface="Arial" panose="020B0604020202020204" pitchFamily="34" charset="0"/>
                <a:ea typeface="Calibri" panose="020F0502020204030204" pitchFamily="34" charset="0"/>
                <a:cs typeface="Arial" panose="020B0604020202020204" pitchFamily="34" charset="0"/>
              </a:rPr>
              <a:t>l'APN</a:t>
            </a:r>
            <a:endParaRPr lang="en-US" sz="19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US" sz="1900" dirty="0" err="1">
                <a:latin typeface="Arial" panose="020B0604020202020204" pitchFamily="34" charset="0"/>
                <a:ea typeface="Calibri" panose="020F0502020204030204" pitchFamily="34" charset="0"/>
                <a:cs typeface="Arial" panose="020B0604020202020204" pitchFamily="34" charset="0"/>
              </a:rPr>
              <a:t>Objectif</a:t>
            </a:r>
            <a:r>
              <a:rPr lang="en-US" sz="1900" dirty="0">
                <a:latin typeface="Arial" panose="020B0604020202020204" pitchFamily="34" charset="0"/>
                <a:ea typeface="Calibri" panose="020F0502020204030204" pitchFamily="34" charset="0"/>
                <a:cs typeface="Arial" panose="020B0604020202020204" pitchFamily="34" charset="0"/>
              </a:rPr>
              <a:t> de la séance de dialogue  </a:t>
            </a:r>
            <a:endParaRPr lang="en-US" sz="19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fr-CA" sz="1900" dirty="0">
                <a:latin typeface="Arial" panose="020B0604020202020204" pitchFamily="34" charset="0"/>
                <a:ea typeface="Calibri" panose="020F0502020204030204" pitchFamily="34" charset="0"/>
                <a:cs typeface="Arial" panose="020B0604020202020204" pitchFamily="34" charset="0"/>
              </a:rPr>
              <a:t>Documents d’une page de l'APN sur les AR</a:t>
            </a:r>
          </a:p>
          <a:p>
            <a:pPr lvl="0">
              <a:lnSpc>
                <a:spcPct val="120000"/>
              </a:lnSpc>
            </a:pPr>
            <a:endParaRPr lang="en-CA" sz="1900" dirty="0">
              <a:effectLst/>
              <a:latin typeface="Arial" panose="020B0604020202020204" pitchFamily="34" charset="0"/>
              <a:ea typeface="Calibri" panose="020F0502020204030204" pitchFamily="34" charset="0"/>
              <a:cs typeface="Arial" panose="020B0604020202020204" pitchFamily="34" charset="0"/>
            </a:endParaRPr>
          </a:p>
          <a:p>
            <a:pPr fontAlgn="b">
              <a:lnSpc>
                <a:spcPct val="90000"/>
              </a:lnSpc>
              <a:spcAft>
                <a:spcPts val="600"/>
              </a:spcAft>
            </a:pPr>
            <a:endParaRPr lang="en-CA" sz="1900" dirty="0">
              <a:latin typeface="Arial" panose="020B0604020202020204" pitchFamily="34" charset="0"/>
              <a:cs typeface="Arial" panose="020B0604020202020204" pitchFamily="34" charset="0"/>
            </a:endParaRPr>
          </a:p>
          <a:p>
            <a:pPr marL="342900" indent="-342900" fontAlgn="b">
              <a:lnSpc>
                <a:spcPct val="90000"/>
              </a:lnSpc>
              <a:spcAft>
                <a:spcPts val="600"/>
              </a:spcAft>
              <a:buFont typeface="Arial" panose="020B0604020202020204" pitchFamily="34" charset="0"/>
              <a:buChar char="•"/>
            </a:pPr>
            <a:endParaRPr lang="en-CA" sz="1900" dirty="0">
              <a:latin typeface="Arial" panose="020B0604020202020204" pitchFamily="34" charset="0"/>
              <a:cs typeface="Arial" panose="020B0604020202020204" pitchFamily="34" charset="0"/>
            </a:endParaRPr>
          </a:p>
          <a:p>
            <a:pPr fontAlgn="b">
              <a:lnSpc>
                <a:spcPct val="90000"/>
              </a:lnSpc>
              <a:spcAft>
                <a:spcPts val="600"/>
              </a:spcAft>
            </a:pPr>
            <a:endParaRPr lang="en-CA" sz="1900" dirty="0">
              <a:latin typeface="Arial" panose="020B0604020202020204" pitchFamily="34" charset="0"/>
              <a:cs typeface="Arial" panose="020B0604020202020204" pitchFamily="34" charset="0"/>
            </a:endParaRPr>
          </a:p>
          <a:p>
            <a:pPr fontAlgn="b">
              <a:lnSpc>
                <a:spcPct val="90000"/>
              </a:lnSpc>
              <a:spcAft>
                <a:spcPts val="600"/>
              </a:spcAft>
            </a:pPr>
            <a:endParaRPr lang="en-US" sz="1900" i="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a:lnSpc>
                <a:spcPct val="90000"/>
              </a:lnSpc>
              <a:spcAft>
                <a:spcPts val="600"/>
              </a:spcAft>
            </a:pPr>
            <a:r>
              <a:rPr lang="en-US"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5410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854201" y="1803399"/>
            <a:ext cx="9118600" cy="123134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lnSpc>
                <a:spcPct val="100000"/>
              </a:lnSpc>
              <a:spcAft>
                <a:spcPct val="0"/>
              </a:spcAft>
            </a:pPr>
            <a:r>
              <a:rPr lang="fr-CA" altLang="en-US" sz="2800" b="1" dirty="0">
                <a:solidFill>
                  <a:srgbClr val="016DAF"/>
                </a:solidFill>
                <a:latin typeface="Arial" panose="020B0604020202020204" pitchFamily="34" charset="0"/>
                <a:cs typeface="Arial" panose="020B0604020202020204" pitchFamily="34" charset="0"/>
              </a:rPr>
              <a:t>Documents d’une page  sur la réforme de la Politique sur les AR</a:t>
            </a:r>
            <a:endParaRPr kumimoji="0" lang="en-US" altLang="en-US" sz="2800" b="1"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F019060-B5B2-89CD-DA14-7EC824FE7EFA}"/>
              </a:ext>
            </a:extLst>
          </p:cNvPr>
          <p:cNvSpPr txBox="1"/>
          <p:nvPr/>
        </p:nvSpPr>
        <p:spPr>
          <a:xfrm>
            <a:off x="377687" y="3034747"/>
            <a:ext cx="4717774" cy="3570208"/>
          </a:xfrm>
          <a:prstGeom prst="rect">
            <a:avLst/>
          </a:prstGeom>
          <a:noFill/>
        </p:spPr>
        <p:txBody>
          <a:bodyPr wrap="square" rtlCol="0">
            <a:spAutoFit/>
          </a:bodyPr>
          <a:lstStyle/>
          <a:p>
            <a:r>
              <a:rPr lang="fr-CA" sz="1700" b="1" dirty="0">
                <a:solidFill>
                  <a:srgbClr val="016DAF"/>
                </a:solidFill>
                <a:effectLst/>
                <a:latin typeface="Arial" panose="020B0604020202020204" pitchFamily="34" charset="0"/>
                <a:ea typeface="Calibri" panose="020F0502020204030204" pitchFamily="34" charset="0"/>
                <a:cs typeface="Arial" panose="020B0604020202020204" pitchFamily="34" charset="0"/>
              </a:rPr>
              <a:t>Objectif </a:t>
            </a:r>
            <a:r>
              <a:rPr lang="fr-CA" sz="1700" dirty="0">
                <a:effectLst/>
                <a:latin typeface="Arial" panose="020B0604020202020204" pitchFamily="34" charset="0"/>
                <a:ea typeface="Calibri" panose="020F0502020204030204" pitchFamily="34" charset="0"/>
                <a:cs typeface="Arial" panose="020B0604020202020204" pitchFamily="34" charset="0"/>
              </a:rPr>
              <a:t>: Le </a:t>
            </a:r>
            <a:r>
              <a:rPr lang="fr-CA" sz="1700" dirty="0">
                <a:latin typeface="Arial" panose="020B0604020202020204" pitchFamily="34" charset="0"/>
                <a:ea typeface="Calibri" panose="020F0502020204030204" pitchFamily="34" charset="0"/>
                <a:cs typeface="Arial" panose="020B0604020202020204" pitchFamily="34" charset="0"/>
              </a:rPr>
              <a:t>personnel de l'APN a distribué quatre documents d’une page sur la réforme de la Politique sur les AR, qui ont été rédigés en s’appuyant sur l'analyse des renseignements obtenus à ce jour par l'APN à l’issue des initiatives suivantes </a:t>
            </a:r>
            <a:r>
              <a:rPr lang="fr-CA" sz="1700" dirty="0">
                <a:effectLst/>
                <a:latin typeface="Arial" panose="020B0604020202020204" pitchFamily="34" charset="0"/>
                <a:ea typeface="Calibri" panose="020F0502020204030204" pitchFamily="34" charset="0"/>
                <a:cs typeface="Arial" panose="020B0604020202020204" pitchFamily="34" charset="0"/>
              </a:rPr>
              <a:t> :</a:t>
            </a:r>
          </a:p>
          <a:p>
            <a:endParaRPr lang="fr-CA" sz="500"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spcBef>
                <a:spcPts val="0"/>
              </a:spcBef>
              <a:spcAft>
                <a:spcPts val="0"/>
              </a:spcAft>
              <a:buFont typeface="+mj-lt"/>
              <a:buAutoNum type="arabicParenR"/>
            </a:pPr>
            <a:r>
              <a:rPr lang="fr-CA" sz="1700" dirty="0">
                <a:solidFill>
                  <a:srgbClr val="016DAF"/>
                </a:solidFill>
                <a:latin typeface="Arial" panose="020B0604020202020204" pitchFamily="34" charset="0"/>
                <a:ea typeface="Calibri" panose="020F0502020204030204" pitchFamily="34" charset="0"/>
                <a:cs typeface="Arial" panose="020B0604020202020204" pitchFamily="34" charset="0"/>
              </a:rPr>
              <a:t>Sondage national de l'APN sur les AR</a:t>
            </a:r>
          </a:p>
          <a:p>
            <a:pPr marL="342900" marR="0" indent="-342900">
              <a:spcBef>
                <a:spcPts val="0"/>
              </a:spcBef>
              <a:spcAft>
                <a:spcPts val="0"/>
              </a:spcAft>
              <a:buFont typeface="+mj-lt"/>
              <a:buAutoNum type="arabicParenR"/>
            </a:pPr>
            <a:r>
              <a:rPr lang="fr-CA" sz="1700" dirty="0">
                <a:solidFill>
                  <a:srgbClr val="016DAF"/>
                </a:solidFill>
                <a:latin typeface="Arial" panose="020B0604020202020204" pitchFamily="34" charset="0"/>
                <a:ea typeface="Calibri" panose="020F0502020204030204" pitchFamily="34" charset="0"/>
                <a:cs typeface="Arial" panose="020B0604020202020204" pitchFamily="34" charset="0"/>
              </a:rPr>
              <a:t>Études de cas communautaires de l'APN </a:t>
            </a:r>
          </a:p>
          <a:p>
            <a:pPr marL="342900" marR="0" indent="-342900">
              <a:spcBef>
                <a:spcPts val="0"/>
              </a:spcBef>
              <a:spcAft>
                <a:spcPts val="0"/>
              </a:spcAft>
              <a:buFont typeface="+mj-lt"/>
              <a:buAutoNum type="arabicParenR"/>
            </a:pPr>
            <a:r>
              <a:rPr lang="fr-CA" sz="1700" dirty="0">
                <a:solidFill>
                  <a:srgbClr val="016DAF"/>
                </a:solidFill>
                <a:latin typeface="Arial" panose="020B0604020202020204" pitchFamily="34" charset="0"/>
                <a:ea typeface="Calibri" panose="020F0502020204030204" pitchFamily="34" charset="0"/>
                <a:cs typeface="Arial" panose="020B0604020202020204" pitchFamily="34" charset="0"/>
              </a:rPr>
              <a:t>Rapport d’un comité de la Chambre des communes sur la restitution des terres </a:t>
            </a:r>
          </a:p>
          <a:p>
            <a:pPr marL="342900" marR="0" indent="-342900">
              <a:spcBef>
                <a:spcPts val="0"/>
              </a:spcBef>
              <a:spcAft>
                <a:spcPts val="0"/>
              </a:spcAft>
              <a:buFont typeface="+mj-lt"/>
              <a:buAutoNum type="arabicParenR"/>
            </a:pPr>
            <a:r>
              <a:rPr lang="fr-CA" sz="1700" dirty="0">
                <a:solidFill>
                  <a:srgbClr val="016DAF"/>
                </a:solidFill>
                <a:latin typeface="Arial" panose="020B0604020202020204" pitchFamily="34" charset="0"/>
                <a:ea typeface="Calibri" panose="020F0502020204030204" pitchFamily="34" charset="0"/>
                <a:cs typeface="Arial" panose="020B0604020202020204" pitchFamily="34" charset="0"/>
              </a:rPr>
              <a:t>Entretiens de l'APN avec Services aux Autochtones Canada</a:t>
            </a:r>
          </a:p>
          <a:p>
            <a:endParaRPr lang="fr-CA" sz="17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37678DD-BA1F-D177-C229-8E6B03066C83}"/>
              </a:ext>
            </a:extLst>
          </p:cNvPr>
          <p:cNvSpPr txBox="1"/>
          <p:nvPr/>
        </p:nvSpPr>
        <p:spPr>
          <a:xfrm>
            <a:off x="6950765" y="3420786"/>
            <a:ext cx="4717774" cy="2031325"/>
          </a:xfrm>
          <a:prstGeom prst="rect">
            <a:avLst/>
          </a:prstGeom>
          <a:noFill/>
        </p:spPr>
        <p:txBody>
          <a:bodyPr wrap="square" rtlCol="0">
            <a:spAutoFit/>
          </a:bodyPr>
          <a:lstStyle/>
          <a:p>
            <a:r>
              <a:rPr lang="fr-CA" b="1" dirty="0">
                <a:solidFill>
                  <a:srgbClr val="016DAF"/>
                </a:solidFill>
                <a:latin typeface="Arial" panose="020B0604020202020204" pitchFamily="34" charset="0"/>
                <a:ea typeface="Calibri" panose="020F0502020204030204" pitchFamily="34" charset="0"/>
                <a:cs typeface="Arial" panose="020B0604020202020204" pitchFamily="34" charset="0"/>
              </a:rPr>
              <a:t>Objectif </a:t>
            </a:r>
            <a:r>
              <a:rPr lang="fr-CA" dirty="0">
                <a:latin typeface="Arial" panose="020B0604020202020204" pitchFamily="34" charset="0"/>
                <a:ea typeface="Calibri" panose="020F0502020204030204" pitchFamily="34" charset="0"/>
                <a:cs typeface="Arial" panose="020B0604020202020204" pitchFamily="34" charset="0"/>
              </a:rPr>
              <a:t>: Au cours de la séance de dialogue, nous invitons les participants à engager une discussion sur les éléments de chacun des quatre documents de politique d’une page pour valider l'analyse, cerner les lacunes et élaborer de nouvelles solutions</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CA" sz="1800" dirty="0">
              <a:effectLst/>
              <a:latin typeface="Arial" panose="020B0604020202020204" pitchFamily="34" charset="0"/>
              <a:ea typeface="Calibri" panose="020F050202020403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Arrow: Chevron 3">
            <a:extLst>
              <a:ext uri="{FF2B5EF4-FFF2-40B4-BE49-F238E27FC236}">
                <a16:creationId xmlns:a16="http://schemas.microsoft.com/office/drawing/2014/main" id="{695F63A6-FB48-D8AC-3FDD-87A93D7C7E8A}"/>
              </a:ext>
            </a:extLst>
          </p:cNvPr>
          <p:cNvSpPr/>
          <p:nvPr/>
        </p:nvSpPr>
        <p:spPr>
          <a:xfrm>
            <a:off x="5168348" y="3127513"/>
            <a:ext cx="1398105" cy="2345635"/>
          </a:xfrm>
          <a:prstGeom prst="chevron">
            <a:avLst/>
          </a:prstGeom>
          <a:solidFill>
            <a:srgbClr val="016DA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2063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45CF10-516C-76E1-8081-09DBD86520F6}"/>
              </a:ext>
            </a:extLst>
          </p:cNvPr>
          <p:cNvSpPr>
            <a:spLocks noGrp="1"/>
          </p:cNvSpPr>
          <p:nvPr>
            <p:ph type="subTitle" idx="1"/>
          </p:nvPr>
        </p:nvSpPr>
        <p:spPr>
          <a:xfrm>
            <a:off x="1337565" y="2246294"/>
            <a:ext cx="9144000" cy="1655762"/>
          </a:xfrm>
        </p:spPr>
        <p:txBody>
          <a:bodyPr anchor="b">
            <a:normAutofit/>
          </a:bodyPr>
          <a:lstStyle/>
          <a:p>
            <a:r>
              <a:rPr lang="en-CA" sz="4000" b="1" dirty="0">
                <a:solidFill>
                  <a:srgbClr val="016DAF"/>
                </a:solidFill>
                <a:latin typeface="Arial" panose="020B0604020202020204" pitchFamily="34" charset="0"/>
                <a:cs typeface="Arial" panose="020B0604020202020204" pitchFamily="34" charset="0"/>
              </a:rPr>
              <a:t>Discussion de groupe</a:t>
            </a:r>
            <a:endParaRPr lang="en-CA" sz="3600" b="1" dirty="0">
              <a:solidFill>
                <a:srgbClr val="016DA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12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55989" y="1971764"/>
            <a:ext cx="3494362" cy="8482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lvl="0" algn="l" fontAlgn="base">
              <a:spcAft>
                <a:spcPct val="0"/>
              </a:spcAft>
            </a:pP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r>
              <a:rPr lang="en-US" altLang="en-US" sz="2800" b="1" dirty="0">
                <a:solidFill>
                  <a:srgbClr val="016DAF"/>
                </a:solidFill>
                <a:latin typeface="Arial" panose="020B0604020202020204" pitchFamily="34" charset="0"/>
                <a:cs typeface="Arial" panose="020B0604020202020204" pitchFamily="34" charset="0"/>
              </a:rPr>
              <a:t>Contexte</a:t>
            </a:r>
            <a:br>
              <a:rPr lang="en-US" altLang="en-US" sz="2800" b="1" dirty="0">
                <a:solidFill>
                  <a:srgbClr val="016DAF"/>
                </a:solidFill>
                <a:latin typeface="Arial" panose="020B0604020202020204" pitchFamily="34" charset="0"/>
                <a:cs typeface="Arial" panose="020B0604020202020204" pitchFamily="34" charset="0"/>
              </a:rPr>
            </a:br>
            <a:br>
              <a:rPr lang="en-US" altLang="en-US" sz="2800" b="1" dirty="0">
                <a:solidFill>
                  <a:srgbClr val="016DAF"/>
                </a:solidFill>
                <a:latin typeface="Arial" panose="020B0604020202020204" pitchFamily="34" charset="0"/>
                <a:cs typeface="Arial" panose="020B0604020202020204" pitchFamily="34" charset="0"/>
              </a:rPr>
            </a:b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755989" y="2286984"/>
            <a:ext cx="9872131" cy="4930246"/>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sz="1400" dirty="0">
                <a:latin typeface="Arial" panose="020B0604020202020204" pitchFamily="34" charset="0"/>
                <a:cs typeface="Arial" panose="020B0604020202020204" pitchFamily="34" charset="0"/>
              </a:rPr>
              <a:t>Le gouvernement du Canada a l'obligation légale de restituer des terres aux Premières Nations afin de respecter les engagements pris dans les traités et d'autres accords.</a:t>
            </a:r>
          </a:p>
          <a:p>
            <a:endParaRPr lang="fr-CA" sz="1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fr-CA" sz="1400" dirty="0">
                <a:latin typeface="Arial" panose="020B0604020202020204" pitchFamily="34" charset="0"/>
                <a:cs typeface="Arial" panose="020B0604020202020204" pitchFamily="34" charset="0"/>
              </a:rPr>
              <a:t>Article 26 de la </a:t>
            </a:r>
            <a:r>
              <a:rPr lang="fr-CA" sz="1400" i="1" dirty="0">
                <a:latin typeface="Arial" panose="020B0604020202020204" pitchFamily="34" charset="0"/>
                <a:cs typeface="Arial" panose="020B0604020202020204" pitchFamily="34" charset="0"/>
              </a:rPr>
              <a:t>Déclaration des Nations Unies sur les droits des peuples autochtones</a:t>
            </a:r>
            <a:r>
              <a:rPr lang="fr-CA" sz="1400" dirty="0">
                <a:latin typeface="Arial" panose="020B0604020202020204" pitchFamily="34" charset="0"/>
                <a:cs typeface="Arial" panose="020B0604020202020204" pitchFamily="34" charset="0"/>
              </a:rPr>
              <a:t> : </a:t>
            </a:r>
          </a:p>
          <a:p>
            <a:pPr marL="800100" lvl="1" indent="-342900">
              <a:buFont typeface="Arial" panose="020B0604020202020204" pitchFamily="34" charset="0"/>
              <a:buChar char="•"/>
            </a:pPr>
            <a:r>
              <a:rPr lang="fr-CA" sz="1400" dirty="0">
                <a:latin typeface="Arial" panose="020B0604020202020204" pitchFamily="34" charset="0"/>
                <a:cs typeface="Arial" panose="020B0604020202020204" pitchFamily="34" charset="0"/>
              </a:rPr>
              <a:t>(2) Les peuples autochtones ont </a:t>
            </a:r>
            <a:r>
              <a:rPr lang="fr-CA" sz="1400" b="1" dirty="0">
                <a:latin typeface="Arial" panose="020B0604020202020204" pitchFamily="34" charset="0"/>
                <a:cs typeface="Arial" panose="020B0604020202020204" pitchFamily="34" charset="0"/>
              </a:rPr>
              <a:t>le droit de posséder, d’utiliser, de mettre en valeur et de contrôler</a:t>
            </a:r>
            <a:r>
              <a:rPr lang="fr-CA" sz="1400" dirty="0">
                <a:latin typeface="Arial" panose="020B0604020202020204" pitchFamily="34" charset="0"/>
                <a:cs typeface="Arial" panose="020B0604020202020204" pitchFamily="34" charset="0"/>
              </a:rPr>
              <a:t> les terres, territoires et ressources qu’ils possèdent parce qu’ils leur appartiennent ou qu’ils les occupent ou les utilisent traditionnellement, ainsi que ceux qu’ils ont acquis.</a:t>
            </a:r>
          </a:p>
          <a:p>
            <a:pPr marL="800100" lvl="1" indent="-342900">
              <a:buFont typeface="Arial" panose="020B0604020202020204" pitchFamily="34" charset="0"/>
              <a:buChar char="•"/>
            </a:pPr>
            <a:r>
              <a:rPr lang="fr-CA" sz="1400" dirty="0">
                <a:latin typeface="Arial" panose="020B0604020202020204" pitchFamily="34" charset="0"/>
                <a:cs typeface="Arial" panose="020B0604020202020204" pitchFamily="34" charset="0"/>
              </a:rPr>
              <a:t>(3) Les États </a:t>
            </a:r>
            <a:r>
              <a:rPr lang="fr-CA" sz="1400" b="1" dirty="0">
                <a:latin typeface="Arial" panose="020B0604020202020204" pitchFamily="34" charset="0"/>
                <a:cs typeface="Arial" panose="020B0604020202020204" pitchFamily="34" charset="0"/>
              </a:rPr>
              <a:t>accordent reconnaissance et protection juridiques </a:t>
            </a:r>
            <a:r>
              <a:rPr lang="fr-CA" sz="1400" dirty="0">
                <a:latin typeface="Arial" panose="020B0604020202020204" pitchFamily="34" charset="0"/>
                <a:cs typeface="Arial" panose="020B0604020202020204" pitchFamily="34" charset="0"/>
              </a:rPr>
              <a:t>à ces terres, territoires et ressources. Cette reconnaissance se fait en respectant dûment les coutumes, traditions et régimes fonciers des peuples autochtones concernés.</a:t>
            </a:r>
          </a:p>
          <a:p>
            <a:pPr marL="342900" lvl="0" indent="-342900">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fr-CA" sz="1400" dirty="0">
                <a:latin typeface="Arial" panose="020B0604020202020204" pitchFamily="34" charset="0"/>
                <a:cs typeface="Arial" panose="020B0604020202020204" pitchFamily="34" charset="0"/>
              </a:rPr>
              <a:t>Le gouvernement du Canada s'appuie sur sa politique et son processus d'ajouts aux réserves (AR) en tant que principaux outils mis à la disposition des Premières Nations pour ajouter des terres à leurs réserves. </a:t>
            </a:r>
          </a:p>
          <a:p>
            <a:pPr lvl="1"/>
            <a:endParaRPr lang="fr-CA" sz="1400" dirty="0">
              <a:latin typeface="Arial" panose="020B0604020202020204" pitchFamily="34" charset="0"/>
              <a:cs typeface="Arial" panose="020B0604020202020204" pitchFamily="34" charset="0"/>
            </a:endParaRPr>
          </a:p>
          <a:p>
            <a:pPr lvl="1"/>
            <a:endParaRPr lang="fr-CA" sz="1400" dirty="0">
              <a:latin typeface="Arial" panose="020B0604020202020204" pitchFamily="34" charset="0"/>
              <a:cs typeface="Arial" panose="020B0604020202020204" pitchFamily="34" charset="0"/>
            </a:endParaRPr>
          </a:p>
          <a:p>
            <a:pPr lvl="1"/>
            <a:endParaRPr lang="fr-CA" sz="1400" dirty="0">
              <a:latin typeface="Arial" panose="020B0604020202020204" pitchFamily="34" charset="0"/>
              <a:cs typeface="Arial" panose="020B0604020202020204" pitchFamily="34" charset="0"/>
            </a:endParaRPr>
          </a:p>
          <a:p>
            <a:pPr lvl="1"/>
            <a:endParaRPr lang="fr-CA" sz="1400" dirty="0">
              <a:latin typeface="Arial" panose="020B0604020202020204" pitchFamily="34" charset="0"/>
              <a:cs typeface="Arial" panose="020B0604020202020204" pitchFamily="34" charset="0"/>
            </a:endParaRPr>
          </a:p>
          <a:p>
            <a:pPr fontAlgn="b">
              <a:lnSpc>
                <a:spcPct val="90000"/>
              </a:lnSpc>
              <a:spcAft>
                <a:spcPts val="600"/>
              </a:spcAft>
            </a:pPr>
            <a:endParaRPr lang="fr-CA" sz="1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a:lnSpc>
                <a:spcPct val="90000"/>
              </a:lnSpc>
              <a:spcAft>
                <a:spcPts val="600"/>
              </a:spcAft>
            </a:pPr>
            <a:r>
              <a:rPr lang="fr-CA"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1139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852416"/>
            <a:ext cx="8960658" cy="18178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2800" b="1" dirty="0" err="1">
                <a:solidFill>
                  <a:srgbClr val="016DAF"/>
                </a:solidFill>
                <a:latin typeface="Arial" panose="020B0604020202020204" pitchFamily="34" charset="0"/>
                <a:cs typeface="Arial" panose="020B0604020202020204" pitchFamily="34" charset="0"/>
              </a:rPr>
              <a:t>Ajouts</a:t>
            </a:r>
            <a:r>
              <a:rPr lang="en-US" altLang="en-US" sz="2800" b="1" dirty="0">
                <a:solidFill>
                  <a:srgbClr val="016DAF"/>
                </a:solidFill>
                <a:latin typeface="Arial" panose="020B0604020202020204" pitchFamily="34" charset="0"/>
                <a:cs typeface="Arial" panose="020B0604020202020204" pitchFamily="34" charset="0"/>
              </a:rPr>
              <a:t> aux </a:t>
            </a:r>
            <a:r>
              <a:rPr lang="en-US" altLang="en-US" sz="2800" b="1" dirty="0" err="1">
                <a:solidFill>
                  <a:srgbClr val="016DAF"/>
                </a:solidFill>
                <a:latin typeface="Arial" panose="020B0604020202020204" pitchFamily="34" charset="0"/>
                <a:cs typeface="Arial" panose="020B0604020202020204" pitchFamily="34" charset="0"/>
              </a:rPr>
              <a:t>réserves</a:t>
            </a:r>
            <a:r>
              <a:rPr lang="en-US" altLang="en-US" sz="2800" b="1" dirty="0">
                <a:solidFill>
                  <a:srgbClr val="016DAF"/>
                </a:solidFill>
                <a:latin typeface="Arial" panose="020B0604020202020204" pitchFamily="34" charset="0"/>
                <a:cs typeface="Arial" panose="020B0604020202020204" pitchFamily="34" charset="0"/>
              </a:rPr>
              <a:t> : Un legs de frustration</a:t>
            </a:r>
            <a:br>
              <a:rPr lang="en-US" altLang="en-US" sz="2800" b="1" dirty="0">
                <a:solidFill>
                  <a:srgbClr val="016DAF"/>
                </a:solidFill>
                <a:latin typeface="Arial" panose="020B0604020202020204" pitchFamily="34" charset="0"/>
                <a:cs typeface="Arial" panose="020B0604020202020204" pitchFamily="34" charset="0"/>
              </a:rPr>
            </a:br>
            <a:br>
              <a:rPr lang="en-US" altLang="en-US" sz="1900" b="1" u="sng" kern="1200" dirty="0">
                <a:solidFill>
                  <a:srgbClr val="C00000"/>
                </a:solidFill>
                <a:latin typeface="Arial" panose="020B0604020202020204" pitchFamily="34" charset="0"/>
                <a:cs typeface="Arial" panose="020B0604020202020204" pitchFamily="34" charset="0"/>
              </a:rPr>
            </a:br>
            <a:endParaRPr kumimoji="0" lang="en-US" altLang="en-US" sz="1900" b="0" i="0" strike="noStrike" kern="1200" cap="none" normalizeH="0" baseline="0" dirty="0">
              <a:ln>
                <a:noFill/>
              </a:ln>
              <a:solidFill>
                <a:schemeClr val="accent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996142" y="2946861"/>
            <a:ext cx="8554549" cy="4930246"/>
          </a:xfrm>
          <a:prstGeom prst="rect">
            <a:avLst/>
          </a:prstGeom>
        </p:spPr>
        <p:txBody>
          <a:bodyPr vert="horz" lIns="91440" tIns="45720" rIns="91440" bIns="45720" rtlCol="0" anchor="ctr">
            <a:noAutofit/>
          </a:bodyPr>
          <a:lstStyle/>
          <a:p>
            <a:pPr lvl="1"/>
            <a:endParaRPr lang="en-US"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r-CA" sz="1900" dirty="0">
                <a:latin typeface="Arial" panose="020B0604020202020204" pitchFamily="34" charset="0"/>
                <a:cs typeface="Arial" panose="020B0604020202020204" pitchFamily="34" charset="0"/>
              </a:rPr>
              <a:t>La politique et le processus d'AR se sont révélés invariablement inefficaces : il faut souvent des années, voire des décennies, pour ajouter des terres à une réserve. </a:t>
            </a:r>
          </a:p>
          <a:p>
            <a:pPr marL="800100" lvl="1" indent="-342900">
              <a:buFont typeface="Arial" panose="020B0604020202020204" pitchFamily="34" charset="0"/>
              <a:buChar char="•"/>
            </a:pPr>
            <a:endParaRPr lang="fr-CA" sz="19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fr-CA" sz="1900" dirty="0">
                <a:latin typeface="Arial" panose="020B0604020202020204" pitchFamily="34" charset="0"/>
                <a:cs typeface="Arial" panose="020B0604020202020204" pitchFamily="34" charset="0"/>
              </a:rPr>
              <a:t>De nombreux appels ont été lancés pour réformer les AR. Le plus récent date de 2022. Il émane du gouvernement du Canada et de l'ancien ministre des Relations Couronne-Autochtones, Marc Miller, qui a déclaré devant les Premières Nations-en-Assemblée : «  Le processus d'AR est largement défaillant, son rythme est glacial et c'est un très mauvais moyen de récupérer des terres »</a:t>
            </a:r>
            <a:r>
              <a:rPr lang="en-US" sz="1900"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lvl="1"/>
            <a:endParaRPr lang="en-US" sz="1900" dirty="0">
              <a:latin typeface="Arial" panose="020B0604020202020204" pitchFamily="34" charset="0"/>
              <a:cs typeface="Arial" panose="020B0604020202020204" pitchFamily="34" charset="0"/>
            </a:endParaRPr>
          </a:p>
          <a:p>
            <a:pPr lvl="1"/>
            <a:endParaRPr lang="en-US" sz="1900" dirty="0">
              <a:latin typeface="Arial" panose="020B0604020202020204" pitchFamily="34" charset="0"/>
              <a:cs typeface="Arial" panose="020B0604020202020204" pitchFamily="34" charset="0"/>
            </a:endParaRPr>
          </a:p>
          <a:p>
            <a:pPr lvl="1"/>
            <a:endParaRPr lang="en-CA" sz="1900" dirty="0">
              <a:latin typeface="Arial" panose="020B0604020202020204" pitchFamily="34" charset="0"/>
              <a:cs typeface="Arial" panose="020B0604020202020204" pitchFamily="34" charset="0"/>
            </a:endParaRPr>
          </a:p>
          <a:p>
            <a:pPr fontAlgn="b">
              <a:lnSpc>
                <a:spcPct val="90000"/>
              </a:lnSpc>
              <a:spcAft>
                <a:spcPts val="600"/>
              </a:spcAft>
            </a:pPr>
            <a:endParaRPr lang="en-US" sz="19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a:lnSpc>
                <a:spcPct val="90000"/>
              </a:lnSpc>
              <a:spcAft>
                <a:spcPts val="600"/>
              </a:spcAft>
            </a:pPr>
            <a:r>
              <a:rPr lang="en-US" sz="1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8162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41025" y="1641440"/>
            <a:ext cx="3494362" cy="14749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lang="en-US" altLang="en-US" sz="2800" b="1" dirty="0">
                <a:solidFill>
                  <a:srgbClr val="016DAF"/>
                </a:solidFill>
                <a:latin typeface="Arial" panose="020B0604020202020204" pitchFamily="34" charset="0"/>
                <a:cs typeface="Arial" panose="020B0604020202020204" pitchFamily="34" charset="0"/>
              </a:rPr>
              <a:t>Mandats fédéraux </a:t>
            </a:r>
            <a:br>
              <a:rPr lang="en-US" altLang="en-US" sz="2800" b="1" kern="1200" dirty="0">
                <a:solidFill>
                  <a:srgbClr val="016DAF"/>
                </a:solidFill>
                <a:latin typeface="Arial" panose="020B0604020202020204" pitchFamily="34" charset="0"/>
                <a:cs typeface="Arial" panose="020B0604020202020204" pitchFamily="34" charset="0"/>
              </a:rPr>
            </a:b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159934" y="1927754"/>
            <a:ext cx="9872131" cy="4930246"/>
          </a:xfrm>
          <a:prstGeom prst="rect">
            <a:avLst/>
          </a:prstGeom>
        </p:spPr>
        <p:txBody>
          <a:bodyPr vert="horz" lIns="91440" tIns="45720" rIns="91440" bIns="45720" rtlCol="0" anchor="ctr">
            <a:normAutofit/>
          </a:bodyPr>
          <a:lstStyle/>
          <a:p>
            <a:pPr marL="704850" lvl="0" indent="-571500">
              <a:buSzPts val="1500"/>
              <a:buFont typeface="Arial" panose="020B0604020202020204" pitchFamily="34" charset="0"/>
              <a:buChar char="•"/>
            </a:pPr>
            <a:r>
              <a:rPr lang="en-US" sz="1900" b="1" dirty="0">
                <a:solidFill>
                  <a:srgbClr val="016DAF"/>
                </a:solidFill>
                <a:latin typeface="Arial" panose="020B0604020202020204" pitchFamily="34" charset="0"/>
                <a:cs typeface="Arial" panose="020B0604020202020204" pitchFamily="34" charset="0"/>
              </a:rPr>
              <a:t>Lettre de mandat :</a:t>
            </a:r>
            <a:r>
              <a:rPr lang="en-US" sz="1900" dirty="0">
                <a:solidFill>
                  <a:srgbClr val="016DAF"/>
                </a:solidFill>
                <a:latin typeface="Arial" panose="020B0604020202020204" pitchFamily="34" charset="0"/>
                <a:cs typeface="Arial" panose="020B0604020202020204" pitchFamily="34" charset="0"/>
              </a:rPr>
              <a:t> </a:t>
            </a:r>
            <a:r>
              <a:rPr lang="fr-CA" sz="1900" dirty="0">
                <a:latin typeface="Arial" panose="020B0604020202020204" pitchFamily="34" charset="0"/>
                <a:cs typeface="Arial" panose="020B0604020202020204" pitchFamily="34" charset="0"/>
              </a:rPr>
              <a:t>Le premier ministre a chargé le ministre des Relations Couronne-Autochtones d’« accélérer les travaux en cours avec les Premières Nations visant à repenser les politiques fédérales sur les ajouts aux réserves »</a:t>
            </a:r>
            <a:r>
              <a:rPr lang="en-US" sz="1900" dirty="0">
                <a:latin typeface="Arial" panose="020B0604020202020204" pitchFamily="34" charset="0"/>
                <a:cs typeface="Arial" panose="020B0604020202020204" pitchFamily="34" charset="0"/>
              </a:rPr>
              <a:t>.</a:t>
            </a:r>
          </a:p>
          <a:p>
            <a:pPr marL="457200" lvl="0" indent="-323850" algn="l" rtl="0">
              <a:spcBef>
                <a:spcPts val="0"/>
              </a:spcBef>
              <a:spcAft>
                <a:spcPts val="0"/>
              </a:spcAft>
              <a:buSzPts val="1500"/>
              <a:buChar char="●"/>
            </a:pPr>
            <a:endParaRPr lang="en-US" sz="1900" dirty="0">
              <a:latin typeface="Arial" panose="020B0604020202020204" pitchFamily="34" charset="0"/>
              <a:cs typeface="Arial" panose="020B0604020202020204" pitchFamily="34" charset="0"/>
            </a:endParaRPr>
          </a:p>
          <a:p>
            <a:pPr marL="704850" lvl="0" indent="-571500">
              <a:buSzPts val="1500"/>
              <a:buFont typeface="Arial" panose="020B0604020202020204" pitchFamily="34" charset="0"/>
              <a:buChar char="•"/>
            </a:pPr>
            <a:r>
              <a:rPr lang="en-US" sz="1900" b="1" dirty="0">
                <a:solidFill>
                  <a:srgbClr val="016DAF"/>
                </a:solidFill>
                <a:latin typeface="Arial" panose="020B0604020202020204" pitchFamily="34" charset="0"/>
                <a:cs typeface="Arial" panose="020B0604020202020204" pitchFamily="34" charset="0"/>
              </a:rPr>
              <a:t>Budget de 2021 : </a:t>
            </a:r>
            <a:r>
              <a:rPr lang="en-US" sz="1900" dirty="0">
                <a:latin typeface="Arial" panose="020B0604020202020204" pitchFamily="34" charset="0"/>
                <a:cs typeface="Arial" panose="020B0604020202020204" pitchFamily="34" charset="0"/>
              </a:rPr>
              <a:t>Il</a:t>
            </a:r>
            <a:r>
              <a:rPr lang="en-US" sz="1900" b="1" dirty="0">
                <a:solidFill>
                  <a:srgbClr val="C00000"/>
                </a:solidFill>
                <a:latin typeface="Arial" panose="020B0604020202020204" pitchFamily="34" charset="0"/>
                <a:cs typeface="Arial" panose="020B0604020202020204" pitchFamily="34" charset="0"/>
              </a:rPr>
              <a:t> </a:t>
            </a:r>
            <a:r>
              <a:rPr lang="fr-CA" sz="1900" dirty="0">
                <a:latin typeface="Arial" panose="020B0604020202020204" pitchFamily="34" charset="0"/>
                <a:cs typeface="Arial" panose="020B0604020202020204" pitchFamily="34" charset="0"/>
              </a:rPr>
              <a:t>prévoyait 43 millions de dollars sur trois ans pour soutenir la réforme de la Politique sur les AR (10 millions de dollars) et résorber l'arriéré massif d'AR (33 millions de dollars)</a:t>
            </a:r>
            <a:r>
              <a:rPr lang="en-US" sz="1900" dirty="0">
                <a:latin typeface="Arial" panose="020B0604020202020204" pitchFamily="34" charset="0"/>
                <a:cs typeface="Arial" panose="020B0604020202020204" pitchFamily="34" charset="0"/>
              </a:rPr>
              <a:t>. </a:t>
            </a:r>
          </a:p>
          <a:p>
            <a:pPr marL="704850" lvl="0" indent="-571500" algn="l" rtl="0">
              <a:spcBef>
                <a:spcPts val="0"/>
              </a:spcBef>
              <a:spcAft>
                <a:spcPts val="0"/>
              </a:spcAft>
              <a:buSzPts val="1500"/>
              <a:buFont typeface="Arial" panose="020B0604020202020204" pitchFamily="34" charset="0"/>
              <a:buChar char="•"/>
            </a:pPr>
            <a:endParaRPr lang="en-US" sz="1900" dirty="0">
              <a:solidFill>
                <a:srgbClr val="C00000"/>
              </a:solidFill>
              <a:latin typeface="Arial" panose="020B0604020202020204" pitchFamily="34" charset="0"/>
              <a:cs typeface="Arial" panose="020B0604020202020204" pitchFamily="34" charset="0"/>
            </a:endParaRPr>
          </a:p>
          <a:p>
            <a:pPr marL="704850" lvl="0" indent="-571500">
              <a:buSzPts val="1500"/>
              <a:buFont typeface="Arial" panose="020B0604020202020204" pitchFamily="34" charset="0"/>
              <a:buChar char="•"/>
            </a:pPr>
            <a:r>
              <a:rPr lang="fr-CA" sz="1900" b="1" dirty="0">
                <a:solidFill>
                  <a:srgbClr val="016DAF"/>
                </a:solidFill>
                <a:latin typeface="Arial" panose="020B0604020202020204" pitchFamily="34" charset="0"/>
                <a:cs typeface="Arial" panose="020B0604020202020204" pitchFamily="34" charset="0"/>
              </a:rPr>
              <a:t>Mesure n</a:t>
            </a:r>
            <a:r>
              <a:rPr lang="fr-CA" sz="1900" b="1" baseline="30000" dirty="0">
                <a:solidFill>
                  <a:srgbClr val="016DAF"/>
                </a:solidFill>
                <a:latin typeface="Arial" panose="020B0604020202020204" pitchFamily="34" charset="0"/>
                <a:cs typeface="Arial" panose="020B0604020202020204" pitchFamily="34" charset="0"/>
              </a:rPr>
              <a:t>o</a:t>
            </a:r>
            <a:r>
              <a:rPr lang="fr-CA" sz="1900" b="1" dirty="0">
                <a:solidFill>
                  <a:srgbClr val="016DAF"/>
                </a:solidFill>
                <a:latin typeface="Arial" panose="020B0604020202020204" pitchFamily="34" charset="0"/>
                <a:cs typeface="Arial" panose="020B0604020202020204" pitchFamily="34" charset="0"/>
              </a:rPr>
              <a:t> 5 du Plan d'action national de la Déclaration des Nations Unies </a:t>
            </a:r>
            <a:r>
              <a:rPr lang="en-US" sz="1900" b="1" dirty="0">
                <a:solidFill>
                  <a:srgbClr val="016DAF"/>
                </a:solidFill>
                <a:latin typeface="Arial" panose="020B0604020202020204" pitchFamily="34" charset="0"/>
                <a:cs typeface="Arial" panose="020B0604020202020204" pitchFamily="34" charset="0"/>
              </a:rPr>
              <a:t> : </a:t>
            </a:r>
            <a:r>
              <a:rPr lang="fr-CA" sz="1900" dirty="0">
                <a:latin typeface="Arial" panose="020B0604020202020204" pitchFamily="34" charset="0"/>
                <a:cs typeface="Arial" panose="020B0604020202020204" pitchFamily="34" charset="0"/>
              </a:rPr>
              <a:t>Élaborer conjointement un remaniement de la Politique sur les ajouts aux réserves</a:t>
            </a:r>
            <a:r>
              <a:rPr lang="en-US" sz="1900" dirty="0">
                <a:latin typeface="Arial" panose="020B0604020202020204" pitchFamily="34" charset="0"/>
                <a:cs typeface="Arial" panose="020B0604020202020204" pitchFamily="34" charset="0"/>
              </a:rPr>
              <a:t>. </a:t>
            </a:r>
          </a:p>
          <a:p>
            <a:pPr marL="704850" lvl="0" indent="-571500" algn="l" rtl="0">
              <a:spcBef>
                <a:spcPts val="0"/>
              </a:spcBef>
              <a:spcAft>
                <a:spcPts val="0"/>
              </a:spcAft>
              <a:buSzPts val="15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80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755989" y="1458716"/>
            <a:ext cx="3494362" cy="16908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lang="en-US" altLang="en-US" sz="2800" b="1" dirty="0">
                <a:solidFill>
                  <a:srgbClr val="016DAF"/>
                </a:solidFill>
                <a:latin typeface="Arial" panose="020B0604020202020204" pitchFamily="34" charset="0"/>
                <a:cs typeface="Arial" panose="020B0604020202020204" pitchFamily="34" charset="0"/>
              </a:rPr>
              <a:t>Mandat de l'APN</a:t>
            </a: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755989" y="1753584"/>
            <a:ext cx="9872131" cy="4930246"/>
          </a:xfrm>
          <a:prstGeom prst="rect">
            <a:avLst/>
          </a:prstGeom>
        </p:spPr>
        <p:txBody>
          <a:bodyPr vert="horz" lIns="91440" tIns="45720" rIns="91440" bIns="45720" rtlCol="0" anchor="ctr">
            <a:noAutofit/>
          </a:bodyPr>
          <a:lstStyle/>
          <a:p>
            <a:r>
              <a:rPr lang="en-US" sz="1700" b="1" dirty="0">
                <a:solidFill>
                  <a:srgbClr val="016DAF"/>
                </a:solidFill>
                <a:latin typeface="Arial" panose="020B0604020202020204" pitchFamily="34" charset="0"/>
                <a:cs typeface="Arial" panose="020B0604020202020204" pitchFamily="34" charset="0"/>
              </a:rPr>
              <a:t>Résolution 37/2023 de </a:t>
            </a:r>
            <a:r>
              <a:rPr lang="en-US" sz="1700" b="1" dirty="0" err="1">
                <a:solidFill>
                  <a:srgbClr val="016DAF"/>
                </a:solidFill>
                <a:latin typeface="Arial" panose="020B0604020202020204" pitchFamily="34" charset="0"/>
                <a:cs typeface="Arial" panose="020B0604020202020204" pitchFamily="34" charset="0"/>
              </a:rPr>
              <a:t>l'APN</a:t>
            </a:r>
            <a:r>
              <a:rPr lang="en-US" sz="1700" b="1" dirty="0">
                <a:solidFill>
                  <a:srgbClr val="016DAF"/>
                </a:solidFill>
                <a:latin typeface="Arial" panose="020B0604020202020204" pitchFamily="34" charset="0"/>
                <a:cs typeface="Arial" panose="020B0604020202020204" pitchFamily="34" charset="0"/>
              </a:rPr>
              <a:t>, </a:t>
            </a:r>
            <a:r>
              <a:rPr lang="fr-CA" sz="1700" i="1" dirty="0">
                <a:latin typeface="Arial" panose="020B0604020202020204" pitchFamily="34" charset="0"/>
                <a:cs typeface="Arial" panose="020B0604020202020204" pitchFamily="34" charset="0"/>
              </a:rPr>
              <a:t>Restitution des terres des Premières Nations par l’intermédiaire de la réforme des ajouts aux réserves </a:t>
            </a:r>
            <a:r>
              <a:rPr lang="en-US" sz="17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CA" sz="1700" dirty="0">
                <a:latin typeface="Arial" panose="020B0604020202020204" pitchFamily="34" charset="0"/>
                <a:cs typeface="Arial" panose="020B0604020202020204" pitchFamily="34" charset="0"/>
              </a:rPr>
              <a:t>Demander au gouvernement du Canada d’élaborer, en collaboration avec les Premières Nations, un processus clair, efficace et transparent pour restituer et/ou se réapproprier des terres de réserve et/ou remédier à la dépossession historique de terres</a:t>
            </a:r>
            <a:r>
              <a:rPr lang="en-US" sz="1700"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pPr>
            <a:r>
              <a:rPr lang="fr-CA" sz="1700" dirty="0">
                <a:latin typeface="Arial" panose="020B0604020202020204" pitchFamily="34" charset="0"/>
                <a:cs typeface="Arial" panose="020B0604020202020204" pitchFamily="34" charset="0"/>
              </a:rPr>
              <a:t>Engager des discussions avec les Premières Nations sur un examen et une refonte du processus d’ajouts aux réserves et de préparer un rapport complet décrivant les nombreuses priorités des Premières Nations relatives aux AR et proposant des solutions sur le plan des politiques et de la législation aux fins d’examen</a:t>
            </a:r>
            <a:r>
              <a:rPr lang="en-US" sz="17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0608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834341" y="1496816"/>
            <a:ext cx="5633253" cy="15257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kumimoji="0" lang="en-US" altLang="en-US" sz="2800" b="1" i="0" strike="noStrike" kern="1200" cap="none" normalizeH="0" baseline="0" dirty="0">
                <a:ln>
                  <a:noFill/>
                </a:ln>
                <a:solidFill>
                  <a:srgbClr val="016DAF"/>
                </a:solidFill>
                <a:effectLst/>
                <a:latin typeface="Arial" panose="020B0604020202020204" pitchFamily="34" charset="0"/>
                <a:cs typeface="Arial" panose="020B0604020202020204" pitchFamily="34" charset="0"/>
              </a:rPr>
              <a:t>Projet de </a:t>
            </a:r>
            <a:r>
              <a:rPr kumimoji="0" lang="en-US" altLang="en-US" sz="2800" b="1" i="0" strike="noStrike" kern="1200" cap="none" normalizeH="0" baseline="0" dirty="0" err="1">
                <a:ln>
                  <a:noFill/>
                </a:ln>
                <a:solidFill>
                  <a:srgbClr val="016DAF"/>
                </a:solidFill>
                <a:effectLst/>
                <a:latin typeface="Arial" panose="020B0604020202020204" pitchFamily="34" charset="0"/>
                <a:cs typeface="Arial" panose="020B0604020202020204" pitchFamily="34" charset="0"/>
              </a:rPr>
              <a:t>résolution</a:t>
            </a:r>
            <a:r>
              <a:rPr kumimoji="0" lang="en-US" altLang="en-US" sz="2800" b="1" i="0" strike="noStrike" kern="1200" cap="none" normalizeH="0" baseline="0" dirty="0">
                <a:ln>
                  <a:noFill/>
                </a:ln>
                <a:solidFill>
                  <a:srgbClr val="016DAF"/>
                </a:solidFill>
                <a:effectLst/>
                <a:latin typeface="Arial" panose="020B0604020202020204" pitchFamily="34" charset="0"/>
                <a:cs typeface="Arial" panose="020B0604020202020204" pitchFamily="34" charset="0"/>
              </a:rPr>
              <a:t> n</a:t>
            </a:r>
            <a:r>
              <a:rPr kumimoji="0" lang="en-US" altLang="en-US" sz="2800" b="1" i="0" strike="noStrike" kern="1200" cap="none" normalizeH="0" baseline="30000" dirty="0">
                <a:ln>
                  <a:noFill/>
                </a:ln>
                <a:solidFill>
                  <a:srgbClr val="016DAF"/>
                </a:solidFill>
                <a:effectLst/>
                <a:latin typeface="Arial" panose="020B0604020202020204" pitchFamily="34" charset="0"/>
                <a:cs typeface="Arial" panose="020B0604020202020204" pitchFamily="34" charset="0"/>
              </a:rPr>
              <a:t>o </a:t>
            </a:r>
            <a:r>
              <a:rPr kumimoji="0" lang="en-US" altLang="en-US" sz="2800" b="1" i="0" strike="noStrike" kern="1200" cap="none" normalizeH="0" baseline="0" dirty="0">
                <a:ln>
                  <a:noFill/>
                </a:ln>
                <a:solidFill>
                  <a:srgbClr val="016DAF"/>
                </a:solidFill>
                <a:effectLst/>
                <a:latin typeface="Arial" panose="020B0604020202020204" pitchFamily="34" charset="0"/>
                <a:cs typeface="Arial" panose="020B0604020202020204" pitchFamily="34" charset="0"/>
              </a:rPr>
              <a:t>11</a:t>
            </a: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1834341" y="1766284"/>
            <a:ext cx="9926320" cy="4930246"/>
          </a:xfrm>
          <a:prstGeom prst="rect">
            <a:avLst/>
          </a:prstGeom>
        </p:spPr>
        <p:txBody>
          <a:bodyPr vert="horz" lIns="91440" tIns="45720" rIns="91440" bIns="45720" rtlCol="0" anchor="ctr">
            <a:normAutofit/>
          </a:bodyPr>
          <a:lstStyle/>
          <a:p>
            <a:r>
              <a:rPr lang="en-US" sz="1900" b="1" dirty="0">
                <a:solidFill>
                  <a:srgbClr val="016DAF"/>
                </a:solidFill>
                <a:latin typeface="Arial" panose="020B0604020202020204" pitchFamily="34" charset="0"/>
                <a:cs typeface="Arial" panose="020B0604020202020204" pitchFamily="34" charset="0"/>
              </a:rPr>
              <a:t>Projet de résolution 11/2024, </a:t>
            </a:r>
            <a:r>
              <a:rPr lang="fr-CA" sz="1900" i="1" dirty="0">
                <a:latin typeface="Arial" panose="020B0604020202020204" pitchFamily="34" charset="0"/>
                <a:cs typeface="Arial" panose="020B0604020202020204" pitchFamily="34" charset="0"/>
              </a:rPr>
              <a:t>Faire progresser la réforme des ajouts aux réserves</a:t>
            </a:r>
            <a:r>
              <a:rPr lang="en-US" sz="1900" i="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42900" indent="-342900">
              <a:spcBef>
                <a:spcPts val="600"/>
              </a:spcBef>
              <a:buFont typeface="+mj-lt"/>
              <a:buAutoNum type="arabicPeriod"/>
            </a:pPr>
            <a:r>
              <a:rPr lang="fr-CA" sz="1900" dirty="0">
                <a:latin typeface="Arial" panose="020B0604020202020204" pitchFamily="34" charset="0"/>
                <a:cs typeface="Arial" panose="020B0604020202020204" pitchFamily="34" charset="0"/>
              </a:rPr>
              <a:t>Enjoignent à l’Assemblée des Premières Nations (APN) de participer à l’élaboration conjointe de réformes de la politique et du processus d’ajouts aux réserves (AR)</a:t>
            </a:r>
            <a:r>
              <a:rPr lang="en-US" sz="1900" b="0" i="0" u="none" strike="noStrike" baseline="0" dirty="0">
                <a:latin typeface="Arial" panose="020B0604020202020204" pitchFamily="34" charset="0"/>
                <a:cs typeface="Arial" panose="020B0604020202020204" pitchFamily="34" charset="0"/>
              </a:rPr>
              <a:t>. </a:t>
            </a:r>
          </a:p>
          <a:p>
            <a:pPr marL="342900" indent="-342900">
              <a:spcBef>
                <a:spcPts val="600"/>
              </a:spcBef>
              <a:buFont typeface="+mj-lt"/>
              <a:buAutoNum type="arabicPeriod"/>
            </a:pPr>
            <a:r>
              <a:rPr lang="fr-CA" sz="1900" dirty="0">
                <a:latin typeface="Arial" panose="020B0604020202020204" pitchFamily="34" charset="0"/>
                <a:cs typeface="Arial" panose="020B0604020202020204" pitchFamily="34" charset="0"/>
              </a:rPr>
              <a:t>Enjoignent à l’APN de continuer de discuter avec les Premières Nations des objectifs de d’élaboration conjointe</a:t>
            </a:r>
            <a:r>
              <a:rPr lang="en-US" sz="1900" b="0" i="0" u="none" strike="noStrike" baseline="0" dirty="0">
                <a:latin typeface="Arial" panose="020B0604020202020204" pitchFamily="34" charset="0"/>
                <a:cs typeface="Arial" panose="020B0604020202020204" pitchFamily="34" charset="0"/>
              </a:rPr>
              <a:t>.</a:t>
            </a:r>
          </a:p>
          <a:p>
            <a:pPr marL="342900" indent="-342900">
              <a:spcBef>
                <a:spcPts val="600"/>
              </a:spcBef>
              <a:buFont typeface="+mj-lt"/>
              <a:buAutoNum type="arabicPeriod"/>
            </a:pPr>
            <a:r>
              <a:rPr lang="fr-CA" sz="1900" dirty="0">
                <a:latin typeface="Arial" panose="020B0604020202020204" pitchFamily="34" charset="0"/>
                <a:cs typeface="Arial" panose="020B0604020202020204" pitchFamily="34" charset="0"/>
              </a:rPr>
              <a:t>Enjoignent à l’APN de s’assurer que la réforme des AR demeure une priorité fédérale de premier plan, y compris la nécessité de prévoir des investissements importants pour soutenir la mise en œuvre</a:t>
            </a:r>
            <a:r>
              <a:rPr lang="en-US" sz="1900" b="0" i="0" u="none" strike="noStrike" baseline="0" dirty="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32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45CF10-516C-76E1-8081-09DBD86520F6}"/>
              </a:ext>
            </a:extLst>
          </p:cNvPr>
          <p:cNvSpPr>
            <a:spLocks noGrp="1"/>
          </p:cNvSpPr>
          <p:nvPr>
            <p:ph type="subTitle" idx="1"/>
          </p:nvPr>
        </p:nvSpPr>
        <p:spPr>
          <a:xfrm>
            <a:off x="1244600" y="2104721"/>
            <a:ext cx="10375900" cy="1655762"/>
          </a:xfrm>
        </p:spPr>
        <p:txBody>
          <a:bodyPr anchor="b">
            <a:normAutofit/>
          </a:bodyPr>
          <a:lstStyle/>
          <a:p>
            <a:r>
              <a:rPr lang="en-CA" sz="3500" b="1" dirty="0">
                <a:solidFill>
                  <a:srgbClr val="016DAF"/>
                </a:solidFill>
                <a:latin typeface="Arial" panose="020B0604020202020204" pitchFamily="34" charset="0"/>
                <a:cs typeface="Arial" panose="020B0604020202020204" pitchFamily="34" charset="0"/>
              </a:rPr>
              <a:t>Processus et calendrier de la </a:t>
            </a:r>
            <a:r>
              <a:rPr lang="en-CA" sz="3500" b="1" dirty="0" err="1">
                <a:solidFill>
                  <a:srgbClr val="016DAF"/>
                </a:solidFill>
                <a:latin typeface="Arial" panose="020B0604020202020204" pitchFamily="34" charset="0"/>
                <a:cs typeface="Arial" panose="020B0604020202020204" pitchFamily="34" charset="0"/>
              </a:rPr>
              <a:t>refonte</a:t>
            </a:r>
            <a:r>
              <a:rPr lang="en-CA" sz="3500" b="1" dirty="0">
                <a:solidFill>
                  <a:srgbClr val="016DAF"/>
                </a:solidFill>
                <a:latin typeface="Arial" panose="020B0604020202020204" pitchFamily="34" charset="0"/>
                <a:cs typeface="Arial" panose="020B0604020202020204" pitchFamily="34" charset="0"/>
              </a:rPr>
              <a:t> des AR</a:t>
            </a:r>
          </a:p>
        </p:txBody>
      </p:sp>
    </p:spTree>
    <p:extLst>
      <p:ext uri="{BB962C8B-B14F-4D97-AF65-F5344CB8AC3E}">
        <p14:creationId xmlns:p14="http://schemas.microsoft.com/office/powerpoint/2010/main" val="284107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1689100" y="1026916"/>
            <a:ext cx="7906558" cy="27830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lang="en-US" altLang="en-US" sz="2800" b="1" dirty="0">
                <a:solidFill>
                  <a:srgbClr val="016DAF"/>
                </a:solidFill>
                <a:latin typeface="Arial" panose="020B0604020202020204" pitchFamily="34" charset="0"/>
                <a:cs typeface="Arial" panose="020B0604020202020204" pitchFamily="34" charset="0"/>
              </a:rPr>
              <a:t>Processus et </a:t>
            </a:r>
            <a:r>
              <a:rPr lang="en-US" altLang="en-US" sz="2800" b="1" dirty="0" err="1">
                <a:solidFill>
                  <a:srgbClr val="016DAF"/>
                </a:solidFill>
                <a:latin typeface="Arial" panose="020B0604020202020204" pitchFamily="34" charset="0"/>
                <a:cs typeface="Arial" panose="020B0604020202020204" pitchFamily="34" charset="0"/>
              </a:rPr>
              <a:t>caleréformendrier</a:t>
            </a:r>
            <a:r>
              <a:rPr lang="en-US" altLang="en-US" sz="2800" b="1" dirty="0">
                <a:solidFill>
                  <a:srgbClr val="016DAF"/>
                </a:solidFill>
                <a:latin typeface="Arial" panose="020B0604020202020204" pitchFamily="34" charset="0"/>
                <a:cs typeface="Arial" panose="020B0604020202020204" pitchFamily="34" charset="0"/>
              </a:rPr>
              <a:t> de la</a:t>
            </a:r>
            <a:endParaRPr kumimoji="0" lang="en-US" altLang="en-US" sz="2800" b="0" i="0" strike="noStrike" kern="1200" cap="none" normalizeH="0" baseline="0" dirty="0">
              <a:ln>
                <a:noFill/>
              </a:ln>
              <a:solidFill>
                <a:srgbClr val="016DAF"/>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0E24936-3A30-2A45-AE21-D8547816E75E}"/>
              </a:ext>
            </a:extLst>
          </p:cNvPr>
          <p:cNvSpPr/>
          <p:nvPr/>
        </p:nvSpPr>
        <p:spPr>
          <a:xfrm>
            <a:off x="1689100" y="2701115"/>
            <a:ext cx="9913621" cy="3852085"/>
          </a:xfrm>
          <a:prstGeom prst="rect">
            <a:avLst/>
          </a:prstGeom>
        </p:spPr>
        <p:txBody>
          <a:bodyPr anchor="ctr"/>
          <a:lstStyle/>
          <a:p>
            <a:r>
              <a:rPr lang="fr-CA" sz="1700" b="1" dirty="0">
                <a:solidFill>
                  <a:srgbClr val="016DAF"/>
                </a:solidFill>
                <a:latin typeface="Arial" panose="020B0604020202020204" pitchFamily="34" charset="0"/>
                <a:cs typeface="Arial" panose="020B0604020202020204" pitchFamily="34" charset="0"/>
              </a:rPr>
              <a:t>Printemps 2023 </a:t>
            </a:r>
            <a:r>
              <a:rPr lang="fr-CA" sz="1700" dirty="0">
                <a:solidFill>
                  <a:srgbClr val="016DAF"/>
                </a:solidFill>
                <a:latin typeface="Arial" panose="020B0604020202020204" pitchFamily="34" charset="0"/>
                <a:cs typeface="Arial" panose="020B0604020202020204" pitchFamily="34" charset="0"/>
              </a:rPr>
              <a:t>: </a:t>
            </a:r>
            <a:r>
              <a:rPr lang="fr-CA" sz="1700" dirty="0">
                <a:latin typeface="Arial" panose="020B0604020202020204" pitchFamily="34" charset="0"/>
                <a:cs typeface="Arial" panose="020B0604020202020204" pitchFamily="34" charset="0"/>
              </a:rPr>
              <a:t>Relations Couronne-Autochtones et Affaires du Nord Canada (RCAANC) a lancé un processus de mobilisation basé sur des propositions pour « élaborer les considérations et les recommandations qui contribueront à l'élaboration conjointe d'options pour remanier les ajouts aux réserves ».</a:t>
            </a:r>
          </a:p>
          <a:p>
            <a:pPr lvl="0"/>
            <a:endParaRPr lang="fr-CA" sz="1700" b="1" dirty="0">
              <a:solidFill>
                <a:srgbClr val="C00000"/>
              </a:solidFill>
              <a:latin typeface="Arial" panose="020B0604020202020204" pitchFamily="34" charset="0"/>
              <a:cs typeface="Arial" panose="020B0604020202020204" pitchFamily="34" charset="0"/>
            </a:endParaRPr>
          </a:p>
          <a:p>
            <a:r>
              <a:rPr lang="fr-CA" sz="1700" b="1" dirty="0">
                <a:solidFill>
                  <a:srgbClr val="016DAF"/>
                </a:solidFill>
                <a:latin typeface="Arial" panose="020B0604020202020204" pitchFamily="34" charset="0"/>
                <a:cs typeface="Arial" panose="020B0604020202020204" pitchFamily="34" charset="0"/>
              </a:rPr>
              <a:t>Automne 2022 - mars 2023 </a:t>
            </a:r>
            <a:r>
              <a:rPr lang="fr-CA" sz="1700" dirty="0">
                <a:solidFill>
                  <a:srgbClr val="016DAF"/>
                </a:solidFill>
                <a:latin typeface="Arial" panose="020B0604020202020204" pitchFamily="34" charset="0"/>
                <a:cs typeface="Arial" panose="020B0604020202020204" pitchFamily="34" charset="0"/>
              </a:rPr>
              <a:t>: </a:t>
            </a:r>
            <a:r>
              <a:rPr lang="fr-CA" sz="1700" dirty="0">
                <a:latin typeface="Arial" panose="020B0604020202020204" pitchFamily="34" charset="0"/>
                <a:cs typeface="Arial" panose="020B0604020202020204" pitchFamily="34" charset="0"/>
              </a:rPr>
              <a:t>RCAANC a alloué des fonds à 61 Premières Nations et organisations des Premières Nations pour qu'elles discutent de la refonte des AR.</a:t>
            </a:r>
          </a:p>
          <a:p>
            <a:r>
              <a:rPr lang="fr-CA" sz="1700" dirty="0">
                <a:latin typeface="Arial" panose="020B0604020202020204" pitchFamily="34" charset="0"/>
                <a:cs typeface="Arial" panose="020B0604020202020204" pitchFamily="34" charset="0"/>
              </a:rPr>
              <a:t> </a:t>
            </a:r>
          </a:p>
          <a:p>
            <a:r>
              <a:rPr lang="fr-CA" sz="1700" b="1" dirty="0">
                <a:solidFill>
                  <a:srgbClr val="016DAF"/>
                </a:solidFill>
                <a:latin typeface="Arial" panose="020B0604020202020204" pitchFamily="34" charset="0"/>
                <a:cs typeface="Arial" panose="020B0604020202020204" pitchFamily="34" charset="0"/>
              </a:rPr>
              <a:t>Été 2024 : </a:t>
            </a:r>
            <a:r>
              <a:rPr lang="fr-CA" sz="1700" dirty="0">
                <a:latin typeface="Arial" panose="020B0604020202020204" pitchFamily="34" charset="0"/>
                <a:cs typeface="Arial" panose="020B0604020202020204" pitchFamily="34" charset="0"/>
              </a:rPr>
              <a:t>RCAANC et SAC ont mis en place un Comité consultatif technique (CCT), composé de représentants de l'APN, du Conseil consultatif des terres et de la National </a:t>
            </a:r>
            <a:r>
              <a:rPr lang="fr-CA" sz="1700" dirty="0" err="1">
                <a:latin typeface="Arial" panose="020B0604020202020204" pitchFamily="34" charset="0"/>
                <a:cs typeface="Arial" panose="020B0604020202020204" pitchFamily="34" charset="0"/>
              </a:rPr>
              <a:t>Aboriginal</a:t>
            </a:r>
            <a:r>
              <a:rPr lang="fr-CA" sz="1700" dirty="0">
                <a:latin typeface="Arial" panose="020B0604020202020204" pitchFamily="34" charset="0"/>
                <a:cs typeface="Arial" panose="020B0604020202020204" pitchFamily="34" charset="0"/>
              </a:rPr>
              <a:t> Lands Manager Association et de techniciens des Premières Nations, qui est chargé d’orienter l'analyse et la refonte de la politique sur les AR. </a:t>
            </a:r>
          </a:p>
        </p:txBody>
      </p:sp>
    </p:spTree>
    <p:extLst>
      <p:ext uri="{BB962C8B-B14F-4D97-AF65-F5344CB8AC3E}">
        <p14:creationId xmlns:p14="http://schemas.microsoft.com/office/powerpoint/2010/main" val="3458071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23BF52E52ED84085903E78C95DD8DC" ma:contentTypeVersion="4" ma:contentTypeDescription="Create a new document." ma:contentTypeScope="" ma:versionID="3e88a8c63badaaa6974d9836c7c46fdd">
  <xsd:schema xmlns:xsd="http://www.w3.org/2001/XMLSchema" xmlns:xs="http://www.w3.org/2001/XMLSchema" xmlns:p="http://schemas.microsoft.com/office/2006/metadata/properties" xmlns:ns2="f42d49bc-039b-4d0e-a5ba-b408f74be964" targetNamespace="http://schemas.microsoft.com/office/2006/metadata/properties" ma:root="true" ma:fieldsID="fad3440a544a2da05396f2ac28ef67ce" ns2:_="">
    <xsd:import namespace="f42d49bc-039b-4d0e-a5ba-b408f74be9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d49bc-039b-4d0e-a5ba-b408f74be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35A6D2-9A9C-4B8C-BD91-C72DB4B4DCE4}">
  <ds:schemaRefs>
    <ds:schemaRef ds:uri="http://schemas.microsoft.com/sharepoint/v3/contenttype/forms"/>
  </ds:schemaRefs>
</ds:datastoreItem>
</file>

<file path=customXml/itemProps2.xml><?xml version="1.0" encoding="utf-8"?>
<ds:datastoreItem xmlns:ds="http://schemas.openxmlformats.org/officeDocument/2006/customXml" ds:itemID="{765EE277-4930-4809-AD6C-5ADCD76BA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d49bc-039b-4d0e-a5ba-b408f74be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92FE4C-A1A5-4890-890A-A22104233B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14037</TotalTime>
  <Words>2829</Words>
  <Application>Microsoft Macintosh PowerPoint</Application>
  <PresentationFormat>Widescreen</PresentationFormat>
  <Paragraphs>313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Symbol</vt:lpstr>
      <vt:lpstr>Arial</vt:lpstr>
      <vt:lpstr>Office Theme</vt:lpstr>
      <vt:lpstr>       Refonte  des ajouts aux réserves (AR) Faire progresser les priorités des Premières Nations </vt:lpstr>
      <vt:lpstr>Vue d'ensemble</vt:lpstr>
      <vt:lpstr>  Contexte   </vt:lpstr>
      <vt:lpstr>Ajouts aux réserves : Un legs de frustration  </vt:lpstr>
      <vt:lpstr>Mandats fédéraux  </vt:lpstr>
      <vt:lpstr>Mandat de l'APN</vt:lpstr>
      <vt:lpstr>Projet de résolution no 11</vt:lpstr>
      <vt:lpstr>PowerPoint Presentation</vt:lpstr>
      <vt:lpstr>Processus et caleréformendrier de la</vt:lpstr>
      <vt:lpstr>PowerPoint Presentation</vt:lpstr>
      <vt:lpstr>PowerPoint Presentation</vt:lpstr>
      <vt:lpstr>Considérations sur la réforme - Canada</vt:lpstr>
      <vt:lpstr>Considérations sur la réforme - APN</vt:lpstr>
      <vt:lpstr>   Processus de refonte : Activités de l'APN     </vt:lpstr>
      <vt:lpstr> Séance de dialogue : Documents d’une page sur la réforme de la Politique sur les AR </vt:lpstr>
      <vt:lpstr>  Documents d’une page sur les AR Sondage sur les AR  </vt:lpstr>
      <vt:lpstr> Documents d’une page sur les AR Entretiens de SAC  </vt:lpstr>
      <vt:lpstr>Documents d’une page sur les AR Études de cas  </vt:lpstr>
      <vt:lpstr> Documents d’une page sur les AR Rapport d’INAN  </vt:lpstr>
      <vt:lpstr>Documents d’une page  sur la réforme de la Politique sur les 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current  IT Services Update</dc:title>
  <dc:creator>aturner</dc:creator>
  <cp:keywords>, docId:BAC250C5FEBFABFF64B1261F8D26713B</cp:keywords>
  <cp:lastModifiedBy>Hollie King</cp:lastModifiedBy>
  <cp:revision>240</cp:revision>
  <cp:lastPrinted>2019-04-08T14:59:14Z</cp:lastPrinted>
  <dcterms:created xsi:type="dcterms:W3CDTF">2019-03-20T01:12:53Z</dcterms:created>
  <dcterms:modified xsi:type="dcterms:W3CDTF">2024-07-05T23:08:59Z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0x010100FE23BF52E52ED84085903E78C95DD8DC</vt:lpwstr>
  </property>
</Properties>
</file>