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6858000" cx="12192000"/>
  <p:notesSz cx="6858000" cy="3238500"/>
  <p:embeddedFontLst>
    <p:embeddedFont>
      <p:font typeface="Roboto"/>
      <p:regular r:id="rId29"/>
      <p:bold r:id="rId30"/>
      <p:italic r:id="rId31"/>
      <p:boldItalic r:id="rId32"/>
    </p:embeddedFont>
    <p:embeddedFont>
      <p:font typeface="Poppins"/>
      <p:regular r:id="rId33"/>
      <p:bold r:id="rId34"/>
      <p:italic r:id="rId35"/>
      <p:boldItalic r:id="rId36"/>
    </p:embeddedFont>
    <p:embeddedFont>
      <p:font typeface="Lato"/>
      <p:regular r:id="rId37"/>
      <p:bold r:id="rId38"/>
      <p:italic r:id="rId39"/>
      <p:boldItalic r:id="rId40"/>
    </p:embeddedFont>
    <p:embeddedFont>
      <p:font typeface="Helvetica Neue"/>
      <p:regular r:id="rId41"/>
      <p:bold r:id="rId42"/>
      <p:italic r:id="rId43"/>
      <p:boldItalic r:id="rId44"/>
    </p:embeddedFont>
    <p:embeddedFont>
      <p:font typeface="Noto Sans Symbols"/>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7" roundtripDataSignature="AMtx7mgSFZoHDBp+JrmjLQIXbuH6/cAz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3.xml"/><Relationship Id="rId42" Type="http://schemas.openxmlformats.org/officeDocument/2006/relationships/font" Target="fonts/HelveticaNeue-bold.fntdata"/><Relationship Id="rId41" Type="http://schemas.openxmlformats.org/officeDocument/2006/relationships/font" Target="fonts/HelveticaNeue-regular.fntdata"/><Relationship Id="rId22" Type="http://schemas.openxmlformats.org/officeDocument/2006/relationships/slide" Target="slides/slide15.xml"/><Relationship Id="rId44" Type="http://schemas.openxmlformats.org/officeDocument/2006/relationships/font" Target="fonts/HelveticaNeue-boldItalic.fntdata"/><Relationship Id="rId21" Type="http://schemas.openxmlformats.org/officeDocument/2006/relationships/slide" Target="slides/slide14.xml"/><Relationship Id="rId43" Type="http://schemas.openxmlformats.org/officeDocument/2006/relationships/font" Target="fonts/HelveticaNeue-italic.fntdata"/><Relationship Id="rId24" Type="http://schemas.openxmlformats.org/officeDocument/2006/relationships/slide" Target="slides/slide17.xml"/><Relationship Id="rId46" Type="http://schemas.openxmlformats.org/officeDocument/2006/relationships/font" Target="fonts/NotoSansSymbols-bold.fntdata"/><Relationship Id="rId23" Type="http://schemas.openxmlformats.org/officeDocument/2006/relationships/slide" Target="slides/slide16.xml"/><Relationship Id="rId45" Type="http://schemas.openxmlformats.org/officeDocument/2006/relationships/font" Target="fonts/NotoSansSymbol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oboto-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4.xml"/><Relationship Id="rId33" Type="http://schemas.openxmlformats.org/officeDocument/2006/relationships/font" Target="fonts/Poppins-regular.fntdata"/><Relationship Id="rId10" Type="http://schemas.openxmlformats.org/officeDocument/2006/relationships/slide" Target="slides/slide3.xml"/><Relationship Id="rId32" Type="http://schemas.openxmlformats.org/officeDocument/2006/relationships/font" Target="fonts/Roboto-boldItalic.fntdata"/><Relationship Id="rId13" Type="http://schemas.openxmlformats.org/officeDocument/2006/relationships/slide" Target="slides/slide6.xml"/><Relationship Id="rId35" Type="http://schemas.openxmlformats.org/officeDocument/2006/relationships/font" Target="fonts/Poppins-italic.fntdata"/><Relationship Id="rId12" Type="http://schemas.openxmlformats.org/officeDocument/2006/relationships/slide" Target="slides/slide5.xml"/><Relationship Id="rId34" Type="http://schemas.openxmlformats.org/officeDocument/2006/relationships/font" Target="fonts/Poppins-bold.fntdata"/><Relationship Id="rId15" Type="http://schemas.openxmlformats.org/officeDocument/2006/relationships/slide" Target="slides/slide8.xml"/><Relationship Id="rId37" Type="http://schemas.openxmlformats.org/officeDocument/2006/relationships/font" Target="fonts/Lato-regular.fntdata"/><Relationship Id="rId14" Type="http://schemas.openxmlformats.org/officeDocument/2006/relationships/slide" Target="slides/slide7.xml"/><Relationship Id="rId36" Type="http://schemas.openxmlformats.org/officeDocument/2006/relationships/font" Target="fonts/Poppins-boldItalic.fntdata"/><Relationship Id="rId17" Type="http://schemas.openxmlformats.org/officeDocument/2006/relationships/slide" Target="slides/slide10.xml"/><Relationship Id="rId39" Type="http://schemas.openxmlformats.org/officeDocument/2006/relationships/font" Target="fonts/Lato-italic.fntdata"/><Relationship Id="rId16" Type="http://schemas.openxmlformats.org/officeDocument/2006/relationships/slide" Target="slides/slide9.xml"/><Relationship Id="rId38" Type="http://schemas.openxmlformats.org/officeDocument/2006/relationships/font" Target="fonts/Lato-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CA" sz="1200">
                <a:solidFill>
                  <a:schemeClr val="dk1"/>
                </a:solidFill>
                <a:latin typeface="Calibri"/>
                <a:ea typeface="Calibri"/>
                <a:cs typeface="Calibri"/>
                <a:sym typeface="Calibri"/>
              </a:rPr>
              <a:t>Slide 1 - Introduction</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Good morning [Greeting in language]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Thank you for the invitation to meet with you and present at the Assembly of First Nations </a:t>
            </a:r>
            <a:r>
              <a:rPr b="0" i="1" lang="en-CA" sz="1800" u="none" strike="noStrike">
                <a:latin typeface="Arial"/>
                <a:ea typeface="Arial"/>
                <a:cs typeface="Arial"/>
                <a:sym typeface="Arial"/>
              </a:rPr>
              <a:t>“Reigniting the Flames of our Ancestors,” </a:t>
            </a:r>
            <a:r>
              <a:rPr b="0" i="0" lang="en-CA" sz="1800" u="none" strike="noStrike">
                <a:latin typeface="Arial"/>
                <a:ea typeface="Arial"/>
                <a:cs typeface="Arial"/>
                <a:sym typeface="Arial"/>
              </a:rPr>
              <a:t>Education Forum</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My name is Stephanie Roy and I am the Director of Innovation, Development and Research at the  Indigenous Advanced Education and Skills Council or IAESC. </a:t>
            </a:r>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I would also like to introduce you to my colleague Sue Eckenswiller who is joining me today. Sue works with us at the council as the Senior Quality Assurance Adviser.</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I am honoured to be here at the conference and learn more about the many achievements and hear about the interests and goals in education on behalf of our people.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I am here today to tell you a bit about our council and the legislation that we fall under. I am very pleased to have this opportunity to share some of the exciting work that is taking place at IAESC and the Indigenous Institutes in Ontario.</a:t>
            </a:r>
            <a:endParaRPr/>
          </a:p>
          <a:p>
            <a:pPr indent="0" lvl="0" marL="0" rtl="0" algn="l">
              <a:spcBef>
                <a:spcPts val="0"/>
              </a:spcBef>
              <a:spcAft>
                <a:spcPts val="0"/>
              </a:spcAft>
              <a:buNone/>
            </a:pPr>
            <a:r>
              <a:t/>
            </a:r>
            <a:endParaRPr sz="1600">
              <a:latin typeface="Arial"/>
              <a:ea typeface="Arial"/>
              <a:cs typeface="Arial"/>
              <a:sym typeface="Arial"/>
            </a:endParaRPr>
          </a:p>
        </p:txBody>
      </p:sp>
      <p:sp>
        <p:nvSpPr>
          <p:cNvPr id="72" name="Google Shape;7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CA">
                <a:solidFill>
                  <a:srgbClr val="1D231C"/>
                </a:solidFill>
                <a:latin typeface="Arial"/>
                <a:ea typeface="Arial"/>
                <a:cs typeface="Arial"/>
                <a:sym typeface="Arial"/>
              </a:rPr>
              <a:t>Slide </a:t>
            </a:r>
            <a:r>
              <a:rPr b="1" lang="en-CA">
                <a:solidFill>
                  <a:srgbClr val="1D231C"/>
                </a:solidFill>
                <a:latin typeface="Arial"/>
                <a:ea typeface="Arial"/>
                <a:cs typeface="Arial"/>
                <a:sym typeface="Arial"/>
              </a:rPr>
              <a:t>10</a:t>
            </a:r>
            <a:endParaRPr b="1" i="0">
              <a:solidFill>
                <a:srgbClr val="1D231C"/>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rPr lang="en-CA" sz="1200"/>
              <a:t>Indigenous Institutes are Indigenous governed and operated community-based education institutions that are mandated by and accountable to Indigenous communities.</a:t>
            </a:r>
            <a:endParaRPr b="1" i="0">
              <a:solidFill>
                <a:srgbClr val="1D231C"/>
              </a:solidFill>
              <a:latin typeface="Arial"/>
              <a:ea typeface="Arial"/>
              <a:cs typeface="Arial"/>
              <a:sym typeface="Arial"/>
            </a:endParaRPr>
          </a:p>
          <a:p>
            <a:pPr indent="0" lvl="0" marL="0" rtl="0" algn="l">
              <a:spcBef>
                <a:spcPts val="0"/>
              </a:spcBef>
              <a:spcAft>
                <a:spcPts val="0"/>
              </a:spcAft>
              <a:buNone/>
            </a:pPr>
            <a:r>
              <a:rPr b="0" i="0" lang="en-CA">
                <a:solidFill>
                  <a:srgbClr val="1D231C"/>
                </a:solidFill>
                <a:latin typeface="Arial"/>
                <a:ea typeface="Arial"/>
                <a:cs typeface="Arial"/>
                <a:sym typeface="Arial"/>
              </a:rPr>
              <a:t>Nine Indigenous Institutes serve more than 133 communities across the province, </a:t>
            </a:r>
            <a:r>
              <a:rPr b="1" i="0" lang="en-CA">
                <a:solidFill>
                  <a:srgbClr val="1D231C"/>
                </a:solidFill>
                <a:latin typeface="Arial"/>
                <a:ea typeface="Arial"/>
                <a:cs typeface="Arial"/>
                <a:sym typeface="Arial"/>
              </a:rPr>
              <a:t>providing improved post-secondary education access </a:t>
            </a:r>
            <a:r>
              <a:rPr b="0" i="0" lang="en-CA">
                <a:solidFill>
                  <a:srgbClr val="1D231C"/>
                </a:solidFill>
                <a:latin typeface="Arial"/>
                <a:ea typeface="Arial"/>
                <a:cs typeface="Arial"/>
                <a:sym typeface="Arial"/>
              </a:rPr>
              <a:t>to Indigenous peoples in </a:t>
            </a:r>
            <a:r>
              <a:rPr b="1" i="0" lang="en-CA">
                <a:solidFill>
                  <a:srgbClr val="1D231C"/>
                </a:solidFill>
                <a:latin typeface="Arial"/>
                <a:ea typeface="Arial"/>
                <a:cs typeface="Arial"/>
                <a:sym typeface="Arial"/>
              </a:rPr>
              <a:t>culturally-enriched learning environments. </a:t>
            </a:r>
            <a:endParaRPr/>
          </a:p>
          <a:p>
            <a:pPr indent="0" lvl="0" marL="0" rtl="0" algn="l">
              <a:spcBef>
                <a:spcPts val="0"/>
              </a:spcBef>
              <a:spcAft>
                <a:spcPts val="0"/>
              </a:spcAft>
              <a:buNone/>
            </a:pPr>
            <a:r>
              <a:rPr b="0" i="0" lang="en-CA">
                <a:solidFill>
                  <a:srgbClr val="1D231C"/>
                </a:solidFill>
                <a:latin typeface="Arial"/>
                <a:ea typeface="Arial"/>
                <a:cs typeface="Arial"/>
                <a:sym typeface="Arial"/>
              </a:rPr>
              <a:t>The Institutes collectively offer over </a:t>
            </a:r>
            <a:r>
              <a:rPr b="1" i="0" lang="en-CA">
                <a:solidFill>
                  <a:srgbClr val="1D231C"/>
                </a:solidFill>
                <a:latin typeface="Arial"/>
                <a:ea typeface="Arial"/>
                <a:cs typeface="Arial"/>
                <a:sym typeface="Arial"/>
              </a:rPr>
              <a:t>70 programs </a:t>
            </a:r>
            <a:r>
              <a:rPr b="0" i="0" lang="en-CA">
                <a:solidFill>
                  <a:srgbClr val="1D231C"/>
                </a:solidFill>
                <a:latin typeface="Arial"/>
                <a:ea typeface="Arial"/>
                <a:cs typeface="Arial"/>
                <a:sym typeface="Arial"/>
              </a:rPr>
              <a:t>at the certificate, diploma, advanced diploma post-graduate-certificate, degree, and graduate degree level in addition to skilled trades, micro-credentials and educational programing.</a:t>
            </a:r>
            <a:endParaRPr>
              <a:solidFill>
                <a:srgbClr val="1D231C"/>
              </a:solidFill>
              <a:latin typeface="Arial"/>
              <a:ea typeface="Arial"/>
              <a:cs typeface="Arial"/>
              <a:sym typeface="Arial"/>
            </a:endParaRPr>
          </a:p>
          <a:p>
            <a:pPr indent="0" lvl="0" marL="0" rtl="0" algn="l">
              <a:spcBef>
                <a:spcPts val="0"/>
              </a:spcBef>
              <a:spcAft>
                <a:spcPts val="0"/>
              </a:spcAft>
              <a:buNone/>
            </a:pPr>
            <a:r>
              <a:rPr lang="en-CA">
                <a:solidFill>
                  <a:srgbClr val="1D231C"/>
                </a:solidFill>
                <a:latin typeface="Arial"/>
                <a:ea typeface="Arial"/>
                <a:cs typeface="Arial"/>
                <a:sym typeface="Arial"/>
              </a:rPr>
              <a:t> </a:t>
            </a:r>
            <a:endParaRPr/>
          </a:p>
          <a:p>
            <a:pPr indent="0" lvl="0" marL="0" rtl="0" algn="l">
              <a:spcBef>
                <a:spcPts val="0"/>
              </a:spcBef>
              <a:spcAft>
                <a:spcPts val="0"/>
              </a:spcAft>
              <a:buNone/>
            </a:pPr>
            <a:r>
              <a:rPr b="1" lang="en-CA">
                <a:solidFill>
                  <a:srgbClr val="1D231C"/>
                </a:solidFill>
                <a:latin typeface="Arial"/>
                <a:ea typeface="Arial"/>
                <a:cs typeface="Arial"/>
                <a:sym typeface="Arial"/>
              </a:rPr>
              <a:t>There are Benefits to attending an Indigenous Institute and </a:t>
            </a:r>
            <a:r>
              <a:rPr b="1" lang="en-CA" u="sng">
                <a:solidFill>
                  <a:srgbClr val="1D231C"/>
                </a:solidFill>
                <a:latin typeface="Arial"/>
                <a:ea typeface="Arial"/>
                <a:cs typeface="Arial"/>
                <a:sym typeface="Arial"/>
              </a:rPr>
              <a:t>there many things they do very well</a:t>
            </a:r>
            <a:endParaRPr/>
          </a:p>
          <a:p>
            <a:pPr indent="0" lvl="0" marL="0" rtl="0" algn="l">
              <a:spcBef>
                <a:spcPts val="0"/>
              </a:spcBef>
              <a:spcAft>
                <a:spcPts val="0"/>
              </a:spcAft>
              <a:buNone/>
            </a:pPr>
            <a:r>
              <a:rPr b="1" lang="en-CA">
                <a:solidFill>
                  <a:srgbClr val="1D231C"/>
                </a:solidFill>
                <a:latin typeface="Arial"/>
                <a:ea typeface="Arial"/>
                <a:cs typeface="Arial"/>
                <a:sym typeface="Arial"/>
              </a:rPr>
              <a:t>For example </a:t>
            </a:r>
            <a:endParaRPr b="1" i="0">
              <a:solidFill>
                <a:srgbClr val="1D231C"/>
              </a:solidFill>
              <a:latin typeface="Arial"/>
              <a:ea typeface="Arial"/>
              <a:cs typeface="Arial"/>
              <a:sym typeface="Arial"/>
            </a:endParaRPr>
          </a:p>
          <a:p>
            <a:pPr indent="0" lvl="0" marL="0" rtl="0" algn="l">
              <a:spcBef>
                <a:spcPts val="0"/>
              </a:spcBef>
              <a:spcAft>
                <a:spcPts val="0"/>
              </a:spcAft>
              <a:buNone/>
            </a:pPr>
            <a:r>
              <a:t/>
            </a:r>
            <a:endParaRPr b="1">
              <a:solidFill>
                <a:srgbClr val="1D231C"/>
              </a:solidFill>
              <a:latin typeface="Arial"/>
              <a:ea typeface="Arial"/>
              <a:cs typeface="Arial"/>
              <a:sym typeface="Arial"/>
            </a:endParaRPr>
          </a:p>
          <a:p>
            <a:pPr indent="0" lvl="0" marL="0" rtl="0" algn="l">
              <a:spcBef>
                <a:spcPts val="0"/>
              </a:spcBef>
              <a:spcAft>
                <a:spcPts val="0"/>
              </a:spcAft>
              <a:buNone/>
            </a:pPr>
            <a:r>
              <a:rPr lang="en-CA">
                <a:solidFill>
                  <a:srgbClr val="1D231C"/>
                </a:solidFill>
                <a:latin typeface="Arial"/>
                <a:ea typeface="Arial"/>
                <a:cs typeface="Arial"/>
                <a:sym typeface="Arial"/>
              </a:rPr>
              <a:t>1.The </a:t>
            </a:r>
            <a:r>
              <a:rPr b="0" i="0" lang="en-CA">
                <a:solidFill>
                  <a:srgbClr val="1D231C"/>
                </a:solidFill>
                <a:latin typeface="Arial"/>
                <a:ea typeface="Arial"/>
                <a:cs typeface="Arial"/>
                <a:sym typeface="Arial"/>
              </a:rPr>
              <a:t> programs offered at IIs are created and delivered in </a:t>
            </a:r>
            <a:r>
              <a:rPr b="1" i="1" lang="en-CA">
                <a:solidFill>
                  <a:srgbClr val="1D231C"/>
                </a:solidFill>
                <a:latin typeface="Arial"/>
                <a:ea typeface="Arial"/>
                <a:cs typeface="Arial"/>
                <a:sym typeface="Arial"/>
              </a:rPr>
              <a:t>response to community employment, education and training needs</a:t>
            </a:r>
            <a:r>
              <a:rPr b="1" i="0" lang="en-CA">
                <a:solidFill>
                  <a:srgbClr val="1D231C"/>
                </a:solidFill>
                <a:latin typeface="Arial"/>
                <a:ea typeface="Arial"/>
                <a:cs typeface="Arial"/>
                <a:sym typeface="Arial"/>
              </a:rPr>
              <a:t> They meet community needs.</a:t>
            </a:r>
            <a:endParaRPr/>
          </a:p>
          <a:p>
            <a:pPr indent="0" lvl="0" marL="0" rtl="0" algn="l">
              <a:spcBef>
                <a:spcPts val="0"/>
              </a:spcBef>
              <a:spcAft>
                <a:spcPts val="0"/>
              </a:spcAft>
              <a:buNone/>
            </a:pPr>
            <a:r>
              <a:rPr lang="en-CA">
                <a:solidFill>
                  <a:srgbClr val="1D231C"/>
                </a:solidFill>
                <a:latin typeface="Arial"/>
                <a:ea typeface="Arial"/>
                <a:cs typeface="Arial"/>
                <a:sym typeface="Arial"/>
              </a:rPr>
              <a:t>2.They have a very good success rate.  In the academic year 2022 to 2023 the graduation rate of Indigenous Institutes </a:t>
            </a:r>
            <a:r>
              <a:rPr b="1" lang="en-CA">
                <a:solidFill>
                  <a:srgbClr val="1D231C"/>
                </a:solidFill>
                <a:latin typeface="Arial"/>
                <a:ea typeface="Arial"/>
                <a:cs typeface="Arial"/>
                <a:sym typeface="Arial"/>
              </a:rPr>
              <a:t>was 79% </a:t>
            </a:r>
            <a:r>
              <a:rPr lang="en-CA">
                <a:solidFill>
                  <a:srgbClr val="1D231C"/>
                </a:solidFill>
                <a:latin typeface="Arial"/>
                <a:ea typeface="Arial"/>
                <a:cs typeface="Arial"/>
                <a:sym typeface="Arial"/>
              </a:rPr>
              <a:t>(MCU, IEB stat ) as compared to the Community Colleges of Applied Arts and technology in Ontario at </a:t>
            </a:r>
            <a:r>
              <a:rPr b="1" lang="en-CA">
                <a:solidFill>
                  <a:srgbClr val="1D231C"/>
                </a:solidFill>
                <a:latin typeface="Arial"/>
                <a:ea typeface="Arial"/>
                <a:cs typeface="Arial"/>
                <a:sym typeface="Arial"/>
              </a:rPr>
              <a:t>65%</a:t>
            </a:r>
            <a:r>
              <a:rPr lang="en-CA">
                <a:solidFill>
                  <a:srgbClr val="1D231C"/>
                </a:solidFill>
                <a:latin typeface="Arial"/>
                <a:ea typeface="Arial"/>
                <a:cs typeface="Arial"/>
                <a:sym typeface="Arial"/>
              </a:rPr>
              <a:t> (Colleges Ontario stat):</a:t>
            </a:r>
            <a:endParaRPr b="0" i="0">
              <a:solidFill>
                <a:srgbClr val="1D231C"/>
              </a:solidFill>
              <a:latin typeface="Arial"/>
              <a:ea typeface="Arial"/>
              <a:cs typeface="Arial"/>
              <a:sym typeface="Arial"/>
            </a:endParaRPr>
          </a:p>
          <a:p>
            <a:pPr indent="0" lvl="0" marL="0" rtl="0" algn="l">
              <a:spcBef>
                <a:spcPts val="0"/>
              </a:spcBef>
              <a:spcAft>
                <a:spcPts val="0"/>
              </a:spcAft>
              <a:buNone/>
            </a:pPr>
            <a:r>
              <a:rPr lang="en-CA">
                <a:solidFill>
                  <a:srgbClr val="1D231C"/>
                </a:solidFill>
                <a:latin typeface="Arial"/>
                <a:ea typeface="Arial"/>
                <a:cs typeface="Arial"/>
                <a:sym typeface="Arial"/>
              </a:rPr>
              <a:t>3. Part of the high student success rate is due to the Great student supports at IIs (this includes Mental, Spiritual, Physical and Emotional) There are many cultural supports and programs, community and social events, Elder support,  etc.</a:t>
            </a:r>
            <a:endParaRPr/>
          </a:p>
          <a:p>
            <a:pPr indent="0" lvl="0" marL="0" rtl="0" algn="l">
              <a:spcBef>
                <a:spcPts val="0"/>
              </a:spcBef>
              <a:spcAft>
                <a:spcPts val="0"/>
              </a:spcAft>
              <a:buNone/>
            </a:pPr>
            <a:r>
              <a:rPr lang="en-CA">
                <a:solidFill>
                  <a:srgbClr val="1D231C"/>
                </a:solidFill>
                <a:latin typeface="Arial"/>
                <a:ea typeface="Arial"/>
                <a:cs typeface="Arial"/>
                <a:sym typeface="Arial"/>
              </a:rPr>
              <a:t>4. The mode of delivery increases access for learners (in community in many cases, but also hybrid, concentrated onsite +online, and online, flexible scheduling, etc)</a:t>
            </a:r>
            <a:endParaRPr/>
          </a:p>
          <a:p>
            <a:pPr indent="0" lvl="0" marL="0" rtl="0" algn="l">
              <a:spcBef>
                <a:spcPts val="0"/>
              </a:spcBef>
              <a:spcAft>
                <a:spcPts val="0"/>
              </a:spcAft>
              <a:buNone/>
            </a:pPr>
            <a:r>
              <a:rPr lang="en-CA">
                <a:solidFill>
                  <a:srgbClr val="1D231C"/>
                </a:solidFill>
                <a:latin typeface="Arial"/>
                <a:ea typeface="Arial"/>
                <a:cs typeface="Arial"/>
                <a:sym typeface="Arial"/>
              </a:rPr>
              <a:t>5. Small class sizes and education and training is delivered through an Indigenous lens.</a:t>
            </a:r>
            <a:endParaRPr/>
          </a:p>
          <a:p>
            <a:pPr indent="0" lvl="0" marL="0" rtl="0" algn="l">
              <a:spcBef>
                <a:spcPts val="0"/>
              </a:spcBef>
              <a:spcAft>
                <a:spcPts val="0"/>
              </a:spcAft>
              <a:buNone/>
            </a:pPr>
            <a:r>
              <a:rPr lang="en-CA" sz="1200">
                <a:solidFill>
                  <a:srgbClr val="1D231C"/>
                </a:solidFill>
                <a:latin typeface="Arial"/>
                <a:ea typeface="Arial"/>
                <a:cs typeface="Arial"/>
                <a:sym typeface="Arial"/>
              </a:rPr>
              <a:t>6. Grounded in Indigenous pedagogy and  because they embed culture into what they do, in the curriculum, and ways of working, etc. they </a:t>
            </a:r>
            <a:r>
              <a:rPr lang="en-CA" sz="1200">
                <a:solidFill>
                  <a:schemeClr val="dk1"/>
                </a:solidFill>
                <a:latin typeface="Calibri"/>
                <a:ea typeface="Calibri"/>
                <a:cs typeface="Calibri"/>
                <a:sym typeface="Calibri"/>
              </a:rPr>
              <a:t>produce graduates who are grounded in Indigenous ways and knowledge. This empowers both the learner and the community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CA">
                <a:solidFill>
                  <a:srgbClr val="1D231C"/>
                </a:solidFill>
                <a:latin typeface="Arial"/>
                <a:ea typeface="Arial"/>
                <a:cs typeface="Arial"/>
                <a:sym typeface="Arial"/>
              </a:rPr>
              <a:t>7. Allows for quality language (and culture) embedded which helps with learner identity, , sense of self, and increases confidence which equals student success, and academic success- this addresses and overcomes the barriers in a mainstream post institution- Allows for quality language and culture in all the programs – language fills what is missing in us. Language is the severed link and a way to return to self in a wholesome way but on our terms.</a:t>
            </a:r>
            <a:endParaRPr/>
          </a:p>
          <a:p>
            <a:pPr indent="0" lvl="0" marL="0" rtl="0" algn="l">
              <a:spcBef>
                <a:spcPts val="0"/>
              </a:spcBef>
              <a:spcAft>
                <a:spcPts val="0"/>
              </a:spcAft>
              <a:buNone/>
            </a:pPr>
            <a:r>
              <a:rPr lang="en-CA">
                <a:solidFill>
                  <a:srgbClr val="1D231C"/>
                </a:solidFill>
                <a:latin typeface="Arial"/>
                <a:ea typeface="Arial"/>
                <a:cs typeface="Arial"/>
                <a:sym typeface="Arial"/>
              </a:rPr>
              <a:t>8. Supports Indigenous knowledge sovereignty- there has been a history of Indigenous Knowledge being appropriated by mainstream post-secondary</a:t>
            </a:r>
            <a:endParaRPr/>
          </a:p>
          <a:p>
            <a:pPr indent="0" lvl="0" marL="0" marR="0" rtl="0" algn="l">
              <a:lnSpc>
                <a:spcPct val="100000"/>
              </a:lnSpc>
              <a:spcBef>
                <a:spcPts val="0"/>
              </a:spcBef>
              <a:spcAft>
                <a:spcPts val="0"/>
              </a:spcAft>
              <a:buClr>
                <a:srgbClr val="1D231C"/>
              </a:buClr>
              <a:buSzPts val="1200"/>
              <a:buFont typeface="Arial"/>
              <a:buNone/>
            </a:pPr>
            <a:r>
              <a:rPr i="0" lang="en-CA">
                <a:solidFill>
                  <a:srgbClr val="1D231C"/>
                </a:solidFill>
                <a:latin typeface="Arial"/>
                <a:ea typeface="Arial"/>
                <a:cs typeface="Arial"/>
                <a:sym typeface="Arial"/>
              </a:rPr>
              <a:t>9. </a:t>
            </a:r>
            <a:r>
              <a:rPr lang="en-CA" sz="1200">
                <a:solidFill>
                  <a:schemeClr val="dk1"/>
                </a:solidFill>
                <a:latin typeface="Calibri"/>
                <a:ea typeface="Calibri"/>
                <a:cs typeface="Calibri"/>
                <a:sym typeface="Calibri"/>
              </a:rPr>
              <a:t>produce graduates that are given the tools to be assets to their communities. They directly serve the needs of the community and engage with them to understand needs.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CA" sz="1200">
                <a:solidFill>
                  <a:schemeClr val="dk1"/>
                </a:solidFill>
                <a:latin typeface="Calibri"/>
                <a:ea typeface="Calibri"/>
                <a:cs typeface="Calibri"/>
                <a:sym typeface="Calibri"/>
              </a:rPr>
              <a:t>10. The Indigenous Institutes finally have the power to rewrite the history of indigenous education in Ontario.</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i="0">
              <a:solidFill>
                <a:srgbClr val="1D231C"/>
              </a:solidFill>
              <a:latin typeface="Arial"/>
              <a:ea typeface="Arial"/>
              <a:cs typeface="Arial"/>
              <a:sym typeface="Arial"/>
            </a:endParaRPr>
          </a:p>
          <a:p>
            <a:pPr indent="0" lvl="0" marL="0" rtl="0" algn="l">
              <a:spcBef>
                <a:spcPts val="0"/>
              </a:spcBef>
              <a:spcAft>
                <a:spcPts val="0"/>
              </a:spcAft>
              <a:buNone/>
            </a:pPr>
            <a:r>
              <a:rPr b="1" lang="en-CA">
                <a:solidFill>
                  <a:srgbClr val="1D231C"/>
                </a:solidFill>
                <a:latin typeface="Arial"/>
                <a:ea typeface="Arial"/>
                <a:cs typeface="Arial"/>
                <a:sym typeface="Arial"/>
              </a:rPr>
              <a:t>[Need to destigmatize II-  build this case  (racism, oppression is leading ppl to believe it is a lesser PSE]</a:t>
            </a:r>
            <a:endParaRPr>
              <a:solidFill>
                <a:srgbClr val="1D231C"/>
              </a:solidFill>
              <a:latin typeface="Arial"/>
              <a:ea typeface="Arial"/>
              <a:cs typeface="Arial"/>
              <a:sym typeface="Arial"/>
            </a:endParaRPr>
          </a:p>
          <a:p>
            <a:pPr indent="0" lvl="0" marL="0" rtl="0" algn="l">
              <a:spcBef>
                <a:spcPts val="0"/>
              </a:spcBef>
              <a:spcAft>
                <a:spcPts val="0"/>
              </a:spcAft>
              <a:buNone/>
            </a:pPr>
            <a:r>
              <a:t/>
            </a:r>
            <a:endParaRPr b="1">
              <a:solidFill>
                <a:srgbClr val="1D231C"/>
              </a:solidFill>
              <a:latin typeface="Arial"/>
              <a:ea typeface="Arial"/>
              <a:cs typeface="Arial"/>
              <a:sym typeface="Arial"/>
            </a:endParaRPr>
          </a:p>
          <a:p>
            <a:pPr indent="0" lvl="0" marL="0" rtl="0" algn="l">
              <a:spcBef>
                <a:spcPts val="0"/>
              </a:spcBef>
              <a:spcAft>
                <a:spcPts val="0"/>
              </a:spcAft>
              <a:buNone/>
            </a:pPr>
            <a:r>
              <a:rPr b="0" i="0" lang="en-CA">
                <a:solidFill>
                  <a:srgbClr val="1D231C"/>
                </a:solidFill>
                <a:latin typeface="Arial"/>
                <a:ea typeface="Arial"/>
                <a:cs typeface="Arial"/>
                <a:sym typeface="Arial"/>
              </a:rPr>
              <a:t>In addition to working with the 9 Indigenous Institutes, IAESC also works in partnership with other Indigenous and non-Indigenous organizations and government agencies to support its mandate</a:t>
            </a:r>
            <a:endParaRPr/>
          </a:p>
        </p:txBody>
      </p:sp>
      <p:sp>
        <p:nvSpPr>
          <p:cNvPr id="187" name="Google Shape;18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200000"/>
              </a:lnSpc>
              <a:spcBef>
                <a:spcPts val="0"/>
              </a:spcBef>
              <a:spcAft>
                <a:spcPts val="0"/>
              </a:spcAft>
              <a:buNone/>
            </a:pPr>
            <a:r>
              <a:rPr b="1" lang="en-CA" sz="1600">
                <a:solidFill>
                  <a:srgbClr val="000000"/>
                </a:solidFill>
                <a:latin typeface="Arial"/>
                <a:ea typeface="Arial"/>
                <a:cs typeface="Arial"/>
                <a:sym typeface="Arial"/>
              </a:rPr>
              <a:t>Slide 11 – Council Board Members at IAESC</a:t>
            </a:r>
            <a:endParaRPr/>
          </a:p>
          <a:p>
            <a:pPr indent="0" lvl="0" marL="0" rtl="0" algn="just">
              <a:lnSpc>
                <a:spcPct val="200000"/>
              </a:lnSpc>
              <a:spcBef>
                <a:spcPts val="800"/>
              </a:spcBef>
              <a:spcAft>
                <a:spcPts val="0"/>
              </a:spcAft>
              <a:buNone/>
            </a:pPr>
            <a:r>
              <a:t/>
            </a:r>
            <a:endParaRPr b="1" sz="1600">
              <a:solidFill>
                <a:srgbClr val="000000"/>
              </a:solidFill>
              <a:latin typeface="Arial"/>
              <a:ea typeface="Arial"/>
              <a:cs typeface="Arial"/>
              <a:sym typeface="Arial"/>
            </a:endParaRPr>
          </a:p>
          <a:p>
            <a:pPr indent="0" lvl="0" marL="0" rtl="0" algn="just">
              <a:lnSpc>
                <a:spcPct val="200000"/>
              </a:lnSpc>
              <a:spcBef>
                <a:spcPts val="800"/>
              </a:spcBef>
              <a:spcAft>
                <a:spcPts val="0"/>
              </a:spcAft>
              <a:buNone/>
            </a:pPr>
            <a:r>
              <a:t/>
            </a:r>
            <a:endParaRPr>
              <a:solidFill>
                <a:srgbClr val="FF0000"/>
              </a:solidFill>
              <a:latin typeface="Calibri"/>
              <a:ea typeface="Calibri"/>
              <a:cs typeface="Calibri"/>
              <a:sym typeface="Calibri"/>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At its full complement, the Board Council are members of the Indigenous communities with diverse backgrounds in leadership and</a:t>
            </a:r>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 from the post secondary sector</a:t>
            </a:r>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   </a:t>
            </a:r>
            <a:endParaRPr/>
          </a:p>
          <a:p>
            <a:pPr indent="0" lvl="0" marL="0" rtl="0" algn="just">
              <a:lnSpc>
                <a:spcPct val="200000"/>
              </a:lnSpc>
              <a:spcBef>
                <a:spcPts val="800"/>
              </a:spcBef>
              <a:spcAft>
                <a:spcPts val="0"/>
              </a:spcAft>
              <a:buNone/>
            </a:pPr>
            <a:r>
              <a:rPr lang="en-CA" sz="1200">
                <a:latin typeface="Arial"/>
                <a:ea typeface="Arial"/>
                <a:cs typeface="Arial"/>
                <a:sym typeface="Arial"/>
              </a:rPr>
              <a:t>Their role is to give final approval based on recommendations from IIQAB (which we will talk more about in a min), set out strategic direction, approve budget, etc.</a:t>
            </a:r>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A critical element at the Council is that it is modelled on the highest standards of independence, credibility, transparency and accountability.</a:t>
            </a:r>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By independence, I mean independence from </a:t>
            </a:r>
            <a:r>
              <a:rPr b="1" lang="en-CA" sz="1600">
                <a:solidFill>
                  <a:srgbClr val="000000"/>
                </a:solidFill>
                <a:latin typeface="Arial"/>
                <a:ea typeface="Arial"/>
                <a:cs typeface="Arial"/>
                <a:sym typeface="Arial"/>
              </a:rPr>
              <a:t>government, political involvement, and the institutes that we support.</a:t>
            </a:r>
            <a:endParaRPr/>
          </a:p>
          <a:p>
            <a:pPr indent="0" lvl="0" marL="0" rtl="0" algn="just">
              <a:lnSpc>
                <a:spcPct val="200000"/>
              </a:lnSpc>
              <a:spcBef>
                <a:spcPts val="800"/>
              </a:spcBef>
              <a:spcAft>
                <a:spcPts val="0"/>
              </a:spcAft>
              <a:buNone/>
            </a:pPr>
            <a:r>
              <a:t/>
            </a:r>
            <a:endParaRPr b="1" sz="1200">
              <a:latin typeface="Calibri"/>
              <a:ea typeface="Calibri"/>
              <a:cs typeface="Calibri"/>
              <a:sym typeface="Calibri"/>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This independence serves to create a foundation of confidence in the Council Board with the Institutes and the broader sector, but most importantly with the students. </a:t>
            </a:r>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We will ensure that their credentials are recognized and transferable across the sector. </a:t>
            </a:r>
            <a:endParaRPr/>
          </a:p>
          <a:p>
            <a:pPr indent="0" lvl="0" marL="0" rtl="0" algn="just">
              <a:lnSpc>
                <a:spcPct val="200000"/>
              </a:lnSpc>
              <a:spcBef>
                <a:spcPts val="800"/>
              </a:spcBef>
              <a:spcAft>
                <a:spcPts val="0"/>
              </a:spcAft>
              <a:buNone/>
            </a:pPr>
            <a:r>
              <a:t/>
            </a:r>
            <a:endParaRPr sz="1600">
              <a:latin typeface="Arial"/>
              <a:ea typeface="Arial"/>
              <a:cs typeface="Arial"/>
              <a:sym typeface="Arial"/>
            </a:endParaRPr>
          </a:p>
          <a:p>
            <a:pPr indent="0" lvl="0" marL="0" rtl="0" algn="just">
              <a:lnSpc>
                <a:spcPct val="200000"/>
              </a:lnSpc>
              <a:spcBef>
                <a:spcPts val="800"/>
              </a:spcBef>
              <a:spcAft>
                <a:spcPts val="0"/>
              </a:spcAft>
              <a:buNone/>
            </a:pPr>
            <a:r>
              <a:t/>
            </a:r>
            <a:endParaRPr sz="1600">
              <a:latin typeface="Arial"/>
              <a:ea typeface="Arial"/>
              <a:cs typeface="Arial"/>
              <a:sym typeface="Arial"/>
            </a:endParaRPr>
          </a:p>
          <a:p>
            <a:pPr indent="0" lvl="0" marL="0" rtl="0" algn="just">
              <a:lnSpc>
                <a:spcPct val="200000"/>
              </a:lnSpc>
              <a:spcBef>
                <a:spcPts val="800"/>
              </a:spcBef>
              <a:spcAft>
                <a:spcPts val="0"/>
              </a:spcAft>
              <a:buNone/>
            </a:pPr>
            <a:r>
              <a:t/>
            </a:r>
            <a:endParaRPr sz="1600">
              <a:latin typeface="Arial"/>
              <a:ea typeface="Arial"/>
              <a:cs typeface="Arial"/>
              <a:sym typeface="Arial"/>
            </a:endParaRPr>
          </a:p>
          <a:p>
            <a:pPr indent="0" lvl="0" marL="0" rtl="0" algn="just">
              <a:lnSpc>
                <a:spcPct val="200000"/>
              </a:lnSpc>
              <a:spcBef>
                <a:spcPts val="800"/>
              </a:spcBef>
              <a:spcAft>
                <a:spcPts val="0"/>
              </a:spcAft>
              <a:buNone/>
            </a:pPr>
            <a:r>
              <a:t/>
            </a:r>
            <a:endParaRPr sz="1600">
              <a:latin typeface="Arial"/>
              <a:ea typeface="Arial"/>
              <a:cs typeface="Arial"/>
              <a:sym typeface="Arial"/>
            </a:endParaRPr>
          </a:p>
          <a:p>
            <a:pPr indent="0" lvl="0" marL="0" rtl="0" algn="just">
              <a:lnSpc>
                <a:spcPct val="200000"/>
              </a:lnSpc>
              <a:spcBef>
                <a:spcPts val="800"/>
              </a:spcBef>
              <a:spcAft>
                <a:spcPts val="0"/>
              </a:spcAft>
              <a:buNone/>
            </a:pPr>
            <a:r>
              <a:t/>
            </a:r>
            <a:endParaRPr sz="1600">
              <a:latin typeface="Arial"/>
              <a:ea typeface="Arial"/>
              <a:cs typeface="Arial"/>
              <a:sym typeface="Arial"/>
            </a:endParaRPr>
          </a:p>
          <a:p>
            <a:pPr indent="0" lvl="0" marL="0" rtl="0" algn="just">
              <a:lnSpc>
                <a:spcPct val="200000"/>
              </a:lnSpc>
              <a:spcBef>
                <a:spcPts val="800"/>
              </a:spcBef>
              <a:spcAft>
                <a:spcPts val="0"/>
              </a:spcAft>
              <a:buNone/>
            </a:pPr>
            <a:r>
              <a:t/>
            </a:r>
            <a:endParaRPr sz="1600">
              <a:latin typeface="Arial"/>
              <a:ea typeface="Arial"/>
              <a:cs typeface="Arial"/>
              <a:sym typeface="Arial"/>
            </a:endParaRPr>
          </a:p>
          <a:p>
            <a:pPr indent="0" lvl="0" marL="0" rtl="0" algn="just">
              <a:lnSpc>
                <a:spcPct val="200000"/>
              </a:lnSpc>
              <a:spcBef>
                <a:spcPts val="800"/>
              </a:spcBef>
              <a:spcAft>
                <a:spcPts val="0"/>
              </a:spcAft>
              <a:buNone/>
            </a:pPr>
            <a:r>
              <a:t/>
            </a:r>
            <a:endParaRPr>
              <a:latin typeface="Arial"/>
              <a:ea typeface="Arial"/>
              <a:cs typeface="Arial"/>
              <a:sym typeface="Arial"/>
            </a:endParaRPr>
          </a:p>
          <a:p>
            <a:pPr indent="0" lvl="0" marL="0" rtl="0" algn="l">
              <a:spcBef>
                <a:spcPts val="800"/>
              </a:spcBef>
              <a:spcAft>
                <a:spcPts val="0"/>
              </a:spcAft>
              <a:buNone/>
            </a:pPr>
            <a:r>
              <a:rPr lang="en-CA" sz="1600">
                <a:latin typeface="Arial"/>
                <a:ea typeface="Arial"/>
                <a:cs typeface="Arial"/>
                <a:sym typeface="Arial"/>
              </a:rPr>
              <a:t> </a:t>
            </a:r>
            <a:endParaRPr sz="1600">
              <a:latin typeface="Arial"/>
              <a:ea typeface="Arial"/>
              <a:cs typeface="Arial"/>
              <a:sym typeface="Arial"/>
            </a:endParaRPr>
          </a:p>
        </p:txBody>
      </p:sp>
      <p:sp>
        <p:nvSpPr>
          <p:cNvPr id="194" name="Google Shape;19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200000"/>
              </a:lnSpc>
              <a:spcBef>
                <a:spcPts val="0"/>
              </a:spcBef>
              <a:spcAft>
                <a:spcPts val="0"/>
              </a:spcAft>
              <a:buNone/>
            </a:pPr>
            <a:r>
              <a:rPr b="1" lang="en-CA" sz="1600">
                <a:solidFill>
                  <a:srgbClr val="000000"/>
                </a:solidFill>
                <a:latin typeface="Arial"/>
                <a:ea typeface="Arial"/>
                <a:cs typeface="Arial"/>
                <a:sym typeface="Arial"/>
              </a:rPr>
              <a:t>Slide 12  - IIQAB</a:t>
            </a:r>
            <a:endParaRPr sz="1200">
              <a:latin typeface="Arial"/>
              <a:ea typeface="Arial"/>
              <a:cs typeface="Arial"/>
              <a:sym typeface="Arial"/>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In order to ensure an arms length relationship between the Council Board and the quality assurance process, at IAESC we have the Indigenous Institutes Quality Assessment Board which is made up of independent experts. Members are highly credentialled including being grounded in community context and indigenous worldviews.</a:t>
            </a:r>
            <a:endParaRPr/>
          </a:p>
          <a:p>
            <a:pPr indent="0" lvl="0" marL="0" rtl="0" algn="just">
              <a:lnSpc>
                <a:spcPct val="200000"/>
              </a:lnSpc>
              <a:spcBef>
                <a:spcPts val="800"/>
              </a:spcBef>
              <a:spcAft>
                <a:spcPts val="0"/>
              </a:spcAft>
              <a:buNone/>
            </a:pPr>
            <a:r>
              <a:t/>
            </a:r>
            <a:endParaRPr b="1" sz="1200">
              <a:latin typeface="Calibri"/>
              <a:ea typeface="Calibri"/>
              <a:cs typeface="Calibri"/>
              <a:sym typeface="Calibri"/>
            </a:endParaRPr>
          </a:p>
          <a:p>
            <a:pPr indent="0" lvl="0" marL="0" rtl="0" algn="just">
              <a:lnSpc>
                <a:spcPct val="200000"/>
              </a:lnSpc>
              <a:spcBef>
                <a:spcPts val="800"/>
              </a:spcBef>
              <a:spcAft>
                <a:spcPts val="0"/>
              </a:spcAft>
              <a:buNone/>
            </a:pPr>
            <a:r>
              <a:rPr b="1" lang="en-CA" sz="1200">
                <a:latin typeface="Calibri"/>
                <a:ea typeface="Calibri"/>
                <a:cs typeface="Calibri"/>
                <a:sym typeface="Calibri"/>
              </a:rPr>
              <a:t>The organization review panel</a:t>
            </a:r>
            <a:endParaRPr/>
          </a:p>
          <a:p>
            <a:pPr indent="0" lvl="0" marL="0" rtl="0" algn="just">
              <a:lnSpc>
                <a:spcPct val="200000"/>
              </a:lnSpc>
              <a:spcBef>
                <a:spcPts val="800"/>
              </a:spcBef>
              <a:spcAft>
                <a:spcPts val="0"/>
              </a:spcAft>
              <a:buNone/>
            </a:pPr>
            <a:r>
              <a:rPr lang="en-CA">
                <a:solidFill>
                  <a:srgbClr val="000000"/>
                </a:solidFill>
              </a:rPr>
              <a:t>We also assemble and Organization Review Panel comprised of individuals with experience in post secondary education (curriculum, leadership, Indigenous worldviews and pedagogy, etc.)</a:t>
            </a:r>
            <a:endParaRPr>
              <a:solidFill>
                <a:srgbClr val="000000"/>
              </a:solidFill>
            </a:endParaRPr>
          </a:p>
          <a:p>
            <a:pPr indent="0" lvl="0" marL="0" rtl="0" algn="just">
              <a:lnSpc>
                <a:spcPct val="200000"/>
              </a:lnSpc>
              <a:spcBef>
                <a:spcPts val="800"/>
              </a:spcBef>
              <a:spcAft>
                <a:spcPts val="0"/>
              </a:spcAft>
              <a:buNone/>
            </a:pPr>
            <a:r>
              <a:rPr lang="en-CA">
                <a:solidFill>
                  <a:srgbClr val="000000"/>
                </a:solidFill>
              </a:rPr>
              <a:t>Under the coordination of the Panel Chair, the Organization Review Panel is used to develop a report that includes the following information:</a:t>
            </a:r>
            <a:endParaRPr>
              <a:solidFill>
                <a:srgbClr val="000000"/>
              </a:solidFill>
            </a:endParaRPr>
          </a:p>
          <a:p>
            <a:pPr indent="0" lvl="0" marL="0" rtl="0" algn="just">
              <a:lnSpc>
                <a:spcPct val="200000"/>
              </a:lnSpc>
              <a:spcBef>
                <a:spcPts val="800"/>
              </a:spcBef>
              <a:spcAft>
                <a:spcPts val="0"/>
              </a:spcAft>
              <a:buNone/>
            </a:pPr>
            <a:r>
              <a:rPr lang="en-CA">
                <a:solidFill>
                  <a:srgbClr val="000000"/>
                </a:solidFill>
              </a:rPr>
              <a:t> • An assessment of the application against each of the IIQAB’s standards and benchmarks </a:t>
            </a:r>
            <a:endParaRPr>
              <a:solidFill>
                <a:srgbClr val="000000"/>
              </a:solidFill>
            </a:endParaRPr>
          </a:p>
          <a:p>
            <a:pPr indent="0" lvl="0" marL="0" rtl="0" algn="just">
              <a:lnSpc>
                <a:spcPct val="200000"/>
              </a:lnSpc>
              <a:spcBef>
                <a:spcPts val="800"/>
              </a:spcBef>
              <a:spcAft>
                <a:spcPts val="0"/>
              </a:spcAft>
              <a:buNone/>
            </a:pPr>
            <a:r>
              <a:rPr lang="en-CA">
                <a:solidFill>
                  <a:srgbClr val="000000"/>
                </a:solidFill>
              </a:rPr>
              <a:t>• An assessment of the sufficiency, reliability, and validity of the evidence provided by the applicant </a:t>
            </a:r>
            <a:endParaRPr>
              <a:solidFill>
                <a:srgbClr val="000000"/>
              </a:solidFill>
            </a:endParaRPr>
          </a:p>
          <a:p>
            <a:pPr indent="0" lvl="0" marL="0" rtl="0" algn="just">
              <a:lnSpc>
                <a:spcPct val="200000"/>
              </a:lnSpc>
              <a:spcBef>
                <a:spcPts val="800"/>
              </a:spcBef>
              <a:spcAft>
                <a:spcPts val="0"/>
              </a:spcAft>
              <a:buNone/>
            </a:pPr>
            <a:r>
              <a:rPr lang="en-CA">
                <a:solidFill>
                  <a:srgbClr val="000000"/>
                </a:solidFill>
              </a:rPr>
              <a:t>• An assessment of evidence found during any site visit(s) </a:t>
            </a:r>
            <a:endParaRPr>
              <a:solidFill>
                <a:srgbClr val="000000"/>
              </a:solidFill>
            </a:endParaRPr>
          </a:p>
          <a:p>
            <a:pPr indent="0" lvl="0" marL="0" rtl="0" algn="just">
              <a:lnSpc>
                <a:spcPct val="200000"/>
              </a:lnSpc>
              <a:spcBef>
                <a:spcPts val="800"/>
              </a:spcBef>
              <a:spcAft>
                <a:spcPts val="0"/>
              </a:spcAft>
              <a:buNone/>
            </a:pPr>
            <a:r>
              <a:rPr lang="en-CA">
                <a:solidFill>
                  <a:srgbClr val="000000"/>
                </a:solidFill>
              </a:rPr>
              <a:t>• An evaluation, with reasons, of whether the proposed organization meets the IIQAB’s criteria  </a:t>
            </a:r>
            <a:endParaRPr/>
          </a:p>
          <a:p>
            <a:pPr indent="0" lvl="0" marL="0" rtl="0" algn="just">
              <a:lnSpc>
                <a:spcPct val="200000"/>
              </a:lnSpc>
              <a:spcBef>
                <a:spcPts val="800"/>
              </a:spcBef>
              <a:spcAft>
                <a:spcPts val="0"/>
              </a:spcAft>
              <a:buNone/>
            </a:pPr>
            <a:r>
              <a:t/>
            </a:r>
            <a:endParaRPr>
              <a:solidFill>
                <a:srgbClr val="000000"/>
              </a:solidFill>
              <a:latin typeface="Calibri"/>
              <a:ea typeface="Calibri"/>
              <a:cs typeface="Calibri"/>
              <a:sym typeface="Calibri"/>
            </a:endParaRPr>
          </a:p>
          <a:p>
            <a:pPr indent="0" lvl="0" marL="0" rtl="0" algn="just">
              <a:lnSpc>
                <a:spcPct val="200000"/>
              </a:lnSpc>
              <a:spcBef>
                <a:spcPts val="800"/>
              </a:spcBef>
              <a:spcAft>
                <a:spcPts val="0"/>
              </a:spcAft>
              <a:buNone/>
            </a:pPr>
            <a:r>
              <a:rPr lang="en-CA">
                <a:solidFill>
                  <a:srgbClr val="000000"/>
                </a:solidFill>
              </a:rPr>
              <a:t>The IIQAB’s organization review process results in a recommendation to Council’s Board of Directors for:</a:t>
            </a:r>
            <a:endParaRPr>
              <a:solidFill>
                <a:srgbClr val="000000"/>
              </a:solidFill>
            </a:endParaRPr>
          </a:p>
          <a:p>
            <a:pPr indent="0" lvl="0" marL="0" rtl="0" algn="just">
              <a:lnSpc>
                <a:spcPct val="200000"/>
              </a:lnSpc>
              <a:spcBef>
                <a:spcPts val="800"/>
              </a:spcBef>
              <a:spcAft>
                <a:spcPts val="0"/>
              </a:spcAft>
              <a:buNone/>
            </a:pPr>
            <a:r>
              <a:rPr lang="en-CA">
                <a:solidFill>
                  <a:srgbClr val="000000"/>
                </a:solidFill>
              </a:rPr>
              <a:t> • Approval </a:t>
            </a:r>
            <a:endParaRPr>
              <a:solidFill>
                <a:srgbClr val="000000"/>
              </a:solidFill>
            </a:endParaRPr>
          </a:p>
          <a:p>
            <a:pPr indent="0" lvl="0" marL="0" rtl="0" algn="just">
              <a:lnSpc>
                <a:spcPct val="200000"/>
              </a:lnSpc>
              <a:spcBef>
                <a:spcPts val="800"/>
              </a:spcBef>
              <a:spcAft>
                <a:spcPts val="0"/>
              </a:spcAft>
              <a:buNone/>
            </a:pPr>
            <a:r>
              <a:rPr lang="en-CA">
                <a:solidFill>
                  <a:srgbClr val="000000"/>
                </a:solidFill>
              </a:rPr>
              <a:t>• Provisional approval (e.g, approval with conditions) </a:t>
            </a:r>
            <a:endParaRPr>
              <a:solidFill>
                <a:srgbClr val="000000"/>
              </a:solidFill>
            </a:endParaRPr>
          </a:p>
          <a:p>
            <a:pPr indent="0" lvl="0" marL="0" rtl="0" algn="just">
              <a:lnSpc>
                <a:spcPct val="200000"/>
              </a:lnSpc>
              <a:spcBef>
                <a:spcPts val="800"/>
              </a:spcBef>
              <a:spcAft>
                <a:spcPts val="0"/>
              </a:spcAft>
              <a:buNone/>
            </a:pPr>
            <a:r>
              <a:rPr lang="en-CA">
                <a:solidFill>
                  <a:srgbClr val="000000"/>
                </a:solidFill>
              </a:rPr>
              <a:t>• Re-submission required with rationale and identification of improvements to be addressed for any future reapplication</a:t>
            </a:r>
            <a:endParaRPr/>
          </a:p>
          <a:p>
            <a:pPr indent="0" lvl="0" marL="0" rtl="0" algn="just">
              <a:lnSpc>
                <a:spcPct val="200000"/>
              </a:lnSpc>
              <a:spcBef>
                <a:spcPts val="800"/>
              </a:spcBef>
              <a:spcAft>
                <a:spcPts val="0"/>
              </a:spcAft>
              <a:buNone/>
            </a:pPr>
            <a:r>
              <a:t/>
            </a:r>
            <a:endParaRPr>
              <a:solidFill>
                <a:srgbClr val="000000"/>
              </a:solidFill>
              <a:latin typeface="Calibri"/>
              <a:ea typeface="Calibri"/>
              <a:cs typeface="Calibri"/>
              <a:sym typeface="Calibri"/>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As an organization with a separate board (ie IIQAB) for quality assurance, IAESC is consistent with other partners such as the Ontario Postsecondary Education Quality Assessment Board (PEQAB). Our board meets Bi-monthly </a:t>
            </a:r>
            <a:r>
              <a:rPr b="1" lang="en-CA" sz="1600">
                <a:solidFill>
                  <a:srgbClr val="000000"/>
                </a:solidFill>
                <a:latin typeface="Arial"/>
                <a:ea typeface="Arial"/>
                <a:cs typeface="Arial"/>
                <a:sym typeface="Arial"/>
              </a:rPr>
              <a:t>and makes recommendations on approval of applications from Indigenous Institutes to grant credentials. </a:t>
            </a:r>
            <a:endParaRPr b="1" sz="1200">
              <a:latin typeface="Arial"/>
              <a:ea typeface="Arial"/>
              <a:cs typeface="Arial"/>
              <a:sym typeface="Arial"/>
            </a:endParaRPr>
          </a:p>
        </p:txBody>
      </p:sp>
      <p:sp>
        <p:nvSpPr>
          <p:cNvPr id="202" name="Google Shape;20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200000"/>
              </a:lnSpc>
              <a:spcBef>
                <a:spcPts val="0"/>
              </a:spcBef>
              <a:spcAft>
                <a:spcPts val="0"/>
              </a:spcAft>
              <a:buNone/>
            </a:pPr>
            <a:r>
              <a:rPr b="1" lang="en-CA" sz="1600">
                <a:solidFill>
                  <a:srgbClr val="000000"/>
                </a:solidFill>
                <a:latin typeface="Arial"/>
                <a:ea typeface="Arial"/>
                <a:cs typeface="Arial"/>
                <a:sym typeface="Arial"/>
              </a:rPr>
              <a:t>Slide 13 – Quality Assurance</a:t>
            </a:r>
            <a:endParaRPr/>
          </a:p>
          <a:p>
            <a:pPr indent="0" lvl="0" marL="0" rtl="0" algn="just">
              <a:lnSpc>
                <a:spcPct val="200000"/>
              </a:lnSpc>
              <a:spcBef>
                <a:spcPts val="800"/>
              </a:spcBef>
              <a:spcAft>
                <a:spcPts val="0"/>
              </a:spcAft>
              <a:buNone/>
            </a:pPr>
            <a:r>
              <a:rPr b="1" lang="en-CA" sz="1600">
                <a:latin typeface="Times New Roman"/>
                <a:ea typeface="Times New Roman"/>
                <a:cs typeface="Times New Roman"/>
                <a:sym typeface="Times New Roman"/>
              </a:rPr>
              <a:t>We are the only Indigenous Quality assurance organization of its kind for indigenous Institutes in the country</a:t>
            </a:r>
            <a:endParaRPr b="1" sz="1600">
              <a:solidFill>
                <a:srgbClr val="000000"/>
              </a:solidFill>
              <a:latin typeface="Arial"/>
              <a:ea typeface="Arial"/>
              <a:cs typeface="Arial"/>
              <a:sym typeface="Arial"/>
            </a:endParaRPr>
          </a:p>
          <a:p>
            <a:pPr indent="0" lvl="0" marL="0" rtl="0" algn="just">
              <a:lnSpc>
                <a:spcPct val="200000"/>
              </a:lnSpc>
              <a:spcBef>
                <a:spcPts val="800"/>
              </a:spcBef>
              <a:spcAft>
                <a:spcPts val="0"/>
              </a:spcAft>
              <a:buNone/>
            </a:pPr>
            <a:r>
              <a:t/>
            </a:r>
            <a:endParaRPr sz="1400">
              <a:latin typeface="Times New Roman"/>
              <a:ea typeface="Times New Roman"/>
              <a:cs typeface="Times New Roman"/>
              <a:sym typeface="Times New Roman"/>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The Council’s quality assurance process is grounded in</a:t>
            </a:r>
            <a:r>
              <a:rPr b="1" lang="en-CA" sz="1600">
                <a:solidFill>
                  <a:srgbClr val="000000"/>
                </a:solidFill>
                <a:latin typeface="Arial"/>
                <a:ea typeface="Arial"/>
                <a:cs typeface="Arial"/>
                <a:sym typeface="Arial"/>
              </a:rPr>
              <a:t> respecting, promoting and reflecting Indigenous ways of being, knowledges, cultures and languages and supporting the transferabil</a:t>
            </a:r>
            <a:r>
              <a:rPr lang="en-CA" sz="1600">
                <a:solidFill>
                  <a:srgbClr val="000000"/>
                </a:solidFill>
                <a:latin typeface="Arial"/>
                <a:ea typeface="Arial"/>
                <a:cs typeface="Arial"/>
                <a:sym typeface="Arial"/>
              </a:rPr>
              <a:t>ity of credentials across Ontario. </a:t>
            </a:r>
            <a:endParaRPr sz="1400">
              <a:latin typeface="Calibri"/>
              <a:ea typeface="Calibri"/>
              <a:cs typeface="Calibri"/>
              <a:sym typeface="Calibri"/>
            </a:endParaRPr>
          </a:p>
          <a:p>
            <a:pPr indent="0" lvl="0" marL="0" rtl="0" algn="just">
              <a:lnSpc>
                <a:spcPct val="200000"/>
              </a:lnSpc>
              <a:spcBef>
                <a:spcPts val="800"/>
              </a:spcBef>
              <a:spcAft>
                <a:spcPts val="0"/>
              </a:spcAft>
              <a:buNone/>
            </a:pPr>
            <a:r>
              <a:rPr lang="en-CA" sz="1400">
                <a:latin typeface="Times New Roman"/>
                <a:ea typeface="Times New Roman"/>
                <a:cs typeface="Times New Roman"/>
                <a:sym typeface="Times New Roman"/>
              </a:rPr>
              <a:t>There are other Quality assurance organizations, and one we looked at was WINHEC and we collaborated with them as we g</a:t>
            </a:r>
            <a:r>
              <a:rPr b="1" lang="en-CA" sz="1400">
                <a:latin typeface="Times New Roman"/>
                <a:ea typeface="Times New Roman"/>
                <a:cs typeface="Times New Roman"/>
                <a:sym typeface="Times New Roman"/>
              </a:rPr>
              <a:t>ot started in the early development of the council- </a:t>
            </a:r>
            <a:endParaRPr/>
          </a:p>
          <a:p>
            <a:pPr indent="0" lvl="0" marL="0" rtl="0" algn="just">
              <a:lnSpc>
                <a:spcPct val="200000"/>
              </a:lnSpc>
              <a:spcBef>
                <a:spcPts val="8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IAESC took the WINHEC review process as the base of the organizational review process that we see today</a:t>
            </a:r>
            <a:endParaRPr/>
          </a:p>
          <a:p>
            <a:pPr indent="0" lvl="0" marL="0" rtl="0" algn="just">
              <a:lnSpc>
                <a:spcPct val="200000"/>
              </a:lnSpc>
              <a:spcBef>
                <a:spcPts val="800"/>
              </a:spcBef>
              <a:spcAft>
                <a:spcPts val="0"/>
              </a:spcAft>
              <a:buNone/>
            </a:pPr>
            <a:r>
              <a:t/>
            </a:r>
            <a:endParaRPr sz="1400">
              <a:latin typeface="Times New Roman"/>
              <a:ea typeface="Times New Roman"/>
              <a:cs typeface="Times New Roman"/>
              <a:sym typeface="Times New Roman"/>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Our handbook outlining the process for completion of an application for an organization review is provided on our website for anyone to view.</a:t>
            </a:r>
            <a:endParaRPr sz="1400">
              <a:latin typeface="Arial"/>
              <a:ea typeface="Arial"/>
              <a:cs typeface="Arial"/>
              <a:sym typeface="Arial"/>
            </a:endParaRPr>
          </a:p>
          <a:p>
            <a:pPr indent="0" lvl="0" marL="0" rtl="0" algn="l">
              <a:spcBef>
                <a:spcPts val="800"/>
              </a:spcBef>
              <a:spcAft>
                <a:spcPts val="0"/>
              </a:spcAft>
              <a:buNone/>
            </a:pPr>
            <a:r>
              <a:t/>
            </a:r>
            <a:endParaRPr sz="1600">
              <a:latin typeface="Arial"/>
              <a:ea typeface="Arial"/>
              <a:cs typeface="Arial"/>
              <a:sym typeface="Arial"/>
            </a:endParaRPr>
          </a:p>
          <a:p>
            <a:pPr indent="-342900" lvl="2" marL="342900" rtl="0" algn="l">
              <a:spcBef>
                <a:spcPts val="1000"/>
              </a:spcBef>
              <a:spcAft>
                <a:spcPts val="0"/>
              </a:spcAft>
              <a:buNone/>
            </a:pPr>
            <a:r>
              <a:rPr lang="en-CA">
                <a:solidFill>
                  <a:srgbClr val="484848"/>
                </a:solidFill>
                <a:latin typeface="Arial"/>
                <a:ea typeface="Arial"/>
                <a:cs typeface="Arial"/>
                <a:sym typeface="Arial"/>
              </a:rPr>
              <a:t>The quality assurance process involves two phases:</a:t>
            </a:r>
            <a:endParaRPr/>
          </a:p>
          <a:p>
            <a:pPr indent="-342900" lvl="3" marL="800100" rtl="0" algn="l">
              <a:spcBef>
                <a:spcPts val="1000"/>
              </a:spcBef>
              <a:spcAft>
                <a:spcPts val="0"/>
              </a:spcAft>
              <a:buClr>
                <a:srgbClr val="484848"/>
              </a:buClr>
              <a:buSzPts val="1200"/>
              <a:buFont typeface="Calibri"/>
              <a:buAutoNum type="arabicPeriod"/>
            </a:pPr>
            <a:r>
              <a:rPr lang="en-CA">
                <a:solidFill>
                  <a:srgbClr val="484848"/>
                </a:solidFill>
                <a:latin typeface="Arial"/>
                <a:ea typeface="Arial"/>
                <a:cs typeface="Arial"/>
                <a:sym typeface="Arial"/>
              </a:rPr>
              <a:t>An </a:t>
            </a:r>
            <a:r>
              <a:rPr b="1" lang="en-CA">
                <a:solidFill>
                  <a:srgbClr val="484848"/>
                </a:solidFill>
                <a:latin typeface="Arial"/>
                <a:ea typeface="Arial"/>
                <a:cs typeface="Arial"/>
                <a:sym typeface="Arial"/>
              </a:rPr>
              <a:t>Organization Review</a:t>
            </a:r>
            <a:r>
              <a:rPr lang="en-CA">
                <a:solidFill>
                  <a:srgbClr val="484848"/>
                </a:solidFill>
                <a:latin typeface="Arial"/>
                <a:ea typeface="Arial"/>
                <a:cs typeface="Arial"/>
                <a:sym typeface="Arial"/>
              </a:rPr>
              <a:t> to review the Indigenous Institute’s philosophies, organizational authority and structure, academic policies and general operations.</a:t>
            </a:r>
            <a:endParaRPr b="1">
              <a:solidFill>
                <a:srgbClr val="484848"/>
              </a:solidFill>
              <a:latin typeface="Arial"/>
              <a:ea typeface="Arial"/>
              <a:cs typeface="Arial"/>
              <a:sym typeface="Arial"/>
            </a:endParaRPr>
          </a:p>
          <a:p>
            <a:pPr indent="-342900" lvl="3" marL="800100" rtl="0" algn="l">
              <a:spcBef>
                <a:spcPts val="1000"/>
              </a:spcBef>
              <a:spcAft>
                <a:spcPts val="0"/>
              </a:spcAft>
              <a:buClr>
                <a:srgbClr val="484848"/>
              </a:buClr>
              <a:buSzPts val="1200"/>
              <a:buFont typeface="Calibri"/>
              <a:buAutoNum type="arabicPeriod"/>
            </a:pPr>
            <a:r>
              <a:rPr lang="en-CA">
                <a:solidFill>
                  <a:srgbClr val="484848"/>
                </a:solidFill>
                <a:latin typeface="Arial"/>
                <a:ea typeface="Arial"/>
                <a:cs typeface="Arial"/>
                <a:sym typeface="Arial"/>
              </a:rPr>
              <a:t>A </a:t>
            </a:r>
            <a:r>
              <a:rPr b="1" lang="en-CA">
                <a:solidFill>
                  <a:srgbClr val="484848"/>
                </a:solidFill>
                <a:latin typeface="Arial"/>
                <a:ea typeface="Arial"/>
                <a:cs typeface="Arial"/>
                <a:sym typeface="Arial"/>
              </a:rPr>
              <a:t>Program Review </a:t>
            </a:r>
            <a:r>
              <a:rPr lang="en-CA">
                <a:solidFill>
                  <a:srgbClr val="484848"/>
                </a:solidFill>
                <a:latin typeface="Arial"/>
                <a:ea typeface="Arial"/>
                <a:cs typeface="Arial"/>
                <a:sym typeface="Arial"/>
              </a:rPr>
              <a:t>for each credential the Indigenous Institute plans to deliver to assess program policies and procedures, learning outcomes and alignment with the </a:t>
            </a:r>
            <a:r>
              <a:rPr i="1" lang="en-CA">
                <a:solidFill>
                  <a:srgbClr val="484848"/>
                </a:solidFill>
                <a:latin typeface="Arial"/>
                <a:ea typeface="Arial"/>
                <a:cs typeface="Arial"/>
                <a:sym typeface="Arial"/>
              </a:rPr>
              <a:t>Ontario Qualifications Framework</a:t>
            </a:r>
            <a:r>
              <a:rPr lang="en-CA">
                <a:solidFill>
                  <a:srgbClr val="484848"/>
                </a:solidFill>
                <a:latin typeface="Arial"/>
                <a:ea typeface="Arial"/>
                <a:cs typeface="Arial"/>
                <a:sym typeface="Arial"/>
              </a:rPr>
              <a:t> (OQF).</a:t>
            </a:r>
            <a:endParaRPr/>
          </a:p>
          <a:p>
            <a:pPr indent="0" lvl="0" marL="0" rtl="0" algn="l">
              <a:spcBef>
                <a:spcPts val="0"/>
              </a:spcBef>
              <a:spcAft>
                <a:spcPts val="0"/>
              </a:spcAft>
              <a:buNone/>
            </a:pPr>
            <a:r>
              <a:t/>
            </a:r>
            <a:endParaRPr sz="1600">
              <a:latin typeface="Arial"/>
              <a:ea typeface="Arial"/>
              <a:cs typeface="Arial"/>
              <a:sym typeface="Arial"/>
            </a:endParaRPr>
          </a:p>
        </p:txBody>
      </p:sp>
      <p:sp>
        <p:nvSpPr>
          <p:cNvPr id="225" name="Google Shape;22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200000"/>
              </a:lnSpc>
              <a:spcBef>
                <a:spcPts val="0"/>
              </a:spcBef>
              <a:spcAft>
                <a:spcPts val="0"/>
              </a:spcAft>
              <a:buNone/>
            </a:pPr>
            <a:r>
              <a:rPr b="1" lang="en-CA" sz="1200">
                <a:solidFill>
                  <a:srgbClr val="000000"/>
                </a:solidFill>
                <a:latin typeface="Arial"/>
                <a:ea typeface="Arial"/>
                <a:cs typeface="Arial"/>
                <a:sym typeface="Arial"/>
              </a:rPr>
              <a:t>Slide </a:t>
            </a:r>
            <a:r>
              <a:rPr b="1" lang="en-CA">
                <a:solidFill>
                  <a:srgbClr val="000000"/>
                </a:solidFill>
                <a:latin typeface="Arial"/>
                <a:ea typeface="Arial"/>
                <a:cs typeface="Arial"/>
                <a:sym typeface="Arial"/>
              </a:rPr>
              <a:t>14</a:t>
            </a:r>
            <a:r>
              <a:rPr b="1" lang="en-CA" sz="1200">
                <a:solidFill>
                  <a:srgbClr val="000000"/>
                </a:solidFill>
                <a:latin typeface="Arial"/>
                <a:ea typeface="Arial"/>
                <a:cs typeface="Arial"/>
                <a:sym typeface="Arial"/>
              </a:rPr>
              <a:t> Credential Framework in Ontario</a:t>
            </a:r>
            <a:endParaRPr sz="1050">
              <a:latin typeface="Arial"/>
              <a:ea typeface="Arial"/>
              <a:cs typeface="Arial"/>
              <a:sym typeface="Arial"/>
            </a:endParaRPr>
          </a:p>
          <a:p>
            <a:pPr indent="0" lvl="0" marL="0" rtl="0" algn="just">
              <a:lnSpc>
                <a:spcPct val="200000"/>
              </a:lnSpc>
              <a:spcBef>
                <a:spcPts val="800"/>
              </a:spcBef>
              <a:spcAft>
                <a:spcPts val="0"/>
              </a:spcAft>
              <a:buNone/>
            </a:pPr>
            <a:r>
              <a:rPr lang="en-CA" sz="1200">
                <a:solidFill>
                  <a:srgbClr val="000000"/>
                </a:solidFill>
                <a:latin typeface="Arial"/>
                <a:ea typeface="Arial"/>
                <a:cs typeface="Arial"/>
                <a:sym typeface="Arial"/>
              </a:rPr>
              <a:t>The Council’s QA process is also informed by the Ontario Qualifications Framework or OQF – which outlines which types of institutions may grant certificates, diplomas and degrees.  </a:t>
            </a:r>
            <a:endParaRPr/>
          </a:p>
          <a:p>
            <a:pPr indent="0" lvl="0" marL="0" rtl="0" algn="just">
              <a:lnSpc>
                <a:spcPct val="200000"/>
              </a:lnSpc>
              <a:spcBef>
                <a:spcPts val="800"/>
              </a:spcBef>
              <a:spcAft>
                <a:spcPts val="0"/>
              </a:spcAft>
              <a:buNone/>
            </a:pPr>
            <a:r>
              <a:t/>
            </a:r>
            <a:endParaRPr sz="1050">
              <a:latin typeface="Calibri"/>
              <a:ea typeface="Calibri"/>
              <a:cs typeface="Calibri"/>
              <a:sym typeface="Calibri"/>
            </a:endParaRPr>
          </a:p>
          <a:p>
            <a:pPr indent="0" lvl="0" marL="0" rtl="0" algn="just">
              <a:lnSpc>
                <a:spcPct val="200000"/>
              </a:lnSpc>
              <a:spcBef>
                <a:spcPts val="800"/>
              </a:spcBef>
              <a:spcAft>
                <a:spcPts val="0"/>
              </a:spcAft>
              <a:buNone/>
            </a:pPr>
            <a:r>
              <a:rPr lang="en-CA" sz="1200">
                <a:solidFill>
                  <a:srgbClr val="000000"/>
                </a:solidFill>
                <a:latin typeface="Arial"/>
                <a:ea typeface="Arial"/>
                <a:cs typeface="Arial"/>
                <a:sym typeface="Arial"/>
              </a:rPr>
              <a:t>You can see on this diagram that private career colleges, colleges and universities are only providers of certain program types on the OQF.  With the policy work that accompanied the legislation, Indigenous Institutes </a:t>
            </a:r>
            <a:r>
              <a:rPr b="1" lang="en-CA" sz="1200">
                <a:solidFill>
                  <a:srgbClr val="000000"/>
                </a:solidFill>
                <a:latin typeface="Arial"/>
                <a:ea typeface="Arial"/>
                <a:cs typeface="Arial"/>
                <a:sym typeface="Arial"/>
              </a:rPr>
              <a:t>are the only postsecondary institutions </a:t>
            </a:r>
            <a:r>
              <a:rPr lang="en-CA" sz="1200">
                <a:solidFill>
                  <a:srgbClr val="000000"/>
                </a:solidFill>
                <a:latin typeface="Arial"/>
                <a:ea typeface="Arial"/>
                <a:cs typeface="Arial"/>
                <a:sym typeface="Arial"/>
              </a:rPr>
              <a:t>that are providers </a:t>
            </a:r>
            <a:r>
              <a:rPr b="1" lang="en-CA" sz="1200">
                <a:solidFill>
                  <a:srgbClr val="000000"/>
                </a:solidFill>
                <a:latin typeface="Arial"/>
                <a:ea typeface="Arial"/>
                <a:cs typeface="Arial"/>
                <a:sym typeface="Arial"/>
              </a:rPr>
              <a:t>of ALL </a:t>
            </a:r>
            <a:r>
              <a:rPr lang="en-CA" sz="1200">
                <a:solidFill>
                  <a:srgbClr val="000000"/>
                </a:solidFill>
                <a:latin typeface="Arial"/>
                <a:ea typeface="Arial"/>
                <a:cs typeface="Arial"/>
                <a:sym typeface="Arial"/>
              </a:rPr>
              <a:t>the postsecondary certificates, diplomas and degrees in this framework. </a:t>
            </a:r>
            <a:endParaRPr/>
          </a:p>
          <a:p>
            <a:pPr indent="0" lvl="0" marL="0" rtl="0" algn="just">
              <a:lnSpc>
                <a:spcPct val="200000"/>
              </a:lnSpc>
              <a:spcBef>
                <a:spcPts val="800"/>
              </a:spcBef>
              <a:spcAft>
                <a:spcPts val="0"/>
              </a:spcAft>
              <a:buNone/>
            </a:pPr>
            <a:r>
              <a:t/>
            </a:r>
            <a:endParaRPr sz="1050">
              <a:latin typeface="Calibri"/>
              <a:ea typeface="Calibri"/>
              <a:cs typeface="Calibri"/>
              <a:sym typeface="Calibri"/>
            </a:endParaRPr>
          </a:p>
          <a:p>
            <a:pPr indent="0" lvl="0" marL="0" rtl="0" algn="just">
              <a:lnSpc>
                <a:spcPct val="200000"/>
              </a:lnSpc>
              <a:spcBef>
                <a:spcPts val="800"/>
              </a:spcBef>
              <a:spcAft>
                <a:spcPts val="0"/>
              </a:spcAft>
              <a:buNone/>
            </a:pPr>
            <a:r>
              <a:rPr b="1" lang="en-CA" sz="1200">
                <a:solidFill>
                  <a:srgbClr val="000000"/>
                </a:solidFill>
                <a:latin typeface="Arial"/>
                <a:ea typeface="Arial"/>
                <a:cs typeface="Arial"/>
                <a:sym typeface="Arial"/>
              </a:rPr>
              <a:t>Students can take the credentials they earn at these Institutions and still attend a college or university,</a:t>
            </a:r>
            <a:r>
              <a:rPr lang="en-CA" sz="1200">
                <a:solidFill>
                  <a:srgbClr val="000000"/>
                </a:solidFill>
                <a:latin typeface="Arial"/>
                <a:ea typeface="Arial"/>
                <a:cs typeface="Arial"/>
                <a:sym typeface="Arial"/>
              </a:rPr>
              <a:t> if their learning journeys take them there. </a:t>
            </a:r>
            <a:endParaRPr/>
          </a:p>
          <a:p>
            <a:pPr indent="0" lvl="0" marL="0" rtl="0" algn="just">
              <a:lnSpc>
                <a:spcPct val="200000"/>
              </a:lnSpc>
              <a:spcBef>
                <a:spcPts val="0"/>
              </a:spcBef>
              <a:spcAft>
                <a:spcPts val="0"/>
              </a:spcAft>
              <a:buNone/>
            </a:pPr>
            <a:r>
              <a:rPr lang="en-CA" sz="1200">
                <a:solidFill>
                  <a:srgbClr val="000000"/>
                </a:solidFill>
                <a:latin typeface="Arial"/>
                <a:ea typeface="Arial"/>
                <a:cs typeface="Arial"/>
                <a:sym typeface="Arial"/>
              </a:rPr>
              <a:t>It won’t just be about checking a box, but these credentials from Indigenous Institutions are proven to be of high-quality and are transferrable.</a:t>
            </a:r>
            <a:endParaRPr/>
          </a:p>
          <a:p>
            <a:pPr indent="0" lvl="0" marL="0" rtl="0" algn="just">
              <a:lnSpc>
                <a:spcPct val="200000"/>
              </a:lnSpc>
              <a:spcBef>
                <a:spcPts val="0"/>
              </a:spcBef>
              <a:spcAft>
                <a:spcPts val="0"/>
              </a:spcAft>
              <a:buNone/>
            </a:pPr>
            <a:r>
              <a:t/>
            </a:r>
            <a:endParaRPr sz="1050">
              <a:latin typeface="Calibri"/>
              <a:ea typeface="Calibri"/>
              <a:cs typeface="Calibri"/>
              <a:sym typeface="Calibri"/>
            </a:endParaRPr>
          </a:p>
          <a:p>
            <a:pPr indent="0" lvl="0" marL="0" rtl="0" algn="l">
              <a:spcBef>
                <a:spcPts val="0"/>
              </a:spcBef>
              <a:spcAft>
                <a:spcPts val="0"/>
              </a:spcAft>
              <a:buNone/>
            </a:pPr>
            <a:r>
              <a:rPr lang="en-CA"/>
              <a:t>Effective April 24, 2018, Indigenous Institutes have been added as providers across the full spectrum of the Ontario Qualifications Framework (OQF):</a:t>
            </a:r>
            <a:endParaRPr/>
          </a:p>
          <a:p>
            <a:pPr indent="0" lvl="0" marL="0" rtl="0" algn="l">
              <a:spcBef>
                <a:spcPts val="0"/>
              </a:spcBef>
              <a:spcAft>
                <a:spcPts val="0"/>
              </a:spcAft>
              <a:buNone/>
            </a:pPr>
            <a:r>
              <a:t/>
            </a:r>
            <a:endParaRPr/>
          </a:p>
        </p:txBody>
      </p:sp>
      <p:sp>
        <p:nvSpPr>
          <p:cNvPr id="232" name="Google Shape;23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CA"/>
              <a:t>Slide 15</a:t>
            </a:r>
            <a:endParaRPr/>
          </a:p>
          <a:p>
            <a:pPr indent="0" lvl="0" marL="0" rtl="0" algn="l">
              <a:spcBef>
                <a:spcPts val="0"/>
              </a:spcBef>
              <a:spcAft>
                <a:spcPts val="0"/>
              </a:spcAft>
              <a:buNone/>
            </a:pPr>
            <a:r>
              <a:t/>
            </a:r>
            <a:endParaRPr b="1"/>
          </a:p>
          <a:p>
            <a:pPr indent="0" lvl="0" marL="0" rtl="0" algn="l">
              <a:spcBef>
                <a:spcPts val="0"/>
              </a:spcBef>
              <a:spcAft>
                <a:spcPts val="0"/>
              </a:spcAft>
              <a:buNone/>
            </a:pPr>
            <a:r>
              <a:rPr b="0" lang="en-CA"/>
              <a:t>This is our Organization Review Process in a simplified version. Give example of who went thru    </a:t>
            </a:r>
            <a:r>
              <a:rPr b="0" i="0" lang="en-CA">
                <a:solidFill>
                  <a:srgbClr val="474747"/>
                </a:solidFill>
                <a:latin typeface="Arial"/>
                <a:ea typeface="Arial"/>
                <a:cs typeface="Arial"/>
                <a:sym typeface="Arial"/>
              </a:rPr>
              <a:t>Iohahi:io Kenjgewin Teg, SNP, FNTI Seven Generations</a:t>
            </a:r>
            <a:r>
              <a:rPr lang="en-CA">
                <a:solidFill>
                  <a:srgbClr val="474747"/>
                </a:solidFill>
                <a:latin typeface="Arial"/>
                <a:ea typeface="Arial"/>
                <a:cs typeface="Arial"/>
                <a:sym typeface="Arial"/>
              </a:rPr>
              <a:t>, Oshki-Wenjack</a:t>
            </a:r>
            <a:endParaRPr b="0" i="0">
              <a:solidFill>
                <a:srgbClr val="474747"/>
              </a:solidFill>
              <a:latin typeface="Arial"/>
              <a:ea typeface="Arial"/>
              <a:cs typeface="Arial"/>
              <a:sym typeface="Arial"/>
            </a:endParaRPr>
          </a:p>
          <a:p>
            <a:pPr indent="0" lvl="0" marL="0" rtl="0" algn="l">
              <a:spcBef>
                <a:spcPts val="0"/>
              </a:spcBef>
              <a:spcAft>
                <a:spcPts val="0"/>
              </a:spcAft>
              <a:buNone/>
            </a:pPr>
            <a:r>
              <a:t/>
            </a:r>
            <a:endParaRPr b="0"/>
          </a:p>
          <a:p>
            <a:pPr indent="0" lvl="0" marL="0" marR="0" rtl="0" algn="l">
              <a:lnSpc>
                <a:spcPct val="100000"/>
              </a:lnSpc>
              <a:spcBef>
                <a:spcPts val="0"/>
              </a:spcBef>
              <a:spcAft>
                <a:spcPts val="0"/>
              </a:spcAft>
              <a:buClr>
                <a:schemeClr val="dk1"/>
              </a:buClr>
              <a:buSzPts val="1200"/>
              <a:buFont typeface="Arial"/>
              <a:buNone/>
            </a:pPr>
            <a:r>
              <a:rPr lang="en-CA">
                <a:latin typeface="Arial"/>
                <a:ea typeface="Arial"/>
                <a:cs typeface="Arial"/>
                <a:sym typeface="Arial"/>
              </a:rPr>
              <a:t>In this process We have chosen to take a step back and take a little more time. </a:t>
            </a:r>
            <a:r>
              <a:rPr i="1" lang="en-CA">
                <a:latin typeface="Arial"/>
                <a:ea typeface="Arial"/>
                <a:cs typeface="Arial"/>
                <a:sym typeface="Arial"/>
              </a:rPr>
              <a:t>instead of repeating mainstream processes</a:t>
            </a:r>
            <a:r>
              <a:rPr lang="en-CA">
                <a:latin typeface="Arial"/>
                <a:ea typeface="Arial"/>
                <a:cs typeface="Arial"/>
                <a:sym typeface="Arial"/>
              </a:rPr>
              <a:t>. I will go into further details about the Council’s approach here in this slide and the next.</a:t>
            </a:r>
            <a:endParaRPr/>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rPr b="0" lang="en-CA"/>
              <a:t>Prior to undergoing an Organization Review with IAESC, an Indigenous Institute would have to deliver programs in partnership with another post-secondary institution such as a university or College of Applied Arts and Technology</a:t>
            </a:r>
            <a:endParaRPr b="0"/>
          </a:p>
          <a:p>
            <a:pPr indent="0" lvl="0" marL="0" rtl="0" algn="l">
              <a:spcBef>
                <a:spcPts val="0"/>
              </a:spcBef>
              <a:spcAft>
                <a:spcPts val="0"/>
              </a:spcAft>
              <a:buNone/>
            </a:pPr>
            <a:r>
              <a:t/>
            </a:r>
            <a:endParaRPr b="0"/>
          </a:p>
          <a:p>
            <a:pPr indent="0" lvl="0" marL="0" rtl="0" algn="l">
              <a:spcBef>
                <a:spcPts val="0"/>
              </a:spcBef>
              <a:spcAft>
                <a:spcPts val="0"/>
              </a:spcAft>
              <a:buNone/>
            </a:pPr>
            <a:r>
              <a:rPr b="0" lang="en-CA"/>
              <a:t>So, it is It is through this process  (the Organization Review with IAESC) that an Indigenous Institute will be positioned to offer programs autonomously.</a:t>
            </a:r>
            <a:endParaRPr b="0"/>
          </a:p>
          <a:p>
            <a:pPr indent="0" lvl="0" marL="0" rtl="0" algn="l">
              <a:spcBef>
                <a:spcPts val="0"/>
              </a:spcBef>
              <a:spcAft>
                <a:spcPts val="0"/>
              </a:spcAft>
              <a:buNone/>
            </a:pPr>
            <a:r>
              <a:rPr b="0" lang="en-CA"/>
              <a:t>We use </a:t>
            </a:r>
            <a:r>
              <a:rPr lang="en-CA" sz="1200">
                <a:solidFill>
                  <a:srgbClr val="000000"/>
                </a:solidFill>
                <a:latin typeface="Arial"/>
                <a:ea typeface="Arial"/>
                <a:cs typeface="Arial"/>
                <a:sym typeface="Arial"/>
              </a:rPr>
              <a:t>the established standards and benchmarks that are grounded </a:t>
            </a:r>
            <a:r>
              <a:rPr b="0" lang="en-CA" sz="1200">
                <a:solidFill>
                  <a:srgbClr val="000000"/>
                </a:solidFill>
                <a:latin typeface="Arial"/>
                <a:ea typeface="Arial"/>
                <a:cs typeface="Arial"/>
                <a:sym typeface="Arial"/>
              </a:rPr>
              <a:t>Indigenous</a:t>
            </a:r>
            <a:r>
              <a:rPr b="1" lang="en-CA" sz="1200">
                <a:solidFill>
                  <a:srgbClr val="000000"/>
                </a:solidFill>
                <a:latin typeface="Arial"/>
                <a:ea typeface="Arial"/>
                <a:cs typeface="Arial"/>
                <a:sym typeface="Arial"/>
              </a:rPr>
              <a:t> </a:t>
            </a:r>
            <a:r>
              <a:rPr b="0" lang="en-CA" sz="1200">
                <a:solidFill>
                  <a:srgbClr val="000000"/>
                </a:solidFill>
                <a:latin typeface="Arial"/>
                <a:ea typeface="Arial"/>
                <a:cs typeface="Arial"/>
                <a:sym typeface="Arial"/>
              </a:rPr>
              <a:t>languages, knowledge systems and other ways of knowing</a:t>
            </a:r>
            <a:endParaRPr b="0"/>
          </a:p>
          <a:p>
            <a:pPr indent="0" lvl="0" marL="0" rtl="0" algn="l">
              <a:spcBef>
                <a:spcPts val="0"/>
              </a:spcBef>
              <a:spcAft>
                <a:spcPts val="0"/>
              </a:spcAft>
              <a:buNone/>
            </a:pPr>
            <a:r>
              <a:t/>
            </a:r>
            <a:endParaRPr b="0"/>
          </a:p>
          <a:p>
            <a:pPr indent="0" lvl="0" marL="0" rtl="0" algn="l">
              <a:spcBef>
                <a:spcPts val="0"/>
              </a:spcBef>
              <a:spcAft>
                <a:spcPts val="0"/>
              </a:spcAft>
              <a:buNone/>
            </a:pPr>
            <a:r>
              <a:rPr b="0" lang="en-CA"/>
              <a:t>As you can see from the slide here it is a very robust process, that involves several steps and people including:</a:t>
            </a:r>
            <a:endParaRPr b="0"/>
          </a:p>
          <a:p>
            <a:pPr indent="0" lvl="0" marL="0" rtl="0" algn="l">
              <a:spcBef>
                <a:spcPts val="0"/>
              </a:spcBef>
              <a:spcAft>
                <a:spcPts val="0"/>
              </a:spcAft>
              <a:buNone/>
            </a:pPr>
            <a:r>
              <a:t/>
            </a:r>
            <a:endParaRPr b="0"/>
          </a:p>
          <a:p>
            <a:pPr indent="-171450" lvl="0" marL="171450" rtl="0" algn="l">
              <a:spcBef>
                <a:spcPts val="0"/>
              </a:spcBef>
              <a:spcAft>
                <a:spcPts val="0"/>
              </a:spcAft>
              <a:buClr>
                <a:schemeClr val="dk1"/>
              </a:buClr>
              <a:buSzPts val="1200"/>
              <a:buFont typeface="Noto Sans Symbols"/>
              <a:buChar char="⮚"/>
            </a:pPr>
            <a:r>
              <a:rPr b="0" lang="en-CA"/>
              <a:t>THE IAESC </a:t>
            </a:r>
            <a:r>
              <a:rPr b="1" lang="en-CA"/>
              <a:t>QA Advisors </a:t>
            </a:r>
            <a:r>
              <a:rPr b="0" lang="en-CA"/>
              <a:t>who support the entire process and offer a preliminary assessment of the application from the Indigenous Institute</a:t>
            </a:r>
            <a:endParaRPr/>
          </a:p>
          <a:p>
            <a:pPr indent="-171450" lvl="0" marL="171450" rtl="0" algn="l">
              <a:spcBef>
                <a:spcPts val="0"/>
              </a:spcBef>
              <a:spcAft>
                <a:spcPts val="0"/>
              </a:spcAft>
              <a:buClr>
                <a:schemeClr val="dk1"/>
              </a:buClr>
              <a:buSzPts val="1200"/>
              <a:buFont typeface="Noto Sans Symbols"/>
              <a:buChar char="⮚"/>
            </a:pPr>
            <a:r>
              <a:rPr b="0" lang="en-CA"/>
              <a:t>The </a:t>
            </a:r>
            <a:r>
              <a:rPr b="1" lang="en-CA"/>
              <a:t>Organization REVIEW PANEL </a:t>
            </a:r>
            <a:r>
              <a:rPr b="0" lang="en-CA"/>
              <a:t>who are not IAESC staff, but who are members from Indigenous Communities who have experience in the post secondary sector who review the application submitted by the Indigenous Institute, and conduct a site visit of the Indigenous Institute</a:t>
            </a:r>
            <a:endParaRPr/>
          </a:p>
          <a:p>
            <a:pPr indent="-171450" lvl="0" marL="171450" rtl="0" algn="l">
              <a:spcBef>
                <a:spcPts val="0"/>
              </a:spcBef>
              <a:spcAft>
                <a:spcPts val="0"/>
              </a:spcAft>
              <a:buClr>
                <a:schemeClr val="dk1"/>
              </a:buClr>
              <a:buSzPts val="1200"/>
              <a:buFont typeface="Noto Sans Symbols"/>
              <a:buChar char="⮚"/>
            </a:pPr>
            <a:r>
              <a:rPr b="0" lang="en-CA"/>
              <a:t>the </a:t>
            </a:r>
            <a:r>
              <a:rPr b="1" lang="en-CA"/>
              <a:t>Indigenous Institutes Quality Assessment Board (IIQAB),  </a:t>
            </a:r>
            <a:r>
              <a:rPr b="0" lang="en-CA"/>
              <a:t>who reviews the application and the recommendations from the Organization Review Panel to issue a recommendation to the IAESC BOard where there are 3 possible outcomes:</a:t>
            </a:r>
            <a:endParaRPr/>
          </a:p>
          <a:p>
            <a:pPr indent="-171450" lvl="0" marL="171450" rtl="0" algn="l">
              <a:spcBef>
                <a:spcPts val="0"/>
              </a:spcBef>
              <a:spcAft>
                <a:spcPts val="0"/>
              </a:spcAft>
              <a:buClr>
                <a:schemeClr val="dk1"/>
              </a:buClr>
              <a:buSzPts val="1200"/>
              <a:buFont typeface="Arial"/>
              <a:buChar char="•"/>
            </a:pPr>
            <a:r>
              <a:rPr b="0" i="0" lang="en-CA" sz="1200" u="none" strike="noStrike">
                <a:latin typeface="Calibri"/>
                <a:ea typeface="Calibri"/>
                <a:cs typeface="Calibri"/>
                <a:sym typeface="Calibri"/>
              </a:rPr>
              <a:t>	Approval</a:t>
            </a:r>
            <a:endParaRPr/>
          </a:p>
          <a:p>
            <a:pPr indent="0" lvl="0" marL="0" rtl="0" algn="l">
              <a:spcBef>
                <a:spcPts val="0"/>
              </a:spcBef>
              <a:spcAft>
                <a:spcPts val="0"/>
              </a:spcAft>
              <a:buNone/>
            </a:pPr>
            <a:r>
              <a:rPr b="0" i="0" lang="en-CA" sz="1200" u="none" strike="noStrike">
                <a:latin typeface="Noto Sans Symbols"/>
                <a:ea typeface="Noto Sans Symbols"/>
                <a:cs typeface="Noto Sans Symbols"/>
                <a:sym typeface="Noto Sans Symbols"/>
              </a:rPr>
              <a:t>•	</a:t>
            </a:r>
            <a:r>
              <a:rPr b="0" i="0" lang="en-CA" sz="1200" u="none" strike="noStrike">
                <a:latin typeface="Calibri"/>
                <a:ea typeface="Calibri"/>
                <a:cs typeface="Calibri"/>
                <a:sym typeface="Calibri"/>
              </a:rPr>
              <a:t>Provisional approval (e.g, approval with conditions)</a:t>
            </a:r>
            <a:endParaRPr/>
          </a:p>
          <a:p>
            <a:pPr indent="0" lvl="0" marL="0" rtl="0" algn="l">
              <a:spcBef>
                <a:spcPts val="0"/>
              </a:spcBef>
              <a:spcAft>
                <a:spcPts val="0"/>
              </a:spcAft>
              <a:buNone/>
            </a:pPr>
            <a:r>
              <a:rPr b="0" i="0" lang="en-CA" sz="1200" u="none" strike="noStrike">
                <a:latin typeface="Noto Sans Symbols"/>
                <a:ea typeface="Noto Sans Symbols"/>
                <a:cs typeface="Noto Sans Symbols"/>
                <a:sym typeface="Noto Sans Symbols"/>
              </a:rPr>
              <a:t>• 	</a:t>
            </a:r>
            <a:r>
              <a:rPr b="0" i="0" lang="en-CA" sz="1200" u="none" strike="noStrike">
                <a:latin typeface="Calibri"/>
                <a:ea typeface="Calibri"/>
                <a:cs typeface="Calibri"/>
                <a:sym typeface="Calibri"/>
              </a:rPr>
              <a:t>Re-submission required with rationale and identification of improvements to be addressed for any future reapplication</a:t>
            </a:r>
            <a:endParaRPr sz="1200"/>
          </a:p>
          <a:p>
            <a:pPr indent="0" lvl="0" marL="0" marR="0" rtl="0" algn="l">
              <a:lnSpc>
                <a:spcPct val="100000"/>
              </a:lnSpc>
              <a:spcBef>
                <a:spcPts val="0"/>
              </a:spcBef>
              <a:spcAft>
                <a:spcPts val="0"/>
              </a:spcAft>
              <a:buClr>
                <a:schemeClr val="dk1"/>
              </a:buClr>
              <a:buSzPts val="1200"/>
              <a:buFont typeface="Calibri"/>
              <a:buNone/>
            </a:pPr>
            <a:r>
              <a:t/>
            </a:r>
            <a:endParaRPr b="0" i="0" sz="1200" u="none" strike="noStrike">
              <a:latin typeface="Calibri"/>
              <a:ea typeface="Calibri"/>
              <a:cs typeface="Calibri"/>
              <a:sym typeface="Calibri"/>
            </a:endParaRPr>
          </a:p>
          <a:p>
            <a:pPr indent="0" lvl="0" marL="0" rtl="0" algn="l">
              <a:spcBef>
                <a:spcPts val="0"/>
              </a:spcBef>
              <a:spcAft>
                <a:spcPts val="0"/>
              </a:spcAft>
              <a:buNone/>
            </a:pPr>
            <a:r>
              <a:rPr b="0" lang="en-CA"/>
              <a:t> and </a:t>
            </a:r>
            <a:endParaRPr/>
          </a:p>
          <a:p>
            <a:pPr indent="-171450" lvl="0" marL="171450" marR="0" rtl="0" algn="l">
              <a:lnSpc>
                <a:spcPct val="100000"/>
              </a:lnSpc>
              <a:spcBef>
                <a:spcPts val="0"/>
              </a:spcBef>
              <a:spcAft>
                <a:spcPts val="0"/>
              </a:spcAft>
              <a:buClr>
                <a:schemeClr val="dk1"/>
              </a:buClr>
              <a:buSzPts val="1200"/>
              <a:buFont typeface="Arial"/>
              <a:buChar char="•"/>
            </a:pPr>
            <a:r>
              <a:rPr b="0" lang="en-CA"/>
              <a:t>the </a:t>
            </a:r>
            <a:r>
              <a:rPr b="1" lang="en-CA"/>
              <a:t>Council Board </a:t>
            </a:r>
            <a:r>
              <a:rPr b="0" lang="en-CA"/>
              <a:t>who issue the final decision on the application (which is approval, provisional approval or re-submission</a:t>
            </a:r>
            <a:endParaRPr/>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rPr b="0" lang="en-CA"/>
              <a:t>Once an Indigenous Institute has gone through the process and gained an organization approval, are posted on our website, and the Indigenous Institute are in a position to apply for program approval that enables them to offer programs independent of a partner post-secondary institution</a:t>
            </a:r>
            <a:endParaRPr/>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None/>
            </a:pPr>
            <a:r>
              <a:t/>
            </a:r>
            <a:endParaRPr b="0"/>
          </a:p>
        </p:txBody>
      </p:sp>
      <p:sp>
        <p:nvSpPr>
          <p:cNvPr id="240" name="Google Shape;24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CA"/>
              <a:t>Slide 16</a:t>
            </a:r>
            <a:endParaRPr/>
          </a:p>
          <a:p>
            <a:pPr indent="0" lvl="0" marL="0" rtl="0" algn="l">
              <a:spcBef>
                <a:spcPts val="0"/>
              </a:spcBef>
              <a:spcAft>
                <a:spcPts val="0"/>
              </a:spcAft>
              <a:buNone/>
            </a:pPr>
            <a:r>
              <a:rPr lang="en-CA">
                <a:latin typeface="Arial"/>
                <a:ea typeface="Arial"/>
                <a:cs typeface="Arial"/>
                <a:sym typeface="Arial"/>
              </a:rPr>
              <a:t>The Council’s quality assurance process as described in the last slide was developed to work with and support Indigenous Institutes to make their program goals become realities.</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CA">
                <a:latin typeface="Arial"/>
                <a:ea typeface="Arial"/>
                <a:cs typeface="Arial"/>
                <a:sym typeface="Arial"/>
              </a:rPr>
              <a:t>This slide outlines our process to for PROGRAM approvals once the Organization Review has been completed.</a:t>
            </a:r>
            <a:endParaRPr/>
          </a:p>
          <a:p>
            <a:pPr indent="0" lvl="0" marL="0" marR="0" rtl="0" algn="l">
              <a:lnSpc>
                <a:spcPct val="100000"/>
              </a:lnSpc>
              <a:spcBef>
                <a:spcPts val="0"/>
              </a:spcBef>
              <a:spcAft>
                <a:spcPts val="0"/>
              </a:spcAft>
              <a:buClr>
                <a:schemeClr val="dk1"/>
              </a:buClr>
              <a:buSzPts val="1200"/>
              <a:buFont typeface="Arial"/>
              <a:buNone/>
            </a:pPr>
            <a:r>
              <a:rPr lang="en-CA">
                <a:latin typeface="Arial"/>
                <a:ea typeface="Arial"/>
                <a:cs typeface="Arial"/>
                <a:sym typeface="Arial"/>
              </a:rPr>
              <a:t>IAESC approves certificate, diploma, post-diploma certificate, degree, and graduate degree programs and similar to the organization review, the standards and benchmarks in the process </a:t>
            </a:r>
            <a:r>
              <a:rPr lang="en-CA" sz="1200">
                <a:solidFill>
                  <a:srgbClr val="000000"/>
                </a:solidFill>
                <a:latin typeface="Arial"/>
                <a:ea typeface="Arial"/>
                <a:cs typeface="Arial"/>
                <a:sym typeface="Arial"/>
              </a:rPr>
              <a:t>that are grounded </a:t>
            </a:r>
            <a:r>
              <a:rPr b="0" lang="en-CA" sz="1200">
                <a:solidFill>
                  <a:srgbClr val="000000"/>
                </a:solidFill>
                <a:latin typeface="Arial"/>
                <a:ea typeface="Arial"/>
                <a:cs typeface="Arial"/>
                <a:sym typeface="Arial"/>
              </a:rPr>
              <a:t>Indigenous</a:t>
            </a:r>
            <a:r>
              <a:rPr b="1" lang="en-CA" sz="1200">
                <a:solidFill>
                  <a:srgbClr val="000000"/>
                </a:solidFill>
                <a:latin typeface="Arial"/>
                <a:ea typeface="Arial"/>
                <a:cs typeface="Arial"/>
                <a:sym typeface="Arial"/>
              </a:rPr>
              <a:t> </a:t>
            </a:r>
            <a:r>
              <a:rPr b="0" lang="en-CA" sz="1200">
                <a:solidFill>
                  <a:srgbClr val="000000"/>
                </a:solidFill>
                <a:latin typeface="Arial"/>
                <a:ea typeface="Arial"/>
                <a:cs typeface="Arial"/>
                <a:sym typeface="Arial"/>
              </a:rPr>
              <a:t>languages, knowledge systems and other ways of knowing</a:t>
            </a:r>
            <a:endParaRPr/>
          </a:p>
          <a:p>
            <a:pPr indent="0" lvl="0" marL="0" marR="0" rtl="0" algn="l">
              <a:lnSpc>
                <a:spcPct val="100000"/>
              </a:lnSpc>
              <a:spcBef>
                <a:spcPts val="0"/>
              </a:spcBef>
              <a:spcAft>
                <a:spcPts val="0"/>
              </a:spcAft>
              <a:buClr>
                <a:schemeClr val="dk1"/>
              </a:buClr>
              <a:buSzPts val="1200"/>
              <a:buFont typeface="Calibri"/>
              <a:buNone/>
            </a:pPr>
            <a:r>
              <a:t/>
            </a:r>
            <a:endParaRPr b="0" sz="1200">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lang="en-CA" sz="1200">
                <a:solidFill>
                  <a:srgbClr val="000000"/>
                </a:solidFill>
                <a:latin typeface="Arial"/>
                <a:ea typeface="Arial"/>
                <a:cs typeface="Arial"/>
                <a:sym typeface="Arial"/>
              </a:rPr>
              <a:t>We can walk through this quickly as it is similar to the Organization Review process and is robust with several steps and people involved once the program application has been submitted by the applicant II</a:t>
            </a:r>
            <a:endParaRPr b="0"/>
          </a:p>
          <a:p>
            <a:pPr indent="0" lvl="0" marL="0" rtl="0" algn="l">
              <a:spcBef>
                <a:spcPts val="0"/>
              </a:spcBef>
              <a:spcAft>
                <a:spcPts val="0"/>
              </a:spcAft>
              <a:buNone/>
            </a:pPr>
            <a:r>
              <a:t/>
            </a:r>
            <a:endParaRPr b="0"/>
          </a:p>
          <a:p>
            <a:pPr indent="-171450" lvl="0" marL="171450" rtl="0" algn="l">
              <a:spcBef>
                <a:spcPts val="0"/>
              </a:spcBef>
              <a:spcAft>
                <a:spcPts val="0"/>
              </a:spcAft>
              <a:buClr>
                <a:schemeClr val="dk1"/>
              </a:buClr>
              <a:buSzPts val="1200"/>
              <a:buFont typeface="Noto Sans Symbols"/>
              <a:buChar char="⮚"/>
            </a:pPr>
            <a:r>
              <a:rPr b="0" lang="en-CA"/>
              <a:t>THE IAESC </a:t>
            </a:r>
            <a:r>
              <a:rPr b="1" lang="en-CA"/>
              <a:t>QA Advisors </a:t>
            </a:r>
            <a:r>
              <a:rPr b="0" lang="en-CA"/>
              <a:t>who support the entire process and offer a preliminary assessment of the program application from the Indigenous Institute</a:t>
            </a:r>
            <a:endParaRPr/>
          </a:p>
          <a:p>
            <a:pPr indent="-171450" lvl="0" marL="171450" rtl="0" algn="l">
              <a:spcBef>
                <a:spcPts val="0"/>
              </a:spcBef>
              <a:spcAft>
                <a:spcPts val="0"/>
              </a:spcAft>
              <a:buClr>
                <a:schemeClr val="dk1"/>
              </a:buClr>
              <a:buSzPts val="1200"/>
              <a:buFont typeface="Noto Sans Symbols"/>
              <a:buChar char="⮚"/>
            </a:pPr>
            <a:r>
              <a:rPr b="0" lang="en-CA"/>
              <a:t>The </a:t>
            </a:r>
            <a:r>
              <a:rPr b="1" lang="en-CA"/>
              <a:t>Program REVIEW PANEL </a:t>
            </a:r>
            <a:r>
              <a:rPr b="0" lang="en-CA"/>
              <a:t>who are not IAESC staff, but who are members from Indigenous Communities who have SUBJECT Matter expertise (eg Social Work would be used in a Social Service worker program), and  experience in the postsecondary sector, who review the program application submitted by the Indigenous Institute, and conduct a site visit of the Indigenous Institute if required</a:t>
            </a:r>
            <a:endParaRPr/>
          </a:p>
          <a:p>
            <a:pPr indent="-171450" lvl="0" marL="171450" rtl="0" algn="l">
              <a:spcBef>
                <a:spcPts val="0"/>
              </a:spcBef>
              <a:spcAft>
                <a:spcPts val="0"/>
              </a:spcAft>
              <a:buClr>
                <a:schemeClr val="dk1"/>
              </a:buClr>
              <a:buSzPts val="1200"/>
              <a:buFont typeface="Noto Sans Symbols"/>
              <a:buChar char="⮚"/>
            </a:pPr>
            <a:r>
              <a:rPr b="0" lang="en-CA"/>
              <a:t>the </a:t>
            </a:r>
            <a:r>
              <a:rPr b="1" lang="en-CA"/>
              <a:t>Indigenous Institutes Quality Assessment Board (IIQAB),  </a:t>
            </a:r>
            <a:r>
              <a:rPr b="0" lang="en-CA"/>
              <a:t>who reviews the program application and the recommendations from the Program Review Panel to issue a recommendation to the IAESC BOard where there are 3 possible outcomes:</a:t>
            </a:r>
            <a:endParaRPr/>
          </a:p>
          <a:p>
            <a:pPr indent="-171450" lvl="0" marL="171450" rtl="0" algn="l">
              <a:spcBef>
                <a:spcPts val="0"/>
              </a:spcBef>
              <a:spcAft>
                <a:spcPts val="0"/>
              </a:spcAft>
              <a:buClr>
                <a:schemeClr val="dk1"/>
              </a:buClr>
              <a:buSzPts val="1200"/>
              <a:buFont typeface="Arial"/>
              <a:buChar char="•"/>
            </a:pPr>
            <a:r>
              <a:rPr b="0" i="0" lang="en-CA" sz="1200" u="none" strike="noStrike">
                <a:latin typeface="Calibri"/>
                <a:ea typeface="Calibri"/>
                <a:cs typeface="Calibri"/>
                <a:sym typeface="Calibri"/>
              </a:rPr>
              <a:t>	Approval</a:t>
            </a:r>
            <a:endParaRPr/>
          </a:p>
          <a:p>
            <a:pPr indent="0" lvl="0" marL="0" rtl="0" algn="l">
              <a:spcBef>
                <a:spcPts val="0"/>
              </a:spcBef>
              <a:spcAft>
                <a:spcPts val="0"/>
              </a:spcAft>
              <a:buNone/>
            </a:pPr>
            <a:r>
              <a:rPr b="0" i="0" lang="en-CA" sz="1200" u="none" strike="noStrike">
                <a:latin typeface="Noto Sans Symbols"/>
                <a:ea typeface="Noto Sans Symbols"/>
                <a:cs typeface="Noto Sans Symbols"/>
                <a:sym typeface="Noto Sans Symbols"/>
              </a:rPr>
              <a:t>•	</a:t>
            </a:r>
            <a:r>
              <a:rPr b="0" i="0" lang="en-CA" sz="1200" u="none" strike="noStrike">
                <a:latin typeface="Calibri"/>
                <a:ea typeface="Calibri"/>
                <a:cs typeface="Calibri"/>
                <a:sym typeface="Calibri"/>
              </a:rPr>
              <a:t>Provisional approval (e.g, approval with conditions)</a:t>
            </a:r>
            <a:endParaRPr/>
          </a:p>
          <a:p>
            <a:pPr indent="0" lvl="0" marL="0" rtl="0" algn="l">
              <a:spcBef>
                <a:spcPts val="0"/>
              </a:spcBef>
              <a:spcAft>
                <a:spcPts val="0"/>
              </a:spcAft>
              <a:buNone/>
            </a:pPr>
            <a:r>
              <a:rPr b="0" i="0" lang="en-CA" sz="1200" u="none" strike="noStrike">
                <a:latin typeface="Noto Sans Symbols"/>
                <a:ea typeface="Noto Sans Symbols"/>
                <a:cs typeface="Noto Sans Symbols"/>
                <a:sym typeface="Noto Sans Symbols"/>
              </a:rPr>
              <a:t>• 	</a:t>
            </a:r>
            <a:r>
              <a:rPr b="0" i="0" lang="en-CA" sz="1200" u="none" strike="noStrike">
                <a:latin typeface="Calibri"/>
                <a:ea typeface="Calibri"/>
                <a:cs typeface="Calibri"/>
                <a:sym typeface="Calibri"/>
              </a:rPr>
              <a:t>Re-submission required with rationale and identification of improvements to be addressed for any future reapplication</a:t>
            </a:r>
            <a:endParaRPr sz="1200"/>
          </a:p>
          <a:p>
            <a:pPr indent="0" lvl="0" marL="0" marR="0" rtl="0" algn="l">
              <a:lnSpc>
                <a:spcPct val="100000"/>
              </a:lnSpc>
              <a:spcBef>
                <a:spcPts val="0"/>
              </a:spcBef>
              <a:spcAft>
                <a:spcPts val="0"/>
              </a:spcAft>
              <a:buClr>
                <a:schemeClr val="dk1"/>
              </a:buClr>
              <a:buSzPts val="1200"/>
              <a:buFont typeface="Calibri"/>
              <a:buNone/>
            </a:pPr>
            <a:r>
              <a:t/>
            </a:r>
            <a:endParaRPr b="0" i="0" sz="1200" u="none" strike="noStrike">
              <a:latin typeface="Calibri"/>
              <a:ea typeface="Calibri"/>
              <a:cs typeface="Calibri"/>
              <a:sym typeface="Calibri"/>
            </a:endParaRPr>
          </a:p>
          <a:p>
            <a:pPr indent="0" lvl="0" marL="0" rtl="0" algn="l">
              <a:spcBef>
                <a:spcPts val="0"/>
              </a:spcBef>
              <a:spcAft>
                <a:spcPts val="0"/>
              </a:spcAft>
              <a:buNone/>
            </a:pPr>
            <a:r>
              <a:rPr b="0" lang="en-CA"/>
              <a:t> and </a:t>
            </a:r>
            <a:endParaRPr/>
          </a:p>
          <a:p>
            <a:pPr indent="-171450" lvl="0" marL="171450" marR="0" rtl="0" algn="l">
              <a:lnSpc>
                <a:spcPct val="100000"/>
              </a:lnSpc>
              <a:spcBef>
                <a:spcPts val="0"/>
              </a:spcBef>
              <a:spcAft>
                <a:spcPts val="0"/>
              </a:spcAft>
              <a:buClr>
                <a:schemeClr val="dk1"/>
              </a:buClr>
              <a:buSzPts val="1200"/>
              <a:buFont typeface="Arial"/>
              <a:buChar char="•"/>
            </a:pPr>
            <a:r>
              <a:rPr b="0" lang="en-CA"/>
              <a:t>the </a:t>
            </a:r>
            <a:r>
              <a:rPr b="1" lang="en-CA"/>
              <a:t>Council Board </a:t>
            </a:r>
            <a:r>
              <a:rPr b="0" lang="en-CA"/>
              <a:t>who issue the final decision on the application (which is approval, provisional approval or re-submission</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CA"/>
              <a:t>Finally, the approved program is posted on our webiste</a:t>
            </a:r>
            <a:endParaRPr b="0"/>
          </a:p>
          <a:p>
            <a:pPr indent="0" lvl="0" marL="0" rtl="0" algn="l">
              <a:spcBef>
                <a:spcPts val="0"/>
              </a:spcBef>
              <a:spcAft>
                <a:spcPts val="0"/>
              </a:spcAft>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CA">
                <a:latin typeface="Arial"/>
                <a:ea typeface="Arial"/>
                <a:cs typeface="Arial"/>
                <a:sym typeface="Arial"/>
              </a:rPr>
              <a:t>The process will be continuously improved on and we are examining the standards and benchmarks rights now to ensure they are grounded in Indigenous principles and practices.</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CA"/>
              <a:t>Slide 17</a:t>
            </a:r>
            <a:endParaRPr/>
          </a:p>
          <a:p>
            <a:pPr indent="0" lvl="0" marL="0" rtl="0" algn="l">
              <a:spcBef>
                <a:spcPts val="0"/>
              </a:spcBef>
              <a:spcAft>
                <a:spcPts val="0"/>
              </a:spcAft>
              <a:buNone/>
            </a:pPr>
            <a:r>
              <a:rPr lang="en-CA"/>
              <a:t>Growth</a:t>
            </a:r>
            <a:endParaRPr/>
          </a:p>
          <a:p>
            <a:pPr indent="0" lvl="0" marL="0" rtl="0" algn="l">
              <a:spcBef>
                <a:spcPts val="0"/>
              </a:spcBef>
              <a:spcAft>
                <a:spcPts val="0"/>
              </a:spcAft>
              <a:buNone/>
            </a:pPr>
            <a:r>
              <a:rPr lang="en-CA"/>
              <a:t>When we look at the aspirations of the IIs that we work with and the MCU, and the important work that is before us, we can see that the numbers will increase over time, over the next 10 years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Numbers are increasing in student enrolment   - In the year 2022-2023 there were 1695 students enrolled in post-secondary and training programs</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Diploma and degree programs appear to have the most growth in enrollment since 2018-2019</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CA"/>
              <a:t>Types of programs:</a:t>
            </a:r>
            <a:endParaRPr/>
          </a:p>
          <a:p>
            <a:pPr indent="0" lvl="0" marL="0" rtl="0" algn="l">
              <a:spcBef>
                <a:spcPts val="0"/>
              </a:spcBef>
              <a:spcAft>
                <a:spcPts val="0"/>
              </a:spcAft>
              <a:buNone/>
            </a:pPr>
            <a:r>
              <a:rPr lang="en-CA"/>
              <a:t>We have mentioned previously, Indigenous Institutes offer Certificate, Diploma, Post-diploma certificate, degree and graduate degree programs, as well as </a:t>
            </a:r>
            <a:r>
              <a:rPr lang="en-CA" sz="1200">
                <a:latin typeface="Calibri"/>
                <a:ea typeface="Calibri"/>
                <a:cs typeface="Calibri"/>
                <a:sym typeface="Calibri"/>
              </a:rPr>
              <a:t>adult upgrading, postsecondary education bridging programs, professional development and trades programs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The greatest number of students are in diploma programs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800"/>
              <a:buFont typeface="Calibri"/>
              <a:buNone/>
            </a:pPr>
            <a:r>
              <a:rPr lang="en-CA" sz="1800">
                <a:latin typeface="Calibri"/>
                <a:ea typeface="Calibri"/>
                <a:cs typeface="Calibri"/>
                <a:sym typeface="Calibri"/>
              </a:rPr>
              <a:t>Institute program offerings respond to community priorities and regional labour market shortages. </a:t>
            </a:r>
            <a:endParaRPr/>
          </a:p>
          <a:p>
            <a:pPr indent="0" lvl="0" marL="0" marR="0" rtl="0" algn="l">
              <a:lnSpc>
                <a:spcPct val="100000"/>
              </a:lnSpc>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lang="en-CA" sz="1800">
                <a:latin typeface="Calibri"/>
                <a:ea typeface="Calibri"/>
                <a:cs typeface="Calibri"/>
                <a:sym typeface="Calibri"/>
              </a:rPr>
              <a:t>Due to this, Most Institutes deliver programs that train </a:t>
            </a:r>
            <a:endParaRPr/>
          </a:p>
          <a:p>
            <a:pPr indent="0" lvl="0" marL="0" marR="0" rtl="0" algn="l">
              <a:lnSpc>
                <a:spcPct val="100000"/>
              </a:lnSpc>
              <a:spcBef>
                <a:spcPts val="0"/>
              </a:spcBef>
              <a:spcAft>
                <a:spcPts val="0"/>
              </a:spcAft>
              <a:buClr>
                <a:schemeClr val="dk1"/>
              </a:buClr>
              <a:buSzPts val="1800"/>
              <a:buFont typeface="Calibri"/>
              <a:buNone/>
            </a:pPr>
            <a:r>
              <a:rPr lang="en-CA" sz="1800">
                <a:latin typeface="Calibri"/>
                <a:ea typeface="Calibri"/>
                <a:cs typeface="Calibri"/>
                <a:sym typeface="Calibri"/>
              </a:rPr>
              <a:t>	early childhood educators,</a:t>
            </a:r>
            <a:endParaRPr/>
          </a:p>
          <a:p>
            <a:pPr indent="0" lvl="0" marL="0" marR="0" rtl="0" algn="l">
              <a:lnSpc>
                <a:spcPct val="100000"/>
              </a:lnSpc>
              <a:spcBef>
                <a:spcPts val="0"/>
              </a:spcBef>
              <a:spcAft>
                <a:spcPts val="0"/>
              </a:spcAft>
              <a:buClr>
                <a:schemeClr val="dk1"/>
              </a:buClr>
              <a:buSzPts val="1800"/>
              <a:buFont typeface="Calibri"/>
              <a:buNone/>
            </a:pPr>
            <a:r>
              <a:rPr lang="en-CA" sz="1800">
                <a:latin typeface="Calibri"/>
                <a:ea typeface="Calibri"/>
                <a:cs typeface="Calibri"/>
                <a:sym typeface="Calibri"/>
              </a:rPr>
              <a:t>	 social service workers,</a:t>
            </a:r>
            <a:endParaRPr/>
          </a:p>
          <a:p>
            <a:pPr indent="0" lvl="0" marL="0" marR="0" rtl="0" algn="l">
              <a:lnSpc>
                <a:spcPct val="100000"/>
              </a:lnSpc>
              <a:spcBef>
                <a:spcPts val="0"/>
              </a:spcBef>
              <a:spcAft>
                <a:spcPts val="0"/>
              </a:spcAft>
              <a:buClr>
                <a:schemeClr val="dk1"/>
              </a:buClr>
              <a:buSzPts val="1800"/>
              <a:buFont typeface="Calibri"/>
              <a:buNone/>
            </a:pPr>
            <a:r>
              <a:rPr lang="en-CA" sz="1800">
                <a:latin typeface="Calibri"/>
                <a:ea typeface="Calibri"/>
                <a:cs typeface="Calibri"/>
                <a:sym typeface="Calibri"/>
              </a:rPr>
              <a:t>	 mental health workers, </a:t>
            </a:r>
            <a:endParaRPr/>
          </a:p>
          <a:p>
            <a:pPr indent="0" lvl="0" marL="0" marR="0" rtl="0" algn="l">
              <a:lnSpc>
                <a:spcPct val="100000"/>
              </a:lnSpc>
              <a:spcBef>
                <a:spcPts val="0"/>
              </a:spcBef>
              <a:spcAft>
                <a:spcPts val="0"/>
              </a:spcAft>
              <a:buClr>
                <a:schemeClr val="dk1"/>
              </a:buClr>
              <a:buSzPts val="1800"/>
              <a:buFont typeface="Calibri"/>
              <a:buNone/>
            </a:pPr>
            <a:r>
              <a:rPr lang="en-CA" sz="1800">
                <a:latin typeface="Calibri"/>
                <a:ea typeface="Calibri"/>
                <a:cs typeface="Calibri"/>
                <a:sym typeface="Calibri"/>
              </a:rPr>
              <a:t>	nurses and </a:t>
            </a:r>
            <a:endParaRPr/>
          </a:p>
          <a:p>
            <a:pPr indent="0" lvl="0" marL="0" marR="0" rtl="0" algn="l">
              <a:lnSpc>
                <a:spcPct val="100000"/>
              </a:lnSpc>
              <a:spcBef>
                <a:spcPts val="0"/>
              </a:spcBef>
              <a:spcAft>
                <a:spcPts val="0"/>
              </a:spcAft>
              <a:buClr>
                <a:schemeClr val="dk1"/>
              </a:buClr>
              <a:buSzPts val="1800"/>
              <a:buFont typeface="Calibri"/>
              <a:buNone/>
            </a:pPr>
            <a:r>
              <a:rPr lang="en-CA" sz="1800">
                <a:latin typeface="Calibri"/>
                <a:ea typeface="Calibri"/>
                <a:cs typeface="Calibri"/>
                <a:sym typeface="Calibri"/>
              </a:rPr>
              <a:t>	personal support workers.  </a:t>
            </a:r>
            <a:endParaRPr/>
          </a:p>
          <a:p>
            <a:pPr indent="0" lvl="0" marL="0" marR="0" rtl="0" algn="l">
              <a:lnSpc>
                <a:spcPct val="100000"/>
              </a:lnSpc>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274" name="Google Shape;27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200000"/>
              </a:lnSpc>
              <a:spcBef>
                <a:spcPts val="0"/>
              </a:spcBef>
              <a:spcAft>
                <a:spcPts val="0"/>
              </a:spcAft>
              <a:buNone/>
            </a:pPr>
            <a:r>
              <a:rPr b="1" lang="en-CA" sz="1600">
                <a:solidFill>
                  <a:srgbClr val="000000"/>
                </a:solidFill>
                <a:latin typeface="Arial"/>
                <a:ea typeface="Arial"/>
                <a:cs typeface="Arial"/>
                <a:sym typeface="Arial"/>
              </a:rPr>
              <a:t>Slide 18 – Opportunity and Growth</a:t>
            </a:r>
            <a:endParaRPr sz="1400">
              <a:latin typeface="Arial"/>
              <a:ea typeface="Arial"/>
              <a:cs typeface="Arial"/>
              <a:sym typeface="Arial"/>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Ontario has had universities for over 150 years and the college system for over 50 years, </a:t>
            </a:r>
            <a:r>
              <a:rPr b="1" i="1" lang="en-CA" sz="1600">
                <a:solidFill>
                  <a:srgbClr val="000000"/>
                </a:solidFill>
                <a:latin typeface="Arial"/>
                <a:ea typeface="Arial"/>
                <a:cs typeface="Arial"/>
                <a:sym typeface="Arial"/>
              </a:rPr>
              <a:t>but Indigenous teachings and communities have been here a lot longer. </a:t>
            </a:r>
            <a:endParaRPr/>
          </a:p>
          <a:p>
            <a:pPr indent="0" lvl="0" marL="0" rtl="0" algn="just">
              <a:lnSpc>
                <a:spcPct val="200000"/>
              </a:lnSpc>
              <a:spcBef>
                <a:spcPts val="800"/>
              </a:spcBef>
              <a:spcAft>
                <a:spcPts val="0"/>
              </a:spcAft>
              <a:buNone/>
            </a:pPr>
            <a:r>
              <a:t/>
            </a:r>
            <a:endParaRPr sz="1600">
              <a:solidFill>
                <a:srgbClr val="000000"/>
              </a:solidFill>
              <a:latin typeface="Arial"/>
              <a:ea typeface="Arial"/>
              <a:cs typeface="Arial"/>
              <a:sym typeface="Arial"/>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What are the top 3 points here:</a:t>
            </a:r>
            <a:endParaRPr/>
          </a:p>
          <a:p>
            <a:pPr indent="0" lvl="0" marL="0" rtl="0" algn="just">
              <a:lnSpc>
                <a:spcPct val="200000"/>
              </a:lnSpc>
              <a:spcBef>
                <a:spcPts val="800"/>
              </a:spcBef>
              <a:spcAft>
                <a:spcPts val="0"/>
              </a:spcAft>
              <a:buNone/>
            </a:pPr>
            <a:r>
              <a:t/>
            </a:r>
            <a:endParaRPr sz="1400">
              <a:latin typeface="Times New Roman"/>
              <a:ea typeface="Times New Roman"/>
              <a:cs typeface="Times New Roman"/>
              <a:sym typeface="Times New Roman"/>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It will take imagination and will power to take the next necessary steps and find the way forward so that the vision of Indigenous education is officially upheld. </a:t>
            </a:r>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It is now the time, for the development of programs that would portray the beauty and innovation of our indigenous culture, language, ways and history. </a:t>
            </a:r>
            <a:endParaRPr/>
          </a:p>
          <a:p>
            <a:pPr indent="0" lvl="0" marL="0" rtl="0" algn="just">
              <a:lnSpc>
                <a:spcPct val="200000"/>
              </a:lnSpc>
              <a:spcBef>
                <a:spcPts val="800"/>
              </a:spcBef>
              <a:spcAft>
                <a:spcPts val="0"/>
              </a:spcAft>
              <a:buNone/>
            </a:pPr>
            <a:r>
              <a:rPr b="1" i="1" lang="en-CA" sz="1600">
                <a:solidFill>
                  <a:srgbClr val="000000"/>
                </a:solidFill>
                <a:latin typeface="Arial"/>
                <a:ea typeface="Arial"/>
                <a:cs typeface="Arial"/>
                <a:sym typeface="Arial"/>
              </a:rPr>
              <a:t>The environment has changed</a:t>
            </a:r>
            <a:r>
              <a:rPr lang="en-CA" sz="1600">
                <a:solidFill>
                  <a:srgbClr val="000000"/>
                </a:solidFill>
                <a:latin typeface="Arial"/>
                <a:ea typeface="Arial"/>
                <a:cs typeface="Arial"/>
                <a:sym typeface="Arial"/>
              </a:rPr>
              <a:t>,</a:t>
            </a:r>
            <a:r>
              <a:rPr b="1" lang="en-CA" sz="1600">
                <a:solidFill>
                  <a:srgbClr val="000000"/>
                </a:solidFill>
                <a:latin typeface="Arial"/>
                <a:ea typeface="Arial"/>
                <a:cs typeface="Arial"/>
                <a:sym typeface="Arial"/>
              </a:rPr>
              <a:t> </a:t>
            </a:r>
            <a:r>
              <a:rPr lang="en-CA" sz="1600">
                <a:solidFill>
                  <a:srgbClr val="000000"/>
                </a:solidFill>
                <a:latin typeface="Arial"/>
                <a:ea typeface="Arial"/>
                <a:cs typeface="Arial"/>
                <a:sym typeface="Arial"/>
              </a:rPr>
              <a:t>Indigenous Institutes are now better equipped to serve the needs of the communities.</a:t>
            </a:r>
            <a:r>
              <a:rPr b="1" lang="en-CA" sz="1600">
                <a:solidFill>
                  <a:srgbClr val="000000"/>
                </a:solidFill>
                <a:latin typeface="Arial"/>
                <a:ea typeface="Arial"/>
                <a:cs typeface="Arial"/>
                <a:sym typeface="Arial"/>
              </a:rPr>
              <a:t> </a:t>
            </a:r>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Indigenous communities and nations can now explore the development of programs either in partnership with existing Indigenous Institutions or perhaps through the establishment of new Institutions, tailored to the needs of the communities. </a:t>
            </a:r>
            <a:endParaRPr/>
          </a:p>
          <a:p>
            <a:pPr indent="0" lvl="0" marL="0" rtl="0" algn="just">
              <a:lnSpc>
                <a:spcPct val="200000"/>
              </a:lnSpc>
              <a:spcBef>
                <a:spcPts val="800"/>
              </a:spcBef>
              <a:spcAft>
                <a:spcPts val="0"/>
              </a:spcAft>
              <a:buNone/>
            </a:pPr>
            <a:r>
              <a:t/>
            </a:r>
            <a:endParaRPr sz="1600">
              <a:solidFill>
                <a:srgbClr val="000000"/>
              </a:solidFill>
              <a:latin typeface="Arial"/>
              <a:ea typeface="Arial"/>
              <a:cs typeface="Arial"/>
              <a:sym typeface="Arial"/>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The possibilities are </a:t>
            </a:r>
            <a:r>
              <a:rPr b="1" lang="en-CA" sz="1600">
                <a:solidFill>
                  <a:srgbClr val="000000"/>
                </a:solidFill>
                <a:latin typeface="Arial"/>
                <a:ea typeface="Arial"/>
                <a:cs typeface="Arial"/>
                <a:sym typeface="Arial"/>
              </a:rPr>
              <a:t>endless, </a:t>
            </a:r>
            <a:r>
              <a:rPr lang="en-CA" sz="1600">
                <a:solidFill>
                  <a:srgbClr val="000000"/>
                </a:solidFill>
                <a:latin typeface="Arial"/>
                <a:ea typeface="Arial"/>
                <a:cs typeface="Arial"/>
                <a:sym typeface="Arial"/>
              </a:rPr>
              <a:t>only limited by our imaginations and our ability to walk hand in hand on this journey. Perhaps you can yourselves questions like: How can new curriculum, including language programs unique to your nations and communities, be developed? Who will facilitate this development? And are there additional or alternative resources? </a:t>
            </a:r>
            <a:endParaRPr/>
          </a:p>
          <a:p>
            <a:pPr indent="0" lvl="0" marL="0" rtl="0" algn="just">
              <a:lnSpc>
                <a:spcPct val="200000"/>
              </a:lnSpc>
              <a:spcBef>
                <a:spcPts val="800"/>
              </a:spcBef>
              <a:spcAft>
                <a:spcPts val="0"/>
              </a:spcAft>
              <a:buNone/>
            </a:pPr>
            <a:r>
              <a:t/>
            </a:r>
            <a:endParaRPr sz="1600">
              <a:solidFill>
                <a:srgbClr val="000000"/>
              </a:solidFill>
              <a:latin typeface="Arial"/>
              <a:ea typeface="Arial"/>
              <a:cs typeface="Arial"/>
              <a:sym typeface="Arial"/>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We are not just talking about money, your language holders and knowledge keepers – they are the GREATEST resource. They are your libraries. They are your fountains of knowledge and there is a lot of work ahead to gather the water from those mountains and take care of it – for the future generations. </a:t>
            </a:r>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You will have the opportunity, now that some legal barriers have been moved out of the way, to develop and examine the best ways to educate your children… You are now in a pillar of Indigenous postsecondary education where things can innovate and change at every level, from the physical maintenance and space of your buildings, to your programs, to the support you provide your students that has gone above and beyond curriculum. </a:t>
            </a:r>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These continued developments can be geared to the wellbeing of the students of today and tomorrow, and to honour those who had a different experience, but deserved a bright future too.</a:t>
            </a:r>
            <a:endParaRPr sz="1400">
              <a:latin typeface="Times New Roman"/>
              <a:ea typeface="Times New Roman"/>
              <a:cs typeface="Times New Roman"/>
              <a:sym typeface="Times New Roman"/>
            </a:endParaRPr>
          </a:p>
          <a:p>
            <a:pPr indent="0" lvl="0" marL="0" rtl="0" algn="l">
              <a:spcBef>
                <a:spcPts val="800"/>
              </a:spcBef>
              <a:spcAft>
                <a:spcPts val="0"/>
              </a:spcAft>
              <a:buNone/>
            </a:pPr>
            <a:r>
              <a:t/>
            </a:r>
            <a:endParaRPr sz="1600">
              <a:latin typeface="Arial"/>
              <a:ea typeface="Arial"/>
              <a:cs typeface="Arial"/>
              <a:sym typeface="Arial"/>
            </a:endParaRPr>
          </a:p>
        </p:txBody>
      </p:sp>
      <p:sp>
        <p:nvSpPr>
          <p:cNvPr id="303" name="Google Shape;30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CA" sz="1200">
                <a:solidFill>
                  <a:schemeClr val="dk1"/>
                </a:solidFill>
                <a:latin typeface="Calibri"/>
                <a:ea typeface="Calibri"/>
                <a:cs typeface="Calibri"/>
                <a:sym typeface="Calibri"/>
              </a:rPr>
              <a:t>Slide </a:t>
            </a:r>
            <a:r>
              <a:rPr b="1" lang="en-CA"/>
              <a:t>19</a:t>
            </a:r>
            <a:r>
              <a:rPr b="1" lang="en-CA" sz="1200">
                <a:solidFill>
                  <a:schemeClr val="dk1"/>
                </a:solidFill>
                <a:latin typeface="Calibri"/>
                <a:ea typeface="Calibri"/>
                <a:cs typeface="Calibri"/>
                <a:sym typeface="Calibri"/>
              </a:rPr>
              <a:t> – The Future of Indigenous Postsecondary Education</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There is a lot of work to do beyond quality assurance, which we have seen outlined in legislation and even more beyond what has been written.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Perhaps we can examine the best ways to support Indigenous learners who are seeking employment and training programs that will lead to the same positive outcomes that we are seeking for students in postsecondary education programs.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Indigenous communities have fought long and hard to keep their knowledge, languages and cultures alive. However, many existing partnerships have resulted in the appropriation of knowledge for profit or other uses, which can continue to be a challenge for communities looking to safeguard their teachings for future generations.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I would like to leave you with a vision, a place that we can arrive at someday, the vision is that one day Indigenous communities everywhere will be able to work with Elders and Knowledge holders to contribute to building a high-quality system of education that is your own, while acknowledging what has already been.  Where students will be able to learn what their ancestors knew and focus on their wellbeing without sacrificing who they are, gain credentials. The credentials they earn will lead to life-long learning and contributions we can’t yet imagine, but most importantly they must adapt this knowledge to the contemporary world we live in today.</a:t>
            </a:r>
            <a:endParaRPr/>
          </a:p>
          <a:p>
            <a:pPr indent="0" lvl="0" marL="0" rtl="0" algn="l">
              <a:spcBef>
                <a:spcPts val="0"/>
              </a:spcBef>
              <a:spcAft>
                <a:spcPts val="0"/>
              </a:spcAft>
              <a:buNone/>
            </a:pPr>
            <a:r>
              <a:t/>
            </a:r>
            <a:endParaRPr sz="1600">
              <a:latin typeface="Arial"/>
              <a:ea typeface="Arial"/>
              <a:cs typeface="Arial"/>
              <a:sym typeface="Arial"/>
            </a:endParaRPr>
          </a:p>
        </p:txBody>
      </p:sp>
      <p:sp>
        <p:nvSpPr>
          <p:cNvPr id="310" name="Google Shape;31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CA" sz="1200">
                <a:solidFill>
                  <a:schemeClr val="dk1"/>
                </a:solidFill>
                <a:latin typeface="Calibri"/>
                <a:ea typeface="Calibri"/>
                <a:cs typeface="Calibri"/>
                <a:sym typeface="Calibri"/>
              </a:rPr>
              <a:t>Slide 21 – Miigwech!</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Stephanie to add exit ticket-</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Miigwech for extending the opportunity to share some information about the Council, about the Act and about our work. However, we can’t do this work alone – the Council encourages the development of innovations and partnerships to increase opportunities for Indigenous students to access postsecondary education and training.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Together with our partners, this revolutionary approach to Indigenous postsecondary education and training may expand to other jurisdictions in Canada and around the world.</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I very much look forward to learning more from you about your goals.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latin typeface="Arial"/>
              <a:ea typeface="Arial"/>
              <a:cs typeface="Arial"/>
              <a:sym typeface="Arial"/>
            </a:endParaRPr>
          </a:p>
        </p:txBody>
      </p:sp>
      <p:sp>
        <p:nvSpPr>
          <p:cNvPr id="325" name="Google Shape;32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200000"/>
              </a:lnSpc>
              <a:spcBef>
                <a:spcPts val="0"/>
              </a:spcBef>
              <a:spcAft>
                <a:spcPts val="0"/>
              </a:spcAft>
              <a:buNone/>
            </a:pPr>
            <a:r>
              <a:rPr b="1" lang="en-CA" sz="1600">
                <a:latin typeface="Arial"/>
                <a:ea typeface="Arial"/>
                <a:cs typeface="Arial"/>
                <a:sym typeface="Arial"/>
              </a:rPr>
              <a:t>Slide 4 – The Journey to Today</a:t>
            </a:r>
            <a:endParaRPr sz="1200">
              <a:latin typeface="Arial"/>
              <a:ea typeface="Arial"/>
              <a:cs typeface="Arial"/>
              <a:sym typeface="Arial"/>
            </a:endParaRPr>
          </a:p>
          <a:p>
            <a:pPr indent="0" lvl="0" marL="0" rtl="0" algn="just">
              <a:lnSpc>
                <a:spcPct val="200000"/>
              </a:lnSpc>
              <a:spcBef>
                <a:spcPts val="800"/>
              </a:spcBef>
              <a:spcAft>
                <a:spcPts val="0"/>
              </a:spcAft>
              <a:buNone/>
            </a:pPr>
            <a:r>
              <a:rPr lang="en-CA" sz="1600">
                <a:latin typeface="Arial"/>
                <a:ea typeface="Arial"/>
                <a:cs typeface="Arial"/>
                <a:sym typeface="Arial"/>
              </a:rPr>
              <a:t>How did we arrive here? </a:t>
            </a:r>
            <a:endParaRPr/>
          </a:p>
          <a:p>
            <a:pPr indent="0" lvl="0" marL="0" rtl="0" algn="just">
              <a:lnSpc>
                <a:spcPct val="200000"/>
              </a:lnSpc>
              <a:spcBef>
                <a:spcPts val="800"/>
              </a:spcBef>
              <a:spcAft>
                <a:spcPts val="0"/>
              </a:spcAft>
              <a:buNone/>
            </a:pPr>
            <a:r>
              <a:rPr lang="en-CA" sz="1600">
                <a:latin typeface="Arial"/>
                <a:ea typeface="Arial"/>
                <a:cs typeface="Arial"/>
                <a:sym typeface="Arial"/>
              </a:rPr>
              <a:t>The path to legislation has been a long one, built on the work and ideas of countless Indigenous thinkers, leaders and scholars. </a:t>
            </a:r>
            <a:endParaRPr/>
          </a:p>
          <a:p>
            <a:pPr indent="0" lvl="0" marL="0" rtl="0" algn="just">
              <a:lnSpc>
                <a:spcPct val="200000"/>
              </a:lnSpc>
              <a:spcBef>
                <a:spcPts val="800"/>
              </a:spcBef>
              <a:spcAft>
                <a:spcPts val="0"/>
              </a:spcAft>
              <a:buNone/>
            </a:pPr>
            <a:r>
              <a:rPr lang="en-CA" sz="1600">
                <a:latin typeface="Arial"/>
                <a:ea typeface="Arial"/>
                <a:cs typeface="Arial"/>
                <a:sym typeface="Arial"/>
              </a:rPr>
              <a:t>It was also built on the experiences of our peoples in education. </a:t>
            </a:r>
            <a:endParaRPr/>
          </a:p>
          <a:p>
            <a:pPr indent="0" lvl="0" marL="0" rtl="0" algn="just">
              <a:lnSpc>
                <a:spcPct val="200000"/>
              </a:lnSpc>
              <a:spcBef>
                <a:spcPts val="800"/>
              </a:spcBef>
              <a:spcAft>
                <a:spcPts val="0"/>
              </a:spcAft>
              <a:buNone/>
            </a:pPr>
            <a:r>
              <a:rPr lang="en-CA" sz="1600">
                <a:latin typeface="Arial"/>
                <a:ea typeface="Arial"/>
                <a:cs typeface="Arial"/>
                <a:sym typeface="Arial"/>
              </a:rPr>
              <a:t>We as Indigenous Peoples have never quit. We have not laid down our arms. </a:t>
            </a:r>
            <a:endParaRPr/>
          </a:p>
          <a:p>
            <a:pPr indent="0" lvl="0" marL="0" rtl="0" algn="just">
              <a:lnSpc>
                <a:spcPct val="200000"/>
              </a:lnSpc>
              <a:spcBef>
                <a:spcPts val="800"/>
              </a:spcBef>
              <a:spcAft>
                <a:spcPts val="0"/>
              </a:spcAft>
              <a:buNone/>
            </a:pPr>
            <a:r>
              <a:rPr lang="en-CA" sz="1600">
                <a:latin typeface="Arial"/>
                <a:ea typeface="Arial"/>
                <a:cs typeface="Arial"/>
                <a:sym typeface="Arial"/>
              </a:rPr>
              <a:t>We have had leaders and thinkers and people who have stood up and kept our light burning.</a:t>
            </a:r>
            <a:endParaRPr/>
          </a:p>
          <a:p>
            <a:pPr indent="0" lvl="0" marL="0" rtl="0" algn="just">
              <a:lnSpc>
                <a:spcPct val="200000"/>
              </a:lnSpc>
              <a:spcBef>
                <a:spcPts val="800"/>
              </a:spcBef>
              <a:spcAft>
                <a:spcPts val="0"/>
              </a:spcAft>
              <a:buNone/>
            </a:pPr>
            <a:r>
              <a:rPr lang="en-CA" sz="1600">
                <a:latin typeface="Arial"/>
                <a:ea typeface="Arial"/>
                <a:cs typeface="Arial"/>
                <a:sym typeface="Arial"/>
              </a:rPr>
              <a:t> It is on those shoulders that today we stand. That I stand. That this Council stands.</a:t>
            </a:r>
            <a:endParaRPr/>
          </a:p>
          <a:p>
            <a:pPr indent="0" lvl="0" marL="0" rtl="0" algn="just">
              <a:lnSpc>
                <a:spcPct val="200000"/>
              </a:lnSpc>
              <a:spcBef>
                <a:spcPts val="800"/>
              </a:spcBef>
              <a:spcAft>
                <a:spcPts val="0"/>
              </a:spcAft>
              <a:buNone/>
            </a:pPr>
            <a:r>
              <a:t/>
            </a:r>
            <a:endParaRPr sz="1600">
              <a:latin typeface="Arial"/>
              <a:ea typeface="Arial"/>
              <a:cs typeface="Arial"/>
              <a:sym typeface="Arial"/>
            </a:endParaRPr>
          </a:p>
          <a:p>
            <a:pPr indent="0" lvl="0" marL="0" rtl="0" algn="just">
              <a:lnSpc>
                <a:spcPct val="200000"/>
              </a:lnSpc>
              <a:spcBef>
                <a:spcPts val="800"/>
              </a:spcBef>
              <a:spcAft>
                <a:spcPts val="0"/>
              </a:spcAft>
              <a:buNone/>
            </a:pPr>
            <a:r>
              <a:rPr b="1" lang="en-CA" sz="1600">
                <a:latin typeface="Arial"/>
                <a:ea typeface="Arial"/>
                <a:cs typeface="Arial"/>
                <a:sym typeface="Arial"/>
              </a:rPr>
              <a:t>[1972 Policy Paper]</a:t>
            </a:r>
            <a:endParaRPr/>
          </a:p>
          <a:p>
            <a:pPr indent="0" lvl="0" marL="0" rtl="0" algn="just">
              <a:lnSpc>
                <a:spcPct val="200000"/>
              </a:lnSpc>
              <a:spcBef>
                <a:spcPts val="800"/>
              </a:spcBef>
              <a:spcAft>
                <a:spcPts val="0"/>
              </a:spcAft>
              <a:buNone/>
            </a:pPr>
            <a:r>
              <a:rPr lang="en-CA" sz="1600">
                <a:latin typeface="Arial"/>
                <a:ea typeface="Arial"/>
                <a:cs typeface="Arial"/>
                <a:sym typeface="Arial"/>
              </a:rPr>
              <a:t>Of the many key leaders and moments that we can point towards, I would like to highlight the policy paper called Indian Control of Indian Education. </a:t>
            </a:r>
            <a:endParaRPr/>
          </a:p>
          <a:p>
            <a:pPr indent="0" lvl="0" marL="0" rtl="0" algn="just">
              <a:lnSpc>
                <a:spcPct val="200000"/>
              </a:lnSpc>
              <a:spcBef>
                <a:spcPts val="800"/>
              </a:spcBef>
              <a:spcAft>
                <a:spcPts val="0"/>
              </a:spcAft>
              <a:buNone/>
            </a:pPr>
            <a:r>
              <a:rPr lang="en-CA" sz="1600">
                <a:latin typeface="Arial"/>
                <a:ea typeface="Arial"/>
                <a:cs typeface="Arial"/>
                <a:sym typeface="Arial"/>
              </a:rPr>
              <a:t>This policy paper, written in our lifetime continues to guide the way forward in education. </a:t>
            </a:r>
            <a:endParaRPr/>
          </a:p>
          <a:p>
            <a:pPr indent="0" lvl="0" marL="0" rtl="0" algn="just">
              <a:lnSpc>
                <a:spcPct val="200000"/>
              </a:lnSpc>
              <a:spcBef>
                <a:spcPts val="800"/>
              </a:spcBef>
              <a:spcAft>
                <a:spcPts val="0"/>
              </a:spcAft>
              <a:buNone/>
            </a:pPr>
            <a:r>
              <a:rPr lang="en-CA" sz="1600">
                <a:latin typeface="Arial"/>
                <a:ea typeface="Arial"/>
                <a:cs typeface="Arial"/>
                <a:sym typeface="Arial"/>
              </a:rPr>
              <a:t>This policy paper helped shape the work we undertook in Ontario along with some other important public documents like the Royal Commission on Aboriginal Peoples, the final report of the Truth and Reconciliation Commission and the Calls to Action of that report.</a:t>
            </a:r>
            <a:endParaRPr/>
          </a:p>
          <a:p>
            <a:pPr indent="0" lvl="0" marL="0" rtl="0" algn="just">
              <a:lnSpc>
                <a:spcPct val="200000"/>
              </a:lnSpc>
              <a:spcBef>
                <a:spcPts val="800"/>
              </a:spcBef>
              <a:spcAft>
                <a:spcPts val="0"/>
              </a:spcAft>
              <a:buNone/>
            </a:pPr>
            <a:r>
              <a:rPr lang="en-CA" sz="1600">
                <a:latin typeface="Arial"/>
                <a:ea typeface="Arial"/>
                <a:cs typeface="Arial"/>
                <a:sym typeface="Arial"/>
              </a:rPr>
              <a:t> </a:t>
            </a:r>
            <a:endParaRPr b="1" sz="1200">
              <a:latin typeface="Calibri"/>
              <a:ea typeface="Calibri"/>
              <a:cs typeface="Calibri"/>
              <a:sym typeface="Calibri"/>
            </a:endParaRPr>
          </a:p>
          <a:p>
            <a:pPr indent="0" lvl="0" marL="0" rtl="0" algn="just">
              <a:lnSpc>
                <a:spcPct val="200000"/>
              </a:lnSpc>
              <a:spcBef>
                <a:spcPts val="800"/>
              </a:spcBef>
              <a:spcAft>
                <a:spcPts val="0"/>
              </a:spcAft>
              <a:buNone/>
            </a:pPr>
            <a:r>
              <a:rPr b="1" lang="en-CA" sz="1600">
                <a:latin typeface="Arial"/>
                <a:ea typeface="Arial"/>
                <a:cs typeface="Arial"/>
                <a:sym typeface="Arial"/>
              </a:rPr>
              <a:t>The Royal Commission on Aboriginal Peoples </a:t>
            </a:r>
            <a:r>
              <a:rPr lang="en-CA" sz="1600">
                <a:latin typeface="Arial"/>
                <a:ea typeface="Arial"/>
                <a:cs typeface="Arial"/>
                <a:sym typeface="Arial"/>
              </a:rPr>
              <a:t>(RCAP) represented a shift in the tide in the conversation surrounding Indigenous control of education, as a large number of First Nations came out to participate in the hearings. </a:t>
            </a:r>
            <a:endParaRPr/>
          </a:p>
          <a:p>
            <a:pPr indent="0" lvl="0" marL="0" rtl="0" algn="just">
              <a:lnSpc>
                <a:spcPct val="200000"/>
              </a:lnSpc>
              <a:spcBef>
                <a:spcPts val="800"/>
              </a:spcBef>
              <a:spcAft>
                <a:spcPts val="0"/>
              </a:spcAft>
              <a:buNone/>
            </a:pPr>
            <a:r>
              <a:rPr lang="en-CA" sz="1600">
                <a:latin typeface="Arial"/>
                <a:ea typeface="Arial"/>
                <a:cs typeface="Arial"/>
                <a:sym typeface="Arial"/>
              </a:rPr>
              <a:t>Many of us remember Oka, the terrible stand-off between Mohawk people and the Quebec provincial police in the summer of 1990. One of the outcomes of that time was a commitment to work together to carry out  RCAP, which incidentally was not brought out till 1996. The participation rate was very high because people wanted to come together to see a better tomorrow.</a:t>
            </a:r>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200">
                <a:latin typeface="Calibri"/>
                <a:ea typeface="Calibri"/>
                <a:cs typeface="Calibri"/>
                <a:sym typeface="Calibri"/>
              </a:rPr>
              <a:t>Then we have the </a:t>
            </a:r>
            <a:r>
              <a:rPr b="1" lang="en-CA" sz="1200">
                <a:latin typeface="Calibri"/>
                <a:ea typeface="Calibri"/>
                <a:cs typeface="Calibri"/>
                <a:sym typeface="Calibri"/>
              </a:rPr>
              <a:t>Truth and Reconciliation Commission </a:t>
            </a:r>
            <a:r>
              <a:rPr lang="en-CA" sz="1200">
                <a:latin typeface="Calibri"/>
                <a:ea typeface="Calibri"/>
                <a:cs typeface="Calibri"/>
                <a:sym typeface="Calibri"/>
              </a:rPr>
              <a:t>of Canada work that happened over several years, and when it </a:t>
            </a:r>
            <a:r>
              <a:rPr b="0" i="0" lang="en-CA">
                <a:solidFill>
                  <a:srgbClr val="000000"/>
                </a:solidFill>
                <a:latin typeface="Roboto"/>
                <a:ea typeface="Roboto"/>
                <a:cs typeface="Roboto"/>
                <a:sym typeface="Roboto"/>
              </a:rPr>
              <a:t>released its Final Report in 2015, it recommended 94 Calls to Action for the Canadian government to right horrifying wrongs and started the attempts to dismantling the systemic racism devastating Indigenous Peoples in Canada.</a:t>
            </a:r>
            <a:endParaRPr/>
          </a:p>
          <a:p>
            <a:pPr indent="0" lvl="0" marL="0" rtl="0" algn="just">
              <a:lnSpc>
                <a:spcPct val="200000"/>
              </a:lnSpc>
              <a:spcBef>
                <a:spcPts val="800"/>
              </a:spcBef>
              <a:spcAft>
                <a:spcPts val="0"/>
              </a:spcAft>
              <a:buNone/>
            </a:pPr>
            <a:r>
              <a:t/>
            </a:r>
            <a:endParaRPr b="0" i="0" sz="1600">
              <a:solidFill>
                <a:srgbClr val="000000"/>
              </a:solidFill>
              <a:latin typeface="Roboto"/>
              <a:ea typeface="Roboto"/>
              <a:cs typeface="Roboto"/>
              <a:sym typeface="Roboto"/>
            </a:endParaRPr>
          </a:p>
          <a:p>
            <a:pPr indent="0" lvl="0" marL="0" rtl="0" algn="just">
              <a:lnSpc>
                <a:spcPct val="200000"/>
              </a:lnSpc>
              <a:spcBef>
                <a:spcPts val="800"/>
              </a:spcBef>
              <a:spcAft>
                <a:spcPts val="0"/>
              </a:spcAft>
              <a:buNone/>
            </a:pPr>
            <a:r>
              <a:rPr lang="en-CA" sz="1600">
                <a:latin typeface="Arial"/>
                <a:ea typeface="Arial"/>
                <a:cs typeface="Arial"/>
                <a:sym typeface="Arial"/>
              </a:rPr>
              <a:t>The Indigenous Institutes Act which I will speak to in a minute responds to many calls to action especially call number 10 and call number 16. </a:t>
            </a:r>
            <a:r>
              <a:rPr b="1" lang="en-CA" sz="1600">
                <a:latin typeface="Arial"/>
                <a:ea typeface="Arial"/>
                <a:cs typeface="Arial"/>
                <a:sym typeface="Arial"/>
              </a:rPr>
              <a:t>(IF WE HAVE THE TRC BOOKS THEY CAN LOOK UP 10 and 16)</a:t>
            </a:r>
            <a:endParaRPr/>
          </a:p>
          <a:p>
            <a:pPr indent="0" lvl="0" marL="0" rtl="0" algn="just">
              <a:lnSpc>
                <a:spcPct val="200000"/>
              </a:lnSpc>
              <a:spcBef>
                <a:spcPts val="800"/>
              </a:spcBef>
              <a:spcAft>
                <a:spcPts val="0"/>
              </a:spcAft>
              <a:buNone/>
            </a:pPr>
            <a:r>
              <a:rPr b="0" lang="en-CA" sz="1600">
                <a:latin typeface="Arial"/>
                <a:ea typeface="Arial"/>
                <a:cs typeface="Arial"/>
                <a:sym typeface="Arial"/>
              </a:rPr>
              <a:t>and it also responds to the United Nations Declaration of the Rights of Indigenous Peoples (articles 14, 15, 16)</a:t>
            </a:r>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marR="0" rtl="0" algn="l">
              <a:lnSpc>
                <a:spcPct val="100000"/>
              </a:lnSpc>
              <a:spcBef>
                <a:spcPts val="800"/>
              </a:spcBef>
              <a:spcAft>
                <a:spcPts val="0"/>
              </a:spcAft>
              <a:buClr>
                <a:schemeClr val="dk1"/>
              </a:buClr>
              <a:buSzPts val="2400"/>
              <a:buFont typeface="Calibri"/>
              <a:buNone/>
            </a:pPr>
            <a:r>
              <a:t/>
            </a:r>
            <a:endParaRPr b="1" i="0" sz="2400">
              <a:solidFill>
                <a:srgbClr val="333333"/>
              </a:solidFill>
              <a:latin typeface="Lato"/>
              <a:ea typeface="Lato"/>
              <a:cs typeface="Lato"/>
              <a:sym typeface="Lato"/>
            </a:endParaRPr>
          </a:p>
          <a:p>
            <a:pPr indent="0" lvl="0" marL="0" rtl="0" algn="l">
              <a:spcBef>
                <a:spcPts val="0"/>
              </a:spcBef>
              <a:spcAft>
                <a:spcPts val="0"/>
              </a:spcAft>
              <a:buNone/>
            </a:pPr>
            <a:r>
              <a:t/>
            </a:r>
            <a:endParaRPr sz="1600">
              <a:latin typeface="Arial"/>
              <a:ea typeface="Arial"/>
              <a:cs typeface="Arial"/>
              <a:sym typeface="Arial"/>
            </a:endParaRPr>
          </a:p>
        </p:txBody>
      </p:sp>
      <p:sp>
        <p:nvSpPr>
          <p:cNvPr id="94" name="Google Shape;9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200000"/>
              </a:lnSpc>
              <a:spcBef>
                <a:spcPts val="0"/>
              </a:spcBef>
              <a:spcAft>
                <a:spcPts val="0"/>
              </a:spcAft>
              <a:buNone/>
            </a:pPr>
            <a:r>
              <a:rPr b="1" lang="en-CA" sz="1600">
                <a:latin typeface="Arial"/>
                <a:ea typeface="Arial"/>
                <a:cs typeface="Arial"/>
                <a:sym typeface="Arial"/>
              </a:rPr>
              <a:t>Slide 5- UNDRIP</a:t>
            </a:r>
            <a:endParaRPr sz="1200">
              <a:latin typeface="Arial"/>
              <a:ea typeface="Arial"/>
              <a:cs typeface="Arial"/>
              <a:sym typeface="Arial"/>
            </a:endParaRPr>
          </a:p>
          <a:p>
            <a:pPr indent="0" lvl="0" marL="0" rtl="0" algn="just">
              <a:lnSpc>
                <a:spcPct val="200000"/>
              </a:lnSpc>
              <a:spcBef>
                <a:spcPts val="800"/>
              </a:spcBef>
              <a:spcAft>
                <a:spcPts val="0"/>
              </a:spcAft>
              <a:buNone/>
            </a:pPr>
            <a:r>
              <a:rPr lang="en-CA" sz="1600">
                <a:latin typeface="Arial"/>
                <a:ea typeface="Arial"/>
                <a:cs typeface="Arial"/>
                <a:sym typeface="Arial"/>
              </a:rPr>
              <a:t>Most of us know about UNDRIP and that Internationally, UNDRIP is an instrument adopted by the United Nations General Assembly in 2007 to enshrine the rights that “constitute the minimum standards for the survival, dignity and well-being of the Indigenous Peoples of the world.”</a:t>
            </a:r>
            <a:endParaRPr/>
          </a:p>
          <a:p>
            <a:pPr indent="0" lvl="0" marL="0" rtl="0" algn="just">
              <a:lnSpc>
                <a:spcPct val="200000"/>
              </a:lnSpc>
              <a:spcBef>
                <a:spcPts val="800"/>
              </a:spcBef>
              <a:spcAft>
                <a:spcPts val="0"/>
              </a:spcAft>
              <a:buNone/>
            </a:pPr>
            <a:r>
              <a:t/>
            </a:r>
            <a:endParaRPr sz="1600">
              <a:latin typeface="Arial"/>
              <a:ea typeface="Arial"/>
              <a:cs typeface="Arial"/>
              <a:sym typeface="Arial"/>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600">
                <a:latin typeface="Arial"/>
                <a:ea typeface="Arial"/>
                <a:cs typeface="Arial"/>
                <a:sym typeface="Arial"/>
              </a:rPr>
              <a:t>The uniform framework that UNDRIP provides sets out the minimum protection for the collective rights of Indigenous People that may not be addressed in other human rights charters. </a:t>
            </a:r>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600">
                <a:latin typeface="Arial"/>
                <a:ea typeface="Arial"/>
                <a:cs typeface="Arial"/>
                <a:sym typeface="Arial"/>
              </a:rPr>
              <a:t>This shift in Canada in the last decade has been very important for education rights. </a:t>
            </a:r>
            <a:r>
              <a:rPr b="1" lang="en-CA" sz="1600">
                <a:latin typeface="Arial"/>
                <a:ea typeface="Arial"/>
                <a:cs typeface="Arial"/>
                <a:sym typeface="Arial"/>
              </a:rPr>
              <a:t>Articles 14 and 15 in UNDRIP </a:t>
            </a:r>
            <a:r>
              <a:rPr lang="en-CA" sz="1600">
                <a:latin typeface="Arial"/>
                <a:ea typeface="Arial"/>
                <a:cs typeface="Arial"/>
                <a:sym typeface="Arial"/>
              </a:rPr>
              <a:t>affirm and recognize Indigenous Peoples right to establish and control education systems and institutions; and the right to dignity and diversity of their cultures, traditions, histories and aspirations, which should be reflected in education and public information.</a:t>
            </a:r>
            <a:endParaRPr/>
          </a:p>
          <a:p>
            <a:pPr indent="0" lvl="0" marL="0" rtl="0" algn="just">
              <a:lnSpc>
                <a:spcPct val="200000"/>
              </a:lnSpc>
              <a:spcBef>
                <a:spcPts val="800"/>
              </a:spcBef>
              <a:spcAft>
                <a:spcPts val="0"/>
              </a:spcAft>
              <a:buNone/>
            </a:pPr>
            <a:r>
              <a:t/>
            </a:r>
            <a:endParaRPr sz="1600">
              <a:latin typeface="Arial"/>
              <a:ea typeface="Arial"/>
              <a:cs typeface="Arial"/>
              <a:sym typeface="Arial"/>
            </a:endParaRPr>
          </a:p>
          <a:p>
            <a:pPr indent="0" lvl="0" marL="0" rtl="0" algn="just">
              <a:lnSpc>
                <a:spcPct val="200000"/>
              </a:lnSpc>
              <a:spcBef>
                <a:spcPts val="800"/>
              </a:spcBef>
              <a:spcAft>
                <a:spcPts val="0"/>
              </a:spcAft>
              <a:buNone/>
            </a:pPr>
            <a:r>
              <a:rPr lang="en-CA" sz="1600">
                <a:latin typeface="Arial"/>
                <a:ea typeface="Arial"/>
                <a:cs typeface="Arial"/>
                <a:sym typeface="Arial"/>
              </a:rPr>
              <a:t>In Canada, the UNDRIP ACT was passed in 2021, and following that was the development and launch of the UNDRIP ACTION PLAN 2023</a:t>
            </a:r>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600">
                <a:latin typeface="Arial"/>
                <a:ea typeface="Arial"/>
                <a:cs typeface="Arial"/>
                <a:sym typeface="Arial"/>
              </a:rPr>
              <a:t>The United Nations Declaration on the Rights of Indigenous Peoples (UNDRIP) </a:t>
            </a:r>
            <a:r>
              <a:rPr b="1" lang="en-CA" sz="1600">
                <a:latin typeface="Arial"/>
                <a:ea typeface="Arial"/>
                <a:cs typeface="Arial"/>
                <a:sym typeface="Arial"/>
              </a:rPr>
              <a:t>is the platform on which the work at IAESC stands</a:t>
            </a:r>
            <a:r>
              <a:rPr lang="en-CA" sz="1600">
                <a:latin typeface="Arial"/>
                <a:ea typeface="Arial"/>
                <a:cs typeface="Arial"/>
                <a:sym typeface="Arial"/>
              </a:rPr>
              <a:t>. </a:t>
            </a:r>
            <a:endParaRPr/>
          </a:p>
          <a:p>
            <a:pPr indent="0" lvl="0" marL="0" rtl="0" algn="just">
              <a:lnSpc>
                <a:spcPct val="200000"/>
              </a:lnSpc>
              <a:spcBef>
                <a:spcPts val="800"/>
              </a:spcBef>
              <a:spcAft>
                <a:spcPts val="0"/>
              </a:spcAft>
              <a:buNone/>
            </a:pPr>
            <a:r>
              <a:rPr b="1" i="1" lang="en-CA" sz="1600">
                <a:latin typeface="Arial"/>
                <a:ea typeface="Arial"/>
                <a:cs typeface="Arial"/>
                <a:sym typeface="Arial"/>
              </a:rPr>
              <a:t>At IAESC we strive to fulfill the mandates of the UNDRIP that relate to the rights of Indigenous people to control the development and transmission of their education and culture</a:t>
            </a:r>
            <a:r>
              <a:rPr lang="en-CA" sz="1600">
                <a:latin typeface="Arial"/>
                <a:ea typeface="Arial"/>
                <a:cs typeface="Arial"/>
                <a:sym typeface="Arial"/>
              </a:rPr>
              <a:t>, examples of which are Article 14 and 15 which affirm and recognize the rights to establish and control education systems and institutions and the individual and collective rights of Indigenous peoples, notably rights of Indigenous individuals and people to protect their culture through practices, languages, and education.</a:t>
            </a:r>
            <a:endParaRPr sz="1200">
              <a:latin typeface="Arial"/>
              <a:ea typeface="Arial"/>
              <a:cs typeface="Arial"/>
              <a:sym typeface="Arial"/>
            </a:endParaRPr>
          </a:p>
          <a:p>
            <a:pPr indent="0" lvl="0" marL="0" rtl="0" algn="just">
              <a:lnSpc>
                <a:spcPct val="200000"/>
              </a:lnSpc>
              <a:spcBef>
                <a:spcPts val="800"/>
              </a:spcBef>
              <a:spcAft>
                <a:spcPts val="0"/>
              </a:spcAft>
              <a:buNone/>
            </a:pPr>
            <a:r>
              <a:t/>
            </a:r>
            <a:endParaRPr sz="1600">
              <a:latin typeface="Arial"/>
              <a:ea typeface="Arial"/>
              <a:cs typeface="Arial"/>
              <a:sym typeface="Arial"/>
            </a:endParaRPr>
          </a:p>
          <a:p>
            <a:pPr indent="0" lvl="0" marL="0" rtl="0" algn="just">
              <a:lnSpc>
                <a:spcPct val="200000"/>
              </a:lnSpc>
              <a:spcBef>
                <a:spcPts val="800"/>
              </a:spcBef>
              <a:spcAft>
                <a:spcPts val="0"/>
              </a:spcAft>
              <a:buNone/>
            </a:pPr>
            <a:r>
              <a:rPr lang="en-CA" sz="1600">
                <a:latin typeface="Arial"/>
                <a:ea typeface="Arial"/>
                <a:cs typeface="Arial"/>
                <a:sym typeface="Arial"/>
              </a:rPr>
              <a:t>The UNDRIP also expands our horizon on the international scene. It provides IAESC the opportunity to invite many other partners with similar mandates, to work with us on an international stage.</a:t>
            </a:r>
            <a:endParaRPr sz="1200">
              <a:latin typeface="Arial"/>
              <a:ea typeface="Arial"/>
              <a:cs typeface="Arial"/>
              <a:sym typeface="Arial"/>
            </a:endParaRPr>
          </a:p>
        </p:txBody>
      </p:sp>
      <p:sp>
        <p:nvSpPr>
          <p:cNvPr id="114" name="Google Shape;11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200000"/>
              </a:lnSpc>
              <a:spcBef>
                <a:spcPts val="0"/>
              </a:spcBef>
              <a:spcAft>
                <a:spcPts val="0"/>
              </a:spcAft>
              <a:buNone/>
            </a:pPr>
            <a:r>
              <a:rPr b="1" lang="en-CA" sz="1600">
                <a:latin typeface="Arial"/>
                <a:ea typeface="Arial"/>
                <a:cs typeface="Arial"/>
                <a:sym typeface="Arial"/>
              </a:rPr>
              <a:t>Slide 6 – Progress in Ontario</a:t>
            </a:r>
            <a:endParaRPr sz="1200">
              <a:latin typeface="Arial"/>
              <a:ea typeface="Arial"/>
              <a:cs typeface="Arial"/>
              <a:sym typeface="Arial"/>
            </a:endParaRPr>
          </a:p>
          <a:p>
            <a:pPr indent="0" lvl="0" marL="0" rtl="0" algn="just">
              <a:lnSpc>
                <a:spcPct val="200000"/>
              </a:lnSpc>
              <a:spcBef>
                <a:spcPts val="800"/>
              </a:spcBef>
              <a:spcAft>
                <a:spcPts val="0"/>
              </a:spcAft>
              <a:buNone/>
            </a:pPr>
            <a:r>
              <a:rPr lang="en-CA" sz="1600">
                <a:latin typeface="Arial"/>
                <a:ea typeface="Arial"/>
                <a:cs typeface="Arial"/>
                <a:sym typeface="Arial"/>
              </a:rPr>
              <a:t>In recognition of the need to create a new path in Ontario’s postsecondary education and training framework to respond to the needs of Indigenous students, Indigenous communities as representatives by Indigenous Institutes and the Government of Ontario as represented by the  Ministry of Advanced Education and Skills Development formed a </a:t>
            </a:r>
            <a:r>
              <a:rPr b="1" i="1" lang="en-CA" sz="1600">
                <a:latin typeface="Arial"/>
                <a:ea typeface="Arial"/>
                <a:cs typeface="Arial"/>
                <a:sym typeface="Arial"/>
              </a:rPr>
              <a:t>Policy Co-Creation Table </a:t>
            </a:r>
            <a:r>
              <a:rPr lang="en-CA" sz="1600">
                <a:latin typeface="Arial"/>
                <a:ea typeface="Arial"/>
                <a:cs typeface="Arial"/>
                <a:sym typeface="Arial"/>
              </a:rPr>
              <a:t>a few months before spring 2017. </a:t>
            </a:r>
            <a:endParaRPr sz="1600">
              <a:latin typeface="Arial"/>
              <a:ea typeface="Arial"/>
              <a:cs typeface="Arial"/>
              <a:sym typeface="Arial"/>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600">
                <a:latin typeface="Arial"/>
                <a:ea typeface="Arial"/>
                <a:cs typeface="Arial"/>
                <a:sym typeface="Arial"/>
              </a:rPr>
              <a:t>This table committed to the principles of mutual respect and trust, setting the stage for innovative thinking on how to develop a policy framework to recognize Indigenous Institutes. This table sought to co-develop, to co-create…..share the pen.</a:t>
            </a:r>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600">
                <a:latin typeface="Arial"/>
                <a:ea typeface="Arial"/>
                <a:cs typeface="Arial"/>
                <a:sym typeface="Arial"/>
              </a:rPr>
              <a:t>Discussions and dialogue ensued and very quickly into the process, in June 2017, the Policy Co-Creation Table members agreed that the province should move forward with legislation to recognize Indigenous Institutes. </a:t>
            </a:r>
            <a:endParaRPr/>
          </a:p>
          <a:p>
            <a:pPr indent="0" lvl="0" marL="0" rtl="0" algn="just">
              <a:lnSpc>
                <a:spcPct val="200000"/>
              </a:lnSpc>
              <a:spcBef>
                <a:spcPts val="800"/>
              </a:spcBef>
              <a:spcAft>
                <a:spcPts val="0"/>
              </a:spcAft>
              <a:buNone/>
            </a:pPr>
            <a:r>
              <a:t/>
            </a:r>
            <a:endParaRPr>
              <a:latin typeface="Calibri"/>
              <a:ea typeface="Calibri"/>
              <a:cs typeface="Calibri"/>
              <a:sym typeface="Calibri"/>
            </a:endParaRPr>
          </a:p>
          <a:p>
            <a:pPr indent="0" lvl="0" marL="0" rtl="0" algn="just">
              <a:lnSpc>
                <a:spcPct val="200000"/>
              </a:lnSpc>
              <a:spcBef>
                <a:spcPts val="800"/>
              </a:spcBef>
              <a:spcAft>
                <a:spcPts val="0"/>
              </a:spcAft>
              <a:buNone/>
            </a:pPr>
            <a:r>
              <a:rPr lang="en-CA" sz="1600">
                <a:latin typeface="Arial"/>
                <a:ea typeface="Arial"/>
                <a:cs typeface="Arial"/>
                <a:sym typeface="Arial"/>
              </a:rPr>
              <a:t>One of the lawyers that was heavily involved in the drafting of the act is Cree person from Saskatchewan, educated firstly in his language and  Indigenous ways and knowing and secondly  as in the law. </a:t>
            </a:r>
            <a:endParaRPr sz="1600">
              <a:latin typeface="Arial"/>
              <a:ea typeface="Arial"/>
              <a:cs typeface="Arial"/>
              <a:sym typeface="Arial"/>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600">
                <a:latin typeface="Arial"/>
                <a:ea typeface="Arial"/>
                <a:cs typeface="Arial"/>
                <a:sym typeface="Arial"/>
              </a:rPr>
              <a:t>Both sides agreed that the legislation should ensure the potential for institutes to grow and become the kind of institute that they might like to be. </a:t>
            </a:r>
            <a:endParaRPr sz="1600">
              <a:latin typeface="Arial"/>
              <a:ea typeface="Arial"/>
              <a:cs typeface="Arial"/>
              <a:sym typeface="Arial"/>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600">
                <a:latin typeface="Arial"/>
                <a:ea typeface="Arial"/>
                <a:cs typeface="Arial"/>
                <a:sym typeface="Arial"/>
              </a:rPr>
              <a:t>Those thoughts led to the agreement that an independent and impartial academic governing body would be required. A body that would oversee quality assurance and credential granting, this body became  the </a:t>
            </a:r>
            <a:r>
              <a:rPr b="1" lang="en-CA" sz="1600">
                <a:latin typeface="Arial"/>
                <a:ea typeface="Arial"/>
                <a:cs typeface="Arial"/>
                <a:sym typeface="Arial"/>
              </a:rPr>
              <a:t>Indigenous Advanced Education and Skills Council.</a:t>
            </a:r>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600">
                <a:latin typeface="Arial"/>
                <a:ea typeface="Arial"/>
                <a:cs typeface="Arial"/>
                <a:sym typeface="Arial"/>
              </a:rPr>
              <a:t>The Act recognizes Indigenous ownership of the Institutes. Though legally the Federal Government has a fiduciary responsibility and obligations to Indigenous Peoples on turtle island, recognition from the province is an amazing step as we try to continue to move things forward.</a:t>
            </a:r>
            <a:endParaRPr sz="1200">
              <a:latin typeface="Arial"/>
              <a:ea typeface="Arial"/>
              <a:cs typeface="Arial"/>
              <a:sym typeface="Arial"/>
            </a:endParaRPr>
          </a:p>
          <a:p>
            <a:pPr indent="0" lvl="0" marL="0" rtl="0" algn="just">
              <a:lnSpc>
                <a:spcPct val="200000"/>
              </a:lnSpc>
              <a:spcBef>
                <a:spcPts val="800"/>
              </a:spcBef>
              <a:spcAft>
                <a:spcPts val="0"/>
              </a:spcAft>
              <a:buNone/>
            </a:pPr>
            <a:r>
              <a:rPr lang="en-CA" sz="1600">
                <a:latin typeface="Arial"/>
                <a:ea typeface="Arial"/>
                <a:cs typeface="Arial"/>
                <a:sym typeface="Arial"/>
              </a:rPr>
              <a:t> </a:t>
            </a:r>
            <a:endParaRPr sz="1200">
              <a:latin typeface="Arial"/>
              <a:ea typeface="Arial"/>
              <a:cs typeface="Arial"/>
              <a:sym typeface="Arial"/>
            </a:endParaRPr>
          </a:p>
          <a:p>
            <a:pPr indent="0" lvl="0" marL="0" rtl="0" algn="just">
              <a:lnSpc>
                <a:spcPct val="200000"/>
              </a:lnSpc>
              <a:spcBef>
                <a:spcPts val="800"/>
              </a:spcBef>
              <a:spcAft>
                <a:spcPts val="0"/>
              </a:spcAft>
              <a:buNone/>
            </a:pPr>
            <a:r>
              <a:rPr lang="en-CA" sz="1600">
                <a:latin typeface="Arial"/>
                <a:ea typeface="Arial"/>
                <a:cs typeface="Arial"/>
                <a:sym typeface="Arial"/>
              </a:rPr>
              <a:t>I always like to offer this perspective on the legislative development. </a:t>
            </a:r>
            <a:r>
              <a:rPr b="1" i="1" lang="en-CA" sz="1600">
                <a:latin typeface="Arial"/>
                <a:ea typeface="Arial"/>
                <a:cs typeface="Arial"/>
                <a:sym typeface="Arial"/>
              </a:rPr>
              <a:t>It took one season, well actually less than one season to get the bill drafted. </a:t>
            </a:r>
            <a:endParaRPr b="1" i="1" sz="1600">
              <a:latin typeface="Arial"/>
              <a:ea typeface="Arial"/>
              <a:cs typeface="Arial"/>
              <a:sym typeface="Arial"/>
            </a:endParaRPr>
          </a:p>
          <a:p>
            <a:pPr indent="0" lvl="0" marL="0" rtl="0" algn="just">
              <a:lnSpc>
                <a:spcPct val="200000"/>
              </a:lnSpc>
              <a:spcBef>
                <a:spcPts val="800"/>
              </a:spcBef>
              <a:spcAft>
                <a:spcPts val="0"/>
              </a:spcAft>
              <a:buNone/>
            </a:pPr>
            <a:r>
              <a:t/>
            </a:r>
            <a:endParaRPr b="1" i="1" sz="1200">
              <a:latin typeface="Calibri"/>
              <a:ea typeface="Calibri"/>
              <a:cs typeface="Calibri"/>
              <a:sym typeface="Calibri"/>
            </a:endParaRPr>
          </a:p>
          <a:p>
            <a:pPr indent="0" lvl="0" marL="0" rtl="0" algn="just">
              <a:lnSpc>
                <a:spcPct val="200000"/>
              </a:lnSpc>
              <a:spcBef>
                <a:spcPts val="800"/>
              </a:spcBef>
              <a:spcAft>
                <a:spcPts val="0"/>
              </a:spcAft>
              <a:buNone/>
            </a:pPr>
            <a:r>
              <a:rPr lang="en-CA" sz="1600">
                <a:latin typeface="Arial"/>
                <a:ea typeface="Arial"/>
                <a:cs typeface="Arial"/>
                <a:sym typeface="Arial"/>
              </a:rPr>
              <a:t>You see, the decision to advance legislation was made days after the </a:t>
            </a:r>
            <a:r>
              <a:rPr b="1" lang="en-CA" sz="1600">
                <a:latin typeface="Arial"/>
                <a:ea typeface="Arial"/>
                <a:cs typeface="Arial"/>
                <a:sym typeface="Arial"/>
              </a:rPr>
              <a:t>summer solstice </a:t>
            </a:r>
            <a:r>
              <a:rPr lang="en-CA" sz="1600">
                <a:latin typeface="Arial"/>
                <a:ea typeface="Arial"/>
                <a:cs typeface="Arial"/>
                <a:sym typeface="Arial"/>
              </a:rPr>
              <a:t>and the final verbal agreements were landed on the day of the </a:t>
            </a:r>
            <a:r>
              <a:rPr b="1" lang="en-CA" sz="1600">
                <a:latin typeface="Arial"/>
                <a:ea typeface="Arial"/>
                <a:cs typeface="Arial"/>
                <a:sym typeface="Arial"/>
              </a:rPr>
              <a:t>fall solstice (should this be equinox?)</a:t>
            </a:r>
            <a:r>
              <a:rPr lang="en-CA" sz="1600">
                <a:latin typeface="Arial"/>
                <a:ea typeface="Arial"/>
                <a:cs typeface="Arial"/>
                <a:sym typeface="Arial"/>
              </a:rPr>
              <a:t>. The Indigenous Institutes Act was introduced on November 14th as part of a larger bill and it received Royal Assent on December 14th, 2017 - just one month later.</a:t>
            </a:r>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600">
                <a:latin typeface="Arial"/>
                <a:ea typeface="Arial"/>
                <a:cs typeface="Arial"/>
                <a:sym typeface="Arial"/>
              </a:rPr>
              <a:t>The board of IAESC arranged a second recognition of the Act. A ceremony was held to introduce the Act to creation, to the Spirits and our ancestors. The ceremony was held in a roundhouse in Treaty # 3 territory. The ceremony was led by Elder Fred Kelly who brought with him the Treaty # 3 drum. </a:t>
            </a:r>
            <a:endParaRPr sz="1600">
              <a:latin typeface="Arial"/>
              <a:ea typeface="Arial"/>
              <a:cs typeface="Arial"/>
              <a:sym typeface="Arial"/>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600">
                <a:latin typeface="Arial"/>
                <a:ea typeface="Arial"/>
                <a:cs typeface="Arial"/>
                <a:sym typeface="Arial"/>
              </a:rPr>
              <a:t>The pictures you see on this slide are some from of the moments in the ceremony.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600">
                <a:latin typeface="Arial"/>
                <a:ea typeface="Arial"/>
                <a:cs typeface="Arial"/>
                <a:sym typeface="Arial"/>
              </a:rPr>
              <a:t>To the indigenous community, this ceremony represented the real royal assent of the act.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600">
                <a:latin typeface="Arial"/>
                <a:ea typeface="Arial"/>
                <a:cs typeface="Arial"/>
                <a:sym typeface="Arial"/>
              </a:rPr>
              <a:t>The province participated in our celebration just as we joined them in their celebration.</a:t>
            </a:r>
            <a:endParaRPr sz="1200">
              <a:latin typeface="Arial"/>
              <a:ea typeface="Arial"/>
              <a:cs typeface="Arial"/>
              <a:sym typeface="Arial"/>
            </a:endParaRPr>
          </a:p>
          <a:p>
            <a:pPr indent="0" lvl="0" marL="0" rtl="0" algn="just">
              <a:lnSpc>
                <a:spcPct val="107000"/>
              </a:lnSpc>
              <a:spcBef>
                <a:spcPts val="800"/>
              </a:spcBef>
              <a:spcAft>
                <a:spcPts val="0"/>
              </a:spcAft>
              <a:buNone/>
            </a:pPr>
            <a:r>
              <a:t/>
            </a:r>
            <a:endParaRPr sz="1600">
              <a:latin typeface="Arial"/>
              <a:ea typeface="Arial"/>
              <a:cs typeface="Arial"/>
              <a:sym typeface="Arial"/>
            </a:endParaRPr>
          </a:p>
          <a:p>
            <a:pPr indent="0" lvl="0" marL="0" rtl="0" algn="just">
              <a:lnSpc>
                <a:spcPct val="107000"/>
              </a:lnSpc>
              <a:spcBef>
                <a:spcPts val="800"/>
              </a:spcBef>
              <a:spcAft>
                <a:spcPts val="0"/>
              </a:spcAft>
              <a:buNone/>
            </a:pPr>
            <a:r>
              <a:t/>
            </a:r>
            <a:endParaRPr sz="1600">
              <a:latin typeface="Arial"/>
              <a:ea typeface="Arial"/>
              <a:cs typeface="Arial"/>
              <a:sym typeface="Arial"/>
            </a:endParaRPr>
          </a:p>
          <a:p>
            <a:pPr indent="0" lvl="0" marL="0" rtl="0" algn="just">
              <a:lnSpc>
                <a:spcPct val="107000"/>
              </a:lnSpc>
              <a:spcBef>
                <a:spcPts val="800"/>
              </a:spcBef>
              <a:spcAft>
                <a:spcPts val="0"/>
              </a:spcAft>
              <a:buNone/>
            </a:pPr>
            <a:r>
              <a:t/>
            </a:r>
            <a:endParaRPr sz="1600">
              <a:latin typeface="Arial"/>
              <a:ea typeface="Arial"/>
              <a:cs typeface="Arial"/>
              <a:sym typeface="Arial"/>
            </a:endParaRPr>
          </a:p>
          <a:p>
            <a:pPr indent="0" lvl="0" marL="0" rtl="0" algn="l">
              <a:spcBef>
                <a:spcPts val="800"/>
              </a:spcBef>
              <a:spcAft>
                <a:spcPts val="0"/>
              </a:spcAft>
              <a:buNone/>
            </a:pPr>
            <a:r>
              <a:t/>
            </a:r>
            <a:endParaRPr sz="1600">
              <a:latin typeface="Arial"/>
              <a:ea typeface="Arial"/>
              <a:cs typeface="Arial"/>
              <a:sym typeface="Arial"/>
            </a:endParaRPr>
          </a:p>
        </p:txBody>
      </p:sp>
      <p:sp>
        <p:nvSpPr>
          <p:cNvPr id="121" name="Google Shape;12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200000"/>
              </a:lnSpc>
              <a:spcBef>
                <a:spcPts val="0"/>
              </a:spcBef>
              <a:spcAft>
                <a:spcPts val="0"/>
              </a:spcAft>
              <a:buNone/>
            </a:pPr>
            <a:r>
              <a:rPr b="1" lang="en-CA" sz="1600">
                <a:latin typeface="Arial"/>
                <a:ea typeface="Arial"/>
                <a:cs typeface="Arial"/>
                <a:sym typeface="Arial"/>
              </a:rPr>
              <a:t>Slide 7 - The Indigenous Institutes Act, 2017</a:t>
            </a:r>
            <a:endParaRPr sz="1200">
              <a:latin typeface="Arial"/>
              <a:ea typeface="Arial"/>
              <a:cs typeface="Arial"/>
              <a:sym typeface="Arial"/>
            </a:endParaRPr>
          </a:p>
          <a:p>
            <a:pPr indent="0" lvl="0" marL="0" rtl="0" algn="just">
              <a:lnSpc>
                <a:spcPct val="200000"/>
              </a:lnSpc>
              <a:spcBef>
                <a:spcPts val="800"/>
              </a:spcBef>
              <a:spcAft>
                <a:spcPts val="0"/>
              </a:spcAft>
              <a:buNone/>
            </a:pPr>
            <a:r>
              <a:rPr lang="en-CA" sz="1600">
                <a:latin typeface="Arial"/>
                <a:ea typeface="Arial"/>
                <a:cs typeface="Arial"/>
                <a:sym typeface="Arial"/>
              </a:rPr>
              <a:t>I can share a bit about the key components of the Indigenous Institutes Act. </a:t>
            </a:r>
            <a:endParaRPr sz="1200">
              <a:latin typeface="Arial"/>
              <a:ea typeface="Arial"/>
              <a:cs typeface="Arial"/>
              <a:sym typeface="Arial"/>
            </a:endParaRPr>
          </a:p>
          <a:p>
            <a:pPr indent="0" lvl="0" marL="0" rtl="0" algn="just">
              <a:lnSpc>
                <a:spcPct val="200000"/>
              </a:lnSpc>
              <a:spcBef>
                <a:spcPts val="800"/>
              </a:spcBef>
              <a:spcAft>
                <a:spcPts val="0"/>
              </a:spcAft>
              <a:buNone/>
            </a:pPr>
            <a:r>
              <a:rPr lang="en-CA" sz="1600">
                <a:latin typeface="Arial"/>
                <a:ea typeface="Arial"/>
                <a:cs typeface="Arial"/>
                <a:sym typeface="Arial"/>
              </a:rPr>
              <a:t>The preamble sets the stage to </a:t>
            </a:r>
            <a:r>
              <a:rPr b="1" i="1" lang="en-CA" sz="1600">
                <a:latin typeface="Arial"/>
                <a:ea typeface="Arial"/>
                <a:cs typeface="Arial"/>
                <a:sym typeface="Arial"/>
              </a:rPr>
              <a:t>realize Indigenous Control of Indigenous Education</a:t>
            </a:r>
            <a:r>
              <a:rPr lang="en-CA" sz="1600">
                <a:latin typeface="Arial"/>
                <a:ea typeface="Arial"/>
                <a:cs typeface="Arial"/>
                <a:sym typeface="Arial"/>
              </a:rPr>
              <a:t>.</a:t>
            </a:r>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rtl="0" algn="just">
              <a:lnSpc>
                <a:spcPct val="200000"/>
              </a:lnSpc>
              <a:spcBef>
                <a:spcPts val="800"/>
              </a:spcBef>
              <a:spcAft>
                <a:spcPts val="0"/>
              </a:spcAft>
              <a:buNone/>
            </a:pPr>
            <a:r>
              <a:rPr b="1" lang="en-CA" sz="1600">
                <a:latin typeface="Arial"/>
                <a:ea typeface="Arial"/>
                <a:cs typeface="Arial"/>
                <a:sym typeface="Arial"/>
              </a:rPr>
              <a:t>Firstly</a:t>
            </a:r>
            <a:r>
              <a:rPr lang="en-CA" sz="1600">
                <a:latin typeface="Arial"/>
                <a:ea typeface="Arial"/>
                <a:cs typeface="Arial"/>
                <a:sym typeface="Arial"/>
              </a:rPr>
              <a:t>, it affirms </a:t>
            </a:r>
            <a:r>
              <a:rPr b="1" lang="en-CA" sz="1600">
                <a:latin typeface="Arial"/>
                <a:ea typeface="Arial"/>
                <a:cs typeface="Arial"/>
                <a:sym typeface="Arial"/>
              </a:rPr>
              <a:t>Ontario’s commitment to reconciliation with Indigenous Peoples</a:t>
            </a:r>
            <a:r>
              <a:rPr lang="en-CA" sz="1600">
                <a:latin typeface="Arial"/>
                <a:ea typeface="Arial"/>
                <a:cs typeface="Arial"/>
                <a:sym typeface="Arial"/>
              </a:rPr>
              <a:t>; and it acknowledges the United Nations Declaration on the Rights of Indigenous Peoples (UNDRIP). This means that our collaborative work going forward, is from a place where Indigenous Peoples’ rights have already been agreed to. </a:t>
            </a:r>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600">
                <a:latin typeface="Arial"/>
                <a:ea typeface="Arial"/>
                <a:cs typeface="Arial"/>
                <a:sym typeface="Arial"/>
              </a:rPr>
              <a:t>The Act also recognizes Indigenous Institutes as a pillar in Ontario’s postsecondary education and training system. This statement acknowledges that Indigenous Institutes did not come into being with the passage of legislation on December 14, 2017, </a:t>
            </a:r>
            <a:r>
              <a:rPr b="1" lang="en-CA" sz="1600">
                <a:latin typeface="Arial"/>
                <a:ea typeface="Arial"/>
                <a:cs typeface="Arial"/>
                <a:sym typeface="Arial"/>
              </a:rPr>
              <a:t>rather they are recognized as being owned and controlled by their communities. </a:t>
            </a:r>
            <a:r>
              <a:rPr b="0" lang="en-CA" sz="1600">
                <a:latin typeface="Arial"/>
                <a:ea typeface="Arial"/>
                <a:cs typeface="Arial"/>
                <a:sym typeface="Arial"/>
              </a:rPr>
              <a:t>Indigenous Institutes are  the third pillar in Ontario’s post-secondary landscape along with Universities and Colleges.</a:t>
            </a:r>
            <a:endParaRPr b="1" sz="1600">
              <a:latin typeface="Arial"/>
              <a:ea typeface="Arial"/>
              <a:cs typeface="Arial"/>
              <a:sym typeface="Arial"/>
            </a:endParaRPr>
          </a:p>
          <a:p>
            <a:pPr indent="0" lvl="0" marL="0" rtl="0" algn="just">
              <a:lnSpc>
                <a:spcPct val="200000"/>
              </a:lnSpc>
              <a:spcBef>
                <a:spcPts val="800"/>
              </a:spcBef>
              <a:spcAft>
                <a:spcPts val="0"/>
              </a:spcAft>
              <a:buNone/>
            </a:pPr>
            <a:r>
              <a:t/>
            </a:r>
            <a:endParaRPr sz="1200">
              <a:latin typeface="Calibri"/>
              <a:ea typeface="Calibri"/>
              <a:cs typeface="Calibri"/>
              <a:sym typeface="Calibri"/>
            </a:endParaRPr>
          </a:p>
          <a:p>
            <a:pPr indent="0" lvl="0" marL="0" rtl="0" algn="just">
              <a:lnSpc>
                <a:spcPct val="200000"/>
              </a:lnSpc>
              <a:spcBef>
                <a:spcPts val="800"/>
              </a:spcBef>
              <a:spcAft>
                <a:spcPts val="0"/>
              </a:spcAft>
              <a:buNone/>
            </a:pPr>
            <a:r>
              <a:rPr lang="en-CA" sz="1600">
                <a:latin typeface="Arial"/>
                <a:ea typeface="Arial"/>
                <a:cs typeface="Arial"/>
                <a:sym typeface="Arial"/>
              </a:rPr>
              <a:t>The legislative structure recognized the need for the establishment of an independent, Indigenous governed and controlled body, that will be responsible for accreditation and quality assurance. This body became IAESC </a:t>
            </a:r>
            <a:r>
              <a:rPr b="1" lang="en-CA" sz="1600">
                <a:latin typeface="Arial"/>
                <a:ea typeface="Arial"/>
                <a:cs typeface="Arial"/>
                <a:sym typeface="Arial"/>
              </a:rPr>
              <a:t>(and it is also referred to as “The Council” in this presentation and in our documents</a:t>
            </a:r>
            <a:r>
              <a:rPr lang="en-CA" sz="1600">
                <a:latin typeface="Arial"/>
                <a:ea typeface="Arial"/>
                <a:cs typeface="Arial"/>
                <a:sym typeface="Arial"/>
              </a:rPr>
              <a:t>)</a:t>
            </a:r>
            <a:endParaRPr sz="1200">
              <a:latin typeface="Arial"/>
              <a:ea typeface="Arial"/>
              <a:cs typeface="Arial"/>
              <a:sym typeface="Arial"/>
            </a:endParaRPr>
          </a:p>
          <a:p>
            <a:pPr indent="0" lvl="0" marL="0" rtl="0" algn="just">
              <a:lnSpc>
                <a:spcPct val="107000"/>
              </a:lnSpc>
              <a:spcBef>
                <a:spcPts val="800"/>
              </a:spcBef>
              <a:spcAft>
                <a:spcPts val="0"/>
              </a:spcAft>
              <a:buNone/>
            </a:pPr>
            <a:r>
              <a:t/>
            </a:r>
            <a:endParaRPr sz="1600">
              <a:latin typeface="Arial"/>
              <a:ea typeface="Arial"/>
              <a:cs typeface="Arial"/>
              <a:sym typeface="Arial"/>
            </a:endParaRPr>
          </a:p>
          <a:p>
            <a:pPr indent="-184150" lvl="0" marL="285750" rtl="0" algn="just">
              <a:lnSpc>
                <a:spcPct val="107000"/>
              </a:lnSpc>
              <a:spcBef>
                <a:spcPts val="800"/>
              </a:spcBef>
              <a:spcAft>
                <a:spcPts val="0"/>
              </a:spcAft>
              <a:buClr>
                <a:schemeClr val="dk1"/>
              </a:buClr>
              <a:buSzPts val="1600"/>
              <a:buFont typeface="Calibri"/>
              <a:buNone/>
            </a:pPr>
            <a:r>
              <a:t/>
            </a:r>
            <a:endParaRPr sz="1600">
              <a:latin typeface="Arial"/>
              <a:ea typeface="Arial"/>
              <a:cs typeface="Arial"/>
              <a:sym typeface="Arial"/>
            </a:endParaRPr>
          </a:p>
        </p:txBody>
      </p:sp>
      <p:sp>
        <p:nvSpPr>
          <p:cNvPr id="132" name="Google Shape;13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200000"/>
              </a:lnSpc>
              <a:spcBef>
                <a:spcPts val="0"/>
              </a:spcBef>
              <a:spcAft>
                <a:spcPts val="0"/>
              </a:spcAft>
              <a:buNone/>
            </a:pPr>
            <a:r>
              <a:rPr b="1" lang="en-CA" sz="1600">
                <a:solidFill>
                  <a:srgbClr val="000000"/>
                </a:solidFill>
                <a:latin typeface="Arial"/>
                <a:ea typeface="Arial"/>
                <a:cs typeface="Arial"/>
                <a:sym typeface="Arial"/>
              </a:rPr>
              <a:t>Slide 8- The Council is Indigenous governed and Indigenous run- NOTE to speaker - for part 2 of this slide has the fly in animations for the TRC calls to action parts (there are 8 flyins)</a:t>
            </a:r>
            <a:endParaRPr b="1" sz="1600">
              <a:solidFill>
                <a:srgbClr val="000000"/>
              </a:solidFill>
              <a:latin typeface="Arial"/>
              <a:ea typeface="Arial"/>
              <a:cs typeface="Arial"/>
              <a:sym typeface="Arial"/>
            </a:endParaRPr>
          </a:p>
          <a:p>
            <a:pPr indent="0" lvl="0" marL="0" rtl="0" algn="just">
              <a:lnSpc>
                <a:spcPct val="200000"/>
              </a:lnSpc>
              <a:spcBef>
                <a:spcPts val="800"/>
              </a:spcBef>
              <a:spcAft>
                <a:spcPts val="0"/>
              </a:spcAft>
              <a:buNone/>
            </a:pPr>
            <a:r>
              <a:t/>
            </a:r>
            <a:endParaRPr sz="1400">
              <a:latin typeface="Times New Roman"/>
              <a:ea typeface="Times New Roman"/>
              <a:cs typeface="Times New Roman"/>
              <a:sym typeface="Times New Roman"/>
            </a:endParaRPr>
          </a:p>
          <a:p>
            <a:pPr indent="0" lvl="0" marL="0" rtl="0" algn="just">
              <a:lnSpc>
                <a:spcPct val="200000"/>
              </a:lnSpc>
              <a:spcBef>
                <a:spcPts val="800"/>
              </a:spcBef>
              <a:spcAft>
                <a:spcPts val="0"/>
              </a:spcAft>
              <a:buNone/>
            </a:pPr>
            <a:r>
              <a:rPr b="1" lang="en-CA" sz="1400">
                <a:latin typeface="Times New Roman"/>
                <a:ea typeface="Times New Roman"/>
                <a:cs typeface="Times New Roman"/>
                <a:sym typeface="Times New Roman"/>
              </a:rPr>
              <a:t>PART 1</a:t>
            </a:r>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IAESC is a legal entity that is federally incorporated. It assisted the development of a new pillar in Ontario’s post-secondary landscape and ensures that this pillar is supported by a non-political, independent quality assurance body. IAESC is A full and equal member in the postsecondary landscape in Ontario.</a:t>
            </a:r>
            <a:endParaRPr/>
          </a:p>
          <a:p>
            <a:pPr indent="0" lvl="0" marL="0" rtl="0" algn="just">
              <a:lnSpc>
                <a:spcPct val="200000"/>
              </a:lnSpc>
              <a:spcBef>
                <a:spcPts val="800"/>
              </a:spcBef>
              <a:spcAft>
                <a:spcPts val="0"/>
              </a:spcAft>
              <a:buNone/>
            </a:pPr>
            <a:r>
              <a:t/>
            </a:r>
            <a:endParaRPr sz="1400">
              <a:latin typeface="Times New Roman"/>
              <a:ea typeface="Times New Roman"/>
              <a:cs typeface="Times New Roman"/>
              <a:sym typeface="Times New Roman"/>
            </a:endParaRPr>
          </a:p>
          <a:p>
            <a:pPr indent="0" lvl="0" marL="0" rtl="0" algn="just">
              <a:lnSpc>
                <a:spcPct val="200000"/>
              </a:lnSpc>
              <a:spcBef>
                <a:spcPts val="800"/>
              </a:spcBef>
              <a:spcAft>
                <a:spcPts val="0"/>
              </a:spcAft>
              <a:buNone/>
            </a:pPr>
            <a:r>
              <a:rPr b="0" lang="en-CA" sz="1600">
                <a:solidFill>
                  <a:srgbClr val="000000"/>
                </a:solidFill>
                <a:latin typeface="Arial"/>
                <a:ea typeface="Arial"/>
                <a:cs typeface="Arial"/>
                <a:sym typeface="Arial"/>
              </a:rPr>
              <a:t>[starting at the eastern box of the slide:]</a:t>
            </a:r>
            <a:endParaRPr/>
          </a:p>
          <a:p>
            <a:pPr indent="-285750" lvl="0" marL="285750" rtl="0" algn="just">
              <a:lnSpc>
                <a:spcPct val="200000"/>
              </a:lnSpc>
              <a:spcBef>
                <a:spcPts val="800"/>
              </a:spcBef>
              <a:spcAft>
                <a:spcPts val="0"/>
              </a:spcAft>
              <a:buClr>
                <a:srgbClr val="000000"/>
              </a:buClr>
              <a:buSzPts val="1600"/>
              <a:buFont typeface="Arial"/>
              <a:buChar char="•"/>
            </a:pPr>
            <a:r>
              <a:rPr lang="en-CA" sz="1600">
                <a:solidFill>
                  <a:srgbClr val="000000"/>
                </a:solidFill>
                <a:latin typeface="Arial"/>
                <a:ea typeface="Arial"/>
                <a:cs typeface="Arial"/>
                <a:sym typeface="Arial"/>
              </a:rPr>
              <a:t>We have established standards and benchmarks that are grounded </a:t>
            </a:r>
            <a:r>
              <a:rPr b="0" lang="en-CA" sz="1600">
                <a:solidFill>
                  <a:srgbClr val="000000"/>
                </a:solidFill>
                <a:latin typeface="Arial"/>
                <a:ea typeface="Arial"/>
                <a:cs typeface="Arial"/>
                <a:sym typeface="Arial"/>
              </a:rPr>
              <a:t>Indigenous</a:t>
            </a:r>
            <a:r>
              <a:rPr b="1" lang="en-CA" sz="1600">
                <a:solidFill>
                  <a:srgbClr val="000000"/>
                </a:solidFill>
                <a:latin typeface="Arial"/>
                <a:ea typeface="Arial"/>
                <a:cs typeface="Arial"/>
                <a:sym typeface="Arial"/>
              </a:rPr>
              <a:t> </a:t>
            </a:r>
            <a:r>
              <a:rPr b="0" lang="en-CA" sz="1600">
                <a:solidFill>
                  <a:srgbClr val="000000"/>
                </a:solidFill>
                <a:latin typeface="Arial"/>
                <a:ea typeface="Arial"/>
                <a:cs typeface="Arial"/>
                <a:sym typeface="Arial"/>
              </a:rPr>
              <a:t>languages, knowledge systems and other ways of knowing, and through </a:t>
            </a:r>
            <a:r>
              <a:rPr lang="en-CA" sz="1600">
                <a:solidFill>
                  <a:srgbClr val="000000"/>
                </a:solidFill>
                <a:latin typeface="Arial"/>
                <a:ea typeface="Arial"/>
                <a:cs typeface="Arial"/>
                <a:sym typeface="Arial"/>
              </a:rPr>
              <a:t>the developed quality assurance process, IAESC may approve an Indigenous Institute to grant a diploma, certificate or degree, based on the standards and benchmarks established by the Council.</a:t>
            </a:r>
            <a:endParaRPr/>
          </a:p>
          <a:p>
            <a:pPr indent="0" lvl="0" marL="0" rtl="0" algn="just">
              <a:lnSpc>
                <a:spcPct val="200000"/>
              </a:lnSpc>
              <a:spcBef>
                <a:spcPts val="800"/>
              </a:spcBef>
              <a:spcAft>
                <a:spcPts val="0"/>
              </a:spcAft>
              <a:buNone/>
            </a:pPr>
            <a:r>
              <a:t/>
            </a:r>
            <a:endParaRPr sz="1400">
              <a:latin typeface="Times New Roman"/>
              <a:ea typeface="Times New Roman"/>
              <a:cs typeface="Times New Roman"/>
              <a:sym typeface="Times New Roman"/>
            </a:endParaRPr>
          </a:p>
          <a:p>
            <a:pPr indent="0" lvl="0" marL="0" rtl="0" algn="just">
              <a:lnSpc>
                <a:spcPct val="200000"/>
              </a:lnSpc>
              <a:spcBef>
                <a:spcPts val="800"/>
              </a:spcBef>
              <a:spcAft>
                <a:spcPts val="0"/>
              </a:spcAft>
              <a:buNone/>
            </a:pPr>
            <a:r>
              <a:rPr lang="en-CA" sz="1400">
                <a:latin typeface="Times New Roman"/>
                <a:ea typeface="Times New Roman"/>
                <a:cs typeface="Times New Roman"/>
                <a:sym typeface="Times New Roman"/>
              </a:rPr>
              <a:t>[in the southern box of the slide]:</a:t>
            </a:r>
            <a:endParaRPr/>
          </a:p>
          <a:p>
            <a:pPr indent="0" lvl="0" marL="0" rtl="0" algn="just">
              <a:lnSpc>
                <a:spcPct val="200000"/>
              </a:lnSpc>
              <a:spcBef>
                <a:spcPts val="800"/>
              </a:spcBef>
              <a:spcAft>
                <a:spcPts val="0"/>
              </a:spcAft>
              <a:buNone/>
            </a:pPr>
            <a:r>
              <a:t/>
            </a:r>
            <a:endParaRPr sz="1400">
              <a:latin typeface="Times New Roman"/>
              <a:ea typeface="Times New Roman"/>
              <a:cs typeface="Times New Roman"/>
              <a:sym typeface="Times New Roman"/>
            </a:endParaRPr>
          </a:p>
          <a:p>
            <a:pPr indent="-285750" lvl="0" marL="285750" rtl="0" algn="just">
              <a:lnSpc>
                <a:spcPct val="200000"/>
              </a:lnSpc>
              <a:spcBef>
                <a:spcPts val="800"/>
              </a:spcBef>
              <a:spcAft>
                <a:spcPts val="0"/>
              </a:spcAft>
              <a:buClr>
                <a:srgbClr val="000000"/>
              </a:buClr>
              <a:buSzPts val="1600"/>
              <a:buFont typeface="Arial"/>
              <a:buChar char="•"/>
            </a:pPr>
            <a:r>
              <a:rPr lang="en-CA" sz="1600">
                <a:solidFill>
                  <a:srgbClr val="000000"/>
                </a:solidFill>
                <a:latin typeface="Arial"/>
                <a:ea typeface="Arial"/>
                <a:cs typeface="Arial"/>
                <a:sym typeface="Arial"/>
              </a:rPr>
              <a:t>We also work with the Ministry of Colleges and Universities to determine the use of the term university and affirm students interests and by extension, the interests of the Indigenous Communities they are from, through the development of standards and benchmarks that </a:t>
            </a:r>
            <a:r>
              <a:rPr b="1" lang="en-CA" sz="1600">
                <a:solidFill>
                  <a:srgbClr val="000000"/>
                </a:solidFill>
                <a:latin typeface="Arial"/>
                <a:ea typeface="Arial"/>
                <a:cs typeface="Arial"/>
                <a:sym typeface="Arial"/>
              </a:rPr>
              <a:t>ensure credentials can be transferred across the country and internationally.</a:t>
            </a:r>
            <a:endParaRPr/>
          </a:p>
          <a:p>
            <a:pPr indent="0" lvl="0" marL="0" rtl="0" algn="just">
              <a:lnSpc>
                <a:spcPct val="200000"/>
              </a:lnSpc>
              <a:spcBef>
                <a:spcPts val="800"/>
              </a:spcBef>
              <a:spcAft>
                <a:spcPts val="0"/>
              </a:spcAft>
              <a:buClr>
                <a:schemeClr val="dk1"/>
              </a:buClr>
              <a:buSzPts val="1600"/>
              <a:buFont typeface="Arial"/>
              <a:buNone/>
            </a:pPr>
            <a:r>
              <a:t/>
            </a:r>
            <a:endParaRPr b="1" sz="1600">
              <a:solidFill>
                <a:srgbClr val="000000"/>
              </a:solidFill>
              <a:latin typeface="Arial"/>
              <a:ea typeface="Arial"/>
              <a:cs typeface="Arial"/>
              <a:sym typeface="Arial"/>
            </a:endParaRPr>
          </a:p>
          <a:p>
            <a:pPr indent="0" lvl="0" marL="0" rtl="0" algn="just">
              <a:lnSpc>
                <a:spcPct val="200000"/>
              </a:lnSpc>
              <a:spcBef>
                <a:spcPts val="800"/>
              </a:spcBef>
              <a:spcAft>
                <a:spcPts val="0"/>
              </a:spcAft>
              <a:buClr>
                <a:srgbClr val="000000"/>
              </a:buClr>
              <a:buSzPts val="1600"/>
              <a:buFont typeface="Arial"/>
              <a:buNone/>
            </a:pPr>
            <a:r>
              <a:rPr b="0" lang="en-CA" sz="1600">
                <a:solidFill>
                  <a:srgbClr val="000000"/>
                </a:solidFill>
                <a:latin typeface="Arial"/>
                <a:ea typeface="Arial"/>
                <a:cs typeface="Arial"/>
                <a:sym typeface="Arial"/>
              </a:rPr>
              <a:t>[in the western box of the slide]</a:t>
            </a:r>
            <a:endParaRPr/>
          </a:p>
          <a:p>
            <a:pPr indent="0" lvl="0" marL="0" rtl="0" algn="just">
              <a:lnSpc>
                <a:spcPct val="200000"/>
              </a:lnSpc>
              <a:spcBef>
                <a:spcPts val="800"/>
              </a:spcBef>
              <a:spcAft>
                <a:spcPts val="0"/>
              </a:spcAft>
              <a:buClr>
                <a:schemeClr val="dk1"/>
              </a:buClr>
              <a:buSzPts val="1600"/>
              <a:buFont typeface="Arial"/>
              <a:buNone/>
            </a:pPr>
            <a:r>
              <a:t/>
            </a:r>
            <a:endParaRPr b="0" sz="1600">
              <a:solidFill>
                <a:srgbClr val="000000"/>
              </a:solidFill>
              <a:latin typeface="Arial"/>
              <a:ea typeface="Arial"/>
              <a:cs typeface="Arial"/>
              <a:sym typeface="Arial"/>
            </a:endParaRPr>
          </a:p>
          <a:p>
            <a:pPr indent="-285750" lvl="0" marL="285750" rtl="0" algn="just">
              <a:lnSpc>
                <a:spcPct val="200000"/>
              </a:lnSpc>
              <a:spcBef>
                <a:spcPts val="800"/>
              </a:spcBef>
              <a:spcAft>
                <a:spcPts val="0"/>
              </a:spcAft>
              <a:buClr>
                <a:srgbClr val="000000"/>
              </a:buClr>
              <a:buSzPts val="1600"/>
              <a:buFont typeface="Arial"/>
              <a:buChar char="•"/>
            </a:pPr>
            <a:r>
              <a:rPr b="0" lang="en-CA" sz="1600">
                <a:solidFill>
                  <a:srgbClr val="000000"/>
                </a:solidFill>
                <a:latin typeface="Arial"/>
                <a:ea typeface="Arial"/>
                <a:cs typeface="Arial"/>
                <a:sym typeface="Arial"/>
              </a:rPr>
              <a:t>At IAESC we make recommendations to the Ministry of Colleges and Universities for funding based on our program approvals that we do with Indigenous Institutes</a:t>
            </a:r>
            <a:endParaRPr/>
          </a:p>
          <a:p>
            <a:pPr indent="-184150" lvl="0" marL="285750" rtl="0" algn="just">
              <a:lnSpc>
                <a:spcPct val="200000"/>
              </a:lnSpc>
              <a:spcBef>
                <a:spcPts val="800"/>
              </a:spcBef>
              <a:spcAft>
                <a:spcPts val="0"/>
              </a:spcAft>
              <a:buClr>
                <a:schemeClr val="dk1"/>
              </a:buClr>
              <a:buSzPts val="1600"/>
              <a:buFont typeface="Arial"/>
              <a:buNone/>
            </a:pPr>
            <a:r>
              <a:t/>
            </a:r>
            <a:endParaRPr b="0" sz="1600">
              <a:solidFill>
                <a:srgbClr val="000000"/>
              </a:solidFill>
              <a:latin typeface="Arial"/>
              <a:ea typeface="Arial"/>
              <a:cs typeface="Arial"/>
              <a:sym typeface="Arial"/>
            </a:endParaRPr>
          </a:p>
          <a:p>
            <a:pPr indent="0" lvl="0" marL="0" rtl="0" algn="just">
              <a:lnSpc>
                <a:spcPct val="200000"/>
              </a:lnSpc>
              <a:spcBef>
                <a:spcPts val="800"/>
              </a:spcBef>
              <a:spcAft>
                <a:spcPts val="0"/>
              </a:spcAft>
              <a:buClr>
                <a:srgbClr val="000000"/>
              </a:buClr>
              <a:buSzPts val="1600"/>
              <a:buFont typeface="Arial"/>
              <a:buNone/>
            </a:pPr>
            <a:r>
              <a:rPr b="0" lang="en-CA" sz="1600">
                <a:solidFill>
                  <a:srgbClr val="000000"/>
                </a:solidFill>
                <a:latin typeface="Arial"/>
                <a:ea typeface="Arial"/>
                <a:cs typeface="Arial"/>
                <a:sym typeface="Arial"/>
              </a:rPr>
              <a:t>[Northern Box]:</a:t>
            </a:r>
            <a:endParaRPr/>
          </a:p>
          <a:p>
            <a:pPr indent="-285750" lvl="0" marL="285750" marR="0" rtl="0" algn="just">
              <a:lnSpc>
                <a:spcPct val="200000"/>
              </a:lnSpc>
              <a:spcBef>
                <a:spcPts val="800"/>
              </a:spcBef>
              <a:spcAft>
                <a:spcPts val="0"/>
              </a:spcAft>
              <a:buClr>
                <a:srgbClr val="000000"/>
              </a:buClr>
              <a:buSzPts val="1600"/>
              <a:buFont typeface="Arial"/>
              <a:buChar char="•"/>
            </a:pPr>
            <a:r>
              <a:rPr lang="en-CA" sz="1600">
                <a:solidFill>
                  <a:srgbClr val="000000"/>
                </a:solidFill>
                <a:latin typeface="Arial"/>
                <a:ea typeface="Arial"/>
                <a:cs typeface="Arial"/>
                <a:sym typeface="Arial"/>
              </a:rPr>
              <a:t>The Council offers quality assurance and credential granting </a:t>
            </a:r>
            <a:r>
              <a:rPr b="1" lang="en-CA" sz="1600">
                <a:solidFill>
                  <a:srgbClr val="000000"/>
                </a:solidFill>
                <a:latin typeface="Arial"/>
                <a:ea typeface="Arial"/>
                <a:cs typeface="Arial"/>
                <a:sym typeface="Arial"/>
              </a:rPr>
              <a:t>in a process that is grounded in Indigenous languages, knowledge systems and other ways of knowing</a:t>
            </a:r>
            <a:r>
              <a:rPr lang="en-CA" sz="1600">
                <a:solidFill>
                  <a:srgbClr val="000000"/>
                </a:solidFill>
                <a:latin typeface="Arial"/>
                <a:ea typeface="Arial"/>
                <a:cs typeface="Arial"/>
                <a:sym typeface="Arial"/>
              </a:rPr>
              <a:t>, and does so, to the highest standards of independence and transparency. </a:t>
            </a:r>
            <a:endParaRPr/>
          </a:p>
          <a:p>
            <a:pPr indent="0" lvl="0" marL="0" rtl="0" algn="just">
              <a:lnSpc>
                <a:spcPct val="200000"/>
              </a:lnSpc>
              <a:spcBef>
                <a:spcPts val="800"/>
              </a:spcBef>
              <a:spcAft>
                <a:spcPts val="0"/>
              </a:spcAft>
              <a:buNone/>
            </a:pPr>
            <a:r>
              <a:t/>
            </a:r>
            <a:endParaRPr sz="1600">
              <a:solidFill>
                <a:srgbClr val="000000"/>
              </a:solidFill>
              <a:latin typeface="Arial"/>
              <a:ea typeface="Arial"/>
              <a:cs typeface="Arial"/>
              <a:sym typeface="Arial"/>
            </a:endParaRPr>
          </a:p>
          <a:p>
            <a:pPr indent="0" lvl="0" marL="0" rtl="0" algn="just">
              <a:lnSpc>
                <a:spcPct val="200000"/>
              </a:lnSpc>
              <a:spcBef>
                <a:spcPts val="800"/>
              </a:spcBef>
              <a:spcAft>
                <a:spcPts val="0"/>
              </a:spcAft>
              <a:buNone/>
            </a:pPr>
            <a:r>
              <a:rPr b="1" lang="en-CA" sz="1600">
                <a:solidFill>
                  <a:srgbClr val="000000"/>
                </a:solidFill>
                <a:latin typeface="Arial"/>
                <a:ea typeface="Arial"/>
                <a:cs typeface="Arial"/>
                <a:sym typeface="Arial"/>
              </a:rPr>
              <a:t>PART 2  (Note to speaker are the flyins….)</a:t>
            </a:r>
            <a:endParaRPr/>
          </a:p>
          <a:p>
            <a:pPr indent="0" lvl="0" marL="0" rtl="0" algn="just">
              <a:lnSpc>
                <a:spcPct val="200000"/>
              </a:lnSpc>
              <a:spcBef>
                <a:spcPts val="800"/>
              </a:spcBef>
              <a:spcAft>
                <a:spcPts val="0"/>
              </a:spcAft>
              <a:buNone/>
            </a:pPr>
            <a:r>
              <a:t/>
            </a:r>
            <a:endParaRPr b="1" sz="1600">
              <a:solidFill>
                <a:srgbClr val="000000"/>
              </a:solidFill>
              <a:latin typeface="Arial"/>
              <a:ea typeface="Arial"/>
              <a:cs typeface="Arial"/>
              <a:sym typeface="Arial"/>
            </a:endParaRPr>
          </a:p>
          <a:p>
            <a:pPr indent="0" lvl="0" marL="0" rtl="0" algn="just">
              <a:lnSpc>
                <a:spcPct val="200000"/>
              </a:lnSpc>
              <a:spcBef>
                <a:spcPts val="800"/>
              </a:spcBef>
              <a:spcAft>
                <a:spcPts val="0"/>
              </a:spcAft>
              <a:buNone/>
            </a:pPr>
            <a:r>
              <a:rPr lang="en-CA" sz="1400">
                <a:latin typeface="Arial"/>
                <a:ea typeface="Arial"/>
                <a:cs typeface="Arial"/>
                <a:sym typeface="Arial"/>
              </a:rPr>
              <a:t>We touched on this earlier, but the Indigenous Institutes Act responds to many TRC calls to action and IAESC does the work of implementing them – particularly CTA 10, 14, and 16.</a:t>
            </a:r>
            <a:endParaRPr/>
          </a:p>
          <a:p>
            <a:pPr indent="0" lvl="0" marL="0" marR="0" rtl="0" algn="just">
              <a:lnSpc>
                <a:spcPct val="200000"/>
              </a:lnSpc>
              <a:spcBef>
                <a:spcPts val="800"/>
              </a:spcBef>
              <a:spcAft>
                <a:spcPts val="0"/>
              </a:spcAft>
              <a:buClr>
                <a:schemeClr val="dk1"/>
              </a:buClr>
              <a:buSzPts val="1400"/>
              <a:buFont typeface="Arial"/>
              <a:buNone/>
            </a:pPr>
            <a:r>
              <a:rPr lang="en-CA" sz="1400">
                <a:latin typeface="Arial"/>
                <a:ea typeface="Arial"/>
                <a:cs typeface="Arial"/>
                <a:sym typeface="Arial"/>
              </a:rPr>
              <a:t>Lets look a little closer at how IAESC implements these CTAs in its work:</a:t>
            </a:r>
            <a:r>
              <a:rPr b="1" lang="en-CA" sz="1400">
                <a:latin typeface="Arial"/>
                <a:ea typeface="Arial"/>
                <a:cs typeface="Arial"/>
                <a:sym typeface="Arial"/>
              </a:rPr>
              <a:t>(IF WE HAVE THE TRC BOOKS THEY CAN LOOK UP 10 and 16)</a:t>
            </a:r>
            <a:endParaRPr sz="1400">
              <a:latin typeface="Arial"/>
              <a:ea typeface="Arial"/>
              <a:cs typeface="Arial"/>
              <a:sym typeface="Arial"/>
            </a:endParaRPr>
          </a:p>
          <a:p>
            <a:pPr indent="0" lvl="0" marL="0" rtl="0" algn="just">
              <a:lnSpc>
                <a:spcPct val="200000"/>
              </a:lnSpc>
              <a:spcBef>
                <a:spcPts val="800"/>
              </a:spcBef>
              <a:spcAft>
                <a:spcPts val="0"/>
              </a:spcAft>
              <a:buNone/>
            </a:pPr>
            <a:r>
              <a:t/>
            </a:r>
            <a:endParaRPr sz="1400">
              <a:latin typeface="Arial"/>
              <a:ea typeface="Arial"/>
              <a:cs typeface="Arial"/>
              <a:sym typeface="Arial"/>
            </a:endParaRPr>
          </a:p>
          <a:p>
            <a:pPr indent="0" lvl="0" marL="0" rtl="0" algn="just">
              <a:lnSpc>
                <a:spcPct val="200000"/>
              </a:lnSpc>
              <a:spcBef>
                <a:spcPts val="800"/>
              </a:spcBef>
              <a:spcAft>
                <a:spcPts val="0"/>
              </a:spcAft>
              <a:buNone/>
            </a:pPr>
            <a:r>
              <a:rPr b="1" lang="en-CA" sz="1400">
                <a:latin typeface="Arial"/>
                <a:ea typeface="Arial"/>
                <a:cs typeface="Arial"/>
                <a:sym typeface="Arial"/>
              </a:rPr>
              <a:t>Flyin 1</a:t>
            </a:r>
            <a:r>
              <a:rPr lang="en-CA" sz="1400">
                <a:latin typeface="Arial"/>
                <a:ea typeface="Arial"/>
                <a:cs typeface="Arial"/>
                <a:sym typeface="Arial"/>
              </a:rPr>
              <a:t> </a:t>
            </a:r>
            <a:r>
              <a:rPr b="0" i="0" lang="en-CA" sz="1400">
                <a:solidFill>
                  <a:srgbClr val="757070"/>
                </a:solidFill>
                <a:latin typeface="Calibri"/>
                <a:ea typeface="Calibri"/>
                <a:cs typeface="Calibri"/>
                <a:sym typeface="Calibri"/>
              </a:rPr>
              <a:t>Aboriginal education legislation with the full participation and informed consent of Aboriginal peoples</a:t>
            </a:r>
            <a:r>
              <a:rPr b="1" i="1" lang="en-CA" sz="1400">
                <a:solidFill>
                  <a:srgbClr val="757070"/>
                </a:solidFill>
                <a:latin typeface="Calibri"/>
                <a:ea typeface="Calibri"/>
                <a:cs typeface="Calibri"/>
                <a:sym typeface="Calibri"/>
              </a:rPr>
              <a:t>.</a:t>
            </a:r>
            <a:r>
              <a:rPr b="0" i="0" lang="en-CA" sz="1400">
                <a:solidFill>
                  <a:srgbClr val="757070"/>
                </a:solidFill>
                <a:latin typeface="Calibri"/>
                <a:ea typeface="Calibri"/>
                <a:cs typeface="Calibri"/>
                <a:sym typeface="Calibri"/>
              </a:rPr>
              <a:t>[northern box]</a:t>
            </a:r>
            <a:endParaRPr/>
          </a:p>
          <a:p>
            <a:pPr indent="0" lvl="0" marL="0" rtl="0" algn="just">
              <a:lnSpc>
                <a:spcPct val="200000"/>
              </a:lnSpc>
              <a:spcBef>
                <a:spcPts val="800"/>
              </a:spcBef>
              <a:spcAft>
                <a:spcPts val="0"/>
              </a:spcAft>
              <a:buNone/>
            </a:pPr>
            <a:r>
              <a:rPr b="1" lang="en-CA" sz="1400">
                <a:latin typeface="Arial"/>
                <a:ea typeface="Arial"/>
                <a:cs typeface="Arial"/>
                <a:sym typeface="Arial"/>
              </a:rPr>
              <a:t>Flyin 2 </a:t>
            </a:r>
            <a:r>
              <a:rPr b="0" lang="en-CA" sz="1400">
                <a:latin typeface="Arial"/>
                <a:ea typeface="Arial"/>
                <a:cs typeface="Arial"/>
                <a:sym typeface="Arial"/>
              </a:rPr>
              <a:t>Providing sufficient funding to close identified educational achievement gaps </a:t>
            </a:r>
            <a:r>
              <a:rPr b="0" i="1" lang="en-CA" sz="1400">
                <a:solidFill>
                  <a:srgbClr val="1E4E79"/>
                </a:solidFill>
                <a:latin typeface="Calibri"/>
                <a:ea typeface="Calibri"/>
                <a:cs typeface="Calibri"/>
                <a:sym typeface="Calibri"/>
              </a:rPr>
              <a:t>within one generation [western box]</a:t>
            </a:r>
            <a:endParaRPr b="0" sz="1400">
              <a:latin typeface="Arial"/>
              <a:ea typeface="Arial"/>
              <a:cs typeface="Arial"/>
              <a:sym typeface="Arial"/>
            </a:endParaRPr>
          </a:p>
          <a:p>
            <a:pPr indent="0" lvl="0" marL="0" rtl="0" algn="just">
              <a:lnSpc>
                <a:spcPct val="200000"/>
              </a:lnSpc>
              <a:spcBef>
                <a:spcPts val="800"/>
              </a:spcBef>
              <a:spcAft>
                <a:spcPts val="0"/>
              </a:spcAft>
              <a:buNone/>
            </a:pPr>
            <a:r>
              <a:rPr b="1" lang="en-CA" sz="1400">
                <a:latin typeface="Arial"/>
                <a:ea typeface="Arial"/>
                <a:cs typeface="Arial"/>
                <a:sym typeface="Arial"/>
              </a:rPr>
              <a:t>Flyin 3  </a:t>
            </a:r>
            <a:r>
              <a:rPr b="0" lang="en-CA" sz="1400">
                <a:latin typeface="Arial"/>
                <a:ea typeface="Arial"/>
                <a:cs typeface="Arial"/>
                <a:sym typeface="Arial"/>
              </a:rPr>
              <a:t>Improving education attainment levels and success rates [eastern box]</a:t>
            </a:r>
            <a:endParaRPr/>
          </a:p>
          <a:p>
            <a:pPr indent="0" lvl="0" marL="0" rtl="0" algn="just">
              <a:lnSpc>
                <a:spcPct val="200000"/>
              </a:lnSpc>
              <a:spcBef>
                <a:spcPts val="800"/>
              </a:spcBef>
              <a:spcAft>
                <a:spcPts val="0"/>
              </a:spcAft>
              <a:buNone/>
            </a:pPr>
            <a:r>
              <a:rPr b="1" lang="en-CA" sz="1400">
                <a:latin typeface="Arial"/>
                <a:ea typeface="Arial"/>
                <a:cs typeface="Arial"/>
                <a:sym typeface="Arial"/>
              </a:rPr>
              <a:t>Flyin 4  </a:t>
            </a:r>
            <a:r>
              <a:rPr b="0" lang="en-CA" sz="1400">
                <a:latin typeface="Arial"/>
                <a:ea typeface="Arial"/>
                <a:cs typeface="Arial"/>
                <a:sym typeface="Arial"/>
              </a:rPr>
              <a:t>Developing culturally appropriate curricula [northern box]</a:t>
            </a:r>
            <a:endParaRPr/>
          </a:p>
          <a:p>
            <a:pPr indent="0" lvl="0" marL="0" marR="0" rtl="0" algn="just">
              <a:lnSpc>
                <a:spcPct val="200000"/>
              </a:lnSpc>
              <a:spcBef>
                <a:spcPts val="800"/>
              </a:spcBef>
              <a:spcAft>
                <a:spcPts val="0"/>
              </a:spcAft>
              <a:buClr>
                <a:schemeClr val="dk1"/>
              </a:buClr>
              <a:buSzPts val="1400"/>
              <a:buFont typeface="Arial"/>
              <a:buNone/>
            </a:pPr>
            <a:r>
              <a:rPr b="1" lang="en-CA" sz="1400">
                <a:latin typeface="Arial"/>
                <a:ea typeface="Arial"/>
                <a:cs typeface="Arial"/>
                <a:sym typeface="Arial"/>
              </a:rPr>
              <a:t>Flyin 5  </a:t>
            </a:r>
            <a:r>
              <a:rPr b="0" i="0" lang="en-CA" sz="1400">
                <a:solidFill>
                  <a:srgbClr val="385623"/>
                </a:solidFill>
                <a:latin typeface="Calibri"/>
                <a:ea typeface="Calibri"/>
                <a:cs typeface="Calibri"/>
                <a:sym typeface="Calibri"/>
              </a:rPr>
              <a:t>Protecting the right to Aboriginal languages, including the teaching of Aboriginal languages as credit courses</a:t>
            </a:r>
            <a:r>
              <a:rPr b="0" lang="en-CA" sz="1400">
                <a:latin typeface="Arial"/>
                <a:ea typeface="Arial"/>
                <a:cs typeface="Arial"/>
                <a:sym typeface="Arial"/>
              </a:rPr>
              <a:t>[northern box]</a:t>
            </a:r>
            <a:endParaRPr/>
          </a:p>
          <a:p>
            <a:pPr indent="0" lvl="0" marL="0" rtl="0" algn="just">
              <a:lnSpc>
                <a:spcPct val="200000"/>
              </a:lnSpc>
              <a:spcBef>
                <a:spcPts val="800"/>
              </a:spcBef>
              <a:spcAft>
                <a:spcPts val="0"/>
              </a:spcAft>
              <a:buNone/>
            </a:pPr>
            <a:r>
              <a:rPr b="1" lang="en-CA" sz="1400">
                <a:latin typeface="Arial"/>
                <a:ea typeface="Arial"/>
                <a:cs typeface="Arial"/>
                <a:sym typeface="Arial"/>
              </a:rPr>
              <a:t>Flyin 6 </a:t>
            </a:r>
            <a:r>
              <a:rPr b="0" i="0" lang="en-CA" sz="1400">
                <a:solidFill>
                  <a:schemeClr val="accent3"/>
                </a:solidFill>
                <a:latin typeface="Calibri"/>
                <a:ea typeface="Calibri"/>
                <a:cs typeface="Calibri"/>
                <a:sym typeface="Calibri"/>
              </a:rPr>
              <a:t>Enabling parental and community responsibility, control, and accountability</a:t>
            </a:r>
            <a:r>
              <a:rPr b="1" i="1" lang="en-CA" sz="1400">
                <a:solidFill>
                  <a:schemeClr val="accent3"/>
                </a:solidFill>
                <a:latin typeface="Calibri"/>
                <a:ea typeface="Calibri"/>
                <a:cs typeface="Calibri"/>
                <a:sym typeface="Calibri"/>
              </a:rPr>
              <a:t>. </a:t>
            </a:r>
            <a:r>
              <a:rPr b="0" i="0" lang="en-CA" sz="1400">
                <a:solidFill>
                  <a:schemeClr val="accent3"/>
                </a:solidFill>
                <a:latin typeface="Calibri"/>
                <a:ea typeface="Calibri"/>
                <a:cs typeface="Calibri"/>
                <a:sym typeface="Calibri"/>
              </a:rPr>
              <a:t>[all boxes]</a:t>
            </a:r>
            <a:endParaRPr/>
          </a:p>
          <a:p>
            <a:pPr indent="0" lvl="0" marL="0" marR="0" rtl="0" algn="just">
              <a:lnSpc>
                <a:spcPct val="200000"/>
              </a:lnSpc>
              <a:spcBef>
                <a:spcPts val="800"/>
              </a:spcBef>
              <a:spcAft>
                <a:spcPts val="0"/>
              </a:spcAft>
              <a:buClr>
                <a:schemeClr val="accent3"/>
              </a:buClr>
              <a:buSzPts val="1400"/>
              <a:buFont typeface="Calibri"/>
              <a:buNone/>
            </a:pPr>
            <a:r>
              <a:rPr b="1" i="0" lang="en-CA" sz="1400">
                <a:solidFill>
                  <a:schemeClr val="accent3"/>
                </a:solidFill>
                <a:latin typeface="Calibri"/>
                <a:ea typeface="Calibri"/>
                <a:cs typeface="Calibri"/>
                <a:sym typeface="Calibri"/>
              </a:rPr>
              <a:t>Flyin 7 </a:t>
            </a:r>
            <a:r>
              <a:rPr b="0" i="0" lang="en-CA" sz="1400">
                <a:solidFill>
                  <a:srgbClr val="385623"/>
                </a:solidFill>
                <a:latin typeface="Calibri"/>
                <a:ea typeface="Calibri"/>
                <a:cs typeface="Calibri"/>
                <a:sym typeface="Calibri"/>
              </a:rPr>
              <a:t>The preservation, revitalization, and strengthening of Aboriginal languages and cultures are best managed by Aboriginal people and communities</a:t>
            </a:r>
            <a:r>
              <a:rPr b="0" i="0" lang="en-CA" sz="1400">
                <a:solidFill>
                  <a:schemeClr val="accent3"/>
                </a:solidFill>
                <a:latin typeface="Calibri"/>
                <a:ea typeface="Calibri"/>
                <a:cs typeface="Calibri"/>
                <a:sym typeface="Calibri"/>
              </a:rPr>
              <a:t> all boxes]</a:t>
            </a:r>
            <a:endParaRPr/>
          </a:p>
          <a:p>
            <a:pPr indent="0" lvl="0" marL="0" rtl="0" algn="just">
              <a:lnSpc>
                <a:spcPct val="200000"/>
              </a:lnSpc>
              <a:spcBef>
                <a:spcPts val="800"/>
              </a:spcBef>
              <a:spcAft>
                <a:spcPts val="0"/>
              </a:spcAft>
              <a:buNone/>
            </a:pPr>
            <a:r>
              <a:rPr b="1" i="0" lang="en-CA" sz="1400">
                <a:solidFill>
                  <a:schemeClr val="accent3"/>
                </a:solidFill>
                <a:latin typeface="Calibri"/>
                <a:ea typeface="Calibri"/>
                <a:cs typeface="Calibri"/>
                <a:sym typeface="Calibri"/>
              </a:rPr>
              <a:t>Flyin 8 </a:t>
            </a:r>
            <a:r>
              <a:rPr b="0" i="0" lang="en-CA" sz="1400">
                <a:solidFill>
                  <a:srgbClr val="757070"/>
                </a:solidFill>
                <a:latin typeface="Calibri"/>
                <a:ea typeface="Calibri"/>
                <a:cs typeface="Calibri"/>
                <a:sym typeface="Calibri"/>
              </a:rPr>
              <a:t>We call upon post-secondary institutions to create university and college degree and diploma programs in Aboriginal languages. [northern box and southern box]</a:t>
            </a:r>
            <a:endParaRPr b="0" i="0" sz="1400">
              <a:solidFill>
                <a:schemeClr val="accent3"/>
              </a:solidFill>
              <a:latin typeface="Calibri"/>
              <a:ea typeface="Calibri"/>
              <a:cs typeface="Calibri"/>
              <a:sym typeface="Calibri"/>
            </a:endParaRPr>
          </a:p>
          <a:p>
            <a:pPr indent="0" lvl="0" marL="0" rtl="0" algn="just">
              <a:lnSpc>
                <a:spcPct val="200000"/>
              </a:lnSpc>
              <a:spcBef>
                <a:spcPts val="800"/>
              </a:spcBef>
              <a:spcAft>
                <a:spcPts val="0"/>
              </a:spcAft>
              <a:buNone/>
            </a:pPr>
            <a:r>
              <a:t/>
            </a:r>
            <a:endParaRPr b="0" i="0" sz="1400">
              <a:latin typeface="Arial"/>
              <a:ea typeface="Arial"/>
              <a:cs typeface="Arial"/>
              <a:sym typeface="Arial"/>
            </a:endParaRPr>
          </a:p>
          <a:p>
            <a:pPr indent="0" lvl="0" marL="0" rtl="0" algn="just">
              <a:lnSpc>
                <a:spcPct val="200000"/>
              </a:lnSpc>
              <a:spcBef>
                <a:spcPts val="800"/>
              </a:spcBef>
              <a:spcAft>
                <a:spcPts val="0"/>
              </a:spcAft>
              <a:buNone/>
            </a:pPr>
            <a:r>
              <a:rPr lang="en-CA" sz="1400">
                <a:latin typeface="Arial"/>
                <a:ea typeface="Arial"/>
                <a:cs typeface="Arial"/>
                <a:sym typeface="Arial"/>
              </a:rPr>
              <a:t>Reminder, IAESC also works to implement </a:t>
            </a:r>
            <a:r>
              <a:rPr b="0" lang="en-CA" sz="1400">
                <a:latin typeface="Arial"/>
                <a:ea typeface="Arial"/>
                <a:cs typeface="Arial"/>
                <a:sym typeface="Arial"/>
              </a:rPr>
              <a:t>United Nations Declaration of the Rights of Indigenous Peoples (articles 14, 15, 16)</a:t>
            </a:r>
            <a:endParaRPr/>
          </a:p>
          <a:p>
            <a:pPr indent="0" lvl="0" marL="0" rtl="0" algn="just">
              <a:lnSpc>
                <a:spcPct val="200000"/>
              </a:lnSpc>
              <a:spcBef>
                <a:spcPts val="800"/>
              </a:spcBef>
              <a:spcAft>
                <a:spcPts val="0"/>
              </a:spcAft>
              <a:buNone/>
            </a:pPr>
            <a:r>
              <a:t/>
            </a:r>
            <a:endParaRPr b="0" sz="1400">
              <a:latin typeface="Arial"/>
              <a:ea typeface="Arial"/>
              <a:cs typeface="Arial"/>
              <a:sym typeface="Arial"/>
            </a:endParaRPr>
          </a:p>
          <a:p>
            <a:pPr indent="0" lvl="0" marL="0" rtl="0" algn="just">
              <a:lnSpc>
                <a:spcPct val="200000"/>
              </a:lnSpc>
              <a:spcBef>
                <a:spcPts val="800"/>
              </a:spcBef>
              <a:spcAft>
                <a:spcPts val="0"/>
              </a:spcAft>
              <a:buNone/>
            </a:pPr>
            <a:r>
              <a:rPr b="1" lang="en-CA" sz="1400">
                <a:latin typeface="Arial"/>
                <a:ea typeface="Arial"/>
                <a:cs typeface="Arial"/>
                <a:sym typeface="Arial"/>
              </a:rPr>
              <a:t>Summary statements for this slide:</a:t>
            </a:r>
            <a:endParaRPr/>
          </a:p>
          <a:p>
            <a:pPr indent="-285750" lvl="0" marL="285750" rtl="0" algn="just">
              <a:lnSpc>
                <a:spcPct val="200000"/>
              </a:lnSpc>
              <a:spcBef>
                <a:spcPts val="800"/>
              </a:spcBef>
              <a:spcAft>
                <a:spcPts val="0"/>
              </a:spcAft>
              <a:buClr>
                <a:srgbClr val="000000"/>
              </a:buClr>
              <a:buSzPts val="1400"/>
              <a:buFont typeface="Arial"/>
              <a:buChar char="•"/>
            </a:pPr>
            <a:r>
              <a:rPr lang="en-CA" sz="1400">
                <a:solidFill>
                  <a:srgbClr val="000000"/>
                </a:solidFill>
                <a:latin typeface="Arial"/>
                <a:ea typeface="Arial"/>
                <a:cs typeface="Arial"/>
                <a:sym typeface="Arial"/>
              </a:rPr>
              <a:t>We recognize that our standards and procedures will continue to evolve to ensure that we continue to achieve our mandate. </a:t>
            </a:r>
            <a:endParaRPr/>
          </a:p>
          <a:p>
            <a:pPr indent="-285750" lvl="0" marL="285750" rtl="0" algn="just">
              <a:lnSpc>
                <a:spcPct val="200000"/>
              </a:lnSpc>
              <a:spcBef>
                <a:spcPts val="800"/>
              </a:spcBef>
              <a:spcAft>
                <a:spcPts val="0"/>
              </a:spcAft>
              <a:buClr>
                <a:srgbClr val="000000"/>
              </a:buClr>
              <a:buSzPts val="1400"/>
              <a:buFont typeface="Arial"/>
              <a:buChar char="•"/>
            </a:pPr>
            <a:r>
              <a:rPr lang="en-CA" sz="1400">
                <a:solidFill>
                  <a:srgbClr val="000000"/>
                </a:solidFill>
                <a:latin typeface="Arial"/>
                <a:ea typeface="Arial"/>
                <a:cs typeface="Arial"/>
                <a:sym typeface="Arial"/>
              </a:rPr>
              <a:t>We also recognize  that during conversations with knowledgeable educators and Indigenous communities and organizations, we will become aware of new areas we need to explore in the accomplishment of our goals. </a:t>
            </a:r>
            <a:endParaRPr/>
          </a:p>
          <a:p>
            <a:pPr indent="-95250" lvl="0" marL="171450" rtl="0" algn="just">
              <a:lnSpc>
                <a:spcPct val="200000"/>
              </a:lnSpc>
              <a:spcBef>
                <a:spcPts val="800"/>
              </a:spcBef>
              <a:spcAft>
                <a:spcPts val="0"/>
              </a:spcAft>
              <a:buClr>
                <a:schemeClr val="dk1"/>
              </a:buClr>
              <a:buSzPts val="1200"/>
              <a:buFont typeface="Arial"/>
              <a:buNone/>
            </a:pPr>
            <a:r>
              <a:t/>
            </a:r>
            <a:endParaRPr sz="1200">
              <a:latin typeface="Times New Roman"/>
              <a:ea typeface="Times New Roman"/>
              <a:cs typeface="Times New Roman"/>
              <a:sym typeface="Times New Roman"/>
            </a:endParaRPr>
          </a:p>
          <a:p>
            <a:pPr indent="-285750" lvl="0" marL="285750" rtl="0" algn="just">
              <a:lnSpc>
                <a:spcPct val="200000"/>
              </a:lnSpc>
              <a:spcBef>
                <a:spcPts val="800"/>
              </a:spcBef>
              <a:spcAft>
                <a:spcPts val="0"/>
              </a:spcAft>
              <a:buClr>
                <a:srgbClr val="000000"/>
              </a:buClr>
              <a:buSzPts val="1400"/>
              <a:buFont typeface="Arial"/>
              <a:buChar char="•"/>
            </a:pPr>
            <a:r>
              <a:rPr lang="en-CA" sz="1400">
                <a:solidFill>
                  <a:srgbClr val="000000"/>
                </a:solidFill>
                <a:latin typeface="Arial"/>
                <a:ea typeface="Arial"/>
                <a:cs typeface="Arial"/>
                <a:sym typeface="Arial"/>
              </a:rPr>
              <a:t>Finally, the Council has entered into a Memorandum of Understanding with the Ministry of Colleges and Universities to consider all other matters that may arise as this pillar develops and evolves.</a:t>
            </a:r>
            <a:endParaRPr sz="1200">
              <a:latin typeface="Arial"/>
              <a:ea typeface="Arial"/>
              <a:cs typeface="Arial"/>
              <a:sym typeface="Arial"/>
            </a:endParaRPr>
          </a:p>
          <a:p>
            <a:pPr indent="-285750" lvl="0" marL="285750" rtl="0" algn="just">
              <a:lnSpc>
                <a:spcPct val="200000"/>
              </a:lnSpc>
              <a:spcBef>
                <a:spcPts val="800"/>
              </a:spcBef>
              <a:spcAft>
                <a:spcPts val="0"/>
              </a:spcAft>
              <a:buClr>
                <a:srgbClr val="000000"/>
              </a:buClr>
              <a:buSzPts val="1400"/>
              <a:buFont typeface="Arial"/>
              <a:buChar char="•"/>
            </a:pPr>
            <a:r>
              <a:rPr lang="en-CA" sz="1400">
                <a:solidFill>
                  <a:srgbClr val="000000"/>
                </a:solidFill>
                <a:latin typeface="Arial"/>
                <a:ea typeface="Arial"/>
                <a:cs typeface="Arial"/>
                <a:sym typeface="Arial"/>
              </a:rPr>
              <a:t>The legislation will be implemented through the Council in a way that acknowledges the diversity of Indigenous Institutes aspirations.</a:t>
            </a:r>
            <a:endParaRPr/>
          </a:p>
          <a:p>
            <a:pPr indent="-95250" lvl="0" marL="171450" rtl="0" algn="just">
              <a:lnSpc>
                <a:spcPct val="200000"/>
              </a:lnSpc>
              <a:spcBef>
                <a:spcPts val="800"/>
              </a:spcBef>
              <a:spcAft>
                <a:spcPts val="0"/>
              </a:spcAft>
              <a:buClr>
                <a:schemeClr val="dk1"/>
              </a:buClr>
              <a:buSzPts val="1200"/>
              <a:buFont typeface="Arial"/>
              <a:buNone/>
            </a:pPr>
            <a:r>
              <a:t/>
            </a:r>
            <a:endParaRPr sz="1200">
              <a:latin typeface="Times New Roman"/>
              <a:ea typeface="Times New Roman"/>
              <a:cs typeface="Times New Roman"/>
              <a:sym typeface="Times New Roman"/>
            </a:endParaRPr>
          </a:p>
          <a:p>
            <a:pPr indent="-285750" lvl="0" marL="285750" rtl="0" algn="just">
              <a:lnSpc>
                <a:spcPct val="200000"/>
              </a:lnSpc>
              <a:spcBef>
                <a:spcPts val="800"/>
              </a:spcBef>
              <a:spcAft>
                <a:spcPts val="0"/>
              </a:spcAft>
              <a:buClr>
                <a:srgbClr val="000000"/>
              </a:buClr>
              <a:buSzPts val="1400"/>
              <a:buFont typeface="Arial"/>
              <a:buChar char="•"/>
            </a:pPr>
            <a:r>
              <a:rPr lang="en-CA" sz="1400">
                <a:solidFill>
                  <a:srgbClr val="000000"/>
                </a:solidFill>
                <a:latin typeface="Arial"/>
                <a:ea typeface="Arial"/>
                <a:cs typeface="Arial"/>
                <a:sym typeface="Arial"/>
              </a:rPr>
              <a:t>We will take a role in transforming the landscape of postsecondary education by recognizing Indigenous knowledge, wisdom and traditions and ensuring that Indigenous world views are at the base and core of programming and programs in Indigenous Institutes.            </a:t>
            </a:r>
            <a:endParaRPr/>
          </a:p>
          <a:p>
            <a:pPr indent="0" lvl="0" marL="0" rtl="0" algn="just">
              <a:lnSpc>
                <a:spcPct val="200000"/>
              </a:lnSpc>
              <a:spcBef>
                <a:spcPts val="800"/>
              </a:spcBef>
              <a:spcAft>
                <a:spcPts val="0"/>
              </a:spcAft>
              <a:buNone/>
            </a:pPr>
            <a:r>
              <a:t/>
            </a:r>
            <a:endParaRPr b="1" sz="1400">
              <a:latin typeface="Arial"/>
              <a:ea typeface="Arial"/>
              <a:cs typeface="Arial"/>
              <a:sym typeface="Arial"/>
            </a:endParaRPr>
          </a:p>
          <a:p>
            <a:pPr indent="0" lvl="0" marL="0" rtl="0" algn="just">
              <a:lnSpc>
                <a:spcPct val="200000"/>
              </a:lnSpc>
              <a:spcBef>
                <a:spcPts val="800"/>
              </a:spcBef>
              <a:spcAft>
                <a:spcPts val="0"/>
              </a:spcAft>
              <a:buNone/>
            </a:pPr>
            <a:r>
              <a:t/>
            </a:r>
            <a:endParaRPr b="1" sz="1400">
              <a:latin typeface="Arial"/>
              <a:ea typeface="Arial"/>
              <a:cs typeface="Arial"/>
              <a:sym typeface="Arial"/>
            </a:endParaRPr>
          </a:p>
        </p:txBody>
      </p:sp>
      <p:sp>
        <p:nvSpPr>
          <p:cNvPr id="140" name="Google Shape;14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200000"/>
              </a:lnSpc>
              <a:spcBef>
                <a:spcPts val="0"/>
              </a:spcBef>
              <a:spcAft>
                <a:spcPts val="0"/>
              </a:spcAft>
              <a:buNone/>
            </a:pPr>
            <a:r>
              <a:rPr b="1" lang="en-CA" sz="1600">
                <a:solidFill>
                  <a:srgbClr val="000000"/>
                </a:solidFill>
                <a:latin typeface="Arial"/>
                <a:ea typeface="Arial"/>
                <a:cs typeface="Arial"/>
                <a:sym typeface="Arial"/>
              </a:rPr>
              <a:t>Slide 9 - Indigenous Institutes in Ontario</a:t>
            </a:r>
            <a:endParaRPr sz="1400">
              <a:latin typeface="Arial"/>
              <a:ea typeface="Arial"/>
              <a:cs typeface="Arial"/>
              <a:sym typeface="Arial"/>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I think it may be helpful to share information on the role of Indigenous Institutes in Ontario. </a:t>
            </a:r>
            <a:endParaRPr/>
          </a:p>
          <a:p>
            <a:pPr indent="0" lvl="0" marL="0" rtl="0" algn="just">
              <a:lnSpc>
                <a:spcPct val="200000"/>
              </a:lnSpc>
              <a:spcBef>
                <a:spcPts val="800"/>
              </a:spcBef>
              <a:spcAft>
                <a:spcPts val="0"/>
              </a:spcAft>
              <a:buNone/>
            </a:pPr>
            <a:r>
              <a:t/>
            </a:r>
            <a:endParaRPr sz="1600">
              <a:solidFill>
                <a:srgbClr val="000000"/>
              </a:solidFill>
              <a:latin typeface="Arial"/>
              <a:ea typeface="Arial"/>
              <a:cs typeface="Arial"/>
              <a:sym typeface="Arial"/>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At the heart of it, and in this contemporary moment - they are </a:t>
            </a:r>
            <a:r>
              <a:rPr b="1" lang="en-CA" sz="1600">
                <a:solidFill>
                  <a:srgbClr val="000000"/>
                </a:solidFill>
                <a:latin typeface="Arial"/>
                <a:ea typeface="Arial"/>
                <a:cs typeface="Arial"/>
                <a:sym typeface="Arial"/>
              </a:rPr>
              <a:t>First Nation</a:t>
            </a:r>
            <a:r>
              <a:rPr lang="en-CA" sz="1600">
                <a:solidFill>
                  <a:srgbClr val="000000"/>
                </a:solidFill>
                <a:latin typeface="Arial"/>
                <a:ea typeface="Arial"/>
                <a:cs typeface="Arial"/>
                <a:sym typeface="Arial"/>
              </a:rPr>
              <a:t> owned and controlled post secondary education and training institutions in First Nations communities. </a:t>
            </a:r>
            <a:endParaRPr/>
          </a:p>
          <a:p>
            <a:pPr indent="0" lvl="0" marL="0" rtl="0" algn="just">
              <a:lnSpc>
                <a:spcPct val="200000"/>
              </a:lnSpc>
              <a:spcBef>
                <a:spcPts val="800"/>
              </a:spcBef>
              <a:spcAft>
                <a:spcPts val="0"/>
              </a:spcAft>
              <a:buNone/>
            </a:pPr>
            <a:r>
              <a:t/>
            </a:r>
            <a:endParaRPr sz="1400">
              <a:latin typeface="Times New Roman"/>
              <a:ea typeface="Times New Roman"/>
              <a:cs typeface="Times New Roman"/>
              <a:sym typeface="Times New Roman"/>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The first Indigenous Institutes in Ontario were formally established in the mid 1980s and nine are currently recognized in legislation. </a:t>
            </a:r>
            <a:endParaRPr/>
          </a:p>
          <a:p>
            <a:pPr indent="0" lvl="0" marL="0" rtl="0" algn="just">
              <a:lnSpc>
                <a:spcPct val="200000"/>
              </a:lnSpc>
              <a:spcBef>
                <a:spcPts val="800"/>
              </a:spcBef>
              <a:spcAft>
                <a:spcPts val="0"/>
              </a:spcAft>
              <a:buNone/>
            </a:pPr>
            <a:r>
              <a:t/>
            </a:r>
            <a:endParaRPr sz="1400">
              <a:latin typeface="Times New Roman"/>
              <a:ea typeface="Times New Roman"/>
              <a:cs typeface="Times New Roman"/>
              <a:sym typeface="Times New Roman"/>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Indigenous Institutes offer </a:t>
            </a:r>
            <a:r>
              <a:rPr b="1" lang="en-CA" sz="1600">
                <a:solidFill>
                  <a:srgbClr val="000000"/>
                </a:solidFill>
                <a:latin typeface="Arial"/>
                <a:ea typeface="Arial"/>
                <a:cs typeface="Arial"/>
                <a:sym typeface="Arial"/>
              </a:rPr>
              <a:t>programs and courses </a:t>
            </a:r>
            <a:r>
              <a:rPr lang="en-CA" sz="1600">
                <a:solidFill>
                  <a:srgbClr val="000000"/>
                </a:solidFill>
                <a:latin typeface="Arial"/>
                <a:ea typeface="Arial"/>
                <a:cs typeface="Arial"/>
                <a:sym typeface="Arial"/>
              </a:rPr>
              <a:t>that have been largely owned by the colleges and universities that they formed partnerships with and relate to the needs and developments of their communities. Amendments to some of the programs that may have been made lie with the partner institution., </a:t>
            </a:r>
            <a:endParaRPr/>
          </a:p>
          <a:p>
            <a:pPr indent="0" lvl="0" marL="0" rtl="0" algn="just">
              <a:lnSpc>
                <a:spcPct val="200000"/>
              </a:lnSpc>
              <a:spcBef>
                <a:spcPts val="800"/>
              </a:spcBef>
              <a:spcAft>
                <a:spcPts val="0"/>
              </a:spcAft>
              <a:buNone/>
            </a:pPr>
            <a:r>
              <a:t/>
            </a:r>
            <a:endParaRPr sz="1600">
              <a:solidFill>
                <a:srgbClr val="000000"/>
              </a:solidFill>
              <a:latin typeface="Arial"/>
              <a:ea typeface="Arial"/>
              <a:cs typeface="Arial"/>
              <a:sym typeface="Arial"/>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This is what this Act changes, </a:t>
            </a:r>
            <a:r>
              <a:rPr b="1" i="1" lang="en-CA" sz="1600" u="sng">
                <a:solidFill>
                  <a:srgbClr val="000000"/>
                </a:solidFill>
                <a:latin typeface="Arial"/>
                <a:ea typeface="Arial"/>
                <a:cs typeface="Arial"/>
                <a:sym typeface="Arial"/>
              </a:rPr>
              <a:t>these Institutes can now develop, own and control their own programs</a:t>
            </a:r>
            <a:r>
              <a:rPr lang="en-CA" sz="1600" u="sng">
                <a:solidFill>
                  <a:srgbClr val="000000"/>
                </a:solidFill>
                <a:latin typeface="Arial"/>
                <a:ea typeface="Arial"/>
                <a:cs typeface="Arial"/>
                <a:sym typeface="Arial"/>
              </a:rPr>
              <a:t>. </a:t>
            </a:r>
            <a:endParaRPr/>
          </a:p>
          <a:p>
            <a:pPr indent="0" lvl="0" marL="0" rtl="0" algn="just">
              <a:lnSpc>
                <a:spcPct val="200000"/>
              </a:lnSpc>
              <a:spcBef>
                <a:spcPts val="800"/>
              </a:spcBef>
              <a:spcAft>
                <a:spcPts val="0"/>
              </a:spcAft>
              <a:buNone/>
            </a:pPr>
            <a:r>
              <a:t/>
            </a:r>
            <a:endParaRPr sz="1600">
              <a:solidFill>
                <a:srgbClr val="000000"/>
              </a:solidFill>
              <a:latin typeface="Arial"/>
              <a:ea typeface="Arial"/>
              <a:cs typeface="Arial"/>
              <a:sym typeface="Arial"/>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It is important to note that though the Act provides the opportunity for them to do this, they are </a:t>
            </a:r>
            <a:r>
              <a:rPr i="1" lang="en-CA" sz="1600">
                <a:solidFill>
                  <a:srgbClr val="000000"/>
                </a:solidFill>
                <a:latin typeface="Arial"/>
                <a:ea typeface="Arial"/>
                <a:cs typeface="Arial"/>
                <a:sym typeface="Arial"/>
              </a:rPr>
              <a:t>not required </a:t>
            </a:r>
            <a:r>
              <a:rPr lang="en-CA" sz="1600">
                <a:solidFill>
                  <a:srgbClr val="000000"/>
                </a:solidFill>
                <a:latin typeface="Arial"/>
                <a:ea typeface="Arial"/>
                <a:cs typeface="Arial"/>
                <a:sym typeface="Arial"/>
              </a:rPr>
              <a:t>to create their own programs. </a:t>
            </a:r>
            <a:endParaRPr/>
          </a:p>
          <a:p>
            <a:pPr indent="0" lvl="0" marL="0" rtl="0" algn="just">
              <a:lnSpc>
                <a:spcPct val="200000"/>
              </a:lnSpc>
              <a:spcBef>
                <a:spcPts val="800"/>
              </a:spcBef>
              <a:spcAft>
                <a:spcPts val="0"/>
              </a:spcAft>
              <a:buNone/>
            </a:pPr>
            <a:r>
              <a:t/>
            </a:r>
            <a:endParaRPr sz="1600">
              <a:solidFill>
                <a:srgbClr val="000000"/>
              </a:solidFill>
              <a:latin typeface="Arial"/>
              <a:ea typeface="Arial"/>
              <a:cs typeface="Arial"/>
              <a:sym typeface="Arial"/>
            </a:endParaRPr>
          </a:p>
          <a:p>
            <a:pPr indent="0" lvl="0" marL="0" rtl="0" algn="just">
              <a:lnSpc>
                <a:spcPct val="200000"/>
              </a:lnSpc>
              <a:spcBef>
                <a:spcPts val="800"/>
              </a:spcBef>
              <a:spcAft>
                <a:spcPts val="0"/>
              </a:spcAft>
              <a:buNone/>
            </a:pPr>
            <a:r>
              <a:rPr lang="en-CA" sz="1600">
                <a:solidFill>
                  <a:srgbClr val="000000"/>
                </a:solidFill>
                <a:latin typeface="Arial"/>
                <a:ea typeface="Arial"/>
                <a:cs typeface="Arial"/>
                <a:sym typeface="Arial"/>
              </a:rPr>
              <a:t>The idea behind the Act was to create the framework for the development of postsecondary education and training through an Indigenous lens. To produce graduates that are given the tools to be assets to their communities. The Indigenous Institutes finally have the recognition to write the history of Indigenous education in Ontario.</a:t>
            </a:r>
            <a:endParaRPr/>
          </a:p>
          <a:p>
            <a:pPr indent="0" lvl="0" marL="0" rtl="0" algn="just">
              <a:lnSpc>
                <a:spcPct val="200000"/>
              </a:lnSpc>
              <a:spcBef>
                <a:spcPts val="800"/>
              </a:spcBef>
              <a:spcAft>
                <a:spcPts val="0"/>
              </a:spcAft>
              <a:buNone/>
            </a:pPr>
            <a:r>
              <a:t/>
            </a:r>
            <a:endParaRPr sz="1600">
              <a:solidFill>
                <a:srgbClr val="000000"/>
              </a:solidFill>
              <a:latin typeface="Arial"/>
              <a:ea typeface="Arial"/>
              <a:cs typeface="Arial"/>
              <a:sym typeface="Arial"/>
            </a:endParaRPr>
          </a:p>
          <a:p>
            <a:pPr indent="0" lvl="0" marL="0" rtl="0" algn="just">
              <a:lnSpc>
                <a:spcPct val="200000"/>
              </a:lnSpc>
              <a:spcBef>
                <a:spcPts val="800"/>
              </a:spcBef>
              <a:spcAft>
                <a:spcPts val="0"/>
              </a:spcAft>
              <a:buNone/>
            </a:pPr>
            <a:r>
              <a:t/>
            </a:r>
            <a:endParaRPr sz="1600">
              <a:solidFill>
                <a:srgbClr val="000000"/>
              </a:solidFill>
              <a:latin typeface="Arial"/>
              <a:ea typeface="Arial"/>
              <a:cs typeface="Arial"/>
              <a:sym typeface="Arial"/>
            </a:endParaRPr>
          </a:p>
        </p:txBody>
      </p:sp>
      <p:sp>
        <p:nvSpPr>
          <p:cNvPr id="171" name="Google Shape;17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sp>
        <p:nvSpPr>
          <p:cNvPr id="14" name="Google Shape;14;p23"/>
          <p:cNvSpPr txBox="1"/>
          <p:nvPr>
            <p:ph idx="1" type="body"/>
          </p:nvPr>
        </p:nvSpPr>
        <p:spPr>
          <a:xfrm>
            <a:off x="3200400" y="4572000"/>
            <a:ext cx="5791200" cy="76200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800"/>
              </a:spcBef>
              <a:spcAft>
                <a:spcPts val="0"/>
              </a:spcAft>
              <a:buClr>
                <a:schemeClr val="accent2"/>
              </a:buClr>
              <a:buSzPts val="4000"/>
              <a:buFont typeface="Arial"/>
              <a:buNone/>
              <a:defRPr b="1" i="0" sz="4000" u="none" cap="none" strike="noStrike">
                <a:solidFill>
                  <a:schemeClr val="accent2"/>
                </a:solidFill>
                <a:latin typeface="Poppins"/>
                <a:ea typeface="Poppins"/>
                <a:cs typeface="Poppins"/>
                <a:sym typeface="Poppi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15" name="Google Shape;15;p23"/>
          <p:cNvSpPr txBox="1"/>
          <p:nvPr>
            <p:ph idx="2" type="body"/>
          </p:nvPr>
        </p:nvSpPr>
        <p:spPr>
          <a:xfrm>
            <a:off x="3810000" y="5638800"/>
            <a:ext cx="4572000" cy="45720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400"/>
              </a:spcBef>
              <a:spcAft>
                <a:spcPts val="0"/>
              </a:spcAft>
              <a:buClr>
                <a:srgbClr val="919191"/>
              </a:buClr>
              <a:buSzPts val="2000"/>
              <a:buFont typeface="Arial"/>
              <a:buNone/>
              <a:defRPr b="0" i="0" sz="2000" u="none" cap="none" strike="noStrike">
                <a:solidFill>
                  <a:srgbClr val="919191"/>
                </a:solidFill>
                <a:latin typeface="Verdana"/>
                <a:ea typeface="Verdana"/>
                <a:cs typeface="Verdana"/>
                <a:sym typeface="Verdan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
                                            <p:txEl>
                                              <p:pRg end="0" st="0"/>
                                            </p:txEl>
                                          </p:spTgt>
                                        </p:tgtEl>
                                        <p:attrNameLst>
                                          <p:attrName>style.visibility</p:attrName>
                                        </p:attrNameLst>
                                      </p:cBhvr>
                                      <p:to>
                                        <p:strVal val="visible"/>
                                      </p:to>
                                    </p:set>
                                    <p:animEffect filter="fade" transition="in">
                                      <p:cBhvr>
                                        <p:cTn dur="1000"/>
                                        <p:tgtEl>
                                          <p:spTgt spid="1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
                                            <p:txEl>
                                              <p:pRg end="1" st="1"/>
                                            </p:txEl>
                                          </p:spTgt>
                                        </p:tgtEl>
                                        <p:attrNameLst>
                                          <p:attrName>style.visibility</p:attrName>
                                        </p:attrNameLst>
                                      </p:cBhvr>
                                      <p:to>
                                        <p:strVal val="visible"/>
                                      </p:to>
                                    </p:set>
                                    <p:animEffect filter="fade" transition="in">
                                      <p:cBhvr>
                                        <p:cTn dur="1000"/>
                                        <p:tgtEl>
                                          <p:spTgt spid="1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
                                            <p:txEl>
                                              <p:pRg end="2" st="2"/>
                                            </p:txEl>
                                          </p:spTgt>
                                        </p:tgtEl>
                                        <p:attrNameLst>
                                          <p:attrName>style.visibility</p:attrName>
                                        </p:attrNameLst>
                                      </p:cBhvr>
                                      <p:to>
                                        <p:strVal val="visible"/>
                                      </p:to>
                                    </p:set>
                                    <p:animEffect filter="fade" transition="in">
                                      <p:cBhvr>
                                        <p:cTn dur="1000"/>
                                        <p:tgtEl>
                                          <p:spTgt spid="14">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
                                            <p:txEl>
                                              <p:pRg end="3" st="3"/>
                                            </p:txEl>
                                          </p:spTgt>
                                        </p:tgtEl>
                                        <p:attrNameLst>
                                          <p:attrName>style.visibility</p:attrName>
                                        </p:attrNameLst>
                                      </p:cBhvr>
                                      <p:to>
                                        <p:strVal val="visible"/>
                                      </p:to>
                                    </p:set>
                                    <p:animEffect filter="fade" transition="in">
                                      <p:cBhvr>
                                        <p:cTn dur="1000"/>
                                        <p:tgtEl>
                                          <p:spTgt spid="14">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
                                            <p:txEl>
                                              <p:pRg end="4" st="4"/>
                                            </p:txEl>
                                          </p:spTgt>
                                        </p:tgtEl>
                                        <p:attrNameLst>
                                          <p:attrName>style.visibility</p:attrName>
                                        </p:attrNameLst>
                                      </p:cBhvr>
                                      <p:to>
                                        <p:strVal val="visible"/>
                                      </p:to>
                                    </p:set>
                                    <p:animEffect filter="fade" transition="in">
                                      <p:cBhvr>
                                        <p:cTn dur="1000"/>
                                        <p:tgtEl>
                                          <p:spTgt spid="14">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
                                            <p:txEl>
                                              <p:pRg end="5" st="5"/>
                                            </p:txEl>
                                          </p:spTgt>
                                        </p:tgtEl>
                                        <p:attrNameLst>
                                          <p:attrName>style.visibility</p:attrName>
                                        </p:attrNameLst>
                                      </p:cBhvr>
                                      <p:to>
                                        <p:strVal val="visible"/>
                                      </p:to>
                                    </p:set>
                                    <p:animEffect filter="fade" transition="in">
                                      <p:cBhvr>
                                        <p:cTn dur="1000"/>
                                        <p:tgtEl>
                                          <p:spTgt spid="14">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
                                            <p:txEl>
                                              <p:pRg end="6" st="6"/>
                                            </p:txEl>
                                          </p:spTgt>
                                        </p:tgtEl>
                                        <p:attrNameLst>
                                          <p:attrName>style.visibility</p:attrName>
                                        </p:attrNameLst>
                                      </p:cBhvr>
                                      <p:to>
                                        <p:strVal val="visible"/>
                                      </p:to>
                                    </p:set>
                                    <p:animEffect filter="fade" transition="in">
                                      <p:cBhvr>
                                        <p:cTn dur="1000"/>
                                        <p:tgtEl>
                                          <p:spTgt spid="14">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
                                            <p:txEl>
                                              <p:pRg end="7" st="7"/>
                                            </p:txEl>
                                          </p:spTgt>
                                        </p:tgtEl>
                                        <p:attrNameLst>
                                          <p:attrName>style.visibility</p:attrName>
                                        </p:attrNameLst>
                                      </p:cBhvr>
                                      <p:to>
                                        <p:strVal val="visible"/>
                                      </p:to>
                                    </p:set>
                                    <p:animEffect filter="fade" transition="in">
                                      <p:cBhvr>
                                        <p:cTn dur="1000"/>
                                        <p:tgtEl>
                                          <p:spTgt spid="14">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
                                            <p:txEl>
                                              <p:pRg end="8" st="8"/>
                                            </p:txEl>
                                          </p:spTgt>
                                        </p:tgtEl>
                                        <p:attrNameLst>
                                          <p:attrName>style.visibility</p:attrName>
                                        </p:attrNameLst>
                                      </p:cBhvr>
                                      <p:to>
                                        <p:strVal val="visible"/>
                                      </p:to>
                                    </p:set>
                                    <p:animEffect filter="fade" transition="in">
                                      <p:cBhvr>
                                        <p:cTn dur="1000"/>
                                        <p:tgtEl>
                                          <p:spTgt spid="14">
                                            <p:txEl>
                                              <p:pRg end="8" st="8"/>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
                                            <p:txEl>
                                              <p:pRg end="0" st="0"/>
                                            </p:txEl>
                                          </p:spTgt>
                                        </p:tgtEl>
                                        <p:attrNameLst>
                                          <p:attrName>style.visibility</p:attrName>
                                        </p:attrNameLst>
                                      </p:cBhvr>
                                      <p:to>
                                        <p:strVal val="visible"/>
                                      </p:to>
                                    </p:set>
                                    <p:animEffect filter="fade" transition="in">
                                      <p:cBhvr>
                                        <p:cTn dur="1000"/>
                                        <p:tgtEl>
                                          <p:spTgt spid="15">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
                                            <p:txEl>
                                              <p:pRg end="1" st="1"/>
                                            </p:txEl>
                                          </p:spTgt>
                                        </p:tgtEl>
                                        <p:attrNameLst>
                                          <p:attrName>style.visibility</p:attrName>
                                        </p:attrNameLst>
                                      </p:cBhvr>
                                      <p:to>
                                        <p:strVal val="visible"/>
                                      </p:to>
                                    </p:set>
                                    <p:animEffect filter="fade" transition="in">
                                      <p:cBhvr>
                                        <p:cTn dur="1000"/>
                                        <p:tgtEl>
                                          <p:spTgt spid="15">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5">
                                            <p:txEl>
                                              <p:pRg end="2" st="2"/>
                                            </p:txEl>
                                          </p:spTgt>
                                        </p:tgtEl>
                                        <p:attrNameLst>
                                          <p:attrName>style.visibility</p:attrName>
                                        </p:attrNameLst>
                                      </p:cBhvr>
                                      <p:to>
                                        <p:strVal val="visible"/>
                                      </p:to>
                                    </p:set>
                                    <p:animEffect filter="fade" transition="in">
                                      <p:cBhvr>
                                        <p:cTn dur="1000"/>
                                        <p:tgtEl>
                                          <p:spTgt spid="15">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5">
                                            <p:txEl>
                                              <p:pRg end="3" st="3"/>
                                            </p:txEl>
                                          </p:spTgt>
                                        </p:tgtEl>
                                        <p:attrNameLst>
                                          <p:attrName>style.visibility</p:attrName>
                                        </p:attrNameLst>
                                      </p:cBhvr>
                                      <p:to>
                                        <p:strVal val="visible"/>
                                      </p:to>
                                    </p:set>
                                    <p:animEffect filter="fade" transition="in">
                                      <p:cBhvr>
                                        <p:cTn dur="1000"/>
                                        <p:tgtEl>
                                          <p:spTgt spid="15">
                                            <p:txEl>
                                              <p:pRg end="3" st="3"/>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5">
                                            <p:txEl>
                                              <p:pRg end="4" st="4"/>
                                            </p:txEl>
                                          </p:spTgt>
                                        </p:tgtEl>
                                        <p:attrNameLst>
                                          <p:attrName>style.visibility</p:attrName>
                                        </p:attrNameLst>
                                      </p:cBhvr>
                                      <p:to>
                                        <p:strVal val="visible"/>
                                      </p:to>
                                    </p:set>
                                    <p:animEffect filter="fade" transition="in">
                                      <p:cBhvr>
                                        <p:cTn dur="1000"/>
                                        <p:tgtEl>
                                          <p:spTgt spid="15">
                                            <p:txEl>
                                              <p:pRg end="4" st="4"/>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5">
                                            <p:txEl>
                                              <p:pRg end="5" st="5"/>
                                            </p:txEl>
                                          </p:spTgt>
                                        </p:tgtEl>
                                        <p:attrNameLst>
                                          <p:attrName>style.visibility</p:attrName>
                                        </p:attrNameLst>
                                      </p:cBhvr>
                                      <p:to>
                                        <p:strVal val="visible"/>
                                      </p:to>
                                    </p:set>
                                    <p:animEffect filter="fade" transition="in">
                                      <p:cBhvr>
                                        <p:cTn dur="1000"/>
                                        <p:tgtEl>
                                          <p:spTgt spid="15">
                                            <p:txEl>
                                              <p:pRg end="5" st="5"/>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5">
                                            <p:txEl>
                                              <p:pRg end="6" st="6"/>
                                            </p:txEl>
                                          </p:spTgt>
                                        </p:tgtEl>
                                        <p:attrNameLst>
                                          <p:attrName>style.visibility</p:attrName>
                                        </p:attrNameLst>
                                      </p:cBhvr>
                                      <p:to>
                                        <p:strVal val="visible"/>
                                      </p:to>
                                    </p:set>
                                    <p:animEffect filter="fade" transition="in">
                                      <p:cBhvr>
                                        <p:cTn dur="1000"/>
                                        <p:tgtEl>
                                          <p:spTgt spid="15">
                                            <p:txEl>
                                              <p:pRg end="6" st="6"/>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5">
                                            <p:txEl>
                                              <p:pRg end="7" st="7"/>
                                            </p:txEl>
                                          </p:spTgt>
                                        </p:tgtEl>
                                        <p:attrNameLst>
                                          <p:attrName>style.visibility</p:attrName>
                                        </p:attrNameLst>
                                      </p:cBhvr>
                                      <p:to>
                                        <p:strVal val="visible"/>
                                      </p:to>
                                    </p:set>
                                    <p:animEffect filter="fade" transition="in">
                                      <p:cBhvr>
                                        <p:cTn dur="1000"/>
                                        <p:tgtEl>
                                          <p:spTgt spid="15">
                                            <p:txEl>
                                              <p:pRg end="7" st="7"/>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5">
                                            <p:txEl>
                                              <p:pRg end="8" st="8"/>
                                            </p:txEl>
                                          </p:spTgt>
                                        </p:tgtEl>
                                        <p:attrNameLst>
                                          <p:attrName>style.visibility</p:attrName>
                                        </p:attrNameLst>
                                      </p:cBhvr>
                                      <p:to>
                                        <p:strVal val="visible"/>
                                      </p:to>
                                    </p:set>
                                    <p:animEffect filter="fade" transition="in">
                                      <p:cBhvr>
                                        <p:cTn dur="1000"/>
                                        <p:tgtEl>
                                          <p:spTgt spid="1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 1/3 Column">
  <p:cSld name="2/3 1/3 Column">
    <p:spTree>
      <p:nvGrpSpPr>
        <p:cNvPr id="20" name="Shape 20"/>
        <p:cNvGrpSpPr/>
        <p:nvPr/>
      </p:nvGrpSpPr>
      <p:grpSpPr>
        <a:xfrm>
          <a:off x="0" y="0"/>
          <a:ext cx="0" cy="0"/>
          <a:chOff x="0" y="0"/>
          <a:chExt cx="0" cy="0"/>
        </a:xfrm>
      </p:grpSpPr>
      <p:sp>
        <p:nvSpPr>
          <p:cNvPr id="21" name="Google Shape;21;p25"/>
          <p:cNvSpPr txBox="1"/>
          <p:nvPr>
            <p:ph idx="1" type="body"/>
          </p:nvPr>
        </p:nvSpPr>
        <p:spPr>
          <a:xfrm>
            <a:off x="735625" y="1676400"/>
            <a:ext cx="7024369" cy="34733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accent1"/>
              </a:buClr>
              <a:buSzPts val="1600"/>
              <a:buFont typeface="Arial"/>
              <a:buNone/>
              <a:defRPr b="1" i="0" sz="1600" u="none" cap="none" strike="noStrike">
                <a:solidFill>
                  <a:schemeClr val="accent1"/>
                </a:solidFill>
                <a:latin typeface="Poppins"/>
                <a:ea typeface="Poppins"/>
                <a:cs typeface="Poppins"/>
                <a:sym typeface="Poppins"/>
              </a:defRPr>
            </a:lvl1pPr>
            <a:lvl2pPr indent="-330200" lvl="1" marL="9144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22" name="Google Shape;22;p25"/>
          <p:cNvSpPr txBox="1"/>
          <p:nvPr>
            <p:ph idx="2" type="body"/>
          </p:nvPr>
        </p:nvSpPr>
        <p:spPr>
          <a:xfrm>
            <a:off x="7919690" y="1676400"/>
            <a:ext cx="3430564" cy="34733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accent1"/>
              </a:buClr>
              <a:buSzPts val="1600"/>
              <a:buFont typeface="Arial"/>
              <a:buNone/>
              <a:defRPr b="1" i="0" sz="1600" u="none" cap="none" strike="noStrike">
                <a:solidFill>
                  <a:schemeClr val="accent1"/>
                </a:solidFill>
                <a:latin typeface="Poppins"/>
                <a:ea typeface="Poppins"/>
                <a:cs typeface="Poppins"/>
                <a:sym typeface="Poppins"/>
              </a:defRPr>
            </a:lvl1pPr>
            <a:lvl2pPr indent="-330200" lvl="1" marL="9144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23" name="Google Shape;23;p25"/>
          <p:cNvSpPr txBox="1"/>
          <p:nvPr>
            <p:ph idx="3" type="body"/>
          </p:nvPr>
        </p:nvSpPr>
        <p:spPr>
          <a:xfrm>
            <a:off x="735624" y="2140688"/>
            <a:ext cx="7024370" cy="353001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Verdana"/>
                <a:ea typeface="Verdana"/>
                <a:cs typeface="Verdana"/>
                <a:sym typeface="Verdana"/>
              </a:defRPr>
            </a:lvl1pPr>
            <a:lvl2pPr indent="-304800" lvl="1" marL="914400" marR="0" rtl="0" algn="l">
              <a:spcBef>
                <a:spcPts val="240"/>
              </a:spcBef>
              <a:spcAft>
                <a:spcPts val="0"/>
              </a:spcAft>
              <a:buClr>
                <a:srgbClr val="53413E"/>
              </a:buClr>
              <a:buSzPts val="1200"/>
              <a:buFont typeface="Arial"/>
              <a:buChar char="•"/>
              <a:defRPr b="0" i="0" sz="1200" u="none" cap="none" strike="noStrike">
                <a:solidFill>
                  <a:srgbClr val="53413E"/>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24" name="Google Shape;24;p25"/>
          <p:cNvSpPr txBox="1"/>
          <p:nvPr>
            <p:ph idx="4" type="body"/>
          </p:nvPr>
        </p:nvSpPr>
        <p:spPr>
          <a:xfrm>
            <a:off x="7919690" y="2148458"/>
            <a:ext cx="3430565" cy="353001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Verdana"/>
                <a:ea typeface="Verdana"/>
                <a:cs typeface="Verdana"/>
                <a:sym typeface="Verdana"/>
              </a:defRPr>
            </a:lvl1pPr>
            <a:lvl2pPr indent="-304800" lvl="1" marL="914400" marR="0" rtl="0" algn="l">
              <a:spcBef>
                <a:spcPts val="240"/>
              </a:spcBef>
              <a:spcAft>
                <a:spcPts val="0"/>
              </a:spcAft>
              <a:buClr>
                <a:srgbClr val="53413E"/>
              </a:buClr>
              <a:buSzPts val="1200"/>
              <a:buFont typeface="Arial"/>
              <a:buChar char="•"/>
              <a:defRPr b="0" i="0" sz="1200" u="none" cap="none" strike="noStrike">
                <a:solidFill>
                  <a:srgbClr val="53413E"/>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25" name="Google Shape;25;p25"/>
          <p:cNvSpPr txBox="1"/>
          <p:nvPr>
            <p:ph idx="5" type="body"/>
          </p:nvPr>
        </p:nvSpPr>
        <p:spPr>
          <a:xfrm>
            <a:off x="735624" y="609600"/>
            <a:ext cx="8560776" cy="609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800"/>
              </a:spcBef>
              <a:spcAft>
                <a:spcPts val="0"/>
              </a:spcAft>
              <a:buClr>
                <a:schemeClr val="accent2"/>
              </a:buClr>
              <a:buSzPts val="4000"/>
              <a:buFont typeface="Arial"/>
              <a:buNone/>
              <a:defRPr b="1" i="0" sz="4000" u="none" cap="none" strike="noStrike">
                <a:solidFill>
                  <a:schemeClr val="accent2"/>
                </a:solidFill>
                <a:latin typeface="Poppins"/>
                <a:ea typeface="Poppins"/>
                <a:cs typeface="Poppins"/>
                <a:sym typeface="Poppi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spTree>
      <p:nvGrpSpPr>
        <p:cNvPr id="26" name="Shape 26"/>
        <p:cNvGrpSpPr/>
        <p:nvPr/>
      </p:nvGrpSpPr>
      <p:grpSpPr>
        <a:xfrm>
          <a:off x="0" y="0"/>
          <a:ext cx="0" cy="0"/>
          <a:chOff x="0" y="0"/>
          <a:chExt cx="0" cy="0"/>
        </a:xfrm>
      </p:grpSpPr>
      <p:sp>
        <p:nvSpPr>
          <p:cNvPr id="27" name="Google Shape;27;p26"/>
          <p:cNvSpPr txBox="1"/>
          <p:nvPr>
            <p:ph idx="1" type="body"/>
          </p:nvPr>
        </p:nvSpPr>
        <p:spPr>
          <a:xfrm>
            <a:off x="735624" y="609600"/>
            <a:ext cx="8560776" cy="609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800"/>
              </a:spcBef>
              <a:spcAft>
                <a:spcPts val="0"/>
              </a:spcAft>
              <a:buClr>
                <a:schemeClr val="accent2"/>
              </a:buClr>
              <a:buSzPts val="4000"/>
              <a:buFont typeface="Arial"/>
              <a:buNone/>
              <a:defRPr b="1" i="0" sz="4000" u="none" cap="none" strike="noStrike">
                <a:solidFill>
                  <a:schemeClr val="accent2"/>
                </a:solidFill>
                <a:latin typeface="Poppins"/>
                <a:ea typeface="Poppins"/>
                <a:cs typeface="Poppins"/>
                <a:sym typeface="Poppi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28" name="Google Shape;28;p26"/>
          <p:cNvSpPr txBox="1"/>
          <p:nvPr>
            <p:ph idx="2" type="body"/>
          </p:nvPr>
        </p:nvSpPr>
        <p:spPr>
          <a:xfrm>
            <a:off x="735624" y="2140688"/>
            <a:ext cx="5181599" cy="353001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Verdana"/>
                <a:ea typeface="Verdana"/>
                <a:cs typeface="Verdana"/>
                <a:sym typeface="Verdana"/>
              </a:defRPr>
            </a:lvl1pPr>
            <a:lvl2pPr indent="-304800" lvl="1" marL="914400" marR="0" rtl="0" algn="l">
              <a:spcBef>
                <a:spcPts val="240"/>
              </a:spcBef>
              <a:spcAft>
                <a:spcPts val="0"/>
              </a:spcAft>
              <a:buClr>
                <a:srgbClr val="53413E"/>
              </a:buClr>
              <a:buSzPts val="1200"/>
              <a:buFont typeface="Arial"/>
              <a:buChar char="•"/>
              <a:defRPr b="0" i="0" sz="1200" u="none" cap="none" strike="noStrike">
                <a:solidFill>
                  <a:srgbClr val="53413E"/>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29" name="Google Shape;29;p26"/>
          <p:cNvSpPr txBox="1"/>
          <p:nvPr>
            <p:ph idx="3" type="body"/>
          </p:nvPr>
        </p:nvSpPr>
        <p:spPr>
          <a:xfrm>
            <a:off x="735624" y="1676400"/>
            <a:ext cx="5181599" cy="34733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accent1"/>
              </a:buClr>
              <a:buSzPts val="1600"/>
              <a:buFont typeface="Arial"/>
              <a:buNone/>
              <a:defRPr b="1" i="0" sz="1600" u="none" cap="none" strike="noStrike">
                <a:solidFill>
                  <a:schemeClr val="accent1"/>
                </a:solidFill>
                <a:latin typeface="Poppins"/>
                <a:ea typeface="Poppins"/>
                <a:cs typeface="Poppins"/>
                <a:sym typeface="Poppins"/>
              </a:defRPr>
            </a:lvl1pPr>
            <a:lvl2pPr indent="-330200" lvl="1" marL="9144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30" name="Google Shape;30;p26"/>
          <p:cNvSpPr txBox="1"/>
          <p:nvPr>
            <p:ph idx="4" type="body"/>
          </p:nvPr>
        </p:nvSpPr>
        <p:spPr>
          <a:xfrm>
            <a:off x="6172200" y="1676400"/>
            <a:ext cx="5181599" cy="34733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accent1"/>
              </a:buClr>
              <a:buSzPts val="1600"/>
              <a:buFont typeface="Arial"/>
              <a:buNone/>
              <a:defRPr b="1" i="0" sz="1600" u="none" cap="none" strike="noStrike">
                <a:solidFill>
                  <a:schemeClr val="accent1"/>
                </a:solidFill>
                <a:latin typeface="Poppins"/>
                <a:ea typeface="Poppins"/>
                <a:cs typeface="Poppins"/>
                <a:sym typeface="Poppins"/>
              </a:defRPr>
            </a:lvl1pPr>
            <a:lvl2pPr indent="-330200" lvl="1" marL="9144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31" name="Google Shape;31;p26"/>
          <p:cNvSpPr txBox="1"/>
          <p:nvPr>
            <p:ph idx="5" type="body"/>
          </p:nvPr>
        </p:nvSpPr>
        <p:spPr>
          <a:xfrm>
            <a:off x="6172200" y="2140688"/>
            <a:ext cx="5181599" cy="353001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Verdana"/>
                <a:ea typeface="Verdana"/>
                <a:cs typeface="Verdana"/>
                <a:sym typeface="Verdana"/>
              </a:defRPr>
            </a:lvl1pPr>
            <a:lvl2pPr indent="-304800" lvl="1" marL="914400" marR="0" rtl="0" algn="l">
              <a:spcBef>
                <a:spcPts val="240"/>
              </a:spcBef>
              <a:spcAft>
                <a:spcPts val="0"/>
              </a:spcAft>
              <a:buClr>
                <a:srgbClr val="53413E"/>
              </a:buClr>
              <a:buSzPts val="1200"/>
              <a:buFont typeface="Arial"/>
              <a:buChar char="•"/>
              <a:defRPr b="0" i="0" sz="1200" u="none" cap="none" strike="noStrike">
                <a:solidFill>
                  <a:srgbClr val="53413E"/>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2/3 Column">
  <p:cSld name="1/3 2/3 Column">
    <p:spTree>
      <p:nvGrpSpPr>
        <p:cNvPr id="32" name="Shape 32"/>
        <p:cNvGrpSpPr/>
        <p:nvPr/>
      </p:nvGrpSpPr>
      <p:grpSpPr>
        <a:xfrm>
          <a:off x="0" y="0"/>
          <a:ext cx="0" cy="0"/>
          <a:chOff x="0" y="0"/>
          <a:chExt cx="0" cy="0"/>
        </a:xfrm>
      </p:grpSpPr>
      <p:sp>
        <p:nvSpPr>
          <p:cNvPr id="33" name="Google Shape;33;p27"/>
          <p:cNvSpPr txBox="1"/>
          <p:nvPr>
            <p:ph idx="1" type="body"/>
          </p:nvPr>
        </p:nvSpPr>
        <p:spPr>
          <a:xfrm>
            <a:off x="735625" y="1676400"/>
            <a:ext cx="3430564" cy="34733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accent1"/>
              </a:buClr>
              <a:buSzPts val="1600"/>
              <a:buFont typeface="Arial"/>
              <a:buNone/>
              <a:defRPr b="1" i="0" sz="1600" u="none" cap="none" strike="noStrike">
                <a:solidFill>
                  <a:schemeClr val="accent1"/>
                </a:solidFill>
                <a:latin typeface="Poppins"/>
                <a:ea typeface="Poppins"/>
                <a:cs typeface="Poppins"/>
                <a:sym typeface="Poppins"/>
              </a:defRPr>
            </a:lvl1pPr>
            <a:lvl2pPr indent="-330200" lvl="1" marL="9144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34" name="Google Shape;34;p27"/>
          <p:cNvSpPr txBox="1"/>
          <p:nvPr>
            <p:ph idx="2" type="body"/>
          </p:nvPr>
        </p:nvSpPr>
        <p:spPr>
          <a:xfrm>
            <a:off x="4329429" y="1675378"/>
            <a:ext cx="7024369" cy="34733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accent1"/>
              </a:buClr>
              <a:buSzPts val="1600"/>
              <a:buFont typeface="Arial"/>
              <a:buNone/>
              <a:defRPr b="1" i="0" sz="1600" u="none" cap="none" strike="noStrike">
                <a:solidFill>
                  <a:schemeClr val="accent1"/>
                </a:solidFill>
                <a:latin typeface="Poppins"/>
                <a:ea typeface="Poppins"/>
                <a:cs typeface="Poppins"/>
                <a:sym typeface="Poppins"/>
              </a:defRPr>
            </a:lvl1pPr>
            <a:lvl2pPr indent="-330200" lvl="1" marL="9144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35" name="Google Shape;35;p27"/>
          <p:cNvSpPr txBox="1"/>
          <p:nvPr>
            <p:ph idx="3" type="body"/>
          </p:nvPr>
        </p:nvSpPr>
        <p:spPr>
          <a:xfrm>
            <a:off x="735624" y="2140688"/>
            <a:ext cx="3430565" cy="353001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Verdana"/>
                <a:ea typeface="Verdana"/>
                <a:cs typeface="Verdana"/>
                <a:sym typeface="Verdana"/>
              </a:defRPr>
            </a:lvl1pPr>
            <a:lvl2pPr indent="-304800" lvl="1" marL="914400" marR="0" rtl="0" algn="l">
              <a:spcBef>
                <a:spcPts val="240"/>
              </a:spcBef>
              <a:spcAft>
                <a:spcPts val="0"/>
              </a:spcAft>
              <a:buClr>
                <a:srgbClr val="53413E"/>
              </a:buClr>
              <a:buSzPts val="1200"/>
              <a:buFont typeface="Arial"/>
              <a:buChar char="•"/>
              <a:defRPr b="0" i="0" sz="1200" u="none" cap="none" strike="noStrike">
                <a:solidFill>
                  <a:srgbClr val="53413E"/>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36" name="Google Shape;36;p27"/>
          <p:cNvSpPr txBox="1"/>
          <p:nvPr>
            <p:ph idx="4" type="body"/>
          </p:nvPr>
        </p:nvSpPr>
        <p:spPr>
          <a:xfrm>
            <a:off x="4329429" y="2140688"/>
            <a:ext cx="7024369" cy="353001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Verdana"/>
                <a:ea typeface="Verdana"/>
                <a:cs typeface="Verdana"/>
                <a:sym typeface="Verdana"/>
              </a:defRPr>
            </a:lvl1pPr>
            <a:lvl2pPr indent="-304800" lvl="1" marL="914400" marR="0" rtl="0" algn="l">
              <a:spcBef>
                <a:spcPts val="240"/>
              </a:spcBef>
              <a:spcAft>
                <a:spcPts val="0"/>
              </a:spcAft>
              <a:buClr>
                <a:srgbClr val="53413E"/>
              </a:buClr>
              <a:buSzPts val="1200"/>
              <a:buFont typeface="Arial"/>
              <a:buChar char="•"/>
              <a:defRPr b="0" i="0" sz="1200" u="none" cap="none" strike="noStrike">
                <a:solidFill>
                  <a:srgbClr val="53413E"/>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37" name="Google Shape;37;p27"/>
          <p:cNvSpPr txBox="1"/>
          <p:nvPr>
            <p:ph idx="5" type="body"/>
          </p:nvPr>
        </p:nvSpPr>
        <p:spPr>
          <a:xfrm>
            <a:off x="735624" y="609600"/>
            <a:ext cx="8560776" cy="609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800"/>
              </a:spcBef>
              <a:spcAft>
                <a:spcPts val="0"/>
              </a:spcAft>
              <a:buClr>
                <a:schemeClr val="accent2"/>
              </a:buClr>
              <a:buSzPts val="4000"/>
              <a:buFont typeface="Arial"/>
              <a:buNone/>
              <a:defRPr b="1" i="0" sz="4000" u="none" cap="none" strike="noStrike">
                <a:solidFill>
                  <a:schemeClr val="accent2"/>
                </a:solidFill>
                <a:latin typeface="Poppins"/>
                <a:ea typeface="Poppins"/>
                <a:cs typeface="Poppins"/>
                <a:sym typeface="Poppi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cSld name="1 Column">
    <p:spTree>
      <p:nvGrpSpPr>
        <p:cNvPr id="38" name="Shape 38"/>
        <p:cNvGrpSpPr/>
        <p:nvPr/>
      </p:nvGrpSpPr>
      <p:grpSpPr>
        <a:xfrm>
          <a:off x="0" y="0"/>
          <a:ext cx="0" cy="0"/>
          <a:chOff x="0" y="0"/>
          <a:chExt cx="0" cy="0"/>
        </a:xfrm>
      </p:grpSpPr>
      <p:sp>
        <p:nvSpPr>
          <p:cNvPr id="39" name="Google Shape;39;p28"/>
          <p:cNvSpPr txBox="1"/>
          <p:nvPr>
            <p:ph idx="1" type="body"/>
          </p:nvPr>
        </p:nvSpPr>
        <p:spPr>
          <a:xfrm>
            <a:off x="735624" y="2140688"/>
            <a:ext cx="10618176" cy="353001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Verdana"/>
                <a:ea typeface="Verdana"/>
                <a:cs typeface="Verdana"/>
                <a:sym typeface="Verdana"/>
              </a:defRPr>
            </a:lvl1pPr>
            <a:lvl2pPr indent="-304800" lvl="1" marL="914400" marR="0" rtl="0" algn="l">
              <a:spcBef>
                <a:spcPts val="240"/>
              </a:spcBef>
              <a:spcAft>
                <a:spcPts val="0"/>
              </a:spcAft>
              <a:buClr>
                <a:srgbClr val="53413E"/>
              </a:buClr>
              <a:buSzPts val="1200"/>
              <a:buFont typeface="Arial"/>
              <a:buChar char="•"/>
              <a:defRPr b="0" i="0" sz="1200" u="none" cap="none" strike="noStrike">
                <a:solidFill>
                  <a:srgbClr val="53413E"/>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40" name="Google Shape;40;p28"/>
          <p:cNvSpPr txBox="1"/>
          <p:nvPr>
            <p:ph idx="2" type="body"/>
          </p:nvPr>
        </p:nvSpPr>
        <p:spPr>
          <a:xfrm>
            <a:off x="735624" y="1676400"/>
            <a:ext cx="10618176" cy="34733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accent1"/>
              </a:buClr>
              <a:buSzPts val="1600"/>
              <a:buFont typeface="Arial"/>
              <a:buNone/>
              <a:defRPr b="1" i="0" sz="1600" u="none" cap="none" strike="noStrike">
                <a:solidFill>
                  <a:schemeClr val="accent1"/>
                </a:solidFill>
                <a:latin typeface="Poppins"/>
                <a:ea typeface="Poppins"/>
                <a:cs typeface="Poppins"/>
                <a:sym typeface="Poppins"/>
              </a:defRPr>
            </a:lvl1pPr>
            <a:lvl2pPr indent="-330200" lvl="1" marL="9144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41" name="Google Shape;41;p28"/>
          <p:cNvSpPr txBox="1"/>
          <p:nvPr>
            <p:ph idx="3" type="body"/>
          </p:nvPr>
        </p:nvSpPr>
        <p:spPr>
          <a:xfrm>
            <a:off x="735624" y="609600"/>
            <a:ext cx="8560776" cy="609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800"/>
              </a:spcBef>
              <a:spcAft>
                <a:spcPts val="0"/>
              </a:spcAft>
              <a:buClr>
                <a:schemeClr val="accent2"/>
              </a:buClr>
              <a:buSzPts val="4000"/>
              <a:buFont typeface="Arial"/>
              <a:buNone/>
              <a:defRPr b="1" i="0" sz="4000" u="none" cap="none" strike="noStrike">
                <a:solidFill>
                  <a:schemeClr val="accent2"/>
                </a:solidFill>
                <a:latin typeface="Poppins"/>
                <a:ea typeface="Poppins"/>
                <a:cs typeface="Poppins"/>
                <a:sym typeface="Poppi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Clr>
                <a:schemeClr val="dk1"/>
              </a:buClr>
              <a:buSzPts val="6000"/>
              <a:buFont typeface="Verdana"/>
              <a:buNone/>
              <a:defRPr b="0" i="0" sz="6000" u="none" cap="none" strike="noStrik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spcBef>
                <a:spcPts val="480"/>
              </a:spcBef>
              <a:spcAft>
                <a:spcPts val="0"/>
              </a:spcAft>
              <a:buClr>
                <a:schemeClr val="dk1"/>
              </a:buClr>
              <a:buSzPts val="2400"/>
              <a:buFont typeface="Arial"/>
              <a:buNone/>
              <a:defRPr b="0" i="0" sz="2400" u="none" cap="none" strike="noStrike">
                <a:solidFill>
                  <a:schemeClr val="dk1"/>
                </a:solidFill>
                <a:latin typeface="Verdana"/>
                <a:ea typeface="Verdana"/>
                <a:cs typeface="Verdana"/>
                <a:sym typeface="Verdana"/>
              </a:defRPr>
            </a:lvl1pPr>
            <a:lvl2pPr lvl="1" marR="0" rtl="0" algn="ctr">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2pPr>
            <a:lvl3pPr lvl="2" marR="0" rtl="0" algn="ctr">
              <a:spcBef>
                <a:spcPts val="36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3pPr>
            <a:lvl4pPr lvl="3" marR="0" rtl="0" algn="ctr">
              <a:spcBef>
                <a:spcPts val="32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4pPr>
            <a:lvl5pPr lvl="4" marR="0" rtl="0" algn="ctr">
              <a:spcBef>
                <a:spcPts val="32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spcBef>
                <a:spcPts val="32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6pPr>
            <a:lvl7pPr lvl="6" marR="0" rtl="0" algn="ctr">
              <a:spcBef>
                <a:spcPts val="32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7pPr>
            <a:lvl8pPr lvl="7" marR="0" rtl="0" algn="ctr">
              <a:spcBef>
                <a:spcPts val="32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8pPr>
            <a:lvl9pPr lvl="8" marR="0" rtl="0" algn="ctr">
              <a:spcBef>
                <a:spcPts val="32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9pPr>
          </a:lstStyle>
          <a:p/>
        </p:txBody>
      </p:sp>
      <p:sp>
        <p:nvSpPr>
          <p:cNvPr id="45" name="Google Shape;45;p2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46" name="Google Shape;46;p2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47" name="Google Shape;47;p2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Verdana"/>
                <a:ea typeface="Verdana"/>
                <a:cs typeface="Verdana"/>
                <a:sym typeface="Verdana"/>
              </a:defRPr>
            </a:lvl1pPr>
            <a:lvl2pPr indent="0" lvl="1" marL="0" marR="0" rtl="0" algn="l">
              <a:spcBef>
                <a:spcPts val="0"/>
              </a:spcBef>
              <a:buNone/>
              <a:defRPr sz="1800">
                <a:solidFill>
                  <a:schemeClr val="dk1"/>
                </a:solidFill>
                <a:latin typeface="Verdana"/>
                <a:ea typeface="Verdana"/>
                <a:cs typeface="Verdana"/>
                <a:sym typeface="Verdana"/>
              </a:defRPr>
            </a:lvl2pPr>
            <a:lvl3pPr indent="0" lvl="2" marL="0" marR="0" rtl="0" algn="l">
              <a:spcBef>
                <a:spcPts val="0"/>
              </a:spcBef>
              <a:buNone/>
              <a:defRPr sz="1800">
                <a:solidFill>
                  <a:schemeClr val="dk1"/>
                </a:solidFill>
                <a:latin typeface="Verdana"/>
                <a:ea typeface="Verdana"/>
                <a:cs typeface="Verdana"/>
                <a:sym typeface="Verdana"/>
              </a:defRPr>
            </a:lvl3pPr>
            <a:lvl4pPr indent="0" lvl="3" marL="0" marR="0" rtl="0" algn="l">
              <a:spcBef>
                <a:spcPts val="0"/>
              </a:spcBef>
              <a:buNone/>
              <a:defRPr sz="1800">
                <a:solidFill>
                  <a:schemeClr val="dk1"/>
                </a:solidFill>
                <a:latin typeface="Verdana"/>
                <a:ea typeface="Verdana"/>
                <a:cs typeface="Verdana"/>
                <a:sym typeface="Verdana"/>
              </a:defRPr>
            </a:lvl4pPr>
            <a:lvl5pPr indent="0" lvl="4" marL="0" marR="0" rtl="0" algn="l">
              <a:spcBef>
                <a:spcPts val="0"/>
              </a:spcBef>
              <a:buNone/>
              <a:defRPr sz="1800">
                <a:solidFill>
                  <a:schemeClr val="dk1"/>
                </a:solidFill>
                <a:latin typeface="Verdana"/>
                <a:ea typeface="Verdana"/>
                <a:cs typeface="Verdana"/>
                <a:sym typeface="Verdana"/>
              </a:defRPr>
            </a:lvl5pPr>
            <a:lvl6pPr indent="0" lvl="5" marL="0" marR="0" rtl="0" algn="l">
              <a:spcBef>
                <a:spcPts val="0"/>
              </a:spcBef>
              <a:buNone/>
              <a:defRPr sz="1800">
                <a:solidFill>
                  <a:schemeClr val="dk1"/>
                </a:solidFill>
                <a:latin typeface="Verdana"/>
                <a:ea typeface="Verdana"/>
                <a:cs typeface="Verdana"/>
                <a:sym typeface="Verdana"/>
              </a:defRPr>
            </a:lvl6pPr>
            <a:lvl7pPr indent="0" lvl="6" marL="0" marR="0" rtl="0" algn="l">
              <a:spcBef>
                <a:spcPts val="0"/>
              </a:spcBef>
              <a:buNone/>
              <a:defRPr sz="1800">
                <a:solidFill>
                  <a:schemeClr val="dk1"/>
                </a:solidFill>
                <a:latin typeface="Verdana"/>
                <a:ea typeface="Verdana"/>
                <a:cs typeface="Verdana"/>
                <a:sym typeface="Verdana"/>
              </a:defRPr>
            </a:lvl7pPr>
            <a:lvl8pPr indent="0" lvl="7" marL="0" marR="0" rtl="0" algn="l">
              <a:spcBef>
                <a:spcPts val="0"/>
              </a:spcBef>
              <a:buNone/>
              <a:defRPr sz="1800">
                <a:solidFill>
                  <a:schemeClr val="dk1"/>
                </a:solidFill>
                <a:latin typeface="Verdana"/>
                <a:ea typeface="Verdana"/>
                <a:cs typeface="Verdana"/>
                <a:sym typeface="Verdana"/>
              </a:defRPr>
            </a:lvl8pPr>
            <a:lvl9pPr indent="0" lvl="8" marL="0" marR="0" rtl="0" algn="l">
              <a:spcBef>
                <a:spcPts val="0"/>
              </a:spcBef>
              <a:buNone/>
              <a:defRPr sz="1800">
                <a:solidFill>
                  <a:schemeClr val="dk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48" name="Shape 48"/>
        <p:cNvGrpSpPr/>
        <p:nvPr/>
      </p:nvGrpSpPr>
      <p:grpSpPr>
        <a:xfrm>
          <a:off x="0" y="0"/>
          <a:ext cx="0" cy="0"/>
          <a:chOff x="0" y="0"/>
          <a:chExt cx="0" cy="0"/>
        </a:xfrm>
      </p:grpSpPr>
      <p:sp>
        <p:nvSpPr>
          <p:cNvPr id="49" name="Google Shape;49;p3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50" name="Google Shape;50;p3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51" name="Google Shape;51;p3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Verdana"/>
                <a:ea typeface="Verdana"/>
                <a:cs typeface="Verdana"/>
                <a:sym typeface="Verdana"/>
              </a:defRPr>
            </a:lvl1pPr>
            <a:lvl2pPr indent="0" lvl="1" marL="0" marR="0" rtl="0" algn="l">
              <a:spcBef>
                <a:spcPts val="0"/>
              </a:spcBef>
              <a:buNone/>
              <a:defRPr sz="1800">
                <a:solidFill>
                  <a:schemeClr val="dk1"/>
                </a:solidFill>
                <a:latin typeface="Verdana"/>
                <a:ea typeface="Verdana"/>
                <a:cs typeface="Verdana"/>
                <a:sym typeface="Verdana"/>
              </a:defRPr>
            </a:lvl2pPr>
            <a:lvl3pPr indent="0" lvl="2" marL="0" marR="0" rtl="0" algn="l">
              <a:spcBef>
                <a:spcPts val="0"/>
              </a:spcBef>
              <a:buNone/>
              <a:defRPr sz="1800">
                <a:solidFill>
                  <a:schemeClr val="dk1"/>
                </a:solidFill>
                <a:latin typeface="Verdana"/>
                <a:ea typeface="Verdana"/>
                <a:cs typeface="Verdana"/>
                <a:sym typeface="Verdana"/>
              </a:defRPr>
            </a:lvl3pPr>
            <a:lvl4pPr indent="0" lvl="3" marL="0" marR="0" rtl="0" algn="l">
              <a:spcBef>
                <a:spcPts val="0"/>
              </a:spcBef>
              <a:buNone/>
              <a:defRPr sz="1800">
                <a:solidFill>
                  <a:schemeClr val="dk1"/>
                </a:solidFill>
                <a:latin typeface="Verdana"/>
                <a:ea typeface="Verdana"/>
                <a:cs typeface="Verdana"/>
                <a:sym typeface="Verdana"/>
              </a:defRPr>
            </a:lvl4pPr>
            <a:lvl5pPr indent="0" lvl="4" marL="0" marR="0" rtl="0" algn="l">
              <a:spcBef>
                <a:spcPts val="0"/>
              </a:spcBef>
              <a:buNone/>
              <a:defRPr sz="1800">
                <a:solidFill>
                  <a:schemeClr val="dk1"/>
                </a:solidFill>
                <a:latin typeface="Verdana"/>
                <a:ea typeface="Verdana"/>
                <a:cs typeface="Verdana"/>
                <a:sym typeface="Verdana"/>
              </a:defRPr>
            </a:lvl5pPr>
            <a:lvl6pPr indent="0" lvl="5" marL="0" marR="0" rtl="0" algn="l">
              <a:spcBef>
                <a:spcPts val="0"/>
              </a:spcBef>
              <a:buNone/>
              <a:defRPr sz="1800">
                <a:solidFill>
                  <a:schemeClr val="dk1"/>
                </a:solidFill>
                <a:latin typeface="Verdana"/>
                <a:ea typeface="Verdana"/>
                <a:cs typeface="Verdana"/>
                <a:sym typeface="Verdana"/>
              </a:defRPr>
            </a:lvl6pPr>
            <a:lvl7pPr indent="0" lvl="6" marL="0" marR="0" rtl="0" algn="l">
              <a:spcBef>
                <a:spcPts val="0"/>
              </a:spcBef>
              <a:buNone/>
              <a:defRPr sz="1800">
                <a:solidFill>
                  <a:schemeClr val="dk1"/>
                </a:solidFill>
                <a:latin typeface="Verdana"/>
                <a:ea typeface="Verdana"/>
                <a:cs typeface="Verdana"/>
                <a:sym typeface="Verdana"/>
              </a:defRPr>
            </a:lvl7pPr>
            <a:lvl8pPr indent="0" lvl="7" marL="0" marR="0" rtl="0" algn="l">
              <a:spcBef>
                <a:spcPts val="0"/>
              </a:spcBef>
              <a:buNone/>
              <a:defRPr sz="1800">
                <a:solidFill>
                  <a:schemeClr val="dk1"/>
                </a:solidFill>
                <a:latin typeface="Verdana"/>
                <a:ea typeface="Verdana"/>
                <a:cs typeface="Verdana"/>
                <a:sym typeface="Verdana"/>
              </a:defRPr>
            </a:lvl8pPr>
            <a:lvl9pPr indent="0" lvl="8" marL="0" marR="0" rtl="0" algn="l">
              <a:spcBef>
                <a:spcPts val="0"/>
              </a:spcBef>
              <a:buNone/>
              <a:defRPr sz="1800">
                <a:solidFill>
                  <a:schemeClr val="dk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52" name="Shape 52"/>
        <p:cNvGrpSpPr/>
        <p:nvPr/>
      </p:nvGrpSpPr>
      <p:grpSpPr>
        <a:xfrm>
          <a:off x="0" y="0"/>
          <a:ext cx="0" cy="0"/>
          <a:chOff x="0" y="0"/>
          <a:chExt cx="0" cy="0"/>
        </a:xfrm>
      </p:grpSpPr>
      <p:sp>
        <p:nvSpPr>
          <p:cNvPr id="53" name="Google Shape;53;p33"/>
          <p:cNvSpPr txBox="1"/>
          <p:nvPr>
            <p:ph idx="1" type="body"/>
          </p:nvPr>
        </p:nvSpPr>
        <p:spPr>
          <a:xfrm>
            <a:off x="735625" y="1676400"/>
            <a:ext cx="3430564" cy="34733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accent1"/>
              </a:buClr>
              <a:buSzPts val="1600"/>
              <a:buFont typeface="Arial"/>
              <a:buNone/>
              <a:defRPr b="1" i="0" sz="1600" u="none" cap="none" strike="noStrike">
                <a:solidFill>
                  <a:schemeClr val="accent1"/>
                </a:solidFill>
                <a:latin typeface="Poppins"/>
                <a:ea typeface="Poppins"/>
                <a:cs typeface="Poppins"/>
                <a:sym typeface="Poppins"/>
              </a:defRPr>
            </a:lvl1pPr>
            <a:lvl2pPr indent="-330200" lvl="1" marL="9144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54" name="Google Shape;54;p33"/>
          <p:cNvSpPr txBox="1"/>
          <p:nvPr>
            <p:ph idx="2" type="body"/>
          </p:nvPr>
        </p:nvSpPr>
        <p:spPr>
          <a:xfrm>
            <a:off x="4329430" y="1675378"/>
            <a:ext cx="3430564" cy="34733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accent1"/>
              </a:buClr>
              <a:buSzPts val="1600"/>
              <a:buFont typeface="Arial"/>
              <a:buNone/>
              <a:defRPr b="1" i="0" sz="1600" u="none" cap="none" strike="noStrike">
                <a:solidFill>
                  <a:schemeClr val="accent1"/>
                </a:solidFill>
                <a:latin typeface="Poppins"/>
                <a:ea typeface="Poppins"/>
                <a:cs typeface="Poppins"/>
                <a:sym typeface="Poppins"/>
              </a:defRPr>
            </a:lvl1pPr>
            <a:lvl2pPr indent="-330200" lvl="1" marL="9144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55" name="Google Shape;55;p33"/>
          <p:cNvSpPr txBox="1"/>
          <p:nvPr>
            <p:ph idx="3" type="body"/>
          </p:nvPr>
        </p:nvSpPr>
        <p:spPr>
          <a:xfrm>
            <a:off x="7923235" y="1675378"/>
            <a:ext cx="3430564" cy="34733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accent1"/>
              </a:buClr>
              <a:buSzPts val="1600"/>
              <a:buFont typeface="Arial"/>
              <a:buNone/>
              <a:defRPr b="1" i="0" sz="1600" u="none" cap="none" strike="noStrike">
                <a:solidFill>
                  <a:schemeClr val="accent1"/>
                </a:solidFill>
                <a:latin typeface="Poppins"/>
                <a:ea typeface="Poppins"/>
                <a:cs typeface="Poppins"/>
                <a:sym typeface="Poppins"/>
              </a:defRPr>
            </a:lvl1pPr>
            <a:lvl2pPr indent="-330200" lvl="1" marL="9144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56" name="Google Shape;56;p33"/>
          <p:cNvSpPr txBox="1"/>
          <p:nvPr>
            <p:ph idx="4" type="body"/>
          </p:nvPr>
        </p:nvSpPr>
        <p:spPr>
          <a:xfrm>
            <a:off x="735624" y="2140688"/>
            <a:ext cx="3430565" cy="353001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Verdana"/>
                <a:ea typeface="Verdana"/>
                <a:cs typeface="Verdana"/>
                <a:sym typeface="Verdana"/>
              </a:defRPr>
            </a:lvl1pPr>
            <a:lvl2pPr indent="-304800" lvl="1" marL="914400" marR="0" rtl="0" algn="l">
              <a:spcBef>
                <a:spcPts val="240"/>
              </a:spcBef>
              <a:spcAft>
                <a:spcPts val="0"/>
              </a:spcAft>
              <a:buClr>
                <a:srgbClr val="53413E"/>
              </a:buClr>
              <a:buSzPts val="1200"/>
              <a:buFont typeface="Arial"/>
              <a:buChar char="•"/>
              <a:defRPr b="0" i="0" sz="1200" u="none" cap="none" strike="noStrike">
                <a:solidFill>
                  <a:srgbClr val="53413E"/>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57" name="Google Shape;57;p33"/>
          <p:cNvSpPr txBox="1"/>
          <p:nvPr>
            <p:ph idx="5" type="body"/>
          </p:nvPr>
        </p:nvSpPr>
        <p:spPr>
          <a:xfrm>
            <a:off x="4329430" y="2140688"/>
            <a:ext cx="3430564" cy="353001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Verdana"/>
                <a:ea typeface="Verdana"/>
                <a:cs typeface="Verdana"/>
                <a:sym typeface="Verdana"/>
              </a:defRPr>
            </a:lvl1pPr>
            <a:lvl2pPr indent="-304800" lvl="1" marL="914400" marR="0" rtl="0" algn="l">
              <a:spcBef>
                <a:spcPts val="240"/>
              </a:spcBef>
              <a:spcAft>
                <a:spcPts val="0"/>
              </a:spcAft>
              <a:buClr>
                <a:srgbClr val="53413E"/>
              </a:buClr>
              <a:buSzPts val="1200"/>
              <a:buFont typeface="Arial"/>
              <a:buChar char="•"/>
              <a:defRPr b="0" i="0" sz="1200" u="none" cap="none" strike="noStrike">
                <a:solidFill>
                  <a:srgbClr val="53413E"/>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58" name="Google Shape;58;p33"/>
          <p:cNvSpPr txBox="1"/>
          <p:nvPr>
            <p:ph idx="6" type="body"/>
          </p:nvPr>
        </p:nvSpPr>
        <p:spPr>
          <a:xfrm>
            <a:off x="7925412" y="2140688"/>
            <a:ext cx="3430565" cy="353001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Verdana"/>
                <a:ea typeface="Verdana"/>
                <a:cs typeface="Verdana"/>
                <a:sym typeface="Verdana"/>
              </a:defRPr>
            </a:lvl1pPr>
            <a:lvl2pPr indent="-304800" lvl="1" marL="914400" marR="0" rtl="0" algn="l">
              <a:spcBef>
                <a:spcPts val="240"/>
              </a:spcBef>
              <a:spcAft>
                <a:spcPts val="0"/>
              </a:spcAft>
              <a:buClr>
                <a:srgbClr val="53413E"/>
              </a:buClr>
              <a:buSzPts val="1200"/>
              <a:buFont typeface="Arial"/>
              <a:buChar char="•"/>
              <a:defRPr b="0" i="0" sz="1200" u="none" cap="none" strike="noStrike">
                <a:solidFill>
                  <a:srgbClr val="53413E"/>
                </a:solidFill>
                <a:latin typeface="Verdana"/>
                <a:ea typeface="Verdana"/>
                <a:cs typeface="Verdana"/>
                <a:sym typeface="Verdana"/>
              </a:defRPr>
            </a:lvl2pPr>
            <a:lvl3pPr indent="-330200" lvl="2" marL="1371600" marR="0" rtl="0" algn="l">
              <a:spcBef>
                <a:spcPts val="320"/>
              </a:spcBef>
              <a:spcAft>
                <a:spcPts val="0"/>
              </a:spcAft>
              <a:buClr>
                <a:schemeClr val="accent4"/>
              </a:buClr>
              <a:buSzPts val="1600"/>
              <a:buFont typeface="Arial"/>
              <a:buChar char="•"/>
              <a:defRPr b="0" i="0" sz="1600" u="none" cap="none" strike="noStrike">
                <a:solidFill>
                  <a:schemeClr val="accent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59" name="Google Shape;59;p33"/>
          <p:cNvSpPr txBox="1"/>
          <p:nvPr>
            <p:ph idx="7" type="body"/>
          </p:nvPr>
        </p:nvSpPr>
        <p:spPr>
          <a:xfrm>
            <a:off x="735624" y="609600"/>
            <a:ext cx="8560776" cy="609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800"/>
              </a:spcBef>
              <a:spcAft>
                <a:spcPts val="0"/>
              </a:spcAft>
              <a:buClr>
                <a:schemeClr val="accent2"/>
              </a:buClr>
              <a:buSzPts val="4000"/>
              <a:buFont typeface="Arial"/>
              <a:buNone/>
              <a:defRPr b="1" i="0" sz="4000" u="none" cap="none" strike="noStrike">
                <a:solidFill>
                  <a:schemeClr val="accent2"/>
                </a:solidFill>
                <a:latin typeface="Poppins"/>
                <a:ea typeface="Poppins"/>
                <a:cs typeface="Poppins"/>
                <a:sym typeface="Poppi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7" name="Shape 67"/>
        <p:cNvGrpSpPr/>
        <p:nvPr/>
      </p:nvGrpSpPr>
      <p:grpSpPr>
        <a:xfrm>
          <a:off x="0" y="0"/>
          <a:ext cx="0" cy="0"/>
          <a:chOff x="0" y="0"/>
          <a:chExt cx="0" cy="0"/>
        </a:xfrm>
      </p:grpSpPr>
      <p:sp>
        <p:nvSpPr>
          <p:cNvPr id="68" name="Google Shape;68;p32"/>
          <p:cNvSpPr txBox="1"/>
          <p:nvPr>
            <p:ph idx="1" type="body"/>
          </p:nvPr>
        </p:nvSpPr>
        <p:spPr>
          <a:xfrm>
            <a:off x="2057400" y="2743200"/>
            <a:ext cx="8077200" cy="76200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960"/>
              </a:spcBef>
              <a:spcAft>
                <a:spcPts val="0"/>
              </a:spcAft>
              <a:buClr>
                <a:schemeClr val="accent2"/>
              </a:buClr>
              <a:buSzPts val="4800"/>
              <a:buFont typeface="Arial"/>
              <a:buNone/>
              <a:defRPr b="1" i="0" sz="4800" u="none" cap="none" strike="noStrike">
                <a:solidFill>
                  <a:schemeClr val="accent2"/>
                </a:solidFill>
                <a:latin typeface="Poppins"/>
                <a:ea typeface="Poppins"/>
                <a:cs typeface="Poppins"/>
                <a:sym typeface="Poppi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14.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6.jpg"/><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4.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14.png"/><Relationship Id="rId3" Type="http://schemas.openxmlformats.org/officeDocument/2006/relationships/slideLayout" Target="../slideLayouts/slideLayout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C:\Users\Mel's PC\Documents\IAESC\iaesc-powerpoint.jpg" id="10" name="Google Shape;10;p22"/>
          <p:cNvPicPr preferRelativeResize="0"/>
          <p:nvPr/>
        </p:nvPicPr>
        <p:blipFill rotWithShape="1">
          <a:blip r:embed="rId1">
            <a:alphaModFix/>
          </a:blip>
          <a:srcRect b="0" l="0" r="0" t="0"/>
          <a:stretch/>
        </p:blipFill>
        <p:spPr>
          <a:xfrm>
            <a:off x="-50872" y="-2971800"/>
            <a:ext cx="12293743" cy="8066313"/>
          </a:xfrm>
          <a:prstGeom prst="rect">
            <a:avLst/>
          </a:prstGeom>
          <a:noFill/>
          <a:ln>
            <a:noFill/>
          </a:ln>
        </p:spPr>
      </p:pic>
      <p:sp>
        <p:nvSpPr>
          <p:cNvPr id="11" name="Google Shape;11;p22"/>
          <p:cNvSpPr/>
          <p:nvPr/>
        </p:nvSpPr>
        <p:spPr>
          <a:xfrm>
            <a:off x="2667000" y="4191000"/>
            <a:ext cx="6905812" cy="2590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C:\Users\Mel's PC\Documents\IAESC\Final Logo\Vertical\White\IAESC - Vertical - White.png" id="12" name="Google Shape;12;p22"/>
          <p:cNvPicPr preferRelativeResize="0"/>
          <p:nvPr/>
        </p:nvPicPr>
        <p:blipFill rotWithShape="1">
          <a:blip r:embed="rId2">
            <a:alphaModFix/>
          </a:blip>
          <a:srcRect b="0" l="0" r="0" t="0"/>
          <a:stretch/>
        </p:blipFill>
        <p:spPr>
          <a:xfrm>
            <a:off x="4191000" y="457200"/>
            <a:ext cx="3657600" cy="358455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
                                        </p:tgtEl>
                                        <p:attrNameLst>
                                          <p:attrName>style.visibility</p:attrName>
                                        </p:attrNameLst>
                                      </p:cBhvr>
                                      <p:to>
                                        <p:strVal val="visible"/>
                                      </p:to>
                                    </p:set>
                                    <p:animEffect filter="fade" transition="in">
                                      <p:cBhvr>
                                        <p:cTn dur="2000"/>
                                        <p:tgtEl>
                                          <p:spTgt spid="12"/>
                                        </p:tgtEl>
                                      </p:cBhvr>
                                    </p:animEffect>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p:tgtEl>
                                          <p:spTgt spid="1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 name="Shape 16"/>
        <p:cNvGrpSpPr/>
        <p:nvPr/>
      </p:nvGrpSpPr>
      <p:grpSpPr>
        <a:xfrm>
          <a:off x="0" y="0"/>
          <a:ext cx="0" cy="0"/>
          <a:chOff x="0" y="0"/>
          <a:chExt cx="0" cy="0"/>
        </a:xfrm>
      </p:grpSpPr>
      <p:pic>
        <p:nvPicPr>
          <p:cNvPr descr="C:\Users\Mel's PC\Documents\IAESC\iaesc-powerpoint.jpg" id="17" name="Google Shape;17;p24"/>
          <p:cNvPicPr preferRelativeResize="0"/>
          <p:nvPr/>
        </p:nvPicPr>
        <p:blipFill rotWithShape="1">
          <a:blip r:embed="rId1">
            <a:alphaModFix/>
          </a:blip>
          <a:srcRect b="0" l="0" r="0" t="0"/>
          <a:stretch/>
        </p:blipFill>
        <p:spPr>
          <a:xfrm>
            <a:off x="-75366" y="6172200"/>
            <a:ext cx="12293743" cy="8066313"/>
          </a:xfrm>
          <a:prstGeom prst="rect">
            <a:avLst/>
          </a:prstGeom>
          <a:noFill/>
          <a:ln>
            <a:noFill/>
          </a:ln>
        </p:spPr>
      </p:pic>
      <p:pic>
        <p:nvPicPr>
          <p:cNvPr id="18" name="Google Shape;18;p24"/>
          <p:cNvPicPr preferRelativeResize="0"/>
          <p:nvPr/>
        </p:nvPicPr>
        <p:blipFill rotWithShape="1">
          <a:blip r:embed="rId2">
            <a:alphaModFix/>
          </a:blip>
          <a:srcRect b="0" l="0" r="0" t="0"/>
          <a:stretch/>
        </p:blipFill>
        <p:spPr>
          <a:xfrm>
            <a:off x="9296400" y="381000"/>
            <a:ext cx="2286000" cy="1104417"/>
          </a:xfrm>
          <a:prstGeom prst="rect">
            <a:avLst/>
          </a:prstGeom>
          <a:noFill/>
          <a:ln>
            <a:noFill/>
          </a:ln>
        </p:spPr>
      </p:pic>
      <p:cxnSp>
        <p:nvCxnSpPr>
          <p:cNvPr id="19" name="Google Shape;19;p24"/>
          <p:cNvCxnSpPr/>
          <p:nvPr/>
        </p:nvCxnSpPr>
        <p:spPr>
          <a:xfrm>
            <a:off x="735624" y="1371600"/>
            <a:ext cx="10614630" cy="0"/>
          </a:xfrm>
          <a:prstGeom prst="straightConnector1">
            <a:avLst/>
          </a:prstGeom>
          <a:noFill/>
          <a:ln cap="flat" cmpd="sng" w="25400">
            <a:solidFill>
              <a:srgbClr val="A5A5A5"/>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pic>
        <p:nvPicPr>
          <p:cNvPr descr="C:\Users\Mel's PC\Documents\IAESC\iaesc-powerpoint.jpg" id="61" name="Google Shape;61;p31"/>
          <p:cNvPicPr preferRelativeResize="0"/>
          <p:nvPr/>
        </p:nvPicPr>
        <p:blipFill rotWithShape="1">
          <a:blip r:embed="rId1">
            <a:alphaModFix/>
          </a:blip>
          <a:srcRect b="0" l="0" r="0" t="0"/>
          <a:stretch/>
        </p:blipFill>
        <p:spPr>
          <a:xfrm>
            <a:off x="-50872" y="-2971800"/>
            <a:ext cx="12293743" cy="8066313"/>
          </a:xfrm>
          <a:prstGeom prst="rect">
            <a:avLst/>
          </a:prstGeom>
          <a:noFill/>
          <a:ln>
            <a:noFill/>
          </a:ln>
        </p:spPr>
      </p:pic>
      <p:sp>
        <p:nvSpPr>
          <p:cNvPr id="62" name="Google Shape;62;p31"/>
          <p:cNvSpPr/>
          <p:nvPr/>
        </p:nvSpPr>
        <p:spPr>
          <a:xfrm>
            <a:off x="2667000" y="4191000"/>
            <a:ext cx="6905812" cy="2590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descr="C:\Users\Mel's PC\Documents\IAESC\Final Logo\Vertical\White\IAESC - Vertical - White.png" id="63" name="Google Shape;63;p31"/>
          <p:cNvPicPr preferRelativeResize="0"/>
          <p:nvPr/>
        </p:nvPicPr>
        <p:blipFill rotWithShape="1">
          <a:blip r:embed="rId2">
            <a:alphaModFix/>
          </a:blip>
          <a:srcRect b="0" l="0" r="0" t="0"/>
          <a:stretch/>
        </p:blipFill>
        <p:spPr>
          <a:xfrm>
            <a:off x="4191000" y="457200"/>
            <a:ext cx="3657600" cy="3584552"/>
          </a:xfrm>
          <a:prstGeom prst="rect">
            <a:avLst/>
          </a:prstGeom>
          <a:noFill/>
          <a:ln>
            <a:noFill/>
          </a:ln>
        </p:spPr>
      </p:pic>
      <p:pic>
        <p:nvPicPr>
          <p:cNvPr descr="C:\Users\Mel's PC\Documents\IAESC\iaesc-powerpoint.jpg" id="64" name="Google Shape;64;p31"/>
          <p:cNvPicPr preferRelativeResize="0"/>
          <p:nvPr/>
        </p:nvPicPr>
        <p:blipFill rotWithShape="1">
          <a:blip r:embed="rId1">
            <a:alphaModFix/>
          </a:blip>
          <a:srcRect b="0" l="0" r="0" t="0"/>
          <a:stretch/>
        </p:blipFill>
        <p:spPr>
          <a:xfrm>
            <a:off x="-50872" y="-762000"/>
            <a:ext cx="12293743" cy="8066313"/>
          </a:xfrm>
          <a:prstGeom prst="rect">
            <a:avLst/>
          </a:prstGeom>
          <a:noFill/>
          <a:ln>
            <a:noFill/>
          </a:ln>
        </p:spPr>
      </p:pic>
      <p:sp>
        <p:nvSpPr>
          <p:cNvPr id="65" name="Google Shape;65;p31"/>
          <p:cNvSpPr/>
          <p:nvPr/>
        </p:nvSpPr>
        <p:spPr>
          <a:xfrm>
            <a:off x="-190500" y="2133600"/>
            <a:ext cx="12573000" cy="198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descr="C:\Users\Mel's PC\Documents\IAESC\Final Logo\Vertical\White\IAESC - Vertical - White.png" id="66" name="Google Shape;66;p31"/>
          <p:cNvPicPr preferRelativeResize="0"/>
          <p:nvPr/>
        </p:nvPicPr>
        <p:blipFill rotWithShape="1">
          <a:blip r:embed="rId2">
            <a:alphaModFix/>
          </a:blip>
          <a:srcRect b="0" l="0" r="0" t="0"/>
          <a:stretch/>
        </p:blipFill>
        <p:spPr>
          <a:xfrm>
            <a:off x="5201842" y="5105400"/>
            <a:ext cx="1788315" cy="1752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Ls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2000"/>
                                        <p:tgtEl>
                                          <p:spTgt spid="66"/>
                                        </p:tgtEl>
                                      </p:cBhvr>
                                    </p:animEffect>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1000"/>
                                        <p:tgtEl>
                                          <p:spTgt spid="6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hyperlink" Target="mailto:info@iaesc.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pollev.com/discourses/GPMVSTbeCfe9t32mI05qy/respond" TargetMode="External"/><Relationship Id="rId4" Type="http://schemas.openxmlformats.org/officeDocument/2006/relationships/hyperlink" Target="https://www.polleverywhere.com/free_text_polls/TjyXTnOM13ePHbaH43bG4" TargetMode="External"/><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20.jpg"/><Relationship Id="rId13" Type="http://schemas.openxmlformats.org/officeDocument/2006/relationships/image" Target="../media/image23.png"/><Relationship Id="rId12"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revolvy.com/main/index.php?s=Iohahi:io%20Akwesasne%20Adult%20Education%20Centre" TargetMode="External"/><Relationship Id="rId4" Type="http://schemas.openxmlformats.org/officeDocument/2006/relationships/image" Target="../media/image5.jpg"/><Relationship Id="rId9" Type="http://schemas.openxmlformats.org/officeDocument/2006/relationships/image" Target="../media/image21.png"/><Relationship Id="rId14" Type="http://schemas.openxmlformats.org/officeDocument/2006/relationships/image" Target="../media/image25.jpg"/><Relationship Id="rId5" Type="http://schemas.openxmlformats.org/officeDocument/2006/relationships/hyperlink" Target="http://www.osttc.com/" TargetMode="External"/><Relationship Id="rId6" Type="http://schemas.openxmlformats.org/officeDocument/2006/relationships/image" Target="../media/image16.jpg"/><Relationship Id="rId7" Type="http://schemas.openxmlformats.org/officeDocument/2006/relationships/hyperlink" Target="http://www.shingwauku.ca/" TargetMode="External"/><Relationship Id="rId8"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
          <p:cNvSpPr txBox="1"/>
          <p:nvPr>
            <p:ph idx="1" type="body"/>
          </p:nvPr>
        </p:nvSpPr>
        <p:spPr>
          <a:xfrm>
            <a:off x="3049260" y="4288612"/>
            <a:ext cx="6011613" cy="52899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66414A"/>
              </a:buClr>
              <a:buSzPts val="2400"/>
              <a:buNone/>
            </a:pPr>
            <a:r>
              <a:rPr b="0" lang="en-CA" sz="2400">
                <a:solidFill>
                  <a:srgbClr val="66414A"/>
                </a:solidFill>
                <a:latin typeface="Arial"/>
                <a:ea typeface="Arial"/>
                <a:cs typeface="Arial"/>
                <a:sym typeface="Arial"/>
              </a:rPr>
              <a:t>Advancing Indigenous Higher Education and Training in Ontario through Accreditation and Credentials</a:t>
            </a:r>
            <a:endParaRPr sz="2400">
              <a:latin typeface="Arial"/>
              <a:ea typeface="Arial"/>
              <a:cs typeface="Arial"/>
              <a:sym typeface="Arial"/>
            </a:endParaRPr>
          </a:p>
        </p:txBody>
      </p:sp>
      <p:sp>
        <p:nvSpPr>
          <p:cNvPr id="75" name="Google Shape;75;p1"/>
          <p:cNvSpPr txBox="1"/>
          <p:nvPr>
            <p:ph idx="2" type="body"/>
          </p:nvPr>
        </p:nvSpPr>
        <p:spPr>
          <a:xfrm>
            <a:off x="3810000" y="5638799"/>
            <a:ext cx="4572000" cy="87429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919191"/>
              </a:buClr>
              <a:buSzPts val="1800"/>
              <a:buNone/>
            </a:pPr>
            <a:r>
              <a:rPr b="0" i="1" lang="en-CA" sz="1800" u="none" strike="noStrike">
                <a:latin typeface="Arial"/>
                <a:ea typeface="Arial"/>
                <a:cs typeface="Arial"/>
                <a:sym typeface="Arial"/>
              </a:rPr>
              <a:t>Assembly of First Nations Education Forum “Reigniting the Flames of our Ancestors,” </a:t>
            </a:r>
            <a:r>
              <a:rPr b="0" i="0" lang="en-CA" sz="1800" u="none" strike="noStrike">
                <a:latin typeface="Arial"/>
                <a:ea typeface="Arial"/>
                <a:cs typeface="Arial"/>
                <a:sym typeface="Arial"/>
              </a:rPr>
              <a:t>February 20, 2025</a:t>
            </a:r>
            <a:endParaRPr>
              <a:solidFill>
                <a:srgbClr val="48484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ph idx="3" type="body"/>
          </p:nvPr>
        </p:nvSpPr>
        <p:spPr>
          <a:xfrm>
            <a:off x="735624" y="609600"/>
            <a:ext cx="8560776" cy="60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2"/>
              </a:buClr>
              <a:buSzPts val="4000"/>
              <a:buNone/>
            </a:pPr>
            <a:r>
              <a:rPr lang="en-CA">
                <a:latin typeface="Arial"/>
                <a:ea typeface="Arial"/>
                <a:cs typeface="Arial"/>
                <a:sym typeface="Arial"/>
              </a:rPr>
              <a:t>Indigenous Institutes in Ontario</a:t>
            </a:r>
            <a:endParaRPr/>
          </a:p>
        </p:txBody>
      </p:sp>
      <p:pic>
        <p:nvPicPr>
          <p:cNvPr descr="https://fnti.net/photos/custom/map.jpg" id="190" name="Google Shape;190;p10"/>
          <p:cNvPicPr preferRelativeResize="0"/>
          <p:nvPr>
            <p:ph idx="1" type="body"/>
          </p:nvPr>
        </p:nvPicPr>
        <p:blipFill rotWithShape="1">
          <a:blip r:embed="rId3">
            <a:alphaModFix/>
          </a:blip>
          <a:srcRect b="0" l="0" r="0" t="0"/>
          <a:stretch/>
        </p:blipFill>
        <p:spPr>
          <a:xfrm>
            <a:off x="2964737" y="1403132"/>
            <a:ext cx="6262526" cy="47403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1"/>
          <p:cNvSpPr txBox="1"/>
          <p:nvPr>
            <p:ph idx="3" type="body"/>
          </p:nvPr>
        </p:nvSpPr>
        <p:spPr>
          <a:xfrm>
            <a:off x="735624" y="2140688"/>
            <a:ext cx="7590229" cy="353001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84848"/>
              </a:buClr>
              <a:buSzPts val="2800"/>
              <a:buNone/>
            </a:pPr>
            <a:r>
              <a:rPr lang="en-CA" sz="2800">
                <a:solidFill>
                  <a:srgbClr val="484848"/>
                </a:solidFill>
                <a:latin typeface="Verdana"/>
                <a:ea typeface="Verdana"/>
                <a:cs typeface="Verdana"/>
                <a:sym typeface="Verdana"/>
              </a:rPr>
              <a:t>Council Board members are independent members of the </a:t>
            </a:r>
            <a:r>
              <a:rPr b="1" lang="en-CA" sz="2800">
                <a:solidFill>
                  <a:srgbClr val="484848"/>
                </a:solidFill>
                <a:latin typeface="Verdana"/>
                <a:ea typeface="Verdana"/>
                <a:cs typeface="Verdana"/>
                <a:sym typeface="Verdana"/>
              </a:rPr>
              <a:t>Indigenous community, academic and sector leaders </a:t>
            </a:r>
            <a:r>
              <a:rPr lang="en-CA" sz="2800">
                <a:solidFill>
                  <a:srgbClr val="484848"/>
                </a:solidFill>
                <a:latin typeface="Verdana"/>
                <a:ea typeface="Verdana"/>
                <a:cs typeface="Verdana"/>
                <a:sym typeface="Verdana"/>
              </a:rPr>
              <a:t>who reflect the principles of independence, accountability, impartiality and transparency.</a:t>
            </a:r>
            <a:endParaRPr/>
          </a:p>
          <a:p>
            <a:pPr indent="0" lvl="0" marL="0" rtl="0" algn="l">
              <a:spcBef>
                <a:spcPts val="280"/>
              </a:spcBef>
              <a:spcAft>
                <a:spcPts val="0"/>
              </a:spcAft>
              <a:buClr>
                <a:schemeClr val="dk1"/>
              </a:buClr>
              <a:buSzPts val="1400"/>
              <a:buNone/>
            </a:pPr>
            <a:r>
              <a:t/>
            </a:r>
            <a:endParaRPr/>
          </a:p>
        </p:txBody>
      </p:sp>
      <p:pic>
        <p:nvPicPr>
          <p:cNvPr id="197" name="Google Shape;197;p11"/>
          <p:cNvPicPr preferRelativeResize="0"/>
          <p:nvPr>
            <p:ph idx="4" type="body"/>
          </p:nvPr>
        </p:nvPicPr>
        <p:blipFill rotWithShape="1">
          <a:blip r:embed="rId3">
            <a:alphaModFix/>
          </a:blip>
          <a:srcRect b="0" l="0" r="0" t="0"/>
          <a:stretch/>
        </p:blipFill>
        <p:spPr>
          <a:xfrm>
            <a:off x="8476237" y="2140688"/>
            <a:ext cx="2877561" cy="2877561"/>
          </a:xfrm>
          <a:prstGeom prst="rect">
            <a:avLst/>
          </a:prstGeom>
          <a:noFill/>
          <a:ln>
            <a:noFill/>
          </a:ln>
        </p:spPr>
      </p:pic>
      <p:sp>
        <p:nvSpPr>
          <p:cNvPr id="198" name="Google Shape;198;p11"/>
          <p:cNvSpPr txBox="1"/>
          <p:nvPr>
            <p:ph idx="5" type="body"/>
          </p:nvPr>
        </p:nvSpPr>
        <p:spPr>
          <a:xfrm>
            <a:off x="735624" y="609600"/>
            <a:ext cx="8560776" cy="60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6414A"/>
              </a:buClr>
              <a:buSzPts val="4000"/>
              <a:buNone/>
            </a:pPr>
            <a:r>
              <a:rPr lang="en-CA">
                <a:solidFill>
                  <a:srgbClr val="66414A"/>
                </a:solidFill>
                <a:latin typeface="Arial"/>
                <a:ea typeface="Arial"/>
                <a:cs typeface="Arial"/>
                <a:sym typeface="Arial"/>
              </a:rPr>
              <a:t>Council Board Members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txBox="1"/>
          <p:nvPr>
            <p:ph idx="1" type="body"/>
          </p:nvPr>
        </p:nvSpPr>
        <p:spPr>
          <a:xfrm>
            <a:off x="735624" y="64171"/>
            <a:ext cx="8560776" cy="12352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6414A"/>
              </a:buClr>
              <a:buSzPts val="4000"/>
              <a:buNone/>
            </a:pPr>
            <a:r>
              <a:rPr lang="en-CA">
                <a:solidFill>
                  <a:srgbClr val="66414A"/>
                </a:solidFill>
                <a:latin typeface="Arial"/>
                <a:ea typeface="Arial"/>
                <a:cs typeface="Arial"/>
                <a:sym typeface="Arial"/>
              </a:rPr>
              <a:t>Indigenous Institutes Quality Assessment Board (IIQAB)</a:t>
            </a:r>
            <a:endParaRPr/>
          </a:p>
        </p:txBody>
      </p:sp>
      <p:sp>
        <p:nvSpPr>
          <p:cNvPr id="205" name="Google Shape;205;p12"/>
          <p:cNvSpPr txBox="1"/>
          <p:nvPr/>
        </p:nvSpPr>
        <p:spPr>
          <a:xfrm>
            <a:off x="9227709" y="6557230"/>
            <a:ext cx="984019"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CA" sz="1050">
                <a:solidFill>
                  <a:srgbClr val="FFFFFF"/>
                </a:solidFill>
                <a:latin typeface="Calibri"/>
                <a:ea typeface="Calibri"/>
                <a:cs typeface="Calibri"/>
                <a:sym typeface="Calibri"/>
              </a:rPr>
              <a:t>‹#›</a:t>
            </a:fld>
            <a:endParaRPr sz="1050">
              <a:solidFill>
                <a:srgbClr val="FFFFFF"/>
              </a:solidFill>
              <a:latin typeface="Calibri"/>
              <a:ea typeface="Calibri"/>
              <a:cs typeface="Calibri"/>
              <a:sym typeface="Calibri"/>
            </a:endParaRPr>
          </a:p>
        </p:txBody>
      </p:sp>
      <p:grpSp>
        <p:nvGrpSpPr>
          <p:cNvPr id="206" name="Google Shape;206;p12"/>
          <p:cNvGrpSpPr/>
          <p:nvPr/>
        </p:nvGrpSpPr>
        <p:grpSpPr>
          <a:xfrm>
            <a:off x="2093680" y="1184625"/>
            <a:ext cx="8362197" cy="4972351"/>
            <a:chOff x="1389" y="901"/>
            <a:chExt cx="8362197" cy="4972351"/>
          </a:xfrm>
        </p:grpSpPr>
        <p:sp>
          <p:nvSpPr>
            <p:cNvPr id="207" name="Google Shape;207;p12"/>
            <p:cNvSpPr/>
            <p:nvPr/>
          </p:nvSpPr>
          <p:spPr>
            <a:xfrm>
              <a:off x="1389" y="600056"/>
              <a:ext cx="3774041" cy="3774041"/>
            </a:xfrm>
            <a:prstGeom prst="ellipse">
              <a:avLst/>
            </a:prstGeom>
            <a:blipFill rotWithShape="1">
              <a:blip r:embed="rId3">
                <a:alphaModFix/>
              </a:blip>
              <a:stretch>
                <a:fillRect b="0" l="0" r="0" t="0"/>
              </a:stretch>
            </a:blipFill>
            <a:ln cap="flat" cmpd="sng" w="25400">
              <a:solidFill>
                <a:srgbClr val="74545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2"/>
            <p:cNvSpPr txBox="1"/>
            <p:nvPr/>
          </p:nvSpPr>
          <p:spPr>
            <a:xfrm>
              <a:off x="554085" y="1152752"/>
              <a:ext cx="2668649" cy="2668649"/>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Verdana"/>
                <a:buNone/>
              </a:pPr>
              <a:r>
                <a:t/>
              </a:r>
              <a:endParaRPr sz="1100">
                <a:solidFill>
                  <a:srgbClr val="000000"/>
                </a:solidFill>
                <a:latin typeface="Poppins"/>
                <a:ea typeface="Poppins"/>
                <a:cs typeface="Poppins"/>
                <a:sym typeface="Poppins"/>
              </a:endParaRPr>
            </a:p>
          </p:txBody>
        </p:sp>
        <p:sp>
          <p:nvSpPr>
            <p:cNvPr id="209" name="Google Shape;209;p12"/>
            <p:cNvSpPr/>
            <p:nvPr/>
          </p:nvSpPr>
          <p:spPr>
            <a:xfrm rot="-3505022">
              <a:off x="3475164" y="1567192"/>
              <a:ext cx="1731612" cy="0"/>
            </a:xfrm>
            <a:custGeom>
              <a:rect b="b" l="l" r="r" t="t"/>
              <a:pathLst>
                <a:path extrusionOk="0" h="120000" w="120000">
                  <a:moveTo>
                    <a:pt x="0" y="0"/>
                  </a:moveTo>
                  <a:lnTo>
                    <a:pt x="120000" y="0"/>
                  </a:lnTo>
                </a:path>
              </a:pathLst>
            </a:custGeom>
            <a:noFill/>
            <a:ln cap="flat" cmpd="sng" w="15875">
              <a:solidFill>
                <a:srgbClr val="664949"/>
              </a:solidFill>
              <a:prstDash val="solid"/>
              <a:round/>
              <a:headEnd len="sm" w="sm" type="none"/>
              <a:tailEnd len="sm" w="sm" type="none"/>
            </a:ln>
          </p:spPr>
        </p:sp>
        <p:cxnSp>
          <p:nvCxnSpPr>
            <p:cNvPr id="210" name="Google Shape;210;p12"/>
            <p:cNvCxnSpPr/>
            <p:nvPr/>
          </p:nvCxnSpPr>
          <p:spPr>
            <a:xfrm>
              <a:off x="4794422" y="829626"/>
              <a:ext cx="441132" cy="0"/>
            </a:xfrm>
            <a:prstGeom prst="straightConnector1">
              <a:avLst/>
            </a:prstGeom>
            <a:noFill/>
            <a:ln cap="flat" cmpd="sng" w="15875">
              <a:solidFill>
                <a:srgbClr val="664949"/>
              </a:solidFill>
              <a:prstDash val="solid"/>
              <a:round/>
              <a:headEnd len="sm" w="sm" type="none"/>
              <a:tailEnd len="sm" w="sm" type="none"/>
            </a:ln>
          </p:spPr>
        </p:cxnSp>
        <p:sp>
          <p:nvSpPr>
            <p:cNvPr id="211" name="Google Shape;211;p12"/>
            <p:cNvSpPr/>
            <p:nvPr/>
          </p:nvSpPr>
          <p:spPr>
            <a:xfrm>
              <a:off x="5235555" y="901"/>
              <a:ext cx="3128031" cy="1657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2"/>
            <p:cNvSpPr txBox="1"/>
            <p:nvPr/>
          </p:nvSpPr>
          <p:spPr>
            <a:xfrm>
              <a:off x="5235555" y="901"/>
              <a:ext cx="3128031" cy="1657450"/>
            </a:xfrm>
            <a:prstGeom prst="rect">
              <a:avLst/>
            </a:prstGeom>
            <a:noFill/>
            <a:ln>
              <a:noFill/>
            </a:ln>
          </p:spPr>
          <p:txBody>
            <a:bodyPr anchorCtr="0" anchor="ctr" bIns="56875" lIns="56875" spcFirstLastPara="1" rIns="56875" wrap="square" tIns="56875">
              <a:noAutofit/>
            </a:bodyPr>
            <a:lstStyle/>
            <a:p>
              <a:pPr indent="0" lvl="0" marL="0" marR="0" rtl="0" algn="ctr">
                <a:lnSpc>
                  <a:spcPct val="90000"/>
                </a:lnSpc>
                <a:spcBef>
                  <a:spcPts val="0"/>
                </a:spcBef>
                <a:spcAft>
                  <a:spcPts val="0"/>
                </a:spcAft>
                <a:buClr>
                  <a:schemeClr val="dk1"/>
                </a:buClr>
                <a:buSzPts val="800"/>
                <a:buFont typeface="Verdana"/>
                <a:buNone/>
              </a:pPr>
              <a:r>
                <a:t/>
              </a:r>
              <a:endParaRPr b="1" sz="800">
                <a:solidFill>
                  <a:srgbClr val="000000"/>
                </a:solidFill>
                <a:latin typeface="Poppins"/>
                <a:ea typeface="Poppins"/>
                <a:cs typeface="Poppins"/>
                <a:sym typeface="Poppins"/>
              </a:endParaRPr>
            </a:p>
            <a:p>
              <a:pPr indent="0" lvl="0" marL="0" marR="0" rtl="0" algn="ctr">
                <a:lnSpc>
                  <a:spcPct val="90000"/>
                </a:lnSpc>
                <a:spcBef>
                  <a:spcPts val="280"/>
                </a:spcBef>
                <a:spcAft>
                  <a:spcPts val="0"/>
                </a:spcAft>
                <a:buClr>
                  <a:schemeClr val="dk1"/>
                </a:buClr>
                <a:buSzPts val="800"/>
                <a:buFont typeface="Verdana"/>
                <a:buNone/>
              </a:pPr>
              <a:r>
                <a:t/>
              </a:r>
              <a:endParaRPr b="1" sz="800">
                <a:solidFill>
                  <a:srgbClr val="000000"/>
                </a:solidFill>
                <a:latin typeface="Poppins"/>
                <a:ea typeface="Poppins"/>
                <a:cs typeface="Poppins"/>
                <a:sym typeface="Poppins"/>
              </a:endParaRPr>
            </a:p>
            <a:p>
              <a:pPr indent="0" lvl="0" marL="0" marR="0" rtl="0" algn="ctr">
                <a:lnSpc>
                  <a:spcPct val="90000"/>
                </a:lnSpc>
                <a:spcBef>
                  <a:spcPts val="280"/>
                </a:spcBef>
                <a:spcAft>
                  <a:spcPts val="0"/>
                </a:spcAft>
                <a:buClr>
                  <a:srgbClr val="484848"/>
                </a:buClr>
                <a:buSzPts val="1200"/>
                <a:buFont typeface="Verdana"/>
                <a:buNone/>
              </a:pPr>
              <a:r>
                <a:rPr lang="en-CA" sz="1200">
                  <a:solidFill>
                    <a:srgbClr val="484848"/>
                  </a:solidFill>
                  <a:latin typeface="Verdana"/>
                  <a:ea typeface="Verdana"/>
                  <a:cs typeface="Verdana"/>
                  <a:sym typeface="Verdana"/>
                </a:rPr>
                <a:t>Independent experts that uphold IIQAB’s values of objectivity, high ethical standards, respecting,  promoting and privileging Indigenous world views, knowledge, cultures, languages and traditions.</a:t>
              </a:r>
              <a:endParaRPr b="1" sz="1200">
                <a:solidFill>
                  <a:srgbClr val="484848"/>
                </a:solidFill>
                <a:latin typeface="Verdana"/>
                <a:ea typeface="Verdana"/>
                <a:cs typeface="Verdana"/>
                <a:sym typeface="Verdana"/>
              </a:endParaRPr>
            </a:p>
            <a:p>
              <a:pPr indent="0" lvl="0" marL="0" marR="0" rtl="0" algn="ctr">
                <a:lnSpc>
                  <a:spcPct val="90000"/>
                </a:lnSpc>
                <a:spcBef>
                  <a:spcPts val="420"/>
                </a:spcBef>
                <a:spcAft>
                  <a:spcPts val="0"/>
                </a:spcAft>
                <a:buClr>
                  <a:schemeClr val="dk1"/>
                </a:buClr>
                <a:buSzPts val="800"/>
                <a:buFont typeface="Verdana"/>
                <a:buNone/>
              </a:pPr>
              <a:r>
                <a:t/>
              </a:r>
              <a:endParaRPr b="1" sz="800">
                <a:solidFill>
                  <a:srgbClr val="000000"/>
                </a:solidFill>
                <a:latin typeface="Poppins"/>
                <a:ea typeface="Poppins"/>
                <a:cs typeface="Poppins"/>
                <a:sym typeface="Poppins"/>
              </a:endParaRPr>
            </a:p>
          </p:txBody>
        </p:sp>
        <p:sp>
          <p:nvSpPr>
            <p:cNvPr id="213" name="Google Shape;213;p12"/>
            <p:cNvSpPr/>
            <p:nvPr/>
          </p:nvSpPr>
          <p:spPr>
            <a:xfrm>
              <a:off x="3887520" y="2487077"/>
              <a:ext cx="906902" cy="0"/>
            </a:xfrm>
            <a:custGeom>
              <a:rect b="b" l="l" r="r" t="t"/>
              <a:pathLst>
                <a:path extrusionOk="0" h="120000" w="120000">
                  <a:moveTo>
                    <a:pt x="0" y="0"/>
                  </a:moveTo>
                  <a:lnTo>
                    <a:pt x="120000" y="0"/>
                  </a:lnTo>
                </a:path>
              </a:pathLst>
            </a:custGeom>
            <a:noFill/>
            <a:ln cap="flat" cmpd="sng" w="15875">
              <a:solidFill>
                <a:srgbClr val="664949"/>
              </a:solidFill>
              <a:prstDash val="solid"/>
              <a:round/>
              <a:headEnd len="sm" w="sm" type="none"/>
              <a:tailEnd len="sm" w="sm" type="none"/>
            </a:ln>
          </p:spPr>
        </p:sp>
        <p:cxnSp>
          <p:nvCxnSpPr>
            <p:cNvPr id="214" name="Google Shape;214;p12"/>
            <p:cNvCxnSpPr/>
            <p:nvPr/>
          </p:nvCxnSpPr>
          <p:spPr>
            <a:xfrm>
              <a:off x="4794422" y="2487077"/>
              <a:ext cx="441132" cy="0"/>
            </a:xfrm>
            <a:prstGeom prst="straightConnector1">
              <a:avLst/>
            </a:prstGeom>
            <a:noFill/>
            <a:ln cap="flat" cmpd="sng" w="15875">
              <a:solidFill>
                <a:srgbClr val="664949"/>
              </a:solidFill>
              <a:prstDash val="solid"/>
              <a:round/>
              <a:headEnd len="sm" w="sm" type="none"/>
              <a:tailEnd len="sm" w="sm" type="none"/>
            </a:ln>
          </p:spPr>
        </p:cxnSp>
        <p:sp>
          <p:nvSpPr>
            <p:cNvPr id="215" name="Google Shape;215;p12"/>
            <p:cNvSpPr/>
            <p:nvPr/>
          </p:nvSpPr>
          <p:spPr>
            <a:xfrm>
              <a:off x="5235555" y="1658352"/>
              <a:ext cx="3128031" cy="1657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2"/>
            <p:cNvSpPr txBox="1"/>
            <p:nvPr/>
          </p:nvSpPr>
          <p:spPr>
            <a:xfrm>
              <a:off x="5235555" y="1658352"/>
              <a:ext cx="3128031" cy="1657450"/>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484848"/>
                </a:buClr>
                <a:buSzPts val="1400"/>
                <a:buFont typeface="Verdana"/>
                <a:buNone/>
              </a:pPr>
              <a:r>
                <a:rPr b="1" lang="en-CA" sz="1400">
                  <a:solidFill>
                    <a:srgbClr val="484848"/>
                  </a:solidFill>
                  <a:latin typeface="Verdana"/>
                  <a:ea typeface="Verdana"/>
                  <a:cs typeface="Verdana"/>
                  <a:sym typeface="Verdana"/>
                </a:rPr>
                <a:t>Meet bi-monthly to review and make recommendations on: approval of applications from Indigenous Institutes, QA process, standards and benchmarks and other matters.</a:t>
              </a:r>
              <a:endParaRPr sz="1400">
                <a:solidFill>
                  <a:srgbClr val="484848"/>
                </a:solidFill>
                <a:latin typeface="Verdana"/>
                <a:ea typeface="Verdana"/>
                <a:cs typeface="Verdana"/>
                <a:sym typeface="Verdana"/>
              </a:endParaRPr>
            </a:p>
          </p:txBody>
        </p:sp>
        <p:sp>
          <p:nvSpPr>
            <p:cNvPr id="217" name="Google Shape;217;p12"/>
            <p:cNvSpPr/>
            <p:nvPr/>
          </p:nvSpPr>
          <p:spPr>
            <a:xfrm rot="3505022">
              <a:off x="3475164" y="3406962"/>
              <a:ext cx="1731612" cy="0"/>
            </a:xfrm>
            <a:custGeom>
              <a:rect b="b" l="l" r="r" t="t"/>
              <a:pathLst>
                <a:path extrusionOk="0" h="120000" w="120000">
                  <a:moveTo>
                    <a:pt x="0" y="0"/>
                  </a:moveTo>
                  <a:lnTo>
                    <a:pt x="120000" y="0"/>
                  </a:lnTo>
                </a:path>
              </a:pathLst>
            </a:custGeom>
            <a:noFill/>
            <a:ln cap="flat" cmpd="sng" w="15875">
              <a:solidFill>
                <a:srgbClr val="664949"/>
              </a:solidFill>
              <a:prstDash val="solid"/>
              <a:round/>
              <a:headEnd len="sm" w="sm" type="none"/>
              <a:tailEnd len="sm" w="sm" type="none"/>
            </a:ln>
          </p:spPr>
        </p:sp>
        <p:cxnSp>
          <p:nvCxnSpPr>
            <p:cNvPr id="218" name="Google Shape;218;p12"/>
            <p:cNvCxnSpPr/>
            <p:nvPr/>
          </p:nvCxnSpPr>
          <p:spPr>
            <a:xfrm>
              <a:off x="4794422" y="4144528"/>
              <a:ext cx="441132" cy="0"/>
            </a:xfrm>
            <a:prstGeom prst="straightConnector1">
              <a:avLst/>
            </a:prstGeom>
            <a:noFill/>
            <a:ln cap="flat" cmpd="sng" w="15875">
              <a:solidFill>
                <a:srgbClr val="664949"/>
              </a:solidFill>
              <a:prstDash val="solid"/>
              <a:round/>
              <a:headEnd len="sm" w="sm" type="none"/>
              <a:tailEnd len="sm" w="sm" type="none"/>
            </a:ln>
          </p:spPr>
        </p:cxnSp>
        <p:sp>
          <p:nvSpPr>
            <p:cNvPr id="219" name="Google Shape;219;p12"/>
            <p:cNvSpPr/>
            <p:nvPr/>
          </p:nvSpPr>
          <p:spPr>
            <a:xfrm>
              <a:off x="5235555" y="3315802"/>
              <a:ext cx="3128031" cy="1657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2"/>
            <p:cNvSpPr txBox="1"/>
            <p:nvPr/>
          </p:nvSpPr>
          <p:spPr>
            <a:xfrm>
              <a:off x="5235555" y="3315802"/>
              <a:ext cx="3128031" cy="1657450"/>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rgbClr val="484848"/>
                </a:buClr>
                <a:buSzPts val="1200"/>
                <a:buFont typeface="Verdana"/>
                <a:buNone/>
              </a:pPr>
              <a:r>
                <a:rPr lang="en-CA" sz="1200">
                  <a:solidFill>
                    <a:srgbClr val="484848"/>
                  </a:solidFill>
                  <a:latin typeface="Verdana"/>
                  <a:ea typeface="Verdana"/>
                  <a:cs typeface="Verdana"/>
                  <a:sym typeface="Verdana"/>
                </a:rPr>
                <a:t>Committed to a quality assurance process that builds partnerships between IIQAB and Indigenous Institutes.  </a:t>
              </a:r>
              <a:endParaRPr sz="1200">
                <a:solidFill>
                  <a:srgbClr val="484848"/>
                </a:solidFill>
                <a:latin typeface="Verdana"/>
                <a:ea typeface="Verdana"/>
                <a:cs typeface="Verdana"/>
                <a:sym typeface="Verdana"/>
              </a:endParaRPr>
            </a:p>
          </p:txBody>
        </p:sp>
      </p:grpSp>
      <p:sp>
        <p:nvSpPr>
          <p:cNvPr id="221" name="Google Shape;221;p12"/>
          <p:cNvSpPr/>
          <p:nvPr/>
        </p:nvSpPr>
        <p:spPr>
          <a:xfrm>
            <a:off x="3183666" y="2056779"/>
            <a:ext cx="148458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200">
                <a:solidFill>
                  <a:srgbClr val="484848"/>
                </a:solidFill>
                <a:latin typeface="Verdana"/>
                <a:ea typeface="Verdana"/>
                <a:cs typeface="Verdana"/>
                <a:sym typeface="Verdana"/>
              </a:rPr>
              <a:t>Seven members appointed by the Council </a:t>
            </a:r>
            <a:endParaRPr sz="1200">
              <a:solidFill>
                <a:srgbClr val="484848"/>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3"/>
          <p:cNvSpPr txBox="1"/>
          <p:nvPr>
            <p:ph idx="1" type="body"/>
          </p:nvPr>
        </p:nvSpPr>
        <p:spPr>
          <a:xfrm>
            <a:off x="735624" y="609600"/>
            <a:ext cx="8560776" cy="60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6414A"/>
              </a:buClr>
              <a:buSzPts val="4000"/>
              <a:buNone/>
            </a:pPr>
            <a:r>
              <a:rPr lang="en-CA">
                <a:solidFill>
                  <a:srgbClr val="66414A"/>
                </a:solidFill>
                <a:latin typeface="Arial"/>
                <a:ea typeface="Arial"/>
                <a:cs typeface="Arial"/>
                <a:sym typeface="Arial"/>
              </a:rPr>
              <a:t>Quality Assurance is…</a:t>
            </a:r>
            <a:endParaRPr/>
          </a:p>
          <a:p>
            <a:pPr indent="0" lvl="0" marL="0" rtl="0" algn="l">
              <a:spcBef>
                <a:spcPts val="800"/>
              </a:spcBef>
              <a:spcAft>
                <a:spcPts val="0"/>
              </a:spcAft>
              <a:buClr>
                <a:schemeClr val="accent2"/>
              </a:buClr>
              <a:buSzPts val="4000"/>
              <a:buNone/>
            </a:pPr>
            <a:r>
              <a:t/>
            </a:r>
            <a:endParaRPr>
              <a:solidFill>
                <a:srgbClr val="66414A"/>
              </a:solidFill>
            </a:endParaRPr>
          </a:p>
        </p:txBody>
      </p:sp>
      <p:sp>
        <p:nvSpPr>
          <p:cNvPr id="228" name="Google Shape;228;p13"/>
          <p:cNvSpPr txBox="1"/>
          <p:nvPr>
            <p:ph idx="5" type="body"/>
          </p:nvPr>
        </p:nvSpPr>
        <p:spPr>
          <a:xfrm>
            <a:off x="735624" y="1828799"/>
            <a:ext cx="10618175" cy="4018361"/>
          </a:xfrm>
          <a:prstGeom prst="rect">
            <a:avLst/>
          </a:prstGeom>
          <a:noFill/>
          <a:ln>
            <a:noFill/>
          </a:ln>
        </p:spPr>
        <p:txBody>
          <a:bodyPr anchorCtr="0" anchor="t" bIns="45700" lIns="91425" spcFirstLastPara="1" rIns="91425" wrap="square" tIns="45700">
            <a:noAutofit/>
          </a:bodyPr>
          <a:lstStyle/>
          <a:p>
            <a:pPr indent="-342900" lvl="2" marL="342900" rtl="0" algn="l">
              <a:spcBef>
                <a:spcPts val="0"/>
              </a:spcBef>
              <a:spcAft>
                <a:spcPts val="0"/>
              </a:spcAft>
              <a:buClr>
                <a:srgbClr val="484848"/>
              </a:buClr>
              <a:buSzPts val="1600"/>
              <a:buChar char="•"/>
            </a:pPr>
            <a:r>
              <a:rPr lang="en-CA">
                <a:solidFill>
                  <a:srgbClr val="484848"/>
                </a:solidFill>
                <a:latin typeface="Arial"/>
                <a:ea typeface="Arial"/>
                <a:cs typeface="Arial"/>
                <a:sym typeface="Arial"/>
              </a:rPr>
              <a:t>The Council developed its quality assurance process that brings together two systems of education side-by-side to support future generations. </a:t>
            </a:r>
            <a:endParaRPr/>
          </a:p>
          <a:p>
            <a:pPr indent="-342900" lvl="2" marL="342900" rtl="0" algn="l">
              <a:spcBef>
                <a:spcPts val="1000"/>
              </a:spcBef>
              <a:spcAft>
                <a:spcPts val="0"/>
              </a:spcAft>
              <a:buClr>
                <a:srgbClr val="484848"/>
              </a:buClr>
              <a:buSzPts val="1600"/>
              <a:buChar char="•"/>
            </a:pPr>
            <a:r>
              <a:rPr lang="en-CA">
                <a:solidFill>
                  <a:srgbClr val="484848"/>
                </a:solidFill>
                <a:latin typeface="Arial"/>
                <a:ea typeface="Arial"/>
                <a:cs typeface="Arial"/>
                <a:sym typeface="Arial"/>
              </a:rPr>
              <a:t>To achieve this, the process is centered on reflecting Indigenous ways of being, knowledge, cultures and languages taught at Indigenous Institutes, while supporting the transferability of these credentials across Ontario.</a:t>
            </a:r>
            <a:endParaRPr>
              <a:solidFill>
                <a:srgbClr val="484848"/>
              </a:solidFill>
              <a:latin typeface="Arial"/>
              <a:ea typeface="Arial"/>
              <a:cs typeface="Arial"/>
              <a:sym typeface="Arial"/>
            </a:endParaRPr>
          </a:p>
          <a:p>
            <a:pPr indent="-342900" lvl="2" marL="342900" rtl="0" algn="l">
              <a:spcBef>
                <a:spcPts val="1000"/>
              </a:spcBef>
              <a:spcAft>
                <a:spcPts val="0"/>
              </a:spcAft>
              <a:buClr>
                <a:srgbClr val="484848"/>
              </a:buClr>
              <a:buSzPts val="1600"/>
              <a:buChar char="•"/>
            </a:pPr>
            <a:r>
              <a:rPr lang="en-CA">
                <a:solidFill>
                  <a:srgbClr val="484848"/>
                </a:solidFill>
                <a:latin typeface="Arial"/>
                <a:ea typeface="Arial"/>
                <a:cs typeface="Arial"/>
                <a:sym typeface="Arial"/>
              </a:rPr>
              <a:t>The quality assurance process involves two phases:</a:t>
            </a:r>
            <a:endParaRPr/>
          </a:p>
          <a:p>
            <a:pPr indent="-342900" lvl="3" marL="800100" rtl="0" algn="l">
              <a:spcBef>
                <a:spcPts val="1000"/>
              </a:spcBef>
              <a:spcAft>
                <a:spcPts val="0"/>
              </a:spcAft>
              <a:buClr>
                <a:srgbClr val="484848"/>
              </a:buClr>
              <a:buSzPts val="1600"/>
              <a:buFont typeface="Verdana"/>
              <a:buAutoNum type="arabicPeriod"/>
            </a:pPr>
            <a:r>
              <a:rPr lang="en-CA">
                <a:solidFill>
                  <a:srgbClr val="484848"/>
                </a:solidFill>
                <a:latin typeface="Arial"/>
                <a:ea typeface="Arial"/>
                <a:cs typeface="Arial"/>
                <a:sym typeface="Arial"/>
              </a:rPr>
              <a:t>An </a:t>
            </a:r>
            <a:r>
              <a:rPr b="1" lang="en-CA">
                <a:solidFill>
                  <a:srgbClr val="484848"/>
                </a:solidFill>
                <a:latin typeface="Arial"/>
                <a:ea typeface="Arial"/>
                <a:cs typeface="Arial"/>
                <a:sym typeface="Arial"/>
              </a:rPr>
              <a:t>Organization Review</a:t>
            </a:r>
            <a:r>
              <a:rPr lang="en-CA">
                <a:solidFill>
                  <a:srgbClr val="484848"/>
                </a:solidFill>
                <a:latin typeface="Arial"/>
                <a:ea typeface="Arial"/>
                <a:cs typeface="Arial"/>
                <a:sym typeface="Arial"/>
              </a:rPr>
              <a:t> to review the Indigenous Institute’s philosophies, organizational authority and structure, academic policies and general operations.</a:t>
            </a:r>
            <a:endParaRPr b="1">
              <a:solidFill>
                <a:srgbClr val="484848"/>
              </a:solidFill>
              <a:latin typeface="Arial"/>
              <a:ea typeface="Arial"/>
              <a:cs typeface="Arial"/>
              <a:sym typeface="Arial"/>
            </a:endParaRPr>
          </a:p>
          <a:p>
            <a:pPr indent="-342900" lvl="3" marL="800100" rtl="0" algn="l">
              <a:spcBef>
                <a:spcPts val="1000"/>
              </a:spcBef>
              <a:spcAft>
                <a:spcPts val="0"/>
              </a:spcAft>
              <a:buClr>
                <a:srgbClr val="484848"/>
              </a:buClr>
              <a:buSzPts val="1600"/>
              <a:buFont typeface="Verdana"/>
              <a:buAutoNum type="arabicPeriod"/>
            </a:pPr>
            <a:r>
              <a:rPr lang="en-CA">
                <a:solidFill>
                  <a:srgbClr val="484848"/>
                </a:solidFill>
                <a:latin typeface="Arial"/>
                <a:ea typeface="Arial"/>
                <a:cs typeface="Arial"/>
                <a:sym typeface="Arial"/>
              </a:rPr>
              <a:t>A </a:t>
            </a:r>
            <a:r>
              <a:rPr b="1" lang="en-CA">
                <a:solidFill>
                  <a:srgbClr val="484848"/>
                </a:solidFill>
                <a:latin typeface="Arial"/>
                <a:ea typeface="Arial"/>
                <a:cs typeface="Arial"/>
                <a:sym typeface="Arial"/>
              </a:rPr>
              <a:t>Program Review </a:t>
            </a:r>
            <a:r>
              <a:rPr lang="en-CA">
                <a:solidFill>
                  <a:srgbClr val="484848"/>
                </a:solidFill>
                <a:latin typeface="Arial"/>
                <a:ea typeface="Arial"/>
                <a:cs typeface="Arial"/>
                <a:sym typeface="Arial"/>
              </a:rPr>
              <a:t>for each credential the Indigenous Institute plans to deliver to assess program policies and procedures, learning outcomes and alignment with the </a:t>
            </a:r>
            <a:r>
              <a:rPr i="1" lang="en-CA">
                <a:solidFill>
                  <a:srgbClr val="484848"/>
                </a:solidFill>
                <a:latin typeface="Arial"/>
                <a:ea typeface="Arial"/>
                <a:cs typeface="Arial"/>
                <a:sym typeface="Arial"/>
              </a:rPr>
              <a:t>Ontario Qualifications Framework</a:t>
            </a:r>
            <a:r>
              <a:rPr lang="en-CA">
                <a:solidFill>
                  <a:srgbClr val="484848"/>
                </a:solidFill>
                <a:latin typeface="Arial"/>
                <a:ea typeface="Arial"/>
                <a:cs typeface="Arial"/>
                <a:sym typeface="Arial"/>
              </a:rPr>
              <a:t> (OQF).</a:t>
            </a:r>
            <a:endParaRPr/>
          </a:p>
          <a:p>
            <a:pPr indent="0" lvl="0" marL="0" rtl="0" algn="l">
              <a:spcBef>
                <a:spcPts val="280"/>
              </a:spcBef>
              <a:spcAft>
                <a:spcPts val="0"/>
              </a:spcAft>
              <a:buClr>
                <a:schemeClr val="dk1"/>
              </a:buClr>
              <a:buSzPts val="1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6000"/>
              <a:buFont typeface="Verdana"/>
              <a:buNone/>
            </a:pPr>
            <a:r>
              <a:t/>
            </a:r>
            <a:endParaRPr/>
          </a:p>
        </p:txBody>
      </p:sp>
      <p:sp>
        <p:nvSpPr>
          <p:cNvPr id="235" name="Google Shape;235;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t/>
            </a:r>
            <a:endParaRPr/>
          </a:p>
        </p:txBody>
      </p:sp>
      <p:pic>
        <p:nvPicPr>
          <p:cNvPr id="236" name="Google Shape;236;p14"/>
          <p:cNvPicPr preferRelativeResize="0"/>
          <p:nvPr/>
        </p:nvPicPr>
        <p:blipFill rotWithShape="1">
          <a:blip r:embed="rId3">
            <a:alphaModFix/>
          </a:blip>
          <a:srcRect b="0" l="0" r="0" t="0"/>
          <a:stretch/>
        </p:blipFill>
        <p:spPr>
          <a:xfrm>
            <a:off x="774369" y="197648"/>
            <a:ext cx="10643261" cy="59868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5"/>
          <p:cNvSpPr txBox="1"/>
          <p:nvPr>
            <p:ph idx="5" type="body"/>
          </p:nvPr>
        </p:nvSpPr>
        <p:spPr>
          <a:xfrm>
            <a:off x="735624" y="609600"/>
            <a:ext cx="8560776" cy="60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2"/>
              </a:buClr>
              <a:buSzPts val="3600"/>
              <a:buNone/>
            </a:pPr>
            <a:r>
              <a:rPr lang="en-CA" sz="3600">
                <a:latin typeface="Arial"/>
                <a:ea typeface="Arial"/>
                <a:cs typeface="Arial"/>
                <a:sym typeface="Arial"/>
              </a:rPr>
              <a:t>Organization Review Process</a:t>
            </a:r>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t/>
            </a:r>
            <a:endParaRPr>
              <a:latin typeface="Arial"/>
              <a:ea typeface="Arial"/>
              <a:cs typeface="Arial"/>
              <a:sym typeface="Arial"/>
            </a:endParaRPr>
          </a:p>
          <a:p>
            <a:pPr indent="0" lvl="0" marL="0" rtl="0" algn="l">
              <a:spcBef>
                <a:spcPts val="800"/>
              </a:spcBef>
              <a:spcAft>
                <a:spcPts val="0"/>
              </a:spcAft>
              <a:buClr>
                <a:schemeClr val="accent2"/>
              </a:buClr>
              <a:buSzPts val="4000"/>
              <a:buNone/>
            </a:pPr>
            <a:r>
              <a:rPr lang="en-CA">
                <a:latin typeface="Arial"/>
                <a:ea typeface="Arial"/>
                <a:cs typeface="Arial"/>
                <a:sym typeface="Arial"/>
              </a:rPr>
              <a:t> Review Process</a:t>
            </a:r>
            <a:endParaRPr>
              <a:latin typeface="Arial"/>
              <a:ea typeface="Arial"/>
              <a:cs typeface="Arial"/>
              <a:sym typeface="Arial"/>
            </a:endParaRPr>
          </a:p>
        </p:txBody>
      </p:sp>
      <p:pic>
        <p:nvPicPr>
          <p:cNvPr id="243" name="Google Shape;243;p15"/>
          <p:cNvPicPr preferRelativeResize="0"/>
          <p:nvPr/>
        </p:nvPicPr>
        <p:blipFill rotWithShape="1">
          <a:blip r:embed="rId3">
            <a:alphaModFix/>
          </a:blip>
          <a:srcRect b="0" l="0" r="0" t="0"/>
          <a:stretch/>
        </p:blipFill>
        <p:spPr>
          <a:xfrm rot="-337255">
            <a:off x="3894320" y="1665134"/>
            <a:ext cx="4287738" cy="4168477"/>
          </a:xfrm>
          <a:prstGeom prst="rect">
            <a:avLst/>
          </a:prstGeom>
          <a:gradFill>
            <a:gsLst>
              <a:gs pos="0">
                <a:srgbClr val="F8F4F4"/>
              </a:gs>
              <a:gs pos="74000">
                <a:srgbClr val="C2A0A8"/>
              </a:gs>
              <a:gs pos="83000">
                <a:srgbClr val="C2A0A8"/>
              </a:gs>
              <a:gs pos="100000">
                <a:srgbClr val="D6BFC5"/>
              </a:gs>
            </a:gsLst>
            <a:lin ang="5400000" scaled="0"/>
          </a:gradFill>
          <a:ln>
            <a:noFill/>
          </a:ln>
        </p:spPr>
      </p:pic>
      <p:sp>
        <p:nvSpPr>
          <p:cNvPr id="244" name="Google Shape;244;p15"/>
          <p:cNvSpPr/>
          <p:nvPr/>
        </p:nvSpPr>
        <p:spPr>
          <a:xfrm>
            <a:off x="5644506" y="3374962"/>
            <a:ext cx="787362" cy="75199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Verdana"/>
              <a:buNone/>
            </a:pPr>
            <a:r>
              <a:t/>
            </a:r>
            <a:endParaRPr b="0" i="0" sz="1600" cap="none" strike="noStrike">
              <a:solidFill>
                <a:srgbClr val="FFFFFF"/>
              </a:solidFill>
              <a:latin typeface="Verdana"/>
              <a:ea typeface="Verdana"/>
              <a:cs typeface="Verdana"/>
              <a:sym typeface="Verdana"/>
            </a:endParaRPr>
          </a:p>
        </p:txBody>
      </p:sp>
      <p:sp>
        <p:nvSpPr>
          <p:cNvPr id="245" name="Google Shape;245;p15"/>
          <p:cNvSpPr/>
          <p:nvPr/>
        </p:nvSpPr>
        <p:spPr>
          <a:xfrm>
            <a:off x="5213915" y="1390441"/>
            <a:ext cx="2678232" cy="888784"/>
          </a:xfrm>
          <a:prstGeom prst="roundRect">
            <a:avLst>
              <a:gd fmla="val 16667" name="adj"/>
            </a:avLst>
          </a:prstGeom>
          <a:solidFill>
            <a:srgbClr val="F2E4EA"/>
          </a:solidFill>
          <a:ln cap="flat" cmpd="sng" w="38100">
            <a:solidFill>
              <a:schemeClr val="lt1"/>
            </a:solidFill>
            <a:prstDash val="solid"/>
            <a:round/>
            <a:headEnd len="sm" w="sm" type="none"/>
            <a:tailEnd len="sm" w="sm" type="none"/>
          </a:ln>
        </p:spPr>
        <p:txBody>
          <a:bodyPr anchorCtr="0" anchor="ctr" bIns="82950" lIns="82950" spcFirstLastPara="1" rIns="82950" wrap="square" tIns="82950">
            <a:noAutofit/>
          </a:bodyPr>
          <a:lstStyle/>
          <a:p>
            <a:pPr indent="0" lvl="0" marL="0" marR="0" rtl="0" algn="ctr">
              <a:lnSpc>
                <a:spcPct val="90000"/>
              </a:lnSpc>
              <a:spcBef>
                <a:spcPts val="0"/>
              </a:spcBef>
              <a:spcAft>
                <a:spcPts val="0"/>
              </a:spcAft>
              <a:buClr>
                <a:srgbClr val="242424"/>
              </a:buClr>
              <a:buSzPts val="1600"/>
              <a:buFont typeface="Arial"/>
              <a:buNone/>
            </a:pPr>
            <a:r>
              <a:rPr i="0" lang="en-CA" sz="1600" cap="none" strike="noStrike">
                <a:solidFill>
                  <a:srgbClr val="242424"/>
                </a:solidFill>
                <a:latin typeface="Arial"/>
                <a:ea typeface="Arial"/>
                <a:cs typeface="Arial"/>
                <a:sym typeface="Arial"/>
              </a:rPr>
              <a:t>Step 1</a:t>
            </a:r>
            <a:endParaRPr/>
          </a:p>
          <a:p>
            <a:pPr indent="0" lvl="0" marL="0" marR="0" rtl="0" algn="ctr">
              <a:lnSpc>
                <a:spcPct val="90000"/>
              </a:lnSpc>
              <a:spcBef>
                <a:spcPts val="560"/>
              </a:spcBef>
              <a:spcAft>
                <a:spcPts val="0"/>
              </a:spcAft>
              <a:buClr>
                <a:srgbClr val="242424"/>
              </a:buClr>
              <a:buSzPts val="1400"/>
              <a:buFont typeface="Arial"/>
              <a:buNone/>
            </a:pPr>
            <a:r>
              <a:rPr i="0" lang="en-CA" sz="1400" cap="none" strike="noStrike">
                <a:solidFill>
                  <a:srgbClr val="242424"/>
                </a:solidFill>
                <a:latin typeface="Arial"/>
                <a:ea typeface="Arial"/>
                <a:cs typeface="Arial"/>
                <a:sym typeface="Arial"/>
              </a:rPr>
              <a:t>Preparation and Submission of Application</a:t>
            </a:r>
            <a:endParaRPr b="1" i="1" sz="1400" cap="none" strike="noStrike">
              <a:solidFill>
                <a:srgbClr val="242424"/>
              </a:solidFill>
              <a:latin typeface="Arial"/>
              <a:ea typeface="Arial"/>
              <a:cs typeface="Arial"/>
              <a:sym typeface="Arial"/>
            </a:endParaRPr>
          </a:p>
        </p:txBody>
      </p:sp>
      <p:sp>
        <p:nvSpPr>
          <p:cNvPr id="246" name="Google Shape;246;p15"/>
          <p:cNvSpPr/>
          <p:nvPr/>
        </p:nvSpPr>
        <p:spPr>
          <a:xfrm>
            <a:off x="7369217" y="2579920"/>
            <a:ext cx="2854075" cy="888784"/>
          </a:xfrm>
          <a:prstGeom prst="roundRect">
            <a:avLst>
              <a:gd fmla="val 16667" name="adj"/>
            </a:avLst>
          </a:prstGeom>
          <a:solidFill>
            <a:srgbClr val="E3D5D7"/>
          </a:solidFill>
          <a:ln cap="flat" cmpd="sng" w="38100">
            <a:solidFill>
              <a:schemeClr val="lt1"/>
            </a:solidFill>
            <a:prstDash val="solid"/>
            <a:round/>
            <a:headEnd len="sm" w="sm" type="none"/>
            <a:tailEnd len="sm" w="sm" type="none"/>
          </a:ln>
        </p:spPr>
        <p:txBody>
          <a:bodyPr anchorCtr="0" anchor="ctr" bIns="90575" lIns="90575" spcFirstLastPara="1" rIns="90575" wrap="square" tIns="90575">
            <a:noAutofit/>
          </a:bodyPr>
          <a:lstStyle/>
          <a:p>
            <a:pPr indent="0" lvl="0" marL="0" marR="0" rtl="0" algn="ctr">
              <a:lnSpc>
                <a:spcPct val="90000"/>
              </a:lnSpc>
              <a:spcBef>
                <a:spcPts val="0"/>
              </a:spcBef>
              <a:spcAft>
                <a:spcPts val="0"/>
              </a:spcAft>
              <a:buNone/>
            </a:pPr>
            <a:r>
              <a:rPr lang="en-CA" sz="1600">
                <a:solidFill>
                  <a:srgbClr val="242424"/>
                </a:solidFill>
                <a:latin typeface="Arial"/>
                <a:ea typeface="Arial"/>
                <a:cs typeface="Arial"/>
                <a:sym typeface="Arial"/>
              </a:rPr>
              <a:t>Step 2</a:t>
            </a:r>
            <a:endParaRPr/>
          </a:p>
          <a:p>
            <a:pPr indent="0" lvl="0" marL="0" marR="0" rtl="0" algn="ctr">
              <a:lnSpc>
                <a:spcPct val="90000"/>
              </a:lnSpc>
              <a:spcBef>
                <a:spcPts val="560"/>
              </a:spcBef>
              <a:spcAft>
                <a:spcPts val="0"/>
              </a:spcAft>
              <a:buClr>
                <a:srgbClr val="242424"/>
              </a:buClr>
              <a:buSzPts val="1400"/>
              <a:buFont typeface="Arial"/>
              <a:buNone/>
            </a:pPr>
            <a:r>
              <a:rPr lang="en-CA" sz="1400">
                <a:solidFill>
                  <a:srgbClr val="242424"/>
                </a:solidFill>
                <a:latin typeface="Arial"/>
                <a:ea typeface="Arial"/>
                <a:cs typeface="Arial"/>
                <a:sym typeface="Arial"/>
              </a:rPr>
              <a:t>Preliminary Assessment </a:t>
            </a:r>
            <a:endParaRPr/>
          </a:p>
        </p:txBody>
      </p:sp>
      <p:sp>
        <p:nvSpPr>
          <p:cNvPr id="247" name="Google Shape;247;p15"/>
          <p:cNvSpPr/>
          <p:nvPr/>
        </p:nvSpPr>
        <p:spPr>
          <a:xfrm>
            <a:off x="7459522" y="3769399"/>
            <a:ext cx="2854075" cy="888784"/>
          </a:xfrm>
          <a:prstGeom prst="roundRect">
            <a:avLst>
              <a:gd fmla="val 16667" name="adj"/>
            </a:avLst>
          </a:prstGeom>
          <a:solidFill>
            <a:srgbClr val="D7CBD0"/>
          </a:solidFill>
          <a:ln cap="flat" cmpd="sng" w="38100">
            <a:solidFill>
              <a:schemeClr val="lt1"/>
            </a:solidFill>
            <a:prstDash val="solid"/>
            <a:round/>
            <a:headEnd len="sm" w="sm" type="none"/>
            <a:tailEnd len="sm" w="sm" type="none"/>
          </a:ln>
        </p:spPr>
        <p:txBody>
          <a:bodyPr anchorCtr="0" anchor="ctr" bIns="82950" lIns="82950" spcFirstLastPara="1" rIns="82950" wrap="square" tIns="82950">
            <a:noAutofit/>
          </a:bodyPr>
          <a:lstStyle/>
          <a:p>
            <a:pPr indent="0" lvl="0" marL="0" marR="0" rtl="0" algn="ctr">
              <a:lnSpc>
                <a:spcPct val="90000"/>
              </a:lnSpc>
              <a:spcBef>
                <a:spcPts val="0"/>
              </a:spcBef>
              <a:spcAft>
                <a:spcPts val="0"/>
              </a:spcAft>
              <a:buNone/>
            </a:pPr>
            <a:r>
              <a:rPr lang="en-CA" sz="1600">
                <a:solidFill>
                  <a:srgbClr val="242424"/>
                </a:solidFill>
                <a:latin typeface="Arial "/>
                <a:ea typeface="Arial "/>
                <a:cs typeface="Arial "/>
                <a:sym typeface="Arial "/>
              </a:rPr>
              <a:t>Step 3</a:t>
            </a:r>
            <a:endParaRPr/>
          </a:p>
          <a:p>
            <a:pPr indent="0" lvl="0" marL="0" marR="0" rtl="0" algn="ctr">
              <a:lnSpc>
                <a:spcPct val="90000"/>
              </a:lnSpc>
              <a:spcBef>
                <a:spcPts val="560"/>
              </a:spcBef>
              <a:spcAft>
                <a:spcPts val="0"/>
              </a:spcAft>
              <a:buNone/>
            </a:pPr>
            <a:r>
              <a:rPr lang="en-CA" sz="1400">
                <a:solidFill>
                  <a:srgbClr val="242424"/>
                </a:solidFill>
                <a:latin typeface="Arial "/>
                <a:ea typeface="Arial "/>
                <a:cs typeface="Arial "/>
                <a:sym typeface="Arial "/>
              </a:rPr>
              <a:t>Overview Presentation to IIQAB</a:t>
            </a:r>
            <a:endParaRPr/>
          </a:p>
        </p:txBody>
      </p:sp>
      <p:sp>
        <p:nvSpPr>
          <p:cNvPr id="248" name="Google Shape;248;p15"/>
          <p:cNvSpPr/>
          <p:nvPr/>
        </p:nvSpPr>
        <p:spPr>
          <a:xfrm>
            <a:off x="6380747" y="4958878"/>
            <a:ext cx="3022800" cy="1020945"/>
          </a:xfrm>
          <a:prstGeom prst="roundRect">
            <a:avLst>
              <a:gd fmla="val 16667" name="adj"/>
            </a:avLst>
          </a:prstGeom>
          <a:solidFill>
            <a:srgbClr val="C8ABB1"/>
          </a:solidFill>
          <a:ln cap="flat" cmpd="sng" w="38100">
            <a:solidFill>
              <a:schemeClr val="lt1"/>
            </a:solidFill>
            <a:prstDash val="solid"/>
            <a:round/>
            <a:headEnd len="sm" w="sm" type="none"/>
            <a:tailEnd len="sm" w="sm" type="none"/>
          </a:ln>
        </p:spPr>
        <p:txBody>
          <a:bodyPr anchorCtr="0" anchor="ctr" bIns="82950" lIns="82950" spcFirstLastPara="1" rIns="82950" wrap="square" tIns="82950">
            <a:noAutofit/>
          </a:bodyPr>
          <a:lstStyle/>
          <a:p>
            <a:pPr indent="0" lvl="0" marL="0" marR="0" rtl="0" algn="ctr">
              <a:lnSpc>
                <a:spcPct val="90000"/>
              </a:lnSpc>
              <a:spcBef>
                <a:spcPts val="0"/>
              </a:spcBef>
              <a:spcAft>
                <a:spcPts val="0"/>
              </a:spcAft>
              <a:buClr>
                <a:srgbClr val="242424"/>
              </a:buClr>
              <a:buSzPts val="1600"/>
              <a:buFont typeface="Arial "/>
              <a:buNone/>
            </a:pPr>
            <a:r>
              <a:rPr lang="en-CA" sz="1600">
                <a:solidFill>
                  <a:srgbClr val="242424"/>
                </a:solidFill>
                <a:latin typeface="Arial "/>
                <a:ea typeface="Arial "/>
                <a:cs typeface="Arial "/>
                <a:sym typeface="Arial "/>
              </a:rPr>
              <a:t>Step 4</a:t>
            </a:r>
            <a:endParaRPr/>
          </a:p>
          <a:p>
            <a:pPr indent="0" lvl="0" marL="0" marR="0" rtl="0" algn="ctr">
              <a:lnSpc>
                <a:spcPct val="90000"/>
              </a:lnSpc>
              <a:spcBef>
                <a:spcPts val="560"/>
              </a:spcBef>
              <a:spcAft>
                <a:spcPts val="0"/>
              </a:spcAft>
              <a:buClr>
                <a:srgbClr val="242424"/>
              </a:buClr>
              <a:buSzPts val="1400"/>
              <a:buFont typeface="Arial "/>
              <a:buNone/>
            </a:pPr>
            <a:r>
              <a:rPr lang="en-CA" sz="1400">
                <a:solidFill>
                  <a:srgbClr val="242424"/>
                </a:solidFill>
                <a:latin typeface="Arial "/>
                <a:ea typeface="Arial "/>
                <a:cs typeface="Arial "/>
                <a:sym typeface="Arial "/>
              </a:rPr>
              <a:t>Organization Review Panel and Site Visit</a:t>
            </a:r>
            <a:endParaRPr b="1" i="1" sz="1400">
              <a:solidFill>
                <a:srgbClr val="242424"/>
              </a:solidFill>
              <a:latin typeface="Arial "/>
              <a:ea typeface="Arial "/>
              <a:cs typeface="Arial "/>
              <a:sym typeface="Arial "/>
            </a:endParaRPr>
          </a:p>
        </p:txBody>
      </p:sp>
      <p:sp>
        <p:nvSpPr>
          <p:cNvPr id="249" name="Google Shape;249;p15"/>
          <p:cNvSpPr/>
          <p:nvPr/>
        </p:nvSpPr>
        <p:spPr>
          <a:xfrm>
            <a:off x="2853223" y="4757739"/>
            <a:ext cx="3022800" cy="1222084"/>
          </a:xfrm>
          <a:prstGeom prst="roundRect">
            <a:avLst>
              <a:gd fmla="val 16667" name="adj"/>
            </a:avLst>
          </a:prstGeom>
          <a:solidFill>
            <a:srgbClr val="BFA3B0"/>
          </a:solidFill>
          <a:ln cap="flat" cmpd="sng" w="38100">
            <a:solidFill>
              <a:schemeClr val="lt1"/>
            </a:solidFill>
            <a:prstDash val="solid"/>
            <a:round/>
            <a:headEnd len="sm" w="sm" type="none"/>
            <a:tailEnd len="sm" w="sm" type="none"/>
          </a:ln>
        </p:spPr>
        <p:txBody>
          <a:bodyPr anchorCtr="0" anchor="ctr" bIns="82950" lIns="82950" spcFirstLastPara="1" rIns="82950" wrap="square" tIns="82950">
            <a:noAutofit/>
          </a:bodyPr>
          <a:lstStyle/>
          <a:p>
            <a:pPr indent="0" lvl="0" marL="0" marR="0" rtl="0" algn="ctr">
              <a:lnSpc>
                <a:spcPct val="90000"/>
              </a:lnSpc>
              <a:spcBef>
                <a:spcPts val="0"/>
              </a:spcBef>
              <a:spcAft>
                <a:spcPts val="0"/>
              </a:spcAft>
              <a:buClr>
                <a:srgbClr val="242424"/>
              </a:buClr>
              <a:buSzPts val="1600"/>
              <a:buFont typeface="Arial "/>
              <a:buNone/>
            </a:pPr>
            <a:r>
              <a:rPr lang="en-CA" sz="1600">
                <a:solidFill>
                  <a:srgbClr val="242424"/>
                </a:solidFill>
                <a:latin typeface="Arial "/>
                <a:ea typeface="Arial "/>
                <a:cs typeface="Arial "/>
                <a:sym typeface="Arial "/>
              </a:rPr>
              <a:t>Step 5</a:t>
            </a:r>
            <a:endParaRPr/>
          </a:p>
          <a:p>
            <a:pPr indent="0" lvl="0" marL="0" marR="0" rtl="0" algn="ctr">
              <a:lnSpc>
                <a:spcPct val="90000"/>
              </a:lnSpc>
              <a:spcBef>
                <a:spcPts val="560"/>
              </a:spcBef>
              <a:spcAft>
                <a:spcPts val="0"/>
              </a:spcAft>
              <a:buClr>
                <a:srgbClr val="242424"/>
              </a:buClr>
              <a:buSzPts val="1400"/>
              <a:buFont typeface="Arial "/>
              <a:buNone/>
            </a:pPr>
            <a:r>
              <a:rPr lang="en-CA" sz="1400">
                <a:solidFill>
                  <a:srgbClr val="242424"/>
                </a:solidFill>
                <a:latin typeface="Arial "/>
                <a:ea typeface="Arial "/>
                <a:cs typeface="Arial "/>
                <a:sym typeface="Arial "/>
              </a:rPr>
              <a:t>Indigenous Institute Quality Assessment Board (IIQAB) Recommendation</a:t>
            </a:r>
            <a:endParaRPr b="1" i="1" sz="1400">
              <a:solidFill>
                <a:srgbClr val="242424"/>
              </a:solidFill>
              <a:latin typeface="Arial "/>
              <a:ea typeface="Arial "/>
              <a:cs typeface="Arial "/>
              <a:sym typeface="Arial "/>
            </a:endParaRPr>
          </a:p>
        </p:txBody>
      </p:sp>
      <p:sp>
        <p:nvSpPr>
          <p:cNvPr id="250" name="Google Shape;250;p15"/>
          <p:cNvSpPr/>
          <p:nvPr/>
        </p:nvSpPr>
        <p:spPr>
          <a:xfrm>
            <a:off x="1594051" y="3429000"/>
            <a:ext cx="3022801" cy="886750"/>
          </a:xfrm>
          <a:prstGeom prst="roundRect">
            <a:avLst>
              <a:gd fmla="val 16667" name="adj"/>
            </a:avLst>
          </a:prstGeom>
          <a:solidFill>
            <a:srgbClr val="BB8BA1"/>
          </a:solidFill>
          <a:ln cap="flat" cmpd="sng" w="38100">
            <a:solidFill>
              <a:schemeClr val="lt1"/>
            </a:solidFill>
            <a:prstDash val="solid"/>
            <a:round/>
            <a:headEnd len="sm" w="sm" type="none"/>
            <a:tailEnd len="sm" w="sm" type="none"/>
          </a:ln>
        </p:spPr>
        <p:txBody>
          <a:bodyPr anchorCtr="0" anchor="ctr" bIns="82950" lIns="82950" spcFirstLastPara="1" rIns="82950" wrap="square" tIns="82950">
            <a:noAutofit/>
          </a:bodyPr>
          <a:lstStyle/>
          <a:p>
            <a:pPr indent="0" lvl="0" marL="0" marR="0" rtl="0" algn="ctr">
              <a:lnSpc>
                <a:spcPct val="90000"/>
              </a:lnSpc>
              <a:spcBef>
                <a:spcPts val="0"/>
              </a:spcBef>
              <a:spcAft>
                <a:spcPts val="0"/>
              </a:spcAft>
              <a:buNone/>
            </a:pPr>
            <a:r>
              <a:rPr lang="en-CA" sz="1600">
                <a:solidFill>
                  <a:srgbClr val="242424"/>
                </a:solidFill>
                <a:latin typeface="Arial "/>
                <a:ea typeface="Arial "/>
                <a:cs typeface="Arial "/>
                <a:sym typeface="Arial "/>
              </a:rPr>
              <a:t>Step 6</a:t>
            </a:r>
            <a:endParaRPr/>
          </a:p>
          <a:p>
            <a:pPr indent="0" lvl="0" marL="0" marR="0" rtl="0" algn="ctr">
              <a:lnSpc>
                <a:spcPct val="90000"/>
              </a:lnSpc>
              <a:spcBef>
                <a:spcPts val="560"/>
              </a:spcBef>
              <a:spcAft>
                <a:spcPts val="0"/>
              </a:spcAft>
              <a:buNone/>
            </a:pPr>
            <a:r>
              <a:rPr lang="en-CA" sz="1600">
                <a:solidFill>
                  <a:srgbClr val="242424"/>
                </a:solidFill>
                <a:latin typeface="Arial "/>
                <a:ea typeface="Arial "/>
                <a:cs typeface="Arial "/>
                <a:sym typeface="Arial "/>
              </a:rPr>
              <a:t>Board of Directors Decision:</a:t>
            </a:r>
            <a:endParaRPr/>
          </a:p>
        </p:txBody>
      </p:sp>
      <p:sp>
        <p:nvSpPr>
          <p:cNvPr id="251" name="Google Shape;251;p15"/>
          <p:cNvSpPr/>
          <p:nvPr/>
        </p:nvSpPr>
        <p:spPr>
          <a:xfrm>
            <a:off x="1870182" y="2250067"/>
            <a:ext cx="3022798" cy="888784"/>
          </a:xfrm>
          <a:prstGeom prst="roundRect">
            <a:avLst>
              <a:gd fmla="val 16667" name="adj"/>
            </a:avLst>
          </a:prstGeom>
          <a:solidFill>
            <a:srgbClr val="B48899"/>
          </a:solidFill>
          <a:ln cap="flat" cmpd="sng" w="38100">
            <a:solidFill>
              <a:schemeClr val="lt1"/>
            </a:solidFill>
            <a:prstDash val="solid"/>
            <a:round/>
            <a:headEnd len="sm" w="sm" type="none"/>
            <a:tailEnd len="sm" w="sm" type="none"/>
          </a:ln>
        </p:spPr>
        <p:txBody>
          <a:bodyPr anchorCtr="0" anchor="ctr" bIns="82950" lIns="82950" spcFirstLastPara="1" rIns="82950" wrap="square" tIns="82950">
            <a:noAutofit/>
          </a:bodyPr>
          <a:lstStyle/>
          <a:p>
            <a:pPr indent="0" lvl="0" marL="0" marR="0" rtl="0" algn="ctr">
              <a:lnSpc>
                <a:spcPct val="90000"/>
              </a:lnSpc>
              <a:spcBef>
                <a:spcPts val="0"/>
              </a:spcBef>
              <a:spcAft>
                <a:spcPts val="0"/>
              </a:spcAft>
              <a:buClr>
                <a:srgbClr val="242424"/>
              </a:buClr>
              <a:buSzPts val="1600"/>
              <a:buFont typeface="Arial"/>
              <a:buNone/>
            </a:pPr>
            <a:r>
              <a:rPr lang="en-CA" sz="1600">
                <a:solidFill>
                  <a:srgbClr val="242424"/>
                </a:solidFill>
                <a:latin typeface="Arial"/>
                <a:ea typeface="Arial"/>
                <a:cs typeface="Arial"/>
                <a:sym typeface="Arial"/>
              </a:rPr>
              <a:t>Step 7</a:t>
            </a:r>
            <a:endParaRPr/>
          </a:p>
          <a:p>
            <a:pPr indent="0" lvl="0" marL="0" marR="0" rtl="0" algn="ctr">
              <a:lnSpc>
                <a:spcPct val="90000"/>
              </a:lnSpc>
              <a:spcBef>
                <a:spcPts val="560"/>
              </a:spcBef>
              <a:spcAft>
                <a:spcPts val="0"/>
              </a:spcAft>
              <a:buClr>
                <a:srgbClr val="242424"/>
              </a:buClr>
              <a:buSzPts val="1400"/>
              <a:buFont typeface="Arial"/>
              <a:buNone/>
            </a:pPr>
            <a:r>
              <a:rPr lang="en-CA" sz="1400">
                <a:solidFill>
                  <a:srgbClr val="242424"/>
                </a:solidFill>
                <a:latin typeface="Arial"/>
                <a:ea typeface="Arial"/>
                <a:cs typeface="Arial"/>
                <a:sym typeface="Arial"/>
              </a:rPr>
              <a:t>Communication of Decision</a:t>
            </a:r>
            <a:endParaRPr/>
          </a:p>
        </p:txBody>
      </p:sp>
      <p:sp>
        <p:nvSpPr>
          <p:cNvPr id="252" name="Google Shape;252;p15"/>
          <p:cNvSpPr txBox="1"/>
          <p:nvPr/>
        </p:nvSpPr>
        <p:spPr>
          <a:xfrm>
            <a:off x="818962" y="4512243"/>
            <a:ext cx="182830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CA" sz="1200" u="none" strike="noStrike">
                <a:solidFill>
                  <a:schemeClr val="dk1"/>
                </a:solidFill>
                <a:latin typeface="Calibri"/>
                <a:ea typeface="Calibri"/>
                <a:cs typeface="Calibri"/>
                <a:sym typeface="Calibri"/>
              </a:rPr>
              <a:t>Provides recommendation to Board Council for:</a:t>
            </a:r>
            <a:endParaRPr/>
          </a:p>
          <a:p>
            <a:pPr indent="0" lvl="0" marL="0" marR="0" rtl="0" algn="l">
              <a:spcBef>
                <a:spcPts val="0"/>
              </a:spcBef>
              <a:spcAft>
                <a:spcPts val="0"/>
              </a:spcAft>
              <a:buNone/>
            </a:pPr>
            <a:r>
              <a:rPr b="0" i="0" lang="en-CA" sz="1200" u="none" strike="noStrike">
                <a:solidFill>
                  <a:schemeClr val="dk1"/>
                </a:solidFill>
                <a:latin typeface="Noto Sans Symbols"/>
                <a:ea typeface="Noto Sans Symbols"/>
                <a:cs typeface="Noto Sans Symbols"/>
                <a:sym typeface="Noto Sans Symbols"/>
              </a:rPr>
              <a:t>• </a:t>
            </a:r>
            <a:r>
              <a:rPr b="0" i="0" lang="en-CA" sz="1200" u="none" strike="noStrike">
                <a:solidFill>
                  <a:schemeClr val="dk1"/>
                </a:solidFill>
                <a:latin typeface="Calibri"/>
                <a:ea typeface="Calibri"/>
                <a:cs typeface="Calibri"/>
                <a:sym typeface="Calibri"/>
              </a:rPr>
              <a:t>Approval</a:t>
            </a:r>
            <a:endParaRPr/>
          </a:p>
          <a:p>
            <a:pPr indent="0" lvl="0" marL="0" marR="0" rtl="0" algn="l">
              <a:spcBef>
                <a:spcPts val="0"/>
              </a:spcBef>
              <a:spcAft>
                <a:spcPts val="0"/>
              </a:spcAft>
              <a:buNone/>
            </a:pPr>
            <a:r>
              <a:rPr b="0" i="0" lang="en-CA" sz="1200" u="none" strike="noStrike">
                <a:solidFill>
                  <a:schemeClr val="dk1"/>
                </a:solidFill>
                <a:latin typeface="Noto Sans Symbols"/>
                <a:ea typeface="Noto Sans Symbols"/>
                <a:cs typeface="Noto Sans Symbols"/>
                <a:sym typeface="Noto Sans Symbols"/>
              </a:rPr>
              <a:t>• </a:t>
            </a:r>
            <a:r>
              <a:rPr b="0" i="0" lang="en-CA" sz="1200" u="none" strike="noStrike">
                <a:solidFill>
                  <a:schemeClr val="dk1"/>
                </a:solidFill>
                <a:latin typeface="Calibri"/>
                <a:ea typeface="Calibri"/>
                <a:cs typeface="Calibri"/>
                <a:sym typeface="Calibri"/>
              </a:rPr>
              <a:t>Provisional approval</a:t>
            </a:r>
            <a:endParaRPr/>
          </a:p>
          <a:p>
            <a:pPr indent="0" lvl="0" marL="0" marR="0" rtl="0" algn="l">
              <a:spcBef>
                <a:spcPts val="0"/>
              </a:spcBef>
              <a:spcAft>
                <a:spcPts val="0"/>
              </a:spcAft>
              <a:buNone/>
            </a:pPr>
            <a:r>
              <a:rPr b="0" i="0" lang="en-CA" sz="1200" u="none" strike="noStrike">
                <a:solidFill>
                  <a:schemeClr val="dk1"/>
                </a:solidFill>
                <a:latin typeface="Noto Sans Symbols"/>
                <a:ea typeface="Noto Sans Symbols"/>
                <a:cs typeface="Noto Sans Symbols"/>
                <a:sym typeface="Noto Sans Symbols"/>
              </a:rPr>
              <a:t>• </a:t>
            </a:r>
            <a:r>
              <a:rPr b="0" i="0" lang="en-CA" sz="1200" u="none" strike="noStrike">
                <a:solidFill>
                  <a:schemeClr val="dk1"/>
                </a:solidFill>
                <a:latin typeface="Calibri"/>
                <a:ea typeface="Calibri"/>
                <a:cs typeface="Calibri"/>
                <a:sym typeface="Calibri"/>
              </a:rPr>
              <a:t>Re-submission</a:t>
            </a:r>
            <a:endParaRPr sz="1800">
              <a:solidFill>
                <a:schemeClr val="dk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6"/>
          <p:cNvSpPr txBox="1"/>
          <p:nvPr>
            <p:ph idx="12" type="sldNum"/>
          </p:nvPr>
        </p:nvSpPr>
        <p:spPr>
          <a:xfrm>
            <a:off x="5498010" y="6380572"/>
            <a:ext cx="27432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CA"/>
              <a:t>‹#›</a:t>
            </a:fld>
            <a:endParaRPr/>
          </a:p>
        </p:txBody>
      </p:sp>
      <p:pic>
        <p:nvPicPr>
          <p:cNvPr id="258" name="Google Shape;258;p16"/>
          <p:cNvPicPr preferRelativeResize="0"/>
          <p:nvPr/>
        </p:nvPicPr>
        <p:blipFill rotWithShape="1">
          <a:blip r:embed="rId3">
            <a:alphaModFix/>
          </a:blip>
          <a:srcRect b="0" l="0" r="0" t="0"/>
          <a:stretch/>
        </p:blipFill>
        <p:spPr>
          <a:xfrm>
            <a:off x="3961076" y="1592790"/>
            <a:ext cx="4412339" cy="4406050"/>
          </a:xfrm>
          <a:prstGeom prst="rect">
            <a:avLst/>
          </a:prstGeom>
          <a:noFill/>
          <a:ln>
            <a:noFill/>
          </a:ln>
          <a:effectLst>
            <a:reflection blurRad="0" dir="5400000" dist="50800" endA="0" endPos="65000" kx="0" rotWithShape="0" algn="bl" stA="45000" stPos="0" sy="-100000" ky="0"/>
          </a:effectLst>
        </p:spPr>
      </p:pic>
      <p:pic>
        <p:nvPicPr>
          <p:cNvPr id="259" name="Google Shape;259;p16"/>
          <p:cNvPicPr preferRelativeResize="0"/>
          <p:nvPr/>
        </p:nvPicPr>
        <p:blipFill rotWithShape="1">
          <a:blip r:embed="rId4">
            <a:alphaModFix/>
          </a:blip>
          <a:srcRect b="0" l="0" r="0" t="0"/>
          <a:stretch/>
        </p:blipFill>
        <p:spPr>
          <a:xfrm>
            <a:off x="4920771" y="2512607"/>
            <a:ext cx="2202941" cy="2070100"/>
          </a:xfrm>
          <a:prstGeom prst="rect">
            <a:avLst/>
          </a:prstGeom>
          <a:noFill/>
          <a:ln>
            <a:noFill/>
          </a:ln>
        </p:spPr>
      </p:pic>
      <p:sp>
        <p:nvSpPr>
          <p:cNvPr id="260" name="Google Shape;260;p16"/>
          <p:cNvSpPr/>
          <p:nvPr/>
        </p:nvSpPr>
        <p:spPr>
          <a:xfrm>
            <a:off x="7667595" y="1803400"/>
            <a:ext cx="1958003" cy="1008079"/>
          </a:xfrm>
          <a:prstGeom prst="roundRect">
            <a:avLst>
              <a:gd fmla="val 16667" name="adj"/>
            </a:avLst>
          </a:prstGeom>
          <a:solidFill>
            <a:schemeClr val="lt1"/>
          </a:solidFill>
          <a:ln cap="flat" cmpd="sng" w="19050">
            <a:solidFill>
              <a:srgbClr val="3B9CB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900">
                <a:solidFill>
                  <a:schemeClr val="dk1"/>
                </a:solidFill>
                <a:latin typeface="Verdana"/>
                <a:ea typeface="Verdana"/>
                <a:cs typeface="Verdana"/>
                <a:sym typeface="Verdana"/>
              </a:rPr>
              <a:t>Indigenous Institute (II)</a:t>
            </a:r>
            <a:endParaRPr/>
          </a:p>
          <a:p>
            <a:pPr indent="0" lvl="0" marL="0" marR="0" rtl="0" algn="ctr">
              <a:spcBef>
                <a:spcPts val="0"/>
              </a:spcBef>
              <a:spcAft>
                <a:spcPts val="0"/>
              </a:spcAft>
              <a:buNone/>
            </a:pPr>
            <a:r>
              <a:rPr lang="en-CA" sz="900">
                <a:solidFill>
                  <a:schemeClr val="dk1"/>
                </a:solidFill>
                <a:latin typeface="Verdana"/>
                <a:ea typeface="Verdana"/>
                <a:cs typeface="Verdana"/>
                <a:sym typeface="Verdana"/>
              </a:rPr>
              <a:t>Prepares application for program review</a:t>
            </a:r>
            <a:endParaRPr/>
          </a:p>
          <a:p>
            <a:pPr indent="0" lvl="0" marL="0" marR="0" rtl="0" algn="ctr">
              <a:spcBef>
                <a:spcPts val="0"/>
              </a:spcBef>
              <a:spcAft>
                <a:spcPts val="0"/>
              </a:spcAft>
              <a:buNone/>
            </a:pPr>
            <a:r>
              <a:rPr lang="en-CA" sz="900">
                <a:solidFill>
                  <a:schemeClr val="dk1"/>
                </a:solidFill>
                <a:latin typeface="Verdana"/>
                <a:ea typeface="Verdana"/>
                <a:cs typeface="Verdana"/>
                <a:sym typeface="Verdana"/>
              </a:rPr>
              <a:t>Receives support and guidance on best practise from IAESC QA Advisors</a:t>
            </a:r>
            <a:endParaRPr/>
          </a:p>
        </p:txBody>
      </p:sp>
      <p:sp>
        <p:nvSpPr>
          <p:cNvPr id="261" name="Google Shape;261;p16"/>
          <p:cNvSpPr/>
          <p:nvPr/>
        </p:nvSpPr>
        <p:spPr>
          <a:xfrm>
            <a:off x="7889963" y="3193211"/>
            <a:ext cx="2062719" cy="1248731"/>
          </a:xfrm>
          <a:prstGeom prst="roundRect">
            <a:avLst>
              <a:gd fmla="val 16667" name="adj"/>
            </a:avLst>
          </a:prstGeom>
          <a:solidFill>
            <a:schemeClr val="lt1"/>
          </a:solidFill>
          <a:ln cap="flat" cmpd="sng" w="19050">
            <a:solidFill>
              <a:srgbClr val="3B9CB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900">
                <a:solidFill>
                  <a:schemeClr val="dk1"/>
                </a:solidFill>
                <a:latin typeface="Verdana"/>
                <a:ea typeface="Verdana"/>
                <a:cs typeface="Verdana"/>
                <a:sym typeface="Verdana"/>
              </a:rPr>
              <a:t>IAESC QA </a:t>
            </a:r>
            <a:endParaRPr/>
          </a:p>
          <a:p>
            <a:pPr indent="0" lvl="0" marL="0" marR="0" rtl="0" algn="ctr">
              <a:spcBef>
                <a:spcPts val="0"/>
              </a:spcBef>
              <a:spcAft>
                <a:spcPts val="0"/>
              </a:spcAft>
              <a:buNone/>
            </a:pPr>
            <a:r>
              <a:rPr lang="en-CA" sz="900">
                <a:solidFill>
                  <a:schemeClr val="dk1"/>
                </a:solidFill>
                <a:latin typeface="Verdana"/>
                <a:ea typeface="Verdana"/>
                <a:cs typeface="Verdana"/>
                <a:sym typeface="Verdana"/>
              </a:rPr>
              <a:t>Collaborates with II, providing support and partnership during preliminary assessment of application</a:t>
            </a:r>
            <a:endParaRPr/>
          </a:p>
          <a:p>
            <a:pPr indent="0" lvl="0" marL="0" marR="0" rtl="0" algn="ctr">
              <a:spcBef>
                <a:spcPts val="0"/>
              </a:spcBef>
              <a:spcAft>
                <a:spcPts val="0"/>
              </a:spcAft>
              <a:buNone/>
            </a:pPr>
            <a:r>
              <a:rPr lang="en-CA" sz="900">
                <a:solidFill>
                  <a:schemeClr val="dk1"/>
                </a:solidFill>
                <a:latin typeface="Verdana"/>
                <a:ea typeface="Verdana"/>
                <a:cs typeface="Verdana"/>
                <a:sym typeface="Verdana"/>
              </a:rPr>
              <a:t>Manages quality assurance process and prepares preliminary report</a:t>
            </a:r>
            <a:endParaRPr/>
          </a:p>
        </p:txBody>
      </p:sp>
      <p:sp>
        <p:nvSpPr>
          <p:cNvPr id="262" name="Google Shape;262;p16"/>
          <p:cNvSpPr/>
          <p:nvPr/>
        </p:nvSpPr>
        <p:spPr>
          <a:xfrm>
            <a:off x="6794173" y="4947400"/>
            <a:ext cx="1694529" cy="1083508"/>
          </a:xfrm>
          <a:prstGeom prst="roundRect">
            <a:avLst>
              <a:gd fmla="val 16667" name="adj"/>
            </a:avLst>
          </a:prstGeom>
          <a:solidFill>
            <a:schemeClr val="lt1"/>
          </a:solidFill>
          <a:ln cap="flat" cmpd="sng" w="19050">
            <a:solidFill>
              <a:srgbClr val="3B9CB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900">
                <a:solidFill>
                  <a:schemeClr val="dk1"/>
                </a:solidFill>
                <a:latin typeface="Verdana"/>
                <a:ea typeface="Verdana"/>
                <a:cs typeface="Verdana"/>
                <a:sym typeface="Verdana"/>
              </a:rPr>
              <a:t>IIQAB</a:t>
            </a:r>
            <a:endParaRPr/>
          </a:p>
          <a:p>
            <a:pPr indent="0" lvl="0" marL="0" marR="0" rtl="0" algn="ctr">
              <a:spcBef>
                <a:spcPts val="0"/>
              </a:spcBef>
              <a:spcAft>
                <a:spcPts val="0"/>
              </a:spcAft>
              <a:buNone/>
            </a:pPr>
            <a:r>
              <a:rPr lang="en-CA" sz="900">
                <a:solidFill>
                  <a:schemeClr val="dk1"/>
                </a:solidFill>
                <a:latin typeface="Verdana"/>
                <a:ea typeface="Verdana"/>
                <a:cs typeface="Verdana"/>
                <a:sym typeface="Verdana"/>
              </a:rPr>
              <a:t>Conducts initial review of the submission after presentation by II</a:t>
            </a:r>
            <a:endParaRPr/>
          </a:p>
          <a:p>
            <a:pPr indent="0" lvl="0" marL="0" marR="0" rtl="0" algn="ctr">
              <a:spcBef>
                <a:spcPts val="0"/>
              </a:spcBef>
              <a:spcAft>
                <a:spcPts val="0"/>
              </a:spcAft>
              <a:buNone/>
            </a:pPr>
            <a:r>
              <a:rPr lang="en-CA" sz="900">
                <a:solidFill>
                  <a:schemeClr val="dk1"/>
                </a:solidFill>
                <a:latin typeface="Verdana"/>
                <a:ea typeface="Verdana"/>
                <a:cs typeface="Verdana"/>
                <a:sym typeface="Verdana"/>
              </a:rPr>
              <a:t>Selects a Program Review Panel (PRP)</a:t>
            </a:r>
            <a:endParaRPr/>
          </a:p>
        </p:txBody>
      </p:sp>
      <p:sp>
        <p:nvSpPr>
          <p:cNvPr id="263" name="Google Shape;263;p16"/>
          <p:cNvSpPr/>
          <p:nvPr/>
        </p:nvSpPr>
        <p:spPr>
          <a:xfrm>
            <a:off x="3242192" y="4818180"/>
            <a:ext cx="1748067" cy="1180660"/>
          </a:xfrm>
          <a:prstGeom prst="roundRect">
            <a:avLst>
              <a:gd fmla="val 16667" name="adj"/>
            </a:avLst>
          </a:prstGeom>
          <a:solidFill>
            <a:schemeClr val="lt1"/>
          </a:solidFill>
          <a:ln cap="flat" cmpd="sng" w="19050">
            <a:solidFill>
              <a:srgbClr val="3B9CB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900">
                <a:solidFill>
                  <a:schemeClr val="dk1"/>
                </a:solidFill>
                <a:latin typeface="Verdana"/>
                <a:ea typeface="Verdana"/>
                <a:cs typeface="Verdana"/>
                <a:sym typeface="Verdana"/>
              </a:rPr>
              <a:t>Program Review Panel (PRP)</a:t>
            </a:r>
            <a:endParaRPr/>
          </a:p>
          <a:p>
            <a:pPr indent="0" lvl="0" marL="0" marR="0" rtl="0" algn="ctr">
              <a:spcBef>
                <a:spcPts val="0"/>
              </a:spcBef>
              <a:spcAft>
                <a:spcPts val="0"/>
              </a:spcAft>
              <a:buNone/>
            </a:pPr>
            <a:r>
              <a:rPr lang="en-CA" sz="900">
                <a:solidFill>
                  <a:schemeClr val="dk1"/>
                </a:solidFill>
                <a:latin typeface="Verdana"/>
                <a:ea typeface="Verdana"/>
                <a:cs typeface="Verdana"/>
                <a:sym typeface="Verdana"/>
              </a:rPr>
              <a:t>Reviews the application against IIQAB standards and benchmarks </a:t>
            </a:r>
            <a:endParaRPr/>
          </a:p>
          <a:p>
            <a:pPr indent="0" lvl="0" marL="0" marR="0" rtl="0" algn="ctr">
              <a:spcBef>
                <a:spcPts val="0"/>
              </a:spcBef>
              <a:spcAft>
                <a:spcPts val="0"/>
              </a:spcAft>
              <a:buNone/>
            </a:pPr>
            <a:r>
              <a:rPr lang="en-CA" sz="900">
                <a:solidFill>
                  <a:schemeClr val="dk1"/>
                </a:solidFill>
                <a:latin typeface="Verdana"/>
                <a:ea typeface="Verdana"/>
                <a:cs typeface="Verdana"/>
                <a:sym typeface="Verdana"/>
              </a:rPr>
              <a:t>Conducts a site visit</a:t>
            </a:r>
            <a:endParaRPr/>
          </a:p>
          <a:p>
            <a:pPr indent="0" lvl="0" marL="0" marR="0" rtl="0" algn="ctr">
              <a:spcBef>
                <a:spcPts val="0"/>
              </a:spcBef>
              <a:spcAft>
                <a:spcPts val="0"/>
              </a:spcAft>
              <a:buNone/>
            </a:pPr>
            <a:r>
              <a:rPr lang="en-CA" sz="900">
                <a:solidFill>
                  <a:schemeClr val="dk1"/>
                </a:solidFill>
                <a:latin typeface="Verdana"/>
                <a:ea typeface="Verdana"/>
                <a:cs typeface="Verdana"/>
                <a:sym typeface="Verdana"/>
              </a:rPr>
              <a:t>Submits a report to QA Advisors</a:t>
            </a:r>
            <a:endParaRPr/>
          </a:p>
        </p:txBody>
      </p:sp>
      <p:sp>
        <p:nvSpPr>
          <p:cNvPr id="264" name="Google Shape;264;p16"/>
          <p:cNvSpPr/>
          <p:nvPr/>
        </p:nvSpPr>
        <p:spPr>
          <a:xfrm>
            <a:off x="2157162" y="3230241"/>
            <a:ext cx="1997358" cy="1083508"/>
          </a:xfrm>
          <a:prstGeom prst="roundRect">
            <a:avLst>
              <a:gd fmla="val 16667" name="adj"/>
            </a:avLst>
          </a:prstGeom>
          <a:solidFill>
            <a:schemeClr val="lt1"/>
          </a:solidFill>
          <a:ln cap="flat" cmpd="sng" w="19050">
            <a:solidFill>
              <a:srgbClr val="3B9CB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900">
                <a:solidFill>
                  <a:schemeClr val="dk1"/>
                </a:solidFill>
                <a:latin typeface="Verdana"/>
                <a:ea typeface="Verdana"/>
                <a:cs typeface="Verdana"/>
                <a:sym typeface="Verdana"/>
              </a:rPr>
              <a:t>IIQAB</a:t>
            </a:r>
            <a:endParaRPr/>
          </a:p>
          <a:p>
            <a:pPr indent="0" lvl="0" marL="0" marR="0" rtl="0" algn="ctr">
              <a:spcBef>
                <a:spcPts val="0"/>
              </a:spcBef>
              <a:spcAft>
                <a:spcPts val="0"/>
              </a:spcAft>
              <a:buNone/>
            </a:pPr>
            <a:r>
              <a:rPr lang="en-CA" sz="900">
                <a:solidFill>
                  <a:schemeClr val="dk1"/>
                </a:solidFill>
                <a:latin typeface="Verdana"/>
                <a:ea typeface="Verdana"/>
                <a:cs typeface="Verdana"/>
                <a:sym typeface="Verdana"/>
              </a:rPr>
              <a:t>Reviews the application, report by PRP, response from the II, and any other relevant documentation</a:t>
            </a:r>
            <a:endParaRPr/>
          </a:p>
          <a:p>
            <a:pPr indent="0" lvl="0" marL="0" marR="0" rtl="0" algn="ctr">
              <a:spcBef>
                <a:spcPts val="0"/>
              </a:spcBef>
              <a:spcAft>
                <a:spcPts val="0"/>
              </a:spcAft>
              <a:buNone/>
            </a:pPr>
            <a:r>
              <a:rPr lang="en-CA" sz="900">
                <a:solidFill>
                  <a:schemeClr val="dk1"/>
                </a:solidFill>
                <a:latin typeface="Verdana"/>
                <a:ea typeface="Verdana"/>
                <a:cs typeface="Verdana"/>
                <a:sym typeface="Verdana"/>
              </a:rPr>
              <a:t>Provides a recommendation to the IAESC Council</a:t>
            </a:r>
            <a:endParaRPr/>
          </a:p>
        </p:txBody>
      </p:sp>
      <p:sp>
        <p:nvSpPr>
          <p:cNvPr id="265" name="Google Shape;265;p16"/>
          <p:cNvSpPr/>
          <p:nvPr/>
        </p:nvSpPr>
        <p:spPr>
          <a:xfrm>
            <a:off x="3053739" y="1847361"/>
            <a:ext cx="1593850" cy="1131951"/>
          </a:xfrm>
          <a:prstGeom prst="roundRect">
            <a:avLst>
              <a:gd fmla="val 16667" name="adj"/>
            </a:avLst>
          </a:prstGeom>
          <a:solidFill>
            <a:schemeClr val="lt1"/>
          </a:solidFill>
          <a:ln cap="flat" cmpd="sng" w="19050">
            <a:solidFill>
              <a:srgbClr val="3B9CB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900">
                <a:solidFill>
                  <a:schemeClr val="dk1"/>
                </a:solidFill>
                <a:latin typeface="Verdana"/>
                <a:ea typeface="Verdana"/>
                <a:cs typeface="Verdana"/>
                <a:sym typeface="Verdana"/>
              </a:rPr>
              <a:t>IAESC Council</a:t>
            </a:r>
            <a:endParaRPr/>
          </a:p>
          <a:p>
            <a:pPr indent="0" lvl="0" marL="0" marR="0" rtl="0" algn="ctr">
              <a:spcBef>
                <a:spcPts val="0"/>
              </a:spcBef>
              <a:spcAft>
                <a:spcPts val="0"/>
              </a:spcAft>
              <a:buNone/>
            </a:pPr>
            <a:r>
              <a:rPr lang="en-CA" sz="900">
                <a:solidFill>
                  <a:schemeClr val="dk1"/>
                </a:solidFill>
                <a:latin typeface="Verdana"/>
                <a:ea typeface="Verdana"/>
                <a:cs typeface="Verdana"/>
                <a:sym typeface="Verdana"/>
              </a:rPr>
              <a:t>Reviews IIQAB’s recommendation and determines whether to approve the II’s application</a:t>
            </a:r>
            <a:endParaRPr/>
          </a:p>
        </p:txBody>
      </p:sp>
      <p:sp>
        <p:nvSpPr>
          <p:cNvPr id="266" name="Google Shape;266;p16"/>
          <p:cNvSpPr/>
          <p:nvPr/>
        </p:nvSpPr>
        <p:spPr>
          <a:xfrm>
            <a:off x="5407391" y="1473405"/>
            <a:ext cx="1593850" cy="816407"/>
          </a:xfrm>
          <a:prstGeom prst="roundRect">
            <a:avLst>
              <a:gd fmla="val 16667" name="adj"/>
            </a:avLst>
          </a:prstGeom>
          <a:solidFill>
            <a:schemeClr val="lt1"/>
          </a:solidFill>
          <a:ln cap="flat" cmpd="sng" w="19050">
            <a:solidFill>
              <a:srgbClr val="3B9CB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CA" sz="900">
                <a:solidFill>
                  <a:schemeClr val="dk1"/>
                </a:solidFill>
                <a:latin typeface="Verdana"/>
                <a:ea typeface="Verdana"/>
                <a:cs typeface="Verdana"/>
                <a:sym typeface="Verdana"/>
              </a:rPr>
              <a:t>Following communication to the II, the Council’s final decision is posted to the IAESC website</a:t>
            </a:r>
            <a:endParaRPr/>
          </a:p>
        </p:txBody>
      </p:sp>
      <p:sp>
        <p:nvSpPr>
          <p:cNvPr id="267" name="Google Shape;267;p16"/>
          <p:cNvSpPr/>
          <p:nvPr/>
        </p:nvSpPr>
        <p:spPr>
          <a:xfrm>
            <a:off x="5627958" y="3161423"/>
            <a:ext cx="788565" cy="77178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268" name="Google Shape;268;p16"/>
          <p:cNvSpPr/>
          <p:nvPr/>
        </p:nvSpPr>
        <p:spPr>
          <a:xfrm>
            <a:off x="5043238" y="2979312"/>
            <a:ext cx="1958003" cy="1154487"/>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CA" sz="900">
                <a:solidFill>
                  <a:schemeClr val="dk1"/>
                </a:solidFill>
                <a:latin typeface="Verdana"/>
                <a:ea typeface="Verdana"/>
                <a:cs typeface="Verdana"/>
                <a:sym typeface="Verdana"/>
              </a:rPr>
              <a:t>IIs</a:t>
            </a:r>
            <a:endParaRPr/>
          </a:p>
          <a:p>
            <a:pPr indent="0" lvl="0" marL="0" marR="0" rtl="0" algn="ctr">
              <a:spcBef>
                <a:spcPts val="0"/>
              </a:spcBef>
              <a:spcAft>
                <a:spcPts val="0"/>
              </a:spcAft>
              <a:buNone/>
            </a:pPr>
            <a:r>
              <a:rPr lang="en-CA" sz="900">
                <a:solidFill>
                  <a:schemeClr val="dk1"/>
                </a:solidFill>
                <a:latin typeface="Verdana"/>
                <a:ea typeface="Verdana"/>
                <a:cs typeface="Verdana"/>
                <a:sym typeface="Verdana"/>
              </a:rPr>
              <a:t>QA Advisors: </a:t>
            </a:r>
            <a:endParaRPr/>
          </a:p>
          <a:p>
            <a:pPr indent="0" lvl="0" marL="0" marR="0" rtl="0" algn="ctr">
              <a:spcBef>
                <a:spcPts val="0"/>
              </a:spcBef>
              <a:spcAft>
                <a:spcPts val="0"/>
              </a:spcAft>
              <a:buNone/>
            </a:pPr>
            <a:r>
              <a:rPr lang="en-CA" sz="900">
                <a:solidFill>
                  <a:schemeClr val="dk1"/>
                </a:solidFill>
                <a:latin typeface="Verdana"/>
                <a:ea typeface="Verdana"/>
                <a:cs typeface="Verdana"/>
                <a:sym typeface="Verdana"/>
              </a:rPr>
              <a:t>IIQAB</a:t>
            </a:r>
            <a:endParaRPr/>
          </a:p>
          <a:p>
            <a:pPr indent="0" lvl="0" marL="0" marR="0" rtl="0" algn="ctr">
              <a:spcBef>
                <a:spcPts val="0"/>
              </a:spcBef>
              <a:spcAft>
                <a:spcPts val="0"/>
              </a:spcAft>
              <a:buNone/>
            </a:pPr>
            <a:r>
              <a:rPr lang="en-CA" sz="900">
                <a:solidFill>
                  <a:schemeClr val="dk1"/>
                </a:solidFill>
                <a:latin typeface="Verdana"/>
                <a:ea typeface="Verdana"/>
                <a:cs typeface="Verdana"/>
                <a:sym typeface="Verdana"/>
              </a:rPr>
              <a:t>Council</a:t>
            </a:r>
            <a:endParaRPr/>
          </a:p>
        </p:txBody>
      </p:sp>
      <p:sp>
        <p:nvSpPr>
          <p:cNvPr id="269" name="Google Shape;269;p16"/>
          <p:cNvSpPr txBox="1"/>
          <p:nvPr/>
        </p:nvSpPr>
        <p:spPr>
          <a:xfrm>
            <a:off x="792549" y="642408"/>
            <a:ext cx="780554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3600">
                <a:solidFill>
                  <a:srgbClr val="54423F"/>
                </a:solidFill>
                <a:latin typeface="Verdana"/>
                <a:ea typeface="Verdana"/>
                <a:cs typeface="Verdana"/>
                <a:sym typeface="Verdana"/>
              </a:rPr>
              <a:t>Program Review Process</a:t>
            </a:r>
            <a:endParaRPr b="1" sz="3600">
              <a:solidFill>
                <a:srgbClr val="54423F"/>
              </a:solidFill>
              <a:latin typeface="Verdana"/>
              <a:ea typeface="Verdana"/>
              <a:cs typeface="Verdana"/>
              <a:sym typeface="Verdana"/>
            </a:endParaRPr>
          </a:p>
        </p:txBody>
      </p:sp>
      <p:sp>
        <p:nvSpPr>
          <p:cNvPr id="270" name="Google Shape;270;p16"/>
          <p:cNvSpPr txBox="1"/>
          <p:nvPr/>
        </p:nvSpPr>
        <p:spPr>
          <a:xfrm>
            <a:off x="446376" y="2355039"/>
            <a:ext cx="182830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CA" sz="1200" u="none" strike="noStrike">
                <a:solidFill>
                  <a:schemeClr val="dk1"/>
                </a:solidFill>
                <a:latin typeface="Calibri"/>
                <a:ea typeface="Calibri"/>
                <a:cs typeface="Calibri"/>
                <a:sym typeface="Calibri"/>
              </a:rPr>
              <a:t>Provides recommendation to Board Council for:</a:t>
            </a:r>
            <a:endParaRPr/>
          </a:p>
          <a:p>
            <a:pPr indent="0" lvl="0" marL="0" marR="0" rtl="0" algn="l">
              <a:spcBef>
                <a:spcPts val="0"/>
              </a:spcBef>
              <a:spcAft>
                <a:spcPts val="0"/>
              </a:spcAft>
              <a:buNone/>
            </a:pPr>
            <a:r>
              <a:rPr b="0" i="0" lang="en-CA" sz="1200" u="none" strike="noStrike">
                <a:solidFill>
                  <a:schemeClr val="dk1"/>
                </a:solidFill>
                <a:latin typeface="Noto Sans Symbols"/>
                <a:ea typeface="Noto Sans Symbols"/>
                <a:cs typeface="Noto Sans Symbols"/>
                <a:sym typeface="Noto Sans Symbols"/>
              </a:rPr>
              <a:t>• </a:t>
            </a:r>
            <a:r>
              <a:rPr b="0" i="0" lang="en-CA" sz="1200" u="none" strike="noStrike">
                <a:solidFill>
                  <a:schemeClr val="dk1"/>
                </a:solidFill>
                <a:latin typeface="Calibri"/>
                <a:ea typeface="Calibri"/>
                <a:cs typeface="Calibri"/>
                <a:sym typeface="Calibri"/>
              </a:rPr>
              <a:t>Approval</a:t>
            </a:r>
            <a:endParaRPr/>
          </a:p>
          <a:p>
            <a:pPr indent="0" lvl="0" marL="0" marR="0" rtl="0" algn="l">
              <a:spcBef>
                <a:spcPts val="0"/>
              </a:spcBef>
              <a:spcAft>
                <a:spcPts val="0"/>
              </a:spcAft>
              <a:buNone/>
            </a:pPr>
            <a:r>
              <a:rPr b="0" i="0" lang="en-CA" sz="1200" u="none" strike="noStrike">
                <a:solidFill>
                  <a:schemeClr val="dk1"/>
                </a:solidFill>
                <a:latin typeface="Noto Sans Symbols"/>
                <a:ea typeface="Noto Sans Symbols"/>
                <a:cs typeface="Noto Sans Symbols"/>
                <a:sym typeface="Noto Sans Symbols"/>
              </a:rPr>
              <a:t>• </a:t>
            </a:r>
            <a:r>
              <a:rPr b="0" i="0" lang="en-CA" sz="1200" u="none" strike="noStrike">
                <a:solidFill>
                  <a:schemeClr val="dk1"/>
                </a:solidFill>
                <a:latin typeface="Calibri"/>
                <a:ea typeface="Calibri"/>
                <a:cs typeface="Calibri"/>
                <a:sym typeface="Calibri"/>
              </a:rPr>
              <a:t>Provisional approval</a:t>
            </a:r>
            <a:endParaRPr/>
          </a:p>
          <a:p>
            <a:pPr indent="0" lvl="0" marL="0" marR="0" rtl="0" algn="l">
              <a:spcBef>
                <a:spcPts val="0"/>
              </a:spcBef>
              <a:spcAft>
                <a:spcPts val="0"/>
              </a:spcAft>
              <a:buNone/>
            </a:pPr>
            <a:r>
              <a:rPr b="0" i="0" lang="en-CA" sz="1200" u="none" strike="noStrike">
                <a:solidFill>
                  <a:schemeClr val="dk1"/>
                </a:solidFill>
                <a:latin typeface="Noto Sans Symbols"/>
                <a:ea typeface="Noto Sans Symbols"/>
                <a:cs typeface="Noto Sans Symbols"/>
                <a:sym typeface="Noto Sans Symbols"/>
              </a:rPr>
              <a:t>• </a:t>
            </a:r>
            <a:r>
              <a:rPr b="0" i="0" lang="en-CA" sz="1200" u="none" strike="noStrike">
                <a:solidFill>
                  <a:schemeClr val="dk1"/>
                </a:solidFill>
                <a:latin typeface="Calibri"/>
                <a:ea typeface="Calibri"/>
                <a:cs typeface="Calibri"/>
                <a:sym typeface="Calibri"/>
              </a:rPr>
              <a:t>Re-submission</a:t>
            </a:r>
            <a:endParaRPr sz="1800">
              <a:solidFill>
                <a:schemeClr val="dk1"/>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5" name="Shape 275"/>
        <p:cNvGrpSpPr/>
        <p:nvPr/>
      </p:nvGrpSpPr>
      <p:grpSpPr>
        <a:xfrm>
          <a:off x="0" y="0"/>
          <a:ext cx="0" cy="0"/>
          <a:chOff x="0" y="0"/>
          <a:chExt cx="0" cy="0"/>
        </a:xfrm>
      </p:grpSpPr>
      <p:pic>
        <p:nvPicPr>
          <p:cNvPr descr="A picture containing shape&#10;&#10;Description automatically generated" id="276" name="Google Shape;276;p17"/>
          <p:cNvPicPr preferRelativeResize="0"/>
          <p:nvPr/>
        </p:nvPicPr>
        <p:blipFill rotWithShape="1">
          <a:blip r:embed="rId3">
            <a:alphaModFix/>
          </a:blip>
          <a:srcRect b="7867" l="5472" r="25067" t="19578"/>
          <a:stretch/>
        </p:blipFill>
        <p:spPr>
          <a:xfrm>
            <a:off x="898016" y="1398754"/>
            <a:ext cx="7583569" cy="4455716"/>
          </a:xfrm>
          <a:prstGeom prst="rect">
            <a:avLst/>
          </a:prstGeom>
          <a:noFill/>
          <a:ln>
            <a:noFill/>
          </a:ln>
        </p:spPr>
      </p:pic>
      <p:sp>
        <p:nvSpPr>
          <p:cNvPr id="277" name="Google Shape;277;p17"/>
          <p:cNvSpPr/>
          <p:nvPr/>
        </p:nvSpPr>
        <p:spPr>
          <a:xfrm>
            <a:off x="766119" y="494931"/>
            <a:ext cx="10717427" cy="8320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278" name="Google Shape;278;p17"/>
          <p:cNvSpPr txBox="1"/>
          <p:nvPr>
            <p:ph idx="5" type="body"/>
          </p:nvPr>
        </p:nvSpPr>
        <p:spPr>
          <a:xfrm>
            <a:off x="738589" y="251484"/>
            <a:ext cx="10869032" cy="89008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accent2"/>
              </a:buClr>
              <a:buSzPts val="2400"/>
              <a:buNone/>
            </a:pPr>
            <a:r>
              <a:rPr lang="en-CA" sz="2400">
                <a:latin typeface="Arial"/>
                <a:ea typeface="Arial"/>
                <a:cs typeface="Arial"/>
                <a:sym typeface="Arial"/>
              </a:rPr>
              <a:t>Student Enrolment Projections: Indigenous Institutes Standalone Programs 2022-2031</a:t>
            </a:r>
            <a:endParaRPr/>
          </a:p>
        </p:txBody>
      </p:sp>
      <p:sp>
        <p:nvSpPr>
          <p:cNvPr id="279" name="Google Shape;279;p17"/>
          <p:cNvSpPr txBox="1"/>
          <p:nvPr/>
        </p:nvSpPr>
        <p:spPr>
          <a:xfrm>
            <a:off x="4449696" y="5926272"/>
            <a:ext cx="8850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400">
                <a:solidFill>
                  <a:srgbClr val="000000"/>
                </a:solidFill>
                <a:latin typeface="Arial"/>
                <a:ea typeface="Arial"/>
                <a:cs typeface="Arial"/>
                <a:sym typeface="Arial"/>
              </a:rPr>
              <a:t>Year</a:t>
            </a:r>
            <a:endParaRPr/>
          </a:p>
        </p:txBody>
      </p:sp>
      <p:sp>
        <p:nvSpPr>
          <p:cNvPr id="280" name="Google Shape;280;p17"/>
          <p:cNvSpPr txBox="1"/>
          <p:nvPr/>
        </p:nvSpPr>
        <p:spPr>
          <a:xfrm rot="-5400000">
            <a:off x="-229597" y="3139785"/>
            <a:ext cx="198853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400">
                <a:solidFill>
                  <a:srgbClr val="000000"/>
                </a:solidFill>
                <a:latin typeface="Arial"/>
                <a:ea typeface="Arial"/>
                <a:cs typeface="Arial"/>
                <a:sym typeface="Arial"/>
              </a:rPr>
              <a:t>Number of Students</a:t>
            </a:r>
            <a:endParaRPr/>
          </a:p>
        </p:txBody>
      </p:sp>
      <p:sp>
        <p:nvSpPr>
          <p:cNvPr id="281" name="Google Shape;281;p17"/>
          <p:cNvSpPr txBox="1"/>
          <p:nvPr/>
        </p:nvSpPr>
        <p:spPr>
          <a:xfrm>
            <a:off x="11425695" y="6350771"/>
            <a:ext cx="363852" cy="4228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Arial"/>
              <a:buNone/>
            </a:pPr>
            <a:r>
              <a:rPr b="0" lang="en-CA" sz="1800">
                <a:solidFill>
                  <a:schemeClr val="lt1"/>
                </a:solidFill>
                <a:latin typeface="Poppins"/>
                <a:ea typeface="Poppins"/>
                <a:cs typeface="Poppins"/>
                <a:sym typeface="Poppins"/>
              </a:rPr>
              <a:t>5</a:t>
            </a:r>
            <a:endParaRPr/>
          </a:p>
        </p:txBody>
      </p:sp>
      <p:sp>
        <p:nvSpPr>
          <p:cNvPr id="282" name="Google Shape;282;p17"/>
          <p:cNvSpPr txBox="1"/>
          <p:nvPr/>
        </p:nvSpPr>
        <p:spPr>
          <a:xfrm>
            <a:off x="9596504" y="1819811"/>
            <a:ext cx="132272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200">
                <a:solidFill>
                  <a:srgbClr val="000000"/>
                </a:solidFill>
                <a:latin typeface="Arial"/>
                <a:ea typeface="Arial"/>
                <a:cs typeface="Arial"/>
                <a:sym typeface="Arial"/>
              </a:rPr>
              <a:t>Assumptions</a:t>
            </a:r>
            <a:endParaRPr/>
          </a:p>
        </p:txBody>
      </p:sp>
      <p:sp>
        <p:nvSpPr>
          <p:cNvPr id="283" name="Google Shape;283;p17"/>
          <p:cNvSpPr txBox="1"/>
          <p:nvPr/>
        </p:nvSpPr>
        <p:spPr>
          <a:xfrm>
            <a:off x="8732484" y="2033331"/>
            <a:ext cx="3050761" cy="800219"/>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000000"/>
              </a:buClr>
              <a:buSzPts val="1150"/>
              <a:buFont typeface="Arial"/>
              <a:buChar char="•"/>
            </a:pPr>
            <a:r>
              <a:rPr lang="en-CA" sz="1150">
                <a:solidFill>
                  <a:srgbClr val="000000"/>
                </a:solidFill>
                <a:latin typeface="Arial"/>
                <a:ea typeface="Arial"/>
                <a:cs typeface="Arial"/>
                <a:sym typeface="Arial"/>
              </a:rPr>
              <a:t>Once approved, programs are offered continuously</a:t>
            </a:r>
            <a:endParaRPr/>
          </a:p>
          <a:p>
            <a:pPr indent="-171450" lvl="0" marL="171450" marR="0" rtl="0" algn="l">
              <a:spcBef>
                <a:spcPts val="0"/>
              </a:spcBef>
              <a:spcAft>
                <a:spcPts val="0"/>
              </a:spcAft>
              <a:buClr>
                <a:srgbClr val="000000"/>
              </a:buClr>
              <a:buSzPts val="1150"/>
              <a:buFont typeface="Arial"/>
              <a:buChar char="•"/>
            </a:pPr>
            <a:r>
              <a:rPr lang="en-CA" sz="1150">
                <a:solidFill>
                  <a:srgbClr val="000000"/>
                </a:solidFill>
                <a:latin typeface="Arial"/>
                <a:ea typeface="Arial"/>
                <a:cs typeface="Arial"/>
                <a:sym typeface="Arial"/>
              </a:rPr>
              <a:t>Enrolment remains constant over the years</a:t>
            </a:r>
            <a:endParaRPr/>
          </a:p>
        </p:txBody>
      </p:sp>
      <p:cxnSp>
        <p:nvCxnSpPr>
          <p:cNvPr id="284" name="Google Shape;284;p17"/>
          <p:cNvCxnSpPr/>
          <p:nvPr/>
        </p:nvCxnSpPr>
        <p:spPr>
          <a:xfrm>
            <a:off x="8768822" y="1819811"/>
            <a:ext cx="0" cy="1000864"/>
          </a:xfrm>
          <a:prstGeom prst="straightConnector1">
            <a:avLst/>
          </a:prstGeom>
          <a:noFill/>
          <a:ln cap="flat" cmpd="sng" w="9525">
            <a:solidFill>
              <a:srgbClr val="242424"/>
            </a:solidFill>
            <a:prstDash val="solid"/>
            <a:round/>
            <a:headEnd len="sm" w="sm" type="none"/>
            <a:tailEnd len="sm" w="sm" type="none"/>
          </a:ln>
        </p:spPr>
      </p:cxnSp>
      <p:cxnSp>
        <p:nvCxnSpPr>
          <p:cNvPr id="285" name="Google Shape;285;p17"/>
          <p:cNvCxnSpPr/>
          <p:nvPr/>
        </p:nvCxnSpPr>
        <p:spPr>
          <a:xfrm>
            <a:off x="8768820" y="1819811"/>
            <a:ext cx="3014423" cy="0"/>
          </a:xfrm>
          <a:prstGeom prst="straightConnector1">
            <a:avLst/>
          </a:prstGeom>
          <a:noFill/>
          <a:ln cap="flat" cmpd="sng" w="9525">
            <a:solidFill>
              <a:srgbClr val="242424"/>
            </a:solidFill>
            <a:prstDash val="solid"/>
            <a:round/>
            <a:headEnd len="sm" w="sm" type="none"/>
            <a:tailEnd len="sm" w="sm" type="none"/>
          </a:ln>
        </p:spPr>
      </p:cxnSp>
      <p:cxnSp>
        <p:nvCxnSpPr>
          <p:cNvPr id="286" name="Google Shape;286;p17"/>
          <p:cNvCxnSpPr/>
          <p:nvPr/>
        </p:nvCxnSpPr>
        <p:spPr>
          <a:xfrm>
            <a:off x="8768820" y="2820675"/>
            <a:ext cx="3014423" cy="0"/>
          </a:xfrm>
          <a:prstGeom prst="straightConnector1">
            <a:avLst/>
          </a:prstGeom>
          <a:noFill/>
          <a:ln cap="flat" cmpd="sng" w="9525">
            <a:solidFill>
              <a:srgbClr val="242424"/>
            </a:solidFill>
            <a:prstDash val="solid"/>
            <a:round/>
            <a:headEnd len="sm" w="sm" type="none"/>
            <a:tailEnd len="sm" w="sm" type="none"/>
          </a:ln>
        </p:spPr>
      </p:cxnSp>
      <p:cxnSp>
        <p:nvCxnSpPr>
          <p:cNvPr id="287" name="Google Shape;287;p17"/>
          <p:cNvCxnSpPr/>
          <p:nvPr/>
        </p:nvCxnSpPr>
        <p:spPr>
          <a:xfrm>
            <a:off x="11783243" y="1819811"/>
            <a:ext cx="0" cy="1000864"/>
          </a:xfrm>
          <a:prstGeom prst="straightConnector1">
            <a:avLst/>
          </a:prstGeom>
          <a:noFill/>
          <a:ln cap="flat" cmpd="sng" w="9525">
            <a:solidFill>
              <a:srgbClr val="242424"/>
            </a:solidFill>
            <a:prstDash val="solid"/>
            <a:round/>
            <a:headEnd len="sm" w="sm" type="none"/>
            <a:tailEnd len="sm" w="sm" type="none"/>
          </a:ln>
        </p:spPr>
      </p:cxnSp>
      <p:sp>
        <p:nvSpPr>
          <p:cNvPr id="288" name="Google Shape;288;p17"/>
          <p:cNvSpPr txBox="1"/>
          <p:nvPr/>
        </p:nvSpPr>
        <p:spPr>
          <a:xfrm>
            <a:off x="9445393" y="3195968"/>
            <a:ext cx="195565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200">
                <a:solidFill>
                  <a:srgbClr val="000000"/>
                </a:solidFill>
                <a:latin typeface="Poppins"/>
                <a:ea typeface="Poppins"/>
                <a:cs typeface="Poppins"/>
                <a:sym typeface="Poppins"/>
              </a:rPr>
              <a:t>Bachelor’s </a:t>
            </a:r>
            <a:r>
              <a:rPr lang="en-CA" sz="1200">
                <a:solidFill>
                  <a:srgbClr val="000000"/>
                </a:solidFill>
                <a:latin typeface="Arial"/>
                <a:ea typeface="Arial"/>
                <a:cs typeface="Arial"/>
                <a:sym typeface="Arial"/>
              </a:rPr>
              <a:t>with</a:t>
            </a:r>
            <a:r>
              <a:rPr lang="en-CA" sz="1200">
                <a:solidFill>
                  <a:srgbClr val="000000"/>
                </a:solidFill>
                <a:latin typeface="Poppins"/>
                <a:ea typeface="Poppins"/>
                <a:cs typeface="Poppins"/>
                <a:sym typeface="Poppins"/>
              </a:rPr>
              <a:t> Honours</a:t>
            </a:r>
            <a:endParaRPr sz="1200">
              <a:solidFill>
                <a:srgbClr val="000000"/>
              </a:solidFill>
              <a:latin typeface="Poppins"/>
              <a:ea typeface="Poppins"/>
              <a:cs typeface="Poppins"/>
              <a:sym typeface="Poppins"/>
            </a:endParaRPr>
          </a:p>
        </p:txBody>
      </p:sp>
      <p:sp>
        <p:nvSpPr>
          <p:cNvPr id="289" name="Google Shape;289;p17"/>
          <p:cNvSpPr txBox="1"/>
          <p:nvPr/>
        </p:nvSpPr>
        <p:spPr>
          <a:xfrm>
            <a:off x="9445393" y="3541936"/>
            <a:ext cx="195565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200">
                <a:solidFill>
                  <a:srgbClr val="000000"/>
                </a:solidFill>
                <a:latin typeface="Arial"/>
                <a:ea typeface="Arial"/>
                <a:cs typeface="Arial"/>
                <a:sym typeface="Arial"/>
              </a:rPr>
              <a:t>Bachelor’s</a:t>
            </a:r>
            <a:endParaRPr/>
          </a:p>
        </p:txBody>
      </p:sp>
      <p:sp>
        <p:nvSpPr>
          <p:cNvPr id="290" name="Google Shape;290;p17"/>
          <p:cNvSpPr txBox="1"/>
          <p:nvPr/>
        </p:nvSpPr>
        <p:spPr>
          <a:xfrm>
            <a:off x="9445392" y="3850167"/>
            <a:ext cx="195565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200">
                <a:solidFill>
                  <a:srgbClr val="000000"/>
                </a:solidFill>
                <a:latin typeface="Arial"/>
                <a:ea typeface="Arial"/>
                <a:cs typeface="Arial"/>
                <a:sym typeface="Arial"/>
              </a:rPr>
              <a:t>Post-Diploma</a:t>
            </a:r>
            <a:r>
              <a:rPr lang="en-CA" sz="1200">
                <a:solidFill>
                  <a:srgbClr val="000000"/>
                </a:solidFill>
                <a:latin typeface="Poppins"/>
                <a:ea typeface="Poppins"/>
                <a:cs typeface="Poppins"/>
                <a:sym typeface="Poppins"/>
              </a:rPr>
              <a:t> Certificate</a:t>
            </a:r>
            <a:endParaRPr/>
          </a:p>
        </p:txBody>
      </p:sp>
      <p:sp>
        <p:nvSpPr>
          <p:cNvPr id="291" name="Google Shape;291;p17"/>
          <p:cNvSpPr txBox="1"/>
          <p:nvPr/>
        </p:nvSpPr>
        <p:spPr>
          <a:xfrm>
            <a:off x="9445391" y="4173398"/>
            <a:ext cx="195565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200">
                <a:solidFill>
                  <a:srgbClr val="000000"/>
                </a:solidFill>
                <a:latin typeface="Arial"/>
                <a:ea typeface="Arial"/>
                <a:cs typeface="Arial"/>
                <a:sym typeface="Arial"/>
              </a:rPr>
              <a:t>Diploma</a:t>
            </a:r>
            <a:endParaRPr/>
          </a:p>
        </p:txBody>
      </p:sp>
      <p:sp>
        <p:nvSpPr>
          <p:cNvPr id="292" name="Google Shape;292;p17"/>
          <p:cNvSpPr txBox="1"/>
          <p:nvPr/>
        </p:nvSpPr>
        <p:spPr>
          <a:xfrm>
            <a:off x="9445390" y="4492311"/>
            <a:ext cx="195565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200">
                <a:solidFill>
                  <a:srgbClr val="000000"/>
                </a:solidFill>
                <a:latin typeface="Arial"/>
                <a:ea typeface="Arial"/>
                <a:cs typeface="Arial"/>
                <a:sym typeface="Arial"/>
              </a:rPr>
              <a:t>Certificate</a:t>
            </a:r>
            <a:endParaRPr/>
          </a:p>
        </p:txBody>
      </p:sp>
      <p:sp>
        <p:nvSpPr>
          <p:cNvPr id="293" name="Google Shape;293;p17"/>
          <p:cNvSpPr txBox="1"/>
          <p:nvPr/>
        </p:nvSpPr>
        <p:spPr>
          <a:xfrm>
            <a:off x="9445389" y="4822061"/>
            <a:ext cx="195565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200">
                <a:solidFill>
                  <a:srgbClr val="000000"/>
                </a:solidFill>
                <a:latin typeface="Arial"/>
                <a:ea typeface="Arial"/>
                <a:cs typeface="Arial"/>
                <a:sym typeface="Arial"/>
              </a:rPr>
              <a:t>Micro-Credential</a:t>
            </a:r>
            <a:r>
              <a:rPr lang="en-CA" sz="1200">
                <a:solidFill>
                  <a:srgbClr val="000000"/>
                </a:solidFill>
                <a:latin typeface="Poppins"/>
                <a:ea typeface="Poppins"/>
                <a:cs typeface="Poppins"/>
                <a:sym typeface="Poppins"/>
              </a:rPr>
              <a:t> / Other</a:t>
            </a:r>
            <a:endParaRPr/>
          </a:p>
        </p:txBody>
      </p:sp>
      <p:pic>
        <p:nvPicPr>
          <p:cNvPr id="294" name="Google Shape;294;p17"/>
          <p:cNvPicPr preferRelativeResize="0"/>
          <p:nvPr/>
        </p:nvPicPr>
        <p:blipFill rotWithShape="1">
          <a:blip r:embed="rId4">
            <a:alphaModFix/>
          </a:blip>
          <a:srcRect b="11990" l="77109" r="19389" t="57888"/>
          <a:stretch/>
        </p:blipFill>
        <p:spPr>
          <a:xfrm>
            <a:off x="9140122" y="3139934"/>
            <a:ext cx="408102" cy="1975222"/>
          </a:xfrm>
          <a:prstGeom prst="rect">
            <a:avLst/>
          </a:prstGeom>
          <a:noFill/>
          <a:ln>
            <a:noFill/>
          </a:ln>
        </p:spPr>
      </p:pic>
      <p:cxnSp>
        <p:nvCxnSpPr>
          <p:cNvPr id="295" name="Google Shape;295;p17"/>
          <p:cNvCxnSpPr/>
          <p:nvPr/>
        </p:nvCxnSpPr>
        <p:spPr>
          <a:xfrm>
            <a:off x="9233653" y="3102878"/>
            <a:ext cx="0" cy="2121338"/>
          </a:xfrm>
          <a:prstGeom prst="straightConnector1">
            <a:avLst/>
          </a:prstGeom>
          <a:noFill/>
          <a:ln cap="flat" cmpd="sng" w="9525">
            <a:solidFill>
              <a:srgbClr val="242424"/>
            </a:solidFill>
            <a:prstDash val="solid"/>
            <a:round/>
            <a:headEnd len="sm" w="sm" type="none"/>
            <a:tailEnd len="sm" w="sm" type="none"/>
          </a:ln>
        </p:spPr>
      </p:cxnSp>
      <p:cxnSp>
        <p:nvCxnSpPr>
          <p:cNvPr id="296" name="Google Shape;296;p17"/>
          <p:cNvCxnSpPr/>
          <p:nvPr/>
        </p:nvCxnSpPr>
        <p:spPr>
          <a:xfrm>
            <a:off x="9233653" y="3102878"/>
            <a:ext cx="2060331" cy="0"/>
          </a:xfrm>
          <a:prstGeom prst="straightConnector1">
            <a:avLst/>
          </a:prstGeom>
          <a:noFill/>
          <a:ln cap="flat" cmpd="sng" w="9525">
            <a:solidFill>
              <a:srgbClr val="242424"/>
            </a:solidFill>
            <a:prstDash val="solid"/>
            <a:round/>
            <a:headEnd len="sm" w="sm" type="none"/>
            <a:tailEnd len="sm" w="sm" type="none"/>
          </a:ln>
        </p:spPr>
      </p:cxnSp>
      <p:cxnSp>
        <p:nvCxnSpPr>
          <p:cNvPr id="297" name="Google Shape;297;p17"/>
          <p:cNvCxnSpPr/>
          <p:nvPr/>
        </p:nvCxnSpPr>
        <p:spPr>
          <a:xfrm>
            <a:off x="11293983" y="3100385"/>
            <a:ext cx="0" cy="2121338"/>
          </a:xfrm>
          <a:prstGeom prst="straightConnector1">
            <a:avLst/>
          </a:prstGeom>
          <a:noFill/>
          <a:ln cap="flat" cmpd="sng" w="9525">
            <a:solidFill>
              <a:srgbClr val="242424"/>
            </a:solidFill>
            <a:prstDash val="solid"/>
            <a:round/>
            <a:headEnd len="sm" w="sm" type="none"/>
            <a:tailEnd len="sm" w="sm" type="none"/>
          </a:ln>
        </p:spPr>
      </p:cxnSp>
      <p:cxnSp>
        <p:nvCxnSpPr>
          <p:cNvPr id="298" name="Google Shape;298;p17"/>
          <p:cNvCxnSpPr/>
          <p:nvPr/>
        </p:nvCxnSpPr>
        <p:spPr>
          <a:xfrm>
            <a:off x="9233653" y="5215399"/>
            <a:ext cx="2060331" cy="0"/>
          </a:xfrm>
          <a:prstGeom prst="straightConnector1">
            <a:avLst/>
          </a:prstGeom>
          <a:noFill/>
          <a:ln cap="flat" cmpd="sng" w="9525">
            <a:solidFill>
              <a:srgbClr val="242424"/>
            </a:solidFill>
            <a:prstDash val="solid"/>
            <a:round/>
            <a:headEnd len="sm" w="sm" type="none"/>
            <a:tailEnd len="sm" w="sm" type="none"/>
          </a:ln>
        </p:spPr>
      </p:cxnSp>
      <p:pic>
        <p:nvPicPr>
          <p:cNvPr id="299" name="Google Shape;299;p17"/>
          <p:cNvPicPr preferRelativeResize="0"/>
          <p:nvPr/>
        </p:nvPicPr>
        <p:blipFill rotWithShape="1">
          <a:blip r:embed="rId5">
            <a:alphaModFix/>
          </a:blip>
          <a:srcRect b="0" l="0" r="0" t="0"/>
          <a:stretch/>
        </p:blipFill>
        <p:spPr>
          <a:xfrm>
            <a:off x="-4867794" y="2808042"/>
            <a:ext cx="3731260" cy="36455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8"/>
          <p:cNvSpPr txBox="1"/>
          <p:nvPr>
            <p:ph idx="1" type="body"/>
          </p:nvPr>
        </p:nvSpPr>
        <p:spPr>
          <a:xfrm>
            <a:off x="735624" y="609600"/>
            <a:ext cx="8560776" cy="60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6414A"/>
              </a:buClr>
              <a:buSzPts val="4000"/>
              <a:buNone/>
            </a:pPr>
            <a:r>
              <a:rPr lang="en-CA">
                <a:solidFill>
                  <a:srgbClr val="66414A"/>
                </a:solidFill>
                <a:latin typeface="Arial"/>
                <a:ea typeface="Arial"/>
                <a:cs typeface="Arial"/>
                <a:sym typeface="Arial"/>
              </a:rPr>
              <a:t>Opportunities and Growth</a:t>
            </a:r>
            <a:endParaRPr/>
          </a:p>
        </p:txBody>
      </p:sp>
      <p:sp>
        <p:nvSpPr>
          <p:cNvPr id="306" name="Google Shape;306;p18"/>
          <p:cNvSpPr txBox="1"/>
          <p:nvPr>
            <p:ph idx="5" type="body"/>
          </p:nvPr>
        </p:nvSpPr>
        <p:spPr>
          <a:xfrm>
            <a:off x="520939" y="1627560"/>
            <a:ext cx="10618175" cy="2814427"/>
          </a:xfrm>
          <a:prstGeom prst="rect">
            <a:avLst/>
          </a:prstGeom>
          <a:noFill/>
          <a:ln>
            <a:noFill/>
          </a:ln>
        </p:spPr>
        <p:txBody>
          <a:bodyPr anchorCtr="0" anchor="t" bIns="45700" lIns="91425" spcFirstLastPara="1" rIns="91425" wrap="square" tIns="45700">
            <a:noAutofit/>
          </a:bodyPr>
          <a:lstStyle/>
          <a:p>
            <a:pPr indent="-285750" lvl="2" marL="285750" rtl="0" algn="l">
              <a:spcBef>
                <a:spcPts val="0"/>
              </a:spcBef>
              <a:spcAft>
                <a:spcPts val="0"/>
              </a:spcAft>
              <a:buClr>
                <a:schemeClr val="accent3"/>
              </a:buClr>
              <a:buSzPts val="1400"/>
              <a:buChar char="•"/>
            </a:pPr>
            <a:r>
              <a:rPr lang="en-CA" sz="1400">
                <a:solidFill>
                  <a:srgbClr val="484848"/>
                </a:solidFill>
                <a:latin typeface="Verdana"/>
                <a:ea typeface="Verdana"/>
                <a:cs typeface="Verdana"/>
                <a:sym typeface="Verdana"/>
              </a:rPr>
              <a:t>Continuing to develop a quality assurance process that supports Indigenous communities’ work to revitalize and promote their languages, cultures and knowledge.</a:t>
            </a:r>
            <a:endParaRPr/>
          </a:p>
          <a:p>
            <a:pPr indent="-285750" lvl="2" marL="285750" rtl="0" algn="l">
              <a:spcBef>
                <a:spcPts val="600"/>
              </a:spcBef>
              <a:spcAft>
                <a:spcPts val="0"/>
              </a:spcAft>
              <a:buClr>
                <a:schemeClr val="accent3"/>
              </a:buClr>
              <a:buSzPts val="1400"/>
              <a:buChar char="•"/>
            </a:pPr>
            <a:r>
              <a:rPr lang="en-CA" sz="1400">
                <a:solidFill>
                  <a:srgbClr val="484848"/>
                </a:solidFill>
                <a:latin typeface="Verdana"/>
                <a:ea typeface="Verdana"/>
                <a:cs typeface="Verdana"/>
                <a:sym typeface="Verdana"/>
              </a:rPr>
              <a:t>Promoting transferability of credentials to other postsecondary education and training systems.</a:t>
            </a:r>
            <a:endParaRPr/>
          </a:p>
          <a:p>
            <a:pPr indent="-285750" lvl="2" marL="285750" rtl="0" algn="l">
              <a:spcBef>
                <a:spcPts val="600"/>
              </a:spcBef>
              <a:spcAft>
                <a:spcPts val="0"/>
              </a:spcAft>
              <a:buClr>
                <a:schemeClr val="accent3"/>
              </a:buClr>
              <a:buSzPts val="1400"/>
              <a:buChar char="•"/>
            </a:pPr>
            <a:r>
              <a:rPr lang="en-CA" sz="1400">
                <a:solidFill>
                  <a:srgbClr val="484848"/>
                </a:solidFill>
                <a:latin typeface="Verdana"/>
                <a:ea typeface="Verdana"/>
                <a:cs typeface="Verdana"/>
                <a:sym typeface="Verdana"/>
              </a:rPr>
              <a:t>Supporting Indigenous-centered employment and training opportunities in Indigenous communities.</a:t>
            </a:r>
            <a:endParaRPr/>
          </a:p>
          <a:p>
            <a:pPr indent="-285750" lvl="2" marL="285750" rtl="0" algn="l">
              <a:spcBef>
                <a:spcPts val="600"/>
              </a:spcBef>
              <a:spcAft>
                <a:spcPts val="0"/>
              </a:spcAft>
              <a:buClr>
                <a:schemeClr val="accent3"/>
              </a:buClr>
              <a:buSzPts val="1400"/>
              <a:buChar char="•"/>
            </a:pPr>
            <a:r>
              <a:rPr lang="en-CA" sz="1400">
                <a:solidFill>
                  <a:srgbClr val="484848"/>
                </a:solidFill>
                <a:latin typeface="Verdana"/>
                <a:ea typeface="Verdana"/>
                <a:cs typeface="Verdana"/>
                <a:sym typeface="Verdana"/>
              </a:rPr>
              <a:t>Examining protection of Indigenous knowledge and intellectual property of Indigenous communities.</a:t>
            </a:r>
            <a:endParaRPr/>
          </a:p>
          <a:p>
            <a:pPr indent="-285750" lvl="2" marL="285750" rtl="0" algn="l">
              <a:spcBef>
                <a:spcPts val="600"/>
              </a:spcBef>
              <a:spcAft>
                <a:spcPts val="0"/>
              </a:spcAft>
              <a:buClr>
                <a:schemeClr val="accent3"/>
              </a:buClr>
              <a:buSzPts val="1400"/>
              <a:buChar char="•"/>
            </a:pPr>
            <a:r>
              <a:rPr lang="en-CA" sz="1400">
                <a:solidFill>
                  <a:srgbClr val="484848"/>
                </a:solidFill>
                <a:latin typeface="Verdana"/>
                <a:ea typeface="Verdana"/>
                <a:cs typeface="Verdana"/>
                <a:sym typeface="Verdana"/>
              </a:rPr>
              <a:t>Continue to uphold the established criteria to:</a:t>
            </a:r>
            <a:endParaRPr/>
          </a:p>
          <a:p>
            <a:pPr indent="-285750" lvl="3" marL="742950" rtl="0" algn="l">
              <a:spcBef>
                <a:spcPts val="600"/>
              </a:spcBef>
              <a:spcAft>
                <a:spcPts val="0"/>
              </a:spcAft>
              <a:buClr>
                <a:schemeClr val="accent3"/>
              </a:buClr>
              <a:buSzPts val="1400"/>
              <a:buFont typeface="Courier New"/>
              <a:buChar char="o"/>
            </a:pPr>
            <a:r>
              <a:rPr lang="en-CA" sz="1400">
                <a:solidFill>
                  <a:srgbClr val="484848"/>
                </a:solidFill>
                <a:latin typeface="Verdana"/>
                <a:ea typeface="Verdana"/>
                <a:cs typeface="Verdana"/>
                <a:sym typeface="Verdana"/>
              </a:rPr>
              <a:t>Define an Indigenous Institute</a:t>
            </a:r>
            <a:endParaRPr/>
          </a:p>
          <a:p>
            <a:pPr indent="-285750" lvl="3" marL="742950" rtl="0" algn="l">
              <a:spcBef>
                <a:spcPts val="600"/>
              </a:spcBef>
              <a:spcAft>
                <a:spcPts val="0"/>
              </a:spcAft>
              <a:buClr>
                <a:schemeClr val="accent3"/>
              </a:buClr>
              <a:buSzPts val="1400"/>
              <a:buFont typeface="Courier New"/>
              <a:buChar char="o"/>
            </a:pPr>
            <a:r>
              <a:rPr lang="en-CA" sz="1400">
                <a:solidFill>
                  <a:srgbClr val="484848"/>
                </a:solidFill>
                <a:latin typeface="Verdana"/>
                <a:ea typeface="Verdana"/>
                <a:cs typeface="Verdana"/>
                <a:sym typeface="Verdana"/>
              </a:rPr>
              <a:t>Recognize an Indigenous Institute as a university</a:t>
            </a:r>
            <a:endParaRPr/>
          </a:p>
          <a:p>
            <a:pPr indent="-285750" lvl="3" marL="742950" rtl="0" algn="l">
              <a:spcBef>
                <a:spcPts val="600"/>
              </a:spcBef>
              <a:spcAft>
                <a:spcPts val="0"/>
              </a:spcAft>
              <a:buClr>
                <a:schemeClr val="accent3"/>
              </a:buClr>
              <a:buSzPts val="1400"/>
              <a:buFont typeface="Courier New"/>
              <a:buChar char="o"/>
            </a:pPr>
            <a:r>
              <a:rPr lang="en-CA" sz="1400">
                <a:solidFill>
                  <a:srgbClr val="484848"/>
                </a:solidFill>
                <a:latin typeface="Verdana"/>
                <a:ea typeface="Verdana"/>
                <a:cs typeface="Verdana"/>
                <a:sym typeface="Verdana"/>
              </a:rPr>
              <a:t>Recommend an Indigenous Institute for regular and ongoing government funding</a:t>
            </a:r>
            <a:endParaRPr/>
          </a:p>
          <a:p>
            <a:pPr indent="0" lvl="0" marL="0" rtl="0" algn="l">
              <a:spcBef>
                <a:spcPts val="280"/>
              </a:spcBef>
              <a:spcAft>
                <a:spcPts val="0"/>
              </a:spcAft>
              <a:buClr>
                <a:schemeClr val="dk1"/>
              </a:buClr>
              <a:buSzPts val="1400"/>
              <a:buNone/>
            </a:pPr>
            <a:r>
              <a:t/>
            </a:r>
            <a:endParaRPr>
              <a:solidFill>
                <a:srgbClr val="48484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9"/>
          <p:cNvSpPr txBox="1"/>
          <p:nvPr>
            <p:ph idx="1" type="body"/>
          </p:nvPr>
        </p:nvSpPr>
        <p:spPr>
          <a:xfrm>
            <a:off x="735624" y="753978"/>
            <a:ext cx="8560776" cy="65772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6414A"/>
              </a:buClr>
              <a:buSzPts val="2500"/>
              <a:buNone/>
            </a:pPr>
            <a:r>
              <a:rPr lang="en-CA" sz="2500">
                <a:solidFill>
                  <a:srgbClr val="66414A"/>
                </a:solidFill>
                <a:latin typeface="Arial"/>
                <a:ea typeface="Arial"/>
                <a:cs typeface="Arial"/>
                <a:sym typeface="Arial"/>
              </a:rPr>
              <a:t>The</a:t>
            </a:r>
            <a:r>
              <a:rPr lang="en-CA" sz="2500">
                <a:solidFill>
                  <a:srgbClr val="66414A"/>
                </a:solidFill>
              </a:rPr>
              <a:t> </a:t>
            </a:r>
            <a:r>
              <a:rPr lang="en-CA" sz="2500">
                <a:solidFill>
                  <a:srgbClr val="66414A"/>
                </a:solidFill>
                <a:latin typeface="Arial"/>
                <a:ea typeface="Arial"/>
                <a:cs typeface="Arial"/>
                <a:sym typeface="Arial"/>
              </a:rPr>
              <a:t>Future</a:t>
            </a:r>
            <a:r>
              <a:rPr lang="en-CA" sz="2500">
                <a:solidFill>
                  <a:srgbClr val="66414A"/>
                </a:solidFill>
              </a:rPr>
              <a:t> of Indigenous Postsecondary Education</a:t>
            </a:r>
            <a:endParaRPr/>
          </a:p>
        </p:txBody>
      </p:sp>
      <p:pic>
        <p:nvPicPr>
          <p:cNvPr id="313" name="Google Shape;313;p19"/>
          <p:cNvPicPr preferRelativeResize="0"/>
          <p:nvPr>
            <p:ph idx="2" type="body"/>
          </p:nvPr>
        </p:nvPicPr>
        <p:blipFill rotWithShape="1">
          <a:blip r:embed="rId3">
            <a:alphaModFix/>
          </a:blip>
          <a:srcRect b="0" l="0" r="0" t="0"/>
          <a:stretch/>
        </p:blipFill>
        <p:spPr>
          <a:xfrm>
            <a:off x="2395337" y="1460335"/>
            <a:ext cx="7401325" cy="4667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idx="1" type="body"/>
          </p:nvPr>
        </p:nvSpPr>
        <p:spPr>
          <a:xfrm>
            <a:off x="3200400" y="4572000"/>
            <a:ext cx="5791200" cy="762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accent2"/>
              </a:buClr>
              <a:buSzPts val="4000"/>
              <a:buNone/>
            </a:pPr>
            <a:r>
              <a:t/>
            </a:r>
            <a:endParaRPr/>
          </a:p>
        </p:txBody>
      </p:sp>
      <p:sp>
        <p:nvSpPr>
          <p:cNvPr id="81" name="Google Shape;81;p2"/>
          <p:cNvSpPr txBox="1"/>
          <p:nvPr>
            <p:ph idx="2" type="body"/>
          </p:nvPr>
        </p:nvSpPr>
        <p:spPr>
          <a:xfrm>
            <a:off x="3810000" y="5638800"/>
            <a:ext cx="4572000" cy="457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919191"/>
              </a:buClr>
              <a:buSzPts val="2000"/>
              <a:buNone/>
            </a:pPr>
            <a:r>
              <a:t/>
            </a:r>
            <a:endParaRPr/>
          </a:p>
        </p:txBody>
      </p:sp>
      <p:pic>
        <p:nvPicPr>
          <p:cNvPr id="82" name="Google Shape;82;p2" title="Our Community Our Voice"/>
          <p:cNvPicPr preferRelativeResize="0"/>
          <p:nvPr/>
        </p:nvPicPr>
        <p:blipFill rotWithShape="1">
          <a:blip r:embed="rId3">
            <a:alphaModFix/>
          </a:blip>
          <a:srcRect b="0" l="0" r="0" t="0"/>
          <a:stretch/>
        </p:blipFill>
        <p:spPr>
          <a:xfrm>
            <a:off x="9525" y="0"/>
            <a:ext cx="1217295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0"/>
          <p:cNvSpPr txBox="1"/>
          <p:nvPr>
            <p:ph idx="1" type="body"/>
          </p:nvPr>
        </p:nvSpPr>
        <p:spPr>
          <a:xfrm>
            <a:off x="735624" y="2558132"/>
            <a:ext cx="10618176" cy="353001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600"/>
              <a:buNone/>
            </a:pPr>
            <a:r>
              <a:t/>
            </a:r>
            <a:endParaRPr sz="1600">
              <a:latin typeface="Poppins"/>
              <a:ea typeface="Poppins"/>
              <a:cs typeface="Poppins"/>
              <a:sym typeface="Poppins"/>
            </a:endParaRPr>
          </a:p>
          <a:p>
            <a:pPr indent="0" lvl="0" marL="0" rtl="0" algn="l">
              <a:spcBef>
                <a:spcPts val="320"/>
              </a:spcBef>
              <a:spcAft>
                <a:spcPts val="0"/>
              </a:spcAft>
              <a:buClr>
                <a:schemeClr val="dk1"/>
              </a:buClr>
              <a:buSzPts val="1600"/>
              <a:buNone/>
            </a:pPr>
            <a:r>
              <a:t/>
            </a:r>
            <a:endParaRPr sz="1600">
              <a:latin typeface="Poppins"/>
              <a:ea typeface="Poppins"/>
              <a:cs typeface="Poppins"/>
              <a:sym typeface="Poppins"/>
            </a:endParaRPr>
          </a:p>
          <a:p>
            <a:pPr indent="0" lvl="0" marL="0" rtl="0" algn="l">
              <a:spcBef>
                <a:spcPts val="480"/>
              </a:spcBef>
              <a:spcAft>
                <a:spcPts val="0"/>
              </a:spcAft>
              <a:buClr>
                <a:schemeClr val="dk1"/>
              </a:buClr>
              <a:buSzPts val="2400"/>
              <a:buNone/>
            </a:pPr>
            <a:r>
              <a:t/>
            </a:r>
            <a:endParaRPr sz="2400">
              <a:latin typeface="Poppins"/>
              <a:ea typeface="Poppins"/>
              <a:cs typeface="Poppins"/>
              <a:sym typeface="Poppins"/>
            </a:endParaRPr>
          </a:p>
          <a:p>
            <a:pPr indent="0" lvl="0" marL="0" rtl="0" algn="l">
              <a:spcBef>
                <a:spcPts val="320"/>
              </a:spcBef>
              <a:spcAft>
                <a:spcPts val="0"/>
              </a:spcAft>
              <a:buClr>
                <a:schemeClr val="dk1"/>
              </a:buClr>
              <a:buSzPts val="1600"/>
              <a:buNone/>
            </a:pPr>
            <a:r>
              <a:t/>
            </a:r>
            <a:endParaRPr sz="1600">
              <a:latin typeface="Poppins"/>
              <a:ea typeface="Poppins"/>
              <a:cs typeface="Poppins"/>
              <a:sym typeface="Poppins"/>
            </a:endParaRPr>
          </a:p>
          <a:p>
            <a:pPr indent="-184150" lvl="0" marL="285750" rtl="0" algn="l">
              <a:spcBef>
                <a:spcPts val="320"/>
              </a:spcBef>
              <a:spcAft>
                <a:spcPts val="0"/>
              </a:spcAft>
              <a:buClr>
                <a:schemeClr val="dk1"/>
              </a:buClr>
              <a:buSzPts val="1600"/>
              <a:buFont typeface="Verdana"/>
              <a:buNone/>
            </a:pPr>
            <a:r>
              <a:t/>
            </a:r>
            <a:endParaRPr sz="1600">
              <a:latin typeface="Poppins"/>
              <a:ea typeface="Poppins"/>
              <a:cs typeface="Poppins"/>
              <a:sym typeface="Poppins"/>
            </a:endParaRPr>
          </a:p>
          <a:p>
            <a:pPr indent="-184150" lvl="0" marL="285750" rtl="0" algn="l">
              <a:spcBef>
                <a:spcPts val="320"/>
              </a:spcBef>
              <a:spcAft>
                <a:spcPts val="0"/>
              </a:spcAft>
              <a:buClr>
                <a:schemeClr val="dk1"/>
              </a:buClr>
              <a:buSzPts val="1600"/>
              <a:buFont typeface="Verdana"/>
              <a:buNone/>
            </a:pPr>
            <a:r>
              <a:t/>
            </a:r>
            <a:endParaRPr sz="1600">
              <a:latin typeface="Poppins"/>
              <a:ea typeface="Poppins"/>
              <a:cs typeface="Poppins"/>
              <a:sym typeface="Poppins"/>
            </a:endParaRPr>
          </a:p>
          <a:p>
            <a:pPr indent="-184150" lvl="0" marL="285750" rtl="0" algn="l">
              <a:spcBef>
                <a:spcPts val="320"/>
              </a:spcBef>
              <a:spcAft>
                <a:spcPts val="0"/>
              </a:spcAft>
              <a:buClr>
                <a:schemeClr val="dk1"/>
              </a:buClr>
              <a:buSzPts val="1600"/>
              <a:buFont typeface="Verdana"/>
              <a:buNone/>
            </a:pPr>
            <a:r>
              <a:t/>
            </a:r>
            <a:endParaRPr sz="1600">
              <a:latin typeface="Poppins"/>
              <a:ea typeface="Poppins"/>
              <a:cs typeface="Poppins"/>
              <a:sym typeface="Poppins"/>
            </a:endParaRPr>
          </a:p>
          <a:p>
            <a:pPr indent="0" lvl="0" marL="0" rtl="0" algn="l">
              <a:spcBef>
                <a:spcPts val="320"/>
              </a:spcBef>
              <a:spcAft>
                <a:spcPts val="0"/>
              </a:spcAft>
              <a:buClr>
                <a:schemeClr val="dk1"/>
              </a:buClr>
              <a:buSzPts val="1600"/>
              <a:buNone/>
            </a:pPr>
            <a:r>
              <a:t/>
            </a:r>
            <a:endParaRPr sz="1600">
              <a:latin typeface="Poppins"/>
              <a:ea typeface="Poppins"/>
              <a:cs typeface="Poppins"/>
              <a:sym typeface="Poppins"/>
            </a:endParaRPr>
          </a:p>
          <a:p>
            <a:pPr indent="0" lvl="0" marL="0" rtl="0" algn="ctr">
              <a:spcBef>
                <a:spcPts val="400"/>
              </a:spcBef>
              <a:spcAft>
                <a:spcPts val="0"/>
              </a:spcAft>
              <a:buClr>
                <a:schemeClr val="dk1"/>
              </a:buClr>
              <a:buSzPts val="2000"/>
              <a:buNone/>
            </a:pPr>
            <a:r>
              <a:rPr b="1" i="1" lang="en-CA" sz="2000" u="sng">
                <a:latin typeface="Poppins"/>
                <a:ea typeface="Poppins"/>
                <a:cs typeface="Poppins"/>
                <a:sym typeface="Poppins"/>
              </a:rPr>
              <a:t>Thank you very much for your time and contributions!</a:t>
            </a:r>
            <a:endParaRPr/>
          </a:p>
          <a:p>
            <a:pPr indent="-196850" lvl="0" marL="285750" rtl="0" algn="l">
              <a:spcBef>
                <a:spcPts val="280"/>
              </a:spcBef>
              <a:spcAft>
                <a:spcPts val="0"/>
              </a:spcAft>
              <a:buClr>
                <a:schemeClr val="dk1"/>
              </a:buClr>
              <a:buSzPts val="1400"/>
              <a:buFont typeface="Verdana"/>
              <a:buNone/>
            </a:pPr>
            <a:r>
              <a:t/>
            </a:r>
            <a:endParaRPr/>
          </a:p>
        </p:txBody>
      </p:sp>
      <p:sp>
        <p:nvSpPr>
          <p:cNvPr id="320" name="Google Shape;320;p20"/>
          <p:cNvSpPr txBox="1"/>
          <p:nvPr>
            <p:ph idx="2" type="body"/>
          </p:nvPr>
        </p:nvSpPr>
        <p:spPr>
          <a:xfrm>
            <a:off x="784785" y="2217174"/>
            <a:ext cx="10618176" cy="34733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2800"/>
              <a:buNone/>
            </a:pPr>
            <a:r>
              <a:rPr lang="en-CA" sz="2800">
                <a:latin typeface="Poppins"/>
                <a:ea typeface="Poppins"/>
                <a:cs typeface="Poppins"/>
                <a:sym typeface="Poppins"/>
              </a:rPr>
              <a:t>Open Discussion and Closing (10 minutes)</a:t>
            </a:r>
            <a:endParaRPr/>
          </a:p>
        </p:txBody>
      </p:sp>
      <p:sp>
        <p:nvSpPr>
          <p:cNvPr id="321" name="Google Shape;321;p20"/>
          <p:cNvSpPr txBox="1"/>
          <p:nvPr>
            <p:ph idx="3" type="body"/>
          </p:nvPr>
        </p:nvSpPr>
        <p:spPr>
          <a:xfrm>
            <a:off x="735624" y="609600"/>
            <a:ext cx="8560776" cy="60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2"/>
              </a:buClr>
              <a:buSzPts val="2800"/>
              <a:buNone/>
            </a:pPr>
            <a:r>
              <a:rPr lang="en-CA" sz="2800"/>
              <a:t>Questions and Answers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1"/>
          <p:cNvSpPr txBox="1"/>
          <p:nvPr>
            <p:ph idx="1" type="body"/>
          </p:nvPr>
        </p:nvSpPr>
        <p:spPr>
          <a:xfrm>
            <a:off x="2057400" y="2326108"/>
            <a:ext cx="8077200" cy="762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66414A"/>
              </a:buClr>
              <a:buSzPts val="4800"/>
              <a:buNone/>
            </a:pPr>
            <a:r>
              <a:rPr lang="en-CA">
                <a:solidFill>
                  <a:srgbClr val="66414A"/>
                </a:solidFill>
                <a:latin typeface="Arial"/>
                <a:ea typeface="Arial"/>
                <a:cs typeface="Arial"/>
                <a:sym typeface="Arial"/>
              </a:rPr>
              <a:t>Miigwech!</a:t>
            </a:r>
            <a:endParaRPr>
              <a:latin typeface="Arial"/>
              <a:ea typeface="Arial"/>
              <a:cs typeface="Arial"/>
              <a:sym typeface="Arial"/>
            </a:endParaRPr>
          </a:p>
        </p:txBody>
      </p:sp>
      <p:sp>
        <p:nvSpPr>
          <p:cNvPr id="328" name="Google Shape;328;p21"/>
          <p:cNvSpPr txBox="1"/>
          <p:nvPr/>
        </p:nvSpPr>
        <p:spPr>
          <a:xfrm>
            <a:off x="3200400" y="3224461"/>
            <a:ext cx="5791200" cy="762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484848"/>
              </a:buClr>
              <a:buSzPts val="1400"/>
              <a:buFont typeface="Arial"/>
              <a:buNone/>
            </a:pPr>
            <a:r>
              <a:rPr lang="en-CA" sz="1400">
                <a:solidFill>
                  <a:srgbClr val="484848"/>
                </a:solidFill>
                <a:latin typeface="Verdana"/>
                <a:ea typeface="Verdana"/>
                <a:cs typeface="Verdana"/>
                <a:sym typeface="Verdana"/>
              </a:rPr>
              <a:t>For general inquiries:</a:t>
            </a:r>
            <a:endParaRPr/>
          </a:p>
          <a:p>
            <a:pPr indent="0" lvl="0" marL="0" marR="0" rtl="0" algn="ctr">
              <a:spcBef>
                <a:spcPts val="280"/>
              </a:spcBef>
              <a:spcAft>
                <a:spcPts val="0"/>
              </a:spcAft>
              <a:buClr>
                <a:srgbClr val="484848"/>
              </a:buClr>
              <a:buSzPts val="1400"/>
              <a:buFont typeface="Arial"/>
              <a:buNone/>
            </a:pPr>
            <a:r>
              <a:rPr lang="en-CA" sz="1400" u="sng">
                <a:solidFill>
                  <a:srgbClr val="484848"/>
                </a:solidFill>
                <a:latin typeface="Verdana"/>
                <a:ea typeface="Verdana"/>
                <a:cs typeface="Verdana"/>
                <a:sym typeface="Verdana"/>
                <a:hlinkClick r:id="rId3">
                  <a:extLst>
                    <a:ext uri="{A12FA001-AC4F-418D-AE19-62706E023703}">
                      <ahyp:hlinkClr val="tx"/>
                    </a:ext>
                  </a:extLst>
                </a:hlinkClick>
              </a:rPr>
              <a:t>info@iaesc.ca</a:t>
            </a:r>
            <a:endParaRPr sz="1400">
              <a:solidFill>
                <a:srgbClr val="484848"/>
              </a:solidFill>
              <a:latin typeface="Verdana"/>
              <a:ea typeface="Verdana"/>
              <a:cs typeface="Verdana"/>
              <a:sym typeface="Verdana"/>
            </a:endParaRPr>
          </a:p>
          <a:p>
            <a:pPr indent="0" lvl="0" marL="0" marR="0" rtl="0" algn="ctr">
              <a:spcBef>
                <a:spcPts val="280"/>
              </a:spcBef>
              <a:spcAft>
                <a:spcPts val="0"/>
              </a:spcAft>
              <a:buClr>
                <a:srgbClr val="484848"/>
              </a:buClr>
              <a:buSzPts val="1400"/>
              <a:buFont typeface="Arial"/>
              <a:buNone/>
            </a:pPr>
            <a:r>
              <a:rPr lang="en-CA" sz="1400">
                <a:solidFill>
                  <a:srgbClr val="484848"/>
                </a:solidFill>
                <a:latin typeface="Verdana"/>
                <a:ea typeface="Verdana"/>
                <a:cs typeface="Verdana"/>
                <a:sym typeface="Verdana"/>
              </a:rPr>
              <a:t>1-800-25-IAESC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txBox="1"/>
          <p:nvPr>
            <p:ph idx="1" type="body"/>
          </p:nvPr>
        </p:nvSpPr>
        <p:spPr>
          <a:xfrm>
            <a:off x="735625" y="1676400"/>
            <a:ext cx="7024369" cy="34733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200"/>
              <a:buNone/>
            </a:pPr>
            <a:r>
              <a:rPr b="0" lang="en-CA" sz="1200" u="sng">
                <a:solidFill>
                  <a:srgbClr val="000000"/>
                </a:solidFill>
                <a:latin typeface="Arial"/>
                <a:ea typeface="Arial"/>
                <a:cs typeface="Arial"/>
                <a:sym typeface="Arial"/>
                <a:hlinkClick r:id="rId3">
                  <a:extLst>
                    <a:ext uri="{A12FA001-AC4F-418D-AE19-62706E023703}">
                      <ahyp:hlinkClr val="tx"/>
                    </a:ext>
                  </a:extLst>
                </a:hlinkClick>
              </a:rPr>
              <a:t>https://PollEv.com/discourses/GPMVSTbeCfe9t32mI05qy/respond</a:t>
            </a:r>
            <a:endParaRPr>
              <a:solidFill>
                <a:srgbClr val="66414A"/>
              </a:solidFill>
            </a:endParaRPr>
          </a:p>
          <a:p>
            <a:pPr indent="0" lvl="0" marL="0" rtl="0" algn="l">
              <a:spcBef>
                <a:spcPts val="240"/>
              </a:spcBef>
              <a:spcAft>
                <a:spcPts val="0"/>
              </a:spcAft>
              <a:buClr>
                <a:schemeClr val="accent1"/>
              </a:buClr>
              <a:buSzPts val="1200"/>
              <a:buNone/>
            </a:pPr>
            <a:r>
              <a:t/>
            </a:r>
            <a:endParaRPr b="0" sz="1200">
              <a:solidFill>
                <a:srgbClr val="000000"/>
              </a:solidFill>
              <a:latin typeface="Arial"/>
              <a:ea typeface="Arial"/>
              <a:cs typeface="Arial"/>
              <a:sym typeface="Arial"/>
            </a:endParaRPr>
          </a:p>
        </p:txBody>
      </p:sp>
      <p:sp>
        <p:nvSpPr>
          <p:cNvPr id="88" name="Google Shape;88;p3"/>
          <p:cNvSpPr txBox="1"/>
          <p:nvPr>
            <p:ph idx="5" type="body"/>
          </p:nvPr>
        </p:nvSpPr>
        <p:spPr>
          <a:xfrm>
            <a:off x="735624" y="609600"/>
            <a:ext cx="8560776" cy="60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2"/>
              </a:buClr>
              <a:buSzPts val="4000"/>
              <a:buNone/>
            </a:pPr>
            <a:r>
              <a:rPr lang="en-CA">
                <a:latin typeface="Poppins"/>
                <a:ea typeface="Poppins"/>
                <a:cs typeface="Poppins"/>
                <a:sym typeface="Poppins"/>
              </a:rPr>
              <a:t>Poll Everywhere</a:t>
            </a:r>
            <a:endParaRPr/>
          </a:p>
        </p:txBody>
      </p:sp>
      <p:sp>
        <p:nvSpPr>
          <p:cNvPr id="89" name="Google Shape;89;p3"/>
          <p:cNvSpPr txBox="1"/>
          <p:nvPr/>
        </p:nvSpPr>
        <p:spPr>
          <a:xfrm>
            <a:off x="758094" y="2340709"/>
            <a:ext cx="4911968"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CA" sz="3200" u="sng" cap="none" strike="noStrike">
                <a:solidFill>
                  <a:schemeClr val="dk1"/>
                </a:solidFill>
                <a:latin typeface="Verdana"/>
                <a:ea typeface="Verdana"/>
                <a:cs typeface="Verdana"/>
                <a:sym typeface="Verdana"/>
                <a:hlinkClick r:id="rId4">
                  <a:extLst>
                    <a:ext uri="{A12FA001-AC4F-418D-AE19-62706E023703}">
                      <ahyp:hlinkClr val="tx"/>
                    </a:ext>
                  </a:extLst>
                </a:hlinkClick>
              </a:rPr>
              <a:t>What is one question or comment you have before we start our presentation?</a:t>
            </a:r>
            <a:endParaRPr sz="3200">
              <a:solidFill>
                <a:schemeClr val="dk1"/>
              </a:solidFill>
              <a:latin typeface="Verdana"/>
              <a:ea typeface="Verdana"/>
              <a:cs typeface="Verdana"/>
              <a:sym typeface="Verdana"/>
            </a:endParaRPr>
          </a:p>
        </p:txBody>
      </p:sp>
      <p:pic>
        <p:nvPicPr>
          <p:cNvPr descr="A qr code with blue border&#10;&#10;AI-generated content may be incorrect." id="90" name="Google Shape;90;p3"/>
          <p:cNvPicPr preferRelativeResize="0"/>
          <p:nvPr/>
        </p:nvPicPr>
        <p:blipFill rotWithShape="1">
          <a:blip r:embed="rId5">
            <a:alphaModFix/>
          </a:blip>
          <a:srcRect b="0" l="0" r="0" t="0"/>
          <a:stretch/>
        </p:blipFill>
        <p:spPr>
          <a:xfrm>
            <a:off x="6096244" y="1383202"/>
            <a:ext cx="5353050" cy="4638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4"/>
          <p:cNvSpPr txBox="1"/>
          <p:nvPr>
            <p:ph idx="5" type="body"/>
          </p:nvPr>
        </p:nvSpPr>
        <p:spPr>
          <a:xfrm>
            <a:off x="719581" y="625862"/>
            <a:ext cx="8561387" cy="60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6414A"/>
              </a:buClr>
              <a:buSzPts val="4000"/>
              <a:buNone/>
            </a:pPr>
            <a:r>
              <a:rPr lang="en-CA">
                <a:solidFill>
                  <a:srgbClr val="66414A"/>
                </a:solidFill>
                <a:latin typeface="Arial"/>
                <a:ea typeface="Arial"/>
                <a:cs typeface="Arial"/>
                <a:sym typeface="Arial"/>
              </a:rPr>
              <a:t>The Journey to Today</a:t>
            </a:r>
            <a:endParaRPr/>
          </a:p>
        </p:txBody>
      </p:sp>
      <p:sp>
        <p:nvSpPr>
          <p:cNvPr id="97" name="Google Shape;97;p4"/>
          <p:cNvSpPr txBox="1"/>
          <p:nvPr/>
        </p:nvSpPr>
        <p:spPr>
          <a:xfrm>
            <a:off x="3476005" y="1695189"/>
            <a:ext cx="8348073" cy="7632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84848"/>
              </a:buClr>
              <a:buSzPts val="1600"/>
              <a:buFont typeface="Arial"/>
              <a:buNone/>
            </a:pPr>
            <a:r>
              <a:rPr b="1" i="1" lang="en-CA" sz="1600">
                <a:solidFill>
                  <a:srgbClr val="484848"/>
                </a:solidFill>
                <a:latin typeface="Verdana"/>
                <a:ea typeface="Verdana"/>
                <a:cs typeface="Verdana"/>
                <a:sym typeface="Verdana"/>
              </a:rPr>
              <a:t>Indian Control of Indian Education </a:t>
            </a:r>
            <a:r>
              <a:rPr lang="en-CA" sz="1600">
                <a:solidFill>
                  <a:srgbClr val="484848"/>
                </a:solidFill>
                <a:latin typeface="Verdana"/>
                <a:ea typeface="Verdana"/>
                <a:cs typeface="Verdana"/>
                <a:sym typeface="Verdana"/>
              </a:rPr>
              <a:t>laid foundational concepts igniting future policy development in the Indigenous Institutes pillar.</a:t>
            </a:r>
            <a:endParaRPr/>
          </a:p>
          <a:p>
            <a:pPr indent="-139700" lvl="0" marL="342900" marR="0" rtl="0" algn="l">
              <a:spcBef>
                <a:spcPts val="640"/>
              </a:spcBef>
              <a:spcAft>
                <a:spcPts val="0"/>
              </a:spcAft>
              <a:buClr>
                <a:schemeClr val="dk1"/>
              </a:buClr>
              <a:buSzPts val="3200"/>
              <a:buFont typeface="Arial"/>
              <a:buNone/>
            </a:pPr>
            <a:r>
              <a:t/>
            </a:r>
            <a:endParaRPr sz="3200">
              <a:solidFill>
                <a:srgbClr val="484848"/>
              </a:solidFill>
              <a:latin typeface="Verdana"/>
              <a:ea typeface="Verdana"/>
              <a:cs typeface="Verdana"/>
              <a:sym typeface="Verdana"/>
            </a:endParaRPr>
          </a:p>
        </p:txBody>
      </p:sp>
      <p:sp>
        <p:nvSpPr>
          <p:cNvPr id="98" name="Google Shape;98;p4"/>
          <p:cNvSpPr txBox="1"/>
          <p:nvPr/>
        </p:nvSpPr>
        <p:spPr>
          <a:xfrm>
            <a:off x="3844433" y="2390120"/>
            <a:ext cx="7469986" cy="7632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84848"/>
              </a:buClr>
              <a:buSzPts val="1600"/>
              <a:buFont typeface="Arial"/>
              <a:buNone/>
            </a:pPr>
            <a:r>
              <a:rPr lang="en-CA" sz="1600">
                <a:solidFill>
                  <a:srgbClr val="484848"/>
                </a:solidFill>
                <a:latin typeface="Verdana"/>
                <a:ea typeface="Verdana"/>
                <a:cs typeface="Verdana"/>
                <a:sym typeface="Verdana"/>
              </a:rPr>
              <a:t>The </a:t>
            </a:r>
            <a:r>
              <a:rPr b="1" i="1" lang="en-CA" sz="1600">
                <a:solidFill>
                  <a:srgbClr val="484848"/>
                </a:solidFill>
                <a:latin typeface="Verdana"/>
                <a:ea typeface="Verdana"/>
                <a:cs typeface="Verdana"/>
                <a:sym typeface="Verdana"/>
              </a:rPr>
              <a:t>Royal Commission on Aboriginal Peoples </a:t>
            </a:r>
            <a:r>
              <a:rPr b="1" lang="en-CA" sz="1600">
                <a:solidFill>
                  <a:srgbClr val="484848"/>
                </a:solidFill>
                <a:latin typeface="Verdana"/>
                <a:ea typeface="Verdana"/>
                <a:cs typeface="Verdana"/>
                <a:sym typeface="Verdana"/>
              </a:rPr>
              <a:t>(RCAP)</a:t>
            </a:r>
            <a:r>
              <a:rPr lang="en-CA" sz="1600">
                <a:solidFill>
                  <a:srgbClr val="484848"/>
                </a:solidFill>
                <a:latin typeface="Verdana"/>
                <a:ea typeface="Verdana"/>
                <a:cs typeface="Verdana"/>
                <a:sym typeface="Verdana"/>
              </a:rPr>
              <a:t> reinforced that education is central to the well-being of Indigenous Peoples in Canada.</a:t>
            </a:r>
            <a:endParaRPr/>
          </a:p>
          <a:p>
            <a:pPr indent="-241300" lvl="0" marL="342900" marR="0" rtl="0" algn="l">
              <a:spcBef>
                <a:spcPts val="320"/>
              </a:spcBef>
              <a:spcAft>
                <a:spcPts val="0"/>
              </a:spcAft>
              <a:buClr>
                <a:schemeClr val="dk1"/>
              </a:buClr>
              <a:buSzPts val="1600"/>
              <a:buFont typeface="Arial"/>
              <a:buNone/>
            </a:pPr>
            <a:r>
              <a:t/>
            </a:r>
            <a:endParaRPr sz="1600">
              <a:solidFill>
                <a:srgbClr val="484848"/>
              </a:solidFill>
              <a:latin typeface="Verdana"/>
              <a:ea typeface="Verdana"/>
              <a:cs typeface="Verdana"/>
              <a:sym typeface="Verdana"/>
            </a:endParaRPr>
          </a:p>
        </p:txBody>
      </p:sp>
      <p:cxnSp>
        <p:nvCxnSpPr>
          <p:cNvPr id="99" name="Google Shape;99;p4"/>
          <p:cNvCxnSpPr/>
          <p:nvPr/>
        </p:nvCxnSpPr>
        <p:spPr>
          <a:xfrm>
            <a:off x="1698147" y="1722750"/>
            <a:ext cx="3949800" cy="2985000"/>
          </a:xfrm>
          <a:prstGeom prst="curvedConnector3">
            <a:avLst>
              <a:gd fmla="val 50000" name="adj1"/>
            </a:avLst>
          </a:prstGeom>
          <a:noFill/>
          <a:ln cap="flat" cmpd="sng" w="34925">
            <a:solidFill>
              <a:schemeClr val="accent6"/>
            </a:solidFill>
            <a:prstDash val="dash"/>
            <a:round/>
            <a:headEnd len="sm" w="sm" type="none"/>
            <a:tailEnd len="med" w="med" type="triangle"/>
          </a:ln>
        </p:spPr>
      </p:cxnSp>
      <p:sp>
        <p:nvSpPr>
          <p:cNvPr id="100" name="Google Shape;100;p4"/>
          <p:cNvSpPr/>
          <p:nvPr/>
        </p:nvSpPr>
        <p:spPr>
          <a:xfrm>
            <a:off x="1405262" y="1740419"/>
            <a:ext cx="1042273" cy="523220"/>
          </a:xfrm>
          <a:prstGeom prst="rect">
            <a:avLst/>
          </a:prstGeom>
          <a:noFill/>
          <a:ln>
            <a:noFill/>
          </a:ln>
        </p:spPr>
        <p:txBody>
          <a:bodyPr anchorCtr="0" anchor="t" bIns="45700" lIns="91425" spcFirstLastPara="1" rIns="91425" wrap="square" tIns="45700">
            <a:spAutoFit/>
          </a:bodyPr>
          <a:lstStyle/>
          <a:p>
            <a:pPr indent="0" lvl="2" marL="0" marR="0" rtl="0" algn="l">
              <a:spcBef>
                <a:spcPts val="0"/>
              </a:spcBef>
              <a:spcAft>
                <a:spcPts val="0"/>
              </a:spcAft>
              <a:buNone/>
            </a:pPr>
            <a:r>
              <a:rPr b="1" i="1" lang="en-CA" sz="2800" u="none" cap="none" strike="noStrike">
                <a:solidFill>
                  <a:srgbClr val="484848"/>
                </a:solidFill>
                <a:latin typeface="Poppins"/>
                <a:ea typeface="Poppins"/>
                <a:cs typeface="Poppins"/>
                <a:sym typeface="Poppins"/>
              </a:rPr>
              <a:t>1972</a:t>
            </a:r>
            <a:r>
              <a:rPr b="0" i="1" lang="en-CA" sz="1600" u="none" cap="none" strike="noStrike">
                <a:solidFill>
                  <a:srgbClr val="484848"/>
                </a:solidFill>
                <a:latin typeface="Poppins"/>
                <a:ea typeface="Poppins"/>
                <a:cs typeface="Poppins"/>
                <a:sym typeface="Poppins"/>
              </a:rPr>
              <a:t> </a:t>
            </a:r>
            <a:endParaRPr/>
          </a:p>
        </p:txBody>
      </p:sp>
      <p:sp>
        <p:nvSpPr>
          <p:cNvPr id="101" name="Google Shape;101;p4"/>
          <p:cNvSpPr/>
          <p:nvPr/>
        </p:nvSpPr>
        <p:spPr>
          <a:xfrm>
            <a:off x="2349419" y="2375230"/>
            <a:ext cx="1081258" cy="523220"/>
          </a:xfrm>
          <a:prstGeom prst="rect">
            <a:avLst/>
          </a:prstGeom>
          <a:noFill/>
          <a:ln>
            <a:noFill/>
          </a:ln>
        </p:spPr>
        <p:txBody>
          <a:bodyPr anchorCtr="0" anchor="t" bIns="45700" lIns="91425" spcFirstLastPara="1" rIns="91425" wrap="square" tIns="45700">
            <a:spAutoFit/>
          </a:bodyPr>
          <a:lstStyle/>
          <a:p>
            <a:pPr indent="0" lvl="2" marL="0" marR="0" rtl="0" algn="l">
              <a:spcBef>
                <a:spcPts val="0"/>
              </a:spcBef>
              <a:spcAft>
                <a:spcPts val="0"/>
              </a:spcAft>
              <a:buNone/>
            </a:pPr>
            <a:r>
              <a:rPr b="1" i="1" lang="en-CA" sz="2800" u="none" cap="none" strike="noStrike">
                <a:solidFill>
                  <a:srgbClr val="484848"/>
                </a:solidFill>
                <a:latin typeface="Poppins"/>
                <a:ea typeface="Poppins"/>
                <a:cs typeface="Poppins"/>
                <a:sym typeface="Poppins"/>
              </a:rPr>
              <a:t>1996 </a:t>
            </a:r>
            <a:endParaRPr/>
          </a:p>
        </p:txBody>
      </p:sp>
      <p:sp>
        <p:nvSpPr>
          <p:cNvPr id="102" name="Google Shape;102;p4"/>
          <p:cNvSpPr/>
          <p:nvPr/>
        </p:nvSpPr>
        <p:spPr>
          <a:xfrm>
            <a:off x="2890048" y="3589682"/>
            <a:ext cx="986167" cy="523220"/>
          </a:xfrm>
          <a:prstGeom prst="rect">
            <a:avLst/>
          </a:prstGeom>
          <a:noFill/>
          <a:ln>
            <a:noFill/>
          </a:ln>
        </p:spPr>
        <p:txBody>
          <a:bodyPr anchorCtr="0" anchor="t" bIns="45700" lIns="91425" spcFirstLastPara="1" rIns="91425" wrap="square" tIns="45700">
            <a:spAutoFit/>
          </a:bodyPr>
          <a:lstStyle/>
          <a:p>
            <a:pPr indent="0" lvl="2" marL="0" marR="0" rtl="0" algn="l">
              <a:spcBef>
                <a:spcPts val="0"/>
              </a:spcBef>
              <a:spcAft>
                <a:spcPts val="0"/>
              </a:spcAft>
              <a:buNone/>
            </a:pPr>
            <a:r>
              <a:rPr b="1" i="1" lang="en-CA" sz="2800" u="none" cap="none" strike="noStrike">
                <a:solidFill>
                  <a:srgbClr val="484848"/>
                </a:solidFill>
                <a:latin typeface="Poppins"/>
                <a:ea typeface="Poppins"/>
                <a:cs typeface="Poppins"/>
                <a:sym typeface="Poppins"/>
              </a:rPr>
              <a:t>2015</a:t>
            </a:r>
            <a:endParaRPr/>
          </a:p>
        </p:txBody>
      </p:sp>
      <p:sp>
        <p:nvSpPr>
          <p:cNvPr id="103" name="Google Shape;103;p4"/>
          <p:cNvSpPr/>
          <p:nvPr/>
        </p:nvSpPr>
        <p:spPr>
          <a:xfrm>
            <a:off x="4421196" y="3251243"/>
            <a:ext cx="6845474" cy="1077218"/>
          </a:xfrm>
          <a:prstGeom prst="rect">
            <a:avLst/>
          </a:prstGeom>
          <a:noFill/>
          <a:ln>
            <a:noFill/>
          </a:ln>
        </p:spPr>
        <p:txBody>
          <a:bodyPr anchorCtr="0" anchor="t" bIns="45700" lIns="91425" spcFirstLastPara="1" rIns="91425" wrap="square" tIns="45700">
            <a:spAutoFit/>
          </a:bodyPr>
          <a:lstStyle/>
          <a:p>
            <a:pPr indent="0" lvl="2" marL="0" marR="0" rtl="0" algn="l">
              <a:spcBef>
                <a:spcPts val="0"/>
              </a:spcBef>
              <a:spcAft>
                <a:spcPts val="0"/>
              </a:spcAft>
              <a:buNone/>
            </a:pPr>
            <a:r>
              <a:rPr b="0" i="0" lang="en-CA" sz="1600" u="none" cap="none" strike="noStrike">
                <a:solidFill>
                  <a:srgbClr val="484848"/>
                </a:solidFill>
                <a:latin typeface="Verdana"/>
                <a:ea typeface="Verdana"/>
                <a:cs typeface="Verdana"/>
                <a:sym typeface="Verdana"/>
              </a:rPr>
              <a:t>The </a:t>
            </a:r>
            <a:r>
              <a:rPr b="1" i="1" lang="en-CA" sz="1600" u="none" cap="none" strike="noStrike">
                <a:solidFill>
                  <a:srgbClr val="484848"/>
                </a:solidFill>
                <a:latin typeface="Verdana"/>
                <a:ea typeface="Verdana"/>
                <a:cs typeface="Verdana"/>
                <a:sym typeface="Verdana"/>
              </a:rPr>
              <a:t>Truth and Reconciliation Commission of Canada</a:t>
            </a:r>
            <a:r>
              <a:rPr b="1" i="0" lang="en-CA" sz="1600" u="none" cap="none" strike="noStrike">
                <a:solidFill>
                  <a:srgbClr val="484848"/>
                </a:solidFill>
                <a:latin typeface="Verdana"/>
                <a:ea typeface="Verdana"/>
                <a:cs typeface="Verdana"/>
                <a:sym typeface="Verdana"/>
              </a:rPr>
              <a:t> </a:t>
            </a:r>
            <a:r>
              <a:rPr b="0" i="0" lang="en-CA" sz="1600" u="none" cap="none" strike="noStrike">
                <a:solidFill>
                  <a:srgbClr val="484848"/>
                </a:solidFill>
                <a:latin typeface="Verdana"/>
                <a:ea typeface="Verdana"/>
                <a:cs typeface="Verdana"/>
                <a:sym typeface="Verdana"/>
              </a:rPr>
              <a:t>(TRC) emphasized the necessity of Indigenous education to help redress the legacy of residential schools and advance reconciliation.  </a:t>
            </a:r>
            <a:endParaRPr b="0" i="0" sz="1600" u="none" cap="none" strike="noStrike">
              <a:solidFill>
                <a:srgbClr val="484848"/>
              </a:solidFill>
              <a:highlight>
                <a:srgbClr val="FFFF00"/>
              </a:highlight>
              <a:latin typeface="Verdana"/>
              <a:ea typeface="Verdana"/>
              <a:cs typeface="Verdana"/>
              <a:sym typeface="Verdana"/>
            </a:endParaRPr>
          </a:p>
        </p:txBody>
      </p:sp>
      <p:sp>
        <p:nvSpPr>
          <p:cNvPr id="104" name="Google Shape;104;p4"/>
          <p:cNvSpPr/>
          <p:nvPr/>
        </p:nvSpPr>
        <p:spPr>
          <a:xfrm>
            <a:off x="3657429" y="4283102"/>
            <a:ext cx="986167" cy="523220"/>
          </a:xfrm>
          <a:prstGeom prst="rect">
            <a:avLst/>
          </a:prstGeom>
          <a:noFill/>
          <a:ln>
            <a:noFill/>
          </a:ln>
        </p:spPr>
        <p:txBody>
          <a:bodyPr anchorCtr="0" anchor="t" bIns="45700" lIns="91425" spcFirstLastPara="1" rIns="91425" wrap="square" tIns="45700">
            <a:spAutoFit/>
          </a:bodyPr>
          <a:lstStyle/>
          <a:p>
            <a:pPr indent="0" lvl="2" marL="0" marR="0" rtl="0" algn="l">
              <a:spcBef>
                <a:spcPts val="0"/>
              </a:spcBef>
              <a:spcAft>
                <a:spcPts val="0"/>
              </a:spcAft>
              <a:buNone/>
            </a:pPr>
            <a:r>
              <a:rPr b="1" i="1" lang="en-CA" sz="2800" u="none" cap="none" strike="noStrike">
                <a:solidFill>
                  <a:srgbClr val="484848"/>
                </a:solidFill>
                <a:latin typeface="Poppins"/>
                <a:ea typeface="Poppins"/>
                <a:cs typeface="Poppins"/>
                <a:sym typeface="Poppins"/>
              </a:rPr>
              <a:t>2016</a:t>
            </a:r>
            <a:endParaRPr/>
          </a:p>
        </p:txBody>
      </p:sp>
      <p:cxnSp>
        <p:nvCxnSpPr>
          <p:cNvPr id="105" name="Google Shape;105;p4"/>
          <p:cNvCxnSpPr/>
          <p:nvPr/>
        </p:nvCxnSpPr>
        <p:spPr>
          <a:xfrm>
            <a:off x="719581" y="2601190"/>
            <a:ext cx="4186500" cy="2898600"/>
          </a:xfrm>
          <a:prstGeom prst="curvedConnector3">
            <a:avLst>
              <a:gd fmla="val 50000" name="adj1"/>
            </a:avLst>
          </a:prstGeom>
          <a:noFill/>
          <a:ln cap="flat" cmpd="sng" w="34925">
            <a:solidFill>
              <a:schemeClr val="accent6"/>
            </a:solidFill>
            <a:prstDash val="dash"/>
            <a:round/>
            <a:headEnd len="sm" w="sm" type="none"/>
            <a:tailEnd len="med" w="med" type="triangle"/>
          </a:ln>
        </p:spPr>
      </p:cxnSp>
      <p:pic>
        <p:nvPicPr>
          <p:cNvPr descr="A close up of a womans face&#10;&#10;Description generated with high confidence" id="106" name="Google Shape;106;p4"/>
          <p:cNvPicPr preferRelativeResize="0"/>
          <p:nvPr/>
        </p:nvPicPr>
        <p:blipFill rotWithShape="1">
          <a:blip r:embed="rId3">
            <a:alphaModFix/>
          </a:blip>
          <a:srcRect b="0" l="0" r="0" t="0"/>
          <a:stretch/>
        </p:blipFill>
        <p:spPr>
          <a:xfrm>
            <a:off x="1735555" y="2161093"/>
            <a:ext cx="353539" cy="594486"/>
          </a:xfrm>
          <a:prstGeom prst="rect">
            <a:avLst/>
          </a:prstGeom>
          <a:noFill/>
          <a:ln>
            <a:noFill/>
          </a:ln>
        </p:spPr>
      </p:pic>
      <p:pic>
        <p:nvPicPr>
          <p:cNvPr descr="A close up of a womans face&#10;&#10;Description generated with high confidence" id="107" name="Google Shape;107;p4"/>
          <p:cNvPicPr preferRelativeResize="0"/>
          <p:nvPr/>
        </p:nvPicPr>
        <p:blipFill rotWithShape="1">
          <a:blip r:embed="rId3">
            <a:alphaModFix/>
          </a:blip>
          <a:srcRect b="0" l="0" r="0" t="0"/>
          <a:stretch/>
        </p:blipFill>
        <p:spPr>
          <a:xfrm>
            <a:off x="2705633" y="2810371"/>
            <a:ext cx="353539" cy="594486"/>
          </a:xfrm>
          <a:prstGeom prst="rect">
            <a:avLst/>
          </a:prstGeom>
          <a:noFill/>
          <a:ln>
            <a:noFill/>
          </a:ln>
        </p:spPr>
      </p:pic>
      <p:pic>
        <p:nvPicPr>
          <p:cNvPr descr="A close up of a womans face&#10;&#10;Description generated with high confidence" id="108" name="Google Shape;108;p4"/>
          <p:cNvPicPr preferRelativeResize="0"/>
          <p:nvPr/>
        </p:nvPicPr>
        <p:blipFill rotWithShape="1">
          <a:blip r:embed="rId3">
            <a:alphaModFix/>
          </a:blip>
          <a:srcRect b="0" l="0" r="0" t="0"/>
          <a:stretch/>
        </p:blipFill>
        <p:spPr>
          <a:xfrm>
            <a:off x="3218603" y="4031218"/>
            <a:ext cx="353539" cy="594486"/>
          </a:xfrm>
          <a:prstGeom prst="rect">
            <a:avLst/>
          </a:prstGeom>
          <a:noFill/>
          <a:ln>
            <a:noFill/>
          </a:ln>
        </p:spPr>
      </p:pic>
      <p:pic>
        <p:nvPicPr>
          <p:cNvPr descr="A close up of a womans face&#10;&#10;Description generated with high confidence" id="109" name="Google Shape;109;p4"/>
          <p:cNvPicPr preferRelativeResize="0"/>
          <p:nvPr/>
        </p:nvPicPr>
        <p:blipFill rotWithShape="1">
          <a:blip r:embed="rId3">
            <a:alphaModFix/>
          </a:blip>
          <a:srcRect b="0" l="0" r="0" t="0"/>
          <a:stretch/>
        </p:blipFill>
        <p:spPr>
          <a:xfrm>
            <a:off x="3989825" y="4710776"/>
            <a:ext cx="353539" cy="594486"/>
          </a:xfrm>
          <a:prstGeom prst="rect">
            <a:avLst/>
          </a:prstGeom>
          <a:noFill/>
          <a:ln>
            <a:noFill/>
          </a:ln>
        </p:spPr>
      </p:pic>
      <p:sp>
        <p:nvSpPr>
          <p:cNvPr id="110" name="Google Shape;110;p4"/>
          <p:cNvSpPr txBox="1"/>
          <p:nvPr/>
        </p:nvSpPr>
        <p:spPr>
          <a:xfrm>
            <a:off x="6128083" y="4210205"/>
            <a:ext cx="5604561" cy="830997"/>
          </a:xfrm>
          <a:prstGeom prst="rect">
            <a:avLst/>
          </a:prstGeom>
          <a:noFill/>
          <a:ln>
            <a:noFill/>
          </a:ln>
        </p:spPr>
        <p:txBody>
          <a:bodyPr anchorCtr="0" anchor="t" bIns="45700" lIns="91425" spcFirstLastPara="1" rIns="91425" wrap="square" tIns="45700">
            <a:spAutoFit/>
          </a:bodyPr>
          <a:lstStyle/>
          <a:p>
            <a:pPr indent="0" lvl="2" marL="0" marR="0" rtl="0" algn="l">
              <a:spcBef>
                <a:spcPts val="0"/>
              </a:spcBef>
              <a:spcAft>
                <a:spcPts val="0"/>
              </a:spcAft>
              <a:buNone/>
            </a:pPr>
            <a:r>
              <a:rPr b="0" i="0" lang="en-CA" sz="1600" u="none" cap="none" strike="noStrike">
                <a:solidFill>
                  <a:srgbClr val="484848"/>
                </a:solidFill>
                <a:latin typeface="Verdana"/>
                <a:ea typeface="Verdana"/>
                <a:cs typeface="Verdana"/>
                <a:sym typeface="Verdana"/>
              </a:rPr>
              <a:t>In 2016, the </a:t>
            </a:r>
            <a:r>
              <a:rPr b="1" i="1" lang="en-CA" sz="1600" u="none" cap="none" strike="noStrike">
                <a:solidFill>
                  <a:srgbClr val="484848"/>
                </a:solidFill>
                <a:latin typeface="Verdana"/>
                <a:ea typeface="Verdana"/>
                <a:cs typeface="Verdana"/>
                <a:sym typeface="Verdana"/>
              </a:rPr>
              <a:t>United Nations Declaration on the Rights of Indigenous Peoples, 2007 </a:t>
            </a:r>
            <a:r>
              <a:rPr b="0" i="0" lang="en-CA" sz="1600" u="none" cap="none" strike="noStrike">
                <a:solidFill>
                  <a:srgbClr val="484848"/>
                </a:solidFill>
                <a:latin typeface="Verdana"/>
                <a:ea typeface="Verdana"/>
                <a:cs typeface="Verdana"/>
                <a:sym typeface="Verdana"/>
              </a:rPr>
              <a:t>was adopted by Canada.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idx="1" type="body"/>
          </p:nvPr>
        </p:nvSpPr>
        <p:spPr>
          <a:xfrm>
            <a:off x="735624" y="497305"/>
            <a:ext cx="8560776" cy="9143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6414A"/>
              </a:buClr>
              <a:buSzPts val="2500"/>
              <a:buNone/>
            </a:pPr>
            <a:r>
              <a:rPr lang="en-CA" sz="2500">
                <a:solidFill>
                  <a:srgbClr val="66414A"/>
                </a:solidFill>
                <a:latin typeface="Arial"/>
                <a:ea typeface="Arial"/>
                <a:cs typeface="Arial"/>
                <a:sym typeface="Arial"/>
              </a:rPr>
              <a:t>United Nation Declaration on the Rights of Indigenous Peoples, 2007</a:t>
            </a:r>
            <a:endParaRPr/>
          </a:p>
        </p:txBody>
      </p:sp>
      <p:sp>
        <p:nvSpPr>
          <p:cNvPr id="117" name="Google Shape;117;p5"/>
          <p:cNvSpPr txBox="1"/>
          <p:nvPr>
            <p:ph idx="2" type="body"/>
          </p:nvPr>
        </p:nvSpPr>
        <p:spPr>
          <a:xfrm>
            <a:off x="735624" y="1604211"/>
            <a:ext cx="10622187" cy="4066487"/>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rgbClr val="484848"/>
              </a:buClr>
              <a:buSzPts val="1600"/>
              <a:buFont typeface="Arial"/>
              <a:buChar char="•"/>
            </a:pPr>
            <a:r>
              <a:rPr lang="en-CA" sz="1600">
                <a:solidFill>
                  <a:srgbClr val="484848"/>
                </a:solidFill>
              </a:rPr>
              <a:t>​UNDRIP  is a universal framework that sets out the minimum individual and collective rights of Indigenous Peoples. </a:t>
            </a:r>
            <a:endParaRPr/>
          </a:p>
          <a:p>
            <a:pPr indent="0" lvl="0" marL="0" rtl="0" algn="l">
              <a:spcBef>
                <a:spcPts val="320"/>
              </a:spcBef>
              <a:spcAft>
                <a:spcPts val="0"/>
              </a:spcAft>
              <a:buClr>
                <a:schemeClr val="dk1"/>
              </a:buClr>
              <a:buSzPts val="1600"/>
              <a:buNone/>
            </a:pPr>
            <a:r>
              <a:t/>
            </a:r>
            <a:endParaRPr sz="1600">
              <a:solidFill>
                <a:srgbClr val="484848"/>
              </a:solidFill>
            </a:endParaRPr>
          </a:p>
          <a:p>
            <a:pPr indent="-285750" lvl="0" marL="285750" rtl="0" algn="l">
              <a:spcBef>
                <a:spcPts val="320"/>
              </a:spcBef>
              <a:spcAft>
                <a:spcPts val="0"/>
              </a:spcAft>
              <a:buClr>
                <a:srgbClr val="484848"/>
              </a:buClr>
              <a:buSzPts val="1600"/>
              <a:buFont typeface="Arial"/>
              <a:buChar char="•"/>
            </a:pPr>
            <a:r>
              <a:rPr lang="en-CA" sz="1600">
                <a:solidFill>
                  <a:srgbClr val="484848"/>
                </a:solidFill>
              </a:rPr>
              <a:t>Bill C-262 passed on May 30, 2018, requiring that the Government of Canada take all measures necessary to ensure that the laws of Canada are in harmony with UNDRIP.​</a:t>
            </a:r>
            <a:endParaRPr/>
          </a:p>
          <a:p>
            <a:pPr indent="-184150" lvl="0" marL="285750" rtl="0" algn="l">
              <a:spcBef>
                <a:spcPts val="320"/>
              </a:spcBef>
              <a:spcAft>
                <a:spcPts val="0"/>
              </a:spcAft>
              <a:buClr>
                <a:schemeClr val="dk1"/>
              </a:buClr>
              <a:buSzPts val="1600"/>
              <a:buFont typeface="Arial"/>
              <a:buNone/>
            </a:pPr>
            <a:r>
              <a:t/>
            </a:r>
            <a:endParaRPr sz="1600">
              <a:solidFill>
                <a:srgbClr val="484848"/>
              </a:solidFill>
            </a:endParaRPr>
          </a:p>
          <a:p>
            <a:pPr indent="-285750" lvl="0" marL="285750" rtl="0" algn="l">
              <a:spcBef>
                <a:spcPts val="320"/>
              </a:spcBef>
              <a:spcAft>
                <a:spcPts val="0"/>
              </a:spcAft>
              <a:buClr>
                <a:srgbClr val="484848"/>
              </a:buClr>
              <a:buSzPts val="1600"/>
              <a:buFont typeface="Arial"/>
              <a:buChar char="•"/>
            </a:pPr>
            <a:r>
              <a:rPr lang="en-CA" sz="1600">
                <a:solidFill>
                  <a:srgbClr val="484848"/>
                </a:solidFill>
              </a:rPr>
              <a:t>Adopted by the United Nations General Assembly in 2007 as a result of more than two decades of consultation and dialogue among Indigenous Peoples and governments worldwide.</a:t>
            </a:r>
            <a:endParaRPr sz="1600">
              <a:solidFill>
                <a:srgbClr val="484848"/>
              </a:solidFill>
            </a:endParaRPr>
          </a:p>
          <a:p>
            <a:pPr indent="0" lvl="0" marL="0" rtl="0" algn="l">
              <a:spcBef>
                <a:spcPts val="320"/>
              </a:spcBef>
              <a:spcAft>
                <a:spcPts val="0"/>
              </a:spcAft>
              <a:buClr>
                <a:schemeClr val="dk1"/>
              </a:buClr>
              <a:buSzPts val="1600"/>
              <a:buNone/>
            </a:pPr>
            <a:r>
              <a:t/>
            </a:r>
            <a:endParaRPr sz="1600">
              <a:solidFill>
                <a:srgbClr val="484848"/>
              </a:solidFill>
            </a:endParaRPr>
          </a:p>
          <a:p>
            <a:pPr indent="-285750" lvl="0" marL="285750" rtl="0" algn="l">
              <a:spcBef>
                <a:spcPts val="320"/>
              </a:spcBef>
              <a:spcAft>
                <a:spcPts val="0"/>
              </a:spcAft>
              <a:buClr>
                <a:srgbClr val="484848"/>
              </a:buClr>
              <a:buSzPts val="1600"/>
              <a:buFont typeface="Arial"/>
              <a:buChar char="•"/>
            </a:pPr>
            <a:r>
              <a:rPr lang="en-CA" sz="1600">
                <a:solidFill>
                  <a:srgbClr val="484848"/>
                </a:solidFill>
              </a:rPr>
              <a:t>Internationally, the United Nations Declaration on the Rights of Indigenous Peoples, 2007, which was adopted by Canada in 2016, affirms and recognizes the right to establish and control education systems and institutions and the individual and collective rights of Indigenous peoples, notably rights of Indigenous individuals and people to protect their culture through practices, languages, and education (Articles 14 and 15).</a:t>
            </a:r>
            <a:endParaRPr sz="1600">
              <a:solidFill>
                <a:srgbClr val="484848"/>
              </a:solidFill>
            </a:endParaRPr>
          </a:p>
          <a:p>
            <a:pPr indent="0" lvl="0" marL="0" rtl="0" algn="l">
              <a:spcBef>
                <a:spcPts val="320"/>
              </a:spcBef>
              <a:spcAft>
                <a:spcPts val="0"/>
              </a:spcAft>
              <a:buClr>
                <a:schemeClr val="dk1"/>
              </a:buClr>
              <a:buSzPts val="1600"/>
              <a:buNone/>
            </a:pPr>
            <a:r>
              <a:t/>
            </a:r>
            <a:endParaRPr sz="1600">
              <a:solidFill>
                <a:srgbClr val="484848"/>
              </a:solidFill>
            </a:endParaRPr>
          </a:p>
          <a:p>
            <a:pPr indent="-184150" lvl="0" marL="285750" rtl="0" algn="l">
              <a:spcBef>
                <a:spcPts val="320"/>
              </a:spcBef>
              <a:spcAft>
                <a:spcPts val="0"/>
              </a:spcAft>
              <a:buClr>
                <a:schemeClr val="dk1"/>
              </a:buClr>
              <a:buSzPts val="1600"/>
              <a:buFont typeface="Arial"/>
              <a:buNone/>
            </a:pPr>
            <a:r>
              <a:t/>
            </a:r>
            <a:endParaRPr sz="1600">
              <a:solidFill>
                <a:srgbClr val="484848"/>
              </a:solidFill>
            </a:endParaRPr>
          </a:p>
          <a:p>
            <a:pPr indent="-184150" lvl="0" marL="285750" rtl="0" algn="l">
              <a:spcBef>
                <a:spcPts val="320"/>
              </a:spcBef>
              <a:spcAft>
                <a:spcPts val="0"/>
              </a:spcAft>
              <a:buClr>
                <a:schemeClr val="dk1"/>
              </a:buClr>
              <a:buSzPts val="1600"/>
              <a:buFont typeface="Arial"/>
              <a:buNone/>
            </a:pPr>
            <a:r>
              <a:t/>
            </a:r>
            <a:endParaRPr sz="1600">
              <a:solidFill>
                <a:srgbClr val="48484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idx="2" type="body"/>
          </p:nvPr>
        </p:nvSpPr>
        <p:spPr>
          <a:xfrm>
            <a:off x="8270976" y="1676399"/>
            <a:ext cx="3430564" cy="34733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66414A"/>
              </a:buClr>
              <a:buSzPts val="1600"/>
              <a:buNone/>
            </a:pPr>
            <a:r>
              <a:rPr lang="en-CA">
                <a:solidFill>
                  <a:srgbClr val="66414A"/>
                </a:solidFill>
                <a:latin typeface="Arial"/>
                <a:ea typeface="Arial"/>
                <a:cs typeface="Arial"/>
                <a:sym typeface="Arial"/>
              </a:rPr>
              <a:t>Policy Co-Creation Table</a:t>
            </a:r>
            <a:endParaRPr/>
          </a:p>
        </p:txBody>
      </p:sp>
      <p:sp>
        <p:nvSpPr>
          <p:cNvPr id="124" name="Google Shape;124;p6"/>
          <p:cNvSpPr txBox="1"/>
          <p:nvPr>
            <p:ph idx="3" type="body"/>
          </p:nvPr>
        </p:nvSpPr>
        <p:spPr>
          <a:xfrm>
            <a:off x="735624" y="1676399"/>
            <a:ext cx="7934026" cy="3890837"/>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accent1"/>
              </a:buClr>
              <a:buSzPts val="1600"/>
              <a:buFont typeface="Arial"/>
              <a:buChar char="•"/>
            </a:pPr>
            <a:r>
              <a:rPr lang="en-CA" sz="1600">
                <a:solidFill>
                  <a:srgbClr val="484848"/>
                </a:solidFill>
                <a:latin typeface="Verdana"/>
                <a:ea typeface="Verdana"/>
                <a:cs typeface="Verdana"/>
                <a:sym typeface="Verdana"/>
              </a:rPr>
              <a:t>Since time immemorial Indigenous Peoples have known the value of education in ensuring that future generations have the tools, traditional knowledges and spiritual foundation to move through the world.</a:t>
            </a:r>
            <a:endParaRPr/>
          </a:p>
          <a:p>
            <a:pPr indent="-285750" lvl="0" marL="285750" rtl="0" algn="l">
              <a:spcBef>
                <a:spcPts val="1200"/>
              </a:spcBef>
              <a:spcAft>
                <a:spcPts val="0"/>
              </a:spcAft>
              <a:buClr>
                <a:schemeClr val="accent1"/>
              </a:buClr>
              <a:buSzPts val="1600"/>
              <a:buFont typeface="Arial"/>
              <a:buChar char="•"/>
            </a:pPr>
            <a:r>
              <a:rPr lang="en-CA" sz="1600">
                <a:solidFill>
                  <a:srgbClr val="484848"/>
                </a:solidFill>
                <a:latin typeface="Verdana"/>
                <a:ea typeface="Verdana"/>
                <a:cs typeface="Verdana"/>
                <a:sym typeface="Verdana"/>
              </a:rPr>
              <a:t>Through the Policy Co-Creation Table, the Indigenous Institutes and the Ministry of Advanced Education and Skills Development developed a legislative framework to formally recognize Indigenous governance and control of the sector.</a:t>
            </a:r>
            <a:endParaRPr/>
          </a:p>
          <a:p>
            <a:pPr indent="-285750" lvl="0" marL="285750" rtl="0" algn="l">
              <a:spcBef>
                <a:spcPts val="1200"/>
              </a:spcBef>
              <a:spcAft>
                <a:spcPts val="0"/>
              </a:spcAft>
              <a:buClr>
                <a:schemeClr val="accent1"/>
              </a:buClr>
              <a:buSzPts val="1600"/>
              <a:buFont typeface="Arial"/>
              <a:buChar char="•"/>
            </a:pPr>
            <a:r>
              <a:rPr lang="en-CA" sz="1600">
                <a:solidFill>
                  <a:srgbClr val="484848"/>
                </a:solidFill>
                <a:latin typeface="Verdana"/>
                <a:ea typeface="Verdana"/>
                <a:cs typeface="Verdana"/>
                <a:sym typeface="Verdana"/>
              </a:rPr>
              <a:t>The</a:t>
            </a:r>
            <a:r>
              <a:rPr i="1" lang="en-CA" sz="1600">
                <a:solidFill>
                  <a:srgbClr val="484848"/>
                </a:solidFill>
                <a:latin typeface="Verdana"/>
                <a:ea typeface="Verdana"/>
                <a:cs typeface="Verdana"/>
                <a:sym typeface="Verdana"/>
              </a:rPr>
              <a:t> Indigenous Institutes Act, 2017  </a:t>
            </a:r>
            <a:r>
              <a:rPr lang="en-CA" sz="1600">
                <a:solidFill>
                  <a:srgbClr val="484848"/>
                </a:solidFill>
                <a:latin typeface="Verdana"/>
                <a:ea typeface="Verdana"/>
                <a:cs typeface="Verdana"/>
                <a:sym typeface="Verdana"/>
              </a:rPr>
              <a:t>received Royal Assent on December 14, 2017</a:t>
            </a:r>
            <a:r>
              <a:rPr i="1" lang="en-CA" sz="1600">
                <a:solidFill>
                  <a:srgbClr val="484848"/>
                </a:solidFill>
                <a:latin typeface="Verdana"/>
                <a:ea typeface="Verdana"/>
                <a:cs typeface="Verdana"/>
                <a:sym typeface="Verdana"/>
              </a:rPr>
              <a:t>.</a:t>
            </a:r>
            <a:r>
              <a:rPr lang="en-CA" sz="1600">
                <a:solidFill>
                  <a:srgbClr val="484848"/>
                </a:solidFill>
                <a:latin typeface="Verdana"/>
                <a:ea typeface="Verdana"/>
                <a:cs typeface="Verdana"/>
                <a:sym typeface="Verdana"/>
              </a:rPr>
              <a:t> </a:t>
            </a:r>
            <a:endParaRPr/>
          </a:p>
          <a:p>
            <a:pPr indent="-285750" lvl="0" marL="285750" rtl="0" algn="l">
              <a:spcBef>
                <a:spcPts val="1200"/>
              </a:spcBef>
              <a:spcAft>
                <a:spcPts val="0"/>
              </a:spcAft>
              <a:buClr>
                <a:schemeClr val="accent1"/>
              </a:buClr>
              <a:buSzPts val="1600"/>
              <a:buFont typeface="Arial"/>
              <a:buChar char="•"/>
            </a:pPr>
            <a:r>
              <a:rPr lang="en-CA" sz="1600">
                <a:solidFill>
                  <a:srgbClr val="484848"/>
                </a:solidFill>
                <a:latin typeface="Verdana"/>
                <a:ea typeface="Verdana"/>
                <a:cs typeface="Verdana"/>
                <a:sym typeface="Verdana"/>
              </a:rPr>
              <a:t>Through ceremony the Act was acknowledged on March 28, 2018, to help build this recognized pillar of Indigenous postsecondary education and training in Ontario.</a:t>
            </a:r>
            <a:endParaRPr sz="1600">
              <a:solidFill>
                <a:srgbClr val="484848"/>
              </a:solidFill>
              <a:latin typeface="Verdana"/>
              <a:ea typeface="Verdana"/>
              <a:cs typeface="Verdana"/>
              <a:sym typeface="Verdana"/>
            </a:endParaRPr>
          </a:p>
          <a:p>
            <a:pPr indent="0" lvl="0" marL="0" rtl="0" algn="l">
              <a:spcBef>
                <a:spcPts val="280"/>
              </a:spcBef>
              <a:spcAft>
                <a:spcPts val="0"/>
              </a:spcAft>
              <a:buClr>
                <a:schemeClr val="dk1"/>
              </a:buClr>
              <a:buSzPts val="1400"/>
              <a:buNone/>
            </a:pPr>
            <a:r>
              <a:t/>
            </a:r>
            <a:endParaRPr/>
          </a:p>
        </p:txBody>
      </p:sp>
      <p:sp>
        <p:nvSpPr>
          <p:cNvPr id="125" name="Google Shape;125;p6"/>
          <p:cNvSpPr txBox="1"/>
          <p:nvPr>
            <p:ph idx="5" type="body"/>
          </p:nvPr>
        </p:nvSpPr>
        <p:spPr>
          <a:xfrm>
            <a:off x="735624" y="609600"/>
            <a:ext cx="8560776" cy="60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6414A"/>
              </a:buClr>
              <a:buSzPts val="4000"/>
              <a:buNone/>
            </a:pPr>
            <a:r>
              <a:rPr lang="en-CA">
                <a:solidFill>
                  <a:srgbClr val="66414A"/>
                </a:solidFill>
                <a:latin typeface="Arial"/>
                <a:ea typeface="Arial"/>
                <a:cs typeface="Arial"/>
                <a:sym typeface="Arial"/>
              </a:rPr>
              <a:t>Progress in Ontario</a:t>
            </a:r>
            <a:endParaRPr/>
          </a:p>
          <a:p>
            <a:pPr indent="0" lvl="0" marL="0" rtl="0" algn="l">
              <a:spcBef>
                <a:spcPts val="800"/>
              </a:spcBef>
              <a:spcAft>
                <a:spcPts val="0"/>
              </a:spcAft>
              <a:buClr>
                <a:schemeClr val="accent2"/>
              </a:buClr>
              <a:buSzPts val="4000"/>
              <a:buNone/>
            </a:pPr>
            <a:r>
              <a:t/>
            </a:r>
            <a:endParaRPr>
              <a:solidFill>
                <a:srgbClr val="66414A"/>
              </a:solidFill>
            </a:endParaRPr>
          </a:p>
        </p:txBody>
      </p:sp>
      <p:pic>
        <p:nvPicPr>
          <p:cNvPr id="126" name="Google Shape;126;p6"/>
          <p:cNvPicPr preferRelativeResize="0"/>
          <p:nvPr/>
        </p:nvPicPr>
        <p:blipFill rotWithShape="1">
          <a:blip r:embed="rId3">
            <a:alphaModFix/>
          </a:blip>
          <a:srcRect b="0" l="0" r="0" t="0"/>
          <a:stretch/>
        </p:blipFill>
        <p:spPr>
          <a:xfrm>
            <a:off x="8669650" y="2023730"/>
            <a:ext cx="1253499" cy="1816150"/>
          </a:xfrm>
          <a:prstGeom prst="rect">
            <a:avLst/>
          </a:prstGeom>
          <a:noFill/>
          <a:ln>
            <a:noFill/>
          </a:ln>
        </p:spPr>
      </p:pic>
      <p:pic>
        <p:nvPicPr>
          <p:cNvPr descr="A picture containing object, wall&#10;&#10;Description generated with high confidence" id="127" name="Google Shape;127;p6"/>
          <p:cNvPicPr preferRelativeResize="0"/>
          <p:nvPr/>
        </p:nvPicPr>
        <p:blipFill rotWithShape="1">
          <a:blip r:embed="rId4">
            <a:alphaModFix/>
          </a:blip>
          <a:srcRect b="0" l="0" r="-4" t="0"/>
          <a:stretch/>
        </p:blipFill>
        <p:spPr>
          <a:xfrm rot="5400000">
            <a:off x="9756373" y="2293386"/>
            <a:ext cx="1802656" cy="1290333"/>
          </a:xfrm>
          <a:prstGeom prst="rect">
            <a:avLst/>
          </a:prstGeom>
          <a:noFill/>
          <a:ln>
            <a:noFill/>
          </a:ln>
        </p:spPr>
      </p:pic>
      <p:pic>
        <p:nvPicPr>
          <p:cNvPr id="128" name="Google Shape;128;p6"/>
          <p:cNvPicPr preferRelativeResize="0"/>
          <p:nvPr/>
        </p:nvPicPr>
        <p:blipFill rotWithShape="1">
          <a:blip r:embed="rId5">
            <a:alphaModFix/>
          </a:blip>
          <a:srcRect b="0" l="0" r="0" t="0"/>
          <a:stretch/>
        </p:blipFill>
        <p:spPr>
          <a:xfrm>
            <a:off x="8669650" y="3921096"/>
            <a:ext cx="2633217" cy="16461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7"/>
          <p:cNvSpPr txBox="1"/>
          <p:nvPr>
            <p:ph idx="1" type="body"/>
          </p:nvPr>
        </p:nvSpPr>
        <p:spPr>
          <a:xfrm>
            <a:off x="735625" y="1532022"/>
            <a:ext cx="10606143" cy="29677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6414A"/>
              </a:buClr>
              <a:buSzPts val="1600"/>
              <a:buNone/>
            </a:pPr>
            <a:r>
              <a:rPr lang="en-CA">
                <a:solidFill>
                  <a:srgbClr val="66414A"/>
                </a:solidFill>
                <a:latin typeface="Poppins"/>
                <a:ea typeface="Poppins"/>
                <a:cs typeface="Poppins"/>
                <a:sym typeface="Poppins"/>
              </a:rPr>
              <a:t>The </a:t>
            </a:r>
            <a:r>
              <a:rPr lang="en-CA">
                <a:solidFill>
                  <a:srgbClr val="66414A"/>
                </a:solidFill>
                <a:latin typeface="Arial"/>
                <a:ea typeface="Arial"/>
                <a:cs typeface="Arial"/>
                <a:sym typeface="Arial"/>
              </a:rPr>
              <a:t>legislation</a:t>
            </a:r>
            <a:r>
              <a:rPr lang="en-CA">
                <a:solidFill>
                  <a:srgbClr val="66414A"/>
                </a:solidFill>
                <a:latin typeface="Poppins"/>
                <a:ea typeface="Poppins"/>
                <a:cs typeface="Poppins"/>
                <a:sym typeface="Poppins"/>
              </a:rPr>
              <a:t> recognizes and defines many important aspects of the Indigenous Institutes pillar:</a:t>
            </a:r>
            <a:endParaRPr>
              <a:solidFill>
                <a:srgbClr val="66414A"/>
              </a:solidFill>
              <a:latin typeface="Poppins"/>
              <a:ea typeface="Poppins"/>
              <a:cs typeface="Poppins"/>
              <a:sym typeface="Poppins"/>
            </a:endParaRPr>
          </a:p>
          <a:p>
            <a:pPr indent="0" lvl="0" marL="0" rtl="0" algn="l">
              <a:spcBef>
                <a:spcPts val="320"/>
              </a:spcBef>
              <a:spcAft>
                <a:spcPts val="0"/>
              </a:spcAft>
              <a:buClr>
                <a:schemeClr val="accent1"/>
              </a:buClr>
              <a:buSzPts val="1600"/>
              <a:buNone/>
            </a:pPr>
            <a:r>
              <a:t/>
            </a:r>
            <a:endParaRPr>
              <a:solidFill>
                <a:srgbClr val="66414A"/>
              </a:solidFill>
            </a:endParaRPr>
          </a:p>
        </p:txBody>
      </p:sp>
      <p:sp>
        <p:nvSpPr>
          <p:cNvPr id="135" name="Google Shape;135;p7"/>
          <p:cNvSpPr txBox="1"/>
          <p:nvPr>
            <p:ph idx="3" type="body"/>
          </p:nvPr>
        </p:nvSpPr>
        <p:spPr>
          <a:xfrm>
            <a:off x="735623" y="2044436"/>
            <a:ext cx="10606143" cy="4099690"/>
          </a:xfrm>
          <a:prstGeom prst="rect">
            <a:avLst/>
          </a:prstGeom>
          <a:noFill/>
          <a:ln>
            <a:noFill/>
          </a:ln>
        </p:spPr>
        <p:txBody>
          <a:bodyPr anchorCtr="0" anchor="t" bIns="45700" lIns="91425" spcFirstLastPara="1" rIns="91425" wrap="square" tIns="45700">
            <a:noAutofit/>
          </a:bodyPr>
          <a:lstStyle/>
          <a:p>
            <a:pPr indent="-285750" lvl="2" marL="285750" rtl="0" algn="l">
              <a:spcBef>
                <a:spcPts val="0"/>
              </a:spcBef>
              <a:spcAft>
                <a:spcPts val="0"/>
              </a:spcAft>
              <a:buClr>
                <a:srgbClr val="3A292E"/>
              </a:buClr>
              <a:buSzPts val="1400"/>
              <a:buChar char="•"/>
            </a:pPr>
            <a:r>
              <a:rPr lang="en-CA" sz="1400">
                <a:solidFill>
                  <a:srgbClr val="484848"/>
                </a:solidFill>
              </a:rPr>
              <a:t>Affirms Ontario’s commitment to reconciliation and the right of Indigenous peoples to establish control of their education systems and institutions set out in UNDRIP.</a:t>
            </a:r>
            <a:endParaRPr/>
          </a:p>
          <a:p>
            <a:pPr indent="0" lvl="2" marL="0" rtl="0" algn="l">
              <a:spcBef>
                <a:spcPts val="280"/>
              </a:spcBef>
              <a:spcAft>
                <a:spcPts val="0"/>
              </a:spcAft>
              <a:buClr>
                <a:srgbClr val="3A292E"/>
              </a:buClr>
              <a:buSzPts val="1400"/>
              <a:buNone/>
            </a:pPr>
            <a:r>
              <a:t/>
            </a:r>
            <a:endParaRPr sz="1400">
              <a:solidFill>
                <a:srgbClr val="484848"/>
              </a:solidFill>
            </a:endParaRPr>
          </a:p>
          <a:p>
            <a:pPr indent="-285750" lvl="2" marL="285750" rtl="0" algn="l">
              <a:spcBef>
                <a:spcPts val="280"/>
              </a:spcBef>
              <a:spcAft>
                <a:spcPts val="0"/>
              </a:spcAft>
              <a:buClr>
                <a:srgbClr val="3A292E"/>
              </a:buClr>
              <a:buSzPts val="1400"/>
              <a:buChar char="•"/>
            </a:pPr>
            <a:r>
              <a:rPr b="1" lang="en-CA" sz="1400">
                <a:solidFill>
                  <a:srgbClr val="484848"/>
                </a:solidFill>
              </a:rPr>
              <a:t>Recognizes nine Indigenous Institutes and an Indigenous controlled and governed Council in regulation.</a:t>
            </a:r>
            <a:endParaRPr sz="1400">
              <a:solidFill>
                <a:srgbClr val="484848"/>
              </a:solidFill>
            </a:endParaRPr>
          </a:p>
          <a:p>
            <a:pPr indent="-196850" lvl="2" marL="285750" rtl="0" algn="l">
              <a:spcBef>
                <a:spcPts val="280"/>
              </a:spcBef>
              <a:spcAft>
                <a:spcPts val="0"/>
              </a:spcAft>
              <a:buClr>
                <a:srgbClr val="3B292F"/>
              </a:buClr>
              <a:buSzPts val="1400"/>
              <a:buNone/>
            </a:pPr>
            <a:r>
              <a:t/>
            </a:r>
            <a:endParaRPr sz="1400">
              <a:solidFill>
                <a:srgbClr val="484848"/>
              </a:solidFill>
            </a:endParaRPr>
          </a:p>
          <a:p>
            <a:pPr indent="-285750" lvl="2" marL="285750" rtl="0" algn="l">
              <a:spcBef>
                <a:spcPts val="280"/>
              </a:spcBef>
              <a:spcAft>
                <a:spcPts val="0"/>
              </a:spcAft>
              <a:buClr>
                <a:srgbClr val="3B292F"/>
              </a:buClr>
              <a:buSzPts val="1400"/>
              <a:buChar char="•"/>
            </a:pPr>
            <a:r>
              <a:rPr lang="en-CA" sz="1400">
                <a:solidFill>
                  <a:srgbClr val="484848"/>
                </a:solidFill>
              </a:rPr>
              <a:t>Highlights the unique role of Indigenous Institutes in Ontario’s postsecondary education and training system.</a:t>
            </a:r>
            <a:endParaRPr sz="1400">
              <a:solidFill>
                <a:srgbClr val="484848"/>
              </a:solidFill>
            </a:endParaRPr>
          </a:p>
          <a:p>
            <a:pPr indent="0" lvl="2" marL="0" rtl="0" algn="l">
              <a:spcBef>
                <a:spcPts val="280"/>
              </a:spcBef>
              <a:spcAft>
                <a:spcPts val="0"/>
              </a:spcAft>
              <a:buClr>
                <a:srgbClr val="3A292E"/>
              </a:buClr>
              <a:buSzPts val="1400"/>
              <a:buNone/>
            </a:pPr>
            <a:r>
              <a:t/>
            </a:r>
            <a:endParaRPr sz="1400">
              <a:solidFill>
                <a:srgbClr val="484848"/>
              </a:solidFill>
            </a:endParaRPr>
          </a:p>
          <a:p>
            <a:pPr indent="-285750" lvl="2" marL="285750" rtl="0" algn="l">
              <a:spcBef>
                <a:spcPts val="280"/>
              </a:spcBef>
              <a:spcAft>
                <a:spcPts val="0"/>
              </a:spcAft>
              <a:buClr>
                <a:srgbClr val="3A292E"/>
              </a:buClr>
              <a:buSzPts val="1400"/>
              <a:buChar char="•"/>
            </a:pPr>
            <a:r>
              <a:rPr lang="en-CA" sz="1400">
                <a:solidFill>
                  <a:srgbClr val="484848"/>
                </a:solidFill>
              </a:rPr>
              <a:t>Defines Indigenous Institutes as community-based education institutions that are mandated by and accountable to Indigenous communities to provide accessible postsecondary education and training. </a:t>
            </a:r>
            <a:endParaRPr sz="1400">
              <a:solidFill>
                <a:srgbClr val="484848"/>
              </a:solidFill>
            </a:endParaRPr>
          </a:p>
          <a:p>
            <a:pPr indent="0" lvl="2" marL="0" rtl="0" algn="l">
              <a:spcBef>
                <a:spcPts val="280"/>
              </a:spcBef>
              <a:spcAft>
                <a:spcPts val="0"/>
              </a:spcAft>
              <a:buClr>
                <a:srgbClr val="3A292E"/>
              </a:buClr>
              <a:buSzPts val="1400"/>
              <a:buNone/>
            </a:pPr>
            <a:r>
              <a:t/>
            </a:r>
            <a:endParaRPr sz="1400">
              <a:solidFill>
                <a:srgbClr val="484848"/>
              </a:solidFill>
            </a:endParaRPr>
          </a:p>
          <a:p>
            <a:pPr indent="-285750" lvl="2" marL="285750" rtl="0" algn="l">
              <a:spcBef>
                <a:spcPts val="280"/>
              </a:spcBef>
              <a:spcAft>
                <a:spcPts val="0"/>
              </a:spcAft>
              <a:buClr>
                <a:srgbClr val="3A292E"/>
              </a:buClr>
              <a:buSzPts val="1400"/>
              <a:buChar char="•"/>
            </a:pPr>
            <a:r>
              <a:rPr lang="en-CA" sz="1400">
                <a:solidFill>
                  <a:srgbClr val="484848"/>
                </a:solidFill>
              </a:rPr>
              <a:t>Entrenches mutual respect and accountability between the Government of Ontario and Indigenous Institutes to enhance educational opportunities for Indigenous students and to promote the revitalization of Indigenous knowledge, cultures and languages.</a:t>
            </a:r>
            <a:endParaRPr sz="1400">
              <a:solidFill>
                <a:srgbClr val="484848"/>
              </a:solidFill>
            </a:endParaRPr>
          </a:p>
          <a:p>
            <a:pPr indent="0" lvl="2" marL="0" rtl="0" algn="l">
              <a:spcBef>
                <a:spcPts val="280"/>
              </a:spcBef>
              <a:spcAft>
                <a:spcPts val="0"/>
              </a:spcAft>
              <a:buClr>
                <a:srgbClr val="3A292E"/>
              </a:buClr>
              <a:buSzPts val="1400"/>
              <a:buNone/>
            </a:pPr>
            <a:r>
              <a:t/>
            </a:r>
            <a:endParaRPr sz="1400">
              <a:solidFill>
                <a:srgbClr val="484848"/>
              </a:solidFill>
            </a:endParaRPr>
          </a:p>
          <a:p>
            <a:pPr indent="-196850" lvl="2" marL="285750" rtl="0" algn="l">
              <a:spcBef>
                <a:spcPts val="280"/>
              </a:spcBef>
              <a:spcAft>
                <a:spcPts val="0"/>
              </a:spcAft>
              <a:buClr>
                <a:srgbClr val="3A292E"/>
              </a:buClr>
              <a:buSzPts val="1400"/>
              <a:buNone/>
            </a:pPr>
            <a:r>
              <a:t/>
            </a:r>
            <a:endParaRPr b="1" sz="1400">
              <a:solidFill>
                <a:srgbClr val="484848"/>
              </a:solidFill>
            </a:endParaRPr>
          </a:p>
          <a:p>
            <a:pPr indent="0" lvl="0" marL="0" rtl="0" algn="l">
              <a:spcBef>
                <a:spcPts val="280"/>
              </a:spcBef>
              <a:spcAft>
                <a:spcPts val="0"/>
              </a:spcAft>
              <a:buClr>
                <a:schemeClr val="dk1"/>
              </a:buClr>
              <a:buSzPts val="1400"/>
              <a:buNone/>
            </a:pPr>
            <a:r>
              <a:t/>
            </a:r>
            <a:endParaRPr>
              <a:solidFill>
                <a:srgbClr val="484848"/>
              </a:solidFill>
            </a:endParaRPr>
          </a:p>
        </p:txBody>
      </p:sp>
      <p:sp>
        <p:nvSpPr>
          <p:cNvPr id="136" name="Google Shape;136;p7"/>
          <p:cNvSpPr txBox="1"/>
          <p:nvPr>
            <p:ph idx="5" type="body"/>
          </p:nvPr>
        </p:nvSpPr>
        <p:spPr>
          <a:xfrm>
            <a:off x="735624" y="609600"/>
            <a:ext cx="8560776" cy="60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6414A"/>
              </a:buClr>
              <a:buSzPts val="4000"/>
              <a:buNone/>
            </a:pPr>
            <a:r>
              <a:rPr lang="en-CA">
                <a:solidFill>
                  <a:srgbClr val="66414A"/>
                </a:solidFill>
                <a:latin typeface="Arial"/>
                <a:ea typeface="Arial"/>
                <a:cs typeface="Arial"/>
                <a:sym typeface="Arial"/>
              </a:rPr>
              <a:t>Indigenous Institutes Act, 2017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ph idx="5" type="body"/>
          </p:nvPr>
        </p:nvSpPr>
        <p:spPr>
          <a:xfrm>
            <a:off x="735624" y="609600"/>
            <a:ext cx="8560776" cy="60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6414A"/>
              </a:buClr>
              <a:buSzPts val="2500"/>
              <a:buNone/>
            </a:pPr>
            <a:r>
              <a:rPr lang="en-CA" sz="2500">
                <a:solidFill>
                  <a:srgbClr val="66414A"/>
                </a:solidFill>
                <a:latin typeface="Arial"/>
                <a:ea typeface="Arial"/>
                <a:cs typeface="Arial"/>
                <a:sym typeface="Arial"/>
              </a:rPr>
              <a:t>The Council – Implementing the TRC Calls to Action</a:t>
            </a:r>
            <a:endParaRPr/>
          </a:p>
          <a:p>
            <a:pPr indent="0" lvl="0" marL="0" rtl="0" algn="l">
              <a:spcBef>
                <a:spcPts val="500"/>
              </a:spcBef>
              <a:spcAft>
                <a:spcPts val="0"/>
              </a:spcAft>
              <a:buClr>
                <a:schemeClr val="accent2"/>
              </a:buClr>
              <a:buSzPts val="2500"/>
              <a:buNone/>
            </a:pPr>
            <a:r>
              <a:t/>
            </a:r>
            <a:endParaRPr sz="2500">
              <a:solidFill>
                <a:srgbClr val="66414A"/>
              </a:solidFill>
            </a:endParaRPr>
          </a:p>
        </p:txBody>
      </p:sp>
      <p:sp>
        <p:nvSpPr>
          <p:cNvPr id="143" name="Google Shape;143;p8"/>
          <p:cNvSpPr/>
          <p:nvPr/>
        </p:nvSpPr>
        <p:spPr>
          <a:xfrm>
            <a:off x="2544204" y="1587136"/>
            <a:ext cx="247180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200">
                <a:solidFill>
                  <a:srgbClr val="242424"/>
                </a:solidFill>
                <a:latin typeface="Verdana"/>
                <a:ea typeface="Verdana"/>
                <a:cs typeface="Verdana"/>
                <a:sym typeface="Verdana"/>
              </a:rPr>
              <a:t>10)iii) </a:t>
            </a:r>
            <a:r>
              <a:rPr b="1" i="1" lang="en-CA" sz="1200">
                <a:solidFill>
                  <a:srgbClr val="242424"/>
                </a:solidFill>
                <a:latin typeface="Verdana"/>
                <a:ea typeface="Verdana"/>
                <a:cs typeface="Verdana"/>
                <a:sym typeface="Verdana"/>
              </a:rPr>
              <a:t>Developing culturally appropriate curricula. </a:t>
            </a:r>
            <a:endParaRPr/>
          </a:p>
        </p:txBody>
      </p:sp>
      <p:sp>
        <p:nvSpPr>
          <p:cNvPr id="144" name="Google Shape;144;p8"/>
          <p:cNvSpPr/>
          <p:nvPr/>
        </p:nvSpPr>
        <p:spPr>
          <a:xfrm>
            <a:off x="748148" y="2325800"/>
            <a:ext cx="265876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CA" sz="1200">
                <a:solidFill>
                  <a:srgbClr val="242424"/>
                </a:solidFill>
                <a:latin typeface="Verdana"/>
                <a:ea typeface="Verdana"/>
                <a:cs typeface="Verdana"/>
                <a:sym typeface="Verdana"/>
              </a:rPr>
              <a:t>10)iv) Protecting the right to Aboriginal languages, including the teaching of Aboriginal languages as credit courses. </a:t>
            </a:r>
            <a:endParaRPr b="1" i="1" sz="1200">
              <a:solidFill>
                <a:srgbClr val="242424"/>
              </a:solidFill>
              <a:latin typeface="Verdana"/>
              <a:ea typeface="Verdana"/>
              <a:cs typeface="Verdana"/>
              <a:sym typeface="Verdana"/>
            </a:endParaRPr>
          </a:p>
        </p:txBody>
      </p:sp>
      <p:sp>
        <p:nvSpPr>
          <p:cNvPr id="145" name="Google Shape;145;p8"/>
          <p:cNvSpPr/>
          <p:nvPr/>
        </p:nvSpPr>
        <p:spPr>
          <a:xfrm>
            <a:off x="748147" y="3526129"/>
            <a:ext cx="2786962"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CA" sz="1200">
                <a:solidFill>
                  <a:srgbClr val="242424"/>
                </a:solidFill>
                <a:latin typeface="Verdana"/>
                <a:ea typeface="Verdana"/>
                <a:cs typeface="Verdana"/>
                <a:sym typeface="Verdana"/>
              </a:rPr>
              <a:t>14) The preservation, revitalization, and strengthening of Aboriginal languages and cultures are best managed by Aboriginal people and communities. </a:t>
            </a:r>
            <a:endParaRPr b="1" i="1" sz="1200">
              <a:solidFill>
                <a:srgbClr val="242424"/>
              </a:solidFill>
              <a:latin typeface="Verdana"/>
              <a:ea typeface="Verdana"/>
              <a:cs typeface="Verdana"/>
              <a:sym typeface="Verdana"/>
            </a:endParaRPr>
          </a:p>
        </p:txBody>
      </p:sp>
      <p:sp>
        <p:nvSpPr>
          <p:cNvPr id="146" name="Google Shape;146;p8"/>
          <p:cNvSpPr/>
          <p:nvPr/>
        </p:nvSpPr>
        <p:spPr>
          <a:xfrm>
            <a:off x="9147758" y="2509019"/>
            <a:ext cx="1923421"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CA" sz="1200">
                <a:solidFill>
                  <a:schemeClr val="accent3"/>
                </a:solidFill>
                <a:latin typeface="Verdana"/>
                <a:ea typeface="Verdana"/>
                <a:cs typeface="Verdana"/>
                <a:sym typeface="Verdana"/>
              </a:rPr>
              <a:t>10)v) Enabling parental and community responsibility, control, and accountability.</a:t>
            </a:r>
            <a:endParaRPr/>
          </a:p>
        </p:txBody>
      </p:sp>
      <p:sp>
        <p:nvSpPr>
          <p:cNvPr id="147" name="Google Shape;147;p8"/>
          <p:cNvSpPr/>
          <p:nvPr/>
        </p:nvSpPr>
        <p:spPr>
          <a:xfrm>
            <a:off x="2617301" y="5169604"/>
            <a:ext cx="278696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CA" sz="1200">
                <a:solidFill>
                  <a:srgbClr val="7F7265"/>
                </a:solidFill>
                <a:latin typeface="Verdana"/>
                <a:ea typeface="Verdana"/>
                <a:cs typeface="Verdana"/>
                <a:sym typeface="Verdana"/>
              </a:rPr>
              <a:t>10)i) Providing sufficient funding to close identified educational achievement gaps within one generation.</a:t>
            </a:r>
            <a:endParaRPr b="1" i="1" sz="1200">
              <a:solidFill>
                <a:srgbClr val="7F7265"/>
              </a:solidFill>
              <a:latin typeface="Verdana"/>
              <a:ea typeface="Verdana"/>
              <a:cs typeface="Verdana"/>
              <a:sym typeface="Verdana"/>
            </a:endParaRPr>
          </a:p>
        </p:txBody>
      </p:sp>
      <p:sp>
        <p:nvSpPr>
          <p:cNvPr id="148" name="Google Shape;148;p8"/>
          <p:cNvSpPr/>
          <p:nvPr/>
        </p:nvSpPr>
        <p:spPr>
          <a:xfrm>
            <a:off x="8990172" y="3915854"/>
            <a:ext cx="232528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1200">
                <a:solidFill>
                  <a:srgbClr val="7F7265"/>
                </a:solidFill>
                <a:latin typeface="Verdana"/>
                <a:ea typeface="Verdana"/>
                <a:cs typeface="Verdana"/>
                <a:sym typeface="Verdana"/>
              </a:rPr>
              <a:t>10) </a:t>
            </a:r>
            <a:r>
              <a:rPr b="1" i="1" lang="en-CA" sz="1200">
                <a:solidFill>
                  <a:srgbClr val="7F7265"/>
                </a:solidFill>
                <a:latin typeface="Verdana"/>
                <a:ea typeface="Verdana"/>
                <a:cs typeface="Verdana"/>
                <a:sym typeface="Verdana"/>
              </a:rPr>
              <a:t>Aboriginal education legislation with the full participation and informed consent of Aboriginal peoples.</a:t>
            </a:r>
            <a:endParaRPr b="1" i="1" sz="1200">
              <a:solidFill>
                <a:srgbClr val="7F7265"/>
              </a:solidFill>
              <a:latin typeface="Verdana"/>
              <a:ea typeface="Verdana"/>
              <a:cs typeface="Verdana"/>
              <a:sym typeface="Verdana"/>
            </a:endParaRPr>
          </a:p>
        </p:txBody>
      </p:sp>
      <p:sp>
        <p:nvSpPr>
          <p:cNvPr id="149" name="Google Shape;149;p8"/>
          <p:cNvSpPr/>
          <p:nvPr/>
        </p:nvSpPr>
        <p:spPr>
          <a:xfrm>
            <a:off x="7285067" y="5138024"/>
            <a:ext cx="374867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CA" sz="1200">
                <a:solidFill>
                  <a:srgbClr val="7F7265"/>
                </a:solidFill>
                <a:latin typeface="Verdana"/>
                <a:ea typeface="Verdana"/>
                <a:cs typeface="Verdana"/>
                <a:sym typeface="Verdana"/>
              </a:rPr>
              <a:t>16) We call upon post-secondary institutions to create university and college degree and diploma programs in Aboriginal languages. </a:t>
            </a:r>
            <a:endParaRPr b="1" i="1" sz="1200">
              <a:solidFill>
                <a:srgbClr val="7F7265"/>
              </a:solidFill>
              <a:latin typeface="Verdana"/>
              <a:ea typeface="Verdana"/>
              <a:cs typeface="Verdana"/>
              <a:sym typeface="Verdana"/>
            </a:endParaRPr>
          </a:p>
        </p:txBody>
      </p:sp>
      <p:sp>
        <p:nvSpPr>
          <p:cNvPr id="150" name="Google Shape;150;p8"/>
          <p:cNvSpPr/>
          <p:nvPr/>
        </p:nvSpPr>
        <p:spPr>
          <a:xfrm>
            <a:off x="16837" y="5091119"/>
            <a:ext cx="2382962" cy="10618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900" u="sng">
                <a:solidFill>
                  <a:srgbClr val="333333"/>
                </a:solidFill>
                <a:latin typeface="Verdana"/>
                <a:ea typeface="Verdana"/>
                <a:cs typeface="Verdana"/>
                <a:sym typeface="Verdana"/>
              </a:rPr>
              <a:t>Statements</a:t>
            </a:r>
            <a:r>
              <a:rPr lang="en-CA" sz="900">
                <a:solidFill>
                  <a:srgbClr val="333333"/>
                </a:solidFill>
                <a:latin typeface="Verdana"/>
                <a:ea typeface="Verdana"/>
                <a:cs typeface="Verdana"/>
                <a:sym typeface="Verdana"/>
              </a:rPr>
              <a:t>: Truth and Reconciliation Canada. (2015). </a:t>
            </a:r>
            <a:r>
              <a:rPr i="1" lang="en-CA" sz="900">
                <a:solidFill>
                  <a:srgbClr val="333333"/>
                </a:solidFill>
                <a:latin typeface="Verdana"/>
                <a:ea typeface="Verdana"/>
                <a:cs typeface="Verdana"/>
                <a:sym typeface="Verdana"/>
              </a:rPr>
              <a:t>Honouring the truth, reconciling for the future: Summary of the final report of the Truth and Reconciliation Commission of Canada</a:t>
            </a:r>
            <a:r>
              <a:rPr lang="en-CA" sz="900">
                <a:solidFill>
                  <a:srgbClr val="333333"/>
                </a:solidFill>
                <a:latin typeface="Verdana"/>
                <a:ea typeface="Verdana"/>
                <a:cs typeface="Verdana"/>
                <a:sym typeface="Verdana"/>
              </a:rPr>
              <a:t>. Winnipeg: Truth and Reconciliation Commission of Canada.</a:t>
            </a:r>
            <a:endParaRPr sz="900">
              <a:solidFill>
                <a:schemeClr val="dk1"/>
              </a:solidFill>
              <a:latin typeface="Verdana"/>
              <a:ea typeface="Verdana"/>
              <a:cs typeface="Verdana"/>
              <a:sym typeface="Verdana"/>
            </a:endParaRPr>
          </a:p>
        </p:txBody>
      </p:sp>
      <p:sp>
        <p:nvSpPr>
          <p:cNvPr id="151" name="Google Shape;151;p8"/>
          <p:cNvSpPr/>
          <p:nvPr/>
        </p:nvSpPr>
        <p:spPr>
          <a:xfrm>
            <a:off x="7771285" y="1678022"/>
            <a:ext cx="224951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CA" sz="1200">
                <a:solidFill>
                  <a:schemeClr val="accent3"/>
                </a:solidFill>
                <a:latin typeface="Verdana"/>
                <a:ea typeface="Verdana"/>
                <a:cs typeface="Verdana"/>
                <a:sym typeface="Verdana"/>
              </a:rPr>
              <a:t>10)ii) Improving education attainment levels and success rates. </a:t>
            </a:r>
            <a:endParaRPr/>
          </a:p>
        </p:txBody>
      </p:sp>
      <p:pic>
        <p:nvPicPr>
          <p:cNvPr id="152" name="Google Shape;152;p8"/>
          <p:cNvPicPr preferRelativeResize="0"/>
          <p:nvPr/>
        </p:nvPicPr>
        <p:blipFill rotWithShape="1">
          <a:blip r:embed="rId3">
            <a:alphaModFix/>
          </a:blip>
          <a:srcRect b="0" l="0" r="0" t="0"/>
          <a:stretch/>
        </p:blipFill>
        <p:spPr>
          <a:xfrm>
            <a:off x="5381380" y="2452386"/>
            <a:ext cx="2129528" cy="2003101"/>
          </a:xfrm>
          <a:prstGeom prst="rect">
            <a:avLst/>
          </a:prstGeom>
          <a:noFill/>
          <a:ln>
            <a:noFill/>
          </a:ln>
        </p:spPr>
      </p:pic>
      <p:grpSp>
        <p:nvGrpSpPr>
          <p:cNvPr id="153" name="Google Shape;153;p8"/>
          <p:cNvGrpSpPr/>
          <p:nvPr/>
        </p:nvGrpSpPr>
        <p:grpSpPr>
          <a:xfrm>
            <a:off x="3449671" y="1354350"/>
            <a:ext cx="5698094" cy="4295412"/>
            <a:chOff x="405429" y="0"/>
            <a:chExt cx="5698094" cy="4295412"/>
          </a:xfrm>
        </p:grpSpPr>
        <p:sp>
          <p:nvSpPr>
            <p:cNvPr id="154" name="Google Shape;154;p8"/>
            <p:cNvSpPr/>
            <p:nvPr/>
          </p:nvSpPr>
          <p:spPr>
            <a:xfrm>
              <a:off x="1335275" y="601189"/>
              <a:ext cx="3315315" cy="3315315"/>
            </a:xfrm>
            <a:prstGeom prst="blockArc">
              <a:avLst>
                <a:gd fmla="val 10969126" name="adj1"/>
                <a:gd fmla="val 16698103" name="adj2"/>
                <a:gd fmla="val 4644" name="adj3"/>
              </a:avLst>
            </a:prstGeom>
            <a:solidFill>
              <a:srgbClr val="E3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
            <p:cNvSpPr/>
            <p:nvPr/>
          </p:nvSpPr>
          <p:spPr>
            <a:xfrm>
              <a:off x="1411744" y="792201"/>
              <a:ext cx="3315315" cy="3315315"/>
            </a:xfrm>
            <a:prstGeom prst="blockArc">
              <a:avLst>
                <a:gd fmla="val 4843326" name="adj1"/>
                <a:gd fmla="val 10943810" name="adj2"/>
                <a:gd fmla="val 4644" name="adj3"/>
              </a:avLst>
            </a:prstGeom>
            <a:solidFill>
              <a:srgbClr val="E3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8"/>
            <p:cNvSpPr/>
            <p:nvPr/>
          </p:nvSpPr>
          <p:spPr>
            <a:xfrm>
              <a:off x="2005849" y="887959"/>
              <a:ext cx="3315315" cy="3315315"/>
            </a:xfrm>
            <a:prstGeom prst="blockArc">
              <a:avLst>
                <a:gd fmla="val 21369447" name="adj1"/>
                <a:gd fmla="val 5842104" name="adj2"/>
                <a:gd fmla="val 4644" name="adj3"/>
              </a:avLst>
            </a:prstGeom>
            <a:solidFill>
              <a:srgbClr val="E3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
            <p:cNvSpPr/>
            <p:nvPr/>
          </p:nvSpPr>
          <p:spPr>
            <a:xfrm>
              <a:off x="2058694" y="495906"/>
              <a:ext cx="3315315" cy="3315315"/>
            </a:xfrm>
            <a:prstGeom prst="blockArc">
              <a:avLst>
                <a:gd fmla="val 15695275" name="adj1"/>
                <a:gd fmla="val 21328426" name="adj2"/>
                <a:gd fmla="val 4644" name="adj3"/>
              </a:avLst>
            </a:prstGeom>
            <a:solidFill>
              <a:srgbClr val="E3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
            <p:cNvSpPr/>
            <p:nvPr/>
          </p:nvSpPr>
          <p:spPr>
            <a:xfrm>
              <a:off x="2875675" y="1549430"/>
              <a:ext cx="1052452" cy="110029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
            <p:cNvSpPr txBox="1"/>
            <p:nvPr/>
          </p:nvSpPr>
          <p:spPr>
            <a:xfrm>
              <a:off x="3029803" y="1710564"/>
              <a:ext cx="744196" cy="778022"/>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900"/>
                <a:buFont typeface="Helvetica Neue"/>
                <a:buNone/>
              </a:pPr>
              <a:r>
                <a:rPr b="1" lang="en-CA" sz="900">
                  <a:solidFill>
                    <a:srgbClr val="000000"/>
                  </a:solidFill>
                  <a:latin typeface="Helvetica Neue"/>
                  <a:ea typeface="Helvetica Neue"/>
                  <a:cs typeface="Helvetica Neue"/>
                  <a:sym typeface="Helvetica Neue"/>
                </a:rPr>
                <a:t>Indigenous Institutes </a:t>
              </a:r>
              <a:endParaRPr/>
            </a:p>
            <a:p>
              <a:pPr indent="0" lvl="0" marL="0" marR="0" rtl="0" algn="ctr">
                <a:lnSpc>
                  <a:spcPct val="90000"/>
                </a:lnSpc>
                <a:spcBef>
                  <a:spcPts val="0"/>
                </a:spcBef>
                <a:spcAft>
                  <a:spcPts val="0"/>
                </a:spcAft>
                <a:buClr>
                  <a:srgbClr val="000000"/>
                </a:buClr>
                <a:buSzPts val="900"/>
                <a:buFont typeface="Helvetica Neue"/>
                <a:buNone/>
              </a:pPr>
              <a:r>
                <a:rPr b="1" lang="en-CA" sz="900">
                  <a:solidFill>
                    <a:srgbClr val="000000"/>
                  </a:solidFill>
                  <a:latin typeface="Helvetica Neue"/>
                  <a:ea typeface="Helvetica Neue"/>
                  <a:cs typeface="Helvetica Neue"/>
                  <a:sym typeface="Helvetica Neue"/>
                </a:rPr>
                <a:t>and Communities</a:t>
              </a:r>
              <a:endParaRPr sz="900">
                <a:solidFill>
                  <a:srgbClr val="000000"/>
                </a:solidFill>
                <a:latin typeface="Calibri"/>
                <a:ea typeface="Calibri"/>
                <a:cs typeface="Calibri"/>
                <a:sym typeface="Calibri"/>
              </a:endParaRPr>
            </a:p>
          </p:txBody>
        </p:sp>
        <p:sp>
          <p:nvSpPr>
            <p:cNvPr id="160" name="Google Shape;160;p8"/>
            <p:cNvSpPr/>
            <p:nvPr/>
          </p:nvSpPr>
          <p:spPr>
            <a:xfrm>
              <a:off x="4566977" y="1662578"/>
              <a:ext cx="1536546" cy="910498"/>
            </a:xfrm>
            <a:prstGeom prst="roundRect">
              <a:avLst>
                <a:gd fmla="val 16667" name="adj"/>
              </a:avLst>
            </a:prstGeom>
            <a:solidFill>
              <a:srgbClr val="FFFFFF"/>
            </a:solidFill>
            <a:ln cap="flat" cmpd="sng" w="15875">
              <a:solidFill>
                <a:srgbClr val="BAA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
            <p:cNvSpPr txBox="1"/>
            <p:nvPr/>
          </p:nvSpPr>
          <p:spPr>
            <a:xfrm>
              <a:off x="4611424" y="1707025"/>
              <a:ext cx="1447652" cy="821604"/>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484848"/>
                </a:buClr>
                <a:buSzPts val="1000"/>
                <a:buFont typeface="Verdana"/>
                <a:buNone/>
              </a:pPr>
              <a:r>
                <a:rPr b="0" lang="en-CA" sz="1000">
                  <a:solidFill>
                    <a:srgbClr val="484848"/>
                  </a:solidFill>
                  <a:latin typeface="Verdana"/>
                  <a:ea typeface="Verdana"/>
                  <a:cs typeface="Verdana"/>
                  <a:sym typeface="Verdana"/>
                </a:rPr>
                <a:t>Quality assurance of Indigenous Institutes’ programs </a:t>
              </a:r>
              <a:endParaRPr/>
            </a:p>
          </p:txBody>
        </p:sp>
        <p:sp>
          <p:nvSpPr>
            <p:cNvPr id="162" name="Google Shape;162;p8"/>
            <p:cNvSpPr/>
            <p:nvPr/>
          </p:nvSpPr>
          <p:spPr>
            <a:xfrm>
              <a:off x="2750419" y="3264483"/>
              <a:ext cx="1302966" cy="1030929"/>
            </a:xfrm>
            <a:prstGeom prst="roundRect">
              <a:avLst>
                <a:gd fmla="val 16667" name="adj"/>
              </a:avLst>
            </a:prstGeom>
            <a:solidFill>
              <a:srgbClr val="E9E5DC"/>
            </a:solidFill>
            <a:ln cap="flat" cmpd="sng" w="15875">
              <a:solidFill>
                <a:srgbClr val="BAA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
            <p:cNvSpPr txBox="1"/>
            <p:nvPr/>
          </p:nvSpPr>
          <p:spPr>
            <a:xfrm>
              <a:off x="2800745" y="3314809"/>
              <a:ext cx="1202314" cy="93027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484848"/>
                </a:buClr>
                <a:buSzPts val="1000"/>
                <a:buFont typeface="Verdana"/>
                <a:buNone/>
              </a:pPr>
              <a:r>
                <a:rPr b="0" lang="en-CA" sz="1000">
                  <a:solidFill>
                    <a:srgbClr val="484848"/>
                  </a:solidFill>
                  <a:latin typeface="Verdana"/>
                  <a:ea typeface="Verdana"/>
                  <a:cs typeface="Verdana"/>
                  <a:sym typeface="Verdana"/>
                </a:rPr>
                <a:t>Recommendations on use of the term “university”</a:t>
              </a:r>
              <a:endParaRPr b="0" sz="1000">
                <a:solidFill>
                  <a:srgbClr val="484848"/>
                </a:solidFill>
                <a:latin typeface="Verdana"/>
                <a:ea typeface="Verdana"/>
                <a:cs typeface="Verdana"/>
                <a:sym typeface="Verdana"/>
              </a:endParaRPr>
            </a:p>
          </p:txBody>
        </p:sp>
        <p:sp>
          <p:nvSpPr>
            <p:cNvPr id="164" name="Google Shape;164;p8"/>
            <p:cNvSpPr/>
            <p:nvPr/>
          </p:nvSpPr>
          <p:spPr>
            <a:xfrm>
              <a:off x="405429" y="1702784"/>
              <a:ext cx="1553407" cy="1069162"/>
            </a:xfrm>
            <a:prstGeom prst="roundRect">
              <a:avLst>
                <a:gd fmla="val 16667" name="adj"/>
              </a:avLst>
            </a:prstGeom>
            <a:solidFill>
              <a:srgbClr val="F4F0F0"/>
            </a:solidFill>
            <a:ln cap="flat" cmpd="sng" w="15875">
              <a:solidFill>
                <a:srgbClr val="BAA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
            <p:cNvSpPr txBox="1"/>
            <p:nvPr/>
          </p:nvSpPr>
          <p:spPr>
            <a:xfrm>
              <a:off x="457621" y="1754976"/>
              <a:ext cx="1449023" cy="964778"/>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484848"/>
                </a:buClr>
                <a:buSzPts val="950"/>
                <a:buFont typeface="Verdana"/>
                <a:buNone/>
              </a:pPr>
              <a:r>
                <a:rPr b="0" lang="en-CA" sz="950">
                  <a:solidFill>
                    <a:srgbClr val="484848"/>
                  </a:solidFill>
                  <a:latin typeface="Verdana"/>
                  <a:ea typeface="Verdana"/>
                  <a:cs typeface="Verdana"/>
                  <a:sym typeface="Verdana"/>
                </a:rPr>
                <a:t>Recommend Indigenous Institutes for regular and ongoing funding</a:t>
              </a:r>
              <a:endParaRPr b="0" sz="950">
                <a:solidFill>
                  <a:srgbClr val="484848"/>
                </a:solidFill>
                <a:latin typeface="Verdana"/>
                <a:ea typeface="Verdana"/>
                <a:cs typeface="Verdana"/>
                <a:sym typeface="Verdana"/>
              </a:endParaRPr>
            </a:p>
          </p:txBody>
        </p:sp>
        <p:sp>
          <p:nvSpPr>
            <p:cNvPr id="166" name="Google Shape;166;p8"/>
            <p:cNvSpPr/>
            <p:nvPr/>
          </p:nvSpPr>
          <p:spPr>
            <a:xfrm>
              <a:off x="2645451" y="0"/>
              <a:ext cx="1544020" cy="1069162"/>
            </a:xfrm>
            <a:prstGeom prst="roundRect">
              <a:avLst>
                <a:gd fmla="val 16667" name="adj"/>
              </a:avLst>
            </a:prstGeom>
            <a:solidFill>
              <a:srgbClr val="D0BBBB"/>
            </a:solidFill>
            <a:ln cap="flat" cmpd="sng" w="15875">
              <a:solidFill>
                <a:srgbClr val="BAA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8"/>
            <p:cNvSpPr txBox="1"/>
            <p:nvPr/>
          </p:nvSpPr>
          <p:spPr>
            <a:xfrm>
              <a:off x="2697643" y="52192"/>
              <a:ext cx="1439636" cy="964778"/>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484848"/>
                </a:buClr>
                <a:buSzPts val="950"/>
                <a:buFont typeface="Verdana"/>
                <a:buNone/>
              </a:pPr>
              <a:r>
                <a:rPr lang="en-CA" sz="950">
                  <a:solidFill>
                    <a:srgbClr val="484848"/>
                  </a:solidFill>
                  <a:latin typeface="Verdana"/>
                  <a:ea typeface="Verdana"/>
                  <a:cs typeface="Verdana"/>
                  <a:sym typeface="Verdana"/>
                </a:rPr>
                <a:t>Work with Indigenous Institutes to promote revitalization of Indigenous knowledge, cultures and languages</a:t>
              </a:r>
              <a:endParaRPr sz="950">
                <a:solidFill>
                  <a:srgbClr val="484848"/>
                </a:solidFill>
                <a:latin typeface="Verdana"/>
                <a:ea typeface="Verdana"/>
                <a:cs typeface="Verdana"/>
                <a:sym typeface="Verdana"/>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9"/>
          <p:cNvSpPr txBox="1"/>
          <p:nvPr>
            <p:ph idx="1" type="body"/>
          </p:nvPr>
        </p:nvSpPr>
        <p:spPr>
          <a:xfrm>
            <a:off x="735624" y="497305"/>
            <a:ext cx="8560776" cy="9143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6414A"/>
              </a:buClr>
              <a:buSzPts val="4000"/>
              <a:buNone/>
            </a:pPr>
            <a:r>
              <a:rPr lang="en-CA">
                <a:solidFill>
                  <a:srgbClr val="66414A"/>
                </a:solidFill>
                <a:latin typeface="Arial"/>
                <a:ea typeface="Arial"/>
                <a:cs typeface="Arial"/>
                <a:sym typeface="Arial"/>
              </a:rPr>
              <a:t>Indigenous Institutes in Ontario</a:t>
            </a:r>
            <a:endParaRPr/>
          </a:p>
        </p:txBody>
      </p:sp>
      <p:pic>
        <p:nvPicPr>
          <p:cNvPr descr="Iohahi:io Akwesasne Adult Education Centre" id="174" name="Google Shape;174;p9">
            <a:hlinkClick r:id="rId3"/>
          </p:cNvPr>
          <p:cNvPicPr preferRelativeResize="0"/>
          <p:nvPr/>
        </p:nvPicPr>
        <p:blipFill rotWithShape="1">
          <a:blip r:embed="rId4">
            <a:alphaModFix/>
          </a:blip>
          <a:srcRect b="0" l="0" r="0" t="0"/>
          <a:stretch/>
        </p:blipFill>
        <p:spPr>
          <a:xfrm>
            <a:off x="1311279" y="4751834"/>
            <a:ext cx="1738265" cy="1256037"/>
          </a:xfrm>
          <a:prstGeom prst="rect">
            <a:avLst/>
          </a:prstGeom>
          <a:noFill/>
          <a:ln>
            <a:noFill/>
          </a:ln>
        </p:spPr>
      </p:pic>
      <p:sp>
        <p:nvSpPr>
          <p:cNvPr id="175" name="Google Shape;175;p9"/>
          <p:cNvSpPr/>
          <p:nvPr/>
        </p:nvSpPr>
        <p:spPr>
          <a:xfrm>
            <a:off x="0" y="0"/>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CA"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pic>
        <p:nvPicPr>
          <p:cNvPr descr="Ogwehoweh Skills and Trades Training Centre" id="176" name="Google Shape;176;p9">
            <a:hlinkClick r:id="rId5"/>
          </p:cNvPr>
          <p:cNvPicPr preferRelativeResize="0"/>
          <p:nvPr/>
        </p:nvPicPr>
        <p:blipFill rotWithShape="1">
          <a:blip r:embed="rId6">
            <a:alphaModFix/>
          </a:blip>
          <a:srcRect b="0" l="0" r="0" t="0"/>
          <a:stretch/>
        </p:blipFill>
        <p:spPr>
          <a:xfrm>
            <a:off x="5343431" y="3287725"/>
            <a:ext cx="2163742" cy="1088850"/>
          </a:xfrm>
          <a:prstGeom prst="rect">
            <a:avLst/>
          </a:prstGeom>
          <a:noFill/>
          <a:ln>
            <a:noFill/>
          </a:ln>
        </p:spPr>
      </p:pic>
      <p:pic>
        <p:nvPicPr>
          <p:cNvPr descr="Shingwauk Kinoomaage Gamig" id="177" name="Google Shape;177;p9">
            <a:hlinkClick r:id="rId7"/>
          </p:cNvPr>
          <p:cNvPicPr preferRelativeResize="0"/>
          <p:nvPr/>
        </p:nvPicPr>
        <p:blipFill rotWithShape="1">
          <a:blip r:embed="rId8">
            <a:alphaModFix/>
          </a:blip>
          <a:srcRect b="0" l="0" r="0" t="0"/>
          <a:stretch/>
        </p:blipFill>
        <p:spPr>
          <a:xfrm>
            <a:off x="8834565" y="1847672"/>
            <a:ext cx="2301865" cy="920746"/>
          </a:xfrm>
          <a:prstGeom prst="rect">
            <a:avLst/>
          </a:prstGeom>
          <a:noFill/>
          <a:ln>
            <a:noFill/>
          </a:ln>
        </p:spPr>
      </p:pic>
      <p:pic>
        <p:nvPicPr>
          <p:cNvPr descr="https://www.iaesc.ca/assets/img/aei-logo.png" id="178" name="Google Shape;178;p9"/>
          <p:cNvPicPr preferRelativeResize="0"/>
          <p:nvPr/>
        </p:nvPicPr>
        <p:blipFill rotWithShape="1">
          <a:blip r:embed="rId9">
            <a:alphaModFix/>
          </a:blip>
          <a:srcRect b="0" l="0" r="0" t="0"/>
          <a:stretch/>
        </p:blipFill>
        <p:spPr>
          <a:xfrm>
            <a:off x="492993" y="1987910"/>
            <a:ext cx="3638550" cy="519113"/>
          </a:xfrm>
          <a:prstGeom prst="rect">
            <a:avLst/>
          </a:prstGeom>
          <a:noFill/>
          <a:ln>
            <a:noFill/>
          </a:ln>
        </p:spPr>
      </p:pic>
      <p:pic>
        <p:nvPicPr>
          <p:cNvPr descr="https://www.iaesc.ca/assets/img/fnti---logo---post-secondary.jpg" id="179" name="Google Shape;179;p9"/>
          <p:cNvPicPr preferRelativeResize="0"/>
          <p:nvPr/>
        </p:nvPicPr>
        <p:blipFill rotWithShape="1">
          <a:blip r:embed="rId10">
            <a:alphaModFix/>
          </a:blip>
          <a:srcRect b="0" l="0" r="0" t="0"/>
          <a:stretch/>
        </p:blipFill>
        <p:spPr>
          <a:xfrm>
            <a:off x="739381" y="2916094"/>
            <a:ext cx="2882059" cy="1205361"/>
          </a:xfrm>
          <a:prstGeom prst="rect">
            <a:avLst/>
          </a:prstGeom>
          <a:noFill/>
          <a:ln>
            <a:noFill/>
          </a:ln>
        </p:spPr>
      </p:pic>
      <p:pic>
        <p:nvPicPr>
          <p:cNvPr descr="https://www.iaesc.ca/assets/img/seven-gen-logo-2.png" id="180" name="Google Shape;180;p9"/>
          <p:cNvPicPr preferRelativeResize="0"/>
          <p:nvPr/>
        </p:nvPicPr>
        <p:blipFill rotWithShape="1">
          <a:blip r:embed="rId11">
            <a:alphaModFix/>
          </a:blip>
          <a:srcRect b="0" l="0" r="0" t="0"/>
          <a:stretch/>
        </p:blipFill>
        <p:spPr>
          <a:xfrm>
            <a:off x="5687114" y="1731481"/>
            <a:ext cx="1476376" cy="1387793"/>
          </a:xfrm>
          <a:prstGeom prst="rect">
            <a:avLst/>
          </a:prstGeom>
          <a:noFill/>
          <a:ln>
            <a:noFill/>
          </a:ln>
        </p:spPr>
      </p:pic>
      <p:pic>
        <p:nvPicPr>
          <p:cNvPr descr="https://www.iaesc.ca/assets/img/six-nations-logo.png" id="181" name="Google Shape;181;p9"/>
          <p:cNvPicPr preferRelativeResize="0"/>
          <p:nvPr/>
        </p:nvPicPr>
        <p:blipFill rotWithShape="1">
          <a:blip r:embed="rId12">
            <a:alphaModFix/>
          </a:blip>
          <a:srcRect b="0" l="0" r="0" t="0"/>
          <a:stretch/>
        </p:blipFill>
        <p:spPr>
          <a:xfrm>
            <a:off x="9323648" y="4376575"/>
            <a:ext cx="2109644" cy="1466398"/>
          </a:xfrm>
          <a:prstGeom prst="rect">
            <a:avLst/>
          </a:prstGeom>
          <a:noFill/>
          <a:ln>
            <a:noFill/>
          </a:ln>
        </p:spPr>
      </p:pic>
      <p:pic>
        <p:nvPicPr>
          <p:cNvPr descr="Picture" id="182" name="Google Shape;182;p9"/>
          <p:cNvPicPr preferRelativeResize="0"/>
          <p:nvPr/>
        </p:nvPicPr>
        <p:blipFill rotWithShape="1">
          <a:blip r:embed="rId13">
            <a:alphaModFix/>
          </a:blip>
          <a:srcRect b="0" l="0" r="0" t="0"/>
          <a:stretch/>
        </p:blipFill>
        <p:spPr>
          <a:xfrm>
            <a:off x="8487167" y="3422956"/>
            <a:ext cx="3254714" cy="520461"/>
          </a:xfrm>
          <a:prstGeom prst="rect">
            <a:avLst/>
          </a:prstGeom>
          <a:noFill/>
          <a:ln>
            <a:noFill/>
          </a:ln>
        </p:spPr>
      </p:pic>
      <p:pic>
        <p:nvPicPr>
          <p:cNvPr descr="A white background with text&#10;&#10;Description automatically generated" id="183" name="Google Shape;183;p9"/>
          <p:cNvPicPr preferRelativeResize="0"/>
          <p:nvPr/>
        </p:nvPicPr>
        <p:blipFill rotWithShape="1">
          <a:blip r:embed="rId14">
            <a:alphaModFix/>
          </a:blip>
          <a:srcRect b="0" l="0" r="0" t="0"/>
          <a:stretch/>
        </p:blipFill>
        <p:spPr>
          <a:xfrm>
            <a:off x="4645581" y="4556515"/>
            <a:ext cx="3546605" cy="13396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itle Slide Master">
  <a:themeElements>
    <a:clrScheme name="IAESC">
      <a:dk1>
        <a:srgbClr val="484848"/>
      </a:dk1>
      <a:lt1>
        <a:srgbClr val="FFFFFF"/>
      </a:lt1>
      <a:dk2>
        <a:srgbClr val="66414A"/>
      </a:dk2>
      <a:lt2>
        <a:srgbClr val="E8E5E2"/>
      </a:lt2>
      <a:accent1>
        <a:srgbClr val="66414A"/>
      </a:accent1>
      <a:accent2>
        <a:srgbClr val="4E373E"/>
      </a:accent2>
      <a:accent3>
        <a:srgbClr val="6F5754"/>
      </a:accent3>
      <a:accent4>
        <a:srgbClr val="CDA689"/>
      </a:accent4>
      <a:accent5>
        <a:srgbClr val="E8E5E2"/>
      </a:accent5>
      <a:accent6>
        <a:srgbClr val="484848"/>
      </a:accent6>
      <a:hlink>
        <a:srgbClr val="6F5754"/>
      </a:hlink>
      <a:folHlink>
        <a:srgbClr val="6F57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AESC_PowerPointTheme">
  <a:themeElements>
    <a:clrScheme name="IAESC">
      <a:dk1>
        <a:srgbClr val="484848"/>
      </a:dk1>
      <a:lt1>
        <a:srgbClr val="FFFFFF"/>
      </a:lt1>
      <a:dk2>
        <a:srgbClr val="66414A"/>
      </a:dk2>
      <a:lt2>
        <a:srgbClr val="E8E5E2"/>
      </a:lt2>
      <a:accent1>
        <a:srgbClr val="66414A"/>
      </a:accent1>
      <a:accent2>
        <a:srgbClr val="4E373E"/>
      </a:accent2>
      <a:accent3>
        <a:srgbClr val="6F5754"/>
      </a:accent3>
      <a:accent4>
        <a:srgbClr val="CDA689"/>
      </a:accent4>
      <a:accent5>
        <a:srgbClr val="E8E5E2"/>
      </a:accent5>
      <a:accent6>
        <a:srgbClr val="484848"/>
      </a:accent6>
      <a:hlink>
        <a:srgbClr val="6F5754"/>
      </a:hlink>
      <a:folHlink>
        <a:srgbClr val="6F57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ntent Slide Master">
  <a:themeElements>
    <a:clrScheme name="IAESC">
      <a:dk1>
        <a:srgbClr val="484848"/>
      </a:dk1>
      <a:lt1>
        <a:srgbClr val="FFFFFF"/>
      </a:lt1>
      <a:dk2>
        <a:srgbClr val="66414A"/>
      </a:dk2>
      <a:lt2>
        <a:srgbClr val="E8E5E2"/>
      </a:lt2>
      <a:accent1>
        <a:srgbClr val="66414A"/>
      </a:accent1>
      <a:accent2>
        <a:srgbClr val="4E373E"/>
      </a:accent2>
      <a:accent3>
        <a:srgbClr val="6F5754"/>
      </a:accent3>
      <a:accent4>
        <a:srgbClr val="CDA689"/>
      </a:accent4>
      <a:accent5>
        <a:srgbClr val="E8E5E2"/>
      </a:accent5>
      <a:accent6>
        <a:srgbClr val="484848"/>
      </a:accent6>
      <a:hlink>
        <a:srgbClr val="6F5754"/>
      </a:hlink>
      <a:folHlink>
        <a:srgbClr val="6F57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2019-03-19T16:47:16Z</dcterms:created>
  <dc:creator>Mel's PC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0x0101003D2A28862A42CC4CB5653CC46BAD111E</vt:lpwstr>
  </property>
  <property fmtid="{D5CDD505-2E9C-101B-9397-08002B2CF9AE}" pid="3" name="AuthorIds_UIVersion_1024">
    <vt:lpwstr>68,14</vt:lpwstr>
  </property>
  <property fmtid="{D5CDD505-2E9C-101B-9397-08002B2CF9AE}" pid="4" name="MediaServiceImageTags">
    <vt:lpwstr/>
  </property>
</Properties>
</file>