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37" r:id="rId3"/>
    <p:sldId id="338" r:id="rId4"/>
    <p:sldId id="309" r:id="rId5"/>
    <p:sldId id="308" r:id="rId6"/>
    <p:sldId id="329" r:id="rId7"/>
    <p:sldId id="339" r:id="rId8"/>
    <p:sldId id="344" r:id="rId9"/>
    <p:sldId id="310" r:id="rId10"/>
    <p:sldId id="331" r:id="rId11"/>
    <p:sldId id="332" r:id="rId12"/>
    <p:sldId id="311" r:id="rId13"/>
    <p:sldId id="312" r:id="rId14"/>
    <p:sldId id="327" r:id="rId15"/>
    <p:sldId id="330" r:id="rId16"/>
    <p:sldId id="313" r:id="rId17"/>
    <p:sldId id="314" r:id="rId18"/>
    <p:sldId id="317" r:id="rId19"/>
    <p:sldId id="318" r:id="rId20"/>
    <p:sldId id="333" r:id="rId21"/>
    <p:sldId id="289" r:id="rId22"/>
    <p:sldId id="336" r:id="rId23"/>
    <p:sldId id="322" r:id="rId24"/>
    <p:sldId id="323" r:id="rId25"/>
    <p:sldId id="324" r:id="rId26"/>
    <p:sldId id="325" r:id="rId27"/>
    <p:sldId id="334" r:id="rId28"/>
    <p:sldId id="335" r:id="rId29"/>
    <p:sldId id="342" r:id="rId30"/>
    <p:sldId id="340" r:id="rId31"/>
    <p:sldId id="341" r:id="rId32"/>
    <p:sldId id="273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0175" autoAdjust="0"/>
  </p:normalViewPr>
  <p:slideViewPr>
    <p:cSldViewPr snapToGrid="0" snapToObjects="1"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848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Berry" userId="31cfa36f05fc0c6e" providerId="LiveId" clId="{88C19863-E999-404D-8712-4C803127B3EC}"/>
    <pc:docChg chg="undo custSel addSld delSld modSld sldOrd">
      <pc:chgData name="Paul Berry" userId="31cfa36f05fc0c6e" providerId="LiveId" clId="{88C19863-E999-404D-8712-4C803127B3EC}" dt="2024-02-20T18:46:13.250" v="1541" actId="1076"/>
      <pc:docMkLst>
        <pc:docMk/>
      </pc:docMkLst>
      <pc:sldChg chg="modSp mod">
        <pc:chgData name="Paul Berry" userId="31cfa36f05fc0c6e" providerId="LiveId" clId="{88C19863-E999-404D-8712-4C803127B3EC}" dt="2024-02-20T18:08:41.927" v="1205" actId="14100"/>
        <pc:sldMkLst>
          <pc:docMk/>
          <pc:sldMk cId="3189671966" sldId="256"/>
        </pc:sldMkLst>
        <pc:spChg chg="mod">
          <ac:chgData name="Paul Berry" userId="31cfa36f05fc0c6e" providerId="LiveId" clId="{88C19863-E999-404D-8712-4C803127B3EC}" dt="2024-02-20T18:08:32.054" v="1203" actId="1076"/>
          <ac:spMkLst>
            <pc:docMk/>
            <pc:sldMk cId="3189671966" sldId="256"/>
            <ac:spMk id="7" creationId="{00000000-0000-0000-0000-000000000000}"/>
          </ac:spMkLst>
        </pc:spChg>
        <pc:picChg chg="mod">
          <ac:chgData name="Paul Berry" userId="31cfa36f05fc0c6e" providerId="LiveId" clId="{88C19863-E999-404D-8712-4C803127B3EC}" dt="2024-02-20T18:08:27.374" v="1202" actId="1076"/>
          <ac:picMkLst>
            <pc:docMk/>
            <pc:sldMk cId="3189671966" sldId="256"/>
            <ac:picMk id="4" creationId="{00000000-0000-0000-0000-000000000000}"/>
          </ac:picMkLst>
        </pc:picChg>
        <pc:picChg chg="mod">
          <ac:chgData name="Paul Berry" userId="31cfa36f05fc0c6e" providerId="LiveId" clId="{88C19863-E999-404D-8712-4C803127B3EC}" dt="2024-02-20T18:08:41.927" v="1205" actId="14100"/>
          <ac:picMkLst>
            <pc:docMk/>
            <pc:sldMk cId="3189671966" sldId="256"/>
            <ac:picMk id="10242" creationId="{EC63F93A-E2A3-4027-9606-82ED7B9636D6}"/>
          </ac:picMkLst>
        </pc:picChg>
      </pc:sldChg>
      <pc:sldChg chg="addSp delSp modSp mod modNotesTx">
        <pc:chgData name="Paul Berry" userId="31cfa36f05fc0c6e" providerId="LiveId" clId="{88C19863-E999-404D-8712-4C803127B3EC}" dt="2024-02-20T18:46:13.250" v="1541" actId="1076"/>
        <pc:sldMkLst>
          <pc:docMk/>
          <pc:sldMk cId="309340219" sldId="273"/>
        </pc:sldMkLst>
        <pc:spChg chg="add mod">
          <ac:chgData name="Paul Berry" userId="31cfa36f05fc0c6e" providerId="LiveId" clId="{88C19863-E999-404D-8712-4C803127B3EC}" dt="2024-02-20T18:46:13.250" v="1541" actId="1076"/>
          <ac:spMkLst>
            <pc:docMk/>
            <pc:sldMk cId="309340219" sldId="273"/>
            <ac:spMk id="2" creationId="{DC938505-05AA-AE7A-5F5C-54A37DC064BC}"/>
          </ac:spMkLst>
        </pc:spChg>
        <pc:spChg chg="mod">
          <ac:chgData name="Paul Berry" userId="31cfa36f05fc0c6e" providerId="LiveId" clId="{88C19863-E999-404D-8712-4C803127B3EC}" dt="2024-02-20T18:44:08.026" v="1528" actId="1076"/>
          <ac:spMkLst>
            <pc:docMk/>
            <pc:sldMk cId="309340219" sldId="273"/>
            <ac:spMk id="6" creationId="{00000000-0000-0000-0000-000000000000}"/>
          </ac:spMkLst>
        </pc:spChg>
        <pc:spChg chg="add mod">
          <ac:chgData name="Paul Berry" userId="31cfa36f05fc0c6e" providerId="LiveId" clId="{88C19863-E999-404D-8712-4C803127B3EC}" dt="2024-02-20T18:46:04.468" v="1540" actId="1076"/>
          <ac:spMkLst>
            <pc:docMk/>
            <pc:sldMk cId="309340219" sldId="273"/>
            <ac:spMk id="7" creationId="{54A1BB1D-F3C3-7548-4D54-A3AA9AB30A24}"/>
          </ac:spMkLst>
        </pc:spChg>
        <pc:graphicFrameChg chg="del mod modGraphic">
          <ac:chgData name="Paul Berry" userId="31cfa36f05fc0c6e" providerId="LiveId" clId="{88C19863-E999-404D-8712-4C803127B3EC}" dt="2024-02-20T18:45:33.338" v="1535" actId="478"/>
          <ac:graphicFrameMkLst>
            <pc:docMk/>
            <pc:sldMk cId="309340219" sldId="273"/>
            <ac:graphicFrameMk id="8" creationId="{FAB7E1AC-02A5-40AD-B8A6-A93982FC4550}"/>
          </ac:graphicFrameMkLst>
        </pc:graphicFrameChg>
      </pc:sldChg>
      <pc:sldChg chg="addSp delSp modSp mod ord">
        <pc:chgData name="Paul Berry" userId="31cfa36f05fc0c6e" providerId="LiveId" clId="{88C19863-E999-404D-8712-4C803127B3EC}" dt="2024-02-20T18:10:07.254" v="1235" actId="27309"/>
        <pc:sldMkLst>
          <pc:docMk/>
          <pc:sldMk cId="2824406813" sldId="308"/>
        </pc:sldMkLst>
        <pc:graphicFrameChg chg="add del modGraphic">
          <ac:chgData name="Paul Berry" userId="31cfa36f05fc0c6e" providerId="LiveId" clId="{88C19863-E999-404D-8712-4C803127B3EC}" dt="2024-02-20T18:10:07.254" v="1235" actId="27309"/>
          <ac:graphicFrameMkLst>
            <pc:docMk/>
            <pc:sldMk cId="2824406813" sldId="308"/>
            <ac:graphicFrameMk id="4" creationId="{E98A551D-6346-F078-EE84-6D14D78B86E5}"/>
          </ac:graphicFrameMkLst>
        </pc:graphicFrameChg>
      </pc:sldChg>
      <pc:sldChg chg="modSp mod">
        <pc:chgData name="Paul Berry" userId="31cfa36f05fc0c6e" providerId="LiveId" clId="{88C19863-E999-404D-8712-4C803127B3EC}" dt="2024-02-20T18:09:18.025" v="1231" actId="20577"/>
        <pc:sldMkLst>
          <pc:docMk/>
          <pc:sldMk cId="2123346100" sldId="309"/>
        </pc:sldMkLst>
        <pc:spChg chg="mod">
          <ac:chgData name="Paul Berry" userId="31cfa36f05fc0c6e" providerId="LiveId" clId="{88C19863-E999-404D-8712-4C803127B3EC}" dt="2024-02-19T20:55:13.932" v="25" actId="20577"/>
          <ac:spMkLst>
            <pc:docMk/>
            <pc:sldMk cId="2123346100" sldId="309"/>
            <ac:spMk id="2" creationId="{00000000-0000-0000-0000-000000000000}"/>
          </ac:spMkLst>
        </pc:spChg>
        <pc:spChg chg="mod">
          <ac:chgData name="Paul Berry" userId="31cfa36f05fc0c6e" providerId="LiveId" clId="{88C19863-E999-404D-8712-4C803127B3EC}" dt="2024-02-20T18:09:18.025" v="1231" actId="20577"/>
          <ac:spMkLst>
            <pc:docMk/>
            <pc:sldMk cId="2123346100" sldId="309"/>
            <ac:spMk id="11" creationId="{00000000-0000-0000-0000-000000000000}"/>
          </ac:spMkLst>
        </pc:spChg>
      </pc:sldChg>
      <pc:sldChg chg="modNotesTx">
        <pc:chgData name="Paul Berry" userId="31cfa36f05fc0c6e" providerId="LiveId" clId="{88C19863-E999-404D-8712-4C803127B3EC}" dt="2024-02-20T18:11:06.323" v="1262" actId="20577"/>
        <pc:sldMkLst>
          <pc:docMk/>
          <pc:sldMk cId="1291581514" sldId="312"/>
        </pc:sldMkLst>
      </pc:sldChg>
      <pc:sldChg chg="modNotesTx">
        <pc:chgData name="Paul Berry" userId="31cfa36f05fc0c6e" providerId="LiveId" clId="{88C19863-E999-404D-8712-4C803127B3EC}" dt="2024-02-20T18:11:45.057" v="1297" actId="20577"/>
        <pc:sldMkLst>
          <pc:docMk/>
          <pc:sldMk cId="3522562740" sldId="313"/>
        </pc:sldMkLst>
      </pc:sldChg>
      <pc:sldChg chg="modSp mod modNotesTx">
        <pc:chgData name="Paul Berry" userId="31cfa36f05fc0c6e" providerId="LiveId" clId="{88C19863-E999-404D-8712-4C803127B3EC}" dt="2024-02-20T18:13:45.081" v="1394" actId="20577"/>
        <pc:sldMkLst>
          <pc:docMk/>
          <pc:sldMk cId="2354274094" sldId="314"/>
        </pc:sldMkLst>
        <pc:spChg chg="mod">
          <ac:chgData name="Paul Berry" userId="31cfa36f05fc0c6e" providerId="LiveId" clId="{88C19863-E999-404D-8712-4C803127B3EC}" dt="2024-02-20T18:13:45.081" v="1394" actId="20577"/>
          <ac:spMkLst>
            <pc:docMk/>
            <pc:sldMk cId="2354274094" sldId="314"/>
            <ac:spMk id="2" creationId="{D5107213-B566-4275-A025-F498CA0E7505}"/>
          </ac:spMkLst>
        </pc:spChg>
      </pc:sldChg>
      <pc:sldChg chg="modNotesTx">
        <pc:chgData name="Paul Berry" userId="31cfa36f05fc0c6e" providerId="LiveId" clId="{88C19863-E999-404D-8712-4C803127B3EC}" dt="2024-02-20T18:14:25.207" v="1426" actId="20577"/>
        <pc:sldMkLst>
          <pc:docMk/>
          <pc:sldMk cId="2057093863" sldId="316"/>
        </pc:sldMkLst>
      </pc:sldChg>
      <pc:sldChg chg="modNotesTx">
        <pc:chgData name="Paul Berry" userId="31cfa36f05fc0c6e" providerId="LiveId" clId="{88C19863-E999-404D-8712-4C803127B3EC}" dt="2024-02-20T18:14:59.121" v="1467" actId="20577"/>
        <pc:sldMkLst>
          <pc:docMk/>
          <pc:sldMk cId="862603508" sldId="317"/>
        </pc:sldMkLst>
      </pc:sldChg>
      <pc:sldChg chg="modNotesTx">
        <pc:chgData name="Paul Berry" userId="31cfa36f05fc0c6e" providerId="LiveId" clId="{88C19863-E999-404D-8712-4C803127B3EC}" dt="2024-02-20T18:11:31.918" v="1292" actId="20577"/>
        <pc:sldMkLst>
          <pc:docMk/>
          <pc:sldMk cId="490648352" sldId="327"/>
        </pc:sldMkLst>
      </pc:sldChg>
      <pc:sldChg chg="addSp delSp modSp mod ord delAnim">
        <pc:chgData name="Paul Berry" userId="31cfa36f05fc0c6e" providerId="LiveId" clId="{88C19863-E999-404D-8712-4C803127B3EC}" dt="2024-02-19T21:23:42.617" v="499" actId="20577"/>
        <pc:sldMkLst>
          <pc:docMk/>
          <pc:sldMk cId="2464671117" sldId="329"/>
        </pc:sldMkLst>
        <pc:spChg chg="mod">
          <ac:chgData name="Paul Berry" userId="31cfa36f05fc0c6e" providerId="LiveId" clId="{88C19863-E999-404D-8712-4C803127B3EC}" dt="2024-02-19T21:02:10.582" v="56" actId="20577"/>
          <ac:spMkLst>
            <pc:docMk/>
            <pc:sldMk cId="2464671117" sldId="329"/>
            <ac:spMk id="2" creationId="{F898715A-5AD9-E0D2-2D10-DA76398891E7}"/>
          </ac:spMkLst>
        </pc:spChg>
        <pc:spChg chg="add del mod">
          <ac:chgData name="Paul Berry" userId="31cfa36f05fc0c6e" providerId="LiveId" clId="{88C19863-E999-404D-8712-4C803127B3EC}" dt="2024-02-19T21:18:02.734" v="442"/>
          <ac:spMkLst>
            <pc:docMk/>
            <pc:sldMk cId="2464671117" sldId="329"/>
            <ac:spMk id="4" creationId="{5599256C-D3AC-8AB1-A820-3B22A31856F6}"/>
          </ac:spMkLst>
        </pc:spChg>
        <pc:spChg chg="mod">
          <ac:chgData name="Paul Berry" userId="31cfa36f05fc0c6e" providerId="LiveId" clId="{88C19863-E999-404D-8712-4C803127B3EC}" dt="2024-02-19T21:00:36.989" v="35" actId="1076"/>
          <ac:spMkLst>
            <pc:docMk/>
            <pc:sldMk cId="2464671117" sldId="329"/>
            <ac:spMk id="5" creationId="{CF4E9A62-8664-D5B8-EB09-916F4A757A4F}"/>
          </ac:spMkLst>
        </pc:spChg>
        <pc:spChg chg="del">
          <ac:chgData name="Paul Berry" userId="31cfa36f05fc0c6e" providerId="LiveId" clId="{88C19863-E999-404D-8712-4C803127B3EC}" dt="2024-02-19T21:00:28.183" v="32" actId="478"/>
          <ac:spMkLst>
            <pc:docMk/>
            <pc:sldMk cId="2464671117" sldId="329"/>
            <ac:spMk id="9" creationId="{47F1CCB1-EC3A-CDA1-C766-1A4D7DB0FDF6}"/>
          </ac:spMkLst>
        </pc:spChg>
        <pc:spChg chg="add mod">
          <ac:chgData name="Paul Berry" userId="31cfa36f05fc0c6e" providerId="LiveId" clId="{88C19863-E999-404D-8712-4C803127B3EC}" dt="2024-02-19T21:23:42.617" v="499" actId="20577"/>
          <ac:spMkLst>
            <pc:docMk/>
            <pc:sldMk cId="2464671117" sldId="329"/>
            <ac:spMk id="10" creationId="{3AB0298E-99EF-D59D-424B-73C3FE2C53CA}"/>
          </ac:spMkLst>
        </pc:spChg>
        <pc:spChg chg="del">
          <ac:chgData name="Paul Berry" userId="31cfa36f05fc0c6e" providerId="LiveId" clId="{88C19863-E999-404D-8712-4C803127B3EC}" dt="2024-02-19T21:00:34.064" v="34" actId="478"/>
          <ac:spMkLst>
            <pc:docMk/>
            <pc:sldMk cId="2464671117" sldId="329"/>
            <ac:spMk id="11" creationId="{92B88CDC-8E84-4787-FB5A-8920041FD055}"/>
          </ac:spMkLst>
        </pc:spChg>
        <pc:spChg chg="del">
          <ac:chgData name="Paul Berry" userId="31cfa36f05fc0c6e" providerId="LiveId" clId="{88C19863-E999-404D-8712-4C803127B3EC}" dt="2024-02-19T21:00:30.820" v="33" actId="478"/>
          <ac:spMkLst>
            <pc:docMk/>
            <pc:sldMk cId="2464671117" sldId="329"/>
            <ac:spMk id="12" creationId="{C02D29E4-5735-6097-2C50-376F9ED0FD42}"/>
          </ac:spMkLst>
        </pc:spChg>
      </pc:sldChg>
      <pc:sldChg chg="modSp mod">
        <pc:chgData name="Paul Berry" userId="31cfa36f05fc0c6e" providerId="LiveId" clId="{88C19863-E999-404D-8712-4C803127B3EC}" dt="2024-02-20T03:32:37.483" v="1187" actId="20577"/>
        <pc:sldMkLst>
          <pc:docMk/>
          <pc:sldMk cId="1561915143" sldId="330"/>
        </pc:sldMkLst>
        <pc:spChg chg="mod">
          <ac:chgData name="Paul Berry" userId="31cfa36f05fc0c6e" providerId="LiveId" clId="{88C19863-E999-404D-8712-4C803127B3EC}" dt="2024-02-20T03:32:37.483" v="1187" actId="20577"/>
          <ac:spMkLst>
            <pc:docMk/>
            <pc:sldMk cId="1561915143" sldId="330"/>
            <ac:spMk id="4" creationId="{105C122F-E112-1828-3C96-7239B895929C}"/>
          </ac:spMkLst>
        </pc:spChg>
      </pc:sldChg>
      <pc:sldChg chg="ord">
        <pc:chgData name="Paul Berry" userId="31cfa36f05fc0c6e" providerId="LiveId" clId="{88C19863-E999-404D-8712-4C803127B3EC}" dt="2024-02-20T03:35:14.341" v="1189"/>
        <pc:sldMkLst>
          <pc:docMk/>
          <pc:sldMk cId="1004701471" sldId="337"/>
        </pc:sldMkLst>
      </pc:sldChg>
      <pc:sldChg chg="addSp modSp mod ord modAnim modNotesTx">
        <pc:chgData name="Paul Berry" userId="31cfa36f05fc0c6e" providerId="LiveId" clId="{88C19863-E999-404D-8712-4C803127B3EC}" dt="2024-02-19T21:23:56.698" v="501" actId="20577"/>
        <pc:sldMkLst>
          <pc:docMk/>
          <pc:sldMk cId="2677723508" sldId="339"/>
        </pc:sldMkLst>
        <pc:spChg chg="mod">
          <ac:chgData name="Paul Berry" userId="31cfa36f05fc0c6e" providerId="LiveId" clId="{88C19863-E999-404D-8712-4C803127B3EC}" dt="2024-02-19T21:05:14.987" v="150" actId="1076"/>
          <ac:spMkLst>
            <pc:docMk/>
            <pc:sldMk cId="2677723508" sldId="339"/>
            <ac:spMk id="2" creationId="{77513BEB-6FF4-2FD6-8450-AD92E32334D5}"/>
          </ac:spMkLst>
        </pc:spChg>
        <pc:spChg chg="mod">
          <ac:chgData name="Paul Berry" userId="31cfa36f05fc0c6e" providerId="LiveId" clId="{88C19863-E999-404D-8712-4C803127B3EC}" dt="2024-02-19T21:21:38.782" v="489" actId="1076"/>
          <ac:spMkLst>
            <pc:docMk/>
            <pc:sldMk cId="2677723508" sldId="339"/>
            <ac:spMk id="3" creationId="{BEF9CC6C-329A-8FFE-50AE-914842FF5D29}"/>
          </ac:spMkLst>
        </pc:spChg>
        <pc:spChg chg="add mod">
          <ac:chgData name="Paul Berry" userId="31cfa36f05fc0c6e" providerId="LiveId" clId="{88C19863-E999-404D-8712-4C803127B3EC}" dt="2024-02-19T21:23:56.698" v="501" actId="20577"/>
          <ac:spMkLst>
            <pc:docMk/>
            <pc:sldMk cId="2677723508" sldId="339"/>
            <ac:spMk id="5" creationId="{E9978BCD-DFB9-3A6F-EEA9-625078B4DB69}"/>
          </ac:spMkLst>
        </pc:spChg>
      </pc:sldChg>
      <pc:sldChg chg="addSp modSp mod ord modNotesTx">
        <pc:chgData name="Paul Berry" userId="31cfa36f05fc0c6e" providerId="LiveId" clId="{88C19863-E999-404D-8712-4C803127B3EC}" dt="2024-02-20T03:16:09.319" v="656"/>
        <pc:sldMkLst>
          <pc:docMk/>
          <pc:sldMk cId="3401621297" sldId="340"/>
        </pc:sldMkLst>
        <pc:spChg chg="mod">
          <ac:chgData name="Paul Berry" userId="31cfa36f05fc0c6e" providerId="LiveId" clId="{88C19863-E999-404D-8712-4C803127B3EC}" dt="2024-02-19T21:22:23.304" v="493" actId="1076"/>
          <ac:spMkLst>
            <pc:docMk/>
            <pc:sldMk cId="3401621297" sldId="340"/>
            <ac:spMk id="2" creationId="{4DCD643C-B440-0015-A85C-7C2F3F95B887}"/>
          </ac:spMkLst>
        </pc:spChg>
        <pc:spChg chg="add mod">
          <ac:chgData name="Paul Berry" userId="31cfa36f05fc0c6e" providerId="LiveId" clId="{88C19863-E999-404D-8712-4C803127B3EC}" dt="2024-02-19T21:23:30.480" v="497" actId="20577"/>
          <ac:spMkLst>
            <pc:docMk/>
            <pc:sldMk cId="3401621297" sldId="340"/>
            <ac:spMk id="10" creationId="{DA8FA05C-8ACA-C794-A524-9670D52FEBD2}"/>
          </ac:spMkLst>
        </pc:spChg>
      </pc:sldChg>
      <pc:sldChg chg="addSp modSp mod">
        <pc:chgData name="Paul Berry" userId="31cfa36f05fc0c6e" providerId="LiveId" clId="{88C19863-E999-404D-8712-4C803127B3EC}" dt="2024-02-20T03:23:04.584" v="841" actId="1076"/>
        <pc:sldMkLst>
          <pc:docMk/>
          <pc:sldMk cId="1985990005" sldId="341"/>
        </pc:sldMkLst>
        <pc:spChg chg="add mod">
          <ac:chgData name="Paul Berry" userId="31cfa36f05fc0c6e" providerId="LiveId" clId="{88C19863-E999-404D-8712-4C803127B3EC}" dt="2024-02-20T03:23:04.584" v="841" actId="1076"/>
          <ac:spMkLst>
            <pc:docMk/>
            <pc:sldMk cId="1985990005" sldId="341"/>
            <ac:spMk id="2" creationId="{DF40DD31-0A5A-446F-A44F-3AC2C562B460}"/>
          </ac:spMkLst>
        </pc:spChg>
        <pc:spChg chg="add mod">
          <ac:chgData name="Paul Berry" userId="31cfa36f05fc0c6e" providerId="LiveId" clId="{88C19863-E999-404D-8712-4C803127B3EC}" dt="2024-02-20T03:22:39.143" v="839" actId="1076"/>
          <ac:spMkLst>
            <pc:docMk/>
            <pc:sldMk cId="1985990005" sldId="341"/>
            <ac:spMk id="3" creationId="{F29D7D32-93CC-855F-39FA-D9DDD64E8AE0}"/>
          </ac:spMkLst>
        </pc:spChg>
      </pc:sldChg>
      <pc:sldChg chg="addSp delSp modSp add mod ord modAnim modNotesTx">
        <pc:chgData name="Paul Berry" userId="31cfa36f05fc0c6e" providerId="LiveId" clId="{88C19863-E999-404D-8712-4C803127B3EC}" dt="2024-02-20T03:15:30.798" v="652"/>
        <pc:sldMkLst>
          <pc:docMk/>
          <pc:sldMk cId="916459475" sldId="342"/>
        </pc:sldMkLst>
        <pc:spChg chg="mod">
          <ac:chgData name="Paul Berry" userId="31cfa36f05fc0c6e" providerId="LiveId" clId="{88C19863-E999-404D-8712-4C803127B3EC}" dt="2024-02-19T21:10:57.123" v="287" actId="14100"/>
          <ac:spMkLst>
            <pc:docMk/>
            <pc:sldMk cId="916459475" sldId="342"/>
            <ac:spMk id="2" creationId="{9604CD71-D8D0-7B8B-B049-D8BC251ADF1A}"/>
          </ac:spMkLst>
        </pc:spChg>
        <pc:spChg chg="mod">
          <ac:chgData name="Paul Berry" userId="31cfa36f05fc0c6e" providerId="LiveId" clId="{88C19863-E999-404D-8712-4C803127B3EC}" dt="2024-02-19T21:10:05" v="250" actId="27636"/>
          <ac:spMkLst>
            <pc:docMk/>
            <pc:sldMk cId="916459475" sldId="342"/>
            <ac:spMk id="3" creationId="{4D92184F-4004-ACC5-BDB0-FE226CD94C31}"/>
          </ac:spMkLst>
        </pc:spChg>
        <pc:spChg chg="add mod">
          <ac:chgData name="Paul Berry" userId="31cfa36f05fc0c6e" providerId="LiveId" clId="{88C19863-E999-404D-8712-4C803127B3EC}" dt="2024-02-19T21:16:01.415" v="439" actId="164"/>
          <ac:spMkLst>
            <pc:docMk/>
            <pc:sldMk cId="916459475" sldId="342"/>
            <ac:spMk id="4" creationId="{BD793F9C-50F8-D9D9-60A0-027C6AE98E87}"/>
          </ac:spMkLst>
        </pc:spChg>
        <pc:spChg chg="add mod">
          <ac:chgData name="Paul Berry" userId="31cfa36f05fc0c6e" providerId="LiveId" clId="{88C19863-E999-404D-8712-4C803127B3EC}" dt="2024-02-19T21:16:01.415" v="439" actId="164"/>
          <ac:spMkLst>
            <pc:docMk/>
            <pc:sldMk cId="916459475" sldId="342"/>
            <ac:spMk id="5" creationId="{268FDC6A-C581-5250-BB5B-281FA552F311}"/>
          </ac:spMkLst>
        </pc:spChg>
        <pc:spChg chg="add mod">
          <ac:chgData name="Paul Berry" userId="31cfa36f05fc0c6e" providerId="LiveId" clId="{88C19863-E999-404D-8712-4C803127B3EC}" dt="2024-02-19T21:16:01.415" v="439" actId="164"/>
          <ac:spMkLst>
            <pc:docMk/>
            <pc:sldMk cId="916459475" sldId="342"/>
            <ac:spMk id="9" creationId="{A3FA96C2-6A03-26E8-AEC9-6ED1115C0F5D}"/>
          </ac:spMkLst>
        </pc:spChg>
        <pc:spChg chg="add del mod">
          <ac:chgData name="Paul Berry" userId="31cfa36f05fc0c6e" providerId="LiveId" clId="{88C19863-E999-404D-8712-4C803127B3EC}" dt="2024-02-19T21:24:46.738" v="507" actId="20577"/>
          <ac:spMkLst>
            <pc:docMk/>
            <pc:sldMk cId="916459475" sldId="342"/>
            <ac:spMk id="12" creationId="{1948AB25-A990-086B-E6EB-FEBA5C3D5E41}"/>
          </ac:spMkLst>
        </pc:spChg>
        <pc:grpChg chg="add mod">
          <ac:chgData name="Paul Berry" userId="31cfa36f05fc0c6e" providerId="LiveId" clId="{88C19863-E999-404D-8712-4C803127B3EC}" dt="2024-02-19T21:16:01.415" v="439" actId="164"/>
          <ac:grpSpMkLst>
            <pc:docMk/>
            <pc:sldMk cId="916459475" sldId="342"/>
            <ac:grpSpMk id="10" creationId="{78DD5ABC-AE39-E86F-BA8B-79581D030BD1}"/>
          </ac:grpSpMkLst>
        </pc:grpChg>
      </pc:sldChg>
      <pc:sldChg chg="new del">
        <pc:chgData name="Paul Berry" userId="31cfa36f05fc0c6e" providerId="LiveId" clId="{88C19863-E999-404D-8712-4C803127B3EC}" dt="2024-02-19T21:06:44.820" v="156" actId="2696"/>
        <pc:sldMkLst>
          <pc:docMk/>
          <pc:sldMk cId="4052209721" sldId="342"/>
        </pc:sldMkLst>
      </pc:sldChg>
      <pc:sldChg chg="new del">
        <pc:chgData name="Paul Berry" userId="31cfa36f05fc0c6e" providerId="LiveId" clId="{88C19863-E999-404D-8712-4C803127B3EC}" dt="2024-02-19T21:09:14.473" v="243" actId="47"/>
        <pc:sldMkLst>
          <pc:docMk/>
          <pc:sldMk cId="4102347244" sldId="342"/>
        </pc:sldMkLst>
      </pc:sldChg>
      <pc:sldChg chg="modSp add mod ord">
        <pc:chgData name="Paul Berry" userId="31cfa36f05fc0c6e" providerId="LiveId" clId="{88C19863-E999-404D-8712-4C803127B3EC}" dt="2024-02-20T03:16:35.684" v="658"/>
        <pc:sldMkLst>
          <pc:docMk/>
          <pc:sldMk cId="842097160" sldId="343"/>
        </pc:sldMkLst>
        <pc:spChg chg="mod">
          <ac:chgData name="Paul Berry" userId="31cfa36f05fc0c6e" providerId="LiveId" clId="{88C19863-E999-404D-8712-4C803127B3EC}" dt="2024-02-19T21:26:14.194" v="525" actId="14100"/>
          <ac:spMkLst>
            <pc:docMk/>
            <pc:sldMk cId="842097160" sldId="343"/>
            <ac:spMk id="6" creationId="{1872B716-D3DC-072C-F5A2-A4AAE7548E0B}"/>
          </ac:spMkLst>
        </pc:spChg>
      </pc:sldChg>
      <pc:sldChg chg="add del">
        <pc:chgData name="Paul Berry" userId="31cfa36f05fc0c6e" providerId="LiveId" clId="{88C19863-E999-404D-8712-4C803127B3EC}" dt="2024-02-19T21:20:22.717" v="477" actId="47"/>
        <pc:sldMkLst>
          <pc:docMk/>
          <pc:sldMk cId="2659165078" sldId="343"/>
        </pc:sldMkLst>
      </pc:sldChg>
      <pc:sldChg chg="add del">
        <pc:chgData name="Paul Berry" userId="31cfa36f05fc0c6e" providerId="LiveId" clId="{88C19863-E999-404D-8712-4C803127B3EC}" dt="2024-02-19T21:20:21.024" v="476" actId="47"/>
        <pc:sldMkLst>
          <pc:docMk/>
          <pc:sldMk cId="948808950" sldId="344"/>
        </pc:sldMkLst>
      </pc:sldChg>
      <pc:sldChg chg="add del">
        <pc:chgData name="Paul Berry" userId="31cfa36f05fc0c6e" providerId="LiveId" clId="{88C19863-E999-404D-8712-4C803127B3EC}" dt="2024-02-19T21:20:28.622" v="478" actId="47"/>
        <pc:sldMkLst>
          <pc:docMk/>
          <pc:sldMk cId="780786025" sldId="3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r>
              <a:rPr lang="en-US" dirty="0"/>
              <a:t>ICS 100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1C89D37A-4178-CA49-9737-00CE3066937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338285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r>
              <a:rPr lang="en-US" dirty="0"/>
              <a:t>Holistic Emergency Preparedness &amp; Response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CFE67280-BF0A-2544-AF45-3F58FAFC3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222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r>
              <a:rPr lang="en-US" dirty="0"/>
              <a:t>ICS 100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73A6AC9C-8BD2-3F47-A359-DCB40B95A65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8829968"/>
            <a:ext cx="3393924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r>
              <a:rPr lang="en-US" dirty="0"/>
              <a:t>Holistic Emergency Preparedness &amp; Response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B3086D25-BE82-BF44-933E-0B7A09FD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3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59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C9C19-864D-E565-ABAE-6781BB3D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F476C-9643-D7BE-3B2A-CE5FA2441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156CC-3F07-5241-9D27-F0E9E6C1D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Real or perceived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1669F-E7B1-F96E-E4F2-D8E7C2C88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77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1EB85-8633-E105-14E8-BE980E82B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215FD-48CE-4667-A910-8B8B99158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C6FF1-6CCA-07FE-C151-93E43DEF4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Real or perceived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6D280-5654-8674-70A1-0972C819D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78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5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Ooda</a:t>
            </a:r>
            <a:r>
              <a:rPr lang="en-CA" dirty="0"/>
              <a:t> loop- graphic is busy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37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Paul- </a:t>
            </a:r>
            <a:r>
              <a:rPr lang="en-CA" dirty="0" err="1"/>
              <a:t>discusss</a:t>
            </a:r>
            <a:r>
              <a:rPr lang="en-CA" dirty="0"/>
              <a:t> through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17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6D6E4-1048-803D-D73A-EDAE4061C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68D57-49BB-B207-B126-1CEE8B81D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EFB58-6A56-D909-F94A-2FA5023B4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F1E0F-A414-7511-6CB7-A918ED564E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32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Add animation of specific examples to this slide following each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89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Again with the  specific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2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“Go!”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“Get up!”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“Okay, lets roll!”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“Slow is smooth, smooth is fast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1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1F684-331E-E319-AE8A-6F9F84A9F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3724F-D9EB-C719-30C3-0DC7F00A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BAEB8-1605-BE8D-443B-700F3883C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5AEC4-0432-505E-CBE1-781422042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80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6EE66-AED3-C71B-D59F-BFDC0E6D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D8E7C8-19BE-0143-6361-A04068713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E2414A-1804-3F73-53FA-BE83648CB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6DC03-C46C-FBF7-960D-ACBC74EAA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02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6B99F-C44C-42A4-B9CB-43CE20410A4F}" type="slidenum">
              <a:rPr lang="en-CA" altLang="en-US" smtClean="0"/>
              <a:pPr/>
              <a:t>21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540340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4641-C3A6-86AC-4010-F3FACC9F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61856-7DCD-2B0B-79A2-1BB559CC5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5656B-3BE7-8339-1B5F-E25457C7C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D5BF5-75A6-FEEE-EA74-285C9FEB6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6B99F-C44C-42A4-B9CB-43CE20410A4F}" type="slidenum">
              <a:rPr lang="en-CA" altLang="en-US" smtClean="0"/>
              <a:pPr/>
              <a:t>22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251065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7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71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9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843E-EFA0-B79D-18A3-1E5D40EC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32651-5884-E891-8C1F-AD973ED48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C6D01-CE49-3530-04C1-22963681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A29E7-4BE2-1452-53F2-59732DDD8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63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7FF5-9B5C-ED9B-4F5E-5444EBEA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71A3C1-1859-7504-E2A8-54CD5E3E9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6009E-7575-6FBE-BAF9-795BE3888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DF8E8-0355-9F7C-B157-61E9FA2D6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75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853D-98B9-1D57-BD1F-74E85BDC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C36D9-D856-E9FD-94BD-38138199B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56F0B-4E36-2612-3AAB-37D637103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Require 30 second time with bomb (ticking sound?) Should we move this to the culminating activity… they can then apply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60BAB-620A-C27F-14BB-B2451764F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1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683D8-9C4B-66B1-B93C-794B9D9D2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5DD56-EA40-FC7E-9685-C0159FAC8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EF74A0-15BF-6093-8395-E8DC4FA90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E2476-251B-1B4C-7472-F213EDF81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39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8B1BC-8926-B59A-EE31-E07E2B3A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14443-2629-FD5E-A216-32A47DB01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61021-F18D-7EEA-1226-2E56BCE85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30 second timer?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1D426-F7EE-4156-E452-49C7389CB2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40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C8CF0-95C3-1DF0-9542-CE411E716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2A344-043D-24F0-D97C-DE853798D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0BA30-2BCD-2F43-9CA8-72255ACC5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CB10-67BF-D5AE-C0AD-8EA75ECD5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45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4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6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Preps: </a:t>
            </a:r>
            <a:r>
              <a:rPr lang="en-US" altLang="en-US" dirty="0"/>
              <a:t>Sleep/ intakes/ medical conditions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Currents: </a:t>
            </a:r>
            <a:r>
              <a:rPr lang="en-US" altLang="en-US" dirty="0"/>
              <a:t>Physical/ mental/ emotional/ spiritual </a:t>
            </a:r>
          </a:p>
          <a:p>
            <a:r>
              <a:rPr lang="en-CA" dirty="0"/>
              <a:t>Triggers: Family, children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9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092D-21E2-929C-0A1A-07D4EB0C0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227BE-8D22-F980-89BC-223736AF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F0015-6C89-AC0B-3B68-4C4C1D34A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27C4C-9840-AEF4-9B69-97D4B52A0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4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D49FD-2A93-D410-EEE5-08661F174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BA8DA-6F40-33F3-3B23-ED5F6226D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17D8A-6B7E-8366-E886-407EEEC12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Require 30 second time with bomb (ticking sound?)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469E-B333-8C63-2F98-672D9734E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6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CB0D-DF35-F76A-E5C1-01638271B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154E4-77B5-94A7-715C-F3A5761D2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45CD9-7D51-23B9-9CCC-F1DBD5EF9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4B13-FB48-E1D7-910C-621707424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Real or perceived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6D25-BE82-BF44-933E-0B7A09FD20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51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6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9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7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7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1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5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ICS 100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6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51644"/>
            <a:ext cx="8229600" cy="700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369" y="6356350"/>
            <a:ext cx="1604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ICS 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721C5-1C88-8A46-8B35-AFD4C939A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8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bctlh.org/ministries/natural-disasters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OODA_loop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jmed.libsyn.com/106-psychological-skills-training" TargetMode="External"/><Relationship Id="rId5" Type="http://schemas.openxmlformats.org/officeDocument/2006/relationships/hyperlink" Target="https://www.quora.com/How-are-soldiers-trained-to-stay-calm-during-combat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jmed.libsyn.com/106-psychological-skills-training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jmed.libsyn.com/106-psychological-skills-training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edium.com/@michaelusiagwu/5-successful-trigger-words-to-boost-your-b2c-sales-today-991f1ea034a6" TargetMode="External"/><Relationship Id="rId5" Type="http://schemas.openxmlformats.org/officeDocument/2006/relationships/hyperlink" Target="https://pjmed.libsyn.com/106-psychological-skills-training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specialrescueops.com/sro-advanced-incident-support-team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hyperlink" Target="https://www.teaam.ca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strunning.com/training/motivation/cool-runnings-lessons-beyond-bobsleigh/9979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pjmed.libsyn.com/106-psychological-skills-training" TargetMode="External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watch?v=KlAPamTbryg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healthmanagement.org/c/hospital/news/er-clinicians-benefit-from-mental-rehearsal-of-trauma-scenarios" TargetMode="External"/><Relationship Id="rId4" Type="http://schemas.openxmlformats.org/officeDocument/2006/relationships/notesSlide" Target="../notesSlides/notesSlide20.xml"/><Relationship Id="rId9" Type="http://schemas.openxmlformats.org/officeDocument/2006/relationships/hyperlink" Target="https://www.nytimes.com/2014/02/23/sports/olympics/olympians-use-imagery-as-mental-training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csara.com/cism/management/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csara.com/cism/management/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csara.com/cism/management/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s://www.fnha.ca/what-we-do/mental-wellness-and-substance-use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hyperlink" Target="https://www.cvgsar.com/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cam@holisticepr.co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olisticepr.com/" TargetMode="External"/><Relationship Id="rId5" Type="http://schemas.openxmlformats.org/officeDocument/2006/relationships/hyperlink" Target="mailto:paul.berry@holistic.com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9" y="-40212"/>
            <a:ext cx="9159559" cy="103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39" y="166408"/>
            <a:ext cx="1152244" cy="7498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83" y="1224139"/>
            <a:ext cx="8631417" cy="1996403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for 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High-Stress Operations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Disaster Relief - First Baptist Church of Tallahassee">
            <a:extLst>
              <a:ext uri="{FF2B5EF4-FFF2-40B4-BE49-F238E27FC236}">
                <a16:creationId xmlns:a16="http://schemas.microsoft.com/office/drawing/2014/main" id="{EC63F93A-E2A3-4027-9606-82ED7B96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0100"/>
            <a:ext cx="8364385" cy="3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56BC5-EEBB-40DA-94D8-500FE8F45109}"/>
              </a:ext>
            </a:extLst>
          </p:cNvPr>
          <p:cNvSpPr txBox="1"/>
          <p:nvPr/>
        </p:nvSpPr>
        <p:spPr>
          <a:xfrm>
            <a:off x="700598" y="6557962"/>
            <a:ext cx="3738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 retrieved from </a:t>
            </a:r>
            <a:r>
              <a:rPr lang="en-US" sz="800" dirty="0">
                <a:hlinkClick r:id="rId6"/>
              </a:rPr>
              <a:t>https://fbctlh.org/ministries/natural-disasters/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67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AA834-0A02-AB11-DA01-0C4E4BD4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C8C5-5887-0B15-3438-9AD08267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6596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Stress?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C7A75-2837-5121-5453-AABD98FB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ADD5E-C9E2-BC7D-C89E-1275E671F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6A857-5EF1-4688-2628-39803255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79EC8354-62F6-C13D-0890-7C51C80B1532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45789C2-15D8-AB11-E180-EC5B92598D1C}"/>
              </a:ext>
            </a:extLst>
          </p:cNvPr>
          <p:cNvSpPr txBox="1">
            <a:spLocks noChangeArrowheads="1"/>
          </p:cNvSpPr>
          <p:nvPr/>
        </p:nvSpPr>
        <p:spPr>
          <a:xfrm>
            <a:off x="2386651" y="2548772"/>
            <a:ext cx="4909696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“The Fog of Emergencies”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en-US" altLang="en-US" dirty="0"/>
              <a:t>Time, vagueness, incomplete information etc.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Saturation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en-US" altLang="en-US" dirty="0"/>
              <a:t>Number of pieces of information we can handle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New events/situations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 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44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A0A9C-2A2C-EA6F-1656-43F3DD0BA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BB34-EFE7-81CF-B02D-506D1D3B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6596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Stress?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FF9D0-5AB3-8E45-8131-53C66FD7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2DDE8-1DC5-B440-3E9F-2C55978D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B51D6-62B6-0CB9-3B06-3EC93D36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DDA2543-2B45-F660-AA31-62A40EB199CB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12DBECE-9624-FC8D-C99A-D896D031193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603361"/>
            <a:ext cx="9169179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sz="4400" dirty="0"/>
              <a:t>A </a:t>
            </a:r>
            <a:r>
              <a:rPr lang="en-US" altLang="en-US" sz="4400" u="sng" dirty="0">
                <a:highlight>
                  <a:srgbClr val="FFFF00"/>
                </a:highlight>
              </a:rPr>
              <a:t>real</a:t>
            </a:r>
            <a:r>
              <a:rPr lang="en-US" altLang="en-US" sz="4400" dirty="0"/>
              <a:t> or</a:t>
            </a:r>
            <a:r>
              <a:rPr lang="en-US" altLang="en-US" sz="4400" dirty="0">
                <a:highlight>
                  <a:srgbClr val="FFFF00"/>
                </a:highlight>
              </a:rPr>
              <a:t> </a:t>
            </a:r>
            <a:r>
              <a:rPr lang="en-US" altLang="en-US" sz="4400" u="sng" dirty="0">
                <a:highlight>
                  <a:srgbClr val="FFFF00"/>
                </a:highlight>
              </a:rPr>
              <a:t>perceived</a:t>
            </a:r>
            <a:r>
              <a:rPr lang="en-US" altLang="en-US" sz="4400" dirty="0"/>
              <a:t>, </a:t>
            </a:r>
            <a:r>
              <a:rPr lang="en-US" altLang="en-US" sz="4400" dirty="0">
                <a:highlight>
                  <a:srgbClr val="FFFF00"/>
                </a:highlight>
              </a:rPr>
              <a:t>inability</a:t>
            </a:r>
            <a:r>
              <a:rPr lang="en-US" altLang="en-US" sz="4400" dirty="0"/>
              <a:t> to meet the current circumstances, with the </a:t>
            </a:r>
            <a:r>
              <a:rPr lang="en-US" altLang="en-US" sz="4400" dirty="0">
                <a:highlight>
                  <a:srgbClr val="FFFF00"/>
                </a:highlight>
              </a:rPr>
              <a:t>current resources</a:t>
            </a:r>
          </a:p>
        </p:txBody>
      </p:sp>
    </p:spTree>
    <p:extLst>
      <p:ext uri="{BB962C8B-B14F-4D97-AF65-F5344CB8AC3E}">
        <p14:creationId xmlns:p14="http://schemas.microsoft.com/office/powerpoint/2010/main" val="38458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5" y="1266596"/>
            <a:ext cx="9254904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Prime Decision Making 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FF124-70B7-43AC-B17C-0CA42BD12074}"/>
              </a:ext>
            </a:extLst>
          </p:cNvPr>
          <p:cNvSpPr txBox="1"/>
          <p:nvPr/>
        </p:nvSpPr>
        <p:spPr>
          <a:xfrm>
            <a:off x="-85725" y="6520089"/>
            <a:ext cx="9026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Gordon, G. (2012). </a:t>
            </a:r>
            <a:r>
              <a:rPr lang="en-US" sz="800" i="1" dirty="0"/>
              <a:t>Risk management – High risk low frequency events in the fire service. Department of Homeland Security, Federal Emergency Management Administration, U.S. Fire Administration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8DD56-E84F-4DDD-A82E-0154DC2A93A0}"/>
              </a:ext>
            </a:extLst>
          </p:cNvPr>
          <p:cNvSpPr txBox="1"/>
          <p:nvPr/>
        </p:nvSpPr>
        <p:spPr>
          <a:xfrm>
            <a:off x="2724539" y="3327568"/>
            <a:ext cx="4557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Slow down</a:t>
            </a:r>
          </a:p>
        </p:txBody>
      </p:sp>
    </p:spTree>
    <p:extLst>
      <p:ext uri="{BB962C8B-B14F-4D97-AF65-F5344CB8AC3E}">
        <p14:creationId xmlns:p14="http://schemas.microsoft.com/office/powerpoint/2010/main" val="280482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58848" y="125105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Prime Decision Making </a:t>
            </a:r>
            <a:br>
              <a:rPr lang="en-CA" dirty="0"/>
            </a:b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4F4A1A-4799-40C9-AC45-17CE9D58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48" y="2124074"/>
            <a:ext cx="9144000" cy="37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BA9F3-76CD-43DA-B15C-4F155AF717E7}"/>
              </a:ext>
            </a:extLst>
          </p:cNvPr>
          <p:cNvSpPr txBox="1"/>
          <p:nvPr/>
        </p:nvSpPr>
        <p:spPr>
          <a:xfrm>
            <a:off x="3162300" y="6356350"/>
            <a:ext cx="7362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hlinkClick r:id="rId6"/>
              </a:rPr>
              <a:t>https://en.wikipedia.org/wiki/OODA_loop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581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58848" y="1044961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Prime Decision Making </a:t>
            </a:r>
            <a:br>
              <a:rPr lang="en-CA" dirty="0"/>
            </a:b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4315F-C9F9-4E2D-B031-4E6CE0E47D8C}"/>
              </a:ext>
            </a:extLst>
          </p:cNvPr>
          <p:cNvSpPr txBox="1"/>
          <p:nvPr/>
        </p:nvSpPr>
        <p:spPr>
          <a:xfrm>
            <a:off x="3569342" y="1876067"/>
            <a:ext cx="25513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</a:t>
            </a:r>
            <a:r>
              <a:rPr lang="en-US" dirty="0"/>
              <a:t>     </a:t>
            </a:r>
            <a:r>
              <a:rPr lang="en-US" sz="2800" dirty="0"/>
              <a:t>Stop</a:t>
            </a:r>
          </a:p>
          <a:p>
            <a:r>
              <a:rPr lang="en-US" sz="4800" b="1" dirty="0"/>
              <a:t>T</a:t>
            </a:r>
            <a:r>
              <a:rPr lang="en-US" dirty="0"/>
              <a:t>     </a:t>
            </a:r>
            <a:r>
              <a:rPr lang="en-US" sz="2800" dirty="0"/>
              <a:t>Think</a:t>
            </a:r>
          </a:p>
          <a:p>
            <a:r>
              <a:rPr lang="en-US" sz="4800" b="1" dirty="0"/>
              <a:t>O</a:t>
            </a:r>
            <a:r>
              <a:rPr lang="en-US" dirty="0"/>
              <a:t>   </a:t>
            </a:r>
            <a:r>
              <a:rPr lang="en-US" sz="2800" dirty="0"/>
              <a:t>Observe</a:t>
            </a:r>
          </a:p>
          <a:p>
            <a:r>
              <a:rPr lang="en-US" sz="4800" b="1" dirty="0"/>
              <a:t>P</a:t>
            </a:r>
            <a:r>
              <a:rPr lang="en-US" dirty="0"/>
              <a:t>     </a:t>
            </a:r>
            <a:r>
              <a:rPr lang="en-US" sz="2800" dirty="0"/>
              <a:t>Plan</a:t>
            </a:r>
          </a:p>
          <a:p>
            <a:endParaRPr lang="en-US" dirty="0"/>
          </a:p>
          <a:p>
            <a:r>
              <a:rPr lang="en-US" sz="4800" b="1" dirty="0"/>
              <a:t>E</a:t>
            </a:r>
            <a:r>
              <a:rPr lang="en-US" dirty="0"/>
              <a:t>      </a:t>
            </a:r>
            <a:r>
              <a:rPr lang="en-US" sz="2800" dirty="0"/>
              <a:t>Execute</a:t>
            </a:r>
            <a:r>
              <a:rPr lang="en-US" dirty="0"/>
              <a:t> </a:t>
            </a:r>
          </a:p>
          <a:p>
            <a:r>
              <a:rPr lang="en-US" sz="4800" b="1" dirty="0"/>
              <a:t>E</a:t>
            </a:r>
            <a:r>
              <a:rPr lang="en-US" dirty="0"/>
              <a:t>      </a:t>
            </a:r>
            <a:r>
              <a:rPr lang="en-US" sz="2800" dirty="0"/>
              <a:t>Evaluate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64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7DE6B-17A4-6F70-2908-F661B3EDB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60A8-8E7C-C126-5EF2-F7018A77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7DF3A-DD97-0CBA-31A7-14EA66AA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FE039-4057-5040-2D22-0CC64FBAE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37B4C2BB-C5FD-8B42-2E4B-C742A88687D8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5C122F-E112-1828-3C96-7239B895929C}"/>
              </a:ext>
            </a:extLst>
          </p:cNvPr>
          <p:cNvSpPr txBox="1"/>
          <p:nvPr/>
        </p:nvSpPr>
        <p:spPr>
          <a:xfrm>
            <a:off x="999461" y="2714905"/>
            <a:ext cx="8908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What do you do to be prepared? </a:t>
            </a:r>
          </a:p>
        </p:txBody>
      </p:sp>
    </p:spTree>
    <p:extLst>
      <p:ext uri="{BB962C8B-B14F-4D97-AF65-F5344CB8AC3E}">
        <p14:creationId xmlns:p14="http://schemas.microsoft.com/office/powerpoint/2010/main" val="156191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58848" y="125105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BTSF</a:t>
            </a:r>
            <a:br>
              <a:rPr lang="en-CA" dirty="0"/>
            </a:b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BA9F3-76CD-43DA-B15C-4F155AF717E7}"/>
              </a:ext>
            </a:extLst>
          </p:cNvPr>
          <p:cNvSpPr txBox="1"/>
          <p:nvPr/>
        </p:nvSpPr>
        <p:spPr>
          <a:xfrm>
            <a:off x="1409700" y="6206023"/>
            <a:ext cx="73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hlinkClick r:id="rId5"/>
              </a:rPr>
              <a:t>https://www.quora.com/How-are-soldiers-trained-to-stay-calm-during-combat</a:t>
            </a:r>
            <a:r>
              <a:rPr lang="en-US" sz="800" dirty="0"/>
              <a:t>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</a:rPr>
              <a:t>Mike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Lauria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, Annals of Emergency Medicine Dec 2017. Vol 70 Issue 6, p 884.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6"/>
              </a:rPr>
              <a:t>https://pjmed.libsyn.com/106-psychological-skills-training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07213-B566-4275-A025-F498CA0E7505}"/>
              </a:ext>
            </a:extLst>
          </p:cNvPr>
          <p:cNvSpPr txBox="1"/>
          <p:nvPr/>
        </p:nvSpPr>
        <p:spPr>
          <a:xfrm>
            <a:off x="476250" y="2019300"/>
            <a:ext cx="7972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Breath </a:t>
            </a:r>
          </a:p>
          <a:p>
            <a:endParaRPr lang="en-US" sz="2400" b="1" dirty="0"/>
          </a:p>
          <a:p>
            <a:pPr lvl="1"/>
            <a:r>
              <a:rPr lang="en-US" sz="2400" dirty="0"/>
              <a:t>And outside of the event</a:t>
            </a:r>
          </a:p>
          <a:p>
            <a:pPr lvl="1"/>
            <a:r>
              <a:rPr lang="en-US" sz="2400" dirty="0"/>
              <a:t>meditation  </a:t>
            </a:r>
          </a:p>
        </p:txBody>
      </p:sp>
      <p:pic>
        <p:nvPicPr>
          <p:cNvPr id="2050" name="Picture 2" descr="How are soldiers trained to stay calm during combat? - Quora">
            <a:extLst>
              <a:ext uri="{FF2B5EF4-FFF2-40B4-BE49-F238E27FC236}">
                <a16:creationId xmlns:a16="http://schemas.microsoft.com/office/drawing/2014/main" id="{B63FCFB7-96A5-4640-97A3-E5F19A0D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64" y="2200660"/>
            <a:ext cx="4400161" cy="37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0" y="113686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BTSF</a:t>
            </a:r>
            <a:br>
              <a:rPr lang="en-CA" dirty="0"/>
            </a:b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07213-B566-4275-A025-F498CA0E7505}"/>
              </a:ext>
            </a:extLst>
          </p:cNvPr>
          <p:cNvSpPr txBox="1"/>
          <p:nvPr/>
        </p:nvSpPr>
        <p:spPr>
          <a:xfrm>
            <a:off x="92226" y="1864992"/>
            <a:ext cx="5839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Talk (self talk instructional and motivational)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Short Specific – (You got this!)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person/present tense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Say it with intention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Speak kindly to yourself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323975" y="6393088"/>
            <a:ext cx="73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</a:rPr>
              <a:t>Mike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Lauria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, Annals of Emergency Medicine Dec 2017. Vol 70 Issue 6, p 884. from the PJ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Medcast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5"/>
              </a:rPr>
              <a:t>https://pjmed.libsyn.com/106-psychological-skills-training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375CD-AF53-BE79-C4C6-47522BA1F2B5}"/>
              </a:ext>
            </a:extLst>
          </p:cNvPr>
          <p:cNvSpPr txBox="1"/>
          <p:nvPr/>
        </p:nvSpPr>
        <p:spPr>
          <a:xfrm>
            <a:off x="3733013" y="4830966"/>
            <a:ext cx="5307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00B050"/>
                </a:solidFill>
              </a:rPr>
              <a:t>“Click the mic, count to two, talk” </a:t>
            </a:r>
          </a:p>
          <a:p>
            <a:pPr lvl="1" algn="ctr"/>
            <a:r>
              <a:rPr lang="en-US" sz="2400" b="1" dirty="0">
                <a:solidFill>
                  <a:srgbClr val="00B050"/>
                </a:solidFill>
              </a:rPr>
              <a:t>“Load the flare, pull hammer, shoot” </a:t>
            </a:r>
          </a:p>
          <a:p>
            <a:pPr lvl="1" algn="ctr"/>
            <a:r>
              <a:rPr lang="en-US" sz="2400" b="1" dirty="0">
                <a:solidFill>
                  <a:srgbClr val="00B050"/>
                </a:solidFill>
              </a:rPr>
              <a:t>“I can do this, keep going!”</a:t>
            </a:r>
          </a:p>
        </p:txBody>
      </p:sp>
    </p:spTree>
    <p:extLst>
      <p:ext uri="{BB962C8B-B14F-4D97-AF65-F5344CB8AC3E}">
        <p14:creationId xmlns:p14="http://schemas.microsoft.com/office/powerpoint/2010/main" val="235427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58848" y="114972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BTSF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409700" y="6206023"/>
            <a:ext cx="73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</a:rPr>
              <a:t>Mike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Lauria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, Annals of Emergency Medicine Dec 2017. Vol 70 Issue 6, p 884. from the PJ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Medcast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5"/>
              </a:rPr>
              <a:t>https://pjmed.libsyn.com/106-psychological-skills-training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BDE1E-78F2-4EC9-9D18-59486A7D89D0}"/>
              </a:ext>
            </a:extLst>
          </p:cNvPr>
          <p:cNvSpPr txBox="1"/>
          <p:nvPr/>
        </p:nvSpPr>
        <p:spPr>
          <a:xfrm>
            <a:off x="598376" y="1975876"/>
            <a:ext cx="79724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See (Mental Rehearsal)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Visualize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Steps or task you want to do, vivid &amp; specific detail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Timing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Order and timing of how you would do it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Emotion of task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Emphasize seriousness to lay neuro-networks. Stay in “role”</a:t>
            </a:r>
          </a:p>
        </p:txBody>
      </p:sp>
    </p:spTree>
    <p:extLst>
      <p:ext uri="{BB962C8B-B14F-4D97-AF65-F5344CB8AC3E}">
        <p14:creationId xmlns:p14="http://schemas.microsoft.com/office/powerpoint/2010/main" val="8626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58848" y="107553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BTSF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397669" y="6254630"/>
            <a:ext cx="73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Mike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Lauria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, Annals of Emergency Medicine Dec 2017. Vol 70 Issue 6, p 884. from the PJ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Medcast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5"/>
              </a:rPr>
              <a:t>https://pjmed.libsyn.com/106-psychological-skills-training</a:t>
            </a:r>
            <a:endParaRPr lang="en-US" sz="800" b="0" i="0" dirty="0">
              <a:solidFill>
                <a:srgbClr val="000000"/>
              </a:solidFill>
              <a:effectLst/>
            </a:endParaRPr>
          </a:p>
          <a:p>
            <a:r>
              <a:rPr lang="en-US" sz="800" dirty="0">
                <a:solidFill>
                  <a:srgbClr val="000000"/>
                </a:solidFill>
                <a:hlinkClick r:id="rId6"/>
              </a:rPr>
              <a:t>https://medium.com/@michaelusiagwu/5-successful-trigger-words-to-boost-your-b2c-sales-today-991f1ea034a6</a:t>
            </a:r>
            <a:r>
              <a:rPr lang="en-US" sz="800" dirty="0">
                <a:solidFill>
                  <a:srgbClr val="000000"/>
                </a:solidFill>
              </a:rPr>
              <a:t>  </a:t>
            </a: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9C692-431E-4830-9A25-EEB7168C1000}"/>
              </a:ext>
            </a:extLst>
          </p:cNvPr>
          <p:cNvSpPr txBox="1"/>
          <p:nvPr/>
        </p:nvSpPr>
        <p:spPr>
          <a:xfrm>
            <a:off x="214312" y="1861582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Focus (Focus/Trigger Word) </a:t>
            </a:r>
            <a:r>
              <a:rPr lang="en-US" sz="1600" b="1" dirty="0"/>
              <a:t>before you start your task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93386-7550-4855-8C21-6EA42DA26C09}"/>
              </a:ext>
            </a:extLst>
          </p:cNvPr>
          <p:cNvSpPr txBox="1"/>
          <p:nvPr/>
        </p:nvSpPr>
        <p:spPr>
          <a:xfrm>
            <a:off x="58848" y="2476537"/>
            <a:ext cx="60007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Cognitive signal to a single task </a:t>
            </a:r>
          </a:p>
          <a:p>
            <a:r>
              <a:rPr lang="en-US" sz="24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focus relevant environmental &amp; event cues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 to refocus after intense stress</a:t>
            </a:r>
          </a:p>
          <a:p>
            <a:endParaRPr lang="en-US" dirty="0"/>
          </a:p>
        </p:txBody>
      </p:sp>
      <p:pic>
        <p:nvPicPr>
          <p:cNvPr id="5122" name="Picture 2" descr="5 Successful Trigger Words To Boost Your B2C Sales Today | by Michael  Usiagwu | Medium">
            <a:extLst>
              <a:ext uri="{FF2B5EF4-FFF2-40B4-BE49-F238E27FC236}">
                <a16:creationId xmlns:a16="http://schemas.microsoft.com/office/drawing/2014/main" id="{4F36E9D3-F397-4A35-A664-B11233A8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82" y="2694334"/>
            <a:ext cx="3344632" cy="221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B812-3EE8-5E20-3B63-BE0A037D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047-8DB9-0C25-C1A4-BBFDE256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68" y="1081536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 Challenger  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8CCF4-0C85-27BD-4CB8-78BDD2CB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885D7-FEF4-EEA7-089F-D0C3E51C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367B9-B746-B5D8-0CA7-FD54A2B4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AD18B9E-E6B5-99F6-B545-E50BEA86C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8412" r="40310" b="14238"/>
          <a:stretch/>
        </p:blipFill>
        <p:spPr bwMode="auto">
          <a:xfrm>
            <a:off x="5231876" y="1984994"/>
            <a:ext cx="3774137" cy="40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890B23A8-0031-861F-75A4-3280CC274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t="20981" r="21111" b="11390"/>
          <a:stretch/>
        </p:blipFill>
        <p:spPr bwMode="auto">
          <a:xfrm>
            <a:off x="2806081" y="1984994"/>
            <a:ext cx="2238578" cy="40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A8090-BAD3-6A35-2629-FF7F01F674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41" t="9081" r="34552" b="21255"/>
          <a:stretch/>
        </p:blipFill>
        <p:spPr>
          <a:xfrm>
            <a:off x="298242" y="1973903"/>
            <a:ext cx="2238578" cy="3977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418B16-685A-D12B-84DE-4F790230D341}"/>
              </a:ext>
            </a:extLst>
          </p:cNvPr>
          <p:cNvSpPr txBox="1"/>
          <p:nvPr/>
        </p:nvSpPr>
        <p:spPr>
          <a:xfrm>
            <a:off x="137987" y="6010561"/>
            <a:ext cx="6803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8"/>
              </a:rPr>
              <a:t>http://specialrescueops.com/sro-advanced-incident-support-team/</a:t>
            </a:r>
            <a:r>
              <a:rPr lang="en-CA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72340-B60C-004C-9C90-1E90698E9C49}"/>
              </a:ext>
            </a:extLst>
          </p:cNvPr>
          <p:cNvSpPr txBox="1"/>
          <p:nvPr/>
        </p:nvSpPr>
        <p:spPr>
          <a:xfrm>
            <a:off x="137987" y="6393189"/>
            <a:ext cx="460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9"/>
              </a:rPr>
              <a:t>https://www.teaam.ca/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4701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5E37-A5A6-A934-AF47-2919A4F1F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6AB1-2B53-9651-D205-885A632E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7CC5B-8517-E796-100C-8FEC349E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0DE8E-C2F1-9C77-6907-9C4CAB044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32E4E98-AD38-0C6F-0DD3-37A8D1224FEB}"/>
              </a:ext>
            </a:extLst>
          </p:cNvPr>
          <p:cNvSpPr txBox="1">
            <a:spLocks/>
          </p:cNvSpPr>
          <p:nvPr/>
        </p:nvSpPr>
        <p:spPr>
          <a:xfrm>
            <a:off x="58848" y="125105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BTSF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918C6-FD57-66F6-2589-AA5AA2916D88}"/>
              </a:ext>
            </a:extLst>
          </p:cNvPr>
          <p:cNvSpPr txBox="1"/>
          <p:nvPr/>
        </p:nvSpPr>
        <p:spPr>
          <a:xfrm>
            <a:off x="1390650" y="5826263"/>
            <a:ext cx="7362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</a:rPr>
              <a:t>Mike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Lauria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, Annals of Emergency Medicine Dec 2017. Vol 70 Issue 6, p 884. from the PJ </a:t>
            </a:r>
            <a:r>
              <a:rPr lang="en-US" sz="800" b="0" i="0" dirty="0" err="1">
                <a:solidFill>
                  <a:srgbClr val="000000"/>
                </a:solidFill>
                <a:effectLst/>
              </a:rPr>
              <a:t>Medcast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7"/>
              </a:rPr>
              <a:t>https://pjmed.libsyn.com/106-psychological-skills-training</a:t>
            </a:r>
            <a:endParaRPr lang="en-US" sz="800" b="0" i="0" dirty="0">
              <a:solidFill>
                <a:srgbClr val="000000"/>
              </a:solidFill>
              <a:effectLst/>
            </a:endParaRPr>
          </a:p>
          <a:p>
            <a:r>
              <a:rPr lang="en-US" sz="800" b="0" i="0" dirty="0">
                <a:solidFill>
                  <a:srgbClr val="000000"/>
                </a:solidFill>
                <a:effectLst/>
                <a:hlinkClick r:id="rId8"/>
              </a:rPr>
              <a:t>https://www.fastrunning.com/training/motivation/cool-runnings-lessons-beyond-bobsleigh/9979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sz="800" dirty="0">
                <a:hlinkClick r:id="rId9"/>
              </a:rPr>
              <a:t>https://www.nytimes.com/2014/02/23/sports/olympics/olympians-use-imagery-as-mental-training.html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  <a:p>
            <a:r>
              <a:rPr lang="en-US" sz="800" dirty="0">
                <a:hlinkClick r:id="rId10"/>
              </a:rPr>
              <a:t>https://healthmanagement.org/c/hospital/news/er-clinicians-benefit-from-mental-rehearsal-of-trauma-scenarios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3C519-13DE-5240-B1FD-0AC8F21CB17C}"/>
              </a:ext>
            </a:extLst>
          </p:cNvPr>
          <p:cNvSpPr txBox="1"/>
          <p:nvPr/>
        </p:nvSpPr>
        <p:spPr>
          <a:xfrm>
            <a:off x="2169407" y="3523822"/>
            <a:ext cx="5509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11"/>
              </a:rPr>
              <a:t>https://www.youtube.com/watch?v=KlAPamTbryg</a:t>
            </a:r>
            <a:r>
              <a:rPr lang="en-CA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F7819-4782-D317-3273-01B350186E5C}"/>
              </a:ext>
            </a:extLst>
          </p:cNvPr>
          <p:cNvSpPr txBox="1"/>
          <p:nvPr/>
        </p:nvSpPr>
        <p:spPr>
          <a:xfrm>
            <a:off x="2563160" y="2898531"/>
            <a:ext cx="404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Angels Preflight Brief</a:t>
            </a:r>
          </a:p>
        </p:txBody>
      </p:sp>
      <p:pic>
        <p:nvPicPr>
          <p:cNvPr id="2" name="Rare U.S. Navy Blue Angels Preflight Brief in HD (July 2021) (1)">
            <a:hlinkClick r:id="" action="ppaction://media"/>
            <a:extLst>
              <a:ext uri="{FF2B5EF4-FFF2-40B4-BE49-F238E27FC236}">
                <a16:creationId xmlns:a16="http://schemas.microsoft.com/office/drawing/2014/main" id="{717C8D4E-227D-401D-ABDF-AF30FD09AB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0" end="919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7633" y="1873938"/>
            <a:ext cx="7968733" cy="44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" y="-2012"/>
            <a:ext cx="9144793" cy="1036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92566"/>
            <a:ext cx="1152244" cy="749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732A0C-DB8F-CD75-74CC-B3C6061ECF0A}"/>
              </a:ext>
            </a:extLst>
          </p:cNvPr>
          <p:cNvSpPr/>
          <p:nvPr/>
        </p:nvSpPr>
        <p:spPr>
          <a:xfrm>
            <a:off x="1331756" y="3140968"/>
            <a:ext cx="4032448" cy="3168352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09DF10-9CDC-E258-0FE1-024D4BC03170}"/>
              </a:ext>
            </a:extLst>
          </p:cNvPr>
          <p:cNvCxnSpPr>
            <a:endCxn id="4" idx="0"/>
          </p:cNvCxnSpPr>
          <p:nvPr/>
        </p:nvCxnSpPr>
        <p:spPr>
          <a:xfrm>
            <a:off x="3347980" y="2204864"/>
            <a:ext cx="0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E4CCB-FC13-711E-5203-93C80C16552A}"/>
              </a:ext>
            </a:extLst>
          </p:cNvPr>
          <p:cNvCxnSpPr/>
          <p:nvPr/>
        </p:nvCxnSpPr>
        <p:spPr>
          <a:xfrm>
            <a:off x="3347980" y="2204864"/>
            <a:ext cx="2952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50EDE-D247-BCC7-9F98-8C08DE97E890}"/>
              </a:ext>
            </a:extLst>
          </p:cNvPr>
          <p:cNvCxnSpPr/>
          <p:nvPr/>
        </p:nvCxnSpPr>
        <p:spPr>
          <a:xfrm>
            <a:off x="6300192" y="2204864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36667-B06C-6D49-F4D3-E00CE27F88CD}"/>
              </a:ext>
            </a:extLst>
          </p:cNvPr>
          <p:cNvCxnSpPr>
            <a:stCxn id="4" idx="0"/>
          </p:cNvCxnSpPr>
          <p:nvPr/>
        </p:nvCxnSpPr>
        <p:spPr>
          <a:xfrm>
            <a:off x="3347980" y="3140968"/>
            <a:ext cx="0" cy="1584176"/>
          </a:xfrm>
          <a:prstGeom prst="line">
            <a:avLst/>
          </a:prstGeom>
          <a:ln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0AF1DA-F0F3-8503-63C1-B3173973254D}"/>
              </a:ext>
            </a:extLst>
          </p:cNvPr>
          <p:cNvCxnSpPr>
            <a:endCxn id="4" idx="3"/>
          </p:cNvCxnSpPr>
          <p:nvPr/>
        </p:nvCxnSpPr>
        <p:spPr>
          <a:xfrm>
            <a:off x="3347980" y="4725144"/>
            <a:ext cx="2016224" cy="0"/>
          </a:xfrm>
          <a:prstGeom prst="line">
            <a:avLst/>
          </a:prstGeom>
          <a:ln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377EC4-FD12-0E59-A25B-951C9939B19C}"/>
              </a:ext>
            </a:extLst>
          </p:cNvPr>
          <p:cNvCxnSpPr>
            <a:stCxn id="4" idx="3"/>
          </p:cNvCxnSpPr>
          <p:nvPr/>
        </p:nvCxnSpPr>
        <p:spPr>
          <a:xfrm>
            <a:off x="5364204" y="4725144"/>
            <a:ext cx="9359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573DC1-ABEB-2107-3B2D-026E96428362}"/>
              </a:ext>
            </a:extLst>
          </p:cNvPr>
          <p:cNvCxnSpPr/>
          <p:nvPr/>
        </p:nvCxnSpPr>
        <p:spPr>
          <a:xfrm flipV="1">
            <a:off x="1331756" y="4725144"/>
            <a:ext cx="2016224" cy="1584176"/>
          </a:xfrm>
          <a:prstGeom prst="line">
            <a:avLst/>
          </a:prstGeom>
          <a:ln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98E05B-A5CA-7594-522E-E96D0172E74A}"/>
              </a:ext>
            </a:extLst>
          </p:cNvPr>
          <p:cNvCxnSpPr/>
          <p:nvPr/>
        </p:nvCxnSpPr>
        <p:spPr>
          <a:xfrm flipV="1">
            <a:off x="1331755" y="2204863"/>
            <a:ext cx="2016225" cy="936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8B4A13-B47B-F515-526C-A6FBDF0DDBBD}"/>
              </a:ext>
            </a:extLst>
          </p:cNvPr>
          <p:cNvCxnSpPr/>
          <p:nvPr/>
        </p:nvCxnSpPr>
        <p:spPr>
          <a:xfrm flipV="1">
            <a:off x="5364204" y="4725144"/>
            <a:ext cx="935988" cy="1584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8C40FC-6EF0-BD7D-03F8-4D77E7EEB089}"/>
              </a:ext>
            </a:extLst>
          </p:cNvPr>
          <p:cNvCxnSpPr/>
          <p:nvPr/>
        </p:nvCxnSpPr>
        <p:spPr>
          <a:xfrm flipV="1">
            <a:off x="5364204" y="2204864"/>
            <a:ext cx="935988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5BD789F-E82C-C28E-54C6-89E3245C7FE3}"/>
              </a:ext>
            </a:extLst>
          </p:cNvPr>
          <p:cNvSpPr/>
          <p:nvPr/>
        </p:nvSpPr>
        <p:spPr>
          <a:xfrm>
            <a:off x="3491880" y="3861048"/>
            <a:ext cx="360037" cy="3600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0A666-0C90-7208-988B-0E3B26EBE9C3}"/>
              </a:ext>
            </a:extLst>
          </p:cNvPr>
          <p:cNvSpPr txBox="1"/>
          <p:nvPr/>
        </p:nvSpPr>
        <p:spPr>
          <a:xfrm>
            <a:off x="233044" y="949820"/>
            <a:ext cx="888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Hazard Assessment </a:t>
            </a:r>
            <a:endParaRPr lang="en-CA" sz="6000" b="1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E3CB-636C-8FD3-2113-D1D2AFE14B44}"/>
              </a:ext>
            </a:extLst>
          </p:cNvPr>
          <p:cNvSpPr txBox="1"/>
          <p:nvPr/>
        </p:nvSpPr>
        <p:spPr>
          <a:xfrm>
            <a:off x="6577808" y="2785534"/>
            <a:ext cx="2377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What is out of the ordinary?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44C83-575E-933B-3800-08D28A86742B}"/>
              </a:ext>
            </a:extLst>
          </p:cNvPr>
          <p:cNvSpPr txBox="1"/>
          <p:nvPr/>
        </p:nvSpPr>
        <p:spPr>
          <a:xfrm>
            <a:off x="6577808" y="4559693"/>
            <a:ext cx="2210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dirty="0"/>
              <a:t>5’s and 25’s</a:t>
            </a:r>
          </a:p>
        </p:txBody>
      </p:sp>
    </p:spTree>
    <p:extLst>
      <p:ext uri="{BB962C8B-B14F-4D97-AF65-F5344CB8AC3E}">
        <p14:creationId xmlns:p14="http://schemas.microsoft.com/office/powerpoint/2010/main" val="3999333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E90C-1966-C33A-B444-64CF0B9B3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99E6A-8894-714E-982B-9A4C3192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" y="-2012"/>
            <a:ext cx="9144793" cy="103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E4F2D-90EF-1F57-3FEA-F3747E170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92566"/>
            <a:ext cx="1152244" cy="74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5A88A-0A15-4D36-445F-563EF1E6135C}"/>
              </a:ext>
            </a:extLst>
          </p:cNvPr>
          <p:cNvSpPr txBox="1"/>
          <p:nvPr/>
        </p:nvSpPr>
        <p:spPr>
          <a:xfrm>
            <a:off x="3051" y="2747907"/>
            <a:ext cx="888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Lets see…</a:t>
            </a:r>
            <a:endParaRPr lang="en-CA" sz="6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1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-85725" y="103641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323975" y="5924449"/>
            <a:ext cx="736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https://www.bcsara.com/cism/management/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  <a:endParaRPr lang="en-US" sz="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1958F-FA3D-4063-A972-FBC8A573CF0F}"/>
              </a:ext>
            </a:extLst>
          </p:cNvPr>
          <p:cNvSpPr txBox="1"/>
          <p:nvPr/>
        </p:nvSpPr>
        <p:spPr>
          <a:xfrm>
            <a:off x="371475" y="1740495"/>
            <a:ext cx="6791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Normal responses to abnormal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F0DCA-C55E-45E8-B3BB-65EC8B8EB66E}"/>
              </a:ext>
            </a:extLst>
          </p:cNvPr>
          <p:cNvSpPr txBox="1"/>
          <p:nvPr/>
        </p:nvSpPr>
        <p:spPr>
          <a:xfrm>
            <a:off x="2333625" y="3494821"/>
            <a:ext cx="626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Feeling overwhelmed and helpless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Fear, worry and exhaustion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Increased frustration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Lack of appetite, intestinal issues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Lack of patience and feeling short/snippy with others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Lack of sleep or difficulty sleeping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Difficulty concentrating and making decisions</a:t>
            </a:r>
          </a:p>
        </p:txBody>
      </p:sp>
    </p:spTree>
    <p:extLst>
      <p:ext uri="{BB962C8B-B14F-4D97-AF65-F5344CB8AC3E}">
        <p14:creationId xmlns:p14="http://schemas.microsoft.com/office/powerpoint/2010/main" val="63785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-85725" y="103641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004887" y="6237368"/>
            <a:ext cx="736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https://www.bcsara.com/cism/management/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  <a:endParaRPr lang="en-US" sz="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1958F-FA3D-4063-A972-FBC8A573CF0F}"/>
              </a:ext>
            </a:extLst>
          </p:cNvPr>
          <p:cNvSpPr txBox="1"/>
          <p:nvPr/>
        </p:nvSpPr>
        <p:spPr>
          <a:xfrm>
            <a:off x="371475" y="1740495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What might help…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F0DCA-C55E-45E8-B3BB-65EC8B8EB66E}"/>
              </a:ext>
            </a:extLst>
          </p:cNvPr>
          <p:cNvSpPr txBox="1"/>
          <p:nvPr/>
        </p:nvSpPr>
        <p:spPr>
          <a:xfrm>
            <a:off x="238125" y="2671817"/>
            <a:ext cx="8762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Eat healthy foods, low in sugar and fat, vegetables and protein are better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Drink lots of water – to flush out stress hormones and chemicals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Get regular exercise – preferably outdoors, best in natural surroundings, even a brisk ten minute walk relieves stress – exercise increases blood flow through blood cleansing organs removing stress hormones and chemicals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Avoid alcohol and drugs – they may dull the pain, but can add new problems and complicate recovery</a:t>
            </a:r>
          </a:p>
        </p:txBody>
      </p:sp>
    </p:spTree>
    <p:extLst>
      <p:ext uri="{BB962C8B-B14F-4D97-AF65-F5344CB8AC3E}">
        <p14:creationId xmlns:p14="http://schemas.microsoft.com/office/powerpoint/2010/main" val="169333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041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-85725" y="82010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5543382" y="6350000"/>
            <a:ext cx="736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https://www.bcsara.com/cism/management/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  <a:endParaRPr lang="en-US" sz="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1958F-FA3D-4063-A972-FBC8A573CF0F}"/>
              </a:ext>
            </a:extLst>
          </p:cNvPr>
          <p:cNvSpPr txBox="1"/>
          <p:nvPr/>
        </p:nvSpPr>
        <p:spPr>
          <a:xfrm>
            <a:off x="276225" y="1369794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What might help…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F0DCA-C55E-45E8-B3BB-65EC8B8EB66E}"/>
              </a:ext>
            </a:extLst>
          </p:cNvPr>
          <p:cNvSpPr txBox="1"/>
          <p:nvPr/>
        </p:nvSpPr>
        <p:spPr>
          <a:xfrm>
            <a:off x="203089" y="1972908"/>
            <a:ext cx="87629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Avoid doing the “instant replays” or dwelling on the incident – reliving the incident in your mind may release more hormones and chemicals – distract yourself when you feel those thoughts come 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Maintain social connection – find someone supportive to talk to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Talk about how you are feeling and encourage family and associates to do so as well. Talking helps make sense of what can be an overwhelming experience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Keep to your usual routine, it helps establish and maintain a sense of normalcy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Make efforts get adequate rest and sleep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Try to maintain a healthy balance between family, work, and volunteering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Keep supporting others (e.g. SAR team) who may be experiencing similar feelings and symptoms</a:t>
            </a:r>
          </a:p>
        </p:txBody>
      </p:sp>
    </p:spTree>
    <p:extLst>
      <p:ext uri="{BB962C8B-B14F-4D97-AF65-F5344CB8AC3E}">
        <p14:creationId xmlns:p14="http://schemas.microsoft.com/office/powerpoint/2010/main" val="2175683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041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85BD2-E8DE-4FCC-AA17-79607343DC48}"/>
              </a:ext>
            </a:extLst>
          </p:cNvPr>
          <p:cNvSpPr txBox="1">
            <a:spLocks/>
          </p:cNvSpPr>
          <p:nvPr/>
        </p:nvSpPr>
        <p:spPr>
          <a:xfrm>
            <a:off x="-85725" y="82010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91E4-38B6-499B-9F3D-9D3AB7E8CB0F}"/>
              </a:ext>
            </a:extLst>
          </p:cNvPr>
          <p:cNvSpPr txBox="1"/>
          <p:nvPr/>
        </p:nvSpPr>
        <p:spPr>
          <a:xfrm>
            <a:off x="1871494" y="6309445"/>
            <a:ext cx="736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March 2021, retrieved from 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https://www.fnha.ca/what-we-do/mental-wellness-and-substance-use</a:t>
            </a:r>
            <a:r>
              <a:rPr lang="en-US" sz="800" dirty="0">
                <a:solidFill>
                  <a:srgbClr val="000000"/>
                </a:solidFill>
              </a:rPr>
              <a:t>  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  <a:endParaRPr lang="en-US" sz="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1958F-FA3D-4063-A972-FBC8A573CF0F}"/>
              </a:ext>
            </a:extLst>
          </p:cNvPr>
          <p:cNvSpPr txBox="1"/>
          <p:nvPr/>
        </p:nvSpPr>
        <p:spPr>
          <a:xfrm>
            <a:off x="276225" y="1300678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What might help…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B707514-A774-4272-B25E-2E0603B1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23" y="1911907"/>
            <a:ext cx="60080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56341C-FEF3-4BFB-B6FD-6B21F52F281D}"/>
              </a:ext>
            </a:extLst>
          </p:cNvPr>
          <p:cNvSpPr txBox="1"/>
          <p:nvPr/>
        </p:nvSpPr>
        <p:spPr>
          <a:xfrm>
            <a:off x="0" y="5411304"/>
            <a:ext cx="906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https://www.fnha.ca/what-we-do/mental-wellness-and-substance-use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85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F28A-D4DC-2718-3CEA-68468788E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913A-3F9B-A691-3804-96381F0E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92638-3474-AE03-8057-75281EB9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041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3DC493-59BB-F1B7-0F7B-C2FDE9FFA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69782F5-437E-C37A-B9B7-2B089F203F8F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746BE3-31F0-86BD-90F7-E527E88FD22C}"/>
              </a:ext>
            </a:extLst>
          </p:cNvPr>
          <p:cNvSpPr txBox="1">
            <a:spLocks/>
          </p:cNvSpPr>
          <p:nvPr/>
        </p:nvSpPr>
        <p:spPr>
          <a:xfrm>
            <a:off x="-85725" y="82010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8AF65-6C03-7072-831C-E4D96ECCF2C7}"/>
              </a:ext>
            </a:extLst>
          </p:cNvPr>
          <p:cNvSpPr txBox="1"/>
          <p:nvPr/>
        </p:nvSpPr>
        <p:spPr>
          <a:xfrm>
            <a:off x="276225" y="1300678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What might help…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063DB-66D8-97DA-6E8D-16443C89F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80" t="9211" r="15876" b="9589"/>
          <a:stretch/>
        </p:blipFill>
        <p:spPr>
          <a:xfrm>
            <a:off x="635960" y="1905449"/>
            <a:ext cx="3737455" cy="4917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42C898-2941-EAFE-1A83-EC3A9FB7BE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186" t="13971" r="17835" b="15198"/>
          <a:stretch/>
        </p:blipFill>
        <p:spPr>
          <a:xfrm>
            <a:off x="4661380" y="1841350"/>
            <a:ext cx="3737455" cy="48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5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D106B-1C72-A100-E7A4-D0B5C869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38BD-84B6-79D4-FE52-2FF7E655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7C362-E5DF-B27C-131D-98F3C6DEA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041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0B437-DBF8-D36A-308D-8BC5A5B10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D8CF887-15B0-988A-EF5B-E45FEEEA5AB9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4DDC0C-3A93-A38B-2C71-C38C505BCE5B}"/>
              </a:ext>
            </a:extLst>
          </p:cNvPr>
          <p:cNvSpPr txBox="1">
            <a:spLocks/>
          </p:cNvSpPr>
          <p:nvPr/>
        </p:nvSpPr>
        <p:spPr>
          <a:xfrm>
            <a:off x="-85725" y="820100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Incident Stress</a:t>
            </a:r>
            <a:br>
              <a:rPr lang="en-CA" dirty="0"/>
            </a:b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4A344-6121-97D5-AF68-D5AF9DABF6CF}"/>
              </a:ext>
            </a:extLst>
          </p:cNvPr>
          <p:cNvSpPr txBox="1"/>
          <p:nvPr/>
        </p:nvSpPr>
        <p:spPr>
          <a:xfrm>
            <a:off x="276225" y="1300678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What might help…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C58CA-C81E-BE21-B584-EB64D33252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89" t="15024" r="17938" b="15198"/>
          <a:stretch/>
        </p:blipFill>
        <p:spPr>
          <a:xfrm>
            <a:off x="3032135" y="1947009"/>
            <a:ext cx="3690402" cy="47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67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1ABB-4924-452E-8391-4F7B6B580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CD71-D8D0-7B8B-B049-D8BC251A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436" y="1336719"/>
            <a:ext cx="4007834" cy="885719"/>
          </a:xfrm>
        </p:spPr>
        <p:txBody>
          <a:bodyPr>
            <a:normAutofit/>
          </a:bodyPr>
          <a:lstStyle/>
          <a:p>
            <a:r>
              <a:rPr lang="en-CA" b="1" dirty="0"/>
              <a:t>Guided Practise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128F-AD7A-0DC5-1D71-26411E0E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39A4F-8797-5AC9-756F-08FFE5154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D726D-3933-1006-F47A-DD37010DD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92184F-4004-ACC5-BDB0-FE226CD94C31}"/>
              </a:ext>
            </a:extLst>
          </p:cNvPr>
          <p:cNvSpPr txBox="1">
            <a:spLocks/>
          </p:cNvSpPr>
          <p:nvPr/>
        </p:nvSpPr>
        <p:spPr>
          <a:xfrm>
            <a:off x="367647" y="3179381"/>
            <a:ext cx="9294828" cy="171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CA" dirty="0"/>
            </a:br>
            <a:endParaRPr lang="en-CA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DD5ABC-AE39-E86F-BA8B-79581D030BD1}"/>
              </a:ext>
            </a:extLst>
          </p:cNvPr>
          <p:cNvGrpSpPr/>
          <p:nvPr/>
        </p:nvGrpSpPr>
        <p:grpSpPr>
          <a:xfrm>
            <a:off x="648586" y="2854841"/>
            <a:ext cx="6507127" cy="2862322"/>
            <a:chOff x="648586" y="2854841"/>
            <a:chExt cx="6507127" cy="28623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793F9C-50F8-D9D9-60A0-027C6AE98E87}"/>
                </a:ext>
              </a:extLst>
            </p:cNvPr>
            <p:cNvSpPr txBox="1"/>
            <p:nvPr/>
          </p:nvSpPr>
          <p:spPr>
            <a:xfrm>
              <a:off x="648586" y="2854841"/>
              <a:ext cx="2233688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4 seasons in a year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12 months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7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24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60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60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31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30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dirty="0"/>
                <a:t>28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CA" dirty="0"/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268FDC6A-C581-5250-BB5B-281FA552F311}"/>
                </a:ext>
              </a:extLst>
            </p:cNvPr>
            <p:cNvSpPr/>
            <p:nvPr/>
          </p:nvSpPr>
          <p:spPr>
            <a:xfrm>
              <a:off x="2478396" y="3429000"/>
              <a:ext cx="492286" cy="1876421"/>
            </a:xfrm>
            <a:prstGeom prst="rightBrace">
              <a:avLst>
                <a:gd name="adj1" fmla="val 114165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FA96C2-6A03-26E8-AEC9-6ED1115C0F5D}"/>
                </a:ext>
              </a:extLst>
            </p:cNvPr>
            <p:cNvSpPr txBox="1"/>
            <p:nvPr/>
          </p:nvSpPr>
          <p:spPr>
            <a:xfrm>
              <a:off x="3501367" y="4055103"/>
              <a:ext cx="3654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Turn to a partner and  discuss/figure out the remaining supports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948AB25-A990-086B-E6EB-FEBA5C3D5E41}"/>
              </a:ext>
            </a:extLst>
          </p:cNvPr>
          <p:cNvSpPr txBox="1"/>
          <p:nvPr/>
        </p:nvSpPr>
        <p:spPr>
          <a:xfrm>
            <a:off x="5893096" y="6352143"/>
            <a:ext cx="483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Stolovich</a:t>
            </a:r>
            <a:r>
              <a:rPr lang="en-CA" dirty="0"/>
              <a:t> and Keeps, 2020)</a:t>
            </a:r>
          </a:p>
        </p:txBody>
      </p:sp>
    </p:spTree>
    <p:extLst>
      <p:ext uri="{BB962C8B-B14F-4D97-AF65-F5344CB8AC3E}">
        <p14:creationId xmlns:p14="http://schemas.microsoft.com/office/powerpoint/2010/main" val="9164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1787A-221C-D055-18D9-4BA21EEF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2A2-AED2-4AC6-565F-BE956C19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68" y="1081536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Paul Berry 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E444-BF58-C2BC-99AF-278ABEFD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84C03-EAE8-A9F2-6AB0-8DC321B7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3CCC3-5E64-BFFF-A65C-B9FE4F19B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5A6235-DBDA-60A8-FB5E-B0B3843D5C74}"/>
              </a:ext>
            </a:extLst>
          </p:cNvPr>
          <p:cNvSpPr txBox="1"/>
          <p:nvPr/>
        </p:nvSpPr>
        <p:spPr>
          <a:xfrm>
            <a:off x="280668" y="6295172"/>
            <a:ext cx="460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5"/>
              </a:rPr>
              <a:t>https://www.cvgsar.com/</a:t>
            </a:r>
            <a:r>
              <a:rPr lang="en-CA" dirty="0"/>
              <a:t>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5D2717-65D4-7DD6-716A-8276BEB8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8" y="2036071"/>
            <a:ext cx="3790182" cy="403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F82D952-E6FE-31AA-856A-418A65A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022424"/>
            <a:ext cx="487045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850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80FB-0F08-BE30-039F-DD7077BD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D643C-B440-0015-A85C-7C2F3F95B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61" y="1300888"/>
            <a:ext cx="2823328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 go!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D3FBE-57C1-55DC-E9F9-C7D4F8DC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676F5-7A1C-A72E-86B8-C1B89864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7E9A3-5C9C-9DD8-718C-E348E1CF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B2DC03-FFCE-57F8-ECF6-6D2C1D07F938}"/>
              </a:ext>
            </a:extLst>
          </p:cNvPr>
          <p:cNvSpPr/>
          <p:nvPr/>
        </p:nvSpPr>
        <p:spPr>
          <a:xfrm>
            <a:off x="3544478" y="2233455"/>
            <a:ext cx="2347274" cy="22058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E95F89-BAAF-1506-7281-625A1E2A818F}"/>
              </a:ext>
            </a:extLst>
          </p:cNvPr>
          <p:cNvSpPr/>
          <p:nvPr/>
        </p:nvSpPr>
        <p:spPr>
          <a:xfrm>
            <a:off x="4414888" y="1504744"/>
            <a:ext cx="600173" cy="593889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E4ACE9-A487-715B-B1C6-28A73DC32BA3}"/>
              </a:ext>
            </a:extLst>
          </p:cNvPr>
          <p:cNvSpPr/>
          <p:nvPr/>
        </p:nvSpPr>
        <p:spPr>
          <a:xfrm>
            <a:off x="4336330" y="1300888"/>
            <a:ext cx="367645" cy="188547"/>
          </a:xfrm>
          <a:custGeom>
            <a:avLst/>
            <a:gdLst>
              <a:gd name="connsiteX0" fmla="*/ 367645 w 367645"/>
              <a:gd name="connsiteY0" fmla="*/ 188547 h 188547"/>
              <a:gd name="connsiteX1" fmla="*/ 339365 w 367645"/>
              <a:gd name="connsiteY1" fmla="*/ 75425 h 188547"/>
              <a:gd name="connsiteX2" fmla="*/ 301658 w 367645"/>
              <a:gd name="connsiteY2" fmla="*/ 47145 h 188547"/>
              <a:gd name="connsiteX3" fmla="*/ 273377 w 367645"/>
              <a:gd name="connsiteY3" fmla="*/ 37718 h 188547"/>
              <a:gd name="connsiteX4" fmla="*/ 65988 w 367645"/>
              <a:gd name="connsiteY4" fmla="*/ 37718 h 188547"/>
              <a:gd name="connsiteX5" fmla="*/ 0 w 367645"/>
              <a:gd name="connsiteY5" fmla="*/ 11 h 18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645" h="188547">
                <a:moveTo>
                  <a:pt x="367645" y="188547"/>
                </a:moveTo>
                <a:cubicBezTo>
                  <a:pt x="363111" y="152278"/>
                  <a:pt x="365866" y="106343"/>
                  <a:pt x="339365" y="75425"/>
                </a:cubicBezTo>
                <a:cubicBezTo>
                  <a:pt x="329140" y="63496"/>
                  <a:pt x="315299" y="54940"/>
                  <a:pt x="301658" y="47145"/>
                </a:cubicBezTo>
                <a:cubicBezTo>
                  <a:pt x="293030" y="42215"/>
                  <a:pt x="282804" y="40860"/>
                  <a:pt x="273377" y="37718"/>
                </a:cubicBezTo>
                <a:cubicBezTo>
                  <a:pt x="238221" y="40062"/>
                  <a:pt x="118338" y="57853"/>
                  <a:pt x="65988" y="37718"/>
                </a:cubicBezTo>
                <a:cubicBezTo>
                  <a:pt x="-36582" y="-1732"/>
                  <a:pt x="38104" y="11"/>
                  <a:pt x="0" y="11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1967DB2D-9FE2-1EEF-891C-8CC4A8DAA75D}"/>
              </a:ext>
            </a:extLst>
          </p:cNvPr>
          <p:cNvSpPr/>
          <p:nvPr/>
        </p:nvSpPr>
        <p:spPr>
          <a:xfrm>
            <a:off x="4062953" y="1078091"/>
            <a:ext cx="273377" cy="291831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FA05C-8ACA-C794-A524-9670D52FEBD2}"/>
              </a:ext>
            </a:extLst>
          </p:cNvPr>
          <p:cNvSpPr txBox="1"/>
          <p:nvPr/>
        </p:nvSpPr>
        <p:spPr>
          <a:xfrm>
            <a:off x="5808035" y="6317822"/>
            <a:ext cx="483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Stolovich</a:t>
            </a:r>
            <a:r>
              <a:rPr lang="en-CA" dirty="0"/>
              <a:t> and Keeps, 2020)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D91B2-6B65-13FA-AF22-E3CD680FE741}"/>
              </a:ext>
            </a:extLst>
          </p:cNvPr>
          <p:cNvSpPr txBox="1">
            <a:spLocks/>
          </p:cNvSpPr>
          <p:nvPr/>
        </p:nvSpPr>
        <p:spPr>
          <a:xfrm>
            <a:off x="367647" y="4505235"/>
            <a:ext cx="9294828" cy="171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4 1 2 5 2 7 2 4 6 0 6 0 3 1 3 0 2 8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162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1" grpId="0" animBg="1"/>
      <p:bldP spid="1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40FB-0EAF-29F5-236B-E644B5B0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C48F-73C4-62F6-0479-F3F42AA7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27A31-6198-3EA5-7B25-95D28E43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041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AC3B4-866D-E720-540A-6D5B97A3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248EB16-33D7-43D8-4BF3-1AA0D1157447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2E4F77-2F33-A4DD-DA17-36C9833FAB55}"/>
              </a:ext>
            </a:extLst>
          </p:cNvPr>
          <p:cNvSpPr txBox="1">
            <a:spLocks/>
          </p:cNvSpPr>
          <p:nvPr/>
        </p:nvSpPr>
        <p:spPr>
          <a:xfrm>
            <a:off x="-55452" y="1038475"/>
            <a:ext cx="9254904" cy="885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 Question</a:t>
            </a:r>
            <a:br>
              <a:rPr lang="en-CA" dirty="0"/>
            </a:b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0DD31-0A5A-446F-A44F-3AC2C562B460}"/>
              </a:ext>
            </a:extLst>
          </p:cNvPr>
          <p:cNvSpPr txBox="1"/>
          <p:nvPr/>
        </p:nvSpPr>
        <p:spPr>
          <a:xfrm>
            <a:off x="995472" y="4395198"/>
            <a:ext cx="75722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How will you apply these skills to assist you, </a:t>
            </a:r>
          </a:p>
          <a:p>
            <a:r>
              <a:rPr lang="en-CA" sz="3200" dirty="0"/>
              <a:t>your team during high stress situations?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9D7D32-93CC-855F-39FA-D9DDD64E8AE0}"/>
              </a:ext>
            </a:extLst>
          </p:cNvPr>
          <p:cNvSpPr txBox="1"/>
          <p:nvPr/>
        </p:nvSpPr>
        <p:spPr>
          <a:xfrm>
            <a:off x="569916" y="2748690"/>
            <a:ext cx="8232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What stressors most impact your ability to lead?</a:t>
            </a:r>
          </a:p>
        </p:txBody>
      </p:sp>
    </p:spTree>
    <p:extLst>
      <p:ext uri="{BB962C8B-B14F-4D97-AF65-F5344CB8AC3E}">
        <p14:creationId xmlns:p14="http://schemas.microsoft.com/office/powerpoint/2010/main" val="1985990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59559" cy="103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39" y="166408"/>
            <a:ext cx="1152244" cy="7498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7044" y="1482404"/>
            <a:ext cx="8576906" cy="209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charset="0"/>
              </a:rPr>
              <a:t>Thank so much for spending your time with us.</a:t>
            </a:r>
          </a:p>
          <a:p>
            <a:pPr algn="ctr"/>
            <a:endParaRPr lang="en-US" b="1" dirty="0">
              <a:latin typeface="Arial" charset="0"/>
            </a:endParaRPr>
          </a:p>
          <a:p>
            <a:pPr algn="ctr"/>
            <a:endParaRPr lang="en-US" b="1" dirty="0">
              <a:latin typeface="Arial" charset="0"/>
            </a:endParaRPr>
          </a:p>
          <a:p>
            <a:pPr algn="ctr"/>
            <a:r>
              <a:rPr lang="en-US" sz="6700" b="1" dirty="0">
                <a:solidFill>
                  <a:srgbClr val="00B050"/>
                </a:solidFill>
                <a:latin typeface="Arial" charset="0"/>
              </a:rPr>
              <a:t>Can you be the help your communities and Nations need?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38505-05AA-AE7A-5F5C-54A37DC064BC}"/>
              </a:ext>
            </a:extLst>
          </p:cNvPr>
          <p:cNvSpPr txBox="1"/>
          <p:nvPr/>
        </p:nvSpPr>
        <p:spPr>
          <a:xfrm>
            <a:off x="5790837" y="4480334"/>
            <a:ext cx="321466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Paul Berry </a:t>
            </a:r>
            <a:r>
              <a:rPr lang="en-CA" sz="1200" b="1" dirty="0" err="1"/>
              <a:t>BEd</a:t>
            </a:r>
            <a:r>
              <a:rPr lang="en-CA" sz="1200" b="1" dirty="0"/>
              <a:t>, MEd</a:t>
            </a:r>
          </a:p>
          <a:p>
            <a:r>
              <a:rPr lang="en-CA" sz="1200" b="1" dirty="0"/>
              <a:t>Emergency Management Educator/</a:t>
            </a:r>
          </a:p>
          <a:p>
            <a:r>
              <a:rPr lang="en-CA" sz="1200" b="1" dirty="0"/>
              <a:t>Response Specialist</a:t>
            </a:r>
          </a:p>
          <a:p>
            <a:r>
              <a:rPr lang="en-CA" sz="1200" b="1" dirty="0"/>
              <a:t>Holistic Emergency Preparedness and Response</a:t>
            </a:r>
          </a:p>
          <a:p>
            <a:r>
              <a:rPr lang="en-CA" sz="1200" b="1" dirty="0"/>
              <a:t>Survival and Outdoor (SOS) Gear</a:t>
            </a:r>
          </a:p>
          <a:p>
            <a:endParaRPr lang="en-CA" sz="1200" dirty="0"/>
          </a:p>
          <a:p>
            <a:r>
              <a:rPr lang="en-CA" sz="1200" dirty="0"/>
              <a:t>Cell#		250-897-5133</a:t>
            </a:r>
          </a:p>
          <a:p>
            <a:r>
              <a:rPr lang="en-CA" sz="1200" dirty="0"/>
              <a:t>Office Main #	778-225-8655</a:t>
            </a:r>
          </a:p>
          <a:p>
            <a:r>
              <a:rPr lang="en-CA" sz="1200" dirty="0">
                <a:hlinkClick r:id="rId5"/>
              </a:rPr>
              <a:t>paul.berry@holistic.com</a:t>
            </a:r>
            <a:endParaRPr lang="en-CA" sz="1200" dirty="0"/>
          </a:p>
          <a:p>
            <a:r>
              <a:rPr lang="en-CA" sz="1200" dirty="0">
                <a:hlinkClick r:id="rId6"/>
              </a:rPr>
              <a:t>http://www.holisticepr.com</a:t>
            </a:r>
            <a:endParaRPr lang="en-CA" sz="1200" dirty="0"/>
          </a:p>
          <a:p>
            <a:endParaRPr lang="en-CA" sz="1400" dirty="0"/>
          </a:p>
          <a:p>
            <a:endParaRPr lang="en-C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1BB1D-F3C3-7548-4D54-A3AA9AB30A24}"/>
              </a:ext>
            </a:extLst>
          </p:cNvPr>
          <p:cNvSpPr txBox="1"/>
          <p:nvPr/>
        </p:nvSpPr>
        <p:spPr>
          <a:xfrm>
            <a:off x="205829" y="4480334"/>
            <a:ext cx="31473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  <a:effectLst/>
              </a:rPr>
              <a:t>Cam Challenger</a:t>
            </a:r>
            <a:endParaRPr lang="en-US" sz="1200" b="1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  <a:effectLst/>
              </a:rPr>
              <a:t>Emergency Management Educator/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  <a:effectLst/>
              </a:rPr>
              <a:t>Response Specialist</a:t>
            </a:r>
            <a:endParaRPr lang="en-US" sz="1200" b="1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  <a:effectLst/>
              </a:rPr>
              <a:t>Holistic Emergency Preparedness &amp; Response/</a:t>
            </a:r>
            <a:endParaRPr lang="en-US" sz="1200" b="1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b="1" dirty="0">
                <a:solidFill>
                  <a:schemeClr val="tx1"/>
                </a:solidFill>
                <a:effectLst/>
              </a:rPr>
              <a:t>Survival and Outdoor Specialty (SOS) Gear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solidFill>
                  <a:schemeClr val="tx1"/>
                </a:solidFill>
                <a:effectLst/>
              </a:rPr>
              <a:t>Cell#                  604.816.8655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solidFill>
                  <a:schemeClr val="tx1"/>
                </a:solidFill>
                <a:effectLst/>
              </a:rPr>
              <a:t>Office Main#   778.225.0500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u="sng" dirty="0">
                <a:solidFill>
                  <a:srgbClr val="0070C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cam@holisticepr.com</a:t>
            </a:r>
            <a:r>
              <a:rPr lang="en-CA" sz="1200" u="sng" dirty="0">
                <a:solidFill>
                  <a:srgbClr val="0070C0"/>
                </a:solidFill>
                <a:effectLst/>
              </a:rPr>
              <a:t> </a:t>
            </a:r>
            <a:r>
              <a:rPr lang="en-CA" sz="1200" dirty="0">
                <a:solidFill>
                  <a:srgbClr val="0070C0"/>
                </a:solidFill>
                <a:effectLst/>
              </a:rPr>
              <a:t> </a:t>
            </a:r>
            <a:endParaRPr lang="en-US" sz="1200" dirty="0">
              <a:solidFill>
                <a:srgbClr val="0070C0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u="sng" dirty="0">
                <a:solidFill>
                  <a:srgbClr val="0070C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http://www.holisticepr.com</a:t>
            </a:r>
            <a:r>
              <a:rPr lang="en-CA" sz="1200" u="sng" dirty="0">
                <a:solidFill>
                  <a:srgbClr val="0070C0"/>
                </a:solidFill>
                <a:effectLst/>
              </a:rPr>
              <a:t> </a:t>
            </a:r>
            <a:endParaRPr lang="en-US" sz="1200" dirty="0">
              <a:solidFill>
                <a:srgbClr val="0070C0"/>
              </a:solidFill>
              <a:effectLst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34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6596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Intentions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933510" y="2247311"/>
            <a:ext cx="56007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Introductions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What is Stress?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Recognition Prime Discission Making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BTSF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Hazard Assessment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Critical Incident Supports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/>
              <a:t>Reflection to Action</a:t>
            </a:r>
          </a:p>
          <a:p>
            <a:pPr marL="0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334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4995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Stress?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812399" y="2146955"/>
            <a:ext cx="3544380" cy="451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Our experiences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Negative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Positive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Training/experience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Our Selves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Preps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Currents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Triggers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Relationships</a:t>
            </a:r>
            <a:r>
              <a:rPr lang="en-US" altLang="en-US" dirty="0"/>
              <a:t>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People we know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People we don’t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r>
              <a:rPr lang="en-US" altLang="en-US" dirty="0"/>
              <a:t>	Organizational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44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3DEC5-2180-13C8-A737-69708D59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715A-5AD9-E0D2-2D10-DA763988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451" y="5627640"/>
            <a:ext cx="2823328" cy="88571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729E-67B0-696E-50E9-B5E6789A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D27FE-96E3-2A71-9F97-D729CE84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5A511-A3AC-F82A-1FA9-1A71F680D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FDFE02-5E5E-F918-8693-B94DCC9D0882}"/>
              </a:ext>
            </a:extLst>
          </p:cNvPr>
          <p:cNvSpPr txBox="1">
            <a:spLocks/>
          </p:cNvSpPr>
          <p:nvPr/>
        </p:nvSpPr>
        <p:spPr>
          <a:xfrm>
            <a:off x="367647" y="4065102"/>
            <a:ext cx="9294828" cy="171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4 1 2 5 2 7 2 4 6 0 6 0 3 1 3 0 2 8</a:t>
            </a:r>
            <a:br>
              <a:rPr lang="en-CA" dirty="0"/>
            </a:br>
            <a:endParaRPr lang="en-CA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4E9A62-8664-D5B8-EB09-916F4A757A4F}"/>
              </a:ext>
            </a:extLst>
          </p:cNvPr>
          <p:cNvSpPr/>
          <p:nvPr/>
        </p:nvSpPr>
        <p:spPr>
          <a:xfrm>
            <a:off x="3306451" y="1574777"/>
            <a:ext cx="2347274" cy="22058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0298E-99EF-D59D-424B-73C3FE2C53CA}"/>
              </a:ext>
            </a:extLst>
          </p:cNvPr>
          <p:cNvSpPr txBox="1"/>
          <p:nvPr/>
        </p:nvSpPr>
        <p:spPr>
          <a:xfrm>
            <a:off x="5485933" y="6315846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Stolovich</a:t>
            </a:r>
            <a:r>
              <a:rPr lang="en-CA" dirty="0"/>
              <a:t> and Keeps, 2020)</a:t>
            </a:r>
          </a:p>
        </p:txBody>
      </p:sp>
    </p:spTree>
    <p:extLst>
      <p:ext uri="{BB962C8B-B14F-4D97-AF65-F5344CB8AC3E}">
        <p14:creationId xmlns:p14="http://schemas.microsoft.com/office/powerpoint/2010/main" val="2464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67C3-1428-D177-9715-769F375E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3BEB-6FF4-2FD6-8450-AD92E3233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417" y="4408236"/>
            <a:ext cx="5029200" cy="885719"/>
          </a:xfrm>
        </p:spPr>
        <p:txBody>
          <a:bodyPr>
            <a:normAutofit/>
          </a:bodyPr>
          <a:lstStyle/>
          <a:p>
            <a:r>
              <a:rPr lang="en-CA" b="1" dirty="0"/>
              <a:t>Write the Sequence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31D8F-1C9D-9E13-CB69-5EC7F85D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9F34F-C4DB-93BF-8036-54EF40BA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2FE25-9BFC-E05C-C6B4-ACD5EB3FE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78BCD-DFB9-3A6F-EEA9-625078B4DB69}"/>
              </a:ext>
            </a:extLst>
          </p:cNvPr>
          <p:cNvSpPr txBox="1"/>
          <p:nvPr/>
        </p:nvSpPr>
        <p:spPr>
          <a:xfrm>
            <a:off x="5808035" y="6349693"/>
            <a:ext cx="483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Stolovich</a:t>
            </a:r>
            <a:r>
              <a:rPr lang="en-CA" dirty="0"/>
              <a:t> and Keeps, 2020)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76F3B-00F5-612B-C165-41F817FE3250}"/>
              </a:ext>
            </a:extLst>
          </p:cNvPr>
          <p:cNvSpPr/>
          <p:nvPr/>
        </p:nvSpPr>
        <p:spPr>
          <a:xfrm>
            <a:off x="3306451" y="1574777"/>
            <a:ext cx="2347274" cy="22058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7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93B8-FF1A-F4B0-86F9-D0E9D2A9B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24DB4-1849-A180-95DE-3FB9CA2E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451" y="5627640"/>
            <a:ext cx="2823328" cy="88571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398B-94D7-5284-52DB-71B9209EE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C8112-E35C-FABB-0B2A-A04B46E7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635E1-E5E7-A6CC-44A4-7B88E126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101204-371E-A1FC-A75A-0EA1C9524960}"/>
              </a:ext>
            </a:extLst>
          </p:cNvPr>
          <p:cNvSpPr txBox="1">
            <a:spLocks/>
          </p:cNvSpPr>
          <p:nvPr/>
        </p:nvSpPr>
        <p:spPr>
          <a:xfrm>
            <a:off x="254525" y="2569227"/>
            <a:ext cx="9294828" cy="171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sz="1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4 1 2 5 2 7 2 4 6 0 6 0 3 1 3 0 2 8</a:t>
            </a:r>
            <a:br>
              <a:rPr lang="en-CA" dirty="0"/>
            </a:b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5CEA9-C3ED-575D-B395-53005C9ACB41}"/>
              </a:ext>
            </a:extLst>
          </p:cNvPr>
          <p:cNvSpPr txBox="1"/>
          <p:nvPr/>
        </p:nvSpPr>
        <p:spPr>
          <a:xfrm>
            <a:off x="5485933" y="6315846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Stolovich</a:t>
            </a:r>
            <a:r>
              <a:rPr lang="en-CA" dirty="0"/>
              <a:t> and Keeps, 2020)</a:t>
            </a:r>
          </a:p>
        </p:txBody>
      </p:sp>
    </p:spTree>
    <p:extLst>
      <p:ext uri="{BB962C8B-B14F-4D97-AF65-F5344CB8AC3E}">
        <p14:creationId xmlns:p14="http://schemas.microsoft.com/office/powerpoint/2010/main" val="3528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865"/>
            <a:ext cx="8229600" cy="885719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Stress?</a:t>
            </a:r>
            <a:br>
              <a:rPr lang="en-CA" dirty="0"/>
            </a:b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21C5-1C88-8A46-8B35-AFD4C939AF70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17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17" y="193496"/>
            <a:ext cx="1152244" cy="74987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23925" y="2019300"/>
            <a:ext cx="7524750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BA740EB-85BA-4CA2-9332-6D5A05A07DC1}"/>
              </a:ext>
            </a:extLst>
          </p:cNvPr>
          <p:cNvSpPr txBox="1">
            <a:spLocks noChangeArrowheads="1"/>
          </p:cNvSpPr>
          <p:nvPr/>
        </p:nvSpPr>
        <p:spPr>
          <a:xfrm>
            <a:off x="2308850" y="2206626"/>
            <a:ext cx="4551477" cy="4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Approach 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en-US" altLang="en-US" dirty="0"/>
              <a:t>sets us up for the follow on actions/emotions etc. (Appraisal Theory)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Compensation 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en-US" altLang="en-US" dirty="0"/>
              <a:t>conscious or unconscious </a:t>
            </a:r>
          </a:p>
          <a:p>
            <a:pPr marL="457200" lvl="1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en-US" altLang="en-US" b="1" dirty="0"/>
              <a:t>Level of Stress 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en-US" altLang="en-US" dirty="0"/>
              <a:t>Personal </a:t>
            </a:r>
          </a:p>
          <a:p>
            <a:pPr marL="0" indent="0">
              <a:lnSpc>
                <a:spcPct val="90000"/>
              </a:lnSpc>
              <a:buClr>
                <a:schemeClr val="hlink"/>
              </a:buClr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34FA11-7E84-465F-91D3-D6D99289242C}"/>
</file>

<file path=customXml/itemProps2.xml><?xml version="1.0" encoding="utf-8"?>
<ds:datastoreItem xmlns:ds="http://schemas.openxmlformats.org/officeDocument/2006/customXml" ds:itemID="{F771D5F9-7B13-4AD9-8494-E26BBD8C7FBF}"/>
</file>

<file path=docProps/app.xml><?xml version="1.0" encoding="utf-8"?>
<Properties xmlns="http://schemas.openxmlformats.org/officeDocument/2006/extended-properties" xmlns:vt="http://schemas.openxmlformats.org/officeDocument/2006/docPropsVTypes">
  <TotalTime>3979</TotalTime>
  <Words>1559</Words>
  <Application>Microsoft Office PowerPoint</Application>
  <PresentationFormat>On-screen Show (4:3)</PresentationFormat>
  <Paragraphs>305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Tahoma</vt:lpstr>
      <vt:lpstr>Wingdings</vt:lpstr>
      <vt:lpstr>Office Theme</vt:lpstr>
      <vt:lpstr>Skills for  High-Stress Operations  </vt:lpstr>
      <vt:lpstr> Cam Challenger   </vt:lpstr>
      <vt:lpstr> Paul Berry  </vt:lpstr>
      <vt:lpstr> Learning Intentions </vt:lpstr>
      <vt:lpstr> What is Stress? </vt:lpstr>
      <vt:lpstr> </vt:lpstr>
      <vt:lpstr>Write the Sequence</vt:lpstr>
      <vt:lpstr> </vt:lpstr>
      <vt:lpstr> What is Stress? </vt:lpstr>
      <vt:lpstr> What is Stress? </vt:lpstr>
      <vt:lpstr> What is Stress? </vt:lpstr>
      <vt:lpstr> Recognition Prime Decision Making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Guided Practise</vt:lpstr>
      <vt:lpstr> Ready go!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Doty</dc:creator>
  <cp:lastModifiedBy>Rental End User</cp:lastModifiedBy>
  <cp:revision>107</cp:revision>
  <cp:lastPrinted>2016-07-28T19:37:18Z</cp:lastPrinted>
  <dcterms:created xsi:type="dcterms:W3CDTF">2015-11-11T21:43:53Z</dcterms:created>
  <dcterms:modified xsi:type="dcterms:W3CDTF">2024-03-06T18:42:43Z</dcterms:modified>
</cp:coreProperties>
</file>