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9.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67" r:id="rId4"/>
    <p:sldId id="258" r:id="rId5"/>
    <p:sldId id="259" r:id="rId6"/>
    <p:sldId id="260" r:id="rId7"/>
    <p:sldId id="261" r:id="rId8"/>
    <p:sldId id="262" r:id="rId9"/>
    <p:sldId id="263" r:id="rId10"/>
    <p:sldId id="264" r:id="rId11"/>
    <p:sldId id="265" r:id="rId12"/>
    <p:sldId id="266" r:id="rId13"/>
  </p:sldIdLst>
  <p:sldSz cx="14630400" cy="8229600"/>
  <p:notesSz cx="8229600" cy="14630400"/>
  <p:embeddedFontLst>
    <p:embeddedFont>
      <p:font typeface="Alexandria" panose="020B0604020202020204" charset="-78"/>
      <p:regular r:id="rId15"/>
    </p:embeddedFont>
    <p:embeddedFont>
      <p:font typeface="DM Sans" pitchFamily="2" charset="0"/>
      <p:regular r:id="rId16"/>
      <p:bold r:id="rId17"/>
      <p: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71" autoAdjust="0"/>
    <p:restoredTop sz="92494" autoAdjust="0"/>
  </p:normalViewPr>
  <p:slideViewPr>
    <p:cSldViewPr snapToGrid="0" snapToObjects="1">
      <p:cViewPr varScale="1">
        <p:scale>
          <a:sx n="63" d="100"/>
          <a:sy n="63" d="100"/>
        </p:scale>
        <p:origin x="1008"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3" d="100"/>
          <a:sy n="53" d="100"/>
        </p:scale>
        <p:origin x="4362" y="1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233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tags" Target="../tags/tag101.xml"/><Relationship Id="rId18" Type="http://schemas.openxmlformats.org/officeDocument/2006/relationships/tags" Target="../tags/tag106.xml"/><Relationship Id="rId3" Type="http://schemas.openxmlformats.org/officeDocument/2006/relationships/tags" Target="../tags/tag91.xml"/><Relationship Id="rId21" Type="http://schemas.openxmlformats.org/officeDocument/2006/relationships/image" Target="../media/image18.png"/><Relationship Id="rId7" Type="http://schemas.openxmlformats.org/officeDocument/2006/relationships/tags" Target="../tags/tag95.xml"/><Relationship Id="rId12" Type="http://schemas.openxmlformats.org/officeDocument/2006/relationships/tags" Target="../tags/tag100.xml"/><Relationship Id="rId17" Type="http://schemas.openxmlformats.org/officeDocument/2006/relationships/tags" Target="../tags/tag105.xml"/><Relationship Id="rId2" Type="http://schemas.openxmlformats.org/officeDocument/2006/relationships/tags" Target="../tags/tag90.xml"/><Relationship Id="rId16" Type="http://schemas.openxmlformats.org/officeDocument/2006/relationships/tags" Target="../tags/tag104.xml"/><Relationship Id="rId20" Type="http://schemas.openxmlformats.org/officeDocument/2006/relationships/notesSlide" Target="../notesSlides/notesSlide1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tags" Target="../tags/tag99.xml"/><Relationship Id="rId5" Type="http://schemas.openxmlformats.org/officeDocument/2006/relationships/tags" Target="../tags/tag93.xml"/><Relationship Id="rId15" Type="http://schemas.openxmlformats.org/officeDocument/2006/relationships/tags" Target="../tags/tag103.xml"/><Relationship Id="rId10" Type="http://schemas.openxmlformats.org/officeDocument/2006/relationships/tags" Target="../tags/tag98.xml"/><Relationship Id="rId19" Type="http://schemas.openxmlformats.org/officeDocument/2006/relationships/slideLayout" Target="../slideLayouts/slideLayout10.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tags" Target="../tags/tag10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109.xml"/><Relationship Id="rId7" Type="http://schemas.openxmlformats.org/officeDocument/2006/relationships/slideLayout" Target="../slideLayouts/slideLayout11.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10" Type="http://schemas.openxmlformats.org/officeDocument/2006/relationships/image" Target="../media/image2.png"/><Relationship Id="rId4" Type="http://schemas.openxmlformats.org/officeDocument/2006/relationships/tags" Target="../tags/tag110.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notesSlide" Target="../notesSlides/notesSlide12.xml"/><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tags" Target="../tags/tag114.xml"/><Relationship Id="rId16" Type="http://schemas.openxmlformats.org/officeDocument/2006/relationships/image" Target="../media/image22.png"/><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image" Target="../media/image21.png"/><Relationship Id="rId10" Type="http://schemas.openxmlformats.org/officeDocument/2006/relationships/tags" Target="../tags/tag122.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notesSlide" Target="../notesSlides/notesSlide2.xml"/><Relationship Id="rId5" Type="http://schemas.openxmlformats.org/officeDocument/2006/relationships/tags" Target="../tags/tag9.xml"/><Relationship Id="rId10" Type="http://schemas.openxmlformats.org/officeDocument/2006/relationships/slideLayout" Target="../slideLayouts/slideLayout3.xml"/><Relationship Id="rId4" Type="http://schemas.openxmlformats.org/officeDocument/2006/relationships/tags" Target="../tags/tag8.xml"/><Relationship Id="rId9" Type="http://schemas.openxmlformats.org/officeDocument/2006/relationships/tags" Target="../tags/tag13.xm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notesSlide" Target="../notesSlides/notesSlide3.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slideLayout" Target="../slideLayouts/slideLayout13.xml"/><Relationship Id="rId17" Type="http://schemas.openxmlformats.org/officeDocument/2006/relationships/image" Target="../media/image2.png"/><Relationship Id="rId2" Type="http://schemas.openxmlformats.org/officeDocument/2006/relationships/tags" Target="../tags/tag15.xml"/><Relationship Id="rId16" Type="http://schemas.openxmlformats.org/officeDocument/2006/relationships/image" Target="../media/image5.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image" Target="../media/image4.png"/><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notesSlide" Target="../notesSlides/notesSlide4.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Layout" Target="../slideLayouts/slideLayout4.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image" Target="../media/image2.png"/><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slideLayout" Target="../slideLayouts/slideLayout5.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2" Type="http://schemas.openxmlformats.org/officeDocument/2006/relationships/tags" Target="../tags/tag37.xml"/><Relationship Id="rId16" Type="http://schemas.openxmlformats.org/officeDocument/2006/relationships/image" Target="../media/image2.pn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7.png"/><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notesSlide" Target="../notesSlides/notesSlide6.xml"/><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slideLayout" Target="../slideLayouts/slideLayout6.xml"/><Relationship Id="rId17" Type="http://schemas.openxmlformats.org/officeDocument/2006/relationships/image" Target="../media/image11.png"/><Relationship Id="rId2" Type="http://schemas.openxmlformats.org/officeDocument/2006/relationships/tags" Target="../tags/tag49.xml"/><Relationship Id="rId16" Type="http://schemas.openxmlformats.org/officeDocument/2006/relationships/image" Target="../media/image10.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5" Type="http://schemas.openxmlformats.org/officeDocument/2006/relationships/image" Target="../media/image9.png"/><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slideLayout" Target="../slideLayouts/slideLayout7.xml"/><Relationship Id="rId18" Type="http://schemas.openxmlformats.org/officeDocument/2006/relationships/image" Target="../media/image15.png"/><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image" Target="../media/image14.png"/><Relationship Id="rId2" Type="http://schemas.openxmlformats.org/officeDocument/2006/relationships/tags" Target="../tags/tag60.xml"/><Relationship Id="rId16" Type="http://schemas.openxmlformats.org/officeDocument/2006/relationships/image" Target="../media/image13.pn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image" Target="../media/image12.png"/><Relationship Id="rId10" Type="http://schemas.openxmlformats.org/officeDocument/2006/relationships/tags" Target="../tags/tag68.xml"/><Relationship Id="rId19" Type="http://schemas.openxmlformats.org/officeDocument/2006/relationships/image" Target="../media/image2.png"/><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slideLayout" Target="../slideLayouts/slideLayout8.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tags" Target="../tags/tag82.xml"/><Relationship Id="rId2" Type="http://schemas.openxmlformats.org/officeDocument/2006/relationships/tags" Target="../tags/tag72.xml"/><Relationship Id="rId16" Type="http://schemas.openxmlformats.org/officeDocument/2006/relationships/image" Target="../media/image2.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5" Type="http://schemas.openxmlformats.org/officeDocument/2006/relationships/image" Target="../media/image16.png"/><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85.xml"/><Relationship Id="rId7" Type="http://schemas.openxmlformats.org/officeDocument/2006/relationships/slideLayout" Target="../slideLayouts/slideLayout9.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5" Type="http://schemas.openxmlformats.org/officeDocument/2006/relationships/tags" Target="../tags/tag87.xml"/><Relationship Id="rId10" Type="http://schemas.openxmlformats.org/officeDocument/2006/relationships/image" Target="../media/image2.png"/><Relationship Id="rId4" Type="http://schemas.openxmlformats.org/officeDocument/2006/relationships/tags" Target="../tags/tag86.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custDataLst>
              <p:tags r:id="rId1"/>
            </p:custDataLst>
          </p:nvPr>
        </p:nvPicPr>
        <p:blipFill>
          <a:blip r:embed="rId7"/>
          <a:stretch>
            <a:fillRect/>
          </a:stretch>
        </p:blipFill>
        <p:spPr>
          <a:xfrm>
            <a:off x="0" y="0"/>
            <a:ext cx="5760720" cy="8229600"/>
          </a:xfrm>
          <a:prstGeom prst="rect">
            <a:avLst/>
          </a:prstGeom>
        </p:spPr>
      </p:pic>
      <p:sp>
        <p:nvSpPr>
          <p:cNvPr id="3" name="Text 0"/>
          <p:cNvSpPr/>
          <p:nvPr>
            <p:custDataLst>
              <p:tags r:id="rId2"/>
            </p:custDataLst>
          </p:nvPr>
        </p:nvSpPr>
        <p:spPr>
          <a:xfrm>
            <a:off x="6280190" y="2609385"/>
            <a:ext cx="7207329" cy="1763304"/>
          </a:xfrm>
          <a:prstGeom prst="rect">
            <a:avLst/>
          </a:prstGeom>
          <a:noFill/>
          <a:ln/>
        </p:spPr>
        <p:txBody>
          <a:bodyPr wrap="square" lIns="0" tIns="0" rIns="0" bIns="0" rtlCol="0" anchor="t"/>
          <a:lstStyle/>
          <a:p>
            <a:pPr marL="0" indent="0">
              <a:lnSpc>
                <a:spcPts val="4450"/>
              </a:lnSpc>
              <a:buNone/>
            </a:pPr>
            <a:r>
              <a:rPr lang="fr-CA" sz="3550" dirty="0">
                <a:solidFill>
                  <a:srgbClr val="000000"/>
                </a:solidFill>
                <a:latin typeface="Alexandria" pitchFamily="34" charset="0"/>
                <a:ea typeface="Alexandria" pitchFamily="34" charset="-122"/>
                <a:cs typeface="Alexandria" pitchFamily="34" charset="-120"/>
              </a:rPr>
              <a:t>Compte rendu sur les recommandations du rapport du groupe d’experts de la </a:t>
            </a:r>
            <a:r>
              <a:rPr lang="fr-CA" sz="3550">
                <a:solidFill>
                  <a:srgbClr val="000000"/>
                </a:solidFill>
                <a:latin typeface="Alexandria" pitchFamily="34" charset="0"/>
                <a:ea typeface="Alexandria" pitchFamily="34" charset="-122"/>
                <a:cs typeface="Alexandria" pitchFamily="34" charset="-120"/>
              </a:rPr>
              <a:t>résolution 13</a:t>
            </a:r>
            <a:endParaRPr lang="fr-CA" sz="3550" dirty="0">
              <a:solidFill>
                <a:srgbClr val="000000"/>
              </a:solidFill>
              <a:latin typeface="Alexandria" pitchFamily="34" charset="0"/>
              <a:ea typeface="Alexandria" pitchFamily="34" charset="-122"/>
              <a:cs typeface="Alexandria" pitchFamily="34" charset="-120"/>
            </a:endParaRPr>
          </a:p>
        </p:txBody>
      </p:sp>
      <p:sp>
        <p:nvSpPr>
          <p:cNvPr id="4" name="Text 1"/>
          <p:cNvSpPr/>
          <p:nvPr>
            <p:custDataLst>
              <p:tags r:id="rId3"/>
            </p:custDataLst>
          </p:nvPr>
        </p:nvSpPr>
        <p:spPr>
          <a:xfrm>
            <a:off x="6280190" y="5040350"/>
            <a:ext cx="7207329" cy="680225"/>
          </a:xfrm>
          <a:prstGeom prst="rect">
            <a:avLst/>
          </a:prstGeom>
          <a:noFill/>
          <a:ln/>
        </p:spPr>
        <p:txBody>
          <a:bodyPr wrap="none" lIns="0" tIns="0" rIns="0" bIns="0" rtlCol="0" anchor="t"/>
          <a:lstStyle/>
          <a:p>
            <a:pPr marL="0" indent="0">
              <a:lnSpc>
                <a:spcPts val="2850"/>
              </a:lnSpc>
              <a:buNone/>
            </a:pPr>
            <a:r>
              <a:rPr lang="fr-CA" sz="1750" dirty="0">
                <a:solidFill>
                  <a:srgbClr val="272525"/>
                </a:solidFill>
                <a:latin typeface="DM Sans" pitchFamily="34" charset="0"/>
                <a:ea typeface="DM Sans" pitchFamily="34" charset="-122"/>
                <a:cs typeface="DM Sans" pitchFamily="34" charset="-120"/>
              </a:rPr>
              <a:t>AEC de l’APN – Décembre 2024</a:t>
            </a:r>
          </a:p>
        </p:txBody>
      </p:sp>
      <p:pic>
        <p:nvPicPr>
          <p:cNvPr id="5" name="Image 1" descr="preencoded.png"/>
          <p:cNvPicPr>
            <a:picLocks noChangeAspect="1"/>
          </p:cNvPicPr>
          <p:nvPr>
            <p:custDataLst>
              <p:tags r:id="rId4"/>
            </p:custDataLst>
          </p:nvPr>
        </p:nvPicPr>
        <p:blipFill>
          <a:blip r:embed="rId8"/>
          <a:stretch>
            <a:fillRect/>
          </a:stretch>
        </p:blipFill>
        <p:spPr>
          <a:xfrm>
            <a:off x="13716000" y="228600"/>
            <a:ext cx="685800" cy="685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custDataLst>
              <p:tags r:id="rId1"/>
            </p:custDataLst>
          </p:nvPr>
        </p:nvPicPr>
        <p:blipFill>
          <a:blip r:embed="rId21"/>
          <a:stretch>
            <a:fillRect/>
          </a:stretch>
        </p:blipFill>
        <p:spPr>
          <a:xfrm>
            <a:off x="8869680" y="0"/>
            <a:ext cx="5760720" cy="8231148"/>
          </a:xfrm>
          <a:prstGeom prst="rect">
            <a:avLst/>
          </a:prstGeom>
        </p:spPr>
      </p:pic>
      <p:sp>
        <p:nvSpPr>
          <p:cNvPr id="3" name="Text 0"/>
          <p:cNvSpPr/>
          <p:nvPr>
            <p:custDataLst>
              <p:tags r:id="rId2"/>
            </p:custDataLst>
          </p:nvPr>
        </p:nvSpPr>
        <p:spPr>
          <a:xfrm>
            <a:off x="771644" y="606266"/>
            <a:ext cx="7600712" cy="1378029"/>
          </a:xfrm>
          <a:prstGeom prst="rect">
            <a:avLst/>
          </a:prstGeom>
          <a:noFill/>
          <a:ln/>
        </p:spPr>
        <p:txBody>
          <a:bodyPr wrap="square" lIns="0" tIns="0" rIns="0" bIns="0" rtlCol="0" anchor="t"/>
          <a:lstStyle/>
          <a:p>
            <a:pPr marL="0" indent="0">
              <a:lnSpc>
                <a:spcPts val="5400"/>
              </a:lnSpc>
              <a:buNone/>
            </a:pPr>
            <a:r>
              <a:rPr lang="fr-CA" sz="4300">
                <a:solidFill>
                  <a:srgbClr val="000000"/>
                </a:solidFill>
                <a:latin typeface="Alexandria" pitchFamily="34" charset="0"/>
                <a:ea typeface="Alexandria" pitchFamily="34" charset="-122"/>
                <a:cs typeface="Alexandria" pitchFamily="34" charset="-120"/>
              </a:rPr>
              <a:t>Plan de travail et comité directeur</a:t>
            </a:r>
          </a:p>
        </p:txBody>
      </p:sp>
      <p:sp>
        <p:nvSpPr>
          <p:cNvPr id="4" name="Shape 1"/>
          <p:cNvSpPr/>
          <p:nvPr>
            <p:custDataLst>
              <p:tags r:id="rId3"/>
            </p:custDataLst>
          </p:nvPr>
        </p:nvSpPr>
        <p:spPr>
          <a:xfrm>
            <a:off x="1075611" y="2314932"/>
            <a:ext cx="53340" cy="5309949"/>
          </a:xfrm>
          <a:prstGeom prst="roundRect">
            <a:avLst>
              <a:gd name="adj" fmla="val 620076"/>
            </a:avLst>
          </a:prstGeom>
          <a:solidFill>
            <a:srgbClr val="D8D4D4"/>
          </a:solidFill>
          <a:ln/>
        </p:spPr>
        <p:txBody>
          <a:bodyPr/>
          <a:lstStyle/>
          <a:p>
            <a:endParaRPr lang="en-CA"/>
          </a:p>
        </p:txBody>
      </p:sp>
      <p:sp>
        <p:nvSpPr>
          <p:cNvPr id="5" name="Shape 2"/>
          <p:cNvSpPr/>
          <p:nvPr>
            <p:custDataLst>
              <p:tags r:id="rId4"/>
            </p:custDataLst>
          </p:nvPr>
        </p:nvSpPr>
        <p:spPr>
          <a:xfrm>
            <a:off x="1296948" y="2784277"/>
            <a:ext cx="771644" cy="53340"/>
          </a:xfrm>
          <a:prstGeom prst="roundRect">
            <a:avLst>
              <a:gd name="adj" fmla="val 620076"/>
            </a:avLst>
          </a:prstGeom>
          <a:solidFill>
            <a:srgbClr val="D8D4D4"/>
          </a:solidFill>
          <a:ln/>
        </p:spPr>
        <p:txBody>
          <a:bodyPr/>
          <a:lstStyle/>
          <a:p>
            <a:endParaRPr lang="en-CA"/>
          </a:p>
        </p:txBody>
      </p:sp>
      <p:sp>
        <p:nvSpPr>
          <p:cNvPr id="6" name="Shape 3"/>
          <p:cNvSpPr/>
          <p:nvPr>
            <p:custDataLst>
              <p:tags r:id="rId5"/>
            </p:custDataLst>
          </p:nvPr>
        </p:nvSpPr>
        <p:spPr>
          <a:xfrm>
            <a:off x="854273" y="2562939"/>
            <a:ext cx="496014" cy="496014"/>
          </a:xfrm>
          <a:prstGeom prst="roundRect">
            <a:avLst>
              <a:gd name="adj" fmla="val 66681"/>
            </a:avLst>
          </a:prstGeom>
          <a:solidFill>
            <a:srgbClr val="FFFFFF"/>
          </a:solidFill>
          <a:ln w="38100">
            <a:solidFill>
              <a:srgbClr val="D8D4D4"/>
            </a:solidFill>
            <a:prstDash val="solid"/>
          </a:ln>
        </p:spPr>
        <p:txBody>
          <a:bodyPr/>
          <a:lstStyle/>
          <a:p>
            <a:endParaRPr lang="en-CA"/>
          </a:p>
        </p:txBody>
      </p:sp>
      <p:sp>
        <p:nvSpPr>
          <p:cNvPr id="7" name="Text 4"/>
          <p:cNvSpPr/>
          <p:nvPr>
            <p:custDataLst>
              <p:tags r:id="rId6"/>
            </p:custDataLst>
          </p:nvPr>
        </p:nvSpPr>
        <p:spPr>
          <a:xfrm>
            <a:off x="1040249" y="2645569"/>
            <a:ext cx="124063" cy="330756"/>
          </a:xfrm>
          <a:prstGeom prst="rect">
            <a:avLst/>
          </a:prstGeom>
          <a:noFill/>
          <a:ln/>
        </p:spPr>
        <p:txBody>
          <a:bodyPr wrap="none" lIns="0" tIns="0" rIns="0" bIns="0" rtlCol="0" anchor="t"/>
          <a:lstStyle/>
          <a:p>
            <a:pPr marL="0" indent="0" algn="ctr">
              <a:lnSpc>
                <a:spcPts val="2600"/>
              </a:lnSpc>
              <a:buNone/>
            </a:pPr>
            <a:r>
              <a:rPr lang="fr-CA" sz="2600">
                <a:solidFill>
                  <a:srgbClr val="272525"/>
                </a:solidFill>
                <a:latin typeface="Alexandria" pitchFamily="34" charset="0"/>
                <a:ea typeface="Alexandria" pitchFamily="34" charset="-122"/>
                <a:cs typeface="Alexandria" pitchFamily="34" charset="-120"/>
              </a:rPr>
              <a:t>1</a:t>
            </a:r>
          </a:p>
        </p:txBody>
      </p:sp>
      <p:sp>
        <p:nvSpPr>
          <p:cNvPr id="8" name="Text 5"/>
          <p:cNvSpPr/>
          <p:nvPr>
            <p:custDataLst>
              <p:tags r:id="rId7"/>
            </p:custDataLst>
          </p:nvPr>
        </p:nvSpPr>
        <p:spPr>
          <a:xfrm>
            <a:off x="2314932" y="2535317"/>
            <a:ext cx="2756178" cy="344448"/>
          </a:xfrm>
          <a:prstGeom prst="rect">
            <a:avLst/>
          </a:prstGeom>
          <a:noFill/>
          <a:ln/>
        </p:spPr>
        <p:txBody>
          <a:bodyPr wrap="none" lIns="0" tIns="0" rIns="0" bIns="0" rtlCol="0" anchor="t"/>
          <a:lstStyle/>
          <a:p>
            <a:pPr marL="0" indent="0" algn="l">
              <a:lnSpc>
                <a:spcPts val="2700"/>
              </a:lnSpc>
              <a:buNone/>
            </a:pPr>
            <a:r>
              <a:rPr lang="fr-CA" sz="2150">
                <a:solidFill>
                  <a:srgbClr val="272525"/>
                </a:solidFill>
                <a:latin typeface="Alexandria" pitchFamily="34" charset="0"/>
                <a:ea typeface="Alexandria" pitchFamily="34" charset="-122"/>
                <a:cs typeface="Alexandria" pitchFamily="34" charset="-120"/>
              </a:rPr>
              <a:t>Formation</a:t>
            </a:r>
          </a:p>
        </p:txBody>
      </p:sp>
      <p:sp>
        <p:nvSpPr>
          <p:cNvPr id="9" name="Text 6"/>
          <p:cNvSpPr/>
          <p:nvPr>
            <p:custDataLst>
              <p:tags r:id="rId8"/>
            </p:custDataLst>
          </p:nvPr>
        </p:nvSpPr>
        <p:spPr>
          <a:xfrm>
            <a:off x="2314932" y="3012043"/>
            <a:ext cx="6057424" cy="705564"/>
          </a:xfrm>
          <a:prstGeom prst="rect">
            <a:avLst/>
          </a:prstGeom>
          <a:noFill/>
          <a:ln/>
        </p:spPr>
        <p:txBody>
          <a:bodyPr wrap="square" lIns="0" tIns="0" rIns="0" bIns="0" rtlCol="0" anchor="t"/>
          <a:lstStyle/>
          <a:p>
            <a:pPr marL="0" indent="0" algn="l">
              <a:lnSpc>
                <a:spcPts val="2750"/>
              </a:lnSpc>
              <a:buNone/>
            </a:pPr>
            <a:r>
              <a:rPr lang="fr-CA" sz="1700">
                <a:solidFill>
                  <a:srgbClr val="272525"/>
                </a:solidFill>
                <a:latin typeface="DM Sans" pitchFamily="34" charset="0"/>
                <a:ea typeface="DM Sans" pitchFamily="34" charset="-122"/>
                <a:cs typeface="DM Sans" pitchFamily="34" charset="-120"/>
              </a:rPr>
              <a:t>Un comité directeur spécialisé a été formé pour superviser la mise en œuvre des initiatives.</a:t>
            </a:r>
          </a:p>
        </p:txBody>
      </p:sp>
      <p:sp>
        <p:nvSpPr>
          <p:cNvPr id="10" name="Shape 7"/>
          <p:cNvSpPr/>
          <p:nvPr>
            <p:custDataLst>
              <p:tags r:id="rId9"/>
            </p:custDataLst>
          </p:nvPr>
        </p:nvSpPr>
        <p:spPr>
          <a:xfrm>
            <a:off x="1296948" y="4627721"/>
            <a:ext cx="771644" cy="53340"/>
          </a:xfrm>
          <a:prstGeom prst="roundRect">
            <a:avLst>
              <a:gd name="adj" fmla="val 620076"/>
            </a:avLst>
          </a:prstGeom>
          <a:solidFill>
            <a:srgbClr val="D8D4D4"/>
          </a:solidFill>
          <a:ln/>
        </p:spPr>
        <p:txBody>
          <a:bodyPr/>
          <a:lstStyle/>
          <a:p>
            <a:endParaRPr lang="en-CA"/>
          </a:p>
        </p:txBody>
      </p:sp>
      <p:sp>
        <p:nvSpPr>
          <p:cNvPr id="11" name="Shape 8"/>
          <p:cNvSpPr/>
          <p:nvPr>
            <p:custDataLst>
              <p:tags r:id="rId10"/>
            </p:custDataLst>
          </p:nvPr>
        </p:nvSpPr>
        <p:spPr>
          <a:xfrm>
            <a:off x="854273" y="4406384"/>
            <a:ext cx="496014" cy="496014"/>
          </a:xfrm>
          <a:prstGeom prst="roundRect">
            <a:avLst>
              <a:gd name="adj" fmla="val 66681"/>
            </a:avLst>
          </a:prstGeom>
          <a:solidFill>
            <a:srgbClr val="FFFFFF"/>
          </a:solidFill>
          <a:ln w="38100">
            <a:solidFill>
              <a:srgbClr val="D8D4D4"/>
            </a:solidFill>
            <a:prstDash val="solid"/>
          </a:ln>
        </p:spPr>
        <p:txBody>
          <a:bodyPr/>
          <a:lstStyle/>
          <a:p>
            <a:endParaRPr lang="en-CA"/>
          </a:p>
        </p:txBody>
      </p:sp>
      <p:sp>
        <p:nvSpPr>
          <p:cNvPr id="12" name="Text 9"/>
          <p:cNvSpPr/>
          <p:nvPr>
            <p:custDataLst>
              <p:tags r:id="rId11"/>
            </p:custDataLst>
          </p:nvPr>
        </p:nvSpPr>
        <p:spPr>
          <a:xfrm>
            <a:off x="1005483" y="4489013"/>
            <a:ext cx="193477" cy="330756"/>
          </a:xfrm>
          <a:prstGeom prst="rect">
            <a:avLst/>
          </a:prstGeom>
          <a:noFill/>
          <a:ln/>
        </p:spPr>
        <p:txBody>
          <a:bodyPr wrap="none" lIns="0" tIns="0" rIns="0" bIns="0" rtlCol="0" anchor="t"/>
          <a:lstStyle/>
          <a:p>
            <a:pPr marL="0" indent="0" algn="ctr">
              <a:lnSpc>
                <a:spcPts val="2600"/>
              </a:lnSpc>
              <a:buNone/>
            </a:pPr>
            <a:r>
              <a:rPr lang="fr-CA" sz="2600">
                <a:solidFill>
                  <a:srgbClr val="272525"/>
                </a:solidFill>
                <a:latin typeface="Alexandria" pitchFamily="34" charset="0"/>
                <a:ea typeface="Alexandria" pitchFamily="34" charset="-122"/>
                <a:cs typeface="Alexandria" pitchFamily="34" charset="-120"/>
              </a:rPr>
              <a:t>2</a:t>
            </a:r>
          </a:p>
        </p:txBody>
      </p:sp>
      <p:sp>
        <p:nvSpPr>
          <p:cNvPr id="13" name="Text 10"/>
          <p:cNvSpPr/>
          <p:nvPr>
            <p:custDataLst>
              <p:tags r:id="rId12"/>
            </p:custDataLst>
          </p:nvPr>
        </p:nvSpPr>
        <p:spPr>
          <a:xfrm>
            <a:off x="2314932" y="4378762"/>
            <a:ext cx="2756178" cy="344448"/>
          </a:xfrm>
          <a:prstGeom prst="rect">
            <a:avLst/>
          </a:prstGeom>
          <a:noFill/>
          <a:ln/>
        </p:spPr>
        <p:txBody>
          <a:bodyPr wrap="none" lIns="0" tIns="0" rIns="0" bIns="0" rtlCol="0" anchor="t"/>
          <a:lstStyle/>
          <a:p>
            <a:pPr marL="0" indent="0" algn="l">
              <a:lnSpc>
                <a:spcPts val="2700"/>
              </a:lnSpc>
              <a:buNone/>
            </a:pPr>
            <a:r>
              <a:rPr lang="fr-CA" sz="2150" dirty="0">
                <a:solidFill>
                  <a:srgbClr val="272525"/>
                </a:solidFill>
                <a:latin typeface="Alexandria" pitchFamily="34" charset="0"/>
                <a:ea typeface="Alexandria" pitchFamily="34" charset="-122"/>
                <a:cs typeface="Alexandria" pitchFamily="34" charset="-120"/>
              </a:rPr>
              <a:t>Développement</a:t>
            </a:r>
          </a:p>
        </p:txBody>
      </p:sp>
      <p:sp>
        <p:nvSpPr>
          <p:cNvPr id="14" name="Text 11"/>
          <p:cNvSpPr/>
          <p:nvPr>
            <p:custDataLst>
              <p:tags r:id="rId13"/>
            </p:custDataLst>
          </p:nvPr>
        </p:nvSpPr>
        <p:spPr>
          <a:xfrm>
            <a:off x="2314932" y="4855488"/>
            <a:ext cx="6057424" cy="705564"/>
          </a:xfrm>
          <a:prstGeom prst="rect">
            <a:avLst/>
          </a:prstGeom>
          <a:noFill/>
          <a:ln/>
        </p:spPr>
        <p:txBody>
          <a:bodyPr wrap="square" lIns="0" tIns="0" rIns="0" bIns="0" rtlCol="0" anchor="t"/>
          <a:lstStyle/>
          <a:p>
            <a:pPr marL="0" indent="0" algn="l">
              <a:lnSpc>
                <a:spcPts val="2750"/>
              </a:lnSpc>
              <a:buNone/>
            </a:pPr>
            <a:r>
              <a:rPr lang="fr-CA" sz="1700">
                <a:solidFill>
                  <a:srgbClr val="272525"/>
                </a:solidFill>
                <a:latin typeface="DM Sans" pitchFamily="34" charset="0"/>
                <a:ea typeface="DM Sans" pitchFamily="34" charset="-122"/>
                <a:cs typeface="DM Sans" pitchFamily="34" charset="-120"/>
              </a:rPr>
              <a:t>Un plan de travail détaillé a été élaboré avec des échéances, des responsabilités et des mesures.</a:t>
            </a:r>
          </a:p>
        </p:txBody>
      </p:sp>
      <p:sp>
        <p:nvSpPr>
          <p:cNvPr id="15" name="Shape 12"/>
          <p:cNvSpPr/>
          <p:nvPr>
            <p:custDataLst>
              <p:tags r:id="rId14"/>
            </p:custDataLst>
          </p:nvPr>
        </p:nvSpPr>
        <p:spPr>
          <a:xfrm>
            <a:off x="1296948" y="6471166"/>
            <a:ext cx="771644" cy="53340"/>
          </a:xfrm>
          <a:prstGeom prst="roundRect">
            <a:avLst>
              <a:gd name="adj" fmla="val 620076"/>
            </a:avLst>
          </a:prstGeom>
          <a:solidFill>
            <a:srgbClr val="D8D4D4"/>
          </a:solidFill>
          <a:ln/>
        </p:spPr>
        <p:txBody>
          <a:bodyPr/>
          <a:lstStyle/>
          <a:p>
            <a:endParaRPr lang="en-CA"/>
          </a:p>
        </p:txBody>
      </p:sp>
      <p:sp>
        <p:nvSpPr>
          <p:cNvPr id="16" name="Shape 13"/>
          <p:cNvSpPr/>
          <p:nvPr>
            <p:custDataLst>
              <p:tags r:id="rId15"/>
            </p:custDataLst>
          </p:nvPr>
        </p:nvSpPr>
        <p:spPr>
          <a:xfrm>
            <a:off x="854273" y="6249829"/>
            <a:ext cx="496014" cy="496014"/>
          </a:xfrm>
          <a:prstGeom prst="roundRect">
            <a:avLst>
              <a:gd name="adj" fmla="val 66681"/>
            </a:avLst>
          </a:prstGeom>
          <a:solidFill>
            <a:srgbClr val="FFFFFF"/>
          </a:solidFill>
          <a:ln w="38100">
            <a:solidFill>
              <a:srgbClr val="D8D4D4"/>
            </a:solidFill>
            <a:prstDash val="solid"/>
          </a:ln>
        </p:spPr>
        <p:txBody>
          <a:bodyPr/>
          <a:lstStyle/>
          <a:p>
            <a:endParaRPr lang="en-CA"/>
          </a:p>
        </p:txBody>
      </p:sp>
      <p:sp>
        <p:nvSpPr>
          <p:cNvPr id="17" name="Text 14"/>
          <p:cNvSpPr/>
          <p:nvPr>
            <p:custDataLst>
              <p:tags r:id="rId16"/>
            </p:custDataLst>
          </p:nvPr>
        </p:nvSpPr>
        <p:spPr>
          <a:xfrm>
            <a:off x="1004887" y="6332458"/>
            <a:ext cx="194786" cy="330756"/>
          </a:xfrm>
          <a:prstGeom prst="rect">
            <a:avLst/>
          </a:prstGeom>
          <a:noFill/>
          <a:ln/>
        </p:spPr>
        <p:txBody>
          <a:bodyPr wrap="none" lIns="0" tIns="0" rIns="0" bIns="0" rtlCol="0" anchor="t"/>
          <a:lstStyle/>
          <a:p>
            <a:pPr marL="0" indent="0" algn="ctr">
              <a:lnSpc>
                <a:spcPts val="2600"/>
              </a:lnSpc>
              <a:buNone/>
            </a:pPr>
            <a:r>
              <a:rPr lang="fr-CA" sz="2600">
                <a:solidFill>
                  <a:srgbClr val="272525"/>
                </a:solidFill>
                <a:latin typeface="Alexandria" pitchFamily="34" charset="0"/>
                <a:ea typeface="Alexandria" pitchFamily="34" charset="-122"/>
                <a:cs typeface="Alexandria" pitchFamily="34" charset="-120"/>
              </a:rPr>
              <a:t>3</a:t>
            </a:r>
          </a:p>
        </p:txBody>
      </p:sp>
      <p:sp>
        <p:nvSpPr>
          <p:cNvPr id="18" name="Text 15"/>
          <p:cNvSpPr/>
          <p:nvPr>
            <p:custDataLst>
              <p:tags r:id="rId17"/>
            </p:custDataLst>
          </p:nvPr>
        </p:nvSpPr>
        <p:spPr>
          <a:xfrm>
            <a:off x="2314932" y="6222206"/>
            <a:ext cx="2756178" cy="344448"/>
          </a:xfrm>
          <a:prstGeom prst="rect">
            <a:avLst/>
          </a:prstGeom>
          <a:noFill/>
          <a:ln/>
        </p:spPr>
        <p:txBody>
          <a:bodyPr wrap="none" lIns="0" tIns="0" rIns="0" bIns="0" rtlCol="0" anchor="t"/>
          <a:lstStyle/>
          <a:p>
            <a:pPr marL="0" indent="0" algn="l">
              <a:lnSpc>
                <a:spcPts val="2700"/>
              </a:lnSpc>
              <a:buNone/>
            </a:pPr>
            <a:r>
              <a:rPr lang="fr-CA" sz="2150">
                <a:solidFill>
                  <a:srgbClr val="272525"/>
                </a:solidFill>
                <a:latin typeface="Alexandria" pitchFamily="34" charset="0"/>
                <a:ea typeface="Alexandria" pitchFamily="34" charset="-122"/>
                <a:cs typeface="Alexandria" pitchFamily="34" charset="-120"/>
              </a:rPr>
              <a:t>Réunions</a:t>
            </a:r>
          </a:p>
        </p:txBody>
      </p:sp>
      <p:sp>
        <p:nvSpPr>
          <p:cNvPr id="19" name="Text 16"/>
          <p:cNvSpPr/>
          <p:nvPr>
            <p:custDataLst>
              <p:tags r:id="rId18"/>
            </p:custDataLst>
          </p:nvPr>
        </p:nvSpPr>
        <p:spPr>
          <a:xfrm>
            <a:off x="2314932" y="6698933"/>
            <a:ext cx="6057424" cy="705564"/>
          </a:xfrm>
          <a:prstGeom prst="rect">
            <a:avLst/>
          </a:prstGeom>
          <a:noFill/>
          <a:ln/>
        </p:spPr>
        <p:txBody>
          <a:bodyPr wrap="square" lIns="0" tIns="0" rIns="0" bIns="0" rtlCol="0" anchor="t"/>
          <a:lstStyle/>
          <a:p>
            <a:pPr marL="0" indent="0" algn="l">
              <a:lnSpc>
                <a:spcPts val="2750"/>
              </a:lnSpc>
              <a:buNone/>
            </a:pPr>
            <a:r>
              <a:rPr lang="fr-CA" sz="1700" dirty="0">
                <a:solidFill>
                  <a:srgbClr val="272525"/>
                </a:solidFill>
                <a:latin typeface="DM Sans" pitchFamily="34" charset="0"/>
                <a:ea typeface="DM Sans" pitchFamily="34" charset="-122"/>
                <a:cs typeface="DM Sans" pitchFamily="34" charset="-120"/>
              </a:rPr>
              <a:t>Plusieurs réunions ont eu lieu en 2024 et une autre est prévue à la suite de l'Assemblée extraordinaire des Chefs.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custDataLst>
              <p:tags r:id="rId1"/>
            </p:custDataLst>
          </p:nvPr>
        </p:nvPicPr>
        <p:blipFill>
          <a:blip r:embed="rId9"/>
          <a:stretch>
            <a:fillRect/>
          </a:stretch>
        </p:blipFill>
        <p:spPr>
          <a:xfrm>
            <a:off x="0" y="0"/>
            <a:ext cx="5760720" cy="8229600"/>
          </a:xfrm>
          <a:prstGeom prst="rect">
            <a:avLst/>
          </a:prstGeom>
        </p:spPr>
      </p:pic>
      <p:sp>
        <p:nvSpPr>
          <p:cNvPr id="3" name="Text 0"/>
          <p:cNvSpPr/>
          <p:nvPr>
            <p:custDataLst>
              <p:tags r:id="rId2"/>
            </p:custDataLst>
          </p:nvPr>
        </p:nvSpPr>
        <p:spPr>
          <a:xfrm>
            <a:off x="6280190" y="2785229"/>
            <a:ext cx="5670590" cy="708779"/>
          </a:xfrm>
          <a:prstGeom prst="rect">
            <a:avLst/>
          </a:prstGeom>
          <a:noFill/>
          <a:ln/>
        </p:spPr>
        <p:txBody>
          <a:bodyPr wrap="none" lIns="0" tIns="0" rIns="0" bIns="0" rtlCol="0" anchor="t"/>
          <a:lstStyle/>
          <a:p>
            <a:pPr marL="0" indent="0">
              <a:lnSpc>
                <a:spcPts val="5550"/>
              </a:lnSpc>
              <a:buNone/>
            </a:pPr>
            <a:r>
              <a:rPr lang="fr-CA" sz="4450" dirty="0">
                <a:solidFill>
                  <a:srgbClr val="000000"/>
                </a:solidFill>
                <a:latin typeface="Alexandria" pitchFamily="34" charset="0"/>
                <a:ea typeface="Alexandria" pitchFamily="34" charset="-122"/>
                <a:cs typeface="Alexandria" pitchFamily="34" charset="-120"/>
              </a:rPr>
              <a:t>Contraintes de financement</a:t>
            </a:r>
          </a:p>
        </p:txBody>
      </p:sp>
      <p:sp>
        <p:nvSpPr>
          <p:cNvPr id="4" name="Text 1"/>
          <p:cNvSpPr/>
          <p:nvPr>
            <p:custDataLst>
              <p:tags r:id="rId3"/>
            </p:custDataLst>
          </p:nvPr>
        </p:nvSpPr>
        <p:spPr>
          <a:xfrm>
            <a:off x="6280190" y="3834170"/>
            <a:ext cx="7207329" cy="362903"/>
          </a:xfrm>
          <a:prstGeom prst="rect">
            <a:avLst/>
          </a:prstGeom>
          <a:noFill/>
          <a:ln/>
        </p:spPr>
        <p:txBody>
          <a:bodyPr wrap="none" lIns="0" tIns="0" rIns="0" bIns="0" rtlCol="0" anchor="t"/>
          <a:lstStyle/>
          <a:p>
            <a:pPr marL="342900" indent="-342900" algn="l">
              <a:lnSpc>
                <a:spcPts val="2850"/>
              </a:lnSpc>
              <a:buSzPct val="100000"/>
              <a:buChar char="•"/>
            </a:pPr>
            <a:r>
              <a:rPr lang="fr-CA" sz="1750">
                <a:solidFill>
                  <a:srgbClr val="272525"/>
                </a:solidFill>
                <a:latin typeface="DM Sans" pitchFamily="34" charset="0"/>
                <a:ea typeface="DM Sans" pitchFamily="34" charset="-122"/>
                <a:cs typeface="DM Sans" pitchFamily="34" charset="-120"/>
              </a:rPr>
              <a:t>Certaines initiatives ont été retardées en raison de contraintes financières.</a:t>
            </a:r>
          </a:p>
        </p:txBody>
      </p:sp>
      <p:sp>
        <p:nvSpPr>
          <p:cNvPr id="5" name="Text 2"/>
          <p:cNvSpPr/>
          <p:nvPr>
            <p:custDataLst>
              <p:tags r:id="rId4"/>
            </p:custDataLst>
          </p:nvPr>
        </p:nvSpPr>
        <p:spPr>
          <a:xfrm>
            <a:off x="6280190" y="4276368"/>
            <a:ext cx="7748043" cy="362903"/>
          </a:xfrm>
          <a:prstGeom prst="rect">
            <a:avLst/>
          </a:prstGeom>
          <a:noFill/>
          <a:ln/>
        </p:spPr>
        <p:txBody>
          <a:bodyPr wrap="none" lIns="0" tIns="0" rIns="0" bIns="0" rtlCol="0" anchor="t"/>
          <a:lstStyle/>
          <a:p>
            <a:pPr marL="342900" indent="-342900" algn="l">
              <a:lnSpc>
                <a:spcPts val="2850"/>
              </a:lnSpc>
              <a:buSzPct val="100000"/>
              <a:buChar char="•"/>
            </a:pPr>
            <a:r>
              <a:rPr lang="fr-CA" sz="1750" dirty="0">
                <a:solidFill>
                  <a:srgbClr val="272525"/>
                </a:solidFill>
                <a:latin typeface="DM Sans" pitchFamily="34" charset="0"/>
                <a:ea typeface="DM Sans" pitchFamily="34" charset="-122"/>
                <a:cs typeface="DM Sans" pitchFamily="34" charset="-120"/>
              </a:rPr>
              <a:t>Coûts importants pour les programmes de formation propres aux</a:t>
            </a:r>
          </a:p>
          <a:p>
            <a:pPr algn="l">
              <a:lnSpc>
                <a:spcPts val="2850"/>
              </a:lnSpc>
              <a:buSzPct val="100000"/>
            </a:pPr>
            <a:r>
              <a:rPr lang="fr-CA" sz="1750" dirty="0">
                <a:solidFill>
                  <a:srgbClr val="272525"/>
                </a:solidFill>
                <a:latin typeface="DM Sans" pitchFamily="34" charset="0"/>
                <a:ea typeface="DM Sans" pitchFamily="34" charset="-122"/>
                <a:cs typeface="DM Sans" pitchFamily="34" charset="-120"/>
              </a:rPr>
              <a:t>      Autochtones.</a:t>
            </a:r>
          </a:p>
        </p:txBody>
      </p:sp>
      <p:sp>
        <p:nvSpPr>
          <p:cNvPr id="6" name="Text 3"/>
          <p:cNvSpPr/>
          <p:nvPr>
            <p:custDataLst>
              <p:tags r:id="rId5"/>
            </p:custDataLst>
          </p:nvPr>
        </p:nvSpPr>
        <p:spPr>
          <a:xfrm>
            <a:off x="6280190" y="5081468"/>
            <a:ext cx="7207329" cy="362903"/>
          </a:xfrm>
          <a:prstGeom prst="rect">
            <a:avLst/>
          </a:prstGeom>
          <a:noFill/>
          <a:ln/>
        </p:spPr>
        <p:txBody>
          <a:bodyPr wrap="square" lIns="0" tIns="0" rIns="0" bIns="0" rtlCol="0" anchor="t"/>
          <a:lstStyle/>
          <a:p>
            <a:pPr marL="342900" indent="-342900" algn="l">
              <a:lnSpc>
                <a:spcPts val="2850"/>
              </a:lnSpc>
              <a:buSzPct val="100000"/>
              <a:buChar char="•"/>
            </a:pPr>
            <a:r>
              <a:rPr lang="fr-CA" sz="1750" dirty="0">
                <a:solidFill>
                  <a:srgbClr val="272525"/>
                </a:solidFill>
                <a:latin typeface="DM Sans" pitchFamily="34" charset="0"/>
                <a:ea typeface="DM Sans" pitchFamily="34" charset="-122"/>
                <a:cs typeface="DM Sans" pitchFamily="34" charset="-120"/>
              </a:rPr>
              <a:t>Des approches alternatives sont analysées pour mettre en œuvre les recommandations du rapport du groupe d’experts de la résolution 13 de manière durable.</a:t>
            </a:r>
          </a:p>
        </p:txBody>
      </p:sp>
      <p:pic>
        <p:nvPicPr>
          <p:cNvPr id="7" name="Image 1" descr="preencoded.png"/>
          <p:cNvPicPr>
            <a:picLocks noChangeAspect="1"/>
          </p:cNvPicPr>
          <p:nvPr>
            <p:custDataLst>
              <p:tags r:id="rId6"/>
            </p:custDataLst>
          </p:nvPr>
        </p:nvPicPr>
        <p:blipFill>
          <a:blip r:embed="rId10"/>
          <a:stretch>
            <a:fillRect/>
          </a:stretch>
        </p:blipFill>
        <p:spPr>
          <a:xfrm>
            <a:off x="13716000" y="228600"/>
            <a:ext cx="685800" cy="685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custDataLst>
              <p:tags r:id="rId1"/>
            </p:custDataLst>
          </p:nvPr>
        </p:nvSpPr>
        <p:spPr>
          <a:xfrm>
            <a:off x="793790" y="1001911"/>
            <a:ext cx="5670590" cy="708779"/>
          </a:xfrm>
          <a:prstGeom prst="rect">
            <a:avLst/>
          </a:prstGeom>
          <a:noFill/>
          <a:ln/>
        </p:spPr>
        <p:txBody>
          <a:bodyPr wrap="none" lIns="0" tIns="0" rIns="0" bIns="0" rtlCol="0" anchor="t"/>
          <a:lstStyle/>
          <a:p>
            <a:pPr marL="0" indent="0">
              <a:lnSpc>
                <a:spcPts val="5550"/>
              </a:lnSpc>
              <a:buNone/>
            </a:pPr>
            <a:r>
              <a:rPr lang="fr-CA" sz="4450">
                <a:solidFill>
                  <a:srgbClr val="000000"/>
                </a:solidFill>
                <a:latin typeface="Alexandria" pitchFamily="34" charset="0"/>
                <a:ea typeface="Alexandria" pitchFamily="34" charset="-122"/>
                <a:cs typeface="Alexandria" pitchFamily="34" charset="-120"/>
              </a:rPr>
              <a:t>Conclusion</a:t>
            </a:r>
          </a:p>
        </p:txBody>
      </p:sp>
      <p:pic>
        <p:nvPicPr>
          <p:cNvPr id="3" name="Image 0" descr="preencoded.png"/>
          <p:cNvPicPr>
            <a:picLocks noChangeAspect="1"/>
          </p:cNvPicPr>
          <p:nvPr>
            <p:custDataLst>
              <p:tags r:id="rId2"/>
            </p:custDataLst>
          </p:nvPr>
        </p:nvPicPr>
        <p:blipFill>
          <a:blip r:embed="rId14"/>
          <a:stretch>
            <a:fillRect/>
          </a:stretch>
        </p:blipFill>
        <p:spPr>
          <a:xfrm>
            <a:off x="793790" y="2164318"/>
            <a:ext cx="4004429" cy="2474833"/>
          </a:xfrm>
          <a:prstGeom prst="rect">
            <a:avLst/>
          </a:prstGeom>
        </p:spPr>
      </p:pic>
      <p:sp>
        <p:nvSpPr>
          <p:cNvPr id="4" name="Text 1"/>
          <p:cNvSpPr/>
          <p:nvPr>
            <p:custDataLst>
              <p:tags r:id="rId3"/>
            </p:custDataLst>
          </p:nvPr>
        </p:nvSpPr>
        <p:spPr>
          <a:xfrm>
            <a:off x="793790" y="4922639"/>
            <a:ext cx="2835235" cy="354330"/>
          </a:xfrm>
          <a:prstGeom prst="rect">
            <a:avLst/>
          </a:prstGeom>
          <a:noFill/>
          <a:ln/>
        </p:spPr>
        <p:txBody>
          <a:bodyPr wrap="none" lIns="0" tIns="0" rIns="0" bIns="0" rtlCol="0" anchor="t"/>
          <a:lstStyle/>
          <a:p>
            <a:pPr marL="0" indent="0" algn="l">
              <a:lnSpc>
                <a:spcPts val="2750"/>
              </a:lnSpc>
              <a:buNone/>
            </a:pPr>
            <a:r>
              <a:rPr lang="fr-CA" sz="2200">
                <a:solidFill>
                  <a:srgbClr val="272525"/>
                </a:solidFill>
                <a:latin typeface="Alexandria" pitchFamily="34" charset="0"/>
                <a:ea typeface="Alexandria" pitchFamily="34" charset="-122"/>
                <a:cs typeface="Alexandria" pitchFamily="34" charset="-120"/>
              </a:rPr>
              <a:t>Efforts continus</a:t>
            </a:r>
          </a:p>
        </p:txBody>
      </p:sp>
      <p:sp>
        <p:nvSpPr>
          <p:cNvPr id="5" name="Text 2"/>
          <p:cNvSpPr/>
          <p:nvPr>
            <p:custDataLst>
              <p:tags r:id="rId4"/>
            </p:custDataLst>
          </p:nvPr>
        </p:nvSpPr>
        <p:spPr>
          <a:xfrm>
            <a:off x="793790" y="5413058"/>
            <a:ext cx="4004429" cy="1814513"/>
          </a:xfrm>
          <a:prstGeom prst="rect">
            <a:avLst/>
          </a:prstGeom>
          <a:noFill/>
          <a:ln/>
        </p:spPr>
        <p:txBody>
          <a:bodyPr wrap="square" lIns="0" tIns="0" rIns="0" bIns="0" rtlCol="0" anchor="t"/>
          <a:lstStyle/>
          <a:p>
            <a:pPr marL="0" indent="0" algn="l">
              <a:lnSpc>
                <a:spcPts val="2850"/>
              </a:lnSpc>
              <a:buNone/>
            </a:pPr>
            <a:r>
              <a:rPr lang="fr-CA" sz="1750">
                <a:solidFill>
                  <a:srgbClr val="272525"/>
                </a:solidFill>
                <a:latin typeface="DM Sans" pitchFamily="34" charset="0"/>
                <a:ea typeface="DM Sans" pitchFamily="34" charset="-122"/>
                <a:cs typeface="DM Sans" pitchFamily="34" charset="-120"/>
              </a:rPr>
              <a:t>L'APN s'attaque activement à la discrimination fondée sur le sexe et l'orientation sexuelle par le biais de formations, d'un soutien au bien-être et de révisions des politiques.</a:t>
            </a:r>
          </a:p>
        </p:txBody>
      </p:sp>
      <p:pic>
        <p:nvPicPr>
          <p:cNvPr id="6" name="Image 1" descr="preencoded.png"/>
          <p:cNvPicPr>
            <a:picLocks noChangeAspect="1"/>
          </p:cNvPicPr>
          <p:nvPr>
            <p:custDataLst>
              <p:tags r:id="rId5"/>
            </p:custDataLst>
          </p:nvPr>
        </p:nvPicPr>
        <p:blipFill>
          <a:blip r:embed="rId15"/>
          <a:stretch>
            <a:fillRect/>
          </a:stretch>
        </p:blipFill>
        <p:spPr>
          <a:xfrm>
            <a:off x="5138380" y="2164318"/>
            <a:ext cx="4004429" cy="2474833"/>
          </a:xfrm>
          <a:prstGeom prst="rect">
            <a:avLst/>
          </a:prstGeom>
        </p:spPr>
      </p:pic>
      <p:sp>
        <p:nvSpPr>
          <p:cNvPr id="7" name="Text 3"/>
          <p:cNvSpPr/>
          <p:nvPr>
            <p:custDataLst>
              <p:tags r:id="rId6"/>
            </p:custDataLst>
          </p:nvPr>
        </p:nvSpPr>
        <p:spPr>
          <a:xfrm>
            <a:off x="5138380" y="4922639"/>
            <a:ext cx="2835235" cy="354330"/>
          </a:xfrm>
          <a:prstGeom prst="rect">
            <a:avLst/>
          </a:prstGeom>
          <a:noFill/>
          <a:ln/>
        </p:spPr>
        <p:txBody>
          <a:bodyPr wrap="none" lIns="0" tIns="0" rIns="0" bIns="0" rtlCol="0" anchor="t"/>
          <a:lstStyle/>
          <a:p>
            <a:pPr marL="0" indent="0" algn="l">
              <a:lnSpc>
                <a:spcPts val="2750"/>
              </a:lnSpc>
              <a:buNone/>
            </a:pPr>
            <a:r>
              <a:rPr lang="fr-CA" sz="2200">
                <a:solidFill>
                  <a:srgbClr val="272525"/>
                </a:solidFill>
                <a:latin typeface="Alexandria" pitchFamily="34" charset="0"/>
                <a:ea typeface="Alexandria" pitchFamily="34" charset="-122"/>
                <a:cs typeface="Alexandria" pitchFamily="34" charset="-120"/>
              </a:rPr>
              <a:t>Engagement</a:t>
            </a:r>
          </a:p>
        </p:txBody>
      </p:sp>
      <p:sp>
        <p:nvSpPr>
          <p:cNvPr id="8" name="Text 4"/>
          <p:cNvSpPr/>
          <p:nvPr>
            <p:custDataLst>
              <p:tags r:id="rId7"/>
            </p:custDataLst>
          </p:nvPr>
        </p:nvSpPr>
        <p:spPr>
          <a:xfrm>
            <a:off x="5138380" y="5413058"/>
            <a:ext cx="4004429" cy="1088708"/>
          </a:xfrm>
          <a:prstGeom prst="rect">
            <a:avLst/>
          </a:prstGeom>
          <a:noFill/>
          <a:ln/>
        </p:spPr>
        <p:txBody>
          <a:bodyPr wrap="square" lIns="0" tIns="0" rIns="0" bIns="0" rtlCol="0" anchor="t"/>
          <a:lstStyle/>
          <a:p>
            <a:pPr marL="0" indent="0" algn="l">
              <a:lnSpc>
                <a:spcPts val="2850"/>
              </a:lnSpc>
              <a:buNone/>
            </a:pPr>
            <a:r>
              <a:rPr lang="fr-CA" sz="1750">
                <a:solidFill>
                  <a:srgbClr val="272525"/>
                </a:solidFill>
                <a:latin typeface="DM Sans" pitchFamily="34" charset="0"/>
                <a:ea typeface="DM Sans" pitchFamily="34" charset="-122"/>
                <a:cs typeface="DM Sans" pitchFamily="34" charset="-120"/>
              </a:rPr>
              <a:t>L'APN continue de se concentrer sur la promotion d'un lieu de travail respectueux, inclusif et équitable pour tous les membres.</a:t>
            </a:r>
          </a:p>
        </p:txBody>
      </p:sp>
      <p:pic>
        <p:nvPicPr>
          <p:cNvPr id="9" name="Image 2" descr="preencoded.png"/>
          <p:cNvPicPr>
            <a:picLocks noChangeAspect="1"/>
          </p:cNvPicPr>
          <p:nvPr>
            <p:custDataLst>
              <p:tags r:id="rId8"/>
            </p:custDataLst>
          </p:nvPr>
        </p:nvPicPr>
        <p:blipFill>
          <a:blip r:embed="rId16"/>
          <a:stretch>
            <a:fillRect/>
          </a:stretch>
        </p:blipFill>
        <p:spPr>
          <a:xfrm>
            <a:off x="9482971" y="2164318"/>
            <a:ext cx="4004429" cy="2474833"/>
          </a:xfrm>
          <a:prstGeom prst="rect">
            <a:avLst/>
          </a:prstGeom>
        </p:spPr>
      </p:pic>
      <p:sp>
        <p:nvSpPr>
          <p:cNvPr id="10" name="Text 5"/>
          <p:cNvSpPr/>
          <p:nvPr>
            <p:custDataLst>
              <p:tags r:id="rId9"/>
            </p:custDataLst>
          </p:nvPr>
        </p:nvSpPr>
        <p:spPr>
          <a:xfrm>
            <a:off x="9482971" y="4922639"/>
            <a:ext cx="2835235" cy="354330"/>
          </a:xfrm>
          <a:prstGeom prst="rect">
            <a:avLst/>
          </a:prstGeom>
          <a:noFill/>
          <a:ln/>
        </p:spPr>
        <p:txBody>
          <a:bodyPr wrap="none" lIns="0" tIns="0" rIns="0" bIns="0" rtlCol="0" anchor="t"/>
          <a:lstStyle/>
          <a:p>
            <a:pPr marL="0" indent="0" algn="l">
              <a:lnSpc>
                <a:spcPts val="2750"/>
              </a:lnSpc>
              <a:buNone/>
            </a:pPr>
            <a:r>
              <a:rPr lang="fr-CA" sz="2200">
                <a:solidFill>
                  <a:srgbClr val="272525"/>
                </a:solidFill>
                <a:latin typeface="Alexandria" pitchFamily="34" charset="0"/>
                <a:ea typeface="Alexandria" pitchFamily="34" charset="-122"/>
                <a:cs typeface="Alexandria" pitchFamily="34" charset="-120"/>
              </a:rPr>
              <a:t>Croissance</a:t>
            </a:r>
          </a:p>
        </p:txBody>
      </p:sp>
      <p:sp>
        <p:nvSpPr>
          <p:cNvPr id="11" name="Text 6"/>
          <p:cNvSpPr/>
          <p:nvPr>
            <p:custDataLst>
              <p:tags r:id="rId10"/>
            </p:custDataLst>
          </p:nvPr>
        </p:nvSpPr>
        <p:spPr>
          <a:xfrm>
            <a:off x="9482971" y="5413058"/>
            <a:ext cx="4004429" cy="1451610"/>
          </a:xfrm>
          <a:prstGeom prst="rect">
            <a:avLst/>
          </a:prstGeom>
          <a:noFill/>
          <a:ln/>
        </p:spPr>
        <p:txBody>
          <a:bodyPr wrap="square" lIns="0" tIns="0" rIns="0" bIns="0" rtlCol="0" anchor="t"/>
          <a:lstStyle/>
          <a:p>
            <a:pPr marL="0" indent="0" algn="l">
              <a:lnSpc>
                <a:spcPts val="2850"/>
              </a:lnSpc>
              <a:buNone/>
            </a:pPr>
            <a:r>
              <a:rPr lang="fr-CA" sz="1750">
                <a:solidFill>
                  <a:srgbClr val="272525"/>
                </a:solidFill>
                <a:latin typeface="DM Sans" pitchFamily="34" charset="0"/>
                <a:ea typeface="DM Sans" pitchFamily="34" charset="-122"/>
                <a:cs typeface="DM Sans" pitchFamily="34" charset="-120"/>
              </a:rPr>
              <a:t>L'APN reste déterminée à mettre en œuvre des changements essentiels et à veiller à ce que tous les membres se sentent valorisés et soutenus dans leur rôle.</a:t>
            </a:r>
          </a:p>
        </p:txBody>
      </p:sp>
      <p:pic>
        <p:nvPicPr>
          <p:cNvPr id="12" name="Image 3" descr="preencoded.png"/>
          <p:cNvPicPr>
            <a:picLocks noChangeAspect="1"/>
          </p:cNvPicPr>
          <p:nvPr>
            <p:custDataLst>
              <p:tags r:id="rId11"/>
            </p:custDataLst>
          </p:nvPr>
        </p:nvPicPr>
        <p:blipFill>
          <a:blip r:embed="rId17"/>
          <a:stretch>
            <a:fillRect/>
          </a:stretch>
        </p:blipFill>
        <p:spPr>
          <a:xfrm>
            <a:off x="13716000" y="228600"/>
            <a:ext cx="685800" cy="685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custDataLst>
              <p:tags r:id="rId1"/>
            </p:custDataLst>
          </p:nvPr>
        </p:nvSpPr>
        <p:spPr>
          <a:xfrm>
            <a:off x="793790" y="2160151"/>
            <a:ext cx="10363200" cy="708779"/>
          </a:xfrm>
          <a:prstGeom prst="rect">
            <a:avLst/>
          </a:prstGeom>
          <a:noFill/>
          <a:ln/>
        </p:spPr>
        <p:txBody>
          <a:bodyPr wrap="none" lIns="0" tIns="0" rIns="0" bIns="0" rtlCol="0" anchor="t"/>
          <a:lstStyle/>
          <a:p>
            <a:pPr marL="0" indent="0">
              <a:lnSpc>
                <a:spcPts val="5550"/>
              </a:lnSpc>
              <a:buNone/>
            </a:pPr>
            <a:r>
              <a:rPr lang="fr-CA" sz="4450">
                <a:solidFill>
                  <a:srgbClr val="000000"/>
                </a:solidFill>
                <a:latin typeface="Alexandria" pitchFamily="34" charset="0"/>
                <a:ea typeface="Alexandria" pitchFamily="34" charset="-122"/>
                <a:cs typeface="Alexandria" pitchFamily="34" charset="-120"/>
              </a:rPr>
              <a:t>Contexte : Résolution et objectifs</a:t>
            </a:r>
          </a:p>
        </p:txBody>
      </p:sp>
      <p:sp>
        <p:nvSpPr>
          <p:cNvPr id="3" name="Text 1"/>
          <p:cNvSpPr/>
          <p:nvPr>
            <p:custDataLst>
              <p:tags r:id="rId2"/>
            </p:custDataLst>
          </p:nvPr>
        </p:nvSpPr>
        <p:spPr>
          <a:xfrm>
            <a:off x="793790" y="3435906"/>
            <a:ext cx="2835235" cy="354330"/>
          </a:xfrm>
          <a:prstGeom prst="rect">
            <a:avLst/>
          </a:prstGeom>
          <a:noFill/>
          <a:ln/>
        </p:spPr>
        <p:txBody>
          <a:bodyPr wrap="none" lIns="0" tIns="0" rIns="0" bIns="0" rtlCol="0" anchor="t"/>
          <a:lstStyle/>
          <a:p>
            <a:pPr marL="0" indent="0">
              <a:lnSpc>
                <a:spcPts val="2750"/>
              </a:lnSpc>
              <a:buNone/>
            </a:pPr>
            <a:r>
              <a:rPr lang="fr-CA" sz="2200">
                <a:solidFill>
                  <a:srgbClr val="000000"/>
                </a:solidFill>
                <a:latin typeface="Alexandria" pitchFamily="34" charset="0"/>
                <a:ea typeface="Alexandria" pitchFamily="34" charset="-122"/>
                <a:cs typeface="Alexandria" pitchFamily="34" charset="-120"/>
              </a:rPr>
              <a:t>Résolution</a:t>
            </a:r>
          </a:p>
        </p:txBody>
      </p:sp>
      <p:sp>
        <p:nvSpPr>
          <p:cNvPr id="4" name="Text 2"/>
          <p:cNvSpPr/>
          <p:nvPr>
            <p:custDataLst>
              <p:tags r:id="rId3"/>
            </p:custDataLst>
          </p:nvPr>
        </p:nvSpPr>
        <p:spPr>
          <a:xfrm>
            <a:off x="793790" y="4017050"/>
            <a:ext cx="6070163" cy="725805"/>
          </a:xfrm>
          <a:prstGeom prst="rect">
            <a:avLst/>
          </a:prstGeom>
          <a:noFill/>
          <a:ln/>
        </p:spPr>
        <p:txBody>
          <a:bodyPr wrap="none" lIns="0" tIns="0" rIns="0" bIns="0" rtlCol="0" anchor="t"/>
          <a:lstStyle/>
          <a:p>
            <a:pPr marL="342900" indent="-342000" algn="l">
              <a:lnSpc>
                <a:spcPts val="2850"/>
              </a:lnSpc>
              <a:buSzPct val="100000"/>
              <a:buChar char="•"/>
            </a:pPr>
            <a:r>
              <a:rPr lang="fr-CA" sz="1750" dirty="0">
                <a:solidFill>
                  <a:srgbClr val="272525"/>
                </a:solidFill>
                <a:latin typeface="DM Sans" pitchFamily="34" charset="0"/>
              </a:rPr>
              <a:t>La résolution 13/2020 de l'APN a été adoptée en</a:t>
            </a:r>
          </a:p>
          <a:p>
            <a:pPr marL="900" algn="l">
              <a:lnSpc>
                <a:spcPts val="2850"/>
              </a:lnSpc>
              <a:buSzPct val="100000"/>
            </a:pPr>
            <a:r>
              <a:rPr lang="fr-CA" sz="1750" dirty="0">
                <a:solidFill>
                  <a:srgbClr val="272525"/>
                </a:solidFill>
                <a:latin typeface="DM Sans" pitchFamily="34" charset="0"/>
              </a:rPr>
              <a:t>      décembre 2020.</a:t>
            </a:r>
          </a:p>
        </p:txBody>
      </p:sp>
      <p:sp>
        <p:nvSpPr>
          <p:cNvPr id="5" name="Text 3"/>
          <p:cNvSpPr/>
          <p:nvPr>
            <p:custDataLst>
              <p:tags r:id="rId4"/>
            </p:custDataLst>
          </p:nvPr>
        </p:nvSpPr>
        <p:spPr>
          <a:xfrm>
            <a:off x="793790" y="4822150"/>
            <a:ext cx="6070163" cy="725806"/>
          </a:xfrm>
          <a:prstGeom prst="rect">
            <a:avLst/>
          </a:prstGeom>
          <a:noFill/>
          <a:ln/>
        </p:spPr>
        <p:txBody>
          <a:bodyPr wrap="square" lIns="0" tIns="0" rIns="0" bIns="0" rtlCol="0" anchor="t"/>
          <a:lstStyle/>
          <a:p>
            <a:pPr marL="342900" indent="-342900" algn="l">
              <a:lnSpc>
                <a:spcPts val="2850"/>
              </a:lnSpc>
              <a:buSzPct val="100000"/>
              <a:buChar char="•"/>
            </a:pPr>
            <a:r>
              <a:rPr lang="fr-CA" sz="1750" b="1" dirty="0">
                <a:solidFill>
                  <a:srgbClr val="272525"/>
                </a:solidFill>
                <a:latin typeface="DM Sans" pitchFamily="34" charset="0"/>
                <a:ea typeface="DM Sans" pitchFamily="34" charset="-122"/>
                <a:cs typeface="DM Sans" pitchFamily="34" charset="-120"/>
              </a:rPr>
              <a:t>Titre : </a:t>
            </a:r>
            <a:r>
              <a:rPr lang="fr-CA" sz="1750" i="1" dirty="0">
                <a:solidFill>
                  <a:srgbClr val="272525"/>
                </a:solidFill>
                <a:latin typeface="DM Sans" pitchFamily="34" charset="0"/>
                <a:ea typeface="DM Sans" pitchFamily="34" charset="-122"/>
                <a:cs typeface="DM Sans" pitchFamily="34" charset="-120"/>
              </a:rPr>
              <a:t>Devenir un modèle en éradiquant la discrimination fondée sur l’orientation sexuelle et le sexe au sein de l’Assemblée des Premières Nations</a:t>
            </a:r>
          </a:p>
        </p:txBody>
      </p:sp>
      <p:sp>
        <p:nvSpPr>
          <p:cNvPr id="6" name="Text 4"/>
          <p:cNvSpPr/>
          <p:nvPr>
            <p:custDataLst>
              <p:tags r:id="rId5"/>
            </p:custDataLst>
          </p:nvPr>
        </p:nvSpPr>
        <p:spPr>
          <a:xfrm>
            <a:off x="7424976" y="3435906"/>
            <a:ext cx="2835235" cy="354330"/>
          </a:xfrm>
          <a:prstGeom prst="rect">
            <a:avLst/>
          </a:prstGeom>
          <a:noFill/>
          <a:ln/>
        </p:spPr>
        <p:txBody>
          <a:bodyPr wrap="none" lIns="0" tIns="0" rIns="0" bIns="0" rtlCol="0" anchor="t"/>
          <a:lstStyle/>
          <a:p>
            <a:pPr marL="0" indent="0">
              <a:lnSpc>
                <a:spcPts val="2750"/>
              </a:lnSpc>
              <a:buNone/>
            </a:pPr>
            <a:r>
              <a:rPr lang="fr-CA" sz="2200">
                <a:solidFill>
                  <a:srgbClr val="000000"/>
                </a:solidFill>
                <a:latin typeface="Alexandria" pitchFamily="34" charset="0"/>
                <a:ea typeface="Alexandria" pitchFamily="34" charset="-122"/>
                <a:cs typeface="Alexandria" pitchFamily="34" charset="-120"/>
              </a:rPr>
              <a:t>Objectifs</a:t>
            </a:r>
          </a:p>
        </p:txBody>
      </p:sp>
      <p:sp>
        <p:nvSpPr>
          <p:cNvPr id="7" name="Text 5"/>
          <p:cNvSpPr/>
          <p:nvPr>
            <p:custDataLst>
              <p:tags r:id="rId6"/>
            </p:custDataLst>
          </p:nvPr>
        </p:nvSpPr>
        <p:spPr>
          <a:xfrm>
            <a:off x="7424976" y="4017050"/>
            <a:ext cx="6070163" cy="725805"/>
          </a:xfrm>
          <a:prstGeom prst="rect">
            <a:avLst/>
          </a:prstGeom>
          <a:noFill/>
          <a:ln/>
        </p:spPr>
        <p:txBody>
          <a:bodyPr wrap="square" lIns="0" tIns="0" rIns="0" bIns="0" rtlCol="0" anchor="t"/>
          <a:lstStyle/>
          <a:p>
            <a:pPr marL="342900" indent="-342900" algn="l">
              <a:lnSpc>
                <a:spcPts val="2850"/>
              </a:lnSpc>
              <a:buSzPct val="100000"/>
              <a:buChar char="•"/>
            </a:pPr>
            <a:r>
              <a:rPr lang="fr-CA" sz="1750" dirty="0">
                <a:solidFill>
                  <a:srgbClr val="272525"/>
                </a:solidFill>
                <a:latin typeface="DM Sans" pitchFamily="34" charset="0"/>
                <a:ea typeface="DM Sans" pitchFamily="34" charset="-122"/>
                <a:cs typeface="DM Sans" pitchFamily="34" charset="-120"/>
              </a:rPr>
              <a:t>Examen indépendant de la discrimination fondée sur le sexe et l'orientation sexuelle.</a:t>
            </a:r>
          </a:p>
        </p:txBody>
      </p:sp>
      <p:sp>
        <p:nvSpPr>
          <p:cNvPr id="8" name="Text 6"/>
          <p:cNvSpPr/>
          <p:nvPr>
            <p:custDataLst>
              <p:tags r:id="rId7"/>
            </p:custDataLst>
          </p:nvPr>
        </p:nvSpPr>
        <p:spPr>
          <a:xfrm>
            <a:off x="7424976" y="4822150"/>
            <a:ext cx="6070163" cy="725805"/>
          </a:xfrm>
          <a:prstGeom prst="rect">
            <a:avLst/>
          </a:prstGeom>
          <a:noFill/>
          <a:ln/>
        </p:spPr>
        <p:txBody>
          <a:bodyPr wrap="square" lIns="0" tIns="0" rIns="0" bIns="0" rtlCol="0" anchor="t"/>
          <a:lstStyle/>
          <a:p>
            <a:pPr marL="342900" indent="-342900" algn="l">
              <a:lnSpc>
                <a:spcPts val="2850"/>
              </a:lnSpc>
              <a:buSzPct val="100000"/>
              <a:buChar char="•"/>
            </a:pPr>
            <a:r>
              <a:rPr lang="fr-CA" sz="1750" b="1" dirty="0">
                <a:solidFill>
                  <a:srgbClr val="272525"/>
                </a:solidFill>
                <a:latin typeface="DM Sans" pitchFamily="34" charset="0"/>
                <a:ea typeface="DM Sans" pitchFamily="34" charset="-122"/>
                <a:cs typeface="DM Sans" pitchFamily="34" charset="-120"/>
              </a:rPr>
              <a:t>Objectif : </a:t>
            </a:r>
            <a:r>
              <a:rPr lang="fr-CA" sz="1750" dirty="0">
                <a:solidFill>
                  <a:srgbClr val="272525"/>
                </a:solidFill>
                <a:latin typeface="DM Sans" pitchFamily="34" charset="0"/>
                <a:ea typeface="DM Sans" pitchFamily="34" charset="-122"/>
                <a:cs typeface="DM Sans" pitchFamily="34" charset="-120"/>
              </a:rPr>
              <a:t>Éradiquer la violence, la violence sexualisée et le harcèlement au sein de l'APN.</a:t>
            </a:r>
          </a:p>
        </p:txBody>
      </p:sp>
      <p:sp>
        <p:nvSpPr>
          <p:cNvPr id="9" name="Text 7"/>
          <p:cNvSpPr/>
          <p:nvPr>
            <p:custDataLst>
              <p:tags r:id="rId8"/>
            </p:custDataLst>
          </p:nvPr>
        </p:nvSpPr>
        <p:spPr>
          <a:xfrm>
            <a:off x="7424976" y="5627251"/>
            <a:ext cx="6070163" cy="362903"/>
          </a:xfrm>
          <a:prstGeom prst="rect">
            <a:avLst/>
          </a:prstGeom>
          <a:noFill/>
          <a:ln/>
        </p:spPr>
        <p:txBody>
          <a:bodyPr wrap="none" lIns="0" tIns="0" rIns="0" bIns="0" rtlCol="0" anchor="t"/>
          <a:lstStyle/>
          <a:p>
            <a:pPr marL="342900" indent="-342900" algn="l">
              <a:lnSpc>
                <a:spcPts val="2850"/>
              </a:lnSpc>
              <a:buSzPct val="100000"/>
              <a:buChar char="•"/>
            </a:pPr>
            <a:r>
              <a:rPr lang="fr-CA" sz="1750" dirty="0">
                <a:solidFill>
                  <a:srgbClr val="272525"/>
                </a:solidFill>
                <a:latin typeface="DM Sans" pitchFamily="34" charset="0"/>
                <a:ea typeface="DM Sans" pitchFamily="34" charset="-122"/>
                <a:cs typeface="DM Sans" pitchFamily="34" charset="-120"/>
              </a:rPr>
              <a:t>Le rapport final du groupe d’experts de la résolution 13 a </a:t>
            </a:r>
          </a:p>
          <a:p>
            <a:pPr algn="l">
              <a:lnSpc>
                <a:spcPts val="2850"/>
              </a:lnSpc>
              <a:buSzPct val="100000"/>
            </a:pPr>
            <a:r>
              <a:rPr lang="fr-CA" sz="1750" dirty="0">
                <a:solidFill>
                  <a:srgbClr val="272525"/>
                </a:solidFill>
                <a:latin typeface="DM Sans" pitchFamily="34" charset="0"/>
                <a:ea typeface="DM Sans" pitchFamily="34" charset="-122"/>
                <a:cs typeface="DM Sans" pitchFamily="34" charset="-120"/>
              </a:rPr>
              <a:t>      été présenté à l'AGA de juillet 2023.</a:t>
            </a:r>
          </a:p>
        </p:txBody>
      </p:sp>
      <p:pic>
        <p:nvPicPr>
          <p:cNvPr id="10" name="Image 0" descr="preencoded.png"/>
          <p:cNvPicPr>
            <a:picLocks noChangeAspect="1"/>
          </p:cNvPicPr>
          <p:nvPr>
            <p:custDataLst>
              <p:tags r:id="rId9"/>
            </p:custDataLst>
          </p:nvPr>
        </p:nvPicPr>
        <p:blipFill>
          <a:blip r:embed="rId12"/>
          <a:stretch>
            <a:fillRect/>
          </a:stretch>
        </p:blipFill>
        <p:spPr>
          <a:xfrm>
            <a:off x="13716000" y="228600"/>
            <a:ext cx="685800" cy="685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custDataLst>
              <p:tags r:id="rId1"/>
            </p:custDataLst>
          </p:nvPr>
        </p:nvSpPr>
        <p:spPr>
          <a:xfrm>
            <a:off x="793790" y="1001911"/>
            <a:ext cx="8606790" cy="708779"/>
          </a:xfrm>
          <a:prstGeom prst="rect">
            <a:avLst/>
          </a:prstGeom>
          <a:noFill/>
          <a:ln/>
        </p:spPr>
        <p:txBody>
          <a:bodyPr wrap="none" lIns="0" tIns="0" rIns="0" bIns="0" rtlCol="0" anchor="t"/>
          <a:lstStyle/>
          <a:p>
            <a:pPr marL="0" indent="0">
              <a:lnSpc>
                <a:spcPts val="5550"/>
              </a:lnSpc>
              <a:buNone/>
            </a:pPr>
            <a:r>
              <a:rPr lang="fr-CA" sz="4450" dirty="0">
                <a:solidFill>
                  <a:srgbClr val="000000"/>
                </a:solidFill>
                <a:latin typeface="Alexandria" pitchFamily="34" charset="0"/>
                <a:ea typeface="Alexandria" pitchFamily="34" charset="-122"/>
                <a:cs typeface="Alexandria" pitchFamily="34" charset="-120"/>
              </a:rPr>
              <a:t>Groupe d’experts de la résolution 13 :</a:t>
            </a:r>
          </a:p>
          <a:p>
            <a:pPr marL="0" indent="0">
              <a:lnSpc>
                <a:spcPts val="5550"/>
              </a:lnSpc>
              <a:buNone/>
            </a:pPr>
            <a:r>
              <a:rPr lang="fr-CA" sz="4450" dirty="0">
                <a:solidFill>
                  <a:srgbClr val="000000"/>
                </a:solidFill>
                <a:latin typeface="Alexandria" pitchFamily="34" charset="0"/>
                <a:ea typeface="Alexandria" pitchFamily="34" charset="-122"/>
                <a:cs typeface="Alexandria" pitchFamily="34" charset="-120"/>
              </a:rPr>
              <a:t>Politique de tolérance zéro</a:t>
            </a:r>
          </a:p>
        </p:txBody>
      </p:sp>
      <p:pic>
        <p:nvPicPr>
          <p:cNvPr id="3" name="Image 0" descr="preencoded.png"/>
          <p:cNvPicPr>
            <a:picLocks noChangeAspect="1"/>
          </p:cNvPicPr>
          <p:nvPr>
            <p:custDataLst>
              <p:tags r:id="rId2"/>
            </p:custDataLst>
          </p:nvPr>
        </p:nvPicPr>
        <p:blipFill>
          <a:blip r:embed="rId14"/>
          <a:stretch>
            <a:fillRect/>
          </a:stretch>
        </p:blipFill>
        <p:spPr>
          <a:xfrm>
            <a:off x="793790" y="2520000"/>
            <a:ext cx="4004429" cy="2474833"/>
          </a:xfrm>
          <a:prstGeom prst="rect">
            <a:avLst/>
          </a:prstGeom>
        </p:spPr>
      </p:pic>
      <p:sp>
        <p:nvSpPr>
          <p:cNvPr id="4" name="Text 1"/>
          <p:cNvSpPr/>
          <p:nvPr>
            <p:custDataLst>
              <p:tags r:id="rId3"/>
            </p:custDataLst>
          </p:nvPr>
        </p:nvSpPr>
        <p:spPr>
          <a:xfrm>
            <a:off x="793790" y="5196467"/>
            <a:ext cx="2835235" cy="80501"/>
          </a:xfrm>
          <a:prstGeom prst="rect">
            <a:avLst/>
          </a:prstGeom>
          <a:noFill/>
          <a:ln/>
        </p:spPr>
        <p:txBody>
          <a:bodyPr wrap="none" lIns="0" tIns="0" rIns="0" bIns="0" rtlCol="0" anchor="t"/>
          <a:lstStyle/>
          <a:p>
            <a:pPr marL="0" indent="0" algn="l">
              <a:lnSpc>
                <a:spcPts val="2750"/>
              </a:lnSpc>
              <a:buNone/>
            </a:pPr>
            <a:r>
              <a:rPr lang="fr-CA" sz="2200" dirty="0">
                <a:solidFill>
                  <a:srgbClr val="272525"/>
                </a:solidFill>
                <a:latin typeface="Alexandria" pitchFamily="34" charset="0"/>
                <a:ea typeface="Alexandria" pitchFamily="34" charset="-122"/>
                <a:cs typeface="Alexandria" pitchFamily="34" charset="-120"/>
              </a:rPr>
              <a:t>Inscription aux événements</a:t>
            </a:r>
          </a:p>
        </p:txBody>
      </p:sp>
      <p:sp>
        <p:nvSpPr>
          <p:cNvPr id="5" name="Text 2"/>
          <p:cNvSpPr/>
          <p:nvPr>
            <p:custDataLst>
              <p:tags r:id="rId4"/>
            </p:custDataLst>
          </p:nvPr>
        </p:nvSpPr>
        <p:spPr>
          <a:xfrm>
            <a:off x="793790" y="5560457"/>
            <a:ext cx="4004429" cy="1667114"/>
          </a:xfrm>
          <a:prstGeom prst="rect">
            <a:avLst/>
          </a:prstGeom>
          <a:noFill/>
          <a:ln/>
        </p:spPr>
        <p:txBody>
          <a:bodyPr wrap="square" lIns="0" tIns="0" rIns="0" bIns="0" rtlCol="0" anchor="t"/>
          <a:lstStyle/>
          <a:p>
            <a:pPr marL="0" indent="0" algn="l">
              <a:lnSpc>
                <a:spcPts val="2850"/>
              </a:lnSpc>
              <a:buNone/>
            </a:pPr>
            <a:r>
              <a:rPr lang="fr-CA" sz="1700" dirty="0">
                <a:solidFill>
                  <a:srgbClr val="272525"/>
                </a:solidFill>
                <a:latin typeface="DM Sans" pitchFamily="34" charset="0"/>
                <a:ea typeface="DM Sans" pitchFamily="34" charset="-122"/>
                <a:cs typeface="DM Sans" pitchFamily="34" charset="-120"/>
              </a:rPr>
              <a:t>Une des recommandations du rapport du groupe d’experts de la résolution 13 est d'adopter une politique de tolérance zéro lors des événements de l'APN, en exigeant des participants qu'ils reconnaissent cette politique par écrit lors de l'inscription.</a:t>
            </a:r>
          </a:p>
        </p:txBody>
      </p:sp>
      <p:pic>
        <p:nvPicPr>
          <p:cNvPr id="6" name="Image 1" descr="preencoded.png"/>
          <p:cNvPicPr>
            <a:picLocks noChangeAspect="1"/>
          </p:cNvPicPr>
          <p:nvPr>
            <p:custDataLst>
              <p:tags r:id="rId5"/>
            </p:custDataLst>
          </p:nvPr>
        </p:nvPicPr>
        <p:blipFill>
          <a:blip r:embed="rId15"/>
          <a:stretch>
            <a:fillRect/>
          </a:stretch>
        </p:blipFill>
        <p:spPr>
          <a:xfrm>
            <a:off x="5138380" y="2520000"/>
            <a:ext cx="4004429" cy="2474833"/>
          </a:xfrm>
          <a:prstGeom prst="rect">
            <a:avLst/>
          </a:prstGeom>
        </p:spPr>
      </p:pic>
      <p:sp>
        <p:nvSpPr>
          <p:cNvPr id="7" name="Text 3"/>
          <p:cNvSpPr/>
          <p:nvPr>
            <p:custDataLst>
              <p:tags r:id="rId6"/>
            </p:custDataLst>
          </p:nvPr>
        </p:nvSpPr>
        <p:spPr>
          <a:xfrm>
            <a:off x="5138380" y="5196467"/>
            <a:ext cx="2835235" cy="80502"/>
          </a:xfrm>
          <a:prstGeom prst="rect">
            <a:avLst/>
          </a:prstGeom>
          <a:noFill/>
          <a:ln/>
        </p:spPr>
        <p:txBody>
          <a:bodyPr wrap="none" lIns="0" tIns="0" rIns="0" bIns="0" rtlCol="0" anchor="t"/>
          <a:lstStyle/>
          <a:p>
            <a:pPr marL="0" indent="0" algn="l">
              <a:lnSpc>
                <a:spcPts val="2750"/>
              </a:lnSpc>
              <a:buNone/>
            </a:pPr>
            <a:r>
              <a:rPr lang="fr-CA" sz="2200" dirty="0">
                <a:solidFill>
                  <a:srgbClr val="272525"/>
                </a:solidFill>
                <a:latin typeface="Alexandria" pitchFamily="34" charset="0"/>
                <a:ea typeface="Alexandria" pitchFamily="34" charset="-122"/>
                <a:cs typeface="Alexandria" pitchFamily="34" charset="-120"/>
              </a:rPr>
              <a:t>Code de conduite</a:t>
            </a:r>
          </a:p>
        </p:txBody>
      </p:sp>
      <p:sp>
        <p:nvSpPr>
          <p:cNvPr id="8" name="Text 4"/>
          <p:cNvSpPr/>
          <p:nvPr>
            <p:custDataLst>
              <p:tags r:id="rId7"/>
            </p:custDataLst>
          </p:nvPr>
        </p:nvSpPr>
        <p:spPr>
          <a:xfrm>
            <a:off x="5138380" y="5560456"/>
            <a:ext cx="4004429" cy="1304211"/>
          </a:xfrm>
          <a:prstGeom prst="rect">
            <a:avLst/>
          </a:prstGeom>
          <a:noFill/>
          <a:ln/>
        </p:spPr>
        <p:txBody>
          <a:bodyPr wrap="square" lIns="0" tIns="0" rIns="0" bIns="0" rtlCol="0" anchor="t"/>
          <a:lstStyle/>
          <a:p>
            <a:pPr marL="0" indent="0" algn="l">
              <a:lnSpc>
                <a:spcPts val="2850"/>
              </a:lnSpc>
              <a:buNone/>
            </a:pPr>
            <a:r>
              <a:rPr lang="fr-CA" sz="1700" dirty="0">
                <a:solidFill>
                  <a:srgbClr val="272525"/>
                </a:solidFill>
                <a:latin typeface="DM Sans" pitchFamily="34" charset="0"/>
                <a:ea typeface="DM Sans" pitchFamily="34" charset="-122"/>
                <a:cs typeface="DM Sans" pitchFamily="34" charset="-120"/>
              </a:rPr>
              <a:t>Un code de conduite pour les participants aux événements a été rédigé et inclus dans le dossier d'inscription pour tous les événements de l'APN.</a:t>
            </a:r>
          </a:p>
        </p:txBody>
      </p:sp>
      <p:pic>
        <p:nvPicPr>
          <p:cNvPr id="9" name="Image 2" descr="preencoded.png"/>
          <p:cNvPicPr>
            <a:picLocks noChangeAspect="1"/>
          </p:cNvPicPr>
          <p:nvPr>
            <p:custDataLst>
              <p:tags r:id="rId8"/>
            </p:custDataLst>
          </p:nvPr>
        </p:nvPicPr>
        <p:blipFill>
          <a:blip r:embed="rId16"/>
          <a:stretch>
            <a:fillRect/>
          </a:stretch>
        </p:blipFill>
        <p:spPr>
          <a:xfrm>
            <a:off x="9482971" y="2520000"/>
            <a:ext cx="4004429" cy="2474833"/>
          </a:xfrm>
          <a:prstGeom prst="rect">
            <a:avLst/>
          </a:prstGeom>
        </p:spPr>
      </p:pic>
      <p:sp>
        <p:nvSpPr>
          <p:cNvPr id="10" name="Text 5"/>
          <p:cNvSpPr/>
          <p:nvPr>
            <p:custDataLst>
              <p:tags r:id="rId9"/>
            </p:custDataLst>
          </p:nvPr>
        </p:nvSpPr>
        <p:spPr>
          <a:xfrm>
            <a:off x="9482971" y="5196465"/>
            <a:ext cx="2996446" cy="80503"/>
          </a:xfrm>
          <a:prstGeom prst="rect">
            <a:avLst/>
          </a:prstGeom>
          <a:noFill/>
          <a:ln/>
        </p:spPr>
        <p:txBody>
          <a:bodyPr wrap="none" lIns="0" tIns="0" rIns="0" bIns="0" rtlCol="0" anchor="t"/>
          <a:lstStyle/>
          <a:p>
            <a:pPr marL="0" indent="0" algn="l">
              <a:lnSpc>
                <a:spcPts val="2750"/>
              </a:lnSpc>
              <a:buNone/>
            </a:pPr>
            <a:r>
              <a:rPr lang="fr-CA" sz="2200" dirty="0">
                <a:solidFill>
                  <a:srgbClr val="272525"/>
                </a:solidFill>
                <a:latin typeface="Alexandria" pitchFamily="34" charset="0"/>
                <a:ea typeface="Alexandria" pitchFamily="34" charset="-122"/>
                <a:cs typeface="Alexandria" pitchFamily="34" charset="-120"/>
              </a:rPr>
              <a:t>Première mise en œuvre</a:t>
            </a:r>
          </a:p>
        </p:txBody>
      </p:sp>
      <p:sp>
        <p:nvSpPr>
          <p:cNvPr id="11" name="Text 6"/>
          <p:cNvSpPr/>
          <p:nvPr>
            <p:custDataLst>
              <p:tags r:id="rId10"/>
            </p:custDataLst>
          </p:nvPr>
        </p:nvSpPr>
        <p:spPr>
          <a:xfrm>
            <a:off x="9482971" y="5560457"/>
            <a:ext cx="4004429" cy="1304211"/>
          </a:xfrm>
          <a:prstGeom prst="rect">
            <a:avLst/>
          </a:prstGeom>
          <a:noFill/>
          <a:ln/>
        </p:spPr>
        <p:txBody>
          <a:bodyPr wrap="square" lIns="0" tIns="0" rIns="0" bIns="0" rtlCol="0" anchor="t"/>
          <a:lstStyle/>
          <a:p>
            <a:pPr marL="0" indent="0" algn="l">
              <a:lnSpc>
                <a:spcPts val="2850"/>
              </a:lnSpc>
              <a:buNone/>
            </a:pPr>
            <a:r>
              <a:rPr lang="fr-CA" sz="1700" dirty="0">
                <a:solidFill>
                  <a:srgbClr val="272525"/>
                </a:solidFill>
                <a:latin typeface="DM Sans" pitchFamily="34" charset="0"/>
                <a:ea typeface="DM Sans" pitchFamily="34" charset="-122"/>
                <a:cs typeface="DM Sans" pitchFamily="34" charset="-120"/>
              </a:rPr>
              <a:t>Cette nouvelle politique a été introduite pour la première fois lors de l'Assemblée extraordinaire des Chefs de décembre 2023, afin de garantir des lignes directrices claires pour tous les participants.</a:t>
            </a:r>
          </a:p>
        </p:txBody>
      </p:sp>
      <p:pic>
        <p:nvPicPr>
          <p:cNvPr id="12" name="Image 3" descr="preencoded.png"/>
          <p:cNvPicPr>
            <a:picLocks noChangeAspect="1"/>
          </p:cNvPicPr>
          <p:nvPr>
            <p:custDataLst>
              <p:tags r:id="rId11"/>
            </p:custDataLst>
          </p:nvPr>
        </p:nvPicPr>
        <p:blipFill>
          <a:blip r:embed="rId17"/>
          <a:stretch>
            <a:fillRect/>
          </a:stretch>
        </p:blipFill>
        <p:spPr>
          <a:xfrm>
            <a:off x="13716000" y="228600"/>
            <a:ext cx="685800" cy="685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custDataLst>
              <p:tags r:id="rId1"/>
            </p:custDataLst>
          </p:nvPr>
        </p:nvPicPr>
        <p:blipFill>
          <a:blip r:embed="rId14"/>
          <a:stretch>
            <a:fillRect/>
          </a:stretch>
        </p:blipFill>
        <p:spPr>
          <a:xfrm>
            <a:off x="0" y="0"/>
            <a:ext cx="5760720" cy="8229600"/>
          </a:xfrm>
          <a:prstGeom prst="rect">
            <a:avLst/>
          </a:prstGeom>
        </p:spPr>
      </p:pic>
      <p:sp>
        <p:nvSpPr>
          <p:cNvPr id="3" name="Text 0"/>
          <p:cNvSpPr/>
          <p:nvPr>
            <p:custDataLst>
              <p:tags r:id="rId2"/>
            </p:custDataLst>
          </p:nvPr>
        </p:nvSpPr>
        <p:spPr>
          <a:xfrm>
            <a:off x="6280190" y="1592937"/>
            <a:ext cx="7207329" cy="1417558"/>
          </a:xfrm>
          <a:prstGeom prst="rect">
            <a:avLst/>
          </a:prstGeom>
          <a:noFill/>
          <a:ln/>
        </p:spPr>
        <p:txBody>
          <a:bodyPr wrap="square" lIns="0" tIns="0" rIns="0" bIns="0" rtlCol="0" anchor="t"/>
          <a:lstStyle/>
          <a:p>
            <a:pPr marL="0" indent="0">
              <a:lnSpc>
                <a:spcPts val="5550"/>
              </a:lnSpc>
              <a:buNone/>
            </a:pPr>
            <a:r>
              <a:rPr lang="fr-CA" sz="4450">
                <a:solidFill>
                  <a:srgbClr val="000000"/>
                </a:solidFill>
                <a:latin typeface="Alexandria" pitchFamily="34" charset="0"/>
                <a:ea typeface="Alexandria" pitchFamily="34" charset="-122"/>
                <a:cs typeface="Alexandria" pitchFamily="34" charset="-120"/>
              </a:rPr>
              <a:t>Efforts de formation : Programmes des RH</a:t>
            </a:r>
          </a:p>
        </p:txBody>
      </p:sp>
      <p:sp>
        <p:nvSpPr>
          <p:cNvPr id="4" name="Shape 1"/>
          <p:cNvSpPr/>
          <p:nvPr>
            <p:custDataLst>
              <p:tags r:id="rId3"/>
            </p:custDataLst>
          </p:nvPr>
        </p:nvSpPr>
        <p:spPr>
          <a:xfrm>
            <a:off x="6280190" y="3605808"/>
            <a:ext cx="510302" cy="510302"/>
          </a:xfrm>
          <a:prstGeom prst="roundRect">
            <a:avLst>
              <a:gd name="adj" fmla="val 66675"/>
            </a:avLst>
          </a:prstGeom>
          <a:solidFill>
            <a:srgbClr val="FFFFFF"/>
          </a:solidFill>
          <a:ln w="38100">
            <a:solidFill>
              <a:srgbClr val="D8D4D4"/>
            </a:solidFill>
            <a:prstDash val="solid"/>
          </a:ln>
        </p:spPr>
        <p:txBody>
          <a:bodyPr/>
          <a:lstStyle/>
          <a:p>
            <a:endParaRPr lang="en-CA"/>
          </a:p>
        </p:txBody>
      </p:sp>
      <p:sp>
        <p:nvSpPr>
          <p:cNvPr id="5" name="Text 2"/>
          <p:cNvSpPr/>
          <p:nvPr>
            <p:custDataLst>
              <p:tags r:id="rId4"/>
            </p:custDataLst>
          </p:nvPr>
        </p:nvSpPr>
        <p:spPr>
          <a:xfrm>
            <a:off x="6471523" y="3690818"/>
            <a:ext cx="127635" cy="340281"/>
          </a:xfrm>
          <a:prstGeom prst="rect">
            <a:avLst/>
          </a:prstGeom>
          <a:noFill/>
          <a:ln/>
        </p:spPr>
        <p:txBody>
          <a:bodyPr wrap="none" lIns="0" tIns="0" rIns="0" bIns="0" rtlCol="0" anchor="t"/>
          <a:lstStyle/>
          <a:p>
            <a:pPr marL="0" indent="0" algn="ctr">
              <a:lnSpc>
                <a:spcPts val="2650"/>
              </a:lnSpc>
              <a:buNone/>
            </a:pPr>
            <a:r>
              <a:rPr lang="fr-CA" sz="2650">
                <a:solidFill>
                  <a:srgbClr val="272525"/>
                </a:solidFill>
                <a:latin typeface="Alexandria" pitchFamily="34" charset="0"/>
                <a:ea typeface="Alexandria" pitchFamily="34" charset="-122"/>
                <a:cs typeface="Alexandria" pitchFamily="34" charset="-120"/>
              </a:rPr>
              <a:t>1</a:t>
            </a:r>
          </a:p>
        </p:txBody>
      </p:sp>
      <p:sp>
        <p:nvSpPr>
          <p:cNvPr id="6" name="Text 3"/>
          <p:cNvSpPr/>
          <p:nvPr>
            <p:custDataLst>
              <p:tags r:id="rId5"/>
            </p:custDataLst>
          </p:nvPr>
        </p:nvSpPr>
        <p:spPr>
          <a:xfrm>
            <a:off x="7017306" y="3605808"/>
            <a:ext cx="2753201" cy="354330"/>
          </a:xfrm>
          <a:prstGeom prst="rect">
            <a:avLst/>
          </a:prstGeom>
          <a:noFill/>
          <a:ln/>
        </p:spPr>
        <p:txBody>
          <a:bodyPr wrap="none" lIns="0" tIns="0" rIns="0" bIns="0" rtlCol="0" anchor="t"/>
          <a:lstStyle/>
          <a:p>
            <a:pPr marL="0" indent="0">
              <a:lnSpc>
                <a:spcPts val="2750"/>
              </a:lnSpc>
              <a:buNone/>
            </a:pPr>
            <a:r>
              <a:rPr lang="fr-CA" sz="2200">
                <a:solidFill>
                  <a:srgbClr val="272525"/>
                </a:solidFill>
                <a:latin typeface="Alexandria" pitchFamily="34" charset="0"/>
                <a:ea typeface="Alexandria" pitchFamily="34" charset="-122"/>
                <a:cs typeface="Alexandria" pitchFamily="34" charset="-120"/>
              </a:rPr>
              <a:t>Gestionnaires</a:t>
            </a:r>
          </a:p>
        </p:txBody>
      </p:sp>
      <p:sp>
        <p:nvSpPr>
          <p:cNvPr id="7" name="Text 4"/>
          <p:cNvSpPr/>
          <p:nvPr>
            <p:custDataLst>
              <p:tags r:id="rId6"/>
            </p:custDataLst>
          </p:nvPr>
        </p:nvSpPr>
        <p:spPr>
          <a:xfrm>
            <a:off x="7017306" y="4096226"/>
            <a:ext cx="2753201" cy="2540318"/>
          </a:xfrm>
          <a:prstGeom prst="rect">
            <a:avLst/>
          </a:prstGeom>
          <a:noFill/>
          <a:ln/>
        </p:spPr>
        <p:txBody>
          <a:bodyPr wrap="square" lIns="0" tIns="0" rIns="0" bIns="0" rtlCol="0" anchor="t"/>
          <a:lstStyle/>
          <a:p>
            <a:pPr marL="0" indent="0">
              <a:lnSpc>
                <a:spcPts val="2850"/>
              </a:lnSpc>
              <a:buNone/>
            </a:pPr>
            <a:r>
              <a:rPr lang="fr-CA" sz="1750">
                <a:solidFill>
                  <a:srgbClr val="272525"/>
                </a:solidFill>
                <a:latin typeface="DM Sans" pitchFamily="34" charset="0"/>
                <a:ea typeface="DM Sans" pitchFamily="34" charset="-122"/>
                <a:cs typeface="DM Sans" pitchFamily="34" charset="-120"/>
              </a:rPr>
              <a:t>Les gestionnaires de l'APN ont suivi un programme de formation complet portant sur des sujets clés tels que la discrimination fondée sur le sexe, la prévention du harcèlement et l'intégrité des dirigeants.</a:t>
            </a:r>
          </a:p>
        </p:txBody>
      </p:sp>
      <p:sp>
        <p:nvSpPr>
          <p:cNvPr id="8" name="Shape 5"/>
          <p:cNvSpPr/>
          <p:nvPr>
            <p:custDataLst>
              <p:tags r:id="rId7"/>
            </p:custDataLst>
          </p:nvPr>
        </p:nvSpPr>
        <p:spPr>
          <a:xfrm>
            <a:off x="9997321" y="3605808"/>
            <a:ext cx="510302" cy="510302"/>
          </a:xfrm>
          <a:prstGeom prst="roundRect">
            <a:avLst>
              <a:gd name="adj" fmla="val 66675"/>
            </a:avLst>
          </a:prstGeom>
          <a:solidFill>
            <a:srgbClr val="FFFFFF"/>
          </a:solidFill>
          <a:ln w="38100">
            <a:solidFill>
              <a:srgbClr val="D8D4D4"/>
            </a:solidFill>
            <a:prstDash val="solid"/>
          </a:ln>
        </p:spPr>
        <p:txBody>
          <a:bodyPr/>
          <a:lstStyle/>
          <a:p>
            <a:endParaRPr lang="en-CA"/>
          </a:p>
        </p:txBody>
      </p:sp>
      <p:sp>
        <p:nvSpPr>
          <p:cNvPr id="9" name="Text 6"/>
          <p:cNvSpPr/>
          <p:nvPr>
            <p:custDataLst>
              <p:tags r:id="rId8"/>
            </p:custDataLst>
          </p:nvPr>
        </p:nvSpPr>
        <p:spPr>
          <a:xfrm>
            <a:off x="10152936" y="3690818"/>
            <a:ext cx="199072" cy="340281"/>
          </a:xfrm>
          <a:prstGeom prst="rect">
            <a:avLst/>
          </a:prstGeom>
          <a:noFill/>
          <a:ln/>
        </p:spPr>
        <p:txBody>
          <a:bodyPr wrap="none" lIns="0" tIns="0" rIns="0" bIns="0" rtlCol="0" anchor="t"/>
          <a:lstStyle/>
          <a:p>
            <a:pPr marL="0" indent="0" algn="ctr">
              <a:lnSpc>
                <a:spcPts val="2650"/>
              </a:lnSpc>
              <a:buNone/>
            </a:pPr>
            <a:r>
              <a:rPr lang="fr-CA" sz="2650">
                <a:solidFill>
                  <a:srgbClr val="272525"/>
                </a:solidFill>
                <a:latin typeface="Alexandria" pitchFamily="34" charset="0"/>
                <a:ea typeface="Alexandria" pitchFamily="34" charset="-122"/>
                <a:cs typeface="Alexandria" pitchFamily="34" charset="-120"/>
              </a:rPr>
              <a:t>2</a:t>
            </a:r>
          </a:p>
        </p:txBody>
      </p:sp>
      <p:sp>
        <p:nvSpPr>
          <p:cNvPr id="10" name="Text 7"/>
          <p:cNvSpPr/>
          <p:nvPr>
            <p:custDataLst>
              <p:tags r:id="rId9"/>
            </p:custDataLst>
          </p:nvPr>
        </p:nvSpPr>
        <p:spPr>
          <a:xfrm>
            <a:off x="10734437" y="3605808"/>
            <a:ext cx="2753201" cy="354330"/>
          </a:xfrm>
          <a:prstGeom prst="rect">
            <a:avLst/>
          </a:prstGeom>
          <a:noFill/>
          <a:ln/>
        </p:spPr>
        <p:txBody>
          <a:bodyPr wrap="none" lIns="0" tIns="0" rIns="0" bIns="0" rtlCol="0" anchor="t"/>
          <a:lstStyle/>
          <a:p>
            <a:pPr marL="0" indent="0">
              <a:lnSpc>
                <a:spcPts val="2750"/>
              </a:lnSpc>
              <a:buNone/>
            </a:pPr>
            <a:r>
              <a:rPr lang="fr-CA" sz="2200">
                <a:solidFill>
                  <a:srgbClr val="272525"/>
                </a:solidFill>
                <a:latin typeface="Alexandria" pitchFamily="34" charset="0"/>
                <a:ea typeface="Alexandria" pitchFamily="34" charset="-122"/>
                <a:cs typeface="Alexandria" pitchFamily="34" charset="-120"/>
              </a:rPr>
              <a:t>Personnel des RH</a:t>
            </a:r>
          </a:p>
        </p:txBody>
      </p:sp>
      <p:sp>
        <p:nvSpPr>
          <p:cNvPr id="11" name="Text 8"/>
          <p:cNvSpPr/>
          <p:nvPr>
            <p:custDataLst>
              <p:tags r:id="rId10"/>
            </p:custDataLst>
          </p:nvPr>
        </p:nvSpPr>
        <p:spPr>
          <a:xfrm>
            <a:off x="10734437" y="4096226"/>
            <a:ext cx="2753201" cy="1814513"/>
          </a:xfrm>
          <a:prstGeom prst="rect">
            <a:avLst/>
          </a:prstGeom>
          <a:noFill/>
          <a:ln/>
        </p:spPr>
        <p:txBody>
          <a:bodyPr wrap="square" lIns="0" tIns="0" rIns="0" bIns="0" rtlCol="0" anchor="t"/>
          <a:lstStyle/>
          <a:p>
            <a:pPr marL="0" indent="0">
              <a:lnSpc>
                <a:spcPts val="2850"/>
              </a:lnSpc>
              <a:buNone/>
            </a:pPr>
            <a:r>
              <a:rPr lang="fr-CA" sz="1750" dirty="0">
                <a:solidFill>
                  <a:srgbClr val="272525"/>
                </a:solidFill>
                <a:latin typeface="DM Sans" pitchFamily="34" charset="0"/>
                <a:ea typeface="DM Sans" pitchFamily="34" charset="-122"/>
                <a:cs typeface="DM Sans" pitchFamily="34" charset="-120"/>
              </a:rPr>
              <a:t>Le personnel des ressources humaines de l'APN a participé à une session de formation intitulée « </a:t>
            </a:r>
            <a:r>
              <a:rPr lang="fr-FR" sz="1750" dirty="0">
                <a:solidFill>
                  <a:srgbClr val="272525"/>
                </a:solidFill>
                <a:latin typeface="DM Sans" pitchFamily="34" charset="0"/>
                <a:ea typeface="DM Sans" pitchFamily="34" charset="-122"/>
                <a:cs typeface="DM Sans" pitchFamily="34" charset="-120"/>
              </a:rPr>
              <a:t>Les ressources humaines à l'ère de la réconciliation et de la décolonisation </a:t>
            </a:r>
            <a:r>
              <a:rPr lang="fr-CA" sz="1750" dirty="0">
                <a:solidFill>
                  <a:srgbClr val="272525"/>
                </a:solidFill>
                <a:latin typeface="DM Sans" pitchFamily="34" charset="0"/>
                <a:ea typeface="DM Sans" pitchFamily="34" charset="-122"/>
                <a:cs typeface="DM Sans" pitchFamily="34" charset="-120"/>
              </a:rPr>
              <a:t>».</a:t>
            </a:r>
          </a:p>
        </p:txBody>
      </p:sp>
      <p:pic>
        <p:nvPicPr>
          <p:cNvPr id="12" name="Image 1" descr="preencoded.png"/>
          <p:cNvPicPr>
            <a:picLocks noChangeAspect="1"/>
          </p:cNvPicPr>
          <p:nvPr>
            <p:custDataLst>
              <p:tags r:id="rId11"/>
            </p:custDataLst>
          </p:nvPr>
        </p:nvPicPr>
        <p:blipFill>
          <a:blip r:embed="rId15"/>
          <a:stretch>
            <a:fillRect/>
          </a:stretch>
        </p:blipFill>
        <p:spPr>
          <a:xfrm>
            <a:off x="13716000" y="228600"/>
            <a:ext cx="685800" cy="685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custDataLst>
              <p:tags r:id="rId1"/>
            </p:custDataLst>
          </p:nvPr>
        </p:nvPicPr>
        <p:blipFill>
          <a:blip r:embed="rId15"/>
          <a:stretch>
            <a:fillRect/>
          </a:stretch>
        </p:blipFill>
        <p:spPr>
          <a:xfrm>
            <a:off x="0" y="0"/>
            <a:ext cx="5760720" cy="8229600"/>
          </a:xfrm>
          <a:prstGeom prst="rect">
            <a:avLst/>
          </a:prstGeom>
        </p:spPr>
      </p:pic>
      <p:sp>
        <p:nvSpPr>
          <p:cNvPr id="3" name="Text 0"/>
          <p:cNvSpPr/>
          <p:nvPr>
            <p:custDataLst>
              <p:tags r:id="rId2"/>
            </p:custDataLst>
          </p:nvPr>
        </p:nvSpPr>
        <p:spPr>
          <a:xfrm>
            <a:off x="6251258" y="941546"/>
            <a:ext cx="7198162" cy="682943"/>
          </a:xfrm>
          <a:prstGeom prst="rect">
            <a:avLst/>
          </a:prstGeom>
          <a:noFill/>
          <a:ln/>
        </p:spPr>
        <p:txBody>
          <a:bodyPr wrap="none" lIns="0" tIns="0" rIns="0" bIns="0" rtlCol="0" anchor="t"/>
          <a:lstStyle/>
          <a:p>
            <a:pPr marL="0" indent="0">
              <a:lnSpc>
                <a:spcPts val="5350"/>
              </a:lnSpc>
              <a:buNone/>
            </a:pPr>
            <a:r>
              <a:rPr lang="fr-CA" sz="4300" dirty="0">
                <a:solidFill>
                  <a:srgbClr val="000000"/>
                </a:solidFill>
                <a:latin typeface="Alexandria" pitchFamily="34" charset="0"/>
                <a:ea typeface="Alexandria" pitchFamily="34" charset="-122"/>
                <a:cs typeface="Alexandria" pitchFamily="34" charset="-120"/>
              </a:rPr>
              <a:t>Initiatives en matière de </a:t>
            </a:r>
          </a:p>
          <a:p>
            <a:pPr marL="0" indent="0">
              <a:lnSpc>
                <a:spcPts val="5350"/>
              </a:lnSpc>
              <a:buNone/>
            </a:pPr>
            <a:r>
              <a:rPr lang="fr-CA" sz="4300" dirty="0">
                <a:solidFill>
                  <a:srgbClr val="000000"/>
                </a:solidFill>
                <a:latin typeface="Alexandria" pitchFamily="34" charset="0"/>
                <a:ea typeface="Alexandria" pitchFamily="34" charset="-122"/>
                <a:cs typeface="Alexandria" pitchFamily="34" charset="-120"/>
              </a:rPr>
              <a:t>bien-être mental</a:t>
            </a:r>
          </a:p>
        </p:txBody>
      </p:sp>
      <p:sp>
        <p:nvSpPr>
          <p:cNvPr id="4" name="Shape 1"/>
          <p:cNvSpPr/>
          <p:nvPr>
            <p:custDataLst>
              <p:tags r:id="rId3"/>
            </p:custDataLst>
          </p:nvPr>
        </p:nvSpPr>
        <p:spPr>
          <a:xfrm>
            <a:off x="6017300" y="2448000"/>
            <a:ext cx="3996495" cy="3083004"/>
          </a:xfrm>
          <a:prstGeom prst="roundRect">
            <a:avLst>
              <a:gd name="adj" fmla="val 10632"/>
            </a:avLst>
          </a:prstGeom>
          <a:solidFill>
            <a:srgbClr val="FFFFFF"/>
          </a:solidFill>
          <a:ln w="38100">
            <a:solidFill>
              <a:srgbClr val="D8D4D4"/>
            </a:solidFill>
            <a:prstDash val="solid"/>
          </a:ln>
        </p:spPr>
        <p:txBody>
          <a:bodyPr/>
          <a:lstStyle/>
          <a:p>
            <a:endParaRPr lang="en-CA"/>
          </a:p>
        </p:txBody>
      </p:sp>
      <p:sp>
        <p:nvSpPr>
          <p:cNvPr id="5" name="Text 2"/>
          <p:cNvSpPr/>
          <p:nvPr>
            <p:custDataLst>
              <p:tags r:id="rId4"/>
            </p:custDataLst>
          </p:nvPr>
        </p:nvSpPr>
        <p:spPr>
          <a:xfrm>
            <a:off x="6367345" y="2736000"/>
            <a:ext cx="2872024" cy="341352"/>
          </a:xfrm>
          <a:prstGeom prst="rect">
            <a:avLst/>
          </a:prstGeom>
          <a:noFill/>
          <a:ln/>
        </p:spPr>
        <p:txBody>
          <a:bodyPr wrap="none" lIns="0" tIns="0" rIns="0" bIns="0" rtlCol="0" anchor="t"/>
          <a:lstStyle/>
          <a:p>
            <a:pPr marL="0" indent="0">
              <a:lnSpc>
                <a:spcPts val="2650"/>
              </a:lnSpc>
              <a:buNone/>
            </a:pPr>
            <a:r>
              <a:rPr lang="fr-CA" sz="2150" dirty="0">
                <a:solidFill>
                  <a:srgbClr val="272525"/>
                </a:solidFill>
                <a:latin typeface="Alexandria" pitchFamily="34" charset="0"/>
                <a:ea typeface="Alexandria" pitchFamily="34" charset="-122"/>
                <a:cs typeface="Alexandria" pitchFamily="34" charset="-120"/>
              </a:rPr>
              <a:t>Accès aux services</a:t>
            </a:r>
          </a:p>
        </p:txBody>
      </p:sp>
      <p:sp>
        <p:nvSpPr>
          <p:cNvPr id="6" name="Text 3"/>
          <p:cNvSpPr/>
          <p:nvPr>
            <p:custDataLst>
              <p:tags r:id="rId5"/>
            </p:custDataLst>
          </p:nvPr>
        </p:nvSpPr>
        <p:spPr>
          <a:xfrm>
            <a:off x="6367345" y="3276000"/>
            <a:ext cx="3537651" cy="2097405"/>
          </a:xfrm>
          <a:prstGeom prst="rect">
            <a:avLst/>
          </a:prstGeom>
          <a:noFill/>
          <a:ln/>
        </p:spPr>
        <p:txBody>
          <a:bodyPr wrap="square" lIns="0" tIns="0" rIns="0" bIns="0" rtlCol="0" anchor="t"/>
          <a:lstStyle/>
          <a:p>
            <a:pPr marL="0" indent="0">
              <a:lnSpc>
                <a:spcPts val="2750"/>
              </a:lnSpc>
              <a:buNone/>
            </a:pPr>
            <a:r>
              <a:rPr lang="fr-CA" sz="1700" dirty="0">
                <a:solidFill>
                  <a:srgbClr val="272525"/>
                </a:solidFill>
                <a:latin typeface="DM Sans" pitchFamily="34" charset="0"/>
                <a:ea typeface="DM Sans" pitchFamily="34" charset="-122"/>
                <a:cs typeface="DM Sans" pitchFamily="34" charset="-120"/>
              </a:rPr>
              <a:t>Davantage de membres du personnel participent à des consultations ponctuelles et à des séances de conseil formelles proposées par le conseiller en santé mentale (CSM).</a:t>
            </a:r>
          </a:p>
        </p:txBody>
      </p:sp>
      <p:sp>
        <p:nvSpPr>
          <p:cNvPr id="7" name="Shape 4"/>
          <p:cNvSpPr/>
          <p:nvPr>
            <p:custDataLst>
              <p:tags r:id="rId6"/>
            </p:custDataLst>
          </p:nvPr>
        </p:nvSpPr>
        <p:spPr>
          <a:xfrm>
            <a:off x="10250686" y="2448000"/>
            <a:ext cx="3811002" cy="3083004"/>
          </a:xfrm>
          <a:prstGeom prst="roundRect">
            <a:avLst>
              <a:gd name="adj" fmla="val 10632"/>
            </a:avLst>
          </a:prstGeom>
          <a:solidFill>
            <a:srgbClr val="FFFFFF"/>
          </a:solidFill>
          <a:ln w="38100">
            <a:solidFill>
              <a:srgbClr val="D8D4D4"/>
            </a:solidFill>
            <a:prstDash val="solid"/>
          </a:ln>
        </p:spPr>
        <p:txBody>
          <a:bodyPr/>
          <a:lstStyle/>
          <a:p>
            <a:endParaRPr lang="en-CA"/>
          </a:p>
        </p:txBody>
      </p:sp>
      <p:sp>
        <p:nvSpPr>
          <p:cNvPr id="8" name="Text 5"/>
          <p:cNvSpPr/>
          <p:nvPr>
            <p:custDataLst>
              <p:tags r:id="rId7"/>
            </p:custDataLst>
          </p:nvPr>
        </p:nvSpPr>
        <p:spPr>
          <a:xfrm>
            <a:off x="10470994" y="2736000"/>
            <a:ext cx="2495746" cy="341352"/>
          </a:xfrm>
          <a:prstGeom prst="rect">
            <a:avLst/>
          </a:prstGeom>
          <a:noFill/>
          <a:ln/>
        </p:spPr>
        <p:txBody>
          <a:bodyPr wrap="none" lIns="0" tIns="0" rIns="0" bIns="0" rtlCol="0" anchor="t"/>
          <a:lstStyle/>
          <a:p>
            <a:pPr marL="0" indent="0">
              <a:lnSpc>
                <a:spcPts val="2650"/>
              </a:lnSpc>
              <a:buNone/>
            </a:pPr>
            <a:r>
              <a:rPr lang="fr-CA" sz="2150" dirty="0">
                <a:solidFill>
                  <a:srgbClr val="272525"/>
                </a:solidFill>
                <a:latin typeface="Alexandria" pitchFamily="34" charset="0"/>
                <a:ea typeface="Alexandria" pitchFamily="34" charset="-122"/>
                <a:cs typeface="Alexandria" pitchFamily="34" charset="-120"/>
              </a:rPr>
              <a:t>Formation</a:t>
            </a:r>
          </a:p>
        </p:txBody>
      </p:sp>
      <p:sp>
        <p:nvSpPr>
          <p:cNvPr id="9" name="Text 6"/>
          <p:cNvSpPr/>
          <p:nvPr>
            <p:custDataLst>
              <p:tags r:id="rId8"/>
            </p:custDataLst>
          </p:nvPr>
        </p:nvSpPr>
        <p:spPr>
          <a:xfrm>
            <a:off x="10470994" y="3276000"/>
            <a:ext cx="3245005" cy="1747838"/>
          </a:xfrm>
          <a:prstGeom prst="rect">
            <a:avLst/>
          </a:prstGeom>
          <a:noFill/>
          <a:ln/>
        </p:spPr>
        <p:txBody>
          <a:bodyPr wrap="square" lIns="0" tIns="0" rIns="0" bIns="0" rtlCol="0" anchor="t"/>
          <a:lstStyle/>
          <a:p>
            <a:pPr marL="0" indent="0">
              <a:lnSpc>
                <a:spcPts val="2750"/>
              </a:lnSpc>
              <a:buNone/>
            </a:pPr>
            <a:r>
              <a:rPr lang="fr-CA" sz="1700" dirty="0">
                <a:solidFill>
                  <a:srgbClr val="272525"/>
                </a:solidFill>
                <a:latin typeface="DM Sans" pitchFamily="34" charset="0"/>
                <a:ea typeface="DM Sans" pitchFamily="34" charset="-122"/>
                <a:cs typeface="DM Sans" pitchFamily="34" charset="-120"/>
              </a:rPr>
              <a:t>Le CSM a suivi une formation en </a:t>
            </a:r>
            <a:r>
              <a:rPr lang="fr-CA" sz="1700" dirty="0" err="1">
                <a:solidFill>
                  <a:srgbClr val="272525"/>
                </a:solidFill>
                <a:latin typeface="DM Sans" pitchFamily="34" charset="0"/>
                <a:ea typeface="DM Sans" pitchFamily="34" charset="-122"/>
                <a:cs typeface="DM Sans" pitchFamily="34" charset="-120"/>
              </a:rPr>
              <a:t>counselling</a:t>
            </a:r>
            <a:r>
              <a:rPr lang="fr-CA" sz="1700" dirty="0">
                <a:solidFill>
                  <a:srgbClr val="272525"/>
                </a:solidFill>
                <a:latin typeface="DM Sans" pitchFamily="34" charset="0"/>
                <a:ea typeface="DM Sans" pitchFamily="34" charset="-122"/>
                <a:cs typeface="DM Sans" pitchFamily="34" charset="-120"/>
              </a:rPr>
              <a:t> sur les traumatismes corporels, axée sur les stratégies de stockage, de stabilisation et de guérison des traumatismes.</a:t>
            </a:r>
          </a:p>
        </p:txBody>
      </p:sp>
      <p:sp>
        <p:nvSpPr>
          <p:cNvPr id="10" name="Shape 7"/>
          <p:cNvSpPr/>
          <p:nvPr>
            <p:custDataLst>
              <p:tags r:id="rId9"/>
            </p:custDataLst>
          </p:nvPr>
        </p:nvSpPr>
        <p:spPr>
          <a:xfrm>
            <a:off x="6017300" y="5760000"/>
            <a:ext cx="8044388" cy="2034302"/>
          </a:xfrm>
          <a:prstGeom prst="roundRect">
            <a:avLst>
              <a:gd name="adj" fmla="val 16114"/>
            </a:avLst>
          </a:prstGeom>
          <a:solidFill>
            <a:srgbClr val="FFFFFF"/>
          </a:solidFill>
          <a:ln w="38100">
            <a:solidFill>
              <a:srgbClr val="D8D4D4"/>
            </a:solidFill>
            <a:prstDash val="solid"/>
          </a:ln>
        </p:spPr>
        <p:txBody>
          <a:bodyPr/>
          <a:lstStyle/>
          <a:p>
            <a:endParaRPr lang="en-CA"/>
          </a:p>
        </p:txBody>
      </p:sp>
      <p:sp>
        <p:nvSpPr>
          <p:cNvPr id="11" name="Text 8"/>
          <p:cNvSpPr/>
          <p:nvPr>
            <p:custDataLst>
              <p:tags r:id="rId10"/>
            </p:custDataLst>
          </p:nvPr>
        </p:nvSpPr>
        <p:spPr>
          <a:xfrm>
            <a:off x="6507837" y="6012000"/>
            <a:ext cx="2731532" cy="341352"/>
          </a:xfrm>
          <a:prstGeom prst="rect">
            <a:avLst/>
          </a:prstGeom>
          <a:noFill/>
          <a:ln/>
        </p:spPr>
        <p:txBody>
          <a:bodyPr wrap="none" lIns="0" tIns="0" rIns="0" bIns="0" rtlCol="0" anchor="t"/>
          <a:lstStyle/>
          <a:p>
            <a:pPr marL="0" indent="0">
              <a:lnSpc>
                <a:spcPts val="2650"/>
              </a:lnSpc>
              <a:buNone/>
            </a:pPr>
            <a:r>
              <a:rPr lang="fr-CA" sz="2150" dirty="0">
                <a:solidFill>
                  <a:srgbClr val="272525"/>
                </a:solidFill>
                <a:latin typeface="Alexandria" pitchFamily="34" charset="0"/>
                <a:ea typeface="Alexandria" pitchFamily="34" charset="-122"/>
                <a:cs typeface="Alexandria" pitchFamily="34" charset="-120"/>
              </a:rPr>
              <a:t>Collecte de données</a:t>
            </a:r>
          </a:p>
        </p:txBody>
      </p:sp>
      <p:sp>
        <p:nvSpPr>
          <p:cNvPr id="12" name="Text 9"/>
          <p:cNvSpPr/>
          <p:nvPr>
            <p:custDataLst>
              <p:tags r:id="rId11"/>
            </p:custDataLst>
          </p:nvPr>
        </p:nvSpPr>
        <p:spPr>
          <a:xfrm>
            <a:off x="6507837" y="6480000"/>
            <a:ext cx="7208162" cy="1048703"/>
          </a:xfrm>
          <a:prstGeom prst="rect">
            <a:avLst/>
          </a:prstGeom>
          <a:noFill/>
          <a:ln/>
        </p:spPr>
        <p:txBody>
          <a:bodyPr wrap="square" lIns="0" tIns="0" rIns="0" bIns="0" rtlCol="0" anchor="t"/>
          <a:lstStyle/>
          <a:p>
            <a:pPr marL="0" indent="0">
              <a:lnSpc>
                <a:spcPts val="2750"/>
              </a:lnSpc>
              <a:buNone/>
            </a:pPr>
            <a:r>
              <a:rPr lang="fr-CA" sz="1700" dirty="0">
                <a:solidFill>
                  <a:srgbClr val="272525"/>
                </a:solidFill>
                <a:latin typeface="DM Sans" pitchFamily="34" charset="0"/>
                <a:ea typeface="DM Sans" pitchFamily="34" charset="-122"/>
                <a:cs typeface="DM Sans" pitchFamily="34" charset="-120"/>
              </a:rPr>
              <a:t>Les données sont recueillies de manière confidentielle afin d'identifier les tendances en matière de bien-être du personnel et d'aborder de manière proactive les questions clés qui affectent la main-d'œuvre.</a:t>
            </a:r>
          </a:p>
        </p:txBody>
      </p:sp>
      <p:pic>
        <p:nvPicPr>
          <p:cNvPr id="13" name="Image 1" descr="preencoded.png"/>
          <p:cNvPicPr>
            <a:picLocks noChangeAspect="1"/>
          </p:cNvPicPr>
          <p:nvPr>
            <p:custDataLst>
              <p:tags r:id="rId12"/>
            </p:custDataLst>
          </p:nvPr>
        </p:nvPicPr>
        <p:blipFill>
          <a:blip r:embed="rId16"/>
          <a:stretch>
            <a:fillRect/>
          </a:stretch>
        </p:blipFill>
        <p:spPr>
          <a:xfrm>
            <a:off x="13716000" y="228600"/>
            <a:ext cx="685800" cy="685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custDataLst>
              <p:tags r:id="rId1"/>
            </p:custDataLst>
          </p:nvPr>
        </p:nvPicPr>
        <p:blipFill>
          <a:blip r:embed="rId14"/>
          <a:stretch>
            <a:fillRect/>
          </a:stretch>
        </p:blipFill>
        <p:spPr>
          <a:xfrm>
            <a:off x="8927312" y="0"/>
            <a:ext cx="5760720" cy="8229600"/>
          </a:xfrm>
          <a:prstGeom prst="rect">
            <a:avLst/>
          </a:prstGeom>
        </p:spPr>
      </p:pic>
      <p:sp>
        <p:nvSpPr>
          <p:cNvPr id="3" name="Text 0"/>
          <p:cNvSpPr/>
          <p:nvPr>
            <p:custDataLst>
              <p:tags r:id="rId2"/>
            </p:custDataLst>
          </p:nvPr>
        </p:nvSpPr>
        <p:spPr>
          <a:xfrm>
            <a:off x="717471" y="663416"/>
            <a:ext cx="7709059" cy="1281113"/>
          </a:xfrm>
          <a:prstGeom prst="rect">
            <a:avLst/>
          </a:prstGeom>
          <a:noFill/>
          <a:ln/>
        </p:spPr>
        <p:txBody>
          <a:bodyPr wrap="square" lIns="0" tIns="0" rIns="0" bIns="0" rtlCol="0" anchor="t"/>
          <a:lstStyle/>
          <a:p>
            <a:pPr marL="0" indent="0">
              <a:lnSpc>
                <a:spcPts val="5000"/>
              </a:lnSpc>
              <a:buNone/>
            </a:pPr>
            <a:r>
              <a:rPr lang="fr-CA" sz="3400" dirty="0">
                <a:solidFill>
                  <a:srgbClr val="000000"/>
                </a:solidFill>
                <a:latin typeface="Alexandria" pitchFamily="34" charset="0"/>
                <a:ea typeface="Alexandria" pitchFamily="34" charset="-122"/>
                <a:cs typeface="Alexandria" pitchFamily="34" charset="-120"/>
              </a:rPr>
              <a:t>Prestations de santé : Modifications proposées pour la DEI</a:t>
            </a:r>
          </a:p>
        </p:txBody>
      </p:sp>
      <p:pic>
        <p:nvPicPr>
          <p:cNvPr id="4" name="Image 1" descr="preencoded.png"/>
          <p:cNvPicPr>
            <a:picLocks noChangeAspect="1"/>
          </p:cNvPicPr>
          <p:nvPr>
            <p:custDataLst>
              <p:tags r:id="rId3"/>
            </p:custDataLst>
          </p:nvPr>
        </p:nvPicPr>
        <p:blipFill>
          <a:blip r:embed="rId15"/>
          <a:stretch>
            <a:fillRect/>
          </a:stretch>
        </p:blipFill>
        <p:spPr>
          <a:xfrm>
            <a:off x="717471" y="2251948"/>
            <a:ext cx="1024890" cy="1837134"/>
          </a:xfrm>
          <a:prstGeom prst="rect">
            <a:avLst/>
          </a:prstGeom>
        </p:spPr>
      </p:pic>
      <p:sp>
        <p:nvSpPr>
          <p:cNvPr id="5" name="Text 1"/>
          <p:cNvSpPr/>
          <p:nvPr>
            <p:custDataLst>
              <p:tags r:id="rId4"/>
            </p:custDataLst>
          </p:nvPr>
        </p:nvSpPr>
        <p:spPr>
          <a:xfrm>
            <a:off x="2049780" y="2456855"/>
            <a:ext cx="2562463" cy="320278"/>
          </a:xfrm>
          <a:prstGeom prst="rect">
            <a:avLst/>
          </a:prstGeom>
          <a:noFill/>
          <a:ln/>
        </p:spPr>
        <p:txBody>
          <a:bodyPr wrap="none" lIns="0" tIns="0" rIns="0" bIns="0" rtlCol="0" anchor="t"/>
          <a:lstStyle/>
          <a:p>
            <a:pPr marL="0" indent="0" algn="l">
              <a:lnSpc>
                <a:spcPts val="2500"/>
              </a:lnSpc>
              <a:buNone/>
            </a:pPr>
            <a:r>
              <a:rPr lang="fr-CA" sz="2000">
                <a:solidFill>
                  <a:srgbClr val="272525"/>
                </a:solidFill>
                <a:latin typeface="Alexandria" pitchFamily="34" charset="0"/>
                <a:ea typeface="Alexandria" pitchFamily="34" charset="-122"/>
                <a:cs typeface="Alexandria" pitchFamily="34" charset="-120"/>
              </a:rPr>
              <a:t>Éducation</a:t>
            </a:r>
          </a:p>
        </p:txBody>
      </p:sp>
      <p:sp>
        <p:nvSpPr>
          <p:cNvPr id="6" name="Text 2"/>
          <p:cNvSpPr/>
          <p:nvPr>
            <p:custDataLst>
              <p:tags r:id="rId5"/>
            </p:custDataLst>
          </p:nvPr>
        </p:nvSpPr>
        <p:spPr>
          <a:xfrm>
            <a:off x="2049780" y="2900124"/>
            <a:ext cx="6592415" cy="984052"/>
          </a:xfrm>
          <a:prstGeom prst="rect">
            <a:avLst/>
          </a:prstGeom>
          <a:noFill/>
          <a:ln/>
        </p:spPr>
        <p:txBody>
          <a:bodyPr wrap="square" lIns="0" tIns="0" rIns="0" bIns="0" rtlCol="0" anchor="t"/>
          <a:lstStyle/>
          <a:p>
            <a:pPr marL="0" indent="0" algn="l">
              <a:lnSpc>
                <a:spcPts val="2550"/>
              </a:lnSpc>
              <a:buNone/>
            </a:pPr>
            <a:r>
              <a:rPr lang="fr-CA" sz="1600" dirty="0">
                <a:solidFill>
                  <a:srgbClr val="272525"/>
                </a:solidFill>
                <a:latin typeface="DM Sans" pitchFamily="34" charset="0"/>
                <a:ea typeface="DM Sans" pitchFamily="34" charset="-122"/>
                <a:cs typeface="DM Sans" pitchFamily="34" charset="-120"/>
              </a:rPr>
              <a:t>L'équipe des RH de l'APN a participé à une séance de formation pour les gestionnaires des prestations nationales axée sur les questions de santé mentale et de santé des femmes sur le lieu de travail.</a:t>
            </a:r>
          </a:p>
        </p:txBody>
      </p:sp>
      <p:pic>
        <p:nvPicPr>
          <p:cNvPr id="7" name="Image 2" descr="preencoded.png"/>
          <p:cNvPicPr>
            <a:picLocks noChangeAspect="1"/>
          </p:cNvPicPr>
          <p:nvPr>
            <p:custDataLst>
              <p:tags r:id="rId6"/>
            </p:custDataLst>
          </p:nvPr>
        </p:nvPicPr>
        <p:blipFill>
          <a:blip r:embed="rId16"/>
          <a:stretch>
            <a:fillRect/>
          </a:stretch>
        </p:blipFill>
        <p:spPr>
          <a:xfrm>
            <a:off x="717471" y="4089083"/>
            <a:ext cx="1024890" cy="1837134"/>
          </a:xfrm>
          <a:prstGeom prst="rect">
            <a:avLst/>
          </a:prstGeom>
        </p:spPr>
      </p:pic>
      <p:sp>
        <p:nvSpPr>
          <p:cNvPr id="8" name="Text 3"/>
          <p:cNvSpPr/>
          <p:nvPr>
            <p:custDataLst>
              <p:tags r:id="rId7"/>
            </p:custDataLst>
          </p:nvPr>
        </p:nvSpPr>
        <p:spPr>
          <a:xfrm>
            <a:off x="2049780" y="4293989"/>
            <a:ext cx="4200644" cy="320278"/>
          </a:xfrm>
          <a:prstGeom prst="rect">
            <a:avLst/>
          </a:prstGeom>
          <a:noFill/>
          <a:ln/>
        </p:spPr>
        <p:txBody>
          <a:bodyPr wrap="none" lIns="0" tIns="0" rIns="0" bIns="0" rtlCol="0" anchor="t"/>
          <a:lstStyle/>
          <a:p>
            <a:pPr marL="0" indent="0" algn="l">
              <a:lnSpc>
                <a:spcPts val="2500"/>
              </a:lnSpc>
              <a:buNone/>
            </a:pPr>
            <a:r>
              <a:rPr lang="fr-CA" sz="2000">
                <a:solidFill>
                  <a:srgbClr val="272525"/>
                </a:solidFill>
                <a:latin typeface="Alexandria" pitchFamily="34" charset="0"/>
                <a:ea typeface="Alexandria" pitchFamily="34" charset="-122"/>
                <a:cs typeface="Alexandria" pitchFamily="34" charset="-120"/>
              </a:rPr>
              <a:t>Améliorations proposées des prestations</a:t>
            </a:r>
          </a:p>
        </p:txBody>
      </p:sp>
      <p:sp>
        <p:nvSpPr>
          <p:cNvPr id="9" name="Text 4"/>
          <p:cNvSpPr/>
          <p:nvPr>
            <p:custDataLst>
              <p:tags r:id="rId8"/>
            </p:custDataLst>
          </p:nvPr>
        </p:nvSpPr>
        <p:spPr>
          <a:xfrm>
            <a:off x="2049780" y="4737259"/>
            <a:ext cx="6993859" cy="984052"/>
          </a:xfrm>
          <a:prstGeom prst="rect">
            <a:avLst/>
          </a:prstGeom>
          <a:noFill/>
          <a:ln/>
        </p:spPr>
        <p:txBody>
          <a:bodyPr wrap="square" lIns="0" tIns="0" rIns="0" bIns="0" rtlCol="0" anchor="t"/>
          <a:lstStyle/>
          <a:p>
            <a:pPr marL="0" indent="0" algn="l">
              <a:lnSpc>
                <a:spcPts val="2550"/>
              </a:lnSpc>
              <a:buNone/>
            </a:pPr>
            <a:r>
              <a:rPr lang="fr-CA" sz="1600" dirty="0">
                <a:solidFill>
                  <a:srgbClr val="272525"/>
                </a:solidFill>
                <a:latin typeface="DM Sans" pitchFamily="34" charset="0"/>
                <a:ea typeface="DM Sans" pitchFamily="34" charset="-122"/>
                <a:cs typeface="DM Sans" pitchFamily="34" charset="-120"/>
              </a:rPr>
              <a:t>Les changements proposés comprennent l'augmentation de la couverture en santé mentale, l'élargissement des services de santé pour les femmes et l'introduction d'une couverture pour l'affirmation de genre.</a:t>
            </a:r>
          </a:p>
        </p:txBody>
      </p:sp>
      <p:pic>
        <p:nvPicPr>
          <p:cNvPr id="10" name="Image 3" descr="preencoded.png"/>
          <p:cNvPicPr>
            <a:picLocks noChangeAspect="1"/>
          </p:cNvPicPr>
          <p:nvPr>
            <p:custDataLst>
              <p:tags r:id="rId9"/>
            </p:custDataLst>
          </p:nvPr>
        </p:nvPicPr>
        <p:blipFill>
          <a:blip r:embed="rId17"/>
          <a:stretch>
            <a:fillRect/>
          </a:stretch>
        </p:blipFill>
        <p:spPr>
          <a:xfrm>
            <a:off x="717471" y="5926217"/>
            <a:ext cx="1024890" cy="1639967"/>
          </a:xfrm>
          <a:prstGeom prst="rect">
            <a:avLst/>
          </a:prstGeom>
        </p:spPr>
      </p:pic>
      <p:sp>
        <p:nvSpPr>
          <p:cNvPr id="11" name="Text 5"/>
          <p:cNvSpPr/>
          <p:nvPr>
            <p:custDataLst>
              <p:tags r:id="rId10"/>
            </p:custDataLst>
          </p:nvPr>
        </p:nvSpPr>
        <p:spPr>
          <a:xfrm>
            <a:off x="2049780" y="6131123"/>
            <a:ext cx="2562463" cy="320278"/>
          </a:xfrm>
          <a:prstGeom prst="rect">
            <a:avLst/>
          </a:prstGeom>
          <a:noFill/>
          <a:ln/>
        </p:spPr>
        <p:txBody>
          <a:bodyPr wrap="none" lIns="0" tIns="0" rIns="0" bIns="0" rtlCol="0" anchor="t"/>
          <a:lstStyle/>
          <a:p>
            <a:pPr marL="0" indent="0" algn="l">
              <a:lnSpc>
                <a:spcPts val="2500"/>
              </a:lnSpc>
              <a:buNone/>
            </a:pPr>
            <a:r>
              <a:rPr lang="fr-CA" sz="2000">
                <a:solidFill>
                  <a:srgbClr val="272525"/>
                </a:solidFill>
                <a:latin typeface="Alexandria" pitchFamily="34" charset="0"/>
                <a:ea typeface="Alexandria" pitchFamily="34" charset="-122"/>
                <a:cs typeface="Alexandria" pitchFamily="34" charset="-120"/>
              </a:rPr>
              <a:t>Révision du plan</a:t>
            </a:r>
          </a:p>
        </p:txBody>
      </p:sp>
      <p:sp>
        <p:nvSpPr>
          <p:cNvPr id="12" name="Text 6"/>
          <p:cNvSpPr/>
          <p:nvPr>
            <p:custDataLst>
              <p:tags r:id="rId11"/>
            </p:custDataLst>
          </p:nvPr>
        </p:nvSpPr>
        <p:spPr>
          <a:xfrm>
            <a:off x="2049780" y="6574393"/>
            <a:ext cx="6376749" cy="656034"/>
          </a:xfrm>
          <a:prstGeom prst="rect">
            <a:avLst/>
          </a:prstGeom>
          <a:noFill/>
          <a:ln/>
        </p:spPr>
        <p:txBody>
          <a:bodyPr wrap="square" lIns="0" tIns="0" rIns="0" bIns="0" rtlCol="0" anchor="t"/>
          <a:lstStyle/>
          <a:p>
            <a:pPr marL="0" indent="0" algn="l">
              <a:lnSpc>
                <a:spcPts val="2550"/>
              </a:lnSpc>
              <a:buNone/>
            </a:pPr>
            <a:r>
              <a:rPr lang="fr-CA" sz="1600">
                <a:solidFill>
                  <a:srgbClr val="272525"/>
                </a:solidFill>
                <a:latin typeface="DM Sans" pitchFamily="34" charset="0"/>
                <a:ea typeface="DM Sans" pitchFamily="34" charset="-122"/>
                <a:cs typeface="DM Sans" pitchFamily="34" charset="-120"/>
              </a:rPr>
              <a:t>Une réunion est prévue avec le courtier d'assurance de l'APN en décembre 2024 pour discuter des améliorations proposées au régime de prestations.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custDataLst>
              <p:tags r:id="rId1"/>
            </p:custDataLst>
          </p:nvPr>
        </p:nvPicPr>
        <p:blipFill>
          <a:blip r:embed="rId15"/>
          <a:stretch>
            <a:fillRect/>
          </a:stretch>
        </p:blipFill>
        <p:spPr>
          <a:xfrm>
            <a:off x="0" y="0"/>
            <a:ext cx="5760720" cy="8229600"/>
          </a:xfrm>
          <a:prstGeom prst="rect">
            <a:avLst/>
          </a:prstGeom>
        </p:spPr>
      </p:pic>
      <p:sp>
        <p:nvSpPr>
          <p:cNvPr id="3" name="Text 0"/>
          <p:cNvSpPr/>
          <p:nvPr>
            <p:custDataLst>
              <p:tags r:id="rId2"/>
            </p:custDataLst>
          </p:nvPr>
        </p:nvSpPr>
        <p:spPr>
          <a:xfrm>
            <a:off x="6114574" y="495181"/>
            <a:ext cx="7601426" cy="1121807"/>
          </a:xfrm>
          <a:prstGeom prst="rect">
            <a:avLst/>
          </a:prstGeom>
          <a:noFill/>
          <a:ln/>
        </p:spPr>
        <p:txBody>
          <a:bodyPr wrap="square" lIns="0" tIns="0" rIns="0" bIns="0" rtlCol="0" anchor="t"/>
          <a:lstStyle/>
          <a:p>
            <a:pPr marL="0" indent="0">
              <a:lnSpc>
                <a:spcPts val="4400"/>
              </a:lnSpc>
              <a:buNone/>
            </a:pPr>
            <a:r>
              <a:rPr lang="fr-CA" sz="3200" dirty="0">
                <a:solidFill>
                  <a:srgbClr val="000000"/>
                </a:solidFill>
                <a:latin typeface="Alexandria" pitchFamily="34" charset="0"/>
                <a:ea typeface="Alexandria" pitchFamily="34" charset="-122"/>
                <a:cs typeface="Alexandria" pitchFamily="34" charset="-120"/>
              </a:rPr>
              <a:t>Initiatives en matière d'accessibilité : Conformité à la LCA</a:t>
            </a:r>
          </a:p>
        </p:txBody>
      </p:sp>
      <p:pic>
        <p:nvPicPr>
          <p:cNvPr id="4" name="Image 1" descr="preencoded.png"/>
          <p:cNvPicPr>
            <a:picLocks noChangeAspect="1"/>
          </p:cNvPicPr>
          <p:nvPr>
            <p:custDataLst>
              <p:tags r:id="rId3"/>
            </p:custDataLst>
          </p:nvPr>
        </p:nvPicPr>
        <p:blipFill>
          <a:blip r:embed="rId16"/>
          <a:stretch>
            <a:fillRect/>
          </a:stretch>
        </p:blipFill>
        <p:spPr>
          <a:xfrm>
            <a:off x="6114574" y="1886188"/>
            <a:ext cx="448628" cy="448628"/>
          </a:xfrm>
          <a:prstGeom prst="rect">
            <a:avLst/>
          </a:prstGeom>
        </p:spPr>
      </p:pic>
      <p:sp>
        <p:nvSpPr>
          <p:cNvPr id="5" name="Text 1"/>
          <p:cNvSpPr/>
          <p:nvPr>
            <p:custDataLst>
              <p:tags r:id="rId4"/>
            </p:custDataLst>
          </p:nvPr>
        </p:nvSpPr>
        <p:spPr>
          <a:xfrm>
            <a:off x="6114574" y="2514243"/>
            <a:ext cx="2243614" cy="280392"/>
          </a:xfrm>
          <a:prstGeom prst="rect">
            <a:avLst/>
          </a:prstGeom>
          <a:noFill/>
          <a:ln/>
        </p:spPr>
        <p:txBody>
          <a:bodyPr wrap="none" lIns="0" tIns="0" rIns="0" bIns="0" rtlCol="0" anchor="t"/>
          <a:lstStyle/>
          <a:p>
            <a:pPr marL="0" indent="0" algn="l">
              <a:lnSpc>
                <a:spcPts val="2200"/>
              </a:lnSpc>
              <a:buNone/>
            </a:pPr>
            <a:r>
              <a:rPr lang="fr-CA" sz="1750">
                <a:solidFill>
                  <a:srgbClr val="272525"/>
                </a:solidFill>
                <a:latin typeface="Alexandria" pitchFamily="34" charset="0"/>
                <a:ea typeface="Alexandria" pitchFamily="34" charset="-122"/>
                <a:cs typeface="Alexandria" pitchFamily="34" charset="-120"/>
              </a:rPr>
              <a:t>Examen de conformité</a:t>
            </a:r>
          </a:p>
        </p:txBody>
      </p:sp>
      <p:sp>
        <p:nvSpPr>
          <p:cNvPr id="6" name="Text 2"/>
          <p:cNvSpPr/>
          <p:nvPr>
            <p:custDataLst>
              <p:tags r:id="rId5"/>
            </p:custDataLst>
          </p:nvPr>
        </p:nvSpPr>
        <p:spPr>
          <a:xfrm>
            <a:off x="6114574" y="2902268"/>
            <a:ext cx="7372945" cy="574358"/>
          </a:xfrm>
          <a:prstGeom prst="rect">
            <a:avLst/>
          </a:prstGeom>
          <a:noFill/>
          <a:ln/>
        </p:spPr>
        <p:txBody>
          <a:bodyPr wrap="square" lIns="0" tIns="0" rIns="0" bIns="0" rtlCol="0" anchor="t"/>
          <a:lstStyle/>
          <a:p>
            <a:pPr marL="0" indent="0" algn="l">
              <a:lnSpc>
                <a:spcPts val="2250"/>
              </a:lnSpc>
              <a:buNone/>
            </a:pPr>
            <a:r>
              <a:rPr lang="fr-CA" sz="1400" dirty="0">
                <a:solidFill>
                  <a:srgbClr val="272525"/>
                </a:solidFill>
                <a:latin typeface="DM Sans" pitchFamily="34" charset="0"/>
                <a:ea typeface="DM Sans" pitchFamily="34" charset="-122"/>
                <a:cs typeface="DM Sans" pitchFamily="34" charset="-120"/>
              </a:rPr>
              <a:t>L'APN s'engage à préparer et à publier des plans d'accessibilité, des rapports d'étape et des processus de retour d'information afin de garantir la conformité avec la </a:t>
            </a:r>
            <a:r>
              <a:rPr lang="fr-CA" sz="1400" i="1" dirty="0">
                <a:solidFill>
                  <a:srgbClr val="272525"/>
                </a:solidFill>
                <a:latin typeface="DM Sans" pitchFamily="34" charset="0"/>
                <a:ea typeface="DM Sans" pitchFamily="34" charset="-122"/>
                <a:cs typeface="DM Sans" pitchFamily="34" charset="-120"/>
              </a:rPr>
              <a:t>Loi canadienne sur l’accessibilité</a:t>
            </a:r>
            <a:r>
              <a:rPr lang="fr-CA" sz="1400" dirty="0">
                <a:solidFill>
                  <a:srgbClr val="272525"/>
                </a:solidFill>
                <a:latin typeface="DM Sans" pitchFamily="34" charset="0"/>
                <a:ea typeface="DM Sans" pitchFamily="34" charset="-122"/>
                <a:cs typeface="DM Sans" pitchFamily="34" charset="-120"/>
              </a:rPr>
              <a:t> (LCA).</a:t>
            </a:r>
          </a:p>
        </p:txBody>
      </p:sp>
      <p:pic>
        <p:nvPicPr>
          <p:cNvPr id="7" name="Image 2" descr="preencoded.png"/>
          <p:cNvPicPr>
            <a:picLocks noChangeAspect="1"/>
          </p:cNvPicPr>
          <p:nvPr>
            <p:custDataLst>
              <p:tags r:id="rId6"/>
            </p:custDataLst>
          </p:nvPr>
        </p:nvPicPr>
        <p:blipFill>
          <a:blip r:embed="rId17"/>
          <a:stretch>
            <a:fillRect/>
          </a:stretch>
        </p:blipFill>
        <p:spPr>
          <a:xfrm>
            <a:off x="6114574" y="4015026"/>
            <a:ext cx="448628" cy="448628"/>
          </a:xfrm>
          <a:prstGeom prst="rect">
            <a:avLst/>
          </a:prstGeom>
        </p:spPr>
      </p:pic>
      <p:sp>
        <p:nvSpPr>
          <p:cNvPr id="8" name="Text 3"/>
          <p:cNvSpPr/>
          <p:nvPr>
            <p:custDataLst>
              <p:tags r:id="rId7"/>
            </p:custDataLst>
          </p:nvPr>
        </p:nvSpPr>
        <p:spPr>
          <a:xfrm>
            <a:off x="6114574" y="4643080"/>
            <a:ext cx="3837861" cy="280392"/>
          </a:xfrm>
          <a:prstGeom prst="rect">
            <a:avLst/>
          </a:prstGeom>
          <a:noFill/>
          <a:ln/>
        </p:spPr>
        <p:txBody>
          <a:bodyPr wrap="none" lIns="0" tIns="0" rIns="0" bIns="0" rtlCol="0" anchor="t"/>
          <a:lstStyle/>
          <a:p>
            <a:pPr marL="0" indent="0" algn="l">
              <a:lnSpc>
                <a:spcPts val="2200"/>
              </a:lnSpc>
              <a:buNone/>
            </a:pPr>
            <a:r>
              <a:rPr lang="fr-CA" sz="1750" dirty="0">
                <a:solidFill>
                  <a:srgbClr val="272525"/>
                </a:solidFill>
                <a:latin typeface="Alexandria" pitchFamily="34" charset="0"/>
                <a:ea typeface="Alexandria" pitchFamily="34" charset="-122"/>
                <a:cs typeface="Alexandria" pitchFamily="34" charset="-120"/>
              </a:rPr>
              <a:t>Identification et suppression des obstacles</a:t>
            </a:r>
          </a:p>
        </p:txBody>
      </p:sp>
      <p:sp>
        <p:nvSpPr>
          <p:cNvPr id="9" name="Text 4"/>
          <p:cNvSpPr/>
          <p:nvPr>
            <p:custDataLst>
              <p:tags r:id="rId8"/>
            </p:custDataLst>
          </p:nvPr>
        </p:nvSpPr>
        <p:spPr>
          <a:xfrm>
            <a:off x="6114574" y="5031105"/>
            <a:ext cx="7372945" cy="574358"/>
          </a:xfrm>
          <a:prstGeom prst="rect">
            <a:avLst/>
          </a:prstGeom>
          <a:noFill/>
          <a:ln/>
        </p:spPr>
        <p:txBody>
          <a:bodyPr wrap="square" lIns="0" tIns="0" rIns="0" bIns="0" rtlCol="0" anchor="t"/>
          <a:lstStyle/>
          <a:p>
            <a:pPr marL="0" indent="0" algn="l">
              <a:lnSpc>
                <a:spcPts val="2250"/>
              </a:lnSpc>
              <a:buNone/>
            </a:pPr>
            <a:r>
              <a:rPr lang="fr-CA" sz="1400">
                <a:solidFill>
                  <a:srgbClr val="272525"/>
                </a:solidFill>
                <a:latin typeface="DM Sans" pitchFamily="34" charset="0"/>
                <a:ea typeface="DM Sans" pitchFamily="34" charset="-122"/>
                <a:cs typeface="DM Sans" pitchFamily="34" charset="-120"/>
              </a:rPr>
              <a:t>Des efforts sont en cours pour identifier, supprimer et prévenir les obstacles à l'accessibilité dans les sept domaines prioritaires de la LCA, y compris l'emploi.</a:t>
            </a:r>
          </a:p>
        </p:txBody>
      </p:sp>
      <p:pic>
        <p:nvPicPr>
          <p:cNvPr id="10" name="Image 3" descr="preencoded.png"/>
          <p:cNvPicPr>
            <a:picLocks noChangeAspect="1"/>
          </p:cNvPicPr>
          <p:nvPr>
            <p:custDataLst>
              <p:tags r:id="rId9"/>
            </p:custDataLst>
          </p:nvPr>
        </p:nvPicPr>
        <p:blipFill>
          <a:blip r:embed="rId18"/>
          <a:stretch>
            <a:fillRect/>
          </a:stretch>
        </p:blipFill>
        <p:spPr>
          <a:xfrm>
            <a:off x="6114574" y="6143863"/>
            <a:ext cx="448628" cy="448628"/>
          </a:xfrm>
          <a:prstGeom prst="rect">
            <a:avLst/>
          </a:prstGeom>
        </p:spPr>
      </p:pic>
      <p:sp>
        <p:nvSpPr>
          <p:cNvPr id="11" name="Text 5"/>
          <p:cNvSpPr/>
          <p:nvPr>
            <p:custDataLst>
              <p:tags r:id="rId10"/>
            </p:custDataLst>
          </p:nvPr>
        </p:nvSpPr>
        <p:spPr>
          <a:xfrm>
            <a:off x="6114574" y="6771918"/>
            <a:ext cx="2243614" cy="280392"/>
          </a:xfrm>
          <a:prstGeom prst="rect">
            <a:avLst/>
          </a:prstGeom>
          <a:noFill/>
          <a:ln/>
        </p:spPr>
        <p:txBody>
          <a:bodyPr wrap="none" lIns="0" tIns="0" rIns="0" bIns="0" rtlCol="0" anchor="t"/>
          <a:lstStyle/>
          <a:p>
            <a:pPr marL="0" indent="0" algn="l">
              <a:lnSpc>
                <a:spcPts val="2200"/>
              </a:lnSpc>
              <a:buNone/>
            </a:pPr>
            <a:r>
              <a:rPr lang="fr-CA" sz="1750">
                <a:solidFill>
                  <a:srgbClr val="272525"/>
                </a:solidFill>
                <a:latin typeface="Alexandria" pitchFamily="34" charset="0"/>
                <a:ea typeface="Alexandria" pitchFamily="34" charset="-122"/>
                <a:cs typeface="Alexandria" pitchFamily="34" charset="-120"/>
              </a:rPr>
              <a:t>Documents</a:t>
            </a:r>
          </a:p>
        </p:txBody>
      </p:sp>
      <p:sp>
        <p:nvSpPr>
          <p:cNvPr id="12" name="Text 6"/>
          <p:cNvSpPr/>
          <p:nvPr>
            <p:custDataLst>
              <p:tags r:id="rId11"/>
            </p:custDataLst>
          </p:nvPr>
        </p:nvSpPr>
        <p:spPr>
          <a:xfrm>
            <a:off x="6114574" y="7159942"/>
            <a:ext cx="7372945" cy="574358"/>
          </a:xfrm>
          <a:prstGeom prst="rect">
            <a:avLst/>
          </a:prstGeom>
          <a:noFill/>
          <a:ln/>
        </p:spPr>
        <p:txBody>
          <a:bodyPr wrap="square" lIns="0" tIns="0" rIns="0" bIns="0" rtlCol="0" anchor="t"/>
          <a:lstStyle/>
          <a:p>
            <a:pPr marL="0" indent="0" algn="l">
              <a:lnSpc>
                <a:spcPts val="2250"/>
              </a:lnSpc>
              <a:buNone/>
            </a:pPr>
            <a:r>
              <a:rPr lang="fr-CA" sz="1400">
                <a:solidFill>
                  <a:srgbClr val="272525"/>
                </a:solidFill>
                <a:latin typeface="DM Sans" pitchFamily="34" charset="0"/>
                <a:ea typeface="DM Sans" pitchFamily="34" charset="-122"/>
                <a:cs typeface="DM Sans" pitchFamily="34" charset="-120"/>
              </a:rPr>
              <a:t>L'APN révise les documents relatifs aux ressources humaines pour s'assurer qu'ils sont accessibles et faciles à comprendre, minimisant ainsi le besoin de demandes uniques d'accessibilité.</a:t>
            </a:r>
          </a:p>
        </p:txBody>
      </p:sp>
      <p:pic>
        <p:nvPicPr>
          <p:cNvPr id="13" name="Image 4" descr="preencoded.png"/>
          <p:cNvPicPr>
            <a:picLocks noChangeAspect="1"/>
          </p:cNvPicPr>
          <p:nvPr>
            <p:custDataLst>
              <p:tags r:id="rId12"/>
            </p:custDataLst>
          </p:nvPr>
        </p:nvPicPr>
        <p:blipFill>
          <a:blip r:embed="rId19"/>
          <a:stretch>
            <a:fillRect/>
          </a:stretch>
        </p:blipFill>
        <p:spPr>
          <a:xfrm>
            <a:off x="13716000" y="228600"/>
            <a:ext cx="685800" cy="685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custDataLst>
              <p:tags r:id="rId1"/>
            </p:custDataLst>
          </p:nvPr>
        </p:nvPicPr>
        <p:blipFill>
          <a:blip r:embed="rId15"/>
          <a:stretch>
            <a:fillRect/>
          </a:stretch>
        </p:blipFill>
        <p:spPr>
          <a:xfrm>
            <a:off x="0" y="0"/>
            <a:ext cx="5760720" cy="8229600"/>
          </a:xfrm>
          <a:prstGeom prst="rect">
            <a:avLst/>
          </a:prstGeom>
        </p:spPr>
      </p:pic>
      <p:sp>
        <p:nvSpPr>
          <p:cNvPr id="3" name="Text 0"/>
          <p:cNvSpPr/>
          <p:nvPr>
            <p:custDataLst>
              <p:tags r:id="rId2"/>
            </p:custDataLst>
          </p:nvPr>
        </p:nvSpPr>
        <p:spPr>
          <a:xfrm>
            <a:off x="6280190" y="1005007"/>
            <a:ext cx="7826103" cy="708779"/>
          </a:xfrm>
          <a:prstGeom prst="rect">
            <a:avLst/>
          </a:prstGeom>
          <a:noFill/>
          <a:ln/>
        </p:spPr>
        <p:txBody>
          <a:bodyPr wrap="none" lIns="0" tIns="0" rIns="0" bIns="0" rtlCol="0" anchor="t"/>
          <a:lstStyle/>
          <a:p>
            <a:pPr marL="0" indent="0">
              <a:lnSpc>
                <a:spcPts val="5550"/>
              </a:lnSpc>
              <a:buNone/>
            </a:pPr>
            <a:r>
              <a:rPr lang="fr-CA" sz="3600" dirty="0">
                <a:solidFill>
                  <a:srgbClr val="000000"/>
                </a:solidFill>
                <a:latin typeface="Alexandria" pitchFamily="34" charset="0"/>
                <a:ea typeface="Alexandria" pitchFamily="34" charset="-122"/>
                <a:cs typeface="Alexandria" pitchFamily="34" charset="-120"/>
              </a:rPr>
              <a:t>CMSS : Comptes rendus sur les</a:t>
            </a:r>
          </a:p>
          <a:p>
            <a:pPr marL="0" indent="0">
              <a:lnSpc>
                <a:spcPts val="5550"/>
              </a:lnSpc>
              <a:buNone/>
            </a:pPr>
            <a:r>
              <a:rPr lang="fr-CA" sz="3600" dirty="0">
                <a:solidFill>
                  <a:srgbClr val="000000"/>
                </a:solidFill>
                <a:latin typeface="Alexandria" pitchFamily="34" charset="0"/>
                <a:ea typeface="Alexandria" pitchFamily="34" charset="-122"/>
                <a:cs typeface="Alexandria" pitchFamily="34" charset="-120"/>
              </a:rPr>
              <a:t>formations</a:t>
            </a:r>
          </a:p>
        </p:txBody>
      </p:sp>
      <p:sp>
        <p:nvSpPr>
          <p:cNvPr id="4" name="Shape 1"/>
          <p:cNvSpPr/>
          <p:nvPr>
            <p:custDataLst>
              <p:tags r:id="rId3"/>
            </p:custDataLst>
          </p:nvPr>
        </p:nvSpPr>
        <p:spPr>
          <a:xfrm>
            <a:off x="6280190" y="2433786"/>
            <a:ext cx="3848231" cy="3284545"/>
          </a:xfrm>
          <a:prstGeom prst="roundRect">
            <a:avLst>
              <a:gd name="adj" fmla="val 10640"/>
            </a:avLst>
          </a:prstGeom>
          <a:solidFill>
            <a:srgbClr val="FFFFFF"/>
          </a:solidFill>
          <a:ln w="38100">
            <a:solidFill>
              <a:srgbClr val="D8D4D4"/>
            </a:solidFill>
            <a:prstDash val="solid"/>
          </a:ln>
        </p:spPr>
        <p:txBody>
          <a:bodyPr/>
          <a:lstStyle/>
          <a:p>
            <a:endParaRPr lang="en-CA"/>
          </a:p>
        </p:txBody>
      </p:sp>
      <p:sp>
        <p:nvSpPr>
          <p:cNvPr id="5" name="Text 2"/>
          <p:cNvSpPr/>
          <p:nvPr>
            <p:custDataLst>
              <p:tags r:id="rId4"/>
            </p:custDataLst>
          </p:nvPr>
        </p:nvSpPr>
        <p:spPr>
          <a:xfrm>
            <a:off x="6545104" y="2560320"/>
            <a:ext cx="2835235" cy="494010"/>
          </a:xfrm>
          <a:prstGeom prst="rect">
            <a:avLst/>
          </a:prstGeom>
          <a:noFill/>
          <a:ln/>
        </p:spPr>
        <p:txBody>
          <a:bodyPr wrap="none" lIns="0" tIns="0" rIns="0" bIns="0" rtlCol="0" anchor="t"/>
          <a:lstStyle/>
          <a:p>
            <a:pPr marL="0" indent="0">
              <a:lnSpc>
                <a:spcPts val="2750"/>
              </a:lnSpc>
              <a:buNone/>
            </a:pPr>
            <a:r>
              <a:rPr lang="fr-CA" sz="2200" dirty="0">
                <a:solidFill>
                  <a:srgbClr val="272525"/>
                </a:solidFill>
                <a:latin typeface="Alexandria" pitchFamily="34" charset="0"/>
                <a:ea typeface="Alexandria" pitchFamily="34" charset="-122"/>
                <a:cs typeface="Alexandria" pitchFamily="34" charset="-120"/>
              </a:rPr>
              <a:t>Formation de base</a:t>
            </a:r>
          </a:p>
        </p:txBody>
      </p:sp>
      <p:sp>
        <p:nvSpPr>
          <p:cNvPr id="6" name="Text 3"/>
          <p:cNvSpPr/>
          <p:nvPr>
            <p:custDataLst>
              <p:tags r:id="rId5"/>
            </p:custDataLst>
          </p:nvPr>
        </p:nvSpPr>
        <p:spPr>
          <a:xfrm>
            <a:off x="6545104" y="3054330"/>
            <a:ext cx="3479842" cy="1928183"/>
          </a:xfrm>
          <a:prstGeom prst="rect">
            <a:avLst/>
          </a:prstGeom>
          <a:noFill/>
          <a:ln/>
        </p:spPr>
        <p:txBody>
          <a:bodyPr wrap="square" lIns="0" tIns="0" rIns="0" bIns="0" rtlCol="0" anchor="t"/>
          <a:lstStyle/>
          <a:p>
            <a:pPr marL="0" indent="0">
              <a:lnSpc>
                <a:spcPts val="2850"/>
              </a:lnSpc>
              <a:buNone/>
            </a:pPr>
            <a:r>
              <a:rPr lang="fr-CA" sz="1750" dirty="0">
                <a:solidFill>
                  <a:srgbClr val="272525"/>
                </a:solidFill>
                <a:latin typeface="DM Sans" pitchFamily="34" charset="0"/>
                <a:ea typeface="DM Sans" pitchFamily="34" charset="-122"/>
                <a:cs typeface="DM Sans" pitchFamily="34" charset="-120"/>
              </a:rPr>
              <a:t>Le Comité mixte sur la santé et la sécurité (CMSS) se réunit régulièrement pour discuter des questions de santé et de sécurité sur le lieu de travail. Tous les membres du comité suivent une formation de base.</a:t>
            </a:r>
          </a:p>
        </p:txBody>
      </p:sp>
      <p:sp>
        <p:nvSpPr>
          <p:cNvPr id="7" name="Shape 4"/>
          <p:cNvSpPr/>
          <p:nvPr>
            <p:custDataLst>
              <p:tags r:id="rId6"/>
            </p:custDataLst>
          </p:nvPr>
        </p:nvSpPr>
        <p:spPr>
          <a:xfrm>
            <a:off x="10289860" y="2433785"/>
            <a:ext cx="3971490" cy="3021895"/>
          </a:xfrm>
          <a:prstGeom prst="roundRect">
            <a:avLst>
              <a:gd name="adj" fmla="val 10640"/>
            </a:avLst>
          </a:prstGeom>
          <a:solidFill>
            <a:srgbClr val="FFFFFF"/>
          </a:solidFill>
          <a:ln w="38100">
            <a:solidFill>
              <a:srgbClr val="D8D4D4"/>
            </a:solidFill>
            <a:prstDash val="solid"/>
          </a:ln>
        </p:spPr>
        <p:txBody>
          <a:bodyPr/>
          <a:lstStyle/>
          <a:p>
            <a:endParaRPr lang="en-CA"/>
          </a:p>
        </p:txBody>
      </p:sp>
      <p:sp>
        <p:nvSpPr>
          <p:cNvPr id="8" name="Text 5"/>
          <p:cNvSpPr/>
          <p:nvPr>
            <p:custDataLst>
              <p:tags r:id="rId7"/>
            </p:custDataLst>
          </p:nvPr>
        </p:nvSpPr>
        <p:spPr>
          <a:xfrm>
            <a:off x="10504449" y="2560319"/>
            <a:ext cx="2593855" cy="112871"/>
          </a:xfrm>
          <a:prstGeom prst="rect">
            <a:avLst/>
          </a:prstGeom>
          <a:noFill/>
          <a:ln/>
        </p:spPr>
        <p:txBody>
          <a:bodyPr wrap="none" lIns="0" tIns="0" rIns="0" bIns="0" rtlCol="0" anchor="t"/>
          <a:lstStyle/>
          <a:p>
            <a:pPr marL="0" indent="0">
              <a:lnSpc>
                <a:spcPts val="2750"/>
              </a:lnSpc>
              <a:buNone/>
            </a:pPr>
            <a:r>
              <a:rPr lang="fr-CA" sz="2200" dirty="0">
                <a:solidFill>
                  <a:srgbClr val="272525"/>
                </a:solidFill>
                <a:latin typeface="Alexandria" pitchFamily="34" charset="0"/>
                <a:ea typeface="Alexandria" pitchFamily="34" charset="-122"/>
                <a:cs typeface="Alexandria" pitchFamily="34" charset="-120"/>
              </a:rPr>
              <a:t>Formation spécialisée</a:t>
            </a:r>
          </a:p>
        </p:txBody>
      </p:sp>
      <p:sp>
        <p:nvSpPr>
          <p:cNvPr id="9" name="Text 6"/>
          <p:cNvSpPr/>
          <p:nvPr>
            <p:custDataLst>
              <p:tags r:id="rId8"/>
            </p:custDataLst>
          </p:nvPr>
        </p:nvSpPr>
        <p:spPr>
          <a:xfrm>
            <a:off x="10504449" y="3054330"/>
            <a:ext cx="3601844" cy="1932365"/>
          </a:xfrm>
          <a:prstGeom prst="rect">
            <a:avLst/>
          </a:prstGeom>
          <a:noFill/>
          <a:ln/>
        </p:spPr>
        <p:txBody>
          <a:bodyPr wrap="square" lIns="0" tIns="0" rIns="0" bIns="0" rtlCol="0" anchor="t"/>
          <a:lstStyle/>
          <a:p>
            <a:pPr marL="0" indent="0">
              <a:lnSpc>
                <a:spcPts val="2850"/>
              </a:lnSpc>
              <a:buNone/>
            </a:pPr>
            <a:r>
              <a:rPr lang="fr-CA" sz="1750" dirty="0">
                <a:solidFill>
                  <a:srgbClr val="272525"/>
                </a:solidFill>
                <a:latin typeface="DM Sans" pitchFamily="34" charset="0"/>
                <a:ea typeface="DM Sans" pitchFamily="34" charset="-122"/>
                <a:cs typeface="DM Sans" pitchFamily="34" charset="-120"/>
              </a:rPr>
              <a:t>Certains membres du comité ont reçu une formation complémentaire sur la prévention de la violence et du harcèlement, et d'autres devraient la suivre prochainement.</a:t>
            </a:r>
          </a:p>
        </p:txBody>
      </p:sp>
      <p:sp>
        <p:nvSpPr>
          <p:cNvPr id="10" name="Shape 7"/>
          <p:cNvSpPr/>
          <p:nvPr>
            <p:custDataLst>
              <p:tags r:id="rId9"/>
            </p:custDataLst>
          </p:nvPr>
        </p:nvSpPr>
        <p:spPr>
          <a:xfrm>
            <a:off x="6280190" y="5868000"/>
            <a:ext cx="7981160" cy="2269840"/>
          </a:xfrm>
          <a:prstGeom prst="roundRect">
            <a:avLst>
              <a:gd name="adj" fmla="val 19486"/>
            </a:avLst>
          </a:prstGeom>
          <a:solidFill>
            <a:srgbClr val="FFFFFF"/>
          </a:solidFill>
          <a:ln w="38100">
            <a:solidFill>
              <a:srgbClr val="D8D4D4"/>
            </a:solidFill>
            <a:prstDash val="solid"/>
          </a:ln>
        </p:spPr>
        <p:txBody>
          <a:bodyPr/>
          <a:lstStyle/>
          <a:p>
            <a:endParaRPr lang="en-CA"/>
          </a:p>
        </p:txBody>
      </p:sp>
      <p:sp>
        <p:nvSpPr>
          <p:cNvPr id="11" name="Text 8"/>
          <p:cNvSpPr/>
          <p:nvPr>
            <p:custDataLst>
              <p:tags r:id="rId10"/>
            </p:custDataLst>
          </p:nvPr>
        </p:nvSpPr>
        <p:spPr>
          <a:xfrm>
            <a:off x="6545104" y="6084000"/>
            <a:ext cx="2835235" cy="354330"/>
          </a:xfrm>
          <a:prstGeom prst="rect">
            <a:avLst/>
          </a:prstGeom>
          <a:noFill/>
          <a:ln/>
        </p:spPr>
        <p:txBody>
          <a:bodyPr wrap="none" lIns="0" tIns="0" rIns="0" bIns="0" rtlCol="0" anchor="t"/>
          <a:lstStyle/>
          <a:p>
            <a:pPr marL="0" indent="0">
              <a:lnSpc>
                <a:spcPts val="2750"/>
              </a:lnSpc>
              <a:buNone/>
            </a:pPr>
            <a:r>
              <a:rPr lang="fr-CA" sz="2200" dirty="0">
                <a:solidFill>
                  <a:srgbClr val="272525"/>
                </a:solidFill>
                <a:latin typeface="Alexandria" pitchFamily="34" charset="0"/>
                <a:ea typeface="Alexandria" pitchFamily="34" charset="-122"/>
                <a:cs typeface="Alexandria" pitchFamily="34" charset="-120"/>
              </a:rPr>
              <a:t>Collecte de données</a:t>
            </a:r>
          </a:p>
        </p:txBody>
      </p:sp>
      <p:sp>
        <p:nvSpPr>
          <p:cNvPr id="12" name="Text 9"/>
          <p:cNvSpPr/>
          <p:nvPr>
            <p:custDataLst>
              <p:tags r:id="rId11"/>
            </p:custDataLst>
          </p:nvPr>
        </p:nvSpPr>
        <p:spPr>
          <a:xfrm>
            <a:off x="6552000" y="6588000"/>
            <a:ext cx="6677501" cy="725805"/>
          </a:xfrm>
          <a:prstGeom prst="rect">
            <a:avLst/>
          </a:prstGeom>
          <a:noFill/>
          <a:ln/>
        </p:spPr>
        <p:txBody>
          <a:bodyPr wrap="square" lIns="0" tIns="0" rIns="0" bIns="0" rtlCol="0" anchor="t"/>
          <a:lstStyle/>
          <a:p>
            <a:pPr marL="0" indent="0">
              <a:lnSpc>
                <a:spcPts val="2750"/>
              </a:lnSpc>
              <a:buNone/>
            </a:pPr>
            <a:r>
              <a:rPr lang="fr-CA" sz="1800" dirty="0">
                <a:solidFill>
                  <a:srgbClr val="272525"/>
                </a:solidFill>
                <a:latin typeface="DM Sans" pitchFamily="34" charset="0"/>
                <a:ea typeface="DM Sans" pitchFamily="34" charset="-122"/>
                <a:cs typeface="DM Sans" pitchFamily="34" charset="-120"/>
              </a:rPr>
              <a:t>Les données sont recueillies de manière confidentielle afin d'identifier les tendances en matière de bien-être du personnel et d'aborder de manière proactive les questions clés qui affectent la main-d'œuvre.</a:t>
            </a:r>
          </a:p>
        </p:txBody>
      </p:sp>
      <p:pic>
        <p:nvPicPr>
          <p:cNvPr id="13" name="Image 1" descr="preencoded.png"/>
          <p:cNvPicPr>
            <a:picLocks noChangeAspect="1"/>
          </p:cNvPicPr>
          <p:nvPr>
            <p:custDataLst>
              <p:tags r:id="rId12"/>
            </p:custDataLst>
          </p:nvPr>
        </p:nvPicPr>
        <p:blipFill>
          <a:blip r:embed="rId16"/>
          <a:stretch>
            <a:fillRect/>
          </a:stretch>
        </p:blipFill>
        <p:spPr>
          <a:xfrm>
            <a:off x="13716000" y="228600"/>
            <a:ext cx="685800" cy="685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custDataLst>
              <p:tags r:id="rId1"/>
            </p:custDataLst>
          </p:nvPr>
        </p:nvPicPr>
        <p:blipFill>
          <a:blip r:embed="rId9"/>
          <a:stretch>
            <a:fillRect/>
          </a:stretch>
        </p:blipFill>
        <p:spPr>
          <a:xfrm>
            <a:off x="0" y="0"/>
            <a:ext cx="5760720" cy="8229600"/>
          </a:xfrm>
          <a:prstGeom prst="rect">
            <a:avLst/>
          </a:prstGeom>
        </p:spPr>
      </p:pic>
      <p:sp>
        <p:nvSpPr>
          <p:cNvPr id="3" name="Text 0"/>
          <p:cNvSpPr/>
          <p:nvPr>
            <p:custDataLst>
              <p:tags r:id="rId2"/>
            </p:custDataLst>
          </p:nvPr>
        </p:nvSpPr>
        <p:spPr>
          <a:xfrm>
            <a:off x="6280190" y="2059424"/>
            <a:ext cx="5670590" cy="708779"/>
          </a:xfrm>
          <a:prstGeom prst="rect">
            <a:avLst/>
          </a:prstGeom>
          <a:noFill/>
          <a:ln/>
        </p:spPr>
        <p:txBody>
          <a:bodyPr wrap="none" lIns="0" tIns="0" rIns="0" bIns="0" rtlCol="0" anchor="t"/>
          <a:lstStyle/>
          <a:p>
            <a:pPr marL="0" indent="0">
              <a:lnSpc>
                <a:spcPts val="5550"/>
              </a:lnSpc>
              <a:buNone/>
            </a:pPr>
            <a:r>
              <a:rPr lang="fr-CA" sz="4450" dirty="0">
                <a:solidFill>
                  <a:srgbClr val="000000"/>
                </a:solidFill>
                <a:latin typeface="Alexandria" pitchFamily="34" charset="0"/>
                <a:ea typeface="Alexandria" pitchFamily="34" charset="-122"/>
                <a:cs typeface="Alexandria" pitchFamily="34" charset="-120"/>
              </a:rPr>
              <a:t>Révision des politiques</a:t>
            </a:r>
          </a:p>
        </p:txBody>
      </p:sp>
      <p:sp>
        <p:nvSpPr>
          <p:cNvPr id="4" name="Text 1"/>
          <p:cNvSpPr/>
          <p:nvPr>
            <p:custDataLst>
              <p:tags r:id="rId3"/>
            </p:custDataLst>
          </p:nvPr>
        </p:nvSpPr>
        <p:spPr>
          <a:xfrm>
            <a:off x="6280190" y="3108365"/>
            <a:ext cx="7207329" cy="725805"/>
          </a:xfrm>
          <a:prstGeom prst="rect">
            <a:avLst/>
          </a:prstGeom>
          <a:noFill/>
          <a:ln/>
        </p:spPr>
        <p:txBody>
          <a:bodyPr wrap="square" lIns="0" tIns="0" rIns="0" bIns="0" rtlCol="0" anchor="t"/>
          <a:lstStyle/>
          <a:p>
            <a:pPr marL="342900" indent="-342900" algn="l">
              <a:lnSpc>
                <a:spcPts val="2850"/>
              </a:lnSpc>
              <a:buSzPct val="100000"/>
              <a:buChar char="•"/>
            </a:pPr>
            <a:r>
              <a:rPr lang="fr-CA" sz="1750">
                <a:solidFill>
                  <a:srgbClr val="272525"/>
                </a:solidFill>
                <a:latin typeface="DM Sans" pitchFamily="34" charset="0"/>
                <a:ea typeface="DM Sans" pitchFamily="34" charset="-122"/>
                <a:cs typeface="DM Sans" pitchFamily="34" charset="-120"/>
              </a:rPr>
              <a:t>L'APN a examiné et révisé son manuel de politique des ressources humaines afin de l'aligner sur les recommandations du rapport du groupe d’experts de la résolution 13. </a:t>
            </a:r>
          </a:p>
        </p:txBody>
      </p:sp>
      <p:sp>
        <p:nvSpPr>
          <p:cNvPr id="5" name="Text 2"/>
          <p:cNvSpPr/>
          <p:nvPr>
            <p:custDataLst>
              <p:tags r:id="rId4"/>
            </p:custDataLst>
          </p:nvPr>
        </p:nvSpPr>
        <p:spPr>
          <a:xfrm>
            <a:off x="6280190" y="4493941"/>
            <a:ext cx="7904161" cy="806766"/>
          </a:xfrm>
          <a:prstGeom prst="rect">
            <a:avLst/>
          </a:prstGeom>
          <a:noFill/>
          <a:ln/>
        </p:spPr>
        <p:txBody>
          <a:bodyPr wrap="square" lIns="0" tIns="0" rIns="0" bIns="0" rtlCol="0" anchor="t"/>
          <a:lstStyle/>
          <a:p>
            <a:pPr marL="342900" indent="-342900" algn="l">
              <a:lnSpc>
                <a:spcPts val="2850"/>
              </a:lnSpc>
              <a:buSzPct val="100000"/>
              <a:buChar char="•"/>
            </a:pPr>
            <a:r>
              <a:rPr lang="fr-CA" sz="1750" dirty="0">
                <a:solidFill>
                  <a:srgbClr val="272525"/>
                </a:solidFill>
                <a:latin typeface="DM Sans" pitchFamily="34" charset="0"/>
                <a:ea typeface="DM Sans" pitchFamily="34" charset="-122"/>
                <a:cs typeface="DM Sans" pitchFamily="34" charset="-120"/>
              </a:rPr>
              <a:t>Les mises à jour comprennent l'amélioration de la politique de prévention du harcèlement et de la violence sur le lieu de travail, l'amélioration de la politique de retour au travail et la révision de la politique sur l’inclusion, la diversité, l’équité et l’accessibilité (IDEA).</a:t>
            </a:r>
          </a:p>
        </p:txBody>
      </p:sp>
      <p:sp>
        <p:nvSpPr>
          <p:cNvPr id="6" name="Text 3"/>
          <p:cNvSpPr/>
          <p:nvPr>
            <p:custDataLst>
              <p:tags r:id="rId5"/>
            </p:custDataLst>
          </p:nvPr>
        </p:nvSpPr>
        <p:spPr>
          <a:xfrm>
            <a:off x="6280190" y="6195430"/>
            <a:ext cx="7207329" cy="905278"/>
          </a:xfrm>
          <a:prstGeom prst="rect">
            <a:avLst/>
          </a:prstGeom>
          <a:noFill/>
          <a:ln/>
        </p:spPr>
        <p:txBody>
          <a:bodyPr wrap="square" lIns="0" tIns="0" rIns="0" bIns="0" rtlCol="0" anchor="t"/>
          <a:lstStyle/>
          <a:p>
            <a:pPr marL="342900" indent="-342900" algn="l">
              <a:lnSpc>
                <a:spcPts val="2850"/>
              </a:lnSpc>
              <a:buSzPct val="100000"/>
              <a:buChar char="•"/>
            </a:pPr>
            <a:r>
              <a:rPr lang="fr-CA" sz="1750" dirty="0">
                <a:solidFill>
                  <a:srgbClr val="272525"/>
                </a:solidFill>
                <a:latin typeface="DM Sans" pitchFamily="34" charset="0"/>
                <a:ea typeface="DM Sans" pitchFamily="34" charset="-122"/>
                <a:cs typeface="DM Sans" pitchFamily="34" charset="-120"/>
              </a:rPr>
              <a:t>Les ébauches de politique ont été communiquées au Conseil de gestion financière (CGF) des Premières Nations et les réactions sont attendues pour le début de l'année 2025.</a:t>
            </a:r>
          </a:p>
        </p:txBody>
      </p:sp>
      <p:pic>
        <p:nvPicPr>
          <p:cNvPr id="7" name="Image 1" descr="preencoded.png"/>
          <p:cNvPicPr>
            <a:picLocks noChangeAspect="1"/>
          </p:cNvPicPr>
          <p:nvPr>
            <p:custDataLst>
              <p:tags r:id="rId6"/>
            </p:custDataLst>
          </p:nvPr>
        </p:nvPicPr>
        <p:blipFill>
          <a:blip r:embed="rId10"/>
          <a:stretch>
            <a:fillRect/>
          </a:stretch>
        </p:blipFill>
        <p:spPr>
          <a:xfrm>
            <a:off x="13716000" y="228600"/>
            <a:ext cx="685800" cy="6858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NUM" val="12"/>
</p:tagLst>
</file>

<file path=ppt/tags/tag101.xml><?xml version="1.0" encoding="utf-8"?>
<p:tagLst xmlns:a="http://schemas.openxmlformats.org/drawingml/2006/main" xmlns:r="http://schemas.openxmlformats.org/officeDocument/2006/relationships" xmlns:p="http://schemas.openxmlformats.org/presentationml/2006/main">
  <p:tag name="NUM" val="13"/>
</p:tagLst>
</file>

<file path=ppt/tags/tag102.xml><?xml version="1.0" encoding="utf-8"?>
<p:tagLst xmlns:a="http://schemas.openxmlformats.org/drawingml/2006/main" xmlns:r="http://schemas.openxmlformats.org/officeDocument/2006/relationships" xmlns:p="http://schemas.openxmlformats.org/presentationml/2006/main">
  <p:tag name="NUM" val="14"/>
</p:tagLst>
</file>

<file path=ppt/tags/tag103.xml><?xml version="1.0" encoding="utf-8"?>
<p:tagLst xmlns:a="http://schemas.openxmlformats.org/drawingml/2006/main" xmlns:r="http://schemas.openxmlformats.org/officeDocument/2006/relationships" xmlns:p="http://schemas.openxmlformats.org/presentationml/2006/main">
  <p:tag name="NUM" val="15"/>
</p:tagLst>
</file>

<file path=ppt/tags/tag104.xml><?xml version="1.0" encoding="utf-8"?>
<p:tagLst xmlns:a="http://schemas.openxmlformats.org/drawingml/2006/main" xmlns:r="http://schemas.openxmlformats.org/officeDocument/2006/relationships" xmlns:p="http://schemas.openxmlformats.org/presentationml/2006/main">
  <p:tag name="NUM" val="16"/>
</p:tagLst>
</file>

<file path=ppt/tags/tag105.xml><?xml version="1.0" encoding="utf-8"?>
<p:tagLst xmlns:a="http://schemas.openxmlformats.org/drawingml/2006/main" xmlns:r="http://schemas.openxmlformats.org/officeDocument/2006/relationships" xmlns:p="http://schemas.openxmlformats.org/presentationml/2006/main">
  <p:tag name="NUM" val="17"/>
</p:tagLst>
</file>

<file path=ppt/tags/tag106.xml><?xml version="1.0" encoding="utf-8"?>
<p:tagLst xmlns:a="http://schemas.openxmlformats.org/drawingml/2006/main" xmlns:r="http://schemas.openxmlformats.org/officeDocument/2006/relationships" xmlns:p="http://schemas.openxmlformats.org/presentationml/2006/main">
  <p:tag name="NUM" val="18"/>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6"/>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6"/>
</p:tagLst>
</file>

<file path=ppt/tags/tag119.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8"/>
</p:tagLst>
</file>

<file path=ppt/tags/tag120.xml><?xml version="1.0" encoding="utf-8"?>
<p:tagLst xmlns:a="http://schemas.openxmlformats.org/drawingml/2006/main" xmlns:r="http://schemas.openxmlformats.org/officeDocument/2006/relationships" xmlns:p="http://schemas.openxmlformats.org/presentationml/2006/main">
  <p:tag name="NUM" val="8"/>
</p:tagLst>
</file>

<file path=ppt/tags/tag121.xml><?xml version="1.0" encoding="utf-8"?>
<p:tagLst xmlns:a="http://schemas.openxmlformats.org/drawingml/2006/main" xmlns:r="http://schemas.openxmlformats.org/officeDocument/2006/relationships" xmlns:p="http://schemas.openxmlformats.org/presentationml/2006/main">
  <p:tag name="NUM" val="9"/>
</p:tagLst>
</file>

<file path=ppt/tags/tag122.xml><?xml version="1.0" encoding="utf-8"?>
<p:tagLst xmlns:a="http://schemas.openxmlformats.org/drawingml/2006/main" xmlns:r="http://schemas.openxmlformats.org/officeDocument/2006/relationships" xmlns:p="http://schemas.openxmlformats.org/presentationml/2006/main">
  <p:tag name="NUM" val="10"/>
</p:tagLst>
</file>

<file path=ppt/tags/tag123.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NUM" val="9"/>
</p:tagLst>
</file>

<file path=ppt/tags/tag23.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11"/>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7"/>
</p:tagLst>
</file>

<file path=ppt/tags/tag32.xml><?xml version="1.0" encoding="utf-8"?>
<p:tagLst xmlns:a="http://schemas.openxmlformats.org/drawingml/2006/main" xmlns:r="http://schemas.openxmlformats.org/officeDocument/2006/relationships" xmlns:p="http://schemas.openxmlformats.org/presentationml/2006/main">
  <p:tag name="NUM" val="8"/>
</p:tagLst>
</file>

<file path=ppt/tags/tag33.xml><?xml version="1.0" encoding="utf-8"?>
<p:tagLst xmlns:a="http://schemas.openxmlformats.org/drawingml/2006/main" xmlns:r="http://schemas.openxmlformats.org/officeDocument/2006/relationships" xmlns:p="http://schemas.openxmlformats.org/presentationml/2006/main">
  <p:tag name="NUM" val="9"/>
</p:tagLst>
</file>

<file path=ppt/tags/tag34.xml><?xml version="1.0" encoding="utf-8"?>
<p:tagLst xmlns:a="http://schemas.openxmlformats.org/drawingml/2006/main" xmlns:r="http://schemas.openxmlformats.org/officeDocument/2006/relationships" xmlns:p="http://schemas.openxmlformats.org/presentationml/2006/main">
  <p:tag name="NUM" val="10"/>
</p:tagLst>
</file>

<file path=ppt/tags/tag35.xml><?xml version="1.0" encoding="utf-8"?>
<p:tagLst xmlns:a="http://schemas.openxmlformats.org/drawingml/2006/main" xmlns:r="http://schemas.openxmlformats.org/officeDocument/2006/relationships" xmlns:p="http://schemas.openxmlformats.org/presentationml/2006/main">
  <p:tag name="NUM" val="11"/>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9"/>
</p:tagLst>
</file>

<file path=ppt/tags/tag45.xml><?xml version="1.0" encoding="utf-8"?>
<p:tagLst xmlns:a="http://schemas.openxmlformats.org/drawingml/2006/main" xmlns:r="http://schemas.openxmlformats.org/officeDocument/2006/relationships" xmlns:p="http://schemas.openxmlformats.org/presentationml/2006/main">
  <p:tag name="NUM" val="10"/>
</p:tagLst>
</file>

<file path=ppt/tags/tag46.xml><?xml version="1.0" encoding="utf-8"?>
<p:tagLst xmlns:a="http://schemas.openxmlformats.org/drawingml/2006/main" xmlns:r="http://schemas.openxmlformats.org/officeDocument/2006/relationships" xmlns:p="http://schemas.openxmlformats.org/presentationml/2006/main">
  <p:tag name="NUM" val="11"/>
</p:tagLst>
</file>

<file path=ppt/tags/tag47.xml><?xml version="1.0" encoding="utf-8"?>
<p:tagLst xmlns:a="http://schemas.openxmlformats.org/drawingml/2006/main" xmlns:r="http://schemas.openxmlformats.org/officeDocument/2006/relationships" xmlns:p="http://schemas.openxmlformats.org/presentationml/2006/main">
  <p:tag name="NUM" val="12"/>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6"/>
</p:tagLst>
</file>

<file path=ppt/tags/tag54.xml><?xml version="1.0" encoding="utf-8"?>
<p:tagLst xmlns:a="http://schemas.openxmlformats.org/drawingml/2006/main" xmlns:r="http://schemas.openxmlformats.org/officeDocument/2006/relationships" xmlns:p="http://schemas.openxmlformats.org/presentationml/2006/main">
  <p:tag name="NUM" val="7"/>
</p:tagLst>
</file>

<file path=ppt/tags/tag55.xml><?xml version="1.0" encoding="utf-8"?>
<p:tagLst xmlns:a="http://schemas.openxmlformats.org/drawingml/2006/main" xmlns:r="http://schemas.openxmlformats.org/officeDocument/2006/relationships" xmlns:p="http://schemas.openxmlformats.org/presentationml/2006/main">
  <p:tag name="NUM" val="8"/>
</p:tagLst>
</file>

<file path=ppt/tags/tag56.xml><?xml version="1.0" encoding="utf-8"?>
<p:tagLst xmlns:a="http://schemas.openxmlformats.org/drawingml/2006/main" xmlns:r="http://schemas.openxmlformats.org/officeDocument/2006/relationships" xmlns:p="http://schemas.openxmlformats.org/presentationml/2006/main">
  <p:tag name="NUM" val="9"/>
</p:tagLst>
</file>

<file path=ppt/tags/tag57.xml><?xml version="1.0" encoding="utf-8"?>
<p:tagLst xmlns:a="http://schemas.openxmlformats.org/drawingml/2006/main" xmlns:r="http://schemas.openxmlformats.org/officeDocument/2006/relationships" xmlns:p="http://schemas.openxmlformats.org/presentationml/2006/main">
  <p:tag name="NUM" val="10"/>
</p:tagLst>
</file>

<file path=ppt/tags/tag58.xml><?xml version="1.0" encoding="utf-8"?>
<p:tagLst xmlns:a="http://schemas.openxmlformats.org/drawingml/2006/main" xmlns:r="http://schemas.openxmlformats.org/officeDocument/2006/relationships" xmlns:p="http://schemas.openxmlformats.org/presentationml/2006/main">
  <p:tag name="NUM" val="11"/>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6"/>
</p:tagLst>
</file>

<file path=ppt/tags/tag65.xml><?xml version="1.0" encoding="utf-8"?>
<p:tagLst xmlns:a="http://schemas.openxmlformats.org/drawingml/2006/main" xmlns:r="http://schemas.openxmlformats.org/officeDocument/2006/relationships" xmlns:p="http://schemas.openxmlformats.org/presentationml/2006/main">
  <p:tag name="NUM" val="7"/>
</p:tagLst>
</file>

<file path=ppt/tags/tag66.xml><?xml version="1.0" encoding="utf-8"?>
<p:tagLst xmlns:a="http://schemas.openxmlformats.org/drawingml/2006/main" xmlns:r="http://schemas.openxmlformats.org/officeDocument/2006/relationships" xmlns:p="http://schemas.openxmlformats.org/presentationml/2006/main">
  <p:tag name="NUM" val="8"/>
</p:tagLst>
</file>

<file path=ppt/tags/tag67.xml><?xml version="1.0" encoding="utf-8"?>
<p:tagLst xmlns:a="http://schemas.openxmlformats.org/drawingml/2006/main" xmlns:r="http://schemas.openxmlformats.org/officeDocument/2006/relationships" xmlns:p="http://schemas.openxmlformats.org/presentationml/2006/main">
  <p:tag name="NUM" val="9"/>
</p:tagLst>
</file>

<file path=ppt/tags/tag68.xml><?xml version="1.0" encoding="utf-8"?>
<p:tagLst xmlns:a="http://schemas.openxmlformats.org/drawingml/2006/main" xmlns:r="http://schemas.openxmlformats.org/officeDocument/2006/relationships" xmlns:p="http://schemas.openxmlformats.org/presentationml/2006/main">
  <p:tag name="NUM" val="10"/>
</p:tagLst>
</file>

<file path=ppt/tags/tag69.xml><?xml version="1.0" encoding="utf-8"?>
<p:tagLst xmlns:a="http://schemas.openxmlformats.org/drawingml/2006/main" xmlns:r="http://schemas.openxmlformats.org/officeDocument/2006/relationships" xmlns:p="http://schemas.openxmlformats.org/presentationml/2006/main">
  <p:tag name="NUM" val="1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6"/>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10"/>
</p:tagLst>
</file>

<file path=ppt/tags/tag81.xml><?xml version="1.0" encoding="utf-8"?>
<p:tagLst xmlns:a="http://schemas.openxmlformats.org/drawingml/2006/main" xmlns:r="http://schemas.openxmlformats.org/officeDocument/2006/relationships" xmlns:p="http://schemas.openxmlformats.org/presentationml/2006/main">
  <p:tag name="NUM" val="11"/>
</p:tagLst>
</file>

<file path=ppt/tags/tag82.xml><?xml version="1.0" encoding="utf-8"?>
<p:tagLst xmlns:a="http://schemas.openxmlformats.org/drawingml/2006/main" xmlns:r="http://schemas.openxmlformats.org/officeDocument/2006/relationships" xmlns:p="http://schemas.openxmlformats.org/presentationml/2006/main">
  <p:tag name="NUM" val="12"/>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6"/>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7"/>
</p:tagLst>
</file>

<file path=ppt/tags/tag96.xml><?xml version="1.0" encoding="utf-8"?>
<p:tagLst xmlns:a="http://schemas.openxmlformats.org/drawingml/2006/main" xmlns:r="http://schemas.openxmlformats.org/officeDocument/2006/relationships" xmlns:p="http://schemas.openxmlformats.org/presentationml/2006/main">
  <p:tag name="NUM" val="8"/>
</p:tagLst>
</file>

<file path=ppt/tags/tag97.xml><?xml version="1.0" encoding="utf-8"?>
<p:tagLst xmlns:a="http://schemas.openxmlformats.org/drawingml/2006/main" xmlns:r="http://schemas.openxmlformats.org/officeDocument/2006/relationships" xmlns:p="http://schemas.openxmlformats.org/presentationml/2006/main">
  <p:tag name="NUM" val="9"/>
</p:tagLst>
</file>

<file path=ppt/tags/tag98.xml><?xml version="1.0" encoding="utf-8"?>
<p:tagLst xmlns:a="http://schemas.openxmlformats.org/drawingml/2006/main" xmlns:r="http://schemas.openxmlformats.org/officeDocument/2006/relationships" xmlns:p="http://schemas.openxmlformats.org/presentationml/2006/main">
  <p:tag name="NUM" val="10"/>
</p:tagLst>
</file>

<file path=ppt/tags/tag99.xml><?xml version="1.0" encoding="utf-8"?>
<p:tagLst xmlns:a="http://schemas.openxmlformats.org/drawingml/2006/main" xmlns:r="http://schemas.openxmlformats.org/officeDocument/2006/relationships" xmlns:p="http://schemas.openxmlformats.org/presentationml/2006/main">
  <p:tag name="NUM"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TotalTime>
  <Words>1051</Words>
  <Application>Microsoft Office PowerPoint</Application>
  <PresentationFormat>Custom</PresentationFormat>
  <Paragraphs>95</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Alexandria</vt:lpstr>
      <vt:lpstr>DM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Serge Trouyet</cp:lastModifiedBy>
  <cp:revision>12</cp:revision>
  <dcterms:created xsi:type="dcterms:W3CDTF">2024-11-15T15:45:14Z</dcterms:created>
  <dcterms:modified xsi:type="dcterms:W3CDTF">2024-11-22T15:22:25Z</dcterms:modified>
</cp:coreProperties>
</file>