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87" r:id="rId3"/>
    <p:sldId id="281" r:id="rId4"/>
    <p:sldId id="284" r:id="rId5"/>
    <p:sldId id="285" r:id="rId6"/>
    <p:sldId id="283" r:id="rId7"/>
    <p:sldId id="286"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122D25-AD0C-CD7B-A6BE-E4BA0E6B7B8E}" name="Ken Medd" initials="KM" userId="S::kmedd@afn.ca::4e44367c-2f5e-49b2-a38c-d8957ef19a5c" providerId="AD"/>
  <p188:author id="{7E5121B3-AD51-B8A2-A849-707D9ECEC0B6}" name="Alisha Carter" initials="AC" userId="S::ACarter@afn.ca::3d503238-5caa-4c0b-9317-8199cb6bbb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D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77" autoAdjust="0"/>
    <p:restoredTop sz="94658"/>
  </p:normalViewPr>
  <p:slideViewPr>
    <p:cSldViewPr snapToGrid="0">
      <p:cViewPr varScale="1">
        <p:scale>
          <a:sx n="116" d="100"/>
          <a:sy n="116" d="100"/>
        </p:scale>
        <p:origin x="2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A0498-D8EC-456C-A638-AAB0854C4CC6}" type="datetimeFigureOut">
              <a:rPr lang="en-CA" smtClean="0"/>
              <a:t>2024-07-05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05E61-FE1B-4CA3-8F41-6463BD669D2E}" type="slidenum">
              <a:rPr lang="en-CA" smtClean="0"/>
              <a:t>‹#›</a:t>
            </a:fld>
            <a:endParaRPr lang="en-CA"/>
          </a:p>
        </p:txBody>
      </p:sp>
    </p:spTree>
    <p:extLst>
      <p:ext uri="{BB962C8B-B14F-4D97-AF65-F5344CB8AC3E}">
        <p14:creationId xmlns:p14="http://schemas.microsoft.com/office/powerpoint/2010/main" val="304055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028D-DBB7-07F3-4E8A-71B88F3F46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39849FB-43E6-4695-F6F2-265B9A92E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0AF189F-1FD4-51F2-596D-05B236E64D8E}"/>
              </a:ext>
            </a:extLst>
          </p:cNvPr>
          <p:cNvSpPr>
            <a:spLocks noGrp="1"/>
          </p:cNvSpPr>
          <p:nvPr>
            <p:ph type="dt" sz="half" idx="10"/>
          </p:nvPr>
        </p:nvSpPr>
        <p:spPr/>
        <p:txBody>
          <a:bodyPr/>
          <a:lstStyle/>
          <a:p>
            <a:r>
              <a:rPr lang="en-CA"/>
              <a:t>July 2024</a:t>
            </a:r>
          </a:p>
        </p:txBody>
      </p:sp>
      <p:sp>
        <p:nvSpPr>
          <p:cNvPr id="5" name="Footer Placeholder 4">
            <a:extLst>
              <a:ext uri="{FF2B5EF4-FFF2-40B4-BE49-F238E27FC236}">
                <a16:creationId xmlns:a16="http://schemas.microsoft.com/office/drawing/2014/main" id="{87D3F7F8-FAC3-0B59-4A03-1BA5175DA1FE}"/>
              </a:ext>
            </a:extLst>
          </p:cNvPr>
          <p:cNvSpPr>
            <a:spLocks noGrp="1"/>
          </p:cNvSpPr>
          <p:nvPr>
            <p:ph type="ftr" sz="quarter" idx="11"/>
          </p:nvPr>
        </p:nvSpPr>
        <p:spPr/>
        <p:txBody>
          <a:bodyPr/>
          <a:lstStyle/>
          <a:p>
            <a:r>
              <a:rPr lang="en-CA"/>
              <a:t>Assembly of First Nations </a:t>
            </a:r>
          </a:p>
        </p:txBody>
      </p:sp>
      <p:sp>
        <p:nvSpPr>
          <p:cNvPr id="6" name="Slide Number Placeholder 5">
            <a:extLst>
              <a:ext uri="{FF2B5EF4-FFF2-40B4-BE49-F238E27FC236}">
                <a16:creationId xmlns:a16="http://schemas.microsoft.com/office/drawing/2014/main" id="{2A31EF5A-56FC-C383-09FF-30EB3B89A112}"/>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395111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FD88-1471-C3EF-0596-F7F3D5612F1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223A4A2-7B8A-84CA-EAFF-F87F6ECD10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B2C0DF0-D4DD-C7F4-6775-9695BB92A3EE}"/>
              </a:ext>
            </a:extLst>
          </p:cNvPr>
          <p:cNvSpPr>
            <a:spLocks noGrp="1"/>
          </p:cNvSpPr>
          <p:nvPr>
            <p:ph type="dt" sz="half" idx="10"/>
          </p:nvPr>
        </p:nvSpPr>
        <p:spPr/>
        <p:txBody>
          <a:bodyPr/>
          <a:lstStyle/>
          <a:p>
            <a:r>
              <a:rPr lang="en-CA"/>
              <a:t>July 2024</a:t>
            </a:r>
          </a:p>
        </p:txBody>
      </p:sp>
      <p:sp>
        <p:nvSpPr>
          <p:cNvPr id="5" name="Footer Placeholder 4">
            <a:extLst>
              <a:ext uri="{FF2B5EF4-FFF2-40B4-BE49-F238E27FC236}">
                <a16:creationId xmlns:a16="http://schemas.microsoft.com/office/drawing/2014/main" id="{AF4E5B0A-A512-A746-7DF4-105E08A33DA9}"/>
              </a:ext>
            </a:extLst>
          </p:cNvPr>
          <p:cNvSpPr>
            <a:spLocks noGrp="1"/>
          </p:cNvSpPr>
          <p:nvPr>
            <p:ph type="ftr" sz="quarter" idx="11"/>
          </p:nvPr>
        </p:nvSpPr>
        <p:spPr/>
        <p:txBody>
          <a:bodyPr/>
          <a:lstStyle/>
          <a:p>
            <a:r>
              <a:rPr lang="en-CA"/>
              <a:t>Assembly of First Nations </a:t>
            </a:r>
          </a:p>
        </p:txBody>
      </p:sp>
      <p:sp>
        <p:nvSpPr>
          <p:cNvPr id="6" name="Slide Number Placeholder 5">
            <a:extLst>
              <a:ext uri="{FF2B5EF4-FFF2-40B4-BE49-F238E27FC236}">
                <a16:creationId xmlns:a16="http://schemas.microsoft.com/office/drawing/2014/main" id="{D4BE5943-9DA4-34C8-2556-90AE4510B808}"/>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74716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7DE4C2-D451-F937-AA2F-DE4D9FF9C2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D8CB45D-B67C-4EE8-D62A-BB919107E6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2F0C8A1-942D-5B87-DAF3-9C0AD7886249}"/>
              </a:ext>
            </a:extLst>
          </p:cNvPr>
          <p:cNvSpPr>
            <a:spLocks noGrp="1"/>
          </p:cNvSpPr>
          <p:nvPr>
            <p:ph type="dt" sz="half" idx="10"/>
          </p:nvPr>
        </p:nvSpPr>
        <p:spPr/>
        <p:txBody>
          <a:bodyPr/>
          <a:lstStyle/>
          <a:p>
            <a:r>
              <a:rPr lang="en-CA"/>
              <a:t>July 2024</a:t>
            </a:r>
          </a:p>
        </p:txBody>
      </p:sp>
      <p:sp>
        <p:nvSpPr>
          <p:cNvPr id="5" name="Footer Placeholder 4">
            <a:extLst>
              <a:ext uri="{FF2B5EF4-FFF2-40B4-BE49-F238E27FC236}">
                <a16:creationId xmlns:a16="http://schemas.microsoft.com/office/drawing/2014/main" id="{98285918-FC54-4A7B-1782-9A2EB658E529}"/>
              </a:ext>
            </a:extLst>
          </p:cNvPr>
          <p:cNvSpPr>
            <a:spLocks noGrp="1"/>
          </p:cNvSpPr>
          <p:nvPr>
            <p:ph type="ftr" sz="quarter" idx="11"/>
          </p:nvPr>
        </p:nvSpPr>
        <p:spPr/>
        <p:txBody>
          <a:bodyPr/>
          <a:lstStyle/>
          <a:p>
            <a:r>
              <a:rPr lang="en-CA"/>
              <a:t>Assembly of First Nations </a:t>
            </a:r>
          </a:p>
        </p:txBody>
      </p:sp>
      <p:sp>
        <p:nvSpPr>
          <p:cNvPr id="6" name="Slide Number Placeholder 5">
            <a:extLst>
              <a:ext uri="{FF2B5EF4-FFF2-40B4-BE49-F238E27FC236}">
                <a16:creationId xmlns:a16="http://schemas.microsoft.com/office/drawing/2014/main" id="{EAED0438-9644-0149-C910-4D61299E5370}"/>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156093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6F01C-DB3E-7902-85B7-44AF9805A8D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486A59F-5F87-3AE1-4040-2D073A560B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7E42516-73CF-B813-9E32-03A91A40F401}"/>
              </a:ext>
            </a:extLst>
          </p:cNvPr>
          <p:cNvSpPr>
            <a:spLocks noGrp="1"/>
          </p:cNvSpPr>
          <p:nvPr>
            <p:ph type="dt" sz="half" idx="10"/>
          </p:nvPr>
        </p:nvSpPr>
        <p:spPr/>
        <p:txBody>
          <a:bodyPr/>
          <a:lstStyle/>
          <a:p>
            <a:r>
              <a:rPr lang="en-CA"/>
              <a:t>July 2024</a:t>
            </a:r>
          </a:p>
        </p:txBody>
      </p:sp>
      <p:sp>
        <p:nvSpPr>
          <p:cNvPr id="5" name="Footer Placeholder 4">
            <a:extLst>
              <a:ext uri="{FF2B5EF4-FFF2-40B4-BE49-F238E27FC236}">
                <a16:creationId xmlns:a16="http://schemas.microsoft.com/office/drawing/2014/main" id="{EAB1C95A-CEB9-1A54-1AB7-05EB1DD98265}"/>
              </a:ext>
            </a:extLst>
          </p:cNvPr>
          <p:cNvSpPr>
            <a:spLocks noGrp="1"/>
          </p:cNvSpPr>
          <p:nvPr>
            <p:ph type="ftr" sz="quarter" idx="11"/>
          </p:nvPr>
        </p:nvSpPr>
        <p:spPr/>
        <p:txBody>
          <a:bodyPr/>
          <a:lstStyle/>
          <a:p>
            <a:r>
              <a:rPr lang="en-CA"/>
              <a:t>Assembly of First Nations </a:t>
            </a:r>
          </a:p>
        </p:txBody>
      </p:sp>
      <p:sp>
        <p:nvSpPr>
          <p:cNvPr id="6" name="Slide Number Placeholder 5">
            <a:extLst>
              <a:ext uri="{FF2B5EF4-FFF2-40B4-BE49-F238E27FC236}">
                <a16:creationId xmlns:a16="http://schemas.microsoft.com/office/drawing/2014/main" id="{C20BB1BD-594E-0E34-BADC-761421A3FDF8}"/>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251200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2605-BF8A-947F-1B58-A844D0D77B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1BD58E1-BC47-CDE7-00E4-D12C029887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BC1C2-1459-9FC4-ED49-AC533B5A567E}"/>
              </a:ext>
            </a:extLst>
          </p:cNvPr>
          <p:cNvSpPr>
            <a:spLocks noGrp="1"/>
          </p:cNvSpPr>
          <p:nvPr>
            <p:ph type="dt" sz="half" idx="10"/>
          </p:nvPr>
        </p:nvSpPr>
        <p:spPr/>
        <p:txBody>
          <a:bodyPr/>
          <a:lstStyle/>
          <a:p>
            <a:r>
              <a:rPr lang="en-CA"/>
              <a:t>July 2024</a:t>
            </a:r>
          </a:p>
        </p:txBody>
      </p:sp>
      <p:sp>
        <p:nvSpPr>
          <p:cNvPr id="5" name="Footer Placeholder 4">
            <a:extLst>
              <a:ext uri="{FF2B5EF4-FFF2-40B4-BE49-F238E27FC236}">
                <a16:creationId xmlns:a16="http://schemas.microsoft.com/office/drawing/2014/main" id="{AE86784E-C9DE-B501-9C35-45BF1C9E00CD}"/>
              </a:ext>
            </a:extLst>
          </p:cNvPr>
          <p:cNvSpPr>
            <a:spLocks noGrp="1"/>
          </p:cNvSpPr>
          <p:nvPr>
            <p:ph type="ftr" sz="quarter" idx="11"/>
          </p:nvPr>
        </p:nvSpPr>
        <p:spPr/>
        <p:txBody>
          <a:bodyPr/>
          <a:lstStyle/>
          <a:p>
            <a:r>
              <a:rPr lang="en-CA"/>
              <a:t>Assembly of First Nations </a:t>
            </a:r>
          </a:p>
        </p:txBody>
      </p:sp>
      <p:sp>
        <p:nvSpPr>
          <p:cNvPr id="6" name="Slide Number Placeholder 5">
            <a:extLst>
              <a:ext uri="{FF2B5EF4-FFF2-40B4-BE49-F238E27FC236}">
                <a16:creationId xmlns:a16="http://schemas.microsoft.com/office/drawing/2014/main" id="{2272B3B6-69F9-3069-6635-6F07F1BF668B}"/>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181594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51E4-6EE2-1F1F-A593-604E97857F8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C24512D-C882-C062-DB2E-05A21BA0C4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B979140-288E-8120-80A4-833AF7C8A1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2F9340A-12CA-11D9-4179-AEA5A2ECC457}"/>
              </a:ext>
            </a:extLst>
          </p:cNvPr>
          <p:cNvSpPr>
            <a:spLocks noGrp="1"/>
          </p:cNvSpPr>
          <p:nvPr>
            <p:ph type="dt" sz="half" idx="10"/>
          </p:nvPr>
        </p:nvSpPr>
        <p:spPr/>
        <p:txBody>
          <a:bodyPr/>
          <a:lstStyle/>
          <a:p>
            <a:r>
              <a:rPr lang="en-CA"/>
              <a:t>July 2024</a:t>
            </a:r>
          </a:p>
        </p:txBody>
      </p:sp>
      <p:sp>
        <p:nvSpPr>
          <p:cNvPr id="6" name="Footer Placeholder 5">
            <a:extLst>
              <a:ext uri="{FF2B5EF4-FFF2-40B4-BE49-F238E27FC236}">
                <a16:creationId xmlns:a16="http://schemas.microsoft.com/office/drawing/2014/main" id="{A1EFE85D-0F63-AFFA-8BE4-2F366AE97CDB}"/>
              </a:ext>
            </a:extLst>
          </p:cNvPr>
          <p:cNvSpPr>
            <a:spLocks noGrp="1"/>
          </p:cNvSpPr>
          <p:nvPr>
            <p:ph type="ftr" sz="quarter" idx="11"/>
          </p:nvPr>
        </p:nvSpPr>
        <p:spPr/>
        <p:txBody>
          <a:bodyPr/>
          <a:lstStyle/>
          <a:p>
            <a:r>
              <a:rPr lang="en-CA"/>
              <a:t>Assembly of First Nations </a:t>
            </a:r>
          </a:p>
        </p:txBody>
      </p:sp>
      <p:sp>
        <p:nvSpPr>
          <p:cNvPr id="7" name="Slide Number Placeholder 6">
            <a:extLst>
              <a:ext uri="{FF2B5EF4-FFF2-40B4-BE49-F238E27FC236}">
                <a16:creationId xmlns:a16="http://schemas.microsoft.com/office/drawing/2014/main" id="{A336BAFF-D39B-4E53-9B59-57EA1F9FE887}"/>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100046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BED1-A022-15D1-09B1-FA7F23E8DCE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0419AF1-1440-0B80-105A-A619A542D1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30A66F-8EA0-DBD6-9EBD-215DEA522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3BE032E-1E65-BA21-AA14-50A492887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E7B3E4-F130-C2C6-B152-3758B167BB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9BEA403-D199-C823-141D-C9160B43B0FF}"/>
              </a:ext>
            </a:extLst>
          </p:cNvPr>
          <p:cNvSpPr>
            <a:spLocks noGrp="1"/>
          </p:cNvSpPr>
          <p:nvPr>
            <p:ph type="dt" sz="half" idx="10"/>
          </p:nvPr>
        </p:nvSpPr>
        <p:spPr/>
        <p:txBody>
          <a:bodyPr/>
          <a:lstStyle/>
          <a:p>
            <a:r>
              <a:rPr lang="en-CA"/>
              <a:t>July 2024</a:t>
            </a:r>
          </a:p>
        </p:txBody>
      </p:sp>
      <p:sp>
        <p:nvSpPr>
          <p:cNvPr id="8" name="Footer Placeholder 7">
            <a:extLst>
              <a:ext uri="{FF2B5EF4-FFF2-40B4-BE49-F238E27FC236}">
                <a16:creationId xmlns:a16="http://schemas.microsoft.com/office/drawing/2014/main" id="{53541547-C00C-386B-FE2E-3BCBD2458E39}"/>
              </a:ext>
            </a:extLst>
          </p:cNvPr>
          <p:cNvSpPr>
            <a:spLocks noGrp="1"/>
          </p:cNvSpPr>
          <p:nvPr>
            <p:ph type="ftr" sz="quarter" idx="11"/>
          </p:nvPr>
        </p:nvSpPr>
        <p:spPr/>
        <p:txBody>
          <a:bodyPr/>
          <a:lstStyle/>
          <a:p>
            <a:r>
              <a:rPr lang="en-CA"/>
              <a:t>Assembly of First Nations </a:t>
            </a:r>
          </a:p>
        </p:txBody>
      </p:sp>
      <p:sp>
        <p:nvSpPr>
          <p:cNvPr id="9" name="Slide Number Placeholder 8">
            <a:extLst>
              <a:ext uri="{FF2B5EF4-FFF2-40B4-BE49-F238E27FC236}">
                <a16:creationId xmlns:a16="http://schemas.microsoft.com/office/drawing/2014/main" id="{87EF236E-39EE-3445-C965-9F066E9911BF}"/>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304401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F781-CEE0-32F8-E120-1F42501C4CA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8B03A1D-7684-2122-5220-134E7F40BDD2}"/>
              </a:ext>
            </a:extLst>
          </p:cNvPr>
          <p:cNvSpPr>
            <a:spLocks noGrp="1"/>
          </p:cNvSpPr>
          <p:nvPr>
            <p:ph type="dt" sz="half" idx="10"/>
          </p:nvPr>
        </p:nvSpPr>
        <p:spPr/>
        <p:txBody>
          <a:bodyPr/>
          <a:lstStyle/>
          <a:p>
            <a:r>
              <a:rPr lang="en-CA"/>
              <a:t>July 2024</a:t>
            </a:r>
          </a:p>
        </p:txBody>
      </p:sp>
      <p:sp>
        <p:nvSpPr>
          <p:cNvPr id="4" name="Footer Placeholder 3">
            <a:extLst>
              <a:ext uri="{FF2B5EF4-FFF2-40B4-BE49-F238E27FC236}">
                <a16:creationId xmlns:a16="http://schemas.microsoft.com/office/drawing/2014/main" id="{877F2F3F-0E12-FE7F-E417-16A825D26AD5}"/>
              </a:ext>
            </a:extLst>
          </p:cNvPr>
          <p:cNvSpPr>
            <a:spLocks noGrp="1"/>
          </p:cNvSpPr>
          <p:nvPr>
            <p:ph type="ftr" sz="quarter" idx="11"/>
          </p:nvPr>
        </p:nvSpPr>
        <p:spPr/>
        <p:txBody>
          <a:bodyPr/>
          <a:lstStyle/>
          <a:p>
            <a:r>
              <a:rPr lang="en-CA"/>
              <a:t>Assembly of First Nations </a:t>
            </a:r>
          </a:p>
        </p:txBody>
      </p:sp>
      <p:sp>
        <p:nvSpPr>
          <p:cNvPr id="5" name="Slide Number Placeholder 4">
            <a:extLst>
              <a:ext uri="{FF2B5EF4-FFF2-40B4-BE49-F238E27FC236}">
                <a16:creationId xmlns:a16="http://schemas.microsoft.com/office/drawing/2014/main" id="{7852A040-F339-5D10-D1C4-76A7BFA3E30A}"/>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312355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70A3EA-F823-0646-AE73-028090524081}"/>
              </a:ext>
            </a:extLst>
          </p:cNvPr>
          <p:cNvSpPr>
            <a:spLocks noGrp="1"/>
          </p:cNvSpPr>
          <p:nvPr>
            <p:ph type="dt" sz="half" idx="10"/>
          </p:nvPr>
        </p:nvSpPr>
        <p:spPr/>
        <p:txBody>
          <a:bodyPr/>
          <a:lstStyle/>
          <a:p>
            <a:r>
              <a:rPr lang="en-CA"/>
              <a:t>July 2024</a:t>
            </a:r>
          </a:p>
        </p:txBody>
      </p:sp>
      <p:sp>
        <p:nvSpPr>
          <p:cNvPr id="3" name="Footer Placeholder 2">
            <a:extLst>
              <a:ext uri="{FF2B5EF4-FFF2-40B4-BE49-F238E27FC236}">
                <a16:creationId xmlns:a16="http://schemas.microsoft.com/office/drawing/2014/main" id="{FEF2B902-3D78-A99E-D5F2-5A136E2F9011}"/>
              </a:ext>
            </a:extLst>
          </p:cNvPr>
          <p:cNvSpPr>
            <a:spLocks noGrp="1"/>
          </p:cNvSpPr>
          <p:nvPr>
            <p:ph type="ftr" sz="quarter" idx="11"/>
          </p:nvPr>
        </p:nvSpPr>
        <p:spPr/>
        <p:txBody>
          <a:bodyPr/>
          <a:lstStyle/>
          <a:p>
            <a:r>
              <a:rPr lang="en-CA"/>
              <a:t>Assembly of First Nations </a:t>
            </a:r>
          </a:p>
        </p:txBody>
      </p:sp>
      <p:sp>
        <p:nvSpPr>
          <p:cNvPr id="4" name="Slide Number Placeholder 3">
            <a:extLst>
              <a:ext uri="{FF2B5EF4-FFF2-40B4-BE49-F238E27FC236}">
                <a16:creationId xmlns:a16="http://schemas.microsoft.com/office/drawing/2014/main" id="{ABF52F86-1065-0B44-2161-BC14DC299A4A}"/>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428201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A294-913C-FF10-FC84-4FEB3378E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6C912BF-D58A-5E1F-75A8-78C5B48CA8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AC606BE-237A-8B24-0BE9-02503EBC6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32C13-F9D7-B0F2-7CB1-AF07DE8C5BE8}"/>
              </a:ext>
            </a:extLst>
          </p:cNvPr>
          <p:cNvSpPr>
            <a:spLocks noGrp="1"/>
          </p:cNvSpPr>
          <p:nvPr>
            <p:ph type="dt" sz="half" idx="10"/>
          </p:nvPr>
        </p:nvSpPr>
        <p:spPr/>
        <p:txBody>
          <a:bodyPr/>
          <a:lstStyle/>
          <a:p>
            <a:r>
              <a:rPr lang="en-CA"/>
              <a:t>July 2024</a:t>
            </a:r>
          </a:p>
        </p:txBody>
      </p:sp>
      <p:sp>
        <p:nvSpPr>
          <p:cNvPr id="6" name="Footer Placeholder 5">
            <a:extLst>
              <a:ext uri="{FF2B5EF4-FFF2-40B4-BE49-F238E27FC236}">
                <a16:creationId xmlns:a16="http://schemas.microsoft.com/office/drawing/2014/main" id="{E1C0EAAC-7FEA-2212-FD7C-C826134B6C15}"/>
              </a:ext>
            </a:extLst>
          </p:cNvPr>
          <p:cNvSpPr>
            <a:spLocks noGrp="1"/>
          </p:cNvSpPr>
          <p:nvPr>
            <p:ph type="ftr" sz="quarter" idx="11"/>
          </p:nvPr>
        </p:nvSpPr>
        <p:spPr/>
        <p:txBody>
          <a:bodyPr/>
          <a:lstStyle/>
          <a:p>
            <a:r>
              <a:rPr lang="en-CA"/>
              <a:t>Assembly of First Nations </a:t>
            </a:r>
          </a:p>
        </p:txBody>
      </p:sp>
      <p:sp>
        <p:nvSpPr>
          <p:cNvPr id="7" name="Slide Number Placeholder 6">
            <a:extLst>
              <a:ext uri="{FF2B5EF4-FFF2-40B4-BE49-F238E27FC236}">
                <a16:creationId xmlns:a16="http://schemas.microsoft.com/office/drawing/2014/main" id="{259132E0-2028-0E0E-36CA-6E6C6C09A4D3}"/>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25241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D3B9-FC44-F629-22B1-5AB29D777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8B42044-DBBA-543B-7CE6-1F48EF526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C8D6AE1-72B9-76C0-C8BE-8CAA5D76A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B1B4C4-F576-E3D0-6BF5-AF38A6AC5608}"/>
              </a:ext>
            </a:extLst>
          </p:cNvPr>
          <p:cNvSpPr>
            <a:spLocks noGrp="1"/>
          </p:cNvSpPr>
          <p:nvPr>
            <p:ph type="dt" sz="half" idx="10"/>
          </p:nvPr>
        </p:nvSpPr>
        <p:spPr/>
        <p:txBody>
          <a:bodyPr/>
          <a:lstStyle/>
          <a:p>
            <a:r>
              <a:rPr lang="en-CA"/>
              <a:t>July 2024</a:t>
            </a:r>
          </a:p>
        </p:txBody>
      </p:sp>
      <p:sp>
        <p:nvSpPr>
          <p:cNvPr id="6" name="Footer Placeholder 5">
            <a:extLst>
              <a:ext uri="{FF2B5EF4-FFF2-40B4-BE49-F238E27FC236}">
                <a16:creationId xmlns:a16="http://schemas.microsoft.com/office/drawing/2014/main" id="{CD597825-3DF8-6BA2-1B1F-9493FE8CC216}"/>
              </a:ext>
            </a:extLst>
          </p:cNvPr>
          <p:cNvSpPr>
            <a:spLocks noGrp="1"/>
          </p:cNvSpPr>
          <p:nvPr>
            <p:ph type="ftr" sz="quarter" idx="11"/>
          </p:nvPr>
        </p:nvSpPr>
        <p:spPr/>
        <p:txBody>
          <a:bodyPr/>
          <a:lstStyle/>
          <a:p>
            <a:r>
              <a:rPr lang="en-CA"/>
              <a:t>Assembly of First Nations </a:t>
            </a:r>
          </a:p>
        </p:txBody>
      </p:sp>
      <p:sp>
        <p:nvSpPr>
          <p:cNvPr id="7" name="Slide Number Placeholder 6">
            <a:extLst>
              <a:ext uri="{FF2B5EF4-FFF2-40B4-BE49-F238E27FC236}">
                <a16:creationId xmlns:a16="http://schemas.microsoft.com/office/drawing/2014/main" id="{DB0DB797-CDF0-6F72-2BC8-4895F6B4D8F0}"/>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3445381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F3B3FA-FB95-3A94-EB91-BE046C9538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EFF9D79-E53B-9E94-E0B5-5527DDE3D0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665B22F-85FF-4078-5468-C24E3F92C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CA"/>
              <a:t>July 2024</a:t>
            </a:r>
          </a:p>
        </p:txBody>
      </p:sp>
      <p:sp>
        <p:nvSpPr>
          <p:cNvPr id="5" name="Footer Placeholder 4">
            <a:extLst>
              <a:ext uri="{FF2B5EF4-FFF2-40B4-BE49-F238E27FC236}">
                <a16:creationId xmlns:a16="http://schemas.microsoft.com/office/drawing/2014/main" id="{DF7D03E7-F91B-284F-2322-111041434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CA"/>
              <a:t>Assembly of First Nations </a:t>
            </a:r>
          </a:p>
        </p:txBody>
      </p:sp>
      <p:sp>
        <p:nvSpPr>
          <p:cNvPr id="6" name="Slide Number Placeholder 5">
            <a:extLst>
              <a:ext uri="{FF2B5EF4-FFF2-40B4-BE49-F238E27FC236}">
                <a16:creationId xmlns:a16="http://schemas.microsoft.com/office/drawing/2014/main" id="{ED748942-4CD0-2648-38DF-11F708663B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214D03-7DAC-454B-9A13-F1D3A0D333B7}" type="slidenum">
              <a:rPr lang="en-CA" smtClean="0"/>
              <a:t>‹#›</a:t>
            </a:fld>
            <a:endParaRPr lang="en-CA"/>
          </a:p>
        </p:txBody>
      </p:sp>
    </p:spTree>
    <p:extLst>
      <p:ext uri="{BB962C8B-B14F-4D97-AF65-F5344CB8AC3E}">
        <p14:creationId xmlns:p14="http://schemas.microsoft.com/office/powerpoint/2010/main" val="122596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nbeedie@afn.c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448D-B50D-1E47-0452-4F6C6963A46D}"/>
              </a:ext>
            </a:extLst>
          </p:cNvPr>
          <p:cNvSpPr>
            <a:spLocks noGrp="1"/>
          </p:cNvSpPr>
          <p:nvPr>
            <p:ph type="ctrTitle"/>
          </p:nvPr>
        </p:nvSpPr>
        <p:spPr>
          <a:xfrm>
            <a:off x="1524000" y="1270923"/>
            <a:ext cx="9144000" cy="2387600"/>
          </a:xfrm>
        </p:spPr>
        <p:txBody>
          <a:bodyPr>
            <a:normAutofit/>
          </a:bodyPr>
          <a:lstStyle/>
          <a:p>
            <a:pPr>
              <a:lnSpc>
                <a:spcPct val="100000"/>
              </a:lnSpc>
            </a:pPr>
            <a:r>
              <a:rPr lang="en-CA" sz="4800" b="1" dirty="0">
                <a:solidFill>
                  <a:schemeClr val="bg1"/>
                </a:solidFill>
                <a:latin typeface="Arial" panose="020B0604020202020204" pitchFamily="34" charset="0"/>
                <a:cs typeface="Arial" panose="020B0604020202020204" pitchFamily="34" charset="0"/>
              </a:rPr>
              <a:t>New Fiscal Relationship Update</a:t>
            </a:r>
          </a:p>
        </p:txBody>
      </p:sp>
      <p:sp>
        <p:nvSpPr>
          <p:cNvPr id="3" name="Subtitle 2">
            <a:extLst>
              <a:ext uri="{FF2B5EF4-FFF2-40B4-BE49-F238E27FC236}">
                <a16:creationId xmlns:a16="http://schemas.microsoft.com/office/drawing/2014/main" id="{F2851C2B-2529-2B6A-544A-0ECC9FD38D44}"/>
              </a:ext>
            </a:extLst>
          </p:cNvPr>
          <p:cNvSpPr>
            <a:spLocks noGrp="1"/>
          </p:cNvSpPr>
          <p:nvPr>
            <p:ph type="subTitle" idx="1"/>
          </p:nvPr>
        </p:nvSpPr>
        <p:spPr>
          <a:xfrm>
            <a:off x="1524000" y="3988601"/>
            <a:ext cx="9236149" cy="1857819"/>
          </a:xfrm>
        </p:spPr>
        <p:txBody>
          <a:bodyPr>
            <a:normAutofit/>
          </a:bodyPr>
          <a:lstStyle/>
          <a:p>
            <a:pPr marL="0" lvl="0" indent="0" algn="ctr" rtl="0">
              <a:lnSpc>
                <a:spcPct val="100000"/>
              </a:lnSpc>
              <a:spcBef>
                <a:spcPts val="0"/>
              </a:spcBef>
              <a:spcAft>
                <a:spcPts val="0"/>
              </a:spcAft>
              <a:buNone/>
            </a:pPr>
            <a:r>
              <a:rPr lang="en-US" dirty="0">
                <a:solidFill>
                  <a:schemeClr val="bg1"/>
                </a:solidFill>
                <a:latin typeface="Arial" panose="020B0604020202020204" pitchFamily="34" charset="0"/>
                <a:cs typeface="Arial" panose="020B0604020202020204" pitchFamily="34" charset="0"/>
              </a:rPr>
              <a:t>Assembly of First Nations</a:t>
            </a:r>
          </a:p>
          <a:p>
            <a:pPr marL="0" lvl="0" indent="0" algn="ctr" rtl="0">
              <a:lnSpc>
                <a:spcPct val="100000"/>
              </a:lnSpc>
              <a:spcBef>
                <a:spcPts val="0"/>
              </a:spcBef>
              <a:spcAft>
                <a:spcPts val="0"/>
              </a:spcAft>
              <a:buNone/>
            </a:pPr>
            <a:r>
              <a:rPr lang="en-US" dirty="0">
                <a:solidFill>
                  <a:schemeClr val="bg1"/>
                </a:solidFill>
                <a:latin typeface="Arial" panose="020B0604020202020204" pitchFamily="34" charset="0"/>
                <a:cs typeface="Arial" panose="020B0604020202020204" pitchFamily="34" charset="0"/>
              </a:rPr>
              <a:t>Annual General Assembly </a:t>
            </a:r>
          </a:p>
          <a:p>
            <a:pPr marL="0" lvl="0" indent="0" algn="ctr" rtl="0">
              <a:lnSpc>
                <a:spcPct val="100000"/>
              </a:lnSpc>
              <a:spcBef>
                <a:spcPts val="0"/>
              </a:spcBef>
              <a:spcAft>
                <a:spcPts val="0"/>
              </a:spcAft>
              <a:buNone/>
            </a:pPr>
            <a:r>
              <a:rPr lang="en-US" dirty="0">
                <a:solidFill>
                  <a:schemeClr val="bg1"/>
                </a:solidFill>
                <a:latin typeface="Arial" panose="020B0604020202020204" pitchFamily="34" charset="0"/>
                <a:cs typeface="Arial" panose="020B0604020202020204" pitchFamily="34" charset="0"/>
              </a:rPr>
              <a:t>Montréal, QC </a:t>
            </a:r>
          </a:p>
          <a:p>
            <a:pPr marL="0" lvl="0" indent="0" algn="ctr" rtl="0">
              <a:lnSpc>
                <a:spcPct val="100000"/>
              </a:lnSpc>
              <a:spcBef>
                <a:spcPts val="0"/>
              </a:spcBef>
              <a:spcAft>
                <a:spcPts val="0"/>
              </a:spcAft>
              <a:buNone/>
            </a:pPr>
            <a:r>
              <a:rPr lang="en-US" dirty="0">
                <a:solidFill>
                  <a:schemeClr val="bg1"/>
                </a:solidFill>
                <a:latin typeface="Arial" panose="020B0604020202020204" pitchFamily="34" charset="0"/>
                <a:cs typeface="Arial" panose="020B0604020202020204" pitchFamily="34" charset="0"/>
              </a:rPr>
              <a:t>July 9 – 11, 2024</a:t>
            </a:r>
            <a:endParaRPr lang="en-CA"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0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a:xfrm>
            <a:off x="838200" y="1711787"/>
            <a:ext cx="10515600" cy="1325563"/>
          </a:xfrm>
        </p:spPr>
        <p:txBody>
          <a:bodyPr>
            <a:normAutofit/>
          </a:bodyPr>
          <a:lstStyle/>
          <a:p>
            <a:r>
              <a:rPr lang="en-US" sz="3500" b="1" dirty="0">
                <a:solidFill>
                  <a:srgbClr val="016DAF"/>
                </a:solidFill>
                <a:latin typeface="Arial" panose="020B0604020202020204" pitchFamily="34" charset="0"/>
                <a:cs typeface="Arial" panose="020B0604020202020204" pitchFamily="34" charset="0"/>
              </a:rPr>
              <a:t>Overview</a:t>
            </a:r>
            <a:endParaRPr lang="en-US" sz="3500"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28A0EE9-6592-6763-DF97-B12B0169F90C}"/>
              </a:ext>
            </a:extLst>
          </p:cNvPr>
          <p:cNvSpPr>
            <a:spLocks noGrp="1"/>
          </p:cNvSpPr>
          <p:nvPr>
            <p:ph idx="1"/>
          </p:nvPr>
        </p:nvSpPr>
        <p:spPr>
          <a:xfrm>
            <a:off x="838200" y="2823152"/>
            <a:ext cx="10515600" cy="4351338"/>
          </a:xfrm>
        </p:spPr>
        <p:txBody>
          <a:bodyPr/>
          <a:lstStyle/>
          <a:p>
            <a:pPr marL="342900" indent="-342900">
              <a:lnSpc>
                <a:spcPct val="100000"/>
              </a:lnSpc>
            </a:pPr>
            <a:r>
              <a:rPr lang="en-US" sz="2800" dirty="0">
                <a:latin typeface="Arial" panose="020B0604020202020204" pitchFamily="34" charset="0"/>
                <a:cs typeface="Arial" panose="020B0604020202020204" pitchFamily="34" charset="0"/>
              </a:rPr>
              <a:t>Ba</a:t>
            </a:r>
            <a:r>
              <a:rPr lang="en-US" dirty="0">
                <a:latin typeface="Arial" panose="020B0604020202020204" pitchFamily="34" charset="0"/>
                <a:cs typeface="Arial" panose="020B0604020202020204" pitchFamily="34" charset="0"/>
              </a:rPr>
              <a:t>ckground</a:t>
            </a:r>
          </a:p>
          <a:p>
            <a:pPr marL="342900" indent="-342900">
              <a:lnSpc>
                <a:spcPct val="100000"/>
              </a:lnSpc>
            </a:pPr>
            <a:r>
              <a:rPr lang="en" dirty="0">
                <a:latin typeface="Arial" panose="020B0604020202020204" pitchFamily="34" charset="0"/>
                <a:cs typeface="Arial" panose="020B0604020202020204" pitchFamily="34" charset="0"/>
              </a:rPr>
              <a:t>New Fiscal Relationship (NFR) Grant</a:t>
            </a:r>
            <a:endParaRPr lang="en-US" dirty="0">
              <a:latin typeface="Arial" panose="020B0604020202020204" pitchFamily="34" charset="0"/>
              <a:cs typeface="Arial" panose="020B0604020202020204" pitchFamily="34" charset="0"/>
            </a:endParaRPr>
          </a:p>
          <a:p>
            <a:pPr marL="342900" lvl="0" indent="-342900">
              <a:lnSpc>
                <a:spcPct val="100000"/>
              </a:lnSpc>
              <a:spcAft>
                <a:spcPts val="0"/>
              </a:spcAft>
            </a:pPr>
            <a:r>
              <a:rPr lang="en-US" dirty="0">
                <a:latin typeface="Arial" panose="020B0604020202020204" pitchFamily="34" charset="0"/>
                <a:cs typeface="Arial" panose="020B0604020202020204" pitchFamily="34" charset="0"/>
              </a:rPr>
              <a:t>Key Joint Advisory Committee on Fiscal Relations Recommendations</a:t>
            </a:r>
          </a:p>
          <a:p>
            <a:pPr marL="342900" indent="-342900">
              <a:lnSpc>
                <a:spcPct val="100000"/>
              </a:lnSpc>
            </a:pPr>
            <a:r>
              <a:rPr lang="en" dirty="0">
                <a:latin typeface="Arial" panose="020B0604020202020204" pitchFamily="34" charset="0"/>
                <a:cs typeface="Arial" panose="020B0604020202020204" pitchFamily="34" charset="0"/>
              </a:rPr>
              <a:t>Other Action Areas</a:t>
            </a:r>
          </a:p>
          <a:p>
            <a:pPr marL="342900" lvl="0" indent="-342900">
              <a:lnSpc>
                <a:spcPct val="100000"/>
              </a:lnSpc>
              <a:spcAft>
                <a:spcPts val="0"/>
              </a:spcAft>
            </a:pPr>
            <a:r>
              <a:rPr lang="en" dirty="0">
                <a:latin typeface="Arial" panose="020B0604020202020204" pitchFamily="34" charset="0"/>
                <a:cs typeface="Arial" panose="020B0604020202020204" pitchFamily="34" charset="0"/>
              </a:rPr>
              <a:t>Plann</a:t>
            </a:r>
            <a:r>
              <a:rPr lang="en" sz="2800" dirty="0">
                <a:latin typeface="Arial" panose="020B0604020202020204" pitchFamily="34" charset="0"/>
                <a:cs typeface="Arial" panose="020B0604020202020204" pitchFamily="34" charset="0"/>
              </a:rPr>
              <a:t>ed Work for 2024-25 and Future Years</a:t>
            </a:r>
          </a:p>
        </p:txBody>
      </p:sp>
    </p:spTree>
    <p:extLst>
      <p:ext uri="{BB962C8B-B14F-4D97-AF65-F5344CB8AC3E}">
        <p14:creationId xmlns:p14="http://schemas.microsoft.com/office/powerpoint/2010/main" val="193579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a:xfrm>
            <a:off x="838200" y="1661911"/>
            <a:ext cx="10515600" cy="1325563"/>
          </a:xfrm>
        </p:spPr>
        <p:txBody>
          <a:bodyPr>
            <a:normAutofit/>
          </a:bodyPr>
          <a:lstStyle/>
          <a:p>
            <a:r>
              <a:rPr lang="en-US" sz="3500" b="1" dirty="0">
                <a:solidFill>
                  <a:srgbClr val="016DAF"/>
                </a:solidFill>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328A0EE9-6592-6763-DF97-B12B0169F90C}"/>
              </a:ext>
            </a:extLst>
          </p:cNvPr>
          <p:cNvSpPr>
            <a:spLocks noGrp="1"/>
          </p:cNvSpPr>
          <p:nvPr>
            <p:ph idx="1"/>
          </p:nvPr>
        </p:nvSpPr>
        <p:spPr>
          <a:xfrm>
            <a:off x="633046" y="2664170"/>
            <a:ext cx="10430189" cy="3692180"/>
          </a:xfrm>
        </p:spPr>
        <p:txBody>
          <a:bodyPr>
            <a:normAutofit lnSpcReduction="10000"/>
          </a:bodyPr>
          <a:lstStyle/>
          <a:p>
            <a:pPr marL="0" lvl="0" indent="0" algn="l" rtl="0">
              <a:lnSpc>
                <a:spcPct val="100000"/>
              </a:lnSpc>
              <a:spcBef>
                <a:spcPts val="0"/>
              </a:spcBef>
              <a:spcAft>
                <a:spcPts val="0"/>
              </a:spcAft>
              <a:buNone/>
            </a:pPr>
            <a:r>
              <a:rPr lang="en-US" sz="2000" dirty="0">
                <a:latin typeface="Arial" panose="020B0604020202020204" pitchFamily="34" charset="0"/>
                <a:cs typeface="Arial" panose="020B0604020202020204" pitchFamily="34" charset="0"/>
              </a:rPr>
              <a:t>• 2016: Memorandum of Understanding between AFN and Canada – created joint technical working groups for co-developing new fiscal relationship</a:t>
            </a:r>
          </a:p>
          <a:p>
            <a:pPr marL="0" lvl="0" indent="0" algn="l" rtl="0">
              <a:lnSpc>
                <a:spcPct val="100000"/>
              </a:lnSpc>
              <a:spcBef>
                <a:spcPts val="0"/>
              </a:spcBef>
              <a:spcAft>
                <a:spcPts val="0"/>
              </a:spcAft>
              <a:buNone/>
            </a:pPr>
            <a:endParaRPr lang="en-US" sz="20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2000" dirty="0">
                <a:latin typeface="Arial" panose="020B0604020202020204" pitchFamily="34" charset="0"/>
                <a:cs typeface="Arial" panose="020B0604020202020204" pitchFamily="34" charset="0"/>
              </a:rPr>
              <a:t>• 2017: AFN created a Chiefs Committee on Fiscal Relations;</a:t>
            </a:r>
          </a:p>
          <a:p>
            <a:pPr lvl="1">
              <a:lnSpc>
                <a:spcPct val="100000"/>
              </a:lnSpc>
              <a:spcBef>
                <a:spcPts val="0"/>
              </a:spcBef>
            </a:pPr>
            <a:r>
              <a:rPr lang="en-US" sz="2000" dirty="0">
                <a:latin typeface="Arial" panose="020B0604020202020204" pitchFamily="34" charset="0"/>
                <a:cs typeface="Arial" panose="020B0604020202020204" pitchFamily="34" charset="0"/>
              </a:rPr>
              <a:t>Engagement sessions held across regions; </a:t>
            </a:r>
          </a:p>
          <a:p>
            <a:pPr lvl="1">
              <a:lnSpc>
                <a:spcPct val="100000"/>
              </a:lnSpc>
              <a:spcBef>
                <a:spcPts val="0"/>
              </a:spcBef>
            </a:pP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A New Approach </a:t>
            </a:r>
            <a:r>
              <a:rPr lang="en-US" sz="2000" dirty="0">
                <a:latin typeface="Arial" panose="020B0604020202020204" pitchFamily="34" charset="0"/>
                <a:cs typeface="Arial" panose="020B0604020202020204" pitchFamily="34" charset="0"/>
              </a:rPr>
              <a:t>report tabled at Special Chiefs Assembly;  </a:t>
            </a:r>
          </a:p>
          <a:p>
            <a:pPr lvl="1">
              <a:lnSpc>
                <a:spcPct val="100000"/>
              </a:lnSpc>
              <a:spcBef>
                <a:spcPts val="0"/>
              </a:spcBef>
            </a:pPr>
            <a:r>
              <a:rPr lang="en-US" sz="2000" dirty="0">
                <a:latin typeface="Arial" panose="020B0604020202020204" pitchFamily="34" charset="0"/>
                <a:cs typeface="Arial" panose="020B0604020202020204" pitchFamily="34" charset="0"/>
              </a:rPr>
              <a:t>Resolution 66/2017, </a:t>
            </a:r>
            <a:r>
              <a:rPr lang="en-US" sz="2000" i="1" dirty="0">
                <a:latin typeface="Arial" panose="020B0604020202020204" pitchFamily="34" charset="0"/>
                <a:cs typeface="Arial" panose="020B0604020202020204" pitchFamily="34" charset="0"/>
              </a:rPr>
              <a:t>AFN-Canada Joint Report on Fiscal Relations</a:t>
            </a:r>
            <a:r>
              <a:rPr lang="en-US" sz="2000" dirty="0">
                <a:latin typeface="Arial" panose="020B0604020202020204" pitchFamily="34" charset="0"/>
                <a:cs typeface="Arial" panose="020B0604020202020204" pitchFamily="34" charset="0"/>
              </a:rPr>
              <a:t>  </a:t>
            </a:r>
          </a:p>
          <a:p>
            <a:pPr marL="0" lvl="0" indent="0" algn="l" rtl="0">
              <a:lnSpc>
                <a:spcPct val="100000"/>
              </a:lnSpc>
              <a:spcBef>
                <a:spcPts val="0"/>
              </a:spcBef>
              <a:spcAft>
                <a:spcPts val="0"/>
              </a:spcAft>
              <a:buNone/>
            </a:pPr>
            <a:endParaRPr lang="en-US" sz="20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000" dirty="0">
                <a:latin typeface="Arial" panose="020B0604020202020204" pitchFamily="34" charset="0"/>
                <a:ea typeface="+mn-lt"/>
                <a:cs typeface="Arial" panose="020B0604020202020204" pitchFamily="34" charset="0"/>
              </a:rPr>
              <a:t>• </a:t>
            </a:r>
            <a:r>
              <a:rPr lang="en-US" sz="2000" dirty="0">
                <a:latin typeface="Arial" panose="020B0604020202020204" pitchFamily="34" charset="0"/>
                <a:cs typeface="Arial" panose="020B0604020202020204" pitchFamily="34" charset="0"/>
              </a:rPr>
              <a:t>2018: JACFR Committee appointed </a:t>
            </a:r>
          </a:p>
          <a:p>
            <a:pPr lvl="1">
              <a:lnSpc>
                <a:spcPct val="100000"/>
              </a:lnSpc>
              <a:spcBef>
                <a:spcPts val="0"/>
              </a:spcBef>
            </a:pPr>
            <a:r>
              <a:rPr lang="en-US" sz="2000" dirty="0">
                <a:latin typeface="Arial" panose="020B0604020202020204" pitchFamily="34" charset="0"/>
                <a:cs typeface="Arial" panose="020B0604020202020204" pitchFamily="34" charset="0"/>
              </a:rPr>
              <a:t>Interim Report, </a:t>
            </a:r>
            <a:r>
              <a:rPr lang="en-US" sz="2000" i="1" dirty="0" err="1">
                <a:latin typeface="Arial" panose="020B0604020202020204" pitchFamily="34" charset="0"/>
                <a:cs typeface="Arial" panose="020B0604020202020204" pitchFamily="34" charset="0"/>
              </a:rPr>
              <a:t>Honouring</a:t>
            </a:r>
            <a:r>
              <a:rPr lang="en-US" sz="2000" i="1" dirty="0">
                <a:latin typeface="Arial" panose="020B0604020202020204" pitchFamily="34" charset="0"/>
                <a:cs typeface="Arial" panose="020B0604020202020204" pitchFamily="34" charset="0"/>
              </a:rPr>
              <a:t> Our Ancestors,</a:t>
            </a:r>
            <a:r>
              <a:rPr lang="en-US" sz="2000" dirty="0">
                <a:latin typeface="Arial" panose="020B0604020202020204" pitchFamily="34" charset="0"/>
                <a:cs typeface="Arial" panose="020B0604020202020204" pitchFamily="34" charset="0"/>
              </a:rPr>
              <a:t> - with 24 recommendations </a:t>
            </a:r>
          </a:p>
          <a:p>
            <a:pPr marL="0" lvl="0" indent="0" algn="l" rtl="0">
              <a:lnSpc>
                <a:spcPct val="100000"/>
              </a:lnSpc>
              <a:spcBef>
                <a:spcPts val="0"/>
              </a:spcBef>
              <a:spcAft>
                <a:spcPts val="0"/>
              </a:spcAft>
              <a:buNone/>
            </a:pPr>
            <a:endParaRPr lang="en-US" sz="20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2000" dirty="0">
                <a:latin typeface="Arial" panose="020B0604020202020204" pitchFamily="34" charset="0"/>
                <a:cs typeface="Arial" panose="020B0604020202020204" pitchFamily="34" charset="0"/>
              </a:rPr>
              <a:t>• 2019: Resolution 24/2019, </a:t>
            </a:r>
            <a:r>
              <a:rPr lang="en-US" sz="2000" i="1" dirty="0">
                <a:latin typeface="Arial" panose="020B0604020202020204" pitchFamily="34" charset="0"/>
                <a:cs typeface="Arial" panose="020B0604020202020204" pitchFamily="34" charset="0"/>
              </a:rPr>
              <a:t>Engage Extensively with First Nations on the report of the Joint Advisory Committee on Fiscal Relations</a:t>
            </a:r>
            <a:endParaRPr lang="en-US" sz="2000" dirty="0">
              <a:latin typeface="Arial" panose="020B0604020202020204" pitchFamily="34" charset="0"/>
              <a:cs typeface="Arial" panose="020B0604020202020204" pitchFamily="34" charset="0"/>
            </a:endParaRPr>
          </a:p>
          <a:p>
            <a:pPr marL="0" indent="0">
              <a:lnSpc>
                <a:spcPct val="100000"/>
              </a:lnSpc>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575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a:xfrm>
            <a:off x="838200" y="1628660"/>
            <a:ext cx="10515600" cy="1325563"/>
          </a:xfrm>
        </p:spPr>
        <p:txBody>
          <a:bodyPr>
            <a:normAutofit/>
          </a:bodyPr>
          <a:lstStyle/>
          <a:p>
            <a:r>
              <a:rPr lang="en-CA" sz="3500" b="1" dirty="0">
                <a:solidFill>
                  <a:srgbClr val="016DAF"/>
                </a:solidFill>
                <a:latin typeface="Arial" panose="020B0604020202020204" pitchFamily="34" charset="0"/>
                <a:ea typeface="Times New Roman" panose="02020603050405020304" pitchFamily="18" charset="0"/>
                <a:cs typeface="Arial" panose="020B0604020202020204" pitchFamily="34" charset="0"/>
              </a:rPr>
              <a:t>New Fiscal Relationship (NFR) </a:t>
            </a:r>
            <a:r>
              <a:rPr lang="en-CA" sz="3500" b="1" dirty="0">
                <a:solidFill>
                  <a:srgbClr val="016DAF"/>
                </a:solidFill>
                <a:effectLst/>
                <a:latin typeface="Arial" panose="020B0604020202020204" pitchFamily="34" charset="0"/>
                <a:ea typeface="Times New Roman" panose="02020603050405020304" pitchFamily="18" charset="0"/>
                <a:cs typeface="Arial" panose="020B0604020202020204" pitchFamily="34" charset="0"/>
              </a:rPr>
              <a:t>Grant</a:t>
            </a:r>
            <a:endParaRPr lang="en-US" sz="3500"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28A0EE9-6592-6763-DF97-B12B0169F90C}"/>
              </a:ext>
            </a:extLst>
          </p:cNvPr>
          <p:cNvSpPr>
            <a:spLocks noGrp="1"/>
          </p:cNvSpPr>
          <p:nvPr>
            <p:ph idx="1"/>
          </p:nvPr>
        </p:nvSpPr>
        <p:spPr>
          <a:xfrm>
            <a:off x="838200" y="2680796"/>
            <a:ext cx="10078497" cy="3692180"/>
          </a:xfrm>
        </p:spPr>
        <p:txBody>
          <a:bodyPr>
            <a:normAutofit lnSpcReduction="10000"/>
          </a:bodyPr>
          <a:lstStyle/>
          <a:p>
            <a:pPr marL="0" indent="0">
              <a:lnSpc>
                <a:spcPct val="100000"/>
              </a:lnSpc>
              <a:spcBef>
                <a:spcPts val="0"/>
              </a:spcBef>
              <a:buSzPts val="1900"/>
              <a:buNone/>
            </a:pPr>
            <a:r>
              <a:rPr lang="en-CA" sz="2400" b="1" dirty="0">
                <a:solidFill>
                  <a:srgbClr val="016DAF"/>
                </a:solidFill>
                <a:latin typeface="Arial" panose="020B0604020202020204" pitchFamily="34" charset="0"/>
                <a:ea typeface="Times New Roman" panose="02020603050405020304" pitchFamily="18" charset="0"/>
                <a:cs typeface="Arial" panose="020B0604020202020204" pitchFamily="34" charset="0"/>
              </a:rPr>
              <a:t>2017 Joint Report Recommendation: Create </a:t>
            </a:r>
            <a:r>
              <a:rPr lang="en-CA" sz="2400" b="1" dirty="0">
                <a:solidFill>
                  <a:srgbClr val="016DAF"/>
                </a:solidFill>
                <a:latin typeface="Arial" panose="020B0604020202020204" pitchFamily="34" charset="0"/>
                <a:cs typeface="Arial" panose="020B0604020202020204" pitchFamily="34" charset="0"/>
              </a:rPr>
              <a:t>10-Year</a:t>
            </a:r>
            <a:r>
              <a:rPr lang="en-CA" sz="2400" b="1" dirty="0">
                <a:solidFill>
                  <a:srgbClr val="016DAF"/>
                </a:solidFill>
                <a:latin typeface="Arial" panose="020B0604020202020204" pitchFamily="34" charset="0"/>
                <a:ea typeface="Times New Roman" panose="02020603050405020304" pitchFamily="18" charset="0"/>
                <a:cs typeface="Arial" panose="020B0604020202020204" pitchFamily="34" charset="0"/>
              </a:rPr>
              <a:t> grants for qualified First Nations  </a:t>
            </a:r>
            <a:endParaRPr lang="en-US" sz="2400" b="1" dirty="0">
              <a:solidFill>
                <a:srgbClr val="016DAF"/>
              </a:solidFill>
              <a:latin typeface="Arial" panose="020B0604020202020204" pitchFamily="34" charset="0"/>
              <a:cs typeface="Arial" panose="020B0604020202020204" pitchFamily="34" charset="0"/>
            </a:endParaRPr>
          </a:p>
          <a:p>
            <a:pPr marL="457200" lvl="1" indent="-285750">
              <a:lnSpc>
                <a:spcPct val="100000"/>
              </a:lnSpc>
              <a:buSzPts val="1900"/>
              <a:buFont typeface="Arial" panose="020B0604020202020204" pitchFamily="34" charset="0"/>
              <a:buChar char="•"/>
            </a:pPr>
            <a:r>
              <a:rPr lang="en-US" sz="1800" dirty="0">
                <a:latin typeface="Arial" panose="020B0604020202020204" pitchFamily="34" charset="0"/>
                <a:cs typeface="Arial" panose="020B0604020202020204" pitchFamily="34" charset="0"/>
              </a:rPr>
              <a:t>Developed NFR Grant, which ISC implemented in 2019-20</a:t>
            </a:r>
          </a:p>
          <a:p>
            <a:pPr marL="457200" lvl="1" indent="-285750">
              <a:lnSpc>
                <a:spcPct val="100000"/>
              </a:lnSpc>
              <a:buSzPts val="1900"/>
            </a:pPr>
            <a:r>
              <a:rPr lang="en-US" sz="1800" dirty="0">
                <a:latin typeface="Arial" panose="020B0604020202020204" pitchFamily="34" charset="0"/>
                <a:cs typeface="Arial" panose="020B0604020202020204" pitchFamily="34" charset="0"/>
              </a:rPr>
              <a:t>Currently 157 First Nation governments receive funding via the NFR Grant funding mechanism </a:t>
            </a:r>
          </a:p>
          <a:p>
            <a:pPr marL="457200" lvl="1" indent="-285750">
              <a:lnSpc>
                <a:spcPct val="100000"/>
              </a:lnSpc>
              <a:buSzPts val="1900"/>
            </a:pPr>
            <a:r>
              <a:rPr lang="en-US" sz="1800" dirty="0">
                <a:solidFill>
                  <a:schemeClr val="tx1"/>
                </a:solidFill>
                <a:latin typeface="Arial" panose="020B0604020202020204" pitchFamily="34" charset="0"/>
                <a:cs typeface="Arial" panose="020B0604020202020204" pitchFamily="34" charset="0"/>
              </a:rPr>
              <a:t>NFR Grant annual funding escalator implemented </a:t>
            </a:r>
          </a:p>
          <a:p>
            <a:pPr marL="457200" lvl="1" indent="-285750">
              <a:lnSpc>
                <a:spcPct val="100000"/>
              </a:lnSpc>
              <a:buSzPts val="1900"/>
            </a:pPr>
            <a:r>
              <a:rPr lang="en-US" sz="1800" dirty="0">
                <a:solidFill>
                  <a:schemeClr val="tx1"/>
                </a:solidFill>
                <a:latin typeface="Arial" panose="020B0604020202020204" pitchFamily="34" charset="0"/>
                <a:cs typeface="Arial" panose="020B0604020202020204" pitchFamily="34" charset="0"/>
              </a:rPr>
              <a:t>The AFN is currently working with ISC to: </a:t>
            </a:r>
          </a:p>
          <a:p>
            <a:pPr marL="685800" lvl="4" indent="-285750">
              <a:lnSpc>
                <a:spcPct val="100000"/>
              </a:lnSpc>
              <a:buSzPts val="1900"/>
              <a:buFontTx/>
              <a:buChar char="-"/>
            </a:pPr>
            <a:r>
              <a:rPr lang="en-US" dirty="0">
                <a:latin typeface="Arial" panose="020B0604020202020204" pitchFamily="34" charset="0"/>
                <a:cs typeface="Arial" panose="020B0604020202020204" pitchFamily="34" charset="0"/>
              </a:rPr>
              <a:t>include interested Tribal Councils, First Nation Health Authorities and other First Nations-led service providers as eligible recipients; </a:t>
            </a:r>
          </a:p>
          <a:p>
            <a:pPr marL="685800" lvl="4" indent="-285750">
              <a:lnSpc>
                <a:spcPct val="100000"/>
              </a:lnSpc>
              <a:buSzPts val="1900"/>
              <a:buFontTx/>
              <a:buChar char="-"/>
            </a:pPr>
            <a:r>
              <a:rPr lang="en-US" dirty="0">
                <a:latin typeface="Arial" panose="020B0604020202020204" pitchFamily="34" charset="0"/>
                <a:cs typeface="Arial" panose="020B0604020202020204" pitchFamily="34" charset="0"/>
              </a:rPr>
              <a:t>further explore the Grant eligibility of additional programs to further reduce application and reporting burden of contribution-based funding</a:t>
            </a:r>
            <a:endParaRPr lang="en-US" sz="1400" dirty="0">
              <a:latin typeface="Arial" panose="020B0604020202020204" pitchFamily="34" charset="0"/>
              <a:cs typeface="Arial" panose="020B0604020202020204" pitchFamily="34" charset="0"/>
            </a:endParaRPr>
          </a:p>
          <a:p>
            <a:pPr marL="457200" lvl="1" indent="-285750">
              <a:lnSpc>
                <a:spcPct val="100000"/>
              </a:lnSpc>
              <a:spcBef>
                <a:spcPts val="0"/>
              </a:spcBef>
              <a:spcAft>
                <a:spcPts val="600"/>
              </a:spcAft>
              <a:buSzPts val="1900"/>
            </a:pPr>
            <a:r>
              <a:rPr lang="en-US" sz="1800" dirty="0">
                <a:latin typeface="Arial" panose="020B0604020202020204" pitchFamily="34" charset="0"/>
                <a:cs typeface="Arial" panose="020B0604020202020204" pitchFamily="34" charset="0"/>
              </a:rPr>
              <a:t>Five-year evaluation of the NFR Grant is underway this year </a:t>
            </a:r>
          </a:p>
        </p:txBody>
      </p:sp>
    </p:spTree>
    <p:extLst>
      <p:ext uri="{BB962C8B-B14F-4D97-AF65-F5344CB8AC3E}">
        <p14:creationId xmlns:p14="http://schemas.microsoft.com/office/powerpoint/2010/main" val="3720267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a:xfrm>
            <a:off x="522514" y="1560649"/>
            <a:ext cx="10515600" cy="1325563"/>
          </a:xfrm>
        </p:spPr>
        <p:txBody>
          <a:bodyPr>
            <a:normAutofit/>
          </a:bodyPr>
          <a:lstStyle/>
          <a:p>
            <a:r>
              <a:rPr lang="en-US" sz="3500" b="1" dirty="0">
                <a:solidFill>
                  <a:srgbClr val="016DAF"/>
                </a:solidFill>
                <a:latin typeface="Arial" panose="020B0604020202020204" pitchFamily="34" charset="0"/>
                <a:cs typeface="Arial" panose="020B0604020202020204" pitchFamily="34" charset="0"/>
              </a:rPr>
              <a:t>Key JACFR Recommendations: Governance</a:t>
            </a:r>
          </a:p>
        </p:txBody>
      </p:sp>
      <p:sp>
        <p:nvSpPr>
          <p:cNvPr id="4" name="Content Placeholder 2">
            <a:extLst>
              <a:ext uri="{FF2B5EF4-FFF2-40B4-BE49-F238E27FC236}">
                <a16:creationId xmlns:a16="http://schemas.microsoft.com/office/drawing/2014/main" id="{AF55F378-D7DE-76BE-524A-6E588D7A2E26}"/>
              </a:ext>
            </a:extLst>
          </p:cNvPr>
          <p:cNvSpPr txBox="1">
            <a:spLocks/>
          </p:cNvSpPr>
          <p:nvPr/>
        </p:nvSpPr>
        <p:spPr>
          <a:xfrm>
            <a:off x="452175" y="2518033"/>
            <a:ext cx="6763272" cy="39306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b="1" dirty="0">
                <a:solidFill>
                  <a:schemeClr val="tx1"/>
                </a:solidFill>
                <a:latin typeface="Arial" panose="020B0604020202020204" pitchFamily="34" charset="0"/>
                <a:ea typeface="Noto Sans"/>
                <a:cs typeface="Arial" panose="020B0604020202020204" pitchFamily="34" charset="0"/>
              </a:rPr>
              <a:t>Recommendation 9:</a:t>
            </a:r>
            <a:r>
              <a:rPr lang="en-US" sz="1400" dirty="0">
                <a:solidFill>
                  <a:schemeClr val="tx1"/>
                </a:solidFill>
                <a:latin typeface="Arial" panose="020B0604020202020204" pitchFamily="34" charset="0"/>
                <a:ea typeface="Noto Sans"/>
                <a:cs typeface="Arial" panose="020B0604020202020204" pitchFamily="34" charset="0"/>
              </a:rPr>
              <a:t> The committee recommends that immediate funding increases be provided to First Nations governments to support general government administration and governance costs (that is, based on the best available information).</a:t>
            </a:r>
          </a:p>
          <a:p>
            <a:pPr>
              <a:lnSpc>
                <a:spcPct val="100000"/>
              </a:lnSpc>
            </a:pPr>
            <a:r>
              <a:rPr lang="en-US" sz="1400" b="1" dirty="0">
                <a:solidFill>
                  <a:schemeClr val="tx1"/>
                </a:solidFill>
                <a:latin typeface="Arial" panose="020B0604020202020204" pitchFamily="34" charset="0"/>
                <a:ea typeface="Noto Sans"/>
                <a:cs typeface="Arial" panose="020B0604020202020204" pitchFamily="34" charset="0"/>
              </a:rPr>
              <a:t>Recommendation 10:</a:t>
            </a:r>
            <a:r>
              <a:rPr lang="en-US" sz="1400" dirty="0">
                <a:solidFill>
                  <a:schemeClr val="tx1"/>
                </a:solidFill>
                <a:latin typeface="Arial" panose="020B0604020202020204" pitchFamily="34" charset="0"/>
                <a:ea typeface="Noto Sans"/>
                <a:cs typeface="Arial" panose="020B0604020202020204" pitchFamily="34" charset="0"/>
              </a:rPr>
              <a:t> Subject to extensive engagement with First Nations, the committee recommends that Canada and First Nations undertake a comprehensive cost study to determine the funding needs of First Nations to cover general administrative and governance costs.</a:t>
            </a:r>
          </a:p>
          <a:p>
            <a:pPr>
              <a:lnSpc>
                <a:spcPct val="100000"/>
              </a:lnSpc>
            </a:pPr>
            <a:r>
              <a:rPr lang="en-US" sz="1400" b="1" dirty="0">
                <a:solidFill>
                  <a:schemeClr val="tx1"/>
                </a:solidFill>
                <a:latin typeface="Arial" panose="020B0604020202020204" pitchFamily="34" charset="0"/>
                <a:ea typeface="Noto Sans"/>
                <a:cs typeface="Arial" panose="020B0604020202020204" pitchFamily="34" charset="0"/>
              </a:rPr>
              <a:t>Recommendation 12:</a:t>
            </a:r>
            <a:r>
              <a:rPr lang="en-US" sz="1400" dirty="0">
                <a:solidFill>
                  <a:schemeClr val="tx1"/>
                </a:solidFill>
                <a:latin typeface="Arial" panose="020B0604020202020204" pitchFamily="34" charset="0"/>
                <a:ea typeface="Noto Sans"/>
                <a:cs typeface="Arial" panose="020B0604020202020204" pitchFamily="34" charset="0"/>
              </a:rPr>
              <a:t> The committee recommends that, in the immediate term, sufficient and stable funding be provided to the existing institutions providing capacity-building supports to First Nations governments and professionals, including moving away from proposal based and time-limited funding.</a:t>
            </a:r>
          </a:p>
          <a:p>
            <a:pPr>
              <a:lnSpc>
                <a:spcPct val="100000"/>
              </a:lnSpc>
            </a:pPr>
            <a:r>
              <a:rPr lang="en-US" sz="1400" b="1" dirty="0">
                <a:solidFill>
                  <a:schemeClr val="tx1"/>
                </a:solidFill>
                <a:latin typeface="Arial" panose="020B0604020202020204" pitchFamily="34" charset="0"/>
                <a:ea typeface="Noto Sans"/>
                <a:cs typeface="Arial" panose="020B0604020202020204" pitchFamily="34" charset="0"/>
              </a:rPr>
              <a:t>Recommendation 14:</a:t>
            </a:r>
            <a:r>
              <a:rPr lang="en-US" sz="1400" dirty="0">
                <a:solidFill>
                  <a:schemeClr val="tx1"/>
                </a:solidFill>
                <a:latin typeface="Arial" panose="020B0604020202020204" pitchFamily="34" charset="0"/>
                <a:ea typeface="Noto Sans"/>
                <a:cs typeface="Arial" panose="020B0604020202020204" pitchFamily="34" charset="0"/>
              </a:rPr>
              <a:t> The committee recommends that the Minister abolish the ISC </a:t>
            </a:r>
            <a:r>
              <a:rPr lang="en-US" sz="1400" i="1" dirty="0">
                <a:solidFill>
                  <a:schemeClr val="tx1"/>
                </a:solidFill>
                <a:latin typeface="Arial" panose="020B0604020202020204" pitchFamily="34" charset="0"/>
                <a:ea typeface="Noto Sans"/>
                <a:cs typeface="Arial" panose="020B0604020202020204" pitchFamily="34" charset="0"/>
              </a:rPr>
              <a:t>Default Management and Prevention Policy</a:t>
            </a:r>
            <a:r>
              <a:rPr lang="en-US" sz="1400" dirty="0">
                <a:solidFill>
                  <a:schemeClr val="tx1"/>
                </a:solidFill>
                <a:latin typeface="Arial" panose="020B0604020202020204" pitchFamily="34" charset="0"/>
                <a:ea typeface="Noto Sans"/>
                <a:cs typeface="Arial" panose="020B0604020202020204" pitchFamily="34" charset="0"/>
              </a:rPr>
              <a:t>, including the use of third-party managers, and replace it with a system of capacity building supports provided by First Nations institutions.</a:t>
            </a:r>
          </a:p>
        </p:txBody>
      </p:sp>
      <p:sp>
        <p:nvSpPr>
          <p:cNvPr id="5" name="TextBox 4">
            <a:extLst>
              <a:ext uri="{FF2B5EF4-FFF2-40B4-BE49-F238E27FC236}">
                <a16:creationId xmlns:a16="http://schemas.microsoft.com/office/drawing/2014/main" id="{BF6F6CCF-688A-2681-9132-F12A49DBE2A0}"/>
              </a:ext>
            </a:extLst>
          </p:cNvPr>
          <p:cNvSpPr txBox="1"/>
          <p:nvPr/>
        </p:nvSpPr>
        <p:spPr>
          <a:xfrm>
            <a:off x="7535584" y="2693059"/>
            <a:ext cx="4133902" cy="3077766"/>
          </a:xfrm>
          <a:prstGeom prst="rect">
            <a:avLst/>
          </a:prstGeom>
          <a:solidFill>
            <a:schemeClr val="bg1">
              <a:lumMod val="95000"/>
            </a:schemeClr>
          </a:solidFill>
          <a:ln>
            <a:solidFill>
              <a:schemeClr val="bg2"/>
            </a:solidFill>
          </a:ln>
        </p:spPr>
        <p:style>
          <a:lnRef idx="0">
            <a:scrgbClr r="0" g="0" b="0"/>
          </a:lnRef>
          <a:fillRef idx="0">
            <a:scrgbClr r="0" g="0" b="0"/>
          </a:fillRef>
          <a:effectRef idx="0">
            <a:scrgbClr r="0" g="0" b="0"/>
          </a:effectRef>
          <a:fontRef idx="minor">
            <a:schemeClr val="lt1"/>
          </a:fontRef>
        </p:style>
        <p:txBody>
          <a:bodyPr wrap="square">
            <a:spAutoFit/>
          </a:bodyPr>
          <a:lstStyle/>
          <a:p>
            <a:pPr lvl="0" algn="l" rtl="0">
              <a:spcBef>
                <a:spcPts val="0"/>
              </a:spcBef>
              <a:spcAft>
                <a:spcPts val="0"/>
              </a:spcAft>
            </a:pPr>
            <a:r>
              <a:rPr lang="en-US" sz="1600" b="1" dirty="0">
                <a:solidFill>
                  <a:srgbClr val="016DAF"/>
                </a:solidFill>
                <a:latin typeface="Arial" panose="020B0604020202020204" pitchFamily="34" charset="0"/>
                <a:ea typeface="Noto Sans" panose="020B0502040504020204" pitchFamily="34" charset="0"/>
                <a:cs typeface="Arial" panose="020B0604020202020204" pitchFamily="34" charset="0"/>
              </a:rPr>
              <a:t>Collaborative Action:</a:t>
            </a:r>
          </a:p>
          <a:p>
            <a:pPr marL="285750" lvl="0" indent="-285750" algn="l" rtl="0">
              <a:spcBef>
                <a:spcPts val="0"/>
              </a:spcBef>
              <a:spcAft>
                <a:spcPts val="0"/>
              </a:spcAft>
              <a:buFont typeface="Arial" panose="020B0604020202020204" pitchFamily="34" charset="0"/>
              <a:buChar char="•"/>
            </a:pPr>
            <a:endParaRPr lang="en-US" sz="1600" dirty="0">
              <a:solidFill>
                <a:srgbClr val="016DAF"/>
              </a:solidFill>
              <a:latin typeface="Arial" panose="020B0604020202020204" pitchFamily="34" charset="0"/>
              <a:ea typeface="Noto Sans" panose="020B0502040504020204" pitchFamily="34" charset="0"/>
              <a:cs typeface="Arial" panose="020B0604020202020204" pitchFamily="34" charset="0"/>
            </a:endParaRPr>
          </a:p>
          <a:p>
            <a:pPr marL="285750" lvl="0" indent="-285750" algn="l" rtl="0">
              <a:spcBef>
                <a:spcPts val="0"/>
              </a:spcBef>
              <a:spcAft>
                <a:spcPts val="0"/>
              </a:spcAft>
              <a:buFont typeface="Arial" panose="020B0604020202020204" pitchFamily="34" charset="0"/>
              <a:buChar char="•"/>
            </a:pPr>
            <a:r>
              <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rPr>
              <a:t>Identified 10 functions of modern governance that have emerged since Band Support Funding formula was developed. </a:t>
            </a:r>
          </a:p>
          <a:p>
            <a:pPr marL="742950" lvl="1" indent="-285750">
              <a:buFont typeface="Aptos" panose="020B0004020202020204" pitchFamily="34" charset="0"/>
              <a:buChar char="→"/>
            </a:pPr>
            <a:r>
              <a:rPr lang="en-US" sz="1200" i="1" dirty="0">
                <a:solidFill>
                  <a:srgbClr val="016DAF"/>
                </a:solidFill>
                <a:latin typeface="Arial" panose="020B0604020202020204" pitchFamily="34" charset="0"/>
                <a:ea typeface="Noto Sans" panose="020B0502040504020204" pitchFamily="34" charset="0"/>
                <a:cs typeface="Arial" panose="020B0604020202020204" pitchFamily="34" charset="0"/>
              </a:rPr>
              <a:t>Including financial management, HR, IM/IT, lawmaking, external relations, communications, among others. </a:t>
            </a:r>
          </a:p>
          <a:p>
            <a:pPr marL="285750" indent="-285750">
              <a:spcBef>
                <a:spcPts val="0"/>
              </a:spcBef>
            </a:pPr>
            <a:r>
              <a:rPr lang="en-US" sz="1400" strike="sngStrike" dirty="0">
                <a:solidFill>
                  <a:srgbClr val="016DAF"/>
                </a:solidFill>
                <a:latin typeface="Arial" panose="020B0604020202020204" pitchFamily="34" charset="0"/>
                <a:ea typeface="Noto Sans" panose="020B0502040504020204" pitchFamily="34" charset="0"/>
                <a:cs typeface="Arial" panose="020B0604020202020204" pitchFamily="34" charset="0"/>
              </a:rPr>
              <a:t> </a:t>
            </a:r>
          </a:p>
          <a:p>
            <a:pPr marL="285750" lvl="0" indent="-285750" algn="l" rtl="0">
              <a:spcBef>
                <a:spcPts val="0"/>
              </a:spcBef>
              <a:spcAft>
                <a:spcPts val="0"/>
              </a:spcAft>
              <a:buFont typeface="Arial" panose="020B0604020202020204" pitchFamily="34" charset="0"/>
              <a:buChar char="•"/>
            </a:pPr>
            <a:r>
              <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rPr>
              <a:t>Seeking a policy authority and increases to program funding that recognize the full range of governance and public administration responsibilities held by First Nation governments</a:t>
            </a:r>
          </a:p>
        </p:txBody>
      </p:sp>
    </p:spTree>
    <p:extLst>
      <p:ext uri="{BB962C8B-B14F-4D97-AF65-F5344CB8AC3E}">
        <p14:creationId xmlns:p14="http://schemas.microsoft.com/office/powerpoint/2010/main" val="426145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a:xfrm>
            <a:off x="838200" y="1743891"/>
            <a:ext cx="10515600" cy="1325563"/>
          </a:xfrm>
        </p:spPr>
        <p:txBody>
          <a:bodyPr>
            <a:normAutofit/>
          </a:bodyPr>
          <a:lstStyle/>
          <a:p>
            <a:pPr>
              <a:lnSpc>
                <a:spcPct val="100000"/>
              </a:lnSpc>
            </a:pPr>
            <a:r>
              <a:rPr lang="en-US" sz="3500" b="1" dirty="0">
                <a:solidFill>
                  <a:srgbClr val="016DAF"/>
                </a:solidFill>
                <a:latin typeface="Arial" panose="020B0604020202020204" pitchFamily="34" charset="0"/>
                <a:cs typeface="Arial" panose="020B0604020202020204" pitchFamily="34" charset="0"/>
              </a:rPr>
              <a:t>Key JACFR Recommendations: Transfers and Institutions</a:t>
            </a:r>
          </a:p>
        </p:txBody>
      </p:sp>
      <p:sp>
        <p:nvSpPr>
          <p:cNvPr id="4" name="Content Placeholder 2">
            <a:extLst>
              <a:ext uri="{FF2B5EF4-FFF2-40B4-BE49-F238E27FC236}">
                <a16:creationId xmlns:a16="http://schemas.microsoft.com/office/drawing/2014/main" id="{3BCD9252-6F8A-BAD2-EFE8-5B1FA21FB86B}"/>
              </a:ext>
            </a:extLst>
          </p:cNvPr>
          <p:cNvSpPr>
            <a:spLocks noGrp="1"/>
          </p:cNvSpPr>
          <p:nvPr>
            <p:ph idx="1"/>
          </p:nvPr>
        </p:nvSpPr>
        <p:spPr>
          <a:xfrm>
            <a:off x="153713" y="3002954"/>
            <a:ext cx="8022772" cy="3699297"/>
          </a:xfrm>
        </p:spPr>
        <p:txBody>
          <a:bodyPr>
            <a:noAutofit/>
          </a:bodyPr>
          <a:lstStyle/>
          <a:p>
            <a:pPr algn="l">
              <a:buFont typeface="Arial" panose="020B0604020202020204" pitchFamily="34" charset="0"/>
              <a:buChar char="•"/>
            </a:pPr>
            <a:r>
              <a:rPr lang="en-US" sz="1200" b="1" i="0" dirty="0">
                <a:effectLst/>
                <a:latin typeface="Arial" panose="020B0604020202020204" pitchFamily="34" charset="0"/>
                <a:cs typeface="Arial" panose="020B0604020202020204" pitchFamily="34" charset="0"/>
              </a:rPr>
              <a:t>Recommendation 11:</a:t>
            </a:r>
            <a:r>
              <a:rPr lang="en-US" sz="1200" b="0" i="0" dirty="0">
                <a:effectLst/>
                <a:latin typeface="Arial" panose="020B0604020202020204" pitchFamily="34" charset="0"/>
                <a:cs typeface="Arial" panose="020B0604020202020204" pitchFamily="34" charset="0"/>
              </a:rPr>
              <a:t> The committee recommends that First Nations and the Government of Canada develop a regime of optional statutory transfers to be made available to First Nations governments. The committee further recommends that eligibility for statutory transfers be tied to a commitment by First Nations to collecting and sharing statistics on living conditions and other outcomes and being subject to performance audits by a First Nations Auditor General.</a:t>
            </a:r>
          </a:p>
          <a:p>
            <a:pPr algn="l">
              <a:buFont typeface="Arial" panose="020B0604020202020204" pitchFamily="34" charset="0"/>
              <a:buChar char="•"/>
            </a:pPr>
            <a:r>
              <a:rPr lang="en-US" sz="1200" b="1" i="0" dirty="0">
                <a:effectLst/>
                <a:latin typeface="Arial" panose="020B0604020202020204" pitchFamily="34" charset="0"/>
                <a:cs typeface="Arial" panose="020B0604020202020204" pitchFamily="34" charset="0"/>
              </a:rPr>
              <a:t>Recommendation 17:</a:t>
            </a:r>
            <a:r>
              <a:rPr lang="en-US" sz="1200" b="0" i="0" dirty="0">
                <a:effectLst/>
                <a:latin typeface="Arial" panose="020B0604020202020204" pitchFamily="34" charset="0"/>
                <a:cs typeface="Arial" panose="020B0604020202020204" pitchFamily="34" charset="0"/>
              </a:rPr>
              <a:t> The committee recommends that a national First Nations statistical institution be mandated and funded to work with First Nations in defining, collecting, analyzing, and disseminating statistical data related to First Nations citizens, communities, and development. Careful consideration will be required in respect of the legal structure, governance, and funding model of this institution to ensure it is First Nations-governed, well supported, and politically independent.</a:t>
            </a:r>
          </a:p>
          <a:p>
            <a:pPr algn="l">
              <a:buFont typeface="Arial" panose="020B0604020202020204" pitchFamily="34" charset="0"/>
              <a:buChar char="•"/>
            </a:pPr>
            <a:r>
              <a:rPr lang="en-US" sz="1200" b="1" i="0" dirty="0">
                <a:effectLst/>
                <a:latin typeface="Arial" panose="020B0604020202020204" pitchFamily="34" charset="0"/>
                <a:cs typeface="Arial" panose="020B0604020202020204" pitchFamily="34" charset="0"/>
              </a:rPr>
              <a:t>Recommendation 19:</a:t>
            </a:r>
            <a:r>
              <a:rPr lang="en-US" sz="1200" b="0" i="0" dirty="0">
                <a:effectLst/>
                <a:latin typeface="Arial" panose="020B0604020202020204" pitchFamily="34" charset="0"/>
                <a:cs typeface="Arial" panose="020B0604020202020204" pitchFamily="34" charset="0"/>
              </a:rPr>
              <a:t> The committee recommends that a First Nations Fiscal Policy Institution be established and funded to perform treasury, coordination, research, evaluation, reporting, and continuous improvement activities in support of Crown-First Nation fiscal relationships. </a:t>
            </a:r>
            <a:endParaRPr lang="en-US" sz="1200" dirty="0">
              <a:latin typeface="Arial" panose="020B0604020202020204" pitchFamily="34" charset="0"/>
              <a:cs typeface="Arial" panose="020B0604020202020204" pitchFamily="34" charset="0"/>
            </a:endParaRPr>
          </a:p>
          <a:p>
            <a:pPr algn="l">
              <a:buFont typeface="Arial" panose="020B0604020202020204" pitchFamily="34" charset="0"/>
              <a:buChar char="•"/>
            </a:pPr>
            <a:r>
              <a:rPr lang="en-US" sz="1200" b="1" i="0" dirty="0">
                <a:effectLst/>
                <a:latin typeface="Arial" panose="020B0604020202020204" pitchFamily="34" charset="0"/>
                <a:cs typeface="Arial" panose="020B0604020202020204" pitchFamily="34" charset="0"/>
              </a:rPr>
              <a:t>Recommendation 21:</a:t>
            </a:r>
            <a:r>
              <a:rPr lang="en-US" sz="1200" b="0" i="0" dirty="0">
                <a:effectLst/>
                <a:latin typeface="Arial" panose="020B0604020202020204" pitchFamily="34" charset="0"/>
                <a:cs typeface="Arial" panose="020B0604020202020204" pitchFamily="34" charset="0"/>
              </a:rPr>
              <a:t> The committee recommends that a First Nations Auditor General be established to provide independent, objective and professional advice and assurance for First Nations institutions, First Nations governments that opt-in and the processes supporting implementation of statutory transfers</a:t>
            </a:r>
          </a:p>
          <a:p>
            <a:pPr marL="0" indent="0" algn="l">
              <a:buNone/>
            </a:pPr>
            <a:endParaRPr lang="en-US" sz="1500" b="0" i="0" dirty="0">
              <a:solidFill>
                <a:srgbClr val="333333"/>
              </a:solidFill>
              <a:effectLst/>
              <a:latin typeface="Noto Sans" panose="020B0502040504020204" pitchFamily="34" charset="0"/>
            </a:endParaRPr>
          </a:p>
        </p:txBody>
      </p:sp>
      <p:sp>
        <p:nvSpPr>
          <p:cNvPr id="5" name="TextBox 4">
            <a:extLst>
              <a:ext uri="{FF2B5EF4-FFF2-40B4-BE49-F238E27FC236}">
                <a16:creationId xmlns:a16="http://schemas.microsoft.com/office/drawing/2014/main" id="{2F8641F6-B59F-50B8-9CFB-020F348EFA62}"/>
              </a:ext>
            </a:extLst>
          </p:cNvPr>
          <p:cNvSpPr txBox="1"/>
          <p:nvPr/>
        </p:nvSpPr>
        <p:spPr>
          <a:xfrm>
            <a:off x="8450664" y="2793470"/>
            <a:ext cx="3376382" cy="3108543"/>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nchor="t">
            <a:spAutoFit/>
          </a:bodyPr>
          <a:lstStyle/>
          <a:p>
            <a:pPr lvl="0" algn="l" rtl="0">
              <a:spcBef>
                <a:spcPts val="0"/>
              </a:spcBef>
              <a:spcAft>
                <a:spcPts val="0"/>
              </a:spcAft>
            </a:pPr>
            <a:r>
              <a:rPr lang="en-US" sz="1400" b="1" dirty="0">
                <a:solidFill>
                  <a:srgbClr val="016DAF"/>
                </a:solidFill>
                <a:latin typeface="Arial" panose="020B0604020202020204" pitchFamily="34" charset="0"/>
                <a:ea typeface="Noto Sans"/>
                <a:cs typeface="Arial" panose="020B0604020202020204" pitchFamily="34" charset="0"/>
              </a:rPr>
              <a:t>Collaborative Action:</a:t>
            </a:r>
          </a:p>
          <a:p>
            <a:pPr marL="285750" lvl="0" indent="-285750" algn="l" rtl="0">
              <a:spcBef>
                <a:spcPts val="0"/>
              </a:spcBef>
              <a:spcAft>
                <a:spcPts val="0"/>
              </a:spcAft>
              <a:buFont typeface="Arial" panose="020B0604020202020204" pitchFamily="34" charset="0"/>
              <a:buChar char="•"/>
            </a:pPr>
            <a:endPar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endParaRPr>
          </a:p>
          <a:p>
            <a:pPr marL="285750" indent="-285750">
              <a:buFont typeface="Arial" panose="020B0604020202020204" pitchFamily="34" charset="0"/>
              <a:buChar char="•"/>
            </a:pPr>
            <a:r>
              <a:rPr lang="en-US" sz="1200" dirty="0">
                <a:solidFill>
                  <a:srgbClr val="016DAF"/>
                </a:solidFill>
                <a:latin typeface="Arial" panose="020B0604020202020204" pitchFamily="34" charset="0"/>
                <a:ea typeface="Noto Sans"/>
                <a:cs typeface="Arial" panose="020B0604020202020204" pitchFamily="34" charset="0"/>
              </a:rPr>
              <a:t>Support on the Transformational Approach to Indigenous Data,  supporting Indigenous-led data governance and statistical capacity, a First Nations Statistical Institution, and increasing the visibility of Indigenous Peoples in Canada's national statistics in support of distinctions-based (disaggregated) Indigenous data.</a:t>
            </a:r>
            <a:endParaRPr lang="en-US" sz="1400" dirty="0">
              <a:solidFill>
                <a:srgbClr val="016DAF"/>
              </a:solidFill>
              <a:latin typeface="Arial" panose="020B0604020202020204" pitchFamily="34" charset="0"/>
              <a:cs typeface="Arial" panose="020B0604020202020204" pitchFamily="34" charset="0"/>
            </a:endParaRPr>
          </a:p>
          <a:p>
            <a:endParaRPr lang="en-US" sz="1200" strike="sngStrike" dirty="0">
              <a:solidFill>
                <a:srgbClr val="016DAF"/>
              </a:solidFill>
              <a:latin typeface="Arial" panose="020B0604020202020204" pitchFamily="34" charset="0"/>
              <a:ea typeface="Noto Sans" panose="020B0502040504020204" pitchFamily="34" charset="0"/>
              <a:cs typeface="Arial" panose="020B0604020202020204" pitchFamily="34" charset="0"/>
            </a:endParaRPr>
          </a:p>
          <a:p>
            <a:pPr marL="285750" indent="-285750">
              <a:buFont typeface="Arial" panose="020B0604020202020204" pitchFamily="34" charset="0"/>
              <a:buChar char="•"/>
            </a:pPr>
            <a:r>
              <a:rPr lang="en-US" sz="1200" dirty="0">
                <a:solidFill>
                  <a:srgbClr val="016DAF"/>
                </a:solidFill>
                <a:latin typeface="Arial" panose="020B0604020202020204" pitchFamily="34" charset="0"/>
                <a:ea typeface="Noto Sans"/>
                <a:cs typeface="Arial" panose="020B0604020202020204" pitchFamily="34" charset="0"/>
              </a:rPr>
              <a:t>Collaboration on research and scoping funding vehicles, including statutory transfer models as well as options for supportive institutions.</a:t>
            </a:r>
          </a:p>
        </p:txBody>
      </p:sp>
    </p:spTree>
    <p:extLst>
      <p:ext uri="{BB962C8B-B14F-4D97-AF65-F5344CB8AC3E}">
        <p14:creationId xmlns:p14="http://schemas.microsoft.com/office/powerpoint/2010/main" val="297967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a:xfrm>
            <a:off x="838200" y="1674220"/>
            <a:ext cx="10515600" cy="1205057"/>
          </a:xfrm>
        </p:spPr>
        <p:txBody>
          <a:bodyPr>
            <a:normAutofit/>
          </a:bodyPr>
          <a:lstStyle/>
          <a:p>
            <a:pPr>
              <a:lnSpc>
                <a:spcPct val="100000"/>
              </a:lnSpc>
            </a:pPr>
            <a:r>
              <a:rPr lang="en-US" sz="3500" b="1" dirty="0">
                <a:solidFill>
                  <a:srgbClr val="016DAF"/>
                </a:solidFill>
                <a:latin typeface="Arial" panose="020B0604020202020204" pitchFamily="34" charset="0"/>
                <a:cs typeface="Arial" panose="020B0604020202020204" pitchFamily="34" charset="0"/>
              </a:rPr>
              <a:t>Planned Work for 2024-25 and Future Years</a:t>
            </a:r>
          </a:p>
        </p:txBody>
      </p:sp>
      <p:sp>
        <p:nvSpPr>
          <p:cNvPr id="3" name="Content Placeholder 2">
            <a:extLst>
              <a:ext uri="{FF2B5EF4-FFF2-40B4-BE49-F238E27FC236}">
                <a16:creationId xmlns:a16="http://schemas.microsoft.com/office/drawing/2014/main" id="{328A0EE9-6592-6763-DF97-B12B0169F90C}"/>
              </a:ext>
            </a:extLst>
          </p:cNvPr>
          <p:cNvSpPr>
            <a:spLocks noGrp="1"/>
          </p:cNvSpPr>
          <p:nvPr>
            <p:ph idx="1"/>
          </p:nvPr>
        </p:nvSpPr>
        <p:spPr>
          <a:xfrm>
            <a:off x="838200" y="2799223"/>
            <a:ext cx="11049000" cy="4351338"/>
          </a:xfrm>
        </p:spPr>
        <p:txBody>
          <a:bodyPr/>
          <a:lstStyle/>
          <a:p>
            <a:pPr>
              <a:lnSpc>
                <a:spcPct val="100000"/>
              </a:lnSpc>
            </a:pPr>
            <a:r>
              <a:rPr lang="en-US" sz="2000" dirty="0">
                <a:latin typeface="Arial" panose="020B0604020202020204" pitchFamily="34" charset="0"/>
                <a:cs typeface="Arial" panose="020B0604020202020204" pitchFamily="34" charset="0"/>
              </a:rPr>
              <a:t>AFN has received a mandate to  re-establish a Chiefs Committee on New Fiscal Relations</a:t>
            </a:r>
          </a:p>
          <a:p>
            <a:pPr lvl="1">
              <a:lnSpc>
                <a:spcPct val="100000"/>
              </a:lnSpc>
            </a:pPr>
            <a:r>
              <a:rPr lang="en-US" sz="1800" dirty="0">
                <a:latin typeface="Arial" panose="020B0604020202020204" pitchFamily="34" charset="0"/>
                <a:cs typeface="Arial" panose="020B0604020202020204" pitchFamily="34" charset="0"/>
              </a:rPr>
              <a:t>Regions will be better informed about the AFN’s work on the NFR</a:t>
            </a:r>
          </a:p>
          <a:p>
            <a:pPr lvl="1">
              <a:lnSpc>
                <a:spcPct val="100000"/>
              </a:lnSpc>
            </a:pPr>
            <a:r>
              <a:rPr lang="en-US" sz="1800" dirty="0">
                <a:latin typeface="Arial" panose="020B0604020202020204" pitchFamily="34" charset="0"/>
                <a:cs typeface="Arial" panose="020B0604020202020204" pitchFamily="34" charset="0"/>
              </a:rPr>
              <a:t>AFN will have clear guidance for its work</a:t>
            </a:r>
          </a:p>
          <a:p>
            <a:pPr>
              <a:lnSpc>
                <a:spcPct val="100000"/>
              </a:lnSpc>
            </a:pPr>
            <a:r>
              <a:rPr lang="en-US" sz="2000" dirty="0">
                <a:latin typeface="Arial" panose="020B0604020202020204" pitchFamily="34" charset="0"/>
                <a:cs typeface="Arial" panose="020B0604020202020204" pitchFamily="34" charset="0"/>
              </a:rPr>
              <a:t>ISC and AFN will continue to advance joint work on:</a:t>
            </a:r>
          </a:p>
          <a:p>
            <a:pPr lvl="1">
              <a:lnSpc>
                <a:spcPct val="100000"/>
              </a:lnSpc>
            </a:pPr>
            <a:r>
              <a:rPr lang="en" sz="1800" dirty="0">
                <a:latin typeface="Arial" panose="020B0604020202020204" pitchFamily="34" charset="0"/>
                <a:ea typeface="+mn-lt"/>
                <a:cs typeface="Arial" panose="020B0604020202020204" pitchFamily="34" charset="0"/>
              </a:rPr>
              <a:t>continued improvements to ISC funding consistent with the principles of the New Fiscal Relationship Grant, including </a:t>
            </a:r>
            <a:r>
              <a:rPr lang="en" sz="1800" dirty="0">
                <a:latin typeface="Arial" panose="020B0604020202020204" pitchFamily="34" charset="0"/>
                <a:cs typeface="Arial" panose="020B0604020202020204" pitchFamily="34" charset="0"/>
              </a:rPr>
              <a:t>s</a:t>
            </a:r>
            <a:r>
              <a:rPr lang="en-US" sz="1800" dirty="0">
                <a:latin typeface="Arial" panose="020B0604020202020204" pitchFamily="34" charset="0"/>
                <a:cs typeface="Arial" panose="020B0604020202020204" pitchFamily="34" charset="0"/>
              </a:rPr>
              <a:t>coping of potential statutory funding mechanisms</a:t>
            </a:r>
          </a:p>
          <a:p>
            <a:pPr lvl="1">
              <a:lnSpc>
                <a:spcPct val="100000"/>
              </a:lnSpc>
            </a:pPr>
            <a:r>
              <a:rPr lang="en-US" sz="1800" dirty="0">
                <a:latin typeface="Arial" panose="020B0604020202020204" pitchFamily="34" charset="0"/>
                <a:cs typeface="Arial" panose="020B0604020202020204" pitchFamily="34" charset="0"/>
              </a:rPr>
              <a:t>Rescindment of DPMP, replacement with capacity support programs  </a:t>
            </a:r>
          </a:p>
          <a:p>
            <a:pPr marL="742950" lvl="1" indent="-285750">
              <a:lnSpc>
                <a:spcPct val="100000"/>
              </a:lnSpc>
              <a:spcBef>
                <a:spcPts val="0"/>
              </a:spcBef>
            </a:pPr>
            <a:r>
              <a:rPr lang="en" sz="1800" dirty="0">
                <a:latin typeface="Arial" panose="020B0604020202020204" pitchFamily="34" charset="0"/>
                <a:cs typeface="Arial" panose="020B0604020202020204" pitchFamily="34" charset="0"/>
              </a:rPr>
              <a:t>Recommendations to finalize a Mutual Accountability Framework, including a national outcome‐based framework aligned with United Nations Sustainable Development Goals.</a:t>
            </a:r>
          </a:p>
          <a:p>
            <a:pPr lvl="1">
              <a:lnSpc>
                <a:spcPct val="100000"/>
              </a:lnSpc>
            </a:pPr>
            <a:r>
              <a:rPr lang="en-US" sz="1800" dirty="0">
                <a:latin typeface="Arial" panose="020B0604020202020204" pitchFamily="34" charset="0"/>
                <a:cs typeface="Arial" panose="020B0604020202020204" pitchFamily="34" charset="0"/>
              </a:rPr>
              <a:t>Addressing need for audit functions and establishment of First Nations Auditor General, and other institutions</a:t>
            </a:r>
          </a:p>
          <a:p>
            <a:pPr>
              <a:lnSpc>
                <a:spcPct val="10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22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7AB8-DDB1-D663-1B55-F3C83FE8C681}"/>
              </a:ext>
            </a:extLst>
          </p:cNvPr>
          <p:cNvSpPr>
            <a:spLocks noGrp="1"/>
          </p:cNvSpPr>
          <p:nvPr>
            <p:ph type="title"/>
          </p:nvPr>
        </p:nvSpPr>
        <p:spPr>
          <a:xfrm>
            <a:off x="838200" y="1796847"/>
            <a:ext cx="10515600" cy="1325563"/>
          </a:xfrm>
        </p:spPr>
        <p:txBody>
          <a:bodyPr>
            <a:normAutofit/>
          </a:bodyPr>
          <a:lstStyle/>
          <a:p>
            <a:r>
              <a:rPr lang="en-US" sz="3500" b="1" dirty="0">
                <a:solidFill>
                  <a:srgbClr val="016DAF"/>
                </a:solidFill>
                <a:latin typeface="Arial" panose="020B0604020202020204" pitchFamily="34" charset="0"/>
                <a:cs typeface="Arial" panose="020B0604020202020204" pitchFamily="34" charset="0"/>
              </a:rPr>
              <a:t>Contact Information</a:t>
            </a:r>
            <a:endParaRPr lang="en-CA" sz="35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E34B249-98C8-A47F-9090-191C4621A802}"/>
              </a:ext>
            </a:extLst>
          </p:cNvPr>
          <p:cNvSpPr>
            <a:spLocks noGrp="1"/>
          </p:cNvSpPr>
          <p:nvPr>
            <p:ph idx="1"/>
          </p:nvPr>
        </p:nvSpPr>
        <p:spPr>
          <a:xfrm>
            <a:off x="838200" y="3122410"/>
            <a:ext cx="10515600" cy="4351338"/>
          </a:xfrm>
        </p:spPr>
        <p:txBody>
          <a:bodyPr/>
          <a:lstStyle/>
          <a:p>
            <a:pPr>
              <a:lnSpc>
                <a:spcPct val="100000"/>
              </a:lnSpc>
              <a:spcAft>
                <a:spcPts val="1000"/>
              </a:spcAft>
            </a:pPr>
            <a:r>
              <a:rPr lang="en-US" dirty="0">
                <a:latin typeface="Arial" panose="020B0604020202020204" pitchFamily="34" charset="0"/>
                <a:cs typeface="Arial" panose="020B0604020202020204" pitchFamily="34" charset="0"/>
              </a:rPr>
              <a:t>For additional information, or to request a presentation about this status report for your region, please contact:</a:t>
            </a:r>
          </a:p>
          <a:p>
            <a:pPr marL="457200" lvl="1" indent="0">
              <a:lnSpc>
                <a:spcPct val="100000"/>
              </a:lnSpc>
              <a:buNone/>
            </a:pPr>
            <a:r>
              <a:rPr lang="en-US" dirty="0">
                <a:latin typeface="Arial" panose="020B0604020202020204" pitchFamily="34" charset="0"/>
                <a:cs typeface="Arial" panose="020B0604020202020204" pitchFamily="34" charset="0"/>
              </a:rPr>
              <a:t>	Natasha Beedie - </a:t>
            </a:r>
            <a:r>
              <a:rPr lang="en-US" sz="2400" dirty="0">
                <a:latin typeface="Arial" panose="020B0604020202020204" pitchFamily="34" charset="0"/>
                <a:cs typeface="Arial" panose="020B0604020202020204" pitchFamily="34" charset="0"/>
                <a:hlinkClick r:id="rId2"/>
              </a:rPr>
              <a:t>nbeedie@afn.ca</a:t>
            </a:r>
            <a:endParaRPr lang="en-US" sz="2400" dirty="0">
              <a:latin typeface="Arial" panose="020B0604020202020204" pitchFamily="34" charset="0"/>
              <a:cs typeface="Arial" panose="020B0604020202020204" pitchFamily="34" charset="0"/>
            </a:endParaRPr>
          </a:p>
          <a:p>
            <a:pPr marL="457200" lvl="1" indent="0">
              <a:lnSpc>
                <a:spcPct val="100000"/>
              </a:lnSpc>
              <a:buNone/>
            </a:pPr>
            <a:r>
              <a:rPr lang="en-US" dirty="0">
                <a:latin typeface="Arial" panose="020B0604020202020204" pitchFamily="34" charset="0"/>
                <a:cs typeface="Arial" panose="020B0604020202020204" pitchFamily="34" charset="0"/>
              </a:rPr>
              <a:t>	Director of Rights and Governance</a:t>
            </a:r>
          </a:p>
        </p:txBody>
      </p:sp>
      <p:sp>
        <p:nvSpPr>
          <p:cNvPr id="4" name="Date Placeholder 3">
            <a:extLst>
              <a:ext uri="{FF2B5EF4-FFF2-40B4-BE49-F238E27FC236}">
                <a16:creationId xmlns:a16="http://schemas.microsoft.com/office/drawing/2014/main" id="{88050CD0-3AD9-3998-4DFE-3BC73EE34EF2}"/>
              </a:ext>
            </a:extLst>
          </p:cNvPr>
          <p:cNvSpPr>
            <a:spLocks noGrp="1"/>
          </p:cNvSpPr>
          <p:nvPr>
            <p:ph type="dt" sz="half" idx="10"/>
          </p:nvPr>
        </p:nvSpPr>
        <p:spPr/>
        <p:txBody>
          <a:bodyPr/>
          <a:lstStyle/>
          <a:p>
            <a:r>
              <a:rPr lang="en-CA"/>
              <a:t>July 2024</a:t>
            </a:r>
          </a:p>
        </p:txBody>
      </p:sp>
      <p:sp>
        <p:nvSpPr>
          <p:cNvPr id="5" name="Footer Placeholder 4">
            <a:extLst>
              <a:ext uri="{FF2B5EF4-FFF2-40B4-BE49-F238E27FC236}">
                <a16:creationId xmlns:a16="http://schemas.microsoft.com/office/drawing/2014/main" id="{E2C4B503-69C4-53AA-4DA7-61D3608D405C}"/>
              </a:ext>
            </a:extLst>
          </p:cNvPr>
          <p:cNvSpPr>
            <a:spLocks noGrp="1"/>
          </p:cNvSpPr>
          <p:nvPr>
            <p:ph type="ftr" sz="quarter" idx="11"/>
          </p:nvPr>
        </p:nvSpPr>
        <p:spPr/>
        <p:txBody>
          <a:bodyPr/>
          <a:lstStyle/>
          <a:p>
            <a:r>
              <a:rPr lang="en-CA"/>
              <a:t>Assembly of First Nations </a:t>
            </a:r>
          </a:p>
        </p:txBody>
      </p:sp>
      <p:sp>
        <p:nvSpPr>
          <p:cNvPr id="6" name="Slide Number Placeholder 5">
            <a:extLst>
              <a:ext uri="{FF2B5EF4-FFF2-40B4-BE49-F238E27FC236}">
                <a16:creationId xmlns:a16="http://schemas.microsoft.com/office/drawing/2014/main" id="{0B39558D-9D6C-BB26-E0E5-28CBFA7D9E60}"/>
              </a:ext>
            </a:extLst>
          </p:cNvPr>
          <p:cNvSpPr>
            <a:spLocks noGrp="1"/>
          </p:cNvSpPr>
          <p:nvPr>
            <p:ph type="sldNum" sz="quarter" idx="12"/>
          </p:nvPr>
        </p:nvSpPr>
        <p:spPr/>
        <p:txBody>
          <a:bodyPr/>
          <a:lstStyle/>
          <a:p>
            <a:fld id="{FC214D03-7DAC-454B-9A13-F1D3A0D333B7}" type="slidenum">
              <a:rPr lang="en-CA" smtClean="0"/>
              <a:t>8</a:t>
            </a:fld>
            <a:endParaRPr lang="en-CA"/>
          </a:p>
        </p:txBody>
      </p:sp>
    </p:spTree>
    <p:extLst>
      <p:ext uri="{BB962C8B-B14F-4D97-AF65-F5344CB8AC3E}">
        <p14:creationId xmlns:p14="http://schemas.microsoft.com/office/powerpoint/2010/main" val="1538381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2202</TotalTime>
  <Words>953</Words>
  <Application>Microsoft Macintosh PowerPoint</Application>
  <PresentationFormat>Widescreen</PresentationFormat>
  <Paragraphs>69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Noto Sans</vt:lpstr>
      <vt:lpstr>Office Theme</vt:lpstr>
      <vt:lpstr>New Fiscal Relationship Update</vt:lpstr>
      <vt:lpstr>Overview</vt:lpstr>
      <vt:lpstr>Background</vt:lpstr>
      <vt:lpstr>New Fiscal Relationship (NFR) Grant</vt:lpstr>
      <vt:lpstr>Key JACFR Recommendations: Governance</vt:lpstr>
      <vt:lpstr>Key JACFR Recommendations: Transfers and Institutions</vt:lpstr>
      <vt:lpstr>Planned Work for 2024-25 and Future Years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Medd</dc:creator>
  <cp:lastModifiedBy>Sid Lee</cp:lastModifiedBy>
  <cp:revision>37</cp:revision>
  <dcterms:created xsi:type="dcterms:W3CDTF">2024-05-17T12:55:37Z</dcterms:created>
  <dcterms:modified xsi:type="dcterms:W3CDTF">2024-07-06T01:25:45Z</dcterms:modified>
</cp:coreProperties>
</file>