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notesSlides/notesSlide3.xml" ContentType="application/vnd.openxmlformats-officedocument.presentationml.notesSlide+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4.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6.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7.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notesSlides/notesSlide8.xml" ContentType="application/vnd.openxmlformats-officedocument.presentationml.notesSlide+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notesSlides/notesSlide9.xml" ContentType="application/vnd.openxmlformats-officedocument.presentationml.notesSlide+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0.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notesSlides/notesSlide11.xml" ContentType="application/vnd.openxmlformats-officedocument.presentationml.notesSlide+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2.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13.xml" ContentType="application/vnd.openxmlformats-officedocument.presentationml.notesSlide+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notesSlides/notesSlide14.xml" ContentType="application/vnd.openxmlformats-officedocument.presentationml.notesSlide+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notesSlides/notesSlide15.xml" ContentType="application/vnd.openxmlformats-officedocument.presentationml.notesSlide+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notesSlides/notesSlide16.xml" ContentType="application/vnd.openxmlformats-officedocument.presentationml.notesSlide+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notesSlides/notesSlide17.xml" ContentType="application/vnd.openxmlformats-officedocument.presentationml.notesSlide+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notesSlides/notesSlide18.xml" ContentType="application/vnd.openxmlformats-officedocument.presentationml.notesSlide+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notesSlides/notesSlide19.xml" ContentType="application/vnd.openxmlformats-officedocument.presentationml.notesSlide+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notesSlides/notesSlide20.xml" ContentType="application/vnd.openxmlformats-officedocument.presentationml.notesSlide+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notesSlides/notesSlide21.xml" ContentType="application/vnd.openxmlformats-officedocument.presentationml.notesSlide+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notesSlides/notesSlide22.xml" ContentType="application/vnd.openxmlformats-officedocument.presentationml.notesSlide+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notesSlides/notesSlide23.xml" ContentType="application/vnd.openxmlformats-officedocument.presentationml.notesSlide+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tags/tag220.xml" ContentType="application/vnd.openxmlformats-officedocument.presentationml.tags+xml"/>
  <Override PartName="/ppt/notesSlides/notesSlide24.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notesSlides/notesSlide25.xml" ContentType="application/vnd.openxmlformats-officedocument.presentationml.notesSlide+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26.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tags/tag237.xml" ContentType="application/vnd.openxmlformats-officedocument.presentationml.tags+xml"/>
  <Override PartName="/ppt/notesSlides/notesSlide2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2"/>
  </p:notesMasterIdLst>
  <p:sldIdLst>
    <p:sldId id="256" r:id="rId5"/>
    <p:sldId id="2147468704" r:id="rId6"/>
    <p:sldId id="2147468712" r:id="rId7"/>
    <p:sldId id="2147468703" r:id="rId8"/>
    <p:sldId id="2147468651" r:id="rId9"/>
    <p:sldId id="2147468637" r:id="rId10"/>
    <p:sldId id="2147468649" r:id="rId11"/>
    <p:sldId id="2147468716" r:id="rId12"/>
    <p:sldId id="2147468717" r:id="rId13"/>
    <p:sldId id="2147468629" r:id="rId14"/>
    <p:sldId id="2147468707" r:id="rId15"/>
    <p:sldId id="2147468645" r:id="rId16"/>
    <p:sldId id="2147468672" r:id="rId17"/>
    <p:sldId id="2147468702" r:id="rId18"/>
    <p:sldId id="2147468680" r:id="rId19"/>
    <p:sldId id="2147468710" r:id="rId20"/>
    <p:sldId id="2147468718" r:id="rId21"/>
    <p:sldId id="2147468711" r:id="rId22"/>
    <p:sldId id="2147468682" r:id="rId23"/>
    <p:sldId id="2147468646" r:id="rId24"/>
    <p:sldId id="291" r:id="rId25"/>
    <p:sldId id="2147468715" r:id="rId26"/>
    <p:sldId id="303" r:id="rId27"/>
    <p:sldId id="2147468708" r:id="rId28"/>
    <p:sldId id="2147468652" r:id="rId29"/>
    <p:sldId id="2147468653" r:id="rId30"/>
    <p:sldId id="2147468650" r:id="rId31"/>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B197D8-133A-4472-BEF1-6D4F56437725}">
          <p14:sldIdLst>
            <p14:sldId id="256"/>
            <p14:sldId id="2147468704"/>
            <p14:sldId id="2147468712"/>
            <p14:sldId id="2147468703"/>
          </p14:sldIdLst>
        </p14:section>
        <p14:section name="Child Class and Representatives" id="{D95103B6-61E7-4F44-874A-BE2C559A20D2}">
          <p14:sldIdLst>
            <p14:sldId id="2147468651"/>
            <p14:sldId id="2147468637"/>
            <p14:sldId id="2147468649"/>
            <p14:sldId id="2147468716"/>
            <p14:sldId id="2147468717"/>
            <p14:sldId id="2147468629"/>
            <p14:sldId id="2147468707"/>
          </p14:sldIdLst>
        </p14:section>
        <p14:section name="Groupe des familles des enfants retirés et représentants" id="{FD6F0774-174D-4EB6-8EBF-FD24AAD34AA3}">
          <p14:sldIdLst>
            <p14:sldId id="2147468645"/>
            <p14:sldId id="2147468672"/>
            <p14:sldId id="2147468702"/>
            <p14:sldId id="2147468680"/>
            <p14:sldId id="2147468710"/>
            <p14:sldId id="2147468718"/>
            <p14:sldId id="2147468711"/>
            <p14:sldId id="2147468682"/>
          </p14:sldIdLst>
        </p14:section>
        <p14:section name="Processus d’appel" id="{8377BE78-E97E-453D-818A-71C7D63DA5F4}">
          <p14:sldIdLst>
            <p14:sldId id="2147468646"/>
            <p14:sldId id="291"/>
            <p14:sldId id="2147468715"/>
          </p14:sldIdLst>
        </p14:section>
        <p14:section name="Calendrier" id="{4965A101-1CE7-491E-8895-FDF49B38D266}">
          <p14:sldIdLst>
            <p14:sldId id="303"/>
            <p14:sldId id="2147468708"/>
            <p14:sldId id="2147468652"/>
            <p14:sldId id="2147468653"/>
            <p14:sldId id="2147468650"/>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1}" name="Unknown" initials="" userId="Unknown" providerId="None"/>
  <p188:author id="{0C863322-B24D-DB76-9C7E-A83E9E19992E}" name="Lucia Nalbandian" initials="LN" userId="S::lunalbandian@deloitte.ca::dcb2d4e1-d1ce-4e4a-9bc6-0dbb13eb3d89" providerId="AD"/>
  <p188:author id="{4CD37933-9C77-F962-74E1-7654C38C2F18}" name="Petrossian, Zoia" initials="PZ" userId="S::zpetrossian@deloitte.ca::1ff5abba-d9e1-438b-ad98-b33aad1040bd" providerId="AD"/>
  <p188:author id="{B8696455-9594-EC82-F247-623C912601D7}" name="Young, Elodie" initials="YE" userId="S::eloyoung@deloitte.ca::7c6de3f6-dc52-49de-88a4-f8c084811fe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B0F59"/>
    <a:srgbClr val="E7E6E6"/>
    <a:srgbClr val="ED1C24"/>
    <a:srgbClr val="F5B589"/>
    <a:srgbClr val="FBE5D6"/>
    <a:srgbClr val="DEEBF7"/>
    <a:srgbClr val="D9D9D9"/>
    <a:srgbClr val="A1D7B7"/>
    <a:srgbClr val="78C697"/>
    <a:srgbClr val="F4B0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451F09-CD3D-441A-B80C-BF14EFD8C273}" v="5" dt="2024-07-05T01:55:06.7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6" autoAdjust="0"/>
    <p:restoredTop sz="94980" autoAdjust="0"/>
  </p:normalViewPr>
  <p:slideViewPr>
    <p:cSldViewPr snapToGrid="0">
      <p:cViewPr varScale="1">
        <p:scale>
          <a:sx n="103" d="100"/>
          <a:sy n="103" d="100"/>
        </p:scale>
        <p:origin x="23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38"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CA"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BEF23C0F-374F-4469-9311-C44DAC2286A2}" type="datetimeFigureOut">
              <a:rPr lang="en-CA" smtClean="0"/>
              <a:t>2024-07-05</a:t>
            </a:fld>
            <a:endParaRPr lang="en-CA" dirty="0"/>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CA"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CA"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015C06B6-E3B4-4505-9C41-59393F7226FD}" type="slidenum">
              <a:rPr lang="en-CA" smtClean="0"/>
              <a:t>‹#›</a:t>
            </a:fld>
            <a:endParaRPr lang="en-CA" dirty="0"/>
          </a:p>
        </p:txBody>
      </p:sp>
    </p:spTree>
    <p:extLst>
      <p:ext uri="{BB962C8B-B14F-4D97-AF65-F5344CB8AC3E}">
        <p14:creationId xmlns:p14="http://schemas.microsoft.com/office/powerpoint/2010/main" val="430106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a:t>
            </a:fld>
            <a:endParaRPr lang="en-CA" dirty="0"/>
          </a:p>
        </p:txBody>
      </p:sp>
    </p:spTree>
    <p:extLst>
      <p:ext uri="{BB962C8B-B14F-4D97-AF65-F5344CB8AC3E}">
        <p14:creationId xmlns:p14="http://schemas.microsoft.com/office/powerpoint/2010/main" val="2832476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10</a:t>
            </a:fld>
            <a:endParaRPr lang="en-CA" dirty="0"/>
          </a:p>
        </p:txBody>
      </p:sp>
    </p:spTree>
    <p:extLst>
      <p:ext uri="{BB962C8B-B14F-4D97-AF65-F5344CB8AC3E}">
        <p14:creationId xmlns:p14="http://schemas.microsoft.com/office/powerpoint/2010/main" val="1631945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11</a:t>
            </a:fld>
            <a:endParaRPr lang="en-CA" dirty="0"/>
          </a:p>
        </p:txBody>
      </p:sp>
    </p:spTree>
    <p:extLst>
      <p:ext uri="{BB962C8B-B14F-4D97-AF65-F5344CB8AC3E}">
        <p14:creationId xmlns:p14="http://schemas.microsoft.com/office/powerpoint/2010/main" val="3663651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12</a:t>
            </a:fld>
            <a:endParaRPr lang="en-CA" dirty="0"/>
          </a:p>
        </p:txBody>
      </p:sp>
    </p:spTree>
    <p:extLst>
      <p:ext uri="{BB962C8B-B14F-4D97-AF65-F5344CB8AC3E}">
        <p14:creationId xmlns:p14="http://schemas.microsoft.com/office/powerpoint/2010/main" val="9795136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13</a:t>
            </a:fld>
            <a:endParaRPr lang="en-CA" dirty="0"/>
          </a:p>
        </p:txBody>
      </p:sp>
    </p:spTree>
    <p:extLst>
      <p:ext uri="{BB962C8B-B14F-4D97-AF65-F5344CB8AC3E}">
        <p14:creationId xmlns:p14="http://schemas.microsoft.com/office/powerpoint/2010/main" val="29724440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14</a:t>
            </a:fld>
            <a:endParaRPr lang="en-CA" dirty="0"/>
          </a:p>
        </p:txBody>
      </p:sp>
    </p:spTree>
    <p:extLst>
      <p:ext uri="{BB962C8B-B14F-4D97-AF65-F5344CB8AC3E}">
        <p14:creationId xmlns:p14="http://schemas.microsoft.com/office/powerpoint/2010/main" val="33440688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15</a:t>
            </a:fld>
            <a:endParaRPr lang="en-CA" dirty="0"/>
          </a:p>
        </p:txBody>
      </p:sp>
    </p:spTree>
    <p:extLst>
      <p:ext uri="{BB962C8B-B14F-4D97-AF65-F5344CB8AC3E}">
        <p14:creationId xmlns:p14="http://schemas.microsoft.com/office/powerpoint/2010/main" val="11464900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16</a:t>
            </a:fld>
            <a:endParaRPr lang="en-CA" dirty="0"/>
          </a:p>
        </p:txBody>
      </p:sp>
    </p:spTree>
    <p:extLst>
      <p:ext uri="{BB962C8B-B14F-4D97-AF65-F5344CB8AC3E}">
        <p14:creationId xmlns:p14="http://schemas.microsoft.com/office/powerpoint/2010/main" val="36912080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17</a:t>
            </a:fld>
            <a:endParaRPr lang="en-CA" dirty="0"/>
          </a:p>
        </p:txBody>
      </p:sp>
    </p:spTree>
    <p:extLst>
      <p:ext uri="{BB962C8B-B14F-4D97-AF65-F5344CB8AC3E}">
        <p14:creationId xmlns:p14="http://schemas.microsoft.com/office/powerpoint/2010/main" val="22150830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18</a:t>
            </a:fld>
            <a:endParaRPr lang="en-CA" dirty="0"/>
          </a:p>
        </p:txBody>
      </p:sp>
    </p:spTree>
    <p:extLst>
      <p:ext uri="{BB962C8B-B14F-4D97-AF65-F5344CB8AC3E}">
        <p14:creationId xmlns:p14="http://schemas.microsoft.com/office/powerpoint/2010/main" val="764518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19</a:t>
            </a:fld>
            <a:endParaRPr lang="en-CA" dirty="0"/>
          </a:p>
        </p:txBody>
      </p:sp>
    </p:spTree>
    <p:extLst>
      <p:ext uri="{BB962C8B-B14F-4D97-AF65-F5344CB8AC3E}">
        <p14:creationId xmlns:p14="http://schemas.microsoft.com/office/powerpoint/2010/main" val="38219747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a:t>
            </a:fld>
            <a:endParaRPr lang="en-CA" dirty="0"/>
          </a:p>
        </p:txBody>
      </p:sp>
    </p:spTree>
    <p:extLst>
      <p:ext uri="{BB962C8B-B14F-4D97-AF65-F5344CB8AC3E}">
        <p14:creationId xmlns:p14="http://schemas.microsoft.com/office/powerpoint/2010/main" val="214422806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20</a:t>
            </a:fld>
            <a:endParaRPr lang="en-CA" dirty="0"/>
          </a:p>
        </p:txBody>
      </p:sp>
    </p:spTree>
    <p:extLst>
      <p:ext uri="{BB962C8B-B14F-4D97-AF65-F5344CB8AC3E}">
        <p14:creationId xmlns:p14="http://schemas.microsoft.com/office/powerpoint/2010/main" val="18294137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21</a:t>
            </a:fld>
            <a:endParaRPr lang="en-CA" dirty="0"/>
          </a:p>
        </p:txBody>
      </p:sp>
    </p:spTree>
    <p:extLst>
      <p:ext uri="{BB962C8B-B14F-4D97-AF65-F5344CB8AC3E}">
        <p14:creationId xmlns:p14="http://schemas.microsoft.com/office/powerpoint/2010/main" val="418881939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22</a:t>
            </a:fld>
            <a:endParaRPr lang="en-CA" dirty="0"/>
          </a:p>
        </p:txBody>
      </p:sp>
    </p:spTree>
    <p:extLst>
      <p:ext uri="{BB962C8B-B14F-4D97-AF65-F5344CB8AC3E}">
        <p14:creationId xmlns:p14="http://schemas.microsoft.com/office/powerpoint/2010/main" val="3648508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23</a:t>
            </a:fld>
            <a:endParaRPr lang="en-CA" dirty="0"/>
          </a:p>
        </p:txBody>
      </p:sp>
    </p:spTree>
    <p:extLst>
      <p:ext uri="{BB962C8B-B14F-4D97-AF65-F5344CB8AC3E}">
        <p14:creationId xmlns:p14="http://schemas.microsoft.com/office/powerpoint/2010/main" val="36071699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24</a:t>
            </a:fld>
            <a:endParaRPr lang="en-CA" dirty="0"/>
          </a:p>
        </p:txBody>
      </p:sp>
    </p:spTree>
    <p:extLst>
      <p:ext uri="{BB962C8B-B14F-4D97-AF65-F5344CB8AC3E}">
        <p14:creationId xmlns:p14="http://schemas.microsoft.com/office/powerpoint/2010/main" val="188405238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25</a:t>
            </a:fld>
            <a:endParaRPr lang="en-CA" dirty="0"/>
          </a:p>
        </p:txBody>
      </p:sp>
    </p:spTree>
    <p:extLst>
      <p:ext uri="{BB962C8B-B14F-4D97-AF65-F5344CB8AC3E}">
        <p14:creationId xmlns:p14="http://schemas.microsoft.com/office/powerpoint/2010/main" val="37770157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26</a:t>
            </a:fld>
            <a:endParaRPr lang="en-CA" dirty="0"/>
          </a:p>
        </p:txBody>
      </p:sp>
    </p:spTree>
    <p:extLst>
      <p:ext uri="{BB962C8B-B14F-4D97-AF65-F5344CB8AC3E}">
        <p14:creationId xmlns:p14="http://schemas.microsoft.com/office/powerpoint/2010/main" val="9695240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27</a:t>
            </a:fld>
            <a:endParaRPr lang="en-CA" dirty="0"/>
          </a:p>
        </p:txBody>
      </p:sp>
    </p:spTree>
    <p:extLst>
      <p:ext uri="{BB962C8B-B14F-4D97-AF65-F5344CB8AC3E}">
        <p14:creationId xmlns:p14="http://schemas.microsoft.com/office/powerpoint/2010/main" val="307642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3</a:t>
            </a:fld>
            <a:endParaRPr lang="en-CA" dirty="0"/>
          </a:p>
        </p:txBody>
      </p:sp>
    </p:spTree>
    <p:extLst>
      <p:ext uri="{BB962C8B-B14F-4D97-AF65-F5344CB8AC3E}">
        <p14:creationId xmlns:p14="http://schemas.microsoft.com/office/powerpoint/2010/main" val="1112914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4</a:t>
            </a:fld>
            <a:endParaRPr lang="en-CA" dirty="0"/>
          </a:p>
        </p:txBody>
      </p:sp>
    </p:spTree>
    <p:extLst>
      <p:ext uri="{BB962C8B-B14F-4D97-AF65-F5344CB8AC3E}">
        <p14:creationId xmlns:p14="http://schemas.microsoft.com/office/powerpoint/2010/main" val="131627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5</a:t>
            </a:fld>
            <a:endParaRPr lang="en-CA" dirty="0"/>
          </a:p>
        </p:txBody>
      </p:sp>
    </p:spTree>
    <p:extLst>
      <p:ext uri="{BB962C8B-B14F-4D97-AF65-F5344CB8AC3E}">
        <p14:creationId xmlns:p14="http://schemas.microsoft.com/office/powerpoint/2010/main" val="427809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6</a:t>
            </a:fld>
            <a:endParaRPr lang="en-CA" dirty="0"/>
          </a:p>
        </p:txBody>
      </p:sp>
    </p:spTree>
    <p:extLst>
      <p:ext uri="{BB962C8B-B14F-4D97-AF65-F5344CB8AC3E}">
        <p14:creationId xmlns:p14="http://schemas.microsoft.com/office/powerpoint/2010/main" val="2965778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7</a:t>
            </a:fld>
            <a:endParaRPr lang="en-CA" dirty="0"/>
          </a:p>
        </p:txBody>
      </p:sp>
    </p:spTree>
    <p:extLst>
      <p:ext uri="{BB962C8B-B14F-4D97-AF65-F5344CB8AC3E}">
        <p14:creationId xmlns:p14="http://schemas.microsoft.com/office/powerpoint/2010/main" val="6879305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8</a:t>
            </a:fld>
            <a:endParaRPr lang="en-CA" dirty="0"/>
          </a:p>
        </p:txBody>
      </p:sp>
    </p:spTree>
    <p:extLst>
      <p:ext uri="{BB962C8B-B14F-4D97-AF65-F5344CB8AC3E}">
        <p14:creationId xmlns:p14="http://schemas.microsoft.com/office/powerpoint/2010/main" val="3505993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fld id="{015C06B6-E3B4-4505-9C41-59393F7226FD}" type="slidenum">
              <a:rPr lang="en-CA" smtClean="0"/>
              <a:t>9</a:t>
            </a:fld>
            <a:endParaRPr lang="en-CA" dirty="0"/>
          </a:p>
        </p:txBody>
      </p:sp>
    </p:spTree>
    <p:extLst>
      <p:ext uri="{BB962C8B-B14F-4D97-AF65-F5344CB8AC3E}">
        <p14:creationId xmlns:p14="http://schemas.microsoft.com/office/powerpoint/2010/main" val="3780754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atin typeface="Calibri" panose="020F050202020403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7" name="Slide Number Placeholder 6">
            <a:extLst>
              <a:ext uri="{FF2B5EF4-FFF2-40B4-BE49-F238E27FC236}">
                <a16:creationId xmlns:a16="http://schemas.microsoft.com/office/drawing/2014/main" id="{7A6C8084-F977-D951-7A8A-97F96884AD21}"/>
              </a:ext>
            </a:extLst>
          </p:cNvPr>
          <p:cNvSpPr>
            <a:spLocks noGrp="1"/>
          </p:cNvSpPr>
          <p:nvPr>
            <p:ph type="sldNum" sz="quarter" idx="4"/>
          </p:nvPr>
        </p:nvSpPr>
        <p:spPr>
          <a:xfrm>
            <a:off x="64655" y="6580677"/>
            <a:ext cx="2743200" cy="295795"/>
          </a:xfrm>
          <a:prstGeom prst="rect">
            <a:avLst/>
          </a:prstGeom>
        </p:spPr>
        <p:txBody>
          <a:bodyPr vert="horz" lIns="91440" tIns="45720" rIns="91440" bIns="45720" rtlCol="0" anchor="ctr"/>
          <a:lstStyle>
            <a:lvl1pPr algn="l">
              <a:defRPr sz="1200">
                <a:solidFill>
                  <a:schemeClr val="tx1">
                    <a:tint val="75000"/>
                  </a:schemeClr>
                </a:solidFill>
              </a:defRPr>
            </a:lvl1pPr>
          </a:lstStyle>
          <a:p>
            <a:fld id="{23C90E5E-BC02-4494-BB30-30FAACD6114A}" type="slidenum">
              <a:rPr lang="en-US" smtClean="0"/>
              <a:pPr/>
              <a:t>‹#›</a:t>
            </a:fld>
            <a:endParaRPr lang="en-US" dirty="0"/>
          </a:p>
        </p:txBody>
      </p:sp>
    </p:spTree>
    <p:extLst>
      <p:ext uri="{BB962C8B-B14F-4D97-AF65-F5344CB8AC3E}">
        <p14:creationId xmlns:p14="http://schemas.microsoft.com/office/powerpoint/2010/main" val="39172036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6D98A5-2886-2440-9C53-8FB9D29AE371}"/>
              </a:ext>
            </a:extLst>
          </p:cNvPr>
          <p:cNvSpPr>
            <a:spLocks noGrp="1"/>
          </p:cNvSpPr>
          <p:nvPr>
            <p:ph type="ctrTitle"/>
          </p:nvPr>
        </p:nvSpPr>
        <p:spPr>
          <a:xfrm>
            <a:off x="1524000" y="1764915"/>
            <a:ext cx="9144000" cy="2387600"/>
          </a:xfrm>
          <a:prstGeom prst="rect">
            <a:avLst/>
          </a:prstGeom>
        </p:spPr>
        <p:txBody>
          <a:bodyPr anchor="b"/>
          <a:lstStyle>
            <a:lvl1pPr algn="ctr">
              <a:defRPr sz="6000">
                <a:latin typeface="Calibri" panose="020F050202020403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4DAA09B2-9CD8-9249-8A23-510F96BB396B}"/>
              </a:ext>
            </a:extLst>
          </p:cNvPr>
          <p:cNvSpPr>
            <a:spLocks noGrp="1"/>
          </p:cNvSpPr>
          <p:nvPr>
            <p:ph type="subTitle" idx="1"/>
          </p:nvPr>
        </p:nvSpPr>
        <p:spPr>
          <a:xfrm>
            <a:off x="1524000" y="4244590"/>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Slide Number Placeholder 6">
            <a:extLst>
              <a:ext uri="{FF2B5EF4-FFF2-40B4-BE49-F238E27FC236}">
                <a16:creationId xmlns:a16="http://schemas.microsoft.com/office/drawing/2014/main" id="{DA48C51A-9AB3-A59E-9732-94F075694866}"/>
              </a:ext>
            </a:extLst>
          </p:cNvPr>
          <p:cNvSpPr>
            <a:spLocks noGrp="1"/>
          </p:cNvSpPr>
          <p:nvPr>
            <p:ph type="sldNum" sz="quarter" idx="4"/>
          </p:nvPr>
        </p:nvSpPr>
        <p:spPr>
          <a:xfrm>
            <a:off x="64655" y="6580677"/>
            <a:ext cx="2743200" cy="295795"/>
          </a:xfrm>
          <a:prstGeom prst="rect">
            <a:avLst/>
          </a:prstGeom>
        </p:spPr>
        <p:txBody>
          <a:bodyPr vert="horz" lIns="91440" tIns="45720" rIns="91440" bIns="45720" rtlCol="0" anchor="ctr"/>
          <a:lstStyle>
            <a:lvl1pPr algn="l">
              <a:defRPr sz="1200">
                <a:solidFill>
                  <a:schemeClr val="tx1">
                    <a:tint val="75000"/>
                  </a:schemeClr>
                </a:solidFill>
              </a:defRPr>
            </a:lvl1pPr>
          </a:lstStyle>
          <a:p>
            <a:fld id="{23C90E5E-BC02-4494-BB30-30FAACD6114A}" type="slidenum">
              <a:rPr lang="en-US" smtClean="0"/>
              <a:pPr/>
              <a:t>‹#›</a:t>
            </a:fld>
            <a:endParaRPr lang="en-US" dirty="0"/>
          </a:p>
        </p:txBody>
      </p:sp>
    </p:spTree>
    <p:extLst>
      <p:ext uri="{BB962C8B-B14F-4D97-AF65-F5344CB8AC3E}">
        <p14:creationId xmlns:p14="http://schemas.microsoft.com/office/powerpoint/2010/main" val="201992908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6267D43-D489-1A4F-BE8A-36BCE698D2E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E386600F-15FC-C9F2-64EE-4226DBC73B30}"/>
              </a:ext>
            </a:extLst>
          </p:cNvPr>
          <p:cNvSpPr>
            <a:spLocks noGrp="1"/>
          </p:cNvSpPr>
          <p:nvPr>
            <p:ph type="sldNum" sz="quarter" idx="4"/>
          </p:nvPr>
        </p:nvSpPr>
        <p:spPr>
          <a:xfrm>
            <a:off x="64655" y="6580677"/>
            <a:ext cx="2743200" cy="295795"/>
          </a:xfrm>
          <a:prstGeom prst="rect">
            <a:avLst/>
          </a:prstGeom>
        </p:spPr>
        <p:txBody>
          <a:bodyPr vert="horz" lIns="91440" tIns="45720" rIns="91440" bIns="45720" rtlCol="0" anchor="ctr"/>
          <a:lstStyle>
            <a:lvl1pPr algn="l">
              <a:defRPr sz="1200">
                <a:solidFill>
                  <a:schemeClr val="tx1"/>
                </a:solidFill>
              </a:defRPr>
            </a:lvl1pPr>
          </a:lstStyle>
          <a:p>
            <a:fld id="{23C90E5E-BC02-4494-BB30-30FAACD6114A}" type="slidenum">
              <a:rPr lang="en-US" smtClean="0"/>
              <a:pPr/>
              <a:t>‹#›</a:t>
            </a:fld>
            <a:endParaRPr lang="en-US" dirty="0"/>
          </a:p>
        </p:txBody>
      </p:sp>
    </p:spTree>
    <p:extLst>
      <p:ext uri="{BB962C8B-B14F-4D97-AF65-F5344CB8AC3E}">
        <p14:creationId xmlns:p14="http://schemas.microsoft.com/office/powerpoint/2010/main" val="2097833502"/>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tags" Target="../tags/tag3.xml"/><Relationship Id="rId7" Type="http://schemas.openxmlformats.org/officeDocument/2006/relationships/notesSlide" Target="../notesSlides/notesSlide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 Id="rId5" Type="http://schemas.openxmlformats.org/officeDocument/2006/relationships/notesSlide" Target="../notesSlides/notesSlide10.xml"/><Relationship Id="rId4"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tags" Target="../tags/tag95.xml"/><Relationship Id="rId2" Type="http://schemas.openxmlformats.org/officeDocument/2006/relationships/tags" Target="../tags/tag94.xml"/><Relationship Id="rId1" Type="http://schemas.openxmlformats.org/officeDocument/2006/relationships/tags" Target="../tags/tag93.xml"/><Relationship Id="rId5" Type="http://schemas.openxmlformats.org/officeDocument/2006/relationships/notesSlide" Target="../notesSlides/notesSlide11.xml"/><Relationship Id="rId4"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5" Type="http://schemas.openxmlformats.org/officeDocument/2006/relationships/notesSlide" Target="../notesSlides/notesSlide12.xml"/><Relationship Id="rId4"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3" Type="http://schemas.openxmlformats.org/officeDocument/2006/relationships/tags" Target="../tags/tag111.xml"/><Relationship Id="rId18" Type="http://schemas.openxmlformats.org/officeDocument/2006/relationships/tags" Target="../tags/tag116.xml"/><Relationship Id="rId26" Type="http://schemas.openxmlformats.org/officeDocument/2006/relationships/tags" Target="../tags/tag124.xml"/><Relationship Id="rId39" Type="http://schemas.openxmlformats.org/officeDocument/2006/relationships/tags" Target="../tags/tag137.xml"/><Relationship Id="rId21" Type="http://schemas.openxmlformats.org/officeDocument/2006/relationships/tags" Target="../tags/tag119.xml"/><Relationship Id="rId34" Type="http://schemas.openxmlformats.org/officeDocument/2006/relationships/tags" Target="../tags/tag132.xml"/><Relationship Id="rId42" Type="http://schemas.openxmlformats.org/officeDocument/2006/relationships/tags" Target="../tags/tag140.xml"/><Relationship Id="rId47" Type="http://schemas.openxmlformats.org/officeDocument/2006/relationships/tags" Target="../tags/tag145.xml"/><Relationship Id="rId50" Type="http://schemas.openxmlformats.org/officeDocument/2006/relationships/tags" Target="../tags/tag148.xml"/><Relationship Id="rId55" Type="http://schemas.openxmlformats.org/officeDocument/2006/relationships/tags" Target="../tags/tag153.xml"/><Relationship Id="rId7" Type="http://schemas.openxmlformats.org/officeDocument/2006/relationships/tags" Target="../tags/tag105.xml"/><Relationship Id="rId2" Type="http://schemas.openxmlformats.org/officeDocument/2006/relationships/tags" Target="../tags/tag100.xml"/><Relationship Id="rId16" Type="http://schemas.openxmlformats.org/officeDocument/2006/relationships/tags" Target="../tags/tag114.xml"/><Relationship Id="rId29" Type="http://schemas.openxmlformats.org/officeDocument/2006/relationships/tags" Target="../tags/tag127.xml"/><Relationship Id="rId11" Type="http://schemas.openxmlformats.org/officeDocument/2006/relationships/tags" Target="../tags/tag109.xml"/><Relationship Id="rId24" Type="http://schemas.openxmlformats.org/officeDocument/2006/relationships/tags" Target="../tags/tag122.xml"/><Relationship Id="rId32" Type="http://schemas.openxmlformats.org/officeDocument/2006/relationships/tags" Target="../tags/tag130.xml"/><Relationship Id="rId37" Type="http://schemas.openxmlformats.org/officeDocument/2006/relationships/tags" Target="../tags/tag135.xml"/><Relationship Id="rId40" Type="http://schemas.openxmlformats.org/officeDocument/2006/relationships/tags" Target="../tags/tag138.xml"/><Relationship Id="rId45" Type="http://schemas.openxmlformats.org/officeDocument/2006/relationships/tags" Target="../tags/tag143.xml"/><Relationship Id="rId53" Type="http://schemas.openxmlformats.org/officeDocument/2006/relationships/tags" Target="../tags/tag151.xml"/><Relationship Id="rId58" Type="http://schemas.openxmlformats.org/officeDocument/2006/relationships/notesSlide" Target="../notesSlides/notesSlide13.xml"/><Relationship Id="rId5" Type="http://schemas.openxmlformats.org/officeDocument/2006/relationships/tags" Target="../tags/tag103.xml"/><Relationship Id="rId19" Type="http://schemas.openxmlformats.org/officeDocument/2006/relationships/tags" Target="../tags/tag117.xml"/><Relationship Id="rId4" Type="http://schemas.openxmlformats.org/officeDocument/2006/relationships/tags" Target="../tags/tag102.xml"/><Relationship Id="rId9" Type="http://schemas.openxmlformats.org/officeDocument/2006/relationships/tags" Target="../tags/tag107.xml"/><Relationship Id="rId14" Type="http://schemas.openxmlformats.org/officeDocument/2006/relationships/tags" Target="../tags/tag112.xml"/><Relationship Id="rId22" Type="http://schemas.openxmlformats.org/officeDocument/2006/relationships/tags" Target="../tags/tag120.xml"/><Relationship Id="rId27" Type="http://schemas.openxmlformats.org/officeDocument/2006/relationships/tags" Target="../tags/tag125.xml"/><Relationship Id="rId30" Type="http://schemas.openxmlformats.org/officeDocument/2006/relationships/tags" Target="../tags/tag128.xml"/><Relationship Id="rId35" Type="http://schemas.openxmlformats.org/officeDocument/2006/relationships/tags" Target="../tags/tag133.xml"/><Relationship Id="rId43" Type="http://schemas.openxmlformats.org/officeDocument/2006/relationships/tags" Target="../tags/tag141.xml"/><Relationship Id="rId48" Type="http://schemas.openxmlformats.org/officeDocument/2006/relationships/tags" Target="../tags/tag146.xml"/><Relationship Id="rId56" Type="http://schemas.openxmlformats.org/officeDocument/2006/relationships/tags" Target="../tags/tag154.xml"/><Relationship Id="rId8" Type="http://schemas.openxmlformats.org/officeDocument/2006/relationships/tags" Target="../tags/tag106.xml"/><Relationship Id="rId51" Type="http://schemas.openxmlformats.org/officeDocument/2006/relationships/tags" Target="../tags/tag149.xml"/><Relationship Id="rId3" Type="http://schemas.openxmlformats.org/officeDocument/2006/relationships/tags" Target="../tags/tag101.xml"/><Relationship Id="rId12" Type="http://schemas.openxmlformats.org/officeDocument/2006/relationships/tags" Target="../tags/tag110.xml"/><Relationship Id="rId17" Type="http://schemas.openxmlformats.org/officeDocument/2006/relationships/tags" Target="../tags/tag115.xml"/><Relationship Id="rId25" Type="http://schemas.openxmlformats.org/officeDocument/2006/relationships/tags" Target="../tags/tag123.xml"/><Relationship Id="rId33" Type="http://schemas.openxmlformats.org/officeDocument/2006/relationships/tags" Target="../tags/tag131.xml"/><Relationship Id="rId38" Type="http://schemas.openxmlformats.org/officeDocument/2006/relationships/tags" Target="../tags/tag136.xml"/><Relationship Id="rId46" Type="http://schemas.openxmlformats.org/officeDocument/2006/relationships/tags" Target="../tags/tag144.xml"/><Relationship Id="rId20" Type="http://schemas.openxmlformats.org/officeDocument/2006/relationships/tags" Target="../tags/tag118.xml"/><Relationship Id="rId41" Type="http://schemas.openxmlformats.org/officeDocument/2006/relationships/tags" Target="../tags/tag139.xml"/><Relationship Id="rId54" Type="http://schemas.openxmlformats.org/officeDocument/2006/relationships/tags" Target="../tags/tag152.xml"/><Relationship Id="rId1" Type="http://schemas.openxmlformats.org/officeDocument/2006/relationships/tags" Target="../tags/tag99.xml"/><Relationship Id="rId6" Type="http://schemas.openxmlformats.org/officeDocument/2006/relationships/tags" Target="../tags/tag104.xml"/><Relationship Id="rId15" Type="http://schemas.openxmlformats.org/officeDocument/2006/relationships/tags" Target="../tags/tag113.xml"/><Relationship Id="rId23" Type="http://schemas.openxmlformats.org/officeDocument/2006/relationships/tags" Target="../tags/tag121.xml"/><Relationship Id="rId28" Type="http://schemas.openxmlformats.org/officeDocument/2006/relationships/tags" Target="../tags/tag126.xml"/><Relationship Id="rId36" Type="http://schemas.openxmlformats.org/officeDocument/2006/relationships/tags" Target="../tags/tag134.xml"/><Relationship Id="rId49" Type="http://schemas.openxmlformats.org/officeDocument/2006/relationships/tags" Target="../tags/tag147.xml"/><Relationship Id="rId57" Type="http://schemas.openxmlformats.org/officeDocument/2006/relationships/slideLayout" Target="../slideLayouts/slideLayout1.xml"/><Relationship Id="rId10" Type="http://schemas.openxmlformats.org/officeDocument/2006/relationships/tags" Target="../tags/tag108.xml"/><Relationship Id="rId31" Type="http://schemas.openxmlformats.org/officeDocument/2006/relationships/tags" Target="../tags/tag129.xml"/><Relationship Id="rId44" Type="http://schemas.openxmlformats.org/officeDocument/2006/relationships/tags" Target="../tags/tag142.xml"/><Relationship Id="rId52" Type="http://schemas.openxmlformats.org/officeDocument/2006/relationships/tags" Target="../tags/tag150.xml"/></Relationships>
</file>

<file path=ppt/slides/_rels/slide14.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157.xml"/><Relationship Id="rId7" Type="http://schemas.openxmlformats.org/officeDocument/2006/relationships/tags" Target="../tags/tag161.xml"/><Relationship Id="rId2" Type="http://schemas.openxmlformats.org/officeDocument/2006/relationships/tags" Target="../tags/tag156.xml"/><Relationship Id="rId1" Type="http://schemas.openxmlformats.org/officeDocument/2006/relationships/tags" Target="../tags/tag155.xml"/><Relationship Id="rId6" Type="http://schemas.openxmlformats.org/officeDocument/2006/relationships/tags" Target="../tags/tag160.xml"/><Relationship Id="rId5" Type="http://schemas.openxmlformats.org/officeDocument/2006/relationships/tags" Target="../tags/tag159.xml"/><Relationship Id="rId4" Type="http://schemas.openxmlformats.org/officeDocument/2006/relationships/tags" Target="../tags/tag158.xml"/><Relationship Id="rId9"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tags" Target="../tags/tag164.xml"/><Relationship Id="rId2" Type="http://schemas.openxmlformats.org/officeDocument/2006/relationships/tags" Target="../tags/tag163.xml"/><Relationship Id="rId1" Type="http://schemas.openxmlformats.org/officeDocument/2006/relationships/tags" Target="../tags/tag162.xml"/><Relationship Id="rId5" Type="http://schemas.openxmlformats.org/officeDocument/2006/relationships/notesSlide" Target="../notesSlides/notesSlide15.xml"/><Relationship Id="rId4"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tags" Target="../tags/tag167.xml"/><Relationship Id="rId2" Type="http://schemas.openxmlformats.org/officeDocument/2006/relationships/tags" Target="../tags/tag166.xml"/><Relationship Id="rId1" Type="http://schemas.openxmlformats.org/officeDocument/2006/relationships/tags" Target="../tags/tag165.xml"/><Relationship Id="rId5" Type="http://schemas.openxmlformats.org/officeDocument/2006/relationships/notesSlide" Target="../notesSlides/notesSlide16.xml"/><Relationship Id="rId4"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tags" Target="../tags/tag170.xml"/><Relationship Id="rId2" Type="http://schemas.openxmlformats.org/officeDocument/2006/relationships/tags" Target="../tags/tag169.xml"/><Relationship Id="rId1" Type="http://schemas.openxmlformats.org/officeDocument/2006/relationships/tags" Target="../tags/tag168.xml"/><Relationship Id="rId5" Type="http://schemas.openxmlformats.org/officeDocument/2006/relationships/notesSlide" Target="../notesSlides/notesSlide17.xml"/><Relationship Id="rId4"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tags" Target="../tags/tag173.xml"/><Relationship Id="rId2" Type="http://schemas.openxmlformats.org/officeDocument/2006/relationships/tags" Target="../tags/tag172.xml"/><Relationship Id="rId1" Type="http://schemas.openxmlformats.org/officeDocument/2006/relationships/tags" Target="../tags/tag171.xml"/><Relationship Id="rId5" Type="http://schemas.openxmlformats.org/officeDocument/2006/relationships/notesSlide" Target="../notesSlides/notesSlide18.xml"/><Relationship Id="rId4"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tags" Target="../tags/tag176.xml"/><Relationship Id="rId2" Type="http://schemas.openxmlformats.org/officeDocument/2006/relationships/tags" Target="../tags/tag175.xml"/><Relationship Id="rId1" Type="http://schemas.openxmlformats.org/officeDocument/2006/relationships/tags" Target="../tags/tag174.xml"/><Relationship Id="rId5" Type="http://schemas.openxmlformats.org/officeDocument/2006/relationships/notesSlide" Target="../notesSlides/notesSlide19.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notesSlide" Target="../notesSlides/notesSlide2.xml"/><Relationship Id="rId4"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tags" Target="../tags/tag179.xml"/><Relationship Id="rId2" Type="http://schemas.openxmlformats.org/officeDocument/2006/relationships/tags" Target="../tags/tag178.xml"/><Relationship Id="rId1" Type="http://schemas.openxmlformats.org/officeDocument/2006/relationships/tags" Target="../tags/tag177.xml"/><Relationship Id="rId5" Type="http://schemas.openxmlformats.org/officeDocument/2006/relationships/notesSlide" Target="../notesSlides/notesSlide20.xml"/><Relationship Id="rId4"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3" Type="http://schemas.openxmlformats.org/officeDocument/2006/relationships/tags" Target="../tags/tag192.xml"/><Relationship Id="rId18" Type="http://schemas.openxmlformats.org/officeDocument/2006/relationships/tags" Target="../tags/tag197.xml"/><Relationship Id="rId26" Type="http://schemas.openxmlformats.org/officeDocument/2006/relationships/tags" Target="../tags/tag205.xml"/><Relationship Id="rId3" Type="http://schemas.openxmlformats.org/officeDocument/2006/relationships/tags" Target="../tags/tag182.xml"/><Relationship Id="rId21" Type="http://schemas.openxmlformats.org/officeDocument/2006/relationships/tags" Target="../tags/tag200.xml"/><Relationship Id="rId7" Type="http://schemas.openxmlformats.org/officeDocument/2006/relationships/tags" Target="../tags/tag186.xml"/><Relationship Id="rId12" Type="http://schemas.openxmlformats.org/officeDocument/2006/relationships/tags" Target="../tags/tag191.xml"/><Relationship Id="rId17" Type="http://schemas.openxmlformats.org/officeDocument/2006/relationships/tags" Target="../tags/tag196.xml"/><Relationship Id="rId25" Type="http://schemas.openxmlformats.org/officeDocument/2006/relationships/tags" Target="../tags/tag204.xml"/><Relationship Id="rId33" Type="http://schemas.openxmlformats.org/officeDocument/2006/relationships/notesSlide" Target="../notesSlides/notesSlide21.xml"/><Relationship Id="rId2" Type="http://schemas.openxmlformats.org/officeDocument/2006/relationships/tags" Target="../tags/tag181.xml"/><Relationship Id="rId16" Type="http://schemas.openxmlformats.org/officeDocument/2006/relationships/tags" Target="../tags/tag195.xml"/><Relationship Id="rId20" Type="http://schemas.openxmlformats.org/officeDocument/2006/relationships/tags" Target="../tags/tag199.xml"/><Relationship Id="rId29" Type="http://schemas.openxmlformats.org/officeDocument/2006/relationships/tags" Target="../tags/tag208.xml"/><Relationship Id="rId1" Type="http://schemas.openxmlformats.org/officeDocument/2006/relationships/tags" Target="../tags/tag180.xml"/><Relationship Id="rId6" Type="http://schemas.openxmlformats.org/officeDocument/2006/relationships/tags" Target="../tags/tag185.xml"/><Relationship Id="rId11" Type="http://schemas.openxmlformats.org/officeDocument/2006/relationships/tags" Target="../tags/tag190.xml"/><Relationship Id="rId24" Type="http://schemas.openxmlformats.org/officeDocument/2006/relationships/tags" Target="../tags/tag203.xml"/><Relationship Id="rId32" Type="http://schemas.openxmlformats.org/officeDocument/2006/relationships/slideLayout" Target="../slideLayouts/slideLayout1.xml"/><Relationship Id="rId5" Type="http://schemas.openxmlformats.org/officeDocument/2006/relationships/tags" Target="../tags/tag184.xml"/><Relationship Id="rId15" Type="http://schemas.openxmlformats.org/officeDocument/2006/relationships/tags" Target="../tags/tag194.xml"/><Relationship Id="rId23" Type="http://schemas.openxmlformats.org/officeDocument/2006/relationships/tags" Target="../tags/tag202.xml"/><Relationship Id="rId28" Type="http://schemas.openxmlformats.org/officeDocument/2006/relationships/tags" Target="../tags/tag207.xml"/><Relationship Id="rId10" Type="http://schemas.openxmlformats.org/officeDocument/2006/relationships/tags" Target="../tags/tag189.xml"/><Relationship Id="rId19" Type="http://schemas.openxmlformats.org/officeDocument/2006/relationships/tags" Target="../tags/tag198.xml"/><Relationship Id="rId31" Type="http://schemas.openxmlformats.org/officeDocument/2006/relationships/tags" Target="../tags/tag210.xml"/><Relationship Id="rId4" Type="http://schemas.openxmlformats.org/officeDocument/2006/relationships/tags" Target="../tags/tag183.xml"/><Relationship Id="rId9" Type="http://schemas.openxmlformats.org/officeDocument/2006/relationships/tags" Target="../tags/tag188.xml"/><Relationship Id="rId14" Type="http://schemas.openxmlformats.org/officeDocument/2006/relationships/tags" Target="../tags/tag193.xml"/><Relationship Id="rId22" Type="http://schemas.openxmlformats.org/officeDocument/2006/relationships/tags" Target="../tags/tag201.xml"/><Relationship Id="rId27" Type="http://schemas.openxmlformats.org/officeDocument/2006/relationships/tags" Target="../tags/tag206.xml"/><Relationship Id="rId30" Type="http://schemas.openxmlformats.org/officeDocument/2006/relationships/tags" Target="../tags/tag209.xml"/><Relationship Id="rId8" Type="http://schemas.openxmlformats.org/officeDocument/2006/relationships/tags" Target="../tags/tag187.xml"/></Relationships>
</file>

<file path=ppt/slides/_rels/slide22.xml.rels><?xml version="1.0" encoding="UTF-8" standalone="yes"?>
<Relationships xmlns="http://schemas.openxmlformats.org/package/2006/relationships"><Relationship Id="rId3" Type="http://schemas.openxmlformats.org/officeDocument/2006/relationships/tags" Target="../tags/tag213.xml"/><Relationship Id="rId2" Type="http://schemas.openxmlformats.org/officeDocument/2006/relationships/tags" Target="../tags/tag212.xml"/><Relationship Id="rId1" Type="http://schemas.openxmlformats.org/officeDocument/2006/relationships/tags" Target="../tags/tag211.xml"/><Relationship Id="rId5" Type="http://schemas.openxmlformats.org/officeDocument/2006/relationships/notesSlide" Target="../notesSlides/notesSlide22.xml"/><Relationship Id="rId4"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tags" Target="../tags/tag216.xml"/><Relationship Id="rId2" Type="http://schemas.openxmlformats.org/officeDocument/2006/relationships/tags" Target="../tags/tag215.xml"/><Relationship Id="rId1" Type="http://schemas.openxmlformats.org/officeDocument/2006/relationships/tags" Target="../tags/tag214.xml"/><Relationship Id="rId5" Type="http://schemas.openxmlformats.org/officeDocument/2006/relationships/notesSlide" Target="../notesSlides/notesSlide23.xml"/><Relationship Id="rId4"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tags" Target="../tags/tag219.xml"/><Relationship Id="rId7" Type="http://schemas.openxmlformats.org/officeDocument/2006/relationships/image" Target="../media/image3.png"/><Relationship Id="rId2" Type="http://schemas.openxmlformats.org/officeDocument/2006/relationships/tags" Target="../tags/tag218.xml"/><Relationship Id="rId1" Type="http://schemas.openxmlformats.org/officeDocument/2006/relationships/tags" Target="../tags/tag217.xml"/><Relationship Id="rId6" Type="http://schemas.openxmlformats.org/officeDocument/2006/relationships/notesSlide" Target="../notesSlides/notesSlide24.xml"/><Relationship Id="rId5" Type="http://schemas.openxmlformats.org/officeDocument/2006/relationships/slideLayout" Target="../slideLayouts/slideLayout2.xml"/><Relationship Id="rId4" Type="http://schemas.openxmlformats.org/officeDocument/2006/relationships/tags" Target="../tags/tag220.xml"/></Relationships>
</file>

<file path=ppt/slides/_rels/slide25.xml.rels><?xml version="1.0" encoding="UTF-8" standalone="yes"?>
<Relationships xmlns="http://schemas.openxmlformats.org/package/2006/relationships"><Relationship Id="rId3" Type="http://schemas.openxmlformats.org/officeDocument/2006/relationships/tags" Target="../tags/tag223.xml"/><Relationship Id="rId7" Type="http://schemas.openxmlformats.org/officeDocument/2006/relationships/image" Target="../media/image3.png"/><Relationship Id="rId2" Type="http://schemas.openxmlformats.org/officeDocument/2006/relationships/tags" Target="../tags/tag222.xml"/><Relationship Id="rId1" Type="http://schemas.openxmlformats.org/officeDocument/2006/relationships/tags" Target="../tags/tag221.xml"/><Relationship Id="rId6" Type="http://schemas.openxmlformats.org/officeDocument/2006/relationships/notesSlide" Target="../notesSlides/notesSlide25.xml"/><Relationship Id="rId5" Type="http://schemas.openxmlformats.org/officeDocument/2006/relationships/slideLayout" Target="../slideLayouts/slideLayout2.xml"/><Relationship Id="rId4" Type="http://schemas.openxmlformats.org/officeDocument/2006/relationships/tags" Target="../tags/tag224.xml"/></Relationships>
</file>

<file path=ppt/slides/_rels/slide26.xml.rels><?xml version="1.0" encoding="UTF-8" standalone="yes"?>
<Relationships xmlns="http://schemas.openxmlformats.org/package/2006/relationships"><Relationship Id="rId8" Type="http://schemas.openxmlformats.org/officeDocument/2006/relationships/tags" Target="../tags/tag232.xml"/><Relationship Id="rId13" Type="http://schemas.openxmlformats.org/officeDocument/2006/relationships/image" Target="../media/image4.png"/><Relationship Id="rId3" Type="http://schemas.openxmlformats.org/officeDocument/2006/relationships/tags" Target="../tags/tag227.xml"/><Relationship Id="rId7" Type="http://schemas.openxmlformats.org/officeDocument/2006/relationships/tags" Target="../tags/tag231.xml"/><Relationship Id="rId12" Type="http://schemas.openxmlformats.org/officeDocument/2006/relationships/notesSlide" Target="../notesSlides/notesSlide26.xml"/><Relationship Id="rId2" Type="http://schemas.openxmlformats.org/officeDocument/2006/relationships/tags" Target="../tags/tag226.xml"/><Relationship Id="rId1" Type="http://schemas.openxmlformats.org/officeDocument/2006/relationships/tags" Target="../tags/tag225.xml"/><Relationship Id="rId6" Type="http://schemas.openxmlformats.org/officeDocument/2006/relationships/tags" Target="../tags/tag230.xml"/><Relationship Id="rId11" Type="http://schemas.openxmlformats.org/officeDocument/2006/relationships/slideLayout" Target="../slideLayouts/slideLayout1.xml"/><Relationship Id="rId5" Type="http://schemas.openxmlformats.org/officeDocument/2006/relationships/tags" Target="../tags/tag229.xml"/><Relationship Id="rId10" Type="http://schemas.openxmlformats.org/officeDocument/2006/relationships/tags" Target="../tags/tag234.xml"/><Relationship Id="rId4" Type="http://schemas.openxmlformats.org/officeDocument/2006/relationships/tags" Target="../tags/tag228.xml"/><Relationship Id="rId9" Type="http://schemas.openxmlformats.org/officeDocument/2006/relationships/tags" Target="../tags/tag233.xml"/><Relationship Id="rId14" Type="http://schemas.openxmlformats.org/officeDocument/2006/relationships/image" Target="../media/image5.png"/></Relationships>
</file>

<file path=ppt/slides/_rels/slide27.xml.rels><?xml version="1.0" encoding="UTF-8" standalone="yes"?>
<Relationships xmlns="http://schemas.openxmlformats.org/package/2006/relationships"><Relationship Id="rId3" Type="http://schemas.openxmlformats.org/officeDocument/2006/relationships/tags" Target="../tags/tag237.xml"/><Relationship Id="rId7" Type="http://schemas.openxmlformats.org/officeDocument/2006/relationships/hyperlink" Target="https://fnchildclaims.ca/fr/" TargetMode="External"/><Relationship Id="rId2" Type="http://schemas.openxmlformats.org/officeDocument/2006/relationships/tags" Target="../tags/tag236.xml"/><Relationship Id="rId1" Type="http://schemas.openxmlformats.org/officeDocument/2006/relationships/tags" Target="../tags/tag235.xml"/><Relationship Id="rId6" Type="http://schemas.openxmlformats.org/officeDocument/2006/relationships/hyperlink" Target="https://www.fnchildcompensation.ca/?lang=fr" TargetMode="External"/><Relationship Id="rId5" Type="http://schemas.openxmlformats.org/officeDocument/2006/relationships/notesSlide" Target="../notesSlides/notesSlide27.xml"/><Relationship Id="rId4"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tags" Target="../tags/tag16.xml"/><Relationship Id="rId13" Type="http://schemas.openxmlformats.org/officeDocument/2006/relationships/tags" Target="../tags/tag21.xml"/><Relationship Id="rId3" Type="http://schemas.openxmlformats.org/officeDocument/2006/relationships/tags" Target="../tags/tag11.xml"/><Relationship Id="rId7" Type="http://schemas.openxmlformats.org/officeDocument/2006/relationships/tags" Target="../tags/tag15.xml"/><Relationship Id="rId12" Type="http://schemas.openxmlformats.org/officeDocument/2006/relationships/tags" Target="../tags/tag20.xml"/><Relationship Id="rId17" Type="http://schemas.openxmlformats.org/officeDocument/2006/relationships/notesSlide" Target="../notesSlides/notesSlide3.xml"/><Relationship Id="rId2" Type="http://schemas.openxmlformats.org/officeDocument/2006/relationships/tags" Target="../tags/tag10.xml"/><Relationship Id="rId16" Type="http://schemas.openxmlformats.org/officeDocument/2006/relationships/slideLayout" Target="../slideLayouts/slideLayout1.xml"/><Relationship Id="rId1" Type="http://schemas.openxmlformats.org/officeDocument/2006/relationships/tags" Target="../tags/tag9.xml"/><Relationship Id="rId6" Type="http://schemas.openxmlformats.org/officeDocument/2006/relationships/tags" Target="../tags/tag14.xml"/><Relationship Id="rId11" Type="http://schemas.openxmlformats.org/officeDocument/2006/relationships/tags" Target="../tags/tag19.xml"/><Relationship Id="rId5" Type="http://schemas.openxmlformats.org/officeDocument/2006/relationships/tags" Target="../tags/tag13.xml"/><Relationship Id="rId15" Type="http://schemas.openxmlformats.org/officeDocument/2006/relationships/tags" Target="../tags/tag23.xml"/><Relationship Id="rId10" Type="http://schemas.openxmlformats.org/officeDocument/2006/relationships/tags" Target="../tags/tag18.xml"/><Relationship Id="rId4" Type="http://schemas.openxmlformats.org/officeDocument/2006/relationships/tags" Target="../tags/tag12.xml"/><Relationship Id="rId9" Type="http://schemas.openxmlformats.org/officeDocument/2006/relationships/tags" Target="../tags/tag17.xml"/><Relationship Id="rId14" Type="http://schemas.openxmlformats.org/officeDocument/2006/relationships/tags" Target="../tags/tag22.xml"/></Relationships>
</file>

<file path=ppt/slides/_rels/slide4.xml.rels><?xml version="1.0" encoding="UTF-8" standalone="yes"?>
<Relationships xmlns="http://schemas.openxmlformats.org/package/2006/relationships"><Relationship Id="rId8" Type="http://schemas.openxmlformats.org/officeDocument/2006/relationships/slide" Target="slide12.xml"/><Relationship Id="rId3" Type="http://schemas.openxmlformats.org/officeDocument/2006/relationships/tags" Target="../tags/tag26.xml"/><Relationship Id="rId7" Type="http://schemas.openxmlformats.org/officeDocument/2006/relationships/slide" Target="slide5.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notesSlide" Target="../notesSlides/notesSlide4.xml"/><Relationship Id="rId5" Type="http://schemas.openxmlformats.org/officeDocument/2006/relationships/slideLayout" Target="../slideLayouts/slideLayout1.xml"/><Relationship Id="rId10" Type="http://schemas.openxmlformats.org/officeDocument/2006/relationships/slide" Target="slide23.xml"/><Relationship Id="rId4" Type="http://schemas.openxmlformats.org/officeDocument/2006/relationships/tags" Target="../tags/tag27.xml"/><Relationship Id="rId9" Type="http://schemas.openxmlformats.org/officeDocument/2006/relationships/slide" Target="slide20.xml"/></Relationships>
</file>

<file path=ppt/slides/_rels/slide5.xml.rels><?xml version="1.0" encoding="UTF-8" standalone="yes"?>
<Relationships xmlns="http://schemas.openxmlformats.org/package/2006/relationships"><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tags" Target="../tags/tag28.xml"/><Relationship Id="rId5" Type="http://schemas.openxmlformats.org/officeDocument/2006/relationships/notesSlide" Target="../notesSlides/notesSlide5.xml"/><Relationship Id="rId4"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3" Type="http://schemas.openxmlformats.org/officeDocument/2006/relationships/tags" Target="../tags/tag43.xml"/><Relationship Id="rId18" Type="http://schemas.openxmlformats.org/officeDocument/2006/relationships/tags" Target="../tags/tag48.xml"/><Relationship Id="rId26" Type="http://schemas.openxmlformats.org/officeDocument/2006/relationships/tags" Target="../tags/tag56.xml"/><Relationship Id="rId39" Type="http://schemas.openxmlformats.org/officeDocument/2006/relationships/tags" Target="../tags/tag69.xml"/><Relationship Id="rId21" Type="http://schemas.openxmlformats.org/officeDocument/2006/relationships/tags" Target="../tags/tag51.xml"/><Relationship Id="rId34" Type="http://schemas.openxmlformats.org/officeDocument/2006/relationships/tags" Target="../tags/tag64.xml"/><Relationship Id="rId42" Type="http://schemas.openxmlformats.org/officeDocument/2006/relationships/tags" Target="../tags/tag72.xml"/><Relationship Id="rId47" Type="http://schemas.openxmlformats.org/officeDocument/2006/relationships/tags" Target="../tags/tag77.xml"/><Relationship Id="rId7" Type="http://schemas.openxmlformats.org/officeDocument/2006/relationships/tags" Target="../tags/tag37.xml"/><Relationship Id="rId2" Type="http://schemas.openxmlformats.org/officeDocument/2006/relationships/tags" Target="../tags/tag32.xml"/><Relationship Id="rId16" Type="http://schemas.openxmlformats.org/officeDocument/2006/relationships/tags" Target="../tags/tag46.xml"/><Relationship Id="rId29" Type="http://schemas.openxmlformats.org/officeDocument/2006/relationships/tags" Target="../tags/tag59.xml"/><Relationship Id="rId11" Type="http://schemas.openxmlformats.org/officeDocument/2006/relationships/tags" Target="../tags/tag41.xml"/><Relationship Id="rId24" Type="http://schemas.openxmlformats.org/officeDocument/2006/relationships/tags" Target="../tags/tag54.xml"/><Relationship Id="rId32" Type="http://schemas.openxmlformats.org/officeDocument/2006/relationships/tags" Target="../tags/tag62.xml"/><Relationship Id="rId37" Type="http://schemas.openxmlformats.org/officeDocument/2006/relationships/tags" Target="../tags/tag67.xml"/><Relationship Id="rId40" Type="http://schemas.openxmlformats.org/officeDocument/2006/relationships/tags" Target="../tags/tag70.xml"/><Relationship Id="rId45" Type="http://schemas.openxmlformats.org/officeDocument/2006/relationships/tags" Target="../tags/tag75.xml"/><Relationship Id="rId5" Type="http://schemas.openxmlformats.org/officeDocument/2006/relationships/tags" Target="../tags/tag35.xml"/><Relationship Id="rId15" Type="http://schemas.openxmlformats.org/officeDocument/2006/relationships/tags" Target="../tags/tag45.xml"/><Relationship Id="rId23" Type="http://schemas.openxmlformats.org/officeDocument/2006/relationships/tags" Target="../tags/tag53.xml"/><Relationship Id="rId28" Type="http://schemas.openxmlformats.org/officeDocument/2006/relationships/tags" Target="../tags/tag58.xml"/><Relationship Id="rId36" Type="http://schemas.openxmlformats.org/officeDocument/2006/relationships/tags" Target="../tags/tag66.xml"/><Relationship Id="rId49" Type="http://schemas.openxmlformats.org/officeDocument/2006/relationships/notesSlide" Target="../notesSlides/notesSlide6.xml"/><Relationship Id="rId10" Type="http://schemas.openxmlformats.org/officeDocument/2006/relationships/tags" Target="../tags/tag40.xml"/><Relationship Id="rId19" Type="http://schemas.openxmlformats.org/officeDocument/2006/relationships/tags" Target="../tags/tag49.xml"/><Relationship Id="rId31" Type="http://schemas.openxmlformats.org/officeDocument/2006/relationships/tags" Target="../tags/tag61.xml"/><Relationship Id="rId44" Type="http://schemas.openxmlformats.org/officeDocument/2006/relationships/tags" Target="../tags/tag74.xml"/><Relationship Id="rId4" Type="http://schemas.openxmlformats.org/officeDocument/2006/relationships/tags" Target="../tags/tag34.xml"/><Relationship Id="rId9" Type="http://schemas.openxmlformats.org/officeDocument/2006/relationships/tags" Target="../tags/tag39.xml"/><Relationship Id="rId14" Type="http://schemas.openxmlformats.org/officeDocument/2006/relationships/tags" Target="../tags/tag44.xml"/><Relationship Id="rId22" Type="http://schemas.openxmlformats.org/officeDocument/2006/relationships/tags" Target="../tags/tag52.xml"/><Relationship Id="rId27" Type="http://schemas.openxmlformats.org/officeDocument/2006/relationships/tags" Target="../tags/tag57.xml"/><Relationship Id="rId30" Type="http://schemas.openxmlformats.org/officeDocument/2006/relationships/tags" Target="../tags/tag60.xml"/><Relationship Id="rId35" Type="http://schemas.openxmlformats.org/officeDocument/2006/relationships/tags" Target="../tags/tag65.xml"/><Relationship Id="rId43" Type="http://schemas.openxmlformats.org/officeDocument/2006/relationships/tags" Target="../tags/tag73.xml"/><Relationship Id="rId48" Type="http://schemas.openxmlformats.org/officeDocument/2006/relationships/slideLayout" Target="../slideLayouts/slideLayout1.xml"/><Relationship Id="rId8" Type="http://schemas.openxmlformats.org/officeDocument/2006/relationships/tags" Target="../tags/tag38.xml"/><Relationship Id="rId3" Type="http://schemas.openxmlformats.org/officeDocument/2006/relationships/tags" Target="../tags/tag33.xml"/><Relationship Id="rId12" Type="http://schemas.openxmlformats.org/officeDocument/2006/relationships/tags" Target="../tags/tag42.xml"/><Relationship Id="rId17" Type="http://schemas.openxmlformats.org/officeDocument/2006/relationships/tags" Target="../tags/tag47.xml"/><Relationship Id="rId25" Type="http://schemas.openxmlformats.org/officeDocument/2006/relationships/tags" Target="../tags/tag55.xml"/><Relationship Id="rId33" Type="http://schemas.openxmlformats.org/officeDocument/2006/relationships/tags" Target="../tags/tag63.xml"/><Relationship Id="rId38" Type="http://schemas.openxmlformats.org/officeDocument/2006/relationships/tags" Target="../tags/tag68.xml"/><Relationship Id="rId46" Type="http://schemas.openxmlformats.org/officeDocument/2006/relationships/tags" Target="../tags/tag76.xml"/><Relationship Id="rId20" Type="http://schemas.openxmlformats.org/officeDocument/2006/relationships/tags" Target="../tags/tag50.xml"/><Relationship Id="rId41" Type="http://schemas.openxmlformats.org/officeDocument/2006/relationships/tags" Target="../tags/tag71.xml"/><Relationship Id="rId1" Type="http://schemas.openxmlformats.org/officeDocument/2006/relationships/tags" Target="../tags/tag31.xml"/><Relationship Id="rId6" Type="http://schemas.openxmlformats.org/officeDocument/2006/relationships/tags" Target="../tags/tag36.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80.xml"/><Relationship Id="rId7" Type="http://schemas.openxmlformats.org/officeDocument/2006/relationships/slideLayout" Target="../slideLayouts/slideLayout1.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tags" Target="../tags/tag83.xml"/><Relationship Id="rId5" Type="http://schemas.openxmlformats.org/officeDocument/2006/relationships/tags" Target="../tags/tag82.xml"/><Relationship Id="rId4" Type="http://schemas.openxmlformats.org/officeDocument/2006/relationships/tags" Target="../tags/tag81.xml"/></Relationships>
</file>

<file path=ppt/slides/_rels/slide8.xml.rels><?xml version="1.0" encoding="UTF-8" standalone="yes"?>
<Relationships xmlns="http://schemas.openxmlformats.org/package/2006/relationships"><Relationship Id="rId3" Type="http://schemas.openxmlformats.org/officeDocument/2006/relationships/tags" Target="../tags/tag86.xml"/><Relationship Id="rId2" Type="http://schemas.openxmlformats.org/officeDocument/2006/relationships/tags" Target="../tags/tag85.xml"/><Relationship Id="rId1" Type="http://schemas.openxmlformats.org/officeDocument/2006/relationships/tags" Target="../tags/tag84.xml"/><Relationship Id="rId5" Type="http://schemas.openxmlformats.org/officeDocument/2006/relationships/notesSlide" Target="../notesSlides/notesSlide8.xml"/><Relationship Id="rId4"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tags" Target="../tags/tag89.xml"/><Relationship Id="rId2" Type="http://schemas.openxmlformats.org/officeDocument/2006/relationships/tags" Target="../tags/tag88.xml"/><Relationship Id="rId1" Type="http://schemas.openxmlformats.org/officeDocument/2006/relationships/tags" Target="../tags/tag87.xml"/><Relationship Id="rId5" Type="http://schemas.openxmlformats.org/officeDocument/2006/relationships/notesSlide" Target="../notesSlides/notesSlide9.xml"/><Relationship Id="rId4"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0BE8B-4D6B-C641-9601-186F1D58F17C}"/>
              </a:ext>
            </a:extLst>
          </p:cNvPr>
          <p:cNvSpPr>
            <a:spLocks noGrp="1"/>
          </p:cNvSpPr>
          <p:nvPr>
            <p:ph type="ctrTitle"/>
            <p:custDataLst>
              <p:tags r:id="rId1"/>
            </p:custDataLst>
          </p:nvPr>
        </p:nvSpPr>
        <p:spPr>
          <a:xfrm>
            <a:off x="1610470" y="119013"/>
            <a:ext cx="9080315" cy="2387600"/>
          </a:xfrm>
        </p:spPr>
        <p:txBody>
          <a:bodyPr/>
          <a:lstStyle/>
          <a:p>
            <a:r>
              <a:rPr lang="fr-CA" dirty="0"/>
              <a:t>Aperçu du processus d’indemnisation :</a:t>
            </a:r>
          </a:p>
        </p:txBody>
      </p:sp>
      <p:sp>
        <p:nvSpPr>
          <p:cNvPr id="5" name="Subtitle 4">
            <a:extLst>
              <a:ext uri="{FF2B5EF4-FFF2-40B4-BE49-F238E27FC236}">
                <a16:creationId xmlns:a16="http://schemas.microsoft.com/office/drawing/2014/main" id="{C5BE18F4-D0EC-9C84-30D0-4129DD3E2F64}"/>
              </a:ext>
            </a:extLst>
          </p:cNvPr>
          <p:cNvSpPr>
            <a:spLocks noGrp="1"/>
          </p:cNvSpPr>
          <p:nvPr>
            <p:ph type="subTitle" idx="1"/>
            <p:custDataLst>
              <p:tags r:id="rId2"/>
            </p:custDataLst>
          </p:nvPr>
        </p:nvSpPr>
        <p:spPr>
          <a:xfrm>
            <a:off x="282563" y="3687828"/>
            <a:ext cx="11069377" cy="1655762"/>
          </a:xfrm>
        </p:spPr>
        <p:txBody>
          <a:bodyPr>
            <a:normAutofit/>
          </a:bodyPr>
          <a:lstStyle/>
          <a:p>
            <a:pPr algn="l"/>
            <a:r>
              <a:rPr lang="fr-FR" sz="2000" b="1" dirty="0">
                <a:effectLst/>
                <a:latin typeface="Calibri" panose="020F0502020204030204" pitchFamily="34" charset="0"/>
                <a:ea typeface="Calibri" panose="020F0502020204030204" pitchFamily="34" charset="0"/>
                <a:cs typeface="Arial" panose="020B0604020202020204" pitchFamily="34" charset="0"/>
              </a:rPr>
              <a:t>Règlement relatif aux services à l’enfance et à la famille des </a:t>
            </a:r>
          </a:p>
          <a:p>
            <a:pPr algn="l"/>
            <a:r>
              <a:rPr lang="fr-FR" sz="2000" b="1" dirty="0">
                <a:effectLst/>
                <a:latin typeface="Calibri" panose="020F0502020204030204" pitchFamily="34" charset="0"/>
                <a:ea typeface="Calibri" panose="020F0502020204030204" pitchFamily="34" charset="0"/>
                <a:cs typeface="Arial" panose="020B0604020202020204" pitchFamily="34" charset="0"/>
              </a:rPr>
              <a:t>Premières Nations et au principe de Jordan</a:t>
            </a:r>
            <a:endParaRPr lang="fr-CA" sz="2000" b="1" dirty="0">
              <a:effectLst/>
              <a:latin typeface="Calibri" panose="020F050202020403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6E8AC1F3-EA34-1B35-F0D8-101CD8154EAD}"/>
              </a:ext>
            </a:extLst>
          </p:cNvPr>
          <p:cNvSpPr txBox="1"/>
          <p:nvPr>
            <p:custDataLst>
              <p:tags r:id="rId3"/>
            </p:custDataLst>
          </p:nvPr>
        </p:nvSpPr>
        <p:spPr>
          <a:xfrm>
            <a:off x="282564" y="4403393"/>
            <a:ext cx="11411348" cy="1815882"/>
          </a:xfrm>
          <a:prstGeom prst="rect">
            <a:avLst/>
          </a:prstGeom>
          <a:noFill/>
        </p:spPr>
        <p:txBody>
          <a:bodyPr wrap="square" lIns="91440" tIns="45720" rIns="91440" bIns="45720" rtlCol="0" anchor="t">
            <a:spAutoFit/>
          </a:bodyPr>
          <a:lstStyle/>
          <a:p>
            <a:r>
              <a:rPr lang="fr-CA" sz="2800" b="1" dirty="0"/>
              <a:t>APN – </a:t>
            </a:r>
            <a:r>
              <a:rPr lang="fr-FR" sz="2800" b="1" dirty="0"/>
              <a:t>Mise à jour des chefs lors de l'assemblée </a:t>
            </a:r>
          </a:p>
          <a:p>
            <a:r>
              <a:rPr lang="fr-FR" sz="2800" b="1" dirty="0"/>
              <a:t>spéciale des chefs</a:t>
            </a:r>
            <a:endParaRPr lang="fr-CA" sz="2800" b="1" dirty="0"/>
          </a:p>
          <a:p>
            <a:endParaRPr lang="fr-CA" sz="2800" b="1" dirty="0"/>
          </a:p>
          <a:p>
            <a:r>
              <a:rPr lang="fr-CA" sz="2800" dirty="0"/>
              <a:t>Juillet 2024</a:t>
            </a:r>
          </a:p>
        </p:txBody>
      </p:sp>
      <p:sp>
        <p:nvSpPr>
          <p:cNvPr id="7" name="Title 1">
            <a:extLst>
              <a:ext uri="{FF2B5EF4-FFF2-40B4-BE49-F238E27FC236}">
                <a16:creationId xmlns:a16="http://schemas.microsoft.com/office/drawing/2014/main" id="{1172B7D0-FB4F-DCBE-C95C-28EF64E6FC7E}"/>
              </a:ext>
            </a:extLst>
          </p:cNvPr>
          <p:cNvSpPr txBox="1">
            <a:spLocks/>
          </p:cNvSpPr>
          <p:nvPr>
            <p:custDataLst>
              <p:tags r:id="rId4"/>
            </p:custDataLst>
          </p:nvPr>
        </p:nvSpPr>
        <p:spPr>
          <a:xfrm>
            <a:off x="282564" y="2906952"/>
            <a:ext cx="11736125" cy="798434"/>
          </a:xfrm>
          <a:prstGeom prst="rect">
            <a:avLst/>
          </a:prstGeom>
        </p:spPr>
        <p:txBody>
          <a:bodyPr anchor="b"/>
          <a:lstStyle>
            <a:lvl1pPr algn="ctr" defTabSz="914400" rtl="0" eaLnBrk="1" latinLnBrk="0" hangingPunct="1">
              <a:lnSpc>
                <a:spcPct val="90000"/>
              </a:lnSpc>
              <a:spcBef>
                <a:spcPct val="0"/>
              </a:spcBef>
              <a:buNone/>
              <a:defRPr sz="6000" kern="1200">
                <a:solidFill>
                  <a:schemeClr val="tx1"/>
                </a:solidFill>
                <a:latin typeface="Calibri" panose="020F0502020204030204" pitchFamily="34" charset="0"/>
                <a:ea typeface="+mj-ea"/>
                <a:cs typeface="+mj-cs"/>
              </a:defRPr>
            </a:lvl1pPr>
          </a:lstStyle>
          <a:p>
            <a:r>
              <a:rPr lang="fr-CA" sz="4400" dirty="0"/>
              <a:t>Groupe des enfants retirés et </a:t>
            </a:r>
            <a:br>
              <a:rPr lang="fr-CA" sz="4400" dirty="0"/>
            </a:br>
            <a:r>
              <a:rPr lang="fr-CA" sz="4400" dirty="0"/>
              <a:t>groupe des familles d’enfants retirés</a:t>
            </a:r>
          </a:p>
        </p:txBody>
      </p:sp>
      <p:sp>
        <p:nvSpPr>
          <p:cNvPr id="10" name="Slide Number Placeholder 9">
            <a:extLst>
              <a:ext uri="{FF2B5EF4-FFF2-40B4-BE49-F238E27FC236}">
                <a16:creationId xmlns:a16="http://schemas.microsoft.com/office/drawing/2014/main" id="{92171BFB-9C62-2EC4-BCF6-69C8E2B1E5B6}"/>
              </a:ext>
            </a:extLst>
          </p:cNvPr>
          <p:cNvSpPr>
            <a:spLocks noGrp="1"/>
          </p:cNvSpPr>
          <p:nvPr>
            <p:ph type="sldNum" sz="quarter" idx="4"/>
            <p:custDataLst>
              <p:tags r:id="rId5"/>
            </p:custDataLst>
          </p:nvPr>
        </p:nvSpPr>
        <p:spPr/>
        <p:txBody>
          <a:bodyPr/>
          <a:lstStyle/>
          <a:p>
            <a:r>
              <a:rPr lang="fr-CA" dirty="0">
                <a:solidFill>
                  <a:srgbClr val="1B0F59"/>
                </a:solidFill>
              </a:rPr>
              <a:t>1</a:t>
            </a:r>
          </a:p>
        </p:txBody>
      </p:sp>
    </p:spTree>
    <p:extLst>
      <p:ext uri="{BB962C8B-B14F-4D97-AF65-F5344CB8AC3E}">
        <p14:creationId xmlns:p14="http://schemas.microsoft.com/office/powerpoint/2010/main" val="35451621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7" y="252712"/>
            <a:ext cx="4995673"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un </a:t>
            </a:r>
            <a:r>
              <a:rPr lang="fr-CA" b="1" u="sng" dirty="0">
                <a:latin typeface="Calibri" panose="020F0502020204030204" pitchFamily="34" charset="0"/>
                <a:cs typeface="Calibri" panose="020F0502020204030204" pitchFamily="34" charset="0"/>
              </a:rPr>
              <a:t>représentant</a:t>
            </a:r>
            <a:r>
              <a:rPr lang="fr-CA" b="1" dirty="0">
                <a:latin typeface="Calibri" panose="020F0502020204030204" pitchFamily="34" charset="0"/>
                <a:cs typeface="Calibri" panose="020F0502020204030204" pitchFamily="34" charset="0"/>
              </a:rPr>
              <a:t> d’un demandeur du groupe des enfants retirés (1 de 2)</a:t>
            </a:r>
          </a:p>
        </p:txBody>
      </p:sp>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2"/>
            </p:custDataLst>
            <p:extLst>
              <p:ext uri="{D42A27DB-BD31-4B8C-83A1-F6EECF244321}">
                <p14:modId xmlns:p14="http://schemas.microsoft.com/office/powerpoint/2010/main" val="3366100162"/>
              </p:ext>
            </p:extLst>
          </p:nvPr>
        </p:nvGraphicFramePr>
        <p:xfrm>
          <a:off x="376048" y="1704975"/>
          <a:ext cx="11439905" cy="4267562"/>
        </p:xfrm>
        <a:graphic>
          <a:graphicData uri="http://schemas.openxmlformats.org/drawingml/2006/table">
            <a:tbl>
              <a:tblPr firstRow="1" bandRow="1">
                <a:tableStyleId>{5C22544A-7EE6-4342-B048-85BDC9FD1C3A}</a:tableStyleId>
              </a:tblPr>
              <a:tblGrid>
                <a:gridCol w="3130323">
                  <a:extLst>
                    <a:ext uri="{9D8B030D-6E8A-4147-A177-3AD203B41FA5}">
                      <a16:colId xmlns:a16="http://schemas.microsoft.com/office/drawing/2014/main" val="3068728186"/>
                    </a:ext>
                  </a:extLst>
                </a:gridCol>
                <a:gridCol w="8309582">
                  <a:extLst>
                    <a:ext uri="{9D8B030D-6E8A-4147-A177-3AD203B41FA5}">
                      <a16:colId xmlns:a16="http://schemas.microsoft.com/office/drawing/2014/main" val="1427821009"/>
                    </a:ext>
                  </a:extLst>
                </a:gridCol>
              </a:tblGrid>
              <a:tr h="2168086">
                <a:tc>
                  <a:txBody>
                    <a:bodyPr/>
                    <a:lstStyle/>
                    <a:p>
                      <a:r>
                        <a:rPr lang="fr-CA" sz="1600" b="1" dirty="0">
                          <a:solidFill>
                            <a:srgbClr val="1B0F59"/>
                          </a:solidFill>
                        </a:rPr>
                        <a:t>Qui peut agir à titre de représentant personnel ou de représentant d’un enfant retiré?</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indent="0">
                        <a:spcAft>
                          <a:spcPts val="800"/>
                        </a:spcAft>
                        <a:buFont typeface="Arial" panose="020B0604020202020204" pitchFamily="34" charset="0"/>
                        <a:buNone/>
                      </a:pPr>
                      <a:r>
                        <a:rPr lang="fr-CA" sz="1600" b="1" dirty="0">
                          <a:solidFill>
                            <a:srgbClr val="1B0F59"/>
                          </a:solidFill>
                        </a:rPr>
                        <a:t>Personne handicapée </a:t>
                      </a:r>
                      <a:r>
                        <a:rPr lang="fr-CA" sz="1600" b="0" dirty="0">
                          <a:solidFill>
                            <a:srgbClr val="1B0F59"/>
                          </a:solidFill>
                        </a:rPr>
                        <a:t>– un </a:t>
                      </a:r>
                      <a:r>
                        <a:rPr lang="fr-CA" sz="1600" b="0" u="sng" dirty="0">
                          <a:solidFill>
                            <a:srgbClr val="1B0F59"/>
                          </a:solidFill>
                        </a:rPr>
                        <a:t>représentant personnel</a:t>
                      </a:r>
                      <a:r>
                        <a:rPr lang="fr-CA" sz="1600" b="0" dirty="0">
                          <a:solidFill>
                            <a:srgbClr val="1B0F59"/>
                          </a:solidFill>
                        </a:rPr>
                        <a:t> est une personne nommée, ou désignée en vertu de la loi, conformément aux lois provinciales, territoriales ou fédérales applicables, pour assurer la gestion, prendre des décisions ou poser des jugements raisonnables relativement aux affaires d’une personne handicapée qui est un demandeur admissible et pour agir à titre d’administrateur de ses biens.</a:t>
                      </a:r>
                    </a:p>
                    <a:p>
                      <a:pPr marL="0" indent="0">
                        <a:spcBef>
                          <a:spcPts val="400"/>
                        </a:spcBef>
                        <a:buFont typeface="Arial" panose="020B0604020202020204" pitchFamily="34" charset="0"/>
                        <a:buNone/>
                      </a:pPr>
                      <a:r>
                        <a:rPr lang="fr-CA" sz="1600" b="1" dirty="0">
                          <a:solidFill>
                            <a:srgbClr val="1B0F59"/>
                          </a:solidFill>
                        </a:rPr>
                        <a:t>Demandeur décédé</a:t>
                      </a:r>
                      <a:r>
                        <a:rPr lang="fr-CA" sz="1600" dirty="0">
                          <a:solidFill>
                            <a:srgbClr val="1B0F59"/>
                          </a:solidFill>
                        </a:rPr>
                        <a:t> </a:t>
                      </a:r>
                      <a:r>
                        <a:rPr lang="fr-CA" sz="1600" b="0" dirty="0">
                          <a:solidFill>
                            <a:srgbClr val="1B0F59"/>
                          </a:solidFill>
                        </a:rPr>
                        <a:t>– un </a:t>
                      </a:r>
                      <a:r>
                        <a:rPr lang="fr-CA" sz="1600" b="0" u="sng" dirty="0">
                          <a:solidFill>
                            <a:srgbClr val="1B0F59"/>
                          </a:solidFill>
                        </a:rPr>
                        <a:t>représentant</a:t>
                      </a:r>
                      <a:r>
                        <a:rPr lang="fr-CA" sz="1600" b="0" dirty="0">
                          <a:solidFill>
                            <a:srgbClr val="1B0F59"/>
                          </a:solidFill>
                        </a:rPr>
                        <a:t> est une personne légalement nommée pour agir au nom de la succession d’un demandeur décédé ou d’un héritier d’un demandeur décédé.</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3177390702"/>
                  </a:ext>
                </a:extLst>
              </a:tr>
              <a:tr h="2099476">
                <a:tc>
                  <a:txBody>
                    <a:bodyPr/>
                    <a:lstStyle/>
                    <a:p>
                      <a:r>
                        <a:rPr lang="fr-CA" sz="1600" b="1" dirty="0">
                          <a:solidFill>
                            <a:srgbClr val="1B0F59"/>
                          </a:solidFill>
                        </a:rPr>
                        <a:t>Quand un représentant personnel ou un représentant d’un demandeur du groupe des enfants retirés peut-il soumettre une demande d’indemnisation?</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indent="0">
                        <a:buFont typeface="Arial" panose="020B0604020202020204" pitchFamily="34" charset="0"/>
                        <a:buNone/>
                      </a:pPr>
                      <a:r>
                        <a:rPr lang="fr-CA" sz="1600" b="0" dirty="0">
                          <a:solidFill>
                            <a:srgbClr val="1B0F59"/>
                          </a:solidFill>
                        </a:rPr>
                        <a:t>Un représentant personnel d’un demandeur vivant qui est une personne handicapée est assujetti aux mêmes délais que le demandeur qu’il représente.</a:t>
                      </a:r>
                    </a:p>
                    <a:p>
                      <a:pPr marL="0" indent="0" algn="l" rtl="0">
                        <a:buFont typeface="Arial" panose="020B0604020202020204" pitchFamily="34" charset="0"/>
                        <a:buNone/>
                      </a:pPr>
                      <a:endParaRPr lang="en-US" sz="1600" b="0" dirty="0">
                        <a:solidFill>
                          <a:srgbClr val="1B0F59"/>
                        </a:solidFill>
                      </a:endParaRPr>
                    </a:p>
                    <a:p>
                      <a:pPr marL="0" indent="0">
                        <a:buFont typeface="Arial" panose="020B0604020202020204" pitchFamily="34" charset="0"/>
                        <a:buNone/>
                      </a:pPr>
                      <a:r>
                        <a:rPr lang="fr-CA" sz="1600" b="0" dirty="0">
                          <a:solidFill>
                            <a:srgbClr val="1B0F59"/>
                          </a:solidFill>
                        </a:rPr>
                        <a:t>Un représentant d’un demandeur décédé a trois ans (et une année de plus si une prolongation est approuvée) pour présenter une demande, mais le début de la période de trois ans variera si le demandeur était un mineur et selon la date de son décès.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2555533942"/>
                  </a:ext>
                </a:extLst>
              </a:tr>
            </a:tbl>
          </a:graphicData>
        </a:graphic>
      </p:graphicFrame>
      <p:sp>
        <p:nvSpPr>
          <p:cNvPr id="7" name="Slide Number Placeholder 6">
            <a:extLst>
              <a:ext uri="{FF2B5EF4-FFF2-40B4-BE49-F238E27FC236}">
                <a16:creationId xmlns:a16="http://schemas.microsoft.com/office/drawing/2014/main" id="{61BC7977-DAB0-22E0-FC2A-11ABC5B36C99}"/>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10</a:t>
            </a:fld>
            <a:endParaRPr lang="en-US" dirty="0">
              <a:solidFill>
                <a:srgbClr val="1B0F59"/>
              </a:solidFill>
            </a:endParaRPr>
          </a:p>
        </p:txBody>
      </p:sp>
    </p:spTree>
    <p:extLst>
      <p:ext uri="{BB962C8B-B14F-4D97-AF65-F5344CB8AC3E}">
        <p14:creationId xmlns:p14="http://schemas.microsoft.com/office/powerpoint/2010/main" val="3885480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8" y="252712"/>
            <a:ext cx="4888992"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un </a:t>
            </a:r>
            <a:r>
              <a:rPr lang="fr-CA" b="1" u="sng" dirty="0">
                <a:latin typeface="Calibri" panose="020F0502020204030204" pitchFamily="34" charset="0"/>
                <a:cs typeface="Calibri" panose="020F0502020204030204" pitchFamily="34" charset="0"/>
              </a:rPr>
              <a:t>représentant</a:t>
            </a:r>
            <a:r>
              <a:rPr lang="fr-CA" b="1" dirty="0">
                <a:latin typeface="Calibri" panose="020F0502020204030204" pitchFamily="34" charset="0"/>
                <a:cs typeface="Calibri" panose="020F0502020204030204" pitchFamily="34" charset="0"/>
              </a:rPr>
              <a:t> d’un demandeur du groupe des enfants retirés (2 de 2)</a:t>
            </a:r>
          </a:p>
        </p:txBody>
      </p:sp>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2"/>
            </p:custDataLst>
            <p:extLst>
              <p:ext uri="{D42A27DB-BD31-4B8C-83A1-F6EECF244321}">
                <p14:modId xmlns:p14="http://schemas.microsoft.com/office/powerpoint/2010/main" val="1383072140"/>
              </p:ext>
            </p:extLst>
          </p:nvPr>
        </p:nvGraphicFramePr>
        <p:xfrm>
          <a:off x="376048" y="1704975"/>
          <a:ext cx="11439905" cy="3966620"/>
        </p:xfrm>
        <a:graphic>
          <a:graphicData uri="http://schemas.openxmlformats.org/drawingml/2006/table">
            <a:tbl>
              <a:tblPr firstRow="1" bandRow="1">
                <a:tableStyleId>{5C22544A-7EE6-4342-B048-85BDC9FD1C3A}</a:tableStyleId>
              </a:tblPr>
              <a:tblGrid>
                <a:gridCol w="3130323">
                  <a:extLst>
                    <a:ext uri="{9D8B030D-6E8A-4147-A177-3AD203B41FA5}">
                      <a16:colId xmlns:a16="http://schemas.microsoft.com/office/drawing/2014/main" val="3068728186"/>
                    </a:ext>
                  </a:extLst>
                </a:gridCol>
                <a:gridCol w="8309582">
                  <a:extLst>
                    <a:ext uri="{9D8B030D-6E8A-4147-A177-3AD203B41FA5}">
                      <a16:colId xmlns:a16="http://schemas.microsoft.com/office/drawing/2014/main" val="1427821009"/>
                    </a:ext>
                  </a:extLst>
                </a:gridCol>
              </a:tblGrid>
              <a:tr h="3966620">
                <a:tc>
                  <a:txBody>
                    <a:bodyPr/>
                    <a:lstStyle/>
                    <a:p>
                      <a:pPr marL="0" indent="0"/>
                      <a:r>
                        <a:rPr lang="fr-CA" sz="1600" b="1" dirty="0">
                          <a:solidFill>
                            <a:srgbClr val="1B0F59"/>
                          </a:solidFill>
                        </a:rPr>
                        <a:t>Quel montant un représentant personnel ou un représentant peut-il s’attendre à recevoir au nom d’un demandeur du groupe des enfants retirés si sa demande est approuvée?</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r>
                        <a:rPr lang="fr-CA" sz="1600" b="0" dirty="0">
                          <a:solidFill>
                            <a:srgbClr val="1B0F59"/>
                          </a:solidFill>
                        </a:rPr>
                        <a:t>Un représentant personnel d’un demandeur vivant qui est une personne handicapée recevra, au nom du demandeur et </a:t>
                      </a:r>
                      <a:r>
                        <a:rPr lang="fr-CA" sz="1600" b="0" u="sng" dirty="0">
                          <a:solidFill>
                            <a:srgbClr val="1B0F59"/>
                          </a:solidFill>
                        </a:rPr>
                        <a:t>au profit du demandeur</a:t>
                      </a:r>
                      <a:r>
                        <a:rPr lang="fr-CA" sz="1600" b="0" dirty="0">
                          <a:solidFill>
                            <a:srgbClr val="1B0F59"/>
                          </a:solidFill>
                        </a:rPr>
                        <a:t>, la même indemnisation à laquelle le demandeur a droit s’il est jugé admissible en tant que membre du groupe des enfants retirés.</a:t>
                      </a:r>
                    </a:p>
                    <a:p>
                      <a:endParaRPr lang="en-US" sz="1600" b="0" dirty="0">
                        <a:solidFill>
                          <a:srgbClr val="1B0F59"/>
                        </a:solidFill>
                      </a:endParaRPr>
                    </a:p>
                    <a:p>
                      <a:r>
                        <a:rPr lang="fr-CA" sz="1600" b="0" dirty="0">
                          <a:solidFill>
                            <a:srgbClr val="1B0F59"/>
                          </a:solidFill>
                        </a:rPr>
                        <a:t>Un représentant d’un demandeur décédé qui est légalement désigné pour agir au nom de la </a:t>
                      </a:r>
                      <a:r>
                        <a:rPr lang="fr-CA" sz="1600" b="0" u="sng" dirty="0">
                          <a:solidFill>
                            <a:srgbClr val="1B0F59"/>
                          </a:solidFill>
                        </a:rPr>
                        <a:t>succession</a:t>
                      </a:r>
                      <a:r>
                        <a:rPr lang="fr-CA" sz="1600" b="0" dirty="0">
                          <a:solidFill>
                            <a:srgbClr val="1B0F59"/>
                          </a:solidFill>
                        </a:rPr>
                        <a:t> du demandeur recevra, au nom de la succession, la même indemnisation que celle à laquelle le demandeur aurait eu droit s’il était jugé admissible en tant que membre du groupe des enfants retirés. Si personne n’est désigné pour représenter la succession et qu’un représentant est un </a:t>
                      </a:r>
                      <a:r>
                        <a:rPr lang="fr-CA" sz="1600" b="0" u="sng" dirty="0">
                          <a:solidFill>
                            <a:srgbClr val="1B0F59"/>
                          </a:solidFill>
                        </a:rPr>
                        <a:t>héritier</a:t>
                      </a:r>
                      <a:r>
                        <a:rPr lang="fr-CA" sz="1600" b="0" u="none" dirty="0">
                          <a:solidFill>
                            <a:srgbClr val="1B0F59"/>
                          </a:solidFill>
                        </a:rPr>
                        <a:t> </a:t>
                      </a:r>
                      <a:r>
                        <a:rPr lang="fr-CA" sz="1600" b="0" dirty="0">
                          <a:solidFill>
                            <a:srgbClr val="1B0F59"/>
                          </a:solidFill>
                        </a:rPr>
                        <a:t>d’un demandeur décédé qui aurait été admissible en tant que membre du groupe des enfants retirés, il se peut que l’indemnisation soit partagée avec d’autres héritiers vivants.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518177461"/>
                  </a:ext>
                </a:extLst>
              </a:tr>
            </a:tbl>
          </a:graphicData>
        </a:graphic>
      </p:graphicFrame>
      <p:sp>
        <p:nvSpPr>
          <p:cNvPr id="7" name="Slide Number Placeholder 6">
            <a:extLst>
              <a:ext uri="{FF2B5EF4-FFF2-40B4-BE49-F238E27FC236}">
                <a16:creationId xmlns:a16="http://schemas.microsoft.com/office/drawing/2014/main" id="{37F60102-254E-0580-4718-610EE61104FA}"/>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11</a:t>
            </a:fld>
            <a:endParaRPr lang="en-US" dirty="0">
              <a:solidFill>
                <a:srgbClr val="1B0F59"/>
              </a:solidFill>
            </a:endParaRPr>
          </a:p>
        </p:txBody>
      </p:sp>
    </p:spTree>
    <p:extLst>
      <p:ext uri="{BB962C8B-B14F-4D97-AF65-F5344CB8AC3E}">
        <p14:creationId xmlns:p14="http://schemas.microsoft.com/office/powerpoint/2010/main" val="2009708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D20-F095-2CA2-1E48-2BD3CE07D92B}"/>
              </a:ext>
            </a:extLst>
          </p:cNvPr>
          <p:cNvSpPr>
            <a:spLocks noGrp="1"/>
          </p:cNvSpPr>
          <p:nvPr>
            <p:ph type="ctrTitle"/>
            <p:custDataLst>
              <p:tags r:id="rId1"/>
            </p:custDataLst>
          </p:nvPr>
        </p:nvSpPr>
        <p:spPr>
          <a:xfrm>
            <a:off x="1516566" y="2218398"/>
            <a:ext cx="9857678" cy="2387600"/>
          </a:xfrm>
        </p:spPr>
        <p:txBody>
          <a:bodyPr/>
          <a:lstStyle/>
          <a:p>
            <a:r>
              <a:rPr lang="fr-CA" sz="5400" dirty="0"/>
              <a:t>Parcours des demandeurs du groupe des familles d’enfants retirés et de leurs représentants dans le processus d’indemnisation</a:t>
            </a:r>
          </a:p>
        </p:txBody>
      </p:sp>
      <p:sp>
        <p:nvSpPr>
          <p:cNvPr id="3" name="Subtitle 2">
            <a:extLst>
              <a:ext uri="{FF2B5EF4-FFF2-40B4-BE49-F238E27FC236}">
                <a16:creationId xmlns:a16="http://schemas.microsoft.com/office/drawing/2014/main" id="{989D6AA3-31E2-77EE-673F-621DA2984AC7}"/>
              </a:ext>
            </a:extLst>
          </p:cNvPr>
          <p:cNvSpPr>
            <a:spLocks noGrp="1"/>
          </p:cNvSpPr>
          <p:nvPr>
            <p:ph type="subTitle" idx="1"/>
            <p:custDataLst>
              <p:tags r:id="rId2"/>
            </p:custDataLst>
          </p:nvPr>
        </p:nvSpPr>
        <p:spPr>
          <a:xfrm>
            <a:off x="1516566" y="4698073"/>
            <a:ext cx="9144000" cy="1655762"/>
          </a:xfrm>
        </p:spPr>
        <p:txBody>
          <a:bodyPr/>
          <a:lstStyle/>
          <a:p>
            <a:r>
              <a:rPr lang="fr-CA" i="1" dirty="0"/>
              <a:t>La présente section donne un aperçu du parcours des </a:t>
            </a:r>
            <a:r>
              <a:rPr lang="fr-CA" b="1" i="1" dirty="0"/>
              <a:t>demandeurs du groupe des familles d’enfants retirés </a:t>
            </a:r>
            <a:r>
              <a:rPr lang="fr-CA" i="1" dirty="0"/>
              <a:t>et de leurs </a:t>
            </a:r>
            <a:r>
              <a:rPr lang="fr-CA" b="1" i="1" dirty="0"/>
              <a:t>représentants </a:t>
            </a:r>
            <a:r>
              <a:rPr lang="fr-CA" i="1" dirty="0"/>
              <a:t>dans le processus d’indemnisation.</a:t>
            </a:r>
            <a:endParaRPr lang="fr-CA" b="1" i="1" dirty="0"/>
          </a:p>
        </p:txBody>
      </p:sp>
      <p:sp>
        <p:nvSpPr>
          <p:cNvPr id="7" name="Slide Number Placeholder 6">
            <a:extLst>
              <a:ext uri="{FF2B5EF4-FFF2-40B4-BE49-F238E27FC236}">
                <a16:creationId xmlns:a16="http://schemas.microsoft.com/office/drawing/2014/main" id="{F247F68C-CB84-BDEA-B5B6-8B9D4192FA7A}"/>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12</a:t>
            </a:fld>
            <a:endParaRPr lang="en-US" dirty="0">
              <a:solidFill>
                <a:srgbClr val="1B0F59"/>
              </a:solidFill>
            </a:endParaRPr>
          </a:p>
        </p:txBody>
      </p:sp>
    </p:spTree>
    <p:extLst>
      <p:ext uri="{BB962C8B-B14F-4D97-AF65-F5344CB8AC3E}">
        <p14:creationId xmlns:p14="http://schemas.microsoft.com/office/powerpoint/2010/main" val="2236917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8" y="468156"/>
            <a:ext cx="4242816" cy="646331"/>
          </a:xfrm>
          <a:prstGeom prst="rect">
            <a:avLst/>
          </a:prstGeom>
          <a:noFill/>
        </p:spPr>
        <p:txBody>
          <a:bodyPr wrap="square" rtlCol="0" anchor="ctr">
            <a:spAutoFit/>
          </a:bodyPr>
          <a:lstStyle/>
          <a:p>
            <a:r>
              <a:rPr lang="fr-CA" b="1" dirty="0">
                <a:latin typeface="Calibri" panose="020F0502020204030204" pitchFamily="34" charset="0"/>
                <a:cs typeface="Calibri" panose="020F0502020204030204" pitchFamily="34" charset="0"/>
              </a:rPr>
              <a:t>Parcours du demandeur</a:t>
            </a:r>
            <a:br>
              <a:rPr lang="fr-CA" b="1" dirty="0">
                <a:latin typeface="Calibri" panose="020F0502020204030204" pitchFamily="34" charset="0"/>
                <a:cs typeface="Calibri" panose="020F0502020204030204" pitchFamily="34" charset="0"/>
              </a:rPr>
            </a:br>
            <a:r>
              <a:rPr lang="fr-CA" b="1" dirty="0">
                <a:latin typeface="Calibri" panose="020F0502020204030204" pitchFamily="34" charset="0"/>
                <a:cs typeface="Calibri" panose="020F0502020204030204" pitchFamily="34" charset="0"/>
              </a:rPr>
              <a:t>Groupe des familles d’enfants retirés</a:t>
            </a:r>
          </a:p>
        </p:txBody>
      </p:sp>
      <p:sp>
        <p:nvSpPr>
          <p:cNvPr id="43" name="TextBox 42">
            <a:extLst>
              <a:ext uri="{FF2B5EF4-FFF2-40B4-BE49-F238E27FC236}">
                <a16:creationId xmlns:a16="http://schemas.microsoft.com/office/drawing/2014/main" id="{3F9CAD41-831D-67F1-0C94-39DE604B52BC}"/>
              </a:ext>
            </a:extLst>
          </p:cNvPr>
          <p:cNvSpPr txBox="1">
            <a:spLocks/>
          </p:cNvSpPr>
          <p:nvPr>
            <p:custDataLst>
              <p:tags r:id="rId2"/>
            </p:custDataLst>
          </p:nvPr>
        </p:nvSpPr>
        <p:spPr>
          <a:xfrm>
            <a:off x="4206700" y="4190242"/>
            <a:ext cx="1236066" cy="1353161"/>
          </a:xfrm>
          <a:prstGeom prst="rect">
            <a:avLst/>
          </a:prstGeom>
          <a:solidFill>
            <a:schemeClr val="bg2"/>
          </a:solidFill>
        </p:spPr>
        <p:txBody>
          <a:bodyPr wrap="square" anchor="ctr">
            <a:noAutofit/>
          </a:bodyPr>
          <a:lstStyle/>
          <a:p>
            <a:pPr algn="ctr">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L’administrateur communique avec le demandeur pour obtenir les renseignements manquants. Soutien à la navigation offert.</a:t>
            </a:r>
          </a:p>
        </p:txBody>
      </p:sp>
      <p:sp>
        <p:nvSpPr>
          <p:cNvPr id="8" name="TextBox 7">
            <a:extLst>
              <a:ext uri="{FF2B5EF4-FFF2-40B4-BE49-F238E27FC236}">
                <a16:creationId xmlns:a16="http://schemas.microsoft.com/office/drawing/2014/main" id="{C5C9B72E-A69D-E02D-0591-D00938116B3D}"/>
              </a:ext>
            </a:extLst>
          </p:cNvPr>
          <p:cNvSpPr txBox="1">
            <a:spLocks noChangeAspect="1"/>
          </p:cNvSpPr>
          <p:nvPr>
            <p:custDataLst>
              <p:tags r:id="rId3"/>
            </p:custDataLst>
          </p:nvPr>
        </p:nvSpPr>
        <p:spPr>
          <a:xfrm>
            <a:off x="349405" y="2223141"/>
            <a:ext cx="1553211" cy="1216152"/>
          </a:xfrm>
          <a:prstGeom prst="rect">
            <a:avLst/>
          </a:prstGeom>
          <a:solidFill>
            <a:schemeClr val="bg2"/>
          </a:solidFill>
        </p:spPr>
        <p:txBody>
          <a:bodyPr wrap="square" lIns="0" tIns="0" rIns="0" bIns="0" anchor="ctr">
            <a:noAutofit/>
          </a:bodyPr>
          <a:lstStyle/>
          <a:p>
            <a:pPr marL="53975"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soumet le formulaire de demande pertinent en fournissant son nom, ses coordonnées, ses documents justificatifs  et une copie d’une pièce d’identité.</a:t>
            </a:r>
          </a:p>
        </p:txBody>
      </p:sp>
      <p:sp>
        <p:nvSpPr>
          <p:cNvPr id="10" name="TextBox 9">
            <a:extLst>
              <a:ext uri="{FF2B5EF4-FFF2-40B4-BE49-F238E27FC236}">
                <a16:creationId xmlns:a16="http://schemas.microsoft.com/office/drawing/2014/main" id="{2A53854F-52DB-1E5A-0324-C9917BF4CB34}"/>
              </a:ext>
            </a:extLst>
          </p:cNvPr>
          <p:cNvSpPr txBox="1">
            <a:spLocks/>
          </p:cNvSpPr>
          <p:nvPr>
            <p:custDataLst>
              <p:tags r:id="rId4"/>
            </p:custDataLst>
          </p:nvPr>
        </p:nvSpPr>
        <p:spPr>
          <a:xfrm>
            <a:off x="10062193" y="6029893"/>
            <a:ext cx="1983677" cy="525638"/>
          </a:xfrm>
          <a:prstGeom prst="rect">
            <a:avLst/>
          </a:prstGeom>
          <a:solidFill>
            <a:schemeClr val="accent5">
              <a:lumMod val="20000"/>
              <a:lumOff val="80000"/>
            </a:schemeClr>
          </a:solidFill>
        </p:spPr>
        <p:txBody>
          <a:bodyPr wrap="square"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reçoit une lettre indiquant que l’enfant n’est pas admissible.</a:t>
            </a:r>
          </a:p>
        </p:txBody>
      </p:sp>
      <p:sp>
        <p:nvSpPr>
          <p:cNvPr id="15" name="Rectangle: Rounded Corners 14">
            <a:extLst>
              <a:ext uri="{FF2B5EF4-FFF2-40B4-BE49-F238E27FC236}">
                <a16:creationId xmlns:a16="http://schemas.microsoft.com/office/drawing/2014/main" id="{968546F1-7BBE-B102-94B3-94E4D0560F86}"/>
              </a:ext>
            </a:extLst>
          </p:cNvPr>
          <p:cNvSpPr>
            <a:spLocks/>
          </p:cNvSpPr>
          <p:nvPr>
            <p:custDataLst>
              <p:tags r:id="rId5"/>
            </p:custDataLst>
          </p:nvPr>
        </p:nvSpPr>
        <p:spPr>
          <a:xfrm>
            <a:off x="2085496" y="2223141"/>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Délais prescrits respectés?</a:t>
            </a:r>
          </a:p>
          <a:p>
            <a:pPr algn="ctr">
              <a:lnSpc>
                <a:spcPct val="107000"/>
              </a:lnSpc>
              <a:spcAft>
                <a:spcPts val="640"/>
              </a:spcAft>
            </a:pPr>
            <a:r>
              <a:rPr lang="fr-CA" sz="800" i="1" dirty="0">
                <a:latin typeface="Calibri" panose="020F0502020204030204" pitchFamily="34" charset="0"/>
                <a:cs typeface="Calibri" panose="020F0502020204030204" pitchFamily="34" charset="0"/>
              </a:rPr>
              <a:t>(voir la diapositive suivante)</a:t>
            </a:r>
          </a:p>
        </p:txBody>
      </p:sp>
      <p:sp>
        <p:nvSpPr>
          <p:cNvPr id="35" name="Rectangle: Rounded Corners 34">
            <a:extLst>
              <a:ext uri="{FF2B5EF4-FFF2-40B4-BE49-F238E27FC236}">
                <a16:creationId xmlns:a16="http://schemas.microsoft.com/office/drawing/2014/main" id="{98DA7E18-CE50-0B97-A954-566231C174E7}"/>
              </a:ext>
            </a:extLst>
          </p:cNvPr>
          <p:cNvSpPr>
            <a:spLocks/>
          </p:cNvSpPr>
          <p:nvPr>
            <p:custDataLst>
              <p:tags r:id="rId6"/>
            </p:custDataLst>
          </p:nvPr>
        </p:nvSpPr>
        <p:spPr>
          <a:xfrm>
            <a:off x="4303525" y="2223141"/>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Information manquante?</a:t>
            </a:r>
          </a:p>
        </p:txBody>
      </p:sp>
      <p:sp>
        <p:nvSpPr>
          <p:cNvPr id="40" name="TextBox 39">
            <a:extLst>
              <a:ext uri="{FF2B5EF4-FFF2-40B4-BE49-F238E27FC236}">
                <a16:creationId xmlns:a16="http://schemas.microsoft.com/office/drawing/2014/main" id="{0A2740B0-2830-E3BB-EB01-E4D026B93668}"/>
              </a:ext>
            </a:extLst>
          </p:cNvPr>
          <p:cNvSpPr txBox="1">
            <a:spLocks/>
          </p:cNvSpPr>
          <p:nvPr>
            <p:custDataLst>
              <p:tags r:id="rId7"/>
            </p:custDataLst>
          </p:nvPr>
        </p:nvSpPr>
        <p:spPr>
          <a:xfrm>
            <a:off x="4641853" y="3826860"/>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sp>
        <p:nvSpPr>
          <p:cNvPr id="44" name="TextBox 43">
            <a:extLst>
              <a:ext uri="{FF2B5EF4-FFF2-40B4-BE49-F238E27FC236}">
                <a16:creationId xmlns:a16="http://schemas.microsoft.com/office/drawing/2014/main" id="{10B59908-8048-7624-1078-6FAECA06A3A8}"/>
              </a:ext>
            </a:extLst>
          </p:cNvPr>
          <p:cNvSpPr txBox="1">
            <a:spLocks/>
          </p:cNvSpPr>
          <p:nvPr>
            <p:custDataLst>
              <p:tags r:id="rId8"/>
            </p:custDataLst>
          </p:nvPr>
        </p:nvSpPr>
        <p:spPr>
          <a:xfrm>
            <a:off x="10044672" y="4740638"/>
            <a:ext cx="1983677" cy="1005957"/>
          </a:xfrm>
          <a:prstGeom prst="rect">
            <a:avLst/>
          </a:prstGeom>
          <a:solidFill>
            <a:schemeClr val="accent5">
              <a:lumMod val="20000"/>
              <a:lumOff val="80000"/>
            </a:schemeClr>
          </a:solidFill>
        </p:spPr>
        <p:txBody>
          <a:bodyPr wrap="square" anchor="ctr">
            <a:noAutofit/>
          </a:bodyPr>
          <a:lstStyle/>
          <a:p>
            <a:pPr algn="ctr">
              <a:lnSpc>
                <a:spcPct val="107000"/>
              </a:lnSpc>
            </a:pPr>
            <a:r>
              <a:rPr lang="fr-CA" sz="1050" dirty="0"/>
              <a:t>Le demandeur reçoit une lettre indiquant que la détermination de son admissibilité est non concluante.</a:t>
            </a:r>
          </a:p>
        </p:txBody>
      </p:sp>
      <p:sp>
        <p:nvSpPr>
          <p:cNvPr id="11" name="TextBox 10">
            <a:extLst>
              <a:ext uri="{FF2B5EF4-FFF2-40B4-BE49-F238E27FC236}">
                <a16:creationId xmlns:a16="http://schemas.microsoft.com/office/drawing/2014/main" id="{00BF6FBD-8765-D7D5-C8B3-3B9C9C7940FD}"/>
              </a:ext>
            </a:extLst>
          </p:cNvPr>
          <p:cNvSpPr txBox="1">
            <a:spLocks/>
          </p:cNvSpPr>
          <p:nvPr>
            <p:custDataLst>
              <p:tags r:id="rId9"/>
            </p:custDataLst>
          </p:nvPr>
        </p:nvSpPr>
        <p:spPr>
          <a:xfrm>
            <a:off x="2765820" y="4200145"/>
            <a:ext cx="1350864" cy="1353161"/>
          </a:xfrm>
          <a:prstGeom prst="rect">
            <a:avLst/>
          </a:prstGeom>
          <a:solidFill>
            <a:schemeClr val="bg2"/>
          </a:solidFill>
        </p:spPr>
        <p:txBody>
          <a:bodyPr wrap="square" anchor="ctr">
            <a:noAutofit/>
          </a:bodyPr>
          <a:lstStyle/>
          <a:p>
            <a:pPr algn="ctr"/>
            <a:r>
              <a:rPr lang="fr-CA" sz="1050" dirty="0">
                <a:latin typeface="Calibri" panose="020F0502020204030204" pitchFamily="34" charset="0"/>
                <a:ea typeface="Calibri" panose="020F0502020204030204" pitchFamily="34" charset="0"/>
                <a:cs typeface="Calibri" panose="020F0502020204030204" pitchFamily="34" charset="0"/>
              </a:rPr>
              <a:t>Le demandeur a soumis sa demande trop tôt et doit la soumettre de nouveau au plus tard 2 ans après que l’enfant a atteint l’âge de la majorité.</a:t>
            </a:r>
          </a:p>
        </p:txBody>
      </p:sp>
      <p:sp>
        <p:nvSpPr>
          <p:cNvPr id="26" name="Rectangle: Rounded Corners 25">
            <a:extLst>
              <a:ext uri="{FF2B5EF4-FFF2-40B4-BE49-F238E27FC236}">
                <a16:creationId xmlns:a16="http://schemas.microsoft.com/office/drawing/2014/main" id="{F5EA777E-C26A-18FA-0110-C98131334838}"/>
              </a:ext>
            </a:extLst>
          </p:cNvPr>
          <p:cNvSpPr>
            <a:spLocks/>
          </p:cNvSpPr>
          <p:nvPr>
            <p:custDataLst>
              <p:tags r:id="rId10"/>
            </p:custDataLst>
          </p:nvPr>
        </p:nvSpPr>
        <p:spPr>
          <a:xfrm>
            <a:off x="975359" y="5979701"/>
            <a:ext cx="1623929" cy="616926"/>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Une demande de prolongation a été présentée et approuvée?</a:t>
            </a:r>
          </a:p>
        </p:txBody>
      </p:sp>
      <p:sp>
        <p:nvSpPr>
          <p:cNvPr id="98" name="TextBox 97">
            <a:extLst>
              <a:ext uri="{FF2B5EF4-FFF2-40B4-BE49-F238E27FC236}">
                <a16:creationId xmlns:a16="http://schemas.microsoft.com/office/drawing/2014/main" id="{E7157F88-6063-CF72-96F6-ABF495966243}"/>
              </a:ext>
            </a:extLst>
          </p:cNvPr>
          <p:cNvSpPr txBox="1">
            <a:spLocks/>
          </p:cNvSpPr>
          <p:nvPr>
            <p:custDataLst>
              <p:tags r:id="rId11"/>
            </p:custDataLst>
          </p:nvPr>
        </p:nvSpPr>
        <p:spPr>
          <a:xfrm>
            <a:off x="2676635" y="6197376"/>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sp>
        <p:nvSpPr>
          <p:cNvPr id="1011" name="TextBox 1010">
            <a:extLst>
              <a:ext uri="{FF2B5EF4-FFF2-40B4-BE49-F238E27FC236}">
                <a16:creationId xmlns:a16="http://schemas.microsoft.com/office/drawing/2014/main" id="{731FBAAE-A40F-408A-820E-924458CBF2EF}"/>
              </a:ext>
            </a:extLst>
          </p:cNvPr>
          <p:cNvSpPr txBox="1">
            <a:spLocks/>
          </p:cNvSpPr>
          <p:nvPr>
            <p:custDataLst>
              <p:tags r:id="rId12"/>
            </p:custDataLst>
          </p:nvPr>
        </p:nvSpPr>
        <p:spPr>
          <a:xfrm>
            <a:off x="975359" y="4193257"/>
            <a:ext cx="1651664" cy="1353161"/>
          </a:xfrm>
          <a:prstGeom prst="rect">
            <a:avLst/>
          </a:prstGeom>
          <a:solidFill>
            <a:schemeClr val="bg2"/>
          </a:solidFill>
        </p:spPr>
        <p:txBody>
          <a:bodyPr wrap="square" anchor="ctr">
            <a:noAutofit/>
          </a:bodyPr>
          <a:lstStyle/>
          <a:p>
            <a:pPr algn="ctr">
              <a:lnSpc>
                <a:spcPct val="107000"/>
              </a:lnSpc>
            </a:pPr>
            <a:r>
              <a:rPr lang="fr-CA" sz="1050" dirty="0">
                <a:latin typeface="Calibri" panose="020F0502020204030204" pitchFamily="34" charset="0"/>
                <a:ea typeface="Calibri" panose="020F0502020204030204" pitchFamily="34" charset="0"/>
                <a:cs typeface="Calibri" panose="020F0502020204030204" pitchFamily="34" charset="0"/>
              </a:rPr>
              <a:t>Le demandeur a raté la date limite et doit soumettre une demande de prolongation (</a:t>
            </a:r>
            <a:r>
              <a:rPr lang="fr-CA" sz="1050" i="1" dirty="0">
                <a:latin typeface="Calibri" panose="020F0502020204030204" pitchFamily="34" charset="0"/>
                <a:ea typeface="Calibri" panose="020F0502020204030204" pitchFamily="34" charset="0"/>
                <a:cs typeface="Calibri" panose="020F0502020204030204" pitchFamily="34" charset="0"/>
              </a:rPr>
              <a:t>maximum de 1 an – voir la diapositive suivante</a:t>
            </a:r>
            <a:r>
              <a:rPr lang="fr-CA" sz="1050" dirty="0">
                <a:latin typeface="Calibri" panose="020F0502020204030204" pitchFamily="34" charset="0"/>
                <a:ea typeface="Calibri" panose="020F0502020204030204" pitchFamily="34" charset="0"/>
                <a:cs typeface="Calibri" panose="020F0502020204030204" pitchFamily="34" charset="0"/>
              </a:rPr>
              <a:t>).</a:t>
            </a:r>
          </a:p>
        </p:txBody>
      </p:sp>
      <p:cxnSp>
        <p:nvCxnSpPr>
          <p:cNvPr id="1074" name="Straight Arrow Connector 1073">
            <a:extLst>
              <a:ext uri="{FF2B5EF4-FFF2-40B4-BE49-F238E27FC236}">
                <a16:creationId xmlns:a16="http://schemas.microsoft.com/office/drawing/2014/main" id="{4E93B71F-3AC2-02FA-78F0-79DA30916424}"/>
              </a:ext>
            </a:extLst>
          </p:cNvPr>
          <p:cNvCxnSpPr>
            <a:cxnSpLocks/>
            <a:stCxn id="8" idx="3"/>
            <a:endCxn id="15" idx="1"/>
          </p:cNvCxnSpPr>
          <p:nvPr>
            <p:custDataLst>
              <p:tags r:id="rId13"/>
            </p:custDataLst>
          </p:nvPr>
        </p:nvCxnSpPr>
        <p:spPr>
          <a:xfrm>
            <a:off x="1902616" y="2831217"/>
            <a:ext cx="182880"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0" name="Straight Connector 909">
            <a:extLst>
              <a:ext uri="{FF2B5EF4-FFF2-40B4-BE49-F238E27FC236}">
                <a16:creationId xmlns:a16="http://schemas.microsoft.com/office/drawing/2014/main" id="{58072464-5A95-1EF7-CD91-413AB86C4A40}"/>
              </a:ext>
            </a:extLst>
          </p:cNvPr>
          <p:cNvCxnSpPr>
            <a:cxnSpLocks/>
            <a:stCxn id="15" idx="3"/>
            <a:endCxn id="368" idx="1"/>
          </p:cNvCxnSpPr>
          <p:nvPr>
            <p:custDataLst>
              <p:tags r:id="rId14"/>
            </p:custDataLst>
          </p:nvPr>
        </p:nvCxnSpPr>
        <p:spPr>
          <a:xfrm>
            <a:off x="3127912" y="2831217"/>
            <a:ext cx="37736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D4E9BB4-1065-A5C5-18D4-698E86E6EC28}"/>
              </a:ext>
            </a:extLst>
          </p:cNvPr>
          <p:cNvSpPr txBox="1">
            <a:spLocks/>
          </p:cNvSpPr>
          <p:nvPr>
            <p:custDataLst>
              <p:tags r:id="rId15"/>
            </p:custDataLst>
          </p:nvPr>
        </p:nvSpPr>
        <p:spPr>
          <a:xfrm>
            <a:off x="10085221" y="2328297"/>
            <a:ext cx="1937623" cy="1005840"/>
          </a:xfrm>
          <a:prstGeom prst="rect">
            <a:avLst/>
          </a:prstGeom>
          <a:solidFill>
            <a:srgbClr val="DEEBF7"/>
          </a:solidFill>
        </p:spPr>
        <p:txBody>
          <a:bodyPr wrap="square"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reçoit la lettre indiquant qu’il est admissible à l’indemnisation de base et expliquant les prochaines étapes.</a:t>
            </a:r>
          </a:p>
        </p:txBody>
      </p:sp>
      <p:cxnSp>
        <p:nvCxnSpPr>
          <p:cNvPr id="1193" name="Straight Connector 1192">
            <a:extLst>
              <a:ext uri="{FF2B5EF4-FFF2-40B4-BE49-F238E27FC236}">
                <a16:creationId xmlns:a16="http://schemas.microsoft.com/office/drawing/2014/main" id="{848DDA32-CD46-6111-92A6-1331FF1CECFB}"/>
              </a:ext>
            </a:extLst>
          </p:cNvPr>
          <p:cNvCxnSpPr>
            <a:cxnSpLocks/>
            <a:stCxn id="35" idx="3"/>
            <a:endCxn id="67" idx="1"/>
          </p:cNvCxnSpPr>
          <p:nvPr>
            <p:custDataLst>
              <p:tags r:id="rId16"/>
            </p:custDataLst>
          </p:nvPr>
        </p:nvCxnSpPr>
        <p:spPr>
          <a:xfrm>
            <a:off x="5345941" y="2831217"/>
            <a:ext cx="9365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A85BD1E-A7BC-7609-C6F2-660381D832FB}"/>
              </a:ext>
            </a:extLst>
          </p:cNvPr>
          <p:cNvSpPr txBox="1">
            <a:spLocks/>
          </p:cNvSpPr>
          <p:nvPr>
            <p:custDataLst>
              <p:tags r:id="rId17"/>
            </p:custDataLst>
          </p:nvPr>
        </p:nvSpPr>
        <p:spPr>
          <a:xfrm>
            <a:off x="2431035" y="3826860"/>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sp>
        <p:nvSpPr>
          <p:cNvPr id="32" name="Rectangle: Rounded Corners 31">
            <a:extLst>
              <a:ext uri="{FF2B5EF4-FFF2-40B4-BE49-F238E27FC236}">
                <a16:creationId xmlns:a16="http://schemas.microsoft.com/office/drawing/2014/main" id="{A245B035-A9B8-344D-15FB-46A3B84BDC0C}"/>
              </a:ext>
            </a:extLst>
          </p:cNvPr>
          <p:cNvSpPr>
            <a:spLocks/>
          </p:cNvSpPr>
          <p:nvPr>
            <p:custDataLst>
              <p:tags r:id="rId18"/>
            </p:custDataLst>
          </p:nvPr>
        </p:nvSpPr>
        <p:spPr>
          <a:xfrm>
            <a:off x="6003080" y="2223141"/>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L’enfant associé figure dans la base de données des SAC et est admissible? </a:t>
            </a:r>
          </a:p>
        </p:txBody>
      </p:sp>
      <p:cxnSp>
        <p:nvCxnSpPr>
          <p:cNvPr id="409" name="Straight Connector 408">
            <a:extLst>
              <a:ext uri="{FF2B5EF4-FFF2-40B4-BE49-F238E27FC236}">
                <a16:creationId xmlns:a16="http://schemas.microsoft.com/office/drawing/2014/main" id="{11049285-B254-8081-0A1D-C4645FC199FD}"/>
              </a:ext>
            </a:extLst>
          </p:cNvPr>
          <p:cNvCxnSpPr>
            <a:cxnSpLocks/>
            <a:stCxn id="1011" idx="2"/>
            <a:endCxn id="26" idx="0"/>
          </p:cNvCxnSpPr>
          <p:nvPr>
            <p:custDataLst>
              <p:tags r:id="rId19"/>
            </p:custDataLst>
          </p:nvPr>
        </p:nvCxnSpPr>
        <p:spPr>
          <a:xfrm flipH="1">
            <a:off x="1787324" y="5546418"/>
            <a:ext cx="13867" cy="433283"/>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id="{2129B0BB-D0FA-8761-1582-3E088A3DB1FE}"/>
              </a:ext>
            </a:extLst>
          </p:cNvPr>
          <p:cNvSpPr txBox="1">
            <a:spLocks/>
          </p:cNvSpPr>
          <p:nvPr>
            <p:custDataLst>
              <p:tags r:id="rId20"/>
            </p:custDataLst>
          </p:nvPr>
        </p:nvSpPr>
        <p:spPr>
          <a:xfrm>
            <a:off x="5439592" y="2739777"/>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cxnSp>
        <p:nvCxnSpPr>
          <p:cNvPr id="69" name="Straight Arrow Connector 68">
            <a:extLst>
              <a:ext uri="{FF2B5EF4-FFF2-40B4-BE49-F238E27FC236}">
                <a16:creationId xmlns:a16="http://schemas.microsoft.com/office/drawing/2014/main" id="{E42043CF-2D2F-C496-D0DD-392E3755D407}"/>
              </a:ext>
            </a:extLst>
          </p:cNvPr>
          <p:cNvCxnSpPr>
            <a:cxnSpLocks/>
            <a:stCxn id="67" idx="3"/>
            <a:endCxn id="32" idx="1"/>
          </p:cNvCxnSpPr>
          <p:nvPr>
            <p:custDataLst>
              <p:tags r:id="rId21"/>
            </p:custDataLst>
          </p:nvPr>
        </p:nvCxnSpPr>
        <p:spPr>
          <a:xfrm>
            <a:off x="5805352" y="2831217"/>
            <a:ext cx="19772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9" name="TextBox 338">
            <a:extLst>
              <a:ext uri="{FF2B5EF4-FFF2-40B4-BE49-F238E27FC236}">
                <a16:creationId xmlns:a16="http://schemas.microsoft.com/office/drawing/2014/main" id="{2677925C-C6BA-DC86-FB45-9F5E5A542989}"/>
              </a:ext>
            </a:extLst>
          </p:cNvPr>
          <p:cNvSpPr txBox="1">
            <a:spLocks/>
          </p:cNvSpPr>
          <p:nvPr>
            <p:custDataLst>
              <p:tags r:id="rId22"/>
            </p:custDataLst>
          </p:nvPr>
        </p:nvSpPr>
        <p:spPr>
          <a:xfrm>
            <a:off x="7373904" y="2739777"/>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340" name="Straight Arrow Connector 339">
            <a:extLst>
              <a:ext uri="{FF2B5EF4-FFF2-40B4-BE49-F238E27FC236}">
                <a16:creationId xmlns:a16="http://schemas.microsoft.com/office/drawing/2014/main" id="{D416C29C-84F1-76D3-54DD-9919602FC9CA}"/>
              </a:ext>
            </a:extLst>
          </p:cNvPr>
          <p:cNvCxnSpPr>
            <a:cxnSpLocks/>
            <a:stCxn id="37" idx="3"/>
            <a:endCxn id="38" idx="1"/>
          </p:cNvCxnSpPr>
          <p:nvPr>
            <p:custDataLst>
              <p:tags r:id="rId23"/>
            </p:custDataLst>
          </p:nvPr>
        </p:nvCxnSpPr>
        <p:spPr>
          <a:xfrm>
            <a:off x="9673976" y="2831217"/>
            <a:ext cx="411245"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8F96A5FD-0A47-4ACF-FBBB-6C5524AA3C7A}"/>
              </a:ext>
            </a:extLst>
          </p:cNvPr>
          <p:cNvCxnSpPr>
            <a:cxnSpLocks/>
            <a:stCxn id="32" idx="3"/>
            <a:endCxn id="339" idx="1"/>
          </p:cNvCxnSpPr>
          <p:nvPr>
            <p:custDataLst>
              <p:tags r:id="rId24"/>
            </p:custDataLst>
          </p:nvPr>
        </p:nvCxnSpPr>
        <p:spPr>
          <a:xfrm>
            <a:off x="7045496" y="2831217"/>
            <a:ext cx="32840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68" name="TextBox 367">
            <a:extLst>
              <a:ext uri="{FF2B5EF4-FFF2-40B4-BE49-F238E27FC236}">
                <a16:creationId xmlns:a16="http://schemas.microsoft.com/office/drawing/2014/main" id="{CDE8E64D-57A4-70D7-B79D-44D3260C811C}"/>
              </a:ext>
            </a:extLst>
          </p:cNvPr>
          <p:cNvSpPr txBox="1">
            <a:spLocks/>
          </p:cNvSpPr>
          <p:nvPr>
            <p:custDataLst>
              <p:tags r:id="rId25"/>
            </p:custDataLst>
          </p:nvPr>
        </p:nvSpPr>
        <p:spPr>
          <a:xfrm>
            <a:off x="3505280" y="2739777"/>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sp>
        <p:nvSpPr>
          <p:cNvPr id="392" name="TextBox 391">
            <a:extLst>
              <a:ext uri="{FF2B5EF4-FFF2-40B4-BE49-F238E27FC236}">
                <a16:creationId xmlns:a16="http://schemas.microsoft.com/office/drawing/2014/main" id="{F9FC6C5A-2C3A-6893-6699-60441B44BA93}"/>
              </a:ext>
            </a:extLst>
          </p:cNvPr>
          <p:cNvSpPr txBox="1">
            <a:spLocks/>
          </p:cNvSpPr>
          <p:nvPr>
            <p:custDataLst>
              <p:tags r:id="rId26"/>
            </p:custDataLst>
          </p:nvPr>
        </p:nvSpPr>
        <p:spPr>
          <a:xfrm>
            <a:off x="6343814" y="3531100"/>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cxnSp>
        <p:nvCxnSpPr>
          <p:cNvPr id="76" name="Straight Connector 75">
            <a:extLst>
              <a:ext uri="{FF2B5EF4-FFF2-40B4-BE49-F238E27FC236}">
                <a16:creationId xmlns:a16="http://schemas.microsoft.com/office/drawing/2014/main" id="{78954A32-6D83-39FE-F4DA-04436C48A13D}"/>
              </a:ext>
            </a:extLst>
          </p:cNvPr>
          <p:cNvCxnSpPr>
            <a:cxnSpLocks/>
            <a:stCxn id="17" idx="0"/>
            <a:endCxn id="15" idx="2"/>
          </p:cNvCxnSpPr>
          <p:nvPr>
            <p:custDataLst>
              <p:tags r:id="rId27"/>
            </p:custDataLst>
          </p:nvPr>
        </p:nvCxnSpPr>
        <p:spPr>
          <a:xfrm flipH="1" flipV="1">
            <a:off x="2606704" y="3439293"/>
            <a:ext cx="7211" cy="387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5A5D24F-1D65-B554-9B42-F8A903687F85}"/>
              </a:ext>
            </a:extLst>
          </p:cNvPr>
          <p:cNvCxnSpPr>
            <a:cxnSpLocks/>
            <a:stCxn id="40" idx="2"/>
            <a:endCxn id="43" idx="0"/>
          </p:cNvCxnSpPr>
          <p:nvPr>
            <p:custDataLst>
              <p:tags r:id="rId28"/>
            </p:custDataLst>
          </p:nvPr>
        </p:nvCxnSpPr>
        <p:spPr>
          <a:xfrm>
            <a:off x="4824733" y="4009740"/>
            <a:ext cx="0" cy="180502"/>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2" name="Straight Connector 321">
            <a:extLst>
              <a:ext uri="{FF2B5EF4-FFF2-40B4-BE49-F238E27FC236}">
                <a16:creationId xmlns:a16="http://schemas.microsoft.com/office/drawing/2014/main" id="{8F927C5A-059F-638D-0E18-E03CCA44BEAC}"/>
              </a:ext>
            </a:extLst>
          </p:cNvPr>
          <p:cNvCxnSpPr>
            <a:cxnSpLocks/>
            <a:stCxn id="392" idx="0"/>
            <a:endCxn id="32" idx="2"/>
          </p:cNvCxnSpPr>
          <p:nvPr>
            <p:custDataLst>
              <p:tags r:id="rId29"/>
            </p:custDataLst>
          </p:nvPr>
        </p:nvCxnSpPr>
        <p:spPr>
          <a:xfrm flipH="1" flipV="1">
            <a:off x="6524288" y="3439293"/>
            <a:ext cx="2406" cy="9180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348E7AAD-59B4-30B1-316D-40F0FEAFEB30}"/>
              </a:ext>
            </a:extLst>
          </p:cNvPr>
          <p:cNvCxnSpPr>
            <a:cxnSpLocks/>
            <a:stCxn id="26" idx="3"/>
            <a:endCxn id="98" idx="1"/>
          </p:cNvCxnSpPr>
          <p:nvPr>
            <p:custDataLst>
              <p:tags r:id="rId30"/>
            </p:custDataLst>
          </p:nvPr>
        </p:nvCxnSpPr>
        <p:spPr>
          <a:xfrm>
            <a:off x="2599288" y="6288164"/>
            <a:ext cx="77347" cy="65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3E5656B1-FBE5-C989-3065-51990F36BDFB}"/>
              </a:ext>
            </a:extLst>
          </p:cNvPr>
          <p:cNvCxnSpPr>
            <a:cxnSpLocks/>
            <a:stCxn id="368" idx="3"/>
            <a:endCxn id="35" idx="1"/>
          </p:cNvCxnSpPr>
          <p:nvPr>
            <p:custDataLst>
              <p:tags r:id="rId31"/>
            </p:custDataLst>
          </p:nvPr>
        </p:nvCxnSpPr>
        <p:spPr>
          <a:xfrm>
            <a:off x="3871040" y="2831217"/>
            <a:ext cx="432485"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8EFD64D4-1DE9-7E6C-4FC7-ABAA2DA1625B}"/>
              </a:ext>
            </a:extLst>
          </p:cNvPr>
          <p:cNvCxnSpPr>
            <a:cxnSpLocks/>
            <a:stCxn id="40" idx="0"/>
            <a:endCxn id="35" idx="2"/>
          </p:cNvCxnSpPr>
          <p:nvPr>
            <p:custDataLst>
              <p:tags r:id="rId32"/>
            </p:custDataLst>
          </p:nvPr>
        </p:nvCxnSpPr>
        <p:spPr>
          <a:xfrm flipV="1">
            <a:off x="4824733" y="3439293"/>
            <a:ext cx="0" cy="387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6" name="Connector: Elbow 415">
            <a:extLst>
              <a:ext uri="{FF2B5EF4-FFF2-40B4-BE49-F238E27FC236}">
                <a16:creationId xmlns:a16="http://schemas.microsoft.com/office/drawing/2014/main" id="{1845701C-EA7D-65D4-4676-E86603353D97}"/>
              </a:ext>
            </a:extLst>
          </p:cNvPr>
          <p:cNvCxnSpPr>
            <a:cxnSpLocks/>
            <a:stCxn id="11" idx="2"/>
            <a:endCxn id="10" idx="1"/>
          </p:cNvCxnSpPr>
          <p:nvPr>
            <p:custDataLst>
              <p:tags r:id="rId33"/>
            </p:custDataLst>
          </p:nvPr>
        </p:nvCxnSpPr>
        <p:spPr>
          <a:xfrm rot="16200000" flipH="1">
            <a:off x="6382019" y="2612538"/>
            <a:ext cx="739406" cy="6620941"/>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0" name="Straight Arrow Connector 419">
            <a:extLst>
              <a:ext uri="{FF2B5EF4-FFF2-40B4-BE49-F238E27FC236}">
                <a16:creationId xmlns:a16="http://schemas.microsoft.com/office/drawing/2014/main" id="{2CC48D4B-03CA-0861-9A31-789F37D2E62A}"/>
              </a:ext>
            </a:extLst>
          </p:cNvPr>
          <p:cNvCxnSpPr>
            <a:cxnSpLocks/>
            <a:stCxn id="98" idx="3"/>
            <a:endCxn id="10" idx="1"/>
          </p:cNvCxnSpPr>
          <p:nvPr>
            <p:custDataLst>
              <p:tags r:id="rId34"/>
            </p:custDataLst>
          </p:nvPr>
        </p:nvCxnSpPr>
        <p:spPr>
          <a:xfrm>
            <a:off x="3042395" y="6288816"/>
            <a:ext cx="7019798" cy="3896"/>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2" name="Connector: Elbow 431">
            <a:extLst>
              <a:ext uri="{FF2B5EF4-FFF2-40B4-BE49-F238E27FC236}">
                <a16:creationId xmlns:a16="http://schemas.microsoft.com/office/drawing/2014/main" id="{4FCAD079-8862-F05E-ED57-939F99D7A75C}"/>
              </a:ext>
            </a:extLst>
          </p:cNvPr>
          <p:cNvCxnSpPr>
            <a:cxnSpLocks/>
            <a:stCxn id="43" idx="3"/>
            <a:endCxn id="32" idx="1"/>
          </p:cNvCxnSpPr>
          <p:nvPr>
            <p:custDataLst>
              <p:tags r:id="rId35"/>
            </p:custDataLst>
          </p:nvPr>
        </p:nvCxnSpPr>
        <p:spPr>
          <a:xfrm flipV="1">
            <a:off x="5442766" y="2831217"/>
            <a:ext cx="560314" cy="2035606"/>
          </a:xfrm>
          <a:prstGeom prst="bentConnector3">
            <a:avLst>
              <a:gd name="adj1" fmla="val 50000"/>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8" name="Connector: Elbow 437">
            <a:extLst>
              <a:ext uri="{FF2B5EF4-FFF2-40B4-BE49-F238E27FC236}">
                <a16:creationId xmlns:a16="http://schemas.microsoft.com/office/drawing/2014/main" id="{F225A4AC-E9E4-5AAD-EC5C-A6193A0A80EC}"/>
              </a:ext>
            </a:extLst>
          </p:cNvPr>
          <p:cNvCxnSpPr>
            <a:cxnSpLocks/>
            <a:stCxn id="392" idx="2"/>
            <a:endCxn id="44" idx="0"/>
          </p:cNvCxnSpPr>
          <p:nvPr>
            <p:custDataLst>
              <p:tags r:id="rId36"/>
            </p:custDataLst>
          </p:nvPr>
        </p:nvCxnSpPr>
        <p:spPr>
          <a:xfrm rot="16200000" flipH="1">
            <a:off x="8268273" y="1972400"/>
            <a:ext cx="1026658" cy="4509817"/>
          </a:xfrm>
          <a:prstGeom prst="bentConnector3">
            <a:avLst>
              <a:gd name="adj1" fmla="val 89704"/>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Connector: Elbow 440">
            <a:extLst>
              <a:ext uri="{FF2B5EF4-FFF2-40B4-BE49-F238E27FC236}">
                <a16:creationId xmlns:a16="http://schemas.microsoft.com/office/drawing/2014/main" id="{A140B585-93A0-A675-1772-C7A32D2DFA29}"/>
              </a:ext>
            </a:extLst>
          </p:cNvPr>
          <p:cNvCxnSpPr>
            <a:cxnSpLocks/>
            <a:stCxn id="17" idx="3"/>
            <a:endCxn id="11" idx="0"/>
          </p:cNvCxnSpPr>
          <p:nvPr>
            <p:custDataLst>
              <p:tags r:id="rId37"/>
            </p:custDataLst>
          </p:nvPr>
        </p:nvCxnSpPr>
        <p:spPr>
          <a:xfrm>
            <a:off x="2796795" y="3918300"/>
            <a:ext cx="644457" cy="281845"/>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4" name="Connector: Elbow 443">
            <a:extLst>
              <a:ext uri="{FF2B5EF4-FFF2-40B4-BE49-F238E27FC236}">
                <a16:creationId xmlns:a16="http://schemas.microsoft.com/office/drawing/2014/main" id="{A8A7E7E7-AB7B-53B2-0B69-7948DE653896}"/>
              </a:ext>
            </a:extLst>
          </p:cNvPr>
          <p:cNvCxnSpPr>
            <a:cxnSpLocks/>
            <a:stCxn id="17" idx="1"/>
            <a:endCxn id="1011" idx="0"/>
          </p:cNvCxnSpPr>
          <p:nvPr>
            <p:custDataLst>
              <p:tags r:id="rId38"/>
            </p:custDataLst>
          </p:nvPr>
        </p:nvCxnSpPr>
        <p:spPr>
          <a:xfrm rot="10800000" flipV="1">
            <a:off x="1801191" y="3918299"/>
            <a:ext cx="629844" cy="274957"/>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9" name="TextBox 448">
            <a:extLst>
              <a:ext uri="{FF2B5EF4-FFF2-40B4-BE49-F238E27FC236}">
                <a16:creationId xmlns:a16="http://schemas.microsoft.com/office/drawing/2014/main" id="{F6846C29-1C51-604B-B51D-661032E34F04}"/>
              </a:ext>
            </a:extLst>
          </p:cNvPr>
          <p:cNvSpPr txBox="1">
            <a:spLocks/>
          </p:cNvSpPr>
          <p:nvPr>
            <p:custDataLst>
              <p:tags r:id="rId39"/>
            </p:custDataLst>
          </p:nvPr>
        </p:nvSpPr>
        <p:spPr>
          <a:xfrm>
            <a:off x="459648" y="6197406"/>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450" name="Straight Connector 449">
            <a:extLst>
              <a:ext uri="{FF2B5EF4-FFF2-40B4-BE49-F238E27FC236}">
                <a16:creationId xmlns:a16="http://schemas.microsoft.com/office/drawing/2014/main" id="{43FB1A9B-C761-38C5-B988-AE685351E8E8}"/>
              </a:ext>
            </a:extLst>
          </p:cNvPr>
          <p:cNvCxnSpPr>
            <a:cxnSpLocks/>
            <a:stCxn id="449" idx="3"/>
            <a:endCxn id="26" idx="1"/>
          </p:cNvCxnSpPr>
          <p:nvPr>
            <p:custDataLst>
              <p:tags r:id="rId40"/>
            </p:custDataLst>
          </p:nvPr>
        </p:nvCxnSpPr>
        <p:spPr>
          <a:xfrm flipV="1">
            <a:off x="825408" y="6288164"/>
            <a:ext cx="149951" cy="682"/>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3" name="Rectangle: Rounded Corners 32">
            <a:extLst>
              <a:ext uri="{FF2B5EF4-FFF2-40B4-BE49-F238E27FC236}">
                <a16:creationId xmlns:a16="http://schemas.microsoft.com/office/drawing/2014/main" id="{ABE1FD0D-23B7-853F-E339-99F2B545E5B5}"/>
              </a:ext>
            </a:extLst>
          </p:cNvPr>
          <p:cNvSpPr>
            <a:spLocks/>
          </p:cNvSpPr>
          <p:nvPr>
            <p:custDataLst>
              <p:tags r:id="rId41"/>
            </p:custDataLst>
          </p:nvPr>
        </p:nvSpPr>
        <p:spPr>
          <a:xfrm>
            <a:off x="8002732" y="2223141"/>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Le demandeur est un aidant approuvé selon les critères établis?</a:t>
            </a:r>
          </a:p>
        </p:txBody>
      </p:sp>
      <p:sp>
        <p:nvSpPr>
          <p:cNvPr id="37" name="TextBox 36">
            <a:extLst>
              <a:ext uri="{FF2B5EF4-FFF2-40B4-BE49-F238E27FC236}">
                <a16:creationId xmlns:a16="http://schemas.microsoft.com/office/drawing/2014/main" id="{84C999C9-1C50-5DC6-112D-09D7E2B91090}"/>
              </a:ext>
            </a:extLst>
          </p:cNvPr>
          <p:cNvSpPr txBox="1">
            <a:spLocks/>
          </p:cNvSpPr>
          <p:nvPr>
            <p:custDataLst>
              <p:tags r:id="rId42"/>
            </p:custDataLst>
          </p:nvPr>
        </p:nvSpPr>
        <p:spPr>
          <a:xfrm>
            <a:off x="9308216" y="2739777"/>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sp>
        <p:nvSpPr>
          <p:cNvPr id="39" name="TextBox 38">
            <a:extLst>
              <a:ext uri="{FF2B5EF4-FFF2-40B4-BE49-F238E27FC236}">
                <a16:creationId xmlns:a16="http://schemas.microsoft.com/office/drawing/2014/main" id="{DBBC2455-29A8-DFBA-5E7A-E0FE8C4D6385}"/>
              </a:ext>
            </a:extLst>
          </p:cNvPr>
          <p:cNvSpPr txBox="1">
            <a:spLocks/>
          </p:cNvSpPr>
          <p:nvPr>
            <p:custDataLst>
              <p:tags r:id="rId43"/>
            </p:custDataLst>
          </p:nvPr>
        </p:nvSpPr>
        <p:spPr>
          <a:xfrm>
            <a:off x="8341060" y="3826860"/>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cxnSp>
        <p:nvCxnSpPr>
          <p:cNvPr id="42" name="Straight Connector 41">
            <a:extLst>
              <a:ext uri="{FF2B5EF4-FFF2-40B4-BE49-F238E27FC236}">
                <a16:creationId xmlns:a16="http://schemas.microsoft.com/office/drawing/2014/main" id="{06CF45B4-388A-EA0D-4448-F2D7910D621D}"/>
              </a:ext>
            </a:extLst>
          </p:cNvPr>
          <p:cNvCxnSpPr>
            <a:cxnSpLocks/>
            <a:stCxn id="33" idx="3"/>
            <a:endCxn id="37" idx="1"/>
          </p:cNvCxnSpPr>
          <p:nvPr>
            <p:custDataLst>
              <p:tags r:id="rId44"/>
            </p:custDataLst>
          </p:nvPr>
        </p:nvCxnSpPr>
        <p:spPr>
          <a:xfrm>
            <a:off x="9045148" y="2831217"/>
            <a:ext cx="26306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FBB57874-AEAC-1FF8-0AA8-A28168DB78D8}"/>
              </a:ext>
            </a:extLst>
          </p:cNvPr>
          <p:cNvCxnSpPr>
            <a:cxnSpLocks/>
            <a:stCxn id="339" idx="3"/>
            <a:endCxn id="33" idx="1"/>
          </p:cNvCxnSpPr>
          <p:nvPr>
            <p:custDataLst>
              <p:tags r:id="rId45"/>
            </p:custDataLst>
          </p:nvPr>
        </p:nvCxnSpPr>
        <p:spPr>
          <a:xfrm>
            <a:off x="7739664" y="2831217"/>
            <a:ext cx="26306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69" name="TextBox 468">
            <a:extLst>
              <a:ext uri="{FF2B5EF4-FFF2-40B4-BE49-F238E27FC236}">
                <a16:creationId xmlns:a16="http://schemas.microsoft.com/office/drawing/2014/main" id="{597CA320-EF9F-6781-AC35-60AFB8413E30}"/>
              </a:ext>
            </a:extLst>
          </p:cNvPr>
          <p:cNvSpPr txBox="1">
            <a:spLocks/>
          </p:cNvSpPr>
          <p:nvPr>
            <p:custDataLst>
              <p:tags r:id="rId46"/>
            </p:custDataLst>
          </p:nvPr>
        </p:nvSpPr>
        <p:spPr>
          <a:xfrm>
            <a:off x="10087718" y="3556268"/>
            <a:ext cx="1983677" cy="751996"/>
          </a:xfrm>
          <a:prstGeom prst="rect">
            <a:avLst/>
          </a:prstGeom>
          <a:solidFill>
            <a:schemeClr val="accent5">
              <a:lumMod val="20000"/>
              <a:lumOff val="80000"/>
            </a:schemeClr>
          </a:solidFill>
        </p:spPr>
        <p:txBody>
          <a:bodyPr wrap="square"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reçoit une lettre indiquant qu’il n’est pas admissible.</a:t>
            </a:r>
          </a:p>
        </p:txBody>
      </p:sp>
      <p:cxnSp>
        <p:nvCxnSpPr>
          <p:cNvPr id="473" name="Straight Arrow Connector 472">
            <a:extLst>
              <a:ext uri="{FF2B5EF4-FFF2-40B4-BE49-F238E27FC236}">
                <a16:creationId xmlns:a16="http://schemas.microsoft.com/office/drawing/2014/main" id="{DE6ECBE9-48D4-031A-2CC2-CD3176969035}"/>
              </a:ext>
            </a:extLst>
          </p:cNvPr>
          <p:cNvCxnSpPr>
            <a:cxnSpLocks/>
            <a:stCxn id="39" idx="3"/>
            <a:endCxn id="469" idx="1"/>
          </p:cNvCxnSpPr>
          <p:nvPr>
            <p:custDataLst>
              <p:tags r:id="rId47"/>
            </p:custDataLst>
          </p:nvPr>
        </p:nvCxnSpPr>
        <p:spPr>
          <a:xfrm>
            <a:off x="8706820" y="3918300"/>
            <a:ext cx="1380898" cy="13966"/>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76" name="Straight Connector 475">
            <a:extLst>
              <a:ext uri="{FF2B5EF4-FFF2-40B4-BE49-F238E27FC236}">
                <a16:creationId xmlns:a16="http://schemas.microsoft.com/office/drawing/2014/main" id="{AE266125-3D0C-404E-B982-15F40DB85A41}"/>
              </a:ext>
            </a:extLst>
          </p:cNvPr>
          <p:cNvCxnSpPr>
            <a:cxnSpLocks/>
            <a:stCxn id="39" idx="0"/>
            <a:endCxn id="33" idx="2"/>
          </p:cNvCxnSpPr>
          <p:nvPr>
            <p:custDataLst>
              <p:tags r:id="rId48"/>
            </p:custDataLst>
          </p:nvPr>
        </p:nvCxnSpPr>
        <p:spPr>
          <a:xfrm flipV="1">
            <a:off x="8523940" y="3439293"/>
            <a:ext cx="0" cy="38756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34ADCEC7-B79B-D906-F114-B211DC8A34FF}"/>
              </a:ext>
            </a:extLst>
          </p:cNvPr>
          <p:cNvSpPr txBox="1"/>
          <p:nvPr>
            <p:custDataLst>
              <p:tags r:id="rId49"/>
            </p:custDataLst>
          </p:nvPr>
        </p:nvSpPr>
        <p:spPr>
          <a:xfrm>
            <a:off x="551343" y="1909725"/>
            <a:ext cx="1094494" cy="261610"/>
          </a:xfrm>
          <a:prstGeom prst="rect">
            <a:avLst/>
          </a:prstGeom>
          <a:noFill/>
        </p:spPr>
        <p:txBody>
          <a:bodyPr wrap="square" rtlCol="0">
            <a:spAutoFit/>
          </a:bodyPr>
          <a:lstStyle/>
          <a:p>
            <a:pPr algn="ctr"/>
            <a:r>
              <a:rPr lang="fr-CA" sz="1100" b="1" dirty="0">
                <a:solidFill>
                  <a:srgbClr val="00B050"/>
                </a:solidFill>
              </a:rPr>
              <a:t>DÉBUT</a:t>
            </a:r>
          </a:p>
        </p:txBody>
      </p:sp>
      <p:sp>
        <p:nvSpPr>
          <p:cNvPr id="6" name="TextBox 5">
            <a:extLst>
              <a:ext uri="{FF2B5EF4-FFF2-40B4-BE49-F238E27FC236}">
                <a16:creationId xmlns:a16="http://schemas.microsoft.com/office/drawing/2014/main" id="{99CEEEE8-D7CD-4304-94E6-018AE94830E7}"/>
              </a:ext>
            </a:extLst>
          </p:cNvPr>
          <p:cNvSpPr txBox="1"/>
          <p:nvPr>
            <p:custDataLst>
              <p:tags r:id="rId50"/>
            </p:custDataLst>
          </p:nvPr>
        </p:nvSpPr>
        <p:spPr>
          <a:xfrm>
            <a:off x="10422372" y="1909725"/>
            <a:ext cx="1094494" cy="261610"/>
          </a:xfrm>
          <a:prstGeom prst="rect">
            <a:avLst/>
          </a:prstGeom>
          <a:noFill/>
        </p:spPr>
        <p:txBody>
          <a:bodyPr wrap="square" rtlCol="0">
            <a:spAutoFit/>
          </a:bodyPr>
          <a:lstStyle/>
          <a:p>
            <a:pPr algn="ctr"/>
            <a:r>
              <a:rPr lang="fr-CA" sz="1100" b="1" dirty="0">
                <a:solidFill>
                  <a:srgbClr val="FF0000"/>
                </a:solidFill>
              </a:rPr>
              <a:t>FIN</a:t>
            </a:r>
          </a:p>
        </p:txBody>
      </p:sp>
      <p:grpSp>
        <p:nvGrpSpPr>
          <p:cNvPr id="58" name="Group 57">
            <a:extLst>
              <a:ext uri="{FF2B5EF4-FFF2-40B4-BE49-F238E27FC236}">
                <a16:creationId xmlns:a16="http://schemas.microsoft.com/office/drawing/2014/main" id="{EF364D53-C465-5927-9180-14FFC7A7EF5C}"/>
              </a:ext>
            </a:extLst>
          </p:cNvPr>
          <p:cNvGrpSpPr/>
          <p:nvPr>
            <p:custDataLst>
              <p:tags r:id="rId51"/>
            </p:custDataLst>
          </p:nvPr>
        </p:nvGrpSpPr>
        <p:grpSpPr>
          <a:xfrm>
            <a:off x="6554857" y="828107"/>
            <a:ext cx="5603944" cy="425067"/>
            <a:chOff x="3457400" y="6040066"/>
            <a:chExt cx="5603944" cy="425067"/>
          </a:xfrm>
        </p:grpSpPr>
        <p:sp>
          <p:nvSpPr>
            <p:cNvPr id="59" name="Rectangle 58">
              <a:extLst>
                <a:ext uri="{FF2B5EF4-FFF2-40B4-BE49-F238E27FC236}">
                  <a16:creationId xmlns:a16="http://schemas.microsoft.com/office/drawing/2014/main" id="{B86624D3-5E48-48B0-95AA-5BD33053CB72}"/>
                </a:ext>
              </a:extLst>
            </p:cNvPr>
            <p:cNvSpPr/>
            <p:nvPr/>
          </p:nvSpPr>
          <p:spPr>
            <a:xfrm>
              <a:off x="3457400" y="6040066"/>
              <a:ext cx="5444065" cy="4250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alibri" panose="020F0502020204030204" pitchFamily="34" charset="0"/>
                <a:cs typeface="Calibri" panose="020F0502020204030204" pitchFamily="34" charset="0"/>
              </a:endParaRPr>
            </a:p>
          </p:txBody>
        </p:sp>
        <p:sp>
          <p:nvSpPr>
            <p:cNvPr id="60" name="TextBox 59">
              <a:extLst>
                <a:ext uri="{FF2B5EF4-FFF2-40B4-BE49-F238E27FC236}">
                  <a16:creationId xmlns:a16="http://schemas.microsoft.com/office/drawing/2014/main" id="{B193DC97-A1DD-4F1A-8332-A746812A7504}"/>
                </a:ext>
              </a:extLst>
            </p:cNvPr>
            <p:cNvSpPr txBox="1"/>
            <p:nvPr/>
          </p:nvSpPr>
          <p:spPr>
            <a:xfrm>
              <a:off x="3457400" y="6130413"/>
              <a:ext cx="730606" cy="276999"/>
            </a:xfrm>
            <a:prstGeom prst="rect">
              <a:avLst/>
            </a:prstGeom>
            <a:noFill/>
          </p:spPr>
          <p:txBody>
            <a:bodyPr wrap="square" rtlCol="0" anchor="ctr">
              <a:spAutoFit/>
            </a:bodyPr>
            <a:lstStyle/>
            <a:p>
              <a:pPr algn="ctr"/>
              <a:r>
                <a:rPr lang="fr-CA" sz="1200" b="1" dirty="0">
                  <a:latin typeface="Calibri" panose="020F0502020204030204" pitchFamily="34" charset="0"/>
                  <a:cs typeface="Calibri" panose="020F0502020204030204" pitchFamily="34" charset="0"/>
                </a:rPr>
                <a:t>Légende</a:t>
              </a:r>
            </a:p>
          </p:txBody>
        </p:sp>
        <p:grpSp>
          <p:nvGrpSpPr>
            <p:cNvPr id="61" name="Group 60">
              <a:extLst>
                <a:ext uri="{FF2B5EF4-FFF2-40B4-BE49-F238E27FC236}">
                  <a16:creationId xmlns:a16="http://schemas.microsoft.com/office/drawing/2014/main" id="{B133B088-5922-0DAA-FD48-C7CF939E91C0}"/>
                </a:ext>
              </a:extLst>
            </p:cNvPr>
            <p:cNvGrpSpPr/>
            <p:nvPr/>
          </p:nvGrpSpPr>
          <p:grpSpPr>
            <a:xfrm>
              <a:off x="5513447" y="6125641"/>
              <a:ext cx="1408361" cy="253916"/>
              <a:chOff x="10475007" y="6210376"/>
              <a:chExt cx="1408361" cy="253916"/>
            </a:xfrm>
          </p:grpSpPr>
          <p:sp>
            <p:nvSpPr>
              <p:cNvPr id="454" name="TextBox 453">
                <a:extLst>
                  <a:ext uri="{FF2B5EF4-FFF2-40B4-BE49-F238E27FC236}">
                    <a16:creationId xmlns:a16="http://schemas.microsoft.com/office/drawing/2014/main" id="{B0F403EA-1477-C25D-B573-9FDB6E2E056D}"/>
                  </a:ext>
                </a:extLst>
              </p:cNvPr>
              <p:cNvSpPr txBox="1">
                <a:spLocks/>
              </p:cNvSpPr>
              <p:nvPr/>
            </p:nvSpPr>
            <p:spPr>
              <a:xfrm>
                <a:off x="10475007" y="6268754"/>
                <a:ext cx="137160" cy="137160"/>
              </a:xfrm>
              <a:prstGeom prst="rect">
                <a:avLst/>
              </a:prstGeom>
              <a:solidFill>
                <a:srgbClr val="E7E6E6"/>
              </a:solidFill>
              <a:ln w="6350">
                <a:solidFill>
                  <a:schemeClr val="tx1"/>
                </a:solidFill>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55" name="TextBox 454">
                <a:extLst>
                  <a:ext uri="{FF2B5EF4-FFF2-40B4-BE49-F238E27FC236}">
                    <a16:creationId xmlns:a16="http://schemas.microsoft.com/office/drawing/2014/main" id="{9F5C7C78-7899-495A-39FE-BB7609C9C483}"/>
                  </a:ext>
                </a:extLst>
              </p:cNvPr>
              <p:cNvSpPr txBox="1"/>
              <p:nvPr/>
            </p:nvSpPr>
            <p:spPr>
              <a:xfrm>
                <a:off x="10580020" y="6210376"/>
                <a:ext cx="1303348" cy="253916"/>
              </a:xfrm>
              <a:prstGeom prst="rect">
                <a:avLst/>
              </a:prstGeom>
              <a:noFill/>
            </p:spPr>
            <p:txBody>
              <a:bodyPr wrap="square" rtlCol="0" anchor="ctr">
                <a:spAutoFit/>
              </a:bodyPr>
              <a:lstStyle/>
              <a:p>
                <a:r>
                  <a:rPr lang="fr-CA" sz="1050" spc="-50" dirty="0">
                    <a:latin typeface="Calibri" panose="020F0502020204030204" pitchFamily="34" charset="0"/>
                    <a:cs typeface="Calibri" panose="020F0502020204030204" pitchFamily="34" charset="0"/>
                  </a:rPr>
                  <a:t>Actions du demandeur</a:t>
                </a:r>
              </a:p>
            </p:txBody>
          </p:sp>
        </p:grpSp>
        <p:grpSp>
          <p:nvGrpSpPr>
            <p:cNvPr id="62" name="Group 61">
              <a:extLst>
                <a:ext uri="{FF2B5EF4-FFF2-40B4-BE49-F238E27FC236}">
                  <a16:creationId xmlns:a16="http://schemas.microsoft.com/office/drawing/2014/main" id="{DB938EA1-07F8-109B-8D8F-2DD70DA945E8}"/>
                </a:ext>
              </a:extLst>
            </p:cNvPr>
            <p:cNvGrpSpPr/>
            <p:nvPr/>
          </p:nvGrpSpPr>
          <p:grpSpPr>
            <a:xfrm>
              <a:off x="6987764" y="6121794"/>
              <a:ext cx="2073580" cy="261610"/>
              <a:chOff x="11057035" y="6223652"/>
              <a:chExt cx="2073580" cy="261610"/>
            </a:xfrm>
          </p:grpSpPr>
          <p:sp>
            <p:nvSpPr>
              <p:cNvPr id="452" name="TextBox 451">
                <a:extLst>
                  <a:ext uri="{FF2B5EF4-FFF2-40B4-BE49-F238E27FC236}">
                    <a16:creationId xmlns:a16="http://schemas.microsoft.com/office/drawing/2014/main" id="{F84184DB-DE41-9A20-5425-2197FC658DE4}"/>
                  </a:ext>
                </a:extLst>
              </p:cNvPr>
              <p:cNvSpPr txBox="1">
                <a:spLocks/>
              </p:cNvSpPr>
              <p:nvPr/>
            </p:nvSpPr>
            <p:spPr>
              <a:xfrm>
                <a:off x="11057035" y="6285877"/>
                <a:ext cx="137160" cy="137160"/>
              </a:xfrm>
              <a:prstGeom prst="roundRect">
                <a:avLst>
                  <a:gd name="adj" fmla="val 25036"/>
                </a:avLst>
              </a:prstGeom>
              <a:solidFill>
                <a:srgbClr val="78C697">
                  <a:alpha val="50196"/>
                </a:srgbClr>
              </a:solidFill>
              <a:ln w="9525">
                <a:solidFill>
                  <a:schemeClr val="accent5">
                    <a:lumMod val="50000"/>
                  </a:schemeClr>
                </a:solidFill>
                <a:prstDash val="sysDot"/>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53" name="TextBox 452">
                <a:extLst>
                  <a:ext uri="{FF2B5EF4-FFF2-40B4-BE49-F238E27FC236}">
                    <a16:creationId xmlns:a16="http://schemas.microsoft.com/office/drawing/2014/main" id="{6E429C9B-E233-E8B6-7666-19B35D681DA1}"/>
                  </a:ext>
                </a:extLst>
              </p:cNvPr>
              <p:cNvSpPr txBox="1"/>
              <p:nvPr/>
            </p:nvSpPr>
            <p:spPr>
              <a:xfrm>
                <a:off x="11162193" y="6223652"/>
                <a:ext cx="1968422" cy="261610"/>
              </a:xfrm>
              <a:prstGeom prst="rect">
                <a:avLst/>
              </a:prstGeom>
              <a:noFill/>
            </p:spPr>
            <p:txBody>
              <a:bodyPr wrap="square" rtlCol="0" anchor="ctr">
                <a:spAutoFit/>
              </a:bodyPr>
              <a:lstStyle/>
              <a:p>
                <a:r>
                  <a:rPr lang="fr-CA" sz="1100" spc="-20" dirty="0">
                    <a:latin typeface="Calibri" panose="020F0502020204030204" pitchFamily="34" charset="0"/>
                    <a:cs typeface="Calibri" panose="020F0502020204030204" pitchFamily="34" charset="0"/>
                  </a:rPr>
                  <a:t>Évaluation de l’administrateur</a:t>
                </a:r>
              </a:p>
            </p:txBody>
          </p:sp>
        </p:grpSp>
        <p:grpSp>
          <p:nvGrpSpPr>
            <p:cNvPr id="63" name="Group 62">
              <a:extLst>
                <a:ext uri="{FF2B5EF4-FFF2-40B4-BE49-F238E27FC236}">
                  <a16:creationId xmlns:a16="http://schemas.microsoft.com/office/drawing/2014/main" id="{6CDA26F2-7B07-4ECD-29F1-F4DF04E50A8C}"/>
                </a:ext>
              </a:extLst>
            </p:cNvPr>
            <p:cNvGrpSpPr/>
            <p:nvPr/>
          </p:nvGrpSpPr>
          <p:grpSpPr>
            <a:xfrm>
              <a:off x="4235680" y="6121794"/>
              <a:ext cx="1202082" cy="261610"/>
              <a:chOff x="11057035" y="6223652"/>
              <a:chExt cx="1202082" cy="261610"/>
            </a:xfrm>
          </p:grpSpPr>
          <p:sp>
            <p:nvSpPr>
              <p:cNvPr id="448" name="TextBox 447">
                <a:extLst>
                  <a:ext uri="{FF2B5EF4-FFF2-40B4-BE49-F238E27FC236}">
                    <a16:creationId xmlns:a16="http://schemas.microsoft.com/office/drawing/2014/main" id="{85C11A02-FCE7-5E8E-8F2E-E7AB0429D612}"/>
                  </a:ext>
                </a:extLst>
              </p:cNvPr>
              <p:cNvSpPr txBox="1">
                <a:spLocks/>
              </p:cNvSpPr>
              <p:nvPr/>
            </p:nvSpPr>
            <p:spPr>
              <a:xfrm>
                <a:off x="11057035" y="6285877"/>
                <a:ext cx="137160" cy="137160"/>
              </a:xfrm>
              <a:prstGeom prst="roundRect">
                <a:avLst>
                  <a:gd name="adj" fmla="val 25036"/>
                </a:avLst>
              </a:prstGeom>
              <a:solidFill>
                <a:srgbClr val="DEEBF7"/>
              </a:solidFill>
              <a:ln w="9525">
                <a:solidFill>
                  <a:schemeClr val="accent5">
                    <a:lumMod val="50000"/>
                  </a:schemeClr>
                </a:solidFill>
                <a:prstDash val="sysDot"/>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51" name="TextBox 450">
                <a:extLst>
                  <a:ext uri="{FF2B5EF4-FFF2-40B4-BE49-F238E27FC236}">
                    <a16:creationId xmlns:a16="http://schemas.microsoft.com/office/drawing/2014/main" id="{D4445176-F63C-737E-030C-A8C21A962E5D}"/>
                  </a:ext>
                </a:extLst>
              </p:cNvPr>
              <p:cNvSpPr txBox="1"/>
              <p:nvPr/>
            </p:nvSpPr>
            <p:spPr>
              <a:xfrm>
                <a:off x="11181649" y="6223652"/>
                <a:ext cx="1077468" cy="261610"/>
              </a:xfrm>
              <a:prstGeom prst="rect">
                <a:avLst/>
              </a:prstGeom>
              <a:noFill/>
            </p:spPr>
            <p:txBody>
              <a:bodyPr wrap="square" rtlCol="0" anchor="ctr">
                <a:spAutoFit/>
              </a:bodyPr>
              <a:lstStyle/>
              <a:p>
                <a:r>
                  <a:rPr lang="fr-CA" sz="1100" spc="-30" dirty="0">
                    <a:latin typeface="Calibri" panose="020F0502020204030204" pitchFamily="34" charset="0"/>
                    <a:cs typeface="Calibri" panose="020F0502020204030204" pitchFamily="34" charset="0"/>
                  </a:rPr>
                  <a:t>Fin du processus</a:t>
                </a:r>
              </a:p>
            </p:txBody>
          </p:sp>
        </p:grpSp>
      </p:grpSp>
      <p:cxnSp>
        <p:nvCxnSpPr>
          <p:cNvPr id="29" name="Connector: Elbow 28">
            <a:extLst>
              <a:ext uri="{FF2B5EF4-FFF2-40B4-BE49-F238E27FC236}">
                <a16:creationId xmlns:a16="http://schemas.microsoft.com/office/drawing/2014/main" id="{B3ABE317-72D9-B8EC-BCBF-13AA018CB55E}"/>
              </a:ext>
            </a:extLst>
          </p:cNvPr>
          <p:cNvCxnSpPr>
            <a:stCxn id="449" idx="1"/>
            <a:endCxn id="35" idx="0"/>
          </p:cNvCxnSpPr>
          <p:nvPr>
            <p:custDataLst>
              <p:tags r:id="rId52"/>
            </p:custDataLst>
          </p:nvPr>
        </p:nvCxnSpPr>
        <p:spPr>
          <a:xfrm rot="10800000" flipH="1">
            <a:off x="459647" y="2223142"/>
            <a:ext cx="4365085" cy="4065705"/>
          </a:xfrm>
          <a:prstGeom prst="bentConnector4">
            <a:avLst>
              <a:gd name="adj1" fmla="val -5237"/>
              <a:gd name="adj2" fmla="val 109414"/>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7" name="TextBox 456">
            <a:extLst>
              <a:ext uri="{FF2B5EF4-FFF2-40B4-BE49-F238E27FC236}">
                <a16:creationId xmlns:a16="http://schemas.microsoft.com/office/drawing/2014/main" id="{533D8490-2DAA-C349-1DDF-5E86567FD693}"/>
              </a:ext>
            </a:extLst>
          </p:cNvPr>
          <p:cNvSpPr txBox="1"/>
          <p:nvPr>
            <p:custDataLst>
              <p:tags r:id="rId53"/>
            </p:custDataLst>
          </p:nvPr>
        </p:nvSpPr>
        <p:spPr>
          <a:xfrm>
            <a:off x="6604231" y="4317880"/>
            <a:ext cx="3647457" cy="230832"/>
          </a:xfrm>
          <a:prstGeom prst="rect">
            <a:avLst/>
          </a:prstGeom>
          <a:noFill/>
          <a:ln>
            <a:solidFill>
              <a:srgbClr val="00B050"/>
            </a:solidFill>
            <a:prstDash val="sysDash"/>
          </a:ln>
        </p:spPr>
        <p:txBody>
          <a:bodyPr wrap="square" rtlCol="0">
            <a:spAutoFit/>
          </a:bodyPr>
          <a:lstStyle/>
          <a:p>
            <a:r>
              <a:rPr lang="fr-CA" sz="900" dirty="0"/>
              <a:t>Résultat 1 : L’admissibilité de l’enfant associé ne peut pas être confirmée.</a:t>
            </a:r>
          </a:p>
        </p:txBody>
      </p:sp>
      <p:sp>
        <p:nvSpPr>
          <p:cNvPr id="458" name="TextBox 457">
            <a:extLst>
              <a:ext uri="{FF2B5EF4-FFF2-40B4-BE49-F238E27FC236}">
                <a16:creationId xmlns:a16="http://schemas.microsoft.com/office/drawing/2014/main" id="{84CA9250-3398-03A7-FC8F-978BC739D9A4}"/>
              </a:ext>
            </a:extLst>
          </p:cNvPr>
          <p:cNvSpPr txBox="1"/>
          <p:nvPr>
            <p:custDataLst>
              <p:tags r:id="rId54"/>
            </p:custDataLst>
          </p:nvPr>
        </p:nvSpPr>
        <p:spPr>
          <a:xfrm>
            <a:off x="6604324" y="5582289"/>
            <a:ext cx="3417586" cy="230832"/>
          </a:xfrm>
          <a:prstGeom prst="rect">
            <a:avLst/>
          </a:prstGeom>
          <a:noFill/>
          <a:ln>
            <a:solidFill>
              <a:srgbClr val="00B050"/>
            </a:solidFill>
            <a:prstDash val="sysDash"/>
          </a:ln>
        </p:spPr>
        <p:txBody>
          <a:bodyPr wrap="square" rtlCol="0">
            <a:spAutoFit/>
          </a:bodyPr>
          <a:lstStyle/>
          <a:p>
            <a:r>
              <a:rPr lang="fr-CA" sz="900" dirty="0"/>
              <a:t>Résultat 2 :   L’enfant associé n’est pas admissible.</a:t>
            </a:r>
          </a:p>
        </p:txBody>
      </p:sp>
      <p:cxnSp>
        <p:nvCxnSpPr>
          <p:cNvPr id="494" name="Connector: Elbow 493">
            <a:extLst>
              <a:ext uri="{FF2B5EF4-FFF2-40B4-BE49-F238E27FC236}">
                <a16:creationId xmlns:a16="http://schemas.microsoft.com/office/drawing/2014/main" id="{413808E7-C795-9981-C801-F40D702FFCBA}"/>
              </a:ext>
            </a:extLst>
          </p:cNvPr>
          <p:cNvCxnSpPr>
            <a:cxnSpLocks/>
            <a:stCxn id="392" idx="2"/>
            <a:endCxn id="10" idx="0"/>
          </p:cNvCxnSpPr>
          <p:nvPr>
            <p:custDataLst>
              <p:tags r:id="rId55"/>
            </p:custDataLst>
          </p:nvPr>
        </p:nvCxnSpPr>
        <p:spPr>
          <a:xfrm rot="16200000" flipH="1">
            <a:off x="7632407" y="2608267"/>
            <a:ext cx="2315913" cy="4527338"/>
          </a:xfrm>
          <a:prstGeom prst="bentConnector3">
            <a:avLst>
              <a:gd name="adj1" fmla="val 94807"/>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9" name="Slide Number Placeholder 8">
            <a:extLst>
              <a:ext uri="{FF2B5EF4-FFF2-40B4-BE49-F238E27FC236}">
                <a16:creationId xmlns:a16="http://schemas.microsoft.com/office/drawing/2014/main" id="{06E944F1-2992-B0A5-B3A0-34C2AB50E741}"/>
              </a:ext>
            </a:extLst>
          </p:cNvPr>
          <p:cNvSpPr>
            <a:spLocks noGrp="1"/>
          </p:cNvSpPr>
          <p:nvPr>
            <p:ph type="sldNum" sz="quarter" idx="4"/>
            <p:custDataLst>
              <p:tags r:id="rId56"/>
            </p:custDataLst>
          </p:nvPr>
        </p:nvSpPr>
        <p:spPr/>
        <p:txBody>
          <a:bodyPr/>
          <a:lstStyle/>
          <a:p>
            <a:fld id="{23C90E5E-BC02-4494-BB30-30FAACD6114A}" type="slidenum">
              <a:rPr lang="en-US" sz="1050" smtClean="0">
                <a:solidFill>
                  <a:srgbClr val="1B0F59"/>
                </a:solidFill>
              </a:rPr>
              <a:pPr/>
              <a:t>13</a:t>
            </a:fld>
            <a:endParaRPr lang="en-US" sz="1050" dirty="0">
              <a:solidFill>
                <a:srgbClr val="1B0F59"/>
              </a:solidFill>
            </a:endParaRPr>
          </a:p>
        </p:txBody>
      </p:sp>
    </p:spTree>
    <p:extLst>
      <p:ext uri="{BB962C8B-B14F-4D97-AF65-F5344CB8AC3E}">
        <p14:creationId xmlns:p14="http://schemas.microsoft.com/office/powerpoint/2010/main" val="3677491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DD1E1A-42B4-B98C-6F52-D2601F46D0BF}"/>
              </a:ext>
            </a:extLst>
          </p:cNvPr>
          <p:cNvSpPr txBox="1"/>
          <p:nvPr>
            <p:custDataLst>
              <p:tags r:id="rId1"/>
            </p:custDataLst>
          </p:nvPr>
        </p:nvSpPr>
        <p:spPr>
          <a:xfrm>
            <a:off x="1601978" y="208262"/>
            <a:ext cx="4494022"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familles d’enfants retirés (1 de 4)</a:t>
            </a:r>
          </a:p>
        </p:txBody>
      </p:sp>
      <p:grpSp>
        <p:nvGrpSpPr>
          <p:cNvPr id="11" name="Group 10">
            <a:extLst>
              <a:ext uri="{FF2B5EF4-FFF2-40B4-BE49-F238E27FC236}">
                <a16:creationId xmlns:a16="http://schemas.microsoft.com/office/drawing/2014/main" id="{6C33CC1C-0671-4D99-79A2-A582595F9E09}"/>
              </a:ext>
            </a:extLst>
          </p:cNvPr>
          <p:cNvGrpSpPr/>
          <p:nvPr>
            <p:custDataLst>
              <p:tags r:id="rId2"/>
            </p:custDataLst>
          </p:nvPr>
        </p:nvGrpSpPr>
        <p:grpSpPr>
          <a:xfrm>
            <a:off x="341632" y="2279087"/>
            <a:ext cx="11798329" cy="1624371"/>
            <a:chOff x="341632" y="2338361"/>
            <a:chExt cx="11798329" cy="1624371"/>
          </a:xfrm>
        </p:grpSpPr>
        <p:sp>
          <p:nvSpPr>
            <p:cNvPr id="21" name="Rectangle 20">
              <a:extLst>
                <a:ext uri="{FF2B5EF4-FFF2-40B4-BE49-F238E27FC236}">
                  <a16:creationId xmlns:a16="http://schemas.microsoft.com/office/drawing/2014/main" id="{CDF224B5-11CA-7475-06BF-AC1029292397}"/>
                </a:ext>
              </a:extLst>
            </p:cNvPr>
            <p:cNvSpPr/>
            <p:nvPr/>
          </p:nvSpPr>
          <p:spPr>
            <a:xfrm>
              <a:off x="341632" y="2338361"/>
              <a:ext cx="11588159" cy="1624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9" name="TextBox 28">
              <a:extLst>
                <a:ext uri="{FF2B5EF4-FFF2-40B4-BE49-F238E27FC236}">
                  <a16:creationId xmlns:a16="http://schemas.microsoft.com/office/drawing/2014/main" id="{17ACF4D0-1335-66CC-C8F7-9296E80860F6}"/>
                </a:ext>
              </a:extLst>
            </p:cNvPr>
            <p:cNvSpPr txBox="1"/>
            <p:nvPr/>
          </p:nvSpPr>
          <p:spPr>
            <a:xfrm>
              <a:off x="341633" y="2408072"/>
              <a:ext cx="11798328" cy="307777"/>
            </a:xfrm>
            <a:prstGeom prst="rect">
              <a:avLst/>
            </a:prstGeom>
            <a:noFill/>
          </p:spPr>
          <p:txBody>
            <a:bodyPr wrap="square" rtlCol="0">
              <a:spAutoFit/>
            </a:bodyPr>
            <a:lstStyle/>
            <a:p>
              <a:r>
                <a:rPr lang="fr-CA" sz="1400" b="1" dirty="0"/>
                <a:t>Si l’enfant retiré </a:t>
              </a:r>
              <a:r>
                <a:rPr lang="fr-CA" sz="1400" b="1" u="sng" dirty="0"/>
                <a:t>n’a pas atteint l’âge de la majorité</a:t>
              </a:r>
              <a:r>
                <a:rPr lang="fr-CA" sz="1400" b="1" dirty="0"/>
                <a:t> au moment du lancement du processus d’indemnisation, le demandeur peut présenter une demande...</a:t>
              </a:r>
            </a:p>
          </p:txBody>
        </p:sp>
        <p:grpSp>
          <p:nvGrpSpPr>
            <p:cNvPr id="8" name="Group 7">
              <a:extLst>
                <a:ext uri="{FF2B5EF4-FFF2-40B4-BE49-F238E27FC236}">
                  <a16:creationId xmlns:a16="http://schemas.microsoft.com/office/drawing/2014/main" id="{0B334B7F-83CA-7E4B-2F70-B1BEDDC22F81}"/>
                </a:ext>
              </a:extLst>
            </p:cNvPr>
            <p:cNvGrpSpPr/>
            <p:nvPr/>
          </p:nvGrpSpPr>
          <p:grpSpPr>
            <a:xfrm>
              <a:off x="1032736" y="2787681"/>
              <a:ext cx="10126529" cy="559342"/>
              <a:chOff x="962944" y="2768007"/>
              <a:chExt cx="10126529" cy="559342"/>
            </a:xfrm>
          </p:grpSpPr>
          <p:cxnSp>
            <p:nvCxnSpPr>
              <p:cNvPr id="22" name="Straight Connector 21">
                <a:extLst>
                  <a:ext uri="{FF2B5EF4-FFF2-40B4-BE49-F238E27FC236}">
                    <a16:creationId xmlns:a16="http://schemas.microsoft.com/office/drawing/2014/main" id="{16B9185B-F2E1-035C-598D-CB976BA44CB8}"/>
                  </a:ext>
                </a:extLst>
              </p:cNvPr>
              <p:cNvCxnSpPr>
                <a:cxnSpLocks/>
                <a:stCxn id="31" idx="2"/>
                <a:endCxn id="30" idx="2"/>
              </p:cNvCxnSpPr>
              <p:nvPr/>
            </p:nvCxnSpPr>
            <p:spPr>
              <a:xfrm flipV="1">
                <a:off x="962944" y="3247270"/>
                <a:ext cx="9989369" cy="11499"/>
              </a:xfrm>
              <a:prstGeom prst="line">
                <a:avLst/>
              </a:prstGeom>
              <a:ln w="19050">
                <a:solidFill>
                  <a:srgbClr val="78C697"/>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93FD88C3-323B-CF89-9036-B9328B03E54D}"/>
                  </a:ext>
                </a:extLst>
              </p:cNvPr>
              <p:cNvSpPr/>
              <p:nvPr/>
            </p:nvSpPr>
            <p:spPr>
              <a:xfrm>
                <a:off x="10952313"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br>
                  <a:rPr lang="fr-CA" sz="1200" b="1" dirty="0">
                    <a:solidFill>
                      <a:schemeClr val="tx1"/>
                    </a:solidFill>
                  </a:rPr>
                </a:br>
                <a:br>
                  <a:rPr lang="fr-CA" sz="1200" b="1" dirty="0">
                    <a:solidFill>
                      <a:schemeClr val="tx1"/>
                    </a:solidFill>
                  </a:rPr>
                </a:br>
                <a:br>
                  <a:rPr lang="fr-CA" sz="1200" b="1" dirty="0">
                    <a:solidFill>
                      <a:schemeClr val="tx1"/>
                    </a:solidFill>
                  </a:rPr>
                </a:br>
                <a:r>
                  <a:rPr lang="fr-CA" sz="1200" b="1" dirty="0">
                    <a:solidFill>
                      <a:schemeClr val="tx1"/>
                    </a:solidFill>
                  </a:rPr>
                  <a:t>Dernière chance de </a:t>
                </a:r>
                <a:br>
                  <a:rPr lang="fr-CA" sz="1200" b="1" dirty="0">
                    <a:solidFill>
                      <a:schemeClr val="tx1"/>
                    </a:solidFill>
                  </a:rPr>
                </a:br>
                <a:r>
                  <a:rPr lang="fr-CA" sz="1200" b="1" dirty="0">
                    <a:solidFill>
                      <a:schemeClr val="tx1"/>
                    </a:solidFill>
                  </a:rPr>
                  <a:t>présenter une demande</a:t>
                </a:r>
              </a:p>
            </p:txBody>
          </p:sp>
          <p:sp>
            <p:nvSpPr>
              <p:cNvPr id="31" name="Oval 30">
                <a:extLst>
                  <a:ext uri="{FF2B5EF4-FFF2-40B4-BE49-F238E27FC236}">
                    <a16:creationId xmlns:a16="http://schemas.microsoft.com/office/drawing/2014/main" id="{1CB55933-8CE7-EDC9-FA00-C4F77886428C}"/>
                  </a:ext>
                </a:extLst>
              </p:cNvPr>
              <p:cNvSpPr/>
              <p:nvPr/>
            </p:nvSpPr>
            <p:spPr>
              <a:xfrm>
                <a:off x="962944" y="3190189"/>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br>
                  <a:rPr lang="fr-CA" sz="1200" b="1" dirty="0">
                    <a:solidFill>
                      <a:schemeClr val="tx1"/>
                    </a:solidFill>
                  </a:rPr>
                </a:br>
                <a:r>
                  <a:rPr lang="fr-CA" sz="1200" b="1" dirty="0">
                    <a:solidFill>
                      <a:schemeClr val="tx1"/>
                    </a:solidFill>
                  </a:rPr>
                  <a:t>Début du processus </a:t>
                </a:r>
                <a:br>
                  <a:rPr lang="fr-CA" sz="1200" b="1" dirty="0">
                    <a:solidFill>
                      <a:schemeClr val="tx1"/>
                    </a:solidFill>
                  </a:rPr>
                </a:br>
                <a:r>
                  <a:rPr lang="fr-CA" sz="1200" b="1" dirty="0">
                    <a:solidFill>
                      <a:schemeClr val="tx1"/>
                    </a:solidFill>
                  </a:rPr>
                  <a:t>d’indemnisation</a:t>
                </a:r>
              </a:p>
            </p:txBody>
          </p:sp>
          <p:sp>
            <p:nvSpPr>
              <p:cNvPr id="13" name="Oval 12">
                <a:extLst>
                  <a:ext uri="{FF2B5EF4-FFF2-40B4-BE49-F238E27FC236}">
                    <a16:creationId xmlns:a16="http://schemas.microsoft.com/office/drawing/2014/main" id="{CDAFAF37-D629-EE78-1526-3D24645793BA}"/>
                  </a:ext>
                </a:extLst>
              </p:cNvPr>
              <p:cNvSpPr/>
              <p:nvPr/>
            </p:nvSpPr>
            <p:spPr>
              <a:xfrm>
                <a:off x="3859827"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r>
                  <a:rPr lang="fr-CA" sz="1200" b="1" dirty="0">
                    <a:solidFill>
                      <a:schemeClr val="tx1"/>
                    </a:solidFill>
                  </a:rPr>
                  <a:t>L’enfant associé atteint l’âge de la majorité</a:t>
                </a:r>
              </a:p>
            </p:txBody>
          </p:sp>
          <p:sp>
            <p:nvSpPr>
              <p:cNvPr id="17" name="TextBox 16">
                <a:extLst>
                  <a:ext uri="{FF2B5EF4-FFF2-40B4-BE49-F238E27FC236}">
                    <a16:creationId xmlns:a16="http://schemas.microsoft.com/office/drawing/2014/main" id="{9C6D6DB2-5B19-2ACD-A864-7DA3B8706E3E}"/>
                  </a:ext>
                </a:extLst>
              </p:cNvPr>
              <p:cNvSpPr txBox="1"/>
              <p:nvPr/>
            </p:nvSpPr>
            <p:spPr>
              <a:xfrm>
                <a:off x="1128443" y="2804197"/>
                <a:ext cx="2634916" cy="461665"/>
              </a:xfrm>
              <a:prstGeom prst="rect">
                <a:avLst/>
              </a:prstGeom>
              <a:noFill/>
            </p:spPr>
            <p:txBody>
              <a:bodyPr wrap="square" rtlCol="0">
                <a:spAutoFit/>
              </a:bodyPr>
              <a:lstStyle/>
              <a:p>
                <a:pPr algn="ctr"/>
                <a:r>
                  <a:rPr lang="fr-CA" sz="1200" dirty="0"/>
                  <a:t>... 2 ans avant que l’enfant atteigne l’âge de la majorité</a:t>
                </a:r>
              </a:p>
            </p:txBody>
          </p:sp>
          <p:sp>
            <p:nvSpPr>
              <p:cNvPr id="18" name="TextBox 17">
                <a:extLst>
                  <a:ext uri="{FF2B5EF4-FFF2-40B4-BE49-F238E27FC236}">
                    <a16:creationId xmlns:a16="http://schemas.microsoft.com/office/drawing/2014/main" id="{729412A9-6928-C6D0-2D4E-ECF550266B5F}"/>
                  </a:ext>
                </a:extLst>
              </p:cNvPr>
              <p:cNvSpPr txBox="1"/>
              <p:nvPr/>
            </p:nvSpPr>
            <p:spPr>
              <a:xfrm>
                <a:off x="4942615" y="2768007"/>
                <a:ext cx="2634916" cy="461665"/>
              </a:xfrm>
              <a:prstGeom prst="rect">
                <a:avLst/>
              </a:prstGeom>
              <a:noFill/>
            </p:spPr>
            <p:txBody>
              <a:bodyPr wrap="square" rtlCol="0">
                <a:spAutoFit/>
              </a:bodyPr>
              <a:lstStyle/>
              <a:p>
                <a:pPr algn="ctr"/>
                <a:r>
                  <a:rPr lang="fr-CA" sz="1200" dirty="0"/>
                  <a:t>... 3 ans après que l’enfant a atteint l’âge de la majorité</a:t>
                </a:r>
              </a:p>
            </p:txBody>
          </p:sp>
          <p:sp>
            <p:nvSpPr>
              <p:cNvPr id="19" name="TextBox 18">
                <a:extLst>
                  <a:ext uri="{FF2B5EF4-FFF2-40B4-BE49-F238E27FC236}">
                    <a16:creationId xmlns:a16="http://schemas.microsoft.com/office/drawing/2014/main" id="{40DADDB1-8DB6-EB1B-75E6-C6F06877BEDA}"/>
                  </a:ext>
                </a:extLst>
              </p:cNvPr>
              <p:cNvSpPr txBox="1"/>
              <p:nvPr/>
            </p:nvSpPr>
            <p:spPr>
              <a:xfrm>
                <a:off x="8724081" y="2796496"/>
                <a:ext cx="2112019" cy="461665"/>
              </a:xfrm>
              <a:prstGeom prst="rect">
                <a:avLst/>
              </a:prstGeom>
              <a:noFill/>
            </p:spPr>
            <p:txBody>
              <a:bodyPr wrap="square" rtlCol="0">
                <a:spAutoFit/>
              </a:bodyPr>
              <a:lstStyle/>
              <a:p>
                <a:pPr algn="ctr"/>
                <a:r>
                  <a:rPr lang="fr-CA" sz="1200" dirty="0"/>
                  <a:t>... 1 an de plus si la demande de prolongation est approuvée</a:t>
                </a:r>
              </a:p>
            </p:txBody>
          </p:sp>
          <p:sp>
            <p:nvSpPr>
              <p:cNvPr id="32" name="Oval 31">
                <a:extLst>
                  <a:ext uri="{FF2B5EF4-FFF2-40B4-BE49-F238E27FC236}">
                    <a16:creationId xmlns:a16="http://schemas.microsoft.com/office/drawing/2014/main" id="{302A79C2-34EC-893B-3A5D-D8B0D70AB0E9}"/>
                  </a:ext>
                </a:extLst>
              </p:cNvPr>
              <p:cNvSpPr/>
              <p:nvPr/>
            </p:nvSpPr>
            <p:spPr>
              <a:xfrm>
                <a:off x="8249956" y="317890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r>
                  <a:rPr lang="fr-CA" sz="1200" b="1" dirty="0">
                    <a:solidFill>
                      <a:schemeClr val="tx1"/>
                    </a:solidFill>
                  </a:rPr>
                  <a:t>Date limite pour présenter une demande</a:t>
                </a:r>
              </a:p>
            </p:txBody>
          </p:sp>
        </p:grpSp>
      </p:grpSp>
      <p:sp>
        <p:nvSpPr>
          <p:cNvPr id="6" name="TextBox 5">
            <a:extLst>
              <a:ext uri="{FF2B5EF4-FFF2-40B4-BE49-F238E27FC236}">
                <a16:creationId xmlns:a16="http://schemas.microsoft.com/office/drawing/2014/main" id="{666A31DC-3741-9170-E9EF-D75A2E6F9375}"/>
              </a:ext>
            </a:extLst>
          </p:cNvPr>
          <p:cNvSpPr txBox="1"/>
          <p:nvPr>
            <p:custDataLst>
              <p:tags r:id="rId3"/>
            </p:custDataLst>
          </p:nvPr>
        </p:nvSpPr>
        <p:spPr>
          <a:xfrm>
            <a:off x="312234" y="1726400"/>
            <a:ext cx="11262732" cy="369332"/>
          </a:xfrm>
          <a:prstGeom prst="rect">
            <a:avLst/>
          </a:prstGeom>
          <a:noFill/>
        </p:spPr>
        <p:txBody>
          <a:bodyPr wrap="square">
            <a:spAutoFit/>
          </a:bodyPr>
          <a:lstStyle/>
          <a:p>
            <a:pPr algn="ctr"/>
            <a:r>
              <a:rPr lang="fr-CA" sz="1800" b="1" dirty="0">
                <a:solidFill>
                  <a:srgbClr val="1B0F59"/>
                </a:solidFill>
              </a:rPr>
              <a:t>Quand un demandeur du groupe des familles d’enfants retirés peut-il présenter une demande ?</a:t>
            </a:r>
          </a:p>
        </p:txBody>
      </p:sp>
      <p:grpSp>
        <p:nvGrpSpPr>
          <p:cNvPr id="12" name="Group 11">
            <a:extLst>
              <a:ext uri="{FF2B5EF4-FFF2-40B4-BE49-F238E27FC236}">
                <a16:creationId xmlns:a16="http://schemas.microsoft.com/office/drawing/2014/main" id="{B29F929E-10BA-646F-4CC6-E0560BC021F4}"/>
              </a:ext>
            </a:extLst>
          </p:cNvPr>
          <p:cNvGrpSpPr/>
          <p:nvPr>
            <p:custDataLst>
              <p:tags r:id="rId4"/>
            </p:custDataLst>
          </p:nvPr>
        </p:nvGrpSpPr>
        <p:grpSpPr>
          <a:xfrm>
            <a:off x="365947" y="4118633"/>
            <a:ext cx="11588159" cy="1624371"/>
            <a:chOff x="341632" y="2338361"/>
            <a:chExt cx="11588159" cy="1624371"/>
          </a:xfrm>
        </p:grpSpPr>
        <p:sp>
          <p:nvSpPr>
            <p:cNvPr id="14" name="Rectangle 13">
              <a:extLst>
                <a:ext uri="{FF2B5EF4-FFF2-40B4-BE49-F238E27FC236}">
                  <a16:creationId xmlns:a16="http://schemas.microsoft.com/office/drawing/2014/main" id="{752DDCA8-26C2-070B-749C-D0785667B6F6}"/>
                </a:ext>
              </a:extLst>
            </p:cNvPr>
            <p:cNvSpPr/>
            <p:nvPr/>
          </p:nvSpPr>
          <p:spPr>
            <a:xfrm>
              <a:off x="341632" y="2338361"/>
              <a:ext cx="11563843" cy="1624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5" name="TextBox 14">
              <a:extLst>
                <a:ext uri="{FF2B5EF4-FFF2-40B4-BE49-F238E27FC236}">
                  <a16:creationId xmlns:a16="http://schemas.microsoft.com/office/drawing/2014/main" id="{A7028FFB-45B4-15B7-0353-FDD5232F85F4}"/>
                </a:ext>
              </a:extLst>
            </p:cNvPr>
            <p:cNvSpPr txBox="1"/>
            <p:nvPr/>
          </p:nvSpPr>
          <p:spPr>
            <a:xfrm>
              <a:off x="341632" y="2408072"/>
              <a:ext cx="11588159" cy="307777"/>
            </a:xfrm>
            <a:prstGeom prst="rect">
              <a:avLst/>
            </a:prstGeom>
            <a:noFill/>
          </p:spPr>
          <p:txBody>
            <a:bodyPr wrap="square" rtlCol="0">
              <a:spAutoFit/>
            </a:bodyPr>
            <a:lstStyle/>
            <a:p>
              <a:r>
                <a:rPr lang="fr-CA" sz="1400" b="1" dirty="0"/>
                <a:t>Si l’enfant retiré </a:t>
              </a:r>
              <a:r>
                <a:rPr lang="fr-CA" sz="1400" b="1" u="sng" dirty="0"/>
                <a:t>a atteint l’âge de la majorité</a:t>
              </a:r>
              <a:r>
                <a:rPr lang="fr-CA" sz="1400" b="1" dirty="0"/>
                <a:t> au moment du lancement du processus d’indemnisation, le demandeur peut présenter une réclamation...</a:t>
              </a:r>
            </a:p>
          </p:txBody>
        </p:sp>
        <p:grpSp>
          <p:nvGrpSpPr>
            <p:cNvPr id="16" name="Group 15">
              <a:extLst>
                <a:ext uri="{FF2B5EF4-FFF2-40B4-BE49-F238E27FC236}">
                  <a16:creationId xmlns:a16="http://schemas.microsoft.com/office/drawing/2014/main" id="{4AC9A5B1-7272-872B-F108-BD2950525D01}"/>
                </a:ext>
              </a:extLst>
            </p:cNvPr>
            <p:cNvGrpSpPr/>
            <p:nvPr/>
          </p:nvGrpSpPr>
          <p:grpSpPr>
            <a:xfrm>
              <a:off x="3929619" y="2816170"/>
              <a:ext cx="7229646" cy="519564"/>
              <a:chOff x="3859827" y="2796496"/>
              <a:chExt cx="7229646" cy="519564"/>
            </a:xfrm>
          </p:grpSpPr>
          <p:cxnSp>
            <p:nvCxnSpPr>
              <p:cNvPr id="20" name="Straight Connector 19">
                <a:extLst>
                  <a:ext uri="{FF2B5EF4-FFF2-40B4-BE49-F238E27FC236}">
                    <a16:creationId xmlns:a16="http://schemas.microsoft.com/office/drawing/2014/main" id="{E63320CB-9E0B-4629-DCAF-638327A2B970}"/>
                  </a:ext>
                </a:extLst>
              </p:cNvPr>
              <p:cNvCxnSpPr>
                <a:cxnSpLocks/>
                <a:stCxn id="25" idx="6"/>
                <a:endCxn id="23" idx="2"/>
              </p:cNvCxnSpPr>
              <p:nvPr/>
            </p:nvCxnSpPr>
            <p:spPr>
              <a:xfrm>
                <a:off x="3996987" y="3247270"/>
                <a:ext cx="6955326" cy="0"/>
              </a:xfrm>
              <a:prstGeom prst="line">
                <a:avLst/>
              </a:prstGeom>
              <a:ln w="19050">
                <a:solidFill>
                  <a:srgbClr val="78C697"/>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43275DD7-5E1D-0504-EFFD-B701957ECD96}"/>
                  </a:ext>
                </a:extLst>
              </p:cNvPr>
              <p:cNvSpPr/>
              <p:nvPr/>
            </p:nvSpPr>
            <p:spPr>
              <a:xfrm>
                <a:off x="10952313"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br>
                  <a:rPr lang="fr-CA" sz="1200" b="1" dirty="0">
                    <a:solidFill>
                      <a:schemeClr val="tx1"/>
                    </a:solidFill>
                  </a:rPr>
                </a:br>
                <a:br>
                  <a:rPr lang="fr-CA" sz="1200" b="1" dirty="0">
                    <a:solidFill>
                      <a:schemeClr val="tx1"/>
                    </a:solidFill>
                  </a:rPr>
                </a:br>
                <a:br>
                  <a:rPr lang="fr-CA" sz="1200" b="1" dirty="0">
                    <a:solidFill>
                      <a:schemeClr val="tx1"/>
                    </a:solidFill>
                  </a:rPr>
                </a:br>
                <a:r>
                  <a:rPr lang="fr-CA" sz="1200" b="1" dirty="0">
                    <a:solidFill>
                      <a:schemeClr val="tx1"/>
                    </a:solidFill>
                  </a:rPr>
                  <a:t>Dernière chance de </a:t>
                </a:r>
                <a:br>
                  <a:rPr lang="fr-CA" sz="1200" b="1" dirty="0">
                    <a:solidFill>
                      <a:schemeClr val="tx1"/>
                    </a:solidFill>
                  </a:rPr>
                </a:br>
                <a:r>
                  <a:rPr lang="fr-CA" sz="1200" b="1" dirty="0">
                    <a:solidFill>
                      <a:schemeClr val="tx1"/>
                    </a:solidFill>
                  </a:rPr>
                  <a:t>présenter une demande</a:t>
                </a:r>
              </a:p>
            </p:txBody>
          </p:sp>
          <p:sp>
            <p:nvSpPr>
              <p:cNvPr id="25" name="Oval 24">
                <a:extLst>
                  <a:ext uri="{FF2B5EF4-FFF2-40B4-BE49-F238E27FC236}">
                    <a16:creationId xmlns:a16="http://schemas.microsoft.com/office/drawing/2014/main" id="{51020BCE-1F51-DC3B-D2B0-FA88E6BDFBA8}"/>
                  </a:ext>
                </a:extLst>
              </p:cNvPr>
              <p:cNvSpPr/>
              <p:nvPr/>
            </p:nvSpPr>
            <p:spPr>
              <a:xfrm>
                <a:off x="3859827"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br>
                  <a:rPr lang="fr-CA" sz="1200" b="1" dirty="0">
                    <a:solidFill>
                      <a:schemeClr val="tx1"/>
                    </a:solidFill>
                  </a:rPr>
                </a:br>
                <a:r>
                  <a:rPr lang="fr-CA" sz="1200" b="1" dirty="0">
                    <a:solidFill>
                      <a:schemeClr val="tx1"/>
                    </a:solidFill>
                  </a:rPr>
                  <a:t>Début du processus </a:t>
                </a:r>
                <a:br>
                  <a:rPr lang="fr-CA" sz="1200" b="1" dirty="0">
                    <a:solidFill>
                      <a:schemeClr val="tx1"/>
                    </a:solidFill>
                  </a:rPr>
                </a:br>
                <a:r>
                  <a:rPr lang="fr-CA" sz="1200" b="1" dirty="0">
                    <a:solidFill>
                      <a:schemeClr val="tx1"/>
                    </a:solidFill>
                  </a:rPr>
                  <a:t>d’indemnisation</a:t>
                </a:r>
              </a:p>
            </p:txBody>
          </p:sp>
          <p:sp>
            <p:nvSpPr>
              <p:cNvPr id="27" name="TextBox 26">
                <a:extLst>
                  <a:ext uri="{FF2B5EF4-FFF2-40B4-BE49-F238E27FC236}">
                    <a16:creationId xmlns:a16="http://schemas.microsoft.com/office/drawing/2014/main" id="{681FDE61-57E0-2B04-6DCD-C725DFDE2229}"/>
                  </a:ext>
                </a:extLst>
              </p:cNvPr>
              <p:cNvSpPr txBox="1"/>
              <p:nvPr/>
            </p:nvSpPr>
            <p:spPr>
              <a:xfrm>
                <a:off x="4440722" y="2913303"/>
                <a:ext cx="3565917" cy="276999"/>
              </a:xfrm>
              <a:prstGeom prst="rect">
                <a:avLst/>
              </a:prstGeom>
              <a:noFill/>
            </p:spPr>
            <p:txBody>
              <a:bodyPr wrap="square" rtlCol="0">
                <a:spAutoFit/>
              </a:bodyPr>
              <a:lstStyle/>
              <a:p>
                <a:pPr algn="ctr"/>
                <a:r>
                  <a:rPr lang="fr-CA" sz="1200" dirty="0"/>
                  <a:t>... 3 ans après le début du processus d’indemnisation</a:t>
                </a:r>
              </a:p>
            </p:txBody>
          </p:sp>
          <p:sp>
            <p:nvSpPr>
              <p:cNvPr id="28" name="TextBox 27">
                <a:extLst>
                  <a:ext uri="{FF2B5EF4-FFF2-40B4-BE49-F238E27FC236}">
                    <a16:creationId xmlns:a16="http://schemas.microsoft.com/office/drawing/2014/main" id="{93DE8471-77D4-DB9B-A69C-E5E822759F31}"/>
                  </a:ext>
                </a:extLst>
              </p:cNvPr>
              <p:cNvSpPr txBox="1"/>
              <p:nvPr/>
            </p:nvSpPr>
            <p:spPr>
              <a:xfrm>
                <a:off x="8724081" y="2796496"/>
                <a:ext cx="2087705" cy="461665"/>
              </a:xfrm>
              <a:prstGeom prst="rect">
                <a:avLst/>
              </a:prstGeom>
              <a:noFill/>
            </p:spPr>
            <p:txBody>
              <a:bodyPr wrap="square" rtlCol="0">
                <a:spAutoFit/>
              </a:bodyPr>
              <a:lstStyle/>
              <a:p>
                <a:pPr algn="ctr"/>
                <a:r>
                  <a:rPr lang="fr-CA" sz="1200" dirty="0"/>
                  <a:t>... 1 an de plus si la demande de prolongation est approuvée</a:t>
                </a:r>
              </a:p>
            </p:txBody>
          </p:sp>
          <p:sp>
            <p:nvSpPr>
              <p:cNvPr id="33" name="Oval 32">
                <a:extLst>
                  <a:ext uri="{FF2B5EF4-FFF2-40B4-BE49-F238E27FC236}">
                    <a16:creationId xmlns:a16="http://schemas.microsoft.com/office/drawing/2014/main" id="{64B03807-CE92-1FDA-B952-B0B59765D8B0}"/>
                  </a:ext>
                </a:extLst>
              </p:cNvPr>
              <p:cNvSpPr/>
              <p:nvPr/>
            </p:nvSpPr>
            <p:spPr>
              <a:xfrm>
                <a:off x="8249956" y="317890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r>
                  <a:rPr lang="fr-CA" sz="1200" b="1" dirty="0">
                    <a:solidFill>
                      <a:schemeClr val="tx1"/>
                    </a:solidFill>
                  </a:rPr>
                  <a:t>Date limite pour présenter une demande</a:t>
                </a:r>
              </a:p>
            </p:txBody>
          </p:sp>
        </p:grpSp>
      </p:grpSp>
      <p:sp>
        <p:nvSpPr>
          <p:cNvPr id="5" name="TextBox 4">
            <a:extLst>
              <a:ext uri="{FF2B5EF4-FFF2-40B4-BE49-F238E27FC236}">
                <a16:creationId xmlns:a16="http://schemas.microsoft.com/office/drawing/2014/main" id="{459EF3B9-64BD-0004-FE21-0ACA969676E4}"/>
              </a:ext>
            </a:extLst>
          </p:cNvPr>
          <p:cNvSpPr txBox="1"/>
          <p:nvPr>
            <p:custDataLst>
              <p:tags r:id="rId5"/>
            </p:custDataLst>
          </p:nvPr>
        </p:nvSpPr>
        <p:spPr>
          <a:xfrm>
            <a:off x="317318" y="6060248"/>
            <a:ext cx="11533049" cy="523220"/>
          </a:xfrm>
          <a:prstGeom prst="rect">
            <a:avLst/>
          </a:prstGeom>
          <a:noFill/>
        </p:spPr>
        <p:txBody>
          <a:bodyPr wrap="square">
            <a:spAutoFit/>
          </a:bodyPr>
          <a:lstStyle/>
          <a:p>
            <a:pPr marL="0" marR="0" lvl="0" indent="0" algn="l" rtl="0" eaLnBrk="1" fontAlgn="auto" latinLnBrk="0" hangingPunct="1">
              <a:lnSpc>
                <a:spcPct val="100000"/>
              </a:lnSpc>
              <a:spcBef>
                <a:spcPts val="0"/>
              </a:spcBef>
              <a:spcAft>
                <a:spcPts val="0"/>
              </a:spcAft>
              <a:buClrTx/>
              <a:buSzTx/>
              <a:buFont typeface="Arial" panose="020B0604020202020204" pitchFamily="34" charset="0"/>
              <a:buNone/>
            </a:pPr>
            <a:r>
              <a:rPr lang="fr-CA" sz="1400" b="1" dirty="0">
                <a:solidFill>
                  <a:srgbClr val="1B0F59"/>
                </a:solidFill>
              </a:rPr>
              <a:t>Remarque :</a:t>
            </a:r>
            <a:r>
              <a:rPr lang="fr-CA" sz="1400" b="0" dirty="0">
                <a:solidFill>
                  <a:srgbClr val="1B0F59"/>
                </a:solidFill>
              </a:rPr>
              <a:t> L’évaluation de l’admissibilité par l’administrateur commencera quatre (4) ans après la date de lancement du processus d’évaluation des demandes présentées par plusieurs parents ou grands-parents responsables d’un même enfant retiré.</a:t>
            </a:r>
          </a:p>
        </p:txBody>
      </p:sp>
      <p:sp>
        <p:nvSpPr>
          <p:cNvPr id="9" name="TextBox 8">
            <a:extLst>
              <a:ext uri="{FF2B5EF4-FFF2-40B4-BE49-F238E27FC236}">
                <a16:creationId xmlns:a16="http://schemas.microsoft.com/office/drawing/2014/main" id="{7CEA4963-2476-89E6-28F8-362F3EA0BE51}"/>
              </a:ext>
            </a:extLst>
          </p:cNvPr>
          <p:cNvSpPr txBox="1"/>
          <p:nvPr>
            <p:custDataLst>
              <p:tags r:id="rId6"/>
            </p:custDataLst>
          </p:nvPr>
        </p:nvSpPr>
        <p:spPr>
          <a:xfrm>
            <a:off x="1939175" y="5715440"/>
            <a:ext cx="8321045" cy="307777"/>
          </a:xfrm>
          <a:prstGeom prst="rect">
            <a:avLst/>
          </a:prstGeom>
          <a:noFill/>
        </p:spPr>
        <p:txBody>
          <a:bodyPr wrap="square">
            <a:spAutoFit/>
          </a:bodyPr>
          <a:lstStyle/>
          <a:p>
            <a:pPr algn="ctr"/>
            <a:r>
              <a:rPr lang="fr-CA" sz="1400" b="1" dirty="0"/>
              <a:t>Période d’indemnisation de 3 ans, plus une période de prolongation de 1 an (si approuvée)</a:t>
            </a:r>
          </a:p>
        </p:txBody>
      </p:sp>
      <p:sp>
        <p:nvSpPr>
          <p:cNvPr id="4" name="Slide Number Placeholder 8">
            <a:extLst>
              <a:ext uri="{FF2B5EF4-FFF2-40B4-BE49-F238E27FC236}">
                <a16:creationId xmlns:a16="http://schemas.microsoft.com/office/drawing/2014/main" id="{0F070DDB-5CFE-3B2F-3FF7-FD15A151232F}"/>
              </a:ext>
            </a:extLst>
          </p:cNvPr>
          <p:cNvSpPr>
            <a:spLocks noGrp="1"/>
          </p:cNvSpPr>
          <p:nvPr>
            <p:ph type="sldNum" sz="quarter" idx="4"/>
            <p:custDataLst>
              <p:tags r:id="rId7"/>
            </p:custDataLst>
          </p:nvPr>
        </p:nvSpPr>
        <p:spPr>
          <a:xfrm>
            <a:off x="64655" y="6580677"/>
            <a:ext cx="2743200" cy="295795"/>
          </a:xfrm>
        </p:spPr>
        <p:txBody>
          <a:bodyPr/>
          <a:lstStyle/>
          <a:p>
            <a:fld id="{23C90E5E-BC02-4494-BB30-30FAACD6114A}" type="slidenum">
              <a:rPr lang="en-US" smtClean="0">
                <a:solidFill>
                  <a:srgbClr val="1B0F59"/>
                </a:solidFill>
              </a:rPr>
              <a:pPr/>
              <a:t>14</a:t>
            </a:fld>
            <a:endParaRPr lang="en-US" dirty="0">
              <a:solidFill>
                <a:srgbClr val="1B0F59"/>
              </a:solidFill>
            </a:endParaRPr>
          </a:p>
        </p:txBody>
      </p:sp>
    </p:spTree>
    <p:extLst>
      <p:ext uri="{BB962C8B-B14F-4D97-AF65-F5344CB8AC3E}">
        <p14:creationId xmlns:p14="http://schemas.microsoft.com/office/powerpoint/2010/main" val="2555272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1"/>
            </p:custDataLst>
            <p:extLst>
              <p:ext uri="{D42A27DB-BD31-4B8C-83A1-F6EECF244321}">
                <p14:modId xmlns:p14="http://schemas.microsoft.com/office/powerpoint/2010/main" val="3578535066"/>
              </p:ext>
            </p:extLst>
          </p:nvPr>
        </p:nvGraphicFramePr>
        <p:xfrm>
          <a:off x="317500" y="1735651"/>
          <a:ext cx="11557000" cy="4681635"/>
        </p:xfrm>
        <a:graphic>
          <a:graphicData uri="http://schemas.openxmlformats.org/drawingml/2006/table">
            <a:tbl>
              <a:tblPr firstRow="1" bandRow="1">
                <a:tableStyleId>{5C22544A-7EE6-4342-B048-85BDC9FD1C3A}</a:tableStyleId>
              </a:tblPr>
              <a:tblGrid>
                <a:gridCol w="3166173">
                  <a:extLst>
                    <a:ext uri="{9D8B030D-6E8A-4147-A177-3AD203B41FA5}">
                      <a16:colId xmlns:a16="http://schemas.microsoft.com/office/drawing/2014/main" val="3068728186"/>
                    </a:ext>
                  </a:extLst>
                </a:gridCol>
                <a:gridCol w="8390827">
                  <a:extLst>
                    <a:ext uri="{9D8B030D-6E8A-4147-A177-3AD203B41FA5}">
                      <a16:colId xmlns:a16="http://schemas.microsoft.com/office/drawing/2014/main" val="1427821009"/>
                    </a:ext>
                  </a:extLst>
                </a:gridCol>
              </a:tblGrid>
              <a:tr h="1473995">
                <a:tc>
                  <a:txBody>
                    <a:bodyPr/>
                    <a:lstStyle/>
                    <a:p>
                      <a:pPr marL="0" indent="0"/>
                      <a:r>
                        <a:rPr lang="fr-CA" sz="1600" b="1" dirty="0">
                          <a:solidFill>
                            <a:srgbClr val="1B0F59"/>
                          </a:solidFill>
                        </a:rPr>
                        <a:t>Quels sont les critères d’admissibilité pour un demandeur du groupe des familles d’enfants retirés?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indent="0">
                        <a:buFont typeface="Arial" panose="020B0604020202020204" pitchFamily="34" charset="0"/>
                        <a:buNone/>
                      </a:pPr>
                      <a:r>
                        <a:rPr lang="fr-CA" sz="1600" b="0" dirty="0">
                          <a:solidFill>
                            <a:srgbClr val="1B0F59"/>
                          </a:solidFill>
                        </a:rPr>
                        <a:t>Un demandeur du groupe des familles d’enfants retirés peut être admissible si l’enfant retiré qui fait l’objet de sa demande est admissible, peu importe si cet enfant a soumis un formulaire de demande d’indemnisation </a:t>
                      </a:r>
                      <a:r>
                        <a:rPr lang="fr-CA" sz="1600" b="1" dirty="0">
                          <a:solidFill>
                            <a:srgbClr val="1B0F59"/>
                          </a:solidFill>
                        </a:rPr>
                        <a:t>et </a:t>
                      </a:r>
                      <a:r>
                        <a:rPr lang="fr-CA" sz="1600" b="0" dirty="0">
                          <a:solidFill>
                            <a:srgbClr val="1B0F59"/>
                          </a:solidFill>
                        </a:rPr>
                        <a:t>si le demandeur était apparenté au membre du groupe des enfants retirés admissible à titre de parent biologique, de parent adoptif ou de beau-parent membre des Premières Nations, ou à titre de grand-parent biologique ou adoptif, au moment du premier retrait de l’enfant.</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2693037352"/>
                  </a:ext>
                </a:extLst>
              </a:tr>
              <a:tr h="1816515">
                <a:tc>
                  <a:txBody>
                    <a:bodyPr/>
                    <a:lstStyle/>
                    <a:p>
                      <a:pPr marL="0" indent="0"/>
                      <a:r>
                        <a:rPr lang="fr-CA" sz="1600" b="1" dirty="0">
                          <a:solidFill>
                            <a:srgbClr val="1B0F59"/>
                          </a:solidFill>
                        </a:rPr>
                        <a:t>Quel montant un membre du groupe des familles d’enfants retirés peut-il s’attendre à recevoir si sa demande d’indemnisation est approuvée?</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a:spcAft>
                          <a:spcPts val="800"/>
                        </a:spcAft>
                      </a:pPr>
                      <a:r>
                        <a:rPr lang="fr-CA" sz="1600" b="0" dirty="0">
                          <a:solidFill>
                            <a:srgbClr val="1B0F59"/>
                          </a:solidFill>
                        </a:rPr>
                        <a:t>Le montant de l’indemnisation de base budgétée est de 40 000 $, ajustable en fonction du nombre total de demandes d’indemnisation approuvées. </a:t>
                      </a:r>
                    </a:p>
                    <a:p>
                      <a:r>
                        <a:rPr lang="fr-CA" sz="1600" b="0" dirty="0">
                          <a:solidFill>
                            <a:srgbClr val="1B0F59"/>
                          </a:solidFill>
                        </a:rPr>
                        <a:t>Le montant total de l’indemnisation qu’un parent aidant ou un grand-parent aidant admissible recevra ne sera versé qu’après la date limite de réception des demandes d’indemnisation (y compris la période de prolongation). </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1605962792"/>
                  </a:ext>
                </a:extLst>
              </a:tr>
              <a:tr h="127557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b="1" dirty="0">
                          <a:solidFill>
                            <a:srgbClr val="1B0F59"/>
                          </a:solidFill>
                        </a:rPr>
                        <a:t>Quel est le processus d’appel pour un demandeur du groupe des familles d’enfants retirés dont la demande d’indemnisation est refusée?</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600" dirty="0">
                          <a:solidFill>
                            <a:srgbClr val="1B0F59"/>
                          </a:solidFill>
                        </a:rPr>
                        <a:t>Les demandeurs peuvent faire appel des décisions de l’administrateur tout au long du processus d’indemnisation en soumettant un formulaire de demande d’appel de la décision de l’administrateur dans les délais prescrits.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2794624065"/>
                  </a:ext>
                </a:extLst>
              </a:tr>
            </a:tbl>
          </a:graphicData>
        </a:graphic>
      </p:graphicFrame>
      <p:sp>
        <p:nvSpPr>
          <p:cNvPr id="2" name="TextBox 1">
            <a:extLst>
              <a:ext uri="{FF2B5EF4-FFF2-40B4-BE49-F238E27FC236}">
                <a16:creationId xmlns:a16="http://schemas.microsoft.com/office/drawing/2014/main" id="{FDDD1E1A-42B4-B98C-6F52-D2601F46D0BF}"/>
              </a:ext>
            </a:extLst>
          </p:cNvPr>
          <p:cNvSpPr txBox="1"/>
          <p:nvPr>
            <p:custDataLst>
              <p:tags r:id="rId2"/>
            </p:custDataLst>
          </p:nvPr>
        </p:nvSpPr>
        <p:spPr>
          <a:xfrm>
            <a:off x="1633728" y="252712"/>
            <a:ext cx="4401312"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familles d’enfants retirés (2 de 4)</a:t>
            </a:r>
          </a:p>
        </p:txBody>
      </p:sp>
      <p:sp>
        <p:nvSpPr>
          <p:cNvPr id="7" name="Slide Number Placeholder 6">
            <a:extLst>
              <a:ext uri="{FF2B5EF4-FFF2-40B4-BE49-F238E27FC236}">
                <a16:creationId xmlns:a16="http://schemas.microsoft.com/office/drawing/2014/main" id="{203C31F6-86EF-036B-35C8-40B81E1FEB62}"/>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15</a:t>
            </a:fld>
            <a:endParaRPr lang="en-US" dirty="0">
              <a:solidFill>
                <a:srgbClr val="1B0F59"/>
              </a:solidFill>
            </a:endParaRPr>
          </a:p>
        </p:txBody>
      </p:sp>
    </p:spTree>
    <p:extLst>
      <p:ext uri="{BB962C8B-B14F-4D97-AF65-F5344CB8AC3E}">
        <p14:creationId xmlns:p14="http://schemas.microsoft.com/office/powerpoint/2010/main" val="2453333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1"/>
            </p:custDataLst>
            <p:extLst>
              <p:ext uri="{D42A27DB-BD31-4B8C-83A1-F6EECF244321}">
                <p14:modId xmlns:p14="http://schemas.microsoft.com/office/powerpoint/2010/main" val="1772512537"/>
              </p:ext>
            </p:extLst>
          </p:nvPr>
        </p:nvGraphicFramePr>
        <p:xfrm>
          <a:off x="117475" y="1702323"/>
          <a:ext cx="11957050" cy="4932680"/>
        </p:xfrm>
        <a:graphic>
          <a:graphicData uri="http://schemas.openxmlformats.org/drawingml/2006/table">
            <a:tbl>
              <a:tblPr firstRow="1" bandRow="1">
                <a:tableStyleId>{5C22544A-7EE6-4342-B048-85BDC9FD1C3A}</a:tableStyleId>
              </a:tblPr>
              <a:tblGrid>
                <a:gridCol w="2384603">
                  <a:extLst>
                    <a:ext uri="{9D8B030D-6E8A-4147-A177-3AD203B41FA5}">
                      <a16:colId xmlns:a16="http://schemas.microsoft.com/office/drawing/2014/main" val="3068728186"/>
                    </a:ext>
                  </a:extLst>
                </a:gridCol>
                <a:gridCol w="9572447">
                  <a:extLst>
                    <a:ext uri="{9D8B030D-6E8A-4147-A177-3AD203B41FA5}">
                      <a16:colId xmlns:a16="http://schemas.microsoft.com/office/drawing/2014/main" val="1427821009"/>
                    </a:ext>
                  </a:extLst>
                </a:gridCol>
              </a:tblGrid>
              <a:tr h="2539318">
                <a:tc>
                  <a:txBody>
                    <a:bodyPr/>
                    <a:lstStyle/>
                    <a:p>
                      <a:pPr>
                        <a:lnSpc>
                          <a:spcPct val="95000"/>
                        </a:lnSpc>
                      </a:pPr>
                      <a:r>
                        <a:rPr lang="fr-CA" sz="1400" b="1" dirty="0">
                          <a:solidFill>
                            <a:srgbClr val="1B0F59"/>
                          </a:solidFill>
                        </a:rPr>
                        <a:t>Quel est le processus décisionnel si plusieurs parents ou grands-parents aidants soumettent une demande d’indemnisation?</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indent="0">
                        <a:lnSpc>
                          <a:spcPct val="95000"/>
                        </a:lnSpc>
                        <a:spcAft>
                          <a:spcPts val="600"/>
                        </a:spcAft>
                        <a:buFont typeface="Arial" panose="020B0604020202020204" pitchFamily="34" charset="0"/>
                        <a:buNone/>
                      </a:pPr>
                      <a:r>
                        <a:rPr lang="fr-CA" sz="1400" b="0" dirty="0">
                          <a:solidFill>
                            <a:srgbClr val="1B0F59"/>
                          </a:solidFill>
                        </a:rPr>
                        <a:t>Pour chaque enfant retiré, un maximum de deux (2) indemnisations de base seront versées, soit une indemnisation à un maximum de deux (2) parents ou grands-parents aidants admissibles; si les demandeurs sont deux (2) beaux-parents membres des Premières Nations, l’indemnisation de base sera répartie entre eux au prorata. </a:t>
                      </a:r>
                    </a:p>
                    <a:p>
                      <a:pPr marL="0" indent="0">
                        <a:lnSpc>
                          <a:spcPct val="95000"/>
                        </a:lnSpc>
                        <a:spcBef>
                          <a:spcPts val="800"/>
                        </a:spcBef>
                        <a:spcAft>
                          <a:spcPts val="600"/>
                        </a:spcAft>
                        <a:buFont typeface="Arial" panose="020B0604020202020204" pitchFamily="34" charset="0"/>
                        <a:buNone/>
                      </a:pPr>
                      <a:r>
                        <a:rPr lang="fr-CA" sz="1400" b="0" dirty="0">
                          <a:solidFill>
                            <a:srgbClr val="1B0F59"/>
                          </a:solidFill>
                        </a:rPr>
                        <a:t>Pour décider lequel des aidants est admissible à une indemnisation, l’administrateur devra déterminer :</a:t>
                      </a:r>
                    </a:p>
                    <a:p>
                      <a:pPr marL="571500" indent="-285750">
                        <a:lnSpc>
                          <a:spcPct val="95000"/>
                        </a:lnSpc>
                        <a:spcAft>
                          <a:spcPts val="600"/>
                        </a:spcAft>
                        <a:buFont typeface="Wingdings" panose="05000000000000000000" pitchFamily="2" charset="2"/>
                        <a:buChar char="§"/>
                      </a:pPr>
                      <a:r>
                        <a:rPr lang="fr-CA" sz="1400" b="0" dirty="0">
                          <a:solidFill>
                            <a:srgbClr val="1B0F59"/>
                          </a:solidFill>
                        </a:rPr>
                        <a:t>de quel membre de la famille l’enfant a été retiré en premier;</a:t>
                      </a:r>
                    </a:p>
                    <a:p>
                      <a:pPr marL="571500" indent="-285750">
                        <a:lnSpc>
                          <a:spcPct val="95000"/>
                        </a:lnSpc>
                        <a:spcAft>
                          <a:spcPts val="600"/>
                        </a:spcAft>
                        <a:buFont typeface="Wingdings" panose="05000000000000000000" pitchFamily="2" charset="2"/>
                        <a:buChar char="§"/>
                      </a:pPr>
                      <a:r>
                        <a:rPr lang="fr-CA" sz="1400" b="0" dirty="0">
                          <a:solidFill>
                            <a:srgbClr val="1B0F59"/>
                          </a:solidFill>
                        </a:rPr>
                        <a:t>combien d’aidants et quel(s) type(s) d’aidants prenaient soin de l’enfant au moment de son premier retrait et ont présenté des demandes;</a:t>
                      </a:r>
                    </a:p>
                    <a:p>
                      <a:pPr marL="571500" indent="-285750">
                        <a:lnSpc>
                          <a:spcPct val="95000"/>
                        </a:lnSpc>
                        <a:spcAft>
                          <a:spcPts val="600"/>
                        </a:spcAft>
                        <a:buFont typeface="Wingdings" panose="05000000000000000000" pitchFamily="2" charset="2"/>
                        <a:buChar char="§"/>
                      </a:pPr>
                      <a:r>
                        <a:rPr lang="fr-CA" sz="1400" b="0" dirty="0">
                          <a:solidFill>
                            <a:srgbClr val="1B0F59"/>
                          </a:solidFill>
                        </a:rPr>
                        <a:t>le montant de l’indemnisation (le cas échéant) payable à chaque personne.</a:t>
                      </a:r>
                    </a:p>
                    <a:p>
                      <a:pPr>
                        <a:lnSpc>
                          <a:spcPct val="95000"/>
                        </a:lnSpc>
                        <a:spcBef>
                          <a:spcPts val="800"/>
                        </a:spcBef>
                      </a:pPr>
                      <a:r>
                        <a:rPr lang="fr-CA" sz="1400" b="0" dirty="0">
                          <a:solidFill>
                            <a:srgbClr val="1B0F59"/>
                          </a:solidFill>
                        </a:rPr>
                        <a:t>L’administrateur calculera le montant de l’indemnisation comme suit :</a:t>
                      </a:r>
                    </a:p>
                    <a:p>
                      <a:pPr marL="571500" indent="-285750">
                        <a:lnSpc>
                          <a:spcPct val="95000"/>
                        </a:lnSpc>
                        <a:spcAft>
                          <a:spcPts val="800"/>
                        </a:spcAft>
                        <a:buFont typeface="Wingdings" panose="05000000000000000000" pitchFamily="2" charset="2"/>
                        <a:buChar char="§"/>
                      </a:pPr>
                      <a:r>
                        <a:rPr lang="fr-CA" sz="1400" b="0" dirty="0">
                          <a:solidFill>
                            <a:srgbClr val="1B0F59"/>
                          </a:solidFill>
                        </a:rPr>
                        <a:t>Les parents et grands-parents aidants qui prenaient soin d’enfants qui ont été retirés entre le 1</a:t>
                      </a:r>
                      <a:r>
                        <a:rPr lang="fr-CA" sz="1400" b="0" baseline="30000" dirty="0">
                          <a:solidFill>
                            <a:srgbClr val="1B0F59"/>
                          </a:solidFill>
                        </a:rPr>
                        <a:t>er</a:t>
                      </a:r>
                      <a:r>
                        <a:rPr lang="fr-CA" sz="1400" b="0" dirty="0">
                          <a:solidFill>
                            <a:srgbClr val="1B0F59"/>
                          </a:solidFill>
                        </a:rPr>
                        <a:t> janvier 2006 et le 31 mars 2022 et placés hors d’une réserve chez des non-membres de la famille recevront une indemnisation de base de </a:t>
                      </a:r>
                      <a:r>
                        <a:rPr lang="fr-CA" sz="1400" b="1" dirty="0">
                          <a:solidFill>
                            <a:srgbClr val="1B0F59"/>
                          </a:solidFill>
                        </a:rPr>
                        <a:t>40 000 $</a:t>
                      </a:r>
                      <a:r>
                        <a:rPr lang="fr-CA" sz="1400" dirty="0">
                          <a:solidFill>
                            <a:srgbClr val="1B0F59"/>
                          </a:solidFill>
                        </a:rPr>
                        <a:t>.</a:t>
                      </a:r>
                    </a:p>
                    <a:p>
                      <a:pPr marL="571500" indent="-285750">
                        <a:lnSpc>
                          <a:spcPct val="95000"/>
                        </a:lnSpc>
                        <a:spcAft>
                          <a:spcPts val="800"/>
                        </a:spcAft>
                        <a:buFont typeface="Wingdings" panose="05000000000000000000" pitchFamily="2" charset="2"/>
                        <a:buChar char="§"/>
                      </a:pPr>
                      <a:r>
                        <a:rPr lang="fr-CA" sz="1400" b="0" dirty="0">
                          <a:solidFill>
                            <a:srgbClr val="1B0F59"/>
                          </a:solidFill>
                        </a:rPr>
                        <a:t>Tous les autres parents et grands-parents aidants admissibles recevront une indemnisation de base qui sera déterminée par le </a:t>
                      </a:r>
                      <a:r>
                        <a:rPr lang="fr-FR" sz="1400" b="0" dirty="0">
                          <a:solidFill>
                            <a:srgbClr val="1B0F59"/>
                          </a:solidFill>
                        </a:rPr>
                        <a:t>comité de mise en œuvre du règlement</a:t>
                      </a:r>
                      <a:r>
                        <a:rPr lang="fr-CA" sz="1400" b="0" dirty="0">
                          <a:solidFill>
                            <a:srgbClr val="1B0F59"/>
                          </a:solidFill>
                        </a:rPr>
                        <a:t> en consultation avec l’actuaire, en tenant compte du nombre de membres du groupe des familles d’enfants retirés admissibles et du budget de 5,75 milliards de dollars prévu pour les membres du groupe des familles d’enfants retirés admissibles.</a:t>
                      </a:r>
                    </a:p>
                    <a:p>
                      <a:pPr marL="571500" indent="-285750">
                        <a:lnSpc>
                          <a:spcPct val="95000"/>
                        </a:lnSpc>
                        <a:spcAft>
                          <a:spcPts val="800"/>
                        </a:spcAft>
                        <a:buFont typeface="Wingdings" panose="05000000000000000000" pitchFamily="2" charset="2"/>
                        <a:buChar char="§"/>
                      </a:pPr>
                      <a:r>
                        <a:rPr lang="fr-CA" sz="1400" b="0" dirty="0">
                          <a:solidFill>
                            <a:srgbClr val="1B0F59"/>
                          </a:solidFill>
                        </a:rPr>
                        <a:t>Si, après le séquencement et la hiérarchisation des indemnisations, il ne reste qu’une seule indemnisation de base pour un enfant et que les demandes de deux beaux-parents des Premières Nations ont été approuvées par l’administrateur ou font l’objet d’un appel auprès de l’évaluateur indépendant, l’indemnisation sera répartie entre ces deux demandeurs au prorata.</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2693037352"/>
                  </a:ext>
                </a:extLst>
              </a:tr>
            </a:tbl>
          </a:graphicData>
        </a:graphic>
      </p:graphicFrame>
      <p:sp>
        <p:nvSpPr>
          <p:cNvPr id="2" name="TextBox 1">
            <a:extLst>
              <a:ext uri="{FF2B5EF4-FFF2-40B4-BE49-F238E27FC236}">
                <a16:creationId xmlns:a16="http://schemas.microsoft.com/office/drawing/2014/main" id="{FDDD1E1A-42B4-B98C-6F52-D2601F46D0BF}"/>
              </a:ext>
            </a:extLst>
          </p:cNvPr>
          <p:cNvSpPr txBox="1"/>
          <p:nvPr>
            <p:custDataLst>
              <p:tags r:id="rId2"/>
            </p:custDataLst>
          </p:nvPr>
        </p:nvSpPr>
        <p:spPr>
          <a:xfrm>
            <a:off x="1633728" y="252712"/>
            <a:ext cx="4393692"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familles d’enfants retirés (3 de 4)</a:t>
            </a:r>
          </a:p>
        </p:txBody>
      </p:sp>
      <p:sp>
        <p:nvSpPr>
          <p:cNvPr id="7" name="Slide Number Placeholder 6">
            <a:extLst>
              <a:ext uri="{FF2B5EF4-FFF2-40B4-BE49-F238E27FC236}">
                <a16:creationId xmlns:a16="http://schemas.microsoft.com/office/drawing/2014/main" id="{75991B37-D444-8C52-A570-7A57CC010BCE}"/>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16</a:t>
            </a:fld>
            <a:endParaRPr lang="en-US" dirty="0">
              <a:solidFill>
                <a:srgbClr val="1B0F59"/>
              </a:solidFill>
            </a:endParaRPr>
          </a:p>
        </p:txBody>
      </p:sp>
    </p:spTree>
    <p:extLst>
      <p:ext uri="{BB962C8B-B14F-4D97-AF65-F5344CB8AC3E}">
        <p14:creationId xmlns:p14="http://schemas.microsoft.com/office/powerpoint/2010/main" val="1407635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1"/>
            </p:custDataLst>
            <p:extLst>
              <p:ext uri="{D42A27DB-BD31-4B8C-83A1-F6EECF244321}">
                <p14:modId xmlns:p14="http://schemas.microsoft.com/office/powerpoint/2010/main" val="4187359402"/>
              </p:ext>
            </p:extLst>
          </p:nvPr>
        </p:nvGraphicFramePr>
        <p:xfrm>
          <a:off x="321627" y="2126094"/>
          <a:ext cx="11548745" cy="3525520"/>
        </p:xfrm>
        <a:graphic>
          <a:graphicData uri="http://schemas.openxmlformats.org/drawingml/2006/table">
            <a:tbl>
              <a:tblPr firstRow="1" bandRow="1">
                <a:tableStyleId>{5C22544A-7EE6-4342-B048-85BDC9FD1C3A}</a:tableStyleId>
              </a:tblPr>
              <a:tblGrid>
                <a:gridCol w="2610485">
                  <a:extLst>
                    <a:ext uri="{9D8B030D-6E8A-4147-A177-3AD203B41FA5}">
                      <a16:colId xmlns:a16="http://schemas.microsoft.com/office/drawing/2014/main" val="3068728186"/>
                    </a:ext>
                  </a:extLst>
                </a:gridCol>
                <a:gridCol w="8938260">
                  <a:extLst>
                    <a:ext uri="{9D8B030D-6E8A-4147-A177-3AD203B41FA5}">
                      <a16:colId xmlns:a16="http://schemas.microsoft.com/office/drawing/2014/main" val="1427821009"/>
                    </a:ext>
                  </a:extLst>
                </a:gridCol>
              </a:tblGrid>
              <a:tr h="2539318">
                <a:tc>
                  <a:txBody>
                    <a:bodyPr/>
                    <a:lstStyle/>
                    <a:p>
                      <a:r>
                        <a:rPr lang="fr-CA" sz="1600" b="1" dirty="0">
                          <a:solidFill>
                            <a:srgbClr val="1B0F59"/>
                          </a:solidFill>
                        </a:rPr>
                        <a:t>Qu’arrive-t-il si un parent ou un grand-parent aidant a plusieurs enfants retirés admissibles?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800"/>
                        </a:spcAft>
                        <a:buClrTx/>
                        <a:buSzTx/>
                        <a:buFont typeface="Wingdings" panose="05000000000000000000" pitchFamily="2" charset="2"/>
                        <a:buNone/>
                        <a:tabLst/>
                        <a:defRPr/>
                      </a:pPr>
                      <a:r>
                        <a:rPr lang="fr-CA" sz="1600" b="0" dirty="0">
                          <a:solidFill>
                            <a:srgbClr val="1B0F59"/>
                          </a:solidFill>
                        </a:rPr>
                        <a:t>Les parents ou les grands-parents aidants admissibles recevront plusieurs indemnisations de base selon le nombre d’enfants retirés admissibles, s’ils avaient </a:t>
                      </a:r>
                      <a:r>
                        <a:rPr lang="fr-CA" sz="1600" b="0" u="sng" dirty="0">
                          <a:solidFill>
                            <a:srgbClr val="1B0F59"/>
                          </a:solidFill>
                        </a:rPr>
                        <a:t>plus d’un enfant retiré</a:t>
                      </a:r>
                      <a:r>
                        <a:rPr lang="fr-CA" sz="1600" b="0" u="none" dirty="0">
                          <a:solidFill>
                            <a:srgbClr val="1B0F59"/>
                          </a:solidFill>
                        </a:rPr>
                        <a:t> </a:t>
                      </a:r>
                      <a:r>
                        <a:rPr lang="fr-CA" sz="1600" b="0" dirty="0">
                          <a:solidFill>
                            <a:srgbClr val="1B0F59"/>
                          </a:solidFill>
                        </a:rPr>
                        <a:t>et placé </a:t>
                      </a:r>
                      <a:r>
                        <a:rPr lang="fr-CA" sz="1600" b="1" dirty="0">
                          <a:solidFill>
                            <a:srgbClr val="1B0F59"/>
                          </a:solidFill>
                        </a:rPr>
                        <a:t>hors d’une réserve </a:t>
                      </a:r>
                      <a:r>
                        <a:rPr lang="fr-CA" sz="1600" b="0" dirty="0">
                          <a:solidFill>
                            <a:srgbClr val="1B0F59"/>
                          </a:solidFill>
                        </a:rPr>
                        <a:t>chez des </a:t>
                      </a:r>
                      <a:r>
                        <a:rPr lang="fr-CA" sz="1600" b="1" dirty="0">
                          <a:solidFill>
                            <a:srgbClr val="1B0F59"/>
                          </a:solidFill>
                        </a:rPr>
                        <a:t>non-membres de la famille </a:t>
                      </a:r>
                      <a:r>
                        <a:rPr lang="fr-CA" sz="1600" b="0" dirty="0">
                          <a:solidFill>
                            <a:srgbClr val="1B0F59"/>
                          </a:solidFill>
                        </a:rPr>
                        <a:t>à tout moment entre le 1</a:t>
                      </a:r>
                      <a:r>
                        <a:rPr lang="fr-CA" sz="1600" b="0" baseline="30000" dirty="0">
                          <a:solidFill>
                            <a:srgbClr val="1B0F59"/>
                          </a:solidFill>
                        </a:rPr>
                        <a:t>er</a:t>
                      </a:r>
                      <a:r>
                        <a:rPr lang="fr-CA" sz="1600" b="0" dirty="0">
                          <a:solidFill>
                            <a:srgbClr val="1B0F59"/>
                          </a:solidFill>
                        </a:rPr>
                        <a:t> avril 1991 et le 31 mars 2022, moyennant certaines restrictions :</a:t>
                      </a:r>
                    </a:p>
                    <a:p>
                      <a:pPr marL="288925" marR="0" lvl="0" indent="-285750" algn="l" defTabSz="914400" rtl="0" eaLnBrk="1" fontAlgn="auto" latinLnBrk="0" hangingPunct="1">
                        <a:lnSpc>
                          <a:spcPct val="100000"/>
                        </a:lnSpc>
                        <a:spcBef>
                          <a:spcPts val="0"/>
                        </a:spcBef>
                        <a:spcAft>
                          <a:spcPts val="800"/>
                        </a:spcAft>
                        <a:buClrTx/>
                        <a:buSzTx/>
                        <a:buFont typeface="Wingdings" panose="05000000000000000000" pitchFamily="2" charset="2"/>
                        <a:buChar char="§"/>
                        <a:tabLst/>
                        <a:defRPr/>
                      </a:pPr>
                      <a:r>
                        <a:rPr lang="fr-CA" sz="1600" b="0" dirty="0">
                          <a:solidFill>
                            <a:srgbClr val="1B0F59"/>
                          </a:solidFill>
                        </a:rPr>
                        <a:t>Maximum de deux indemnisations (ou 80 000 $), même si plus de deux enfants ont été retirés :</a:t>
                      </a:r>
                    </a:p>
                    <a:p>
                      <a:pPr marL="91440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fr-CA" sz="1600" b="0" dirty="0">
                          <a:solidFill>
                            <a:srgbClr val="1B0F59"/>
                          </a:solidFill>
                        </a:rPr>
                        <a:t>si le retrait et le placement ont eu lieu entre le 1</a:t>
                      </a:r>
                      <a:r>
                        <a:rPr lang="fr-CA" sz="1600" b="0" baseline="30000" dirty="0">
                          <a:solidFill>
                            <a:srgbClr val="1B0F59"/>
                          </a:solidFill>
                        </a:rPr>
                        <a:t>er</a:t>
                      </a:r>
                      <a:r>
                        <a:rPr lang="fr-CA" sz="1600" b="0" dirty="0">
                          <a:solidFill>
                            <a:srgbClr val="1B0F59"/>
                          </a:solidFill>
                        </a:rPr>
                        <a:t> avril 1991 et le 31 décembre 2005 (à l’exclusion des enfants qui étaient encore pris en charge au 1</a:t>
                      </a:r>
                      <a:r>
                        <a:rPr lang="fr-CA" sz="1600" b="0" baseline="30000" dirty="0">
                          <a:solidFill>
                            <a:srgbClr val="1B0F59"/>
                          </a:solidFill>
                        </a:rPr>
                        <a:t>er</a:t>
                      </a:r>
                      <a:r>
                        <a:rPr lang="fr-CA" sz="1600" b="0" dirty="0">
                          <a:solidFill>
                            <a:srgbClr val="1B0F59"/>
                          </a:solidFill>
                        </a:rPr>
                        <a:t> janvier 2006);</a:t>
                      </a:r>
                    </a:p>
                    <a:p>
                      <a:pPr marL="91440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fr-CA" sz="1600" b="0" dirty="0">
                          <a:solidFill>
                            <a:srgbClr val="1B0F59"/>
                          </a:solidFill>
                        </a:rPr>
                        <a:t>si le membre du groupe des familles d’enfants retirés admissible est un beau-parent;</a:t>
                      </a:r>
                    </a:p>
                    <a:p>
                      <a:pPr marL="914400" marR="0" lvl="0" indent="-285750" algn="l" defTabSz="914400" rtl="0" eaLnBrk="1" fontAlgn="auto" latinLnBrk="0" hangingPunct="1">
                        <a:lnSpc>
                          <a:spcPct val="100000"/>
                        </a:lnSpc>
                        <a:spcBef>
                          <a:spcPts val="0"/>
                        </a:spcBef>
                        <a:spcAft>
                          <a:spcPts val="800"/>
                        </a:spcAft>
                        <a:buClrTx/>
                        <a:buSzTx/>
                        <a:buFont typeface="Arial" panose="020B0604020202020204" pitchFamily="34" charset="0"/>
                        <a:buChar char="•"/>
                        <a:tabLst/>
                        <a:defRPr/>
                      </a:pPr>
                      <a:r>
                        <a:rPr lang="fr-CA" sz="1600" b="0" dirty="0">
                          <a:solidFill>
                            <a:srgbClr val="1B0F59"/>
                          </a:solidFill>
                        </a:rPr>
                        <a:t>si le membre du groupe des familles d’enfants retirés admissible est un grand-parent aidant, et qu’un parent aidant (autre qu’un beau-parent) est admissible à une indemnisation à l’égard du même enfant retiré.</a:t>
                      </a:r>
                    </a:p>
                    <a:p>
                      <a:pPr marL="0" indent="0" algn="l" rtl="0">
                        <a:spcAft>
                          <a:spcPts val="600"/>
                        </a:spcAft>
                        <a:buFont typeface="Arial" panose="020B0604020202020204" pitchFamily="34" charset="0"/>
                        <a:buNone/>
                      </a:pPr>
                      <a:endParaRPr lang="en-US" sz="1600" b="0" dirty="0">
                        <a:solidFill>
                          <a:srgbClr val="1B0F59"/>
                        </a:solidFill>
                      </a:endParaRP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2693037352"/>
                  </a:ext>
                </a:extLst>
              </a:tr>
            </a:tbl>
          </a:graphicData>
        </a:graphic>
      </p:graphicFrame>
      <p:sp>
        <p:nvSpPr>
          <p:cNvPr id="2" name="TextBox 1">
            <a:extLst>
              <a:ext uri="{FF2B5EF4-FFF2-40B4-BE49-F238E27FC236}">
                <a16:creationId xmlns:a16="http://schemas.microsoft.com/office/drawing/2014/main" id="{FDDD1E1A-42B4-B98C-6F52-D2601F46D0BF}"/>
              </a:ext>
            </a:extLst>
          </p:cNvPr>
          <p:cNvSpPr txBox="1"/>
          <p:nvPr>
            <p:custDataLst>
              <p:tags r:id="rId2"/>
            </p:custDataLst>
          </p:nvPr>
        </p:nvSpPr>
        <p:spPr>
          <a:xfrm>
            <a:off x="1633728" y="252712"/>
            <a:ext cx="4462272"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familles d’enfants retirés (4 de 4)</a:t>
            </a:r>
          </a:p>
        </p:txBody>
      </p:sp>
      <p:sp>
        <p:nvSpPr>
          <p:cNvPr id="7" name="Slide Number Placeholder 6">
            <a:extLst>
              <a:ext uri="{FF2B5EF4-FFF2-40B4-BE49-F238E27FC236}">
                <a16:creationId xmlns:a16="http://schemas.microsoft.com/office/drawing/2014/main" id="{75991B37-D444-8C52-A570-7A57CC010BCE}"/>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17</a:t>
            </a:fld>
            <a:endParaRPr lang="en-US" dirty="0">
              <a:solidFill>
                <a:srgbClr val="1B0F59"/>
              </a:solidFill>
            </a:endParaRPr>
          </a:p>
        </p:txBody>
      </p:sp>
    </p:spTree>
    <p:extLst>
      <p:ext uri="{BB962C8B-B14F-4D97-AF65-F5344CB8AC3E}">
        <p14:creationId xmlns:p14="http://schemas.microsoft.com/office/powerpoint/2010/main" val="3629781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7" y="252713"/>
            <a:ext cx="5629433"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un </a:t>
            </a:r>
            <a:r>
              <a:rPr lang="fr-CA" b="1" u="sng" dirty="0">
                <a:latin typeface="Calibri" panose="020F0502020204030204" pitchFamily="34" charset="0"/>
                <a:cs typeface="Calibri" panose="020F0502020204030204" pitchFamily="34" charset="0"/>
              </a:rPr>
              <a:t>représentant</a:t>
            </a:r>
            <a:r>
              <a:rPr lang="fr-CA" b="1" dirty="0">
                <a:latin typeface="Calibri" panose="020F0502020204030204" pitchFamily="34" charset="0"/>
                <a:cs typeface="Calibri" panose="020F0502020204030204" pitchFamily="34" charset="0"/>
              </a:rPr>
              <a:t> d’un demandeur du groupe des familles d’enfants retirés (1 de 2)</a:t>
            </a:r>
          </a:p>
        </p:txBody>
      </p:sp>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2"/>
            </p:custDataLst>
            <p:extLst>
              <p:ext uri="{D42A27DB-BD31-4B8C-83A1-F6EECF244321}">
                <p14:modId xmlns:p14="http://schemas.microsoft.com/office/powerpoint/2010/main" val="763949007"/>
              </p:ext>
            </p:extLst>
          </p:nvPr>
        </p:nvGraphicFramePr>
        <p:xfrm>
          <a:off x="326020" y="1867678"/>
          <a:ext cx="11539960" cy="4572000"/>
        </p:xfrm>
        <a:graphic>
          <a:graphicData uri="http://schemas.openxmlformats.org/drawingml/2006/table">
            <a:tbl>
              <a:tblPr firstRow="1" bandRow="1">
                <a:tableStyleId>{5C22544A-7EE6-4342-B048-85BDC9FD1C3A}</a:tableStyleId>
              </a:tblPr>
              <a:tblGrid>
                <a:gridCol w="2005700">
                  <a:extLst>
                    <a:ext uri="{9D8B030D-6E8A-4147-A177-3AD203B41FA5}">
                      <a16:colId xmlns:a16="http://schemas.microsoft.com/office/drawing/2014/main" val="3068728186"/>
                    </a:ext>
                  </a:extLst>
                </a:gridCol>
                <a:gridCol w="9534260">
                  <a:extLst>
                    <a:ext uri="{9D8B030D-6E8A-4147-A177-3AD203B41FA5}">
                      <a16:colId xmlns:a16="http://schemas.microsoft.com/office/drawing/2014/main" val="1427821009"/>
                    </a:ext>
                  </a:extLst>
                </a:gridCol>
              </a:tblGrid>
              <a:tr h="1342176">
                <a:tc>
                  <a:txBody>
                    <a:bodyPr/>
                    <a:lstStyle/>
                    <a:p>
                      <a:r>
                        <a:rPr lang="fr-CA" sz="1600" b="1" dirty="0">
                          <a:solidFill>
                            <a:srgbClr val="1B0F59"/>
                          </a:solidFill>
                        </a:rPr>
                        <a:t>Qui peut agir à titre de représentant personnel ou de représentant d’un demandeur du groupe des familles d’enfants retirés?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indent="0">
                        <a:spcAft>
                          <a:spcPts val="800"/>
                        </a:spcAft>
                        <a:buFont typeface="Arial" panose="020B0604020202020204" pitchFamily="34" charset="0"/>
                        <a:buNone/>
                      </a:pPr>
                      <a:r>
                        <a:rPr lang="fr-CA" sz="1600" b="1" dirty="0">
                          <a:solidFill>
                            <a:srgbClr val="1B0F59"/>
                          </a:solidFill>
                        </a:rPr>
                        <a:t>Personne handicapée </a:t>
                      </a:r>
                      <a:r>
                        <a:rPr lang="fr-CA" sz="1600" b="0" dirty="0">
                          <a:solidFill>
                            <a:srgbClr val="1B0F59"/>
                          </a:solidFill>
                        </a:rPr>
                        <a:t>– un </a:t>
                      </a:r>
                      <a:r>
                        <a:rPr lang="fr-CA" sz="1600" b="0" u="sng" dirty="0">
                          <a:solidFill>
                            <a:srgbClr val="1B0F59"/>
                          </a:solidFill>
                        </a:rPr>
                        <a:t>représentant personnel</a:t>
                      </a:r>
                      <a:r>
                        <a:rPr lang="fr-CA" sz="1600" b="0" dirty="0">
                          <a:solidFill>
                            <a:srgbClr val="1B0F59"/>
                          </a:solidFill>
                        </a:rPr>
                        <a:t> est une personne nommée, ou désignée en vertu de la loi, conformément aux lois provinciales, territoriales ou fédérales applicables, pour assurer la gestion, prendre des décisions ou poser des jugements raisonnables relativement aux affaires d’une personne handicapée qui est un demandeur admissible et pour agir à titre d’administrateur de ses biens.</a:t>
                      </a:r>
                    </a:p>
                    <a:p>
                      <a:pPr marL="0" indent="0">
                        <a:spcBef>
                          <a:spcPts val="400"/>
                        </a:spcBef>
                        <a:buFont typeface="Arial" panose="020B0604020202020204" pitchFamily="34" charset="0"/>
                        <a:buNone/>
                      </a:pPr>
                      <a:r>
                        <a:rPr lang="fr-CA" sz="1600" b="1" dirty="0">
                          <a:solidFill>
                            <a:srgbClr val="1B0F59"/>
                          </a:solidFill>
                        </a:rPr>
                        <a:t>Demandeur décédé</a:t>
                      </a:r>
                      <a:r>
                        <a:rPr lang="fr-CA" sz="1600" dirty="0">
                          <a:solidFill>
                            <a:srgbClr val="1B0F59"/>
                          </a:solidFill>
                        </a:rPr>
                        <a:t> </a:t>
                      </a:r>
                      <a:r>
                        <a:rPr lang="fr-CA" sz="1600" b="0" dirty="0">
                          <a:solidFill>
                            <a:srgbClr val="1B0F59"/>
                          </a:solidFill>
                        </a:rPr>
                        <a:t>– un </a:t>
                      </a:r>
                      <a:r>
                        <a:rPr lang="fr-CA" sz="1600" b="0" u="sng" dirty="0">
                          <a:solidFill>
                            <a:srgbClr val="1B0F59"/>
                          </a:solidFill>
                        </a:rPr>
                        <a:t>représentant</a:t>
                      </a:r>
                      <a:r>
                        <a:rPr lang="fr-CA" sz="1600" b="0" dirty="0">
                          <a:solidFill>
                            <a:srgbClr val="1B0F59"/>
                          </a:solidFill>
                        </a:rPr>
                        <a:t> est une personne légalement nommée pour agir au nom de la succession d’un demandeur décédé ou d’un héritier d’un demandeur décédé.</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3164696377"/>
                  </a:ext>
                </a:extLst>
              </a:tr>
              <a:tr h="1356853">
                <a:tc>
                  <a:txBody>
                    <a:bodyPr/>
                    <a:lstStyle/>
                    <a:p>
                      <a:r>
                        <a:rPr lang="fr-CA" sz="1600" b="1" dirty="0">
                          <a:solidFill>
                            <a:srgbClr val="1B0F59"/>
                          </a:solidFill>
                        </a:rPr>
                        <a:t>Quand un représentant personnel ou un représentant d’un demandeur du groupe des familles d’enfants retirés peut-il présenter une demande d’indemnisation?</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indent="0">
                        <a:buFont typeface="Arial" panose="020B0604020202020204" pitchFamily="34" charset="0"/>
                        <a:buNone/>
                      </a:pPr>
                      <a:r>
                        <a:rPr lang="fr-CA" sz="1600" b="0" dirty="0">
                          <a:solidFill>
                            <a:srgbClr val="1B0F59"/>
                          </a:solidFill>
                        </a:rPr>
                        <a:t>Un représentant personnel d’un demandeur vivant qui est une personne handicapée est assujetti aux mêmes délais que le demandeur qu’il représente.</a:t>
                      </a:r>
                    </a:p>
                    <a:p>
                      <a:pPr marL="0" indent="0" algn="l" rtl="0">
                        <a:buFont typeface="Arial" panose="020B0604020202020204" pitchFamily="34" charset="0"/>
                        <a:buNone/>
                      </a:pPr>
                      <a:endParaRPr lang="en-US" sz="1600" b="0" dirty="0">
                        <a:solidFill>
                          <a:srgbClr val="1B0F59"/>
                        </a:solidFill>
                      </a:endParaRPr>
                    </a:p>
                    <a:p>
                      <a:pPr marL="0" indent="0">
                        <a:buFont typeface="Arial" panose="020B0604020202020204" pitchFamily="34" charset="0"/>
                        <a:buNone/>
                      </a:pPr>
                      <a:r>
                        <a:rPr lang="fr-CA" sz="1600" b="0" dirty="0">
                          <a:solidFill>
                            <a:srgbClr val="1B0F59"/>
                          </a:solidFill>
                        </a:rPr>
                        <a:t>Un représentant d’un demandeur décédé a trois ans (et une année de plus si une prolongation est approuvée) pour présenter une demande, mais le début de la période de trois ans variera si le demandeur était un mineur et selon la date de son décès.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600" b="0" dirty="0">
                        <a:solidFill>
                          <a:srgbClr val="1B0F59"/>
                        </a:solidFill>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600" b="1" dirty="0">
                          <a:solidFill>
                            <a:srgbClr val="1B0F59"/>
                          </a:solidFill>
                        </a:rPr>
                        <a:t>Remarque :</a:t>
                      </a:r>
                      <a:r>
                        <a:rPr lang="fr-CA" sz="1600" b="0" dirty="0">
                          <a:solidFill>
                            <a:srgbClr val="1B0F59"/>
                          </a:solidFill>
                        </a:rPr>
                        <a:t> L’évaluation de l’admissibilité par l’administrateur commencera quatre (4) ans après la date de lancement du processus d’évaluation des demandes présentées par plusieurs parents ou grands-parents responsables d’un même enfant retiré (soit après la fin de la période d’indemnisation de trois ans et la période de prolongation d’un an).</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2555533942"/>
                  </a:ext>
                </a:extLst>
              </a:tr>
            </a:tbl>
          </a:graphicData>
        </a:graphic>
      </p:graphicFrame>
      <p:sp>
        <p:nvSpPr>
          <p:cNvPr id="7" name="Slide Number Placeholder 6">
            <a:extLst>
              <a:ext uri="{FF2B5EF4-FFF2-40B4-BE49-F238E27FC236}">
                <a16:creationId xmlns:a16="http://schemas.microsoft.com/office/drawing/2014/main" id="{48806A5F-5FDE-AE99-D3FC-55817ABA2A98}"/>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18</a:t>
            </a:fld>
            <a:endParaRPr lang="en-US" dirty="0">
              <a:solidFill>
                <a:srgbClr val="1B0F59"/>
              </a:solidFill>
            </a:endParaRPr>
          </a:p>
        </p:txBody>
      </p:sp>
    </p:spTree>
    <p:extLst>
      <p:ext uri="{BB962C8B-B14F-4D97-AF65-F5344CB8AC3E}">
        <p14:creationId xmlns:p14="http://schemas.microsoft.com/office/powerpoint/2010/main" val="17787710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8" y="252713"/>
            <a:ext cx="5674038"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un </a:t>
            </a:r>
            <a:r>
              <a:rPr lang="fr-CA" b="1" u="sng" dirty="0">
                <a:latin typeface="Calibri" panose="020F0502020204030204" pitchFamily="34" charset="0"/>
                <a:cs typeface="Calibri" panose="020F0502020204030204" pitchFamily="34" charset="0"/>
              </a:rPr>
              <a:t>représentant</a:t>
            </a:r>
            <a:r>
              <a:rPr lang="fr-CA" b="1" dirty="0">
                <a:latin typeface="Calibri" panose="020F0502020204030204" pitchFamily="34" charset="0"/>
                <a:cs typeface="Calibri" panose="020F0502020204030204" pitchFamily="34" charset="0"/>
              </a:rPr>
              <a:t> d’un demandeur du groupe des familles d’enfants retirés (2 de 2)</a:t>
            </a:r>
          </a:p>
        </p:txBody>
      </p:sp>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2"/>
            </p:custDataLst>
            <p:extLst>
              <p:ext uri="{D42A27DB-BD31-4B8C-83A1-F6EECF244321}">
                <p14:modId xmlns:p14="http://schemas.microsoft.com/office/powerpoint/2010/main" val="1572053447"/>
              </p:ext>
            </p:extLst>
          </p:nvPr>
        </p:nvGraphicFramePr>
        <p:xfrm>
          <a:off x="326020" y="1694438"/>
          <a:ext cx="11539960" cy="4592320"/>
        </p:xfrm>
        <a:graphic>
          <a:graphicData uri="http://schemas.openxmlformats.org/drawingml/2006/table">
            <a:tbl>
              <a:tblPr firstRow="1" bandRow="1">
                <a:tableStyleId>{5C22544A-7EE6-4342-B048-85BDC9FD1C3A}</a:tableStyleId>
              </a:tblPr>
              <a:tblGrid>
                <a:gridCol w="2112380">
                  <a:extLst>
                    <a:ext uri="{9D8B030D-6E8A-4147-A177-3AD203B41FA5}">
                      <a16:colId xmlns:a16="http://schemas.microsoft.com/office/drawing/2014/main" val="3068728186"/>
                    </a:ext>
                  </a:extLst>
                </a:gridCol>
                <a:gridCol w="9427580">
                  <a:extLst>
                    <a:ext uri="{9D8B030D-6E8A-4147-A177-3AD203B41FA5}">
                      <a16:colId xmlns:a16="http://schemas.microsoft.com/office/drawing/2014/main" val="1427821009"/>
                    </a:ext>
                  </a:extLst>
                </a:gridCol>
              </a:tblGrid>
              <a:tr h="1870374">
                <a:tc>
                  <a:txBody>
                    <a:bodyPr/>
                    <a:lstStyle/>
                    <a:p>
                      <a:r>
                        <a:rPr lang="fr-CA" sz="1600" b="1" dirty="0">
                          <a:solidFill>
                            <a:srgbClr val="1B0F59"/>
                          </a:solidFill>
                        </a:rPr>
                        <a:t>Dans quelles circonstances une demande d’indemnisation pour un membre décédé du groupe des familles d’enfants retirés peut-elle être prise en considération?</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a:pPr>
                      <a:endParaRPr lang="en-US" sz="1600" b="0" dirty="0">
                        <a:solidFill>
                          <a:srgbClr val="1B0F59"/>
                        </a:solidFill>
                      </a:endParaRPr>
                    </a:p>
                    <a:p>
                      <a:pPr marL="0" marR="0" lvl="0" indent="0" algn="l" defTabSz="914400" rtl="0" eaLnBrk="1" fontAlgn="auto" latinLnBrk="0" hangingPunct="1">
                        <a:lnSpc>
                          <a:spcPct val="100000"/>
                        </a:lnSpc>
                        <a:spcBef>
                          <a:spcPts val="800"/>
                        </a:spcBef>
                        <a:spcAft>
                          <a:spcPts val="0"/>
                        </a:spcAft>
                        <a:buClrTx/>
                        <a:buSzTx/>
                        <a:buFont typeface="Arial" panose="020B0604020202020204" pitchFamily="34" charset="0"/>
                        <a:buNone/>
                        <a:tabLst/>
                        <a:defRPr/>
                      </a:pPr>
                      <a:r>
                        <a:rPr lang="fr-CA" sz="1600" b="0" dirty="0">
                          <a:solidFill>
                            <a:srgbClr val="1B0F59"/>
                          </a:solidFill>
                        </a:rPr>
                        <a:t>Deux scénarios sont possibles si une demande d’indemnisation est soumise par un représentant au nom d’un membre décédé du groupe des familles d’enfants retirés qui était un parent ou un grand-parent responsable d’un enfant retiré :</a:t>
                      </a:r>
                    </a:p>
                    <a:p>
                      <a:pPr marL="230188"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fr-CA" sz="1600" b="1" dirty="0">
                          <a:solidFill>
                            <a:srgbClr val="1B0F59"/>
                          </a:solidFill>
                        </a:rPr>
                        <a:t>Scénario n</a:t>
                      </a:r>
                      <a:r>
                        <a:rPr lang="fr-CA" sz="1600" b="1" baseline="30000" dirty="0">
                          <a:solidFill>
                            <a:srgbClr val="1B0F59"/>
                          </a:solidFill>
                        </a:rPr>
                        <a:t>o</a:t>
                      </a:r>
                      <a:r>
                        <a:rPr lang="fr-CA" sz="1600" b="1" dirty="0">
                          <a:solidFill>
                            <a:srgbClr val="1B0F59"/>
                          </a:solidFill>
                        </a:rPr>
                        <a:t> 1 : </a:t>
                      </a:r>
                    </a:p>
                    <a:p>
                      <a:pPr marL="6286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A" sz="1600" b="0" u="sng" dirty="0">
                          <a:solidFill>
                            <a:srgbClr val="1B0F59"/>
                          </a:solidFill>
                        </a:rPr>
                        <a:t>Le demandeur du groupe des familles d’enfants retirés est :</a:t>
                      </a:r>
                      <a:r>
                        <a:rPr lang="fr-CA" sz="1600" b="0" dirty="0">
                          <a:solidFill>
                            <a:srgbClr val="1B0F59"/>
                          </a:solidFill>
                        </a:rPr>
                        <a:t> le parent ou le grand-parent responsable d’un enfant retiré qui a été placé hors d’une réserve chez un non-membre de la famille entre le 1</a:t>
                      </a:r>
                      <a:r>
                        <a:rPr lang="fr-CA" sz="1600" b="0" baseline="30000" dirty="0">
                          <a:solidFill>
                            <a:srgbClr val="1B0F59"/>
                          </a:solidFill>
                        </a:rPr>
                        <a:t>er</a:t>
                      </a:r>
                      <a:r>
                        <a:rPr lang="fr-CA" sz="1600" b="0" dirty="0">
                          <a:solidFill>
                            <a:srgbClr val="1B0F59"/>
                          </a:solidFill>
                        </a:rPr>
                        <a:t> janvier 2006 et le 31 mars 2022. </a:t>
                      </a:r>
                    </a:p>
                    <a:p>
                      <a:pPr marL="628650" marR="0" lvl="0" indent="-285750" algn="l" defTabSz="914400" rtl="0" eaLnBrk="1" fontAlgn="auto" latinLnBrk="0" hangingPunct="1">
                        <a:lnSpc>
                          <a:spcPct val="100000"/>
                        </a:lnSpc>
                        <a:spcBef>
                          <a:spcPts val="400"/>
                        </a:spcBef>
                        <a:spcAft>
                          <a:spcPts val="0"/>
                        </a:spcAft>
                        <a:buClrTx/>
                        <a:buSzTx/>
                        <a:buFont typeface="Wingdings" panose="05000000000000000000" pitchFamily="2" charset="2"/>
                        <a:buChar char="§"/>
                        <a:tabLst/>
                        <a:defRPr/>
                      </a:pPr>
                      <a:r>
                        <a:rPr lang="fr-CA" sz="1600" b="0" u="sng" dirty="0">
                          <a:solidFill>
                            <a:srgbClr val="1B0F59"/>
                          </a:solidFill>
                        </a:rPr>
                        <a:t>Si la demande est admissible :</a:t>
                      </a:r>
                      <a:r>
                        <a:rPr lang="fr-CA" sz="1600" b="0" dirty="0">
                          <a:solidFill>
                            <a:srgbClr val="1B0F59"/>
                          </a:solidFill>
                        </a:rPr>
                        <a:t> quel que soit le type de représentant qui a soumis la demande, seuls les enfants vivants du parent aidant décédé ou les petits-enfants du grand-parent aidant décédé recevront une indemnisation, s’ils sont admissibles.</a:t>
                      </a:r>
                    </a:p>
                    <a:p>
                      <a:pPr marL="230188" marR="0" lvl="0" indent="0" algn="l" defTabSz="914400" rtl="0" eaLnBrk="1" fontAlgn="auto" latinLnBrk="0" hangingPunct="1">
                        <a:lnSpc>
                          <a:spcPct val="100000"/>
                        </a:lnSpc>
                        <a:spcBef>
                          <a:spcPts val="600"/>
                        </a:spcBef>
                        <a:spcAft>
                          <a:spcPts val="0"/>
                        </a:spcAft>
                        <a:buClrTx/>
                        <a:buSzTx/>
                        <a:buFont typeface="Arial" panose="020B0604020202020204" pitchFamily="34" charset="0"/>
                        <a:buNone/>
                        <a:tabLst/>
                        <a:defRPr/>
                      </a:pPr>
                      <a:r>
                        <a:rPr lang="fr-CA" sz="1600" b="1" dirty="0">
                          <a:solidFill>
                            <a:srgbClr val="1B0F59"/>
                          </a:solidFill>
                        </a:rPr>
                        <a:t>Scénario n</a:t>
                      </a:r>
                      <a:r>
                        <a:rPr lang="fr-CA" sz="1600" b="1" baseline="30000" dirty="0">
                          <a:solidFill>
                            <a:srgbClr val="1B0F59"/>
                          </a:solidFill>
                        </a:rPr>
                        <a:t>o</a:t>
                      </a:r>
                      <a:r>
                        <a:rPr lang="fr-CA" sz="1600" b="1" dirty="0">
                          <a:solidFill>
                            <a:srgbClr val="1B0F59"/>
                          </a:solidFill>
                        </a:rPr>
                        <a:t> 2 :</a:t>
                      </a:r>
                    </a:p>
                    <a:p>
                      <a:pPr marL="627063"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A" sz="1600" b="0" u="sng" dirty="0">
                          <a:solidFill>
                            <a:srgbClr val="1B0F59"/>
                          </a:solidFill>
                        </a:rPr>
                        <a:t>Le demandeur du groupe des familles d’enfants retirés :</a:t>
                      </a:r>
                      <a:r>
                        <a:rPr lang="fr-CA" sz="1600" b="0" dirty="0">
                          <a:solidFill>
                            <a:srgbClr val="1B0F59"/>
                          </a:solidFill>
                        </a:rPr>
                        <a:t> ne satisfait pas aux critères du scénario n</a:t>
                      </a:r>
                      <a:r>
                        <a:rPr lang="fr-CA" sz="1600" b="0" baseline="30000" dirty="0">
                          <a:solidFill>
                            <a:srgbClr val="1B0F59"/>
                          </a:solidFill>
                        </a:rPr>
                        <a:t>o</a:t>
                      </a:r>
                      <a:r>
                        <a:rPr lang="fr-CA" sz="1600" b="0" dirty="0">
                          <a:solidFill>
                            <a:srgbClr val="1B0F59"/>
                          </a:solidFill>
                        </a:rPr>
                        <a:t> 1, mais a soumis une demande complète de son vivant, pendant la période d’indemnisation.</a:t>
                      </a:r>
                    </a:p>
                    <a:p>
                      <a:pPr marL="627063" marR="0" lvl="0" indent="-285750" algn="l" defTabSz="914400" rtl="0" eaLnBrk="1" fontAlgn="auto" latinLnBrk="0" hangingPunct="1">
                        <a:lnSpc>
                          <a:spcPct val="100000"/>
                        </a:lnSpc>
                        <a:spcBef>
                          <a:spcPts val="400"/>
                        </a:spcBef>
                        <a:spcAft>
                          <a:spcPts val="800"/>
                        </a:spcAft>
                        <a:buClrTx/>
                        <a:buSzTx/>
                        <a:buFont typeface="Wingdings" panose="05000000000000000000" pitchFamily="2" charset="2"/>
                        <a:buChar char="§"/>
                        <a:tabLst/>
                        <a:defRPr/>
                      </a:pPr>
                      <a:r>
                        <a:rPr lang="fr-CA" sz="1600" b="0" u="sng" dirty="0">
                          <a:solidFill>
                            <a:srgbClr val="1B0F59"/>
                          </a:solidFill>
                        </a:rPr>
                        <a:t>Si le demandeur est admissible, l’indemnisation est versée à :</a:t>
                      </a:r>
                      <a:r>
                        <a:rPr lang="fr-CA" sz="1600" b="0" dirty="0">
                          <a:solidFill>
                            <a:srgbClr val="1B0F59"/>
                          </a:solidFill>
                        </a:rPr>
                        <a:t> la succession du demandeur dont le représentant est légalement nommé pour agir au nom de la succession du demandeur décédé ou, en l’absence de représentant, aux héritiers vivants aux premiers rangs dans l’ordre de priorité.</a:t>
                      </a:r>
                      <a:endParaRPr lang="en-US" sz="1600" b="0" dirty="0">
                        <a:solidFill>
                          <a:srgbClr val="1B0F59"/>
                        </a:solidFill>
                      </a:endParaRP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3956484994"/>
                  </a:ext>
                </a:extLst>
              </a:tr>
            </a:tbl>
          </a:graphicData>
        </a:graphic>
      </p:graphicFrame>
      <p:sp>
        <p:nvSpPr>
          <p:cNvPr id="7" name="Slide Number Placeholder 6">
            <a:extLst>
              <a:ext uri="{FF2B5EF4-FFF2-40B4-BE49-F238E27FC236}">
                <a16:creationId xmlns:a16="http://schemas.microsoft.com/office/drawing/2014/main" id="{8FF1673F-323F-2F99-D080-6AE3FD5175AC}"/>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19</a:t>
            </a:fld>
            <a:endParaRPr lang="en-US" dirty="0">
              <a:solidFill>
                <a:srgbClr val="1B0F59"/>
              </a:solidFill>
            </a:endParaRPr>
          </a:p>
        </p:txBody>
      </p:sp>
    </p:spTree>
    <p:extLst>
      <p:ext uri="{BB962C8B-B14F-4D97-AF65-F5344CB8AC3E}">
        <p14:creationId xmlns:p14="http://schemas.microsoft.com/office/powerpoint/2010/main" val="310590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EC60BA-8EC7-A88F-C4DB-0DAE034A7EB3}"/>
              </a:ext>
            </a:extLst>
          </p:cNvPr>
          <p:cNvSpPr txBox="1"/>
          <p:nvPr>
            <p:custDataLst>
              <p:tags r:id="rId1"/>
            </p:custDataLst>
          </p:nvPr>
        </p:nvSpPr>
        <p:spPr>
          <a:xfrm>
            <a:off x="588817" y="1785697"/>
            <a:ext cx="7707689" cy="584775"/>
          </a:xfrm>
          <a:prstGeom prst="rect">
            <a:avLst/>
          </a:prstGeom>
          <a:noFill/>
        </p:spPr>
        <p:txBody>
          <a:bodyPr wrap="square">
            <a:spAutoFit/>
          </a:bodyPr>
          <a:lstStyle/>
          <a:p>
            <a:r>
              <a:rPr lang="fr-CA" sz="3200" b="1" dirty="0"/>
              <a:t>Pourquoi nous sommes ici aujourd’hui...</a:t>
            </a:r>
          </a:p>
        </p:txBody>
      </p:sp>
      <p:sp>
        <p:nvSpPr>
          <p:cNvPr id="5" name="TextBox 4">
            <a:extLst>
              <a:ext uri="{FF2B5EF4-FFF2-40B4-BE49-F238E27FC236}">
                <a16:creationId xmlns:a16="http://schemas.microsoft.com/office/drawing/2014/main" id="{837FBA50-74D8-54C7-76C1-A59C115D69EF}"/>
              </a:ext>
            </a:extLst>
          </p:cNvPr>
          <p:cNvSpPr txBox="1"/>
          <p:nvPr>
            <p:custDataLst>
              <p:tags r:id="rId2"/>
            </p:custDataLst>
          </p:nvPr>
        </p:nvSpPr>
        <p:spPr>
          <a:xfrm>
            <a:off x="758598" y="2596613"/>
            <a:ext cx="11315416" cy="3785652"/>
          </a:xfrm>
          <a:prstGeom prst="rect">
            <a:avLst/>
          </a:prstGeom>
          <a:noFill/>
        </p:spPr>
        <p:txBody>
          <a:bodyPr wrap="square" rtlCol="0">
            <a:spAutoFit/>
          </a:bodyPr>
          <a:lstStyle/>
          <a:p>
            <a:pPr marL="285750" indent="-285750">
              <a:buFont typeface="Arial" panose="020B0604020202020204" pitchFamily="34" charset="0"/>
              <a:buChar char="•"/>
            </a:pPr>
            <a:r>
              <a:rPr lang="fr-CA" sz="2000" dirty="0"/>
              <a:t>Le Règlement relatif aux services à l’enfance et à la famille des Premières Nations et au principe de Jordan a été approuvé par la Cour fédérale le 24 octobre 2023 </a:t>
            </a:r>
            <a:r>
              <a:rPr lang="fr-FR" sz="2000" dirty="0"/>
              <a:t>et le processus de réclamation pour la catégorie des enfants retirés et la catégorie des familles a été approuvé le 19 juin 2024</a:t>
            </a:r>
            <a:r>
              <a:rPr lang="fr-CA" sz="2000" dirty="0"/>
              <a:t>.</a:t>
            </a:r>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r>
              <a:rPr lang="fr-CA" sz="2000" dirty="0"/>
              <a:t>Le processus d’indemnisation expliquera qui peut présenter une demande, comment les demandes doivent être présentées, quels délais il faut respecter, comment l’administrateur évaluera l’admissibilité des demandes et comment les indemnisations seront distribuées.</a:t>
            </a:r>
          </a:p>
          <a:p>
            <a:pPr marL="285750" indent="-285750">
              <a:buFont typeface="Arial" panose="020B0604020202020204" pitchFamily="34" charset="0"/>
              <a:buChar char="•"/>
            </a:pPr>
            <a:endParaRPr lang="fr-CA" sz="2000" dirty="0"/>
          </a:p>
          <a:p>
            <a:pPr marL="285750" indent="-285750">
              <a:buFont typeface="Arial" panose="020B0604020202020204" pitchFamily="34" charset="0"/>
              <a:buChar char="•"/>
            </a:pPr>
            <a:r>
              <a:rPr lang="fr-FR" sz="2000" dirty="0"/>
              <a:t>Nous continuerons à collaborer avec des experts et des membres des Premières Nations pour mettre à l'essai les formulaires de demande, l'éducation financière et les options d'investissement. Nous communiquerons les mesures de soutien et tous les plans bien avant l’ouverture des demandes à la fin de l'année.</a:t>
            </a:r>
            <a:endParaRPr lang="fr-CA" sz="2000" dirty="0"/>
          </a:p>
        </p:txBody>
      </p:sp>
      <p:sp>
        <p:nvSpPr>
          <p:cNvPr id="7" name="Slide Number Placeholder 6">
            <a:extLst>
              <a:ext uri="{FF2B5EF4-FFF2-40B4-BE49-F238E27FC236}">
                <a16:creationId xmlns:a16="http://schemas.microsoft.com/office/drawing/2014/main" id="{A22EA842-A710-84AC-C873-103057A05B63}"/>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2</a:t>
            </a:fld>
            <a:endParaRPr lang="en-US" dirty="0">
              <a:solidFill>
                <a:srgbClr val="1B0F59"/>
              </a:solidFill>
            </a:endParaRPr>
          </a:p>
        </p:txBody>
      </p:sp>
    </p:spTree>
    <p:extLst>
      <p:ext uri="{BB962C8B-B14F-4D97-AF65-F5344CB8AC3E}">
        <p14:creationId xmlns:p14="http://schemas.microsoft.com/office/powerpoint/2010/main" val="10607580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D20-F095-2CA2-1E48-2BD3CE07D92B}"/>
              </a:ext>
            </a:extLst>
          </p:cNvPr>
          <p:cNvSpPr>
            <a:spLocks noGrp="1"/>
          </p:cNvSpPr>
          <p:nvPr>
            <p:ph type="ctrTitle"/>
            <p:custDataLst>
              <p:tags r:id="rId1"/>
            </p:custDataLst>
          </p:nvPr>
        </p:nvSpPr>
        <p:spPr/>
        <p:txBody>
          <a:bodyPr/>
          <a:lstStyle/>
          <a:p>
            <a:r>
              <a:rPr lang="fr-CA" dirty="0"/>
              <a:t>Processus d’appel</a:t>
            </a:r>
          </a:p>
        </p:txBody>
      </p:sp>
      <p:sp>
        <p:nvSpPr>
          <p:cNvPr id="3" name="Subtitle 2">
            <a:extLst>
              <a:ext uri="{FF2B5EF4-FFF2-40B4-BE49-F238E27FC236}">
                <a16:creationId xmlns:a16="http://schemas.microsoft.com/office/drawing/2014/main" id="{989D6AA3-31E2-77EE-673F-621DA2984AC7}"/>
              </a:ext>
            </a:extLst>
          </p:cNvPr>
          <p:cNvSpPr>
            <a:spLocks noGrp="1"/>
          </p:cNvSpPr>
          <p:nvPr>
            <p:ph type="subTitle" idx="1"/>
            <p:custDataLst>
              <p:tags r:id="rId2"/>
            </p:custDataLst>
          </p:nvPr>
        </p:nvSpPr>
        <p:spPr/>
        <p:txBody>
          <a:bodyPr/>
          <a:lstStyle/>
          <a:p>
            <a:r>
              <a:rPr lang="fr-CA" i="1" dirty="0"/>
              <a:t>La présente section donne un aperçu du processus d’appel.</a:t>
            </a:r>
          </a:p>
        </p:txBody>
      </p:sp>
      <p:sp>
        <p:nvSpPr>
          <p:cNvPr id="7" name="Slide Number Placeholder 6">
            <a:extLst>
              <a:ext uri="{FF2B5EF4-FFF2-40B4-BE49-F238E27FC236}">
                <a16:creationId xmlns:a16="http://schemas.microsoft.com/office/drawing/2014/main" id="{9B070B22-72F5-BD2C-A50D-20394C02C6E7}"/>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20</a:t>
            </a:fld>
            <a:endParaRPr lang="en-US" dirty="0">
              <a:solidFill>
                <a:srgbClr val="1B0F59"/>
              </a:solidFill>
            </a:endParaRPr>
          </a:p>
        </p:txBody>
      </p:sp>
    </p:spTree>
    <p:extLst>
      <p:ext uri="{BB962C8B-B14F-4D97-AF65-F5344CB8AC3E}">
        <p14:creationId xmlns:p14="http://schemas.microsoft.com/office/powerpoint/2010/main" val="23991634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8" y="314269"/>
            <a:ext cx="4242816" cy="523220"/>
          </a:xfrm>
          <a:prstGeom prst="rect">
            <a:avLst/>
          </a:prstGeom>
          <a:noFill/>
        </p:spPr>
        <p:txBody>
          <a:bodyPr wrap="square" rtlCol="0">
            <a:spAutoFit/>
          </a:bodyPr>
          <a:lstStyle/>
          <a:p>
            <a:r>
              <a:rPr lang="fr-CA" sz="2800" b="1" dirty="0"/>
              <a:t>Processus d’appel</a:t>
            </a:r>
          </a:p>
        </p:txBody>
      </p:sp>
      <p:sp>
        <p:nvSpPr>
          <p:cNvPr id="5" name="TextBox 4">
            <a:extLst>
              <a:ext uri="{FF2B5EF4-FFF2-40B4-BE49-F238E27FC236}">
                <a16:creationId xmlns:a16="http://schemas.microsoft.com/office/drawing/2014/main" id="{8FD321F6-91A3-C0F4-DC3B-98F8381E87EE}"/>
              </a:ext>
            </a:extLst>
          </p:cNvPr>
          <p:cNvSpPr txBox="1"/>
          <p:nvPr>
            <p:custDataLst>
              <p:tags r:id="rId2"/>
            </p:custDataLst>
          </p:nvPr>
        </p:nvSpPr>
        <p:spPr>
          <a:xfrm>
            <a:off x="593617" y="1619959"/>
            <a:ext cx="11470168" cy="607539"/>
          </a:xfrm>
          <a:prstGeom prst="rect">
            <a:avLst/>
          </a:prstGeom>
          <a:noFill/>
        </p:spPr>
        <p:txBody>
          <a:bodyPr wrap="square">
            <a:spAutoFit/>
          </a:bodyPr>
          <a:lstStyle/>
          <a:p>
            <a:pPr algn="ctr">
              <a:lnSpc>
                <a:spcPct val="107000"/>
              </a:lnSpc>
            </a:pPr>
            <a:r>
              <a:rPr lang="fr-CA" sz="1600" dirty="0">
                <a:latin typeface="Calibri" panose="020F0502020204030204" pitchFamily="34" charset="0"/>
                <a:ea typeface="Calibri" panose="020F0502020204030204" pitchFamily="34" charset="0"/>
                <a:cs typeface="Calibri" panose="020F0502020204030204" pitchFamily="34" charset="0"/>
              </a:rPr>
              <a:t>Les demandeurs peuvent faire appel des décisions de l’administrateur tout au long du processus d’indemnisation. </a:t>
            </a:r>
            <a:br>
              <a:rPr lang="fr-CA" sz="1600" dirty="0">
                <a:latin typeface="Calibri" panose="020F0502020204030204" pitchFamily="34" charset="0"/>
                <a:ea typeface="Calibri" panose="020F0502020204030204" pitchFamily="34" charset="0"/>
                <a:cs typeface="Calibri" panose="020F0502020204030204" pitchFamily="34" charset="0"/>
              </a:rPr>
            </a:br>
            <a:r>
              <a:rPr lang="fr-CA" sz="1600" dirty="0">
                <a:latin typeface="Calibri" panose="020F0502020204030204" pitchFamily="34" charset="0"/>
                <a:ea typeface="Calibri" panose="020F0502020204030204" pitchFamily="34" charset="0"/>
                <a:cs typeface="Calibri" panose="020F0502020204030204" pitchFamily="34" charset="0"/>
              </a:rPr>
              <a:t>Voici une description du processus d’appel.  </a:t>
            </a:r>
          </a:p>
        </p:txBody>
      </p:sp>
      <p:sp>
        <p:nvSpPr>
          <p:cNvPr id="30" name="TextBox 29">
            <a:extLst>
              <a:ext uri="{FF2B5EF4-FFF2-40B4-BE49-F238E27FC236}">
                <a16:creationId xmlns:a16="http://schemas.microsoft.com/office/drawing/2014/main" id="{FC115D0B-9189-5E4F-A33F-4178C920DEC7}"/>
              </a:ext>
            </a:extLst>
          </p:cNvPr>
          <p:cNvSpPr txBox="1">
            <a:spLocks noChangeAspect="1"/>
          </p:cNvSpPr>
          <p:nvPr>
            <p:custDataLst>
              <p:tags r:id="rId3"/>
            </p:custDataLst>
          </p:nvPr>
        </p:nvSpPr>
        <p:spPr>
          <a:xfrm>
            <a:off x="234604" y="2354451"/>
            <a:ext cx="1233151" cy="1368668"/>
          </a:xfrm>
          <a:prstGeom prst="rect">
            <a:avLst/>
          </a:prstGeom>
          <a:solidFill>
            <a:schemeClr val="bg2"/>
          </a:solidFill>
        </p:spPr>
        <p:txBody>
          <a:bodyPr wrap="square" lIns="0" tIns="0" rIns="0" bIns="0" anchor="ctr">
            <a:noAutofit/>
          </a:bodyPr>
          <a:lstStyle/>
          <a:p>
            <a:pPr marL="53975" algn="ctr">
              <a:lnSpc>
                <a:spcPct val="107000"/>
              </a:lnSpc>
              <a:spcAft>
                <a:spcPts val="640"/>
              </a:spcAft>
            </a:pPr>
            <a:r>
              <a:rPr lang="fr-CA" sz="1200" dirty="0">
                <a:latin typeface="Calibri" panose="020F0502020204030204" pitchFamily="34" charset="0"/>
                <a:ea typeface="Calibri" panose="020F0502020204030204" pitchFamily="34" charset="0"/>
                <a:cs typeface="Calibri" panose="020F0502020204030204" pitchFamily="34" charset="0"/>
              </a:rPr>
              <a:t>Le demandeur soumet un formulaire de demande d’appel de la décision de l’administrateur.</a:t>
            </a:r>
          </a:p>
        </p:txBody>
      </p:sp>
      <p:sp>
        <p:nvSpPr>
          <p:cNvPr id="36" name="Rectangle: Rounded Corners 35">
            <a:extLst>
              <a:ext uri="{FF2B5EF4-FFF2-40B4-BE49-F238E27FC236}">
                <a16:creationId xmlns:a16="http://schemas.microsoft.com/office/drawing/2014/main" id="{C93F6F81-D2F3-6631-75B1-C0AC65EF0E34}"/>
              </a:ext>
            </a:extLst>
          </p:cNvPr>
          <p:cNvSpPr>
            <a:spLocks noChangeAspect="1"/>
          </p:cNvSpPr>
          <p:nvPr>
            <p:custDataLst>
              <p:tags r:id="rId4"/>
            </p:custDataLst>
          </p:nvPr>
        </p:nvSpPr>
        <p:spPr>
          <a:xfrm>
            <a:off x="1643218" y="2506444"/>
            <a:ext cx="1658271" cy="1064682"/>
          </a:xfrm>
          <a:prstGeom prst="roundRect">
            <a:avLst/>
          </a:prstGeom>
          <a:solidFill>
            <a:srgbClr val="78C697">
              <a:alpha val="30196"/>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200" dirty="0">
                <a:latin typeface="Calibri" panose="020F0502020204030204" pitchFamily="34" charset="0"/>
                <a:cs typeface="Calibri" panose="020F0502020204030204" pitchFamily="34" charset="0"/>
              </a:rPr>
              <a:t>L’administrateur reçoit le formulaire dûment rempli dans les 60 jours suivant sa décision? </a:t>
            </a:r>
          </a:p>
        </p:txBody>
      </p:sp>
      <p:cxnSp>
        <p:nvCxnSpPr>
          <p:cNvPr id="37" name="Straight Arrow Connector 36">
            <a:extLst>
              <a:ext uri="{FF2B5EF4-FFF2-40B4-BE49-F238E27FC236}">
                <a16:creationId xmlns:a16="http://schemas.microsoft.com/office/drawing/2014/main" id="{FB59643B-6926-ACBB-108F-9744E9FF517E}"/>
              </a:ext>
            </a:extLst>
          </p:cNvPr>
          <p:cNvCxnSpPr>
            <a:cxnSpLocks/>
            <a:stCxn id="30" idx="3"/>
            <a:endCxn id="36" idx="1"/>
          </p:cNvCxnSpPr>
          <p:nvPr>
            <p:custDataLst>
              <p:tags r:id="rId5"/>
            </p:custDataLst>
          </p:nvPr>
        </p:nvCxnSpPr>
        <p:spPr>
          <a:xfrm>
            <a:off x="1467755" y="3038785"/>
            <a:ext cx="175463"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0" name="TextBox 39">
            <a:extLst>
              <a:ext uri="{FF2B5EF4-FFF2-40B4-BE49-F238E27FC236}">
                <a16:creationId xmlns:a16="http://schemas.microsoft.com/office/drawing/2014/main" id="{6EAC6EF6-F673-A237-5ACE-06DA5D3A6FFB}"/>
              </a:ext>
            </a:extLst>
          </p:cNvPr>
          <p:cNvSpPr txBox="1">
            <a:spLocks/>
          </p:cNvSpPr>
          <p:nvPr>
            <p:custDataLst>
              <p:tags r:id="rId6"/>
            </p:custDataLst>
          </p:nvPr>
        </p:nvSpPr>
        <p:spPr>
          <a:xfrm>
            <a:off x="3390969" y="2947345"/>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20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41" name="Straight Arrow Connector 40">
            <a:extLst>
              <a:ext uri="{FF2B5EF4-FFF2-40B4-BE49-F238E27FC236}">
                <a16:creationId xmlns:a16="http://schemas.microsoft.com/office/drawing/2014/main" id="{B4035567-C32B-92D3-CD01-1E40CB55D432}"/>
              </a:ext>
            </a:extLst>
          </p:cNvPr>
          <p:cNvCxnSpPr>
            <a:cxnSpLocks/>
            <a:stCxn id="40" idx="3"/>
            <a:endCxn id="60" idx="1"/>
          </p:cNvCxnSpPr>
          <p:nvPr>
            <p:custDataLst>
              <p:tags r:id="rId7"/>
            </p:custDataLst>
          </p:nvPr>
        </p:nvCxnSpPr>
        <p:spPr>
          <a:xfrm>
            <a:off x="3756729" y="3038785"/>
            <a:ext cx="22013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B367CB2E-D952-AC04-3F88-562F5B7FEC3A}"/>
              </a:ext>
            </a:extLst>
          </p:cNvPr>
          <p:cNvCxnSpPr>
            <a:cxnSpLocks/>
            <a:stCxn id="36" idx="3"/>
            <a:endCxn id="40" idx="1"/>
          </p:cNvCxnSpPr>
          <p:nvPr>
            <p:custDataLst>
              <p:tags r:id="rId8"/>
            </p:custDataLst>
          </p:nvPr>
        </p:nvCxnSpPr>
        <p:spPr>
          <a:xfrm>
            <a:off x="3301489" y="3038785"/>
            <a:ext cx="8948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4" name="TextBox 43">
            <a:extLst>
              <a:ext uri="{FF2B5EF4-FFF2-40B4-BE49-F238E27FC236}">
                <a16:creationId xmlns:a16="http://schemas.microsoft.com/office/drawing/2014/main" id="{B9C49399-859A-E22A-2EC5-F01149B04E9C}"/>
              </a:ext>
            </a:extLst>
          </p:cNvPr>
          <p:cNvSpPr txBox="1">
            <a:spLocks/>
          </p:cNvSpPr>
          <p:nvPr>
            <p:custDataLst>
              <p:tags r:id="rId9"/>
            </p:custDataLst>
          </p:nvPr>
        </p:nvSpPr>
        <p:spPr>
          <a:xfrm>
            <a:off x="1344644" y="4536656"/>
            <a:ext cx="2273004" cy="1182586"/>
          </a:xfrm>
          <a:prstGeom prst="rect">
            <a:avLst/>
          </a:prstGeom>
          <a:solidFill>
            <a:schemeClr val="bg2"/>
          </a:solidFill>
        </p:spPr>
        <p:txBody>
          <a:bodyPr wrap="square" anchor="ctr">
            <a:noAutofit/>
          </a:bodyPr>
          <a:lstStyle/>
          <a:p>
            <a:pPr algn="ctr">
              <a:lnSpc>
                <a:spcPct val="107000"/>
              </a:lnSpc>
            </a:pPr>
            <a:r>
              <a:rPr lang="fr-CA" sz="1200" dirty="0">
                <a:latin typeface="Calibri" panose="020F0502020204030204" pitchFamily="34" charset="0"/>
                <a:ea typeface="Calibri" panose="020F0502020204030204" pitchFamily="34" charset="0"/>
                <a:cs typeface="Calibri" panose="020F0502020204030204" pitchFamily="34" charset="0"/>
              </a:rPr>
              <a:t>La demande d’appel n’a pas été présentée dans les délais et le format prescrits. Le dossier du demandeur est clos.</a:t>
            </a:r>
          </a:p>
        </p:txBody>
      </p:sp>
      <p:sp>
        <p:nvSpPr>
          <p:cNvPr id="46" name="TextBox 45">
            <a:extLst>
              <a:ext uri="{FF2B5EF4-FFF2-40B4-BE49-F238E27FC236}">
                <a16:creationId xmlns:a16="http://schemas.microsoft.com/office/drawing/2014/main" id="{F1C31966-518A-D6D2-7C34-8860A8D32B48}"/>
              </a:ext>
            </a:extLst>
          </p:cNvPr>
          <p:cNvSpPr txBox="1">
            <a:spLocks/>
          </p:cNvSpPr>
          <p:nvPr>
            <p:custDataLst>
              <p:tags r:id="rId10"/>
            </p:custDataLst>
          </p:nvPr>
        </p:nvSpPr>
        <p:spPr>
          <a:xfrm>
            <a:off x="2289474" y="3871345"/>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200" dirty="0">
                <a:latin typeface="Calibri" panose="020F0502020204030204" pitchFamily="34" charset="0"/>
                <a:ea typeface="Calibri" panose="020F0502020204030204" pitchFamily="34" charset="0"/>
                <a:cs typeface="Calibri" panose="020F0502020204030204" pitchFamily="34" charset="0"/>
              </a:rPr>
              <a:t>Non</a:t>
            </a:r>
          </a:p>
        </p:txBody>
      </p:sp>
      <p:cxnSp>
        <p:nvCxnSpPr>
          <p:cNvPr id="49" name="Straight Arrow Connector 48">
            <a:extLst>
              <a:ext uri="{FF2B5EF4-FFF2-40B4-BE49-F238E27FC236}">
                <a16:creationId xmlns:a16="http://schemas.microsoft.com/office/drawing/2014/main" id="{02F22F96-76E6-62BF-28FC-94ADD1F6FFBB}"/>
              </a:ext>
            </a:extLst>
          </p:cNvPr>
          <p:cNvCxnSpPr>
            <a:cxnSpLocks/>
            <a:stCxn id="46" idx="2"/>
            <a:endCxn id="44" idx="0"/>
          </p:cNvCxnSpPr>
          <p:nvPr>
            <p:custDataLst>
              <p:tags r:id="rId11"/>
            </p:custDataLst>
          </p:nvPr>
        </p:nvCxnSpPr>
        <p:spPr>
          <a:xfrm>
            <a:off x="2472354" y="4054225"/>
            <a:ext cx="8792" cy="482431"/>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50448B92-B666-9B5C-4E66-D42909B37030}"/>
              </a:ext>
            </a:extLst>
          </p:cNvPr>
          <p:cNvCxnSpPr>
            <a:cxnSpLocks/>
            <a:stCxn id="36" idx="2"/>
            <a:endCxn id="46" idx="0"/>
          </p:cNvCxnSpPr>
          <p:nvPr>
            <p:custDataLst>
              <p:tags r:id="rId12"/>
            </p:custDataLst>
          </p:nvPr>
        </p:nvCxnSpPr>
        <p:spPr>
          <a:xfrm>
            <a:off x="2472354" y="3571126"/>
            <a:ext cx="0" cy="30021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EC23AD27-559C-83BD-2358-2DFC1034738B}"/>
              </a:ext>
            </a:extLst>
          </p:cNvPr>
          <p:cNvSpPr txBox="1">
            <a:spLocks/>
          </p:cNvSpPr>
          <p:nvPr>
            <p:custDataLst>
              <p:tags r:id="rId13"/>
            </p:custDataLst>
          </p:nvPr>
        </p:nvSpPr>
        <p:spPr>
          <a:xfrm>
            <a:off x="3976867" y="2506444"/>
            <a:ext cx="1824247" cy="1064682"/>
          </a:xfrm>
          <a:prstGeom prst="rect">
            <a:avLst/>
          </a:prstGeom>
          <a:solidFill>
            <a:srgbClr val="78C697">
              <a:alpha val="30196"/>
            </a:srgbClr>
          </a:solidFill>
          <a:ln w="12700">
            <a:solidFill>
              <a:srgbClr val="78C697"/>
            </a:solidFill>
            <a:prstDash val="sysDash"/>
          </a:ln>
        </p:spPr>
        <p:txBody>
          <a:bodyPr wrap="square" lIns="0" tIns="0" rIns="0" bIns="0" anchor="ctr">
            <a:noAutofit/>
          </a:bodyPr>
          <a:lstStyle>
            <a:defPPr>
              <a:defRPr lang="en-US"/>
            </a:defPPr>
            <a:lvl1pPr algn="ctr">
              <a:lnSpc>
                <a:spcPct val="107000"/>
              </a:lnSpc>
              <a:spcAft>
                <a:spcPts val="640"/>
              </a:spcAft>
              <a:defRPr sz="1000">
                <a:latin typeface="Arial" panose="020B0604020202020204" pitchFamily="34" charset="0"/>
                <a:cs typeface="Arial" panose="020B0604020202020204" pitchFamily="34" charset="0"/>
              </a:defRPr>
            </a:lvl1pPr>
          </a:lstStyle>
          <a:p>
            <a:r>
              <a:rPr lang="fr-CA" sz="1200" dirty="0">
                <a:latin typeface="Calibri" panose="020F0502020204030204" pitchFamily="34" charset="0"/>
                <a:cs typeface="Calibri" panose="020F0502020204030204" pitchFamily="34" charset="0"/>
              </a:rPr>
              <a:t>L’administrateur soumet l’appel à l’évaluateur aux fins d’examen.</a:t>
            </a:r>
          </a:p>
        </p:txBody>
      </p:sp>
      <p:sp>
        <p:nvSpPr>
          <p:cNvPr id="61" name="TextBox 60">
            <a:extLst>
              <a:ext uri="{FF2B5EF4-FFF2-40B4-BE49-F238E27FC236}">
                <a16:creationId xmlns:a16="http://schemas.microsoft.com/office/drawing/2014/main" id="{ADA6F1ED-F153-851E-C2F0-86FEB9C01548}"/>
              </a:ext>
            </a:extLst>
          </p:cNvPr>
          <p:cNvSpPr txBox="1">
            <a:spLocks/>
          </p:cNvSpPr>
          <p:nvPr>
            <p:custDataLst>
              <p:tags r:id="rId14"/>
            </p:custDataLst>
          </p:nvPr>
        </p:nvSpPr>
        <p:spPr>
          <a:xfrm>
            <a:off x="6056420" y="2506444"/>
            <a:ext cx="1824249" cy="1058353"/>
          </a:xfrm>
          <a:prstGeom prst="rect">
            <a:avLst/>
          </a:prstGeom>
          <a:solidFill>
            <a:schemeClr val="accent2">
              <a:lumMod val="40000"/>
              <a:lumOff val="60000"/>
              <a:alpha val="49804"/>
            </a:schemeClr>
          </a:solidFill>
          <a:ln w="12700">
            <a:noFill/>
            <a:prstDash val="sysDash"/>
          </a:ln>
        </p:spPr>
        <p:txBody>
          <a:bodyPr wrap="square" lIns="0" tIns="0" rIns="0" bIns="0" anchor="ctr">
            <a:noAutofit/>
          </a:bodyPr>
          <a:lstStyle>
            <a:defPPr>
              <a:defRPr lang="en-US"/>
            </a:defPPr>
            <a:lvl1pPr algn="ctr">
              <a:lnSpc>
                <a:spcPct val="107000"/>
              </a:lnSpc>
              <a:spcAft>
                <a:spcPts val="640"/>
              </a:spcAft>
              <a:defRPr sz="1000">
                <a:latin typeface="Arial" panose="020B0604020202020204" pitchFamily="34" charset="0"/>
                <a:cs typeface="Arial" panose="020B0604020202020204" pitchFamily="34" charset="0"/>
              </a:defRPr>
            </a:lvl1pPr>
          </a:lstStyle>
          <a:p>
            <a:r>
              <a:rPr lang="fr-CA" sz="1200" dirty="0">
                <a:latin typeface="Calibri" panose="020F0502020204030204" pitchFamily="34" charset="0"/>
                <a:cs typeface="Calibri" panose="020F0502020204030204" pitchFamily="34" charset="0"/>
              </a:rPr>
              <a:t>L’évaluateur examine la demande d’appel de la décision de l’administrateur et peut demander d’autres renseignements.</a:t>
            </a:r>
          </a:p>
        </p:txBody>
      </p:sp>
      <p:cxnSp>
        <p:nvCxnSpPr>
          <p:cNvPr id="62" name="Straight Arrow Connector 61">
            <a:extLst>
              <a:ext uri="{FF2B5EF4-FFF2-40B4-BE49-F238E27FC236}">
                <a16:creationId xmlns:a16="http://schemas.microsoft.com/office/drawing/2014/main" id="{9F1B44BE-457A-7E6A-E78C-0189F4A81729}"/>
              </a:ext>
            </a:extLst>
          </p:cNvPr>
          <p:cNvCxnSpPr>
            <a:cxnSpLocks/>
            <a:stCxn id="60" idx="3"/>
            <a:endCxn id="61" idx="1"/>
          </p:cNvCxnSpPr>
          <p:nvPr>
            <p:custDataLst>
              <p:tags r:id="rId15"/>
            </p:custDataLst>
          </p:nvPr>
        </p:nvCxnSpPr>
        <p:spPr>
          <a:xfrm flipV="1">
            <a:off x="5801114" y="3035621"/>
            <a:ext cx="255306" cy="316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5" name="Rectangle: Rounded Corners 64">
            <a:extLst>
              <a:ext uri="{FF2B5EF4-FFF2-40B4-BE49-F238E27FC236}">
                <a16:creationId xmlns:a16="http://schemas.microsoft.com/office/drawing/2014/main" id="{495CD630-727C-21D3-3940-A3370A617A35}"/>
              </a:ext>
            </a:extLst>
          </p:cNvPr>
          <p:cNvSpPr>
            <a:spLocks noChangeAspect="1"/>
          </p:cNvSpPr>
          <p:nvPr>
            <p:custDataLst>
              <p:tags r:id="rId16"/>
            </p:custDataLst>
          </p:nvPr>
        </p:nvSpPr>
        <p:spPr>
          <a:xfrm>
            <a:off x="8147824" y="2504268"/>
            <a:ext cx="1180213" cy="1054254"/>
          </a:xfrm>
          <a:prstGeom prst="roundRect">
            <a:avLst/>
          </a:prstGeom>
          <a:solidFill>
            <a:schemeClr val="accent2">
              <a:lumMod val="40000"/>
              <a:lumOff val="60000"/>
              <a:alpha val="49804"/>
            </a:schemeClr>
          </a:solidFill>
          <a:ln w="12700">
            <a:solidFill>
              <a:schemeClr val="accent2">
                <a:lumMod val="60000"/>
                <a:lumOff val="40000"/>
              </a:schemeClr>
            </a:solidFill>
            <a:prstDash val="sysDash"/>
          </a:ln>
        </p:spPr>
        <p:txBody>
          <a:bodyPr wrap="square" lIns="0" tIns="0" rIns="0" bIns="0" anchor="ctr">
            <a:noAutofit/>
          </a:bodyPr>
          <a:lstStyle/>
          <a:p>
            <a:pPr algn="ctr">
              <a:lnSpc>
                <a:spcPct val="107000"/>
              </a:lnSpc>
              <a:spcAft>
                <a:spcPts val="640"/>
              </a:spcAft>
            </a:pPr>
            <a:r>
              <a:rPr lang="fr-CA" sz="1200" dirty="0">
                <a:latin typeface="Calibri" panose="020F0502020204030204" pitchFamily="34" charset="0"/>
                <a:cs typeface="Calibri" panose="020F0502020204030204" pitchFamily="34" charset="0"/>
              </a:rPr>
              <a:t>L’évaluateur annule la décision de l’administrateur?</a:t>
            </a:r>
          </a:p>
        </p:txBody>
      </p:sp>
      <p:cxnSp>
        <p:nvCxnSpPr>
          <p:cNvPr id="66" name="Straight Arrow Connector 65">
            <a:extLst>
              <a:ext uri="{FF2B5EF4-FFF2-40B4-BE49-F238E27FC236}">
                <a16:creationId xmlns:a16="http://schemas.microsoft.com/office/drawing/2014/main" id="{6DE51449-330B-24ED-DE40-3723FDB86A9A}"/>
              </a:ext>
            </a:extLst>
          </p:cNvPr>
          <p:cNvCxnSpPr>
            <a:cxnSpLocks/>
            <a:stCxn id="61" idx="3"/>
            <a:endCxn id="65" idx="1"/>
          </p:cNvCxnSpPr>
          <p:nvPr>
            <p:custDataLst>
              <p:tags r:id="rId17"/>
            </p:custDataLst>
          </p:nvPr>
        </p:nvCxnSpPr>
        <p:spPr>
          <a:xfrm flipV="1">
            <a:off x="7880669" y="3031395"/>
            <a:ext cx="267155" cy="4226"/>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9" name="TextBox 68">
            <a:extLst>
              <a:ext uri="{FF2B5EF4-FFF2-40B4-BE49-F238E27FC236}">
                <a16:creationId xmlns:a16="http://schemas.microsoft.com/office/drawing/2014/main" id="{E40AA371-52BD-9A77-82DB-40DA3E299D49}"/>
              </a:ext>
            </a:extLst>
          </p:cNvPr>
          <p:cNvSpPr txBox="1">
            <a:spLocks/>
          </p:cNvSpPr>
          <p:nvPr>
            <p:custDataLst>
              <p:tags r:id="rId18"/>
            </p:custDataLst>
          </p:nvPr>
        </p:nvSpPr>
        <p:spPr>
          <a:xfrm>
            <a:off x="8566660" y="3900302"/>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20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70" name="Straight Arrow Connector 69">
            <a:extLst>
              <a:ext uri="{FF2B5EF4-FFF2-40B4-BE49-F238E27FC236}">
                <a16:creationId xmlns:a16="http://schemas.microsoft.com/office/drawing/2014/main" id="{A1474200-8804-9056-EA9A-1E714E6AEDEF}"/>
              </a:ext>
            </a:extLst>
          </p:cNvPr>
          <p:cNvCxnSpPr>
            <a:cxnSpLocks/>
            <a:stCxn id="75" idx="3"/>
            <a:endCxn id="82" idx="1"/>
          </p:cNvCxnSpPr>
          <p:nvPr>
            <p:custDataLst>
              <p:tags r:id="rId19"/>
            </p:custDataLst>
          </p:nvPr>
        </p:nvCxnSpPr>
        <p:spPr>
          <a:xfrm flipV="1">
            <a:off x="9928083" y="3035621"/>
            <a:ext cx="294298" cy="316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85641296-3FE9-1C08-1AE1-5768696E5138}"/>
              </a:ext>
            </a:extLst>
          </p:cNvPr>
          <p:cNvCxnSpPr>
            <a:cxnSpLocks/>
            <a:stCxn id="65" idx="3"/>
            <a:endCxn id="75" idx="1"/>
          </p:cNvCxnSpPr>
          <p:nvPr>
            <p:custDataLst>
              <p:tags r:id="rId20"/>
            </p:custDataLst>
          </p:nvPr>
        </p:nvCxnSpPr>
        <p:spPr>
          <a:xfrm>
            <a:off x="9328037" y="3031395"/>
            <a:ext cx="234286" cy="739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5" name="TextBox 74">
            <a:extLst>
              <a:ext uri="{FF2B5EF4-FFF2-40B4-BE49-F238E27FC236}">
                <a16:creationId xmlns:a16="http://schemas.microsoft.com/office/drawing/2014/main" id="{1EE18B17-872B-6E4F-2FC3-34C836E74476}"/>
              </a:ext>
            </a:extLst>
          </p:cNvPr>
          <p:cNvSpPr txBox="1">
            <a:spLocks/>
          </p:cNvSpPr>
          <p:nvPr>
            <p:custDataLst>
              <p:tags r:id="rId21"/>
            </p:custDataLst>
          </p:nvPr>
        </p:nvSpPr>
        <p:spPr>
          <a:xfrm>
            <a:off x="9562323" y="2947345"/>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200" dirty="0">
                <a:latin typeface="Calibri" panose="020F0502020204030204" pitchFamily="34" charset="0"/>
                <a:ea typeface="Calibri" panose="020F0502020204030204" pitchFamily="34" charset="0"/>
                <a:cs typeface="Calibri" panose="020F0502020204030204" pitchFamily="34" charset="0"/>
              </a:rPr>
              <a:t>Non</a:t>
            </a:r>
          </a:p>
        </p:txBody>
      </p:sp>
      <p:cxnSp>
        <p:nvCxnSpPr>
          <p:cNvPr id="76" name="Straight Arrow Connector 75">
            <a:extLst>
              <a:ext uri="{FF2B5EF4-FFF2-40B4-BE49-F238E27FC236}">
                <a16:creationId xmlns:a16="http://schemas.microsoft.com/office/drawing/2014/main" id="{581C485F-E1D3-7A40-3487-C43AC18B0B86}"/>
              </a:ext>
            </a:extLst>
          </p:cNvPr>
          <p:cNvCxnSpPr>
            <a:cxnSpLocks/>
            <a:stCxn id="88" idx="3"/>
            <a:endCxn id="91" idx="1"/>
          </p:cNvCxnSpPr>
          <p:nvPr>
            <p:custDataLst>
              <p:tags r:id="rId22"/>
            </p:custDataLst>
          </p:nvPr>
        </p:nvCxnSpPr>
        <p:spPr>
          <a:xfrm flipV="1">
            <a:off x="9460523" y="5303985"/>
            <a:ext cx="761858" cy="714"/>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5D500828-E8EE-78D8-3EFA-A669696C6DBC}"/>
              </a:ext>
            </a:extLst>
          </p:cNvPr>
          <p:cNvCxnSpPr>
            <a:cxnSpLocks/>
            <a:stCxn id="65" idx="2"/>
            <a:endCxn id="69" idx="0"/>
          </p:cNvCxnSpPr>
          <p:nvPr>
            <p:custDataLst>
              <p:tags r:id="rId23"/>
            </p:custDataLst>
          </p:nvPr>
        </p:nvCxnSpPr>
        <p:spPr>
          <a:xfrm>
            <a:off x="8737931" y="3558522"/>
            <a:ext cx="0" cy="34178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2" name="TextBox 81">
            <a:extLst>
              <a:ext uri="{FF2B5EF4-FFF2-40B4-BE49-F238E27FC236}">
                <a16:creationId xmlns:a16="http://schemas.microsoft.com/office/drawing/2014/main" id="{B3752609-EDFA-882F-C996-7CC54379B76E}"/>
              </a:ext>
            </a:extLst>
          </p:cNvPr>
          <p:cNvSpPr txBox="1">
            <a:spLocks/>
          </p:cNvSpPr>
          <p:nvPr>
            <p:custDataLst>
              <p:tags r:id="rId24"/>
            </p:custDataLst>
          </p:nvPr>
        </p:nvSpPr>
        <p:spPr>
          <a:xfrm>
            <a:off x="10222381" y="2506444"/>
            <a:ext cx="1501903" cy="1058353"/>
          </a:xfrm>
          <a:prstGeom prst="rect">
            <a:avLst/>
          </a:prstGeom>
          <a:solidFill>
            <a:schemeClr val="accent2">
              <a:lumMod val="40000"/>
              <a:lumOff val="60000"/>
              <a:alpha val="49804"/>
            </a:schemeClr>
          </a:solidFill>
          <a:ln w="12700">
            <a:noFill/>
            <a:prstDash val="sysDash"/>
          </a:ln>
        </p:spPr>
        <p:txBody>
          <a:bodyPr wrap="square" lIns="0" tIns="0" rIns="0" bIns="0" anchor="ctr">
            <a:noAutofit/>
          </a:bodyPr>
          <a:lstStyle>
            <a:defPPr>
              <a:defRPr lang="en-US"/>
            </a:defPPr>
            <a:lvl1pPr algn="ctr">
              <a:lnSpc>
                <a:spcPct val="107000"/>
              </a:lnSpc>
              <a:spcAft>
                <a:spcPts val="640"/>
              </a:spcAft>
              <a:defRPr sz="1000">
                <a:latin typeface="Arial" panose="020B0604020202020204" pitchFamily="34" charset="0"/>
                <a:cs typeface="Arial" panose="020B0604020202020204" pitchFamily="34" charset="0"/>
              </a:defRPr>
            </a:lvl1pPr>
          </a:lstStyle>
          <a:p>
            <a:r>
              <a:rPr lang="fr-CA" sz="1200" dirty="0">
                <a:latin typeface="Calibri" panose="020F0502020204030204" pitchFamily="34" charset="0"/>
                <a:cs typeface="Calibri" panose="020F0502020204030204" pitchFamily="34" charset="0"/>
              </a:rPr>
              <a:t>L’évaluateur avise le demandeur que </a:t>
            </a:r>
            <a:r>
              <a:rPr lang="fr-CA" sz="1200" b="1" dirty="0">
                <a:latin typeface="Calibri" panose="020F0502020204030204" pitchFamily="34" charset="0"/>
                <a:cs typeface="Calibri" panose="020F0502020204030204" pitchFamily="34" charset="0"/>
              </a:rPr>
              <a:t>son appel a été rejeté</a:t>
            </a:r>
            <a:r>
              <a:rPr lang="fr-CA" sz="1200" dirty="0">
                <a:latin typeface="Calibri" panose="020F0502020204030204" pitchFamily="34" charset="0"/>
                <a:cs typeface="Calibri" panose="020F0502020204030204" pitchFamily="34" charset="0"/>
              </a:rPr>
              <a:t>.</a:t>
            </a:r>
          </a:p>
        </p:txBody>
      </p:sp>
      <p:sp>
        <p:nvSpPr>
          <p:cNvPr id="88" name="TextBox 87">
            <a:extLst>
              <a:ext uri="{FF2B5EF4-FFF2-40B4-BE49-F238E27FC236}">
                <a16:creationId xmlns:a16="http://schemas.microsoft.com/office/drawing/2014/main" id="{8C76359B-D348-6272-B97D-899EAB268924}"/>
              </a:ext>
            </a:extLst>
          </p:cNvPr>
          <p:cNvSpPr txBox="1">
            <a:spLocks/>
          </p:cNvSpPr>
          <p:nvPr>
            <p:custDataLst>
              <p:tags r:id="rId25"/>
            </p:custDataLst>
          </p:nvPr>
        </p:nvSpPr>
        <p:spPr>
          <a:xfrm>
            <a:off x="8132885" y="4738237"/>
            <a:ext cx="1327638" cy="1132923"/>
          </a:xfrm>
          <a:prstGeom prst="rect">
            <a:avLst/>
          </a:prstGeom>
          <a:solidFill>
            <a:schemeClr val="accent2">
              <a:lumMod val="40000"/>
              <a:lumOff val="60000"/>
              <a:alpha val="49804"/>
            </a:schemeClr>
          </a:solidFill>
          <a:ln w="12700">
            <a:noFill/>
            <a:prstDash val="sysDash"/>
          </a:ln>
        </p:spPr>
        <p:txBody>
          <a:bodyPr wrap="square" lIns="0" tIns="0" rIns="0" bIns="0" anchor="ctr">
            <a:noAutofit/>
          </a:bodyPr>
          <a:lstStyle>
            <a:defPPr>
              <a:defRPr lang="en-US"/>
            </a:defPPr>
            <a:lvl1pPr algn="ctr">
              <a:lnSpc>
                <a:spcPct val="107000"/>
              </a:lnSpc>
              <a:spcAft>
                <a:spcPts val="640"/>
              </a:spcAft>
              <a:defRPr sz="1000">
                <a:latin typeface="Arial" panose="020B0604020202020204" pitchFamily="34" charset="0"/>
                <a:cs typeface="Arial" panose="020B0604020202020204" pitchFamily="34" charset="0"/>
              </a:defRPr>
            </a:lvl1pPr>
          </a:lstStyle>
          <a:p>
            <a:r>
              <a:rPr lang="fr-CA" sz="1200" dirty="0">
                <a:latin typeface="Calibri" panose="020F0502020204030204" pitchFamily="34" charset="0"/>
                <a:cs typeface="Calibri" panose="020F0502020204030204" pitchFamily="34" charset="0"/>
              </a:rPr>
              <a:t>L’évaluateur avise le demandeur que </a:t>
            </a:r>
            <a:r>
              <a:rPr lang="fr-CA" sz="1200" b="1" dirty="0">
                <a:latin typeface="Calibri" panose="020F0502020204030204" pitchFamily="34" charset="0"/>
                <a:cs typeface="Calibri" panose="020F0502020204030204" pitchFamily="34" charset="0"/>
              </a:rPr>
              <a:t>son appel a été accepté</a:t>
            </a:r>
            <a:r>
              <a:rPr lang="fr-CA" sz="1200" dirty="0">
                <a:latin typeface="Calibri" panose="020F0502020204030204" pitchFamily="34" charset="0"/>
                <a:cs typeface="Calibri" panose="020F0502020204030204" pitchFamily="34" charset="0"/>
              </a:rPr>
              <a:t>.</a:t>
            </a:r>
          </a:p>
        </p:txBody>
      </p:sp>
      <p:sp>
        <p:nvSpPr>
          <p:cNvPr id="91" name="TextBox 90">
            <a:extLst>
              <a:ext uri="{FF2B5EF4-FFF2-40B4-BE49-F238E27FC236}">
                <a16:creationId xmlns:a16="http://schemas.microsoft.com/office/drawing/2014/main" id="{FFC2F564-2D62-5934-983A-87E72DCE48DE}"/>
              </a:ext>
            </a:extLst>
          </p:cNvPr>
          <p:cNvSpPr txBox="1">
            <a:spLocks/>
          </p:cNvSpPr>
          <p:nvPr>
            <p:custDataLst>
              <p:tags r:id="rId26"/>
            </p:custDataLst>
          </p:nvPr>
        </p:nvSpPr>
        <p:spPr>
          <a:xfrm>
            <a:off x="10222381" y="4736810"/>
            <a:ext cx="1500459" cy="1134350"/>
          </a:xfrm>
          <a:prstGeom prst="rect">
            <a:avLst/>
          </a:prstGeom>
          <a:solidFill>
            <a:srgbClr val="78C697">
              <a:alpha val="30196"/>
            </a:srgbClr>
          </a:solidFill>
          <a:ln w="12700">
            <a:solidFill>
              <a:srgbClr val="78C697"/>
            </a:solidFill>
            <a:prstDash val="sysDash"/>
          </a:ln>
        </p:spPr>
        <p:txBody>
          <a:bodyPr wrap="square" lIns="0" tIns="0" rIns="0" bIns="0" anchor="ctr">
            <a:noAutofit/>
          </a:bodyPr>
          <a:lstStyle>
            <a:defPPr>
              <a:defRPr lang="en-US"/>
            </a:defPPr>
            <a:lvl1pPr algn="ctr">
              <a:lnSpc>
                <a:spcPct val="107000"/>
              </a:lnSpc>
              <a:spcAft>
                <a:spcPts val="640"/>
              </a:spcAft>
              <a:defRPr sz="1000">
                <a:latin typeface="Arial" panose="020B0604020202020204" pitchFamily="34" charset="0"/>
                <a:cs typeface="Arial" panose="020B0604020202020204" pitchFamily="34" charset="0"/>
              </a:defRPr>
            </a:lvl1pPr>
          </a:lstStyle>
          <a:p>
            <a:r>
              <a:rPr lang="fr-CA" sz="1200" dirty="0">
                <a:latin typeface="Calibri" panose="020F0502020204030204" pitchFamily="34" charset="0"/>
                <a:cs typeface="Calibri" panose="020F0502020204030204" pitchFamily="34" charset="0"/>
              </a:rPr>
              <a:t>L’administrateur exécute l’étape suivante en fonction de la décision d’appel.</a:t>
            </a:r>
          </a:p>
        </p:txBody>
      </p:sp>
      <p:cxnSp>
        <p:nvCxnSpPr>
          <p:cNvPr id="94" name="Straight Arrow Connector 93">
            <a:extLst>
              <a:ext uri="{FF2B5EF4-FFF2-40B4-BE49-F238E27FC236}">
                <a16:creationId xmlns:a16="http://schemas.microsoft.com/office/drawing/2014/main" id="{9A58F2A2-40B8-35D7-CB25-58783F4C8C9D}"/>
              </a:ext>
            </a:extLst>
          </p:cNvPr>
          <p:cNvCxnSpPr>
            <a:cxnSpLocks/>
          </p:cNvCxnSpPr>
          <p:nvPr>
            <p:custDataLst>
              <p:tags r:id="rId27"/>
            </p:custDataLst>
          </p:nvPr>
        </p:nvCxnSpPr>
        <p:spPr>
          <a:xfrm>
            <a:off x="8741920" y="4083182"/>
            <a:ext cx="0" cy="655055"/>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3" name="Group 2">
            <a:extLst>
              <a:ext uri="{FF2B5EF4-FFF2-40B4-BE49-F238E27FC236}">
                <a16:creationId xmlns:a16="http://schemas.microsoft.com/office/drawing/2014/main" id="{4B27B582-DA20-2E7E-8CAC-E599D5FBB265}"/>
              </a:ext>
            </a:extLst>
          </p:cNvPr>
          <p:cNvGrpSpPr/>
          <p:nvPr>
            <p:custDataLst>
              <p:tags r:id="rId28"/>
            </p:custDataLst>
          </p:nvPr>
        </p:nvGrpSpPr>
        <p:grpSpPr>
          <a:xfrm>
            <a:off x="6554857" y="828107"/>
            <a:ext cx="5603944" cy="425067"/>
            <a:chOff x="3457400" y="6040066"/>
            <a:chExt cx="5603944" cy="425067"/>
          </a:xfrm>
        </p:grpSpPr>
        <p:sp>
          <p:nvSpPr>
            <p:cNvPr id="6" name="Rectangle 5">
              <a:extLst>
                <a:ext uri="{FF2B5EF4-FFF2-40B4-BE49-F238E27FC236}">
                  <a16:creationId xmlns:a16="http://schemas.microsoft.com/office/drawing/2014/main" id="{9AA5E49D-4237-5585-9534-9532A7DDF8D1}"/>
                </a:ext>
              </a:extLst>
            </p:cNvPr>
            <p:cNvSpPr/>
            <p:nvPr/>
          </p:nvSpPr>
          <p:spPr>
            <a:xfrm>
              <a:off x="3457400" y="6040066"/>
              <a:ext cx="5444065" cy="4250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E240CB85-1A1E-FF06-7AE2-8A567AE79FF4}"/>
                </a:ext>
              </a:extLst>
            </p:cNvPr>
            <p:cNvSpPr txBox="1"/>
            <p:nvPr/>
          </p:nvSpPr>
          <p:spPr>
            <a:xfrm>
              <a:off x="3457400" y="6093242"/>
              <a:ext cx="715738" cy="276999"/>
            </a:xfrm>
            <a:prstGeom prst="rect">
              <a:avLst/>
            </a:prstGeom>
            <a:noFill/>
          </p:spPr>
          <p:txBody>
            <a:bodyPr wrap="square" rtlCol="0" anchor="ctr">
              <a:spAutoFit/>
            </a:bodyPr>
            <a:lstStyle/>
            <a:p>
              <a:pPr algn="ctr"/>
              <a:r>
                <a:rPr lang="fr-CA" sz="1200" b="1" dirty="0">
                  <a:latin typeface="Calibri" panose="020F0502020204030204" pitchFamily="34" charset="0"/>
                  <a:cs typeface="Calibri" panose="020F0502020204030204" pitchFamily="34" charset="0"/>
                </a:rPr>
                <a:t>Légende</a:t>
              </a:r>
            </a:p>
          </p:txBody>
        </p:sp>
        <p:grpSp>
          <p:nvGrpSpPr>
            <p:cNvPr id="38" name="Group 37">
              <a:extLst>
                <a:ext uri="{FF2B5EF4-FFF2-40B4-BE49-F238E27FC236}">
                  <a16:creationId xmlns:a16="http://schemas.microsoft.com/office/drawing/2014/main" id="{9A4BB90B-E377-F1AB-1F5B-9D169E734C4B}"/>
                </a:ext>
              </a:extLst>
            </p:cNvPr>
            <p:cNvGrpSpPr/>
            <p:nvPr/>
          </p:nvGrpSpPr>
          <p:grpSpPr>
            <a:xfrm>
              <a:off x="5513447" y="6125642"/>
              <a:ext cx="1490647" cy="253916"/>
              <a:chOff x="10475007" y="6210377"/>
              <a:chExt cx="1490647" cy="253916"/>
            </a:xfrm>
          </p:grpSpPr>
          <p:sp>
            <p:nvSpPr>
              <p:cNvPr id="51" name="TextBox 50">
                <a:extLst>
                  <a:ext uri="{FF2B5EF4-FFF2-40B4-BE49-F238E27FC236}">
                    <a16:creationId xmlns:a16="http://schemas.microsoft.com/office/drawing/2014/main" id="{FD07ABC5-24A6-50F3-4197-15B06BD5921E}"/>
                  </a:ext>
                </a:extLst>
              </p:cNvPr>
              <p:cNvSpPr txBox="1">
                <a:spLocks/>
              </p:cNvSpPr>
              <p:nvPr/>
            </p:nvSpPr>
            <p:spPr>
              <a:xfrm>
                <a:off x="10475007" y="6268754"/>
                <a:ext cx="137160" cy="137160"/>
              </a:xfrm>
              <a:prstGeom prst="rect">
                <a:avLst/>
              </a:prstGeom>
              <a:solidFill>
                <a:srgbClr val="E7E6E6"/>
              </a:solidFill>
              <a:ln w="6350">
                <a:solidFill>
                  <a:schemeClr val="tx1"/>
                </a:solidFill>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52" name="TextBox 51">
                <a:extLst>
                  <a:ext uri="{FF2B5EF4-FFF2-40B4-BE49-F238E27FC236}">
                    <a16:creationId xmlns:a16="http://schemas.microsoft.com/office/drawing/2014/main" id="{769C0C23-436B-4869-24DA-EF0F3AB1E76A}"/>
                  </a:ext>
                </a:extLst>
              </p:cNvPr>
              <p:cNvSpPr txBox="1"/>
              <p:nvPr/>
            </p:nvSpPr>
            <p:spPr>
              <a:xfrm>
                <a:off x="10580019" y="6210377"/>
                <a:ext cx="1385635" cy="253916"/>
              </a:xfrm>
              <a:prstGeom prst="rect">
                <a:avLst/>
              </a:prstGeom>
              <a:noFill/>
            </p:spPr>
            <p:txBody>
              <a:bodyPr wrap="square" rtlCol="0" anchor="ctr">
                <a:spAutoFit/>
              </a:bodyPr>
              <a:lstStyle/>
              <a:p>
                <a:r>
                  <a:rPr lang="fr-CA" sz="1050" spc="-30" dirty="0">
                    <a:latin typeface="Calibri" panose="020F0502020204030204" pitchFamily="34" charset="0"/>
                    <a:cs typeface="Calibri" panose="020F0502020204030204" pitchFamily="34" charset="0"/>
                  </a:rPr>
                  <a:t>Actions du demandeur</a:t>
                </a:r>
              </a:p>
            </p:txBody>
          </p:sp>
        </p:grpSp>
        <p:grpSp>
          <p:nvGrpSpPr>
            <p:cNvPr id="39" name="Group 38">
              <a:extLst>
                <a:ext uri="{FF2B5EF4-FFF2-40B4-BE49-F238E27FC236}">
                  <a16:creationId xmlns:a16="http://schemas.microsoft.com/office/drawing/2014/main" id="{409E3C6B-F271-FB18-D691-D345AEFCB335}"/>
                </a:ext>
              </a:extLst>
            </p:cNvPr>
            <p:cNvGrpSpPr/>
            <p:nvPr/>
          </p:nvGrpSpPr>
          <p:grpSpPr>
            <a:xfrm>
              <a:off x="6987764" y="6121794"/>
              <a:ext cx="2073580" cy="261610"/>
              <a:chOff x="11057035" y="6223652"/>
              <a:chExt cx="2073580" cy="261610"/>
            </a:xfrm>
          </p:grpSpPr>
          <p:sp>
            <p:nvSpPr>
              <p:cNvPr id="48" name="TextBox 47">
                <a:extLst>
                  <a:ext uri="{FF2B5EF4-FFF2-40B4-BE49-F238E27FC236}">
                    <a16:creationId xmlns:a16="http://schemas.microsoft.com/office/drawing/2014/main" id="{C7261DB8-2A32-4D7A-02DE-8BEF0C383E1D}"/>
                  </a:ext>
                </a:extLst>
              </p:cNvPr>
              <p:cNvSpPr txBox="1">
                <a:spLocks/>
              </p:cNvSpPr>
              <p:nvPr/>
            </p:nvSpPr>
            <p:spPr>
              <a:xfrm>
                <a:off x="11057035" y="6285877"/>
                <a:ext cx="137160" cy="137160"/>
              </a:xfrm>
              <a:prstGeom prst="roundRect">
                <a:avLst>
                  <a:gd name="adj" fmla="val 25036"/>
                </a:avLst>
              </a:prstGeom>
              <a:solidFill>
                <a:srgbClr val="78C697">
                  <a:alpha val="50196"/>
                </a:srgbClr>
              </a:solidFill>
              <a:ln w="9525">
                <a:solidFill>
                  <a:schemeClr val="accent5">
                    <a:lumMod val="50000"/>
                  </a:schemeClr>
                </a:solidFill>
                <a:prstDash val="sysDot"/>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50" name="TextBox 49">
                <a:extLst>
                  <a:ext uri="{FF2B5EF4-FFF2-40B4-BE49-F238E27FC236}">
                    <a16:creationId xmlns:a16="http://schemas.microsoft.com/office/drawing/2014/main" id="{9E4175A5-C49A-ACAD-C31B-A8BE9702D13B}"/>
                  </a:ext>
                </a:extLst>
              </p:cNvPr>
              <p:cNvSpPr txBox="1"/>
              <p:nvPr/>
            </p:nvSpPr>
            <p:spPr>
              <a:xfrm>
                <a:off x="11162193" y="6223652"/>
                <a:ext cx="1968422" cy="261610"/>
              </a:xfrm>
              <a:prstGeom prst="rect">
                <a:avLst/>
              </a:prstGeom>
              <a:noFill/>
            </p:spPr>
            <p:txBody>
              <a:bodyPr wrap="square" rtlCol="0" anchor="ctr">
                <a:spAutoFit/>
              </a:bodyPr>
              <a:lstStyle/>
              <a:p>
                <a:r>
                  <a:rPr lang="fr-CA" sz="1100" spc="-20" dirty="0">
                    <a:latin typeface="Calibri" panose="020F0502020204030204" pitchFamily="34" charset="0"/>
                    <a:cs typeface="Calibri" panose="020F0502020204030204" pitchFamily="34" charset="0"/>
                  </a:rPr>
                  <a:t>Évaluation de l’administrateur</a:t>
                </a:r>
              </a:p>
            </p:txBody>
          </p:sp>
        </p:grpSp>
        <p:grpSp>
          <p:nvGrpSpPr>
            <p:cNvPr id="43" name="Group 42">
              <a:extLst>
                <a:ext uri="{FF2B5EF4-FFF2-40B4-BE49-F238E27FC236}">
                  <a16:creationId xmlns:a16="http://schemas.microsoft.com/office/drawing/2014/main" id="{5A11B6A6-CB63-A2E7-C362-B367531085A4}"/>
                </a:ext>
              </a:extLst>
            </p:cNvPr>
            <p:cNvGrpSpPr/>
            <p:nvPr/>
          </p:nvGrpSpPr>
          <p:grpSpPr>
            <a:xfrm>
              <a:off x="4187555" y="6121794"/>
              <a:ext cx="1464528" cy="261610"/>
              <a:chOff x="11008910" y="6223652"/>
              <a:chExt cx="1464528" cy="261610"/>
            </a:xfrm>
          </p:grpSpPr>
          <p:sp>
            <p:nvSpPr>
              <p:cNvPr id="45" name="TextBox 44">
                <a:extLst>
                  <a:ext uri="{FF2B5EF4-FFF2-40B4-BE49-F238E27FC236}">
                    <a16:creationId xmlns:a16="http://schemas.microsoft.com/office/drawing/2014/main" id="{6F82AD39-6E1B-C4DF-E7A6-689BF78E6782}"/>
                  </a:ext>
                </a:extLst>
              </p:cNvPr>
              <p:cNvSpPr txBox="1">
                <a:spLocks/>
              </p:cNvSpPr>
              <p:nvPr/>
            </p:nvSpPr>
            <p:spPr>
              <a:xfrm>
                <a:off x="11008910" y="6285877"/>
                <a:ext cx="137160" cy="137160"/>
              </a:xfrm>
              <a:prstGeom prst="roundRect">
                <a:avLst>
                  <a:gd name="adj" fmla="val 25036"/>
                </a:avLst>
              </a:prstGeom>
              <a:solidFill>
                <a:srgbClr val="FBE5D6"/>
              </a:solidFill>
              <a:ln w="9525">
                <a:solidFill>
                  <a:srgbClr val="F5B589"/>
                </a:solidFill>
                <a:prstDash val="sysDot"/>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7" name="TextBox 46">
                <a:extLst>
                  <a:ext uri="{FF2B5EF4-FFF2-40B4-BE49-F238E27FC236}">
                    <a16:creationId xmlns:a16="http://schemas.microsoft.com/office/drawing/2014/main" id="{447E24EA-5678-C921-690C-BBD0F7018F0D}"/>
                  </a:ext>
                </a:extLst>
              </p:cNvPr>
              <p:cNvSpPr txBox="1"/>
              <p:nvPr/>
            </p:nvSpPr>
            <p:spPr>
              <a:xfrm>
                <a:off x="11087803" y="6223652"/>
                <a:ext cx="1385635" cy="261610"/>
              </a:xfrm>
              <a:prstGeom prst="rect">
                <a:avLst/>
              </a:prstGeom>
              <a:noFill/>
            </p:spPr>
            <p:txBody>
              <a:bodyPr wrap="square" rtlCol="0" anchor="ctr">
                <a:spAutoFit/>
              </a:bodyPr>
              <a:lstStyle/>
              <a:p>
                <a:r>
                  <a:rPr lang="fr-CA" sz="1050" spc="-40" dirty="0">
                    <a:latin typeface="Calibri" panose="020F0502020204030204" pitchFamily="34" charset="0"/>
                    <a:cs typeface="Calibri" panose="020F0502020204030204" pitchFamily="34" charset="0"/>
                  </a:rPr>
                  <a:t>Actions de l’évaluateur</a:t>
                </a:r>
              </a:p>
            </p:txBody>
          </p:sp>
        </p:grpSp>
      </p:grpSp>
      <p:sp>
        <p:nvSpPr>
          <p:cNvPr id="53" name="TextBox 52">
            <a:extLst>
              <a:ext uri="{FF2B5EF4-FFF2-40B4-BE49-F238E27FC236}">
                <a16:creationId xmlns:a16="http://schemas.microsoft.com/office/drawing/2014/main" id="{3167374D-EDD2-9417-C288-FB38A0F238DE}"/>
              </a:ext>
            </a:extLst>
          </p:cNvPr>
          <p:cNvSpPr txBox="1"/>
          <p:nvPr>
            <p:custDataLst>
              <p:tags r:id="rId29"/>
            </p:custDataLst>
          </p:nvPr>
        </p:nvSpPr>
        <p:spPr>
          <a:xfrm>
            <a:off x="303932" y="1991714"/>
            <a:ext cx="1094494" cy="307777"/>
          </a:xfrm>
          <a:prstGeom prst="rect">
            <a:avLst/>
          </a:prstGeom>
          <a:noFill/>
        </p:spPr>
        <p:txBody>
          <a:bodyPr wrap="square" rtlCol="0">
            <a:spAutoFit/>
          </a:bodyPr>
          <a:lstStyle/>
          <a:p>
            <a:pPr algn="ctr"/>
            <a:r>
              <a:rPr lang="fr-CA" sz="1400" b="1" dirty="0">
                <a:solidFill>
                  <a:srgbClr val="00B050"/>
                </a:solidFill>
              </a:rPr>
              <a:t>DÉBUT</a:t>
            </a:r>
          </a:p>
        </p:txBody>
      </p:sp>
      <p:sp>
        <p:nvSpPr>
          <p:cNvPr id="54" name="TextBox 53">
            <a:extLst>
              <a:ext uri="{FF2B5EF4-FFF2-40B4-BE49-F238E27FC236}">
                <a16:creationId xmlns:a16="http://schemas.microsoft.com/office/drawing/2014/main" id="{D5A7BD9E-4E54-E691-90B7-07A6C9CAC0A5}"/>
              </a:ext>
            </a:extLst>
          </p:cNvPr>
          <p:cNvSpPr txBox="1"/>
          <p:nvPr>
            <p:custDataLst>
              <p:tags r:id="rId30"/>
            </p:custDataLst>
          </p:nvPr>
        </p:nvSpPr>
        <p:spPr>
          <a:xfrm>
            <a:off x="10425363" y="2074565"/>
            <a:ext cx="1094494" cy="307777"/>
          </a:xfrm>
          <a:prstGeom prst="rect">
            <a:avLst/>
          </a:prstGeom>
          <a:noFill/>
        </p:spPr>
        <p:txBody>
          <a:bodyPr wrap="square" rtlCol="0">
            <a:spAutoFit/>
          </a:bodyPr>
          <a:lstStyle/>
          <a:p>
            <a:pPr algn="ctr"/>
            <a:r>
              <a:rPr lang="fr-CA" sz="1400" b="1" dirty="0">
                <a:solidFill>
                  <a:srgbClr val="FF0000"/>
                </a:solidFill>
              </a:rPr>
              <a:t>FIN</a:t>
            </a:r>
          </a:p>
        </p:txBody>
      </p:sp>
      <p:sp>
        <p:nvSpPr>
          <p:cNvPr id="10" name="Slide Number Placeholder 9">
            <a:extLst>
              <a:ext uri="{FF2B5EF4-FFF2-40B4-BE49-F238E27FC236}">
                <a16:creationId xmlns:a16="http://schemas.microsoft.com/office/drawing/2014/main" id="{82894C1D-C8EE-A951-5D04-EA0C573BD13C}"/>
              </a:ext>
            </a:extLst>
          </p:cNvPr>
          <p:cNvSpPr>
            <a:spLocks noGrp="1"/>
          </p:cNvSpPr>
          <p:nvPr>
            <p:ph type="sldNum" sz="quarter" idx="4"/>
            <p:custDataLst>
              <p:tags r:id="rId31"/>
            </p:custDataLst>
          </p:nvPr>
        </p:nvSpPr>
        <p:spPr/>
        <p:txBody>
          <a:bodyPr/>
          <a:lstStyle/>
          <a:p>
            <a:fld id="{23C90E5E-BC02-4494-BB30-30FAACD6114A}" type="slidenum">
              <a:rPr lang="en-US" smtClean="0">
                <a:solidFill>
                  <a:srgbClr val="1B0F59"/>
                </a:solidFill>
              </a:rPr>
              <a:pPr/>
              <a:t>21</a:t>
            </a:fld>
            <a:endParaRPr lang="en-US" dirty="0">
              <a:solidFill>
                <a:srgbClr val="1B0F59"/>
              </a:solidFill>
            </a:endParaRPr>
          </a:p>
        </p:txBody>
      </p:sp>
    </p:spTree>
    <p:extLst>
      <p:ext uri="{BB962C8B-B14F-4D97-AF65-F5344CB8AC3E}">
        <p14:creationId xmlns:p14="http://schemas.microsoft.com/office/powerpoint/2010/main" val="253020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EC60BA-8EC7-A88F-C4DB-0DAE034A7EB3}"/>
              </a:ext>
            </a:extLst>
          </p:cNvPr>
          <p:cNvSpPr txBox="1"/>
          <p:nvPr>
            <p:custDataLst>
              <p:tags r:id="rId1"/>
            </p:custDataLst>
          </p:nvPr>
        </p:nvSpPr>
        <p:spPr>
          <a:xfrm>
            <a:off x="447568" y="1547804"/>
            <a:ext cx="11357855" cy="584775"/>
          </a:xfrm>
          <a:prstGeom prst="rect">
            <a:avLst/>
          </a:prstGeom>
          <a:noFill/>
        </p:spPr>
        <p:txBody>
          <a:bodyPr wrap="square">
            <a:spAutoFit/>
          </a:bodyPr>
          <a:lstStyle/>
          <a:p>
            <a:pPr algn="ctr"/>
            <a:r>
              <a:rPr lang="fr-CA" sz="3200" b="1" dirty="0">
                <a:solidFill>
                  <a:srgbClr val="1B0F59"/>
                </a:solidFill>
              </a:rPr>
              <a:t>Importance du caractère définitif des décisions et des délais </a:t>
            </a:r>
          </a:p>
        </p:txBody>
      </p:sp>
      <p:sp>
        <p:nvSpPr>
          <p:cNvPr id="39" name="TextBox 38">
            <a:extLst>
              <a:ext uri="{FF2B5EF4-FFF2-40B4-BE49-F238E27FC236}">
                <a16:creationId xmlns:a16="http://schemas.microsoft.com/office/drawing/2014/main" id="{E01B5325-496A-37D6-0D82-3E6B7E4C69B0}"/>
              </a:ext>
            </a:extLst>
          </p:cNvPr>
          <p:cNvSpPr txBox="1"/>
          <p:nvPr>
            <p:custDataLst>
              <p:tags r:id="rId2"/>
            </p:custDataLst>
          </p:nvPr>
        </p:nvSpPr>
        <p:spPr>
          <a:xfrm>
            <a:off x="491938" y="2229223"/>
            <a:ext cx="11524244" cy="4401205"/>
          </a:xfrm>
          <a:prstGeom prst="rect">
            <a:avLst/>
          </a:prstGeom>
          <a:noFill/>
        </p:spPr>
        <p:txBody>
          <a:bodyPr wrap="square" rtlCol="0">
            <a:spAutoFit/>
          </a:bodyPr>
          <a:lstStyle/>
          <a:p>
            <a:pPr marL="342900" indent="-342900">
              <a:spcAft>
                <a:spcPts val="800"/>
              </a:spcAft>
              <a:buFont typeface="Wingdings" panose="05000000000000000000" pitchFamily="2" charset="2"/>
              <a:buChar char="§"/>
            </a:pPr>
            <a:r>
              <a:rPr lang="fr-CA" sz="2000" dirty="0">
                <a:solidFill>
                  <a:srgbClr val="1B0F59"/>
                </a:solidFill>
              </a:rPr>
              <a:t>Certains aspects du processus d’indemnisation comportent des délais précis qui permettent à l’administrateur de statuer rapidement sur les demandes et font en sorte que les indemnisations sont versées aux demandeurs le plus rapidement possible.</a:t>
            </a:r>
          </a:p>
          <a:p>
            <a:pPr marL="342900" indent="-342900">
              <a:spcAft>
                <a:spcPts val="800"/>
              </a:spcAft>
              <a:buFont typeface="Wingdings" panose="05000000000000000000" pitchFamily="2" charset="2"/>
              <a:buChar char="§"/>
            </a:pPr>
            <a:r>
              <a:rPr lang="fr-CA" sz="2000" dirty="0">
                <a:solidFill>
                  <a:srgbClr val="1B0F59"/>
                </a:solidFill>
              </a:rPr>
              <a:t>Cela comprend les délais pour la présentation d’une demande, la communication des renseignements manquants et le processus d’appel. </a:t>
            </a:r>
          </a:p>
          <a:p>
            <a:pPr marL="342900" indent="-342900">
              <a:spcAft>
                <a:spcPts val="800"/>
              </a:spcAft>
              <a:buFont typeface="Wingdings" panose="05000000000000000000" pitchFamily="2" charset="2"/>
              <a:buChar char="§"/>
            </a:pPr>
            <a:r>
              <a:rPr lang="fr-CA" sz="2000" dirty="0">
                <a:solidFill>
                  <a:srgbClr val="1B0F59"/>
                </a:solidFill>
              </a:rPr>
              <a:t>Sans ces délais, certains demandeurs pourraient attendre indéfiniment leur indemnisation, car l’administrateur devrait attendre de connaître le dénouement des demandes concurrentes ou le nombre total de demandes approuvées avant de demander aux SAC ou à l’actuaire des instructions sur les prochaines étapes.</a:t>
            </a:r>
          </a:p>
          <a:p>
            <a:pPr marL="342900" indent="-342900">
              <a:spcAft>
                <a:spcPts val="800"/>
              </a:spcAft>
              <a:buFont typeface="Wingdings" panose="05000000000000000000" pitchFamily="2" charset="2"/>
              <a:buChar char="§"/>
            </a:pPr>
            <a:r>
              <a:rPr lang="fr-CA" sz="2000" b="1" dirty="0">
                <a:solidFill>
                  <a:srgbClr val="1B0F59"/>
                </a:solidFill>
              </a:rPr>
              <a:t>Par exemple</a:t>
            </a:r>
            <a:r>
              <a:rPr lang="fr-CA" sz="2000" dirty="0">
                <a:solidFill>
                  <a:srgbClr val="1B0F59"/>
                </a:solidFill>
              </a:rPr>
              <a:t>, un parent ou un grand-parent responsable d’un enfant retiré ne peut pas être indemnisé avant qu’il soit établi que tous les parents et grands-parents responsables potentiels ont présenté une demande. Sans ce délai, l’administrateur ne pourrait pas déterminer qui sont les deux (2) parents ou grands-parents responsables qui recevront une indemnisation. </a:t>
            </a:r>
          </a:p>
        </p:txBody>
      </p:sp>
      <p:sp>
        <p:nvSpPr>
          <p:cNvPr id="6" name="Slide Number Placeholder 5">
            <a:extLst>
              <a:ext uri="{FF2B5EF4-FFF2-40B4-BE49-F238E27FC236}">
                <a16:creationId xmlns:a16="http://schemas.microsoft.com/office/drawing/2014/main" id="{812CECC2-250F-37CD-D5D2-FE0458AF9EE2}"/>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22</a:t>
            </a:fld>
            <a:endParaRPr lang="en-US" dirty="0">
              <a:solidFill>
                <a:srgbClr val="1B0F59"/>
              </a:solidFill>
            </a:endParaRPr>
          </a:p>
        </p:txBody>
      </p:sp>
    </p:spTree>
    <p:extLst>
      <p:ext uri="{BB962C8B-B14F-4D97-AF65-F5344CB8AC3E}">
        <p14:creationId xmlns:p14="http://schemas.microsoft.com/office/powerpoint/2010/main" val="18700964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D20-F095-2CA2-1E48-2BD3CE07D92B}"/>
              </a:ext>
            </a:extLst>
          </p:cNvPr>
          <p:cNvSpPr>
            <a:spLocks noGrp="1"/>
          </p:cNvSpPr>
          <p:nvPr>
            <p:ph type="ctrTitle"/>
            <p:custDataLst>
              <p:tags r:id="rId1"/>
            </p:custDataLst>
          </p:nvPr>
        </p:nvSpPr>
        <p:spPr>
          <a:xfrm>
            <a:off x="1063082" y="1764915"/>
            <a:ext cx="10497015" cy="2387600"/>
          </a:xfrm>
        </p:spPr>
        <p:txBody>
          <a:bodyPr anchor="ctr"/>
          <a:lstStyle/>
          <a:p>
            <a:r>
              <a:rPr lang="fr-CA" dirty="0"/>
              <a:t>Préparation et calendrier prévu</a:t>
            </a:r>
          </a:p>
        </p:txBody>
      </p:sp>
      <p:sp>
        <p:nvSpPr>
          <p:cNvPr id="3" name="Subtitle 2">
            <a:extLst>
              <a:ext uri="{FF2B5EF4-FFF2-40B4-BE49-F238E27FC236}">
                <a16:creationId xmlns:a16="http://schemas.microsoft.com/office/drawing/2014/main" id="{989D6AA3-31E2-77EE-673F-621DA2984AC7}"/>
              </a:ext>
            </a:extLst>
          </p:cNvPr>
          <p:cNvSpPr>
            <a:spLocks noGrp="1"/>
          </p:cNvSpPr>
          <p:nvPr>
            <p:ph type="subTitle" idx="1"/>
            <p:custDataLst>
              <p:tags r:id="rId2"/>
            </p:custDataLst>
          </p:nvPr>
        </p:nvSpPr>
        <p:spPr>
          <a:xfrm>
            <a:off x="1122556" y="3724507"/>
            <a:ext cx="10422673" cy="1863610"/>
          </a:xfrm>
        </p:spPr>
        <p:txBody>
          <a:bodyPr>
            <a:normAutofit fontScale="92500" lnSpcReduction="10000"/>
          </a:bodyPr>
          <a:lstStyle/>
          <a:p>
            <a:r>
              <a:rPr lang="fr-CA" i="1" dirty="0"/>
              <a:t>La présente section donne un aperçu de la façon dont les demandeurs peuvent se préparer au processus d’indemnisation et du calendrier précédant le lancement du processus pour le groupe des enfants retirés et le groupe des familles d’enfants retirés. </a:t>
            </a:r>
          </a:p>
          <a:p>
            <a:r>
              <a:rPr lang="fr-CA" i="1" dirty="0"/>
              <a:t>Le groupe des enfants retirés et le groupe des familles d’enfants retirés sont les deux premiers groupes qui pourront présenter une demande au plus tard six mois après l’approbation de la Cour.</a:t>
            </a:r>
          </a:p>
        </p:txBody>
      </p:sp>
      <p:sp>
        <p:nvSpPr>
          <p:cNvPr id="7" name="Slide Number Placeholder 6">
            <a:extLst>
              <a:ext uri="{FF2B5EF4-FFF2-40B4-BE49-F238E27FC236}">
                <a16:creationId xmlns:a16="http://schemas.microsoft.com/office/drawing/2014/main" id="{CAD6E9F3-79ED-6704-BF32-9CA5687962C1}"/>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23</a:t>
            </a:fld>
            <a:endParaRPr lang="en-US" dirty="0">
              <a:solidFill>
                <a:srgbClr val="1B0F59"/>
              </a:solidFill>
            </a:endParaRPr>
          </a:p>
        </p:txBody>
      </p:sp>
    </p:spTree>
    <p:extLst>
      <p:ext uri="{BB962C8B-B14F-4D97-AF65-F5344CB8AC3E}">
        <p14:creationId xmlns:p14="http://schemas.microsoft.com/office/powerpoint/2010/main" val="1996745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0FF3E5AF-B28A-BA18-4E1F-D787AAF683EF}"/>
              </a:ext>
            </a:extLst>
          </p:cNvPr>
          <p:cNvGraphicFramePr>
            <a:graphicFrameLocks noGrp="1"/>
          </p:cNvGraphicFramePr>
          <p:nvPr>
            <p:custDataLst>
              <p:tags r:id="rId1"/>
            </p:custDataLst>
            <p:extLst>
              <p:ext uri="{D42A27DB-BD31-4B8C-83A1-F6EECF244321}">
                <p14:modId xmlns:p14="http://schemas.microsoft.com/office/powerpoint/2010/main" val="2826605694"/>
              </p:ext>
            </p:extLst>
          </p:nvPr>
        </p:nvGraphicFramePr>
        <p:xfrm>
          <a:off x="457182" y="1897130"/>
          <a:ext cx="11277637" cy="4579870"/>
        </p:xfrm>
        <a:graphic>
          <a:graphicData uri="http://schemas.openxmlformats.org/drawingml/2006/table">
            <a:tbl>
              <a:tblPr firstRow="1" bandRow="1">
                <a:tableStyleId>{5C22544A-7EE6-4342-B048-85BDC9FD1C3A}</a:tableStyleId>
              </a:tblPr>
              <a:tblGrid>
                <a:gridCol w="5425458">
                  <a:extLst>
                    <a:ext uri="{9D8B030D-6E8A-4147-A177-3AD203B41FA5}">
                      <a16:colId xmlns:a16="http://schemas.microsoft.com/office/drawing/2014/main" val="1903985636"/>
                    </a:ext>
                  </a:extLst>
                </a:gridCol>
                <a:gridCol w="396240">
                  <a:extLst>
                    <a:ext uri="{9D8B030D-6E8A-4147-A177-3AD203B41FA5}">
                      <a16:colId xmlns:a16="http://schemas.microsoft.com/office/drawing/2014/main" val="3457320612"/>
                    </a:ext>
                  </a:extLst>
                </a:gridCol>
                <a:gridCol w="5455939">
                  <a:extLst>
                    <a:ext uri="{9D8B030D-6E8A-4147-A177-3AD203B41FA5}">
                      <a16:colId xmlns:a16="http://schemas.microsoft.com/office/drawing/2014/main" val="934444145"/>
                    </a:ext>
                  </a:extLst>
                </a:gridCol>
              </a:tblGrid>
              <a:tr h="333244">
                <a:tc>
                  <a:txBody>
                    <a:bodyPr/>
                    <a:lstStyle/>
                    <a:p>
                      <a:pPr algn="ctr">
                        <a:lnSpc>
                          <a:spcPct val="95000"/>
                        </a:lnSpc>
                      </a:pPr>
                      <a:r>
                        <a:rPr lang="fr-CA" sz="1600" u="sng" dirty="0">
                          <a:solidFill>
                            <a:srgbClr val="1B0F59"/>
                          </a:solidFill>
                        </a:rPr>
                        <a:t>Demandeurs du groupe des enfants retirés</a:t>
                      </a:r>
                    </a:p>
                  </a:txBody>
                  <a:tcPr anchor="ctr">
                    <a:lnR w="12700" cap="flat" cmpd="sng" algn="ctr">
                      <a:noFill/>
                      <a:prstDash val="solid"/>
                      <a:round/>
                      <a:headEnd type="none" w="med" len="med"/>
                      <a:tailEnd type="none" w="med" len="med"/>
                    </a:lnR>
                    <a:lnB w="38100" cmpd="sng">
                      <a:noFill/>
                    </a:lnB>
                    <a:noFill/>
                  </a:tcPr>
                </a:tc>
                <a:tc>
                  <a:txBody>
                    <a:bodyPr/>
                    <a:lstStyle/>
                    <a:p>
                      <a:pPr algn="l" rtl="0">
                        <a:lnSpc>
                          <a:spcPct val="95000"/>
                        </a:lnSpc>
                      </a:pPr>
                      <a:endParaRPr lang="en-US" sz="1600" u="sng" dirty="0">
                        <a:solidFill>
                          <a:srgbClr val="1B0F59"/>
                        </a:solidFill>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38100" cmpd="sng">
                      <a:noFill/>
                    </a:lnB>
                    <a:noFill/>
                  </a:tcPr>
                </a:tc>
                <a:tc>
                  <a:txBody>
                    <a:bodyPr/>
                    <a:lstStyle/>
                    <a:p>
                      <a:pPr algn="ctr">
                        <a:lnSpc>
                          <a:spcPct val="95000"/>
                        </a:lnSpc>
                      </a:pPr>
                      <a:r>
                        <a:rPr lang="fr-CA" sz="1600" u="sng" dirty="0">
                          <a:solidFill>
                            <a:srgbClr val="1B0F59"/>
                          </a:solidFill>
                        </a:rPr>
                        <a:t>Demandeurs du groupe des familles d’enfants retirés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B w="38100" cmpd="sng">
                      <a:noFill/>
                    </a:lnB>
                    <a:noFill/>
                  </a:tcPr>
                </a:tc>
                <a:extLst>
                  <a:ext uri="{0D108BD9-81ED-4DB2-BD59-A6C34878D82A}">
                    <a16:rowId xmlns:a16="http://schemas.microsoft.com/office/drawing/2014/main" val="1355480451"/>
                  </a:ext>
                </a:extLst>
              </a:tr>
              <a:tr h="3546569">
                <a:tc>
                  <a:txBody>
                    <a:bodyPr/>
                    <a:lstStyle/>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r>
                        <a:rPr lang="fr-CA" sz="1600" b="1" dirty="0">
                          <a:solidFill>
                            <a:srgbClr val="1B0F59"/>
                          </a:solidFill>
                        </a:rPr>
                        <a:t>Une (1) carte d’identité émise par le gouvernement VALIDE </a:t>
                      </a:r>
                      <a:r>
                        <a:rPr lang="fr-CA" sz="1600" dirty="0">
                          <a:solidFill>
                            <a:srgbClr val="1B0F59"/>
                          </a:solidFill>
                          <a:cs typeface="Arial" panose="020B0604020202020204" pitchFamily="34" charset="0"/>
                        </a:rPr>
                        <a:t>(p. ex., une des pièces d’identité suivantes : </a:t>
                      </a:r>
                      <a:r>
                        <a:rPr lang="fr-CA" sz="1600" dirty="0">
                          <a:solidFill>
                            <a:srgbClr val="1B0F59"/>
                          </a:solidFill>
                        </a:rPr>
                        <a:t>carte de statut d’Indien, permis de conduire, carte d’identité avec photo provinciale/territoriale, certificat sécurisé du statut d’Indien, passeport, carte d’identité avec photo d’un établissement correctionnel). </a:t>
                      </a:r>
                      <a:r>
                        <a:rPr lang="fr-CA" sz="1600" b="1" dirty="0">
                          <a:solidFill>
                            <a:srgbClr val="1B0F59"/>
                          </a:solidFill>
                        </a:rPr>
                        <a:t>Si vous n’avez aucun de ces documents, veuillez en obtenir un.</a:t>
                      </a: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endParaRPr lang="en-US" sz="1200" b="1" dirty="0">
                        <a:solidFill>
                          <a:srgbClr val="1B0F59"/>
                        </a:solidFill>
                        <a:cs typeface="Arial" panose="020B0604020202020204" pitchFamily="34" charset="0"/>
                      </a:endParaRP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r>
                        <a:rPr lang="fr-FR" sz="1600" b="1" dirty="0">
                          <a:solidFill>
                            <a:srgbClr val="1B0F59"/>
                          </a:solidFill>
                          <a:cs typeface="Arial" panose="020B0604020202020204" pitchFamily="34" charset="0"/>
                        </a:rPr>
                        <a:t>Un (1) compte bancaire ACTIF </a:t>
                      </a:r>
                      <a:r>
                        <a:rPr lang="fr-FR" sz="1600" b="0" dirty="0">
                          <a:solidFill>
                            <a:srgbClr val="1B0F59"/>
                          </a:solidFill>
                          <a:cs typeface="Arial" panose="020B0604020202020204" pitchFamily="34" charset="0"/>
                        </a:rPr>
                        <a:t>qui accepte les transactions, et si vous n’en avez pas, en obtenir un.</a:t>
                      </a:r>
                      <a:br>
                        <a:rPr lang="fr-CA" sz="1600" b="1" dirty="0">
                          <a:solidFill>
                            <a:srgbClr val="1B0F59"/>
                          </a:solidFill>
                          <a:cs typeface="Arial" panose="020B0604020202020204" pitchFamily="34" charset="0"/>
                        </a:rPr>
                      </a:br>
                      <a:br>
                        <a:rPr lang="fr-CA" sz="1600" b="1" dirty="0">
                          <a:solidFill>
                            <a:srgbClr val="1B0F59"/>
                          </a:solidFill>
                          <a:cs typeface="Arial" panose="020B0604020202020204" pitchFamily="34" charset="0"/>
                        </a:rPr>
                      </a:br>
                      <a:endParaRPr lang="fr-CA" sz="1600" b="1" dirty="0">
                        <a:solidFill>
                          <a:srgbClr val="1B0F59"/>
                        </a:solidFill>
                        <a:cs typeface="Arial" panose="020B0604020202020204" pitchFamily="34" charset="0"/>
                      </a:endParaRPr>
                    </a:p>
                    <a:p>
                      <a:pPr marL="0" marR="0" lvl="0" indent="0" algn="l" defTabSz="914400" rtl="0" eaLnBrk="1" fontAlgn="auto" latinLnBrk="0" hangingPunct="1">
                        <a:lnSpc>
                          <a:spcPct val="95000"/>
                        </a:lnSpc>
                        <a:spcBef>
                          <a:spcPts val="0"/>
                        </a:spcBef>
                        <a:spcAft>
                          <a:spcPts val="0"/>
                        </a:spcAft>
                        <a:buClrTx/>
                        <a:buSzTx/>
                        <a:buFont typeface="Wingdings" panose="05000000000000000000" pitchFamily="2" charset="2"/>
                        <a:buNone/>
                        <a:tabLst/>
                        <a:defRPr/>
                      </a:pPr>
                      <a:endParaRPr lang="en-US" sz="1600" b="1" dirty="0">
                        <a:solidFill>
                          <a:srgbClr val="1B0F59"/>
                        </a:solidFill>
                        <a:cs typeface="Arial" panose="020B0604020202020204" pitchFamily="34" charset="0"/>
                      </a:endParaRPr>
                    </a:p>
                    <a:p>
                      <a:pPr marL="285750" marR="0" lvl="0" indent="-285750" algn="l" defTabSz="914400" rtl="0" eaLnBrk="1" fontAlgn="auto" latinLnBrk="0" hangingPunct="1">
                        <a:lnSpc>
                          <a:spcPct val="95000"/>
                        </a:lnSpc>
                        <a:spcBef>
                          <a:spcPts val="0"/>
                        </a:spcBef>
                        <a:spcAft>
                          <a:spcPts val="0"/>
                        </a:spcAft>
                        <a:buClrTx/>
                        <a:buSzPct val="150000"/>
                        <a:buFontTx/>
                        <a:buBlip>
                          <a:blip r:embed="rId7"/>
                        </a:buBlip>
                        <a:tabLst/>
                        <a:defRPr/>
                      </a:pPr>
                      <a:r>
                        <a:rPr lang="fr-CA" sz="1600" b="1" dirty="0">
                          <a:solidFill>
                            <a:srgbClr val="0070C0"/>
                          </a:solidFill>
                          <a:cs typeface="Arial" panose="020B0604020202020204" pitchFamily="34" charset="0"/>
                        </a:rPr>
                        <a:t>Les dossiers de services de protection de l’enfance et les circonstances de votre retrait ne sont </a:t>
                      </a:r>
                      <a:r>
                        <a:rPr lang="fr-CA" sz="1600" b="1" u="sng" dirty="0">
                          <a:solidFill>
                            <a:srgbClr val="0070C0"/>
                          </a:solidFill>
                          <a:cs typeface="Arial" panose="020B0604020202020204" pitchFamily="34" charset="0"/>
                        </a:rPr>
                        <a:t>PAS EXIGÉS</a:t>
                      </a:r>
                      <a:r>
                        <a:rPr lang="fr-CA" sz="1600" b="1" dirty="0">
                          <a:solidFill>
                            <a:srgbClr val="0070C0"/>
                          </a:solidFill>
                          <a:cs typeface="Arial" panose="020B0604020202020204" pitchFamily="34" charset="0"/>
                        </a:rPr>
                        <a:t> pour le moment.</a:t>
                      </a:r>
                    </a:p>
                  </a:txBody>
                  <a:tcPr>
                    <a:lnL w="12700" cmpd="sng">
                      <a:noFill/>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endParaRPr lang="en-CA" sz="1600" dirty="0">
                        <a:solidFill>
                          <a:srgbClr val="1B0F59"/>
                        </a:solidFill>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tc>
                  <a:txBody>
                    <a:bodyPr/>
                    <a:lstStyle/>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r>
                        <a:rPr lang="fr-CA" sz="1600" b="1" dirty="0">
                          <a:solidFill>
                            <a:srgbClr val="1B0F59"/>
                          </a:solidFill>
                        </a:rPr>
                        <a:t>Une (1) carte d’identité émise par le gouvernement VALIDE </a:t>
                      </a:r>
                      <a:r>
                        <a:rPr lang="fr-CA" sz="1600" dirty="0">
                          <a:solidFill>
                            <a:srgbClr val="1B0F59"/>
                          </a:solidFill>
                          <a:cs typeface="Arial" panose="020B0604020202020204" pitchFamily="34" charset="0"/>
                        </a:rPr>
                        <a:t>(p. ex., une des pièces d’identité suivantes : </a:t>
                      </a:r>
                      <a:r>
                        <a:rPr lang="fr-CA" sz="1600" dirty="0">
                          <a:solidFill>
                            <a:srgbClr val="1B0F59"/>
                          </a:solidFill>
                        </a:rPr>
                        <a:t>carte de statut d’Indien, permis de conduire, carte d’identité avec photo provinciale/territoriale, certificat sécurisé du statut d’Indien, passeport, carte d’identité avec photo d’un établissement correctionnel). </a:t>
                      </a:r>
                      <a:r>
                        <a:rPr lang="fr-CA" sz="1600" b="1" dirty="0">
                          <a:solidFill>
                            <a:srgbClr val="1B0F59"/>
                          </a:solidFill>
                        </a:rPr>
                        <a:t>Si vous n’avez aucun de ces documents, veuillez en obtenir un.</a:t>
                      </a: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endParaRPr lang="en-US" sz="500" b="1" dirty="0">
                        <a:solidFill>
                          <a:srgbClr val="1B0F59"/>
                        </a:solidFill>
                        <a:cs typeface="Arial" panose="020B0604020202020204" pitchFamily="34" charset="0"/>
                      </a:endParaRP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r>
                        <a:rPr lang="fr-FR" sz="1600" b="1" dirty="0">
                          <a:solidFill>
                            <a:srgbClr val="1B0F59"/>
                          </a:solidFill>
                          <a:cs typeface="Arial" panose="020B0604020202020204" pitchFamily="34" charset="0"/>
                        </a:rPr>
                        <a:t>Un (1) compte bancaire ACTIF </a:t>
                      </a:r>
                      <a:r>
                        <a:rPr lang="fr-FR" sz="1600" b="0" dirty="0">
                          <a:solidFill>
                            <a:srgbClr val="1B0F59"/>
                          </a:solidFill>
                          <a:cs typeface="Arial" panose="020B0604020202020204" pitchFamily="34" charset="0"/>
                        </a:rPr>
                        <a:t>qui accepte les transactions, et si vous n’en avez pas, en obtenir un.</a:t>
                      </a:r>
                      <a:endParaRPr lang="en-US" sz="700" b="1" dirty="0">
                        <a:solidFill>
                          <a:srgbClr val="1B0F59"/>
                        </a:solidFill>
                        <a:cs typeface="Arial" panose="020B0604020202020204" pitchFamily="34" charset="0"/>
                      </a:endParaRP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r>
                        <a:rPr lang="fr-CA" sz="1600" b="1" dirty="0">
                          <a:solidFill>
                            <a:srgbClr val="1B0F59"/>
                          </a:solidFill>
                        </a:rPr>
                        <a:t>Documents sur votre lien avec l’enfant retiré </a:t>
                      </a:r>
                      <a:r>
                        <a:rPr lang="fr-CA" sz="1600" dirty="0">
                          <a:solidFill>
                            <a:srgbClr val="1B0F59"/>
                          </a:solidFill>
                        </a:rPr>
                        <a:t>(p. ex., certificat de naissance détaillé [contenant des renseignements sur les parents, p. ex., le nom des parents biologiques], dossiers d’adoption [parents adoptifs], certificat de mariage/permis de mariage [beaux-parents]).</a:t>
                      </a:r>
                      <a:endParaRPr lang="fr-CA" sz="1600" dirty="0">
                        <a:solidFill>
                          <a:srgbClr val="1B0F59"/>
                        </a:solidFill>
                        <a:cs typeface="Arial" panose="020B0604020202020204" pitchFamily="34" charset="0"/>
                      </a:endParaRP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endParaRPr lang="fr-CA" sz="1000" dirty="0">
                        <a:solidFill>
                          <a:srgbClr val="1B0F59"/>
                        </a:solidFill>
                        <a:cs typeface="Arial" panose="020B0604020202020204" pitchFamily="34" charset="0"/>
                      </a:endParaRPr>
                    </a:p>
                    <a:p>
                      <a:pPr marL="285750" marR="0" lvl="0" indent="-285750" algn="l" defTabSz="914400" rtl="0" eaLnBrk="1" fontAlgn="auto" latinLnBrk="0" hangingPunct="1">
                        <a:lnSpc>
                          <a:spcPct val="95000"/>
                        </a:lnSpc>
                        <a:spcBef>
                          <a:spcPts val="0"/>
                        </a:spcBef>
                        <a:spcAft>
                          <a:spcPts val="0"/>
                        </a:spcAft>
                        <a:buClrTx/>
                        <a:buSzPct val="150000"/>
                        <a:buFontTx/>
                        <a:buBlip>
                          <a:blip r:embed="rId7"/>
                        </a:buBlip>
                        <a:tabLst/>
                        <a:defRPr/>
                      </a:pPr>
                      <a:r>
                        <a:rPr lang="fr-CA" sz="1600" b="1" dirty="0">
                          <a:solidFill>
                            <a:srgbClr val="0070C0"/>
                          </a:solidFill>
                          <a:cs typeface="Arial" panose="020B0604020202020204" pitchFamily="34" charset="0"/>
                        </a:rPr>
                        <a:t>Les dossiers des services de protection de l’</a:t>
                      </a:r>
                      <a:r>
                        <a:rPr lang="fr-CA" sz="1600" b="1" u="none" dirty="0">
                          <a:solidFill>
                            <a:srgbClr val="0070C0"/>
                          </a:solidFill>
                          <a:cs typeface="Arial" panose="020B0604020202020204" pitchFamily="34" charset="0"/>
                        </a:rPr>
                        <a:t>enfance ne sont</a:t>
                      </a:r>
                      <a:r>
                        <a:rPr lang="fr-CA" sz="1600" b="1" dirty="0">
                          <a:solidFill>
                            <a:srgbClr val="0070C0"/>
                          </a:solidFill>
                          <a:cs typeface="Arial" panose="020B0604020202020204" pitchFamily="34" charset="0"/>
                        </a:rPr>
                        <a:t> </a:t>
                      </a:r>
                      <a:r>
                        <a:rPr lang="fr-CA" sz="1600" b="1" u="sng" dirty="0">
                          <a:solidFill>
                            <a:srgbClr val="0070C0"/>
                          </a:solidFill>
                          <a:cs typeface="Arial" panose="020B0604020202020204" pitchFamily="34" charset="0"/>
                        </a:rPr>
                        <a:t>PAS EXIGÉS</a:t>
                      </a:r>
                      <a:r>
                        <a:rPr lang="fr-CA" sz="1600" b="1" u="none" dirty="0">
                          <a:solidFill>
                            <a:srgbClr val="0070C0"/>
                          </a:solidFill>
                          <a:cs typeface="Arial" panose="020B0604020202020204" pitchFamily="34" charset="0"/>
                        </a:rPr>
                        <a:t> pour le moment.</a:t>
                      </a:r>
                    </a:p>
                    <a:p>
                      <a:pPr marL="231775" marR="0" lvl="0" indent="-231775" algn="l" defTabSz="914400" rtl="0" eaLnBrk="1" fontAlgn="auto" latinLnBrk="0" hangingPunct="1">
                        <a:lnSpc>
                          <a:spcPct val="95000"/>
                        </a:lnSpc>
                        <a:spcBef>
                          <a:spcPts val="0"/>
                        </a:spcBef>
                        <a:spcAft>
                          <a:spcPts val="0"/>
                        </a:spcAft>
                        <a:buClrTx/>
                        <a:buSzTx/>
                        <a:buFont typeface="Wingdings" panose="05000000000000000000" pitchFamily="2" charset="2"/>
                        <a:buChar char="q"/>
                        <a:tabLst/>
                        <a:defRPr/>
                      </a:pPr>
                      <a:endParaRPr lang="en-CA" sz="1600" dirty="0">
                        <a:solidFill>
                          <a:srgbClr val="1B0F59"/>
                        </a:solidFill>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2955657"/>
                  </a:ext>
                </a:extLst>
              </a:tr>
            </a:tbl>
          </a:graphicData>
        </a:graphic>
      </p:graphicFrame>
      <p:sp>
        <p:nvSpPr>
          <p:cNvPr id="2" name="Title 1">
            <a:extLst>
              <a:ext uri="{FF2B5EF4-FFF2-40B4-BE49-F238E27FC236}">
                <a16:creationId xmlns:a16="http://schemas.microsoft.com/office/drawing/2014/main" id="{13171189-C06A-E634-6BCE-6A6DB8EC5335}"/>
              </a:ext>
            </a:extLst>
          </p:cNvPr>
          <p:cNvSpPr>
            <a:spLocks noGrp="1"/>
          </p:cNvSpPr>
          <p:nvPr>
            <p:ph type="ctrTitle"/>
            <p:custDataLst>
              <p:tags r:id="rId2"/>
            </p:custDataLst>
          </p:nvPr>
        </p:nvSpPr>
        <p:spPr>
          <a:xfrm>
            <a:off x="1503219" y="143933"/>
            <a:ext cx="4592781" cy="1052713"/>
          </a:xfrm>
        </p:spPr>
        <p:txBody>
          <a:bodyPr/>
          <a:lstStyle/>
          <a:p>
            <a:pPr algn="l"/>
            <a:r>
              <a:rPr lang="fr-CA" sz="2400" b="1" dirty="0"/>
              <a:t>Comment se préparer au processus d’indemnisation (1 de 2)</a:t>
            </a:r>
          </a:p>
        </p:txBody>
      </p:sp>
      <p:sp>
        <p:nvSpPr>
          <p:cNvPr id="3" name="Subtitle 2">
            <a:extLst>
              <a:ext uri="{FF2B5EF4-FFF2-40B4-BE49-F238E27FC236}">
                <a16:creationId xmlns:a16="http://schemas.microsoft.com/office/drawing/2014/main" id="{F44CCC31-DDE9-30B1-CB61-6EC448BDAC2E}"/>
              </a:ext>
            </a:extLst>
          </p:cNvPr>
          <p:cNvSpPr>
            <a:spLocks noGrp="1"/>
          </p:cNvSpPr>
          <p:nvPr>
            <p:ph type="subTitle" idx="1"/>
            <p:custDataLst>
              <p:tags r:id="rId3"/>
            </p:custDataLst>
          </p:nvPr>
        </p:nvSpPr>
        <p:spPr>
          <a:xfrm>
            <a:off x="2847279" y="1569031"/>
            <a:ext cx="6776782" cy="251591"/>
          </a:xfrm>
        </p:spPr>
        <p:txBody>
          <a:bodyPr>
            <a:noAutofit/>
          </a:bodyPr>
          <a:lstStyle/>
          <a:p>
            <a:pPr algn="l">
              <a:spcBef>
                <a:spcPts val="300"/>
              </a:spcBef>
              <a:spcAft>
                <a:spcPts val="300"/>
              </a:spcAft>
            </a:pPr>
            <a:r>
              <a:rPr lang="fr-CA" sz="1600" dirty="0">
                <a:solidFill>
                  <a:srgbClr val="1B0F59"/>
                </a:solidFill>
                <a:ea typeface="Calibri" panose="020F0502020204030204" pitchFamily="34" charset="0"/>
                <a:cs typeface="Calibri" panose="020F0502020204030204" pitchFamily="34" charset="0"/>
              </a:rPr>
              <a:t>En prévision du lancement du processus d’indemnisation, assurez-vous d’avoir...</a:t>
            </a:r>
          </a:p>
        </p:txBody>
      </p:sp>
      <p:sp>
        <p:nvSpPr>
          <p:cNvPr id="7" name="Slide Number Placeholder 6">
            <a:extLst>
              <a:ext uri="{FF2B5EF4-FFF2-40B4-BE49-F238E27FC236}">
                <a16:creationId xmlns:a16="http://schemas.microsoft.com/office/drawing/2014/main" id="{242EE87D-F4B7-760E-32E8-D4F4B630B720}"/>
              </a:ext>
            </a:extLst>
          </p:cNvPr>
          <p:cNvSpPr>
            <a:spLocks noGrp="1"/>
          </p:cNvSpPr>
          <p:nvPr>
            <p:ph type="sldNum" sz="quarter" idx="4"/>
            <p:custDataLst>
              <p:tags r:id="rId4"/>
            </p:custDataLst>
          </p:nvPr>
        </p:nvSpPr>
        <p:spPr/>
        <p:txBody>
          <a:bodyPr/>
          <a:lstStyle/>
          <a:p>
            <a:fld id="{23C90E5E-BC02-4494-BB30-30FAACD6114A}" type="slidenum">
              <a:rPr lang="en-US" smtClean="0">
                <a:solidFill>
                  <a:srgbClr val="1B0F59"/>
                </a:solidFill>
              </a:rPr>
              <a:pPr/>
              <a:t>24</a:t>
            </a:fld>
            <a:endParaRPr lang="en-US" dirty="0">
              <a:solidFill>
                <a:srgbClr val="1B0F59"/>
              </a:solidFill>
            </a:endParaRPr>
          </a:p>
        </p:txBody>
      </p:sp>
    </p:spTree>
    <p:extLst>
      <p:ext uri="{BB962C8B-B14F-4D97-AF65-F5344CB8AC3E}">
        <p14:creationId xmlns:p14="http://schemas.microsoft.com/office/powerpoint/2010/main" val="1163376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9">
            <a:extLst>
              <a:ext uri="{FF2B5EF4-FFF2-40B4-BE49-F238E27FC236}">
                <a16:creationId xmlns:a16="http://schemas.microsoft.com/office/drawing/2014/main" id="{0FF3E5AF-B28A-BA18-4E1F-D787AAF683EF}"/>
              </a:ext>
            </a:extLst>
          </p:cNvPr>
          <p:cNvGraphicFramePr>
            <a:graphicFrameLocks noGrp="1"/>
          </p:cNvGraphicFramePr>
          <p:nvPr>
            <p:custDataLst>
              <p:tags r:id="rId1"/>
            </p:custDataLst>
            <p:extLst>
              <p:ext uri="{D42A27DB-BD31-4B8C-83A1-F6EECF244321}">
                <p14:modId xmlns:p14="http://schemas.microsoft.com/office/powerpoint/2010/main" val="1305314458"/>
              </p:ext>
            </p:extLst>
          </p:nvPr>
        </p:nvGraphicFramePr>
        <p:xfrm>
          <a:off x="1064852" y="2081149"/>
          <a:ext cx="10062296" cy="3665828"/>
        </p:xfrm>
        <a:graphic>
          <a:graphicData uri="http://schemas.openxmlformats.org/drawingml/2006/table">
            <a:tbl>
              <a:tblPr firstRow="1" bandRow="1">
                <a:tableStyleId>{5C22544A-7EE6-4342-B048-85BDC9FD1C3A}</a:tableStyleId>
              </a:tblPr>
              <a:tblGrid>
                <a:gridCol w="10062296">
                  <a:extLst>
                    <a:ext uri="{9D8B030D-6E8A-4147-A177-3AD203B41FA5}">
                      <a16:colId xmlns:a16="http://schemas.microsoft.com/office/drawing/2014/main" val="927888681"/>
                    </a:ext>
                  </a:extLst>
                </a:gridCol>
              </a:tblGrid>
              <a:tr h="375180">
                <a:tc>
                  <a:txBody>
                    <a:bodyPr/>
                    <a:lstStyle/>
                    <a:p>
                      <a:pPr algn="ctr"/>
                      <a:r>
                        <a:rPr lang="fr-CA" sz="1600" u="sng" dirty="0">
                          <a:solidFill>
                            <a:srgbClr val="1B0F59"/>
                          </a:solidFill>
                        </a:rPr>
                        <a:t>Représentants</a:t>
                      </a:r>
                    </a:p>
                  </a:txBody>
                  <a:tcPr anchor="ctr">
                    <a:lnL w="12700" cap="flat" cmpd="sng" algn="ctr">
                      <a:noFill/>
                      <a:prstDash val="solid"/>
                      <a:round/>
                      <a:headEnd type="none" w="med" len="med"/>
                      <a:tailEnd type="none" w="med" len="med"/>
                    </a:lnL>
                    <a:lnB w="38100" cmpd="sng">
                      <a:noFill/>
                    </a:lnB>
                    <a:noFill/>
                  </a:tcPr>
                </a:tc>
                <a:extLst>
                  <a:ext uri="{0D108BD9-81ED-4DB2-BD59-A6C34878D82A}">
                    <a16:rowId xmlns:a16="http://schemas.microsoft.com/office/drawing/2014/main" val="1355480451"/>
                  </a:ext>
                </a:extLst>
              </a:tr>
              <a:tr h="3290648">
                <a:tc>
                  <a:txBody>
                    <a:bodyPr/>
                    <a:lstStyle/>
                    <a:p>
                      <a:pPr marL="231775" marR="0" lvl="0" indent="-231775" algn="l" defTabSz="914400" rtl="0" eaLnBrk="1" fontAlgn="auto" latinLnBrk="0" hangingPunct="1">
                        <a:lnSpc>
                          <a:spcPct val="100000"/>
                        </a:lnSpc>
                        <a:spcBef>
                          <a:spcPts val="0"/>
                        </a:spcBef>
                        <a:spcAft>
                          <a:spcPts val="0"/>
                        </a:spcAft>
                        <a:buClrTx/>
                        <a:buSzTx/>
                        <a:buFont typeface="Wingdings" panose="05000000000000000000" pitchFamily="2" charset="2"/>
                        <a:buChar char="q"/>
                        <a:tabLst/>
                        <a:defRPr/>
                      </a:pPr>
                      <a:r>
                        <a:rPr lang="fr-CA" sz="1600" b="1" dirty="0">
                          <a:solidFill>
                            <a:srgbClr val="1B0F59"/>
                          </a:solidFill>
                        </a:rPr>
                        <a:t>Une (1) carte </a:t>
                      </a:r>
                      <a:r>
                        <a:rPr lang="fr-CA" sz="1600" b="1">
                          <a:solidFill>
                            <a:srgbClr val="1B0F59"/>
                          </a:solidFill>
                        </a:rPr>
                        <a:t>d’identité émise </a:t>
                      </a:r>
                      <a:r>
                        <a:rPr lang="fr-CA" sz="1600" b="1" dirty="0">
                          <a:solidFill>
                            <a:srgbClr val="1B0F59"/>
                          </a:solidFill>
                        </a:rPr>
                        <a:t>par le gouvernement</a:t>
                      </a:r>
                      <a:r>
                        <a:rPr lang="fr-CA" sz="1600" dirty="0">
                          <a:solidFill>
                            <a:srgbClr val="1B0F59"/>
                          </a:solidFill>
                        </a:rPr>
                        <a:t> (p. ex., carte de statut d’Indien, permis de conduire, carte d’identité avec photo provinciale/territoriale, certificat sécurisé du statut d’Indien, passeport, carte d’identité avec photo d’un établissement correctionnel). </a:t>
                      </a:r>
                      <a:r>
                        <a:rPr lang="fr-CA" sz="1600" b="1" dirty="0">
                          <a:solidFill>
                            <a:srgbClr val="1B0F59"/>
                          </a:solidFill>
                        </a:rPr>
                        <a:t>Si vous n’avez aucun de ces documents, veuillez en obtenir un.</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sz="1600" b="1" dirty="0">
                        <a:solidFill>
                          <a:srgbClr val="1B0F59"/>
                        </a:solidFill>
                        <a:cs typeface="Arial" panose="020B0604020202020204" pitchFamily="34" charset="0"/>
                      </a:endParaRPr>
                    </a:p>
                    <a:p>
                      <a:pPr marL="231775" indent="-231775" algn="l">
                        <a:spcBef>
                          <a:spcPts val="300"/>
                        </a:spcBef>
                        <a:spcAft>
                          <a:spcPts val="300"/>
                        </a:spcAft>
                        <a:buFont typeface="Wingdings" panose="05000000000000000000" pitchFamily="2" charset="2"/>
                        <a:buChar char="q"/>
                      </a:pPr>
                      <a:r>
                        <a:rPr lang="fr-CA" sz="1600" b="1" dirty="0">
                          <a:solidFill>
                            <a:srgbClr val="1B0F59"/>
                          </a:solidFill>
                          <a:cs typeface="Arial" panose="020B0604020202020204" pitchFamily="34" charset="0"/>
                        </a:rPr>
                        <a:t>Documents confirmant que vous avez été légalement nommé pour représenter un demandeur qui est :</a:t>
                      </a:r>
                    </a:p>
                    <a:p>
                      <a:pPr marL="347663" lvl="0" indent="-115888" algn="l">
                        <a:spcBef>
                          <a:spcPts val="0"/>
                        </a:spcBef>
                        <a:spcAft>
                          <a:spcPts val="0"/>
                        </a:spcAft>
                        <a:buFont typeface="Arial" panose="020B0604020202020204" pitchFamily="34" charset="0"/>
                        <a:buChar char="•"/>
                      </a:pPr>
                      <a:r>
                        <a:rPr lang="fr-CA" sz="1600" dirty="0">
                          <a:solidFill>
                            <a:srgbClr val="1B0F59"/>
                          </a:solidFill>
                          <a:cs typeface="Arial" panose="020B0604020202020204" pitchFamily="34" charset="0"/>
                        </a:rPr>
                        <a:t>une personne handicapée (p. ex., procuration ou tutelle publique); joindre au besoin un document médical décrivant l’incapacité du demandeur;</a:t>
                      </a:r>
                    </a:p>
                    <a:p>
                      <a:pPr marL="347663" lvl="0" indent="-115888" algn="l">
                        <a:spcBef>
                          <a:spcPts val="0"/>
                        </a:spcBef>
                        <a:spcAft>
                          <a:spcPts val="0"/>
                        </a:spcAft>
                        <a:buFont typeface="Arial" panose="020B0604020202020204" pitchFamily="34" charset="0"/>
                        <a:buChar char="•"/>
                      </a:pPr>
                      <a:r>
                        <a:rPr lang="fr-CA" sz="1600" dirty="0">
                          <a:solidFill>
                            <a:srgbClr val="1B0F59"/>
                          </a:solidFill>
                          <a:cs typeface="Arial" panose="020B0604020202020204" pitchFamily="34" charset="0"/>
                        </a:rPr>
                        <a:t>décédé (p. ex., testament, lettre d’administration) et certificat de décès.</a:t>
                      </a:r>
                      <a:br>
                        <a:rPr lang="fr-CA" sz="1600" dirty="0">
                          <a:solidFill>
                            <a:srgbClr val="1B0F59"/>
                          </a:solidFill>
                          <a:cs typeface="Arial" panose="020B0604020202020204" pitchFamily="34" charset="0"/>
                        </a:rPr>
                      </a:br>
                      <a:endParaRPr lang="fr-CA" sz="1600" dirty="0">
                        <a:solidFill>
                          <a:srgbClr val="1B0F59"/>
                        </a:solidFill>
                        <a:cs typeface="Arial" panose="020B0604020202020204" pitchFamily="34" charset="0"/>
                      </a:endParaRPr>
                    </a:p>
                    <a:p>
                      <a:pPr marL="347663" lvl="0" indent="-115888" algn="l" rtl="0">
                        <a:spcBef>
                          <a:spcPts val="0"/>
                        </a:spcBef>
                        <a:spcAft>
                          <a:spcPts val="0"/>
                        </a:spcAft>
                        <a:buFont typeface="Arial" panose="020B0604020202020204" pitchFamily="34" charset="0"/>
                        <a:buChar char="•"/>
                      </a:pPr>
                      <a:endParaRPr lang="en-CA" sz="1600" dirty="0">
                        <a:solidFill>
                          <a:srgbClr val="1B0F59"/>
                        </a:solidFill>
                        <a:cs typeface="Arial" panose="020B0604020202020204" pitchFamily="34" charset="0"/>
                      </a:endParaRPr>
                    </a:p>
                    <a:p>
                      <a:pPr marL="517525" marR="0" lvl="0" indent="-285750" algn="l" defTabSz="914400" rtl="0" eaLnBrk="1" fontAlgn="auto" latinLnBrk="0" hangingPunct="1">
                        <a:lnSpc>
                          <a:spcPct val="100000"/>
                        </a:lnSpc>
                        <a:spcBef>
                          <a:spcPts val="0"/>
                        </a:spcBef>
                        <a:spcAft>
                          <a:spcPts val="0"/>
                        </a:spcAft>
                        <a:buClrTx/>
                        <a:buSzPct val="150000"/>
                        <a:buFontTx/>
                        <a:buBlip>
                          <a:blip r:embed="rId7"/>
                        </a:buBlip>
                        <a:tabLst/>
                        <a:defRPr/>
                      </a:pPr>
                      <a:r>
                        <a:rPr lang="fr-CA" sz="1600" b="1" dirty="0">
                          <a:solidFill>
                            <a:srgbClr val="0070C0"/>
                          </a:solidFill>
                          <a:cs typeface="Arial" panose="020B0604020202020204" pitchFamily="34" charset="0"/>
                        </a:rPr>
                        <a:t>Les dossiers de services de protection de l’enfance et les circonstances du retrait de l’enfant ne sont </a:t>
                      </a:r>
                      <a:r>
                        <a:rPr lang="fr-CA" sz="1600" b="1" u="sng" dirty="0">
                          <a:solidFill>
                            <a:srgbClr val="0070C0"/>
                          </a:solidFill>
                          <a:cs typeface="Arial" panose="020B0604020202020204" pitchFamily="34" charset="0"/>
                        </a:rPr>
                        <a:t>PAS EXIGÉS</a:t>
                      </a:r>
                      <a:r>
                        <a:rPr lang="fr-CA" sz="1600" b="1" dirty="0">
                          <a:solidFill>
                            <a:srgbClr val="0070C0"/>
                          </a:solidFill>
                          <a:cs typeface="Arial" panose="020B0604020202020204" pitchFamily="34" charset="0"/>
                        </a:rPr>
                        <a:t> pour le moment.</a:t>
                      </a:r>
                    </a:p>
                  </a:txBody>
                  <a:tcPr>
                    <a:lnL w="12700" cap="flat" cmpd="sng" algn="ctr">
                      <a:noFill/>
                      <a:prstDash val="solid"/>
                      <a:round/>
                      <a:headEnd type="none" w="med" len="med"/>
                      <a:tailEnd type="none" w="med" len="med"/>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462955657"/>
                  </a:ext>
                </a:extLst>
              </a:tr>
            </a:tbl>
          </a:graphicData>
        </a:graphic>
      </p:graphicFrame>
      <p:sp>
        <p:nvSpPr>
          <p:cNvPr id="2" name="Title 1">
            <a:extLst>
              <a:ext uri="{FF2B5EF4-FFF2-40B4-BE49-F238E27FC236}">
                <a16:creationId xmlns:a16="http://schemas.microsoft.com/office/drawing/2014/main" id="{13171189-C06A-E634-6BCE-6A6DB8EC5335}"/>
              </a:ext>
            </a:extLst>
          </p:cNvPr>
          <p:cNvSpPr>
            <a:spLocks noGrp="1"/>
          </p:cNvSpPr>
          <p:nvPr>
            <p:ph type="ctrTitle"/>
            <p:custDataLst>
              <p:tags r:id="rId2"/>
            </p:custDataLst>
          </p:nvPr>
        </p:nvSpPr>
        <p:spPr>
          <a:xfrm>
            <a:off x="1503219" y="143933"/>
            <a:ext cx="4592782" cy="1052713"/>
          </a:xfrm>
        </p:spPr>
        <p:txBody>
          <a:bodyPr/>
          <a:lstStyle/>
          <a:p>
            <a:pPr algn="l"/>
            <a:r>
              <a:rPr lang="fr-CA" sz="2400" b="1" dirty="0"/>
              <a:t>Comment se préparer au processus d’indemnisation (2 de 2)</a:t>
            </a:r>
          </a:p>
        </p:txBody>
      </p:sp>
      <p:sp>
        <p:nvSpPr>
          <p:cNvPr id="3" name="Subtitle 2">
            <a:extLst>
              <a:ext uri="{FF2B5EF4-FFF2-40B4-BE49-F238E27FC236}">
                <a16:creationId xmlns:a16="http://schemas.microsoft.com/office/drawing/2014/main" id="{F44CCC31-DDE9-30B1-CB61-6EC448BDAC2E}"/>
              </a:ext>
            </a:extLst>
          </p:cNvPr>
          <p:cNvSpPr>
            <a:spLocks noGrp="1"/>
          </p:cNvSpPr>
          <p:nvPr>
            <p:ph type="subTitle" idx="1"/>
            <p:custDataLst>
              <p:tags r:id="rId3"/>
            </p:custDataLst>
          </p:nvPr>
        </p:nvSpPr>
        <p:spPr>
          <a:xfrm>
            <a:off x="198433" y="1721500"/>
            <a:ext cx="11795131" cy="271246"/>
          </a:xfrm>
        </p:spPr>
        <p:txBody>
          <a:bodyPr>
            <a:noAutofit/>
          </a:bodyPr>
          <a:lstStyle/>
          <a:p>
            <a:pPr algn="l">
              <a:spcBef>
                <a:spcPts val="300"/>
              </a:spcBef>
              <a:spcAft>
                <a:spcPts val="300"/>
              </a:spcAft>
            </a:pPr>
            <a:r>
              <a:rPr lang="fr-CA" sz="1600" dirty="0">
                <a:solidFill>
                  <a:srgbClr val="1B0F59"/>
                </a:solidFill>
                <a:ea typeface="Calibri" panose="020F0502020204030204" pitchFamily="34" charset="0"/>
                <a:cs typeface="Calibri" panose="020F0502020204030204" pitchFamily="34" charset="0"/>
              </a:rPr>
              <a:t>En prévision du lancement du processus d’indemnisation, assurez-vous d’avoir...</a:t>
            </a:r>
          </a:p>
        </p:txBody>
      </p:sp>
      <p:sp>
        <p:nvSpPr>
          <p:cNvPr id="7" name="Slide Number Placeholder 6">
            <a:extLst>
              <a:ext uri="{FF2B5EF4-FFF2-40B4-BE49-F238E27FC236}">
                <a16:creationId xmlns:a16="http://schemas.microsoft.com/office/drawing/2014/main" id="{A80CB976-D4EB-E04D-D2A2-8DF2B4E52523}"/>
              </a:ext>
            </a:extLst>
          </p:cNvPr>
          <p:cNvSpPr>
            <a:spLocks noGrp="1"/>
          </p:cNvSpPr>
          <p:nvPr>
            <p:ph type="sldNum" sz="quarter" idx="4"/>
            <p:custDataLst>
              <p:tags r:id="rId4"/>
            </p:custDataLst>
          </p:nvPr>
        </p:nvSpPr>
        <p:spPr/>
        <p:txBody>
          <a:bodyPr/>
          <a:lstStyle/>
          <a:p>
            <a:fld id="{23C90E5E-BC02-4494-BB30-30FAACD6114A}" type="slidenum">
              <a:rPr lang="en-US" smtClean="0">
                <a:solidFill>
                  <a:srgbClr val="1B0F59"/>
                </a:solidFill>
              </a:rPr>
              <a:pPr/>
              <a:t>25</a:t>
            </a:fld>
            <a:endParaRPr lang="en-US" dirty="0">
              <a:solidFill>
                <a:srgbClr val="1B0F59"/>
              </a:solidFill>
            </a:endParaRPr>
          </a:p>
        </p:txBody>
      </p:sp>
    </p:spTree>
    <p:extLst>
      <p:ext uri="{BB962C8B-B14F-4D97-AF65-F5344CB8AC3E}">
        <p14:creationId xmlns:p14="http://schemas.microsoft.com/office/powerpoint/2010/main" val="17065515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a:extLst>
              <a:ext uri="{FF2B5EF4-FFF2-40B4-BE49-F238E27FC236}">
                <a16:creationId xmlns:a16="http://schemas.microsoft.com/office/drawing/2014/main" id="{2563C3F8-C1D6-DF73-4B86-3E77D8F6F109}"/>
              </a:ext>
            </a:extLst>
          </p:cNvPr>
          <p:cNvSpPr>
            <a:spLocks noGrp="1"/>
          </p:cNvSpPr>
          <p:nvPr>
            <p:ph type="ctrTitle"/>
            <p:custDataLst>
              <p:tags r:id="rId1"/>
            </p:custDataLst>
          </p:nvPr>
        </p:nvSpPr>
        <p:spPr>
          <a:xfrm>
            <a:off x="-55931" y="1580585"/>
            <a:ext cx="12426351" cy="999067"/>
          </a:xfrm>
        </p:spPr>
        <p:txBody>
          <a:bodyPr anchor="ctr"/>
          <a:lstStyle/>
          <a:p>
            <a:r>
              <a:rPr lang="fr-CA" sz="3600" dirty="0">
                <a:solidFill>
                  <a:srgbClr val="1B0F59"/>
                </a:solidFill>
              </a:rPr>
              <a:t>Que se passe-t-il avant le début du processus d’indemnisation?</a:t>
            </a:r>
          </a:p>
        </p:txBody>
      </p:sp>
      <p:grpSp>
        <p:nvGrpSpPr>
          <p:cNvPr id="60" name="Group 59">
            <a:extLst>
              <a:ext uri="{FF2B5EF4-FFF2-40B4-BE49-F238E27FC236}">
                <a16:creationId xmlns:a16="http://schemas.microsoft.com/office/drawing/2014/main" id="{8DADB6DD-ECE2-AAD5-08B3-A8C4ACA3CF05}"/>
              </a:ext>
            </a:extLst>
          </p:cNvPr>
          <p:cNvGrpSpPr/>
          <p:nvPr>
            <p:custDataLst>
              <p:tags r:id="rId2"/>
            </p:custDataLst>
          </p:nvPr>
        </p:nvGrpSpPr>
        <p:grpSpPr>
          <a:xfrm>
            <a:off x="172394" y="3169869"/>
            <a:ext cx="11981506" cy="2838260"/>
            <a:chOff x="97937" y="3538169"/>
            <a:chExt cx="11981506" cy="2838260"/>
          </a:xfrm>
        </p:grpSpPr>
        <p:cxnSp>
          <p:nvCxnSpPr>
            <p:cNvPr id="17" name="Straight Connector 16">
              <a:extLst>
                <a:ext uri="{FF2B5EF4-FFF2-40B4-BE49-F238E27FC236}">
                  <a16:creationId xmlns:a16="http://schemas.microsoft.com/office/drawing/2014/main" id="{265D6339-F3D1-E095-7E93-48408B74AAFD}"/>
                </a:ext>
              </a:extLst>
            </p:cNvPr>
            <p:cNvCxnSpPr>
              <a:cxnSpLocks/>
              <a:stCxn id="18" idx="6"/>
              <a:endCxn id="24" idx="2"/>
            </p:cNvCxnSpPr>
            <p:nvPr/>
          </p:nvCxnSpPr>
          <p:spPr>
            <a:xfrm>
              <a:off x="820521" y="3675329"/>
              <a:ext cx="10300444" cy="0"/>
            </a:xfrm>
            <a:prstGeom prst="line">
              <a:avLst/>
            </a:prstGeom>
            <a:ln w="28575">
              <a:solidFill>
                <a:srgbClr val="1B0F59"/>
              </a:solidFill>
              <a:prstDash val="sysDot"/>
            </a:ln>
          </p:spPr>
          <p:style>
            <a:lnRef idx="1">
              <a:schemeClr val="accent1"/>
            </a:lnRef>
            <a:fillRef idx="0">
              <a:schemeClr val="accent1"/>
            </a:fillRef>
            <a:effectRef idx="0">
              <a:schemeClr val="accent1"/>
            </a:effectRef>
            <a:fontRef idx="minor">
              <a:schemeClr val="tx1"/>
            </a:fontRef>
          </p:style>
        </p:cxnSp>
        <p:grpSp>
          <p:nvGrpSpPr>
            <p:cNvPr id="52" name="Group 51">
              <a:extLst>
                <a:ext uri="{FF2B5EF4-FFF2-40B4-BE49-F238E27FC236}">
                  <a16:creationId xmlns:a16="http://schemas.microsoft.com/office/drawing/2014/main" id="{77FD9D96-F10C-101C-D46B-83CEC0A8C256}"/>
                </a:ext>
              </a:extLst>
            </p:cNvPr>
            <p:cNvGrpSpPr/>
            <p:nvPr/>
          </p:nvGrpSpPr>
          <p:grpSpPr>
            <a:xfrm>
              <a:off x="97937" y="3538169"/>
              <a:ext cx="1119750" cy="1453324"/>
              <a:chOff x="224937" y="3538169"/>
              <a:chExt cx="1119750" cy="1453324"/>
            </a:xfrm>
          </p:grpSpPr>
          <p:sp>
            <p:nvSpPr>
              <p:cNvPr id="18" name="Oval 17">
                <a:extLst>
                  <a:ext uri="{FF2B5EF4-FFF2-40B4-BE49-F238E27FC236}">
                    <a16:creationId xmlns:a16="http://schemas.microsoft.com/office/drawing/2014/main" id="{894F03A6-9DC5-F462-DE87-B16F07FC0B5D}"/>
                  </a:ext>
                </a:extLst>
              </p:cNvPr>
              <p:cNvSpPr/>
              <p:nvPr/>
            </p:nvSpPr>
            <p:spPr>
              <a:xfrm>
                <a:off x="673201"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DA832045-FBE1-0F62-4BC7-E390CCF399E7}"/>
                  </a:ext>
                </a:extLst>
              </p:cNvPr>
              <p:cNvSpPr txBox="1"/>
              <p:nvPr/>
            </p:nvSpPr>
            <p:spPr>
              <a:xfrm>
                <a:off x="224937" y="3975830"/>
                <a:ext cx="1119750" cy="1015663"/>
              </a:xfrm>
              <a:prstGeom prst="rect">
                <a:avLst/>
              </a:prstGeom>
              <a:noFill/>
            </p:spPr>
            <p:txBody>
              <a:bodyPr wrap="square" rtlCol="0">
                <a:spAutoFit/>
              </a:bodyPr>
              <a:lstStyle/>
              <a:p>
                <a:pPr algn="ctr"/>
                <a:r>
                  <a:rPr lang="fr-CA" sz="1500" dirty="0">
                    <a:solidFill>
                      <a:srgbClr val="1B0F59"/>
                    </a:solidFill>
                  </a:rPr>
                  <a:t>Règlement approuvé par la Cour</a:t>
                </a:r>
              </a:p>
            </p:txBody>
          </p:sp>
        </p:grpSp>
        <p:grpSp>
          <p:nvGrpSpPr>
            <p:cNvPr id="53" name="Group 52">
              <a:extLst>
                <a:ext uri="{FF2B5EF4-FFF2-40B4-BE49-F238E27FC236}">
                  <a16:creationId xmlns:a16="http://schemas.microsoft.com/office/drawing/2014/main" id="{60AB47CE-BD39-2C28-F616-FA88D8448F33}"/>
                </a:ext>
              </a:extLst>
            </p:cNvPr>
            <p:cNvGrpSpPr/>
            <p:nvPr/>
          </p:nvGrpSpPr>
          <p:grpSpPr>
            <a:xfrm>
              <a:off x="1225050" y="3538169"/>
              <a:ext cx="1250405" cy="1682800"/>
              <a:chOff x="1309465" y="3538169"/>
              <a:chExt cx="1250405" cy="1682800"/>
            </a:xfrm>
          </p:grpSpPr>
          <p:sp>
            <p:nvSpPr>
              <p:cNvPr id="19" name="Oval 18">
                <a:extLst>
                  <a:ext uri="{FF2B5EF4-FFF2-40B4-BE49-F238E27FC236}">
                    <a16:creationId xmlns:a16="http://schemas.microsoft.com/office/drawing/2014/main" id="{3E70FA37-02BD-E088-7103-3D2CAECD6792}"/>
                  </a:ext>
                </a:extLst>
              </p:cNvPr>
              <p:cNvSpPr/>
              <p:nvPr/>
            </p:nvSpPr>
            <p:spPr>
              <a:xfrm>
                <a:off x="1813957"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A5819B70-35F8-AECF-2758-7EF118ED8147}"/>
                  </a:ext>
                </a:extLst>
              </p:cNvPr>
              <p:cNvSpPr txBox="1"/>
              <p:nvPr/>
            </p:nvSpPr>
            <p:spPr>
              <a:xfrm>
                <a:off x="1309465" y="3974474"/>
                <a:ext cx="1250405" cy="1246495"/>
              </a:xfrm>
              <a:prstGeom prst="rect">
                <a:avLst/>
              </a:prstGeom>
              <a:noFill/>
            </p:spPr>
            <p:txBody>
              <a:bodyPr wrap="square" rtlCol="0">
                <a:spAutoFit/>
              </a:bodyPr>
              <a:lstStyle/>
              <a:p>
                <a:pPr algn="ctr"/>
                <a:r>
                  <a:rPr lang="fr-CA" sz="1500" dirty="0">
                    <a:solidFill>
                      <a:srgbClr val="1B0F59"/>
                    </a:solidFill>
                  </a:rPr>
                  <a:t>Fin de la période d’appel de l’approbation du règlement</a:t>
                </a:r>
              </a:p>
            </p:txBody>
          </p:sp>
        </p:grpSp>
        <p:grpSp>
          <p:nvGrpSpPr>
            <p:cNvPr id="56" name="Group 55">
              <a:extLst>
                <a:ext uri="{FF2B5EF4-FFF2-40B4-BE49-F238E27FC236}">
                  <a16:creationId xmlns:a16="http://schemas.microsoft.com/office/drawing/2014/main" id="{F1E5E2D3-BFBC-4B0A-798F-E990C40A761C}"/>
                </a:ext>
              </a:extLst>
            </p:cNvPr>
            <p:cNvGrpSpPr/>
            <p:nvPr/>
          </p:nvGrpSpPr>
          <p:grpSpPr>
            <a:xfrm>
              <a:off x="4497880" y="3555454"/>
              <a:ext cx="1575701" cy="2820975"/>
              <a:chOff x="4752636" y="3555454"/>
              <a:chExt cx="1575701" cy="2820975"/>
            </a:xfrm>
          </p:grpSpPr>
          <p:sp>
            <p:nvSpPr>
              <p:cNvPr id="21" name="Oval 20">
                <a:extLst>
                  <a:ext uri="{FF2B5EF4-FFF2-40B4-BE49-F238E27FC236}">
                    <a16:creationId xmlns:a16="http://schemas.microsoft.com/office/drawing/2014/main" id="{B567AC7A-A344-3510-6427-2580875B9B39}"/>
                  </a:ext>
                </a:extLst>
              </p:cNvPr>
              <p:cNvSpPr/>
              <p:nvPr/>
            </p:nvSpPr>
            <p:spPr>
              <a:xfrm>
                <a:off x="5353205" y="3555454"/>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D9DB66C7-D08B-5C35-99C6-6FFF80F81C41}"/>
                  </a:ext>
                </a:extLst>
              </p:cNvPr>
              <p:cNvSpPr txBox="1"/>
              <p:nvPr/>
            </p:nvSpPr>
            <p:spPr>
              <a:xfrm>
                <a:off x="4752636" y="3975772"/>
                <a:ext cx="1575701" cy="2400657"/>
              </a:xfrm>
              <a:prstGeom prst="rect">
                <a:avLst/>
              </a:prstGeom>
              <a:noFill/>
            </p:spPr>
            <p:txBody>
              <a:bodyPr wrap="square" rtlCol="0">
                <a:spAutoFit/>
              </a:bodyPr>
              <a:lstStyle/>
              <a:p>
                <a:pPr algn="ctr"/>
                <a:r>
                  <a:rPr lang="fr-CA" sz="1500" dirty="0">
                    <a:solidFill>
                      <a:srgbClr val="1B0F59"/>
                    </a:solidFill>
                  </a:rPr>
                  <a:t>Processus d’indemnisation pour le groupe des enfants retirés et le groupe des familles d’enfants retirés approuvé par la Cour le 19 juin 2024</a:t>
                </a:r>
              </a:p>
            </p:txBody>
          </p:sp>
        </p:grpSp>
        <p:grpSp>
          <p:nvGrpSpPr>
            <p:cNvPr id="57" name="Group 56">
              <a:extLst>
                <a:ext uri="{FF2B5EF4-FFF2-40B4-BE49-F238E27FC236}">
                  <a16:creationId xmlns:a16="http://schemas.microsoft.com/office/drawing/2014/main" id="{BB55314D-EDAF-9744-AC13-AC1D0EB3B829}"/>
                </a:ext>
              </a:extLst>
            </p:cNvPr>
            <p:cNvGrpSpPr/>
            <p:nvPr/>
          </p:nvGrpSpPr>
          <p:grpSpPr>
            <a:xfrm>
              <a:off x="6389037" y="3538169"/>
              <a:ext cx="1591056" cy="1689115"/>
              <a:chOff x="6601208" y="3538169"/>
              <a:chExt cx="1591056" cy="1689115"/>
            </a:xfrm>
          </p:grpSpPr>
          <p:sp>
            <p:nvSpPr>
              <p:cNvPr id="23" name="Oval 22">
                <a:extLst>
                  <a:ext uri="{FF2B5EF4-FFF2-40B4-BE49-F238E27FC236}">
                    <a16:creationId xmlns:a16="http://schemas.microsoft.com/office/drawing/2014/main" id="{8F379246-D5D0-4CE0-0283-D358023C16F1}"/>
                  </a:ext>
                </a:extLst>
              </p:cNvPr>
              <p:cNvSpPr/>
              <p:nvPr/>
            </p:nvSpPr>
            <p:spPr>
              <a:xfrm>
                <a:off x="7259576"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extBox 33">
                <a:extLst>
                  <a:ext uri="{FF2B5EF4-FFF2-40B4-BE49-F238E27FC236}">
                    <a16:creationId xmlns:a16="http://schemas.microsoft.com/office/drawing/2014/main" id="{D3DEF635-1081-3630-6188-C4B54676D796}"/>
                  </a:ext>
                </a:extLst>
              </p:cNvPr>
              <p:cNvSpPr txBox="1"/>
              <p:nvPr/>
            </p:nvSpPr>
            <p:spPr>
              <a:xfrm>
                <a:off x="6601208" y="3980789"/>
                <a:ext cx="1591056" cy="1246495"/>
              </a:xfrm>
              <a:prstGeom prst="rect">
                <a:avLst/>
              </a:prstGeom>
              <a:noFill/>
            </p:spPr>
            <p:txBody>
              <a:bodyPr wrap="square" rtlCol="0">
                <a:spAutoFit/>
              </a:bodyPr>
              <a:lstStyle/>
              <a:p>
                <a:pPr algn="ctr"/>
                <a:r>
                  <a:rPr lang="fr-CA" sz="1500" dirty="0">
                    <a:solidFill>
                      <a:srgbClr val="1B0F59"/>
                    </a:solidFill>
                  </a:rPr>
                  <a:t>Début du processus d’indemnisation pour le groupe des enfants retirés et le groupe des familles d’enfants retirés</a:t>
                </a:r>
              </a:p>
            </p:txBody>
          </p:sp>
        </p:grpSp>
        <p:grpSp>
          <p:nvGrpSpPr>
            <p:cNvPr id="58" name="Group 57">
              <a:extLst>
                <a:ext uri="{FF2B5EF4-FFF2-40B4-BE49-F238E27FC236}">
                  <a16:creationId xmlns:a16="http://schemas.microsoft.com/office/drawing/2014/main" id="{69CA06CB-D401-43FE-EE77-72CE698CA6C5}"/>
                </a:ext>
              </a:extLst>
            </p:cNvPr>
            <p:cNvGrpSpPr/>
            <p:nvPr/>
          </p:nvGrpSpPr>
          <p:grpSpPr>
            <a:xfrm>
              <a:off x="8394830" y="3551735"/>
              <a:ext cx="1849308" cy="1458283"/>
              <a:chOff x="8564415" y="3551735"/>
              <a:chExt cx="1849308" cy="1458283"/>
            </a:xfrm>
          </p:grpSpPr>
          <p:sp>
            <p:nvSpPr>
              <p:cNvPr id="22" name="Oval 21">
                <a:extLst>
                  <a:ext uri="{FF2B5EF4-FFF2-40B4-BE49-F238E27FC236}">
                    <a16:creationId xmlns:a16="http://schemas.microsoft.com/office/drawing/2014/main" id="{BDD64B06-9F78-15CA-AC5A-C16260D1D741}"/>
                  </a:ext>
                </a:extLst>
              </p:cNvPr>
              <p:cNvSpPr/>
              <p:nvPr/>
            </p:nvSpPr>
            <p:spPr>
              <a:xfrm>
                <a:off x="9222784" y="3551735"/>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34">
                <a:extLst>
                  <a:ext uri="{FF2B5EF4-FFF2-40B4-BE49-F238E27FC236}">
                    <a16:creationId xmlns:a16="http://schemas.microsoft.com/office/drawing/2014/main" id="{15BA0012-2587-2555-2426-31D86FEEB3E6}"/>
                  </a:ext>
                </a:extLst>
              </p:cNvPr>
              <p:cNvSpPr txBox="1"/>
              <p:nvPr/>
            </p:nvSpPr>
            <p:spPr>
              <a:xfrm>
                <a:off x="8564415" y="3994355"/>
                <a:ext cx="1849308" cy="1015663"/>
              </a:xfrm>
              <a:prstGeom prst="rect">
                <a:avLst/>
              </a:prstGeom>
              <a:noFill/>
            </p:spPr>
            <p:txBody>
              <a:bodyPr wrap="square" rtlCol="0">
                <a:spAutoFit/>
              </a:bodyPr>
              <a:lstStyle/>
              <a:p>
                <a:pPr algn="ctr"/>
                <a:r>
                  <a:rPr lang="fr-CA" sz="1500" dirty="0">
                    <a:solidFill>
                      <a:srgbClr val="1B0F59"/>
                    </a:solidFill>
                  </a:rPr>
                  <a:t>Début du versement des indemnisations au groupe d’enfants retirés</a:t>
                </a:r>
              </a:p>
            </p:txBody>
          </p:sp>
        </p:grpSp>
        <p:grpSp>
          <p:nvGrpSpPr>
            <p:cNvPr id="59" name="Group 58">
              <a:extLst>
                <a:ext uri="{FF2B5EF4-FFF2-40B4-BE49-F238E27FC236}">
                  <a16:creationId xmlns:a16="http://schemas.microsoft.com/office/drawing/2014/main" id="{223ADFF7-AE0A-93F3-6C62-2E9DD1639A1E}"/>
                </a:ext>
              </a:extLst>
            </p:cNvPr>
            <p:cNvGrpSpPr/>
            <p:nvPr/>
          </p:nvGrpSpPr>
          <p:grpSpPr>
            <a:xfrm>
              <a:off x="10139131" y="3538169"/>
              <a:ext cx="1940312" cy="1458283"/>
              <a:chOff x="10266131" y="3538169"/>
              <a:chExt cx="1940312" cy="1458283"/>
            </a:xfrm>
          </p:grpSpPr>
          <p:sp>
            <p:nvSpPr>
              <p:cNvPr id="24" name="Oval 23">
                <a:extLst>
                  <a:ext uri="{FF2B5EF4-FFF2-40B4-BE49-F238E27FC236}">
                    <a16:creationId xmlns:a16="http://schemas.microsoft.com/office/drawing/2014/main" id="{A02CA6C9-2B31-B042-3A88-76B82D1DDE45}"/>
                  </a:ext>
                </a:extLst>
              </p:cNvPr>
              <p:cNvSpPr/>
              <p:nvPr/>
            </p:nvSpPr>
            <p:spPr>
              <a:xfrm>
                <a:off x="11247965"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74FA9F27-541F-BD93-6E23-10576729E8CF}"/>
                  </a:ext>
                </a:extLst>
              </p:cNvPr>
              <p:cNvSpPr txBox="1"/>
              <p:nvPr/>
            </p:nvSpPr>
            <p:spPr>
              <a:xfrm>
                <a:off x="10266131" y="3980789"/>
                <a:ext cx="1940312" cy="1015663"/>
              </a:xfrm>
              <a:prstGeom prst="rect">
                <a:avLst/>
              </a:prstGeom>
              <a:noFill/>
            </p:spPr>
            <p:txBody>
              <a:bodyPr wrap="square" rtlCol="0">
                <a:spAutoFit/>
              </a:bodyPr>
              <a:lstStyle/>
              <a:p>
                <a:pPr algn="ctr"/>
                <a:r>
                  <a:rPr lang="fr-CA" sz="1500" dirty="0">
                    <a:solidFill>
                      <a:srgbClr val="1B0F59"/>
                    </a:solidFill>
                  </a:rPr>
                  <a:t>Début du versement des indemnisations au groupe des familles d’enfants retirés</a:t>
                </a:r>
              </a:p>
            </p:txBody>
          </p:sp>
        </p:grpSp>
        <p:grpSp>
          <p:nvGrpSpPr>
            <p:cNvPr id="54" name="Group 53">
              <a:extLst>
                <a:ext uri="{FF2B5EF4-FFF2-40B4-BE49-F238E27FC236}">
                  <a16:creationId xmlns:a16="http://schemas.microsoft.com/office/drawing/2014/main" id="{A3D7B90E-6132-72BA-98B0-7AE7872A6CC9}"/>
                </a:ext>
              </a:extLst>
            </p:cNvPr>
            <p:cNvGrpSpPr/>
            <p:nvPr/>
          </p:nvGrpSpPr>
          <p:grpSpPr>
            <a:xfrm>
              <a:off x="2839728" y="3538169"/>
              <a:ext cx="1662461" cy="2612445"/>
              <a:chOff x="2881558" y="3538169"/>
              <a:chExt cx="1662461" cy="2612445"/>
            </a:xfrm>
          </p:grpSpPr>
          <p:sp>
            <p:nvSpPr>
              <p:cNvPr id="20" name="Oval 19">
                <a:extLst>
                  <a:ext uri="{FF2B5EF4-FFF2-40B4-BE49-F238E27FC236}">
                    <a16:creationId xmlns:a16="http://schemas.microsoft.com/office/drawing/2014/main" id="{DD5C8326-994F-BF4D-1359-84314850C427}"/>
                  </a:ext>
                </a:extLst>
              </p:cNvPr>
              <p:cNvSpPr/>
              <p:nvPr/>
            </p:nvSpPr>
            <p:spPr>
              <a:xfrm>
                <a:off x="3610033"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B8FA6C16-20C5-62DB-D400-61BF5A26C10F}"/>
                  </a:ext>
                </a:extLst>
              </p:cNvPr>
              <p:cNvSpPr txBox="1"/>
              <p:nvPr/>
            </p:nvSpPr>
            <p:spPr>
              <a:xfrm>
                <a:off x="2881558" y="3980789"/>
                <a:ext cx="1662461" cy="2169825"/>
              </a:xfrm>
              <a:prstGeom prst="rect">
                <a:avLst/>
              </a:prstGeom>
              <a:noFill/>
            </p:spPr>
            <p:txBody>
              <a:bodyPr wrap="square" rtlCol="0">
                <a:spAutoFit/>
              </a:bodyPr>
              <a:lstStyle/>
              <a:p>
                <a:pPr algn="ctr"/>
                <a:r>
                  <a:rPr lang="fr-CA" sz="1500" dirty="0">
                    <a:solidFill>
                      <a:srgbClr val="1B0F59"/>
                    </a:solidFill>
                  </a:rPr>
                  <a:t>Processus d’indemnisation pour le groupe des enfants retirés et le groupe des familles d’enfants retirés soumis à la Cour par les parties</a:t>
                </a:r>
              </a:p>
            </p:txBody>
          </p:sp>
        </p:grpSp>
      </p:grpSp>
      <p:grpSp>
        <p:nvGrpSpPr>
          <p:cNvPr id="48" name="Group 47">
            <a:extLst>
              <a:ext uri="{FF2B5EF4-FFF2-40B4-BE49-F238E27FC236}">
                <a16:creationId xmlns:a16="http://schemas.microsoft.com/office/drawing/2014/main" id="{31F8790A-9070-4DFF-26C1-91DC69976103}"/>
              </a:ext>
            </a:extLst>
          </p:cNvPr>
          <p:cNvGrpSpPr/>
          <p:nvPr>
            <p:custDataLst>
              <p:tags r:id="rId3"/>
            </p:custDataLst>
          </p:nvPr>
        </p:nvGrpSpPr>
        <p:grpSpPr>
          <a:xfrm>
            <a:off x="4557238" y="2448484"/>
            <a:ext cx="2059257" cy="741608"/>
            <a:chOff x="2360899" y="2843950"/>
            <a:chExt cx="2059257" cy="741608"/>
          </a:xfrm>
        </p:grpSpPr>
        <p:sp>
          <p:nvSpPr>
            <p:cNvPr id="39" name="TextBox 38">
              <a:extLst>
                <a:ext uri="{FF2B5EF4-FFF2-40B4-BE49-F238E27FC236}">
                  <a16:creationId xmlns:a16="http://schemas.microsoft.com/office/drawing/2014/main" id="{B9C949B8-6E2C-D0F3-D688-3B1B23DDF510}"/>
                </a:ext>
              </a:extLst>
            </p:cNvPr>
            <p:cNvSpPr txBox="1"/>
            <p:nvPr/>
          </p:nvSpPr>
          <p:spPr>
            <a:xfrm>
              <a:off x="2360899" y="2843950"/>
              <a:ext cx="2059257" cy="369332"/>
            </a:xfrm>
            <a:prstGeom prst="rect">
              <a:avLst/>
            </a:prstGeom>
            <a:noFill/>
          </p:spPr>
          <p:txBody>
            <a:bodyPr wrap="square" rtlCol="0">
              <a:spAutoFit/>
            </a:bodyPr>
            <a:lstStyle/>
            <a:p>
              <a:pPr algn="ctr"/>
              <a:r>
                <a:rPr lang="fr-CA" b="1" dirty="0">
                  <a:solidFill>
                    <a:srgbClr val="1B0F59"/>
                  </a:solidFill>
                </a:rPr>
                <a:t>NOUS SOMMES ICI</a:t>
              </a:r>
            </a:p>
          </p:txBody>
        </p:sp>
        <p:pic>
          <p:nvPicPr>
            <p:cNvPr id="47" name="Picture 46" descr="A blue and white map pointer&#10;&#10;Description automatically generated">
              <a:extLst>
                <a:ext uri="{FF2B5EF4-FFF2-40B4-BE49-F238E27FC236}">
                  <a16:creationId xmlns:a16="http://schemas.microsoft.com/office/drawing/2014/main" id="{6510DA48-9D51-91DF-DCA9-3B0E8D39006D}"/>
                </a:ext>
              </a:extLst>
            </p:cNvPr>
            <p:cNvPicPr>
              <a:picLocks noChangeAspect="1"/>
            </p:cNvPicPr>
            <p:nvPr/>
          </p:nvPicPr>
          <p:blipFill>
            <a:blip r:embed="rId13"/>
            <a:stretch>
              <a:fillRect/>
            </a:stretch>
          </p:blipFill>
          <p:spPr>
            <a:xfrm>
              <a:off x="3300643" y="3248487"/>
              <a:ext cx="337071" cy="337071"/>
            </a:xfrm>
            <a:prstGeom prst="rect">
              <a:avLst/>
            </a:prstGeom>
          </p:spPr>
        </p:pic>
      </p:grpSp>
      <p:grpSp>
        <p:nvGrpSpPr>
          <p:cNvPr id="70" name="Group 69">
            <a:extLst>
              <a:ext uri="{FF2B5EF4-FFF2-40B4-BE49-F238E27FC236}">
                <a16:creationId xmlns:a16="http://schemas.microsoft.com/office/drawing/2014/main" id="{4B4CA2F4-D7AE-F4A1-3B0B-5FC658DCCE86}"/>
              </a:ext>
            </a:extLst>
          </p:cNvPr>
          <p:cNvGrpSpPr/>
          <p:nvPr>
            <p:custDataLst>
              <p:tags r:id="rId4"/>
            </p:custDataLst>
          </p:nvPr>
        </p:nvGrpSpPr>
        <p:grpSpPr>
          <a:xfrm>
            <a:off x="6054482" y="2749238"/>
            <a:ext cx="1092388" cy="338554"/>
            <a:chOff x="6374203" y="3182671"/>
            <a:chExt cx="1092388" cy="338554"/>
          </a:xfrm>
        </p:grpSpPr>
        <p:pic>
          <p:nvPicPr>
            <p:cNvPr id="68" name="Picture 67" descr="A grey hourglass on a black background&#10;&#10;Description automatically generated">
              <a:extLst>
                <a:ext uri="{FF2B5EF4-FFF2-40B4-BE49-F238E27FC236}">
                  <a16:creationId xmlns:a16="http://schemas.microsoft.com/office/drawing/2014/main" id="{25257B4F-68EE-D057-14BD-C04F5ACF20A4}"/>
                </a:ext>
              </a:extLst>
            </p:cNvPr>
            <p:cNvPicPr>
              <a:picLocks noChangeAspect="1"/>
            </p:cNvPicPr>
            <p:nvPr/>
          </p:nvPicPr>
          <p:blipFill>
            <a:blip r:embed="rId14"/>
            <a:stretch>
              <a:fillRect/>
            </a:stretch>
          </p:blipFill>
          <p:spPr>
            <a:xfrm flipV="1">
              <a:off x="6374203" y="3214788"/>
              <a:ext cx="274320" cy="274320"/>
            </a:xfrm>
            <a:prstGeom prst="rect">
              <a:avLst/>
            </a:prstGeom>
          </p:spPr>
        </p:pic>
        <p:sp>
          <p:nvSpPr>
            <p:cNvPr id="69" name="TextBox 68">
              <a:extLst>
                <a:ext uri="{FF2B5EF4-FFF2-40B4-BE49-F238E27FC236}">
                  <a16:creationId xmlns:a16="http://schemas.microsoft.com/office/drawing/2014/main" id="{C9E45E77-3DA6-7A62-B5F1-D266E606B390}"/>
                </a:ext>
              </a:extLst>
            </p:cNvPr>
            <p:cNvSpPr txBox="1"/>
            <p:nvPr/>
          </p:nvSpPr>
          <p:spPr>
            <a:xfrm>
              <a:off x="6460971" y="3182671"/>
              <a:ext cx="1005620" cy="338554"/>
            </a:xfrm>
            <a:prstGeom prst="rect">
              <a:avLst/>
            </a:prstGeom>
            <a:noFill/>
          </p:spPr>
          <p:txBody>
            <a:bodyPr wrap="square" rtlCol="0">
              <a:spAutoFit/>
            </a:bodyPr>
            <a:lstStyle/>
            <a:p>
              <a:pPr algn="ctr"/>
              <a:r>
                <a:rPr lang="fr-CA" sz="1600" i="1" dirty="0">
                  <a:solidFill>
                    <a:schemeClr val="bg1">
                      <a:lumMod val="50000"/>
                    </a:schemeClr>
                  </a:solidFill>
                </a:rPr>
                <a:t>6 mois</a:t>
              </a:r>
            </a:p>
          </p:txBody>
        </p:sp>
      </p:grpSp>
      <p:pic>
        <p:nvPicPr>
          <p:cNvPr id="72" name="Picture 71" descr="A grey hourglass on a black background&#10;&#10;Description automatically generated">
            <a:extLst>
              <a:ext uri="{FF2B5EF4-FFF2-40B4-BE49-F238E27FC236}">
                <a16:creationId xmlns:a16="http://schemas.microsoft.com/office/drawing/2014/main" id="{48DAE4D9-8DA0-BCF9-5F11-52DC00F6B223}"/>
              </a:ext>
            </a:extLst>
          </p:cNvPr>
          <p:cNvPicPr>
            <a:picLocks noChangeAspect="1"/>
          </p:cNvPicPr>
          <p:nvPr>
            <p:custDataLst>
              <p:tags r:id="rId5"/>
            </p:custDataLst>
          </p:nvPr>
        </p:nvPicPr>
        <p:blipFill>
          <a:blip r:embed="rId14"/>
          <a:stretch>
            <a:fillRect/>
          </a:stretch>
        </p:blipFill>
        <p:spPr>
          <a:xfrm flipV="1">
            <a:off x="8132618" y="2833752"/>
            <a:ext cx="274320" cy="274320"/>
          </a:xfrm>
          <a:prstGeom prst="rect">
            <a:avLst/>
          </a:prstGeom>
        </p:spPr>
      </p:pic>
      <p:grpSp>
        <p:nvGrpSpPr>
          <p:cNvPr id="78" name="Group 77">
            <a:extLst>
              <a:ext uri="{FF2B5EF4-FFF2-40B4-BE49-F238E27FC236}">
                <a16:creationId xmlns:a16="http://schemas.microsoft.com/office/drawing/2014/main" id="{97B22068-245D-9EFC-6C18-E5CF5A0909CA}"/>
              </a:ext>
            </a:extLst>
          </p:cNvPr>
          <p:cNvGrpSpPr/>
          <p:nvPr>
            <p:custDataLst>
              <p:tags r:id="rId6"/>
            </p:custDataLst>
          </p:nvPr>
        </p:nvGrpSpPr>
        <p:grpSpPr>
          <a:xfrm>
            <a:off x="10101841" y="2810442"/>
            <a:ext cx="701040" cy="274320"/>
            <a:chOff x="10368541" y="2810442"/>
            <a:chExt cx="701040" cy="274320"/>
          </a:xfrm>
        </p:grpSpPr>
        <p:pic>
          <p:nvPicPr>
            <p:cNvPr id="74" name="Picture 73" descr="A grey hourglass on a black background&#10;&#10;Description automatically generated">
              <a:extLst>
                <a:ext uri="{FF2B5EF4-FFF2-40B4-BE49-F238E27FC236}">
                  <a16:creationId xmlns:a16="http://schemas.microsoft.com/office/drawing/2014/main" id="{D8BDB00F-E965-6E46-E8DE-8E8CB52284AA}"/>
                </a:ext>
              </a:extLst>
            </p:cNvPr>
            <p:cNvPicPr>
              <a:picLocks noChangeAspect="1"/>
            </p:cNvPicPr>
            <p:nvPr/>
          </p:nvPicPr>
          <p:blipFill>
            <a:blip r:embed="rId14"/>
            <a:stretch>
              <a:fillRect/>
            </a:stretch>
          </p:blipFill>
          <p:spPr>
            <a:xfrm flipV="1">
              <a:off x="10368541" y="2810442"/>
              <a:ext cx="274320" cy="274320"/>
            </a:xfrm>
            <a:prstGeom prst="rect">
              <a:avLst/>
            </a:prstGeom>
          </p:spPr>
        </p:pic>
        <p:pic>
          <p:nvPicPr>
            <p:cNvPr id="75" name="Picture 74" descr="A grey hourglass on a black background&#10;&#10;Description automatically generated">
              <a:extLst>
                <a:ext uri="{FF2B5EF4-FFF2-40B4-BE49-F238E27FC236}">
                  <a16:creationId xmlns:a16="http://schemas.microsoft.com/office/drawing/2014/main" id="{B5ADAA17-163A-EFF1-1332-B8705F357B09}"/>
                </a:ext>
              </a:extLst>
            </p:cNvPr>
            <p:cNvPicPr>
              <a:picLocks noChangeAspect="1"/>
            </p:cNvPicPr>
            <p:nvPr/>
          </p:nvPicPr>
          <p:blipFill>
            <a:blip r:embed="rId14"/>
            <a:stretch>
              <a:fillRect/>
            </a:stretch>
          </p:blipFill>
          <p:spPr>
            <a:xfrm flipV="1">
              <a:off x="10581901" y="2810442"/>
              <a:ext cx="274320" cy="274320"/>
            </a:xfrm>
            <a:prstGeom prst="rect">
              <a:avLst/>
            </a:prstGeom>
          </p:spPr>
        </p:pic>
        <p:pic>
          <p:nvPicPr>
            <p:cNvPr id="76" name="Picture 75" descr="A grey hourglass on a black background&#10;&#10;Description automatically generated">
              <a:extLst>
                <a:ext uri="{FF2B5EF4-FFF2-40B4-BE49-F238E27FC236}">
                  <a16:creationId xmlns:a16="http://schemas.microsoft.com/office/drawing/2014/main" id="{6EBE7298-9CAC-976E-02D4-3B4A53399AF8}"/>
                </a:ext>
              </a:extLst>
            </p:cNvPr>
            <p:cNvPicPr>
              <a:picLocks noChangeAspect="1"/>
            </p:cNvPicPr>
            <p:nvPr/>
          </p:nvPicPr>
          <p:blipFill>
            <a:blip r:embed="rId14"/>
            <a:stretch>
              <a:fillRect/>
            </a:stretch>
          </p:blipFill>
          <p:spPr>
            <a:xfrm flipV="1">
              <a:off x="10795261" y="2810442"/>
              <a:ext cx="274320" cy="274320"/>
            </a:xfrm>
            <a:prstGeom prst="rect">
              <a:avLst/>
            </a:prstGeom>
          </p:spPr>
        </p:pic>
      </p:grpSp>
      <p:sp>
        <p:nvSpPr>
          <p:cNvPr id="3" name="TextBox 2">
            <a:extLst>
              <a:ext uri="{FF2B5EF4-FFF2-40B4-BE49-F238E27FC236}">
                <a16:creationId xmlns:a16="http://schemas.microsoft.com/office/drawing/2014/main" id="{3C6481EB-EA57-A465-B33E-6A4736CEF075}"/>
              </a:ext>
            </a:extLst>
          </p:cNvPr>
          <p:cNvSpPr txBox="1"/>
          <p:nvPr>
            <p:custDataLst>
              <p:tags r:id="rId7"/>
            </p:custDataLst>
          </p:nvPr>
        </p:nvSpPr>
        <p:spPr>
          <a:xfrm>
            <a:off x="7778277" y="2527137"/>
            <a:ext cx="3707479" cy="276999"/>
          </a:xfrm>
          <a:prstGeom prst="rect">
            <a:avLst/>
          </a:prstGeom>
          <a:noFill/>
        </p:spPr>
        <p:txBody>
          <a:bodyPr wrap="square" rtlCol="0">
            <a:spAutoFit/>
          </a:bodyPr>
          <a:lstStyle/>
          <a:p>
            <a:pPr algn="ctr"/>
            <a:r>
              <a:rPr lang="fr-CA" sz="1200" i="1" dirty="0">
                <a:solidFill>
                  <a:srgbClr val="1B0F59"/>
                </a:solidFill>
              </a:rPr>
              <a:t>Le calendrier n’a pas encore été déterminé.</a:t>
            </a:r>
          </a:p>
        </p:txBody>
      </p:sp>
      <p:sp>
        <p:nvSpPr>
          <p:cNvPr id="6" name="Slide Number Placeholder 5">
            <a:extLst>
              <a:ext uri="{FF2B5EF4-FFF2-40B4-BE49-F238E27FC236}">
                <a16:creationId xmlns:a16="http://schemas.microsoft.com/office/drawing/2014/main" id="{B41F02AD-4B69-34C2-D1EB-58491D088CC1}"/>
              </a:ext>
            </a:extLst>
          </p:cNvPr>
          <p:cNvSpPr>
            <a:spLocks noGrp="1"/>
          </p:cNvSpPr>
          <p:nvPr>
            <p:ph type="sldNum" sz="quarter" idx="4"/>
            <p:custDataLst>
              <p:tags r:id="rId8"/>
            </p:custDataLst>
          </p:nvPr>
        </p:nvSpPr>
        <p:spPr/>
        <p:txBody>
          <a:bodyPr/>
          <a:lstStyle/>
          <a:p>
            <a:fld id="{23C90E5E-BC02-4494-BB30-30FAACD6114A}" type="slidenum">
              <a:rPr lang="en-US" smtClean="0">
                <a:solidFill>
                  <a:srgbClr val="1B0F59"/>
                </a:solidFill>
              </a:rPr>
              <a:pPr/>
              <a:t>26</a:t>
            </a:fld>
            <a:endParaRPr lang="en-US" dirty="0">
              <a:solidFill>
                <a:srgbClr val="1B0F59"/>
              </a:solidFill>
            </a:endParaRPr>
          </a:p>
        </p:txBody>
      </p:sp>
      <p:sp>
        <p:nvSpPr>
          <p:cNvPr id="7" name="TextBox 6">
            <a:extLst>
              <a:ext uri="{FF2B5EF4-FFF2-40B4-BE49-F238E27FC236}">
                <a16:creationId xmlns:a16="http://schemas.microsoft.com/office/drawing/2014/main" id="{B196400F-F54A-5D56-D8A0-96CCAA77A887}"/>
              </a:ext>
            </a:extLst>
          </p:cNvPr>
          <p:cNvSpPr txBox="1"/>
          <p:nvPr>
            <p:custDataLst>
              <p:tags r:id="rId9"/>
            </p:custDataLst>
          </p:nvPr>
        </p:nvSpPr>
        <p:spPr>
          <a:xfrm>
            <a:off x="8521009" y="4765005"/>
            <a:ext cx="2817551" cy="1169551"/>
          </a:xfrm>
          <a:prstGeom prst="rect">
            <a:avLst/>
          </a:prstGeom>
          <a:noFill/>
          <a:ln>
            <a:solidFill>
              <a:schemeClr val="tx1"/>
            </a:solidFill>
            <a:prstDash val="dash"/>
          </a:ln>
        </p:spPr>
        <p:txBody>
          <a:bodyPr wrap="square" rtlCol="0">
            <a:spAutoFit/>
          </a:bodyPr>
          <a:lstStyle/>
          <a:p>
            <a:pPr algn="ctr"/>
            <a:r>
              <a:rPr lang="fr-CA" sz="1400" dirty="0">
                <a:solidFill>
                  <a:srgbClr val="00B050"/>
                </a:solidFill>
              </a:rPr>
              <a:t>Avant le versement des indemnisations, les demandeurs admissibles sont informés des diverses façons dont ils pourront recevoir les fonds.</a:t>
            </a:r>
          </a:p>
        </p:txBody>
      </p:sp>
      <p:sp>
        <p:nvSpPr>
          <p:cNvPr id="9" name="Right Brace 8">
            <a:extLst>
              <a:ext uri="{FF2B5EF4-FFF2-40B4-BE49-F238E27FC236}">
                <a16:creationId xmlns:a16="http://schemas.microsoft.com/office/drawing/2014/main" id="{8E135A3B-0BF3-D56F-FD44-A62058D68E98}"/>
              </a:ext>
            </a:extLst>
          </p:cNvPr>
          <p:cNvSpPr/>
          <p:nvPr>
            <p:custDataLst>
              <p:tags r:id="rId10"/>
            </p:custDataLst>
          </p:nvPr>
        </p:nvSpPr>
        <p:spPr>
          <a:xfrm rot="5400000">
            <a:off x="10177154" y="2827600"/>
            <a:ext cx="267695" cy="3579988"/>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7237023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D20-F095-2CA2-1E48-2BD3CE07D92B}"/>
              </a:ext>
            </a:extLst>
          </p:cNvPr>
          <p:cNvSpPr>
            <a:spLocks noGrp="1"/>
          </p:cNvSpPr>
          <p:nvPr>
            <p:ph type="ctrTitle"/>
            <p:custDataLst>
              <p:tags r:id="rId1"/>
            </p:custDataLst>
          </p:nvPr>
        </p:nvSpPr>
        <p:spPr/>
        <p:txBody>
          <a:bodyPr anchor="ctr"/>
          <a:lstStyle/>
          <a:p>
            <a:r>
              <a:rPr lang="fr-CA" dirty="0"/>
              <a:t>Merci</a:t>
            </a:r>
          </a:p>
        </p:txBody>
      </p:sp>
      <p:sp>
        <p:nvSpPr>
          <p:cNvPr id="9" name="Subtitle 2">
            <a:extLst>
              <a:ext uri="{FF2B5EF4-FFF2-40B4-BE49-F238E27FC236}">
                <a16:creationId xmlns:a16="http://schemas.microsoft.com/office/drawing/2014/main" id="{39F15208-04F8-62C3-7BAC-330572711050}"/>
              </a:ext>
            </a:extLst>
          </p:cNvPr>
          <p:cNvSpPr>
            <a:spLocks noGrp="1"/>
          </p:cNvSpPr>
          <p:nvPr>
            <p:ph type="subTitle" idx="1"/>
            <p:custDataLst>
              <p:tags r:id="rId2"/>
            </p:custDataLst>
          </p:nvPr>
        </p:nvSpPr>
        <p:spPr>
          <a:xfrm>
            <a:off x="1524000" y="4244589"/>
            <a:ext cx="9144000" cy="1960267"/>
          </a:xfrm>
        </p:spPr>
        <p:txBody>
          <a:bodyPr>
            <a:normAutofit fontScale="92500"/>
          </a:bodyPr>
          <a:lstStyle/>
          <a:p>
            <a:r>
              <a:rPr lang="fr-CA" i="1" dirty="0"/>
              <a:t>Visitez le site web de l’APN et inscrivez-vous pour recevoir des mises à jour concernant l’Entente de règlement, le processus d’indemnisation ainsi que les dates et l’information importantes sur l’indemnisation au </a:t>
            </a:r>
            <a:r>
              <a:rPr lang="en-US" dirty="0">
                <a:hlinkClick r:id="rId6"/>
              </a:rPr>
              <a:t>First Nations Child Compensation – First Nations Child Compensation (fnchildcompensation.ca)</a:t>
            </a:r>
            <a:r>
              <a:rPr lang="fr-CA" i="1" dirty="0"/>
              <a:t> ou </a:t>
            </a:r>
            <a:r>
              <a:rPr lang="fr-CA" dirty="0">
                <a:hlinkClick r:id="rId7"/>
              </a:rPr>
              <a:t>Recours Collectif relatif aux services à l’enfance et à la famille des Premières Nations et du principe de Jordan (fnchildclaims.ca)</a:t>
            </a:r>
            <a:r>
              <a:rPr lang="fr-CA" dirty="0">
                <a:effectLst/>
                <a:latin typeface="Calibri" panose="020F0502020204030204" pitchFamily="34" charset="0"/>
                <a:ea typeface="Calibri" panose="020F0502020204030204" pitchFamily="34" charset="0"/>
                <a:cs typeface="Calibri" panose="020F0502020204030204" pitchFamily="34" charset="0"/>
              </a:rPr>
              <a:t>.</a:t>
            </a:r>
          </a:p>
        </p:txBody>
      </p:sp>
      <p:sp>
        <p:nvSpPr>
          <p:cNvPr id="6" name="Slide Number Placeholder 5">
            <a:extLst>
              <a:ext uri="{FF2B5EF4-FFF2-40B4-BE49-F238E27FC236}">
                <a16:creationId xmlns:a16="http://schemas.microsoft.com/office/drawing/2014/main" id="{56DEB1FE-5005-E4E9-125A-57A4630F6D80}"/>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27</a:t>
            </a:fld>
            <a:endParaRPr lang="en-US" dirty="0">
              <a:solidFill>
                <a:srgbClr val="1B0F59"/>
              </a:solidFill>
            </a:endParaRPr>
          </a:p>
        </p:txBody>
      </p:sp>
    </p:spTree>
    <p:extLst>
      <p:ext uri="{BB962C8B-B14F-4D97-AF65-F5344CB8AC3E}">
        <p14:creationId xmlns:p14="http://schemas.microsoft.com/office/powerpoint/2010/main" val="4722144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4EC60BA-8EC7-A88F-C4DB-0DAE034A7EB3}"/>
              </a:ext>
            </a:extLst>
          </p:cNvPr>
          <p:cNvSpPr txBox="1"/>
          <p:nvPr>
            <p:custDataLst>
              <p:tags r:id="rId1"/>
            </p:custDataLst>
          </p:nvPr>
        </p:nvSpPr>
        <p:spPr>
          <a:xfrm>
            <a:off x="530850" y="1633560"/>
            <a:ext cx="10747664" cy="584775"/>
          </a:xfrm>
          <a:prstGeom prst="rect">
            <a:avLst/>
          </a:prstGeom>
          <a:noFill/>
        </p:spPr>
        <p:txBody>
          <a:bodyPr wrap="square">
            <a:spAutoFit/>
          </a:bodyPr>
          <a:lstStyle/>
          <a:p>
            <a:pPr algn="ctr"/>
            <a:r>
              <a:rPr lang="fr-CA" sz="3200" b="1" dirty="0">
                <a:solidFill>
                  <a:srgbClr val="1B0F59"/>
                </a:solidFill>
              </a:rPr>
              <a:t>Nous adoptons une approche de mise en œuvre progressive  </a:t>
            </a:r>
          </a:p>
        </p:txBody>
      </p:sp>
      <p:cxnSp>
        <p:nvCxnSpPr>
          <p:cNvPr id="6" name="Straight Connector 5">
            <a:extLst>
              <a:ext uri="{FF2B5EF4-FFF2-40B4-BE49-F238E27FC236}">
                <a16:creationId xmlns:a16="http://schemas.microsoft.com/office/drawing/2014/main" id="{743FE68C-7926-14EC-DA46-FA41B176E339}"/>
              </a:ext>
            </a:extLst>
          </p:cNvPr>
          <p:cNvCxnSpPr>
            <a:cxnSpLocks/>
          </p:cNvCxnSpPr>
          <p:nvPr>
            <p:custDataLst>
              <p:tags r:id="rId2"/>
            </p:custDataLst>
          </p:nvPr>
        </p:nvCxnSpPr>
        <p:spPr>
          <a:xfrm>
            <a:off x="1411510" y="4427979"/>
            <a:ext cx="9638408" cy="0"/>
          </a:xfrm>
          <a:prstGeom prst="line">
            <a:avLst/>
          </a:prstGeom>
          <a:ln w="28575">
            <a:solidFill>
              <a:srgbClr val="1B0F59"/>
            </a:solidFill>
            <a:prstDash val="sysDot"/>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F478EA18-DBC4-1418-7E98-683200644451}"/>
              </a:ext>
            </a:extLst>
          </p:cNvPr>
          <p:cNvGrpSpPr/>
          <p:nvPr>
            <p:custDataLst>
              <p:tags r:id="rId3"/>
            </p:custDataLst>
          </p:nvPr>
        </p:nvGrpSpPr>
        <p:grpSpPr>
          <a:xfrm>
            <a:off x="397044" y="4290819"/>
            <a:ext cx="2033921" cy="922276"/>
            <a:chOff x="-66945" y="3538169"/>
            <a:chExt cx="2033921" cy="922276"/>
          </a:xfrm>
        </p:grpSpPr>
        <p:sp>
          <p:nvSpPr>
            <p:cNvPr id="26" name="Oval 25">
              <a:extLst>
                <a:ext uri="{FF2B5EF4-FFF2-40B4-BE49-F238E27FC236}">
                  <a16:creationId xmlns:a16="http://schemas.microsoft.com/office/drawing/2014/main" id="{C4ACB442-B855-E9D0-DBF1-17CDB4288CF7}"/>
                </a:ext>
              </a:extLst>
            </p:cNvPr>
            <p:cNvSpPr/>
            <p:nvPr/>
          </p:nvSpPr>
          <p:spPr>
            <a:xfrm>
              <a:off x="673201"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1</a:t>
              </a:r>
            </a:p>
          </p:txBody>
        </p:sp>
        <p:sp>
          <p:nvSpPr>
            <p:cNvPr id="27" name="TextBox 26">
              <a:extLst>
                <a:ext uri="{FF2B5EF4-FFF2-40B4-BE49-F238E27FC236}">
                  <a16:creationId xmlns:a16="http://schemas.microsoft.com/office/drawing/2014/main" id="{94DB8061-1749-C1C4-A01F-77CB535E92D5}"/>
                </a:ext>
              </a:extLst>
            </p:cNvPr>
            <p:cNvSpPr txBox="1"/>
            <p:nvPr/>
          </p:nvSpPr>
          <p:spPr>
            <a:xfrm>
              <a:off x="-66945" y="3906447"/>
              <a:ext cx="2033921" cy="553998"/>
            </a:xfrm>
            <a:prstGeom prst="rect">
              <a:avLst/>
            </a:prstGeom>
            <a:solidFill>
              <a:schemeClr val="bg1">
                <a:lumMod val="95000"/>
              </a:schemeClr>
            </a:solidFill>
          </p:spPr>
          <p:txBody>
            <a:bodyPr wrap="square" rtlCol="0">
              <a:spAutoFit/>
            </a:bodyPr>
            <a:lstStyle/>
            <a:p>
              <a:pPr algn="ctr"/>
              <a:r>
                <a:rPr lang="fr-CA" sz="1500" b="1" dirty="0">
                  <a:solidFill>
                    <a:srgbClr val="1B0F59"/>
                  </a:solidFill>
                </a:rPr>
                <a:t>Phase 1a : l’agrément par la Cour fédérale</a:t>
              </a:r>
            </a:p>
          </p:txBody>
        </p:sp>
      </p:grpSp>
      <p:grpSp>
        <p:nvGrpSpPr>
          <p:cNvPr id="8" name="Group 7">
            <a:extLst>
              <a:ext uri="{FF2B5EF4-FFF2-40B4-BE49-F238E27FC236}">
                <a16:creationId xmlns:a16="http://schemas.microsoft.com/office/drawing/2014/main" id="{09A64B1B-23D1-0866-D884-91CD21F1AB58}"/>
              </a:ext>
            </a:extLst>
          </p:cNvPr>
          <p:cNvGrpSpPr/>
          <p:nvPr>
            <p:custDataLst>
              <p:tags r:id="rId4"/>
            </p:custDataLst>
          </p:nvPr>
        </p:nvGrpSpPr>
        <p:grpSpPr>
          <a:xfrm>
            <a:off x="7374673" y="4290819"/>
            <a:ext cx="2325735" cy="2054136"/>
            <a:chOff x="1350080" y="3538169"/>
            <a:chExt cx="2325735" cy="2054136"/>
          </a:xfrm>
        </p:grpSpPr>
        <p:sp>
          <p:nvSpPr>
            <p:cNvPr id="24" name="Oval 23">
              <a:extLst>
                <a:ext uri="{FF2B5EF4-FFF2-40B4-BE49-F238E27FC236}">
                  <a16:creationId xmlns:a16="http://schemas.microsoft.com/office/drawing/2014/main" id="{ECE97B02-17FF-9054-D373-8CDC5D7DE083}"/>
                </a:ext>
              </a:extLst>
            </p:cNvPr>
            <p:cNvSpPr/>
            <p:nvPr/>
          </p:nvSpPr>
          <p:spPr>
            <a:xfrm>
              <a:off x="2393077"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2</a:t>
              </a:r>
            </a:p>
          </p:txBody>
        </p:sp>
        <p:sp>
          <p:nvSpPr>
            <p:cNvPr id="25" name="TextBox 24">
              <a:extLst>
                <a:ext uri="{FF2B5EF4-FFF2-40B4-BE49-F238E27FC236}">
                  <a16:creationId xmlns:a16="http://schemas.microsoft.com/office/drawing/2014/main" id="{5F25777D-BEB1-2635-0F0F-1F7159A017A3}"/>
                </a:ext>
              </a:extLst>
            </p:cNvPr>
            <p:cNvSpPr txBox="1"/>
            <p:nvPr/>
          </p:nvSpPr>
          <p:spPr>
            <a:xfrm>
              <a:off x="1350080" y="3884145"/>
              <a:ext cx="2325735" cy="1708160"/>
            </a:xfrm>
            <a:prstGeom prst="rect">
              <a:avLst/>
            </a:prstGeom>
            <a:solidFill>
              <a:schemeClr val="accent4">
                <a:lumMod val="20000"/>
                <a:lumOff val="80000"/>
              </a:schemeClr>
            </a:solidFill>
          </p:spPr>
          <p:txBody>
            <a:bodyPr wrap="square" rtlCol="0">
              <a:spAutoFit/>
            </a:bodyPr>
            <a:lstStyle/>
            <a:p>
              <a:pPr algn="ctr"/>
              <a:r>
                <a:rPr lang="fr-CA" sz="1500" b="1" dirty="0">
                  <a:solidFill>
                    <a:srgbClr val="1B0F59"/>
                  </a:solidFill>
                </a:rPr>
                <a:t>Phase 2 : </a:t>
              </a:r>
            </a:p>
            <a:p>
              <a:pPr algn="ctr"/>
              <a:r>
                <a:rPr lang="fr-CA" sz="1500" dirty="0">
                  <a:solidFill>
                    <a:srgbClr val="1B0F59"/>
                  </a:solidFill>
                </a:rPr>
                <a:t>Principe de Jordan, recours collectif Trout, groupes des services essentiels et des familles associés (suivant l’achèvement satisfaisant du projet pilote)</a:t>
              </a:r>
            </a:p>
          </p:txBody>
        </p:sp>
      </p:grpSp>
      <p:grpSp>
        <p:nvGrpSpPr>
          <p:cNvPr id="13" name="Group 12">
            <a:extLst>
              <a:ext uri="{FF2B5EF4-FFF2-40B4-BE49-F238E27FC236}">
                <a16:creationId xmlns:a16="http://schemas.microsoft.com/office/drawing/2014/main" id="{4A7A26F6-C26D-D838-2CBE-8FF67CC6DAA7}"/>
              </a:ext>
            </a:extLst>
          </p:cNvPr>
          <p:cNvGrpSpPr/>
          <p:nvPr>
            <p:custDataLst>
              <p:tags r:id="rId5"/>
            </p:custDataLst>
          </p:nvPr>
        </p:nvGrpSpPr>
        <p:grpSpPr>
          <a:xfrm>
            <a:off x="10154210" y="4290819"/>
            <a:ext cx="1591056" cy="1855073"/>
            <a:chOff x="3454585" y="3538169"/>
            <a:chExt cx="1591056" cy="1855073"/>
          </a:xfrm>
        </p:grpSpPr>
        <p:sp>
          <p:nvSpPr>
            <p:cNvPr id="14" name="Oval 13">
              <a:extLst>
                <a:ext uri="{FF2B5EF4-FFF2-40B4-BE49-F238E27FC236}">
                  <a16:creationId xmlns:a16="http://schemas.microsoft.com/office/drawing/2014/main" id="{594C0218-9E8F-2D8F-06EA-26354693BEC1}"/>
                </a:ext>
              </a:extLst>
            </p:cNvPr>
            <p:cNvSpPr/>
            <p:nvPr/>
          </p:nvSpPr>
          <p:spPr>
            <a:xfrm>
              <a:off x="4112953" y="353816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3</a:t>
              </a:r>
            </a:p>
          </p:txBody>
        </p:sp>
        <p:sp>
          <p:nvSpPr>
            <p:cNvPr id="15" name="TextBox 14">
              <a:extLst>
                <a:ext uri="{FF2B5EF4-FFF2-40B4-BE49-F238E27FC236}">
                  <a16:creationId xmlns:a16="http://schemas.microsoft.com/office/drawing/2014/main" id="{C858B982-250E-B94C-F06E-F8F6D4E7CBBD}"/>
                </a:ext>
              </a:extLst>
            </p:cNvPr>
            <p:cNvSpPr txBox="1"/>
            <p:nvPr/>
          </p:nvSpPr>
          <p:spPr>
            <a:xfrm>
              <a:off x="3454585" y="3915914"/>
              <a:ext cx="1591056" cy="1477328"/>
            </a:xfrm>
            <a:prstGeom prst="rect">
              <a:avLst/>
            </a:prstGeom>
            <a:solidFill>
              <a:schemeClr val="accent6">
                <a:lumMod val="20000"/>
                <a:lumOff val="80000"/>
              </a:schemeClr>
            </a:solidFill>
          </p:spPr>
          <p:txBody>
            <a:bodyPr wrap="square" rtlCol="0">
              <a:spAutoFit/>
            </a:bodyPr>
            <a:lstStyle/>
            <a:p>
              <a:pPr algn="ctr"/>
              <a:r>
                <a:rPr lang="fr-CA" sz="1500" b="1" dirty="0">
                  <a:solidFill>
                    <a:srgbClr val="1B0F59"/>
                  </a:solidFill>
                </a:rPr>
                <a:t>Phase 3 : </a:t>
              </a:r>
            </a:p>
            <a:p>
              <a:pPr algn="ctr"/>
              <a:r>
                <a:rPr lang="fr-CA" sz="1500" dirty="0">
                  <a:solidFill>
                    <a:srgbClr val="1B0F59"/>
                  </a:solidFill>
                </a:rPr>
                <a:t>Groupes d’enfants placés chez des proches et des familles de proches</a:t>
              </a:r>
            </a:p>
          </p:txBody>
        </p:sp>
      </p:grpSp>
      <p:sp>
        <p:nvSpPr>
          <p:cNvPr id="39" name="TextBox 38">
            <a:extLst>
              <a:ext uri="{FF2B5EF4-FFF2-40B4-BE49-F238E27FC236}">
                <a16:creationId xmlns:a16="http://schemas.microsoft.com/office/drawing/2014/main" id="{E01B5325-496A-37D6-0D82-3E6B7E4C69B0}"/>
              </a:ext>
            </a:extLst>
          </p:cNvPr>
          <p:cNvSpPr txBox="1"/>
          <p:nvPr>
            <p:custDataLst>
              <p:tags r:id="rId6"/>
            </p:custDataLst>
          </p:nvPr>
        </p:nvSpPr>
        <p:spPr>
          <a:xfrm>
            <a:off x="1694986" y="2127387"/>
            <a:ext cx="9404194" cy="1579920"/>
          </a:xfrm>
          <a:prstGeom prst="rect">
            <a:avLst/>
          </a:prstGeom>
          <a:noFill/>
        </p:spPr>
        <p:txBody>
          <a:bodyPr wrap="square" rtlCol="0">
            <a:spAutoFit/>
          </a:bodyPr>
          <a:lstStyle/>
          <a:p>
            <a:pPr marL="285750" indent="-285750">
              <a:spcAft>
                <a:spcPts val="400"/>
              </a:spcAft>
              <a:buFont typeface="Wingdings" panose="05000000000000000000" pitchFamily="2" charset="2"/>
              <a:buChar char="§"/>
            </a:pPr>
            <a:r>
              <a:rPr lang="fr-CA" dirty="0">
                <a:solidFill>
                  <a:srgbClr val="1B0F59"/>
                </a:solidFill>
              </a:rPr>
              <a:t>Notre objectif est de permettre aux demandeurs d’obtenir une indemnisation le plus rapidement et le plus efficacement possible.</a:t>
            </a:r>
          </a:p>
          <a:p>
            <a:pPr marL="285750" indent="-285750">
              <a:spcAft>
                <a:spcPts val="400"/>
              </a:spcAft>
              <a:buFont typeface="Wingdings" panose="05000000000000000000" pitchFamily="2" charset="2"/>
              <a:buChar char="§"/>
            </a:pPr>
            <a:r>
              <a:rPr lang="fr-CA" dirty="0">
                <a:solidFill>
                  <a:srgbClr val="1B0F59"/>
                </a:solidFill>
              </a:rPr>
              <a:t>Pour ce faire, nous procéderons à la mise en œuvre progressive du règlement dès que le processus d’indemnisation sera défini pour chaque groupe. </a:t>
            </a:r>
          </a:p>
          <a:p>
            <a:pPr marL="285750" indent="-285750">
              <a:spcAft>
                <a:spcPts val="400"/>
              </a:spcAft>
              <a:buFont typeface="Wingdings" panose="05000000000000000000" pitchFamily="2" charset="2"/>
              <a:buChar char="§"/>
            </a:pPr>
            <a:r>
              <a:rPr lang="fr-CA" dirty="0">
                <a:solidFill>
                  <a:srgbClr val="1B0F59"/>
                </a:solidFill>
              </a:rPr>
              <a:t>Le calendrier n’a pas encore été déterminé, et l’ordre des phases pourrait changer.</a:t>
            </a:r>
          </a:p>
        </p:txBody>
      </p:sp>
      <p:sp>
        <p:nvSpPr>
          <p:cNvPr id="41" name="TextBox 40">
            <a:extLst>
              <a:ext uri="{FF2B5EF4-FFF2-40B4-BE49-F238E27FC236}">
                <a16:creationId xmlns:a16="http://schemas.microsoft.com/office/drawing/2014/main" id="{D0A3DF75-5391-8CCD-831F-F399DF5FD09D}"/>
              </a:ext>
            </a:extLst>
          </p:cNvPr>
          <p:cNvSpPr txBox="1"/>
          <p:nvPr>
            <p:custDataLst>
              <p:tags r:id="rId7"/>
            </p:custDataLst>
          </p:nvPr>
        </p:nvSpPr>
        <p:spPr>
          <a:xfrm>
            <a:off x="2669174" y="4651665"/>
            <a:ext cx="2357906" cy="1477328"/>
          </a:xfrm>
          <a:prstGeom prst="rect">
            <a:avLst/>
          </a:prstGeom>
          <a:solidFill>
            <a:schemeClr val="bg1">
              <a:lumMod val="95000"/>
            </a:schemeClr>
          </a:solidFill>
        </p:spPr>
        <p:txBody>
          <a:bodyPr wrap="square" rtlCol="0">
            <a:spAutoFit/>
          </a:bodyPr>
          <a:lstStyle/>
          <a:p>
            <a:pPr algn="ctr"/>
            <a:r>
              <a:rPr lang="fr-CA" sz="1500" b="1" dirty="0">
                <a:solidFill>
                  <a:srgbClr val="1B0F59"/>
                </a:solidFill>
              </a:rPr>
              <a:t>Phase 1b : Groupe des enfants retirés et des familles d’enfants retirés </a:t>
            </a:r>
            <a:r>
              <a:rPr lang="fr-CA" sz="1500" dirty="0">
                <a:solidFill>
                  <a:srgbClr val="1B0F59"/>
                </a:solidFill>
              </a:rPr>
              <a:t>pour les enfants </a:t>
            </a:r>
            <a:r>
              <a:rPr lang="fr-CA" sz="1500" b="1" dirty="0">
                <a:solidFill>
                  <a:srgbClr val="1B0F59"/>
                </a:solidFill>
              </a:rPr>
              <a:t>qui figurent dans</a:t>
            </a:r>
            <a:r>
              <a:rPr lang="fr-CA" sz="1500" dirty="0">
                <a:solidFill>
                  <a:srgbClr val="1B0F59"/>
                </a:solidFill>
              </a:rPr>
              <a:t> </a:t>
            </a:r>
            <a:r>
              <a:rPr lang="fr-CA" sz="1500" b="1" dirty="0">
                <a:solidFill>
                  <a:srgbClr val="1B0F59"/>
                </a:solidFill>
              </a:rPr>
              <a:t>la base de données des SAC</a:t>
            </a:r>
            <a:endParaRPr lang="fr-CA" sz="1500" dirty="0">
              <a:solidFill>
                <a:srgbClr val="1B0F59"/>
              </a:solidFill>
            </a:endParaRPr>
          </a:p>
        </p:txBody>
      </p:sp>
      <p:sp>
        <p:nvSpPr>
          <p:cNvPr id="17" name="Oval 16">
            <a:extLst>
              <a:ext uri="{FF2B5EF4-FFF2-40B4-BE49-F238E27FC236}">
                <a16:creationId xmlns:a16="http://schemas.microsoft.com/office/drawing/2014/main" id="{E6BE41A3-15B7-8049-A134-60532CA0DAC1}"/>
              </a:ext>
            </a:extLst>
          </p:cNvPr>
          <p:cNvSpPr/>
          <p:nvPr>
            <p:custDataLst>
              <p:tags r:id="rId8"/>
            </p:custDataLst>
          </p:nvPr>
        </p:nvSpPr>
        <p:spPr>
          <a:xfrm>
            <a:off x="3385519" y="4290819"/>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1</a:t>
            </a:r>
          </a:p>
        </p:txBody>
      </p:sp>
      <p:sp>
        <p:nvSpPr>
          <p:cNvPr id="19" name="Oval 18">
            <a:extLst>
              <a:ext uri="{FF2B5EF4-FFF2-40B4-BE49-F238E27FC236}">
                <a16:creationId xmlns:a16="http://schemas.microsoft.com/office/drawing/2014/main" id="{39CE692E-1F4D-A225-609D-F708BEEC02BD}"/>
              </a:ext>
            </a:extLst>
          </p:cNvPr>
          <p:cNvSpPr/>
          <p:nvPr>
            <p:custDataLst>
              <p:tags r:id="rId9"/>
            </p:custDataLst>
          </p:nvPr>
        </p:nvSpPr>
        <p:spPr>
          <a:xfrm>
            <a:off x="1451360" y="4360091"/>
            <a:ext cx="274320" cy="2743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a</a:t>
            </a:r>
          </a:p>
        </p:txBody>
      </p:sp>
      <p:sp>
        <p:nvSpPr>
          <p:cNvPr id="20" name="Oval 19">
            <a:extLst>
              <a:ext uri="{FF2B5EF4-FFF2-40B4-BE49-F238E27FC236}">
                <a16:creationId xmlns:a16="http://schemas.microsoft.com/office/drawing/2014/main" id="{8069507B-D60E-FBB0-6BB4-99333F4552FE}"/>
              </a:ext>
            </a:extLst>
          </p:cNvPr>
          <p:cNvSpPr/>
          <p:nvPr>
            <p:custDataLst>
              <p:tags r:id="rId10"/>
            </p:custDataLst>
          </p:nvPr>
        </p:nvSpPr>
        <p:spPr>
          <a:xfrm>
            <a:off x="3677713" y="4369663"/>
            <a:ext cx="274320" cy="2743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b</a:t>
            </a:r>
          </a:p>
        </p:txBody>
      </p:sp>
      <p:sp>
        <p:nvSpPr>
          <p:cNvPr id="28" name="Oval 27">
            <a:extLst>
              <a:ext uri="{FF2B5EF4-FFF2-40B4-BE49-F238E27FC236}">
                <a16:creationId xmlns:a16="http://schemas.microsoft.com/office/drawing/2014/main" id="{4833512E-0E53-5C35-5EE4-AE01578E549F}"/>
              </a:ext>
            </a:extLst>
          </p:cNvPr>
          <p:cNvSpPr/>
          <p:nvPr>
            <p:custDataLst>
              <p:tags r:id="rId11"/>
            </p:custDataLst>
          </p:nvPr>
        </p:nvSpPr>
        <p:spPr>
          <a:xfrm>
            <a:off x="5355305" y="4281247"/>
            <a:ext cx="274320" cy="274320"/>
          </a:xfrm>
          <a:prstGeom prst="ellipse">
            <a:avLst/>
          </a:prstGeom>
          <a:solidFill>
            <a:srgbClr val="A1D7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1</a:t>
            </a:r>
          </a:p>
        </p:txBody>
      </p:sp>
      <p:sp>
        <p:nvSpPr>
          <p:cNvPr id="29" name="Oval 28">
            <a:extLst>
              <a:ext uri="{FF2B5EF4-FFF2-40B4-BE49-F238E27FC236}">
                <a16:creationId xmlns:a16="http://schemas.microsoft.com/office/drawing/2014/main" id="{6CEA9B52-31FB-209A-706D-DE457A770A3D}"/>
              </a:ext>
            </a:extLst>
          </p:cNvPr>
          <p:cNvSpPr/>
          <p:nvPr>
            <p:custDataLst>
              <p:tags r:id="rId12"/>
            </p:custDataLst>
          </p:nvPr>
        </p:nvSpPr>
        <p:spPr>
          <a:xfrm>
            <a:off x="5647499" y="4360091"/>
            <a:ext cx="274320" cy="27432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dirty="0"/>
              <a:t>c</a:t>
            </a:r>
          </a:p>
        </p:txBody>
      </p:sp>
      <p:sp>
        <p:nvSpPr>
          <p:cNvPr id="30" name="TextBox 29">
            <a:extLst>
              <a:ext uri="{FF2B5EF4-FFF2-40B4-BE49-F238E27FC236}">
                <a16:creationId xmlns:a16="http://schemas.microsoft.com/office/drawing/2014/main" id="{48ED8F74-F737-DB81-5FC7-66C20C83DFAB}"/>
              </a:ext>
            </a:extLst>
          </p:cNvPr>
          <p:cNvSpPr txBox="1"/>
          <p:nvPr>
            <p:custDataLst>
              <p:tags r:id="rId13"/>
            </p:custDataLst>
          </p:nvPr>
        </p:nvSpPr>
        <p:spPr>
          <a:xfrm>
            <a:off x="5129874" y="4659097"/>
            <a:ext cx="2035048" cy="1246495"/>
          </a:xfrm>
          <a:prstGeom prst="rect">
            <a:avLst/>
          </a:prstGeom>
          <a:solidFill>
            <a:schemeClr val="bg1">
              <a:lumMod val="95000"/>
            </a:schemeClr>
          </a:solidFill>
        </p:spPr>
        <p:txBody>
          <a:bodyPr wrap="square" rtlCol="0">
            <a:spAutoFit/>
          </a:bodyPr>
          <a:lstStyle/>
          <a:p>
            <a:pPr algn="ctr"/>
            <a:r>
              <a:rPr lang="fr-CA" sz="1500" b="1" dirty="0">
                <a:solidFill>
                  <a:srgbClr val="1B0F59"/>
                </a:solidFill>
              </a:rPr>
              <a:t>Phase 1c : </a:t>
            </a:r>
            <a:r>
              <a:rPr lang="fr-CA" sz="1500" dirty="0">
                <a:solidFill>
                  <a:srgbClr val="1B0F59"/>
                </a:solidFill>
              </a:rPr>
              <a:t>Admissibilité et paiements en vertu des facteurs de majoration (selon le budget)</a:t>
            </a:r>
          </a:p>
        </p:txBody>
      </p:sp>
      <p:sp>
        <p:nvSpPr>
          <p:cNvPr id="9" name="Slide Number Placeholder 8">
            <a:extLst>
              <a:ext uri="{FF2B5EF4-FFF2-40B4-BE49-F238E27FC236}">
                <a16:creationId xmlns:a16="http://schemas.microsoft.com/office/drawing/2014/main" id="{A763CC31-C672-1B30-2C94-B3C91BD6DABF}"/>
              </a:ext>
            </a:extLst>
          </p:cNvPr>
          <p:cNvSpPr>
            <a:spLocks noGrp="1"/>
          </p:cNvSpPr>
          <p:nvPr>
            <p:ph type="sldNum" sz="quarter" idx="4"/>
            <p:custDataLst>
              <p:tags r:id="rId14"/>
            </p:custDataLst>
          </p:nvPr>
        </p:nvSpPr>
        <p:spPr/>
        <p:txBody>
          <a:bodyPr/>
          <a:lstStyle/>
          <a:p>
            <a:fld id="{23C90E5E-BC02-4494-BB30-30FAACD6114A}" type="slidenum">
              <a:rPr lang="en-US" smtClean="0">
                <a:solidFill>
                  <a:srgbClr val="1B0F59"/>
                </a:solidFill>
              </a:rPr>
              <a:pPr/>
              <a:t>3</a:t>
            </a:fld>
            <a:endParaRPr lang="en-US" dirty="0">
              <a:solidFill>
                <a:srgbClr val="1B0F59"/>
              </a:solidFill>
            </a:endParaRPr>
          </a:p>
        </p:txBody>
      </p:sp>
      <p:grpSp>
        <p:nvGrpSpPr>
          <p:cNvPr id="34" name="Group 33">
            <a:extLst>
              <a:ext uri="{FF2B5EF4-FFF2-40B4-BE49-F238E27FC236}">
                <a16:creationId xmlns:a16="http://schemas.microsoft.com/office/drawing/2014/main" id="{8D41B674-44A2-7861-0C55-2349A77A461C}"/>
              </a:ext>
            </a:extLst>
          </p:cNvPr>
          <p:cNvGrpSpPr/>
          <p:nvPr>
            <p:custDataLst>
              <p:tags r:id="rId15"/>
            </p:custDataLst>
          </p:nvPr>
        </p:nvGrpSpPr>
        <p:grpSpPr>
          <a:xfrm>
            <a:off x="202819" y="3709356"/>
            <a:ext cx="2330940" cy="2465437"/>
            <a:chOff x="64655" y="3460044"/>
            <a:chExt cx="2330940" cy="2465437"/>
          </a:xfrm>
        </p:grpSpPr>
        <p:sp>
          <p:nvSpPr>
            <p:cNvPr id="32" name="Rectangle 31">
              <a:extLst>
                <a:ext uri="{FF2B5EF4-FFF2-40B4-BE49-F238E27FC236}">
                  <a16:creationId xmlns:a16="http://schemas.microsoft.com/office/drawing/2014/main" id="{560800A2-0B54-C2E8-2A94-929FA652E5B4}"/>
                </a:ext>
              </a:extLst>
            </p:cNvPr>
            <p:cNvSpPr/>
            <p:nvPr/>
          </p:nvSpPr>
          <p:spPr>
            <a:xfrm>
              <a:off x="64655" y="3460044"/>
              <a:ext cx="2330940" cy="2465437"/>
            </a:xfrm>
            <a:prstGeom prst="rect">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a:extLst>
                <a:ext uri="{FF2B5EF4-FFF2-40B4-BE49-F238E27FC236}">
                  <a16:creationId xmlns:a16="http://schemas.microsoft.com/office/drawing/2014/main" id="{624BDACC-6D9D-DAFA-CF6E-DD7E6B2A9483}"/>
                </a:ext>
              </a:extLst>
            </p:cNvPr>
            <p:cNvSpPr txBox="1"/>
            <p:nvPr/>
          </p:nvSpPr>
          <p:spPr>
            <a:xfrm>
              <a:off x="226110" y="3581400"/>
              <a:ext cx="2023511" cy="369332"/>
            </a:xfrm>
            <a:prstGeom prst="rect">
              <a:avLst/>
            </a:prstGeom>
            <a:noFill/>
          </p:spPr>
          <p:txBody>
            <a:bodyPr wrap="square" rtlCol="0">
              <a:spAutoFit/>
            </a:bodyPr>
            <a:lstStyle/>
            <a:p>
              <a:pPr algn="ctr"/>
              <a:r>
                <a:rPr lang="fr-CA" b="1" dirty="0">
                  <a:solidFill>
                    <a:srgbClr val="00B050"/>
                  </a:solidFill>
                </a:rPr>
                <a:t>NOUS SOMMES ICI</a:t>
              </a:r>
            </a:p>
          </p:txBody>
        </p:sp>
      </p:grpSp>
    </p:spTree>
    <p:extLst>
      <p:ext uri="{BB962C8B-B14F-4D97-AF65-F5344CB8AC3E}">
        <p14:creationId xmlns:p14="http://schemas.microsoft.com/office/powerpoint/2010/main" val="266647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D20-F095-2CA2-1E48-2BD3CE07D92B}"/>
              </a:ext>
            </a:extLst>
          </p:cNvPr>
          <p:cNvSpPr>
            <a:spLocks noGrp="1"/>
          </p:cNvSpPr>
          <p:nvPr>
            <p:ph type="ctrTitle"/>
            <p:custDataLst>
              <p:tags r:id="rId1"/>
            </p:custDataLst>
          </p:nvPr>
        </p:nvSpPr>
        <p:spPr>
          <a:xfrm>
            <a:off x="5197339" y="1993515"/>
            <a:ext cx="6388648" cy="999067"/>
          </a:xfrm>
        </p:spPr>
        <p:txBody>
          <a:bodyPr anchor="ctr"/>
          <a:lstStyle/>
          <a:p>
            <a:pPr algn="l"/>
            <a:r>
              <a:rPr lang="fr-CA" sz="4400" dirty="0"/>
              <a:t>Ordre du jour</a:t>
            </a:r>
          </a:p>
        </p:txBody>
      </p:sp>
      <p:graphicFrame>
        <p:nvGraphicFramePr>
          <p:cNvPr id="6" name="Table 6">
            <a:extLst>
              <a:ext uri="{FF2B5EF4-FFF2-40B4-BE49-F238E27FC236}">
                <a16:creationId xmlns:a16="http://schemas.microsoft.com/office/drawing/2014/main" id="{F9EDBFB2-DD08-3602-F27D-0F506EAE4233}"/>
              </a:ext>
            </a:extLst>
          </p:cNvPr>
          <p:cNvGraphicFramePr>
            <a:graphicFrameLocks noGrp="1"/>
          </p:cNvGraphicFramePr>
          <p:nvPr>
            <p:custDataLst>
              <p:tags r:id="rId2"/>
            </p:custDataLst>
            <p:extLst>
              <p:ext uri="{D42A27DB-BD31-4B8C-83A1-F6EECF244321}">
                <p14:modId xmlns:p14="http://schemas.microsoft.com/office/powerpoint/2010/main" val="1181330025"/>
              </p:ext>
            </p:extLst>
          </p:nvPr>
        </p:nvGraphicFramePr>
        <p:xfrm>
          <a:off x="4696690" y="2734963"/>
          <a:ext cx="7397243" cy="2590800"/>
        </p:xfrm>
        <a:graphic>
          <a:graphicData uri="http://schemas.openxmlformats.org/drawingml/2006/table">
            <a:tbl>
              <a:tblPr firstRow="1" bandRow="1">
                <a:tableStyleId>{5C22544A-7EE6-4342-B048-85BDC9FD1C3A}</a:tableStyleId>
              </a:tblPr>
              <a:tblGrid>
                <a:gridCol w="6284704">
                  <a:extLst>
                    <a:ext uri="{9D8B030D-6E8A-4147-A177-3AD203B41FA5}">
                      <a16:colId xmlns:a16="http://schemas.microsoft.com/office/drawing/2014/main" val="1769061403"/>
                    </a:ext>
                  </a:extLst>
                </a:gridCol>
                <a:gridCol w="1112539">
                  <a:extLst>
                    <a:ext uri="{9D8B030D-6E8A-4147-A177-3AD203B41FA5}">
                      <a16:colId xmlns:a16="http://schemas.microsoft.com/office/drawing/2014/main" val="2922118166"/>
                    </a:ext>
                  </a:extLst>
                </a:gridCol>
              </a:tblGrid>
              <a:tr h="370840">
                <a:tc>
                  <a:txBody>
                    <a:bodyPr/>
                    <a:lstStyle/>
                    <a:p>
                      <a:endParaRPr lang="en-US" sz="2000" dirty="0"/>
                    </a:p>
                  </a:txBody>
                  <a:tcPr>
                    <a:lnB w="12700" cap="flat" cmpd="sng" algn="ctr">
                      <a:solidFill>
                        <a:schemeClr val="bg2"/>
                      </a:solidFill>
                      <a:prstDash val="solid"/>
                      <a:round/>
                      <a:headEnd type="none" w="med" len="med"/>
                      <a:tailEnd type="none" w="med" len="med"/>
                    </a:lnB>
                    <a:noFill/>
                  </a:tcPr>
                </a:tc>
                <a:tc>
                  <a:txBody>
                    <a:bodyPr/>
                    <a:lstStyle/>
                    <a:p>
                      <a:pPr algn="ctr"/>
                      <a:r>
                        <a:rPr lang="fr-CA" sz="2000" dirty="0">
                          <a:solidFill>
                            <a:schemeClr val="tx1"/>
                          </a:solidFill>
                        </a:rPr>
                        <a:t>Page</a:t>
                      </a:r>
                    </a:p>
                  </a:txBody>
                  <a:tcPr>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688478742"/>
                  </a:ext>
                </a:extLst>
              </a:tr>
              <a:tr h="370840">
                <a:tc>
                  <a:txBody>
                    <a:bodyPr/>
                    <a:lstStyle/>
                    <a:p>
                      <a:r>
                        <a:rPr lang="fr-CA" sz="2000" b="1" dirty="0"/>
                        <a:t>Demandeurs du groupe des enfants retirés et leurs rep</a:t>
                      </a:r>
                      <a:r>
                        <a:rPr lang="fr-CA" sz="2000" b="1" dirty="0">
                          <a:solidFill>
                            <a:schemeClr val="tx1"/>
                          </a:solidFill>
                        </a:rPr>
                        <a:t>résentants</a:t>
                      </a:r>
                      <a:endParaRPr lang="fr-CA" sz="2000" b="1" dirty="0"/>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a:r>
                        <a:rPr lang="fr-CA" sz="2000" dirty="0">
                          <a:hlinkClick r:id="rId7" action="ppaction://hlinksldjump"/>
                        </a:rPr>
                        <a:t>5</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896279208"/>
                  </a:ext>
                </a:extLst>
              </a:tr>
              <a:tr h="370840">
                <a:tc>
                  <a:txBody>
                    <a:bodyPr/>
                    <a:lstStyle/>
                    <a:p>
                      <a:r>
                        <a:rPr lang="fr-CA" sz="2000" b="1" dirty="0">
                          <a:solidFill>
                            <a:schemeClr val="tx1"/>
                          </a:solidFill>
                        </a:rPr>
                        <a:t>Demandeurs du groupe des familles d’enfants retirés </a:t>
                      </a:r>
                      <a:r>
                        <a:rPr lang="fr-CA" sz="2000" b="1" dirty="0"/>
                        <a:t>et leurs rep</a:t>
                      </a:r>
                      <a:r>
                        <a:rPr lang="fr-CA" sz="2000" b="1" dirty="0">
                          <a:solidFill>
                            <a:schemeClr val="tx1"/>
                          </a:solidFill>
                        </a:rPr>
                        <a:t>résentants</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a:r>
                        <a:rPr lang="fr-CA" sz="2000" dirty="0">
                          <a:hlinkClick r:id="rId8" action="ppaction://hlinksldjump"/>
                        </a:rPr>
                        <a:t>12</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2047076686"/>
                  </a:ext>
                </a:extLst>
              </a:tr>
              <a:tr h="370840">
                <a:tc>
                  <a:txBody>
                    <a:bodyPr/>
                    <a:lstStyle/>
                    <a:p>
                      <a:r>
                        <a:rPr lang="fr-CA" sz="2000" b="1" dirty="0"/>
                        <a:t>Processus d’appel</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a:r>
                        <a:rPr lang="fr-CA" sz="2000" dirty="0">
                          <a:hlinkClick r:id="rId9" action="ppaction://hlinksldjump"/>
                        </a:rPr>
                        <a:t>20</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4260649805"/>
                  </a:ext>
                </a:extLst>
              </a:tr>
              <a:tr h="370840">
                <a:tc>
                  <a:txBody>
                    <a:bodyPr/>
                    <a:lstStyle/>
                    <a:p>
                      <a:r>
                        <a:rPr lang="fr-CA" sz="2000" b="1" dirty="0"/>
                        <a:t>Prochaines étapes et calendrier</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tc>
                  <a:txBody>
                    <a:bodyPr/>
                    <a:lstStyle/>
                    <a:p>
                      <a:pPr algn="ctr"/>
                      <a:r>
                        <a:rPr lang="fr-CA" sz="2000" dirty="0">
                          <a:hlinkClick r:id="rId10" action="ppaction://hlinksldjump"/>
                        </a:rPr>
                        <a:t>23</a:t>
                      </a:r>
                    </a:p>
                  </a:txBody>
                  <a:tcPr anchor="ctr">
                    <a:lnT w="12700" cap="flat" cmpd="sng" algn="ctr">
                      <a:solidFill>
                        <a:schemeClr val="bg2"/>
                      </a:solidFill>
                      <a:prstDash val="solid"/>
                      <a:round/>
                      <a:headEnd type="none" w="med" len="med"/>
                      <a:tailEnd type="none" w="med" len="med"/>
                    </a:lnT>
                    <a:lnB w="1270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976624422"/>
                  </a:ext>
                </a:extLst>
              </a:tr>
            </a:tbl>
          </a:graphicData>
        </a:graphic>
      </p:graphicFrame>
      <p:sp>
        <p:nvSpPr>
          <p:cNvPr id="3" name="Subtitle 2">
            <a:extLst>
              <a:ext uri="{FF2B5EF4-FFF2-40B4-BE49-F238E27FC236}">
                <a16:creationId xmlns:a16="http://schemas.microsoft.com/office/drawing/2014/main" id="{AC7A76B0-D127-D061-7DBB-03C4041DC01F}"/>
              </a:ext>
            </a:extLst>
          </p:cNvPr>
          <p:cNvSpPr>
            <a:spLocks noGrp="1"/>
          </p:cNvSpPr>
          <p:nvPr>
            <p:ph type="subTitle" idx="1"/>
            <p:custDataLst>
              <p:tags r:id="rId3"/>
            </p:custDataLst>
          </p:nvPr>
        </p:nvSpPr>
        <p:spPr>
          <a:xfrm>
            <a:off x="424217" y="2992582"/>
            <a:ext cx="3882860" cy="2019917"/>
          </a:xfrm>
        </p:spPr>
        <p:txBody>
          <a:bodyPr anchor="ctr">
            <a:normAutofit fontScale="85000" lnSpcReduction="20000"/>
          </a:bodyPr>
          <a:lstStyle/>
          <a:p>
            <a:r>
              <a:rPr lang="fr-CA" sz="2800" i="1" dirty="0"/>
              <a:t>Cette présentation porte sur le processus d’indemnisation pour les groupes des enfants retirés et des familles d’enfants retirés et les représentants des membres de ces groupes.</a:t>
            </a:r>
          </a:p>
        </p:txBody>
      </p:sp>
      <p:sp>
        <p:nvSpPr>
          <p:cNvPr id="8" name="Slide Number Placeholder 7">
            <a:extLst>
              <a:ext uri="{FF2B5EF4-FFF2-40B4-BE49-F238E27FC236}">
                <a16:creationId xmlns:a16="http://schemas.microsoft.com/office/drawing/2014/main" id="{D3D9B4AD-357E-701C-2789-E7C80B1AC1FD}"/>
              </a:ext>
            </a:extLst>
          </p:cNvPr>
          <p:cNvSpPr>
            <a:spLocks noGrp="1"/>
          </p:cNvSpPr>
          <p:nvPr>
            <p:ph type="sldNum" sz="quarter" idx="4"/>
            <p:custDataLst>
              <p:tags r:id="rId4"/>
            </p:custDataLst>
          </p:nvPr>
        </p:nvSpPr>
        <p:spPr/>
        <p:txBody>
          <a:bodyPr/>
          <a:lstStyle/>
          <a:p>
            <a:fld id="{23C90E5E-BC02-4494-BB30-30FAACD6114A}" type="slidenum">
              <a:rPr lang="en-US" smtClean="0">
                <a:solidFill>
                  <a:srgbClr val="1B0F59"/>
                </a:solidFill>
              </a:rPr>
              <a:pPr/>
              <a:t>4</a:t>
            </a:fld>
            <a:endParaRPr lang="en-US" dirty="0">
              <a:solidFill>
                <a:srgbClr val="1B0F59"/>
              </a:solidFill>
            </a:endParaRPr>
          </a:p>
        </p:txBody>
      </p:sp>
    </p:spTree>
    <p:extLst>
      <p:ext uri="{BB962C8B-B14F-4D97-AF65-F5344CB8AC3E}">
        <p14:creationId xmlns:p14="http://schemas.microsoft.com/office/powerpoint/2010/main" val="23740958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41D20-F095-2CA2-1E48-2BD3CE07D92B}"/>
              </a:ext>
            </a:extLst>
          </p:cNvPr>
          <p:cNvSpPr>
            <a:spLocks noGrp="1"/>
          </p:cNvSpPr>
          <p:nvPr>
            <p:ph type="ctrTitle"/>
            <p:custDataLst>
              <p:tags r:id="rId1"/>
            </p:custDataLst>
          </p:nvPr>
        </p:nvSpPr>
        <p:spPr>
          <a:xfrm>
            <a:off x="1524000" y="2144057"/>
            <a:ext cx="9144000" cy="2387600"/>
          </a:xfrm>
        </p:spPr>
        <p:txBody>
          <a:bodyPr/>
          <a:lstStyle/>
          <a:p>
            <a:r>
              <a:rPr lang="fr-CA" sz="5400" dirty="0"/>
              <a:t>Parcours des demandeurs du groupe des enfants retirés et de leurs représentants dans le processus d’indemnisation </a:t>
            </a:r>
          </a:p>
        </p:txBody>
      </p:sp>
      <p:sp>
        <p:nvSpPr>
          <p:cNvPr id="3" name="Subtitle 2">
            <a:extLst>
              <a:ext uri="{FF2B5EF4-FFF2-40B4-BE49-F238E27FC236}">
                <a16:creationId xmlns:a16="http://schemas.microsoft.com/office/drawing/2014/main" id="{989D6AA3-31E2-77EE-673F-621DA2984AC7}"/>
              </a:ext>
            </a:extLst>
          </p:cNvPr>
          <p:cNvSpPr>
            <a:spLocks noGrp="1"/>
          </p:cNvSpPr>
          <p:nvPr>
            <p:ph type="subTitle" idx="1"/>
            <p:custDataLst>
              <p:tags r:id="rId2"/>
            </p:custDataLst>
          </p:nvPr>
        </p:nvSpPr>
        <p:spPr>
          <a:xfrm>
            <a:off x="1048215" y="4977785"/>
            <a:ext cx="10142094" cy="1655762"/>
          </a:xfrm>
        </p:spPr>
        <p:txBody>
          <a:bodyPr/>
          <a:lstStyle/>
          <a:p>
            <a:r>
              <a:rPr lang="fr-CA" i="1" dirty="0"/>
              <a:t>La présente section donne un aperçu du parcours des </a:t>
            </a:r>
            <a:r>
              <a:rPr lang="fr-CA" b="1" i="1" dirty="0"/>
              <a:t>demandeurs du groupe des enfants retirés</a:t>
            </a:r>
            <a:r>
              <a:rPr lang="fr-CA" i="1" dirty="0"/>
              <a:t> et de leurs </a:t>
            </a:r>
            <a:r>
              <a:rPr lang="fr-CA" b="1" i="1" dirty="0"/>
              <a:t>représentants</a:t>
            </a:r>
            <a:r>
              <a:rPr lang="fr-CA" i="1" dirty="0"/>
              <a:t> dans le processus d’indemnisation.</a:t>
            </a:r>
          </a:p>
        </p:txBody>
      </p:sp>
      <p:sp>
        <p:nvSpPr>
          <p:cNvPr id="7" name="Slide Number Placeholder 6">
            <a:extLst>
              <a:ext uri="{FF2B5EF4-FFF2-40B4-BE49-F238E27FC236}">
                <a16:creationId xmlns:a16="http://schemas.microsoft.com/office/drawing/2014/main" id="{9DC68506-5813-1DE5-E429-6E1E5CF77BE5}"/>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5</a:t>
            </a:fld>
            <a:endParaRPr lang="en-US" dirty="0">
              <a:solidFill>
                <a:srgbClr val="1B0F59"/>
              </a:solidFill>
            </a:endParaRPr>
          </a:p>
        </p:txBody>
      </p:sp>
    </p:spTree>
    <p:extLst>
      <p:ext uri="{BB962C8B-B14F-4D97-AF65-F5344CB8AC3E}">
        <p14:creationId xmlns:p14="http://schemas.microsoft.com/office/powerpoint/2010/main" val="197735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8B1228F5-5018-F662-455E-23FA60942638}"/>
              </a:ext>
            </a:extLst>
          </p:cNvPr>
          <p:cNvSpPr txBox="1"/>
          <p:nvPr>
            <p:custDataLst>
              <p:tags r:id="rId1"/>
            </p:custDataLst>
          </p:nvPr>
        </p:nvSpPr>
        <p:spPr>
          <a:xfrm>
            <a:off x="1633728" y="421990"/>
            <a:ext cx="4242816" cy="738664"/>
          </a:xfrm>
          <a:prstGeom prst="rect">
            <a:avLst/>
          </a:prstGeom>
          <a:noFill/>
        </p:spPr>
        <p:txBody>
          <a:bodyPr wrap="square" rtlCol="0" anchor="ctr">
            <a:spAutoFit/>
          </a:bodyPr>
          <a:lstStyle/>
          <a:p>
            <a:r>
              <a:rPr lang="fr-CA" b="1" dirty="0">
                <a:latin typeface="Calibri" panose="020F0502020204030204" pitchFamily="34" charset="0"/>
                <a:cs typeface="Calibri" panose="020F0502020204030204" pitchFamily="34" charset="0"/>
              </a:rPr>
              <a:t>Parcours du demandeur</a:t>
            </a:r>
            <a:br>
              <a:rPr lang="fr-CA" b="1" dirty="0">
                <a:latin typeface="Calibri" panose="020F0502020204030204" pitchFamily="34" charset="0"/>
                <a:cs typeface="Calibri" panose="020F0502020204030204" pitchFamily="34" charset="0"/>
              </a:rPr>
            </a:br>
            <a:r>
              <a:rPr lang="fr-CA" b="1" dirty="0">
                <a:latin typeface="Calibri" panose="020F0502020204030204" pitchFamily="34" charset="0"/>
                <a:cs typeface="Calibri" panose="020F0502020204030204" pitchFamily="34" charset="0"/>
              </a:rPr>
              <a:t>Groupe des enfants retirés</a:t>
            </a:r>
          </a:p>
        </p:txBody>
      </p:sp>
      <p:sp>
        <p:nvSpPr>
          <p:cNvPr id="43" name="TextBox 42">
            <a:extLst>
              <a:ext uri="{FF2B5EF4-FFF2-40B4-BE49-F238E27FC236}">
                <a16:creationId xmlns:a16="http://schemas.microsoft.com/office/drawing/2014/main" id="{3F9CAD41-831D-67F1-0C94-39DE604B52BC}"/>
              </a:ext>
            </a:extLst>
          </p:cNvPr>
          <p:cNvSpPr txBox="1">
            <a:spLocks/>
          </p:cNvSpPr>
          <p:nvPr>
            <p:custDataLst>
              <p:tags r:id="rId2"/>
            </p:custDataLst>
          </p:nvPr>
        </p:nvSpPr>
        <p:spPr>
          <a:xfrm>
            <a:off x="4633497" y="4083636"/>
            <a:ext cx="1467329" cy="1216152"/>
          </a:xfrm>
          <a:prstGeom prst="rect">
            <a:avLst/>
          </a:prstGeom>
          <a:solidFill>
            <a:schemeClr val="bg2"/>
          </a:solidFill>
        </p:spPr>
        <p:txBody>
          <a:bodyPr wrap="square"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L’administrateur communique avec le demandeur pour obtenir les renseignements manquants. Soutien à la navigation offert.</a:t>
            </a:r>
          </a:p>
        </p:txBody>
      </p:sp>
      <p:sp>
        <p:nvSpPr>
          <p:cNvPr id="8" name="TextBox 7">
            <a:extLst>
              <a:ext uri="{FF2B5EF4-FFF2-40B4-BE49-F238E27FC236}">
                <a16:creationId xmlns:a16="http://schemas.microsoft.com/office/drawing/2014/main" id="{C5C9B72E-A69D-E02D-0591-D00938116B3D}"/>
              </a:ext>
            </a:extLst>
          </p:cNvPr>
          <p:cNvSpPr txBox="1">
            <a:spLocks noChangeAspect="1"/>
          </p:cNvSpPr>
          <p:nvPr>
            <p:custDataLst>
              <p:tags r:id="rId3"/>
            </p:custDataLst>
          </p:nvPr>
        </p:nvSpPr>
        <p:spPr>
          <a:xfrm>
            <a:off x="405407" y="2259409"/>
            <a:ext cx="1314325" cy="1216152"/>
          </a:xfrm>
          <a:prstGeom prst="rect">
            <a:avLst/>
          </a:prstGeom>
          <a:solidFill>
            <a:schemeClr val="bg2"/>
          </a:solidFill>
        </p:spPr>
        <p:txBody>
          <a:bodyPr wrap="square" lIns="0" tIns="0" rIns="0" bIns="0" anchor="ctr">
            <a:noAutofit/>
          </a:bodyPr>
          <a:lstStyle/>
          <a:p>
            <a:pPr marL="53975"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soumet le formulaire de demande pertinent en fournissant son nom, ses coordonnées et une copie d’une pièce d’identité.</a:t>
            </a:r>
          </a:p>
        </p:txBody>
      </p:sp>
      <p:sp>
        <p:nvSpPr>
          <p:cNvPr id="10" name="TextBox 9">
            <a:extLst>
              <a:ext uri="{FF2B5EF4-FFF2-40B4-BE49-F238E27FC236}">
                <a16:creationId xmlns:a16="http://schemas.microsoft.com/office/drawing/2014/main" id="{2A53854F-52DB-1E5A-0324-C9917BF4CB34}"/>
              </a:ext>
            </a:extLst>
          </p:cNvPr>
          <p:cNvSpPr txBox="1">
            <a:spLocks/>
          </p:cNvSpPr>
          <p:nvPr>
            <p:custDataLst>
              <p:tags r:id="rId4"/>
            </p:custDataLst>
          </p:nvPr>
        </p:nvSpPr>
        <p:spPr>
          <a:xfrm>
            <a:off x="9733846" y="5709924"/>
            <a:ext cx="2265076" cy="655115"/>
          </a:xfrm>
          <a:prstGeom prst="rect">
            <a:avLst/>
          </a:prstGeom>
          <a:solidFill>
            <a:schemeClr val="accent5">
              <a:lumMod val="20000"/>
              <a:lumOff val="80000"/>
            </a:schemeClr>
          </a:solidFill>
        </p:spPr>
        <p:txBody>
          <a:bodyPr wrap="square"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reçoit une lettre indiquant qu’il n’est pas admissible.</a:t>
            </a:r>
          </a:p>
        </p:txBody>
      </p:sp>
      <p:sp>
        <p:nvSpPr>
          <p:cNvPr id="15" name="Rectangle: Rounded Corners 14">
            <a:extLst>
              <a:ext uri="{FF2B5EF4-FFF2-40B4-BE49-F238E27FC236}">
                <a16:creationId xmlns:a16="http://schemas.microsoft.com/office/drawing/2014/main" id="{968546F1-7BBE-B102-94B3-94E4D0560F86}"/>
              </a:ext>
            </a:extLst>
          </p:cNvPr>
          <p:cNvSpPr>
            <a:spLocks/>
          </p:cNvSpPr>
          <p:nvPr>
            <p:custDataLst>
              <p:tags r:id="rId5"/>
            </p:custDataLst>
          </p:nvPr>
        </p:nvSpPr>
        <p:spPr>
          <a:xfrm>
            <a:off x="2277090" y="2259409"/>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Délais prescrits respectés? </a:t>
            </a:r>
            <a:br>
              <a:rPr lang="fr-CA" sz="1050" dirty="0">
                <a:latin typeface="Calibri" panose="020F0502020204030204" pitchFamily="34" charset="0"/>
                <a:cs typeface="Calibri" panose="020F0502020204030204" pitchFamily="34" charset="0"/>
              </a:rPr>
            </a:br>
            <a:br>
              <a:rPr lang="fr-CA" sz="1050" dirty="0">
                <a:latin typeface="Calibri" panose="020F0502020204030204" pitchFamily="34" charset="0"/>
                <a:cs typeface="Calibri" panose="020F0502020204030204" pitchFamily="34" charset="0"/>
              </a:rPr>
            </a:br>
            <a:r>
              <a:rPr lang="fr-CA" sz="800" i="1" dirty="0">
                <a:latin typeface="Calibri" panose="020F0502020204030204" pitchFamily="34" charset="0"/>
                <a:cs typeface="Calibri" panose="020F0502020204030204" pitchFamily="34" charset="0"/>
              </a:rPr>
              <a:t>(voir la diapositive suivante)</a:t>
            </a:r>
          </a:p>
        </p:txBody>
      </p:sp>
      <p:sp>
        <p:nvSpPr>
          <p:cNvPr id="35" name="Rectangle: Rounded Corners 34">
            <a:extLst>
              <a:ext uri="{FF2B5EF4-FFF2-40B4-BE49-F238E27FC236}">
                <a16:creationId xmlns:a16="http://schemas.microsoft.com/office/drawing/2014/main" id="{98DA7E18-CE50-0B97-A954-566231C174E7}"/>
              </a:ext>
            </a:extLst>
          </p:cNvPr>
          <p:cNvSpPr>
            <a:spLocks/>
          </p:cNvSpPr>
          <p:nvPr>
            <p:custDataLst>
              <p:tags r:id="rId6"/>
            </p:custDataLst>
          </p:nvPr>
        </p:nvSpPr>
        <p:spPr>
          <a:xfrm>
            <a:off x="4847328" y="2259409"/>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Information manquante?</a:t>
            </a:r>
          </a:p>
        </p:txBody>
      </p:sp>
      <p:sp>
        <p:nvSpPr>
          <p:cNvPr id="40" name="TextBox 39">
            <a:extLst>
              <a:ext uri="{FF2B5EF4-FFF2-40B4-BE49-F238E27FC236}">
                <a16:creationId xmlns:a16="http://schemas.microsoft.com/office/drawing/2014/main" id="{0A2740B0-2830-E3BB-EB01-E4D026B93668}"/>
              </a:ext>
            </a:extLst>
          </p:cNvPr>
          <p:cNvSpPr txBox="1">
            <a:spLocks/>
          </p:cNvSpPr>
          <p:nvPr>
            <p:custDataLst>
              <p:tags r:id="rId7"/>
            </p:custDataLst>
          </p:nvPr>
        </p:nvSpPr>
        <p:spPr>
          <a:xfrm>
            <a:off x="5183220" y="3620940"/>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sp>
        <p:nvSpPr>
          <p:cNvPr id="44" name="TextBox 43">
            <a:extLst>
              <a:ext uri="{FF2B5EF4-FFF2-40B4-BE49-F238E27FC236}">
                <a16:creationId xmlns:a16="http://schemas.microsoft.com/office/drawing/2014/main" id="{10B59908-8048-7624-1078-6FAECA06A3A8}"/>
              </a:ext>
            </a:extLst>
          </p:cNvPr>
          <p:cNvSpPr txBox="1">
            <a:spLocks/>
          </p:cNvSpPr>
          <p:nvPr>
            <p:custDataLst>
              <p:tags r:id="rId8"/>
            </p:custDataLst>
          </p:nvPr>
        </p:nvSpPr>
        <p:spPr>
          <a:xfrm>
            <a:off x="9733871" y="4285965"/>
            <a:ext cx="2265076" cy="830611"/>
          </a:xfrm>
          <a:prstGeom prst="rect">
            <a:avLst/>
          </a:prstGeom>
          <a:solidFill>
            <a:schemeClr val="accent5">
              <a:lumMod val="20000"/>
              <a:lumOff val="80000"/>
            </a:schemeClr>
          </a:solidFill>
        </p:spPr>
        <p:txBody>
          <a:bodyPr wrap="square" lIns="91440" tIns="45720" rIns="91440" bIns="45720" anchor="ctr">
            <a:noAutofit/>
          </a:bodyPr>
          <a:lstStyle/>
          <a:p>
            <a:pPr algn="ctr">
              <a:lnSpc>
                <a:spcPct val="107000"/>
              </a:lnSpc>
              <a:spcAft>
                <a:spcPts val="640"/>
              </a:spcAft>
            </a:pPr>
            <a:r>
              <a:rPr lang="fr-CA" sz="1050" dirty="0">
                <a:latin typeface="Calibri"/>
                <a:ea typeface="Calibri"/>
                <a:cs typeface="Calibri"/>
              </a:rPr>
              <a:t>Le demandeur reçoit une lettre indiquant que la détermination de son admissibilité n’est pas concluante.</a:t>
            </a:r>
            <a:endParaRPr lang="fr-CA" sz="1050" i="1" dirty="0">
              <a:latin typeface="Calibri"/>
              <a:ea typeface="Calibri"/>
              <a:cs typeface="Calibri"/>
            </a:endParaRPr>
          </a:p>
        </p:txBody>
      </p:sp>
      <p:sp>
        <p:nvSpPr>
          <p:cNvPr id="11" name="TextBox 10">
            <a:extLst>
              <a:ext uri="{FF2B5EF4-FFF2-40B4-BE49-F238E27FC236}">
                <a16:creationId xmlns:a16="http://schemas.microsoft.com/office/drawing/2014/main" id="{00BF6FBD-8765-D7D5-C8B3-3B9C9C7940FD}"/>
              </a:ext>
            </a:extLst>
          </p:cNvPr>
          <p:cNvSpPr txBox="1">
            <a:spLocks/>
          </p:cNvSpPr>
          <p:nvPr>
            <p:custDataLst>
              <p:tags r:id="rId9"/>
            </p:custDataLst>
          </p:nvPr>
        </p:nvSpPr>
        <p:spPr>
          <a:xfrm>
            <a:off x="2876186" y="4083637"/>
            <a:ext cx="1467329" cy="1216152"/>
          </a:xfrm>
          <a:prstGeom prst="rect">
            <a:avLst/>
          </a:prstGeom>
          <a:solidFill>
            <a:schemeClr val="bg2"/>
          </a:solidFill>
        </p:spPr>
        <p:txBody>
          <a:bodyPr wrap="square" anchor="ctr">
            <a:noAutofit/>
          </a:bodyPr>
          <a:lstStyle/>
          <a:p>
            <a:pPr algn="ctr">
              <a:lnSpc>
                <a:spcPct val="107000"/>
              </a:lnSpc>
            </a:pPr>
            <a:r>
              <a:rPr lang="fr-CA" sz="1050" dirty="0">
                <a:latin typeface="Calibri" panose="020F0502020204030204" pitchFamily="34" charset="0"/>
                <a:ea typeface="Calibri" panose="020F0502020204030204" pitchFamily="34" charset="0"/>
                <a:cs typeface="Calibri" panose="020F0502020204030204" pitchFamily="34" charset="0"/>
              </a:rPr>
              <a:t>Le demandeur a soumis sa demande trop tôt et doit la soumettre de nouveau au plus tard 2 ans après avoir atteint l’âge de la majorité.</a:t>
            </a:r>
          </a:p>
        </p:txBody>
      </p:sp>
      <p:sp>
        <p:nvSpPr>
          <p:cNvPr id="26" name="Rectangle: Rounded Corners 25">
            <a:extLst>
              <a:ext uri="{FF2B5EF4-FFF2-40B4-BE49-F238E27FC236}">
                <a16:creationId xmlns:a16="http://schemas.microsoft.com/office/drawing/2014/main" id="{F5EA777E-C26A-18FA-0110-C98131334838}"/>
              </a:ext>
            </a:extLst>
          </p:cNvPr>
          <p:cNvSpPr>
            <a:spLocks/>
          </p:cNvSpPr>
          <p:nvPr>
            <p:custDataLst>
              <p:tags r:id="rId10"/>
            </p:custDataLst>
          </p:nvPr>
        </p:nvSpPr>
        <p:spPr>
          <a:xfrm>
            <a:off x="1543308" y="5589351"/>
            <a:ext cx="1037752" cy="906866"/>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Une demande de prolongation a été présentée et approuvée?</a:t>
            </a:r>
          </a:p>
        </p:txBody>
      </p:sp>
      <p:sp>
        <p:nvSpPr>
          <p:cNvPr id="98" name="TextBox 97">
            <a:extLst>
              <a:ext uri="{FF2B5EF4-FFF2-40B4-BE49-F238E27FC236}">
                <a16:creationId xmlns:a16="http://schemas.microsoft.com/office/drawing/2014/main" id="{E7157F88-6063-CF72-96F6-ABF495966243}"/>
              </a:ext>
            </a:extLst>
          </p:cNvPr>
          <p:cNvSpPr txBox="1">
            <a:spLocks/>
          </p:cNvSpPr>
          <p:nvPr>
            <p:custDataLst>
              <p:tags r:id="rId11"/>
            </p:custDataLst>
          </p:nvPr>
        </p:nvSpPr>
        <p:spPr>
          <a:xfrm>
            <a:off x="2694897" y="5951344"/>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sp>
        <p:nvSpPr>
          <p:cNvPr id="1011" name="TextBox 1010">
            <a:extLst>
              <a:ext uri="{FF2B5EF4-FFF2-40B4-BE49-F238E27FC236}">
                <a16:creationId xmlns:a16="http://schemas.microsoft.com/office/drawing/2014/main" id="{731FBAAE-A40F-408A-820E-924458CBF2EF}"/>
              </a:ext>
            </a:extLst>
          </p:cNvPr>
          <p:cNvSpPr txBox="1">
            <a:spLocks/>
          </p:cNvSpPr>
          <p:nvPr>
            <p:custDataLst>
              <p:tags r:id="rId12"/>
            </p:custDataLst>
          </p:nvPr>
        </p:nvSpPr>
        <p:spPr>
          <a:xfrm>
            <a:off x="1333448" y="4076749"/>
            <a:ext cx="1467329" cy="1216152"/>
          </a:xfrm>
          <a:prstGeom prst="rect">
            <a:avLst/>
          </a:prstGeom>
          <a:solidFill>
            <a:schemeClr val="bg2"/>
          </a:solidFill>
        </p:spPr>
        <p:txBody>
          <a:bodyPr wrap="square" anchor="ctr">
            <a:noAutofit/>
          </a:bodyPr>
          <a:lstStyle/>
          <a:p>
            <a:pPr algn="ctr">
              <a:lnSpc>
                <a:spcPct val="107000"/>
              </a:lnSpc>
            </a:pPr>
            <a:r>
              <a:rPr lang="fr-CA" sz="1050" dirty="0">
                <a:latin typeface="Calibri" panose="020F0502020204030204" pitchFamily="34" charset="0"/>
                <a:ea typeface="Calibri" panose="020F0502020204030204" pitchFamily="34" charset="0"/>
                <a:cs typeface="Calibri" panose="020F0502020204030204" pitchFamily="34" charset="0"/>
              </a:rPr>
              <a:t>Le demandeur a raté la date limite et doit soumettre une demande de prolongation (</a:t>
            </a:r>
            <a:r>
              <a:rPr lang="fr-CA" sz="1050" i="1" dirty="0">
                <a:latin typeface="Calibri" panose="020F0502020204030204" pitchFamily="34" charset="0"/>
                <a:ea typeface="Calibri" panose="020F0502020204030204" pitchFamily="34" charset="0"/>
                <a:cs typeface="Calibri" panose="020F0502020204030204" pitchFamily="34" charset="0"/>
              </a:rPr>
              <a:t>max. de 1 an – voir la diapositive suivante</a:t>
            </a:r>
            <a:r>
              <a:rPr lang="fr-CA" sz="1050" dirty="0">
                <a:latin typeface="Calibri" panose="020F0502020204030204" pitchFamily="34" charset="0"/>
                <a:ea typeface="Calibri" panose="020F0502020204030204" pitchFamily="34" charset="0"/>
                <a:cs typeface="Calibri" panose="020F0502020204030204" pitchFamily="34" charset="0"/>
              </a:rPr>
              <a:t>).</a:t>
            </a:r>
          </a:p>
        </p:txBody>
      </p:sp>
      <p:cxnSp>
        <p:nvCxnSpPr>
          <p:cNvPr id="1074" name="Straight Arrow Connector 1073">
            <a:extLst>
              <a:ext uri="{FF2B5EF4-FFF2-40B4-BE49-F238E27FC236}">
                <a16:creationId xmlns:a16="http://schemas.microsoft.com/office/drawing/2014/main" id="{4E93B71F-3AC2-02FA-78F0-79DA30916424}"/>
              </a:ext>
            </a:extLst>
          </p:cNvPr>
          <p:cNvCxnSpPr>
            <a:cxnSpLocks/>
            <a:stCxn id="8" idx="3"/>
            <a:endCxn id="15" idx="1"/>
          </p:cNvCxnSpPr>
          <p:nvPr>
            <p:custDataLst>
              <p:tags r:id="rId13"/>
            </p:custDataLst>
          </p:nvPr>
        </p:nvCxnSpPr>
        <p:spPr>
          <a:xfrm>
            <a:off x="1719732" y="2867485"/>
            <a:ext cx="55735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910" name="Straight Connector 909">
            <a:extLst>
              <a:ext uri="{FF2B5EF4-FFF2-40B4-BE49-F238E27FC236}">
                <a16:creationId xmlns:a16="http://schemas.microsoft.com/office/drawing/2014/main" id="{58072464-5A95-1EF7-CD91-413AB86C4A40}"/>
              </a:ext>
            </a:extLst>
          </p:cNvPr>
          <p:cNvCxnSpPr>
            <a:cxnSpLocks/>
            <a:stCxn id="15" idx="3"/>
            <a:endCxn id="368" idx="1"/>
          </p:cNvCxnSpPr>
          <p:nvPr>
            <p:custDataLst>
              <p:tags r:id="rId14"/>
            </p:custDataLst>
          </p:nvPr>
        </p:nvCxnSpPr>
        <p:spPr>
          <a:xfrm>
            <a:off x="3319506" y="2867485"/>
            <a:ext cx="483958"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8D4E9BB4-1065-A5C5-18D4-698E86E6EC28}"/>
              </a:ext>
            </a:extLst>
          </p:cNvPr>
          <p:cNvSpPr txBox="1">
            <a:spLocks noChangeAspect="1"/>
          </p:cNvSpPr>
          <p:nvPr>
            <p:custDataLst>
              <p:tags r:id="rId15"/>
            </p:custDataLst>
          </p:nvPr>
        </p:nvSpPr>
        <p:spPr>
          <a:xfrm>
            <a:off x="9720049" y="2259409"/>
            <a:ext cx="2263546" cy="1216152"/>
          </a:xfrm>
          <a:prstGeom prst="rect">
            <a:avLst/>
          </a:prstGeom>
          <a:solidFill>
            <a:srgbClr val="DEEBF7"/>
          </a:solidFill>
        </p:spPr>
        <p:txBody>
          <a:bodyPr wrap="square"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Le demandeur reçoit la lettre indiquant qu’il est admissible à l’indemnisation de base et expliquant les prochaines étapes.</a:t>
            </a:r>
          </a:p>
        </p:txBody>
      </p:sp>
      <p:cxnSp>
        <p:nvCxnSpPr>
          <p:cNvPr id="1193" name="Straight Connector 1192">
            <a:extLst>
              <a:ext uri="{FF2B5EF4-FFF2-40B4-BE49-F238E27FC236}">
                <a16:creationId xmlns:a16="http://schemas.microsoft.com/office/drawing/2014/main" id="{848DDA32-CD46-6111-92A6-1331FF1CECFB}"/>
              </a:ext>
            </a:extLst>
          </p:cNvPr>
          <p:cNvCxnSpPr>
            <a:cxnSpLocks/>
            <a:stCxn id="35" idx="3"/>
            <a:endCxn id="67" idx="1"/>
          </p:cNvCxnSpPr>
          <p:nvPr>
            <p:custDataLst>
              <p:tags r:id="rId16"/>
            </p:custDataLst>
          </p:nvPr>
        </p:nvCxnSpPr>
        <p:spPr>
          <a:xfrm>
            <a:off x="5889744" y="2867485"/>
            <a:ext cx="428281"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A85BD1E-A7BC-7609-C6F2-660381D832FB}"/>
              </a:ext>
            </a:extLst>
          </p:cNvPr>
          <p:cNvSpPr txBox="1">
            <a:spLocks/>
          </p:cNvSpPr>
          <p:nvPr>
            <p:custDataLst>
              <p:tags r:id="rId17"/>
            </p:custDataLst>
          </p:nvPr>
        </p:nvSpPr>
        <p:spPr>
          <a:xfrm>
            <a:off x="2615418" y="3620940"/>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sp>
        <p:nvSpPr>
          <p:cNvPr id="32" name="Rectangle: Rounded Corners 31">
            <a:extLst>
              <a:ext uri="{FF2B5EF4-FFF2-40B4-BE49-F238E27FC236}">
                <a16:creationId xmlns:a16="http://schemas.microsoft.com/office/drawing/2014/main" id="{A245B035-A9B8-344D-15FB-46A3B84BDC0C}"/>
              </a:ext>
            </a:extLst>
          </p:cNvPr>
          <p:cNvSpPr>
            <a:spLocks/>
          </p:cNvSpPr>
          <p:nvPr>
            <p:custDataLst>
              <p:tags r:id="rId18"/>
            </p:custDataLst>
          </p:nvPr>
        </p:nvSpPr>
        <p:spPr>
          <a:xfrm>
            <a:off x="7135268" y="2259409"/>
            <a:ext cx="1042416" cy="1216152"/>
          </a:xfrm>
          <a:prstGeom prst="roundRect">
            <a:avLst/>
          </a:prstGeom>
          <a:solidFill>
            <a:srgbClr val="78C697">
              <a:alpha val="49804"/>
            </a:srgbClr>
          </a:solidFill>
          <a:ln w="12700">
            <a:solidFill>
              <a:srgbClr val="78C697"/>
            </a:solidFill>
            <a:prstDash val="sysDash"/>
          </a:ln>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cs typeface="Calibri" panose="020F0502020204030204" pitchFamily="34" charset="0"/>
              </a:rPr>
              <a:t>L’enfant visé par la demande figure dans la base de données des SAC et est admissible? </a:t>
            </a:r>
          </a:p>
        </p:txBody>
      </p:sp>
      <p:cxnSp>
        <p:nvCxnSpPr>
          <p:cNvPr id="409" name="Straight Connector 408">
            <a:extLst>
              <a:ext uri="{FF2B5EF4-FFF2-40B4-BE49-F238E27FC236}">
                <a16:creationId xmlns:a16="http://schemas.microsoft.com/office/drawing/2014/main" id="{11049285-B254-8081-0A1D-C4645FC199FD}"/>
              </a:ext>
            </a:extLst>
          </p:cNvPr>
          <p:cNvCxnSpPr>
            <a:cxnSpLocks/>
            <a:stCxn id="1011" idx="2"/>
            <a:endCxn id="26" idx="0"/>
          </p:cNvCxnSpPr>
          <p:nvPr>
            <p:custDataLst>
              <p:tags r:id="rId19"/>
            </p:custDataLst>
          </p:nvPr>
        </p:nvCxnSpPr>
        <p:spPr>
          <a:xfrm flipH="1">
            <a:off x="2062184" y="5292901"/>
            <a:ext cx="4929" cy="29645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9479B6FF-DED4-1C20-4880-3294DD6B08E2}"/>
              </a:ext>
            </a:extLst>
          </p:cNvPr>
          <p:cNvSpPr txBox="1"/>
          <p:nvPr>
            <p:custDataLst>
              <p:tags r:id="rId20"/>
            </p:custDataLst>
          </p:nvPr>
        </p:nvSpPr>
        <p:spPr>
          <a:xfrm>
            <a:off x="504446" y="1966456"/>
            <a:ext cx="1094494" cy="261610"/>
          </a:xfrm>
          <a:prstGeom prst="rect">
            <a:avLst/>
          </a:prstGeom>
          <a:noFill/>
        </p:spPr>
        <p:txBody>
          <a:bodyPr wrap="square" rtlCol="0">
            <a:spAutoFit/>
          </a:bodyPr>
          <a:lstStyle/>
          <a:p>
            <a:pPr algn="ctr"/>
            <a:r>
              <a:rPr lang="fr-CA" sz="1100" b="1" dirty="0">
                <a:solidFill>
                  <a:srgbClr val="00B050"/>
                </a:solidFill>
              </a:rPr>
              <a:t>DÉBUT</a:t>
            </a:r>
          </a:p>
        </p:txBody>
      </p:sp>
      <p:sp>
        <p:nvSpPr>
          <p:cNvPr id="67" name="TextBox 66">
            <a:extLst>
              <a:ext uri="{FF2B5EF4-FFF2-40B4-BE49-F238E27FC236}">
                <a16:creationId xmlns:a16="http://schemas.microsoft.com/office/drawing/2014/main" id="{2129B0BB-D0FA-8761-1582-3E088A3DB1FE}"/>
              </a:ext>
            </a:extLst>
          </p:cNvPr>
          <p:cNvSpPr txBox="1">
            <a:spLocks/>
          </p:cNvSpPr>
          <p:nvPr>
            <p:custDataLst>
              <p:tags r:id="rId21"/>
            </p:custDataLst>
          </p:nvPr>
        </p:nvSpPr>
        <p:spPr>
          <a:xfrm>
            <a:off x="6318025" y="2776045"/>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cxnSp>
        <p:nvCxnSpPr>
          <p:cNvPr id="69" name="Straight Arrow Connector 68">
            <a:extLst>
              <a:ext uri="{FF2B5EF4-FFF2-40B4-BE49-F238E27FC236}">
                <a16:creationId xmlns:a16="http://schemas.microsoft.com/office/drawing/2014/main" id="{E42043CF-2D2F-C496-D0DD-392E3755D407}"/>
              </a:ext>
            </a:extLst>
          </p:cNvPr>
          <p:cNvCxnSpPr>
            <a:cxnSpLocks/>
            <a:stCxn id="67" idx="3"/>
            <a:endCxn id="32" idx="1"/>
          </p:cNvCxnSpPr>
          <p:nvPr>
            <p:custDataLst>
              <p:tags r:id="rId22"/>
            </p:custDataLst>
          </p:nvPr>
        </p:nvCxnSpPr>
        <p:spPr>
          <a:xfrm>
            <a:off x="6683785" y="2867485"/>
            <a:ext cx="451483"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39" name="TextBox 338">
            <a:extLst>
              <a:ext uri="{FF2B5EF4-FFF2-40B4-BE49-F238E27FC236}">
                <a16:creationId xmlns:a16="http://schemas.microsoft.com/office/drawing/2014/main" id="{2677925C-C6BA-DC86-FB45-9F5E5A542989}"/>
              </a:ext>
            </a:extLst>
          </p:cNvPr>
          <p:cNvSpPr txBox="1">
            <a:spLocks/>
          </p:cNvSpPr>
          <p:nvPr>
            <p:custDataLst>
              <p:tags r:id="rId23"/>
            </p:custDataLst>
          </p:nvPr>
        </p:nvSpPr>
        <p:spPr>
          <a:xfrm>
            <a:off x="8858711" y="2776045"/>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340" name="Straight Arrow Connector 339">
            <a:extLst>
              <a:ext uri="{FF2B5EF4-FFF2-40B4-BE49-F238E27FC236}">
                <a16:creationId xmlns:a16="http://schemas.microsoft.com/office/drawing/2014/main" id="{D416C29C-84F1-76D3-54DD-9919602FC9CA}"/>
              </a:ext>
            </a:extLst>
          </p:cNvPr>
          <p:cNvCxnSpPr>
            <a:cxnSpLocks/>
            <a:stCxn id="339" idx="3"/>
            <a:endCxn id="38" idx="1"/>
          </p:cNvCxnSpPr>
          <p:nvPr>
            <p:custDataLst>
              <p:tags r:id="rId24"/>
            </p:custDataLst>
          </p:nvPr>
        </p:nvCxnSpPr>
        <p:spPr>
          <a:xfrm>
            <a:off x="9224471" y="2867485"/>
            <a:ext cx="495578"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1" name="Straight Connector 340">
            <a:extLst>
              <a:ext uri="{FF2B5EF4-FFF2-40B4-BE49-F238E27FC236}">
                <a16:creationId xmlns:a16="http://schemas.microsoft.com/office/drawing/2014/main" id="{8F96A5FD-0A47-4ACF-FBBB-6C5524AA3C7A}"/>
              </a:ext>
            </a:extLst>
          </p:cNvPr>
          <p:cNvCxnSpPr>
            <a:cxnSpLocks/>
            <a:stCxn id="32" idx="3"/>
            <a:endCxn id="339" idx="1"/>
          </p:cNvCxnSpPr>
          <p:nvPr>
            <p:custDataLst>
              <p:tags r:id="rId25"/>
            </p:custDataLst>
          </p:nvPr>
        </p:nvCxnSpPr>
        <p:spPr>
          <a:xfrm>
            <a:off x="8177684" y="2867485"/>
            <a:ext cx="68102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68" name="TextBox 367">
            <a:extLst>
              <a:ext uri="{FF2B5EF4-FFF2-40B4-BE49-F238E27FC236}">
                <a16:creationId xmlns:a16="http://schemas.microsoft.com/office/drawing/2014/main" id="{CDE8E64D-57A4-70D7-B79D-44D3260C811C}"/>
              </a:ext>
            </a:extLst>
          </p:cNvPr>
          <p:cNvSpPr txBox="1">
            <a:spLocks/>
          </p:cNvSpPr>
          <p:nvPr>
            <p:custDataLst>
              <p:tags r:id="rId26"/>
            </p:custDataLst>
          </p:nvPr>
        </p:nvSpPr>
        <p:spPr>
          <a:xfrm>
            <a:off x="3803464" y="2776045"/>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76" name="Straight Connector 75">
            <a:extLst>
              <a:ext uri="{FF2B5EF4-FFF2-40B4-BE49-F238E27FC236}">
                <a16:creationId xmlns:a16="http://schemas.microsoft.com/office/drawing/2014/main" id="{78954A32-6D83-39FE-F4DA-04436C48A13D}"/>
              </a:ext>
            </a:extLst>
          </p:cNvPr>
          <p:cNvCxnSpPr>
            <a:cxnSpLocks/>
            <a:stCxn id="17" idx="0"/>
            <a:endCxn id="15" idx="2"/>
          </p:cNvCxnSpPr>
          <p:nvPr>
            <p:custDataLst>
              <p:tags r:id="rId27"/>
            </p:custDataLst>
          </p:nvPr>
        </p:nvCxnSpPr>
        <p:spPr>
          <a:xfrm flipV="1">
            <a:off x="2798298" y="3475561"/>
            <a:ext cx="0" cy="14537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45A5D24F-1D65-B554-9B42-F8A903687F85}"/>
              </a:ext>
            </a:extLst>
          </p:cNvPr>
          <p:cNvCxnSpPr>
            <a:cxnSpLocks/>
            <a:stCxn id="40" idx="2"/>
            <a:endCxn id="43" idx="0"/>
          </p:cNvCxnSpPr>
          <p:nvPr>
            <p:custDataLst>
              <p:tags r:id="rId28"/>
            </p:custDataLst>
          </p:nvPr>
        </p:nvCxnSpPr>
        <p:spPr>
          <a:xfrm>
            <a:off x="5366100" y="3803820"/>
            <a:ext cx="1062" cy="279816"/>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8" name="Straight Connector 347">
            <a:extLst>
              <a:ext uri="{FF2B5EF4-FFF2-40B4-BE49-F238E27FC236}">
                <a16:creationId xmlns:a16="http://schemas.microsoft.com/office/drawing/2014/main" id="{348E7AAD-59B4-30B1-316D-40F0FEAFEB30}"/>
              </a:ext>
            </a:extLst>
          </p:cNvPr>
          <p:cNvCxnSpPr>
            <a:cxnSpLocks/>
            <a:stCxn id="26" idx="3"/>
            <a:endCxn id="98" idx="1"/>
          </p:cNvCxnSpPr>
          <p:nvPr>
            <p:custDataLst>
              <p:tags r:id="rId29"/>
            </p:custDataLst>
          </p:nvPr>
        </p:nvCxnSpPr>
        <p:spPr>
          <a:xfrm>
            <a:off x="2581060" y="6042784"/>
            <a:ext cx="11383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373" name="Straight Arrow Connector 372">
            <a:extLst>
              <a:ext uri="{FF2B5EF4-FFF2-40B4-BE49-F238E27FC236}">
                <a16:creationId xmlns:a16="http://schemas.microsoft.com/office/drawing/2014/main" id="{3E5656B1-FBE5-C989-3065-51990F36BDFB}"/>
              </a:ext>
            </a:extLst>
          </p:cNvPr>
          <p:cNvCxnSpPr>
            <a:cxnSpLocks/>
            <a:stCxn id="368" idx="3"/>
            <a:endCxn id="35" idx="1"/>
          </p:cNvCxnSpPr>
          <p:nvPr>
            <p:custDataLst>
              <p:tags r:id="rId30"/>
            </p:custDataLst>
          </p:nvPr>
        </p:nvCxnSpPr>
        <p:spPr>
          <a:xfrm>
            <a:off x="4169224" y="2867485"/>
            <a:ext cx="678104" cy="0"/>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07" name="Straight Connector 406">
            <a:extLst>
              <a:ext uri="{FF2B5EF4-FFF2-40B4-BE49-F238E27FC236}">
                <a16:creationId xmlns:a16="http://schemas.microsoft.com/office/drawing/2014/main" id="{8EFD64D4-1DE9-7E6C-4FC7-ABAA2DA1625B}"/>
              </a:ext>
            </a:extLst>
          </p:cNvPr>
          <p:cNvCxnSpPr>
            <a:cxnSpLocks/>
            <a:stCxn id="40" idx="0"/>
            <a:endCxn id="35" idx="2"/>
          </p:cNvCxnSpPr>
          <p:nvPr>
            <p:custDataLst>
              <p:tags r:id="rId31"/>
            </p:custDataLst>
          </p:nvPr>
        </p:nvCxnSpPr>
        <p:spPr>
          <a:xfrm flipV="1">
            <a:off x="5366100" y="3475561"/>
            <a:ext cx="2436" cy="145379"/>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416" name="Connector: Elbow 415">
            <a:extLst>
              <a:ext uri="{FF2B5EF4-FFF2-40B4-BE49-F238E27FC236}">
                <a16:creationId xmlns:a16="http://schemas.microsoft.com/office/drawing/2014/main" id="{1845701C-EA7D-65D4-4676-E86603353D97}"/>
              </a:ext>
            </a:extLst>
          </p:cNvPr>
          <p:cNvCxnSpPr>
            <a:cxnSpLocks/>
            <a:stCxn id="11" idx="2"/>
            <a:endCxn id="10" idx="1"/>
          </p:cNvCxnSpPr>
          <p:nvPr>
            <p:custDataLst>
              <p:tags r:id="rId32"/>
            </p:custDataLst>
          </p:nvPr>
        </p:nvCxnSpPr>
        <p:spPr>
          <a:xfrm rot="16200000" flipH="1">
            <a:off x="6303002" y="2606637"/>
            <a:ext cx="737693" cy="6123995"/>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20" name="Straight Arrow Connector 419">
            <a:extLst>
              <a:ext uri="{FF2B5EF4-FFF2-40B4-BE49-F238E27FC236}">
                <a16:creationId xmlns:a16="http://schemas.microsoft.com/office/drawing/2014/main" id="{2CC48D4B-03CA-0861-9A31-789F37D2E62A}"/>
              </a:ext>
            </a:extLst>
          </p:cNvPr>
          <p:cNvCxnSpPr>
            <a:cxnSpLocks/>
            <a:stCxn id="98" idx="3"/>
            <a:endCxn id="10" idx="1"/>
          </p:cNvCxnSpPr>
          <p:nvPr>
            <p:custDataLst>
              <p:tags r:id="rId33"/>
            </p:custDataLst>
          </p:nvPr>
        </p:nvCxnSpPr>
        <p:spPr>
          <a:xfrm flipV="1">
            <a:off x="3060657" y="6037482"/>
            <a:ext cx="6673189" cy="5302"/>
          </a:xfrm>
          <a:prstGeom prst="straightConnector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2" name="Connector: Elbow 431">
            <a:extLst>
              <a:ext uri="{FF2B5EF4-FFF2-40B4-BE49-F238E27FC236}">
                <a16:creationId xmlns:a16="http://schemas.microsoft.com/office/drawing/2014/main" id="{4FCAD079-8862-F05E-ED57-939F99D7A75C}"/>
              </a:ext>
            </a:extLst>
          </p:cNvPr>
          <p:cNvCxnSpPr>
            <a:cxnSpLocks/>
            <a:stCxn id="43" idx="3"/>
            <a:endCxn id="32" idx="1"/>
          </p:cNvCxnSpPr>
          <p:nvPr>
            <p:custDataLst>
              <p:tags r:id="rId34"/>
            </p:custDataLst>
          </p:nvPr>
        </p:nvCxnSpPr>
        <p:spPr>
          <a:xfrm flipV="1">
            <a:off x="6100826" y="2867485"/>
            <a:ext cx="1034442" cy="1824227"/>
          </a:xfrm>
          <a:prstGeom prst="bentConnector3">
            <a:avLst>
              <a:gd name="adj1" fmla="val 70471"/>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8" name="Connector: Elbow 437">
            <a:extLst>
              <a:ext uri="{FF2B5EF4-FFF2-40B4-BE49-F238E27FC236}">
                <a16:creationId xmlns:a16="http://schemas.microsoft.com/office/drawing/2014/main" id="{F225A4AC-E9E4-5AAD-EC5C-A6193A0A80EC}"/>
              </a:ext>
            </a:extLst>
          </p:cNvPr>
          <p:cNvCxnSpPr>
            <a:cxnSpLocks/>
            <a:stCxn id="32" idx="2"/>
            <a:endCxn id="44" idx="0"/>
          </p:cNvCxnSpPr>
          <p:nvPr>
            <p:custDataLst>
              <p:tags r:id="rId35"/>
            </p:custDataLst>
          </p:nvPr>
        </p:nvCxnSpPr>
        <p:spPr>
          <a:xfrm rot="16200000" flipH="1">
            <a:off x="8856240" y="2275796"/>
            <a:ext cx="810404" cy="3209933"/>
          </a:xfrm>
          <a:prstGeom prst="bentConnector3">
            <a:avLst>
              <a:gd name="adj1" fmla="val 8296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1" name="Connector: Elbow 440">
            <a:extLst>
              <a:ext uri="{FF2B5EF4-FFF2-40B4-BE49-F238E27FC236}">
                <a16:creationId xmlns:a16="http://schemas.microsoft.com/office/drawing/2014/main" id="{A140B585-93A0-A675-1772-C7A32D2DFA29}"/>
              </a:ext>
            </a:extLst>
          </p:cNvPr>
          <p:cNvCxnSpPr>
            <a:cxnSpLocks/>
            <a:stCxn id="17" idx="3"/>
            <a:endCxn id="11" idx="0"/>
          </p:cNvCxnSpPr>
          <p:nvPr>
            <p:custDataLst>
              <p:tags r:id="rId36"/>
            </p:custDataLst>
          </p:nvPr>
        </p:nvCxnSpPr>
        <p:spPr>
          <a:xfrm>
            <a:off x="2981178" y="3712380"/>
            <a:ext cx="628673" cy="371257"/>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44" name="Connector: Elbow 443">
            <a:extLst>
              <a:ext uri="{FF2B5EF4-FFF2-40B4-BE49-F238E27FC236}">
                <a16:creationId xmlns:a16="http://schemas.microsoft.com/office/drawing/2014/main" id="{A8A7E7E7-AB7B-53B2-0B69-7948DE653896}"/>
              </a:ext>
            </a:extLst>
          </p:cNvPr>
          <p:cNvCxnSpPr>
            <a:cxnSpLocks/>
            <a:stCxn id="17" idx="1"/>
            <a:endCxn id="1011" idx="0"/>
          </p:cNvCxnSpPr>
          <p:nvPr>
            <p:custDataLst>
              <p:tags r:id="rId37"/>
            </p:custDataLst>
          </p:nvPr>
        </p:nvCxnSpPr>
        <p:spPr>
          <a:xfrm rot="10800000" flipV="1">
            <a:off x="2067114" y="3712379"/>
            <a:ext cx="548305" cy="364369"/>
          </a:xfrm>
          <a:prstGeom prst="bentConnector2">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7" name="TextBox 446">
            <a:extLst>
              <a:ext uri="{FF2B5EF4-FFF2-40B4-BE49-F238E27FC236}">
                <a16:creationId xmlns:a16="http://schemas.microsoft.com/office/drawing/2014/main" id="{44A17E75-77DB-8651-872D-6DF9C966B0CD}"/>
              </a:ext>
            </a:extLst>
          </p:cNvPr>
          <p:cNvSpPr txBox="1"/>
          <p:nvPr>
            <p:custDataLst>
              <p:tags r:id="rId38"/>
            </p:custDataLst>
          </p:nvPr>
        </p:nvSpPr>
        <p:spPr>
          <a:xfrm>
            <a:off x="10205376" y="1960816"/>
            <a:ext cx="1094494" cy="261610"/>
          </a:xfrm>
          <a:prstGeom prst="rect">
            <a:avLst/>
          </a:prstGeom>
          <a:noFill/>
        </p:spPr>
        <p:txBody>
          <a:bodyPr wrap="square" rtlCol="0">
            <a:spAutoFit/>
          </a:bodyPr>
          <a:lstStyle/>
          <a:p>
            <a:pPr algn="ctr"/>
            <a:r>
              <a:rPr lang="fr-CA" sz="1100" b="1" dirty="0">
                <a:solidFill>
                  <a:srgbClr val="FF0000"/>
                </a:solidFill>
              </a:rPr>
              <a:t>FIN</a:t>
            </a:r>
          </a:p>
        </p:txBody>
      </p:sp>
      <p:sp>
        <p:nvSpPr>
          <p:cNvPr id="449" name="TextBox 448">
            <a:extLst>
              <a:ext uri="{FF2B5EF4-FFF2-40B4-BE49-F238E27FC236}">
                <a16:creationId xmlns:a16="http://schemas.microsoft.com/office/drawing/2014/main" id="{F6846C29-1C51-604B-B51D-661032E34F04}"/>
              </a:ext>
            </a:extLst>
          </p:cNvPr>
          <p:cNvSpPr txBox="1">
            <a:spLocks/>
          </p:cNvSpPr>
          <p:nvPr>
            <p:custDataLst>
              <p:tags r:id="rId39"/>
            </p:custDataLst>
          </p:nvPr>
        </p:nvSpPr>
        <p:spPr>
          <a:xfrm>
            <a:off x="887351" y="5951344"/>
            <a:ext cx="365760" cy="182880"/>
          </a:xfrm>
          <a:prstGeom prst="rect">
            <a:avLst/>
          </a:prstGeom>
          <a:solidFill>
            <a:srgbClr val="BCE395">
              <a:alpha val="50196"/>
            </a:srgb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Oui</a:t>
            </a:r>
          </a:p>
        </p:txBody>
      </p:sp>
      <p:cxnSp>
        <p:nvCxnSpPr>
          <p:cNvPr id="450" name="Straight Connector 449">
            <a:extLst>
              <a:ext uri="{FF2B5EF4-FFF2-40B4-BE49-F238E27FC236}">
                <a16:creationId xmlns:a16="http://schemas.microsoft.com/office/drawing/2014/main" id="{43FB1A9B-C761-38C5-B988-AE685351E8E8}"/>
              </a:ext>
            </a:extLst>
          </p:cNvPr>
          <p:cNvCxnSpPr>
            <a:cxnSpLocks/>
            <a:stCxn id="449" idx="3"/>
            <a:endCxn id="26" idx="1"/>
          </p:cNvCxnSpPr>
          <p:nvPr>
            <p:custDataLst>
              <p:tags r:id="rId40"/>
            </p:custDataLst>
          </p:nvPr>
        </p:nvCxnSpPr>
        <p:spPr>
          <a:xfrm>
            <a:off x="1253111" y="6042784"/>
            <a:ext cx="290197"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483" name="Group 482">
            <a:extLst>
              <a:ext uri="{FF2B5EF4-FFF2-40B4-BE49-F238E27FC236}">
                <a16:creationId xmlns:a16="http://schemas.microsoft.com/office/drawing/2014/main" id="{AE9E2572-79AE-9344-7E97-06CD012603B8}"/>
              </a:ext>
            </a:extLst>
          </p:cNvPr>
          <p:cNvGrpSpPr/>
          <p:nvPr>
            <p:custDataLst>
              <p:tags r:id="rId41"/>
            </p:custDataLst>
          </p:nvPr>
        </p:nvGrpSpPr>
        <p:grpSpPr>
          <a:xfrm>
            <a:off x="6554856" y="828107"/>
            <a:ext cx="5637144" cy="425067"/>
            <a:chOff x="3457399" y="6040066"/>
            <a:chExt cx="5637144" cy="425067"/>
          </a:xfrm>
        </p:grpSpPr>
        <p:sp>
          <p:nvSpPr>
            <p:cNvPr id="484" name="Rectangle 483">
              <a:extLst>
                <a:ext uri="{FF2B5EF4-FFF2-40B4-BE49-F238E27FC236}">
                  <a16:creationId xmlns:a16="http://schemas.microsoft.com/office/drawing/2014/main" id="{8DA01A5C-0B7D-7597-3BBD-F9C0891FFA61}"/>
                </a:ext>
              </a:extLst>
            </p:cNvPr>
            <p:cNvSpPr/>
            <p:nvPr/>
          </p:nvSpPr>
          <p:spPr>
            <a:xfrm>
              <a:off x="3457400" y="6040066"/>
              <a:ext cx="5444065" cy="42506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latin typeface="Calibri" panose="020F0502020204030204" pitchFamily="34" charset="0"/>
                <a:cs typeface="Calibri" panose="020F0502020204030204" pitchFamily="34" charset="0"/>
              </a:endParaRPr>
            </a:p>
          </p:txBody>
        </p:sp>
        <p:sp>
          <p:nvSpPr>
            <p:cNvPr id="485" name="TextBox 484">
              <a:extLst>
                <a:ext uri="{FF2B5EF4-FFF2-40B4-BE49-F238E27FC236}">
                  <a16:creationId xmlns:a16="http://schemas.microsoft.com/office/drawing/2014/main" id="{FC779E89-C8E5-B154-1742-E0AA416CA617}"/>
                </a:ext>
              </a:extLst>
            </p:cNvPr>
            <p:cNvSpPr txBox="1"/>
            <p:nvPr/>
          </p:nvSpPr>
          <p:spPr>
            <a:xfrm>
              <a:off x="3457399" y="6126696"/>
              <a:ext cx="775211" cy="276999"/>
            </a:xfrm>
            <a:prstGeom prst="rect">
              <a:avLst/>
            </a:prstGeom>
            <a:noFill/>
          </p:spPr>
          <p:txBody>
            <a:bodyPr wrap="square" rtlCol="0" anchor="ctr">
              <a:spAutoFit/>
            </a:bodyPr>
            <a:lstStyle/>
            <a:p>
              <a:pPr algn="ctr"/>
              <a:r>
                <a:rPr lang="fr-CA" sz="1200" b="1" dirty="0">
                  <a:latin typeface="Calibri" panose="020F0502020204030204" pitchFamily="34" charset="0"/>
                  <a:cs typeface="Calibri" panose="020F0502020204030204" pitchFamily="34" charset="0"/>
                </a:rPr>
                <a:t>Légende</a:t>
              </a:r>
            </a:p>
          </p:txBody>
        </p:sp>
        <p:grpSp>
          <p:nvGrpSpPr>
            <p:cNvPr id="486" name="Group 485">
              <a:extLst>
                <a:ext uri="{FF2B5EF4-FFF2-40B4-BE49-F238E27FC236}">
                  <a16:creationId xmlns:a16="http://schemas.microsoft.com/office/drawing/2014/main" id="{FFF04D37-E8C0-D67D-F868-C08F534279A7}"/>
                </a:ext>
              </a:extLst>
            </p:cNvPr>
            <p:cNvGrpSpPr/>
            <p:nvPr/>
          </p:nvGrpSpPr>
          <p:grpSpPr>
            <a:xfrm>
              <a:off x="5513447" y="6125641"/>
              <a:ext cx="1475268" cy="253916"/>
              <a:chOff x="10475007" y="6210376"/>
              <a:chExt cx="1475268" cy="253916"/>
            </a:xfrm>
          </p:grpSpPr>
          <p:sp>
            <p:nvSpPr>
              <p:cNvPr id="493" name="TextBox 492">
                <a:extLst>
                  <a:ext uri="{FF2B5EF4-FFF2-40B4-BE49-F238E27FC236}">
                    <a16:creationId xmlns:a16="http://schemas.microsoft.com/office/drawing/2014/main" id="{59193AD4-7910-0DD6-2735-044AA8A4E5D9}"/>
                  </a:ext>
                </a:extLst>
              </p:cNvPr>
              <p:cNvSpPr txBox="1">
                <a:spLocks/>
              </p:cNvSpPr>
              <p:nvPr/>
            </p:nvSpPr>
            <p:spPr>
              <a:xfrm>
                <a:off x="10475007" y="6268754"/>
                <a:ext cx="137160" cy="137160"/>
              </a:xfrm>
              <a:prstGeom prst="rect">
                <a:avLst/>
              </a:prstGeom>
              <a:solidFill>
                <a:srgbClr val="E7E6E6"/>
              </a:solidFill>
              <a:ln w="6350">
                <a:solidFill>
                  <a:schemeClr val="tx1"/>
                </a:solidFill>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94" name="TextBox 493">
                <a:extLst>
                  <a:ext uri="{FF2B5EF4-FFF2-40B4-BE49-F238E27FC236}">
                    <a16:creationId xmlns:a16="http://schemas.microsoft.com/office/drawing/2014/main" id="{6A75BC50-51F6-1241-5595-B49881E22A7C}"/>
                  </a:ext>
                </a:extLst>
              </p:cNvPr>
              <p:cNvSpPr txBox="1"/>
              <p:nvPr/>
            </p:nvSpPr>
            <p:spPr>
              <a:xfrm>
                <a:off x="10646927" y="6210376"/>
                <a:ext cx="1303348" cy="253916"/>
              </a:xfrm>
              <a:prstGeom prst="rect">
                <a:avLst/>
              </a:prstGeom>
              <a:noFill/>
            </p:spPr>
            <p:txBody>
              <a:bodyPr wrap="square" rtlCol="0" anchor="ctr">
                <a:spAutoFit/>
              </a:bodyPr>
              <a:lstStyle/>
              <a:p>
                <a:r>
                  <a:rPr lang="fr-CA" sz="1050" spc="-50" dirty="0">
                    <a:latin typeface="Calibri" panose="020F0502020204030204" pitchFamily="34" charset="0"/>
                    <a:cs typeface="Calibri" panose="020F0502020204030204" pitchFamily="34" charset="0"/>
                  </a:rPr>
                  <a:t>Actions du demandeur</a:t>
                </a:r>
              </a:p>
            </p:txBody>
          </p:sp>
        </p:grpSp>
        <p:grpSp>
          <p:nvGrpSpPr>
            <p:cNvPr id="487" name="Group 486">
              <a:extLst>
                <a:ext uri="{FF2B5EF4-FFF2-40B4-BE49-F238E27FC236}">
                  <a16:creationId xmlns:a16="http://schemas.microsoft.com/office/drawing/2014/main" id="{9656591E-DC62-33C3-63AD-E93E22857974}"/>
                </a:ext>
              </a:extLst>
            </p:cNvPr>
            <p:cNvGrpSpPr/>
            <p:nvPr/>
          </p:nvGrpSpPr>
          <p:grpSpPr>
            <a:xfrm>
              <a:off x="6987764" y="6133075"/>
              <a:ext cx="2106779" cy="253916"/>
              <a:chOff x="11057035" y="6234933"/>
              <a:chExt cx="2106779" cy="253916"/>
            </a:xfrm>
          </p:grpSpPr>
          <p:sp>
            <p:nvSpPr>
              <p:cNvPr id="491" name="TextBox 490">
                <a:extLst>
                  <a:ext uri="{FF2B5EF4-FFF2-40B4-BE49-F238E27FC236}">
                    <a16:creationId xmlns:a16="http://schemas.microsoft.com/office/drawing/2014/main" id="{8717F25C-AE8B-C1ED-15B9-13BA1656E0C4}"/>
                  </a:ext>
                </a:extLst>
              </p:cNvPr>
              <p:cNvSpPr txBox="1">
                <a:spLocks/>
              </p:cNvSpPr>
              <p:nvPr/>
            </p:nvSpPr>
            <p:spPr>
              <a:xfrm>
                <a:off x="11057035" y="6285877"/>
                <a:ext cx="137160" cy="137160"/>
              </a:xfrm>
              <a:prstGeom prst="roundRect">
                <a:avLst>
                  <a:gd name="adj" fmla="val 25036"/>
                </a:avLst>
              </a:prstGeom>
              <a:solidFill>
                <a:srgbClr val="78C697">
                  <a:alpha val="50196"/>
                </a:srgbClr>
              </a:solidFill>
              <a:ln w="9525">
                <a:solidFill>
                  <a:schemeClr val="accent5">
                    <a:lumMod val="50000"/>
                  </a:schemeClr>
                </a:solidFill>
                <a:prstDash val="sysDot"/>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92" name="TextBox 491">
                <a:extLst>
                  <a:ext uri="{FF2B5EF4-FFF2-40B4-BE49-F238E27FC236}">
                    <a16:creationId xmlns:a16="http://schemas.microsoft.com/office/drawing/2014/main" id="{EE719E1D-7362-B954-9AD4-FE3DB24C209D}"/>
                  </a:ext>
                </a:extLst>
              </p:cNvPr>
              <p:cNvSpPr txBox="1"/>
              <p:nvPr/>
            </p:nvSpPr>
            <p:spPr>
              <a:xfrm>
                <a:off x="11195392" y="6234933"/>
                <a:ext cx="1968422" cy="253916"/>
              </a:xfrm>
              <a:prstGeom prst="rect">
                <a:avLst/>
              </a:prstGeom>
              <a:noFill/>
            </p:spPr>
            <p:txBody>
              <a:bodyPr wrap="square" rtlCol="0" anchor="ctr">
                <a:spAutoFit/>
              </a:bodyPr>
              <a:lstStyle/>
              <a:p>
                <a:r>
                  <a:rPr lang="fr-CA" sz="1050" dirty="0">
                    <a:latin typeface="Calibri" panose="020F0502020204030204" pitchFamily="34" charset="0"/>
                    <a:cs typeface="Calibri" panose="020F0502020204030204" pitchFamily="34" charset="0"/>
                  </a:rPr>
                  <a:t>Évaluation de l’administrateur</a:t>
                </a:r>
              </a:p>
            </p:txBody>
          </p:sp>
        </p:grpSp>
        <p:grpSp>
          <p:nvGrpSpPr>
            <p:cNvPr id="488" name="Group 487">
              <a:extLst>
                <a:ext uri="{FF2B5EF4-FFF2-40B4-BE49-F238E27FC236}">
                  <a16:creationId xmlns:a16="http://schemas.microsoft.com/office/drawing/2014/main" id="{653BF806-277B-243C-F268-DDFF2E2BC463}"/>
                </a:ext>
              </a:extLst>
            </p:cNvPr>
            <p:cNvGrpSpPr/>
            <p:nvPr/>
          </p:nvGrpSpPr>
          <p:grpSpPr>
            <a:xfrm>
              <a:off x="4235680" y="6121794"/>
              <a:ext cx="1202082" cy="261610"/>
              <a:chOff x="11057035" y="6223652"/>
              <a:chExt cx="1202082" cy="261610"/>
            </a:xfrm>
          </p:grpSpPr>
          <p:sp>
            <p:nvSpPr>
              <p:cNvPr id="489" name="TextBox 488">
                <a:extLst>
                  <a:ext uri="{FF2B5EF4-FFF2-40B4-BE49-F238E27FC236}">
                    <a16:creationId xmlns:a16="http://schemas.microsoft.com/office/drawing/2014/main" id="{9E465334-3275-26DD-9A95-C092EC8CF8A4}"/>
                  </a:ext>
                </a:extLst>
              </p:cNvPr>
              <p:cNvSpPr txBox="1">
                <a:spLocks/>
              </p:cNvSpPr>
              <p:nvPr/>
            </p:nvSpPr>
            <p:spPr>
              <a:xfrm>
                <a:off x="11057035" y="6285877"/>
                <a:ext cx="137160" cy="137160"/>
              </a:xfrm>
              <a:prstGeom prst="roundRect">
                <a:avLst>
                  <a:gd name="adj" fmla="val 25036"/>
                </a:avLst>
              </a:prstGeom>
              <a:solidFill>
                <a:srgbClr val="DEEBF7"/>
              </a:solidFill>
              <a:ln w="9525">
                <a:solidFill>
                  <a:schemeClr val="accent5">
                    <a:lumMod val="50000"/>
                  </a:schemeClr>
                </a:solidFill>
                <a:prstDash val="sysDot"/>
              </a:ln>
            </p:spPr>
            <p:txBody>
              <a:bodyPr wrap="square" anchor="ctr">
                <a:noAutofit/>
              </a:bodyPr>
              <a:lstStyle/>
              <a:p>
                <a:pPr>
                  <a:lnSpc>
                    <a:spcPct val="107000"/>
                  </a:lnSpc>
                  <a:spcAft>
                    <a:spcPts val="640"/>
                  </a:spcAft>
                </a:pPr>
                <a:endParaRPr lang="en-US" sz="1200" dirty="0">
                  <a:latin typeface="Calibri" panose="020F0502020204030204" pitchFamily="34" charset="0"/>
                  <a:ea typeface="Calibri" panose="020F0502020204030204" pitchFamily="34" charset="0"/>
                  <a:cs typeface="Calibri" panose="020F0502020204030204" pitchFamily="34" charset="0"/>
                </a:endParaRPr>
              </a:p>
            </p:txBody>
          </p:sp>
          <p:sp>
            <p:nvSpPr>
              <p:cNvPr id="490" name="TextBox 489">
                <a:extLst>
                  <a:ext uri="{FF2B5EF4-FFF2-40B4-BE49-F238E27FC236}">
                    <a16:creationId xmlns:a16="http://schemas.microsoft.com/office/drawing/2014/main" id="{B678E7E5-EDA3-8CB5-80E5-BBADC3C67FC4}"/>
                  </a:ext>
                </a:extLst>
              </p:cNvPr>
              <p:cNvSpPr txBox="1"/>
              <p:nvPr/>
            </p:nvSpPr>
            <p:spPr>
              <a:xfrm>
                <a:off x="11181649" y="6223652"/>
                <a:ext cx="1077468" cy="261610"/>
              </a:xfrm>
              <a:prstGeom prst="rect">
                <a:avLst/>
              </a:prstGeom>
              <a:noFill/>
            </p:spPr>
            <p:txBody>
              <a:bodyPr wrap="square" rtlCol="0" anchor="ctr">
                <a:spAutoFit/>
              </a:bodyPr>
              <a:lstStyle/>
              <a:p>
                <a:r>
                  <a:rPr lang="fr-CA" sz="1100" spc="-30" dirty="0">
                    <a:latin typeface="Calibri" panose="020F0502020204030204" pitchFamily="34" charset="0"/>
                    <a:cs typeface="Calibri" panose="020F0502020204030204" pitchFamily="34" charset="0"/>
                  </a:rPr>
                  <a:t>Fin du processus</a:t>
                </a:r>
              </a:p>
            </p:txBody>
          </p:sp>
        </p:grpSp>
      </p:grpSp>
      <p:cxnSp>
        <p:nvCxnSpPr>
          <p:cNvPr id="29" name="Connector: Elbow 28">
            <a:extLst>
              <a:ext uri="{FF2B5EF4-FFF2-40B4-BE49-F238E27FC236}">
                <a16:creationId xmlns:a16="http://schemas.microsoft.com/office/drawing/2014/main" id="{2FDB6B3D-CDBF-5F5D-665B-275BACE5B3E6}"/>
              </a:ext>
            </a:extLst>
          </p:cNvPr>
          <p:cNvCxnSpPr>
            <a:stCxn id="449" idx="1"/>
            <a:endCxn id="35" idx="0"/>
          </p:cNvCxnSpPr>
          <p:nvPr>
            <p:custDataLst>
              <p:tags r:id="rId42"/>
            </p:custDataLst>
          </p:nvPr>
        </p:nvCxnSpPr>
        <p:spPr>
          <a:xfrm rot="10800000" flipH="1">
            <a:off x="887350" y="2259410"/>
            <a:ext cx="4481185" cy="3783375"/>
          </a:xfrm>
          <a:prstGeom prst="bentConnector4">
            <a:avLst>
              <a:gd name="adj1" fmla="val -15392"/>
              <a:gd name="adj2" fmla="val 110876"/>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id="{0FFBB91E-9C9F-7F85-AE13-DEA650786474}"/>
              </a:ext>
            </a:extLst>
          </p:cNvPr>
          <p:cNvSpPr txBox="1"/>
          <p:nvPr>
            <p:custDataLst>
              <p:tags r:id="rId43"/>
            </p:custDataLst>
          </p:nvPr>
        </p:nvSpPr>
        <p:spPr>
          <a:xfrm>
            <a:off x="7723640" y="3860363"/>
            <a:ext cx="3509355" cy="230832"/>
          </a:xfrm>
          <a:prstGeom prst="rect">
            <a:avLst/>
          </a:prstGeom>
          <a:noFill/>
          <a:ln>
            <a:solidFill>
              <a:srgbClr val="00B050"/>
            </a:solidFill>
            <a:prstDash val="sysDash"/>
          </a:ln>
        </p:spPr>
        <p:txBody>
          <a:bodyPr wrap="square" rtlCol="0">
            <a:spAutoFit/>
          </a:bodyPr>
          <a:lstStyle/>
          <a:p>
            <a:r>
              <a:rPr lang="fr-CA" sz="900" dirty="0"/>
              <a:t>Résultat 1 : L’admissibilité du demandeur ne peut pas être confirmée.</a:t>
            </a:r>
          </a:p>
        </p:txBody>
      </p:sp>
      <p:sp>
        <p:nvSpPr>
          <p:cNvPr id="51" name="TextBox 50">
            <a:extLst>
              <a:ext uri="{FF2B5EF4-FFF2-40B4-BE49-F238E27FC236}">
                <a16:creationId xmlns:a16="http://schemas.microsoft.com/office/drawing/2014/main" id="{C6F7D0A4-5131-2967-CAE8-E3BFBE61C0C3}"/>
              </a:ext>
            </a:extLst>
          </p:cNvPr>
          <p:cNvSpPr txBox="1"/>
          <p:nvPr>
            <p:custDataLst>
              <p:tags r:id="rId44"/>
            </p:custDataLst>
          </p:nvPr>
        </p:nvSpPr>
        <p:spPr>
          <a:xfrm>
            <a:off x="7723640" y="5241115"/>
            <a:ext cx="3134911" cy="230832"/>
          </a:xfrm>
          <a:prstGeom prst="rect">
            <a:avLst/>
          </a:prstGeom>
          <a:noFill/>
          <a:ln>
            <a:solidFill>
              <a:srgbClr val="00B050"/>
            </a:solidFill>
            <a:prstDash val="sysDash"/>
          </a:ln>
        </p:spPr>
        <p:txBody>
          <a:bodyPr wrap="square" rtlCol="0">
            <a:spAutoFit/>
          </a:bodyPr>
          <a:lstStyle/>
          <a:p>
            <a:r>
              <a:rPr lang="fr-CA" sz="900" dirty="0"/>
              <a:t>Résultat 2 : La non-admissibilité du demandeur est confirmée.</a:t>
            </a:r>
          </a:p>
        </p:txBody>
      </p:sp>
      <p:cxnSp>
        <p:nvCxnSpPr>
          <p:cNvPr id="60" name="Connector: Elbow 59">
            <a:extLst>
              <a:ext uri="{FF2B5EF4-FFF2-40B4-BE49-F238E27FC236}">
                <a16:creationId xmlns:a16="http://schemas.microsoft.com/office/drawing/2014/main" id="{FF0A6718-5658-E237-239E-5323094765F8}"/>
              </a:ext>
            </a:extLst>
          </p:cNvPr>
          <p:cNvCxnSpPr>
            <a:cxnSpLocks/>
            <a:stCxn id="32" idx="2"/>
            <a:endCxn id="10" idx="0"/>
          </p:cNvCxnSpPr>
          <p:nvPr>
            <p:custDataLst>
              <p:tags r:id="rId45"/>
            </p:custDataLst>
          </p:nvPr>
        </p:nvCxnSpPr>
        <p:spPr>
          <a:xfrm rot="16200000" flipH="1">
            <a:off x="8144249" y="2987788"/>
            <a:ext cx="2234363" cy="3209908"/>
          </a:xfrm>
          <a:prstGeom prst="bentConnector3">
            <a:avLst>
              <a:gd name="adj1" fmla="val 93328"/>
            </a:avLst>
          </a:prstGeom>
          <a:ln>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 name="Slide Number Placeholder 6">
            <a:extLst>
              <a:ext uri="{FF2B5EF4-FFF2-40B4-BE49-F238E27FC236}">
                <a16:creationId xmlns:a16="http://schemas.microsoft.com/office/drawing/2014/main" id="{EE678DBD-19CA-06DA-1B03-E466B48A6153}"/>
              </a:ext>
            </a:extLst>
          </p:cNvPr>
          <p:cNvSpPr>
            <a:spLocks noGrp="1"/>
          </p:cNvSpPr>
          <p:nvPr>
            <p:ph type="sldNum" sz="quarter" idx="4"/>
            <p:custDataLst>
              <p:tags r:id="rId46"/>
            </p:custDataLst>
          </p:nvPr>
        </p:nvSpPr>
        <p:spPr/>
        <p:txBody>
          <a:bodyPr/>
          <a:lstStyle/>
          <a:p>
            <a:fld id="{23C90E5E-BC02-4494-BB30-30FAACD6114A}" type="slidenum">
              <a:rPr lang="en-US" sz="1050" smtClean="0">
                <a:solidFill>
                  <a:srgbClr val="1B0F59"/>
                </a:solidFill>
              </a:rPr>
              <a:pPr/>
              <a:t>6</a:t>
            </a:fld>
            <a:endParaRPr lang="en-US" sz="1050" dirty="0">
              <a:solidFill>
                <a:srgbClr val="1B0F59"/>
              </a:solidFill>
            </a:endParaRPr>
          </a:p>
        </p:txBody>
      </p:sp>
      <p:sp>
        <p:nvSpPr>
          <p:cNvPr id="476" name="TextBox 475">
            <a:extLst>
              <a:ext uri="{FF2B5EF4-FFF2-40B4-BE49-F238E27FC236}">
                <a16:creationId xmlns:a16="http://schemas.microsoft.com/office/drawing/2014/main" id="{12234C5B-D5D4-790A-33D5-40AFC0DDB071}"/>
              </a:ext>
            </a:extLst>
          </p:cNvPr>
          <p:cNvSpPr txBox="1">
            <a:spLocks/>
          </p:cNvSpPr>
          <p:nvPr>
            <p:custDataLst>
              <p:tags r:id="rId47"/>
            </p:custDataLst>
          </p:nvPr>
        </p:nvSpPr>
        <p:spPr>
          <a:xfrm>
            <a:off x="7510981" y="3527262"/>
            <a:ext cx="365760" cy="182880"/>
          </a:xfrm>
          <a:prstGeom prst="rect">
            <a:avLst/>
          </a:prstGeom>
          <a:solidFill>
            <a:schemeClr val="bg1">
              <a:lumMod val="65000"/>
              <a:alpha val="50196"/>
            </a:schemeClr>
          </a:solidFill>
        </p:spPr>
        <p:txBody>
          <a:bodyPr wrap="square" lIns="0" tIns="0" rIns="0" bIns="0" anchor="ctr">
            <a:noAutofit/>
          </a:bodyPr>
          <a:lstStyle/>
          <a:p>
            <a:pPr algn="ctr">
              <a:lnSpc>
                <a:spcPct val="107000"/>
              </a:lnSpc>
              <a:spcAft>
                <a:spcPts val="640"/>
              </a:spcAft>
            </a:pPr>
            <a:r>
              <a:rPr lang="fr-CA" sz="1050" dirty="0">
                <a:latin typeface="Calibri" panose="020F0502020204030204" pitchFamily="34" charset="0"/>
                <a:ea typeface="Calibri" panose="020F0502020204030204" pitchFamily="34" charset="0"/>
                <a:cs typeface="Calibri" panose="020F0502020204030204" pitchFamily="34" charset="0"/>
              </a:rPr>
              <a:t>Non</a:t>
            </a:r>
          </a:p>
        </p:txBody>
      </p:sp>
    </p:spTree>
    <p:extLst>
      <p:ext uri="{BB962C8B-B14F-4D97-AF65-F5344CB8AC3E}">
        <p14:creationId xmlns:p14="http://schemas.microsoft.com/office/powerpoint/2010/main" val="2273747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DD1E1A-42B4-B98C-6F52-D2601F46D0BF}"/>
              </a:ext>
            </a:extLst>
          </p:cNvPr>
          <p:cNvSpPr txBox="1"/>
          <p:nvPr>
            <p:custDataLst>
              <p:tags r:id="rId1"/>
            </p:custDataLst>
          </p:nvPr>
        </p:nvSpPr>
        <p:spPr>
          <a:xfrm>
            <a:off x="1601978" y="208262"/>
            <a:ext cx="4242816"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enfants retirés (1 de 3)</a:t>
            </a:r>
          </a:p>
        </p:txBody>
      </p:sp>
      <p:grpSp>
        <p:nvGrpSpPr>
          <p:cNvPr id="11" name="Group 10">
            <a:extLst>
              <a:ext uri="{FF2B5EF4-FFF2-40B4-BE49-F238E27FC236}">
                <a16:creationId xmlns:a16="http://schemas.microsoft.com/office/drawing/2014/main" id="{6C33CC1C-0671-4D99-79A2-A582595F9E09}"/>
              </a:ext>
            </a:extLst>
          </p:cNvPr>
          <p:cNvGrpSpPr/>
          <p:nvPr>
            <p:custDataLst>
              <p:tags r:id="rId2"/>
            </p:custDataLst>
          </p:nvPr>
        </p:nvGrpSpPr>
        <p:grpSpPr>
          <a:xfrm>
            <a:off x="341632" y="2424561"/>
            <a:ext cx="11644627" cy="1624371"/>
            <a:chOff x="341632" y="2338361"/>
            <a:chExt cx="11644627" cy="1624371"/>
          </a:xfrm>
        </p:grpSpPr>
        <p:sp>
          <p:nvSpPr>
            <p:cNvPr id="21" name="Rectangle 20">
              <a:extLst>
                <a:ext uri="{FF2B5EF4-FFF2-40B4-BE49-F238E27FC236}">
                  <a16:creationId xmlns:a16="http://schemas.microsoft.com/office/drawing/2014/main" id="{CDF224B5-11CA-7475-06BF-AC1029292397}"/>
                </a:ext>
              </a:extLst>
            </p:cNvPr>
            <p:cNvSpPr/>
            <p:nvPr/>
          </p:nvSpPr>
          <p:spPr>
            <a:xfrm>
              <a:off x="341632" y="2338361"/>
              <a:ext cx="11644627" cy="1624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9" name="TextBox 28">
              <a:extLst>
                <a:ext uri="{FF2B5EF4-FFF2-40B4-BE49-F238E27FC236}">
                  <a16:creationId xmlns:a16="http://schemas.microsoft.com/office/drawing/2014/main" id="{17ACF4D0-1335-66CC-C8F7-9296E80860F6}"/>
                </a:ext>
              </a:extLst>
            </p:cNvPr>
            <p:cNvSpPr txBox="1"/>
            <p:nvPr/>
          </p:nvSpPr>
          <p:spPr>
            <a:xfrm>
              <a:off x="341633" y="2408072"/>
              <a:ext cx="10809587" cy="307777"/>
            </a:xfrm>
            <a:prstGeom prst="rect">
              <a:avLst/>
            </a:prstGeom>
            <a:noFill/>
          </p:spPr>
          <p:txBody>
            <a:bodyPr wrap="square" rtlCol="0">
              <a:spAutoFit/>
            </a:bodyPr>
            <a:lstStyle/>
            <a:p>
              <a:r>
                <a:rPr lang="fr-CA" sz="1400" b="1" dirty="0"/>
                <a:t>Si l’enfant retiré </a:t>
              </a:r>
              <a:r>
                <a:rPr lang="fr-CA" sz="1400" b="1" u="sng" dirty="0"/>
                <a:t>n’a pas atteint l’âge de la majorité</a:t>
              </a:r>
              <a:r>
                <a:rPr lang="fr-CA" sz="1400" b="1" dirty="0"/>
                <a:t> au moment du lancement du processus d’indemnisation, il pourra soumettre une demande...</a:t>
              </a:r>
            </a:p>
          </p:txBody>
        </p:sp>
        <p:grpSp>
          <p:nvGrpSpPr>
            <p:cNvPr id="8" name="Group 7">
              <a:extLst>
                <a:ext uri="{FF2B5EF4-FFF2-40B4-BE49-F238E27FC236}">
                  <a16:creationId xmlns:a16="http://schemas.microsoft.com/office/drawing/2014/main" id="{0B334B7F-83CA-7E4B-2F70-B1BEDDC22F81}"/>
                </a:ext>
              </a:extLst>
            </p:cNvPr>
            <p:cNvGrpSpPr/>
            <p:nvPr/>
          </p:nvGrpSpPr>
          <p:grpSpPr>
            <a:xfrm>
              <a:off x="1032736" y="2816170"/>
              <a:ext cx="10363810" cy="530853"/>
              <a:chOff x="962944" y="2796496"/>
              <a:chExt cx="10363810" cy="530853"/>
            </a:xfrm>
          </p:grpSpPr>
          <p:cxnSp>
            <p:nvCxnSpPr>
              <p:cNvPr id="22" name="Straight Connector 21">
                <a:extLst>
                  <a:ext uri="{FF2B5EF4-FFF2-40B4-BE49-F238E27FC236}">
                    <a16:creationId xmlns:a16="http://schemas.microsoft.com/office/drawing/2014/main" id="{16B9185B-F2E1-035C-598D-CB976BA44CB8}"/>
                  </a:ext>
                </a:extLst>
              </p:cNvPr>
              <p:cNvCxnSpPr>
                <a:cxnSpLocks/>
                <a:stCxn id="31" idx="2"/>
                <a:endCxn id="30" idx="2"/>
              </p:cNvCxnSpPr>
              <p:nvPr/>
            </p:nvCxnSpPr>
            <p:spPr>
              <a:xfrm flipV="1">
                <a:off x="962944" y="3247270"/>
                <a:ext cx="9989369" cy="11499"/>
              </a:xfrm>
              <a:prstGeom prst="line">
                <a:avLst/>
              </a:prstGeom>
              <a:ln w="19050">
                <a:solidFill>
                  <a:srgbClr val="78C697"/>
                </a:solidFill>
              </a:ln>
            </p:spPr>
            <p:style>
              <a:lnRef idx="1">
                <a:schemeClr val="accent1"/>
              </a:lnRef>
              <a:fillRef idx="0">
                <a:schemeClr val="accent1"/>
              </a:fillRef>
              <a:effectRef idx="0">
                <a:schemeClr val="accent1"/>
              </a:effectRef>
              <a:fontRef idx="minor">
                <a:schemeClr val="tx1"/>
              </a:fontRef>
            </p:style>
          </p:cxnSp>
          <p:sp>
            <p:nvSpPr>
              <p:cNvPr id="30" name="Oval 29">
                <a:extLst>
                  <a:ext uri="{FF2B5EF4-FFF2-40B4-BE49-F238E27FC236}">
                    <a16:creationId xmlns:a16="http://schemas.microsoft.com/office/drawing/2014/main" id="{93FD88C3-323B-CF89-9036-B9328B03E54D}"/>
                  </a:ext>
                </a:extLst>
              </p:cNvPr>
              <p:cNvSpPr/>
              <p:nvPr/>
            </p:nvSpPr>
            <p:spPr>
              <a:xfrm>
                <a:off x="10952313"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br>
                  <a:rPr lang="fr-CA" sz="1200" b="1" dirty="0">
                    <a:solidFill>
                      <a:schemeClr val="tx1"/>
                    </a:solidFill>
                  </a:rPr>
                </a:br>
                <a:br>
                  <a:rPr lang="fr-CA" sz="1200" b="1" dirty="0">
                    <a:solidFill>
                      <a:schemeClr val="tx1"/>
                    </a:solidFill>
                  </a:rPr>
                </a:br>
                <a:br>
                  <a:rPr lang="fr-CA" sz="1200" b="1" dirty="0">
                    <a:solidFill>
                      <a:schemeClr val="tx1"/>
                    </a:solidFill>
                  </a:rPr>
                </a:br>
                <a:r>
                  <a:rPr lang="fr-CA" sz="1200" b="1" dirty="0">
                    <a:solidFill>
                      <a:schemeClr val="tx1"/>
                    </a:solidFill>
                  </a:rPr>
                  <a:t>Dernière chance de </a:t>
                </a:r>
                <a:br>
                  <a:rPr lang="fr-CA" sz="1200" b="1" dirty="0">
                    <a:solidFill>
                      <a:schemeClr val="tx1"/>
                    </a:solidFill>
                  </a:rPr>
                </a:br>
                <a:r>
                  <a:rPr lang="fr-CA" sz="1200" b="1" dirty="0">
                    <a:solidFill>
                      <a:schemeClr val="tx1"/>
                    </a:solidFill>
                  </a:rPr>
                  <a:t>présenter une demande</a:t>
                </a:r>
              </a:p>
            </p:txBody>
          </p:sp>
          <p:sp>
            <p:nvSpPr>
              <p:cNvPr id="31" name="Oval 30">
                <a:extLst>
                  <a:ext uri="{FF2B5EF4-FFF2-40B4-BE49-F238E27FC236}">
                    <a16:creationId xmlns:a16="http://schemas.microsoft.com/office/drawing/2014/main" id="{1CB55933-8CE7-EDC9-FA00-C4F77886428C}"/>
                  </a:ext>
                </a:extLst>
              </p:cNvPr>
              <p:cNvSpPr/>
              <p:nvPr/>
            </p:nvSpPr>
            <p:spPr>
              <a:xfrm>
                <a:off x="962944" y="3190189"/>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br>
                  <a:rPr lang="fr-CA" sz="1200" b="1" dirty="0">
                    <a:solidFill>
                      <a:schemeClr val="tx1"/>
                    </a:solidFill>
                  </a:rPr>
                </a:br>
                <a:r>
                  <a:rPr lang="fr-CA" sz="1200" b="1" dirty="0">
                    <a:solidFill>
                      <a:schemeClr val="tx1"/>
                    </a:solidFill>
                  </a:rPr>
                  <a:t>Début du processus </a:t>
                </a:r>
                <a:br>
                  <a:rPr lang="fr-CA" sz="1200" b="1" dirty="0">
                    <a:solidFill>
                      <a:schemeClr val="tx1"/>
                    </a:solidFill>
                  </a:rPr>
                </a:br>
                <a:r>
                  <a:rPr lang="fr-CA" sz="1200" b="1" dirty="0">
                    <a:solidFill>
                      <a:schemeClr val="tx1"/>
                    </a:solidFill>
                  </a:rPr>
                  <a:t>d’indemnisation</a:t>
                </a:r>
              </a:p>
            </p:txBody>
          </p:sp>
          <p:sp>
            <p:nvSpPr>
              <p:cNvPr id="13" name="Oval 12">
                <a:extLst>
                  <a:ext uri="{FF2B5EF4-FFF2-40B4-BE49-F238E27FC236}">
                    <a16:creationId xmlns:a16="http://schemas.microsoft.com/office/drawing/2014/main" id="{CDAFAF37-D629-EE78-1526-3D24645793BA}"/>
                  </a:ext>
                </a:extLst>
              </p:cNvPr>
              <p:cNvSpPr/>
              <p:nvPr/>
            </p:nvSpPr>
            <p:spPr>
              <a:xfrm>
                <a:off x="3859827"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r>
                  <a:rPr lang="fr-CA" sz="1200" b="1" dirty="0">
                    <a:solidFill>
                      <a:schemeClr val="tx1"/>
                    </a:solidFill>
                  </a:rPr>
                  <a:t>Le demandeur atteint l’âge de la majorité</a:t>
                </a:r>
              </a:p>
            </p:txBody>
          </p:sp>
          <p:sp>
            <p:nvSpPr>
              <p:cNvPr id="17" name="TextBox 16">
                <a:extLst>
                  <a:ext uri="{FF2B5EF4-FFF2-40B4-BE49-F238E27FC236}">
                    <a16:creationId xmlns:a16="http://schemas.microsoft.com/office/drawing/2014/main" id="{9C6D6DB2-5B19-2ACD-A864-7DA3B8706E3E}"/>
                  </a:ext>
                </a:extLst>
              </p:cNvPr>
              <p:cNvSpPr txBox="1"/>
              <p:nvPr/>
            </p:nvSpPr>
            <p:spPr>
              <a:xfrm>
                <a:off x="1128442" y="2982617"/>
                <a:ext cx="3076399" cy="286611"/>
              </a:xfrm>
              <a:prstGeom prst="rect">
                <a:avLst/>
              </a:prstGeom>
              <a:noFill/>
            </p:spPr>
            <p:txBody>
              <a:bodyPr wrap="square" rtlCol="0">
                <a:spAutoFit/>
              </a:bodyPr>
              <a:lstStyle/>
              <a:p>
                <a:pPr algn="ctr"/>
                <a:r>
                  <a:rPr lang="fr-CA" sz="1200" dirty="0"/>
                  <a:t>... 2 ans avant d’atteindre l’âge de la majorité</a:t>
                </a:r>
              </a:p>
            </p:txBody>
          </p:sp>
          <p:sp>
            <p:nvSpPr>
              <p:cNvPr id="18" name="TextBox 17">
                <a:extLst>
                  <a:ext uri="{FF2B5EF4-FFF2-40B4-BE49-F238E27FC236}">
                    <a16:creationId xmlns:a16="http://schemas.microsoft.com/office/drawing/2014/main" id="{729412A9-6928-C6D0-2D4E-ECF550266B5F}"/>
                  </a:ext>
                </a:extLst>
              </p:cNvPr>
              <p:cNvSpPr txBox="1"/>
              <p:nvPr/>
            </p:nvSpPr>
            <p:spPr>
              <a:xfrm>
                <a:off x="4660117" y="2968730"/>
                <a:ext cx="3232061" cy="276999"/>
              </a:xfrm>
              <a:prstGeom prst="rect">
                <a:avLst/>
              </a:prstGeom>
              <a:noFill/>
            </p:spPr>
            <p:txBody>
              <a:bodyPr wrap="square" rtlCol="0">
                <a:spAutoFit/>
              </a:bodyPr>
              <a:lstStyle/>
              <a:p>
                <a:pPr algn="ctr"/>
                <a:r>
                  <a:rPr lang="fr-CA" sz="1200" dirty="0"/>
                  <a:t>... 3 ans après avoir atteint l’âge de la majorité</a:t>
                </a:r>
              </a:p>
            </p:txBody>
          </p:sp>
          <p:sp>
            <p:nvSpPr>
              <p:cNvPr id="19" name="TextBox 18">
                <a:extLst>
                  <a:ext uri="{FF2B5EF4-FFF2-40B4-BE49-F238E27FC236}">
                    <a16:creationId xmlns:a16="http://schemas.microsoft.com/office/drawing/2014/main" id="{40DADDB1-8DB6-EB1B-75E6-C6F06877BEDA}"/>
                  </a:ext>
                </a:extLst>
              </p:cNvPr>
              <p:cNvSpPr txBox="1"/>
              <p:nvPr/>
            </p:nvSpPr>
            <p:spPr>
              <a:xfrm>
                <a:off x="8724082" y="2796496"/>
                <a:ext cx="2602672" cy="461665"/>
              </a:xfrm>
              <a:prstGeom prst="rect">
                <a:avLst/>
              </a:prstGeom>
              <a:noFill/>
            </p:spPr>
            <p:txBody>
              <a:bodyPr wrap="square" rtlCol="0">
                <a:spAutoFit/>
              </a:bodyPr>
              <a:lstStyle/>
              <a:p>
                <a:pPr algn="ctr"/>
                <a:r>
                  <a:rPr lang="fr-CA" sz="1200" dirty="0"/>
                  <a:t>... 1 an de plus si la demande de prolongation est approuvée</a:t>
                </a:r>
              </a:p>
            </p:txBody>
          </p:sp>
          <p:sp>
            <p:nvSpPr>
              <p:cNvPr id="32" name="Oval 31">
                <a:extLst>
                  <a:ext uri="{FF2B5EF4-FFF2-40B4-BE49-F238E27FC236}">
                    <a16:creationId xmlns:a16="http://schemas.microsoft.com/office/drawing/2014/main" id="{302A79C2-34EC-893B-3A5D-D8B0D70AB0E9}"/>
                  </a:ext>
                </a:extLst>
              </p:cNvPr>
              <p:cNvSpPr/>
              <p:nvPr/>
            </p:nvSpPr>
            <p:spPr>
              <a:xfrm>
                <a:off x="8249956" y="317890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r>
                  <a:rPr lang="fr-CA" sz="1200" b="1" dirty="0">
                    <a:solidFill>
                      <a:schemeClr val="tx1"/>
                    </a:solidFill>
                  </a:rPr>
                  <a:t>Date limite pour présenter une demande</a:t>
                </a:r>
              </a:p>
            </p:txBody>
          </p:sp>
        </p:grpSp>
      </p:grpSp>
      <p:sp>
        <p:nvSpPr>
          <p:cNvPr id="6" name="TextBox 5">
            <a:extLst>
              <a:ext uri="{FF2B5EF4-FFF2-40B4-BE49-F238E27FC236}">
                <a16:creationId xmlns:a16="http://schemas.microsoft.com/office/drawing/2014/main" id="{666A31DC-3741-9170-E9EF-D75A2E6F9375}"/>
              </a:ext>
            </a:extLst>
          </p:cNvPr>
          <p:cNvSpPr txBox="1"/>
          <p:nvPr>
            <p:custDataLst>
              <p:tags r:id="rId3"/>
            </p:custDataLst>
          </p:nvPr>
        </p:nvSpPr>
        <p:spPr>
          <a:xfrm>
            <a:off x="2356624" y="1871874"/>
            <a:ext cx="7463883" cy="369332"/>
          </a:xfrm>
          <a:prstGeom prst="rect">
            <a:avLst/>
          </a:prstGeom>
          <a:noFill/>
        </p:spPr>
        <p:txBody>
          <a:bodyPr wrap="square">
            <a:spAutoFit/>
          </a:bodyPr>
          <a:lstStyle/>
          <a:p>
            <a:pPr algn="ctr"/>
            <a:r>
              <a:rPr lang="fr-CA" sz="1800" b="1" dirty="0">
                <a:solidFill>
                  <a:srgbClr val="1B0F59"/>
                </a:solidFill>
              </a:rPr>
              <a:t>Quand un enfant retiré peut-il soumettre une demande d’indemnisation?</a:t>
            </a:r>
          </a:p>
        </p:txBody>
      </p:sp>
      <p:grpSp>
        <p:nvGrpSpPr>
          <p:cNvPr id="12" name="Group 11">
            <a:extLst>
              <a:ext uri="{FF2B5EF4-FFF2-40B4-BE49-F238E27FC236}">
                <a16:creationId xmlns:a16="http://schemas.microsoft.com/office/drawing/2014/main" id="{B29F929E-10BA-646F-4CC6-E0560BC021F4}"/>
              </a:ext>
            </a:extLst>
          </p:cNvPr>
          <p:cNvGrpSpPr/>
          <p:nvPr>
            <p:custDataLst>
              <p:tags r:id="rId4"/>
            </p:custDataLst>
          </p:nvPr>
        </p:nvGrpSpPr>
        <p:grpSpPr>
          <a:xfrm>
            <a:off x="365948" y="4264107"/>
            <a:ext cx="11620312" cy="1624371"/>
            <a:chOff x="341633" y="2338361"/>
            <a:chExt cx="11620312" cy="1624371"/>
          </a:xfrm>
        </p:grpSpPr>
        <p:sp>
          <p:nvSpPr>
            <p:cNvPr id="14" name="Rectangle 13">
              <a:extLst>
                <a:ext uri="{FF2B5EF4-FFF2-40B4-BE49-F238E27FC236}">
                  <a16:creationId xmlns:a16="http://schemas.microsoft.com/office/drawing/2014/main" id="{752DDCA8-26C2-070B-749C-D0785667B6F6}"/>
                </a:ext>
              </a:extLst>
            </p:cNvPr>
            <p:cNvSpPr/>
            <p:nvPr/>
          </p:nvSpPr>
          <p:spPr>
            <a:xfrm>
              <a:off x="341633" y="2338361"/>
              <a:ext cx="11620312" cy="162437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5" name="TextBox 14">
              <a:extLst>
                <a:ext uri="{FF2B5EF4-FFF2-40B4-BE49-F238E27FC236}">
                  <a16:creationId xmlns:a16="http://schemas.microsoft.com/office/drawing/2014/main" id="{A7028FFB-45B4-15B7-0353-FDD5232F85F4}"/>
                </a:ext>
              </a:extLst>
            </p:cNvPr>
            <p:cNvSpPr txBox="1"/>
            <p:nvPr/>
          </p:nvSpPr>
          <p:spPr>
            <a:xfrm>
              <a:off x="341633" y="2408072"/>
              <a:ext cx="10710930" cy="307777"/>
            </a:xfrm>
            <a:prstGeom prst="rect">
              <a:avLst/>
            </a:prstGeom>
            <a:noFill/>
          </p:spPr>
          <p:txBody>
            <a:bodyPr wrap="square" rtlCol="0">
              <a:spAutoFit/>
            </a:bodyPr>
            <a:lstStyle/>
            <a:p>
              <a:r>
                <a:rPr lang="fr-CA" sz="1400" b="1" dirty="0"/>
                <a:t>Si l’enfant retiré </a:t>
              </a:r>
              <a:r>
                <a:rPr lang="fr-CA" sz="1400" b="1" u="sng" dirty="0"/>
                <a:t>a atteint l’âge de la majorité</a:t>
              </a:r>
              <a:r>
                <a:rPr lang="fr-CA" sz="1400" b="1" dirty="0"/>
                <a:t> au moment du lancement du processus d’indemnisation, il pourra soumettre une demande...</a:t>
              </a:r>
            </a:p>
          </p:txBody>
        </p:sp>
        <p:grpSp>
          <p:nvGrpSpPr>
            <p:cNvPr id="16" name="Group 15">
              <a:extLst>
                <a:ext uri="{FF2B5EF4-FFF2-40B4-BE49-F238E27FC236}">
                  <a16:creationId xmlns:a16="http://schemas.microsoft.com/office/drawing/2014/main" id="{4AC9A5B1-7272-872B-F108-BD2950525D01}"/>
                </a:ext>
              </a:extLst>
            </p:cNvPr>
            <p:cNvGrpSpPr/>
            <p:nvPr/>
          </p:nvGrpSpPr>
          <p:grpSpPr>
            <a:xfrm>
              <a:off x="3929619" y="2816170"/>
              <a:ext cx="7229646" cy="519564"/>
              <a:chOff x="3859827" y="2796496"/>
              <a:chExt cx="7229646" cy="519564"/>
            </a:xfrm>
          </p:grpSpPr>
          <p:cxnSp>
            <p:nvCxnSpPr>
              <p:cNvPr id="20" name="Straight Connector 19">
                <a:extLst>
                  <a:ext uri="{FF2B5EF4-FFF2-40B4-BE49-F238E27FC236}">
                    <a16:creationId xmlns:a16="http://schemas.microsoft.com/office/drawing/2014/main" id="{E63320CB-9E0B-4629-DCAF-638327A2B970}"/>
                  </a:ext>
                </a:extLst>
              </p:cNvPr>
              <p:cNvCxnSpPr>
                <a:cxnSpLocks/>
                <a:stCxn id="25" idx="6"/>
                <a:endCxn id="23" idx="2"/>
              </p:cNvCxnSpPr>
              <p:nvPr/>
            </p:nvCxnSpPr>
            <p:spPr>
              <a:xfrm>
                <a:off x="3996987" y="3247270"/>
                <a:ext cx="6955326" cy="0"/>
              </a:xfrm>
              <a:prstGeom prst="line">
                <a:avLst/>
              </a:prstGeom>
              <a:ln w="19050">
                <a:solidFill>
                  <a:srgbClr val="78C697"/>
                </a:solidFill>
              </a:ln>
            </p:spPr>
            <p:style>
              <a:lnRef idx="1">
                <a:schemeClr val="accent1"/>
              </a:lnRef>
              <a:fillRef idx="0">
                <a:schemeClr val="accent1"/>
              </a:fillRef>
              <a:effectRef idx="0">
                <a:schemeClr val="accent1"/>
              </a:effectRef>
              <a:fontRef idx="minor">
                <a:schemeClr val="tx1"/>
              </a:fontRef>
            </p:style>
          </p:cxnSp>
          <p:sp>
            <p:nvSpPr>
              <p:cNvPr id="23" name="Oval 22">
                <a:extLst>
                  <a:ext uri="{FF2B5EF4-FFF2-40B4-BE49-F238E27FC236}">
                    <a16:creationId xmlns:a16="http://schemas.microsoft.com/office/drawing/2014/main" id="{43275DD7-5E1D-0504-EFFD-B701957ECD96}"/>
                  </a:ext>
                </a:extLst>
              </p:cNvPr>
              <p:cNvSpPr/>
              <p:nvPr/>
            </p:nvSpPr>
            <p:spPr>
              <a:xfrm>
                <a:off x="10952313"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br>
                  <a:rPr lang="fr-CA" sz="1200" b="1" dirty="0">
                    <a:solidFill>
                      <a:schemeClr val="tx1"/>
                    </a:solidFill>
                  </a:rPr>
                </a:br>
                <a:br>
                  <a:rPr lang="fr-CA" sz="1200" b="1" dirty="0">
                    <a:solidFill>
                      <a:schemeClr val="tx1"/>
                    </a:solidFill>
                  </a:rPr>
                </a:br>
                <a:br>
                  <a:rPr lang="fr-CA" sz="1200" b="1" dirty="0">
                    <a:solidFill>
                      <a:schemeClr val="tx1"/>
                    </a:solidFill>
                  </a:rPr>
                </a:br>
                <a:r>
                  <a:rPr lang="fr-CA" sz="1200" b="1" dirty="0">
                    <a:solidFill>
                      <a:schemeClr val="tx1"/>
                    </a:solidFill>
                  </a:rPr>
                  <a:t>Dernière chance de </a:t>
                </a:r>
                <a:br>
                  <a:rPr lang="fr-CA" sz="1200" b="1" dirty="0">
                    <a:solidFill>
                      <a:schemeClr val="tx1"/>
                    </a:solidFill>
                  </a:rPr>
                </a:br>
                <a:r>
                  <a:rPr lang="fr-CA" sz="1200" b="1" dirty="0">
                    <a:solidFill>
                      <a:schemeClr val="tx1"/>
                    </a:solidFill>
                  </a:rPr>
                  <a:t>présenter une demande</a:t>
                </a:r>
              </a:p>
            </p:txBody>
          </p:sp>
          <p:sp>
            <p:nvSpPr>
              <p:cNvPr id="25" name="Oval 24">
                <a:extLst>
                  <a:ext uri="{FF2B5EF4-FFF2-40B4-BE49-F238E27FC236}">
                    <a16:creationId xmlns:a16="http://schemas.microsoft.com/office/drawing/2014/main" id="{51020BCE-1F51-DC3B-D2B0-FA88E6BDFBA8}"/>
                  </a:ext>
                </a:extLst>
              </p:cNvPr>
              <p:cNvSpPr/>
              <p:nvPr/>
            </p:nvSpPr>
            <p:spPr>
              <a:xfrm>
                <a:off x="3859827" y="317869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br>
                  <a:rPr lang="fr-CA" sz="1200" b="1" dirty="0">
                    <a:solidFill>
                      <a:schemeClr val="tx1"/>
                    </a:solidFill>
                  </a:rPr>
                </a:br>
                <a:r>
                  <a:rPr lang="fr-CA" sz="1200" b="1" dirty="0">
                    <a:solidFill>
                      <a:schemeClr val="tx1"/>
                    </a:solidFill>
                  </a:rPr>
                  <a:t>Début du processus </a:t>
                </a:r>
                <a:br>
                  <a:rPr lang="fr-CA" sz="1200" b="1" dirty="0">
                    <a:solidFill>
                      <a:schemeClr val="tx1"/>
                    </a:solidFill>
                  </a:rPr>
                </a:br>
                <a:r>
                  <a:rPr lang="fr-CA" sz="1200" b="1" dirty="0">
                    <a:solidFill>
                      <a:schemeClr val="tx1"/>
                    </a:solidFill>
                  </a:rPr>
                  <a:t>d’indemnisation</a:t>
                </a:r>
              </a:p>
            </p:txBody>
          </p:sp>
          <p:sp>
            <p:nvSpPr>
              <p:cNvPr id="27" name="TextBox 26">
                <a:extLst>
                  <a:ext uri="{FF2B5EF4-FFF2-40B4-BE49-F238E27FC236}">
                    <a16:creationId xmlns:a16="http://schemas.microsoft.com/office/drawing/2014/main" id="{681FDE61-57E0-2B04-6DCD-C725DFDE2229}"/>
                  </a:ext>
                </a:extLst>
              </p:cNvPr>
              <p:cNvSpPr txBox="1"/>
              <p:nvPr/>
            </p:nvSpPr>
            <p:spPr>
              <a:xfrm>
                <a:off x="4554959" y="2953414"/>
                <a:ext cx="3543363" cy="276999"/>
              </a:xfrm>
              <a:prstGeom prst="rect">
                <a:avLst/>
              </a:prstGeom>
              <a:noFill/>
            </p:spPr>
            <p:txBody>
              <a:bodyPr wrap="square" rtlCol="0">
                <a:spAutoFit/>
              </a:bodyPr>
              <a:lstStyle/>
              <a:p>
                <a:pPr algn="ctr"/>
                <a:r>
                  <a:rPr lang="fr-CA" sz="1200" dirty="0"/>
                  <a:t>... 3 ans après le début du processus d’indemnisation</a:t>
                </a:r>
              </a:p>
            </p:txBody>
          </p:sp>
          <p:sp>
            <p:nvSpPr>
              <p:cNvPr id="28" name="TextBox 27">
                <a:extLst>
                  <a:ext uri="{FF2B5EF4-FFF2-40B4-BE49-F238E27FC236}">
                    <a16:creationId xmlns:a16="http://schemas.microsoft.com/office/drawing/2014/main" id="{93DE8471-77D4-DB9B-A69C-E5E822759F31}"/>
                  </a:ext>
                </a:extLst>
              </p:cNvPr>
              <p:cNvSpPr txBox="1"/>
              <p:nvPr/>
            </p:nvSpPr>
            <p:spPr>
              <a:xfrm>
                <a:off x="8724081" y="2796496"/>
                <a:ext cx="2236387" cy="461665"/>
              </a:xfrm>
              <a:prstGeom prst="rect">
                <a:avLst/>
              </a:prstGeom>
              <a:noFill/>
            </p:spPr>
            <p:txBody>
              <a:bodyPr wrap="square" rtlCol="0">
                <a:spAutoFit/>
              </a:bodyPr>
              <a:lstStyle/>
              <a:p>
                <a:pPr algn="ctr"/>
                <a:r>
                  <a:rPr lang="fr-CA" sz="1200" dirty="0"/>
                  <a:t>... 1 an de plus si la demande de prolongation est approuvée</a:t>
                </a:r>
              </a:p>
            </p:txBody>
          </p:sp>
          <p:sp>
            <p:nvSpPr>
              <p:cNvPr id="33" name="Oval 32">
                <a:extLst>
                  <a:ext uri="{FF2B5EF4-FFF2-40B4-BE49-F238E27FC236}">
                    <a16:creationId xmlns:a16="http://schemas.microsoft.com/office/drawing/2014/main" id="{64B03807-CE92-1FDA-B952-B0B59765D8B0}"/>
                  </a:ext>
                </a:extLst>
              </p:cNvPr>
              <p:cNvSpPr/>
              <p:nvPr/>
            </p:nvSpPr>
            <p:spPr>
              <a:xfrm>
                <a:off x="8249956" y="3178900"/>
                <a:ext cx="137160" cy="137160"/>
              </a:xfrm>
              <a:prstGeom prst="ellipse">
                <a:avLst/>
              </a:prstGeom>
              <a:solidFill>
                <a:srgbClr val="78C69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en-US" sz="1200" b="1" dirty="0">
                  <a:solidFill>
                    <a:schemeClr val="tx1"/>
                  </a:solidFill>
                </a:endParaRPr>
              </a:p>
              <a:p>
                <a:pPr algn="ctr"/>
                <a:endParaRPr lang="en-US" sz="1200" b="1" dirty="0">
                  <a:solidFill>
                    <a:schemeClr val="tx1"/>
                  </a:solidFill>
                </a:endParaRPr>
              </a:p>
              <a:p>
                <a:pPr algn="ctr"/>
                <a:r>
                  <a:rPr lang="fr-CA" sz="1200" b="1" dirty="0">
                    <a:solidFill>
                      <a:schemeClr val="tx1"/>
                    </a:solidFill>
                  </a:rPr>
                  <a:t>Date limite pour présenter une demande</a:t>
                </a:r>
              </a:p>
            </p:txBody>
          </p:sp>
        </p:grpSp>
      </p:grpSp>
      <p:sp>
        <p:nvSpPr>
          <p:cNvPr id="7" name="Slide Number Placeholder 6">
            <a:extLst>
              <a:ext uri="{FF2B5EF4-FFF2-40B4-BE49-F238E27FC236}">
                <a16:creationId xmlns:a16="http://schemas.microsoft.com/office/drawing/2014/main" id="{E3E84F63-280D-73BD-EEA2-DB04B6386788}"/>
              </a:ext>
            </a:extLst>
          </p:cNvPr>
          <p:cNvSpPr>
            <a:spLocks noGrp="1"/>
          </p:cNvSpPr>
          <p:nvPr>
            <p:ph type="sldNum" sz="quarter" idx="4"/>
            <p:custDataLst>
              <p:tags r:id="rId5"/>
            </p:custDataLst>
          </p:nvPr>
        </p:nvSpPr>
        <p:spPr/>
        <p:txBody>
          <a:bodyPr/>
          <a:lstStyle/>
          <a:p>
            <a:fld id="{23C90E5E-BC02-4494-BB30-30FAACD6114A}" type="slidenum">
              <a:rPr lang="en-US" smtClean="0">
                <a:solidFill>
                  <a:srgbClr val="1B0F59"/>
                </a:solidFill>
              </a:rPr>
              <a:pPr/>
              <a:t>7</a:t>
            </a:fld>
            <a:endParaRPr lang="en-US" dirty="0">
              <a:solidFill>
                <a:srgbClr val="1B0F59"/>
              </a:solidFill>
            </a:endParaRPr>
          </a:p>
        </p:txBody>
      </p:sp>
      <p:sp>
        <p:nvSpPr>
          <p:cNvPr id="9" name="TextBox 8">
            <a:extLst>
              <a:ext uri="{FF2B5EF4-FFF2-40B4-BE49-F238E27FC236}">
                <a16:creationId xmlns:a16="http://schemas.microsoft.com/office/drawing/2014/main" id="{C8C94903-7C8A-5BD9-EBEF-52BFABA5EDDA}"/>
              </a:ext>
            </a:extLst>
          </p:cNvPr>
          <p:cNvSpPr txBox="1"/>
          <p:nvPr>
            <p:custDataLst>
              <p:tags r:id="rId6"/>
            </p:custDataLst>
          </p:nvPr>
        </p:nvSpPr>
        <p:spPr>
          <a:xfrm>
            <a:off x="1866897" y="6057800"/>
            <a:ext cx="8321045" cy="307777"/>
          </a:xfrm>
          <a:prstGeom prst="rect">
            <a:avLst/>
          </a:prstGeom>
          <a:noFill/>
        </p:spPr>
        <p:txBody>
          <a:bodyPr wrap="square">
            <a:spAutoFit/>
          </a:bodyPr>
          <a:lstStyle/>
          <a:p>
            <a:pPr algn="ctr"/>
            <a:r>
              <a:rPr lang="fr-CA" sz="1400" b="1" dirty="0"/>
              <a:t>Période d’indemnisation de 3 ans, plus une période de prolongation de 1 an (si approuvée)</a:t>
            </a:r>
          </a:p>
        </p:txBody>
      </p:sp>
    </p:spTree>
    <p:extLst>
      <p:ext uri="{BB962C8B-B14F-4D97-AF65-F5344CB8AC3E}">
        <p14:creationId xmlns:p14="http://schemas.microsoft.com/office/powerpoint/2010/main" val="692490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1"/>
            </p:custDataLst>
            <p:extLst>
              <p:ext uri="{D42A27DB-BD31-4B8C-83A1-F6EECF244321}">
                <p14:modId xmlns:p14="http://schemas.microsoft.com/office/powerpoint/2010/main" val="2906043815"/>
              </p:ext>
            </p:extLst>
          </p:nvPr>
        </p:nvGraphicFramePr>
        <p:xfrm>
          <a:off x="330962" y="1778143"/>
          <a:ext cx="11576786" cy="3225372"/>
        </p:xfrm>
        <a:graphic>
          <a:graphicData uri="http://schemas.openxmlformats.org/drawingml/2006/table">
            <a:tbl>
              <a:tblPr firstRow="1" bandRow="1">
                <a:tableStyleId>{5C22544A-7EE6-4342-B048-85BDC9FD1C3A}</a:tableStyleId>
              </a:tblPr>
              <a:tblGrid>
                <a:gridCol w="2191854">
                  <a:extLst>
                    <a:ext uri="{9D8B030D-6E8A-4147-A177-3AD203B41FA5}">
                      <a16:colId xmlns:a16="http://schemas.microsoft.com/office/drawing/2014/main" val="3068728186"/>
                    </a:ext>
                  </a:extLst>
                </a:gridCol>
                <a:gridCol w="9384932">
                  <a:extLst>
                    <a:ext uri="{9D8B030D-6E8A-4147-A177-3AD203B41FA5}">
                      <a16:colId xmlns:a16="http://schemas.microsoft.com/office/drawing/2014/main" val="1427821009"/>
                    </a:ext>
                  </a:extLst>
                </a:gridCol>
              </a:tblGrid>
              <a:tr h="3225372">
                <a:tc>
                  <a:txBody>
                    <a:bodyPr/>
                    <a:lstStyle/>
                    <a:p>
                      <a:pPr marL="0" indent="0"/>
                      <a:r>
                        <a:rPr lang="fr-CA" sz="1600" b="1" dirty="0">
                          <a:solidFill>
                            <a:srgbClr val="1B0F59"/>
                          </a:solidFill>
                        </a:rPr>
                        <a:t>Quels sont les critères d’admissibilité pour un enfant retiré?</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285750" indent="-285750">
                        <a:spcAft>
                          <a:spcPts val="800"/>
                        </a:spcAft>
                        <a:buFont typeface="Wingdings" panose="05000000000000000000" pitchFamily="2" charset="2"/>
                        <a:buChar char="§"/>
                      </a:pPr>
                      <a:r>
                        <a:rPr lang="fr-CA" sz="1600" b="0" dirty="0">
                          <a:solidFill>
                            <a:srgbClr val="1B0F59"/>
                          </a:solidFill>
                        </a:rPr>
                        <a:t>Un enfant retiré peut être admissible :</a:t>
                      </a:r>
                    </a:p>
                    <a:p>
                      <a:pPr marL="688975" indent="-285750">
                        <a:spcAft>
                          <a:spcPts val="800"/>
                        </a:spcAft>
                        <a:buFont typeface="Arial" panose="020B0604020202020204" pitchFamily="34" charset="0"/>
                        <a:buChar char="•"/>
                      </a:pPr>
                      <a:r>
                        <a:rPr lang="fr-CA" sz="1600" b="0" dirty="0">
                          <a:solidFill>
                            <a:srgbClr val="1B0F59"/>
                          </a:solidFill>
                        </a:rPr>
                        <a:t>s’il est un membre des Premières Nations qui a été retiré de son foyer lorsqu’il était enfant;</a:t>
                      </a:r>
                    </a:p>
                    <a:p>
                      <a:pPr marL="688975" indent="-285750">
                        <a:spcAft>
                          <a:spcPts val="800"/>
                        </a:spcAft>
                        <a:buFont typeface="Arial" panose="020B0604020202020204" pitchFamily="34" charset="0"/>
                        <a:buChar char="•"/>
                      </a:pPr>
                      <a:r>
                        <a:rPr lang="fr-CA" sz="1600" b="0" dirty="0">
                          <a:solidFill>
                            <a:srgbClr val="1B0F59"/>
                          </a:solidFill>
                        </a:rPr>
                        <a:t>s’il a été pris en charge par les autorités chargées de la protection de l’enfance entre le 1</a:t>
                      </a:r>
                      <a:r>
                        <a:rPr lang="fr-CA" sz="1600" b="0" baseline="30000" dirty="0">
                          <a:solidFill>
                            <a:srgbClr val="1B0F59"/>
                          </a:solidFill>
                        </a:rPr>
                        <a:t>er</a:t>
                      </a:r>
                      <a:r>
                        <a:rPr lang="fr-CA" sz="1600" b="0" dirty="0">
                          <a:solidFill>
                            <a:srgbClr val="1B0F59"/>
                          </a:solidFill>
                        </a:rPr>
                        <a:t> avril 1991 et le 31 mars 2022 au moment où lui ou ses parents ou grands-parents aidants résidaient habituellement dans une réserve au Canada ou au Yukon.</a:t>
                      </a:r>
                    </a:p>
                    <a:p>
                      <a:pPr marL="285750" indent="-285750">
                        <a:spcAft>
                          <a:spcPts val="800"/>
                        </a:spcAft>
                        <a:buFont typeface="Wingdings" panose="05000000000000000000" pitchFamily="2" charset="2"/>
                        <a:buChar char="§"/>
                      </a:pPr>
                      <a:r>
                        <a:rPr lang="fr-CA" sz="1600" b="0" dirty="0">
                          <a:solidFill>
                            <a:srgbClr val="1B0F59"/>
                          </a:solidFill>
                        </a:rPr>
                        <a:t>Pour être admissible à une indemnisation, l’enfant retiré doit avoir été placé grâce à des fonds des Services aux Autochtones Canada (SAC). </a:t>
                      </a:r>
                    </a:p>
                    <a:p>
                      <a:pPr marL="285750" indent="-285750">
                        <a:spcAft>
                          <a:spcPts val="800"/>
                        </a:spcAft>
                        <a:buFont typeface="Wingdings" panose="05000000000000000000" pitchFamily="2" charset="2"/>
                        <a:buChar char="§"/>
                      </a:pPr>
                      <a:r>
                        <a:rPr lang="fr-CA" sz="1600" b="0" dirty="0">
                          <a:solidFill>
                            <a:srgbClr val="1B0F59"/>
                          </a:solidFill>
                        </a:rPr>
                        <a:t>Les retraits qui ont eu lieu dans les Territoires du Nord-Ouest ne sont pas couverts par ce règlement.</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807079692"/>
                  </a:ext>
                </a:extLst>
              </a:tr>
            </a:tbl>
          </a:graphicData>
        </a:graphic>
      </p:graphicFrame>
      <p:sp>
        <p:nvSpPr>
          <p:cNvPr id="2" name="TextBox 1">
            <a:extLst>
              <a:ext uri="{FF2B5EF4-FFF2-40B4-BE49-F238E27FC236}">
                <a16:creationId xmlns:a16="http://schemas.microsoft.com/office/drawing/2014/main" id="{FDDD1E1A-42B4-B98C-6F52-D2601F46D0BF}"/>
              </a:ext>
            </a:extLst>
          </p:cNvPr>
          <p:cNvSpPr txBox="1"/>
          <p:nvPr>
            <p:custDataLst>
              <p:tags r:id="rId2"/>
            </p:custDataLst>
          </p:nvPr>
        </p:nvSpPr>
        <p:spPr>
          <a:xfrm>
            <a:off x="1601978" y="208262"/>
            <a:ext cx="4242816"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enfants retirés (2 de 3)</a:t>
            </a:r>
          </a:p>
        </p:txBody>
      </p:sp>
      <p:sp>
        <p:nvSpPr>
          <p:cNvPr id="8" name="Slide Number Placeholder 7">
            <a:extLst>
              <a:ext uri="{FF2B5EF4-FFF2-40B4-BE49-F238E27FC236}">
                <a16:creationId xmlns:a16="http://schemas.microsoft.com/office/drawing/2014/main" id="{A6F70FCE-7223-03ED-3798-0A5A267D4B83}"/>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8</a:t>
            </a:fld>
            <a:endParaRPr lang="en-US" dirty="0">
              <a:solidFill>
                <a:srgbClr val="1B0F59"/>
              </a:solidFill>
            </a:endParaRPr>
          </a:p>
        </p:txBody>
      </p:sp>
    </p:spTree>
    <p:extLst>
      <p:ext uri="{BB962C8B-B14F-4D97-AF65-F5344CB8AC3E}">
        <p14:creationId xmlns:p14="http://schemas.microsoft.com/office/powerpoint/2010/main" val="18509136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5">
            <a:extLst>
              <a:ext uri="{FF2B5EF4-FFF2-40B4-BE49-F238E27FC236}">
                <a16:creationId xmlns:a16="http://schemas.microsoft.com/office/drawing/2014/main" id="{39AE6FFC-E1A8-7B3E-DC18-069FC2FBC151}"/>
              </a:ext>
            </a:extLst>
          </p:cNvPr>
          <p:cNvGraphicFramePr>
            <a:graphicFrameLocks noGrp="1"/>
          </p:cNvGraphicFramePr>
          <p:nvPr>
            <p:custDataLst>
              <p:tags r:id="rId1"/>
            </p:custDataLst>
            <p:extLst>
              <p:ext uri="{D42A27DB-BD31-4B8C-83A1-F6EECF244321}">
                <p14:modId xmlns:p14="http://schemas.microsoft.com/office/powerpoint/2010/main" val="1333787792"/>
              </p:ext>
            </p:extLst>
          </p:nvPr>
        </p:nvGraphicFramePr>
        <p:xfrm>
          <a:off x="287058" y="1912423"/>
          <a:ext cx="11617883" cy="4354812"/>
        </p:xfrm>
        <a:graphic>
          <a:graphicData uri="http://schemas.openxmlformats.org/drawingml/2006/table">
            <a:tbl>
              <a:tblPr firstRow="1" bandRow="1">
                <a:tableStyleId>{5C22544A-7EE6-4342-B048-85BDC9FD1C3A}</a:tableStyleId>
              </a:tblPr>
              <a:tblGrid>
                <a:gridCol w="2274048">
                  <a:extLst>
                    <a:ext uri="{9D8B030D-6E8A-4147-A177-3AD203B41FA5}">
                      <a16:colId xmlns:a16="http://schemas.microsoft.com/office/drawing/2014/main" val="3068728186"/>
                    </a:ext>
                  </a:extLst>
                </a:gridCol>
                <a:gridCol w="9343835">
                  <a:extLst>
                    <a:ext uri="{9D8B030D-6E8A-4147-A177-3AD203B41FA5}">
                      <a16:colId xmlns:a16="http://schemas.microsoft.com/office/drawing/2014/main" val="1427821009"/>
                    </a:ext>
                  </a:extLst>
                </a:gridCol>
              </a:tblGrid>
              <a:tr h="2716570">
                <a:tc>
                  <a:txBody>
                    <a:bodyPr/>
                    <a:lstStyle/>
                    <a:p>
                      <a:pPr marL="0" indent="0"/>
                      <a:r>
                        <a:rPr lang="fr-CA" sz="1600" b="1" dirty="0">
                          <a:solidFill>
                            <a:srgbClr val="1B0F59"/>
                          </a:solidFill>
                        </a:rPr>
                        <a:t>Quel montant un enfant retiré peut-il s’attendre à recevoir si sa demande d’indemnisation est approuvée?</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pPr marL="228600" indent="-228600">
                        <a:spcAft>
                          <a:spcPts val="600"/>
                        </a:spcAft>
                        <a:buAutoNum type="arabicPeriod"/>
                      </a:pPr>
                      <a:r>
                        <a:rPr lang="fr-CA" sz="1600" dirty="0">
                          <a:solidFill>
                            <a:srgbClr val="1B0F59"/>
                          </a:solidFill>
                        </a:rPr>
                        <a:t>Les demandeurs du groupe des enfants retirés </a:t>
                      </a:r>
                      <a:r>
                        <a:rPr lang="fr-CA" sz="1600" b="0" dirty="0">
                          <a:solidFill>
                            <a:srgbClr val="1B0F59"/>
                          </a:solidFill>
                        </a:rPr>
                        <a:t>dont la demande a été approuvée sont admissibles à une </a:t>
                      </a:r>
                      <a:r>
                        <a:rPr lang="fr-CA" sz="1600" b="1" dirty="0">
                          <a:solidFill>
                            <a:srgbClr val="1B0F59"/>
                          </a:solidFill>
                        </a:rPr>
                        <a:t>indemnisation de base </a:t>
                      </a:r>
                      <a:r>
                        <a:rPr lang="fr-CA" sz="1600" b="0" dirty="0">
                          <a:solidFill>
                            <a:srgbClr val="1B0F59"/>
                          </a:solidFill>
                        </a:rPr>
                        <a:t>de </a:t>
                      </a:r>
                      <a:r>
                        <a:rPr lang="fr-CA" sz="1600" b="1" dirty="0">
                          <a:solidFill>
                            <a:srgbClr val="1B0F59"/>
                          </a:solidFill>
                        </a:rPr>
                        <a:t>40 000 $ CA</a:t>
                      </a:r>
                      <a:r>
                        <a:rPr lang="fr-CA" sz="1600" b="0" dirty="0">
                          <a:solidFill>
                            <a:srgbClr val="1B0F59"/>
                          </a:solidFill>
                        </a:rPr>
                        <a:t>. Ce montant ne sera pas multiplié par le nombre de fois où l’enfant retiré a été placé.</a:t>
                      </a:r>
                    </a:p>
                    <a:p>
                      <a:pPr marL="228600" indent="-228600">
                        <a:spcAft>
                          <a:spcPts val="600"/>
                        </a:spcAft>
                        <a:buAutoNum type="arabicPeriod"/>
                      </a:pPr>
                      <a:r>
                        <a:rPr lang="fr-CA" sz="1600" dirty="0">
                          <a:solidFill>
                            <a:srgbClr val="1B0F59"/>
                          </a:solidFill>
                        </a:rPr>
                        <a:t>Les demandeurs du groupe des enfants retirés </a:t>
                      </a:r>
                      <a:r>
                        <a:rPr lang="fr-CA" sz="1600" b="0" dirty="0">
                          <a:solidFill>
                            <a:srgbClr val="1B0F59"/>
                          </a:solidFill>
                        </a:rPr>
                        <a:t>dont la demande a été approuvée </a:t>
                      </a:r>
                      <a:r>
                        <a:rPr lang="fr-CA" sz="1600" dirty="0">
                          <a:solidFill>
                            <a:srgbClr val="1B0F59"/>
                          </a:solidFill>
                        </a:rPr>
                        <a:t>peuvent aussi être admissibles à un paiement de majoration </a:t>
                      </a:r>
                      <a:r>
                        <a:rPr lang="fr-CA" sz="1600" b="0" dirty="0">
                          <a:solidFill>
                            <a:srgbClr val="1B0F59"/>
                          </a:solidFill>
                        </a:rPr>
                        <a:t>déterminé en fonction de facteurs de majoration. </a:t>
                      </a:r>
                      <a:r>
                        <a:rPr lang="fr-CA" sz="1600" b="0" i="1" dirty="0">
                          <a:solidFill>
                            <a:srgbClr val="1B0F59"/>
                          </a:solidFill>
                        </a:rPr>
                        <a:t>Ce processus est en cours d’élaboration – de plus amples renseignements seront fournis à une date ultérieure. </a:t>
                      </a:r>
                    </a:p>
                    <a:p>
                      <a:pPr marL="228600" indent="-228600">
                        <a:spcAft>
                          <a:spcPts val="600"/>
                        </a:spcAft>
                        <a:buAutoNum type="arabicPeriod"/>
                      </a:pPr>
                      <a:r>
                        <a:rPr lang="fr-CA" sz="1600" dirty="0">
                          <a:solidFill>
                            <a:srgbClr val="1B0F59"/>
                          </a:solidFill>
                        </a:rPr>
                        <a:t>Les demandeurs du groupe des enfants retirés </a:t>
                      </a:r>
                      <a:r>
                        <a:rPr lang="fr-CA" sz="1600" b="0" dirty="0">
                          <a:solidFill>
                            <a:srgbClr val="1B0F59"/>
                          </a:solidFill>
                        </a:rPr>
                        <a:t>dont la demande a été approuvée </a:t>
                      </a:r>
                      <a:r>
                        <a:rPr lang="fr-CA" sz="1600" dirty="0">
                          <a:solidFill>
                            <a:srgbClr val="1B0F59"/>
                          </a:solidFill>
                        </a:rPr>
                        <a:t>pourraient recevoir des </a:t>
                      </a:r>
                      <a:r>
                        <a:rPr lang="fr-CA" sz="1600" b="1" dirty="0">
                          <a:solidFill>
                            <a:srgbClr val="1B0F59"/>
                          </a:solidFill>
                        </a:rPr>
                        <a:t>intérêts</a:t>
                      </a:r>
                      <a:r>
                        <a:rPr lang="fr-CA" sz="1600" b="0" dirty="0">
                          <a:solidFill>
                            <a:srgbClr val="1B0F59"/>
                          </a:solidFill>
                        </a:rPr>
                        <a:t> sur l’indemnisation qui leur est due, dans certains cas, s’ils ont été placés hors d’une réserve, chez des non-membres de la famille, durant la période de calcul des intérêts </a:t>
                      </a:r>
                      <a:r>
                        <a:rPr lang="fr-CA" sz="1600" b="0" kern="1200" dirty="0">
                          <a:solidFill>
                            <a:srgbClr val="1B0F59"/>
                          </a:solidFill>
                          <a:latin typeface="+mn-lt"/>
                          <a:ea typeface="+mn-ea"/>
                          <a:cs typeface="+mn-cs"/>
                        </a:rPr>
                        <a:t>établie par le Tribunal canadien des droits de la personne (TCDP) allant </a:t>
                      </a:r>
                      <a:r>
                        <a:rPr lang="fr-CA" sz="1600" b="0" dirty="0">
                          <a:solidFill>
                            <a:srgbClr val="1B0F59"/>
                          </a:solidFill>
                        </a:rPr>
                        <a:t>du 1</a:t>
                      </a:r>
                      <a:r>
                        <a:rPr lang="fr-CA" sz="1600" b="0" baseline="30000" dirty="0">
                          <a:solidFill>
                            <a:srgbClr val="1B0F59"/>
                          </a:solidFill>
                        </a:rPr>
                        <a:t>er</a:t>
                      </a:r>
                      <a:r>
                        <a:rPr lang="fr-CA" sz="1600" b="0" dirty="0">
                          <a:solidFill>
                            <a:srgbClr val="1B0F59"/>
                          </a:solidFill>
                        </a:rPr>
                        <a:t> janvier 2006 au 31 mars 2022.</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807079692"/>
                  </a:ext>
                </a:extLst>
              </a:tr>
              <a:tr h="1638242">
                <a:tc>
                  <a:txBody>
                    <a:bodyPr/>
                    <a:lstStyle/>
                    <a:p>
                      <a:r>
                        <a:rPr lang="fr-CA" sz="1600" b="1" dirty="0">
                          <a:solidFill>
                            <a:srgbClr val="1B0F59"/>
                          </a:solidFill>
                        </a:rPr>
                        <a:t>Quel est le processus d’appel pour un enfant retiré dont la demande d’indemnisation est refusée?</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tc>
                  <a:txBody>
                    <a:bodyPr/>
                    <a:lstStyle/>
                    <a:p>
                      <a:r>
                        <a:rPr lang="fr-CA" sz="1600" b="0" dirty="0">
                          <a:solidFill>
                            <a:srgbClr val="1B0F59"/>
                          </a:solidFill>
                        </a:rPr>
                        <a:t>Les demandeurs peuvent faire appel des décisions de l’administrateur tout au long du processus d’indemnisation en soumettant un formulaire de demande d’appel de la décision de l’administrateur dans les délais prescrits.</a:t>
                      </a:r>
                    </a:p>
                  </a:txBody>
                  <a:tcPr anchor="ctr">
                    <a:lnT w="12700" cap="flat" cmpd="sng" algn="ctr">
                      <a:solidFill>
                        <a:srgbClr val="1B0F59"/>
                      </a:solidFill>
                      <a:prstDash val="solid"/>
                      <a:round/>
                      <a:headEnd type="none" w="med" len="med"/>
                      <a:tailEnd type="none" w="med" len="med"/>
                    </a:lnT>
                    <a:lnB w="12700" cap="flat" cmpd="sng" algn="ctr">
                      <a:solidFill>
                        <a:srgbClr val="1B0F59"/>
                      </a:solidFill>
                      <a:prstDash val="solid"/>
                      <a:round/>
                      <a:headEnd type="none" w="med" len="med"/>
                      <a:tailEnd type="none" w="med" len="med"/>
                    </a:lnB>
                    <a:noFill/>
                  </a:tcPr>
                </a:tc>
                <a:extLst>
                  <a:ext uri="{0D108BD9-81ED-4DB2-BD59-A6C34878D82A}">
                    <a16:rowId xmlns:a16="http://schemas.microsoft.com/office/drawing/2014/main" val="518177461"/>
                  </a:ext>
                </a:extLst>
              </a:tr>
            </a:tbl>
          </a:graphicData>
        </a:graphic>
      </p:graphicFrame>
      <p:sp>
        <p:nvSpPr>
          <p:cNvPr id="2" name="TextBox 1">
            <a:extLst>
              <a:ext uri="{FF2B5EF4-FFF2-40B4-BE49-F238E27FC236}">
                <a16:creationId xmlns:a16="http://schemas.microsoft.com/office/drawing/2014/main" id="{FDDD1E1A-42B4-B98C-6F52-D2601F46D0BF}"/>
              </a:ext>
            </a:extLst>
          </p:cNvPr>
          <p:cNvSpPr txBox="1"/>
          <p:nvPr>
            <p:custDataLst>
              <p:tags r:id="rId2"/>
            </p:custDataLst>
          </p:nvPr>
        </p:nvSpPr>
        <p:spPr>
          <a:xfrm>
            <a:off x="1601978" y="208262"/>
            <a:ext cx="4242816" cy="1077218"/>
          </a:xfrm>
          <a:prstGeom prst="rect">
            <a:avLst/>
          </a:prstGeom>
          <a:noFill/>
        </p:spPr>
        <p:txBody>
          <a:bodyPr wrap="square" rtlCol="0" anchor="ctr">
            <a:spAutoFit/>
          </a:bodyPr>
          <a:lstStyle/>
          <a:p>
            <a:r>
              <a:rPr lang="fr-CA" sz="2800" b="1" dirty="0">
                <a:latin typeface="Calibri" panose="020F0502020204030204" pitchFamily="34" charset="0"/>
                <a:cs typeface="Calibri" panose="020F0502020204030204" pitchFamily="34" charset="0"/>
              </a:rPr>
              <a:t>Parcours du demandeur</a:t>
            </a:r>
          </a:p>
          <a:p>
            <a:r>
              <a:rPr lang="fr-CA" b="1" dirty="0">
                <a:latin typeface="Calibri" panose="020F0502020204030204" pitchFamily="34" charset="0"/>
                <a:cs typeface="Calibri" panose="020F0502020204030204" pitchFamily="34" charset="0"/>
              </a:rPr>
              <a:t>Renseignements pour les demandeurs du groupe des enfants retirés (3 de 3)</a:t>
            </a:r>
          </a:p>
        </p:txBody>
      </p:sp>
      <p:sp>
        <p:nvSpPr>
          <p:cNvPr id="8" name="Slide Number Placeholder 7">
            <a:extLst>
              <a:ext uri="{FF2B5EF4-FFF2-40B4-BE49-F238E27FC236}">
                <a16:creationId xmlns:a16="http://schemas.microsoft.com/office/drawing/2014/main" id="{FE14B1C6-E122-E9FF-92DF-1919250C6530}"/>
              </a:ext>
            </a:extLst>
          </p:cNvPr>
          <p:cNvSpPr>
            <a:spLocks noGrp="1"/>
          </p:cNvSpPr>
          <p:nvPr>
            <p:ph type="sldNum" sz="quarter" idx="4"/>
            <p:custDataLst>
              <p:tags r:id="rId3"/>
            </p:custDataLst>
          </p:nvPr>
        </p:nvSpPr>
        <p:spPr/>
        <p:txBody>
          <a:bodyPr/>
          <a:lstStyle/>
          <a:p>
            <a:fld id="{23C90E5E-BC02-4494-BB30-30FAACD6114A}" type="slidenum">
              <a:rPr lang="en-US" smtClean="0">
                <a:solidFill>
                  <a:srgbClr val="1B0F59"/>
                </a:solidFill>
              </a:rPr>
              <a:pPr/>
              <a:t>9</a:t>
            </a:fld>
            <a:endParaRPr lang="en-US" dirty="0">
              <a:solidFill>
                <a:srgbClr val="1B0F59"/>
              </a:solidFill>
            </a:endParaRPr>
          </a:p>
        </p:txBody>
      </p:sp>
    </p:spTree>
    <p:extLst>
      <p:ext uri="{BB962C8B-B14F-4D97-AF65-F5344CB8AC3E}">
        <p14:creationId xmlns:p14="http://schemas.microsoft.com/office/powerpoint/2010/main" val="363648408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2"/>
</p:tagLst>
</file>

<file path=ppt/tags/tag101.xml><?xml version="1.0" encoding="utf-8"?>
<p:tagLst xmlns:a="http://schemas.openxmlformats.org/drawingml/2006/main" xmlns:r="http://schemas.openxmlformats.org/officeDocument/2006/relationships" xmlns:p="http://schemas.openxmlformats.org/presentationml/2006/main">
  <p:tag name="NUM" val="3"/>
</p:tagLst>
</file>

<file path=ppt/tags/tag102.xml><?xml version="1.0" encoding="utf-8"?>
<p:tagLst xmlns:a="http://schemas.openxmlformats.org/drawingml/2006/main" xmlns:r="http://schemas.openxmlformats.org/officeDocument/2006/relationships" xmlns:p="http://schemas.openxmlformats.org/presentationml/2006/main">
  <p:tag name="NUM" val="4"/>
</p:tagLst>
</file>

<file path=ppt/tags/tag103.xml><?xml version="1.0" encoding="utf-8"?>
<p:tagLst xmlns:a="http://schemas.openxmlformats.org/drawingml/2006/main" xmlns:r="http://schemas.openxmlformats.org/officeDocument/2006/relationships" xmlns:p="http://schemas.openxmlformats.org/presentationml/2006/main">
  <p:tag name="NUM" val="5"/>
</p:tagLst>
</file>

<file path=ppt/tags/tag104.xml><?xml version="1.0" encoding="utf-8"?>
<p:tagLst xmlns:a="http://schemas.openxmlformats.org/drawingml/2006/main" xmlns:r="http://schemas.openxmlformats.org/officeDocument/2006/relationships" xmlns:p="http://schemas.openxmlformats.org/presentationml/2006/main">
  <p:tag name="NUM" val="6"/>
</p:tagLst>
</file>

<file path=ppt/tags/tag105.xml><?xml version="1.0" encoding="utf-8"?>
<p:tagLst xmlns:a="http://schemas.openxmlformats.org/drawingml/2006/main" xmlns:r="http://schemas.openxmlformats.org/officeDocument/2006/relationships" xmlns:p="http://schemas.openxmlformats.org/presentationml/2006/main">
  <p:tag name="NUM" val="7"/>
</p:tagLst>
</file>

<file path=ppt/tags/tag106.xml><?xml version="1.0" encoding="utf-8"?>
<p:tagLst xmlns:a="http://schemas.openxmlformats.org/drawingml/2006/main" xmlns:r="http://schemas.openxmlformats.org/officeDocument/2006/relationships" xmlns:p="http://schemas.openxmlformats.org/presentationml/2006/main">
  <p:tag name="NUM" val="8"/>
</p:tagLst>
</file>

<file path=ppt/tags/tag107.xml><?xml version="1.0" encoding="utf-8"?>
<p:tagLst xmlns:a="http://schemas.openxmlformats.org/drawingml/2006/main" xmlns:r="http://schemas.openxmlformats.org/officeDocument/2006/relationships" xmlns:p="http://schemas.openxmlformats.org/presentationml/2006/main">
  <p:tag name="NUM" val="9"/>
</p:tagLst>
</file>

<file path=ppt/tags/tag108.xml><?xml version="1.0" encoding="utf-8"?>
<p:tagLst xmlns:a="http://schemas.openxmlformats.org/drawingml/2006/main" xmlns:r="http://schemas.openxmlformats.org/officeDocument/2006/relationships" xmlns:p="http://schemas.openxmlformats.org/presentationml/2006/main">
  <p:tag name="NUM" val="10"/>
</p:tagLst>
</file>

<file path=ppt/tags/tag109.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12"/>
</p:tagLst>
</file>

<file path=ppt/tags/tag111.xml><?xml version="1.0" encoding="utf-8"?>
<p:tagLst xmlns:a="http://schemas.openxmlformats.org/drawingml/2006/main" xmlns:r="http://schemas.openxmlformats.org/officeDocument/2006/relationships" xmlns:p="http://schemas.openxmlformats.org/presentationml/2006/main">
  <p:tag name="NUM" val="13"/>
</p:tagLst>
</file>

<file path=ppt/tags/tag112.xml><?xml version="1.0" encoding="utf-8"?>
<p:tagLst xmlns:a="http://schemas.openxmlformats.org/drawingml/2006/main" xmlns:r="http://schemas.openxmlformats.org/officeDocument/2006/relationships" xmlns:p="http://schemas.openxmlformats.org/presentationml/2006/main">
  <p:tag name="NUM" val="14"/>
</p:tagLst>
</file>

<file path=ppt/tags/tag113.xml><?xml version="1.0" encoding="utf-8"?>
<p:tagLst xmlns:a="http://schemas.openxmlformats.org/drawingml/2006/main" xmlns:r="http://schemas.openxmlformats.org/officeDocument/2006/relationships" xmlns:p="http://schemas.openxmlformats.org/presentationml/2006/main">
  <p:tag name="NUM" val="15"/>
</p:tagLst>
</file>

<file path=ppt/tags/tag114.xml><?xml version="1.0" encoding="utf-8"?>
<p:tagLst xmlns:a="http://schemas.openxmlformats.org/drawingml/2006/main" xmlns:r="http://schemas.openxmlformats.org/officeDocument/2006/relationships" xmlns:p="http://schemas.openxmlformats.org/presentationml/2006/main">
  <p:tag name="NUM" val="16"/>
</p:tagLst>
</file>

<file path=ppt/tags/tag115.xml><?xml version="1.0" encoding="utf-8"?>
<p:tagLst xmlns:a="http://schemas.openxmlformats.org/drawingml/2006/main" xmlns:r="http://schemas.openxmlformats.org/officeDocument/2006/relationships" xmlns:p="http://schemas.openxmlformats.org/presentationml/2006/main">
  <p:tag name="NUM" val="17"/>
</p:tagLst>
</file>

<file path=ppt/tags/tag116.xml><?xml version="1.0" encoding="utf-8"?>
<p:tagLst xmlns:a="http://schemas.openxmlformats.org/drawingml/2006/main" xmlns:r="http://schemas.openxmlformats.org/officeDocument/2006/relationships" xmlns:p="http://schemas.openxmlformats.org/presentationml/2006/main">
  <p:tag name="NUM" val="18"/>
</p:tagLst>
</file>

<file path=ppt/tags/tag117.xml><?xml version="1.0" encoding="utf-8"?>
<p:tagLst xmlns:a="http://schemas.openxmlformats.org/drawingml/2006/main" xmlns:r="http://schemas.openxmlformats.org/officeDocument/2006/relationships" xmlns:p="http://schemas.openxmlformats.org/presentationml/2006/main">
  <p:tag name="NUM" val="19"/>
</p:tagLst>
</file>

<file path=ppt/tags/tag118.xml><?xml version="1.0" encoding="utf-8"?>
<p:tagLst xmlns:a="http://schemas.openxmlformats.org/drawingml/2006/main" xmlns:r="http://schemas.openxmlformats.org/officeDocument/2006/relationships" xmlns:p="http://schemas.openxmlformats.org/presentationml/2006/main">
  <p:tag name="NUM" val="20"/>
</p:tagLst>
</file>

<file path=ppt/tags/tag119.xml><?xml version="1.0" encoding="utf-8"?>
<p:tagLst xmlns:a="http://schemas.openxmlformats.org/drawingml/2006/main" xmlns:r="http://schemas.openxmlformats.org/officeDocument/2006/relationships" xmlns:p="http://schemas.openxmlformats.org/presentationml/2006/main">
  <p:tag name="NUM" val="21"/>
</p:tagLst>
</file>

<file path=ppt/tags/tag12.xml><?xml version="1.0" encoding="utf-8"?>
<p:tagLst xmlns:a="http://schemas.openxmlformats.org/drawingml/2006/main" xmlns:r="http://schemas.openxmlformats.org/officeDocument/2006/relationships" xmlns:p="http://schemas.openxmlformats.org/presentationml/2006/main">
  <p:tag name="NUM" val="4"/>
</p:tagLst>
</file>

<file path=ppt/tags/tag120.xml><?xml version="1.0" encoding="utf-8"?>
<p:tagLst xmlns:a="http://schemas.openxmlformats.org/drawingml/2006/main" xmlns:r="http://schemas.openxmlformats.org/officeDocument/2006/relationships" xmlns:p="http://schemas.openxmlformats.org/presentationml/2006/main">
  <p:tag name="NUM" val="22"/>
</p:tagLst>
</file>

<file path=ppt/tags/tag121.xml><?xml version="1.0" encoding="utf-8"?>
<p:tagLst xmlns:a="http://schemas.openxmlformats.org/drawingml/2006/main" xmlns:r="http://schemas.openxmlformats.org/officeDocument/2006/relationships" xmlns:p="http://schemas.openxmlformats.org/presentationml/2006/main">
  <p:tag name="NUM" val="23"/>
</p:tagLst>
</file>

<file path=ppt/tags/tag122.xml><?xml version="1.0" encoding="utf-8"?>
<p:tagLst xmlns:a="http://schemas.openxmlformats.org/drawingml/2006/main" xmlns:r="http://schemas.openxmlformats.org/officeDocument/2006/relationships" xmlns:p="http://schemas.openxmlformats.org/presentationml/2006/main">
  <p:tag name="NUM" val="24"/>
</p:tagLst>
</file>

<file path=ppt/tags/tag123.xml><?xml version="1.0" encoding="utf-8"?>
<p:tagLst xmlns:a="http://schemas.openxmlformats.org/drawingml/2006/main" xmlns:r="http://schemas.openxmlformats.org/officeDocument/2006/relationships" xmlns:p="http://schemas.openxmlformats.org/presentationml/2006/main">
  <p:tag name="NUM" val="25"/>
</p:tagLst>
</file>

<file path=ppt/tags/tag124.xml><?xml version="1.0" encoding="utf-8"?>
<p:tagLst xmlns:a="http://schemas.openxmlformats.org/drawingml/2006/main" xmlns:r="http://schemas.openxmlformats.org/officeDocument/2006/relationships" xmlns:p="http://schemas.openxmlformats.org/presentationml/2006/main">
  <p:tag name="NUM" val="26"/>
</p:tagLst>
</file>

<file path=ppt/tags/tag125.xml><?xml version="1.0" encoding="utf-8"?>
<p:tagLst xmlns:a="http://schemas.openxmlformats.org/drawingml/2006/main" xmlns:r="http://schemas.openxmlformats.org/officeDocument/2006/relationships" xmlns:p="http://schemas.openxmlformats.org/presentationml/2006/main">
  <p:tag name="NUM" val="27"/>
</p:tagLst>
</file>

<file path=ppt/tags/tag126.xml><?xml version="1.0" encoding="utf-8"?>
<p:tagLst xmlns:a="http://schemas.openxmlformats.org/drawingml/2006/main" xmlns:r="http://schemas.openxmlformats.org/officeDocument/2006/relationships" xmlns:p="http://schemas.openxmlformats.org/presentationml/2006/main">
  <p:tag name="NUM" val="28"/>
</p:tagLst>
</file>

<file path=ppt/tags/tag127.xml><?xml version="1.0" encoding="utf-8"?>
<p:tagLst xmlns:a="http://schemas.openxmlformats.org/drawingml/2006/main" xmlns:r="http://schemas.openxmlformats.org/officeDocument/2006/relationships" xmlns:p="http://schemas.openxmlformats.org/presentationml/2006/main">
  <p:tag name="NUM" val="29"/>
</p:tagLst>
</file>

<file path=ppt/tags/tag128.xml><?xml version="1.0" encoding="utf-8"?>
<p:tagLst xmlns:a="http://schemas.openxmlformats.org/drawingml/2006/main" xmlns:r="http://schemas.openxmlformats.org/officeDocument/2006/relationships" xmlns:p="http://schemas.openxmlformats.org/presentationml/2006/main">
  <p:tag name="NUM" val="30"/>
</p:tagLst>
</file>

<file path=ppt/tags/tag129.xml><?xml version="1.0" encoding="utf-8"?>
<p:tagLst xmlns:a="http://schemas.openxmlformats.org/drawingml/2006/main" xmlns:r="http://schemas.openxmlformats.org/officeDocument/2006/relationships" xmlns:p="http://schemas.openxmlformats.org/presentationml/2006/main">
  <p:tag name="NUM" val="31"/>
</p:tagLst>
</file>

<file path=ppt/tags/tag13.xml><?xml version="1.0" encoding="utf-8"?>
<p:tagLst xmlns:a="http://schemas.openxmlformats.org/drawingml/2006/main" xmlns:r="http://schemas.openxmlformats.org/officeDocument/2006/relationships" xmlns:p="http://schemas.openxmlformats.org/presentationml/2006/main">
  <p:tag name="NUM" val="5"/>
</p:tagLst>
</file>

<file path=ppt/tags/tag130.xml><?xml version="1.0" encoding="utf-8"?>
<p:tagLst xmlns:a="http://schemas.openxmlformats.org/drawingml/2006/main" xmlns:r="http://schemas.openxmlformats.org/officeDocument/2006/relationships" xmlns:p="http://schemas.openxmlformats.org/presentationml/2006/main">
  <p:tag name="NUM" val="32"/>
</p:tagLst>
</file>

<file path=ppt/tags/tag131.xml><?xml version="1.0" encoding="utf-8"?>
<p:tagLst xmlns:a="http://schemas.openxmlformats.org/drawingml/2006/main" xmlns:r="http://schemas.openxmlformats.org/officeDocument/2006/relationships" xmlns:p="http://schemas.openxmlformats.org/presentationml/2006/main">
  <p:tag name="NUM" val="33"/>
</p:tagLst>
</file>

<file path=ppt/tags/tag132.xml><?xml version="1.0" encoding="utf-8"?>
<p:tagLst xmlns:a="http://schemas.openxmlformats.org/drawingml/2006/main" xmlns:r="http://schemas.openxmlformats.org/officeDocument/2006/relationships" xmlns:p="http://schemas.openxmlformats.org/presentationml/2006/main">
  <p:tag name="NUM" val="34"/>
</p:tagLst>
</file>

<file path=ppt/tags/tag133.xml><?xml version="1.0" encoding="utf-8"?>
<p:tagLst xmlns:a="http://schemas.openxmlformats.org/drawingml/2006/main" xmlns:r="http://schemas.openxmlformats.org/officeDocument/2006/relationships" xmlns:p="http://schemas.openxmlformats.org/presentationml/2006/main">
  <p:tag name="NUM" val="35"/>
</p:tagLst>
</file>

<file path=ppt/tags/tag134.xml><?xml version="1.0" encoding="utf-8"?>
<p:tagLst xmlns:a="http://schemas.openxmlformats.org/drawingml/2006/main" xmlns:r="http://schemas.openxmlformats.org/officeDocument/2006/relationships" xmlns:p="http://schemas.openxmlformats.org/presentationml/2006/main">
  <p:tag name="NUM" val="36"/>
</p:tagLst>
</file>

<file path=ppt/tags/tag135.xml><?xml version="1.0" encoding="utf-8"?>
<p:tagLst xmlns:a="http://schemas.openxmlformats.org/drawingml/2006/main" xmlns:r="http://schemas.openxmlformats.org/officeDocument/2006/relationships" xmlns:p="http://schemas.openxmlformats.org/presentationml/2006/main">
  <p:tag name="NUM" val="37"/>
</p:tagLst>
</file>

<file path=ppt/tags/tag136.xml><?xml version="1.0" encoding="utf-8"?>
<p:tagLst xmlns:a="http://schemas.openxmlformats.org/drawingml/2006/main" xmlns:r="http://schemas.openxmlformats.org/officeDocument/2006/relationships" xmlns:p="http://schemas.openxmlformats.org/presentationml/2006/main">
  <p:tag name="NUM" val="38"/>
</p:tagLst>
</file>

<file path=ppt/tags/tag137.xml><?xml version="1.0" encoding="utf-8"?>
<p:tagLst xmlns:a="http://schemas.openxmlformats.org/drawingml/2006/main" xmlns:r="http://schemas.openxmlformats.org/officeDocument/2006/relationships" xmlns:p="http://schemas.openxmlformats.org/presentationml/2006/main">
  <p:tag name="NUM" val="39"/>
</p:tagLst>
</file>

<file path=ppt/tags/tag138.xml><?xml version="1.0" encoding="utf-8"?>
<p:tagLst xmlns:a="http://schemas.openxmlformats.org/drawingml/2006/main" xmlns:r="http://schemas.openxmlformats.org/officeDocument/2006/relationships" xmlns:p="http://schemas.openxmlformats.org/presentationml/2006/main">
  <p:tag name="NUM" val="40"/>
</p:tagLst>
</file>

<file path=ppt/tags/tag139.xml><?xml version="1.0" encoding="utf-8"?>
<p:tagLst xmlns:a="http://schemas.openxmlformats.org/drawingml/2006/main" xmlns:r="http://schemas.openxmlformats.org/officeDocument/2006/relationships" xmlns:p="http://schemas.openxmlformats.org/presentationml/2006/main">
  <p:tag name="NUM" val="41"/>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40.xml><?xml version="1.0" encoding="utf-8"?>
<p:tagLst xmlns:a="http://schemas.openxmlformats.org/drawingml/2006/main" xmlns:r="http://schemas.openxmlformats.org/officeDocument/2006/relationships" xmlns:p="http://schemas.openxmlformats.org/presentationml/2006/main">
  <p:tag name="NUM" val="42"/>
</p:tagLst>
</file>

<file path=ppt/tags/tag141.xml><?xml version="1.0" encoding="utf-8"?>
<p:tagLst xmlns:a="http://schemas.openxmlformats.org/drawingml/2006/main" xmlns:r="http://schemas.openxmlformats.org/officeDocument/2006/relationships" xmlns:p="http://schemas.openxmlformats.org/presentationml/2006/main">
  <p:tag name="NUM" val="43"/>
</p:tagLst>
</file>

<file path=ppt/tags/tag142.xml><?xml version="1.0" encoding="utf-8"?>
<p:tagLst xmlns:a="http://schemas.openxmlformats.org/drawingml/2006/main" xmlns:r="http://schemas.openxmlformats.org/officeDocument/2006/relationships" xmlns:p="http://schemas.openxmlformats.org/presentationml/2006/main">
  <p:tag name="NUM" val="44"/>
</p:tagLst>
</file>

<file path=ppt/tags/tag143.xml><?xml version="1.0" encoding="utf-8"?>
<p:tagLst xmlns:a="http://schemas.openxmlformats.org/drawingml/2006/main" xmlns:r="http://schemas.openxmlformats.org/officeDocument/2006/relationships" xmlns:p="http://schemas.openxmlformats.org/presentationml/2006/main">
  <p:tag name="NUM" val="45"/>
</p:tagLst>
</file>

<file path=ppt/tags/tag144.xml><?xml version="1.0" encoding="utf-8"?>
<p:tagLst xmlns:a="http://schemas.openxmlformats.org/drawingml/2006/main" xmlns:r="http://schemas.openxmlformats.org/officeDocument/2006/relationships" xmlns:p="http://schemas.openxmlformats.org/presentationml/2006/main">
  <p:tag name="NUM" val="46"/>
</p:tagLst>
</file>

<file path=ppt/tags/tag145.xml><?xml version="1.0" encoding="utf-8"?>
<p:tagLst xmlns:a="http://schemas.openxmlformats.org/drawingml/2006/main" xmlns:r="http://schemas.openxmlformats.org/officeDocument/2006/relationships" xmlns:p="http://schemas.openxmlformats.org/presentationml/2006/main">
  <p:tag name="NUM" val="47"/>
</p:tagLst>
</file>

<file path=ppt/tags/tag146.xml><?xml version="1.0" encoding="utf-8"?>
<p:tagLst xmlns:a="http://schemas.openxmlformats.org/drawingml/2006/main" xmlns:r="http://schemas.openxmlformats.org/officeDocument/2006/relationships" xmlns:p="http://schemas.openxmlformats.org/presentationml/2006/main">
  <p:tag name="NUM" val="48"/>
</p:tagLst>
</file>

<file path=ppt/tags/tag147.xml><?xml version="1.0" encoding="utf-8"?>
<p:tagLst xmlns:a="http://schemas.openxmlformats.org/drawingml/2006/main" xmlns:r="http://schemas.openxmlformats.org/officeDocument/2006/relationships" xmlns:p="http://schemas.openxmlformats.org/presentationml/2006/main">
  <p:tag name="NUM" val="49"/>
</p:tagLst>
</file>

<file path=ppt/tags/tag148.xml><?xml version="1.0" encoding="utf-8"?>
<p:tagLst xmlns:a="http://schemas.openxmlformats.org/drawingml/2006/main" xmlns:r="http://schemas.openxmlformats.org/officeDocument/2006/relationships" xmlns:p="http://schemas.openxmlformats.org/presentationml/2006/main">
  <p:tag name="NUM" val="50"/>
</p:tagLst>
</file>

<file path=ppt/tags/tag149.xml><?xml version="1.0" encoding="utf-8"?>
<p:tagLst xmlns:a="http://schemas.openxmlformats.org/drawingml/2006/main" xmlns:r="http://schemas.openxmlformats.org/officeDocument/2006/relationships" xmlns:p="http://schemas.openxmlformats.org/presentationml/2006/main">
  <p:tag name="NUM" val="51"/>
</p:tagLst>
</file>

<file path=ppt/tags/tag15.xml><?xml version="1.0" encoding="utf-8"?>
<p:tagLst xmlns:a="http://schemas.openxmlformats.org/drawingml/2006/main" xmlns:r="http://schemas.openxmlformats.org/officeDocument/2006/relationships" xmlns:p="http://schemas.openxmlformats.org/presentationml/2006/main">
  <p:tag name="NUM" val="7"/>
</p:tagLst>
</file>

<file path=ppt/tags/tag150.xml><?xml version="1.0" encoding="utf-8"?>
<p:tagLst xmlns:a="http://schemas.openxmlformats.org/drawingml/2006/main" xmlns:r="http://schemas.openxmlformats.org/officeDocument/2006/relationships" xmlns:p="http://schemas.openxmlformats.org/presentationml/2006/main">
  <p:tag name="NUM" val="52"/>
</p:tagLst>
</file>

<file path=ppt/tags/tag151.xml><?xml version="1.0" encoding="utf-8"?>
<p:tagLst xmlns:a="http://schemas.openxmlformats.org/drawingml/2006/main" xmlns:r="http://schemas.openxmlformats.org/officeDocument/2006/relationships" xmlns:p="http://schemas.openxmlformats.org/presentationml/2006/main">
  <p:tag name="NUM" val="53"/>
</p:tagLst>
</file>

<file path=ppt/tags/tag152.xml><?xml version="1.0" encoding="utf-8"?>
<p:tagLst xmlns:a="http://schemas.openxmlformats.org/drawingml/2006/main" xmlns:r="http://schemas.openxmlformats.org/officeDocument/2006/relationships" xmlns:p="http://schemas.openxmlformats.org/presentationml/2006/main">
  <p:tag name="NUM" val="54"/>
</p:tagLst>
</file>

<file path=ppt/tags/tag153.xml><?xml version="1.0" encoding="utf-8"?>
<p:tagLst xmlns:a="http://schemas.openxmlformats.org/drawingml/2006/main" xmlns:r="http://schemas.openxmlformats.org/officeDocument/2006/relationships" xmlns:p="http://schemas.openxmlformats.org/presentationml/2006/main">
  <p:tag name="NUM" val="55"/>
</p:tagLst>
</file>

<file path=ppt/tags/tag154.xml><?xml version="1.0" encoding="utf-8"?>
<p:tagLst xmlns:a="http://schemas.openxmlformats.org/drawingml/2006/main" xmlns:r="http://schemas.openxmlformats.org/officeDocument/2006/relationships" xmlns:p="http://schemas.openxmlformats.org/presentationml/2006/main">
  <p:tag name="NUM" val="56"/>
</p:tagLst>
</file>

<file path=ppt/tags/tag155.xml><?xml version="1.0" encoding="utf-8"?>
<p:tagLst xmlns:a="http://schemas.openxmlformats.org/drawingml/2006/main" xmlns:r="http://schemas.openxmlformats.org/officeDocument/2006/relationships" xmlns:p="http://schemas.openxmlformats.org/presentationml/2006/main">
  <p:tag name="NUM" val="1"/>
</p:tagLst>
</file>

<file path=ppt/tags/tag156.xml><?xml version="1.0" encoding="utf-8"?>
<p:tagLst xmlns:a="http://schemas.openxmlformats.org/drawingml/2006/main" xmlns:r="http://schemas.openxmlformats.org/officeDocument/2006/relationships" xmlns:p="http://schemas.openxmlformats.org/presentationml/2006/main">
  <p:tag name="NUM" val="2"/>
</p:tagLst>
</file>

<file path=ppt/tags/tag157.xml><?xml version="1.0" encoding="utf-8"?>
<p:tagLst xmlns:a="http://schemas.openxmlformats.org/drawingml/2006/main" xmlns:r="http://schemas.openxmlformats.org/officeDocument/2006/relationships" xmlns:p="http://schemas.openxmlformats.org/presentationml/2006/main">
  <p:tag name="NUM" val="3"/>
</p:tagLst>
</file>

<file path=ppt/tags/tag158.xml><?xml version="1.0" encoding="utf-8"?>
<p:tagLst xmlns:a="http://schemas.openxmlformats.org/drawingml/2006/main" xmlns:r="http://schemas.openxmlformats.org/officeDocument/2006/relationships" xmlns:p="http://schemas.openxmlformats.org/presentationml/2006/main">
  <p:tag name="NUM" val="4"/>
</p:tagLst>
</file>

<file path=ppt/tags/tag159.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NUM" val="8"/>
</p:tagLst>
</file>

<file path=ppt/tags/tag160.xml><?xml version="1.0" encoding="utf-8"?>
<p:tagLst xmlns:a="http://schemas.openxmlformats.org/drawingml/2006/main" xmlns:r="http://schemas.openxmlformats.org/officeDocument/2006/relationships" xmlns:p="http://schemas.openxmlformats.org/presentationml/2006/main">
  <p:tag name="NUM" val="6"/>
</p:tagLst>
</file>

<file path=ppt/tags/tag161.xml><?xml version="1.0" encoding="utf-8"?>
<p:tagLst xmlns:a="http://schemas.openxmlformats.org/drawingml/2006/main" xmlns:r="http://schemas.openxmlformats.org/officeDocument/2006/relationships" xmlns:p="http://schemas.openxmlformats.org/presentationml/2006/main">
  <p:tag name="NUM" val="7"/>
</p:tagLst>
</file>

<file path=ppt/tags/tag162.xml><?xml version="1.0" encoding="utf-8"?>
<p:tagLst xmlns:a="http://schemas.openxmlformats.org/drawingml/2006/main" xmlns:r="http://schemas.openxmlformats.org/officeDocument/2006/relationships" xmlns:p="http://schemas.openxmlformats.org/presentationml/2006/main">
  <p:tag name="NUM" val="1"/>
</p:tagLst>
</file>

<file path=ppt/tags/tag163.xml><?xml version="1.0" encoding="utf-8"?>
<p:tagLst xmlns:a="http://schemas.openxmlformats.org/drawingml/2006/main" xmlns:r="http://schemas.openxmlformats.org/officeDocument/2006/relationships" xmlns:p="http://schemas.openxmlformats.org/presentationml/2006/main">
  <p:tag name="NUM" val="2"/>
</p:tagLst>
</file>

<file path=ppt/tags/tag164.xml><?xml version="1.0" encoding="utf-8"?>
<p:tagLst xmlns:a="http://schemas.openxmlformats.org/drawingml/2006/main" xmlns:r="http://schemas.openxmlformats.org/officeDocument/2006/relationships" xmlns:p="http://schemas.openxmlformats.org/presentationml/2006/main">
  <p:tag name="NUM" val="3"/>
</p:tagLst>
</file>

<file path=ppt/tags/tag165.xml><?xml version="1.0" encoding="utf-8"?>
<p:tagLst xmlns:a="http://schemas.openxmlformats.org/drawingml/2006/main" xmlns:r="http://schemas.openxmlformats.org/officeDocument/2006/relationships" xmlns:p="http://schemas.openxmlformats.org/presentationml/2006/main">
  <p:tag name="NUM" val="1"/>
</p:tagLst>
</file>

<file path=ppt/tags/tag166.xml><?xml version="1.0" encoding="utf-8"?>
<p:tagLst xmlns:a="http://schemas.openxmlformats.org/drawingml/2006/main" xmlns:r="http://schemas.openxmlformats.org/officeDocument/2006/relationships" xmlns:p="http://schemas.openxmlformats.org/presentationml/2006/main">
  <p:tag name="NUM" val="2"/>
</p:tagLst>
</file>

<file path=ppt/tags/tag167.xml><?xml version="1.0" encoding="utf-8"?>
<p:tagLst xmlns:a="http://schemas.openxmlformats.org/drawingml/2006/main" xmlns:r="http://schemas.openxmlformats.org/officeDocument/2006/relationships" xmlns:p="http://schemas.openxmlformats.org/presentationml/2006/main">
  <p:tag name="NUM" val="3"/>
</p:tagLst>
</file>

<file path=ppt/tags/tag168.xml><?xml version="1.0" encoding="utf-8"?>
<p:tagLst xmlns:a="http://schemas.openxmlformats.org/drawingml/2006/main" xmlns:r="http://schemas.openxmlformats.org/officeDocument/2006/relationships" xmlns:p="http://schemas.openxmlformats.org/presentationml/2006/main">
  <p:tag name="NUM" val="1"/>
</p:tagLst>
</file>

<file path=ppt/tags/tag169.xml><?xml version="1.0" encoding="utf-8"?>
<p:tagLst xmlns:a="http://schemas.openxmlformats.org/drawingml/2006/main" xmlns:r="http://schemas.openxmlformats.org/officeDocument/2006/relationships" xmlns:p="http://schemas.openxmlformats.org/presentationml/2006/main">
  <p:tag name="NUM" val="2"/>
</p:tagLst>
</file>

<file path=ppt/tags/tag17.xml><?xml version="1.0" encoding="utf-8"?>
<p:tagLst xmlns:a="http://schemas.openxmlformats.org/drawingml/2006/main" xmlns:r="http://schemas.openxmlformats.org/officeDocument/2006/relationships" xmlns:p="http://schemas.openxmlformats.org/presentationml/2006/main">
  <p:tag name="NUM" val="9"/>
</p:tagLst>
</file>

<file path=ppt/tags/tag170.xml><?xml version="1.0" encoding="utf-8"?>
<p:tagLst xmlns:a="http://schemas.openxmlformats.org/drawingml/2006/main" xmlns:r="http://schemas.openxmlformats.org/officeDocument/2006/relationships" xmlns:p="http://schemas.openxmlformats.org/presentationml/2006/main">
  <p:tag name="NUM" val="3"/>
</p:tagLst>
</file>

<file path=ppt/tags/tag171.xml><?xml version="1.0" encoding="utf-8"?>
<p:tagLst xmlns:a="http://schemas.openxmlformats.org/drawingml/2006/main" xmlns:r="http://schemas.openxmlformats.org/officeDocument/2006/relationships" xmlns:p="http://schemas.openxmlformats.org/presentationml/2006/main">
  <p:tag name="NUM" val="1"/>
</p:tagLst>
</file>

<file path=ppt/tags/tag172.xml><?xml version="1.0" encoding="utf-8"?>
<p:tagLst xmlns:a="http://schemas.openxmlformats.org/drawingml/2006/main" xmlns:r="http://schemas.openxmlformats.org/officeDocument/2006/relationships" xmlns:p="http://schemas.openxmlformats.org/presentationml/2006/main">
  <p:tag name="NUM" val="2"/>
</p:tagLst>
</file>

<file path=ppt/tags/tag173.xml><?xml version="1.0" encoding="utf-8"?>
<p:tagLst xmlns:a="http://schemas.openxmlformats.org/drawingml/2006/main" xmlns:r="http://schemas.openxmlformats.org/officeDocument/2006/relationships" xmlns:p="http://schemas.openxmlformats.org/presentationml/2006/main">
  <p:tag name="NUM" val="3"/>
</p:tagLst>
</file>

<file path=ppt/tags/tag174.xml><?xml version="1.0" encoding="utf-8"?>
<p:tagLst xmlns:a="http://schemas.openxmlformats.org/drawingml/2006/main" xmlns:r="http://schemas.openxmlformats.org/officeDocument/2006/relationships" xmlns:p="http://schemas.openxmlformats.org/presentationml/2006/main">
  <p:tag name="NUM" val="1"/>
</p:tagLst>
</file>

<file path=ppt/tags/tag175.xml><?xml version="1.0" encoding="utf-8"?>
<p:tagLst xmlns:a="http://schemas.openxmlformats.org/drawingml/2006/main" xmlns:r="http://schemas.openxmlformats.org/officeDocument/2006/relationships" xmlns:p="http://schemas.openxmlformats.org/presentationml/2006/main">
  <p:tag name="NUM" val="2"/>
</p:tagLst>
</file>

<file path=ppt/tags/tag176.xml><?xml version="1.0" encoding="utf-8"?>
<p:tagLst xmlns:a="http://schemas.openxmlformats.org/drawingml/2006/main" xmlns:r="http://schemas.openxmlformats.org/officeDocument/2006/relationships" xmlns:p="http://schemas.openxmlformats.org/presentationml/2006/main">
  <p:tag name="NUM" val="3"/>
</p:tagLst>
</file>

<file path=ppt/tags/tag177.xml><?xml version="1.0" encoding="utf-8"?>
<p:tagLst xmlns:a="http://schemas.openxmlformats.org/drawingml/2006/main" xmlns:r="http://schemas.openxmlformats.org/officeDocument/2006/relationships" xmlns:p="http://schemas.openxmlformats.org/presentationml/2006/main">
  <p:tag name="NUM" val="1"/>
</p:tagLst>
</file>

<file path=ppt/tags/tag178.xml><?xml version="1.0" encoding="utf-8"?>
<p:tagLst xmlns:a="http://schemas.openxmlformats.org/drawingml/2006/main" xmlns:r="http://schemas.openxmlformats.org/officeDocument/2006/relationships" xmlns:p="http://schemas.openxmlformats.org/presentationml/2006/main">
  <p:tag name="NUM" val="2"/>
</p:tagLst>
</file>

<file path=ppt/tags/tag179.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10"/>
</p:tagLst>
</file>

<file path=ppt/tags/tag180.xml><?xml version="1.0" encoding="utf-8"?>
<p:tagLst xmlns:a="http://schemas.openxmlformats.org/drawingml/2006/main" xmlns:r="http://schemas.openxmlformats.org/officeDocument/2006/relationships" xmlns:p="http://schemas.openxmlformats.org/presentationml/2006/main">
  <p:tag name="NUM" val="1"/>
</p:tagLst>
</file>

<file path=ppt/tags/tag181.xml><?xml version="1.0" encoding="utf-8"?>
<p:tagLst xmlns:a="http://schemas.openxmlformats.org/drawingml/2006/main" xmlns:r="http://schemas.openxmlformats.org/officeDocument/2006/relationships" xmlns:p="http://schemas.openxmlformats.org/presentationml/2006/main">
  <p:tag name="NUM" val="2"/>
</p:tagLst>
</file>

<file path=ppt/tags/tag182.xml><?xml version="1.0" encoding="utf-8"?>
<p:tagLst xmlns:a="http://schemas.openxmlformats.org/drawingml/2006/main" xmlns:r="http://schemas.openxmlformats.org/officeDocument/2006/relationships" xmlns:p="http://schemas.openxmlformats.org/presentationml/2006/main">
  <p:tag name="NUM" val="3"/>
</p:tagLst>
</file>

<file path=ppt/tags/tag183.xml><?xml version="1.0" encoding="utf-8"?>
<p:tagLst xmlns:a="http://schemas.openxmlformats.org/drawingml/2006/main" xmlns:r="http://schemas.openxmlformats.org/officeDocument/2006/relationships" xmlns:p="http://schemas.openxmlformats.org/presentationml/2006/main">
  <p:tag name="NUM" val="4"/>
</p:tagLst>
</file>

<file path=ppt/tags/tag184.xml><?xml version="1.0" encoding="utf-8"?>
<p:tagLst xmlns:a="http://schemas.openxmlformats.org/drawingml/2006/main" xmlns:r="http://schemas.openxmlformats.org/officeDocument/2006/relationships" xmlns:p="http://schemas.openxmlformats.org/presentationml/2006/main">
  <p:tag name="NUM" val="5"/>
</p:tagLst>
</file>

<file path=ppt/tags/tag185.xml><?xml version="1.0" encoding="utf-8"?>
<p:tagLst xmlns:a="http://schemas.openxmlformats.org/drawingml/2006/main" xmlns:r="http://schemas.openxmlformats.org/officeDocument/2006/relationships" xmlns:p="http://schemas.openxmlformats.org/presentationml/2006/main">
  <p:tag name="NUM" val="6"/>
</p:tagLst>
</file>

<file path=ppt/tags/tag186.xml><?xml version="1.0" encoding="utf-8"?>
<p:tagLst xmlns:a="http://schemas.openxmlformats.org/drawingml/2006/main" xmlns:r="http://schemas.openxmlformats.org/officeDocument/2006/relationships" xmlns:p="http://schemas.openxmlformats.org/presentationml/2006/main">
  <p:tag name="NUM" val="7"/>
</p:tagLst>
</file>

<file path=ppt/tags/tag187.xml><?xml version="1.0" encoding="utf-8"?>
<p:tagLst xmlns:a="http://schemas.openxmlformats.org/drawingml/2006/main" xmlns:r="http://schemas.openxmlformats.org/officeDocument/2006/relationships" xmlns:p="http://schemas.openxmlformats.org/presentationml/2006/main">
  <p:tag name="NUM" val="8"/>
</p:tagLst>
</file>

<file path=ppt/tags/tag188.xml><?xml version="1.0" encoding="utf-8"?>
<p:tagLst xmlns:a="http://schemas.openxmlformats.org/drawingml/2006/main" xmlns:r="http://schemas.openxmlformats.org/officeDocument/2006/relationships" xmlns:p="http://schemas.openxmlformats.org/presentationml/2006/main">
  <p:tag name="NUM" val="9"/>
</p:tagLst>
</file>

<file path=ppt/tags/tag189.xml><?xml version="1.0" encoding="utf-8"?>
<p:tagLst xmlns:a="http://schemas.openxmlformats.org/drawingml/2006/main" xmlns:r="http://schemas.openxmlformats.org/officeDocument/2006/relationships" xmlns:p="http://schemas.openxmlformats.org/presentationml/2006/main">
  <p:tag name="NUM" val="10"/>
</p:tagLst>
</file>

<file path=ppt/tags/tag19.xml><?xml version="1.0" encoding="utf-8"?>
<p:tagLst xmlns:a="http://schemas.openxmlformats.org/drawingml/2006/main" xmlns:r="http://schemas.openxmlformats.org/officeDocument/2006/relationships" xmlns:p="http://schemas.openxmlformats.org/presentationml/2006/main">
  <p:tag name="NUM" val="11"/>
</p:tagLst>
</file>

<file path=ppt/tags/tag190.xml><?xml version="1.0" encoding="utf-8"?>
<p:tagLst xmlns:a="http://schemas.openxmlformats.org/drawingml/2006/main" xmlns:r="http://schemas.openxmlformats.org/officeDocument/2006/relationships" xmlns:p="http://schemas.openxmlformats.org/presentationml/2006/main">
  <p:tag name="NUM" val="11"/>
</p:tagLst>
</file>

<file path=ppt/tags/tag191.xml><?xml version="1.0" encoding="utf-8"?>
<p:tagLst xmlns:a="http://schemas.openxmlformats.org/drawingml/2006/main" xmlns:r="http://schemas.openxmlformats.org/officeDocument/2006/relationships" xmlns:p="http://schemas.openxmlformats.org/presentationml/2006/main">
  <p:tag name="NUM" val="12"/>
</p:tagLst>
</file>

<file path=ppt/tags/tag192.xml><?xml version="1.0" encoding="utf-8"?>
<p:tagLst xmlns:a="http://schemas.openxmlformats.org/drawingml/2006/main" xmlns:r="http://schemas.openxmlformats.org/officeDocument/2006/relationships" xmlns:p="http://schemas.openxmlformats.org/presentationml/2006/main">
  <p:tag name="NUM" val="13"/>
</p:tagLst>
</file>

<file path=ppt/tags/tag193.xml><?xml version="1.0" encoding="utf-8"?>
<p:tagLst xmlns:a="http://schemas.openxmlformats.org/drawingml/2006/main" xmlns:r="http://schemas.openxmlformats.org/officeDocument/2006/relationships" xmlns:p="http://schemas.openxmlformats.org/presentationml/2006/main">
  <p:tag name="NUM" val="14"/>
</p:tagLst>
</file>

<file path=ppt/tags/tag194.xml><?xml version="1.0" encoding="utf-8"?>
<p:tagLst xmlns:a="http://schemas.openxmlformats.org/drawingml/2006/main" xmlns:r="http://schemas.openxmlformats.org/officeDocument/2006/relationships" xmlns:p="http://schemas.openxmlformats.org/presentationml/2006/main">
  <p:tag name="NUM" val="15"/>
</p:tagLst>
</file>

<file path=ppt/tags/tag195.xml><?xml version="1.0" encoding="utf-8"?>
<p:tagLst xmlns:a="http://schemas.openxmlformats.org/drawingml/2006/main" xmlns:r="http://schemas.openxmlformats.org/officeDocument/2006/relationships" xmlns:p="http://schemas.openxmlformats.org/presentationml/2006/main">
  <p:tag name="NUM" val="16"/>
</p:tagLst>
</file>

<file path=ppt/tags/tag196.xml><?xml version="1.0" encoding="utf-8"?>
<p:tagLst xmlns:a="http://schemas.openxmlformats.org/drawingml/2006/main" xmlns:r="http://schemas.openxmlformats.org/officeDocument/2006/relationships" xmlns:p="http://schemas.openxmlformats.org/presentationml/2006/main">
  <p:tag name="NUM" val="17"/>
</p:tagLst>
</file>

<file path=ppt/tags/tag197.xml><?xml version="1.0" encoding="utf-8"?>
<p:tagLst xmlns:a="http://schemas.openxmlformats.org/drawingml/2006/main" xmlns:r="http://schemas.openxmlformats.org/officeDocument/2006/relationships" xmlns:p="http://schemas.openxmlformats.org/presentationml/2006/main">
  <p:tag name="NUM" val="18"/>
</p:tagLst>
</file>

<file path=ppt/tags/tag198.xml><?xml version="1.0" encoding="utf-8"?>
<p:tagLst xmlns:a="http://schemas.openxmlformats.org/drawingml/2006/main" xmlns:r="http://schemas.openxmlformats.org/officeDocument/2006/relationships" xmlns:p="http://schemas.openxmlformats.org/presentationml/2006/main">
  <p:tag name="NUM" val="19"/>
</p:tagLst>
</file>

<file path=ppt/tags/tag199.xml><?xml version="1.0" encoding="utf-8"?>
<p:tagLst xmlns:a="http://schemas.openxmlformats.org/drawingml/2006/main" xmlns:r="http://schemas.openxmlformats.org/officeDocument/2006/relationships" xmlns:p="http://schemas.openxmlformats.org/presentationml/2006/main">
  <p:tag name="NUM" val="20"/>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2"/>
</p:tagLst>
</file>

<file path=ppt/tags/tag200.xml><?xml version="1.0" encoding="utf-8"?>
<p:tagLst xmlns:a="http://schemas.openxmlformats.org/drawingml/2006/main" xmlns:r="http://schemas.openxmlformats.org/officeDocument/2006/relationships" xmlns:p="http://schemas.openxmlformats.org/presentationml/2006/main">
  <p:tag name="NUM" val="21"/>
</p:tagLst>
</file>

<file path=ppt/tags/tag201.xml><?xml version="1.0" encoding="utf-8"?>
<p:tagLst xmlns:a="http://schemas.openxmlformats.org/drawingml/2006/main" xmlns:r="http://schemas.openxmlformats.org/officeDocument/2006/relationships" xmlns:p="http://schemas.openxmlformats.org/presentationml/2006/main">
  <p:tag name="NUM" val="22"/>
</p:tagLst>
</file>

<file path=ppt/tags/tag202.xml><?xml version="1.0" encoding="utf-8"?>
<p:tagLst xmlns:a="http://schemas.openxmlformats.org/drawingml/2006/main" xmlns:r="http://schemas.openxmlformats.org/officeDocument/2006/relationships" xmlns:p="http://schemas.openxmlformats.org/presentationml/2006/main">
  <p:tag name="NUM" val="23"/>
</p:tagLst>
</file>

<file path=ppt/tags/tag203.xml><?xml version="1.0" encoding="utf-8"?>
<p:tagLst xmlns:a="http://schemas.openxmlformats.org/drawingml/2006/main" xmlns:r="http://schemas.openxmlformats.org/officeDocument/2006/relationships" xmlns:p="http://schemas.openxmlformats.org/presentationml/2006/main">
  <p:tag name="NUM" val="24"/>
</p:tagLst>
</file>

<file path=ppt/tags/tag204.xml><?xml version="1.0" encoding="utf-8"?>
<p:tagLst xmlns:a="http://schemas.openxmlformats.org/drawingml/2006/main" xmlns:r="http://schemas.openxmlformats.org/officeDocument/2006/relationships" xmlns:p="http://schemas.openxmlformats.org/presentationml/2006/main">
  <p:tag name="NUM" val="25"/>
</p:tagLst>
</file>

<file path=ppt/tags/tag205.xml><?xml version="1.0" encoding="utf-8"?>
<p:tagLst xmlns:a="http://schemas.openxmlformats.org/drawingml/2006/main" xmlns:r="http://schemas.openxmlformats.org/officeDocument/2006/relationships" xmlns:p="http://schemas.openxmlformats.org/presentationml/2006/main">
  <p:tag name="NUM" val="26"/>
</p:tagLst>
</file>

<file path=ppt/tags/tag206.xml><?xml version="1.0" encoding="utf-8"?>
<p:tagLst xmlns:a="http://schemas.openxmlformats.org/drawingml/2006/main" xmlns:r="http://schemas.openxmlformats.org/officeDocument/2006/relationships" xmlns:p="http://schemas.openxmlformats.org/presentationml/2006/main">
  <p:tag name="NUM" val="27"/>
</p:tagLst>
</file>

<file path=ppt/tags/tag207.xml><?xml version="1.0" encoding="utf-8"?>
<p:tagLst xmlns:a="http://schemas.openxmlformats.org/drawingml/2006/main" xmlns:r="http://schemas.openxmlformats.org/officeDocument/2006/relationships" xmlns:p="http://schemas.openxmlformats.org/presentationml/2006/main">
  <p:tag name="NUM" val="28"/>
</p:tagLst>
</file>

<file path=ppt/tags/tag208.xml><?xml version="1.0" encoding="utf-8"?>
<p:tagLst xmlns:a="http://schemas.openxmlformats.org/drawingml/2006/main" xmlns:r="http://schemas.openxmlformats.org/officeDocument/2006/relationships" xmlns:p="http://schemas.openxmlformats.org/presentationml/2006/main">
  <p:tag name="NUM" val="29"/>
</p:tagLst>
</file>

<file path=ppt/tags/tag209.xml><?xml version="1.0" encoding="utf-8"?>
<p:tagLst xmlns:a="http://schemas.openxmlformats.org/drawingml/2006/main" xmlns:r="http://schemas.openxmlformats.org/officeDocument/2006/relationships" xmlns:p="http://schemas.openxmlformats.org/presentationml/2006/main">
  <p:tag name="NUM" val="30"/>
</p:tagLst>
</file>

<file path=ppt/tags/tag21.xml><?xml version="1.0" encoding="utf-8"?>
<p:tagLst xmlns:a="http://schemas.openxmlformats.org/drawingml/2006/main" xmlns:r="http://schemas.openxmlformats.org/officeDocument/2006/relationships" xmlns:p="http://schemas.openxmlformats.org/presentationml/2006/main">
  <p:tag name="NUM" val="13"/>
</p:tagLst>
</file>

<file path=ppt/tags/tag210.xml><?xml version="1.0" encoding="utf-8"?>
<p:tagLst xmlns:a="http://schemas.openxmlformats.org/drawingml/2006/main" xmlns:r="http://schemas.openxmlformats.org/officeDocument/2006/relationships" xmlns:p="http://schemas.openxmlformats.org/presentationml/2006/main">
  <p:tag name="NUM" val="31"/>
</p:tagLst>
</file>

<file path=ppt/tags/tag211.xml><?xml version="1.0" encoding="utf-8"?>
<p:tagLst xmlns:a="http://schemas.openxmlformats.org/drawingml/2006/main" xmlns:r="http://schemas.openxmlformats.org/officeDocument/2006/relationships" xmlns:p="http://schemas.openxmlformats.org/presentationml/2006/main">
  <p:tag name="NUM" val="1"/>
</p:tagLst>
</file>

<file path=ppt/tags/tag212.xml><?xml version="1.0" encoding="utf-8"?>
<p:tagLst xmlns:a="http://schemas.openxmlformats.org/drawingml/2006/main" xmlns:r="http://schemas.openxmlformats.org/officeDocument/2006/relationships" xmlns:p="http://schemas.openxmlformats.org/presentationml/2006/main">
  <p:tag name="NUM" val="2"/>
</p:tagLst>
</file>

<file path=ppt/tags/tag213.xml><?xml version="1.0" encoding="utf-8"?>
<p:tagLst xmlns:a="http://schemas.openxmlformats.org/drawingml/2006/main" xmlns:r="http://schemas.openxmlformats.org/officeDocument/2006/relationships" xmlns:p="http://schemas.openxmlformats.org/presentationml/2006/main">
  <p:tag name="NUM" val="3"/>
</p:tagLst>
</file>

<file path=ppt/tags/tag214.xml><?xml version="1.0" encoding="utf-8"?>
<p:tagLst xmlns:a="http://schemas.openxmlformats.org/drawingml/2006/main" xmlns:r="http://schemas.openxmlformats.org/officeDocument/2006/relationships" xmlns:p="http://schemas.openxmlformats.org/presentationml/2006/main">
  <p:tag name="NUM" val="1"/>
</p:tagLst>
</file>

<file path=ppt/tags/tag215.xml><?xml version="1.0" encoding="utf-8"?>
<p:tagLst xmlns:a="http://schemas.openxmlformats.org/drawingml/2006/main" xmlns:r="http://schemas.openxmlformats.org/officeDocument/2006/relationships" xmlns:p="http://schemas.openxmlformats.org/presentationml/2006/main">
  <p:tag name="NUM" val="2"/>
</p:tagLst>
</file>

<file path=ppt/tags/tag216.xml><?xml version="1.0" encoding="utf-8"?>
<p:tagLst xmlns:a="http://schemas.openxmlformats.org/drawingml/2006/main" xmlns:r="http://schemas.openxmlformats.org/officeDocument/2006/relationships" xmlns:p="http://schemas.openxmlformats.org/presentationml/2006/main">
  <p:tag name="NUM" val="3"/>
</p:tagLst>
</file>

<file path=ppt/tags/tag217.xml><?xml version="1.0" encoding="utf-8"?>
<p:tagLst xmlns:a="http://schemas.openxmlformats.org/drawingml/2006/main" xmlns:r="http://schemas.openxmlformats.org/officeDocument/2006/relationships" xmlns:p="http://schemas.openxmlformats.org/presentationml/2006/main">
  <p:tag name="NUM" val="1"/>
</p:tagLst>
</file>

<file path=ppt/tags/tag218.xml><?xml version="1.0" encoding="utf-8"?>
<p:tagLst xmlns:a="http://schemas.openxmlformats.org/drawingml/2006/main" xmlns:r="http://schemas.openxmlformats.org/officeDocument/2006/relationships" xmlns:p="http://schemas.openxmlformats.org/presentationml/2006/main">
  <p:tag name="NUM" val="2"/>
</p:tagLst>
</file>

<file path=ppt/tags/tag219.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4"/>
</p:tagLst>
</file>

<file path=ppt/tags/tag220.xml><?xml version="1.0" encoding="utf-8"?>
<p:tagLst xmlns:a="http://schemas.openxmlformats.org/drawingml/2006/main" xmlns:r="http://schemas.openxmlformats.org/officeDocument/2006/relationships" xmlns:p="http://schemas.openxmlformats.org/presentationml/2006/main">
  <p:tag name="NUM" val="4"/>
</p:tagLst>
</file>

<file path=ppt/tags/tag221.xml><?xml version="1.0" encoding="utf-8"?>
<p:tagLst xmlns:a="http://schemas.openxmlformats.org/drawingml/2006/main" xmlns:r="http://schemas.openxmlformats.org/officeDocument/2006/relationships" xmlns:p="http://schemas.openxmlformats.org/presentationml/2006/main">
  <p:tag name="NUM" val="1"/>
</p:tagLst>
</file>

<file path=ppt/tags/tag222.xml><?xml version="1.0" encoding="utf-8"?>
<p:tagLst xmlns:a="http://schemas.openxmlformats.org/drawingml/2006/main" xmlns:r="http://schemas.openxmlformats.org/officeDocument/2006/relationships" xmlns:p="http://schemas.openxmlformats.org/presentationml/2006/main">
  <p:tag name="NUM" val="2"/>
</p:tagLst>
</file>

<file path=ppt/tags/tag223.xml><?xml version="1.0" encoding="utf-8"?>
<p:tagLst xmlns:a="http://schemas.openxmlformats.org/drawingml/2006/main" xmlns:r="http://schemas.openxmlformats.org/officeDocument/2006/relationships" xmlns:p="http://schemas.openxmlformats.org/presentationml/2006/main">
  <p:tag name="NUM" val="3"/>
</p:tagLst>
</file>

<file path=ppt/tags/tag224.xml><?xml version="1.0" encoding="utf-8"?>
<p:tagLst xmlns:a="http://schemas.openxmlformats.org/drawingml/2006/main" xmlns:r="http://schemas.openxmlformats.org/officeDocument/2006/relationships" xmlns:p="http://schemas.openxmlformats.org/presentationml/2006/main">
  <p:tag name="NUM" val="4"/>
</p:tagLst>
</file>

<file path=ppt/tags/tag225.xml><?xml version="1.0" encoding="utf-8"?>
<p:tagLst xmlns:a="http://schemas.openxmlformats.org/drawingml/2006/main" xmlns:r="http://schemas.openxmlformats.org/officeDocument/2006/relationships" xmlns:p="http://schemas.openxmlformats.org/presentationml/2006/main">
  <p:tag name="NUM" val="1"/>
</p:tagLst>
</file>

<file path=ppt/tags/tag226.xml><?xml version="1.0" encoding="utf-8"?>
<p:tagLst xmlns:a="http://schemas.openxmlformats.org/drawingml/2006/main" xmlns:r="http://schemas.openxmlformats.org/officeDocument/2006/relationships" xmlns:p="http://schemas.openxmlformats.org/presentationml/2006/main">
  <p:tag name="NUM" val="2"/>
</p:tagLst>
</file>

<file path=ppt/tags/tag227.xml><?xml version="1.0" encoding="utf-8"?>
<p:tagLst xmlns:a="http://schemas.openxmlformats.org/drawingml/2006/main" xmlns:r="http://schemas.openxmlformats.org/officeDocument/2006/relationships" xmlns:p="http://schemas.openxmlformats.org/presentationml/2006/main">
  <p:tag name="NUM" val="3"/>
</p:tagLst>
</file>

<file path=ppt/tags/tag228.xml><?xml version="1.0" encoding="utf-8"?>
<p:tagLst xmlns:a="http://schemas.openxmlformats.org/drawingml/2006/main" xmlns:r="http://schemas.openxmlformats.org/officeDocument/2006/relationships" xmlns:p="http://schemas.openxmlformats.org/presentationml/2006/main">
  <p:tag name="NUM" val="4"/>
</p:tagLst>
</file>

<file path=ppt/tags/tag229.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15"/>
</p:tagLst>
</file>

<file path=ppt/tags/tag230.xml><?xml version="1.0" encoding="utf-8"?>
<p:tagLst xmlns:a="http://schemas.openxmlformats.org/drawingml/2006/main" xmlns:r="http://schemas.openxmlformats.org/officeDocument/2006/relationships" xmlns:p="http://schemas.openxmlformats.org/presentationml/2006/main">
  <p:tag name="NUM" val="6"/>
</p:tagLst>
</file>

<file path=ppt/tags/tag231.xml><?xml version="1.0" encoding="utf-8"?>
<p:tagLst xmlns:a="http://schemas.openxmlformats.org/drawingml/2006/main" xmlns:r="http://schemas.openxmlformats.org/officeDocument/2006/relationships" xmlns:p="http://schemas.openxmlformats.org/presentationml/2006/main">
  <p:tag name="NUM" val="7"/>
</p:tagLst>
</file>

<file path=ppt/tags/tag232.xml><?xml version="1.0" encoding="utf-8"?>
<p:tagLst xmlns:a="http://schemas.openxmlformats.org/drawingml/2006/main" xmlns:r="http://schemas.openxmlformats.org/officeDocument/2006/relationships" xmlns:p="http://schemas.openxmlformats.org/presentationml/2006/main">
  <p:tag name="NUM" val="8"/>
</p:tagLst>
</file>

<file path=ppt/tags/tag233.xml><?xml version="1.0" encoding="utf-8"?>
<p:tagLst xmlns:a="http://schemas.openxmlformats.org/drawingml/2006/main" xmlns:r="http://schemas.openxmlformats.org/officeDocument/2006/relationships" xmlns:p="http://schemas.openxmlformats.org/presentationml/2006/main">
  <p:tag name="NUM" val="9"/>
</p:tagLst>
</file>

<file path=ppt/tags/tag234.xml><?xml version="1.0" encoding="utf-8"?>
<p:tagLst xmlns:a="http://schemas.openxmlformats.org/drawingml/2006/main" xmlns:r="http://schemas.openxmlformats.org/officeDocument/2006/relationships" xmlns:p="http://schemas.openxmlformats.org/presentationml/2006/main">
  <p:tag name="NUM" val="10"/>
</p:tagLst>
</file>

<file path=ppt/tags/tag235.xml><?xml version="1.0" encoding="utf-8"?>
<p:tagLst xmlns:a="http://schemas.openxmlformats.org/drawingml/2006/main" xmlns:r="http://schemas.openxmlformats.org/officeDocument/2006/relationships" xmlns:p="http://schemas.openxmlformats.org/presentationml/2006/main">
  <p:tag name="NUM" val="1"/>
</p:tagLst>
</file>

<file path=ppt/tags/tag236.xml><?xml version="1.0" encoding="utf-8"?>
<p:tagLst xmlns:a="http://schemas.openxmlformats.org/drawingml/2006/main" xmlns:r="http://schemas.openxmlformats.org/officeDocument/2006/relationships" xmlns:p="http://schemas.openxmlformats.org/presentationml/2006/main">
  <p:tag name="NUM" val="2"/>
</p:tagLst>
</file>

<file path=ppt/tags/tag237.xml><?xml version="1.0" encoding="utf-8"?>
<p:tagLst xmlns:a="http://schemas.openxmlformats.org/drawingml/2006/main" xmlns:r="http://schemas.openxmlformats.org/officeDocument/2006/relationships" xmlns:p="http://schemas.openxmlformats.org/presentationml/2006/main">
  <p:tag name="NUM" val="3"/>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4"/>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7"/>
</p:tagLst>
</file>

<file path=ppt/tags/tag38.xml><?xml version="1.0" encoding="utf-8"?>
<p:tagLst xmlns:a="http://schemas.openxmlformats.org/drawingml/2006/main" xmlns:r="http://schemas.openxmlformats.org/officeDocument/2006/relationships" xmlns:p="http://schemas.openxmlformats.org/presentationml/2006/main">
  <p:tag name="NUM" val="8"/>
</p:tagLst>
</file>

<file path=ppt/tags/tag39.xml><?xml version="1.0" encoding="utf-8"?>
<p:tagLst xmlns:a="http://schemas.openxmlformats.org/drawingml/2006/main" xmlns:r="http://schemas.openxmlformats.org/officeDocument/2006/relationships" xmlns:p="http://schemas.openxmlformats.org/presentationml/2006/main">
  <p:tag name="NUM" val="9"/>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10"/>
</p:tagLst>
</file>

<file path=ppt/tags/tag41.xml><?xml version="1.0" encoding="utf-8"?>
<p:tagLst xmlns:a="http://schemas.openxmlformats.org/drawingml/2006/main" xmlns:r="http://schemas.openxmlformats.org/officeDocument/2006/relationships" xmlns:p="http://schemas.openxmlformats.org/presentationml/2006/main">
  <p:tag name="NUM" val="11"/>
</p:tagLst>
</file>

<file path=ppt/tags/tag42.xml><?xml version="1.0" encoding="utf-8"?>
<p:tagLst xmlns:a="http://schemas.openxmlformats.org/drawingml/2006/main" xmlns:r="http://schemas.openxmlformats.org/officeDocument/2006/relationships" xmlns:p="http://schemas.openxmlformats.org/presentationml/2006/main">
  <p:tag name="NUM" val="12"/>
</p:tagLst>
</file>

<file path=ppt/tags/tag43.xml><?xml version="1.0" encoding="utf-8"?>
<p:tagLst xmlns:a="http://schemas.openxmlformats.org/drawingml/2006/main" xmlns:r="http://schemas.openxmlformats.org/officeDocument/2006/relationships" xmlns:p="http://schemas.openxmlformats.org/presentationml/2006/main">
  <p:tag name="NUM" val="13"/>
</p:tagLst>
</file>

<file path=ppt/tags/tag44.xml><?xml version="1.0" encoding="utf-8"?>
<p:tagLst xmlns:a="http://schemas.openxmlformats.org/drawingml/2006/main" xmlns:r="http://schemas.openxmlformats.org/officeDocument/2006/relationships" xmlns:p="http://schemas.openxmlformats.org/presentationml/2006/main">
  <p:tag name="NUM" val="14"/>
</p:tagLst>
</file>

<file path=ppt/tags/tag45.xml><?xml version="1.0" encoding="utf-8"?>
<p:tagLst xmlns:a="http://schemas.openxmlformats.org/drawingml/2006/main" xmlns:r="http://schemas.openxmlformats.org/officeDocument/2006/relationships" xmlns:p="http://schemas.openxmlformats.org/presentationml/2006/main">
  <p:tag name="NUM" val="15"/>
</p:tagLst>
</file>

<file path=ppt/tags/tag46.xml><?xml version="1.0" encoding="utf-8"?>
<p:tagLst xmlns:a="http://schemas.openxmlformats.org/drawingml/2006/main" xmlns:r="http://schemas.openxmlformats.org/officeDocument/2006/relationships" xmlns:p="http://schemas.openxmlformats.org/presentationml/2006/main">
  <p:tag name="NUM" val="16"/>
</p:tagLst>
</file>

<file path=ppt/tags/tag47.xml><?xml version="1.0" encoding="utf-8"?>
<p:tagLst xmlns:a="http://schemas.openxmlformats.org/drawingml/2006/main" xmlns:r="http://schemas.openxmlformats.org/officeDocument/2006/relationships" xmlns:p="http://schemas.openxmlformats.org/presentationml/2006/main">
  <p:tag name="NUM" val="17"/>
</p:tagLst>
</file>

<file path=ppt/tags/tag48.xml><?xml version="1.0" encoding="utf-8"?>
<p:tagLst xmlns:a="http://schemas.openxmlformats.org/drawingml/2006/main" xmlns:r="http://schemas.openxmlformats.org/officeDocument/2006/relationships" xmlns:p="http://schemas.openxmlformats.org/presentationml/2006/main">
  <p:tag name="NUM" val="18"/>
</p:tagLst>
</file>

<file path=ppt/tags/tag49.xml><?xml version="1.0" encoding="utf-8"?>
<p:tagLst xmlns:a="http://schemas.openxmlformats.org/drawingml/2006/main" xmlns:r="http://schemas.openxmlformats.org/officeDocument/2006/relationships" xmlns:p="http://schemas.openxmlformats.org/presentationml/2006/main">
  <p:tag name="NUM" val="19"/>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0"/>
</p:tagLst>
</file>

<file path=ppt/tags/tag51.xml><?xml version="1.0" encoding="utf-8"?>
<p:tagLst xmlns:a="http://schemas.openxmlformats.org/drawingml/2006/main" xmlns:r="http://schemas.openxmlformats.org/officeDocument/2006/relationships" xmlns:p="http://schemas.openxmlformats.org/presentationml/2006/main">
  <p:tag name="NUM" val="21"/>
</p:tagLst>
</file>

<file path=ppt/tags/tag52.xml><?xml version="1.0" encoding="utf-8"?>
<p:tagLst xmlns:a="http://schemas.openxmlformats.org/drawingml/2006/main" xmlns:r="http://schemas.openxmlformats.org/officeDocument/2006/relationships" xmlns:p="http://schemas.openxmlformats.org/presentationml/2006/main">
  <p:tag name="NUM" val="22"/>
</p:tagLst>
</file>

<file path=ppt/tags/tag53.xml><?xml version="1.0" encoding="utf-8"?>
<p:tagLst xmlns:a="http://schemas.openxmlformats.org/drawingml/2006/main" xmlns:r="http://schemas.openxmlformats.org/officeDocument/2006/relationships" xmlns:p="http://schemas.openxmlformats.org/presentationml/2006/main">
  <p:tag name="NUM" val="23"/>
</p:tagLst>
</file>

<file path=ppt/tags/tag54.xml><?xml version="1.0" encoding="utf-8"?>
<p:tagLst xmlns:a="http://schemas.openxmlformats.org/drawingml/2006/main" xmlns:r="http://schemas.openxmlformats.org/officeDocument/2006/relationships" xmlns:p="http://schemas.openxmlformats.org/presentationml/2006/main">
  <p:tag name="NUM" val="24"/>
</p:tagLst>
</file>

<file path=ppt/tags/tag55.xml><?xml version="1.0" encoding="utf-8"?>
<p:tagLst xmlns:a="http://schemas.openxmlformats.org/drawingml/2006/main" xmlns:r="http://schemas.openxmlformats.org/officeDocument/2006/relationships" xmlns:p="http://schemas.openxmlformats.org/presentationml/2006/main">
  <p:tag name="NUM" val="25"/>
</p:tagLst>
</file>

<file path=ppt/tags/tag56.xml><?xml version="1.0" encoding="utf-8"?>
<p:tagLst xmlns:a="http://schemas.openxmlformats.org/drawingml/2006/main" xmlns:r="http://schemas.openxmlformats.org/officeDocument/2006/relationships" xmlns:p="http://schemas.openxmlformats.org/presentationml/2006/main">
  <p:tag name="NUM" val="26"/>
</p:tagLst>
</file>

<file path=ppt/tags/tag57.xml><?xml version="1.0" encoding="utf-8"?>
<p:tagLst xmlns:a="http://schemas.openxmlformats.org/drawingml/2006/main" xmlns:r="http://schemas.openxmlformats.org/officeDocument/2006/relationships" xmlns:p="http://schemas.openxmlformats.org/presentationml/2006/main">
  <p:tag name="NUM" val="27"/>
</p:tagLst>
</file>

<file path=ppt/tags/tag58.xml><?xml version="1.0" encoding="utf-8"?>
<p:tagLst xmlns:a="http://schemas.openxmlformats.org/drawingml/2006/main" xmlns:r="http://schemas.openxmlformats.org/officeDocument/2006/relationships" xmlns:p="http://schemas.openxmlformats.org/presentationml/2006/main">
  <p:tag name="NUM" val="28"/>
</p:tagLst>
</file>

<file path=ppt/tags/tag59.xml><?xml version="1.0" encoding="utf-8"?>
<p:tagLst xmlns:a="http://schemas.openxmlformats.org/drawingml/2006/main" xmlns:r="http://schemas.openxmlformats.org/officeDocument/2006/relationships" xmlns:p="http://schemas.openxmlformats.org/presentationml/2006/main">
  <p:tag name="NUM" val="29"/>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60.xml><?xml version="1.0" encoding="utf-8"?>
<p:tagLst xmlns:a="http://schemas.openxmlformats.org/drawingml/2006/main" xmlns:r="http://schemas.openxmlformats.org/officeDocument/2006/relationships" xmlns:p="http://schemas.openxmlformats.org/presentationml/2006/main">
  <p:tag name="NUM" val="30"/>
</p:tagLst>
</file>

<file path=ppt/tags/tag61.xml><?xml version="1.0" encoding="utf-8"?>
<p:tagLst xmlns:a="http://schemas.openxmlformats.org/drawingml/2006/main" xmlns:r="http://schemas.openxmlformats.org/officeDocument/2006/relationships" xmlns:p="http://schemas.openxmlformats.org/presentationml/2006/main">
  <p:tag name="NUM" val="31"/>
</p:tagLst>
</file>

<file path=ppt/tags/tag62.xml><?xml version="1.0" encoding="utf-8"?>
<p:tagLst xmlns:a="http://schemas.openxmlformats.org/drawingml/2006/main" xmlns:r="http://schemas.openxmlformats.org/officeDocument/2006/relationships" xmlns:p="http://schemas.openxmlformats.org/presentationml/2006/main">
  <p:tag name="NUM" val="32"/>
</p:tagLst>
</file>

<file path=ppt/tags/tag63.xml><?xml version="1.0" encoding="utf-8"?>
<p:tagLst xmlns:a="http://schemas.openxmlformats.org/drawingml/2006/main" xmlns:r="http://schemas.openxmlformats.org/officeDocument/2006/relationships" xmlns:p="http://schemas.openxmlformats.org/presentationml/2006/main">
  <p:tag name="NUM" val="33"/>
</p:tagLst>
</file>

<file path=ppt/tags/tag64.xml><?xml version="1.0" encoding="utf-8"?>
<p:tagLst xmlns:a="http://schemas.openxmlformats.org/drawingml/2006/main" xmlns:r="http://schemas.openxmlformats.org/officeDocument/2006/relationships" xmlns:p="http://schemas.openxmlformats.org/presentationml/2006/main">
  <p:tag name="NUM" val="34"/>
</p:tagLst>
</file>

<file path=ppt/tags/tag65.xml><?xml version="1.0" encoding="utf-8"?>
<p:tagLst xmlns:a="http://schemas.openxmlformats.org/drawingml/2006/main" xmlns:r="http://schemas.openxmlformats.org/officeDocument/2006/relationships" xmlns:p="http://schemas.openxmlformats.org/presentationml/2006/main">
  <p:tag name="NUM" val="35"/>
</p:tagLst>
</file>

<file path=ppt/tags/tag66.xml><?xml version="1.0" encoding="utf-8"?>
<p:tagLst xmlns:a="http://schemas.openxmlformats.org/drawingml/2006/main" xmlns:r="http://schemas.openxmlformats.org/officeDocument/2006/relationships" xmlns:p="http://schemas.openxmlformats.org/presentationml/2006/main">
  <p:tag name="NUM" val="36"/>
</p:tagLst>
</file>

<file path=ppt/tags/tag67.xml><?xml version="1.0" encoding="utf-8"?>
<p:tagLst xmlns:a="http://schemas.openxmlformats.org/drawingml/2006/main" xmlns:r="http://schemas.openxmlformats.org/officeDocument/2006/relationships" xmlns:p="http://schemas.openxmlformats.org/presentationml/2006/main">
  <p:tag name="NUM" val="37"/>
</p:tagLst>
</file>

<file path=ppt/tags/tag68.xml><?xml version="1.0" encoding="utf-8"?>
<p:tagLst xmlns:a="http://schemas.openxmlformats.org/drawingml/2006/main" xmlns:r="http://schemas.openxmlformats.org/officeDocument/2006/relationships" xmlns:p="http://schemas.openxmlformats.org/presentationml/2006/main">
  <p:tag name="NUM" val="38"/>
</p:tagLst>
</file>

<file path=ppt/tags/tag69.xml><?xml version="1.0" encoding="utf-8"?>
<p:tagLst xmlns:a="http://schemas.openxmlformats.org/drawingml/2006/main" xmlns:r="http://schemas.openxmlformats.org/officeDocument/2006/relationships" xmlns:p="http://schemas.openxmlformats.org/presentationml/2006/main">
  <p:tag name="NUM" val="39"/>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70.xml><?xml version="1.0" encoding="utf-8"?>
<p:tagLst xmlns:a="http://schemas.openxmlformats.org/drawingml/2006/main" xmlns:r="http://schemas.openxmlformats.org/officeDocument/2006/relationships" xmlns:p="http://schemas.openxmlformats.org/presentationml/2006/main">
  <p:tag name="NUM" val="40"/>
</p:tagLst>
</file>

<file path=ppt/tags/tag71.xml><?xml version="1.0" encoding="utf-8"?>
<p:tagLst xmlns:a="http://schemas.openxmlformats.org/drawingml/2006/main" xmlns:r="http://schemas.openxmlformats.org/officeDocument/2006/relationships" xmlns:p="http://schemas.openxmlformats.org/presentationml/2006/main">
  <p:tag name="NUM" val="41"/>
</p:tagLst>
</file>

<file path=ppt/tags/tag72.xml><?xml version="1.0" encoding="utf-8"?>
<p:tagLst xmlns:a="http://schemas.openxmlformats.org/drawingml/2006/main" xmlns:r="http://schemas.openxmlformats.org/officeDocument/2006/relationships" xmlns:p="http://schemas.openxmlformats.org/presentationml/2006/main">
  <p:tag name="NUM" val="42"/>
</p:tagLst>
</file>

<file path=ppt/tags/tag73.xml><?xml version="1.0" encoding="utf-8"?>
<p:tagLst xmlns:a="http://schemas.openxmlformats.org/drawingml/2006/main" xmlns:r="http://schemas.openxmlformats.org/officeDocument/2006/relationships" xmlns:p="http://schemas.openxmlformats.org/presentationml/2006/main">
  <p:tag name="NUM" val="43"/>
</p:tagLst>
</file>

<file path=ppt/tags/tag74.xml><?xml version="1.0" encoding="utf-8"?>
<p:tagLst xmlns:a="http://schemas.openxmlformats.org/drawingml/2006/main" xmlns:r="http://schemas.openxmlformats.org/officeDocument/2006/relationships" xmlns:p="http://schemas.openxmlformats.org/presentationml/2006/main">
  <p:tag name="NUM" val="44"/>
</p:tagLst>
</file>

<file path=ppt/tags/tag75.xml><?xml version="1.0" encoding="utf-8"?>
<p:tagLst xmlns:a="http://schemas.openxmlformats.org/drawingml/2006/main" xmlns:r="http://schemas.openxmlformats.org/officeDocument/2006/relationships" xmlns:p="http://schemas.openxmlformats.org/presentationml/2006/main">
  <p:tag name="NUM" val="45"/>
</p:tagLst>
</file>

<file path=ppt/tags/tag76.xml><?xml version="1.0" encoding="utf-8"?>
<p:tagLst xmlns:a="http://schemas.openxmlformats.org/drawingml/2006/main" xmlns:r="http://schemas.openxmlformats.org/officeDocument/2006/relationships" xmlns:p="http://schemas.openxmlformats.org/presentationml/2006/main">
  <p:tag name="NUM" val="46"/>
</p:tagLst>
</file>

<file path=ppt/tags/tag77.xml><?xml version="1.0" encoding="utf-8"?>
<p:tagLst xmlns:a="http://schemas.openxmlformats.org/drawingml/2006/main" xmlns:r="http://schemas.openxmlformats.org/officeDocument/2006/relationships" xmlns:p="http://schemas.openxmlformats.org/presentationml/2006/main">
  <p:tag name="NUM" val="47"/>
</p:tagLst>
</file>

<file path=ppt/tags/tag78.xml><?xml version="1.0" encoding="utf-8"?>
<p:tagLst xmlns:a="http://schemas.openxmlformats.org/drawingml/2006/main" xmlns:r="http://schemas.openxmlformats.org/officeDocument/2006/relationships" xmlns:p="http://schemas.openxmlformats.org/presentationml/2006/main">
  <p:tag name="NUM" val="1"/>
</p:tagLst>
</file>

<file path=ppt/tags/tag79.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80.xml><?xml version="1.0" encoding="utf-8"?>
<p:tagLst xmlns:a="http://schemas.openxmlformats.org/drawingml/2006/main" xmlns:r="http://schemas.openxmlformats.org/officeDocument/2006/relationships" xmlns:p="http://schemas.openxmlformats.org/presentationml/2006/main">
  <p:tag name="NUM" val="3"/>
</p:tagLst>
</file>

<file path=ppt/tags/tag81.xml><?xml version="1.0" encoding="utf-8"?>
<p:tagLst xmlns:a="http://schemas.openxmlformats.org/drawingml/2006/main" xmlns:r="http://schemas.openxmlformats.org/officeDocument/2006/relationships" xmlns:p="http://schemas.openxmlformats.org/presentationml/2006/main">
  <p:tag name="NUM" val="4"/>
</p:tagLst>
</file>

<file path=ppt/tags/tag82.xml><?xml version="1.0" encoding="utf-8"?>
<p:tagLst xmlns:a="http://schemas.openxmlformats.org/drawingml/2006/main" xmlns:r="http://schemas.openxmlformats.org/officeDocument/2006/relationships" xmlns:p="http://schemas.openxmlformats.org/presentationml/2006/main">
  <p:tag name="NUM" val="5"/>
</p:tagLst>
</file>

<file path=ppt/tags/tag83.xml><?xml version="1.0" encoding="utf-8"?>
<p:tagLst xmlns:a="http://schemas.openxmlformats.org/drawingml/2006/main" xmlns:r="http://schemas.openxmlformats.org/officeDocument/2006/relationships" xmlns:p="http://schemas.openxmlformats.org/presentationml/2006/main">
  <p:tag name="NUM" val="6"/>
</p:tagLst>
</file>

<file path=ppt/tags/tag84.xml><?xml version="1.0" encoding="utf-8"?>
<p:tagLst xmlns:a="http://schemas.openxmlformats.org/drawingml/2006/main" xmlns:r="http://schemas.openxmlformats.org/officeDocument/2006/relationships" xmlns:p="http://schemas.openxmlformats.org/presentationml/2006/main">
  <p:tag name="NUM" val="1"/>
</p:tagLst>
</file>

<file path=ppt/tags/tag85.xml><?xml version="1.0" encoding="utf-8"?>
<p:tagLst xmlns:a="http://schemas.openxmlformats.org/drawingml/2006/main" xmlns:r="http://schemas.openxmlformats.org/officeDocument/2006/relationships" xmlns:p="http://schemas.openxmlformats.org/presentationml/2006/main">
  <p:tag name="NUM" val="2"/>
</p:tagLst>
</file>

<file path=ppt/tags/tag86.xml><?xml version="1.0" encoding="utf-8"?>
<p:tagLst xmlns:a="http://schemas.openxmlformats.org/drawingml/2006/main" xmlns:r="http://schemas.openxmlformats.org/officeDocument/2006/relationships" xmlns:p="http://schemas.openxmlformats.org/presentationml/2006/main">
  <p:tag name="NUM" val="3"/>
</p:tagLst>
</file>

<file path=ppt/tags/tag87.xml><?xml version="1.0" encoding="utf-8"?>
<p:tagLst xmlns:a="http://schemas.openxmlformats.org/drawingml/2006/main" xmlns:r="http://schemas.openxmlformats.org/officeDocument/2006/relationships" xmlns:p="http://schemas.openxmlformats.org/presentationml/2006/main">
  <p:tag name="NUM" val="1"/>
</p:tagLst>
</file>

<file path=ppt/tags/tag88.xml><?xml version="1.0" encoding="utf-8"?>
<p:tagLst xmlns:a="http://schemas.openxmlformats.org/drawingml/2006/main" xmlns:r="http://schemas.openxmlformats.org/officeDocument/2006/relationships" xmlns:p="http://schemas.openxmlformats.org/presentationml/2006/main">
  <p:tag name="NUM" val="2"/>
</p:tagLst>
</file>

<file path=ppt/tags/tag89.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1"/>
</p:tagLst>
</file>

<file path=ppt/tags/tag94.xml><?xml version="1.0" encoding="utf-8"?>
<p:tagLst xmlns:a="http://schemas.openxmlformats.org/drawingml/2006/main" xmlns:r="http://schemas.openxmlformats.org/officeDocument/2006/relationships" xmlns:p="http://schemas.openxmlformats.org/presentationml/2006/main">
  <p:tag name="NUM" val="2"/>
</p:tagLst>
</file>

<file path=ppt/tags/tag95.xml><?xml version="1.0" encoding="utf-8"?>
<p:tagLst xmlns:a="http://schemas.openxmlformats.org/drawingml/2006/main" xmlns:r="http://schemas.openxmlformats.org/officeDocument/2006/relationships" xmlns:p="http://schemas.openxmlformats.org/presentationml/2006/main">
  <p:tag name="NUM" val="3"/>
</p:tagLst>
</file>

<file path=ppt/tags/tag96.xml><?xml version="1.0" encoding="utf-8"?>
<p:tagLst xmlns:a="http://schemas.openxmlformats.org/drawingml/2006/main" xmlns:r="http://schemas.openxmlformats.org/officeDocument/2006/relationships" xmlns:p="http://schemas.openxmlformats.org/presentationml/2006/main">
  <p:tag name="NUM" val="1"/>
</p:tagLst>
</file>

<file path=ppt/tags/tag97.xml><?xml version="1.0" encoding="utf-8"?>
<p:tagLst xmlns:a="http://schemas.openxmlformats.org/drawingml/2006/main" xmlns:r="http://schemas.openxmlformats.org/officeDocument/2006/relationships" xmlns:p="http://schemas.openxmlformats.org/presentationml/2006/main">
  <p:tag name="NUM" val="2"/>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777b168-a0c3-4291-ad18-788d0df7ff7d">
      <Terms xmlns="http://schemas.microsoft.com/office/infopath/2007/PartnerControls"/>
    </lcf76f155ced4ddcb4097134ff3c332f>
    <TaxCatchAll xmlns="c04f88a7-57d9-4942-9851-946af32ae180" xsi:nil="true"/>
    <AboutFile xmlns="e777b168-a0c3-4291-ad18-788d0df7ff7d"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E555B267E48024DACED8C825B582184" ma:contentTypeVersion="15" ma:contentTypeDescription="Create a new document." ma:contentTypeScope="" ma:versionID="442a2bd3f7aa32b668fed6113102f5e9">
  <xsd:schema xmlns:xsd="http://www.w3.org/2001/XMLSchema" xmlns:xs="http://www.w3.org/2001/XMLSchema" xmlns:p="http://schemas.microsoft.com/office/2006/metadata/properties" xmlns:ns2="e777b168-a0c3-4291-ad18-788d0df7ff7d" xmlns:ns3="c04f88a7-57d9-4942-9851-946af32ae180" targetNamespace="http://schemas.microsoft.com/office/2006/metadata/properties" ma:root="true" ma:fieldsID="4fbed52317dc34378b05b54fbcd74a04" ns2:_="" ns3:_="">
    <xsd:import namespace="e777b168-a0c3-4291-ad18-788d0df7ff7d"/>
    <xsd:import namespace="c04f88a7-57d9-4942-9851-946af32ae1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AboutFil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77b168-a0c3-4291-ad18-788d0df7ff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798d900d-0589-4081-96eb-513de833a507"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AboutFile" ma:index="22" nillable="true" ma:displayName="About File" ma:format="Dropdown" ma:internalName="AboutFil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04f88a7-57d9-4942-9851-946af32ae18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7" nillable="true" ma:displayName="Taxonomy Catch All Column" ma:hidden="true" ma:list="{4e4bd9ee-24d8-4ce1-aed7-028dec73f871}" ma:internalName="TaxCatchAll" ma:showField="CatchAllData" ma:web="c04f88a7-57d9-4942-9851-946af32ae1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1215106-5704-46D2-9107-CD08A2228ED4}">
  <ds:schemaRefs>
    <ds:schemaRef ds:uri="http://www.w3.org/XML/1998/namespace"/>
    <ds:schemaRef ds:uri="http://purl.org/dc/dcmitype/"/>
    <ds:schemaRef ds:uri="http://purl.org/dc/elements/1.1/"/>
    <ds:schemaRef ds:uri="c04f88a7-57d9-4942-9851-946af32ae180"/>
    <ds:schemaRef ds:uri="e777b168-a0c3-4291-ad18-788d0df7ff7d"/>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terms/"/>
  </ds:schemaRefs>
</ds:datastoreItem>
</file>

<file path=customXml/itemProps2.xml><?xml version="1.0" encoding="utf-8"?>
<ds:datastoreItem xmlns:ds="http://schemas.openxmlformats.org/officeDocument/2006/customXml" ds:itemID="{62DD6DDC-3D4F-4FE9-8381-D668A2129B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77b168-a0c3-4291-ad18-788d0df7ff7d"/>
    <ds:schemaRef ds:uri="c04f88a7-57d9-4942-9851-946af32ae1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C68AEAD-28B1-41CB-B36F-D6FD0AFE284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1378</TotalTime>
  <Words>4671</Words>
  <Application>Microsoft Office PowerPoint</Application>
  <PresentationFormat>Widescreen</PresentationFormat>
  <Paragraphs>373</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Office Theme</vt:lpstr>
      <vt:lpstr>Aperçu du processus d’indemnisation :</vt:lpstr>
      <vt:lpstr>PowerPoint Presentation</vt:lpstr>
      <vt:lpstr>PowerPoint Presentation</vt:lpstr>
      <vt:lpstr>Ordre du jour</vt:lpstr>
      <vt:lpstr>Parcours des demandeurs du groupe des enfants retirés et de leurs représentants dans le processus d’indemnisation </vt:lpstr>
      <vt:lpstr>PowerPoint Presentation</vt:lpstr>
      <vt:lpstr>PowerPoint Presentation</vt:lpstr>
      <vt:lpstr>PowerPoint Presentation</vt:lpstr>
      <vt:lpstr>PowerPoint Presentation</vt:lpstr>
      <vt:lpstr>PowerPoint Presentation</vt:lpstr>
      <vt:lpstr>PowerPoint Presentation</vt:lpstr>
      <vt:lpstr>Parcours des demandeurs du groupe des familles d’enfants retirés et de leurs représentants dans le processus d’indemnisation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Processus d’appel</vt:lpstr>
      <vt:lpstr>PowerPoint Presentation</vt:lpstr>
      <vt:lpstr>PowerPoint Presentation</vt:lpstr>
      <vt:lpstr>Préparation et calendrier prévu</vt:lpstr>
      <vt:lpstr>Comment se préparer au processus d’indemnisation (1 de 2)</vt:lpstr>
      <vt:lpstr>Comment se préparer au processus d’indemnisation (2 de 2)</vt:lpstr>
      <vt:lpstr>Que se passe-t-il avant le début du processus d’indemnisation?</vt:lpstr>
      <vt:lpstr>Merci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Claims Process for Compensation:</dc:title>
  <dc:creator>Petrossian, Zoia</dc:creator>
  <cp:lastModifiedBy>Erica Doxtator</cp:lastModifiedBy>
  <cp:revision>27</cp:revision>
  <dcterms:created xsi:type="dcterms:W3CDTF">1900-01-01T05:00:00Z</dcterms:created>
  <dcterms:modified xsi:type="dcterms:W3CDTF">2024-07-05T18:41:16Z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2023-12-20T00:49:38Z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e70d8715-8c35-4e45-b096-37d9b5705d2f</vt:lpwstr>
  </property>
  <property fmtid="{D5CDD505-2E9C-101B-9397-08002B2CF9AE}" pid="8" name="MSIP_Label_ea60d57e-af5b-4752-ac57-3e4f28ca11dc_ContentBits">
    <vt:lpwstr>0</vt:lpwstr>
  </property>
  <property fmtid="{D5CDD505-2E9C-101B-9397-08002B2CF9AE}" pid="9" name="ContentTypeId">
    <vt:lpwstr>0x0101005E555B267E48024DACED8C825B582184</vt:lpwstr>
  </property>
  <property fmtid="{D5CDD505-2E9C-101B-9397-08002B2CF9AE}" pid="10" name="MediaServiceImageTags">
    <vt:lpwstr/>
  </property>
</Properties>
</file>