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sldIdLst>
    <p:sldId id="256" r:id="rId5"/>
    <p:sldId id="280" r:id="rId6"/>
    <p:sldId id="260" r:id="rId7"/>
    <p:sldId id="289" r:id="rId8"/>
    <p:sldId id="290" r:id="rId9"/>
    <p:sldId id="287" r:id="rId10"/>
    <p:sldId id="269" r:id="rId11"/>
    <p:sldId id="278" r:id="rId12"/>
    <p:sldId id="263" r:id="rId13"/>
    <p:sldId id="292" r:id="rId14"/>
    <p:sldId id="291" r:id="rId15"/>
    <p:sldId id="29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6AC231F-5E30-1A53-C96F-6FF86726EE9D}" name="Seneca Stacey-Allen" initials="SS" userId="S::SStacey-Allen@afn.ca::bfe0d97c-7a70-4824-90a0-dae2a830073a" providerId="AD"/>
  <p188:author id="{607F6360-0D7F-C09F-2242-4E9E5264F2F2}" name="Victoria Bird" initials="VB" userId="S::vbird@afn.ca::c89d7998-adf3-42a3-8361-acc22376c8c2" providerId="AD"/>
  <p188:author id="{EE1B4586-1D87-E03D-02E8-9A14DB0F8B6E}" name="Jessica Goodman" initials="JG" userId="S::JGoodman@afn.ca::123ef6a8-c534-4cc0-9794-9dec9949020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72C097"/>
    <a:srgbClr val="C2D1EC"/>
    <a:srgbClr val="879AB3"/>
    <a:srgbClr val="C0C0C0"/>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6"/>
    <p:restoredTop sz="93557" autoAdjust="0"/>
  </p:normalViewPr>
  <p:slideViewPr>
    <p:cSldViewPr snapToGrid="0" snapToObjects="1">
      <p:cViewPr varScale="1">
        <p:scale>
          <a:sx n="100" d="100"/>
          <a:sy n="100"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4193CB-878B-4418-8F9C-9EF62ABF198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880A8B64-1F94-4A9E-8982-FE01E2CE70B6}">
      <dgm:prSet phldrT="[Text]" custT="1"/>
      <dgm:spPr>
        <a:solidFill>
          <a:srgbClr val="1B0F59"/>
        </a:solidFill>
      </dgm:spPr>
      <dgm:t>
        <a:bodyPr/>
        <a:lstStyle/>
        <a:p>
          <a:r>
            <a:rPr lang="fr-CA" sz="1600" b="1" dirty="0"/>
            <a:t>Décembre 2021 : </a:t>
          </a:r>
          <a:r>
            <a:rPr lang="fr-CA" sz="1600" dirty="0"/>
            <a:t>L’APN, le gouvernement du Canada et </a:t>
          </a:r>
          <a:r>
            <a:rPr lang="fr-CA" sz="1600" dirty="0" err="1"/>
            <a:t>Moushoom</a:t>
          </a:r>
          <a:r>
            <a:rPr lang="fr-CA" sz="1600" dirty="0"/>
            <a:t>/Trout signent une entente de principe prévoyant une indemnisation de 20 milliards de dollars.</a:t>
          </a:r>
          <a:endParaRPr lang="en-US" sz="1600" dirty="0"/>
        </a:p>
      </dgm:t>
    </dgm:pt>
    <dgm:pt modelId="{A3D48878-E0E0-4C5C-96B9-337F94EC336E}" type="parTrans" cxnId="{1BAAA1C4-082A-4E4D-8D26-897600AE151C}">
      <dgm:prSet/>
      <dgm:spPr/>
      <dgm:t>
        <a:bodyPr/>
        <a:lstStyle/>
        <a:p>
          <a:endParaRPr lang="en-US" sz="1600"/>
        </a:p>
      </dgm:t>
    </dgm:pt>
    <dgm:pt modelId="{6D05B3F9-63D8-4FDD-A3F8-0346D84BCC69}" type="sibTrans" cxnId="{1BAAA1C4-082A-4E4D-8D26-897600AE151C}">
      <dgm:prSet custT="1"/>
      <dgm:spPr>
        <a:noFill/>
        <a:ln w="38100">
          <a:solidFill>
            <a:schemeClr val="accent6">
              <a:lumMod val="75000"/>
            </a:schemeClr>
          </a:solidFill>
        </a:ln>
      </dgm:spPr>
      <dgm:t>
        <a:bodyPr/>
        <a:lstStyle/>
        <a:p>
          <a:endParaRPr lang="en-US" sz="1600"/>
        </a:p>
      </dgm:t>
    </dgm:pt>
    <dgm:pt modelId="{FFCF3FE7-1893-447E-B406-636176F3BA4A}">
      <dgm:prSet phldrT="[Text]" custT="1"/>
      <dgm:spPr>
        <a:solidFill>
          <a:srgbClr val="1B0F59"/>
        </a:solidFill>
      </dgm:spPr>
      <dgm:t>
        <a:bodyPr/>
        <a:lstStyle/>
        <a:p>
          <a:pPr>
            <a:buFont typeface="Symbol" panose="05050102010706020507" pitchFamily="18" charset="2"/>
            <a:buChar char=""/>
          </a:pPr>
          <a:r>
            <a:rPr lang="fr-CA" sz="1600" b="1" dirty="0"/>
            <a:t>Avril 2023 : </a:t>
          </a:r>
          <a:r>
            <a:rPr lang="fr-CA" sz="1600" dirty="0"/>
            <a:t>Les Premières Nations-en-assemblée approuvent à l’unanimité l’entente de règlement définitive sur l’indemnisation, d’une valeur de 23,34 milliards de dollars.</a:t>
          </a:r>
          <a:endParaRPr lang="en-US" sz="1600" dirty="0"/>
        </a:p>
      </dgm:t>
    </dgm:pt>
    <dgm:pt modelId="{59E8E2EB-D27A-4818-B976-877AC8E1632A}" type="parTrans" cxnId="{5D7C60DD-4762-454E-95DF-918F1313D307}">
      <dgm:prSet/>
      <dgm:spPr/>
      <dgm:t>
        <a:bodyPr/>
        <a:lstStyle/>
        <a:p>
          <a:endParaRPr lang="en-US" sz="1600"/>
        </a:p>
      </dgm:t>
    </dgm:pt>
    <dgm:pt modelId="{5FFF534D-0494-4918-A997-2A0243B0F18E}" type="sibTrans" cxnId="{5D7C60DD-4762-454E-95DF-918F1313D307}">
      <dgm:prSet custT="1"/>
      <dgm:spPr>
        <a:noFill/>
        <a:ln w="38100">
          <a:solidFill>
            <a:schemeClr val="accent6">
              <a:lumMod val="75000"/>
            </a:schemeClr>
          </a:solidFill>
        </a:ln>
      </dgm:spPr>
      <dgm:t>
        <a:bodyPr/>
        <a:lstStyle/>
        <a:p>
          <a:endParaRPr lang="en-US" sz="1600"/>
        </a:p>
      </dgm:t>
    </dgm:pt>
    <dgm:pt modelId="{47AF9EE5-211B-4FDB-8E5E-826E6FDDDC82}">
      <dgm:prSet phldrT="[Text]" custT="1"/>
      <dgm:spPr>
        <a:solidFill>
          <a:srgbClr val="1B0F59"/>
        </a:solidFill>
      </dgm:spPr>
      <dgm:t>
        <a:bodyPr/>
        <a:lstStyle/>
        <a:p>
          <a:pPr>
            <a:buNone/>
          </a:pPr>
          <a:r>
            <a:rPr lang="fr-CA" sz="1600" b="1" dirty="0"/>
            <a:t>Mars 2025 : </a:t>
          </a:r>
          <a:r>
            <a:rPr lang="fr-CA" sz="1600" dirty="0"/>
            <a:t>Les deux premières des neuf procédures de réclamation sont ouvertes.</a:t>
          </a:r>
          <a:endParaRPr lang="en-US" sz="1600" dirty="0"/>
        </a:p>
      </dgm:t>
    </dgm:pt>
    <dgm:pt modelId="{A3339DA8-0C4D-45D5-A0AF-DD191C2837F9}" type="parTrans" cxnId="{F1B04287-15E6-4070-A5F9-B8A70493FD5D}">
      <dgm:prSet/>
      <dgm:spPr/>
      <dgm:t>
        <a:bodyPr/>
        <a:lstStyle/>
        <a:p>
          <a:endParaRPr lang="en-US" sz="1600"/>
        </a:p>
      </dgm:t>
    </dgm:pt>
    <dgm:pt modelId="{B145C907-7133-4AE5-9F17-608E81777B03}" type="sibTrans" cxnId="{F1B04287-15E6-4070-A5F9-B8A70493FD5D}">
      <dgm:prSet/>
      <dgm:spPr/>
      <dgm:t>
        <a:bodyPr/>
        <a:lstStyle/>
        <a:p>
          <a:endParaRPr lang="en-US" sz="1600"/>
        </a:p>
      </dgm:t>
    </dgm:pt>
    <dgm:pt modelId="{1ED56C7E-45B8-4082-80BA-C999666F1FF8}" type="pres">
      <dgm:prSet presAssocID="{004193CB-878B-4418-8F9C-9EF62ABF198D}" presName="Name0" presStyleCnt="0">
        <dgm:presLayoutVars>
          <dgm:dir/>
          <dgm:resizeHandles val="exact"/>
        </dgm:presLayoutVars>
      </dgm:prSet>
      <dgm:spPr/>
    </dgm:pt>
    <dgm:pt modelId="{FD1A2AC3-6628-48C7-879D-D3FE7149E8E8}" type="pres">
      <dgm:prSet presAssocID="{880A8B64-1F94-4A9E-8982-FE01E2CE70B6}" presName="node" presStyleLbl="node1" presStyleIdx="0" presStyleCnt="3">
        <dgm:presLayoutVars>
          <dgm:bulletEnabled val="1"/>
        </dgm:presLayoutVars>
      </dgm:prSet>
      <dgm:spPr/>
    </dgm:pt>
    <dgm:pt modelId="{7B438AA0-7539-47CC-BE20-1B80949ED278}" type="pres">
      <dgm:prSet presAssocID="{6D05B3F9-63D8-4FDD-A3F8-0346D84BCC69}" presName="sibTrans" presStyleLbl="sibTrans2D1" presStyleIdx="0" presStyleCnt="2"/>
      <dgm:spPr/>
    </dgm:pt>
    <dgm:pt modelId="{3AF4F49D-1939-479E-8E62-C4A110FDD864}" type="pres">
      <dgm:prSet presAssocID="{6D05B3F9-63D8-4FDD-A3F8-0346D84BCC69}" presName="connectorText" presStyleLbl="sibTrans2D1" presStyleIdx="0" presStyleCnt="2"/>
      <dgm:spPr/>
    </dgm:pt>
    <dgm:pt modelId="{DC631042-1B9E-47CF-BBF8-85D5E3F6DA0C}" type="pres">
      <dgm:prSet presAssocID="{FFCF3FE7-1893-447E-B406-636176F3BA4A}" presName="node" presStyleLbl="node1" presStyleIdx="1" presStyleCnt="3">
        <dgm:presLayoutVars>
          <dgm:bulletEnabled val="1"/>
        </dgm:presLayoutVars>
      </dgm:prSet>
      <dgm:spPr/>
    </dgm:pt>
    <dgm:pt modelId="{212E3EC5-1D56-41B8-953E-2A67D89060AC}" type="pres">
      <dgm:prSet presAssocID="{5FFF534D-0494-4918-A997-2A0243B0F18E}" presName="sibTrans" presStyleLbl="sibTrans2D1" presStyleIdx="1" presStyleCnt="2"/>
      <dgm:spPr/>
    </dgm:pt>
    <dgm:pt modelId="{0C7BE2A0-906D-412E-BAD9-6FDAEC7158A5}" type="pres">
      <dgm:prSet presAssocID="{5FFF534D-0494-4918-A997-2A0243B0F18E}" presName="connectorText" presStyleLbl="sibTrans2D1" presStyleIdx="1" presStyleCnt="2"/>
      <dgm:spPr/>
    </dgm:pt>
    <dgm:pt modelId="{D6A066C6-38F1-4780-935E-2E246834234B}" type="pres">
      <dgm:prSet presAssocID="{47AF9EE5-211B-4FDB-8E5E-826E6FDDDC82}" presName="node" presStyleLbl="node1" presStyleIdx="2" presStyleCnt="3">
        <dgm:presLayoutVars>
          <dgm:bulletEnabled val="1"/>
        </dgm:presLayoutVars>
      </dgm:prSet>
      <dgm:spPr/>
    </dgm:pt>
  </dgm:ptLst>
  <dgm:cxnLst>
    <dgm:cxn modelId="{AC3DFB1F-5207-4EA5-9190-3CFCC53466B3}" type="presOf" srcId="{004193CB-878B-4418-8F9C-9EF62ABF198D}" destId="{1ED56C7E-45B8-4082-80BA-C999666F1FF8}" srcOrd="0" destOrd="0" presId="urn:microsoft.com/office/officeart/2005/8/layout/process1"/>
    <dgm:cxn modelId="{D13A0224-4641-4FF4-ACD9-95CD69521703}" type="presOf" srcId="{5FFF534D-0494-4918-A997-2A0243B0F18E}" destId="{0C7BE2A0-906D-412E-BAD9-6FDAEC7158A5}" srcOrd="1" destOrd="0" presId="urn:microsoft.com/office/officeart/2005/8/layout/process1"/>
    <dgm:cxn modelId="{0D485E63-A289-4526-BF88-A48214A41C1A}" type="presOf" srcId="{5FFF534D-0494-4918-A997-2A0243B0F18E}" destId="{212E3EC5-1D56-41B8-953E-2A67D89060AC}" srcOrd="0" destOrd="0" presId="urn:microsoft.com/office/officeart/2005/8/layout/process1"/>
    <dgm:cxn modelId="{DD6DD84F-CC69-4EA5-B63E-AF3B273162FD}" type="presOf" srcId="{880A8B64-1F94-4A9E-8982-FE01E2CE70B6}" destId="{FD1A2AC3-6628-48C7-879D-D3FE7149E8E8}" srcOrd="0" destOrd="0" presId="urn:microsoft.com/office/officeart/2005/8/layout/process1"/>
    <dgm:cxn modelId="{F1B04287-15E6-4070-A5F9-B8A70493FD5D}" srcId="{004193CB-878B-4418-8F9C-9EF62ABF198D}" destId="{47AF9EE5-211B-4FDB-8E5E-826E6FDDDC82}" srcOrd="2" destOrd="0" parTransId="{A3339DA8-0C4D-45D5-A0AF-DD191C2837F9}" sibTransId="{B145C907-7133-4AE5-9F17-608E81777B03}"/>
    <dgm:cxn modelId="{EC557FA5-D27E-42C0-BB83-203E9C1C913B}" type="presOf" srcId="{6D05B3F9-63D8-4FDD-A3F8-0346D84BCC69}" destId="{3AF4F49D-1939-479E-8E62-C4A110FDD864}" srcOrd="1" destOrd="0" presId="urn:microsoft.com/office/officeart/2005/8/layout/process1"/>
    <dgm:cxn modelId="{AAEEF2A7-52B2-41CC-B9BC-230174821F0D}" type="presOf" srcId="{FFCF3FE7-1893-447E-B406-636176F3BA4A}" destId="{DC631042-1B9E-47CF-BBF8-85D5E3F6DA0C}" srcOrd="0" destOrd="0" presId="urn:microsoft.com/office/officeart/2005/8/layout/process1"/>
    <dgm:cxn modelId="{DC6ADBB1-B9C6-4D55-8CDF-F4BB4DFA5465}" type="presOf" srcId="{47AF9EE5-211B-4FDB-8E5E-826E6FDDDC82}" destId="{D6A066C6-38F1-4780-935E-2E246834234B}" srcOrd="0" destOrd="0" presId="urn:microsoft.com/office/officeart/2005/8/layout/process1"/>
    <dgm:cxn modelId="{1BAAA1C4-082A-4E4D-8D26-897600AE151C}" srcId="{004193CB-878B-4418-8F9C-9EF62ABF198D}" destId="{880A8B64-1F94-4A9E-8982-FE01E2CE70B6}" srcOrd="0" destOrd="0" parTransId="{A3D48878-E0E0-4C5C-96B9-337F94EC336E}" sibTransId="{6D05B3F9-63D8-4FDD-A3F8-0346D84BCC69}"/>
    <dgm:cxn modelId="{594E72CD-E6E2-490C-9C5F-3DE6AE4B4CD0}" type="presOf" srcId="{6D05B3F9-63D8-4FDD-A3F8-0346D84BCC69}" destId="{7B438AA0-7539-47CC-BE20-1B80949ED278}" srcOrd="0" destOrd="0" presId="urn:microsoft.com/office/officeart/2005/8/layout/process1"/>
    <dgm:cxn modelId="{5D7C60DD-4762-454E-95DF-918F1313D307}" srcId="{004193CB-878B-4418-8F9C-9EF62ABF198D}" destId="{FFCF3FE7-1893-447E-B406-636176F3BA4A}" srcOrd="1" destOrd="0" parTransId="{59E8E2EB-D27A-4818-B976-877AC8E1632A}" sibTransId="{5FFF534D-0494-4918-A997-2A0243B0F18E}"/>
    <dgm:cxn modelId="{907B76D1-2B38-4405-9658-B822747D102C}" type="presParOf" srcId="{1ED56C7E-45B8-4082-80BA-C999666F1FF8}" destId="{FD1A2AC3-6628-48C7-879D-D3FE7149E8E8}" srcOrd="0" destOrd="0" presId="urn:microsoft.com/office/officeart/2005/8/layout/process1"/>
    <dgm:cxn modelId="{F8D794C5-6398-481C-8111-14F1EAA78604}" type="presParOf" srcId="{1ED56C7E-45B8-4082-80BA-C999666F1FF8}" destId="{7B438AA0-7539-47CC-BE20-1B80949ED278}" srcOrd="1" destOrd="0" presId="urn:microsoft.com/office/officeart/2005/8/layout/process1"/>
    <dgm:cxn modelId="{F57524E8-A751-4EF4-822D-25DEB0B44351}" type="presParOf" srcId="{7B438AA0-7539-47CC-BE20-1B80949ED278}" destId="{3AF4F49D-1939-479E-8E62-C4A110FDD864}" srcOrd="0" destOrd="0" presId="urn:microsoft.com/office/officeart/2005/8/layout/process1"/>
    <dgm:cxn modelId="{C21136CC-3E0E-48D8-B723-9722E70C3DF8}" type="presParOf" srcId="{1ED56C7E-45B8-4082-80BA-C999666F1FF8}" destId="{DC631042-1B9E-47CF-BBF8-85D5E3F6DA0C}" srcOrd="2" destOrd="0" presId="urn:microsoft.com/office/officeart/2005/8/layout/process1"/>
    <dgm:cxn modelId="{3E87F0CE-609D-4DFB-A24E-AA8630AB1828}" type="presParOf" srcId="{1ED56C7E-45B8-4082-80BA-C999666F1FF8}" destId="{212E3EC5-1D56-41B8-953E-2A67D89060AC}" srcOrd="3" destOrd="0" presId="urn:microsoft.com/office/officeart/2005/8/layout/process1"/>
    <dgm:cxn modelId="{DF18DD2B-C1EB-4EA7-8410-23381D33BEAC}" type="presParOf" srcId="{212E3EC5-1D56-41B8-953E-2A67D89060AC}" destId="{0C7BE2A0-906D-412E-BAD9-6FDAEC7158A5}" srcOrd="0" destOrd="0" presId="urn:microsoft.com/office/officeart/2005/8/layout/process1"/>
    <dgm:cxn modelId="{5026F493-27A7-40AF-8B75-183968C13EB8}" type="presParOf" srcId="{1ED56C7E-45B8-4082-80BA-C999666F1FF8}" destId="{D6A066C6-38F1-4780-935E-2E246834234B}"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4193CB-878B-4418-8F9C-9EF62ABF198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880A8B64-1F94-4A9E-8982-FE01E2CE70B6}">
      <dgm:prSet phldrT="[Text]" custT="1"/>
      <dgm:spPr>
        <a:solidFill>
          <a:srgbClr val="1B0F59"/>
        </a:solidFill>
      </dgm:spPr>
      <dgm:t>
        <a:bodyPr/>
        <a:lstStyle/>
        <a:p>
          <a:r>
            <a:rPr lang="fr-CA" sz="1400" b="1" dirty="0"/>
            <a:t>Février 2007 : </a:t>
          </a:r>
          <a:r>
            <a:rPr lang="fr-CA" sz="1400" dirty="0"/>
            <a:t>L’APN et la Société de soutien déposent une plainte en vertu de la </a:t>
          </a:r>
          <a:r>
            <a:rPr lang="fr-CA" sz="1400" i="1" dirty="0"/>
            <a:t>Loi canadienne sur les droits de la personne</a:t>
          </a:r>
          <a:r>
            <a:rPr lang="fr-CA" sz="1400" dirty="0"/>
            <a:t>, alléguant que le Canada fait preuve de discrimination envers les enfants des Premières Nations dans le cadre du programme des SEFPN et du principe de Jordan dans les réserves</a:t>
          </a:r>
          <a:r>
            <a:rPr lang="en-US" sz="1400" dirty="0"/>
            <a:t>.</a:t>
          </a:r>
        </a:p>
      </dgm:t>
    </dgm:pt>
    <dgm:pt modelId="{A3D48878-E0E0-4C5C-96B9-337F94EC336E}" type="parTrans" cxnId="{1BAAA1C4-082A-4E4D-8D26-897600AE151C}">
      <dgm:prSet/>
      <dgm:spPr/>
      <dgm:t>
        <a:bodyPr/>
        <a:lstStyle/>
        <a:p>
          <a:endParaRPr lang="en-US" sz="1600"/>
        </a:p>
      </dgm:t>
    </dgm:pt>
    <dgm:pt modelId="{6D05B3F9-63D8-4FDD-A3F8-0346D84BCC69}" type="sibTrans" cxnId="{1BAAA1C4-082A-4E4D-8D26-897600AE151C}">
      <dgm:prSet custT="1"/>
      <dgm:spPr>
        <a:noFill/>
        <a:ln w="38100">
          <a:solidFill>
            <a:schemeClr val="accent6">
              <a:lumMod val="75000"/>
            </a:schemeClr>
          </a:solidFill>
        </a:ln>
      </dgm:spPr>
      <dgm:t>
        <a:bodyPr/>
        <a:lstStyle/>
        <a:p>
          <a:endParaRPr lang="en-US" sz="1600"/>
        </a:p>
      </dgm:t>
    </dgm:pt>
    <dgm:pt modelId="{47AF9EE5-211B-4FDB-8E5E-826E6FDDDC82}">
      <dgm:prSet phldrT="[Text]" custT="1"/>
      <dgm:spPr>
        <a:solidFill>
          <a:srgbClr val="1B0F59"/>
        </a:solidFill>
      </dgm:spPr>
      <dgm:t>
        <a:bodyPr/>
        <a:lstStyle/>
        <a:p>
          <a:r>
            <a:rPr lang="fr-CA" sz="1600" b="1" dirty="0"/>
            <a:t>Septembre</a:t>
          </a:r>
          <a:r>
            <a:rPr lang="fr-CA" sz="1600" b="1" baseline="30000" dirty="0"/>
            <a:t> </a:t>
          </a:r>
          <a:r>
            <a:rPr lang="fr-CA" sz="1600" b="1" dirty="0"/>
            <a:t>2019 : </a:t>
          </a:r>
          <a:r>
            <a:rPr lang="fr-CA" sz="1600" dirty="0"/>
            <a:t>Décision historique!</a:t>
          </a:r>
          <a:endParaRPr lang="en-US" sz="1600" dirty="0"/>
        </a:p>
        <a:p>
          <a:pPr>
            <a:buFont typeface="Times New Roman" panose="02020603050405020304" pitchFamily="18" charset="0"/>
            <a:buChar char="•"/>
          </a:pPr>
          <a:r>
            <a:rPr lang="fr-CA" sz="1600" dirty="0"/>
            <a:t>Le TCDH ordonne au Canada de verser une indemnisation maximale aux personnes victimes de discrimination.</a:t>
          </a:r>
          <a:endParaRPr lang="en-US" sz="1600" dirty="0"/>
        </a:p>
      </dgm:t>
    </dgm:pt>
    <dgm:pt modelId="{A3339DA8-0C4D-45D5-A0AF-DD191C2837F9}" type="parTrans" cxnId="{F1B04287-15E6-4070-A5F9-B8A70493FD5D}">
      <dgm:prSet/>
      <dgm:spPr/>
      <dgm:t>
        <a:bodyPr/>
        <a:lstStyle/>
        <a:p>
          <a:endParaRPr lang="en-US" sz="1600"/>
        </a:p>
      </dgm:t>
    </dgm:pt>
    <dgm:pt modelId="{B145C907-7133-4AE5-9F17-608E81777B03}" type="sibTrans" cxnId="{F1B04287-15E6-4070-A5F9-B8A70493FD5D}">
      <dgm:prSet/>
      <dgm:spPr/>
      <dgm:t>
        <a:bodyPr/>
        <a:lstStyle/>
        <a:p>
          <a:endParaRPr lang="en-US" sz="1600"/>
        </a:p>
      </dgm:t>
    </dgm:pt>
    <dgm:pt modelId="{B89FBC3F-BDFD-4DB9-BC6A-56AEB877D111}">
      <dgm:prSet custT="1"/>
      <dgm:spPr>
        <a:solidFill>
          <a:srgbClr val="1B0F59"/>
        </a:solidFill>
      </dgm:spPr>
      <dgm:t>
        <a:bodyPr/>
        <a:lstStyle/>
        <a:p>
          <a:r>
            <a:rPr lang="fr-CA" sz="1600" b="1" dirty="0"/>
            <a:t>Janvier 2016 : </a:t>
          </a:r>
          <a:r>
            <a:rPr lang="fr-CA" sz="1600" dirty="0"/>
            <a:t>Décision historique!</a:t>
          </a:r>
          <a:endParaRPr lang="en-US" sz="1600" dirty="0"/>
        </a:p>
        <a:p>
          <a:pPr>
            <a:buNone/>
          </a:pPr>
          <a:r>
            <a:rPr lang="fr-CA" sz="1600" dirty="0"/>
            <a:t>Le Tribunal canadien des droits de la personne (TCDP) conclut que le gouvernement canadien fait preuve de discrimination raciale envers 165 000 enfants des Premières Nations</a:t>
          </a:r>
          <a:endParaRPr lang="en-US" sz="1600" dirty="0"/>
        </a:p>
      </dgm:t>
    </dgm:pt>
    <dgm:pt modelId="{950BA1A3-4869-469D-879F-B858FEA26AF6}" type="parTrans" cxnId="{0A98DE3A-978F-4A7F-A723-C928E596CA7A}">
      <dgm:prSet/>
      <dgm:spPr/>
      <dgm:t>
        <a:bodyPr/>
        <a:lstStyle/>
        <a:p>
          <a:endParaRPr lang="en-US" sz="1600"/>
        </a:p>
      </dgm:t>
    </dgm:pt>
    <dgm:pt modelId="{8CC630D0-F0E7-4F02-90E2-C557CF49F8BE}" type="sibTrans" cxnId="{0A98DE3A-978F-4A7F-A723-C928E596CA7A}">
      <dgm:prSet custT="1"/>
      <dgm:spPr>
        <a:noFill/>
        <a:ln w="38100">
          <a:solidFill>
            <a:schemeClr val="accent6">
              <a:lumMod val="75000"/>
            </a:schemeClr>
          </a:solidFill>
        </a:ln>
      </dgm:spPr>
      <dgm:t>
        <a:bodyPr/>
        <a:lstStyle/>
        <a:p>
          <a:endParaRPr lang="en-US" sz="1600"/>
        </a:p>
      </dgm:t>
    </dgm:pt>
    <dgm:pt modelId="{1ED56C7E-45B8-4082-80BA-C999666F1FF8}" type="pres">
      <dgm:prSet presAssocID="{004193CB-878B-4418-8F9C-9EF62ABF198D}" presName="Name0" presStyleCnt="0">
        <dgm:presLayoutVars>
          <dgm:dir/>
          <dgm:resizeHandles val="exact"/>
        </dgm:presLayoutVars>
      </dgm:prSet>
      <dgm:spPr/>
    </dgm:pt>
    <dgm:pt modelId="{FD1A2AC3-6628-48C7-879D-D3FE7149E8E8}" type="pres">
      <dgm:prSet presAssocID="{880A8B64-1F94-4A9E-8982-FE01E2CE70B6}" presName="node" presStyleLbl="node1" presStyleIdx="0" presStyleCnt="3">
        <dgm:presLayoutVars>
          <dgm:bulletEnabled val="1"/>
        </dgm:presLayoutVars>
      </dgm:prSet>
      <dgm:spPr/>
    </dgm:pt>
    <dgm:pt modelId="{7B438AA0-7539-47CC-BE20-1B80949ED278}" type="pres">
      <dgm:prSet presAssocID="{6D05B3F9-63D8-4FDD-A3F8-0346D84BCC69}" presName="sibTrans" presStyleLbl="sibTrans2D1" presStyleIdx="0" presStyleCnt="2"/>
      <dgm:spPr/>
    </dgm:pt>
    <dgm:pt modelId="{3AF4F49D-1939-479E-8E62-C4A110FDD864}" type="pres">
      <dgm:prSet presAssocID="{6D05B3F9-63D8-4FDD-A3F8-0346D84BCC69}" presName="connectorText" presStyleLbl="sibTrans2D1" presStyleIdx="0" presStyleCnt="2"/>
      <dgm:spPr/>
    </dgm:pt>
    <dgm:pt modelId="{10714D32-1BB4-4EF2-928D-CF63CAF91103}" type="pres">
      <dgm:prSet presAssocID="{B89FBC3F-BDFD-4DB9-BC6A-56AEB877D111}" presName="node" presStyleLbl="node1" presStyleIdx="1" presStyleCnt="3">
        <dgm:presLayoutVars>
          <dgm:bulletEnabled val="1"/>
        </dgm:presLayoutVars>
      </dgm:prSet>
      <dgm:spPr/>
    </dgm:pt>
    <dgm:pt modelId="{4AA814E9-A62D-41CC-84C4-8DC175D85E21}" type="pres">
      <dgm:prSet presAssocID="{8CC630D0-F0E7-4F02-90E2-C557CF49F8BE}" presName="sibTrans" presStyleLbl="sibTrans2D1" presStyleIdx="1" presStyleCnt="2"/>
      <dgm:spPr/>
    </dgm:pt>
    <dgm:pt modelId="{DB4CCE76-FC7C-4D29-A71F-71749310C088}" type="pres">
      <dgm:prSet presAssocID="{8CC630D0-F0E7-4F02-90E2-C557CF49F8BE}" presName="connectorText" presStyleLbl="sibTrans2D1" presStyleIdx="1" presStyleCnt="2"/>
      <dgm:spPr/>
    </dgm:pt>
    <dgm:pt modelId="{D6A066C6-38F1-4780-935E-2E246834234B}" type="pres">
      <dgm:prSet presAssocID="{47AF9EE5-211B-4FDB-8E5E-826E6FDDDC82}" presName="node" presStyleLbl="node1" presStyleIdx="2" presStyleCnt="3">
        <dgm:presLayoutVars>
          <dgm:bulletEnabled val="1"/>
        </dgm:presLayoutVars>
      </dgm:prSet>
      <dgm:spPr/>
    </dgm:pt>
  </dgm:ptLst>
  <dgm:cxnLst>
    <dgm:cxn modelId="{AC3DFB1F-5207-4EA5-9190-3CFCC53466B3}" type="presOf" srcId="{004193CB-878B-4418-8F9C-9EF62ABF198D}" destId="{1ED56C7E-45B8-4082-80BA-C999666F1FF8}" srcOrd="0" destOrd="0" presId="urn:microsoft.com/office/officeart/2005/8/layout/process1"/>
    <dgm:cxn modelId="{0A98DE3A-978F-4A7F-A723-C928E596CA7A}" srcId="{004193CB-878B-4418-8F9C-9EF62ABF198D}" destId="{B89FBC3F-BDFD-4DB9-BC6A-56AEB877D111}" srcOrd="1" destOrd="0" parTransId="{950BA1A3-4869-469D-879F-B858FEA26AF6}" sibTransId="{8CC630D0-F0E7-4F02-90E2-C557CF49F8BE}"/>
    <dgm:cxn modelId="{DD6DD84F-CC69-4EA5-B63E-AF3B273162FD}" type="presOf" srcId="{880A8B64-1F94-4A9E-8982-FE01E2CE70B6}" destId="{FD1A2AC3-6628-48C7-879D-D3FE7149E8E8}" srcOrd="0" destOrd="0" presId="urn:microsoft.com/office/officeart/2005/8/layout/process1"/>
    <dgm:cxn modelId="{81038C70-336C-4A54-82EE-8B3C301E5B65}" type="presOf" srcId="{8CC630D0-F0E7-4F02-90E2-C557CF49F8BE}" destId="{DB4CCE76-FC7C-4D29-A71F-71749310C088}" srcOrd="1" destOrd="0" presId="urn:microsoft.com/office/officeart/2005/8/layout/process1"/>
    <dgm:cxn modelId="{AAA85351-BC69-438E-8C2D-AB1CE6E24780}" type="presOf" srcId="{B89FBC3F-BDFD-4DB9-BC6A-56AEB877D111}" destId="{10714D32-1BB4-4EF2-928D-CF63CAF91103}" srcOrd="0" destOrd="0" presId="urn:microsoft.com/office/officeart/2005/8/layout/process1"/>
    <dgm:cxn modelId="{F1B04287-15E6-4070-A5F9-B8A70493FD5D}" srcId="{004193CB-878B-4418-8F9C-9EF62ABF198D}" destId="{47AF9EE5-211B-4FDB-8E5E-826E6FDDDC82}" srcOrd="2" destOrd="0" parTransId="{A3339DA8-0C4D-45D5-A0AF-DD191C2837F9}" sibTransId="{B145C907-7133-4AE5-9F17-608E81777B03}"/>
    <dgm:cxn modelId="{AF2E5994-271D-4BFD-9F92-05DB385171AB}" type="presOf" srcId="{8CC630D0-F0E7-4F02-90E2-C557CF49F8BE}" destId="{4AA814E9-A62D-41CC-84C4-8DC175D85E21}" srcOrd="0" destOrd="0" presId="urn:microsoft.com/office/officeart/2005/8/layout/process1"/>
    <dgm:cxn modelId="{EC557FA5-D27E-42C0-BB83-203E9C1C913B}" type="presOf" srcId="{6D05B3F9-63D8-4FDD-A3F8-0346D84BCC69}" destId="{3AF4F49D-1939-479E-8E62-C4A110FDD864}" srcOrd="1" destOrd="0" presId="urn:microsoft.com/office/officeart/2005/8/layout/process1"/>
    <dgm:cxn modelId="{DC6ADBB1-B9C6-4D55-8CDF-F4BB4DFA5465}" type="presOf" srcId="{47AF9EE5-211B-4FDB-8E5E-826E6FDDDC82}" destId="{D6A066C6-38F1-4780-935E-2E246834234B}" srcOrd="0" destOrd="0" presId="urn:microsoft.com/office/officeart/2005/8/layout/process1"/>
    <dgm:cxn modelId="{1BAAA1C4-082A-4E4D-8D26-897600AE151C}" srcId="{004193CB-878B-4418-8F9C-9EF62ABF198D}" destId="{880A8B64-1F94-4A9E-8982-FE01E2CE70B6}" srcOrd="0" destOrd="0" parTransId="{A3D48878-E0E0-4C5C-96B9-337F94EC336E}" sibTransId="{6D05B3F9-63D8-4FDD-A3F8-0346D84BCC69}"/>
    <dgm:cxn modelId="{594E72CD-E6E2-490C-9C5F-3DE6AE4B4CD0}" type="presOf" srcId="{6D05B3F9-63D8-4FDD-A3F8-0346D84BCC69}" destId="{7B438AA0-7539-47CC-BE20-1B80949ED278}" srcOrd="0" destOrd="0" presId="urn:microsoft.com/office/officeart/2005/8/layout/process1"/>
    <dgm:cxn modelId="{907B76D1-2B38-4405-9658-B822747D102C}" type="presParOf" srcId="{1ED56C7E-45B8-4082-80BA-C999666F1FF8}" destId="{FD1A2AC3-6628-48C7-879D-D3FE7149E8E8}" srcOrd="0" destOrd="0" presId="urn:microsoft.com/office/officeart/2005/8/layout/process1"/>
    <dgm:cxn modelId="{F8D794C5-6398-481C-8111-14F1EAA78604}" type="presParOf" srcId="{1ED56C7E-45B8-4082-80BA-C999666F1FF8}" destId="{7B438AA0-7539-47CC-BE20-1B80949ED278}" srcOrd="1" destOrd="0" presId="urn:microsoft.com/office/officeart/2005/8/layout/process1"/>
    <dgm:cxn modelId="{F57524E8-A751-4EF4-822D-25DEB0B44351}" type="presParOf" srcId="{7B438AA0-7539-47CC-BE20-1B80949ED278}" destId="{3AF4F49D-1939-479E-8E62-C4A110FDD864}" srcOrd="0" destOrd="0" presId="urn:microsoft.com/office/officeart/2005/8/layout/process1"/>
    <dgm:cxn modelId="{851D5E88-2E77-4493-BC8A-8EC61395532C}" type="presParOf" srcId="{1ED56C7E-45B8-4082-80BA-C999666F1FF8}" destId="{10714D32-1BB4-4EF2-928D-CF63CAF91103}" srcOrd="2" destOrd="0" presId="urn:microsoft.com/office/officeart/2005/8/layout/process1"/>
    <dgm:cxn modelId="{A281E3C1-19D5-4CDE-8873-C9C52D4CC2AF}" type="presParOf" srcId="{1ED56C7E-45B8-4082-80BA-C999666F1FF8}" destId="{4AA814E9-A62D-41CC-84C4-8DC175D85E21}" srcOrd="3" destOrd="0" presId="urn:microsoft.com/office/officeart/2005/8/layout/process1"/>
    <dgm:cxn modelId="{508668B0-84D2-46A3-B2CD-328CF0D97F9B}" type="presParOf" srcId="{4AA814E9-A62D-41CC-84C4-8DC175D85E21}" destId="{DB4CCE76-FC7C-4D29-A71F-71749310C088}" srcOrd="0" destOrd="0" presId="urn:microsoft.com/office/officeart/2005/8/layout/process1"/>
    <dgm:cxn modelId="{5026F493-27A7-40AF-8B75-183968C13EB8}" type="presParOf" srcId="{1ED56C7E-45B8-4082-80BA-C999666F1FF8}" destId="{D6A066C6-38F1-4780-935E-2E246834234B}"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A2AC3-6628-48C7-879D-D3FE7149E8E8}">
      <dsp:nvSpPr>
        <dsp:cNvPr id="0" name=""/>
        <dsp:cNvSpPr/>
      </dsp:nvSpPr>
      <dsp:spPr>
        <a:xfrm>
          <a:off x="9646" y="334660"/>
          <a:ext cx="2883170" cy="1810991"/>
        </a:xfrm>
        <a:prstGeom prst="roundRect">
          <a:avLst>
            <a:gd name="adj" fmla="val 10000"/>
          </a:avLst>
        </a:prstGeom>
        <a:solidFill>
          <a:srgbClr val="1B0F5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b="1" kern="1200" dirty="0"/>
            <a:t>Décembre 2021 : </a:t>
          </a:r>
          <a:r>
            <a:rPr lang="fr-CA" sz="1600" kern="1200" dirty="0"/>
            <a:t>L’APN, le gouvernement du Canada et </a:t>
          </a:r>
          <a:r>
            <a:rPr lang="fr-CA" sz="1600" kern="1200" dirty="0" err="1"/>
            <a:t>Moushoom</a:t>
          </a:r>
          <a:r>
            <a:rPr lang="fr-CA" sz="1600" kern="1200" dirty="0"/>
            <a:t>/Trout signent une entente de principe prévoyant une indemnisation de 20 milliards de dollars.</a:t>
          </a:r>
          <a:endParaRPr lang="en-US" sz="1600" kern="1200" dirty="0"/>
        </a:p>
      </dsp:txBody>
      <dsp:txXfrm>
        <a:off x="62688" y="387702"/>
        <a:ext cx="2777086" cy="1704907"/>
      </dsp:txXfrm>
    </dsp:sp>
    <dsp:sp modelId="{7B438AA0-7539-47CC-BE20-1B80949ED278}">
      <dsp:nvSpPr>
        <dsp:cNvPr id="0" name=""/>
        <dsp:cNvSpPr/>
      </dsp:nvSpPr>
      <dsp:spPr>
        <a:xfrm>
          <a:off x="3181133" y="882642"/>
          <a:ext cx="611232" cy="715026"/>
        </a:xfrm>
        <a:prstGeom prst="rightArrow">
          <a:avLst>
            <a:gd name="adj1" fmla="val 60000"/>
            <a:gd name="adj2" fmla="val 50000"/>
          </a:avLst>
        </a:prstGeom>
        <a:noFill/>
        <a:ln w="38100">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181133" y="1025647"/>
        <a:ext cx="427862" cy="429016"/>
      </dsp:txXfrm>
    </dsp:sp>
    <dsp:sp modelId="{DC631042-1B9E-47CF-BBF8-85D5E3F6DA0C}">
      <dsp:nvSpPr>
        <dsp:cNvPr id="0" name=""/>
        <dsp:cNvSpPr/>
      </dsp:nvSpPr>
      <dsp:spPr>
        <a:xfrm>
          <a:off x="4046084" y="334660"/>
          <a:ext cx="2883170" cy="1810991"/>
        </a:xfrm>
        <a:prstGeom prst="roundRect">
          <a:avLst>
            <a:gd name="adj" fmla="val 10000"/>
          </a:avLst>
        </a:prstGeom>
        <a:solidFill>
          <a:srgbClr val="1B0F5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Symbol" panose="05050102010706020507" pitchFamily="18" charset="2"/>
            <a:buNone/>
          </a:pPr>
          <a:r>
            <a:rPr lang="fr-CA" sz="1600" b="1" kern="1200" dirty="0"/>
            <a:t>Avril 2023 : </a:t>
          </a:r>
          <a:r>
            <a:rPr lang="fr-CA" sz="1600" kern="1200" dirty="0"/>
            <a:t>Les Premières Nations-en-assemblée approuvent à l’unanimité l’entente de règlement définitive sur l’indemnisation, d’une valeur de 23,34 milliards de dollars.</a:t>
          </a:r>
          <a:endParaRPr lang="en-US" sz="1600" kern="1200" dirty="0"/>
        </a:p>
      </dsp:txBody>
      <dsp:txXfrm>
        <a:off x="4099126" y="387702"/>
        <a:ext cx="2777086" cy="1704907"/>
      </dsp:txXfrm>
    </dsp:sp>
    <dsp:sp modelId="{212E3EC5-1D56-41B8-953E-2A67D89060AC}">
      <dsp:nvSpPr>
        <dsp:cNvPr id="0" name=""/>
        <dsp:cNvSpPr/>
      </dsp:nvSpPr>
      <dsp:spPr>
        <a:xfrm>
          <a:off x="7217572" y="882642"/>
          <a:ext cx="611232" cy="715026"/>
        </a:xfrm>
        <a:prstGeom prst="rightArrow">
          <a:avLst>
            <a:gd name="adj1" fmla="val 60000"/>
            <a:gd name="adj2" fmla="val 50000"/>
          </a:avLst>
        </a:prstGeom>
        <a:noFill/>
        <a:ln w="38100">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217572" y="1025647"/>
        <a:ext cx="427862" cy="429016"/>
      </dsp:txXfrm>
    </dsp:sp>
    <dsp:sp modelId="{D6A066C6-38F1-4780-935E-2E246834234B}">
      <dsp:nvSpPr>
        <dsp:cNvPr id="0" name=""/>
        <dsp:cNvSpPr/>
      </dsp:nvSpPr>
      <dsp:spPr>
        <a:xfrm>
          <a:off x="8082523" y="334660"/>
          <a:ext cx="2883170" cy="1810991"/>
        </a:xfrm>
        <a:prstGeom prst="roundRect">
          <a:avLst>
            <a:gd name="adj" fmla="val 10000"/>
          </a:avLst>
        </a:prstGeom>
        <a:solidFill>
          <a:srgbClr val="1B0F5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b="1" kern="1200" dirty="0"/>
            <a:t>Mars 2025 : </a:t>
          </a:r>
          <a:r>
            <a:rPr lang="fr-CA" sz="1600" kern="1200" dirty="0"/>
            <a:t>Les deux premières des neuf procédures de réclamation sont ouvertes.</a:t>
          </a:r>
          <a:endParaRPr lang="en-US" sz="1600" kern="1200" dirty="0"/>
        </a:p>
      </dsp:txBody>
      <dsp:txXfrm>
        <a:off x="8135565" y="387702"/>
        <a:ext cx="2777086" cy="17049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A2AC3-6628-48C7-879D-D3FE7149E8E8}">
      <dsp:nvSpPr>
        <dsp:cNvPr id="0" name=""/>
        <dsp:cNvSpPr/>
      </dsp:nvSpPr>
      <dsp:spPr>
        <a:xfrm>
          <a:off x="9646" y="132254"/>
          <a:ext cx="2883170" cy="2125211"/>
        </a:xfrm>
        <a:prstGeom prst="roundRect">
          <a:avLst>
            <a:gd name="adj" fmla="val 10000"/>
          </a:avLst>
        </a:prstGeom>
        <a:solidFill>
          <a:srgbClr val="1B0F5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CA" sz="1400" b="1" kern="1200" dirty="0"/>
            <a:t>Février 2007 : </a:t>
          </a:r>
          <a:r>
            <a:rPr lang="fr-CA" sz="1400" kern="1200" dirty="0"/>
            <a:t>L’APN et la Société de soutien déposent une plainte en vertu de la </a:t>
          </a:r>
          <a:r>
            <a:rPr lang="fr-CA" sz="1400" i="1" kern="1200" dirty="0"/>
            <a:t>Loi canadienne sur les droits de la personne</a:t>
          </a:r>
          <a:r>
            <a:rPr lang="fr-CA" sz="1400" kern="1200" dirty="0"/>
            <a:t>, alléguant que le Canada fait preuve de discrimination envers les enfants des Premières Nations dans le cadre du programme des SEFPN et du principe de Jordan dans les réserves</a:t>
          </a:r>
          <a:r>
            <a:rPr lang="en-US" sz="1400" kern="1200" dirty="0"/>
            <a:t>.</a:t>
          </a:r>
        </a:p>
      </dsp:txBody>
      <dsp:txXfrm>
        <a:off x="71891" y="194499"/>
        <a:ext cx="2758680" cy="2000721"/>
      </dsp:txXfrm>
    </dsp:sp>
    <dsp:sp modelId="{7B438AA0-7539-47CC-BE20-1B80949ED278}">
      <dsp:nvSpPr>
        <dsp:cNvPr id="0" name=""/>
        <dsp:cNvSpPr/>
      </dsp:nvSpPr>
      <dsp:spPr>
        <a:xfrm>
          <a:off x="3181133" y="837346"/>
          <a:ext cx="611232" cy="715026"/>
        </a:xfrm>
        <a:prstGeom prst="rightArrow">
          <a:avLst>
            <a:gd name="adj1" fmla="val 60000"/>
            <a:gd name="adj2" fmla="val 50000"/>
          </a:avLst>
        </a:prstGeom>
        <a:noFill/>
        <a:ln w="38100">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181133" y="980351"/>
        <a:ext cx="427862" cy="429016"/>
      </dsp:txXfrm>
    </dsp:sp>
    <dsp:sp modelId="{10714D32-1BB4-4EF2-928D-CF63CAF91103}">
      <dsp:nvSpPr>
        <dsp:cNvPr id="0" name=""/>
        <dsp:cNvSpPr/>
      </dsp:nvSpPr>
      <dsp:spPr>
        <a:xfrm>
          <a:off x="4046084" y="132254"/>
          <a:ext cx="2883170" cy="2125211"/>
        </a:xfrm>
        <a:prstGeom prst="roundRect">
          <a:avLst>
            <a:gd name="adj" fmla="val 10000"/>
          </a:avLst>
        </a:prstGeom>
        <a:solidFill>
          <a:srgbClr val="1B0F5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b="1" kern="1200" dirty="0"/>
            <a:t>Janvier 2016 : </a:t>
          </a:r>
          <a:r>
            <a:rPr lang="fr-CA" sz="1600" kern="1200" dirty="0"/>
            <a:t>Décision historique!</a:t>
          </a:r>
          <a:endParaRPr lang="en-US" sz="1600" kern="1200" dirty="0"/>
        </a:p>
        <a:p>
          <a:pPr marL="0" lvl="0" indent="0" algn="ctr" defTabSz="711200">
            <a:lnSpc>
              <a:spcPct val="90000"/>
            </a:lnSpc>
            <a:spcBef>
              <a:spcPct val="0"/>
            </a:spcBef>
            <a:spcAft>
              <a:spcPct val="35000"/>
            </a:spcAft>
            <a:buNone/>
          </a:pPr>
          <a:r>
            <a:rPr lang="fr-CA" sz="1600" kern="1200" dirty="0"/>
            <a:t>Le Tribunal canadien des droits de la personne (TCDP) conclut que le gouvernement canadien fait preuve de discrimination raciale envers 165 000 enfants des Premières Nations</a:t>
          </a:r>
          <a:endParaRPr lang="en-US" sz="1600" kern="1200" dirty="0"/>
        </a:p>
      </dsp:txBody>
      <dsp:txXfrm>
        <a:off x="4108329" y="194499"/>
        <a:ext cx="2758680" cy="2000721"/>
      </dsp:txXfrm>
    </dsp:sp>
    <dsp:sp modelId="{4AA814E9-A62D-41CC-84C4-8DC175D85E21}">
      <dsp:nvSpPr>
        <dsp:cNvPr id="0" name=""/>
        <dsp:cNvSpPr/>
      </dsp:nvSpPr>
      <dsp:spPr>
        <a:xfrm>
          <a:off x="7217572" y="837346"/>
          <a:ext cx="611232" cy="715026"/>
        </a:xfrm>
        <a:prstGeom prst="rightArrow">
          <a:avLst>
            <a:gd name="adj1" fmla="val 60000"/>
            <a:gd name="adj2" fmla="val 50000"/>
          </a:avLst>
        </a:prstGeom>
        <a:noFill/>
        <a:ln w="38100">
          <a:solidFill>
            <a:schemeClr val="accent6">
              <a:lumMod val="7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217572" y="980351"/>
        <a:ext cx="427862" cy="429016"/>
      </dsp:txXfrm>
    </dsp:sp>
    <dsp:sp modelId="{D6A066C6-38F1-4780-935E-2E246834234B}">
      <dsp:nvSpPr>
        <dsp:cNvPr id="0" name=""/>
        <dsp:cNvSpPr/>
      </dsp:nvSpPr>
      <dsp:spPr>
        <a:xfrm>
          <a:off x="8082523" y="132254"/>
          <a:ext cx="2883170" cy="2125211"/>
        </a:xfrm>
        <a:prstGeom prst="roundRect">
          <a:avLst>
            <a:gd name="adj" fmla="val 10000"/>
          </a:avLst>
        </a:prstGeom>
        <a:solidFill>
          <a:srgbClr val="1B0F5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CA" sz="1600" b="1" kern="1200" dirty="0"/>
            <a:t>Septembre</a:t>
          </a:r>
          <a:r>
            <a:rPr lang="fr-CA" sz="1600" b="1" kern="1200" baseline="30000" dirty="0"/>
            <a:t> </a:t>
          </a:r>
          <a:r>
            <a:rPr lang="fr-CA" sz="1600" b="1" kern="1200" dirty="0"/>
            <a:t>2019 : </a:t>
          </a:r>
          <a:r>
            <a:rPr lang="fr-CA" sz="1600" kern="1200" dirty="0"/>
            <a:t>Décision historique!</a:t>
          </a:r>
          <a:endParaRPr lang="en-US" sz="1600" kern="1200" dirty="0"/>
        </a:p>
        <a:p>
          <a:pPr marL="0" lvl="0" indent="0" algn="ctr" defTabSz="711200">
            <a:lnSpc>
              <a:spcPct val="90000"/>
            </a:lnSpc>
            <a:spcBef>
              <a:spcPct val="0"/>
            </a:spcBef>
            <a:spcAft>
              <a:spcPct val="35000"/>
            </a:spcAft>
            <a:buFont typeface="Times New Roman" panose="02020603050405020304" pitchFamily="18" charset="0"/>
            <a:buNone/>
          </a:pPr>
          <a:r>
            <a:rPr lang="fr-CA" sz="1600" kern="1200" dirty="0"/>
            <a:t>Le TCDH ordonne au Canada de verser une indemnisation maximale aux personnes victimes de discrimination.</a:t>
          </a:r>
          <a:endParaRPr lang="en-US" sz="1600" kern="1200" dirty="0"/>
        </a:p>
      </dsp:txBody>
      <dsp:txXfrm>
        <a:off x="8144768" y="194499"/>
        <a:ext cx="2758680" cy="200072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A9F082-25DC-4318-B9F1-8E0EA26CD5AF}" type="datetimeFigureOut">
              <a:rPr lang="en-US" smtClean="0"/>
              <a:t>28/Jan/26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66D6D7-5F87-473E-9468-06A81746505A}" type="slidenum">
              <a:rPr lang="en-US" smtClean="0"/>
              <a:t>‹#›</a:t>
            </a:fld>
            <a:endParaRPr lang="en-US"/>
          </a:p>
        </p:txBody>
      </p:sp>
    </p:spTree>
    <p:extLst>
      <p:ext uri="{BB962C8B-B14F-4D97-AF65-F5344CB8AC3E}">
        <p14:creationId xmlns:p14="http://schemas.microsoft.com/office/powerpoint/2010/main" val="3873097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5C06B6-E3B4-4505-9C41-59393F7226FD}" type="slidenum">
              <a:rPr lang="en-CA" smtClean="0"/>
              <a:t>2</a:t>
            </a:fld>
            <a:endParaRPr lang="en-CA"/>
          </a:p>
        </p:txBody>
      </p:sp>
    </p:spTree>
    <p:extLst>
      <p:ext uri="{BB962C8B-B14F-4D97-AF65-F5344CB8AC3E}">
        <p14:creationId xmlns:p14="http://schemas.microsoft.com/office/powerpoint/2010/main" val="903583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015C06B6-E3B4-4505-9C41-59393F7226FD}" type="slidenum">
              <a:rPr lang="en-CA" smtClean="0"/>
              <a:t>3</a:t>
            </a:fld>
            <a:endParaRPr lang="en-CA"/>
          </a:p>
        </p:txBody>
      </p:sp>
    </p:spTree>
    <p:extLst>
      <p:ext uri="{BB962C8B-B14F-4D97-AF65-F5344CB8AC3E}">
        <p14:creationId xmlns:p14="http://schemas.microsoft.com/office/powerpoint/2010/main" val="297633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66D6D7-5F87-473E-9468-06A81746505A}" type="slidenum">
              <a:rPr lang="en-US" smtClean="0"/>
              <a:t>5</a:t>
            </a:fld>
            <a:endParaRPr lang="en-US"/>
          </a:p>
        </p:txBody>
      </p:sp>
    </p:spTree>
    <p:extLst>
      <p:ext uri="{BB962C8B-B14F-4D97-AF65-F5344CB8AC3E}">
        <p14:creationId xmlns:p14="http://schemas.microsoft.com/office/powerpoint/2010/main" val="3946630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015C06B6-E3B4-4505-9C41-59393F7226FD}" type="slidenum">
              <a:rPr lang="en-CA" smtClean="0"/>
              <a:t>7</a:t>
            </a:fld>
            <a:endParaRPr lang="en-CA"/>
          </a:p>
        </p:txBody>
      </p:sp>
      <p:sp>
        <p:nvSpPr>
          <p:cNvPr id="3" name="Notes Placeholder 2">
            <a:extLst>
              <a:ext uri="{FF2B5EF4-FFF2-40B4-BE49-F238E27FC236}">
                <a16:creationId xmlns:a16="http://schemas.microsoft.com/office/drawing/2014/main" id="{D1941E5D-1F4B-0613-882B-5CEC6AE1ED5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6614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015C06B6-E3B4-4505-9C41-59393F7226FD}" type="slidenum">
              <a:rPr lang="en-CA" smtClean="0"/>
              <a:t>8</a:t>
            </a:fld>
            <a:endParaRPr lang="en-CA"/>
          </a:p>
        </p:txBody>
      </p:sp>
    </p:spTree>
    <p:extLst>
      <p:ext uri="{BB962C8B-B14F-4D97-AF65-F5344CB8AC3E}">
        <p14:creationId xmlns:p14="http://schemas.microsoft.com/office/powerpoint/2010/main" val="2247129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015C06B6-E3B4-4505-9C41-59393F7226FD}" type="slidenum">
              <a:rPr lang="en-CA" smtClean="0"/>
              <a:t>9</a:t>
            </a:fld>
            <a:endParaRPr lang="en-CA"/>
          </a:p>
        </p:txBody>
      </p:sp>
    </p:spTree>
    <p:extLst>
      <p:ext uri="{BB962C8B-B14F-4D97-AF65-F5344CB8AC3E}">
        <p14:creationId xmlns:p14="http://schemas.microsoft.com/office/powerpoint/2010/main" val="614895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CACD9-A3CF-B85D-D972-65C0F68ACF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97AFBA-0B72-BB4B-B42B-20774E80DC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AD579-EBD1-CDC8-5683-F707EF9F71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D033A9-D34E-F84F-118C-E5E7D1DDFE0D}"/>
              </a:ext>
            </a:extLst>
          </p:cNvPr>
          <p:cNvSpPr>
            <a:spLocks noGrp="1"/>
          </p:cNvSpPr>
          <p:nvPr>
            <p:ph type="sldNum" sz="quarter" idx="5"/>
          </p:nvPr>
        </p:nvSpPr>
        <p:spPr/>
        <p:txBody>
          <a:bodyPr/>
          <a:lstStyle/>
          <a:p>
            <a:fld id="{3F66D6D7-5F87-473E-9468-06A81746505A}" type="slidenum">
              <a:rPr lang="en-US" smtClean="0"/>
              <a:t>10</a:t>
            </a:fld>
            <a:endParaRPr lang="en-US"/>
          </a:p>
        </p:txBody>
      </p:sp>
    </p:spTree>
    <p:extLst>
      <p:ext uri="{BB962C8B-B14F-4D97-AF65-F5344CB8AC3E}">
        <p14:creationId xmlns:p14="http://schemas.microsoft.com/office/powerpoint/2010/main" val="22446425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D98A5-2886-2440-9C53-8FB9D29AE371}"/>
              </a:ext>
            </a:extLst>
          </p:cNvPr>
          <p:cNvSpPr>
            <a:spLocks noGrp="1"/>
          </p:cNvSpPr>
          <p:nvPr>
            <p:ph type="ctrTitle"/>
          </p:nvPr>
        </p:nvSpPr>
        <p:spPr>
          <a:xfrm>
            <a:off x="1524000" y="1764915"/>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AA09B2-9CD8-9249-8A23-510F96BB396B}"/>
              </a:ext>
            </a:extLst>
          </p:cNvPr>
          <p:cNvSpPr>
            <a:spLocks noGrp="1"/>
          </p:cNvSpPr>
          <p:nvPr>
            <p:ph type="subTitle" idx="1"/>
          </p:nvPr>
        </p:nvSpPr>
        <p:spPr>
          <a:xfrm>
            <a:off x="1524000" y="424459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7D241BBA-58B3-EB49-BEC0-0DEA5BCD6F5A}"/>
              </a:ext>
            </a:extLst>
          </p:cNvPr>
          <p:cNvSpPr>
            <a:spLocks noGrp="1"/>
          </p:cNvSpPr>
          <p:nvPr>
            <p:ph type="sldNum" sz="quarter" idx="12"/>
          </p:nvPr>
        </p:nvSpPr>
        <p:spPr>
          <a:xfrm>
            <a:off x="8610600" y="6356350"/>
            <a:ext cx="2743200" cy="316299"/>
          </a:xfrm>
        </p:spPr>
        <p:txBody>
          <a:bodyPr/>
          <a:lstStyle/>
          <a:p>
            <a:fld id="{8BB57D23-4374-FC43-8A8F-8D82E02D34FD}" type="slidenum">
              <a:rPr lang="en-US" smtClean="0"/>
              <a:t>‹#›</a:t>
            </a:fld>
            <a:endParaRPr lang="en-US"/>
          </a:p>
        </p:txBody>
      </p:sp>
    </p:spTree>
    <p:extLst>
      <p:ext uri="{BB962C8B-B14F-4D97-AF65-F5344CB8AC3E}">
        <p14:creationId xmlns:p14="http://schemas.microsoft.com/office/powerpoint/2010/main" val="39172036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6267D43-D489-1A4F-BE8A-36BCE698D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CAE69892-4861-DF41-AAFA-3000ECCCC028}"/>
              </a:ext>
            </a:extLst>
          </p:cNvPr>
          <p:cNvSpPr>
            <a:spLocks noGrp="1"/>
          </p:cNvSpPr>
          <p:nvPr>
            <p:ph type="sldNum" sz="quarter" idx="4"/>
          </p:nvPr>
        </p:nvSpPr>
        <p:spPr>
          <a:xfrm>
            <a:off x="8610600" y="6356351"/>
            <a:ext cx="2743200" cy="341012"/>
          </a:xfrm>
          <a:prstGeom prst="rect">
            <a:avLst/>
          </a:prstGeom>
        </p:spPr>
        <p:txBody>
          <a:bodyPr vert="horz" lIns="91440" tIns="45720" rIns="91440" bIns="45720" rtlCol="0" anchor="ctr"/>
          <a:lstStyle>
            <a:lvl1pPr algn="r">
              <a:defRPr sz="1200">
                <a:solidFill>
                  <a:schemeClr val="tx1">
                    <a:tint val="75000"/>
                  </a:schemeClr>
                </a:solidFill>
              </a:defRPr>
            </a:lvl1pPr>
          </a:lstStyle>
          <a:p>
            <a:fld id="{8BB57D23-4374-FC43-8A8F-8D82E02D34FD}" type="slidenum">
              <a:rPr lang="en-US" smtClean="0"/>
              <a:t>‹#›</a:t>
            </a:fld>
            <a:endParaRPr lang="en-US"/>
          </a:p>
        </p:txBody>
      </p:sp>
    </p:spTree>
    <p:extLst>
      <p:ext uri="{BB962C8B-B14F-4D97-AF65-F5344CB8AC3E}">
        <p14:creationId xmlns:p14="http://schemas.microsoft.com/office/powerpoint/2010/main" val="2097833502"/>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fnchildcompensation.ca/?lang=fr" TargetMode="External"/><Relationship Id="rId3" Type="http://schemas.openxmlformats.org/officeDocument/2006/relationships/hyperlink" Target="https://jeunessejecoute.ca/?_ga=2.129982540.1362667614.1769550067-1611010557.1769550067" TargetMode="External"/><Relationship Id="rId7" Type="http://schemas.openxmlformats.org/officeDocument/2006/relationships/hyperlink" Target="mailto:fnchildcompensation@afn.ca"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fnchildclaims.ca/fr/" TargetMode="External"/><Relationship Id="rId5" Type="http://schemas.openxmlformats.org/officeDocument/2006/relationships/hyperlink" Target="mailto:generalinfo@contact.fnchildclaims.ca" TargetMode="External"/><Relationship Id="rId4" Type="http://schemas.openxmlformats.org/officeDocument/2006/relationships/hyperlink" Target="https://www.espoirpourlemieuxetre.ca/"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5.xml.rels><?xml version="1.0" encoding="UTF-8" standalone="yes"?>
<Relationships xmlns="http://schemas.openxmlformats.org/package/2006/relationships"><Relationship Id="rId3" Type="http://schemas.openxmlformats.org/officeDocument/2006/relationships/hyperlink" Target="mailto:generalinfo@contact.fnchildclaims.ca"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www.fnchildcompensation.ca/?lang=fr" TargetMode="External"/><Relationship Id="rId5" Type="http://schemas.openxmlformats.org/officeDocument/2006/relationships/hyperlink" Target="mailto:fnchildcompensation@afn.ca" TargetMode="External"/><Relationship Id="rId4" Type="http://schemas.openxmlformats.org/officeDocument/2006/relationships/hyperlink" Target="https://fnchildclaims.ca/fr/"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mailto:Generalinfo@Contact.FNChildClaims.ca"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0BE8B-4D6B-C641-9601-186F1D58F17C}"/>
              </a:ext>
            </a:extLst>
          </p:cNvPr>
          <p:cNvSpPr>
            <a:spLocks noGrp="1"/>
          </p:cNvSpPr>
          <p:nvPr>
            <p:ph type="ctrTitle"/>
          </p:nvPr>
        </p:nvSpPr>
        <p:spPr>
          <a:xfrm>
            <a:off x="1451113" y="664783"/>
            <a:ext cx="9790044" cy="2972938"/>
          </a:xfrm>
        </p:spPr>
        <p:txBody>
          <a:bodyPr/>
          <a:lstStyle/>
          <a:p>
            <a:r>
              <a:rPr lang="fr-FR" sz="4200" i="1" dirty="0">
                <a:solidFill>
                  <a:schemeClr val="accent1">
                    <a:lumMod val="50000"/>
                  </a:schemeClr>
                </a:solidFill>
                <a:effectLst/>
                <a:latin typeface="Cambria" panose="02040503050406030204" pitchFamily="18" charset="0"/>
                <a:ea typeface="Cambria" panose="02040503050406030204" pitchFamily="18" charset="0"/>
                <a:cs typeface="Arial" panose="020B0604020202020204" pitchFamily="34" charset="0"/>
              </a:rPr>
              <a:t>Services à l’enfance et à la famille des Premières Nations et principe de Jordan :</a:t>
            </a:r>
            <a:br>
              <a:rPr lang="fr-FR" sz="4200" i="1" dirty="0">
                <a:solidFill>
                  <a:schemeClr val="accent1">
                    <a:lumMod val="50000"/>
                  </a:schemeClr>
                </a:solidFill>
                <a:effectLst/>
                <a:latin typeface="Cambria" panose="02040503050406030204" pitchFamily="18" charset="0"/>
                <a:ea typeface="Cambria" panose="02040503050406030204" pitchFamily="18" charset="0"/>
                <a:cs typeface="Arial" panose="020B0604020202020204" pitchFamily="34" charset="0"/>
              </a:rPr>
            </a:br>
            <a:r>
              <a:rPr lang="fr-FR" sz="4200" i="1" dirty="0">
                <a:solidFill>
                  <a:schemeClr val="accent1">
                    <a:lumMod val="50000"/>
                  </a:schemeClr>
                </a:solidFill>
                <a:effectLst/>
                <a:latin typeface="Cambria" panose="02040503050406030204" pitchFamily="18" charset="0"/>
                <a:ea typeface="Cambria" panose="02040503050406030204" pitchFamily="18" charset="0"/>
                <a:cs typeface="Arial" panose="020B0604020202020204" pitchFamily="34" charset="0"/>
              </a:rPr>
              <a:t>Renseignements sur l’indemnisation </a:t>
            </a:r>
          </a:p>
        </p:txBody>
      </p:sp>
    </p:spTree>
    <p:extLst>
      <p:ext uri="{BB962C8B-B14F-4D97-AF65-F5344CB8AC3E}">
        <p14:creationId xmlns:p14="http://schemas.microsoft.com/office/powerpoint/2010/main" val="35451621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50" advClick="0" advTm="10000">
        <p159:morph option="byObject"/>
      </p:transition>
    </mc:Choice>
    <mc:Fallback xmlns="">
      <p:transition advClick="0"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6040E-F2D6-BB0E-D269-C4FC4A9F9211}"/>
            </a:ext>
          </a:extLst>
        </p:cNvPr>
        <p:cNvGrpSpPr/>
        <p:nvPr/>
      </p:nvGrpSpPr>
      <p:grpSpPr>
        <a:xfrm>
          <a:off x="0" y="0"/>
          <a:ext cx="0" cy="0"/>
          <a:chOff x="0" y="0"/>
          <a:chExt cx="0" cy="0"/>
        </a:xfrm>
      </p:grpSpPr>
      <p:sp>
        <p:nvSpPr>
          <p:cNvPr id="12" name="Flowchart: Alternate Process 11">
            <a:extLst>
              <a:ext uri="{FF2B5EF4-FFF2-40B4-BE49-F238E27FC236}">
                <a16:creationId xmlns:a16="http://schemas.microsoft.com/office/drawing/2014/main" id="{B28838B0-0474-3B28-9DB1-C1327AC77BF6}"/>
              </a:ext>
            </a:extLst>
          </p:cNvPr>
          <p:cNvSpPr/>
          <p:nvPr/>
        </p:nvSpPr>
        <p:spPr>
          <a:xfrm>
            <a:off x="149004" y="1937173"/>
            <a:ext cx="2763521" cy="4172374"/>
          </a:xfrm>
          <a:prstGeom prst="flowChartAlternateProcess">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Alternate Process 12">
            <a:extLst>
              <a:ext uri="{FF2B5EF4-FFF2-40B4-BE49-F238E27FC236}">
                <a16:creationId xmlns:a16="http://schemas.microsoft.com/office/drawing/2014/main" id="{A5D9B5D4-4BC3-2287-C0AC-BC78A7EE9BC8}"/>
              </a:ext>
            </a:extLst>
          </p:cNvPr>
          <p:cNvSpPr/>
          <p:nvPr/>
        </p:nvSpPr>
        <p:spPr>
          <a:xfrm>
            <a:off x="3073400" y="1937173"/>
            <a:ext cx="2861725" cy="4172374"/>
          </a:xfrm>
          <a:prstGeom prst="flowChartAlternateProcess">
            <a:avLst/>
          </a:prstGeom>
          <a:no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Alternate Process 13">
            <a:extLst>
              <a:ext uri="{FF2B5EF4-FFF2-40B4-BE49-F238E27FC236}">
                <a16:creationId xmlns:a16="http://schemas.microsoft.com/office/drawing/2014/main" id="{8C2C89DB-FAF4-6CD1-417C-42F989CFBD61}"/>
              </a:ext>
            </a:extLst>
          </p:cNvPr>
          <p:cNvSpPr/>
          <p:nvPr/>
        </p:nvSpPr>
        <p:spPr>
          <a:xfrm>
            <a:off x="6046898" y="1937173"/>
            <a:ext cx="2905756" cy="4172374"/>
          </a:xfrm>
          <a:prstGeom prst="flowChartAlternateProcess">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Alternate Process 14">
            <a:extLst>
              <a:ext uri="{FF2B5EF4-FFF2-40B4-BE49-F238E27FC236}">
                <a16:creationId xmlns:a16="http://schemas.microsoft.com/office/drawing/2014/main" id="{3FF67622-FCD0-F717-86E4-C958226F1D9C}"/>
              </a:ext>
            </a:extLst>
          </p:cNvPr>
          <p:cNvSpPr/>
          <p:nvPr/>
        </p:nvSpPr>
        <p:spPr>
          <a:xfrm>
            <a:off x="9162631" y="1937173"/>
            <a:ext cx="2905756" cy="4172374"/>
          </a:xfrm>
          <a:prstGeom prst="flowChartAlternateProcess">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96D78F0F-3AC6-EB5D-19BD-B0B6AA9C466A}"/>
              </a:ext>
            </a:extLst>
          </p:cNvPr>
          <p:cNvSpPr txBox="1"/>
          <p:nvPr/>
        </p:nvSpPr>
        <p:spPr>
          <a:xfrm>
            <a:off x="9252373" y="2299811"/>
            <a:ext cx="2673779"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CA" sz="2000" b="1" u="sng" dirty="0"/>
              <a:t>Jeunesse, j’écoute</a:t>
            </a:r>
            <a:endParaRPr lang="en-US" sz="2000" dirty="0"/>
          </a:p>
          <a:p>
            <a:pPr algn="ctr"/>
            <a:endParaRPr lang="fr-CA" i="1" dirty="0"/>
          </a:p>
          <a:p>
            <a:pPr algn="ctr"/>
            <a:r>
              <a:rPr lang="fr-CA" i="1" dirty="0"/>
              <a:t>1-800-668-6868</a:t>
            </a:r>
            <a:endParaRPr lang="en-US" dirty="0"/>
          </a:p>
          <a:p>
            <a:pPr algn="ctr"/>
            <a:r>
              <a:rPr lang="fr-CA" i="1" dirty="0"/>
              <a:t>OU MESSAGE TEXTE </a:t>
            </a:r>
          </a:p>
          <a:p>
            <a:pPr algn="ctr"/>
            <a:r>
              <a:rPr lang="fr-CA" i="1" dirty="0"/>
              <a:t>au 686868</a:t>
            </a:r>
          </a:p>
          <a:p>
            <a:pPr algn="ctr"/>
            <a:endParaRPr lang="en-US" dirty="0"/>
          </a:p>
          <a:p>
            <a:pPr algn="ctr"/>
            <a:r>
              <a:rPr lang="fr-CA" i="1" dirty="0"/>
              <a:t>Site Web:</a:t>
            </a:r>
          </a:p>
          <a:p>
            <a:pPr algn="ctr"/>
            <a:r>
              <a:rPr lang="fr-CA" sz="1600" i="1" u="sng" dirty="0">
                <a:hlinkClick r:id="rId3"/>
              </a:rPr>
              <a:t>https://jeunessejecoute.ca/?_ga=2.129982540.1362667614.1769550067-1611010557.1769550067</a:t>
            </a:r>
            <a:r>
              <a:rPr lang="en-US" sz="1600" i="1" dirty="0"/>
              <a:t> </a:t>
            </a:r>
          </a:p>
          <a:p>
            <a:pPr algn="ctr"/>
            <a:endParaRPr lang="en-US" sz="1600" i="1" dirty="0"/>
          </a:p>
          <a:p>
            <a:pPr algn="ctr"/>
            <a:r>
              <a:rPr lang="fr-CA" i="1" dirty="0"/>
              <a:t>Heures d’ouverture : 24/7</a:t>
            </a:r>
            <a:endParaRPr lang="en-US" dirty="0"/>
          </a:p>
          <a:p>
            <a:pPr algn="ctr"/>
            <a:endParaRPr lang="en-US" i="1" dirty="0">
              <a:latin typeface="Cambria"/>
              <a:ea typeface="Cambria"/>
              <a:cs typeface="Calibri"/>
            </a:endParaRPr>
          </a:p>
        </p:txBody>
      </p:sp>
      <p:sp>
        <p:nvSpPr>
          <p:cNvPr id="17" name="TextBox 16">
            <a:extLst>
              <a:ext uri="{FF2B5EF4-FFF2-40B4-BE49-F238E27FC236}">
                <a16:creationId xmlns:a16="http://schemas.microsoft.com/office/drawing/2014/main" id="{54F8B3EB-DCE7-7E85-E334-75AFE938D5F8}"/>
              </a:ext>
            </a:extLst>
          </p:cNvPr>
          <p:cNvSpPr txBox="1"/>
          <p:nvPr/>
        </p:nvSpPr>
        <p:spPr>
          <a:xfrm>
            <a:off x="6148384" y="2299811"/>
            <a:ext cx="2800987"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CA" sz="2000" b="1" i="1" u="sng" dirty="0"/>
              <a:t>Ligne d’écoute d’espoir pour le mieux-être</a:t>
            </a:r>
            <a:endParaRPr lang="en-US" sz="2000" dirty="0"/>
          </a:p>
          <a:p>
            <a:pPr algn="ctr"/>
            <a:endParaRPr lang="fr-CA" i="1" dirty="0"/>
          </a:p>
          <a:p>
            <a:pPr algn="ctr"/>
            <a:r>
              <a:rPr lang="fr-CA" i="1" dirty="0"/>
              <a:t>1-855-242-3310 </a:t>
            </a:r>
            <a:endParaRPr lang="en-US" dirty="0"/>
          </a:p>
          <a:p>
            <a:pPr algn="ctr"/>
            <a:endParaRPr lang="fr-CA" i="1" dirty="0"/>
          </a:p>
          <a:p>
            <a:pPr algn="ctr"/>
            <a:r>
              <a:rPr lang="fr-CA" i="1" dirty="0"/>
              <a:t>Site Web:  </a:t>
            </a:r>
            <a:r>
              <a:rPr lang="fr-CA" sz="1600" i="1" u="sng" dirty="0">
                <a:hlinkClick r:id="rId4"/>
              </a:rPr>
              <a:t>https://www.espoirpourlemieuxetre.ca/</a:t>
            </a:r>
            <a:r>
              <a:rPr lang="en-US" sz="1600" i="1" dirty="0"/>
              <a:t> </a:t>
            </a:r>
            <a:endParaRPr lang="en-US" i="1" dirty="0"/>
          </a:p>
          <a:p>
            <a:pPr algn="ctr"/>
            <a:endParaRPr lang="en-US" dirty="0"/>
          </a:p>
          <a:p>
            <a:pPr algn="ctr"/>
            <a:r>
              <a:rPr lang="fr-CA" i="1" dirty="0"/>
              <a:t>Heures d’ouverture : 24/7</a:t>
            </a:r>
            <a:endParaRPr lang="en-US" dirty="0"/>
          </a:p>
          <a:p>
            <a:pPr algn="ctr"/>
            <a:r>
              <a:rPr lang="fr-CA" i="1" dirty="0"/>
              <a:t>Service offert dans diverses langues autochtones </a:t>
            </a:r>
            <a:endParaRPr lang="en-US" dirty="0"/>
          </a:p>
          <a:p>
            <a:pPr algn="ctr"/>
            <a:endParaRPr lang="en-US" i="1" dirty="0">
              <a:latin typeface="Cambria"/>
              <a:ea typeface="Cambria"/>
              <a:cs typeface="Calibri"/>
            </a:endParaRPr>
          </a:p>
        </p:txBody>
      </p:sp>
      <p:sp>
        <p:nvSpPr>
          <p:cNvPr id="18" name="TextBox 17">
            <a:extLst>
              <a:ext uri="{FF2B5EF4-FFF2-40B4-BE49-F238E27FC236}">
                <a16:creationId xmlns:a16="http://schemas.microsoft.com/office/drawing/2014/main" id="{8AF7B910-49F4-1F53-A3DA-B10AA780FA0E}"/>
              </a:ext>
            </a:extLst>
          </p:cNvPr>
          <p:cNvSpPr txBox="1"/>
          <p:nvPr/>
        </p:nvSpPr>
        <p:spPr>
          <a:xfrm>
            <a:off x="79581" y="2309707"/>
            <a:ext cx="2851584" cy="50475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CA" sz="2000" b="1" i="1" u="sng" dirty="0"/>
              <a:t>Administrateur</a:t>
            </a:r>
            <a:endParaRPr lang="en-US" sz="2000" dirty="0"/>
          </a:p>
          <a:p>
            <a:pPr algn="ctr"/>
            <a:endParaRPr lang="fr-CA" i="1" dirty="0"/>
          </a:p>
          <a:p>
            <a:pPr algn="ctr"/>
            <a:r>
              <a:rPr lang="fr-CA" i="1" dirty="0"/>
              <a:t>1-833-852-0755</a:t>
            </a:r>
          </a:p>
          <a:p>
            <a:pPr algn="ctr"/>
            <a:endParaRPr lang="en-US" dirty="0"/>
          </a:p>
          <a:p>
            <a:pPr algn="ctr"/>
            <a:r>
              <a:rPr lang="fr-CA" sz="2000" i="1" dirty="0"/>
              <a:t>Courriel : </a:t>
            </a:r>
            <a:r>
              <a:rPr lang="fr-CA" sz="1600" i="1" u="sng" dirty="0">
                <a:latin typeface="Aptos Narrow" panose="020B0004020202020204" pitchFamily="34" charset="0"/>
                <a:ea typeface="Cambria" panose="02040503050406030204" pitchFamily="18" charset="0"/>
                <a:hlinkClick r:id="rId5"/>
              </a:rPr>
              <a:t>generalinfo@contact.fnchildclaims.ca</a:t>
            </a:r>
            <a:endParaRPr lang="fr-CA" sz="1600" i="1" u="sng" dirty="0">
              <a:latin typeface="Aptos Narrow" panose="020B0004020202020204" pitchFamily="34" charset="0"/>
              <a:ea typeface="Cambria" panose="02040503050406030204" pitchFamily="18" charset="0"/>
            </a:endParaRPr>
          </a:p>
          <a:p>
            <a:pPr algn="ctr"/>
            <a:endParaRPr lang="en-US" dirty="0"/>
          </a:p>
          <a:p>
            <a:pPr algn="ctr"/>
            <a:r>
              <a:rPr lang="fr-CA" sz="2000" i="1" dirty="0"/>
              <a:t>Site Web : </a:t>
            </a:r>
            <a:r>
              <a:rPr lang="fr-CA" sz="1600" i="1" u="sng" dirty="0">
                <a:hlinkClick r:id="rId6"/>
              </a:rPr>
              <a:t>https://fnchildclaims.ca/fr/</a:t>
            </a:r>
            <a:r>
              <a:rPr lang="fr-CA" sz="1600" i="1" dirty="0"/>
              <a:t> </a:t>
            </a:r>
            <a:endParaRPr lang="en-US" i="1" dirty="0"/>
          </a:p>
          <a:p>
            <a:pPr algn="ctr"/>
            <a:endParaRPr lang="en-US" sz="2800" i="1" dirty="0">
              <a:latin typeface="Cambria"/>
              <a:ea typeface="Cambria"/>
              <a:cs typeface="Calibri"/>
            </a:endParaRPr>
          </a:p>
          <a:p>
            <a:pPr algn="ctr"/>
            <a:endParaRPr lang="en-US" sz="2800" i="1" dirty="0">
              <a:latin typeface="Cambria"/>
              <a:ea typeface="Cambria"/>
              <a:cs typeface="Calibri"/>
            </a:endParaRPr>
          </a:p>
          <a:p>
            <a:pPr algn="ctr"/>
            <a:endParaRPr lang="en-US" sz="2800" i="1" dirty="0">
              <a:latin typeface="Cambria"/>
              <a:ea typeface="Cambria"/>
              <a:cs typeface="Calibri"/>
            </a:endParaRPr>
          </a:p>
          <a:p>
            <a:pPr algn="ctr"/>
            <a:endParaRPr lang="en-US" sz="2800" i="1" dirty="0">
              <a:latin typeface="Cambria"/>
              <a:ea typeface="Cambria"/>
              <a:cs typeface="Calibri"/>
            </a:endParaRPr>
          </a:p>
          <a:p>
            <a:pPr algn="ctr"/>
            <a:endParaRPr lang="en-US" sz="2800" i="1" dirty="0">
              <a:latin typeface="Cambria"/>
              <a:ea typeface="Cambria"/>
              <a:cs typeface="Calibri"/>
            </a:endParaRPr>
          </a:p>
        </p:txBody>
      </p:sp>
      <p:sp>
        <p:nvSpPr>
          <p:cNvPr id="19" name="TextBox 18">
            <a:extLst>
              <a:ext uri="{FF2B5EF4-FFF2-40B4-BE49-F238E27FC236}">
                <a16:creationId xmlns:a16="http://schemas.microsoft.com/office/drawing/2014/main" id="{312CAF07-1746-1EDD-CE24-AC2E9B9C46CA}"/>
              </a:ext>
            </a:extLst>
          </p:cNvPr>
          <p:cNvSpPr txBox="1"/>
          <p:nvPr/>
        </p:nvSpPr>
        <p:spPr>
          <a:xfrm>
            <a:off x="3073400" y="2293130"/>
            <a:ext cx="2763522"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CA" sz="2000" b="1" i="1" u="sng" dirty="0"/>
              <a:t>Assemblée des Premières Nations </a:t>
            </a:r>
          </a:p>
          <a:p>
            <a:pPr algn="ctr"/>
            <a:endParaRPr lang="en-US" dirty="0"/>
          </a:p>
          <a:p>
            <a:pPr algn="ctr"/>
            <a:r>
              <a:rPr lang="fr-CA" i="1" dirty="0"/>
              <a:t>1-888-718-6496</a:t>
            </a:r>
          </a:p>
          <a:p>
            <a:pPr algn="ctr"/>
            <a:endParaRPr lang="en-US" dirty="0"/>
          </a:p>
          <a:p>
            <a:pPr algn="ctr"/>
            <a:r>
              <a:rPr lang="fr-CA" i="1" dirty="0"/>
              <a:t>Courriel : </a:t>
            </a:r>
            <a:r>
              <a:rPr lang="fr-CA" sz="1600" i="1" u="sng" dirty="0">
                <a:hlinkClick r:id="rId7"/>
              </a:rPr>
              <a:t>fnchildcompensation@afn.ca</a:t>
            </a:r>
            <a:endParaRPr lang="fr-CA" i="1" u="sng" dirty="0"/>
          </a:p>
          <a:p>
            <a:pPr algn="ctr"/>
            <a:endParaRPr lang="en-US" dirty="0"/>
          </a:p>
          <a:p>
            <a:pPr algn="ctr"/>
            <a:r>
              <a:rPr lang="fr-CA" i="1" dirty="0"/>
              <a:t>Site Web : </a:t>
            </a:r>
            <a:r>
              <a:rPr lang="fr-CA" sz="1600" i="1" u="sng" dirty="0">
                <a:hlinkClick r:id="rId8"/>
              </a:rPr>
              <a:t>https://www.fnchildcompensation.ca/?lang=fr</a:t>
            </a:r>
            <a:r>
              <a:rPr lang="fr-CA" sz="1600" i="1" dirty="0"/>
              <a:t> </a:t>
            </a:r>
            <a:endParaRPr lang="en-US" i="1" dirty="0"/>
          </a:p>
          <a:p>
            <a:pPr algn="ctr"/>
            <a:endParaRPr lang="en-US" sz="2800" i="1" dirty="0">
              <a:latin typeface="Cambria"/>
              <a:ea typeface="Cambria"/>
              <a:cs typeface="Calibri"/>
            </a:endParaRPr>
          </a:p>
          <a:p>
            <a:pPr algn="ctr"/>
            <a:endParaRPr lang="en-US" sz="2800" i="1" dirty="0">
              <a:latin typeface="Cambria"/>
              <a:ea typeface="Cambria"/>
              <a:cs typeface="Calibri"/>
            </a:endParaRPr>
          </a:p>
          <a:p>
            <a:pPr algn="ctr"/>
            <a:endParaRPr lang="en-US" sz="2800" i="1" dirty="0">
              <a:latin typeface="Cambria"/>
              <a:ea typeface="Cambria"/>
              <a:cs typeface="Calibri"/>
            </a:endParaRPr>
          </a:p>
        </p:txBody>
      </p:sp>
    </p:spTree>
    <p:extLst>
      <p:ext uri="{BB962C8B-B14F-4D97-AF65-F5344CB8AC3E}">
        <p14:creationId xmlns:p14="http://schemas.microsoft.com/office/powerpoint/2010/main" val="672409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CD505BD-C665-5A7B-5E76-C1552FDEF3D4}"/>
              </a:ext>
            </a:extLst>
          </p:cNvPr>
          <p:cNvPicPr>
            <a:picLocks noChangeAspect="1"/>
          </p:cNvPicPr>
          <p:nvPr/>
        </p:nvPicPr>
        <p:blipFill rotWithShape="1">
          <a:blip r:embed="rId2"/>
          <a:srcRect l="46932" t="29072" r="13350" b="8356"/>
          <a:stretch>
            <a:fillRect/>
          </a:stretch>
        </p:blipFill>
        <p:spPr bwMode="auto">
          <a:xfrm>
            <a:off x="7114996" y="1997770"/>
            <a:ext cx="4514701" cy="4279205"/>
          </a:xfrm>
          <a:prstGeom prst="rect">
            <a:avLst/>
          </a:prstGeom>
          <a:ln>
            <a:noFill/>
          </a:ln>
          <a:extLst>
            <a:ext uri="{53640926-AAD7-44D8-BBD7-CCE9431645EC}">
              <a14:shadowObscured xmlns:a14="http://schemas.microsoft.com/office/drawing/2010/main"/>
            </a:ext>
          </a:extLst>
        </p:spPr>
      </p:pic>
      <p:sp>
        <p:nvSpPr>
          <p:cNvPr id="9" name="TextBox 8">
            <a:extLst>
              <a:ext uri="{FF2B5EF4-FFF2-40B4-BE49-F238E27FC236}">
                <a16:creationId xmlns:a16="http://schemas.microsoft.com/office/drawing/2014/main" id="{9876BD59-05C1-0B9D-B2E2-B86A380E0F18}"/>
              </a:ext>
            </a:extLst>
          </p:cNvPr>
          <p:cNvSpPr txBox="1"/>
          <p:nvPr/>
        </p:nvSpPr>
        <p:spPr>
          <a:xfrm>
            <a:off x="562303" y="2102404"/>
            <a:ext cx="7954895" cy="3631763"/>
          </a:xfrm>
          <a:prstGeom prst="rect">
            <a:avLst/>
          </a:prstGeom>
          <a:noFill/>
        </p:spPr>
        <p:txBody>
          <a:bodyPr wrap="square" rtlCol="0">
            <a:spAutoFit/>
          </a:bodyPr>
          <a:lstStyle/>
          <a:p>
            <a:r>
              <a:rPr lang="fr-FR" sz="4000" b="1" dirty="0">
                <a:solidFill>
                  <a:srgbClr val="72C097"/>
                </a:solidFill>
              </a:rPr>
              <a:t>Comment présenter une demande pour obtenir un ordinateur portable</a:t>
            </a:r>
            <a:br>
              <a:rPr lang="en-US" sz="1200" b="1" dirty="0">
                <a:solidFill>
                  <a:srgbClr val="72C097"/>
                </a:solidFill>
              </a:rPr>
            </a:br>
            <a:endParaRPr lang="en-US" sz="1200" b="1" dirty="0">
              <a:solidFill>
                <a:srgbClr val="72C097"/>
              </a:solidFill>
            </a:endParaRPr>
          </a:p>
          <a:p>
            <a:r>
              <a:rPr lang="fr-CA" sz="2400" dirty="0"/>
              <a:t>Les membres des Premières Nations ou les organisations intéressés peuvent se procurer un formulaire de demande en communiquant avec le bureau d’information de l’APN.</a:t>
            </a:r>
          </a:p>
          <a:p>
            <a:endParaRPr lang="en-US" dirty="0"/>
          </a:p>
          <a:p>
            <a:r>
              <a:rPr lang="fr-CA" sz="2400" dirty="0"/>
              <a:t>Courriel : fnchildcompensation@afn.ca</a:t>
            </a:r>
            <a:endParaRPr lang="en-US" sz="2400" dirty="0"/>
          </a:p>
          <a:p>
            <a:r>
              <a:rPr lang="fr-CA" sz="2400" dirty="0"/>
              <a:t>Téléphone : 1-888-718-6496</a:t>
            </a:r>
            <a:endParaRPr lang="en-US" sz="2400" dirty="0"/>
          </a:p>
        </p:txBody>
      </p:sp>
    </p:spTree>
    <p:extLst>
      <p:ext uri="{BB962C8B-B14F-4D97-AF65-F5344CB8AC3E}">
        <p14:creationId xmlns:p14="http://schemas.microsoft.com/office/powerpoint/2010/main" val="915065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CD85A9D-69A0-FA7D-FB50-FE28A57B6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BC3CA0-4F36-2605-10AC-8D22BC9BE580}"/>
              </a:ext>
            </a:extLst>
          </p:cNvPr>
          <p:cNvSpPr>
            <a:spLocks noGrp="1"/>
          </p:cNvSpPr>
          <p:nvPr>
            <p:ph type="ctrTitle"/>
          </p:nvPr>
        </p:nvSpPr>
        <p:spPr>
          <a:xfrm>
            <a:off x="1525971" y="2714798"/>
            <a:ext cx="8730983" cy="714202"/>
          </a:xfrm>
        </p:spPr>
        <p:txBody>
          <a:bodyPr/>
          <a:lstStyle/>
          <a:p>
            <a:r>
              <a:rPr lang="en-CA" sz="5400" dirty="0">
                <a:solidFill>
                  <a:schemeClr val="accent1">
                    <a:lumMod val="50000"/>
                  </a:schemeClr>
                </a:solidFill>
                <a:latin typeface="Cambria" panose="02040503050406030204" pitchFamily="18" charset="0"/>
                <a:ea typeface="Cambria" panose="02040503050406030204" pitchFamily="18" charset="0"/>
                <a:cs typeface="Arial" panose="020B0604020202020204" pitchFamily="34" charset="0"/>
              </a:rPr>
              <a:t>Merci</a:t>
            </a:r>
            <a:endParaRPr lang="en-US" sz="5400" dirty="0">
              <a:solidFill>
                <a:schemeClr val="accent1">
                  <a:lumMod val="50000"/>
                </a:schemeClr>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559150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50" advClick="0" advTm="10000">
        <p159:morph option="byObject"/>
      </p:transition>
    </mc:Choice>
    <mc:Fallback xmlns="">
      <p:transition advClick="0" advTm="10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DDCA62D-5584-68CA-B55F-405D0F184173}"/>
              </a:ext>
            </a:extLst>
          </p:cNvPr>
          <p:cNvGraphicFramePr/>
          <p:nvPr>
            <p:extLst>
              <p:ext uri="{D42A27DB-BD31-4B8C-83A1-F6EECF244321}">
                <p14:modId xmlns:p14="http://schemas.microsoft.com/office/powerpoint/2010/main" val="1932365121"/>
              </p:ext>
            </p:extLst>
          </p:nvPr>
        </p:nvGraphicFramePr>
        <p:xfrm>
          <a:off x="608330" y="3943350"/>
          <a:ext cx="10975340" cy="2480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F3966E80-4DC6-E23D-4A0E-375BAB82BB04}"/>
              </a:ext>
            </a:extLst>
          </p:cNvPr>
          <p:cNvGraphicFramePr/>
          <p:nvPr>
            <p:extLst>
              <p:ext uri="{D42A27DB-BD31-4B8C-83A1-F6EECF244321}">
                <p14:modId xmlns:p14="http://schemas.microsoft.com/office/powerpoint/2010/main" val="969271723"/>
              </p:ext>
            </p:extLst>
          </p:nvPr>
        </p:nvGraphicFramePr>
        <p:xfrm>
          <a:off x="608330" y="1519340"/>
          <a:ext cx="10975340" cy="23897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036055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237891" y="2553628"/>
            <a:ext cx="6445405" cy="4304372"/>
          </a:xfrm>
        </p:spPr>
        <p:txBody>
          <a:bodyPr>
            <a:normAutofit fontScale="92500" lnSpcReduction="10000"/>
          </a:bodyPr>
          <a:lstStyle/>
          <a:p>
            <a:pPr algn="l"/>
            <a:r>
              <a:rPr lang="fr-CA" b="1" dirty="0"/>
              <a:t>Catégorie des enfants retirés de leur foyer </a:t>
            </a:r>
            <a:endParaRPr lang="en-US" dirty="0"/>
          </a:p>
          <a:p>
            <a:pPr marL="342900" lvl="0" indent="-342900" algn="l">
              <a:buFont typeface="Arial" panose="020B0604020202020204" pitchFamily="34" charset="0"/>
              <a:buChar char="•"/>
            </a:pPr>
            <a:r>
              <a:rPr lang="fr-CA" sz="2200" dirty="0"/>
              <a:t>Membre des Premières Nations qui, pendant son enfance, a été retiré de son foyer dans une réserve et placé en famille d’accueil entre le 1</a:t>
            </a:r>
            <a:r>
              <a:rPr lang="fr-CA" sz="2200" baseline="30000" dirty="0"/>
              <a:t>er</a:t>
            </a:r>
            <a:r>
              <a:rPr lang="fr-CA" sz="2200" dirty="0"/>
              <a:t> avril 1991 et le 31 mars 2022</a:t>
            </a:r>
            <a:endParaRPr lang="en-US" sz="2200" dirty="0"/>
          </a:p>
          <a:p>
            <a:pPr marL="342900" lvl="0" indent="-342900" algn="l">
              <a:buFont typeface="Arial" panose="020B0604020202020204" pitchFamily="34" charset="0"/>
              <a:buChar char="•"/>
            </a:pPr>
            <a:r>
              <a:rPr lang="fr-CA" sz="2200" dirty="0"/>
              <a:t>Indemnisation de base : 40 000 $</a:t>
            </a:r>
            <a:endParaRPr lang="en-US" sz="2200" dirty="0"/>
          </a:p>
          <a:p>
            <a:pPr marL="342900" lvl="0" indent="-342900" algn="l">
              <a:buFont typeface="Arial" panose="020B0604020202020204" pitchFamily="34" charset="0"/>
              <a:buChar char="•"/>
            </a:pPr>
            <a:r>
              <a:rPr lang="fr-CA" sz="2200" dirty="0"/>
              <a:t>Les améliorations visant à indemniser les membres de cette catégorie qui ont subi des préjudices supplémentaires comprennent : l’âge au moment du premier retrait de leur foyer, la durée du placement, l’âge au moment de la sortie du placement, le retrait pour bénéficier d’un service essentiel, le retrait d’une communauté du Nord ou éloignée, le nombre de séjours en placement.</a:t>
            </a:r>
            <a:endParaRPr lang="en-US" sz="2200" dirty="0"/>
          </a:p>
        </p:txBody>
      </p:sp>
      <p:sp>
        <p:nvSpPr>
          <p:cNvPr id="4" name="Title 1">
            <a:extLst>
              <a:ext uri="{FF2B5EF4-FFF2-40B4-BE49-F238E27FC236}">
                <a16:creationId xmlns:a16="http://schemas.microsoft.com/office/drawing/2014/main" id="{3A54263D-C377-F226-2853-046AFCD6BC0C}"/>
              </a:ext>
            </a:extLst>
          </p:cNvPr>
          <p:cNvSpPr>
            <a:spLocks noGrp="1"/>
          </p:cNvSpPr>
          <p:nvPr>
            <p:ph type="ctrTitle"/>
          </p:nvPr>
        </p:nvSpPr>
        <p:spPr>
          <a:xfrm>
            <a:off x="327991" y="1564354"/>
            <a:ext cx="11718235" cy="844935"/>
          </a:xfrm>
        </p:spPr>
        <p:txBody>
          <a:bodyPr/>
          <a:lstStyle/>
          <a:p>
            <a:r>
              <a:rPr lang="fr-CA" sz="4800" b="1" dirty="0"/>
              <a:t>Catégories</a:t>
            </a:r>
            <a:r>
              <a:rPr lang="fr-CA" sz="5400" b="1" dirty="0"/>
              <a:t> </a:t>
            </a:r>
            <a:r>
              <a:rPr lang="fr-CA" sz="4800" b="1" dirty="0"/>
              <a:t>d’indemnisation</a:t>
            </a:r>
            <a:endParaRPr lang="en-US" sz="5400" dirty="0"/>
          </a:p>
        </p:txBody>
      </p:sp>
      <p:sp>
        <p:nvSpPr>
          <p:cNvPr id="6" name="Subtitle 2">
            <a:extLst>
              <a:ext uri="{FF2B5EF4-FFF2-40B4-BE49-F238E27FC236}">
                <a16:creationId xmlns:a16="http://schemas.microsoft.com/office/drawing/2014/main" id="{A917737D-B4FE-D23B-1634-E2CB7C347665}"/>
              </a:ext>
            </a:extLst>
          </p:cNvPr>
          <p:cNvSpPr txBox="1">
            <a:spLocks/>
          </p:cNvSpPr>
          <p:nvPr/>
        </p:nvSpPr>
        <p:spPr>
          <a:xfrm>
            <a:off x="6905917" y="2537769"/>
            <a:ext cx="4917688" cy="39363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fr-CA" sz="2000" b="1" dirty="0"/>
              <a:t>Catégorie des familles des enfants retirés de leur foyer </a:t>
            </a:r>
            <a:endParaRPr lang="en-US" sz="2000" dirty="0"/>
          </a:p>
          <a:p>
            <a:pPr lvl="0" algn="l"/>
            <a:r>
              <a:rPr lang="fr-CA" sz="2000" dirty="0"/>
              <a:t>Parents ou grands-parents ayant la garde d’enfants membres de la catégorie des enfants retirés de leur foyer au moment de leur retrait</a:t>
            </a:r>
            <a:endParaRPr lang="en-US" sz="2000" dirty="0"/>
          </a:p>
          <a:p>
            <a:pPr lvl="0" algn="l"/>
            <a:r>
              <a:rPr lang="fr-CA" sz="2000" dirty="0"/>
              <a:t>Indemnisation de base : 40 000 $ (peut être multipliée pour chaque enfant supplémentaire)</a:t>
            </a:r>
            <a:endParaRPr lang="en-US" sz="2000" dirty="0"/>
          </a:p>
        </p:txBody>
      </p:sp>
    </p:spTree>
    <p:extLst>
      <p:ext uri="{BB962C8B-B14F-4D97-AF65-F5344CB8AC3E}">
        <p14:creationId xmlns:p14="http://schemas.microsoft.com/office/powerpoint/2010/main" val="1654506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id="{46C4C798-8694-BD7A-DBCB-9980C60B5A1F}"/>
              </a:ext>
            </a:extLst>
          </p:cNvPr>
          <p:cNvSpPr>
            <a:spLocks noGrp="1"/>
          </p:cNvSpPr>
          <p:nvPr>
            <p:ph type="subTitle" idx="1"/>
          </p:nvPr>
        </p:nvSpPr>
        <p:spPr>
          <a:xfrm>
            <a:off x="796143" y="1751435"/>
            <a:ext cx="10599713" cy="894129"/>
          </a:xfrm>
        </p:spPr>
        <p:txBody>
          <a:bodyPr>
            <a:normAutofit fontScale="92500"/>
          </a:bodyPr>
          <a:lstStyle/>
          <a:p>
            <a:r>
              <a:rPr lang="fr-CA" sz="2800" b="1" dirty="0"/>
              <a:t>La période de réclamation pour la catégorie des enfants retirés de leur foyer et la catégorie des familles des enfants retirés a débuté le 10 mars 2025.</a:t>
            </a:r>
            <a:endParaRPr lang="en-US" sz="2800" dirty="0"/>
          </a:p>
        </p:txBody>
      </p:sp>
      <p:sp>
        <p:nvSpPr>
          <p:cNvPr id="8" name="TextBox 7">
            <a:extLst>
              <a:ext uri="{FF2B5EF4-FFF2-40B4-BE49-F238E27FC236}">
                <a16:creationId xmlns:a16="http://schemas.microsoft.com/office/drawing/2014/main" id="{F9E09CFF-CB78-9ADE-EEF0-91782B12BFBD}"/>
              </a:ext>
            </a:extLst>
          </p:cNvPr>
          <p:cNvSpPr txBox="1"/>
          <p:nvPr/>
        </p:nvSpPr>
        <p:spPr>
          <a:xfrm>
            <a:off x="193953" y="2915094"/>
            <a:ext cx="6727312" cy="3754874"/>
          </a:xfrm>
          <a:prstGeom prst="rect">
            <a:avLst/>
          </a:prstGeom>
          <a:noFill/>
        </p:spPr>
        <p:txBody>
          <a:bodyPr wrap="square" rtlCol="0">
            <a:spAutoFit/>
          </a:bodyPr>
          <a:lstStyle/>
          <a:p>
            <a:pPr marL="342900" marR="0" lvl="0" indent="-342900">
              <a:buFont typeface="Arial" panose="020B0604020202020204" pitchFamily="34" charset="0"/>
              <a:buChar char="•"/>
              <a:tabLst>
                <a:tab pos="457200" algn="l"/>
              </a:tabLst>
            </a:pP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Toute personne ayant atteint l’âge de la majorité à la date du lancement du processus disposera d’un délai de trois ans pour présenter une demande d’indemnisation.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buFont typeface="Arial" panose="020B0604020202020204" pitchFamily="34" charset="0"/>
              <a:buChar char="•"/>
              <a:tabLst>
                <a:tab pos="457200" algn="l"/>
              </a:tabLst>
            </a:pP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Une fois que le demandeur atteint l’âge de la majorité dans sa province ou son territoire, il dispose d’un délai de trois ans pour présenter sa demande d’indemnisation.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buFont typeface="Arial" panose="020B0604020202020204" pitchFamily="34" charset="0"/>
              <a:buChar char="•"/>
              <a:tabLst>
                <a:tab pos="457200" algn="l"/>
              </a:tabLst>
            </a:pP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Les mineurs peuvent présenter une demande d’indemnisation jusqu’à deux ans avant d’avoir atteint l’âge de la majorité; toutefois, s’ils sont admissibles, ils ne recevront aucune indemnisation avant d’avoir atteint l’âge de la majorité dans leur province ou leur territoire.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9" name="Subtitle 2">
            <a:extLst>
              <a:ext uri="{FF2B5EF4-FFF2-40B4-BE49-F238E27FC236}">
                <a16:creationId xmlns:a16="http://schemas.microsoft.com/office/drawing/2014/main" id="{5A1C7235-6006-87A7-DCC1-B9735C12F6C3}"/>
              </a:ext>
            </a:extLst>
          </p:cNvPr>
          <p:cNvSpPr txBox="1">
            <a:spLocks/>
          </p:cNvSpPr>
          <p:nvPr/>
        </p:nvSpPr>
        <p:spPr>
          <a:xfrm>
            <a:off x="7480657" y="3060828"/>
            <a:ext cx="4133217" cy="32608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Clr>
                <a:srgbClr val="1B0F59"/>
              </a:buClr>
            </a:pPr>
            <a:r>
              <a:rPr lang="fr-CA" sz="2800" b="1" dirty="0">
                <a:solidFill>
                  <a:srgbClr val="002060"/>
                </a:solidFill>
              </a:rPr>
              <a:t>Comment présenter une demande</a:t>
            </a:r>
            <a:r>
              <a:rPr lang="en-US" sz="2800" b="1" dirty="0">
                <a:solidFill>
                  <a:srgbClr val="002060"/>
                </a:solidFill>
              </a:rPr>
              <a:t>: </a:t>
            </a:r>
            <a:endParaRPr lang="en-US" sz="2600" dirty="0"/>
          </a:p>
          <a:p>
            <a:pPr algn="l">
              <a:buClr>
                <a:srgbClr val="1B0F59"/>
              </a:buClr>
            </a:pPr>
            <a:r>
              <a:rPr lang="en-US" sz="2600" dirty="0"/>
              <a:t>	</a:t>
            </a:r>
            <a:r>
              <a:rPr lang="fr-CA" dirty="0"/>
              <a:t>En ligne via le portail</a:t>
            </a:r>
            <a:endParaRPr lang="en-US" dirty="0"/>
          </a:p>
          <a:p>
            <a:pPr algn="l">
              <a:buClr>
                <a:srgbClr val="1B0F59"/>
              </a:buClr>
            </a:pPr>
            <a:r>
              <a:rPr lang="en-US" dirty="0"/>
              <a:t>	</a:t>
            </a:r>
            <a:r>
              <a:rPr lang="fr-CA" dirty="0"/>
              <a:t>Par courrier postal</a:t>
            </a:r>
            <a:r>
              <a:rPr lang="en-US" dirty="0"/>
              <a:t>	</a:t>
            </a:r>
          </a:p>
          <a:p>
            <a:pPr algn="l">
              <a:buClr>
                <a:srgbClr val="1B0F59"/>
              </a:buClr>
            </a:pPr>
            <a:r>
              <a:rPr lang="en-US" dirty="0"/>
              <a:t>	</a:t>
            </a:r>
            <a:r>
              <a:rPr lang="fr-CA" dirty="0"/>
              <a:t>Par télécopieur</a:t>
            </a:r>
            <a:endParaRPr lang="en-US" dirty="0"/>
          </a:p>
          <a:p>
            <a:pPr algn="l">
              <a:buClr>
                <a:srgbClr val="1B0F59"/>
              </a:buClr>
            </a:pPr>
            <a:r>
              <a:rPr lang="en-US" dirty="0"/>
              <a:t>	</a:t>
            </a:r>
            <a:r>
              <a:rPr lang="fr-CA" dirty="0"/>
              <a:t>Par courriel</a:t>
            </a:r>
            <a:endParaRPr lang="en-US" dirty="0"/>
          </a:p>
          <a:p>
            <a:pPr algn="l">
              <a:buClr>
                <a:srgbClr val="1B0F59"/>
              </a:buClr>
            </a:pPr>
            <a:endParaRPr lang="en-US" sz="2600" dirty="0"/>
          </a:p>
        </p:txBody>
      </p:sp>
      <p:pic>
        <p:nvPicPr>
          <p:cNvPr id="11" name="Graphic 10" descr="Envelope with solid fill">
            <a:extLst>
              <a:ext uri="{FF2B5EF4-FFF2-40B4-BE49-F238E27FC236}">
                <a16:creationId xmlns:a16="http://schemas.microsoft.com/office/drawing/2014/main" id="{0FEACEC8-6DF2-5A14-BBD7-2020432524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96874" y="4384283"/>
            <a:ext cx="486783" cy="486783"/>
          </a:xfrm>
          <a:prstGeom prst="rect">
            <a:avLst/>
          </a:prstGeom>
        </p:spPr>
      </p:pic>
      <p:pic>
        <p:nvPicPr>
          <p:cNvPr id="15" name="Graphic 14" descr="Email with solid fill">
            <a:extLst>
              <a:ext uri="{FF2B5EF4-FFF2-40B4-BE49-F238E27FC236}">
                <a16:creationId xmlns:a16="http://schemas.microsoft.com/office/drawing/2014/main" id="{9FEE972E-A982-21DB-CC4F-45B374EDF92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882082" y="5330797"/>
            <a:ext cx="457200" cy="457200"/>
          </a:xfrm>
          <a:prstGeom prst="rect">
            <a:avLst/>
          </a:prstGeom>
        </p:spPr>
      </p:pic>
      <p:pic>
        <p:nvPicPr>
          <p:cNvPr id="17" name="Graphic 16" descr="Internet with solid fill">
            <a:extLst>
              <a:ext uri="{FF2B5EF4-FFF2-40B4-BE49-F238E27FC236}">
                <a16:creationId xmlns:a16="http://schemas.microsoft.com/office/drawing/2014/main" id="{876A79CF-AE3A-BA7B-1EE4-32C36854C9F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896874" y="3867916"/>
            <a:ext cx="516367" cy="516367"/>
          </a:xfrm>
          <a:prstGeom prst="rect">
            <a:avLst/>
          </a:prstGeom>
        </p:spPr>
      </p:pic>
      <p:pic>
        <p:nvPicPr>
          <p:cNvPr id="19" name="Graphic 18" descr="Fax with solid fill">
            <a:extLst>
              <a:ext uri="{FF2B5EF4-FFF2-40B4-BE49-F238E27FC236}">
                <a16:creationId xmlns:a16="http://schemas.microsoft.com/office/drawing/2014/main" id="{2A5F148A-650C-16B1-95F6-543DCF57C60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896874" y="4833335"/>
            <a:ext cx="457199" cy="457199"/>
          </a:xfrm>
          <a:prstGeom prst="rect">
            <a:avLst/>
          </a:prstGeom>
        </p:spPr>
      </p:pic>
    </p:spTree>
    <p:extLst>
      <p:ext uri="{BB962C8B-B14F-4D97-AF65-F5344CB8AC3E}">
        <p14:creationId xmlns:p14="http://schemas.microsoft.com/office/powerpoint/2010/main" val="1687856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B1E72-178E-583C-BA39-CBF81F662175}"/>
            </a:ext>
          </a:extLst>
        </p:cNvPr>
        <p:cNvGrpSpPr/>
        <p:nvPr/>
      </p:nvGrpSpPr>
      <p:grpSpPr>
        <a:xfrm>
          <a:off x="0" y="0"/>
          <a:ext cx="0" cy="0"/>
          <a:chOff x="0" y="0"/>
          <a:chExt cx="0" cy="0"/>
        </a:xfrm>
      </p:grpSpPr>
      <p:sp>
        <p:nvSpPr>
          <p:cNvPr id="19" name="TextBox 18">
            <a:extLst>
              <a:ext uri="{FF2B5EF4-FFF2-40B4-BE49-F238E27FC236}">
                <a16:creationId xmlns:a16="http://schemas.microsoft.com/office/drawing/2014/main" id="{2739D98F-24D0-611C-B9A9-D8B232860B66}"/>
              </a:ext>
            </a:extLst>
          </p:cNvPr>
          <p:cNvSpPr txBox="1"/>
          <p:nvPr/>
        </p:nvSpPr>
        <p:spPr>
          <a:xfrm>
            <a:off x="230625" y="2289746"/>
            <a:ext cx="6874259" cy="4247317"/>
          </a:xfrm>
          <a:prstGeom prst="rect">
            <a:avLst/>
          </a:prstGeom>
          <a:noFill/>
          <a:ln w="38100">
            <a:solidFill>
              <a:srgbClr val="72C097"/>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CA" sz="2000" b="1" i="1" u="sng" dirty="0"/>
              <a:t>Que sont les préposés aux demandes?</a:t>
            </a:r>
          </a:p>
          <a:p>
            <a:pPr algn="ctr"/>
            <a:endParaRPr lang="en-US" sz="500" dirty="0"/>
          </a:p>
          <a:p>
            <a:pPr marL="228600" marR="0">
              <a:buNone/>
            </a:pPr>
            <a:r>
              <a:rPr lang="fr-CA" sz="2000" dirty="0">
                <a:effectLst/>
                <a:latin typeface="Calibri" panose="020F0502020204030204" pitchFamily="34" charset="0"/>
                <a:ea typeface="Times New Roman" panose="02020603050405020304" pitchFamily="18" charset="0"/>
              </a:rPr>
              <a:t>Les préposés aux demandes offrent une aide individuelle gratuite aux demandeurs. Ils peuvent notamment :</a:t>
            </a:r>
            <a:endParaRPr lang="en-US" sz="5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tabLst>
                <a:tab pos="457200" algn="l"/>
              </a:tabLst>
            </a:pPr>
            <a:r>
              <a:rPr lang="fr-CA" sz="2000" dirty="0">
                <a:effectLst/>
                <a:latin typeface="Calibri" panose="020F0502020204030204" pitchFamily="34" charset="0"/>
                <a:ea typeface="Times New Roman" panose="02020603050405020304" pitchFamily="18" charset="0"/>
              </a:rPr>
              <a:t>vous aider à comprendre le règlement et le processus de réclamation;</a:t>
            </a:r>
            <a:endParaRPr lang="en-US" sz="24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tabLst>
                <a:tab pos="457200" algn="l"/>
              </a:tabLst>
            </a:pPr>
            <a:r>
              <a:rPr lang="fr-CA" sz="2000" dirty="0">
                <a:effectLst/>
                <a:latin typeface="Calibri" panose="020F0502020204030204" pitchFamily="34" charset="0"/>
                <a:ea typeface="Times New Roman" panose="02020603050405020304" pitchFamily="18" charset="0"/>
              </a:rPr>
              <a:t>vous expliquer les documents et pièces d’identité dont vous pourriez avoir besoin;</a:t>
            </a:r>
            <a:endParaRPr lang="en-US" sz="24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tabLst>
                <a:tab pos="457200" algn="l"/>
              </a:tabLst>
            </a:pPr>
            <a:r>
              <a:rPr lang="fr-CA" sz="2000" dirty="0">
                <a:effectLst/>
                <a:latin typeface="Calibri" panose="020F0502020204030204" pitchFamily="34" charset="0"/>
                <a:ea typeface="Times New Roman" panose="02020603050405020304" pitchFamily="18" charset="0"/>
              </a:rPr>
              <a:t>vous aider à remplir le formulaire de demande;</a:t>
            </a:r>
            <a:endParaRPr lang="en-US" sz="24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tabLst>
                <a:tab pos="457200" algn="l"/>
              </a:tabLst>
            </a:pPr>
            <a:r>
              <a:rPr lang="fr-CA" sz="2000" dirty="0">
                <a:effectLst/>
                <a:latin typeface="Calibri" panose="020F0502020204030204" pitchFamily="34" charset="0"/>
                <a:ea typeface="Times New Roman" panose="02020603050405020304" pitchFamily="18" charset="0"/>
              </a:rPr>
              <a:t>vous montrer comment obtenir une pièce d’identité délivrée par le gouvernement;</a:t>
            </a:r>
            <a:endParaRPr lang="en-US" sz="2400" dirty="0">
              <a:effectLst/>
              <a:latin typeface="Times New Roman" panose="02020603050405020304" pitchFamily="18" charset="0"/>
              <a:ea typeface="Times New Roman" panose="02020603050405020304" pitchFamily="18" charset="0"/>
            </a:endParaRPr>
          </a:p>
          <a:p>
            <a:pPr marL="342900" marR="0" lvl="0" indent="-342900">
              <a:buFont typeface="Wingdings" panose="05000000000000000000" pitchFamily="2" charset="2"/>
              <a:buChar char=""/>
              <a:tabLst>
                <a:tab pos="457200" algn="l"/>
              </a:tabLst>
            </a:pPr>
            <a:r>
              <a:rPr lang="fr-CA" sz="2000" dirty="0">
                <a:effectLst/>
                <a:latin typeface="Calibri" panose="020F0502020204030204" pitchFamily="34" charset="0"/>
                <a:ea typeface="Times New Roman" panose="02020603050405020304" pitchFamily="18" charset="0"/>
              </a:rPr>
              <a:t>vous fournir des renseignements sur les mesures de soutien culturel, communautaire et de bien-être offertes à l’échelle locale.</a:t>
            </a:r>
            <a:endParaRPr lang="en-US" sz="2400" dirty="0">
              <a:effectLst/>
              <a:latin typeface="Times New Roman" panose="02020603050405020304" pitchFamily="18" charset="0"/>
              <a:ea typeface="Times New Roman" panose="02020603050405020304" pitchFamily="18" charset="0"/>
            </a:endParaRPr>
          </a:p>
        </p:txBody>
      </p:sp>
      <p:sp>
        <p:nvSpPr>
          <p:cNvPr id="2" name="Title 1">
            <a:extLst>
              <a:ext uri="{FF2B5EF4-FFF2-40B4-BE49-F238E27FC236}">
                <a16:creationId xmlns:a16="http://schemas.microsoft.com/office/drawing/2014/main" id="{822E91AF-6405-F9B5-B0DB-F3A6875FF157}"/>
              </a:ext>
            </a:extLst>
          </p:cNvPr>
          <p:cNvSpPr txBox="1">
            <a:spLocks/>
          </p:cNvSpPr>
          <p:nvPr/>
        </p:nvSpPr>
        <p:spPr>
          <a:xfrm>
            <a:off x="1378656" y="1437032"/>
            <a:ext cx="9037278" cy="844935"/>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CA" sz="4800" b="1" dirty="0"/>
              <a:t>Préposés aux demandes</a:t>
            </a:r>
            <a:endParaRPr lang="en-US" sz="4800" dirty="0"/>
          </a:p>
        </p:txBody>
      </p:sp>
      <p:sp>
        <p:nvSpPr>
          <p:cNvPr id="3" name="TextBox 2">
            <a:extLst>
              <a:ext uri="{FF2B5EF4-FFF2-40B4-BE49-F238E27FC236}">
                <a16:creationId xmlns:a16="http://schemas.microsoft.com/office/drawing/2014/main" id="{4022152D-8491-2F29-4CD8-6F24C7E8792A}"/>
              </a:ext>
            </a:extLst>
          </p:cNvPr>
          <p:cNvSpPr txBox="1"/>
          <p:nvPr/>
        </p:nvSpPr>
        <p:spPr>
          <a:xfrm>
            <a:off x="7070894" y="2074303"/>
            <a:ext cx="5045924" cy="4678204"/>
          </a:xfrm>
          <a:prstGeom prst="rect">
            <a:avLst/>
          </a:prstGeom>
          <a:noFill/>
          <a:ln w="38100">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br>
              <a:rPr lang="en-US" sz="2200" b="1" i="1" u="sng" dirty="0">
                <a:latin typeface="Cambria"/>
                <a:ea typeface="Cambria"/>
                <a:cs typeface="Calibri"/>
              </a:rPr>
            </a:br>
            <a:r>
              <a:rPr lang="fr-CA" sz="2200" b="1" i="1" u="sng" dirty="0"/>
              <a:t>Administrateur (Deloitte) </a:t>
            </a:r>
          </a:p>
          <a:p>
            <a:pPr algn="ctr"/>
            <a:endParaRPr lang="en-US" sz="2200" dirty="0"/>
          </a:p>
          <a:p>
            <a:pPr algn="ctr"/>
            <a:r>
              <a:rPr lang="fr-CA" i="1" dirty="0"/>
              <a:t>Téléphone : 1-833-852-0755</a:t>
            </a:r>
            <a:endParaRPr lang="en-US" dirty="0"/>
          </a:p>
          <a:p>
            <a:pPr algn="ctr"/>
            <a:r>
              <a:rPr lang="fr-CA" i="1" dirty="0"/>
              <a:t>Courriel : </a:t>
            </a:r>
            <a:r>
              <a:rPr lang="fr-CA" u="sng" dirty="0">
                <a:hlinkClick r:id="rId3"/>
              </a:rPr>
              <a:t>generalinfo@contact.fnchildclaims.ca</a:t>
            </a:r>
            <a:endParaRPr lang="en-US" dirty="0"/>
          </a:p>
          <a:p>
            <a:pPr algn="ctr"/>
            <a:r>
              <a:rPr lang="fr-CA" i="1" dirty="0"/>
              <a:t>Site Web : </a:t>
            </a:r>
            <a:r>
              <a:rPr lang="fr-CA" u="sng" dirty="0">
                <a:hlinkClick r:id="rId4"/>
              </a:rPr>
              <a:t>https://fnchildclaims.ca/fr/</a:t>
            </a:r>
            <a:r>
              <a:rPr lang="en-US" dirty="0"/>
              <a:t> </a:t>
            </a:r>
          </a:p>
          <a:p>
            <a:pPr algn="ctr"/>
            <a:endParaRPr lang="en-US" dirty="0"/>
          </a:p>
          <a:p>
            <a:pPr algn="ctr"/>
            <a:r>
              <a:rPr lang="fr-CA" sz="2200" b="1" i="1" u="sng" dirty="0"/>
              <a:t>Assemblée des Premières Nations </a:t>
            </a:r>
          </a:p>
          <a:p>
            <a:pPr algn="ctr"/>
            <a:endParaRPr lang="en-US" dirty="0"/>
          </a:p>
          <a:p>
            <a:pPr algn="ctr"/>
            <a:r>
              <a:rPr lang="fr-CA" i="1" dirty="0"/>
              <a:t>Téléphone : 1-888-718-6496</a:t>
            </a:r>
            <a:endParaRPr lang="en-US" dirty="0"/>
          </a:p>
          <a:p>
            <a:pPr algn="ctr"/>
            <a:r>
              <a:rPr lang="fr-CA" i="1" dirty="0"/>
              <a:t>Courriel : </a:t>
            </a:r>
            <a:r>
              <a:rPr lang="fr-CA" i="1" u="sng" dirty="0">
                <a:hlinkClick r:id="rId5"/>
              </a:rPr>
              <a:t>fnchildcompensation@afn.ca</a:t>
            </a:r>
            <a:endParaRPr lang="en-US" dirty="0"/>
          </a:p>
          <a:p>
            <a:pPr algn="ctr"/>
            <a:r>
              <a:rPr lang="fr-CA" i="1" dirty="0"/>
              <a:t>Site Web : </a:t>
            </a:r>
            <a:r>
              <a:rPr lang="fr-CA" u="sng" dirty="0">
                <a:hlinkClick r:id="rId6"/>
              </a:rPr>
              <a:t>https://www.fnchildcompensation.ca/?lang=fr</a:t>
            </a:r>
            <a:r>
              <a:rPr lang="en-US" dirty="0"/>
              <a:t> </a:t>
            </a:r>
          </a:p>
          <a:p>
            <a:pPr algn="ctr"/>
            <a:br>
              <a:rPr lang="en-US" sz="2800" i="1" dirty="0">
                <a:latin typeface="Cambria"/>
                <a:ea typeface="Cambria"/>
                <a:cs typeface="Calibri"/>
              </a:rPr>
            </a:br>
            <a:endParaRPr lang="en-US" sz="2000" i="1" dirty="0">
              <a:latin typeface="Cambria"/>
              <a:ea typeface="Cambria"/>
              <a:cs typeface="Calibri"/>
            </a:endParaRPr>
          </a:p>
        </p:txBody>
      </p:sp>
    </p:spTree>
    <p:extLst>
      <p:ext uri="{BB962C8B-B14F-4D97-AF65-F5344CB8AC3E}">
        <p14:creationId xmlns:p14="http://schemas.microsoft.com/office/powerpoint/2010/main" val="388742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9FC35-E44C-627D-CB2A-81DB3BF5257B}"/>
              </a:ext>
            </a:extLst>
          </p:cNvPr>
          <p:cNvSpPr>
            <a:spLocks noGrp="1"/>
          </p:cNvSpPr>
          <p:nvPr>
            <p:ph type="ctrTitle"/>
          </p:nvPr>
        </p:nvSpPr>
        <p:spPr>
          <a:xfrm>
            <a:off x="1577360" y="3891678"/>
            <a:ext cx="9144000" cy="1853829"/>
          </a:xfrm>
        </p:spPr>
        <p:txBody>
          <a:bodyPr/>
          <a:lstStyle/>
          <a:p>
            <a:r>
              <a:rPr lang="fr-CA" sz="3200" dirty="0">
                <a:effectLst/>
                <a:latin typeface="Calibri" panose="020F0502020204030204" pitchFamily="34" charset="0"/>
                <a:ea typeface="Calibri" panose="020F0502020204030204" pitchFamily="34" charset="0"/>
              </a:rPr>
              <a:t>Si vous avez des questions d’ordre juridique, veuillez communiquer avec l’administrateur au </a:t>
            </a:r>
            <a:br>
              <a:rPr lang="fr-CA" sz="3200" dirty="0">
                <a:effectLst/>
                <a:latin typeface="Calibri" panose="020F0502020204030204" pitchFamily="34" charset="0"/>
                <a:ea typeface="Calibri" panose="020F0502020204030204" pitchFamily="34" charset="0"/>
              </a:rPr>
            </a:br>
            <a:r>
              <a:rPr lang="fr-CA" sz="3200" dirty="0">
                <a:effectLst/>
                <a:latin typeface="Calibri" panose="020F0502020204030204" pitchFamily="34" charset="0"/>
                <a:ea typeface="Calibri" panose="020F0502020204030204" pitchFamily="34" charset="0"/>
              </a:rPr>
              <a:t>1-833-852-0755, ou à l’adresse </a:t>
            </a:r>
            <a:r>
              <a:rPr lang="fr-CA" sz="32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Generalinfo@Contact.FNChildClaims.ca</a:t>
            </a:r>
            <a:endParaRPr lang="en-US" sz="3200" dirty="0">
              <a:latin typeface="+mn-lt"/>
            </a:endParaRPr>
          </a:p>
        </p:txBody>
      </p:sp>
      <p:sp>
        <p:nvSpPr>
          <p:cNvPr id="4" name="Title 1">
            <a:extLst>
              <a:ext uri="{FF2B5EF4-FFF2-40B4-BE49-F238E27FC236}">
                <a16:creationId xmlns:a16="http://schemas.microsoft.com/office/drawing/2014/main" id="{DCC6E712-608A-4B9F-E5B1-C3A6013A1173}"/>
              </a:ext>
            </a:extLst>
          </p:cNvPr>
          <p:cNvSpPr txBox="1">
            <a:spLocks/>
          </p:cNvSpPr>
          <p:nvPr/>
        </p:nvSpPr>
        <p:spPr>
          <a:xfrm>
            <a:off x="1577360" y="2055697"/>
            <a:ext cx="9037278" cy="1540073"/>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CA" b="1" dirty="0"/>
              <a:t>Vous n’avez pas besoin de faire appel à un avocat.</a:t>
            </a:r>
            <a:endParaRPr lang="en-US" dirty="0"/>
          </a:p>
        </p:txBody>
      </p:sp>
    </p:spTree>
    <p:extLst>
      <p:ext uri="{BB962C8B-B14F-4D97-AF65-F5344CB8AC3E}">
        <p14:creationId xmlns:p14="http://schemas.microsoft.com/office/powerpoint/2010/main" val="3231273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416311" y="2538517"/>
            <a:ext cx="5932449" cy="3936382"/>
          </a:xfrm>
        </p:spPr>
        <p:txBody>
          <a:bodyPr>
            <a:normAutofit fontScale="77500" lnSpcReduction="20000"/>
          </a:bodyPr>
          <a:lstStyle/>
          <a:p>
            <a:pPr marL="228600" marR="0" algn="l">
              <a:lnSpc>
                <a:spcPct val="107000"/>
              </a:lnSpc>
              <a:spcAft>
                <a:spcPts val="800"/>
              </a:spcAft>
              <a:buNone/>
            </a:pPr>
            <a:r>
              <a:rPr lang="fr-CA" sz="3200" b="1" kern="100" dirty="0">
                <a:effectLst/>
                <a:latin typeface="Calibri" panose="020F0502020204030204" pitchFamily="34" charset="0"/>
                <a:ea typeface="Calibri" panose="020F0502020204030204" pitchFamily="34" charset="0"/>
                <a:cs typeface="Times New Roman" panose="02020603050405020304" pitchFamily="18" charset="0"/>
              </a:rPr>
              <a:t>Catégorie relative aux services essentiels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buFont typeface="Arial" panose="020B0604020202020204" pitchFamily="34" charset="0"/>
              <a:buChar char="•"/>
              <a:tabLst>
                <a:tab pos="457200" algn="l"/>
              </a:tabLst>
            </a:pPr>
            <a:r>
              <a:rPr lang="fr-CA" sz="3200" dirty="0">
                <a:effectLst/>
                <a:latin typeface="Calibri" panose="020F0502020204030204" pitchFamily="34" charset="0"/>
                <a:ea typeface="Times New Roman" panose="02020603050405020304" pitchFamily="18" charset="0"/>
                <a:cs typeface="Times New Roman" panose="02020603050405020304" pitchFamily="18" charset="0"/>
              </a:rPr>
              <a:t>Membre des Premières Nations qui, pendant son enfance, a subi un retard, un refus ou une interruption dans la prestation d’un service essentiel dont il avait un besoin confirmé de la part du Canada </a:t>
            </a:r>
            <a:r>
              <a:rPr lang="fr-CA" sz="3200" b="1" dirty="0">
                <a:effectLst/>
                <a:latin typeface="Calibri" panose="020F0502020204030204" pitchFamily="34" charset="0"/>
                <a:ea typeface="Times New Roman" panose="02020603050405020304" pitchFamily="18" charset="0"/>
                <a:cs typeface="Times New Roman" panose="02020603050405020304" pitchFamily="18" charset="0"/>
              </a:rPr>
              <a:t>entre le 12 décembre 2007 et le 2 novembre 2017</a:t>
            </a:r>
            <a:r>
              <a:rPr lang="fr-CA" sz="32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buNone/>
            </a:pPr>
            <a:r>
              <a:rPr lang="fr-CA" sz="3200" dirty="0">
                <a:effectLst/>
                <a:latin typeface="Calibri" panose="020F0502020204030204" pitchFamily="34" charset="0"/>
                <a:ea typeface="Times New Roman" panose="02020603050405020304" pitchFamily="18" charset="0"/>
              </a:rPr>
              <a:t> </a:t>
            </a:r>
            <a:endParaRPr lang="en-US" sz="3600" dirty="0">
              <a:effectLst/>
              <a:latin typeface="Times New Roman" panose="02020603050405020304" pitchFamily="18" charset="0"/>
              <a:ea typeface="Times New Roman" panose="02020603050405020304" pitchFamily="18" charset="0"/>
            </a:endParaRPr>
          </a:p>
          <a:p>
            <a:pPr marL="342900" marR="0" lvl="0" indent="-342900" algn="l">
              <a:buFont typeface="Arial" panose="020B0604020202020204" pitchFamily="34" charset="0"/>
              <a:buChar char="•"/>
              <a:tabLst>
                <a:tab pos="457200" algn="l"/>
              </a:tabLst>
            </a:pPr>
            <a:r>
              <a:rPr lang="fr-CA" sz="3200" dirty="0">
                <a:effectLst/>
                <a:latin typeface="Calibri" panose="020F0502020204030204" pitchFamily="34" charset="0"/>
                <a:ea typeface="Times New Roman" panose="02020603050405020304" pitchFamily="18" charset="0"/>
                <a:cs typeface="Times New Roman" panose="02020603050405020304" pitchFamily="18" charset="0"/>
              </a:rPr>
              <a:t>Rémunération de base : jusqu’à 40 000 $.</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3A54263D-C377-F226-2853-046AFCD6BC0C}"/>
              </a:ext>
            </a:extLst>
          </p:cNvPr>
          <p:cNvSpPr>
            <a:spLocks noGrp="1"/>
          </p:cNvSpPr>
          <p:nvPr>
            <p:ph type="ctrTitle"/>
          </p:nvPr>
        </p:nvSpPr>
        <p:spPr>
          <a:xfrm>
            <a:off x="1577360" y="1580699"/>
            <a:ext cx="9037278" cy="844935"/>
          </a:xfrm>
        </p:spPr>
        <p:txBody>
          <a:bodyPr/>
          <a:lstStyle/>
          <a:p>
            <a:r>
              <a:rPr lang="fr-CA" sz="5400" b="1" dirty="0"/>
              <a:t>Catégories d’indemnisation</a:t>
            </a:r>
            <a:endParaRPr lang="en-US" sz="5400" dirty="0"/>
          </a:p>
        </p:txBody>
      </p:sp>
      <p:sp>
        <p:nvSpPr>
          <p:cNvPr id="6" name="Subtitle 2">
            <a:extLst>
              <a:ext uri="{FF2B5EF4-FFF2-40B4-BE49-F238E27FC236}">
                <a16:creationId xmlns:a16="http://schemas.microsoft.com/office/drawing/2014/main" id="{A917737D-B4FE-D23B-1634-E2CB7C347665}"/>
              </a:ext>
            </a:extLst>
          </p:cNvPr>
          <p:cNvSpPr txBox="1">
            <a:spLocks/>
          </p:cNvSpPr>
          <p:nvPr/>
        </p:nvSpPr>
        <p:spPr>
          <a:xfrm>
            <a:off x="6478859" y="2538517"/>
            <a:ext cx="5296830" cy="3936382"/>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CA" sz="3100" b="1" dirty="0"/>
              <a:t>Catégorie relative au principe de Jordan </a:t>
            </a:r>
            <a:endParaRPr lang="en-US" sz="3100" dirty="0"/>
          </a:p>
          <a:p>
            <a:pPr marL="342900" marR="0" lvl="0" indent="-342900" algn="l">
              <a:lnSpc>
                <a:spcPct val="107000"/>
              </a:lnSpc>
              <a:spcAft>
                <a:spcPts val="800"/>
              </a:spcAft>
              <a:buFont typeface="Arial" panose="020B0604020202020204" pitchFamily="34" charset="0"/>
              <a:buChar char="•"/>
              <a:tabLst>
                <a:tab pos="457200" algn="l"/>
              </a:tabLst>
            </a:pPr>
            <a:r>
              <a:rPr lang="fr-CA" sz="3200" kern="100" dirty="0">
                <a:effectLst/>
                <a:latin typeface="Calibri" panose="020F0502020204030204" pitchFamily="34" charset="0"/>
                <a:ea typeface="Calibri" panose="020F0502020204030204" pitchFamily="34" charset="0"/>
                <a:cs typeface="Times New Roman" panose="02020603050405020304" pitchFamily="18" charset="0"/>
              </a:rPr>
              <a:t>Membres de la catégorie relative aux services essentiels qui ont subi les conséquences les plus graves.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lnSpc>
                <a:spcPct val="107000"/>
              </a:lnSpc>
              <a:spcAft>
                <a:spcPts val="800"/>
              </a:spcAft>
              <a:buFont typeface="Arial" panose="020B0604020202020204" pitchFamily="34" charset="0"/>
              <a:buChar char="•"/>
              <a:tabLst>
                <a:tab pos="457200" algn="l"/>
              </a:tabLst>
            </a:pPr>
            <a:r>
              <a:rPr lang="fr-CA" sz="3200" kern="100" dirty="0">
                <a:effectLst/>
                <a:latin typeface="Calibri" panose="020F0502020204030204" pitchFamily="34" charset="0"/>
                <a:ea typeface="Calibri" panose="020F0502020204030204" pitchFamily="34" charset="0"/>
                <a:cs typeface="Times New Roman" panose="02020603050405020304" pitchFamily="18" charset="0"/>
              </a:rPr>
              <a:t>Rémunération de base : 40 000 $ plus des augmentations potentielles (à déterminer avec des experts)</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buClr>
                <a:srgbClr val="1B0F59"/>
              </a:buClr>
            </a:pPr>
            <a:endParaRPr lang="en-US" sz="3000" dirty="0"/>
          </a:p>
        </p:txBody>
      </p:sp>
    </p:spTree>
    <p:extLst>
      <p:ext uri="{BB962C8B-B14F-4D97-AF65-F5344CB8AC3E}">
        <p14:creationId xmlns:p14="http://schemas.microsoft.com/office/powerpoint/2010/main" val="429251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63550" y="2513560"/>
            <a:ext cx="5932449" cy="3936382"/>
          </a:xfrm>
        </p:spPr>
        <p:txBody>
          <a:bodyPr>
            <a:normAutofit/>
          </a:bodyPr>
          <a:lstStyle/>
          <a:p>
            <a:pPr marL="228600" marR="0" algn="l">
              <a:lnSpc>
                <a:spcPct val="100000"/>
              </a:lnSpc>
              <a:spcBef>
                <a:spcPts val="0"/>
              </a:spcBef>
              <a:buNone/>
            </a:pPr>
            <a:r>
              <a:rPr lang="fr-CA" sz="1800" b="1" dirty="0">
                <a:effectLst/>
                <a:latin typeface="Calibri" panose="020F0502020204030204" pitchFamily="34" charset="0"/>
                <a:ea typeface="Times New Roman" panose="02020603050405020304" pitchFamily="18" charset="0"/>
              </a:rPr>
              <a:t>Catégorie relative au recours Trout </a:t>
            </a:r>
            <a:endParaRPr lang="en-US" sz="2000" dirty="0">
              <a:effectLst/>
              <a:latin typeface="Times New Roman" panose="02020603050405020304" pitchFamily="18" charset="0"/>
              <a:ea typeface="Times New Roman" panose="02020603050405020304" pitchFamily="18" charset="0"/>
            </a:endParaRPr>
          </a:p>
          <a:p>
            <a:pPr marL="342900" marR="0" lvl="0" indent="-342900" algn="l">
              <a:lnSpc>
                <a:spcPct val="100000"/>
              </a:lnSpc>
              <a:spcBef>
                <a:spcPts val="0"/>
              </a:spcBef>
              <a:buFont typeface="Arial" panose="020B0604020202020204" pitchFamily="34" charset="0"/>
              <a:buChar char="•"/>
              <a:tabLst>
                <a:tab pos="457200" algn="l"/>
              </a:tabLst>
            </a:pP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Membre des Premières Nations qui, pendant son enfance, a subi un retard, un refus ou une interruption dans la prestation d’un service essentiel dont il avait un besoin confirmé de la part du Canada </a:t>
            </a:r>
            <a:r>
              <a:rPr lang="fr-CA" sz="2000" b="1" dirty="0">
                <a:effectLst/>
                <a:latin typeface="Calibri" panose="020F0502020204030204" pitchFamily="34" charset="0"/>
                <a:ea typeface="Times New Roman" panose="02020603050405020304" pitchFamily="18" charset="0"/>
                <a:cs typeface="Times New Roman" panose="02020603050405020304" pitchFamily="18" charset="0"/>
              </a:rPr>
              <a:t>entre le 1</a:t>
            </a:r>
            <a:r>
              <a:rPr lang="fr-CA" sz="2000" b="1" baseline="30000" dirty="0">
                <a:effectLst/>
                <a:latin typeface="Calibri" panose="020F0502020204030204" pitchFamily="34" charset="0"/>
                <a:ea typeface="Times New Roman" panose="02020603050405020304" pitchFamily="18" charset="0"/>
                <a:cs typeface="Times New Roman" panose="02020603050405020304" pitchFamily="18" charset="0"/>
              </a:rPr>
              <a:t>er</a:t>
            </a:r>
            <a:r>
              <a:rPr lang="fr-CA" sz="2000" b="1" dirty="0">
                <a:effectLst/>
                <a:latin typeface="Calibri" panose="020F0502020204030204" pitchFamily="34" charset="0"/>
                <a:ea typeface="Times New Roman" panose="02020603050405020304" pitchFamily="18" charset="0"/>
                <a:cs typeface="Times New Roman" panose="02020603050405020304" pitchFamily="18" charset="0"/>
              </a:rPr>
              <a:t> avril 1991 et le 11 décembre 2007</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a:lnSpc>
                <a:spcPct val="100000"/>
              </a:lnSpc>
              <a:spcBef>
                <a:spcPts val="0"/>
              </a:spcBef>
              <a:buFont typeface="Arial" panose="020B0604020202020204" pitchFamily="34" charset="0"/>
              <a:buChar char="•"/>
              <a:tabLst>
                <a:tab pos="457200" algn="l"/>
              </a:tabLst>
            </a:pP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Indemnisation de base : 20 000 $, plus des augmentations potentielles pour les cas ayant subi les conséquences les plus graves, ou jusqu’à 20 000 $ pour les autres demandeurs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3A54263D-C377-F226-2853-046AFCD6BC0C}"/>
              </a:ext>
            </a:extLst>
          </p:cNvPr>
          <p:cNvSpPr>
            <a:spLocks noGrp="1"/>
          </p:cNvSpPr>
          <p:nvPr>
            <p:ph type="ctrTitle"/>
          </p:nvPr>
        </p:nvSpPr>
        <p:spPr>
          <a:xfrm>
            <a:off x="1577360" y="1531314"/>
            <a:ext cx="9037278" cy="844935"/>
          </a:xfrm>
        </p:spPr>
        <p:txBody>
          <a:bodyPr/>
          <a:lstStyle/>
          <a:p>
            <a:r>
              <a:rPr lang="fr-CA" sz="4400" b="1" dirty="0"/>
              <a:t>Catégories d’indemnisation (suite)</a:t>
            </a:r>
            <a:endParaRPr lang="en-US" sz="4000" b="1" dirty="0">
              <a:solidFill>
                <a:srgbClr val="1B0F59"/>
              </a:solidFill>
            </a:endParaRPr>
          </a:p>
        </p:txBody>
      </p:sp>
      <p:sp>
        <p:nvSpPr>
          <p:cNvPr id="6" name="Subtitle 2">
            <a:extLst>
              <a:ext uri="{FF2B5EF4-FFF2-40B4-BE49-F238E27FC236}">
                <a16:creationId xmlns:a16="http://schemas.microsoft.com/office/drawing/2014/main" id="{A917737D-B4FE-D23B-1634-E2CB7C347665}"/>
              </a:ext>
            </a:extLst>
          </p:cNvPr>
          <p:cNvSpPr txBox="1">
            <a:spLocks/>
          </p:cNvSpPr>
          <p:nvPr/>
        </p:nvSpPr>
        <p:spPr>
          <a:xfrm>
            <a:off x="6095999" y="2404725"/>
            <a:ext cx="5746598" cy="415405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28600" marR="0" algn="l">
              <a:lnSpc>
                <a:spcPct val="100000"/>
              </a:lnSpc>
              <a:spcBef>
                <a:spcPts val="0"/>
              </a:spcBef>
              <a:buNone/>
            </a:pPr>
            <a:r>
              <a:rPr lang="fr-CA" sz="2000" b="1" dirty="0">
                <a:effectLst/>
                <a:latin typeface="Calibri" panose="020F0502020204030204" pitchFamily="34" charset="0"/>
                <a:ea typeface="Times New Roman" panose="02020603050405020304" pitchFamily="18" charset="0"/>
              </a:rPr>
              <a:t>Catégories relatives au principe de Jordan et au recours Trout – Famille</a:t>
            </a:r>
            <a:endParaRPr lang="en-US" sz="2000" dirty="0">
              <a:effectLst/>
              <a:latin typeface="Times New Roman" panose="02020603050405020304" pitchFamily="18" charset="0"/>
              <a:ea typeface="Times New Roman" panose="02020603050405020304" pitchFamily="18" charset="0"/>
            </a:endParaRPr>
          </a:p>
          <a:p>
            <a:pPr marL="342900" marR="0" lvl="0" indent="-342900" algn="l">
              <a:lnSpc>
                <a:spcPct val="100000"/>
              </a:lnSpc>
              <a:spcBef>
                <a:spcPts val="0"/>
              </a:spcBef>
              <a:buFont typeface="Arial" panose="020B0604020202020204" pitchFamily="34" charset="0"/>
              <a:buChar char="•"/>
              <a:tabLst>
                <a:tab pos="457200" algn="l"/>
              </a:tabLst>
            </a:pP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Parents/grands-parents s’occupant de membres des catégories relatives au principe de Jordan, aux services essentiels et au recours Trout au moment du retard, du refus ou de l’interruption dans la prestation des services pour ceux qui ont subi les conséquences les plus graves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lnSpc>
                <a:spcPct val="100000"/>
              </a:lnSpc>
              <a:spcBef>
                <a:spcPts val="0"/>
              </a:spcBef>
              <a:buNone/>
            </a:pPr>
            <a:r>
              <a:rPr lang="fr-CA" sz="2000" dirty="0">
                <a:effectLst/>
                <a:latin typeface="Calibri" panose="020F0502020204030204" pitchFamily="34" charset="0"/>
                <a:ea typeface="Times New Roman" panose="02020603050405020304" pitchFamily="18" charset="0"/>
              </a:rPr>
              <a:t> </a:t>
            </a:r>
            <a:r>
              <a:rPr lang="fr-CA" sz="2000" dirty="0">
                <a:effectLst/>
                <a:latin typeface="Calibri" panose="020F0502020204030204" pitchFamily="34" charset="0"/>
                <a:ea typeface="Times New Roman" panose="02020603050405020304" pitchFamily="18" charset="0"/>
                <a:cs typeface="Times New Roman" panose="02020603050405020304" pitchFamily="18" charset="0"/>
              </a:rPr>
              <a:t>Indemnisation de base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lgn="l">
              <a:lnSpc>
                <a:spcPct val="100000"/>
              </a:lnSpc>
              <a:spcBef>
                <a:spcPts val="0"/>
              </a:spcBef>
              <a:buFont typeface="Arial" panose="020B0604020202020204" pitchFamily="34" charset="0"/>
              <a:buChar char="•"/>
              <a:tabLst>
                <a:tab pos="914400" algn="l"/>
              </a:tabLst>
            </a:pPr>
            <a:r>
              <a:rPr lang="fr-CA" dirty="0">
                <a:effectLst/>
                <a:latin typeface="Calibri" panose="020F0502020204030204" pitchFamily="34" charset="0"/>
                <a:ea typeface="Times New Roman" panose="02020603050405020304" pitchFamily="18" charset="0"/>
                <a:cs typeface="Times New Roman" panose="02020603050405020304" pitchFamily="18" charset="0"/>
              </a:rPr>
              <a:t>Principe de Jordan : 40 000 $</a:t>
            </a:r>
            <a:r>
              <a:rPr lang="fr-CA" dirty="0">
                <a:effectLst/>
                <a:latin typeface="Calibri" panose="020F0502020204030204" pitchFamily="34"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742950" marR="0" lvl="1" indent="-285750" algn="l">
              <a:lnSpc>
                <a:spcPct val="100000"/>
              </a:lnSpc>
              <a:spcBef>
                <a:spcPts val="0"/>
              </a:spcBef>
              <a:buFont typeface="Arial" panose="020B0604020202020204" pitchFamily="34" charset="0"/>
              <a:buChar char="•"/>
              <a:tabLst>
                <a:tab pos="914400" algn="l"/>
              </a:tabLst>
            </a:pPr>
            <a:r>
              <a:rPr lang="fr-CA" dirty="0">
                <a:effectLst/>
                <a:latin typeface="Calibri" panose="020F0502020204030204" pitchFamily="34" charset="0"/>
                <a:ea typeface="Times New Roman" panose="02020603050405020304" pitchFamily="18" charset="0"/>
                <a:cs typeface="Times New Roman" panose="02020603050405020304" pitchFamily="18" charset="0"/>
              </a:rPr>
              <a:t>Recours Trout : à déterminer par le Comité de mise en œuvre du règlement</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7582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709960" y="2754350"/>
            <a:ext cx="5386040" cy="3745841"/>
          </a:xfrm>
        </p:spPr>
        <p:txBody>
          <a:bodyPr>
            <a:normAutofit fontScale="85000" lnSpcReduction="10000"/>
          </a:bodyPr>
          <a:lstStyle/>
          <a:p>
            <a:pPr marL="0" marR="0" indent="228600" algn="l">
              <a:buNone/>
            </a:pPr>
            <a:r>
              <a:rPr lang="fr-CA" sz="3200" b="1" dirty="0">
                <a:effectLst/>
                <a:latin typeface="Calibri" panose="020F0502020204030204" pitchFamily="34" charset="0"/>
                <a:ea typeface="Times New Roman" panose="02020603050405020304" pitchFamily="18" charset="0"/>
              </a:rPr>
              <a:t>Catégorie des enfants placés chez des proches </a:t>
            </a:r>
            <a:endParaRPr lang="en-US" sz="3200" dirty="0">
              <a:effectLst/>
              <a:latin typeface="Times New Roman" panose="02020603050405020304" pitchFamily="18" charset="0"/>
              <a:ea typeface="Times New Roman" panose="02020603050405020304" pitchFamily="18" charset="0"/>
            </a:endParaRPr>
          </a:p>
          <a:p>
            <a:pPr marL="342900" marR="0" lvl="0" indent="-342900" algn="l">
              <a:buFont typeface="Arial" panose="020B0604020202020204" pitchFamily="34" charset="0"/>
              <a:buChar char="•"/>
              <a:tabLst>
                <a:tab pos="457200" algn="l"/>
              </a:tabLst>
            </a:pPr>
            <a:r>
              <a:rPr lang="fr-CA" sz="3200" dirty="0">
                <a:effectLst/>
                <a:latin typeface="Calibri" panose="020F0502020204030204" pitchFamily="34" charset="0"/>
                <a:ea typeface="Times New Roman" panose="02020603050405020304" pitchFamily="18" charset="0"/>
                <a:cs typeface="Times New Roman" panose="02020603050405020304" pitchFamily="18" charset="0"/>
              </a:rPr>
              <a:t>Membre des Premières Nations qui, pendant son enfance, a été retiré de son foyer dans une réserve et placé chez un proche hors réserve </a:t>
            </a:r>
            <a:r>
              <a:rPr lang="fr-CA" sz="3200" b="1" dirty="0">
                <a:effectLst/>
                <a:latin typeface="Calibri" panose="020F0502020204030204" pitchFamily="34" charset="0"/>
                <a:ea typeface="Times New Roman" panose="02020603050405020304" pitchFamily="18" charset="0"/>
                <a:cs typeface="Times New Roman" panose="02020603050405020304" pitchFamily="18" charset="0"/>
              </a:rPr>
              <a:t>entre le 1</a:t>
            </a:r>
            <a:r>
              <a:rPr lang="fr-CA" sz="3200" b="1" baseline="30000" dirty="0">
                <a:effectLst/>
                <a:latin typeface="Calibri" panose="020F0502020204030204" pitchFamily="34" charset="0"/>
                <a:ea typeface="Times New Roman" panose="02020603050405020304" pitchFamily="18" charset="0"/>
                <a:cs typeface="Times New Roman" panose="02020603050405020304" pitchFamily="18" charset="0"/>
              </a:rPr>
              <a:t>er</a:t>
            </a:r>
            <a:r>
              <a:rPr lang="fr-CA" sz="3200" b="1" dirty="0">
                <a:effectLst/>
                <a:latin typeface="Calibri" panose="020F0502020204030204" pitchFamily="34" charset="0"/>
                <a:ea typeface="Times New Roman" panose="02020603050405020304" pitchFamily="18" charset="0"/>
                <a:cs typeface="Times New Roman" panose="02020603050405020304" pitchFamily="18" charset="0"/>
              </a:rPr>
              <a:t> avril 1991 et le 31 mars 2022</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a:buFont typeface="Arial" panose="020B0604020202020204" pitchFamily="34" charset="0"/>
              <a:buChar char="•"/>
              <a:tabLst>
                <a:tab pos="457200" algn="l"/>
              </a:tabLst>
            </a:pPr>
            <a:r>
              <a:rPr lang="fr-CA" sz="3200" dirty="0">
                <a:effectLst/>
                <a:latin typeface="Calibri" panose="020F0502020204030204" pitchFamily="34" charset="0"/>
                <a:ea typeface="Times New Roman" panose="02020603050405020304" pitchFamily="18" charset="0"/>
                <a:cs typeface="Times New Roman" panose="02020603050405020304" pitchFamily="18" charset="0"/>
              </a:rPr>
              <a:t>Indemnisation de base : 40 000 $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3A54263D-C377-F226-2853-046AFCD6BC0C}"/>
              </a:ext>
            </a:extLst>
          </p:cNvPr>
          <p:cNvSpPr>
            <a:spLocks noGrp="1"/>
          </p:cNvSpPr>
          <p:nvPr>
            <p:ph type="ctrTitle"/>
          </p:nvPr>
        </p:nvSpPr>
        <p:spPr>
          <a:xfrm>
            <a:off x="1577360" y="1708693"/>
            <a:ext cx="9037278" cy="844935"/>
          </a:xfrm>
        </p:spPr>
        <p:txBody>
          <a:bodyPr/>
          <a:lstStyle/>
          <a:p>
            <a:r>
              <a:rPr lang="fr-CA" sz="4800" b="1" dirty="0"/>
              <a:t>Catégories d’indemnisation (suite)</a:t>
            </a:r>
            <a:endParaRPr lang="en-US" sz="4800" dirty="0"/>
          </a:p>
        </p:txBody>
      </p:sp>
      <p:sp>
        <p:nvSpPr>
          <p:cNvPr id="2" name="Subtitle 2">
            <a:extLst>
              <a:ext uri="{FF2B5EF4-FFF2-40B4-BE49-F238E27FC236}">
                <a16:creationId xmlns:a16="http://schemas.microsoft.com/office/drawing/2014/main" id="{A9A669D3-42B8-59FB-000C-5B83E45C70C8}"/>
              </a:ext>
            </a:extLst>
          </p:cNvPr>
          <p:cNvSpPr txBox="1">
            <a:spLocks/>
          </p:cNvSpPr>
          <p:nvPr/>
        </p:nvSpPr>
        <p:spPr>
          <a:xfrm>
            <a:off x="6341325" y="2731372"/>
            <a:ext cx="5289396" cy="314600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28600" marR="0" algn="l">
              <a:buNone/>
            </a:pPr>
            <a:r>
              <a:rPr lang="fr-CA" sz="2500" b="1" dirty="0">
                <a:effectLst/>
                <a:latin typeface="Calibri" panose="020F0502020204030204" pitchFamily="34" charset="0"/>
                <a:ea typeface="Times New Roman" panose="02020603050405020304" pitchFamily="18" charset="0"/>
              </a:rPr>
              <a:t>Catégorie de la famille des enfants placés chez des proches </a:t>
            </a:r>
            <a:endParaRPr lang="en-US" sz="2500" dirty="0">
              <a:effectLst/>
              <a:latin typeface="Times New Roman" panose="02020603050405020304" pitchFamily="18" charset="0"/>
              <a:ea typeface="Times New Roman" panose="02020603050405020304" pitchFamily="18" charset="0"/>
            </a:endParaRPr>
          </a:p>
          <a:p>
            <a:pPr marL="342900" marR="0" lvl="0" indent="-342900" algn="l">
              <a:buFont typeface="Arial" panose="020B0604020202020204" pitchFamily="34" charset="0"/>
              <a:buChar char="•"/>
              <a:tabLst>
                <a:tab pos="457200" algn="l"/>
              </a:tabLst>
            </a:pPr>
            <a:r>
              <a:rPr lang="fr-CA" sz="2500" dirty="0">
                <a:effectLst/>
                <a:latin typeface="Calibri" panose="020F0502020204030204" pitchFamily="34" charset="0"/>
                <a:ea typeface="Times New Roman" panose="02020603050405020304" pitchFamily="18" charset="0"/>
                <a:cs typeface="Times New Roman" panose="02020603050405020304" pitchFamily="18" charset="0"/>
              </a:rPr>
              <a:t>Parents ou grands-parents des membres de la catégorie des enfants placés chez des proches au moment de leur retrait</a:t>
            </a:r>
            <a:endParaRPr lang="en-US" sz="2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l">
              <a:buFont typeface="Arial" panose="020B0604020202020204" pitchFamily="34" charset="0"/>
              <a:buChar char="•"/>
              <a:tabLst>
                <a:tab pos="457200" algn="l"/>
              </a:tabLst>
            </a:pPr>
            <a:r>
              <a:rPr lang="fr-CA" sz="2500" dirty="0">
                <a:effectLst/>
                <a:latin typeface="Calibri" panose="020F0502020204030204" pitchFamily="34" charset="0"/>
                <a:ea typeface="Times New Roman" panose="02020603050405020304" pitchFamily="18" charset="0"/>
                <a:cs typeface="Times New Roman" panose="02020603050405020304" pitchFamily="18" charset="0"/>
              </a:rPr>
              <a:t>Indemnisation de base : 40 000 $ (peut être multipliée en fonction du nombre de demandes approuvées reçues)</a:t>
            </a:r>
            <a:endParaRPr lang="en-US" sz="25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068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BEAB8867547F499AC27A2551DCE189" ma:contentTypeVersion="8" ma:contentTypeDescription="Create a new document." ma:contentTypeScope="" ma:versionID="60e1f42c85608e3c0806aa3559e24028">
  <xsd:schema xmlns:xsd="http://www.w3.org/2001/XMLSchema" xmlns:xs="http://www.w3.org/2001/XMLSchema" xmlns:p="http://schemas.microsoft.com/office/2006/metadata/properties" xmlns:ns3="9fc41276-ddb3-46c3-a9a7-336b7967bd0b" xmlns:ns4="c3373993-100b-4814-ab60-a5c3e0d7b132" targetNamespace="http://schemas.microsoft.com/office/2006/metadata/properties" ma:root="true" ma:fieldsID="4a29eef8af0c52eaaa51788cf87ddf84" ns3:_="" ns4:_="">
    <xsd:import namespace="9fc41276-ddb3-46c3-a9a7-336b7967bd0b"/>
    <xsd:import namespace="c3373993-100b-4814-ab60-a5c3e0d7b13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c41276-ddb3-46c3-a9a7-336b7967bd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3993-100b-4814-ab60-a5c3e0d7b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177B152-EFB6-42D3-9070-80C297A8F7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c41276-ddb3-46c3-a9a7-336b7967bd0b"/>
    <ds:schemaRef ds:uri="c3373993-100b-4814-ab60-a5c3e0d7b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C91AA3-86E9-4D1D-9FEB-1A329F3686CB}">
  <ds:schemaRefs>
    <ds:schemaRef ds:uri="http://schemas.microsoft.com/sharepoint/v3/contenttype/forms"/>
  </ds:schemaRefs>
</ds:datastoreItem>
</file>

<file path=customXml/itemProps3.xml><?xml version="1.0" encoding="utf-8"?>
<ds:datastoreItem xmlns:ds="http://schemas.openxmlformats.org/officeDocument/2006/customXml" ds:itemID="{2C38A7FA-179C-4349-8FE5-3F940F684AE7}">
  <ds:schemaRefs>
    <ds:schemaRef ds:uri="http://schemas.openxmlformats.org/package/2006/metadata/core-properties"/>
    <ds:schemaRef ds:uri="9fc41276-ddb3-46c3-a9a7-336b7967bd0b"/>
    <ds:schemaRef ds:uri="http://www.w3.org/XML/1998/namespace"/>
    <ds:schemaRef ds:uri="http://schemas.microsoft.com/office/2006/metadata/properties"/>
    <ds:schemaRef ds:uri="http://schemas.microsoft.com/office/2006/documentManagement/types"/>
    <ds:schemaRef ds:uri="http://purl.org/dc/terms/"/>
    <ds:schemaRef ds:uri="http://purl.org/dc/dcmitype/"/>
    <ds:schemaRef ds:uri="c3373993-100b-4814-ab60-a5c3e0d7b132"/>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36613</TotalTime>
  <Words>1229</Words>
  <Application>Microsoft Office PowerPoint</Application>
  <PresentationFormat>Widescreen</PresentationFormat>
  <Paragraphs>122</Paragraphs>
  <Slides>12</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 Narrow</vt:lpstr>
      <vt:lpstr>Arial</vt:lpstr>
      <vt:lpstr>Calibri</vt:lpstr>
      <vt:lpstr>Cambria</vt:lpstr>
      <vt:lpstr>Symbol</vt:lpstr>
      <vt:lpstr>Times New Roman</vt:lpstr>
      <vt:lpstr>Wingdings</vt:lpstr>
      <vt:lpstr>Office Theme</vt:lpstr>
      <vt:lpstr>Services à l’enfance et à la famille des Premières Nations et principe de Jordan : Renseignements sur l’indemnisation </vt:lpstr>
      <vt:lpstr>PowerPoint Presentation</vt:lpstr>
      <vt:lpstr>Catégories d’indemnisation</vt:lpstr>
      <vt:lpstr>PowerPoint Presentation</vt:lpstr>
      <vt:lpstr>PowerPoint Presentation</vt:lpstr>
      <vt:lpstr>Si vous avez des questions d’ordre juridique, veuillez communiquer avec l’administrateur au  1-833-852-0755, ou à l’adresse Generalinfo@Contact.FNChildClaims.ca</vt:lpstr>
      <vt:lpstr>Catégories d’indemnisation</vt:lpstr>
      <vt:lpstr>Catégories d’indemnisation (suite)</vt:lpstr>
      <vt:lpstr>Catégories d’indemnisation (suite)</vt:lpstr>
      <vt:lpstr>PowerPoint Presentation</vt:lpstr>
      <vt:lpstr>PowerPoint Presentation</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Sid Lee</dc:creator>
  <cp:lastModifiedBy>Seneca Stacey-Allen</cp:lastModifiedBy>
  <cp:revision>91</cp:revision>
  <dcterms:created xsi:type="dcterms:W3CDTF">2019-01-28T15:16:15Z</dcterms:created>
  <dcterms:modified xsi:type="dcterms:W3CDTF">2026-01-28T15:41:36Z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0x0101007ABEAB8867547F499AC27A2551DCE189</vt:lpwstr>
  </property>
</Properties>
</file>