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260" r:id="rId5"/>
    <p:sldId id="273" r:id="rId6"/>
    <p:sldId id="264" r:id="rId7"/>
    <p:sldId id="272" r:id="rId8"/>
    <p:sldId id="277" r:id="rId9"/>
    <p:sldId id="281" r:id="rId10"/>
    <p:sldId id="270" r:id="rId11"/>
    <p:sldId id="266" r:id="rId12"/>
    <p:sldId id="268" r:id="rId13"/>
    <p:sldId id="267" r:id="rId14"/>
  </p:sldIdLst>
  <p:sldSz cx="9144000" cy="5143500" type="screen16x9"/>
  <p:notesSz cx="6858000" cy="9144000"/>
  <p:embeddedFontLst>
    <p:embeddedFont>
      <p:font typeface="Poppins" panose="00000500000000000000" pitchFamily="2" charset="0"/>
      <p:regular r:id="rId16"/>
      <p:bold r:id="rId17"/>
      <p:italic r:id="rId18"/>
      <p:boldItalic r:id="rId19"/>
    </p:embeddedFont>
    <p:embeddedFont>
      <p:font typeface="Poppins Light" panose="000004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p7Tw7jxdpMvkSzxnmomQEB8qF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027"/>
    <a:srgbClr val="0097A7"/>
    <a:srgbClr val="3FA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6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i Wilson" userId="b910d0f8-a254-4111-bf7c-c08ff089c099" providerId="ADAL" clId="{3EDB16E7-126F-4E93-86F5-3818BA9A25A3}"/>
    <pc:docChg chg="undo custSel modSld">
      <pc:chgData name="Joni Wilson" userId="b910d0f8-a254-4111-bf7c-c08ff089c099" providerId="ADAL" clId="{3EDB16E7-126F-4E93-86F5-3818BA9A25A3}" dt="2024-03-06T13:48:22.251" v="18" actId="27636"/>
      <pc:docMkLst>
        <pc:docMk/>
      </pc:docMkLst>
      <pc:sldChg chg="modSp mod">
        <pc:chgData name="Joni Wilson" userId="b910d0f8-a254-4111-bf7c-c08ff089c099" providerId="ADAL" clId="{3EDB16E7-126F-4E93-86F5-3818BA9A25A3}" dt="2024-03-06T13:48:22.251" v="18" actId="27636"/>
        <pc:sldMkLst>
          <pc:docMk/>
          <pc:sldMk cId="0" sldId="260"/>
        </pc:sldMkLst>
        <pc:spChg chg="mod">
          <ac:chgData name="Joni Wilson" userId="b910d0f8-a254-4111-bf7c-c08ff089c099" providerId="ADAL" clId="{3EDB16E7-126F-4E93-86F5-3818BA9A25A3}" dt="2024-03-06T13:48:22.251" v="18" actId="27636"/>
          <ac:spMkLst>
            <pc:docMk/>
            <pc:sldMk cId="0" sldId="260"/>
            <ac:spMk id="1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df1be3e6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1df1be3e69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671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0955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0955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72016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lue">
  <p:cSld name="TITLE_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4"/>
          <p:cNvSpPr txBox="1">
            <a:spLocks noGrp="1"/>
          </p:cNvSpPr>
          <p:nvPr>
            <p:ph type="ctrTitle"/>
          </p:nvPr>
        </p:nvSpPr>
        <p:spPr>
          <a:xfrm>
            <a:off x="311703" y="1701075"/>
            <a:ext cx="58116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4800"/>
              <a:buFont typeface="Poppins"/>
              <a:buNone/>
              <a:defRPr sz="4800" b="1">
                <a:solidFill>
                  <a:srgbClr val="FFFFFF"/>
                </a:solidFill>
                <a:latin typeface="Poppins"/>
                <a:ea typeface="Poppins"/>
                <a:cs typeface="Poppins"/>
                <a:sym typeface="Poppin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14"/>
          <p:cNvSpPr txBox="1">
            <a:spLocks noGrp="1"/>
          </p:cNvSpPr>
          <p:nvPr>
            <p:ph type="subTitle" idx="1"/>
          </p:nvPr>
        </p:nvSpPr>
        <p:spPr>
          <a:xfrm>
            <a:off x="311700" y="3678200"/>
            <a:ext cx="5673000" cy="792600"/>
          </a:xfrm>
          <a:prstGeom prst="rect">
            <a:avLst/>
          </a:prstGeom>
          <a:noFill/>
          <a:ln>
            <a:noFill/>
          </a:ln>
          <a:effectLst>
            <a:outerShdw blurRad="342900" algn="bl" rotWithShape="0">
              <a:srgbClr val="000000">
                <a:alpha val="30980"/>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EDB01E"/>
              </a:buClr>
              <a:buSzPts val="2400"/>
              <a:buFont typeface="Poppins"/>
              <a:buNone/>
              <a:defRPr sz="2400">
                <a:solidFill>
                  <a:srgbClr val="EDB01E"/>
                </a:solidFill>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dirty="0"/>
          </a:p>
        </p:txBody>
      </p:sp>
      <p:pic>
        <p:nvPicPr>
          <p:cNvPr id="20" name="Google Shape;20;p14"/>
          <p:cNvPicPr preferRelativeResize="0"/>
          <p:nvPr/>
        </p:nvPicPr>
        <p:blipFill rotWithShape="1">
          <a:blip r:embed="rId3">
            <a:alphaModFix/>
          </a:blip>
          <a:srcRect/>
          <a:stretch/>
        </p:blipFill>
        <p:spPr>
          <a:xfrm>
            <a:off x="5610500" y="2298900"/>
            <a:ext cx="8324083" cy="3283577"/>
          </a:xfrm>
          <a:prstGeom prst="rect">
            <a:avLst/>
          </a:prstGeom>
          <a:noFill/>
          <a:ln>
            <a:noFill/>
          </a:ln>
        </p:spPr>
      </p:pic>
      <p:pic>
        <p:nvPicPr>
          <p:cNvPr id="21" name="Google Shape;21;p14"/>
          <p:cNvPicPr preferRelativeResize="0"/>
          <p:nvPr/>
        </p:nvPicPr>
        <p:blipFill rotWithShape="1">
          <a:blip r:embed="rId3">
            <a:alphaModFix/>
          </a:blip>
          <a:srcRect/>
          <a:stretch/>
        </p:blipFill>
        <p:spPr>
          <a:xfrm rot="10800000">
            <a:off x="-1484038" y="4301725"/>
            <a:ext cx="8324083" cy="3283577"/>
          </a:xfrm>
          <a:prstGeom prst="rect">
            <a:avLst/>
          </a:prstGeom>
          <a:noFill/>
          <a:ln>
            <a:noFill/>
          </a:ln>
        </p:spPr>
      </p:pic>
      <p:pic>
        <p:nvPicPr>
          <p:cNvPr id="22" name="Google Shape;22;p14"/>
          <p:cNvPicPr preferRelativeResize="0"/>
          <p:nvPr/>
        </p:nvPicPr>
        <p:blipFill rotWithShape="1">
          <a:blip r:embed="rId4">
            <a:alphaModFix/>
          </a:blip>
          <a:srcRect l="543" r="553"/>
          <a:stretch/>
        </p:blipFill>
        <p:spPr>
          <a:xfrm>
            <a:off x="6464150" y="291425"/>
            <a:ext cx="1952225" cy="21153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sp>
        <p:nvSpPr>
          <p:cNvPr id="51" name="Google Shape;51;p17"/>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17"/>
          <p:cNvSpPr txBox="1">
            <a:spLocks noGrp="1"/>
          </p:cNvSpPr>
          <p:nvPr>
            <p:ph type="body" idx="1"/>
          </p:nvPr>
        </p:nvSpPr>
        <p:spPr>
          <a:xfrm>
            <a:off x="311700" y="1828800"/>
            <a:ext cx="39999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292100" algn="l">
              <a:lnSpc>
                <a:spcPct val="115000"/>
              </a:lnSpc>
              <a:spcBef>
                <a:spcPts val="0"/>
              </a:spcBef>
              <a:spcAft>
                <a:spcPts val="0"/>
              </a:spcAft>
              <a:buSzPts val="1000"/>
              <a:buChar char="○"/>
              <a:defRPr sz="1000"/>
            </a:lvl2pPr>
            <a:lvl3pPr marL="1371600" lvl="2" indent="-292100" algn="l">
              <a:lnSpc>
                <a:spcPct val="115000"/>
              </a:lnSpc>
              <a:spcBef>
                <a:spcPts val="0"/>
              </a:spcBef>
              <a:spcAft>
                <a:spcPts val="0"/>
              </a:spcAft>
              <a:buSzPts val="1000"/>
              <a:buChar char="■"/>
              <a:defRPr sz="1000"/>
            </a:lvl3pPr>
            <a:lvl4pPr marL="1828800" lvl="3" indent="-292100" algn="l">
              <a:lnSpc>
                <a:spcPct val="115000"/>
              </a:lnSpc>
              <a:spcBef>
                <a:spcPts val="0"/>
              </a:spcBef>
              <a:spcAft>
                <a:spcPts val="0"/>
              </a:spcAft>
              <a:buSzPts val="1000"/>
              <a:buChar char="●"/>
              <a:defRPr sz="1000"/>
            </a:lvl4pPr>
            <a:lvl5pPr marL="2286000" lvl="4" indent="-292100" algn="l">
              <a:lnSpc>
                <a:spcPct val="115000"/>
              </a:lnSpc>
              <a:spcBef>
                <a:spcPts val="0"/>
              </a:spcBef>
              <a:spcAft>
                <a:spcPts val="0"/>
              </a:spcAft>
              <a:buSzPts val="1000"/>
              <a:buChar char="○"/>
              <a:defRPr sz="1000"/>
            </a:lvl5pPr>
            <a:lvl6pPr marL="2743200" lvl="5" indent="-292100" algn="l">
              <a:lnSpc>
                <a:spcPct val="115000"/>
              </a:lnSpc>
              <a:spcBef>
                <a:spcPts val="0"/>
              </a:spcBef>
              <a:spcAft>
                <a:spcPts val="0"/>
              </a:spcAft>
              <a:buSzPts val="1000"/>
              <a:buChar char="■"/>
              <a:defRPr sz="1000"/>
            </a:lvl6pPr>
            <a:lvl7pPr marL="3200400" lvl="6" indent="-292100" algn="l">
              <a:lnSpc>
                <a:spcPct val="115000"/>
              </a:lnSpc>
              <a:spcBef>
                <a:spcPts val="0"/>
              </a:spcBef>
              <a:spcAft>
                <a:spcPts val="0"/>
              </a:spcAft>
              <a:buSzPts val="1000"/>
              <a:buChar char="●"/>
              <a:defRPr sz="1000"/>
            </a:lvl7pPr>
            <a:lvl8pPr marL="3657600" lvl="7" indent="-292100" algn="l">
              <a:lnSpc>
                <a:spcPct val="115000"/>
              </a:lnSpc>
              <a:spcBef>
                <a:spcPts val="0"/>
              </a:spcBef>
              <a:spcAft>
                <a:spcPts val="0"/>
              </a:spcAft>
              <a:buSzPts val="1000"/>
              <a:buChar char="○"/>
              <a:defRPr sz="1000"/>
            </a:lvl8pPr>
            <a:lvl9pPr marL="4114800" lvl="8" indent="-292100" algn="l">
              <a:lnSpc>
                <a:spcPct val="115000"/>
              </a:lnSpc>
              <a:spcBef>
                <a:spcPts val="0"/>
              </a:spcBef>
              <a:spcAft>
                <a:spcPts val="0"/>
              </a:spcAft>
              <a:buSzPts val="1000"/>
              <a:buChar char="■"/>
              <a:defRPr sz="1000"/>
            </a:lvl9pPr>
          </a:lstStyle>
          <a:p>
            <a:endParaRPr/>
          </a:p>
        </p:txBody>
      </p:sp>
      <p:sp>
        <p:nvSpPr>
          <p:cNvPr id="53" name="Google Shape;53;p17"/>
          <p:cNvSpPr txBox="1">
            <a:spLocks noGrp="1"/>
          </p:cNvSpPr>
          <p:nvPr>
            <p:ph type="body" idx="2"/>
          </p:nvPr>
        </p:nvSpPr>
        <p:spPr>
          <a:xfrm>
            <a:off x="4832400" y="1828675"/>
            <a:ext cx="39999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292100" algn="l">
              <a:lnSpc>
                <a:spcPct val="115000"/>
              </a:lnSpc>
              <a:spcBef>
                <a:spcPts val="0"/>
              </a:spcBef>
              <a:spcAft>
                <a:spcPts val="0"/>
              </a:spcAft>
              <a:buSzPts val="1000"/>
              <a:buChar char="○"/>
              <a:defRPr sz="1000"/>
            </a:lvl2pPr>
            <a:lvl3pPr marL="1371600" lvl="2" indent="-292100" algn="l">
              <a:lnSpc>
                <a:spcPct val="115000"/>
              </a:lnSpc>
              <a:spcBef>
                <a:spcPts val="0"/>
              </a:spcBef>
              <a:spcAft>
                <a:spcPts val="0"/>
              </a:spcAft>
              <a:buSzPts val="1000"/>
              <a:buChar char="■"/>
              <a:defRPr sz="1000"/>
            </a:lvl3pPr>
            <a:lvl4pPr marL="1828800" lvl="3" indent="-292100" algn="l">
              <a:lnSpc>
                <a:spcPct val="115000"/>
              </a:lnSpc>
              <a:spcBef>
                <a:spcPts val="0"/>
              </a:spcBef>
              <a:spcAft>
                <a:spcPts val="0"/>
              </a:spcAft>
              <a:buSzPts val="1000"/>
              <a:buChar char="●"/>
              <a:defRPr sz="1000"/>
            </a:lvl4pPr>
            <a:lvl5pPr marL="2286000" lvl="4" indent="-292100" algn="l">
              <a:lnSpc>
                <a:spcPct val="115000"/>
              </a:lnSpc>
              <a:spcBef>
                <a:spcPts val="0"/>
              </a:spcBef>
              <a:spcAft>
                <a:spcPts val="0"/>
              </a:spcAft>
              <a:buSzPts val="1000"/>
              <a:buChar char="○"/>
              <a:defRPr sz="1000"/>
            </a:lvl5pPr>
            <a:lvl6pPr marL="2743200" lvl="5" indent="-292100" algn="l">
              <a:lnSpc>
                <a:spcPct val="115000"/>
              </a:lnSpc>
              <a:spcBef>
                <a:spcPts val="0"/>
              </a:spcBef>
              <a:spcAft>
                <a:spcPts val="0"/>
              </a:spcAft>
              <a:buSzPts val="1000"/>
              <a:buChar char="■"/>
              <a:defRPr sz="1000"/>
            </a:lvl6pPr>
            <a:lvl7pPr marL="3200400" lvl="6" indent="-292100" algn="l">
              <a:lnSpc>
                <a:spcPct val="115000"/>
              </a:lnSpc>
              <a:spcBef>
                <a:spcPts val="0"/>
              </a:spcBef>
              <a:spcAft>
                <a:spcPts val="0"/>
              </a:spcAft>
              <a:buSzPts val="1000"/>
              <a:buChar char="●"/>
              <a:defRPr sz="1000"/>
            </a:lvl7pPr>
            <a:lvl8pPr marL="3657600" lvl="7" indent="-292100" algn="l">
              <a:lnSpc>
                <a:spcPct val="115000"/>
              </a:lnSpc>
              <a:spcBef>
                <a:spcPts val="0"/>
              </a:spcBef>
              <a:spcAft>
                <a:spcPts val="0"/>
              </a:spcAft>
              <a:buSzPts val="1000"/>
              <a:buChar char="○"/>
              <a:defRPr sz="1000"/>
            </a:lvl8pPr>
            <a:lvl9pPr marL="4114800" lvl="8" indent="-292100" algn="l">
              <a:lnSpc>
                <a:spcPct val="115000"/>
              </a:lnSpc>
              <a:spcBef>
                <a:spcPts val="0"/>
              </a:spcBef>
              <a:spcAft>
                <a:spcPts val="0"/>
              </a:spcAft>
              <a:buSzPts val="1000"/>
              <a:buChar char="■"/>
              <a:defRPr sz="1000"/>
            </a:lvl9pPr>
          </a:lstStyle>
          <a:p>
            <a:endParaRPr/>
          </a:p>
        </p:txBody>
      </p:sp>
      <p:sp>
        <p:nvSpPr>
          <p:cNvPr id="54" name="Google Shape;54;p17"/>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dirty="0"/>
          </a:p>
        </p:txBody>
      </p:sp>
      <p:pic>
        <p:nvPicPr>
          <p:cNvPr id="55" name="Google Shape;55;p17"/>
          <p:cNvPicPr preferRelativeResize="0"/>
          <p:nvPr/>
        </p:nvPicPr>
        <p:blipFill rotWithShape="1">
          <a:blip r:embed="rId2">
            <a:alphaModFix/>
          </a:blip>
          <a:srcRect/>
          <a:stretch/>
        </p:blipFill>
        <p:spPr>
          <a:xfrm rot="-5400003">
            <a:off x="7410978" y="3250650"/>
            <a:ext cx="1408450" cy="2571750"/>
          </a:xfrm>
          <a:prstGeom prst="rect">
            <a:avLst/>
          </a:prstGeom>
          <a:noFill/>
          <a:ln>
            <a:noFill/>
          </a:ln>
        </p:spPr>
      </p:pic>
      <p:pic>
        <p:nvPicPr>
          <p:cNvPr id="56" name="Google Shape;56;p17"/>
          <p:cNvPicPr preferRelativeResize="0"/>
          <p:nvPr/>
        </p:nvPicPr>
        <p:blipFill rotWithShape="1">
          <a:blip r:embed="rId2">
            <a:alphaModFix/>
          </a:blip>
          <a:srcRect/>
          <a:stretch/>
        </p:blipFill>
        <p:spPr>
          <a:xfrm rot="-7833662">
            <a:off x="8247153" y="1672700"/>
            <a:ext cx="1408451" cy="25717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 name="Google Shape;72;p20"/>
          <p:cNvSpPr txBox="1">
            <a:spLocks noGrp="1"/>
          </p:cNvSpPr>
          <p:nvPr>
            <p:ph type="title"/>
          </p:nvPr>
        </p:nvSpPr>
        <p:spPr>
          <a:xfrm>
            <a:off x="265500" y="1828800"/>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3" name="Google Shape;73;p20"/>
          <p:cNvSpPr txBox="1">
            <a:spLocks noGrp="1"/>
          </p:cNvSpPr>
          <p:nvPr>
            <p:ph type="subTitle" idx="1"/>
          </p:nvPr>
        </p:nvSpPr>
        <p:spPr>
          <a:xfrm>
            <a:off x="265500" y="339870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3FA7A1"/>
              </a:buClr>
              <a:buSzPts val="2100"/>
              <a:buNone/>
              <a:defRPr sz="2100">
                <a:solidFill>
                  <a:srgbClr val="3FA7A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5" name="Google Shape;75;p20"/>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dirty="0"/>
          </a:p>
        </p:txBody>
      </p:sp>
      <p:pic>
        <p:nvPicPr>
          <p:cNvPr id="76" name="Google Shape;76;p20"/>
          <p:cNvPicPr preferRelativeResize="0"/>
          <p:nvPr/>
        </p:nvPicPr>
        <p:blipFill rotWithShape="1">
          <a:blip r:embed="rId2">
            <a:alphaModFix/>
          </a:blip>
          <a:srcRect/>
          <a:stretch/>
        </p:blipFill>
        <p:spPr>
          <a:xfrm rot="7453104">
            <a:off x="8217121" y="4454077"/>
            <a:ext cx="511159" cy="978893"/>
          </a:xfrm>
          <a:prstGeom prst="rect">
            <a:avLst/>
          </a:prstGeom>
          <a:noFill/>
          <a:ln>
            <a:noFill/>
          </a:ln>
        </p:spPr>
      </p:pic>
      <p:pic>
        <p:nvPicPr>
          <p:cNvPr id="77" name="Google Shape;77;p20"/>
          <p:cNvPicPr preferRelativeResize="0"/>
          <p:nvPr/>
        </p:nvPicPr>
        <p:blipFill rotWithShape="1">
          <a:blip r:embed="rId3">
            <a:alphaModFix/>
          </a:blip>
          <a:srcRect/>
          <a:stretch/>
        </p:blipFill>
        <p:spPr>
          <a:xfrm>
            <a:off x="8467625" y="4286150"/>
            <a:ext cx="390183" cy="385425"/>
          </a:xfrm>
          <a:prstGeom prst="rect">
            <a:avLst/>
          </a:prstGeom>
          <a:noFill/>
          <a:ln>
            <a:noFill/>
          </a:ln>
        </p:spPr>
      </p:pic>
      <p:pic>
        <p:nvPicPr>
          <p:cNvPr id="78" name="Google Shape;78;p20"/>
          <p:cNvPicPr preferRelativeResize="0"/>
          <p:nvPr/>
        </p:nvPicPr>
        <p:blipFill rotWithShape="1">
          <a:blip r:embed="rId4">
            <a:alphaModFix/>
          </a:blip>
          <a:srcRect/>
          <a:stretch/>
        </p:blipFill>
        <p:spPr>
          <a:xfrm>
            <a:off x="4840400" y="-189100"/>
            <a:ext cx="722150" cy="726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accent5"/>
              </a:buClr>
              <a:buSzPts val="4800"/>
              <a:buNone/>
              <a:defRPr sz="4800">
                <a:solidFill>
                  <a:schemeClr val="accent5"/>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1" name="Google Shape;81;p21"/>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dirty="0"/>
          </a:p>
        </p:txBody>
      </p:sp>
      <p:pic>
        <p:nvPicPr>
          <p:cNvPr id="82" name="Google Shape;82;p21"/>
          <p:cNvPicPr preferRelativeResize="0"/>
          <p:nvPr/>
        </p:nvPicPr>
        <p:blipFill rotWithShape="1">
          <a:blip r:embed="rId3">
            <a:alphaModFix/>
          </a:blip>
          <a:srcRect/>
          <a:stretch/>
        </p:blipFill>
        <p:spPr>
          <a:xfrm rot="5400000">
            <a:off x="3748611" y="606637"/>
            <a:ext cx="9419576" cy="37156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EDB01E"/>
              </a:buClr>
              <a:buSzPts val="12000"/>
              <a:buNone/>
              <a:defRPr sz="12000">
                <a:solidFill>
                  <a:srgbClr val="EDB01E"/>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5" name="Google Shape;85;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rgbClr val="FFFFFF"/>
              </a:buClr>
              <a:buSzPts val="1800"/>
              <a:buChar char="●"/>
              <a:defRPr>
                <a:solidFill>
                  <a:srgbClr val="FFFFFF"/>
                </a:solidFill>
              </a:defRPr>
            </a:lvl1pPr>
            <a:lvl2pPr marL="914400" lvl="1" indent="-304800" algn="ctr">
              <a:lnSpc>
                <a:spcPct val="115000"/>
              </a:lnSpc>
              <a:spcBef>
                <a:spcPts val="0"/>
              </a:spcBef>
              <a:spcAft>
                <a:spcPts val="0"/>
              </a:spcAft>
              <a:buClr>
                <a:srgbClr val="FFFFFF"/>
              </a:buClr>
              <a:buSzPts val="1200"/>
              <a:buChar char="○"/>
              <a:defRPr>
                <a:solidFill>
                  <a:srgbClr val="FFFFFF"/>
                </a:solidFill>
              </a:defRPr>
            </a:lvl2pPr>
            <a:lvl3pPr marL="1371600" lvl="2" indent="-304800" algn="ctr">
              <a:lnSpc>
                <a:spcPct val="115000"/>
              </a:lnSpc>
              <a:spcBef>
                <a:spcPts val="0"/>
              </a:spcBef>
              <a:spcAft>
                <a:spcPts val="0"/>
              </a:spcAft>
              <a:buClr>
                <a:srgbClr val="FFFFFF"/>
              </a:buClr>
              <a:buSzPts val="1200"/>
              <a:buChar char="■"/>
              <a:defRPr>
                <a:solidFill>
                  <a:srgbClr val="FFFFFF"/>
                </a:solidFill>
              </a:defRPr>
            </a:lvl3pPr>
            <a:lvl4pPr marL="1828800" lvl="3" indent="-304800" algn="ctr">
              <a:lnSpc>
                <a:spcPct val="115000"/>
              </a:lnSpc>
              <a:spcBef>
                <a:spcPts val="0"/>
              </a:spcBef>
              <a:spcAft>
                <a:spcPts val="0"/>
              </a:spcAft>
              <a:buClr>
                <a:srgbClr val="FFFFFF"/>
              </a:buClr>
              <a:buSzPts val="1200"/>
              <a:buChar char="●"/>
              <a:defRPr>
                <a:solidFill>
                  <a:srgbClr val="FFFFFF"/>
                </a:solidFill>
              </a:defRPr>
            </a:lvl4pPr>
            <a:lvl5pPr marL="2286000" lvl="4" indent="-304800" algn="ctr">
              <a:lnSpc>
                <a:spcPct val="115000"/>
              </a:lnSpc>
              <a:spcBef>
                <a:spcPts val="0"/>
              </a:spcBef>
              <a:spcAft>
                <a:spcPts val="0"/>
              </a:spcAft>
              <a:buClr>
                <a:srgbClr val="FFFFFF"/>
              </a:buClr>
              <a:buSzPts val="1200"/>
              <a:buChar char="○"/>
              <a:defRPr>
                <a:solidFill>
                  <a:srgbClr val="FFFFFF"/>
                </a:solidFill>
              </a:defRPr>
            </a:lvl5pPr>
            <a:lvl6pPr marL="2743200" lvl="5" indent="-304800" algn="ctr">
              <a:lnSpc>
                <a:spcPct val="115000"/>
              </a:lnSpc>
              <a:spcBef>
                <a:spcPts val="0"/>
              </a:spcBef>
              <a:spcAft>
                <a:spcPts val="0"/>
              </a:spcAft>
              <a:buClr>
                <a:srgbClr val="FFFFFF"/>
              </a:buClr>
              <a:buSzPts val="1200"/>
              <a:buChar char="■"/>
              <a:defRPr>
                <a:solidFill>
                  <a:srgbClr val="FFFFFF"/>
                </a:solidFill>
              </a:defRPr>
            </a:lvl6pPr>
            <a:lvl7pPr marL="3200400" lvl="6" indent="-304800" algn="ctr">
              <a:lnSpc>
                <a:spcPct val="115000"/>
              </a:lnSpc>
              <a:spcBef>
                <a:spcPts val="0"/>
              </a:spcBef>
              <a:spcAft>
                <a:spcPts val="0"/>
              </a:spcAft>
              <a:buClr>
                <a:srgbClr val="FFFFFF"/>
              </a:buClr>
              <a:buSzPts val="1200"/>
              <a:buChar char="●"/>
              <a:defRPr>
                <a:solidFill>
                  <a:srgbClr val="FFFFFF"/>
                </a:solidFill>
              </a:defRPr>
            </a:lvl7pPr>
            <a:lvl8pPr marL="3657600" lvl="7" indent="-304800" algn="ctr">
              <a:lnSpc>
                <a:spcPct val="115000"/>
              </a:lnSpc>
              <a:spcBef>
                <a:spcPts val="0"/>
              </a:spcBef>
              <a:spcAft>
                <a:spcPts val="0"/>
              </a:spcAft>
              <a:buClr>
                <a:srgbClr val="FFFFFF"/>
              </a:buClr>
              <a:buSzPts val="1200"/>
              <a:buChar char="○"/>
              <a:defRPr>
                <a:solidFill>
                  <a:srgbClr val="FFFFFF"/>
                </a:solidFill>
              </a:defRPr>
            </a:lvl8pPr>
            <a:lvl9pPr marL="4114800" lvl="8" indent="-304800" algn="ctr">
              <a:lnSpc>
                <a:spcPct val="115000"/>
              </a:lnSpc>
              <a:spcBef>
                <a:spcPts val="0"/>
              </a:spcBef>
              <a:spcAft>
                <a:spcPts val="0"/>
              </a:spcAft>
              <a:buClr>
                <a:srgbClr val="FFFFFF"/>
              </a:buClr>
              <a:buSzPts val="1200"/>
              <a:buChar char="■"/>
              <a:defRPr>
                <a:solidFill>
                  <a:srgbClr val="FFFFFF"/>
                </a:solidFill>
              </a:defRPr>
            </a:lvl9pPr>
          </a:lstStyle>
          <a:p>
            <a:endParaRPr/>
          </a:p>
        </p:txBody>
      </p:sp>
      <p:sp>
        <p:nvSpPr>
          <p:cNvPr id="86" name="Google Shape;86;p22"/>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dirty="0"/>
          </a:p>
        </p:txBody>
      </p:sp>
      <p:pic>
        <p:nvPicPr>
          <p:cNvPr id="87" name="Google Shape;87;p22"/>
          <p:cNvPicPr preferRelativeResize="0"/>
          <p:nvPr/>
        </p:nvPicPr>
        <p:blipFill rotWithShape="1">
          <a:blip r:embed="rId3">
            <a:alphaModFix/>
          </a:blip>
          <a:srcRect/>
          <a:stretch/>
        </p:blipFill>
        <p:spPr>
          <a:xfrm rot="7200000">
            <a:off x="-1510498" y="451601"/>
            <a:ext cx="3189325" cy="2915498"/>
          </a:xfrm>
          <a:prstGeom prst="rect">
            <a:avLst/>
          </a:prstGeom>
          <a:noFill/>
          <a:ln>
            <a:noFill/>
          </a:ln>
        </p:spPr>
      </p:pic>
      <p:pic>
        <p:nvPicPr>
          <p:cNvPr id="88" name="Google Shape;88;p22"/>
          <p:cNvPicPr preferRelativeResize="0"/>
          <p:nvPr/>
        </p:nvPicPr>
        <p:blipFill rotWithShape="1">
          <a:blip r:embed="rId3">
            <a:alphaModFix/>
          </a:blip>
          <a:srcRect/>
          <a:stretch/>
        </p:blipFill>
        <p:spPr>
          <a:xfrm rot="-8233028">
            <a:off x="-1648973" y="2875177"/>
            <a:ext cx="3189324" cy="2915498"/>
          </a:xfrm>
          <a:prstGeom prst="rect">
            <a:avLst/>
          </a:prstGeom>
          <a:noFill/>
          <a:ln>
            <a:noFill/>
          </a:ln>
        </p:spPr>
      </p:pic>
      <p:pic>
        <p:nvPicPr>
          <p:cNvPr id="89" name="Google Shape;89;p22"/>
          <p:cNvPicPr preferRelativeResize="0"/>
          <p:nvPr/>
        </p:nvPicPr>
        <p:blipFill rotWithShape="1">
          <a:blip r:embed="rId3">
            <a:alphaModFix/>
          </a:blip>
          <a:srcRect/>
          <a:stretch/>
        </p:blipFill>
        <p:spPr>
          <a:xfrm rot="-2475940">
            <a:off x="7490978" y="916027"/>
            <a:ext cx="3189323" cy="2915499"/>
          </a:xfrm>
          <a:prstGeom prst="rect">
            <a:avLst/>
          </a:prstGeom>
          <a:noFill/>
          <a:ln>
            <a:noFill/>
          </a:ln>
        </p:spPr>
      </p:pic>
      <p:pic>
        <p:nvPicPr>
          <p:cNvPr id="90" name="Google Shape;90;p22"/>
          <p:cNvPicPr preferRelativeResize="0"/>
          <p:nvPr/>
        </p:nvPicPr>
        <p:blipFill rotWithShape="1">
          <a:blip r:embed="rId3">
            <a:alphaModFix/>
          </a:blip>
          <a:srcRect/>
          <a:stretch/>
        </p:blipFill>
        <p:spPr>
          <a:xfrm rot="5762740">
            <a:off x="6952853" y="4062453"/>
            <a:ext cx="3189324" cy="29154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24"/>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9"/>
          <p:cNvSpPr txBox="1">
            <a:spLocks noGrp="1"/>
          </p:cNvSpPr>
          <p:nvPr>
            <p:ph type="body" idx="1"/>
          </p:nvPr>
        </p:nvSpPr>
        <p:spPr>
          <a:xfrm>
            <a:off x="311700" y="1828800"/>
            <a:ext cx="34443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292100" algn="l">
              <a:lnSpc>
                <a:spcPct val="115000"/>
              </a:lnSpc>
              <a:spcBef>
                <a:spcPts val="0"/>
              </a:spcBef>
              <a:spcAft>
                <a:spcPts val="0"/>
              </a:spcAft>
              <a:buSzPts val="1000"/>
              <a:buChar char="○"/>
              <a:defRPr sz="1000"/>
            </a:lvl2pPr>
            <a:lvl3pPr marL="1371600" lvl="2" indent="-292100" algn="l">
              <a:lnSpc>
                <a:spcPct val="115000"/>
              </a:lnSpc>
              <a:spcBef>
                <a:spcPts val="0"/>
              </a:spcBef>
              <a:spcAft>
                <a:spcPts val="0"/>
              </a:spcAft>
              <a:buSzPts val="1000"/>
              <a:buChar char="■"/>
              <a:defRPr sz="1000"/>
            </a:lvl3pPr>
            <a:lvl4pPr marL="1828800" lvl="3" indent="-292100" algn="l">
              <a:lnSpc>
                <a:spcPct val="115000"/>
              </a:lnSpc>
              <a:spcBef>
                <a:spcPts val="0"/>
              </a:spcBef>
              <a:spcAft>
                <a:spcPts val="0"/>
              </a:spcAft>
              <a:buSzPts val="1000"/>
              <a:buChar char="●"/>
              <a:defRPr sz="1000"/>
            </a:lvl4pPr>
            <a:lvl5pPr marL="2286000" lvl="4" indent="-292100" algn="l">
              <a:lnSpc>
                <a:spcPct val="115000"/>
              </a:lnSpc>
              <a:spcBef>
                <a:spcPts val="0"/>
              </a:spcBef>
              <a:spcAft>
                <a:spcPts val="0"/>
              </a:spcAft>
              <a:buSzPts val="1000"/>
              <a:buChar char="○"/>
              <a:defRPr sz="1000"/>
            </a:lvl5pPr>
            <a:lvl6pPr marL="2743200" lvl="5" indent="-292100" algn="l">
              <a:lnSpc>
                <a:spcPct val="115000"/>
              </a:lnSpc>
              <a:spcBef>
                <a:spcPts val="0"/>
              </a:spcBef>
              <a:spcAft>
                <a:spcPts val="0"/>
              </a:spcAft>
              <a:buSzPts val="1000"/>
              <a:buChar char="■"/>
              <a:defRPr sz="1000"/>
            </a:lvl6pPr>
            <a:lvl7pPr marL="3200400" lvl="6" indent="-292100" algn="l">
              <a:lnSpc>
                <a:spcPct val="115000"/>
              </a:lnSpc>
              <a:spcBef>
                <a:spcPts val="0"/>
              </a:spcBef>
              <a:spcAft>
                <a:spcPts val="0"/>
              </a:spcAft>
              <a:buSzPts val="1000"/>
              <a:buChar char="●"/>
              <a:defRPr sz="1000"/>
            </a:lvl7pPr>
            <a:lvl8pPr marL="3657600" lvl="7" indent="-292100" algn="l">
              <a:lnSpc>
                <a:spcPct val="115000"/>
              </a:lnSpc>
              <a:spcBef>
                <a:spcPts val="0"/>
              </a:spcBef>
              <a:spcAft>
                <a:spcPts val="0"/>
              </a:spcAft>
              <a:buSzPts val="1000"/>
              <a:buChar char="○"/>
              <a:defRPr sz="1000"/>
            </a:lvl8pPr>
            <a:lvl9pPr marL="4114800" lvl="8" indent="-292100" algn="l">
              <a:lnSpc>
                <a:spcPct val="115000"/>
              </a:lnSpc>
              <a:spcBef>
                <a:spcPts val="0"/>
              </a:spcBef>
              <a:spcAft>
                <a:spcPts val="0"/>
              </a:spcAft>
              <a:buSzPts val="1000"/>
              <a:buChar char="■"/>
              <a:defRPr sz="1000"/>
            </a:lvl9pPr>
          </a:lstStyle>
          <a:p>
            <a:pPr lvl="0"/>
            <a:r>
              <a:rPr lang="en-US"/>
              <a:t>Click to edit Master text styles</a:t>
            </a:r>
          </a:p>
        </p:txBody>
      </p:sp>
      <p:sp>
        <p:nvSpPr>
          <p:cNvPr id="66" name="Google Shape;66;p19"/>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9"/>
          <p:cNvSpPr txBox="1">
            <a:spLocks noGrp="1"/>
          </p:cNvSpPr>
          <p:nvPr>
            <p:ph type="title"/>
          </p:nvPr>
        </p:nvSpPr>
        <p:spPr>
          <a:xfrm>
            <a:off x="311700" y="902225"/>
            <a:ext cx="3280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pic>
        <p:nvPicPr>
          <p:cNvPr id="68" name="Google Shape;68;p19"/>
          <p:cNvPicPr preferRelativeResize="0"/>
          <p:nvPr/>
        </p:nvPicPr>
        <p:blipFill rotWithShape="1">
          <a:blip r:embed="rId2">
            <a:alphaModFix/>
          </a:blip>
          <a:srcRect/>
          <a:stretch/>
        </p:blipFill>
        <p:spPr>
          <a:xfrm rot="-2205253">
            <a:off x="4893551" y="4610707"/>
            <a:ext cx="975468" cy="1646105"/>
          </a:xfrm>
          <a:prstGeom prst="rect">
            <a:avLst/>
          </a:prstGeom>
          <a:noFill/>
          <a:ln>
            <a:noFill/>
          </a:ln>
        </p:spPr>
      </p:pic>
      <p:pic>
        <p:nvPicPr>
          <p:cNvPr id="69" name="Google Shape;69;p19"/>
          <p:cNvPicPr preferRelativeResize="0"/>
          <p:nvPr/>
        </p:nvPicPr>
        <p:blipFill rotWithShape="1">
          <a:blip r:embed="rId2">
            <a:alphaModFix/>
          </a:blip>
          <a:srcRect/>
          <a:stretch/>
        </p:blipFill>
        <p:spPr>
          <a:xfrm rot="-3001111">
            <a:off x="7193051" y="-717868"/>
            <a:ext cx="975468" cy="1646106"/>
          </a:xfrm>
          <a:prstGeom prst="rect">
            <a:avLst/>
          </a:prstGeom>
          <a:noFill/>
          <a:ln>
            <a:noFill/>
          </a:ln>
        </p:spPr>
      </p:pic>
    </p:spTree>
    <p:extLst>
      <p:ext uri="{BB962C8B-B14F-4D97-AF65-F5344CB8AC3E}">
        <p14:creationId xmlns:p14="http://schemas.microsoft.com/office/powerpoint/2010/main" val="45981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with Embellishment">
  <p:cSld name="One column text with Embellishment">
    <p:spTree>
      <p:nvGrpSpPr>
        <p:cNvPr id="1" name="Shape 57"/>
        <p:cNvGrpSpPr/>
        <p:nvPr/>
      </p:nvGrpSpPr>
      <p:grpSpPr>
        <a:xfrm>
          <a:off x="0" y="0"/>
          <a:ext cx="0" cy="0"/>
          <a:chOff x="0" y="0"/>
          <a:chExt cx="0" cy="0"/>
        </a:xfrm>
      </p:grpSpPr>
      <p:pic>
        <p:nvPicPr>
          <p:cNvPr id="58" name="Google Shape;58;p18"/>
          <p:cNvPicPr preferRelativeResize="0"/>
          <p:nvPr/>
        </p:nvPicPr>
        <p:blipFill rotWithShape="1">
          <a:blip r:embed="rId2">
            <a:alphaModFix/>
          </a:blip>
          <a:srcRect/>
          <a:stretch/>
        </p:blipFill>
        <p:spPr>
          <a:xfrm>
            <a:off x="4448163" y="0"/>
            <a:ext cx="4695825" cy="5143500"/>
          </a:xfrm>
          <a:prstGeom prst="rect">
            <a:avLst/>
          </a:prstGeom>
          <a:noFill/>
          <a:ln>
            <a:noFill/>
          </a:ln>
        </p:spPr>
      </p:pic>
      <p:pic>
        <p:nvPicPr>
          <p:cNvPr id="59" name="Google Shape;59;p18"/>
          <p:cNvPicPr preferRelativeResize="0"/>
          <p:nvPr/>
        </p:nvPicPr>
        <p:blipFill rotWithShape="1">
          <a:blip r:embed="rId3">
            <a:alphaModFix/>
          </a:blip>
          <a:srcRect/>
          <a:stretch/>
        </p:blipFill>
        <p:spPr>
          <a:xfrm>
            <a:off x="-1947576" y="-43150"/>
            <a:ext cx="13039137" cy="5143500"/>
          </a:xfrm>
          <a:prstGeom prst="rect">
            <a:avLst/>
          </a:prstGeom>
          <a:noFill/>
          <a:ln>
            <a:noFill/>
          </a:ln>
        </p:spPr>
      </p:pic>
      <p:sp>
        <p:nvSpPr>
          <p:cNvPr id="60" name="Google Shape;60;p18"/>
          <p:cNvSpPr txBox="1">
            <a:spLocks noGrp="1"/>
          </p:cNvSpPr>
          <p:nvPr>
            <p:ph type="body" idx="1"/>
          </p:nvPr>
        </p:nvSpPr>
        <p:spPr>
          <a:xfrm>
            <a:off x="311700" y="1828800"/>
            <a:ext cx="34443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292100" algn="l">
              <a:lnSpc>
                <a:spcPct val="115000"/>
              </a:lnSpc>
              <a:spcBef>
                <a:spcPts val="0"/>
              </a:spcBef>
              <a:spcAft>
                <a:spcPts val="0"/>
              </a:spcAft>
              <a:buSzPts val="1000"/>
              <a:buChar char="○"/>
              <a:defRPr sz="1000"/>
            </a:lvl2pPr>
            <a:lvl3pPr marL="1371600" lvl="2" indent="-292100" algn="l">
              <a:lnSpc>
                <a:spcPct val="115000"/>
              </a:lnSpc>
              <a:spcBef>
                <a:spcPts val="0"/>
              </a:spcBef>
              <a:spcAft>
                <a:spcPts val="0"/>
              </a:spcAft>
              <a:buSzPts val="1000"/>
              <a:buChar char="■"/>
              <a:defRPr sz="1000"/>
            </a:lvl3pPr>
            <a:lvl4pPr marL="1828800" lvl="3" indent="-292100" algn="l">
              <a:lnSpc>
                <a:spcPct val="115000"/>
              </a:lnSpc>
              <a:spcBef>
                <a:spcPts val="0"/>
              </a:spcBef>
              <a:spcAft>
                <a:spcPts val="0"/>
              </a:spcAft>
              <a:buSzPts val="1000"/>
              <a:buChar char="●"/>
              <a:defRPr sz="1000"/>
            </a:lvl4pPr>
            <a:lvl5pPr marL="2286000" lvl="4" indent="-292100" algn="l">
              <a:lnSpc>
                <a:spcPct val="115000"/>
              </a:lnSpc>
              <a:spcBef>
                <a:spcPts val="0"/>
              </a:spcBef>
              <a:spcAft>
                <a:spcPts val="0"/>
              </a:spcAft>
              <a:buSzPts val="1000"/>
              <a:buChar char="○"/>
              <a:defRPr sz="1000"/>
            </a:lvl5pPr>
            <a:lvl6pPr marL="2743200" lvl="5" indent="-292100" algn="l">
              <a:lnSpc>
                <a:spcPct val="115000"/>
              </a:lnSpc>
              <a:spcBef>
                <a:spcPts val="0"/>
              </a:spcBef>
              <a:spcAft>
                <a:spcPts val="0"/>
              </a:spcAft>
              <a:buSzPts val="1000"/>
              <a:buChar char="■"/>
              <a:defRPr sz="1000"/>
            </a:lvl6pPr>
            <a:lvl7pPr marL="3200400" lvl="6" indent="-292100" algn="l">
              <a:lnSpc>
                <a:spcPct val="115000"/>
              </a:lnSpc>
              <a:spcBef>
                <a:spcPts val="0"/>
              </a:spcBef>
              <a:spcAft>
                <a:spcPts val="0"/>
              </a:spcAft>
              <a:buSzPts val="1000"/>
              <a:buChar char="●"/>
              <a:defRPr sz="1000"/>
            </a:lvl7pPr>
            <a:lvl8pPr marL="3657600" lvl="7" indent="-292100" algn="l">
              <a:lnSpc>
                <a:spcPct val="115000"/>
              </a:lnSpc>
              <a:spcBef>
                <a:spcPts val="0"/>
              </a:spcBef>
              <a:spcAft>
                <a:spcPts val="0"/>
              </a:spcAft>
              <a:buSzPts val="1000"/>
              <a:buChar char="○"/>
              <a:defRPr sz="1000"/>
            </a:lvl8pPr>
            <a:lvl9pPr marL="4114800" lvl="8" indent="-292100" algn="l">
              <a:lnSpc>
                <a:spcPct val="115000"/>
              </a:lnSpc>
              <a:spcBef>
                <a:spcPts val="0"/>
              </a:spcBef>
              <a:spcAft>
                <a:spcPts val="0"/>
              </a:spcAft>
              <a:buSzPts val="1000"/>
              <a:buChar char="■"/>
              <a:defRPr sz="1000"/>
            </a:lvl9pPr>
          </a:lstStyle>
          <a:p>
            <a:endParaRPr/>
          </a:p>
        </p:txBody>
      </p:sp>
      <p:sp>
        <p:nvSpPr>
          <p:cNvPr id="61" name="Google Shape;61;p18"/>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8"/>
          <p:cNvSpPr txBox="1">
            <a:spLocks noGrp="1"/>
          </p:cNvSpPr>
          <p:nvPr>
            <p:ph type="title"/>
          </p:nvPr>
        </p:nvSpPr>
        <p:spPr>
          <a:xfrm>
            <a:off x="311700" y="902225"/>
            <a:ext cx="3280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3FA7A1"/>
              </a:buClr>
              <a:buSzPts val="2400"/>
              <a:buNone/>
              <a:defRPr>
                <a:solidFill>
                  <a:srgbClr val="3F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44712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9EC068"/>
              </a:buClr>
              <a:buSzPts val="2400"/>
              <a:buFont typeface="Poppins"/>
              <a:buNone/>
              <a:defRPr sz="2400" b="1" i="0" u="none" strike="noStrike" cap="none">
                <a:solidFill>
                  <a:srgbClr val="9EC068"/>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828800"/>
            <a:ext cx="8520600" cy="2740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C32027"/>
              </a:buClr>
              <a:buSzPts val="1800"/>
              <a:buFont typeface="Poppins"/>
              <a:buChar char="●"/>
              <a:defRPr sz="1800" b="0" i="0" u="none" strike="noStrike" cap="none">
                <a:solidFill>
                  <a:srgbClr val="C32027"/>
                </a:solidFill>
                <a:latin typeface="Poppins"/>
                <a:ea typeface="Poppins"/>
                <a:cs typeface="Poppins"/>
                <a:sym typeface="Poppins"/>
              </a:defRPr>
            </a:lvl1pPr>
            <a:lvl2pPr marL="914400" marR="0" lvl="1"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2pPr>
            <a:lvl3pPr marL="1371600" marR="0" lvl="2"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3pPr>
            <a:lvl4pPr marL="1828800" marR="0" lvl="3"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4pPr>
            <a:lvl5pPr marL="2286000" marR="0" lvl="4"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5pPr>
            <a:lvl6pPr marL="2743200" marR="0" lvl="5"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6pPr>
            <a:lvl7pPr marL="3200400" marR="0" lvl="6"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7pPr>
            <a:lvl8pPr marL="3657600" marR="0" lvl="7"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8pPr>
            <a:lvl9pPr marL="4114800" marR="0" lvl="8"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9pPr>
          </a:lstStyle>
          <a:p>
            <a:endParaRPr/>
          </a:p>
        </p:txBody>
      </p:sp>
      <p:sp>
        <p:nvSpPr>
          <p:cNvPr id="8" name="Google Shape;8;p12"/>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58" r:id="rId3"/>
    <p:sldLayoutId id="2147483659" r:id="rId4"/>
    <p:sldLayoutId id="2147483660" r:id="rId5"/>
    <p:sldLayoutId id="2147483662" r:id="rId6"/>
    <p:sldLayoutId id="2147483663" r:id="rId7"/>
    <p:sldLayoutId id="2147483664" r:id="rId8"/>
    <p:sldLayoutId id="214748366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5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ordansprinciple@scoinc.mb.c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scoinc.mb.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g11df1be3e69_2_0"/>
          <p:cNvSpPr txBox="1">
            <a:spLocks noGrp="1"/>
          </p:cNvSpPr>
          <p:nvPr>
            <p:ph type="ctrTitle"/>
          </p:nvPr>
        </p:nvSpPr>
        <p:spPr>
          <a:xfrm>
            <a:off x="311700" y="368116"/>
            <a:ext cx="6266082" cy="2887148"/>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ct val="111111"/>
              <a:buNone/>
            </a:pPr>
            <a:r>
              <a:rPr lang="en" i="1" dirty="0">
                <a:solidFill>
                  <a:schemeClr val="lt1"/>
                </a:solidFill>
              </a:rPr>
              <a:t>MANITOBA</a:t>
            </a:r>
            <a:br>
              <a:rPr lang="en" sz="1700" dirty="0">
                <a:solidFill>
                  <a:schemeClr val="lt1"/>
                </a:solidFill>
              </a:rPr>
            </a:br>
            <a:br>
              <a:rPr lang="en" sz="1700" dirty="0">
                <a:solidFill>
                  <a:schemeClr val="lt1"/>
                </a:solidFill>
              </a:rPr>
            </a:br>
            <a:r>
              <a:rPr lang="en" dirty="0">
                <a:solidFill>
                  <a:schemeClr val="lt1"/>
                </a:solidFill>
              </a:rPr>
              <a:t>Jordan’s Principle</a:t>
            </a:r>
            <a:br>
              <a:rPr lang="en" dirty="0">
                <a:solidFill>
                  <a:schemeClr val="lt1"/>
                </a:solidFill>
              </a:rPr>
            </a:br>
            <a:r>
              <a:rPr lang="en" dirty="0">
                <a:solidFill>
                  <a:schemeClr val="lt1"/>
                </a:solidFill>
              </a:rPr>
              <a:t>Service Model </a:t>
            </a:r>
            <a:endParaRPr dirty="0">
              <a:solidFill>
                <a:schemeClr val="lt1"/>
              </a:solidFill>
            </a:endParaRPr>
          </a:p>
        </p:txBody>
      </p:sp>
      <p:sp>
        <p:nvSpPr>
          <p:cNvPr id="132" name="Google Shape;132;g11df1be3e69_2_0"/>
          <p:cNvSpPr txBox="1">
            <a:spLocks noGrp="1"/>
          </p:cNvSpPr>
          <p:nvPr>
            <p:ph type="subTitle" idx="1"/>
          </p:nvPr>
        </p:nvSpPr>
        <p:spPr>
          <a:xfrm>
            <a:off x="311700" y="3568472"/>
            <a:ext cx="5673000" cy="792600"/>
          </a:xfrm>
          <a:prstGeom prst="rect">
            <a:avLst/>
          </a:prstGeom>
          <a:noFill/>
          <a:ln>
            <a:noFill/>
          </a:ln>
          <a:effectLst>
            <a:outerShdw blurRad="342900" algn="bl" rotWithShape="0">
              <a:srgbClr val="000000">
                <a:alpha val="30980"/>
              </a:srgbClr>
            </a:outerShdw>
          </a:effectLst>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sz="1800" dirty="0"/>
              <a:t>AFN Jordan’s Principle Gathering</a:t>
            </a:r>
          </a:p>
          <a:p>
            <a:pPr marL="0" lvl="0" indent="0" algn="l" rtl="0">
              <a:lnSpc>
                <a:spcPct val="100000"/>
              </a:lnSpc>
              <a:spcBef>
                <a:spcPts val="0"/>
              </a:spcBef>
              <a:spcAft>
                <a:spcPts val="0"/>
              </a:spcAft>
              <a:buSzPts val="2400"/>
              <a:buNone/>
            </a:pPr>
            <a:r>
              <a:rPr lang="en" sz="1800" dirty="0"/>
              <a:t>March 2024</a:t>
            </a:r>
            <a:endParaRPr sz="1800" dirty="0"/>
          </a:p>
        </p:txBody>
      </p:sp>
      <p:sp>
        <p:nvSpPr>
          <p:cNvPr id="133" name="Google Shape;133;g11df1be3e69_2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300"/>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p>
            <a:pPr marL="0" lvl="0" indent="0" algn="l" rtl="0">
              <a:buSzPts val="4800"/>
              <a:buNone/>
            </a:pPr>
            <a:r>
              <a:rPr lang="en-US" sz="2800" dirty="0">
                <a:solidFill>
                  <a:schemeClr val="bg1"/>
                </a:solidFill>
              </a:rPr>
              <a:t>CONTACT US</a:t>
            </a:r>
            <a:br>
              <a:rPr lang="en-US" sz="2400" dirty="0"/>
            </a:br>
            <a:br>
              <a:rPr lang="en-US" sz="2400" dirty="0"/>
            </a:br>
            <a:r>
              <a:rPr lang="en-US" sz="2000" dirty="0">
                <a:solidFill>
                  <a:srgbClr val="0097A7"/>
                </a:solidFill>
              </a:rPr>
              <a:t>JORDAN’S PRINCIPLE PROGRAM</a:t>
            </a:r>
            <a:br>
              <a:rPr lang="en-US" sz="2000" dirty="0">
                <a:solidFill>
                  <a:srgbClr val="0097A7"/>
                </a:solidFill>
              </a:rPr>
            </a:br>
            <a:r>
              <a:rPr lang="en-US" sz="2000" dirty="0">
                <a:solidFill>
                  <a:srgbClr val="0097A7"/>
                </a:solidFill>
              </a:rPr>
              <a:t>Southern Chiefs’ Organization</a:t>
            </a:r>
            <a:br>
              <a:rPr lang="en-US" sz="2400" dirty="0">
                <a:solidFill>
                  <a:srgbClr val="0097A7"/>
                </a:solidFill>
              </a:rPr>
            </a:br>
            <a:r>
              <a:rPr lang="en-US" sz="1600" b="0" dirty="0">
                <a:solidFill>
                  <a:srgbClr val="0097A7"/>
                </a:solidFill>
              </a:rPr>
              <a:t>T: 204.946.1869 ext. 205</a:t>
            </a:r>
            <a:br>
              <a:rPr lang="en-US" sz="1600" b="0" dirty="0">
                <a:solidFill>
                  <a:srgbClr val="0097A7"/>
                </a:solidFill>
              </a:rPr>
            </a:br>
            <a:r>
              <a:rPr lang="en-US" sz="1600" b="0" dirty="0">
                <a:solidFill>
                  <a:srgbClr val="0097A7"/>
                </a:solidFill>
              </a:rPr>
              <a:t>TF: 1.866.876.9701</a:t>
            </a:r>
            <a:br>
              <a:rPr lang="en-US" sz="1600" b="0" dirty="0">
                <a:solidFill>
                  <a:srgbClr val="0097A7"/>
                </a:solidFill>
              </a:rPr>
            </a:br>
            <a:r>
              <a:rPr lang="en-US" sz="1600" b="0" dirty="0">
                <a:solidFill>
                  <a:srgbClr val="0097A7"/>
                </a:solidFill>
              </a:rPr>
              <a:t>Hours: Monday – Friday, 8:30 am – 4:30 pm</a:t>
            </a:r>
            <a:br>
              <a:rPr lang="en-US" sz="1600" b="0" dirty="0">
                <a:solidFill>
                  <a:srgbClr val="0097A7"/>
                </a:solidFill>
              </a:rPr>
            </a:br>
            <a:r>
              <a:rPr lang="en-US" sz="1600" b="0" dirty="0">
                <a:solidFill>
                  <a:srgbClr val="0097A7"/>
                </a:solidFill>
              </a:rPr>
              <a:t>E: </a:t>
            </a:r>
            <a:r>
              <a:rPr lang="en-US" sz="1600" b="0" dirty="0">
                <a:solidFill>
                  <a:srgbClr val="0097A7"/>
                </a:solidFill>
                <a:hlinkClick r:id="rId3">
                  <a:extLst>
                    <a:ext uri="{A12FA001-AC4F-418D-AE19-62706E023703}">
                      <ahyp:hlinkClr xmlns:ahyp="http://schemas.microsoft.com/office/drawing/2018/hyperlinkcolor" val="tx"/>
                    </a:ext>
                  </a:extLst>
                </a:hlinkClick>
              </a:rPr>
              <a:t>jpadmin@scoinc.mb.ca</a:t>
            </a:r>
            <a:br>
              <a:rPr lang="en-US" sz="1600" b="0" dirty="0">
                <a:solidFill>
                  <a:srgbClr val="0097A7"/>
                </a:solidFill>
              </a:rPr>
            </a:br>
            <a:r>
              <a:rPr lang="en-US" sz="1600" b="0" dirty="0">
                <a:solidFill>
                  <a:srgbClr val="0097A7"/>
                </a:solidFill>
              </a:rPr>
              <a:t>W: </a:t>
            </a:r>
            <a:r>
              <a:rPr lang="en-US" sz="1600" b="0" dirty="0">
                <a:solidFill>
                  <a:srgbClr val="0097A7"/>
                </a:solidFill>
                <a:hlinkClick r:id="rId4">
                  <a:extLst>
                    <a:ext uri="{A12FA001-AC4F-418D-AE19-62706E023703}">
                      <ahyp:hlinkClr xmlns:ahyp="http://schemas.microsoft.com/office/drawing/2018/hyperlinkcolor" val="tx"/>
                    </a:ext>
                  </a:extLst>
                </a:hlinkClick>
              </a:rPr>
              <a:t>www.scoinc.mb.ca</a:t>
            </a:r>
            <a:br>
              <a:rPr lang="en-US" sz="1600" b="0" dirty="0">
                <a:solidFill>
                  <a:srgbClr val="0097A7"/>
                </a:solidFill>
              </a:rPr>
            </a:br>
            <a:endParaRPr sz="1600" b="0" dirty="0">
              <a:solidFill>
                <a:srgbClr val="0097A7"/>
              </a:solidFill>
            </a:endParaRPr>
          </a:p>
        </p:txBody>
      </p:sp>
      <p:sp>
        <p:nvSpPr>
          <p:cNvPr id="184" name="Google Shape;184;p9"/>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10</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a:t>Jordan’s Principle Providers</a:t>
            </a:r>
            <a:endParaRPr/>
          </a:p>
        </p:txBody>
      </p:sp>
      <p:sp>
        <p:nvSpPr>
          <p:cNvPr id="153" name="Google Shape;153;p5"/>
          <p:cNvSpPr txBox="1">
            <a:spLocks noGrp="1"/>
          </p:cNvSpPr>
          <p:nvPr>
            <p:ph type="body" idx="1"/>
          </p:nvPr>
        </p:nvSpPr>
        <p:spPr>
          <a:xfrm>
            <a:off x="311700" y="1474925"/>
            <a:ext cx="8015436" cy="3139938"/>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ts val="1100"/>
              <a:buFont typeface="Arial"/>
              <a:buNone/>
            </a:pPr>
            <a:r>
              <a:rPr lang="en-US" dirty="0"/>
              <a:t>As a unique model from other regions, Indigenous Services Canada funds First Nation communities and Indigenous organizations in Manitoba to provide direct Jordan’s Principle services.</a:t>
            </a:r>
          </a:p>
          <a:p>
            <a:pPr marL="0" indent="0">
              <a:buClr>
                <a:schemeClr val="dk1"/>
              </a:buClr>
              <a:buSzPts val="1100"/>
              <a:buNone/>
            </a:pPr>
            <a:endParaRPr lang="en-US" dirty="0"/>
          </a:p>
          <a:p>
            <a:pPr marL="0" indent="0">
              <a:buClr>
                <a:schemeClr val="dk1"/>
              </a:buClr>
              <a:buSzPts val="1100"/>
              <a:buNone/>
            </a:pPr>
            <a:r>
              <a:rPr lang="en-US" dirty="0"/>
              <a:t>In our province we have Jordan’s Principle services delivered through:</a:t>
            </a:r>
          </a:p>
          <a:p>
            <a:pPr marL="0" indent="0">
              <a:spcBef>
                <a:spcPts val="1200"/>
              </a:spcBef>
              <a:buClr>
                <a:schemeClr val="dk1"/>
              </a:buClr>
              <a:buSzPts val="1100"/>
              <a:buNone/>
            </a:pPr>
            <a:r>
              <a:rPr lang="en-US" dirty="0"/>
              <a:t>	</a:t>
            </a:r>
            <a:r>
              <a:rPr lang="en-US" sz="1800" b="1" dirty="0"/>
              <a:t>63 First Nations – on and off-reserve</a:t>
            </a:r>
          </a:p>
          <a:p>
            <a:pPr marL="0" indent="0">
              <a:spcBef>
                <a:spcPts val="1200"/>
              </a:spcBef>
              <a:buClr>
                <a:schemeClr val="dk1"/>
              </a:buClr>
              <a:buSzPts val="1100"/>
              <a:buNone/>
            </a:pPr>
            <a:r>
              <a:rPr lang="en-US" sz="1800" b="1" dirty="0"/>
              <a:t>	7 Tribal Councils</a:t>
            </a:r>
          </a:p>
          <a:p>
            <a:pPr marL="0" indent="0">
              <a:spcBef>
                <a:spcPts val="1200"/>
              </a:spcBef>
              <a:buClr>
                <a:schemeClr val="dk1"/>
              </a:buClr>
              <a:buSzPts val="1100"/>
              <a:buNone/>
            </a:pPr>
            <a:r>
              <a:rPr lang="en-US" sz="1800" b="1" dirty="0"/>
              <a:t>	3 PTOs</a:t>
            </a:r>
          </a:p>
          <a:p>
            <a:pPr marL="0" indent="0">
              <a:spcBef>
                <a:spcPts val="1200"/>
              </a:spcBef>
              <a:buClr>
                <a:schemeClr val="dk1"/>
              </a:buClr>
              <a:buSzPts val="1100"/>
              <a:buNone/>
            </a:pPr>
            <a:r>
              <a:rPr lang="en-US" sz="1800" b="1" dirty="0"/>
              <a:t>	2 Out-of-province offices</a:t>
            </a:r>
          </a:p>
          <a:p>
            <a:pPr marL="0" indent="0">
              <a:spcBef>
                <a:spcPts val="1200"/>
              </a:spcBef>
              <a:buClr>
                <a:schemeClr val="dk1"/>
              </a:buClr>
              <a:buSzPts val="1100"/>
              <a:buNone/>
            </a:pPr>
            <a:r>
              <a:rPr lang="en-US" sz="1800" b="1" dirty="0"/>
              <a:t>	Regional ISC office</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2</a:t>
            </a:fld>
            <a:endParaRPr/>
          </a:p>
        </p:txBody>
      </p:sp>
    </p:spTree>
    <p:extLst>
      <p:ext uri="{BB962C8B-B14F-4D97-AF65-F5344CB8AC3E}">
        <p14:creationId xmlns:p14="http://schemas.microsoft.com/office/powerpoint/2010/main" val="6494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6"/>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3</a:t>
            </a:fld>
            <a:endParaRPr/>
          </a:p>
        </p:txBody>
      </p:sp>
      <p:sp>
        <p:nvSpPr>
          <p:cNvPr id="8" name="Google Shape;146;p4">
            <a:extLst>
              <a:ext uri="{FF2B5EF4-FFF2-40B4-BE49-F238E27FC236}">
                <a16:creationId xmlns:a16="http://schemas.microsoft.com/office/drawing/2014/main" id="{804F8FD9-1FB2-F558-F060-1EC16525F7AE}"/>
              </a:ext>
            </a:extLst>
          </p:cNvPr>
          <p:cNvSpPr txBox="1">
            <a:spLocks noGrp="1"/>
          </p:cNvSpPr>
          <p:nvPr>
            <p:ph type="body" idx="1"/>
          </p:nvPr>
        </p:nvSpPr>
        <p:spPr>
          <a:xfrm>
            <a:off x="243840" y="537817"/>
            <a:ext cx="3950208" cy="4426055"/>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600" b="1" dirty="0"/>
              <a:t>The Southern Chiefs’ Organization </a:t>
            </a:r>
            <a:r>
              <a:rPr lang="en-US" sz="1600" dirty="0"/>
              <a:t>represents 34 Anishinaabe and Dakota Nations and more than 87,000 citizens in what is now called southern Manitoba. </a:t>
            </a:r>
          </a:p>
          <a:p>
            <a:pPr marL="0" lvl="0" indent="0" rtl="0">
              <a:lnSpc>
                <a:spcPct val="115000"/>
              </a:lnSpc>
              <a:spcBef>
                <a:spcPts val="0"/>
              </a:spcBef>
              <a:spcAft>
                <a:spcPts val="0"/>
              </a:spcAft>
              <a:buClr>
                <a:schemeClr val="dk1"/>
              </a:buClr>
              <a:buSzPts val="1100"/>
              <a:buFont typeface="Arial"/>
              <a:buNone/>
            </a:pPr>
            <a:endParaRPr lang="en-US" sz="1600" dirty="0"/>
          </a:p>
          <a:p>
            <a:pPr marL="0" lvl="0" indent="0" rtl="0">
              <a:lnSpc>
                <a:spcPct val="115000"/>
              </a:lnSpc>
              <a:spcBef>
                <a:spcPts val="0"/>
              </a:spcBef>
              <a:spcAft>
                <a:spcPts val="0"/>
              </a:spcAft>
              <a:buClr>
                <a:schemeClr val="dk1"/>
              </a:buClr>
              <a:buSzPts val="1100"/>
              <a:buFont typeface="Arial"/>
              <a:buNone/>
            </a:pPr>
            <a:r>
              <a:rPr lang="en-US" sz="1600" dirty="0"/>
              <a:t>SCO is an independent political organization that protects, preserves, promotes, and enhances First Nations peoples’ inherent rights, languages, customs, and traditions through the application and implementation of the spirit and intent of the Treaty-making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t>Jordan’s Principle Overview</a:t>
            </a:r>
            <a:endParaRPr dirty="0"/>
          </a:p>
        </p:txBody>
      </p:sp>
      <p:sp>
        <p:nvSpPr>
          <p:cNvPr id="153" name="Google Shape;153;p5"/>
          <p:cNvSpPr txBox="1">
            <a:spLocks noGrp="1"/>
          </p:cNvSpPr>
          <p:nvPr>
            <p:ph type="body" idx="1"/>
          </p:nvPr>
        </p:nvSpPr>
        <p:spPr>
          <a:xfrm>
            <a:off x="311700" y="1474925"/>
            <a:ext cx="8160758" cy="3247200"/>
          </a:xfrm>
          <a:prstGeom prst="rect">
            <a:avLst/>
          </a:prstGeom>
          <a:noFill/>
          <a:ln>
            <a:noFill/>
          </a:ln>
        </p:spPr>
        <p:txBody>
          <a:bodyPr spcFirstLastPara="1" wrap="square" lIns="91425" tIns="91425" rIns="91425" bIns="91425" anchor="t" anchorCtr="0">
            <a:normAutofit/>
          </a:bodyPr>
          <a:lstStyle/>
          <a:p>
            <a:pPr marL="482600" marR="457200" indent="-342900">
              <a:lnSpc>
                <a:spcPct val="115000"/>
              </a:lnSpc>
              <a:spcBef>
                <a:spcPts val="0"/>
              </a:spcBef>
              <a:spcAft>
                <a:spcPts val="0"/>
              </a:spcAft>
              <a:buFont typeface="+mj-lt"/>
              <a:buAutoNum type="arabicPeriod"/>
            </a:pPr>
            <a:r>
              <a:rPr lang="en-CA" dirty="0">
                <a:latin typeface="Poppins" panose="00000500000000000000" pitchFamily="2" charset="0"/>
                <a:ea typeface="Times New Roman" panose="02020603050405020304" pitchFamily="18" charset="0"/>
                <a:cs typeface="Poppins" panose="00000500000000000000" pitchFamily="2" charset="0"/>
              </a:rPr>
              <a:t>As a shift in what was previously navigation services, in August of 2022 Southern Chiefs’ Organization </a:t>
            </a:r>
            <a:r>
              <a:rPr lang="en-CA" dirty="0">
                <a:effectLst/>
                <a:latin typeface="Poppins" panose="00000500000000000000" pitchFamily="2" charset="0"/>
                <a:ea typeface="Times New Roman" panose="02020603050405020304" pitchFamily="18" charset="0"/>
                <a:cs typeface="Poppins" panose="00000500000000000000" pitchFamily="2" charset="0"/>
              </a:rPr>
              <a:t>took on the responsibility of financial administration of Jordan’s Principle. This includes:</a:t>
            </a:r>
          </a:p>
          <a:p>
            <a:pPr marR="457200" lvl="1"/>
            <a:r>
              <a:rPr lang="en-CA" sz="1400" dirty="0">
                <a:solidFill>
                  <a:srgbClr val="C32027"/>
                </a:solidFill>
                <a:latin typeface="Poppins" panose="00000500000000000000" pitchFamily="2" charset="0"/>
                <a:ea typeface="Times New Roman" panose="02020603050405020304" pitchFamily="18" charset="0"/>
                <a:cs typeface="Poppins" panose="00000500000000000000" pitchFamily="2" charset="0"/>
              </a:rPr>
              <a:t>P</a:t>
            </a:r>
            <a:r>
              <a:rPr lang="en-CA" sz="1400" dirty="0">
                <a:solidFill>
                  <a:srgbClr val="C32027"/>
                </a:solidFill>
                <a:effectLst/>
                <a:latin typeface="Poppins" panose="00000500000000000000" pitchFamily="2" charset="0"/>
                <a:ea typeface="Times New Roman" panose="02020603050405020304" pitchFamily="18" charset="0"/>
                <a:cs typeface="Poppins" panose="00000500000000000000" pitchFamily="2" charset="0"/>
              </a:rPr>
              <a:t>rocurement and purchase of specialized equipment and services. </a:t>
            </a:r>
          </a:p>
          <a:p>
            <a:pPr marR="457200" lvl="1"/>
            <a:r>
              <a:rPr lang="en-CA" sz="1400" dirty="0">
                <a:solidFill>
                  <a:srgbClr val="C32027"/>
                </a:solidFill>
                <a:latin typeface="Poppins" panose="00000500000000000000" pitchFamily="2" charset="0"/>
                <a:ea typeface="Times New Roman" panose="02020603050405020304" pitchFamily="18" charset="0"/>
                <a:cs typeface="Poppins" panose="00000500000000000000" pitchFamily="2" charset="0"/>
              </a:rPr>
              <a:t>C</a:t>
            </a:r>
            <a:r>
              <a:rPr lang="en-CA" sz="1400" dirty="0">
                <a:solidFill>
                  <a:srgbClr val="C32027"/>
                </a:solidFill>
                <a:effectLst/>
                <a:latin typeface="Poppins" panose="00000500000000000000" pitchFamily="2" charset="0"/>
                <a:ea typeface="Times New Roman" panose="02020603050405020304" pitchFamily="18" charset="0"/>
                <a:cs typeface="Poppins" panose="00000500000000000000" pitchFamily="2" charset="0"/>
              </a:rPr>
              <a:t>ase coordination for children and families entitled to Jordan’s Principle supports.</a:t>
            </a:r>
            <a:endParaRPr lang="en-CA" sz="1400" dirty="0">
              <a:solidFill>
                <a:srgbClr val="C32027"/>
              </a:solidFill>
              <a:latin typeface="Poppins" panose="00000500000000000000" pitchFamily="2" charset="0"/>
              <a:ea typeface="Times New Roman" panose="02020603050405020304" pitchFamily="18" charset="0"/>
              <a:cs typeface="Poppins" panose="00000500000000000000" pitchFamily="2" charset="0"/>
            </a:endParaRPr>
          </a:p>
          <a:p>
            <a:pPr marL="139700" marR="457200" indent="0">
              <a:lnSpc>
                <a:spcPct val="115000"/>
              </a:lnSpc>
              <a:spcBef>
                <a:spcPts val="0"/>
              </a:spcBef>
              <a:spcAft>
                <a:spcPts val="0"/>
              </a:spcAft>
              <a:buNone/>
            </a:pPr>
            <a:endParaRPr lang="en-CA" dirty="0">
              <a:latin typeface="Poppins" panose="00000500000000000000" pitchFamily="2" charset="0"/>
              <a:ea typeface="Times New Roman" panose="02020603050405020304" pitchFamily="18" charset="0"/>
              <a:cs typeface="Poppins" panose="00000500000000000000" pitchFamily="2" charset="0"/>
            </a:endParaRPr>
          </a:p>
          <a:p>
            <a:pPr marL="482600" marR="457200" indent="-342900">
              <a:lnSpc>
                <a:spcPct val="115000"/>
              </a:lnSpc>
              <a:spcBef>
                <a:spcPts val="0"/>
              </a:spcBef>
              <a:spcAft>
                <a:spcPts val="0"/>
              </a:spcAft>
              <a:buFont typeface="+mj-lt"/>
              <a:buAutoNum type="arabicPeriod" startAt="2"/>
            </a:pPr>
            <a:r>
              <a:rPr lang="en-CA" dirty="0">
                <a:latin typeface="Poppins" panose="00000500000000000000" pitchFamily="2" charset="0"/>
                <a:ea typeface="Times New Roman" panose="02020603050405020304" pitchFamily="18" charset="0"/>
                <a:cs typeface="Poppins" panose="00000500000000000000" pitchFamily="2" charset="0"/>
              </a:rPr>
              <a:t>Further to the devolving of services from ISC, SCO recently adopted the coordination of Jordan’s Principle Tutoring Services for the Manitoba region. </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4</a:t>
            </a:fld>
            <a:endParaRPr dirty="0"/>
          </a:p>
        </p:txBody>
      </p:sp>
    </p:spTree>
    <p:extLst>
      <p:ext uri="{BB962C8B-B14F-4D97-AF65-F5344CB8AC3E}">
        <p14:creationId xmlns:p14="http://schemas.microsoft.com/office/powerpoint/2010/main" val="339755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t>Jordan’s Principle Coordinators - Health</a:t>
            </a:r>
            <a:endParaRPr dirty="0"/>
          </a:p>
        </p:txBody>
      </p:sp>
      <p:sp>
        <p:nvSpPr>
          <p:cNvPr id="153" name="Google Shape;153;p5"/>
          <p:cNvSpPr txBox="1">
            <a:spLocks noGrp="1"/>
          </p:cNvSpPr>
          <p:nvPr>
            <p:ph type="body" idx="1"/>
          </p:nvPr>
        </p:nvSpPr>
        <p:spPr>
          <a:xfrm>
            <a:off x="311700" y="1474925"/>
            <a:ext cx="8160758" cy="274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dirty="0"/>
              <a:t>The Southern Chiefs’ Organization partnered with </a:t>
            </a:r>
            <a:r>
              <a:rPr lang="en-US" b="1" dirty="0"/>
              <a:t>Specialized Services for Children and Youth (SSCY) Centre</a:t>
            </a:r>
            <a:r>
              <a:rPr lang="en-US" dirty="0"/>
              <a:t> and the </a:t>
            </a:r>
            <a:r>
              <a:rPr lang="en-US" b="1" dirty="0"/>
              <a:t>Winnipeg Children’s Hospital </a:t>
            </a:r>
            <a:r>
              <a:rPr lang="en-US" dirty="0"/>
              <a:t>to improve health outcomes for First Nation children. </a:t>
            </a:r>
          </a:p>
          <a:p>
            <a:pPr marL="0" lvl="0" indent="0" algn="l" rtl="0">
              <a:lnSpc>
                <a:spcPct val="115000"/>
              </a:lnSpc>
              <a:spcBef>
                <a:spcPts val="0"/>
              </a:spcBef>
              <a:spcAft>
                <a:spcPts val="0"/>
              </a:spcAft>
              <a:buClr>
                <a:schemeClr val="dk1"/>
              </a:buClr>
              <a:buSzPts val="1100"/>
              <a:buFont typeface="Arial"/>
              <a:buNone/>
            </a:pPr>
            <a:endParaRPr lang="en-US" dirty="0"/>
          </a:p>
          <a:p>
            <a:pPr marL="0" lvl="0" indent="0" rtl="0">
              <a:lnSpc>
                <a:spcPct val="115000"/>
              </a:lnSpc>
              <a:spcBef>
                <a:spcPts val="0"/>
              </a:spcBef>
              <a:spcAft>
                <a:spcPts val="0"/>
              </a:spcAft>
              <a:buClr>
                <a:schemeClr val="dk1"/>
              </a:buClr>
              <a:buSzPts val="1100"/>
              <a:buFont typeface="Arial"/>
              <a:buNone/>
            </a:pPr>
            <a:r>
              <a:rPr lang="en-US" dirty="0"/>
              <a:t>Jordan’s Principle services are available to families accessing health care at these facilities, as well as the pediatric area of </a:t>
            </a:r>
            <a:r>
              <a:rPr lang="en-US" b="1" dirty="0"/>
              <a:t>CancerCare Manitoba and Woman’s Hospital</a:t>
            </a:r>
            <a:r>
              <a:rPr lang="en-US" dirty="0"/>
              <a:t>.</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5</a:t>
            </a:fld>
            <a:endParaRPr dirty="0"/>
          </a:p>
        </p:txBody>
      </p:sp>
    </p:spTree>
    <p:extLst>
      <p:ext uri="{BB962C8B-B14F-4D97-AF65-F5344CB8AC3E}">
        <p14:creationId xmlns:p14="http://schemas.microsoft.com/office/powerpoint/2010/main" val="197704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7"/>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6</a:t>
            </a:fld>
            <a:endParaRPr/>
          </a:p>
        </p:txBody>
      </p:sp>
      <p:sp>
        <p:nvSpPr>
          <p:cNvPr id="4" name="Google Shape;153;p5">
            <a:extLst>
              <a:ext uri="{FF2B5EF4-FFF2-40B4-BE49-F238E27FC236}">
                <a16:creationId xmlns:a16="http://schemas.microsoft.com/office/drawing/2014/main" id="{B5886CF8-5EC8-C45E-32AE-4FF783AC73B3}"/>
              </a:ext>
            </a:extLst>
          </p:cNvPr>
          <p:cNvSpPr txBox="1">
            <a:spLocks noGrp="1"/>
          </p:cNvSpPr>
          <p:nvPr>
            <p:ph type="body" idx="1"/>
          </p:nvPr>
        </p:nvSpPr>
        <p:spPr>
          <a:xfrm>
            <a:off x="311701" y="1310184"/>
            <a:ext cx="4123450" cy="3493827"/>
          </a:xfrm>
          <a:prstGeom prst="rect">
            <a:avLst/>
          </a:prstGeom>
          <a:noFill/>
          <a:ln>
            <a:noFill/>
          </a:ln>
        </p:spPr>
        <p:txBody>
          <a:bodyPr spcFirstLastPara="1" wrap="square" lIns="91425" tIns="91425" rIns="91425" bIns="91425" anchor="t" anchorCtr="0">
            <a:normAutofit/>
          </a:bodyPr>
          <a:lstStyle/>
          <a:p>
            <a:pPr marL="0" lvl="0" indent="0" rtl="0">
              <a:lnSpc>
                <a:spcPct val="115000"/>
              </a:lnSpc>
              <a:spcBef>
                <a:spcPts val="0"/>
              </a:spcBef>
              <a:spcAft>
                <a:spcPts val="0"/>
              </a:spcAft>
              <a:buClr>
                <a:schemeClr val="dk1"/>
              </a:buClr>
              <a:buSzPts val="1100"/>
              <a:buFont typeface="Arial"/>
              <a:buNone/>
            </a:pPr>
            <a:r>
              <a:rPr lang="en-US" dirty="0"/>
              <a:t>SCO believes that improved access to supports for children with disabilities and additional needs will improve educational outcomes and increase high school graduation rates.</a:t>
            </a:r>
          </a:p>
          <a:p>
            <a:pPr marL="0" lvl="0" indent="0" rtl="0">
              <a:lnSpc>
                <a:spcPct val="115000"/>
              </a:lnSpc>
              <a:spcBef>
                <a:spcPts val="0"/>
              </a:spcBef>
              <a:spcAft>
                <a:spcPts val="0"/>
              </a:spcAft>
              <a:buClr>
                <a:schemeClr val="dk1"/>
              </a:buClr>
              <a:buSzPts val="1100"/>
              <a:buFont typeface="Arial"/>
              <a:buNone/>
            </a:pPr>
            <a:endParaRPr lang="en-US" dirty="0"/>
          </a:p>
          <a:p>
            <a:pPr marL="0" lvl="0" indent="0" rtl="0">
              <a:lnSpc>
                <a:spcPct val="115000"/>
              </a:lnSpc>
              <a:spcBef>
                <a:spcPts val="0"/>
              </a:spcBef>
              <a:spcAft>
                <a:spcPts val="0"/>
              </a:spcAft>
              <a:buClr>
                <a:schemeClr val="dk1"/>
              </a:buClr>
              <a:buSzPts val="1100"/>
              <a:buFont typeface="Arial"/>
              <a:buNone/>
            </a:pPr>
            <a:r>
              <a:rPr lang="en-US" dirty="0"/>
              <a:t>This concept expanded and through newly formed partnerships, Jordan’s Principle Coordinator roles began in the following </a:t>
            </a:r>
            <a:r>
              <a:rPr lang="en-US" b="1" dirty="0"/>
              <a:t>metro and southern school divisions</a:t>
            </a:r>
            <a:r>
              <a:rPr lang="en-US" dirty="0"/>
              <a:t>:</a:t>
            </a:r>
            <a:endParaRPr dirty="0"/>
          </a:p>
        </p:txBody>
      </p:sp>
      <p:sp>
        <p:nvSpPr>
          <p:cNvPr id="7" name="Google Shape;152;p5">
            <a:extLst>
              <a:ext uri="{FF2B5EF4-FFF2-40B4-BE49-F238E27FC236}">
                <a16:creationId xmlns:a16="http://schemas.microsoft.com/office/drawing/2014/main" id="{C9EEEDC7-4B4C-AB80-8CB0-F22674430520}"/>
              </a:ext>
            </a:extLst>
          </p:cNvPr>
          <p:cNvSpPr txBox="1">
            <a:spLocks noGrp="1"/>
          </p:cNvSpPr>
          <p:nvPr>
            <p:ph type="title"/>
          </p:nvPr>
        </p:nvSpPr>
        <p:spPr>
          <a:xfrm>
            <a:off x="311700" y="339489"/>
            <a:ext cx="4260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dirty="0"/>
              <a:t>Jordan’s Principle Coordinators - Education</a:t>
            </a:r>
            <a:endParaRPr dirty="0"/>
          </a:p>
        </p:txBody>
      </p:sp>
      <p:sp>
        <p:nvSpPr>
          <p:cNvPr id="8" name="Google Shape;154;p5">
            <a:extLst>
              <a:ext uri="{FF2B5EF4-FFF2-40B4-BE49-F238E27FC236}">
                <a16:creationId xmlns:a16="http://schemas.microsoft.com/office/drawing/2014/main" id="{545236B2-4C15-E646-22C5-5C1E91EFA343}"/>
              </a:ext>
            </a:extLst>
          </p:cNvPr>
          <p:cNvSpPr txBox="1">
            <a:spLocks/>
          </p:cNvSpPr>
          <p:nvPr/>
        </p:nvSpPr>
        <p:spPr>
          <a:xfrm>
            <a:off x="5624806" y="623420"/>
            <a:ext cx="2720258" cy="4180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Brandon</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Hanover</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Lord Selkirk</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Louis Riel</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Pembina Trails</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Portage la Prairie</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River East Transcona</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Seven Oaks</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St. James-Assiniboia</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Sunrise</a:t>
            </a:r>
          </a:p>
          <a:p>
            <a:pPr algn="ctr">
              <a:spcBef>
                <a:spcPts val="600"/>
              </a:spcBef>
              <a:spcAft>
                <a:spcPts val="300"/>
              </a:spcAft>
            </a:pPr>
            <a:r>
              <a:rPr lang="en-US" sz="1600" b="1" dirty="0">
                <a:solidFill>
                  <a:srgbClr val="3FA7A1"/>
                </a:solidFill>
                <a:latin typeface="Poppins" panose="00000500000000000000" pitchFamily="2" charset="0"/>
                <a:cs typeface="Poppins" panose="00000500000000000000" pitchFamily="2" charset="0"/>
              </a:rPr>
              <a:t>Winnipeg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t>How do we help?</a:t>
            </a:r>
            <a:endParaRPr dirty="0"/>
          </a:p>
        </p:txBody>
      </p:sp>
      <p:sp>
        <p:nvSpPr>
          <p:cNvPr id="154" name="Google Shape;154;p5"/>
          <p:cNvSpPr txBox="1">
            <a:spLocks noGrp="1"/>
          </p:cNvSpPr>
          <p:nvPr>
            <p:ph type="body" idx="2"/>
          </p:nvPr>
        </p:nvSpPr>
        <p:spPr>
          <a:xfrm>
            <a:off x="311700" y="1608937"/>
            <a:ext cx="3999900" cy="2482319"/>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600"/>
              </a:spcBef>
              <a:spcAft>
                <a:spcPts val="600"/>
              </a:spcAft>
              <a:buSzPts val="1400"/>
              <a:buChar char="●"/>
            </a:pPr>
            <a:r>
              <a:rPr lang="en-US" dirty="0"/>
              <a:t>Assist caregivers and service providers</a:t>
            </a:r>
            <a:r>
              <a:rPr lang="en-US" b="1" dirty="0"/>
              <a:t> </a:t>
            </a:r>
            <a:r>
              <a:rPr lang="en-US" dirty="0"/>
              <a:t>with Jordan’s Principle </a:t>
            </a:r>
            <a:r>
              <a:rPr lang="en-US" b="1" dirty="0"/>
              <a:t>applications and/or referrals</a:t>
            </a:r>
          </a:p>
          <a:p>
            <a:pPr marL="457200" lvl="0" indent="-317500" algn="l" rtl="0">
              <a:lnSpc>
                <a:spcPct val="115000"/>
              </a:lnSpc>
              <a:spcBef>
                <a:spcPts val="600"/>
              </a:spcBef>
              <a:spcAft>
                <a:spcPts val="600"/>
              </a:spcAft>
              <a:buSzPts val="1400"/>
              <a:buChar char="●"/>
            </a:pPr>
            <a:r>
              <a:rPr lang="en-US" b="1" dirty="0"/>
              <a:t>Process applications in-house </a:t>
            </a:r>
            <a:r>
              <a:rPr lang="en-US" dirty="0"/>
              <a:t>to decrease wait times</a:t>
            </a:r>
          </a:p>
          <a:p>
            <a:pPr marL="457200" lvl="0" indent="-317500" algn="l" rtl="0">
              <a:lnSpc>
                <a:spcPct val="115000"/>
              </a:lnSpc>
              <a:spcBef>
                <a:spcPts val="600"/>
              </a:spcBef>
              <a:spcAft>
                <a:spcPts val="600"/>
              </a:spcAft>
              <a:buSzPts val="1400"/>
              <a:buChar char="●"/>
            </a:pPr>
            <a:r>
              <a:rPr lang="en-US" b="1" dirty="0"/>
              <a:t>Provide navigation </a:t>
            </a:r>
            <a:r>
              <a:rPr lang="en-US" dirty="0"/>
              <a:t>to existing programs, services and agencies</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7</a:t>
            </a:fld>
            <a:endParaRPr dirty="0"/>
          </a:p>
        </p:txBody>
      </p:sp>
      <p:sp>
        <p:nvSpPr>
          <p:cNvPr id="2" name="Google Shape;154;p5">
            <a:extLst>
              <a:ext uri="{FF2B5EF4-FFF2-40B4-BE49-F238E27FC236}">
                <a16:creationId xmlns:a16="http://schemas.microsoft.com/office/drawing/2014/main" id="{7A2AE84E-9610-EA0C-7B31-106F2D453191}"/>
              </a:ext>
            </a:extLst>
          </p:cNvPr>
          <p:cNvSpPr txBox="1">
            <a:spLocks/>
          </p:cNvSpPr>
          <p:nvPr/>
        </p:nvSpPr>
        <p:spPr>
          <a:xfrm>
            <a:off x="4392150" y="1608937"/>
            <a:ext cx="3814192" cy="25487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C32027"/>
              </a:buClr>
              <a:buSzPts val="1400"/>
              <a:buFont typeface="Poppins"/>
              <a:buChar char="●"/>
              <a:defRPr sz="1400" b="0" i="0" u="none" strike="noStrike" cap="none">
                <a:solidFill>
                  <a:srgbClr val="C32027"/>
                </a:solidFill>
                <a:latin typeface="Poppins"/>
                <a:ea typeface="Poppins"/>
                <a:cs typeface="Poppins"/>
                <a:sym typeface="Poppins"/>
              </a:defRPr>
            </a:lvl1pPr>
            <a:lvl2pPr marL="914400" marR="0" lvl="1"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a:spcBef>
                <a:spcPts val="600"/>
              </a:spcBef>
              <a:spcAft>
                <a:spcPts val="600"/>
              </a:spcAft>
            </a:pPr>
            <a:r>
              <a:rPr lang="en-US" dirty="0"/>
              <a:t>Offer </a:t>
            </a:r>
            <a:r>
              <a:rPr lang="en-US" b="1" dirty="0"/>
              <a:t>education and information </a:t>
            </a:r>
            <a:r>
              <a:rPr lang="en-US" dirty="0"/>
              <a:t>on types of supports and services Jordan’s Principle can provide to eligible First Nation and Inuit children</a:t>
            </a:r>
          </a:p>
          <a:p>
            <a:pPr>
              <a:spcBef>
                <a:spcPts val="600"/>
              </a:spcBef>
              <a:spcAft>
                <a:spcPts val="600"/>
              </a:spcAft>
            </a:pPr>
            <a:r>
              <a:rPr lang="en-US" b="1" dirty="0"/>
              <a:t>Collaborate</a:t>
            </a:r>
            <a:r>
              <a:rPr lang="en-US" dirty="0"/>
              <a:t> with service providers and stakeholders to provide </a:t>
            </a:r>
            <a:r>
              <a:rPr lang="en-US" b="1" dirty="0"/>
              <a:t>wrap-around services </a:t>
            </a:r>
            <a:r>
              <a:rPr lang="en-US" dirty="0"/>
              <a:t>for children and families in need</a:t>
            </a:r>
          </a:p>
        </p:txBody>
      </p:sp>
    </p:spTree>
    <p:extLst>
      <p:ext uri="{BB962C8B-B14F-4D97-AF65-F5344CB8AC3E}">
        <p14:creationId xmlns:p14="http://schemas.microsoft.com/office/powerpoint/2010/main" val="58343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265500" y="606402"/>
            <a:ext cx="4045200" cy="1681993"/>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800"/>
              <a:buNone/>
            </a:pPr>
            <a:r>
              <a:rPr lang="en" sz="4400" dirty="0"/>
              <a:t>Types of Support</a:t>
            </a:r>
            <a:endParaRPr sz="4400" dirty="0"/>
          </a:p>
        </p:txBody>
      </p:sp>
      <p:sp>
        <p:nvSpPr>
          <p:cNvPr id="176" name="Google Shape;176;p8"/>
          <p:cNvSpPr txBox="1">
            <a:spLocks noGrp="1"/>
          </p:cNvSpPr>
          <p:nvPr>
            <p:ph type="subTitle" idx="1"/>
          </p:nvPr>
        </p:nvSpPr>
        <p:spPr>
          <a:xfrm>
            <a:off x="434887" y="2500312"/>
            <a:ext cx="3706425" cy="1243013"/>
          </a:xfrm>
          <a:prstGeom prst="rect">
            <a:avLst/>
          </a:prstGeom>
          <a:noFill/>
          <a:ln>
            <a:noFill/>
          </a:ln>
        </p:spPr>
        <p:txBody>
          <a:bodyPr spcFirstLastPara="1" wrap="square" lIns="91425" tIns="91425" rIns="91425" bIns="91425" anchor="t" anchorCtr="0">
            <a:normAutofit fontScale="85000" lnSpcReduction="10000"/>
          </a:bodyPr>
          <a:lstStyle/>
          <a:p>
            <a:pPr marL="0" lvl="0" indent="0" algn="ctr" rtl="0">
              <a:lnSpc>
                <a:spcPct val="100000"/>
              </a:lnSpc>
              <a:spcBef>
                <a:spcPts val="0"/>
              </a:spcBef>
              <a:spcAft>
                <a:spcPts val="0"/>
              </a:spcAft>
              <a:buSzPts val="2100"/>
              <a:buNone/>
            </a:pPr>
            <a:r>
              <a:rPr lang="en-US" dirty="0"/>
              <a:t>Financial coverage of supports and services offered through Jordan's Principle may include (but not limited to)…</a:t>
            </a:r>
            <a:endParaRPr dirty="0"/>
          </a:p>
        </p:txBody>
      </p:sp>
      <p:sp>
        <p:nvSpPr>
          <p:cNvPr id="177" name="Google Shape;177;p8"/>
          <p:cNvSpPr txBox="1">
            <a:spLocks noGrp="1"/>
          </p:cNvSpPr>
          <p:nvPr>
            <p:ph type="body" idx="2"/>
          </p:nvPr>
        </p:nvSpPr>
        <p:spPr>
          <a:xfrm>
            <a:off x="5002690" y="907079"/>
            <a:ext cx="3744118" cy="4092203"/>
          </a:xfrm>
          <a:prstGeom prst="rect">
            <a:avLst/>
          </a:prstGeom>
          <a:noFill/>
          <a:ln>
            <a:noFill/>
          </a:ln>
        </p:spPr>
        <p:txBody>
          <a:bodyPr spcFirstLastPara="1" wrap="square" lIns="91425" tIns="91425" rIns="91425" bIns="91425" anchor="ctr" anchorCtr="0">
            <a:normAutofit fontScale="85000" lnSpcReduction="10000"/>
          </a:bodyPr>
          <a:lstStyle/>
          <a:p>
            <a:pPr marL="285750" indent="-285750">
              <a:spcAft>
                <a:spcPts val="1200"/>
              </a:spcAft>
              <a:buFont typeface="Wingdings" panose="05000000000000000000" pitchFamily="2" charset="2"/>
              <a:buChar char="§"/>
            </a:pPr>
            <a:r>
              <a:rPr lang="en-US" dirty="0"/>
              <a:t>School supplies and fees</a:t>
            </a:r>
          </a:p>
          <a:p>
            <a:pPr marL="285750" lvl="0" indent="-285750" algn="l" rtl="0">
              <a:lnSpc>
                <a:spcPct val="115000"/>
              </a:lnSpc>
              <a:spcBef>
                <a:spcPts val="0"/>
              </a:spcBef>
              <a:spcAft>
                <a:spcPts val="1200"/>
              </a:spcAft>
              <a:buSzPts val="1800"/>
              <a:buFont typeface="Wingdings" panose="05000000000000000000" pitchFamily="2" charset="2"/>
              <a:buChar char="§"/>
            </a:pPr>
            <a:r>
              <a:rPr lang="en-US" dirty="0"/>
              <a:t>Learning devices and sensory tools</a:t>
            </a:r>
          </a:p>
          <a:p>
            <a:pPr marL="285750" indent="-285750">
              <a:spcAft>
                <a:spcPts val="1200"/>
              </a:spcAft>
              <a:buFont typeface="Wingdings" panose="05000000000000000000" pitchFamily="2" charset="2"/>
              <a:buChar char="§"/>
            </a:pPr>
            <a:r>
              <a:rPr lang="en-US" dirty="0"/>
              <a:t>Tutoring services</a:t>
            </a:r>
          </a:p>
          <a:p>
            <a:pPr marL="285750" indent="-285750">
              <a:spcAft>
                <a:spcPts val="1200"/>
              </a:spcAft>
              <a:buFont typeface="Wingdings" panose="05000000000000000000" pitchFamily="2" charset="2"/>
              <a:buChar char="§"/>
            </a:pPr>
            <a:r>
              <a:rPr lang="en-US" dirty="0"/>
              <a:t>Educational assistants</a:t>
            </a:r>
          </a:p>
          <a:p>
            <a:pPr marL="285750" lvl="0" indent="-285750" algn="l" rtl="0">
              <a:lnSpc>
                <a:spcPct val="115000"/>
              </a:lnSpc>
              <a:spcBef>
                <a:spcPts val="0"/>
              </a:spcBef>
              <a:spcAft>
                <a:spcPts val="1200"/>
              </a:spcAft>
              <a:buSzPts val="1800"/>
              <a:buFont typeface="Wingdings" panose="05000000000000000000" pitchFamily="2" charset="2"/>
              <a:buChar char="§"/>
            </a:pPr>
            <a:r>
              <a:rPr lang="en-US" dirty="0"/>
              <a:t>Transportation</a:t>
            </a:r>
          </a:p>
          <a:p>
            <a:pPr marL="285750" lvl="0" indent="-285750" algn="l" rtl="0">
              <a:lnSpc>
                <a:spcPct val="115000"/>
              </a:lnSpc>
              <a:spcBef>
                <a:spcPts val="0"/>
              </a:spcBef>
              <a:spcAft>
                <a:spcPts val="1200"/>
              </a:spcAft>
              <a:buSzPts val="1800"/>
              <a:buFont typeface="Wingdings" panose="05000000000000000000" pitchFamily="2" charset="2"/>
              <a:buChar char="§"/>
            </a:pPr>
            <a:r>
              <a:rPr lang="en-US" dirty="0"/>
              <a:t>Prescriptions</a:t>
            </a:r>
          </a:p>
          <a:p>
            <a:pPr marL="285750" indent="-285750">
              <a:spcAft>
                <a:spcPts val="1200"/>
              </a:spcAft>
              <a:buFont typeface="Wingdings" panose="05000000000000000000" pitchFamily="2" charset="2"/>
              <a:buChar char="§"/>
            </a:pPr>
            <a:r>
              <a:rPr lang="en-US" dirty="0"/>
              <a:t>Specialized medical supplies and equipment</a:t>
            </a:r>
          </a:p>
          <a:p>
            <a:pPr marL="285750" indent="-285750">
              <a:spcAft>
                <a:spcPts val="1200"/>
              </a:spcAft>
              <a:buFont typeface="Wingdings" panose="05000000000000000000" pitchFamily="2" charset="2"/>
              <a:buChar char="§"/>
            </a:pPr>
            <a:r>
              <a:rPr lang="en-US" dirty="0"/>
              <a:t>School-based extracurricular programs</a:t>
            </a:r>
          </a:p>
        </p:txBody>
      </p:sp>
      <p:sp>
        <p:nvSpPr>
          <p:cNvPr id="178" name="Google Shape;178;p8"/>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10"/>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9</a:t>
            </a:fld>
            <a:endParaRPr dirty="0"/>
          </a:p>
        </p:txBody>
      </p:sp>
      <p:sp>
        <p:nvSpPr>
          <p:cNvPr id="5" name="Google Shape;205;p9">
            <a:extLst>
              <a:ext uri="{FF2B5EF4-FFF2-40B4-BE49-F238E27FC236}">
                <a16:creationId xmlns:a16="http://schemas.microsoft.com/office/drawing/2014/main" id="{77524C1A-8477-270E-1931-C83464267FB1}"/>
              </a:ext>
            </a:extLst>
          </p:cNvPr>
          <p:cNvSpPr txBox="1">
            <a:spLocks noGrp="1"/>
          </p:cNvSpPr>
          <p:nvPr>
            <p:ph type="title"/>
          </p:nvPr>
        </p:nvSpPr>
        <p:spPr>
          <a:xfrm>
            <a:off x="892278" y="626805"/>
            <a:ext cx="7459242" cy="368954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US" sz="3300" dirty="0">
                <a:solidFill>
                  <a:schemeClr val="bg1"/>
                </a:solidFill>
              </a:rPr>
              <a:t>The SCO</a:t>
            </a:r>
            <a:br>
              <a:rPr lang="en-US" sz="3300" dirty="0">
                <a:solidFill>
                  <a:schemeClr val="bg1"/>
                </a:solidFill>
              </a:rPr>
            </a:br>
            <a:r>
              <a:rPr lang="en-US" sz="3300" dirty="0">
                <a:solidFill>
                  <a:schemeClr val="bg1"/>
                </a:solidFill>
              </a:rPr>
              <a:t>Jordan’s Principle team</a:t>
            </a:r>
            <a:br>
              <a:rPr lang="en-US" sz="3300" dirty="0">
                <a:solidFill>
                  <a:schemeClr val="bg1"/>
                </a:solidFill>
              </a:rPr>
            </a:br>
            <a:r>
              <a:rPr lang="en-US" sz="3300" dirty="0">
                <a:solidFill>
                  <a:schemeClr val="bg1"/>
                </a:solidFill>
              </a:rPr>
              <a:t>supports more than</a:t>
            </a:r>
            <a:br>
              <a:rPr lang="en-US" sz="4800" dirty="0">
                <a:solidFill>
                  <a:schemeClr val="bg1"/>
                </a:solidFill>
              </a:rPr>
            </a:br>
            <a:r>
              <a:rPr lang="en-US" sz="4500" dirty="0">
                <a:solidFill>
                  <a:schemeClr val="bg1"/>
                </a:solidFill>
              </a:rPr>
              <a:t>6000 children &amp; youth</a:t>
            </a:r>
            <a:br>
              <a:rPr lang="en-US" sz="5000" dirty="0">
                <a:solidFill>
                  <a:schemeClr val="bg1"/>
                </a:solidFill>
              </a:rPr>
            </a:br>
            <a:r>
              <a:rPr lang="en-US" sz="3000" dirty="0">
                <a:solidFill>
                  <a:schemeClr val="bg1"/>
                </a:solidFill>
              </a:rPr>
              <a:t>and has received over</a:t>
            </a:r>
            <a:br>
              <a:rPr lang="en-US" sz="3000" dirty="0">
                <a:solidFill>
                  <a:schemeClr val="bg1"/>
                </a:solidFill>
              </a:rPr>
            </a:br>
            <a:r>
              <a:rPr lang="en-US" sz="4000" dirty="0">
                <a:solidFill>
                  <a:schemeClr val="bg1"/>
                </a:solidFill>
              </a:rPr>
              <a:t>20,000 requests this year</a:t>
            </a:r>
            <a:endParaRPr sz="4000" dirty="0">
              <a:solidFill>
                <a:schemeClr val="bg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97F05669DBB94E860398382A2D97A6" ma:contentTypeVersion="14" ma:contentTypeDescription="Create a new document." ma:contentTypeScope="" ma:versionID="f89eb1641ab9b18170d04fdd636af7e1">
  <xsd:schema xmlns:xsd="http://www.w3.org/2001/XMLSchema" xmlns:xs="http://www.w3.org/2001/XMLSchema" xmlns:p="http://schemas.microsoft.com/office/2006/metadata/properties" xmlns:ns2="ac929cb7-5209-401e-a9e4-5532203b536b" xmlns:ns3="eb5df81c-838e-4494-9e39-ac917cf0620c" targetNamespace="http://schemas.microsoft.com/office/2006/metadata/properties" ma:root="true" ma:fieldsID="3cebb7012de1bec0dd2433b08dd2df93" ns2:_="" ns3:_="">
    <xsd:import namespace="ac929cb7-5209-401e-a9e4-5532203b536b"/>
    <xsd:import namespace="eb5df81c-838e-4494-9e39-ac917cf0620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29cb7-5209-401e-a9e4-5532203b5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1da426-4e55-4307-98da-236b24fea41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5df81c-838e-4494-9e39-ac917cf0620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6004b6b-d2f8-4043-978d-3e17720e3887}" ma:internalName="TaxCatchAll" ma:showField="CatchAllData" ma:web="eb5df81c-838e-4494-9e39-ac917cf0620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929cb7-5209-401e-a9e4-5532203b536b">
      <Terms xmlns="http://schemas.microsoft.com/office/infopath/2007/PartnerControls"/>
    </lcf76f155ced4ddcb4097134ff3c332f>
    <TaxCatchAll xmlns="eb5df81c-838e-4494-9e39-ac917cf0620c" xsi:nil="true"/>
  </documentManagement>
</p:properties>
</file>

<file path=customXml/itemProps1.xml><?xml version="1.0" encoding="utf-8"?>
<ds:datastoreItem xmlns:ds="http://schemas.openxmlformats.org/officeDocument/2006/customXml" ds:itemID="{6C09A49A-3398-4337-9879-F6CFA38E1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929cb7-5209-401e-a9e4-5532203b536b"/>
    <ds:schemaRef ds:uri="eb5df81c-838e-4494-9e39-ac917cf06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470278-8E8B-4E0C-8BE2-07236837D6FC}">
  <ds:schemaRefs>
    <ds:schemaRef ds:uri="http://schemas.microsoft.com/sharepoint/v3/contenttype/forms"/>
  </ds:schemaRefs>
</ds:datastoreItem>
</file>

<file path=customXml/itemProps3.xml><?xml version="1.0" encoding="utf-8"?>
<ds:datastoreItem xmlns:ds="http://schemas.openxmlformats.org/officeDocument/2006/customXml" ds:itemID="{97052614-5CC0-4F42-9E9E-00F8DE488338}">
  <ds:schemaRefs>
    <ds:schemaRef ds:uri="http://schemas.microsoft.com/office/2006/metadata/properties"/>
    <ds:schemaRef ds:uri="http://schemas.microsoft.com/office/infopath/2007/PartnerControls"/>
    <ds:schemaRef ds:uri="ac929cb7-5209-401e-a9e4-5532203b536b"/>
    <ds:schemaRef ds:uri="eb5df81c-838e-4494-9e39-ac917cf0620c"/>
  </ds:schemaRefs>
</ds:datastoreItem>
</file>

<file path=docProps/app.xml><?xml version="1.0" encoding="utf-8"?>
<Properties xmlns="http://schemas.openxmlformats.org/officeDocument/2006/extended-properties" xmlns:vt="http://schemas.openxmlformats.org/officeDocument/2006/docPropsVTypes">
  <TotalTime>1866</TotalTime>
  <Words>568</Words>
  <Application>Microsoft Office PowerPoint</Application>
  <PresentationFormat>On-screen Show (16:9)</PresentationFormat>
  <Paragraphs>68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Poppins</vt:lpstr>
      <vt:lpstr>Wingdings</vt:lpstr>
      <vt:lpstr>Poppins Light</vt:lpstr>
      <vt:lpstr>Simple Light</vt:lpstr>
      <vt:lpstr>MANITOBA  Jordan’s Principle Service Model </vt:lpstr>
      <vt:lpstr>Jordan’s Principle Providers</vt:lpstr>
      <vt:lpstr>PowerPoint Presentation</vt:lpstr>
      <vt:lpstr>Jordan’s Principle Overview</vt:lpstr>
      <vt:lpstr>Jordan’s Principle Coordinators - Health</vt:lpstr>
      <vt:lpstr>Jordan’s Principle Coordinators - Education</vt:lpstr>
      <vt:lpstr>How do we help?</vt:lpstr>
      <vt:lpstr>Types of Support</vt:lpstr>
      <vt:lpstr>The SCO Jordan’s Principle team supports more than 6000 children &amp; youth and has received over 20,000 requests this year</vt:lpstr>
      <vt:lpstr>CONTACT US  JORDAN’S PRINCIPLE PROGRAM Southern Chiefs’ Organization T: 204.946.1869 ext. 205 TF: 1.866.876.9701 Hours: Monday – Friday, 8:30 am – 4:30 pm E: jpadmin@scoinc.mb.ca W: www.scoinc.mb.ca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on Experiences of Racism in the MB Health Care System</dc:title>
  <dc:creator>Jennifer Rattray</dc:creator>
  <cp:lastModifiedBy>Joni Wilson</cp:lastModifiedBy>
  <cp:revision>15</cp:revision>
  <dcterms:modified xsi:type="dcterms:W3CDTF">2024-03-06T13:48:31Z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0x0101004897F05669DBB94E860398382A2D97A6</vt:lpwstr>
  </property>
  <property fmtid="{D5CDD505-2E9C-101B-9397-08002B2CF9AE}" pid="3" name="MediaServiceImageTags">
    <vt:lpwstr/>
  </property>
</Properties>
</file>