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7010400" cy="9296400"/>
  <p:embeddedFontLst>
    <p:embeddedFont>
      <p:font typeface="Aptos Bold" panose="020B0004020202020204" pitchFamily="34" charset="0"/>
      <p:regular r:id="rId12"/>
      <p:bold r:id="rId13"/>
    </p:embeddedFont>
    <p:embeddedFont>
      <p:font typeface="Aptos Italics" panose="020B0604020202020204" charset="0"/>
      <p:regular r:id="rId14"/>
    </p:embeddedFont>
    <p:embeddedFont>
      <p:font typeface="League Spartan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8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EAB44-7793-4DE7-BC35-29F527456B65}" type="datetimeFigureOut">
              <a:rPr lang="en-CA" smtClean="0"/>
              <a:t>2026-01-23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78AC5-917E-4CCA-9FFA-3E8844260F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564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8AC5-917E-4CCA-9FFA-3E8844260F6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91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13.svg"/><Relationship Id="rId19" Type="http://schemas.openxmlformats.org/officeDocument/2006/relationships/image" Target="../media/image31.pn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12" Type="http://schemas.openxmlformats.org/officeDocument/2006/relationships/image" Target="../media/image4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10" Type="http://schemas.openxmlformats.org/officeDocument/2006/relationships/image" Target="../media/image42.emf"/><Relationship Id="rId4" Type="http://schemas.openxmlformats.org/officeDocument/2006/relationships/image" Target="../media/image22.sv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39.svg"/><Relationship Id="rId4" Type="http://schemas.openxmlformats.org/officeDocument/2006/relationships/image" Target="../media/image22.sv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9.png"/><Relationship Id="rId3" Type="http://schemas.openxmlformats.org/officeDocument/2006/relationships/image" Target="../media/image1.jpeg"/><Relationship Id="rId7" Type="http://schemas.openxmlformats.org/officeDocument/2006/relationships/image" Target="../media/image45.sv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3.svg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7.png"/><Relationship Id="rId18" Type="http://schemas.openxmlformats.org/officeDocument/2006/relationships/image" Target="../media/image55.jpe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52.png"/><Relationship Id="rId17" Type="http://schemas.openxmlformats.org/officeDocument/2006/relationships/image" Target="../media/image26.png"/><Relationship Id="rId2" Type="http://schemas.openxmlformats.org/officeDocument/2006/relationships/image" Target="../media/image1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51.pn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10" Type="http://schemas.openxmlformats.org/officeDocument/2006/relationships/image" Target="../media/image13.svg"/><Relationship Id="rId19" Type="http://schemas.openxmlformats.org/officeDocument/2006/relationships/image" Target="../media/image56.png"/><Relationship Id="rId4" Type="http://schemas.openxmlformats.org/officeDocument/2006/relationships/image" Target="../media/image5.svg"/><Relationship Id="rId9" Type="http://schemas.openxmlformats.org/officeDocument/2006/relationships/image" Target="../media/image12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541000" y="5417184"/>
            <a:ext cx="11712292" cy="9739632"/>
            <a:chOff x="0" y="0"/>
            <a:chExt cx="676659" cy="562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FFC05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448059" cy="60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17453" y="-993826"/>
            <a:ext cx="20867030" cy="10516055"/>
            <a:chOff x="0" y="0"/>
            <a:chExt cx="561152" cy="282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1152" cy="282796"/>
            </a:xfrm>
            <a:custGeom>
              <a:avLst/>
              <a:gdLst/>
              <a:ahLst/>
              <a:cxnLst/>
              <a:rect l="l" t="t" r="r" b="b"/>
              <a:pathLst>
                <a:path w="561152" h="282796">
                  <a:moveTo>
                    <a:pt x="203200" y="282796"/>
                  </a:moveTo>
                  <a:lnTo>
                    <a:pt x="357952" y="282796"/>
                  </a:lnTo>
                  <a:lnTo>
                    <a:pt x="561152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102869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27000" y="-38100"/>
              <a:ext cx="307152" cy="320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0273" r="-2142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13704" y="-82986"/>
            <a:ext cx="1097343" cy="548672"/>
          </a:xfrm>
          <a:custGeom>
            <a:avLst/>
            <a:gdLst/>
            <a:ahLst/>
            <a:cxnLst/>
            <a:rect l="l" t="t" r="r" b="b"/>
            <a:pathLst>
              <a:path w="1097343" h="548672">
                <a:moveTo>
                  <a:pt x="0" y="0"/>
                </a:moveTo>
                <a:lnTo>
                  <a:pt x="1097343" y="0"/>
                </a:lnTo>
                <a:lnTo>
                  <a:pt x="1097343" y="548671"/>
                </a:lnTo>
                <a:lnTo>
                  <a:pt x="0" y="5486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8437891" y="622640"/>
            <a:ext cx="8732770" cy="9479262"/>
          </a:xfrm>
          <a:custGeom>
            <a:avLst/>
            <a:gdLst/>
            <a:ahLst/>
            <a:cxnLst/>
            <a:rect l="l" t="t" r="r" b="b"/>
            <a:pathLst>
              <a:path w="8732770" h="9479262">
                <a:moveTo>
                  <a:pt x="0" y="0"/>
                </a:moveTo>
                <a:lnTo>
                  <a:pt x="8732770" y="0"/>
                </a:lnTo>
                <a:lnTo>
                  <a:pt x="8732770" y="9479261"/>
                </a:lnTo>
                <a:lnTo>
                  <a:pt x="0" y="94792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991600" y="728770"/>
            <a:ext cx="8421049" cy="7300805"/>
            <a:chOff x="0" y="0"/>
            <a:chExt cx="727368" cy="63060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7368" cy="630606"/>
            </a:xfrm>
            <a:custGeom>
              <a:avLst/>
              <a:gdLst/>
              <a:ahLst/>
              <a:cxnLst/>
              <a:rect l="l" t="t" r="r" b="b"/>
              <a:pathLst>
                <a:path w="727368" h="630606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5" name="Freeform 15"/>
          <p:cNvSpPr/>
          <p:nvPr/>
        </p:nvSpPr>
        <p:spPr>
          <a:xfrm rot="-5400000">
            <a:off x="12772130" y="5191268"/>
            <a:ext cx="4650437" cy="5047964"/>
          </a:xfrm>
          <a:custGeom>
            <a:avLst/>
            <a:gdLst/>
            <a:ahLst/>
            <a:cxnLst/>
            <a:rect l="l" t="t" r="r" b="b"/>
            <a:pathLst>
              <a:path w="4650437" h="5047964">
                <a:moveTo>
                  <a:pt x="0" y="0"/>
                </a:moveTo>
                <a:lnTo>
                  <a:pt x="4650437" y="0"/>
                </a:lnTo>
                <a:lnTo>
                  <a:pt x="4650437" y="5047964"/>
                </a:lnTo>
                <a:lnTo>
                  <a:pt x="0" y="50479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3044776" y="5699258"/>
            <a:ext cx="4105146" cy="3559042"/>
            <a:chOff x="0" y="0"/>
            <a:chExt cx="727368" cy="6306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27368" cy="630606"/>
            </a:xfrm>
            <a:custGeom>
              <a:avLst/>
              <a:gdLst/>
              <a:ahLst/>
              <a:cxnLst/>
              <a:rect l="l" t="t" r="r" b="b"/>
              <a:pathLst>
                <a:path w="727368" h="630606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8" name="Freeform 18"/>
          <p:cNvSpPr/>
          <p:nvPr/>
        </p:nvSpPr>
        <p:spPr>
          <a:xfrm>
            <a:off x="17543907" y="9838093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-2785432" y="9977430"/>
            <a:ext cx="11434272" cy="1293877"/>
          </a:xfrm>
          <a:custGeom>
            <a:avLst/>
            <a:gdLst/>
            <a:ahLst/>
            <a:cxnLst/>
            <a:rect l="l" t="t" r="r" b="b"/>
            <a:pathLst>
              <a:path w="11434272" h="1293877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-48325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06868" y="4023694"/>
            <a:ext cx="7210585" cy="4005881"/>
          </a:xfrm>
          <a:custGeom>
            <a:avLst/>
            <a:gdLst/>
            <a:ahLst/>
            <a:cxnLst/>
            <a:rect l="l" t="t" r="r" b="b"/>
            <a:pathLst>
              <a:path w="7210585" h="4005881">
                <a:moveTo>
                  <a:pt x="0" y="0"/>
                </a:moveTo>
                <a:lnTo>
                  <a:pt x="7210585" y="0"/>
                </a:lnTo>
                <a:lnTo>
                  <a:pt x="7210585" y="4005881"/>
                </a:lnTo>
                <a:lnTo>
                  <a:pt x="0" y="4005881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04116" y="8216103"/>
            <a:ext cx="11559676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Presented by: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Amanda Kubrakovich, Social Development Advisor, Southern Co-Chair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Gene Bercier, Social Development Advisor, Northern Co-Chair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1D1A1B"/>
              </a:solidFill>
              <a:latin typeface="Aptos Bold"/>
              <a:ea typeface="Aptos Bold"/>
              <a:cs typeface="Aptos Bold"/>
              <a:sym typeface="Apto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35077" y="1523063"/>
            <a:ext cx="9225684" cy="3646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48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Manitoba First Nations </a:t>
            </a:r>
          </a:p>
          <a:p>
            <a:pPr>
              <a:lnSpc>
                <a:spcPts val="6599"/>
              </a:lnSpc>
            </a:pPr>
            <a:r>
              <a:rPr lang="en-US" sz="48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On-Reserve Income Assistance Program</a:t>
            </a:r>
            <a:r>
              <a:rPr lang="en-US" sz="48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</a:p>
          <a:p>
            <a:pPr algn="just">
              <a:lnSpc>
                <a:spcPts val="3938"/>
              </a:lnSpc>
            </a:pPr>
            <a:r>
              <a:rPr lang="en-US" sz="3281" dirty="0">
                <a:solidFill>
                  <a:srgbClr val="1D1A1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  <a:p>
            <a:pPr algn="just">
              <a:lnSpc>
                <a:spcPts val="5027"/>
              </a:lnSpc>
            </a:pPr>
            <a:endParaRPr lang="en-US" sz="3281" dirty="0">
              <a:solidFill>
                <a:srgbClr val="1D1A1B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564053" y="-1477201"/>
            <a:ext cx="5390494" cy="2982376"/>
            <a:chOff x="0" y="0"/>
            <a:chExt cx="7187325" cy="3976501"/>
          </a:xfrm>
        </p:grpSpPr>
        <p:grpSp>
          <p:nvGrpSpPr>
            <p:cNvPr id="4" name="Group 4"/>
            <p:cNvGrpSpPr/>
            <p:nvPr/>
          </p:nvGrpSpPr>
          <p:grpSpPr>
            <a:xfrm rot="-10800000">
              <a:off x="0" y="0"/>
              <a:ext cx="7187325" cy="3262226"/>
              <a:chOff x="0" y="0"/>
              <a:chExt cx="1239720" cy="56269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avLst/>
                <a:gdLst/>
                <a:ahLst/>
                <a:cxnLst/>
                <a:rect l="l" t="t" r="r" b="b"/>
                <a:pathLst>
                  <a:path w="1239720" h="562692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FFBE5B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2511062" y="2547952"/>
              <a:ext cx="3673400" cy="1428550"/>
              <a:chOff x="0" y="0"/>
              <a:chExt cx="1643297" cy="63906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avLst/>
                <a:gdLst/>
                <a:ahLst/>
                <a:cxnLst/>
                <a:rect l="l" t="t" r="r" b="b"/>
                <a:pathLst>
                  <a:path w="1643297" h="639062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FFBE5B"/>
              </a:solidFill>
              <a:ln w="571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8216900" y="10018463"/>
            <a:ext cx="10873692" cy="1293159"/>
          </a:xfrm>
          <a:custGeom>
            <a:avLst/>
            <a:gdLst/>
            <a:ahLst/>
            <a:cxnLst/>
            <a:rect l="l" t="t" r="r" b="b"/>
            <a:pathLst>
              <a:path w="10873692" h="1293159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61128"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704340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7201961" y="7533472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2348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919895" y="9853727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39207" y="210145"/>
            <a:ext cx="3234142" cy="3234142"/>
          </a:xfrm>
          <a:custGeom>
            <a:avLst/>
            <a:gdLst/>
            <a:ahLst/>
            <a:cxnLst/>
            <a:rect l="l" t="t" r="r" b="b"/>
            <a:pathLst>
              <a:path w="3234142" h="3234142">
                <a:moveTo>
                  <a:pt x="0" y="0"/>
                </a:moveTo>
                <a:lnTo>
                  <a:pt x="3234142" y="0"/>
                </a:lnTo>
                <a:lnTo>
                  <a:pt x="3234142" y="3234141"/>
                </a:lnTo>
                <a:lnTo>
                  <a:pt x="0" y="323414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120278" y="2753698"/>
            <a:ext cx="12139022" cy="551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6"/>
              </a:lnSpc>
            </a:pPr>
            <a:r>
              <a:rPr lang="en-US" sz="244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“The Social Development Advisors Technical Group, (SDATG) , is a Nations–led advisory body focused on the Manitoba First Nations On-Reserve Income Assistance Program.</a:t>
            </a:r>
          </a:p>
          <a:p>
            <a:pPr algn="l">
              <a:lnSpc>
                <a:spcPts val="3416"/>
              </a:lnSpc>
            </a:pPr>
            <a:endParaRPr lang="en-US" sz="244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algn="l">
              <a:lnSpc>
                <a:spcPts val="3416"/>
              </a:lnSpc>
            </a:pPr>
            <a:r>
              <a:rPr lang="en-US" sz="244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Our role is to provide strategic advice, technical expertise, and informed recommendations that support the reassertion of the Nations jurisdiction in social development.</a:t>
            </a:r>
          </a:p>
          <a:p>
            <a:pPr algn="l">
              <a:lnSpc>
                <a:spcPts val="3416"/>
              </a:lnSpc>
            </a:pPr>
            <a:endParaRPr lang="en-US" sz="244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algn="l">
              <a:lnSpc>
                <a:spcPts val="3416"/>
              </a:lnSpc>
            </a:pPr>
            <a:r>
              <a:rPr lang="en-US" sz="244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We represent Tribal Councils, Independent Nations, leadership organizations, and we work bilaterally with Indigenous Services Canada on policy development and reform.</a:t>
            </a:r>
          </a:p>
          <a:p>
            <a:pPr algn="l">
              <a:lnSpc>
                <a:spcPts val="3416"/>
              </a:lnSpc>
            </a:pPr>
            <a:endParaRPr lang="en-US" sz="244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algn="l">
              <a:lnSpc>
                <a:spcPts val="3416"/>
              </a:lnSpc>
            </a:pPr>
            <a:r>
              <a:rPr lang="en-US" sz="244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Importantly, SDATG operates by consensus. This approach reflects our commitment to dialogue, collaboration, and collective decision-making — ensuring policies move forward with shared understanding and regional alignment.”</a:t>
            </a:r>
          </a:p>
          <a:p>
            <a:pPr algn="l">
              <a:lnSpc>
                <a:spcPts val="3416"/>
              </a:lnSpc>
            </a:pPr>
            <a:endParaRPr lang="en-US" sz="244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39207" y="3568111"/>
            <a:ext cx="1301449" cy="955444"/>
          </a:xfrm>
          <a:custGeom>
            <a:avLst/>
            <a:gdLst/>
            <a:ahLst/>
            <a:cxnLst/>
            <a:rect l="l" t="t" r="r" b="b"/>
            <a:pathLst>
              <a:path w="1301449" h="955444">
                <a:moveTo>
                  <a:pt x="0" y="0"/>
                </a:moveTo>
                <a:lnTo>
                  <a:pt x="1301449" y="0"/>
                </a:lnTo>
                <a:lnTo>
                  <a:pt x="1301449" y="955445"/>
                </a:lnTo>
                <a:lnTo>
                  <a:pt x="0" y="95544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454954" y="3429000"/>
            <a:ext cx="952293" cy="1569119"/>
          </a:xfrm>
          <a:custGeom>
            <a:avLst/>
            <a:gdLst/>
            <a:ahLst/>
            <a:cxnLst/>
            <a:rect l="l" t="t" r="r" b="b"/>
            <a:pathLst>
              <a:path w="952293" h="1569119">
                <a:moveTo>
                  <a:pt x="0" y="0"/>
                </a:moveTo>
                <a:lnTo>
                  <a:pt x="952293" y="0"/>
                </a:lnTo>
                <a:lnTo>
                  <a:pt x="952293" y="1569119"/>
                </a:lnTo>
                <a:lnTo>
                  <a:pt x="0" y="1569119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39207" y="8277225"/>
            <a:ext cx="1353372" cy="1353372"/>
          </a:xfrm>
          <a:custGeom>
            <a:avLst/>
            <a:gdLst/>
            <a:ahLst/>
            <a:cxnLst/>
            <a:rect l="l" t="t" r="r" b="b"/>
            <a:pathLst>
              <a:path w="1353372" h="1353372">
                <a:moveTo>
                  <a:pt x="0" y="0"/>
                </a:moveTo>
                <a:lnTo>
                  <a:pt x="1353372" y="0"/>
                </a:lnTo>
                <a:lnTo>
                  <a:pt x="1353372" y="1353372"/>
                </a:lnTo>
                <a:lnTo>
                  <a:pt x="0" y="13533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31084" y="4901981"/>
            <a:ext cx="1227032" cy="1273393"/>
          </a:xfrm>
          <a:custGeom>
            <a:avLst/>
            <a:gdLst/>
            <a:ahLst/>
            <a:cxnLst/>
            <a:rect l="l" t="t" r="r" b="b"/>
            <a:pathLst>
              <a:path w="1227032" h="1273393">
                <a:moveTo>
                  <a:pt x="0" y="0"/>
                </a:moveTo>
                <a:lnTo>
                  <a:pt x="1227032" y="0"/>
                </a:lnTo>
                <a:lnTo>
                  <a:pt x="1227032" y="1273394"/>
                </a:lnTo>
                <a:lnTo>
                  <a:pt x="0" y="12733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48676" y="6848475"/>
            <a:ext cx="1438177" cy="1604121"/>
          </a:xfrm>
          <a:custGeom>
            <a:avLst/>
            <a:gdLst/>
            <a:ahLst/>
            <a:cxnLst/>
            <a:rect l="l" t="t" r="r" b="b"/>
            <a:pathLst>
              <a:path w="1438177" h="1604121">
                <a:moveTo>
                  <a:pt x="0" y="0"/>
                </a:moveTo>
                <a:lnTo>
                  <a:pt x="1438177" y="0"/>
                </a:lnTo>
                <a:lnTo>
                  <a:pt x="1438177" y="1604121"/>
                </a:lnTo>
                <a:lnTo>
                  <a:pt x="0" y="1604121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56954" y="6553800"/>
            <a:ext cx="1742175" cy="1161450"/>
          </a:xfrm>
          <a:custGeom>
            <a:avLst/>
            <a:gdLst/>
            <a:ahLst/>
            <a:cxnLst/>
            <a:rect l="l" t="t" r="r" b="b"/>
            <a:pathLst>
              <a:path w="1742175" h="1161450">
                <a:moveTo>
                  <a:pt x="0" y="0"/>
                </a:moveTo>
                <a:lnTo>
                  <a:pt x="1742174" y="0"/>
                </a:lnTo>
                <a:lnTo>
                  <a:pt x="1742174" y="1161450"/>
                </a:lnTo>
                <a:lnTo>
                  <a:pt x="0" y="116145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454954" y="8777238"/>
            <a:ext cx="1549400" cy="1065212"/>
          </a:xfrm>
          <a:custGeom>
            <a:avLst/>
            <a:gdLst/>
            <a:ahLst/>
            <a:cxnLst/>
            <a:rect l="l" t="t" r="r" b="b"/>
            <a:pathLst>
              <a:path w="1549400" h="1065212">
                <a:moveTo>
                  <a:pt x="0" y="0"/>
                </a:moveTo>
                <a:lnTo>
                  <a:pt x="1549400" y="0"/>
                </a:lnTo>
                <a:lnTo>
                  <a:pt x="1549400" y="1065212"/>
                </a:lnTo>
                <a:lnTo>
                  <a:pt x="0" y="1065212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160100" y="5143500"/>
            <a:ext cx="1877400" cy="1503416"/>
          </a:xfrm>
          <a:custGeom>
            <a:avLst/>
            <a:gdLst/>
            <a:ahLst/>
            <a:cxnLst/>
            <a:rect l="l" t="t" r="r" b="b"/>
            <a:pathLst>
              <a:path w="1877400" h="1503416">
                <a:moveTo>
                  <a:pt x="0" y="0"/>
                </a:moveTo>
                <a:lnTo>
                  <a:pt x="1877400" y="0"/>
                </a:lnTo>
                <a:lnTo>
                  <a:pt x="1877400" y="1503416"/>
                </a:lnTo>
                <a:lnTo>
                  <a:pt x="0" y="1503416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120278" y="1476600"/>
            <a:ext cx="6927753" cy="101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5"/>
              </a:lnSpc>
            </a:pPr>
            <a:r>
              <a:rPr lang="en-US" sz="6500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564053" y="-1477201"/>
            <a:ext cx="5390494" cy="2982376"/>
            <a:chOff x="0" y="0"/>
            <a:chExt cx="7187325" cy="3976501"/>
          </a:xfrm>
        </p:grpSpPr>
        <p:grpSp>
          <p:nvGrpSpPr>
            <p:cNvPr id="4" name="Group 4"/>
            <p:cNvGrpSpPr/>
            <p:nvPr/>
          </p:nvGrpSpPr>
          <p:grpSpPr>
            <a:xfrm rot="-10800000">
              <a:off x="0" y="0"/>
              <a:ext cx="7187325" cy="3262226"/>
              <a:chOff x="0" y="0"/>
              <a:chExt cx="1239720" cy="56269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avLst/>
                <a:gdLst/>
                <a:ahLst/>
                <a:cxnLst/>
                <a:rect l="l" t="t" r="r" b="b"/>
                <a:pathLst>
                  <a:path w="1239720" h="562692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102869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2511062" y="2547952"/>
              <a:ext cx="3673400" cy="1428550"/>
              <a:chOff x="0" y="0"/>
              <a:chExt cx="1643297" cy="63906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avLst/>
                <a:gdLst/>
                <a:ahLst/>
                <a:cxnLst/>
                <a:rect l="l" t="t" r="r" b="b"/>
                <a:pathLst>
                  <a:path w="1643297" h="639062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FFC05D"/>
              </a:solidFill>
              <a:ln w="571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-673113" y="9251081"/>
            <a:ext cx="5321313" cy="2446670"/>
            <a:chOff x="0" y="0"/>
            <a:chExt cx="1223810" cy="562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3810" cy="562692"/>
            </a:xfrm>
            <a:custGeom>
              <a:avLst/>
              <a:gdLst/>
              <a:ahLst/>
              <a:cxnLst/>
              <a:rect l="l" t="t" r="r" b="b"/>
              <a:pathLst>
                <a:path w="1223810" h="562692">
                  <a:moveTo>
                    <a:pt x="1223810" y="281346"/>
                  </a:moveTo>
                  <a:lnTo>
                    <a:pt x="102061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20610" y="0"/>
                  </a:lnTo>
                  <a:lnTo>
                    <a:pt x="1223810" y="281346"/>
                  </a:lnTo>
                  <a:close/>
                </a:path>
              </a:pathLst>
            </a:custGeom>
            <a:solidFill>
              <a:srgbClr val="10286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995210" cy="60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73113" y="8675100"/>
            <a:ext cx="2673102" cy="1151961"/>
            <a:chOff x="0" y="0"/>
            <a:chExt cx="1482931" cy="6390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82931" cy="639062"/>
            </a:xfrm>
            <a:custGeom>
              <a:avLst/>
              <a:gdLst/>
              <a:ahLst/>
              <a:cxnLst/>
              <a:rect l="l" t="t" r="r" b="b"/>
              <a:pathLst>
                <a:path w="1482931" h="639062">
                  <a:moveTo>
                    <a:pt x="1482931" y="319531"/>
                  </a:moveTo>
                  <a:lnTo>
                    <a:pt x="127973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279731" y="0"/>
                  </a:lnTo>
                  <a:lnTo>
                    <a:pt x="1482931" y="319531"/>
                  </a:lnTo>
                  <a:close/>
                </a:path>
              </a:pathLst>
            </a:custGeom>
            <a:solidFill>
              <a:srgbClr val="A10D00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1254331" cy="67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50358" y="9762097"/>
            <a:ext cx="14808942" cy="1198000"/>
            <a:chOff x="0" y="0"/>
            <a:chExt cx="7899698" cy="6390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899698" cy="639062"/>
            </a:xfrm>
            <a:custGeom>
              <a:avLst/>
              <a:gdLst/>
              <a:ahLst/>
              <a:cxnLst/>
              <a:rect l="l" t="t" r="r" b="b"/>
              <a:pathLst>
                <a:path w="7899698" h="639062">
                  <a:moveTo>
                    <a:pt x="7899698" y="319531"/>
                  </a:moveTo>
                  <a:lnTo>
                    <a:pt x="769649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7696498" y="0"/>
                  </a:lnTo>
                  <a:lnTo>
                    <a:pt x="7899698" y="319531"/>
                  </a:lnTo>
                  <a:close/>
                </a:path>
              </a:pathLst>
            </a:custGeom>
            <a:solidFill>
              <a:srgbClr val="FFC05D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14300" y="-38100"/>
              <a:ext cx="7671098" cy="67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7043400" y="-184885"/>
            <a:ext cx="1529778" cy="397742"/>
          </a:xfrm>
          <a:custGeom>
            <a:avLst/>
            <a:gdLst/>
            <a:ahLst/>
            <a:cxnLst/>
            <a:rect l="l" t="t" r="r" b="b"/>
            <a:pathLst>
              <a:path w="1529778" h="397742">
                <a:moveTo>
                  <a:pt x="0" y="0"/>
                </a:moveTo>
                <a:lnTo>
                  <a:pt x="1529778" y="0"/>
                </a:lnTo>
                <a:lnTo>
                  <a:pt x="1529778" y="397743"/>
                </a:lnTo>
                <a:lnTo>
                  <a:pt x="0" y="397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952724" y="10076674"/>
            <a:ext cx="1529778" cy="397742"/>
          </a:xfrm>
          <a:custGeom>
            <a:avLst/>
            <a:gdLst/>
            <a:ahLst/>
            <a:cxnLst/>
            <a:rect l="l" t="t" r="r" b="b"/>
            <a:pathLst>
              <a:path w="1529778" h="397742">
                <a:moveTo>
                  <a:pt x="0" y="0"/>
                </a:moveTo>
                <a:lnTo>
                  <a:pt x="1529778" y="0"/>
                </a:lnTo>
                <a:lnTo>
                  <a:pt x="1529778" y="397742"/>
                </a:lnTo>
                <a:lnTo>
                  <a:pt x="0" y="397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399076" y="9978798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517872" y="2387835"/>
            <a:ext cx="16525528" cy="572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7" lvl="1" indent="-248288" algn="l">
              <a:lnSpc>
                <a:spcPts val="3220"/>
              </a:lnSpc>
              <a:buFont typeface="Arial"/>
              <a:buChar char="•"/>
            </a:pPr>
            <a:r>
              <a:rPr lang="en-US" sz="24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Nation-Administered:</a:t>
            </a:r>
            <a:r>
              <a:rPr lang="en-US" sz="24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All 63 Nations in Manitoba deliver Income Assistance directly in their Nations, as a </a:t>
            </a:r>
            <a:r>
              <a:rPr lang="en-US" sz="2300" i="1" dirty="0">
                <a:solidFill>
                  <a:srgbClr val="1D1A1B"/>
                </a:solidFill>
                <a:latin typeface="Aptos Italics"/>
                <a:ea typeface="Aptos Italics"/>
                <a:cs typeface="Aptos Italics"/>
                <a:sym typeface="Aptos Italics"/>
              </a:rPr>
              <a:t>“program of last resort”</a:t>
            </a: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covering basic needs (food, clothing, shelter, utilities) and other benefits. </a:t>
            </a:r>
          </a:p>
          <a:p>
            <a:pPr algn="l">
              <a:lnSpc>
                <a:spcPts val="1679"/>
              </a:lnSpc>
            </a:pPr>
            <a:endParaRPr lang="en-US" sz="2300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539753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Policy Alignment: Federal and Provincial Framework</a:t>
            </a:r>
          </a:p>
          <a:p>
            <a:pPr marL="1079507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Federal Program Alignment </a:t>
            </a:r>
          </a:p>
          <a:p>
            <a:pPr algn="l">
              <a:lnSpc>
                <a:spcPts val="3219"/>
              </a:lnSpc>
            </a:pPr>
            <a:r>
              <a:rPr lang="en-US" sz="2299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 The On-Reserve Income Assistance Program follows Indigenous Services Canada’s national policy of comparability,  </a:t>
            </a:r>
          </a:p>
          <a:p>
            <a:pPr algn="l">
              <a:lnSpc>
                <a:spcPts val="3219"/>
              </a:lnSpc>
            </a:pPr>
            <a:r>
              <a:rPr lang="en-US" sz="2299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 ensuring benefits and eligibility align with provincial standards for individuals in similar circumstances.</a:t>
            </a:r>
          </a:p>
          <a:p>
            <a:pPr marL="1079507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Provincial Program Alignment</a:t>
            </a:r>
          </a:p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                       </a:t>
            </a: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Manitoba’s On-Reserve Income Assistance Program mirrors the provincial Employment and Income Assistance (EIA)  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 program for client categories, benefit rates, and rules, including basic needs, shelter, and special needs.</a:t>
            </a:r>
          </a:p>
          <a:p>
            <a:pPr marL="1079507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Limited Areas of Misalignment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   Minor differences occur where provincial programs are not federally fundable or applicable On-Reserve 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  (e.g., Rent Assist and related housing benefits).</a:t>
            </a:r>
          </a:p>
          <a:p>
            <a:pPr algn="l">
              <a:lnSpc>
                <a:spcPts val="140"/>
              </a:lnSpc>
            </a:pPr>
            <a:endParaRPr lang="en-US" sz="2300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algn="l">
              <a:lnSpc>
                <a:spcPts val="3500"/>
              </a:lnSpc>
            </a:pPr>
            <a:endParaRPr lang="en-US" sz="2300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30216" y="959509"/>
            <a:ext cx="14230831" cy="121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0"/>
              </a:lnSpc>
            </a:pPr>
            <a:r>
              <a:rPr lang="en-US" sz="38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Manitoba’s First Nation On-Reserve Income Assistance Program Structure &amp; Framework </a:t>
            </a:r>
          </a:p>
        </p:txBody>
      </p:sp>
      <p:sp>
        <p:nvSpPr>
          <p:cNvPr id="24" name="Freeform 24"/>
          <p:cNvSpPr/>
          <p:nvPr/>
        </p:nvSpPr>
        <p:spPr>
          <a:xfrm>
            <a:off x="5166072" y="7725498"/>
            <a:ext cx="4848558" cy="1745380"/>
          </a:xfrm>
          <a:custGeom>
            <a:avLst/>
            <a:gdLst/>
            <a:ahLst/>
            <a:cxnLst/>
            <a:rect l="l" t="t" r="r" b="b"/>
            <a:pathLst>
              <a:path w="3978766" h="1485262">
                <a:moveTo>
                  <a:pt x="0" y="0"/>
                </a:moveTo>
                <a:lnTo>
                  <a:pt x="3978766" y="0"/>
                </a:lnTo>
                <a:lnTo>
                  <a:pt x="3978766" y="1485261"/>
                </a:lnTo>
                <a:lnTo>
                  <a:pt x="0" y="1485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604076" y="7510044"/>
            <a:ext cx="3876182" cy="1993214"/>
          </a:xfrm>
          <a:custGeom>
            <a:avLst/>
            <a:gdLst/>
            <a:ahLst/>
            <a:cxnLst/>
            <a:rect l="l" t="t" r="r" b="b"/>
            <a:pathLst>
              <a:path w="3356683" h="1862959">
                <a:moveTo>
                  <a:pt x="0" y="0"/>
                </a:moveTo>
                <a:lnTo>
                  <a:pt x="3356683" y="0"/>
                </a:lnTo>
                <a:lnTo>
                  <a:pt x="3356683" y="1862959"/>
                </a:lnTo>
                <a:lnTo>
                  <a:pt x="0" y="186295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431463" y="9251081"/>
            <a:ext cx="6079663" cy="2446670"/>
            <a:chOff x="0" y="0"/>
            <a:chExt cx="1398218" cy="562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218" cy="562692"/>
            </a:xfrm>
            <a:custGeom>
              <a:avLst/>
              <a:gdLst/>
              <a:ahLst/>
              <a:cxnLst/>
              <a:rect l="l" t="t" r="r" b="b"/>
              <a:pathLst>
                <a:path w="1398218" h="562692">
                  <a:moveTo>
                    <a:pt x="1398218" y="281346"/>
                  </a:moveTo>
                  <a:lnTo>
                    <a:pt x="119501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195018" y="0"/>
                  </a:lnTo>
                  <a:lnTo>
                    <a:pt x="1398218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1169618" cy="60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44600" y="9762097"/>
            <a:ext cx="16014700" cy="1198000"/>
            <a:chOff x="0" y="0"/>
            <a:chExt cx="8542899" cy="639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42899" cy="639062"/>
            </a:xfrm>
            <a:custGeom>
              <a:avLst/>
              <a:gdLst/>
              <a:ahLst/>
              <a:cxnLst/>
              <a:rect l="l" t="t" r="r" b="b"/>
              <a:pathLst>
                <a:path w="8542899" h="639062">
                  <a:moveTo>
                    <a:pt x="8542899" y="319531"/>
                  </a:moveTo>
                  <a:lnTo>
                    <a:pt x="8339699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8339699" y="0"/>
                  </a:lnTo>
                  <a:lnTo>
                    <a:pt x="8542899" y="319531"/>
                  </a:lnTo>
                  <a:close/>
                </a:path>
              </a:pathLst>
            </a:custGeom>
            <a:solidFill>
              <a:srgbClr val="1D1A1B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8314299" cy="67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-1086039" y="-347164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484"/>
            </a:stretch>
          </a:blipFill>
        </p:spPr>
      </p:sp>
      <p:grpSp>
        <p:nvGrpSpPr>
          <p:cNvPr id="10" name="Group 10"/>
          <p:cNvGrpSpPr/>
          <p:nvPr/>
        </p:nvGrpSpPr>
        <p:grpSpPr>
          <a:xfrm rot="-10800000">
            <a:off x="14183347" y="-1362592"/>
            <a:ext cx="5119583" cy="2446670"/>
            <a:chOff x="0" y="0"/>
            <a:chExt cx="1177416" cy="562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77416" cy="562692"/>
            </a:xfrm>
            <a:custGeom>
              <a:avLst/>
              <a:gdLst/>
              <a:ahLst/>
              <a:cxnLst/>
              <a:rect l="l" t="t" r="r" b="b"/>
              <a:pathLst>
                <a:path w="1177416" h="562692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FFBE5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948816" cy="60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1533067" y="-624938"/>
            <a:ext cx="5726233" cy="1198000"/>
            <a:chOff x="0" y="0"/>
            <a:chExt cx="3054608" cy="6390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54608" cy="639062"/>
            </a:xfrm>
            <a:custGeom>
              <a:avLst/>
              <a:gdLst/>
              <a:ahLst/>
              <a:cxnLst/>
              <a:rect l="l" t="t" r="r" b="b"/>
              <a:pathLst>
                <a:path w="3054608" h="639062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10286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2826008" cy="67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871582" y="10072240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39800" y="904710"/>
            <a:ext cx="13510713" cy="686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4400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What Makes Manitoba different from Other Regions 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97961" y="2092162"/>
            <a:ext cx="8051800" cy="3258081"/>
            <a:chOff x="0" y="-38100"/>
            <a:chExt cx="10735733" cy="434410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662447"/>
              <a:ext cx="10735733" cy="3643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50" dirty="0">
                  <a:solidFill>
                    <a:srgbClr val="1D1A1B"/>
                  </a:solidFill>
                  <a:latin typeface="Aptos"/>
                  <a:ea typeface="Aptos"/>
                  <a:cs typeface="Aptos"/>
                  <a:sym typeface="Aptos"/>
                </a:rPr>
                <a:t>Manitoba’s On-Reserve Income Assistance program is delivered directly by the Nations (Income Assistance Administrators) under ISC funding agreements, rather than by the provincial government. </a:t>
              </a:r>
            </a:p>
            <a:p>
              <a:pPr algn="l">
                <a:lnSpc>
                  <a:spcPts val="3079"/>
                </a:lnSpc>
              </a:pPr>
              <a:r>
                <a:rPr lang="en-US" sz="2150" dirty="0">
                  <a:solidFill>
                    <a:srgbClr val="1D1A1B"/>
                  </a:solidFill>
                  <a:latin typeface="Aptos"/>
                  <a:ea typeface="Aptos"/>
                  <a:cs typeface="Aptos"/>
                  <a:sym typeface="Aptos"/>
                </a:rPr>
                <a:t>Manitoba stands out for its fully First Nation–administered model </a:t>
              </a:r>
            </a:p>
            <a:p>
              <a:pPr algn="l">
                <a:lnSpc>
                  <a:spcPts val="3079"/>
                </a:lnSpc>
              </a:pPr>
              <a:r>
                <a:rPr lang="en-US" sz="2150" dirty="0">
                  <a:solidFill>
                    <a:srgbClr val="1D1A1B"/>
                  </a:solidFill>
                  <a:latin typeface="Aptos"/>
                  <a:ea typeface="Aptos"/>
                  <a:cs typeface="Aptos"/>
                  <a:sym typeface="Aptos"/>
                </a:rPr>
                <a:t>(no provincial delivery involvement), requiring strong community capacity and federal oversight collaboration.</a:t>
              </a:r>
            </a:p>
            <a:p>
              <a:pPr algn="ctr">
                <a:lnSpc>
                  <a:spcPts val="2795"/>
                </a:lnSpc>
              </a:pPr>
              <a:endParaRPr lang="en-US" sz="2199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675399" cy="537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4"/>
                </a:lnSpc>
              </a:pPr>
              <a:r>
                <a:rPr lang="en-US" sz="2496" b="1">
                  <a:solidFill>
                    <a:srgbClr val="1D1A1B"/>
                  </a:solidFill>
                  <a:latin typeface="Aptos Bold"/>
                  <a:ea typeface="Aptos Bold"/>
                  <a:cs typeface="Aptos Bold"/>
                  <a:sym typeface="Aptos Bold"/>
                </a:rPr>
                <a:t>Administrative Model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3355" y="5386043"/>
            <a:ext cx="7982708" cy="3485788"/>
            <a:chOff x="0" y="-38100"/>
            <a:chExt cx="10643611" cy="4647717"/>
          </a:xfrm>
        </p:grpSpPr>
        <p:sp>
          <p:nvSpPr>
            <p:cNvPr id="22" name="TextBox 22"/>
            <p:cNvSpPr txBox="1"/>
            <p:nvPr/>
          </p:nvSpPr>
          <p:spPr>
            <a:xfrm>
              <a:off x="0" y="680421"/>
              <a:ext cx="10643611" cy="3929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05"/>
                </a:lnSpc>
              </a:pPr>
              <a:r>
                <a:rPr lang="en-US" sz="2150" dirty="0">
                  <a:solidFill>
                    <a:srgbClr val="1D1A1B"/>
                  </a:solidFill>
                  <a:latin typeface="Aptos"/>
                  <a:ea typeface="Aptos"/>
                  <a:cs typeface="Aptos"/>
                  <a:sym typeface="Aptos"/>
                </a:rPr>
                <a:t>Manitoba’s On-Reserve IA includes regional cost-of-living adjustments (distinct rate tables for southern, northern, isolated Nations) to account for remote area expenses. </a:t>
              </a:r>
            </a:p>
            <a:p>
              <a:pPr algn="l"/>
              <a:endParaRPr lang="en-US" sz="1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endParaRPr>
            </a:p>
            <a:p>
              <a:pPr algn="l">
                <a:lnSpc>
                  <a:spcPts val="3105"/>
                </a:lnSpc>
              </a:pPr>
              <a:r>
                <a:rPr lang="en-US" sz="2150" dirty="0">
                  <a:solidFill>
                    <a:srgbClr val="1D1A1B"/>
                  </a:solidFill>
                  <a:latin typeface="Aptos"/>
                  <a:ea typeface="Aptos"/>
                  <a:cs typeface="Aptos"/>
                  <a:sym typeface="Aptos"/>
                </a:rPr>
                <a:t>Indigenous Services Canada-Manitoba Region deemed it necessary to mirror the higher costs in remote First Nations after engagement and consultation with the Nations.  </a:t>
              </a:r>
            </a:p>
            <a:p>
              <a:pPr algn="l">
                <a:lnSpc>
                  <a:spcPts val="3105"/>
                </a:lnSpc>
              </a:pPr>
              <a:endParaRPr lang="en-US" sz="2218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6700970" cy="53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1D1A1B"/>
                  </a:solidFill>
                  <a:latin typeface="Aptos Bold"/>
                  <a:ea typeface="Aptos Bold"/>
                  <a:cs typeface="Aptos Bold"/>
                  <a:sym typeface="Aptos Bold"/>
                </a:rPr>
                <a:t>Benefit Structure Differences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144000" y="1803038"/>
            <a:ext cx="8199869" cy="3823760"/>
            <a:chOff x="0" y="-38100"/>
            <a:chExt cx="10933159" cy="5098347"/>
          </a:xfrm>
        </p:grpSpPr>
        <p:sp>
          <p:nvSpPr>
            <p:cNvPr id="25" name="TextBox 25"/>
            <p:cNvSpPr txBox="1"/>
            <p:nvPr/>
          </p:nvSpPr>
          <p:spPr>
            <a:xfrm>
              <a:off x="0" y="653228"/>
              <a:ext cx="10933159" cy="4407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150" dirty="0">
                  <a:solidFill>
                    <a:srgbClr val="1D1A1B"/>
                  </a:solidFill>
                  <a:latin typeface="Aptos"/>
                  <a:ea typeface="Aptos"/>
                  <a:cs typeface="Aptos"/>
                  <a:sym typeface="Aptos"/>
                </a:rPr>
                <a:t>Most regions follow annual contribution funding, but Manitoba is among those pioneering the 10-Year Grant funding for social programs as part of a New Fiscal Relationship (NFR) with Nations.</a:t>
              </a:r>
            </a:p>
            <a:p>
              <a:pPr algn="l"/>
              <a:endParaRPr lang="en-US" sz="6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endParaRPr>
            </a:p>
            <a:p>
              <a:pPr algn="l">
                <a:lnSpc>
                  <a:spcPts val="2800"/>
                </a:lnSpc>
              </a:pPr>
              <a:r>
                <a:rPr lang="en-US" sz="2150" dirty="0">
                  <a:solidFill>
                    <a:srgbClr val="1D1A1B"/>
                  </a:solidFill>
                  <a:latin typeface="Aptos"/>
                  <a:ea typeface="Aptos"/>
                  <a:cs typeface="Aptos"/>
                  <a:sym typeface="Aptos"/>
                </a:rPr>
                <a:t>Since 2019, a subset of Manitoba Nations receives IA funding as a long-term block grant – offering flexibility and stable planning. This grants approach is being watched as a potential best practice for empowerment and self-determination, though it comes with accountability requirements.</a:t>
              </a:r>
            </a:p>
            <a:p>
              <a:pPr algn="ctr">
                <a:lnSpc>
                  <a:spcPts val="2800"/>
                </a:lnSpc>
              </a:pPr>
              <a:endParaRPr lang="en-US" sz="20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7899135" cy="53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1D1A1B"/>
                  </a:solidFill>
                  <a:latin typeface="Aptos Bold"/>
                  <a:ea typeface="Aptos Bold"/>
                  <a:cs typeface="Aptos Bold"/>
                  <a:sym typeface="Aptos Bold"/>
                </a:rPr>
                <a:t>Funding Approach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928640" y="5372100"/>
            <a:ext cx="8330660" cy="4419893"/>
            <a:chOff x="-48641" y="-28792"/>
            <a:chExt cx="11107546" cy="5893191"/>
          </a:xfrm>
        </p:grpSpPr>
        <p:sp>
          <p:nvSpPr>
            <p:cNvPr id="28" name="TextBox 28"/>
            <p:cNvSpPr txBox="1"/>
            <p:nvPr/>
          </p:nvSpPr>
          <p:spPr>
            <a:xfrm>
              <a:off x="177800" y="564827"/>
              <a:ext cx="10881105" cy="5299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150" dirty="0">
                  <a:solidFill>
                    <a:srgbClr val="1D1A1B"/>
                  </a:solidFill>
                  <a:latin typeface="Aptos"/>
                  <a:ea typeface="Aptos"/>
                  <a:cs typeface="Aptos"/>
                  <a:sym typeface="Aptos"/>
                </a:rPr>
                <a:t>Provincial Offices often have centralized case management systems and larger service delivery infrastructures (multiple case workers, specialized employment counsellors, and modern IT systems). </a:t>
              </a:r>
            </a:p>
            <a:p>
              <a:pPr algn="l"/>
              <a:endParaRPr lang="en-US" sz="1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endParaRPr>
            </a:p>
            <a:p>
              <a:pPr algn="l">
                <a:lnSpc>
                  <a:spcPts val="2800"/>
                </a:lnSpc>
              </a:pPr>
              <a:r>
                <a:rPr lang="en-US" sz="2150" dirty="0">
                  <a:solidFill>
                    <a:srgbClr val="1D1A1B"/>
                  </a:solidFill>
                  <a:latin typeface="Aptos"/>
                  <a:ea typeface="Aptos"/>
                  <a:cs typeface="Aptos"/>
                  <a:sym typeface="Aptos"/>
                </a:rPr>
                <a:t>On-Reserve, each IA administrator typically handles all aspects of the program – doing intake and assessments, ongoing case management, financials &amp; reporting and working with Provincial Companies such Manitoba Hydro. </a:t>
              </a:r>
            </a:p>
            <a:p>
              <a:pPr algn="l">
                <a:lnSpc>
                  <a:spcPts val="1679"/>
                </a:lnSpc>
              </a:pPr>
              <a:endParaRPr lang="en-US" sz="215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endParaRPr>
            </a:p>
            <a:p>
              <a:pPr algn="l">
                <a:lnSpc>
                  <a:spcPts val="2800"/>
                </a:lnSpc>
              </a:pPr>
              <a:r>
                <a:rPr lang="en-US" sz="2150" dirty="0">
                  <a:solidFill>
                    <a:srgbClr val="1D1A1B"/>
                  </a:solidFill>
                  <a:latin typeface="Aptos"/>
                  <a:ea typeface="Aptos"/>
                  <a:cs typeface="Aptos"/>
                  <a:sym typeface="Aptos"/>
                </a:rPr>
                <a:t>This difference in scale and infrastructure is a notable contrast between Manitoba and jurisdictions.</a:t>
              </a:r>
            </a:p>
            <a:p>
              <a:pPr algn="ctr">
                <a:lnSpc>
                  <a:spcPts val="2800"/>
                </a:lnSpc>
              </a:pPr>
              <a:endParaRPr lang="en-US" sz="20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-48641" y="-28792"/>
              <a:ext cx="6055289" cy="53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 dirty="0">
                  <a:solidFill>
                    <a:srgbClr val="1D1A1B"/>
                  </a:solidFill>
                  <a:latin typeface="Aptos Bold"/>
                  <a:ea typeface="Aptos Bold"/>
                  <a:cs typeface="Aptos Bold"/>
                  <a:sym typeface="Aptos Bold"/>
                </a:rPr>
                <a:t>Delivery &amp; Case Management 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CD5BB9-3932-AC04-62A6-233CEE582274}"/>
              </a:ext>
            </a:extLst>
          </p:cNvPr>
          <p:cNvCxnSpPr/>
          <p:nvPr/>
        </p:nvCxnSpPr>
        <p:spPr>
          <a:xfrm>
            <a:off x="8839200" y="1591145"/>
            <a:ext cx="0" cy="77433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85432" y="9977430"/>
            <a:ext cx="11434272" cy="1293877"/>
          </a:xfrm>
          <a:custGeom>
            <a:avLst/>
            <a:gdLst/>
            <a:ahLst/>
            <a:cxnLst/>
            <a:rect l="l" t="t" r="r" b="b"/>
            <a:pathLst>
              <a:path w="11434272" h="1293877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8325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0839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13962050" y="-1511325"/>
            <a:ext cx="5151463" cy="2368575"/>
            <a:chOff x="0" y="0"/>
            <a:chExt cx="1223810" cy="562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3810" cy="562692"/>
            </a:xfrm>
            <a:custGeom>
              <a:avLst/>
              <a:gdLst/>
              <a:ahLst/>
              <a:cxnLst/>
              <a:rect l="l" t="t" r="r" b="b"/>
              <a:pathLst>
                <a:path w="1223810" h="562692">
                  <a:moveTo>
                    <a:pt x="1223810" y="281346"/>
                  </a:moveTo>
                  <a:lnTo>
                    <a:pt x="102061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20610" y="0"/>
                  </a:lnTo>
                  <a:lnTo>
                    <a:pt x="1223810" y="281346"/>
                  </a:lnTo>
                  <a:close/>
                </a:path>
              </a:pathLst>
            </a:custGeom>
            <a:solidFill>
              <a:srgbClr val="FFC05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995210" cy="60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028700" y="-773671"/>
            <a:ext cx="16014700" cy="1198000"/>
            <a:chOff x="0" y="0"/>
            <a:chExt cx="8542899" cy="6390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42899" cy="639062"/>
            </a:xfrm>
            <a:custGeom>
              <a:avLst/>
              <a:gdLst/>
              <a:ahLst/>
              <a:cxnLst/>
              <a:rect l="l" t="t" r="r" b="b"/>
              <a:pathLst>
                <a:path w="8542899" h="639062">
                  <a:moveTo>
                    <a:pt x="8542899" y="319531"/>
                  </a:moveTo>
                  <a:lnTo>
                    <a:pt x="8339699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8339699" y="0"/>
                  </a:lnTo>
                  <a:lnTo>
                    <a:pt x="8542899" y="319531"/>
                  </a:lnTo>
                  <a:close/>
                </a:path>
              </a:pathLst>
            </a:custGeom>
            <a:solidFill>
              <a:srgbClr val="112A6D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8314299" cy="67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612370" y="3015876"/>
            <a:ext cx="5153660" cy="515366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10286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852673" y="2180026"/>
            <a:ext cx="11339117" cy="752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Cost of Living, Remoteness, and Limited Economic Options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Extreme living costs, geographic isolation, and scarce local employment opportunities—particularly in northern and remote Nations—drive sustained Income Asisstance dependency and limit pathways out of poverty.</a:t>
            </a:r>
          </a:p>
          <a:p>
            <a:pPr algn="l">
              <a:lnSpc>
                <a:spcPts val="2100"/>
              </a:lnSpc>
            </a:pPr>
            <a:endParaRPr lang="en-US" sz="230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Policy Rigidity and Misalignment with On-Reserve Realities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Federal comparability and provincial mirroring requirements constrain flexibility, leaving Income Assistance rates and eligibility rules misaligned with inflation, housing conditions, and northern cost-of-living realities.</a:t>
            </a:r>
          </a:p>
          <a:p>
            <a:pPr algn="l">
              <a:lnSpc>
                <a:spcPts val="2100"/>
              </a:lnSpc>
            </a:pPr>
            <a:endParaRPr lang="en-US" sz="230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Capacity and Workforce Constraints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Chronic understaffing, high turnover, limited training, and compensation gaps place significant strain on IA administrators, impacting program consistency, effectiveness, and client support.</a:t>
            </a:r>
          </a:p>
          <a:p>
            <a:pPr algn="l">
              <a:lnSpc>
                <a:spcPts val="2100"/>
              </a:lnSpc>
            </a:pPr>
            <a:endParaRPr lang="en-US" sz="230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Service Gaps and Intergenerational Impacts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On-reserve clients face limited access to specialized supports and independent appeal mechanisms, while historical and intergenerational factors contribute to long-term reliance on income assistance, requiring culturally grounded, trust-based approaches.</a:t>
            </a:r>
          </a:p>
          <a:p>
            <a:pPr algn="l">
              <a:lnSpc>
                <a:spcPts val="2641"/>
              </a:lnSpc>
            </a:pPr>
            <a:endParaRPr lang="en-US" sz="230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52673" y="857250"/>
            <a:ext cx="13788655" cy="110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35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Core Challenges facing Manitoba’s First Nation </a:t>
            </a:r>
          </a:p>
          <a:p>
            <a:pPr algn="l">
              <a:lnSpc>
                <a:spcPts val="4375"/>
              </a:lnSpc>
            </a:pPr>
            <a:r>
              <a:rPr lang="en-US" sz="35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On-Reserve Income Assistance Program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14183347" y="-1362592"/>
            <a:ext cx="5119583" cy="2446670"/>
            <a:chOff x="0" y="0"/>
            <a:chExt cx="1177416" cy="562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7416" cy="562692"/>
            </a:xfrm>
            <a:custGeom>
              <a:avLst/>
              <a:gdLst/>
              <a:ahLst/>
              <a:cxnLst/>
              <a:rect l="l" t="t" r="r" b="b"/>
              <a:pathLst>
                <a:path w="1177416" h="562692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FFC05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948816" cy="60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1533067" y="-624938"/>
            <a:ext cx="5726233" cy="1198000"/>
            <a:chOff x="0" y="0"/>
            <a:chExt cx="3054608" cy="639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4608" cy="639062"/>
            </a:xfrm>
            <a:custGeom>
              <a:avLst/>
              <a:gdLst/>
              <a:ahLst/>
              <a:cxnLst/>
              <a:rect l="l" t="t" r="r" b="b"/>
              <a:pathLst>
                <a:path w="3054608" h="639062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112A6D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2826008" cy="67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99182" y="1729005"/>
            <a:ext cx="13211552" cy="591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Flexible Funding Approaches</a:t>
            </a:r>
          </a:p>
          <a:p>
            <a:pPr marL="1043820" lvl="2" indent="-347940" algn="l">
              <a:lnSpc>
                <a:spcPts val="3384"/>
              </a:lnSpc>
              <a:buFont typeface="Arial"/>
              <a:buChar char="⚬"/>
            </a:pPr>
            <a:r>
              <a:rPr lang="en-US" sz="2417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Leveraging block and grant funding models to reinvest in Income Assistance enhancements and improve local responsiveness.</a:t>
            </a:r>
          </a:p>
          <a:p>
            <a:pPr algn="l">
              <a:lnSpc>
                <a:spcPts val="1679"/>
              </a:lnSpc>
            </a:pPr>
            <a:endParaRPr lang="en-US" sz="2417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Capacity Building for IA Administration</a:t>
            </a:r>
          </a:p>
          <a:p>
            <a:pPr marL="1043820" lvl="2" indent="-347940" algn="l">
              <a:lnSpc>
                <a:spcPts val="3384"/>
              </a:lnSpc>
              <a:buFont typeface="Arial"/>
              <a:buChar char="⚬"/>
            </a:pPr>
            <a:r>
              <a:rPr lang="en-US" sz="2417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Strengthening administrator capacity through training, onboarding, peer networks, and mentorship.</a:t>
            </a:r>
          </a:p>
          <a:p>
            <a:pPr algn="l">
              <a:lnSpc>
                <a:spcPts val="1679"/>
              </a:lnSpc>
            </a:pPr>
            <a:endParaRPr lang="en-US" sz="2417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Policy Advocacy and System Reform</a:t>
            </a:r>
          </a:p>
          <a:p>
            <a:pPr marL="1043820" lvl="2" indent="-347940" algn="l">
              <a:lnSpc>
                <a:spcPts val="3384"/>
              </a:lnSpc>
              <a:buFont typeface="Arial"/>
              <a:buChar char="⚬"/>
            </a:pPr>
            <a:r>
              <a:rPr lang="en-US" sz="2417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Advancing reforms to better reflect northern and on-reserve realities, including remote allowances, benefit indexing, and recognition of non-traditional employment.</a:t>
            </a:r>
          </a:p>
          <a:p>
            <a:pPr algn="l">
              <a:lnSpc>
                <a:spcPts val="1679"/>
              </a:lnSpc>
            </a:pPr>
            <a:endParaRPr lang="en-US" sz="2417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Nation-Led Innovation and Employment</a:t>
            </a:r>
          </a:p>
          <a:p>
            <a:pPr marL="1043820" lvl="2" indent="-347940" algn="l">
              <a:lnSpc>
                <a:spcPts val="3384"/>
              </a:lnSpc>
              <a:buFont typeface="Arial"/>
              <a:buChar char="⚬"/>
            </a:pPr>
            <a:r>
              <a:rPr lang="en-US" sz="2417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Supporting Nation-driven approaches to employment, social enterprise, and </a:t>
            </a:r>
          </a:p>
          <a:p>
            <a:pPr marL="695880" lvl="2" algn="l">
              <a:lnSpc>
                <a:spcPts val="3384"/>
              </a:lnSpc>
            </a:pPr>
            <a:r>
              <a:rPr lang="en-US" sz="2417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local economic participation.</a:t>
            </a:r>
          </a:p>
        </p:txBody>
      </p:sp>
      <p:sp>
        <p:nvSpPr>
          <p:cNvPr id="10" name="Freeform 10"/>
          <p:cNvSpPr/>
          <p:nvPr/>
        </p:nvSpPr>
        <p:spPr>
          <a:xfrm rot="5400000">
            <a:off x="-1086039" y="601580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48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785432" y="9977430"/>
            <a:ext cx="11434272" cy="1293877"/>
          </a:xfrm>
          <a:custGeom>
            <a:avLst/>
            <a:gdLst/>
            <a:ahLst/>
            <a:cxnLst/>
            <a:rect l="l" t="t" r="r" b="b"/>
            <a:pathLst>
              <a:path w="11434272" h="1293877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483256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50839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859055"/>
            <a:ext cx="10573569" cy="61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How Manitoba Nations are Responding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513699-5063-2F3F-192C-E6E2491C08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9422" y="5375305"/>
            <a:ext cx="2531054" cy="3911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02DEFF-5DF7-C520-E5AD-CF94D16F76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4824" y="1246108"/>
            <a:ext cx="2576776" cy="3983421"/>
          </a:xfrm>
          <a:prstGeom prst="rect">
            <a:avLst/>
          </a:prstGeom>
        </p:spPr>
      </p:pic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42B6683-B1EF-39FA-92E0-06316B448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41830"/>
              </p:ext>
            </p:extLst>
          </p:nvPr>
        </p:nvGraphicFramePr>
        <p:xfrm>
          <a:off x="12168268" y="5979008"/>
          <a:ext cx="2705444" cy="360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8229566" imgH="10972800" progId="Acrobat.Document.DC">
                  <p:embed/>
                </p:oleObj>
              </mc:Choice>
              <mc:Fallback>
                <p:oleObj name="Acrobat Document" r:id="rId11" imgW="8229566" imgH="10972800" progId="Acrobat.Document.DC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42B6683-B1EF-39FA-92E0-06316B448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168268" y="5979008"/>
                        <a:ext cx="2705444" cy="360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03937" y="783743"/>
            <a:ext cx="13392246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5"/>
              </a:lnSpc>
            </a:pPr>
            <a:r>
              <a:rPr lang="en-US" sz="45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What this looks like in Practice in Manitoba 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4183347" y="-1362592"/>
            <a:ext cx="5119583" cy="2446670"/>
            <a:chOff x="0" y="0"/>
            <a:chExt cx="1177416" cy="5626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77416" cy="562692"/>
            </a:xfrm>
            <a:custGeom>
              <a:avLst/>
              <a:gdLst/>
              <a:ahLst/>
              <a:cxnLst/>
              <a:rect l="l" t="t" r="r" b="b"/>
              <a:pathLst>
                <a:path w="1177416" h="562692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FFC05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948816" cy="60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1533067" y="-624938"/>
            <a:ext cx="5726233" cy="1198000"/>
            <a:chOff x="0" y="0"/>
            <a:chExt cx="3054608" cy="6390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54608" cy="639062"/>
            </a:xfrm>
            <a:custGeom>
              <a:avLst/>
              <a:gdLst/>
              <a:ahLst/>
              <a:cxnLst/>
              <a:rect l="l" t="t" r="r" b="b"/>
              <a:pathLst>
                <a:path w="3054608" h="639062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112A6D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2826008" cy="67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8804" y="1737848"/>
            <a:ext cx="16826896" cy="7182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Nation-Led Governance and Coordination</a:t>
            </a:r>
          </a:p>
          <a:p>
            <a:pPr algn="just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</a:t>
            </a:r>
            <a:r>
              <a:rPr lang="en-US" sz="2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Collaborative table involving IA administrators, leadership, Tribal Councils, and ISC guide policy refinement </a:t>
            </a:r>
          </a:p>
          <a:p>
            <a:pPr algn="just">
              <a:lnSpc>
                <a:spcPts val="3220"/>
              </a:lnSpc>
            </a:pPr>
            <a:r>
              <a:rPr lang="en-US" sz="2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and shared problem-solving.</a:t>
            </a:r>
            <a:endParaRPr lang="en-US" sz="1500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Tribal Council–Based Capacity Support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</a:t>
            </a:r>
            <a:r>
              <a:rPr lang="en-US" sz="2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Hands-on advisory services, training, and peer support ensure smaller and remote Nations can access </a:t>
            </a:r>
          </a:p>
          <a:p>
            <a:pPr algn="l">
              <a:lnSpc>
                <a:spcPts val="3220"/>
              </a:lnSpc>
            </a:pPr>
            <a:r>
              <a:rPr lang="en-US" sz="2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technical expertise.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Flexible, Long-Term Funding in Action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</a:t>
            </a:r>
            <a:r>
              <a:rPr lang="en-US" sz="2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Nations operating under New Fiscal Relationships (NFR) can reinvest surpluses, support multi-year planning, and adapt     </a:t>
            </a:r>
          </a:p>
          <a:p>
            <a:pPr algn="l">
              <a:lnSpc>
                <a:spcPts val="3220"/>
              </a:lnSpc>
            </a:pPr>
            <a:r>
              <a:rPr lang="en-US" sz="2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Income Assistance delivery to local priorities.</a:t>
            </a:r>
            <a:endParaRPr lang="en-US" sz="2300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Employment and Training Pathways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 </a:t>
            </a:r>
            <a:r>
              <a:rPr lang="en-US" sz="2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Income Assistance clients can access Pre-Employment Supports Program (PESP), IAFNYES, local job fairs, life-skills  </a:t>
            </a:r>
          </a:p>
          <a:p>
            <a:pPr algn="l">
              <a:lnSpc>
                <a:spcPts val="3220"/>
              </a:lnSpc>
            </a:pPr>
            <a:r>
              <a:rPr lang="en-US" sz="2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 training, and subsidized placements through Nation- led and employer partnerships.</a:t>
            </a:r>
            <a:endParaRPr lang="en-US" sz="2300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Standardized Tools Supporting Consistency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 </a:t>
            </a:r>
            <a:r>
              <a:rPr lang="en-US" sz="2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Shared policy guides and standardized forms support consistent delivery and onboarding of new administrators.</a:t>
            </a:r>
            <a:endParaRPr lang="en-US" sz="2300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Nation-Driven Innovations</a:t>
            </a:r>
          </a:p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                       </a:t>
            </a:r>
            <a:r>
              <a:rPr lang="en-US" sz="2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Food security projects, cultural programming, and youth employment initiatives align Income Assistance delivery </a:t>
            </a:r>
          </a:p>
          <a:p>
            <a:pPr algn="l">
              <a:lnSpc>
                <a:spcPts val="3220"/>
              </a:lnSpc>
            </a:pPr>
            <a:r>
              <a:rPr lang="en-US" sz="22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                      with the Nations values  and realities.</a:t>
            </a:r>
          </a:p>
        </p:txBody>
      </p:sp>
      <p:sp>
        <p:nvSpPr>
          <p:cNvPr id="11" name="Freeform 11"/>
          <p:cNvSpPr/>
          <p:nvPr/>
        </p:nvSpPr>
        <p:spPr>
          <a:xfrm rot="5400000">
            <a:off x="-1086039" y="601580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48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665700" y="8947150"/>
            <a:ext cx="1244600" cy="622300"/>
          </a:xfrm>
          <a:custGeom>
            <a:avLst/>
            <a:gdLst/>
            <a:ahLst/>
            <a:cxnLst/>
            <a:rect l="l" t="t" r="r" b="b"/>
            <a:pathLst>
              <a:path w="1244600" h="622300">
                <a:moveTo>
                  <a:pt x="0" y="0"/>
                </a:moveTo>
                <a:lnTo>
                  <a:pt x="1244600" y="0"/>
                </a:lnTo>
                <a:lnTo>
                  <a:pt x="12446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2785432" y="9977430"/>
            <a:ext cx="11434272" cy="1293877"/>
          </a:xfrm>
          <a:custGeom>
            <a:avLst/>
            <a:gdLst/>
            <a:ahLst/>
            <a:cxnLst/>
            <a:rect l="l" t="t" r="r" b="b"/>
            <a:pathLst>
              <a:path w="11434272" h="1293877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8325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50839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48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13625677" y="-1477201"/>
            <a:ext cx="5390494" cy="2446670"/>
            <a:chOff x="0" y="0"/>
            <a:chExt cx="1239720" cy="562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9720" cy="562692"/>
            </a:xfrm>
            <a:custGeom>
              <a:avLst/>
              <a:gdLst/>
              <a:ahLst/>
              <a:cxnLst/>
              <a:rect l="l" t="t" r="r" b="b"/>
              <a:pathLst>
                <a:path w="1239720" h="562692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112A6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1011120" cy="60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-726419" y="-1477201"/>
            <a:ext cx="5390494" cy="2446670"/>
            <a:chOff x="0" y="0"/>
            <a:chExt cx="1239720" cy="5626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9720" cy="562692"/>
            </a:xfrm>
            <a:custGeom>
              <a:avLst/>
              <a:gdLst/>
              <a:ahLst/>
              <a:cxnLst/>
              <a:rect l="l" t="t" r="r" b="b"/>
              <a:pathLst>
                <a:path w="1239720" h="562692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1011120" cy="60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5914948" y="433762"/>
            <a:ext cx="2755050" cy="1071412"/>
            <a:chOff x="0" y="0"/>
            <a:chExt cx="1643297" cy="6390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43297" cy="639062"/>
            </a:xfrm>
            <a:custGeom>
              <a:avLst/>
              <a:gdLst/>
              <a:ahLst/>
              <a:cxnLst/>
              <a:rect l="l" t="t" r="r" b="b"/>
              <a:pathLst>
                <a:path w="1643297" h="639062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FFBE5B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1414697" cy="67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-380247" y="433762"/>
            <a:ext cx="2755050" cy="1071412"/>
            <a:chOff x="0" y="0"/>
            <a:chExt cx="1643297" cy="6390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3297" cy="639062"/>
            </a:xfrm>
            <a:custGeom>
              <a:avLst/>
              <a:gdLst/>
              <a:ahLst/>
              <a:cxnLst/>
              <a:rect l="l" t="t" r="r" b="b"/>
              <a:pathLst>
                <a:path w="1643297" h="639062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1D1A1B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1414697" cy="67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>
            <a:off x="-289309" y="1124240"/>
            <a:ext cx="1314829" cy="417924"/>
          </a:xfrm>
          <a:custGeom>
            <a:avLst/>
            <a:gdLst/>
            <a:ahLst/>
            <a:cxnLst/>
            <a:rect l="l" t="t" r="r" b="b"/>
            <a:pathLst>
              <a:path w="1314829" h="417924">
                <a:moveTo>
                  <a:pt x="0" y="0"/>
                </a:moveTo>
                <a:lnTo>
                  <a:pt x="1314829" y="0"/>
                </a:lnTo>
                <a:lnTo>
                  <a:pt x="1314829" y="417924"/>
                </a:lnTo>
                <a:lnTo>
                  <a:pt x="0" y="417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48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761450" y="2809883"/>
            <a:ext cx="1053100" cy="720057"/>
          </a:xfrm>
          <a:custGeom>
            <a:avLst/>
            <a:gdLst/>
            <a:ahLst/>
            <a:cxnLst/>
            <a:rect l="l" t="t" r="r" b="b"/>
            <a:pathLst>
              <a:path w="1053100" h="720057">
                <a:moveTo>
                  <a:pt x="0" y="0"/>
                </a:moveTo>
                <a:lnTo>
                  <a:pt x="1053100" y="0"/>
                </a:lnTo>
                <a:lnTo>
                  <a:pt x="1053100" y="720057"/>
                </a:lnTo>
                <a:lnTo>
                  <a:pt x="0" y="720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50839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85764" y="1643338"/>
            <a:ext cx="15402135" cy="5189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Adapt Programs to People: </a:t>
            </a: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One size does not fit all. Manitoba’s experience shows the importance of adapting Income Assistance to local context – whether it’s adjusting for remote cost-of-living or integrating cultural practices. </a:t>
            </a:r>
          </a:p>
          <a:p>
            <a:pPr algn="l">
              <a:lnSpc>
                <a:spcPts val="2100"/>
              </a:lnSpc>
            </a:pPr>
            <a:endParaRPr lang="en-US" sz="2300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Invest in Youth and Active Measures: </a:t>
            </a: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Manitoba’s youth-focused pilots (PESP, work mentorship) demonstrate that pro-active investments can pay off. We saw a reduction in IA dependency in the early years of PESP and other employment initiatives. The lesson: by helping clients, especially young people, build skills and find work, the overall demand for income assistance can drop. </a:t>
            </a:r>
          </a:p>
          <a:p>
            <a:pPr algn="l">
              <a:lnSpc>
                <a:spcPts val="2100"/>
              </a:lnSpc>
            </a:pPr>
            <a:endParaRPr lang="en-US" sz="2300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Empower Nation Leadership:</a:t>
            </a: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When Nations have a real say in program design and delivery, programs become more effective and culturally relevant. Manitoba’s model of Nation-delivered IA and ongoing engagement can inspire other jurisdictions. This may lead to more innovative solutions and fosters ownership of outcomes.</a:t>
            </a:r>
          </a:p>
          <a:p>
            <a:pPr algn="l">
              <a:lnSpc>
                <a:spcPts val="2100"/>
              </a:lnSpc>
            </a:pPr>
            <a:endParaRPr lang="en-US" sz="2300" dirty="0">
              <a:solidFill>
                <a:srgbClr val="1D1A1B"/>
              </a:solidFill>
              <a:latin typeface="Aptos"/>
              <a:ea typeface="Aptos"/>
              <a:cs typeface="Aptos"/>
              <a:sym typeface="Aptos"/>
            </a:endParaRPr>
          </a:p>
          <a:p>
            <a:pPr marL="496571" lvl="1" indent="-248285" algn="l">
              <a:lnSpc>
                <a:spcPts val="3220"/>
              </a:lnSpc>
              <a:spcBef>
                <a:spcPct val="0"/>
              </a:spcBef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Holistic Partnerships Work:</a:t>
            </a:r>
            <a:r>
              <a:rPr lang="en-US" sz="2300" dirty="0">
                <a:solidFill>
                  <a:srgbClr val="1D1A1B"/>
                </a:solidFill>
                <a:latin typeface="Aptos"/>
                <a:ea typeface="Aptos"/>
                <a:cs typeface="Aptos"/>
                <a:sym typeface="Aptos"/>
              </a:rPr>
              <a:t> Manitoba’s multi-partner approach (federal, provincial, Nation, private) highlights that collaboration boosts success. </a:t>
            </a:r>
          </a:p>
        </p:txBody>
      </p:sp>
      <p:sp>
        <p:nvSpPr>
          <p:cNvPr id="23" name="Freeform 23"/>
          <p:cNvSpPr/>
          <p:nvPr/>
        </p:nvSpPr>
        <p:spPr>
          <a:xfrm>
            <a:off x="7841314" y="7444959"/>
            <a:ext cx="2514600" cy="2069864"/>
          </a:xfrm>
          <a:custGeom>
            <a:avLst/>
            <a:gdLst/>
            <a:ahLst/>
            <a:cxnLst/>
            <a:rect l="l" t="t" r="r" b="b"/>
            <a:pathLst>
              <a:path w="2262867" h="2251553">
                <a:moveTo>
                  <a:pt x="0" y="0"/>
                </a:moveTo>
                <a:lnTo>
                  <a:pt x="2262867" y="0"/>
                </a:lnTo>
                <a:lnTo>
                  <a:pt x="2262867" y="2251553"/>
                </a:lnTo>
                <a:lnTo>
                  <a:pt x="0" y="22515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solidFill>
              <a:schemeClr val="tx1"/>
            </a:solidFill>
          </a:ln>
        </p:spPr>
      </p:sp>
      <p:sp>
        <p:nvSpPr>
          <p:cNvPr id="24" name="TextBox 24"/>
          <p:cNvSpPr txBox="1"/>
          <p:nvPr/>
        </p:nvSpPr>
        <p:spPr>
          <a:xfrm>
            <a:off x="3751427" y="937485"/>
            <a:ext cx="10786898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Manitoba’s Key Lessons &amp; Strategic Takeaway  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BA18FE3-4924-65F2-AA5F-53B6F5EF48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80" y="7011205"/>
            <a:ext cx="2598380" cy="25983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5BC20F-0531-439F-EC39-860EBD86F3D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679" y="7011205"/>
            <a:ext cx="3904605" cy="2928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4F4539-2FC3-983E-6EBC-B3AC1E812E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80" y="6627254"/>
            <a:ext cx="2379638" cy="33662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AC0FCA5-4A27-B7DA-5550-4CE8B899182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44" y="6968603"/>
            <a:ext cx="3907199" cy="293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683473" y="7180748"/>
            <a:ext cx="11712292" cy="9739632"/>
            <a:chOff x="0" y="0"/>
            <a:chExt cx="676659" cy="562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FFBE5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448059" cy="60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45800" y="-2903458"/>
            <a:ext cx="18316223" cy="10516055"/>
            <a:chOff x="0" y="0"/>
            <a:chExt cx="492556" cy="282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2556" cy="282796"/>
            </a:xfrm>
            <a:custGeom>
              <a:avLst/>
              <a:gdLst/>
              <a:ahLst/>
              <a:cxnLst/>
              <a:rect l="l" t="t" r="r" b="b"/>
              <a:pathLst>
                <a:path w="492556" h="28279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112A6D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27000" y="-38100"/>
              <a:ext cx="238556" cy="320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785432" y="9977430"/>
            <a:ext cx="11434272" cy="1293877"/>
          </a:xfrm>
          <a:custGeom>
            <a:avLst/>
            <a:gdLst/>
            <a:ahLst/>
            <a:cxnLst/>
            <a:rect l="l" t="t" r="r" b="b"/>
            <a:pathLst>
              <a:path w="11434272" h="1293877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48325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0839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1339" y="5372921"/>
            <a:ext cx="2410290" cy="1769488"/>
          </a:xfrm>
          <a:custGeom>
            <a:avLst/>
            <a:gdLst/>
            <a:ahLst/>
            <a:cxnLst/>
            <a:rect l="l" t="t" r="r" b="b"/>
            <a:pathLst>
              <a:path w="2410290" h="1769488">
                <a:moveTo>
                  <a:pt x="0" y="0"/>
                </a:moveTo>
                <a:lnTo>
                  <a:pt x="2410290" y="0"/>
                </a:lnTo>
                <a:lnTo>
                  <a:pt x="2410290" y="1769487"/>
                </a:lnTo>
                <a:lnTo>
                  <a:pt x="0" y="1769487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8700" y="7503482"/>
            <a:ext cx="2832603" cy="1947414"/>
          </a:xfrm>
          <a:custGeom>
            <a:avLst/>
            <a:gdLst/>
            <a:ahLst/>
            <a:cxnLst/>
            <a:rect l="l" t="t" r="r" b="b"/>
            <a:pathLst>
              <a:path w="2832603" h="1947414">
                <a:moveTo>
                  <a:pt x="0" y="0"/>
                </a:moveTo>
                <a:lnTo>
                  <a:pt x="2832603" y="0"/>
                </a:lnTo>
                <a:lnTo>
                  <a:pt x="2832603" y="1947415"/>
                </a:lnTo>
                <a:lnTo>
                  <a:pt x="0" y="1947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404789" y="7614265"/>
            <a:ext cx="2037411" cy="2114391"/>
          </a:xfrm>
          <a:custGeom>
            <a:avLst/>
            <a:gdLst/>
            <a:ahLst/>
            <a:cxnLst/>
            <a:rect l="l" t="t" r="r" b="b"/>
            <a:pathLst>
              <a:path w="2037411" h="2114391">
                <a:moveTo>
                  <a:pt x="0" y="0"/>
                </a:moveTo>
                <a:lnTo>
                  <a:pt x="2037411" y="0"/>
                </a:lnTo>
                <a:lnTo>
                  <a:pt x="2037411" y="2114391"/>
                </a:lnTo>
                <a:lnTo>
                  <a:pt x="0" y="21143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557405" y="5356003"/>
            <a:ext cx="3002526" cy="2001684"/>
          </a:xfrm>
          <a:custGeom>
            <a:avLst/>
            <a:gdLst/>
            <a:ahLst/>
            <a:cxnLst/>
            <a:rect l="l" t="t" r="r" b="b"/>
            <a:pathLst>
              <a:path w="3002526" h="2001684">
                <a:moveTo>
                  <a:pt x="0" y="0"/>
                </a:moveTo>
                <a:lnTo>
                  <a:pt x="3002527" y="0"/>
                </a:lnTo>
                <a:lnTo>
                  <a:pt x="3002527" y="2001684"/>
                </a:lnTo>
                <a:lnTo>
                  <a:pt x="0" y="20016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315503" y="5675772"/>
            <a:ext cx="1828497" cy="2039478"/>
          </a:xfrm>
          <a:custGeom>
            <a:avLst/>
            <a:gdLst/>
            <a:ahLst/>
            <a:cxnLst/>
            <a:rect l="l" t="t" r="r" b="b"/>
            <a:pathLst>
              <a:path w="1828497" h="2039478">
                <a:moveTo>
                  <a:pt x="0" y="0"/>
                </a:moveTo>
                <a:lnTo>
                  <a:pt x="1828497" y="0"/>
                </a:lnTo>
                <a:lnTo>
                  <a:pt x="1828497" y="2039478"/>
                </a:lnTo>
                <a:lnTo>
                  <a:pt x="0" y="203947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071350" y="5492611"/>
            <a:ext cx="1460071" cy="2405799"/>
          </a:xfrm>
          <a:custGeom>
            <a:avLst/>
            <a:gdLst/>
            <a:ahLst/>
            <a:cxnLst/>
            <a:rect l="l" t="t" r="r" b="b"/>
            <a:pathLst>
              <a:path w="1460071" h="2405799">
                <a:moveTo>
                  <a:pt x="0" y="0"/>
                </a:moveTo>
                <a:lnTo>
                  <a:pt x="1460071" y="0"/>
                </a:lnTo>
                <a:lnTo>
                  <a:pt x="1460071" y="2405800"/>
                </a:lnTo>
                <a:lnTo>
                  <a:pt x="0" y="2405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667454" y="6858000"/>
            <a:ext cx="2174432" cy="2174432"/>
          </a:xfrm>
          <a:custGeom>
            <a:avLst/>
            <a:gdLst/>
            <a:ahLst/>
            <a:cxnLst/>
            <a:rect l="l" t="t" r="r" b="b"/>
            <a:pathLst>
              <a:path w="2174432" h="2174432">
                <a:moveTo>
                  <a:pt x="0" y="0"/>
                </a:moveTo>
                <a:lnTo>
                  <a:pt x="2174432" y="0"/>
                </a:lnTo>
                <a:lnTo>
                  <a:pt x="2174432" y="2174432"/>
                </a:lnTo>
                <a:lnTo>
                  <a:pt x="0" y="217443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4000">
            <a:off x="3515007" y="1531606"/>
            <a:ext cx="5927426" cy="2516714"/>
          </a:xfrm>
          <a:custGeom>
            <a:avLst/>
            <a:gdLst/>
            <a:ahLst/>
            <a:cxnLst/>
            <a:rect l="l" t="t" r="r" b="b"/>
            <a:pathLst>
              <a:path w="5927426" h="2516714">
                <a:moveTo>
                  <a:pt x="0" y="41261"/>
                </a:moveTo>
                <a:lnTo>
                  <a:pt x="5910144" y="0"/>
                </a:lnTo>
                <a:lnTo>
                  <a:pt x="5927426" y="2475453"/>
                </a:lnTo>
                <a:lnTo>
                  <a:pt x="17282" y="2516715"/>
                </a:lnTo>
                <a:lnTo>
                  <a:pt x="0" y="41261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497399" y="7503482"/>
            <a:ext cx="2795971" cy="2239005"/>
          </a:xfrm>
          <a:custGeom>
            <a:avLst/>
            <a:gdLst/>
            <a:ahLst/>
            <a:cxnLst/>
            <a:rect l="l" t="t" r="r" b="b"/>
            <a:pathLst>
              <a:path w="2795971" h="2239005">
                <a:moveTo>
                  <a:pt x="0" y="0"/>
                </a:moveTo>
                <a:lnTo>
                  <a:pt x="2795971" y="0"/>
                </a:lnTo>
                <a:lnTo>
                  <a:pt x="2795971" y="2239005"/>
                </a:lnTo>
                <a:lnTo>
                  <a:pt x="0" y="223900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68105" y="854361"/>
            <a:ext cx="13683640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3999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MIIGWETCH/ekosi/ Wopida mahsi cho/THANK YOU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3154" y="4674833"/>
            <a:ext cx="2655646" cy="604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5"/>
              </a:lnSpc>
            </a:pPr>
            <a:r>
              <a:rPr lang="en-US" sz="1725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West Region Tribal Council</a:t>
            </a:r>
          </a:p>
          <a:p>
            <a:pPr algn="ctr">
              <a:lnSpc>
                <a:spcPts val="2415"/>
              </a:lnSpc>
              <a:spcBef>
                <a:spcPct val="0"/>
              </a:spcBef>
            </a:pPr>
            <a:r>
              <a:rPr lang="en-US" sz="1725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(WRTC)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41121" y="4644454"/>
            <a:ext cx="2492743" cy="86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645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Southeast Resource </a:t>
            </a:r>
          </a:p>
          <a:p>
            <a:pPr algn="ctr">
              <a:lnSpc>
                <a:spcPts val="2303"/>
              </a:lnSpc>
            </a:pPr>
            <a:r>
              <a:rPr lang="en-US" sz="1645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Development Council  </a:t>
            </a:r>
          </a:p>
          <a:p>
            <a:pPr algn="ctr">
              <a:lnSpc>
                <a:spcPts val="2303"/>
              </a:lnSpc>
              <a:spcBef>
                <a:spcPct val="0"/>
              </a:spcBef>
            </a:pPr>
            <a:r>
              <a:rPr lang="en-US" sz="1645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(SERDC)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23576" y="4674833"/>
            <a:ext cx="2674024" cy="58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</a:pPr>
            <a:r>
              <a:rPr lang="en-US" sz="1655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Swampy Cree Tribal Council</a:t>
            </a:r>
          </a:p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1655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(SCTC)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449883" y="4897610"/>
            <a:ext cx="3217571" cy="59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695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Interlake Reserves Tribal Council</a:t>
            </a:r>
          </a:p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695" b="1">
                <a:solidFill>
                  <a:srgbClr val="1D1A1B"/>
                </a:solidFill>
                <a:latin typeface="Aptos Bold"/>
                <a:ea typeface="Aptos Bold"/>
                <a:cs typeface="Aptos Bold"/>
                <a:sym typeface="Aptos Bold"/>
              </a:rPr>
              <a:t>(IRTC)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5EE77F8B20F41A0FCDFC49BF57259" ma:contentTypeVersion="13" ma:contentTypeDescription="Create a new document." ma:contentTypeScope="" ma:versionID="4efa7b0f77729f7dfe21a5001388b5db">
  <xsd:schema xmlns:xsd="http://www.w3.org/2001/XMLSchema" xmlns:xs="http://www.w3.org/2001/XMLSchema" xmlns:p="http://schemas.microsoft.com/office/2006/metadata/properties" xmlns:ns2="718acfeb-b0e9-4941-9149-996ab90e161b" xmlns:ns3="61341aac-bbf0-4eac-8647-0dec75433e5f" targetNamespace="http://schemas.microsoft.com/office/2006/metadata/properties" ma:root="true" ma:fieldsID="6992256d1446a8ad75a0faa7eead2da9" ns2:_="" ns3:_="">
    <xsd:import namespace="718acfeb-b0e9-4941-9149-996ab90e161b"/>
    <xsd:import namespace="61341aac-bbf0-4eac-8647-0dec75433e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acfeb-b0e9-4941-9149-996ab90e1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d8695a8-03e1-4430-b60b-98777c7a9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41aac-bbf0-4eac-8647-0dec75433e5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65d4b8-39cd-4ca2-b225-485c8c74a17f}" ma:internalName="TaxCatchAll" ma:showField="CatchAllData" ma:web="61341aac-bbf0-4eac-8647-0dec75433e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341aac-bbf0-4eac-8647-0dec75433e5f" xsi:nil="true"/>
    <lcf76f155ced4ddcb4097134ff3c332f xmlns="718acfeb-b0e9-4941-9149-996ab90e16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B41A0F-B98C-4EC5-9083-857AE706BE73}"/>
</file>

<file path=customXml/itemProps2.xml><?xml version="1.0" encoding="utf-8"?>
<ds:datastoreItem xmlns:ds="http://schemas.openxmlformats.org/officeDocument/2006/customXml" ds:itemID="{A420A569-AD7F-42CB-B39B-444900D2BBDA}"/>
</file>

<file path=customXml/itemProps3.xml><?xml version="1.0" encoding="utf-8"?>
<ds:datastoreItem xmlns:ds="http://schemas.openxmlformats.org/officeDocument/2006/customXml" ds:itemID="{D48424DF-0ACB-4E15-A331-0462BC1CD3AD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1228</Words>
  <Application>Microsoft Office PowerPoint</Application>
  <PresentationFormat>Custom</PresentationFormat>
  <Paragraphs>109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Manitoba First Nation Income Assistance Program</dc:title>
  <dc:creator>West Region</dc:creator>
  <cp:lastModifiedBy>Mandi K</cp:lastModifiedBy>
  <cp:revision>14</cp:revision>
  <cp:lastPrinted>2026-01-23T21:19:31Z</cp:lastPrinted>
  <dcterms:created xsi:type="dcterms:W3CDTF">2006-08-16T00:00:00Z</dcterms:created>
  <dcterms:modified xsi:type="dcterms:W3CDTF">2026-01-23T21:56:45Z</dcterms:modified>
  <dc:identifier>DAG_E7OhtEA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0x0101002E45EE77F8B20F41A0FCDFC49BF57259</vt:lpwstr>
  </property>
</Properties>
</file>