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handoutMasterIdLst>
    <p:handoutMasterId r:id="rId11"/>
  </p:handoutMasterIdLst>
  <p:sldIdLst>
    <p:sldId id="263" r:id="rId2"/>
    <p:sldId id="260" r:id="rId3"/>
    <p:sldId id="264" r:id="rId4"/>
    <p:sldId id="265" r:id="rId5"/>
    <p:sldId id="266" r:id="rId6"/>
    <p:sldId id="267" r:id="rId7"/>
    <p:sldId id="268" r:id="rId8"/>
    <p:sldId id="269"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0820F2-5409-8FEA-E9B7-7083B65F714D}" name="Travis Kirkwood" initials="TK" userId="S::TKirkwood@afn.ca::7d47f0aa-f2b1-40cb-9963-f131000d72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96208"/>
  </p:normalViewPr>
  <p:slideViewPr>
    <p:cSldViewPr snapToGrid="0" snapToObjects="1">
      <p:cViewPr varScale="1">
        <p:scale>
          <a:sx n="114" d="100"/>
          <a:sy n="114" d="100"/>
        </p:scale>
        <p:origin x="480" y="114"/>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Kirkwood" userId="7d47f0aa-f2b1-40cb-9963-f131000d72c3" providerId="ADAL" clId="{3CAC12FE-1128-4A26-B483-AA2A228F52DE}"/>
    <pc:docChg chg="custSel modSld">
      <pc:chgData name="Travis Kirkwood" userId="7d47f0aa-f2b1-40cb-9963-f131000d72c3" providerId="ADAL" clId="{3CAC12FE-1128-4A26-B483-AA2A228F52DE}" dt="2023-06-06T18:21:51.050" v="364"/>
      <pc:docMkLst>
        <pc:docMk/>
      </pc:docMkLst>
      <pc:sldChg chg="modSp mod">
        <pc:chgData name="Travis Kirkwood" userId="7d47f0aa-f2b1-40cb-9963-f131000d72c3" providerId="ADAL" clId="{3CAC12FE-1128-4A26-B483-AA2A228F52DE}" dt="2023-06-06T18:13:36.076" v="2" actId="2711"/>
        <pc:sldMkLst>
          <pc:docMk/>
          <pc:sldMk cId="2516322521" sldId="260"/>
        </pc:sldMkLst>
        <pc:spChg chg="mod">
          <ac:chgData name="Travis Kirkwood" userId="7d47f0aa-f2b1-40cb-9963-f131000d72c3" providerId="ADAL" clId="{3CAC12FE-1128-4A26-B483-AA2A228F52DE}" dt="2023-06-06T18:13:36.076" v="2" actId="2711"/>
          <ac:spMkLst>
            <pc:docMk/>
            <pc:sldMk cId="2516322521" sldId="260"/>
            <ac:spMk id="2" creationId="{C01A0D37-3BE2-7445-B134-FF1FD1B4CBE1}"/>
          </ac:spMkLst>
        </pc:spChg>
        <pc:spChg chg="mod">
          <ac:chgData name="Travis Kirkwood" userId="7d47f0aa-f2b1-40cb-9963-f131000d72c3" providerId="ADAL" clId="{3CAC12FE-1128-4A26-B483-AA2A228F52DE}" dt="2023-06-06T18:13:30.816" v="1" actId="2711"/>
          <ac:spMkLst>
            <pc:docMk/>
            <pc:sldMk cId="2516322521" sldId="260"/>
            <ac:spMk id="3" creationId="{CCDF766D-D755-9F43-821C-89406009EAC0}"/>
          </ac:spMkLst>
        </pc:spChg>
      </pc:sldChg>
      <pc:sldChg chg="addCm">
        <pc:chgData name="Travis Kirkwood" userId="7d47f0aa-f2b1-40cb-9963-f131000d72c3" providerId="ADAL" clId="{3CAC12FE-1128-4A26-B483-AA2A228F52DE}" dt="2023-06-06T18:13:20.529" v="0"/>
        <pc:sldMkLst>
          <pc:docMk/>
          <pc:sldMk cId="3867358072" sldId="263"/>
        </pc:sldMkLst>
        <pc:extLst>
          <p:ext xmlns:p="http://schemas.openxmlformats.org/presentationml/2006/main" uri="{D6D511B9-2390-475A-947B-AFAB55BFBCF1}">
            <pc226:cmChg xmlns:pc226="http://schemas.microsoft.com/office/powerpoint/2022/06/main/command" chg="add">
              <pc226:chgData name="Travis Kirkwood" userId="7d47f0aa-f2b1-40cb-9963-f131000d72c3" providerId="ADAL" clId="{3CAC12FE-1128-4A26-B483-AA2A228F52DE}" dt="2023-06-06T18:13:20.529" v="0"/>
              <pc2:cmMkLst xmlns:pc2="http://schemas.microsoft.com/office/powerpoint/2019/9/main/command">
                <pc:docMk/>
                <pc:sldMk cId="3867358072" sldId="263"/>
                <pc2:cmMk id="{D66C48FE-A8E4-4351-B2DF-9CC37250CED1}"/>
              </pc2:cmMkLst>
            </pc226:cmChg>
          </p:ext>
        </pc:extLst>
      </pc:sldChg>
      <pc:sldChg chg="modSp mod">
        <pc:chgData name="Travis Kirkwood" userId="7d47f0aa-f2b1-40cb-9963-f131000d72c3" providerId="ADAL" clId="{3CAC12FE-1128-4A26-B483-AA2A228F52DE}" dt="2023-06-06T18:13:50.395" v="3" actId="2711"/>
        <pc:sldMkLst>
          <pc:docMk/>
          <pc:sldMk cId="2634835526" sldId="264"/>
        </pc:sldMkLst>
        <pc:spChg chg="mod">
          <ac:chgData name="Travis Kirkwood" userId="7d47f0aa-f2b1-40cb-9963-f131000d72c3" providerId="ADAL" clId="{3CAC12FE-1128-4A26-B483-AA2A228F52DE}" dt="2023-06-06T18:13:50.395" v="3" actId="2711"/>
          <ac:spMkLst>
            <pc:docMk/>
            <pc:sldMk cId="2634835526" sldId="264"/>
            <ac:spMk id="2" creationId="{C01A0D37-3BE2-7445-B134-FF1FD1B4CBE1}"/>
          </ac:spMkLst>
        </pc:spChg>
      </pc:sldChg>
      <pc:sldChg chg="modSp mod addCm modCm">
        <pc:chgData name="Travis Kirkwood" userId="7d47f0aa-f2b1-40cb-9963-f131000d72c3" providerId="ADAL" clId="{3CAC12FE-1128-4A26-B483-AA2A228F52DE}" dt="2023-06-06T18:16:02" v="119" actId="20577"/>
        <pc:sldMkLst>
          <pc:docMk/>
          <pc:sldMk cId="2486775609" sldId="265"/>
        </pc:sldMkLst>
        <pc:spChg chg="mod">
          <ac:chgData name="Travis Kirkwood" userId="7d47f0aa-f2b1-40cb-9963-f131000d72c3" providerId="ADAL" clId="{3CAC12FE-1128-4A26-B483-AA2A228F52DE}" dt="2023-06-06T18:16:02" v="119" actId="20577"/>
          <ac:spMkLst>
            <pc:docMk/>
            <pc:sldMk cId="2486775609" sldId="265"/>
            <ac:spMk id="3" creationId="{CCDF766D-D755-9F43-821C-89406009EAC0}"/>
          </ac:spMkLst>
        </pc:spChg>
        <pc:extLst>
          <p:ext xmlns:p="http://schemas.openxmlformats.org/presentationml/2006/main" uri="{D6D511B9-2390-475A-947B-AFAB55BFBCF1}">
            <pc226:cmChg xmlns:pc226="http://schemas.microsoft.com/office/powerpoint/2022/06/main/command" chg="add mod">
              <pc226:chgData name="Travis Kirkwood" userId="7d47f0aa-f2b1-40cb-9963-f131000d72c3" providerId="ADAL" clId="{3CAC12FE-1128-4A26-B483-AA2A228F52DE}" dt="2023-06-06T18:16:02" v="119" actId="20577"/>
              <pc2:cmMkLst xmlns:pc2="http://schemas.microsoft.com/office/powerpoint/2019/9/main/command">
                <pc:docMk/>
                <pc:sldMk cId="2486775609" sldId="265"/>
                <pc2:cmMk id="{780601FA-E4EA-466B-9090-EA4C137910AD}"/>
              </pc2:cmMkLst>
            </pc226:cmChg>
          </p:ext>
        </pc:extLst>
      </pc:sldChg>
      <pc:sldChg chg="modSp mod">
        <pc:chgData name="Travis Kirkwood" userId="7d47f0aa-f2b1-40cb-9963-f131000d72c3" providerId="ADAL" clId="{3CAC12FE-1128-4A26-B483-AA2A228F52DE}" dt="2023-06-06T18:17:31.710" v="203" actId="1076"/>
        <pc:sldMkLst>
          <pc:docMk/>
          <pc:sldMk cId="3150835622" sldId="266"/>
        </pc:sldMkLst>
        <pc:spChg chg="mod">
          <ac:chgData name="Travis Kirkwood" userId="7d47f0aa-f2b1-40cb-9963-f131000d72c3" providerId="ADAL" clId="{3CAC12FE-1128-4A26-B483-AA2A228F52DE}" dt="2023-06-06T18:17:31.710" v="203" actId="1076"/>
          <ac:spMkLst>
            <pc:docMk/>
            <pc:sldMk cId="3150835622" sldId="266"/>
            <ac:spMk id="3" creationId="{CCDF766D-D755-9F43-821C-89406009EAC0}"/>
          </ac:spMkLst>
        </pc:spChg>
      </pc:sldChg>
      <pc:sldChg chg="modSp mod">
        <pc:chgData name="Travis Kirkwood" userId="7d47f0aa-f2b1-40cb-9963-f131000d72c3" providerId="ADAL" clId="{3CAC12FE-1128-4A26-B483-AA2A228F52DE}" dt="2023-06-06T18:17:47.317" v="206" actId="2711"/>
        <pc:sldMkLst>
          <pc:docMk/>
          <pc:sldMk cId="147701383" sldId="267"/>
        </pc:sldMkLst>
        <pc:spChg chg="mod">
          <ac:chgData name="Travis Kirkwood" userId="7d47f0aa-f2b1-40cb-9963-f131000d72c3" providerId="ADAL" clId="{3CAC12FE-1128-4A26-B483-AA2A228F52DE}" dt="2023-06-06T18:17:47.317" v="206" actId="2711"/>
          <ac:spMkLst>
            <pc:docMk/>
            <pc:sldMk cId="147701383" sldId="267"/>
            <ac:spMk id="2" creationId="{C01A0D37-3BE2-7445-B134-FF1FD1B4CBE1}"/>
          </ac:spMkLst>
        </pc:spChg>
        <pc:spChg chg="mod">
          <ac:chgData name="Travis Kirkwood" userId="7d47f0aa-f2b1-40cb-9963-f131000d72c3" providerId="ADAL" clId="{3CAC12FE-1128-4A26-B483-AA2A228F52DE}" dt="2023-06-06T18:17:41.917" v="205" actId="2711"/>
          <ac:spMkLst>
            <pc:docMk/>
            <pc:sldMk cId="147701383" sldId="267"/>
            <ac:spMk id="3" creationId="{CCDF766D-D755-9F43-821C-89406009EAC0}"/>
          </ac:spMkLst>
        </pc:spChg>
      </pc:sldChg>
      <pc:sldChg chg="modSp mod">
        <pc:chgData name="Travis Kirkwood" userId="7d47f0aa-f2b1-40cb-9963-f131000d72c3" providerId="ADAL" clId="{3CAC12FE-1128-4A26-B483-AA2A228F52DE}" dt="2023-06-06T18:18:22.818" v="213" actId="20577"/>
        <pc:sldMkLst>
          <pc:docMk/>
          <pc:sldMk cId="2657705110" sldId="268"/>
        </pc:sldMkLst>
        <pc:spChg chg="mod">
          <ac:chgData name="Travis Kirkwood" userId="7d47f0aa-f2b1-40cb-9963-f131000d72c3" providerId="ADAL" clId="{3CAC12FE-1128-4A26-B483-AA2A228F52DE}" dt="2023-06-06T18:17:54.142" v="207" actId="2711"/>
          <ac:spMkLst>
            <pc:docMk/>
            <pc:sldMk cId="2657705110" sldId="268"/>
            <ac:spMk id="2" creationId="{C01A0D37-3BE2-7445-B134-FF1FD1B4CBE1}"/>
          </ac:spMkLst>
        </pc:spChg>
        <pc:spChg chg="mod">
          <ac:chgData name="Travis Kirkwood" userId="7d47f0aa-f2b1-40cb-9963-f131000d72c3" providerId="ADAL" clId="{3CAC12FE-1128-4A26-B483-AA2A228F52DE}" dt="2023-06-06T18:18:22.818" v="213" actId="20577"/>
          <ac:spMkLst>
            <pc:docMk/>
            <pc:sldMk cId="2657705110" sldId="268"/>
            <ac:spMk id="3" creationId="{CCDF766D-D755-9F43-821C-89406009EAC0}"/>
          </ac:spMkLst>
        </pc:spChg>
      </pc:sldChg>
      <pc:sldChg chg="modSp mod">
        <pc:chgData name="Travis Kirkwood" userId="7d47f0aa-f2b1-40cb-9963-f131000d72c3" providerId="ADAL" clId="{3CAC12FE-1128-4A26-B483-AA2A228F52DE}" dt="2023-06-06T18:19:39.394" v="301" actId="20577"/>
        <pc:sldMkLst>
          <pc:docMk/>
          <pc:sldMk cId="830000018" sldId="269"/>
        </pc:sldMkLst>
        <pc:spChg chg="mod">
          <ac:chgData name="Travis Kirkwood" userId="7d47f0aa-f2b1-40cb-9963-f131000d72c3" providerId="ADAL" clId="{3CAC12FE-1128-4A26-B483-AA2A228F52DE}" dt="2023-06-06T18:18:33.022" v="214" actId="2711"/>
          <ac:spMkLst>
            <pc:docMk/>
            <pc:sldMk cId="830000018" sldId="269"/>
            <ac:spMk id="2" creationId="{C01A0D37-3BE2-7445-B134-FF1FD1B4CBE1}"/>
          </ac:spMkLst>
        </pc:spChg>
        <pc:spChg chg="mod">
          <ac:chgData name="Travis Kirkwood" userId="7d47f0aa-f2b1-40cb-9963-f131000d72c3" providerId="ADAL" clId="{3CAC12FE-1128-4A26-B483-AA2A228F52DE}" dt="2023-06-06T18:19:39.394" v="301" actId="20577"/>
          <ac:spMkLst>
            <pc:docMk/>
            <pc:sldMk cId="830000018" sldId="269"/>
            <ac:spMk id="3" creationId="{CCDF766D-D755-9F43-821C-89406009EAC0}"/>
          </ac:spMkLst>
        </pc:spChg>
      </pc:sldChg>
      <pc:sldChg chg="modSp mod addCm">
        <pc:chgData name="Travis Kirkwood" userId="7d47f0aa-f2b1-40cb-9963-f131000d72c3" providerId="ADAL" clId="{3CAC12FE-1128-4A26-B483-AA2A228F52DE}" dt="2023-06-06T18:21:51.050" v="364"/>
        <pc:sldMkLst>
          <pc:docMk/>
          <pc:sldMk cId="3528298521" sldId="270"/>
        </pc:sldMkLst>
        <pc:spChg chg="mod">
          <ac:chgData name="Travis Kirkwood" userId="7d47f0aa-f2b1-40cb-9963-f131000d72c3" providerId="ADAL" clId="{3CAC12FE-1128-4A26-B483-AA2A228F52DE}" dt="2023-06-06T18:20:03.852" v="305" actId="2711"/>
          <ac:spMkLst>
            <pc:docMk/>
            <pc:sldMk cId="3528298521" sldId="270"/>
            <ac:spMk id="2" creationId="{C01A0D37-3BE2-7445-B134-FF1FD1B4CBE1}"/>
          </ac:spMkLst>
        </pc:spChg>
        <pc:spChg chg="mod">
          <ac:chgData name="Travis Kirkwood" userId="7d47f0aa-f2b1-40cb-9963-f131000d72c3" providerId="ADAL" clId="{3CAC12FE-1128-4A26-B483-AA2A228F52DE}" dt="2023-06-06T18:21:28.416" v="363" actId="20577"/>
          <ac:spMkLst>
            <pc:docMk/>
            <pc:sldMk cId="3528298521" sldId="270"/>
            <ac:spMk id="3" creationId="{CCDF766D-D755-9F43-821C-89406009EAC0}"/>
          </ac:spMkLst>
        </pc:spChg>
        <pc:extLst>
          <p:ext xmlns:p="http://schemas.openxmlformats.org/presentationml/2006/main" uri="{D6D511B9-2390-475A-947B-AFAB55BFBCF1}">
            <pc226:cmChg xmlns:pc226="http://schemas.microsoft.com/office/powerpoint/2022/06/main/command" chg="add">
              <pc226:chgData name="Travis Kirkwood" userId="7d47f0aa-f2b1-40cb-9963-f131000d72c3" providerId="ADAL" clId="{3CAC12FE-1128-4A26-B483-AA2A228F52DE}" dt="2023-06-06T18:21:51.050" v="364"/>
              <pc2:cmMkLst xmlns:pc2="http://schemas.microsoft.com/office/powerpoint/2019/9/main/command">
                <pc:docMk/>
                <pc:sldMk cId="3528298521" sldId="270"/>
                <pc2:cmMk id="{7F476347-49DB-49B5-986B-B1D292C16930}"/>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6/12/2023</a:t>
            </a:fld>
            <a:endParaRPr lang="en-US"/>
          </a:p>
        </p:txBody>
      </p:sp>
      <p:sp>
        <p:nvSpPr>
          <p:cNvPr id="4" name="Footer Placeholder 3">
            <a:extLst>
              <a:ext uri="{FF2B5EF4-FFF2-40B4-BE49-F238E27FC236}">
                <a16:creationId xmlns:a16="http://schemas.microsoft.com/office/drawing/2014/main" xmlns=""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‹N°›</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xmlns=""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AD31A-01B9-AD0E-0152-6F6F8B30DDCC}"/>
              </a:ext>
            </a:extLst>
          </p:cNvPr>
          <p:cNvSpPr>
            <a:spLocks noGrp="1"/>
          </p:cNvSpPr>
          <p:nvPr>
            <p:ph type="ctrTitle"/>
          </p:nvPr>
        </p:nvSpPr>
        <p:spPr/>
        <p:txBody>
          <a:bodyPr>
            <a:normAutofit fontScale="90000"/>
          </a:bodyPr>
          <a:lstStyle/>
          <a:p>
            <a:r>
              <a:rPr lang="en-CA" dirty="0">
                <a:solidFill>
                  <a:schemeClr val="bg1"/>
                </a:solidFill>
              </a:rPr>
              <a:t/>
            </a:r>
            <a:br>
              <a:rPr lang="en-CA" dirty="0">
                <a:solidFill>
                  <a:schemeClr val="bg1"/>
                </a:solidFill>
              </a:rPr>
            </a:br>
            <a:r>
              <a:rPr lang="en-CA" dirty="0">
                <a:solidFill>
                  <a:schemeClr val="bg1"/>
                </a:solidFill>
              </a:rPr>
              <a:t>PREMIÈRES NATIONS ET LOGEMENT </a:t>
            </a:r>
            <a:r>
              <a:rPr lang="en-CA" dirty="0" smtClean="0">
                <a:solidFill>
                  <a:schemeClr val="bg1"/>
                </a:solidFill>
              </a:rPr>
              <a:t>EN MILIEU URBAIN</a:t>
            </a:r>
            <a:r>
              <a:rPr lang="en-CA" dirty="0">
                <a:solidFill>
                  <a:schemeClr val="bg1"/>
                </a:solidFill>
              </a:rPr>
              <a:t/>
            </a:r>
            <a:br>
              <a:rPr lang="en-CA" dirty="0">
                <a:solidFill>
                  <a:schemeClr val="bg1"/>
                </a:solidFill>
              </a:rPr>
            </a:br>
            <a:r>
              <a:rPr lang="en-CA" dirty="0" smtClean="0">
                <a:solidFill>
                  <a:schemeClr val="bg1"/>
                </a:solidFill>
              </a:rPr>
              <a:t>SÉANCE </a:t>
            </a:r>
            <a:r>
              <a:rPr lang="en-CA" dirty="0">
                <a:solidFill>
                  <a:schemeClr val="bg1"/>
                </a:solidFill>
              </a:rPr>
              <a:t>DE </a:t>
            </a:r>
            <a:r>
              <a:rPr lang="en-CA" dirty="0" smtClean="0">
                <a:solidFill>
                  <a:schemeClr val="bg1"/>
                </a:solidFill>
              </a:rPr>
              <a:t>DIALOGUE, </a:t>
            </a:r>
            <a:r>
              <a:rPr lang="en-CA" dirty="0">
                <a:solidFill>
                  <a:schemeClr val="bg1"/>
                </a:solidFill>
              </a:rPr>
              <a:t>7 juillet 2023</a:t>
            </a:r>
            <a:endParaRPr lang="en-US" dirty="0"/>
          </a:p>
        </p:txBody>
      </p:sp>
      <p:sp>
        <p:nvSpPr>
          <p:cNvPr id="3" name="Subtitle 2">
            <a:extLst>
              <a:ext uri="{FF2B5EF4-FFF2-40B4-BE49-F238E27FC236}">
                <a16:creationId xmlns:a16="http://schemas.microsoft.com/office/drawing/2014/main" xmlns="" id="{CA1C614C-DFDA-2A93-7078-EE08B1F428ED}"/>
              </a:ext>
            </a:extLst>
          </p:cNvPr>
          <p:cNvSpPr>
            <a:spLocks noGrp="1"/>
          </p:cNvSpPr>
          <p:nvPr>
            <p:ph type="subTitle" idx="1"/>
          </p:nvPr>
        </p:nvSpPr>
        <p:spPr>
          <a:xfrm>
            <a:off x="2734733" y="4227203"/>
            <a:ext cx="8873468" cy="1523892"/>
          </a:xfrm>
        </p:spPr>
        <p:txBody>
          <a:bodyPr/>
          <a:lstStyle/>
          <a:p>
            <a:r>
              <a:rPr lang="fr-CA" sz="3000" i="0" dirty="0" smtClean="0"/>
              <a:t>«</a:t>
            </a:r>
            <a:r>
              <a:rPr lang="fr-CA" sz="3000" dirty="0"/>
              <a:t> </a:t>
            </a:r>
            <a:r>
              <a:rPr lang="fr-CA" sz="3000" dirty="0" smtClean="0"/>
              <a:t>LA COMPÉTENCE DES PREMIÈRES NATIONS EN MATIÈRE DE LOGEMENT S’EXERCE PARTOUT, QUEL QUE SOIT LE LIEU DE RÉSIDENCE DES CITOYENS</a:t>
            </a:r>
            <a:r>
              <a:rPr lang="fr-CA" sz="3000" dirty="0" smtClean="0"/>
              <a:t> </a:t>
            </a:r>
            <a:r>
              <a:rPr lang="fr-CA" sz="3000" i="0" dirty="0" smtClean="0"/>
              <a:t>»</a:t>
            </a:r>
            <a:endParaRPr lang="fr-CA" sz="3000" i="0" dirty="0"/>
          </a:p>
        </p:txBody>
      </p:sp>
    </p:spTree>
    <p:extLst>
      <p:ext uri="{BB962C8B-B14F-4D97-AF65-F5344CB8AC3E}">
        <p14:creationId xmlns:p14="http://schemas.microsoft.com/office/powerpoint/2010/main" val="386735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A0D37-3BE2-7445-B134-FF1FD1B4CBE1}"/>
              </a:ext>
            </a:extLst>
          </p:cNvPr>
          <p:cNvSpPr>
            <a:spLocks noGrp="1"/>
          </p:cNvSpPr>
          <p:nvPr>
            <p:ph type="title"/>
          </p:nvPr>
        </p:nvSpPr>
        <p:spPr>
          <a:xfrm>
            <a:off x="578841" y="1899711"/>
            <a:ext cx="11397609" cy="629057"/>
          </a:xfrm>
        </p:spPr>
        <p:txBody>
          <a:bodyPr/>
          <a:lstStyle/>
          <a:p>
            <a:pPr algn="ctr"/>
            <a:r>
              <a:rPr lang="fr-CA" altLang="en-US" sz="3000" dirty="0">
                <a:solidFill>
                  <a:srgbClr val="C00000"/>
                </a:solidFill>
                <a:latin typeface="+mn-lt"/>
              </a:rPr>
              <a:t>PLAIDOYER </a:t>
            </a:r>
            <a:r>
              <a:rPr lang="fr-CA" altLang="en-US" sz="3000" dirty="0" smtClean="0">
                <a:solidFill>
                  <a:srgbClr val="C00000"/>
                </a:solidFill>
                <a:latin typeface="+mn-lt"/>
              </a:rPr>
              <a:t>– GUIDE </a:t>
            </a:r>
            <a:r>
              <a:rPr lang="fr-CA" altLang="en-US" sz="3000" dirty="0">
                <a:solidFill>
                  <a:srgbClr val="C00000"/>
                </a:solidFill>
                <a:latin typeface="+mn-lt"/>
              </a:rPr>
              <a:t>DES RÉSOLUTIONS DE L’APN </a:t>
            </a:r>
            <a:r>
              <a:rPr lang="fr-CA" altLang="en-US" sz="3000" dirty="0" smtClean="0">
                <a:solidFill>
                  <a:srgbClr val="C00000"/>
                </a:solidFill>
                <a:latin typeface="+mn-lt"/>
              </a:rPr>
              <a:t>SUR LE LOGEMENT</a:t>
            </a:r>
            <a:r>
              <a:rPr lang="en-US" altLang="en-US" sz="3600" b="1" dirty="0" smtClean="0">
                <a:solidFill>
                  <a:srgbClr val="C00000"/>
                </a:solidFill>
                <a:latin typeface="+mn-lt"/>
              </a:rPr>
              <a:t> </a:t>
            </a:r>
            <a:endParaRPr lang="en-US" sz="3600" dirty="0">
              <a:latin typeface="+mn-lt"/>
            </a:endParaRPr>
          </a:p>
        </p:txBody>
      </p:sp>
      <p:sp>
        <p:nvSpPr>
          <p:cNvPr id="3" name="Content Placeholder 2">
            <a:extLst>
              <a:ext uri="{FF2B5EF4-FFF2-40B4-BE49-F238E27FC236}">
                <a16:creationId xmlns:a16="http://schemas.microsoft.com/office/drawing/2014/main" xmlns="" id="{CCDF766D-D755-9F43-821C-89406009EAC0}"/>
              </a:ext>
            </a:extLst>
          </p:cNvPr>
          <p:cNvSpPr>
            <a:spLocks noGrp="1"/>
          </p:cNvSpPr>
          <p:nvPr>
            <p:ph idx="1"/>
          </p:nvPr>
        </p:nvSpPr>
        <p:spPr/>
        <p:txBody>
          <a:bodyPr/>
          <a:lstStyle/>
          <a:p>
            <a:pPr marL="742950" marR="0" lvl="0" indent="-742950">
              <a:spcBef>
                <a:spcPts val="0"/>
              </a:spcBef>
              <a:spcAft>
                <a:spcPts val="0"/>
              </a:spcAft>
              <a:buFont typeface="+mj-lt"/>
              <a:buAutoNum type="arabicPeriod"/>
            </a:pPr>
            <a:r>
              <a:rPr lang="fr-CA" sz="3200" dirty="0">
                <a:ea typeface="Calibri" panose="020F0502020204030204" pitchFamily="34" charset="0"/>
                <a:cs typeface="Times New Roman" panose="02020603050405020304" pitchFamily="18" charset="0"/>
              </a:rPr>
              <a:t>57/2018, </a:t>
            </a:r>
            <a:r>
              <a:rPr lang="fr-CA" sz="3200" i="1" dirty="0">
                <a:ea typeface="Calibri" panose="020F0502020204030204" pitchFamily="34" charset="0"/>
                <a:cs typeface="Times New Roman" panose="02020603050405020304" pitchFamily="18" charset="0"/>
              </a:rPr>
              <a:t>Stratégie nationale des Premières Nations sur le logement et les infrastructures </a:t>
            </a:r>
            <a:r>
              <a:rPr lang="fr-CA" sz="3200" i="1" dirty="0" smtClean="0">
                <a:ea typeface="Calibri" panose="020F0502020204030204" pitchFamily="34" charset="0"/>
                <a:cs typeface="Times New Roman" panose="02020603050405020304" pitchFamily="18" charset="0"/>
              </a:rPr>
              <a:t>connexes</a:t>
            </a:r>
          </a:p>
          <a:p>
            <a:pPr marL="742950" marR="0" lvl="0" indent="-742950">
              <a:spcBef>
                <a:spcPts val="0"/>
              </a:spcBef>
              <a:spcAft>
                <a:spcPts val="0"/>
              </a:spcAft>
              <a:buFont typeface="+mj-lt"/>
              <a:buAutoNum type="arabicPeriod"/>
            </a:pPr>
            <a:endParaRPr lang="fr-CA" sz="3200" i="1" dirty="0" smtClean="0">
              <a:ea typeface="Calibri" panose="020F0502020204030204" pitchFamily="34" charset="0"/>
              <a:cs typeface="Times New Roman" panose="02020603050405020304" pitchFamily="18" charset="0"/>
            </a:endParaRPr>
          </a:p>
          <a:p>
            <a:pPr marL="742950" indent="-742950">
              <a:spcBef>
                <a:spcPts val="0"/>
              </a:spcBef>
              <a:buFont typeface="+mj-lt"/>
              <a:buAutoNum type="arabicPeriod"/>
            </a:pPr>
            <a:r>
              <a:rPr lang="en-US" sz="3200" dirty="0" smtClean="0">
                <a:effectLst/>
                <a:ea typeface="Times New Roman" panose="02020603050405020304" pitchFamily="18" charset="0"/>
                <a:cs typeface="Times New Roman" panose="02020603050405020304" pitchFamily="18" charset="0"/>
              </a:rPr>
              <a:t>60/2022</a:t>
            </a:r>
            <a:r>
              <a:rPr lang="fr-CA" sz="3200" dirty="0" smtClean="0">
                <a:ea typeface="Times New Roman" panose="02020603050405020304" pitchFamily="18" charset="0"/>
                <a:cs typeface="Times New Roman" panose="02020603050405020304" pitchFamily="18" charset="0"/>
              </a:rPr>
              <a:t>, </a:t>
            </a:r>
            <a:r>
              <a:rPr lang="fr-CA" sz="3200" i="1" dirty="0">
                <a:ea typeface="Times New Roman" panose="02020603050405020304" pitchFamily="18" charset="0"/>
                <a:cs typeface="Times New Roman" panose="02020603050405020304" pitchFamily="18" charset="0"/>
              </a:rPr>
              <a:t>Participation des Premières Nations à la Stratégie de logement autochtone en milieu urbain, rural et nordique </a:t>
            </a:r>
          </a:p>
          <a:p>
            <a:pPr marL="0" marR="0" lvl="0" indent="0">
              <a:spcBef>
                <a:spcPts val="0"/>
              </a:spcBef>
              <a:spcAft>
                <a:spcPts val="0"/>
              </a:spcAft>
              <a:buNone/>
            </a:pPr>
            <a:endParaRPr lang="en-CA" sz="3200" dirty="0" smtClean="0">
              <a:effectLst/>
              <a:ea typeface="Times New Roman" panose="02020603050405020304" pitchFamily="18"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251632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A0D37-3BE2-7445-B134-FF1FD1B4CBE1}"/>
              </a:ext>
            </a:extLst>
          </p:cNvPr>
          <p:cNvSpPr>
            <a:spLocks noGrp="1"/>
          </p:cNvSpPr>
          <p:nvPr>
            <p:ph type="title"/>
          </p:nvPr>
        </p:nvSpPr>
        <p:spPr>
          <a:xfrm>
            <a:off x="109057" y="1797304"/>
            <a:ext cx="11920756" cy="798576"/>
          </a:xfrm>
        </p:spPr>
        <p:txBody>
          <a:bodyPr/>
          <a:lstStyle/>
          <a:p>
            <a:pPr algn="ctr"/>
            <a:r>
              <a:rPr lang="en-US" altLang="en-US" sz="2400" b="1" dirty="0" smtClean="0">
                <a:solidFill>
                  <a:srgbClr val="C00000"/>
                </a:solidFill>
                <a:latin typeface="+mn-lt"/>
              </a:rPr>
              <a:t>DROITS/</a:t>
            </a:r>
            <a:r>
              <a:rPr lang="fr-CA" altLang="en-US" sz="2400" dirty="0" smtClean="0">
                <a:solidFill>
                  <a:srgbClr val="C00000"/>
                </a:solidFill>
                <a:latin typeface="+mn-lt"/>
              </a:rPr>
              <a:t>PRINCIPES </a:t>
            </a:r>
            <a:r>
              <a:rPr lang="fr-CA" altLang="en-US" sz="2400" dirty="0">
                <a:solidFill>
                  <a:srgbClr val="C00000"/>
                </a:solidFill>
                <a:latin typeface="+mn-lt"/>
              </a:rPr>
              <a:t>ORIENTANT LES DISCUSSIONS SUR LE LOGEMENT AVEC LE CANADA</a:t>
            </a:r>
            <a:endParaRPr lang="en-US" sz="2400" dirty="0">
              <a:latin typeface="+mn-lt"/>
            </a:endParaRPr>
          </a:p>
        </p:txBody>
      </p:sp>
      <p:sp>
        <p:nvSpPr>
          <p:cNvPr id="3" name="Content Placeholder 2">
            <a:extLst>
              <a:ext uri="{FF2B5EF4-FFF2-40B4-BE49-F238E27FC236}">
                <a16:creationId xmlns:a16="http://schemas.microsoft.com/office/drawing/2014/main" xmlns="" id="{CCDF766D-D755-9F43-821C-89406009EAC0}"/>
              </a:ext>
            </a:extLst>
          </p:cNvPr>
          <p:cNvSpPr>
            <a:spLocks noGrp="1"/>
          </p:cNvSpPr>
          <p:nvPr>
            <p:ph idx="1"/>
          </p:nvPr>
        </p:nvSpPr>
        <p:spPr>
          <a:xfrm>
            <a:off x="1017917" y="2346386"/>
            <a:ext cx="10539083" cy="4160778"/>
          </a:xfrm>
        </p:spPr>
        <p:txBody>
          <a:bodyPr/>
          <a:lstStyle/>
          <a:p>
            <a:pPr marL="285750" indent="-285750">
              <a:buFont typeface="Arial" panose="020B0604020202020204" pitchFamily="34" charset="0"/>
              <a:buChar char="•"/>
            </a:pPr>
            <a:r>
              <a:rPr lang="fr-CA" sz="2000" dirty="0" smtClean="0"/>
              <a:t>De nation à nation, droit au logement</a:t>
            </a:r>
            <a:r>
              <a:rPr lang="fr-CA" sz="2000" dirty="0" smtClean="0"/>
              <a:t> issu d</a:t>
            </a:r>
            <a:r>
              <a:rPr lang="fr-CA" sz="2000" dirty="0" smtClean="0"/>
              <a:t>es traités, droits inhérents de l’article 35 et DNUDPA.</a:t>
            </a:r>
          </a:p>
          <a:p>
            <a:pPr marL="285750" indent="-285750">
              <a:buFont typeface="Arial" panose="020B0604020202020204" pitchFamily="34" charset="0"/>
              <a:buChar char="•"/>
            </a:pPr>
            <a:r>
              <a:rPr lang="fr-CA" sz="2000" dirty="0" smtClean="0"/>
              <a:t>Obligations fiduciaires du gouvernement fédéral.</a:t>
            </a:r>
          </a:p>
          <a:p>
            <a:pPr marL="285750" indent="-285750"/>
            <a:r>
              <a:rPr lang="fr-CA" sz="2000" dirty="0"/>
              <a:t>Chaque Première Nation décide de sa propre vision du logement et de son propre système de </a:t>
            </a:r>
            <a:r>
              <a:rPr lang="fr-CA" sz="2000" dirty="0" smtClean="0"/>
              <a:t>contrôle.</a:t>
            </a:r>
          </a:p>
          <a:p>
            <a:pPr marL="285750" indent="-285750"/>
            <a:r>
              <a:rPr lang="fr-CA" sz="2000" dirty="0"/>
              <a:t>La compétence des Premières Nations en matière de logement </a:t>
            </a:r>
            <a:r>
              <a:rPr lang="fr-CA" sz="2000" dirty="0" smtClean="0"/>
              <a:t>s’exerce partout, quel </a:t>
            </a:r>
            <a:r>
              <a:rPr lang="fr-CA" sz="2000" dirty="0"/>
              <a:t>que soit le lieu de résidence </a:t>
            </a:r>
            <a:r>
              <a:rPr lang="fr-CA" sz="2000" dirty="0" smtClean="0"/>
              <a:t>des citoyens.</a:t>
            </a:r>
          </a:p>
          <a:p>
            <a:pPr marL="285750" indent="-285750"/>
            <a:r>
              <a:rPr lang="fr-CA" sz="2000" dirty="0"/>
              <a:t>Tous les processus de logement de l'APN-Canada doivent être fondés sur les distinctions.</a:t>
            </a:r>
            <a:endParaRPr lang="fr-CA" sz="2000" dirty="0" smtClean="0"/>
          </a:p>
          <a:p>
            <a:pPr marL="285750" indent="-285750"/>
            <a:r>
              <a:rPr lang="fr-CA" sz="2000" dirty="0"/>
              <a:t>Toutes les initiatives fédérales de logement des Premières Nations doivent être élaborées conjointement.</a:t>
            </a:r>
            <a:endParaRPr lang="fr-CA" sz="2000" dirty="0" smtClean="0"/>
          </a:p>
          <a:p>
            <a:pPr marL="285750" indent="-285750"/>
            <a:r>
              <a:rPr lang="fr-CA" sz="2000" dirty="0"/>
              <a:t>Les programmes fédéraux de logement doivent être exclusifs aux Premières </a:t>
            </a:r>
            <a:r>
              <a:rPr lang="fr-CA" sz="2000" dirty="0" smtClean="0"/>
              <a:t>Nations.  </a:t>
            </a:r>
            <a:endParaRPr lang="fr-CA" sz="2000" dirty="0" smtClean="0"/>
          </a:p>
          <a:p>
            <a:pPr marL="285750" indent="-285750"/>
            <a:r>
              <a:rPr lang="fr-CA" sz="2000" dirty="0" smtClean="0"/>
              <a:t>Aucune surprise </a:t>
            </a:r>
            <a:r>
              <a:rPr lang="fr-CA" sz="2000" dirty="0"/>
              <a:t>— </a:t>
            </a:r>
            <a:r>
              <a:rPr lang="fr-CA" sz="2000" dirty="0" smtClean="0"/>
              <a:t>ouverture, transparence et </a:t>
            </a:r>
            <a:r>
              <a:rPr lang="fr-CA" sz="2000" dirty="0"/>
              <a:t>accès rapide à tous les renseignements </a:t>
            </a:r>
            <a:r>
              <a:rPr lang="fr-CA" sz="2000" dirty="0" smtClean="0"/>
              <a:t>fédéraux.</a:t>
            </a:r>
            <a:endParaRPr lang="fr-CA" sz="2000" dirty="0"/>
          </a:p>
        </p:txBody>
      </p:sp>
    </p:spTree>
    <p:extLst>
      <p:ext uri="{BB962C8B-B14F-4D97-AF65-F5344CB8AC3E}">
        <p14:creationId xmlns:p14="http://schemas.microsoft.com/office/powerpoint/2010/main" val="263483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A0D37-3BE2-7445-B134-FF1FD1B4CBE1}"/>
              </a:ext>
            </a:extLst>
          </p:cNvPr>
          <p:cNvSpPr>
            <a:spLocks noGrp="1"/>
          </p:cNvSpPr>
          <p:nvPr>
            <p:ph type="title"/>
          </p:nvPr>
        </p:nvSpPr>
        <p:spPr>
          <a:xfrm>
            <a:off x="500332" y="1797304"/>
            <a:ext cx="11056668" cy="798576"/>
          </a:xfrm>
        </p:spPr>
        <p:txBody>
          <a:bodyPr/>
          <a:lstStyle/>
          <a:p>
            <a:pPr algn="ctr"/>
            <a:r>
              <a:rPr lang="en-US" sz="28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60-2022, </a:t>
            </a:r>
            <a:r>
              <a:rPr lang="fr-CA" sz="2800" i="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Participation des Premières Nations à la Stratégie de logement autochtone en milieu urbain, rural et nordique </a:t>
            </a:r>
            <a:endParaRPr lang="en-US" sz="2800" i="1" dirty="0"/>
          </a:p>
        </p:txBody>
      </p:sp>
      <p:sp>
        <p:nvSpPr>
          <p:cNvPr id="3" name="Content Placeholder 2">
            <a:extLst>
              <a:ext uri="{FF2B5EF4-FFF2-40B4-BE49-F238E27FC236}">
                <a16:creationId xmlns:a16="http://schemas.microsoft.com/office/drawing/2014/main" xmlns="" id="{CCDF766D-D755-9F43-821C-89406009EAC0}"/>
              </a:ext>
            </a:extLst>
          </p:cNvPr>
          <p:cNvSpPr>
            <a:spLocks noGrp="1"/>
          </p:cNvSpPr>
          <p:nvPr>
            <p:ph idx="1"/>
          </p:nvPr>
        </p:nvSpPr>
        <p:spPr>
          <a:xfrm>
            <a:off x="1410910" y="2858701"/>
            <a:ext cx="10107762" cy="3911283"/>
          </a:xfrm>
        </p:spPr>
        <p:txBody>
          <a:bodyPr/>
          <a:lstStyle/>
          <a:p>
            <a:pPr marL="0" indent="0">
              <a:spcBef>
                <a:spcPts val="300"/>
              </a:spcBef>
              <a:spcAft>
                <a:spcPts val="300"/>
              </a:spcAft>
              <a:buNone/>
            </a:pPr>
            <a:r>
              <a:rPr lang="fr-CA" sz="2000" b="1" dirty="0" smtClean="0">
                <a:effectLst/>
                <a:ea typeface="Calibri" panose="020F0502020204030204" pitchFamily="34" charset="0"/>
                <a:cs typeface="Times New Roman" panose="02020603050405020304" pitchFamily="18" charset="0"/>
              </a:rPr>
              <a:t>ACTIVITÉS 2022-2023  </a:t>
            </a:r>
            <a:endParaRPr lang="fr-CA" sz="2000" dirty="0" smtClean="0">
              <a:effectLst/>
              <a:ea typeface="Calibri" panose="020F0502020204030204" pitchFamily="34" charset="0"/>
              <a:cs typeface="Times New Roman" panose="02020603050405020304" pitchFamily="18" charset="0"/>
            </a:endParaRPr>
          </a:p>
          <a:p>
            <a:pPr marL="342900" marR="0" lvl="0" indent="-342900">
              <a:spcBef>
                <a:spcPts val="300"/>
              </a:spcBef>
              <a:spcAft>
                <a:spcPts val="300"/>
              </a:spcAft>
              <a:buFont typeface="Symbol" panose="05050102010706020507" pitchFamily="18" charset="2"/>
              <a:buChar char=""/>
            </a:pPr>
            <a:r>
              <a:rPr lang="fr-CA" sz="1800" dirty="0" smtClean="0">
                <a:ea typeface="Calibri" panose="020F0502020204030204" pitchFamily="34" charset="0"/>
                <a:cs typeface="Times New Roman" panose="02020603050405020304" pitchFamily="18" charset="0"/>
              </a:rPr>
              <a:t>Budget fédéral de 2022 : 300 millions de dollars (281,5 millions de dollars)</a:t>
            </a:r>
          </a:p>
          <a:p>
            <a:pPr marL="342900" marR="0" lvl="0" indent="-342900">
              <a:spcBef>
                <a:spcPts val="300"/>
              </a:spcBef>
              <a:spcAft>
                <a:spcPts val="300"/>
              </a:spcAft>
              <a:buFont typeface="Symbol" panose="05050102010706020507" pitchFamily="18" charset="2"/>
              <a:buChar char=""/>
            </a:pPr>
            <a:r>
              <a:rPr lang="fr-CA" sz="1800" dirty="0" smtClean="0">
                <a:ea typeface="Calibri" panose="020F0502020204030204" pitchFamily="34" charset="0"/>
                <a:cs typeface="Times New Roman" panose="02020603050405020304" pitchFamily="18" charset="0"/>
              </a:rPr>
              <a:t>Le plaidoyer est centré sur un nombre d'éléments essentiels</a:t>
            </a:r>
            <a:r>
              <a:rPr lang="fr-CA" sz="1800" dirty="0" smtClean="0">
                <a:effectLst/>
                <a:ea typeface="Calibri" panose="020F0502020204030204" pitchFamily="34" charset="0"/>
                <a:cs typeface="Times New Roman" panose="02020603050405020304" pitchFamily="18" charset="0"/>
              </a:rPr>
              <a:t> :</a:t>
            </a:r>
          </a:p>
          <a:p>
            <a:pPr marL="742950" marR="0" lvl="1" indent="-285750">
              <a:spcBef>
                <a:spcPts val="300"/>
              </a:spcBef>
              <a:spcAft>
                <a:spcPts val="300"/>
              </a:spcAft>
              <a:buFont typeface="Courier New" panose="02070309020205020404" pitchFamily="49" charset="0"/>
              <a:buChar char="o"/>
            </a:pPr>
            <a:r>
              <a:rPr lang="fr-CA" sz="1800" dirty="0" smtClean="0">
                <a:ea typeface="Calibri" panose="020F0502020204030204" pitchFamily="34" charset="0"/>
                <a:cs typeface="Times New Roman" panose="02020603050405020304" pitchFamily="18" charset="0"/>
              </a:rPr>
              <a:t>Les processus de mobilisation, d’élaboration conjointe et d’utilisation des 300 millions de dollars de fonds d’urgence doivent être fondés sur les distinctions;</a:t>
            </a:r>
            <a:endParaRPr lang="fr-CA" sz="1800" dirty="0" smtClean="0">
              <a:effectLst/>
              <a:ea typeface="Calibri" panose="020F0502020204030204" pitchFamily="34" charset="0"/>
              <a:cs typeface="Times New Roman" panose="02020603050405020304" pitchFamily="18" charset="0"/>
            </a:endParaRPr>
          </a:p>
          <a:p>
            <a:pPr marL="742950" marR="0" lvl="1" indent="-285750">
              <a:spcBef>
                <a:spcPts val="300"/>
              </a:spcBef>
              <a:spcAft>
                <a:spcPts val="300"/>
              </a:spcAft>
              <a:buFont typeface="Courier New" panose="02070309020205020404" pitchFamily="49" charset="0"/>
              <a:buChar char="o"/>
            </a:pPr>
            <a:r>
              <a:rPr lang="fr-CA" sz="1800" dirty="0" smtClean="0">
                <a:ea typeface="Calibri" panose="020F0502020204030204" pitchFamily="34" charset="0"/>
                <a:cs typeface="Times New Roman" panose="02020603050405020304" pitchFamily="18" charset="0"/>
              </a:rPr>
              <a:t>Une section distincte consacrée aux Premières Nations dans la Stratégie URN;</a:t>
            </a:r>
          </a:p>
          <a:p>
            <a:pPr marL="742950" marR="0" lvl="1" indent="-285750">
              <a:spcBef>
                <a:spcPts val="300"/>
              </a:spcBef>
              <a:spcAft>
                <a:spcPts val="300"/>
              </a:spcAft>
              <a:buFont typeface="Courier New" panose="02070309020205020404" pitchFamily="49" charset="0"/>
              <a:buChar char="o"/>
            </a:pPr>
            <a:r>
              <a:rPr lang="fr-CA" sz="1800" dirty="0" smtClean="0">
                <a:ea typeface="Calibri" panose="020F0502020204030204" pitchFamily="34" charset="0"/>
                <a:cs typeface="Times New Roman" panose="02020603050405020304" pitchFamily="18" charset="0"/>
              </a:rPr>
              <a:t>Alignement sur la Stratégie nationale des Premières Nations sur le logement et les infrastructures connexes; </a:t>
            </a:r>
          </a:p>
          <a:p>
            <a:pPr marL="742950" marR="0" lvl="1" indent="-285750">
              <a:spcBef>
                <a:spcPts val="300"/>
              </a:spcBef>
              <a:spcAft>
                <a:spcPts val="300"/>
              </a:spcAft>
              <a:buFont typeface="Courier New" panose="02070309020205020404" pitchFamily="49" charset="0"/>
              <a:buChar char="o"/>
            </a:pPr>
            <a:r>
              <a:rPr lang="fr-CA" sz="1800" dirty="0" smtClean="0">
                <a:ea typeface="Calibri" panose="020F0502020204030204" pitchFamily="34" charset="0"/>
                <a:cs typeface="Times New Roman" panose="02020603050405020304" pitchFamily="18" charset="0"/>
              </a:rPr>
              <a:t>Les Premières Nations représentent 58 % de la population autochtone vivant en milieu urbain.</a:t>
            </a:r>
            <a:endParaRPr lang="fr-CA" sz="1800" dirty="0" smtClean="0">
              <a:effectLst/>
              <a:ea typeface="Calibri" panose="020F0502020204030204" pitchFamily="34" charset="0"/>
              <a:cs typeface="Times New Roman" panose="02020603050405020304" pitchFamily="18" charset="0"/>
            </a:endParaRPr>
          </a:p>
          <a:p>
            <a:pPr marL="342900" marR="0" lvl="0" indent="-342900">
              <a:spcBef>
                <a:spcPts val="300"/>
              </a:spcBef>
              <a:spcAft>
                <a:spcPts val="300"/>
              </a:spcAft>
              <a:buFont typeface="Symbol" panose="05050102010706020507" pitchFamily="18" charset="2"/>
              <a:buChar char=""/>
            </a:pPr>
            <a:r>
              <a:rPr lang="fr-CA" sz="1800" dirty="0">
                <a:ea typeface="Calibri" panose="020F0502020204030204" pitchFamily="34" charset="0"/>
                <a:cs typeface="Times New Roman" panose="02020603050405020304" pitchFamily="18" charset="0"/>
              </a:rPr>
              <a:t>Lettre envoyée </a:t>
            </a:r>
            <a:r>
              <a:rPr lang="fr-CA" sz="1800" dirty="0" smtClean="0">
                <a:ea typeface="Calibri" panose="020F0502020204030204" pitchFamily="34" charset="0"/>
                <a:cs typeface="Times New Roman" panose="02020603050405020304" pitchFamily="18" charset="0"/>
              </a:rPr>
              <a:t>cet automne </a:t>
            </a:r>
            <a:r>
              <a:rPr lang="fr-CA" sz="1800" dirty="0">
                <a:ea typeface="Calibri" panose="020F0502020204030204" pitchFamily="34" charset="0"/>
                <a:cs typeface="Times New Roman" panose="02020603050405020304" pitchFamily="18" charset="0"/>
              </a:rPr>
              <a:t>au SMA de SAC en réponse à la </a:t>
            </a:r>
            <a:r>
              <a:rPr lang="fr-CA" sz="1800" dirty="0" smtClean="0">
                <a:ea typeface="Calibri" panose="020F0502020204030204" pitchFamily="34" charset="0"/>
                <a:cs typeface="Times New Roman" panose="02020603050405020304" pitchFamily="18" charset="0"/>
              </a:rPr>
              <a:t>création unilatérale</a:t>
            </a:r>
            <a:r>
              <a:rPr lang="fr-CA" sz="1800" dirty="0">
                <a:ea typeface="Calibri" panose="020F0502020204030204" pitchFamily="34" charset="0"/>
                <a:cs typeface="Times New Roman" panose="02020603050405020304" pitchFamily="18" charset="0"/>
              </a:rPr>
              <a:t> (ou invitation à participer)</a:t>
            </a:r>
            <a:r>
              <a:rPr lang="fr-CA" sz="1800" dirty="0" smtClean="0">
                <a:ea typeface="Calibri" panose="020F0502020204030204" pitchFamily="34" charset="0"/>
                <a:cs typeface="Times New Roman" panose="02020603050405020304" pitchFamily="18" charset="0"/>
              </a:rPr>
              <a:t> </a:t>
            </a:r>
            <a:r>
              <a:rPr lang="fr-CA" sz="1800" dirty="0">
                <a:ea typeface="Calibri" panose="020F0502020204030204" pitchFamily="34" charset="0"/>
                <a:cs typeface="Times New Roman" panose="02020603050405020304" pitchFamily="18" charset="0"/>
              </a:rPr>
              <a:t>par SAC d'un processus pan-autochtone d’allocation des 300 millions de dollars de fonds d’urgence; </a:t>
            </a:r>
            <a:r>
              <a:rPr lang="fr-CA" sz="1800" dirty="0" smtClean="0">
                <a:effectLst/>
                <a:ea typeface="Calibri" panose="020F0502020204030204" pitchFamily="34" charset="0"/>
                <a:cs typeface="Times New Roman" panose="02020603050405020304" pitchFamily="18" charset="0"/>
              </a:rPr>
              <a:t>proposition d'aborder la question par l’intermédiaire d’un processus existant fondé sur les distinctions.</a:t>
            </a:r>
          </a:p>
          <a:p>
            <a:pPr marL="0" marR="0" lvl="0" indent="0">
              <a:spcBef>
                <a:spcPts val="0"/>
              </a:spcBef>
              <a:spcAft>
                <a:spcPts val="0"/>
              </a:spcAft>
              <a:buNone/>
            </a:pPr>
            <a:endParaRPr lang="fr-CA" sz="2400" dirty="0"/>
          </a:p>
        </p:txBody>
      </p:sp>
    </p:spTree>
    <p:extLst>
      <p:ext uri="{BB962C8B-B14F-4D97-AF65-F5344CB8AC3E}">
        <p14:creationId xmlns:p14="http://schemas.microsoft.com/office/powerpoint/2010/main" val="248677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A0D37-3BE2-7445-B134-FF1FD1B4CBE1}"/>
              </a:ext>
            </a:extLst>
          </p:cNvPr>
          <p:cNvSpPr>
            <a:spLocks noGrp="1"/>
          </p:cNvSpPr>
          <p:nvPr>
            <p:ph type="title"/>
          </p:nvPr>
        </p:nvSpPr>
        <p:spPr>
          <a:xfrm>
            <a:off x="586596" y="1797304"/>
            <a:ext cx="10970404" cy="798576"/>
          </a:xfrm>
        </p:spPr>
        <p:txBody>
          <a:bodyPr/>
          <a:lstStyle/>
          <a:p>
            <a:pPr algn="ctr"/>
            <a:r>
              <a:rPr lang="en-US" sz="2800" b="1" dirty="0" smtClean="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60-2022, </a:t>
            </a:r>
            <a:r>
              <a:rPr lang="fr-CA" sz="2800" i="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Participation des Premières Nations à la Stratégie de logement autochtone en milieu urbain, rural et nordique </a:t>
            </a:r>
            <a:endParaRPr lang="en-US" sz="2800" dirty="0"/>
          </a:p>
        </p:txBody>
      </p:sp>
      <p:sp>
        <p:nvSpPr>
          <p:cNvPr id="3" name="Content Placeholder 2">
            <a:extLst>
              <a:ext uri="{FF2B5EF4-FFF2-40B4-BE49-F238E27FC236}">
                <a16:creationId xmlns:a16="http://schemas.microsoft.com/office/drawing/2014/main" xmlns="" id="{CCDF766D-D755-9F43-821C-89406009EAC0}"/>
              </a:ext>
            </a:extLst>
          </p:cNvPr>
          <p:cNvSpPr>
            <a:spLocks noGrp="1"/>
          </p:cNvSpPr>
          <p:nvPr>
            <p:ph idx="1"/>
          </p:nvPr>
        </p:nvSpPr>
        <p:spPr>
          <a:xfrm>
            <a:off x="776377" y="2744638"/>
            <a:ext cx="10780623" cy="3802063"/>
          </a:xfrm>
        </p:spPr>
        <p:txBody>
          <a:bodyPr/>
          <a:lstStyle/>
          <a:p>
            <a:pPr marL="342900" marR="0" lvl="0" indent="-342900">
              <a:spcBef>
                <a:spcPts val="300"/>
              </a:spcBef>
              <a:spcAft>
                <a:spcPts val="300"/>
              </a:spcAft>
              <a:buFont typeface="Symbol" panose="05050102010706020507" pitchFamily="18" charset="2"/>
              <a:buChar char=""/>
            </a:pPr>
            <a:r>
              <a:rPr lang="en-CA" sz="1800" dirty="0">
                <a:effectLst/>
                <a:ea typeface="Calibri" panose="020F0502020204030204" pitchFamily="34" charset="0"/>
                <a:cs typeface="Times New Roman" panose="02020603050405020304" pitchFamily="18" charset="0"/>
              </a:rPr>
              <a:t>Printemps 2023 </a:t>
            </a:r>
          </a:p>
          <a:p>
            <a:pPr marL="742950" marR="0" lvl="1" indent="-285750">
              <a:spcBef>
                <a:spcPts val="300"/>
              </a:spcBef>
              <a:spcAft>
                <a:spcPts val="300"/>
              </a:spcAft>
              <a:buFont typeface="Courier New" panose="02070309020205020404" pitchFamily="49" charset="0"/>
              <a:buChar char="o"/>
            </a:pPr>
            <a:r>
              <a:rPr lang="fr-CA" sz="1800" dirty="0">
                <a:ea typeface="Calibri" panose="020F0502020204030204" pitchFamily="34" charset="0"/>
                <a:cs typeface="Times New Roman" panose="02020603050405020304" pitchFamily="18" charset="0"/>
              </a:rPr>
              <a:t>Budget fédéral : 4 milliards de dollars sur 7 ans </a:t>
            </a:r>
            <a:endParaRPr lang="fr-CA" sz="1800" dirty="0" smtClean="0">
              <a:ea typeface="Calibri" panose="020F0502020204030204" pitchFamily="34" charset="0"/>
              <a:cs typeface="Times New Roman" panose="02020603050405020304" pitchFamily="18" charset="0"/>
            </a:endParaRPr>
          </a:p>
          <a:p>
            <a:pPr marL="742950" marR="0" lvl="1" indent="-285750">
              <a:spcBef>
                <a:spcPts val="300"/>
              </a:spcBef>
              <a:spcAft>
                <a:spcPts val="300"/>
              </a:spcAft>
              <a:buFont typeface="Courier New" panose="02070309020205020404" pitchFamily="49" charset="0"/>
              <a:buChar char="o"/>
            </a:pPr>
            <a:r>
              <a:rPr lang="fr-CA" sz="1800" dirty="0">
                <a:ea typeface="Calibri" panose="020F0502020204030204" pitchFamily="34" charset="0"/>
                <a:cs typeface="Times New Roman" panose="02020603050405020304" pitchFamily="18" charset="0"/>
              </a:rPr>
              <a:t>SAC confie à NICHI, une nouvelle organisation pan-autochtone, la responsabilité d'allouer 281,5 millions de dollars de fonds d’urgence</a:t>
            </a:r>
            <a:r>
              <a:rPr lang="en-CA" sz="1800" dirty="0" smtClean="0">
                <a:effectLst/>
                <a:ea typeface="Calibri" panose="020F0502020204030204" pitchFamily="34" charset="0"/>
                <a:cs typeface="Times New Roman" panose="02020603050405020304" pitchFamily="18" charset="0"/>
              </a:rPr>
              <a:t>.</a:t>
            </a:r>
            <a:endParaRPr lang="en-CA" sz="1800" dirty="0">
              <a:effectLst/>
              <a:ea typeface="Calibri" panose="020F0502020204030204" pitchFamily="34" charset="0"/>
              <a:cs typeface="Times New Roman" panose="02020603050405020304" pitchFamily="18" charset="0"/>
            </a:endParaRPr>
          </a:p>
          <a:p>
            <a:pPr marL="742950" marR="0" lvl="1" indent="-285750">
              <a:spcBef>
                <a:spcPts val="300"/>
              </a:spcBef>
              <a:spcAft>
                <a:spcPts val="300"/>
              </a:spcAft>
              <a:buFont typeface="Courier New" panose="02070309020205020404" pitchFamily="49" charset="0"/>
              <a:buChar char="o"/>
            </a:pPr>
            <a:r>
              <a:rPr lang="fr-CA" sz="1800" dirty="0">
                <a:ea typeface="Calibri" panose="020F0502020204030204" pitchFamily="34" charset="0"/>
                <a:cs typeface="Times New Roman" panose="02020603050405020304" pitchFamily="18" charset="0"/>
              </a:rPr>
              <a:t>Lettre de </a:t>
            </a:r>
            <a:r>
              <a:rPr lang="fr-CA" sz="1800" dirty="0" smtClean="0">
                <a:ea typeface="Calibri" panose="020F0502020204030204" pitchFamily="34" charset="0"/>
                <a:cs typeface="Times New Roman" panose="02020603050405020304" pitchFamily="18" charset="0"/>
              </a:rPr>
              <a:t>l'APN/Cheffe régionale </a:t>
            </a:r>
            <a:r>
              <a:rPr lang="fr-CA" sz="1800" dirty="0">
                <a:ea typeface="Calibri" panose="020F0502020204030204" pitchFamily="34" charset="0"/>
                <a:cs typeface="Times New Roman" panose="02020603050405020304" pitchFamily="18" charset="0"/>
              </a:rPr>
              <a:t>envoyée à la ministre </a:t>
            </a:r>
            <a:r>
              <a:rPr lang="fr-CA" sz="1800" dirty="0" err="1">
                <a:ea typeface="Calibri" panose="020F0502020204030204" pitchFamily="34" charset="0"/>
                <a:cs typeface="Times New Roman" panose="02020603050405020304" pitchFamily="18" charset="0"/>
              </a:rPr>
              <a:t>Hajdu</a:t>
            </a:r>
            <a:r>
              <a:rPr lang="fr-CA" sz="1800" dirty="0">
                <a:ea typeface="Calibri" panose="020F0502020204030204" pitchFamily="34" charset="0"/>
                <a:cs typeface="Times New Roman" panose="02020603050405020304" pitchFamily="18" charset="0"/>
              </a:rPr>
              <a:t> pour lui exprimer </a:t>
            </a:r>
            <a:r>
              <a:rPr lang="fr-CA" sz="1800" dirty="0" smtClean="0">
                <a:ea typeface="Calibri" panose="020F0502020204030204" pitchFamily="34" charset="0"/>
                <a:cs typeface="Times New Roman" panose="02020603050405020304" pitchFamily="18" charset="0"/>
              </a:rPr>
              <a:t>son inquiétude </a:t>
            </a:r>
            <a:r>
              <a:rPr lang="fr-CA" sz="1800" dirty="0">
                <a:ea typeface="Calibri" panose="020F0502020204030204" pitchFamily="34" charset="0"/>
                <a:cs typeface="Times New Roman" panose="02020603050405020304" pitchFamily="18" charset="0"/>
              </a:rPr>
              <a:t>au sujet du processus unilatéral pan-autochtone et lui proposer de nouveau un processus distinct des Premières Nations et l’octroi de 58 % des fonds aux Premières Nations</a:t>
            </a:r>
            <a:r>
              <a:rPr lang="en-CA" sz="1800" dirty="0" smtClean="0">
                <a:effectLst/>
                <a:ea typeface="Calibri" panose="020F0502020204030204" pitchFamily="34" charset="0"/>
                <a:cs typeface="Times New Roman" panose="02020603050405020304" pitchFamily="18" charset="0"/>
              </a:rPr>
              <a:t>.</a:t>
            </a:r>
            <a:endParaRPr lang="en-CA" sz="1800" dirty="0">
              <a:effectLst/>
              <a:ea typeface="Calibri" panose="020F0502020204030204" pitchFamily="34" charset="0"/>
              <a:cs typeface="Times New Roman" panose="02020603050405020304" pitchFamily="18" charset="0"/>
            </a:endParaRPr>
          </a:p>
          <a:p>
            <a:pPr marL="342900" marR="0" lvl="0" indent="-342900">
              <a:spcBef>
                <a:spcPts val="300"/>
              </a:spcBef>
              <a:spcAft>
                <a:spcPts val="300"/>
              </a:spcAft>
              <a:buFont typeface="Symbol" panose="05050102010706020507" pitchFamily="18" charset="2"/>
              <a:buChar char=""/>
            </a:pPr>
            <a:r>
              <a:rPr lang="fr-CA" sz="1800" dirty="0">
                <a:ea typeface="Calibri" panose="020F0502020204030204" pitchFamily="34" charset="0"/>
                <a:cs typeface="Times New Roman" panose="02020603050405020304" pitchFamily="18" charset="0"/>
              </a:rPr>
              <a:t>Points forts de la mobilisation préliminaire des Premières Nations organisée en février - mars 2023 </a:t>
            </a:r>
            <a:r>
              <a:rPr lang="en-CA" sz="1800" dirty="0" smtClean="0">
                <a:effectLst/>
                <a:ea typeface="Calibri" panose="020F0502020204030204" pitchFamily="34" charset="0"/>
                <a:cs typeface="Times New Roman" panose="02020603050405020304" pitchFamily="18" charset="0"/>
              </a:rPr>
              <a:t>: </a:t>
            </a:r>
            <a:endParaRPr lang="en-CA" sz="1800" dirty="0">
              <a:effectLst/>
              <a:ea typeface="Calibri" panose="020F0502020204030204" pitchFamily="34" charset="0"/>
              <a:cs typeface="Times New Roman" panose="02020603050405020304" pitchFamily="18" charset="0"/>
            </a:endParaRPr>
          </a:p>
          <a:p>
            <a:pPr marL="742950" marR="0" lvl="1" indent="-285750">
              <a:spcBef>
                <a:spcPts val="300"/>
              </a:spcBef>
              <a:spcAft>
                <a:spcPts val="300"/>
              </a:spcAft>
              <a:buFont typeface="Courier New" panose="02070309020205020404" pitchFamily="49" charset="0"/>
              <a:buChar char="o"/>
            </a:pPr>
            <a:r>
              <a:rPr lang="fr-CA" sz="1800" dirty="0">
                <a:ea typeface="Calibri" panose="020F0502020204030204" pitchFamily="34" charset="0"/>
                <a:cs typeface="Times New Roman" panose="02020603050405020304" pitchFamily="18" charset="0"/>
              </a:rPr>
              <a:t>Plus de </a:t>
            </a:r>
            <a:r>
              <a:rPr lang="fr-CA" sz="1800" dirty="0" smtClean="0">
                <a:ea typeface="Calibri" panose="020F0502020204030204" pitchFamily="34" charset="0"/>
                <a:cs typeface="Times New Roman" panose="02020603050405020304" pitchFamily="18" charset="0"/>
              </a:rPr>
              <a:t>séances de mobilisation; </a:t>
            </a:r>
            <a:r>
              <a:rPr lang="fr-CA" sz="1800" dirty="0">
                <a:ea typeface="Calibri" panose="020F0502020204030204" pitchFamily="34" charset="0"/>
                <a:cs typeface="Times New Roman" panose="02020603050405020304" pitchFamily="18" charset="0"/>
              </a:rPr>
              <a:t>les migrants, les résidents locaux et les personnes ayant vécu une </a:t>
            </a:r>
            <a:r>
              <a:rPr lang="fr-CA" sz="1800" dirty="0" smtClean="0">
                <a:ea typeface="Calibri" panose="020F0502020204030204" pitchFamily="34" charset="0"/>
                <a:cs typeface="Times New Roman" panose="02020603050405020304" pitchFamily="18" charset="0"/>
              </a:rPr>
              <a:t>expérience doivent être inclus</a:t>
            </a:r>
            <a:r>
              <a:rPr lang="en-CA" sz="1800" dirty="0" smtClean="0">
                <a:ea typeface="Calibri" panose="020F0502020204030204" pitchFamily="34" charset="0"/>
                <a:cs typeface="Times New Roman" panose="02020603050405020304" pitchFamily="18" charset="0"/>
              </a:rPr>
              <a:t>;</a:t>
            </a:r>
            <a:r>
              <a:rPr lang="en-CA" sz="1800" dirty="0" smtClean="0">
                <a:effectLst/>
                <a:ea typeface="Calibri" panose="020F0502020204030204" pitchFamily="34" charset="0"/>
                <a:cs typeface="Times New Roman" panose="02020603050405020304" pitchFamily="18" charset="0"/>
              </a:rPr>
              <a:t>   </a:t>
            </a:r>
            <a:endParaRPr lang="en-CA" sz="1800" dirty="0">
              <a:effectLst/>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800"/>
              </a:spcAft>
              <a:buFont typeface="Courier New" panose="02070309020205020404" pitchFamily="49" charset="0"/>
              <a:buChar char="o"/>
            </a:pPr>
            <a:r>
              <a:rPr lang="fr-CA" sz="1800" dirty="0">
                <a:ea typeface="Times New Roman" panose="02020603050405020304" pitchFamily="18" charset="0"/>
                <a:cs typeface="Times New Roman" panose="02020603050405020304" pitchFamily="18" charset="0"/>
              </a:rPr>
              <a:t>Les Premières Nations dirigent l'élaboration de Stratégies URN exclusives aux Premières Nations à tous les </a:t>
            </a:r>
            <a:r>
              <a:rPr lang="fr-CA" sz="1800" dirty="0" smtClean="0">
                <a:ea typeface="Times New Roman" panose="02020603050405020304" pitchFamily="18" charset="0"/>
                <a:cs typeface="Times New Roman" panose="02020603050405020304" pitchFamily="18" charset="0"/>
              </a:rPr>
              <a:t>niveaux.</a:t>
            </a:r>
            <a:r>
              <a:rPr lang="en-US" sz="1800" dirty="0" smtClean="0">
                <a:effectLst/>
                <a:ea typeface="Times New Roman" panose="02020603050405020304" pitchFamily="18" charset="0"/>
                <a:cs typeface="Times New Roman" panose="02020603050405020304" pitchFamily="18" charset="0"/>
              </a:rPr>
              <a:t>  </a:t>
            </a:r>
            <a:endParaRPr lang="en-CA" sz="1800" dirty="0">
              <a:effectLst/>
              <a:ea typeface="Times New Roman" panose="02020603050405020304" pitchFamily="18" charset="0"/>
              <a:cs typeface="Times New Roman" panose="02020603050405020304" pitchFamily="18" charset="0"/>
            </a:endParaRPr>
          </a:p>
          <a:p>
            <a:pPr marL="0" marR="0" lvl="0" indent="0">
              <a:spcBef>
                <a:spcPts val="0"/>
              </a:spcBef>
              <a:spcAft>
                <a:spcPts val="0"/>
              </a:spcAft>
              <a:buNone/>
            </a:pPr>
            <a:endParaRPr lang="en-US" sz="1800" dirty="0"/>
          </a:p>
        </p:txBody>
      </p:sp>
    </p:spTree>
    <p:extLst>
      <p:ext uri="{BB962C8B-B14F-4D97-AF65-F5344CB8AC3E}">
        <p14:creationId xmlns:p14="http://schemas.microsoft.com/office/powerpoint/2010/main" val="315083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A0D37-3BE2-7445-B134-FF1FD1B4CBE1}"/>
              </a:ext>
            </a:extLst>
          </p:cNvPr>
          <p:cNvSpPr>
            <a:spLocks noGrp="1"/>
          </p:cNvSpPr>
          <p:nvPr>
            <p:ph type="title"/>
          </p:nvPr>
        </p:nvSpPr>
        <p:spPr>
          <a:xfrm>
            <a:off x="251670" y="1797304"/>
            <a:ext cx="11702642" cy="798576"/>
          </a:xfrm>
        </p:spPr>
        <p:txBody>
          <a:bodyPr/>
          <a:lstStyle/>
          <a:p>
            <a:pPr algn="ctr"/>
            <a:r>
              <a:rPr lang="en-US" sz="3000" dirty="0" smtClean="0">
                <a:solidFill>
                  <a:srgbClr val="C00000"/>
                </a:solidFill>
                <a:latin typeface="+mn-lt"/>
              </a:rPr>
              <a:t>SÉANCES DE MOBILISATION PRÉLIMINAIRES </a:t>
            </a:r>
            <a:r>
              <a:rPr lang="en-US" sz="3000" dirty="0">
                <a:solidFill>
                  <a:srgbClr val="C00000"/>
                </a:solidFill>
                <a:latin typeface="+mn-lt"/>
              </a:rPr>
              <a:t>DES PREMIÈRES NATIONS </a:t>
            </a:r>
          </a:p>
        </p:txBody>
      </p:sp>
      <p:sp>
        <p:nvSpPr>
          <p:cNvPr id="3" name="Content Placeholder 2">
            <a:extLst>
              <a:ext uri="{FF2B5EF4-FFF2-40B4-BE49-F238E27FC236}">
                <a16:creationId xmlns:a16="http://schemas.microsoft.com/office/drawing/2014/main" xmlns="" id="{CCDF766D-D755-9F43-821C-89406009EAC0}"/>
              </a:ext>
            </a:extLst>
          </p:cNvPr>
          <p:cNvSpPr>
            <a:spLocks noGrp="1"/>
          </p:cNvSpPr>
          <p:nvPr>
            <p:ph idx="1"/>
          </p:nvPr>
        </p:nvSpPr>
        <p:spPr>
          <a:xfrm>
            <a:off x="1207698" y="2595880"/>
            <a:ext cx="10349302" cy="3911283"/>
          </a:xfrm>
        </p:spPr>
        <p:txBody>
          <a:bodyPr/>
          <a:lstStyle/>
          <a:p>
            <a:pPr marL="342900" indent="-342900"/>
            <a:r>
              <a:rPr lang="fr-CA" sz="2400" dirty="0">
                <a:ea typeface="Times New Roman" panose="02020603050405020304" pitchFamily="18" charset="0"/>
                <a:cs typeface="Times New Roman" panose="02020603050405020304" pitchFamily="18" charset="0"/>
              </a:rPr>
              <a:t>Chaque Première Nation et chaque région conçoivent leur vision respective du logement dans les réserves et hors des réserves. </a:t>
            </a:r>
          </a:p>
          <a:p>
            <a:pPr marL="342900" indent="-342900"/>
            <a:r>
              <a:rPr lang="fr-CA" sz="2400" dirty="0">
                <a:ea typeface="Times New Roman" panose="02020603050405020304" pitchFamily="18" charset="0"/>
                <a:cs typeface="Times New Roman" panose="02020603050405020304" pitchFamily="18" charset="0"/>
              </a:rPr>
              <a:t>L'autonomie et le contrôle sont des éléments communs.</a:t>
            </a:r>
          </a:p>
          <a:p>
            <a:pPr marL="342900" indent="-342900"/>
            <a:r>
              <a:rPr lang="fr-CA" sz="2400" dirty="0" smtClean="0">
                <a:ea typeface="Times New Roman" panose="02020603050405020304" pitchFamily="18" charset="0"/>
                <a:cs typeface="Times New Roman" panose="02020603050405020304" pitchFamily="18" charset="0"/>
              </a:rPr>
              <a:t>Élaborer des stratégies de la même manière que des </a:t>
            </a:r>
            <a:r>
              <a:rPr lang="fr-CA" sz="2400" dirty="0">
                <a:ea typeface="Times New Roman" panose="02020603050405020304" pitchFamily="18" charset="0"/>
                <a:cs typeface="Times New Roman" panose="02020603050405020304" pitchFamily="18" charset="0"/>
              </a:rPr>
              <a:t>traités : de nation à nation.</a:t>
            </a:r>
          </a:p>
          <a:p>
            <a:pPr marL="342900" indent="-342900"/>
            <a:r>
              <a:rPr lang="fr-CA" sz="2400" dirty="0">
                <a:ea typeface="Times New Roman" panose="02020603050405020304" pitchFamily="18" charset="0"/>
                <a:cs typeface="Times New Roman" panose="02020603050405020304" pitchFamily="18" charset="0"/>
              </a:rPr>
              <a:t>Accès au logement quel que soit le lieu de résidence des citoyens.</a:t>
            </a:r>
          </a:p>
          <a:p>
            <a:pPr marL="342900" indent="-342900"/>
            <a:r>
              <a:rPr lang="fr-CA" sz="2400" dirty="0">
                <a:ea typeface="Times New Roman" panose="02020603050405020304" pitchFamily="18" charset="0"/>
                <a:cs typeface="Times New Roman" panose="02020603050405020304" pitchFamily="18" charset="0"/>
              </a:rPr>
              <a:t>Transférabilité des droits et accès aux services. </a:t>
            </a:r>
          </a:p>
          <a:p>
            <a:pPr marL="342900" indent="-342900"/>
            <a:r>
              <a:rPr lang="fr-CA" sz="2400" dirty="0">
                <a:ea typeface="Times New Roman" panose="02020603050405020304" pitchFamily="18" charset="0"/>
                <a:cs typeface="Times New Roman" panose="02020603050405020304" pitchFamily="18" charset="0"/>
              </a:rPr>
              <a:t>Favoriser l’établissement de bonnes relations et la confiance mutuelle.</a:t>
            </a:r>
          </a:p>
          <a:p>
            <a:pPr marL="342900" indent="-342900"/>
            <a:r>
              <a:rPr lang="fr-CA" sz="2400" dirty="0">
                <a:ea typeface="Times New Roman" panose="02020603050405020304" pitchFamily="18" charset="0"/>
                <a:cs typeface="Times New Roman" panose="02020603050405020304" pitchFamily="18" charset="0"/>
              </a:rPr>
              <a:t>Première étape : </a:t>
            </a:r>
            <a:r>
              <a:rPr lang="fr-CA" sz="2400" dirty="0" smtClean="0">
                <a:ea typeface="Times New Roman" panose="02020603050405020304" pitchFamily="18" charset="0"/>
                <a:cs typeface="Times New Roman" panose="02020603050405020304" pitchFamily="18" charset="0"/>
              </a:rPr>
              <a:t>examiner la </a:t>
            </a:r>
            <a:r>
              <a:rPr lang="fr-CA" sz="2400" dirty="0">
                <a:ea typeface="Times New Roman" panose="02020603050405020304" pitchFamily="18" charset="0"/>
                <a:cs typeface="Times New Roman" panose="02020603050405020304" pitchFamily="18" charset="0"/>
              </a:rPr>
              <a:t>raison des migrations hors des réserves </a:t>
            </a:r>
          </a:p>
          <a:p>
            <a:pPr marL="0" marR="0" lvl="0" indent="0">
              <a:spcBef>
                <a:spcPts val="0"/>
              </a:spcBef>
              <a:spcAft>
                <a:spcPts val="0"/>
              </a:spcAft>
              <a:buNone/>
            </a:pPr>
            <a:endParaRPr lang="en-US" dirty="0"/>
          </a:p>
        </p:txBody>
      </p:sp>
    </p:spTree>
    <p:extLst>
      <p:ext uri="{BB962C8B-B14F-4D97-AF65-F5344CB8AC3E}">
        <p14:creationId xmlns:p14="http://schemas.microsoft.com/office/powerpoint/2010/main" val="14770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A0D37-3BE2-7445-B134-FF1FD1B4CBE1}"/>
              </a:ext>
            </a:extLst>
          </p:cNvPr>
          <p:cNvSpPr>
            <a:spLocks noGrp="1"/>
          </p:cNvSpPr>
          <p:nvPr>
            <p:ph type="title"/>
          </p:nvPr>
        </p:nvSpPr>
        <p:spPr>
          <a:xfrm>
            <a:off x="172528" y="1932316"/>
            <a:ext cx="11384472" cy="663563"/>
          </a:xfrm>
        </p:spPr>
        <p:txBody>
          <a:bodyPr/>
          <a:lstStyle/>
          <a:p>
            <a:pPr algn="ctr"/>
            <a:r>
              <a:rPr lang="en-US" sz="3000" dirty="0">
                <a:solidFill>
                  <a:srgbClr val="C00000"/>
                </a:solidFill>
                <a:latin typeface="+mn-lt"/>
              </a:rPr>
              <a:t>SÉANCES DE MOBILISATION PRÉLIMINAIRES DES PREMIÈRES NATIONS </a:t>
            </a:r>
            <a:r>
              <a:rPr lang="en-US" sz="3000" dirty="0" smtClean="0">
                <a:solidFill>
                  <a:srgbClr val="C00000"/>
                </a:solidFill>
                <a:latin typeface="+mn-lt"/>
              </a:rPr>
              <a:t> </a:t>
            </a:r>
            <a:endParaRPr lang="en-US" sz="3000" dirty="0">
              <a:latin typeface="+mn-lt"/>
            </a:endParaRPr>
          </a:p>
        </p:txBody>
      </p:sp>
      <p:sp>
        <p:nvSpPr>
          <p:cNvPr id="3" name="Content Placeholder 2">
            <a:extLst>
              <a:ext uri="{FF2B5EF4-FFF2-40B4-BE49-F238E27FC236}">
                <a16:creationId xmlns:a16="http://schemas.microsoft.com/office/drawing/2014/main" xmlns="" id="{CCDF766D-D755-9F43-821C-89406009EAC0}"/>
              </a:ext>
            </a:extLst>
          </p:cNvPr>
          <p:cNvSpPr>
            <a:spLocks noGrp="1"/>
          </p:cNvSpPr>
          <p:nvPr>
            <p:ph idx="1"/>
          </p:nvPr>
        </p:nvSpPr>
        <p:spPr>
          <a:xfrm>
            <a:off x="983411" y="2742529"/>
            <a:ext cx="10573589" cy="3911284"/>
          </a:xfrm>
        </p:spPr>
        <p:txBody>
          <a:bodyPr/>
          <a:lstStyle/>
          <a:p>
            <a:pPr marL="342900" indent="-342900"/>
            <a:r>
              <a:rPr lang="fr-CA" sz="2200" dirty="0">
                <a:ea typeface="Times New Roman" panose="02020603050405020304" pitchFamily="18" charset="0"/>
                <a:cs typeface="Times New Roman" panose="02020603050405020304" pitchFamily="18" charset="0"/>
              </a:rPr>
              <a:t>Une partie des fonds URN doit aller directement aux Premières Nations.</a:t>
            </a:r>
          </a:p>
          <a:p>
            <a:pPr marL="342900" indent="-342900"/>
            <a:r>
              <a:rPr lang="fr-CA" sz="2200" dirty="0">
                <a:ea typeface="Times New Roman" panose="02020603050405020304" pitchFamily="18" charset="0"/>
                <a:cs typeface="Times New Roman" panose="02020603050405020304" pitchFamily="18" charset="0"/>
              </a:rPr>
              <a:t>Remédier à la pénurie de personnel des groupes du logement des Premières Nations et hors des réserves.</a:t>
            </a:r>
          </a:p>
          <a:p>
            <a:pPr marL="342900" indent="-342900"/>
            <a:r>
              <a:rPr lang="fr-CA" sz="2200" dirty="0">
                <a:ea typeface="Times New Roman" panose="02020603050405020304" pitchFamily="18" charset="0"/>
                <a:cs typeface="Times New Roman" panose="02020603050405020304" pitchFamily="18" charset="0"/>
              </a:rPr>
              <a:t>Les fonds destinés au logement </a:t>
            </a:r>
            <a:r>
              <a:rPr lang="fr-CA" sz="2200" dirty="0" smtClean="0">
                <a:ea typeface="Times New Roman" panose="02020603050405020304" pitchFamily="18" charset="0"/>
                <a:cs typeface="Times New Roman" panose="02020603050405020304" pitchFamily="18" charset="0"/>
              </a:rPr>
              <a:t>social, </a:t>
            </a:r>
            <a:r>
              <a:rPr lang="fr-CA" sz="2200" dirty="0">
                <a:ea typeface="Times New Roman" panose="02020603050405020304" pitchFamily="18" charset="0"/>
                <a:cs typeface="Times New Roman" panose="02020603050405020304" pitchFamily="18" charset="0"/>
              </a:rPr>
              <a:t>qui sont actuellement versés au gouvernement des Territoires du </a:t>
            </a:r>
            <a:r>
              <a:rPr lang="fr-CA" sz="2200" dirty="0" smtClean="0">
                <a:ea typeface="Times New Roman" panose="02020603050405020304" pitchFamily="18" charset="0"/>
                <a:cs typeface="Times New Roman" panose="02020603050405020304" pitchFamily="18" charset="0"/>
              </a:rPr>
              <a:t>Nord-Ouest, </a:t>
            </a:r>
            <a:r>
              <a:rPr lang="fr-CA" sz="2200" dirty="0">
                <a:ea typeface="Times New Roman" panose="02020603050405020304" pitchFamily="18" charset="0"/>
                <a:cs typeface="Times New Roman" panose="02020603050405020304" pitchFamily="18" charset="0"/>
              </a:rPr>
              <a:t>devraient </a:t>
            </a:r>
            <a:r>
              <a:rPr lang="fr-CA" sz="2200" dirty="0" smtClean="0">
                <a:ea typeface="Times New Roman" panose="02020603050405020304" pitchFamily="18" charset="0"/>
                <a:cs typeface="Times New Roman" panose="02020603050405020304" pitchFamily="18" charset="0"/>
              </a:rPr>
              <a:t>être alloués directement </a:t>
            </a:r>
            <a:r>
              <a:rPr lang="fr-CA" sz="2200" dirty="0">
                <a:ea typeface="Times New Roman" panose="02020603050405020304" pitchFamily="18" charset="0"/>
                <a:cs typeface="Times New Roman" panose="02020603050405020304" pitchFamily="18" charset="0"/>
              </a:rPr>
              <a:t>à la Nation </a:t>
            </a:r>
            <a:r>
              <a:rPr lang="fr-CA" sz="2200" dirty="0" err="1">
                <a:ea typeface="Times New Roman" panose="02020603050405020304" pitchFamily="18" charset="0"/>
                <a:cs typeface="Times New Roman" panose="02020603050405020304" pitchFamily="18" charset="0"/>
              </a:rPr>
              <a:t>dénée</a:t>
            </a:r>
            <a:r>
              <a:rPr lang="fr-CA" sz="2200" dirty="0">
                <a:ea typeface="Times New Roman" panose="02020603050405020304" pitchFamily="18" charset="0"/>
                <a:cs typeface="Times New Roman" panose="02020603050405020304" pitchFamily="18" charset="0"/>
              </a:rPr>
              <a:t>. </a:t>
            </a:r>
          </a:p>
          <a:p>
            <a:pPr marL="342900" indent="-342900"/>
            <a:r>
              <a:rPr lang="fr-CA" sz="2200" dirty="0">
                <a:ea typeface="Times New Roman" panose="02020603050405020304" pitchFamily="18" charset="0"/>
                <a:cs typeface="Times New Roman" panose="02020603050405020304" pitchFamily="18" charset="0"/>
              </a:rPr>
              <a:t>Élaborer conjointement des normes minimales pour communiquer sur la disponibilité des aides et les résultats des investissements.</a:t>
            </a:r>
          </a:p>
          <a:p>
            <a:pPr marL="342900" indent="-342900"/>
            <a:r>
              <a:rPr lang="fr-CA" sz="2200" dirty="0">
                <a:ea typeface="Times New Roman" panose="02020603050405020304" pitchFamily="18" charset="0"/>
                <a:cs typeface="Times New Roman" panose="02020603050405020304" pitchFamily="18" charset="0"/>
              </a:rPr>
              <a:t>Toutes les régions ne disposent pas de fonds suffisants pour répondre aux besoins croissants en matière de logement et de population.</a:t>
            </a:r>
          </a:p>
          <a:p>
            <a:pPr marL="342900" indent="-342900"/>
            <a:r>
              <a:rPr lang="fr-CA" sz="2200" dirty="0" smtClean="0">
                <a:ea typeface="Times New Roman" panose="02020603050405020304" pitchFamily="18" charset="0"/>
                <a:cs typeface="Times New Roman" panose="02020603050405020304" pitchFamily="18" charset="0"/>
              </a:rPr>
              <a:t>Il est essentiel d’obtenir des </a:t>
            </a:r>
            <a:r>
              <a:rPr lang="fr-CA" sz="2200" dirty="0">
                <a:ea typeface="Times New Roman" panose="02020603050405020304" pitchFamily="18" charset="0"/>
                <a:cs typeface="Times New Roman" panose="02020603050405020304" pitchFamily="18" charset="0"/>
              </a:rPr>
              <a:t>terrains supplémentaires pour </a:t>
            </a:r>
            <a:r>
              <a:rPr lang="fr-CA" sz="2200" dirty="0" smtClean="0">
                <a:ea typeface="Times New Roman" panose="02020603050405020304" pitchFamily="18" charset="0"/>
                <a:cs typeface="Times New Roman" panose="02020603050405020304" pitchFamily="18" charset="0"/>
              </a:rPr>
              <a:t>des projets de construction. </a:t>
            </a:r>
            <a:endParaRPr lang="fr-CA" sz="2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70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A0D37-3BE2-7445-B134-FF1FD1B4CBE1}"/>
              </a:ext>
            </a:extLst>
          </p:cNvPr>
          <p:cNvSpPr>
            <a:spLocks noGrp="1"/>
          </p:cNvSpPr>
          <p:nvPr>
            <p:ph type="title"/>
          </p:nvPr>
        </p:nvSpPr>
        <p:spPr>
          <a:xfrm>
            <a:off x="793630" y="1839234"/>
            <a:ext cx="10763370" cy="663563"/>
          </a:xfrm>
        </p:spPr>
        <p:txBody>
          <a:bodyPr/>
          <a:lstStyle/>
          <a:p>
            <a:pPr algn="ctr"/>
            <a:r>
              <a:rPr lang="en-US" sz="2400" dirty="0">
                <a:solidFill>
                  <a:srgbClr val="C00000"/>
                </a:solidFill>
                <a:latin typeface="+mn-lt"/>
                <a:cs typeface="Arial" panose="020B0604020202020204" pitchFamily="34" charset="0"/>
              </a:rPr>
              <a:t>PROCHAINES ÉTAPES :</a:t>
            </a:r>
            <a:r>
              <a:rPr lang="en-US" sz="2800" dirty="0">
                <a:solidFill>
                  <a:srgbClr val="C00000"/>
                </a:solidFill>
                <a:latin typeface="+mn-lt"/>
                <a:cs typeface="Arial" panose="020B0604020202020204" pitchFamily="34" charset="0"/>
              </a:rPr>
              <a:t> </a:t>
            </a:r>
            <a:r>
              <a:rPr lang="en-US" sz="3200" dirty="0">
                <a:solidFill>
                  <a:srgbClr val="C00000"/>
                </a:solidFill>
                <a:latin typeface="+mn-lt"/>
              </a:rPr>
              <a:t>LOGEMENT URBAIN, RURAL ET NORDIQUE </a:t>
            </a:r>
          </a:p>
        </p:txBody>
      </p:sp>
      <p:sp>
        <p:nvSpPr>
          <p:cNvPr id="3" name="Content Placeholder 2">
            <a:extLst>
              <a:ext uri="{FF2B5EF4-FFF2-40B4-BE49-F238E27FC236}">
                <a16:creationId xmlns:a16="http://schemas.microsoft.com/office/drawing/2014/main" xmlns="" id="{CCDF766D-D755-9F43-821C-89406009EAC0}"/>
              </a:ext>
            </a:extLst>
          </p:cNvPr>
          <p:cNvSpPr>
            <a:spLocks noGrp="1"/>
          </p:cNvSpPr>
          <p:nvPr>
            <p:ph idx="1"/>
          </p:nvPr>
        </p:nvSpPr>
        <p:spPr>
          <a:xfrm>
            <a:off x="793630" y="2617936"/>
            <a:ext cx="10763370" cy="3911285"/>
          </a:xfrm>
        </p:spPr>
        <p:txBody>
          <a:bodyPr/>
          <a:lstStyle/>
          <a:p>
            <a:pPr marL="342900" marR="0" indent="-285750">
              <a:spcBef>
                <a:spcPts val="0"/>
              </a:spcBef>
              <a:spcAft>
                <a:spcPts val="0"/>
              </a:spcAft>
              <a:buFont typeface="Arial" panose="020B0604020202020204" pitchFamily="34" charset="0"/>
              <a:buChar char="•"/>
            </a:pPr>
            <a:r>
              <a:rPr lang="fr-CA" sz="2100" dirty="0" smtClean="0">
                <a:cs typeface="Arial" panose="020B0604020202020204" pitchFamily="34" charset="0"/>
              </a:rPr>
              <a:t>Été-automne 2023 : séances de mobilisation des Premières Nations dans toutes les régions.</a:t>
            </a:r>
          </a:p>
          <a:p>
            <a:pPr marL="342900" marR="0" indent="-285750">
              <a:spcBef>
                <a:spcPts val="0"/>
              </a:spcBef>
              <a:spcAft>
                <a:spcPts val="0"/>
              </a:spcAft>
              <a:buFont typeface="Arial" panose="020B0604020202020204" pitchFamily="34" charset="0"/>
              <a:buChar char="•"/>
            </a:pPr>
            <a:r>
              <a:rPr lang="fr-CA" sz="2100" dirty="0" smtClean="0">
                <a:cs typeface="Arial" panose="020B0604020202020204" pitchFamily="34" charset="0"/>
              </a:rPr>
              <a:t>Les Chefs envisagent de proposer une résolution sur le logement URN pour l’AGA 2023, à Halifax. </a:t>
            </a:r>
          </a:p>
          <a:p>
            <a:pPr marL="342900" marR="0" indent="-285750">
              <a:spcBef>
                <a:spcPts val="0"/>
              </a:spcBef>
              <a:spcAft>
                <a:spcPts val="0"/>
              </a:spcAft>
              <a:buFont typeface="Arial" panose="020B0604020202020204" pitchFamily="34" charset="0"/>
              <a:buChar char="•"/>
            </a:pPr>
            <a:r>
              <a:rPr lang="fr-CA" sz="2100" dirty="0" smtClean="0">
                <a:cs typeface="Arial" panose="020B0604020202020204" pitchFamily="34" charset="0"/>
              </a:rPr>
              <a:t>Demander au gouvernement fédéral de soutenir l'élaboration et la mise en œuvre de stratégies URN locales, régionales et nationales des Premières Nations :</a:t>
            </a:r>
            <a:r>
              <a:rPr lang="fr-CA" sz="2100" dirty="0" smtClean="0">
                <a:cs typeface="Arial" panose="020B0604020202020204" pitchFamily="34" charset="0"/>
              </a:rPr>
              <a:t> </a:t>
            </a:r>
          </a:p>
          <a:p>
            <a:pPr marL="800100" lvl="1" indent="-285750">
              <a:buFont typeface="Arial" panose="020B0604020202020204" pitchFamily="34" charset="0"/>
              <a:buChar char="•"/>
            </a:pPr>
            <a:r>
              <a:rPr lang="fr-CA" sz="2100" dirty="0" smtClean="0">
                <a:cs typeface="Arial" panose="020B0604020202020204" pitchFamily="34" charset="0"/>
              </a:rPr>
              <a:t>Inclure une demande ciblée dans la proposition </a:t>
            </a:r>
            <a:r>
              <a:rPr lang="fr-CA" sz="2100" dirty="0" err="1" smtClean="0">
                <a:cs typeface="Arial" panose="020B0604020202020204" pitchFamily="34" charset="0"/>
              </a:rPr>
              <a:t>prébudgétaire</a:t>
            </a:r>
            <a:r>
              <a:rPr lang="fr-CA" sz="2100" dirty="0" smtClean="0">
                <a:cs typeface="Arial" panose="020B0604020202020204" pitchFamily="34" charset="0"/>
              </a:rPr>
              <a:t> de l'APN.</a:t>
            </a:r>
          </a:p>
          <a:p>
            <a:pPr marL="342900" indent="-285750">
              <a:spcBef>
                <a:spcPts val="0"/>
              </a:spcBef>
            </a:pPr>
            <a:r>
              <a:rPr lang="fr-CA" sz="2100" dirty="0" smtClean="0">
                <a:cs typeface="Arial" panose="020B0604020202020204" pitchFamily="34" charset="0"/>
              </a:rPr>
              <a:t>Demander qu'aucune initiative ou aucun programme de logement URN de SAC, de la SCHL ou d'une autre entité gouvernementale fédérale ne soit mis en œuvre sans une élaboration conjointe avec l'APN</a:t>
            </a:r>
            <a:r>
              <a:rPr lang="fr-CA" sz="2100" dirty="0" smtClean="0">
                <a:cs typeface="Arial" panose="020B0604020202020204" pitchFamily="34" charset="0"/>
              </a:rPr>
              <a:t>.</a:t>
            </a:r>
          </a:p>
          <a:p>
            <a:pPr marL="342900" indent="-285750">
              <a:spcBef>
                <a:spcPts val="0"/>
              </a:spcBef>
            </a:pPr>
            <a:r>
              <a:rPr lang="fr-CA" sz="2100" dirty="0" smtClean="0">
                <a:cs typeface="Arial" panose="020B0604020202020204" pitchFamily="34" charset="0"/>
              </a:rPr>
              <a:t>Rédiger conjointement un mémoire au Cabinet et/ou préparer un mémoire au Cabinet fantôme. </a:t>
            </a:r>
            <a:r>
              <a:rPr lang="fr-CA" sz="2100" dirty="0" smtClean="0">
                <a:cs typeface="Arial" panose="020B0604020202020204" pitchFamily="34" charset="0"/>
              </a:rPr>
              <a:t> </a:t>
            </a:r>
          </a:p>
          <a:p>
            <a:pPr marL="342900" indent="-285750">
              <a:spcBef>
                <a:spcPts val="0"/>
              </a:spcBef>
            </a:pPr>
            <a:r>
              <a:rPr lang="fr-CA" sz="2100" dirty="0" smtClean="0">
                <a:cs typeface="Arial" panose="020B0604020202020204" pitchFamily="34" charset="0"/>
              </a:rPr>
              <a:t>Soutenir les approches distinctes des Premières Nations à l’égard du logement URN, y compris l’établissement de partenariats.</a:t>
            </a:r>
          </a:p>
          <a:p>
            <a:pPr marL="0" marR="0" lvl="0" indent="0">
              <a:spcBef>
                <a:spcPts val="0"/>
              </a:spcBef>
              <a:spcAft>
                <a:spcPts val="0"/>
              </a:spcAft>
              <a:buNone/>
            </a:pPr>
            <a:endParaRPr lang="fr-CA" sz="2100" dirty="0"/>
          </a:p>
        </p:txBody>
      </p:sp>
    </p:spTree>
    <p:extLst>
      <p:ext uri="{BB962C8B-B14F-4D97-AF65-F5344CB8AC3E}">
        <p14:creationId xmlns:p14="http://schemas.microsoft.com/office/powerpoint/2010/main" val="83000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A0D37-3BE2-7445-B134-FF1FD1B4CBE1}"/>
              </a:ext>
            </a:extLst>
          </p:cNvPr>
          <p:cNvSpPr>
            <a:spLocks noGrp="1"/>
          </p:cNvSpPr>
          <p:nvPr>
            <p:ph type="title"/>
          </p:nvPr>
        </p:nvSpPr>
        <p:spPr>
          <a:xfrm>
            <a:off x="483079" y="1797304"/>
            <a:ext cx="11073921" cy="798576"/>
          </a:xfrm>
        </p:spPr>
        <p:txBody>
          <a:bodyPr/>
          <a:lstStyle/>
          <a:p>
            <a:pPr algn="ctr"/>
            <a:r>
              <a:rPr lang="en-US" sz="2400" dirty="0">
                <a:solidFill>
                  <a:srgbClr val="C00000"/>
                </a:solidFill>
                <a:latin typeface="+mn-lt"/>
                <a:cs typeface="Arial" panose="020B0604020202020204" pitchFamily="34" charset="0"/>
              </a:rPr>
              <a:t>PROCHAINES ÉTAPES : </a:t>
            </a:r>
            <a:r>
              <a:rPr lang="en-US" sz="3200" dirty="0">
                <a:solidFill>
                  <a:srgbClr val="C00000"/>
                </a:solidFill>
                <a:latin typeface="+mn-lt"/>
              </a:rPr>
              <a:t>LOGEMENT URBAIN, RURAL ET NORDIQUE </a:t>
            </a:r>
            <a:endParaRPr lang="en-US" sz="3200" dirty="0">
              <a:latin typeface="+mn-lt"/>
            </a:endParaRPr>
          </a:p>
        </p:txBody>
      </p:sp>
      <p:sp>
        <p:nvSpPr>
          <p:cNvPr id="3" name="Content Placeholder 2">
            <a:extLst>
              <a:ext uri="{FF2B5EF4-FFF2-40B4-BE49-F238E27FC236}">
                <a16:creationId xmlns:a16="http://schemas.microsoft.com/office/drawing/2014/main" xmlns="" id="{CCDF766D-D755-9F43-821C-89406009EAC0}"/>
              </a:ext>
            </a:extLst>
          </p:cNvPr>
          <p:cNvSpPr>
            <a:spLocks noGrp="1"/>
          </p:cNvSpPr>
          <p:nvPr>
            <p:ph idx="1"/>
          </p:nvPr>
        </p:nvSpPr>
        <p:spPr>
          <a:xfrm>
            <a:off x="559039" y="2691441"/>
            <a:ext cx="10922000" cy="4074515"/>
          </a:xfrm>
        </p:spPr>
        <p:txBody>
          <a:bodyPr/>
          <a:lstStyle/>
          <a:p>
            <a:pPr marR="0" indent="0">
              <a:spcBef>
                <a:spcPts val="0"/>
              </a:spcBef>
              <a:spcAft>
                <a:spcPts val="0"/>
              </a:spcAft>
              <a:buNone/>
            </a:pPr>
            <a:r>
              <a:rPr lang="fr-CA" sz="2000" dirty="0">
                <a:cs typeface="Arial" panose="020B0604020202020204" pitchFamily="34" charset="0"/>
              </a:rPr>
              <a:t>Élaborer, en collaboration avec les régions, une ébauche de stratégie URN nationale des Premières Nations sous l'égide de </a:t>
            </a:r>
            <a:r>
              <a:rPr lang="fr-CA" sz="2000" dirty="0" smtClean="0">
                <a:cs typeface="Arial" panose="020B0604020202020204" pitchFamily="34" charset="0"/>
              </a:rPr>
              <a:t>l'APN.</a:t>
            </a:r>
            <a:endParaRPr lang="fr-CA" sz="2000" dirty="0">
              <a:cs typeface="Arial" panose="020B0604020202020204" pitchFamily="34" charset="0"/>
            </a:endParaRPr>
          </a:p>
          <a:p>
            <a:pPr marL="971550" lvl="1" indent="-285750"/>
            <a:r>
              <a:rPr lang="fr-CA" sz="2000" dirty="0" smtClean="0">
                <a:cs typeface="Arial" panose="020B0604020202020204" pitchFamily="34" charset="0"/>
              </a:rPr>
              <a:t>Prendre en compte les </a:t>
            </a:r>
            <a:r>
              <a:rPr lang="fr-CA" sz="2000" dirty="0">
                <a:cs typeface="Arial" panose="020B0604020202020204" pitchFamily="34" charset="0"/>
              </a:rPr>
              <a:t>éléments communs issus des séances de mobilisation organisées auprès des Premières </a:t>
            </a:r>
            <a:r>
              <a:rPr lang="fr-CA" sz="2000" dirty="0" smtClean="0">
                <a:cs typeface="Arial" panose="020B0604020202020204" pitchFamily="34" charset="0"/>
              </a:rPr>
              <a:t>Nations</a:t>
            </a:r>
            <a:r>
              <a:rPr lang="en-US" sz="2000" dirty="0">
                <a:cs typeface="Arial" panose="020B0604020202020204" pitchFamily="34" charset="0"/>
              </a:rPr>
              <a:t>.</a:t>
            </a:r>
            <a:endParaRPr lang="en-US" sz="2000" dirty="0">
              <a:cs typeface="Arial" panose="020B0604020202020204" pitchFamily="34" charset="0"/>
            </a:endParaRPr>
          </a:p>
          <a:p>
            <a:pPr marL="971550" lvl="1" indent="-285750"/>
            <a:r>
              <a:rPr lang="fr-CA" sz="2000" dirty="0">
                <a:cs typeface="Arial" panose="020B0604020202020204" pitchFamily="34" charset="0"/>
              </a:rPr>
              <a:t>S'aligner sur (ou la compléter) la Stratégie nationale sur le logement et les infrastructures connexes des Premières </a:t>
            </a:r>
            <a:r>
              <a:rPr lang="fr-CA" sz="2000" dirty="0" smtClean="0">
                <a:cs typeface="Arial" panose="020B0604020202020204" pitchFamily="34" charset="0"/>
              </a:rPr>
              <a:t>Nations.</a:t>
            </a:r>
            <a:endParaRPr lang="fr-CA" sz="2000" dirty="0">
              <a:cs typeface="Arial" panose="020B0604020202020204" pitchFamily="34" charset="0"/>
            </a:endParaRPr>
          </a:p>
          <a:p>
            <a:pPr marL="971550" lvl="1" indent="-285750"/>
            <a:r>
              <a:rPr lang="fr-CA" sz="2000" dirty="0">
                <a:cs typeface="Arial" panose="020B0604020202020204" pitchFamily="34" charset="0"/>
              </a:rPr>
              <a:t>Les Premières Nations doivent contrôler 58 % des fonds, ce qui correspond aux 58 % </a:t>
            </a:r>
            <a:r>
              <a:rPr lang="fr-CA" sz="2000" dirty="0" smtClean="0">
                <a:cs typeface="Arial" panose="020B0604020202020204" pitchFamily="34" charset="0"/>
              </a:rPr>
              <a:t>qu’elles </a:t>
            </a:r>
            <a:r>
              <a:rPr lang="fr-CA" sz="2000" dirty="0">
                <a:cs typeface="Arial" panose="020B0604020202020204" pitchFamily="34" charset="0"/>
              </a:rPr>
              <a:t>représentent </a:t>
            </a:r>
            <a:r>
              <a:rPr lang="fr-CA" sz="2000" dirty="0" smtClean="0">
                <a:cs typeface="Arial" panose="020B0604020202020204" pitchFamily="34" charset="0"/>
              </a:rPr>
              <a:t>au </a:t>
            </a:r>
            <a:r>
              <a:rPr lang="fr-CA" sz="2000" dirty="0">
                <a:cs typeface="Arial" panose="020B0604020202020204" pitchFamily="34" charset="0"/>
              </a:rPr>
              <a:t>sein de la population autochtone vivant en milieu urbain</a:t>
            </a:r>
            <a:r>
              <a:rPr lang="en-US" sz="2000" dirty="0" smtClean="0">
                <a:cs typeface="Arial" panose="020B0604020202020204" pitchFamily="34" charset="0"/>
              </a:rPr>
              <a:t>.   </a:t>
            </a:r>
            <a:endParaRPr lang="en-US" sz="2000" dirty="0">
              <a:cs typeface="Arial" panose="020B0604020202020204" pitchFamily="34" charset="0"/>
            </a:endParaRPr>
          </a:p>
          <a:p>
            <a:pPr marL="971550" lvl="1" indent="-285750"/>
            <a:r>
              <a:rPr lang="fr-CA" sz="2000" dirty="0">
                <a:cs typeface="Arial" panose="020B0604020202020204" pitchFamily="34" charset="0"/>
              </a:rPr>
              <a:t>Une recherche menée par les Premières Nations sur les priorités </a:t>
            </a:r>
            <a:r>
              <a:rPr lang="fr-CA" sz="2000" dirty="0" smtClean="0">
                <a:cs typeface="Arial" panose="020B0604020202020204" pitchFamily="34" charset="0"/>
              </a:rPr>
              <a:t>URN.</a:t>
            </a:r>
          </a:p>
          <a:p>
            <a:pPr marL="971550" lvl="1" indent="-285750"/>
            <a:r>
              <a:rPr lang="fr-CA" sz="2000" dirty="0">
                <a:cs typeface="Arial" panose="020B0604020202020204" pitchFamily="34" charset="0"/>
              </a:rPr>
              <a:t>La recherche pourrait porter sur les nombres </a:t>
            </a:r>
            <a:r>
              <a:rPr lang="fr-CA" sz="2000" dirty="0" smtClean="0">
                <a:cs typeface="Arial" panose="020B0604020202020204" pitchFamily="34" charset="0"/>
              </a:rPr>
              <a:t>en matière de migration </a:t>
            </a:r>
            <a:r>
              <a:rPr lang="fr-CA" sz="2000" dirty="0">
                <a:cs typeface="Arial" panose="020B0604020202020204" pitchFamily="34" charset="0"/>
              </a:rPr>
              <a:t>et consister à déterminer le déficit en logements </a:t>
            </a:r>
            <a:r>
              <a:rPr lang="fr-CA" sz="2000" dirty="0" smtClean="0">
                <a:cs typeface="Arial" panose="020B0604020202020204" pitchFamily="34" charset="0"/>
              </a:rPr>
              <a:t>URN et </a:t>
            </a:r>
            <a:r>
              <a:rPr lang="fr-CA" sz="2000" smtClean="0">
                <a:cs typeface="Arial" panose="020B0604020202020204" pitchFamily="34" charset="0"/>
              </a:rPr>
              <a:t>à effectuer une </a:t>
            </a:r>
            <a:r>
              <a:rPr lang="fr-CA" sz="2000" dirty="0">
                <a:cs typeface="Arial" panose="020B0604020202020204" pitchFamily="34" charset="0"/>
              </a:rPr>
              <a:t>estimation des coûts</a:t>
            </a:r>
            <a:r>
              <a:rPr lang="en-US" sz="2000" dirty="0" smtClean="0">
                <a:cs typeface="Arial" panose="020B0604020202020204" pitchFamily="34" charset="0"/>
              </a:rPr>
              <a:t>.</a:t>
            </a:r>
            <a:endParaRPr lang="en-US" sz="2000" dirty="0"/>
          </a:p>
        </p:txBody>
      </p:sp>
    </p:spTree>
    <p:extLst>
      <p:ext uri="{BB962C8B-B14F-4D97-AF65-F5344CB8AC3E}">
        <p14:creationId xmlns:p14="http://schemas.microsoft.com/office/powerpoint/2010/main" val="352829852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TotalTime>
  <Words>979</Words>
  <Application>Microsoft Office PowerPoint</Application>
  <PresentationFormat>Grand écran</PresentationFormat>
  <Paragraphs>62</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Calibri Light</vt:lpstr>
      <vt:lpstr>Courier New</vt:lpstr>
      <vt:lpstr>Symbol</vt:lpstr>
      <vt:lpstr>Times New Roman</vt:lpstr>
      <vt:lpstr>1_Custom Design</vt:lpstr>
      <vt:lpstr> PREMIÈRES NATIONS ET LOGEMENT EN MILIEU URBAIN SÉANCE DE DIALOGUE, 7 juillet 2023</vt:lpstr>
      <vt:lpstr>PLAIDOYER – GUIDE DES RÉSOLUTIONS DE L’APN SUR LE LOGEMENT </vt:lpstr>
      <vt:lpstr>DROITS/PRINCIPES ORIENTANT LES DISCUSSIONS SUR LE LOGEMENT AVEC LE CANADA</vt:lpstr>
      <vt:lpstr>60-2022, Participation des Premières Nations à la Stratégie de logement autochtone en milieu urbain, rural et nordique </vt:lpstr>
      <vt:lpstr>60-2022, Participation des Premières Nations à la Stratégie de logement autochtone en milieu urbain, rural et nordique </vt:lpstr>
      <vt:lpstr>SÉANCES DE MOBILISATION PRÉLIMINAIRES DES PREMIÈRES NATIONS </vt:lpstr>
      <vt:lpstr>SÉANCES DE MOBILISATION PRÉLIMINAIRES DES PREMIÈRES NATIONS  </vt:lpstr>
      <vt:lpstr>PROCHAINES ÉTAPES : LOGEMENT URBAIN, RURAL ET NORDIQUE </vt:lpstr>
      <vt:lpstr>PROCHAINES ÉTAPES : LOGEMENT URBAIN, RURAL ET NORDIQUE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keywords>, docId:30AB9615DAF7E3423760FC7FD6C458FB</cp:keywords>
  <cp:lastModifiedBy>losinbeu@outlook.com</cp:lastModifiedBy>
  <cp:revision>48</cp:revision>
  <dcterms:created xsi:type="dcterms:W3CDTF">2020-01-06T15:32:02Z</dcterms:created>
  <dcterms:modified xsi:type="dcterms:W3CDTF">2023-06-12T13:47:20Z</dcterms:modified>
</cp:coreProperties>
</file>