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88" r:id="rId4"/>
    <p:sldId id="289" r:id="rId5"/>
    <p:sldId id="263" r:id="rId6"/>
    <p:sldId id="264" r:id="rId7"/>
    <p:sldId id="269" r:id="rId8"/>
    <p:sldId id="265" r:id="rId9"/>
    <p:sldId id="267" r:id="rId10"/>
    <p:sldId id="275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6C49"/>
    <a:srgbClr val="94D0AE"/>
    <a:srgbClr val="C4E6D3"/>
    <a:srgbClr val="AEDCC2"/>
    <a:srgbClr val="79C59A"/>
    <a:srgbClr val="49A972"/>
    <a:srgbClr val="3C8C5E"/>
    <a:srgbClr val="78C699"/>
    <a:srgbClr val="78C6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22"/>
    <p:restoredTop sz="71504"/>
  </p:normalViewPr>
  <p:slideViewPr>
    <p:cSldViewPr snapToGrid="0" snapToObjects="1">
      <p:cViewPr varScale="1">
        <p:scale>
          <a:sx n="65" d="100"/>
          <a:sy n="65" d="100"/>
        </p:scale>
        <p:origin x="924" y="56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64DCD3-45A8-4DBF-81AC-2606B4BB8CD1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14382B5D-C909-4C08-97E0-715FA0D25064}">
      <dgm:prSet phldrT="[Text]" phldr="0" custT="1"/>
      <dgm:spPr>
        <a:solidFill>
          <a:srgbClr val="78C699">
            <a:alpha val="50196"/>
          </a:srgbClr>
        </a:solidFill>
      </dgm:spPr>
      <dgm:t>
        <a:bodyPr/>
        <a:lstStyle/>
        <a:p>
          <a:pPr rtl="0"/>
          <a:r>
            <a:rPr lang="en-US" sz="1800" b="1" dirty="0">
              <a:solidFill>
                <a:srgbClr val="2E6C49"/>
              </a:solidFill>
              <a:latin typeface="Aptos Display" panose="02110004020202020204"/>
            </a:rPr>
            <a:t>Sur la base des </a:t>
          </a:r>
          <a:r>
            <a:rPr lang="en-US" sz="1800" b="1" dirty="0" err="1">
              <a:solidFill>
                <a:srgbClr val="2E6C49"/>
              </a:solidFill>
              <a:latin typeface="Aptos Display" panose="02110004020202020204"/>
            </a:rPr>
            <a:t>dépenses</a:t>
          </a:r>
          <a:r>
            <a:rPr lang="en-US" sz="1800" b="1" dirty="0">
              <a:solidFill>
                <a:srgbClr val="2E6C49"/>
              </a:solidFill>
              <a:latin typeface="Aptos Display" panose="02110004020202020204"/>
            </a:rPr>
            <a:t> de </a:t>
          </a:r>
          <a:r>
            <a:rPr lang="en-US" sz="1800" b="1" dirty="0" err="1">
              <a:solidFill>
                <a:srgbClr val="2E6C49"/>
              </a:solidFill>
              <a:latin typeface="Aptos Display" panose="02110004020202020204"/>
            </a:rPr>
            <a:t>l'exercice</a:t>
          </a:r>
          <a:r>
            <a:rPr lang="en-US" sz="1800" b="1" dirty="0">
              <a:solidFill>
                <a:srgbClr val="2E6C49"/>
              </a:solidFill>
              <a:latin typeface="Aptos Display" panose="02110004020202020204"/>
            </a:rPr>
            <a:t> 2022-23</a:t>
          </a:r>
          <a:endParaRPr lang="en-US" sz="1800" b="1" dirty="0">
            <a:solidFill>
              <a:srgbClr val="2E6C49"/>
            </a:solidFill>
          </a:endParaRPr>
        </a:p>
      </dgm:t>
    </dgm:pt>
    <dgm:pt modelId="{60EF15F0-3745-4A7F-9B61-DE83FB606560}" type="parTrans" cxnId="{5CCC2E45-7D84-4528-B605-815B3FC685A4}">
      <dgm:prSet/>
      <dgm:spPr/>
      <dgm:t>
        <a:bodyPr/>
        <a:lstStyle/>
        <a:p>
          <a:endParaRPr lang="en-CA"/>
        </a:p>
      </dgm:t>
    </dgm:pt>
    <dgm:pt modelId="{FA7412D4-EEDF-4211-B365-71A9C9141412}" type="sibTrans" cxnId="{5CCC2E45-7D84-4528-B605-815B3FC685A4}">
      <dgm:prSet/>
      <dgm:spPr>
        <a:solidFill>
          <a:srgbClr val="2E6C49"/>
        </a:solidFill>
      </dgm:spPr>
      <dgm:t>
        <a:bodyPr/>
        <a:lstStyle/>
        <a:p>
          <a:endParaRPr lang="en-US"/>
        </a:p>
      </dgm:t>
    </dgm:pt>
    <dgm:pt modelId="{FBECB174-BD08-490E-8FC5-47D7C98518B9}">
      <dgm:prSet phldrT="[Text]" phldr="0" custT="1"/>
      <dgm:spPr>
        <a:solidFill>
          <a:srgbClr val="2E6C49"/>
        </a:solidFill>
      </dgm:spPr>
      <dgm:t>
        <a:bodyPr/>
        <a:lstStyle/>
        <a:p>
          <a:pPr rtl="0"/>
          <a:r>
            <a:rPr lang="en-US" sz="2000" b="1" dirty="0">
              <a:latin typeface="Aptos Display" panose="02110004020202020204"/>
            </a:rPr>
            <a:t>Budget de </a:t>
          </a:r>
          <a:r>
            <a:rPr lang="en-US" sz="2000" b="1" dirty="0" err="1">
              <a:latin typeface="Aptos Display" panose="02110004020202020204"/>
            </a:rPr>
            <a:t>l’exercise</a:t>
          </a:r>
          <a:r>
            <a:rPr lang="en-US" sz="2000" b="1" dirty="0">
              <a:latin typeface="Aptos Display" panose="02110004020202020204"/>
            </a:rPr>
            <a:t> </a:t>
          </a:r>
          <a:r>
            <a:rPr lang="en-US" sz="2000" b="1" dirty="0" err="1">
              <a:latin typeface="Aptos Display" panose="02110004020202020204"/>
            </a:rPr>
            <a:t>en</a:t>
          </a:r>
          <a:r>
            <a:rPr lang="en-US" sz="2000" b="1" dirty="0">
              <a:latin typeface="Aptos Display" panose="02110004020202020204"/>
            </a:rPr>
            <a:t> </a:t>
          </a:r>
          <a:r>
            <a:rPr lang="en-US" sz="2000" b="1" dirty="0" err="1">
              <a:latin typeface="Aptos Display" panose="02110004020202020204"/>
            </a:rPr>
            <a:t>cours</a:t>
          </a:r>
          <a:endParaRPr lang="en-US" sz="2000" b="1" dirty="0"/>
        </a:p>
      </dgm:t>
    </dgm:pt>
    <dgm:pt modelId="{D999C121-D78B-410D-BA30-941F9E195DCC}" type="parTrans" cxnId="{44DCEA0E-705C-4FA9-8FF2-3EFCAB88BB0B}">
      <dgm:prSet/>
      <dgm:spPr/>
      <dgm:t>
        <a:bodyPr/>
        <a:lstStyle/>
        <a:p>
          <a:endParaRPr lang="en-CA"/>
        </a:p>
      </dgm:t>
    </dgm:pt>
    <dgm:pt modelId="{F2B6F8ED-F45B-4D92-8766-8DF151FD37F2}" type="sibTrans" cxnId="{44DCEA0E-705C-4FA9-8FF2-3EFCAB88BB0B}">
      <dgm:prSet/>
      <dgm:spPr/>
      <dgm:t>
        <a:bodyPr/>
        <a:lstStyle/>
        <a:p>
          <a:endParaRPr lang="en-CA"/>
        </a:p>
      </dgm:t>
    </dgm:pt>
    <dgm:pt modelId="{7CCDBAFC-98B0-4360-A5CE-D741F73F1CFD}">
      <dgm:prSet phldrT="[Text]" phldr="0" custT="1"/>
      <dgm:spPr>
        <a:solidFill>
          <a:srgbClr val="78C699">
            <a:alpha val="52157"/>
          </a:srgbClr>
        </a:solidFill>
      </dgm:spPr>
      <dgm:t>
        <a:bodyPr/>
        <a:lstStyle/>
        <a:p>
          <a:pPr rtl="0"/>
          <a:r>
            <a:rPr lang="en-US" sz="1800" b="1" dirty="0">
              <a:solidFill>
                <a:srgbClr val="2E6C49"/>
              </a:solidFill>
              <a:latin typeface="Aptos Display" panose="02110004020202020204"/>
            </a:rPr>
            <a:t>IPC et population </a:t>
          </a:r>
          <a:endParaRPr lang="en-US" sz="1800" b="1" dirty="0">
            <a:solidFill>
              <a:srgbClr val="2E6C49"/>
            </a:solidFill>
          </a:endParaRPr>
        </a:p>
      </dgm:t>
    </dgm:pt>
    <dgm:pt modelId="{E43C00C3-BC19-467D-AE91-D39BBB5A8797}" type="sibTrans" cxnId="{37DEB96F-6EAC-4017-BD8A-5B3395C3AEFD}">
      <dgm:prSet/>
      <dgm:spPr>
        <a:solidFill>
          <a:srgbClr val="2E6C49"/>
        </a:solidFill>
      </dgm:spPr>
      <dgm:t>
        <a:bodyPr/>
        <a:lstStyle/>
        <a:p>
          <a:endParaRPr lang="en-US" dirty="0"/>
        </a:p>
      </dgm:t>
    </dgm:pt>
    <dgm:pt modelId="{50147268-D0DD-46A5-BBD8-5D998D3B4A55}" type="parTrans" cxnId="{37DEB96F-6EAC-4017-BD8A-5B3395C3AEFD}">
      <dgm:prSet/>
      <dgm:spPr/>
      <dgm:t>
        <a:bodyPr/>
        <a:lstStyle/>
        <a:p>
          <a:endParaRPr lang="en-CA"/>
        </a:p>
      </dgm:t>
    </dgm:pt>
    <dgm:pt modelId="{3C1243BB-A3FB-46F1-BB1B-2C1C71E53572}" type="pres">
      <dgm:prSet presAssocID="{4B64DCD3-45A8-4DBF-81AC-2606B4BB8CD1}" presName="linearFlow" presStyleCnt="0">
        <dgm:presLayoutVars>
          <dgm:dir/>
          <dgm:resizeHandles val="exact"/>
        </dgm:presLayoutVars>
      </dgm:prSet>
      <dgm:spPr/>
    </dgm:pt>
    <dgm:pt modelId="{09B39855-AB53-4ACE-8396-6BC7A177F1BB}" type="pres">
      <dgm:prSet presAssocID="{14382B5D-C909-4C08-97E0-715FA0D25064}" presName="node" presStyleLbl="node1" presStyleIdx="0" presStyleCnt="3" custScaleX="184052" custScaleY="149846" custLinFactX="86289" custLinFactNeighborX="100000" custLinFactNeighborY="-28636">
        <dgm:presLayoutVars>
          <dgm:bulletEnabled val="1"/>
        </dgm:presLayoutVars>
      </dgm:prSet>
      <dgm:spPr>
        <a:prstGeom prst="roundRect">
          <a:avLst/>
        </a:prstGeom>
      </dgm:spPr>
    </dgm:pt>
    <dgm:pt modelId="{5DEEA23B-15B8-4EAB-932C-69D426E2245E}" type="pres">
      <dgm:prSet presAssocID="{FA7412D4-EEDF-4211-B365-71A9C9141412}" presName="spacerL" presStyleCnt="0"/>
      <dgm:spPr/>
    </dgm:pt>
    <dgm:pt modelId="{6D4A1A62-B9DF-4402-80A4-ACE38FC72781}" type="pres">
      <dgm:prSet presAssocID="{FA7412D4-EEDF-4211-B365-71A9C9141412}" presName="sibTrans" presStyleLbl="sibTrans2D1" presStyleIdx="0" presStyleCnt="2" custLinFactX="134775" custLinFactNeighborX="200000" custLinFactNeighborY="-49372"/>
      <dgm:spPr/>
    </dgm:pt>
    <dgm:pt modelId="{9217C8F0-015D-4BDE-9112-C75C5FA82BEF}" type="pres">
      <dgm:prSet presAssocID="{FA7412D4-EEDF-4211-B365-71A9C9141412}" presName="spacerR" presStyleCnt="0"/>
      <dgm:spPr/>
    </dgm:pt>
    <dgm:pt modelId="{AD2BD290-4396-466C-9D26-E9736CCD31EA}" type="pres">
      <dgm:prSet presAssocID="{7CCDBAFC-98B0-4360-A5CE-D741F73F1CFD}" presName="node" presStyleLbl="node1" presStyleIdx="1" presStyleCnt="3" custScaleX="145229" custScaleY="145809" custLinFactX="86289" custLinFactNeighborX="100000" custLinFactNeighborY="-28636">
        <dgm:presLayoutVars>
          <dgm:bulletEnabled val="1"/>
        </dgm:presLayoutVars>
      </dgm:prSet>
      <dgm:spPr>
        <a:prstGeom prst="roundRect">
          <a:avLst/>
        </a:prstGeom>
      </dgm:spPr>
    </dgm:pt>
    <dgm:pt modelId="{235E248F-7AB1-4AFE-AF72-E5566FBADCB4}" type="pres">
      <dgm:prSet presAssocID="{E43C00C3-BC19-467D-AE91-D39BBB5A8797}" presName="spacerL" presStyleCnt="0"/>
      <dgm:spPr/>
    </dgm:pt>
    <dgm:pt modelId="{7E50C655-DD79-4CD9-B5B9-B9D962B77718}" type="pres">
      <dgm:prSet presAssocID="{E43C00C3-BC19-467D-AE91-D39BBB5A8797}" presName="sibTrans" presStyleLbl="sibTrans2D1" presStyleIdx="1" presStyleCnt="2" custLinFactX="-348318" custLinFactY="100000" custLinFactNeighborX="-400000" custLinFactNeighborY="126680"/>
      <dgm:spPr/>
    </dgm:pt>
    <dgm:pt modelId="{E83ECDFF-9627-497D-8448-F8D10B02C104}" type="pres">
      <dgm:prSet presAssocID="{E43C00C3-BC19-467D-AE91-D39BBB5A8797}" presName="spacerR" presStyleCnt="0"/>
      <dgm:spPr/>
    </dgm:pt>
    <dgm:pt modelId="{73AE705A-DC2D-419E-B655-F484701C8580}" type="pres">
      <dgm:prSet presAssocID="{FBECB174-BD08-490E-8FC5-47D7C98518B9}" presName="node" presStyleLbl="node1" presStyleIdx="2" presStyleCnt="3" custScaleX="149855" custScaleY="143364" custLinFactX="-200000" custLinFactY="45500" custLinFactNeighborX="-206633" custLinFactNeighborY="100000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44DCEA0E-705C-4FA9-8FF2-3EFCAB88BB0B}" srcId="{4B64DCD3-45A8-4DBF-81AC-2606B4BB8CD1}" destId="{FBECB174-BD08-490E-8FC5-47D7C98518B9}" srcOrd="2" destOrd="0" parTransId="{D999C121-D78B-410D-BA30-941F9E195DCC}" sibTransId="{F2B6F8ED-F45B-4D92-8766-8DF151FD37F2}"/>
    <dgm:cxn modelId="{5CCC2E45-7D84-4528-B605-815B3FC685A4}" srcId="{4B64DCD3-45A8-4DBF-81AC-2606B4BB8CD1}" destId="{14382B5D-C909-4C08-97E0-715FA0D25064}" srcOrd="0" destOrd="0" parTransId="{60EF15F0-3745-4A7F-9B61-DE83FB606560}" sibTransId="{FA7412D4-EEDF-4211-B365-71A9C9141412}"/>
    <dgm:cxn modelId="{149F7E65-B70A-46C9-9F3E-333457FF3483}" type="presOf" srcId="{7CCDBAFC-98B0-4360-A5CE-D741F73F1CFD}" destId="{AD2BD290-4396-466C-9D26-E9736CCD31EA}" srcOrd="0" destOrd="0" presId="urn:microsoft.com/office/officeart/2005/8/layout/equation1"/>
    <dgm:cxn modelId="{37DEB96F-6EAC-4017-BD8A-5B3395C3AEFD}" srcId="{4B64DCD3-45A8-4DBF-81AC-2606B4BB8CD1}" destId="{7CCDBAFC-98B0-4360-A5CE-D741F73F1CFD}" srcOrd="1" destOrd="0" parTransId="{50147268-D0DD-46A5-BBD8-5D998D3B4A55}" sibTransId="{E43C00C3-BC19-467D-AE91-D39BBB5A8797}"/>
    <dgm:cxn modelId="{540E7B53-C8AC-4887-89B4-6184D9EE1EAB}" type="presOf" srcId="{E43C00C3-BC19-467D-AE91-D39BBB5A8797}" destId="{7E50C655-DD79-4CD9-B5B9-B9D962B77718}" srcOrd="0" destOrd="0" presId="urn:microsoft.com/office/officeart/2005/8/layout/equation1"/>
    <dgm:cxn modelId="{8C7468A3-2128-4142-B29D-05058C041C5B}" type="presOf" srcId="{FBECB174-BD08-490E-8FC5-47D7C98518B9}" destId="{73AE705A-DC2D-419E-B655-F484701C8580}" srcOrd="0" destOrd="0" presId="urn:microsoft.com/office/officeart/2005/8/layout/equation1"/>
    <dgm:cxn modelId="{8FBF3CA6-4F5D-44BC-BD89-5FD9EC47160D}" type="presOf" srcId="{4B64DCD3-45A8-4DBF-81AC-2606B4BB8CD1}" destId="{3C1243BB-A3FB-46F1-BB1B-2C1C71E53572}" srcOrd="0" destOrd="0" presId="urn:microsoft.com/office/officeart/2005/8/layout/equation1"/>
    <dgm:cxn modelId="{906E64A9-11B5-442A-8678-1DE4D7A0FB43}" type="presOf" srcId="{FA7412D4-EEDF-4211-B365-71A9C9141412}" destId="{6D4A1A62-B9DF-4402-80A4-ACE38FC72781}" srcOrd="0" destOrd="0" presId="urn:microsoft.com/office/officeart/2005/8/layout/equation1"/>
    <dgm:cxn modelId="{47AB23F4-B915-4626-86DA-51E90245805E}" type="presOf" srcId="{14382B5D-C909-4C08-97E0-715FA0D25064}" destId="{09B39855-AB53-4ACE-8396-6BC7A177F1BB}" srcOrd="0" destOrd="0" presId="urn:microsoft.com/office/officeart/2005/8/layout/equation1"/>
    <dgm:cxn modelId="{84149C5D-FD75-46FB-A85B-670E61255A76}" type="presParOf" srcId="{3C1243BB-A3FB-46F1-BB1B-2C1C71E53572}" destId="{09B39855-AB53-4ACE-8396-6BC7A177F1BB}" srcOrd="0" destOrd="0" presId="urn:microsoft.com/office/officeart/2005/8/layout/equation1"/>
    <dgm:cxn modelId="{B7E4A3D4-1F2F-4CE9-9095-DE1A215B313E}" type="presParOf" srcId="{3C1243BB-A3FB-46F1-BB1B-2C1C71E53572}" destId="{5DEEA23B-15B8-4EAB-932C-69D426E2245E}" srcOrd="1" destOrd="0" presId="urn:microsoft.com/office/officeart/2005/8/layout/equation1"/>
    <dgm:cxn modelId="{B4CB9C90-6AFD-4DFB-A355-ACD43FA8A240}" type="presParOf" srcId="{3C1243BB-A3FB-46F1-BB1B-2C1C71E53572}" destId="{6D4A1A62-B9DF-4402-80A4-ACE38FC72781}" srcOrd="2" destOrd="0" presId="urn:microsoft.com/office/officeart/2005/8/layout/equation1"/>
    <dgm:cxn modelId="{B89F3BD1-DF31-4E11-87B5-885E25819F11}" type="presParOf" srcId="{3C1243BB-A3FB-46F1-BB1B-2C1C71E53572}" destId="{9217C8F0-015D-4BDE-9112-C75C5FA82BEF}" srcOrd="3" destOrd="0" presId="urn:microsoft.com/office/officeart/2005/8/layout/equation1"/>
    <dgm:cxn modelId="{D42B797A-0D6E-46D9-99AC-F00458791580}" type="presParOf" srcId="{3C1243BB-A3FB-46F1-BB1B-2C1C71E53572}" destId="{AD2BD290-4396-466C-9D26-E9736CCD31EA}" srcOrd="4" destOrd="0" presId="urn:microsoft.com/office/officeart/2005/8/layout/equation1"/>
    <dgm:cxn modelId="{9E399AB2-2F18-4DD5-82DF-8961AD6FDF2E}" type="presParOf" srcId="{3C1243BB-A3FB-46F1-BB1B-2C1C71E53572}" destId="{235E248F-7AB1-4AFE-AF72-E5566FBADCB4}" srcOrd="5" destOrd="0" presId="urn:microsoft.com/office/officeart/2005/8/layout/equation1"/>
    <dgm:cxn modelId="{99034E0F-3726-4E8D-9B99-2F6D5787B3AF}" type="presParOf" srcId="{3C1243BB-A3FB-46F1-BB1B-2C1C71E53572}" destId="{7E50C655-DD79-4CD9-B5B9-B9D962B77718}" srcOrd="6" destOrd="0" presId="urn:microsoft.com/office/officeart/2005/8/layout/equation1"/>
    <dgm:cxn modelId="{CF523A15-710A-4F14-BDA3-F8E07D69B2CD}" type="presParOf" srcId="{3C1243BB-A3FB-46F1-BB1B-2C1C71E53572}" destId="{E83ECDFF-9627-497D-8448-F8D10B02C104}" srcOrd="7" destOrd="0" presId="urn:microsoft.com/office/officeart/2005/8/layout/equation1"/>
    <dgm:cxn modelId="{CB814F1B-29B0-4C6D-83D5-FDA2117C4489}" type="presParOf" srcId="{3C1243BB-A3FB-46F1-BB1B-2C1C71E53572}" destId="{73AE705A-DC2D-419E-B655-F484701C8580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3BBC6D-BD8C-46D7-9958-280568F48266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BFBC7F0-6BAE-4A69-83DE-C9EC65E860FF}">
      <dgm:prSet phldrT="[Text]" phldr="0"/>
      <dgm:spPr>
        <a:solidFill>
          <a:srgbClr val="2E6C49"/>
        </a:solidFill>
      </dgm:spPr>
      <dgm:t>
        <a:bodyPr/>
        <a:lstStyle/>
        <a:p>
          <a:pPr rtl="0"/>
          <a:r>
            <a:rPr lang="en-US" b="0" dirty="0" err="1">
              <a:solidFill>
                <a:schemeClr val="bg1"/>
              </a:solidFill>
            </a:rPr>
            <a:t>Éléments</a:t>
          </a:r>
          <a:r>
            <a:rPr lang="en-US" b="0" dirty="0">
              <a:solidFill>
                <a:schemeClr val="bg1"/>
              </a:solidFill>
            </a:rPr>
            <a:t> de </a:t>
          </a:r>
          <a:r>
            <a:rPr lang="en-US" b="0" dirty="0" err="1">
              <a:solidFill>
                <a:schemeClr val="bg1"/>
              </a:solidFill>
            </a:rPr>
            <a:t>financement</a:t>
          </a:r>
          <a:r>
            <a:rPr lang="en-US" b="0" dirty="0">
              <a:solidFill>
                <a:schemeClr val="bg1"/>
              </a:solidFill>
            </a:rPr>
            <a:t> de la </a:t>
          </a:r>
          <a:r>
            <a:rPr lang="en-US" b="0" dirty="0" err="1">
              <a:solidFill>
                <a:schemeClr val="bg1"/>
              </a:solidFill>
            </a:rPr>
            <a:t>réforme</a:t>
          </a:r>
          <a:r>
            <a:rPr lang="en-US" b="0" dirty="0">
              <a:solidFill>
                <a:schemeClr val="bg1"/>
              </a:solidFill>
            </a:rPr>
            <a:t> des SEFPN</a:t>
          </a:r>
        </a:p>
      </dgm:t>
    </dgm:pt>
    <dgm:pt modelId="{575F1209-067C-4FF4-8A3B-B899560B2607}" type="parTrans" cxnId="{7683CE67-3ABC-4325-8707-D26850CB08DB}">
      <dgm:prSet/>
      <dgm:spPr/>
      <dgm:t>
        <a:bodyPr/>
        <a:lstStyle/>
        <a:p>
          <a:endParaRPr lang="en-US"/>
        </a:p>
      </dgm:t>
    </dgm:pt>
    <dgm:pt modelId="{321B287E-1948-4F91-B7EB-571FD1F36C6F}" type="sibTrans" cxnId="{7683CE67-3ABC-4325-8707-D26850CB08DB}">
      <dgm:prSet/>
      <dgm:spPr/>
      <dgm:t>
        <a:bodyPr/>
        <a:lstStyle/>
        <a:p>
          <a:endParaRPr lang="en-US"/>
        </a:p>
      </dgm:t>
    </dgm:pt>
    <dgm:pt modelId="{2519FA76-EA58-4FA3-AAD4-6B49B8C509C2}">
      <dgm:prSet phldrT="[Text]" phldr="0"/>
      <dgm:spPr>
        <a:solidFill>
          <a:srgbClr val="78C699"/>
        </a:solidFill>
      </dgm:spPr>
      <dgm:t>
        <a:bodyPr/>
        <a:lstStyle/>
        <a:p>
          <a:pPr rtl="0"/>
          <a:r>
            <a:rPr lang="en-US" b="1" dirty="0" err="1">
              <a:solidFill>
                <a:schemeClr val="tx1"/>
              </a:solidFill>
              <a:latin typeface="+mn-lt"/>
            </a:rPr>
            <a:t>Immobilisations</a:t>
          </a:r>
          <a:r>
            <a:rPr lang="en-US" b="1" dirty="0">
              <a:solidFill>
                <a:schemeClr val="tx1"/>
              </a:solidFill>
              <a:latin typeface="+mn-lt"/>
            </a:rPr>
            <a:t> : </a:t>
          </a:r>
          <a:r>
            <a:rPr lang="en-US" dirty="0" err="1">
              <a:solidFill>
                <a:schemeClr val="tx1"/>
              </a:solidFill>
              <a:latin typeface="+mn-lt"/>
            </a:rPr>
            <a:t>Achat</a:t>
          </a:r>
          <a:r>
            <a:rPr lang="en-US" dirty="0">
              <a:solidFill>
                <a:schemeClr val="tx1"/>
              </a:solidFill>
              <a:latin typeface="+mn-lt"/>
            </a:rPr>
            <a:t> </a:t>
          </a:r>
          <a:r>
            <a:rPr lang="en-US" dirty="0" err="1">
              <a:solidFill>
                <a:schemeClr val="tx1"/>
              </a:solidFill>
              <a:latin typeface="+mn-lt"/>
            </a:rPr>
            <a:t>ou</a:t>
          </a:r>
          <a:r>
            <a:rPr lang="en-US" dirty="0">
              <a:solidFill>
                <a:schemeClr val="tx1"/>
              </a:solidFill>
              <a:latin typeface="+mn-lt"/>
            </a:rPr>
            <a:t> construction </a:t>
          </a:r>
          <a:r>
            <a:rPr lang="en-US" dirty="0" err="1">
              <a:solidFill>
                <a:schemeClr val="tx1"/>
              </a:solidFill>
              <a:latin typeface="+mn-lt"/>
            </a:rPr>
            <a:t>d'infrastructures</a:t>
          </a:r>
          <a:r>
            <a:rPr lang="en-US" dirty="0">
              <a:solidFill>
                <a:schemeClr val="tx1"/>
              </a:solidFill>
              <a:latin typeface="+mn-lt"/>
            </a:rPr>
            <a:t> pour la </a:t>
          </a:r>
          <a:r>
            <a:rPr lang="en-US" dirty="0" err="1">
              <a:solidFill>
                <a:schemeClr val="tx1"/>
              </a:solidFill>
              <a:latin typeface="+mn-lt"/>
            </a:rPr>
            <a:t>fourniture</a:t>
          </a:r>
          <a:r>
            <a:rPr lang="en-US" dirty="0">
              <a:solidFill>
                <a:schemeClr val="tx1"/>
              </a:solidFill>
              <a:latin typeface="+mn-lt"/>
            </a:rPr>
            <a:t> de services des SEFPN</a:t>
          </a:r>
        </a:p>
      </dgm:t>
    </dgm:pt>
    <dgm:pt modelId="{E8D8545C-9640-41C1-84BE-C2975AA6D631}" type="parTrans" cxnId="{5388AF13-095D-4F3D-B5B6-1560BFE6687B}">
      <dgm:prSet/>
      <dgm:spPr/>
      <dgm:t>
        <a:bodyPr/>
        <a:lstStyle/>
        <a:p>
          <a:endParaRPr lang="en-US"/>
        </a:p>
      </dgm:t>
    </dgm:pt>
    <dgm:pt modelId="{79BFF90C-1C18-41EE-BE27-A273628260E2}" type="sibTrans" cxnId="{5388AF13-095D-4F3D-B5B6-1560BFE6687B}">
      <dgm:prSet/>
      <dgm:spPr/>
      <dgm:t>
        <a:bodyPr/>
        <a:lstStyle/>
        <a:p>
          <a:endParaRPr lang="en-US"/>
        </a:p>
      </dgm:t>
    </dgm:pt>
    <dgm:pt modelId="{468DC67B-E293-4D18-9A3F-695902E95502}">
      <dgm:prSet phldrT="[Text]" phldr="0"/>
      <dgm:spPr>
        <a:solidFill>
          <a:srgbClr val="78C699">
            <a:alpha val="74902"/>
          </a:srgbClr>
        </a:solidFill>
      </dgm:spPr>
      <dgm:t>
        <a:bodyPr/>
        <a:lstStyle/>
        <a:p>
          <a:pPr rtl="0"/>
          <a:r>
            <a:rPr lang="en-US" b="1" dirty="0" err="1">
              <a:solidFill>
                <a:schemeClr val="tx1"/>
              </a:solidFill>
              <a:latin typeface="+mn-lt"/>
            </a:rPr>
            <a:t>Soutien</a:t>
          </a:r>
          <a:r>
            <a:rPr lang="en-US" b="1" dirty="0">
              <a:solidFill>
                <a:schemeClr val="tx1"/>
              </a:solidFill>
              <a:latin typeface="+mn-lt"/>
            </a:rPr>
            <a:t> aux foyers :</a:t>
          </a:r>
        </a:p>
        <a:p>
          <a:pPr rtl="0"/>
          <a:r>
            <a:rPr lang="en-US" dirty="0" err="1">
              <a:solidFill>
                <a:schemeClr val="tx1"/>
              </a:solidFill>
              <a:latin typeface="+mn-lt"/>
            </a:rPr>
            <a:t>Répondre</a:t>
          </a:r>
          <a:r>
            <a:rPr lang="en-US" dirty="0">
              <a:solidFill>
                <a:schemeClr val="tx1"/>
              </a:solidFill>
              <a:latin typeface="+mn-lt"/>
            </a:rPr>
            <a:t> aux </a:t>
          </a:r>
          <a:r>
            <a:rPr lang="en-US" dirty="0" err="1">
              <a:solidFill>
                <a:schemeClr val="tx1"/>
              </a:solidFill>
              <a:latin typeface="+mn-lt"/>
            </a:rPr>
            <a:t>besoins</a:t>
          </a:r>
          <a:r>
            <a:rPr lang="en-US" dirty="0">
              <a:solidFill>
                <a:schemeClr val="tx1"/>
              </a:solidFill>
              <a:latin typeface="+mn-lt"/>
            </a:rPr>
            <a:t> </a:t>
          </a:r>
          <a:r>
            <a:rPr lang="en-US" dirty="0" err="1">
              <a:solidFill>
                <a:schemeClr val="tx1"/>
              </a:solidFill>
              <a:latin typeface="+mn-lt"/>
            </a:rPr>
            <a:t>fondamentaux</a:t>
          </a:r>
          <a:r>
            <a:rPr lang="en-US" dirty="0">
              <a:solidFill>
                <a:schemeClr val="tx1"/>
              </a:solidFill>
              <a:latin typeface="+mn-lt"/>
            </a:rPr>
            <a:t> des </a:t>
          </a:r>
          <a:r>
            <a:rPr lang="en-US" dirty="0" err="1">
              <a:solidFill>
                <a:schemeClr val="tx1"/>
              </a:solidFill>
              <a:latin typeface="+mn-lt"/>
            </a:rPr>
            <a:t>familles</a:t>
          </a:r>
          <a:endParaRPr lang="en-US" dirty="0">
            <a:solidFill>
              <a:schemeClr val="tx1"/>
            </a:solidFill>
            <a:latin typeface="+mn-lt"/>
          </a:endParaRPr>
        </a:p>
      </dgm:t>
    </dgm:pt>
    <dgm:pt modelId="{FE648B8E-0E71-48A2-B349-CBBF882E9C33}" type="parTrans" cxnId="{F865735E-8651-46AF-8DD0-88F1203F6ACC}">
      <dgm:prSet/>
      <dgm:spPr/>
      <dgm:t>
        <a:bodyPr/>
        <a:lstStyle/>
        <a:p>
          <a:endParaRPr lang="en-US"/>
        </a:p>
      </dgm:t>
    </dgm:pt>
    <dgm:pt modelId="{71A95798-6CB6-4EB3-BAEA-8880D631928A}" type="sibTrans" cxnId="{F865735E-8651-46AF-8DD0-88F1203F6ACC}">
      <dgm:prSet/>
      <dgm:spPr/>
      <dgm:t>
        <a:bodyPr/>
        <a:lstStyle/>
        <a:p>
          <a:endParaRPr lang="en-US"/>
        </a:p>
      </dgm:t>
    </dgm:pt>
    <dgm:pt modelId="{C0BC6B0E-89D0-4F17-B278-C1F7C5377585}">
      <dgm:prSet phldrT="[Text]" phldr="0"/>
      <dgm:spPr>
        <a:solidFill>
          <a:srgbClr val="78C699">
            <a:alpha val="50196"/>
          </a:srgbClr>
        </a:solidFill>
      </dgm:spPr>
      <dgm:t>
        <a:bodyPr/>
        <a:lstStyle/>
        <a:p>
          <a:pPr rtl="0"/>
          <a:r>
            <a:rPr lang="en-US" b="1" dirty="0">
              <a:solidFill>
                <a:schemeClr val="tx1"/>
              </a:solidFill>
              <a:latin typeface="+mn-lt"/>
            </a:rPr>
            <a:t>Services de </a:t>
          </a:r>
          <a:r>
            <a:rPr lang="en-US" b="1" dirty="0" err="1">
              <a:solidFill>
                <a:schemeClr val="tx1"/>
              </a:solidFill>
              <a:latin typeface="+mn-lt"/>
            </a:rPr>
            <a:t>représentation</a:t>
          </a:r>
          <a:r>
            <a:rPr lang="en-US" b="1" dirty="0">
              <a:solidFill>
                <a:schemeClr val="tx1"/>
              </a:solidFill>
              <a:latin typeface="+mn-lt"/>
            </a:rPr>
            <a:t> des Premières Nations :</a:t>
          </a:r>
        </a:p>
        <a:p>
          <a:pPr rtl="0"/>
          <a:r>
            <a:rPr lang="en-US" b="0" dirty="0" err="1">
              <a:solidFill>
                <a:schemeClr val="tx1"/>
              </a:solidFill>
              <a:latin typeface="+mn-lt"/>
            </a:rPr>
            <a:t>Représentation</a:t>
          </a:r>
          <a:r>
            <a:rPr lang="en-US" b="0" dirty="0">
              <a:solidFill>
                <a:schemeClr val="tx1"/>
              </a:solidFill>
              <a:latin typeface="+mn-lt"/>
            </a:rPr>
            <a:t> des Premières Nations dans les dossiers </a:t>
          </a:r>
          <a:r>
            <a:rPr lang="en-US" b="0" dirty="0" err="1">
              <a:solidFill>
                <a:schemeClr val="tx1"/>
              </a:solidFill>
              <a:latin typeface="+mn-lt"/>
            </a:rPr>
            <a:t>relatifs</a:t>
          </a:r>
          <a:r>
            <a:rPr lang="en-US" b="0" dirty="0">
              <a:solidFill>
                <a:schemeClr val="tx1"/>
              </a:solidFill>
              <a:latin typeface="+mn-lt"/>
            </a:rPr>
            <a:t> aux SEF (services de </a:t>
          </a:r>
          <a:r>
            <a:rPr lang="en-US" b="0" dirty="0" err="1">
              <a:solidFill>
                <a:schemeClr val="tx1"/>
              </a:solidFill>
              <a:latin typeface="+mn-lt"/>
            </a:rPr>
            <a:t>représentation</a:t>
          </a:r>
          <a:r>
            <a:rPr lang="en-US" b="0" dirty="0">
              <a:solidFill>
                <a:schemeClr val="tx1"/>
              </a:solidFill>
              <a:latin typeface="+mn-lt"/>
            </a:rPr>
            <a:t> des </a:t>
          </a:r>
          <a:r>
            <a:rPr lang="en-US" b="0" dirty="0" err="1">
              <a:solidFill>
                <a:schemeClr val="tx1"/>
              </a:solidFill>
              <a:latin typeface="+mn-lt"/>
            </a:rPr>
            <a:t>bandes</a:t>
          </a:r>
          <a:r>
            <a:rPr lang="en-US" b="0" dirty="0">
              <a:solidFill>
                <a:schemeClr val="tx1"/>
              </a:solidFill>
              <a:latin typeface="+mn-lt"/>
            </a:rPr>
            <a:t> </a:t>
          </a:r>
          <a:r>
            <a:rPr lang="en-US" b="0" dirty="0" err="1">
              <a:solidFill>
                <a:schemeClr val="tx1"/>
              </a:solidFill>
              <a:latin typeface="+mn-lt"/>
            </a:rPr>
            <a:t>en</a:t>
          </a:r>
          <a:r>
            <a:rPr lang="en-US" b="0" dirty="0">
              <a:solidFill>
                <a:schemeClr val="tx1"/>
              </a:solidFill>
              <a:latin typeface="+mn-lt"/>
            </a:rPr>
            <a:t> Ontario)</a:t>
          </a:r>
        </a:p>
      </dgm:t>
    </dgm:pt>
    <dgm:pt modelId="{332CDE3C-D99E-4DC0-8488-7C6A5A42C067}" type="parTrans" cxnId="{3A536B73-65CC-400B-95D8-83E4AA8566C7}">
      <dgm:prSet/>
      <dgm:spPr/>
      <dgm:t>
        <a:bodyPr/>
        <a:lstStyle/>
        <a:p>
          <a:endParaRPr lang="en-US"/>
        </a:p>
      </dgm:t>
    </dgm:pt>
    <dgm:pt modelId="{842403C7-A8E3-4C76-944C-92D06BD2CC08}" type="sibTrans" cxnId="{3A536B73-65CC-400B-95D8-83E4AA8566C7}">
      <dgm:prSet/>
      <dgm:spPr/>
      <dgm:t>
        <a:bodyPr/>
        <a:lstStyle/>
        <a:p>
          <a:endParaRPr lang="en-US"/>
        </a:p>
      </dgm:t>
    </dgm:pt>
    <dgm:pt modelId="{822DAD40-CD2E-4204-B2F7-DC184AE2C57D}">
      <dgm:prSet phldr="0"/>
      <dgm:spPr>
        <a:solidFill>
          <a:srgbClr val="78C699">
            <a:alpha val="25098"/>
          </a:srgbClr>
        </a:solidFill>
      </dgm:spPr>
      <dgm:t>
        <a:bodyPr/>
        <a:lstStyle/>
        <a:p>
          <a:pPr rtl="0"/>
          <a:r>
            <a:rPr lang="en-US" b="1" dirty="0">
              <a:solidFill>
                <a:schemeClr val="tx1"/>
              </a:solidFill>
              <a:latin typeface="+mn-lt"/>
            </a:rPr>
            <a:t>Services de </a:t>
          </a:r>
          <a:r>
            <a:rPr lang="en-US" b="1" dirty="0" err="1">
              <a:solidFill>
                <a:schemeClr val="tx1"/>
              </a:solidFill>
              <a:latin typeface="+mn-lt"/>
            </a:rPr>
            <a:t>soutien</a:t>
          </a:r>
          <a:r>
            <a:rPr lang="en-US" b="1" dirty="0">
              <a:solidFill>
                <a:schemeClr val="tx1"/>
              </a:solidFill>
              <a:latin typeface="+mn-lt"/>
            </a:rPr>
            <a:t> post-</a:t>
          </a:r>
          <a:r>
            <a:rPr lang="en-US" b="1" dirty="0" err="1">
              <a:solidFill>
                <a:schemeClr val="tx1"/>
              </a:solidFill>
              <a:latin typeface="+mn-lt"/>
            </a:rPr>
            <a:t>majorité</a:t>
          </a:r>
          <a:r>
            <a:rPr lang="en-US" b="1" dirty="0">
              <a:solidFill>
                <a:schemeClr val="tx1"/>
              </a:solidFill>
              <a:latin typeface="+mn-lt"/>
            </a:rPr>
            <a:t> :</a:t>
          </a:r>
        </a:p>
        <a:p>
          <a:r>
            <a:rPr lang="en-US" b="0" dirty="0" err="1">
              <a:solidFill>
                <a:schemeClr val="tx1"/>
              </a:solidFill>
              <a:latin typeface="+mn-lt"/>
            </a:rPr>
            <a:t>Soutien</a:t>
          </a:r>
          <a:r>
            <a:rPr lang="en-US" b="0" dirty="0">
              <a:solidFill>
                <a:schemeClr val="tx1"/>
              </a:solidFill>
              <a:latin typeface="+mn-lt"/>
            </a:rPr>
            <a:t> aux </a:t>
          </a:r>
          <a:r>
            <a:rPr lang="en-US" b="0" dirty="0" err="1">
              <a:solidFill>
                <a:schemeClr val="tx1"/>
              </a:solidFill>
              <a:latin typeface="+mn-lt"/>
            </a:rPr>
            <a:t>jeunes</a:t>
          </a:r>
          <a:r>
            <a:rPr lang="en-US" b="0" dirty="0">
              <a:solidFill>
                <a:schemeClr val="tx1"/>
              </a:solidFill>
              <a:latin typeface="+mn-lt"/>
            </a:rPr>
            <a:t> qui </a:t>
          </a:r>
          <a:r>
            <a:rPr lang="en-US" b="0" dirty="0" err="1">
              <a:solidFill>
                <a:schemeClr val="tx1"/>
              </a:solidFill>
              <a:latin typeface="+mn-lt"/>
            </a:rPr>
            <a:t>sortent</a:t>
          </a:r>
          <a:r>
            <a:rPr lang="en-US" b="0" dirty="0">
              <a:solidFill>
                <a:schemeClr val="tx1"/>
              </a:solidFill>
              <a:latin typeface="+mn-lt"/>
            </a:rPr>
            <a:t> du </a:t>
          </a:r>
          <a:r>
            <a:rPr lang="en-US" b="0" dirty="0" err="1">
              <a:solidFill>
                <a:schemeClr val="tx1"/>
              </a:solidFill>
              <a:latin typeface="+mn-lt"/>
            </a:rPr>
            <a:t>système</a:t>
          </a:r>
          <a:r>
            <a:rPr lang="en-US" b="0" dirty="0">
              <a:solidFill>
                <a:schemeClr val="tx1"/>
              </a:solidFill>
              <a:latin typeface="+mn-lt"/>
            </a:rPr>
            <a:t> de </a:t>
          </a:r>
          <a:r>
            <a:rPr lang="en-US" b="0" dirty="0" err="1">
              <a:solidFill>
                <a:schemeClr val="tx1"/>
              </a:solidFill>
              <a:latin typeface="+mn-lt"/>
            </a:rPr>
            <a:t>prise</a:t>
          </a:r>
          <a:r>
            <a:rPr lang="en-US" b="0" dirty="0">
              <a:solidFill>
                <a:schemeClr val="tx1"/>
              </a:solidFill>
              <a:latin typeface="+mn-lt"/>
            </a:rPr>
            <a:t> </a:t>
          </a:r>
          <a:r>
            <a:rPr lang="en-US" b="0" dirty="0" err="1">
              <a:solidFill>
                <a:schemeClr val="tx1"/>
              </a:solidFill>
              <a:latin typeface="+mn-lt"/>
            </a:rPr>
            <a:t>en</a:t>
          </a:r>
          <a:r>
            <a:rPr lang="en-US" b="0" dirty="0">
              <a:solidFill>
                <a:schemeClr val="tx1"/>
              </a:solidFill>
              <a:latin typeface="+mn-lt"/>
            </a:rPr>
            <a:t> charge (c.-à-d. </a:t>
          </a:r>
          <a:r>
            <a:rPr lang="en-US" b="0" dirty="0" err="1">
              <a:solidFill>
                <a:schemeClr val="tx1"/>
              </a:solidFill>
              <a:latin typeface="+mn-lt"/>
            </a:rPr>
            <a:t>soutien</a:t>
          </a:r>
          <a:r>
            <a:rPr lang="en-US" b="0" dirty="0">
              <a:solidFill>
                <a:schemeClr val="tx1"/>
              </a:solidFill>
              <a:latin typeface="+mn-lt"/>
            </a:rPr>
            <a:t> à la transition)</a:t>
          </a:r>
        </a:p>
      </dgm:t>
    </dgm:pt>
    <dgm:pt modelId="{F60A0779-9065-48DC-94D7-4265704B6EA1}" type="parTrans" cxnId="{2BB06903-D529-47D2-8D6F-0BB2635F9451}">
      <dgm:prSet/>
      <dgm:spPr/>
      <dgm:t>
        <a:bodyPr/>
        <a:lstStyle/>
        <a:p>
          <a:endParaRPr lang="en-CA"/>
        </a:p>
      </dgm:t>
    </dgm:pt>
    <dgm:pt modelId="{80E3A6BE-D56A-498C-817B-13859212C281}" type="sibTrans" cxnId="{2BB06903-D529-47D2-8D6F-0BB2635F9451}">
      <dgm:prSet/>
      <dgm:spPr/>
      <dgm:t>
        <a:bodyPr/>
        <a:lstStyle/>
        <a:p>
          <a:endParaRPr lang="en-CA"/>
        </a:p>
      </dgm:t>
    </dgm:pt>
    <dgm:pt modelId="{304A995B-59C9-4C08-B0DB-C6BBD6C93B5B}" type="pres">
      <dgm:prSet presAssocID="{F53BBC6D-BD8C-46D7-9958-280568F48266}" presName="composite" presStyleCnt="0">
        <dgm:presLayoutVars>
          <dgm:chMax val="1"/>
          <dgm:dir/>
          <dgm:resizeHandles val="exact"/>
        </dgm:presLayoutVars>
      </dgm:prSet>
      <dgm:spPr/>
    </dgm:pt>
    <dgm:pt modelId="{ADF92772-081E-47C0-B433-B512757AB2DF}" type="pres">
      <dgm:prSet presAssocID="{FBFBC7F0-6BAE-4A69-83DE-C9EC65E860FF}" presName="roof" presStyleLbl="dkBgShp" presStyleIdx="0" presStyleCnt="2" custScaleY="41202" custLinFactNeighborY="18775"/>
      <dgm:spPr/>
    </dgm:pt>
    <dgm:pt modelId="{F4282FEE-5064-4D41-94BE-FE053428E04E}" type="pres">
      <dgm:prSet presAssocID="{FBFBC7F0-6BAE-4A69-83DE-C9EC65E860FF}" presName="pillars" presStyleCnt="0"/>
      <dgm:spPr/>
    </dgm:pt>
    <dgm:pt modelId="{FEA3500D-0A8F-4AAF-B51A-D268394FCE93}" type="pres">
      <dgm:prSet presAssocID="{FBFBC7F0-6BAE-4A69-83DE-C9EC65E860FF}" presName="pillar1" presStyleLbl="node1" presStyleIdx="0" presStyleCnt="4" custLinFactNeighborY="-2541">
        <dgm:presLayoutVars>
          <dgm:bulletEnabled val="1"/>
        </dgm:presLayoutVars>
      </dgm:prSet>
      <dgm:spPr/>
    </dgm:pt>
    <dgm:pt modelId="{6419B922-16A5-48A1-8F77-3DFF5ACA7FD5}" type="pres">
      <dgm:prSet presAssocID="{468DC67B-E293-4D18-9A3F-695902E95502}" presName="pillarX" presStyleLbl="node1" presStyleIdx="1" presStyleCnt="4" custLinFactNeighborY="-2541">
        <dgm:presLayoutVars>
          <dgm:bulletEnabled val="1"/>
        </dgm:presLayoutVars>
      </dgm:prSet>
      <dgm:spPr/>
    </dgm:pt>
    <dgm:pt modelId="{C607BDBA-AA49-49B3-8480-AE6637EC2E25}" type="pres">
      <dgm:prSet presAssocID="{C0BC6B0E-89D0-4F17-B278-C1F7C5377585}" presName="pillarX" presStyleLbl="node1" presStyleIdx="2" presStyleCnt="4" custLinFactNeighborY="-2420">
        <dgm:presLayoutVars>
          <dgm:bulletEnabled val="1"/>
        </dgm:presLayoutVars>
      </dgm:prSet>
      <dgm:spPr/>
    </dgm:pt>
    <dgm:pt modelId="{E5C8AEFD-3AC2-485A-ACF9-C187DB116A73}" type="pres">
      <dgm:prSet presAssocID="{822DAD40-CD2E-4204-B2F7-DC184AE2C57D}" presName="pillarX" presStyleLbl="node1" presStyleIdx="3" presStyleCnt="4" custLinFactNeighborY="-2420">
        <dgm:presLayoutVars>
          <dgm:bulletEnabled val="1"/>
        </dgm:presLayoutVars>
      </dgm:prSet>
      <dgm:spPr/>
    </dgm:pt>
    <dgm:pt modelId="{EC5989F1-A78C-42CB-8BE2-E477E659B413}" type="pres">
      <dgm:prSet presAssocID="{FBFBC7F0-6BAE-4A69-83DE-C9EC65E860FF}" presName="base" presStyleLbl="dkBgShp" presStyleIdx="1" presStyleCnt="2"/>
      <dgm:spPr>
        <a:noFill/>
      </dgm:spPr>
    </dgm:pt>
  </dgm:ptLst>
  <dgm:cxnLst>
    <dgm:cxn modelId="{2BB06903-D529-47D2-8D6F-0BB2635F9451}" srcId="{FBFBC7F0-6BAE-4A69-83DE-C9EC65E860FF}" destId="{822DAD40-CD2E-4204-B2F7-DC184AE2C57D}" srcOrd="3" destOrd="0" parTransId="{F60A0779-9065-48DC-94D7-4265704B6EA1}" sibTransId="{80E3A6BE-D56A-498C-817B-13859212C281}"/>
    <dgm:cxn modelId="{5388AF13-095D-4F3D-B5B6-1560BFE6687B}" srcId="{FBFBC7F0-6BAE-4A69-83DE-C9EC65E860FF}" destId="{2519FA76-EA58-4FA3-AAD4-6B49B8C509C2}" srcOrd="0" destOrd="0" parTransId="{E8D8545C-9640-41C1-84BE-C2975AA6D631}" sibTransId="{79BFF90C-1C18-41EE-BE27-A273628260E2}"/>
    <dgm:cxn modelId="{D9B7A52D-6EBF-4BAB-9143-78B3501A1C40}" type="presOf" srcId="{FBFBC7F0-6BAE-4A69-83DE-C9EC65E860FF}" destId="{ADF92772-081E-47C0-B433-B512757AB2DF}" srcOrd="0" destOrd="0" presId="urn:microsoft.com/office/officeart/2005/8/layout/hList3"/>
    <dgm:cxn modelId="{F865735E-8651-46AF-8DD0-88F1203F6ACC}" srcId="{FBFBC7F0-6BAE-4A69-83DE-C9EC65E860FF}" destId="{468DC67B-E293-4D18-9A3F-695902E95502}" srcOrd="1" destOrd="0" parTransId="{FE648B8E-0E71-48A2-B349-CBBF882E9C33}" sibTransId="{71A95798-6CB6-4EB3-BAEA-8880D631928A}"/>
    <dgm:cxn modelId="{69677066-959A-4F37-9274-4C31A30D8E9D}" type="presOf" srcId="{C0BC6B0E-89D0-4F17-B278-C1F7C5377585}" destId="{C607BDBA-AA49-49B3-8480-AE6637EC2E25}" srcOrd="0" destOrd="0" presId="urn:microsoft.com/office/officeart/2005/8/layout/hList3"/>
    <dgm:cxn modelId="{7683CE67-3ABC-4325-8707-D26850CB08DB}" srcId="{F53BBC6D-BD8C-46D7-9958-280568F48266}" destId="{FBFBC7F0-6BAE-4A69-83DE-C9EC65E860FF}" srcOrd="0" destOrd="0" parTransId="{575F1209-067C-4FF4-8A3B-B899560B2607}" sibTransId="{321B287E-1948-4F91-B7EB-571FD1F36C6F}"/>
    <dgm:cxn modelId="{3A536B73-65CC-400B-95D8-83E4AA8566C7}" srcId="{FBFBC7F0-6BAE-4A69-83DE-C9EC65E860FF}" destId="{C0BC6B0E-89D0-4F17-B278-C1F7C5377585}" srcOrd="2" destOrd="0" parTransId="{332CDE3C-D99E-4DC0-8488-7C6A5A42C067}" sibTransId="{842403C7-A8E3-4C76-944C-92D06BD2CC08}"/>
    <dgm:cxn modelId="{35C9DE57-4728-4DEF-9647-87CF4F128197}" type="presOf" srcId="{822DAD40-CD2E-4204-B2F7-DC184AE2C57D}" destId="{E5C8AEFD-3AC2-485A-ACF9-C187DB116A73}" srcOrd="0" destOrd="0" presId="urn:microsoft.com/office/officeart/2005/8/layout/hList3"/>
    <dgm:cxn modelId="{6F45785A-4058-4814-928C-25E441EEF0CB}" type="presOf" srcId="{F53BBC6D-BD8C-46D7-9958-280568F48266}" destId="{304A995B-59C9-4C08-B0DB-C6BBD6C93B5B}" srcOrd="0" destOrd="0" presId="urn:microsoft.com/office/officeart/2005/8/layout/hList3"/>
    <dgm:cxn modelId="{96C565B9-FC68-4C1E-A0E1-F17F31CB3241}" type="presOf" srcId="{468DC67B-E293-4D18-9A3F-695902E95502}" destId="{6419B922-16A5-48A1-8F77-3DFF5ACA7FD5}" srcOrd="0" destOrd="0" presId="urn:microsoft.com/office/officeart/2005/8/layout/hList3"/>
    <dgm:cxn modelId="{AECD7FE6-CFB0-4AE5-A912-C9A1C3450EED}" type="presOf" srcId="{2519FA76-EA58-4FA3-AAD4-6B49B8C509C2}" destId="{FEA3500D-0A8F-4AAF-B51A-D268394FCE93}" srcOrd="0" destOrd="0" presId="urn:microsoft.com/office/officeart/2005/8/layout/hList3"/>
    <dgm:cxn modelId="{FE0E203E-E85A-410B-96D2-A07A7EE6FA78}" type="presParOf" srcId="{304A995B-59C9-4C08-B0DB-C6BBD6C93B5B}" destId="{ADF92772-081E-47C0-B433-B512757AB2DF}" srcOrd="0" destOrd="0" presId="urn:microsoft.com/office/officeart/2005/8/layout/hList3"/>
    <dgm:cxn modelId="{2B42237F-48C2-4EA0-A627-FA9795C06492}" type="presParOf" srcId="{304A995B-59C9-4C08-B0DB-C6BBD6C93B5B}" destId="{F4282FEE-5064-4D41-94BE-FE053428E04E}" srcOrd="1" destOrd="0" presId="urn:microsoft.com/office/officeart/2005/8/layout/hList3"/>
    <dgm:cxn modelId="{71F994AD-DE67-4947-9685-69A502264231}" type="presParOf" srcId="{F4282FEE-5064-4D41-94BE-FE053428E04E}" destId="{FEA3500D-0A8F-4AAF-B51A-D268394FCE93}" srcOrd="0" destOrd="0" presId="urn:microsoft.com/office/officeart/2005/8/layout/hList3"/>
    <dgm:cxn modelId="{9E9475CC-AA02-4458-B786-E17D05E72CD0}" type="presParOf" srcId="{F4282FEE-5064-4D41-94BE-FE053428E04E}" destId="{6419B922-16A5-48A1-8F77-3DFF5ACA7FD5}" srcOrd="1" destOrd="0" presId="urn:microsoft.com/office/officeart/2005/8/layout/hList3"/>
    <dgm:cxn modelId="{53EBFAA0-2B5F-4942-98B7-828AA6F20908}" type="presParOf" srcId="{F4282FEE-5064-4D41-94BE-FE053428E04E}" destId="{C607BDBA-AA49-49B3-8480-AE6637EC2E25}" srcOrd="2" destOrd="0" presId="urn:microsoft.com/office/officeart/2005/8/layout/hList3"/>
    <dgm:cxn modelId="{D1663D81-54EF-4E97-BDC5-6D0FABF7E622}" type="presParOf" srcId="{F4282FEE-5064-4D41-94BE-FE053428E04E}" destId="{E5C8AEFD-3AC2-485A-ACF9-C187DB116A73}" srcOrd="3" destOrd="0" presId="urn:microsoft.com/office/officeart/2005/8/layout/hList3"/>
    <dgm:cxn modelId="{57204905-496C-4396-B3E1-FB864C12BD8D}" type="presParOf" srcId="{304A995B-59C9-4C08-B0DB-C6BBD6C93B5B}" destId="{EC5989F1-A78C-42CB-8BE2-E477E659B413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A99D79-23C3-425D-B61F-0C4ECD7FB66B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7BC8C2-1066-427D-9701-AFC5EA84C6CE}">
      <dgm:prSet phldrT="[Text]" custT="1"/>
      <dgm:spPr>
        <a:solidFill>
          <a:srgbClr val="2E6C49"/>
        </a:solidFill>
      </dgm:spPr>
      <dgm:t>
        <a:bodyPr/>
        <a:lstStyle/>
        <a:p>
          <a:pPr rtl="0"/>
          <a:r>
            <a:rPr lang="fr-CA" sz="4000" noProof="0" dirty="0">
              <a:solidFill>
                <a:schemeClr val="bg1"/>
              </a:solidFill>
              <a:latin typeface="Aptos Display" panose="02110004020202020204"/>
            </a:rPr>
            <a:t>« </a:t>
          </a:r>
          <a:r>
            <a:rPr lang="fr-CA" sz="4000" noProof="0" dirty="0">
              <a:solidFill>
                <a:schemeClr val="bg1"/>
              </a:solidFill>
            </a:rPr>
            <a:t>Priorités</a:t>
          </a:r>
          <a:r>
            <a:rPr lang="fr-CA" sz="4000" noProof="0" dirty="0">
              <a:solidFill>
                <a:schemeClr val="bg1"/>
              </a:solidFill>
              <a:latin typeface="Aptos Display" panose="02110004020202020204"/>
            </a:rPr>
            <a:t> »</a:t>
          </a:r>
          <a:endParaRPr lang="en-US" sz="4000" b="1" dirty="0">
            <a:solidFill>
              <a:schemeClr val="bg1"/>
            </a:solidFill>
            <a:latin typeface="+mn-lt"/>
          </a:endParaRPr>
        </a:p>
      </dgm:t>
    </dgm:pt>
    <dgm:pt modelId="{FB25D652-8447-45EB-AECB-0A07CDFBF4C2}" type="parTrans" cxnId="{C2276473-B2CF-43AB-86ED-3626AC31CA14}">
      <dgm:prSet/>
      <dgm:spPr/>
      <dgm:t>
        <a:bodyPr/>
        <a:lstStyle/>
        <a:p>
          <a:endParaRPr lang="en-US"/>
        </a:p>
      </dgm:t>
    </dgm:pt>
    <dgm:pt modelId="{84567315-517C-4C59-A3DE-42AD61A4BE10}" type="sibTrans" cxnId="{C2276473-B2CF-43AB-86ED-3626AC31CA14}">
      <dgm:prSet/>
      <dgm:spPr/>
      <dgm:t>
        <a:bodyPr/>
        <a:lstStyle/>
        <a:p>
          <a:endParaRPr lang="en-US"/>
        </a:p>
      </dgm:t>
    </dgm:pt>
    <dgm:pt modelId="{6087B532-1F66-4474-9789-EA746C1638A2}">
      <dgm:prSet phldr="0" custT="1"/>
      <dgm:spPr>
        <a:solidFill>
          <a:srgbClr val="78C699">
            <a:alpha val="69804"/>
          </a:srgbClr>
        </a:solidFill>
      </dgm:spPr>
      <dgm:t>
        <a:bodyPr/>
        <a:lstStyle/>
        <a:p>
          <a:pPr algn="ctr" rtl="0">
            <a:lnSpc>
              <a:spcPct val="90000"/>
            </a:lnSpc>
            <a:buNone/>
          </a:pPr>
          <a:r>
            <a:rPr lang="en-US" sz="2800" b="1" cap="all" baseline="0" dirty="0" err="1">
              <a:solidFill>
                <a:schemeClr val="tx1"/>
              </a:solidFill>
              <a:latin typeface="+mn-lt"/>
              <a:cs typeface="Arial"/>
            </a:rPr>
            <a:t>Résultats</a:t>
          </a:r>
          <a:endParaRPr lang="en-US" sz="2800" dirty="0">
            <a:solidFill>
              <a:schemeClr val="tx1"/>
            </a:solidFill>
            <a:latin typeface="+mn-lt"/>
            <a:cs typeface="Arial"/>
          </a:endParaRPr>
        </a:p>
        <a:p>
          <a:pPr algn="ctr">
            <a:lnSpc>
              <a:spcPct val="90000"/>
            </a:lnSpc>
            <a:buNone/>
          </a:pPr>
          <a:r>
            <a:rPr lang="en-US" sz="2800" dirty="0" err="1">
              <a:solidFill>
                <a:schemeClr val="tx1"/>
              </a:solidFill>
              <a:latin typeface="+mn-lt"/>
              <a:cs typeface="Arial"/>
            </a:rPr>
            <a:t>Soutien</a:t>
          </a:r>
          <a:r>
            <a:rPr lang="en-US" sz="2800" dirty="0">
              <a:solidFill>
                <a:schemeClr val="tx1"/>
              </a:solidFill>
              <a:latin typeface="+mn-lt"/>
              <a:cs typeface="Arial"/>
            </a:rPr>
            <a:t> à la mise </a:t>
          </a:r>
          <a:r>
            <a:rPr lang="en-US" sz="2800" dirty="0" err="1">
              <a:solidFill>
                <a:schemeClr val="tx1"/>
              </a:solidFill>
              <a:latin typeface="+mn-lt"/>
              <a:cs typeface="Arial"/>
            </a:rPr>
            <a:t>en</a:t>
          </a:r>
          <a:r>
            <a:rPr lang="en-US" sz="2800" dirty="0">
              <a:solidFill>
                <a:schemeClr val="tx1"/>
              </a:solidFill>
              <a:latin typeface="+mn-lt"/>
              <a:cs typeface="Arial"/>
            </a:rPr>
            <a:t> </a:t>
          </a:r>
          <a:r>
            <a:rPr lang="en-US" sz="2800" dirty="0" err="1">
              <a:solidFill>
                <a:schemeClr val="tx1"/>
              </a:solidFill>
              <a:latin typeface="+mn-lt"/>
              <a:cs typeface="Arial"/>
            </a:rPr>
            <a:t>œuvre</a:t>
          </a:r>
          <a:r>
            <a:rPr lang="en-US" sz="2800" dirty="0">
              <a:solidFill>
                <a:schemeClr val="tx1"/>
              </a:solidFill>
              <a:latin typeface="+mn-lt"/>
              <a:cs typeface="Arial"/>
            </a:rPr>
            <a:t> du cadre de </a:t>
          </a:r>
          <a:r>
            <a:rPr lang="en-US" sz="2800" dirty="0" err="1">
              <a:solidFill>
                <a:schemeClr val="tx1"/>
              </a:solidFill>
              <a:latin typeface="+mn-lt"/>
              <a:cs typeface="Arial"/>
            </a:rPr>
            <a:t>mesure</a:t>
          </a:r>
          <a:r>
            <a:rPr lang="en-US" sz="2800" dirty="0">
              <a:solidFill>
                <a:schemeClr val="tx1"/>
              </a:solidFill>
              <a:latin typeface="+mn-lt"/>
              <a:cs typeface="Arial"/>
            </a:rPr>
            <a:t> du </a:t>
          </a:r>
          <a:r>
            <a:rPr lang="en-US" sz="2800" dirty="0" err="1">
              <a:solidFill>
                <a:schemeClr val="tx1"/>
              </a:solidFill>
              <a:latin typeface="+mn-lt"/>
              <a:cs typeface="Arial"/>
            </a:rPr>
            <a:t>rendement</a:t>
          </a:r>
          <a:r>
            <a:rPr lang="en-US" sz="2800" dirty="0">
              <a:solidFill>
                <a:schemeClr val="tx1"/>
              </a:solidFill>
              <a:latin typeface="+mn-lt"/>
              <a:cs typeface="Arial"/>
            </a:rPr>
            <a:t> pour la </a:t>
          </a:r>
          <a:r>
            <a:rPr lang="en-US" sz="2800" dirty="0" err="1">
              <a:solidFill>
                <a:schemeClr val="tx1"/>
              </a:solidFill>
              <a:latin typeface="+mn-lt"/>
              <a:cs typeface="Arial"/>
            </a:rPr>
            <a:t>collecte</a:t>
          </a:r>
          <a:r>
            <a:rPr lang="en-US" sz="2800" dirty="0">
              <a:solidFill>
                <a:schemeClr val="tx1"/>
              </a:solidFill>
              <a:latin typeface="+mn-lt"/>
              <a:cs typeface="Arial"/>
            </a:rPr>
            <a:t> de données sur le bien-</a:t>
          </a:r>
          <a:r>
            <a:rPr lang="en-US" sz="2800" dirty="0" err="1">
              <a:solidFill>
                <a:schemeClr val="tx1"/>
              </a:solidFill>
              <a:latin typeface="+mn-lt"/>
              <a:cs typeface="Arial"/>
            </a:rPr>
            <a:t>être</a:t>
          </a:r>
          <a:r>
            <a:rPr lang="en-US" sz="2800" dirty="0">
              <a:solidFill>
                <a:schemeClr val="tx1"/>
              </a:solidFill>
              <a:latin typeface="+mn-lt"/>
              <a:cs typeface="Arial"/>
            </a:rPr>
            <a:t> des enfants et des </a:t>
          </a:r>
          <a:r>
            <a:rPr lang="en-US" sz="2800" dirty="0" err="1">
              <a:solidFill>
                <a:schemeClr val="tx1"/>
              </a:solidFill>
              <a:latin typeface="+mn-lt"/>
              <a:cs typeface="Arial"/>
            </a:rPr>
            <a:t>familles</a:t>
          </a:r>
          <a:r>
            <a:rPr lang="en-US" sz="2800" dirty="0">
              <a:solidFill>
                <a:schemeClr val="tx1"/>
              </a:solidFill>
              <a:latin typeface="+mn-lt"/>
              <a:cs typeface="Arial"/>
            </a:rPr>
            <a:t> </a:t>
          </a:r>
          <a:endParaRPr lang="en-US" sz="2300" dirty="0">
            <a:solidFill>
              <a:schemeClr val="tx1"/>
            </a:solidFill>
            <a:latin typeface="+mn-lt"/>
            <a:cs typeface="Arial"/>
          </a:endParaRPr>
        </a:p>
      </dgm:t>
    </dgm:pt>
    <dgm:pt modelId="{8548B54E-87CA-44FE-9984-A7B75BACB467}" type="parTrans" cxnId="{80228E88-B104-4C96-BA3A-AECB445040AB}">
      <dgm:prSet/>
      <dgm:spPr/>
      <dgm:t>
        <a:bodyPr/>
        <a:lstStyle/>
        <a:p>
          <a:endParaRPr lang="en-CA"/>
        </a:p>
      </dgm:t>
    </dgm:pt>
    <dgm:pt modelId="{99D7C1F8-C8A1-47B0-892C-76EAA05FF340}" type="sibTrans" cxnId="{80228E88-B104-4C96-BA3A-AECB445040AB}">
      <dgm:prSet/>
      <dgm:spPr/>
      <dgm:t>
        <a:bodyPr/>
        <a:lstStyle/>
        <a:p>
          <a:endParaRPr lang="en-CA"/>
        </a:p>
      </dgm:t>
    </dgm:pt>
    <dgm:pt modelId="{1682C8AC-018C-4F38-86D3-014118201B5E}">
      <dgm:prSet phldr="0" custT="1"/>
      <dgm:spPr>
        <a:solidFill>
          <a:srgbClr val="78C699">
            <a:alpha val="54902"/>
          </a:srgbClr>
        </a:solidFill>
      </dgm:spPr>
      <dgm:t>
        <a:bodyPr/>
        <a:lstStyle/>
        <a:p>
          <a:pPr algn="ctr" rtl="0">
            <a:lnSpc>
              <a:spcPct val="90000"/>
            </a:lnSpc>
          </a:pPr>
          <a:r>
            <a:rPr lang="en-US" sz="2800" b="1" cap="all" baseline="0" dirty="0">
              <a:solidFill>
                <a:schemeClr val="tx1"/>
              </a:solidFill>
              <a:latin typeface="+mn-lt"/>
              <a:cs typeface="Arial"/>
            </a:rPr>
            <a:t>Technologies de </a:t>
          </a:r>
          <a:r>
            <a:rPr lang="en-US" sz="2800" b="1" cap="all" baseline="0" dirty="0" err="1">
              <a:solidFill>
                <a:schemeClr val="tx1"/>
              </a:solidFill>
              <a:latin typeface="+mn-lt"/>
              <a:cs typeface="Arial"/>
            </a:rPr>
            <a:t>l'information</a:t>
          </a:r>
          <a:endParaRPr lang="en-US" sz="2800" dirty="0">
            <a:solidFill>
              <a:schemeClr val="tx1"/>
            </a:solidFill>
            <a:latin typeface="+mn-lt"/>
            <a:cs typeface="Arial"/>
          </a:endParaRPr>
        </a:p>
        <a:p>
          <a:pPr algn="ctr">
            <a:lnSpc>
              <a:spcPct val="90000"/>
            </a:lnSpc>
          </a:pPr>
          <a:r>
            <a:rPr lang="en-US" sz="2800" dirty="0" err="1">
              <a:solidFill>
                <a:schemeClr val="tx1"/>
              </a:solidFill>
              <a:latin typeface="+mn-lt"/>
              <a:cs typeface="Arial"/>
            </a:rPr>
            <a:t>Soutien</a:t>
          </a:r>
          <a:r>
            <a:rPr lang="en-US" sz="2800" dirty="0">
              <a:solidFill>
                <a:schemeClr val="tx1"/>
              </a:solidFill>
              <a:latin typeface="+mn-lt"/>
              <a:cs typeface="Arial"/>
            </a:rPr>
            <a:t> à </a:t>
          </a:r>
          <a:r>
            <a:rPr lang="en-US" sz="2800" dirty="0" err="1">
              <a:solidFill>
                <a:schemeClr val="tx1"/>
              </a:solidFill>
              <a:latin typeface="+mn-lt"/>
              <a:cs typeface="Arial"/>
            </a:rPr>
            <a:t>l'achat</a:t>
          </a:r>
          <a:r>
            <a:rPr lang="en-US" sz="2800" dirty="0">
              <a:solidFill>
                <a:schemeClr val="tx1"/>
              </a:solidFill>
              <a:latin typeface="+mn-lt"/>
              <a:cs typeface="Arial"/>
            </a:rPr>
            <a:t> </a:t>
          </a:r>
          <a:r>
            <a:rPr lang="en-US" sz="2800" dirty="0" err="1">
              <a:solidFill>
                <a:schemeClr val="tx1"/>
              </a:solidFill>
              <a:latin typeface="+mn-lt"/>
              <a:cs typeface="Arial"/>
            </a:rPr>
            <a:t>ou</a:t>
          </a:r>
          <a:r>
            <a:rPr lang="en-US" sz="2800" dirty="0">
              <a:solidFill>
                <a:schemeClr val="tx1"/>
              </a:solidFill>
              <a:latin typeface="+mn-lt"/>
              <a:cs typeface="Arial"/>
            </a:rPr>
            <a:t> à la mise à </a:t>
          </a:r>
          <a:r>
            <a:rPr lang="en-US" sz="2800" dirty="0" err="1">
              <a:solidFill>
                <a:schemeClr val="tx1"/>
              </a:solidFill>
              <a:latin typeface="+mn-lt"/>
              <a:cs typeface="Arial"/>
            </a:rPr>
            <a:t>niveau</a:t>
          </a:r>
          <a:r>
            <a:rPr lang="en-US" sz="2800" dirty="0">
              <a:solidFill>
                <a:schemeClr val="tx1"/>
              </a:solidFill>
              <a:latin typeface="+mn-lt"/>
              <a:cs typeface="Arial"/>
            </a:rPr>
            <a:t> </a:t>
          </a:r>
          <a:r>
            <a:rPr lang="en-US" sz="2800" dirty="0" err="1">
              <a:solidFill>
                <a:schemeClr val="tx1"/>
              </a:solidFill>
              <a:latin typeface="+mn-lt"/>
              <a:cs typeface="Arial"/>
            </a:rPr>
            <a:t>selon</a:t>
          </a:r>
          <a:r>
            <a:rPr lang="en-US" sz="2800" dirty="0">
              <a:solidFill>
                <a:schemeClr val="tx1"/>
              </a:solidFill>
              <a:latin typeface="+mn-lt"/>
              <a:cs typeface="Arial"/>
            </a:rPr>
            <a:t> les exigences </a:t>
          </a:r>
          <a:r>
            <a:rPr lang="en-US" sz="2800" dirty="0" err="1">
              <a:solidFill>
                <a:schemeClr val="tx1"/>
              </a:solidFill>
              <a:latin typeface="+mn-lt"/>
              <a:cs typeface="Arial"/>
            </a:rPr>
            <a:t>informatiques</a:t>
          </a:r>
          <a:endParaRPr lang="en-US" sz="2800" dirty="0">
            <a:solidFill>
              <a:schemeClr val="tx1"/>
            </a:solidFill>
            <a:latin typeface="+mn-lt"/>
            <a:cs typeface="Arial"/>
          </a:endParaRPr>
        </a:p>
        <a:p>
          <a:pPr algn="ctr">
            <a:lnSpc>
              <a:spcPct val="90000"/>
            </a:lnSpc>
          </a:pPr>
          <a:endParaRPr lang="en-US" sz="2800" dirty="0">
            <a:solidFill>
              <a:schemeClr val="tx1"/>
            </a:solidFill>
            <a:latin typeface="+mn-lt"/>
            <a:cs typeface="Arial"/>
          </a:endParaRPr>
        </a:p>
      </dgm:t>
    </dgm:pt>
    <dgm:pt modelId="{48AF3649-F8EB-43F5-BAF6-FDFDFA5B1126}" type="parTrans" cxnId="{1520E135-845F-41B7-97FA-129C7D2A8DAE}">
      <dgm:prSet/>
      <dgm:spPr/>
      <dgm:t>
        <a:bodyPr/>
        <a:lstStyle/>
        <a:p>
          <a:endParaRPr lang="en-CA"/>
        </a:p>
      </dgm:t>
    </dgm:pt>
    <dgm:pt modelId="{2628C279-26C9-4B19-B95B-51370FD61B8B}" type="sibTrans" cxnId="{1520E135-845F-41B7-97FA-129C7D2A8DAE}">
      <dgm:prSet/>
      <dgm:spPr/>
      <dgm:t>
        <a:bodyPr/>
        <a:lstStyle/>
        <a:p>
          <a:endParaRPr lang="en-CA"/>
        </a:p>
      </dgm:t>
    </dgm:pt>
    <dgm:pt modelId="{3723CCAF-330B-4FB3-B0C0-A87E9299EA36}">
      <dgm:prSet phldr="0" custT="1"/>
      <dgm:spPr>
        <a:solidFill>
          <a:srgbClr val="78C699">
            <a:alpha val="40000"/>
          </a:srgbClr>
        </a:solidFill>
      </dgm:spPr>
      <dgm:t>
        <a:bodyPr/>
        <a:lstStyle/>
        <a:p>
          <a:pPr algn="ctr" rtl="0">
            <a:lnSpc>
              <a:spcPct val="90000"/>
            </a:lnSpc>
          </a:pPr>
          <a:r>
            <a:rPr lang="en-US" sz="2800" b="1" cap="all" baseline="0" dirty="0">
              <a:solidFill>
                <a:schemeClr val="tx1"/>
              </a:solidFill>
              <a:latin typeface="+mn-lt"/>
              <a:cs typeface="Arial"/>
            </a:rPr>
            <a:t>Fonds </a:t>
          </a:r>
          <a:r>
            <a:rPr lang="en-US" sz="2800" b="1" cap="all" baseline="0" dirty="0" err="1">
              <a:solidFill>
                <a:schemeClr val="tx1"/>
              </a:solidFill>
              <a:latin typeface="+mn-lt"/>
              <a:cs typeface="Arial"/>
            </a:rPr>
            <a:t>d'urgence</a:t>
          </a:r>
          <a:endParaRPr lang="en-US" sz="2800" dirty="0">
            <a:solidFill>
              <a:schemeClr val="tx1"/>
            </a:solidFill>
            <a:latin typeface="+mn-lt"/>
            <a:cs typeface="Arial"/>
          </a:endParaRPr>
        </a:p>
        <a:p>
          <a:pPr algn="ctr">
            <a:lnSpc>
              <a:spcPct val="90000"/>
            </a:lnSpc>
          </a:pPr>
          <a:r>
            <a:rPr lang="en-US" sz="2800" dirty="0" err="1">
              <a:solidFill>
                <a:schemeClr val="tx1"/>
              </a:solidFill>
              <a:latin typeface="+mn-lt"/>
              <a:cs typeface="Arial"/>
            </a:rPr>
            <a:t>Financement</a:t>
          </a:r>
          <a:r>
            <a:rPr lang="en-US" sz="2800" dirty="0">
              <a:solidFill>
                <a:schemeClr val="tx1"/>
              </a:solidFill>
              <a:latin typeface="+mn-lt"/>
              <a:cs typeface="Arial"/>
            </a:rPr>
            <a:t> pour </a:t>
          </a:r>
          <a:r>
            <a:rPr lang="en-US" sz="2800" dirty="0" err="1">
              <a:solidFill>
                <a:schemeClr val="tx1"/>
              </a:solidFill>
              <a:latin typeface="+mn-lt"/>
              <a:cs typeface="Arial"/>
            </a:rPr>
            <a:t>soutenir</a:t>
          </a:r>
          <a:r>
            <a:rPr lang="en-US" sz="2800" dirty="0">
              <a:solidFill>
                <a:schemeClr val="tx1"/>
              </a:solidFill>
              <a:latin typeface="+mn-lt"/>
              <a:cs typeface="Arial"/>
            </a:rPr>
            <a:t> les interventions </a:t>
          </a:r>
          <a:r>
            <a:rPr lang="en-US" sz="2800" dirty="0" err="1">
              <a:solidFill>
                <a:schemeClr val="tx1"/>
              </a:solidFill>
              <a:latin typeface="+mn-lt"/>
              <a:cs typeface="Arial"/>
            </a:rPr>
            <a:t>urgentes</a:t>
          </a:r>
          <a:r>
            <a:rPr lang="en-US" sz="2800" dirty="0">
              <a:solidFill>
                <a:schemeClr val="tx1"/>
              </a:solidFill>
              <a:latin typeface="+mn-lt"/>
              <a:cs typeface="Arial"/>
            </a:rPr>
            <a:t> des </a:t>
          </a:r>
          <a:r>
            <a:rPr lang="en-US" sz="2800" dirty="0" err="1">
              <a:solidFill>
                <a:schemeClr val="tx1"/>
              </a:solidFill>
              <a:latin typeface="+mn-lt"/>
              <a:cs typeface="Arial"/>
            </a:rPr>
            <a:t>fournisseurs</a:t>
          </a:r>
          <a:r>
            <a:rPr lang="en-US" sz="2800" dirty="0">
              <a:solidFill>
                <a:schemeClr val="tx1"/>
              </a:solidFill>
              <a:latin typeface="+mn-lt"/>
              <a:cs typeface="Arial"/>
            </a:rPr>
            <a:t> de services des SEFPN dans des </a:t>
          </a:r>
          <a:r>
            <a:rPr lang="en-US" sz="2800" dirty="0" err="1">
              <a:solidFill>
                <a:schemeClr val="tx1"/>
              </a:solidFill>
              <a:latin typeface="+mn-lt"/>
              <a:cs typeface="Arial"/>
            </a:rPr>
            <a:t>circonstances</a:t>
          </a:r>
          <a:r>
            <a:rPr lang="en-US" sz="2800" dirty="0">
              <a:solidFill>
                <a:schemeClr val="tx1"/>
              </a:solidFill>
              <a:latin typeface="+mn-lt"/>
              <a:cs typeface="Arial"/>
            </a:rPr>
            <a:t> </a:t>
          </a:r>
          <a:r>
            <a:rPr lang="en-US" sz="2800" dirty="0" err="1">
              <a:solidFill>
                <a:schemeClr val="tx1"/>
              </a:solidFill>
              <a:latin typeface="+mn-lt"/>
              <a:cs typeface="Arial"/>
            </a:rPr>
            <a:t>imprévues</a:t>
          </a:r>
          <a:r>
            <a:rPr lang="en-US" sz="2800" dirty="0">
              <a:solidFill>
                <a:schemeClr val="tx1"/>
              </a:solidFill>
              <a:latin typeface="+mn-lt"/>
              <a:cs typeface="Arial"/>
            </a:rPr>
            <a:t> </a:t>
          </a:r>
        </a:p>
      </dgm:t>
    </dgm:pt>
    <dgm:pt modelId="{1430C476-C3A0-4BFD-9F0F-FC9E733DF5AE}" type="parTrans" cxnId="{4FAD93CC-121F-4913-8A8C-7DA8681A3CBB}">
      <dgm:prSet/>
      <dgm:spPr/>
      <dgm:t>
        <a:bodyPr/>
        <a:lstStyle/>
        <a:p>
          <a:endParaRPr lang="en-CA"/>
        </a:p>
      </dgm:t>
    </dgm:pt>
    <dgm:pt modelId="{A182C521-9F75-46F0-857B-343F697AB74C}" type="sibTrans" cxnId="{4FAD93CC-121F-4913-8A8C-7DA8681A3CBB}">
      <dgm:prSet/>
      <dgm:spPr/>
      <dgm:t>
        <a:bodyPr/>
        <a:lstStyle/>
        <a:p>
          <a:endParaRPr lang="en-CA"/>
        </a:p>
      </dgm:t>
    </dgm:pt>
    <dgm:pt modelId="{A0E1E1EA-3B61-4BEA-9D25-68A6EC704602}" type="pres">
      <dgm:prSet presAssocID="{61A99D79-23C3-425D-B61F-0C4ECD7FB66B}" presName="composite" presStyleCnt="0">
        <dgm:presLayoutVars>
          <dgm:chMax val="1"/>
          <dgm:dir/>
          <dgm:resizeHandles val="exact"/>
        </dgm:presLayoutVars>
      </dgm:prSet>
      <dgm:spPr/>
    </dgm:pt>
    <dgm:pt modelId="{D5E24610-7FE7-44FC-9E9E-B02D43E9BE0E}" type="pres">
      <dgm:prSet presAssocID="{627BC8C2-1066-427D-9701-AFC5EA84C6CE}" presName="roof" presStyleLbl="dkBgShp" presStyleIdx="0" presStyleCnt="2" custScaleY="34032" custLinFactNeighborY="26860"/>
      <dgm:spPr/>
    </dgm:pt>
    <dgm:pt modelId="{B5DD8688-FDA4-4253-8FA0-0CBAE3C60A0A}" type="pres">
      <dgm:prSet presAssocID="{627BC8C2-1066-427D-9701-AFC5EA84C6CE}" presName="pillars" presStyleCnt="0"/>
      <dgm:spPr/>
    </dgm:pt>
    <dgm:pt modelId="{B54B38AB-257E-43EE-9A9E-F1C52B2C7587}" type="pres">
      <dgm:prSet presAssocID="{627BC8C2-1066-427D-9701-AFC5EA84C6CE}" presName="pillar1" presStyleLbl="node1" presStyleIdx="0" presStyleCnt="3">
        <dgm:presLayoutVars>
          <dgm:bulletEnabled val="1"/>
        </dgm:presLayoutVars>
      </dgm:prSet>
      <dgm:spPr/>
    </dgm:pt>
    <dgm:pt modelId="{0DA7395C-0383-4EC2-8940-43BBAC250E73}" type="pres">
      <dgm:prSet presAssocID="{1682C8AC-018C-4F38-86D3-014118201B5E}" presName="pillarX" presStyleLbl="node1" presStyleIdx="1" presStyleCnt="3">
        <dgm:presLayoutVars>
          <dgm:bulletEnabled val="1"/>
        </dgm:presLayoutVars>
      </dgm:prSet>
      <dgm:spPr/>
    </dgm:pt>
    <dgm:pt modelId="{A6EA0F6A-F241-4790-BF3D-5052A31FE673}" type="pres">
      <dgm:prSet presAssocID="{3723CCAF-330B-4FB3-B0C0-A87E9299EA36}" presName="pillarX" presStyleLbl="node1" presStyleIdx="2" presStyleCnt="3">
        <dgm:presLayoutVars>
          <dgm:bulletEnabled val="1"/>
        </dgm:presLayoutVars>
      </dgm:prSet>
      <dgm:spPr/>
    </dgm:pt>
    <dgm:pt modelId="{EB4A32AD-6309-4F48-B751-23728835D004}" type="pres">
      <dgm:prSet presAssocID="{627BC8C2-1066-427D-9701-AFC5EA84C6CE}" presName="base" presStyleLbl="dkBgShp" presStyleIdx="1" presStyleCnt="2"/>
      <dgm:spPr>
        <a:noFill/>
      </dgm:spPr>
    </dgm:pt>
  </dgm:ptLst>
  <dgm:cxnLst>
    <dgm:cxn modelId="{23BDCA27-64C3-4B2F-8C4D-B7E98EE0DD36}" type="presOf" srcId="{6087B532-1F66-4474-9789-EA746C1638A2}" destId="{B54B38AB-257E-43EE-9A9E-F1C52B2C7587}" srcOrd="0" destOrd="0" presId="urn:microsoft.com/office/officeart/2005/8/layout/hList3"/>
    <dgm:cxn modelId="{1520E135-845F-41B7-97FA-129C7D2A8DAE}" srcId="{627BC8C2-1066-427D-9701-AFC5EA84C6CE}" destId="{1682C8AC-018C-4F38-86D3-014118201B5E}" srcOrd="1" destOrd="0" parTransId="{48AF3649-F8EB-43F5-BAF6-FDFDFA5B1126}" sibTransId="{2628C279-26C9-4B19-B95B-51370FD61B8B}"/>
    <dgm:cxn modelId="{66E06F4E-2303-42E3-8BC4-6E8A6F90718B}" type="presOf" srcId="{3723CCAF-330B-4FB3-B0C0-A87E9299EA36}" destId="{A6EA0F6A-F241-4790-BF3D-5052A31FE673}" srcOrd="0" destOrd="0" presId="urn:microsoft.com/office/officeart/2005/8/layout/hList3"/>
    <dgm:cxn modelId="{C2276473-B2CF-43AB-86ED-3626AC31CA14}" srcId="{61A99D79-23C3-425D-B61F-0C4ECD7FB66B}" destId="{627BC8C2-1066-427D-9701-AFC5EA84C6CE}" srcOrd="0" destOrd="0" parTransId="{FB25D652-8447-45EB-AECB-0A07CDFBF4C2}" sibTransId="{84567315-517C-4C59-A3DE-42AD61A4BE10}"/>
    <dgm:cxn modelId="{80228E88-B104-4C96-BA3A-AECB445040AB}" srcId="{627BC8C2-1066-427D-9701-AFC5EA84C6CE}" destId="{6087B532-1F66-4474-9789-EA746C1638A2}" srcOrd="0" destOrd="0" parTransId="{8548B54E-87CA-44FE-9984-A7B75BACB467}" sibTransId="{99D7C1F8-C8A1-47B0-892C-76EAA05FF340}"/>
    <dgm:cxn modelId="{069F9C90-9669-4052-A520-6083423CF407}" type="presOf" srcId="{61A99D79-23C3-425D-B61F-0C4ECD7FB66B}" destId="{A0E1E1EA-3B61-4BEA-9D25-68A6EC704602}" srcOrd="0" destOrd="0" presId="urn:microsoft.com/office/officeart/2005/8/layout/hList3"/>
    <dgm:cxn modelId="{2A0F03C7-80CB-4831-842F-07060DA3FEF5}" type="presOf" srcId="{627BC8C2-1066-427D-9701-AFC5EA84C6CE}" destId="{D5E24610-7FE7-44FC-9E9E-B02D43E9BE0E}" srcOrd="0" destOrd="0" presId="urn:microsoft.com/office/officeart/2005/8/layout/hList3"/>
    <dgm:cxn modelId="{4FAD93CC-121F-4913-8A8C-7DA8681A3CBB}" srcId="{627BC8C2-1066-427D-9701-AFC5EA84C6CE}" destId="{3723CCAF-330B-4FB3-B0C0-A87E9299EA36}" srcOrd="2" destOrd="0" parTransId="{1430C476-C3A0-4BFD-9F0F-FC9E733DF5AE}" sibTransId="{A182C521-9F75-46F0-857B-343F697AB74C}"/>
    <dgm:cxn modelId="{6AF044F9-37CF-4201-B3A4-E3D95D8DE37B}" type="presOf" srcId="{1682C8AC-018C-4F38-86D3-014118201B5E}" destId="{0DA7395C-0383-4EC2-8940-43BBAC250E73}" srcOrd="0" destOrd="0" presId="urn:microsoft.com/office/officeart/2005/8/layout/hList3"/>
    <dgm:cxn modelId="{47C0D634-C75F-45AF-870D-06CB8CFDBF85}" type="presParOf" srcId="{A0E1E1EA-3B61-4BEA-9D25-68A6EC704602}" destId="{D5E24610-7FE7-44FC-9E9E-B02D43E9BE0E}" srcOrd="0" destOrd="0" presId="urn:microsoft.com/office/officeart/2005/8/layout/hList3"/>
    <dgm:cxn modelId="{C5AD72EA-230B-4B5E-B646-49954771EFF3}" type="presParOf" srcId="{A0E1E1EA-3B61-4BEA-9D25-68A6EC704602}" destId="{B5DD8688-FDA4-4253-8FA0-0CBAE3C60A0A}" srcOrd="1" destOrd="0" presId="urn:microsoft.com/office/officeart/2005/8/layout/hList3"/>
    <dgm:cxn modelId="{9179ED34-33DD-4B4B-884B-7DCAA4A8AA30}" type="presParOf" srcId="{B5DD8688-FDA4-4253-8FA0-0CBAE3C60A0A}" destId="{B54B38AB-257E-43EE-9A9E-F1C52B2C7587}" srcOrd="0" destOrd="0" presId="urn:microsoft.com/office/officeart/2005/8/layout/hList3"/>
    <dgm:cxn modelId="{08C631AF-AD67-421B-B24E-D76560C55ABE}" type="presParOf" srcId="{B5DD8688-FDA4-4253-8FA0-0CBAE3C60A0A}" destId="{0DA7395C-0383-4EC2-8940-43BBAC250E73}" srcOrd="1" destOrd="0" presId="urn:microsoft.com/office/officeart/2005/8/layout/hList3"/>
    <dgm:cxn modelId="{5F97A791-3599-41C0-8347-F4BDDEC510FA}" type="presParOf" srcId="{B5DD8688-FDA4-4253-8FA0-0CBAE3C60A0A}" destId="{A6EA0F6A-F241-4790-BF3D-5052A31FE673}" srcOrd="2" destOrd="0" presId="urn:microsoft.com/office/officeart/2005/8/layout/hList3"/>
    <dgm:cxn modelId="{72536B1C-C437-444A-AB69-03EEAA24F492}" type="presParOf" srcId="{A0E1E1EA-3B61-4BEA-9D25-68A6EC704602}" destId="{EB4A32AD-6309-4F48-B751-23728835D00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FC71DCB-9582-4882-8775-B11DB3CAA1D3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996990A-B8E0-4935-B4C7-F6CE59F88F66}">
      <dgm:prSet/>
      <dgm:spPr/>
      <dgm:t>
        <a:bodyPr/>
        <a:lstStyle/>
        <a:p>
          <a:r>
            <a:rPr lang="en-US" b="1" dirty="0">
              <a:solidFill>
                <a:srgbClr val="2E6C49"/>
              </a:solidFill>
            </a:rPr>
            <a:t>Les Premières Nations </a:t>
          </a:r>
          <a:r>
            <a:rPr lang="en-US" b="1" dirty="0" err="1">
              <a:solidFill>
                <a:srgbClr val="2E6C49"/>
              </a:solidFill>
            </a:rPr>
            <a:t>bénéficieront</a:t>
          </a:r>
          <a:r>
            <a:rPr lang="en-US" b="1" dirty="0">
              <a:solidFill>
                <a:srgbClr val="2E6C49"/>
              </a:solidFill>
            </a:rPr>
            <a:t> d'un </a:t>
          </a:r>
          <a:r>
            <a:rPr lang="en-US" b="1" dirty="0" err="1">
              <a:solidFill>
                <a:srgbClr val="2E6C49"/>
              </a:solidFill>
            </a:rPr>
            <a:t>financement</a:t>
          </a:r>
          <a:r>
            <a:rPr lang="en-US" b="1" dirty="0">
              <a:solidFill>
                <a:srgbClr val="2E6C49"/>
              </a:solidFill>
            </a:rPr>
            <a:t> pour la </a:t>
          </a:r>
          <a:r>
            <a:rPr lang="en-US" b="1" dirty="0" err="1">
              <a:solidFill>
                <a:srgbClr val="2E6C49"/>
              </a:solidFill>
            </a:rPr>
            <a:t>prévention</a:t>
          </a:r>
          <a:r>
            <a:rPr lang="en-US" b="1" dirty="0">
              <a:solidFill>
                <a:srgbClr val="2E6C49"/>
              </a:solidFill>
            </a:rPr>
            <a:t> </a:t>
          </a:r>
          <a:r>
            <a:rPr lang="en-US" b="1" dirty="0" err="1">
              <a:solidFill>
                <a:srgbClr val="2E6C49"/>
              </a:solidFill>
            </a:rPr>
            <a:t>primaire</a:t>
          </a:r>
          <a:r>
            <a:rPr lang="en-US" b="1" dirty="0">
              <a:solidFill>
                <a:srgbClr val="2E6C49"/>
              </a:solidFill>
            </a:rPr>
            <a:t> et </a:t>
          </a:r>
          <a:r>
            <a:rPr lang="en-US" b="1" dirty="0" err="1">
              <a:solidFill>
                <a:srgbClr val="2E6C49"/>
              </a:solidFill>
            </a:rPr>
            <a:t>secondaire</a:t>
          </a:r>
          <a:r>
            <a:rPr lang="en-US" b="1" dirty="0">
              <a:solidFill>
                <a:srgbClr val="2E6C49"/>
              </a:solidFill>
            </a:rPr>
            <a:t>.</a:t>
          </a:r>
          <a:endParaRPr lang="en-US" b="1" dirty="0">
            <a:ln>
              <a:solidFill>
                <a:srgbClr val="2E6C49"/>
              </a:solidFill>
            </a:ln>
            <a:solidFill>
              <a:srgbClr val="2E6C49"/>
            </a:solidFill>
          </a:endParaRPr>
        </a:p>
      </dgm:t>
    </dgm:pt>
    <dgm:pt modelId="{59A0506F-A2A1-41FF-861D-1EA7F8D44B3E}" type="parTrans" cxnId="{BCD8FFC0-660A-4501-9D64-EEFB1553265B}">
      <dgm:prSet/>
      <dgm:spPr/>
      <dgm:t>
        <a:bodyPr/>
        <a:lstStyle/>
        <a:p>
          <a:endParaRPr lang="en-US">
            <a:ln>
              <a:solidFill>
                <a:srgbClr val="2E6C49"/>
              </a:solidFill>
            </a:ln>
            <a:solidFill>
              <a:srgbClr val="2E6C49"/>
            </a:solidFill>
          </a:endParaRPr>
        </a:p>
      </dgm:t>
    </dgm:pt>
    <dgm:pt modelId="{E230035E-A0B8-4761-BA08-A636540D16BF}" type="sibTrans" cxnId="{BCD8FFC0-660A-4501-9D64-EEFB1553265B}">
      <dgm:prSet/>
      <dgm:spPr/>
      <dgm:t>
        <a:bodyPr/>
        <a:lstStyle/>
        <a:p>
          <a:endParaRPr lang="en-US">
            <a:ln>
              <a:solidFill>
                <a:srgbClr val="2E6C49"/>
              </a:solidFill>
            </a:ln>
            <a:solidFill>
              <a:srgbClr val="2E6C49"/>
            </a:solidFill>
          </a:endParaRPr>
        </a:p>
      </dgm:t>
    </dgm:pt>
    <dgm:pt modelId="{A9EDE1EA-1545-48E9-9A6C-57E45700F986}">
      <dgm:prSet/>
      <dgm:spPr/>
      <dgm:t>
        <a:bodyPr/>
        <a:lstStyle/>
        <a:p>
          <a:r>
            <a:rPr lang="en-US" b="1" dirty="0">
              <a:solidFill>
                <a:srgbClr val="2E6C49"/>
              </a:solidFill>
            </a:rPr>
            <a:t>Les Premières Nations </a:t>
          </a:r>
          <a:r>
            <a:rPr lang="en-US" b="1" dirty="0" err="1">
              <a:solidFill>
                <a:srgbClr val="2E6C49"/>
              </a:solidFill>
            </a:rPr>
            <a:t>ont</a:t>
          </a:r>
          <a:r>
            <a:rPr lang="en-US" b="1" dirty="0">
              <a:solidFill>
                <a:srgbClr val="2E6C49"/>
              </a:solidFill>
            </a:rPr>
            <a:t> la </a:t>
          </a:r>
          <a:r>
            <a:rPr lang="en-US" b="1" dirty="0" err="1">
              <a:solidFill>
                <a:srgbClr val="2E6C49"/>
              </a:solidFill>
            </a:rPr>
            <a:t>possibilité</a:t>
          </a:r>
          <a:r>
            <a:rPr lang="en-US" b="1" dirty="0">
              <a:solidFill>
                <a:srgbClr val="2E6C49"/>
              </a:solidFill>
            </a:rPr>
            <a:t> </a:t>
          </a:r>
          <a:r>
            <a:rPr lang="en-US" b="1" dirty="0" err="1">
              <a:solidFill>
                <a:srgbClr val="2E6C49"/>
              </a:solidFill>
            </a:rPr>
            <a:t>d'allouer</a:t>
          </a:r>
          <a:r>
            <a:rPr lang="en-US" b="1" dirty="0">
              <a:solidFill>
                <a:srgbClr val="2E6C49"/>
              </a:solidFill>
            </a:rPr>
            <a:t> des fonds de </a:t>
          </a:r>
          <a:r>
            <a:rPr lang="en-US" b="1" dirty="0" err="1">
              <a:solidFill>
                <a:srgbClr val="2E6C49"/>
              </a:solidFill>
            </a:rPr>
            <a:t>prévention</a:t>
          </a:r>
          <a:r>
            <a:rPr lang="en-US" b="1" dirty="0">
              <a:solidFill>
                <a:srgbClr val="2E6C49"/>
              </a:solidFill>
            </a:rPr>
            <a:t> aux </a:t>
          </a:r>
          <a:r>
            <a:rPr lang="en-US" b="1" dirty="0" err="1">
              <a:solidFill>
                <a:srgbClr val="2E6C49"/>
              </a:solidFill>
            </a:rPr>
            <a:t>fournisseurs</a:t>
          </a:r>
          <a:r>
            <a:rPr lang="en-US" b="1" dirty="0">
              <a:solidFill>
                <a:srgbClr val="2E6C49"/>
              </a:solidFill>
            </a:rPr>
            <a:t> de services </a:t>
          </a:r>
          <a:r>
            <a:rPr lang="en-US" b="1" dirty="0" err="1">
              <a:solidFill>
                <a:srgbClr val="2E6C49"/>
              </a:solidFill>
            </a:rPr>
            <a:t>autorisés</a:t>
          </a:r>
          <a:r>
            <a:rPr lang="en-US" b="1" dirty="0">
              <a:solidFill>
                <a:srgbClr val="2E6C49"/>
              </a:solidFill>
            </a:rPr>
            <a:t> des SEFPN. </a:t>
          </a:r>
          <a:endParaRPr lang="en-US" b="1" dirty="0">
            <a:ln>
              <a:solidFill>
                <a:srgbClr val="2E6C49"/>
              </a:solidFill>
            </a:ln>
            <a:solidFill>
              <a:srgbClr val="2E6C49"/>
            </a:solidFill>
          </a:endParaRPr>
        </a:p>
      </dgm:t>
    </dgm:pt>
    <dgm:pt modelId="{BD71A38C-3CDA-4368-B8DB-370A834BFEA5}" type="parTrans" cxnId="{136E9959-B6C4-473C-87C9-4AE3B42BD3D6}">
      <dgm:prSet/>
      <dgm:spPr/>
      <dgm:t>
        <a:bodyPr/>
        <a:lstStyle/>
        <a:p>
          <a:endParaRPr lang="en-US">
            <a:ln>
              <a:solidFill>
                <a:srgbClr val="2E6C49"/>
              </a:solidFill>
            </a:ln>
            <a:solidFill>
              <a:srgbClr val="2E6C49"/>
            </a:solidFill>
          </a:endParaRPr>
        </a:p>
      </dgm:t>
    </dgm:pt>
    <dgm:pt modelId="{E8AF7080-4925-40B8-8272-FE00C521975C}" type="sibTrans" cxnId="{136E9959-B6C4-473C-87C9-4AE3B42BD3D6}">
      <dgm:prSet/>
      <dgm:spPr/>
      <dgm:t>
        <a:bodyPr/>
        <a:lstStyle/>
        <a:p>
          <a:endParaRPr lang="en-US">
            <a:ln>
              <a:solidFill>
                <a:srgbClr val="2E6C49"/>
              </a:solidFill>
            </a:ln>
            <a:solidFill>
              <a:srgbClr val="2E6C49"/>
            </a:solidFill>
          </a:endParaRPr>
        </a:p>
      </dgm:t>
    </dgm:pt>
    <dgm:pt modelId="{42F0E046-7F7B-419F-83F7-529DDA507B98}">
      <dgm:prSet/>
      <dgm:spPr/>
      <dgm:t>
        <a:bodyPr/>
        <a:lstStyle/>
        <a:p>
          <a:r>
            <a:rPr lang="en-US" b="1" dirty="0">
              <a:solidFill>
                <a:srgbClr val="2E6C49"/>
              </a:solidFill>
            </a:rPr>
            <a:t>Les </a:t>
          </a:r>
          <a:r>
            <a:rPr lang="en-US" b="1" dirty="0" err="1">
              <a:solidFill>
                <a:srgbClr val="2E6C49"/>
              </a:solidFill>
            </a:rPr>
            <a:t>agences</a:t>
          </a:r>
          <a:r>
            <a:rPr lang="en-US" b="1" dirty="0">
              <a:solidFill>
                <a:srgbClr val="2E6C49"/>
              </a:solidFill>
            </a:rPr>
            <a:t> des SEFPN </a:t>
          </a:r>
          <a:r>
            <a:rPr lang="en-US" b="1" dirty="0" err="1">
              <a:solidFill>
                <a:srgbClr val="2E6C49"/>
              </a:solidFill>
            </a:rPr>
            <a:t>puiseront</a:t>
          </a:r>
          <a:r>
            <a:rPr lang="en-US" b="1" dirty="0">
              <a:solidFill>
                <a:srgbClr val="2E6C49"/>
              </a:solidFill>
            </a:rPr>
            <a:t> dans </a:t>
          </a:r>
          <a:r>
            <a:rPr lang="en-US" b="1" dirty="0" err="1">
              <a:solidFill>
                <a:srgbClr val="2E6C49"/>
              </a:solidFill>
            </a:rPr>
            <a:t>leur</a:t>
          </a:r>
          <a:r>
            <a:rPr lang="en-US" b="1" dirty="0">
              <a:solidFill>
                <a:srgbClr val="2E6C49"/>
              </a:solidFill>
            </a:rPr>
            <a:t> </a:t>
          </a:r>
          <a:r>
            <a:rPr lang="en-US" b="1" dirty="0" err="1">
              <a:solidFill>
                <a:srgbClr val="2E6C49"/>
              </a:solidFill>
            </a:rPr>
            <a:t>financement</a:t>
          </a:r>
          <a:r>
            <a:rPr lang="en-US" b="1" dirty="0">
              <a:solidFill>
                <a:srgbClr val="2E6C49"/>
              </a:solidFill>
            </a:rPr>
            <a:t> de base pour prendre les </a:t>
          </a:r>
          <a:r>
            <a:rPr lang="en-US" b="1" dirty="0" err="1">
              <a:solidFill>
                <a:srgbClr val="2E6C49"/>
              </a:solidFill>
            </a:rPr>
            <a:t>mesures</a:t>
          </a:r>
          <a:r>
            <a:rPr lang="en-US" b="1" dirty="0">
              <a:solidFill>
                <a:srgbClr val="2E6C49"/>
              </a:solidFill>
            </a:rPr>
            <a:t> les </a:t>
          </a:r>
          <a:r>
            <a:rPr lang="en-US" b="1" dirty="0" err="1">
              <a:solidFill>
                <a:srgbClr val="2E6C49"/>
              </a:solidFill>
            </a:rPr>
            <a:t>moins</a:t>
          </a:r>
          <a:r>
            <a:rPr lang="en-US" b="1" dirty="0">
              <a:solidFill>
                <a:srgbClr val="2E6C49"/>
              </a:solidFill>
            </a:rPr>
            <a:t> </a:t>
          </a:r>
          <a:r>
            <a:rPr lang="en-US" b="1" dirty="0" err="1">
              <a:solidFill>
                <a:srgbClr val="2E6C49"/>
              </a:solidFill>
            </a:rPr>
            <a:t>perturbatrices</a:t>
          </a:r>
          <a:r>
            <a:rPr lang="en-US" b="1" dirty="0">
              <a:solidFill>
                <a:srgbClr val="2E6C49"/>
              </a:solidFill>
            </a:rPr>
            <a:t> possibles, </a:t>
          </a:r>
          <a:r>
            <a:rPr lang="en-US" b="1" dirty="0" err="1">
              <a:solidFill>
                <a:srgbClr val="2E6C49"/>
              </a:solidFill>
            </a:rPr>
            <a:t>conformément</a:t>
          </a:r>
          <a:r>
            <a:rPr lang="en-US" b="1" dirty="0">
              <a:solidFill>
                <a:srgbClr val="2E6C49"/>
              </a:solidFill>
            </a:rPr>
            <a:t> à la </a:t>
          </a:r>
          <a:r>
            <a:rPr lang="en-US" b="1" dirty="0" err="1">
              <a:solidFill>
                <a:srgbClr val="2E6C49"/>
              </a:solidFill>
            </a:rPr>
            <a:t>législation</a:t>
          </a:r>
          <a:r>
            <a:rPr lang="en-US" b="1" dirty="0">
              <a:solidFill>
                <a:srgbClr val="2E6C49"/>
              </a:solidFill>
            </a:rPr>
            <a:t> </a:t>
          </a:r>
          <a:r>
            <a:rPr lang="en-US" b="1" dirty="0" err="1">
              <a:solidFill>
                <a:srgbClr val="2E6C49"/>
              </a:solidFill>
            </a:rPr>
            <a:t>provinciale</a:t>
          </a:r>
          <a:r>
            <a:rPr lang="en-US" b="1" dirty="0">
              <a:solidFill>
                <a:srgbClr val="2E6C49"/>
              </a:solidFill>
            </a:rPr>
            <a:t>. </a:t>
          </a:r>
          <a:endParaRPr lang="en-US" b="1" dirty="0">
            <a:ln>
              <a:solidFill>
                <a:srgbClr val="2E6C49"/>
              </a:solidFill>
            </a:ln>
            <a:solidFill>
              <a:srgbClr val="2E6C49"/>
            </a:solidFill>
          </a:endParaRPr>
        </a:p>
      </dgm:t>
    </dgm:pt>
    <dgm:pt modelId="{1856DA54-4BAE-4AB6-A7AB-1F3B2F6C7100}" type="parTrans" cxnId="{85F67CB0-6AED-4439-9C62-6AE1A90AE6DB}">
      <dgm:prSet/>
      <dgm:spPr/>
      <dgm:t>
        <a:bodyPr/>
        <a:lstStyle/>
        <a:p>
          <a:endParaRPr lang="en-US">
            <a:ln>
              <a:solidFill>
                <a:srgbClr val="2E6C49"/>
              </a:solidFill>
            </a:ln>
            <a:solidFill>
              <a:srgbClr val="2E6C49"/>
            </a:solidFill>
          </a:endParaRPr>
        </a:p>
      </dgm:t>
    </dgm:pt>
    <dgm:pt modelId="{743DA1D5-E44A-4933-8C73-FD347C0B616B}" type="sibTrans" cxnId="{85F67CB0-6AED-4439-9C62-6AE1A90AE6DB}">
      <dgm:prSet/>
      <dgm:spPr/>
      <dgm:t>
        <a:bodyPr/>
        <a:lstStyle/>
        <a:p>
          <a:endParaRPr lang="en-US">
            <a:ln>
              <a:solidFill>
                <a:srgbClr val="2E6C49"/>
              </a:solidFill>
            </a:ln>
            <a:solidFill>
              <a:srgbClr val="2E6C49"/>
            </a:solidFill>
          </a:endParaRPr>
        </a:p>
      </dgm:t>
    </dgm:pt>
    <dgm:pt modelId="{BA276AC4-C40E-4DE3-B9C0-14D37E8A8E23}" type="pres">
      <dgm:prSet presAssocID="{4FC71DCB-9582-4882-8775-B11DB3CAA1D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07EBA52-9A4A-4D6F-9245-DE45F5DB1105}" type="pres">
      <dgm:prSet presAssocID="{6996990A-B8E0-4935-B4C7-F6CE59F88F66}" presName="hierRoot1" presStyleCnt="0"/>
      <dgm:spPr/>
    </dgm:pt>
    <dgm:pt modelId="{32384E9E-5CA7-4E63-A3E6-F5FEA73A8B4D}" type="pres">
      <dgm:prSet presAssocID="{6996990A-B8E0-4935-B4C7-F6CE59F88F66}" presName="composite" presStyleCnt="0"/>
      <dgm:spPr/>
    </dgm:pt>
    <dgm:pt modelId="{51CA0895-834E-4696-A1DB-A2377756B41D}" type="pres">
      <dgm:prSet presAssocID="{6996990A-B8E0-4935-B4C7-F6CE59F88F66}" presName="background" presStyleLbl="node0" presStyleIdx="0" presStyleCnt="3"/>
      <dgm:spPr>
        <a:solidFill>
          <a:srgbClr val="78C699">
            <a:alpha val="50196"/>
          </a:srgbClr>
        </a:solidFill>
      </dgm:spPr>
    </dgm:pt>
    <dgm:pt modelId="{F99C4E11-3CBA-466B-8984-BD9CBFADEEE9}" type="pres">
      <dgm:prSet presAssocID="{6996990A-B8E0-4935-B4C7-F6CE59F88F66}" presName="text" presStyleLbl="fgAcc0" presStyleIdx="0" presStyleCnt="3">
        <dgm:presLayoutVars>
          <dgm:chPref val="3"/>
        </dgm:presLayoutVars>
      </dgm:prSet>
      <dgm:spPr/>
    </dgm:pt>
    <dgm:pt modelId="{481C16F0-B8A5-4E21-8295-AF2A92BCE04C}" type="pres">
      <dgm:prSet presAssocID="{6996990A-B8E0-4935-B4C7-F6CE59F88F66}" presName="hierChild2" presStyleCnt="0"/>
      <dgm:spPr/>
    </dgm:pt>
    <dgm:pt modelId="{EC716322-C380-40DF-B601-AE4C8DD8D19A}" type="pres">
      <dgm:prSet presAssocID="{A9EDE1EA-1545-48E9-9A6C-57E45700F986}" presName="hierRoot1" presStyleCnt="0"/>
      <dgm:spPr/>
    </dgm:pt>
    <dgm:pt modelId="{60593459-08E8-4025-BE30-1CCA2D368196}" type="pres">
      <dgm:prSet presAssocID="{A9EDE1EA-1545-48E9-9A6C-57E45700F986}" presName="composite" presStyleCnt="0"/>
      <dgm:spPr/>
    </dgm:pt>
    <dgm:pt modelId="{6B7C3E54-3BCB-4EC0-87D4-CD615BACDC03}" type="pres">
      <dgm:prSet presAssocID="{A9EDE1EA-1545-48E9-9A6C-57E45700F986}" presName="background" presStyleLbl="node0" presStyleIdx="1" presStyleCnt="3"/>
      <dgm:spPr>
        <a:solidFill>
          <a:srgbClr val="78C699">
            <a:alpha val="50196"/>
          </a:srgbClr>
        </a:solidFill>
      </dgm:spPr>
    </dgm:pt>
    <dgm:pt modelId="{55B7D625-15EE-431E-8B34-97359EC8A8AE}" type="pres">
      <dgm:prSet presAssocID="{A9EDE1EA-1545-48E9-9A6C-57E45700F986}" presName="text" presStyleLbl="fgAcc0" presStyleIdx="1" presStyleCnt="3">
        <dgm:presLayoutVars>
          <dgm:chPref val="3"/>
        </dgm:presLayoutVars>
      </dgm:prSet>
      <dgm:spPr/>
    </dgm:pt>
    <dgm:pt modelId="{11B6CBE6-7EBA-4A0A-B263-4C28CB46DE5B}" type="pres">
      <dgm:prSet presAssocID="{A9EDE1EA-1545-48E9-9A6C-57E45700F986}" presName="hierChild2" presStyleCnt="0"/>
      <dgm:spPr/>
    </dgm:pt>
    <dgm:pt modelId="{6408191A-DC04-470D-ABA1-B926106E9986}" type="pres">
      <dgm:prSet presAssocID="{42F0E046-7F7B-419F-83F7-529DDA507B98}" presName="hierRoot1" presStyleCnt="0"/>
      <dgm:spPr/>
    </dgm:pt>
    <dgm:pt modelId="{A599C00E-B362-4CF0-81BD-41B303442218}" type="pres">
      <dgm:prSet presAssocID="{42F0E046-7F7B-419F-83F7-529DDA507B98}" presName="composite" presStyleCnt="0"/>
      <dgm:spPr/>
    </dgm:pt>
    <dgm:pt modelId="{C80156BB-DBD0-4FE3-A543-CCFDB2E401CA}" type="pres">
      <dgm:prSet presAssocID="{42F0E046-7F7B-419F-83F7-529DDA507B98}" presName="background" presStyleLbl="node0" presStyleIdx="2" presStyleCnt="3"/>
      <dgm:spPr>
        <a:solidFill>
          <a:srgbClr val="78C699">
            <a:alpha val="50196"/>
          </a:srgbClr>
        </a:solidFill>
      </dgm:spPr>
    </dgm:pt>
    <dgm:pt modelId="{3FCEEC5B-412E-4D25-990C-9D0F8EA24E8B}" type="pres">
      <dgm:prSet presAssocID="{42F0E046-7F7B-419F-83F7-529DDA507B98}" presName="text" presStyleLbl="fgAcc0" presStyleIdx="2" presStyleCnt="3">
        <dgm:presLayoutVars>
          <dgm:chPref val="3"/>
        </dgm:presLayoutVars>
      </dgm:prSet>
      <dgm:spPr/>
    </dgm:pt>
    <dgm:pt modelId="{09B77A10-8C1C-477C-B52E-33200D4E60B0}" type="pres">
      <dgm:prSet presAssocID="{42F0E046-7F7B-419F-83F7-529DDA507B98}" presName="hierChild2" presStyleCnt="0"/>
      <dgm:spPr/>
    </dgm:pt>
  </dgm:ptLst>
  <dgm:cxnLst>
    <dgm:cxn modelId="{415BDA21-B952-4C1E-AC4A-E1EEBB2B6C94}" type="presOf" srcId="{4FC71DCB-9582-4882-8775-B11DB3CAA1D3}" destId="{BA276AC4-C40E-4DE3-B9C0-14D37E8A8E23}" srcOrd="0" destOrd="0" presId="urn:microsoft.com/office/officeart/2005/8/layout/hierarchy1"/>
    <dgm:cxn modelId="{E94B4438-4F9F-433E-A372-80E22B9871E5}" type="presOf" srcId="{42F0E046-7F7B-419F-83F7-529DDA507B98}" destId="{3FCEEC5B-412E-4D25-990C-9D0F8EA24E8B}" srcOrd="0" destOrd="0" presId="urn:microsoft.com/office/officeart/2005/8/layout/hierarchy1"/>
    <dgm:cxn modelId="{136E9959-B6C4-473C-87C9-4AE3B42BD3D6}" srcId="{4FC71DCB-9582-4882-8775-B11DB3CAA1D3}" destId="{A9EDE1EA-1545-48E9-9A6C-57E45700F986}" srcOrd="1" destOrd="0" parTransId="{BD71A38C-3CDA-4368-B8DB-370A834BFEA5}" sibTransId="{E8AF7080-4925-40B8-8272-FE00C521975C}"/>
    <dgm:cxn modelId="{D31B9C8E-71F2-422B-B3E7-1CAEB4D03D17}" type="presOf" srcId="{A9EDE1EA-1545-48E9-9A6C-57E45700F986}" destId="{55B7D625-15EE-431E-8B34-97359EC8A8AE}" srcOrd="0" destOrd="0" presId="urn:microsoft.com/office/officeart/2005/8/layout/hierarchy1"/>
    <dgm:cxn modelId="{85F67CB0-6AED-4439-9C62-6AE1A90AE6DB}" srcId="{4FC71DCB-9582-4882-8775-B11DB3CAA1D3}" destId="{42F0E046-7F7B-419F-83F7-529DDA507B98}" srcOrd="2" destOrd="0" parTransId="{1856DA54-4BAE-4AB6-A7AB-1F3B2F6C7100}" sibTransId="{743DA1D5-E44A-4933-8C73-FD347C0B616B}"/>
    <dgm:cxn modelId="{DBF74DB8-EDED-4F02-966B-FD366309C574}" type="presOf" srcId="{6996990A-B8E0-4935-B4C7-F6CE59F88F66}" destId="{F99C4E11-3CBA-466B-8984-BD9CBFADEEE9}" srcOrd="0" destOrd="0" presId="urn:microsoft.com/office/officeart/2005/8/layout/hierarchy1"/>
    <dgm:cxn modelId="{BCD8FFC0-660A-4501-9D64-EEFB1553265B}" srcId="{4FC71DCB-9582-4882-8775-B11DB3CAA1D3}" destId="{6996990A-B8E0-4935-B4C7-F6CE59F88F66}" srcOrd="0" destOrd="0" parTransId="{59A0506F-A2A1-41FF-861D-1EA7F8D44B3E}" sibTransId="{E230035E-A0B8-4761-BA08-A636540D16BF}"/>
    <dgm:cxn modelId="{6FDCF357-7293-422D-B832-095DB8C26893}" type="presParOf" srcId="{BA276AC4-C40E-4DE3-B9C0-14D37E8A8E23}" destId="{907EBA52-9A4A-4D6F-9245-DE45F5DB1105}" srcOrd="0" destOrd="0" presId="urn:microsoft.com/office/officeart/2005/8/layout/hierarchy1"/>
    <dgm:cxn modelId="{017C4FFC-0D6F-4037-9755-E2C47AEBE299}" type="presParOf" srcId="{907EBA52-9A4A-4D6F-9245-DE45F5DB1105}" destId="{32384E9E-5CA7-4E63-A3E6-F5FEA73A8B4D}" srcOrd="0" destOrd="0" presId="urn:microsoft.com/office/officeart/2005/8/layout/hierarchy1"/>
    <dgm:cxn modelId="{12F047BD-3617-41A1-953F-223EB9718C29}" type="presParOf" srcId="{32384E9E-5CA7-4E63-A3E6-F5FEA73A8B4D}" destId="{51CA0895-834E-4696-A1DB-A2377756B41D}" srcOrd="0" destOrd="0" presId="urn:microsoft.com/office/officeart/2005/8/layout/hierarchy1"/>
    <dgm:cxn modelId="{10C0EAD0-2583-4D0E-919F-9B39F7D064B9}" type="presParOf" srcId="{32384E9E-5CA7-4E63-A3E6-F5FEA73A8B4D}" destId="{F99C4E11-3CBA-466B-8984-BD9CBFADEEE9}" srcOrd="1" destOrd="0" presId="urn:microsoft.com/office/officeart/2005/8/layout/hierarchy1"/>
    <dgm:cxn modelId="{AE4A94AA-7D1D-49A3-B0AE-BDD856CBB593}" type="presParOf" srcId="{907EBA52-9A4A-4D6F-9245-DE45F5DB1105}" destId="{481C16F0-B8A5-4E21-8295-AF2A92BCE04C}" srcOrd="1" destOrd="0" presId="urn:microsoft.com/office/officeart/2005/8/layout/hierarchy1"/>
    <dgm:cxn modelId="{E1C17E93-F4C4-437A-ABDA-30D16E77260D}" type="presParOf" srcId="{BA276AC4-C40E-4DE3-B9C0-14D37E8A8E23}" destId="{EC716322-C380-40DF-B601-AE4C8DD8D19A}" srcOrd="1" destOrd="0" presId="urn:microsoft.com/office/officeart/2005/8/layout/hierarchy1"/>
    <dgm:cxn modelId="{FF3F529C-558D-43B4-B3D9-2E5A904F247F}" type="presParOf" srcId="{EC716322-C380-40DF-B601-AE4C8DD8D19A}" destId="{60593459-08E8-4025-BE30-1CCA2D368196}" srcOrd="0" destOrd="0" presId="urn:microsoft.com/office/officeart/2005/8/layout/hierarchy1"/>
    <dgm:cxn modelId="{BC89A9E5-542E-4FCD-B1FF-467500BAED86}" type="presParOf" srcId="{60593459-08E8-4025-BE30-1CCA2D368196}" destId="{6B7C3E54-3BCB-4EC0-87D4-CD615BACDC03}" srcOrd="0" destOrd="0" presId="urn:microsoft.com/office/officeart/2005/8/layout/hierarchy1"/>
    <dgm:cxn modelId="{43D1634D-3B09-4B83-9315-C4BE386FDD7C}" type="presParOf" srcId="{60593459-08E8-4025-BE30-1CCA2D368196}" destId="{55B7D625-15EE-431E-8B34-97359EC8A8AE}" srcOrd="1" destOrd="0" presId="urn:microsoft.com/office/officeart/2005/8/layout/hierarchy1"/>
    <dgm:cxn modelId="{1C5634F5-5D14-43BF-8185-E9D2E199A320}" type="presParOf" srcId="{EC716322-C380-40DF-B601-AE4C8DD8D19A}" destId="{11B6CBE6-7EBA-4A0A-B263-4C28CB46DE5B}" srcOrd="1" destOrd="0" presId="urn:microsoft.com/office/officeart/2005/8/layout/hierarchy1"/>
    <dgm:cxn modelId="{0255B288-0282-49B7-B078-D5BD058ADFB6}" type="presParOf" srcId="{BA276AC4-C40E-4DE3-B9C0-14D37E8A8E23}" destId="{6408191A-DC04-470D-ABA1-B926106E9986}" srcOrd="2" destOrd="0" presId="urn:microsoft.com/office/officeart/2005/8/layout/hierarchy1"/>
    <dgm:cxn modelId="{74678A06-3AF7-4088-8BB1-8B87E546BEA2}" type="presParOf" srcId="{6408191A-DC04-470D-ABA1-B926106E9986}" destId="{A599C00E-B362-4CF0-81BD-41B303442218}" srcOrd="0" destOrd="0" presId="urn:microsoft.com/office/officeart/2005/8/layout/hierarchy1"/>
    <dgm:cxn modelId="{4A6F3066-C3E5-4AD7-8C5C-3ECE907CE47E}" type="presParOf" srcId="{A599C00E-B362-4CF0-81BD-41B303442218}" destId="{C80156BB-DBD0-4FE3-A543-CCFDB2E401CA}" srcOrd="0" destOrd="0" presId="urn:microsoft.com/office/officeart/2005/8/layout/hierarchy1"/>
    <dgm:cxn modelId="{17FDE068-7423-4B5C-8755-4F50E7D00327}" type="presParOf" srcId="{A599C00E-B362-4CF0-81BD-41B303442218}" destId="{3FCEEC5B-412E-4D25-990C-9D0F8EA24E8B}" srcOrd="1" destOrd="0" presId="urn:microsoft.com/office/officeart/2005/8/layout/hierarchy1"/>
    <dgm:cxn modelId="{20E7F832-EABF-4A95-B1C3-BAE0437E257F}" type="presParOf" srcId="{6408191A-DC04-470D-ABA1-B926106E9986}" destId="{09B77A10-8C1C-477C-B52E-33200D4E60B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E4B63B9-2202-475F-A439-3461C7F7D52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3BF06F-2D1E-4CA3-8137-A9AD1CC220A0}">
      <dgm:prSet phldrT="[Text]" custT="1"/>
      <dgm:spPr>
        <a:solidFill>
          <a:srgbClr val="2E6C49"/>
        </a:solidFill>
      </dgm:spPr>
      <dgm:t>
        <a:bodyPr/>
        <a:lstStyle/>
        <a:p>
          <a:pPr rtl="0"/>
          <a:r>
            <a:rPr lang="en-US" sz="2000" b="1" strike="noStrike" dirty="0"/>
            <a:t>Entente de </a:t>
          </a:r>
          <a:r>
            <a:rPr lang="en-US" sz="2000" b="1" strike="noStrike" dirty="0" err="1">
              <a:latin typeface="Aptos Display" panose="02110004020202020204"/>
            </a:rPr>
            <a:t>principe</a:t>
          </a:r>
          <a:r>
            <a:rPr lang="en-US" sz="2000" b="1" strike="noStrike" dirty="0">
              <a:latin typeface="Aptos Display" panose="02110004020202020204"/>
            </a:rPr>
            <a:t> </a:t>
          </a:r>
          <a:endParaRPr lang="en-US" sz="2000" b="1" strike="noStrike" dirty="0"/>
        </a:p>
      </dgm:t>
    </dgm:pt>
    <dgm:pt modelId="{5C9AAC06-7C2D-4636-AB19-F014F5BFABB1}" type="parTrans" cxnId="{0C4BB788-1EB3-4FF5-B04D-6329EF2868BA}">
      <dgm:prSet/>
      <dgm:spPr/>
      <dgm:t>
        <a:bodyPr/>
        <a:lstStyle/>
        <a:p>
          <a:endParaRPr lang="en-US"/>
        </a:p>
      </dgm:t>
    </dgm:pt>
    <dgm:pt modelId="{166EF81B-96FD-422B-9F3E-339302021BB3}" type="sibTrans" cxnId="{0C4BB788-1EB3-4FF5-B04D-6329EF2868BA}">
      <dgm:prSet/>
      <dgm:spPr/>
      <dgm:t>
        <a:bodyPr/>
        <a:lstStyle/>
        <a:p>
          <a:endParaRPr lang="en-US"/>
        </a:p>
      </dgm:t>
    </dgm:pt>
    <dgm:pt modelId="{7ADC6C19-B798-4C12-B309-83D0EECE5FB2}">
      <dgm:prSet phldrT="[Text]" custT="1"/>
      <dgm:spPr>
        <a:solidFill>
          <a:srgbClr val="49A972"/>
        </a:solidFill>
      </dgm:spPr>
      <dgm:t>
        <a:bodyPr/>
        <a:lstStyle/>
        <a:p>
          <a:r>
            <a:rPr lang="en-US" sz="1600" b="1" strike="noStrike" dirty="0"/>
            <a:t>Ordonnance de </a:t>
          </a:r>
          <a:r>
            <a:rPr lang="en-US" sz="1600" b="1" strike="noStrike" dirty="0" err="1"/>
            <a:t>consentement</a:t>
          </a:r>
          <a:r>
            <a:rPr lang="en-US" sz="1600" b="1" strike="noStrike" dirty="0"/>
            <a:t> sur les </a:t>
          </a:r>
          <a:r>
            <a:rPr lang="en-US" sz="1600" b="1" strike="noStrike" dirty="0" err="1"/>
            <a:t>mesures</a:t>
          </a:r>
          <a:r>
            <a:rPr lang="en-US" sz="1600" b="1" strike="noStrike" dirty="0"/>
            <a:t> </a:t>
          </a:r>
          <a:r>
            <a:rPr lang="en-US" sz="1600" b="1" strike="noStrike" dirty="0" err="1"/>
            <a:t>immédiates</a:t>
          </a:r>
          <a:endParaRPr lang="en-US" sz="1600" b="1" strike="noStrike" dirty="0"/>
        </a:p>
      </dgm:t>
    </dgm:pt>
    <dgm:pt modelId="{8EE77F9E-71F7-45FC-A213-F2694529738C}" type="parTrans" cxnId="{B4E05DDE-A494-4AEE-862E-FCD788220BCE}">
      <dgm:prSet/>
      <dgm:spPr/>
      <dgm:t>
        <a:bodyPr/>
        <a:lstStyle/>
        <a:p>
          <a:endParaRPr lang="en-US"/>
        </a:p>
      </dgm:t>
    </dgm:pt>
    <dgm:pt modelId="{4BE246A0-A964-4390-B4B6-AFEEFCB3E3CA}" type="sibTrans" cxnId="{B4E05DDE-A494-4AEE-862E-FCD788220BCE}">
      <dgm:prSet/>
      <dgm:spPr/>
      <dgm:t>
        <a:bodyPr/>
        <a:lstStyle/>
        <a:p>
          <a:endParaRPr lang="en-US"/>
        </a:p>
      </dgm:t>
    </dgm:pt>
    <dgm:pt modelId="{475AEF08-8296-4602-845B-01476DA75833}">
      <dgm:prSet phldrT="[Text]" custT="1"/>
      <dgm:spPr>
        <a:solidFill>
          <a:srgbClr val="94D0AE"/>
        </a:solidFill>
      </dgm:spPr>
      <dgm:t>
        <a:bodyPr/>
        <a:lstStyle/>
        <a:p>
          <a:r>
            <a:rPr lang="en-US" sz="1600" b="1" dirty="0" err="1"/>
            <a:t>Mobilisation</a:t>
          </a:r>
          <a:r>
            <a:rPr lang="en-US" sz="1600" b="1" dirty="0"/>
            <a:t> </a:t>
          </a:r>
          <a:r>
            <a:rPr lang="en-US" sz="1600" b="1" dirty="0" err="1"/>
            <a:t>régionale</a:t>
          </a:r>
          <a:r>
            <a:rPr lang="en-US" sz="1600" b="1" dirty="0"/>
            <a:t> et approbation de </a:t>
          </a:r>
          <a:r>
            <a:rPr lang="en-US" sz="1600" b="1" dirty="0" err="1"/>
            <a:t>l’AFR</a:t>
          </a:r>
          <a:r>
            <a:rPr lang="en-US" sz="1600" b="1" dirty="0"/>
            <a:t> via </a:t>
          </a:r>
          <a:r>
            <a:rPr lang="en-US" sz="1600" b="1" dirty="0" err="1"/>
            <a:t>l’AEC</a:t>
          </a:r>
          <a:endParaRPr lang="en-US" sz="1600" b="1" dirty="0"/>
        </a:p>
      </dgm:t>
    </dgm:pt>
    <dgm:pt modelId="{8A964123-D8E1-4219-B544-14F154B91FA7}" type="parTrans" cxnId="{E251DC22-7DDB-4453-8FE3-702BF10773B4}">
      <dgm:prSet/>
      <dgm:spPr/>
      <dgm:t>
        <a:bodyPr/>
        <a:lstStyle/>
        <a:p>
          <a:endParaRPr lang="en-US"/>
        </a:p>
      </dgm:t>
    </dgm:pt>
    <dgm:pt modelId="{7CCF8F1E-ACB6-4698-9B25-6A88F9E7456B}" type="sibTrans" cxnId="{E251DC22-7DDB-4453-8FE3-702BF10773B4}">
      <dgm:prSet/>
      <dgm:spPr/>
      <dgm:t>
        <a:bodyPr/>
        <a:lstStyle/>
        <a:p>
          <a:endParaRPr lang="en-US"/>
        </a:p>
      </dgm:t>
    </dgm:pt>
    <dgm:pt modelId="{FF851C06-E256-493A-91B4-795B9097740E}">
      <dgm:prSet phldrT="[Text]" custT="1"/>
      <dgm:spPr>
        <a:solidFill>
          <a:srgbClr val="79C59A"/>
        </a:solidFill>
      </dgm:spPr>
      <dgm:t>
        <a:bodyPr/>
        <a:lstStyle/>
        <a:p>
          <a:r>
            <a:rPr lang="en-US" sz="1800" b="1" dirty="0"/>
            <a:t>Accord final de </a:t>
          </a:r>
          <a:r>
            <a:rPr lang="en-US" sz="1800" b="1" dirty="0" err="1"/>
            <a:t>règlement</a:t>
          </a:r>
          <a:endParaRPr lang="en-US" sz="1800" b="1" dirty="0"/>
        </a:p>
      </dgm:t>
    </dgm:pt>
    <dgm:pt modelId="{71AB2F81-0D9A-4D2E-B959-633BD5BC6990}" type="parTrans" cxnId="{30BA9EE2-BAC4-4114-9232-68B1ED05C4DA}">
      <dgm:prSet/>
      <dgm:spPr/>
      <dgm:t>
        <a:bodyPr/>
        <a:lstStyle/>
        <a:p>
          <a:endParaRPr lang="en-US"/>
        </a:p>
      </dgm:t>
    </dgm:pt>
    <dgm:pt modelId="{7F0B153E-9D8B-4DF7-962C-57F1C01B8D31}" type="sibTrans" cxnId="{30BA9EE2-BAC4-4114-9232-68B1ED05C4DA}">
      <dgm:prSet/>
      <dgm:spPr/>
      <dgm:t>
        <a:bodyPr/>
        <a:lstStyle/>
        <a:p>
          <a:endParaRPr lang="en-US"/>
        </a:p>
      </dgm:t>
    </dgm:pt>
    <dgm:pt modelId="{E99401A6-FF12-40FA-AB27-4F7D6F12D045}">
      <dgm:prSet phldrT="[Text]" custT="1"/>
      <dgm:spPr>
        <a:solidFill>
          <a:srgbClr val="C4E6D3"/>
        </a:solidFill>
      </dgm:spPr>
      <dgm:t>
        <a:bodyPr/>
        <a:lstStyle/>
        <a:p>
          <a:r>
            <a:rPr lang="en-US" sz="1800" b="1" dirty="0">
              <a:solidFill>
                <a:srgbClr val="2E6C49"/>
              </a:solidFill>
            </a:rPr>
            <a:t>Approbation par le TCDP</a:t>
          </a:r>
        </a:p>
      </dgm:t>
    </dgm:pt>
    <dgm:pt modelId="{C114446E-CB2A-4FE8-84C4-9B213DBECB20}" type="parTrans" cxnId="{7D8BD768-AA4C-4CA8-971C-AF9D75ECA6CB}">
      <dgm:prSet/>
      <dgm:spPr/>
      <dgm:t>
        <a:bodyPr/>
        <a:lstStyle/>
        <a:p>
          <a:endParaRPr lang="en-US"/>
        </a:p>
      </dgm:t>
    </dgm:pt>
    <dgm:pt modelId="{5E6ACE27-B79E-47E6-9291-D298FED73D04}" type="sibTrans" cxnId="{7D8BD768-AA4C-4CA8-971C-AF9D75ECA6CB}">
      <dgm:prSet/>
      <dgm:spPr/>
      <dgm:t>
        <a:bodyPr/>
        <a:lstStyle/>
        <a:p>
          <a:endParaRPr lang="en-US"/>
        </a:p>
      </dgm:t>
    </dgm:pt>
    <dgm:pt modelId="{DCA5CA9B-6C0D-4772-A1AF-63105B708DBC}" type="pres">
      <dgm:prSet presAssocID="{AE4B63B9-2202-475F-A439-3461C7F7D52B}" presName="Name0" presStyleCnt="0">
        <dgm:presLayoutVars>
          <dgm:dir/>
          <dgm:animLvl val="lvl"/>
          <dgm:resizeHandles val="exact"/>
        </dgm:presLayoutVars>
      </dgm:prSet>
      <dgm:spPr/>
    </dgm:pt>
    <dgm:pt modelId="{EF948CE2-9628-410A-A83A-3967EC7F3A28}" type="pres">
      <dgm:prSet presAssocID="{863BF06F-2D1E-4CA3-8137-A9AD1CC220A0}" presName="parTxOnly" presStyleLbl="node1" presStyleIdx="0" presStyleCnt="5" custScaleX="148417" custScaleY="180638">
        <dgm:presLayoutVars>
          <dgm:chMax val="0"/>
          <dgm:chPref val="0"/>
          <dgm:bulletEnabled val="1"/>
        </dgm:presLayoutVars>
      </dgm:prSet>
      <dgm:spPr/>
    </dgm:pt>
    <dgm:pt modelId="{6239DA77-031E-4F90-AE53-0A8D391C1CDB}" type="pres">
      <dgm:prSet presAssocID="{166EF81B-96FD-422B-9F3E-339302021BB3}" presName="parTxOnlySpace" presStyleCnt="0"/>
      <dgm:spPr/>
    </dgm:pt>
    <dgm:pt modelId="{0E124775-0286-4A91-BF44-D21AA5AF362F}" type="pres">
      <dgm:prSet presAssocID="{7ADC6C19-B798-4C12-B309-83D0EECE5FB2}" presName="parTxOnly" presStyleLbl="node1" presStyleIdx="1" presStyleCnt="5" custScaleX="155163" custScaleY="180638">
        <dgm:presLayoutVars>
          <dgm:chMax val="0"/>
          <dgm:chPref val="0"/>
          <dgm:bulletEnabled val="1"/>
        </dgm:presLayoutVars>
      </dgm:prSet>
      <dgm:spPr/>
    </dgm:pt>
    <dgm:pt modelId="{DE5EC2C2-D80F-40FE-BFB2-3134BC7A8BA6}" type="pres">
      <dgm:prSet presAssocID="{4BE246A0-A964-4390-B4B6-AFEEFCB3E3CA}" presName="parTxOnlySpace" presStyleCnt="0"/>
      <dgm:spPr/>
    </dgm:pt>
    <dgm:pt modelId="{7824A505-C638-48E1-BD47-3E034CA17359}" type="pres">
      <dgm:prSet presAssocID="{FF851C06-E256-493A-91B4-795B9097740E}" presName="parTxOnly" presStyleLbl="node1" presStyleIdx="2" presStyleCnt="5" custScaleX="137669" custScaleY="175475">
        <dgm:presLayoutVars>
          <dgm:chMax val="0"/>
          <dgm:chPref val="0"/>
          <dgm:bulletEnabled val="1"/>
        </dgm:presLayoutVars>
      </dgm:prSet>
      <dgm:spPr/>
    </dgm:pt>
    <dgm:pt modelId="{FC70BAC5-57D3-4D22-A12D-45CFF96E0B07}" type="pres">
      <dgm:prSet presAssocID="{7F0B153E-9D8B-4DF7-962C-57F1C01B8D31}" presName="parTxOnlySpace" presStyleCnt="0"/>
      <dgm:spPr/>
    </dgm:pt>
    <dgm:pt modelId="{9BAE6E79-69DC-4297-B87E-612AFC31DFB7}" type="pres">
      <dgm:prSet presAssocID="{475AEF08-8296-4602-845B-01476DA75833}" presName="parTxOnly" presStyleLbl="node1" presStyleIdx="3" presStyleCnt="5" custScaleX="156375" custScaleY="174175">
        <dgm:presLayoutVars>
          <dgm:chMax val="0"/>
          <dgm:chPref val="0"/>
          <dgm:bulletEnabled val="1"/>
        </dgm:presLayoutVars>
      </dgm:prSet>
      <dgm:spPr/>
    </dgm:pt>
    <dgm:pt modelId="{7C57ED15-E642-4D33-A4C6-4FB1FCED774E}" type="pres">
      <dgm:prSet presAssocID="{7CCF8F1E-ACB6-4698-9B25-6A88F9E7456B}" presName="parTxOnlySpace" presStyleCnt="0"/>
      <dgm:spPr/>
    </dgm:pt>
    <dgm:pt modelId="{6CC3D1DB-EA48-406F-80B5-7287B36CC156}" type="pres">
      <dgm:prSet presAssocID="{E99401A6-FF12-40FA-AB27-4F7D6F12D045}" presName="parTxOnly" presStyleLbl="node1" presStyleIdx="4" presStyleCnt="5" custScaleX="140610" custScaleY="180878">
        <dgm:presLayoutVars>
          <dgm:chMax val="0"/>
          <dgm:chPref val="0"/>
          <dgm:bulletEnabled val="1"/>
        </dgm:presLayoutVars>
      </dgm:prSet>
      <dgm:spPr/>
    </dgm:pt>
  </dgm:ptLst>
  <dgm:cxnLst>
    <dgm:cxn modelId="{D0314706-F76A-4517-9436-8B66C3CB8572}" type="presOf" srcId="{7ADC6C19-B798-4C12-B309-83D0EECE5FB2}" destId="{0E124775-0286-4A91-BF44-D21AA5AF362F}" srcOrd="0" destOrd="0" presId="urn:microsoft.com/office/officeart/2005/8/layout/chevron1"/>
    <dgm:cxn modelId="{E251DC22-7DDB-4453-8FE3-702BF10773B4}" srcId="{AE4B63B9-2202-475F-A439-3461C7F7D52B}" destId="{475AEF08-8296-4602-845B-01476DA75833}" srcOrd="3" destOrd="0" parTransId="{8A964123-D8E1-4219-B544-14F154B91FA7}" sibTransId="{7CCF8F1E-ACB6-4698-9B25-6A88F9E7456B}"/>
    <dgm:cxn modelId="{EF439B31-A258-4158-A9C0-0E890C708201}" type="presOf" srcId="{E99401A6-FF12-40FA-AB27-4F7D6F12D045}" destId="{6CC3D1DB-EA48-406F-80B5-7287B36CC156}" srcOrd="0" destOrd="0" presId="urn:microsoft.com/office/officeart/2005/8/layout/chevron1"/>
    <dgm:cxn modelId="{79FB855F-C24E-4C98-96EA-6FCAB2BBB1AD}" type="presOf" srcId="{AE4B63B9-2202-475F-A439-3461C7F7D52B}" destId="{DCA5CA9B-6C0D-4772-A1AF-63105B708DBC}" srcOrd="0" destOrd="0" presId="urn:microsoft.com/office/officeart/2005/8/layout/chevron1"/>
    <dgm:cxn modelId="{7D8BD768-AA4C-4CA8-971C-AF9D75ECA6CB}" srcId="{AE4B63B9-2202-475F-A439-3461C7F7D52B}" destId="{E99401A6-FF12-40FA-AB27-4F7D6F12D045}" srcOrd="4" destOrd="0" parTransId="{C114446E-CB2A-4FE8-84C4-9B213DBECB20}" sibTransId="{5E6ACE27-B79E-47E6-9291-D298FED73D04}"/>
    <dgm:cxn modelId="{2F30CC58-2477-4B30-A00A-581227951DFC}" type="presOf" srcId="{475AEF08-8296-4602-845B-01476DA75833}" destId="{9BAE6E79-69DC-4297-B87E-612AFC31DFB7}" srcOrd="0" destOrd="0" presId="urn:microsoft.com/office/officeart/2005/8/layout/chevron1"/>
    <dgm:cxn modelId="{EE04A07B-882E-4B06-875F-4A5A09F504B1}" type="presOf" srcId="{863BF06F-2D1E-4CA3-8137-A9AD1CC220A0}" destId="{EF948CE2-9628-410A-A83A-3967EC7F3A28}" srcOrd="0" destOrd="0" presId="urn:microsoft.com/office/officeart/2005/8/layout/chevron1"/>
    <dgm:cxn modelId="{0C4BB788-1EB3-4FF5-B04D-6329EF2868BA}" srcId="{AE4B63B9-2202-475F-A439-3461C7F7D52B}" destId="{863BF06F-2D1E-4CA3-8137-A9AD1CC220A0}" srcOrd="0" destOrd="0" parTransId="{5C9AAC06-7C2D-4636-AB19-F014F5BFABB1}" sibTransId="{166EF81B-96FD-422B-9F3E-339302021BB3}"/>
    <dgm:cxn modelId="{B4E05DDE-A494-4AEE-862E-FCD788220BCE}" srcId="{AE4B63B9-2202-475F-A439-3461C7F7D52B}" destId="{7ADC6C19-B798-4C12-B309-83D0EECE5FB2}" srcOrd="1" destOrd="0" parTransId="{8EE77F9E-71F7-45FC-A213-F2694529738C}" sibTransId="{4BE246A0-A964-4390-B4B6-AFEEFCB3E3CA}"/>
    <dgm:cxn modelId="{30BA9EE2-BAC4-4114-9232-68B1ED05C4DA}" srcId="{AE4B63B9-2202-475F-A439-3461C7F7D52B}" destId="{FF851C06-E256-493A-91B4-795B9097740E}" srcOrd="2" destOrd="0" parTransId="{71AB2F81-0D9A-4D2E-B959-633BD5BC6990}" sibTransId="{7F0B153E-9D8B-4DF7-962C-57F1C01B8D31}"/>
    <dgm:cxn modelId="{1046F7F6-AC5B-496A-B8D1-8BD3ED4D8E73}" type="presOf" srcId="{FF851C06-E256-493A-91B4-795B9097740E}" destId="{7824A505-C638-48E1-BD47-3E034CA17359}" srcOrd="0" destOrd="0" presId="urn:microsoft.com/office/officeart/2005/8/layout/chevron1"/>
    <dgm:cxn modelId="{000C17B8-E36D-47C6-8F4A-FE3604CF6845}" type="presParOf" srcId="{DCA5CA9B-6C0D-4772-A1AF-63105B708DBC}" destId="{EF948CE2-9628-410A-A83A-3967EC7F3A28}" srcOrd="0" destOrd="0" presId="urn:microsoft.com/office/officeart/2005/8/layout/chevron1"/>
    <dgm:cxn modelId="{89CB7BC1-8BCB-42A6-97E4-5BA36CCAC9E7}" type="presParOf" srcId="{DCA5CA9B-6C0D-4772-A1AF-63105B708DBC}" destId="{6239DA77-031E-4F90-AE53-0A8D391C1CDB}" srcOrd="1" destOrd="0" presId="urn:microsoft.com/office/officeart/2005/8/layout/chevron1"/>
    <dgm:cxn modelId="{9D08E008-7235-47E9-AD2C-CA4078630776}" type="presParOf" srcId="{DCA5CA9B-6C0D-4772-A1AF-63105B708DBC}" destId="{0E124775-0286-4A91-BF44-D21AA5AF362F}" srcOrd="2" destOrd="0" presId="urn:microsoft.com/office/officeart/2005/8/layout/chevron1"/>
    <dgm:cxn modelId="{E65644F5-4265-4BE6-8B1C-A671DB18C14A}" type="presParOf" srcId="{DCA5CA9B-6C0D-4772-A1AF-63105B708DBC}" destId="{DE5EC2C2-D80F-40FE-BFB2-3134BC7A8BA6}" srcOrd="3" destOrd="0" presId="urn:microsoft.com/office/officeart/2005/8/layout/chevron1"/>
    <dgm:cxn modelId="{80AD5461-72D4-40A6-8C72-DC1774109D29}" type="presParOf" srcId="{DCA5CA9B-6C0D-4772-A1AF-63105B708DBC}" destId="{7824A505-C638-48E1-BD47-3E034CA17359}" srcOrd="4" destOrd="0" presId="urn:microsoft.com/office/officeart/2005/8/layout/chevron1"/>
    <dgm:cxn modelId="{21CDF0A4-9F6C-4758-8D94-D3BEFA981C77}" type="presParOf" srcId="{DCA5CA9B-6C0D-4772-A1AF-63105B708DBC}" destId="{FC70BAC5-57D3-4D22-A12D-45CFF96E0B07}" srcOrd="5" destOrd="0" presId="urn:microsoft.com/office/officeart/2005/8/layout/chevron1"/>
    <dgm:cxn modelId="{A06078A9-89C5-4A7B-BF86-0759682B99BB}" type="presParOf" srcId="{DCA5CA9B-6C0D-4772-A1AF-63105B708DBC}" destId="{9BAE6E79-69DC-4297-B87E-612AFC31DFB7}" srcOrd="6" destOrd="0" presId="urn:microsoft.com/office/officeart/2005/8/layout/chevron1"/>
    <dgm:cxn modelId="{4A72E745-918C-43EC-938D-266454D04B16}" type="presParOf" srcId="{DCA5CA9B-6C0D-4772-A1AF-63105B708DBC}" destId="{7C57ED15-E642-4D33-A4C6-4FB1FCED774E}" srcOrd="7" destOrd="0" presId="urn:microsoft.com/office/officeart/2005/8/layout/chevron1"/>
    <dgm:cxn modelId="{4BFAC073-D35A-4E63-A390-E333B5531688}" type="presParOf" srcId="{DCA5CA9B-6C0D-4772-A1AF-63105B708DBC}" destId="{6CC3D1DB-EA48-406F-80B5-7287B36CC156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B39855-AB53-4ACE-8396-6BC7A177F1BB}">
      <dsp:nvSpPr>
        <dsp:cNvPr id="0" name=""/>
        <dsp:cNvSpPr/>
      </dsp:nvSpPr>
      <dsp:spPr>
        <a:xfrm>
          <a:off x="1011837" y="1592452"/>
          <a:ext cx="1966296" cy="1600860"/>
        </a:xfrm>
        <a:prstGeom prst="roundRect">
          <a:avLst/>
        </a:prstGeom>
        <a:solidFill>
          <a:srgbClr val="78C699">
            <a:alpha val="50196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2E6C49"/>
              </a:solidFill>
              <a:latin typeface="Aptos Display" panose="02110004020202020204"/>
            </a:rPr>
            <a:t>Sur la base des </a:t>
          </a:r>
          <a:r>
            <a:rPr lang="en-US" sz="1800" b="1" kern="1200" dirty="0" err="1">
              <a:solidFill>
                <a:srgbClr val="2E6C49"/>
              </a:solidFill>
              <a:latin typeface="Aptos Display" panose="02110004020202020204"/>
            </a:rPr>
            <a:t>dépenses</a:t>
          </a:r>
          <a:r>
            <a:rPr lang="en-US" sz="1800" b="1" kern="1200" dirty="0">
              <a:solidFill>
                <a:srgbClr val="2E6C49"/>
              </a:solidFill>
              <a:latin typeface="Aptos Display" panose="02110004020202020204"/>
            </a:rPr>
            <a:t> de </a:t>
          </a:r>
          <a:r>
            <a:rPr lang="en-US" sz="1800" b="1" kern="1200" dirty="0" err="1">
              <a:solidFill>
                <a:srgbClr val="2E6C49"/>
              </a:solidFill>
              <a:latin typeface="Aptos Display" panose="02110004020202020204"/>
            </a:rPr>
            <a:t>l'exercice</a:t>
          </a:r>
          <a:r>
            <a:rPr lang="en-US" sz="1800" b="1" kern="1200" dirty="0">
              <a:solidFill>
                <a:srgbClr val="2E6C49"/>
              </a:solidFill>
              <a:latin typeface="Aptos Display" panose="02110004020202020204"/>
            </a:rPr>
            <a:t> 2022-23</a:t>
          </a:r>
          <a:endParaRPr lang="en-US" sz="1800" b="1" kern="1200" dirty="0">
            <a:solidFill>
              <a:srgbClr val="2E6C49"/>
            </a:solidFill>
          </a:endParaRPr>
        </a:p>
      </dsp:txBody>
      <dsp:txXfrm>
        <a:off x="1089985" y="1670600"/>
        <a:ext cx="1810000" cy="1444564"/>
      </dsp:txXfrm>
    </dsp:sp>
    <dsp:sp modelId="{6D4A1A62-B9DF-4402-80A4-ACE38FC72781}">
      <dsp:nvSpPr>
        <dsp:cNvPr id="0" name=""/>
        <dsp:cNvSpPr/>
      </dsp:nvSpPr>
      <dsp:spPr>
        <a:xfrm>
          <a:off x="3064888" y="2083067"/>
          <a:ext cx="619635" cy="619635"/>
        </a:xfrm>
        <a:prstGeom prst="mathPlus">
          <a:avLst/>
        </a:prstGeom>
        <a:solidFill>
          <a:srgbClr val="2E6C4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3147021" y="2320015"/>
        <a:ext cx="455369" cy="145739"/>
      </dsp:txXfrm>
    </dsp:sp>
    <dsp:sp modelId="{AD2BD290-4396-466C-9D26-E9736CCD31EA}">
      <dsp:nvSpPr>
        <dsp:cNvPr id="0" name=""/>
        <dsp:cNvSpPr/>
      </dsp:nvSpPr>
      <dsp:spPr>
        <a:xfrm>
          <a:off x="3771267" y="1614016"/>
          <a:ext cx="1551535" cy="1557731"/>
        </a:xfrm>
        <a:prstGeom prst="roundRect">
          <a:avLst/>
        </a:prstGeom>
        <a:solidFill>
          <a:srgbClr val="78C699">
            <a:alpha val="52157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2E6C49"/>
              </a:solidFill>
              <a:latin typeface="Aptos Display" panose="02110004020202020204"/>
            </a:rPr>
            <a:t>IPC et population </a:t>
          </a:r>
          <a:endParaRPr lang="en-US" sz="1800" b="1" kern="1200" dirty="0">
            <a:solidFill>
              <a:srgbClr val="2E6C49"/>
            </a:solidFill>
          </a:endParaRPr>
        </a:p>
      </dsp:txBody>
      <dsp:txXfrm>
        <a:off x="3847007" y="1689756"/>
        <a:ext cx="1400055" cy="1406251"/>
      </dsp:txXfrm>
    </dsp:sp>
    <dsp:sp modelId="{7E50C655-DD79-4CD9-B5B9-B9D962B77718}">
      <dsp:nvSpPr>
        <dsp:cNvPr id="0" name=""/>
        <dsp:cNvSpPr/>
      </dsp:nvSpPr>
      <dsp:spPr>
        <a:xfrm>
          <a:off x="1895646" y="3793583"/>
          <a:ext cx="619635" cy="619635"/>
        </a:xfrm>
        <a:prstGeom prst="mathEqual">
          <a:avLst/>
        </a:prstGeom>
        <a:solidFill>
          <a:srgbClr val="2E6C4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dirty="0"/>
        </a:p>
      </dsp:txBody>
      <dsp:txXfrm>
        <a:off x="1977779" y="3921228"/>
        <a:ext cx="455369" cy="364345"/>
      </dsp:txXfrm>
    </dsp:sp>
    <dsp:sp modelId="{73AE705A-DC2D-419E-B655-F484701C8580}">
      <dsp:nvSpPr>
        <dsp:cNvPr id="0" name=""/>
        <dsp:cNvSpPr/>
      </dsp:nvSpPr>
      <dsp:spPr>
        <a:xfrm>
          <a:off x="2791403" y="3487436"/>
          <a:ext cx="1600956" cy="1531611"/>
        </a:xfrm>
        <a:prstGeom prst="roundRect">
          <a:avLst/>
        </a:prstGeom>
        <a:solidFill>
          <a:srgbClr val="2E6C4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Aptos Display" panose="02110004020202020204"/>
            </a:rPr>
            <a:t>Budget de </a:t>
          </a:r>
          <a:r>
            <a:rPr lang="en-US" sz="2000" b="1" kern="1200" dirty="0" err="1">
              <a:latin typeface="Aptos Display" panose="02110004020202020204"/>
            </a:rPr>
            <a:t>l’exercise</a:t>
          </a:r>
          <a:r>
            <a:rPr lang="en-US" sz="2000" b="1" kern="1200" dirty="0">
              <a:latin typeface="Aptos Display" panose="02110004020202020204"/>
            </a:rPr>
            <a:t> </a:t>
          </a:r>
          <a:r>
            <a:rPr lang="en-US" sz="2000" b="1" kern="1200" dirty="0" err="1">
              <a:latin typeface="Aptos Display" panose="02110004020202020204"/>
            </a:rPr>
            <a:t>en</a:t>
          </a:r>
          <a:r>
            <a:rPr lang="en-US" sz="2000" b="1" kern="1200" dirty="0">
              <a:latin typeface="Aptos Display" panose="02110004020202020204"/>
            </a:rPr>
            <a:t> </a:t>
          </a:r>
          <a:r>
            <a:rPr lang="en-US" sz="2000" b="1" kern="1200" dirty="0" err="1">
              <a:latin typeface="Aptos Display" panose="02110004020202020204"/>
            </a:rPr>
            <a:t>cours</a:t>
          </a:r>
          <a:endParaRPr lang="en-US" sz="2000" b="1" kern="1200" dirty="0"/>
        </a:p>
      </dsp:txBody>
      <dsp:txXfrm>
        <a:off x="2866170" y="3562203"/>
        <a:ext cx="1451422" cy="13820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F92772-081E-47C0-B433-B512757AB2DF}">
      <dsp:nvSpPr>
        <dsp:cNvPr id="0" name=""/>
        <dsp:cNvSpPr/>
      </dsp:nvSpPr>
      <dsp:spPr>
        <a:xfrm>
          <a:off x="0" y="612819"/>
          <a:ext cx="10361081" cy="754286"/>
        </a:xfrm>
        <a:prstGeom prst="rect">
          <a:avLst/>
        </a:prstGeom>
        <a:solidFill>
          <a:srgbClr val="2E6C4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0" kern="1200" dirty="0" err="1">
              <a:solidFill>
                <a:schemeClr val="bg1"/>
              </a:solidFill>
            </a:rPr>
            <a:t>Éléments</a:t>
          </a:r>
          <a:r>
            <a:rPr lang="en-US" sz="3400" b="0" kern="1200" dirty="0">
              <a:solidFill>
                <a:schemeClr val="bg1"/>
              </a:solidFill>
            </a:rPr>
            <a:t> de </a:t>
          </a:r>
          <a:r>
            <a:rPr lang="en-US" sz="3400" b="0" kern="1200" dirty="0" err="1">
              <a:solidFill>
                <a:schemeClr val="bg1"/>
              </a:solidFill>
            </a:rPr>
            <a:t>financement</a:t>
          </a:r>
          <a:r>
            <a:rPr lang="en-US" sz="3400" b="0" kern="1200" dirty="0">
              <a:solidFill>
                <a:schemeClr val="bg1"/>
              </a:solidFill>
            </a:rPr>
            <a:t> de la </a:t>
          </a:r>
          <a:r>
            <a:rPr lang="en-US" sz="3400" b="0" kern="1200" dirty="0" err="1">
              <a:solidFill>
                <a:schemeClr val="bg1"/>
              </a:solidFill>
            </a:rPr>
            <a:t>réforme</a:t>
          </a:r>
          <a:r>
            <a:rPr lang="en-US" sz="3400" b="0" kern="1200" dirty="0">
              <a:solidFill>
                <a:schemeClr val="bg1"/>
              </a:solidFill>
            </a:rPr>
            <a:t> des SEFPN</a:t>
          </a:r>
        </a:p>
      </dsp:txBody>
      <dsp:txXfrm>
        <a:off x="0" y="612819"/>
        <a:ext cx="10361081" cy="754286"/>
      </dsp:txXfrm>
    </dsp:sp>
    <dsp:sp modelId="{FEA3500D-0A8F-4AAF-B51A-D268394FCE93}">
      <dsp:nvSpPr>
        <dsp:cNvPr id="0" name=""/>
        <dsp:cNvSpPr/>
      </dsp:nvSpPr>
      <dsp:spPr>
        <a:xfrm>
          <a:off x="0" y="1463911"/>
          <a:ext cx="2590270" cy="3844478"/>
        </a:xfrm>
        <a:prstGeom prst="rect">
          <a:avLst/>
        </a:prstGeom>
        <a:solidFill>
          <a:srgbClr val="78C6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 err="1">
              <a:solidFill>
                <a:schemeClr val="tx1"/>
              </a:solidFill>
              <a:latin typeface="+mn-lt"/>
            </a:rPr>
            <a:t>Immobilisations</a:t>
          </a:r>
          <a:r>
            <a:rPr lang="en-US" sz="2300" b="1" kern="1200" dirty="0">
              <a:solidFill>
                <a:schemeClr val="tx1"/>
              </a:solidFill>
              <a:latin typeface="+mn-lt"/>
            </a:rPr>
            <a:t> : </a:t>
          </a:r>
          <a:r>
            <a:rPr lang="en-US" sz="2300" kern="1200" dirty="0" err="1">
              <a:solidFill>
                <a:schemeClr val="tx1"/>
              </a:solidFill>
              <a:latin typeface="+mn-lt"/>
            </a:rPr>
            <a:t>Achat</a:t>
          </a:r>
          <a:r>
            <a:rPr lang="en-US" sz="2300" kern="1200" dirty="0">
              <a:solidFill>
                <a:schemeClr val="tx1"/>
              </a:solidFill>
              <a:latin typeface="+mn-lt"/>
            </a:rPr>
            <a:t> </a:t>
          </a:r>
          <a:r>
            <a:rPr lang="en-US" sz="2300" kern="1200" dirty="0" err="1">
              <a:solidFill>
                <a:schemeClr val="tx1"/>
              </a:solidFill>
              <a:latin typeface="+mn-lt"/>
            </a:rPr>
            <a:t>ou</a:t>
          </a:r>
          <a:r>
            <a:rPr lang="en-US" sz="2300" kern="1200" dirty="0">
              <a:solidFill>
                <a:schemeClr val="tx1"/>
              </a:solidFill>
              <a:latin typeface="+mn-lt"/>
            </a:rPr>
            <a:t> construction </a:t>
          </a:r>
          <a:r>
            <a:rPr lang="en-US" sz="2300" kern="1200" dirty="0" err="1">
              <a:solidFill>
                <a:schemeClr val="tx1"/>
              </a:solidFill>
              <a:latin typeface="+mn-lt"/>
            </a:rPr>
            <a:t>d'infrastructures</a:t>
          </a:r>
          <a:r>
            <a:rPr lang="en-US" sz="2300" kern="1200" dirty="0">
              <a:solidFill>
                <a:schemeClr val="tx1"/>
              </a:solidFill>
              <a:latin typeface="+mn-lt"/>
            </a:rPr>
            <a:t> pour la </a:t>
          </a:r>
          <a:r>
            <a:rPr lang="en-US" sz="2300" kern="1200" dirty="0" err="1">
              <a:solidFill>
                <a:schemeClr val="tx1"/>
              </a:solidFill>
              <a:latin typeface="+mn-lt"/>
            </a:rPr>
            <a:t>fourniture</a:t>
          </a:r>
          <a:r>
            <a:rPr lang="en-US" sz="2300" kern="1200" dirty="0">
              <a:solidFill>
                <a:schemeClr val="tx1"/>
              </a:solidFill>
              <a:latin typeface="+mn-lt"/>
            </a:rPr>
            <a:t> de services des SEFPN</a:t>
          </a:r>
        </a:p>
      </dsp:txBody>
      <dsp:txXfrm>
        <a:off x="0" y="1463911"/>
        <a:ext cx="2590270" cy="3844478"/>
      </dsp:txXfrm>
    </dsp:sp>
    <dsp:sp modelId="{6419B922-16A5-48A1-8F77-3DFF5ACA7FD5}">
      <dsp:nvSpPr>
        <dsp:cNvPr id="0" name=""/>
        <dsp:cNvSpPr/>
      </dsp:nvSpPr>
      <dsp:spPr>
        <a:xfrm>
          <a:off x="2590270" y="1463911"/>
          <a:ext cx="2590270" cy="3844478"/>
        </a:xfrm>
        <a:prstGeom prst="rect">
          <a:avLst/>
        </a:prstGeom>
        <a:solidFill>
          <a:srgbClr val="78C699">
            <a:alpha val="74902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 err="1">
              <a:solidFill>
                <a:schemeClr val="tx1"/>
              </a:solidFill>
              <a:latin typeface="+mn-lt"/>
            </a:rPr>
            <a:t>Soutien</a:t>
          </a:r>
          <a:r>
            <a:rPr lang="en-US" sz="2300" b="1" kern="1200" dirty="0">
              <a:solidFill>
                <a:schemeClr val="tx1"/>
              </a:solidFill>
              <a:latin typeface="+mn-lt"/>
            </a:rPr>
            <a:t> aux foyers :</a:t>
          </a:r>
        </a:p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>
              <a:solidFill>
                <a:schemeClr val="tx1"/>
              </a:solidFill>
              <a:latin typeface="+mn-lt"/>
            </a:rPr>
            <a:t>Répondre</a:t>
          </a:r>
          <a:r>
            <a:rPr lang="en-US" sz="2300" kern="1200" dirty="0">
              <a:solidFill>
                <a:schemeClr val="tx1"/>
              </a:solidFill>
              <a:latin typeface="+mn-lt"/>
            </a:rPr>
            <a:t> aux </a:t>
          </a:r>
          <a:r>
            <a:rPr lang="en-US" sz="2300" kern="1200" dirty="0" err="1">
              <a:solidFill>
                <a:schemeClr val="tx1"/>
              </a:solidFill>
              <a:latin typeface="+mn-lt"/>
            </a:rPr>
            <a:t>besoins</a:t>
          </a:r>
          <a:r>
            <a:rPr lang="en-US" sz="2300" kern="1200" dirty="0">
              <a:solidFill>
                <a:schemeClr val="tx1"/>
              </a:solidFill>
              <a:latin typeface="+mn-lt"/>
            </a:rPr>
            <a:t> </a:t>
          </a:r>
          <a:r>
            <a:rPr lang="en-US" sz="2300" kern="1200" dirty="0" err="1">
              <a:solidFill>
                <a:schemeClr val="tx1"/>
              </a:solidFill>
              <a:latin typeface="+mn-lt"/>
            </a:rPr>
            <a:t>fondamentaux</a:t>
          </a:r>
          <a:r>
            <a:rPr lang="en-US" sz="2300" kern="1200" dirty="0">
              <a:solidFill>
                <a:schemeClr val="tx1"/>
              </a:solidFill>
              <a:latin typeface="+mn-lt"/>
            </a:rPr>
            <a:t> des </a:t>
          </a:r>
          <a:r>
            <a:rPr lang="en-US" sz="2300" kern="1200" dirty="0" err="1">
              <a:solidFill>
                <a:schemeClr val="tx1"/>
              </a:solidFill>
              <a:latin typeface="+mn-lt"/>
            </a:rPr>
            <a:t>familles</a:t>
          </a:r>
          <a:endParaRPr lang="en-US" sz="2300" kern="1200" dirty="0">
            <a:solidFill>
              <a:schemeClr val="tx1"/>
            </a:solidFill>
            <a:latin typeface="+mn-lt"/>
          </a:endParaRPr>
        </a:p>
      </dsp:txBody>
      <dsp:txXfrm>
        <a:off x="2590270" y="1463911"/>
        <a:ext cx="2590270" cy="3844478"/>
      </dsp:txXfrm>
    </dsp:sp>
    <dsp:sp modelId="{C607BDBA-AA49-49B3-8480-AE6637EC2E25}">
      <dsp:nvSpPr>
        <dsp:cNvPr id="0" name=""/>
        <dsp:cNvSpPr/>
      </dsp:nvSpPr>
      <dsp:spPr>
        <a:xfrm>
          <a:off x="5180540" y="1468563"/>
          <a:ext cx="2590270" cy="3844478"/>
        </a:xfrm>
        <a:prstGeom prst="rect">
          <a:avLst/>
        </a:prstGeom>
        <a:solidFill>
          <a:srgbClr val="78C699">
            <a:alpha val="50196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>
              <a:solidFill>
                <a:schemeClr val="tx1"/>
              </a:solidFill>
              <a:latin typeface="+mn-lt"/>
            </a:rPr>
            <a:t>Services de </a:t>
          </a:r>
          <a:r>
            <a:rPr lang="en-US" sz="2300" b="1" kern="1200" dirty="0" err="1">
              <a:solidFill>
                <a:schemeClr val="tx1"/>
              </a:solidFill>
              <a:latin typeface="+mn-lt"/>
            </a:rPr>
            <a:t>représentation</a:t>
          </a:r>
          <a:r>
            <a:rPr lang="en-US" sz="2300" b="1" kern="1200" dirty="0">
              <a:solidFill>
                <a:schemeClr val="tx1"/>
              </a:solidFill>
              <a:latin typeface="+mn-lt"/>
            </a:rPr>
            <a:t> des Premières Nations :</a:t>
          </a:r>
        </a:p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kern="1200" dirty="0" err="1">
              <a:solidFill>
                <a:schemeClr val="tx1"/>
              </a:solidFill>
              <a:latin typeface="+mn-lt"/>
            </a:rPr>
            <a:t>Représentation</a:t>
          </a:r>
          <a:r>
            <a:rPr lang="en-US" sz="2300" b="0" kern="1200" dirty="0">
              <a:solidFill>
                <a:schemeClr val="tx1"/>
              </a:solidFill>
              <a:latin typeface="+mn-lt"/>
            </a:rPr>
            <a:t> des Premières Nations dans les dossiers </a:t>
          </a:r>
          <a:r>
            <a:rPr lang="en-US" sz="2300" b="0" kern="1200" dirty="0" err="1">
              <a:solidFill>
                <a:schemeClr val="tx1"/>
              </a:solidFill>
              <a:latin typeface="+mn-lt"/>
            </a:rPr>
            <a:t>relatifs</a:t>
          </a:r>
          <a:r>
            <a:rPr lang="en-US" sz="2300" b="0" kern="1200" dirty="0">
              <a:solidFill>
                <a:schemeClr val="tx1"/>
              </a:solidFill>
              <a:latin typeface="+mn-lt"/>
            </a:rPr>
            <a:t> aux SEF (services de </a:t>
          </a:r>
          <a:r>
            <a:rPr lang="en-US" sz="2300" b="0" kern="1200" dirty="0" err="1">
              <a:solidFill>
                <a:schemeClr val="tx1"/>
              </a:solidFill>
              <a:latin typeface="+mn-lt"/>
            </a:rPr>
            <a:t>représentation</a:t>
          </a:r>
          <a:r>
            <a:rPr lang="en-US" sz="2300" b="0" kern="1200" dirty="0">
              <a:solidFill>
                <a:schemeClr val="tx1"/>
              </a:solidFill>
              <a:latin typeface="+mn-lt"/>
            </a:rPr>
            <a:t> des </a:t>
          </a:r>
          <a:r>
            <a:rPr lang="en-US" sz="2300" b="0" kern="1200" dirty="0" err="1">
              <a:solidFill>
                <a:schemeClr val="tx1"/>
              </a:solidFill>
              <a:latin typeface="+mn-lt"/>
            </a:rPr>
            <a:t>bandes</a:t>
          </a:r>
          <a:r>
            <a:rPr lang="en-US" sz="2300" b="0" kern="1200" dirty="0">
              <a:solidFill>
                <a:schemeClr val="tx1"/>
              </a:solidFill>
              <a:latin typeface="+mn-lt"/>
            </a:rPr>
            <a:t> </a:t>
          </a:r>
          <a:r>
            <a:rPr lang="en-US" sz="2300" b="0" kern="1200" dirty="0" err="1">
              <a:solidFill>
                <a:schemeClr val="tx1"/>
              </a:solidFill>
              <a:latin typeface="+mn-lt"/>
            </a:rPr>
            <a:t>en</a:t>
          </a:r>
          <a:r>
            <a:rPr lang="en-US" sz="2300" b="0" kern="1200" dirty="0">
              <a:solidFill>
                <a:schemeClr val="tx1"/>
              </a:solidFill>
              <a:latin typeface="+mn-lt"/>
            </a:rPr>
            <a:t> Ontario)</a:t>
          </a:r>
        </a:p>
      </dsp:txBody>
      <dsp:txXfrm>
        <a:off x="5180540" y="1468563"/>
        <a:ext cx="2590270" cy="3844478"/>
      </dsp:txXfrm>
    </dsp:sp>
    <dsp:sp modelId="{E5C8AEFD-3AC2-485A-ACF9-C187DB116A73}">
      <dsp:nvSpPr>
        <dsp:cNvPr id="0" name=""/>
        <dsp:cNvSpPr/>
      </dsp:nvSpPr>
      <dsp:spPr>
        <a:xfrm>
          <a:off x="7770810" y="1468563"/>
          <a:ext cx="2590270" cy="3844478"/>
        </a:xfrm>
        <a:prstGeom prst="rect">
          <a:avLst/>
        </a:prstGeom>
        <a:solidFill>
          <a:srgbClr val="78C699">
            <a:alpha val="25098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>
              <a:solidFill>
                <a:schemeClr val="tx1"/>
              </a:solidFill>
              <a:latin typeface="+mn-lt"/>
            </a:rPr>
            <a:t>Services de </a:t>
          </a:r>
          <a:r>
            <a:rPr lang="en-US" sz="2300" b="1" kern="1200" dirty="0" err="1">
              <a:solidFill>
                <a:schemeClr val="tx1"/>
              </a:solidFill>
              <a:latin typeface="+mn-lt"/>
            </a:rPr>
            <a:t>soutien</a:t>
          </a:r>
          <a:r>
            <a:rPr lang="en-US" sz="2300" b="1" kern="1200" dirty="0">
              <a:solidFill>
                <a:schemeClr val="tx1"/>
              </a:solidFill>
              <a:latin typeface="+mn-lt"/>
            </a:rPr>
            <a:t> post-</a:t>
          </a:r>
          <a:r>
            <a:rPr lang="en-US" sz="2300" b="1" kern="1200" dirty="0" err="1">
              <a:solidFill>
                <a:schemeClr val="tx1"/>
              </a:solidFill>
              <a:latin typeface="+mn-lt"/>
            </a:rPr>
            <a:t>majorité</a:t>
          </a:r>
          <a:r>
            <a:rPr lang="en-US" sz="2300" b="1" kern="1200" dirty="0">
              <a:solidFill>
                <a:schemeClr val="tx1"/>
              </a:solidFill>
              <a:latin typeface="+mn-lt"/>
            </a:rPr>
            <a:t> :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kern="1200" dirty="0" err="1">
              <a:solidFill>
                <a:schemeClr val="tx1"/>
              </a:solidFill>
              <a:latin typeface="+mn-lt"/>
            </a:rPr>
            <a:t>Soutien</a:t>
          </a:r>
          <a:r>
            <a:rPr lang="en-US" sz="2300" b="0" kern="1200" dirty="0">
              <a:solidFill>
                <a:schemeClr val="tx1"/>
              </a:solidFill>
              <a:latin typeface="+mn-lt"/>
            </a:rPr>
            <a:t> aux </a:t>
          </a:r>
          <a:r>
            <a:rPr lang="en-US" sz="2300" b="0" kern="1200" dirty="0" err="1">
              <a:solidFill>
                <a:schemeClr val="tx1"/>
              </a:solidFill>
              <a:latin typeface="+mn-lt"/>
            </a:rPr>
            <a:t>jeunes</a:t>
          </a:r>
          <a:r>
            <a:rPr lang="en-US" sz="2300" b="0" kern="1200" dirty="0">
              <a:solidFill>
                <a:schemeClr val="tx1"/>
              </a:solidFill>
              <a:latin typeface="+mn-lt"/>
            </a:rPr>
            <a:t> qui </a:t>
          </a:r>
          <a:r>
            <a:rPr lang="en-US" sz="2300" b="0" kern="1200" dirty="0" err="1">
              <a:solidFill>
                <a:schemeClr val="tx1"/>
              </a:solidFill>
              <a:latin typeface="+mn-lt"/>
            </a:rPr>
            <a:t>sortent</a:t>
          </a:r>
          <a:r>
            <a:rPr lang="en-US" sz="2300" b="0" kern="1200" dirty="0">
              <a:solidFill>
                <a:schemeClr val="tx1"/>
              </a:solidFill>
              <a:latin typeface="+mn-lt"/>
            </a:rPr>
            <a:t> du </a:t>
          </a:r>
          <a:r>
            <a:rPr lang="en-US" sz="2300" b="0" kern="1200" dirty="0" err="1">
              <a:solidFill>
                <a:schemeClr val="tx1"/>
              </a:solidFill>
              <a:latin typeface="+mn-lt"/>
            </a:rPr>
            <a:t>système</a:t>
          </a:r>
          <a:r>
            <a:rPr lang="en-US" sz="2300" b="0" kern="1200" dirty="0">
              <a:solidFill>
                <a:schemeClr val="tx1"/>
              </a:solidFill>
              <a:latin typeface="+mn-lt"/>
            </a:rPr>
            <a:t> de </a:t>
          </a:r>
          <a:r>
            <a:rPr lang="en-US" sz="2300" b="0" kern="1200" dirty="0" err="1">
              <a:solidFill>
                <a:schemeClr val="tx1"/>
              </a:solidFill>
              <a:latin typeface="+mn-lt"/>
            </a:rPr>
            <a:t>prise</a:t>
          </a:r>
          <a:r>
            <a:rPr lang="en-US" sz="2300" b="0" kern="1200" dirty="0">
              <a:solidFill>
                <a:schemeClr val="tx1"/>
              </a:solidFill>
              <a:latin typeface="+mn-lt"/>
            </a:rPr>
            <a:t> </a:t>
          </a:r>
          <a:r>
            <a:rPr lang="en-US" sz="2300" b="0" kern="1200" dirty="0" err="1">
              <a:solidFill>
                <a:schemeClr val="tx1"/>
              </a:solidFill>
              <a:latin typeface="+mn-lt"/>
            </a:rPr>
            <a:t>en</a:t>
          </a:r>
          <a:r>
            <a:rPr lang="en-US" sz="2300" b="0" kern="1200" dirty="0">
              <a:solidFill>
                <a:schemeClr val="tx1"/>
              </a:solidFill>
              <a:latin typeface="+mn-lt"/>
            </a:rPr>
            <a:t> charge (c.-à-d. </a:t>
          </a:r>
          <a:r>
            <a:rPr lang="en-US" sz="2300" b="0" kern="1200" dirty="0" err="1">
              <a:solidFill>
                <a:schemeClr val="tx1"/>
              </a:solidFill>
              <a:latin typeface="+mn-lt"/>
            </a:rPr>
            <a:t>soutien</a:t>
          </a:r>
          <a:r>
            <a:rPr lang="en-US" sz="2300" b="0" kern="1200" dirty="0">
              <a:solidFill>
                <a:schemeClr val="tx1"/>
              </a:solidFill>
              <a:latin typeface="+mn-lt"/>
            </a:rPr>
            <a:t> à la transition)</a:t>
          </a:r>
        </a:p>
      </dsp:txBody>
      <dsp:txXfrm>
        <a:off x="7770810" y="1468563"/>
        <a:ext cx="2590270" cy="3844478"/>
      </dsp:txXfrm>
    </dsp:sp>
    <dsp:sp modelId="{EC5989F1-A78C-42CB-8BE2-E477E659B413}">
      <dsp:nvSpPr>
        <dsp:cNvPr id="0" name=""/>
        <dsp:cNvSpPr/>
      </dsp:nvSpPr>
      <dsp:spPr>
        <a:xfrm>
          <a:off x="0" y="5406078"/>
          <a:ext cx="10361081" cy="427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E24610-7FE7-44FC-9E9E-B02D43E9BE0E}">
      <dsp:nvSpPr>
        <dsp:cNvPr id="0" name=""/>
        <dsp:cNvSpPr/>
      </dsp:nvSpPr>
      <dsp:spPr>
        <a:xfrm>
          <a:off x="0" y="795023"/>
          <a:ext cx="10646832" cy="624105"/>
        </a:xfrm>
        <a:prstGeom prst="rect">
          <a:avLst/>
        </a:prstGeom>
        <a:solidFill>
          <a:srgbClr val="2E6C4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4000" kern="1200" noProof="0" dirty="0">
              <a:solidFill>
                <a:schemeClr val="bg1"/>
              </a:solidFill>
              <a:latin typeface="Aptos Display" panose="02110004020202020204"/>
            </a:rPr>
            <a:t>« </a:t>
          </a:r>
          <a:r>
            <a:rPr lang="fr-CA" sz="4000" kern="1200" noProof="0" dirty="0">
              <a:solidFill>
                <a:schemeClr val="bg1"/>
              </a:solidFill>
            </a:rPr>
            <a:t>Priorités</a:t>
          </a:r>
          <a:r>
            <a:rPr lang="fr-CA" sz="4000" kern="1200" noProof="0" dirty="0">
              <a:solidFill>
                <a:schemeClr val="bg1"/>
              </a:solidFill>
              <a:latin typeface="Aptos Display" panose="02110004020202020204"/>
            </a:rPr>
            <a:t> »</a:t>
          </a:r>
          <a:endParaRPr lang="en-US" sz="4000" b="1" kern="1200" dirty="0">
            <a:solidFill>
              <a:schemeClr val="bg1"/>
            </a:solidFill>
            <a:latin typeface="+mn-lt"/>
          </a:endParaRPr>
        </a:p>
      </dsp:txBody>
      <dsp:txXfrm>
        <a:off x="0" y="795023"/>
        <a:ext cx="10646832" cy="624105"/>
      </dsp:txXfrm>
    </dsp:sp>
    <dsp:sp modelId="{B54B38AB-257E-43EE-9A9E-F1C52B2C7587}">
      <dsp:nvSpPr>
        <dsp:cNvPr id="0" name=""/>
        <dsp:cNvSpPr/>
      </dsp:nvSpPr>
      <dsp:spPr>
        <a:xfrm>
          <a:off x="5198" y="1531435"/>
          <a:ext cx="3545478" cy="3851146"/>
        </a:xfrm>
        <a:prstGeom prst="rect">
          <a:avLst/>
        </a:prstGeom>
        <a:solidFill>
          <a:srgbClr val="78C699">
            <a:alpha val="69804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cap="all" baseline="0" dirty="0" err="1">
              <a:solidFill>
                <a:schemeClr val="tx1"/>
              </a:solidFill>
              <a:latin typeface="+mn-lt"/>
              <a:cs typeface="Arial"/>
            </a:rPr>
            <a:t>Résultats</a:t>
          </a:r>
          <a:endParaRPr lang="en-US" sz="2800" kern="1200" dirty="0">
            <a:solidFill>
              <a:schemeClr val="tx1"/>
            </a:solidFill>
            <a:latin typeface="+mn-lt"/>
            <a:cs typeface="Arial"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solidFill>
                <a:schemeClr val="tx1"/>
              </a:solidFill>
              <a:latin typeface="+mn-lt"/>
              <a:cs typeface="Arial"/>
            </a:rPr>
            <a:t>Soutien</a:t>
          </a:r>
          <a:r>
            <a:rPr lang="en-US" sz="2800" kern="1200" dirty="0">
              <a:solidFill>
                <a:schemeClr val="tx1"/>
              </a:solidFill>
              <a:latin typeface="+mn-lt"/>
              <a:cs typeface="Arial"/>
            </a:rPr>
            <a:t> à la mise </a:t>
          </a:r>
          <a:r>
            <a:rPr lang="en-US" sz="2800" kern="1200" dirty="0" err="1">
              <a:solidFill>
                <a:schemeClr val="tx1"/>
              </a:solidFill>
              <a:latin typeface="+mn-lt"/>
              <a:cs typeface="Arial"/>
            </a:rPr>
            <a:t>en</a:t>
          </a:r>
          <a:r>
            <a:rPr lang="en-US" sz="2800" kern="1200" dirty="0">
              <a:solidFill>
                <a:schemeClr val="tx1"/>
              </a:solidFill>
              <a:latin typeface="+mn-lt"/>
              <a:cs typeface="Arial"/>
            </a:rPr>
            <a:t> </a:t>
          </a:r>
          <a:r>
            <a:rPr lang="en-US" sz="2800" kern="1200" dirty="0" err="1">
              <a:solidFill>
                <a:schemeClr val="tx1"/>
              </a:solidFill>
              <a:latin typeface="+mn-lt"/>
              <a:cs typeface="Arial"/>
            </a:rPr>
            <a:t>œuvre</a:t>
          </a:r>
          <a:r>
            <a:rPr lang="en-US" sz="2800" kern="1200" dirty="0">
              <a:solidFill>
                <a:schemeClr val="tx1"/>
              </a:solidFill>
              <a:latin typeface="+mn-lt"/>
              <a:cs typeface="Arial"/>
            </a:rPr>
            <a:t> du cadre de </a:t>
          </a:r>
          <a:r>
            <a:rPr lang="en-US" sz="2800" kern="1200" dirty="0" err="1">
              <a:solidFill>
                <a:schemeClr val="tx1"/>
              </a:solidFill>
              <a:latin typeface="+mn-lt"/>
              <a:cs typeface="Arial"/>
            </a:rPr>
            <a:t>mesure</a:t>
          </a:r>
          <a:r>
            <a:rPr lang="en-US" sz="2800" kern="1200" dirty="0">
              <a:solidFill>
                <a:schemeClr val="tx1"/>
              </a:solidFill>
              <a:latin typeface="+mn-lt"/>
              <a:cs typeface="Arial"/>
            </a:rPr>
            <a:t> du </a:t>
          </a:r>
          <a:r>
            <a:rPr lang="en-US" sz="2800" kern="1200" dirty="0" err="1">
              <a:solidFill>
                <a:schemeClr val="tx1"/>
              </a:solidFill>
              <a:latin typeface="+mn-lt"/>
              <a:cs typeface="Arial"/>
            </a:rPr>
            <a:t>rendement</a:t>
          </a:r>
          <a:r>
            <a:rPr lang="en-US" sz="2800" kern="1200" dirty="0">
              <a:solidFill>
                <a:schemeClr val="tx1"/>
              </a:solidFill>
              <a:latin typeface="+mn-lt"/>
              <a:cs typeface="Arial"/>
            </a:rPr>
            <a:t> pour la </a:t>
          </a:r>
          <a:r>
            <a:rPr lang="en-US" sz="2800" kern="1200" dirty="0" err="1">
              <a:solidFill>
                <a:schemeClr val="tx1"/>
              </a:solidFill>
              <a:latin typeface="+mn-lt"/>
              <a:cs typeface="Arial"/>
            </a:rPr>
            <a:t>collecte</a:t>
          </a:r>
          <a:r>
            <a:rPr lang="en-US" sz="2800" kern="1200" dirty="0">
              <a:solidFill>
                <a:schemeClr val="tx1"/>
              </a:solidFill>
              <a:latin typeface="+mn-lt"/>
              <a:cs typeface="Arial"/>
            </a:rPr>
            <a:t> de données sur le bien-</a:t>
          </a:r>
          <a:r>
            <a:rPr lang="en-US" sz="2800" kern="1200" dirty="0" err="1">
              <a:solidFill>
                <a:schemeClr val="tx1"/>
              </a:solidFill>
              <a:latin typeface="+mn-lt"/>
              <a:cs typeface="Arial"/>
            </a:rPr>
            <a:t>être</a:t>
          </a:r>
          <a:r>
            <a:rPr lang="en-US" sz="2800" kern="1200" dirty="0">
              <a:solidFill>
                <a:schemeClr val="tx1"/>
              </a:solidFill>
              <a:latin typeface="+mn-lt"/>
              <a:cs typeface="Arial"/>
            </a:rPr>
            <a:t> des enfants et des </a:t>
          </a:r>
          <a:r>
            <a:rPr lang="en-US" sz="2800" kern="1200" dirty="0" err="1">
              <a:solidFill>
                <a:schemeClr val="tx1"/>
              </a:solidFill>
              <a:latin typeface="+mn-lt"/>
              <a:cs typeface="Arial"/>
            </a:rPr>
            <a:t>familles</a:t>
          </a:r>
          <a:r>
            <a:rPr lang="en-US" sz="2800" kern="1200" dirty="0">
              <a:solidFill>
                <a:schemeClr val="tx1"/>
              </a:solidFill>
              <a:latin typeface="+mn-lt"/>
              <a:cs typeface="Arial"/>
            </a:rPr>
            <a:t> </a:t>
          </a:r>
          <a:endParaRPr lang="en-US" sz="2300" kern="1200" dirty="0">
            <a:solidFill>
              <a:schemeClr val="tx1"/>
            </a:solidFill>
            <a:latin typeface="+mn-lt"/>
            <a:cs typeface="Arial"/>
          </a:endParaRPr>
        </a:p>
      </dsp:txBody>
      <dsp:txXfrm>
        <a:off x="5198" y="1531435"/>
        <a:ext cx="3545478" cy="3851146"/>
      </dsp:txXfrm>
    </dsp:sp>
    <dsp:sp modelId="{0DA7395C-0383-4EC2-8940-43BBAC250E73}">
      <dsp:nvSpPr>
        <dsp:cNvPr id="0" name=""/>
        <dsp:cNvSpPr/>
      </dsp:nvSpPr>
      <dsp:spPr>
        <a:xfrm>
          <a:off x="3550676" y="1531435"/>
          <a:ext cx="3545478" cy="3851146"/>
        </a:xfrm>
        <a:prstGeom prst="rect">
          <a:avLst/>
        </a:prstGeom>
        <a:solidFill>
          <a:srgbClr val="78C699">
            <a:alpha val="54902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cap="all" baseline="0" dirty="0">
              <a:solidFill>
                <a:schemeClr val="tx1"/>
              </a:solidFill>
              <a:latin typeface="+mn-lt"/>
              <a:cs typeface="Arial"/>
            </a:rPr>
            <a:t>Technologies de </a:t>
          </a:r>
          <a:r>
            <a:rPr lang="en-US" sz="2800" b="1" kern="1200" cap="all" baseline="0" dirty="0" err="1">
              <a:solidFill>
                <a:schemeClr val="tx1"/>
              </a:solidFill>
              <a:latin typeface="+mn-lt"/>
              <a:cs typeface="Arial"/>
            </a:rPr>
            <a:t>l'information</a:t>
          </a:r>
          <a:endParaRPr lang="en-US" sz="2800" kern="1200" dirty="0">
            <a:solidFill>
              <a:schemeClr val="tx1"/>
            </a:solidFill>
            <a:latin typeface="+mn-lt"/>
            <a:cs typeface="Arial"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solidFill>
                <a:schemeClr val="tx1"/>
              </a:solidFill>
              <a:latin typeface="+mn-lt"/>
              <a:cs typeface="Arial"/>
            </a:rPr>
            <a:t>Soutien</a:t>
          </a:r>
          <a:r>
            <a:rPr lang="en-US" sz="2800" kern="1200" dirty="0">
              <a:solidFill>
                <a:schemeClr val="tx1"/>
              </a:solidFill>
              <a:latin typeface="+mn-lt"/>
              <a:cs typeface="Arial"/>
            </a:rPr>
            <a:t> à </a:t>
          </a:r>
          <a:r>
            <a:rPr lang="en-US" sz="2800" kern="1200" dirty="0" err="1">
              <a:solidFill>
                <a:schemeClr val="tx1"/>
              </a:solidFill>
              <a:latin typeface="+mn-lt"/>
              <a:cs typeface="Arial"/>
            </a:rPr>
            <a:t>l'achat</a:t>
          </a:r>
          <a:r>
            <a:rPr lang="en-US" sz="2800" kern="1200" dirty="0">
              <a:solidFill>
                <a:schemeClr val="tx1"/>
              </a:solidFill>
              <a:latin typeface="+mn-lt"/>
              <a:cs typeface="Arial"/>
            </a:rPr>
            <a:t> </a:t>
          </a:r>
          <a:r>
            <a:rPr lang="en-US" sz="2800" kern="1200" dirty="0" err="1">
              <a:solidFill>
                <a:schemeClr val="tx1"/>
              </a:solidFill>
              <a:latin typeface="+mn-lt"/>
              <a:cs typeface="Arial"/>
            </a:rPr>
            <a:t>ou</a:t>
          </a:r>
          <a:r>
            <a:rPr lang="en-US" sz="2800" kern="1200" dirty="0">
              <a:solidFill>
                <a:schemeClr val="tx1"/>
              </a:solidFill>
              <a:latin typeface="+mn-lt"/>
              <a:cs typeface="Arial"/>
            </a:rPr>
            <a:t> à la mise à </a:t>
          </a:r>
          <a:r>
            <a:rPr lang="en-US" sz="2800" kern="1200" dirty="0" err="1">
              <a:solidFill>
                <a:schemeClr val="tx1"/>
              </a:solidFill>
              <a:latin typeface="+mn-lt"/>
              <a:cs typeface="Arial"/>
            </a:rPr>
            <a:t>niveau</a:t>
          </a:r>
          <a:r>
            <a:rPr lang="en-US" sz="2800" kern="1200" dirty="0">
              <a:solidFill>
                <a:schemeClr val="tx1"/>
              </a:solidFill>
              <a:latin typeface="+mn-lt"/>
              <a:cs typeface="Arial"/>
            </a:rPr>
            <a:t> </a:t>
          </a:r>
          <a:r>
            <a:rPr lang="en-US" sz="2800" kern="1200" dirty="0" err="1">
              <a:solidFill>
                <a:schemeClr val="tx1"/>
              </a:solidFill>
              <a:latin typeface="+mn-lt"/>
              <a:cs typeface="Arial"/>
            </a:rPr>
            <a:t>selon</a:t>
          </a:r>
          <a:r>
            <a:rPr lang="en-US" sz="2800" kern="1200" dirty="0">
              <a:solidFill>
                <a:schemeClr val="tx1"/>
              </a:solidFill>
              <a:latin typeface="+mn-lt"/>
              <a:cs typeface="Arial"/>
            </a:rPr>
            <a:t> les exigences </a:t>
          </a:r>
          <a:r>
            <a:rPr lang="en-US" sz="2800" kern="1200" dirty="0" err="1">
              <a:solidFill>
                <a:schemeClr val="tx1"/>
              </a:solidFill>
              <a:latin typeface="+mn-lt"/>
              <a:cs typeface="Arial"/>
            </a:rPr>
            <a:t>informatiques</a:t>
          </a:r>
          <a:endParaRPr lang="en-US" sz="2800" kern="1200" dirty="0">
            <a:solidFill>
              <a:schemeClr val="tx1"/>
            </a:solidFill>
            <a:latin typeface="+mn-lt"/>
            <a:cs typeface="Arial"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>
            <a:solidFill>
              <a:schemeClr val="tx1"/>
            </a:solidFill>
            <a:latin typeface="+mn-lt"/>
            <a:cs typeface="Arial"/>
          </a:endParaRPr>
        </a:p>
      </dsp:txBody>
      <dsp:txXfrm>
        <a:off x="3550676" y="1531435"/>
        <a:ext cx="3545478" cy="3851146"/>
      </dsp:txXfrm>
    </dsp:sp>
    <dsp:sp modelId="{A6EA0F6A-F241-4790-BF3D-5052A31FE673}">
      <dsp:nvSpPr>
        <dsp:cNvPr id="0" name=""/>
        <dsp:cNvSpPr/>
      </dsp:nvSpPr>
      <dsp:spPr>
        <a:xfrm>
          <a:off x="7096155" y="1531435"/>
          <a:ext cx="3545478" cy="3851146"/>
        </a:xfrm>
        <a:prstGeom prst="rect">
          <a:avLst/>
        </a:prstGeom>
        <a:solidFill>
          <a:srgbClr val="78C699">
            <a:alpha val="4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cap="all" baseline="0" dirty="0">
              <a:solidFill>
                <a:schemeClr val="tx1"/>
              </a:solidFill>
              <a:latin typeface="+mn-lt"/>
              <a:cs typeface="Arial"/>
            </a:rPr>
            <a:t>Fonds </a:t>
          </a:r>
          <a:r>
            <a:rPr lang="en-US" sz="2800" b="1" kern="1200" cap="all" baseline="0" dirty="0" err="1">
              <a:solidFill>
                <a:schemeClr val="tx1"/>
              </a:solidFill>
              <a:latin typeface="+mn-lt"/>
              <a:cs typeface="Arial"/>
            </a:rPr>
            <a:t>d'urgence</a:t>
          </a:r>
          <a:endParaRPr lang="en-US" sz="2800" kern="1200" dirty="0">
            <a:solidFill>
              <a:schemeClr val="tx1"/>
            </a:solidFill>
            <a:latin typeface="+mn-lt"/>
            <a:cs typeface="Arial"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solidFill>
                <a:schemeClr val="tx1"/>
              </a:solidFill>
              <a:latin typeface="+mn-lt"/>
              <a:cs typeface="Arial"/>
            </a:rPr>
            <a:t>Financement</a:t>
          </a:r>
          <a:r>
            <a:rPr lang="en-US" sz="2800" kern="1200" dirty="0">
              <a:solidFill>
                <a:schemeClr val="tx1"/>
              </a:solidFill>
              <a:latin typeface="+mn-lt"/>
              <a:cs typeface="Arial"/>
            </a:rPr>
            <a:t> pour </a:t>
          </a:r>
          <a:r>
            <a:rPr lang="en-US" sz="2800" kern="1200" dirty="0" err="1">
              <a:solidFill>
                <a:schemeClr val="tx1"/>
              </a:solidFill>
              <a:latin typeface="+mn-lt"/>
              <a:cs typeface="Arial"/>
            </a:rPr>
            <a:t>soutenir</a:t>
          </a:r>
          <a:r>
            <a:rPr lang="en-US" sz="2800" kern="1200" dirty="0">
              <a:solidFill>
                <a:schemeClr val="tx1"/>
              </a:solidFill>
              <a:latin typeface="+mn-lt"/>
              <a:cs typeface="Arial"/>
            </a:rPr>
            <a:t> les interventions </a:t>
          </a:r>
          <a:r>
            <a:rPr lang="en-US" sz="2800" kern="1200" dirty="0" err="1">
              <a:solidFill>
                <a:schemeClr val="tx1"/>
              </a:solidFill>
              <a:latin typeface="+mn-lt"/>
              <a:cs typeface="Arial"/>
            </a:rPr>
            <a:t>urgentes</a:t>
          </a:r>
          <a:r>
            <a:rPr lang="en-US" sz="2800" kern="1200" dirty="0">
              <a:solidFill>
                <a:schemeClr val="tx1"/>
              </a:solidFill>
              <a:latin typeface="+mn-lt"/>
              <a:cs typeface="Arial"/>
            </a:rPr>
            <a:t> des </a:t>
          </a:r>
          <a:r>
            <a:rPr lang="en-US" sz="2800" kern="1200" dirty="0" err="1">
              <a:solidFill>
                <a:schemeClr val="tx1"/>
              </a:solidFill>
              <a:latin typeface="+mn-lt"/>
              <a:cs typeface="Arial"/>
            </a:rPr>
            <a:t>fournisseurs</a:t>
          </a:r>
          <a:r>
            <a:rPr lang="en-US" sz="2800" kern="1200" dirty="0">
              <a:solidFill>
                <a:schemeClr val="tx1"/>
              </a:solidFill>
              <a:latin typeface="+mn-lt"/>
              <a:cs typeface="Arial"/>
            </a:rPr>
            <a:t> de services des SEFPN dans des </a:t>
          </a:r>
          <a:r>
            <a:rPr lang="en-US" sz="2800" kern="1200" dirty="0" err="1">
              <a:solidFill>
                <a:schemeClr val="tx1"/>
              </a:solidFill>
              <a:latin typeface="+mn-lt"/>
              <a:cs typeface="Arial"/>
            </a:rPr>
            <a:t>circonstances</a:t>
          </a:r>
          <a:r>
            <a:rPr lang="en-US" sz="2800" kern="1200" dirty="0">
              <a:solidFill>
                <a:schemeClr val="tx1"/>
              </a:solidFill>
              <a:latin typeface="+mn-lt"/>
              <a:cs typeface="Arial"/>
            </a:rPr>
            <a:t> </a:t>
          </a:r>
          <a:r>
            <a:rPr lang="en-US" sz="2800" kern="1200" dirty="0" err="1">
              <a:solidFill>
                <a:schemeClr val="tx1"/>
              </a:solidFill>
              <a:latin typeface="+mn-lt"/>
              <a:cs typeface="Arial"/>
            </a:rPr>
            <a:t>imprévues</a:t>
          </a:r>
          <a:r>
            <a:rPr lang="en-US" sz="2800" kern="1200" dirty="0">
              <a:solidFill>
                <a:schemeClr val="tx1"/>
              </a:solidFill>
              <a:latin typeface="+mn-lt"/>
              <a:cs typeface="Arial"/>
            </a:rPr>
            <a:t> </a:t>
          </a:r>
        </a:p>
      </dsp:txBody>
      <dsp:txXfrm>
        <a:off x="7096155" y="1531435"/>
        <a:ext cx="3545478" cy="3851146"/>
      </dsp:txXfrm>
    </dsp:sp>
    <dsp:sp modelId="{EB4A32AD-6309-4F48-B751-23728835D004}">
      <dsp:nvSpPr>
        <dsp:cNvPr id="0" name=""/>
        <dsp:cNvSpPr/>
      </dsp:nvSpPr>
      <dsp:spPr>
        <a:xfrm>
          <a:off x="0" y="5382582"/>
          <a:ext cx="10646832" cy="4279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CA0895-834E-4696-A1DB-A2377756B41D}">
      <dsp:nvSpPr>
        <dsp:cNvPr id="0" name=""/>
        <dsp:cNvSpPr/>
      </dsp:nvSpPr>
      <dsp:spPr>
        <a:xfrm>
          <a:off x="0" y="1080567"/>
          <a:ext cx="2957512" cy="1878020"/>
        </a:xfrm>
        <a:prstGeom prst="roundRect">
          <a:avLst>
            <a:gd name="adj" fmla="val 10000"/>
          </a:avLst>
        </a:prstGeom>
        <a:solidFill>
          <a:srgbClr val="78C699">
            <a:alpha val="50196"/>
          </a:srgb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9C4E11-3CBA-466B-8984-BD9CBFADEEE9}">
      <dsp:nvSpPr>
        <dsp:cNvPr id="0" name=""/>
        <dsp:cNvSpPr/>
      </dsp:nvSpPr>
      <dsp:spPr>
        <a:xfrm>
          <a:off x="328612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rgbClr val="2E6C49"/>
              </a:solidFill>
            </a:rPr>
            <a:t>Les Premières Nations </a:t>
          </a:r>
          <a:r>
            <a:rPr lang="en-US" sz="1600" b="1" kern="1200" dirty="0" err="1">
              <a:solidFill>
                <a:srgbClr val="2E6C49"/>
              </a:solidFill>
            </a:rPr>
            <a:t>bénéficieront</a:t>
          </a:r>
          <a:r>
            <a:rPr lang="en-US" sz="1600" b="1" kern="1200" dirty="0">
              <a:solidFill>
                <a:srgbClr val="2E6C49"/>
              </a:solidFill>
            </a:rPr>
            <a:t> d'un </a:t>
          </a:r>
          <a:r>
            <a:rPr lang="en-US" sz="1600" b="1" kern="1200" dirty="0" err="1">
              <a:solidFill>
                <a:srgbClr val="2E6C49"/>
              </a:solidFill>
            </a:rPr>
            <a:t>financement</a:t>
          </a:r>
          <a:r>
            <a:rPr lang="en-US" sz="1600" b="1" kern="1200" dirty="0">
              <a:solidFill>
                <a:srgbClr val="2E6C49"/>
              </a:solidFill>
            </a:rPr>
            <a:t> pour la </a:t>
          </a:r>
          <a:r>
            <a:rPr lang="en-US" sz="1600" b="1" kern="1200" dirty="0" err="1">
              <a:solidFill>
                <a:srgbClr val="2E6C49"/>
              </a:solidFill>
            </a:rPr>
            <a:t>prévention</a:t>
          </a:r>
          <a:r>
            <a:rPr lang="en-US" sz="1600" b="1" kern="1200" dirty="0">
              <a:solidFill>
                <a:srgbClr val="2E6C49"/>
              </a:solidFill>
            </a:rPr>
            <a:t> </a:t>
          </a:r>
          <a:r>
            <a:rPr lang="en-US" sz="1600" b="1" kern="1200" dirty="0" err="1">
              <a:solidFill>
                <a:srgbClr val="2E6C49"/>
              </a:solidFill>
            </a:rPr>
            <a:t>primaire</a:t>
          </a:r>
          <a:r>
            <a:rPr lang="en-US" sz="1600" b="1" kern="1200" dirty="0">
              <a:solidFill>
                <a:srgbClr val="2E6C49"/>
              </a:solidFill>
            </a:rPr>
            <a:t> et </a:t>
          </a:r>
          <a:r>
            <a:rPr lang="en-US" sz="1600" b="1" kern="1200" dirty="0" err="1">
              <a:solidFill>
                <a:srgbClr val="2E6C49"/>
              </a:solidFill>
            </a:rPr>
            <a:t>secondaire</a:t>
          </a:r>
          <a:r>
            <a:rPr lang="en-US" sz="1600" b="1" kern="1200" dirty="0">
              <a:solidFill>
                <a:srgbClr val="2E6C49"/>
              </a:solidFill>
            </a:rPr>
            <a:t>.</a:t>
          </a:r>
          <a:endParaRPr lang="en-US" sz="1600" b="1" kern="1200" dirty="0">
            <a:ln>
              <a:solidFill>
                <a:srgbClr val="2E6C49"/>
              </a:solidFill>
            </a:ln>
            <a:solidFill>
              <a:srgbClr val="2E6C49"/>
            </a:solidFill>
          </a:endParaRPr>
        </a:p>
      </dsp:txBody>
      <dsp:txXfrm>
        <a:off x="383617" y="1447754"/>
        <a:ext cx="2847502" cy="1768010"/>
      </dsp:txXfrm>
    </dsp:sp>
    <dsp:sp modelId="{6B7C3E54-3BCB-4EC0-87D4-CD615BACDC03}">
      <dsp:nvSpPr>
        <dsp:cNvPr id="0" name=""/>
        <dsp:cNvSpPr/>
      </dsp:nvSpPr>
      <dsp:spPr>
        <a:xfrm>
          <a:off x="3614737" y="1080567"/>
          <a:ext cx="2957512" cy="1878020"/>
        </a:xfrm>
        <a:prstGeom prst="roundRect">
          <a:avLst>
            <a:gd name="adj" fmla="val 10000"/>
          </a:avLst>
        </a:prstGeom>
        <a:solidFill>
          <a:srgbClr val="78C699">
            <a:alpha val="50196"/>
          </a:srgb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B7D625-15EE-431E-8B34-97359EC8A8AE}">
      <dsp:nvSpPr>
        <dsp:cNvPr id="0" name=""/>
        <dsp:cNvSpPr/>
      </dsp:nvSpPr>
      <dsp:spPr>
        <a:xfrm>
          <a:off x="3943350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rgbClr val="2E6C49"/>
              </a:solidFill>
            </a:rPr>
            <a:t>Les Premières Nations </a:t>
          </a:r>
          <a:r>
            <a:rPr lang="en-US" sz="1600" b="1" kern="1200" dirty="0" err="1">
              <a:solidFill>
                <a:srgbClr val="2E6C49"/>
              </a:solidFill>
            </a:rPr>
            <a:t>ont</a:t>
          </a:r>
          <a:r>
            <a:rPr lang="en-US" sz="1600" b="1" kern="1200" dirty="0">
              <a:solidFill>
                <a:srgbClr val="2E6C49"/>
              </a:solidFill>
            </a:rPr>
            <a:t> la </a:t>
          </a:r>
          <a:r>
            <a:rPr lang="en-US" sz="1600" b="1" kern="1200" dirty="0" err="1">
              <a:solidFill>
                <a:srgbClr val="2E6C49"/>
              </a:solidFill>
            </a:rPr>
            <a:t>possibilité</a:t>
          </a:r>
          <a:r>
            <a:rPr lang="en-US" sz="1600" b="1" kern="1200" dirty="0">
              <a:solidFill>
                <a:srgbClr val="2E6C49"/>
              </a:solidFill>
            </a:rPr>
            <a:t> </a:t>
          </a:r>
          <a:r>
            <a:rPr lang="en-US" sz="1600" b="1" kern="1200" dirty="0" err="1">
              <a:solidFill>
                <a:srgbClr val="2E6C49"/>
              </a:solidFill>
            </a:rPr>
            <a:t>d'allouer</a:t>
          </a:r>
          <a:r>
            <a:rPr lang="en-US" sz="1600" b="1" kern="1200" dirty="0">
              <a:solidFill>
                <a:srgbClr val="2E6C49"/>
              </a:solidFill>
            </a:rPr>
            <a:t> des fonds de </a:t>
          </a:r>
          <a:r>
            <a:rPr lang="en-US" sz="1600" b="1" kern="1200" dirty="0" err="1">
              <a:solidFill>
                <a:srgbClr val="2E6C49"/>
              </a:solidFill>
            </a:rPr>
            <a:t>prévention</a:t>
          </a:r>
          <a:r>
            <a:rPr lang="en-US" sz="1600" b="1" kern="1200" dirty="0">
              <a:solidFill>
                <a:srgbClr val="2E6C49"/>
              </a:solidFill>
            </a:rPr>
            <a:t> aux </a:t>
          </a:r>
          <a:r>
            <a:rPr lang="en-US" sz="1600" b="1" kern="1200" dirty="0" err="1">
              <a:solidFill>
                <a:srgbClr val="2E6C49"/>
              </a:solidFill>
            </a:rPr>
            <a:t>fournisseurs</a:t>
          </a:r>
          <a:r>
            <a:rPr lang="en-US" sz="1600" b="1" kern="1200" dirty="0">
              <a:solidFill>
                <a:srgbClr val="2E6C49"/>
              </a:solidFill>
            </a:rPr>
            <a:t> de services </a:t>
          </a:r>
          <a:r>
            <a:rPr lang="en-US" sz="1600" b="1" kern="1200" dirty="0" err="1">
              <a:solidFill>
                <a:srgbClr val="2E6C49"/>
              </a:solidFill>
            </a:rPr>
            <a:t>autorisés</a:t>
          </a:r>
          <a:r>
            <a:rPr lang="en-US" sz="1600" b="1" kern="1200" dirty="0">
              <a:solidFill>
                <a:srgbClr val="2E6C49"/>
              </a:solidFill>
            </a:rPr>
            <a:t> des SEFPN. </a:t>
          </a:r>
          <a:endParaRPr lang="en-US" sz="1600" b="1" kern="1200" dirty="0">
            <a:ln>
              <a:solidFill>
                <a:srgbClr val="2E6C49"/>
              </a:solidFill>
            </a:ln>
            <a:solidFill>
              <a:srgbClr val="2E6C49"/>
            </a:solidFill>
          </a:endParaRPr>
        </a:p>
      </dsp:txBody>
      <dsp:txXfrm>
        <a:off x="3998355" y="1447754"/>
        <a:ext cx="2847502" cy="1768010"/>
      </dsp:txXfrm>
    </dsp:sp>
    <dsp:sp modelId="{C80156BB-DBD0-4FE3-A543-CCFDB2E401CA}">
      <dsp:nvSpPr>
        <dsp:cNvPr id="0" name=""/>
        <dsp:cNvSpPr/>
      </dsp:nvSpPr>
      <dsp:spPr>
        <a:xfrm>
          <a:off x="7229475" y="1080567"/>
          <a:ext cx="2957512" cy="1878020"/>
        </a:xfrm>
        <a:prstGeom prst="roundRect">
          <a:avLst>
            <a:gd name="adj" fmla="val 10000"/>
          </a:avLst>
        </a:prstGeom>
        <a:solidFill>
          <a:srgbClr val="78C699">
            <a:alpha val="50196"/>
          </a:srgb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CEEC5B-412E-4D25-990C-9D0F8EA24E8B}">
      <dsp:nvSpPr>
        <dsp:cNvPr id="0" name=""/>
        <dsp:cNvSpPr/>
      </dsp:nvSpPr>
      <dsp:spPr>
        <a:xfrm>
          <a:off x="7558087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rgbClr val="2E6C49"/>
              </a:solidFill>
            </a:rPr>
            <a:t>Les </a:t>
          </a:r>
          <a:r>
            <a:rPr lang="en-US" sz="1600" b="1" kern="1200" dirty="0" err="1">
              <a:solidFill>
                <a:srgbClr val="2E6C49"/>
              </a:solidFill>
            </a:rPr>
            <a:t>agences</a:t>
          </a:r>
          <a:r>
            <a:rPr lang="en-US" sz="1600" b="1" kern="1200" dirty="0">
              <a:solidFill>
                <a:srgbClr val="2E6C49"/>
              </a:solidFill>
            </a:rPr>
            <a:t> des SEFPN </a:t>
          </a:r>
          <a:r>
            <a:rPr lang="en-US" sz="1600" b="1" kern="1200" dirty="0" err="1">
              <a:solidFill>
                <a:srgbClr val="2E6C49"/>
              </a:solidFill>
            </a:rPr>
            <a:t>puiseront</a:t>
          </a:r>
          <a:r>
            <a:rPr lang="en-US" sz="1600" b="1" kern="1200" dirty="0">
              <a:solidFill>
                <a:srgbClr val="2E6C49"/>
              </a:solidFill>
            </a:rPr>
            <a:t> dans </a:t>
          </a:r>
          <a:r>
            <a:rPr lang="en-US" sz="1600" b="1" kern="1200" dirty="0" err="1">
              <a:solidFill>
                <a:srgbClr val="2E6C49"/>
              </a:solidFill>
            </a:rPr>
            <a:t>leur</a:t>
          </a:r>
          <a:r>
            <a:rPr lang="en-US" sz="1600" b="1" kern="1200" dirty="0">
              <a:solidFill>
                <a:srgbClr val="2E6C49"/>
              </a:solidFill>
            </a:rPr>
            <a:t> </a:t>
          </a:r>
          <a:r>
            <a:rPr lang="en-US" sz="1600" b="1" kern="1200" dirty="0" err="1">
              <a:solidFill>
                <a:srgbClr val="2E6C49"/>
              </a:solidFill>
            </a:rPr>
            <a:t>financement</a:t>
          </a:r>
          <a:r>
            <a:rPr lang="en-US" sz="1600" b="1" kern="1200" dirty="0">
              <a:solidFill>
                <a:srgbClr val="2E6C49"/>
              </a:solidFill>
            </a:rPr>
            <a:t> de base pour prendre les </a:t>
          </a:r>
          <a:r>
            <a:rPr lang="en-US" sz="1600" b="1" kern="1200" dirty="0" err="1">
              <a:solidFill>
                <a:srgbClr val="2E6C49"/>
              </a:solidFill>
            </a:rPr>
            <a:t>mesures</a:t>
          </a:r>
          <a:r>
            <a:rPr lang="en-US" sz="1600" b="1" kern="1200" dirty="0">
              <a:solidFill>
                <a:srgbClr val="2E6C49"/>
              </a:solidFill>
            </a:rPr>
            <a:t> les </a:t>
          </a:r>
          <a:r>
            <a:rPr lang="en-US" sz="1600" b="1" kern="1200" dirty="0" err="1">
              <a:solidFill>
                <a:srgbClr val="2E6C49"/>
              </a:solidFill>
            </a:rPr>
            <a:t>moins</a:t>
          </a:r>
          <a:r>
            <a:rPr lang="en-US" sz="1600" b="1" kern="1200" dirty="0">
              <a:solidFill>
                <a:srgbClr val="2E6C49"/>
              </a:solidFill>
            </a:rPr>
            <a:t> </a:t>
          </a:r>
          <a:r>
            <a:rPr lang="en-US" sz="1600" b="1" kern="1200" dirty="0" err="1">
              <a:solidFill>
                <a:srgbClr val="2E6C49"/>
              </a:solidFill>
            </a:rPr>
            <a:t>perturbatrices</a:t>
          </a:r>
          <a:r>
            <a:rPr lang="en-US" sz="1600" b="1" kern="1200" dirty="0">
              <a:solidFill>
                <a:srgbClr val="2E6C49"/>
              </a:solidFill>
            </a:rPr>
            <a:t> possibles, </a:t>
          </a:r>
          <a:r>
            <a:rPr lang="en-US" sz="1600" b="1" kern="1200" dirty="0" err="1">
              <a:solidFill>
                <a:srgbClr val="2E6C49"/>
              </a:solidFill>
            </a:rPr>
            <a:t>conformément</a:t>
          </a:r>
          <a:r>
            <a:rPr lang="en-US" sz="1600" b="1" kern="1200" dirty="0">
              <a:solidFill>
                <a:srgbClr val="2E6C49"/>
              </a:solidFill>
            </a:rPr>
            <a:t> à la </a:t>
          </a:r>
          <a:r>
            <a:rPr lang="en-US" sz="1600" b="1" kern="1200" dirty="0" err="1">
              <a:solidFill>
                <a:srgbClr val="2E6C49"/>
              </a:solidFill>
            </a:rPr>
            <a:t>législation</a:t>
          </a:r>
          <a:r>
            <a:rPr lang="en-US" sz="1600" b="1" kern="1200" dirty="0">
              <a:solidFill>
                <a:srgbClr val="2E6C49"/>
              </a:solidFill>
            </a:rPr>
            <a:t> </a:t>
          </a:r>
          <a:r>
            <a:rPr lang="en-US" sz="1600" b="1" kern="1200" dirty="0" err="1">
              <a:solidFill>
                <a:srgbClr val="2E6C49"/>
              </a:solidFill>
            </a:rPr>
            <a:t>provinciale</a:t>
          </a:r>
          <a:r>
            <a:rPr lang="en-US" sz="1600" b="1" kern="1200" dirty="0">
              <a:solidFill>
                <a:srgbClr val="2E6C49"/>
              </a:solidFill>
            </a:rPr>
            <a:t>. </a:t>
          </a:r>
          <a:endParaRPr lang="en-US" sz="1600" b="1" kern="1200" dirty="0">
            <a:ln>
              <a:solidFill>
                <a:srgbClr val="2E6C49"/>
              </a:solidFill>
            </a:ln>
            <a:solidFill>
              <a:srgbClr val="2E6C49"/>
            </a:solidFill>
          </a:endParaRPr>
        </a:p>
      </dsp:txBody>
      <dsp:txXfrm>
        <a:off x="7613092" y="1447754"/>
        <a:ext cx="2847502" cy="17680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948CE2-9628-410A-A83A-3967EC7F3A28}">
      <dsp:nvSpPr>
        <dsp:cNvPr id="0" name=""/>
        <dsp:cNvSpPr/>
      </dsp:nvSpPr>
      <dsp:spPr>
        <a:xfrm>
          <a:off x="6197" y="2080099"/>
          <a:ext cx="2478851" cy="1206802"/>
        </a:xfrm>
        <a:prstGeom prst="chevron">
          <a:avLst/>
        </a:prstGeom>
        <a:solidFill>
          <a:srgbClr val="2E6C4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strike="noStrike" kern="1200" dirty="0"/>
            <a:t>Entente de </a:t>
          </a:r>
          <a:r>
            <a:rPr lang="en-US" sz="2000" b="1" strike="noStrike" kern="1200" dirty="0" err="1">
              <a:latin typeface="Aptos Display" panose="02110004020202020204"/>
            </a:rPr>
            <a:t>principe</a:t>
          </a:r>
          <a:r>
            <a:rPr lang="en-US" sz="2000" b="1" strike="noStrike" kern="1200" dirty="0">
              <a:latin typeface="Aptos Display" panose="02110004020202020204"/>
            </a:rPr>
            <a:t> </a:t>
          </a:r>
          <a:endParaRPr lang="en-US" sz="2000" b="1" strike="noStrike" kern="1200" dirty="0"/>
        </a:p>
      </dsp:txBody>
      <dsp:txXfrm>
        <a:off x="609598" y="2080099"/>
        <a:ext cx="1272049" cy="1206802"/>
      </dsp:txXfrm>
    </dsp:sp>
    <dsp:sp modelId="{0E124775-0286-4A91-BF44-D21AA5AF362F}">
      <dsp:nvSpPr>
        <dsp:cNvPr id="0" name=""/>
        <dsp:cNvSpPr/>
      </dsp:nvSpPr>
      <dsp:spPr>
        <a:xfrm>
          <a:off x="2318029" y="2080099"/>
          <a:ext cx="2591523" cy="1206802"/>
        </a:xfrm>
        <a:prstGeom prst="chevron">
          <a:avLst/>
        </a:prstGeom>
        <a:solidFill>
          <a:srgbClr val="49A97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strike="noStrike" kern="1200" dirty="0"/>
            <a:t>Ordonnance de </a:t>
          </a:r>
          <a:r>
            <a:rPr lang="en-US" sz="1600" b="1" strike="noStrike" kern="1200" dirty="0" err="1"/>
            <a:t>consentement</a:t>
          </a:r>
          <a:r>
            <a:rPr lang="en-US" sz="1600" b="1" strike="noStrike" kern="1200" dirty="0"/>
            <a:t> sur les </a:t>
          </a:r>
          <a:r>
            <a:rPr lang="en-US" sz="1600" b="1" strike="noStrike" kern="1200" dirty="0" err="1"/>
            <a:t>mesures</a:t>
          </a:r>
          <a:r>
            <a:rPr lang="en-US" sz="1600" b="1" strike="noStrike" kern="1200" dirty="0"/>
            <a:t> </a:t>
          </a:r>
          <a:r>
            <a:rPr lang="en-US" sz="1600" b="1" strike="noStrike" kern="1200" dirty="0" err="1"/>
            <a:t>immédiates</a:t>
          </a:r>
          <a:endParaRPr lang="en-US" sz="1600" b="1" strike="noStrike" kern="1200" dirty="0"/>
        </a:p>
      </dsp:txBody>
      <dsp:txXfrm>
        <a:off x="2921430" y="2080099"/>
        <a:ext cx="1384721" cy="1206802"/>
      </dsp:txXfrm>
    </dsp:sp>
    <dsp:sp modelId="{7824A505-C638-48E1-BD47-3E034CA17359}">
      <dsp:nvSpPr>
        <dsp:cNvPr id="0" name=""/>
        <dsp:cNvSpPr/>
      </dsp:nvSpPr>
      <dsp:spPr>
        <a:xfrm>
          <a:off x="4742533" y="2097345"/>
          <a:ext cx="2299339" cy="1172309"/>
        </a:xfrm>
        <a:prstGeom prst="chevron">
          <a:avLst/>
        </a:prstGeom>
        <a:solidFill>
          <a:srgbClr val="79C59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Accord final de </a:t>
          </a:r>
          <a:r>
            <a:rPr lang="en-US" sz="1800" b="1" kern="1200" dirty="0" err="1"/>
            <a:t>règlement</a:t>
          </a:r>
          <a:endParaRPr lang="en-US" sz="1800" b="1" kern="1200" dirty="0"/>
        </a:p>
      </dsp:txBody>
      <dsp:txXfrm>
        <a:off x="5328688" y="2097345"/>
        <a:ext cx="1127030" cy="1172309"/>
      </dsp:txXfrm>
    </dsp:sp>
    <dsp:sp modelId="{9BAE6E79-69DC-4297-B87E-612AFC31DFB7}">
      <dsp:nvSpPr>
        <dsp:cNvPr id="0" name=""/>
        <dsp:cNvSpPr/>
      </dsp:nvSpPr>
      <dsp:spPr>
        <a:xfrm>
          <a:off x="6874853" y="2101688"/>
          <a:ext cx="2611765" cy="1163624"/>
        </a:xfrm>
        <a:prstGeom prst="chevron">
          <a:avLst/>
        </a:prstGeom>
        <a:solidFill>
          <a:srgbClr val="94D0A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 err="1"/>
            <a:t>Mobilisation</a:t>
          </a:r>
          <a:r>
            <a:rPr lang="en-US" sz="1600" b="1" kern="1200" dirty="0"/>
            <a:t> </a:t>
          </a:r>
          <a:r>
            <a:rPr lang="en-US" sz="1600" b="1" kern="1200" dirty="0" err="1"/>
            <a:t>régionale</a:t>
          </a:r>
          <a:r>
            <a:rPr lang="en-US" sz="1600" b="1" kern="1200" dirty="0"/>
            <a:t> et approbation de </a:t>
          </a:r>
          <a:r>
            <a:rPr lang="en-US" sz="1600" b="1" kern="1200" dirty="0" err="1"/>
            <a:t>l’AFR</a:t>
          </a:r>
          <a:r>
            <a:rPr lang="en-US" sz="1600" b="1" kern="1200" dirty="0"/>
            <a:t> via </a:t>
          </a:r>
          <a:r>
            <a:rPr lang="en-US" sz="1600" b="1" kern="1200" dirty="0" err="1"/>
            <a:t>l’AEC</a:t>
          </a:r>
          <a:endParaRPr lang="en-US" sz="1600" b="1" kern="1200" dirty="0"/>
        </a:p>
      </dsp:txBody>
      <dsp:txXfrm>
        <a:off x="7456665" y="2101688"/>
        <a:ext cx="1448141" cy="1163624"/>
      </dsp:txXfrm>
    </dsp:sp>
    <dsp:sp modelId="{6CC3D1DB-EA48-406F-80B5-7287B36CC156}">
      <dsp:nvSpPr>
        <dsp:cNvPr id="0" name=""/>
        <dsp:cNvSpPr/>
      </dsp:nvSpPr>
      <dsp:spPr>
        <a:xfrm>
          <a:off x="9319599" y="2079297"/>
          <a:ext cx="2348459" cy="1208405"/>
        </a:xfrm>
        <a:prstGeom prst="chevron">
          <a:avLst/>
        </a:prstGeom>
        <a:solidFill>
          <a:srgbClr val="C4E6D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2E6C49"/>
              </a:solidFill>
            </a:rPr>
            <a:t>Approbation par le TCDP</a:t>
          </a:r>
        </a:p>
      </dsp:txBody>
      <dsp:txXfrm>
        <a:off x="9923802" y="2079297"/>
        <a:ext cx="1140054" cy="12084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6-05T21:11:41.54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5556 397 16383 0 0,'0'0'0'0'0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2934B1-5D74-404C-8325-31409A45E4A7}" type="datetimeFigureOut">
              <a:rPr lang="en-US" smtClean="0"/>
              <a:t>23/Jul/24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F2564-E9D8-604C-AF45-67A994379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10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B97180-E638-45FC-9D88-779DB469AEE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48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73A213-DE3F-4A28-964E-7C348A96583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87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9F2564-E9D8-604C-AF45-67A9943796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92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D98A5-2886-2440-9C53-8FB9D29AE3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64915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AA09B2-9CD8-9249-8A23-510F96BB39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4459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41BBA-58B3-EB49-BEC0-0DEA5BCD6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16299"/>
          </a:xfrm>
        </p:spPr>
        <p:txBody>
          <a:bodyPr/>
          <a:lstStyle/>
          <a:p>
            <a:fld id="{8BB57D23-4374-FC43-8A8F-8D82E02D3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03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01B27-2ACC-B74D-BAEA-16750FD1C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844" y="1906108"/>
            <a:ext cx="9336157" cy="5786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D5B45-79C6-794A-A91B-E6700DFFE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6844" y="2664170"/>
            <a:ext cx="9336158" cy="369218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BCB49F-DD27-DA44-B46B-39D43C5CFF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5830" y="6527297"/>
            <a:ext cx="2743200" cy="30339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89BC028D-A9F7-9246-BAFC-9962E05A63FF}" type="datetimeFigureOut">
              <a:rPr lang="en-US" smtClean="0"/>
              <a:pPr/>
              <a:t>23/Jul/24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4DFBFF-8F21-B549-9D66-180BB1257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5758" y="6527297"/>
            <a:ext cx="890798" cy="30339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2D7D454D-B60B-7F4D-B729-57FAF81D77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090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267D43-D489-1A4F-BE8A-36BCE698D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69892-4861-DF41-AAFA-3000ECCCC0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41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57D23-4374-FC43-8A8F-8D82E02D3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833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diagramLayout" Target="../diagrams/layout5.xml"/><Relationship Id="rId7" Type="http://schemas.openxmlformats.org/officeDocument/2006/relationships/image" Target="../media/image3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10" Type="http://schemas.openxmlformats.org/officeDocument/2006/relationships/image" Target="../media/image8.png"/><Relationship Id="rId4" Type="http://schemas.openxmlformats.org/officeDocument/2006/relationships/diagramQuickStyle" Target="../diagrams/quickStyle5.xml"/><Relationship Id="rId9" Type="http://schemas.openxmlformats.org/officeDocument/2006/relationships/customXml" Target="../ink/ink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5">
            <a:extLst>
              <a:ext uri="{FF2B5EF4-FFF2-40B4-BE49-F238E27FC236}">
                <a16:creationId xmlns:a16="http://schemas.microsoft.com/office/drawing/2014/main" id="{EC052C25-703A-CA2F-EE99-1CA964612E7D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998915" y="1564105"/>
            <a:ext cx="10194170" cy="258031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4400" b="1" dirty="0"/>
              <a:t>Réforme du programme des services à l'enfance et à la famille des Premières Nations</a:t>
            </a:r>
            <a:br>
              <a:rPr lang="en-US" sz="4400" b="1" dirty="0"/>
            </a:br>
            <a:r>
              <a:rPr lang="en-US" sz="3200" b="1" dirty="0"/>
              <a:t>Séance </a:t>
            </a:r>
            <a:r>
              <a:rPr lang="en-US" sz="3200" b="1" dirty="0" err="1"/>
              <a:t>d’information</a:t>
            </a:r>
            <a:r>
              <a:rPr lang="en-US" sz="3200" b="1" dirty="0"/>
              <a:t> </a:t>
            </a:r>
            <a:r>
              <a:rPr lang="en-US" sz="3200" b="1" dirty="0" err="1"/>
              <a:t>virtuelle</a:t>
            </a:r>
            <a:r>
              <a:rPr lang="en-US" sz="3200" b="1" dirty="0"/>
              <a:t>– le 25 </a:t>
            </a:r>
            <a:r>
              <a:rPr lang="en-US" sz="3200" b="1" dirty="0" err="1"/>
              <a:t>juillet</a:t>
            </a:r>
            <a:r>
              <a:rPr lang="en-US" sz="3200" b="1" dirty="0"/>
              <a:t> 2024</a:t>
            </a:r>
            <a:br>
              <a:rPr lang="en-US" sz="4400" b="1" dirty="0"/>
            </a:br>
            <a:endParaRPr lang="en-US" altLang="en-US" sz="2400" b="1" i="1" dirty="0">
              <a:solidFill>
                <a:schemeClr val="accent1">
                  <a:lumMod val="50000"/>
                </a:schemeClr>
              </a:solidFill>
              <a:latin typeface="Bahnschrift Light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545162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FEFAA-0A91-E6FC-5508-E9047E83D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267" y="1906108"/>
            <a:ext cx="10975028" cy="578675"/>
          </a:xfrm>
        </p:spPr>
        <p:txBody>
          <a:bodyPr/>
          <a:lstStyle/>
          <a:p>
            <a:r>
              <a:rPr lang="fr-FR" sz="3600" b="1" dirty="0">
                <a:solidFill>
                  <a:srgbClr val="2E6C49"/>
                </a:solidFill>
              </a:rPr>
              <a:t>Accent sur les investissements en immobilisations et en logements</a:t>
            </a:r>
            <a:endParaRPr lang="en-US" sz="3600" b="1" dirty="0">
              <a:solidFill>
                <a:srgbClr val="2E6C4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C5716-0F3C-1DAE-C1E2-C146A986B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83832"/>
            <a:ext cx="10515600" cy="3368842"/>
          </a:xfrm>
          <a:noFill/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en-CA" sz="2400" dirty="0">
                <a:cs typeface="Arial"/>
              </a:rPr>
              <a:t>SAC </a:t>
            </a:r>
            <a:r>
              <a:rPr lang="en-CA" sz="2400" dirty="0" err="1">
                <a:cs typeface="Arial"/>
              </a:rPr>
              <a:t>continuera</a:t>
            </a:r>
            <a:r>
              <a:rPr lang="en-CA" sz="2400" dirty="0">
                <a:cs typeface="Arial"/>
              </a:rPr>
              <a:t> à </a:t>
            </a:r>
            <a:r>
              <a:rPr lang="en-CA" sz="2400" dirty="0" err="1">
                <a:cs typeface="Arial"/>
              </a:rPr>
              <a:t>traiter</a:t>
            </a:r>
            <a:r>
              <a:rPr lang="en-CA" sz="2400" dirty="0">
                <a:cs typeface="Arial"/>
              </a:rPr>
              <a:t> les </a:t>
            </a:r>
            <a:r>
              <a:rPr lang="en-CA" sz="2400" dirty="0" err="1">
                <a:cs typeface="Arial"/>
              </a:rPr>
              <a:t>demandes</a:t>
            </a:r>
            <a:r>
              <a:rPr lang="en-CA" sz="2400" dirty="0">
                <a:cs typeface="Arial"/>
              </a:rPr>
              <a:t> de </a:t>
            </a:r>
            <a:r>
              <a:rPr lang="en-CA" sz="2400" dirty="0" err="1">
                <a:cs typeface="Arial"/>
              </a:rPr>
              <a:t>financement</a:t>
            </a:r>
            <a:r>
              <a:rPr lang="en-CA" sz="2400" dirty="0">
                <a:cs typeface="Arial"/>
              </a:rPr>
              <a:t> </a:t>
            </a:r>
            <a:r>
              <a:rPr lang="en-CA" sz="2400" dirty="0" err="1">
                <a:cs typeface="Arial"/>
              </a:rPr>
              <a:t>d’immobilisations</a:t>
            </a:r>
            <a:r>
              <a:rPr lang="en-CA" sz="2400" dirty="0">
                <a:cs typeface="Arial"/>
              </a:rPr>
              <a:t> reçues au titre de la TCDP 41 au plus tard le 31 mars 2025.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CA" sz="2400" dirty="0">
              <a:cs typeface="Arial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en-CA" sz="2400" dirty="0" err="1">
                <a:cs typeface="Arial"/>
              </a:rPr>
              <a:t>L’Accord</a:t>
            </a:r>
            <a:r>
              <a:rPr lang="en-CA" sz="2400" dirty="0">
                <a:cs typeface="Arial"/>
              </a:rPr>
              <a:t> final de </a:t>
            </a:r>
            <a:r>
              <a:rPr lang="en-CA" sz="2400" dirty="0" err="1">
                <a:cs typeface="Arial"/>
              </a:rPr>
              <a:t>règlement</a:t>
            </a:r>
            <a:r>
              <a:rPr lang="en-CA" sz="2400" dirty="0">
                <a:cs typeface="Arial"/>
              </a:rPr>
              <a:t> </a:t>
            </a:r>
            <a:r>
              <a:rPr lang="en-CA" sz="2400" dirty="0" err="1">
                <a:cs typeface="Arial"/>
              </a:rPr>
              <a:t>comprend</a:t>
            </a:r>
            <a:r>
              <a:rPr lang="en-CA" sz="2400" dirty="0">
                <a:cs typeface="Arial"/>
              </a:rPr>
              <a:t> des dispositions relatives à un nouveau plan de mise </a:t>
            </a:r>
            <a:r>
              <a:rPr lang="en-CA" sz="2400" dirty="0" err="1">
                <a:cs typeface="Arial"/>
              </a:rPr>
              <a:t>en</a:t>
            </a:r>
            <a:r>
              <a:rPr lang="en-CA" sz="2400" dirty="0">
                <a:cs typeface="Arial"/>
              </a:rPr>
              <a:t> </a:t>
            </a:r>
            <a:r>
              <a:rPr lang="en-CA" sz="2400" dirty="0" err="1">
                <a:cs typeface="Arial"/>
              </a:rPr>
              <a:t>œuvre</a:t>
            </a:r>
            <a:r>
              <a:rPr lang="en-CA" sz="2400" dirty="0">
                <a:cs typeface="Arial"/>
              </a:rPr>
              <a:t> du </a:t>
            </a:r>
            <a:r>
              <a:rPr lang="en-CA" sz="2400" dirty="0" err="1">
                <a:cs typeface="Arial"/>
              </a:rPr>
              <a:t>financement</a:t>
            </a:r>
            <a:r>
              <a:rPr lang="en-CA" sz="2400" dirty="0">
                <a:cs typeface="Arial"/>
              </a:rPr>
              <a:t> des immobilisations qui </a:t>
            </a:r>
            <a:r>
              <a:rPr lang="en-CA" sz="2400" dirty="0" err="1">
                <a:cs typeface="Arial"/>
              </a:rPr>
              <a:t>s'appuie</a:t>
            </a:r>
            <a:r>
              <a:rPr lang="en-CA" sz="2400" dirty="0">
                <a:cs typeface="Arial"/>
              </a:rPr>
              <a:t> sur les processus </a:t>
            </a:r>
            <a:r>
              <a:rPr lang="en-CA" sz="2400" dirty="0" err="1">
                <a:cs typeface="Arial"/>
              </a:rPr>
              <a:t>communautaires</a:t>
            </a:r>
            <a:r>
              <a:rPr lang="en-CA" sz="2400" dirty="0">
                <a:cs typeface="Arial"/>
              </a:rPr>
              <a:t> de planification des immobilisations.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CA" sz="2400" dirty="0">
              <a:cs typeface="Arial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en-CA" sz="2400" dirty="0" err="1">
                <a:cs typeface="Arial"/>
              </a:rPr>
              <a:t>Logements</a:t>
            </a:r>
            <a:r>
              <a:rPr lang="en-CA" sz="2400" dirty="0">
                <a:cs typeface="Arial"/>
              </a:rPr>
              <a:t> dans le cadre des SEFPN : </a:t>
            </a:r>
            <a:endParaRPr lang="en-US" sz="2400" dirty="0">
              <a:cs typeface="Arial"/>
            </a:endParaRP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en-CA" dirty="0">
                <a:cs typeface="Arial"/>
              </a:rPr>
              <a:t>Le </a:t>
            </a:r>
            <a:r>
              <a:rPr lang="en-CA" dirty="0" err="1">
                <a:cs typeface="Arial"/>
              </a:rPr>
              <a:t>financement</a:t>
            </a:r>
            <a:r>
              <a:rPr lang="en-CA" dirty="0">
                <a:cs typeface="Arial"/>
              </a:rPr>
              <a:t> doit </a:t>
            </a:r>
            <a:r>
              <a:rPr lang="en-CA" dirty="0" err="1">
                <a:cs typeface="Arial"/>
              </a:rPr>
              <a:t>être</a:t>
            </a:r>
            <a:r>
              <a:rPr lang="en-CA" dirty="0">
                <a:cs typeface="Arial"/>
              </a:rPr>
              <a:t> </a:t>
            </a:r>
            <a:r>
              <a:rPr lang="en-CA" dirty="0" err="1">
                <a:cs typeface="Arial"/>
              </a:rPr>
              <a:t>utilisé</a:t>
            </a:r>
            <a:r>
              <a:rPr lang="en-CA" dirty="0">
                <a:cs typeface="Arial"/>
              </a:rPr>
              <a:t> pour :</a:t>
            </a:r>
          </a:p>
          <a:p>
            <a:pPr marL="1200150" lvl="2">
              <a:lnSpc>
                <a:spcPct val="100000"/>
              </a:lnSpc>
              <a:spcBef>
                <a:spcPts val="0"/>
              </a:spcBef>
              <a:buFont typeface="Wingdings" panose="020B0604020202020204" pitchFamily="34" charset="0"/>
              <a:buChar char="§"/>
            </a:pPr>
            <a:r>
              <a:rPr lang="en-CA" dirty="0" err="1">
                <a:cs typeface="Arial"/>
              </a:rPr>
              <a:t>Prévenir</a:t>
            </a:r>
            <a:r>
              <a:rPr lang="en-CA" dirty="0">
                <a:cs typeface="Arial"/>
              </a:rPr>
              <a:t> la prise </a:t>
            </a:r>
            <a:r>
              <a:rPr lang="en-CA" dirty="0" err="1">
                <a:cs typeface="Arial"/>
              </a:rPr>
              <a:t>en</a:t>
            </a:r>
            <a:r>
              <a:rPr lang="en-CA" dirty="0">
                <a:cs typeface="Arial"/>
              </a:rPr>
              <a:t> charge </a:t>
            </a:r>
            <a:r>
              <a:rPr lang="en-CA" dirty="0" err="1">
                <a:cs typeface="Arial"/>
              </a:rPr>
              <a:t>d’enfants</a:t>
            </a:r>
            <a:r>
              <a:rPr lang="en-CA" dirty="0">
                <a:cs typeface="Arial"/>
              </a:rPr>
              <a:t> par les SEFPN pour des raisons de </a:t>
            </a:r>
            <a:r>
              <a:rPr lang="en-CA" dirty="0" err="1">
                <a:cs typeface="Arial"/>
              </a:rPr>
              <a:t>logement</a:t>
            </a:r>
            <a:r>
              <a:rPr lang="en-CA" dirty="0">
                <a:cs typeface="Arial"/>
              </a:rPr>
              <a:t> </a:t>
            </a:r>
            <a:r>
              <a:rPr lang="en-CA" dirty="0" err="1">
                <a:cs typeface="Arial"/>
              </a:rPr>
              <a:t>inadéquat</a:t>
            </a:r>
            <a:r>
              <a:rPr lang="en-CA" dirty="0">
                <a:cs typeface="Arial"/>
              </a:rPr>
              <a:t>.</a:t>
            </a:r>
            <a:endParaRPr lang="en-CA" dirty="0"/>
          </a:p>
          <a:p>
            <a:pPr marL="1200150" lvl="2">
              <a:lnSpc>
                <a:spcPct val="100000"/>
              </a:lnSpc>
              <a:spcBef>
                <a:spcPts val="0"/>
              </a:spcBef>
              <a:buFont typeface="Wingdings" panose="020B0604020202020204" pitchFamily="34" charset="0"/>
              <a:buChar char="§"/>
            </a:pPr>
            <a:r>
              <a:rPr lang="en-CA" dirty="0" err="1">
                <a:cs typeface="Arial"/>
              </a:rPr>
              <a:t>Soutenir</a:t>
            </a:r>
            <a:r>
              <a:rPr lang="en-CA" dirty="0">
                <a:cs typeface="Arial"/>
              </a:rPr>
              <a:t> la </a:t>
            </a:r>
            <a:r>
              <a:rPr lang="en-CA" dirty="0" err="1">
                <a:cs typeface="Arial"/>
              </a:rPr>
              <a:t>réunification</a:t>
            </a:r>
            <a:r>
              <a:rPr lang="en-CA" dirty="0">
                <a:cs typeface="Arial"/>
              </a:rPr>
              <a:t> des </a:t>
            </a:r>
            <a:r>
              <a:rPr lang="en-CA" dirty="0" err="1">
                <a:cs typeface="Arial"/>
              </a:rPr>
              <a:t>familles</a:t>
            </a:r>
            <a:r>
              <a:rPr lang="en-CA" dirty="0">
                <a:cs typeface="Arial"/>
              </a:rPr>
              <a:t> </a:t>
            </a:r>
            <a:r>
              <a:rPr lang="en-CA" dirty="0" err="1">
                <a:cs typeface="Arial"/>
              </a:rPr>
              <a:t>lorsque</a:t>
            </a:r>
            <a:r>
              <a:rPr lang="en-CA" dirty="0">
                <a:cs typeface="Arial"/>
              </a:rPr>
              <a:t> le </a:t>
            </a:r>
            <a:r>
              <a:rPr lang="en-CA" dirty="0" err="1">
                <a:cs typeface="Arial"/>
              </a:rPr>
              <a:t>logement</a:t>
            </a:r>
            <a:r>
              <a:rPr lang="en-CA" dirty="0">
                <a:cs typeface="Arial"/>
              </a:rPr>
              <a:t> </a:t>
            </a:r>
            <a:r>
              <a:rPr lang="en-CA" dirty="0" err="1">
                <a:cs typeface="Arial"/>
              </a:rPr>
              <a:t>est</a:t>
            </a:r>
            <a:r>
              <a:rPr lang="en-CA" dirty="0">
                <a:cs typeface="Arial"/>
              </a:rPr>
              <a:t> un obstacle.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785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ECF01-B130-EFFD-007F-4649AD0CE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989" y="2253793"/>
            <a:ext cx="11005863" cy="1325563"/>
          </a:xfrm>
        </p:spPr>
        <p:txBody>
          <a:bodyPr/>
          <a:lstStyle/>
          <a:p>
            <a:r>
              <a:rPr lang="fr-FR" b="1" dirty="0">
                <a:solidFill>
                  <a:srgbClr val="2E6C49"/>
                </a:solidFill>
              </a:rPr>
              <a:t>La procédure juridique et les prochaines étapes</a:t>
            </a:r>
            <a:endParaRPr lang="en-US" b="1" dirty="0">
              <a:solidFill>
                <a:srgbClr val="2E6C49"/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0FB2E8E-B92D-39AC-1B64-D957A0A4A7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5811632"/>
              </p:ext>
            </p:extLst>
          </p:nvPr>
        </p:nvGraphicFramePr>
        <p:xfrm>
          <a:off x="339943" y="1262113"/>
          <a:ext cx="11674257" cy="5367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90" name="Graphic 1389" descr="Line arrow: Counter-clockwise curve with solid fill">
            <a:extLst>
              <a:ext uri="{FF2B5EF4-FFF2-40B4-BE49-F238E27FC236}">
                <a16:creationId xmlns:a16="http://schemas.microsoft.com/office/drawing/2014/main" id="{A10541E9-7533-7109-3CEA-27394DD5E91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8460000" flipV="1">
            <a:off x="7928621" y="4407045"/>
            <a:ext cx="988483" cy="103516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443" name="Ink 1442">
                <a:extLst>
                  <a:ext uri="{FF2B5EF4-FFF2-40B4-BE49-F238E27FC236}">
                    <a16:creationId xmlns:a16="http://schemas.microsoft.com/office/drawing/2014/main" id="{6273260E-E945-F74F-2954-C965480F49C8}"/>
                  </a:ext>
                </a:extLst>
              </p14:cNvPr>
              <p14:cNvContentPartPr/>
              <p14:nvPr/>
            </p14:nvContentPartPr>
            <p14:xfrm>
              <a:off x="1852083" y="-698499"/>
              <a:ext cx="10583" cy="10583"/>
            </p14:xfrm>
          </p:contentPart>
        </mc:Choice>
        <mc:Fallback xmlns="">
          <p:pic>
            <p:nvPicPr>
              <p:cNvPr id="1443" name="Ink 1442">
                <a:extLst>
                  <a:ext uri="{FF2B5EF4-FFF2-40B4-BE49-F238E27FC236}">
                    <a16:creationId xmlns:a16="http://schemas.microsoft.com/office/drawing/2014/main" id="{6273260E-E945-F74F-2954-C965480F49C8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322933" y="-1227649"/>
                <a:ext cx="1058300" cy="1058300"/>
              </a:xfrm>
              <a:prstGeom prst="rect">
                <a:avLst/>
              </a:prstGeom>
            </p:spPr>
          </p:pic>
        </mc:Fallback>
      </mc:AlternateContent>
      <p:sp>
        <p:nvSpPr>
          <p:cNvPr id="1444" name="Oval 1443">
            <a:extLst>
              <a:ext uri="{FF2B5EF4-FFF2-40B4-BE49-F238E27FC236}">
                <a16:creationId xmlns:a16="http://schemas.microsoft.com/office/drawing/2014/main" id="{60CD9B8D-A237-F584-74DF-829CB2C4BAAF}"/>
              </a:ext>
            </a:extLst>
          </p:cNvPr>
          <p:cNvSpPr/>
          <p:nvPr/>
        </p:nvSpPr>
        <p:spPr>
          <a:xfrm>
            <a:off x="8492487" y="5013355"/>
            <a:ext cx="1873054" cy="143567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445" name="TextBox 1444">
            <a:extLst>
              <a:ext uri="{FF2B5EF4-FFF2-40B4-BE49-F238E27FC236}">
                <a16:creationId xmlns:a16="http://schemas.microsoft.com/office/drawing/2014/main" id="{CAFFDDE3-7487-BCA4-0CB3-17E385740378}"/>
              </a:ext>
            </a:extLst>
          </p:cNvPr>
          <p:cNvSpPr txBox="1"/>
          <p:nvPr/>
        </p:nvSpPr>
        <p:spPr>
          <a:xfrm>
            <a:off x="8639497" y="5064030"/>
            <a:ext cx="1579034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i="1" dirty="0">
                <a:solidFill>
                  <a:srgbClr val="FF0000"/>
                </a:solidFill>
                <a:latin typeface="STXinwei"/>
                <a:ea typeface="STXinwei"/>
              </a:rPr>
              <a:t>Nous </a:t>
            </a:r>
            <a:r>
              <a:rPr lang="en-US" sz="2800" i="1" dirty="0" err="1">
                <a:solidFill>
                  <a:srgbClr val="FF0000"/>
                </a:solidFill>
                <a:latin typeface="STXinwei"/>
                <a:ea typeface="STXinwei"/>
              </a:rPr>
              <a:t>sommes</a:t>
            </a:r>
            <a:r>
              <a:rPr lang="en-US" sz="2800" i="1" dirty="0">
                <a:solidFill>
                  <a:srgbClr val="FF0000"/>
                </a:solidFill>
                <a:latin typeface="STXinwei"/>
                <a:ea typeface="STXinwei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STXinwei"/>
                <a:ea typeface="STXinwei"/>
              </a:rPr>
              <a:t>ici</a:t>
            </a:r>
            <a:endParaRPr lang="en-US" dirty="0">
              <a:solidFill>
                <a:srgbClr val="FF0000"/>
              </a:solidFill>
              <a:latin typeface="STXinwei"/>
              <a:ea typeface="STXinwei"/>
            </a:endParaRPr>
          </a:p>
        </p:txBody>
      </p:sp>
    </p:spTree>
    <p:extLst>
      <p:ext uri="{BB962C8B-B14F-4D97-AF65-F5344CB8AC3E}">
        <p14:creationId xmlns:p14="http://schemas.microsoft.com/office/powerpoint/2010/main" val="4083361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195D4-6939-331A-3DE7-E1791E347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6108"/>
            <a:ext cx="9336157" cy="578675"/>
          </a:xfrm>
        </p:spPr>
        <p:txBody>
          <a:bodyPr/>
          <a:lstStyle/>
          <a:p>
            <a:r>
              <a:rPr lang="en-US" b="1" dirty="0" err="1">
                <a:solidFill>
                  <a:srgbClr val="2E6C49"/>
                </a:solidFill>
              </a:rPr>
              <a:t>Contexte</a:t>
            </a:r>
            <a:endParaRPr lang="en-US" b="1" dirty="0">
              <a:solidFill>
                <a:srgbClr val="2E6C4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22A50-E505-62FD-295A-DBF41E3B1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20370"/>
            <a:ext cx="10515600" cy="3275352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>
              <a:spcBef>
                <a:spcPts val="1200"/>
              </a:spcBef>
            </a:pPr>
            <a:r>
              <a:rPr lang="en-US" dirty="0"/>
              <a:t>En </a:t>
            </a:r>
            <a:r>
              <a:rPr lang="en-US" dirty="0" err="1"/>
              <a:t>janvier</a:t>
            </a:r>
            <a:r>
              <a:rPr lang="en-US" dirty="0"/>
              <a:t> 2016, le Tribunal </a:t>
            </a:r>
            <a:r>
              <a:rPr lang="en-US" dirty="0" err="1"/>
              <a:t>canadien</a:t>
            </a:r>
            <a:r>
              <a:rPr lang="en-US" dirty="0"/>
              <a:t> des droits de la </a:t>
            </a:r>
            <a:r>
              <a:rPr lang="en-US" dirty="0" err="1"/>
              <a:t>personne</a:t>
            </a:r>
            <a:r>
              <a:rPr lang="en-US" dirty="0"/>
              <a:t> (TCDP) a </a:t>
            </a:r>
            <a:r>
              <a:rPr lang="en-US" dirty="0" err="1"/>
              <a:t>conclu</a:t>
            </a:r>
            <a:r>
              <a:rPr lang="en-US" dirty="0"/>
              <a:t> que le Canada </a:t>
            </a:r>
            <a:r>
              <a:rPr lang="en-US" dirty="0" err="1"/>
              <a:t>faisait</a:t>
            </a:r>
            <a:r>
              <a:rPr lang="en-US" dirty="0"/>
              <a:t> </a:t>
            </a:r>
            <a:r>
              <a:rPr lang="en-US" dirty="0" err="1"/>
              <a:t>preuve</a:t>
            </a:r>
            <a:r>
              <a:rPr lang="en-US" dirty="0"/>
              <a:t> de discrimination à </a:t>
            </a:r>
            <a:r>
              <a:rPr lang="en-US" dirty="0" err="1"/>
              <a:t>l'égard</a:t>
            </a:r>
            <a:r>
              <a:rPr lang="en-US" dirty="0"/>
              <a:t> des enfants et des </a:t>
            </a:r>
            <a:r>
              <a:rPr lang="en-US" dirty="0" err="1"/>
              <a:t>familles</a:t>
            </a:r>
            <a:r>
              <a:rPr lang="en-US" dirty="0"/>
              <a:t> des Premières Nations dans la prestation et le </a:t>
            </a:r>
            <a:r>
              <a:rPr lang="en-US" dirty="0" err="1"/>
              <a:t>financement</a:t>
            </a:r>
            <a:r>
              <a:rPr lang="en-US" dirty="0"/>
              <a:t> du </a:t>
            </a:r>
            <a:r>
              <a:rPr lang="en-US" dirty="0" err="1"/>
              <a:t>Programme</a:t>
            </a:r>
            <a:r>
              <a:rPr lang="en-US" dirty="0"/>
              <a:t> des services à </a:t>
            </a:r>
            <a:r>
              <a:rPr lang="en-US" dirty="0" err="1"/>
              <a:t>l'enfance</a:t>
            </a:r>
            <a:r>
              <a:rPr lang="en-US" dirty="0"/>
              <a:t> et à la </a:t>
            </a:r>
            <a:r>
              <a:rPr lang="en-US" dirty="0" err="1"/>
              <a:t>famille</a:t>
            </a:r>
            <a:r>
              <a:rPr lang="en-US" dirty="0"/>
              <a:t> des Premières Nations </a:t>
            </a:r>
            <a:r>
              <a:rPr lang="fr-CA" dirty="0"/>
              <a:t>(« SEFPN ») </a:t>
            </a:r>
            <a:r>
              <a:rPr lang="en-US" dirty="0"/>
              <a:t>et dans </a:t>
            </a:r>
            <a:r>
              <a:rPr lang="en-US" dirty="0" err="1"/>
              <a:t>l'application</a:t>
            </a:r>
            <a:r>
              <a:rPr lang="en-US" dirty="0"/>
              <a:t> </a:t>
            </a:r>
            <a:r>
              <a:rPr lang="en-US" dirty="0" err="1"/>
              <a:t>étroite</a:t>
            </a:r>
            <a:r>
              <a:rPr lang="en-US" dirty="0"/>
              <a:t> du </a:t>
            </a:r>
            <a:r>
              <a:rPr lang="en-US" dirty="0" err="1"/>
              <a:t>principe</a:t>
            </a:r>
            <a:r>
              <a:rPr lang="en-US" dirty="0"/>
              <a:t> de Jordan.</a:t>
            </a:r>
          </a:p>
          <a:p>
            <a:pPr>
              <a:spcBef>
                <a:spcPts val="1200"/>
              </a:spcBef>
            </a:pPr>
            <a:r>
              <a:rPr lang="en-US" sz="2800" dirty="0">
                <a:ea typeface="+mn-lt"/>
                <a:cs typeface="+mn-lt"/>
              </a:rPr>
              <a:t>Le TCDP a </a:t>
            </a:r>
            <a:r>
              <a:rPr lang="en-US" sz="2800" dirty="0" err="1">
                <a:ea typeface="+mn-lt"/>
                <a:cs typeface="+mn-lt"/>
              </a:rPr>
              <a:t>ordonné</a:t>
            </a:r>
            <a:r>
              <a:rPr lang="en-US" sz="2800" dirty="0">
                <a:ea typeface="+mn-lt"/>
                <a:cs typeface="+mn-lt"/>
              </a:rPr>
              <a:t> au Canada de </a:t>
            </a:r>
            <a:r>
              <a:rPr lang="en-US" sz="2800" dirty="0" err="1">
                <a:ea typeface="+mn-lt"/>
                <a:cs typeface="+mn-lt"/>
              </a:rPr>
              <a:t>collaborer</a:t>
            </a:r>
            <a:r>
              <a:rPr lang="en-US" sz="2800" dirty="0">
                <a:ea typeface="+mn-lt"/>
                <a:cs typeface="+mn-lt"/>
              </a:rPr>
              <a:t> avec les parties à la </a:t>
            </a:r>
            <a:r>
              <a:rPr lang="en-US" sz="2800" dirty="0" err="1">
                <a:ea typeface="+mn-lt"/>
                <a:cs typeface="+mn-lt"/>
              </a:rPr>
              <a:t>plainte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auprès</a:t>
            </a:r>
            <a:r>
              <a:rPr lang="en-US" sz="2800" dirty="0">
                <a:ea typeface="+mn-lt"/>
                <a:cs typeface="+mn-lt"/>
              </a:rPr>
              <a:t> du TCDP </a:t>
            </a:r>
            <a:r>
              <a:rPr lang="en-US" sz="2800" dirty="0" err="1">
                <a:ea typeface="+mn-lt"/>
                <a:cs typeface="+mn-lt"/>
              </a:rPr>
              <a:t>en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vue</a:t>
            </a:r>
            <a:r>
              <a:rPr lang="en-US" sz="2800" dirty="0">
                <a:ea typeface="+mn-lt"/>
                <a:cs typeface="+mn-lt"/>
              </a:rPr>
              <a:t> de </a:t>
            </a:r>
            <a:r>
              <a:rPr lang="en-US" sz="2800" dirty="0" err="1">
                <a:ea typeface="+mn-lt"/>
                <a:cs typeface="+mn-lt"/>
              </a:rPr>
              <a:t>réformer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complètement</a:t>
            </a:r>
            <a:r>
              <a:rPr lang="en-US" sz="2800" dirty="0">
                <a:ea typeface="+mn-lt"/>
                <a:cs typeface="+mn-lt"/>
              </a:rPr>
              <a:t> son </a:t>
            </a:r>
            <a:r>
              <a:rPr lang="en-US" sz="2800" dirty="0" err="1">
                <a:ea typeface="+mn-lt"/>
                <a:cs typeface="+mn-lt"/>
              </a:rPr>
              <a:t>programme</a:t>
            </a:r>
            <a:r>
              <a:rPr lang="en-US" sz="2800" dirty="0">
                <a:ea typeface="+mn-lt"/>
                <a:cs typeface="+mn-lt"/>
              </a:rPr>
              <a:t> des SEFPN et </a:t>
            </a:r>
            <a:r>
              <a:rPr lang="en-US" sz="2800" dirty="0" err="1">
                <a:ea typeface="+mn-lt"/>
                <a:cs typeface="+mn-lt"/>
              </a:rPr>
              <a:t>mettre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pleinement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en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œuvre</a:t>
            </a:r>
            <a:r>
              <a:rPr lang="en-US" sz="2800" dirty="0">
                <a:ea typeface="+mn-lt"/>
                <a:cs typeface="+mn-lt"/>
              </a:rPr>
              <a:t> le </a:t>
            </a:r>
            <a:r>
              <a:rPr lang="en-US" sz="2800" dirty="0" err="1">
                <a:ea typeface="+mn-lt"/>
                <a:cs typeface="+mn-lt"/>
              </a:rPr>
              <a:t>principe</a:t>
            </a:r>
            <a:r>
              <a:rPr lang="en-US" sz="2800" dirty="0">
                <a:ea typeface="+mn-lt"/>
                <a:cs typeface="+mn-lt"/>
              </a:rPr>
              <a:t> de Jordan.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02610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5C674-569D-7B4B-7A8F-6B75E191A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495" y="1906108"/>
            <a:ext cx="10816389" cy="578675"/>
          </a:xfrm>
        </p:spPr>
        <p:txBody>
          <a:bodyPr/>
          <a:lstStyle/>
          <a:p>
            <a:r>
              <a:rPr lang="en-US" b="1" dirty="0">
                <a:solidFill>
                  <a:srgbClr val="2E6C49"/>
                </a:solidFill>
              </a:rPr>
              <a:t>Directives des Premières Nations-</a:t>
            </a:r>
            <a:r>
              <a:rPr lang="en-US" b="1" dirty="0" err="1">
                <a:solidFill>
                  <a:srgbClr val="2E6C49"/>
                </a:solidFill>
              </a:rPr>
              <a:t>en</a:t>
            </a:r>
            <a:r>
              <a:rPr lang="en-US" b="1" dirty="0">
                <a:solidFill>
                  <a:srgbClr val="2E6C49"/>
                </a:solidFill>
              </a:rPr>
              <a:t>-Assemblée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8DC18-7D11-43AB-3A70-33B9FA4D0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Résolution</a:t>
            </a:r>
            <a:r>
              <a:rPr lang="en-US" dirty="0"/>
              <a:t> n° 40/2022 </a:t>
            </a:r>
            <a:endParaRPr lang="en-US" dirty="0">
              <a:ea typeface="+mn-lt"/>
              <a:cs typeface="+mn-lt"/>
            </a:endParaRPr>
          </a:p>
          <a:p>
            <a:pPr marL="457200" indent="-457200">
              <a:buFont typeface="Calibri" panose="020B0604020202020204" pitchFamily="34" charset="0"/>
              <a:buChar char="-"/>
            </a:pPr>
            <a:r>
              <a:rPr lang="en-US" dirty="0" err="1">
                <a:ea typeface="+mn-lt"/>
                <a:cs typeface="+mn-lt"/>
              </a:rPr>
              <a:t>Négocier</a:t>
            </a:r>
            <a:r>
              <a:rPr lang="en-US" dirty="0">
                <a:ea typeface="+mn-lt"/>
                <a:cs typeface="+mn-lt"/>
              </a:rPr>
              <a:t> un accord final de </a:t>
            </a:r>
            <a:r>
              <a:rPr lang="en-US" dirty="0" err="1">
                <a:ea typeface="+mn-lt"/>
                <a:cs typeface="+mn-lt"/>
              </a:rPr>
              <a:t>règlement</a:t>
            </a:r>
            <a:r>
              <a:rPr lang="en-US" dirty="0">
                <a:ea typeface="+mn-lt"/>
                <a:cs typeface="+mn-lt"/>
              </a:rPr>
              <a:t> (AFR) sur la </a:t>
            </a:r>
            <a:r>
              <a:rPr lang="en-US" dirty="0" err="1">
                <a:ea typeface="+mn-lt"/>
                <a:cs typeface="+mn-lt"/>
              </a:rPr>
              <a:t>réforme</a:t>
            </a:r>
            <a:r>
              <a:rPr lang="en-US" dirty="0">
                <a:ea typeface="+mn-lt"/>
                <a:cs typeface="+mn-lt"/>
              </a:rPr>
              <a:t> à long </a:t>
            </a:r>
            <a:r>
              <a:rPr lang="en-US" dirty="0" err="1">
                <a:ea typeface="+mn-lt"/>
                <a:cs typeface="+mn-lt"/>
              </a:rPr>
              <a:t>terme</a:t>
            </a:r>
            <a:r>
              <a:rPr lang="en-US" dirty="0">
                <a:ea typeface="+mn-lt"/>
                <a:cs typeface="+mn-lt"/>
              </a:rPr>
              <a:t> des services à </a:t>
            </a:r>
            <a:r>
              <a:rPr lang="en-US" dirty="0" err="1">
                <a:ea typeface="+mn-lt"/>
                <a:cs typeface="+mn-lt"/>
              </a:rPr>
              <a:t>l'enfance</a:t>
            </a:r>
            <a:r>
              <a:rPr lang="en-US" dirty="0">
                <a:ea typeface="+mn-lt"/>
                <a:cs typeface="+mn-lt"/>
              </a:rPr>
              <a:t> et à la </a:t>
            </a:r>
            <a:r>
              <a:rPr lang="en-US" dirty="0" err="1">
                <a:ea typeface="+mn-lt"/>
                <a:cs typeface="+mn-lt"/>
              </a:rPr>
              <a:t>famille</a:t>
            </a:r>
            <a:r>
              <a:rPr lang="en-US" dirty="0">
                <a:ea typeface="+mn-lt"/>
                <a:cs typeface="+mn-lt"/>
              </a:rPr>
              <a:t> des Premières Nations. </a:t>
            </a:r>
          </a:p>
          <a:p>
            <a:pPr marL="457200" indent="-457200">
              <a:buFont typeface="Calibri" panose="020B0604020202020204" pitchFamily="34" charset="0"/>
              <a:buChar char="-"/>
            </a:pPr>
            <a:r>
              <a:rPr lang="en-US" b="0" i="0" u="none" strike="noStrike" baseline="0" dirty="0" err="1">
                <a:solidFill>
                  <a:srgbClr val="111111"/>
                </a:solidFill>
              </a:rPr>
              <a:t>Veiller</a:t>
            </a:r>
            <a:r>
              <a:rPr lang="en-US" b="0" i="0" u="none" strike="noStrike" baseline="0" dirty="0">
                <a:solidFill>
                  <a:srgbClr val="111111"/>
                </a:solidFill>
              </a:rPr>
              <a:t> à </a:t>
            </a:r>
            <a:r>
              <a:rPr lang="en-US" b="0" i="0" u="none" strike="noStrike" baseline="0" dirty="0" err="1">
                <a:solidFill>
                  <a:srgbClr val="111111"/>
                </a:solidFill>
              </a:rPr>
              <a:t>ce</a:t>
            </a:r>
            <a:r>
              <a:rPr lang="en-US" b="0" i="0" u="none" strike="noStrike" baseline="0" dirty="0">
                <a:solidFill>
                  <a:srgbClr val="111111"/>
                </a:solidFill>
              </a:rPr>
              <a:t> que le </a:t>
            </a:r>
            <a:r>
              <a:rPr lang="en-US" b="0" i="0" u="none" strike="noStrike" baseline="0" dirty="0" err="1">
                <a:solidFill>
                  <a:srgbClr val="111111"/>
                </a:solidFill>
              </a:rPr>
              <a:t>financement</a:t>
            </a:r>
            <a:r>
              <a:rPr lang="en-US" b="0" i="0" u="none" strike="noStrike" baseline="0" dirty="0">
                <a:solidFill>
                  <a:srgbClr val="111111"/>
                </a:solidFill>
              </a:rPr>
              <a:t> et les </a:t>
            </a:r>
            <a:r>
              <a:rPr lang="en-US" b="0" i="0" u="none" strike="noStrike" baseline="0" dirty="0" err="1">
                <a:solidFill>
                  <a:srgbClr val="111111"/>
                </a:solidFill>
              </a:rPr>
              <a:t>autres</a:t>
            </a:r>
            <a:r>
              <a:rPr lang="en-US" b="0" i="0" u="none" strike="noStrike" baseline="0" dirty="0">
                <a:solidFill>
                  <a:srgbClr val="111111"/>
                </a:solidFill>
              </a:rPr>
              <a:t> </a:t>
            </a:r>
            <a:r>
              <a:rPr lang="en-US" b="0" i="0" u="none" strike="noStrike" baseline="0" dirty="0" err="1">
                <a:solidFill>
                  <a:srgbClr val="111111"/>
                </a:solidFill>
              </a:rPr>
              <a:t>mécanismes</a:t>
            </a:r>
            <a:r>
              <a:rPr lang="en-US" b="0" i="0" u="none" strike="noStrike" baseline="0" dirty="0">
                <a:solidFill>
                  <a:srgbClr val="111111"/>
                </a:solidFill>
              </a:rPr>
              <a:t> </a:t>
            </a:r>
            <a:r>
              <a:rPr lang="en-US" b="0" i="0" u="none" strike="noStrike" baseline="0" dirty="0" err="1">
                <a:solidFill>
                  <a:srgbClr val="111111"/>
                </a:solidFill>
              </a:rPr>
              <a:t>soient</a:t>
            </a:r>
            <a:r>
              <a:rPr lang="en-US" b="0" i="0" u="none" strike="noStrike" baseline="0" dirty="0">
                <a:solidFill>
                  <a:srgbClr val="111111"/>
                </a:solidFill>
              </a:rPr>
              <a:t> </a:t>
            </a:r>
            <a:r>
              <a:rPr lang="en-US" b="0" i="0" u="none" strike="noStrike" baseline="0" dirty="0" err="1">
                <a:solidFill>
                  <a:srgbClr val="111111"/>
                </a:solidFill>
              </a:rPr>
              <a:t>fondés</a:t>
            </a:r>
            <a:r>
              <a:rPr lang="en-US" b="0" i="0" u="none" strike="noStrike" baseline="0" dirty="0">
                <a:solidFill>
                  <a:srgbClr val="111111"/>
                </a:solidFill>
              </a:rPr>
              <a:t> sur </a:t>
            </a:r>
            <a:r>
              <a:rPr lang="en-US" b="0" i="0" u="none" strike="noStrike" baseline="0" dirty="0" err="1">
                <a:solidFill>
                  <a:srgbClr val="111111"/>
                </a:solidFill>
              </a:rPr>
              <a:t>l'égalité</a:t>
            </a:r>
            <a:r>
              <a:rPr lang="en-US" b="0" i="0" u="none" strike="noStrike" baseline="0" dirty="0">
                <a:solidFill>
                  <a:srgbClr val="111111"/>
                </a:solidFill>
              </a:rPr>
              <a:t> </a:t>
            </a:r>
            <a:r>
              <a:rPr lang="en-US" b="0" i="0" u="none" strike="noStrike" baseline="0" dirty="0" err="1">
                <a:solidFill>
                  <a:srgbClr val="111111"/>
                </a:solidFill>
              </a:rPr>
              <a:t>réelle</a:t>
            </a:r>
            <a:r>
              <a:rPr lang="en-US" b="0" i="0" u="none" strike="noStrike" baseline="0" dirty="0">
                <a:solidFill>
                  <a:srgbClr val="111111"/>
                </a:solidFill>
              </a:rPr>
              <a:t> et </a:t>
            </a:r>
            <a:r>
              <a:rPr lang="en-US" b="0" i="0" u="none" strike="noStrike" baseline="0" dirty="0" err="1">
                <a:solidFill>
                  <a:srgbClr val="111111"/>
                </a:solidFill>
              </a:rPr>
              <a:t>l'intérêt</a:t>
            </a:r>
            <a:r>
              <a:rPr lang="en-US" b="0" i="0" u="none" strike="noStrike" baseline="0" dirty="0">
                <a:solidFill>
                  <a:srgbClr val="111111"/>
                </a:solidFill>
              </a:rPr>
              <a:t> </a:t>
            </a:r>
            <a:r>
              <a:rPr lang="en-US" b="0" i="0" u="none" strike="noStrike" baseline="0" dirty="0" err="1">
                <a:solidFill>
                  <a:srgbClr val="111111"/>
                </a:solidFill>
              </a:rPr>
              <a:t>supérieur</a:t>
            </a:r>
            <a:r>
              <a:rPr lang="en-US" b="0" i="0" u="none" strike="noStrike" baseline="0" dirty="0">
                <a:solidFill>
                  <a:srgbClr val="111111"/>
                </a:solidFill>
              </a:rPr>
              <a:t> de </a:t>
            </a:r>
            <a:r>
              <a:rPr lang="en-US" b="0" i="0" u="none" strike="noStrike" baseline="0" dirty="0" err="1">
                <a:solidFill>
                  <a:srgbClr val="111111"/>
                </a:solidFill>
              </a:rPr>
              <a:t>l'enfant</a:t>
            </a:r>
            <a:r>
              <a:rPr lang="en-US" b="0" i="0" u="none" strike="noStrike" baseline="0" dirty="0">
                <a:solidFill>
                  <a:srgbClr val="111111"/>
                </a:solidFill>
              </a:rPr>
              <a:t>.</a:t>
            </a:r>
          </a:p>
          <a:p>
            <a:pPr marL="457200" indent="-457200">
              <a:buFont typeface="Calibri" panose="020B0604020202020204" pitchFamily="34" charset="0"/>
              <a:buChar char="-"/>
            </a:pPr>
            <a:r>
              <a:rPr lang="en-US" b="0" i="0" u="none" strike="noStrike" baseline="0" dirty="0">
                <a:solidFill>
                  <a:srgbClr val="111111"/>
                </a:solidFill>
              </a:rPr>
              <a:t>Augmenter les engagements de </a:t>
            </a:r>
            <a:r>
              <a:rPr lang="en-US" b="0" i="0" u="none" strike="noStrike" baseline="0" dirty="0" err="1">
                <a:solidFill>
                  <a:srgbClr val="111111"/>
                </a:solidFill>
              </a:rPr>
              <a:t>financement</a:t>
            </a:r>
            <a:r>
              <a:rPr lang="en-US" b="0" i="0" u="none" strike="noStrike" baseline="0" dirty="0">
                <a:solidFill>
                  <a:srgbClr val="111111"/>
                </a:solidFill>
              </a:rPr>
              <a:t> au-</a:t>
            </a:r>
            <a:r>
              <a:rPr lang="en-US" b="0" i="0" u="none" strike="noStrike" baseline="0" dirty="0" err="1">
                <a:solidFill>
                  <a:srgbClr val="111111"/>
                </a:solidFill>
              </a:rPr>
              <a:t>delà</a:t>
            </a:r>
            <a:r>
              <a:rPr lang="en-US" b="0" i="0" u="none" strike="noStrike" baseline="0" dirty="0">
                <a:solidFill>
                  <a:srgbClr val="111111"/>
                </a:solidFill>
              </a:rPr>
              <a:t> des 19,807 milliards de dollars </a:t>
            </a:r>
            <a:r>
              <a:rPr lang="en-US" b="0" i="0" u="none" strike="noStrike" baseline="0" dirty="0" err="1">
                <a:solidFill>
                  <a:srgbClr val="111111"/>
                </a:solidFill>
              </a:rPr>
              <a:t>actuellement</a:t>
            </a:r>
            <a:r>
              <a:rPr lang="en-US" b="0" i="0" u="none" strike="noStrike" baseline="0" dirty="0">
                <a:solidFill>
                  <a:srgbClr val="111111"/>
                </a:solidFill>
              </a:rPr>
              <a:t> </a:t>
            </a:r>
            <a:r>
              <a:rPr lang="en-US" b="0" i="0" u="none" strike="noStrike" baseline="0" dirty="0" err="1">
                <a:solidFill>
                  <a:srgbClr val="111111"/>
                </a:solidFill>
              </a:rPr>
              <a:t>alloués</a:t>
            </a:r>
            <a:r>
              <a:rPr lang="en-US" b="0" i="0" u="none" strike="noStrike" baseline="0" dirty="0">
                <a:solidFill>
                  <a:srgbClr val="111111"/>
                </a:solidFill>
              </a:rPr>
              <a:t>, sur 5 </a:t>
            </a:r>
            <a:r>
              <a:rPr lang="en-CA" b="0" i="0" u="none" strike="noStrike" baseline="0" dirty="0" err="1">
                <a:solidFill>
                  <a:srgbClr val="111111"/>
                </a:solidFill>
              </a:rPr>
              <a:t>ans</a:t>
            </a:r>
            <a:r>
              <a:rPr lang="en-CA" b="0" i="0" u="none" strike="noStrike" baseline="0" dirty="0">
                <a:solidFill>
                  <a:srgbClr val="111111"/>
                </a:solidFill>
              </a:rPr>
              <a:t> et au-</a:t>
            </a:r>
            <a:r>
              <a:rPr lang="en-CA" b="0" i="0" u="none" strike="noStrike" baseline="0" dirty="0" err="1">
                <a:solidFill>
                  <a:srgbClr val="111111"/>
                </a:solidFill>
              </a:rPr>
              <a:t>delà</a:t>
            </a:r>
            <a:r>
              <a:rPr lang="en-CA" b="0" i="0" u="none" strike="noStrike" baseline="0" dirty="0">
                <a:solidFill>
                  <a:srgbClr val="111111"/>
                </a:solidFill>
              </a:rPr>
              <a:t>.</a:t>
            </a:r>
            <a:endParaRPr lang="en-US" dirty="0">
              <a:ea typeface="+mn-lt"/>
              <a:cs typeface="+mn-lt"/>
            </a:endParaRPr>
          </a:p>
          <a:p>
            <a:pPr marL="457200" indent="-457200">
              <a:buFont typeface="Calibri" panose="020B0604020202020204" pitchFamily="34" charset="0"/>
              <a:buChar char="-"/>
            </a:pPr>
            <a:r>
              <a:rPr lang="en-US" dirty="0">
                <a:ea typeface="+mn-lt"/>
                <a:cs typeface="+mn-lt"/>
              </a:rPr>
              <a:t>Demander </a:t>
            </a:r>
            <a:r>
              <a:rPr lang="en-US" dirty="0" err="1">
                <a:ea typeface="+mn-lt"/>
                <a:cs typeface="+mn-lt"/>
              </a:rPr>
              <a:t>l'approbation</a:t>
            </a:r>
            <a:r>
              <a:rPr lang="en-US" dirty="0">
                <a:ea typeface="+mn-lt"/>
                <a:cs typeface="+mn-lt"/>
              </a:rPr>
              <a:t> des </a:t>
            </a:r>
            <a:r>
              <a:rPr lang="en-US" dirty="0" err="1">
                <a:ea typeface="+mn-lt"/>
                <a:cs typeface="+mn-lt"/>
              </a:rPr>
              <a:t>dirigeants</a:t>
            </a:r>
            <a:r>
              <a:rPr lang="en-US" dirty="0">
                <a:ea typeface="+mn-lt"/>
                <a:cs typeface="+mn-lt"/>
              </a:rPr>
              <a:t> des Premières Nations.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796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5C674-569D-7B4B-7A8F-6B75E191A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654" y="1906108"/>
            <a:ext cx="10696072" cy="578675"/>
          </a:xfrm>
        </p:spPr>
        <p:txBody>
          <a:bodyPr/>
          <a:lstStyle/>
          <a:p>
            <a:r>
              <a:rPr lang="en-US" b="1" dirty="0">
                <a:solidFill>
                  <a:srgbClr val="2E6C49"/>
                </a:solidFill>
              </a:rPr>
              <a:t>Directives des Premières Nations-</a:t>
            </a:r>
            <a:r>
              <a:rPr lang="en-US" b="1" dirty="0" err="1">
                <a:solidFill>
                  <a:srgbClr val="2E6C49"/>
                </a:solidFill>
              </a:rPr>
              <a:t>en</a:t>
            </a:r>
            <a:r>
              <a:rPr lang="en-US" b="1" dirty="0">
                <a:solidFill>
                  <a:srgbClr val="2E6C49"/>
                </a:solidFill>
              </a:rPr>
              <a:t>-Assemblée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8DC18-7D11-43AB-3A70-33B9FA4D0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 err="1"/>
              <a:t>Résolution</a:t>
            </a:r>
            <a:r>
              <a:rPr lang="en-US" dirty="0"/>
              <a:t> n° 86/2023 </a:t>
            </a:r>
            <a:endParaRPr lang="en-US" dirty="0">
              <a:ea typeface="+mn-lt"/>
              <a:cs typeface="+mn-lt"/>
            </a:endParaRPr>
          </a:p>
          <a:p>
            <a:pPr marL="457200" indent="-457200">
              <a:buFont typeface="Calibri" panose="020B0604020202020204" pitchFamily="34" charset="0"/>
              <a:buChar char="-"/>
            </a:pPr>
            <a:r>
              <a:rPr lang="en-US" dirty="0" err="1">
                <a:ea typeface="+mn-lt"/>
                <a:cs typeface="+mn-lt"/>
              </a:rPr>
              <a:t>Négocier</a:t>
            </a:r>
            <a:r>
              <a:rPr lang="en-US" dirty="0">
                <a:ea typeface="+mn-lt"/>
                <a:cs typeface="+mn-lt"/>
              </a:rPr>
              <a:t> un accord final de </a:t>
            </a:r>
            <a:r>
              <a:rPr lang="en-US" dirty="0" err="1">
                <a:ea typeface="+mn-lt"/>
                <a:cs typeface="+mn-lt"/>
              </a:rPr>
              <a:t>règlement</a:t>
            </a:r>
            <a:r>
              <a:rPr lang="en-US" dirty="0">
                <a:ea typeface="+mn-lt"/>
                <a:cs typeface="+mn-lt"/>
              </a:rPr>
              <a:t> (AFR) sur la </a:t>
            </a:r>
            <a:r>
              <a:rPr lang="en-US" dirty="0" err="1">
                <a:ea typeface="+mn-lt"/>
                <a:cs typeface="+mn-lt"/>
              </a:rPr>
              <a:t>réforme</a:t>
            </a:r>
            <a:r>
              <a:rPr lang="en-US" dirty="0">
                <a:ea typeface="+mn-lt"/>
                <a:cs typeface="+mn-lt"/>
              </a:rPr>
              <a:t> à long </a:t>
            </a:r>
            <a:r>
              <a:rPr lang="en-US" dirty="0" err="1">
                <a:ea typeface="+mn-lt"/>
                <a:cs typeface="+mn-lt"/>
              </a:rPr>
              <a:t>terme</a:t>
            </a:r>
            <a:r>
              <a:rPr lang="en-US" dirty="0">
                <a:ea typeface="+mn-lt"/>
                <a:cs typeface="+mn-lt"/>
              </a:rPr>
              <a:t> des services à </a:t>
            </a:r>
            <a:r>
              <a:rPr lang="en-US" dirty="0" err="1">
                <a:ea typeface="+mn-lt"/>
                <a:cs typeface="+mn-lt"/>
              </a:rPr>
              <a:t>l'enfance</a:t>
            </a:r>
            <a:r>
              <a:rPr lang="en-US" dirty="0">
                <a:ea typeface="+mn-lt"/>
                <a:cs typeface="+mn-lt"/>
              </a:rPr>
              <a:t> et à la </a:t>
            </a:r>
            <a:r>
              <a:rPr lang="en-US" dirty="0" err="1">
                <a:ea typeface="+mn-lt"/>
                <a:cs typeface="+mn-lt"/>
              </a:rPr>
              <a:t>famille</a:t>
            </a:r>
            <a:r>
              <a:rPr lang="en-US" dirty="0">
                <a:ea typeface="+mn-lt"/>
                <a:cs typeface="+mn-lt"/>
              </a:rPr>
              <a:t> des Premières Nations. </a:t>
            </a:r>
          </a:p>
          <a:p>
            <a:pPr marL="457200" indent="-457200">
              <a:buFont typeface="Calibri" panose="020B0604020202020204" pitchFamily="34" charset="0"/>
              <a:buChar char="-"/>
            </a:pPr>
            <a:r>
              <a:rPr lang="en-US" dirty="0" err="1">
                <a:ea typeface="+mn-lt"/>
                <a:cs typeface="+mn-lt"/>
              </a:rPr>
              <a:t>Organiser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une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mobilisation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régionale</a:t>
            </a:r>
            <a:r>
              <a:rPr lang="en-US" dirty="0">
                <a:ea typeface="+mn-lt"/>
                <a:cs typeface="+mn-lt"/>
              </a:rPr>
              <a:t> avec les </a:t>
            </a:r>
            <a:r>
              <a:rPr lang="en-US" dirty="0" err="1">
                <a:ea typeface="+mn-lt"/>
                <a:cs typeface="+mn-lt"/>
              </a:rPr>
              <a:t>dirigeants</a:t>
            </a:r>
            <a:r>
              <a:rPr lang="en-US" dirty="0">
                <a:ea typeface="+mn-lt"/>
                <a:cs typeface="+mn-lt"/>
              </a:rPr>
              <a:t> des Premières Nations. </a:t>
            </a:r>
          </a:p>
          <a:p>
            <a:pPr marL="457200" indent="-457200">
              <a:buFont typeface="Calibri" panose="020B0604020202020204" pitchFamily="34" charset="0"/>
              <a:buChar char="-"/>
            </a:pPr>
            <a:r>
              <a:rPr lang="en-US" dirty="0" err="1">
                <a:ea typeface="+mn-lt"/>
                <a:cs typeface="+mn-lt"/>
              </a:rPr>
              <a:t>Obtenir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l'approbation</a:t>
            </a:r>
            <a:r>
              <a:rPr lang="en-US" dirty="0">
                <a:ea typeface="+mn-lt"/>
                <a:cs typeface="+mn-lt"/>
              </a:rPr>
              <a:t> des </a:t>
            </a:r>
            <a:r>
              <a:rPr lang="en-US" dirty="0" err="1">
                <a:ea typeface="+mn-lt"/>
                <a:cs typeface="+mn-lt"/>
              </a:rPr>
              <a:t>dirigeants</a:t>
            </a:r>
            <a:r>
              <a:rPr lang="en-US" dirty="0">
                <a:ea typeface="+mn-lt"/>
                <a:cs typeface="+mn-lt"/>
              </a:rPr>
              <a:t> des Premières Nations.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99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A59CE-BD58-AE17-0FF8-F00888B3C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6108"/>
            <a:ext cx="10639926" cy="560965"/>
          </a:xfrm>
        </p:spPr>
        <p:txBody>
          <a:bodyPr/>
          <a:lstStyle/>
          <a:p>
            <a:r>
              <a:rPr lang="fr-FR" b="1" dirty="0">
                <a:solidFill>
                  <a:srgbClr val="2E6C49"/>
                </a:solidFill>
              </a:rPr>
              <a:t>L’AFR en bref : Réforme à long terme des SEFPN</a:t>
            </a:r>
            <a:endParaRPr lang="en-US" b="1" dirty="0">
              <a:solidFill>
                <a:srgbClr val="2E6C4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597F7-E9CA-F30A-5084-18AC6D0A4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73753"/>
            <a:ext cx="10515600" cy="2296670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US" sz="3400" dirty="0"/>
              <a:t>Un </a:t>
            </a:r>
            <a:r>
              <a:rPr lang="en-US" sz="3400" dirty="0" err="1"/>
              <a:t>mécanisme</a:t>
            </a:r>
            <a:r>
              <a:rPr lang="en-US" sz="3400" dirty="0"/>
              <a:t> de </a:t>
            </a:r>
            <a:r>
              <a:rPr lang="en-US" sz="3400" dirty="0" err="1"/>
              <a:t>financement</a:t>
            </a:r>
            <a:r>
              <a:rPr lang="en-US" sz="3400" dirty="0"/>
              <a:t> souple qui :</a:t>
            </a:r>
          </a:p>
          <a:p>
            <a:pPr lvl="1"/>
            <a:r>
              <a:rPr lang="en-US" sz="2600" dirty="0" err="1"/>
              <a:t>répond</a:t>
            </a:r>
            <a:r>
              <a:rPr lang="en-US" sz="2600" dirty="0"/>
              <a:t> aux </a:t>
            </a:r>
            <a:r>
              <a:rPr lang="en-US" sz="2600" dirty="0" err="1"/>
              <a:t>priorités</a:t>
            </a:r>
            <a:r>
              <a:rPr lang="en-US" sz="2600" dirty="0"/>
              <a:t> des Premières Nations </a:t>
            </a:r>
            <a:r>
              <a:rPr lang="en-US" sz="2600" dirty="0" err="1"/>
              <a:t>en</a:t>
            </a:r>
            <a:r>
              <a:rPr lang="en-US" sz="2600" dirty="0"/>
              <a:t> matière de bien-</a:t>
            </a:r>
            <a:r>
              <a:rPr lang="en-US" sz="2600" dirty="0" err="1"/>
              <a:t>être</a:t>
            </a:r>
            <a:r>
              <a:rPr lang="en-US" sz="2600" dirty="0"/>
              <a:t> de </a:t>
            </a:r>
            <a:r>
              <a:rPr lang="en-US" sz="2600" dirty="0" err="1"/>
              <a:t>l'enfant</a:t>
            </a:r>
            <a:r>
              <a:rPr lang="en-US" sz="2600" dirty="0"/>
              <a:t>, de la </a:t>
            </a:r>
            <a:r>
              <a:rPr lang="en-US" sz="2600" dirty="0" err="1"/>
              <a:t>famille</a:t>
            </a:r>
            <a:r>
              <a:rPr lang="en-US" sz="2600" dirty="0"/>
              <a:t> et de la </a:t>
            </a:r>
            <a:r>
              <a:rPr lang="en-US" sz="2600" dirty="0" err="1"/>
              <a:t>communauté</a:t>
            </a:r>
            <a:r>
              <a:rPr lang="en-US" sz="2600" dirty="0"/>
              <a:t>;</a:t>
            </a:r>
          </a:p>
          <a:p>
            <a:pPr lvl="1"/>
            <a:r>
              <a:rPr lang="en-US" sz="2600" dirty="0" err="1"/>
              <a:t>est</a:t>
            </a:r>
            <a:r>
              <a:rPr lang="en-US" sz="2600" dirty="0"/>
              <a:t> </a:t>
            </a:r>
            <a:r>
              <a:rPr lang="en-US" sz="2600" dirty="0" err="1"/>
              <a:t>ajusté</a:t>
            </a:r>
            <a:r>
              <a:rPr lang="en-US" sz="2600" dirty="0"/>
              <a:t> </a:t>
            </a:r>
            <a:r>
              <a:rPr lang="en-US" sz="2600" dirty="0" err="1"/>
              <a:t>chaque</a:t>
            </a:r>
            <a:r>
              <a:rPr lang="en-US" sz="2600" dirty="0"/>
              <a:t> </a:t>
            </a:r>
            <a:r>
              <a:rPr lang="en-US" sz="2600" dirty="0" err="1"/>
              <a:t>année</a:t>
            </a:r>
            <a:r>
              <a:rPr lang="en-US" sz="2600" dirty="0"/>
              <a:t> </a:t>
            </a:r>
            <a:r>
              <a:rPr lang="en-US" sz="2600" dirty="0" err="1"/>
              <a:t>en</a:t>
            </a:r>
            <a:r>
              <a:rPr lang="en-US" sz="2600" dirty="0"/>
              <a:t> </a:t>
            </a:r>
            <a:r>
              <a:rPr lang="en-US" sz="2600" dirty="0" err="1"/>
              <a:t>fonction</a:t>
            </a:r>
            <a:r>
              <a:rPr lang="en-US" sz="2600" dirty="0"/>
              <a:t> de </a:t>
            </a:r>
            <a:r>
              <a:rPr lang="en-US" sz="2600" dirty="0" err="1"/>
              <a:t>l'indice</a:t>
            </a:r>
            <a:r>
              <a:rPr lang="en-US" sz="2600" dirty="0"/>
              <a:t> des prix à la </a:t>
            </a:r>
            <a:r>
              <a:rPr lang="en-US" sz="2600" dirty="0" err="1"/>
              <a:t>consommation</a:t>
            </a:r>
            <a:r>
              <a:rPr lang="en-US" sz="2600" dirty="0"/>
              <a:t> (IPC), de la </a:t>
            </a:r>
            <a:r>
              <a:rPr lang="en-US" sz="2600" dirty="0" err="1"/>
              <a:t>croissance</a:t>
            </a:r>
            <a:r>
              <a:rPr lang="en-US" sz="2600" dirty="0"/>
              <a:t> de la population et de </a:t>
            </a:r>
            <a:r>
              <a:rPr lang="en-US" sz="2600" dirty="0" err="1"/>
              <a:t>l'éloignement</a:t>
            </a:r>
            <a:r>
              <a:rPr lang="en-US" sz="2600" dirty="0"/>
              <a:t>;</a:t>
            </a:r>
          </a:p>
          <a:p>
            <a:pPr lvl="1"/>
            <a:r>
              <a:rPr lang="en-US" sz="2600" dirty="0" err="1"/>
              <a:t>remédie</a:t>
            </a:r>
            <a:r>
              <a:rPr lang="en-US" sz="2600" dirty="0"/>
              <a:t> aux lacunes de </a:t>
            </a:r>
            <a:r>
              <a:rPr lang="en-US" sz="2600" dirty="0" err="1"/>
              <a:t>financement</a:t>
            </a:r>
            <a:r>
              <a:rPr lang="en-US" sz="2600" dirty="0"/>
              <a:t> de longue date, </a:t>
            </a:r>
            <a:r>
              <a:rPr lang="en-US" sz="2600" dirty="0" err="1"/>
              <a:t>telles</a:t>
            </a:r>
            <a:r>
              <a:rPr lang="en-US" sz="2600" dirty="0"/>
              <a:t> que </a:t>
            </a:r>
            <a:r>
              <a:rPr lang="en-US" sz="2600" dirty="0" err="1"/>
              <a:t>l'absence</a:t>
            </a:r>
            <a:r>
              <a:rPr lang="en-US" sz="2600" dirty="0"/>
              <a:t> de </a:t>
            </a:r>
            <a:r>
              <a:rPr lang="en-US" sz="2600" dirty="0" err="1"/>
              <a:t>financement</a:t>
            </a:r>
            <a:r>
              <a:rPr lang="en-US" sz="2600" dirty="0"/>
              <a:t> </a:t>
            </a:r>
            <a:r>
              <a:rPr lang="en-US" sz="2600" dirty="0" err="1"/>
              <a:t>en</a:t>
            </a:r>
            <a:r>
              <a:rPr lang="en-US" sz="2600" dirty="0"/>
              <a:t> matière de </a:t>
            </a:r>
            <a:r>
              <a:rPr lang="en-US" sz="2600" dirty="0" err="1"/>
              <a:t>prévention</a:t>
            </a:r>
            <a:r>
              <a:rPr lang="en-US" sz="2600" dirty="0"/>
              <a:t> et </a:t>
            </a:r>
            <a:r>
              <a:rPr lang="en-US" sz="2600" dirty="0" err="1"/>
              <a:t>d’immobilisations</a:t>
            </a:r>
            <a:r>
              <a:rPr lang="en-US" sz="2600" dirty="0"/>
              <a:t>;</a:t>
            </a:r>
          </a:p>
          <a:p>
            <a:pPr lvl="1"/>
            <a:r>
              <a:rPr lang="en-US" sz="2600" dirty="0" err="1"/>
              <a:t>atténue</a:t>
            </a:r>
            <a:r>
              <a:rPr lang="en-US" sz="2600" dirty="0"/>
              <a:t> les </a:t>
            </a:r>
            <a:r>
              <a:rPr lang="en-US" sz="2600" dirty="0" err="1"/>
              <a:t>facteurs</a:t>
            </a:r>
            <a:r>
              <a:rPr lang="en-US" sz="2600" dirty="0"/>
              <a:t> de </a:t>
            </a:r>
            <a:r>
              <a:rPr lang="en-US" sz="2600" dirty="0" err="1"/>
              <a:t>surreprésentation</a:t>
            </a:r>
            <a:r>
              <a:rPr lang="en-US" sz="2600" dirty="0"/>
              <a:t> des Premières Nations dans les services à </a:t>
            </a:r>
            <a:r>
              <a:rPr lang="en-US" sz="2600" dirty="0" err="1"/>
              <a:t>l'enfance</a:t>
            </a:r>
            <a:r>
              <a:rPr lang="en-US" sz="2600" dirty="0"/>
              <a:t> et à la </a:t>
            </a:r>
            <a:r>
              <a:rPr lang="en-US" sz="2600" dirty="0" err="1"/>
              <a:t>famille</a:t>
            </a:r>
            <a:r>
              <a:rPr lang="en-US" sz="2600" dirty="0"/>
              <a:t>.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56CD2B-1C5D-E4E5-3309-BC3EEF3F07D5}"/>
              </a:ext>
            </a:extLst>
          </p:cNvPr>
          <p:cNvSpPr txBox="1"/>
          <p:nvPr/>
        </p:nvSpPr>
        <p:spPr>
          <a:xfrm>
            <a:off x="838200" y="4870423"/>
            <a:ext cx="10515600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Points </a:t>
            </a:r>
            <a:r>
              <a:rPr lang="en-US" sz="2400" dirty="0" err="1"/>
              <a:t>saillants</a:t>
            </a:r>
            <a:r>
              <a:rPr lang="en-US" sz="2400" dirty="0"/>
              <a:t> de </a:t>
            </a:r>
            <a:r>
              <a:rPr lang="en-US" sz="2400" dirty="0" err="1"/>
              <a:t>l'engagement</a:t>
            </a:r>
            <a:r>
              <a:rPr lang="en-US" sz="2400" dirty="0"/>
              <a:t> pour la </a:t>
            </a:r>
            <a:r>
              <a:rPr lang="en-US" sz="2400" dirty="0" err="1"/>
              <a:t>réforme</a:t>
            </a:r>
            <a:r>
              <a:rPr lang="en-US" sz="2400" dirty="0"/>
              <a:t>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proposant dix </a:t>
            </a:r>
            <a:r>
              <a:rPr lang="en-US" dirty="0" err="1"/>
              <a:t>ans</a:t>
            </a:r>
            <a:r>
              <a:rPr lang="en-US" dirty="0"/>
              <a:t> de </a:t>
            </a:r>
            <a:r>
              <a:rPr lang="en-US" dirty="0" err="1"/>
              <a:t>financement</a:t>
            </a:r>
            <a:r>
              <a:rPr lang="en-US" dirty="0"/>
              <a:t> </a:t>
            </a:r>
            <a:r>
              <a:rPr lang="en-US" dirty="0" err="1"/>
              <a:t>réservé</a:t>
            </a:r>
            <a:r>
              <a:rPr lang="en-US" dirty="0"/>
              <a:t> dans </a:t>
            </a:r>
            <a:r>
              <a:rPr lang="en-US" dirty="0" err="1"/>
              <a:t>une</a:t>
            </a:r>
            <a:r>
              <a:rPr lang="en-US" dirty="0"/>
              <a:t> affectation à but </a:t>
            </a:r>
            <a:r>
              <a:rPr lang="en-US" dirty="0" err="1"/>
              <a:t>spécial</a:t>
            </a:r>
            <a:r>
              <a:rPr lang="en-US" dirty="0"/>
              <a:t> (ABS);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inclut</a:t>
            </a:r>
            <a:r>
              <a:rPr lang="en-US" dirty="0"/>
              <a:t> le </a:t>
            </a:r>
            <a:r>
              <a:rPr lang="en-US" dirty="0" err="1"/>
              <a:t>financement</a:t>
            </a:r>
            <a:r>
              <a:rPr lang="en-US" dirty="0"/>
              <a:t> des </a:t>
            </a:r>
            <a:r>
              <a:rPr lang="en-US" dirty="0" err="1"/>
              <a:t>Secrétariats</a:t>
            </a:r>
            <a:r>
              <a:rPr lang="en-US" dirty="0"/>
              <a:t> </a:t>
            </a:r>
            <a:r>
              <a:rPr lang="en-US" dirty="0" err="1"/>
              <a:t>dirigés</a:t>
            </a:r>
            <a:r>
              <a:rPr lang="en-US" dirty="0"/>
              <a:t> par les Premières Nations pour aider les </a:t>
            </a:r>
            <a:r>
              <a:rPr lang="en-US" dirty="0" err="1"/>
              <a:t>fournisseurs</a:t>
            </a:r>
            <a:r>
              <a:rPr lang="en-US" dirty="0"/>
              <a:t> de services des SEFPN à </a:t>
            </a:r>
            <a:r>
              <a:rPr lang="en-US" dirty="0" err="1"/>
              <a:t>mettre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œuvre</a:t>
            </a:r>
            <a:r>
              <a:rPr lang="en-US" dirty="0"/>
              <a:t> les données et les pratiques </a:t>
            </a:r>
            <a:r>
              <a:rPr lang="en-US" dirty="0" err="1"/>
              <a:t>exemplaires</a:t>
            </a:r>
            <a:r>
              <a:rPr lang="en-US" dirty="0"/>
              <a:t> des SEFPN;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inclut</a:t>
            </a:r>
            <a:r>
              <a:rPr lang="en-US" dirty="0"/>
              <a:t> un </a:t>
            </a:r>
            <a:r>
              <a:rPr lang="en-US" dirty="0" err="1"/>
              <a:t>mécanisme</a:t>
            </a:r>
            <a:r>
              <a:rPr lang="en-US" dirty="0"/>
              <a:t> de </a:t>
            </a:r>
            <a:r>
              <a:rPr lang="en-US" dirty="0" err="1"/>
              <a:t>résolution</a:t>
            </a:r>
            <a:r>
              <a:rPr lang="en-US" dirty="0"/>
              <a:t> des </a:t>
            </a:r>
            <a:r>
              <a:rPr lang="en-US" dirty="0" err="1"/>
              <a:t>litiges</a:t>
            </a:r>
            <a:r>
              <a:rPr lang="en-US" dirty="0"/>
              <a:t> pour </a:t>
            </a:r>
            <a:r>
              <a:rPr lang="en-US" dirty="0" err="1"/>
              <a:t>remplacer</a:t>
            </a:r>
            <a:r>
              <a:rPr lang="en-US" dirty="0"/>
              <a:t> la surveillance du TCDP.</a:t>
            </a:r>
          </a:p>
        </p:txBody>
      </p:sp>
    </p:spTree>
    <p:extLst>
      <p:ext uri="{BB962C8B-B14F-4D97-AF65-F5344CB8AC3E}">
        <p14:creationId xmlns:p14="http://schemas.microsoft.com/office/powerpoint/2010/main" val="3819178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719E4-2DF2-C6DA-99D1-07D3A1C70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417" y="1906108"/>
            <a:ext cx="10943165" cy="578675"/>
          </a:xfrm>
        </p:spPr>
        <p:txBody>
          <a:bodyPr>
            <a:noAutofit/>
          </a:bodyPr>
          <a:lstStyle/>
          <a:p>
            <a:r>
              <a:rPr lang="fr-FR" b="1" dirty="0">
                <a:solidFill>
                  <a:srgbClr val="2E6C49"/>
                </a:solidFill>
              </a:rPr>
              <a:t>Réforme du financement des SEFPN : Base de référence pour les agences</a:t>
            </a:r>
            <a:endParaRPr lang="en-US" b="1" dirty="0">
              <a:solidFill>
                <a:srgbClr val="2E6C4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24F01-E87D-0C71-2227-F8F442EEC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867" y="3183528"/>
            <a:ext cx="5858934" cy="3415510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457200" indent="-457200"/>
            <a:r>
              <a:rPr lang="en-US" dirty="0">
                <a:ea typeface="+mn-lt"/>
                <a:cs typeface="+mn-lt"/>
              </a:rPr>
              <a:t>Le </a:t>
            </a:r>
            <a:r>
              <a:rPr lang="en-US" dirty="0" err="1">
                <a:ea typeface="+mn-lt"/>
                <a:cs typeface="+mn-lt"/>
              </a:rPr>
              <a:t>financement</a:t>
            </a:r>
            <a:r>
              <a:rPr lang="en-US" dirty="0">
                <a:ea typeface="+mn-lt"/>
                <a:cs typeface="+mn-lt"/>
              </a:rPr>
              <a:t> de base correspond aux </a:t>
            </a:r>
            <a:r>
              <a:rPr lang="en-US" dirty="0" err="1">
                <a:ea typeface="+mn-lt"/>
                <a:cs typeface="+mn-lt"/>
              </a:rPr>
              <a:t>dépenses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réelles</a:t>
            </a:r>
            <a:r>
              <a:rPr lang="en-US" dirty="0">
                <a:ea typeface="+mn-lt"/>
                <a:cs typeface="+mn-lt"/>
              </a:rPr>
              <a:t> de </a:t>
            </a:r>
            <a:r>
              <a:rPr lang="en-US" dirty="0" err="1">
                <a:ea typeface="+mn-lt"/>
                <a:cs typeface="+mn-lt"/>
              </a:rPr>
              <a:t>fonctionnement</a:t>
            </a:r>
            <a:r>
              <a:rPr lang="en-US" dirty="0">
                <a:ea typeface="+mn-lt"/>
                <a:cs typeface="+mn-lt"/>
              </a:rPr>
              <a:t> et </a:t>
            </a:r>
            <a:r>
              <a:rPr lang="en-US" dirty="0" err="1">
                <a:ea typeface="+mn-lt"/>
                <a:cs typeface="+mn-lt"/>
              </a:rPr>
              <a:t>d'entretien</a:t>
            </a:r>
            <a:r>
              <a:rPr lang="en-US" dirty="0">
                <a:ea typeface="+mn-lt"/>
                <a:cs typeface="+mn-lt"/>
              </a:rPr>
              <a:t> (F. et E.) de </a:t>
            </a:r>
            <a:r>
              <a:rPr lang="en-US" dirty="0" err="1">
                <a:ea typeface="+mn-lt"/>
                <a:cs typeface="+mn-lt"/>
              </a:rPr>
              <a:t>l'exercice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précédent</a:t>
            </a:r>
            <a:r>
              <a:rPr lang="en-US" dirty="0">
                <a:ea typeface="+mn-lt"/>
                <a:cs typeface="+mn-lt"/>
              </a:rPr>
              <a:t>.</a:t>
            </a:r>
          </a:p>
          <a:p>
            <a:pPr marL="457200" indent="-457200"/>
            <a:r>
              <a:rPr lang="en-US" dirty="0"/>
              <a:t>Les </a:t>
            </a:r>
            <a:r>
              <a:rPr lang="en-US" dirty="0">
                <a:ea typeface="+mn-lt"/>
                <a:cs typeface="+mn-lt"/>
              </a:rPr>
              <a:t>frais de </a:t>
            </a:r>
            <a:r>
              <a:rPr lang="en-US" dirty="0" err="1">
                <a:ea typeface="+mn-lt"/>
                <a:cs typeface="+mn-lt"/>
              </a:rPr>
              <a:t>fonctionnement</a:t>
            </a:r>
            <a:r>
              <a:rPr lang="en-US" dirty="0">
                <a:ea typeface="+mn-lt"/>
                <a:cs typeface="+mn-lt"/>
              </a:rPr>
              <a:t> et </a:t>
            </a:r>
            <a:r>
              <a:rPr lang="en-US" dirty="0" err="1">
                <a:ea typeface="+mn-lt"/>
                <a:cs typeface="+mn-lt"/>
              </a:rPr>
              <a:t>d'entretien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/>
              <a:t>comprennent</a:t>
            </a:r>
            <a:r>
              <a:rPr lang="en-US" dirty="0"/>
              <a:t> : </a:t>
            </a:r>
          </a:p>
          <a:p>
            <a:pPr marL="914400" lvl="1" indent="-457200">
              <a:buFont typeface="Courier New" panose="020B0604020202020204" pitchFamily="34" charset="0"/>
              <a:buChar char="o"/>
            </a:pPr>
            <a:r>
              <a:rPr lang="en-US" dirty="0"/>
              <a:t>admission et </a:t>
            </a:r>
            <a:r>
              <a:rPr lang="en-US" dirty="0" err="1"/>
              <a:t>enquête</a:t>
            </a:r>
            <a:r>
              <a:rPr lang="en-US" dirty="0"/>
              <a:t>; </a:t>
            </a:r>
          </a:p>
          <a:p>
            <a:pPr marL="914400" lvl="1" indent="-457200">
              <a:buFont typeface="Courier New" panose="020B0604020202020204" pitchFamily="34" charset="0"/>
              <a:buChar char="o"/>
            </a:pPr>
            <a:r>
              <a:rPr lang="en-US" dirty="0" err="1"/>
              <a:t>mesures</a:t>
            </a:r>
            <a:r>
              <a:rPr lang="en-US" dirty="0"/>
              <a:t> les </a:t>
            </a:r>
            <a:r>
              <a:rPr lang="en-US" dirty="0" err="1"/>
              <a:t>moins</a:t>
            </a:r>
            <a:r>
              <a:rPr lang="en-US" dirty="0"/>
              <a:t> </a:t>
            </a:r>
            <a:r>
              <a:rPr lang="en-US" dirty="0" err="1"/>
              <a:t>perturbatrices</a:t>
            </a:r>
            <a:r>
              <a:rPr lang="en-US" dirty="0"/>
              <a:t>/</a:t>
            </a:r>
            <a:r>
              <a:rPr lang="en-US" dirty="0" err="1"/>
              <a:t>prévention</a:t>
            </a:r>
            <a:r>
              <a:rPr lang="en-US" dirty="0"/>
              <a:t> </a:t>
            </a:r>
            <a:r>
              <a:rPr lang="en-US" dirty="0" err="1"/>
              <a:t>tertiaire</a:t>
            </a:r>
            <a:r>
              <a:rPr lang="en-US" dirty="0"/>
              <a:t>; </a:t>
            </a:r>
          </a:p>
          <a:p>
            <a:pPr marL="914400" lvl="1" indent="-457200">
              <a:buFont typeface="Courier New" panose="020B0604020202020204" pitchFamily="34" charset="0"/>
              <a:buChar char="o"/>
            </a:pPr>
            <a:r>
              <a:rPr lang="en-US" dirty="0"/>
              <a:t>frais </a:t>
            </a:r>
            <a:r>
              <a:rPr lang="en-US" dirty="0" err="1"/>
              <a:t>juridiques</a:t>
            </a:r>
            <a:r>
              <a:rPr lang="en-US" dirty="0"/>
              <a:t>; </a:t>
            </a:r>
          </a:p>
          <a:p>
            <a:pPr marL="914400" lvl="1" indent="-457200">
              <a:buFont typeface="Courier New" panose="020B0604020202020204" pitchFamily="34" charset="0"/>
              <a:buChar char="o"/>
            </a:pPr>
            <a:r>
              <a:rPr lang="en-US" dirty="0" err="1"/>
              <a:t>réparations</a:t>
            </a:r>
            <a:r>
              <a:rPr lang="en-US" dirty="0"/>
              <a:t> des </a:t>
            </a:r>
            <a:r>
              <a:rPr lang="en-US" dirty="0" err="1"/>
              <a:t>bâtiments</a:t>
            </a:r>
            <a:r>
              <a:rPr lang="en-US" dirty="0"/>
              <a:t>; </a:t>
            </a:r>
          </a:p>
          <a:p>
            <a:pPr marL="914400" lvl="1" indent="-457200">
              <a:buFont typeface="Courier New" panose="020B0604020202020204" pitchFamily="34" charset="0"/>
              <a:buChar char="o"/>
            </a:pPr>
            <a:r>
              <a:rPr lang="en-US" dirty="0" err="1"/>
              <a:t>achat</a:t>
            </a:r>
            <a:r>
              <a:rPr lang="en-US" dirty="0"/>
              <a:t> de services à </a:t>
            </a:r>
            <a:r>
              <a:rPr lang="en-US" dirty="0" err="1"/>
              <a:t>l'enfance</a:t>
            </a:r>
            <a:r>
              <a:rPr lang="en-US" dirty="0"/>
              <a:t>.</a:t>
            </a:r>
          </a:p>
          <a:p>
            <a:pPr marL="457200" indent="-457200"/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AE5F6DB-9DF2-53E6-302B-6B85E3D76E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25190305"/>
              </p:ext>
            </p:extLst>
          </p:nvPr>
        </p:nvGraphicFramePr>
        <p:xfrm>
          <a:off x="5924094" y="1207363"/>
          <a:ext cx="6711518" cy="5397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7792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FD463-182C-301E-0B68-4064973D6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844" y="2561207"/>
            <a:ext cx="9336157" cy="578675"/>
          </a:xfrm>
        </p:spPr>
        <p:txBody>
          <a:bodyPr>
            <a:normAutofit fontScale="90000"/>
          </a:bodyPr>
          <a:lstStyle/>
          <a:p>
            <a:r>
              <a:rPr lang="en-US" sz="4000"/>
              <a:t>  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BDB57-6942-0335-DCDE-B0EC24056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80723"/>
            <a:ext cx="10515600" cy="454519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BD3BAA9-1E9E-3C53-BEE7-FCA4FC6CE0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2708898"/>
              </p:ext>
            </p:extLst>
          </p:nvPr>
        </p:nvGraphicFramePr>
        <p:xfrm>
          <a:off x="994834" y="1027632"/>
          <a:ext cx="10361081" cy="6102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37240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D2833-F249-3F1B-979F-E0AB0B3E7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6844" y="3182787"/>
            <a:ext cx="9336158" cy="3692180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259EFDC-D22A-DF71-0F68-1AC1FC1B4F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8045901"/>
              </p:ext>
            </p:extLst>
          </p:nvPr>
        </p:nvGraphicFramePr>
        <p:xfrm>
          <a:off x="709084" y="954651"/>
          <a:ext cx="10646832" cy="61129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36668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9FBF4-4960-7349-7B9F-6DBC5589A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317" y="1948599"/>
            <a:ext cx="10808662" cy="1325563"/>
          </a:xfrm>
        </p:spPr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3600" b="1" i="0" u="none" strike="noStrike" cap="none" normalizeH="0" baseline="0" dirty="0">
                <a:ln>
                  <a:noFill/>
                </a:ln>
                <a:solidFill>
                  <a:srgbClr val="2E6C49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Accent sur l’allocation de financement pour la prévention</a:t>
            </a:r>
            <a:endParaRPr kumimoji="0" lang="fr-FR" altLang="en-US" sz="2800" b="1" i="0" u="none" strike="noStrike" cap="none" normalizeH="0" baseline="0" dirty="0">
              <a:ln>
                <a:noFill/>
              </a:ln>
              <a:solidFill>
                <a:srgbClr val="2E6C49"/>
              </a:solidFill>
              <a:effectLst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19797079-9987-9037-226E-89AAEADD05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8630943"/>
              </p:ext>
            </p:extLst>
          </p:nvPr>
        </p:nvGraphicFramePr>
        <p:xfrm>
          <a:off x="838200" y="1808313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2">
            <a:extLst>
              <a:ext uri="{FF2B5EF4-FFF2-40B4-BE49-F238E27FC236}">
                <a16:creationId xmlns:a16="http://schemas.microsoft.com/office/drawing/2014/main" id="{C88EA4F4-8F01-8D11-8D49-65EA29BAA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-114984"/>
            <a:ext cx="65" cy="534768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9522" rIns="0" bIns="-9522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1F1F1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255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876</Words>
  <Application>Microsoft Office PowerPoint</Application>
  <PresentationFormat>Widescreen</PresentationFormat>
  <Paragraphs>82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STXinwei</vt:lpstr>
      <vt:lpstr>Aptos Display</vt:lpstr>
      <vt:lpstr>Arial</vt:lpstr>
      <vt:lpstr>Arial,Sans-Serif</vt:lpstr>
      <vt:lpstr>Bahnschrift Light</vt:lpstr>
      <vt:lpstr>Calibri</vt:lpstr>
      <vt:lpstr>Calibri Light</vt:lpstr>
      <vt:lpstr>Courier New</vt:lpstr>
      <vt:lpstr>Wingdings</vt:lpstr>
      <vt:lpstr>Office Theme</vt:lpstr>
      <vt:lpstr>Réforme du programme des services à l'enfance et à la famille des Premières Nations Séance d’information virtuelle– le 25 juillet 2024 </vt:lpstr>
      <vt:lpstr>Contexte</vt:lpstr>
      <vt:lpstr>Directives des Premières Nations-en-Assemblée</vt:lpstr>
      <vt:lpstr>Directives des Premières Nations-en-Assemblée</vt:lpstr>
      <vt:lpstr>L’AFR en bref : Réforme à long terme des SEFPN</vt:lpstr>
      <vt:lpstr>Réforme du financement des SEFPN : Base de référence pour les agences</vt:lpstr>
      <vt:lpstr>  </vt:lpstr>
      <vt:lpstr>PowerPoint Presentation</vt:lpstr>
      <vt:lpstr>Accent sur l’allocation de financement pour la prévention</vt:lpstr>
      <vt:lpstr>Accent sur les investissements en immobilisations et en logements</vt:lpstr>
      <vt:lpstr>La procédure juridique et les prochaines étapes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Sid Lee</dc:creator>
  <cp:lastModifiedBy>Lauren Doxtater</cp:lastModifiedBy>
  <cp:revision>9</cp:revision>
  <dcterms:created xsi:type="dcterms:W3CDTF">2019-01-28T15:16:15Z</dcterms:created>
  <dcterms:modified xsi:type="dcterms:W3CDTF">2024-07-23T21:19:09Z</dcterms:modified>
</cp:coreProperties>
</file>