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0"/>
  </p:notesMasterIdLst>
  <p:sldIdLst>
    <p:sldId id="256" r:id="rId5"/>
    <p:sldId id="257" r:id="rId6"/>
    <p:sldId id="258" r:id="rId7"/>
    <p:sldId id="2147470516" r:id="rId8"/>
    <p:sldId id="259" r:id="rId9"/>
    <p:sldId id="260" r:id="rId10"/>
    <p:sldId id="320" r:id="rId11"/>
    <p:sldId id="2134805004" r:id="rId12"/>
    <p:sldId id="2134805005" r:id="rId13"/>
    <p:sldId id="2134805006" r:id="rId14"/>
    <p:sldId id="2147470525" r:id="rId15"/>
    <p:sldId id="2134805017" r:id="rId16"/>
    <p:sldId id="2134805021" r:id="rId17"/>
    <p:sldId id="2134805012" r:id="rId18"/>
    <p:sldId id="2134805008" r:id="rId19"/>
    <p:sldId id="2134805007" r:id="rId20"/>
    <p:sldId id="2134805015" r:id="rId21"/>
    <p:sldId id="2147470526" r:id="rId22"/>
    <p:sldId id="272" r:id="rId23"/>
    <p:sldId id="2147470511" r:id="rId24"/>
    <p:sldId id="2147470527" r:id="rId25"/>
    <p:sldId id="2147470521" r:id="rId26"/>
    <p:sldId id="2147470528" r:id="rId27"/>
    <p:sldId id="2147470524" r:id="rId28"/>
    <p:sldId id="267" r:id="rId29"/>
  </p:sldIdLst>
  <p:sldSz cx="12192000" cy="6858000"/>
  <p:notesSz cx="6858000" cy="9144000"/>
  <p:embeddedFontLst>
    <p:embeddedFont>
      <p:font typeface="Posterama" panose="020B0504020200020000" pitchFamily="34" charset="0"/>
      <p:regular r:id="rId31"/>
      <p:bold r:id="rId32"/>
      <p:italic r:id="rId33"/>
      <p:boldItalic r:id="rId34"/>
    </p:embeddedFont>
    <p:embeddedFont>
      <p:font typeface="Segoe UI Light" panose="020B0502040204020203" pitchFamily="34" charset="0"/>
      <p:regular r:id="rId35"/>
      <p:italic r:id="rId36"/>
    </p:embeddedFont>
    <p:embeddedFont>
      <p:font typeface="Segoe UI Semibold" panose="020B0702040204020203" pitchFamily="34" charset="0"/>
      <p:bold r:id="rId37"/>
      <p:boldItalic r:id="rId38"/>
    </p:embeddedFont>
    <p:embeddedFont>
      <p:font typeface="Segoe UI Semilight" panose="020B0402040204020203" pitchFamily="3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ECE4E-BDD0-0286-C0C2-974B55B16528}" name="Renee St. Germain" initials="RS" userId="S::rstgermain@afn.ca::1f10d9d1-ce38-4425-9be5-29cdb87f6a53" providerId="AD"/>
  <p188:author id="{0235136F-DE8C-CDB7-C77D-119C27E481F5}" name="Linnie McGuire" initials="LM" userId="S::LMcGuire@afn.ca::d796de31-a176-4c47-a9dc-db71b9902253" providerId="AD"/>
  <p188:author id="{31E968A6-C637-4363-CA6E-0687A9590E9F}" name="Dakota Edwards-Barber" initials="DE" userId="S::dedwards@afn.ca::c6c64482-521a-4445-ad66-953d879906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544"/>
    <a:srgbClr val="281A14"/>
    <a:srgbClr val="A58B77"/>
    <a:srgbClr val="3E3229"/>
    <a:srgbClr val="D1E5E7"/>
    <a:srgbClr val="61A6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A7576-43AE-4C9B-8C8A-793ACC21113D}" v="272" dt="2025-02-13T21:27:19.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47" autoAdjust="0"/>
    <p:restoredTop sz="96000" autoAdjust="0"/>
  </p:normalViewPr>
  <p:slideViewPr>
    <p:cSldViewPr snapToGrid="0" snapToObjects="1">
      <p:cViewPr>
        <p:scale>
          <a:sx n="97" d="100"/>
          <a:sy n="97" d="100"/>
        </p:scale>
        <p:origin x="476"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phine Dehos" userId="c7a58b66-fc8b-496c-b75f-86d2693ce9fb" providerId="ADAL" clId="{197A7576-43AE-4C9B-8C8A-793ACC21113D}"/>
    <pc:docChg chg="undo custSel modSld">
      <pc:chgData name="Delphine Dehos" userId="c7a58b66-fc8b-496c-b75f-86d2693ce9fb" providerId="ADAL" clId="{197A7576-43AE-4C9B-8C8A-793ACC21113D}" dt="2025-02-13T21:42:09.165" v="651" actId="20577"/>
      <pc:docMkLst>
        <pc:docMk/>
      </pc:docMkLst>
      <pc:sldChg chg="modSp mod">
        <pc:chgData name="Delphine Dehos" userId="c7a58b66-fc8b-496c-b75f-86d2693ce9fb" providerId="ADAL" clId="{197A7576-43AE-4C9B-8C8A-793ACC21113D}" dt="2025-02-13T20:59:27.813" v="15" actId="20577"/>
        <pc:sldMkLst>
          <pc:docMk/>
          <pc:sldMk cId="3545162115" sldId="256"/>
        </pc:sldMkLst>
        <pc:spChg chg="mod">
          <ac:chgData name="Delphine Dehos" userId="c7a58b66-fc8b-496c-b75f-86d2693ce9fb" providerId="ADAL" clId="{197A7576-43AE-4C9B-8C8A-793ACC21113D}" dt="2025-02-13T20:59:27.813" v="15" actId="20577"/>
          <ac:spMkLst>
            <pc:docMk/>
            <pc:sldMk cId="3545162115" sldId="256"/>
            <ac:spMk id="3" creationId="{20D73208-D5DD-1648-B0AE-F4DDAA5744AF}"/>
          </ac:spMkLst>
        </pc:spChg>
      </pc:sldChg>
      <pc:sldChg chg="modSp mod">
        <pc:chgData name="Delphine Dehos" userId="c7a58b66-fc8b-496c-b75f-86d2693ce9fb" providerId="ADAL" clId="{197A7576-43AE-4C9B-8C8A-793ACC21113D}" dt="2025-02-13T21:04:44.195" v="42" actId="20577"/>
        <pc:sldMkLst>
          <pc:docMk/>
          <pc:sldMk cId="350863487" sldId="257"/>
        </pc:sldMkLst>
        <pc:spChg chg="mod">
          <ac:chgData name="Delphine Dehos" userId="c7a58b66-fc8b-496c-b75f-86d2693ce9fb" providerId="ADAL" clId="{197A7576-43AE-4C9B-8C8A-793ACC21113D}" dt="2025-02-13T21:04:44.195" v="42" actId="20577"/>
          <ac:spMkLst>
            <pc:docMk/>
            <pc:sldMk cId="350863487" sldId="257"/>
            <ac:spMk id="2" creationId="{48791708-A4E0-8643-B3EF-A7850C6BFC3F}"/>
          </ac:spMkLst>
        </pc:spChg>
        <pc:spChg chg="mod">
          <ac:chgData name="Delphine Dehos" userId="c7a58b66-fc8b-496c-b75f-86d2693ce9fb" providerId="ADAL" clId="{197A7576-43AE-4C9B-8C8A-793ACC21113D}" dt="2025-02-13T21:04:29.219" v="18" actId="20577"/>
          <ac:spMkLst>
            <pc:docMk/>
            <pc:sldMk cId="350863487" sldId="257"/>
            <ac:spMk id="3" creationId="{15B70564-376E-704C-9649-07DC98FDC052}"/>
          </ac:spMkLst>
        </pc:spChg>
      </pc:sldChg>
      <pc:sldChg chg="modSp mod">
        <pc:chgData name="Delphine Dehos" userId="c7a58b66-fc8b-496c-b75f-86d2693ce9fb" providerId="ADAL" clId="{197A7576-43AE-4C9B-8C8A-793ACC21113D}" dt="2025-02-13T21:06:16.942" v="79" actId="6549"/>
        <pc:sldMkLst>
          <pc:docMk/>
          <pc:sldMk cId="1809928709" sldId="258"/>
        </pc:sldMkLst>
        <pc:spChg chg="mod">
          <ac:chgData name="Delphine Dehos" userId="c7a58b66-fc8b-496c-b75f-86d2693ce9fb" providerId="ADAL" clId="{197A7576-43AE-4C9B-8C8A-793ACC21113D}" dt="2025-02-13T21:06:16.942" v="79" actId="6549"/>
          <ac:spMkLst>
            <pc:docMk/>
            <pc:sldMk cId="1809928709" sldId="258"/>
            <ac:spMk id="3" creationId="{C9840B19-765C-58E8-885F-F8DE77DA34B3}"/>
          </ac:spMkLst>
        </pc:spChg>
      </pc:sldChg>
      <pc:sldChg chg="modSp mod">
        <pc:chgData name="Delphine Dehos" userId="c7a58b66-fc8b-496c-b75f-86d2693ce9fb" providerId="ADAL" clId="{197A7576-43AE-4C9B-8C8A-793ACC21113D}" dt="2025-02-13T21:10:01.433" v="143" actId="20577"/>
        <pc:sldMkLst>
          <pc:docMk/>
          <pc:sldMk cId="3963339768" sldId="259"/>
        </pc:sldMkLst>
        <pc:spChg chg="mod">
          <ac:chgData name="Delphine Dehos" userId="c7a58b66-fc8b-496c-b75f-86d2693ce9fb" providerId="ADAL" clId="{197A7576-43AE-4C9B-8C8A-793ACC21113D}" dt="2025-02-13T21:09:41.562" v="118" actId="20577"/>
          <ac:spMkLst>
            <pc:docMk/>
            <pc:sldMk cId="3963339768" sldId="259"/>
            <ac:spMk id="5" creationId="{8E599C2E-D5AC-A9B5-97EB-66E09A572B20}"/>
          </ac:spMkLst>
        </pc:spChg>
        <pc:spChg chg="mod">
          <ac:chgData name="Delphine Dehos" userId="c7a58b66-fc8b-496c-b75f-86d2693ce9fb" providerId="ADAL" clId="{197A7576-43AE-4C9B-8C8A-793ACC21113D}" dt="2025-02-13T21:10:01.433" v="143" actId="20577"/>
          <ac:spMkLst>
            <pc:docMk/>
            <pc:sldMk cId="3963339768" sldId="259"/>
            <ac:spMk id="7" creationId="{74FE3400-7452-4F40-3577-F8177374BF49}"/>
          </ac:spMkLst>
        </pc:spChg>
      </pc:sldChg>
      <pc:sldChg chg="modSp mod">
        <pc:chgData name="Delphine Dehos" userId="c7a58b66-fc8b-496c-b75f-86d2693ce9fb" providerId="ADAL" clId="{197A7576-43AE-4C9B-8C8A-793ACC21113D}" dt="2025-02-13T21:42:09.165" v="651" actId="20577"/>
        <pc:sldMkLst>
          <pc:docMk/>
          <pc:sldMk cId="3532640088" sldId="267"/>
        </pc:sldMkLst>
        <pc:spChg chg="mod">
          <ac:chgData name="Delphine Dehos" userId="c7a58b66-fc8b-496c-b75f-86d2693ce9fb" providerId="ADAL" clId="{197A7576-43AE-4C9B-8C8A-793ACC21113D}" dt="2025-02-13T21:42:09.165" v="651" actId="20577"/>
          <ac:spMkLst>
            <pc:docMk/>
            <pc:sldMk cId="3532640088" sldId="267"/>
            <ac:spMk id="2" creationId="{4C022D55-99D5-5503-B306-B5511F1B5268}"/>
          </ac:spMkLst>
        </pc:spChg>
      </pc:sldChg>
      <pc:sldChg chg="modSp mod">
        <pc:chgData name="Delphine Dehos" userId="c7a58b66-fc8b-496c-b75f-86d2693ce9fb" providerId="ADAL" clId="{197A7576-43AE-4C9B-8C8A-793ACC21113D}" dt="2025-02-13T21:32:12.802" v="577" actId="6549"/>
        <pc:sldMkLst>
          <pc:docMk/>
          <pc:sldMk cId="3885136649" sldId="272"/>
        </pc:sldMkLst>
        <pc:spChg chg="mod">
          <ac:chgData name="Delphine Dehos" userId="c7a58b66-fc8b-496c-b75f-86d2693ce9fb" providerId="ADAL" clId="{197A7576-43AE-4C9B-8C8A-793ACC21113D}" dt="2025-02-13T21:32:12.802" v="577" actId="6549"/>
          <ac:spMkLst>
            <pc:docMk/>
            <pc:sldMk cId="3885136649" sldId="272"/>
            <ac:spMk id="2" creationId="{A424AAD0-2938-2251-A706-4747B8E5A522}"/>
          </ac:spMkLst>
        </pc:spChg>
      </pc:sldChg>
      <pc:sldChg chg="modSp mod">
        <pc:chgData name="Delphine Dehos" userId="c7a58b66-fc8b-496c-b75f-86d2693ce9fb" providerId="ADAL" clId="{197A7576-43AE-4C9B-8C8A-793ACC21113D}" dt="2025-02-13T21:14:13.289" v="189" actId="20577"/>
        <pc:sldMkLst>
          <pc:docMk/>
          <pc:sldMk cId="426266497" sldId="320"/>
        </pc:sldMkLst>
        <pc:spChg chg="mod">
          <ac:chgData name="Delphine Dehos" userId="c7a58b66-fc8b-496c-b75f-86d2693ce9fb" providerId="ADAL" clId="{197A7576-43AE-4C9B-8C8A-793ACC21113D}" dt="2025-02-13T21:14:13.289" v="189" actId="20577"/>
          <ac:spMkLst>
            <pc:docMk/>
            <pc:sldMk cId="426266497" sldId="320"/>
            <ac:spMk id="3" creationId="{C9840B19-765C-58E8-885F-F8DE77DA34B3}"/>
          </ac:spMkLst>
        </pc:spChg>
      </pc:sldChg>
      <pc:sldChg chg="modSp">
        <pc:chgData name="Delphine Dehos" userId="c7a58b66-fc8b-496c-b75f-86d2693ce9fb" providerId="ADAL" clId="{197A7576-43AE-4C9B-8C8A-793ACC21113D}" dt="2025-02-13T21:18:10.442" v="304" actId="20577"/>
        <pc:sldMkLst>
          <pc:docMk/>
          <pc:sldMk cId="202879025" sldId="2134805005"/>
        </pc:sldMkLst>
        <pc:graphicFrameChg chg="mod">
          <ac:chgData name="Delphine Dehos" userId="c7a58b66-fc8b-496c-b75f-86d2693ce9fb" providerId="ADAL" clId="{197A7576-43AE-4C9B-8C8A-793ACC21113D}" dt="2025-02-13T21:18:10.442" v="304" actId="20577"/>
          <ac:graphicFrameMkLst>
            <pc:docMk/>
            <pc:sldMk cId="202879025" sldId="2134805005"/>
            <ac:graphicFrameMk id="8" creationId="{81E23653-A7B1-46E9-B48B-292E357B4C15}"/>
          </ac:graphicFrameMkLst>
        </pc:graphicFrameChg>
      </pc:sldChg>
      <pc:sldChg chg="modSp mod">
        <pc:chgData name="Delphine Dehos" userId="c7a58b66-fc8b-496c-b75f-86d2693ce9fb" providerId="ADAL" clId="{197A7576-43AE-4C9B-8C8A-793ACC21113D}" dt="2025-02-13T21:19:19.957" v="320" actId="6549"/>
        <pc:sldMkLst>
          <pc:docMk/>
          <pc:sldMk cId="2042339572" sldId="2134805006"/>
        </pc:sldMkLst>
        <pc:spChg chg="mod">
          <ac:chgData name="Delphine Dehos" userId="c7a58b66-fc8b-496c-b75f-86d2693ce9fb" providerId="ADAL" clId="{197A7576-43AE-4C9B-8C8A-793ACC21113D}" dt="2025-02-13T21:18:57.039" v="305" actId="20577"/>
          <ac:spMkLst>
            <pc:docMk/>
            <pc:sldMk cId="2042339572" sldId="2134805006"/>
            <ac:spMk id="8" creationId="{ADA11F2F-8E13-1755-828B-D07962957EB1}"/>
          </ac:spMkLst>
        </pc:spChg>
        <pc:graphicFrameChg chg="modGraphic">
          <ac:chgData name="Delphine Dehos" userId="c7a58b66-fc8b-496c-b75f-86d2693ce9fb" providerId="ADAL" clId="{197A7576-43AE-4C9B-8C8A-793ACC21113D}" dt="2025-02-13T21:19:19.957" v="320" actId="6549"/>
          <ac:graphicFrameMkLst>
            <pc:docMk/>
            <pc:sldMk cId="2042339572" sldId="2134805006"/>
            <ac:graphicFrameMk id="42" creationId="{FE348A74-DB1E-35AF-1807-5CFBD04D3819}"/>
          </ac:graphicFrameMkLst>
        </pc:graphicFrameChg>
      </pc:sldChg>
      <pc:sldChg chg="modSp mod">
        <pc:chgData name="Delphine Dehos" userId="c7a58b66-fc8b-496c-b75f-86d2693ce9fb" providerId="ADAL" clId="{197A7576-43AE-4C9B-8C8A-793ACC21113D}" dt="2025-02-13T21:28:53.564" v="533" actId="20577"/>
        <pc:sldMkLst>
          <pc:docMk/>
          <pc:sldMk cId="4028841712" sldId="2134805008"/>
        </pc:sldMkLst>
        <pc:spChg chg="mod">
          <ac:chgData name="Delphine Dehos" userId="c7a58b66-fc8b-496c-b75f-86d2693ce9fb" providerId="ADAL" clId="{197A7576-43AE-4C9B-8C8A-793ACC21113D}" dt="2025-02-13T21:28:53.564" v="533" actId="20577"/>
          <ac:spMkLst>
            <pc:docMk/>
            <pc:sldMk cId="4028841712" sldId="2134805008"/>
            <ac:spMk id="7" creationId="{B921EF1F-A33A-938D-B936-D891C4B80F0A}"/>
          </ac:spMkLst>
        </pc:spChg>
      </pc:sldChg>
      <pc:sldChg chg="modSp mod">
        <pc:chgData name="Delphine Dehos" userId="c7a58b66-fc8b-496c-b75f-86d2693ce9fb" providerId="ADAL" clId="{197A7576-43AE-4C9B-8C8A-793ACC21113D}" dt="2025-02-13T21:27:55.355" v="517" actId="20577"/>
        <pc:sldMkLst>
          <pc:docMk/>
          <pc:sldMk cId="741856231" sldId="2134805012"/>
        </pc:sldMkLst>
        <pc:spChg chg="mod">
          <ac:chgData name="Delphine Dehos" userId="c7a58b66-fc8b-496c-b75f-86d2693ce9fb" providerId="ADAL" clId="{197A7576-43AE-4C9B-8C8A-793ACC21113D}" dt="2025-02-13T21:27:55.355" v="517" actId="20577"/>
          <ac:spMkLst>
            <pc:docMk/>
            <pc:sldMk cId="741856231" sldId="2134805012"/>
            <ac:spMk id="2" creationId="{967EDB31-CCF5-A0BC-BB18-968A86187EC4}"/>
          </ac:spMkLst>
        </pc:spChg>
        <pc:graphicFrameChg chg="mod">
          <ac:chgData name="Delphine Dehos" userId="c7a58b66-fc8b-496c-b75f-86d2693ce9fb" providerId="ADAL" clId="{197A7576-43AE-4C9B-8C8A-793ACC21113D}" dt="2025-02-13T21:27:19.154" v="510" actId="20577"/>
          <ac:graphicFrameMkLst>
            <pc:docMk/>
            <pc:sldMk cId="741856231" sldId="2134805012"/>
            <ac:graphicFrameMk id="11" creationId="{BD271C0C-65CA-F242-58BA-FC150F4C023D}"/>
          </ac:graphicFrameMkLst>
        </pc:graphicFrameChg>
      </pc:sldChg>
      <pc:sldChg chg="modSp mod">
        <pc:chgData name="Delphine Dehos" userId="c7a58b66-fc8b-496c-b75f-86d2693ce9fb" providerId="ADAL" clId="{197A7576-43AE-4C9B-8C8A-793ACC21113D}" dt="2025-02-13T21:30:40.859" v="557" actId="313"/>
        <pc:sldMkLst>
          <pc:docMk/>
          <pc:sldMk cId="108670393" sldId="2134805015"/>
        </pc:sldMkLst>
        <pc:spChg chg="mod">
          <ac:chgData name="Delphine Dehos" userId="c7a58b66-fc8b-496c-b75f-86d2693ce9fb" providerId="ADAL" clId="{197A7576-43AE-4C9B-8C8A-793ACC21113D}" dt="2025-02-13T21:30:40.859" v="557" actId="313"/>
          <ac:spMkLst>
            <pc:docMk/>
            <pc:sldMk cId="108670393" sldId="2134805015"/>
            <ac:spMk id="6" creationId="{EDDADDF9-D58D-4DA1-0742-D252AF8CB9EA}"/>
          </ac:spMkLst>
        </pc:spChg>
      </pc:sldChg>
      <pc:sldChg chg="modSp">
        <pc:chgData name="Delphine Dehos" userId="c7a58b66-fc8b-496c-b75f-86d2693ce9fb" providerId="ADAL" clId="{197A7576-43AE-4C9B-8C8A-793ACC21113D}" dt="2025-02-13T21:23:08.364" v="395" actId="20577"/>
        <pc:sldMkLst>
          <pc:docMk/>
          <pc:sldMk cId="1062130133" sldId="2134805017"/>
        </pc:sldMkLst>
        <pc:graphicFrameChg chg="mod">
          <ac:chgData name="Delphine Dehos" userId="c7a58b66-fc8b-496c-b75f-86d2693ce9fb" providerId="ADAL" clId="{197A7576-43AE-4C9B-8C8A-793ACC21113D}" dt="2025-02-13T21:23:08.364" v="395" actId="20577"/>
          <ac:graphicFrameMkLst>
            <pc:docMk/>
            <pc:sldMk cId="1062130133" sldId="2134805017"/>
            <ac:graphicFrameMk id="6" creationId="{D3B43D6E-8D8B-7092-768C-BF4EA9201E16}"/>
          </ac:graphicFrameMkLst>
        </pc:graphicFrameChg>
      </pc:sldChg>
      <pc:sldChg chg="modSp mod">
        <pc:chgData name="Delphine Dehos" userId="c7a58b66-fc8b-496c-b75f-86d2693ce9fb" providerId="ADAL" clId="{197A7576-43AE-4C9B-8C8A-793ACC21113D}" dt="2025-02-13T21:26:21.017" v="507" actId="20577"/>
        <pc:sldMkLst>
          <pc:docMk/>
          <pc:sldMk cId="1322298647" sldId="2134805021"/>
        </pc:sldMkLst>
        <pc:graphicFrameChg chg="mod modGraphic">
          <ac:chgData name="Delphine Dehos" userId="c7a58b66-fc8b-496c-b75f-86d2693ce9fb" providerId="ADAL" clId="{197A7576-43AE-4C9B-8C8A-793ACC21113D}" dt="2025-02-13T21:26:21.017" v="507" actId="20577"/>
          <ac:graphicFrameMkLst>
            <pc:docMk/>
            <pc:sldMk cId="1322298647" sldId="2134805021"/>
            <ac:graphicFrameMk id="8" creationId="{7B336232-5734-F9EF-F7B7-4D81B75E8F0F}"/>
          </ac:graphicFrameMkLst>
        </pc:graphicFrameChg>
        <pc:picChg chg="mod">
          <ac:chgData name="Delphine Dehos" userId="c7a58b66-fc8b-496c-b75f-86d2693ce9fb" providerId="ADAL" clId="{197A7576-43AE-4C9B-8C8A-793ACC21113D}" dt="2025-02-13T21:25:55.963" v="477" actId="1076"/>
          <ac:picMkLst>
            <pc:docMk/>
            <pc:sldMk cId="1322298647" sldId="2134805021"/>
            <ac:picMk id="12" creationId="{9AAD49A4-98AD-76C0-0C05-D641356CE698}"/>
          </ac:picMkLst>
        </pc:picChg>
        <pc:picChg chg="mod">
          <ac:chgData name="Delphine Dehos" userId="c7a58b66-fc8b-496c-b75f-86d2693ce9fb" providerId="ADAL" clId="{197A7576-43AE-4C9B-8C8A-793ACC21113D}" dt="2025-02-13T21:26:03.008" v="478" actId="1076"/>
          <ac:picMkLst>
            <pc:docMk/>
            <pc:sldMk cId="1322298647" sldId="2134805021"/>
            <ac:picMk id="14" creationId="{64ECCC98-B8F6-0FFF-686F-972E9AE298F7}"/>
          </ac:picMkLst>
        </pc:picChg>
      </pc:sldChg>
      <pc:sldChg chg="modSp mod">
        <pc:chgData name="Delphine Dehos" userId="c7a58b66-fc8b-496c-b75f-86d2693ce9fb" providerId="ADAL" clId="{197A7576-43AE-4C9B-8C8A-793ACC21113D}" dt="2025-02-13T21:08:52.464" v="99" actId="20577"/>
        <pc:sldMkLst>
          <pc:docMk/>
          <pc:sldMk cId="596641967" sldId="2147470516"/>
        </pc:sldMkLst>
        <pc:spChg chg="mod">
          <ac:chgData name="Delphine Dehos" userId="c7a58b66-fc8b-496c-b75f-86d2693ce9fb" providerId="ADAL" clId="{197A7576-43AE-4C9B-8C8A-793ACC21113D}" dt="2025-02-13T21:08:11.468" v="95" actId="1076"/>
          <ac:spMkLst>
            <pc:docMk/>
            <pc:sldMk cId="596641967" sldId="2147470516"/>
            <ac:spMk id="2" creationId="{F5200A47-BE0F-978C-9883-656DCEA545B7}"/>
          </ac:spMkLst>
        </pc:spChg>
        <pc:spChg chg="mod">
          <ac:chgData name="Delphine Dehos" userId="c7a58b66-fc8b-496c-b75f-86d2693ce9fb" providerId="ADAL" clId="{197A7576-43AE-4C9B-8C8A-793ACC21113D}" dt="2025-02-13T21:08:52.464" v="99" actId="20577"/>
          <ac:spMkLst>
            <pc:docMk/>
            <pc:sldMk cId="596641967" sldId="2147470516"/>
            <ac:spMk id="4" creationId="{699FC814-67AB-636C-22E2-7210C179A218}"/>
          </ac:spMkLst>
        </pc:spChg>
      </pc:sldChg>
      <pc:sldChg chg="modSp mod">
        <pc:chgData name="Delphine Dehos" userId="c7a58b66-fc8b-496c-b75f-86d2693ce9fb" providerId="ADAL" clId="{197A7576-43AE-4C9B-8C8A-793ACC21113D}" dt="2025-02-13T21:34:40.426" v="600" actId="20577"/>
        <pc:sldMkLst>
          <pc:docMk/>
          <pc:sldMk cId="4176503517" sldId="2147470521"/>
        </pc:sldMkLst>
        <pc:spChg chg="mod">
          <ac:chgData name="Delphine Dehos" userId="c7a58b66-fc8b-496c-b75f-86d2693ce9fb" providerId="ADAL" clId="{197A7576-43AE-4C9B-8C8A-793ACC21113D}" dt="2025-02-13T21:34:40.426" v="600" actId="20577"/>
          <ac:spMkLst>
            <pc:docMk/>
            <pc:sldMk cId="4176503517" sldId="2147470521"/>
            <ac:spMk id="3" creationId="{DB256686-8DC1-AD22-50F9-81CF12E6EC6B}"/>
          </ac:spMkLst>
        </pc:spChg>
      </pc:sldChg>
      <pc:sldChg chg="modSp mod">
        <pc:chgData name="Delphine Dehos" userId="c7a58b66-fc8b-496c-b75f-86d2693ce9fb" providerId="ADAL" clId="{197A7576-43AE-4C9B-8C8A-793ACC21113D}" dt="2025-02-13T21:40:44.195" v="633" actId="255"/>
        <pc:sldMkLst>
          <pc:docMk/>
          <pc:sldMk cId="1517766005" sldId="2147470524"/>
        </pc:sldMkLst>
        <pc:spChg chg="mod">
          <ac:chgData name="Delphine Dehos" userId="c7a58b66-fc8b-496c-b75f-86d2693ce9fb" providerId="ADAL" clId="{197A7576-43AE-4C9B-8C8A-793ACC21113D}" dt="2025-02-13T21:40:44.195" v="633" actId="255"/>
          <ac:spMkLst>
            <pc:docMk/>
            <pc:sldMk cId="1517766005" sldId="2147470524"/>
            <ac:spMk id="5" creationId="{B0D6E58A-463E-26B7-F965-3B58A71A76CD}"/>
          </ac:spMkLst>
        </pc:spChg>
      </pc:sldChg>
      <pc:sldChg chg="modSp mod">
        <pc:chgData name="Delphine Dehos" userId="c7a58b66-fc8b-496c-b75f-86d2693ce9fb" providerId="ADAL" clId="{197A7576-43AE-4C9B-8C8A-793ACC21113D}" dt="2025-02-13T21:20:40.558" v="350" actId="20577"/>
        <pc:sldMkLst>
          <pc:docMk/>
          <pc:sldMk cId="4000571902" sldId="2147470525"/>
        </pc:sldMkLst>
        <pc:spChg chg="mod">
          <ac:chgData name="Delphine Dehos" userId="c7a58b66-fc8b-496c-b75f-86d2693ce9fb" providerId="ADAL" clId="{197A7576-43AE-4C9B-8C8A-793ACC21113D}" dt="2025-02-13T21:20:10.630" v="321" actId="20577"/>
          <ac:spMkLst>
            <pc:docMk/>
            <pc:sldMk cId="4000571902" sldId="2147470525"/>
            <ac:spMk id="4" creationId="{5C80C1DA-9C95-C9D0-4919-0344EA5C5740}"/>
          </ac:spMkLst>
        </pc:spChg>
        <pc:spChg chg="mod">
          <ac:chgData name="Delphine Dehos" userId="c7a58b66-fc8b-496c-b75f-86d2693ce9fb" providerId="ADAL" clId="{197A7576-43AE-4C9B-8C8A-793ACC21113D}" dt="2025-02-13T21:20:40.558" v="350" actId="20577"/>
          <ac:spMkLst>
            <pc:docMk/>
            <pc:sldMk cId="4000571902" sldId="2147470525"/>
            <ac:spMk id="7" creationId="{62135677-9C53-C08B-D27F-7509EDE96AF8}"/>
          </ac:spMkLst>
        </pc:spChg>
      </pc:sldChg>
      <pc:sldChg chg="modSp mod">
        <pc:chgData name="Delphine Dehos" userId="c7a58b66-fc8b-496c-b75f-86d2693ce9fb" providerId="ADAL" clId="{197A7576-43AE-4C9B-8C8A-793ACC21113D}" dt="2025-02-13T21:31:20.798" v="559" actId="255"/>
        <pc:sldMkLst>
          <pc:docMk/>
          <pc:sldMk cId="1532187293" sldId="2147470526"/>
        </pc:sldMkLst>
        <pc:spChg chg="mod">
          <ac:chgData name="Delphine Dehos" userId="c7a58b66-fc8b-496c-b75f-86d2693ce9fb" providerId="ADAL" clId="{197A7576-43AE-4C9B-8C8A-793ACC21113D}" dt="2025-02-13T21:31:20.798" v="559" actId="255"/>
          <ac:spMkLst>
            <pc:docMk/>
            <pc:sldMk cId="1532187293" sldId="2147470526"/>
            <ac:spMk id="3" creationId="{028F63D3-35CF-8663-763B-BF14A17E2C32}"/>
          </ac:spMkLst>
        </pc:spChg>
      </pc:sldChg>
      <pc:sldChg chg="modSp mod">
        <pc:chgData name="Delphine Dehos" userId="c7a58b66-fc8b-496c-b75f-86d2693ce9fb" providerId="ADAL" clId="{197A7576-43AE-4C9B-8C8A-793ACC21113D}" dt="2025-02-13T21:37:18.192" v="630" actId="6549"/>
        <pc:sldMkLst>
          <pc:docMk/>
          <pc:sldMk cId="1978310000" sldId="2147470528"/>
        </pc:sldMkLst>
        <pc:spChg chg="mod">
          <ac:chgData name="Delphine Dehos" userId="c7a58b66-fc8b-496c-b75f-86d2693ce9fb" providerId="ADAL" clId="{197A7576-43AE-4C9B-8C8A-793ACC21113D}" dt="2025-02-13T21:37:18.192" v="630" actId="6549"/>
          <ac:spMkLst>
            <pc:docMk/>
            <pc:sldMk cId="1978310000" sldId="2147470528"/>
            <ac:spMk id="3" creationId="{723B55D3-102A-2063-0C23-6F4BDCE3B4E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Totals!$H$21</c:f>
              <c:strCache>
                <c:ptCount val="1"/>
                <c:pt idx="0">
                  <c:v>Exemple de Première nation n° 2</c:v>
                </c:pt>
              </c:strCache>
            </c:strRef>
          </c:tx>
          <c:spPr>
            <a:solidFill>
              <a:schemeClr val="bg1">
                <a:lumMod val="65000"/>
              </a:schemeClr>
            </a:solidFill>
            <a:ln>
              <a:noFill/>
            </a:ln>
            <a:effectLst/>
          </c:spPr>
          <c:invertIfNegative val="0"/>
          <c:dLbls>
            <c:dLbl>
              <c:idx val="0"/>
              <c:layout>
                <c:manualLayout>
                  <c:x val="2.1512315800795954E-3"/>
                  <c:y val="1.1760094080752646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 xmlns:c16="http://schemas.microsoft.com/office/drawing/2014/chart" uri="{C3380CC4-5D6E-409C-BE32-E72D297353CC}">
                  <c16:uniqueId val="{00000000-E258-4ACE-8750-F540B7F30F3C}"/>
                </c:ext>
              </c:extLst>
            </c:dLbl>
            <c:dLbl>
              <c:idx val="1"/>
              <c:layout>
                <c:manualLayout>
                  <c:x val="-8.6049263203184616E-3"/>
                  <c:y val="1.5680125441003528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 xmlns:c16="http://schemas.microsoft.com/office/drawing/2014/chart" uri="{C3380CC4-5D6E-409C-BE32-E72D297353CC}">
                  <c16:uniqueId val="{00000001-E258-4ACE-8750-F540B7F30F3C}"/>
                </c:ext>
              </c:extLst>
            </c:dLbl>
            <c:dLbl>
              <c:idx val="2"/>
              <c:layout>
                <c:manualLayout>
                  <c:x val="-6.4536947402387863E-3"/>
                  <c:y val="7.8400627205016202E-3"/>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 xmlns:c16="http://schemas.microsoft.com/office/drawing/2014/chart" uri="{C3380CC4-5D6E-409C-BE32-E72D297353CC}">
                  <c16:uniqueId val="{00000002-E258-4ACE-8750-F540B7F30F3C}"/>
                </c:ext>
              </c:extLst>
            </c:dLbl>
            <c:dLbl>
              <c:idx val="3"/>
              <c:layout>
                <c:manualLayout>
                  <c:x val="4.3024631601591909E-3"/>
                  <c:y val="7.8400627205017642E-3"/>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 xmlns:c16="http://schemas.microsoft.com/office/drawing/2014/chart" uri="{C3380CC4-5D6E-409C-BE32-E72D297353CC}">
                  <c16:uniqueId val="{00000003-E258-4ACE-8750-F540B7F30F3C}"/>
                </c:ext>
              </c:extLst>
            </c:dLbl>
            <c:dLbl>
              <c:idx val="4"/>
              <c:layout>
                <c:manualLayout>
                  <c:x val="2.1512315800795954E-3"/>
                  <c:y val="7.8400627205016914E-3"/>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 xmlns:c16="http://schemas.microsoft.com/office/drawing/2014/chart" uri="{C3380CC4-5D6E-409C-BE32-E72D297353CC}">
                  <c16:uniqueId val="{00000004-E258-4ACE-8750-F540B7F30F3C}"/>
                </c:ext>
              </c:extLst>
            </c:dLbl>
            <c:dLbl>
              <c:idx val="5"/>
              <c:layout>
                <c:manualLayout>
                  <c:x val="-2.1512315800795954E-3"/>
                  <c:y val="1.1760094080752646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 xmlns:c16="http://schemas.microsoft.com/office/drawing/2014/chart" uri="{C3380CC4-5D6E-409C-BE32-E72D297353CC}">
                  <c16:uniqueId val="{00000005-E258-4ACE-8750-F540B7F30F3C}"/>
                </c:ext>
              </c:extLst>
            </c:dLbl>
            <c:dLbl>
              <c:idx val="6"/>
              <c:layout>
                <c:manualLayout>
                  <c:x val="2.1512315800795165E-3"/>
                  <c:y val="7.8400627205017642E-3"/>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 xmlns:c16="http://schemas.microsoft.com/office/drawing/2014/chart" uri="{C3380CC4-5D6E-409C-BE32-E72D297353CC}">
                  <c16:uniqueId val="{00000006-E258-4ACE-8750-F540B7F30F3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j-lt"/>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Totals!$B$22:$B$28</c:f>
              <c:strCache>
                <c:ptCount val="7"/>
                <c:pt idx="0">
                  <c:v>Gouvernance et administration</c:v>
                </c:pt>
                <c:pt idx="1">
                  <c:v>Instruction</c:v>
                </c:pt>
                <c:pt idx="2">
                  <c:v>Langue et culture</c:v>
                </c:pt>
                <c:pt idx="3">
                  <c:v>L'éducation inclusive</c:v>
                </c:pt>
                <c:pt idx="4">
                  <c:v>Transport</c:v>
                </c:pt>
                <c:pt idx="5">
                  <c:v>Opérations et maintenance</c:v>
                </c:pt>
                <c:pt idx="6">
                  <c:v>Supports enveloppants</c:v>
                </c:pt>
              </c:strCache>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strRef>
          </c:cat>
          <c:val>
            <c:numRef>
              <c:f>Totals!$H$22:$H$28</c:f>
              <c:numCache>
                <c:formatCode>"$"#,##0</c:formatCode>
                <c:ptCount val="7"/>
                <c:pt idx="0">
                  <c:v>3644.4781752888889</c:v>
                </c:pt>
                <c:pt idx="1">
                  <c:v>12546.022083555556</c:v>
                </c:pt>
                <c:pt idx="2">
                  <c:v>3920.5984014222222</c:v>
                </c:pt>
                <c:pt idx="3">
                  <c:v>10082.937726666667</c:v>
                </c:pt>
                <c:pt idx="4">
                  <c:v>4940.0179453107339</c:v>
                </c:pt>
                <c:pt idx="5">
                  <c:v>3850.8508369541878</c:v>
                </c:pt>
                <c:pt idx="6">
                  <c:v>4571.7904711111105</c:v>
                </c:pt>
              </c:numCache>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E258-4ACE-8750-F540B7F30F3C}"/>
            </c:ext>
          </c:extLst>
        </c:ser>
        <c:ser>
          <c:idx val="0"/>
          <c:order val="1"/>
          <c:tx>
            <c:strRef>
              <c:f>Totals!$G$21</c:f>
              <c:strCache>
                <c:ptCount val="1"/>
                <c:pt idx="0">
                  <c:v>Exemple de Première nation n° 1</c:v>
                </c:pt>
              </c:strCache>
            </c:strRef>
          </c:tx>
          <c:spPr>
            <a:solidFill>
              <a:srgbClr val="C00000"/>
            </a:solidFill>
            <a:ln>
              <a:noFill/>
            </a:ln>
            <a:effectLst/>
          </c:spPr>
          <c:invertIfNegative val="0"/>
          <c:dLbls>
            <c:dLbl>
              <c:idx val="4"/>
              <c:layout>
                <c:manualLayout>
                  <c:x val="2.1512315800795954E-3"/>
                  <c:y val="-1.1760094080752717E-2"/>
                </c:manualLayout>
              </c:layout>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ext xmlns:c16="http://schemas.microsoft.com/office/drawing/2014/chart" uri="{C3380CC4-5D6E-409C-BE32-E72D297353CC}">
                  <c16:uniqueId val="{00000008-E258-4ACE-8750-F540B7F30F3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j-lt"/>
                    <a:ea typeface="+mn-ea"/>
                    <a:cs typeface="+mn-cs"/>
                  </a:defRPr>
                </a:pPr>
                <a:endParaRPr lang="fr-FR"/>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0"/>
              </c:ext>
            </c:extLst>
          </c:dLbls>
          <c:cat>
            <c:strRef>
              <c:f>Totals!$B$22:$B$28</c:f>
              <c:strCache>
                <c:ptCount val="7"/>
                <c:pt idx="0">
                  <c:v>Gouvernance et administration</c:v>
                </c:pt>
                <c:pt idx="1">
                  <c:v>Instruction</c:v>
                </c:pt>
                <c:pt idx="2">
                  <c:v>Langue et culture</c:v>
                </c:pt>
                <c:pt idx="3">
                  <c:v>L'éducation inclusive</c:v>
                </c:pt>
                <c:pt idx="4">
                  <c:v>Transport</c:v>
                </c:pt>
                <c:pt idx="5">
                  <c:v>Opérations et maintenance</c:v>
                </c:pt>
                <c:pt idx="6">
                  <c:v>Supports enveloppants</c:v>
                </c:pt>
              </c:strCache>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strRef>
          </c:cat>
          <c:val>
            <c:numRef>
              <c:f>Totals!$G$22:$G$28</c:f>
              <c:numCache>
                <c:formatCode>"$"#,##0</c:formatCode>
                <c:ptCount val="7"/>
                <c:pt idx="0">
                  <c:v>8385.2651508965519</c:v>
                </c:pt>
                <c:pt idx="1">
                  <c:v>18414.827985655174</c:v>
                </c:pt>
                <c:pt idx="2">
                  <c:v>7322.6875917241377</c:v>
                </c:pt>
                <c:pt idx="3">
                  <c:v>17946.776452275863</c:v>
                </c:pt>
                <c:pt idx="4">
                  <c:v>3555.7559856911103</c:v>
                </c:pt>
                <c:pt idx="5">
                  <c:v>8993.9360717241379</c:v>
                </c:pt>
                <c:pt idx="6">
                  <c:v>10037.868521379311</c:v>
                </c:pt>
              </c:numCache>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9-E258-4ACE-8750-F540B7F30F3C}"/>
            </c:ext>
          </c:extLst>
        </c:ser>
        <c:dLbls>
          <c:dLblPos val="outEnd"/>
          <c:showLegendKey val="0"/>
          <c:showVal val="1"/>
          <c:showCatName val="0"/>
          <c:showSerName val="0"/>
          <c:showPercent val="0"/>
          <c:showBubbleSize val="0"/>
        </c:dLbls>
        <c:gapWidth val="182"/>
        <c:axId val="244896512"/>
        <c:axId val="244898048"/>
      </c:barChart>
      <c:catAx>
        <c:axId val="24489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44898048"/>
        <c:crosses val="autoZero"/>
        <c:auto val="1"/>
        <c:lblAlgn val="ctr"/>
        <c:lblOffset val="100"/>
        <c:noMultiLvlLbl val="0"/>
      </c:catAx>
      <c:valAx>
        <c:axId val="244898048"/>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j-lt"/>
                <a:ea typeface="+mn-ea"/>
                <a:cs typeface="+mn-cs"/>
              </a:defRPr>
            </a:pPr>
            <a:endParaRPr lang="fr-FR"/>
          </a:p>
        </c:txPr>
        <c:crossAx val="244896512"/>
        <c:crosses val="autoZero"/>
        <c:crossBetween val="between"/>
        <c:majorUnit val="5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CCFE3-23C9-4270-86EA-23A0D5E6E5E0}"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CA"/>
        </a:p>
      </dgm:t>
    </dgm:pt>
    <dgm:pt modelId="{55045D51-11EB-4DB0-A2CD-C77E8DAB434B}">
      <dgm:prSet/>
      <dgm:spPr>
        <a:ln w="12700">
          <a:solidFill>
            <a:schemeClr val="tx1"/>
          </a:solidFill>
        </a:ln>
      </dgm:spPr>
      <dgm:t>
        <a:bodyPr/>
        <a:lstStyle/>
        <a:p>
          <a:r>
            <a:rPr lang="fr-CA" b="0" noProof="0" dirty="0">
              <a:latin typeface="+mj-lt"/>
            </a:rPr>
            <a:t>Dans l'ensemble, la mise en œuvre de la formule de financement régionale provisoire (FFRP) s'est traduite par des augmentations significatives du financement pour la plupart des Premières Nations.</a:t>
          </a:r>
        </a:p>
      </dgm:t>
    </dgm:pt>
    <dgm:pt modelId="{A50F1E44-EC73-4726-BF9A-D7EA978A2632}" type="parTrans" cxnId="{72F47652-C56C-4E90-B89B-34E1D2428DF7}">
      <dgm:prSet/>
      <dgm:spPr/>
      <dgm:t>
        <a:bodyPr/>
        <a:lstStyle/>
        <a:p>
          <a:endParaRPr lang="en-CA" b="1"/>
        </a:p>
      </dgm:t>
    </dgm:pt>
    <dgm:pt modelId="{457DCE65-ECC7-4F3A-9D06-DF9BBD722B65}" type="sibTrans" cxnId="{72F47652-C56C-4E90-B89B-34E1D2428DF7}">
      <dgm:prSet/>
      <dgm:spPr/>
      <dgm:t>
        <a:bodyPr/>
        <a:lstStyle/>
        <a:p>
          <a:endParaRPr lang="en-CA" b="1"/>
        </a:p>
      </dgm:t>
    </dgm:pt>
    <dgm:pt modelId="{0834BD3F-C51B-4692-9464-333A661E3D1A}">
      <dgm:prSet/>
      <dgm:spPr>
        <a:ln w="12700">
          <a:solidFill>
            <a:schemeClr val="tx1"/>
          </a:solidFill>
        </a:ln>
      </dgm:spPr>
      <dgm:t>
        <a:bodyPr/>
        <a:lstStyle/>
        <a:p>
          <a:r>
            <a:rPr lang="en-CA" b="0" dirty="0">
              <a:latin typeface="+mj-lt"/>
            </a:rPr>
            <a:t>Les </a:t>
          </a:r>
          <a:r>
            <a:rPr lang="fr-CA" b="0" dirty="0">
              <a:latin typeface="+mj-lt"/>
            </a:rPr>
            <a:t>FFRP </a:t>
          </a:r>
          <a:r>
            <a:rPr lang="en-CA" b="0" dirty="0" err="1">
              <a:latin typeface="+mj-lt"/>
            </a:rPr>
            <a:t>ont</a:t>
          </a:r>
          <a:r>
            <a:rPr lang="en-CA" b="0" dirty="0">
              <a:latin typeface="+mj-lt"/>
            </a:rPr>
            <a:t> contribué à </a:t>
          </a:r>
          <a:r>
            <a:rPr lang="en-CA" b="0" dirty="0" err="1">
              <a:latin typeface="+mj-lt"/>
            </a:rPr>
            <a:t>une</a:t>
          </a:r>
          <a:r>
            <a:rPr lang="en-CA" b="0" dirty="0">
              <a:latin typeface="+mj-lt"/>
            </a:rPr>
            <a:t> plus grande équité en matière de financement.</a:t>
          </a:r>
        </a:p>
      </dgm:t>
    </dgm:pt>
    <dgm:pt modelId="{04D76C1F-86CA-47C0-BC7A-689D11129E10}" type="parTrans" cxnId="{66D37CE5-6870-42C3-AEDE-F99491B23A88}">
      <dgm:prSet/>
      <dgm:spPr/>
      <dgm:t>
        <a:bodyPr/>
        <a:lstStyle/>
        <a:p>
          <a:endParaRPr lang="en-CA" b="1"/>
        </a:p>
      </dgm:t>
    </dgm:pt>
    <dgm:pt modelId="{9CCA0136-389F-4859-B675-2B54BB780AEF}" type="sibTrans" cxnId="{66D37CE5-6870-42C3-AEDE-F99491B23A88}">
      <dgm:prSet/>
      <dgm:spPr/>
      <dgm:t>
        <a:bodyPr/>
        <a:lstStyle/>
        <a:p>
          <a:endParaRPr lang="en-CA" b="1"/>
        </a:p>
      </dgm:t>
    </dgm:pt>
    <dgm:pt modelId="{F387A67C-FB8A-4188-AB7E-7E359171BF27}">
      <dgm:prSet/>
      <dgm:spPr/>
      <dgm:t>
        <a:bodyPr/>
        <a:lstStyle/>
        <a:p>
          <a:r>
            <a:rPr lang="fr-CA" b="0" noProof="0" dirty="0">
              <a:latin typeface="+mn-lt"/>
            </a:rPr>
            <a:t>Élimination des exigences relatives à la conformité à la liste nominative.</a:t>
          </a:r>
        </a:p>
      </dgm:t>
    </dgm:pt>
    <dgm:pt modelId="{AC75F0BF-50DE-4A8F-A6F9-92E94A17AF94}" type="parTrans" cxnId="{C0F23721-541F-4630-9A1C-5D1B535DF8E2}">
      <dgm:prSet/>
      <dgm:spPr/>
      <dgm:t>
        <a:bodyPr/>
        <a:lstStyle/>
        <a:p>
          <a:endParaRPr lang="en-CA" b="1"/>
        </a:p>
      </dgm:t>
    </dgm:pt>
    <dgm:pt modelId="{6FCBFCD7-B3DF-4B82-A650-97060C880DDE}" type="sibTrans" cxnId="{C0F23721-541F-4630-9A1C-5D1B535DF8E2}">
      <dgm:prSet/>
      <dgm:spPr/>
      <dgm:t>
        <a:bodyPr/>
        <a:lstStyle/>
        <a:p>
          <a:endParaRPr lang="en-CA" b="1"/>
        </a:p>
      </dgm:t>
    </dgm:pt>
    <dgm:pt modelId="{79AE930A-0B3E-4048-A7B0-A5A17E6DB672}">
      <dgm:prSet/>
      <dgm:spPr/>
      <dgm:t>
        <a:bodyPr/>
        <a:lstStyle/>
        <a:p>
          <a:r>
            <a:rPr lang="fr-CA" b="0" noProof="0" dirty="0">
              <a:latin typeface="+mn-lt"/>
            </a:rPr>
            <a:t>Élimination de la disparité de financement entre les Premières Nations recevant une contribution globale et celles n’en recevant pas ainsi qu’entre les Premières Nations de grande taille ou ayant de grands moyens et celles de petite taille ou éloignées.</a:t>
          </a:r>
        </a:p>
      </dgm:t>
    </dgm:pt>
    <dgm:pt modelId="{9E8AD27C-AF99-4EC3-9FA8-EA6CAABB3CE4}" type="parTrans" cxnId="{ECB0A5F9-0B99-4361-92C4-D1B8555D9EDB}">
      <dgm:prSet/>
      <dgm:spPr/>
      <dgm:t>
        <a:bodyPr/>
        <a:lstStyle/>
        <a:p>
          <a:endParaRPr lang="en-CA" b="1"/>
        </a:p>
      </dgm:t>
    </dgm:pt>
    <dgm:pt modelId="{E8C43B0B-E7BB-4549-9BCC-4880C872EA1E}" type="sibTrans" cxnId="{ECB0A5F9-0B99-4361-92C4-D1B8555D9EDB}">
      <dgm:prSet/>
      <dgm:spPr/>
      <dgm:t>
        <a:bodyPr/>
        <a:lstStyle/>
        <a:p>
          <a:endParaRPr lang="en-CA" b="1"/>
        </a:p>
      </dgm:t>
    </dgm:pt>
    <dgm:pt modelId="{12DEC044-FD7B-4FCF-815C-9A7CDEDF2280}">
      <dgm:prSet/>
      <dgm:spPr>
        <a:ln w="12700">
          <a:solidFill>
            <a:schemeClr val="tx1"/>
          </a:solidFill>
        </a:ln>
      </dgm:spPr>
      <dgm:t>
        <a:bodyPr/>
        <a:lstStyle/>
        <a:p>
          <a:r>
            <a:rPr lang="en-CA" b="0" dirty="0">
              <a:latin typeface="+mj-lt"/>
            </a:rPr>
            <a:t>Des améliorations notables ont été apportées aux </a:t>
          </a:r>
          <a:r>
            <a:rPr lang="fr-CA" b="0" dirty="0">
              <a:latin typeface="+mj-lt"/>
            </a:rPr>
            <a:t>FFRP </a:t>
          </a:r>
          <a:r>
            <a:rPr lang="en-CA" b="0" dirty="0">
              <a:latin typeface="+mj-lt"/>
            </a:rPr>
            <a:t>au cours des cinq dernières années.</a:t>
          </a:r>
        </a:p>
      </dgm:t>
    </dgm:pt>
    <dgm:pt modelId="{120A78B3-87DA-409D-AFFD-FF34B23C05F1}" type="parTrans" cxnId="{76F5DC37-80D8-42EC-8B67-CDD63D61508F}">
      <dgm:prSet/>
      <dgm:spPr/>
      <dgm:t>
        <a:bodyPr/>
        <a:lstStyle/>
        <a:p>
          <a:endParaRPr lang="en-CA" b="1"/>
        </a:p>
      </dgm:t>
    </dgm:pt>
    <dgm:pt modelId="{00CC216A-67BC-4593-B60B-D6C664442645}" type="sibTrans" cxnId="{76F5DC37-80D8-42EC-8B67-CDD63D61508F}">
      <dgm:prSet/>
      <dgm:spPr/>
      <dgm:t>
        <a:bodyPr/>
        <a:lstStyle/>
        <a:p>
          <a:endParaRPr lang="en-CA" b="1"/>
        </a:p>
      </dgm:t>
    </dgm:pt>
    <dgm:pt modelId="{A68A332B-F8D3-494C-BEC9-1F57DCDF2B00}">
      <dgm:prSet/>
      <dgm:spPr/>
      <dgm:t>
        <a:bodyPr/>
        <a:lstStyle/>
        <a:p>
          <a:r>
            <a:rPr lang="fr-CA" b="0" noProof="0" dirty="0">
              <a:latin typeface="+mn-lt"/>
            </a:rPr>
            <a:t>Améliorations à l'échelle nationale (p. ex., financement d’activités avant et après l'école, financement du placement en foyer privé, financement de l'aide aux élèves, financement du transport).</a:t>
          </a:r>
        </a:p>
      </dgm:t>
    </dgm:pt>
    <dgm:pt modelId="{038C19F2-3899-497E-ADA9-B6C1EEFC539D}" type="parTrans" cxnId="{DA519751-C067-49B6-8866-7F4CED9DA035}">
      <dgm:prSet/>
      <dgm:spPr/>
      <dgm:t>
        <a:bodyPr/>
        <a:lstStyle/>
        <a:p>
          <a:endParaRPr lang="en-CA" b="1"/>
        </a:p>
      </dgm:t>
    </dgm:pt>
    <dgm:pt modelId="{7BF55067-6CA4-4D5D-A85D-81109B24AFBC}" type="sibTrans" cxnId="{DA519751-C067-49B6-8866-7F4CED9DA035}">
      <dgm:prSet/>
      <dgm:spPr/>
      <dgm:t>
        <a:bodyPr/>
        <a:lstStyle/>
        <a:p>
          <a:endParaRPr lang="en-CA" b="1"/>
        </a:p>
      </dgm:t>
    </dgm:pt>
    <dgm:pt modelId="{8CB0C22C-3460-46E9-91FE-3E20455FD707}">
      <dgm:prSet/>
      <dgm:spPr/>
      <dgm:t>
        <a:bodyPr/>
        <a:lstStyle/>
        <a:p>
          <a:r>
            <a:rPr lang="fr-CA" b="0" noProof="0" dirty="0">
              <a:latin typeface="+mn-lt"/>
            </a:rPr>
            <a:t>Améliorations propres aux régions (p. ex</a:t>
          </a:r>
          <a:r>
            <a:rPr lang="fr-CA" b="0" noProof="0">
              <a:latin typeface="+mn-lt"/>
            </a:rPr>
            <a:t>., adaptation </a:t>
          </a:r>
          <a:r>
            <a:rPr lang="fr-CA" b="0" noProof="0" dirty="0">
              <a:latin typeface="+mn-lt"/>
            </a:rPr>
            <a:t>à l'éloignement pour les communautés accessibles par avion en Ontario).</a:t>
          </a:r>
        </a:p>
      </dgm:t>
    </dgm:pt>
    <dgm:pt modelId="{4B9C676E-6B48-42B3-A3CA-EB2A0ED89971}" type="parTrans" cxnId="{592E4A0D-CC04-4664-84CF-E6D31FB7E694}">
      <dgm:prSet/>
      <dgm:spPr/>
      <dgm:t>
        <a:bodyPr/>
        <a:lstStyle/>
        <a:p>
          <a:endParaRPr lang="en-CA" b="1"/>
        </a:p>
      </dgm:t>
    </dgm:pt>
    <dgm:pt modelId="{2812EDB2-5292-440E-B940-B7266E1E3DBA}" type="sibTrans" cxnId="{592E4A0D-CC04-4664-84CF-E6D31FB7E694}">
      <dgm:prSet/>
      <dgm:spPr/>
      <dgm:t>
        <a:bodyPr/>
        <a:lstStyle/>
        <a:p>
          <a:endParaRPr lang="en-CA" b="1"/>
        </a:p>
      </dgm:t>
    </dgm:pt>
    <dgm:pt modelId="{52C84E66-94BA-4B88-B23B-54BD526D6559}" type="pres">
      <dgm:prSet presAssocID="{80ACCFE3-23C9-4270-86EA-23A0D5E6E5E0}" presName="linear" presStyleCnt="0">
        <dgm:presLayoutVars>
          <dgm:animLvl val="lvl"/>
          <dgm:resizeHandles val="exact"/>
        </dgm:presLayoutVars>
      </dgm:prSet>
      <dgm:spPr/>
    </dgm:pt>
    <dgm:pt modelId="{A653C3A4-ECA2-418A-BAF7-D84A9D38346D}" type="pres">
      <dgm:prSet presAssocID="{55045D51-11EB-4DB0-A2CD-C77E8DAB434B}" presName="parentText" presStyleLbl="node1" presStyleIdx="0" presStyleCnt="3">
        <dgm:presLayoutVars>
          <dgm:chMax val="0"/>
          <dgm:bulletEnabled val="1"/>
        </dgm:presLayoutVars>
      </dgm:prSet>
      <dgm:spPr/>
    </dgm:pt>
    <dgm:pt modelId="{6BDBDB1A-8116-4BF8-BD75-05F51055814E}" type="pres">
      <dgm:prSet presAssocID="{457DCE65-ECC7-4F3A-9D06-DF9BBD722B65}" presName="spacer" presStyleCnt="0"/>
      <dgm:spPr/>
    </dgm:pt>
    <dgm:pt modelId="{722D8E43-2B1E-4526-8F40-D8D407F5F86C}" type="pres">
      <dgm:prSet presAssocID="{0834BD3F-C51B-4692-9464-333A661E3D1A}" presName="parentText" presStyleLbl="node1" presStyleIdx="1" presStyleCnt="3">
        <dgm:presLayoutVars>
          <dgm:chMax val="0"/>
          <dgm:bulletEnabled val="1"/>
        </dgm:presLayoutVars>
      </dgm:prSet>
      <dgm:spPr/>
    </dgm:pt>
    <dgm:pt modelId="{0C45CD29-57EC-447A-BA0B-51318CC5243D}" type="pres">
      <dgm:prSet presAssocID="{0834BD3F-C51B-4692-9464-333A661E3D1A}" presName="childText" presStyleLbl="revTx" presStyleIdx="0" presStyleCnt="2" custLinFactNeighborX="-546">
        <dgm:presLayoutVars>
          <dgm:bulletEnabled val="1"/>
        </dgm:presLayoutVars>
      </dgm:prSet>
      <dgm:spPr/>
    </dgm:pt>
    <dgm:pt modelId="{3012844C-AB33-4FBE-8F4A-22400439A0C1}" type="pres">
      <dgm:prSet presAssocID="{12DEC044-FD7B-4FCF-815C-9A7CDEDF2280}" presName="parentText" presStyleLbl="node1" presStyleIdx="2" presStyleCnt="3">
        <dgm:presLayoutVars>
          <dgm:chMax val="0"/>
          <dgm:bulletEnabled val="1"/>
        </dgm:presLayoutVars>
      </dgm:prSet>
      <dgm:spPr/>
    </dgm:pt>
    <dgm:pt modelId="{EC04C326-4960-4EE2-86C7-E0F1EC0C15F7}" type="pres">
      <dgm:prSet presAssocID="{12DEC044-FD7B-4FCF-815C-9A7CDEDF2280}" presName="childText" presStyleLbl="revTx" presStyleIdx="1" presStyleCnt="2">
        <dgm:presLayoutVars>
          <dgm:bulletEnabled val="1"/>
        </dgm:presLayoutVars>
      </dgm:prSet>
      <dgm:spPr/>
    </dgm:pt>
  </dgm:ptLst>
  <dgm:cxnLst>
    <dgm:cxn modelId="{C0F07909-3F3B-4B58-AA48-B35AFE1AE394}" type="presOf" srcId="{0834BD3F-C51B-4692-9464-333A661E3D1A}" destId="{722D8E43-2B1E-4526-8F40-D8D407F5F86C}" srcOrd="0" destOrd="0" presId="urn:microsoft.com/office/officeart/2005/8/layout/vList2"/>
    <dgm:cxn modelId="{2C56E80C-4707-4567-8A8D-AB83A866A7B8}" type="presOf" srcId="{A68A332B-F8D3-494C-BEC9-1F57DCDF2B00}" destId="{EC04C326-4960-4EE2-86C7-E0F1EC0C15F7}" srcOrd="0" destOrd="0" presId="urn:microsoft.com/office/officeart/2005/8/layout/vList2"/>
    <dgm:cxn modelId="{592E4A0D-CC04-4664-84CF-E6D31FB7E694}" srcId="{12DEC044-FD7B-4FCF-815C-9A7CDEDF2280}" destId="{8CB0C22C-3460-46E9-91FE-3E20455FD707}" srcOrd="1" destOrd="0" parTransId="{4B9C676E-6B48-42B3-A3CA-EB2A0ED89971}" sibTransId="{2812EDB2-5292-440E-B940-B7266E1E3DBA}"/>
    <dgm:cxn modelId="{C0F23721-541F-4630-9A1C-5D1B535DF8E2}" srcId="{0834BD3F-C51B-4692-9464-333A661E3D1A}" destId="{F387A67C-FB8A-4188-AB7E-7E359171BF27}" srcOrd="0" destOrd="0" parTransId="{AC75F0BF-50DE-4A8F-A6F9-92E94A17AF94}" sibTransId="{6FCBFCD7-B3DF-4B82-A650-97060C880DDE}"/>
    <dgm:cxn modelId="{76F5DC37-80D8-42EC-8B67-CDD63D61508F}" srcId="{80ACCFE3-23C9-4270-86EA-23A0D5E6E5E0}" destId="{12DEC044-FD7B-4FCF-815C-9A7CDEDF2280}" srcOrd="2" destOrd="0" parTransId="{120A78B3-87DA-409D-AFFD-FF34B23C05F1}" sibTransId="{00CC216A-67BC-4593-B60B-D6C664442645}"/>
    <dgm:cxn modelId="{063B6C60-A83E-4512-9F6D-0128170C706F}" type="presOf" srcId="{8CB0C22C-3460-46E9-91FE-3E20455FD707}" destId="{EC04C326-4960-4EE2-86C7-E0F1EC0C15F7}" srcOrd="0" destOrd="1" presId="urn:microsoft.com/office/officeart/2005/8/layout/vList2"/>
    <dgm:cxn modelId="{0B915471-0C47-46A8-AE1C-D3A23BCCF65C}" type="presOf" srcId="{79AE930A-0B3E-4048-A7B0-A5A17E6DB672}" destId="{0C45CD29-57EC-447A-BA0B-51318CC5243D}" srcOrd="0" destOrd="1" presId="urn:microsoft.com/office/officeart/2005/8/layout/vList2"/>
    <dgm:cxn modelId="{DA519751-C067-49B6-8866-7F4CED9DA035}" srcId="{12DEC044-FD7B-4FCF-815C-9A7CDEDF2280}" destId="{A68A332B-F8D3-494C-BEC9-1F57DCDF2B00}" srcOrd="0" destOrd="0" parTransId="{038C19F2-3899-497E-ADA9-B6C1EEFC539D}" sibTransId="{7BF55067-6CA4-4D5D-A85D-81109B24AFBC}"/>
    <dgm:cxn modelId="{72F47652-C56C-4E90-B89B-34E1D2428DF7}" srcId="{80ACCFE3-23C9-4270-86EA-23A0D5E6E5E0}" destId="{55045D51-11EB-4DB0-A2CD-C77E8DAB434B}" srcOrd="0" destOrd="0" parTransId="{A50F1E44-EC73-4726-BF9A-D7EA978A2632}" sibTransId="{457DCE65-ECC7-4F3A-9D06-DF9BBD722B65}"/>
    <dgm:cxn modelId="{E8E5C7A2-1292-4B80-B14A-3303226F201C}" type="presOf" srcId="{55045D51-11EB-4DB0-A2CD-C77E8DAB434B}" destId="{A653C3A4-ECA2-418A-BAF7-D84A9D38346D}" srcOrd="0" destOrd="0" presId="urn:microsoft.com/office/officeart/2005/8/layout/vList2"/>
    <dgm:cxn modelId="{4BB10EB6-D0E5-49AB-910C-A5F91B6D4AF0}" type="presOf" srcId="{12DEC044-FD7B-4FCF-815C-9A7CDEDF2280}" destId="{3012844C-AB33-4FBE-8F4A-22400439A0C1}" srcOrd="0" destOrd="0" presId="urn:microsoft.com/office/officeart/2005/8/layout/vList2"/>
    <dgm:cxn modelId="{A9721BD7-67D7-4242-BEC5-2BD74FD331A4}" type="presOf" srcId="{80ACCFE3-23C9-4270-86EA-23A0D5E6E5E0}" destId="{52C84E66-94BA-4B88-B23B-54BD526D6559}" srcOrd="0" destOrd="0" presId="urn:microsoft.com/office/officeart/2005/8/layout/vList2"/>
    <dgm:cxn modelId="{66D37CE5-6870-42C3-AEDE-F99491B23A88}" srcId="{80ACCFE3-23C9-4270-86EA-23A0D5E6E5E0}" destId="{0834BD3F-C51B-4692-9464-333A661E3D1A}" srcOrd="1" destOrd="0" parTransId="{04D76C1F-86CA-47C0-BC7A-689D11129E10}" sibTransId="{9CCA0136-389F-4859-B675-2B54BB780AEF}"/>
    <dgm:cxn modelId="{43A3E7E6-2CCC-4FCD-BAB3-CF85C5ABFD5E}" type="presOf" srcId="{F387A67C-FB8A-4188-AB7E-7E359171BF27}" destId="{0C45CD29-57EC-447A-BA0B-51318CC5243D}" srcOrd="0" destOrd="0" presId="urn:microsoft.com/office/officeart/2005/8/layout/vList2"/>
    <dgm:cxn modelId="{ECB0A5F9-0B99-4361-92C4-D1B8555D9EDB}" srcId="{0834BD3F-C51B-4692-9464-333A661E3D1A}" destId="{79AE930A-0B3E-4048-A7B0-A5A17E6DB672}" srcOrd="1" destOrd="0" parTransId="{9E8AD27C-AF99-4EC3-9FA8-EA6CAABB3CE4}" sibTransId="{E8C43B0B-E7BB-4549-9BCC-4880C872EA1E}"/>
    <dgm:cxn modelId="{7DD018AD-424E-44B9-8756-E71CE35D984A}" type="presParOf" srcId="{52C84E66-94BA-4B88-B23B-54BD526D6559}" destId="{A653C3A4-ECA2-418A-BAF7-D84A9D38346D}" srcOrd="0" destOrd="0" presId="urn:microsoft.com/office/officeart/2005/8/layout/vList2"/>
    <dgm:cxn modelId="{1C872EB4-1F60-4BEC-9A06-FFBAB62C88E1}" type="presParOf" srcId="{52C84E66-94BA-4B88-B23B-54BD526D6559}" destId="{6BDBDB1A-8116-4BF8-BD75-05F51055814E}" srcOrd="1" destOrd="0" presId="urn:microsoft.com/office/officeart/2005/8/layout/vList2"/>
    <dgm:cxn modelId="{1EB008BC-1FD1-4AD2-93B2-A6794C721EC5}" type="presParOf" srcId="{52C84E66-94BA-4B88-B23B-54BD526D6559}" destId="{722D8E43-2B1E-4526-8F40-D8D407F5F86C}" srcOrd="2" destOrd="0" presId="urn:microsoft.com/office/officeart/2005/8/layout/vList2"/>
    <dgm:cxn modelId="{338D841C-0BB4-4741-8FF0-73998459F8CF}" type="presParOf" srcId="{52C84E66-94BA-4B88-B23B-54BD526D6559}" destId="{0C45CD29-57EC-447A-BA0B-51318CC5243D}" srcOrd="3" destOrd="0" presId="urn:microsoft.com/office/officeart/2005/8/layout/vList2"/>
    <dgm:cxn modelId="{B0B85E19-4427-4289-89D5-488E44CD01E0}" type="presParOf" srcId="{52C84E66-94BA-4B88-B23B-54BD526D6559}" destId="{3012844C-AB33-4FBE-8F4A-22400439A0C1}" srcOrd="4" destOrd="0" presId="urn:microsoft.com/office/officeart/2005/8/layout/vList2"/>
    <dgm:cxn modelId="{997877B8-D53B-4604-B27E-54CF99A198FB}" type="presParOf" srcId="{52C84E66-94BA-4B88-B23B-54BD526D6559}" destId="{EC04C326-4960-4EE2-86C7-E0F1EC0C15F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9D234-B604-4357-B996-786C6AE1031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CA"/>
        </a:p>
      </dgm:t>
    </dgm:pt>
    <dgm:pt modelId="{CAC2E080-2BE7-471A-B594-172675152495}">
      <dgm:prSet/>
      <dgm:spPr>
        <a:ln>
          <a:solidFill>
            <a:schemeClr val="tx1"/>
          </a:solidFill>
        </a:ln>
      </dgm:spPr>
      <dgm:t>
        <a:bodyPr/>
        <a:lstStyle/>
        <a:p>
          <a:r>
            <a:rPr lang="fr-CA" b="0" noProof="0" dirty="0">
              <a:latin typeface="+mj-lt"/>
            </a:rPr>
            <a:t>La ventilation du financement sème la confusion, manque de convivialité et est difficile à comprendre.</a:t>
          </a:r>
        </a:p>
      </dgm:t>
    </dgm:pt>
    <dgm:pt modelId="{10A1B2E0-E5D4-4F6D-A844-0F340EB1B067}" type="parTrans" cxnId="{42E0C6B2-3706-43F5-8A2F-15D2BBCA79D6}">
      <dgm:prSet/>
      <dgm:spPr/>
      <dgm:t>
        <a:bodyPr/>
        <a:lstStyle/>
        <a:p>
          <a:endParaRPr lang="en-CA" b="1"/>
        </a:p>
      </dgm:t>
    </dgm:pt>
    <dgm:pt modelId="{5356BC51-C159-42D1-893F-DADCE2A4AD8A}" type="sibTrans" cxnId="{42E0C6B2-3706-43F5-8A2F-15D2BBCA79D6}">
      <dgm:prSet/>
      <dgm:spPr/>
      <dgm:t>
        <a:bodyPr/>
        <a:lstStyle/>
        <a:p>
          <a:endParaRPr lang="en-CA" b="1"/>
        </a:p>
      </dgm:t>
    </dgm:pt>
    <dgm:pt modelId="{788A4629-F6A6-4C8C-8D02-5163F0E3D8CE}">
      <dgm:prSet/>
      <dgm:spPr/>
      <dgm:t>
        <a:bodyPr/>
        <a:lstStyle/>
        <a:p>
          <a:r>
            <a:rPr lang="fr-CA" b="0" noProof="0" dirty="0">
              <a:latin typeface="+mn-lt"/>
            </a:rPr>
            <a:t>Un manque de transparence dans les formules de financement sous-jacentes.</a:t>
          </a:r>
        </a:p>
      </dgm:t>
    </dgm:pt>
    <dgm:pt modelId="{8D853111-66C7-4F04-8DDB-3A34180700DF}" type="parTrans" cxnId="{43C9407B-0D8A-4338-9F93-033F7C50A256}">
      <dgm:prSet/>
      <dgm:spPr/>
      <dgm:t>
        <a:bodyPr/>
        <a:lstStyle/>
        <a:p>
          <a:endParaRPr lang="en-CA" b="1"/>
        </a:p>
      </dgm:t>
    </dgm:pt>
    <dgm:pt modelId="{75691877-A621-4CA2-ADAD-ECE6D203A674}" type="sibTrans" cxnId="{43C9407B-0D8A-4338-9F93-033F7C50A256}">
      <dgm:prSet/>
      <dgm:spPr/>
      <dgm:t>
        <a:bodyPr/>
        <a:lstStyle/>
        <a:p>
          <a:endParaRPr lang="en-CA" b="1"/>
        </a:p>
      </dgm:t>
    </dgm:pt>
    <dgm:pt modelId="{369D30E5-2171-4E34-A672-0A49210A5653}">
      <dgm:prSet/>
      <dgm:spPr/>
      <dgm:t>
        <a:bodyPr/>
        <a:lstStyle/>
        <a:p>
          <a:r>
            <a:rPr lang="fr-CA" b="0" noProof="0" dirty="0">
              <a:latin typeface="+mn-lt"/>
            </a:rPr>
            <a:t>Une mauvaise information sur le financement des services de deuxième niveau.</a:t>
          </a:r>
        </a:p>
      </dgm:t>
    </dgm:pt>
    <dgm:pt modelId="{9E01FABB-70F8-491A-8DB6-62349454FC83}" type="parTrans" cxnId="{FBA0103B-A059-4111-B094-DD2583232ABB}">
      <dgm:prSet/>
      <dgm:spPr/>
      <dgm:t>
        <a:bodyPr/>
        <a:lstStyle/>
        <a:p>
          <a:endParaRPr lang="en-CA" b="1"/>
        </a:p>
      </dgm:t>
    </dgm:pt>
    <dgm:pt modelId="{E5200095-088F-473A-B748-25DB3817A14A}" type="sibTrans" cxnId="{FBA0103B-A059-4111-B094-DD2583232ABB}">
      <dgm:prSet/>
      <dgm:spPr/>
      <dgm:t>
        <a:bodyPr/>
        <a:lstStyle/>
        <a:p>
          <a:endParaRPr lang="en-CA" b="1"/>
        </a:p>
      </dgm:t>
    </dgm:pt>
    <dgm:pt modelId="{6573A3E0-A919-4DF1-AA13-6DEC527317CF}">
      <dgm:prSet/>
      <dgm:spPr/>
      <dgm:t>
        <a:bodyPr/>
        <a:lstStyle/>
        <a:p>
          <a:r>
            <a:rPr lang="fr-CA" b="0" noProof="0" dirty="0">
              <a:latin typeface="+mn-lt"/>
            </a:rPr>
            <a:t>Erreurs dans les calculs.</a:t>
          </a:r>
        </a:p>
      </dgm:t>
    </dgm:pt>
    <dgm:pt modelId="{5A19AD4D-62BA-41C5-B4B4-5833710FFF9B}" type="parTrans" cxnId="{96F616E2-D628-4199-A598-D83D6179CDE5}">
      <dgm:prSet/>
      <dgm:spPr/>
      <dgm:t>
        <a:bodyPr/>
        <a:lstStyle/>
        <a:p>
          <a:endParaRPr lang="en-CA" b="1"/>
        </a:p>
      </dgm:t>
    </dgm:pt>
    <dgm:pt modelId="{29769E9D-3D2A-4971-B18C-C33730D33FF9}" type="sibTrans" cxnId="{96F616E2-D628-4199-A598-D83D6179CDE5}">
      <dgm:prSet/>
      <dgm:spPr/>
      <dgm:t>
        <a:bodyPr/>
        <a:lstStyle/>
        <a:p>
          <a:endParaRPr lang="en-CA" b="1"/>
        </a:p>
      </dgm:t>
    </dgm:pt>
    <dgm:pt modelId="{F8D361C3-D350-4911-82ED-11B977222A55}">
      <dgm:prSet/>
      <dgm:spPr>
        <a:ln>
          <a:solidFill>
            <a:schemeClr val="tx1"/>
          </a:solidFill>
        </a:ln>
      </dgm:spPr>
      <dgm:t>
        <a:bodyPr/>
        <a:lstStyle/>
        <a:p>
          <a:r>
            <a:rPr lang="en-CA" b="0" dirty="0" err="1">
              <a:latin typeface="+mj-lt"/>
            </a:rPr>
            <a:t>Aucune</a:t>
          </a:r>
          <a:r>
            <a:rPr lang="en-CA" b="0" dirty="0">
              <a:latin typeface="+mj-lt"/>
            </a:rPr>
            <a:t> suite </a:t>
          </a:r>
          <a:r>
            <a:rPr lang="en-CA" b="0" dirty="0" err="1">
              <a:latin typeface="+mj-lt"/>
            </a:rPr>
            <a:t>n’a</a:t>
          </a:r>
          <a:r>
            <a:rPr lang="en-CA" b="0" dirty="0">
              <a:latin typeface="+mj-lt"/>
            </a:rPr>
            <a:t> </a:t>
          </a:r>
          <a:r>
            <a:rPr lang="en-CA" b="0" dirty="0" err="1">
              <a:latin typeface="+mj-lt"/>
            </a:rPr>
            <a:t>été</a:t>
          </a:r>
          <a:r>
            <a:rPr lang="en-CA" b="0" dirty="0">
              <a:latin typeface="+mj-lt"/>
            </a:rPr>
            <a:t> </a:t>
          </a:r>
          <a:r>
            <a:rPr lang="en-CA" b="0" dirty="0" err="1">
              <a:latin typeface="+mj-lt"/>
            </a:rPr>
            <a:t>donnée</a:t>
          </a:r>
          <a:r>
            <a:rPr lang="en-CA" b="0" dirty="0">
              <a:latin typeface="+mj-lt"/>
            </a:rPr>
            <a:t> aux </a:t>
          </a:r>
          <a:r>
            <a:rPr lang="en-CA" b="0" dirty="0" err="1">
              <a:latin typeface="+mj-lt"/>
            </a:rPr>
            <a:t>commentaires</a:t>
          </a:r>
          <a:r>
            <a:rPr lang="en-CA" b="0" dirty="0">
              <a:latin typeface="+mj-lt"/>
            </a:rPr>
            <a:t> </a:t>
          </a:r>
          <a:r>
            <a:rPr lang="en-CA" b="0" dirty="0" err="1">
              <a:latin typeface="+mj-lt"/>
            </a:rPr>
            <a:t>ou</a:t>
          </a:r>
          <a:r>
            <a:rPr lang="en-CA" b="0" dirty="0">
              <a:latin typeface="+mj-lt"/>
            </a:rPr>
            <a:t> </a:t>
          </a:r>
          <a:r>
            <a:rPr lang="en-CA" b="0" dirty="0" err="1">
              <a:latin typeface="+mj-lt"/>
            </a:rPr>
            <a:t>recommandations</a:t>
          </a:r>
          <a:r>
            <a:rPr lang="en-CA" b="0" dirty="0">
              <a:latin typeface="+mj-lt"/>
            </a:rPr>
            <a:t> des Premières Nations sur les améliorations à apporter aux FFRP. </a:t>
          </a:r>
        </a:p>
      </dgm:t>
    </dgm:pt>
    <dgm:pt modelId="{4AD1CA87-28FD-4DC7-83E4-147C8F80AC32}" type="parTrans" cxnId="{4D8F6B32-731A-43B5-A177-F16C2DFE6D07}">
      <dgm:prSet/>
      <dgm:spPr/>
      <dgm:t>
        <a:bodyPr/>
        <a:lstStyle/>
        <a:p>
          <a:endParaRPr lang="en-CA" b="1"/>
        </a:p>
      </dgm:t>
    </dgm:pt>
    <dgm:pt modelId="{813BA0C8-C537-4886-B493-A49E0D0FC169}" type="sibTrans" cxnId="{4D8F6B32-731A-43B5-A177-F16C2DFE6D07}">
      <dgm:prSet/>
      <dgm:spPr/>
      <dgm:t>
        <a:bodyPr/>
        <a:lstStyle/>
        <a:p>
          <a:endParaRPr lang="en-CA" b="1"/>
        </a:p>
      </dgm:t>
    </dgm:pt>
    <dgm:pt modelId="{7F9D2D82-8236-47A4-8678-87D8050DFED8}">
      <dgm:prSet/>
      <dgm:spPr/>
      <dgm:t>
        <a:bodyPr/>
        <a:lstStyle/>
        <a:p>
          <a:r>
            <a:rPr lang="fr-CA" b="0" noProof="0" dirty="0"/>
            <a:t>Demandes de mise à jour du financement de l'éducation spécialisée. </a:t>
          </a:r>
        </a:p>
      </dgm:t>
    </dgm:pt>
    <dgm:pt modelId="{239DD414-5EB7-4A08-AE34-8CD04B662519}" type="parTrans" cxnId="{82832530-E136-4E22-A5A3-117556683F4F}">
      <dgm:prSet/>
      <dgm:spPr/>
      <dgm:t>
        <a:bodyPr/>
        <a:lstStyle/>
        <a:p>
          <a:endParaRPr lang="en-CA" b="1"/>
        </a:p>
      </dgm:t>
    </dgm:pt>
    <dgm:pt modelId="{DDAA8CED-A5BF-490A-B019-9870614680B3}" type="sibTrans" cxnId="{82832530-E136-4E22-A5A3-117556683F4F}">
      <dgm:prSet/>
      <dgm:spPr/>
      <dgm:t>
        <a:bodyPr/>
        <a:lstStyle/>
        <a:p>
          <a:endParaRPr lang="en-CA" b="1"/>
        </a:p>
      </dgm:t>
    </dgm:pt>
    <dgm:pt modelId="{FCF020F9-F1DC-4097-81AA-9CCA5F71183C}">
      <dgm:prSet/>
      <dgm:spPr/>
      <dgm:t>
        <a:bodyPr/>
        <a:lstStyle/>
        <a:p>
          <a:r>
            <a:rPr lang="fr-CA" b="0" noProof="0" dirty="0"/>
            <a:t>Demandes de mise en œuvre des adaptations en fonction de  l'éloignement. </a:t>
          </a:r>
        </a:p>
      </dgm:t>
    </dgm:pt>
    <dgm:pt modelId="{3D977A83-F676-48CB-9798-C67B2A0C1941}" type="parTrans" cxnId="{08338B84-E14C-4C1A-BF78-FD1364B554EF}">
      <dgm:prSet/>
      <dgm:spPr/>
      <dgm:t>
        <a:bodyPr/>
        <a:lstStyle/>
        <a:p>
          <a:endParaRPr lang="en-CA" b="1"/>
        </a:p>
      </dgm:t>
    </dgm:pt>
    <dgm:pt modelId="{CA4E5CE1-6310-4712-9E79-377BC98BA699}" type="sibTrans" cxnId="{08338B84-E14C-4C1A-BF78-FD1364B554EF}">
      <dgm:prSet/>
      <dgm:spPr/>
      <dgm:t>
        <a:bodyPr/>
        <a:lstStyle/>
        <a:p>
          <a:endParaRPr lang="en-CA" b="1"/>
        </a:p>
      </dgm:t>
    </dgm:pt>
    <dgm:pt modelId="{11E2CA6E-0FB7-4E1C-961C-F594DD98D338}">
      <dgm:prSet/>
      <dgm:spPr>
        <a:ln>
          <a:solidFill>
            <a:schemeClr val="tx1"/>
          </a:solidFill>
        </a:ln>
      </dgm:spPr>
      <dgm:t>
        <a:bodyPr/>
        <a:lstStyle/>
        <a:p>
          <a:r>
            <a:rPr lang="en-CA" b="0" dirty="0">
              <a:latin typeface="+mj-lt"/>
            </a:rPr>
            <a:t>Les FFRP ne permettent pas l'égalité réelle. </a:t>
          </a:r>
        </a:p>
      </dgm:t>
    </dgm:pt>
    <dgm:pt modelId="{AB66FAA1-9140-4C6C-8593-F05F2ABDBC1F}" type="parTrans" cxnId="{B5145539-2A1D-42B2-8D10-4B21775B9958}">
      <dgm:prSet/>
      <dgm:spPr/>
      <dgm:t>
        <a:bodyPr/>
        <a:lstStyle/>
        <a:p>
          <a:endParaRPr lang="en-CA" b="1"/>
        </a:p>
      </dgm:t>
    </dgm:pt>
    <dgm:pt modelId="{75623000-2330-4354-8A15-B5E6C8B06EA6}" type="sibTrans" cxnId="{B5145539-2A1D-42B2-8D10-4B21775B9958}">
      <dgm:prSet/>
      <dgm:spPr/>
      <dgm:t>
        <a:bodyPr/>
        <a:lstStyle/>
        <a:p>
          <a:endParaRPr lang="en-CA" b="1"/>
        </a:p>
      </dgm:t>
    </dgm:pt>
    <dgm:pt modelId="{E45FBA89-C870-44C4-84BC-8E5E059F60E8}">
      <dgm:prSet/>
      <dgm:spPr/>
      <dgm:t>
        <a:bodyPr/>
        <a:lstStyle/>
        <a:p>
          <a:r>
            <a:rPr lang="fr-CA" b="0" noProof="0" dirty="0">
              <a:latin typeface="+mn-lt"/>
            </a:rPr>
            <a:t>Les Premières Nations ont chacune un point de départ très différent; nous ne pouvons pas supposer que la comparabilité en matière de financement sera suffisante pour obtenir des résultats comparables.</a:t>
          </a:r>
        </a:p>
      </dgm:t>
    </dgm:pt>
    <dgm:pt modelId="{440E2080-1479-4862-8B29-51DB6B481E15}" type="parTrans" cxnId="{15BD8959-FF28-4904-A88A-6D9C2F9A5C83}">
      <dgm:prSet/>
      <dgm:spPr/>
      <dgm:t>
        <a:bodyPr/>
        <a:lstStyle/>
        <a:p>
          <a:endParaRPr lang="en-CA" b="1"/>
        </a:p>
      </dgm:t>
    </dgm:pt>
    <dgm:pt modelId="{17220023-F328-4232-BB55-AC6C969F7BBF}" type="sibTrans" cxnId="{15BD8959-FF28-4904-A88A-6D9C2F9A5C83}">
      <dgm:prSet/>
      <dgm:spPr/>
      <dgm:t>
        <a:bodyPr/>
        <a:lstStyle/>
        <a:p>
          <a:endParaRPr lang="en-CA" b="1"/>
        </a:p>
      </dgm:t>
    </dgm:pt>
    <dgm:pt modelId="{2735E0A3-106D-42EB-9B93-69E3D87DF538}" type="pres">
      <dgm:prSet presAssocID="{49A9D234-B604-4357-B996-786C6AE10312}" presName="linear" presStyleCnt="0">
        <dgm:presLayoutVars>
          <dgm:animLvl val="lvl"/>
          <dgm:resizeHandles val="exact"/>
        </dgm:presLayoutVars>
      </dgm:prSet>
      <dgm:spPr/>
    </dgm:pt>
    <dgm:pt modelId="{CD715A8C-ED00-4BCE-A445-6513B6E38CED}" type="pres">
      <dgm:prSet presAssocID="{CAC2E080-2BE7-471A-B594-172675152495}" presName="parentText" presStyleLbl="node1" presStyleIdx="0" presStyleCnt="3" custLinFactNeighborX="-85" custLinFactNeighborY="-16316">
        <dgm:presLayoutVars>
          <dgm:chMax val="0"/>
          <dgm:bulletEnabled val="1"/>
        </dgm:presLayoutVars>
      </dgm:prSet>
      <dgm:spPr/>
    </dgm:pt>
    <dgm:pt modelId="{CF493920-46CC-41D5-8CCB-8007B57F2241}" type="pres">
      <dgm:prSet presAssocID="{CAC2E080-2BE7-471A-B594-172675152495}" presName="childText" presStyleLbl="revTx" presStyleIdx="0" presStyleCnt="3">
        <dgm:presLayoutVars>
          <dgm:bulletEnabled val="1"/>
        </dgm:presLayoutVars>
      </dgm:prSet>
      <dgm:spPr/>
    </dgm:pt>
    <dgm:pt modelId="{C67199AA-C637-41CF-AECB-E1F9958CE966}" type="pres">
      <dgm:prSet presAssocID="{F8D361C3-D350-4911-82ED-11B977222A55}" presName="parentText" presStyleLbl="node1" presStyleIdx="1" presStyleCnt="3">
        <dgm:presLayoutVars>
          <dgm:chMax val="0"/>
          <dgm:bulletEnabled val="1"/>
        </dgm:presLayoutVars>
      </dgm:prSet>
      <dgm:spPr/>
    </dgm:pt>
    <dgm:pt modelId="{DB93FE4D-15E3-4A1C-9C35-3323E259D664}" type="pres">
      <dgm:prSet presAssocID="{F8D361C3-D350-4911-82ED-11B977222A55}" presName="childText" presStyleLbl="revTx" presStyleIdx="1" presStyleCnt="3">
        <dgm:presLayoutVars>
          <dgm:bulletEnabled val="1"/>
        </dgm:presLayoutVars>
      </dgm:prSet>
      <dgm:spPr/>
    </dgm:pt>
    <dgm:pt modelId="{672F95B8-F580-4C39-87E6-5CC376EE9C7E}" type="pres">
      <dgm:prSet presAssocID="{11E2CA6E-0FB7-4E1C-961C-F594DD98D338}" presName="parentText" presStyleLbl="node1" presStyleIdx="2" presStyleCnt="3" custLinFactNeighborY="2428">
        <dgm:presLayoutVars>
          <dgm:chMax val="0"/>
          <dgm:bulletEnabled val="1"/>
        </dgm:presLayoutVars>
      </dgm:prSet>
      <dgm:spPr/>
    </dgm:pt>
    <dgm:pt modelId="{62995F97-E1D7-4DA2-BE95-9CBEDBC21152}" type="pres">
      <dgm:prSet presAssocID="{11E2CA6E-0FB7-4E1C-961C-F594DD98D338}" presName="childText" presStyleLbl="revTx" presStyleIdx="2" presStyleCnt="3">
        <dgm:presLayoutVars>
          <dgm:bulletEnabled val="1"/>
        </dgm:presLayoutVars>
      </dgm:prSet>
      <dgm:spPr/>
    </dgm:pt>
  </dgm:ptLst>
  <dgm:cxnLst>
    <dgm:cxn modelId="{D0475F0A-0A8F-45A4-A710-8A417326FF8C}" type="presOf" srcId="{11E2CA6E-0FB7-4E1C-961C-F594DD98D338}" destId="{672F95B8-F580-4C39-87E6-5CC376EE9C7E}" srcOrd="0" destOrd="0" presId="urn:microsoft.com/office/officeart/2005/8/layout/vList2"/>
    <dgm:cxn modelId="{DBDC2416-55A7-4C84-BA79-1B0D3478CB33}" type="presOf" srcId="{F8D361C3-D350-4911-82ED-11B977222A55}" destId="{C67199AA-C637-41CF-AECB-E1F9958CE966}" srcOrd="0" destOrd="0" presId="urn:microsoft.com/office/officeart/2005/8/layout/vList2"/>
    <dgm:cxn modelId="{A7DDDD1E-4AFA-46CF-88E6-F9F11FEF19FF}" type="presOf" srcId="{E45FBA89-C870-44C4-84BC-8E5E059F60E8}" destId="{62995F97-E1D7-4DA2-BE95-9CBEDBC21152}" srcOrd="0" destOrd="0" presId="urn:microsoft.com/office/officeart/2005/8/layout/vList2"/>
    <dgm:cxn modelId="{82832530-E136-4E22-A5A3-117556683F4F}" srcId="{F8D361C3-D350-4911-82ED-11B977222A55}" destId="{7F9D2D82-8236-47A4-8678-87D8050DFED8}" srcOrd="0" destOrd="0" parTransId="{239DD414-5EB7-4A08-AE34-8CD04B662519}" sibTransId="{DDAA8CED-A5BF-490A-B019-9870614680B3}"/>
    <dgm:cxn modelId="{4D8F6B32-731A-43B5-A177-F16C2DFE6D07}" srcId="{49A9D234-B604-4357-B996-786C6AE10312}" destId="{F8D361C3-D350-4911-82ED-11B977222A55}" srcOrd="1" destOrd="0" parTransId="{4AD1CA87-28FD-4DC7-83E4-147C8F80AC32}" sibTransId="{813BA0C8-C537-4886-B493-A49E0D0FC169}"/>
    <dgm:cxn modelId="{B5145539-2A1D-42B2-8D10-4B21775B9958}" srcId="{49A9D234-B604-4357-B996-786C6AE10312}" destId="{11E2CA6E-0FB7-4E1C-961C-F594DD98D338}" srcOrd="2" destOrd="0" parTransId="{AB66FAA1-9140-4C6C-8593-F05F2ABDBC1F}" sibTransId="{75623000-2330-4354-8A15-B5E6C8B06EA6}"/>
    <dgm:cxn modelId="{FBA0103B-A059-4111-B094-DD2583232ABB}" srcId="{CAC2E080-2BE7-471A-B594-172675152495}" destId="{369D30E5-2171-4E34-A672-0A49210A5653}" srcOrd="1" destOrd="0" parTransId="{9E01FABB-70F8-491A-8DB6-62349454FC83}" sibTransId="{E5200095-088F-473A-B748-25DB3817A14A}"/>
    <dgm:cxn modelId="{4D9E355D-D643-4176-8670-F2E905F557B2}" type="presOf" srcId="{CAC2E080-2BE7-471A-B594-172675152495}" destId="{CD715A8C-ED00-4BCE-A445-6513B6E38CED}" srcOrd="0" destOrd="0" presId="urn:microsoft.com/office/officeart/2005/8/layout/vList2"/>
    <dgm:cxn modelId="{04DC7243-57C6-492D-A3C9-F5EE8D646A57}" type="presOf" srcId="{49A9D234-B604-4357-B996-786C6AE10312}" destId="{2735E0A3-106D-42EB-9B93-69E3D87DF538}" srcOrd="0" destOrd="0" presId="urn:microsoft.com/office/officeart/2005/8/layout/vList2"/>
    <dgm:cxn modelId="{5054E56B-B999-476A-85CE-EAB76AD084D2}" type="presOf" srcId="{FCF020F9-F1DC-4097-81AA-9CCA5F71183C}" destId="{DB93FE4D-15E3-4A1C-9C35-3323E259D664}" srcOrd="0" destOrd="1" presId="urn:microsoft.com/office/officeart/2005/8/layout/vList2"/>
    <dgm:cxn modelId="{15BD8959-FF28-4904-A88A-6D9C2F9A5C83}" srcId="{11E2CA6E-0FB7-4E1C-961C-F594DD98D338}" destId="{E45FBA89-C870-44C4-84BC-8E5E059F60E8}" srcOrd="0" destOrd="0" parTransId="{440E2080-1479-4862-8B29-51DB6B481E15}" sibTransId="{17220023-F328-4232-BB55-AC6C969F7BBF}"/>
    <dgm:cxn modelId="{43C9407B-0D8A-4338-9F93-033F7C50A256}" srcId="{CAC2E080-2BE7-471A-B594-172675152495}" destId="{788A4629-F6A6-4C8C-8D02-5163F0E3D8CE}" srcOrd="0" destOrd="0" parTransId="{8D853111-66C7-4F04-8DDB-3A34180700DF}" sibTransId="{75691877-A621-4CA2-ADAD-ECE6D203A674}"/>
    <dgm:cxn modelId="{08338B84-E14C-4C1A-BF78-FD1364B554EF}" srcId="{F8D361C3-D350-4911-82ED-11B977222A55}" destId="{FCF020F9-F1DC-4097-81AA-9CCA5F71183C}" srcOrd="1" destOrd="0" parTransId="{3D977A83-F676-48CB-9798-C67B2A0C1941}" sibTransId="{CA4E5CE1-6310-4712-9E79-377BC98BA699}"/>
    <dgm:cxn modelId="{C76BB8A0-9CFE-477D-A81F-595DEBE76845}" type="presOf" srcId="{788A4629-F6A6-4C8C-8D02-5163F0E3D8CE}" destId="{CF493920-46CC-41D5-8CCB-8007B57F2241}" srcOrd="0" destOrd="0" presId="urn:microsoft.com/office/officeart/2005/8/layout/vList2"/>
    <dgm:cxn modelId="{42E0C6B2-3706-43F5-8A2F-15D2BBCA79D6}" srcId="{49A9D234-B604-4357-B996-786C6AE10312}" destId="{CAC2E080-2BE7-471A-B594-172675152495}" srcOrd="0" destOrd="0" parTransId="{10A1B2E0-E5D4-4F6D-A844-0F340EB1B067}" sibTransId="{5356BC51-C159-42D1-893F-DADCE2A4AD8A}"/>
    <dgm:cxn modelId="{854D2DCF-3F72-47A3-BE24-6C77B87D0C2C}" type="presOf" srcId="{369D30E5-2171-4E34-A672-0A49210A5653}" destId="{CF493920-46CC-41D5-8CCB-8007B57F2241}" srcOrd="0" destOrd="1" presId="urn:microsoft.com/office/officeart/2005/8/layout/vList2"/>
    <dgm:cxn modelId="{E19335D1-0789-410A-87BA-48247FC37001}" type="presOf" srcId="{6573A3E0-A919-4DF1-AA13-6DEC527317CF}" destId="{CF493920-46CC-41D5-8CCB-8007B57F2241}" srcOrd="0" destOrd="2" presId="urn:microsoft.com/office/officeart/2005/8/layout/vList2"/>
    <dgm:cxn modelId="{61DE5DD4-DAB4-4AE8-BFB8-68D2D8185C9F}" type="presOf" srcId="{7F9D2D82-8236-47A4-8678-87D8050DFED8}" destId="{DB93FE4D-15E3-4A1C-9C35-3323E259D664}" srcOrd="0" destOrd="0" presId="urn:microsoft.com/office/officeart/2005/8/layout/vList2"/>
    <dgm:cxn modelId="{96F616E2-D628-4199-A598-D83D6179CDE5}" srcId="{CAC2E080-2BE7-471A-B594-172675152495}" destId="{6573A3E0-A919-4DF1-AA13-6DEC527317CF}" srcOrd="2" destOrd="0" parTransId="{5A19AD4D-62BA-41C5-B4B4-5833710FFF9B}" sibTransId="{29769E9D-3D2A-4971-B18C-C33730D33FF9}"/>
    <dgm:cxn modelId="{5ABCF656-379D-448A-8FF5-35CBA374573D}" type="presParOf" srcId="{2735E0A3-106D-42EB-9B93-69E3D87DF538}" destId="{CD715A8C-ED00-4BCE-A445-6513B6E38CED}" srcOrd="0" destOrd="0" presId="urn:microsoft.com/office/officeart/2005/8/layout/vList2"/>
    <dgm:cxn modelId="{1A657632-59CA-45FF-9E5A-19BBA068382F}" type="presParOf" srcId="{2735E0A3-106D-42EB-9B93-69E3D87DF538}" destId="{CF493920-46CC-41D5-8CCB-8007B57F2241}" srcOrd="1" destOrd="0" presId="urn:microsoft.com/office/officeart/2005/8/layout/vList2"/>
    <dgm:cxn modelId="{5A2032DD-0BF5-46DA-AB01-16A4CE91666F}" type="presParOf" srcId="{2735E0A3-106D-42EB-9B93-69E3D87DF538}" destId="{C67199AA-C637-41CF-AECB-E1F9958CE966}" srcOrd="2" destOrd="0" presId="urn:microsoft.com/office/officeart/2005/8/layout/vList2"/>
    <dgm:cxn modelId="{E82658C2-0187-4897-BA54-EAADEF87F9A9}" type="presParOf" srcId="{2735E0A3-106D-42EB-9B93-69E3D87DF538}" destId="{DB93FE4D-15E3-4A1C-9C35-3323E259D664}" srcOrd="3" destOrd="0" presId="urn:microsoft.com/office/officeart/2005/8/layout/vList2"/>
    <dgm:cxn modelId="{D5E851E2-65FF-41C5-AB14-5F062C3C8ACF}" type="presParOf" srcId="{2735E0A3-106D-42EB-9B93-69E3D87DF538}" destId="{672F95B8-F580-4C39-87E6-5CC376EE9C7E}" srcOrd="4" destOrd="0" presId="urn:microsoft.com/office/officeart/2005/8/layout/vList2"/>
    <dgm:cxn modelId="{967B6766-84B8-4DAE-862B-EE860C4D049B}" type="presParOf" srcId="{2735E0A3-106D-42EB-9B93-69E3D87DF538}" destId="{62995F97-E1D7-4DA2-BE95-9CBEDBC2115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5D4E1-B33B-4BA6-8635-F6C52600CBD6}"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08819B66-1BF9-4754-AD87-3ABB32AA3E38}">
      <dgm:prSet/>
      <dgm:spPr/>
      <dgm:t>
        <a:bodyPr/>
        <a:lstStyle/>
        <a:p>
          <a:pPr>
            <a:lnSpc>
              <a:spcPct val="100000"/>
            </a:lnSpc>
          </a:pPr>
          <a:r>
            <a:rPr lang="en-CA" b="0" dirty="0"/>
            <a:t>Séparation des </a:t>
          </a:r>
          <a:r>
            <a:rPr lang="en-CA" b="0" dirty="0" err="1"/>
            <a:t>activités</a:t>
          </a:r>
          <a:r>
            <a:rPr lang="en-CA" b="0" dirty="0"/>
            <a:t> </a:t>
          </a:r>
          <a:r>
            <a:rPr lang="en-CA" b="0" dirty="0" err="1"/>
            <a:t>éducatives</a:t>
          </a:r>
          <a:r>
            <a:rPr lang="en-CA" b="0" dirty="0"/>
            <a:t> de la politique</a:t>
          </a:r>
          <a:endParaRPr lang="en-US" dirty="0"/>
        </a:p>
      </dgm:t>
    </dgm:pt>
    <dgm:pt modelId="{F82CAFBB-1C1B-4BC1-B42B-96485F0A443D}" type="parTrans" cxnId="{33392E95-4794-4E7C-B16C-B5716745FCC2}">
      <dgm:prSet/>
      <dgm:spPr/>
      <dgm:t>
        <a:bodyPr/>
        <a:lstStyle/>
        <a:p>
          <a:endParaRPr lang="en-US"/>
        </a:p>
      </dgm:t>
    </dgm:pt>
    <dgm:pt modelId="{C2EFB3A1-8E37-424D-BDD7-1ADFC41B959A}" type="sibTrans" cxnId="{33392E95-4794-4E7C-B16C-B5716745FCC2}">
      <dgm:prSet/>
      <dgm:spPr/>
      <dgm:t>
        <a:bodyPr/>
        <a:lstStyle/>
        <a:p>
          <a:endParaRPr lang="en-US"/>
        </a:p>
      </dgm:t>
    </dgm:pt>
    <dgm:pt modelId="{5D88ABB5-1243-4A45-90D3-362F30F14DE7}">
      <dgm:prSet/>
      <dgm:spPr/>
      <dgm:t>
        <a:bodyPr/>
        <a:lstStyle/>
        <a:p>
          <a:pPr>
            <a:lnSpc>
              <a:spcPct val="100000"/>
            </a:lnSpc>
          </a:pPr>
          <a:r>
            <a:rPr lang="en-CA" b="0" dirty="0"/>
            <a:t>Augmentation des </a:t>
          </a:r>
          <a:r>
            <a:rPr lang="en-CA" b="0" dirty="0" err="1"/>
            <a:t>économies</a:t>
          </a:r>
          <a:r>
            <a:rPr lang="en-CA" b="0" dirty="0"/>
            <a:t> d'échelle </a:t>
          </a:r>
          <a:endParaRPr lang="en-US" dirty="0"/>
        </a:p>
      </dgm:t>
    </dgm:pt>
    <dgm:pt modelId="{01AB0F1B-3F3E-4494-A4BA-FA0736FF88C4}" type="parTrans" cxnId="{BF1D716C-4860-492D-9BAF-13255F956925}">
      <dgm:prSet/>
      <dgm:spPr/>
      <dgm:t>
        <a:bodyPr/>
        <a:lstStyle/>
        <a:p>
          <a:endParaRPr lang="en-US"/>
        </a:p>
      </dgm:t>
    </dgm:pt>
    <dgm:pt modelId="{E02206A5-F0E2-49FA-ACFA-DE0D25B6792C}" type="sibTrans" cxnId="{BF1D716C-4860-492D-9BAF-13255F956925}">
      <dgm:prSet/>
      <dgm:spPr/>
      <dgm:t>
        <a:bodyPr/>
        <a:lstStyle/>
        <a:p>
          <a:endParaRPr lang="en-US"/>
        </a:p>
      </dgm:t>
    </dgm:pt>
    <dgm:pt modelId="{02596C1A-3BCE-4003-94C0-0B5B5D817AD2}">
      <dgm:prSet/>
      <dgm:spPr/>
      <dgm:t>
        <a:bodyPr/>
        <a:lstStyle/>
        <a:p>
          <a:pPr>
            <a:lnSpc>
              <a:spcPct val="100000"/>
            </a:lnSpc>
          </a:pPr>
          <a:r>
            <a:rPr lang="en-CA" b="0" dirty="0"/>
            <a:t>Amélioration de l'accès au </a:t>
          </a:r>
          <a:r>
            <a:rPr lang="en-CA" b="0" dirty="0" err="1"/>
            <a:t>financement</a:t>
          </a:r>
          <a:r>
            <a:rPr lang="en-CA" b="0" dirty="0"/>
            <a:t> </a:t>
          </a:r>
          <a:r>
            <a:rPr lang="en-CA" b="0" dirty="0" err="1"/>
            <a:t>offert</a:t>
          </a:r>
          <a:r>
            <a:rPr lang="en-CA" b="0" dirty="0"/>
            <a:t> dans le cadre du </a:t>
          </a:r>
          <a:r>
            <a:rPr lang="fr-CA" b="0" dirty="0"/>
            <a:t>Programme des partenariats en éducation (PPE)</a:t>
          </a:r>
          <a:r>
            <a:rPr lang="en-CA" b="0" dirty="0"/>
            <a:t> </a:t>
          </a:r>
          <a:endParaRPr lang="en-US" dirty="0"/>
        </a:p>
      </dgm:t>
    </dgm:pt>
    <dgm:pt modelId="{9F5BE73F-8A26-438A-BCA1-9EA74F4B29DD}" type="parTrans" cxnId="{36AE8762-A1C9-4E17-AD51-019D23704C3B}">
      <dgm:prSet/>
      <dgm:spPr/>
      <dgm:t>
        <a:bodyPr/>
        <a:lstStyle/>
        <a:p>
          <a:endParaRPr lang="en-US"/>
        </a:p>
      </dgm:t>
    </dgm:pt>
    <dgm:pt modelId="{B8FC19C9-B444-4954-97D7-D1327746BB41}" type="sibTrans" cxnId="{36AE8762-A1C9-4E17-AD51-019D23704C3B}">
      <dgm:prSet/>
      <dgm:spPr/>
      <dgm:t>
        <a:bodyPr/>
        <a:lstStyle/>
        <a:p>
          <a:endParaRPr lang="en-US"/>
        </a:p>
      </dgm:t>
    </dgm:pt>
    <dgm:pt modelId="{BA6FAB14-CE5E-4B18-B40D-11D5E71A9C19}" type="pres">
      <dgm:prSet presAssocID="{8BC5D4E1-B33B-4BA6-8635-F6C52600CBD6}" presName="root" presStyleCnt="0">
        <dgm:presLayoutVars>
          <dgm:dir/>
          <dgm:resizeHandles val="exact"/>
        </dgm:presLayoutVars>
      </dgm:prSet>
      <dgm:spPr/>
    </dgm:pt>
    <dgm:pt modelId="{813789DC-416A-4BFC-98C2-5A0234846E2A}" type="pres">
      <dgm:prSet presAssocID="{08819B66-1BF9-4754-AD87-3ABB32AA3E38}" presName="compNode" presStyleCnt="0"/>
      <dgm:spPr/>
    </dgm:pt>
    <dgm:pt modelId="{EF9107E6-01AC-4CE6-8E8F-0E0A2E82F0A1}" type="pres">
      <dgm:prSet presAssocID="{08819B66-1BF9-4754-AD87-3ABB32AA3E38}" presName="bgRect" presStyleLbl="bgShp" presStyleIdx="0" presStyleCnt="3" custLinFactNeighborX="-3752" custLinFactNeighborY="-3688"/>
      <dgm:spPr/>
    </dgm:pt>
    <dgm:pt modelId="{71759F96-9A3B-434E-A6C0-200E38A7950C}" type="pres">
      <dgm:prSet presAssocID="{08819B66-1BF9-4754-AD87-3ABB32AA3E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02A11ED9-CE63-47FE-9500-DF2B0CDFC8D2}" type="pres">
      <dgm:prSet presAssocID="{08819B66-1BF9-4754-AD87-3ABB32AA3E38}" presName="spaceRect" presStyleCnt="0"/>
      <dgm:spPr/>
    </dgm:pt>
    <dgm:pt modelId="{647D5A09-2200-4644-9A76-FDE75A9561D1}" type="pres">
      <dgm:prSet presAssocID="{08819B66-1BF9-4754-AD87-3ABB32AA3E38}" presName="parTx" presStyleLbl="revTx" presStyleIdx="0" presStyleCnt="3">
        <dgm:presLayoutVars>
          <dgm:chMax val="0"/>
          <dgm:chPref val="0"/>
        </dgm:presLayoutVars>
      </dgm:prSet>
      <dgm:spPr/>
    </dgm:pt>
    <dgm:pt modelId="{B03B13DE-FEAB-44A2-A24A-C1CA6D02063D}" type="pres">
      <dgm:prSet presAssocID="{C2EFB3A1-8E37-424D-BDD7-1ADFC41B959A}" presName="sibTrans" presStyleCnt="0"/>
      <dgm:spPr/>
    </dgm:pt>
    <dgm:pt modelId="{CCD31232-8B49-43D9-8AC5-30FD644FB799}" type="pres">
      <dgm:prSet presAssocID="{5D88ABB5-1243-4A45-90D3-362F30F14DE7}" presName="compNode" presStyleCnt="0"/>
      <dgm:spPr/>
    </dgm:pt>
    <dgm:pt modelId="{B12C07C3-9667-4D5A-922B-7FFC8497BB67}" type="pres">
      <dgm:prSet presAssocID="{5D88ABB5-1243-4A45-90D3-362F30F14DE7}" presName="bgRect" presStyleLbl="bgShp" presStyleIdx="1" presStyleCnt="3"/>
      <dgm:spPr/>
    </dgm:pt>
    <dgm:pt modelId="{A923D331-9DE6-4F66-A57D-CA0C0AF52EBE}" type="pres">
      <dgm:prSet presAssocID="{5D88ABB5-1243-4A45-90D3-362F30F14D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6956118D-989C-4990-9AA8-E9F01F0EDEE8}" type="pres">
      <dgm:prSet presAssocID="{5D88ABB5-1243-4A45-90D3-362F30F14DE7}" presName="spaceRect" presStyleCnt="0"/>
      <dgm:spPr/>
    </dgm:pt>
    <dgm:pt modelId="{F9E09737-9439-4805-BEA6-E683E4AE33B1}" type="pres">
      <dgm:prSet presAssocID="{5D88ABB5-1243-4A45-90D3-362F30F14DE7}" presName="parTx" presStyleLbl="revTx" presStyleIdx="1" presStyleCnt="3">
        <dgm:presLayoutVars>
          <dgm:chMax val="0"/>
          <dgm:chPref val="0"/>
        </dgm:presLayoutVars>
      </dgm:prSet>
      <dgm:spPr/>
    </dgm:pt>
    <dgm:pt modelId="{DFF5291F-663C-4489-806A-CC3073394E7A}" type="pres">
      <dgm:prSet presAssocID="{E02206A5-F0E2-49FA-ACFA-DE0D25B6792C}" presName="sibTrans" presStyleCnt="0"/>
      <dgm:spPr/>
    </dgm:pt>
    <dgm:pt modelId="{B5779EC6-964D-48B1-AF9B-9EF7E36CB703}" type="pres">
      <dgm:prSet presAssocID="{02596C1A-3BCE-4003-94C0-0B5B5D817AD2}" presName="compNode" presStyleCnt="0"/>
      <dgm:spPr/>
    </dgm:pt>
    <dgm:pt modelId="{F81B9994-036A-4BCA-829C-D99F712EA367}" type="pres">
      <dgm:prSet presAssocID="{02596C1A-3BCE-4003-94C0-0B5B5D817AD2}" presName="bgRect" presStyleLbl="bgShp" presStyleIdx="2" presStyleCnt="3"/>
      <dgm:spPr/>
    </dgm:pt>
    <dgm:pt modelId="{7E00FC0A-85C0-43CB-829B-996F1D2F98CE}" type="pres">
      <dgm:prSet presAssocID="{02596C1A-3BCE-4003-94C0-0B5B5D817A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526E6024-5BFA-4B7E-B65E-66C4C3163903}" type="pres">
      <dgm:prSet presAssocID="{02596C1A-3BCE-4003-94C0-0B5B5D817AD2}" presName="spaceRect" presStyleCnt="0"/>
      <dgm:spPr/>
    </dgm:pt>
    <dgm:pt modelId="{3E9C1767-35A6-4425-B738-B4659B599FEA}" type="pres">
      <dgm:prSet presAssocID="{02596C1A-3BCE-4003-94C0-0B5B5D817AD2}" presName="parTx" presStyleLbl="revTx" presStyleIdx="2" presStyleCnt="3">
        <dgm:presLayoutVars>
          <dgm:chMax val="0"/>
          <dgm:chPref val="0"/>
        </dgm:presLayoutVars>
      </dgm:prSet>
      <dgm:spPr/>
    </dgm:pt>
  </dgm:ptLst>
  <dgm:cxnLst>
    <dgm:cxn modelId="{F13B6307-F042-4B80-A28E-D3EE712ADD04}" type="presOf" srcId="{02596C1A-3BCE-4003-94C0-0B5B5D817AD2}" destId="{3E9C1767-35A6-4425-B738-B4659B599FEA}" srcOrd="0" destOrd="0" presId="urn:microsoft.com/office/officeart/2018/2/layout/IconVerticalSolidList"/>
    <dgm:cxn modelId="{A5780C2A-0A55-4D30-A912-78A530F56E4C}" type="presOf" srcId="{5D88ABB5-1243-4A45-90D3-362F30F14DE7}" destId="{F9E09737-9439-4805-BEA6-E683E4AE33B1}" srcOrd="0" destOrd="0" presId="urn:microsoft.com/office/officeart/2018/2/layout/IconVerticalSolidList"/>
    <dgm:cxn modelId="{36AE8762-A1C9-4E17-AD51-019D23704C3B}" srcId="{8BC5D4E1-B33B-4BA6-8635-F6C52600CBD6}" destId="{02596C1A-3BCE-4003-94C0-0B5B5D817AD2}" srcOrd="2" destOrd="0" parTransId="{9F5BE73F-8A26-438A-BCA1-9EA74F4B29DD}" sibTransId="{B8FC19C9-B444-4954-97D7-D1327746BB41}"/>
    <dgm:cxn modelId="{BF1D716C-4860-492D-9BAF-13255F956925}" srcId="{8BC5D4E1-B33B-4BA6-8635-F6C52600CBD6}" destId="{5D88ABB5-1243-4A45-90D3-362F30F14DE7}" srcOrd="1" destOrd="0" parTransId="{01AB0F1B-3F3E-4494-A4BA-FA0736FF88C4}" sibTransId="{E02206A5-F0E2-49FA-ACFA-DE0D25B6792C}"/>
    <dgm:cxn modelId="{33392E95-4794-4E7C-B16C-B5716745FCC2}" srcId="{8BC5D4E1-B33B-4BA6-8635-F6C52600CBD6}" destId="{08819B66-1BF9-4754-AD87-3ABB32AA3E38}" srcOrd="0" destOrd="0" parTransId="{F82CAFBB-1C1B-4BC1-B42B-96485F0A443D}" sibTransId="{C2EFB3A1-8E37-424D-BDD7-1ADFC41B959A}"/>
    <dgm:cxn modelId="{75A8CE99-7F0D-4498-B452-7CA22B83F618}" type="presOf" srcId="{8BC5D4E1-B33B-4BA6-8635-F6C52600CBD6}" destId="{BA6FAB14-CE5E-4B18-B40D-11D5E71A9C19}" srcOrd="0" destOrd="0" presId="urn:microsoft.com/office/officeart/2018/2/layout/IconVerticalSolidList"/>
    <dgm:cxn modelId="{7EE7DFC7-2F1E-48BC-8787-7253466BE44A}" type="presOf" srcId="{08819B66-1BF9-4754-AD87-3ABB32AA3E38}" destId="{647D5A09-2200-4644-9A76-FDE75A9561D1}" srcOrd="0" destOrd="0" presId="urn:microsoft.com/office/officeart/2018/2/layout/IconVerticalSolidList"/>
    <dgm:cxn modelId="{F4425BCB-D455-44A9-BA13-528B7C389277}" type="presParOf" srcId="{BA6FAB14-CE5E-4B18-B40D-11D5E71A9C19}" destId="{813789DC-416A-4BFC-98C2-5A0234846E2A}" srcOrd="0" destOrd="0" presId="urn:microsoft.com/office/officeart/2018/2/layout/IconVerticalSolidList"/>
    <dgm:cxn modelId="{9A80326F-9854-4DD2-91E8-B829DE02CDFB}" type="presParOf" srcId="{813789DC-416A-4BFC-98C2-5A0234846E2A}" destId="{EF9107E6-01AC-4CE6-8E8F-0E0A2E82F0A1}" srcOrd="0" destOrd="0" presId="urn:microsoft.com/office/officeart/2018/2/layout/IconVerticalSolidList"/>
    <dgm:cxn modelId="{A1513C8C-3F4B-45F6-96DC-09244D4D9A2A}" type="presParOf" srcId="{813789DC-416A-4BFC-98C2-5A0234846E2A}" destId="{71759F96-9A3B-434E-A6C0-200E38A7950C}" srcOrd="1" destOrd="0" presId="urn:microsoft.com/office/officeart/2018/2/layout/IconVerticalSolidList"/>
    <dgm:cxn modelId="{399A026A-5EB3-4446-9755-5CDDAADD00BC}" type="presParOf" srcId="{813789DC-416A-4BFC-98C2-5A0234846E2A}" destId="{02A11ED9-CE63-47FE-9500-DF2B0CDFC8D2}" srcOrd="2" destOrd="0" presId="urn:microsoft.com/office/officeart/2018/2/layout/IconVerticalSolidList"/>
    <dgm:cxn modelId="{880FC699-011B-4171-A875-36AB48564702}" type="presParOf" srcId="{813789DC-416A-4BFC-98C2-5A0234846E2A}" destId="{647D5A09-2200-4644-9A76-FDE75A9561D1}" srcOrd="3" destOrd="0" presId="urn:microsoft.com/office/officeart/2018/2/layout/IconVerticalSolidList"/>
    <dgm:cxn modelId="{0246F05F-3AC2-42B7-BE4B-4384E7799D14}" type="presParOf" srcId="{BA6FAB14-CE5E-4B18-B40D-11D5E71A9C19}" destId="{B03B13DE-FEAB-44A2-A24A-C1CA6D02063D}" srcOrd="1" destOrd="0" presId="urn:microsoft.com/office/officeart/2018/2/layout/IconVerticalSolidList"/>
    <dgm:cxn modelId="{58FCAA66-F411-4DFA-9ADA-D98906BA013B}" type="presParOf" srcId="{BA6FAB14-CE5E-4B18-B40D-11D5E71A9C19}" destId="{CCD31232-8B49-43D9-8AC5-30FD644FB799}" srcOrd="2" destOrd="0" presId="urn:microsoft.com/office/officeart/2018/2/layout/IconVerticalSolidList"/>
    <dgm:cxn modelId="{C2A6851A-1C50-4490-81AC-9CB6EA409D6D}" type="presParOf" srcId="{CCD31232-8B49-43D9-8AC5-30FD644FB799}" destId="{B12C07C3-9667-4D5A-922B-7FFC8497BB67}" srcOrd="0" destOrd="0" presId="urn:microsoft.com/office/officeart/2018/2/layout/IconVerticalSolidList"/>
    <dgm:cxn modelId="{37F1113F-4331-4A99-8AA5-B90DE680AFCA}" type="presParOf" srcId="{CCD31232-8B49-43D9-8AC5-30FD644FB799}" destId="{A923D331-9DE6-4F66-A57D-CA0C0AF52EBE}" srcOrd="1" destOrd="0" presId="urn:microsoft.com/office/officeart/2018/2/layout/IconVerticalSolidList"/>
    <dgm:cxn modelId="{BA2495B2-E759-4E1E-A3A4-C3221B65DF59}" type="presParOf" srcId="{CCD31232-8B49-43D9-8AC5-30FD644FB799}" destId="{6956118D-989C-4990-9AA8-E9F01F0EDEE8}" srcOrd="2" destOrd="0" presId="urn:microsoft.com/office/officeart/2018/2/layout/IconVerticalSolidList"/>
    <dgm:cxn modelId="{D2224184-98AD-4C74-BD6D-33D3A8829C4F}" type="presParOf" srcId="{CCD31232-8B49-43D9-8AC5-30FD644FB799}" destId="{F9E09737-9439-4805-BEA6-E683E4AE33B1}" srcOrd="3" destOrd="0" presId="urn:microsoft.com/office/officeart/2018/2/layout/IconVerticalSolidList"/>
    <dgm:cxn modelId="{10191A4C-91E4-46DE-B556-7FFC07C094FF}" type="presParOf" srcId="{BA6FAB14-CE5E-4B18-B40D-11D5E71A9C19}" destId="{DFF5291F-663C-4489-806A-CC3073394E7A}" srcOrd="3" destOrd="0" presId="urn:microsoft.com/office/officeart/2018/2/layout/IconVerticalSolidList"/>
    <dgm:cxn modelId="{FE79127A-B1A4-49FB-A88E-752E81A1E4AF}" type="presParOf" srcId="{BA6FAB14-CE5E-4B18-B40D-11D5E71A9C19}" destId="{B5779EC6-964D-48B1-AF9B-9EF7E36CB703}" srcOrd="4" destOrd="0" presId="urn:microsoft.com/office/officeart/2018/2/layout/IconVerticalSolidList"/>
    <dgm:cxn modelId="{C011FA08-146E-456E-A463-8A5B7E0B9EFD}" type="presParOf" srcId="{B5779EC6-964D-48B1-AF9B-9EF7E36CB703}" destId="{F81B9994-036A-4BCA-829C-D99F712EA367}" srcOrd="0" destOrd="0" presId="urn:microsoft.com/office/officeart/2018/2/layout/IconVerticalSolidList"/>
    <dgm:cxn modelId="{CC2FF7D5-2EAE-4CFD-99BF-5A9A7E459E51}" type="presParOf" srcId="{B5779EC6-964D-48B1-AF9B-9EF7E36CB703}" destId="{7E00FC0A-85C0-43CB-829B-996F1D2F98CE}" srcOrd="1" destOrd="0" presId="urn:microsoft.com/office/officeart/2018/2/layout/IconVerticalSolidList"/>
    <dgm:cxn modelId="{DE6FC929-7D88-4B95-AEBD-561906AB6A0A}" type="presParOf" srcId="{B5779EC6-964D-48B1-AF9B-9EF7E36CB703}" destId="{526E6024-5BFA-4B7E-B65E-66C4C3163903}" srcOrd="2" destOrd="0" presId="urn:microsoft.com/office/officeart/2018/2/layout/IconVerticalSolidList"/>
    <dgm:cxn modelId="{73CA276B-F66E-4EB6-A4BD-520AE4D3EFED}" type="presParOf" srcId="{B5779EC6-964D-48B1-AF9B-9EF7E36CB703}" destId="{3E9C1767-35A6-4425-B738-B4659B599F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0E1242-4DCC-4E01-8719-5A9321C510C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CA"/>
        </a:p>
      </dgm:t>
    </dgm:pt>
    <dgm:pt modelId="{00CFDFA7-66B1-4086-95C8-DA87FDBC7271}">
      <dgm:prSet/>
      <dgm:spPr/>
      <dgm:t>
        <a:bodyPr/>
        <a:lstStyle/>
        <a:p>
          <a:r>
            <a:rPr lang="en-CA" dirty="0"/>
            <a:t>	</a:t>
          </a:r>
          <a:r>
            <a:rPr lang="fr-CA" noProof="0" dirty="0"/>
            <a:t>Absence de gestion du changement (mobilisation et formation des parties prenantes et communications avec celles-ci).</a:t>
          </a:r>
          <a:endParaRPr lang="en-CA" dirty="0"/>
        </a:p>
      </dgm:t>
    </dgm:pt>
    <dgm:pt modelId="{4F754921-DD48-4F40-9383-33C32EF60EEB}" type="parTrans" cxnId="{776C75D8-A069-4C37-B284-D22942F7362D}">
      <dgm:prSet/>
      <dgm:spPr/>
      <dgm:t>
        <a:bodyPr/>
        <a:lstStyle/>
        <a:p>
          <a:endParaRPr lang="en-CA"/>
        </a:p>
      </dgm:t>
    </dgm:pt>
    <dgm:pt modelId="{4BF72D34-9743-4FF0-8DE2-16F9BAC102D5}" type="sibTrans" cxnId="{776C75D8-A069-4C37-B284-D22942F7362D}">
      <dgm:prSet/>
      <dgm:spPr/>
      <dgm:t>
        <a:bodyPr/>
        <a:lstStyle/>
        <a:p>
          <a:endParaRPr lang="en-CA"/>
        </a:p>
      </dgm:t>
    </dgm:pt>
    <dgm:pt modelId="{BF03F1AA-B82F-422B-A6AF-731CC7569FDC}">
      <dgm:prSet/>
      <dgm:spPr/>
      <dgm:t>
        <a:bodyPr/>
        <a:lstStyle/>
        <a:p>
          <a:pPr marL="712788" indent="-712788"/>
          <a:r>
            <a:rPr lang="fr-CA" noProof="0" dirty="0"/>
            <a:t>	Manque de compréhension des volets et du processus de conclusion d’une ERE (évaluation des coûts, cycle budgétaire du gouvernement, processus de négociation et participants, exigences en matière de rapports sur les résultats et aspects juridiques de l'ERE).</a:t>
          </a:r>
        </a:p>
      </dgm:t>
    </dgm:pt>
    <dgm:pt modelId="{89FC75C1-1A92-4202-A59B-87CA6B09D1B8}" type="parTrans" cxnId="{2E773669-DB01-47C5-BF22-FA8EBE894534}">
      <dgm:prSet/>
      <dgm:spPr/>
      <dgm:t>
        <a:bodyPr/>
        <a:lstStyle/>
        <a:p>
          <a:endParaRPr lang="en-CA"/>
        </a:p>
      </dgm:t>
    </dgm:pt>
    <dgm:pt modelId="{1C8E2AFD-FE12-4FE0-82A0-3CF0EFEDA407}" type="sibTrans" cxnId="{2E773669-DB01-47C5-BF22-FA8EBE894534}">
      <dgm:prSet/>
      <dgm:spPr/>
      <dgm:t>
        <a:bodyPr/>
        <a:lstStyle/>
        <a:p>
          <a:endParaRPr lang="en-CA"/>
        </a:p>
      </dgm:t>
    </dgm:pt>
    <dgm:pt modelId="{A3102D2E-829A-4E16-89F4-42A18F51B7FF}">
      <dgm:prSet/>
      <dgm:spPr/>
      <dgm:t>
        <a:bodyPr/>
        <a:lstStyle/>
        <a:p>
          <a:r>
            <a:rPr lang="en-CA" dirty="0"/>
            <a:t>	Absence </a:t>
          </a:r>
          <a:r>
            <a:rPr lang="en-CA" dirty="0" err="1"/>
            <a:t>d’une</a:t>
          </a:r>
          <a:r>
            <a:rPr lang="en-CA" dirty="0"/>
            <a:t> collaboration et d’un dialogue constructifs.</a:t>
          </a:r>
        </a:p>
      </dgm:t>
    </dgm:pt>
    <dgm:pt modelId="{6B938199-EB6D-4612-AF6B-E3F3A7B98109}" type="parTrans" cxnId="{BB3D5D8F-2FB4-47C0-8EF3-0CB0DDB90AC3}">
      <dgm:prSet/>
      <dgm:spPr/>
      <dgm:t>
        <a:bodyPr/>
        <a:lstStyle/>
        <a:p>
          <a:endParaRPr lang="en-CA"/>
        </a:p>
      </dgm:t>
    </dgm:pt>
    <dgm:pt modelId="{44889E66-2A74-429E-A7FD-2188810C6030}" type="sibTrans" cxnId="{BB3D5D8F-2FB4-47C0-8EF3-0CB0DDB90AC3}">
      <dgm:prSet/>
      <dgm:spPr/>
      <dgm:t>
        <a:bodyPr/>
        <a:lstStyle/>
        <a:p>
          <a:endParaRPr lang="en-CA"/>
        </a:p>
      </dgm:t>
    </dgm:pt>
    <dgm:pt modelId="{2DEEBA56-96CA-4766-B333-C92769601D46}">
      <dgm:prSet/>
      <dgm:spPr/>
      <dgm:t>
        <a:bodyPr/>
        <a:lstStyle/>
        <a:p>
          <a:r>
            <a:rPr lang="en-CA" dirty="0"/>
            <a:t>	</a:t>
          </a:r>
          <a:r>
            <a:rPr lang="fr-CA" noProof="0" dirty="0"/>
            <a:t>Rotation constante du personnel et manque de capacités de part et d'autre</a:t>
          </a:r>
          <a:r>
            <a:rPr lang="en-CA" dirty="0"/>
            <a:t>.</a:t>
          </a:r>
        </a:p>
      </dgm:t>
    </dgm:pt>
    <dgm:pt modelId="{3113F1AF-7802-452A-A16C-51533F281521}" type="parTrans" cxnId="{E1F143F3-BEE6-4E6A-91AD-911483FB0B98}">
      <dgm:prSet/>
      <dgm:spPr/>
      <dgm:t>
        <a:bodyPr/>
        <a:lstStyle/>
        <a:p>
          <a:endParaRPr lang="en-CA"/>
        </a:p>
      </dgm:t>
    </dgm:pt>
    <dgm:pt modelId="{FC80BB4A-6626-47DF-8954-974F90B337C7}" type="sibTrans" cxnId="{E1F143F3-BEE6-4E6A-91AD-911483FB0B98}">
      <dgm:prSet/>
      <dgm:spPr/>
      <dgm:t>
        <a:bodyPr/>
        <a:lstStyle/>
        <a:p>
          <a:endParaRPr lang="en-CA"/>
        </a:p>
      </dgm:t>
    </dgm:pt>
    <dgm:pt modelId="{92C08E5B-5D93-46A5-8EF5-88E2D7565B6E}">
      <dgm:prSet/>
      <dgm:spPr/>
      <dgm:t>
        <a:bodyPr/>
        <a:lstStyle/>
        <a:p>
          <a:r>
            <a:rPr lang="fr-CA" noProof="0" dirty="0"/>
            <a:t>	Un financement supplémentaire limité pour promouvoir l'éducation des Premières Nations.</a:t>
          </a:r>
        </a:p>
      </dgm:t>
    </dgm:pt>
    <dgm:pt modelId="{F6EADFB0-E169-4FFC-A0C8-A36A2893B4D6}" type="parTrans" cxnId="{F218790D-8B03-4383-8E30-ABF689AA5DD5}">
      <dgm:prSet/>
      <dgm:spPr/>
      <dgm:t>
        <a:bodyPr/>
        <a:lstStyle/>
        <a:p>
          <a:endParaRPr lang="en-CA"/>
        </a:p>
      </dgm:t>
    </dgm:pt>
    <dgm:pt modelId="{97696D50-FC8F-4503-A7D0-A654C2914993}" type="sibTrans" cxnId="{F218790D-8B03-4383-8E30-ABF689AA5DD5}">
      <dgm:prSet/>
      <dgm:spPr/>
      <dgm:t>
        <a:bodyPr/>
        <a:lstStyle/>
        <a:p>
          <a:endParaRPr lang="en-CA"/>
        </a:p>
      </dgm:t>
    </dgm:pt>
    <dgm:pt modelId="{63171201-4784-4D5D-95E3-4E6E7C9FF42E}">
      <dgm:prSet custT="1"/>
      <dgm:spPr/>
      <dgm:t>
        <a:bodyPr/>
        <a:lstStyle/>
        <a:p>
          <a:r>
            <a:rPr lang="fr-CA" sz="1400" noProof="0" dirty="0"/>
            <a:t>Outre l'élaboration d'ERE fondées sur les besoins, les représentants de SAC ont également indiqué les risques liés à l'augmentation de la liste nominative et au maintien de la comparabilité provinciale</a:t>
          </a:r>
        </a:p>
      </dgm:t>
    </dgm:pt>
    <dgm:pt modelId="{205B9B01-5E37-4098-8CA2-ED25F0E27BF5}" type="parTrans" cxnId="{B0BA793B-7BC4-438E-9B50-682946277E72}">
      <dgm:prSet/>
      <dgm:spPr/>
      <dgm:t>
        <a:bodyPr/>
        <a:lstStyle/>
        <a:p>
          <a:endParaRPr lang="en-CA"/>
        </a:p>
      </dgm:t>
    </dgm:pt>
    <dgm:pt modelId="{1AFDA99A-8305-4DEC-92AE-24A990AEB4FA}" type="sibTrans" cxnId="{B0BA793B-7BC4-438E-9B50-682946277E72}">
      <dgm:prSet/>
      <dgm:spPr/>
      <dgm:t>
        <a:bodyPr/>
        <a:lstStyle/>
        <a:p>
          <a:endParaRPr lang="en-CA"/>
        </a:p>
      </dgm:t>
    </dgm:pt>
    <dgm:pt modelId="{AD8B9298-22B8-493B-9FAA-2FC0AE33392E}" type="pres">
      <dgm:prSet presAssocID="{1C0E1242-4DCC-4E01-8719-5A9321C510C4}" presName="linear" presStyleCnt="0">
        <dgm:presLayoutVars>
          <dgm:animLvl val="lvl"/>
          <dgm:resizeHandles val="exact"/>
        </dgm:presLayoutVars>
      </dgm:prSet>
      <dgm:spPr/>
    </dgm:pt>
    <dgm:pt modelId="{139E1C55-3754-4F5E-B504-D1756AFA27EB}" type="pres">
      <dgm:prSet presAssocID="{00CFDFA7-66B1-4086-95C8-DA87FDBC7271}" presName="parentText" presStyleLbl="node1" presStyleIdx="0" presStyleCnt="5">
        <dgm:presLayoutVars>
          <dgm:chMax val="0"/>
          <dgm:bulletEnabled val="1"/>
        </dgm:presLayoutVars>
      </dgm:prSet>
      <dgm:spPr/>
    </dgm:pt>
    <dgm:pt modelId="{AD26E2B1-9AFC-4539-ACB9-DB130577A4DB}" type="pres">
      <dgm:prSet presAssocID="{4BF72D34-9743-4FF0-8DE2-16F9BAC102D5}" presName="spacer" presStyleCnt="0"/>
      <dgm:spPr/>
    </dgm:pt>
    <dgm:pt modelId="{B4F19533-1C33-4CB0-88B3-06BB84BCBBE7}" type="pres">
      <dgm:prSet presAssocID="{BF03F1AA-B82F-422B-A6AF-731CC7569FDC}" presName="parentText" presStyleLbl="node1" presStyleIdx="1" presStyleCnt="5">
        <dgm:presLayoutVars>
          <dgm:chMax val="0"/>
          <dgm:bulletEnabled val="1"/>
        </dgm:presLayoutVars>
      </dgm:prSet>
      <dgm:spPr/>
    </dgm:pt>
    <dgm:pt modelId="{2DEC184B-82E6-4134-B9D3-196DEF9A860E}" type="pres">
      <dgm:prSet presAssocID="{1C8E2AFD-FE12-4FE0-82A0-3CF0EFEDA407}" presName="spacer" presStyleCnt="0"/>
      <dgm:spPr/>
    </dgm:pt>
    <dgm:pt modelId="{1F792422-BD0D-49E9-81C8-78A55DAE9DF3}" type="pres">
      <dgm:prSet presAssocID="{A3102D2E-829A-4E16-89F4-42A18F51B7FF}" presName="parentText" presStyleLbl="node1" presStyleIdx="2" presStyleCnt="5" custLinFactNeighborX="11307" custLinFactNeighborY="10124">
        <dgm:presLayoutVars>
          <dgm:chMax val="0"/>
          <dgm:bulletEnabled val="1"/>
        </dgm:presLayoutVars>
      </dgm:prSet>
      <dgm:spPr/>
    </dgm:pt>
    <dgm:pt modelId="{F0EEC8D8-46E8-4E6B-B749-0D3E69725EB8}" type="pres">
      <dgm:prSet presAssocID="{44889E66-2A74-429E-A7FD-2188810C6030}" presName="spacer" presStyleCnt="0"/>
      <dgm:spPr/>
    </dgm:pt>
    <dgm:pt modelId="{60AA624B-D517-4886-AD74-E4F65A29D6C7}" type="pres">
      <dgm:prSet presAssocID="{2DEEBA56-96CA-4766-B333-C92769601D46}" presName="parentText" presStyleLbl="node1" presStyleIdx="3" presStyleCnt="5" custLinFactNeighborY="-83754">
        <dgm:presLayoutVars>
          <dgm:chMax val="0"/>
          <dgm:bulletEnabled val="1"/>
        </dgm:presLayoutVars>
      </dgm:prSet>
      <dgm:spPr/>
    </dgm:pt>
    <dgm:pt modelId="{F301E18E-C381-4547-B389-D3E511F74C4F}" type="pres">
      <dgm:prSet presAssocID="{FC80BB4A-6626-47DF-8954-974F90B337C7}" presName="spacer" presStyleCnt="0"/>
      <dgm:spPr/>
    </dgm:pt>
    <dgm:pt modelId="{7C130685-0A01-4C09-8293-507996756A72}" type="pres">
      <dgm:prSet presAssocID="{92C08E5B-5D93-46A5-8EF5-88E2D7565B6E}" presName="parentText" presStyleLbl="node1" presStyleIdx="4" presStyleCnt="5">
        <dgm:presLayoutVars>
          <dgm:chMax val="0"/>
          <dgm:bulletEnabled val="1"/>
        </dgm:presLayoutVars>
      </dgm:prSet>
      <dgm:spPr/>
    </dgm:pt>
    <dgm:pt modelId="{7336F995-11DC-4C6B-BA2B-EE2E9C41074C}" type="pres">
      <dgm:prSet presAssocID="{92C08E5B-5D93-46A5-8EF5-88E2D7565B6E}" presName="childText" presStyleLbl="revTx" presStyleIdx="0" presStyleCnt="1">
        <dgm:presLayoutVars>
          <dgm:bulletEnabled val="1"/>
        </dgm:presLayoutVars>
      </dgm:prSet>
      <dgm:spPr/>
    </dgm:pt>
  </dgm:ptLst>
  <dgm:cxnLst>
    <dgm:cxn modelId="{F218790D-8B03-4383-8E30-ABF689AA5DD5}" srcId="{1C0E1242-4DCC-4E01-8719-5A9321C510C4}" destId="{92C08E5B-5D93-46A5-8EF5-88E2D7565B6E}" srcOrd="4" destOrd="0" parTransId="{F6EADFB0-E169-4FFC-A0C8-A36A2893B4D6}" sibTransId="{97696D50-FC8F-4503-A7D0-A654C2914993}"/>
    <dgm:cxn modelId="{1FDCEF34-F617-498E-A291-D4C715670168}" type="presOf" srcId="{2DEEBA56-96CA-4766-B333-C92769601D46}" destId="{60AA624B-D517-4886-AD74-E4F65A29D6C7}" srcOrd="0" destOrd="0" presId="urn:microsoft.com/office/officeart/2005/8/layout/vList2"/>
    <dgm:cxn modelId="{B0BA793B-7BC4-438E-9B50-682946277E72}" srcId="{92C08E5B-5D93-46A5-8EF5-88E2D7565B6E}" destId="{63171201-4784-4D5D-95E3-4E6E7C9FF42E}" srcOrd="0" destOrd="0" parTransId="{205B9B01-5E37-4098-8CA2-ED25F0E27BF5}" sibTransId="{1AFDA99A-8305-4DEC-92AE-24A990AEB4FA}"/>
    <dgm:cxn modelId="{942FE143-73AB-4BBE-A27F-AC241BD088B8}" type="presOf" srcId="{BF03F1AA-B82F-422B-A6AF-731CC7569FDC}" destId="{B4F19533-1C33-4CB0-88B3-06BB84BCBBE7}" srcOrd="0" destOrd="0" presId="urn:microsoft.com/office/officeart/2005/8/layout/vList2"/>
    <dgm:cxn modelId="{C283E045-A625-48FB-BA5C-D447F336A016}" type="presOf" srcId="{1C0E1242-4DCC-4E01-8719-5A9321C510C4}" destId="{AD8B9298-22B8-493B-9FAA-2FC0AE33392E}" srcOrd="0" destOrd="0" presId="urn:microsoft.com/office/officeart/2005/8/layout/vList2"/>
    <dgm:cxn modelId="{2E773669-DB01-47C5-BF22-FA8EBE894534}" srcId="{1C0E1242-4DCC-4E01-8719-5A9321C510C4}" destId="{BF03F1AA-B82F-422B-A6AF-731CC7569FDC}" srcOrd="1" destOrd="0" parTransId="{89FC75C1-1A92-4202-A59B-87CA6B09D1B8}" sibTransId="{1C8E2AFD-FE12-4FE0-82A0-3CF0EFEDA407}"/>
    <dgm:cxn modelId="{F1FA0B88-EB9C-42F5-9A0B-EDB9E71D8779}" type="presOf" srcId="{92C08E5B-5D93-46A5-8EF5-88E2D7565B6E}" destId="{7C130685-0A01-4C09-8293-507996756A72}" srcOrd="0" destOrd="0" presId="urn:microsoft.com/office/officeart/2005/8/layout/vList2"/>
    <dgm:cxn modelId="{BB3D5D8F-2FB4-47C0-8EF3-0CB0DDB90AC3}" srcId="{1C0E1242-4DCC-4E01-8719-5A9321C510C4}" destId="{A3102D2E-829A-4E16-89F4-42A18F51B7FF}" srcOrd="2" destOrd="0" parTransId="{6B938199-EB6D-4612-AF6B-E3F3A7B98109}" sibTransId="{44889E66-2A74-429E-A7FD-2188810C6030}"/>
    <dgm:cxn modelId="{6C174C92-4CBC-494D-9015-D56130BF1536}" type="presOf" srcId="{00CFDFA7-66B1-4086-95C8-DA87FDBC7271}" destId="{139E1C55-3754-4F5E-B504-D1756AFA27EB}" srcOrd="0" destOrd="0" presId="urn:microsoft.com/office/officeart/2005/8/layout/vList2"/>
    <dgm:cxn modelId="{67679999-506F-45C7-B583-69485B151528}" type="presOf" srcId="{A3102D2E-829A-4E16-89F4-42A18F51B7FF}" destId="{1F792422-BD0D-49E9-81C8-78A55DAE9DF3}" srcOrd="0" destOrd="0" presId="urn:microsoft.com/office/officeart/2005/8/layout/vList2"/>
    <dgm:cxn modelId="{EBD0EDA4-F9E4-48A3-8A7F-773FDE9733FE}" type="presOf" srcId="{63171201-4784-4D5D-95E3-4E6E7C9FF42E}" destId="{7336F995-11DC-4C6B-BA2B-EE2E9C41074C}" srcOrd="0" destOrd="0" presId="urn:microsoft.com/office/officeart/2005/8/layout/vList2"/>
    <dgm:cxn modelId="{776C75D8-A069-4C37-B284-D22942F7362D}" srcId="{1C0E1242-4DCC-4E01-8719-5A9321C510C4}" destId="{00CFDFA7-66B1-4086-95C8-DA87FDBC7271}" srcOrd="0" destOrd="0" parTransId="{4F754921-DD48-4F40-9383-33C32EF60EEB}" sibTransId="{4BF72D34-9743-4FF0-8DE2-16F9BAC102D5}"/>
    <dgm:cxn modelId="{E1F143F3-BEE6-4E6A-91AD-911483FB0B98}" srcId="{1C0E1242-4DCC-4E01-8719-5A9321C510C4}" destId="{2DEEBA56-96CA-4766-B333-C92769601D46}" srcOrd="3" destOrd="0" parTransId="{3113F1AF-7802-452A-A16C-51533F281521}" sibTransId="{FC80BB4A-6626-47DF-8954-974F90B337C7}"/>
    <dgm:cxn modelId="{1828EC97-CF07-4B83-B242-A7B6219BC316}" type="presParOf" srcId="{AD8B9298-22B8-493B-9FAA-2FC0AE33392E}" destId="{139E1C55-3754-4F5E-B504-D1756AFA27EB}" srcOrd="0" destOrd="0" presId="urn:microsoft.com/office/officeart/2005/8/layout/vList2"/>
    <dgm:cxn modelId="{7277FEC9-C63A-4080-A254-028D46A1379C}" type="presParOf" srcId="{AD8B9298-22B8-493B-9FAA-2FC0AE33392E}" destId="{AD26E2B1-9AFC-4539-ACB9-DB130577A4DB}" srcOrd="1" destOrd="0" presId="urn:microsoft.com/office/officeart/2005/8/layout/vList2"/>
    <dgm:cxn modelId="{67894FDB-5217-41BE-90AA-E803FEF8FE00}" type="presParOf" srcId="{AD8B9298-22B8-493B-9FAA-2FC0AE33392E}" destId="{B4F19533-1C33-4CB0-88B3-06BB84BCBBE7}" srcOrd="2" destOrd="0" presId="urn:microsoft.com/office/officeart/2005/8/layout/vList2"/>
    <dgm:cxn modelId="{A6F12F20-82B1-45CC-9696-1951BBB876DC}" type="presParOf" srcId="{AD8B9298-22B8-493B-9FAA-2FC0AE33392E}" destId="{2DEC184B-82E6-4134-B9D3-196DEF9A860E}" srcOrd="3" destOrd="0" presId="urn:microsoft.com/office/officeart/2005/8/layout/vList2"/>
    <dgm:cxn modelId="{DF24650C-6273-420A-8AB7-32FA0D9C4F9A}" type="presParOf" srcId="{AD8B9298-22B8-493B-9FAA-2FC0AE33392E}" destId="{1F792422-BD0D-49E9-81C8-78A55DAE9DF3}" srcOrd="4" destOrd="0" presId="urn:microsoft.com/office/officeart/2005/8/layout/vList2"/>
    <dgm:cxn modelId="{AC134A9D-DB20-4180-A11D-C1B2B365CE9D}" type="presParOf" srcId="{AD8B9298-22B8-493B-9FAA-2FC0AE33392E}" destId="{F0EEC8D8-46E8-4E6B-B749-0D3E69725EB8}" srcOrd="5" destOrd="0" presId="urn:microsoft.com/office/officeart/2005/8/layout/vList2"/>
    <dgm:cxn modelId="{AAEF57FB-0464-490B-B768-28D56FA169CA}" type="presParOf" srcId="{AD8B9298-22B8-493B-9FAA-2FC0AE33392E}" destId="{60AA624B-D517-4886-AD74-E4F65A29D6C7}" srcOrd="6" destOrd="0" presId="urn:microsoft.com/office/officeart/2005/8/layout/vList2"/>
    <dgm:cxn modelId="{FD57D0E8-6A08-4E94-9574-C7AEDF5350FE}" type="presParOf" srcId="{AD8B9298-22B8-493B-9FAA-2FC0AE33392E}" destId="{F301E18E-C381-4547-B389-D3E511F74C4F}" srcOrd="7" destOrd="0" presId="urn:microsoft.com/office/officeart/2005/8/layout/vList2"/>
    <dgm:cxn modelId="{E981C99C-2ACF-478B-9AD4-8A25997AC3C0}" type="presParOf" srcId="{AD8B9298-22B8-493B-9FAA-2FC0AE33392E}" destId="{7C130685-0A01-4C09-8293-507996756A72}" srcOrd="8" destOrd="0" presId="urn:microsoft.com/office/officeart/2005/8/layout/vList2"/>
    <dgm:cxn modelId="{E71BD7EE-19A7-4E79-ACCC-C5591092BC1F}" type="presParOf" srcId="{AD8B9298-22B8-493B-9FAA-2FC0AE33392E}" destId="{7336F995-11DC-4C6B-BA2B-EE2E9C41074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7938DC-2C16-4A5F-A2F3-04970ADD07C4}"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en-CA"/>
        </a:p>
      </dgm:t>
    </dgm:pt>
    <dgm:pt modelId="{A5D58FF1-9700-435F-84F9-95E9146216A9}">
      <dgm:prSet custT="1"/>
      <dgm:spPr/>
      <dgm:t>
        <a:bodyPr/>
        <a:lstStyle/>
        <a:p>
          <a:pPr algn="ctr"/>
          <a:r>
            <a:rPr lang="fr-CA" sz="2000" b="0" noProof="0" dirty="0">
              <a:latin typeface="+mj-lt"/>
            </a:rPr>
            <a:t>Pour la plupart des signataires d’une ERE, les « ententes globales de financement » sont basés sur les FFRP (c'est-à-dire la comparabilité provinciale), plutôt que sur les besoins et coûts réels de l'éducation de leur Première Nation. </a:t>
          </a:r>
        </a:p>
      </dgm:t>
    </dgm:pt>
    <dgm:pt modelId="{D944A2E3-BFB3-4FB2-AB56-19569B487D58}" type="parTrans" cxnId="{AD71A883-9E99-4540-A8FF-CECCE0B8A322}">
      <dgm:prSet/>
      <dgm:spPr/>
      <dgm:t>
        <a:bodyPr/>
        <a:lstStyle/>
        <a:p>
          <a:endParaRPr lang="en-CA"/>
        </a:p>
      </dgm:t>
    </dgm:pt>
    <dgm:pt modelId="{5146BA0A-2B79-47C1-A79D-8D0C310CEAA0}" type="sibTrans" cxnId="{AD71A883-9E99-4540-A8FF-CECCE0B8A322}">
      <dgm:prSet/>
      <dgm:spPr/>
      <dgm:t>
        <a:bodyPr/>
        <a:lstStyle/>
        <a:p>
          <a:endParaRPr lang="en-CA"/>
        </a:p>
      </dgm:t>
    </dgm:pt>
    <dgm:pt modelId="{AF9A95DA-4E72-4B0C-B377-C05EB19B00CD}">
      <dgm:prSet custT="1"/>
      <dgm:spPr/>
      <dgm:t>
        <a:bodyPr/>
        <a:lstStyle/>
        <a:p>
          <a:pPr algn="ctr">
            <a:buFont typeface="Arial" panose="020B0604020202020204" pitchFamily="34" charset="0"/>
            <a:buChar char="•"/>
          </a:pPr>
          <a:endParaRPr lang="en-CA" sz="1600" b="1" kern="1200" dirty="0">
            <a:solidFill>
              <a:schemeClr val="tx1"/>
            </a:solidFill>
            <a:latin typeface="Calibri Light" panose="020F0302020204030204"/>
            <a:ea typeface="+mn-ea"/>
            <a:cs typeface="+mn-cs"/>
          </a:endParaRPr>
        </a:p>
      </dgm:t>
    </dgm:pt>
    <dgm:pt modelId="{D34C6FDF-3D4C-4677-9144-C74969DDAA3F}" type="parTrans" cxnId="{F2CE1B1A-BF52-4075-8C95-6BF9602A2F69}">
      <dgm:prSet/>
      <dgm:spPr/>
      <dgm:t>
        <a:bodyPr/>
        <a:lstStyle/>
        <a:p>
          <a:endParaRPr lang="en-CA"/>
        </a:p>
      </dgm:t>
    </dgm:pt>
    <dgm:pt modelId="{6156F009-B559-466E-9327-9AD4629072D4}" type="sibTrans" cxnId="{F2CE1B1A-BF52-4075-8C95-6BF9602A2F69}">
      <dgm:prSet/>
      <dgm:spPr/>
      <dgm:t>
        <a:bodyPr/>
        <a:lstStyle/>
        <a:p>
          <a:endParaRPr lang="en-CA"/>
        </a:p>
      </dgm:t>
    </dgm:pt>
    <dgm:pt modelId="{B6162D98-39FA-4BC0-9385-00D93C9BE487}" type="pres">
      <dgm:prSet presAssocID="{FE7938DC-2C16-4A5F-A2F3-04970ADD07C4}" presName="Name0" presStyleCnt="0">
        <dgm:presLayoutVars>
          <dgm:dir/>
          <dgm:animLvl val="lvl"/>
          <dgm:resizeHandles val="exact"/>
        </dgm:presLayoutVars>
      </dgm:prSet>
      <dgm:spPr/>
    </dgm:pt>
    <dgm:pt modelId="{A6B7A1D7-EFAB-483A-A9B2-38FF5CA11D54}" type="pres">
      <dgm:prSet presAssocID="{A5D58FF1-9700-435F-84F9-95E9146216A9}" presName="linNode" presStyleCnt="0"/>
      <dgm:spPr/>
    </dgm:pt>
    <dgm:pt modelId="{23689D28-58A7-4FE0-8666-0E745E130FCF}" type="pres">
      <dgm:prSet presAssocID="{A5D58FF1-9700-435F-84F9-95E9146216A9}" presName="parentText" presStyleLbl="node1" presStyleIdx="0" presStyleCnt="1" custLinFactNeighborX="7340">
        <dgm:presLayoutVars>
          <dgm:chMax val="1"/>
          <dgm:bulletEnabled val="1"/>
        </dgm:presLayoutVars>
      </dgm:prSet>
      <dgm:spPr/>
    </dgm:pt>
    <dgm:pt modelId="{640FAA25-DFBF-485C-80AD-7A7F36F83D12}" type="pres">
      <dgm:prSet presAssocID="{A5D58FF1-9700-435F-84F9-95E9146216A9}" presName="descendantText" presStyleLbl="alignAccFollowNode1" presStyleIdx="0" presStyleCnt="1" custScaleY="123290">
        <dgm:presLayoutVars>
          <dgm:bulletEnabled val="1"/>
        </dgm:presLayoutVars>
      </dgm:prSet>
      <dgm:spPr/>
    </dgm:pt>
  </dgm:ptLst>
  <dgm:cxnLst>
    <dgm:cxn modelId="{F2CE1B1A-BF52-4075-8C95-6BF9602A2F69}" srcId="{A5D58FF1-9700-435F-84F9-95E9146216A9}" destId="{AF9A95DA-4E72-4B0C-B377-C05EB19B00CD}" srcOrd="0" destOrd="0" parTransId="{D34C6FDF-3D4C-4677-9144-C74969DDAA3F}" sibTransId="{6156F009-B559-466E-9327-9AD4629072D4}"/>
    <dgm:cxn modelId="{A3B77E6A-0A24-4B29-8FEE-65461332DE1D}" type="presOf" srcId="{A5D58FF1-9700-435F-84F9-95E9146216A9}" destId="{23689D28-58A7-4FE0-8666-0E745E130FCF}" srcOrd="0" destOrd="0" presId="urn:microsoft.com/office/officeart/2005/8/layout/vList5"/>
    <dgm:cxn modelId="{6FA9F077-10C9-4C44-8F23-244F0EF65DAF}" type="presOf" srcId="{AF9A95DA-4E72-4B0C-B377-C05EB19B00CD}" destId="{640FAA25-DFBF-485C-80AD-7A7F36F83D12}" srcOrd="0" destOrd="0" presId="urn:microsoft.com/office/officeart/2005/8/layout/vList5"/>
    <dgm:cxn modelId="{AD71A883-9E99-4540-A8FF-CECCE0B8A322}" srcId="{FE7938DC-2C16-4A5F-A2F3-04970ADD07C4}" destId="{A5D58FF1-9700-435F-84F9-95E9146216A9}" srcOrd="0" destOrd="0" parTransId="{D944A2E3-BFB3-4FB2-AB56-19569B487D58}" sibTransId="{5146BA0A-2B79-47C1-A79D-8D0C310CEAA0}"/>
    <dgm:cxn modelId="{773BA69A-417C-4FE3-A599-6108F73F2969}" type="presOf" srcId="{FE7938DC-2C16-4A5F-A2F3-04970ADD07C4}" destId="{B6162D98-39FA-4BC0-9385-00D93C9BE487}" srcOrd="0" destOrd="0" presId="urn:microsoft.com/office/officeart/2005/8/layout/vList5"/>
    <dgm:cxn modelId="{32C23664-5E2B-40A0-824E-4CBE234414E3}" type="presParOf" srcId="{B6162D98-39FA-4BC0-9385-00D93C9BE487}" destId="{A6B7A1D7-EFAB-483A-A9B2-38FF5CA11D54}" srcOrd="0" destOrd="0" presId="urn:microsoft.com/office/officeart/2005/8/layout/vList5"/>
    <dgm:cxn modelId="{1C543293-F283-425E-BD26-105BCB845048}" type="presParOf" srcId="{A6B7A1D7-EFAB-483A-A9B2-38FF5CA11D54}" destId="{23689D28-58A7-4FE0-8666-0E745E130FCF}" srcOrd="0" destOrd="0" presId="urn:microsoft.com/office/officeart/2005/8/layout/vList5"/>
    <dgm:cxn modelId="{D5CC017C-EFCA-4AB6-880D-1D9B1D6637B5}" type="presParOf" srcId="{A6B7A1D7-EFAB-483A-A9B2-38FF5CA11D54}" destId="{640FAA25-DFBF-485C-80AD-7A7F36F83D1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B34BBD-BEAF-4537-92FF-92A49DFFA22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CA"/>
        </a:p>
      </dgm:t>
    </dgm:pt>
    <dgm:pt modelId="{971084AA-91D0-4088-8DCA-8FFC2400A01B}">
      <dgm:prSet/>
      <dgm:spPr/>
      <dgm:t>
        <a:bodyPr/>
        <a:lstStyle/>
        <a:p>
          <a:r>
            <a:rPr lang="fr-CA" noProof="0" dirty="0">
              <a:latin typeface="+mj-lt"/>
            </a:rPr>
            <a:t>Outre les ententes signées, </a:t>
          </a:r>
          <a:r>
            <a:rPr lang="fr-CA" b="0" noProof="0" dirty="0">
              <a:latin typeface="+mj-lt"/>
            </a:rPr>
            <a:t>14 négociations d’ERE sont en cours.</a:t>
          </a:r>
        </a:p>
      </dgm:t>
    </dgm:pt>
    <dgm:pt modelId="{B06D0EC9-0B08-47A9-B0D6-80DB9289633A}" type="parTrans" cxnId="{039DFA51-FF1F-4DA4-9E30-BBC6E42839AA}">
      <dgm:prSet/>
      <dgm:spPr/>
      <dgm:t>
        <a:bodyPr/>
        <a:lstStyle/>
        <a:p>
          <a:endParaRPr lang="en-CA"/>
        </a:p>
      </dgm:t>
    </dgm:pt>
    <dgm:pt modelId="{8AC67B73-52CE-4053-AD1B-81FA0DDAA29A}" type="sibTrans" cxnId="{039DFA51-FF1F-4DA4-9E30-BBC6E42839AA}">
      <dgm:prSet/>
      <dgm:spPr/>
      <dgm:t>
        <a:bodyPr/>
        <a:lstStyle/>
        <a:p>
          <a:endParaRPr lang="en-CA"/>
        </a:p>
      </dgm:t>
    </dgm:pt>
    <dgm:pt modelId="{619E0610-C200-41D5-9BA1-F7C7FC56E4AC}">
      <dgm:prSet/>
      <dgm:spPr/>
      <dgm:t>
        <a:bodyPr/>
        <a:lstStyle/>
        <a:p>
          <a:r>
            <a:rPr lang="fr-CA" noProof="0" dirty="0">
              <a:latin typeface="+mj-lt"/>
            </a:rPr>
            <a:t>Bien que des progrès aient été accomplis, </a:t>
          </a:r>
          <a:r>
            <a:rPr lang="fr-CA" b="0" noProof="0" dirty="0">
              <a:latin typeface="+mj-lt"/>
            </a:rPr>
            <a:t>dix groupes de Premières Nations ayant initialement manifesté leur volonté de signer une ERE se sont officiellement retirés du processus ou l’ont suspendu. </a:t>
          </a:r>
        </a:p>
      </dgm:t>
    </dgm:pt>
    <dgm:pt modelId="{A1F26044-E8D7-41A3-B20D-9B62439F7FF9}" type="parTrans" cxnId="{DD92D217-9829-4D93-8EA4-B4F2988F0D8E}">
      <dgm:prSet/>
      <dgm:spPr/>
      <dgm:t>
        <a:bodyPr/>
        <a:lstStyle/>
        <a:p>
          <a:endParaRPr lang="en-CA"/>
        </a:p>
      </dgm:t>
    </dgm:pt>
    <dgm:pt modelId="{5E210200-1482-44B7-9427-7FF4A1FF1C5D}" type="sibTrans" cxnId="{DD92D217-9829-4D93-8EA4-B4F2988F0D8E}">
      <dgm:prSet/>
      <dgm:spPr/>
      <dgm:t>
        <a:bodyPr/>
        <a:lstStyle/>
        <a:p>
          <a:endParaRPr lang="en-CA"/>
        </a:p>
      </dgm:t>
    </dgm:pt>
    <dgm:pt modelId="{77D6D834-294E-4724-A85A-D21EDBC3C6E9}">
      <dgm:prSet/>
      <dgm:spPr/>
      <dgm:t>
        <a:bodyPr/>
        <a:lstStyle/>
        <a:p>
          <a:r>
            <a:rPr lang="fr-CA" b="0" noProof="0" dirty="0">
              <a:latin typeface="+mj-lt"/>
            </a:rPr>
            <a:t>La situation de 29 autres ERE est inconnue. Cela laisse penser </a:t>
          </a:r>
          <a:r>
            <a:rPr lang="fr-CA" noProof="0" dirty="0">
              <a:latin typeface="+mj-lt"/>
            </a:rPr>
            <a:t>que les Premières Nations concernées ont peut-être interrompu leurs efforts en raison de difficultés internes ou ont perdu confiance dans l’issue des négociations.</a:t>
          </a:r>
        </a:p>
      </dgm:t>
    </dgm:pt>
    <dgm:pt modelId="{9481937A-E1A4-4AA2-9754-13332F2F9869}" type="parTrans" cxnId="{3E89337F-F50F-401E-BC22-7B9158DC57C2}">
      <dgm:prSet/>
      <dgm:spPr/>
      <dgm:t>
        <a:bodyPr/>
        <a:lstStyle/>
        <a:p>
          <a:endParaRPr lang="en-CA"/>
        </a:p>
      </dgm:t>
    </dgm:pt>
    <dgm:pt modelId="{D796C550-018A-4F4A-B89F-F63A2477966A}" type="sibTrans" cxnId="{3E89337F-F50F-401E-BC22-7B9158DC57C2}">
      <dgm:prSet/>
      <dgm:spPr/>
      <dgm:t>
        <a:bodyPr/>
        <a:lstStyle/>
        <a:p>
          <a:endParaRPr lang="en-CA"/>
        </a:p>
      </dgm:t>
    </dgm:pt>
    <dgm:pt modelId="{E38C8FD1-08AD-4F3A-9BC0-E48E7B25925E}" type="pres">
      <dgm:prSet presAssocID="{E4B34BBD-BEAF-4537-92FF-92A49DFFA227}" presName="linear" presStyleCnt="0">
        <dgm:presLayoutVars>
          <dgm:animLvl val="lvl"/>
          <dgm:resizeHandles val="exact"/>
        </dgm:presLayoutVars>
      </dgm:prSet>
      <dgm:spPr/>
    </dgm:pt>
    <dgm:pt modelId="{A99C6AD7-416F-46D7-B9B4-1D780B277584}" type="pres">
      <dgm:prSet presAssocID="{971084AA-91D0-4088-8DCA-8FFC2400A01B}" presName="parentText" presStyleLbl="node1" presStyleIdx="0" presStyleCnt="3" custScaleY="66004">
        <dgm:presLayoutVars>
          <dgm:chMax val="0"/>
          <dgm:bulletEnabled val="1"/>
        </dgm:presLayoutVars>
      </dgm:prSet>
      <dgm:spPr/>
    </dgm:pt>
    <dgm:pt modelId="{791ACEAE-E0E8-44FC-91C8-9650BEC28E30}" type="pres">
      <dgm:prSet presAssocID="{8AC67B73-52CE-4053-AD1B-81FA0DDAA29A}" presName="spacer" presStyleCnt="0"/>
      <dgm:spPr/>
    </dgm:pt>
    <dgm:pt modelId="{7D5F6E5C-D960-4AE5-BA19-1F43D5B08FE8}" type="pres">
      <dgm:prSet presAssocID="{619E0610-C200-41D5-9BA1-F7C7FC56E4AC}" presName="parentText" presStyleLbl="node1" presStyleIdx="1" presStyleCnt="3">
        <dgm:presLayoutVars>
          <dgm:chMax val="0"/>
          <dgm:bulletEnabled val="1"/>
        </dgm:presLayoutVars>
      </dgm:prSet>
      <dgm:spPr/>
    </dgm:pt>
    <dgm:pt modelId="{88764FAE-3A27-4EDD-B45F-CCB1E62A29FE}" type="pres">
      <dgm:prSet presAssocID="{5E210200-1482-44B7-9427-7FF4A1FF1C5D}" presName="spacer" presStyleCnt="0"/>
      <dgm:spPr/>
    </dgm:pt>
    <dgm:pt modelId="{AF261245-7B97-474A-BFDC-931408E234A4}" type="pres">
      <dgm:prSet presAssocID="{77D6D834-294E-4724-A85A-D21EDBC3C6E9}" presName="parentText" presStyleLbl="node1" presStyleIdx="2" presStyleCnt="3">
        <dgm:presLayoutVars>
          <dgm:chMax val="0"/>
          <dgm:bulletEnabled val="1"/>
        </dgm:presLayoutVars>
      </dgm:prSet>
      <dgm:spPr/>
    </dgm:pt>
  </dgm:ptLst>
  <dgm:cxnLst>
    <dgm:cxn modelId="{DD92D217-9829-4D93-8EA4-B4F2988F0D8E}" srcId="{E4B34BBD-BEAF-4537-92FF-92A49DFFA227}" destId="{619E0610-C200-41D5-9BA1-F7C7FC56E4AC}" srcOrd="1" destOrd="0" parTransId="{A1F26044-E8D7-41A3-B20D-9B62439F7FF9}" sibTransId="{5E210200-1482-44B7-9427-7FF4A1FF1C5D}"/>
    <dgm:cxn modelId="{274C921B-3EF0-4BB0-9028-1886CDD04796}" type="presOf" srcId="{619E0610-C200-41D5-9BA1-F7C7FC56E4AC}" destId="{7D5F6E5C-D960-4AE5-BA19-1F43D5B08FE8}" srcOrd="0" destOrd="0" presId="urn:microsoft.com/office/officeart/2005/8/layout/vList2"/>
    <dgm:cxn modelId="{13A4165B-87EA-47F2-8D37-91FAB2671D2E}" type="presOf" srcId="{971084AA-91D0-4088-8DCA-8FFC2400A01B}" destId="{A99C6AD7-416F-46D7-B9B4-1D780B277584}" srcOrd="0" destOrd="0" presId="urn:microsoft.com/office/officeart/2005/8/layout/vList2"/>
    <dgm:cxn modelId="{8A38414C-E418-44FB-8BD8-9FC6E37B74B7}" type="presOf" srcId="{E4B34BBD-BEAF-4537-92FF-92A49DFFA227}" destId="{E38C8FD1-08AD-4F3A-9BC0-E48E7B25925E}" srcOrd="0" destOrd="0" presId="urn:microsoft.com/office/officeart/2005/8/layout/vList2"/>
    <dgm:cxn modelId="{039DFA51-FF1F-4DA4-9E30-BBC6E42839AA}" srcId="{E4B34BBD-BEAF-4537-92FF-92A49DFFA227}" destId="{971084AA-91D0-4088-8DCA-8FFC2400A01B}" srcOrd="0" destOrd="0" parTransId="{B06D0EC9-0B08-47A9-B0D6-80DB9289633A}" sibTransId="{8AC67B73-52CE-4053-AD1B-81FA0DDAA29A}"/>
    <dgm:cxn modelId="{3E89337F-F50F-401E-BC22-7B9158DC57C2}" srcId="{E4B34BBD-BEAF-4537-92FF-92A49DFFA227}" destId="{77D6D834-294E-4724-A85A-D21EDBC3C6E9}" srcOrd="2" destOrd="0" parTransId="{9481937A-E1A4-4AA2-9754-13332F2F9869}" sibTransId="{D796C550-018A-4F4A-B89F-F63A2477966A}"/>
    <dgm:cxn modelId="{EF764FAC-1659-4E65-B307-70829888A325}" type="presOf" srcId="{77D6D834-294E-4724-A85A-D21EDBC3C6E9}" destId="{AF261245-7B97-474A-BFDC-931408E234A4}" srcOrd="0" destOrd="0" presId="urn:microsoft.com/office/officeart/2005/8/layout/vList2"/>
    <dgm:cxn modelId="{4909511C-2126-40F0-84B9-543B21471763}" type="presParOf" srcId="{E38C8FD1-08AD-4F3A-9BC0-E48E7B25925E}" destId="{A99C6AD7-416F-46D7-B9B4-1D780B277584}" srcOrd="0" destOrd="0" presId="urn:microsoft.com/office/officeart/2005/8/layout/vList2"/>
    <dgm:cxn modelId="{EA61E221-CD3A-4C96-87C5-3CBB047C0F62}" type="presParOf" srcId="{E38C8FD1-08AD-4F3A-9BC0-E48E7B25925E}" destId="{791ACEAE-E0E8-44FC-91C8-9650BEC28E30}" srcOrd="1" destOrd="0" presId="urn:microsoft.com/office/officeart/2005/8/layout/vList2"/>
    <dgm:cxn modelId="{FEBADE17-C40C-4CB9-A11A-EDD9724AD593}" type="presParOf" srcId="{E38C8FD1-08AD-4F3A-9BC0-E48E7B25925E}" destId="{7D5F6E5C-D960-4AE5-BA19-1F43D5B08FE8}" srcOrd="2" destOrd="0" presId="urn:microsoft.com/office/officeart/2005/8/layout/vList2"/>
    <dgm:cxn modelId="{07E83479-3B81-49D4-AEA0-0281F1C7731F}" type="presParOf" srcId="{E38C8FD1-08AD-4F3A-9BC0-E48E7B25925E}" destId="{88764FAE-3A27-4EDD-B45F-CCB1E62A29FE}" srcOrd="3" destOrd="0" presId="urn:microsoft.com/office/officeart/2005/8/layout/vList2"/>
    <dgm:cxn modelId="{65AF7F02-CCD9-4F5E-AF78-005FA3AC0ABA}" type="presParOf" srcId="{E38C8FD1-08AD-4F3A-9BC0-E48E7B25925E}" destId="{AF261245-7B97-474A-BFDC-931408E234A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528C7D-D81D-4783-949F-C0CFBF510497}" type="doc">
      <dgm:prSet loTypeId="urn:microsoft.com/office/officeart/2008/layout/VerticalCircleList" loCatId="list" qsTypeId="urn:microsoft.com/office/officeart/2005/8/quickstyle/3d1" qsCatId="3D" csTypeId="urn:microsoft.com/office/officeart/2005/8/colors/accent1_2" csCatId="accent1" phldr="1"/>
      <dgm:spPr/>
      <dgm:t>
        <a:bodyPr/>
        <a:lstStyle/>
        <a:p>
          <a:endParaRPr lang="en-CA"/>
        </a:p>
      </dgm:t>
    </dgm:pt>
    <dgm:pt modelId="{E9FE58AC-7D26-4180-8AFE-2780409CB8C6}">
      <dgm:prSet custT="1"/>
      <dgm:spPr/>
      <dgm:t>
        <a:bodyPr/>
        <a:lstStyle/>
        <a:p>
          <a:r>
            <a:rPr lang="en-CA" sz="3200" b="0" dirty="0" err="1">
              <a:latin typeface="+mn-lt"/>
            </a:rPr>
            <a:t>Une</a:t>
          </a:r>
          <a:r>
            <a:rPr lang="en-CA" sz="3200" b="0" dirty="0">
              <a:latin typeface="+mn-lt"/>
            </a:rPr>
            <a:t> Première Nation de petite </a:t>
          </a:r>
          <a:r>
            <a:rPr lang="en-CA" sz="3200" b="0" dirty="0" err="1">
              <a:latin typeface="+mn-lt"/>
            </a:rPr>
            <a:t>taille</a:t>
          </a:r>
          <a:r>
            <a:rPr lang="en-CA" sz="3200" b="0" dirty="0">
              <a:latin typeface="+mn-lt"/>
            </a:rPr>
            <a:t> en Ontario qui </a:t>
          </a:r>
          <a:r>
            <a:rPr lang="en-CA" sz="3200" b="0" dirty="0" err="1">
              <a:latin typeface="+mn-lt"/>
            </a:rPr>
            <a:t>compte</a:t>
          </a:r>
          <a:r>
            <a:rPr lang="en-CA" sz="3200" b="0" dirty="0">
              <a:latin typeface="+mn-lt"/>
            </a:rPr>
            <a:t> </a:t>
          </a:r>
          <a:r>
            <a:rPr lang="en-CA" sz="3200" b="0" dirty="0" err="1">
              <a:latin typeface="+mn-lt"/>
            </a:rPr>
            <a:t>une</a:t>
          </a:r>
          <a:r>
            <a:rPr lang="en-CA" sz="3200" b="0" dirty="0">
              <a:latin typeface="+mn-lt"/>
            </a:rPr>
            <a:t> </a:t>
          </a:r>
          <a:r>
            <a:rPr lang="en-CA" sz="3200" b="0" dirty="0" err="1">
              <a:latin typeface="+mn-lt"/>
            </a:rPr>
            <a:t>école</a:t>
          </a:r>
          <a:r>
            <a:rPr lang="en-CA" sz="3200" b="0" dirty="0">
              <a:latin typeface="+mn-lt"/>
            </a:rPr>
            <a:t> et 145 élèves.</a:t>
          </a:r>
        </a:p>
      </dgm:t>
    </dgm:pt>
    <dgm:pt modelId="{C7E6A3EB-49E6-4BE8-B7CD-1F8C2093CA5E}" type="parTrans" cxnId="{77C849CB-2444-47C7-A104-2702DEC0D08C}">
      <dgm:prSet/>
      <dgm:spPr/>
      <dgm:t>
        <a:bodyPr/>
        <a:lstStyle/>
        <a:p>
          <a:endParaRPr lang="en-CA" sz="3200"/>
        </a:p>
      </dgm:t>
    </dgm:pt>
    <dgm:pt modelId="{4751C214-AF09-4245-B012-BA269A0B6EA6}" type="sibTrans" cxnId="{77C849CB-2444-47C7-A104-2702DEC0D08C}">
      <dgm:prSet/>
      <dgm:spPr/>
      <dgm:t>
        <a:bodyPr/>
        <a:lstStyle/>
        <a:p>
          <a:endParaRPr lang="en-CA" sz="3200"/>
        </a:p>
      </dgm:t>
    </dgm:pt>
    <dgm:pt modelId="{A8D35AAE-C6EC-4C42-8113-E78831E083C5}">
      <dgm:prSet custT="1"/>
      <dgm:spPr/>
      <dgm:t>
        <a:bodyPr/>
        <a:lstStyle/>
        <a:p>
          <a:r>
            <a:rPr lang="en-CA" sz="3200" b="0" dirty="0"/>
            <a:t>Une grande Première Nation </a:t>
          </a:r>
          <a:r>
            <a:rPr lang="en-CA" sz="3200" b="0" dirty="0" err="1"/>
            <a:t>urbaine</a:t>
          </a:r>
          <a:r>
            <a:rPr lang="en-CA" sz="3200" b="0" dirty="0"/>
            <a:t> en Alberta qui </a:t>
          </a:r>
          <a:r>
            <a:rPr lang="en-CA" sz="3200" b="0" dirty="0" err="1"/>
            <a:t>c</a:t>
          </a:r>
          <a:r>
            <a:rPr lang="en-CA" sz="3200" b="0" dirty="0" err="1">
              <a:latin typeface="+mn-lt"/>
            </a:rPr>
            <a:t>ompte</a:t>
          </a:r>
          <a:r>
            <a:rPr lang="en-CA" sz="3200" b="0" dirty="0">
              <a:latin typeface="+mn-lt"/>
            </a:rPr>
            <a:t> </a:t>
          </a:r>
          <a:r>
            <a:rPr lang="en-CA" sz="3200" b="0" dirty="0" err="1"/>
            <a:t>trois</a:t>
          </a:r>
          <a:r>
            <a:rPr lang="en-CA" sz="3200" b="0" dirty="0"/>
            <a:t> écoles et 450 </a:t>
          </a:r>
          <a:r>
            <a:rPr lang="en-CA" sz="3200" b="0" dirty="0" err="1"/>
            <a:t>élèves</a:t>
          </a:r>
          <a:r>
            <a:rPr lang="en-CA" sz="3200" b="0" dirty="0"/>
            <a:t>.</a:t>
          </a:r>
        </a:p>
      </dgm:t>
    </dgm:pt>
    <dgm:pt modelId="{058DC263-B4EA-477E-98CC-C12263062070}" type="parTrans" cxnId="{CDAD94CB-66AD-4506-9D0B-B5788923A312}">
      <dgm:prSet/>
      <dgm:spPr/>
      <dgm:t>
        <a:bodyPr/>
        <a:lstStyle/>
        <a:p>
          <a:endParaRPr lang="en-CA" sz="3200"/>
        </a:p>
      </dgm:t>
    </dgm:pt>
    <dgm:pt modelId="{10EFBDEB-E532-4F9D-9149-4948A8D667E0}" type="sibTrans" cxnId="{CDAD94CB-66AD-4506-9D0B-B5788923A312}">
      <dgm:prSet/>
      <dgm:spPr/>
      <dgm:t>
        <a:bodyPr/>
        <a:lstStyle/>
        <a:p>
          <a:endParaRPr lang="en-CA" sz="3200"/>
        </a:p>
      </dgm:t>
    </dgm:pt>
    <dgm:pt modelId="{883FFB5D-8141-4305-B3AA-48C87342E0F1}" type="pres">
      <dgm:prSet presAssocID="{03528C7D-D81D-4783-949F-C0CFBF510497}" presName="Name0" presStyleCnt="0">
        <dgm:presLayoutVars>
          <dgm:dir/>
        </dgm:presLayoutVars>
      </dgm:prSet>
      <dgm:spPr/>
    </dgm:pt>
    <dgm:pt modelId="{E4951595-02EF-4D33-BC3F-AC397ED23EDF}" type="pres">
      <dgm:prSet presAssocID="{E9FE58AC-7D26-4180-8AFE-2780409CB8C6}" presName="noChildren" presStyleCnt="0"/>
      <dgm:spPr/>
    </dgm:pt>
    <dgm:pt modelId="{976B1013-A695-4BF7-9CB6-095E1EC24529}" type="pres">
      <dgm:prSet presAssocID="{E9FE58AC-7D26-4180-8AFE-2780409CB8C6}" presName="gap" presStyleCnt="0"/>
      <dgm:spPr/>
    </dgm:pt>
    <dgm:pt modelId="{12B87845-383D-4CB8-BD3B-F733BC5B32C8}" type="pres">
      <dgm:prSet presAssocID="{E9FE58AC-7D26-4180-8AFE-2780409CB8C6}" presName="medCircle2" presStyleLbl="vennNode1" presStyleIdx="0" presStyleCnt="2" custScaleX="63602" custScaleY="56745" custLinFactNeighborX="-35701" custLinFactNeighborY="-4714"/>
      <dgm:spPr>
        <a:solidFill>
          <a:schemeClr val="tx2">
            <a:alpha val="50000"/>
          </a:schemeClr>
        </a:solidFill>
      </dgm:spPr>
    </dgm:pt>
    <dgm:pt modelId="{6CC6EEF9-CE8D-4257-921A-B3A5165B32B9}" type="pres">
      <dgm:prSet presAssocID="{E9FE58AC-7D26-4180-8AFE-2780409CB8C6}" presName="txLvlOnly1" presStyleLbl="revTx" presStyleIdx="0" presStyleCnt="2"/>
      <dgm:spPr/>
    </dgm:pt>
    <dgm:pt modelId="{F696BAB1-1AF1-4C0B-928A-F18C0C730CA2}" type="pres">
      <dgm:prSet presAssocID="{A8D35AAE-C6EC-4C42-8113-E78831E083C5}" presName="noChildren" presStyleCnt="0"/>
      <dgm:spPr/>
    </dgm:pt>
    <dgm:pt modelId="{0FC7968C-D099-4A51-B48E-3B9037F42C5C}" type="pres">
      <dgm:prSet presAssocID="{A8D35AAE-C6EC-4C42-8113-E78831E083C5}" presName="gap" presStyleCnt="0"/>
      <dgm:spPr/>
    </dgm:pt>
    <dgm:pt modelId="{1DB99731-C5A4-4169-A1F5-49CA458C0626}" type="pres">
      <dgm:prSet presAssocID="{A8D35AAE-C6EC-4C42-8113-E78831E083C5}" presName="medCircle2" presStyleLbl="vennNode1" presStyleIdx="1" presStyleCnt="2" custScaleX="63124" custScaleY="63046" custLinFactNeighborX="-36731" custLinFactNeighborY="-2020"/>
      <dgm:spPr/>
    </dgm:pt>
    <dgm:pt modelId="{88A9DE70-A811-487E-A244-2DEE2285E361}" type="pres">
      <dgm:prSet presAssocID="{A8D35AAE-C6EC-4C42-8113-E78831E083C5}" presName="txLvlOnly1" presStyleLbl="revTx" presStyleIdx="1" presStyleCnt="2"/>
      <dgm:spPr/>
    </dgm:pt>
  </dgm:ptLst>
  <dgm:cxnLst>
    <dgm:cxn modelId="{6E2AEC5C-6091-4FFD-82D1-820BA0BEEFF4}" type="presOf" srcId="{A8D35AAE-C6EC-4C42-8113-E78831E083C5}" destId="{88A9DE70-A811-487E-A244-2DEE2285E361}" srcOrd="0" destOrd="0" presId="urn:microsoft.com/office/officeart/2008/layout/VerticalCircleList"/>
    <dgm:cxn modelId="{D9DA1260-7D00-4AD8-B042-F898D23F6649}" type="presOf" srcId="{E9FE58AC-7D26-4180-8AFE-2780409CB8C6}" destId="{6CC6EEF9-CE8D-4257-921A-B3A5165B32B9}" srcOrd="0" destOrd="0" presId="urn:microsoft.com/office/officeart/2008/layout/VerticalCircleList"/>
    <dgm:cxn modelId="{77C849CB-2444-47C7-A104-2702DEC0D08C}" srcId="{03528C7D-D81D-4783-949F-C0CFBF510497}" destId="{E9FE58AC-7D26-4180-8AFE-2780409CB8C6}" srcOrd="0" destOrd="0" parTransId="{C7E6A3EB-49E6-4BE8-B7CD-1F8C2093CA5E}" sibTransId="{4751C214-AF09-4245-B012-BA269A0B6EA6}"/>
    <dgm:cxn modelId="{CDAD94CB-66AD-4506-9D0B-B5788923A312}" srcId="{03528C7D-D81D-4783-949F-C0CFBF510497}" destId="{A8D35AAE-C6EC-4C42-8113-E78831E083C5}" srcOrd="1" destOrd="0" parTransId="{058DC263-B4EA-477E-98CC-C12263062070}" sibTransId="{10EFBDEB-E532-4F9D-9149-4948A8D667E0}"/>
    <dgm:cxn modelId="{F025E3FD-14AE-4218-A66D-AAF07B1E32A0}" type="presOf" srcId="{03528C7D-D81D-4783-949F-C0CFBF510497}" destId="{883FFB5D-8141-4305-B3AA-48C87342E0F1}" srcOrd="0" destOrd="0" presId="urn:microsoft.com/office/officeart/2008/layout/VerticalCircleList"/>
    <dgm:cxn modelId="{915B38F8-528F-4794-AC28-60246350934A}" type="presParOf" srcId="{883FFB5D-8141-4305-B3AA-48C87342E0F1}" destId="{E4951595-02EF-4D33-BC3F-AC397ED23EDF}" srcOrd="0" destOrd="0" presId="urn:microsoft.com/office/officeart/2008/layout/VerticalCircleList"/>
    <dgm:cxn modelId="{84CD0363-052A-4892-B1E9-22064576808B}" type="presParOf" srcId="{E4951595-02EF-4D33-BC3F-AC397ED23EDF}" destId="{976B1013-A695-4BF7-9CB6-095E1EC24529}" srcOrd="0" destOrd="0" presId="urn:microsoft.com/office/officeart/2008/layout/VerticalCircleList"/>
    <dgm:cxn modelId="{FFF8AA43-4A89-4A8E-9805-0116FF10B4D7}" type="presParOf" srcId="{E4951595-02EF-4D33-BC3F-AC397ED23EDF}" destId="{12B87845-383D-4CB8-BD3B-F733BC5B32C8}" srcOrd="1" destOrd="0" presId="urn:microsoft.com/office/officeart/2008/layout/VerticalCircleList"/>
    <dgm:cxn modelId="{CBE60AAA-E822-4054-8DDC-49AC3D29E8FC}" type="presParOf" srcId="{E4951595-02EF-4D33-BC3F-AC397ED23EDF}" destId="{6CC6EEF9-CE8D-4257-921A-B3A5165B32B9}" srcOrd="2" destOrd="0" presId="urn:microsoft.com/office/officeart/2008/layout/VerticalCircleList"/>
    <dgm:cxn modelId="{DA5E2B98-3258-4C69-86E3-26808A531171}" type="presParOf" srcId="{883FFB5D-8141-4305-B3AA-48C87342E0F1}" destId="{F696BAB1-1AF1-4C0B-928A-F18C0C730CA2}" srcOrd="1" destOrd="0" presId="urn:microsoft.com/office/officeart/2008/layout/VerticalCircleList"/>
    <dgm:cxn modelId="{8F68EF4F-1AF6-4524-979A-091B516DFB54}" type="presParOf" srcId="{F696BAB1-1AF1-4C0B-928A-F18C0C730CA2}" destId="{0FC7968C-D099-4A51-B48E-3B9037F42C5C}" srcOrd="0" destOrd="0" presId="urn:microsoft.com/office/officeart/2008/layout/VerticalCircleList"/>
    <dgm:cxn modelId="{0DF821B7-ADFB-43FD-92B2-3B680A3DE8BA}" type="presParOf" srcId="{F696BAB1-1AF1-4C0B-928A-F18C0C730CA2}" destId="{1DB99731-C5A4-4169-A1F5-49CA458C0626}" srcOrd="1" destOrd="0" presId="urn:microsoft.com/office/officeart/2008/layout/VerticalCircleList"/>
    <dgm:cxn modelId="{CB275AC3-EFEE-4416-AA18-7A50018BA554}" type="presParOf" srcId="{F696BAB1-1AF1-4C0B-928A-F18C0C730CA2}" destId="{88A9DE70-A811-487E-A244-2DEE2285E361}"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3C3A4-ECA2-418A-BAF7-D84A9D38346D}">
      <dsp:nvSpPr>
        <dsp:cNvPr id="0" name=""/>
        <dsp:cNvSpPr/>
      </dsp:nvSpPr>
      <dsp:spPr>
        <a:xfrm>
          <a:off x="0" y="175461"/>
          <a:ext cx="10887453" cy="755820"/>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A" sz="1900" b="0" kern="1200" noProof="0" dirty="0">
              <a:latin typeface="+mj-lt"/>
            </a:rPr>
            <a:t>Dans l'ensemble, la mise en œuvre de la formule de financement régionale provisoire (FFRP) s'est traduite par des augmentations significatives du financement pour la plupart des Premières Nations.</a:t>
          </a:r>
        </a:p>
      </dsp:txBody>
      <dsp:txXfrm>
        <a:off x="36896" y="212357"/>
        <a:ext cx="10813661" cy="682028"/>
      </dsp:txXfrm>
    </dsp:sp>
    <dsp:sp modelId="{722D8E43-2B1E-4526-8F40-D8D407F5F86C}">
      <dsp:nvSpPr>
        <dsp:cNvPr id="0" name=""/>
        <dsp:cNvSpPr/>
      </dsp:nvSpPr>
      <dsp:spPr>
        <a:xfrm>
          <a:off x="0" y="986001"/>
          <a:ext cx="10887453" cy="755820"/>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b="0" kern="1200" dirty="0">
              <a:latin typeface="+mj-lt"/>
            </a:rPr>
            <a:t>Les </a:t>
          </a:r>
          <a:r>
            <a:rPr lang="fr-CA" sz="1900" b="0" kern="1200" dirty="0">
              <a:latin typeface="+mj-lt"/>
            </a:rPr>
            <a:t>FFRP </a:t>
          </a:r>
          <a:r>
            <a:rPr lang="en-CA" sz="1900" b="0" kern="1200" dirty="0" err="1">
              <a:latin typeface="+mj-lt"/>
            </a:rPr>
            <a:t>ont</a:t>
          </a:r>
          <a:r>
            <a:rPr lang="en-CA" sz="1900" b="0" kern="1200" dirty="0">
              <a:latin typeface="+mj-lt"/>
            </a:rPr>
            <a:t> contribué à </a:t>
          </a:r>
          <a:r>
            <a:rPr lang="en-CA" sz="1900" b="0" kern="1200" dirty="0" err="1">
              <a:latin typeface="+mj-lt"/>
            </a:rPr>
            <a:t>une</a:t>
          </a:r>
          <a:r>
            <a:rPr lang="en-CA" sz="1900" b="0" kern="1200" dirty="0">
              <a:latin typeface="+mj-lt"/>
            </a:rPr>
            <a:t> plus grande équité en matière de financement.</a:t>
          </a:r>
        </a:p>
      </dsp:txBody>
      <dsp:txXfrm>
        <a:off x="36896" y="1022897"/>
        <a:ext cx="10813661" cy="682028"/>
      </dsp:txXfrm>
    </dsp:sp>
    <dsp:sp modelId="{0C45CD29-57EC-447A-BA0B-51318CC5243D}">
      <dsp:nvSpPr>
        <dsp:cNvPr id="0" name=""/>
        <dsp:cNvSpPr/>
      </dsp:nvSpPr>
      <dsp:spPr>
        <a:xfrm>
          <a:off x="0" y="1741821"/>
          <a:ext cx="10887453"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67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r-CA" sz="1500" b="0" kern="1200" noProof="0" dirty="0">
              <a:latin typeface="+mn-lt"/>
            </a:rPr>
            <a:t>Élimination des exigences relatives à la conformité à la liste nominative.</a:t>
          </a:r>
        </a:p>
        <a:p>
          <a:pPr marL="114300" lvl="1" indent="-114300" algn="l" defTabSz="666750">
            <a:lnSpc>
              <a:spcPct val="90000"/>
            </a:lnSpc>
            <a:spcBef>
              <a:spcPct val="0"/>
            </a:spcBef>
            <a:spcAft>
              <a:spcPct val="20000"/>
            </a:spcAft>
            <a:buChar char="•"/>
          </a:pPr>
          <a:r>
            <a:rPr lang="fr-CA" sz="1500" b="0" kern="1200" noProof="0" dirty="0">
              <a:latin typeface="+mn-lt"/>
            </a:rPr>
            <a:t>Élimination de la disparité de financement entre les Premières Nations recevant une contribution globale et celles n’en recevant pas ainsi qu’entre les Premières Nations de grande taille ou ayant de grands moyens et celles de petite taille ou éloignées.</a:t>
          </a:r>
        </a:p>
      </dsp:txBody>
      <dsp:txXfrm>
        <a:off x="0" y="1741821"/>
        <a:ext cx="10887453" cy="727605"/>
      </dsp:txXfrm>
    </dsp:sp>
    <dsp:sp modelId="{3012844C-AB33-4FBE-8F4A-22400439A0C1}">
      <dsp:nvSpPr>
        <dsp:cNvPr id="0" name=""/>
        <dsp:cNvSpPr/>
      </dsp:nvSpPr>
      <dsp:spPr>
        <a:xfrm>
          <a:off x="0" y="2469426"/>
          <a:ext cx="10887453" cy="755820"/>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b="0" kern="1200" dirty="0">
              <a:latin typeface="+mj-lt"/>
            </a:rPr>
            <a:t>Des améliorations notables ont été apportées aux </a:t>
          </a:r>
          <a:r>
            <a:rPr lang="fr-CA" sz="1900" b="0" kern="1200" dirty="0">
              <a:latin typeface="+mj-lt"/>
            </a:rPr>
            <a:t>FFRP </a:t>
          </a:r>
          <a:r>
            <a:rPr lang="en-CA" sz="1900" b="0" kern="1200" dirty="0">
              <a:latin typeface="+mj-lt"/>
            </a:rPr>
            <a:t>au cours des cinq dernières années.</a:t>
          </a:r>
        </a:p>
      </dsp:txBody>
      <dsp:txXfrm>
        <a:off x="36896" y="2506322"/>
        <a:ext cx="10813661" cy="682028"/>
      </dsp:txXfrm>
    </dsp:sp>
    <dsp:sp modelId="{EC04C326-4960-4EE2-86C7-E0F1EC0C15F7}">
      <dsp:nvSpPr>
        <dsp:cNvPr id="0" name=""/>
        <dsp:cNvSpPr/>
      </dsp:nvSpPr>
      <dsp:spPr>
        <a:xfrm>
          <a:off x="0" y="3225246"/>
          <a:ext cx="10887453" cy="727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677"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r-CA" sz="1500" b="0" kern="1200" noProof="0" dirty="0">
              <a:latin typeface="+mn-lt"/>
            </a:rPr>
            <a:t>Améliorations à l'échelle nationale (p. ex., financement d’activités avant et après l'école, financement du placement en foyer privé, financement de l'aide aux élèves, financement du transport).</a:t>
          </a:r>
        </a:p>
        <a:p>
          <a:pPr marL="114300" lvl="1" indent="-114300" algn="l" defTabSz="666750">
            <a:lnSpc>
              <a:spcPct val="90000"/>
            </a:lnSpc>
            <a:spcBef>
              <a:spcPct val="0"/>
            </a:spcBef>
            <a:spcAft>
              <a:spcPct val="20000"/>
            </a:spcAft>
            <a:buChar char="•"/>
          </a:pPr>
          <a:r>
            <a:rPr lang="fr-CA" sz="1500" b="0" kern="1200" noProof="0" dirty="0">
              <a:latin typeface="+mn-lt"/>
            </a:rPr>
            <a:t>Améliorations propres aux régions (p. ex</a:t>
          </a:r>
          <a:r>
            <a:rPr lang="fr-CA" sz="1500" b="0" kern="1200" noProof="0">
              <a:latin typeface="+mn-lt"/>
            </a:rPr>
            <a:t>., adaptation </a:t>
          </a:r>
          <a:r>
            <a:rPr lang="fr-CA" sz="1500" b="0" kern="1200" noProof="0" dirty="0">
              <a:latin typeface="+mn-lt"/>
            </a:rPr>
            <a:t>à l'éloignement pour les communautés accessibles par avion en Ontario).</a:t>
          </a:r>
        </a:p>
      </dsp:txBody>
      <dsp:txXfrm>
        <a:off x="0" y="3225246"/>
        <a:ext cx="10887453" cy="727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5A8C-ED00-4BCE-A445-6513B6E38CED}">
      <dsp:nvSpPr>
        <dsp:cNvPr id="0" name=""/>
        <dsp:cNvSpPr/>
      </dsp:nvSpPr>
      <dsp:spPr>
        <a:xfrm>
          <a:off x="0" y="0"/>
          <a:ext cx="11244249" cy="715052"/>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A" sz="1800" b="0" kern="1200" noProof="0" dirty="0">
              <a:latin typeface="+mj-lt"/>
            </a:rPr>
            <a:t>La ventilation du financement sème la confusion, manque de convivialité et est difficile à comprendre.</a:t>
          </a:r>
        </a:p>
      </dsp:txBody>
      <dsp:txXfrm>
        <a:off x="34906" y="34906"/>
        <a:ext cx="11174437" cy="645240"/>
      </dsp:txXfrm>
    </dsp:sp>
    <dsp:sp modelId="{CF493920-46CC-41D5-8CCB-8007B57F2241}">
      <dsp:nvSpPr>
        <dsp:cNvPr id="0" name=""/>
        <dsp:cNvSpPr/>
      </dsp:nvSpPr>
      <dsp:spPr>
        <a:xfrm>
          <a:off x="0" y="800878"/>
          <a:ext cx="11244249"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00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CA" sz="1400" b="0" kern="1200" noProof="0" dirty="0">
              <a:latin typeface="+mn-lt"/>
            </a:rPr>
            <a:t>Un manque de transparence dans les formules de financement sous-jacentes.</a:t>
          </a:r>
        </a:p>
        <a:p>
          <a:pPr marL="114300" lvl="1" indent="-114300" algn="l" defTabSz="622300">
            <a:lnSpc>
              <a:spcPct val="90000"/>
            </a:lnSpc>
            <a:spcBef>
              <a:spcPct val="0"/>
            </a:spcBef>
            <a:spcAft>
              <a:spcPct val="20000"/>
            </a:spcAft>
            <a:buChar char="•"/>
          </a:pPr>
          <a:r>
            <a:rPr lang="fr-CA" sz="1400" b="0" kern="1200" noProof="0" dirty="0">
              <a:latin typeface="+mn-lt"/>
            </a:rPr>
            <a:t>Une mauvaise information sur le financement des services de deuxième niveau.</a:t>
          </a:r>
        </a:p>
        <a:p>
          <a:pPr marL="114300" lvl="1" indent="-114300" algn="l" defTabSz="622300">
            <a:lnSpc>
              <a:spcPct val="90000"/>
            </a:lnSpc>
            <a:spcBef>
              <a:spcPct val="0"/>
            </a:spcBef>
            <a:spcAft>
              <a:spcPct val="20000"/>
            </a:spcAft>
            <a:buChar char="•"/>
          </a:pPr>
          <a:r>
            <a:rPr lang="fr-CA" sz="1400" b="0" kern="1200" noProof="0" dirty="0">
              <a:latin typeface="+mn-lt"/>
            </a:rPr>
            <a:t>Erreurs dans les calculs.</a:t>
          </a:r>
        </a:p>
      </dsp:txBody>
      <dsp:txXfrm>
        <a:off x="0" y="800878"/>
        <a:ext cx="11244249" cy="726570"/>
      </dsp:txXfrm>
    </dsp:sp>
    <dsp:sp modelId="{C67199AA-C637-41CF-AECB-E1F9958CE966}">
      <dsp:nvSpPr>
        <dsp:cNvPr id="0" name=""/>
        <dsp:cNvSpPr/>
      </dsp:nvSpPr>
      <dsp:spPr>
        <a:xfrm>
          <a:off x="0" y="1527448"/>
          <a:ext cx="11244249" cy="715052"/>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0" kern="1200" dirty="0" err="1">
              <a:latin typeface="+mj-lt"/>
            </a:rPr>
            <a:t>Aucune</a:t>
          </a:r>
          <a:r>
            <a:rPr lang="en-CA" sz="1800" b="0" kern="1200" dirty="0">
              <a:latin typeface="+mj-lt"/>
            </a:rPr>
            <a:t> suite </a:t>
          </a:r>
          <a:r>
            <a:rPr lang="en-CA" sz="1800" b="0" kern="1200" dirty="0" err="1">
              <a:latin typeface="+mj-lt"/>
            </a:rPr>
            <a:t>n’a</a:t>
          </a:r>
          <a:r>
            <a:rPr lang="en-CA" sz="1800" b="0" kern="1200" dirty="0">
              <a:latin typeface="+mj-lt"/>
            </a:rPr>
            <a:t> </a:t>
          </a:r>
          <a:r>
            <a:rPr lang="en-CA" sz="1800" b="0" kern="1200" dirty="0" err="1">
              <a:latin typeface="+mj-lt"/>
            </a:rPr>
            <a:t>été</a:t>
          </a:r>
          <a:r>
            <a:rPr lang="en-CA" sz="1800" b="0" kern="1200" dirty="0">
              <a:latin typeface="+mj-lt"/>
            </a:rPr>
            <a:t> </a:t>
          </a:r>
          <a:r>
            <a:rPr lang="en-CA" sz="1800" b="0" kern="1200" dirty="0" err="1">
              <a:latin typeface="+mj-lt"/>
            </a:rPr>
            <a:t>donnée</a:t>
          </a:r>
          <a:r>
            <a:rPr lang="en-CA" sz="1800" b="0" kern="1200" dirty="0">
              <a:latin typeface="+mj-lt"/>
            </a:rPr>
            <a:t> aux </a:t>
          </a:r>
          <a:r>
            <a:rPr lang="en-CA" sz="1800" b="0" kern="1200" dirty="0" err="1">
              <a:latin typeface="+mj-lt"/>
            </a:rPr>
            <a:t>commentaires</a:t>
          </a:r>
          <a:r>
            <a:rPr lang="en-CA" sz="1800" b="0" kern="1200" dirty="0">
              <a:latin typeface="+mj-lt"/>
            </a:rPr>
            <a:t> </a:t>
          </a:r>
          <a:r>
            <a:rPr lang="en-CA" sz="1800" b="0" kern="1200" dirty="0" err="1">
              <a:latin typeface="+mj-lt"/>
            </a:rPr>
            <a:t>ou</a:t>
          </a:r>
          <a:r>
            <a:rPr lang="en-CA" sz="1800" b="0" kern="1200" dirty="0">
              <a:latin typeface="+mj-lt"/>
            </a:rPr>
            <a:t> </a:t>
          </a:r>
          <a:r>
            <a:rPr lang="en-CA" sz="1800" b="0" kern="1200" dirty="0" err="1">
              <a:latin typeface="+mj-lt"/>
            </a:rPr>
            <a:t>recommandations</a:t>
          </a:r>
          <a:r>
            <a:rPr lang="en-CA" sz="1800" b="0" kern="1200" dirty="0">
              <a:latin typeface="+mj-lt"/>
            </a:rPr>
            <a:t> des Premières Nations sur les améliorations à apporter aux FFRP. </a:t>
          </a:r>
        </a:p>
      </dsp:txBody>
      <dsp:txXfrm>
        <a:off x="34906" y="1562354"/>
        <a:ext cx="11174437" cy="645240"/>
      </dsp:txXfrm>
    </dsp:sp>
    <dsp:sp modelId="{DB93FE4D-15E3-4A1C-9C35-3323E259D664}">
      <dsp:nvSpPr>
        <dsp:cNvPr id="0" name=""/>
        <dsp:cNvSpPr/>
      </dsp:nvSpPr>
      <dsp:spPr>
        <a:xfrm>
          <a:off x="0" y="2242500"/>
          <a:ext cx="11244249"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00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CA" sz="1400" b="0" kern="1200" noProof="0" dirty="0"/>
            <a:t>Demandes de mise à jour du financement de l'éducation spécialisée. </a:t>
          </a:r>
        </a:p>
        <a:p>
          <a:pPr marL="114300" lvl="1" indent="-114300" algn="l" defTabSz="622300">
            <a:lnSpc>
              <a:spcPct val="90000"/>
            </a:lnSpc>
            <a:spcBef>
              <a:spcPct val="0"/>
            </a:spcBef>
            <a:spcAft>
              <a:spcPct val="20000"/>
            </a:spcAft>
            <a:buChar char="•"/>
          </a:pPr>
          <a:r>
            <a:rPr lang="fr-CA" sz="1400" b="0" kern="1200" noProof="0" dirty="0"/>
            <a:t>Demandes de mise en œuvre des adaptations en fonction de  l'éloignement. </a:t>
          </a:r>
        </a:p>
      </dsp:txBody>
      <dsp:txXfrm>
        <a:off x="0" y="2242500"/>
        <a:ext cx="11244249" cy="484380"/>
      </dsp:txXfrm>
    </dsp:sp>
    <dsp:sp modelId="{672F95B8-F580-4C39-87E6-5CC376EE9C7E}">
      <dsp:nvSpPr>
        <dsp:cNvPr id="0" name=""/>
        <dsp:cNvSpPr/>
      </dsp:nvSpPr>
      <dsp:spPr>
        <a:xfrm>
          <a:off x="0" y="2737510"/>
          <a:ext cx="11244249" cy="715052"/>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b="0" kern="1200" dirty="0">
              <a:latin typeface="+mj-lt"/>
            </a:rPr>
            <a:t>Les FFRP ne permettent pas l'égalité réelle. </a:t>
          </a:r>
        </a:p>
      </dsp:txBody>
      <dsp:txXfrm>
        <a:off x="34906" y="2772416"/>
        <a:ext cx="11174437" cy="645240"/>
      </dsp:txXfrm>
    </dsp:sp>
    <dsp:sp modelId="{62995F97-E1D7-4DA2-BE95-9CBEDBC21152}">
      <dsp:nvSpPr>
        <dsp:cNvPr id="0" name=""/>
        <dsp:cNvSpPr/>
      </dsp:nvSpPr>
      <dsp:spPr>
        <a:xfrm>
          <a:off x="0" y="3441933"/>
          <a:ext cx="11244249"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00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fr-CA" sz="1400" b="0" kern="1200" noProof="0" dirty="0">
              <a:latin typeface="+mn-lt"/>
            </a:rPr>
            <a:t>Les Premières Nations ont chacune un point de départ très différent; nous ne pouvons pas supposer que la comparabilité en matière de financement sera suffisante pour obtenir des résultats comparables.</a:t>
          </a:r>
        </a:p>
      </dsp:txBody>
      <dsp:txXfrm>
        <a:off x="0" y="3441933"/>
        <a:ext cx="11244249" cy="437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107E6-01AC-4CE6-8E8F-0E0A2E82F0A1}">
      <dsp:nvSpPr>
        <dsp:cNvPr id="0" name=""/>
        <dsp:cNvSpPr/>
      </dsp:nvSpPr>
      <dsp:spPr>
        <a:xfrm>
          <a:off x="0" y="0"/>
          <a:ext cx="10915649" cy="10827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59F96-9A3B-434E-A6C0-200E38A7950C}">
      <dsp:nvSpPr>
        <dsp:cNvPr id="0" name=""/>
        <dsp:cNvSpPr/>
      </dsp:nvSpPr>
      <dsp:spPr>
        <a:xfrm>
          <a:off x="327544" y="244090"/>
          <a:ext cx="595535" cy="595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D5A09-2200-4644-9A76-FDE75A9561D1}">
      <dsp:nvSpPr>
        <dsp:cNvPr id="0" name=""/>
        <dsp:cNvSpPr/>
      </dsp:nvSpPr>
      <dsp:spPr>
        <a:xfrm>
          <a:off x="1250624" y="462"/>
          <a:ext cx="9665025" cy="108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95" tIns="114595" rIns="114595" bIns="114595" numCol="1" spcCol="1270" anchor="ctr" anchorCtr="0">
          <a:noAutofit/>
        </a:bodyPr>
        <a:lstStyle/>
        <a:p>
          <a:pPr marL="0" lvl="0" indent="0" algn="l" defTabSz="1111250">
            <a:lnSpc>
              <a:spcPct val="100000"/>
            </a:lnSpc>
            <a:spcBef>
              <a:spcPct val="0"/>
            </a:spcBef>
            <a:spcAft>
              <a:spcPct val="35000"/>
            </a:spcAft>
            <a:buNone/>
          </a:pPr>
          <a:r>
            <a:rPr lang="en-CA" sz="2500" b="0" kern="1200" dirty="0"/>
            <a:t>Séparation des </a:t>
          </a:r>
          <a:r>
            <a:rPr lang="en-CA" sz="2500" b="0" kern="1200" dirty="0" err="1"/>
            <a:t>activités</a:t>
          </a:r>
          <a:r>
            <a:rPr lang="en-CA" sz="2500" b="0" kern="1200" dirty="0"/>
            <a:t> </a:t>
          </a:r>
          <a:r>
            <a:rPr lang="en-CA" sz="2500" b="0" kern="1200" dirty="0" err="1"/>
            <a:t>éducatives</a:t>
          </a:r>
          <a:r>
            <a:rPr lang="en-CA" sz="2500" b="0" kern="1200" dirty="0"/>
            <a:t> de la politique</a:t>
          </a:r>
          <a:endParaRPr lang="en-US" sz="2500" kern="1200" dirty="0"/>
        </a:p>
      </dsp:txBody>
      <dsp:txXfrm>
        <a:off x="1250624" y="462"/>
        <a:ext cx="9665025" cy="1082791"/>
      </dsp:txXfrm>
    </dsp:sp>
    <dsp:sp modelId="{B12C07C3-9667-4D5A-922B-7FFC8497BB67}">
      <dsp:nvSpPr>
        <dsp:cNvPr id="0" name=""/>
        <dsp:cNvSpPr/>
      </dsp:nvSpPr>
      <dsp:spPr>
        <a:xfrm>
          <a:off x="0" y="1353952"/>
          <a:ext cx="10915649" cy="10827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23D331-9DE6-4F66-A57D-CA0C0AF52EBE}">
      <dsp:nvSpPr>
        <dsp:cNvPr id="0" name=""/>
        <dsp:cNvSpPr/>
      </dsp:nvSpPr>
      <dsp:spPr>
        <a:xfrm>
          <a:off x="327544" y="1597580"/>
          <a:ext cx="595535" cy="595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09737-9439-4805-BEA6-E683E4AE33B1}">
      <dsp:nvSpPr>
        <dsp:cNvPr id="0" name=""/>
        <dsp:cNvSpPr/>
      </dsp:nvSpPr>
      <dsp:spPr>
        <a:xfrm>
          <a:off x="1250624" y="1353952"/>
          <a:ext cx="9665025" cy="108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95" tIns="114595" rIns="114595" bIns="114595" numCol="1" spcCol="1270" anchor="ctr" anchorCtr="0">
          <a:noAutofit/>
        </a:bodyPr>
        <a:lstStyle/>
        <a:p>
          <a:pPr marL="0" lvl="0" indent="0" algn="l" defTabSz="1111250">
            <a:lnSpc>
              <a:spcPct val="100000"/>
            </a:lnSpc>
            <a:spcBef>
              <a:spcPct val="0"/>
            </a:spcBef>
            <a:spcAft>
              <a:spcPct val="35000"/>
            </a:spcAft>
            <a:buNone/>
          </a:pPr>
          <a:r>
            <a:rPr lang="en-CA" sz="2500" b="0" kern="1200" dirty="0"/>
            <a:t>Augmentation des </a:t>
          </a:r>
          <a:r>
            <a:rPr lang="en-CA" sz="2500" b="0" kern="1200" dirty="0" err="1"/>
            <a:t>économies</a:t>
          </a:r>
          <a:r>
            <a:rPr lang="en-CA" sz="2500" b="0" kern="1200" dirty="0"/>
            <a:t> d'échelle </a:t>
          </a:r>
          <a:endParaRPr lang="en-US" sz="2500" kern="1200" dirty="0"/>
        </a:p>
      </dsp:txBody>
      <dsp:txXfrm>
        <a:off x="1250624" y="1353952"/>
        <a:ext cx="9665025" cy="1082791"/>
      </dsp:txXfrm>
    </dsp:sp>
    <dsp:sp modelId="{F81B9994-036A-4BCA-829C-D99F712EA367}">
      <dsp:nvSpPr>
        <dsp:cNvPr id="0" name=""/>
        <dsp:cNvSpPr/>
      </dsp:nvSpPr>
      <dsp:spPr>
        <a:xfrm>
          <a:off x="0" y="2707442"/>
          <a:ext cx="10915649" cy="108279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00FC0A-85C0-43CB-829B-996F1D2F98CE}">
      <dsp:nvSpPr>
        <dsp:cNvPr id="0" name=""/>
        <dsp:cNvSpPr/>
      </dsp:nvSpPr>
      <dsp:spPr>
        <a:xfrm>
          <a:off x="327544" y="2951070"/>
          <a:ext cx="595535" cy="595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9C1767-35A6-4425-B738-B4659B599FEA}">
      <dsp:nvSpPr>
        <dsp:cNvPr id="0" name=""/>
        <dsp:cNvSpPr/>
      </dsp:nvSpPr>
      <dsp:spPr>
        <a:xfrm>
          <a:off x="1250624" y="2707442"/>
          <a:ext cx="9665025" cy="1082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595" tIns="114595" rIns="114595" bIns="114595" numCol="1" spcCol="1270" anchor="ctr" anchorCtr="0">
          <a:noAutofit/>
        </a:bodyPr>
        <a:lstStyle/>
        <a:p>
          <a:pPr marL="0" lvl="0" indent="0" algn="l" defTabSz="1111250">
            <a:lnSpc>
              <a:spcPct val="100000"/>
            </a:lnSpc>
            <a:spcBef>
              <a:spcPct val="0"/>
            </a:spcBef>
            <a:spcAft>
              <a:spcPct val="35000"/>
            </a:spcAft>
            <a:buNone/>
          </a:pPr>
          <a:r>
            <a:rPr lang="en-CA" sz="2500" b="0" kern="1200" dirty="0"/>
            <a:t>Amélioration de l'accès au </a:t>
          </a:r>
          <a:r>
            <a:rPr lang="en-CA" sz="2500" b="0" kern="1200" dirty="0" err="1"/>
            <a:t>financement</a:t>
          </a:r>
          <a:r>
            <a:rPr lang="en-CA" sz="2500" b="0" kern="1200" dirty="0"/>
            <a:t> </a:t>
          </a:r>
          <a:r>
            <a:rPr lang="en-CA" sz="2500" b="0" kern="1200" dirty="0" err="1"/>
            <a:t>offert</a:t>
          </a:r>
          <a:r>
            <a:rPr lang="en-CA" sz="2500" b="0" kern="1200" dirty="0"/>
            <a:t> dans le cadre du </a:t>
          </a:r>
          <a:r>
            <a:rPr lang="fr-CA" sz="2500" b="0" kern="1200" dirty="0"/>
            <a:t>Programme des partenariats en éducation (PPE)</a:t>
          </a:r>
          <a:r>
            <a:rPr lang="en-CA" sz="2500" b="0" kern="1200" dirty="0"/>
            <a:t> </a:t>
          </a:r>
          <a:endParaRPr lang="en-US" sz="2500" kern="1200" dirty="0"/>
        </a:p>
      </dsp:txBody>
      <dsp:txXfrm>
        <a:off x="1250624" y="2707442"/>
        <a:ext cx="9665025" cy="1082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E1C55-3754-4F5E-B504-D1756AFA27EB}">
      <dsp:nvSpPr>
        <dsp:cNvPr id="0" name=""/>
        <dsp:cNvSpPr/>
      </dsp:nvSpPr>
      <dsp:spPr>
        <a:xfrm>
          <a:off x="0" y="388145"/>
          <a:ext cx="10925177" cy="5561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dirty="0"/>
            <a:t>	</a:t>
          </a:r>
          <a:r>
            <a:rPr lang="fr-CA" sz="1400" kern="1200" noProof="0" dirty="0"/>
            <a:t>Absence de gestion du changement (mobilisation et formation des parties prenantes et communications avec celles-ci).</a:t>
          </a:r>
          <a:endParaRPr lang="en-CA" sz="1400" kern="1200" dirty="0"/>
        </a:p>
      </dsp:txBody>
      <dsp:txXfrm>
        <a:off x="27149" y="415294"/>
        <a:ext cx="10870879" cy="501854"/>
      </dsp:txXfrm>
    </dsp:sp>
    <dsp:sp modelId="{B4F19533-1C33-4CB0-88B3-06BB84BCBBE7}">
      <dsp:nvSpPr>
        <dsp:cNvPr id="0" name=""/>
        <dsp:cNvSpPr/>
      </dsp:nvSpPr>
      <dsp:spPr>
        <a:xfrm>
          <a:off x="0" y="984617"/>
          <a:ext cx="10925177" cy="5561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712788" lvl="0" indent="-712788" algn="l" defTabSz="622300">
            <a:lnSpc>
              <a:spcPct val="90000"/>
            </a:lnSpc>
            <a:spcBef>
              <a:spcPct val="0"/>
            </a:spcBef>
            <a:spcAft>
              <a:spcPct val="35000"/>
            </a:spcAft>
            <a:buNone/>
          </a:pPr>
          <a:r>
            <a:rPr lang="fr-CA" sz="1400" kern="1200" noProof="0" dirty="0"/>
            <a:t>	Manque de compréhension des volets et du processus de conclusion d’une ERE (évaluation des coûts, cycle budgétaire du gouvernement, processus de négociation et participants, exigences en matière de rapports sur les résultats et aspects juridiques de l'ERE).</a:t>
          </a:r>
        </a:p>
      </dsp:txBody>
      <dsp:txXfrm>
        <a:off x="27149" y="1011766"/>
        <a:ext cx="10870879" cy="501854"/>
      </dsp:txXfrm>
    </dsp:sp>
    <dsp:sp modelId="{1F792422-BD0D-49E9-81C8-78A55DAE9DF3}">
      <dsp:nvSpPr>
        <dsp:cNvPr id="0" name=""/>
        <dsp:cNvSpPr/>
      </dsp:nvSpPr>
      <dsp:spPr>
        <a:xfrm>
          <a:off x="0" y="1585171"/>
          <a:ext cx="10925177" cy="5561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dirty="0"/>
            <a:t>	Absence </a:t>
          </a:r>
          <a:r>
            <a:rPr lang="en-CA" sz="1400" kern="1200" dirty="0" err="1"/>
            <a:t>d’une</a:t>
          </a:r>
          <a:r>
            <a:rPr lang="en-CA" sz="1400" kern="1200" dirty="0"/>
            <a:t> collaboration et d’un dialogue constructifs.</a:t>
          </a:r>
        </a:p>
      </dsp:txBody>
      <dsp:txXfrm>
        <a:off x="27149" y="1612320"/>
        <a:ext cx="10870879" cy="501854"/>
      </dsp:txXfrm>
    </dsp:sp>
    <dsp:sp modelId="{60AA624B-D517-4886-AD74-E4F65A29D6C7}">
      <dsp:nvSpPr>
        <dsp:cNvPr id="0" name=""/>
        <dsp:cNvSpPr/>
      </dsp:nvSpPr>
      <dsp:spPr>
        <a:xfrm>
          <a:off x="0" y="2143791"/>
          <a:ext cx="10925177" cy="5561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kern="1200" dirty="0"/>
            <a:t>	</a:t>
          </a:r>
          <a:r>
            <a:rPr lang="fr-CA" sz="1400" kern="1200" noProof="0" dirty="0"/>
            <a:t>Rotation constante du personnel et manque de capacités de part et d'autre</a:t>
          </a:r>
          <a:r>
            <a:rPr lang="en-CA" sz="1400" kern="1200" dirty="0"/>
            <a:t>.</a:t>
          </a:r>
        </a:p>
      </dsp:txBody>
      <dsp:txXfrm>
        <a:off x="27149" y="2170940"/>
        <a:ext cx="10870879" cy="501854"/>
      </dsp:txXfrm>
    </dsp:sp>
    <dsp:sp modelId="{7C130685-0A01-4C09-8293-507996756A72}">
      <dsp:nvSpPr>
        <dsp:cNvPr id="0" name=""/>
        <dsp:cNvSpPr/>
      </dsp:nvSpPr>
      <dsp:spPr>
        <a:xfrm>
          <a:off x="0" y="2774033"/>
          <a:ext cx="10925177" cy="55615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CA" sz="1400" kern="1200" noProof="0" dirty="0"/>
            <a:t>	Un financement supplémentaire limité pour promouvoir l'éducation des Premières Nations.</a:t>
          </a:r>
        </a:p>
      </dsp:txBody>
      <dsp:txXfrm>
        <a:off x="27149" y="2801182"/>
        <a:ext cx="10870879" cy="501854"/>
      </dsp:txXfrm>
    </dsp:sp>
    <dsp:sp modelId="{7336F995-11DC-4C6B-BA2B-EE2E9C41074C}">
      <dsp:nvSpPr>
        <dsp:cNvPr id="0" name=""/>
        <dsp:cNvSpPr/>
      </dsp:nvSpPr>
      <dsp:spPr>
        <a:xfrm>
          <a:off x="0" y="3330185"/>
          <a:ext cx="10925177" cy="42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8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fr-CA" sz="1400" kern="1200" noProof="0" dirty="0"/>
            <a:t>Outre l'élaboration d'ERE fondées sur les besoins, les représentants de SAC ont également indiqué les risques liés à l'augmentation de la liste nominative et au maintien de la comparabilité provinciale</a:t>
          </a:r>
        </a:p>
      </dsp:txBody>
      <dsp:txXfrm>
        <a:off x="0" y="3330185"/>
        <a:ext cx="10925177" cy="4274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FAA25-DFBF-485C-80AD-7A7F36F83D12}">
      <dsp:nvSpPr>
        <dsp:cNvPr id="0" name=""/>
        <dsp:cNvSpPr/>
      </dsp:nvSpPr>
      <dsp:spPr>
        <a:xfrm rot="5400000">
          <a:off x="5046132" y="-1396989"/>
          <a:ext cx="3599096" cy="6442993"/>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711200">
            <a:lnSpc>
              <a:spcPct val="90000"/>
            </a:lnSpc>
            <a:spcBef>
              <a:spcPct val="0"/>
            </a:spcBef>
            <a:spcAft>
              <a:spcPct val="15000"/>
            </a:spcAft>
            <a:buFont typeface="Arial" panose="020B0604020202020204" pitchFamily="34" charset="0"/>
            <a:buChar char="•"/>
          </a:pPr>
          <a:endParaRPr lang="en-CA" sz="1600" b="1" kern="1200" dirty="0">
            <a:solidFill>
              <a:schemeClr val="tx1"/>
            </a:solidFill>
            <a:latin typeface="Calibri Light" panose="020F0302020204030204"/>
            <a:ea typeface="+mn-ea"/>
            <a:cs typeface="+mn-cs"/>
          </a:endParaRPr>
        </a:p>
      </dsp:txBody>
      <dsp:txXfrm rot="-5400000">
        <a:off x="3624184" y="200652"/>
        <a:ext cx="6267300" cy="3247710"/>
      </dsp:txXfrm>
    </dsp:sp>
    <dsp:sp modelId="{23689D28-58A7-4FE0-8666-0E745E130FCF}">
      <dsp:nvSpPr>
        <dsp:cNvPr id="0" name=""/>
        <dsp:cNvSpPr/>
      </dsp:nvSpPr>
      <dsp:spPr>
        <a:xfrm>
          <a:off x="472915" y="0"/>
          <a:ext cx="3624184" cy="364901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CA" sz="2000" b="0" kern="1200" noProof="0" dirty="0">
              <a:latin typeface="+mj-lt"/>
            </a:rPr>
            <a:t>Pour la plupart des signataires d’une ERE, les « ententes globales de financement » sont basés sur les FFRP (c'est-à-dire la comparabilité provinciale), plutôt que sur les besoins et coûts réels de l'éducation de leur Première Nation. </a:t>
          </a:r>
        </a:p>
      </dsp:txBody>
      <dsp:txXfrm>
        <a:off x="649833" y="176918"/>
        <a:ext cx="3270348" cy="3295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C6AD7-416F-46D7-B9B4-1D780B277584}">
      <dsp:nvSpPr>
        <dsp:cNvPr id="0" name=""/>
        <dsp:cNvSpPr/>
      </dsp:nvSpPr>
      <dsp:spPr>
        <a:xfrm>
          <a:off x="0" y="29188"/>
          <a:ext cx="11106150" cy="95184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A" sz="2600" kern="1200" noProof="0" dirty="0">
              <a:latin typeface="+mj-lt"/>
            </a:rPr>
            <a:t>Outre les ententes signées, </a:t>
          </a:r>
          <a:r>
            <a:rPr lang="fr-CA" sz="2600" b="0" kern="1200" noProof="0" dirty="0">
              <a:latin typeface="+mj-lt"/>
            </a:rPr>
            <a:t>14 négociations d’ERE sont en cours.</a:t>
          </a:r>
        </a:p>
      </dsp:txBody>
      <dsp:txXfrm>
        <a:off x="46465" y="75653"/>
        <a:ext cx="11013220" cy="858912"/>
      </dsp:txXfrm>
    </dsp:sp>
    <dsp:sp modelId="{7D5F6E5C-D960-4AE5-BA19-1F43D5B08FE8}">
      <dsp:nvSpPr>
        <dsp:cNvPr id="0" name=""/>
        <dsp:cNvSpPr/>
      </dsp:nvSpPr>
      <dsp:spPr>
        <a:xfrm>
          <a:off x="0" y="1055911"/>
          <a:ext cx="11106150" cy="144209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A" sz="2600" kern="1200" noProof="0" dirty="0">
              <a:latin typeface="+mj-lt"/>
            </a:rPr>
            <a:t>Bien que des progrès aient été accomplis, </a:t>
          </a:r>
          <a:r>
            <a:rPr lang="fr-CA" sz="2600" b="0" kern="1200" noProof="0" dirty="0">
              <a:latin typeface="+mj-lt"/>
            </a:rPr>
            <a:t>dix groupes de Premières Nations ayant initialement manifesté leur volonté de signer une ERE se sont officiellement retirés du processus ou l’ont suspendu. </a:t>
          </a:r>
        </a:p>
      </dsp:txBody>
      <dsp:txXfrm>
        <a:off x="70397" y="1126308"/>
        <a:ext cx="10965356" cy="1301304"/>
      </dsp:txXfrm>
    </dsp:sp>
    <dsp:sp modelId="{AF261245-7B97-474A-BFDC-931408E234A4}">
      <dsp:nvSpPr>
        <dsp:cNvPr id="0" name=""/>
        <dsp:cNvSpPr/>
      </dsp:nvSpPr>
      <dsp:spPr>
        <a:xfrm>
          <a:off x="0" y="2572889"/>
          <a:ext cx="11106150" cy="144209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A" sz="2600" b="0" kern="1200" noProof="0" dirty="0">
              <a:latin typeface="+mj-lt"/>
            </a:rPr>
            <a:t>La situation de 29 autres ERE est inconnue. Cela laisse penser </a:t>
          </a:r>
          <a:r>
            <a:rPr lang="fr-CA" sz="2600" kern="1200" noProof="0" dirty="0">
              <a:latin typeface="+mj-lt"/>
            </a:rPr>
            <a:t>que les Premières Nations concernées ont peut-être interrompu leurs efforts en raison de difficultés internes ou ont perdu confiance dans l’issue des négociations.</a:t>
          </a:r>
        </a:p>
      </dsp:txBody>
      <dsp:txXfrm>
        <a:off x="70397" y="2643286"/>
        <a:ext cx="10965356" cy="13013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87845-383D-4CB8-BD3B-F733BC5B32C8}">
      <dsp:nvSpPr>
        <dsp:cNvPr id="0" name=""/>
        <dsp:cNvSpPr/>
      </dsp:nvSpPr>
      <dsp:spPr>
        <a:xfrm>
          <a:off x="156057" y="627129"/>
          <a:ext cx="1138581" cy="1015830"/>
        </a:xfrm>
        <a:prstGeom prst="ellipse">
          <a:avLst/>
        </a:prstGeom>
        <a:solidFill>
          <a:schemeClr val="tx2">
            <a:alpha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6CC6EEF9-CE8D-4257-921A-B3A5165B32B9}">
      <dsp:nvSpPr>
        <dsp:cNvPr id="0" name=""/>
        <dsp:cNvSpPr/>
      </dsp:nvSpPr>
      <dsp:spPr>
        <a:xfrm>
          <a:off x="1364456" y="324349"/>
          <a:ext cx="9551193" cy="1790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CA" sz="3200" b="0" kern="1200" dirty="0" err="1">
              <a:latin typeface="+mn-lt"/>
            </a:rPr>
            <a:t>Une</a:t>
          </a:r>
          <a:r>
            <a:rPr lang="en-CA" sz="3200" b="0" kern="1200" dirty="0">
              <a:latin typeface="+mn-lt"/>
            </a:rPr>
            <a:t> Première Nation de petite </a:t>
          </a:r>
          <a:r>
            <a:rPr lang="en-CA" sz="3200" b="0" kern="1200" dirty="0" err="1">
              <a:latin typeface="+mn-lt"/>
            </a:rPr>
            <a:t>taille</a:t>
          </a:r>
          <a:r>
            <a:rPr lang="en-CA" sz="3200" b="0" kern="1200" dirty="0">
              <a:latin typeface="+mn-lt"/>
            </a:rPr>
            <a:t> en Ontario qui </a:t>
          </a:r>
          <a:r>
            <a:rPr lang="en-CA" sz="3200" b="0" kern="1200" dirty="0" err="1">
              <a:latin typeface="+mn-lt"/>
            </a:rPr>
            <a:t>compte</a:t>
          </a:r>
          <a:r>
            <a:rPr lang="en-CA" sz="3200" b="0" kern="1200" dirty="0">
              <a:latin typeface="+mn-lt"/>
            </a:rPr>
            <a:t> </a:t>
          </a:r>
          <a:r>
            <a:rPr lang="en-CA" sz="3200" b="0" kern="1200" dirty="0" err="1">
              <a:latin typeface="+mn-lt"/>
            </a:rPr>
            <a:t>une</a:t>
          </a:r>
          <a:r>
            <a:rPr lang="en-CA" sz="3200" b="0" kern="1200" dirty="0">
              <a:latin typeface="+mn-lt"/>
            </a:rPr>
            <a:t> </a:t>
          </a:r>
          <a:r>
            <a:rPr lang="en-CA" sz="3200" b="0" kern="1200" dirty="0" err="1">
              <a:latin typeface="+mn-lt"/>
            </a:rPr>
            <a:t>école</a:t>
          </a:r>
          <a:r>
            <a:rPr lang="en-CA" sz="3200" b="0" kern="1200" dirty="0">
              <a:latin typeface="+mn-lt"/>
            </a:rPr>
            <a:t> et 145 élèves.</a:t>
          </a:r>
        </a:p>
      </dsp:txBody>
      <dsp:txXfrm>
        <a:off x="1364456" y="324349"/>
        <a:ext cx="9551193" cy="1790166"/>
      </dsp:txXfrm>
    </dsp:sp>
    <dsp:sp modelId="{1DB99731-C5A4-4169-A1F5-49CA458C0626}">
      <dsp:nvSpPr>
        <dsp:cNvPr id="0" name=""/>
        <dsp:cNvSpPr/>
      </dsp:nvSpPr>
      <dsp:spPr>
        <a:xfrm>
          <a:off x="141897" y="2409123"/>
          <a:ext cx="1130024" cy="1128628"/>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8A9DE70-A811-487E-A244-2DEE2285E361}">
      <dsp:nvSpPr>
        <dsp:cNvPr id="0" name=""/>
        <dsp:cNvSpPr/>
      </dsp:nvSpPr>
      <dsp:spPr>
        <a:xfrm>
          <a:off x="1364456" y="2114516"/>
          <a:ext cx="9551193" cy="1790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l" defTabSz="1422400">
            <a:lnSpc>
              <a:spcPct val="90000"/>
            </a:lnSpc>
            <a:spcBef>
              <a:spcPct val="0"/>
            </a:spcBef>
            <a:spcAft>
              <a:spcPct val="35000"/>
            </a:spcAft>
            <a:buNone/>
          </a:pPr>
          <a:r>
            <a:rPr lang="en-CA" sz="3200" b="0" kern="1200" dirty="0"/>
            <a:t>Une grande Première Nation </a:t>
          </a:r>
          <a:r>
            <a:rPr lang="en-CA" sz="3200" b="0" kern="1200" dirty="0" err="1"/>
            <a:t>urbaine</a:t>
          </a:r>
          <a:r>
            <a:rPr lang="en-CA" sz="3200" b="0" kern="1200" dirty="0"/>
            <a:t> en Alberta qui </a:t>
          </a:r>
          <a:r>
            <a:rPr lang="en-CA" sz="3200" b="0" kern="1200" dirty="0" err="1"/>
            <a:t>c</a:t>
          </a:r>
          <a:r>
            <a:rPr lang="en-CA" sz="3200" b="0" kern="1200" dirty="0" err="1">
              <a:latin typeface="+mn-lt"/>
            </a:rPr>
            <a:t>ompte</a:t>
          </a:r>
          <a:r>
            <a:rPr lang="en-CA" sz="3200" b="0" kern="1200" dirty="0">
              <a:latin typeface="+mn-lt"/>
            </a:rPr>
            <a:t> </a:t>
          </a:r>
          <a:r>
            <a:rPr lang="en-CA" sz="3200" b="0" kern="1200" dirty="0" err="1"/>
            <a:t>trois</a:t>
          </a:r>
          <a:r>
            <a:rPr lang="en-CA" sz="3200" b="0" kern="1200" dirty="0"/>
            <a:t> écoles et 450 </a:t>
          </a:r>
          <a:r>
            <a:rPr lang="en-CA" sz="3200" b="0" kern="1200" dirty="0" err="1"/>
            <a:t>élèves</a:t>
          </a:r>
          <a:r>
            <a:rPr lang="en-CA" sz="3200" b="0" kern="1200" dirty="0"/>
            <a:t>.</a:t>
          </a:r>
        </a:p>
      </dsp:txBody>
      <dsp:txXfrm>
        <a:off x="1364456" y="2114516"/>
        <a:ext cx="9551193" cy="17901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5A27F-BA39-452E-B423-151EB863E187}" type="datetimeFigureOut">
              <a:rPr lang="en-CA" smtClean="0"/>
              <a:t>2025-02-13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1FE53-68F8-4841-A92D-1E90DA7407A2}" type="slidenum">
              <a:rPr lang="en-CA" smtClean="0"/>
              <a:t>‹#›</a:t>
            </a:fld>
            <a:endParaRPr lang="en-CA"/>
          </a:p>
        </p:txBody>
      </p:sp>
    </p:spTree>
    <p:extLst>
      <p:ext uri="{BB962C8B-B14F-4D97-AF65-F5344CB8AC3E}">
        <p14:creationId xmlns:p14="http://schemas.microsoft.com/office/powerpoint/2010/main" val="105884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1FE53-68F8-4841-A92D-1E90DA7407A2}" type="slidenum">
              <a:rPr lang="en-CA" smtClean="0"/>
              <a:t>1</a:t>
            </a:fld>
            <a:endParaRPr lang="en-CA"/>
          </a:p>
        </p:txBody>
      </p:sp>
    </p:spTree>
    <p:extLst>
      <p:ext uri="{BB962C8B-B14F-4D97-AF65-F5344CB8AC3E}">
        <p14:creationId xmlns:p14="http://schemas.microsoft.com/office/powerpoint/2010/main" val="36265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1FE53-68F8-4841-A92D-1E90DA7407A2}" type="slidenum">
              <a:rPr lang="en-CA" smtClean="0"/>
              <a:t>10</a:t>
            </a:fld>
            <a:endParaRPr lang="en-CA"/>
          </a:p>
        </p:txBody>
      </p:sp>
    </p:spTree>
    <p:extLst>
      <p:ext uri="{BB962C8B-B14F-4D97-AF65-F5344CB8AC3E}">
        <p14:creationId xmlns:p14="http://schemas.microsoft.com/office/powerpoint/2010/main" val="283538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E5CC0-597E-E3F8-16DA-A0F0C3259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A37FC-3B4B-0388-38CB-2E5E74477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37159-A639-619A-D562-52837FD4E8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23BF81-557B-F47F-E337-DD2BAD21F999}"/>
              </a:ext>
            </a:extLst>
          </p:cNvPr>
          <p:cNvSpPr>
            <a:spLocks noGrp="1"/>
          </p:cNvSpPr>
          <p:nvPr>
            <p:ph type="sldNum" sz="quarter" idx="5"/>
          </p:nvPr>
        </p:nvSpPr>
        <p:spPr/>
        <p:txBody>
          <a:bodyPr/>
          <a:lstStyle/>
          <a:p>
            <a:fld id="{B7B1FE53-68F8-4841-A92D-1E90DA7407A2}" type="slidenum">
              <a:rPr lang="en-CA" smtClean="0"/>
              <a:t>11</a:t>
            </a:fld>
            <a:endParaRPr lang="en-CA"/>
          </a:p>
        </p:txBody>
      </p:sp>
    </p:spTree>
    <p:extLst>
      <p:ext uri="{BB962C8B-B14F-4D97-AF65-F5344CB8AC3E}">
        <p14:creationId xmlns:p14="http://schemas.microsoft.com/office/powerpoint/2010/main" val="2892192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12</a:t>
            </a:fld>
            <a:endParaRPr lang="en-CA"/>
          </a:p>
        </p:txBody>
      </p:sp>
    </p:spTree>
    <p:extLst>
      <p:ext uri="{BB962C8B-B14F-4D97-AF65-F5344CB8AC3E}">
        <p14:creationId xmlns:p14="http://schemas.microsoft.com/office/powerpoint/2010/main" val="275574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13</a:t>
            </a:fld>
            <a:endParaRPr lang="en-CA"/>
          </a:p>
        </p:txBody>
      </p:sp>
    </p:spTree>
    <p:extLst>
      <p:ext uri="{BB962C8B-B14F-4D97-AF65-F5344CB8AC3E}">
        <p14:creationId xmlns:p14="http://schemas.microsoft.com/office/powerpoint/2010/main" val="3104308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1FE53-68F8-4841-A92D-1E90DA7407A2}" type="slidenum">
              <a:rPr lang="en-CA" smtClean="0"/>
              <a:t>14</a:t>
            </a:fld>
            <a:endParaRPr lang="en-CA"/>
          </a:p>
        </p:txBody>
      </p:sp>
    </p:spTree>
    <p:extLst>
      <p:ext uri="{BB962C8B-B14F-4D97-AF65-F5344CB8AC3E}">
        <p14:creationId xmlns:p14="http://schemas.microsoft.com/office/powerpoint/2010/main" val="171321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15</a:t>
            </a:fld>
            <a:endParaRPr lang="en-CA"/>
          </a:p>
        </p:txBody>
      </p:sp>
    </p:spTree>
    <p:extLst>
      <p:ext uri="{BB962C8B-B14F-4D97-AF65-F5344CB8AC3E}">
        <p14:creationId xmlns:p14="http://schemas.microsoft.com/office/powerpoint/2010/main" val="271533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16</a:t>
            </a:fld>
            <a:endParaRPr lang="en-CA"/>
          </a:p>
        </p:txBody>
      </p:sp>
    </p:spTree>
    <p:extLst>
      <p:ext uri="{BB962C8B-B14F-4D97-AF65-F5344CB8AC3E}">
        <p14:creationId xmlns:p14="http://schemas.microsoft.com/office/powerpoint/2010/main" val="1983650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17</a:t>
            </a:fld>
            <a:endParaRPr lang="en-CA"/>
          </a:p>
        </p:txBody>
      </p:sp>
    </p:spTree>
    <p:extLst>
      <p:ext uri="{BB962C8B-B14F-4D97-AF65-F5344CB8AC3E}">
        <p14:creationId xmlns:p14="http://schemas.microsoft.com/office/powerpoint/2010/main" val="715726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7B1FE53-68F8-4841-A92D-1E90DA7407A2}" type="slidenum">
              <a:rPr lang="en-CA" smtClean="0"/>
              <a:t>18</a:t>
            </a:fld>
            <a:endParaRPr lang="en-CA"/>
          </a:p>
        </p:txBody>
      </p:sp>
    </p:spTree>
    <p:extLst>
      <p:ext uri="{BB962C8B-B14F-4D97-AF65-F5344CB8AC3E}">
        <p14:creationId xmlns:p14="http://schemas.microsoft.com/office/powerpoint/2010/main" val="1785335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dirty="0">
              <a:latin typeface="+mn-lt"/>
            </a:endParaRPr>
          </a:p>
        </p:txBody>
      </p:sp>
      <p:sp>
        <p:nvSpPr>
          <p:cNvPr id="4" name="Slide Number Placeholder 3"/>
          <p:cNvSpPr>
            <a:spLocks noGrp="1"/>
          </p:cNvSpPr>
          <p:nvPr>
            <p:ph type="sldNum" sz="quarter" idx="5"/>
          </p:nvPr>
        </p:nvSpPr>
        <p:spPr/>
        <p:txBody>
          <a:bodyPr/>
          <a:lstStyle/>
          <a:p>
            <a:fld id="{B7B1FE53-68F8-4841-A92D-1E90DA7407A2}" type="slidenum">
              <a:rPr lang="en-CA" smtClean="0"/>
              <a:t>19</a:t>
            </a:fld>
            <a:endParaRPr lang="en-CA"/>
          </a:p>
        </p:txBody>
      </p:sp>
    </p:spTree>
    <p:extLst>
      <p:ext uri="{BB962C8B-B14F-4D97-AF65-F5344CB8AC3E}">
        <p14:creationId xmlns:p14="http://schemas.microsoft.com/office/powerpoint/2010/main" val="400944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2</a:t>
            </a:fld>
            <a:endParaRPr lang="en-CA"/>
          </a:p>
        </p:txBody>
      </p:sp>
    </p:spTree>
    <p:extLst>
      <p:ext uri="{BB962C8B-B14F-4D97-AF65-F5344CB8AC3E}">
        <p14:creationId xmlns:p14="http://schemas.microsoft.com/office/powerpoint/2010/main" val="3098852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1FE53-68F8-4841-A92D-1E90DA7407A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489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7B1FE53-68F8-4841-A92D-1E90DA7407A2}" type="slidenum">
              <a:rPr lang="en-CA" smtClean="0"/>
              <a:t>21</a:t>
            </a:fld>
            <a:endParaRPr lang="en-CA"/>
          </a:p>
        </p:txBody>
      </p:sp>
    </p:spTree>
    <p:extLst>
      <p:ext uri="{BB962C8B-B14F-4D97-AF65-F5344CB8AC3E}">
        <p14:creationId xmlns:p14="http://schemas.microsoft.com/office/powerpoint/2010/main" val="333833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A" b="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1FE53-68F8-4841-A92D-1E90DA7407A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930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693A6-F2BD-7FB9-C652-B343E1C5E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7E538-F492-9DA9-B4E8-190AF38B2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F429B-D76B-AD4C-F58B-FE26EF72AD35}"/>
              </a:ext>
            </a:extLst>
          </p:cNvPr>
          <p:cNvSpPr>
            <a:spLocks noGrp="1"/>
          </p:cNvSpPr>
          <p:nvPr>
            <p:ph type="body" idx="1"/>
          </p:nvPr>
        </p:nvSpPr>
        <p:spPr/>
        <p:txBody>
          <a:bodyPr/>
          <a:lstStyle/>
          <a:p>
            <a:pPr marL="1143000" lvl="1" indent="-457200" algn="l" eaLnBrk="0" fontAlgn="base" hangingPunct="0">
              <a:spcBef>
                <a:spcPts val="0"/>
              </a:spcBef>
              <a:spcAft>
                <a:spcPct val="0"/>
              </a:spcAft>
              <a:buFont typeface="+mj-lt"/>
              <a:buAutoNum type="arabicPeriod"/>
              <a:tabLst>
                <a:tab pos="685800" algn="l"/>
              </a:tabLst>
              <a:defRPr/>
            </a:pPr>
            <a:endParaRPr lang="en-US" sz="1200" dirty="0"/>
          </a:p>
        </p:txBody>
      </p:sp>
      <p:sp>
        <p:nvSpPr>
          <p:cNvPr id="4" name="Slide Number Placeholder 3">
            <a:extLst>
              <a:ext uri="{FF2B5EF4-FFF2-40B4-BE49-F238E27FC236}">
                <a16:creationId xmlns:a16="http://schemas.microsoft.com/office/drawing/2014/main" id="{5E4A011A-592E-6871-4A96-99EA9AA907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B1FE53-68F8-4841-A92D-1E90DA7407A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777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7B1FE53-68F8-4841-A92D-1E90DA7407A2}" type="slidenum">
              <a:rPr lang="en-CA" smtClean="0"/>
              <a:t>24</a:t>
            </a:fld>
            <a:endParaRPr lang="en-CA"/>
          </a:p>
        </p:txBody>
      </p:sp>
    </p:spTree>
    <p:extLst>
      <p:ext uri="{BB962C8B-B14F-4D97-AF65-F5344CB8AC3E}">
        <p14:creationId xmlns:p14="http://schemas.microsoft.com/office/powerpoint/2010/main" val="678993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25</a:t>
            </a:fld>
            <a:endParaRPr lang="en-CA"/>
          </a:p>
        </p:txBody>
      </p:sp>
    </p:spTree>
    <p:extLst>
      <p:ext uri="{BB962C8B-B14F-4D97-AF65-F5344CB8AC3E}">
        <p14:creationId xmlns:p14="http://schemas.microsoft.com/office/powerpoint/2010/main" val="17753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7B1FE53-68F8-4841-A92D-1E90DA7407A2}" type="slidenum">
              <a:rPr lang="en-CA" smtClean="0"/>
              <a:t>3</a:t>
            </a:fld>
            <a:endParaRPr lang="en-CA"/>
          </a:p>
        </p:txBody>
      </p:sp>
    </p:spTree>
    <p:extLst>
      <p:ext uri="{BB962C8B-B14F-4D97-AF65-F5344CB8AC3E}">
        <p14:creationId xmlns:p14="http://schemas.microsoft.com/office/powerpoint/2010/main" val="2420663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endParaRPr lang="en-CA" dirty="0"/>
          </a:p>
        </p:txBody>
      </p:sp>
      <p:sp>
        <p:nvSpPr>
          <p:cNvPr id="4" name="Slide Number Placeholder 3"/>
          <p:cNvSpPr>
            <a:spLocks noGrp="1"/>
          </p:cNvSpPr>
          <p:nvPr>
            <p:ph type="sldNum" sz="quarter" idx="5"/>
          </p:nvPr>
        </p:nvSpPr>
        <p:spPr/>
        <p:txBody>
          <a:bodyPr/>
          <a:lstStyle/>
          <a:p>
            <a:fld id="{B7B1FE53-68F8-4841-A92D-1E90DA7407A2}" type="slidenum">
              <a:rPr lang="en-CA" smtClean="0"/>
              <a:t>4</a:t>
            </a:fld>
            <a:endParaRPr lang="en-CA"/>
          </a:p>
        </p:txBody>
      </p:sp>
    </p:spTree>
    <p:extLst>
      <p:ext uri="{BB962C8B-B14F-4D97-AF65-F5344CB8AC3E}">
        <p14:creationId xmlns:p14="http://schemas.microsoft.com/office/powerpoint/2010/main" val="409627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5</a:t>
            </a:fld>
            <a:endParaRPr lang="en-CA"/>
          </a:p>
        </p:txBody>
      </p:sp>
    </p:spTree>
    <p:extLst>
      <p:ext uri="{BB962C8B-B14F-4D97-AF65-F5344CB8AC3E}">
        <p14:creationId xmlns:p14="http://schemas.microsoft.com/office/powerpoint/2010/main" val="275957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B1FE53-68F8-4841-A92D-1E90DA7407A2}" type="slidenum">
              <a:rPr lang="en-CA" smtClean="0"/>
              <a:t>6</a:t>
            </a:fld>
            <a:endParaRPr lang="en-CA"/>
          </a:p>
        </p:txBody>
      </p:sp>
    </p:spTree>
    <p:extLst>
      <p:ext uri="{BB962C8B-B14F-4D97-AF65-F5344CB8AC3E}">
        <p14:creationId xmlns:p14="http://schemas.microsoft.com/office/powerpoint/2010/main" val="1157273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eaLnBrk="0" fontAlgn="base" hangingPunct="0">
              <a:spcBef>
                <a:spcPts val="0"/>
              </a:spcBef>
              <a:spcAft>
                <a:spcPct val="0"/>
              </a:spcAft>
              <a:buFont typeface="Wingdings" panose="05000000000000000000" pitchFamily="2" charset="2"/>
              <a:buNone/>
              <a:defRPr/>
            </a:pPr>
            <a:endParaRPr lang="en-US" sz="1700" dirty="0"/>
          </a:p>
          <a:p>
            <a:pPr marL="1035050" lvl="1" indent="-349250" algn="l" eaLnBrk="0" fontAlgn="base" hangingPunct="0">
              <a:spcBef>
                <a:spcPts val="0"/>
              </a:spcBef>
              <a:spcAft>
                <a:spcPct val="0"/>
              </a:spcAft>
              <a:buFont typeface="Wingdings" panose="05000000000000000000" pitchFamily="2" charset="2"/>
              <a:buChar char="§"/>
              <a:tabLst>
                <a:tab pos="685800" algn="l"/>
              </a:tabLst>
              <a:defRPr/>
            </a:pPr>
            <a:endParaRPr lang="en-US" sz="1700" dirty="0"/>
          </a:p>
          <a:p>
            <a:pPr marL="685800" lvl="1" indent="0" algn="l" eaLnBrk="0" fontAlgn="base" hangingPunct="0">
              <a:spcBef>
                <a:spcPts val="0"/>
              </a:spcBef>
              <a:spcAft>
                <a:spcPct val="0"/>
              </a:spcAft>
              <a:buFont typeface="Wingdings" panose="05000000000000000000" pitchFamily="2" charset="2"/>
              <a:buNone/>
              <a:tabLst>
                <a:tab pos="685800" algn="l"/>
              </a:tabLst>
              <a:defRPr/>
            </a:pPr>
            <a:endParaRPr lang="en-US" sz="1700" dirty="0"/>
          </a:p>
          <a:p>
            <a:pPr marL="600075" lvl="1" indent="-257175" algn="l">
              <a:buFont typeface="Arial" panose="020B0604020202020204" pitchFamily="34" charset="0"/>
              <a:buChar char="•"/>
            </a:pPr>
            <a:endParaRPr lang="en-US" sz="1200" dirty="0">
              <a:latin typeface="Calibri Body"/>
            </a:endParaRPr>
          </a:p>
          <a:p>
            <a:pPr marL="600075" lvl="1" indent="-257175" algn="l">
              <a:buFont typeface="Arial" panose="020B0604020202020204" pitchFamily="34" charset="0"/>
              <a:buChar char="•"/>
            </a:pPr>
            <a:endParaRPr lang="en-US" sz="1200" dirty="0">
              <a:latin typeface="Calibri Body"/>
            </a:endParaRPr>
          </a:p>
          <a:p>
            <a:pPr algn="l"/>
            <a:endParaRPr lang="en-CA" dirty="0"/>
          </a:p>
        </p:txBody>
      </p:sp>
      <p:sp>
        <p:nvSpPr>
          <p:cNvPr id="4" name="Slide Number Placeholder 3"/>
          <p:cNvSpPr>
            <a:spLocks noGrp="1"/>
          </p:cNvSpPr>
          <p:nvPr>
            <p:ph type="sldNum" sz="quarter" idx="5"/>
          </p:nvPr>
        </p:nvSpPr>
        <p:spPr/>
        <p:txBody>
          <a:bodyPr/>
          <a:lstStyle/>
          <a:p>
            <a:fld id="{B7B1FE53-68F8-4841-A92D-1E90DA7407A2}" type="slidenum">
              <a:rPr lang="en-CA" smtClean="0"/>
              <a:t>7</a:t>
            </a:fld>
            <a:endParaRPr lang="en-CA"/>
          </a:p>
        </p:txBody>
      </p:sp>
    </p:spTree>
    <p:extLst>
      <p:ext uri="{BB962C8B-B14F-4D97-AF65-F5344CB8AC3E}">
        <p14:creationId xmlns:p14="http://schemas.microsoft.com/office/powerpoint/2010/main" val="153887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8</a:t>
            </a:fld>
            <a:endParaRPr lang="en-CA"/>
          </a:p>
        </p:txBody>
      </p:sp>
    </p:spTree>
    <p:extLst>
      <p:ext uri="{BB962C8B-B14F-4D97-AF65-F5344CB8AC3E}">
        <p14:creationId xmlns:p14="http://schemas.microsoft.com/office/powerpoint/2010/main" val="263293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B1FE53-68F8-4841-A92D-1E90DA7407A2}" type="slidenum">
              <a:rPr lang="en-CA" smtClean="0"/>
              <a:t>9</a:t>
            </a:fld>
            <a:endParaRPr lang="en-CA"/>
          </a:p>
        </p:txBody>
      </p:sp>
    </p:spTree>
    <p:extLst>
      <p:ext uri="{BB962C8B-B14F-4D97-AF65-F5344CB8AC3E}">
        <p14:creationId xmlns:p14="http://schemas.microsoft.com/office/powerpoint/2010/main" val="204587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98A5-2886-2440-9C53-8FB9D29AE371}"/>
              </a:ext>
            </a:extLst>
          </p:cNvPr>
          <p:cNvSpPr>
            <a:spLocks noGrp="1"/>
          </p:cNvSpPr>
          <p:nvPr>
            <p:ph type="ctrTitle"/>
          </p:nvPr>
        </p:nvSpPr>
        <p:spPr>
          <a:xfrm>
            <a:off x="1524000" y="1764915"/>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A09B2-9CD8-9249-8A23-510F96BB396B}"/>
              </a:ext>
            </a:extLst>
          </p:cNvPr>
          <p:cNvSpPr>
            <a:spLocks noGrp="1"/>
          </p:cNvSpPr>
          <p:nvPr>
            <p:ph type="subTitle" idx="1"/>
          </p:nvPr>
        </p:nvSpPr>
        <p:spPr>
          <a:xfrm>
            <a:off x="1524000" y="424459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7D241BBA-58B3-EB49-BEC0-0DEA5BCD6F5A}"/>
              </a:ext>
            </a:extLst>
          </p:cNvPr>
          <p:cNvSpPr>
            <a:spLocks noGrp="1"/>
          </p:cNvSpPr>
          <p:nvPr>
            <p:ph type="sldNum" sz="quarter" idx="12"/>
          </p:nvPr>
        </p:nvSpPr>
        <p:spPr>
          <a:xfrm>
            <a:off x="8610600" y="6356350"/>
            <a:ext cx="2743200" cy="316299"/>
          </a:xfrm>
        </p:spPr>
        <p:txBody>
          <a:bodyPr/>
          <a:lstStyle/>
          <a:p>
            <a:fld id="{8BB57D23-4374-FC43-8A8F-8D82E02D34FD}" type="slidenum">
              <a:rPr lang="en-US" smtClean="0"/>
              <a:t>‹#›</a:t>
            </a:fld>
            <a:endParaRPr lang="en-US"/>
          </a:p>
        </p:txBody>
      </p:sp>
    </p:spTree>
    <p:extLst>
      <p:ext uri="{BB962C8B-B14F-4D97-AF65-F5344CB8AC3E}">
        <p14:creationId xmlns:p14="http://schemas.microsoft.com/office/powerpoint/2010/main" val="391720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Title, Sub">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F1B393F-D93D-44CA-A329-6B1FFD976CCB}"/>
              </a:ext>
            </a:extLst>
          </p:cNvPr>
          <p:cNvSpPr>
            <a:spLocks noGrp="1"/>
          </p:cNvSpPr>
          <p:nvPr>
            <p:ph type="body" idx="1"/>
          </p:nvPr>
        </p:nvSpPr>
        <p:spPr>
          <a:xfrm>
            <a:off x="642951" y="1198270"/>
            <a:ext cx="10915637" cy="312008"/>
          </a:xfrm>
          <a:prstGeom prst="rect">
            <a:avLst/>
          </a:prstGeom>
        </p:spPr>
        <p:txBody>
          <a:bodyPr wrap="square" anchor="t" anchorCtr="0">
            <a:spAutoFit/>
          </a:bodyPr>
          <a:lstStyle>
            <a:lvl1pPr marL="0" indent="0">
              <a:buNone/>
              <a:defRPr sz="2000" b="0">
                <a:solidFill>
                  <a:schemeClr val="accent5"/>
                </a:solidFill>
                <a:latin typeface="+mj-lt"/>
                <a:ea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998CFF6A-22B4-4E80-969D-CF8FE8009A7B}"/>
              </a:ext>
            </a:extLst>
          </p:cNvPr>
          <p:cNvSpPr>
            <a:spLocks noGrp="1"/>
          </p:cNvSpPr>
          <p:nvPr>
            <p:ph type="title"/>
          </p:nvPr>
        </p:nvSpPr>
        <p:spPr>
          <a:xfrm>
            <a:off x="642951" y="644272"/>
            <a:ext cx="10906098" cy="553998"/>
          </a:xfrm>
        </p:spPr>
        <p:txBody>
          <a:bodyPr/>
          <a:lstStyle/>
          <a:p>
            <a:r>
              <a:rPr lang="en-US"/>
              <a:t>Click to edit Master title style</a:t>
            </a:r>
            <a:endParaRPr lang="en-CA"/>
          </a:p>
        </p:txBody>
      </p:sp>
      <p:pic>
        <p:nvPicPr>
          <p:cNvPr id="5" name="Picture 4">
            <a:extLst>
              <a:ext uri="{FF2B5EF4-FFF2-40B4-BE49-F238E27FC236}">
                <a16:creationId xmlns:a16="http://schemas.microsoft.com/office/drawing/2014/main" id="{DE3C908D-6016-E685-B4B2-1334FE53A2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496"/>
          <a:stretch/>
        </p:blipFill>
        <p:spPr>
          <a:xfrm>
            <a:off x="1" y="5538296"/>
            <a:ext cx="12191999" cy="1319704"/>
          </a:xfrm>
          <a:prstGeom prst="rect">
            <a:avLst/>
          </a:prstGeom>
        </p:spPr>
      </p:pic>
      <p:sp>
        <p:nvSpPr>
          <p:cNvPr id="3" name="Slide Number Placeholder 2">
            <a:extLst>
              <a:ext uri="{FF2B5EF4-FFF2-40B4-BE49-F238E27FC236}">
                <a16:creationId xmlns:a16="http://schemas.microsoft.com/office/drawing/2014/main" id="{E85ADE59-26ED-4975-9304-FC7888304BBE}"/>
              </a:ext>
            </a:extLst>
          </p:cNvPr>
          <p:cNvSpPr>
            <a:spLocks noGrp="1"/>
          </p:cNvSpPr>
          <p:nvPr>
            <p:ph type="sldNum" sz="quarter" idx="10"/>
          </p:nvPr>
        </p:nvSpPr>
        <p:spPr/>
        <p:txBody>
          <a:bodyPr/>
          <a:lstStyle/>
          <a:p>
            <a:fld id="{7C698A0B-ABD2-4ECD-ABFD-9A23F24D4C59}" type="slidenum">
              <a:rPr lang="en-CA" smtClean="0"/>
              <a:t>‹#›</a:t>
            </a:fld>
            <a:endParaRPr lang="en-CA" dirty="0"/>
          </a:p>
        </p:txBody>
      </p:sp>
    </p:spTree>
    <p:extLst>
      <p:ext uri="{BB962C8B-B14F-4D97-AF65-F5344CB8AC3E}">
        <p14:creationId xmlns:p14="http://schemas.microsoft.com/office/powerpoint/2010/main" val="196626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267D43-D489-1A4F-BE8A-36BCE698D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Slide Number Placeholder 5">
            <a:extLst>
              <a:ext uri="{FF2B5EF4-FFF2-40B4-BE49-F238E27FC236}">
                <a16:creationId xmlns:a16="http://schemas.microsoft.com/office/drawing/2014/main" id="{CAE69892-4861-DF41-AAFA-3000ECCCC028}"/>
              </a:ext>
            </a:extLst>
          </p:cNvPr>
          <p:cNvSpPr>
            <a:spLocks noGrp="1"/>
          </p:cNvSpPr>
          <p:nvPr>
            <p:ph type="sldNum" sz="quarter" idx="4"/>
          </p:nvPr>
        </p:nvSpPr>
        <p:spPr>
          <a:xfrm>
            <a:off x="8610600" y="6356351"/>
            <a:ext cx="2743200" cy="341012"/>
          </a:xfrm>
          <a:prstGeom prst="rect">
            <a:avLst/>
          </a:prstGeom>
        </p:spPr>
        <p:txBody>
          <a:bodyPr vert="horz" lIns="91440" tIns="45720" rIns="91440" bIns="45720" rtlCol="0" anchor="ctr"/>
          <a:lstStyle>
            <a:lvl1pPr algn="r">
              <a:defRPr sz="1200">
                <a:solidFill>
                  <a:schemeClr val="tx1">
                    <a:tint val="75000"/>
                  </a:schemeClr>
                </a:solidFill>
              </a:defRPr>
            </a:lvl1pPr>
          </a:lstStyle>
          <a:p>
            <a:fld id="{8BB57D23-4374-FC43-8A8F-8D82E02D34FD}" type="slidenum">
              <a:rPr lang="en-US" smtClean="0"/>
              <a:t>‹#›</a:t>
            </a:fld>
            <a:endParaRPr lang="en-US"/>
          </a:p>
        </p:txBody>
      </p:sp>
    </p:spTree>
    <p:extLst>
      <p:ext uri="{BB962C8B-B14F-4D97-AF65-F5344CB8AC3E}">
        <p14:creationId xmlns:p14="http://schemas.microsoft.com/office/powerpoint/2010/main" val="209783350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10.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35.svg"/><Relationship Id="rId5" Type="http://schemas.openxmlformats.org/officeDocument/2006/relationships/diagramQuickStyle" Target="../diagrams/quickStyle4.xml"/><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diagramLayout" Target="../diagrams/layout4.xml"/><Relationship Id="rId9" Type="http://schemas.openxmlformats.org/officeDocument/2006/relationships/image" Target="../media/image33.sv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Rstgermain@afn.ca"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hyperlink" Target="mailto:dedwards@afn.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BE8B-4D6B-C641-9601-186F1D58F17C}"/>
              </a:ext>
            </a:extLst>
          </p:cNvPr>
          <p:cNvSpPr>
            <a:spLocks noGrp="1"/>
          </p:cNvSpPr>
          <p:nvPr>
            <p:ph type="ctrTitle"/>
          </p:nvPr>
        </p:nvSpPr>
        <p:spPr>
          <a:xfrm>
            <a:off x="835572" y="2317898"/>
            <a:ext cx="10689021" cy="2275367"/>
          </a:xfrm>
        </p:spPr>
        <p:txBody>
          <a:bodyPr/>
          <a:lstStyle/>
          <a:p>
            <a:r>
              <a:rPr lang="en-US" sz="4800" b="1" dirty="0">
                <a:solidFill>
                  <a:schemeClr val="bg1"/>
                </a:solidFill>
              </a:rPr>
              <a:t>Transformation de l'éducation des Premières Nations de la maternelle à la 12</a:t>
            </a:r>
            <a:r>
              <a:rPr lang="en-US" sz="4800" b="1" baseline="30000" dirty="0">
                <a:solidFill>
                  <a:schemeClr val="bg1"/>
                </a:solidFill>
              </a:rPr>
              <a:t>e</a:t>
            </a:r>
            <a:r>
              <a:rPr lang="en-US" sz="4800" b="1" dirty="0">
                <a:solidFill>
                  <a:schemeClr val="bg1"/>
                </a:solidFill>
              </a:rPr>
              <a:t> </a:t>
            </a:r>
            <a:r>
              <a:rPr lang="en-US" sz="4800" b="1" dirty="0" err="1">
                <a:solidFill>
                  <a:schemeClr val="bg1"/>
                </a:solidFill>
              </a:rPr>
              <a:t>année</a:t>
            </a:r>
            <a:r>
              <a:rPr lang="en-US" sz="4800" b="1" dirty="0">
                <a:solidFill>
                  <a:schemeClr val="bg1"/>
                </a:solidFill>
              </a:rPr>
              <a:t> : </a:t>
            </a:r>
            <a:r>
              <a:rPr lang="en-US" sz="4800" b="1" dirty="0" err="1">
                <a:solidFill>
                  <a:schemeClr val="bg1"/>
                </a:solidFill>
              </a:rPr>
              <a:t>Examen</a:t>
            </a:r>
            <a:r>
              <a:rPr lang="en-US" sz="4800" b="1" dirty="0">
                <a:solidFill>
                  <a:schemeClr val="bg1"/>
                </a:solidFill>
              </a:rPr>
              <a:t> et </a:t>
            </a:r>
            <a:r>
              <a:rPr lang="en-US" sz="4800" b="1" dirty="0" err="1">
                <a:solidFill>
                  <a:schemeClr val="bg1"/>
                </a:solidFill>
              </a:rPr>
              <a:t>analyse</a:t>
            </a:r>
            <a:r>
              <a:rPr lang="en-US" sz="4800" b="1" dirty="0">
                <a:solidFill>
                  <a:schemeClr val="bg1"/>
                </a:solidFill>
              </a:rPr>
              <a:t> des </a:t>
            </a:r>
            <a:r>
              <a:rPr lang="en-US" sz="4800" b="1" dirty="0" err="1">
                <a:solidFill>
                  <a:schemeClr val="bg1"/>
                </a:solidFill>
              </a:rPr>
              <a:t>coûts</a:t>
            </a:r>
            <a:r>
              <a:rPr lang="en-US" sz="4800" b="1" dirty="0">
                <a:solidFill>
                  <a:schemeClr val="bg1"/>
                </a:solidFill>
              </a:rPr>
              <a:t> </a:t>
            </a:r>
          </a:p>
        </p:txBody>
      </p:sp>
      <p:sp>
        <p:nvSpPr>
          <p:cNvPr id="3" name="Subtitle 2">
            <a:extLst>
              <a:ext uri="{FF2B5EF4-FFF2-40B4-BE49-F238E27FC236}">
                <a16:creationId xmlns:a16="http://schemas.microsoft.com/office/drawing/2014/main" id="{20D73208-D5DD-1648-B0AE-F4DDAA5744AF}"/>
              </a:ext>
            </a:extLst>
          </p:cNvPr>
          <p:cNvSpPr>
            <a:spLocks noGrp="1"/>
          </p:cNvSpPr>
          <p:nvPr>
            <p:ph type="subTitle" idx="1"/>
          </p:nvPr>
        </p:nvSpPr>
        <p:spPr>
          <a:xfrm>
            <a:off x="268014" y="4869712"/>
            <a:ext cx="11477296" cy="1988288"/>
          </a:xfrm>
        </p:spPr>
        <p:txBody>
          <a:bodyPr>
            <a:normAutofit/>
          </a:bodyPr>
          <a:lstStyle/>
          <a:p>
            <a:pPr>
              <a:lnSpc>
                <a:spcPct val="100000"/>
              </a:lnSpc>
              <a:spcBef>
                <a:spcPts val="0"/>
              </a:spcBef>
            </a:pPr>
            <a:r>
              <a:rPr lang="fr-CA" sz="2000" dirty="0" err="1">
                <a:solidFill>
                  <a:schemeClr val="bg1"/>
                </a:solidFill>
              </a:rPr>
              <a:t>Renee</a:t>
            </a:r>
            <a:r>
              <a:rPr lang="fr-CA" sz="2000" dirty="0">
                <a:solidFill>
                  <a:schemeClr val="bg1"/>
                </a:solidFill>
              </a:rPr>
              <a:t> St. Germain, directrice principale par intérim, Direction générale du développement social</a:t>
            </a:r>
          </a:p>
          <a:p>
            <a:pPr>
              <a:lnSpc>
                <a:spcPct val="100000"/>
              </a:lnSpc>
              <a:spcBef>
                <a:spcPts val="0"/>
              </a:spcBef>
            </a:pPr>
            <a:r>
              <a:rPr lang="fr-CA" sz="2000" dirty="0">
                <a:solidFill>
                  <a:schemeClr val="bg1"/>
                </a:solidFill>
              </a:rPr>
              <a:t>Dakota Edwards, analyste principale des politiques, Langues et apprentissage</a:t>
            </a:r>
          </a:p>
          <a:p>
            <a:pPr>
              <a:lnSpc>
                <a:spcPct val="100000"/>
              </a:lnSpc>
              <a:spcBef>
                <a:spcPts val="0"/>
              </a:spcBef>
            </a:pPr>
            <a:r>
              <a:rPr lang="fr-CA" dirty="0">
                <a:solidFill>
                  <a:schemeClr val="bg1"/>
                </a:solidFill>
              </a:rPr>
              <a:t> </a:t>
            </a:r>
          </a:p>
          <a:p>
            <a:pPr>
              <a:lnSpc>
                <a:spcPct val="100000"/>
              </a:lnSpc>
              <a:spcBef>
                <a:spcPts val="0"/>
              </a:spcBef>
            </a:pPr>
            <a:r>
              <a:rPr lang="fr-CA" sz="1800" dirty="0">
                <a:solidFill>
                  <a:schemeClr val="bg1"/>
                </a:solidFill>
              </a:rPr>
              <a:t>Forum sur l'éducation de l'APN </a:t>
            </a:r>
          </a:p>
          <a:p>
            <a:pPr>
              <a:lnSpc>
                <a:spcPct val="100000"/>
              </a:lnSpc>
              <a:spcBef>
                <a:spcPts val="0"/>
              </a:spcBef>
            </a:pPr>
            <a:r>
              <a:rPr lang="fr-CA" sz="1600" dirty="0">
                <a:solidFill>
                  <a:schemeClr val="bg1"/>
                </a:solidFill>
              </a:rPr>
              <a:t>19 et 20 février 2025</a:t>
            </a:r>
          </a:p>
        </p:txBody>
      </p:sp>
    </p:spTree>
    <p:extLst>
      <p:ext uri="{BB962C8B-B14F-4D97-AF65-F5344CB8AC3E}">
        <p14:creationId xmlns:p14="http://schemas.microsoft.com/office/powerpoint/2010/main" val="354516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D3FE9-01B9-209F-3226-9E2BB8531726}"/>
              </a:ext>
            </a:extLst>
          </p:cNvPr>
          <p:cNvSpPr>
            <a:spLocks noGrp="1"/>
          </p:cNvSpPr>
          <p:nvPr>
            <p:ph type="title"/>
          </p:nvPr>
        </p:nvSpPr>
        <p:spPr>
          <a:xfrm>
            <a:off x="760573" y="1787003"/>
            <a:ext cx="10906098" cy="553998"/>
          </a:xfrm>
        </p:spPr>
        <p:txBody>
          <a:bodyPr/>
          <a:lstStyle/>
          <a:p>
            <a:r>
              <a:rPr lang="en-CA" sz="4000" b="1" dirty="0"/>
              <a:t>Lacunes communes dans les FFRP</a:t>
            </a:r>
          </a:p>
        </p:txBody>
      </p:sp>
      <p:sp>
        <p:nvSpPr>
          <p:cNvPr id="2" name="Slide Number Placeholder 1">
            <a:extLst>
              <a:ext uri="{FF2B5EF4-FFF2-40B4-BE49-F238E27FC236}">
                <a16:creationId xmlns:a16="http://schemas.microsoft.com/office/drawing/2014/main" id="{49C361FC-9EF4-11B6-5B1F-2238B923C7D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t>10</a:t>
            </a:fld>
            <a:endParaRPr kumimoji="0" lang="en-CA" sz="1000" b="0" i="0" u="none" strike="noStrike" kern="1200" cap="none" spc="0" normalizeH="0" baseline="0" noProof="0" dirty="0">
              <a:ln>
                <a:noFill/>
              </a:ln>
              <a:solidFill>
                <a:srgbClr val="F2F2F2">
                  <a:lumMod val="50000"/>
                </a:srgbClr>
              </a:solidFill>
              <a:effectLst/>
              <a:uLnTx/>
              <a:uFillTx/>
              <a:latin typeface="Segoe UI Semilight"/>
              <a:ea typeface="+mn-ea"/>
              <a:cs typeface="+mn-cs"/>
            </a:endParaRPr>
          </a:p>
        </p:txBody>
      </p:sp>
      <p:sp>
        <p:nvSpPr>
          <p:cNvPr id="8" name="TextBox 7">
            <a:extLst>
              <a:ext uri="{FF2B5EF4-FFF2-40B4-BE49-F238E27FC236}">
                <a16:creationId xmlns:a16="http://schemas.microsoft.com/office/drawing/2014/main" id="{ADA11F2F-8E13-1755-828B-D07962957EB1}"/>
              </a:ext>
            </a:extLst>
          </p:cNvPr>
          <p:cNvSpPr txBox="1"/>
          <p:nvPr/>
        </p:nvSpPr>
        <p:spPr>
          <a:xfrm>
            <a:off x="642951" y="5804811"/>
            <a:ext cx="11023720" cy="830997"/>
          </a:xfrm>
          <a:prstGeom prst="rect">
            <a:avLst/>
          </a:prstGeom>
          <a:noFill/>
        </p:spPr>
        <p:txBody>
          <a:bodyPr wrap="square" rtlCol="0">
            <a:spAutoFit/>
          </a:bodyPr>
          <a:lstStyle/>
          <a:p>
            <a:pPr algn="ctr"/>
            <a:r>
              <a:rPr lang="fr-CA" sz="1600" i="1" dirty="0">
                <a:latin typeface="+mj-lt"/>
              </a:rPr>
              <a:t>Le financement  fondé sur des propositions demeure une source privilégiée pour combler les lacunes susmentionnées.</a:t>
            </a:r>
            <a:r>
              <a:rPr lang="fr-CA" sz="2000" i="1" dirty="0">
                <a:latin typeface="+mj-lt"/>
              </a:rPr>
              <a:t> </a:t>
            </a:r>
          </a:p>
          <a:p>
            <a:pPr algn="ctr"/>
            <a:r>
              <a:rPr lang="fr-CA" sz="1400" i="1" dirty="0"/>
              <a:t>Bien que le financement du principe de Jordan soit bénéfique, des Premières Nations participantes ont indiqué qu'il est encore inconstant et incohérent et qu'il représente un fardeau administratif important pour le personnel.  </a:t>
            </a:r>
          </a:p>
        </p:txBody>
      </p:sp>
      <p:graphicFrame>
        <p:nvGraphicFramePr>
          <p:cNvPr id="42" name="Table 41">
            <a:extLst>
              <a:ext uri="{FF2B5EF4-FFF2-40B4-BE49-F238E27FC236}">
                <a16:creationId xmlns:a16="http://schemas.microsoft.com/office/drawing/2014/main" id="{FE348A74-DB1E-35AF-1807-5CFBD04D3819}"/>
              </a:ext>
            </a:extLst>
          </p:cNvPr>
          <p:cNvGraphicFramePr>
            <a:graphicFrameLocks noGrp="1"/>
          </p:cNvGraphicFramePr>
          <p:nvPr>
            <p:extLst>
              <p:ext uri="{D42A27DB-BD31-4B8C-83A1-F6EECF244321}">
                <p14:modId xmlns:p14="http://schemas.microsoft.com/office/powerpoint/2010/main" val="401409235"/>
              </p:ext>
            </p:extLst>
          </p:nvPr>
        </p:nvGraphicFramePr>
        <p:xfrm>
          <a:off x="642951" y="2644827"/>
          <a:ext cx="11010116" cy="3166492"/>
        </p:xfrm>
        <a:graphic>
          <a:graphicData uri="http://schemas.openxmlformats.org/drawingml/2006/table">
            <a:tbl>
              <a:tblPr firstRow="1" bandRow="1">
                <a:tableStyleId>{5C22544A-7EE6-4342-B048-85BDC9FD1C3A}</a:tableStyleId>
              </a:tblPr>
              <a:tblGrid>
                <a:gridCol w="5505058">
                  <a:extLst>
                    <a:ext uri="{9D8B030D-6E8A-4147-A177-3AD203B41FA5}">
                      <a16:colId xmlns:a16="http://schemas.microsoft.com/office/drawing/2014/main" val="3218461184"/>
                    </a:ext>
                  </a:extLst>
                </a:gridCol>
                <a:gridCol w="5505058">
                  <a:extLst>
                    <a:ext uri="{9D8B030D-6E8A-4147-A177-3AD203B41FA5}">
                      <a16:colId xmlns:a16="http://schemas.microsoft.com/office/drawing/2014/main" val="531702836"/>
                    </a:ext>
                  </a:extLst>
                </a:gridCol>
              </a:tblGrid>
              <a:tr h="531686">
                <a:tc>
                  <a:txBody>
                    <a:bodyPr/>
                    <a:lstStyle/>
                    <a:p>
                      <a:pPr algn="ctr"/>
                      <a:r>
                        <a:rPr lang="fr-CA" sz="2000" b="0" noProof="0">
                          <a:solidFill>
                            <a:schemeClr val="tx1"/>
                          </a:solidFill>
                          <a:latin typeface="+mn-lt"/>
                        </a:rPr>
                        <a:t>Financement des langues et de la culture</a:t>
                      </a:r>
                    </a:p>
                  </a:txBody>
                  <a:tcPr anchor="ctr">
                    <a:solidFill>
                      <a:schemeClr val="bg2"/>
                    </a:solidFill>
                  </a:tcPr>
                </a:tc>
                <a:tc>
                  <a:txBody>
                    <a:bodyPr/>
                    <a:lstStyle/>
                    <a:p>
                      <a:pPr algn="ctr"/>
                      <a:r>
                        <a:rPr lang="fr-CA" sz="2000" b="0" noProof="0" dirty="0">
                          <a:solidFill>
                            <a:schemeClr val="tx1"/>
                          </a:solidFill>
                          <a:latin typeface="+mn-lt"/>
                        </a:rPr>
                        <a:t>Financement de l’alimentation</a:t>
                      </a:r>
                    </a:p>
                  </a:txBody>
                  <a:tcPr anchor="ctr">
                    <a:solidFill>
                      <a:schemeClr val="bg2"/>
                    </a:solidFill>
                  </a:tcPr>
                </a:tc>
                <a:extLst>
                  <a:ext uri="{0D108BD9-81ED-4DB2-BD59-A6C34878D82A}">
                    <a16:rowId xmlns:a16="http://schemas.microsoft.com/office/drawing/2014/main" val="1818363713"/>
                  </a:ext>
                </a:extLst>
              </a:tr>
              <a:tr h="531686">
                <a:tc>
                  <a:txBody>
                    <a:bodyPr/>
                    <a:lstStyle/>
                    <a:p>
                      <a:pPr algn="ctr"/>
                      <a:r>
                        <a:rPr lang="fr-CA" sz="2000" noProof="0"/>
                        <a:t>Financement de l'éducation inclusive</a:t>
                      </a:r>
                    </a:p>
                  </a:txBody>
                  <a:tcPr anchor="ctr"/>
                </a:tc>
                <a:tc>
                  <a:txBody>
                    <a:bodyPr/>
                    <a:lstStyle/>
                    <a:p>
                      <a:pPr algn="ctr"/>
                      <a:r>
                        <a:rPr lang="fr-CA" sz="2000" noProof="0"/>
                        <a:t>Financement des services de troisième niveau</a:t>
                      </a:r>
                    </a:p>
                  </a:txBody>
                  <a:tcPr anchor="ctr"/>
                </a:tc>
                <a:extLst>
                  <a:ext uri="{0D108BD9-81ED-4DB2-BD59-A6C34878D82A}">
                    <a16:rowId xmlns:a16="http://schemas.microsoft.com/office/drawing/2014/main" val="3024238094"/>
                  </a:ext>
                </a:extLst>
              </a:tr>
              <a:tr h="531686">
                <a:tc>
                  <a:txBody>
                    <a:bodyPr/>
                    <a:lstStyle/>
                    <a:p>
                      <a:pPr algn="ctr"/>
                      <a:r>
                        <a:rPr lang="fr-CA" sz="2000" noProof="0" dirty="0"/>
                        <a:t>Fonctionnement et entretien et immobilisations mineures </a:t>
                      </a:r>
                    </a:p>
                  </a:txBody>
                  <a:tcPr anchor="ctr"/>
                </a:tc>
                <a:tc>
                  <a:txBody>
                    <a:bodyPr/>
                    <a:lstStyle/>
                    <a:p>
                      <a:pPr algn="ctr"/>
                      <a:r>
                        <a:rPr lang="fr-CA" sz="2000" noProof="0" dirty="0"/>
                        <a:t>Retraite des enseignants</a:t>
                      </a:r>
                    </a:p>
                  </a:txBody>
                  <a:tcPr anchor="ctr"/>
                </a:tc>
                <a:extLst>
                  <a:ext uri="{0D108BD9-81ED-4DB2-BD59-A6C34878D82A}">
                    <a16:rowId xmlns:a16="http://schemas.microsoft.com/office/drawing/2014/main" val="1553580960"/>
                  </a:ext>
                </a:extLst>
              </a:tr>
              <a:tr h="531686">
                <a:tc>
                  <a:txBody>
                    <a:bodyPr/>
                    <a:lstStyle/>
                    <a:p>
                      <a:pPr algn="ctr"/>
                      <a:r>
                        <a:rPr lang="fr-CA" sz="2000" noProof="0"/>
                        <a:t>Financement supplémentaire pour prendre en compte l'éloignement</a:t>
                      </a:r>
                      <a:r>
                        <a:rPr lang="fr-CA" sz="2000" baseline="0" noProof="0"/>
                        <a:t> ou l’isolement</a:t>
                      </a:r>
                      <a:r>
                        <a:rPr lang="fr-CA" sz="2000" noProof="0"/>
                        <a:t> extrême</a:t>
                      </a:r>
                    </a:p>
                  </a:txBody>
                  <a:tcPr anchor="ctr"/>
                </a:tc>
                <a:tc>
                  <a:txBody>
                    <a:bodyPr/>
                    <a:lstStyle/>
                    <a:p>
                      <a:pPr algn="ctr"/>
                      <a:r>
                        <a:rPr lang="fr-CA" sz="2000" noProof="0"/>
                        <a:t>Financement de l'administration</a:t>
                      </a:r>
                    </a:p>
                  </a:txBody>
                  <a:tcPr anchor="ctr"/>
                </a:tc>
                <a:extLst>
                  <a:ext uri="{0D108BD9-81ED-4DB2-BD59-A6C34878D82A}">
                    <a16:rowId xmlns:a16="http://schemas.microsoft.com/office/drawing/2014/main" val="4029257923"/>
                  </a:ext>
                </a:extLst>
              </a:tr>
              <a:tr h="531686">
                <a:tc>
                  <a:txBody>
                    <a:bodyPr/>
                    <a:lstStyle/>
                    <a:p>
                      <a:pPr algn="ctr"/>
                      <a:r>
                        <a:rPr lang="fr-CA" sz="2000" noProof="0" dirty="0"/>
                        <a:t>Financement ciblé pour les petites écoles</a:t>
                      </a:r>
                      <a:r>
                        <a:rPr lang="fr-CA" sz="2000" baseline="0" noProof="0" dirty="0"/>
                        <a:t> ou </a:t>
                      </a:r>
                      <a:r>
                        <a:rPr lang="fr-CA" sz="2000" noProof="0" dirty="0"/>
                        <a:t>autorités scolaires</a:t>
                      </a:r>
                    </a:p>
                  </a:txBody>
                  <a:tcPr anchor="ctr"/>
                </a:tc>
                <a:tc>
                  <a:txBody>
                    <a:bodyPr/>
                    <a:lstStyle/>
                    <a:p>
                      <a:pPr algn="ctr"/>
                      <a:r>
                        <a:rPr lang="fr-CA" sz="2000" noProof="0" dirty="0"/>
                        <a:t>Financement ciblé pour combler les manques en matière de résultats </a:t>
                      </a:r>
                    </a:p>
                  </a:txBody>
                  <a:tcPr anchor="ctr"/>
                </a:tc>
                <a:extLst>
                  <a:ext uri="{0D108BD9-81ED-4DB2-BD59-A6C34878D82A}">
                    <a16:rowId xmlns:a16="http://schemas.microsoft.com/office/drawing/2014/main" val="1843809621"/>
                  </a:ext>
                </a:extLst>
              </a:tr>
            </a:tbl>
          </a:graphicData>
        </a:graphic>
      </p:graphicFrame>
      <p:pic>
        <p:nvPicPr>
          <p:cNvPr id="43" name="Graphic 57" descr="Stars with solid fill">
            <a:extLst>
              <a:ext uri="{FF2B5EF4-FFF2-40B4-BE49-F238E27FC236}">
                <a16:creationId xmlns:a16="http://schemas.microsoft.com/office/drawing/2014/main" id="{5624BD1D-1BFC-FCD2-1BFD-9F3C1D00D1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469" y="2736011"/>
            <a:ext cx="346880" cy="346880"/>
          </a:xfrm>
          <a:prstGeom prst="rect">
            <a:avLst/>
          </a:prstGeom>
        </p:spPr>
      </p:pic>
      <p:pic>
        <p:nvPicPr>
          <p:cNvPr id="44" name="Graphic 55" descr="Puzzle with solid fill">
            <a:extLst>
              <a:ext uri="{FF2B5EF4-FFF2-40B4-BE49-F238E27FC236}">
                <a16:creationId xmlns:a16="http://schemas.microsoft.com/office/drawing/2014/main" id="{B81755F0-2DB6-C2A7-4006-9C8FB154F7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9548" y="3254329"/>
            <a:ext cx="337905" cy="337905"/>
          </a:xfrm>
          <a:prstGeom prst="rect">
            <a:avLst/>
          </a:prstGeom>
        </p:spPr>
      </p:pic>
      <p:pic>
        <p:nvPicPr>
          <p:cNvPr id="45" name="Graphic 59" descr="Single gear with solid fill">
            <a:extLst>
              <a:ext uri="{FF2B5EF4-FFF2-40B4-BE49-F238E27FC236}">
                <a16:creationId xmlns:a16="http://schemas.microsoft.com/office/drawing/2014/main" id="{04CCF874-B342-2DF5-0D77-746F9776A6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2623" y="3828257"/>
            <a:ext cx="374776" cy="374776"/>
          </a:xfrm>
          <a:prstGeom prst="rect">
            <a:avLst/>
          </a:prstGeom>
        </p:spPr>
      </p:pic>
      <p:pic>
        <p:nvPicPr>
          <p:cNvPr id="46" name="Graphic 53" descr="Map with pin with solid fill">
            <a:extLst>
              <a:ext uri="{FF2B5EF4-FFF2-40B4-BE49-F238E27FC236}">
                <a16:creationId xmlns:a16="http://schemas.microsoft.com/office/drawing/2014/main" id="{7D96C76F-B134-B629-74FE-653C5EA649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1598" y="4410848"/>
            <a:ext cx="328930" cy="328930"/>
          </a:xfrm>
          <a:prstGeom prst="rect">
            <a:avLst/>
          </a:prstGeom>
        </p:spPr>
      </p:pic>
      <p:pic>
        <p:nvPicPr>
          <p:cNvPr id="47" name="Graphic 50" descr="Graduation cap with solid fill">
            <a:extLst>
              <a:ext uri="{FF2B5EF4-FFF2-40B4-BE49-F238E27FC236}">
                <a16:creationId xmlns:a16="http://schemas.microsoft.com/office/drawing/2014/main" id="{1DAD31B2-1F35-ECB3-ACEF-DFA8EC7837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0573" y="5062568"/>
            <a:ext cx="346880" cy="346880"/>
          </a:xfrm>
          <a:prstGeom prst="rect">
            <a:avLst/>
          </a:prstGeom>
        </p:spPr>
      </p:pic>
      <p:pic>
        <p:nvPicPr>
          <p:cNvPr id="48" name="Graphic 49" descr="Apple with solid fill">
            <a:extLst>
              <a:ext uri="{FF2B5EF4-FFF2-40B4-BE49-F238E27FC236}">
                <a16:creationId xmlns:a16="http://schemas.microsoft.com/office/drawing/2014/main" id="{9A885535-68DF-79C4-D14D-EF91EE38B99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95474" y="2722793"/>
            <a:ext cx="346880" cy="346880"/>
          </a:xfrm>
          <a:prstGeom prst="rect">
            <a:avLst/>
          </a:prstGeom>
        </p:spPr>
      </p:pic>
      <p:pic>
        <p:nvPicPr>
          <p:cNvPr id="49" name="Graphic 51" descr="Pyramid with levels with solid fill">
            <a:extLst>
              <a:ext uri="{FF2B5EF4-FFF2-40B4-BE49-F238E27FC236}">
                <a16:creationId xmlns:a16="http://schemas.microsoft.com/office/drawing/2014/main" id="{4BB92FDC-F0B1-7E0A-C1AA-A38F3D9B330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04449" y="3261256"/>
            <a:ext cx="346880" cy="346880"/>
          </a:xfrm>
          <a:prstGeom prst="rect">
            <a:avLst/>
          </a:prstGeom>
        </p:spPr>
      </p:pic>
      <p:pic>
        <p:nvPicPr>
          <p:cNvPr id="50" name="Graphic 52" descr="Teacher with solid fill">
            <a:extLst>
              <a:ext uri="{FF2B5EF4-FFF2-40B4-BE49-F238E27FC236}">
                <a16:creationId xmlns:a16="http://schemas.microsoft.com/office/drawing/2014/main" id="{97F77B93-9BC8-89C2-0982-D71355E1D0F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313425" y="3828257"/>
            <a:ext cx="328929" cy="328929"/>
          </a:xfrm>
          <a:prstGeom prst="rect">
            <a:avLst/>
          </a:prstGeom>
        </p:spPr>
      </p:pic>
      <p:pic>
        <p:nvPicPr>
          <p:cNvPr id="51" name="Graphic 54" descr="Hierarchy with solid fill">
            <a:extLst>
              <a:ext uri="{FF2B5EF4-FFF2-40B4-BE49-F238E27FC236}">
                <a16:creationId xmlns:a16="http://schemas.microsoft.com/office/drawing/2014/main" id="{6D7AA234-B3F4-0654-D760-B99C0CBBD88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304449" y="4464058"/>
            <a:ext cx="311761" cy="311761"/>
          </a:xfrm>
          <a:prstGeom prst="rect">
            <a:avLst/>
          </a:prstGeom>
        </p:spPr>
      </p:pic>
      <p:pic>
        <p:nvPicPr>
          <p:cNvPr id="52" name="Graphic 58" descr="Bullseye with solid fill">
            <a:extLst>
              <a:ext uri="{FF2B5EF4-FFF2-40B4-BE49-F238E27FC236}">
                <a16:creationId xmlns:a16="http://schemas.microsoft.com/office/drawing/2014/main" id="{83900B9E-FECC-E199-2146-18CF4BA931A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322010" y="5114046"/>
            <a:ext cx="311761" cy="311761"/>
          </a:xfrm>
          <a:prstGeom prst="rect">
            <a:avLst/>
          </a:prstGeom>
        </p:spPr>
      </p:pic>
    </p:spTree>
    <p:extLst>
      <p:ext uri="{BB962C8B-B14F-4D97-AF65-F5344CB8AC3E}">
        <p14:creationId xmlns:p14="http://schemas.microsoft.com/office/powerpoint/2010/main" val="204233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svg="http://schemas.microsoft.com/office/drawing/2016/SVG/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E7E671-4B66-6B79-31AF-87DF8CE9EE4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5B45D7-55CD-A043-BD87-CBEFE219A0EE}"/>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t>11</a:t>
            </a:fld>
            <a:endParaRPr kumimoji="0" lang="en-CA" sz="1000" b="0" i="0" u="none" strike="noStrike" kern="1200" cap="none" spc="0" normalizeH="0" baseline="0" noProof="0" dirty="0">
              <a:ln>
                <a:noFill/>
              </a:ln>
              <a:solidFill>
                <a:srgbClr val="F2F2F2">
                  <a:lumMod val="50000"/>
                </a:srgbClr>
              </a:solidFill>
              <a:effectLst/>
              <a:uLnTx/>
              <a:uFillTx/>
              <a:latin typeface="Segoe UI Semilight"/>
              <a:ea typeface="+mn-ea"/>
              <a:cs typeface="+mn-cs"/>
            </a:endParaRPr>
          </a:p>
        </p:txBody>
      </p:sp>
      <p:sp>
        <p:nvSpPr>
          <p:cNvPr id="4" name="Title 1">
            <a:extLst>
              <a:ext uri="{FF2B5EF4-FFF2-40B4-BE49-F238E27FC236}">
                <a16:creationId xmlns:a16="http://schemas.microsoft.com/office/drawing/2014/main" id="{5C80C1DA-9C95-C9D0-4919-0344EA5C5740}"/>
              </a:ext>
            </a:extLst>
          </p:cNvPr>
          <p:cNvSpPr txBox="1">
            <a:spLocks/>
          </p:cNvSpPr>
          <p:nvPr/>
        </p:nvSpPr>
        <p:spPr>
          <a:xfrm>
            <a:off x="1285902" y="1744732"/>
            <a:ext cx="10906098" cy="55399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b="1" dirty="0"/>
              <a:t>Les FFRP ne permettent pas </a:t>
            </a:r>
            <a:r>
              <a:rPr lang="en-CA" sz="4000" b="1" dirty="0" err="1"/>
              <a:t>l'égalité</a:t>
            </a:r>
            <a:r>
              <a:rPr lang="en-CA" sz="4000" b="1" dirty="0"/>
              <a:t> </a:t>
            </a:r>
            <a:r>
              <a:rPr lang="en-CA" sz="4000" b="1" dirty="0" err="1"/>
              <a:t>réelle</a:t>
            </a:r>
            <a:r>
              <a:rPr lang="en-CA" sz="4000" b="1" dirty="0"/>
              <a:t>.</a:t>
            </a:r>
          </a:p>
        </p:txBody>
      </p:sp>
      <p:grpSp>
        <p:nvGrpSpPr>
          <p:cNvPr id="5" name="Group 4">
            <a:extLst>
              <a:ext uri="{FF2B5EF4-FFF2-40B4-BE49-F238E27FC236}">
                <a16:creationId xmlns:a16="http://schemas.microsoft.com/office/drawing/2014/main" id="{4CCCFC7A-5242-C411-EE53-79025A4C2A1B}"/>
              </a:ext>
            </a:extLst>
          </p:cNvPr>
          <p:cNvGrpSpPr/>
          <p:nvPr/>
        </p:nvGrpSpPr>
        <p:grpSpPr>
          <a:xfrm>
            <a:off x="843700" y="2493818"/>
            <a:ext cx="10394914" cy="4176032"/>
            <a:chOff x="862476" y="1309036"/>
            <a:chExt cx="10394914" cy="4793381"/>
          </a:xfrm>
        </p:grpSpPr>
        <p:sp>
          <p:nvSpPr>
            <p:cNvPr id="6" name="Speech Bubble: Rectangle with Corners Rounded 5">
              <a:extLst>
                <a:ext uri="{FF2B5EF4-FFF2-40B4-BE49-F238E27FC236}">
                  <a16:creationId xmlns:a16="http://schemas.microsoft.com/office/drawing/2014/main" id="{BA143DF1-82A5-9369-45BF-49ED5180879C}"/>
                </a:ext>
              </a:extLst>
            </p:cNvPr>
            <p:cNvSpPr/>
            <p:nvPr/>
          </p:nvSpPr>
          <p:spPr>
            <a:xfrm>
              <a:off x="862476" y="4124141"/>
              <a:ext cx="10394914" cy="1978276"/>
            </a:xfrm>
            <a:prstGeom prst="wedgeRoundRectCallout">
              <a:avLst>
                <a:gd name="adj1" fmla="val 39177"/>
                <a:gd name="adj2" fmla="val -75418"/>
                <a:gd name="adj3" fmla="val 16667"/>
              </a:avLst>
            </a:prstGeom>
            <a:ln w="19050">
              <a:solidFill>
                <a:schemeClr val="tx2"/>
              </a:solidFill>
            </a:ln>
          </p:spPr>
          <p:style>
            <a:lnRef idx="2">
              <a:schemeClr val="accent5"/>
            </a:lnRef>
            <a:fillRef idx="1">
              <a:schemeClr val="lt1"/>
            </a:fillRef>
            <a:effectRef idx="0">
              <a:schemeClr val="accent5"/>
            </a:effectRef>
            <a:fontRef idx="minor">
              <a:schemeClr val="dk1"/>
            </a:fontRef>
          </p:style>
          <p:txBody>
            <a:bodyPr wrap="square" rtlCol="0" anchor="ctr">
              <a:noAutofit/>
            </a:bodyPr>
            <a:lstStyle/>
            <a:p>
              <a:pPr marL="457200" algn="ctr">
                <a:lnSpc>
                  <a:spcPct val="107000"/>
                </a:lnSpc>
                <a:spcBef>
                  <a:spcPts val="600"/>
                </a:spcBef>
                <a:spcAft>
                  <a:spcPts val="600"/>
                </a:spcAft>
              </a:pPr>
              <a:r>
                <a:rPr lang="fr-CA" i="1" dirty="0">
                  <a:latin typeface="+mj-lt"/>
                  <a:ea typeface="MS Mincho" panose="02020609040205080304" pitchFamily="49" charset="-128"/>
                  <a:cs typeface="Times New Roman" panose="02020603050405020304" pitchFamily="18" charset="0"/>
                </a:rPr>
                <a:t>« </a:t>
              </a:r>
              <a:r>
                <a:rPr lang="fr-CA" sz="1800" i="1" dirty="0">
                  <a:effectLst/>
                  <a:latin typeface="+mj-lt"/>
                  <a:ea typeface="MS Mincho" panose="02020609040205080304" pitchFamily="49" charset="-128"/>
                  <a:cs typeface="Times New Roman" panose="02020603050405020304" pitchFamily="18" charset="0"/>
                </a:rPr>
                <a:t>Si le Canada veut réaliser une véritable transformation, il doit s'attaquer à d'autres aspects qui influent sur les résultats scolaires. Les solutions doivent être systémiques. Il s'agit notamment d’assurer des conditions de vie et de logement adéquates et d'offrir suffisamment de possibilités en matière de sports et de loisirs (arénas de hockey, gymnases, terrains de basket-ball). Les enfants ne </a:t>
              </a:r>
              <a:r>
                <a:rPr lang="fr-CA" i="1" dirty="0">
                  <a:latin typeface="+mj-lt"/>
                  <a:ea typeface="MS Mincho" panose="02020609040205080304" pitchFamily="49" charset="-128"/>
                  <a:cs typeface="Times New Roman" panose="02020603050405020304" pitchFamily="18" charset="0"/>
                </a:rPr>
                <a:t>peuvent pas être </a:t>
              </a:r>
              <a:r>
                <a:rPr lang="fr-CA" sz="1800" i="1" dirty="0">
                  <a:effectLst/>
                  <a:latin typeface="+mj-lt"/>
                  <a:ea typeface="MS Mincho" panose="02020609040205080304" pitchFamily="49" charset="-128"/>
                  <a:cs typeface="Times New Roman" panose="02020603050405020304" pitchFamily="18" charset="0"/>
                </a:rPr>
                <a:t>prêts à apprendre</a:t>
              </a:r>
              <a:r>
                <a:rPr lang="fr-CA" i="1" dirty="0">
                  <a:ea typeface="MS Mincho" panose="02020609040205080304" pitchFamily="49" charset="-128"/>
                  <a:cs typeface="Times New Roman" panose="02020603050405020304" pitchFamily="18" charset="0"/>
                </a:rPr>
                <a:t> </a:t>
              </a:r>
              <a:r>
                <a:rPr lang="fr-CA" i="1" dirty="0">
                  <a:latin typeface="+mj-lt"/>
                  <a:ea typeface="MS Mincho" panose="02020609040205080304" pitchFamily="49" charset="-128"/>
                  <a:cs typeface="Times New Roman" panose="02020603050405020304" pitchFamily="18" charset="0"/>
                </a:rPr>
                <a:t>en classe </a:t>
              </a:r>
              <a:r>
                <a:rPr lang="fr-CA" sz="1800" i="1" dirty="0">
                  <a:effectLst/>
                  <a:latin typeface="+mj-lt"/>
                  <a:ea typeface="MS Mincho" panose="02020609040205080304" pitchFamily="49" charset="-128"/>
                  <a:cs typeface="Times New Roman" panose="02020603050405020304" pitchFamily="18" charset="0"/>
                </a:rPr>
                <a:t>s'ils vivent dans un foyer de 20 personnes et dorment à tour de rôle dans un lit. »</a:t>
              </a:r>
              <a:endParaRPr lang="fr-CA" sz="1800" dirty="0">
                <a:effectLst/>
                <a:latin typeface="+mj-lt"/>
                <a:ea typeface="MS Mincho" panose="02020609040205080304" pitchFamily="49" charset="-128"/>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62135677-9C53-C08B-D27F-7509EDE96AF8}"/>
                </a:ext>
              </a:extLst>
            </p:cNvPr>
            <p:cNvSpPr/>
            <p:nvPr/>
          </p:nvSpPr>
          <p:spPr>
            <a:xfrm>
              <a:off x="862476" y="1309036"/>
              <a:ext cx="4795912" cy="2363477"/>
            </a:xfrm>
            <a:prstGeom prst="wedgeRoundRectCallout">
              <a:avLst>
                <a:gd name="adj1" fmla="val -1134"/>
                <a:gd name="adj2" fmla="val 62180"/>
                <a:gd name="adj3" fmla="val 16667"/>
              </a:avLst>
            </a:prstGeom>
            <a:ln w="19050">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nchor="ctr">
              <a:noAutofit/>
            </a:bodyPr>
            <a:lstStyle/>
            <a:p>
              <a:pPr marL="457200" algn="ctr">
                <a:lnSpc>
                  <a:spcPct val="107000"/>
                </a:lnSpc>
                <a:spcBef>
                  <a:spcPts val="600"/>
                </a:spcBef>
                <a:spcAft>
                  <a:spcPts val="600"/>
                </a:spcAft>
              </a:pPr>
              <a:r>
                <a:rPr lang="fr-CA" sz="1600" i="1" dirty="0">
                  <a:latin typeface="Segoe UI Semilight" panose="020B0402040204020203" pitchFamily="34" charset="0"/>
                  <a:ea typeface="MS Mincho" panose="02020609040205080304" pitchFamily="49" charset="-128"/>
                  <a:cs typeface="Times New Roman" panose="02020603050405020304" pitchFamily="18" charset="0"/>
                </a:rPr>
                <a:t>« </a:t>
              </a:r>
              <a:r>
                <a:rPr lang="fr-CA" sz="1600" i="1" dirty="0">
                  <a:effectLst/>
                  <a:latin typeface="Segoe UI Semilight" panose="020B0402040204020203" pitchFamily="34" charset="0"/>
                  <a:ea typeface="MS Mincho" panose="02020609040205080304" pitchFamily="49" charset="-128"/>
                  <a:cs typeface="Times New Roman" panose="02020603050405020304" pitchFamily="18" charset="0"/>
                </a:rPr>
                <a:t>Atteindre la comparabilité provinciale en ce qui a trait aux FFRP est loin d'être suffisant pour fournir les services dont les élèves ont besoin. L'éducation, c'est la santé et la culture – tous les services que nous fournissons aux élèves au-delà de l'apprentissage. Les besoins de l'enfant doivent être satisfaits pour que celui-ci soit attentif en classe. »</a:t>
              </a:r>
              <a:endParaRPr lang="fr-CA" sz="1600" dirty="0">
                <a:effectLst/>
                <a:latin typeface="Segoe UI Semilight" panose="020B0402040204020203" pitchFamily="34" charset="0"/>
                <a:ea typeface="MS Mincho" panose="02020609040205080304" pitchFamily="49" charset="-128"/>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CA6CCE3E-3D78-E400-6AF4-3CD34500B538}"/>
                </a:ext>
              </a:extLst>
            </p:cNvPr>
            <p:cNvSpPr/>
            <p:nvPr/>
          </p:nvSpPr>
          <p:spPr>
            <a:xfrm>
              <a:off x="6700490" y="1309036"/>
              <a:ext cx="4134067" cy="2080293"/>
            </a:xfrm>
            <a:prstGeom prst="wedgeRoundRectCallout">
              <a:avLst>
                <a:gd name="adj1" fmla="val -51191"/>
                <a:gd name="adj2" fmla="val 82368"/>
                <a:gd name="adj3" fmla="val 16667"/>
              </a:avLst>
            </a:prstGeom>
            <a:ln w="19050">
              <a:solidFill>
                <a:srgbClr val="C00000"/>
              </a:solidFill>
            </a:ln>
          </p:spPr>
          <p:style>
            <a:lnRef idx="2">
              <a:schemeClr val="accent4"/>
            </a:lnRef>
            <a:fillRef idx="1">
              <a:schemeClr val="lt1"/>
            </a:fillRef>
            <a:effectRef idx="0">
              <a:schemeClr val="accent4"/>
            </a:effectRef>
            <a:fontRef idx="minor">
              <a:schemeClr val="dk1"/>
            </a:fontRef>
          </p:style>
          <p:txBody>
            <a:bodyPr wrap="square" rtlCol="0" anchor="ctr">
              <a:noAutofit/>
            </a:bodyPr>
            <a:lstStyle/>
            <a:p>
              <a:pPr marL="457200" algn="ctr">
                <a:lnSpc>
                  <a:spcPct val="107000"/>
                </a:lnSpc>
                <a:spcBef>
                  <a:spcPts val="600"/>
                </a:spcBef>
                <a:spcAft>
                  <a:spcPts val="600"/>
                </a:spcAft>
              </a:pPr>
              <a:r>
                <a:rPr lang="fr-CA" sz="1600" i="1" dirty="0">
                  <a:latin typeface="Segoe UI Semilight" panose="020B0402040204020203" pitchFamily="34" charset="0"/>
                  <a:ea typeface="MS Mincho" panose="02020609040205080304" pitchFamily="49" charset="-128"/>
                  <a:cs typeface="Times New Roman" panose="02020603050405020304" pitchFamily="18" charset="0"/>
                </a:rPr>
                <a:t>« </a:t>
              </a:r>
              <a:r>
                <a:rPr lang="fr-CA" sz="1600" i="1" dirty="0">
                  <a:effectLst/>
                  <a:latin typeface="Segoe UI Semilight" panose="020B0402040204020203" pitchFamily="34" charset="0"/>
                  <a:ea typeface="MS Mincho" panose="02020609040205080304" pitchFamily="49" charset="-128"/>
                  <a:cs typeface="Times New Roman" panose="02020603050405020304" pitchFamily="18" charset="0"/>
                </a:rPr>
                <a:t>Ils envisagent l'équité provinciale sur le plan du financement, mais pas en termes de résultats. Étant donné que nous </a:t>
              </a:r>
              <a:r>
                <a:rPr lang="fr-CA" sz="1600" i="1" dirty="0">
                  <a:latin typeface="Segoe UI Semilight" panose="020B0402040204020203" pitchFamily="34" charset="0"/>
                  <a:ea typeface="MS Mincho" panose="02020609040205080304" pitchFamily="49" charset="-128"/>
                  <a:cs typeface="Times New Roman" panose="02020603050405020304" pitchFamily="18" charset="0"/>
                </a:rPr>
                <a:t>sommes depuis longtemps victimes d'inégalités, </a:t>
              </a:r>
              <a:r>
                <a:rPr lang="fr-CA" sz="1600" i="1" dirty="0">
                  <a:effectLst/>
                  <a:latin typeface="Segoe UI Semilight" panose="020B0402040204020203" pitchFamily="34" charset="0"/>
                  <a:ea typeface="MS Mincho" panose="02020609040205080304" pitchFamily="49" charset="-128"/>
                  <a:cs typeface="Times New Roman" panose="02020603050405020304" pitchFamily="18" charset="0"/>
                </a:rPr>
                <a:t>nous avons besoin d'un financement plus important pour atteindre la parité. »</a:t>
              </a:r>
              <a:endParaRPr lang="fr-CA" sz="1600" dirty="0">
                <a:effectLst/>
                <a:latin typeface="Segoe UI Semilight" panose="020B0402040204020203" pitchFamily="34" charset="0"/>
                <a:ea typeface="MS Mincho" panose="02020609040205080304" pitchFamily="49" charset="-128"/>
                <a:cs typeface="Times New Roman" panose="02020603050405020304" pitchFamily="18" charset="0"/>
              </a:endParaRPr>
            </a:p>
          </p:txBody>
        </p:sp>
      </p:grpSp>
    </p:spTree>
    <p:extLst>
      <p:ext uri="{BB962C8B-B14F-4D97-AF65-F5344CB8AC3E}">
        <p14:creationId xmlns:p14="http://schemas.microsoft.com/office/powerpoint/2010/main" val="400057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B183-045B-B841-7EB2-4D8B85044656}"/>
              </a:ext>
            </a:extLst>
          </p:cNvPr>
          <p:cNvSpPr>
            <a:spLocks noGrp="1"/>
          </p:cNvSpPr>
          <p:nvPr>
            <p:ph type="title"/>
          </p:nvPr>
        </p:nvSpPr>
        <p:spPr>
          <a:xfrm>
            <a:off x="569691" y="1851278"/>
            <a:ext cx="10906098" cy="553998"/>
          </a:xfrm>
        </p:spPr>
        <p:txBody>
          <a:bodyPr wrap="square" anchor="t">
            <a:normAutofit fontScale="90000"/>
          </a:bodyPr>
          <a:lstStyle/>
          <a:p>
            <a:r>
              <a:rPr lang="en-CA" b="1" dirty="0"/>
              <a:t>Résultats : </a:t>
            </a:r>
            <a:r>
              <a:rPr lang="en-CA" b="1" dirty="0" err="1"/>
              <a:t>retombées</a:t>
            </a:r>
            <a:r>
              <a:rPr lang="en-CA" b="1" dirty="0"/>
              <a:t> positives des ERE</a:t>
            </a:r>
          </a:p>
        </p:txBody>
      </p:sp>
      <p:graphicFrame>
        <p:nvGraphicFramePr>
          <p:cNvPr id="6" name="Content Placeholder 3">
            <a:extLst>
              <a:ext uri="{FF2B5EF4-FFF2-40B4-BE49-F238E27FC236}">
                <a16:creationId xmlns:a16="http://schemas.microsoft.com/office/drawing/2014/main" id="{D3B43D6E-8D8B-7092-768C-BF4EA9201E16}"/>
              </a:ext>
            </a:extLst>
          </p:cNvPr>
          <p:cNvGraphicFramePr>
            <a:graphicFrameLocks noGrp="1"/>
          </p:cNvGraphicFramePr>
          <p:nvPr>
            <p:ph sz="quarter" idx="4294967295"/>
            <p:extLst>
              <p:ext uri="{D42A27DB-BD31-4B8C-83A1-F6EECF244321}">
                <p14:modId xmlns:p14="http://schemas.microsoft.com/office/powerpoint/2010/main" val="1724067473"/>
              </p:ext>
            </p:extLst>
          </p:nvPr>
        </p:nvGraphicFramePr>
        <p:xfrm>
          <a:off x="652503" y="2651884"/>
          <a:ext cx="10915650" cy="3790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213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AC0833-085E-151A-DD50-0ADBA7977A09}"/>
              </a:ext>
            </a:extLst>
          </p:cNvPr>
          <p:cNvSpPr>
            <a:spLocks noGrp="1"/>
          </p:cNvSpPr>
          <p:nvPr>
            <p:ph type="title"/>
          </p:nvPr>
        </p:nvSpPr>
        <p:spPr>
          <a:xfrm>
            <a:off x="642951" y="1945435"/>
            <a:ext cx="10906098" cy="553998"/>
          </a:xfrm>
        </p:spPr>
        <p:txBody>
          <a:bodyPr/>
          <a:lstStyle/>
          <a:p>
            <a:r>
              <a:rPr lang="en-CA" b="1" dirty="0" err="1"/>
              <a:t>Résultats</a:t>
            </a:r>
            <a:r>
              <a:rPr lang="en-CA" b="1" dirty="0"/>
              <a:t> : </a:t>
            </a:r>
            <a:r>
              <a:rPr lang="en-CA" b="1" dirty="0" err="1"/>
              <a:t>principaux</a:t>
            </a:r>
            <a:r>
              <a:rPr lang="en-CA" b="1" dirty="0"/>
              <a:t> </a:t>
            </a:r>
            <a:r>
              <a:rPr lang="en-CA" b="1" dirty="0" err="1"/>
              <a:t>défis</a:t>
            </a:r>
            <a:r>
              <a:rPr lang="en-CA" b="1" dirty="0"/>
              <a:t> </a:t>
            </a:r>
            <a:r>
              <a:rPr lang="en-CA" b="1" dirty="0" err="1"/>
              <a:t>d’une</a:t>
            </a:r>
            <a:r>
              <a:rPr lang="en-CA" b="1" dirty="0"/>
              <a:t> ERE</a:t>
            </a:r>
          </a:p>
        </p:txBody>
      </p:sp>
      <p:graphicFrame>
        <p:nvGraphicFramePr>
          <p:cNvPr id="8" name="Diagram 7">
            <a:extLst>
              <a:ext uri="{FF2B5EF4-FFF2-40B4-BE49-F238E27FC236}">
                <a16:creationId xmlns:a16="http://schemas.microsoft.com/office/drawing/2014/main" id="{7B336232-5734-F9EF-F7B7-4D81B75E8F0F}"/>
              </a:ext>
            </a:extLst>
          </p:cNvPr>
          <p:cNvGraphicFramePr/>
          <p:nvPr>
            <p:extLst>
              <p:ext uri="{D42A27DB-BD31-4B8C-83A1-F6EECF244321}">
                <p14:modId xmlns:p14="http://schemas.microsoft.com/office/powerpoint/2010/main" val="1006875659"/>
              </p:ext>
            </p:extLst>
          </p:nvPr>
        </p:nvGraphicFramePr>
        <p:xfrm>
          <a:off x="642951" y="2598235"/>
          <a:ext cx="10925177" cy="4145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Cycle with people outline">
            <a:extLst>
              <a:ext uri="{FF2B5EF4-FFF2-40B4-BE49-F238E27FC236}">
                <a16:creationId xmlns:a16="http://schemas.microsoft.com/office/drawing/2014/main" id="{42E57348-9C05-B546-4486-0DA8479BAC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8381" y="2688412"/>
            <a:ext cx="694623" cy="694623"/>
          </a:xfrm>
          <a:prstGeom prst="rect">
            <a:avLst/>
          </a:prstGeom>
        </p:spPr>
      </p:pic>
      <p:pic>
        <p:nvPicPr>
          <p:cNvPr id="9" name="Graphic 8" descr="Circles with arrows with solid fill">
            <a:extLst>
              <a:ext uri="{FF2B5EF4-FFF2-40B4-BE49-F238E27FC236}">
                <a16:creationId xmlns:a16="http://schemas.microsoft.com/office/drawing/2014/main" id="{41F77494-D3A0-B6E9-14F7-4E3D24558A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0666" y="3383035"/>
            <a:ext cx="798521" cy="798521"/>
          </a:xfrm>
          <a:prstGeom prst="rect">
            <a:avLst/>
          </a:prstGeom>
        </p:spPr>
      </p:pic>
      <p:pic>
        <p:nvPicPr>
          <p:cNvPr id="11" name="Graphic 10" descr="Chat with solid fill">
            <a:extLst>
              <a:ext uri="{FF2B5EF4-FFF2-40B4-BE49-F238E27FC236}">
                <a16:creationId xmlns:a16="http://schemas.microsoft.com/office/drawing/2014/main" id="{38C494F8-F2C0-0C32-6AC3-E6526C558F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001" y="4185411"/>
            <a:ext cx="652112" cy="652112"/>
          </a:xfrm>
          <a:prstGeom prst="rect">
            <a:avLst/>
          </a:prstGeom>
        </p:spPr>
      </p:pic>
      <p:pic>
        <p:nvPicPr>
          <p:cNvPr id="12" name="Graphic 11" descr="Management with solid fill">
            <a:extLst>
              <a:ext uri="{FF2B5EF4-FFF2-40B4-BE49-F238E27FC236}">
                <a16:creationId xmlns:a16="http://schemas.microsoft.com/office/drawing/2014/main" id="{9AAD49A4-98AD-76C0-0C05-D641356CE69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66927" y="4774787"/>
            <a:ext cx="636881" cy="636881"/>
          </a:xfrm>
          <a:prstGeom prst="rect">
            <a:avLst/>
          </a:prstGeom>
        </p:spPr>
      </p:pic>
      <p:pic>
        <p:nvPicPr>
          <p:cNvPr id="14" name="Graphic 13" descr="Money outline">
            <a:extLst>
              <a:ext uri="{FF2B5EF4-FFF2-40B4-BE49-F238E27FC236}">
                <a16:creationId xmlns:a16="http://schemas.microsoft.com/office/drawing/2014/main" id="{64ECCC98-B8F6-0FFF-686F-972E9AE298F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8525" y="5349756"/>
            <a:ext cx="671111" cy="652112"/>
          </a:xfrm>
          <a:prstGeom prst="rect">
            <a:avLst/>
          </a:prstGeom>
        </p:spPr>
      </p:pic>
    </p:spTree>
    <p:extLst>
      <p:ext uri="{BB962C8B-B14F-4D97-AF65-F5344CB8AC3E}">
        <p14:creationId xmlns:p14="http://schemas.microsoft.com/office/powerpoint/2010/main" val="132229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xmlns:a14="http://schemas.microsoft.com/office/drawing/2010/main" xmlns:asvg="http://schemas.microsoft.com/office/drawing/2016/SVG/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BD271C0C-65CA-F242-58BA-FC150F4C023D}"/>
              </a:ext>
            </a:extLst>
          </p:cNvPr>
          <p:cNvGraphicFramePr>
            <a:graphicFrameLocks noGrp="1"/>
          </p:cNvGraphicFramePr>
          <p:nvPr>
            <p:ph sz="quarter" idx="4294967295"/>
            <p:extLst>
              <p:ext uri="{D42A27DB-BD31-4B8C-83A1-F6EECF244321}">
                <p14:modId xmlns:p14="http://schemas.microsoft.com/office/powerpoint/2010/main" val="2271969998"/>
              </p:ext>
            </p:extLst>
          </p:nvPr>
        </p:nvGraphicFramePr>
        <p:xfrm>
          <a:off x="1062411" y="2899095"/>
          <a:ext cx="10067178" cy="3649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a:extLst>
              <a:ext uri="{FF2B5EF4-FFF2-40B4-BE49-F238E27FC236}">
                <a16:creationId xmlns:a16="http://schemas.microsoft.com/office/drawing/2014/main" id="{01EF82BC-117F-F523-90CA-27A6E4E4523A}"/>
              </a:ext>
            </a:extLst>
          </p:cNvPr>
          <p:cNvSpPr>
            <a:spLocks noGrp="1"/>
          </p:cNvSpPr>
          <p:nvPr>
            <p:ph type="body" idx="1"/>
          </p:nvPr>
        </p:nvSpPr>
        <p:spPr>
          <a:xfrm>
            <a:off x="840060" y="2324346"/>
            <a:ext cx="10067166" cy="424732"/>
          </a:xfrm>
        </p:spPr>
        <p:txBody>
          <a:bodyPr/>
          <a:lstStyle/>
          <a:p>
            <a:r>
              <a:rPr lang="en-CA" sz="2400" b="1" dirty="0">
                <a:solidFill>
                  <a:schemeClr val="tx1"/>
                </a:solidFill>
              </a:rPr>
              <a:t>Résultats à ce jour</a:t>
            </a:r>
          </a:p>
        </p:txBody>
      </p:sp>
      <p:sp>
        <p:nvSpPr>
          <p:cNvPr id="8" name="Title 7">
            <a:extLst>
              <a:ext uri="{FF2B5EF4-FFF2-40B4-BE49-F238E27FC236}">
                <a16:creationId xmlns:a16="http://schemas.microsoft.com/office/drawing/2014/main" id="{9A49DE7F-A905-E101-FB2D-DB00BEC0AA59}"/>
              </a:ext>
            </a:extLst>
          </p:cNvPr>
          <p:cNvSpPr>
            <a:spLocks noGrp="1"/>
          </p:cNvSpPr>
          <p:nvPr>
            <p:ph type="title"/>
          </p:nvPr>
        </p:nvSpPr>
        <p:spPr>
          <a:xfrm>
            <a:off x="840059" y="1770348"/>
            <a:ext cx="10058368" cy="473046"/>
          </a:xfrm>
        </p:spPr>
        <p:txBody>
          <a:bodyPr/>
          <a:lstStyle/>
          <a:p>
            <a:r>
              <a:rPr lang="en-CA" sz="4000" b="1" dirty="0"/>
              <a:t>Financement dans le cadre des ERE</a:t>
            </a:r>
          </a:p>
        </p:txBody>
      </p:sp>
      <p:sp>
        <p:nvSpPr>
          <p:cNvPr id="2" name="Text Placeholder 8">
            <a:extLst>
              <a:ext uri="{FF2B5EF4-FFF2-40B4-BE49-F238E27FC236}">
                <a16:creationId xmlns:a16="http://schemas.microsoft.com/office/drawing/2014/main" id="{967EDB31-CCF5-A0BC-BB18-968A86187EC4}"/>
              </a:ext>
            </a:extLst>
          </p:cNvPr>
          <p:cNvSpPr txBox="1">
            <a:spLocks/>
          </p:cNvSpPr>
          <p:nvPr/>
        </p:nvSpPr>
        <p:spPr>
          <a:xfrm>
            <a:off x="5288350" y="3155480"/>
            <a:ext cx="5841239" cy="2970044"/>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5"/>
                </a:solidFill>
                <a:latin typeface="+mj-lt"/>
                <a:ea typeface="Segoe UI Semibold" panose="020B0702040204020203" pitchFamily="34" charset="0"/>
                <a:cs typeface="Segoe UI Semibold" panose="020B07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CA" sz="1500" b="1" dirty="0">
                <a:solidFill>
                  <a:schemeClr val="tx1"/>
                </a:solidFill>
              </a:rPr>
              <a:t>Seul le Conseil en éducation des Premières Nations (CEPN) a déclaré recevoir un financement de l'éducation fondé sur les besoins qui prend en compte les inducteurs de coûts propres aux Premières Nations membres du CEPN, ce qui n'est pas ancré dans la comparabilité provinciale.</a:t>
            </a:r>
          </a:p>
          <a:p>
            <a:r>
              <a:rPr lang="fr-CA" sz="1500" b="1" dirty="0">
                <a:solidFill>
                  <a:schemeClr val="tx1"/>
                </a:solidFill>
              </a:rPr>
              <a:t>De plus, deux ententes signées avant la transformation – bien qu‘elles ne soient pas entièrement fondés sur les besoins – contiennent plusieurs améliorations apportées aux formules de financement provinciales :</a:t>
            </a:r>
          </a:p>
          <a:p>
            <a:r>
              <a:rPr lang="fr-CA" sz="1500" b="1" dirty="0">
                <a:solidFill>
                  <a:schemeClr val="tx1"/>
                </a:solidFill>
              </a:rPr>
              <a:t>1. BCTEA : financement des immobilisations du transport, financement des langues et de la culture, financement de l'éducation spécialisée et financement des services de troisième niveau.</a:t>
            </a:r>
          </a:p>
          <a:p>
            <a:r>
              <a:rPr lang="fr-CA" sz="1500" b="1" dirty="0">
                <a:solidFill>
                  <a:schemeClr val="tx1"/>
                </a:solidFill>
              </a:rPr>
              <a:t>2. MESC : financement des langues et de la culture et financement (minime) des immobilisations.</a:t>
            </a:r>
          </a:p>
        </p:txBody>
      </p:sp>
    </p:spTree>
    <p:extLst>
      <p:ext uri="{BB962C8B-B14F-4D97-AF65-F5344CB8AC3E}">
        <p14:creationId xmlns:p14="http://schemas.microsoft.com/office/powerpoint/2010/main" val="74185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D3FE9-01B9-209F-3226-9E2BB8531726}"/>
              </a:ext>
            </a:extLst>
          </p:cNvPr>
          <p:cNvSpPr>
            <a:spLocks noGrp="1"/>
          </p:cNvSpPr>
          <p:nvPr>
            <p:ph type="title"/>
          </p:nvPr>
        </p:nvSpPr>
        <p:spPr>
          <a:xfrm>
            <a:off x="642951" y="802510"/>
            <a:ext cx="10906098" cy="553998"/>
          </a:xfrm>
        </p:spPr>
        <p:txBody>
          <a:bodyPr vert="horz" wrap="square" lIns="0" tIns="0" rIns="0" bIns="0" rtlCol="0" anchor="t" anchorCtr="0">
            <a:normAutofit fontScale="90000"/>
          </a:bodyPr>
          <a:lstStyle/>
          <a:p>
            <a:br>
              <a:rPr lang="fr-CA" b="1" dirty="0"/>
            </a:br>
            <a:br>
              <a:rPr lang="fr-CA" b="1" dirty="0"/>
            </a:br>
            <a:r>
              <a:rPr lang="fr-CA" b="1" dirty="0"/>
              <a:t>Ententes régionales en matière d'éducation signées </a:t>
            </a:r>
          </a:p>
        </p:txBody>
      </p:sp>
      <p:sp>
        <p:nvSpPr>
          <p:cNvPr id="2" name="Slide Number Placeholder 1" hidden="1">
            <a:extLst>
              <a:ext uri="{FF2B5EF4-FFF2-40B4-BE49-F238E27FC236}">
                <a16:creationId xmlns:a16="http://schemas.microsoft.com/office/drawing/2014/main" id="{49C361FC-9EF4-11B6-5B1F-2238B923C7DD}"/>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524D1A82-BAD5-4898-8C77-C821410AB1EA}" type="slidenum">
              <a:rPr kumimoji="0" lang="en-CA" sz="1000" b="0" i="0" u="none" strike="noStrike" kern="1200" cap="none" spc="0" normalizeH="0" baseline="0" noProof="0" smtClean="0">
                <a:ln>
                  <a:noFill/>
                </a:ln>
                <a:solidFill>
                  <a:srgbClr val="F2F2F2">
                    <a:lumMod val="50000"/>
                  </a:srgbClr>
                </a:solidFill>
                <a:effectLst/>
                <a:uLnTx/>
                <a:uFillTx/>
                <a:latin typeface="Segoe UI Semilight"/>
                <a:ea typeface="+mn-ea"/>
                <a:cs typeface="+mn-cs"/>
              </a:rPr>
              <a:t>15</a:t>
            </a:fld>
            <a:endParaRPr kumimoji="0" lang="en-CA" sz="1000" b="0" i="0" u="none" strike="noStrike" kern="1200" cap="none" spc="0" normalizeH="0" baseline="0" noProof="0">
              <a:ln>
                <a:noFill/>
              </a:ln>
              <a:solidFill>
                <a:srgbClr val="F2F2F2">
                  <a:lumMod val="50000"/>
                </a:srgbClr>
              </a:solidFill>
              <a:effectLst/>
              <a:uLnTx/>
              <a:uFillTx/>
              <a:latin typeface="Segoe UI Semilight"/>
              <a:ea typeface="+mn-ea"/>
              <a:cs typeface="+mn-cs"/>
            </a:endParaRPr>
          </a:p>
        </p:txBody>
      </p:sp>
      <p:pic>
        <p:nvPicPr>
          <p:cNvPr id="5" name="Picture 4">
            <a:extLst>
              <a:ext uri="{FF2B5EF4-FFF2-40B4-BE49-F238E27FC236}">
                <a16:creationId xmlns:a16="http://schemas.microsoft.com/office/drawing/2014/main" id="{03DA3B58-6C11-8460-1DCF-37A306812F4F}"/>
              </a:ext>
            </a:extLst>
          </p:cNvPr>
          <p:cNvPicPr>
            <a:picLocks noChangeAspect="1"/>
          </p:cNvPicPr>
          <p:nvPr/>
        </p:nvPicPr>
        <p:blipFill>
          <a:blip r:embed="rId3"/>
          <a:stretch>
            <a:fillRect/>
          </a:stretch>
        </p:blipFill>
        <p:spPr>
          <a:xfrm>
            <a:off x="5271959" y="2717665"/>
            <a:ext cx="6920041" cy="3638686"/>
          </a:xfrm>
          <a:prstGeom prst="rect">
            <a:avLst/>
          </a:prstGeom>
          <a:noFill/>
        </p:spPr>
      </p:pic>
      <p:sp>
        <p:nvSpPr>
          <p:cNvPr id="7" name="TextBox 6">
            <a:extLst>
              <a:ext uri="{FF2B5EF4-FFF2-40B4-BE49-F238E27FC236}">
                <a16:creationId xmlns:a16="http://schemas.microsoft.com/office/drawing/2014/main" id="{B921EF1F-A33A-938D-B936-D891C4B80F0A}"/>
              </a:ext>
            </a:extLst>
          </p:cNvPr>
          <p:cNvSpPr txBox="1"/>
          <p:nvPr/>
        </p:nvSpPr>
        <p:spPr>
          <a:xfrm>
            <a:off x="382372" y="2723527"/>
            <a:ext cx="5080773" cy="4651375"/>
          </a:xfrm>
          <a:prstGeom prst="rect">
            <a:avLst/>
          </a:prstGeom>
          <a:noFill/>
        </p:spPr>
        <p:txBody>
          <a:bodyPr vert="horz" lIns="0" tIns="0" rIns="108000" bIns="0" rtlCol="0">
            <a:normAutofit/>
          </a:bodyPr>
          <a:lstStyle/>
          <a:p>
            <a:pPr marL="277200" indent="-277200" algn="just" defTabSz="457200">
              <a:spcBef>
                <a:spcPts val="900"/>
              </a:spcBef>
              <a:spcAft>
                <a:spcPts val="800"/>
              </a:spcAft>
              <a:buSzPct val="100000"/>
              <a:buFont typeface="Arial" panose="020B0604020202020204" pitchFamily="34" charset="0"/>
              <a:buChar char="•"/>
            </a:pPr>
            <a:r>
              <a:rPr lang="fr-CA" sz="1600" b="0" i="1" dirty="0">
                <a:effectLst/>
                <a:cs typeface="Segoe UI Light" panose="020B0502040204020203" pitchFamily="34" charset="0"/>
              </a:rPr>
              <a:t> Les ententes </a:t>
            </a:r>
            <a:r>
              <a:rPr lang="fr-CA" sz="1600" i="1" dirty="0">
                <a:cs typeface="Segoe UI Light" panose="020B0502040204020203" pitchFamily="34" charset="0"/>
              </a:rPr>
              <a:t>BC Tripartite </a:t>
            </a:r>
            <a:r>
              <a:rPr lang="fr-CA" sz="1600" i="1" dirty="0" err="1">
                <a:cs typeface="Segoe UI Light" panose="020B0502040204020203" pitchFamily="34" charset="0"/>
              </a:rPr>
              <a:t>Education</a:t>
            </a:r>
            <a:r>
              <a:rPr lang="fr-CA" sz="1600" i="1" dirty="0">
                <a:cs typeface="Segoe UI Light" panose="020B0502040204020203" pitchFamily="34" charset="0"/>
              </a:rPr>
              <a:t> Agreement (BCTEA)</a:t>
            </a:r>
            <a:r>
              <a:rPr lang="fr-CA" sz="1600" b="0" i="1" dirty="0">
                <a:effectLst/>
                <a:cs typeface="Segoe UI Light" panose="020B0502040204020203" pitchFamily="34" charset="0"/>
              </a:rPr>
              <a:t> et </a:t>
            </a:r>
            <a:r>
              <a:rPr lang="fr-CA" sz="1600" i="1" dirty="0" err="1">
                <a:cs typeface="Segoe UI Light" panose="020B0502040204020203" pitchFamily="34" charset="0"/>
              </a:rPr>
              <a:t>Maskwacis</a:t>
            </a:r>
            <a:r>
              <a:rPr lang="fr-CA" sz="1600" i="1" dirty="0">
                <a:cs typeface="Segoe UI Light" panose="020B0502040204020203" pitchFamily="34" charset="0"/>
              </a:rPr>
              <a:t> (MESC) Transformation Agreement </a:t>
            </a:r>
            <a:r>
              <a:rPr lang="fr-CA" sz="1600" b="0" i="1" dirty="0">
                <a:effectLst/>
                <a:cs typeface="Segoe UI Light" panose="020B0502040204020203" pitchFamily="34" charset="0"/>
              </a:rPr>
              <a:t>ont été signées avant la transformation de l'éducation et ne sont techniquement pas considérées comme des ententes régionales en matière d'éducation.</a:t>
            </a:r>
          </a:p>
          <a:p>
            <a:pPr marL="277200" indent="-277200" algn="just" defTabSz="457200">
              <a:spcBef>
                <a:spcPts val="900"/>
              </a:spcBef>
              <a:spcAft>
                <a:spcPts val="800"/>
              </a:spcAft>
              <a:buSzPct val="100000"/>
              <a:buFont typeface="Arial" panose="020B0604020202020204" pitchFamily="34" charset="0"/>
              <a:buChar char="•"/>
            </a:pPr>
            <a:r>
              <a:rPr lang="fr-CA" sz="1600" b="0" i="1" dirty="0">
                <a:effectLst/>
                <a:cs typeface="Segoe UI Light" panose="020B0502040204020203" pitchFamily="34" charset="0"/>
              </a:rPr>
              <a:t>De plus, la Première </a:t>
            </a:r>
            <a:r>
              <a:rPr lang="fr-CA" sz="1600" i="1" dirty="0">
                <a:cs typeface="Segoe UI Light" panose="020B0502040204020203" pitchFamily="34" charset="0"/>
              </a:rPr>
              <a:t>Nation dakota de </a:t>
            </a:r>
            <a:r>
              <a:rPr lang="fr-CA" sz="1600" i="1" dirty="0" err="1">
                <a:cs typeface="Segoe UI Light" panose="020B0502040204020203" pitchFamily="34" charset="0"/>
              </a:rPr>
              <a:t>Whitecap</a:t>
            </a:r>
            <a:r>
              <a:rPr lang="fr-CA" sz="1600" i="1" dirty="0">
                <a:cs typeface="Segoe UI Light" panose="020B0502040204020203" pitchFamily="34" charset="0"/>
              </a:rPr>
              <a:t> </a:t>
            </a:r>
            <a:r>
              <a:rPr lang="fr-CA" sz="1600" b="0" i="1" dirty="0">
                <a:effectLst/>
                <a:cs typeface="Segoe UI Light" panose="020B0502040204020203" pitchFamily="34" charset="0"/>
              </a:rPr>
              <a:t>a récemment signé son accord d'autonomie gouvernementale et a reçu un avis de SAC indiquant que son ERE n‘était plus en vigueur et que le financement serait déterminé en fonction des dispositions de l'accord d'autonomie gouvernementale.</a:t>
            </a:r>
          </a:p>
          <a:p>
            <a:pPr marL="277200" indent="-277200" defTabSz="457200">
              <a:spcBef>
                <a:spcPts val="900"/>
              </a:spcBef>
              <a:spcAft>
                <a:spcPts val="800"/>
              </a:spcAft>
              <a:buSzPct val="100000"/>
              <a:buFont typeface="Arial" panose="020B0604020202020204" pitchFamily="34" charset="0"/>
              <a:buChar char="•"/>
            </a:pPr>
            <a:endParaRPr lang="fr-CA" sz="2000" b="0" i="1" dirty="0">
              <a:effectLst/>
              <a:cs typeface="Segoe UI Light" panose="020B0502040204020203" pitchFamily="34" charset="0"/>
            </a:endParaRPr>
          </a:p>
        </p:txBody>
      </p:sp>
      <p:sp>
        <p:nvSpPr>
          <p:cNvPr id="8" name="Slide Number Placeholder 1">
            <a:extLst>
              <a:ext uri="{FF2B5EF4-FFF2-40B4-BE49-F238E27FC236}">
                <a16:creationId xmlns:a16="http://schemas.microsoft.com/office/drawing/2014/main" id="{2DBA9C45-0A5A-C503-7B1A-C0CE0884C839}"/>
              </a:ext>
            </a:extLst>
          </p:cNvPr>
          <p:cNvSpPr txBox="1">
            <a:spLocks/>
          </p:cNvSpPr>
          <p:nvPr/>
        </p:nvSpPr>
        <p:spPr>
          <a:xfrm>
            <a:off x="11708401" y="6515193"/>
            <a:ext cx="499143" cy="249720"/>
          </a:xfrm>
          <a:prstGeom prst="rect">
            <a:avLst/>
          </a:prstGeom>
        </p:spPr>
        <p:txBody>
          <a:bodyPr vert="horz" lIns="0" tIns="45720" rIns="0" bIns="45720" rtlCol="0" anchor="ctr"/>
          <a:lstStyle>
            <a:defPPr>
              <a:defRPr lang="en-US"/>
            </a:defPPr>
            <a:lvl1pPr marL="0" algn="ctr" defTabSz="914400" rtl="0" eaLnBrk="1" latinLnBrk="0" hangingPunct="1">
              <a:defRPr sz="10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4D1A82-BAD5-4898-8C77-C821410AB1EA}" type="slidenum">
              <a:rPr lang="en-CA" smtClean="0"/>
              <a:t>15</a:t>
            </a:fld>
            <a:endParaRPr lang="en-CA" dirty="0"/>
          </a:p>
        </p:txBody>
      </p:sp>
    </p:spTree>
    <p:extLst>
      <p:ext uri="{BB962C8B-B14F-4D97-AF65-F5344CB8AC3E}">
        <p14:creationId xmlns:p14="http://schemas.microsoft.com/office/powerpoint/2010/main" val="402884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A3EE68-DECC-E459-4B20-7E117B017898}"/>
              </a:ext>
            </a:extLst>
          </p:cNvPr>
          <p:cNvSpPr>
            <a:spLocks noGrp="1"/>
          </p:cNvSpPr>
          <p:nvPr>
            <p:ph type="title"/>
          </p:nvPr>
        </p:nvSpPr>
        <p:spPr>
          <a:xfrm>
            <a:off x="733452" y="1615554"/>
            <a:ext cx="10906098" cy="553998"/>
          </a:xfrm>
        </p:spPr>
        <p:txBody>
          <a:bodyPr/>
          <a:lstStyle/>
          <a:p>
            <a:r>
              <a:rPr lang="en-CA" b="1" dirty="0" err="1"/>
              <a:t>Négociations</a:t>
            </a:r>
            <a:r>
              <a:rPr lang="en-CA" b="1" dirty="0"/>
              <a:t> </a:t>
            </a:r>
            <a:r>
              <a:rPr lang="en-CA" b="1" dirty="0" err="1"/>
              <a:t>d’ERE</a:t>
            </a:r>
            <a:r>
              <a:rPr lang="en-CA" b="1" dirty="0"/>
              <a:t> en cours</a:t>
            </a:r>
          </a:p>
        </p:txBody>
      </p:sp>
      <p:graphicFrame>
        <p:nvGraphicFramePr>
          <p:cNvPr id="6" name="Diagram 5">
            <a:extLst>
              <a:ext uri="{FF2B5EF4-FFF2-40B4-BE49-F238E27FC236}">
                <a16:creationId xmlns:a16="http://schemas.microsoft.com/office/drawing/2014/main" id="{5591A461-2309-46EA-4E70-D572344FC950}"/>
              </a:ext>
            </a:extLst>
          </p:cNvPr>
          <p:cNvGraphicFramePr/>
          <p:nvPr>
            <p:extLst>
              <p:ext uri="{D42A27DB-BD31-4B8C-83A1-F6EECF244321}">
                <p14:modId xmlns:p14="http://schemas.microsoft.com/office/powerpoint/2010/main" val="3531256019"/>
              </p:ext>
            </p:extLst>
          </p:nvPr>
        </p:nvGraphicFramePr>
        <p:xfrm>
          <a:off x="733452" y="2352375"/>
          <a:ext cx="11106150" cy="404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489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FA06B8-3962-A5C6-668B-1641BE10A0E8}"/>
              </a:ext>
            </a:extLst>
          </p:cNvPr>
          <p:cNvSpPr/>
          <p:nvPr/>
        </p:nvSpPr>
        <p:spPr>
          <a:xfrm>
            <a:off x="7720026" y="2383783"/>
            <a:ext cx="2631445" cy="2160710"/>
          </a:xfrm>
          <a:prstGeom prst="wedgeRoundRectCallout">
            <a:avLst>
              <a:gd name="adj1" fmla="val -21139"/>
              <a:gd name="adj2" fmla="val 72453"/>
              <a:gd name="adj3" fmla="val 16667"/>
            </a:avLst>
          </a:prstGeom>
          <a:ln w="19050"/>
        </p:spPr>
        <p:style>
          <a:lnRef idx="2">
            <a:schemeClr val="accent4"/>
          </a:lnRef>
          <a:fillRef idx="1">
            <a:schemeClr val="lt1"/>
          </a:fillRef>
          <a:effectRef idx="0">
            <a:schemeClr val="accent4"/>
          </a:effectRef>
          <a:fontRef idx="minor">
            <a:schemeClr val="dk1"/>
          </a:fontRef>
        </p:style>
        <p:txBody>
          <a:bodyPr wrap="square" rtlCol="0" anchor="ctr">
            <a:noAutofit/>
          </a:bodyPr>
          <a:lstStyle/>
          <a:p>
            <a:pPr algn="ctr"/>
            <a:r>
              <a:rPr lang="fr-CA" i="1" dirty="0">
                <a:solidFill>
                  <a:srgbClr val="0F1313"/>
                </a:solidFill>
                <a:latin typeface="Segoe UI Semilight" panose="020B0402040204020203" pitchFamily="34" charset="0"/>
                <a:ea typeface="MS Mincho" panose="02020609040205080304" pitchFamily="49" charset="-128"/>
                <a:cs typeface="Times New Roman" panose="02020603050405020304" pitchFamily="18" charset="0"/>
              </a:rPr>
              <a:t>« </a:t>
            </a:r>
            <a:r>
              <a:rPr lang="fr-CA" sz="1800" i="1" dirty="0">
                <a:solidFill>
                  <a:srgbClr val="0F1313"/>
                </a:solidFill>
                <a:effectLst/>
                <a:latin typeface="Segoe UI Semilight" panose="020B0402040204020203" pitchFamily="34" charset="0"/>
                <a:ea typeface="MS Mincho" panose="02020609040205080304" pitchFamily="49" charset="-128"/>
                <a:cs typeface="Times New Roman" panose="02020603050405020304" pitchFamily="18" charset="0"/>
              </a:rPr>
              <a:t>Nous avons présenté notre demande de financement quatre années de suite... Nous ne pouvons plus attendre lorsqu'il s'agit de la sécurité et du bien-être des élèves</a:t>
            </a:r>
            <a:r>
              <a:rPr lang="fr-CA" sz="1800" i="1" dirty="0">
                <a:solidFill>
                  <a:srgbClr val="0F3C4F"/>
                </a:solidFill>
                <a:effectLst/>
                <a:latin typeface="Segoe UI Semilight" panose="020B0402040204020203" pitchFamily="34" charset="0"/>
                <a:ea typeface="MS Mincho" panose="02020609040205080304" pitchFamily="49" charset="-128"/>
                <a:cs typeface="Times New Roman" panose="02020603050405020304" pitchFamily="18" charset="0"/>
              </a:rPr>
              <a:t>. »</a:t>
            </a:r>
            <a:endParaRPr lang="fr-CA" sz="1600" b="1" dirty="0">
              <a:solidFill>
                <a:schemeClr val="bg1"/>
              </a:solidFill>
              <a:latin typeface="+mj-lt"/>
              <a:ea typeface="Corbel" charset="0"/>
              <a:cs typeface="Corbel" charset="0"/>
            </a:endParaRPr>
          </a:p>
        </p:txBody>
      </p:sp>
      <p:sp>
        <p:nvSpPr>
          <p:cNvPr id="6" name="Speech Bubble: Rectangle with Corners Rounded 5">
            <a:extLst>
              <a:ext uri="{FF2B5EF4-FFF2-40B4-BE49-F238E27FC236}">
                <a16:creationId xmlns:a16="http://schemas.microsoft.com/office/drawing/2014/main" id="{EDDADDF9-D58D-4DA1-0742-D252AF8CB9EA}"/>
              </a:ext>
            </a:extLst>
          </p:cNvPr>
          <p:cNvSpPr/>
          <p:nvPr/>
        </p:nvSpPr>
        <p:spPr>
          <a:xfrm>
            <a:off x="642950" y="2640160"/>
            <a:ext cx="5672789" cy="2339457"/>
          </a:xfrm>
          <a:prstGeom prst="wedgeRoundRectCallout">
            <a:avLst>
              <a:gd name="adj1" fmla="val 38548"/>
              <a:gd name="adj2" fmla="val -65121"/>
              <a:gd name="adj3" fmla="val 16667"/>
            </a:avLst>
          </a:prstGeom>
          <a:ln w="19050"/>
        </p:spPr>
        <p:style>
          <a:lnRef idx="2">
            <a:schemeClr val="accent5"/>
          </a:lnRef>
          <a:fillRef idx="1">
            <a:schemeClr val="lt1"/>
          </a:fillRef>
          <a:effectRef idx="0">
            <a:schemeClr val="accent5"/>
          </a:effectRef>
          <a:fontRef idx="minor">
            <a:schemeClr val="dk1"/>
          </a:fontRef>
        </p:style>
        <p:txBody>
          <a:bodyPr wrap="square" rtlCol="0" anchor="ctr">
            <a:noAutofit/>
          </a:bodyPr>
          <a:lstStyle/>
          <a:p>
            <a:pPr marL="457200" algn="ctr">
              <a:lnSpc>
                <a:spcPct val="107000"/>
              </a:lnSpc>
              <a:spcBef>
                <a:spcPts val="600"/>
              </a:spcBef>
              <a:spcAft>
                <a:spcPts val="600"/>
              </a:spcAft>
            </a:pPr>
            <a:r>
              <a:rPr lang="fr-CA" i="1" dirty="0">
                <a:latin typeface="+mj-lt"/>
                <a:ea typeface="MS Mincho" panose="02020609040205080304" pitchFamily="49" charset="-128"/>
                <a:cs typeface="Times New Roman" panose="02020603050405020304" pitchFamily="18" charset="0"/>
              </a:rPr>
              <a:t>« </a:t>
            </a:r>
            <a:r>
              <a:rPr lang="fr-CA" sz="1800" i="1" dirty="0">
                <a:effectLst/>
                <a:latin typeface="+mj-lt"/>
                <a:ea typeface="MS Mincho" panose="02020609040205080304" pitchFamily="49" charset="-128"/>
                <a:cs typeface="Times New Roman" panose="02020603050405020304" pitchFamily="18" charset="0"/>
              </a:rPr>
              <a:t>Le Canada souhaite participer aux réunions. Il assistera aux réunions en envoyant des représentants de l’administration centrale. Cependant, on a souvent l'impression qu'il s'agit simplement de cocher </a:t>
            </a:r>
            <a:r>
              <a:rPr lang="fr-CA" i="1" dirty="0">
                <a:latin typeface="+mj-lt"/>
                <a:ea typeface="MS Mincho" panose="02020609040205080304" pitchFamily="49" charset="-128"/>
                <a:cs typeface="Times New Roman" panose="02020603050405020304" pitchFamily="18" charset="0"/>
              </a:rPr>
              <a:t>une</a:t>
            </a:r>
            <a:r>
              <a:rPr lang="fr-CA" sz="1800" i="1" dirty="0">
                <a:effectLst/>
                <a:latin typeface="+mj-lt"/>
                <a:ea typeface="MS Mincho" panose="02020609040205080304" pitchFamily="49" charset="-128"/>
                <a:cs typeface="Times New Roman" panose="02020603050405020304" pitchFamily="18" charset="0"/>
              </a:rPr>
              <a:t> case pour dire « nous avons </a:t>
            </a:r>
            <a:r>
              <a:rPr lang="fr-CA" i="1" dirty="0">
                <a:latin typeface="+mj-lt"/>
                <a:ea typeface="MS Mincho" panose="02020609040205080304" pitchFamily="49" charset="-128"/>
                <a:cs typeface="Times New Roman" panose="02020603050405020304" pitchFamily="18" charset="0"/>
              </a:rPr>
              <a:t>mené</a:t>
            </a:r>
            <a:r>
              <a:rPr lang="fr-CA" sz="1800" i="1" dirty="0">
                <a:effectLst/>
                <a:latin typeface="+mj-lt"/>
                <a:ea typeface="MS Mincho" panose="02020609040205080304" pitchFamily="49" charset="-128"/>
                <a:cs typeface="Times New Roman" panose="02020603050405020304" pitchFamily="18" charset="0"/>
              </a:rPr>
              <a:t> des consultations ». Après les réunions, il ne se passe</a:t>
            </a:r>
            <a:r>
              <a:rPr lang="fr-CA" i="1" dirty="0">
                <a:latin typeface="+mj-lt"/>
                <a:ea typeface="MS Mincho" panose="02020609040205080304" pitchFamily="49" charset="-128"/>
                <a:cs typeface="Times New Roman" panose="02020603050405020304" pitchFamily="18" charset="0"/>
              </a:rPr>
              <a:t> rien :</a:t>
            </a:r>
            <a:r>
              <a:rPr lang="fr-CA" sz="1800" i="1" dirty="0">
                <a:effectLst/>
                <a:latin typeface="+mj-lt"/>
                <a:ea typeface="MS Mincho" panose="02020609040205080304" pitchFamily="49" charset="-128"/>
                <a:cs typeface="Times New Roman" panose="02020603050405020304" pitchFamily="18" charset="0"/>
              </a:rPr>
              <a:t> il n'y a pas de suivi et les mesures à prendre semblent rester au point mort. »</a:t>
            </a:r>
            <a:endParaRPr lang="fr-CA" sz="1800" dirty="0">
              <a:effectLst/>
              <a:latin typeface="+mj-lt"/>
              <a:ea typeface="MS Mincho" panose="02020609040205080304" pitchFamily="49" charset="-128"/>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1EED71F7-7F8E-7ED0-ABBC-3EB88BFD378B}"/>
              </a:ext>
            </a:extLst>
          </p:cNvPr>
          <p:cNvSpPr/>
          <p:nvPr/>
        </p:nvSpPr>
        <p:spPr>
          <a:xfrm>
            <a:off x="4981955" y="5028060"/>
            <a:ext cx="5476141" cy="1211006"/>
          </a:xfrm>
          <a:prstGeom prst="wedgeRoundRectCallout">
            <a:avLst>
              <a:gd name="adj1" fmla="val -25547"/>
              <a:gd name="adj2" fmla="val 82225"/>
              <a:gd name="adj3" fmla="val 16667"/>
            </a:avLst>
          </a:pr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fr-CA" i="1" dirty="0">
                <a:solidFill>
                  <a:srgbClr val="0F1313"/>
                </a:solidFill>
                <a:latin typeface="+mj-lt"/>
                <a:ea typeface="MS Mincho" panose="02020609040205080304" pitchFamily="49" charset="-128"/>
                <a:cs typeface="Times New Roman" panose="02020603050405020304" pitchFamily="18" charset="0"/>
              </a:rPr>
              <a:t>« </a:t>
            </a:r>
            <a:r>
              <a:rPr lang="fr-CA" sz="1800" i="1" dirty="0">
                <a:solidFill>
                  <a:srgbClr val="0F1313"/>
                </a:solidFill>
                <a:effectLst/>
                <a:latin typeface="+mj-lt"/>
                <a:ea typeface="MS Mincho" panose="02020609040205080304" pitchFamily="49" charset="-128"/>
                <a:cs typeface="Times New Roman" panose="02020603050405020304" pitchFamily="18" charset="0"/>
              </a:rPr>
              <a:t>Nous en avons un peu assez d'expliquer notre situation à SAC. On ne parle jamais à la même personne plus d'un an. »</a:t>
            </a:r>
            <a:endParaRPr lang="fr-CA" sz="1600" b="1" i="1" dirty="0">
              <a:solidFill>
                <a:schemeClr val="bg1"/>
              </a:solidFill>
              <a:latin typeface="+mj-lt"/>
              <a:ea typeface="Corbel" charset="0"/>
              <a:cs typeface="Corbel" charset="0"/>
            </a:endParaRPr>
          </a:p>
        </p:txBody>
      </p:sp>
      <p:sp>
        <p:nvSpPr>
          <p:cNvPr id="7" name="TextBox 6">
            <a:extLst>
              <a:ext uri="{FF2B5EF4-FFF2-40B4-BE49-F238E27FC236}">
                <a16:creationId xmlns:a16="http://schemas.microsoft.com/office/drawing/2014/main" id="{470F6283-FA00-FD79-32BD-42E7A4D8FFDB}"/>
              </a:ext>
            </a:extLst>
          </p:cNvPr>
          <p:cNvSpPr txBox="1"/>
          <p:nvPr/>
        </p:nvSpPr>
        <p:spPr>
          <a:xfrm>
            <a:off x="2424223" y="1737452"/>
            <a:ext cx="8736146" cy="646331"/>
          </a:xfrm>
          <a:prstGeom prst="rect">
            <a:avLst/>
          </a:prstGeom>
          <a:noFill/>
        </p:spPr>
        <p:txBody>
          <a:bodyPr wrap="square">
            <a:spAutoFit/>
          </a:bodyPr>
          <a:lstStyle/>
          <a:p>
            <a:r>
              <a:rPr lang="en-CA" sz="3600" b="1" dirty="0" err="1">
                <a:latin typeface="+mj-lt"/>
              </a:rPr>
              <a:t>Déclarations</a:t>
            </a:r>
            <a:r>
              <a:rPr lang="en-CA" sz="3600" b="1" dirty="0">
                <a:latin typeface="+mj-lt"/>
              </a:rPr>
              <a:t> de participants aux entretiens </a:t>
            </a:r>
          </a:p>
        </p:txBody>
      </p:sp>
    </p:spTree>
    <p:extLst>
      <p:ext uri="{BB962C8B-B14F-4D97-AF65-F5344CB8AC3E}">
        <p14:creationId xmlns:p14="http://schemas.microsoft.com/office/powerpoint/2010/main" val="10867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448042-46FC-09E8-859D-21F643DEFB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97744B-ECE9-7212-7A63-D34588D98FFE}"/>
              </a:ext>
            </a:extLst>
          </p:cNvPr>
          <p:cNvPicPr>
            <a:picLocks noChangeAspect="1"/>
          </p:cNvPicPr>
          <p:nvPr/>
        </p:nvPicPr>
        <p:blipFill>
          <a:blip r:embed="rId3"/>
          <a:stretch>
            <a:fillRect/>
          </a:stretch>
        </p:blipFill>
        <p:spPr>
          <a:xfrm>
            <a:off x="0" y="609600"/>
            <a:ext cx="12191999" cy="6002913"/>
          </a:xfrm>
          <a:prstGeom prst="rect">
            <a:avLst/>
          </a:prstGeom>
        </p:spPr>
      </p:pic>
      <p:sp>
        <p:nvSpPr>
          <p:cNvPr id="3" name="TextBox 2">
            <a:extLst>
              <a:ext uri="{FF2B5EF4-FFF2-40B4-BE49-F238E27FC236}">
                <a16:creationId xmlns:a16="http://schemas.microsoft.com/office/drawing/2014/main" id="{028F63D3-35CF-8663-763B-BF14A17E2C32}"/>
              </a:ext>
            </a:extLst>
          </p:cNvPr>
          <p:cNvSpPr txBox="1"/>
          <p:nvPr/>
        </p:nvSpPr>
        <p:spPr>
          <a:xfrm>
            <a:off x="0" y="0"/>
            <a:ext cx="12191999" cy="707886"/>
          </a:xfrm>
          <a:prstGeom prst="rect">
            <a:avLst/>
          </a:prstGeom>
          <a:solidFill>
            <a:schemeClr val="bg1"/>
          </a:solidFill>
        </p:spPr>
        <p:txBody>
          <a:bodyPr wrap="square">
            <a:spAutoFit/>
          </a:bodyPr>
          <a:lstStyle/>
          <a:p>
            <a:r>
              <a:rPr lang="en-CA" sz="4000" dirty="0">
                <a:solidFill>
                  <a:schemeClr val="tx1"/>
                </a:solidFill>
              </a:rPr>
              <a:t>  </a:t>
            </a:r>
            <a:r>
              <a:rPr lang="en-CA" sz="3400" dirty="0" err="1">
                <a:solidFill>
                  <a:schemeClr val="tx1"/>
                </a:solidFill>
              </a:rPr>
              <a:t>Exemples</a:t>
            </a:r>
            <a:r>
              <a:rPr lang="en-CA" sz="3400" dirty="0">
                <a:solidFill>
                  <a:schemeClr val="tx1"/>
                </a:solidFill>
              </a:rPr>
              <a:t> </a:t>
            </a:r>
            <a:r>
              <a:rPr lang="en-CA" sz="3400" dirty="0" err="1">
                <a:solidFill>
                  <a:schemeClr val="tx1"/>
                </a:solidFill>
              </a:rPr>
              <a:t>d’évaluation</a:t>
            </a:r>
            <a:r>
              <a:rPr lang="en-CA" sz="3400" dirty="0">
                <a:solidFill>
                  <a:schemeClr val="tx1"/>
                </a:solidFill>
              </a:rPr>
              <a:t> des </a:t>
            </a:r>
            <a:r>
              <a:rPr lang="en-CA" sz="3400" dirty="0" err="1">
                <a:solidFill>
                  <a:schemeClr val="tx1"/>
                </a:solidFill>
              </a:rPr>
              <a:t>coût</a:t>
            </a:r>
            <a:r>
              <a:rPr lang="en-CA" sz="3400" dirty="0" err="1"/>
              <a:t>s</a:t>
            </a:r>
            <a:r>
              <a:rPr lang="en-CA" sz="3400" dirty="0">
                <a:solidFill>
                  <a:schemeClr val="tx1"/>
                </a:solidFill>
              </a:rPr>
              <a:t> : Structure des </a:t>
            </a:r>
            <a:r>
              <a:rPr lang="en-CA" sz="3400" dirty="0" err="1">
                <a:solidFill>
                  <a:schemeClr val="tx1"/>
                </a:solidFill>
              </a:rPr>
              <a:t>coûts</a:t>
            </a:r>
            <a:r>
              <a:rPr lang="en-CA" sz="3400" dirty="0">
                <a:solidFill>
                  <a:schemeClr val="tx1"/>
                </a:solidFill>
              </a:rPr>
              <a:t> </a:t>
            </a:r>
            <a:r>
              <a:rPr lang="en-CA" sz="3400" dirty="0" err="1">
                <a:solidFill>
                  <a:schemeClr val="tx1"/>
                </a:solidFill>
              </a:rPr>
              <a:t>d’une</a:t>
            </a:r>
            <a:r>
              <a:rPr lang="en-CA" sz="3400" dirty="0">
                <a:solidFill>
                  <a:schemeClr val="tx1"/>
                </a:solidFill>
              </a:rPr>
              <a:t> ERE</a:t>
            </a:r>
            <a:endParaRPr lang="en-US" sz="3400" dirty="0"/>
          </a:p>
        </p:txBody>
      </p:sp>
    </p:spTree>
    <p:extLst>
      <p:ext uri="{BB962C8B-B14F-4D97-AF65-F5344CB8AC3E}">
        <p14:creationId xmlns:p14="http://schemas.microsoft.com/office/powerpoint/2010/main" val="153218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4AAD0-2938-2251-A706-4747B8E5A522}"/>
              </a:ext>
            </a:extLst>
          </p:cNvPr>
          <p:cNvSpPr>
            <a:spLocks noGrp="1"/>
          </p:cNvSpPr>
          <p:nvPr>
            <p:ph type="body" idx="1"/>
          </p:nvPr>
        </p:nvSpPr>
        <p:spPr>
          <a:xfrm>
            <a:off x="1069383" y="2397280"/>
            <a:ext cx="10915637" cy="646331"/>
          </a:xfrm>
        </p:spPr>
        <p:txBody>
          <a:bodyPr/>
          <a:lstStyle/>
          <a:p>
            <a:r>
              <a:rPr lang="fr-CA" dirty="0">
                <a:solidFill>
                  <a:schemeClr val="tx1"/>
                </a:solidFill>
              </a:rPr>
              <a:t>Deux communautés des Premières Nations ont été sélectionnées pour illustrer l'éventail de coûts liés à la prestation de services d'éducation de la maternelle à la douzième année.</a:t>
            </a:r>
          </a:p>
        </p:txBody>
      </p:sp>
      <p:sp>
        <p:nvSpPr>
          <p:cNvPr id="3" name="Title 2">
            <a:extLst>
              <a:ext uri="{FF2B5EF4-FFF2-40B4-BE49-F238E27FC236}">
                <a16:creationId xmlns:a16="http://schemas.microsoft.com/office/drawing/2014/main" id="{3BAFCD18-16C6-C028-266E-0FB038A09235}"/>
              </a:ext>
            </a:extLst>
          </p:cNvPr>
          <p:cNvSpPr>
            <a:spLocks noGrp="1"/>
          </p:cNvSpPr>
          <p:nvPr>
            <p:ph type="title"/>
          </p:nvPr>
        </p:nvSpPr>
        <p:spPr>
          <a:xfrm>
            <a:off x="1149046" y="1829483"/>
            <a:ext cx="10906098" cy="553998"/>
          </a:xfrm>
        </p:spPr>
        <p:txBody>
          <a:bodyPr/>
          <a:lstStyle/>
          <a:p>
            <a:r>
              <a:rPr lang="en-CA" sz="4000" b="1" dirty="0" err="1"/>
              <a:t>Exemples</a:t>
            </a:r>
            <a:r>
              <a:rPr lang="en-CA" sz="4000" b="1" dirty="0"/>
              <a:t> </a:t>
            </a:r>
            <a:r>
              <a:rPr lang="en-CA" sz="4000" b="1" dirty="0" err="1"/>
              <a:t>d’évaluations</a:t>
            </a:r>
            <a:r>
              <a:rPr lang="en-CA" sz="4000" b="1" dirty="0"/>
              <a:t> des coûts</a:t>
            </a:r>
          </a:p>
        </p:txBody>
      </p:sp>
      <p:graphicFrame>
        <p:nvGraphicFramePr>
          <p:cNvPr id="4" name="Content Placeholder 5">
            <a:extLst>
              <a:ext uri="{FF2B5EF4-FFF2-40B4-BE49-F238E27FC236}">
                <a16:creationId xmlns:a16="http://schemas.microsoft.com/office/drawing/2014/main" id="{3B929471-1274-1C26-F203-752286A2C306}"/>
              </a:ext>
            </a:extLst>
          </p:cNvPr>
          <p:cNvGraphicFramePr>
            <a:graphicFrameLocks/>
          </p:cNvGraphicFramePr>
          <p:nvPr>
            <p:extLst>
              <p:ext uri="{D42A27DB-BD31-4B8C-83A1-F6EECF244321}">
                <p14:modId xmlns:p14="http://schemas.microsoft.com/office/powerpoint/2010/main" val="2555994569"/>
              </p:ext>
            </p:extLst>
          </p:nvPr>
        </p:nvGraphicFramePr>
        <p:xfrm>
          <a:off x="640351" y="2722561"/>
          <a:ext cx="10915650" cy="422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a:extLst>
              <a:ext uri="{FF2B5EF4-FFF2-40B4-BE49-F238E27FC236}">
                <a16:creationId xmlns:a16="http://schemas.microsoft.com/office/drawing/2014/main" id="{C636E814-B281-B6C0-7416-9BB34987DCB4}"/>
              </a:ext>
            </a:extLst>
          </p:cNvPr>
          <p:cNvSpPr>
            <a:spLocks noGrp="1"/>
          </p:cNvSpPr>
          <p:nvPr>
            <p:ph type="sldNum" sz="quarter" idx="10"/>
          </p:nvPr>
        </p:nvSpPr>
        <p:spPr>
          <a:xfrm>
            <a:off x="11556001" y="6362793"/>
            <a:ext cx="499143" cy="249720"/>
          </a:xfrm>
        </p:spPr>
        <p:txBody>
          <a:bodyPr/>
          <a:lstStyle/>
          <a:p>
            <a:fld id="{524D1A82-BAD5-4898-8C77-C821410AB1EA}" type="slidenum">
              <a:rPr lang="en-CA" smtClean="0"/>
              <a:t>19</a:t>
            </a:fld>
            <a:endParaRPr lang="en-CA" dirty="0"/>
          </a:p>
        </p:txBody>
      </p:sp>
    </p:spTree>
    <p:extLst>
      <p:ext uri="{BB962C8B-B14F-4D97-AF65-F5344CB8AC3E}">
        <p14:creationId xmlns:p14="http://schemas.microsoft.com/office/powerpoint/2010/main" val="388513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1708-A4E0-8643-B3EF-A7850C6BFC3F}"/>
              </a:ext>
            </a:extLst>
          </p:cNvPr>
          <p:cNvSpPr>
            <a:spLocks noGrp="1"/>
          </p:cNvSpPr>
          <p:nvPr>
            <p:ph type="ctrTitle"/>
          </p:nvPr>
        </p:nvSpPr>
        <p:spPr>
          <a:xfrm>
            <a:off x="0" y="1813607"/>
            <a:ext cx="12192000" cy="590055"/>
          </a:xfrm>
        </p:spPr>
        <p:txBody>
          <a:bodyPr/>
          <a:lstStyle/>
          <a:p>
            <a:r>
              <a:rPr lang="en-US" sz="4000" b="1" dirty="0"/>
              <a:t>Aper</a:t>
            </a:r>
            <a:r>
              <a:rPr lang="fr-CA" sz="4000" b="1" dirty="0" err="1"/>
              <a:t>çu</a:t>
            </a:r>
            <a:endParaRPr lang="en-US" sz="4000" b="1" dirty="0"/>
          </a:p>
        </p:txBody>
      </p:sp>
      <p:sp>
        <p:nvSpPr>
          <p:cNvPr id="3" name="Subtitle 2">
            <a:extLst>
              <a:ext uri="{FF2B5EF4-FFF2-40B4-BE49-F238E27FC236}">
                <a16:creationId xmlns:a16="http://schemas.microsoft.com/office/drawing/2014/main" id="{15B70564-376E-704C-9649-07DC98FDC052}"/>
              </a:ext>
            </a:extLst>
          </p:cNvPr>
          <p:cNvSpPr>
            <a:spLocks noGrp="1"/>
          </p:cNvSpPr>
          <p:nvPr>
            <p:ph type="subTitle" idx="1"/>
          </p:nvPr>
        </p:nvSpPr>
        <p:spPr>
          <a:xfrm>
            <a:off x="2406022" y="1423700"/>
            <a:ext cx="7379956" cy="4897436"/>
          </a:xfrm>
        </p:spPr>
        <p:txBody>
          <a:bodyPr>
            <a:noAutofit/>
          </a:bodyPr>
          <a:lstStyle/>
          <a:p>
            <a:pPr lvl="1" algn="l">
              <a:lnSpc>
                <a:spcPct val="100000"/>
              </a:lnSpc>
            </a:pPr>
            <a:endParaRPr lang="fr-CA" dirty="0">
              <a:solidFill>
                <a:srgbClr val="0F1313"/>
              </a:solidFill>
              <a:latin typeface="Segoe UI Semibold"/>
              <a:cs typeface="Segoe UI Light" panose="020B0502040204020203" pitchFamily="34" charset="0"/>
            </a:endParaRPr>
          </a:p>
          <a:p>
            <a:pPr lvl="1" algn="l">
              <a:lnSpc>
                <a:spcPct val="100000"/>
              </a:lnSpc>
            </a:pPr>
            <a:endParaRPr lang="fr-CA" dirty="0">
              <a:solidFill>
                <a:srgbClr val="0F1313"/>
              </a:solidFill>
              <a:latin typeface="Segoe UI Semibold"/>
              <a:cs typeface="Segoe UI Light" panose="020B0502040204020203" pitchFamily="34" charset="0"/>
            </a:endParaRPr>
          </a:p>
          <a:p>
            <a:pPr lvl="1" algn="l">
              <a:lnSpc>
                <a:spcPct val="100000"/>
              </a:lnSpc>
            </a:pPr>
            <a:endParaRPr lang="fr-CA" dirty="0">
              <a:solidFill>
                <a:srgbClr val="0F1313"/>
              </a:solidFill>
              <a:latin typeface="Segoe UI Semibold"/>
              <a:cs typeface="Segoe UI Light" panose="020B0502040204020203" pitchFamily="34" charset="0"/>
            </a:endParaRPr>
          </a:p>
          <a:p>
            <a:pPr marL="800100" lvl="1" indent="-342900" algn="l">
              <a:lnSpc>
                <a:spcPct val="100000"/>
              </a:lnSpc>
              <a:buFont typeface="+mj-lt"/>
              <a:buAutoNum type="arabicPeriod"/>
            </a:pPr>
            <a:r>
              <a:rPr lang="fr-CA" sz="1700" dirty="0">
                <a:solidFill>
                  <a:srgbClr val="0F1313"/>
                </a:solidFill>
                <a:latin typeface="Segoe UI Semibold"/>
                <a:cs typeface="Segoe UI Light" panose="020B0502040204020203" pitchFamily="34" charset="0"/>
              </a:rPr>
              <a:t>À propos de l'APN</a:t>
            </a:r>
          </a:p>
          <a:p>
            <a:pPr marL="800100" lvl="1" indent="-342900" algn="l">
              <a:lnSpc>
                <a:spcPct val="100000"/>
              </a:lnSpc>
              <a:buFont typeface="+mj-lt"/>
              <a:buAutoNum type="arabicPeriod"/>
            </a:pPr>
            <a:r>
              <a:rPr lang="fr-CA" sz="1700" dirty="0">
                <a:solidFill>
                  <a:srgbClr val="0F1313"/>
                </a:solidFill>
                <a:latin typeface="Segoe UI Semibold"/>
                <a:cs typeface="Segoe UI Light" panose="020B0502040204020203" pitchFamily="34" charset="0"/>
              </a:rPr>
              <a:t>Contexte</a:t>
            </a:r>
          </a:p>
          <a:p>
            <a:pPr marL="800100" lvl="1" indent="-342900" algn="l">
              <a:lnSpc>
                <a:spcPct val="100000"/>
              </a:lnSpc>
              <a:buFont typeface="+mj-lt"/>
              <a:buAutoNum type="arabicPeriod"/>
            </a:pPr>
            <a:r>
              <a:rPr lang="fr-CA" sz="1700" dirty="0">
                <a:solidFill>
                  <a:srgbClr val="0F1313"/>
                </a:solidFill>
                <a:latin typeface="Segoe UI Semibold"/>
                <a:cs typeface="Segoe UI Light" panose="020B0502040204020203" pitchFamily="34" charset="0"/>
              </a:rPr>
              <a:t>Aperçu du projet et méthode</a:t>
            </a:r>
          </a:p>
          <a:p>
            <a:pPr marL="800100" lvl="1" indent="-342900" algn="l">
              <a:lnSpc>
                <a:spcPct val="100000"/>
              </a:lnSpc>
              <a:buFont typeface="+mj-lt"/>
              <a:buAutoNum type="arabicPeriod"/>
            </a:pPr>
            <a:r>
              <a:rPr lang="fr-CA" sz="1700" dirty="0">
                <a:solidFill>
                  <a:srgbClr val="0F1313"/>
                </a:solidFill>
                <a:latin typeface="Segoe UI Semibold"/>
                <a:cs typeface="Segoe UI Light" panose="020B0502040204020203" pitchFamily="34" charset="0"/>
              </a:rPr>
              <a:t>Présentation des résultats </a:t>
            </a:r>
          </a:p>
          <a:p>
            <a:pPr marL="1257300" lvl="2" indent="-342900" algn="l">
              <a:lnSpc>
                <a:spcPct val="100000"/>
              </a:lnSpc>
              <a:buFont typeface="+mj-lt"/>
              <a:buAutoNum type="arabicPeriod"/>
            </a:pPr>
            <a:r>
              <a:rPr lang="fr-CA" sz="1700" dirty="0">
                <a:solidFill>
                  <a:srgbClr val="0F1313"/>
                </a:solidFill>
                <a:latin typeface="Segoe UI Semibold"/>
                <a:cs typeface="Segoe UI Light" panose="020B0502040204020203" pitchFamily="34" charset="0"/>
              </a:rPr>
              <a:t>Résultats : formule de financement régionale provisoire</a:t>
            </a:r>
          </a:p>
          <a:p>
            <a:pPr marL="1257300" lvl="2" indent="-342900" algn="l">
              <a:lnSpc>
                <a:spcPct val="100000"/>
              </a:lnSpc>
              <a:buFont typeface="+mj-lt"/>
              <a:buAutoNum type="arabicPeriod"/>
            </a:pPr>
            <a:r>
              <a:rPr lang="fr-CA" sz="1700" dirty="0">
                <a:solidFill>
                  <a:srgbClr val="0F1313"/>
                </a:solidFill>
                <a:latin typeface="Segoe UI Semibold"/>
                <a:cs typeface="Segoe UI Light" panose="020B0502040204020203" pitchFamily="34" charset="0"/>
              </a:rPr>
              <a:t>Résultats : ententes régionales en matière d'éducation </a:t>
            </a:r>
          </a:p>
          <a:p>
            <a:pPr marL="1257300" lvl="2" indent="-342900" algn="l">
              <a:lnSpc>
                <a:spcPct val="100000"/>
              </a:lnSpc>
              <a:buFont typeface="+mj-lt"/>
              <a:buAutoNum type="arabicPeriod"/>
            </a:pPr>
            <a:r>
              <a:rPr lang="fr-CA" sz="1700" dirty="0">
                <a:solidFill>
                  <a:srgbClr val="0F1313"/>
                </a:solidFill>
                <a:latin typeface="Segoe UI Semibold"/>
                <a:cs typeface="Segoe UI Light" panose="020B0502040204020203" pitchFamily="34" charset="0"/>
              </a:rPr>
              <a:t>Transformation de l’éducation de la maternelle à la 12</a:t>
            </a:r>
            <a:r>
              <a:rPr lang="fr-CA" sz="1700" baseline="30000" dirty="0">
                <a:solidFill>
                  <a:srgbClr val="0F1313"/>
                </a:solidFill>
                <a:latin typeface="Segoe UI Semibold"/>
                <a:cs typeface="Segoe UI Light" panose="020B0502040204020203" pitchFamily="34" charset="0"/>
              </a:rPr>
              <a:t>e</a:t>
            </a:r>
            <a:r>
              <a:rPr lang="fr-CA" sz="1700" dirty="0">
                <a:solidFill>
                  <a:srgbClr val="0F1313"/>
                </a:solidFill>
                <a:latin typeface="Segoe UI Semibold"/>
                <a:cs typeface="Segoe UI Light" panose="020B0502040204020203" pitchFamily="34" charset="0"/>
              </a:rPr>
              <a:t> année : principaux défis</a:t>
            </a:r>
          </a:p>
          <a:p>
            <a:pPr marL="800100" lvl="1" indent="-342900" algn="l">
              <a:lnSpc>
                <a:spcPct val="100000"/>
              </a:lnSpc>
              <a:buFont typeface="+mj-lt"/>
              <a:buAutoNum type="arabicPeriod"/>
            </a:pPr>
            <a:r>
              <a:rPr lang="fr-CA" sz="1700" dirty="0">
                <a:solidFill>
                  <a:srgbClr val="0F1313"/>
                </a:solidFill>
                <a:latin typeface="Segoe UI Semibold"/>
                <a:cs typeface="Segoe UI Light" panose="020B0502040204020203" pitchFamily="34" charset="0"/>
              </a:rPr>
              <a:t>Exemples d’évaluations des coûts </a:t>
            </a:r>
          </a:p>
          <a:p>
            <a:pPr marL="800100" lvl="1" indent="-342900" algn="l">
              <a:lnSpc>
                <a:spcPct val="100000"/>
              </a:lnSpc>
              <a:buFont typeface="+mj-lt"/>
              <a:buAutoNum type="arabicPeriod"/>
            </a:pPr>
            <a:r>
              <a:rPr lang="fr-CA" sz="1700" dirty="0">
                <a:solidFill>
                  <a:srgbClr val="0F1313"/>
                </a:solidFill>
                <a:latin typeface="Segoe UI Semibold"/>
                <a:cs typeface="Segoe UI Light" panose="020B0502040204020203" pitchFamily="34" charset="0"/>
              </a:rPr>
              <a:t>Conclusions et recommandations </a:t>
            </a:r>
          </a:p>
          <a:p>
            <a:pPr marL="800100" lvl="1" indent="-342900" algn="l">
              <a:lnSpc>
                <a:spcPct val="100000"/>
              </a:lnSpc>
              <a:buFont typeface="+mj-lt"/>
              <a:buAutoNum type="arabicPeriod"/>
            </a:pPr>
            <a:r>
              <a:rPr lang="fr-CA" sz="1700" dirty="0">
                <a:solidFill>
                  <a:srgbClr val="0F1313"/>
                </a:solidFill>
                <a:latin typeface="Segoe UI Semibold"/>
                <a:cs typeface="Segoe UI Light" panose="020B0502040204020203" pitchFamily="34" charset="0"/>
              </a:rPr>
              <a:t>Questions </a:t>
            </a:r>
          </a:p>
          <a:p>
            <a:pPr marL="800100" marR="0" lvl="1" indent="-342900" algn="l" fontAlgn="auto">
              <a:lnSpc>
                <a:spcPct val="100000"/>
              </a:lnSpc>
              <a:spcAft>
                <a:spcPts val="0"/>
              </a:spcAft>
              <a:buClrTx/>
              <a:buSzPct val="100000"/>
              <a:buFont typeface="+mj-lt"/>
              <a:buAutoNum type="arabicPeriod"/>
              <a:tabLst/>
              <a:defRPr/>
            </a:pPr>
            <a:endParaRPr lang="fr-CA" dirty="0">
              <a:solidFill>
                <a:srgbClr val="0F1313"/>
              </a:solidFill>
              <a:latin typeface="Segoe UI Semibold"/>
              <a:cs typeface="Segoe UI Light" panose="020B0502040204020203" pitchFamily="34" charset="0"/>
              <a:sym typeface="MarkPro-Medium"/>
            </a:endParaRPr>
          </a:p>
        </p:txBody>
      </p:sp>
    </p:spTree>
    <p:extLst>
      <p:ext uri="{BB962C8B-B14F-4D97-AF65-F5344CB8AC3E}">
        <p14:creationId xmlns:p14="http://schemas.microsoft.com/office/powerpoint/2010/main" val="35086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852E00B-369D-4352-3190-0C99872DCD2F}"/>
              </a:ext>
            </a:extLst>
          </p:cNvPr>
          <p:cNvSpPr txBox="1">
            <a:spLocks/>
          </p:cNvSpPr>
          <p:nvPr/>
        </p:nvSpPr>
        <p:spPr>
          <a:xfrm>
            <a:off x="-55696" y="1404044"/>
            <a:ext cx="12303392" cy="84849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00100" lvl="1" indent="-342900"/>
            <a:r>
              <a:rPr lang="en-US" sz="3100" b="1" kern="1200" dirty="0">
                <a:solidFill>
                  <a:schemeClr val="tx1"/>
                </a:solidFill>
                <a:latin typeface="+mj-lt"/>
                <a:ea typeface="+mj-ea"/>
                <a:cs typeface="+mj-cs"/>
              </a:rPr>
              <a:t>	</a:t>
            </a:r>
          </a:p>
        </p:txBody>
      </p:sp>
      <p:graphicFrame>
        <p:nvGraphicFramePr>
          <p:cNvPr id="12" name="Chart 11">
            <a:extLst>
              <a:ext uri="{FF2B5EF4-FFF2-40B4-BE49-F238E27FC236}">
                <a16:creationId xmlns:a16="http://schemas.microsoft.com/office/drawing/2014/main" id="{EAA4A712-B3C4-DE02-B984-583FC13198E7}"/>
              </a:ext>
            </a:extLst>
          </p:cNvPr>
          <p:cNvGraphicFramePr/>
          <p:nvPr>
            <p:extLst>
              <p:ext uri="{D42A27DB-BD31-4B8C-83A1-F6EECF244321}">
                <p14:modId xmlns:p14="http://schemas.microsoft.com/office/powerpoint/2010/main" val="1037315667"/>
              </p:ext>
            </p:extLst>
          </p:nvPr>
        </p:nvGraphicFramePr>
        <p:xfrm>
          <a:off x="0" y="2437442"/>
          <a:ext cx="10244138" cy="433604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40C37FB-7892-E559-842C-59BB27B9078E}"/>
              </a:ext>
            </a:extLst>
          </p:cNvPr>
          <p:cNvSpPr txBox="1"/>
          <p:nvPr/>
        </p:nvSpPr>
        <p:spPr>
          <a:xfrm>
            <a:off x="984474" y="1729556"/>
            <a:ext cx="10147814" cy="707886"/>
          </a:xfrm>
          <a:prstGeom prst="rect">
            <a:avLst/>
          </a:prstGeom>
          <a:noFill/>
        </p:spPr>
        <p:txBody>
          <a:bodyPr wrap="square" rtlCol="0">
            <a:spAutoFit/>
          </a:bodyPr>
          <a:lstStyle/>
          <a:p>
            <a:r>
              <a:rPr lang="en-US" sz="4000" dirty="0" err="1"/>
              <a:t>Exemples</a:t>
            </a:r>
            <a:r>
              <a:rPr lang="en-US" sz="4000" dirty="0"/>
              <a:t> de </a:t>
            </a:r>
            <a:r>
              <a:rPr lang="en-US" sz="4000" dirty="0" err="1"/>
              <a:t>coûts</a:t>
            </a:r>
            <a:r>
              <a:rPr lang="en-US" sz="4000" dirty="0"/>
              <a:t> par </a:t>
            </a:r>
            <a:r>
              <a:rPr lang="en-US" sz="4000" dirty="0" err="1"/>
              <a:t>élève</a:t>
            </a:r>
            <a:r>
              <a:rPr lang="en-US" sz="4000" dirty="0"/>
              <a:t> et par catégorie</a:t>
            </a:r>
          </a:p>
        </p:txBody>
      </p:sp>
    </p:spTree>
    <p:extLst>
      <p:ext uri="{BB962C8B-B14F-4D97-AF65-F5344CB8AC3E}">
        <p14:creationId xmlns:p14="http://schemas.microsoft.com/office/powerpoint/2010/main" val="175678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08EC1-1760-110A-7866-6959A365E393}"/>
              </a:ext>
            </a:extLst>
          </p:cNvPr>
          <p:cNvPicPr>
            <a:picLocks noChangeAspect="1"/>
          </p:cNvPicPr>
          <p:nvPr/>
        </p:nvPicPr>
        <p:blipFill>
          <a:blip r:embed="rId3"/>
          <a:stretch>
            <a:fillRect/>
          </a:stretch>
        </p:blipFill>
        <p:spPr>
          <a:xfrm>
            <a:off x="695325" y="1636295"/>
            <a:ext cx="10801350" cy="5005137"/>
          </a:xfrm>
          <a:prstGeom prst="rect">
            <a:avLst/>
          </a:prstGeom>
        </p:spPr>
      </p:pic>
      <p:sp>
        <p:nvSpPr>
          <p:cNvPr id="9" name="TextBox 8">
            <a:extLst>
              <a:ext uri="{FF2B5EF4-FFF2-40B4-BE49-F238E27FC236}">
                <a16:creationId xmlns:a16="http://schemas.microsoft.com/office/drawing/2014/main" id="{4931F40D-911E-162F-25F0-019104EB94A2}"/>
              </a:ext>
            </a:extLst>
          </p:cNvPr>
          <p:cNvSpPr txBox="1"/>
          <p:nvPr/>
        </p:nvSpPr>
        <p:spPr>
          <a:xfrm>
            <a:off x="255181" y="1905141"/>
            <a:ext cx="11494367" cy="707886"/>
          </a:xfrm>
          <a:prstGeom prst="rect">
            <a:avLst/>
          </a:prstGeom>
          <a:noFill/>
        </p:spPr>
        <p:txBody>
          <a:bodyPr wrap="square" rtlCol="0">
            <a:spAutoFit/>
          </a:bodyPr>
          <a:lstStyle/>
          <a:p>
            <a:r>
              <a:rPr lang="fr-CA" sz="2000" b="1" dirty="0"/>
              <a:t>Comparaison entre les exemples d’évaluations des coûts (à gauche) et les coûts réels soumis par les signataires d’une ERE (à droite)</a:t>
            </a:r>
          </a:p>
        </p:txBody>
      </p:sp>
      <p:cxnSp>
        <p:nvCxnSpPr>
          <p:cNvPr id="11" name="Straight Connector 10">
            <a:extLst>
              <a:ext uri="{FF2B5EF4-FFF2-40B4-BE49-F238E27FC236}">
                <a16:creationId xmlns:a16="http://schemas.microsoft.com/office/drawing/2014/main" id="{BB0FEF89-5A5B-FE6E-ADD0-24FAAD4B1188}"/>
              </a:ext>
            </a:extLst>
          </p:cNvPr>
          <p:cNvCxnSpPr>
            <a:cxnSpLocks/>
          </p:cNvCxnSpPr>
          <p:nvPr/>
        </p:nvCxnSpPr>
        <p:spPr>
          <a:xfrm>
            <a:off x="5563402" y="2974206"/>
            <a:ext cx="0" cy="1713297"/>
          </a:xfrm>
          <a:prstGeom prst="line">
            <a:avLst/>
          </a:prstGeom>
          <a:ln w="57150" cap="flat" cmpd="sng" algn="ctr">
            <a:solidFill>
              <a:schemeClr val="accent1">
                <a:lumMod val="50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Speech Bubble: Oval 13">
            <a:extLst>
              <a:ext uri="{FF2B5EF4-FFF2-40B4-BE49-F238E27FC236}">
                <a16:creationId xmlns:a16="http://schemas.microsoft.com/office/drawing/2014/main" id="{B7E98E1B-D106-0DD9-F620-11262D44EAF1}"/>
              </a:ext>
            </a:extLst>
          </p:cNvPr>
          <p:cNvSpPr/>
          <p:nvPr/>
        </p:nvSpPr>
        <p:spPr>
          <a:xfrm>
            <a:off x="9871588" y="2305251"/>
            <a:ext cx="2054942" cy="1588323"/>
          </a:xfrm>
          <a:prstGeom prst="wedgeEllipseCallou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rPr>
              <a:t>Les besoins réels sont plus de </a:t>
            </a:r>
            <a:r>
              <a:rPr lang="fr-CA" sz="1400" b="1" u="sng" dirty="0">
                <a:solidFill>
                  <a:schemeClr val="tx1"/>
                </a:solidFill>
              </a:rPr>
              <a:t>deux fois supérieurs </a:t>
            </a:r>
            <a:r>
              <a:rPr lang="fr-CA" sz="1400" dirty="0">
                <a:solidFill>
                  <a:schemeClr val="tx1"/>
                </a:solidFill>
              </a:rPr>
              <a:t>au montant généré par la FFRP.</a:t>
            </a:r>
          </a:p>
        </p:txBody>
      </p:sp>
    </p:spTree>
    <p:extLst>
      <p:ext uri="{BB962C8B-B14F-4D97-AF65-F5344CB8AC3E}">
        <p14:creationId xmlns:p14="http://schemas.microsoft.com/office/powerpoint/2010/main" val="117076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4FC1AF-7F23-C3B1-8A83-C9ED128767B6}"/>
              </a:ext>
            </a:extLst>
          </p:cNvPr>
          <p:cNvSpPr txBox="1"/>
          <p:nvPr/>
        </p:nvSpPr>
        <p:spPr>
          <a:xfrm>
            <a:off x="1054899" y="1645325"/>
            <a:ext cx="11579052" cy="800219"/>
          </a:xfrm>
          <a:prstGeom prst="rect">
            <a:avLst/>
          </a:prstGeom>
          <a:noFill/>
        </p:spPr>
        <p:txBody>
          <a:bodyPr wrap="square">
            <a:spAutoFit/>
          </a:bodyPr>
          <a:lstStyle/>
          <a:p>
            <a:pPr marL="685800" lvl="1" algn="l" eaLnBrk="0" fontAlgn="base" hangingPunct="0">
              <a:spcBef>
                <a:spcPts val="0"/>
              </a:spcBef>
              <a:spcAft>
                <a:spcPct val="0"/>
              </a:spcAft>
              <a:tabLst>
                <a:tab pos="685800" algn="l"/>
              </a:tabLst>
              <a:defRPr/>
            </a:pPr>
            <a:r>
              <a:rPr lang="en-US" sz="3600" b="1" u="sng" dirty="0">
                <a:latin typeface="+mj-lt"/>
              </a:rPr>
              <a:t>Recommandations : Services aux </a:t>
            </a:r>
            <a:r>
              <a:rPr lang="en-US" sz="3600" b="1" u="sng" dirty="0" err="1">
                <a:latin typeface="+mj-lt"/>
              </a:rPr>
              <a:t>Autochtones</a:t>
            </a:r>
            <a:r>
              <a:rPr lang="en-US" sz="3600" b="1" u="sng" dirty="0">
                <a:latin typeface="+mj-lt"/>
              </a:rPr>
              <a:t> Canada</a:t>
            </a:r>
          </a:p>
          <a:p>
            <a:pPr marL="685800" lvl="1" algn="l" eaLnBrk="0" fontAlgn="base" hangingPunct="0">
              <a:spcBef>
                <a:spcPts val="0"/>
              </a:spcBef>
              <a:spcAft>
                <a:spcPct val="0"/>
              </a:spcAft>
              <a:tabLst>
                <a:tab pos="685800" algn="l"/>
              </a:tabLst>
              <a:defRPr/>
            </a:pPr>
            <a:endParaRPr lang="en-US" sz="1000" b="1" u="sng" dirty="0">
              <a:latin typeface="+mj-lt"/>
            </a:endParaRPr>
          </a:p>
        </p:txBody>
      </p:sp>
      <p:sp>
        <p:nvSpPr>
          <p:cNvPr id="3" name="TextBox 2">
            <a:extLst>
              <a:ext uri="{FF2B5EF4-FFF2-40B4-BE49-F238E27FC236}">
                <a16:creationId xmlns:a16="http://schemas.microsoft.com/office/drawing/2014/main" id="{DB256686-8DC1-AD22-50F9-81CF12E6EC6B}"/>
              </a:ext>
            </a:extLst>
          </p:cNvPr>
          <p:cNvSpPr txBox="1"/>
          <p:nvPr/>
        </p:nvSpPr>
        <p:spPr>
          <a:xfrm>
            <a:off x="432506" y="2432599"/>
            <a:ext cx="11579052" cy="4401205"/>
          </a:xfrm>
          <a:prstGeom prst="rect">
            <a:avLst/>
          </a:prstGeom>
          <a:noFill/>
        </p:spPr>
        <p:txBody>
          <a:bodyPr wrap="square">
            <a:spAutoFit/>
          </a:bodyPr>
          <a:lstStyle/>
          <a:p>
            <a:pPr marL="457200" indent="-457200">
              <a:buFont typeface="+mj-lt"/>
              <a:buAutoNum type="arabicPeriod"/>
            </a:pPr>
            <a:r>
              <a:rPr lang="fr-CA" sz="2000" b="0" i="0" dirty="0">
                <a:effectLst/>
              </a:rPr>
              <a:t>Améliorer la lisibilité des dossiers d'information sur le financement à l’intention des Premières Nations. </a:t>
            </a:r>
          </a:p>
          <a:p>
            <a:pPr marL="457200" indent="-457200">
              <a:buFont typeface="+mj-lt"/>
              <a:buAutoNum type="arabicPeriod"/>
            </a:pPr>
            <a:r>
              <a:rPr lang="fr-CA" sz="2000" b="0" i="0" dirty="0">
                <a:effectLst/>
              </a:rPr>
              <a:t>Donner un aperçu détaillé de la formule de financement régionale provisoire, y compris des </a:t>
            </a:r>
            <a:r>
              <a:rPr lang="fr-CA" sz="2000" dirty="0"/>
              <a:t>calculs </a:t>
            </a:r>
            <a:r>
              <a:rPr lang="fr-CA" sz="2000" b="0" i="0" dirty="0">
                <a:effectLst/>
              </a:rPr>
              <a:t>transparents. </a:t>
            </a:r>
          </a:p>
          <a:p>
            <a:pPr marL="457200" indent="-457200">
              <a:buFont typeface="+mj-lt"/>
              <a:buAutoNum type="arabicPeriod"/>
            </a:pPr>
            <a:r>
              <a:rPr lang="fr-CA" sz="2000" dirty="0"/>
              <a:t>Diffuser des renseignements sur le financement avant le nouvel exercice financier. </a:t>
            </a:r>
          </a:p>
          <a:p>
            <a:pPr marL="457200" indent="-457200">
              <a:buFont typeface="+mj-lt"/>
              <a:buAutoNum type="arabicPeriod"/>
            </a:pPr>
            <a:r>
              <a:rPr lang="fr-CA" sz="2000" dirty="0"/>
              <a:t>Établir des projections précises en matière d'inscriptions avec les Premières Nations. </a:t>
            </a:r>
          </a:p>
          <a:p>
            <a:pPr marL="457200" indent="-457200">
              <a:buFont typeface="+mj-lt"/>
              <a:buAutoNum type="arabicPeriod"/>
            </a:pPr>
            <a:r>
              <a:rPr lang="fr-CA" sz="2000" dirty="0"/>
              <a:t>Créer un cadre pour les ententes régionales en matière d'éducation (ERE). </a:t>
            </a:r>
          </a:p>
          <a:p>
            <a:pPr marL="457200" indent="-457200">
              <a:buFont typeface="+mj-lt"/>
              <a:buAutoNum type="arabicPeriod"/>
            </a:pPr>
            <a:r>
              <a:rPr lang="fr-CA" sz="2000" dirty="0"/>
              <a:t>Élaborer un guide consacré aux ERE. </a:t>
            </a:r>
          </a:p>
          <a:p>
            <a:pPr marL="457200" indent="-457200">
              <a:buFont typeface="+mj-lt"/>
              <a:buAutoNum type="arabicPeriod"/>
            </a:pPr>
            <a:r>
              <a:rPr lang="fr-CA" sz="2000" dirty="0"/>
              <a:t>Dispenser au personnel régional de SAC une formation sur les modifications apportées à la FFRP et les négociations d’ERE. </a:t>
            </a:r>
          </a:p>
          <a:p>
            <a:pPr marL="457200" indent="-457200">
              <a:buFont typeface="+mj-lt"/>
              <a:buAutoNum type="arabicPeriod"/>
            </a:pPr>
            <a:r>
              <a:rPr lang="fr-CA" sz="2000" dirty="0"/>
              <a:t>Mettre en œuvre des améliorations du financement dans les domaines clés. </a:t>
            </a:r>
          </a:p>
          <a:p>
            <a:pPr marL="457200" indent="-457200">
              <a:buFont typeface="+mj-lt"/>
              <a:buAutoNum type="arabicPeriod"/>
            </a:pPr>
            <a:r>
              <a:rPr lang="fr-CA" sz="2000" dirty="0"/>
              <a:t>Inclure les dépenses liées au principe de Jordan dans le financement de base. </a:t>
            </a:r>
          </a:p>
          <a:p>
            <a:pPr marL="457200" indent="-457200">
              <a:buFont typeface="+mj-lt"/>
              <a:buAutoNum type="arabicPeriod"/>
            </a:pPr>
            <a:r>
              <a:rPr lang="fr-CA" sz="2000" dirty="0"/>
              <a:t>Étudier la possibilité d'un financement supplémentaire pour des propositions budgétaires fédérales fondées sur les besoins par l'intermédiaire des ERE.</a:t>
            </a:r>
          </a:p>
          <a:p>
            <a:pPr marL="457200" indent="-457200">
              <a:buFont typeface="+mj-lt"/>
              <a:buAutoNum type="arabicPeriod"/>
            </a:pPr>
            <a:endParaRPr lang="fr-CA" sz="2000" b="0" dirty="0"/>
          </a:p>
        </p:txBody>
      </p:sp>
    </p:spTree>
    <p:extLst>
      <p:ext uri="{BB962C8B-B14F-4D97-AF65-F5344CB8AC3E}">
        <p14:creationId xmlns:p14="http://schemas.microsoft.com/office/powerpoint/2010/main" val="4176503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4CD0-7DD2-30DF-017E-29EBC5F7CC1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A63447F-E39E-26BA-19BD-653E355CAC82}"/>
              </a:ext>
            </a:extLst>
          </p:cNvPr>
          <p:cNvSpPr txBox="1"/>
          <p:nvPr/>
        </p:nvSpPr>
        <p:spPr>
          <a:xfrm>
            <a:off x="1683618" y="1743725"/>
            <a:ext cx="11579052" cy="707886"/>
          </a:xfrm>
          <a:prstGeom prst="rect">
            <a:avLst/>
          </a:prstGeom>
          <a:noFill/>
        </p:spPr>
        <p:txBody>
          <a:bodyPr wrap="square">
            <a:spAutoFit/>
          </a:bodyPr>
          <a:lstStyle/>
          <a:p>
            <a:pPr marL="685800" lvl="1" algn="l" eaLnBrk="0" fontAlgn="base" hangingPunct="0">
              <a:spcBef>
                <a:spcPts val="0"/>
              </a:spcBef>
              <a:spcAft>
                <a:spcPct val="0"/>
              </a:spcAft>
              <a:tabLst>
                <a:tab pos="685800" algn="l"/>
              </a:tabLst>
              <a:defRPr/>
            </a:pPr>
            <a:r>
              <a:rPr lang="en-US" sz="4000" b="1" u="sng" dirty="0">
                <a:latin typeface="+mj-lt"/>
              </a:rPr>
              <a:t>Recommandations : Premières Nations</a:t>
            </a:r>
          </a:p>
        </p:txBody>
      </p:sp>
      <p:sp>
        <p:nvSpPr>
          <p:cNvPr id="3" name="TextBox 2">
            <a:extLst>
              <a:ext uri="{FF2B5EF4-FFF2-40B4-BE49-F238E27FC236}">
                <a16:creationId xmlns:a16="http://schemas.microsoft.com/office/drawing/2014/main" id="{723B55D3-102A-2063-0C23-6F4BDCE3B4E2}"/>
              </a:ext>
            </a:extLst>
          </p:cNvPr>
          <p:cNvSpPr txBox="1"/>
          <p:nvPr/>
        </p:nvSpPr>
        <p:spPr>
          <a:xfrm>
            <a:off x="584791" y="2732843"/>
            <a:ext cx="11302409" cy="3046988"/>
          </a:xfrm>
          <a:prstGeom prst="rect">
            <a:avLst/>
          </a:prstGeom>
          <a:noFill/>
        </p:spPr>
        <p:txBody>
          <a:bodyPr wrap="square">
            <a:spAutoFit/>
          </a:bodyPr>
          <a:lstStyle/>
          <a:p>
            <a:pPr marL="228600" indent="-228600" algn="l">
              <a:buAutoNum type="arabicPeriod"/>
            </a:pPr>
            <a:r>
              <a:rPr lang="fr-CA" sz="2400" b="0" dirty="0">
                <a:latin typeface="+mn-lt"/>
              </a:rPr>
              <a:t>  Obtenir l’appui de la communauté avant d'entamer des discussions avec SAC.</a:t>
            </a:r>
          </a:p>
          <a:p>
            <a:pPr marL="228600" indent="-228600" algn="l">
              <a:buAutoNum type="arabicPeriod"/>
            </a:pPr>
            <a:r>
              <a:rPr lang="fr-CA" sz="2400" b="0" dirty="0">
                <a:latin typeface="+mn-lt"/>
              </a:rPr>
              <a:t>  Signer un protocole d’entente avec SAC concernant la structure de l’ERE.</a:t>
            </a:r>
          </a:p>
          <a:p>
            <a:pPr marL="228600" indent="-228600" algn="l">
              <a:buAutoNum type="arabicPeriod"/>
            </a:pPr>
            <a:r>
              <a:rPr lang="fr-CA" sz="2400" b="0" dirty="0">
                <a:latin typeface="+mn-lt"/>
              </a:rPr>
              <a:t>  </a:t>
            </a:r>
            <a:r>
              <a:rPr lang="fr-CA" sz="2400" dirty="0"/>
              <a:t>L</a:t>
            </a:r>
            <a:r>
              <a:rPr lang="fr-CA" sz="2400" b="0" dirty="0">
                <a:latin typeface="+mn-lt"/>
              </a:rPr>
              <a:t>ier les demandes de financement aux améliorations éducatives à l'aide de données.</a:t>
            </a:r>
          </a:p>
          <a:p>
            <a:pPr marL="228600" indent="-228600" algn="l">
              <a:buAutoNum type="arabicPeriod"/>
            </a:pPr>
            <a:r>
              <a:rPr lang="fr-CA" sz="2400" b="0" dirty="0">
                <a:latin typeface="+mn-lt"/>
              </a:rPr>
              <a:t>  Travailler en collaboration avec les Premières Nations d’une région pour mettre au point des outils communs.</a:t>
            </a:r>
          </a:p>
          <a:p>
            <a:pPr marL="228600" indent="-228600" algn="l">
              <a:buAutoNum type="arabicPeriod"/>
            </a:pPr>
            <a:r>
              <a:rPr lang="fr-CA" sz="2400" b="0" dirty="0">
                <a:latin typeface="+mn-lt"/>
              </a:rPr>
              <a:t>  </a:t>
            </a:r>
            <a:r>
              <a:rPr lang="fr-CA" sz="2400" dirty="0"/>
              <a:t>Solliciter la</a:t>
            </a:r>
            <a:r>
              <a:rPr lang="fr-CA" sz="2400" b="0" dirty="0">
                <a:latin typeface="+mn-lt"/>
              </a:rPr>
              <a:t> participation des spécialistes de </a:t>
            </a:r>
            <a:r>
              <a:rPr lang="fr-CA" sz="2400" dirty="0"/>
              <a:t>l’</a:t>
            </a:r>
            <a:r>
              <a:rPr lang="fr-CA" sz="2400" b="0" dirty="0">
                <a:latin typeface="+mn-lt"/>
              </a:rPr>
              <a:t>éducation et du droit.</a:t>
            </a:r>
          </a:p>
          <a:p>
            <a:pPr marL="228600" indent="-228600" algn="l">
              <a:buAutoNum type="arabicPeriod"/>
            </a:pPr>
            <a:r>
              <a:rPr lang="fr-CA" sz="2400" b="0" dirty="0">
                <a:latin typeface="+mn-lt"/>
              </a:rPr>
              <a:t>  Les Premières Nations devraient diriger l’ordre du jour et la documentation.</a:t>
            </a:r>
          </a:p>
          <a:p>
            <a:pPr marL="228600" indent="-228600" algn="l">
              <a:buAutoNum type="arabicPeriod"/>
            </a:pPr>
            <a:r>
              <a:rPr lang="fr-CA" sz="2400" b="0" dirty="0">
                <a:latin typeface="+mn-lt"/>
              </a:rPr>
              <a:t>  Planifier la transition après la signature d’une ERE.</a:t>
            </a:r>
          </a:p>
        </p:txBody>
      </p:sp>
    </p:spTree>
    <p:extLst>
      <p:ext uri="{BB962C8B-B14F-4D97-AF65-F5344CB8AC3E}">
        <p14:creationId xmlns:p14="http://schemas.microsoft.com/office/powerpoint/2010/main" val="1978310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55D3D5AE-D963-91DD-9A7F-14A1F128B448}"/>
              </a:ext>
            </a:extLst>
          </p:cNvPr>
          <p:cNvSpPr/>
          <p:nvPr/>
        </p:nvSpPr>
        <p:spPr>
          <a:xfrm>
            <a:off x="639097" y="2312158"/>
            <a:ext cx="9714271" cy="1116842"/>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3BA8D6E0-F266-12B6-9651-90508BB194EB}"/>
              </a:ext>
            </a:extLst>
          </p:cNvPr>
          <p:cNvSpPr/>
          <p:nvPr/>
        </p:nvSpPr>
        <p:spPr>
          <a:xfrm>
            <a:off x="639097" y="3506776"/>
            <a:ext cx="11504412" cy="2744921"/>
          </a:xfrm>
          <a:prstGeom prst="homePlat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70653-C757-033E-E9C6-A5841849AD13}"/>
              </a:ext>
            </a:extLst>
          </p:cNvPr>
          <p:cNvSpPr>
            <a:spLocks noGrp="1"/>
          </p:cNvSpPr>
          <p:nvPr>
            <p:ph type="ctrTitle"/>
          </p:nvPr>
        </p:nvSpPr>
        <p:spPr>
          <a:xfrm>
            <a:off x="0" y="1457340"/>
            <a:ext cx="12192000" cy="848495"/>
          </a:xfrm>
        </p:spPr>
        <p:txBody>
          <a:bodyPr/>
          <a:lstStyle/>
          <a:p>
            <a:pPr marL="800100" lvl="1" indent="-342900" algn="ctr"/>
            <a:r>
              <a:rPr lang="en-CA" sz="4000" b="1" kern="1200" dirty="0">
                <a:solidFill>
                  <a:schemeClr val="tx1"/>
                </a:solidFill>
                <a:latin typeface="+mj-lt"/>
                <a:ea typeface="+mj-ea"/>
                <a:cs typeface="+mj-cs"/>
              </a:rPr>
              <a:t>Prochaines étapes</a:t>
            </a:r>
          </a:p>
        </p:txBody>
      </p:sp>
      <p:sp>
        <p:nvSpPr>
          <p:cNvPr id="5" name="TextBox 4">
            <a:extLst>
              <a:ext uri="{FF2B5EF4-FFF2-40B4-BE49-F238E27FC236}">
                <a16:creationId xmlns:a16="http://schemas.microsoft.com/office/drawing/2014/main" id="{B0D6E58A-463E-26B7-F965-3B58A71A76CD}"/>
              </a:ext>
            </a:extLst>
          </p:cNvPr>
          <p:cNvSpPr txBox="1"/>
          <p:nvPr/>
        </p:nvSpPr>
        <p:spPr>
          <a:xfrm>
            <a:off x="756062" y="2312158"/>
            <a:ext cx="10541203" cy="3954929"/>
          </a:xfrm>
          <a:prstGeom prst="rect">
            <a:avLst/>
          </a:prstGeom>
          <a:noFill/>
        </p:spPr>
        <p:txBody>
          <a:bodyPr wrap="square" rtlCol="0">
            <a:spAutoFit/>
          </a:bodyPr>
          <a:lstStyle/>
          <a:p>
            <a:pPr>
              <a:spcAft>
                <a:spcPts val="600"/>
              </a:spcAft>
            </a:pPr>
            <a:r>
              <a:rPr lang="fr-CA" b="1" u="sng" dirty="0">
                <a:cs typeface="Posterama" panose="020B0504020200020000" pitchFamily="34" charset="0"/>
              </a:rPr>
              <a:t>Publication de la recherche</a:t>
            </a:r>
          </a:p>
          <a:p>
            <a:pPr marL="285750" indent="-285750">
              <a:spcAft>
                <a:spcPts val="600"/>
              </a:spcAft>
              <a:buFont typeface="Arial" panose="020B0604020202020204" pitchFamily="34" charset="0"/>
              <a:buChar char="•"/>
            </a:pPr>
            <a:r>
              <a:rPr lang="fr-CA" dirty="0">
                <a:cs typeface="Posterama" panose="020B0504020200020000" pitchFamily="34" charset="0"/>
              </a:rPr>
              <a:t>Le rapport complet est publié en ligne en français et en anglais.</a:t>
            </a:r>
          </a:p>
          <a:p>
            <a:pPr marL="285750" indent="-285750">
              <a:spcAft>
                <a:spcPts val="600"/>
              </a:spcAft>
              <a:buFont typeface="Arial" panose="020B0604020202020204" pitchFamily="34" charset="0"/>
              <a:buChar char="•"/>
            </a:pPr>
            <a:r>
              <a:rPr lang="fr-CA" dirty="0">
                <a:cs typeface="Posterama" panose="020B0504020200020000" pitchFamily="34" charset="0"/>
              </a:rPr>
              <a:t>Le résumé du rapport est publié en ligne en français et en anglais.</a:t>
            </a:r>
            <a:endParaRPr lang="fr-CA" b="1" u="sng" dirty="0">
              <a:cs typeface="Posterama" panose="020B0504020200020000" pitchFamily="34" charset="0"/>
            </a:endParaRPr>
          </a:p>
          <a:p>
            <a:pPr>
              <a:spcAft>
                <a:spcPts val="600"/>
              </a:spcAft>
            </a:pPr>
            <a:endParaRPr lang="fr-CA" b="1" u="sng" dirty="0">
              <a:solidFill>
                <a:schemeClr val="tx1"/>
              </a:solidFill>
              <a:cs typeface="Posterama" panose="020B0504020200020000" pitchFamily="34" charset="0"/>
            </a:endParaRPr>
          </a:p>
          <a:p>
            <a:pPr>
              <a:spcAft>
                <a:spcPts val="600"/>
              </a:spcAft>
            </a:pPr>
            <a:r>
              <a:rPr lang="fr-CA" sz="1600" b="1" u="sng" dirty="0">
                <a:solidFill>
                  <a:schemeClr val="tx1"/>
                </a:solidFill>
                <a:cs typeface="Posterama" panose="020B0504020200020000" pitchFamily="34" charset="0"/>
              </a:rPr>
              <a:t>Plaidoyer</a:t>
            </a:r>
          </a:p>
          <a:p>
            <a:pPr marL="285750" indent="-285750">
              <a:spcAft>
                <a:spcPts val="600"/>
              </a:spcAft>
              <a:buFont typeface="Arial" panose="020B0604020202020204" pitchFamily="34" charset="0"/>
              <a:buChar char="•"/>
            </a:pPr>
            <a:r>
              <a:rPr lang="fr-CA" sz="1600" dirty="0">
                <a:solidFill>
                  <a:schemeClr val="tx1"/>
                </a:solidFill>
                <a:cs typeface="Posterama" panose="020B0504020200020000" pitchFamily="34" charset="0"/>
              </a:rPr>
              <a:t>Le 17 janvier 2025, la Cheffe nationale de l'APN a publié un communiqué de presse demandant au Canada de rectifier les incohérences existant dans la </a:t>
            </a:r>
            <a:r>
              <a:rPr lang="fr-CA" sz="1600" dirty="0">
                <a:cs typeface="Posterama" panose="020B0504020200020000" pitchFamily="34" charset="0"/>
              </a:rPr>
              <a:t>transformation de l'éducation de </a:t>
            </a:r>
            <a:r>
              <a:rPr lang="fr-CA" sz="1600" dirty="0">
                <a:solidFill>
                  <a:schemeClr val="tx1"/>
                </a:solidFill>
                <a:cs typeface="Posterama" panose="020B0504020200020000" pitchFamily="34" charset="0"/>
              </a:rPr>
              <a:t>la maternelle à la douzième année qui ont été mises en évidence par cette recherche.</a:t>
            </a:r>
          </a:p>
          <a:p>
            <a:pPr marL="285750" indent="-285750">
              <a:spcAft>
                <a:spcPts val="600"/>
              </a:spcAft>
              <a:buFont typeface="Arial" panose="020B0604020202020204" pitchFamily="34" charset="0"/>
              <a:buChar char="•"/>
            </a:pPr>
            <a:r>
              <a:rPr lang="fr-CA" sz="1600" dirty="0">
                <a:cs typeface="Posterama" panose="020B0504020200020000" pitchFamily="34" charset="0"/>
              </a:rPr>
              <a:t>Chaque année, l'APN </a:t>
            </a:r>
            <a:r>
              <a:rPr lang="fr-CA" sz="1600" dirty="0">
                <a:solidFill>
                  <a:schemeClr val="tx1"/>
                </a:solidFill>
                <a:cs typeface="Posterama" panose="020B0504020200020000" pitchFamily="34" charset="0"/>
              </a:rPr>
              <a:t>prépare une proposition pré-budgétaire qui présente des </a:t>
            </a:r>
            <a:r>
              <a:rPr lang="fr-CA" sz="1600" dirty="0">
                <a:cs typeface="Posterama" panose="020B0504020200020000" pitchFamily="34" charset="0"/>
              </a:rPr>
              <a:t>demandes de financement </a:t>
            </a:r>
            <a:r>
              <a:rPr lang="fr-CA" sz="1600" dirty="0">
                <a:solidFill>
                  <a:schemeClr val="tx1"/>
                </a:solidFill>
                <a:cs typeface="Posterama" panose="020B0504020200020000" pitchFamily="34" charset="0"/>
              </a:rPr>
              <a:t>au gouvernement. La prochaine </a:t>
            </a:r>
            <a:r>
              <a:rPr lang="fr-CA" sz="1600" dirty="0">
                <a:cs typeface="Posterama" panose="020B0504020200020000" pitchFamily="34" charset="0"/>
              </a:rPr>
              <a:t>sera basée sur les plus récentes évaluations des coûts de cette recherche. </a:t>
            </a:r>
          </a:p>
          <a:p>
            <a:pPr marL="285750" indent="-285750">
              <a:spcAft>
                <a:spcPts val="600"/>
              </a:spcAft>
              <a:buFont typeface="Arial" panose="020B0604020202020204" pitchFamily="34" charset="0"/>
              <a:buChar char="•"/>
            </a:pPr>
            <a:r>
              <a:rPr lang="fr-CA" sz="1600" dirty="0">
                <a:cs typeface="Posterama" panose="020B0504020200020000" pitchFamily="34" charset="0"/>
              </a:rPr>
              <a:t>Le Secteur travaillera avec le Conseil national indien de l'éducation, le Comité des Chefs sur l'éducation et Services aux Autochtones Canada à la préparation conjointe de modifications qui correspondent aux recommandations, tel que cela est exigé par les Premières Nations.</a:t>
            </a:r>
          </a:p>
        </p:txBody>
      </p:sp>
    </p:spTree>
    <p:extLst>
      <p:ext uri="{BB962C8B-B14F-4D97-AF65-F5344CB8AC3E}">
        <p14:creationId xmlns:p14="http://schemas.microsoft.com/office/powerpoint/2010/main" val="151776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D55-99D5-5503-B306-B5511F1B5268}"/>
              </a:ext>
            </a:extLst>
          </p:cNvPr>
          <p:cNvSpPr>
            <a:spLocks noGrp="1"/>
          </p:cNvSpPr>
          <p:nvPr>
            <p:ph type="ctrTitle"/>
          </p:nvPr>
        </p:nvSpPr>
        <p:spPr>
          <a:xfrm>
            <a:off x="1524001" y="2937488"/>
            <a:ext cx="9144000" cy="2596265"/>
          </a:xfrm>
        </p:spPr>
        <p:txBody>
          <a:bodyPr/>
          <a:lstStyle/>
          <a:p>
            <a:r>
              <a:rPr lang="fr-CA" b="1" dirty="0"/>
              <a:t>Questions?</a:t>
            </a:r>
            <a:br>
              <a:rPr lang="fr-CA" b="1" dirty="0"/>
            </a:br>
            <a:br>
              <a:rPr lang="fr-CA" sz="2800" b="1" dirty="0"/>
            </a:br>
            <a:r>
              <a:rPr lang="fr-CA" sz="2800" b="1" dirty="0">
                <a:hlinkClick r:id="rId3"/>
              </a:rPr>
              <a:t>Rstgermain@afn.ca </a:t>
            </a:r>
            <a:br>
              <a:rPr lang="fr-CA" sz="2800" b="1" dirty="0"/>
            </a:br>
            <a:r>
              <a:rPr lang="fr-CA" sz="2800" b="1" dirty="0">
                <a:hlinkClick r:id="rId4"/>
              </a:rPr>
              <a:t>dedwards@afn.ca</a:t>
            </a:r>
            <a:br>
              <a:rPr lang="fr-CA" sz="2800" b="1" dirty="0"/>
            </a:br>
            <a:br>
              <a:rPr lang="fr-CA" sz="2800" b="1" dirty="0"/>
            </a:br>
            <a:r>
              <a:rPr lang="fr-CA" sz="2000" b="1"/>
              <a:t>Consultez le </a:t>
            </a:r>
            <a:r>
              <a:rPr lang="fr-CA" sz="2000" b="1" dirty="0"/>
              <a:t>rapport complet </a:t>
            </a:r>
            <a:r>
              <a:rPr lang="fr-CA" sz="2400" b="1" dirty="0">
                <a:sym typeface="Wingdings" panose="05000000000000000000" pitchFamily="2" charset="2"/>
              </a:rPr>
              <a:t></a:t>
            </a:r>
            <a:endParaRPr lang="fr-CA" b="1" dirty="0"/>
          </a:p>
        </p:txBody>
      </p:sp>
      <p:pic>
        <p:nvPicPr>
          <p:cNvPr id="6" name="Picture 5">
            <a:extLst>
              <a:ext uri="{FF2B5EF4-FFF2-40B4-BE49-F238E27FC236}">
                <a16:creationId xmlns:a16="http://schemas.microsoft.com/office/drawing/2014/main" id="{1524ED47-C6CB-BA95-6CA5-13877938F64C}"/>
              </a:ext>
            </a:extLst>
          </p:cNvPr>
          <p:cNvPicPr>
            <a:picLocks noChangeAspect="1"/>
          </p:cNvPicPr>
          <p:nvPr/>
        </p:nvPicPr>
        <p:blipFill>
          <a:blip r:embed="rId5"/>
          <a:stretch>
            <a:fillRect/>
          </a:stretch>
        </p:blipFill>
        <p:spPr>
          <a:xfrm>
            <a:off x="8209230" y="2180918"/>
            <a:ext cx="3640578" cy="3613274"/>
          </a:xfrm>
          <a:prstGeom prst="rect">
            <a:avLst/>
          </a:prstGeom>
        </p:spPr>
      </p:pic>
      <p:pic>
        <p:nvPicPr>
          <p:cNvPr id="7" name="Picture 6">
            <a:extLst>
              <a:ext uri="{FF2B5EF4-FFF2-40B4-BE49-F238E27FC236}">
                <a16:creationId xmlns:a16="http://schemas.microsoft.com/office/drawing/2014/main" id="{0FF7A26F-1F43-A8B7-7A6D-539D2F32A847}"/>
              </a:ext>
            </a:extLst>
          </p:cNvPr>
          <p:cNvPicPr>
            <a:picLocks noChangeAspect="1"/>
          </p:cNvPicPr>
          <p:nvPr/>
        </p:nvPicPr>
        <p:blipFill>
          <a:blip r:embed="rId5"/>
          <a:stretch>
            <a:fillRect/>
          </a:stretch>
        </p:blipFill>
        <p:spPr>
          <a:xfrm>
            <a:off x="204819" y="2180918"/>
            <a:ext cx="3777953" cy="3749619"/>
          </a:xfrm>
          <a:prstGeom prst="rect">
            <a:avLst/>
          </a:prstGeom>
        </p:spPr>
      </p:pic>
    </p:spTree>
    <p:extLst>
      <p:ext uri="{BB962C8B-B14F-4D97-AF65-F5344CB8AC3E}">
        <p14:creationId xmlns:p14="http://schemas.microsoft.com/office/powerpoint/2010/main" val="353264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0653-C757-033E-E9C6-A5841849AD13}"/>
              </a:ext>
            </a:extLst>
          </p:cNvPr>
          <p:cNvSpPr>
            <a:spLocks noGrp="1"/>
          </p:cNvSpPr>
          <p:nvPr>
            <p:ph type="ctrTitle"/>
          </p:nvPr>
        </p:nvSpPr>
        <p:spPr>
          <a:xfrm>
            <a:off x="-645563" y="1395115"/>
            <a:ext cx="8859715" cy="848495"/>
          </a:xfrm>
        </p:spPr>
        <p:txBody>
          <a:bodyPr/>
          <a:lstStyle/>
          <a:p>
            <a:r>
              <a:rPr lang="en-CA" sz="4000" b="1" dirty="0"/>
              <a:t>À propos de l'APN</a:t>
            </a:r>
          </a:p>
        </p:txBody>
      </p:sp>
      <p:sp>
        <p:nvSpPr>
          <p:cNvPr id="3" name="Subtitle 2">
            <a:extLst>
              <a:ext uri="{FF2B5EF4-FFF2-40B4-BE49-F238E27FC236}">
                <a16:creationId xmlns:a16="http://schemas.microsoft.com/office/drawing/2014/main" id="{C9840B19-765C-58E8-885F-F8DE77DA34B3}"/>
              </a:ext>
            </a:extLst>
          </p:cNvPr>
          <p:cNvSpPr>
            <a:spLocks noGrp="1"/>
          </p:cNvSpPr>
          <p:nvPr>
            <p:ph type="subTitle" idx="1"/>
          </p:nvPr>
        </p:nvSpPr>
        <p:spPr>
          <a:xfrm>
            <a:off x="242372" y="2299743"/>
            <a:ext cx="6195994" cy="4018320"/>
          </a:xfrm>
        </p:spPr>
        <p:txBody>
          <a:bodyPr>
            <a:noAutofit/>
          </a:bodyPr>
          <a:lstStyle/>
          <a:p>
            <a:pPr marL="342900" lvl="0" indent="-342900" algn="l">
              <a:buFont typeface="Arial" panose="020B0604020202020204" pitchFamily="34" charset="0"/>
              <a:buChar char="•"/>
            </a:pPr>
            <a:r>
              <a:rPr lang="fr-CA" sz="1700" dirty="0">
                <a:latin typeface="Calibri Body"/>
              </a:rPr>
              <a:t>L‘Assemblée des Premières Nations (APN) est une organisation de défense d’intérêts qui se voit conférer des directives et des mandats par les Premières Nations-en-Assemblée par l’intermédiaire de résolutions.</a:t>
            </a:r>
          </a:p>
          <a:p>
            <a:pPr marL="342900" lvl="0" indent="-342900" algn="l">
              <a:buFont typeface="Arial" panose="020B0604020202020204" pitchFamily="34" charset="0"/>
              <a:buChar char="•"/>
            </a:pPr>
            <a:r>
              <a:rPr lang="fr-CA" sz="1700" dirty="0">
                <a:latin typeface="Calibri Body"/>
              </a:rPr>
              <a:t>Elle s’emploie à promouvoir les droits inhérents et issus des traités des Premières Nations par l'élaboration de politiques, la sensibilisation du public et, s’il y a lieu, l'élaboration conjointe de lois visant à renforcer les capacités des Premières Nations.</a:t>
            </a:r>
          </a:p>
          <a:p>
            <a:pPr marL="342900" lvl="0" indent="-342900" algn="l">
              <a:buFont typeface="Arial" panose="020B0604020202020204" pitchFamily="34" charset="0"/>
              <a:buChar char="•"/>
            </a:pPr>
            <a:r>
              <a:rPr lang="fr-CA" sz="1700" dirty="0">
                <a:latin typeface="Calibri Body"/>
              </a:rPr>
              <a:t>Les différents domaines d'action de l'APN sont déterminés par les Premières Nations-en-Assemblée, qui se réunissent deux fois par an pour adopter des résolutions qui définissent les mandats de l'organisation. Ces mandats visent à faire progresser les priorités des Premières Nations, comme l'éducation, la revitalisation des langues et les infrastructures.  </a:t>
            </a:r>
          </a:p>
        </p:txBody>
      </p:sp>
      <p:pic>
        <p:nvPicPr>
          <p:cNvPr id="6" name="Picture 5">
            <a:extLst>
              <a:ext uri="{FF2B5EF4-FFF2-40B4-BE49-F238E27FC236}">
                <a16:creationId xmlns:a16="http://schemas.microsoft.com/office/drawing/2014/main" id="{3D0D2EB8-213C-AD09-6E4A-6083DA3A80DB}"/>
              </a:ext>
            </a:extLst>
          </p:cNvPr>
          <p:cNvPicPr>
            <a:picLocks noChangeAspect="1"/>
          </p:cNvPicPr>
          <p:nvPr/>
        </p:nvPicPr>
        <p:blipFill>
          <a:blip r:embed="rId3"/>
          <a:stretch>
            <a:fillRect/>
          </a:stretch>
        </p:blipFill>
        <p:spPr>
          <a:xfrm>
            <a:off x="6438366" y="1352835"/>
            <a:ext cx="5511262" cy="5505165"/>
          </a:xfrm>
          <a:prstGeom prst="rect">
            <a:avLst/>
          </a:prstGeom>
        </p:spPr>
      </p:pic>
    </p:spTree>
    <p:extLst>
      <p:ext uri="{BB962C8B-B14F-4D97-AF65-F5344CB8AC3E}">
        <p14:creationId xmlns:p14="http://schemas.microsoft.com/office/powerpoint/2010/main" val="180992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733C3AD-2FCF-E36E-3672-023B1CED23CD}"/>
              </a:ext>
            </a:extLst>
          </p:cNvPr>
          <p:cNvSpPr/>
          <p:nvPr/>
        </p:nvSpPr>
        <p:spPr>
          <a:xfrm>
            <a:off x="674254" y="5060720"/>
            <a:ext cx="9398105" cy="436032"/>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F5200A47-BE0F-978C-9883-656DCEA545B7}"/>
              </a:ext>
            </a:extLst>
          </p:cNvPr>
          <p:cNvSpPr/>
          <p:nvPr/>
        </p:nvSpPr>
        <p:spPr>
          <a:xfrm>
            <a:off x="674254" y="4684302"/>
            <a:ext cx="9162472" cy="436033"/>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9FC814-67AB-636C-22E2-7210C179A218}"/>
              </a:ext>
            </a:extLst>
          </p:cNvPr>
          <p:cNvSpPr txBox="1"/>
          <p:nvPr/>
        </p:nvSpPr>
        <p:spPr>
          <a:xfrm>
            <a:off x="304377" y="2350227"/>
            <a:ext cx="11748579" cy="3139321"/>
          </a:xfrm>
          <a:prstGeom prst="rect">
            <a:avLst/>
          </a:prstGeom>
          <a:noFill/>
        </p:spPr>
        <p:txBody>
          <a:bodyPr wrap="square">
            <a:spAutoFit/>
          </a:bodyPr>
          <a:lstStyle/>
          <a:p>
            <a:pPr lvl="1" indent="-457200">
              <a:buFont typeface="Wingdings" panose="05000000000000000000" pitchFamily="2" charset="2"/>
              <a:buChar char="§"/>
            </a:pPr>
            <a:r>
              <a:rPr lang="fr-CA" sz="2200" dirty="0">
                <a:latin typeface="Calibri Body"/>
              </a:rPr>
              <a:t>Proposition de politique des Premières Nations – Transformer l'éducation des Premières Nations (2017)</a:t>
            </a:r>
          </a:p>
          <a:p>
            <a:pPr lvl="1" indent="-457200">
              <a:buFont typeface="Wingdings" panose="05000000000000000000" pitchFamily="2" charset="2"/>
              <a:buChar char="§"/>
            </a:pPr>
            <a:r>
              <a:rPr lang="fr-CA" sz="2200" dirty="0">
                <a:latin typeface="Calibri Body"/>
              </a:rPr>
              <a:t>En 2019, en collaboration avec l'APN, le gouvernement fédéral a transformé l'éducation des Premières Nations dans les réserves.</a:t>
            </a:r>
          </a:p>
          <a:p>
            <a:pPr lvl="1" indent="-457200">
              <a:buFont typeface="Wingdings" panose="05000000000000000000" pitchFamily="2" charset="2"/>
              <a:buChar char="§"/>
            </a:pPr>
            <a:r>
              <a:rPr lang="fr-CA" sz="2200" dirty="0">
                <a:latin typeface="Calibri Body"/>
              </a:rPr>
              <a:t>La transformation a permis de remplacer les programmes d'éducation obsolètes, inefficaces, inadéquats et fondés sur des propositions par un financement de base plus prévisible.</a:t>
            </a:r>
          </a:p>
          <a:p>
            <a:pPr lvl="1" indent="-457200">
              <a:buFont typeface="Wingdings" panose="05000000000000000000" pitchFamily="2" charset="2"/>
              <a:buChar char="§"/>
            </a:pPr>
            <a:r>
              <a:rPr lang="fr-CA" sz="2200" dirty="0">
                <a:latin typeface="Calibri Body"/>
              </a:rPr>
              <a:t>La transformation comprend deux phases :</a:t>
            </a:r>
          </a:p>
          <a:p>
            <a:pPr lvl="2" indent="-457200">
              <a:buFont typeface="+mj-lt"/>
              <a:buAutoNum type="arabicPeriod"/>
            </a:pPr>
            <a:r>
              <a:rPr lang="fr-CA" sz="2200" dirty="0">
                <a:latin typeface="Calibri Body"/>
              </a:rPr>
              <a:t>Mise en œuvre de la formule de financement régionale provisoire (FFRP)</a:t>
            </a:r>
          </a:p>
          <a:p>
            <a:pPr lvl="2" indent="-457200">
              <a:buFont typeface="+mj-lt"/>
              <a:buAutoNum type="arabicPeriod"/>
            </a:pPr>
            <a:r>
              <a:rPr lang="fr-CA" sz="2200" dirty="0">
                <a:latin typeface="Calibri Body"/>
              </a:rPr>
              <a:t>Établissement d’ententes régionales en matière d'éducation (ERE)</a:t>
            </a:r>
          </a:p>
        </p:txBody>
      </p:sp>
      <p:sp>
        <p:nvSpPr>
          <p:cNvPr id="3" name="Title 1">
            <a:extLst>
              <a:ext uri="{FF2B5EF4-FFF2-40B4-BE49-F238E27FC236}">
                <a16:creationId xmlns:a16="http://schemas.microsoft.com/office/drawing/2014/main" id="{0BEFF409-E53D-BAB0-0C92-F7DA8D82F0DB}"/>
              </a:ext>
            </a:extLst>
          </p:cNvPr>
          <p:cNvSpPr>
            <a:spLocks noGrp="1"/>
          </p:cNvSpPr>
          <p:nvPr>
            <p:ph type="ctrTitle"/>
          </p:nvPr>
        </p:nvSpPr>
        <p:spPr>
          <a:xfrm>
            <a:off x="-395080" y="1600806"/>
            <a:ext cx="12226862" cy="848495"/>
          </a:xfrm>
        </p:spPr>
        <p:txBody>
          <a:bodyPr/>
          <a:lstStyle/>
          <a:p>
            <a:pPr marL="800100" lvl="1" indent="-342900" algn="ctr"/>
            <a:r>
              <a:rPr lang="en-US" sz="4000" b="1" kern="1200" dirty="0">
                <a:solidFill>
                  <a:schemeClr val="tx1"/>
                </a:solidFill>
                <a:latin typeface="+mj-lt"/>
                <a:ea typeface="+mj-ea"/>
                <a:cs typeface="+mj-cs"/>
              </a:rPr>
              <a:t>Contexte</a:t>
            </a:r>
          </a:p>
        </p:txBody>
      </p:sp>
    </p:spTree>
    <p:extLst>
      <p:ext uri="{BB962C8B-B14F-4D97-AF65-F5344CB8AC3E}">
        <p14:creationId xmlns:p14="http://schemas.microsoft.com/office/powerpoint/2010/main" val="59664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5D545-B754-B3D3-3D09-D95523F771CA}"/>
              </a:ext>
            </a:extLst>
          </p:cNvPr>
          <p:cNvSpPr>
            <a:spLocks noGrp="1"/>
          </p:cNvSpPr>
          <p:nvPr>
            <p:ph type="title"/>
          </p:nvPr>
        </p:nvSpPr>
        <p:spPr>
          <a:xfrm>
            <a:off x="1887137" y="1738114"/>
            <a:ext cx="10906098" cy="553998"/>
          </a:xfrm>
        </p:spPr>
        <p:txBody>
          <a:bodyPr/>
          <a:lstStyle/>
          <a:p>
            <a:r>
              <a:rPr lang="en-CA" b="1" dirty="0" err="1"/>
              <a:t>Aperçu</a:t>
            </a:r>
            <a:r>
              <a:rPr lang="en-CA" b="1" dirty="0"/>
              <a:t> et objectifs du projet</a:t>
            </a:r>
          </a:p>
        </p:txBody>
      </p:sp>
      <p:sp>
        <p:nvSpPr>
          <p:cNvPr id="5" name="TextBox 4">
            <a:extLst>
              <a:ext uri="{FF2B5EF4-FFF2-40B4-BE49-F238E27FC236}">
                <a16:creationId xmlns:a16="http://schemas.microsoft.com/office/drawing/2014/main" id="{8E599C2E-D5AC-A9B5-97EB-66E09A572B20}"/>
              </a:ext>
            </a:extLst>
          </p:cNvPr>
          <p:cNvSpPr txBox="1"/>
          <p:nvPr/>
        </p:nvSpPr>
        <p:spPr>
          <a:xfrm>
            <a:off x="3161816" y="2595823"/>
            <a:ext cx="8394185" cy="1938992"/>
          </a:xfrm>
          <a:prstGeom prst="rect">
            <a:avLst/>
          </a:prstGeom>
          <a:noFill/>
        </p:spPr>
        <p:txBody>
          <a:bodyPr wrap="square">
            <a:spAutoFit/>
          </a:bodyPr>
          <a:lstStyle/>
          <a:p>
            <a:r>
              <a:rPr lang="fr-CA" sz="2400" dirty="0">
                <a:effectLst/>
                <a:latin typeface="Segoe UI Semilight" panose="020B0402040204020203" pitchFamily="34" charset="0"/>
                <a:ea typeface="MS Mincho" panose="02020609040205080304" pitchFamily="49" charset="-128"/>
                <a:cs typeface="Times New Roman" panose="02020603050405020304" pitchFamily="18" charset="0"/>
              </a:rPr>
              <a:t>L'Assemblée des Premières Nations (APN) a confié à MNP une étude sur les coûts liés </a:t>
            </a:r>
            <a:r>
              <a:rPr lang="fr-CA" sz="2400" dirty="0">
                <a:latin typeface="Segoe UI Semilight" panose="020B0402040204020203" pitchFamily="34" charset="0"/>
                <a:ea typeface="MS Mincho" panose="02020609040205080304" pitchFamily="49" charset="-128"/>
                <a:cs typeface="Times New Roman" panose="02020603050405020304" pitchFamily="18" charset="0"/>
              </a:rPr>
              <a:t>aux ententes régionales en matière d'éducation (</a:t>
            </a:r>
            <a:r>
              <a:rPr lang="fr-CA" sz="2400" dirty="0">
                <a:effectLst/>
                <a:latin typeface="Segoe UI Semilight" panose="020B0402040204020203" pitchFamily="34" charset="0"/>
                <a:ea typeface="MS Mincho" panose="02020609040205080304" pitchFamily="49" charset="-128"/>
                <a:cs typeface="Times New Roman" panose="02020603050405020304" pitchFamily="18" charset="0"/>
              </a:rPr>
              <a:t>ERE) </a:t>
            </a:r>
            <a:r>
              <a:rPr lang="fr-CA" sz="2400" dirty="0">
                <a:latin typeface="Segoe UI Semilight" panose="020B0402040204020203" pitchFamily="34" charset="0"/>
                <a:ea typeface="MS Mincho" panose="02020609040205080304" pitchFamily="49" charset="-128"/>
                <a:cs typeface="Times New Roman" panose="02020603050405020304" pitchFamily="18" charset="0"/>
              </a:rPr>
              <a:t>ainsi que sur</a:t>
            </a:r>
            <a:r>
              <a:rPr lang="fr-CA" sz="2400" dirty="0">
                <a:effectLst/>
                <a:latin typeface="Segoe UI Semilight" panose="020B0402040204020203" pitchFamily="34" charset="0"/>
                <a:ea typeface="MS Mincho" panose="02020609040205080304" pitchFamily="49" charset="-128"/>
                <a:cs typeface="Times New Roman" panose="02020603050405020304" pitchFamily="18" charset="0"/>
              </a:rPr>
              <a:t> les </a:t>
            </a:r>
            <a:r>
              <a:rPr lang="fr-CA" sz="2400" u="sng" dirty="0">
                <a:effectLst/>
                <a:latin typeface="Segoe UI Semilight" panose="020B0402040204020203" pitchFamily="34" charset="0"/>
                <a:ea typeface="MS Mincho" panose="02020609040205080304" pitchFamily="49" charset="-128"/>
                <a:cs typeface="Times New Roman" panose="02020603050405020304" pitchFamily="18" charset="0"/>
              </a:rPr>
              <a:t>défis </a:t>
            </a:r>
            <a:r>
              <a:rPr lang="fr-CA" sz="2400" dirty="0">
                <a:effectLst/>
                <a:latin typeface="Segoe UI Semilight" panose="020B0402040204020203" pitchFamily="34" charset="0"/>
                <a:ea typeface="MS Mincho" panose="02020609040205080304" pitchFamily="49" charset="-128"/>
                <a:cs typeface="Times New Roman" panose="02020603050405020304" pitchFamily="18" charset="0"/>
              </a:rPr>
              <a:t>et </a:t>
            </a:r>
            <a:r>
              <a:rPr lang="fr-CA" sz="2400" u="sng" dirty="0">
                <a:effectLst/>
                <a:latin typeface="Segoe UI Semilight" panose="020B0402040204020203" pitchFamily="34" charset="0"/>
                <a:ea typeface="MS Mincho" panose="02020609040205080304" pitchFamily="49" charset="-128"/>
                <a:cs typeface="Times New Roman" panose="02020603050405020304" pitchFamily="18" charset="0"/>
              </a:rPr>
              <a:t>réussites </a:t>
            </a:r>
            <a:r>
              <a:rPr lang="fr-CA" sz="2400" dirty="0">
                <a:effectLst/>
                <a:latin typeface="Segoe UI Semilight" panose="020B0402040204020203" pitchFamily="34" charset="0"/>
                <a:ea typeface="MS Mincho" panose="02020609040205080304" pitchFamily="49" charset="-128"/>
                <a:cs typeface="Times New Roman" panose="02020603050405020304" pitchFamily="18" charset="0"/>
              </a:rPr>
              <a:t>de la mise en œuvre de la transformation de l'éducation des Premières Nations de la maternelle à la douzième année.</a:t>
            </a:r>
            <a:endParaRPr lang="fr-CA" sz="2400" dirty="0"/>
          </a:p>
        </p:txBody>
      </p:sp>
      <p:sp>
        <p:nvSpPr>
          <p:cNvPr id="7" name="TextBox 6">
            <a:extLst>
              <a:ext uri="{FF2B5EF4-FFF2-40B4-BE49-F238E27FC236}">
                <a16:creationId xmlns:a16="http://schemas.microsoft.com/office/drawing/2014/main" id="{74FE3400-7452-4F40-3577-F8177374BF49}"/>
              </a:ext>
            </a:extLst>
          </p:cNvPr>
          <p:cNvSpPr txBox="1"/>
          <p:nvPr/>
        </p:nvSpPr>
        <p:spPr>
          <a:xfrm>
            <a:off x="3129194" y="4714289"/>
            <a:ext cx="8758006" cy="1673022"/>
          </a:xfrm>
          <a:prstGeom prst="rect">
            <a:avLst/>
          </a:prstGeom>
          <a:noFill/>
        </p:spPr>
        <p:txBody>
          <a:bodyPr wrap="square">
            <a:spAutoFit/>
          </a:bodyPr>
          <a:lstStyle/>
          <a:p>
            <a:pPr>
              <a:lnSpc>
                <a:spcPct val="107000"/>
              </a:lnSpc>
              <a:spcBef>
                <a:spcPts val="600"/>
              </a:spcBef>
              <a:spcAft>
                <a:spcPts val="600"/>
              </a:spcAft>
            </a:pPr>
            <a:r>
              <a:rPr lang="fr-CA" sz="2400" dirty="0">
                <a:latin typeface="Segoe UI Semilight" panose="020B0402040204020203" pitchFamily="34" charset="0"/>
                <a:ea typeface="MS Mincho" panose="02020609040205080304" pitchFamily="49" charset="-128"/>
                <a:cs typeface="Times New Roman" panose="02020603050405020304" pitchFamily="18" charset="0"/>
              </a:rPr>
              <a:t>L’</a:t>
            </a:r>
            <a:r>
              <a:rPr lang="fr-CA" sz="2400" dirty="0">
                <a:effectLst/>
                <a:latin typeface="Segoe UI Semilight" panose="020B0402040204020203" pitchFamily="34" charset="0"/>
                <a:ea typeface="MS Mincho" panose="02020609040205080304" pitchFamily="49" charset="-128"/>
                <a:cs typeface="Times New Roman" panose="02020603050405020304" pitchFamily="18" charset="0"/>
              </a:rPr>
              <a:t>étude a pour but d’orienter les futures demandes budgétaires fédérales, de guider les Premières Nations dans leurs négociations d’ERE et de renforcer les activités de plaidoyer de l'APN en faisant des recommandations au Canada.</a:t>
            </a:r>
          </a:p>
        </p:txBody>
      </p:sp>
      <p:sp>
        <p:nvSpPr>
          <p:cNvPr id="4" name="Oval 3">
            <a:extLst>
              <a:ext uri="{FF2B5EF4-FFF2-40B4-BE49-F238E27FC236}">
                <a16:creationId xmlns:a16="http://schemas.microsoft.com/office/drawing/2014/main" id="{300D559F-A53E-64C3-E9F7-D08CA008A433}"/>
              </a:ext>
            </a:extLst>
          </p:cNvPr>
          <p:cNvSpPr>
            <a:spLocks noChangeAspect="1"/>
          </p:cNvSpPr>
          <p:nvPr/>
        </p:nvSpPr>
        <p:spPr>
          <a:xfrm>
            <a:off x="1561062" y="2818559"/>
            <a:ext cx="1141830" cy="1141830"/>
          </a:xfrm>
          <a:prstGeom prst="ellipse">
            <a:avLst/>
          </a:prstGeom>
          <a:solidFill>
            <a:schemeClr val="tx2"/>
          </a:solidFill>
          <a:ln>
            <a:noFill/>
          </a:ln>
        </p:spPr>
        <p:txBody>
          <a:bodyPr wrap="square" rtlCol="0" anchor="ctr">
            <a:noAutofit/>
          </a:bodyPr>
          <a:lstStyle/>
          <a:p>
            <a:pPr algn="ctr"/>
            <a:endParaRPr lang="en-US" sz="1600" b="1" dirty="0">
              <a:solidFill>
                <a:schemeClr val="bg1"/>
              </a:solidFill>
              <a:latin typeface="+mj-lt"/>
              <a:ea typeface="Corbel" charset="0"/>
              <a:cs typeface="Corbel" charset="0"/>
            </a:endParaRPr>
          </a:p>
        </p:txBody>
      </p:sp>
      <p:grpSp>
        <p:nvGrpSpPr>
          <p:cNvPr id="6" name="Group 5">
            <a:extLst>
              <a:ext uri="{FF2B5EF4-FFF2-40B4-BE49-F238E27FC236}">
                <a16:creationId xmlns:a16="http://schemas.microsoft.com/office/drawing/2014/main" id="{10DF9683-E661-0714-E576-76383CAFC5C9}"/>
              </a:ext>
            </a:extLst>
          </p:cNvPr>
          <p:cNvGrpSpPr>
            <a:grpSpLocks noChangeAspect="1"/>
          </p:cNvGrpSpPr>
          <p:nvPr/>
        </p:nvGrpSpPr>
        <p:grpSpPr>
          <a:xfrm>
            <a:off x="1841883" y="3080085"/>
            <a:ext cx="597499" cy="561160"/>
            <a:chOff x="3376230" y="1276635"/>
            <a:chExt cx="1333820" cy="1252699"/>
          </a:xfrm>
        </p:grpSpPr>
        <p:sp>
          <p:nvSpPr>
            <p:cNvPr id="8" name="Freeform 36">
              <a:extLst>
                <a:ext uri="{FF2B5EF4-FFF2-40B4-BE49-F238E27FC236}">
                  <a16:creationId xmlns:a16="http://schemas.microsoft.com/office/drawing/2014/main" id="{335855EF-82D4-272D-E1E5-15B49B15ED60}"/>
                </a:ext>
              </a:extLst>
            </p:cNvPr>
            <p:cNvSpPr/>
            <p:nvPr/>
          </p:nvSpPr>
          <p:spPr>
            <a:xfrm>
              <a:off x="3987417" y="1804478"/>
              <a:ext cx="722633" cy="724856"/>
            </a:xfrm>
            <a:custGeom>
              <a:avLst/>
              <a:gdLst>
                <a:gd name="connsiteX0" fmla="*/ 563488 w 722633"/>
                <a:gd name="connsiteY0" fmla="*/ 469584 h 724855"/>
                <a:gd name="connsiteX1" fmla="*/ 585157 w 722633"/>
                <a:gd name="connsiteY1" fmla="*/ 428468 h 724855"/>
                <a:gd name="connsiteX2" fmla="*/ 611272 w 722633"/>
                <a:gd name="connsiteY2" fmla="*/ 305675 h 724855"/>
                <a:gd name="connsiteX3" fmla="*/ 305678 w 722633"/>
                <a:gd name="connsiteY3" fmla="*/ 81 h 724855"/>
                <a:gd name="connsiteX4" fmla="*/ 85 w 722633"/>
                <a:gd name="connsiteY4" fmla="*/ 305675 h 724855"/>
                <a:gd name="connsiteX5" fmla="*/ 305678 w 722633"/>
                <a:gd name="connsiteY5" fmla="*/ 611268 h 724855"/>
                <a:gd name="connsiteX6" fmla="*/ 428471 w 722633"/>
                <a:gd name="connsiteY6" fmla="*/ 585710 h 724855"/>
                <a:gd name="connsiteX7" fmla="*/ 469588 w 722633"/>
                <a:gd name="connsiteY7" fmla="*/ 563484 h 724855"/>
                <a:gd name="connsiteX8" fmla="*/ 486812 w 722633"/>
                <a:gd name="connsiteY8" fmla="*/ 563484 h 724855"/>
                <a:gd name="connsiteX9" fmla="*/ 627385 w 722633"/>
                <a:gd name="connsiteY9" fmla="*/ 708503 h 724855"/>
                <a:gd name="connsiteX10" fmla="*/ 705961 w 722633"/>
                <a:gd name="connsiteY10" fmla="*/ 708825 h 724855"/>
                <a:gd name="connsiteX11" fmla="*/ 706284 w 722633"/>
                <a:gd name="connsiteY11" fmla="*/ 708503 h 724855"/>
                <a:gd name="connsiteX12" fmla="*/ 706606 w 722633"/>
                <a:gd name="connsiteY12" fmla="*/ 629926 h 724855"/>
                <a:gd name="connsiteX13" fmla="*/ 706284 w 722633"/>
                <a:gd name="connsiteY13" fmla="*/ 629604 h 724855"/>
                <a:gd name="connsiteX14" fmla="*/ 565155 w 722633"/>
                <a:gd name="connsiteY14" fmla="*/ 486253 h 724855"/>
                <a:gd name="connsiteX15" fmla="*/ 563488 w 722633"/>
                <a:gd name="connsiteY15" fmla="*/ 469584 h 724855"/>
                <a:gd name="connsiteX16" fmla="*/ 487923 w 722633"/>
                <a:gd name="connsiteY16" fmla="*/ 371794 h 724855"/>
                <a:gd name="connsiteX17" fmla="*/ 371798 w 722633"/>
                <a:gd name="connsiteY17" fmla="*/ 486253 h 724855"/>
                <a:gd name="connsiteX18" fmla="*/ 305678 w 722633"/>
                <a:gd name="connsiteY18" fmla="*/ 498476 h 724855"/>
                <a:gd name="connsiteX19" fmla="*/ 111210 w 722633"/>
                <a:gd name="connsiteY19" fmla="*/ 304008 h 724855"/>
                <a:gd name="connsiteX20" fmla="*/ 305678 w 722633"/>
                <a:gd name="connsiteY20" fmla="*/ 109539 h 724855"/>
                <a:gd name="connsiteX21" fmla="*/ 500147 w 722633"/>
                <a:gd name="connsiteY21" fmla="*/ 304008 h 724855"/>
                <a:gd name="connsiteX22" fmla="*/ 487923 w 722633"/>
                <a:gd name="connsiteY22" fmla="*/ 371794 h 72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633" h="724855">
                  <a:moveTo>
                    <a:pt x="563488" y="469584"/>
                  </a:moveTo>
                  <a:cubicBezTo>
                    <a:pt x="571800" y="456482"/>
                    <a:pt x="579046" y="442731"/>
                    <a:pt x="585157" y="428468"/>
                  </a:cubicBezTo>
                  <a:cubicBezTo>
                    <a:pt x="602360" y="389813"/>
                    <a:pt x="611255" y="347980"/>
                    <a:pt x="611272" y="305675"/>
                  </a:cubicBezTo>
                  <a:cubicBezTo>
                    <a:pt x="611272" y="136898"/>
                    <a:pt x="474455" y="81"/>
                    <a:pt x="305678" y="81"/>
                  </a:cubicBezTo>
                  <a:cubicBezTo>
                    <a:pt x="136902" y="81"/>
                    <a:pt x="85" y="136898"/>
                    <a:pt x="85" y="305675"/>
                  </a:cubicBezTo>
                  <a:cubicBezTo>
                    <a:pt x="85" y="474451"/>
                    <a:pt x="136902" y="611268"/>
                    <a:pt x="305678" y="611268"/>
                  </a:cubicBezTo>
                  <a:cubicBezTo>
                    <a:pt x="347911" y="611113"/>
                    <a:pt x="389683" y="602417"/>
                    <a:pt x="428471" y="585710"/>
                  </a:cubicBezTo>
                  <a:cubicBezTo>
                    <a:pt x="442579" y="579070"/>
                    <a:pt x="456302" y="571647"/>
                    <a:pt x="469588" y="563484"/>
                  </a:cubicBezTo>
                  <a:cubicBezTo>
                    <a:pt x="474699" y="559690"/>
                    <a:pt x="481700" y="559690"/>
                    <a:pt x="486812" y="563484"/>
                  </a:cubicBezTo>
                  <a:lnTo>
                    <a:pt x="627385" y="708503"/>
                  </a:lnTo>
                  <a:cubicBezTo>
                    <a:pt x="648993" y="730289"/>
                    <a:pt x="684175" y="730433"/>
                    <a:pt x="705961" y="708825"/>
                  </a:cubicBezTo>
                  <a:cubicBezTo>
                    <a:pt x="706067" y="708719"/>
                    <a:pt x="706178" y="708608"/>
                    <a:pt x="706284" y="708503"/>
                  </a:cubicBezTo>
                  <a:cubicBezTo>
                    <a:pt x="728070" y="686894"/>
                    <a:pt x="728214" y="651712"/>
                    <a:pt x="706606" y="629926"/>
                  </a:cubicBezTo>
                  <a:cubicBezTo>
                    <a:pt x="706500" y="629821"/>
                    <a:pt x="706389" y="629709"/>
                    <a:pt x="706284" y="629604"/>
                  </a:cubicBezTo>
                  <a:lnTo>
                    <a:pt x="565155" y="486253"/>
                  </a:lnTo>
                  <a:cubicBezTo>
                    <a:pt x="561104" y="481619"/>
                    <a:pt x="560438" y="474929"/>
                    <a:pt x="563488" y="469584"/>
                  </a:cubicBezTo>
                  <a:close/>
                  <a:moveTo>
                    <a:pt x="487923" y="371794"/>
                  </a:moveTo>
                  <a:cubicBezTo>
                    <a:pt x="467598" y="424951"/>
                    <a:pt x="425243" y="466695"/>
                    <a:pt x="371798" y="486253"/>
                  </a:cubicBezTo>
                  <a:cubicBezTo>
                    <a:pt x="350606" y="494037"/>
                    <a:pt x="328253" y="498171"/>
                    <a:pt x="305678" y="498476"/>
                  </a:cubicBezTo>
                  <a:cubicBezTo>
                    <a:pt x="198276" y="498476"/>
                    <a:pt x="111210" y="411410"/>
                    <a:pt x="111210" y="304008"/>
                  </a:cubicBezTo>
                  <a:cubicBezTo>
                    <a:pt x="111210" y="196606"/>
                    <a:pt x="198276" y="109539"/>
                    <a:pt x="305678" y="109539"/>
                  </a:cubicBezTo>
                  <a:cubicBezTo>
                    <a:pt x="413080" y="109539"/>
                    <a:pt x="500147" y="196606"/>
                    <a:pt x="500147" y="304008"/>
                  </a:cubicBezTo>
                  <a:cubicBezTo>
                    <a:pt x="500036" y="327138"/>
                    <a:pt x="495896" y="350080"/>
                    <a:pt x="487923" y="371794"/>
                  </a:cubicBezTo>
                  <a:close/>
                </a:path>
              </a:pathLst>
            </a:custGeom>
            <a:solidFill>
              <a:schemeClr val="bg1"/>
            </a:solidFill>
            <a:ln w="55562" cap="flat">
              <a:noFill/>
              <a:prstDash val="solid"/>
              <a:miter/>
            </a:ln>
          </p:spPr>
          <p:txBody>
            <a:bodyPr rtlCol="0" anchor="ctr"/>
            <a:lstStyle/>
            <a:p>
              <a:endParaRPr lang="en-US" dirty="0"/>
            </a:p>
          </p:txBody>
        </p:sp>
        <p:sp>
          <p:nvSpPr>
            <p:cNvPr id="9" name="Freeform 37">
              <a:extLst>
                <a:ext uri="{FF2B5EF4-FFF2-40B4-BE49-F238E27FC236}">
                  <a16:creationId xmlns:a16="http://schemas.microsoft.com/office/drawing/2014/main" id="{2DB73D54-13E5-788C-75FB-02D0BC5456C0}"/>
                </a:ext>
              </a:extLst>
            </p:cNvPr>
            <p:cNvSpPr/>
            <p:nvPr/>
          </p:nvSpPr>
          <p:spPr>
            <a:xfrm>
              <a:off x="3626261" y="1693354"/>
              <a:ext cx="361156" cy="83343"/>
            </a:xfrm>
            <a:custGeom>
              <a:avLst/>
              <a:gdLst>
                <a:gd name="connsiteX0" fmla="*/ 361194 w 361156"/>
                <a:gd name="connsiteY0" fmla="*/ 41715 h 83343"/>
                <a:gd name="connsiteX1" fmla="*/ 319522 w 361156"/>
                <a:gd name="connsiteY1" fmla="*/ 43 h 83343"/>
                <a:gd name="connsiteX2" fmla="*/ 41709 w 361156"/>
                <a:gd name="connsiteY2" fmla="*/ 43 h 83343"/>
                <a:gd name="connsiteX3" fmla="*/ 37 w 361156"/>
                <a:gd name="connsiteY3" fmla="*/ 41715 h 83343"/>
                <a:gd name="connsiteX4" fmla="*/ 41709 w 361156"/>
                <a:gd name="connsiteY4" fmla="*/ 83387 h 83343"/>
                <a:gd name="connsiteX5" fmla="*/ 319522 w 361156"/>
                <a:gd name="connsiteY5" fmla="*/ 83387 h 83343"/>
                <a:gd name="connsiteX6" fmla="*/ 361194 w 361156"/>
                <a:gd name="connsiteY6" fmla="*/ 41715 h 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156" h="83343">
                  <a:moveTo>
                    <a:pt x="361194" y="41715"/>
                  </a:moveTo>
                  <a:cubicBezTo>
                    <a:pt x="360893" y="18826"/>
                    <a:pt x="342413" y="343"/>
                    <a:pt x="319522" y="43"/>
                  </a:cubicBezTo>
                  <a:lnTo>
                    <a:pt x="41709" y="43"/>
                  </a:lnTo>
                  <a:cubicBezTo>
                    <a:pt x="18695" y="43"/>
                    <a:pt x="37" y="18701"/>
                    <a:pt x="37" y="41715"/>
                  </a:cubicBezTo>
                  <a:cubicBezTo>
                    <a:pt x="37" y="64730"/>
                    <a:pt x="18695" y="83387"/>
                    <a:pt x="41709" y="83387"/>
                  </a:cubicBezTo>
                  <a:lnTo>
                    <a:pt x="319522" y="83387"/>
                  </a:lnTo>
                  <a:cubicBezTo>
                    <a:pt x="342413" y="83088"/>
                    <a:pt x="360893" y="64605"/>
                    <a:pt x="361194" y="41715"/>
                  </a:cubicBezTo>
                  <a:close/>
                </a:path>
              </a:pathLst>
            </a:custGeom>
            <a:solidFill>
              <a:schemeClr val="bg1">
                <a:alpha val="60000"/>
              </a:schemeClr>
            </a:solidFill>
            <a:ln w="55562" cap="flat">
              <a:noFill/>
              <a:prstDash val="solid"/>
              <a:miter/>
            </a:ln>
          </p:spPr>
          <p:txBody>
            <a:bodyPr rtlCol="0" anchor="ctr"/>
            <a:lstStyle/>
            <a:p>
              <a:endParaRPr lang="en-US"/>
            </a:p>
          </p:txBody>
        </p:sp>
        <p:sp>
          <p:nvSpPr>
            <p:cNvPr id="10" name="Freeform 38">
              <a:extLst>
                <a:ext uri="{FF2B5EF4-FFF2-40B4-BE49-F238E27FC236}">
                  <a16:creationId xmlns:a16="http://schemas.microsoft.com/office/drawing/2014/main" id="{A8ECF348-5DC9-57E6-E953-2054FB84FBDD}"/>
                </a:ext>
              </a:extLst>
            </p:cNvPr>
            <p:cNvSpPr/>
            <p:nvPr/>
          </p:nvSpPr>
          <p:spPr>
            <a:xfrm>
              <a:off x="3626261" y="1887823"/>
              <a:ext cx="222249" cy="83343"/>
            </a:xfrm>
            <a:custGeom>
              <a:avLst/>
              <a:gdLst>
                <a:gd name="connsiteX0" fmla="*/ 41703 w 222249"/>
                <a:gd name="connsiteY0" fmla="*/ 60 h 83343"/>
                <a:gd name="connsiteX1" fmla="*/ 31 w 222249"/>
                <a:gd name="connsiteY1" fmla="*/ 41732 h 83343"/>
                <a:gd name="connsiteX2" fmla="*/ 41703 w 222249"/>
                <a:gd name="connsiteY2" fmla="*/ 83404 h 83343"/>
                <a:gd name="connsiteX3" fmla="*/ 180609 w 222249"/>
                <a:gd name="connsiteY3" fmla="*/ 83404 h 83343"/>
                <a:gd name="connsiteX4" fmla="*/ 222281 w 222249"/>
                <a:gd name="connsiteY4" fmla="*/ 41732 h 83343"/>
                <a:gd name="connsiteX5" fmla="*/ 180609 w 222249"/>
                <a:gd name="connsiteY5" fmla="*/ 60 h 8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249" h="83343">
                  <a:moveTo>
                    <a:pt x="41703" y="60"/>
                  </a:moveTo>
                  <a:cubicBezTo>
                    <a:pt x="18689" y="60"/>
                    <a:pt x="31" y="18718"/>
                    <a:pt x="31" y="41732"/>
                  </a:cubicBezTo>
                  <a:cubicBezTo>
                    <a:pt x="31" y="64746"/>
                    <a:pt x="18689" y="83404"/>
                    <a:pt x="41703" y="83404"/>
                  </a:cubicBezTo>
                  <a:lnTo>
                    <a:pt x="180609" y="83404"/>
                  </a:lnTo>
                  <a:cubicBezTo>
                    <a:pt x="203624" y="83404"/>
                    <a:pt x="222281" y="64746"/>
                    <a:pt x="222281" y="41732"/>
                  </a:cubicBezTo>
                  <a:cubicBezTo>
                    <a:pt x="222281" y="18718"/>
                    <a:pt x="203624" y="60"/>
                    <a:pt x="180609" y="60"/>
                  </a:cubicBezTo>
                  <a:close/>
                </a:path>
              </a:pathLst>
            </a:custGeom>
            <a:solidFill>
              <a:schemeClr val="bg1">
                <a:alpha val="60000"/>
              </a:schemeClr>
            </a:solidFill>
            <a:ln w="55562" cap="flat">
              <a:noFill/>
              <a:prstDash val="solid"/>
              <a:miter/>
            </a:ln>
          </p:spPr>
          <p:txBody>
            <a:bodyPr rtlCol="0" anchor="ctr"/>
            <a:lstStyle/>
            <a:p>
              <a:endParaRPr lang="en-US"/>
            </a:p>
          </p:txBody>
        </p:sp>
        <p:sp>
          <p:nvSpPr>
            <p:cNvPr id="11" name="Freeform 39">
              <a:extLst>
                <a:ext uri="{FF2B5EF4-FFF2-40B4-BE49-F238E27FC236}">
                  <a16:creationId xmlns:a16="http://schemas.microsoft.com/office/drawing/2014/main" id="{3E6022C9-F50B-F699-99E7-25D154AE9495}"/>
                </a:ext>
              </a:extLst>
            </p:cNvPr>
            <p:cNvSpPr/>
            <p:nvPr/>
          </p:nvSpPr>
          <p:spPr>
            <a:xfrm>
              <a:off x="3376230" y="1276635"/>
              <a:ext cx="1333499" cy="1139030"/>
            </a:xfrm>
            <a:custGeom>
              <a:avLst/>
              <a:gdLst>
                <a:gd name="connsiteX0" fmla="*/ 555683 w 1333499"/>
                <a:gd name="connsiteY0" fmla="*/ 1083521 h 1139030"/>
                <a:gd name="connsiteX1" fmla="*/ 500120 w 1333499"/>
                <a:gd name="connsiteY1" fmla="*/ 1027959 h 1139030"/>
                <a:gd name="connsiteX2" fmla="*/ 166745 w 1333499"/>
                <a:gd name="connsiteY2" fmla="*/ 1027959 h 1139030"/>
                <a:gd name="connsiteX3" fmla="*/ 111183 w 1333499"/>
                <a:gd name="connsiteY3" fmla="*/ 972396 h 1139030"/>
                <a:gd name="connsiteX4" fmla="*/ 111183 w 1333499"/>
                <a:gd name="connsiteY4" fmla="*/ 291756 h 1139030"/>
                <a:gd name="connsiteX5" fmla="*/ 125074 w 1333499"/>
                <a:gd name="connsiteY5" fmla="*/ 277866 h 1139030"/>
                <a:gd name="connsiteX6" fmla="*/ 1208542 w 1333499"/>
                <a:gd name="connsiteY6" fmla="*/ 277866 h 1139030"/>
                <a:gd name="connsiteX7" fmla="*/ 1222432 w 1333499"/>
                <a:gd name="connsiteY7" fmla="*/ 291756 h 1139030"/>
                <a:gd name="connsiteX8" fmla="*/ 1222432 w 1333499"/>
                <a:gd name="connsiteY8" fmla="*/ 444553 h 1139030"/>
                <a:gd name="connsiteX9" fmla="*/ 1277995 w 1333499"/>
                <a:gd name="connsiteY9" fmla="*/ 500115 h 1139030"/>
                <a:gd name="connsiteX10" fmla="*/ 1277995 w 1333499"/>
                <a:gd name="connsiteY10" fmla="*/ 500115 h 1139030"/>
                <a:gd name="connsiteX11" fmla="*/ 1333557 w 1333499"/>
                <a:gd name="connsiteY11" fmla="*/ 444553 h 1139030"/>
                <a:gd name="connsiteX12" fmla="*/ 1333557 w 1333499"/>
                <a:gd name="connsiteY12" fmla="*/ 166741 h 1139030"/>
                <a:gd name="connsiteX13" fmla="*/ 1166870 w 1333499"/>
                <a:gd name="connsiteY13" fmla="*/ 53 h 1139030"/>
                <a:gd name="connsiteX14" fmla="*/ 166745 w 1333499"/>
                <a:gd name="connsiteY14" fmla="*/ 53 h 1139030"/>
                <a:gd name="connsiteX15" fmla="*/ 58 w 1333499"/>
                <a:gd name="connsiteY15" fmla="*/ 166741 h 1139030"/>
                <a:gd name="connsiteX16" fmla="*/ 58 w 1333499"/>
                <a:gd name="connsiteY16" fmla="*/ 972396 h 1139030"/>
                <a:gd name="connsiteX17" fmla="*/ 166745 w 1333499"/>
                <a:gd name="connsiteY17" fmla="*/ 1139084 h 1139030"/>
                <a:gd name="connsiteX18" fmla="*/ 500120 w 1333499"/>
                <a:gd name="connsiteY18" fmla="*/ 1139084 h 1139030"/>
                <a:gd name="connsiteX19" fmla="*/ 555683 w 1333499"/>
                <a:gd name="connsiteY19" fmla="*/ 1083521 h 1139030"/>
                <a:gd name="connsiteX20" fmla="*/ 536236 w 1333499"/>
                <a:gd name="connsiteY20" fmla="*/ 111178 h 1139030"/>
                <a:gd name="connsiteX21" fmla="*/ 612734 w 1333499"/>
                <a:gd name="connsiteY21" fmla="*/ 93219 h 1139030"/>
                <a:gd name="connsiteX22" fmla="*/ 630692 w 1333499"/>
                <a:gd name="connsiteY22" fmla="*/ 111178 h 1139030"/>
                <a:gd name="connsiteX23" fmla="*/ 630692 w 1333499"/>
                <a:gd name="connsiteY23" fmla="*/ 166741 h 1139030"/>
                <a:gd name="connsiteX24" fmla="*/ 554195 w 1333499"/>
                <a:gd name="connsiteY24" fmla="*/ 184699 h 1139030"/>
                <a:gd name="connsiteX25" fmla="*/ 536236 w 1333499"/>
                <a:gd name="connsiteY25" fmla="*/ 166741 h 1139030"/>
                <a:gd name="connsiteX26" fmla="*/ 536236 w 1333499"/>
                <a:gd name="connsiteY26" fmla="*/ 111178 h 1139030"/>
                <a:gd name="connsiteX27" fmla="*/ 341767 w 1333499"/>
                <a:gd name="connsiteY27" fmla="*/ 111178 h 1139030"/>
                <a:gd name="connsiteX28" fmla="*/ 418264 w 1333499"/>
                <a:gd name="connsiteY28" fmla="*/ 93219 h 1139030"/>
                <a:gd name="connsiteX29" fmla="*/ 436223 w 1333499"/>
                <a:gd name="connsiteY29" fmla="*/ 111178 h 1139030"/>
                <a:gd name="connsiteX30" fmla="*/ 436223 w 1333499"/>
                <a:gd name="connsiteY30" fmla="*/ 166741 h 1139030"/>
                <a:gd name="connsiteX31" fmla="*/ 359726 w 1333499"/>
                <a:gd name="connsiteY31" fmla="*/ 184699 h 1139030"/>
                <a:gd name="connsiteX32" fmla="*/ 341767 w 1333499"/>
                <a:gd name="connsiteY32" fmla="*/ 166741 h 1139030"/>
                <a:gd name="connsiteX33" fmla="*/ 341767 w 1333499"/>
                <a:gd name="connsiteY33" fmla="*/ 111178 h 1139030"/>
                <a:gd name="connsiteX34" fmla="*/ 143965 w 1333499"/>
                <a:gd name="connsiteY34" fmla="*/ 116179 h 1139030"/>
                <a:gd name="connsiteX35" fmla="*/ 217939 w 1333499"/>
                <a:gd name="connsiteY35" fmla="*/ 89679 h 1139030"/>
                <a:gd name="connsiteX36" fmla="*/ 241755 w 1333499"/>
                <a:gd name="connsiteY36" fmla="*/ 111178 h 1139030"/>
                <a:gd name="connsiteX37" fmla="*/ 241755 w 1333499"/>
                <a:gd name="connsiteY37" fmla="*/ 166741 h 1139030"/>
                <a:gd name="connsiteX38" fmla="*/ 165257 w 1333499"/>
                <a:gd name="connsiteY38" fmla="*/ 184699 h 1139030"/>
                <a:gd name="connsiteX39" fmla="*/ 147299 w 1333499"/>
                <a:gd name="connsiteY39" fmla="*/ 166741 h 1139030"/>
                <a:gd name="connsiteX40" fmla="*/ 138964 w 1333499"/>
                <a:gd name="connsiteY40" fmla="*/ 138959 h 1139030"/>
                <a:gd name="connsiteX41" fmla="*/ 143965 w 1333499"/>
                <a:gd name="connsiteY41" fmla="*/ 116179 h 113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499" h="1139030">
                  <a:moveTo>
                    <a:pt x="555683" y="1083521"/>
                  </a:moveTo>
                  <a:cubicBezTo>
                    <a:pt x="555683" y="1052834"/>
                    <a:pt x="530807" y="1027959"/>
                    <a:pt x="500120" y="1027959"/>
                  </a:cubicBezTo>
                  <a:lnTo>
                    <a:pt x="166745" y="1027959"/>
                  </a:lnTo>
                  <a:cubicBezTo>
                    <a:pt x="136059" y="1027959"/>
                    <a:pt x="111183" y="1003084"/>
                    <a:pt x="111183" y="972396"/>
                  </a:cubicBezTo>
                  <a:lnTo>
                    <a:pt x="111183" y="291756"/>
                  </a:lnTo>
                  <a:cubicBezTo>
                    <a:pt x="111183" y="284085"/>
                    <a:pt x="117402" y="277866"/>
                    <a:pt x="125074" y="277866"/>
                  </a:cubicBezTo>
                  <a:lnTo>
                    <a:pt x="1208542" y="277866"/>
                  </a:lnTo>
                  <a:cubicBezTo>
                    <a:pt x="1216215" y="277866"/>
                    <a:pt x="1222432" y="284085"/>
                    <a:pt x="1222432" y="291756"/>
                  </a:cubicBezTo>
                  <a:lnTo>
                    <a:pt x="1222432" y="444553"/>
                  </a:lnTo>
                  <a:cubicBezTo>
                    <a:pt x="1222432" y="475240"/>
                    <a:pt x="1247308" y="500115"/>
                    <a:pt x="1277995" y="500115"/>
                  </a:cubicBezTo>
                  <a:lnTo>
                    <a:pt x="1277995" y="500115"/>
                  </a:lnTo>
                  <a:cubicBezTo>
                    <a:pt x="1308682" y="500115"/>
                    <a:pt x="1333557" y="475240"/>
                    <a:pt x="1333557" y="444553"/>
                  </a:cubicBezTo>
                  <a:lnTo>
                    <a:pt x="1333557" y="166741"/>
                  </a:lnTo>
                  <a:cubicBezTo>
                    <a:pt x="1333557" y="74682"/>
                    <a:pt x="1258931" y="53"/>
                    <a:pt x="1166870" y="53"/>
                  </a:cubicBezTo>
                  <a:lnTo>
                    <a:pt x="166745" y="53"/>
                  </a:lnTo>
                  <a:cubicBezTo>
                    <a:pt x="74687" y="53"/>
                    <a:pt x="58" y="74682"/>
                    <a:pt x="58" y="166741"/>
                  </a:cubicBezTo>
                  <a:lnTo>
                    <a:pt x="58" y="972396"/>
                  </a:lnTo>
                  <a:cubicBezTo>
                    <a:pt x="58" y="1064458"/>
                    <a:pt x="74687" y="1139084"/>
                    <a:pt x="166745" y="1139084"/>
                  </a:cubicBezTo>
                  <a:lnTo>
                    <a:pt x="500120" y="1139084"/>
                  </a:lnTo>
                  <a:cubicBezTo>
                    <a:pt x="530807" y="1139084"/>
                    <a:pt x="555683" y="1114208"/>
                    <a:pt x="555683" y="1083521"/>
                  </a:cubicBezTo>
                  <a:close/>
                  <a:moveTo>
                    <a:pt x="536236" y="111178"/>
                  </a:moveTo>
                  <a:cubicBezTo>
                    <a:pt x="552401" y="85095"/>
                    <a:pt x="586648" y="77054"/>
                    <a:pt x="612734" y="93219"/>
                  </a:cubicBezTo>
                  <a:cubicBezTo>
                    <a:pt x="620024" y="97739"/>
                    <a:pt x="626175" y="103886"/>
                    <a:pt x="630692" y="111178"/>
                  </a:cubicBezTo>
                  <a:cubicBezTo>
                    <a:pt x="641782" y="128039"/>
                    <a:pt x="641782" y="149880"/>
                    <a:pt x="630692" y="166741"/>
                  </a:cubicBezTo>
                  <a:cubicBezTo>
                    <a:pt x="614529" y="192824"/>
                    <a:pt x="580280" y="200864"/>
                    <a:pt x="554195" y="184699"/>
                  </a:cubicBezTo>
                  <a:cubicBezTo>
                    <a:pt x="546902" y="180180"/>
                    <a:pt x="540755" y="174033"/>
                    <a:pt x="536236" y="166741"/>
                  </a:cubicBezTo>
                  <a:cubicBezTo>
                    <a:pt x="525148" y="149880"/>
                    <a:pt x="525148" y="128039"/>
                    <a:pt x="536236" y="111178"/>
                  </a:cubicBezTo>
                  <a:close/>
                  <a:moveTo>
                    <a:pt x="341767" y="111178"/>
                  </a:moveTo>
                  <a:cubicBezTo>
                    <a:pt x="357932" y="85095"/>
                    <a:pt x="392181" y="77054"/>
                    <a:pt x="418264" y="93219"/>
                  </a:cubicBezTo>
                  <a:cubicBezTo>
                    <a:pt x="425557" y="97739"/>
                    <a:pt x="431704" y="103886"/>
                    <a:pt x="436223" y="111178"/>
                  </a:cubicBezTo>
                  <a:cubicBezTo>
                    <a:pt x="447311" y="128039"/>
                    <a:pt x="447311" y="149880"/>
                    <a:pt x="436223" y="166741"/>
                  </a:cubicBezTo>
                  <a:cubicBezTo>
                    <a:pt x="420059" y="192824"/>
                    <a:pt x="385809" y="200864"/>
                    <a:pt x="359726" y="184699"/>
                  </a:cubicBezTo>
                  <a:cubicBezTo>
                    <a:pt x="352434" y="180180"/>
                    <a:pt x="346287" y="174033"/>
                    <a:pt x="341767" y="166741"/>
                  </a:cubicBezTo>
                  <a:cubicBezTo>
                    <a:pt x="330679" y="149880"/>
                    <a:pt x="330679" y="128039"/>
                    <a:pt x="341767" y="111178"/>
                  </a:cubicBezTo>
                  <a:close/>
                  <a:moveTo>
                    <a:pt x="143965" y="116179"/>
                  </a:moveTo>
                  <a:cubicBezTo>
                    <a:pt x="157075" y="88434"/>
                    <a:pt x="190194" y="76570"/>
                    <a:pt x="217939" y="89679"/>
                  </a:cubicBezTo>
                  <a:cubicBezTo>
                    <a:pt x="227819" y="94348"/>
                    <a:pt x="236103" y="101826"/>
                    <a:pt x="241755" y="111178"/>
                  </a:cubicBezTo>
                  <a:cubicBezTo>
                    <a:pt x="252843" y="128039"/>
                    <a:pt x="252843" y="149880"/>
                    <a:pt x="241755" y="166741"/>
                  </a:cubicBezTo>
                  <a:cubicBezTo>
                    <a:pt x="225590" y="192824"/>
                    <a:pt x="191341" y="200864"/>
                    <a:pt x="165257" y="184699"/>
                  </a:cubicBezTo>
                  <a:cubicBezTo>
                    <a:pt x="157965" y="180180"/>
                    <a:pt x="151818" y="174033"/>
                    <a:pt x="147299" y="166741"/>
                  </a:cubicBezTo>
                  <a:cubicBezTo>
                    <a:pt x="142110" y="158381"/>
                    <a:pt x="139234" y="148794"/>
                    <a:pt x="138964" y="138959"/>
                  </a:cubicBezTo>
                  <a:cubicBezTo>
                    <a:pt x="139180" y="131118"/>
                    <a:pt x="140877" y="123389"/>
                    <a:pt x="143965" y="116179"/>
                  </a:cubicBezTo>
                  <a:close/>
                </a:path>
              </a:pathLst>
            </a:custGeom>
            <a:solidFill>
              <a:schemeClr val="bg1">
                <a:alpha val="60000"/>
              </a:schemeClr>
            </a:solidFill>
            <a:ln w="55562" cap="flat">
              <a:noFill/>
              <a:prstDash val="solid"/>
              <a:miter/>
            </a:ln>
          </p:spPr>
          <p:txBody>
            <a:bodyPr rtlCol="0" anchor="ctr"/>
            <a:lstStyle/>
            <a:p>
              <a:endParaRPr lang="en-US"/>
            </a:p>
          </p:txBody>
        </p:sp>
      </p:grpSp>
      <p:sp>
        <p:nvSpPr>
          <p:cNvPr id="22" name="Oval 21">
            <a:extLst>
              <a:ext uri="{FF2B5EF4-FFF2-40B4-BE49-F238E27FC236}">
                <a16:creationId xmlns:a16="http://schemas.microsoft.com/office/drawing/2014/main" id="{3413E5F9-ECCF-133B-FE65-A4410693B465}"/>
              </a:ext>
            </a:extLst>
          </p:cNvPr>
          <p:cNvSpPr>
            <a:spLocks noChangeAspect="1"/>
          </p:cNvSpPr>
          <p:nvPr/>
        </p:nvSpPr>
        <p:spPr>
          <a:xfrm>
            <a:off x="1561062" y="4832442"/>
            <a:ext cx="1141830" cy="1141830"/>
          </a:xfrm>
          <a:prstGeom prst="ellipse">
            <a:avLst/>
          </a:prstGeom>
          <a:solidFill>
            <a:schemeClr val="tx2"/>
          </a:solidFill>
          <a:ln>
            <a:noFill/>
          </a:ln>
        </p:spPr>
        <p:txBody>
          <a:bodyPr wrap="square" rtlCol="0" anchor="ctr">
            <a:noAutofit/>
          </a:bodyPr>
          <a:lstStyle/>
          <a:p>
            <a:pPr algn="ctr"/>
            <a:endParaRPr lang="en-US" sz="1600" b="1" dirty="0">
              <a:solidFill>
                <a:schemeClr val="bg1"/>
              </a:solidFill>
              <a:latin typeface="+mj-lt"/>
              <a:ea typeface="Corbel" charset="0"/>
              <a:cs typeface="Corbel" charset="0"/>
            </a:endParaRPr>
          </a:p>
        </p:txBody>
      </p:sp>
      <p:grpSp>
        <p:nvGrpSpPr>
          <p:cNvPr id="23" name="Group 22">
            <a:extLst>
              <a:ext uri="{FF2B5EF4-FFF2-40B4-BE49-F238E27FC236}">
                <a16:creationId xmlns:a16="http://schemas.microsoft.com/office/drawing/2014/main" id="{46711FFA-F4DF-C616-E762-27C45F16F2AA}"/>
              </a:ext>
            </a:extLst>
          </p:cNvPr>
          <p:cNvGrpSpPr>
            <a:grpSpLocks noChangeAspect="1"/>
          </p:cNvGrpSpPr>
          <p:nvPr/>
        </p:nvGrpSpPr>
        <p:grpSpPr>
          <a:xfrm>
            <a:off x="1887137" y="5094133"/>
            <a:ext cx="534933" cy="542406"/>
            <a:chOff x="9116270" y="1252928"/>
            <a:chExt cx="1313496" cy="1331845"/>
          </a:xfrm>
        </p:grpSpPr>
        <p:sp>
          <p:nvSpPr>
            <p:cNvPr id="24" name="Freeform 52">
              <a:extLst>
                <a:ext uri="{FF2B5EF4-FFF2-40B4-BE49-F238E27FC236}">
                  <a16:creationId xmlns:a16="http://schemas.microsoft.com/office/drawing/2014/main" id="{25837E82-3B1C-6E6C-98FB-26B07DBD8DC8}"/>
                </a:ext>
              </a:extLst>
            </p:cNvPr>
            <p:cNvSpPr/>
            <p:nvPr/>
          </p:nvSpPr>
          <p:spPr>
            <a:xfrm>
              <a:off x="9417930" y="1521294"/>
              <a:ext cx="707960" cy="682862"/>
            </a:xfrm>
            <a:custGeom>
              <a:avLst/>
              <a:gdLst>
                <a:gd name="connsiteX0" fmla="*/ 355146 w 707960"/>
                <a:gd name="connsiteY0" fmla="*/ 53 h 682862"/>
                <a:gd name="connsiteX1" fmla="*/ 102 w 707960"/>
                <a:gd name="connsiteY1" fmla="*/ 355097 h 682862"/>
                <a:gd name="connsiteX2" fmla="*/ 216240 w 707960"/>
                <a:gd name="connsiteY2" fmla="*/ 681805 h 682862"/>
                <a:gd name="connsiteX3" fmla="*/ 221241 w 707960"/>
                <a:gd name="connsiteY3" fmla="*/ 681805 h 682862"/>
                <a:gd name="connsiteX4" fmla="*/ 299584 w 707960"/>
                <a:gd name="connsiteY4" fmla="*/ 681805 h 682862"/>
                <a:gd name="connsiteX5" fmla="*/ 313474 w 707960"/>
                <a:gd name="connsiteY5" fmla="*/ 667914 h 682862"/>
                <a:gd name="connsiteX6" fmla="*/ 313474 w 707960"/>
                <a:gd name="connsiteY6" fmla="*/ 486780 h 682862"/>
                <a:gd name="connsiteX7" fmla="*/ 309585 w 707960"/>
                <a:gd name="connsiteY7" fmla="*/ 477335 h 682862"/>
                <a:gd name="connsiteX8" fmla="*/ 216796 w 707960"/>
                <a:gd name="connsiteY8" fmla="*/ 383990 h 682862"/>
                <a:gd name="connsiteX9" fmla="*/ 233939 w 707960"/>
                <a:gd name="connsiteY9" fmla="*/ 328427 h 682862"/>
                <a:gd name="connsiteX10" fmla="*/ 272358 w 707960"/>
                <a:gd name="connsiteY10" fmla="*/ 328427 h 682862"/>
                <a:gd name="connsiteX11" fmla="*/ 345145 w 707960"/>
                <a:gd name="connsiteY11" fmla="*/ 398436 h 682862"/>
                <a:gd name="connsiteX12" fmla="*/ 363964 w 707960"/>
                <a:gd name="connsiteY12" fmla="*/ 399619 h 682862"/>
                <a:gd name="connsiteX13" fmla="*/ 365147 w 707960"/>
                <a:gd name="connsiteY13" fmla="*/ 398436 h 682862"/>
                <a:gd name="connsiteX14" fmla="*/ 435712 w 707960"/>
                <a:gd name="connsiteY14" fmla="*/ 328427 h 682862"/>
                <a:gd name="connsiteX15" fmla="*/ 491274 w 707960"/>
                <a:gd name="connsiteY15" fmla="*/ 345568 h 682862"/>
                <a:gd name="connsiteX16" fmla="*/ 491274 w 707960"/>
                <a:gd name="connsiteY16" fmla="*/ 383990 h 682862"/>
                <a:gd name="connsiteX17" fmla="*/ 397929 w 707960"/>
                <a:gd name="connsiteY17" fmla="*/ 477335 h 682862"/>
                <a:gd name="connsiteX18" fmla="*/ 394040 w 707960"/>
                <a:gd name="connsiteY18" fmla="*/ 486780 h 682862"/>
                <a:gd name="connsiteX19" fmla="*/ 394040 w 707960"/>
                <a:gd name="connsiteY19" fmla="*/ 669025 h 682862"/>
                <a:gd name="connsiteX20" fmla="*/ 407930 w 707960"/>
                <a:gd name="connsiteY20" fmla="*/ 682916 h 682862"/>
                <a:gd name="connsiteX21" fmla="*/ 486829 w 707960"/>
                <a:gd name="connsiteY21" fmla="*/ 682916 h 682862"/>
                <a:gd name="connsiteX22" fmla="*/ 491830 w 707960"/>
                <a:gd name="connsiteY22" fmla="*/ 682916 h 682862"/>
                <a:gd name="connsiteX23" fmla="*/ 707968 w 707960"/>
                <a:gd name="connsiteY23" fmla="*/ 356208 h 682862"/>
                <a:gd name="connsiteX24" fmla="*/ 355146 w 707960"/>
                <a:gd name="connsiteY24" fmla="*/ 53 h 68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07960" h="682862">
                  <a:moveTo>
                    <a:pt x="355146" y="53"/>
                  </a:moveTo>
                  <a:cubicBezTo>
                    <a:pt x="160552" y="3608"/>
                    <a:pt x="3657" y="160504"/>
                    <a:pt x="102" y="355097"/>
                  </a:cubicBezTo>
                  <a:cubicBezTo>
                    <a:pt x="-2171" y="498165"/>
                    <a:pt x="83680" y="627937"/>
                    <a:pt x="216240" y="681805"/>
                  </a:cubicBezTo>
                  <a:lnTo>
                    <a:pt x="221241" y="681805"/>
                  </a:lnTo>
                  <a:lnTo>
                    <a:pt x="299584" y="681805"/>
                  </a:lnTo>
                  <a:cubicBezTo>
                    <a:pt x="307257" y="681805"/>
                    <a:pt x="313474" y="675587"/>
                    <a:pt x="313474" y="667914"/>
                  </a:cubicBezTo>
                  <a:lnTo>
                    <a:pt x="313474" y="486780"/>
                  </a:lnTo>
                  <a:cubicBezTo>
                    <a:pt x="313619" y="483213"/>
                    <a:pt x="312196" y="479763"/>
                    <a:pt x="309585" y="477335"/>
                  </a:cubicBezTo>
                  <a:lnTo>
                    <a:pt x="216796" y="383990"/>
                  </a:lnTo>
                  <a:cubicBezTo>
                    <a:pt x="206186" y="363915"/>
                    <a:pt x="213862" y="339034"/>
                    <a:pt x="233939" y="328427"/>
                  </a:cubicBezTo>
                  <a:cubicBezTo>
                    <a:pt x="245960" y="322076"/>
                    <a:pt x="260340" y="322076"/>
                    <a:pt x="272358" y="328427"/>
                  </a:cubicBezTo>
                  <a:lnTo>
                    <a:pt x="345145" y="398436"/>
                  </a:lnTo>
                  <a:cubicBezTo>
                    <a:pt x="350018" y="403959"/>
                    <a:pt x="358441" y="404487"/>
                    <a:pt x="363964" y="399619"/>
                  </a:cubicBezTo>
                  <a:cubicBezTo>
                    <a:pt x="364386" y="399247"/>
                    <a:pt x="364781" y="398853"/>
                    <a:pt x="365147" y="398436"/>
                  </a:cubicBezTo>
                  <a:lnTo>
                    <a:pt x="435712" y="328427"/>
                  </a:lnTo>
                  <a:cubicBezTo>
                    <a:pt x="455786" y="317820"/>
                    <a:pt x="480667" y="325494"/>
                    <a:pt x="491274" y="345568"/>
                  </a:cubicBezTo>
                  <a:cubicBezTo>
                    <a:pt x="497625" y="357592"/>
                    <a:pt x="497625" y="371972"/>
                    <a:pt x="491274" y="383990"/>
                  </a:cubicBezTo>
                  <a:lnTo>
                    <a:pt x="397929" y="477335"/>
                  </a:lnTo>
                  <a:cubicBezTo>
                    <a:pt x="395318" y="479763"/>
                    <a:pt x="393895" y="483213"/>
                    <a:pt x="394040" y="486780"/>
                  </a:cubicBezTo>
                  <a:lnTo>
                    <a:pt x="394040" y="669025"/>
                  </a:lnTo>
                  <a:cubicBezTo>
                    <a:pt x="394040" y="676698"/>
                    <a:pt x="400257" y="682916"/>
                    <a:pt x="407930" y="682916"/>
                  </a:cubicBezTo>
                  <a:lnTo>
                    <a:pt x="486829" y="682916"/>
                  </a:lnTo>
                  <a:lnTo>
                    <a:pt x="491830" y="682916"/>
                  </a:lnTo>
                  <a:cubicBezTo>
                    <a:pt x="624496" y="629176"/>
                    <a:pt x="710396" y="499326"/>
                    <a:pt x="707968" y="356208"/>
                  </a:cubicBezTo>
                  <a:cubicBezTo>
                    <a:pt x="705045" y="162024"/>
                    <a:pt x="549293" y="4804"/>
                    <a:pt x="355146" y="53"/>
                  </a:cubicBezTo>
                  <a:close/>
                </a:path>
              </a:pathLst>
            </a:custGeom>
            <a:solidFill>
              <a:schemeClr val="bg1"/>
            </a:solidFill>
            <a:ln w="55562" cap="flat">
              <a:noFill/>
              <a:prstDash val="solid"/>
              <a:miter/>
            </a:ln>
          </p:spPr>
          <p:txBody>
            <a:bodyPr rtlCol="0" anchor="ctr"/>
            <a:lstStyle/>
            <a:p>
              <a:pPr algn="ctr"/>
              <a:endParaRPr lang="en-US"/>
            </a:p>
          </p:txBody>
        </p:sp>
        <p:sp>
          <p:nvSpPr>
            <p:cNvPr id="25" name="Freeform 53">
              <a:extLst>
                <a:ext uri="{FF2B5EF4-FFF2-40B4-BE49-F238E27FC236}">
                  <a16:creationId xmlns:a16="http://schemas.microsoft.com/office/drawing/2014/main" id="{3826C856-81E1-8A9F-C56E-97A041FB072A}"/>
                </a:ext>
              </a:extLst>
            </p:cNvPr>
            <p:cNvSpPr/>
            <p:nvPr/>
          </p:nvSpPr>
          <p:spPr>
            <a:xfrm>
              <a:off x="9717456" y="1252928"/>
              <a:ext cx="111124" cy="214471"/>
            </a:xfrm>
            <a:custGeom>
              <a:avLst/>
              <a:gdLst>
                <a:gd name="connsiteX0" fmla="*/ 58 w 111124"/>
                <a:gd name="connsiteY0" fmla="*/ 55572 h 214471"/>
                <a:gd name="connsiteX1" fmla="*/ 58 w 111124"/>
                <a:gd name="connsiteY1" fmla="*/ 158918 h 214471"/>
                <a:gd name="connsiteX2" fmla="*/ 55620 w 111124"/>
                <a:gd name="connsiteY2" fmla="*/ 214480 h 214471"/>
                <a:gd name="connsiteX3" fmla="*/ 111183 w 111124"/>
                <a:gd name="connsiteY3" fmla="*/ 158918 h 214471"/>
                <a:gd name="connsiteX4" fmla="*/ 111183 w 111124"/>
                <a:gd name="connsiteY4" fmla="*/ 55572 h 214471"/>
                <a:gd name="connsiteX5" fmla="*/ 55620 w 111124"/>
                <a:gd name="connsiteY5" fmla="*/ 9 h 214471"/>
                <a:gd name="connsiteX6" fmla="*/ 58 w 111124"/>
                <a:gd name="connsiteY6" fmla="*/ 55572 h 21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24" h="214471">
                  <a:moveTo>
                    <a:pt x="58" y="55572"/>
                  </a:moveTo>
                  <a:lnTo>
                    <a:pt x="58" y="158918"/>
                  </a:lnTo>
                  <a:cubicBezTo>
                    <a:pt x="58" y="189604"/>
                    <a:pt x="24933" y="214480"/>
                    <a:pt x="55620" y="214480"/>
                  </a:cubicBezTo>
                  <a:cubicBezTo>
                    <a:pt x="86308" y="214480"/>
                    <a:pt x="111183" y="189604"/>
                    <a:pt x="111183" y="158918"/>
                  </a:cubicBezTo>
                  <a:lnTo>
                    <a:pt x="111183" y="55572"/>
                  </a:lnTo>
                  <a:cubicBezTo>
                    <a:pt x="111183" y="24885"/>
                    <a:pt x="86308" y="9"/>
                    <a:pt x="55620" y="9"/>
                  </a:cubicBezTo>
                  <a:cubicBezTo>
                    <a:pt x="24933" y="9"/>
                    <a:pt x="58" y="24885"/>
                    <a:pt x="58" y="55572"/>
                  </a:cubicBezTo>
                  <a:close/>
                </a:path>
              </a:pathLst>
            </a:custGeom>
            <a:solidFill>
              <a:schemeClr val="bg1">
                <a:alpha val="60000"/>
              </a:schemeClr>
            </a:solidFill>
            <a:ln w="55562" cap="flat">
              <a:noFill/>
              <a:prstDash val="solid"/>
              <a:miter/>
            </a:ln>
          </p:spPr>
          <p:txBody>
            <a:bodyPr rtlCol="0" anchor="ctr"/>
            <a:lstStyle/>
            <a:p>
              <a:pPr algn="ctr"/>
              <a:endParaRPr lang="en-US"/>
            </a:p>
          </p:txBody>
        </p:sp>
        <p:sp>
          <p:nvSpPr>
            <p:cNvPr id="26" name="Freeform 54">
              <a:extLst>
                <a:ext uri="{FF2B5EF4-FFF2-40B4-BE49-F238E27FC236}">
                  <a16:creationId xmlns:a16="http://schemas.microsoft.com/office/drawing/2014/main" id="{AC61A372-0C65-C9D4-96DC-C44A61B5B65D}"/>
                </a:ext>
              </a:extLst>
            </p:cNvPr>
            <p:cNvSpPr/>
            <p:nvPr/>
          </p:nvSpPr>
          <p:spPr>
            <a:xfrm>
              <a:off x="9116270" y="1794106"/>
              <a:ext cx="236696" cy="111124"/>
            </a:xfrm>
            <a:custGeom>
              <a:avLst/>
              <a:gdLst>
                <a:gd name="connsiteX0" fmla="*/ 181145 w 236696"/>
                <a:gd name="connsiteY0" fmla="*/ 52 h 111124"/>
                <a:gd name="connsiteX1" fmla="*/ 55574 w 236696"/>
                <a:gd name="connsiteY1" fmla="*/ 52 h 111124"/>
                <a:gd name="connsiteX2" fmla="*/ 11 w 236696"/>
                <a:gd name="connsiteY2" fmla="*/ 55614 h 111124"/>
                <a:gd name="connsiteX3" fmla="*/ 55574 w 236696"/>
                <a:gd name="connsiteY3" fmla="*/ 111177 h 111124"/>
                <a:gd name="connsiteX4" fmla="*/ 181145 w 236696"/>
                <a:gd name="connsiteY4" fmla="*/ 111177 h 111124"/>
                <a:gd name="connsiteX5" fmla="*/ 236707 w 236696"/>
                <a:gd name="connsiteY5" fmla="*/ 55614 h 111124"/>
                <a:gd name="connsiteX6" fmla="*/ 181145 w 236696"/>
                <a:gd name="connsiteY6" fmla="*/ 52 h 11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696" h="111124">
                  <a:moveTo>
                    <a:pt x="181145" y="52"/>
                  </a:moveTo>
                  <a:lnTo>
                    <a:pt x="55574" y="52"/>
                  </a:lnTo>
                  <a:cubicBezTo>
                    <a:pt x="24887" y="52"/>
                    <a:pt x="11" y="24927"/>
                    <a:pt x="11" y="55614"/>
                  </a:cubicBezTo>
                  <a:cubicBezTo>
                    <a:pt x="11" y="86302"/>
                    <a:pt x="24887" y="111177"/>
                    <a:pt x="55574" y="111177"/>
                  </a:cubicBezTo>
                  <a:lnTo>
                    <a:pt x="181145" y="111177"/>
                  </a:lnTo>
                  <a:cubicBezTo>
                    <a:pt x="211831" y="111177"/>
                    <a:pt x="236707" y="86302"/>
                    <a:pt x="236707" y="55614"/>
                  </a:cubicBezTo>
                  <a:cubicBezTo>
                    <a:pt x="236707" y="24927"/>
                    <a:pt x="211831" y="52"/>
                    <a:pt x="181145" y="52"/>
                  </a:cubicBezTo>
                  <a:close/>
                </a:path>
              </a:pathLst>
            </a:custGeom>
            <a:solidFill>
              <a:schemeClr val="bg1">
                <a:alpha val="60000"/>
              </a:schemeClr>
            </a:solidFill>
            <a:ln w="55562" cap="flat">
              <a:noFill/>
              <a:prstDash val="solid"/>
              <a:miter/>
            </a:ln>
          </p:spPr>
          <p:txBody>
            <a:bodyPr rtlCol="0" anchor="ctr"/>
            <a:lstStyle/>
            <a:p>
              <a:pPr algn="ctr"/>
              <a:endParaRPr lang="en-US"/>
            </a:p>
          </p:txBody>
        </p:sp>
        <p:sp>
          <p:nvSpPr>
            <p:cNvPr id="27" name="Freeform 55">
              <a:extLst>
                <a:ext uri="{FF2B5EF4-FFF2-40B4-BE49-F238E27FC236}">
                  <a16:creationId xmlns:a16="http://schemas.microsoft.com/office/drawing/2014/main" id="{3CC2D6A9-3DD2-365C-134B-17A9BD47ADB2}"/>
                </a:ext>
              </a:extLst>
            </p:cNvPr>
            <p:cNvSpPr/>
            <p:nvPr/>
          </p:nvSpPr>
          <p:spPr>
            <a:xfrm>
              <a:off x="9260057" y="1391798"/>
              <a:ext cx="211600" cy="210620"/>
            </a:xfrm>
            <a:custGeom>
              <a:avLst/>
              <a:gdLst>
                <a:gd name="connsiteX0" fmla="*/ 196277 w 211600"/>
                <a:gd name="connsiteY0" fmla="*/ 117849 h 210620"/>
                <a:gd name="connsiteX1" fmla="*/ 92376 w 211600"/>
                <a:gd name="connsiteY1" fmla="*/ 13947 h 210620"/>
                <a:gd name="connsiteX2" fmla="*/ 13948 w 211600"/>
                <a:gd name="connsiteY2" fmla="*/ 18794 h 210620"/>
                <a:gd name="connsiteX3" fmla="*/ 12921 w 211600"/>
                <a:gd name="connsiteY3" fmla="*/ 91179 h 210620"/>
                <a:gd name="connsiteX4" fmla="*/ 119046 w 211600"/>
                <a:gd name="connsiteY4" fmla="*/ 194525 h 210620"/>
                <a:gd name="connsiteX5" fmla="*/ 157939 w 211600"/>
                <a:gd name="connsiteY5" fmla="*/ 210638 h 210620"/>
                <a:gd name="connsiteX6" fmla="*/ 196277 w 211600"/>
                <a:gd name="connsiteY6" fmla="*/ 194525 h 210620"/>
                <a:gd name="connsiteX7" fmla="*/ 196277 w 211600"/>
                <a:gd name="connsiteY7" fmla="*/ 117849 h 21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600" h="210620">
                  <a:moveTo>
                    <a:pt x="196277" y="117849"/>
                  </a:moveTo>
                  <a:lnTo>
                    <a:pt x="92376" y="13947"/>
                  </a:lnTo>
                  <a:cubicBezTo>
                    <a:pt x="69380" y="-6371"/>
                    <a:pt x="34267" y="-4202"/>
                    <a:pt x="13948" y="18794"/>
                  </a:cubicBezTo>
                  <a:cubicBezTo>
                    <a:pt x="-4223" y="39358"/>
                    <a:pt x="-4659" y="70108"/>
                    <a:pt x="12921" y="91179"/>
                  </a:cubicBezTo>
                  <a:lnTo>
                    <a:pt x="119046" y="194525"/>
                  </a:lnTo>
                  <a:cubicBezTo>
                    <a:pt x="129395" y="204790"/>
                    <a:pt x="143363" y="210577"/>
                    <a:pt x="157939" y="210638"/>
                  </a:cubicBezTo>
                  <a:cubicBezTo>
                    <a:pt x="172398" y="210806"/>
                    <a:pt x="186279" y="204972"/>
                    <a:pt x="196277" y="194525"/>
                  </a:cubicBezTo>
                  <a:cubicBezTo>
                    <a:pt x="216738" y="173061"/>
                    <a:pt x="216738" y="139313"/>
                    <a:pt x="196277" y="117849"/>
                  </a:cubicBezTo>
                  <a:close/>
                </a:path>
              </a:pathLst>
            </a:custGeom>
            <a:solidFill>
              <a:schemeClr val="bg1">
                <a:alpha val="60000"/>
              </a:schemeClr>
            </a:solidFill>
            <a:ln w="55562" cap="flat">
              <a:noFill/>
              <a:prstDash val="solid"/>
              <a:miter/>
            </a:ln>
          </p:spPr>
          <p:txBody>
            <a:bodyPr rtlCol="0" anchor="ctr"/>
            <a:lstStyle/>
            <a:p>
              <a:pPr algn="ctr"/>
              <a:endParaRPr lang="en-US"/>
            </a:p>
          </p:txBody>
        </p:sp>
        <p:sp>
          <p:nvSpPr>
            <p:cNvPr id="28" name="Freeform 56">
              <a:extLst>
                <a:ext uri="{FF2B5EF4-FFF2-40B4-BE49-F238E27FC236}">
                  <a16:creationId xmlns:a16="http://schemas.microsoft.com/office/drawing/2014/main" id="{6094ABFF-F8C2-7F1A-463E-77968ACD88CA}"/>
                </a:ext>
              </a:extLst>
            </p:cNvPr>
            <p:cNvSpPr/>
            <p:nvPr/>
          </p:nvSpPr>
          <p:spPr>
            <a:xfrm>
              <a:off x="10193070" y="1794106"/>
              <a:ext cx="236696" cy="111124"/>
            </a:xfrm>
            <a:custGeom>
              <a:avLst/>
              <a:gdLst>
                <a:gd name="connsiteX0" fmla="*/ 181239 w 236696"/>
                <a:gd name="connsiteY0" fmla="*/ 52 h 111124"/>
                <a:gd name="connsiteX1" fmla="*/ 55667 w 236696"/>
                <a:gd name="connsiteY1" fmla="*/ 52 h 111124"/>
                <a:gd name="connsiteX2" fmla="*/ 105 w 236696"/>
                <a:gd name="connsiteY2" fmla="*/ 55614 h 111124"/>
                <a:gd name="connsiteX3" fmla="*/ 55667 w 236696"/>
                <a:gd name="connsiteY3" fmla="*/ 111177 h 111124"/>
                <a:gd name="connsiteX4" fmla="*/ 181239 w 236696"/>
                <a:gd name="connsiteY4" fmla="*/ 111177 h 111124"/>
                <a:gd name="connsiteX5" fmla="*/ 236801 w 236696"/>
                <a:gd name="connsiteY5" fmla="*/ 55614 h 111124"/>
                <a:gd name="connsiteX6" fmla="*/ 181239 w 236696"/>
                <a:gd name="connsiteY6" fmla="*/ 52 h 11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696" h="111124">
                  <a:moveTo>
                    <a:pt x="181239" y="52"/>
                  </a:moveTo>
                  <a:lnTo>
                    <a:pt x="55667" y="52"/>
                  </a:lnTo>
                  <a:cubicBezTo>
                    <a:pt x="24980" y="52"/>
                    <a:pt x="105" y="24927"/>
                    <a:pt x="105" y="55614"/>
                  </a:cubicBezTo>
                  <a:cubicBezTo>
                    <a:pt x="105" y="86302"/>
                    <a:pt x="24980" y="111177"/>
                    <a:pt x="55667" y="111177"/>
                  </a:cubicBezTo>
                  <a:lnTo>
                    <a:pt x="181239" y="111177"/>
                  </a:lnTo>
                  <a:cubicBezTo>
                    <a:pt x="211926" y="111177"/>
                    <a:pt x="236801" y="86302"/>
                    <a:pt x="236801" y="55614"/>
                  </a:cubicBezTo>
                  <a:cubicBezTo>
                    <a:pt x="236801" y="24927"/>
                    <a:pt x="211926" y="52"/>
                    <a:pt x="181239" y="52"/>
                  </a:cubicBezTo>
                  <a:close/>
                </a:path>
              </a:pathLst>
            </a:custGeom>
            <a:solidFill>
              <a:schemeClr val="bg1">
                <a:alpha val="60000"/>
              </a:schemeClr>
            </a:solidFill>
            <a:ln w="55562" cap="flat">
              <a:noFill/>
              <a:prstDash val="solid"/>
              <a:miter/>
            </a:ln>
          </p:spPr>
          <p:txBody>
            <a:bodyPr rtlCol="0" anchor="ctr"/>
            <a:lstStyle/>
            <a:p>
              <a:pPr algn="ctr"/>
              <a:endParaRPr lang="en-US"/>
            </a:p>
          </p:txBody>
        </p:sp>
        <p:sp>
          <p:nvSpPr>
            <p:cNvPr id="29" name="Freeform 57">
              <a:extLst>
                <a:ext uri="{FF2B5EF4-FFF2-40B4-BE49-F238E27FC236}">
                  <a16:creationId xmlns:a16="http://schemas.microsoft.com/office/drawing/2014/main" id="{F3321B2F-9A72-3B24-F57A-A648CE53DFDA}"/>
                </a:ext>
              </a:extLst>
            </p:cNvPr>
            <p:cNvSpPr/>
            <p:nvPr/>
          </p:nvSpPr>
          <p:spPr>
            <a:xfrm>
              <a:off x="10074376" y="1390112"/>
              <a:ext cx="214318" cy="212307"/>
            </a:xfrm>
            <a:custGeom>
              <a:avLst/>
              <a:gdLst>
                <a:gd name="connsiteX0" fmla="*/ 198797 w 214318"/>
                <a:gd name="connsiteY0" fmla="*/ 15634 h 212307"/>
                <a:gd name="connsiteX1" fmla="*/ 121566 w 214318"/>
                <a:gd name="connsiteY1" fmla="*/ 15634 h 212307"/>
                <a:gd name="connsiteX2" fmla="*/ 15441 w 214318"/>
                <a:gd name="connsiteY2" fmla="*/ 119535 h 212307"/>
                <a:gd name="connsiteX3" fmla="*/ 15441 w 214318"/>
                <a:gd name="connsiteY3" fmla="*/ 196212 h 212307"/>
                <a:gd name="connsiteX4" fmla="*/ 53779 w 214318"/>
                <a:gd name="connsiteY4" fmla="*/ 212325 h 212307"/>
                <a:gd name="connsiteX5" fmla="*/ 92673 w 214318"/>
                <a:gd name="connsiteY5" fmla="*/ 196212 h 212307"/>
                <a:gd name="connsiteX6" fmla="*/ 198797 w 214318"/>
                <a:gd name="connsiteY6" fmla="*/ 92865 h 212307"/>
                <a:gd name="connsiteX7" fmla="*/ 198797 w 214318"/>
                <a:gd name="connsiteY7" fmla="*/ 15634 h 212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318" h="212307">
                  <a:moveTo>
                    <a:pt x="198797" y="15634"/>
                  </a:moveTo>
                  <a:cubicBezTo>
                    <a:pt x="177261" y="-5183"/>
                    <a:pt x="143102" y="-5183"/>
                    <a:pt x="121566" y="15634"/>
                  </a:cubicBezTo>
                  <a:lnTo>
                    <a:pt x="15441" y="119535"/>
                  </a:lnTo>
                  <a:cubicBezTo>
                    <a:pt x="-5022" y="140999"/>
                    <a:pt x="-5022" y="174748"/>
                    <a:pt x="15441" y="196212"/>
                  </a:cubicBezTo>
                  <a:cubicBezTo>
                    <a:pt x="25437" y="206658"/>
                    <a:pt x="39322" y="212492"/>
                    <a:pt x="53779" y="212325"/>
                  </a:cubicBezTo>
                  <a:cubicBezTo>
                    <a:pt x="68353" y="212264"/>
                    <a:pt x="82322" y="206476"/>
                    <a:pt x="92673" y="196212"/>
                  </a:cubicBezTo>
                  <a:lnTo>
                    <a:pt x="198797" y="92865"/>
                  </a:lnTo>
                  <a:cubicBezTo>
                    <a:pt x="219617" y="71329"/>
                    <a:pt x="219617" y="37170"/>
                    <a:pt x="198797" y="15634"/>
                  </a:cubicBezTo>
                  <a:close/>
                </a:path>
              </a:pathLst>
            </a:custGeom>
            <a:solidFill>
              <a:schemeClr val="bg1">
                <a:alpha val="60000"/>
              </a:schemeClr>
            </a:solidFill>
            <a:ln w="55562" cap="flat">
              <a:noFill/>
              <a:prstDash val="solid"/>
              <a:miter/>
            </a:ln>
          </p:spPr>
          <p:txBody>
            <a:bodyPr rtlCol="0" anchor="ctr"/>
            <a:lstStyle/>
            <a:p>
              <a:pPr algn="ctr"/>
              <a:endParaRPr lang="en-US"/>
            </a:p>
          </p:txBody>
        </p:sp>
        <p:sp>
          <p:nvSpPr>
            <p:cNvPr id="30" name="Freeform 58">
              <a:extLst>
                <a:ext uri="{FF2B5EF4-FFF2-40B4-BE49-F238E27FC236}">
                  <a16:creationId xmlns:a16="http://schemas.microsoft.com/office/drawing/2014/main" id="{12E8FAB7-3C5A-4023-061B-CF310F7C1A9E}"/>
                </a:ext>
              </a:extLst>
            </p:cNvPr>
            <p:cNvSpPr/>
            <p:nvPr/>
          </p:nvSpPr>
          <p:spPr>
            <a:xfrm>
              <a:off x="9580772" y="2271943"/>
              <a:ext cx="384492" cy="111124"/>
            </a:xfrm>
            <a:custGeom>
              <a:avLst/>
              <a:gdLst>
                <a:gd name="connsiteX0" fmla="*/ 328988 w 384492"/>
                <a:gd name="connsiteY0" fmla="*/ 93 h 111124"/>
                <a:gd name="connsiteX1" fmla="*/ 55620 w 384492"/>
                <a:gd name="connsiteY1" fmla="*/ 93 h 111124"/>
                <a:gd name="connsiteX2" fmla="*/ 58 w 384492"/>
                <a:gd name="connsiteY2" fmla="*/ 55656 h 111124"/>
                <a:gd name="connsiteX3" fmla="*/ 55620 w 384492"/>
                <a:gd name="connsiteY3" fmla="*/ 111218 h 111124"/>
                <a:gd name="connsiteX4" fmla="*/ 328988 w 384492"/>
                <a:gd name="connsiteY4" fmla="*/ 111218 h 111124"/>
                <a:gd name="connsiteX5" fmla="*/ 384550 w 384492"/>
                <a:gd name="connsiteY5" fmla="*/ 55656 h 111124"/>
                <a:gd name="connsiteX6" fmla="*/ 328988 w 384492"/>
                <a:gd name="connsiteY6" fmla="*/ 93 h 11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492" h="111124">
                  <a:moveTo>
                    <a:pt x="328988" y="93"/>
                  </a:moveTo>
                  <a:lnTo>
                    <a:pt x="55620" y="93"/>
                  </a:lnTo>
                  <a:cubicBezTo>
                    <a:pt x="24934" y="93"/>
                    <a:pt x="58" y="24969"/>
                    <a:pt x="58" y="55656"/>
                  </a:cubicBezTo>
                  <a:cubicBezTo>
                    <a:pt x="58" y="86343"/>
                    <a:pt x="24934" y="111218"/>
                    <a:pt x="55620" y="111218"/>
                  </a:cubicBezTo>
                  <a:lnTo>
                    <a:pt x="328988" y="111218"/>
                  </a:lnTo>
                  <a:cubicBezTo>
                    <a:pt x="359675" y="111218"/>
                    <a:pt x="384550" y="86343"/>
                    <a:pt x="384550" y="55656"/>
                  </a:cubicBezTo>
                  <a:cubicBezTo>
                    <a:pt x="384550" y="24969"/>
                    <a:pt x="359675" y="93"/>
                    <a:pt x="328988" y="93"/>
                  </a:cubicBezTo>
                  <a:close/>
                </a:path>
              </a:pathLst>
            </a:custGeom>
            <a:solidFill>
              <a:schemeClr val="bg1"/>
            </a:solidFill>
            <a:ln w="55562" cap="flat">
              <a:noFill/>
              <a:prstDash val="solid"/>
              <a:miter/>
            </a:ln>
          </p:spPr>
          <p:txBody>
            <a:bodyPr rtlCol="0" anchor="ctr"/>
            <a:lstStyle/>
            <a:p>
              <a:pPr algn="ctr"/>
              <a:endParaRPr lang="en-US"/>
            </a:p>
          </p:txBody>
        </p:sp>
        <p:sp>
          <p:nvSpPr>
            <p:cNvPr id="31" name="Freeform 59">
              <a:extLst>
                <a:ext uri="{FF2B5EF4-FFF2-40B4-BE49-F238E27FC236}">
                  <a16:creationId xmlns:a16="http://schemas.microsoft.com/office/drawing/2014/main" id="{028B92FC-CB0F-25B6-5D51-DD8A88873506}"/>
                </a:ext>
              </a:extLst>
            </p:cNvPr>
            <p:cNvSpPr/>
            <p:nvPr/>
          </p:nvSpPr>
          <p:spPr>
            <a:xfrm>
              <a:off x="9580772" y="2422517"/>
              <a:ext cx="384492" cy="162256"/>
            </a:xfrm>
            <a:custGeom>
              <a:avLst/>
              <a:gdLst>
                <a:gd name="connsiteX0" fmla="*/ 328988 w 384492"/>
                <a:gd name="connsiteY0" fmla="*/ 109 h 162256"/>
                <a:gd name="connsiteX1" fmla="*/ 55620 w 384492"/>
                <a:gd name="connsiteY1" fmla="*/ 109 h 162256"/>
                <a:gd name="connsiteX2" fmla="*/ 58 w 384492"/>
                <a:gd name="connsiteY2" fmla="*/ 55671 h 162256"/>
                <a:gd name="connsiteX3" fmla="*/ 55620 w 384492"/>
                <a:gd name="connsiteY3" fmla="*/ 111234 h 162256"/>
                <a:gd name="connsiteX4" fmla="*/ 125074 w 384492"/>
                <a:gd name="connsiteY4" fmla="*/ 111234 h 162256"/>
                <a:gd name="connsiteX5" fmla="*/ 138964 w 384492"/>
                <a:gd name="connsiteY5" fmla="*/ 122346 h 162256"/>
                <a:gd name="connsiteX6" fmla="*/ 207862 w 384492"/>
                <a:gd name="connsiteY6" fmla="*/ 160129 h 162256"/>
                <a:gd name="connsiteX7" fmla="*/ 245644 w 384492"/>
                <a:gd name="connsiteY7" fmla="*/ 122346 h 162256"/>
                <a:gd name="connsiteX8" fmla="*/ 259535 w 384492"/>
                <a:gd name="connsiteY8" fmla="*/ 111234 h 162256"/>
                <a:gd name="connsiteX9" fmla="*/ 328988 w 384492"/>
                <a:gd name="connsiteY9" fmla="*/ 111234 h 162256"/>
                <a:gd name="connsiteX10" fmla="*/ 384550 w 384492"/>
                <a:gd name="connsiteY10" fmla="*/ 55671 h 162256"/>
                <a:gd name="connsiteX11" fmla="*/ 328988 w 384492"/>
                <a:gd name="connsiteY11" fmla="*/ 109 h 16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492" h="162256">
                  <a:moveTo>
                    <a:pt x="328988" y="109"/>
                  </a:moveTo>
                  <a:lnTo>
                    <a:pt x="55620" y="109"/>
                  </a:lnTo>
                  <a:cubicBezTo>
                    <a:pt x="24934" y="109"/>
                    <a:pt x="58" y="24984"/>
                    <a:pt x="58" y="55671"/>
                  </a:cubicBezTo>
                  <a:cubicBezTo>
                    <a:pt x="58" y="86359"/>
                    <a:pt x="24934" y="111234"/>
                    <a:pt x="55620" y="111234"/>
                  </a:cubicBezTo>
                  <a:lnTo>
                    <a:pt x="125074" y="111234"/>
                  </a:lnTo>
                  <a:cubicBezTo>
                    <a:pt x="131708" y="111312"/>
                    <a:pt x="137436" y="115890"/>
                    <a:pt x="138964" y="122346"/>
                  </a:cubicBezTo>
                  <a:cubicBezTo>
                    <a:pt x="147554" y="151805"/>
                    <a:pt x="178402" y="168719"/>
                    <a:pt x="207862" y="160129"/>
                  </a:cubicBezTo>
                  <a:cubicBezTo>
                    <a:pt x="226081" y="154817"/>
                    <a:pt x="240332" y="140565"/>
                    <a:pt x="245644" y="122346"/>
                  </a:cubicBezTo>
                  <a:cubicBezTo>
                    <a:pt x="247172" y="115890"/>
                    <a:pt x="252901" y="111312"/>
                    <a:pt x="259535" y="111234"/>
                  </a:cubicBezTo>
                  <a:lnTo>
                    <a:pt x="328988" y="111234"/>
                  </a:lnTo>
                  <a:cubicBezTo>
                    <a:pt x="359675" y="111234"/>
                    <a:pt x="384550" y="86359"/>
                    <a:pt x="384550" y="55671"/>
                  </a:cubicBezTo>
                  <a:cubicBezTo>
                    <a:pt x="384550" y="24984"/>
                    <a:pt x="359675" y="109"/>
                    <a:pt x="328988" y="109"/>
                  </a:cubicBezTo>
                  <a:close/>
                </a:path>
              </a:pathLst>
            </a:custGeom>
            <a:solidFill>
              <a:schemeClr val="bg1"/>
            </a:solidFill>
            <a:ln w="55562" cap="flat">
              <a:noFill/>
              <a:prstDash val="solid"/>
              <a:miter/>
            </a:ln>
          </p:spPr>
          <p:txBody>
            <a:bodyPr rtlCol="0" anchor="ctr"/>
            <a:lstStyle/>
            <a:p>
              <a:pPr algn="ctr"/>
              <a:endParaRPr lang="en-US"/>
            </a:p>
          </p:txBody>
        </p:sp>
      </p:grpSp>
      <p:sp>
        <p:nvSpPr>
          <p:cNvPr id="34" name="Slide Number Placeholder 1">
            <a:extLst>
              <a:ext uri="{FF2B5EF4-FFF2-40B4-BE49-F238E27FC236}">
                <a16:creationId xmlns:a16="http://schemas.microsoft.com/office/drawing/2014/main" id="{DD331CCA-04D4-9D94-E035-7C53745CAB2A}"/>
              </a:ext>
            </a:extLst>
          </p:cNvPr>
          <p:cNvSpPr>
            <a:spLocks noGrp="1"/>
          </p:cNvSpPr>
          <p:nvPr>
            <p:ph type="sldNum" sz="quarter" idx="10"/>
          </p:nvPr>
        </p:nvSpPr>
        <p:spPr>
          <a:xfrm>
            <a:off x="11556001" y="6362793"/>
            <a:ext cx="499143" cy="249720"/>
          </a:xfrm>
        </p:spPr>
        <p:txBody>
          <a:bodyPr/>
          <a:lstStyle/>
          <a:p>
            <a:fld id="{524D1A82-BAD5-4898-8C77-C821410AB1EA}" type="slidenum">
              <a:rPr lang="en-CA" smtClean="0"/>
              <a:t>5</a:t>
            </a:fld>
            <a:endParaRPr lang="en-CA" dirty="0"/>
          </a:p>
        </p:txBody>
      </p:sp>
    </p:spTree>
    <p:extLst>
      <p:ext uri="{BB962C8B-B14F-4D97-AF65-F5344CB8AC3E}">
        <p14:creationId xmlns:p14="http://schemas.microsoft.com/office/powerpoint/2010/main" val="396333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2A7E4AF-5A8A-E54E-8AF1-DCCB007FD53A}"/>
              </a:ext>
            </a:extLst>
          </p:cNvPr>
          <p:cNvSpPr/>
          <p:nvPr/>
        </p:nvSpPr>
        <p:spPr>
          <a:xfrm>
            <a:off x="9432266" y="3849681"/>
            <a:ext cx="2233427" cy="1784020"/>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CA" sz="1600" i="1" dirty="0">
              <a:solidFill>
                <a:schemeClr val="tx1"/>
              </a:solidFill>
            </a:endParaRPr>
          </a:p>
          <a:p>
            <a:r>
              <a:rPr lang="en-CA" sz="1600" i="1" dirty="0" err="1">
                <a:solidFill>
                  <a:schemeClr val="tx1"/>
                </a:solidFill>
              </a:rPr>
              <a:t>Résumer</a:t>
            </a:r>
            <a:r>
              <a:rPr lang="en-CA" sz="1600" i="1" dirty="0">
                <a:solidFill>
                  <a:schemeClr val="tx1"/>
                </a:solidFill>
              </a:rPr>
              <a:t> </a:t>
            </a:r>
            <a:r>
              <a:rPr lang="en-CA" sz="1600" i="1" dirty="0" err="1">
                <a:solidFill>
                  <a:schemeClr val="tx1"/>
                </a:solidFill>
              </a:rPr>
              <a:t>l’information</a:t>
            </a:r>
            <a:r>
              <a:rPr lang="en-CA" sz="1600" i="1" dirty="0">
                <a:solidFill>
                  <a:schemeClr val="tx1"/>
                </a:solidFill>
              </a:rPr>
              <a:t> </a:t>
            </a:r>
            <a:r>
              <a:rPr lang="en-CA" sz="1600" i="1" dirty="0" err="1">
                <a:solidFill>
                  <a:schemeClr val="tx1"/>
                </a:solidFill>
              </a:rPr>
              <a:t>dans</a:t>
            </a:r>
            <a:r>
              <a:rPr lang="en-CA" sz="1600" i="1" dirty="0">
                <a:solidFill>
                  <a:schemeClr val="tx1"/>
                </a:solidFill>
              </a:rPr>
              <a:t> un rapport final.</a:t>
            </a:r>
            <a:endParaRPr lang="en-CA" sz="1600" dirty="0">
              <a:solidFill>
                <a:schemeClr val="tx1"/>
              </a:solidFill>
            </a:endParaRPr>
          </a:p>
          <a:p>
            <a:endParaRPr lang="en-CA" sz="1600" i="1" dirty="0">
              <a:solidFill>
                <a:schemeClr val="tx1"/>
              </a:solidFill>
              <a:cs typeface="Segoe UI Semilight"/>
            </a:endParaRPr>
          </a:p>
        </p:txBody>
      </p:sp>
      <p:sp>
        <p:nvSpPr>
          <p:cNvPr id="3" name="Title 2">
            <a:extLst>
              <a:ext uri="{FF2B5EF4-FFF2-40B4-BE49-F238E27FC236}">
                <a16:creationId xmlns:a16="http://schemas.microsoft.com/office/drawing/2014/main" id="{3945D545-B754-B3D3-3D09-D95523F771CA}"/>
              </a:ext>
            </a:extLst>
          </p:cNvPr>
          <p:cNvSpPr>
            <a:spLocks noGrp="1"/>
          </p:cNvSpPr>
          <p:nvPr>
            <p:ph type="title"/>
          </p:nvPr>
        </p:nvSpPr>
        <p:spPr/>
        <p:txBody>
          <a:bodyPr>
            <a:noAutofit/>
          </a:bodyPr>
          <a:lstStyle/>
          <a:p>
            <a:pPr algn="ctr"/>
            <a:br>
              <a:rPr lang="en-CA" dirty="0"/>
            </a:br>
            <a:br>
              <a:rPr lang="en-CA" dirty="0"/>
            </a:br>
            <a:r>
              <a:rPr lang="en-CA" b="1" dirty="0" err="1"/>
              <a:t>Méthode</a:t>
            </a:r>
            <a:endParaRPr lang="en-CA" b="1" dirty="0"/>
          </a:p>
        </p:txBody>
      </p:sp>
      <p:sp>
        <p:nvSpPr>
          <p:cNvPr id="5" name="Rectangle 4">
            <a:extLst>
              <a:ext uri="{FF2B5EF4-FFF2-40B4-BE49-F238E27FC236}">
                <a16:creationId xmlns:a16="http://schemas.microsoft.com/office/drawing/2014/main" id="{4DC5ECA0-AB91-69BB-51BD-3325B485C13A}"/>
              </a:ext>
            </a:extLst>
          </p:cNvPr>
          <p:cNvSpPr/>
          <p:nvPr/>
        </p:nvSpPr>
        <p:spPr>
          <a:xfrm>
            <a:off x="1062261" y="3793754"/>
            <a:ext cx="2501133" cy="1839947"/>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CA" sz="1600" i="1" dirty="0">
              <a:solidFill>
                <a:schemeClr val="tx1"/>
              </a:solidFill>
            </a:endParaRPr>
          </a:p>
          <a:p>
            <a:r>
              <a:rPr lang="en-CA" sz="1600" i="1" dirty="0">
                <a:solidFill>
                  <a:schemeClr val="tx1"/>
                </a:solidFill>
              </a:rPr>
              <a:t>Examen des formules de financement et des </a:t>
            </a:r>
            <a:r>
              <a:rPr lang="en-CA" sz="1600" i="1" dirty="0" err="1">
                <a:solidFill>
                  <a:schemeClr val="tx1"/>
                </a:solidFill>
              </a:rPr>
              <a:t>données</a:t>
            </a:r>
            <a:r>
              <a:rPr lang="en-CA" sz="1600" i="1" dirty="0">
                <a:solidFill>
                  <a:schemeClr val="tx1"/>
                </a:solidFill>
              </a:rPr>
              <a:t> et rapports publics.</a:t>
            </a:r>
          </a:p>
        </p:txBody>
      </p:sp>
      <p:sp>
        <p:nvSpPr>
          <p:cNvPr id="6" name="Rectangle 5">
            <a:extLst>
              <a:ext uri="{FF2B5EF4-FFF2-40B4-BE49-F238E27FC236}">
                <a16:creationId xmlns:a16="http://schemas.microsoft.com/office/drawing/2014/main" id="{BD50E6EF-EEB8-8348-DBBF-CC3013A6EB26}"/>
              </a:ext>
            </a:extLst>
          </p:cNvPr>
          <p:cNvSpPr/>
          <p:nvPr/>
        </p:nvSpPr>
        <p:spPr>
          <a:xfrm>
            <a:off x="1062263" y="3002881"/>
            <a:ext cx="2501133" cy="878821"/>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latin typeface="+mj-lt"/>
              </a:rPr>
              <a:t>Recherche secondaire</a:t>
            </a:r>
          </a:p>
        </p:txBody>
      </p:sp>
      <p:sp>
        <p:nvSpPr>
          <p:cNvPr id="7" name="Flowchart: Connector 6">
            <a:extLst>
              <a:ext uri="{FF2B5EF4-FFF2-40B4-BE49-F238E27FC236}">
                <a16:creationId xmlns:a16="http://schemas.microsoft.com/office/drawing/2014/main" id="{4BF28CE2-607A-1FEE-A24B-5BC8EFB92599}"/>
              </a:ext>
            </a:extLst>
          </p:cNvPr>
          <p:cNvSpPr/>
          <p:nvPr/>
        </p:nvSpPr>
        <p:spPr>
          <a:xfrm>
            <a:off x="863396" y="2665515"/>
            <a:ext cx="665439" cy="635184"/>
          </a:xfrm>
          <a:prstGeom prst="flowChartConnector">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latin typeface="+mj-lt"/>
              </a:rPr>
              <a:t>1</a:t>
            </a:r>
          </a:p>
        </p:txBody>
      </p:sp>
      <p:sp>
        <p:nvSpPr>
          <p:cNvPr id="8" name="Rectangle 7">
            <a:extLst>
              <a:ext uri="{FF2B5EF4-FFF2-40B4-BE49-F238E27FC236}">
                <a16:creationId xmlns:a16="http://schemas.microsoft.com/office/drawing/2014/main" id="{C6DDE9DB-B43B-01A1-78B5-D6FCB69E2CB6}"/>
              </a:ext>
            </a:extLst>
          </p:cNvPr>
          <p:cNvSpPr/>
          <p:nvPr/>
        </p:nvSpPr>
        <p:spPr>
          <a:xfrm>
            <a:off x="3910271" y="3849681"/>
            <a:ext cx="2472978" cy="1784020"/>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CA" sz="1600" i="1" dirty="0">
                <a:solidFill>
                  <a:schemeClr val="tx1"/>
                </a:solidFill>
              </a:rPr>
              <a:t>Entretiens avec des organisations des Premières Nations, des représentants de Services aux Autochtones Canada (SAC) et d'autres spécialistes en la matière.</a:t>
            </a:r>
          </a:p>
        </p:txBody>
      </p:sp>
      <p:sp>
        <p:nvSpPr>
          <p:cNvPr id="9" name="Rectangle 8">
            <a:extLst>
              <a:ext uri="{FF2B5EF4-FFF2-40B4-BE49-F238E27FC236}">
                <a16:creationId xmlns:a16="http://schemas.microsoft.com/office/drawing/2014/main" id="{8A5BE3BD-3727-7F19-1CBD-439D5FE2D502}"/>
              </a:ext>
            </a:extLst>
          </p:cNvPr>
          <p:cNvSpPr/>
          <p:nvPr/>
        </p:nvSpPr>
        <p:spPr>
          <a:xfrm>
            <a:off x="3914866" y="2991928"/>
            <a:ext cx="2472978" cy="889773"/>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latin typeface="+mj-lt"/>
              </a:rPr>
              <a:t>Mobilisation</a:t>
            </a:r>
          </a:p>
        </p:txBody>
      </p:sp>
      <p:sp>
        <p:nvSpPr>
          <p:cNvPr id="11" name="Rectangle 10">
            <a:extLst>
              <a:ext uri="{FF2B5EF4-FFF2-40B4-BE49-F238E27FC236}">
                <a16:creationId xmlns:a16="http://schemas.microsoft.com/office/drawing/2014/main" id="{F74508F9-7C54-5093-E16F-01CEEA98C59A}"/>
              </a:ext>
            </a:extLst>
          </p:cNvPr>
          <p:cNvSpPr/>
          <p:nvPr/>
        </p:nvSpPr>
        <p:spPr>
          <a:xfrm>
            <a:off x="6676534" y="3849681"/>
            <a:ext cx="2408856" cy="1784020"/>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fr-CA" sz="1600" dirty="0">
              <a:solidFill>
                <a:schemeClr val="tx1"/>
              </a:solidFill>
            </a:endParaRPr>
          </a:p>
          <a:p>
            <a:r>
              <a:rPr lang="fr-CA" sz="1600" i="1" dirty="0">
                <a:solidFill>
                  <a:schemeClr val="tx1"/>
                </a:solidFill>
              </a:rPr>
              <a:t>Élaboration d’exemples d’évaluations des coûts anonymes pour une petite Première Nation isolée par rapport à une grande Première Nation urbaine.</a:t>
            </a:r>
            <a:endParaRPr lang="fr-CA" sz="1600" i="1" dirty="0">
              <a:solidFill>
                <a:schemeClr val="tx1"/>
              </a:solidFill>
              <a:cs typeface="Segoe UI Semilight"/>
            </a:endParaRPr>
          </a:p>
        </p:txBody>
      </p:sp>
      <p:sp>
        <p:nvSpPr>
          <p:cNvPr id="12" name="Rectangle 11">
            <a:extLst>
              <a:ext uri="{FF2B5EF4-FFF2-40B4-BE49-F238E27FC236}">
                <a16:creationId xmlns:a16="http://schemas.microsoft.com/office/drawing/2014/main" id="{B5BAC3E5-D124-BCEC-5C42-F4D45ABE61AA}"/>
              </a:ext>
            </a:extLst>
          </p:cNvPr>
          <p:cNvSpPr/>
          <p:nvPr/>
        </p:nvSpPr>
        <p:spPr>
          <a:xfrm>
            <a:off x="6665470" y="2983107"/>
            <a:ext cx="2408856" cy="898594"/>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600" dirty="0">
                <a:latin typeface="+mj-lt"/>
              </a:rPr>
              <a:t>Élaboration d’exemples d’évaluations des coûts</a:t>
            </a:r>
            <a:endParaRPr lang="fr-CA" sz="1600" dirty="0">
              <a:latin typeface="+mj-lt"/>
              <a:cs typeface="Segoe UI Semibold"/>
            </a:endParaRPr>
          </a:p>
        </p:txBody>
      </p:sp>
      <p:sp>
        <p:nvSpPr>
          <p:cNvPr id="13" name="Flowchart: Connector 12">
            <a:extLst>
              <a:ext uri="{FF2B5EF4-FFF2-40B4-BE49-F238E27FC236}">
                <a16:creationId xmlns:a16="http://schemas.microsoft.com/office/drawing/2014/main" id="{6262B27A-9493-316C-BAC4-C1F7C24830B4}"/>
              </a:ext>
            </a:extLst>
          </p:cNvPr>
          <p:cNvSpPr/>
          <p:nvPr/>
        </p:nvSpPr>
        <p:spPr>
          <a:xfrm>
            <a:off x="6568600" y="2602797"/>
            <a:ext cx="665439" cy="635184"/>
          </a:xfrm>
          <a:prstGeom prst="flowChartConnector">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latin typeface="+mj-lt"/>
              </a:rPr>
              <a:t>3</a:t>
            </a:r>
          </a:p>
        </p:txBody>
      </p:sp>
      <p:sp>
        <p:nvSpPr>
          <p:cNvPr id="14" name="Rectangle 13">
            <a:extLst>
              <a:ext uri="{FF2B5EF4-FFF2-40B4-BE49-F238E27FC236}">
                <a16:creationId xmlns:a16="http://schemas.microsoft.com/office/drawing/2014/main" id="{43463818-639D-DD4A-315D-877BB32BED47}"/>
              </a:ext>
            </a:extLst>
          </p:cNvPr>
          <p:cNvSpPr/>
          <p:nvPr/>
        </p:nvSpPr>
        <p:spPr>
          <a:xfrm>
            <a:off x="9421202" y="2991929"/>
            <a:ext cx="2233427" cy="889772"/>
          </a:xfrm>
          <a:prstGeom prst="rect">
            <a:avLst/>
          </a:prstGeom>
          <a:solidFill>
            <a:srgbClr val="C00000"/>
          </a:solidFill>
          <a:ln>
            <a:solidFill>
              <a:srgbClr val="C00000"/>
            </a:solidFill>
          </a:ln>
        </p:spPr>
        <p:txBody>
          <a:bodyPr wrap="square" rtlCol="0" anchor="ctr">
            <a:noAutofit/>
          </a:bodyPr>
          <a:lstStyle/>
          <a:p>
            <a:pPr algn="ctr"/>
            <a:r>
              <a:rPr lang="en-CA" sz="1600" b="1">
                <a:solidFill>
                  <a:schemeClr val="bg1"/>
                </a:solidFill>
                <a:latin typeface="+mj-lt"/>
                <a:ea typeface="Corbel" charset="0"/>
                <a:cs typeface="Corbel" charset="0"/>
              </a:rPr>
              <a:t>Rapport et présentation des résultats</a:t>
            </a:r>
          </a:p>
        </p:txBody>
      </p:sp>
      <p:sp>
        <p:nvSpPr>
          <p:cNvPr id="4" name="Flowchart: Connector 3">
            <a:extLst>
              <a:ext uri="{FF2B5EF4-FFF2-40B4-BE49-F238E27FC236}">
                <a16:creationId xmlns:a16="http://schemas.microsoft.com/office/drawing/2014/main" id="{251324E3-AD4C-A5BB-0896-357888101A18}"/>
              </a:ext>
            </a:extLst>
          </p:cNvPr>
          <p:cNvSpPr/>
          <p:nvPr/>
        </p:nvSpPr>
        <p:spPr>
          <a:xfrm>
            <a:off x="3818100" y="2665515"/>
            <a:ext cx="665439" cy="635184"/>
          </a:xfrm>
          <a:prstGeom prst="flowChartConnector">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latin typeface="+mj-lt"/>
              </a:rPr>
              <a:t>2</a:t>
            </a:r>
          </a:p>
        </p:txBody>
      </p:sp>
      <p:sp>
        <p:nvSpPr>
          <p:cNvPr id="17" name="Flowchart: Connector 16">
            <a:extLst>
              <a:ext uri="{FF2B5EF4-FFF2-40B4-BE49-F238E27FC236}">
                <a16:creationId xmlns:a16="http://schemas.microsoft.com/office/drawing/2014/main" id="{36A5CB61-47A0-1076-D248-1A5B6E839EDC}"/>
              </a:ext>
            </a:extLst>
          </p:cNvPr>
          <p:cNvSpPr/>
          <p:nvPr/>
        </p:nvSpPr>
        <p:spPr>
          <a:xfrm>
            <a:off x="9255194" y="2602797"/>
            <a:ext cx="665439" cy="635184"/>
          </a:xfrm>
          <a:prstGeom prst="flowChartConnector">
            <a:avLst/>
          </a:prstGeom>
          <a:solidFill>
            <a:schemeClr val="bg1"/>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latin typeface="+mj-lt"/>
              </a:rPr>
              <a:t>4</a:t>
            </a:r>
          </a:p>
        </p:txBody>
      </p:sp>
      <p:sp>
        <p:nvSpPr>
          <p:cNvPr id="18" name="Slide Number Placeholder 1">
            <a:extLst>
              <a:ext uri="{FF2B5EF4-FFF2-40B4-BE49-F238E27FC236}">
                <a16:creationId xmlns:a16="http://schemas.microsoft.com/office/drawing/2014/main" id="{62AF6D76-347D-557D-F7E1-6D210561C87A}"/>
              </a:ext>
            </a:extLst>
          </p:cNvPr>
          <p:cNvSpPr>
            <a:spLocks noGrp="1"/>
          </p:cNvSpPr>
          <p:nvPr>
            <p:ph type="sldNum" sz="quarter" idx="10"/>
          </p:nvPr>
        </p:nvSpPr>
        <p:spPr>
          <a:xfrm>
            <a:off x="11556001" y="6362793"/>
            <a:ext cx="499143" cy="249720"/>
          </a:xfrm>
        </p:spPr>
        <p:txBody>
          <a:bodyPr/>
          <a:lstStyle/>
          <a:p>
            <a:fld id="{524D1A82-BAD5-4898-8C77-C821410AB1EA}" type="slidenum">
              <a:rPr lang="en-CA" smtClean="0"/>
              <a:t>6</a:t>
            </a:fld>
            <a:endParaRPr lang="en-CA" dirty="0"/>
          </a:p>
        </p:txBody>
      </p:sp>
    </p:spTree>
    <p:extLst>
      <p:ext uri="{BB962C8B-B14F-4D97-AF65-F5344CB8AC3E}">
        <p14:creationId xmlns:p14="http://schemas.microsoft.com/office/powerpoint/2010/main" val="239166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0653-C757-033E-E9C6-A5841849AD13}"/>
              </a:ext>
            </a:extLst>
          </p:cNvPr>
          <p:cNvSpPr>
            <a:spLocks noGrp="1"/>
          </p:cNvSpPr>
          <p:nvPr>
            <p:ph type="ctrTitle"/>
          </p:nvPr>
        </p:nvSpPr>
        <p:spPr>
          <a:xfrm>
            <a:off x="-689154" y="1474658"/>
            <a:ext cx="12095469" cy="848495"/>
          </a:xfrm>
        </p:spPr>
        <p:txBody>
          <a:bodyPr/>
          <a:lstStyle/>
          <a:p>
            <a:pPr marL="800100" lvl="1" indent="-342900" algn="ctr"/>
            <a:r>
              <a:rPr lang="en-US" sz="4400" b="1" kern="1200" dirty="0" err="1">
                <a:solidFill>
                  <a:schemeClr val="tx1"/>
                </a:solidFill>
                <a:latin typeface="+mj-lt"/>
                <a:ea typeface="+mj-ea"/>
                <a:cs typeface="+mj-cs"/>
              </a:rPr>
              <a:t>Mobilisation</a:t>
            </a:r>
            <a:endParaRPr lang="en-US" sz="4400" b="1" kern="1200" dirty="0">
              <a:solidFill>
                <a:schemeClr val="tx1"/>
              </a:solidFill>
              <a:latin typeface="+mj-lt"/>
              <a:ea typeface="+mj-ea"/>
              <a:cs typeface="+mj-cs"/>
            </a:endParaRPr>
          </a:p>
        </p:txBody>
      </p:sp>
      <p:sp>
        <p:nvSpPr>
          <p:cNvPr id="3" name="Subtitle 2">
            <a:extLst>
              <a:ext uri="{FF2B5EF4-FFF2-40B4-BE49-F238E27FC236}">
                <a16:creationId xmlns:a16="http://schemas.microsoft.com/office/drawing/2014/main" id="{C9840B19-765C-58E8-885F-F8DE77DA34B3}"/>
              </a:ext>
            </a:extLst>
          </p:cNvPr>
          <p:cNvSpPr>
            <a:spLocks noGrp="1"/>
          </p:cNvSpPr>
          <p:nvPr>
            <p:ph type="subTitle" idx="1"/>
          </p:nvPr>
        </p:nvSpPr>
        <p:spPr>
          <a:xfrm>
            <a:off x="352281" y="1898905"/>
            <a:ext cx="2922380" cy="3666561"/>
          </a:xfrm>
        </p:spPr>
        <p:txBody>
          <a:bodyPr>
            <a:noAutofit/>
          </a:bodyPr>
          <a:lstStyle/>
          <a:p>
            <a:pPr lvl="1" algn="l"/>
            <a:endParaRPr lang="fr-CA" dirty="0">
              <a:latin typeface="Calibri Body"/>
            </a:endParaRPr>
          </a:p>
          <a:p>
            <a:pPr marL="277200" indent="-277200" algn="l" defTabSz="457200">
              <a:lnSpc>
                <a:spcPct val="110000"/>
              </a:lnSpc>
              <a:spcBef>
                <a:spcPts val="900"/>
              </a:spcBef>
              <a:buSzPct val="100000"/>
              <a:buFont typeface="Arial" panose="020B0604020202020204" pitchFamily="34" charset="0"/>
              <a:buChar char="•"/>
            </a:pPr>
            <a:r>
              <a:rPr lang="fr-CA" sz="2000" b="0" dirty="0">
                <a:cs typeface="Segoe UI Light" panose="020B0502040204020203" pitchFamily="34" charset="0"/>
              </a:rPr>
              <a:t>En plus des </a:t>
            </a:r>
            <a:r>
              <a:rPr lang="fr-CA" sz="2000" b="0" u="sng" dirty="0">
                <a:cs typeface="Segoe UI Light" panose="020B0502040204020203" pitchFamily="34" charset="0"/>
              </a:rPr>
              <a:t>18 </a:t>
            </a:r>
            <a:r>
              <a:rPr lang="fr-CA" sz="2000" b="0" dirty="0">
                <a:cs typeface="Segoe UI Light" panose="020B0502040204020203" pitchFamily="34" charset="0"/>
              </a:rPr>
              <a:t>entretiens menés auprès de Premières Nations et </a:t>
            </a:r>
            <a:r>
              <a:rPr lang="fr-CA" sz="2000" dirty="0">
                <a:cs typeface="Segoe UI Light" panose="020B0502040204020203" pitchFamily="34" charset="0"/>
              </a:rPr>
              <a:t>d’</a:t>
            </a:r>
            <a:r>
              <a:rPr lang="fr-CA" sz="2000" b="0" dirty="0">
                <a:cs typeface="Segoe UI Light" panose="020B0502040204020203" pitchFamily="34" charset="0"/>
              </a:rPr>
              <a:t>organisations des Premières Nations, MNP en a effectué </a:t>
            </a:r>
            <a:r>
              <a:rPr lang="fr-CA" sz="2000" b="0" u="sng" dirty="0">
                <a:cs typeface="Segoe UI Light" panose="020B0502040204020203" pitchFamily="34" charset="0"/>
              </a:rPr>
              <a:t>cinq </a:t>
            </a:r>
            <a:r>
              <a:rPr lang="fr-CA" sz="2000" b="0" dirty="0">
                <a:cs typeface="Segoe UI Light" panose="020B0502040204020203" pitchFamily="34" charset="0"/>
              </a:rPr>
              <a:t>autres avec des représentants du gouvernement et </a:t>
            </a:r>
            <a:r>
              <a:rPr lang="fr-CA" sz="2000" dirty="0">
                <a:cs typeface="Segoe UI Light" panose="020B0502040204020203" pitchFamily="34" charset="0"/>
              </a:rPr>
              <a:t>des spécialistes en la matière </a:t>
            </a:r>
            <a:r>
              <a:rPr lang="fr-CA" sz="2000" b="0" dirty="0">
                <a:cs typeface="Segoe UI Light" panose="020B0502040204020203" pitchFamily="34" charset="0"/>
              </a:rPr>
              <a:t>de l'APN.</a:t>
            </a:r>
          </a:p>
          <a:p>
            <a:pPr marL="742950" lvl="1" indent="-285750" algn="l">
              <a:buFont typeface="Arial" panose="020B0604020202020204" pitchFamily="34" charset="0"/>
              <a:buChar char="•"/>
            </a:pPr>
            <a:endParaRPr lang="fr-CA" dirty="0">
              <a:latin typeface="Calibri Body"/>
            </a:endParaRPr>
          </a:p>
        </p:txBody>
      </p:sp>
      <p:pic>
        <p:nvPicPr>
          <p:cNvPr id="6" name="Picture 5">
            <a:extLst>
              <a:ext uri="{FF2B5EF4-FFF2-40B4-BE49-F238E27FC236}">
                <a16:creationId xmlns:a16="http://schemas.microsoft.com/office/drawing/2014/main" id="{3AC588B1-89E9-020C-0005-E1DA3DF14CE1}"/>
              </a:ext>
            </a:extLst>
          </p:cNvPr>
          <p:cNvPicPr>
            <a:picLocks noChangeAspect="1"/>
          </p:cNvPicPr>
          <p:nvPr/>
        </p:nvPicPr>
        <p:blipFill>
          <a:blip r:embed="rId3"/>
          <a:stretch>
            <a:fillRect/>
          </a:stretch>
        </p:blipFill>
        <p:spPr>
          <a:xfrm>
            <a:off x="3274661" y="2433989"/>
            <a:ext cx="8754774" cy="3932162"/>
          </a:xfrm>
          <a:prstGeom prst="rect">
            <a:avLst/>
          </a:prstGeom>
        </p:spPr>
      </p:pic>
    </p:spTree>
    <p:extLst>
      <p:ext uri="{BB962C8B-B14F-4D97-AF65-F5344CB8AC3E}">
        <p14:creationId xmlns:p14="http://schemas.microsoft.com/office/powerpoint/2010/main" val="42626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8D3FE9-01B9-209F-3226-9E2BB8531726}"/>
              </a:ext>
            </a:extLst>
          </p:cNvPr>
          <p:cNvSpPr>
            <a:spLocks noGrp="1"/>
          </p:cNvSpPr>
          <p:nvPr>
            <p:ph type="title"/>
          </p:nvPr>
        </p:nvSpPr>
        <p:spPr>
          <a:xfrm>
            <a:off x="372140" y="1569542"/>
            <a:ext cx="11515060" cy="553998"/>
          </a:xfrm>
        </p:spPr>
        <p:txBody>
          <a:bodyPr/>
          <a:lstStyle/>
          <a:p>
            <a:r>
              <a:rPr lang="en-CA" sz="4000" b="1" dirty="0" err="1"/>
              <a:t>Résultats</a:t>
            </a:r>
            <a:r>
              <a:rPr lang="en-CA" sz="4000" b="1" dirty="0"/>
              <a:t> : </a:t>
            </a:r>
            <a:r>
              <a:rPr lang="fr-CA" sz="4000" b="1" dirty="0"/>
              <a:t>formule de financement régionale provisoire</a:t>
            </a:r>
            <a:endParaRPr lang="en-CA" sz="4000" b="1" dirty="0"/>
          </a:p>
        </p:txBody>
      </p:sp>
      <p:sp>
        <p:nvSpPr>
          <p:cNvPr id="2" name="Slide Number Placeholder 1">
            <a:extLst>
              <a:ext uri="{FF2B5EF4-FFF2-40B4-BE49-F238E27FC236}">
                <a16:creationId xmlns:a16="http://schemas.microsoft.com/office/drawing/2014/main" id="{49C361FC-9EF4-11B6-5B1F-2238B923C7DD}"/>
              </a:ext>
            </a:extLst>
          </p:cNvPr>
          <p:cNvSpPr>
            <a:spLocks noGrp="1"/>
          </p:cNvSpPr>
          <p:nvPr>
            <p:ph type="sldNum" sz="quarter" idx="10"/>
          </p:nvPr>
        </p:nvSpPr>
        <p:spPr/>
        <p:txBody>
          <a:bodyPr/>
          <a:lstStyle/>
          <a:p>
            <a:fld id="{524D1A82-BAD5-4898-8C77-C821410AB1EA}" type="slidenum">
              <a:rPr lang="en-CA" smtClean="0"/>
              <a:t>8</a:t>
            </a:fld>
            <a:endParaRPr lang="en-CA" dirty="0"/>
          </a:p>
        </p:txBody>
      </p:sp>
      <p:graphicFrame>
        <p:nvGraphicFramePr>
          <p:cNvPr id="7" name="Diagram 6">
            <a:extLst>
              <a:ext uri="{FF2B5EF4-FFF2-40B4-BE49-F238E27FC236}">
                <a16:creationId xmlns:a16="http://schemas.microsoft.com/office/drawing/2014/main" id="{F28F3FF3-876F-B374-E73B-8AD10B656DA1}"/>
              </a:ext>
            </a:extLst>
          </p:cNvPr>
          <p:cNvGraphicFramePr/>
          <p:nvPr>
            <p:extLst>
              <p:ext uri="{D42A27DB-BD31-4B8C-83A1-F6EECF244321}">
                <p14:modId xmlns:p14="http://schemas.microsoft.com/office/powerpoint/2010/main" val="352205714"/>
              </p:ext>
            </p:extLst>
          </p:nvPr>
        </p:nvGraphicFramePr>
        <p:xfrm>
          <a:off x="652272" y="2436461"/>
          <a:ext cx="10887453" cy="412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5">
            <a:extLst>
              <a:ext uri="{FF2B5EF4-FFF2-40B4-BE49-F238E27FC236}">
                <a16:creationId xmlns:a16="http://schemas.microsoft.com/office/drawing/2014/main" id="{DE68AB13-CC9C-4881-7234-ED4B1EF87679}"/>
              </a:ext>
            </a:extLst>
          </p:cNvPr>
          <p:cNvSpPr>
            <a:spLocks noGrp="1"/>
          </p:cNvSpPr>
          <p:nvPr>
            <p:ph type="body" idx="1"/>
          </p:nvPr>
        </p:nvSpPr>
        <p:spPr>
          <a:xfrm>
            <a:off x="624088" y="2019616"/>
            <a:ext cx="10915637" cy="885371"/>
          </a:xfrm>
        </p:spPr>
        <p:txBody>
          <a:bodyPr/>
          <a:lstStyle/>
          <a:p>
            <a:r>
              <a:rPr lang="en-CA" sz="2800" b="1" dirty="0" err="1">
                <a:solidFill>
                  <a:schemeClr val="tx1"/>
                </a:solidFill>
              </a:rPr>
              <a:t>Réussites</a:t>
            </a:r>
            <a:endParaRPr lang="en-CA" sz="2800" b="1" dirty="0">
              <a:solidFill>
                <a:schemeClr val="tx1"/>
              </a:solidFill>
            </a:endParaRPr>
          </a:p>
          <a:p>
            <a:endParaRPr lang="en-CA" dirty="0"/>
          </a:p>
        </p:txBody>
      </p:sp>
    </p:spTree>
    <p:extLst>
      <p:ext uri="{BB962C8B-B14F-4D97-AF65-F5344CB8AC3E}">
        <p14:creationId xmlns:p14="http://schemas.microsoft.com/office/powerpoint/2010/main" val="208359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A0732A-C1BF-22FA-61C5-89444CED1D50}"/>
              </a:ext>
            </a:extLst>
          </p:cNvPr>
          <p:cNvSpPr>
            <a:spLocks noGrp="1"/>
          </p:cNvSpPr>
          <p:nvPr>
            <p:ph type="body" idx="1"/>
          </p:nvPr>
        </p:nvSpPr>
        <p:spPr>
          <a:xfrm>
            <a:off x="566751" y="2227469"/>
            <a:ext cx="10915637" cy="885371"/>
          </a:xfrm>
        </p:spPr>
        <p:txBody>
          <a:bodyPr/>
          <a:lstStyle/>
          <a:p>
            <a:r>
              <a:rPr lang="en-CA" sz="2800" b="1" dirty="0">
                <a:solidFill>
                  <a:schemeClr val="tx1"/>
                </a:solidFill>
              </a:rPr>
              <a:t>Défis et critiques </a:t>
            </a:r>
          </a:p>
          <a:p>
            <a:endParaRPr lang="en-CA" dirty="0"/>
          </a:p>
        </p:txBody>
      </p:sp>
      <p:sp>
        <p:nvSpPr>
          <p:cNvPr id="3" name="Title 2">
            <a:extLst>
              <a:ext uri="{FF2B5EF4-FFF2-40B4-BE49-F238E27FC236}">
                <a16:creationId xmlns:a16="http://schemas.microsoft.com/office/drawing/2014/main" id="{C38D3FE9-01B9-209F-3226-9E2BB8531726}"/>
              </a:ext>
            </a:extLst>
          </p:cNvPr>
          <p:cNvSpPr>
            <a:spLocks noGrp="1"/>
          </p:cNvSpPr>
          <p:nvPr>
            <p:ph type="title"/>
          </p:nvPr>
        </p:nvSpPr>
        <p:spPr>
          <a:xfrm>
            <a:off x="576290" y="1673471"/>
            <a:ext cx="10906098" cy="553998"/>
          </a:xfrm>
        </p:spPr>
        <p:txBody>
          <a:bodyPr/>
          <a:lstStyle/>
          <a:p>
            <a:r>
              <a:rPr lang="en-CA" sz="3600" b="1" dirty="0" err="1"/>
              <a:t>Résultats</a:t>
            </a:r>
            <a:r>
              <a:rPr lang="en-CA" sz="3600" b="1" dirty="0"/>
              <a:t> : </a:t>
            </a:r>
            <a:r>
              <a:rPr lang="fr-CA" sz="3600" b="1" dirty="0"/>
              <a:t>formule de financement régionale provisoire</a:t>
            </a:r>
            <a:endParaRPr lang="en-CA" sz="3600" b="1" dirty="0"/>
          </a:p>
        </p:txBody>
      </p:sp>
      <p:graphicFrame>
        <p:nvGraphicFramePr>
          <p:cNvPr id="8" name="Diagram 7">
            <a:extLst>
              <a:ext uri="{FF2B5EF4-FFF2-40B4-BE49-F238E27FC236}">
                <a16:creationId xmlns:a16="http://schemas.microsoft.com/office/drawing/2014/main" id="{81E23653-A7B1-46E9-B48B-292E357B4C15}"/>
              </a:ext>
            </a:extLst>
          </p:cNvPr>
          <p:cNvGraphicFramePr/>
          <p:nvPr>
            <p:extLst>
              <p:ext uri="{D42A27DB-BD31-4B8C-83A1-F6EECF244321}">
                <p14:modId xmlns:p14="http://schemas.microsoft.com/office/powerpoint/2010/main" val="1764569467"/>
              </p:ext>
            </p:extLst>
          </p:nvPr>
        </p:nvGraphicFramePr>
        <p:xfrm>
          <a:off x="483415" y="2647507"/>
          <a:ext cx="11244249" cy="396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7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NP - July 2020">
    <a:dk1>
      <a:srgbClr val="0F1313"/>
    </a:dk1>
    <a:lt1>
      <a:srgbClr val="FFFFFF"/>
    </a:lt1>
    <a:dk2>
      <a:srgbClr val="0F3C4F"/>
    </a:dk2>
    <a:lt2>
      <a:srgbClr val="F2F2F2"/>
    </a:lt2>
    <a:accent1>
      <a:srgbClr val="0F3C4F"/>
    </a:accent1>
    <a:accent2>
      <a:srgbClr val="035244"/>
    </a:accent2>
    <a:accent3>
      <a:srgbClr val="0C3343"/>
    </a:accent3>
    <a:accent4>
      <a:srgbClr val="EF5A27"/>
    </a:accent4>
    <a:accent5>
      <a:srgbClr val="107F8A"/>
    </a:accent5>
    <a:accent6>
      <a:srgbClr val="0F1313"/>
    </a:accent6>
    <a:hlink>
      <a:srgbClr val="EF5A27"/>
    </a:hlink>
    <a:folHlink>
      <a:srgbClr val="EF5A27"/>
    </a:folHlink>
  </a:clrScheme>
  <a:fontScheme name="MNP - Fonts - Jun2020">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36AB6597D27142B6F745E852329087" ma:contentTypeVersion="17" ma:contentTypeDescription="Create a new document." ma:contentTypeScope="" ma:versionID="0b757b70f1dabc4748a9f894b370fd9c">
  <xsd:schema xmlns:xsd="http://www.w3.org/2001/XMLSchema" xmlns:xs="http://www.w3.org/2001/XMLSchema" xmlns:p="http://schemas.microsoft.com/office/2006/metadata/properties" xmlns:ns3="91197832-652f-4c71-a0b3-138a0ba08429" xmlns:ns4="2021ab45-9bc3-4904-af32-742c18516f21" targetNamespace="http://schemas.microsoft.com/office/2006/metadata/properties" ma:root="true" ma:fieldsID="de8a787148d8f5abbeb8192c03246aa6" ns3:_="" ns4:_="">
    <xsd:import namespace="91197832-652f-4c71-a0b3-138a0ba08429"/>
    <xsd:import namespace="2021ab45-9bc3-4904-af32-742c18516f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_activity"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197832-652f-4c71-a0b3-138a0ba084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21ab45-9bc3-4904-af32-742c18516f2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021ab45-9bc3-4904-af32-742c18516f21" xsi:nil="true"/>
  </documentManagement>
</p:properties>
</file>

<file path=customXml/itemProps1.xml><?xml version="1.0" encoding="utf-8"?>
<ds:datastoreItem xmlns:ds="http://schemas.openxmlformats.org/officeDocument/2006/customXml" ds:itemID="{6AA5FB84-3840-42EE-8957-886AF6E0368E}">
  <ds:schemaRefs>
    <ds:schemaRef ds:uri="http://schemas.microsoft.com/sharepoint/v3/contenttype/forms"/>
  </ds:schemaRefs>
</ds:datastoreItem>
</file>

<file path=customXml/itemProps2.xml><?xml version="1.0" encoding="utf-8"?>
<ds:datastoreItem xmlns:ds="http://schemas.openxmlformats.org/officeDocument/2006/customXml" ds:itemID="{6D7B3015-9509-41AA-94FD-514D2ADF8F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197832-652f-4c71-a0b3-138a0ba08429"/>
    <ds:schemaRef ds:uri="2021ab45-9bc3-4904-af32-742c18516f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D5ACFF-9A4C-4206-B570-4BC96B26A1AD}">
  <ds:schemaRefs>
    <ds:schemaRef ds:uri="http://schemas.openxmlformats.org/package/2006/metadata/core-properties"/>
    <ds:schemaRef ds:uri="http://schemas.microsoft.com/office/infopath/2007/PartnerControls"/>
    <ds:schemaRef ds:uri="91197832-652f-4c71-a0b3-138a0ba08429"/>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2021ab45-9bc3-4904-af32-742c18516f2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16433</TotalTime>
  <Words>2432</Words>
  <Application>Microsoft Office PowerPoint</Application>
  <PresentationFormat>Widescreen</PresentationFormat>
  <Paragraphs>202</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Calibri Light</vt:lpstr>
      <vt:lpstr>Calibri Body</vt:lpstr>
      <vt:lpstr>Posterama</vt:lpstr>
      <vt:lpstr>Arial</vt:lpstr>
      <vt:lpstr>Segoe UI Semibold</vt:lpstr>
      <vt:lpstr>Segoe UI Light</vt:lpstr>
      <vt:lpstr>MS Mincho</vt:lpstr>
      <vt:lpstr>Calibri</vt:lpstr>
      <vt:lpstr>Segoe UI Semilight</vt:lpstr>
      <vt:lpstr>Wingdings</vt:lpstr>
      <vt:lpstr>Office Theme</vt:lpstr>
      <vt:lpstr>Transformation de l'éducation des Premières Nations de la maternelle à la 12e année : Examen et analyse des coûts </vt:lpstr>
      <vt:lpstr>Aperçu</vt:lpstr>
      <vt:lpstr>À propos de l'APN</vt:lpstr>
      <vt:lpstr>Contexte</vt:lpstr>
      <vt:lpstr>Aperçu et objectifs du projet</vt:lpstr>
      <vt:lpstr>  Méthode</vt:lpstr>
      <vt:lpstr>Mobilisation</vt:lpstr>
      <vt:lpstr>Résultats : formule de financement régionale provisoire</vt:lpstr>
      <vt:lpstr>Résultats : formule de financement régionale provisoire</vt:lpstr>
      <vt:lpstr>Lacunes communes dans les FFRP</vt:lpstr>
      <vt:lpstr>PowerPoint Presentation</vt:lpstr>
      <vt:lpstr>Résultats : retombées positives des ERE</vt:lpstr>
      <vt:lpstr>Résultats : principaux défis d’une ERE</vt:lpstr>
      <vt:lpstr>Financement dans le cadre des ERE</vt:lpstr>
      <vt:lpstr>  Ententes régionales en matière d'éducation signées </vt:lpstr>
      <vt:lpstr>Négociations d’ERE en cours</vt:lpstr>
      <vt:lpstr>PowerPoint Presentation</vt:lpstr>
      <vt:lpstr>PowerPoint Presentation</vt:lpstr>
      <vt:lpstr>Exemples d’évaluations des coûts</vt:lpstr>
      <vt:lpstr>PowerPoint Presentation</vt:lpstr>
      <vt:lpstr>PowerPoint Presentation</vt:lpstr>
      <vt:lpstr>PowerPoint Presentation</vt:lpstr>
      <vt:lpstr>PowerPoint Presentation</vt:lpstr>
      <vt:lpstr>Prochaines étapes</vt:lpstr>
      <vt:lpstr>Questions?  Rstgermain@afn.ca  dedwards@afn.ca  Consultez le rapport complet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 Lee</dc:creator>
  <cp:keywords>, docId:AC17C18D5A3E66FD4E65221EEA060464</cp:keywords>
  <cp:lastModifiedBy>Delphine Dehos</cp:lastModifiedBy>
  <cp:revision>72</cp:revision>
  <dcterms:created xsi:type="dcterms:W3CDTF">2019-01-28T15:16:15Z</dcterms:created>
  <dcterms:modified xsi:type="dcterms:W3CDTF">2025-02-13T21:42:14Z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0x010100EB36AB6597D27142B6F745E852329087</vt:lpwstr>
  </property>
</Properties>
</file>