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handoutMasterIdLst>
    <p:handoutMasterId r:id="rId6"/>
  </p:handoutMasterIdLst>
  <p:sldIdLst>
    <p:sldId id="263" r:id="rId2"/>
    <p:sldId id="260" r:id="rId3"/>
    <p:sldId id="264" r:id="rId4"/>
    <p:sldId id="26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257"/>
    <a:srgbClr val="00282F"/>
    <a:srgbClr val="1C5E76"/>
    <a:srgbClr val="002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4"/>
    <p:restoredTop sz="96208"/>
  </p:normalViewPr>
  <p:slideViewPr>
    <p:cSldViewPr snapToGrid="0" snapToObjects="1">
      <p:cViewPr>
        <p:scale>
          <a:sx n="64" d="100"/>
          <a:sy n="64" d="100"/>
        </p:scale>
        <p:origin x="936" y="78"/>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3/2/2024</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‹N°›</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ac-isc.gc.ca/fra/1644603745673/1644603776364"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sac-isc.gc.ca/fra/1655133945806/165513398456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a:xfrm>
            <a:off x="2006399" y="2201779"/>
            <a:ext cx="8179201" cy="1922959"/>
          </a:xfrm>
        </p:spPr>
        <p:txBody>
          <a:bodyPr anchor="ctr"/>
          <a:lstStyle/>
          <a:p>
            <a:r>
              <a:rPr lang="fr-CA" dirty="0"/>
              <a:t>Immobilisations et infrastructures pour le principe de Jordan </a:t>
            </a:r>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a:xfrm>
            <a:off x="2006398" y="4227203"/>
            <a:ext cx="8179202" cy="1523892"/>
          </a:xfrm>
        </p:spPr>
        <p:txBody>
          <a:bodyPr/>
          <a:lstStyle/>
          <a:p>
            <a:r>
              <a:rPr lang="en-US" i="0" dirty="0"/>
              <a:t>7 mars 2024</a:t>
            </a:r>
          </a:p>
          <a:p>
            <a:r>
              <a:rPr lang="en-US" i="0" dirty="0" err="1"/>
              <a:t>Territoire</a:t>
            </a:r>
            <a:r>
              <a:rPr lang="en-US" i="0" dirty="0"/>
              <a:t> </a:t>
            </a:r>
            <a:r>
              <a:rPr lang="en-US" i="0" dirty="0" err="1"/>
              <a:t>Kanien'kehá:ka</a:t>
            </a:r>
            <a:r>
              <a:rPr lang="en-US" i="0" dirty="0"/>
              <a:t> – Montréal (Québec)</a:t>
            </a:r>
          </a:p>
          <a:p>
            <a:endParaRPr lang="en-US" dirty="0"/>
          </a:p>
        </p:txBody>
      </p:sp>
    </p:spTree>
    <p:extLst>
      <p:ext uri="{BB962C8B-B14F-4D97-AF65-F5344CB8AC3E}">
        <p14:creationId xmlns:p14="http://schemas.microsoft.com/office/powerpoint/2010/main" val="386735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228600" y="1797304"/>
            <a:ext cx="11328400" cy="798576"/>
          </a:xfrm>
        </p:spPr>
        <p:txBody>
          <a:bodyPr/>
          <a:lstStyle/>
          <a:p>
            <a:r>
              <a:rPr lang="en-US" dirty="0">
                <a:solidFill>
                  <a:srgbClr val="3F0257"/>
                </a:solidFill>
              </a:rPr>
              <a:t>2021 TCDP 41</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228600" y="2327564"/>
            <a:ext cx="11328400" cy="4530436"/>
          </a:xfrm>
        </p:spPr>
        <p:txBody>
          <a:bodyPr/>
          <a:lstStyle/>
          <a:p>
            <a:r>
              <a:rPr lang="fr-CA" sz="2400" dirty="0">
                <a:solidFill>
                  <a:srgbClr val="3F0257"/>
                </a:solidFill>
              </a:rPr>
              <a:t>Le 16 novembre 2021, le Tribunal canadien des droits de la personne (TCDP) a publié la décision 2021 TCDP 41 concernant les immobilisations. </a:t>
            </a:r>
          </a:p>
          <a:p>
            <a:r>
              <a:rPr lang="fr-CA" sz="2400" dirty="0">
                <a:solidFill>
                  <a:srgbClr val="3F0257"/>
                </a:solidFill>
              </a:rPr>
              <a:t>En vertu de la décision 2021 TCDP 41, les Premières Nations, les organismes et les fournisseurs de services autorisés peuvent obtenir un financement pour l'achat ou la construction d'immobilisations, ou pour les coûts de planification préalable, afin de :</a:t>
            </a:r>
            <a:endParaRPr lang="en-US" sz="2400" dirty="0">
              <a:solidFill>
                <a:srgbClr val="3F0257"/>
              </a:solidFill>
            </a:endParaRPr>
          </a:p>
          <a:p>
            <a:pPr lvl="1"/>
            <a:r>
              <a:rPr lang="fr-CA" sz="2000" dirty="0">
                <a:solidFill>
                  <a:srgbClr val="3F0257"/>
                </a:solidFill>
              </a:rPr>
              <a:t>soutenir la prestation de services à l'enfance et à la famille dans les réserves et au Yukon;</a:t>
            </a:r>
          </a:p>
          <a:p>
            <a:pPr lvl="1"/>
            <a:r>
              <a:rPr lang="fr-CA" sz="2000" dirty="0">
                <a:solidFill>
                  <a:srgbClr val="3F0257"/>
                </a:solidFill>
              </a:rPr>
              <a:t>soutenir la prestation de services au titre du principe de Jordan dans les réserves, au Yukon et dans les Territoires du Nord-Ouest;</a:t>
            </a:r>
          </a:p>
          <a:p>
            <a:pPr lvl="2"/>
            <a:r>
              <a:rPr lang="fr-CA" dirty="0">
                <a:solidFill>
                  <a:srgbClr val="3F0257"/>
                </a:solidFill>
              </a:rPr>
              <a:t>planification préalable des immobilisations qui appuieront la prestation de services au titre du principe de Jordan à l'extérieur des réserves;</a:t>
            </a:r>
            <a:endParaRPr lang="en-US" dirty="0">
              <a:solidFill>
                <a:srgbClr val="3F0257"/>
              </a:solidFill>
            </a:endParaRPr>
          </a:p>
          <a:p>
            <a:pPr lvl="1"/>
            <a:r>
              <a:rPr lang="fr-CA" sz="2000" dirty="0">
                <a:solidFill>
                  <a:srgbClr val="3F0257"/>
                </a:solidFill>
              </a:rPr>
              <a:t>soutenir la prestation de services de représentation des Premières Nations en Ontario.</a:t>
            </a:r>
            <a:endParaRPr lang="en-US" sz="2000" dirty="0">
              <a:solidFill>
                <a:srgbClr val="3F0257"/>
              </a:solidFill>
            </a:endParaRPr>
          </a:p>
        </p:txBody>
      </p:sp>
    </p:spTree>
    <p:extLst>
      <p:ext uri="{BB962C8B-B14F-4D97-AF65-F5344CB8AC3E}">
        <p14:creationId xmlns:p14="http://schemas.microsoft.com/office/powerpoint/2010/main" val="251632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228600" y="1797304"/>
            <a:ext cx="11328400" cy="798576"/>
          </a:xfrm>
        </p:spPr>
        <p:txBody>
          <a:bodyPr/>
          <a:lstStyle/>
          <a:p>
            <a:r>
              <a:rPr lang="en-US" dirty="0" err="1">
                <a:solidFill>
                  <a:srgbClr val="3F0257"/>
                </a:solidFill>
              </a:rPr>
              <a:t>Objectifs</a:t>
            </a:r>
            <a:r>
              <a:rPr lang="en-US" dirty="0">
                <a:solidFill>
                  <a:srgbClr val="3F0257"/>
                </a:solidFill>
              </a:rPr>
              <a:t> </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228600" y="2432958"/>
            <a:ext cx="11734800" cy="1698752"/>
          </a:xfrm>
        </p:spPr>
        <p:txBody>
          <a:bodyPr/>
          <a:lstStyle/>
          <a:p>
            <a:r>
              <a:rPr lang="fr-CA" dirty="0">
                <a:solidFill>
                  <a:srgbClr val="3F0257"/>
                </a:solidFill>
              </a:rPr>
              <a:t>Achat, construction ou planification préalable des immobilisations </a:t>
            </a:r>
            <a:r>
              <a:rPr lang="en-US" dirty="0">
                <a:solidFill>
                  <a:srgbClr val="3F0257"/>
                </a:solidFill>
              </a:rPr>
              <a:t>:</a:t>
            </a:r>
          </a:p>
          <a:p>
            <a:pPr lvl="1"/>
            <a:r>
              <a:rPr lang="fr-CA" dirty="0">
                <a:solidFill>
                  <a:srgbClr val="3F0257"/>
                </a:solidFill>
              </a:rPr>
              <a:t>Offrir des espaces sûrs, accessibles, confidentiels, adaptés à la culture et à l'âge pour la prestation des services au titre du principe de Jordan. </a:t>
            </a:r>
          </a:p>
          <a:p>
            <a:pPr lvl="1"/>
            <a:r>
              <a:rPr lang="fr-CA" dirty="0">
                <a:solidFill>
                  <a:srgbClr val="3F0257"/>
                </a:solidFill>
              </a:rPr>
              <a:t>Promouvoir l'égalité réelle et la prestation de services culturellement appropriés.</a:t>
            </a:r>
            <a:endParaRPr lang="en-US" dirty="0">
              <a:solidFill>
                <a:srgbClr val="3F0257"/>
              </a:solidFill>
            </a:endParaRPr>
          </a:p>
          <a:p>
            <a:pPr marL="457200" lvl="1" indent="0">
              <a:buNone/>
            </a:pPr>
            <a:endParaRPr lang="en-US" dirty="0">
              <a:solidFill>
                <a:srgbClr val="3F0257"/>
              </a:solidFill>
            </a:endParaRPr>
          </a:p>
          <a:p>
            <a:pPr marL="457200" lvl="1" indent="0">
              <a:buNone/>
            </a:pPr>
            <a:endParaRPr lang="en-US" dirty="0">
              <a:solidFill>
                <a:srgbClr val="3F0257"/>
              </a:solidFill>
            </a:endParaRPr>
          </a:p>
        </p:txBody>
      </p:sp>
      <p:sp>
        <p:nvSpPr>
          <p:cNvPr id="4" name="Title 1">
            <a:extLst>
              <a:ext uri="{FF2B5EF4-FFF2-40B4-BE49-F238E27FC236}">
                <a16:creationId xmlns:a16="http://schemas.microsoft.com/office/drawing/2014/main" id="{7F7B81A3-FFD5-48B7-0946-E1B677CEA477}"/>
              </a:ext>
            </a:extLst>
          </p:cNvPr>
          <p:cNvSpPr txBox="1">
            <a:spLocks/>
          </p:cNvSpPr>
          <p:nvPr/>
        </p:nvSpPr>
        <p:spPr>
          <a:xfrm>
            <a:off x="228600" y="4131709"/>
            <a:ext cx="11328400" cy="798576"/>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r>
              <a:rPr lang="en-US" dirty="0" err="1">
                <a:solidFill>
                  <a:srgbClr val="3F0257"/>
                </a:solidFill>
              </a:rPr>
              <a:t>Exemples</a:t>
            </a:r>
            <a:r>
              <a:rPr lang="en-US" dirty="0">
                <a:solidFill>
                  <a:srgbClr val="3F0257"/>
                </a:solidFill>
              </a:rPr>
              <a:t> </a:t>
            </a:r>
          </a:p>
        </p:txBody>
      </p:sp>
      <p:sp>
        <p:nvSpPr>
          <p:cNvPr id="5" name="Content Placeholder 2">
            <a:extLst>
              <a:ext uri="{FF2B5EF4-FFF2-40B4-BE49-F238E27FC236}">
                <a16:creationId xmlns:a16="http://schemas.microsoft.com/office/drawing/2014/main" id="{00D24755-0CCA-7EA4-CBA8-6CDEC4247209}"/>
              </a:ext>
            </a:extLst>
          </p:cNvPr>
          <p:cNvSpPr txBox="1">
            <a:spLocks/>
          </p:cNvSpPr>
          <p:nvPr/>
        </p:nvSpPr>
        <p:spPr>
          <a:xfrm>
            <a:off x="228600" y="4767364"/>
            <a:ext cx="11734800" cy="1698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CA" sz="2600" dirty="0">
                <a:solidFill>
                  <a:srgbClr val="3F0257"/>
                </a:solidFill>
              </a:rPr>
              <a:t>Véhicules</a:t>
            </a:r>
          </a:p>
          <a:p>
            <a:pPr>
              <a:lnSpc>
                <a:spcPct val="100000"/>
              </a:lnSpc>
              <a:spcBef>
                <a:spcPts val="0"/>
              </a:spcBef>
            </a:pPr>
            <a:r>
              <a:rPr lang="fr-CA" sz="2600" dirty="0">
                <a:solidFill>
                  <a:srgbClr val="3F0257"/>
                </a:solidFill>
              </a:rPr>
              <a:t>Centre communautaire, maison des jeunes, centre de soins de santé, etc. </a:t>
            </a:r>
          </a:p>
          <a:p>
            <a:pPr>
              <a:lnSpc>
                <a:spcPct val="100000"/>
              </a:lnSpc>
              <a:spcBef>
                <a:spcPts val="0"/>
              </a:spcBef>
            </a:pPr>
            <a:r>
              <a:rPr lang="fr-CA" sz="2600" dirty="0">
                <a:solidFill>
                  <a:srgbClr val="3F0257"/>
                </a:solidFill>
              </a:rPr>
              <a:t>Logement d'urgence</a:t>
            </a:r>
          </a:p>
          <a:p>
            <a:pPr>
              <a:lnSpc>
                <a:spcPct val="100000"/>
              </a:lnSpc>
              <a:spcBef>
                <a:spcPts val="0"/>
              </a:spcBef>
            </a:pPr>
            <a:r>
              <a:rPr lang="fr-CA" sz="2600" dirty="0">
                <a:solidFill>
                  <a:srgbClr val="3F0257"/>
                </a:solidFill>
              </a:rPr>
              <a:t>Études de faisabilité ou évaluations des besoins</a:t>
            </a:r>
            <a:endParaRPr lang="en-US" sz="2600" dirty="0">
              <a:solidFill>
                <a:srgbClr val="3F0257"/>
              </a:solidFill>
            </a:endParaRPr>
          </a:p>
          <a:p>
            <a:pPr marL="457200" lvl="1" indent="0">
              <a:buFont typeface="Arial" panose="020B0604020202020204" pitchFamily="34" charset="0"/>
              <a:buNone/>
            </a:pPr>
            <a:endParaRPr lang="en-US" dirty="0">
              <a:solidFill>
                <a:srgbClr val="3F0257"/>
              </a:solidFill>
            </a:endParaRPr>
          </a:p>
        </p:txBody>
      </p:sp>
    </p:spTree>
    <p:extLst>
      <p:ext uri="{BB962C8B-B14F-4D97-AF65-F5344CB8AC3E}">
        <p14:creationId xmlns:p14="http://schemas.microsoft.com/office/powerpoint/2010/main" val="228096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BDBBFD7-81BD-528D-C0E0-A75A2784486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9C2CDA3-132E-AE66-AEC1-D33240936A6C}"/>
              </a:ext>
            </a:extLst>
          </p:cNvPr>
          <p:cNvSpPr txBox="1">
            <a:spLocks/>
          </p:cNvSpPr>
          <p:nvPr/>
        </p:nvSpPr>
        <p:spPr>
          <a:xfrm>
            <a:off x="228600" y="2135254"/>
            <a:ext cx="11328400" cy="798576"/>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r>
              <a:rPr lang="fr-CA" sz="3800" dirty="0">
                <a:solidFill>
                  <a:srgbClr val="3F0257"/>
                </a:solidFill>
              </a:rPr>
              <a:t>Pour obtenir de plus amples renseignements, veuillez consulter : </a:t>
            </a:r>
          </a:p>
          <a:p>
            <a:endParaRPr lang="en-US" sz="3800" dirty="0">
              <a:solidFill>
                <a:srgbClr val="3F0257"/>
              </a:solidFill>
            </a:endParaRPr>
          </a:p>
          <a:p>
            <a:r>
              <a:rPr lang="fr-CA" sz="3400" dirty="0">
                <a:hlinkClick r:id="rId3"/>
              </a:rPr>
              <a:t>Financement des immobilisations : Principe de Jordan et services à l'enfance et à la famille des Premières Nations (sac-isc.gc.ca)</a:t>
            </a:r>
            <a:endParaRPr lang="en-US" sz="3400" dirty="0">
              <a:solidFill>
                <a:srgbClr val="3F0257"/>
              </a:solidFill>
            </a:endParaRPr>
          </a:p>
          <a:p>
            <a:endParaRPr lang="en-US" sz="3400" dirty="0">
              <a:solidFill>
                <a:srgbClr val="3F0257"/>
              </a:solidFill>
            </a:endParaRPr>
          </a:p>
          <a:p>
            <a:r>
              <a:rPr lang="fr-CA" sz="3400" dirty="0">
                <a:hlinkClick r:id="rId4"/>
              </a:rPr>
              <a:t>Guide d'immobilisations Chapitre 2 : Principe de Jordan (sac-isc.gc.ca)</a:t>
            </a:r>
            <a:endParaRPr lang="en-US" sz="3400" dirty="0">
              <a:solidFill>
                <a:srgbClr val="3F0257"/>
              </a:solidFill>
            </a:endParaRPr>
          </a:p>
        </p:txBody>
      </p:sp>
    </p:spTree>
    <p:extLst>
      <p:ext uri="{BB962C8B-B14F-4D97-AF65-F5344CB8AC3E}">
        <p14:creationId xmlns:p14="http://schemas.microsoft.com/office/powerpoint/2010/main" val="52474925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8728</TotalTime>
  <Words>294</Words>
  <Application>Microsoft Office PowerPoint</Application>
  <PresentationFormat>Grand écran</PresentationFormat>
  <Paragraphs>24</Paragraphs>
  <Slides>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vt:i4>
      </vt:variant>
    </vt:vector>
  </HeadingPairs>
  <TitlesOfParts>
    <vt:vector size="7" baseType="lpstr">
      <vt:lpstr>Arial</vt:lpstr>
      <vt:lpstr>Calibri</vt:lpstr>
      <vt:lpstr>1_Custom Design</vt:lpstr>
      <vt:lpstr>Immobilisations et infrastructures pour le principe de Jordan </vt:lpstr>
      <vt:lpstr>2021 TCDP 41</vt:lpstr>
      <vt:lpstr>Objectifs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Delphine Dehos</cp:lastModifiedBy>
  <cp:revision>27</cp:revision>
  <dcterms:created xsi:type="dcterms:W3CDTF">2020-01-06T15:32:02Z</dcterms:created>
  <dcterms:modified xsi:type="dcterms:W3CDTF">2024-03-02T13:20:03Z</dcterms:modified>
</cp:coreProperties>
</file>