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41CE2E-2A18-7182-C961-DC5200F82663}" name="Iacobelli, Francesca" initials="IF" userId="S::fiacobelli@deloitte.ca::ef56dd83-65a6-4dc1-aa2a-17835cec1f66" providerId="AD"/>
  <p188:author id="{4CD37933-9C77-F962-74E1-7654C38C2F18}" name="Petrossian, Zoia" initials="PZ" userId="S::zpetrossian@deloitte.ca::1ff5abba-d9e1-438b-ad98-b33aad1040bd" providerId="AD"/>
  <p188:author id="{B8696455-9594-EC82-F247-623C912601D7}" name="Young, Elodie" initials="YE" userId="S::eloyoung@deloitte.ca::7c6de3f6-dc52-49de-88a4-f8c084811fe8" providerId="AD"/>
  <p188:author id="{030F60E6-76C9-CC48-1EF3-D14303EEE836}" name="Gott, Joelle" initials="GJ" userId="S::JoGott@deloitte.ca::c32db139-6a22-4d6c-8091-4fd1b10eab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C983-1B06-48BE-AC66-7487DEC860AD}" type="datetimeFigureOut">
              <a:rPr lang="en-US" smtClean="0"/>
              <a:t>05/Jul/24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56322-9C35-46F2-ACC0-20B5E7CC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74850" y="1745611"/>
            <a:ext cx="8842298" cy="2329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81584" y="4221222"/>
            <a:ext cx="8828831" cy="1049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1957" y="-23173"/>
            <a:ext cx="413228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1598" y="1698625"/>
            <a:ext cx="11529060" cy="42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05/Jul/24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994" y="6653390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B0F5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fnchildclaims.ca/" TargetMode="External"/><Relationship Id="rId2" Type="http://schemas.openxmlformats.org/officeDocument/2006/relationships/hyperlink" Target="http://www.fnchildcompensation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716" y="1070942"/>
            <a:ext cx="8488045" cy="17627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368425" marR="5080" indent="-1356360">
              <a:lnSpc>
                <a:spcPts val="6480"/>
              </a:lnSpc>
              <a:spcBef>
                <a:spcPts val="915"/>
              </a:spcBef>
            </a:pPr>
            <a:r>
              <a:rPr sz="6000" b="0">
                <a:latin typeface="Calibri"/>
                <a:cs typeface="Calibri"/>
              </a:rPr>
              <a:t>Overview</a:t>
            </a:r>
            <a:r>
              <a:rPr sz="6000" b="0" spc="-80">
                <a:latin typeface="Calibri"/>
                <a:cs typeface="Calibri"/>
              </a:rPr>
              <a:t> </a:t>
            </a:r>
            <a:r>
              <a:rPr sz="6000" b="0">
                <a:latin typeface="Calibri"/>
                <a:cs typeface="Calibri"/>
              </a:rPr>
              <a:t>of</a:t>
            </a:r>
            <a:r>
              <a:rPr sz="6000" b="0" spc="-80">
                <a:latin typeface="Calibri"/>
                <a:cs typeface="Calibri"/>
              </a:rPr>
              <a:t> </a:t>
            </a:r>
            <a:r>
              <a:rPr sz="6000" b="0">
                <a:latin typeface="Calibri"/>
                <a:cs typeface="Calibri"/>
              </a:rPr>
              <a:t>Claims</a:t>
            </a:r>
            <a:r>
              <a:rPr sz="6000" b="0" spc="-80">
                <a:latin typeface="Calibri"/>
                <a:cs typeface="Calibri"/>
              </a:rPr>
              <a:t> </a:t>
            </a:r>
            <a:r>
              <a:rPr sz="6000" b="0" spc="-10">
                <a:latin typeface="Calibri"/>
                <a:cs typeface="Calibri"/>
              </a:rPr>
              <a:t>Process </a:t>
            </a:r>
            <a:r>
              <a:rPr sz="6000" b="0">
                <a:latin typeface="Calibri"/>
                <a:cs typeface="Calibri"/>
              </a:rPr>
              <a:t>for</a:t>
            </a:r>
            <a:r>
              <a:rPr sz="6000" b="0" spc="-145">
                <a:latin typeface="Calibri"/>
                <a:cs typeface="Calibri"/>
              </a:rPr>
              <a:t> </a:t>
            </a:r>
            <a:r>
              <a:rPr sz="6000" b="0" spc="-10">
                <a:latin typeface="Calibri"/>
                <a:cs typeface="Calibri"/>
              </a:rPr>
              <a:t>Compensation: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</a:t>
            </a:fld>
            <a:endParaRPr spc="-25"/>
          </a:p>
        </p:txBody>
      </p:sp>
      <p:sp>
        <p:nvSpPr>
          <p:cNvPr id="4" name="object 4"/>
          <p:cNvSpPr txBox="1"/>
          <p:nvPr/>
        </p:nvSpPr>
        <p:spPr>
          <a:xfrm>
            <a:off x="240231" y="3904644"/>
            <a:ext cx="10186035" cy="16106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85"/>
              </a:lnSpc>
              <a:spcBef>
                <a:spcPts val="100"/>
              </a:spcBef>
            </a:pPr>
            <a:r>
              <a:rPr sz="2000" b="1">
                <a:latin typeface="Calibri"/>
                <a:cs typeface="Calibri"/>
              </a:rPr>
              <a:t>First</a:t>
            </a:r>
            <a:r>
              <a:rPr sz="2000" b="1" spc="-65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Nations</a:t>
            </a:r>
            <a:r>
              <a:rPr sz="2000" b="1" spc="-70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Child</a:t>
            </a:r>
            <a:r>
              <a:rPr sz="2000" b="1" spc="-60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and</a:t>
            </a:r>
            <a:r>
              <a:rPr sz="2000" b="1" spc="-45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Family</a:t>
            </a:r>
            <a:r>
              <a:rPr sz="2000" b="1" spc="-55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Services,</a:t>
            </a:r>
            <a:r>
              <a:rPr sz="2000" b="1" spc="-40">
                <a:latin typeface="Calibri"/>
                <a:cs typeface="Calibri"/>
              </a:rPr>
              <a:t> </a:t>
            </a:r>
            <a:r>
              <a:rPr sz="2000" b="1" spc="-20">
                <a:latin typeface="Calibri"/>
                <a:cs typeface="Calibri"/>
              </a:rPr>
              <a:t>Jordan’s</a:t>
            </a:r>
            <a:r>
              <a:rPr sz="2000" b="1" spc="-60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Principle,</a:t>
            </a:r>
            <a:r>
              <a:rPr sz="2000" b="1" spc="-75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and</a:t>
            </a:r>
            <a:r>
              <a:rPr sz="2000" b="1" spc="-45">
                <a:latin typeface="Calibri"/>
                <a:cs typeface="Calibri"/>
              </a:rPr>
              <a:t> </a:t>
            </a:r>
            <a:r>
              <a:rPr sz="2000" b="1" spc="-20">
                <a:latin typeface="Calibri"/>
                <a:cs typeface="Calibri"/>
              </a:rPr>
              <a:t>Trout</a:t>
            </a:r>
            <a:r>
              <a:rPr sz="2000" b="1" spc="-65">
                <a:latin typeface="Calibri"/>
                <a:cs typeface="Calibri"/>
              </a:rPr>
              <a:t> </a:t>
            </a:r>
            <a:r>
              <a:rPr sz="2000" b="1">
                <a:latin typeface="Calibri"/>
                <a:cs typeface="Calibri"/>
              </a:rPr>
              <a:t>Class</a:t>
            </a:r>
            <a:r>
              <a:rPr sz="2000" b="1" spc="-45">
                <a:latin typeface="Calibri"/>
                <a:cs typeface="Calibri"/>
              </a:rPr>
              <a:t> </a:t>
            </a:r>
            <a:endParaRPr lang="en-US" sz="2000" b="1" spc="-45">
              <a:latin typeface="Calibri"/>
              <a:cs typeface="Calibri"/>
            </a:endParaRPr>
          </a:p>
          <a:p>
            <a:pPr marL="12700">
              <a:lnSpc>
                <a:spcPts val="2285"/>
              </a:lnSpc>
              <a:spcBef>
                <a:spcPts val="100"/>
              </a:spcBef>
            </a:pPr>
            <a:r>
              <a:rPr sz="2000" b="1">
                <a:latin typeface="Calibri"/>
                <a:cs typeface="Calibri"/>
              </a:rPr>
              <a:t>Settlement</a:t>
            </a:r>
            <a:r>
              <a:rPr sz="2000" b="1" spc="-60">
                <a:latin typeface="Calibri"/>
                <a:cs typeface="Calibri"/>
              </a:rPr>
              <a:t> </a:t>
            </a:r>
            <a:r>
              <a:rPr sz="2000" b="1" spc="-10">
                <a:latin typeface="Calibri"/>
                <a:cs typeface="Calibri"/>
              </a:rPr>
              <a:t>Agreement</a:t>
            </a:r>
            <a:endParaRPr lang="en-US" sz="2000" b="1" spc="-10">
              <a:latin typeface="Calibri"/>
              <a:cs typeface="Calibri"/>
            </a:endParaRPr>
          </a:p>
          <a:p>
            <a:pPr marL="43815">
              <a:lnSpc>
                <a:spcPts val="3245"/>
              </a:lnSpc>
            </a:pPr>
            <a:r>
              <a:rPr sz="2800" b="1">
                <a:latin typeface="Calibri"/>
                <a:cs typeface="Calibri"/>
              </a:rPr>
              <a:t>AFN</a:t>
            </a:r>
            <a:r>
              <a:rPr sz="2800" b="1" spc="-65">
                <a:latin typeface="Calibri"/>
                <a:cs typeface="Calibri"/>
              </a:rPr>
              <a:t> </a:t>
            </a:r>
            <a:r>
              <a:rPr lang="en-US" sz="2800" b="1">
                <a:latin typeface="Calibri"/>
                <a:cs typeface="Calibri"/>
              </a:rPr>
              <a:t>–</a:t>
            </a:r>
            <a:r>
              <a:rPr sz="2800" b="1" spc="-75">
                <a:latin typeface="Calibri"/>
                <a:cs typeface="Calibri"/>
              </a:rPr>
              <a:t> </a:t>
            </a:r>
            <a:r>
              <a:rPr lang="en-US" sz="2800" b="1">
                <a:latin typeface="Calibri"/>
                <a:cs typeface="Calibri"/>
              </a:rPr>
              <a:t>Update to Chiefs at Special Chiefs Assembly</a:t>
            </a:r>
            <a:endParaRPr sz="2800">
              <a:latin typeface="Calibri"/>
              <a:cs typeface="Calibri"/>
            </a:endParaRPr>
          </a:p>
          <a:p>
            <a:pPr marL="43815">
              <a:lnSpc>
                <a:spcPct val="100000"/>
              </a:lnSpc>
              <a:spcBef>
                <a:spcPts val="1205"/>
              </a:spcBef>
            </a:pPr>
            <a:r>
              <a:rPr lang="en-US" sz="2800">
                <a:latin typeface="Calibri"/>
                <a:cs typeface="Calibri"/>
              </a:rPr>
              <a:t>July </a:t>
            </a:r>
            <a:r>
              <a:rPr sz="2800" spc="-20">
                <a:latin typeface="Calibri"/>
                <a:cs typeface="Calibri"/>
              </a:rPr>
              <a:t>2024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55" y="2939830"/>
            <a:ext cx="11569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>
                <a:latin typeface="Calibri"/>
                <a:cs typeface="Calibri"/>
              </a:rPr>
              <a:t>Removed</a:t>
            </a:r>
            <a:r>
              <a:rPr sz="4400" spc="-135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Child</a:t>
            </a:r>
            <a:r>
              <a:rPr sz="4400" spc="-110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Class</a:t>
            </a:r>
            <a:r>
              <a:rPr sz="4400" spc="-110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&amp;</a:t>
            </a:r>
            <a:r>
              <a:rPr sz="4400" spc="-105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Removed</a:t>
            </a:r>
            <a:r>
              <a:rPr sz="4400" spc="-130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Child</a:t>
            </a:r>
            <a:r>
              <a:rPr sz="4400" spc="-110">
                <a:latin typeface="Calibri"/>
                <a:cs typeface="Calibri"/>
              </a:rPr>
              <a:t> </a:t>
            </a:r>
            <a:r>
              <a:rPr sz="4400">
                <a:latin typeface="Calibri"/>
                <a:cs typeface="Calibri"/>
              </a:rPr>
              <a:t>Family</a:t>
            </a:r>
            <a:r>
              <a:rPr sz="4400" spc="-110">
                <a:latin typeface="Calibri"/>
                <a:cs typeface="Calibri"/>
              </a:rPr>
              <a:t> </a:t>
            </a:r>
            <a:r>
              <a:rPr sz="4400" spc="-10">
                <a:latin typeface="Calibri"/>
                <a:cs typeface="Calibri"/>
              </a:rPr>
              <a:t>Class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18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Representative</a:t>
            </a:r>
            <a:r>
              <a:rPr sz="1800" u="none" spc="-25" dirty="0"/>
              <a:t> </a:t>
            </a:r>
            <a:r>
              <a:rPr sz="1800" u="none" dirty="0"/>
              <a:t>of</a:t>
            </a:r>
            <a:r>
              <a:rPr sz="1800" u="none" spc="-40" dirty="0"/>
              <a:t> </a:t>
            </a:r>
            <a:r>
              <a:rPr sz="1800" u="none" dirty="0"/>
              <a:t>a</a:t>
            </a:r>
            <a:r>
              <a:rPr sz="1800" u="none" spc="-20" dirty="0"/>
              <a:t> </a:t>
            </a:r>
            <a:r>
              <a:rPr sz="1800" u="none" dirty="0"/>
              <a:t>Removed</a:t>
            </a:r>
            <a:r>
              <a:rPr sz="1800" u="none" spc="-55" dirty="0"/>
              <a:t> </a:t>
            </a:r>
            <a:r>
              <a:rPr sz="1800" u="none" spc="-20" dirty="0"/>
              <a:t>Child </a:t>
            </a:r>
            <a:r>
              <a:rPr sz="1800" u="none" dirty="0"/>
              <a:t>Claimant</a:t>
            </a:r>
            <a:r>
              <a:rPr sz="1800" u="none" spc="-55" dirty="0"/>
              <a:t> </a:t>
            </a:r>
            <a:r>
              <a:rPr sz="1800" u="none" dirty="0"/>
              <a:t>Details</a:t>
            </a:r>
            <a:r>
              <a:rPr sz="1800" u="none" spc="-65" dirty="0"/>
              <a:t> </a:t>
            </a:r>
            <a:r>
              <a:rPr sz="1800" u="none" spc="-20" dirty="0"/>
              <a:t>(1/2)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08755"/>
              </p:ext>
            </p:extLst>
          </p:nvPr>
        </p:nvGraphicFramePr>
        <p:xfrm>
          <a:off x="369698" y="1698625"/>
          <a:ext cx="11440159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7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2225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qualifies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 Representative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Removed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45529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CA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600" u="sng" spc="-3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appointed,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designated</a:t>
                      </a:r>
                      <a:r>
                        <a:rPr sz="1600" u="none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operation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law,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pursuant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applicable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provincial,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territorial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federal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legislation</a:t>
                      </a:r>
                      <a:r>
                        <a:rPr sz="1600" u="none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manage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make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reasonable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judgments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respect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affairs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includes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property.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 marR="33210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CA" sz="1600" b="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is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someone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legally</a:t>
                      </a:r>
                      <a:r>
                        <a:rPr sz="1600" u="none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Claimant’s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Heir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2225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 Representative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35433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timelines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37592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three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(plus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approved),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however,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three-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period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depend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whether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minor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death.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18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Representative</a:t>
            </a:r>
            <a:r>
              <a:rPr sz="1800" u="none" spc="-25" dirty="0"/>
              <a:t> </a:t>
            </a:r>
            <a:r>
              <a:rPr sz="1800" u="none" dirty="0"/>
              <a:t>of</a:t>
            </a:r>
            <a:r>
              <a:rPr sz="1800" u="none" spc="-40" dirty="0"/>
              <a:t> </a:t>
            </a:r>
            <a:r>
              <a:rPr sz="1800" u="none" dirty="0"/>
              <a:t>a</a:t>
            </a:r>
            <a:r>
              <a:rPr sz="1800" u="none" spc="-20" dirty="0"/>
              <a:t> </a:t>
            </a:r>
            <a:r>
              <a:rPr sz="1800" u="none" dirty="0"/>
              <a:t>Removed</a:t>
            </a:r>
            <a:r>
              <a:rPr sz="1800" u="none" spc="-55" dirty="0"/>
              <a:t> </a:t>
            </a:r>
            <a:r>
              <a:rPr sz="1800" u="none" spc="-20" dirty="0"/>
              <a:t>Child </a:t>
            </a:r>
            <a:r>
              <a:rPr sz="1800" u="none" dirty="0"/>
              <a:t>Claimant</a:t>
            </a:r>
            <a:r>
              <a:rPr sz="1800" u="none" spc="-55" dirty="0"/>
              <a:t> </a:t>
            </a:r>
            <a:r>
              <a:rPr sz="1800" u="none" dirty="0"/>
              <a:t>Details</a:t>
            </a:r>
            <a:r>
              <a:rPr sz="1800" u="none" spc="-65" dirty="0"/>
              <a:t> </a:t>
            </a:r>
            <a:r>
              <a:rPr sz="1800" u="none" spc="-20" dirty="0"/>
              <a:t>(2/2)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53457"/>
              </p:ext>
            </p:extLst>
          </p:nvPr>
        </p:nvGraphicFramePr>
        <p:xfrm>
          <a:off x="369698" y="1698625"/>
          <a:ext cx="11440159" cy="396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2225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much</a:t>
                      </a:r>
                      <a:r>
                        <a:rPr sz="16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 Representative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expect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successful?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9210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receive,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u="sng" spc="-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sng" spc="-1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benefit</a:t>
                      </a:r>
                      <a:r>
                        <a:rPr sz="1600" u="sng" spc="-3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of the</a:t>
                      </a:r>
                      <a:r>
                        <a:rPr sz="1600" u="sng" spc="-2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determined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13716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for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legally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Claimant’s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estate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determined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u="none" spc="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Member,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estate.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 appointed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</a:t>
                      </a:r>
                      <a:r>
                        <a:rPr sz="1600" u="none" spc="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estate,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Heir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Member,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split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Heirs.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065" marR="5080" indent="-635" algn="ctr">
              <a:lnSpc>
                <a:spcPts val="5830"/>
              </a:lnSpc>
              <a:spcBef>
                <a:spcPts val="835"/>
              </a:spcBef>
            </a:pPr>
            <a:r>
              <a:rPr sz="5400" b="0" spc="-10" dirty="0">
                <a:latin typeface="Calibri"/>
                <a:cs typeface="Calibri"/>
              </a:rPr>
              <a:t>Removed</a:t>
            </a:r>
            <a:r>
              <a:rPr sz="5400" b="0" spc="-175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Child</a:t>
            </a:r>
            <a:r>
              <a:rPr sz="5400" b="0" spc="-185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Family</a:t>
            </a:r>
            <a:r>
              <a:rPr sz="5400" b="0" spc="-185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Class </a:t>
            </a:r>
            <a:r>
              <a:rPr sz="5400" b="0" dirty="0">
                <a:latin typeface="Calibri"/>
                <a:cs typeface="Calibri"/>
              </a:rPr>
              <a:t>Claimant</a:t>
            </a:r>
            <a:r>
              <a:rPr sz="5400" b="0" spc="-8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&amp;</a:t>
            </a:r>
            <a:r>
              <a:rPr sz="5400" b="0" spc="-80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Representatives’ </a:t>
            </a:r>
            <a:r>
              <a:rPr sz="5400" b="0" dirty="0">
                <a:latin typeface="Calibri"/>
                <a:cs typeface="Calibri"/>
              </a:rPr>
              <a:t>Journey</a:t>
            </a:r>
            <a:r>
              <a:rPr sz="5400" b="0" spc="-13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through</a:t>
            </a:r>
            <a:r>
              <a:rPr sz="5400" b="0" spc="-16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Claims</a:t>
            </a:r>
            <a:r>
              <a:rPr sz="5400" b="0" spc="-160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Process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3335" marR="5080" algn="ctr">
              <a:lnSpc>
                <a:spcPts val="2590"/>
              </a:lnSpc>
              <a:spcBef>
                <a:spcPts val="425"/>
              </a:spcBef>
            </a:pPr>
            <a:r>
              <a:rPr sz="2400" i="1" dirty="0">
                <a:latin typeface="Calibri"/>
                <a:cs typeface="Calibri"/>
              </a:rPr>
              <a:t>This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section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provides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overview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of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Claimant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journey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through</a:t>
            </a:r>
            <a:r>
              <a:rPr sz="2400" i="1" spc="-60" dirty="0">
                <a:latin typeface="Calibri"/>
                <a:cs typeface="Calibri"/>
              </a:rPr>
              <a:t> </a:t>
            </a:r>
            <a:br>
              <a:rPr lang="en-US" sz="2400" i="1" spc="-60">
                <a:latin typeface="Calibri"/>
                <a:cs typeface="Calibri"/>
              </a:rPr>
            </a:br>
            <a:r>
              <a:rPr sz="2400" i="1" spc="-25" dirty="0">
                <a:latin typeface="Calibri"/>
                <a:cs typeface="Calibri"/>
              </a:rPr>
              <a:t>the </a:t>
            </a:r>
            <a:r>
              <a:rPr sz="2400" i="1" dirty="0">
                <a:latin typeface="Calibri"/>
                <a:cs typeface="Calibri"/>
              </a:rPr>
              <a:t>Claims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Process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for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Removed</a:t>
            </a:r>
            <a:r>
              <a:rPr sz="2400" b="1" i="1" spc="-7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Child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Family</a:t>
            </a:r>
            <a:r>
              <a:rPr sz="2400" b="1" i="1" spc="-7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Class</a:t>
            </a:r>
            <a:r>
              <a:rPr sz="2400" b="1" i="1" spc="-6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Claimants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or</a:t>
            </a:r>
            <a:r>
              <a:rPr sz="2400" i="1" spc="-50" dirty="0">
                <a:latin typeface="Calibri"/>
                <a:cs typeface="Calibri"/>
              </a:rPr>
              <a:t> </a:t>
            </a:r>
            <a:br>
              <a:rPr lang="en-US" sz="2400" i="1" spc="-50">
                <a:latin typeface="Calibri"/>
                <a:cs typeface="Calibri"/>
              </a:rPr>
            </a:br>
            <a:r>
              <a:rPr sz="2400" i="1" spc="-10" dirty="0">
                <a:latin typeface="Calibri"/>
                <a:cs typeface="Calibri"/>
              </a:rPr>
              <a:t>their </a:t>
            </a:r>
            <a:r>
              <a:rPr sz="2400" b="1" i="1" spc="-10" dirty="0">
                <a:latin typeface="Calibri"/>
                <a:cs typeface="Calibri"/>
              </a:rPr>
              <a:t>Representatives.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4643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Claimant</a:t>
            </a:r>
            <a:r>
              <a:rPr sz="2400" spc="-80" dirty="0"/>
              <a:t> </a:t>
            </a:r>
            <a:r>
              <a:rPr sz="2400" spc="-10" dirty="0"/>
              <a:t>Journey</a:t>
            </a:r>
            <a:endParaRPr sz="2400"/>
          </a:p>
          <a:p>
            <a:pPr marL="142875">
              <a:lnSpc>
                <a:spcPct val="100000"/>
              </a:lnSpc>
              <a:spcBef>
                <a:spcPts val="35"/>
              </a:spcBef>
            </a:pPr>
            <a:r>
              <a:rPr sz="1800" dirty="0"/>
              <a:t>Removed</a:t>
            </a:r>
            <a:r>
              <a:rPr sz="1800" spc="-25" dirty="0"/>
              <a:t> </a:t>
            </a:r>
            <a:r>
              <a:rPr sz="1800" dirty="0"/>
              <a:t>Child</a:t>
            </a:r>
            <a:r>
              <a:rPr sz="1800" spc="-20" dirty="0"/>
              <a:t> </a:t>
            </a:r>
            <a:r>
              <a:rPr sz="1800" spc="-10" dirty="0"/>
              <a:t>Family</a:t>
            </a:r>
            <a:r>
              <a:rPr sz="1800" spc="-60" dirty="0"/>
              <a:t> </a:t>
            </a:r>
            <a:r>
              <a:rPr sz="1800" dirty="0"/>
              <a:t>Class</a:t>
            </a:r>
            <a:r>
              <a:rPr sz="1800" spc="-25" dirty="0"/>
              <a:t> </a:t>
            </a:r>
            <a:r>
              <a:rPr sz="1800" spc="-10" dirty="0"/>
              <a:t>Claimant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4206240" y="4191000"/>
            <a:ext cx="1236345" cy="1216660"/>
          </a:xfrm>
          <a:custGeom>
            <a:avLst/>
            <a:gdLst/>
            <a:ahLst/>
            <a:cxnLst/>
            <a:rect l="l" t="t" r="r" b="b"/>
            <a:pathLst>
              <a:path w="1236345" h="1216660">
                <a:moveTo>
                  <a:pt x="1235964" y="0"/>
                </a:moveTo>
                <a:lnTo>
                  <a:pt x="0" y="0"/>
                </a:lnTo>
                <a:lnTo>
                  <a:pt x="0" y="1216152"/>
                </a:lnTo>
                <a:lnTo>
                  <a:pt x="1235964" y="1216152"/>
                </a:lnTo>
                <a:lnTo>
                  <a:pt x="1235964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02540" y="4183003"/>
            <a:ext cx="1043305" cy="120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lnSpc>
                <a:spcPct val="1072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contacted </a:t>
            </a:r>
            <a:r>
              <a:rPr sz="1200" spc="-25" dirty="0">
                <a:latin typeface="Calibri"/>
                <a:cs typeface="Calibri"/>
              </a:rPr>
              <a:t>by </a:t>
            </a: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provide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Missing Information.</a:t>
            </a:r>
            <a:endParaRPr sz="1200">
              <a:latin typeface="Calibri"/>
              <a:cs typeface="Calibri"/>
            </a:endParaRPr>
          </a:p>
          <a:p>
            <a:pPr marL="195580" marR="188595" algn="ctr">
              <a:lnSpc>
                <a:spcPct val="106700"/>
              </a:lnSpc>
            </a:pPr>
            <a:r>
              <a:rPr sz="1200" spc="-20" dirty="0">
                <a:latin typeface="Calibri"/>
                <a:cs typeface="Calibri"/>
              </a:rPr>
              <a:t>Navigators </a:t>
            </a:r>
            <a:r>
              <a:rPr sz="1200" spc="-10" dirty="0">
                <a:latin typeface="Calibri"/>
                <a:cs typeface="Calibri"/>
              </a:rPr>
              <a:t>support.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148" y="2223516"/>
            <a:ext cx="1480185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5715" rIns="0" bIns="0" rtlCol="0">
            <a:spAutoFit/>
          </a:bodyPr>
          <a:lstStyle/>
          <a:p>
            <a:pPr marL="67310" marR="5715" indent="-1270" algn="ctr">
              <a:lnSpc>
                <a:spcPct val="10700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submits relevant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Claims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Form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name,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 information, </a:t>
            </a:r>
            <a:r>
              <a:rPr sz="1200" dirty="0">
                <a:latin typeface="Calibri"/>
                <a:cs typeface="Calibri"/>
              </a:rPr>
              <a:t>supporting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documents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copy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61447" y="6030467"/>
            <a:ext cx="1984375" cy="52578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50800" rIns="0" bIns="0" rtlCol="0">
            <a:spAutoFit/>
          </a:bodyPr>
          <a:lstStyle/>
          <a:p>
            <a:pPr marL="513080" marR="368300" indent="-137160">
              <a:lnSpc>
                <a:spcPct val="107500"/>
              </a:lnSpc>
              <a:spcBef>
                <a:spcPts val="400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Denial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Eligibility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Letter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78482" y="2217169"/>
            <a:ext cx="1055370" cy="1229360"/>
            <a:chOff x="2078482" y="2217169"/>
            <a:chExt cx="1055370" cy="1229360"/>
          </a:xfrm>
        </p:grpSpPr>
        <p:sp>
          <p:nvSpPr>
            <p:cNvPr id="8" name="object 8"/>
            <p:cNvSpPr/>
            <p:nvPr/>
          </p:nvSpPr>
          <p:spPr>
            <a:xfrm>
              <a:off x="2084832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69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84832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69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14018" y="2389130"/>
            <a:ext cx="786765" cy="857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" marR="24130" indent="-635" algn="ctr">
              <a:lnSpc>
                <a:spcPct val="107100"/>
              </a:lnSpc>
              <a:spcBef>
                <a:spcPts val="105"/>
              </a:spcBef>
            </a:pPr>
            <a:r>
              <a:rPr sz="1200" spc="-10" dirty="0">
                <a:latin typeface="Calibri"/>
                <a:cs typeface="Calibri"/>
              </a:rPr>
              <a:t>Within prescribed timeframe?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15"/>
              </a:spcBef>
            </a:pPr>
            <a:r>
              <a:rPr sz="1000" i="1" dirty="0">
                <a:latin typeface="Calibri"/>
                <a:cs typeface="Calibri"/>
              </a:rPr>
              <a:t>(see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next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slide)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297426" y="2217169"/>
            <a:ext cx="1055370" cy="1229360"/>
            <a:chOff x="4297426" y="2217169"/>
            <a:chExt cx="1055370" cy="1229360"/>
          </a:xfrm>
        </p:grpSpPr>
        <p:sp>
          <p:nvSpPr>
            <p:cNvPr id="12" name="object 12"/>
            <p:cNvSpPr/>
            <p:nvPr/>
          </p:nvSpPr>
          <p:spPr>
            <a:xfrm>
              <a:off x="4303776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03776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407696" y="2607316"/>
            <a:ext cx="83375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7640">
              <a:lnSpc>
                <a:spcPct val="1075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Missing Information?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42103" y="3826764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60" h="182879">
                <a:moveTo>
                  <a:pt x="365760" y="0"/>
                </a:moveTo>
                <a:lnTo>
                  <a:pt x="0" y="0"/>
                </a:lnTo>
                <a:lnTo>
                  <a:pt x="0" y="182880"/>
                </a:lnTo>
                <a:lnTo>
                  <a:pt x="365760" y="182880"/>
                </a:lnTo>
                <a:lnTo>
                  <a:pt x="365760" y="0"/>
                </a:lnTo>
                <a:close/>
              </a:path>
            </a:pathLst>
          </a:custGeom>
          <a:solidFill>
            <a:srgbClr val="BBE29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11797" y="3805969"/>
            <a:ext cx="225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044683" y="4741164"/>
            <a:ext cx="1984375" cy="871855"/>
          </a:xfrm>
          <a:custGeom>
            <a:avLst/>
            <a:gdLst/>
            <a:ahLst/>
            <a:cxnLst/>
            <a:rect l="l" t="t" r="r" b="b"/>
            <a:pathLst>
              <a:path w="1984375" h="871854">
                <a:moveTo>
                  <a:pt x="1984248" y="0"/>
                </a:moveTo>
                <a:lnTo>
                  <a:pt x="0" y="0"/>
                </a:lnTo>
                <a:lnTo>
                  <a:pt x="0" y="871728"/>
                </a:lnTo>
                <a:lnTo>
                  <a:pt x="1984248" y="871728"/>
                </a:lnTo>
                <a:lnTo>
                  <a:pt x="1984248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276096" y="4854963"/>
            <a:ext cx="1520190" cy="614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71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Inconclusive </a:t>
            </a:r>
            <a:r>
              <a:rPr sz="1200" dirty="0">
                <a:latin typeface="Calibri"/>
                <a:cs typeface="Calibri"/>
              </a:rPr>
              <a:t>Eligibility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Determination Letter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66060" y="4200144"/>
            <a:ext cx="1350645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6350" rIns="0" bIns="0" rtlCol="0">
            <a:spAutoFit/>
          </a:bodyPr>
          <a:lstStyle/>
          <a:p>
            <a:pPr marL="91440" marR="83820" indent="635" algn="ctr">
              <a:lnSpc>
                <a:spcPct val="107000"/>
              </a:lnSpc>
              <a:spcBef>
                <a:spcPts val="50"/>
              </a:spcBef>
            </a:pPr>
            <a:r>
              <a:rPr sz="1200" spc="-10" dirty="0">
                <a:latin typeface="Calibri"/>
                <a:cs typeface="Calibri"/>
              </a:rPr>
              <a:t>Submitted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Claims </a:t>
            </a:r>
            <a:r>
              <a:rPr sz="1200" dirty="0">
                <a:latin typeface="Calibri"/>
                <a:cs typeface="Calibri"/>
              </a:rPr>
              <a:t>Form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early</a:t>
            </a:r>
            <a:r>
              <a:rPr sz="1200" spc="5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must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resubmit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earlier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2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55663" y="5933947"/>
            <a:ext cx="1624965" cy="615950"/>
            <a:chOff x="975360" y="5980178"/>
            <a:chExt cx="1624965" cy="615950"/>
          </a:xfrm>
        </p:grpSpPr>
        <p:sp>
          <p:nvSpPr>
            <p:cNvPr id="21" name="object 21"/>
            <p:cNvSpPr/>
            <p:nvPr/>
          </p:nvSpPr>
          <p:spPr>
            <a:xfrm>
              <a:off x="975360" y="5980178"/>
              <a:ext cx="1624965" cy="615950"/>
            </a:xfrm>
            <a:custGeom>
              <a:avLst/>
              <a:gdLst/>
              <a:ahLst/>
              <a:cxnLst/>
              <a:rect l="l" t="t" r="r" b="b"/>
              <a:pathLst>
                <a:path w="1624964" h="615950">
                  <a:moveTo>
                    <a:pt x="1521968" y="0"/>
                  </a:moveTo>
                  <a:lnTo>
                    <a:pt x="102616" y="0"/>
                  </a:lnTo>
                  <a:lnTo>
                    <a:pt x="62675" y="8063"/>
                  </a:lnTo>
                  <a:lnTo>
                    <a:pt x="30057" y="30052"/>
                  </a:lnTo>
                  <a:lnTo>
                    <a:pt x="8064" y="62670"/>
                  </a:lnTo>
                  <a:lnTo>
                    <a:pt x="0" y="102615"/>
                  </a:lnTo>
                  <a:lnTo>
                    <a:pt x="0" y="513080"/>
                  </a:lnTo>
                  <a:lnTo>
                    <a:pt x="8064" y="553020"/>
                  </a:lnTo>
                  <a:lnTo>
                    <a:pt x="30057" y="585638"/>
                  </a:lnTo>
                  <a:lnTo>
                    <a:pt x="62675" y="607631"/>
                  </a:lnTo>
                  <a:lnTo>
                    <a:pt x="102616" y="615696"/>
                  </a:lnTo>
                  <a:lnTo>
                    <a:pt x="1521968" y="615696"/>
                  </a:lnTo>
                  <a:lnTo>
                    <a:pt x="1561908" y="607631"/>
                  </a:lnTo>
                  <a:lnTo>
                    <a:pt x="1594526" y="585638"/>
                  </a:lnTo>
                  <a:lnTo>
                    <a:pt x="1616519" y="553020"/>
                  </a:lnTo>
                  <a:lnTo>
                    <a:pt x="1624584" y="513080"/>
                  </a:lnTo>
                  <a:lnTo>
                    <a:pt x="1624584" y="102615"/>
                  </a:lnTo>
                  <a:lnTo>
                    <a:pt x="1616519" y="62670"/>
                  </a:lnTo>
                  <a:lnTo>
                    <a:pt x="1594526" y="30052"/>
                  </a:lnTo>
                  <a:lnTo>
                    <a:pt x="1561908" y="8063"/>
                  </a:lnTo>
                  <a:lnTo>
                    <a:pt x="1521968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75360" y="5980178"/>
              <a:ext cx="1624965" cy="615950"/>
            </a:xfrm>
            <a:custGeom>
              <a:avLst/>
              <a:gdLst/>
              <a:ahLst/>
              <a:cxnLst/>
              <a:rect l="l" t="t" r="r" b="b"/>
              <a:pathLst>
                <a:path w="1624964" h="615950">
                  <a:moveTo>
                    <a:pt x="0" y="102615"/>
                  </a:moveTo>
                  <a:lnTo>
                    <a:pt x="8064" y="62670"/>
                  </a:lnTo>
                  <a:lnTo>
                    <a:pt x="30057" y="30052"/>
                  </a:lnTo>
                  <a:lnTo>
                    <a:pt x="62675" y="8063"/>
                  </a:lnTo>
                  <a:lnTo>
                    <a:pt x="102616" y="0"/>
                  </a:lnTo>
                  <a:lnTo>
                    <a:pt x="1521968" y="0"/>
                  </a:lnTo>
                  <a:lnTo>
                    <a:pt x="1561908" y="8063"/>
                  </a:lnTo>
                  <a:lnTo>
                    <a:pt x="1594526" y="30052"/>
                  </a:lnTo>
                  <a:lnTo>
                    <a:pt x="1616519" y="62670"/>
                  </a:lnTo>
                  <a:lnTo>
                    <a:pt x="1624584" y="102615"/>
                  </a:lnTo>
                  <a:lnTo>
                    <a:pt x="1624584" y="513080"/>
                  </a:lnTo>
                  <a:lnTo>
                    <a:pt x="1616519" y="553020"/>
                  </a:lnTo>
                  <a:lnTo>
                    <a:pt x="1594526" y="585638"/>
                  </a:lnTo>
                  <a:lnTo>
                    <a:pt x="1561908" y="607631"/>
                  </a:lnTo>
                  <a:lnTo>
                    <a:pt x="1521968" y="615696"/>
                  </a:lnTo>
                  <a:lnTo>
                    <a:pt x="102616" y="615696"/>
                  </a:lnTo>
                  <a:lnTo>
                    <a:pt x="62675" y="607631"/>
                  </a:lnTo>
                  <a:lnTo>
                    <a:pt x="30057" y="585638"/>
                  </a:lnTo>
                  <a:lnTo>
                    <a:pt x="8064" y="553020"/>
                  </a:lnTo>
                  <a:lnTo>
                    <a:pt x="0" y="513080"/>
                  </a:lnTo>
                  <a:lnTo>
                    <a:pt x="0" y="102615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00075" y="5966409"/>
            <a:ext cx="1174115" cy="614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71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Requests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Deadline </a:t>
            </a:r>
            <a:r>
              <a:rPr sz="1200" dirty="0">
                <a:latin typeface="Calibri"/>
                <a:cs typeface="Calibri"/>
              </a:rPr>
              <a:t>Extension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Approved?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76144" y="6198108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60" h="182879">
                <a:moveTo>
                  <a:pt x="365760" y="0"/>
                </a:moveTo>
                <a:lnTo>
                  <a:pt x="0" y="0"/>
                </a:lnTo>
                <a:lnTo>
                  <a:pt x="0" y="182879"/>
                </a:lnTo>
                <a:lnTo>
                  <a:pt x="365760" y="182879"/>
                </a:lnTo>
                <a:lnTo>
                  <a:pt x="365760" y="0"/>
                </a:lnTo>
                <a:close/>
              </a:path>
            </a:pathLst>
          </a:custGeom>
          <a:solidFill>
            <a:srgbClr val="A6A6A6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757247" y="6176483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75360" y="4192523"/>
            <a:ext cx="1652270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120014" rIns="0" bIns="0" rtlCol="0">
            <a:spAutoFit/>
          </a:bodyPr>
          <a:lstStyle/>
          <a:p>
            <a:pPr marL="100330" marR="93345" indent="-635" algn="ctr">
              <a:lnSpc>
                <a:spcPct val="107200"/>
              </a:lnSpc>
              <a:spcBef>
                <a:spcPts val="944"/>
              </a:spcBef>
            </a:pPr>
            <a:r>
              <a:rPr sz="1200" dirty="0">
                <a:latin typeface="Calibri"/>
                <a:cs typeface="Calibri"/>
              </a:rPr>
              <a:t>Missed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Claims </a:t>
            </a:r>
            <a:r>
              <a:rPr sz="1200" dirty="0">
                <a:latin typeface="Calibri"/>
                <a:cs typeface="Calibri"/>
              </a:rPr>
              <a:t>Deadline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must </a:t>
            </a:r>
            <a:r>
              <a:rPr sz="1200" dirty="0">
                <a:latin typeface="Calibri"/>
                <a:cs typeface="Calibri"/>
              </a:rPr>
              <a:t>submit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Deadline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Extension</a:t>
            </a:r>
            <a:r>
              <a:rPr sz="1200" spc="50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(max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1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year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–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see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next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slide)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895601" y="2793488"/>
            <a:ext cx="3547745" cy="76200"/>
            <a:chOff x="1895601" y="2793488"/>
            <a:chExt cx="3547745" cy="76200"/>
          </a:xfrm>
        </p:grpSpPr>
        <p:sp>
          <p:nvSpPr>
            <p:cNvPr id="28" name="object 28"/>
            <p:cNvSpPr/>
            <p:nvPr/>
          </p:nvSpPr>
          <p:spPr>
            <a:xfrm>
              <a:off x="1901951" y="2831592"/>
              <a:ext cx="119380" cy="0"/>
            </a:xfrm>
            <a:custGeom>
              <a:avLst/>
              <a:gdLst/>
              <a:ahLst/>
              <a:cxnLst/>
              <a:rect l="l" t="t" r="r" b="b"/>
              <a:pathLst>
                <a:path w="119380">
                  <a:moveTo>
                    <a:pt x="0" y="0"/>
                  </a:moveTo>
                  <a:lnTo>
                    <a:pt x="119380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08634" y="279348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27247" y="2831592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367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46192" y="2831592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79">
                  <a:moveTo>
                    <a:pt x="0" y="0"/>
                  </a:moveTo>
                  <a:lnTo>
                    <a:pt x="93649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0085831" y="2328672"/>
            <a:ext cx="1937385" cy="100584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</a:t>
            </a:r>
            <a:endParaRPr sz="1200">
              <a:latin typeface="Calibri"/>
              <a:cs typeface="Calibri"/>
            </a:endParaRPr>
          </a:p>
          <a:p>
            <a:pPr marL="92075" marR="86995" indent="635" algn="ctr">
              <a:lnSpc>
                <a:spcPct val="1069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Eligibility</a:t>
            </a:r>
            <a:r>
              <a:rPr sz="1200" spc="-25" dirty="0">
                <a:latin typeface="Calibri"/>
                <a:cs typeface="Calibri"/>
              </a:rPr>
              <a:t> Letter,</a:t>
            </a:r>
            <a:r>
              <a:rPr sz="1200" spc="-10" dirty="0">
                <a:latin typeface="Calibri"/>
                <a:cs typeface="Calibri"/>
              </a:rPr>
              <a:t> indicating </a:t>
            </a:r>
            <a:r>
              <a:rPr sz="1200" dirty="0">
                <a:latin typeface="Calibri"/>
                <a:cs typeface="Calibri"/>
              </a:rPr>
              <a:t>they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eligible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Base </a:t>
            </a:r>
            <a:r>
              <a:rPr sz="1200" dirty="0">
                <a:latin typeface="Calibri"/>
                <a:cs typeface="Calibri"/>
              </a:rPr>
              <a:t>Compensation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outlining </a:t>
            </a:r>
            <a:r>
              <a:rPr sz="1200" dirty="0">
                <a:latin typeface="Calibri"/>
                <a:cs typeface="Calibri"/>
              </a:rPr>
              <a:t>next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steps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30779" y="3826764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96685" y="2217169"/>
            <a:ext cx="1055370" cy="1229360"/>
            <a:chOff x="5996685" y="2217169"/>
            <a:chExt cx="1055370" cy="1229360"/>
          </a:xfrm>
        </p:grpSpPr>
        <p:sp>
          <p:nvSpPr>
            <p:cNvPr id="35" name="object 35"/>
            <p:cNvSpPr/>
            <p:nvPr/>
          </p:nvSpPr>
          <p:spPr>
            <a:xfrm>
              <a:off x="6003035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03035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178847" y="2327471"/>
            <a:ext cx="690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Associated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41687" y="2511876"/>
            <a:ext cx="964565" cy="807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6900"/>
              </a:lnSpc>
              <a:spcBef>
                <a:spcPts val="95"/>
              </a:spcBef>
            </a:pPr>
            <a:r>
              <a:rPr sz="1200" spc="-10" dirty="0">
                <a:latin typeface="Calibri"/>
                <a:cs typeface="Calibri"/>
              </a:rPr>
              <a:t>Removed Child located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ISC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Database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&amp; </a:t>
            </a:r>
            <a:r>
              <a:rPr sz="1200" spc="-10" dirty="0">
                <a:latin typeface="Calibri"/>
                <a:cs typeface="Calibri"/>
              </a:rPr>
              <a:t>Eligible?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784475" y="2740151"/>
            <a:ext cx="4020820" cy="3242310"/>
            <a:chOff x="1784475" y="2740151"/>
            <a:chExt cx="4020820" cy="3242310"/>
          </a:xfrm>
        </p:grpSpPr>
        <p:sp>
          <p:nvSpPr>
            <p:cNvPr id="40" name="object 40"/>
            <p:cNvSpPr/>
            <p:nvPr/>
          </p:nvSpPr>
          <p:spPr>
            <a:xfrm>
              <a:off x="1787650" y="5408675"/>
              <a:ext cx="13970" cy="570865"/>
            </a:xfrm>
            <a:custGeom>
              <a:avLst/>
              <a:gdLst/>
              <a:ahLst/>
              <a:cxnLst/>
              <a:rect l="l" t="t" r="r" b="b"/>
              <a:pathLst>
                <a:path w="13969" h="570864">
                  <a:moveTo>
                    <a:pt x="13868" y="0"/>
                  </a:moveTo>
                  <a:lnTo>
                    <a:pt x="0" y="570293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9156" y="2740151"/>
              <a:ext cx="365760" cy="182880"/>
            </a:xfrm>
            <a:custGeom>
              <a:avLst/>
              <a:gdLst/>
              <a:ahLst/>
              <a:cxnLst/>
              <a:rect l="l" t="t" r="r" b="b"/>
              <a:pathLst>
                <a:path w="365760" h="182880">
                  <a:moveTo>
                    <a:pt x="36576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365760" y="182879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A6A6A6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520204" y="2718884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798565" y="2793488"/>
            <a:ext cx="204470" cy="76200"/>
            <a:chOff x="5798565" y="2793488"/>
            <a:chExt cx="204470" cy="76200"/>
          </a:xfrm>
        </p:grpSpPr>
        <p:sp>
          <p:nvSpPr>
            <p:cNvPr id="44" name="object 44"/>
            <p:cNvSpPr/>
            <p:nvPr/>
          </p:nvSpPr>
          <p:spPr>
            <a:xfrm>
              <a:off x="5804915" y="2831592"/>
              <a:ext cx="134620" cy="0"/>
            </a:xfrm>
            <a:custGeom>
              <a:avLst/>
              <a:gdLst/>
              <a:ahLst/>
              <a:cxnLst/>
              <a:rect l="l" t="t" r="r" b="b"/>
              <a:pathLst>
                <a:path w="134620">
                  <a:moveTo>
                    <a:pt x="0" y="0"/>
                  </a:moveTo>
                  <a:lnTo>
                    <a:pt x="134226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26445" y="279348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374635" y="2740151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9674352" y="2793489"/>
            <a:ext cx="411480" cy="76200"/>
            <a:chOff x="9674352" y="2793489"/>
            <a:chExt cx="411480" cy="76200"/>
          </a:xfrm>
        </p:grpSpPr>
        <p:sp>
          <p:nvSpPr>
            <p:cNvPr id="48" name="object 48"/>
            <p:cNvSpPr/>
            <p:nvPr/>
          </p:nvSpPr>
          <p:spPr>
            <a:xfrm>
              <a:off x="9674352" y="2831591"/>
              <a:ext cx="347980" cy="0"/>
            </a:xfrm>
            <a:custGeom>
              <a:avLst/>
              <a:gdLst/>
              <a:ahLst/>
              <a:cxnLst/>
              <a:rect l="l" t="t" r="r" b="b"/>
              <a:pathLst>
                <a:path w="347979">
                  <a:moveTo>
                    <a:pt x="0" y="0"/>
                  </a:moveTo>
                  <a:lnTo>
                    <a:pt x="347738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009399" y="279348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7045452" y="2831592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409" y="0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505200" y="2740151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2550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344411" y="3531108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59" h="182879">
                <a:moveTo>
                  <a:pt x="365760" y="0"/>
                </a:moveTo>
                <a:lnTo>
                  <a:pt x="0" y="0"/>
                </a:lnTo>
                <a:lnTo>
                  <a:pt x="0" y="182880"/>
                </a:lnTo>
                <a:lnTo>
                  <a:pt x="365760" y="182880"/>
                </a:lnTo>
                <a:lnTo>
                  <a:pt x="365760" y="0"/>
                </a:lnTo>
                <a:close/>
              </a:path>
            </a:pathLst>
          </a:custGeom>
          <a:solidFill>
            <a:srgbClr val="A6A6A6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424427" y="3510207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60248" y="2793489"/>
            <a:ext cx="10615295" cy="3587750"/>
            <a:chOff x="460248" y="2793489"/>
            <a:chExt cx="10615295" cy="3587750"/>
          </a:xfrm>
        </p:grpSpPr>
        <p:sp>
          <p:nvSpPr>
            <p:cNvPr id="55" name="object 55"/>
            <p:cNvSpPr/>
            <p:nvPr/>
          </p:nvSpPr>
          <p:spPr>
            <a:xfrm>
              <a:off x="2606037" y="3439669"/>
              <a:ext cx="7620" cy="387985"/>
            </a:xfrm>
            <a:custGeom>
              <a:avLst/>
              <a:gdLst/>
              <a:ahLst/>
              <a:cxnLst/>
              <a:rect l="l" t="t" r="r" b="b"/>
              <a:pathLst>
                <a:path w="7619" h="387985">
                  <a:moveTo>
                    <a:pt x="7213" y="3875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824983" y="4009643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005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786887" y="41139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24249" y="3439666"/>
              <a:ext cx="2540" cy="92075"/>
            </a:xfrm>
            <a:custGeom>
              <a:avLst/>
              <a:gdLst/>
              <a:ahLst/>
              <a:cxnLst/>
              <a:rect l="l" t="t" r="r" b="b"/>
              <a:pathLst>
                <a:path w="2540" h="92075">
                  <a:moveTo>
                    <a:pt x="2400" y="91808"/>
                  </a:moveTo>
                  <a:lnTo>
                    <a:pt x="0" y="0"/>
                  </a:lnTo>
                </a:path>
              </a:pathLst>
            </a:custGeom>
            <a:ln w="6349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99943" y="6288023"/>
              <a:ext cx="77470" cy="1270"/>
            </a:xfrm>
            <a:custGeom>
              <a:avLst/>
              <a:gdLst/>
              <a:ahLst/>
              <a:cxnLst/>
              <a:rect l="l" t="t" r="r" b="b"/>
              <a:pathLst>
                <a:path w="77469" h="1270">
                  <a:moveTo>
                    <a:pt x="0" y="0"/>
                  </a:moveTo>
                  <a:lnTo>
                    <a:pt x="77343" y="647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870959" y="2831591"/>
              <a:ext cx="369570" cy="0"/>
            </a:xfrm>
            <a:custGeom>
              <a:avLst/>
              <a:gdLst/>
              <a:ahLst/>
              <a:cxnLst/>
              <a:rect l="l" t="t" r="r" b="b"/>
              <a:pathLst>
                <a:path w="369570">
                  <a:moveTo>
                    <a:pt x="0" y="0"/>
                  </a:moveTo>
                  <a:lnTo>
                    <a:pt x="368985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27247" y="279348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824983" y="3439669"/>
              <a:ext cx="0" cy="387985"/>
            </a:xfrm>
            <a:custGeom>
              <a:avLst/>
              <a:gdLst/>
              <a:ahLst/>
              <a:cxnLst/>
              <a:rect l="l" t="t" r="r" b="b"/>
              <a:pathLst>
                <a:path h="387985">
                  <a:moveTo>
                    <a:pt x="0" y="3875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441192" y="5416295"/>
              <a:ext cx="6557645" cy="876935"/>
            </a:xfrm>
            <a:custGeom>
              <a:avLst/>
              <a:gdLst/>
              <a:ahLst/>
              <a:cxnLst/>
              <a:rect l="l" t="t" r="r" b="b"/>
              <a:pathLst>
                <a:path w="6557645" h="876935">
                  <a:moveTo>
                    <a:pt x="0" y="0"/>
                  </a:moveTo>
                  <a:lnTo>
                    <a:pt x="0" y="876414"/>
                  </a:lnTo>
                  <a:lnTo>
                    <a:pt x="6557441" y="876414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985932" y="625461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41904" y="6289548"/>
              <a:ext cx="6956425" cy="4445"/>
            </a:xfrm>
            <a:custGeom>
              <a:avLst/>
              <a:gdLst/>
              <a:ahLst/>
              <a:cxnLst/>
              <a:rect l="l" t="t" r="r" b="b"/>
              <a:pathLst>
                <a:path w="6956425" h="4445">
                  <a:moveTo>
                    <a:pt x="0" y="0"/>
                  </a:moveTo>
                  <a:lnTo>
                    <a:pt x="6956298" y="3860"/>
                  </a:lnTo>
                </a:path>
              </a:pathLst>
            </a:custGeom>
            <a:ln w="12699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985474" y="6255298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50" y="0"/>
                  </a:moveTo>
                  <a:lnTo>
                    <a:pt x="0" y="76199"/>
                  </a:lnTo>
                  <a:lnTo>
                    <a:pt x="76225" y="3815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442204" y="2831590"/>
              <a:ext cx="497205" cy="1967230"/>
            </a:xfrm>
            <a:custGeom>
              <a:avLst/>
              <a:gdLst/>
              <a:ahLst/>
              <a:cxnLst/>
              <a:rect l="l" t="t" r="r" b="b"/>
              <a:pathLst>
                <a:path w="497204" h="1967229">
                  <a:moveTo>
                    <a:pt x="0" y="1967102"/>
                  </a:moveTo>
                  <a:lnTo>
                    <a:pt x="434276" y="1967102"/>
                  </a:lnTo>
                  <a:lnTo>
                    <a:pt x="434276" y="0"/>
                  </a:lnTo>
                  <a:lnTo>
                    <a:pt x="496811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26319" y="279349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527290" y="3713987"/>
              <a:ext cx="4510405" cy="963294"/>
            </a:xfrm>
            <a:custGeom>
              <a:avLst/>
              <a:gdLst/>
              <a:ahLst/>
              <a:cxnLst/>
              <a:rect l="l" t="t" r="r" b="b"/>
              <a:pathLst>
                <a:path w="4510405" h="963295">
                  <a:moveTo>
                    <a:pt x="0" y="0"/>
                  </a:moveTo>
                  <a:lnTo>
                    <a:pt x="0" y="914031"/>
                  </a:lnTo>
                  <a:lnTo>
                    <a:pt x="4509820" y="914031"/>
                  </a:lnTo>
                  <a:lnTo>
                    <a:pt x="4509820" y="963155"/>
                  </a:lnTo>
                </a:path>
              </a:pathLst>
            </a:custGeom>
            <a:ln w="12699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999005" y="46644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96540" y="3918203"/>
              <a:ext cx="644525" cy="218440"/>
            </a:xfrm>
            <a:custGeom>
              <a:avLst/>
              <a:gdLst/>
              <a:ahLst/>
              <a:cxnLst/>
              <a:rect l="l" t="t" r="r" b="b"/>
              <a:pathLst>
                <a:path w="644525" h="218439">
                  <a:moveTo>
                    <a:pt x="0" y="0"/>
                  </a:moveTo>
                  <a:lnTo>
                    <a:pt x="644461" y="0"/>
                  </a:lnTo>
                  <a:lnTo>
                    <a:pt x="644461" y="218351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402896" y="412384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01368" y="3918203"/>
              <a:ext cx="629920" cy="211454"/>
            </a:xfrm>
            <a:custGeom>
              <a:avLst/>
              <a:gdLst/>
              <a:ahLst/>
              <a:cxnLst/>
              <a:rect l="l" t="t" r="r" b="b"/>
              <a:pathLst>
                <a:path w="629919" h="211454">
                  <a:moveTo>
                    <a:pt x="629843" y="0"/>
                  </a:moveTo>
                  <a:lnTo>
                    <a:pt x="0" y="0"/>
                  </a:lnTo>
                  <a:lnTo>
                    <a:pt x="0" y="211455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63268" y="411696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19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0248" y="6198107"/>
              <a:ext cx="365760" cy="182880"/>
            </a:xfrm>
            <a:custGeom>
              <a:avLst/>
              <a:gdLst/>
              <a:ahLst/>
              <a:cxnLst/>
              <a:rect l="l" t="t" r="r" b="b"/>
              <a:pathLst>
                <a:path w="365759" h="182879">
                  <a:moveTo>
                    <a:pt x="36576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365760" y="182879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BBE29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460248" y="6176514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822833" y="2217169"/>
            <a:ext cx="8228965" cy="4074795"/>
            <a:chOff x="822833" y="2217169"/>
            <a:chExt cx="8228965" cy="4074795"/>
          </a:xfrm>
        </p:grpSpPr>
        <p:sp>
          <p:nvSpPr>
            <p:cNvPr id="78" name="object 78"/>
            <p:cNvSpPr/>
            <p:nvPr/>
          </p:nvSpPr>
          <p:spPr>
            <a:xfrm>
              <a:off x="826008" y="6288020"/>
              <a:ext cx="150495" cy="1270"/>
            </a:xfrm>
            <a:custGeom>
              <a:avLst/>
              <a:gdLst/>
              <a:ahLst/>
              <a:cxnLst/>
              <a:rect l="l" t="t" r="r" b="b"/>
              <a:pathLst>
                <a:path w="150494" h="1270">
                  <a:moveTo>
                    <a:pt x="0" y="685"/>
                  </a:moveTo>
                  <a:lnTo>
                    <a:pt x="149948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002524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002524" y="2223519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8077916" y="2215901"/>
            <a:ext cx="892175" cy="120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70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 </a:t>
            </a:r>
            <a:r>
              <a:rPr sz="1200" spc="-10" dirty="0">
                <a:latin typeface="Calibri"/>
                <a:cs typeface="Calibri"/>
              </a:rPr>
              <a:t>Approved Caregiver according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established criteria?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308592" y="2740151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340852" y="3826764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7734045" y="2793489"/>
            <a:ext cx="4337685" cy="1515110"/>
            <a:chOff x="7734045" y="2793489"/>
            <a:chExt cx="4337685" cy="1515110"/>
          </a:xfrm>
        </p:grpSpPr>
        <p:sp>
          <p:nvSpPr>
            <p:cNvPr id="85" name="object 85"/>
            <p:cNvSpPr/>
            <p:nvPr/>
          </p:nvSpPr>
          <p:spPr>
            <a:xfrm>
              <a:off x="9044939" y="2831591"/>
              <a:ext cx="263525" cy="0"/>
            </a:xfrm>
            <a:custGeom>
              <a:avLst/>
              <a:gdLst/>
              <a:ahLst/>
              <a:cxnLst/>
              <a:rect l="l" t="t" r="r" b="b"/>
              <a:pathLst>
                <a:path w="263525">
                  <a:moveTo>
                    <a:pt x="0" y="0"/>
                  </a:moveTo>
                  <a:lnTo>
                    <a:pt x="263067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740395" y="2831591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0" y="0"/>
                  </a:moveTo>
                  <a:lnTo>
                    <a:pt x="199567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927266" y="279348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87355" y="3557015"/>
              <a:ext cx="1984375" cy="751840"/>
            </a:xfrm>
            <a:custGeom>
              <a:avLst/>
              <a:gdLst/>
              <a:ahLst/>
              <a:cxnLst/>
              <a:rect l="l" t="t" r="r" b="b"/>
              <a:pathLst>
                <a:path w="1984375" h="751839">
                  <a:moveTo>
                    <a:pt x="1984248" y="0"/>
                  </a:moveTo>
                  <a:lnTo>
                    <a:pt x="0" y="0"/>
                  </a:lnTo>
                  <a:lnTo>
                    <a:pt x="0" y="751332"/>
                  </a:lnTo>
                  <a:lnTo>
                    <a:pt x="1984248" y="751332"/>
                  </a:lnTo>
                  <a:lnTo>
                    <a:pt x="1984248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10450207" y="3708364"/>
            <a:ext cx="125793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25" marR="5080" indent="-137160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Denial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Eligibility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Letter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8520556" y="3436494"/>
            <a:ext cx="1567180" cy="533400"/>
            <a:chOff x="8520556" y="3436494"/>
            <a:chExt cx="1567180" cy="533400"/>
          </a:xfrm>
        </p:grpSpPr>
        <p:sp>
          <p:nvSpPr>
            <p:cNvPr id="91" name="object 91"/>
            <p:cNvSpPr/>
            <p:nvPr/>
          </p:nvSpPr>
          <p:spPr>
            <a:xfrm>
              <a:off x="8706611" y="3918203"/>
              <a:ext cx="1317625" cy="13335"/>
            </a:xfrm>
            <a:custGeom>
              <a:avLst/>
              <a:gdLst/>
              <a:ahLst/>
              <a:cxnLst/>
              <a:rect l="l" t="t" r="r" b="b"/>
              <a:pathLst>
                <a:path w="1317625" h="13335">
                  <a:moveTo>
                    <a:pt x="0" y="0"/>
                  </a:moveTo>
                  <a:lnTo>
                    <a:pt x="1317396" y="13322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0010925" y="3893297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774" y="0"/>
                  </a:moveTo>
                  <a:lnTo>
                    <a:pt x="0" y="76200"/>
                  </a:lnTo>
                  <a:lnTo>
                    <a:pt x="76581" y="3887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523731" y="3439669"/>
              <a:ext cx="0" cy="387985"/>
            </a:xfrm>
            <a:custGeom>
              <a:avLst/>
              <a:gdLst/>
              <a:ahLst/>
              <a:cxnLst/>
              <a:rect l="l" t="t" r="r" b="b"/>
              <a:pathLst>
                <a:path h="387985">
                  <a:moveTo>
                    <a:pt x="0" y="3875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764388" y="1930552"/>
            <a:ext cx="630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4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95" dirty="0">
                <a:solidFill>
                  <a:srgbClr val="00AF50"/>
                </a:solidFill>
                <a:latin typeface="Calibri"/>
                <a:cs typeface="Calibri"/>
              </a:rPr>
              <a:t>TA</a:t>
            </a:r>
            <a:r>
              <a:rPr sz="14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4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0740542" y="1930552"/>
            <a:ext cx="4565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60" dirty="0">
                <a:solidFill>
                  <a:srgbClr val="FF0000"/>
                </a:solidFill>
                <a:latin typeface="Calibri"/>
                <a:cs typeface="Calibri"/>
              </a:rPr>
              <a:t>END 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6554723" y="827532"/>
            <a:ext cx="5443855" cy="425450"/>
            <a:chOff x="6554723" y="827532"/>
            <a:chExt cx="5443855" cy="425450"/>
          </a:xfrm>
        </p:grpSpPr>
        <p:sp>
          <p:nvSpPr>
            <p:cNvPr id="97" name="object 97"/>
            <p:cNvSpPr/>
            <p:nvPr/>
          </p:nvSpPr>
          <p:spPr>
            <a:xfrm>
              <a:off x="6554723" y="827532"/>
              <a:ext cx="5443855" cy="425450"/>
            </a:xfrm>
            <a:custGeom>
              <a:avLst/>
              <a:gdLst/>
              <a:ahLst/>
              <a:cxnLst/>
              <a:rect l="l" t="t" r="r" b="b"/>
              <a:pathLst>
                <a:path w="5443855" h="425450">
                  <a:moveTo>
                    <a:pt x="5443728" y="0"/>
                  </a:moveTo>
                  <a:lnTo>
                    <a:pt x="0" y="0"/>
                  </a:lnTo>
                  <a:lnTo>
                    <a:pt x="0" y="425196"/>
                  </a:lnTo>
                  <a:lnTo>
                    <a:pt x="5443728" y="425196"/>
                  </a:lnTo>
                  <a:lnTo>
                    <a:pt x="5443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137159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137159" y="137160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0" y="0"/>
                  </a:moveTo>
                  <a:lnTo>
                    <a:pt x="137159" y="0"/>
                  </a:lnTo>
                  <a:lnTo>
                    <a:pt x="137159" y="137160"/>
                  </a:lnTo>
                  <a:lnTo>
                    <a:pt x="0" y="13716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81067" y="967548"/>
              <a:ext cx="146684" cy="146685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28725" y="967548"/>
              <a:ext cx="146684" cy="146685"/>
            </a:xfrm>
            <a:prstGeom prst="rect">
              <a:avLst/>
            </a:prstGeom>
          </p:spPr>
        </p:pic>
      </p:grpSp>
      <p:sp>
        <p:nvSpPr>
          <p:cNvPr id="102" name="object 102"/>
          <p:cNvSpPr txBox="1"/>
          <p:nvPr/>
        </p:nvSpPr>
        <p:spPr>
          <a:xfrm>
            <a:off x="6554723" y="827532"/>
            <a:ext cx="5443855" cy="4254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885"/>
              </a:spcBef>
              <a:tabLst>
                <a:tab pos="993775" algn="l"/>
                <a:tab pos="2252345" algn="l"/>
                <a:tab pos="3726815" algn="l"/>
              </a:tabLst>
            </a:pPr>
            <a:r>
              <a:rPr sz="1200" b="1" spc="-10" dirty="0">
                <a:latin typeface="Calibri"/>
                <a:cs typeface="Calibri"/>
              </a:rPr>
              <a:t>Legend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End</a:t>
            </a:r>
            <a:r>
              <a:rPr sz="1200" dirty="0">
                <a:latin typeface="Calibri"/>
                <a:cs typeface="Calibri"/>
              </a:rPr>
              <a:t>	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Actions</a:t>
            </a:r>
            <a:r>
              <a:rPr sz="1200" dirty="0">
                <a:latin typeface="Calibri"/>
                <a:cs typeface="Calibri"/>
              </a:rPr>
              <a:t>	</a:t>
            </a: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225297" y="1834417"/>
            <a:ext cx="4638675" cy="4461510"/>
            <a:chOff x="225297" y="1834417"/>
            <a:chExt cx="4638675" cy="4461510"/>
          </a:xfrm>
        </p:grpSpPr>
        <p:sp>
          <p:nvSpPr>
            <p:cNvPr id="104" name="object 104"/>
            <p:cNvSpPr/>
            <p:nvPr/>
          </p:nvSpPr>
          <p:spPr>
            <a:xfrm>
              <a:off x="231647" y="1840767"/>
              <a:ext cx="4594225" cy="4448810"/>
            </a:xfrm>
            <a:custGeom>
              <a:avLst/>
              <a:gdLst/>
              <a:ahLst/>
              <a:cxnLst/>
              <a:rect l="l" t="t" r="r" b="b"/>
              <a:pathLst>
                <a:path w="4594225" h="4448810">
                  <a:moveTo>
                    <a:pt x="228600" y="4448454"/>
                  </a:moveTo>
                  <a:lnTo>
                    <a:pt x="0" y="4448454"/>
                  </a:lnTo>
                  <a:lnTo>
                    <a:pt x="0" y="0"/>
                  </a:lnTo>
                  <a:lnTo>
                    <a:pt x="4593678" y="0"/>
                  </a:lnTo>
                  <a:lnTo>
                    <a:pt x="4593678" y="319252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787239" y="214731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12"/>
                  </a:moveTo>
                  <a:lnTo>
                    <a:pt x="0" y="0"/>
                  </a:lnTo>
                  <a:lnTo>
                    <a:pt x="38087" y="76200"/>
                  </a:lnTo>
                  <a:lnTo>
                    <a:pt x="76200" y="12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6603492" y="4317491"/>
            <a:ext cx="3418840" cy="254635"/>
          </a:xfrm>
          <a:prstGeom prst="rect">
            <a:avLst/>
          </a:prstGeom>
          <a:ln w="9525">
            <a:solidFill>
              <a:srgbClr val="00AF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1050" dirty="0">
                <a:latin typeface="Calibri"/>
                <a:cs typeface="Calibri"/>
              </a:rPr>
              <a:t>Outcome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1: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Associated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Child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eligibility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cannot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be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spc="-10" dirty="0">
                <a:latin typeface="Calibri"/>
                <a:cs typeface="Calibri"/>
              </a:rPr>
              <a:t>confirmed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605016" y="5582411"/>
            <a:ext cx="3416935" cy="254635"/>
          </a:xfrm>
          <a:prstGeom prst="rect">
            <a:avLst/>
          </a:prstGeom>
          <a:ln w="9525">
            <a:solidFill>
              <a:srgbClr val="00AF5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90"/>
              </a:spcBef>
            </a:pPr>
            <a:r>
              <a:rPr sz="1050" dirty="0">
                <a:latin typeface="Calibri"/>
                <a:cs typeface="Calibri"/>
              </a:rPr>
              <a:t>Outcome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2:</a:t>
            </a:r>
            <a:r>
              <a:rPr sz="1050" spc="4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Associated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Child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confirmed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not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spc="-10" dirty="0">
                <a:latin typeface="Calibri"/>
                <a:cs typeface="Calibri"/>
              </a:rPr>
              <a:t>eligible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6520940" y="3707638"/>
            <a:ext cx="4572000" cy="2322830"/>
            <a:chOff x="6520940" y="3707638"/>
            <a:chExt cx="4572000" cy="2322830"/>
          </a:xfrm>
        </p:grpSpPr>
        <p:sp>
          <p:nvSpPr>
            <p:cNvPr id="109" name="object 109"/>
            <p:cNvSpPr/>
            <p:nvPr/>
          </p:nvSpPr>
          <p:spPr>
            <a:xfrm>
              <a:off x="6527290" y="3713988"/>
              <a:ext cx="4527550" cy="2252980"/>
            </a:xfrm>
            <a:custGeom>
              <a:avLst/>
              <a:gdLst/>
              <a:ahLst/>
              <a:cxnLst/>
              <a:rect l="l" t="t" r="r" b="b"/>
              <a:pathLst>
                <a:path w="4527550" h="2252979">
                  <a:moveTo>
                    <a:pt x="0" y="0"/>
                  </a:moveTo>
                  <a:lnTo>
                    <a:pt x="0" y="2195652"/>
                  </a:lnTo>
                  <a:lnTo>
                    <a:pt x="4527334" y="2195652"/>
                  </a:lnTo>
                  <a:lnTo>
                    <a:pt x="4527334" y="2252408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1016524" y="595370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8868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11125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25" dirty="0"/>
              <a:t> </a:t>
            </a:r>
            <a:r>
              <a:rPr sz="1800" dirty="0"/>
              <a:t>Child</a:t>
            </a:r>
            <a:r>
              <a:rPr sz="1800" spc="-20" dirty="0"/>
              <a:t> </a:t>
            </a:r>
            <a:r>
              <a:rPr sz="1800" spc="-10" dirty="0"/>
              <a:t>Family</a:t>
            </a:r>
            <a:r>
              <a:rPr sz="1800" spc="-60" dirty="0"/>
              <a:t> </a:t>
            </a:r>
            <a:r>
              <a:rPr sz="1800" dirty="0"/>
              <a:t>Class</a:t>
            </a:r>
            <a:r>
              <a:rPr sz="1800" spc="-25" dirty="0"/>
              <a:t> </a:t>
            </a:r>
            <a:r>
              <a:rPr sz="1800" spc="-10" dirty="0"/>
              <a:t>Claimant </a:t>
            </a:r>
            <a:r>
              <a:rPr sz="1800" dirty="0"/>
              <a:t>Details</a:t>
            </a:r>
            <a:r>
              <a:rPr sz="1800" spc="-80" dirty="0"/>
              <a:t> </a:t>
            </a:r>
            <a:r>
              <a:rPr sz="1800" spc="-20" dirty="0"/>
              <a:t>(1/4)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341375" y="2278379"/>
            <a:ext cx="11509375" cy="1624965"/>
            <a:chOff x="341375" y="2278379"/>
            <a:chExt cx="11509375" cy="1624965"/>
          </a:xfrm>
        </p:grpSpPr>
        <p:sp>
          <p:nvSpPr>
            <p:cNvPr id="4" name="object 4"/>
            <p:cNvSpPr/>
            <p:nvPr/>
          </p:nvSpPr>
          <p:spPr>
            <a:xfrm>
              <a:off x="341375" y="2278379"/>
              <a:ext cx="11509375" cy="1624965"/>
            </a:xfrm>
            <a:custGeom>
              <a:avLst/>
              <a:gdLst/>
              <a:ahLst/>
              <a:cxnLst/>
              <a:rect l="l" t="t" r="r" b="b"/>
              <a:pathLst>
                <a:path w="11509375" h="1624964">
                  <a:moveTo>
                    <a:pt x="11509248" y="0"/>
                  </a:moveTo>
                  <a:lnTo>
                    <a:pt x="0" y="0"/>
                  </a:lnTo>
                  <a:lnTo>
                    <a:pt x="0" y="1624584"/>
                  </a:lnTo>
                  <a:lnTo>
                    <a:pt x="11509248" y="1624584"/>
                  </a:lnTo>
                  <a:lnTo>
                    <a:pt x="115092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4034" y="3208786"/>
              <a:ext cx="9989820" cy="12065"/>
            </a:xfrm>
            <a:custGeom>
              <a:avLst/>
              <a:gdLst/>
              <a:ahLst/>
              <a:cxnLst/>
              <a:rect l="l" t="t" r="r" b="b"/>
              <a:pathLst>
                <a:path w="9989820" h="12064">
                  <a:moveTo>
                    <a:pt x="0" y="11493"/>
                  </a:moveTo>
                  <a:lnTo>
                    <a:pt x="9989375" y="0"/>
                  </a:lnTo>
                </a:path>
              </a:pathLst>
            </a:custGeom>
            <a:ln w="19050">
              <a:solidFill>
                <a:srgbClr val="78C5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21568" y="3139439"/>
              <a:ext cx="137159" cy="13715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513055" y="3277265"/>
            <a:ext cx="1138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5080" indent="-317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Final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Opportunity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Claim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272" y="3150107"/>
            <a:ext cx="137159" cy="13715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21256" y="3288765"/>
            <a:ext cx="942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5080" indent="-18796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Process Launches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8871" y="3139439"/>
            <a:ext cx="137160" cy="13715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29874" y="3277265"/>
            <a:ext cx="2150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Claimant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Reaches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Age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4899" y="2966826"/>
            <a:ext cx="19932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…2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before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3878" y="2930707"/>
            <a:ext cx="1884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…3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after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15841" y="2780746"/>
            <a:ext cx="1744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2362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…additional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</a:t>
            </a:r>
            <a:r>
              <a:rPr sz="1200" spc="-25" dirty="0">
                <a:latin typeface="Calibri"/>
                <a:cs typeface="Calibri"/>
              </a:rPr>
              <a:t> if </a:t>
            </a:r>
            <a:r>
              <a:rPr sz="1200" spc="-10" dirty="0">
                <a:latin typeface="Calibri"/>
                <a:cs typeface="Calibri"/>
              </a:rPr>
              <a:t>extension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approved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9516" y="3139439"/>
            <a:ext cx="137159" cy="13715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7880836" y="3277476"/>
            <a:ext cx="1028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072" y="1744179"/>
            <a:ext cx="879094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When</a:t>
            </a:r>
            <a:r>
              <a:rPr sz="1800" b="1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can</a:t>
            </a:r>
            <a:r>
              <a:rPr sz="1800" b="1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1800" b="1" spc="-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Removed</a:t>
            </a:r>
            <a:r>
              <a:rPr sz="1800" b="1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Child</a:t>
            </a:r>
            <a:r>
              <a:rPr sz="1800" b="1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Family</a:t>
            </a:r>
            <a:r>
              <a:rPr sz="1800" b="1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Class</a:t>
            </a:r>
            <a:r>
              <a:rPr sz="1800" b="1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Claimant</a:t>
            </a:r>
            <a:r>
              <a:rPr sz="18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submit</a:t>
            </a:r>
            <a:r>
              <a:rPr sz="18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1800" b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1B0F58"/>
                </a:solidFill>
                <a:latin typeface="Calibri"/>
                <a:cs typeface="Calibri"/>
              </a:rPr>
              <a:t>Claim?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If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Claimant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age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majority</a:t>
            </a:r>
            <a:r>
              <a:rPr sz="1400" b="1" u="none" spc="-3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when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Claims</a:t>
            </a:r>
            <a:r>
              <a:rPr sz="1400" b="1" u="none" spc="-3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Process</a:t>
            </a:r>
            <a:r>
              <a:rPr sz="1400" b="1" u="none" spc="-2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is</a:t>
            </a:r>
            <a:r>
              <a:rPr sz="1400" b="1" u="none" spc="-1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launched,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then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Claimant</a:t>
            </a:r>
            <a:r>
              <a:rPr sz="1400" b="1" u="none" spc="-4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can</a:t>
            </a:r>
            <a:r>
              <a:rPr sz="1400" b="1" u="none" spc="-2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submit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a</a:t>
            </a:r>
            <a:r>
              <a:rPr sz="1400" b="1" u="none" spc="-20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Claim…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759" y="4119371"/>
            <a:ext cx="11509375" cy="1623060"/>
          </a:xfrm>
          <a:custGeom>
            <a:avLst/>
            <a:gdLst/>
            <a:ahLst/>
            <a:cxnLst/>
            <a:rect l="l" t="t" r="r" b="b"/>
            <a:pathLst>
              <a:path w="11509375" h="1623060">
                <a:moveTo>
                  <a:pt x="11509248" y="0"/>
                </a:moveTo>
                <a:lnTo>
                  <a:pt x="0" y="0"/>
                </a:lnTo>
                <a:lnTo>
                  <a:pt x="0" y="1623060"/>
                </a:lnTo>
                <a:lnTo>
                  <a:pt x="11509248" y="1623060"/>
                </a:lnTo>
                <a:lnTo>
                  <a:pt x="1150924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4687" y="4209172"/>
            <a:ext cx="8032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If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Claimant</a:t>
            </a:r>
            <a:r>
              <a:rPr sz="14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has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reached</a:t>
            </a:r>
            <a:r>
              <a:rPr sz="1400" b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age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majority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when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Claims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Process</a:t>
            </a:r>
            <a:r>
              <a:rPr sz="1400" b="1" u="none" spc="-3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is</a:t>
            </a:r>
            <a:r>
              <a:rPr sz="1400" b="1" u="none" spc="-1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launched,</a:t>
            </a:r>
            <a:r>
              <a:rPr sz="1400" b="1" u="none" spc="-5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then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Claimant</a:t>
            </a:r>
            <a:r>
              <a:rPr sz="1400" b="1" u="none" spc="-4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can</a:t>
            </a:r>
            <a:r>
              <a:rPr sz="1400" b="1" u="none" spc="-1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submit</a:t>
            </a:r>
            <a:r>
              <a:rPr sz="1400" b="1" u="none" spc="-3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a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Claim…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81653" y="4978908"/>
            <a:ext cx="7101840" cy="137160"/>
            <a:chOff x="4081653" y="4978908"/>
            <a:chExt cx="7101840" cy="137160"/>
          </a:xfrm>
        </p:grpSpPr>
        <p:sp>
          <p:nvSpPr>
            <p:cNvPr id="21" name="object 21"/>
            <p:cNvSpPr/>
            <p:nvPr/>
          </p:nvSpPr>
          <p:spPr>
            <a:xfrm>
              <a:off x="4091178" y="5048250"/>
              <a:ext cx="6955790" cy="0"/>
            </a:xfrm>
            <a:custGeom>
              <a:avLst/>
              <a:gdLst/>
              <a:ahLst/>
              <a:cxnLst/>
              <a:rect l="l" t="t" r="r" b="b"/>
              <a:pathLst>
                <a:path w="6955790">
                  <a:moveTo>
                    <a:pt x="0" y="0"/>
                  </a:moveTo>
                  <a:lnTo>
                    <a:pt x="6955320" y="0"/>
                  </a:lnTo>
                </a:path>
              </a:pathLst>
            </a:custGeom>
            <a:ln w="19050">
              <a:solidFill>
                <a:srgbClr val="78C5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45952" y="4978908"/>
              <a:ext cx="137159" cy="13716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0524671" y="5116812"/>
            <a:ext cx="1151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marR="5080" indent="-317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Final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Opportunity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Claim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953255" y="4978908"/>
            <a:ext cx="4528185" cy="137160"/>
            <a:chOff x="3953255" y="4978908"/>
            <a:chExt cx="4528185" cy="137160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3255" y="4978908"/>
              <a:ext cx="137160" cy="13716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43900" y="4978908"/>
              <a:ext cx="137159" cy="137160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104503" y="4769797"/>
            <a:ext cx="2483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…3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after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Claims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Launched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8" name="object 28"/>
          <p:cNvSpPr txBox="1"/>
          <p:nvPr/>
        </p:nvSpPr>
        <p:spPr>
          <a:xfrm>
            <a:off x="8927457" y="4620293"/>
            <a:ext cx="1757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62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…additional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</a:t>
            </a:r>
            <a:r>
              <a:rPr sz="1200" spc="-25" dirty="0">
                <a:latin typeface="Calibri"/>
                <a:cs typeface="Calibri"/>
              </a:rPr>
              <a:t> if </a:t>
            </a:r>
            <a:r>
              <a:rPr sz="1200" spc="-10" dirty="0">
                <a:latin typeface="Calibri"/>
                <a:cs typeface="Calibri"/>
              </a:rPr>
              <a:t>extension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6058" y="6029065"/>
            <a:ext cx="1116901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B0F58"/>
                </a:solidFill>
                <a:latin typeface="Calibri"/>
                <a:cs typeface="Calibri"/>
              </a:rPr>
              <a:t>Note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:</a:t>
            </a:r>
            <a:r>
              <a:rPr sz="1400" spc="-7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Administrator’s</a:t>
            </a:r>
            <a:r>
              <a:rPr sz="14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assessment</a:t>
            </a:r>
            <a:r>
              <a:rPr sz="14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14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eligibility</a:t>
            </a:r>
            <a:r>
              <a:rPr sz="14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will</a:t>
            </a:r>
            <a:r>
              <a:rPr sz="14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commence</a:t>
            </a:r>
            <a:r>
              <a:rPr sz="14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four</a:t>
            </a:r>
            <a:r>
              <a:rPr sz="14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(4)</a:t>
            </a:r>
            <a:r>
              <a:rPr sz="14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years</a:t>
            </a:r>
            <a:r>
              <a:rPr sz="14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after</a:t>
            </a:r>
            <a:r>
              <a:rPr sz="14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4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Launch</a:t>
            </a:r>
            <a:r>
              <a:rPr sz="14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Date</a:t>
            </a:r>
            <a:r>
              <a:rPr sz="14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14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assess</a:t>
            </a:r>
            <a:r>
              <a:rPr sz="14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14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from</a:t>
            </a:r>
            <a:r>
              <a:rPr sz="1400" spc="-6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multiple</a:t>
            </a:r>
            <a:r>
              <a:rPr sz="14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14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Parents</a:t>
            </a:r>
            <a:r>
              <a:rPr sz="14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B0F58"/>
                </a:solidFill>
                <a:latin typeface="Calibri"/>
                <a:cs typeface="Calibri"/>
              </a:rPr>
              <a:t>or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14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Grandparents</a:t>
            </a:r>
            <a:r>
              <a:rPr sz="1400" spc="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regarding</a:t>
            </a:r>
            <a:r>
              <a:rPr sz="14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B0F58"/>
                </a:solidFill>
                <a:latin typeface="Calibri"/>
                <a:cs typeface="Calibri"/>
              </a:rPr>
              <a:t>same</a:t>
            </a:r>
            <a:r>
              <a:rPr sz="14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associated</a:t>
            </a:r>
            <a:r>
              <a:rPr sz="14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Removed</a:t>
            </a:r>
            <a:r>
              <a:rPr sz="14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B0F58"/>
                </a:solidFill>
                <a:latin typeface="Calibri"/>
                <a:cs typeface="Calibri"/>
              </a:rPr>
              <a:t>Child.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86455" y="5146517"/>
            <a:ext cx="6146800" cy="823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0">
              <a:lnSpc>
                <a:spcPts val="1440"/>
              </a:lnSpc>
              <a:spcBef>
                <a:spcPts val="100"/>
              </a:spcBef>
              <a:tabLst>
                <a:tab pos="5118100" algn="l"/>
              </a:tabLst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Process</a:t>
            </a:r>
            <a:r>
              <a:rPr sz="1200" b="1" dirty="0">
                <a:latin typeface="Calibri"/>
                <a:cs typeface="Calibri"/>
              </a:rPr>
              <a:t>	Claims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  <a:p>
            <a:pPr marL="942975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Launches</a:t>
            </a:r>
            <a:endParaRPr sz="1200"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1800"/>
              </a:spcBef>
            </a:pPr>
            <a:r>
              <a:rPr lang="en-US" sz="1400" b="1">
                <a:latin typeface="Calibri"/>
                <a:cs typeface="Calibri"/>
              </a:rPr>
              <a:t>Claims</a:t>
            </a:r>
            <a:r>
              <a:rPr lang="en-US" sz="1400" b="1" spc="-30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period</a:t>
            </a:r>
            <a:r>
              <a:rPr lang="en-US" sz="1400" b="1" spc="-2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of</a:t>
            </a:r>
            <a:r>
              <a:rPr lang="en-US" sz="1400" b="1" spc="-40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3</a:t>
            </a:r>
            <a:r>
              <a:rPr lang="en-US" sz="1400" b="1" spc="-35">
                <a:latin typeface="Calibri"/>
                <a:cs typeface="Calibri"/>
              </a:rPr>
              <a:t> </a:t>
            </a:r>
            <a:r>
              <a:rPr lang="en-US" sz="1400" b="1" spc="-10">
                <a:latin typeface="Calibri"/>
                <a:cs typeface="Calibri"/>
              </a:rPr>
              <a:t>years</a:t>
            </a:r>
            <a:r>
              <a:rPr lang="en-US" sz="1400" b="1" spc="-2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plus</a:t>
            </a:r>
            <a:r>
              <a:rPr lang="en-US" sz="1400" b="1" spc="-1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an</a:t>
            </a:r>
            <a:r>
              <a:rPr lang="en-US" sz="1400" b="1" spc="-2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additional</a:t>
            </a:r>
            <a:r>
              <a:rPr lang="en-US" sz="1400" b="1" spc="-5">
                <a:latin typeface="Calibri"/>
                <a:cs typeface="Calibri"/>
              </a:rPr>
              <a:t> </a:t>
            </a:r>
            <a:r>
              <a:rPr lang="en-US" sz="1400" b="1" spc="-10">
                <a:latin typeface="Calibri"/>
                <a:cs typeface="Calibri"/>
              </a:rPr>
              <a:t>extension</a:t>
            </a:r>
            <a:r>
              <a:rPr lang="en-US" sz="1400" b="1" spc="-1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period</a:t>
            </a:r>
            <a:r>
              <a:rPr lang="en-US" sz="1400" b="1" spc="-40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of</a:t>
            </a:r>
            <a:r>
              <a:rPr lang="en-US" sz="1400" b="1" spc="-40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1</a:t>
            </a:r>
            <a:r>
              <a:rPr lang="en-US" sz="1400" b="1" spc="-25">
                <a:latin typeface="Calibri"/>
                <a:cs typeface="Calibri"/>
              </a:rPr>
              <a:t> </a:t>
            </a:r>
            <a:r>
              <a:rPr lang="en-US" sz="1400" b="1">
                <a:latin typeface="Calibri"/>
                <a:cs typeface="Calibri"/>
              </a:rPr>
              <a:t>(if</a:t>
            </a:r>
            <a:r>
              <a:rPr lang="en-US" sz="1400" b="1" spc="-25">
                <a:latin typeface="Calibri"/>
                <a:cs typeface="Calibri"/>
              </a:rPr>
              <a:t> </a:t>
            </a:r>
            <a:r>
              <a:rPr lang="en-US" sz="1400" b="1" spc="-10">
                <a:latin typeface="Calibri"/>
                <a:cs typeface="Calibri"/>
              </a:rPr>
              <a:t>approved)</a:t>
            </a:r>
            <a:endParaRPr lang="en-US" sz="14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1150" y="1729300"/>
          <a:ext cx="11557000" cy="456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0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21018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eligibility</a:t>
                      </a:r>
                      <a:r>
                        <a:rPr sz="1600" b="1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8415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Child(ren)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claiming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is/are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Child(ren),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irrespective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whether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associated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through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biological,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adoptive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Nations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relationship,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through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biological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adoptive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relationship,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removal.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43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6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9271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much should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expect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successful?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50419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budgeted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$40,000</a:t>
                      </a:r>
                      <a:r>
                        <a:rPr sz="1600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which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adjusted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marR="62928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 Grandparent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available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until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expiration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Deadline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(including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extension).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6860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appeals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exists</a:t>
                      </a:r>
                      <a:r>
                        <a:rPr sz="1600" b="1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whose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denied?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553720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Administrator’s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throughout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submitting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‘Request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Administrator’s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Decision’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within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prescribed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timeline.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18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25" dirty="0"/>
              <a:t> </a:t>
            </a:r>
            <a:r>
              <a:rPr sz="1800" dirty="0"/>
              <a:t>Child</a:t>
            </a:r>
            <a:r>
              <a:rPr sz="1800" spc="-20" dirty="0"/>
              <a:t> </a:t>
            </a:r>
            <a:r>
              <a:rPr sz="1800" spc="-10" dirty="0"/>
              <a:t>Family</a:t>
            </a:r>
            <a:r>
              <a:rPr sz="1800" spc="-60" dirty="0"/>
              <a:t> </a:t>
            </a:r>
            <a:r>
              <a:rPr sz="1800" dirty="0"/>
              <a:t>Class</a:t>
            </a:r>
            <a:r>
              <a:rPr sz="1800" spc="-25" dirty="0"/>
              <a:t> </a:t>
            </a:r>
            <a:r>
              <a:rPr sz="1800" spc="-10" dirty="0"/>
              <a:t>Claimant </a:t>
            </a:r>
            <a:r>
              <a:rPr sz="1800" dirty="0"/>
              <a:t>Details</a:t>
            </a:r>
            <a:r>
              <a:rPr sz="1800" spc="-80" dirty="0"/>
              <a:t> </a:t>
            </a:r>
            <a:r>
              <a:rPr sz="1800" spc="-20" dirty="0"/>
              <a:t>(2/4)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40897"/>
              </p:ext>
            </p:extLst>
          </p:nvPr>
        </p:nvGraphicFramePr>
        <p:xfrm>
          <a:off x="111125" y="1695972"/>
          <a:ext cx="11956415" cy="450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1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 marR="188595" indent="-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4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400" b="1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decision-making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400" b="1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r>
                        <a:rPr sz="14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4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14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4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Form?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759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Child,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maximum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(2)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payments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made,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payment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maximum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(2)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Grandparents, except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Nations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stepparents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share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rata.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order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conclude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which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Caregivers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Compensation,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determine: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indent="-28511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4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whom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first;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indent="-28511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4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type(s)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caregivers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looked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removal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claims;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indent="-285115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(if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any)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payable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quantify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payable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follows: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marR="132715" indent="-28511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between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2006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March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31,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placed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off-Reserve</a:t>
                      </a:r>
                      <a:r>
                        <a:rPr sz="14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$40,000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marR="140335" indent="-285115">
                        <a:lnSpc>
                          <a:spcPct val="100000"/>
                        </a:lnSpc>
                        <a:spcBef>
                          <a:spcPts val="795"/>
                        </a:spcBef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Caregiving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eligible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determined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Settlement Implementation Committee (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SIC</a:t>
                      </a:r>
                      <a:r>
                        <a:rPr lang="en-US"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consultation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Actuary,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having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regard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$5.75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Billion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Members.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62940" marR="161925" indent="-2851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Wingdings"/>
                        <a:buChar char=""/>
                        <a:tabLst>
                          <a:tab pos="662940" algn="l"/>
                        </a:tabLst>
                      </a:pP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If,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sequencing</a:t>
                      </a:r>
                      <a:r>
                        <a:rPr sz="14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priority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applied,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remains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respect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Child,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Nations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Stepparents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been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Administrator,</a:t>
                      </a:r>
                      <a:r>
                        <a:rPr sz="14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r>
                        <a:rPr sz="14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4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Third-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party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Assessor,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4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Nations</a:t>
                      </a:r>
                      <a:r>
                        <a:rPr sz="14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Stepparents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share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</a:t>
                      </a:r>
                      <a:r>
                        <a:rPr sz="14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rata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4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4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18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25" dirty="0"/>
              <a:t> </a:t>
            </a:r>
            <a:r>
              <a:rPr sz="1800" dirty="0"/>
              <a:t>Child</a:t>
            </a:r>
            <a:r>
              <a:rPr sz="1800" spc="-20" dirty="0"/>
              <a:t> </a:t>
            </a:r>
            <a:r>
              <a:rPr sz="1800" spc="-10" dirty="0"/>
              <a:t>Family</a:t>
            </a:r>
            <a:r>
              <a:rPr sz="1800" spc="-60" dirty="0"/>
              <a:t> </a:t>
            </a:r>
            <a:r>
              <a:rPr sz="1800" dirty="0"/>
              <a:t>Class</a:t>
            </a:r>
            <a:r>
              <a:rPr sz="1800" spc="-25" dirty="0"/>
              <a:t> </a:t>
            </a:r>
            <a:r>
              <a:rPr sz="1800" spc="-10" dirty="0"/>
              <a:t>Claimant </a:t>
            </a:r>
            <a:r>
              <a:rPr sz="1800" dirty="0"/>
              <a:t>Details</a:t>
            </a:r>
            <a:r>
              <a:rPr sz="1800" spc="-80" dirty="0"/>
              <a:t> </a:t>
            </a:r>
            <a:r>
              <a:rPr sz="1800" spc="-20" dirty="0"/>
              <a:t>(3/4)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520551"/>
              </p:ext>
            </p:extLst>
          </p:nvPr>
        </p:nvGraphicFramePr>
        <p:xfrm>
          <a:off x="315277" y="2119744"/>
          <a:ext cx="11548745" cy="352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1844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Parent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had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600" b="1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267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 payments,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corresponding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removed,</a:t>
                      </a:r>
                      <a:r>
                        <a:rPr sz="1600" spc="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more than</a:t>
                      </a:r>
                      <a:r>
                        <a:rPr sz="1600" u="sng" spc="-4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Child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placed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off-</a:t>
                      </a:r>
                      <a:r>
                        <a:rPr sz="1600" b="1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Reserve</a:t>
                      </a:r>
                      <a:r>
                        <a:rPr sz="1600" b="1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1600" b="1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April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1991-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March 31,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2022,</a:t>
                      </a:r>
                      <a:r>
                        <a:rPr sz="1600" u="none" spc="3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certain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limitations: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0365" indent="-28638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Wingdings"/>
                        <a:buChar char=""/>
                        <a:tabLst>
                          <a:tab pos="380365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maximum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payments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(or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$80,000),</a:t>
                      </a:r>
                      <a:r>
                        <a:rPr sz="1600" spc="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even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removed: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005840" marR="745490" lvl="1" indent="-2851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1005840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removal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placement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occurred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between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April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1991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31,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2005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(excluding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those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remained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2006)</a:t>
                      </a:r>
                      <a:r>
                        <a:rPr lang="en-US"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005840" lvl="1" indent="-2851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1005840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</a:t>
                      </a:r>
                      <a:r>
                        <a:rPr lang="en-US"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005840" marR="147320" lvl="1" indent="-2851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1005840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Member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there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(who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Stepparent)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respect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associated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18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25" dirty="0"/>
              <a:t> </a:t>
            </a:r>
            <a:r>
              <a:rPr sz="1800" dirty="0"/>
              <a:t>Child</a:t>
            </a:r>
            <a:r>
              <a:rPr sz="1800" spc="-20" dirty="0"/>
              <a:t> </a:t>
            </a:r>
            <a:r>
              <a:rPr sz="1800" spc="-10" dirty="0"/>
              <a:t>Family</a:t>
            </a:r>
            <a:r>
              <a:rPr sz="1800" spc="-60" dirty="0"/>
              <a:t> </a:t>
            </a:r>
            <a:r>
              <a:rPr sz="1800" dirty="0"/>
              <a:t>Class</a:t>
            </a:r>
            <a:r>
              <a:rPr sz="1800" spc="-25" dirty="0"/>
              <a:t> </a:t>
            </a:r>
            <a:r>
              <a:rPr sz="1800" spc="-10" dirty="0"/>
              <a:t>Claimant </a:t>
            </a:r>
            <a:r>
              <a:rPr sz="1800" dirty="0"/>
              <a:t>Details</a:t>
            </a:r>
            <a:r>
              <a:rPr sz="1800" spc="-80" dirty="0"/>
              <a:t> </a:t>
            </a:r>
            <a:r>
              <a:rPr sz="1800" spc="-20" dirty="0"/>
              <a:t>(4/4)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20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Representative</a:t>
            </a:r>
            <a:r>
              <a:rPr sz="1800" u="none" spc="-15" dirty="0"/>
              <a:t> </a:t>
            </a:r>
            <a:r>
              <a:rPr sz="1800" u="none" dirty="0"/>
              <a:t>of</a:t>
            </a:r>
            <a:r>
              <a:rPr sz="1800" u="none" spc="-40" dirty="0"/>
              <a:t> </a:t>
            </a:r>
            <a:r>
              <a:rPr sz="1800" u="none" dirty="0"/>
              <a:t>a</a:t>
            </a:r>
            <a:r>
              <a:rPr sz="1800" u="none" spc="-10" dirty="0"/>
              <a:t> </a:t>
            </a:r>
            <a:r>
              <a:rPr sz="1800" u="none" dirty="0"/>
              <a:t>Removed</a:t>
            </a:r>
            <a:r>
              <a:rPr sz="1800" u="none" spc="-55" dirty="0"/>
              <a:t> </a:t>
            </a:r>
            <a:r>
              <a:rPr sz="1800" u="none" dirty="0"/>
              <a:t>Child</a:t>
            </a:r>
            <a:r>
              <a:rPr sz="1800" u="none" spc="-30" dirty="0"/>
              <a:t> </a:t>
            </a:r>
            <a:r>
              <a:rPr sz="1800" u="none" spc="-10" dirty="0"/>
              <a:t>Family </a:t>
            </a:r>
            <a:r>
              <a:rPr sz="1800" u="none" dirty="0"/>
              <a:t>Class</a:t>
            </a:r>
            <a:r>
              <a:rPr sz="1800" u="none" spc="-35" dirty="0"/>
              <a:t> </a:t>
            </a:r>
            <a:r>
              <a:rPr sz="1800" u="none" dirty="0"/>
              <a:t>Claimant</a:t>
            </a:r>
            <a:r>
              <a:rPr sz="1800" u="none" spc="-45" dirty="0"/>
              <a:t> </a:t>
            </a:r>
            <a:r>
              <a:rPr sz="1800" u="none" dirty="0"/>
              <a:t>Details</a:t>
            </a:r>
            <a:r>
              <a:rPr sz="1800" u="none" spc="-55" dirty="0"/>
              <a:t> </a:t>
            </a:r>
            <a:r>
              <a:rPr sz="1800" u="none" spc="-20" dirty="0"/>
              <a:t>(1/2)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14990"/>
              </p:ext>
            </p:extLst>
          </p:nvPr>
        </p:nvGraphicFramePr>
        <p:xfrm>
          <a:off x="319670" y="1846461"/>
          <a:ext cx="11540489" cy="432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5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7685">
                <a:tc>
                  <a:txBody>
                    <a:bodyPr/>
                    <a:lstStyle/>
                    <a:p>
                      <a:pPr marL="90805" marR="27305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qualifies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 Representative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Claimant?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13690" indent="-635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CA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600" u="sng" spc="-3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appointed,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designated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operation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the law,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pursuant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applicable</a:t>
                      </a:r>
                      <a:r>
                        <a:rPr sz="1600" u="none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provincial,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territorial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federal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legislation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manage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make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reasonable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judgments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respect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affairs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includes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property.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 marR="7334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CA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is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someone</a:t>
                      </a:r>
                      <a:r>
                        <a:rPr sz="1600" u="none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legally</a:t>
                      </a:r>
                      <a:r>
                        <a:rPr sz="1600" u="none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 Claimant’s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Heir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9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9715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 Representative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8829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timelines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 marR="47244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three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(plus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is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approved),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however 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three-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 period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depend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whether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minor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death.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 marR="19113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Note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Administrator’s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assessment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eligibility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commence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four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(4)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Launch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(i.e.,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three-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600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Deadline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one-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Extension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Deadline)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assess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 Parents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regarding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associated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320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42875" marR="5080">
              <a:lnSpc>
                <a:spcPct val="100000"/>
              </a:lnSpc>
              <a:spcBef>
                <a:spcPts val="65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Representative</a:t>
            </a:r>
            <a:r>
              <a:rPr sz="1800" u="none" spc="-15" dirty="0"/>
              <a:t> </a:t>
            </a:r>
            <a:r>
              <a:rPr sz="1800" u="none" dirty="0"/>
              <a:t>of</a:t>
            </a:r>
            <a:r>
              <a:rPr sz="1800" u="none" spc="-40" dirty="0"/>
              <a:t> </a:t>
            </a:r>
            <a:r>
              <a:rPr sz="1800" u="none" dirty="0"/>
              <a:t>a</a:t>
            </a:r>
            <a:r>
              <a:rPr sz="1800" u="none" spc="-10" dirty="0"/>
              <a:t> </a:t>
            </a:r>
            <a:r>
              <a:rPr sz="1800" u="none" dirty="0"/>
              <a:t>Removed</a:t>
            </a:r>
            <a:r>
              <a:rPr sz="1800" u="none" spc="-55" dirty="0"/>
              <a:t> </a:t>
            </a:r>
            <a:r>
              <a:rPr sz="1800" u="none" dirty="0"/>
              <a:t>Child</a:t>
            </a:r>
            <a:r>
              <a:rPr sz="1800" u="none" spc="-30" dirty="0"/>
              <a:t> </a:t>
            </a:r>
            <a:r>
              <a:rPr sz="1800" u="none" spc="-10" dirty="0"/>
              <a:t>Family </a:t>
            </a:r>
            <a:r>
              <a:rPr sz="1800" u="none" dirty="0"/>
              <a:t>Class</a:t>
            </a:r>
            <a:r>
              <a:rPr sz="1800" u="none" spc="-35" dirty="0"/>
              <a:t> </a:t>
            </a:r>
            <a:r>
              <a:rPr sz="1800" u="none" dirty="0"/>
              <a:t>Claimant</a:t>
            </a:r>
            <a:r>
              <a:rPr sz="1800" u="none" spc="-45" dirty="0"/>
              <a:t> </a:t>
            </a:r>
            <a:r>
              <a:rPr sz="1800" u="none" dirty="0"/>
              <a:t>Details</a:t>
            </a:r>
            <a:r>
              <a:rPr sz="1800" u="none" spc="-55" dirty="0"/>
              <a:t> </a:t>
            </a:r>
            <a:r>
              <a:rPr sz="1800" u="none" spc="-20" dirty="0"/>
              <a:t>(2/2)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62215"/>
              </p:ext>
            </p:extLst>
          </p:nvPr>
        </p:nvGraphicFramePr>
        <p:xfrm>
          <a:off x="319670" y="1777296"/>
          <a:ext cx="11540490" cy="450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14160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circumstances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considered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103505" algn="just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There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scenarios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either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1310" algn="just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Scenario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20725" marR="102235" indent="-287020" algn="just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720725" algn="l"/>
                        </a:tabLst>
                      </a:pP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u="sng" spc="-3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u="sng" spc="-4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sng" spc="-6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off-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Reserve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1600" u="none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period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2006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31,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2022.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20725" marR="197485" indent="-287020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Font typeface="Wingdings"/>
                        <a:buChar char=""/>
                        <a:tabLst>
                          <a:tab pos="720725" algn="l"/>
                        </a:tabLst>
                      </a:pP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u="sng" spc="-4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eligible,</a:t>
                      </a:r>
                      <a:r>
                        <a:rPr sz="1600" u="sng" spc="-6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u="sng" spc="-2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sng" spc="-4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paid</a:t>
                      </a:r>
                      <a:r>
                        <a:rPr sz="1600" u="sng" spc="-5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irrespective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type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Claim,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Parent’s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r>
                        <a:rPr sz="1600" u="non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child(ren)</a:t>
                      </a:r>
                      <a:r>
                        <a:rPr sz="1600" u="none" spc="3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Grandparent’s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grandchild(ren)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compensation,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1310"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Scenario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18820" marR="436880" indent="-2870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718820" algn="l"/>
                        </a:tabLst>
                      </a:pP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u="sng" spc="-4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u="sng" spc="-4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sng" spc="-6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included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Scenario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but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while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were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alive,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Period.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18820" marR="189865" indent="-287020">
                        <a:lnSpc>
                          <a:spcPct val="100000"/>
                        </a:lnSpc>
                        <a:spcBef>
                          <a:spcPts val="395"/>
                        </a:spcBef>
                        <a:buFont typeface="Wingdings"/>
                        <a:buChar char=""/>
                        <a:tabLst>
                          <a:tab pos="718820" algn="l"/>
                        </a:tabLst>
                      </a:pP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u="sng" spc="-4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eligible,</a:t>
                      </a:r>
                      <a:r>
                        <a:rPr sz="1600" u="sng" spc="-5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u="sng" spc="-2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sng" spc="-3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paid</a:t>
                      </a:r>
                      <a:r>
                        <a:rPr sz="1600" u="sng" spc="-4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either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u="none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 the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Representative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u="none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legally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appointed</a:t>
                      </a:r>
                      <a:r>
                        <a:rPr sz="1600" u="none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u="none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behalf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u="none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Claimant’s</a:t>
                      </a:r>
                      <a:r>
                        <a:rPr sz="1600" u="non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estate,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 if</a:t>
                      </a:r>
                      <a:r>
                        <a:rPr sz="1600" u="non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sz="1600" u="non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appointment,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highest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priority</a:t>
                      </a:r>
                      <a:r>
                        <a:rPr sz="1600" u="none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r>
                        <a:rPr sz="1600" u="none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Heir(s)</a:t>
                      </a:r>
                      <a:r>
                        <a:rPr lang="en-US" sz="1600" u="non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557" y="1600200"/>
            <a:ext cx="504744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Why</a:t>
            </a:r>
            <a:r>
              <a:rPr sz="3200" spc="-55" dirty="0"/>
              <a:t> </a:t>
            </a:r>
            <a:r>
              <a:rPr sz="3200" dirty="0"/>
              <a:t>we</a:t>
            </a:r>
            <a:r>
              <a:rPr sz="3200" spc="-45" dirty="0"/>
              <a:t> </a:t>
            </a:r>
            <a:r>
              <a:rPr sz="3200" dirty="0"/>
              <a:t>are</a:t>
            </a:r>
            <a:r>
              <a:rPr sz="3200" spc="-55" dirty="0"/>
              <a:t> </a:t>
            </a:r>
            <a:r>
              <a:rPr sz="3200" dirty="0"/>
              <a:t>here</a:t>
            </a:r>
            <a:r>
              <a:rPr sz="3200" spc="-50" dirty="0"/>
              <a:t> </a:t>
            </a:r>
            <a:r>
              <a:rPr sz="3200" spc="-10" dirty="0"/>
              <a:t>today…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2209339"/>
            <a:ext cx="11623447" cy="55630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228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First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Nations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Child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Family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Jordan’s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Principle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(FNCFSJP)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Settlement </a:t>
            </a:r>
            <a:r>
              <a:rPr sz="2400" dirty="0">
                <a:latin typeface="Calibri"/>
                <a:cs typeface="Calibri"/>
              </a:rPr>
              <a:t>was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approved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Federal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Court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October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24,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2023</a:t>
            </a:r>
            <a:r>
              <a:rPr lang="en-US" sz="2400" spc="-10" dirty="0">
                <a:latin typeface="Calibri"/>
                <a:cs typeface="Calibri"/>
              </a:rPr>
              <a:t> and claims process for removed child class and its family class was approved on June 19, 2024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2880"/>
              </a:spcBef>
              <a:buFont typeface="Arial"/>
              <a:buChar char="•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Claims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Process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explain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make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claim,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claims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made,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timing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claims,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Administrator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review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claims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eligibility,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distribution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compensation.</a:t>
            </a:r>
            <a:r>
              <a:rPr lang="en-US" sz="2400" spc="-10" dirty="0">
                <a:latin typeface="Calibri"/>
                <a:cs typeface="Calibri"/>
              </a:rPr>
              <a:t>  </a:t>
            </a:r>
          </a:p>
          <a:p>
            <a:pPr marL="299085" marR="5080" indent="-287020">
              <a:lnSpc>
                <a:spcPct val="100000"/>
              </a:lnSpc>
              <a:spcBef>
                <a:spcPts val="2880"/>
              </a:spcBef>
              <a:buFont typeface="Arial"/>
              <a:buChar char="•"/>
              <a:tabLst>
                <a:tab pos="299085" algn="l"/>
              </a:tabLst>
            </a:pPr>
            <a:r>
              <a:rPr lang="en-CA" sz="2400" spc="-10" dirty="0">
                <a:latin typeface="Calibri"/>
                <a:cs typeface="Calibri"/>
              </a:rPr>
              <a:t>We will continue to engage with experts and First Nation individuals on piloting the claims forms, financial literacy and investment options</a:t>
            </a:r>
            <a:r>
              <a:rPr lang="en-CA" sz="2400" spc="-10">
                <a:latin typeface="Calibri"/>
                <a:cs typeface="Calibri"/>
              </a:rPr>
              <a:t>. We </a:t>
            </a:r>
            <a:r>
              <a:rPr lang="en-CA" sz="2400" spc="-10" dirty="0">
                <a:latin typeface="Calibri"/>
                <a:cs typeface="Calibri"/>
              </a:rPr>
              <a:t>will communicate the supports and all the plans well in advance of the claims going live at the end of the year.</a:t>
            </a:r>
          </a:p>
          <a:p>
            <a:pPr marL="299085" marR="5080" indent="-287020">
              <a:lnSpc>
                <a:spcPct val="100000"/>
              </a:lnSpc>
              <a:spcBef>
                <a:spcPts val="2880"/>
              </a:spcBef>
              <a:buFont typeface="Arial"/>
              <a:buChar char="•"/>
              <a:tabLst>
                <a:tab pos="299085" algn="l"/>
              </a:tabLst>
            </a:pPr>
            <a:endParaRPr lang="en-US" sz="2400" spc="-1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2880"/>
              </a:spcBef>
              <a:buFont typeface="Arial"/>
              <a:buChar char="•"/>
              <a:tabLst>
                <a:tab pos="299085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5019" y="2691189"/>
            <a:ext cx="7064375" cy="1921510"/>
          </a:xfrm>
          <a:prstGeom prst="rect">
            <a:avLst/>
          </a:prstGeom>
        </p:spPr>
        <p:txBody>
          <a:bodyPr vert="horz" wrap="square" lIns="0" tIns="4521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60"/>
              </a:spcBef>
            </a:pPr>
            <a:r>
              <a:rPr sz="6000" dirty="0">
                <a:latin typeface="Calibri"/>
                <a:cs typeface="Calibri"/>
              </a:rPr>
              <a:t>Appeals</a:t>
            </a:r>
            <a:r>
              <a:rPr sz="6000" spc="-100" dirty="0">
                <a:latin typeface="Calibri"/>
                <a:cs typeface="Calibri"/>
              </a:rPr>
              <a:t> </a:t>
            </a:r>
            <a:r>
              <a:rPr sz="6000" spc="-10" dirty="0">
                <a:latin typeface="Calibri"/>
                <a:cs typeface="Calibri"/>
              </a:rPr>
              <a:t>Process</a:t>
            </a:r>
            <a:endParaRPr sz="6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85"/>
              </a:spcBef>
            </a:pPr>
            <a:r>
              <a:rPr sz="2400" i="1" dirty="0">
                <a:latin typeface="Calibri"/>
                <a:cs typeface="Calibri"/>
              </a:rPr>
              <a:t>This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section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provides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overview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of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Appeals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Process.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9667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95"/>
              </a:spcBef>
            </a:pPr>
            <a:r>
              <a:rPr dirty="0"/>
              <a:t>Appeals</a:t>
            </a:r>
            <a:r>
              <a:rPr spc="-6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5578" y="1645358"/>
            <a:ext cx="10346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Claimants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appeal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Administrator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decisions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throughout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their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Claims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journey.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Below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description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Appeals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Process.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695" y="2354579"/>
            <a:ext cx="1233170" cy="13690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06680" marR="46355" algn="ctr">
              <a:lnSpc>
                <a:spcPct val="107100"/>
              </a:lnSpc>
            </a:pP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submits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Appeal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Administrator’s </a:t>
            </a:r>
            <a:r>
              <a:rPr sz="1200" dirty="0">
                <a:latin typeface="Calibri"/>
                <a:cs typeface="Calibri"/>
              </a:rPr>
              <a:t>Decision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Form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36522" y="2500633"/>
            <a:ext cx="1671320" cy="1076960"/>
            <a:chOff x="1636522" y="2500633"/>
            <a:chExt cx="1671320" cy="1076960"/>
          </a:xfrm>
        </p:grpSpPr>
        <p:sp>
          <p:nvSpPr>
            <p:cNvPr id="6" name="object 6"/>
            <p:cNvSpPr/>
            <p:nvPr/>
          </p:nvSpPr>
          <p:spPr>
            <a:xfrm>
              <a:off x="1642872" y="2506983"/>
              <a:ext cx="1658620" cy="1064260"/>
            </a:xfrm>
            <a:custGeom>
              <a:avLst/>
              <a:gdLst/>
              <a:ahLst/>
              <a:cxnLst/>
              <a:rect l="l" t="t" r="r" b="b"/>
              <a:pathLst>
                <a:path w="1658620" h="1064260">
                  <a:moveTo>
                    <a:pt x="1480820" y="0"/>
                  </a:moveTo>
                  <a:lnTo>
                    <a:pt x="177292" y="0"/>
                  </a:lnTo>
                  <a:lnTo>
                    <a:pt x="130160" y="6332"/>
                  </a:lnTo>
                  <a:lnTo>
                    <a:pt x="87808" y="24205"/>
                  </a:lnTo>
                  <a:lnTo>
                    <a:pt x="51927" y="51927"/>
                  </a:lnTo>
                  <a:lnTo>
                    <a:pt x="24205" y="87808"/>
                  </a:lnTo>
                  <a:lnTo>
                    <a:pt x="6332" y="130160"/>
                  </a:lnTo>
                  <a:lnTo>
                    <a:pt x="0" y="177291"/>
                  </a:lnTo>
                  <a:lnTo>
                    <a:pt x="0" y="886447"/>
                  </a:lnTo>
                  <a:lnTo>
                    <a:pt x="6332" y="933584"/>
                  </a:lnTo>
                  <a:lnTo>
                    <a:pt x="24205" y="975939"/>
                  </a:lnTo>
                  <a:lnTo>
                    <a:pt x="51927" y="1011823"/>
                  </a:lnTo>
                  <a:lnTo>
                    <a:pt x="87808" y="1039546"/>
                  </a:lnTo>
                  <a:lnTo>
                    <a:pt x="130160" y="1057418"/>
                  </a:lnTo>
                  <a:lnTo>
                    <a:pt x="177292" y="1063751"/>
                  </a:lnTo>
                  <a:lnTo>
                    <a:pt x="1480820" y="1063751"/>
                  </a:lnTo>
                  <a:lnTo>
                    <a:pt x="1527951" y="1057418"/>
                  </a:lnTo>
                  <a:lnTo>
                    <a:pt x="1570303" y="1039546"/>
                  </a:lnTo>
                  <a:lnTo>
                    <a:pt x="1606184" y="1011823"/>
                  </a:lnTo>
                  <a:lnTo>
                    <a:pt x="1633906" y="975939"/>
                  </a:lnTo>
                  <a:lnTo>
                    <a:pt x="1651779" y="933584"/>
                  </a:lnTo>
                  <a:lnTo>
                    <a:pt x="1658112" y="886447"/>
                  </a:lnTo>
                  <a:lnTo>
                    <a:pt x="1658112" y="177291"/>
                  </a:lnTo>
                  <a:lnTo>
                    <a:pt x="1651779" y="130160"/>
                  </a:lnTo>
                  <a:lnTo>
                    <a:pt x="1633906" y="87808"/>
                  </a:lnTo>
                  <a:lnTo>
                    <a:pt x="1606184" y="51927"/>
                  </a:lnTo>
                  <a:lnTo>
                    <a:pt x="1570303" y="24205"/>
                  </a:lnTo>
                  <a:lnTo>
                    <a:pt x="1527951" y="6332"/>
                  </a:lnTo>
                  <a:lnTo>
                    <a:pt x="1480820" y="0"/>
                  </a:lnTo>
                  <a:close/>
                </a:path>
              </a:pathLst>
            </a:custGeom>
            <a:solidFill>
              <a:srgbClr val="78C596">
                <a:alpha val="3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2872" y="2506983"/>
              <a:ext cx="1658620" cy="1064260"/>
            </a:xfrm>
            <a:custGeom>
              <a:avLst/>
              <a:gdLst/>
              <a:ahLst/>
              <a:cxnLst/>
              <a:rect l="l" t="t" r="r" b="b"/>
              <a:pathLst>
                <a:path w="1658620" h="1064260">
                  <a:moveTo>
                    <a:pt x="0" y="177291"/>
                  </a:moveTo>
                  <a:lnTo>
                    <a:pt x="6332" y="130160"/>
                  </a:lnTo>
                  <a:lnTo>
                    <a:pt x="24205" y="87808"/>
                  </a:lnTo>
                  <a:lnTo>
                    <a:pt x="51927" y="51927"/>
                  </a:lnTo>
                  <a:lnTo>
                    <a:pt x="87808" y="24205"/>
                  </a:lnTo>
                  <a:lnTo>
                    <a:pt x="130160" y="6332"/>
                  </a:lnTo>
                  <a:lnTo>
                    <a:pt x="177292" y="0"/>
                  </a:lnTo>
                  <a:lnTo>
                    <a:pt x="1480820" y="0"/>
                  </a:lnTo>
                  <a:lnTo>
                    <a:pt x="1527951" y="6332"/>
                  </a:lnTo>
                  <a:lnTo>
                    <a:pt x="1570303" y="24205"/>
                  </a:lnTo>
                  <a:lnTo>
                    <a:pt x="1606184" y="51927"/>
                  </a:lnTo>
                  <a:lnTo>
                    <a:pt x="1633906" y="87808"/>
                  </a:lnTo>
                  <a:lnTo>
                    <a:pt x="1651779" y="130160"/>
                  </a:lnTo>
                  <a:lnTo>
                    <a:pt x="1658112" y="177291"/>
                  </a:lnTo>
                  <a:lnTo>
                    <a:pt x="1658112" y="886447"/>
                  </a:lnTo>
                  <a:lnTo>
                    <a:pt x="1651779" y="933584"/>
                  </a:lnTo>
                  <a:lnTo>
                    <a:pt x="1633906" y="975939"/>
                  </a:lnTo>
                  <a:lnTo>
                    <a:pt x="1606184" y="1011823"/>
                  </a:lnTo>
                  <a:lnTo>
                    <a:pt x="1570303" y="1039546"/>
                  </a:lnTo>
                  <a:lnTo>
                    <a:pt x="1527951" y="1057418"/>
                  </a:lnTo>
                  <a:lnTo>
                    <a:pt x="1480820" y="1063751"/>
                  </a:lnTo>
                  <a:lnTo>
                    <a:pt x="177292" y="1063751"/>
                  </a:lnTo>
                  <a:lnTo>
                    <a:pt x="130160" y="1057418"/>
                  </a:lnTo>
                  <a:lnTo>
                    <a:pt x="87808" y="1039546"/>
                  </a:lnTo>
                  <a:lnTo>
                    <a:pt x="51927" y="1011823"/>
                  </a:lnTo>
                  <a:lnTo>
                    <a:pt x="24205" y="975939"/>
                  </a:lnTo>
                  <a:lnTo>
                    <a:pt x="6332" y="933584"/>
                  </a:lnTo>
                  <a:lnTo>
                    <a:pt x="0" y="886447"/>
                  </a:lnTo>
                  <a:lnTo>
                    <a:pt x="0" y="177291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08511" y="2521323"/>
            <a:ext cx="1526540" cy="1005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635" algn="ctr">
              <a:lnSpc>
                <a:spcPct val="1071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Form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Complete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received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by </a:t>
            </a:r>
            <a:r>
              <a:rPr sz="1200" dirty="0">
                <a:latin typeface="Calibri"/>
                <a:cs typeface="Calibri"/>
              </a:rPr>
              <a:t>Administrator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within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60 </a:t>
            </a:r>
            <a:r>
              <a:rPr sz="1200" dirty="0">
                <a:latin typeface="Calibri"/>
                <a:cs typeface="Calibri"/>
              </a:rPr>
              <a:t>days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Administrator’s decision?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61261" y="3000753"/>
            <a:ext cx="182245" cy="76200"/>
            <a:chOff x="1461261" y="3000753"/>
            <a:chExt cx="182245" cy="76200"/>
          </a:xfrm>
        </p:grpSpPr>
        <p:sp>
          <p:nvSpPr>
            <p:cNvPr id="10" name="object 10"/>
            <p:cNvSpPr/>
            <p:nvPr/>
          </p:nvSpPr>
          <p:spPr>
            <a:xfrm>
              <a:off x="1467611" y="3038856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4">
                  <a:moveTo>
                    <a:pt x="0" y="0"/>
                  </a:moveTo>
                  <a:lnTo>
                    <a:pt x="111963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6876" y="300075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90900" y="2947416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2550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756659" y="3000753"/>
            <a:ext cx="220345" cy="76200"/>
            <a:chOff x="3756659" y="3000753"/>
            <a:chExt cx="220345" cy="76200"/>
          </a:xfrm>
        </p:grpSpPr>
        <p:sp>
          <p:nvSpPr>
            <p:cNvPr id="14" name="object 14"/>
            <p:cNvSpPr/>
            <p:nvPr/>
          </p:nvSpPr>
          <p:spPr>
            <a:xfrm>
              <a:off x="3756659" y="3038856"/>
              <a:ext cx="156845" cy="0"/>
            </a:xfrm>
            <a:custGeom>
              <a:avLst/>
              <a:gdLst/>
              <a:ahLst/>
              <a:cxnLst/>
              <a:rect l="l" t="t" r="r" b="b"/>
              <a:pathLst>
                <a:path w="156845">
                  <a:moveTo>
                    <a:pt x="0" y="0"/>
                  </a:moveTo>
                  <a:lnTo>
                    <a:pt x="156641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00600" y="300075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3300984" y="3038855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484" y="0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44167" y="4536947"/>
            <a:ext cx="2273935" cy="118300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endParaRPr sz="1200">
              <a:latin typeface="Times New Roman"/>
              <a:cs typeface="Times New Roman"/>
            </a:endParaRPr>
          </a:p>
          <a:p>
            <a:pPr marL="125730" marR="117475" algn="ctr">
              <a:lnSpc>
                <a:spcPct val="107100"/>
              </a:lnSpc>
            </a:pPr>
            <a:r>
              <a:rPr sz="1200" dirty="0">
                <a:latin typeface="Calibri"/>
                <a:cs typeface="Calibri"/>
              </a:rPr>
              <a:t>Missed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deadline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submit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a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Appeal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the </a:t>
            </a:r>
            <a:r>
              <a:rPr sz="1200" dirty="0">
                <a:latin typeface="Calibri"/>
                <a:cs typeface="Calibri"/>
              </a:rPr>
              <a:t>prescribed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timelines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format.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Claimant’s </a:t>
            </a:r>
            <a:r>
              <a:rPr sz="1200" dirty="0">
                <a:latin typeface="Calibri"/>
                <a:cs typeface="Calibri"/>
              </a:rPr>
              <a:t>file is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closed.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9048" y="3870959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380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441240" y="4047490"/>
            <a:ext cx="76200" cy="488950"/>
            <a:chOff x="2441240" y="4047490"/>
            <a:chExt cx="76200" cy="488950"/>
          </a:xfrm>
        </p:grpSpPr>
        <p:sp>
          <p:nvSpPr>
            <p:cNvPr id="20" name="object 20"/>
            <p:cNvSpPr/>
            <p:nvPr/>
          </p:nvSpPr>
          <p:spPr>
            <a:xfrm>
              <a:off x="2471927" y="4053840"/>
              <a:ext cx="8255" cy="419100"/>
            </a:xfrm>
            <a:custGeom>
              <a:avLst/>
              <a:gdLst/>
              <a:ahLst/>
              <a:cxnLst/>
              <a:rect l="l" t="t" r="r" b="b"/>
              <a:pathLst>
                <a:path w="8255" h="419100">
                  <a:moveTo>
                    <a:pt x="0" y="0"/>
                  </a:moveTo>
                  <a:lnTo>
                    <a:pt x="7632" y="418947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41240" y="4459390"/>
              <a:ext cx="76200" cy="77470"/>
            </a:xfrm>
            <a:custGeom>
              <a:avLst/>
              <a:gdLst/>
              <a:ahLst/>
              <a:cxnLst/>
              <a:rect l="l" t="t" r="r" b="b"/>
              <a:pathLst>
                <a:path w="76200" h="77470">
                  <a:moveTo>
                    <a:pt x="76187" y="0"/>
                  </a:moveTo>
                  <a:lnTo>
                    <a:pt x="0" y="1384"/>
                  </a:lnTo>
                  <a:lnTo>
                    <a:pt x="39484" y="76885"/>
                  </a:lnTo>
                  <a:lnTo>
                    <a:pt x="76187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2471927" y="3570732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300215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76115" y="2506979"/>
            <a:ext cx="1826260" cy="1064260"/>
          </a:xfrm>
          <a:prstGeom prst="rect">
            <a:avLst/>
          </a:prstGeom>
          <a:solidFill>
            <a:srgbClr val="78C596">
              <a:alpha val="30194"/>
            </a:srgbClr>
          </a:solidFill>
          <a:ln w="12700">
            <a:solidFill>
              <a:srgbClr val="78C596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endParaRPr sz="1200">
              <a:latin typeface="Times New Roman"/>
              <a:cs typeface="Times New Roman"/>
            </a:endParaRPr>
          </a:p>
          <a:p>
            <a:pPr marL="99695" marR="92075" indent="-1905" algn="ctr">
              <a:lnSpc>
                <a:spcPct val="1071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refers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Appeal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Assessor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spc="-10" dirty="0">
                <a:latin typeface="Calibri"/>
                <a:cs typeface="Calibri"/>
              </a:rPr>
              <a:t>determination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56376" y="2506979"/>
            <a:ext cx="1824355" cy="1057910"/>
          </a:xfrm>
          <a:prstGeom prst="rect">
            <a:avLst/>
          </a:prstGeom>
          <a:solidFill>
            <a:srgbClr val="F8CAAC">
              <a:alpha val="49804"/>
            </a:srgbClr>
          </a:solidFill>
        </p:spPr>
        <p:txBody>
          <a:bodyPr vert="horz" wrap="square" lIns="0" tIns="24130" rIns="0" bIns="0" rtlCol="0">
            <a:spAutoFit/>
          </a:bodyPr>
          <a:lstStyle/>
          <a:p>
            <a:pPr marL="156845" marR="151130" indent="1905" algn="ctr">
              <a:lnSpc>
                <a:spcPct val="107100"/>
              </a:lnSpc>
              <a:spcBef>
                <a:spcPts val="190"/>
              </a:spcBef>
            </a:pPr>
            <a:r>
              <a:rPr sz="1200" dirty="0">
                <a:latin typeface="Calibri"/>
                <a:cs typeface="Calibri"/>
              </a:rPr>
              <a:t>Assessor</a:t>
            </a:r>
            <a:r>
              <a:rPr sz="1200" spc="-10" dirty="0">
                <a:latin typeface="Calibri"/>
                <a:cs typeface="Calibri"/>
              </a:rPr>
              <a:t> reviews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Appeal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Administrator’s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Decision </a:t>
            </a:r>
            <a:r>
              <a:rPr sz="1200" dirty="0">
                <a:latin typeface="Calibri"/>
                <a:cs typeface="Calibri"/>
              </a:rPr>
              <a:t>Form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request </a:t>
            </a:r>
            <a:r>
              <a:rPr sz="1200" dirty="0">
                <a:latin typeface="Calibri"/>
                <a:cs typeface="Calibri"/>
              </a:rPr>
              <a:t>additional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795517" y="2998652"/>
            <a:ext cx="262255" cy="76200"/>
            <a:chOff x="5795517" y="2998652"/>
            <a:chExt cx="262255" cy="76200"/>
          </a:xfrm>
        </p:grpSpPr>
        <p:sp>
          <p:nvSpPr>
            <p:cNvPr id="26" name="object 26"/>
            <p:cNvSpPr/>
            <p:nvPr/>
          </p:nvSpPr>
          <p:spPr>
            <a:xfrm>
              <a:off x="5801867" y="3036596"/>
              <a:ext cx="192405" cy="2540"/>
            </a:xfrm>
            <a:custGeom>
              <a:avLst/>
              <a:gdLst/>
              <a:ahLst/>
              <a:cxnLst/>
              <a:rect l="l" t="t" r="r" b="b"/>
              <a:pathLst>
                <a:path w="192404" h="2539">
                  <a:moveTo>
                    <a:pt x="0" y="2374"/>
                  </a:moveTo>
                  <a:lnTo>
                    <a:pt x="191808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80501" y="2998652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0" y="0"/>
                  </a:moveTo>
                  <a:lnTo>
                    <a:pt x="952" y="76200"/>
                  </a:lnTo>
                  <a:lnTo>
                    <a:pt x="76669" y="37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8240014" y="2497584"/>
            <a:ext cx="1094740" cy="1067435"/>
            <a:chOff x="8240014" y="2497584"/>
            <a:chExt cx="1094740" cy="1067435"/>
          </a:xfrm>
        </p:grpSpPr>
        <p:sp>
          <p:nvSpPr>
            <p:cNvPr id="29" name="object 29"/>
            <p:cNvSpPr/>
            <p:nvPr/>
          </p:nvSpPr>
          <p:spPr>
            <a:xfrm>
              <a:off x="8246364" y="2503934"/>
              <a:ext cx="1082040" cy="1054735"/>
            </a:xfrm>
            <a:custGeom>
              <a:avLst/>
              <a:gdLst/>
              <a:ahLst/>
              <a:cxnLst/>
              <a:rect l="l" t="t" r="r" b="b"/>
              <a:pathLst>
                <a:path w="1082040" h="1054735">
                  <a:moveTo>
                    <a:pt x="906272" y="0"/>
                  </a:moveTo>
                  <a:lnTo>
                    <a:pt x="175768" y="0"/>
                  </a:lnTo>
                  <a:lnTo>
                    <a:pt x="129040" y="6278"/>
                  </a:lnTo>
                  <a:lnTo>
                    <a:pt x="87052" y="23996"/>
                  </a:lnTo>
                  <a:lnTo>
                    <a:pt x="51479" y="51479"/>
                  </a:lnTo>
                  <a:lnTo>
                    <a:pt x="23996" y="87052"/>
                  </a:lnTo>
                  <a:lnTo>
                    <a:pt x="6278" y="129040"/>
                  </a:lnTo>
                  <a:lnTo>
                    <a:pt x="0" y="175767"/>
                  </a:lnTo>
                  <a:lnTo>
                    <a:pt x="0" y="878839"/>
                  </a:lnTo>
                  <a:lnTo>
                    <a:pt x="6278" y="925563"/>
                  </a:lnTo>
                  <a:lnTo>
                    <a:pt x="23996" y="967549"/>
                  </a:lnTo>
                  <a:lnTo>
                    <a:pt x="51479" y="1003123"/>
                  </a:lnTo>
                  <a:lnTo>
                    <a:pt x="87052" y="1030608"/>
                  </a:lnTo>
                  <a:lnTo>
                    <a:pt x="129040" y="1048328"/>
                  </a:lnTo>
                  <a:lnTo>
                    <a:pt x="175768" y="1054607"/>
                  </a:lnTo>
                  <a:lnTo>
                    <a:pt x="906272" y="1054607"/>
                  </a:lnTo>
                  <a:lnTo>
                    <a:pt x="952995" y="1048328"/>
                  </a:lnTo>
                  <a:lnTo>
                    <a:pt x="994981" y="1030608"/>
                  </a:lnTo>
                  <a:lnTo>
                    <a:pt x="1030555" y="1003123"/>
                  </a:lnTo>
                  <a:lnTo>
                    <a:pt x="1058040" y="967549"/>
                  </a:lnTo>
                  <a:lnTo>
                    <a:pt x="1075760" y="925563"/>
                  </a:lnTo>
                  <a:lnTo>
                    <a:pt x="1082040" y="878839"/>
                  </a:lnTo>
                  <a:lnTo>
                    <a:pt x="1082040" y="175767"/>
                  </a:lnTo>
                  <a:lnTo>
                    <a:pt x="1075760" y="129040"/>
                  </a:lnTo>
                  <a:lnTo>
                    <a:pt x="1058040" y="87052"/>
                  </a:lnTo>
                  <a:lnTo>
                    <a:pt x="1030555" y="51479"/>
                  </a:lnTo>
                  <a:lnTo>
                    <a:pt x="994981" y="23996"/>
                  </a:lnTo>
                  <a:lnTo>
                    <a:pt x="952995" y="6278"/>
                  </a:lnTo>
                  <a:lnTo>
                    <a:pt x="906272" y="0"/>
                  </a:lnTo>
                  <a:close/>
                </a:path>
              </a:pathLst>
            </a:custGeom>
            <a:solidFill>
              <a:srgbClr val="F8CAAC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246364" y="2503934"/>
              <a:ext cx="1082040" cy="1054735"/>
            </a:xfrm>
            <a:custGeom>
              <a:avLst/>
              <a:gdLst/>
              <a:ahLst/>
              <a:cxnLst/>
              <a:rect l="l" t="t" r="r" b="b"/>
              <a:pathLst>
                <a:path w="1082040" h="1054735">
                  <a:moveTo>
                    <a:pt x="0" y="175767"/>
                  </a:moveTo>
                  <a:lnTo>
                    <a:pt x="6278" y="129040"/>
                  </a:lnTo>
                  <a:lnTo>
                    <a:pt x="23996" y="87052"/>
                  </a:lnTo>
                  <a:lnTo>
                    <a:pt x="51479" y="51479"/>
                  </a:lnTo>
                  <a:lnTo>
                    <a:pt x="87052" y="23996"/>
                  </a:lnTo>
                  <a:lnTo>
                    <a:pt x="129040" y="6278"/>
                  </a:lnTo>
                  <a:lnTo>
                    <a:pt x="175768" y="0"/>
                  </a:lnTo>
                  <a:lnTo>
                    <a:pt x="906272" y="0"/>
                  </a:lnTo>
                  <a:lnTo>
                    <a:pt x="952995" y="6278"/>
                  </a:lnTo>
                  <a:lnTo>
                    <a:pt x="994981" y="23996"/>
                  </a:lnTo>
                  <a:lnTo>
                    <a:pt x="1030555" y="51479"/>
                  </a:lnTo>
                  <a:lnTo>
                    <a:pt x="1058040" y="87052"/>
                  </a:lnTo>
                  <a:lnTo>
                    <a:pt x="1075760" y="129040"/>
                  </a:lnTo>
                  <a:lnTo>
                    <a:pt x="1082040" y="175767"/>
                  </a:lnTo>
                  <a:lnTo>
                    <a:pt x="1082040" y="878827"/>
                  </a:lnTo>
                  <a:lnTo>
                    <a:pt x="1075760" y="925556"/>
                  </a:lnTo>
                  <a:lnTo>
                    <a:pt x="1058040" y="967546"/>
                  </a:lnTo>
                  <a:lnTo>
                    <a:pt x="1030555" y="1003122"/>
                  </a:lnTo>
                  <a:lnTo>
                    <a:pt x="994981" y="1030608"/>
                  </a:lnTo>
                  <a:lnTo>
                    <a:pt x="952995" y="1048328"/>
                  </a:lnTo>
                  <a:lnTo>
                    <a:pt x="906272" y="1054607"/>
                  </a:lnTo>
                  <a:lnTo>
                    <a:pt x="175768" y="1054607"/>
                  </a:lnTo>
                  <a:lnTo>
                    <a:pt x="129040" y="1048328"/>
                  </a:lnTo>
                  <a:lnTo>
                    <a:pt x="87052" y="1030608"/>
                  </a:lnTo>
                  <a:lnTo>
                    <a:pt x="51479" y="1003122"/>
                  </a:lnTo>
                  <a:lnTo>
                    <a:pt x="23996" y="967546"/>
                  </a:lnTo>
                  <a:lnTo>
                    <a:pt x="6278" y="925556"/>
                  </a:lnTo>
                  <a:lnTo>
                    <a:pt x="0" y="878827"/>
                  </a:lnTo>
                  <a:lnTo>
                    <a:pt x="0" y="175767"/>
                  </a:lnTo>
                  <a:close/>
                </a:path>
              </a:pathLst>
            </a:custGeom>
            <a:ln w="12700">
              <a:solidFill>
                <a:srgbClr val="F4B08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297773" y="2611787"/>
            <a:ext cx="978535" cy="810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270" algn="ctr">
              <a:lnSpc>
                <a:spcPct val="107200"/>
              </a:lnSpc>
              <a:spcBef>
                <a:spcPts val="105"/>
              </a:spcBef>
            </a:pPr>
            <a:r>
              <a:rPr sz="1200" spc="-10" dirty="0">
                <a:latin typeface="Calibri"/>
                <a:cs typeface="Calibri"/>
              </a:rPr>
              <a:t>Assessor reverses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Administrator’s decision?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874254" y="2994017"/>
            <a:ext cx="372110" cy="76200"/>
            <a:chOff x="7874254" y="2994017"/>
            <a:chExt cx="372110" cy="76200"/>
          </a:xfrm>
        </p:grpSpPr>
        <p:sp>
          <p:nvSpPr>
            <p:cNvPr id="33" name="object 33"/>
            <p:cNvSpPr/>
            <p:nvPr/>
          </p:nvSpPr>
          <p:spPr>
            <a:xfrm>
              <a:off x="7880604" y="3031970"/>
              <a:ext cx="302260" cy="3810"/>
            </a:xfrm>
            <a:custGeom>
              <a:avLst/>
              <a:gdLst/>
              <a:ahLst/>
              <a:cxnLst/>
              <a:rect l="l" t="t" r="r" b="b"/>
              <a:pathLst>
                <a:path w="302259" h="3810">
                  <a:moveTo>
                    <a:pt x="0" y="3492"/>
                  </a:moveTo>
                  <a:lnTo>
                    <a:pt x="302260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169722" y="2994017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0" y="0"/>
                  </a:moveTo>
                  <a:lnTo>
                    <a:pt x="889" y="76200"/>
                  </a:lnTo>
                  <a:lnTo>
                    <a:pt x="76644" y="37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612123" y="3899915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2550">
              <a:lnSpc>
                <a:spcPts val="1380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920985" y="2998528"/>
            <a:ext cx="300990" cy="76200"/>
            <a:chOff x="9920985" y="2998528"/>
            <a:chExt cx="300990" cy="76200"/>
          </a:xfrm>
        </p:grpSpPr>
        <p:sp>
          <p:nvSpPr>
            <p:cNvPr id="37" name="object 37"/>
            <p:cNvSpPr/>
            <p:nvPr/>
          </p:nvSpPr>
          <p:spPr>
            <a:xfrm>
              <a:off x="9927335" y="3036495"/>
              <a:ext cx="231140" cy="2540"/>
            </a:xfrm>
            <a:custGeom>
              <a:avLst/>
              <a:gdLst/>
              <a:ahLst/>
              <a:cxnLst/>
              <a:rect l="l" t="t" r="r" b="b"/>
              <a:pathLst>
                <a:path w="231140" h="2539">
                  <a:moveTo>
                    <a:pt x="0" y="2476"/>
                  </a:moveTo>
                  <a:lnTo>
                    <a:pt x="230797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145024" y="2998528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0" y="0"/>
                  </a:moveTo>
                  <a:lnTo>
                    <a:pt x="825" y="76200"/>
                  </a:lnTo>
                  <a:lnTo>
                    <a:pt x="76606" y="37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9328404" y="3031235"/>
            <a:ext cx="234315" cy="7620"/>
          </a:xfrm>
          <a:custGeom>
            <a:avLst/>
            <a:gdLst/>
            <a:ahLst/>
            <a:cxnLst/>
            <a:rect l="l" t="t" r="r" b="b"/>
            <a:pathLst>
              <a:path w="234315" h="7619">
                <a:moveTo>
                  <a:pt x="0" y="0"/>
                </a:moveTo>
                <a:lnTo>
                  <a:pt x="234289" y="7391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561576" y="2947416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9454642" y="5265494"/>
            <a:ext cx="768350" cy="76200"/>
            <a:chOff x="9454642" y="5265494"/>
            <a:chExt cx="768350" cy="76200"/>
          </a:xfrm>
        </p:grpSpPr>
        <p:sp>
          <p:nvSpPr>
            <p:cNvPr id="42" name="object 42"/>
            <p:cNvSpPr/>
            <p:nvPr/>
          </p:nvSpPr>
          <p:spPr>
            <a:xfrm>
              <a:off x="9460992" y="5303573"/>
              <a:ext cx="698500" cy="1270"/>
            </a:xfrm>
            <a:custGeom>
              <a:avLst/>
              <a:gdLst/>
              <a:ahLst/>
              <a:cxnLst/>
              <a:rect l="l" t="t" r="r" b="b"/>
              <a:pathLst>
                <a:path w="698500" h="1270">
                  <a:moveTo>
                    <a:pt x="0" y="660"/>
                  </a:moveTo>
                  <a:lnTo>
                    <a:pt x="698360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146610" y="5265494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0" y="0"/>
                  </a:moveTo>
                  <a:lnTo>
                    <a:pt x="76" y="76199"/>
                  </a:lnTo>
                  <a:lnTo>
                    <a:pt x="76238" y="38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8787383" y="3558540"/>
            <a:ext cx="8255" cy="342265"/>
          </a:xfrm>
          <a:custGeom>
            <a:avLst/>
            <a:gdLst/>
            <a:ahLst/>
            <a:cxnLst/>
            <a:rect l="l" t="t" r="r" b="b"/>
            <a:pathLst>
              <a:path w="8254" h="342264">
                <a:moveTo>
                  <a:pt x="0" y="0"/>
                </a:moveTo>
                <a:lnTo>
                  <a:pt x="8026" y="341782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0222992" y="2506979"/>
            <a:ext cx="1501140" cy="1057910"/>
          </a:xfrm>
          <a:prstGeom prst="rect">
            <a:avLst/>
          </a:prstGeom>
          <a:solidFill>
            <a:srgbClr val="F8CAAC">
              <a:alpha val="49804"/>
            </a:srgbClr>
          </a:solidFill>
        </p:spPr>
        <p:txBody>
          <a:bodyPr vert="horz" wrap="square" lIns="0" tIns="121920" rIns="0" bIns="0" rtlCol="0">
            <a:spAutoFit/>
          </a:bodyPr>
          <a:lstStyle/>
          <a:p>
            <a:pPr marL="108585" marR="102870" algn="ctr">
              <a:lnSpc>
                <a:spcPct val="107200"/>
              </a:lnSpc>
              <a:spcBef>
                <a:spcPts val="960"/>
              </a:spcBef>
            </a:pPr>
            <a:r>
              <a:rPr sz="1200" dirty="0">
                <a:latin typeface="Calibri"/>
                <a:cs typeface="Calibri"/>
              </a:rPr>
              <a:t>Assessor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notifies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their </a:t>
            </a:r>
            <a:r>
              <a:rPr sz="1200" b="1" dirty="0">
                <a:latin typeface="Calibri"/>
                <a:cs typeface="Calibri"/>
              </a:rPr>
              <a:t>appeal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has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been </a:t>
            </a:r>
            <a:r>
              <a:rPr sz="1200" b="1" spc="-10" dirty="0">
                <a:latin typeface="Calibri"/>
                <a:cs typeface="Calibri"/>
              </a:rPr>
              <a:t>denied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33588" y="4738115"/>
            <a:ext cx="1327785" cy="1132840"/>
          </a:xfrm>
          <a:prstGeom prst="rect">
            <a:avLst/>
          </a:prstGeom>
          <a:solidFill>
            <a:srgbClr val="F8CAAC">
              <a:alpha val="49804"/>
            </a:srgbClr>
          </a:solidFill>
        </p:spPr>
        <p:txBody>
          <a:bodyPr vert="horz" wrap="square" lIns="0" tIns="160020" rIns="0" bIns="0" rtlCol="0">
            <a:spAutoFit/>
          </a:bodyPr>
          <a:lstStyle/>
          <a:p>
            <a:pPr marL="22225" marR="15875" algn="ctr">
              <a:lnSpc>
                <a:spcPct val="107200"/>
              </a:lnSpc>
              <a:spcBef>
                <a:spcPts val="1260"/>
              </a:spcBef>
            </a:pPr>
            <a:r>
              <a:rPr sz="1200" dirty="0">
                <a:latin typeface="Calibri"/>
                <a:cs typeface="Calibri"/>
              </a:rPr>
              <a:t>Assessor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notifies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their </a:t>
            </a:r>
            <a:r>
              <a:rPr sz="1200" b="1" dirty="0">
                <a:latin typeface="Calibri"/>
                <a:cs typeface="Calibri"/>
              </a:rPr>
              <a:t>appeal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was </a:t>
            </a:r>
            <a:r>
              <a:rPr sz="1200" b="1" spc="-10" dirty="0">
                <a:latin typeface="Calibri"/>
                <a:cs typeface="Calibri"/>
              </a:rPr>
              <a:t>successful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222992" y="4736591"/>
            <a:ext cx="1499870" cy="1141595"/>
          </a:xfrm>
          <a:prstGeom prst="rect">
            <a:avLst/>
          </a:prstGeom>
          <a:solidFill>
            <a:srgbClr val="78C596">
              <a:alpha val="30194"/>
            </a:srgbClr>
          </a:solidFill>
          <a:ln w="12700">
            <a:solidFill>
              <a:srgbClr val="78C596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11430" marR="5715" indent="635" algn="ctr">
              <a:lnSpc>
                <a:spcPct val="107200"/>
              </a:lnSpc>
              <a:spcBef>
                <a:spcPts val="1265"/>
              </a:spcBef>
            </a:pP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performs </a:t>
            </a:r>
            <a:r>
              <a:rPr sz="1200" dirty="0">
                <a:latin typeface="Calibri"/>
                <a:cs typeface="Calibri"/>
              </a:rPr>
              <a:t>next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required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step </a:t>
            </a:r>
            <a:r>
              <a:rPr sz="1200" spc="-10" dirty="0">
                <a:latin typeface="Calibri"/>
                <a:cs typeface="Calibri"/>
              </a:rPr>
              <a:t>according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lang="en-US" sz="1200" spc="-5">
                <a:latin typeface="Calibri"/>
                <a:cs typeface="Calibri"/>
              </a:rPr>
              <a:t>Assessor’s </a:t>
            </a:r>
            <a:r>
              <a:rPr sz="1200" spc="-10" dirty="0">
                <a:latin typeface="Calibri"/>
                <a:cs typeface="Calibri"/>
              </a:rPr>
              <a:t>Appeal Decision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8758183" y="4076446"/>
            <a:ext cx="76200" cy="661670"/>
            <a:chOff x="8758183" y="4076446"/>
            <a:chExt cx="76200" cy="661670"/>
          </a:xfrm>
        </p:grpSpPr>
        <p:sp>
          <p:nvSpPr>
            <p:cNvPr id="49" name="object 49"/>
            <p:cNvSpPr/>
            <p:nvPr/>
          </p:nvSpPr>
          <p:spPr>
            <a:xfrm>
              <a:off x="8795004" y="4082796"/>
              <a:ext cx="1905" cy="591820"/>
            </a:xfrm>
            <a:custGeom>
              <a:avLst/>
              <a:gdLst/>
              <a:ahLst/>
              <a:cxnLst/>
              <a:rect l="l" t="t" r="r" b="b"/>
              <a:pathLst>
                <a:path w="1904" h="591820">
                  <a:moveTo>
                    <a:pt x="0" y="0"/>
                  </a:moveTo>
                  <a:lnTo>
                    <a:pt x="1308" y="591553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758183" y="4661569"/>
              <a:ext cx="76200" cy="76835"/>
            </a:xfrm>
            <a:custGeom>
              <a:avLst/>
              <a:gdLst/>
              <a:ahLst/>
              <a:cxnLst/>
              <a:rect l="l" t="t" r="r" b="b"/>
              <a:pathLst>
                <a:path w="76200" h="76835">
                  <a:moveTo>
                    <a:pt x="76200" y="0"/>
                  </a:moveTo>
                  <a:lnTo>
                    <a:pt x="0" y="165"/>
                  </a:lnTo>
                  <a:lnTo>
                    <a:pt x="38265" y="76276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6554723" y="827532"/>
            <a:ext cx="5443855" cy="425450"/>
            <a:chOff x="6554723" y="827532"/>
            <a:chExt cx="5443855" cy="425450"/>
          </a:xfrm>
        </p:grpSpPr>
        <p:sp>
          <p:nvSpPr>
            <p:cNvPr id="52" name="object 52"/>
            <p:cNvSpPr/>
            <p:nvPr/>
          </p:nvSpPr>
          <p:spPr>
            <a:xfrm>
              <a:off x="6554723" y="827532"/>
              <a:ext cx="5443855" cy="425450"/>
            </a:xfrm>
            <a:custGeom>
              <a:avLst/>
              <a:gdLst/>
              <a:ahLst/>
              <a:cxnLst/>
              <a:rect l="l" t="t" r="r" b="b"/>
              <a:pathLst>
                <a:path w="5443855" h="425450">
                  <a:moveTo>
                    <a:pt x="5443728" y="0"/>
                  </a:moveTo>
                  <a:lnTo>
                    <a:pt x="0" y="0"/>
                  </a:lnTo>
                  <a:lnTo>
                    <a:pt x="0" y="425196"/>
                  </a:lnTo>
                  <a:lnTo>
                    <a:pt x="5443728" y="425196"/>
                  </a:lnTo>
                  <a:lnTo>
                    <a:pt x="5443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137159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137159" y="137160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0" y="0"/>
                  </a:moveTo>
                  <a:lnTo>
                    <a:pt x="137159" y="0"/>
                  </a:lnTo>
                  <a:lnTo>
                    <a:pt x="137159" y="137160"/>
                  </a:lnTo>
                  <a:lnTo>
                    <a:pt x="0" y="13716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81067" y="967548"/>
              <a:ext cx="146684" cy="146685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9957" y="967548"/>
              <a:ext cx="146684" cy="146685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6554723" y="827532"/>
            <a:ext cx="5443855" cy="4254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885"/>
              </a:spcBef>
              <a:tabLst>
                <a:tab pos="946150" algn="l"/>
                <a:tab pos="2252345" algn="l"/>
                <a:tab pos="3726815" algn="l"/>
              </a:tabLst>
            </a:pPr>
            <a:r>
              <a:rPr sz="1200" b="1" spc="-10" dirty="0">
                <a:latin typeface="Calibri"/>
                <a:cs typeface="Calibri"/>
              </a:rPr>
              <a:t>Legend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200" dirty="0">
                <a:latin typeface="Calibri"/>
                <a:cs typeface="Calibri"/>
              </a:rPr>
              <a:t>Assessor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Actions</a:t>
            </a:r>
            <a:r>
              <a:rPr sz="1200" dirty="0">
                <a:latin typeface="Calibri"/>
                <a:cs typeface="Calibri"/>
              </a:rPr>
              <a:t>	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Actions</a:t>
            </a:r>
            <a:r>
              <a:rPr sz="1200" dirty="0">
                <a:latin typeface="Calibri"/>
                <a:cs typeface="Calibri"/>
              </a:rPr>
              <a:t>	</a:t>
            </a: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58" name="object 58"/>
          <p:cNvSpPr txBox="1"/>
          <p:nvPr/>
        </p:nvSpPr>
        <p:spPr>
          <a:xfrm>
            <a:off x="516977" y="2012542"/>
            <a:ext cx="630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4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95" dirty="0">
                <a:solidFill>
                  <a:srgbClr val="00AF50"/>
                </a:solidFill>
                <a:latin typeface="Calibri"/>
                <a:cs typeface="Calibri"/>
              </a:rPr>
              <a:t>TA</a:t>
            </a:r>
            <a:r>
              <a:rPr sz="14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4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743476" y="2095455"/>
            <a:ext cx="4565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60" dirty="0">
                <a:solidFill>
                  <a:srgbClr val="FF0000"/>
                </a:solidFill>
                <a:latin typeface="Calibri"/>
                <a:cs typeface="Calibri"/>
              </a:rPr>
              <a:t>END 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041" y="1792809"/>
            <a:ext cx="82181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1B0F58"/>
                </a:solidFill>
              </a:rPr>
              <a:t>Importance</a:t>
            </a:r>
            <a:r>
              <a:rPr sz="3200" spc="-6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of</a:t>
            </a:r>
            <a:r>
              <a:rPr sz="3200" spc="-2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finality</a:t>
            </a:r>
            <a:r>
              <a:rPr sz="3200" spc="-60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of</a:t>
            </a:r>
            <a:r>
              <a:rPr sz="3200" spc="-2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decisions</a:t>
            </a:r>
            <a:r>
              <a:rPr sz="3200" spc="-40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and</a:t>
            </a:r>
            <a:r>
              <a:rPr sz="3200" spc="-45" dirty="0">
                <a:solidFill>
                  <a:srgbClr val="1B0F58"/>
                </a:solidFill>
              </a:rPr>
              <a:t> </a:t>
            </a:r>
            <a:r>
              <a:rPr sz="3200" spc="-10" dirty="0">
                <a:solidFill>
                  <a:srgbClr val="1B0F58"/>
                </a:solidFill>
              </a:rPr>
              <a:t>deadlines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8375" y="2386727"/>
            <a:ext cx="1126998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1905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</a:tabLst>
            </a:pP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Certain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aspects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Process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have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been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designed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incorporate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specific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deadlines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ensure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Administrator</a:t>
            </a:r>
            <a:r>
              <a:rPr sz="20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is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able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adjudicate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20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B0F58"/>
                </a:solidFill>
                <a:latin typeface="Calibri"/>
                <a:cs typeface="Calibri"/>
              </a:rPr>
              <a:t>promptly,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compensation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can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flow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Claimants</a:t>
            </a:r>
            <a:r>
              <a:rPr sz="20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as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quickly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as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possible.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800"/>
              </a:spcBef>
              <a:buFont typeface="Wingdings"/>
              <a:buChar char=""/>
              <a:tabLst>
                <a:tab pos="354965" algn="l"/>
              </a:tabLst>
            </a:pP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This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applies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deadlines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submitting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claim,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providing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missing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information,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2000" spc="-6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appeal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process.</a:t>
            </a:r>
            <a:endParaRPr sz="2000">
              <a:latin typeface="Calibri"/>
              <a:cs typeface="Calibri"/>
            </a:endParaRPr>
          </a:p>
          <a:p>
            <a:pPr marL="354965" marR="661670" indent="-342900">
              <a:lnSpc>
                <a:spcPct val="100000"/>
              </a:lnSpc>
              <a:spcBef>
                <a:spcPts val="795"/>
              </a:spcBef>
              <a:buFont typeface="Wingdings"/>
              <a:buChar char=""/>
              <a:tabLst>
                <a:tab pos="354965" algn="l"/>
              </a:tabLst>
            </a:pP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Without</a:t>
            </a:r>
            <a:r>
              <a:rPr sz="2000" spc="-6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deadlines,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certain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Claimants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may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be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left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waiting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indefinitely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their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compensation,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as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Administrator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would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be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waiting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resolution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competing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or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quantification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total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claims approved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compensation,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before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receiving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instructions</a:t>
            </a:r>
            <a:r>
              <a:rPr sz="20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from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SIC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or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Actuary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on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next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steps.</a:t>
            </a:r>
            <a:endParaRPr sz="20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Wingdings"/>
              <a:buChar char=""/>
              <a:tabLst>
                <a:tab pos="354965" algn="l"/>
              </a:tabLst>
            </a:pPr>
            <a:r>
              <a:rPr sz="2000" b="1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2000" b="1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B0F58"/>
                </a:solidFill>
                <a:latin typeface="Calibri"/>
                <a:cs typeface="Calibri"/>
              </a:rPr>
              <a:t>example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,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parent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or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grandparent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Removed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Child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cannot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get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paid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before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we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know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B0F58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all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potential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parents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grandparents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have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submitted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claim.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Without</a:t>
            </a:r>
            <a:r>
              <a:rPr sz="2000" spc="-6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deadline,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Administrator</a:t>
            </a:r>
            <a:r>
              <a:rPr sz="20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cannot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determine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who</a:t>
            </a:r>
            <a:r>
              <a:rPr sz="20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are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lang="en-US" sz="2000" spc="-30">
                <a:solidFill>
                  <a:srgbClr val="1B0F58"/>
                </a:solidFill>
                <a:latin typeface="Calibri"/>
                <a:cs typeface="Calibri"/>
              </a:rPr>
              <a:t>two (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2</a:t>
            </a:r>
            <a:r>
              <a:rPr lang="en-US" sz="2000">
                <a:solidFill>
                  <a:srgbClr val="1B0F58"/>
                </a:solidFill>
                <a:latin typeface="Calibri"/>
                <a:cs typeface="Calibri"/>
              </a:rPr>
              <a:t>)</a:t>
            </a:r>
            <a:r>
              <a:rPr sz="20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eligible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20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parents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/</a:t>
            </a:r>
            <a:r>
              <a:rPr sz="20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caregiving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grandparents</a:t>
            </a:r>
            <a:r>
              <a:rPr sz="20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B0F58"/>
                </a:solidFill>
                <a:latin typeface="Calibri"/>
                <a:cs typeface="Calibri"/>
              </a:rPr>
              <a:t>who </a:t>
            </a:r>
            <a:r>
              <a:rPr sz="2000" dirty="0">
                <a:solidFill>
                  <a:srgbClr val="1B0F58"/>
                </a:solidFill>
                <a:latin typeface="Calibri"/>
                <a:cs typeface="Calibri"/>
              </a:rPr>
              <a:t>should</a:t>
            </a:r>
            <a:r>
              <a:rPr sz="20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receive</a:t>
            </a:r>
            <a:r>
              <a:rPr sz="20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B0F58"/>
                </a:solidFill>
                <a:latin typeface="Calibri"/>
                <a:cs typeface="Calibri"/>
              </a:rPr>
              <a:t>compensation.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7802" y="1982847"/>
            <a:ext cx="5699760" cy="17627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indent="68580">
              <a:lnSpc>
                <a:spcPts val="6480"/>
              </a:lnSpc>
              <a:spcBef>
                <a:spcPts val="915"/>
              </a:spcBef>
            </a:pPr>
            <a:r>
              <a:rPr sz="6000" b="0" dirty="0">
                <a:latin typeface="Calibri"/>
                <a:cs typeface="Calibri"/>
              </a:rPr>
              <a:t>How</a:t>
            </a:r>
            <a:r>
              <a:rPr sz="6000" b="0" spc="-140" dirty="0">
                <a:latin typeface="Calibri"/>
                <a:cs typeface="Calibri"/>
              </a:rPr>
              <a:t> </a:t>
            </a:r>
            <a:r>
              <a:rPr sz="6000" b="0" dirty="0">
                <a:latin typeface="Calibri"/>
                <a:cs typeface="Calibri"/>
              </a:rPr>
              <a:t>to</a:t>
            </a:r>
            <a:r>
              <a:rPr sz="6000" b="0" spc="-110" dirty="0">
                <a:latin typeface="Calibri"/>
                <a:cs typeface="Calibri"/>
              </a:rPr>
              <a:t> </a:t>
            </a:r>
            <a:r>
              <a:rPr sz="6000" b="0" dirty="0">
                <a:latin typeface="Calibri"/>
                <a:cs typeface="Calibri"/>
              </a:rPr>
              <a:t>Prepare</a:t>
            </a:r>
            <a:r>
              <a:rPr sz="6000" b="0" spc="-130" dirty="0">
                <a:latin typeface="Calibri"/>
                <a:cs typeface="Calibri"/>
              </a:rPr>
              <a:t> </a:t>
            </a:r>
            <a:r>
              <a:rPr sz="6000" b="0" spc="-50" dirty="0">
                <a:latin typeface="Calibri"/>
                <a:cs typeface="Calibri"/>
              </a:rPr>
              <a:t>&amp; </a:t>
            </a:r>
            <a:r>
              <a:rPr sz="6000" b="0" dirty="0">
                <a:latin typeface="Calibri"/>
                <a:cs typeface="Calibri"/>
              </a:rPr>
              <a:t>Expected</a:t>
            </a:r>
            <a:r>
              <a:rPr sz="6000" b="0" spc="-240" dirty="0">
                <a:latin typeface="Calibri"/>
                <a:cs typeface="Calibri"/>
              </a:rPr>
              <a:t> </a:t>
            </a:r>
            <a:r>
              <a:rPr sz="6000" b="0" spc="-10" dirty="0">
                <a:latin typeface="Calibri"/>
                <a:cs typeface="Calibri"/>
              </a:rPr>
              <a:t>Timeline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671954" y="4199886"/>
            <a:ext cx="8850630" cy="156019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065" marR="5080" algn="ctr">
              <a:lnSpc>
                <a:spcPts val="2110"/>
              </a:lnSpc>
              <a:spcBef>
                <a:spcPts val="605"/>
              </a:spcBef>
            </a:pPr>
            <a:r>
              <a:rPr sz="2200" i="1" dirty="0">
                <a:latin typeface="Calibri"/>
                <a:cs typeface="Calibri"/>
              </a:rPr>
              <a:t>This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section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provides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an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overview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of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how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Claimants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can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prepare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for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Claims </a:t>
            </a:r>
            <a:r>
              <a:rPr sz="2200" i="1" dirty="0">
                <a:latin typeface="Calibri"/>
                <a:cs typeface="Calibri"/>
              </a:rPr>
              <a:t>Process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and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timeline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leading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up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to</a:t>
            </a:r>
            <a:r>
              <a:rPr sz="2200" i="1" spc="-1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launch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of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1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Claims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Process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for</a:t>
            </a:r>
            <a:r>
              <a:rPr sz="2200" i="1" spc="-25" dirty="0">
                <a:latin typeface="Calibri"/>
                <a:cs typeface="Calibri"/>
              </a:rPr>
              <a:t> the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6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Class</a:t>
            </a:r>
            <a:r>
              <a:rPr sz="2200" i="1" spc="-7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&amp;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7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Family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Class.</a:t>
            </a:r>
            <a:endParaRPr sz="2200">
              <a:latin typeface="Calibri"/>
              <a:cs typeface="Calibri"/>
            </a:endParaRPr>
          </a:p>
          <a:p>
            <a:pPr marL="82550" marR="78105" algn="ctr">
              <a:lnSpc>
                <a:spcPts val="2110"/>
              </a:lnSpc>
              <a:spcBef>
                <a:spcPts val="1005"/>
              </a:spcBef>
            </a:pP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Class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and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5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Family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Class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are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the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first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Classes </a:t>
            </a:r>
            <a:r>
              <a:rPr sz="2200" i="1" dirty="0">
                <a:latin typeface="Calibri"/>
                <a:cs typeface="Calibri"/>
              </a:rPr>
              <a:t>that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will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be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launched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no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later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than</a:t>
            </a:r>
            <a:r>
              <a:rPr sz="2200" i="1" spc="-1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six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months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from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Court</a:t>
            </a:r>
            <a:r>
              <a:rPr sz="2200" i="1" spc="-3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approval.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01481"/>
              </p:ext>
            </p:extLst>
          </p:nvPr>
        </p:nvGraphicFramePr>
        <p:xfrm>
          <a:off x="450832" y="2074798"/>
          <a:ext cx="11277600" cy="4291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2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45">
                <a:tc>
                  <a:txBody>
                    <a:bodyPr/>
                    <a:lstStyle/>
                    <a:p>
                      <a:pPr marR="18161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u="sng" spc="-4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u="sng" spc="-4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b="1" u="sng" spc="-5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Claimants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38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u="sng" spc="-55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u="sng" spc="-5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u="sng" spc="-6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b="1" u="sng" spc="-6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Claimants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504">
                <a:tc>
                  <a:txBody>
                    <a:bodyPr/>
                    <a:lstStyle/>
                    <a:p>
                      <a:pPr marL="322580" marR="289560" indent="-231775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Wingdings"/>
                        <a:buChar char=""/>
                        <a:tabLst>
                          <a:tab pos="322580" algn="l"/>
                        </a:tabLst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6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VALID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government-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issued</a:t>
                      </a:r>
                      <a:r>
                        <a:rPr sz="1600" b="1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Identification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Card </a:t>
                      </a:r>
                      <a:br>
                        <a:rPr lang="en-US"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</a:b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</a:t>
                      </a:r>
                      <a:r>
                        <a:rPr lang="en-US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 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following: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(CIS),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Driver’s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License,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Provincial/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Territory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ID,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Secure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(SCIC),</a:t>
                      </a:r>
                      <a:r>
                        <a:rPr sz="1600" spc="2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Passport,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Correctional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Facility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IDs),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available,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1945" marR="313055" indent="-231140">
                        <a:lnSpc>
                          <a:spcPct val="100000"/>
                        </a:lnSpc>
                        <a:spcBef>
                          <a:spcPts val="1440"/>
                        </a:spcBef>
                        <a:buFont typeface="Wingdings"/>
                        <a:buChar char=""/>
                        <a:tabLst>
                          <a:tab pos="323215" algn="l"/>
                        </a:tabLst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ACTIVE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bank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accepts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transactions,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 	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available,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7825" marR="5340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welfare</a:t>
                      </a:r>
                      <a:r>
                        <a:rPr sz="1600" b="1" spc="-5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records</a:t>
                      </a:r>
                      <a:r>
                        <a:rPr sz="1600" b="1" spc="-2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4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knowing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4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circumstances</a:t>
                      </a:r>
                      <a:r>
                        <a:rPr sz="1600" b="1" spc="-3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600" b="1" spc="-3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removal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u="sng" spc="-55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600" b="1" u="sng" spc="-4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b="1" u="none" spc="-6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b="1" u="none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time.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528955" marR="130175" indent="-231775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Wingdings"/>
                        <a:buChar char=""/>
                        <a:tabLst>
                          <a:tab pos="528955" algn="l"/>
                        </a:tabLst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6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VALID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government-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issued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Identification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Card </a:t>
                      </a:r>
                      <a:br>
                        <a:rPr lang="en-US"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</a:b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</a:t>
                      </a:r>
                      <a:r>
                        <a:rPr lang="en-US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 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following: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(CIS),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Driver’s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License,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Provincial/Territory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Secure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(SCIC),</a:t>
                      </a:r>
                      <a:r>
                        <a:rPr sz="1600" spc="2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Passport,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Correctional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Facility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IDs),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available,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27685" marR="153670" indent="-231140">
                        <a:lnSpc>
                          <a:spcPct val="100000"/>
                        </a:lnSpc>
                        <a:spcBef>
                          <a:spcPts val="1440"/>
                        </a:spcBef>
                        <a:buFont typeface="Wingdings"/>
                        <a:buChar char=""/>
                        <a:tabLst>
                          <a:tab pos="528955" algn="l"/>
                        </a:tabLst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ACTIVE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bank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accepts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transactions,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 	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available,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28955" marR="245745" indent="-231775">
                        <a:lnSpc>
                          <a:spcPct val="100000"/>
                        </a:lnSpc>
                        <a:spcBef>
                          <a:spcPts val="835"/>
                        </a:spcBef>
                        <a:buFont typeface="Wingdings"/>
                        <a:buChar char=""/>
                        <a:tabLst>
                          <a:tab pos="528955" algn="l"/>
                        </a:tabLst>
                      </a:pP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Documentation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relationship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</a:t>
                      </a:r>
                      <a:r>
                        <a:rPr lang="en-US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long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birth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(birth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parental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e.g</a:t>
                      </a:r>
                      <a:r>
                        <a:rPr lang="en-US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.,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naming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biological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parents),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adoption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records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(adoptive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parents),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marriage certificate/license</a:t>
                      </a:r>
                      <a:r>
                        <a:rPr sz="1600" spc="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(step-parents)).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83565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welfare</a:t>
                      </a:r>
                      <a:r>
                        <a:rPr sz="1600" b="1" spc="-5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records</a:t>
                      </a:r>
                      <a:r>
                        <a:rPr sz="1600" b="1" spc="-3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b="1" spc="-5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u="sng" spc="-55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600" b="1" u="sng" spc="-45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b="1" u="none" spc="-6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b="1" u="none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time.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621" y="5825629"/>
            <a:ext cx="202691" cy="2133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0319" y="5901816"/>
            <a:ext cx="202691" cy="21335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9343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/>
              <a:t>How</a:t>
            </a:r>
            <a:r>
              <a:rPr sz="2400" spc="-40" dirty="0"/>
              <a:t> </a:t>
            </a:r>
            <a:r>
              <a:rPr sz="2400" dirty="0"/>
              <a:t>to</a:t>
            </a:r>
            <a:r>
              <a:rPr sz="2400" spc="-20" dirty="0"/>
              <a:t> </a:t>
            </a:r>
            <a:r>
              <a:rPr sz="2400" spc="-10" dirty="0"/>
              <a:t>prepare</a:t>
            </a:r>
            <a:endParaRPr sz="2400"/>
          </a:p>
          <a:p>
            <a:pPr marL="12700">
              <a:lnSpc>
                <a:spcPts val="2735"/>
              </a:lnSpc>
            </a:pPr>
            <a:r>
              <a:rPr sz="2400" dirty="0"/>
              <a:t>for</a:t>
            </a:r>
            <a:r>
              <a:rPr sz="2400" spc="-75" dirty="0"/>
              <a:t> </a:t>
            </a:r>
            <a:r>
              <a:rPr sz="2400" dirty="0"/>
              <a:t>the</a:t>
            </a:r>
            <a:r>
              <a:rPr sz="2400" spc="-45" dirty="0"/>
              <a:t> </a:t>
            </a:r>
            <a:r>
              <a:rPr sz="2400" dirty="0"/>
              <a:t>Claims</a:t>
            </a:r>
            <a:r>
              <a:rPr sz="2400" spc="-55" dirty="0"/>
              <a:t> </a:t>
            </a:r>
            <a:r>
              <a:rPr sz="2400" dirty="0"/>
              <a:t>Process</a:t>
            </a:r>
            <a:r>
              <a:rPr sz="2400" spc="-80" dirty="0"/>
              <a:t> </a:t>
            </a:r>
            <a:r>
              <a:rPr sz="2400" spc="-10" dirty="0"/>
              <a:t>(1/2)</a:t>
            </a:r>
            <a:endParaRPr sz="2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3637592" y="1595954"/>
            <a:ext cx="57315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In</a:t>
            </a:r>
            <a:r>
              <a:rPr sz="16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B0F58"/>
                </a:solidFill>
                <a:latin typeface="Calibri"/>
                <a:cs typeface="Calibri"/>
              </a:rPr>
              <a:t>preparation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launch</a:t>
            </a:r>
            <a:r>
              <a:rPr sz="16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16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Process</a:t>
            </a:r>
            <a:r>
              <a:rPr sz="16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ensure</a:t>
            </a:r>
            <a:r>
              <a:rPr sz="1600" spc="-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B0F58"/>
                </a:solidFill>
                <a:latin typeface="Calibri"/>
                <a:cs typeface="Calibri"/>
              </a:rPr>
              <a:t>have…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944154"/>
              </p:ext>
            </p:extLst>
          </p:nvPr>
        </p:nvGraphicFramePr>
        <p:xfrm>
          <a:off x="1058501" y="2074798"/>
          <a:ext cx="10062210" cy="3201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600" b="1" u="sng" spc="-10">
                          <a:solidFill>
                            <a:srgbClr val="1B0F58"/>
                          </a:solidFill>
                          <a:uFill>
                            <a:solidFill>
                              <a:srgbClr val="1B0F58"/>
                            </a:solidFill>
                          </a:uFill>
                          <a:latin typeface="Calibri"/>
                          <a:cs typeface="Calibri"/>
                        </a:rPr>
                        <a:t>Representatives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985">
                <a:tc>
                  <a:txBody>
                    <a:bodyPr/>
                    <a:lstStyle/>
                    <a:p>
                      <a:pPr marL="322580" marR="245110" indent="-231775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Wingdings"/>
                        <a:buChar char=""/>
                        <a:tabLst>
                          <a:tab pos="322580" algn="l"/>
                        </a:tabLst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VALID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government-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issued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Identification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Card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(CIS),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Driver’s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License,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Provincial/Territory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Secure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Indian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Status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(SCIC),</a:t>
                      </a:r>
                      <a:r>
                        <a:rPr sz="1600" spc="2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Passport,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Correctional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Facility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Photo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IDs),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available,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  <a:buClr>
                          <a:srgbClr val="1B0F58"/>
                        </a:buClr>
                        <a:buFont typeface="Wingdings"/>
                        <a:buChar char=""/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22580" indent="-231140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322580" algn="l"/>
                        </a:tabLst>
                      </a:pP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Documentation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supports</a:t>
                      </a:r>
                      <a:r>
                        <a:rPr sz="1600" b="1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legal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appointment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represent</a:t>
                      </a:r>
                      <a:r>
                        <a:rPr sz="1600" b="1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8784" marR="853440" lvl="1" indent="-11620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438784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Disability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Power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Attorney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Guardianship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600" strike="noStrik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trike="noStrike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medical</a:t>
                      </a:r>
                      <a:r>
                        <a:rPr lang="en-US"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note</a:t>
                      </a:r>
                      <a:r>
                        <a:rPr sz="1600" strike="noStrik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strike="noStrik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confirming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incapacity</a:t>
                      </a:r>
                      <a:r>
                        <a:rPr sz="1600" strike="noStrik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 the</a:t>
                      </a:r>
                      <a:r>
                        <a:rPr sz="1600" strike="noStrike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</a:t>
                      </a:r>
                      <a:r>
                        <a:rPr sz="1600" strike="noStrike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trike="noStrike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trike="noStrike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necessary</a:t>
                      </a:r>
                      <a:endParaRPr sz="1600" strike="noStrike">
                        <a:latin typeface="Calibri"/>
                        <a:cs typeface="Calibri"/>
                      </a:endParaRPr>
                    </a:p>
                    <a:p>
                      <a:pPr marL="438150" lvl="1" indent="-11557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8150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Deceased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Will,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ISC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Letter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Administration)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certificate.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09600">
                        <a:lnSpc>
                          <a:spcPts val="1900"/>
                        </a:lnSpc>
                      </a:pP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4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welfare</a:t>
                      </a:r>
                      <a:r>
                        <a:rPr sz="1600" b="1" spc="-4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records</a:t>
                      </a:r>
                      <a:r>
                        <a:rPr sz="1600" b="1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-4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knowing</a:t>
                      </a:r>
                      <a:r>
                        <a:rPr sz="1600" b="1" spc="-3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3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circumstances</a:t>
                      </a:r>
                      <a:r>
                        <a:rPr sz="1600" b="1" spc="-2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3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removal</a:t>
                      </a:r>
                      <a:r>
                        <a:rPr sz="1600" b="1" spc="-5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b="1" spc="-4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b="1" u="sng" spc="-4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sng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600" b="1" u="sng" spc="-3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b="1" u="none" spc="-4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b="1" u="none" spc="-45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u="none" spc="-1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time.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7944" y="4996840"/>
            <a:ext cx="202687" cy="21334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9343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/>
              <a:t>How</a:t>
            </a:r>
            <a:r>
              <a:rPr sz="2400" spc="-40" dirty="0"/>
              <a:t> </a:t>
            </a:r>
            <a:r>
              <a:rPr sz="2400" dirty="0"/>
              <a:t>to</a:t>
            </a:r>
            <a:r>
              <a:rPr sz="2400" spc="-20" dirty="0"/>
              <a:t> </a:t>
            </a:r>
            <a:r>
              <a:rPr sz="2400" spc="-10" dirty="0"/>
              <a:t>prepare</a:t>
            </a:r>
            <a:endParaRPr sz="2400"/>
          </a:p>
          <a:p>
            <a:pPr marL="12700">
              <a:lnSpc>
                <a:spcPts val="2735"/>
              </a:lnSpc>
            </a:pPr>
            <a:r>
              <a:rPr sz="2400" dirty="0"/>
              <a:t>for</a:t>
            </a:r>
            <a:r>
              <a:rPr sz="2400" spc="-75" dirty="0"/>
              <a:t> </a:t>
            </a:r>
            <a:r>
              <a:rPr sz="2400" dirty="0"/>
              <a:t>the</a:t>
            </a:r>
            <a:r>
              <a:rPr sz="2400" spc="-45" dirty="0"/>
              <a:t> </a:t>
            </a:r>
            <a:r>
              <a:rPr sz="2400" dirty="0"/>
              <a:t>Claims</a:t>
            </a:r>
            <a:r>
              <a:rPr sz="2400" spc="-55" dirty="0"/>
              <a:t> </a:t>
            </a:r>
            <a:r>
              <a:rPr sz="2400" dirty="0"/>
              <a:t>Process</a:t>
            </a:r>
            <a:r>
              <a:rPr sz="2400" spc="-80" dirty="0"/>
              <a:t> </a:t>
            </a:r>
            <a:r>
              <a:rPr sz="2400" spc="-10" dirty="0"/>
              <a:t>(2/2)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5" name="object 5"/>
          <p:cNvSpPr txBox="1"/>
          <p:nvPr/>
        </p:nvSpPr>
        <p:spPr>
          <a:xfrm>
            <a:off x="277172" y="1717944"/>
            <a:ext cx="57315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In</a:t>
            </a:r>
            <a:r>
              <a:rPr sz="16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B0F58"/>
                </a:solidFill>
                <a:latin typeface="Calibri"/>
                <a:cs typeface="Calibri"/>
              </a:rPr>
              <a:t>preparation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launch</a:t>
            </a:r>
            <a:r>
              <a:rPr sz="16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16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16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Process</a:t>
            </a:r>
            <a:r>
              <a:rPr sz="16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ensure</a:t>
            </a:r>
            <a:r>
              <a:rPr sz="1600" spc="-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B0F58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B0F58"/>
                </a:solidFill>
                <a:latin typeface="Calibri"/>
                <a:cs typeface="Calibri"/>
              </a:rPr>
              <a:t>have…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2316" y="1706974"/>
            <a:ext cx="8126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1B0F58"/>
                </a:solidFill>
                <a:latin typeface="Calibri"/>
                <a:cs typeface="Calibri"/>
              </a:rPr>
              <a:t>What</a:t>
            </a:r>
            <a:r>
              <a:rPr sz="3600" b="0" spc="-1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3600" b="0" dirty="0">
                <a:solidFill>
                  <a:srgbClr val="1B0F58"/>
                </a:solidFill>
                <a:latin typeface="Calibri"/>
                <a:cs typeface="Calibri"/>
              </a:rPr>
              <a:t>happens</a:t>
            </a:r>
            <a:r>
              <a:rPr sz="3600" b="0" spc="-1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3600" b="0" spc="-10" dirty="0">
                <a:solidFill>
                  <a:srgbClr val="1B0F58"/>
                </a:solidFill>
                <a:latin typeface="Calibri"/>
                <a:cs typeface="Calibri"/>
              </a:rPr>
              <a:t>before</a:t>
            </a:r>
            <a:r>
              <a:rPr sz="3600" b="0" spc="-1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3600" b="0" dirty="0">
                <a:solidFill>
                  <a:srgbClr val="1B0F58"/>
                </a:solidFill>
                <a:latin typeface="Calibri"/>
                <a:cs typeface="Calibri"/>
              </a:rPr>
              <a:t>compensation</a:t>
            </a:r>
            <a:r>
              <a:rPr sz="3600" b="0" spc="-114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3600" b="0" spc="-10" dirty="0">
                <a:solidFill>
                  <a:srgbClr val="1B0F58"/>
                </a:solidFill>
                <a:latin typeface="Calibri"/>
                <a:cs typeface="Calibri"/>
              </a:rPr>
              <a:t>starts?</a:t>
            </a:r>
            <a:endParaRPr sz="36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20268" y="2781300"/>
            <a:ext cx="10849610" cy="680084"/>
            <a:chOff x="620268" y="2781300"/>
            <a:chExt cx="10849610" cy="680084"/>
          </a:xfrm>
        </p:grpSpPr>
        <p:sp>
          <p:nvSpPr>
            <p:cNvPr id="4" name="object 4"/>
            <p:cNvSpPr/>
            <p:nvPr/>
          </p:nvSpPr>
          <p:spPr>
            <a:xfrm>
              <a:off x="895350" y="3307841"/>
              <a:ext cx="10300970" cy="0"/>
            </a:xfrm>
            <a:custGeom>
              <a:avLst/>
              <a:gdLst/>
              <a:ahLst/>
              <a:cxnLst/>
              <a:rect l="l" t="t" r="r" b="b"/>
              <a:pathLst>
                <a:path w="10300970">
                  <a:moveTo>
                    <a:pt x="0" y="0"/>
                  </a:moveTo>
                  <a:lnTo>
                    <a:pt x="10300449" y="0"/>
                  </a:lnTo>
                </a:path>
              </a:pathLst>
            </a:custGeom>
            <a:ln w="28575">
              <a:solidFill>
                <a:srgbClr val="1B0F58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0268" y="3169919"/>
              <a:ext cx="10849610" cy="291465"/>
            </a:xfrm>
            <a:custGeom>
              <a:avLst/>
              <a:gdLst/>
              <a:ahLst/>
              <a:cxnLst/>
              <a:rect l="l" t="t" r="r" b="b"/>
              <a:pathLst>
                <a:path w="10849610" h="291464">
                  <a:moveTo>
                    <a:pt x="274320" y="137160"/>
                  </a:moveTo>
                  <a:lnTo>
                    <a:pt x="267322" y="93814"/>
                  </a:lnTo>
                  <a:lnTo>
                    <a:pt x="247853" y="56159"/>
                  </a:lnTo>
                  <a:lnTo>
                    <a:pt x="218160" y="26466"/>
                  </a:lnTo>
                  <a:lnTo>
                    <a:pt x="180505" y="6997"/>
                  </a:lnTo>
                  <a:lnTo>
                    <a:pt x="137160" y="0"/>
                  </a:lnTo>
                  <a:lnTo>
                    <a:pt x="93802" y="6997"/>
                  </a:lnTo>
                  <a:lnTo>
                    <a:pt x="56146" y="26466"/>
                  </a:lnTo>
                  <a:lnTo>
                    <a:pt x="26454" y="56159"/>
                  </a:lnTo>
                  <a:lnTo>
                    <a:pt x="6985" y="93814"/>
                  </a:lnTo>
                  <a:lnTo>
                    <a:pt x="0" y="137160"/>
                  </a:lnTo>
                  <a:lnTo>
                    <a:pt x="6985" y="180517"/>
                  </a:lnTo>
                  <a:lnTo>
                    <a:pt x="26454" y="218173"/>
                  </a:lnTo>
                  <a:lnTo>
                    <a:pt x="56146" y="247865"/>
                  </a:lnTo>
                  <a:lnTo>
                    <a:pt x="93802" y="267335"/>
                  </a:lnTo>
                  <a:lnTo>
                    <a:pt x="137160" y="274320"/>
                  </a:lnTo>
                  <a:lnTo>
                    <a:pt x="180505" y="267335"/>
                  </a:lnTo>
                  <a:lnTo>
                    <a:pt x="218160" y="247865"/>
                  </a:lnTo>
                  <a:lnTo>
                    <a:pt x="247853" y="218173"/>
                  </a:lnTo>
                  <a:lnTo>
                    <a:pt x="267322" y="180517"/>
                  </a:lnTo>
                  <a:lnTo>
                    <a:pt x="274320" y="137160"/>
                  </a:lnTo>
                  <a:close/>
                </a:path>
                <a:path w="10849610" h="291464">
                  <a:moveTo>
                    <a:pt x="1458468" y="137160"/>
                  </a:moveTo>
                  <a:lnTo>
                    <a:pt x="1451470" y="93814"/>
                  </a:lnTo>
                  <a:lnTo>
                    <a:pt x="1432001" y="56159"/>
                  </a:lnTo>
                  <a:lnTo>
                    <a:pt x="1402308" y="26466"/>
                  </a:lnTo>
                  <a:lnTo>
                    <a:pt x="1364653" y="6997"/>
                  </a:lnTo>
                  <a:lnTo>
                    <a:pt x="1321308" y="0"/>
                  </a:lnTo>
                  <a:lnTo>
                    <a:pt x="1277950" y="6997"/>
                  </a:lnTo>
                  <a:lnTo>
                    <a:pt x="1240294" y="26466"/>
                  </a:lnTo>
                  <a:lnTo>
                    <a:pt x="1210602" y="56159"/>
                  </a:lnTo>
                  <a:lnTo>
                    <a:pt x="1191133" y="93814"/>
                  </a:lnTo>
                  <a:lnTo>
                    <a:pt x="1184148" y="137160"/>
                  </a:lnTo>
                  <a:lnTo>
                    <a:pt x="1191133" y="180517"/>
                  </a:lnTo>
                  <a:lnTo>
                    <a:pt x="1210602" y="218173"/>
                  </a:lnTo>
                  <a:lnTo>
                    <a:pt x="1240294" y="247865"/>
                  </a:lnTo>
                  <a:lnTo>
                    <a:pt x="1277950" y="267335"/>
                  </a:lnTo>
                  <a:lnTo>
                    <a:pt x="1321308" y="274320"/>
                  </a:lnTo>
                  <a:lnTo>
                    <a:pt x="1364653" y="267335"/>
                  </a:lnTo>
                  <a:lnTo>
                    <a:pt x="1402308" y="247865"/>
                  </a:lnTo>
                  <a:lnTo>
                    <a:pt x="1432001" y="218173"/>
                  </a:lnTo>
                  <a:lnTo>
                    <a:pt x="1451470" y="180517"/>
                  </a:lnTo>
                  <a:lnTo>
                    <a:pt x="1458468" y="137160"/>
                  </a:lnTo>
                  <a:close/>
                </a:path>
                <a:path w="10849610" h="291464">
                  <a:moveTo>
                    <a:pt x="3296412" y="137160"/>
                  </a:moveTo>
                  <a:lnTo>
                    <a:pt x="3289414" y="93814"/>
                  </a:lnTo>
                  <a:lnTo>
                    <a:pt x="3269945" y="56159"/>
                  </a:lnTo>
                  <a:lnTo>
                    <a:pt x="3240252" y="26466"/>
                  </a:lnTo>
                  <a:lnTo>
                    <a:pt x="3202597" y="6997"/>
                  </a:lnTo>
                  <a:lnTo>
                    <a:pt x="3159252" y="0"/>
                  </a:lnTo>
                  <a:lnTo>
                    <a:pt x="3115894" y="6997"/>
                  </a:lnTo>
                  <a:lnTo>
                    <a:pt x="3078238" y="26466"/>
                  </a:lnTo>
                  <a:lnTo>
                    <a:pt x="3048546" y="56159"/>
                  </a:lnTo>
                  <a:lnTo>
                    <a:pt x="3029077" y="93814"/>
                  </a:lnTo>
                  <a:lnTo>
                    <a:pt x="3022092" y="137160"/>
                  </a:lnTo>
                  <a:lnTo>
                    <a:pt x="3029077" y="180517"/>
                  </a:lnTo>
                  <a:lnTo>
                    <a:pt x="3048546" y="218173"/>
                  </a:lnTo>
                  <a:lnTo>
                    <a:pt x="3078238" y="247865"/>
                  </a:lnTo>
                  <a:lnTo>
                    <a:pt x="3115894" y="267335"/>
                  </a:lnTo>
                  <a:lnTo>
                    <a:pt x="3159252" y="274320"/>
                  </a:lnTo>
                  <a:lnTo>
                    <a:pt x="3202597" y="267335"/>
                  </a:lnTo>
                  <a:lnTo>
                    <a:pt x="3240252" y="247865"/>
                  </a:lnTo>
                  <a:lnTo>
                    <a:pt x="3269945" y="218173"/>
                  </a:lnTo>
                  <a:lnTo>
                    <a:pt x="3289414" y="180517"/>
                  </a:lnTo>
                  <a:lnTo>
                    <a:pt x="3296412" y="137160"/>
                  </a:lnTo>
                  <a:close/>
                </a:path>
                <a:path w="10849610" h="291464">
                  <a:moveTo>
                    <a:pt x="4826508" y="153924"/>
                  </a:moveTo>
                  <a:lnTo>
                    <a:pt x="4819510" y="110578"/>
                  </a:lnTo>
                  <a:lnTo>
                    <a:pt x="4800041" y="72923"/>
                  </a:lnTo>
                  <a:lnTo>
                    <a:pt x="4770348" y="43230"/>
                  </a:lnTo>
                  <a:lnTo>
                    <a:pt x="4732693" y="23761"/>
                  </a:lnTo>
                  <a:lnTo>
                    <a:pt x="4689348" y="16764"/>
                  </a:lnTo>
                  <a:lnTo>
                    <a:pt x="4645990" y="23761"/>
                  </a:lnTo>
                  <a:lnTo>
                    <a:pt x="4608334" y="43230"/>
                  </a:lnTo>
                  <a:lnTo>
                    <a:pt x="4578642" y="72923"/>
                  </a:lnTo>
                  <a:lnTo>
                    <a:pt x="4559173" y="110578"/>
                  </a:lnTo>
                  <a:lnTo>
                    <a:pt x="4552188" y="153924"/>
                  </a:lnTo>
                  <a:lnTo>
                    <a:pt x="4559173" y="197281"/>
                  </a:lnTo>
                  <a:lnTo>
                    <a:pt x="4578642" y="234937"/>
                  </a:lnTo>
                  <a:lnTo>
                    <a:pt x="4608334" y="264629"/>
                  </a:lnTo>
                  <a:lnTo>
                    <a:pt x="4645990" y="284099"/>
                  </a:lnTo>
                  <a:lnTo>
                    <a:pt x="4689348" y="291084"/>
                  </a:lnTo>
                  <a:lnTo>
                    <a:pt x="4732693" y="284099"/>
                  </a:lnTo>
                  <a:lnTo>
                    <a:pt x="4770348" y="264629"/>
                  </a:lnTo>
                  <a:lnTo>
                    <a:pt x="4800041" y="234937"/>
                  </a:lnTo>
                  <a:lnTo>
                    <a:pt x="4819510" y="197281"/>
                  </a:lnTo>
                  <a:lnTo>
                    <a:pt x="4826508" y="153924"/>
                  </a:lnTo>
                  <a:close/>
                </a:path>
                <a:path w="10849610" h="291464">
                  <a:moveTo>
                    <a:pt x="6775704" y="137160"/>
                  </a:moveTo>
                  <a:lnTo>
                    <a:pt x="6768706" y="93814"/>
                  </a:lnTo>
                  <a:lnTo>
                    <a:pt x="6749237" y="56159"/>
                  </a:lnTo>
                  <a:lnTo>
                    <a:pt x="6719544" y="26466"/>
                  </a:lnTo>
                  <a:lnTo>
                    <a:pt x="6681889" y="6997"/>
                  </a:lnTo>
                  <a:lnTo>
                    <a:pt x="6638544" y="0"/>
                  </a:lnTo>
                  <a:lnTo>
                    <a:pt x="6595186" y="6997"/>
                  </a:lnTo>
                  <a:lnTo>
                    <a:pt x="6557531" y="26466"/>
                  </a:lnTo>
                  <a:lnTo>
                    <a:pt x="6527838" y="56159"/>
                  </a:lnTo>
                  <a:lnTo>
                    <a:pt x="6508369" y="93814"/>
                  </a:lnTo>
                  <a:lnTo>
                    <a:pt x="6501384" y="137160"/>
                  </a:lnTo>
                  <a:lnTo>
                    <a:pt x="6508369" y="180517"/>
                  </a:lnTo>
                  <a:lnTo>
                    <a:pt x="6527838" y="218173"/>
                  </a:lnTo>
                  <a:lnTo>
                    <a:pt x="6557531" y="247865"/>
                  </a:lnTo>
                  <a:lnTo>
                    <a:pt x="6595186" y="267335"/>
                  </a:lnTo>
                  <a:lnTo>
                    <a:pt x="6638544" y="274320"/>
                  </a:lnTo>
                  <a:lnTo>
                    <a:pt x="6681889" y="267335"/>
                  </a:lnTo>
                  <a:lnTo>
                    <a:pt x="6719544" y="247865"/>
                  </a:lnTo>
                  <a:lnTo>
                    <a:pt x="6749237" y="218173"/>
                  </a:lnTo>
                  <a:lnTo>
                    <a:pt x="6768706" y="180517"/>
                  </a:lnTo>
                  <a:lnTo>
                    <a:pt x="6775704" y="137160"/>
                  </a:lnTo>
                  <a:close/>
                </a:path>
                <a:path w="10849610" h="291464">
                  <a:moveTo>
                    <a:pt x="8781288" y="150876"/>
                  </a:moveTo>
                  <a:lnTo>
                    <a:pt x="8774290" y="107530"/>
                  </a:lnTo>
                  <a:lnTo>
                    <a:pt x="8754821" y="69875"/>
                  </a:lnTo>
                  <a:lnTo>
                    <a:pt x="8725129" y="40182"/>
                  </a:lnTo>
                  <a:lnTo>
                    <a:pt x="8687473" y="20713"/>
                  </a:lnTo>
                  <a:lnTo>
                    <a:pt x="8644128" y="13716"/>
                  </a:lnTo>
                  <a:lnTo>
                    <a:pt x="8600770" y="20713"/>
                  </a:lnTo>
                  <a:lnTo>
                    <a:pt x="8563115" y="40182"/>
                  </a:lnTo>
                  <a:lnTo>
                    <a:pt x="8533422" y="69875"/>
                  </a:lnTo>
                  <a:lnTo>
                    <a:pt x="8513953" y="107530"/>
                  </a:lnTo>
                  <a:lnTo>
                    <a:pt x="8506968" y="150876"/>
                  </a:lnTo>
                  <a:lnTo>
                    <a:pt x="8513953" y="194233"/>
                  </a:lnTo>
                  <a:lnTo>
                    <a:pt x="8533422" y="231889"/>
                  </a:lnTo>
                  <a:lnTo>
                    <a:pt x="8563115" y="261581"/>
                  </a:lnTo>
                  <a:lnTo>
                    <a:pt x="8600770" y="281051"/>
                  </a:lnTo>
                  <a:lnTo>
                    <a:pt x="8644128" y="288036"/>
                  </a:lnTo>
                  <a:lnTo>
                    <a:pt x="8687473" y="281051"/>
                  </a:lnTo>
                  <a:lnTo>
                    <a:pt x="8725129" y="261581"/>
                  </a:lnTo>
                  <a:lnTo>
                    <a:pt x="8754821" y="231889"/>
                  </a:lnTo>
                  <a:lnTo>
                    <a:pt x="8774290" y="194233"/>
                  </a:lnTo>
                  <a:lnTo>
                    <a:pt x="8781288" y="150876"/>
                  </a:lnTo>
                  <a:close/>
                </a:path>
                <a:path w="10849610" h="291464">
                  <a:moveTo>
                    <a:pt x="10849356" y="137160"/>
                  </a:moveTo>
                  <a:lnTo>
                    <a:pt x="10842358" y="93814"/>
                  </a:lnTo>
                  <a:lnTo>
                    <a:pt x="10822889" y="56159"/>
                  </a:lnTo>
                  <a:lnTo>
                    <a:pt x="10793197" y="26466"/>
                  </a:lnTo>
                  <a:lnTo>
                    <a:pt x="10755541" y="6997"/>
                  </a:lnTo>
                  <a:lnTo>
                    <a:pt x="10712196" y="0"/>
                  </a:lnTo>
                  <a:lnTo>
                    <a:pt x="10668838" y="6997"/>
                  </a:lnTo>
                  <a:lnTo>
                    <a:pt x="10631183" y="26466"/>
                  </a:lnTo>
                  <a:lnTo>
                    <a:pt x="10601490" y="56159"/>
                  </a:lnTo>
                  <a:lnTo>
                    <a:pt x="10582021" y="93814"/>
                  </a:lnTo>
                  <a:lnTo>
                    <a:pt x="10575036" y="137160"/>
                  </a:lnTo>
                  <a:lnTo>
                    <a:pt x="10582021" y="180517"/>
                  </a:lnTo>
                  <a:lnTo>
                    <a:pt x="10601490" y="218173"/>
                  </a:lnTo>
                  <a:lnTo>
                    <a:pt x="10631183" y="247865"/>
                  </a:lnTo>
                  <a:lnTo>
                    <a:pt x="10668838" y="267335"/>
                  </a:lnTo>
                  <a:lnTo>
                    <a:pt x="10712196" y="274320"/>
                  </a:lnTo>
                  <a:lnTo>
                    <a:pt x="10755541" y="267335"/>
                  </a:lnTo>
                  <a:lnTo>
                    <a:pt x="10793197" y="247865"/>
                  </a:lnTo>
                  <a:lnTo>
                    <a:pt x="10822889" y="218173"/>
                  </a:lnTo>
                  <a:lnTo>
                    <a:pt x="10842358" y="180517"/>
                  </a:lnTo>
                  <a:lnTo>
                    <a:pt x="10849356" y="137160"/>
                  </a:lnTo>
                  <a:close/>
                </a:path>
              </a:pathLst>
            </a:custGeom>
            <a:solidFill>
              <a:srgbClr val="A0D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34585" y="2825966"/>
              <a:ext cx="336803" cy="33680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8068" y="2781300"/>
              <a:ext cx="274319" cy="27431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876800" y="2401328"/>
            <a:ext cx="383761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WE</a:t>
            </a:r>
            <a:r>
              <a:rPr sz="1800" b="1" spc="-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ARE</a:t>
            </a:r>
            <a:r>
              <a:rPr sz="1800" b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1B0F58"/>
                </a:solidFill>
                <a:latin typeface="Calibri"/>
                <a:cs typeface="Calibri"/>
              </a:rPr>
              <a:t>HERE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0541" y="2770065"/>
            <a:ext cx="791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solidFill>
                  <a:srgbClr val="7E7E7E"/>
                </a:solidFill>
                <a:latin typeface="Calibri"/>
                <a:cs typeface="Calibri"/>
              </a:rPr>
              <a:t>6</a:t>
            </a:r>
            <a:r>
              <a:rPr sz="1600" i="1" spc="-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7E7E7E"/>
                </a:solidFill>
                <a:latin typeface="Calibri"/>
                <a:cs typeface="Calibri"/>
              </a:rPr>
              <a:t>months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132064" y="2810255"/>
            <a:ext cx="2672080" cy="297180"/>
            <a:chOff x="8132064" y="2810255"/>
            <a:chExt cx="2672080" cy="29718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32064" y="2833115"/>
              <a:ext cx="274319" cy="27431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2596" y="2810255"/>
              <a:ext cx="274318" cy="27431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15956" y="2810255"/>
              <a:ext cx="274319" cy="27431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29316" y="2810255"/>
              <a:ext cx="274318" cy="27431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8247444" y="2551012"/>
            <a:ext cx="2233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1B0F58"/>
                </a:solidFill>
                <a:latin typeface="Calibri"/>
                <a:cs typeface="Calibri"/>
              </a:rPr>
              <a:t>Specific</a:t>
            </a:r>
            <a:r>
              <a:rPr sz="1200" i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1B0F58"/>
                </a:solidFill>
                <a:latin typeface="Calibri"/>
                <a:cs typeface="Calibri"/>
              </a:rPr>
              <a:t>timelines</a:t>
            </a:r>
            <a:r>
              <a:rPr sz="1200" i="1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1B0F58"/>
                </a:solidFill>
                <a:latin typeface="Calibri"/>
                <a:cs typeface="Calibri"/>
              </a:rPr>
              <a:t>are</a:t>
            </a:r>
            <a:r>
              <a:rPr sz="1200" i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1B0F58"/>
                </a:solidFill>
                <a:latin typeface="Calibri"/>
                <a:cs typeface="Calibri"/>
              </a:rPr>
              <a:t>not</a:t>
            </a:r>
            <a:r>
              <a:rPr sz="1200" i="1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1B0F58"/>
                </a:solidFill>
                <a:latin typeface="Calibri"/>
                <a:cs typeface="Calibri"/>
              </a:rPr>
              <a:t>yet</a:t>
            </a:r>
            <a:r>
              <a:rPr sz="1200" i="1" spc="-1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200" i="1" spc="-20" dirty="0">
                <a:solidFill>
                  <a:srgbClr val="1B0F58"/>
                </a:solidFill>
                <a:latin typeface="Calibri"/>
                <a:cs typeface="Calibri"/>
              </a:rPr>
              <a:t>known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520683" y="4765547"/>
            <a:ext cx="2818130" cy="954405"/>
          </a:xfrm>
          <a:custGeom>
            <a:avLst/>
            <a:gdLst/>
            <a:ahLst/>
            <a:cxnLst/>
            <a:rect l="l" t="t" r="r" b="b"/>
            <a:pathLst>
              <a:path w="2818129" h="954404">
                <a:moveTo>
                  <a:pt x="0" y="0"/>
                </a:moveTo>
                <a:lnTo>
                  <a:pt x="2817876" y="0"/>
                </a:lnTo>
                <a:lnTo>
                  <a:pt x="2817876" y="954024"/>
                </a:lnTo>
                <a:lnTo>
                  <a:pt x="0" y="9540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080564"/>
              </p:ext>
            </p:extLst>
          </p:nvPr>
        </p:nvGraphicFramePr>
        <p:xfrm>
          <a:off x="201294" y="3546729"/>
          <a:ext cx="11788773" cy="2438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4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106">
                <a:tc>
                  <a:txBody>
                    <a:bodyPr/>
                    <a:lstStyle/>
                    <a:p>
                      <a:pPr marR="133350" algn="ctr">
                        <a:lnSpc>
                          <a:spcPts val="1435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Settlement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ts val="1425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ts val="1475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5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045" algn="ctr">
                        <a:lnSpc>
                          <a:spcPts val="161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0815" algn="ctr">
                        <a:lnSpc>
                          <a:spcPts val="1475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5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5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158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500" spc="-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3255" algn="ctr">
                        <a:lnSpc>
                          <a:spcPts val="1475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500" spc="-8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R="133350" algn="ctr">
                        <a:lnSpc>
                          <a:spcPts val="1495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48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period</a:t>
                      </a:r>
                      <a:r>
                        <a:rPr sz="15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algn="ctr">
                        <a:lnSpc>
                          <a:spcPts val="153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5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67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5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2085" algn="ctr">
                        <a:lnSpc>
                          <a:spcPts val="153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ts val="1639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985" algn="ctr">
                        <a:lnSpc>
                          <a:spcPts val="153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R="130810" algn="ctr">
                        <a:lnSpc>
                          <a:spcPts val="1495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the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48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approval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 algn="ctr">
                        <a:lnSpc>
                          <a:spcPts val="153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5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67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2720" algn="ctr">
                        <a:lnSpc>
                          <a:spcPts val="153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1639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5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starts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3255" algn="ctr">
                        <a:lnSpc>
                          <a:spcPts val="153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starts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38">
                <a:tc>
                  <a:txBody>
                    <a:bodyPr/>
                    <a:lstStyle/>
                    <a:p>
                      <a:pPr marR="131445" algn="ctr">
                        <a:lnSpc>
                          <a:spcPts val="1495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Court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ts val="1480"/>
                        </a:lnSpc>
                      </a:pP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ts val="153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045" algn="ctr">
                        <a:lnSpc>
                          <a:spcPts val="167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5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2085" algn="ctr">
                        <a:lnSpc>
                          <a:spcPts val="153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5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49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Settlement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ts val="1540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sz="15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Classes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675"/>
                        </a:lnSpc>
                      </a:pP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0180" algn="ctr">
                        <a:lnSpc>
                          <a:spcPts val="1540"/>
                        </a:lnSpc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Classes</a:t>
                      </a:r>
                      <a:r>
                        <a:rPr sz="15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opens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2740">
                <a:tc gridSpan="5">
                  <a:txBody>
                    <a:bodyPr/>
                    <a:lstStyle/>
                    <a:p>
                      <a:pPr marL="1482725">
                        <a:lnSpc>
                          <a:spcPts val="1530"/>
                        </a:lnSpc>
                        <a:tabLst>
                          <a:tab pos="3011170" algn="l"/>
                          <a:tab pos="4606925" algn="l"/>
                        </a:tabLst>
                      </a:pPr>
                      <a:r>
                        <a:rPr sz="2250" spc="-30" baseline="185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ends</a:t>
                      </a:r>
                      <a:r>
                        <a:rPr sz="2250" baseline="185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15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2250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2250" spc="-75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50" spc="-15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endParaRPr sz="2250" baseline="-5555">
                        <a:latin typeface="Calibri"/>
                        <a:cs typeface="Calibri"/>
                      </a:endParaRPr>
                    </a:p>
                    <a:p>
                      <a:pPr marL="3091815" marR="2694940" indent="-64135">
                        <a:lnSpc>
                          <a:spcPct val="100000"/>
                        </a:lnSpc>
                        <a:tabLst>
                          <a:tab pos="4592955" algn="l"/>
                          <a:tab pos="4795520" algn="l"/>
                        </a:tabLst>
                      </a:pP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5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Court</a:t>
                      </a:r>
                      <a:r>
                        <a:rPr sz="15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		</a:t>
                      </a:r>
                      <a:r>
                        <a:rPr sz="2250" spc="-15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5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Parties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2250" spc="-15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2250" spc="-22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50" spc="-37" baseline="-55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endParaRPr sz="2250" baseline="-5555">
                        <a:latin typeface="Calibri"/>
                        <a:cs typeface="Calibri"/>
                      </a:endParaRPr>
                    </a:p>
                    <a:p>
                      <a:pPr marL="4705985">
                        <a:lnSpc>
                          <a:spcPts val="1689"/>
                        </a:lnSpc>
                        <a:spcBef>
                          <a:spcPts val="135"/>
                        </a:spcBef>
                      </a:pPr>
                      <a:r>
                        <a:rPr lang="en-US"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5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Court</a:t>
                      </a:r>
                      <a:br>
                        <a:rPr lang="en-US"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</a:br>
                      <a:r>
                        <a:rPr lang="en-US" sz="15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June 19, 2024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730885" algn="ctr">
                        <a:lnSpc>
                          <a:spcPts val="1490"/>
                        </a:lnSpc>
                      </a:pP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400" spc="-4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400" spc="-6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informed</a:t>
                      </a:r>
                      <a:r>
                        <a:rPr sz="1400" spc="-6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1400" spc="-5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22250" marR="953769" indent="2540" algn="ctr">
                        <a:lnSpc>
                          <a:spcPct val="100000"/>
                        </a:lnSpc>
                      </a:pP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options</a:t>
                      </a:r>
                      <a:r>
                        <a:rPr sz="1400" spc="-4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-6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400" spc="-5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400" spc="-1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receive compensation</a:t>
                      </a:r>
                      <a:r>
                        <a:rPr sz="1400" spc="-1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4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eligible,</a:t>
                      </a:r>
                      <a:r>
                        <a:rPr sz="14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prior</a:t>
                      </a:r>
                      <a:r>
                        <a:rPr sz="14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issuance</a:t>
                      </a:r>
                      <a:r>
                        <a:rPr sz="1400" spc="-3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8520683" y="4483608"/>
            <a:ext cx="2818130" cy="219710"/>
          </a:xfrm>
          <a:custGeom>
            <a:avLst/>
            <a:gdLst/>
            <a:ahLst/>
            <a:cxnLst/>
            <a:rect l="l" t="t" r="r" b="b"/>
            <a:pathLst>
              <a:path w="2818129" h="219710">
                <a:moveTo>
                  <a:pt x="2817876" y="0"/>
                </a:moveTo>
                <a:lnTo>
                  <a:pt x="2816438" y="42712"/>
                </a:lnTo>
                <a:lnTo>
                  <a:pt x="2812518" y="77590"/>
                </a:lnTo>
                <a:lnTo>
                  <a:pt x="2806704" y="101105"/>
                </a:lnTo>
                <a:lnTo>
                  <a:pt x="2799588" y="109728"/>
                </a:lnTo>
                <a:lnTo>
                  <a:pt x="1427226" y="109728"/>
                </a:lnTo>
                <a:lnTo>
                  <a:pt x="1420109" y="118350"/>
                </a:lnTo>
                <a:lnTo>
                  <a:pt x="1414295" y="141865"/>
                </a:lnTo>
                <a:lnTo>
                  <a:pt x="1410375" y="176743"/>
                </a:lnTo>
                <a:lnTo>
                  <a:pt x="1408938" y="219456"/>
                </a:lnTo>
                <a:lnTo>
                  <a:pt x="1407500" y="176743"/>
                </a:lnTo>
                <a:lnTo>
                  <a:pt x="1403580" y="141865"/>
                </a:lnTo>
                <a:lnTo>
                  <a:pt x="1397766" y="118350"/>
                </a:lnTo>
                <a:lnTo>
                  <a:pt x="1390650" y="109728"/>
                </a:lnTo>
                <a:lnTo>
                  <a:pt x="18287" y="109728"/>
                </a:lnTo>
                <a:lnTo>
                  <a:pt x="11171" y="101105"/>
                </a:lnTo>
                <a:lnTo>
                  <a:pt x="5357" y="77590"/>
                </a:lnTo>
                <a:lnTo>
                  <a:pt x="1437" y="42712"/>
                </a:lnTo>
                <a:lnTo>
                  <a:pt x="0" y="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5925" y="2394327"/>
            <a:ext cx="32023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dirty="0">
                <a:latin typeface="Calibri"/>
                <a:cs typeface="Calibri"/>
              </a:rPr>
              <a:t>Thank </a:t>
            </a:r>
            <a:r>
              <a:rPr sz="6000" b="0" spc="-120" dirty="0">
                <a:latin typeface="Calibri"/>
                <a:cs typeface="Calibri"/>
              </a:rPr>
              <a:t>You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778666" y="4221220"/>
            <a:ext cx="8634730" cy="18364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ctr">
              <a:lnSpc>
                <a:spcPts val="2590"/>
              </a:lnSpc>
              <a:spcBef>
                <a:spcPts val="425"/>
              </a:spcBef>
            </a:pPr>
            <a:r>
              <a:rPr sz="2400" i="1" dirty="0">
                <a:latin typeface="Calibri"/>
                <a:cs typeface="Calibri"/>
              </a:rPr>
              <a:t>Visit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AFN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Website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and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Sign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Up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for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Updates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to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stay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informed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about </a:t>
            </a:r>
            <a:r>
              <a:rPr sz="2400" i="1" dirty="0">
                <a:latin typeface="Calibri"/>
                <a:cs typeface="Calibri"/>
              </a:rPr>
              <a:t>new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information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on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Settlement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Agreement,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Claims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Process,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and </a:t>
            </a:r>
            <a:r>
              <a:rPr sz="2400" i="1" spc="-10" dirty="0">
                <a:latin typeface="Calibri"/>
                <a:cs typeface="Calibri"/>
              </a:rPr>
              <a:t>important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dates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and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details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about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compensation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at: </a:t>
            </a:r>
            <a:r>
              <a:rPr sz="2400" i="1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www.fnchildcompensation.ca</a:t>
            </a:r>
            <a:r>
              <a:rPr sz="2400" i="1" u="none" spc="-12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2400" i="1" u="none" spc="-2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90"/>
              </a:spcBef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https://fnchildclaims.ca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9269" y="1640672"/>
            <a:ext cx="88912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1B0F58"/>
                </a:solidFill>
              </a:rPr>
              <a:t>We</a:t>
            </a:r>
            <a:r>
              <a:rPr sz="3200" spc="-7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are</a:t>
            </a:r>
            <a:r>
              <a:rPr sz="3200" spc="-60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taking</a:t>
            </a:r>
            <a:r>
              <a:rPr sz="3200" spc="-7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a</a:t>
            </a:r>
            <a:r>
              <a:rPr sz="3200" spc="-5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phased</a:t>
            </a:r>
            <a:r>
              <a:rPr sz="3200" spc="-80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approach</a:t>
            </a:r>
            <a:r>
              <a:rPr sz="3200" spc="-95" dirty="0">
                <a:solidFill>
                  <a:srgbClr val="1B0F58"/>
                </a:solidFill>
              </a:rPr>
              <a:t> </a:t>
            </a:r>
            <a:r>
              <a:rPr sz="3200" dirty="0">
                <a:solidFill>
                  <a:srgbClr val="1B0F58"/>
                </a:solidFill>
              </a:rPr>
              <a:t>to</a:t>
            </a:r>
            <a:r>
              <a:rPr sz="3200" spc="-50" dirty="0">
                <a:solidFill>
                  <a:srgbClr val="1B0F58"/>
                </a:solidFill>
              </a:rPr>
              <a:t> </a:t>
            </a:r>
            <a:r>
              <a:rPr sz="3200" spc="-10" dirty="0">
                <a:solidFill>
                  <a:srgbClr val="1B0F58"/>
                </a:solidFill>
              </a:rPr>
              <a:t>implementation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136903" y="4290059"/>
            <a:ext cx="9928225" cy="274320"/>
            <a:chOff x="1136903" y="4290059"/>
            <a:chExt cx="9928225" cy="274320"/>
          </a:xfrm>
        </p:grpSpPr>
        <p:sp>
          <p:nvSpPr>
            <p:cNvPr id="4" name="object 4"/>
            <p:cNvSpPr/>
            <p:nvPr/>
          </p:nvSpPr>
          <p:spPr>
            <a:xfrm>
              <a:off x="1411985" y="4427981"/>
              <a:ext cx="9638665" cy="0"/>
            </a:xfrm>
            <a:custGeom>
              <a:avLst/>
              <a:gdLst/>
              <a:ahLst/>
              <a:cxnLst/>
              <a:rect l="l" t="t" r="r" b="b"/>
              <a:pathLst>
                <a:path w="9638665">
                  <a:moveTo>
                    <a:pt x="0" y="0"/>
                  </a:moveTo>
                  <a:lnTo>
                    <a:pt x="9638411" y="0"/>
                  </a:lnTo>
                </a:path>
              </a:pathLst>
            </a:custGeom>
            <a:ln w="28575">
              <a:solidFill>
                <a:srgbClr val="1B0F58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36903" y="4290059"/>
              <a:ext cx="274320" cy="274320"/>
            </a:xfrm>
            <a:custGeom>
              <a:avLst/>
              <a:gdLst/>
              <a:ahLst/>
              <a:cxnLst/>
              <a:rect l="l" t="t" r="r" b="b"/>
              <a:pathLst>
                <a:path w="274319" h="274320">
                  <a:moveTo>
                    <a:pt x="137160" y="0"/>
                  </a:moveTo>
                  <a:lnTo>
                    <a:pt x="93805" y="6992"/>
                  </a:lnTo>
                  <a:lnTo>
                    <a:pt x="56153" y="26462"/>
                  </a:lnTo>
                  <a:lnTo>
                    <a:pt x="26462" y="56153"/>
                  </a:lnTo>
                  <a:lnTo>
                    <a:pt x="6992" y="93805"/>
                  </a:lnTo>
                  <a:lnTo>
                    <a:pt x="0" y="137160"/>
                  </a:lnTo>
                  <a:lnTo>
                    <a:pt x="6992" y="180514"/>
                  </a:lnTo>
                  <a:lnTo>
                    <a:pt x="26462" y="218166"/>
                  </a:lnTo>
                  <a:lnTo>
                    <a:pt x="56153" y="247857"/>
                  </a:lnTo>
                  <a:lnTo>
                    <a:pt x="93805" y="267327"/>
                  </a:lnTo>
                  <a:lnTo>
                    <a:pt x="137160" y="274320"/>
                  </a:lnTo>
                  <a:lnTo>
                    <a:pt x="180514" y="267327"/>
                  </a:lnTo>
                  <a:lnTo>
                    <a:pt x="218166" y="247857"/>
                  </a:lnTo>
                  <a:lnTo>
                    <a:pt x="247857" y="218166"/>
                  </a:lnTo>
                  <a:lnTo>
                    <a:pt x="267327" y="180514"/>
                  </a:lnTo>
                  <a:lnTo>
                    <a:pt x="274320" y="137160"/>
                  </a:lnTo>
                  <a:lnTo>
                    <a:pt x="267327" y="93805"/>
                  </a:lnTo>
                  <a:lnTo>
                    <a:pt x="247857" y="56153"/>
                  </a:lnTo>
                  <a:lnTo>
                    <a:pt x="218166" y="26462"/>
                  </a:lnTo>
                  <a:lnTo>
                    <a:pt x="180514" y="6992"/>
                  </a:lnTo>
                  <a:lnTo>
                    <a:pt x="137160" y="0"/>
                  </a:lnTo>
                  <a:close/>
                </a:path>
              </a:pathLst>
            </a:custGeom>
            <a:solidFill>
              <a:srgbClr val="A0D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03705" y="426287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536" y="4733544"/>
            <a:ext cx="1932939" cy="764312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3020" rIns="0" bIns="0" rtlCol="0">
            <a:spAutoFit/>
          </a:bodyPr>
          <a:lstStyle/>
          <a:p>
            <a:pPr marL="281940" marR="85725" indent="-189230">
              <a:lnSpc>
                <a:spcPct val="100000"/>
              </a:lnSpc>
              <a:spcBef>
                <a:spcPts val="260"/>
              </a:spcBef>
            </a:pPr>
            <a:r>
              <a:rPr lang="en-US" sz="1500" b="1">
                <a:solidFill>
                  <a:srgbClr val="1B0F58"/>
                </a:solidFill>
                <a:latin typeface="Calibri"/>
                <a:cs typeface="Calibri"/>
              </a:rPr>
              <a:t>         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Phase</a:t>
            </a:r>
            <a:r>
              <a:rPr sz="1500" b="1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1a: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endParaRPr lang="en-US" sz="1500" b="1" spc="-10">
              <a:solidFill>
                <a:srgbClr val="1B0F58"/>
              </a:solidFill>
              <a:latin typeface="Calibri"/>
              <a:cs typeface="Calibri"/>
            </a:endParaRPr>
          </a:p>
          <a:p>
            <a:pPr marL="281940" marR="85725" indent="-189230">
              <a:lnSpc>
                <a:spcPct val="100000"/>
              </a:lnSpc>
              <a:spcBef>
                <a:spcPts val="260"/>
              </a:spcBef>
            </a:pPr>
            <a:r>
              <a:rPr lang="en-US" sz="1500" b="1" spc="-10">
                <a:solidFill>
                  <a:srgbClr val="1B0F58"/>
                </a:solidFill>
                <a:latin typeface="Calibri"/>
                <a:cs typeface="Calibri"/>
              </a:rPr>
              <a:t>   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Approval</a:t>
            </a:r>
            <a:r>
              <a:rPr sz="1500" b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by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500" b="1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Federal</a:t>
            </a:r>
            <a:r>
              <a:rPr sz="1500" b="1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0" dirty="0">
                <a:solidFill>
                  <a:srgbClr val="1B0F58"/>
                </a:solidFill>
                <a:latin typeface="Calibri"/>
                <a:cs typeface="Calibri"/>
              </a:rPr>
              <a:t>Court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17052" y="429005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A0D6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84185" y="426287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1692" y="4733544"/>
            <a:ext cx="2258695" cy="1708785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Phase</a:t>
            </a:r>
            <a:r>
              <a:rPr sz="15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2:</a:t>
            </a:r>
            <a:endParaRPr sz="1500">
              <a:latin typeface="Calibri"/>
              <a:cs typeface="Calibri"/>
            </a:endParaRPr>
          </a:p>
          <a:p>
            <a:pPr marL="122555" marR="113030" algn="ctr">
              <a:lnSpc>
                <a:spcPct val="100000"/>
              </a:lnSpc>
            </a:pP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Jordan’s</a:t>
            </a:r>
            <a:r>
              <a:rPr sz="15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Principle,</a:t>
            </a:r>
            <a:r>
              <a:rPr sz="15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20" dirty="0">
                <a:solidFill>
                  <a:srgbClr val="1B0F58"/>
                </a:solidFill>
                <a:latin typeface="Calibri"/>
                <a:cs typeface="Calibri"/>
              </a:rPr>
              <a:t>Trout</a:t>
            </a:r>
            <a:r>
              <a:rPr sz="1500" spc="-6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50" dirty="0">
                <a:solidFill>
                  <a:srgbClr val="1B0F58"/>
                </a:solidFill>
                <a:latin typeface="Calibri"/>
                <a:cs typeface="Calibri"/>
              </a:rPr>
              <a:t>&amp;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Essential</a:t>
            </a:r>
            <a:r>
              <a:rPr sz="15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Services</a:t>
            </a:r>
            <a:r>
              <a:rPr sz="15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Classes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&amp;</a:t>
            </a:r>
            <a:r>
              <a:rPr sz="1500" spc="1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associated</a:t>
            </a:r>
            <a:r>
              <a:rPr sz="15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Family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Classes</a:t>
            </a:r>
            <a:r>
              <a:rPr sz="15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(following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successful</a:t>
            </a:r>
            <a:r>
              <a:rPr sz="1500" spc="-7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completion</a:t>
            </a:r>
            <a:r>
              <a:rPr sz="1500" spc="-8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1B0F58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5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Pilot</a:t>
            </a:r>
            <a:r>
              <a:rPr sz="15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Project)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12780" y="429005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A0D6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879094" y="426287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54411" y="4735067"/>
            <a:ext cx="1591310" cy="78486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33655" rIns="0" bIns="0" rtlCol="0">
            <a:spAutoFit/>
          </a:bodyPr>
          <a:lstStyle/>
          <a:p>
            <a:pPr marL="154940" marR="148590" indent="310515">
              <a:lnSpc>
                <a:spcPct val="100000"/>
              </a:lnSpc>
              <a:spcBef>
                <a:spcPts val="265"/>
              </a:spcBef>
            </a:pP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Phase</a:t>
            </a:r>
            <a:r>
              <a:rPr sz="15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3: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Kith</a:t>
            </a:r>
            <a:r>
              <a:rPr sz="15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Child</a:t>
            </a:r>
            <a:r>
              <a:rPr sz="15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1B0F58"/>
                </a:solidFill>
                <a:latin typeface="Calibri"/>
                <a:cs typeface="Calibri"/>
              </a:rPr>
              <a:t>and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Kith</a:t>
            </a:r>
            <a:r>
              <a:rPr sz="15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Family</a:t>
            </a:r>
            <a:r>
              <a:rPr sz="15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Class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1111" y="4733544"/>
            <a:ext cx="2080260" cy="124714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3020" rIns="0" bIns="0" rtlCol="0">
            <a:spAutoFit/>
          </a:bodyPr>
          <a:lstStyle/>
          <a:p>
            <a:pPr marL="132715" marR="125730" indent="1905" algn="ctr">
              <a:lnSpc>
                <a:spcPct val="100000"/>
              </a:lnSpc>
              <a:spcBef>
                <a:spcPts val="260"/>
              </a:spcBef>
            </a:pP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Phase</a:t>
            </a:r>
            <a:r>
              <a:rPr sz="15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1b:</a:t>
            </a:r>
            <a:endParaRPr lang="en-US" sz="1500" b="1" spc="-10">
              <a:solidFill>
                <a:srgbClr val="1B0F58"/>
              </a:solidFill>
              <a:latin typeface="Calibri"/>
              <a:cs typeface="Calibri"/>
            </a:endParaRPr>
          </a:p>
          <a:p>
            <a:pPr marL="132715" marR="125730" indent="1905" algn="ctr">
              <a:lnSpc>
                <a:spcPct val="100000"/>
              </a:lnSpc>
              <a:spcBef>
                <a:spcPts val="260"/>
              </a:spcBef>
            </a:pP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Removed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Child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1500" b="1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Family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Class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15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children</a:t>
            </a:r>
            <a:r>
              <a:rPr sz="15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who</a:t>
            </a:r>
            <a:r>
              <a:rPr sz="15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are</a:t>
            </a:r>
            <a:r>
              <a:rPr sz="15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on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500" b="1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ISC</a:t>
            </a:r>
            <a:r>
              <a:rPr sz="1500" b="1" spc="-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1B0F58"/>
                </a:solidFill>
                <a:latin typeface="Calibri"/>
                <a:cs typeface="Calibri"/>
              </a:rPr>
              <a:t>Database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84803" y="429005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A0D6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52035" y="426287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50847" y="436016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1051" y="4332151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77411" y="436930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41847" y="4341723"/>
            <a:ext cx="146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55335" y="4280915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A0D6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421820" y="425330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47944" y="436016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20" h="274320">
                <a:moveTo>
                  <a:pt x="137160" y="0"/>
                </a:moveTo>
                <a:lnTo>
                  <a:pt x="93805" y="6992"/>
                </a:lnTo>
                <a:lnTo>
                  <a:pt x="56153" y="26462"/>
                </a:lnTo>
                <a:lnTo>
                  <a:pt x="26462" y="56153"/>
                </a:lnTo>
                <a:lnTo>
                  <a:pt x="6992" y="93805"/>
                </a:lnTo>
                <a:lnTo>
                  <a:pt x="0" y="137160"/>
                </a:lnTo>
                <a:lnTo>
                  <a:pt x="6992" y="180514"/>
                </a:lnTo>
                <a:lnTo>
                  <a:pt x="26462" y="218166"/>
                </a:lnTo>
                <a:lnTo>
                  <a:pt x="56153" y="247857"/>
                </a:lnTo>
                <a:lnTo>
                  <a:pt x="93805" y="267327"/>
                </a:lnTo>
                <a:lnTo>
                  <a:pt x="137160" y="274320"/>
                </a:lnTo>
                <a:lnTo>
                  <a:pt x="180514" y="267327"/>
                </a:lnTo>
                <a:lnTo>
                  <a:pt x="218166" y="247857"/>
                </a:lnTo>
                <a:lnTo>
                  <a:pt x="247857" y="218166"/>
                </a:lnTo>
                <a:lnTo>
                  <a:pt x="267327" y="180514"/>
                </a:lnTo>
                <a:lnTo>
                  <a:pt x="274320" y="137160"/>
                </a:lnTo>
                <a:lnTo>
                  <a:pt x="267327" y="93805"/>
                </a:lnTo>
                <a:lnTo>
                  <a:pt x="247857" y="56153"/>
                </a:lnTo>
                <a:lnTo>
                  <a:pt x="218166" y="26462"/>
                </a:lnTo>
                <a:lnTo>
                  <a:pt x="180514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23539" y="4332151"/>
            <a:ext cx="122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93208" y="4733544"/>
            <a:ext cx="1629410" cy="147701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3020" rIns="0" bIns="0" rtlCol="0">
            <a:spAutoFit/>
          </a:bodyPr>
          <a:lstStyle/>
          <a:p>
            <a:pPr marL="165735" marR="160020" algn="ctr">
              <a:lnSpc>
                <a:spcPct val="100000"/>
              </a:lnSpc>
              <a:spcBef>
                <a:spcPts val="260"/>
              </a:spcBef>
            </a:pPr>
            <a:r>
              <a:rPr sz="1500" b="1" dirty="0">
                <a:solidFill>
                  <a:srgbClr val="1B0F58"/>
                </a:solidFill>
                <a:latin typeface="Calibri"/>
                <a:cs typeface="Calibri"/>
              </a:rPr>
              <a:t>Phase</a:t>
            </a:r>
            <a:r>
              <a:rPr sz="1500" b="1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B0F58"/>
                </a:solidFill>
                <a:latin typeface="Calibri"/>
                <a:cs typeface="Calibri"/>
              </a:rPr>
              <a:t>1c: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Enhancement Factors</a:t>
            </a:r>
            <a:r>
              <a:rPr sz="1500" spc="-6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Eligibility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&amp;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 Payments </a:t>
            </a:r>
            <a:r>
              <a:rPr sz="1500" dirty="0">
                <a:solidFill>
                  <a:srgbClr val="1B0F58"/>
                </a:solidFill>
                <a:latin typeface="Calibri"/>
                <a:cs typeface="Calibri"/>
              </a:rPr>
              <a:t>(subject</a:t>
            </a:r>
            <a:r>
              <a:rPr sz="15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1B0F58"/>
                </a:solidFill>
                <a:latin typeface="Calibri"/>
                <a:cs typeface="Calibri"/>
              </a:rPr>
              <a:t>to </a:t>
            </a:r>
            <a:r>
              <a:rPr sz="1500" spc="-10" dirty="0">
                <a:solidFill>
                  <a:srgbClr val="1B0F58"/>
                </a:solidFill>
                <a:latin typeface="Calibri"/>
                <a:cs typeface="Calibri"/>
              </a:rPr>
              <a:t>budget)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2692" y="3709415"/>
            <a:ext cx="2331720" cy="2466340"/>
          </a:xfrm>
          <a:custGeom>
            <a:avLst/>
            <a:gdLst/>
            <a:ahLst/>
            <a:cxnLst/>
            <a:rect l="l" t="t" r="r" b="b"/>
            <a:pathLst>
              <a:path w="2331720" h="2466340">
                <a:moveTo>
                  <a:pt x="0" y="0"/>
                </a:moveTo>
                <a:lnTo>
                  <a:pt x="2331720" y="0"/>
                </a:lnTo>
                <a:lnTo>
                  <a:pt x="2331720" y="2465831"/>
                </a:lnTo>
                <a:lnTo>
                  <a:pt x="0" y="246583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71055" y="2123087"/>
            <a:ext cx="9641840" cy="202565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582420" indent="-286385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1582420" algn="l"/>
              </a:tabLst>
            </a:pP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objective</a:t>
            </a:r>
            <a:r>
              <a:rPr sz="18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is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get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compensation</a:t>
            </a:r>
            <a:r>
              <a:rPr sz="18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Claimants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as</a:t>
            </a:r>
            <a:r>
              <a:rPr sz="18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quickly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effectively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as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possible</a:t>
            </a:r>
            <a:r>
              <a:rPr lang="en-US" sz="1800" spc="-10">
                <a:solidFill>
                  <a:srgbClr val="1B0F5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582420" marR="100965" indent="-287020">
              <a:lnSpc>
                <a:spcPct val="100000"/>
              </a:lnSpc>
              <a:spcBef>
                <a:spcPts val="409"/>
              </a:spcBef>
              <a:buFont typeface="Wingdings"/>
              <a:buChar char=""/>
              <a:tabLst>
                <a:tab pos="1582420" algn="l"/>
              </a:tabLst>
            </a:pPr>
            <a:r>
              <a:rPr sz="1800" spc="-80" dirty="0">
                <a:solidFill>
                  <a:srgbClr val="1B0F58"/>
                </a:solidFill>
                <a:latin typeface="Calibri"/>
                <a:cs typeface="Calibri"/>
              </a:rPr>
              <a:t>To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do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this,</a:t>
            </a:r>
            <a:r>
              <a:rPr sz="18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we</a:t>
            </a:r>
            <a:r>
              <a:rPr sz="18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will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roll</a:t>
            </a:r>
            <a:r>
              <a:rPr sz="18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out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 implementation</a:t>
            </a:r>
            <a:r>
              <a:rPr sz="18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Settlement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in</a:t>
            </a:r>
            <a:r>
              <a:rPr sz="1800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phases,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as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soon</a:t>
            </a:r>
            <a:r>
              <a:rPr sz="1800" spc="-2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as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the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Claims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Process</a:t>
            </a:r>
            <a:r>
              <a:rPr sz="18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for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each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Class</a:t>
            </a:r>
            <a:r>
              <a:rPr sz="18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is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defined</a:t>
            </a:r>
            <a:r>
              <a:rPr lang="en-US" sz="1800" spc="-10">
                <a:solidFill>
                  <a:srgbClr val="1B0F5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582420" indent="-286385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1582420" algn="l"/>
              </a:tabLst>
            </a:pP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Specific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timelines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are</a:t>
            </a:r>
            <a:r>
              <a:rPr sz="18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not</a:t>
            </a:r>
            <a:r>
              <a:rPr sz="1800" spc="-4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yet</a:t>
            </a:r>
            <a:r>
              <a:rPr sz="1800" spc="-5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known</a:t>
            </a:r>
            <a:r>
              <a:rPr sz="1800" spc="-2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and</a:t>
            </a:r>
            <a:r>
              <a:rPr sz="18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ordering</a:t>
            </a:r>
            <a:r>
              <a:rPr sz="1800" spc="-30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of</a:t>
            </a:r>
            <a:r>
              <a:rPr sz="1800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phases</a:t>
            </a:r>
            <a:r>
              <a:rPr sz="1800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B0F58"/>
                </a:solidFill>
                <a:latin typeface="Calibri"/>
                <a:cs typeface="Calibri"/>
              </a:rPr>
              <a:t>may</a:t>
            </a:r>
            <a:r>
              <a:rPr sz="1800" spc="-4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B0F58"/>
                </a:solidFill>
                <a:latin typeface="Calibri"/>
                <a:cs typeface="Calibri"/>
              </a:rPr>
              <a:t>change</a:t>
            </a:r>
            <a:r>
              <a:rPr lang="en-US" sz="1800" spc="-10">
                <a:solidFill>
                  <a:srgbClr val="1B0F5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3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WE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ARE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HERE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6079" y="2074964"/>
            <a:ext cx="1744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Agenda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94300"/>
              </p:ext>
            </p:extLst>
          </p:nvPr>
        </p:nvGraphicFramePr>
        <p:xfrm>
          <a:off x="4690340" y="2728612"/>
          <a:ext cx="7397115" cy="1978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20">
                          <a:latin typeface="Calibri"/>
                          <a:cs typeface="Calibri"/>
                        </a:rPr>
                        <a:t>Page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Removed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Child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Class</a:t>
                      </a:r>
                      <a:r>
                        <a:rPr sz="20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Claimants</a:t>
                      </a:r>
                      <a:r>
                        <a:rPr lang="en-US" sz="2000" b="1" spc="-10" dirty="0">
                          <a:latin typeface="Calibri"/>
                          <a:cs typeface="Calibri"/>
                        </a:rPr>
                        <a:t> and representatives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en-US" sz="2000" u="sng" spc="-50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</a:rPr>
                        <a:t>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Removed</a:t>
                      </a:r>
                      <a:r>
                        <a:rPr sz="2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Child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Family</a:t>
                      </a:r>
                      <a:r>
                        <a:rPr sz="2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Class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Claimants</a:t>
                      </a:r>
                      <a:r>
                        <a:rPr lang="en-US" sz="2000" b="1" spc="-10" dirty="0">
                          <a:latin typeface="Calibri"/>
                          <a:cs typeface="Calibri"/>
                        </a:rPr>
                        <a:t> and representatives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1</a:t>
                      </a:r>
                      <a:r>
                        <a:rPr lang="en-US"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2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>
                          <a:latin typeface="Calibri"/>
                          <a:cs typeface="Calibri"/>
                        </a:rPr>
                        <a:t>Appeals</a:t>
                      </a:r>
                      <a:r>
                        <a:rPr sz="2000" b="1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>
                          <a:latin typeface="Calibri"/>
                          <a:cs typeface="Calibri"/>
                        </a:rPr>
                        <a:t>Process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2</a:t>
                      </a:r>
                      <a:r>
                        <a:rPr lang="en-US"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>
                          <a:latin typeface="Calibri"/>
                          <a:cs typeface="Calibri"/>
                        </a:rPr>
                        <a:t>Next</a:t>
                      </a:r>
                      <a:r>
                        <a:rPr sz="2000" b="1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>
                          <a:latin typeface="Calibri"/>
                          <a:cs typeface="Calibri"/>
                        </a:rPr>
                        <a:t>Steps</a:t>
                      </a:r>
                      <a:r>
                        <a:rPr sz="2000" b="1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>
                          <a:latin typeface="Calibri"/>
                          <a:cs typeface="Calibri"/>
                        </a:rPr>
                        <a:t>&amp;</a:t>
                      </a:r>
                      <a:r>
                        <a:rPr sz="2000" b="1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>
                          <a:latin typeface="Calibri"/>
                          <a:cs typeface="Calibri"/>
                        </a:rPr>
                        <a:t>Timeline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2</a:t>
                      </a:r>
                      <a:r>
                        <a:rPr lang="en-US" sz="2000" u="sng" spc="-2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</a:rPr>
                        <a:t>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6128" y="3058740"/>
            <a:ext cx="3499485" cy="2246384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065" marR="5080" indent="1270" algn="ctr">
              <a:lnSpc>
                <a:spcPct val="90000"/>
              </a:lnSpc>
              <a:spcBef>
                <a:spcPts val="885"/>
              </a:spcBef>
            </a:pPr>
            <a:r>
              <a:rPr sz="2200" i="1" dirty="0">
                <a:latin typeface="Calibri"/>
                <a:cs typeface="Calibri"/>
              </a:rPr>
              <a:t>This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presentation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is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about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spc="-25" dirty="0">
                <a:latin typeface="Calibri"/>
                <a:cs typeface="Calibri"/>
              </a:rPr>
              <a:t>the </a:t>
            </a:r>
            <a:r>
              <a:rPr sz="2200" i="1" dirty="0">
                <a:latin typeface="Calibri"/>
                <a:cs typeface="Calibri"/>
              </a:rPr>
              <a:t>Claims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Process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for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spc="-25" dirty="0">
                <a:latin typeface="Calibri"/>
                <a:cs typeface="Calibri"/>
              </a:rPr>
              <a:t>the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70" dirty="0">
                <a:latin typeface="Calibri"/>
                <a:cs typeface="Calibri"/>
              </a:rPr>
              <a:t> </a:t>
            </a:r>
            <a:r>
              <a:rPr lang="en-US" sz="2200" i="1">
                <a:latin typeface="Calibri"/>
                <a:cs typeface="Calibri"/>
              </a:rPr>
              <a:t>C</a:t>
            </a:r>
            <a:r>
              <a:rPr sz="2200" i="1" dirty="0">
                <a:latin typeface="Calibri"/>
                <a:cs typeface="Calibri"/>
              </a:rPr>
              <a:t>lass,</a:t>
            </a:r>
            <a:r>
              <a:rPr sz="2200" i="1" spc="-70" dirty="0">
                <a:latin typeface="Calibri"/>
                <a:cs typeface="Calibri"/>
              </a:rPr>
              <a:t> </a:t>
            </a:r>
            <a:r>
              <a:rPr lang="en-US" sz="2200" i="1" spc="-70">
                <a:latin typeface="Calibri"/>
                <a:cs typeface="Calibri"/>
              </a:rPr>
              <a:t>  </a:t>
            </a:r>
            <a:r>
              <a:rPr sz="2200" i="1" spc="-10" dirty="0">
                <a:latin typeface="Calibri"/>
                <a:cs typeface="Calibri"/>
              </a:rPr>
              <a:t>Removed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5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Family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Class,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spc="-25" dirty="0">
                <a:latin typeface="Calibri"/>
                <a:cs typeface="Calibri"/>
              </a:rPr>
              <a:t>and </a:t>
            </a:r>
            <a:r>
              <a:rPr sz="2200" i="1" spc="-10" dirty="0">
                <a:latin typeface="Calibri"/>
                <a:cs typeface="Calibri"/>
              </a:rPr>
              <a:t>Representatives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of</a:t>
            </a:r>
            <a:r>
              <a:rPr sz="2200" i="1" spc="-2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both</a:t>
            </a:r>
            <a:r>
              <a:rPr sz="2200" i="1" spc="-35" dirty="0">
                <a:latin typeface="Calibri"/>
                <a:cs typeface="Calibri"/>
              </a:rPr>
              <a:t> </a:t>
            </a:r>
            <a:r>
              <a:rPr sz="2200" i="1" spc="-25" dirty="0">
                <a:latin typeface="Calibri"/>
                <a:cs typeface="Calibri"/>
              </a:rPr>
              <a:t>the </a:t>
            </a:r>
            <a:r>
              <a:rPr sz="2200" i="1" dirty="0">
                <a:latin typeface="Calibri"/>
                <a:cs typeface="Calibri"/>
              </a:rPr>
              <a:t>Removed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and</a:t>
            </a:r>
            <a:r>
              <a:rPr sz="2200" i="1" spc="-7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Removed </a:t>
            </a:r>
            <a:r>
              <a:rPr sz="2200" i="1" dirty="0">
                <a:latin typeface="Calibri"/>
                <a:cs typeface="Calibri"/>
              </a:rPr>
              <a:t>Child</a:t>
            </a:r>
            <a:r>
              <a:rPr sz="2200" i="1" spc="-55" dirty="0">
                <a:latin typeface="Calibri"/>
                <a:cs typeface="Calibri"/>
              </a:rPr>
              <a:t> </a:t>
            </a:r>
            <a:r>
              <a:rPr sz="2200" i="1" dirty="0">
                <a:latin typeface="Calibri"/>
                <a:cs typeface="Calibri"/>
              </a:rPr>
              <a:t>Family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Classes.</a:t>
            </a:r>
            <a:endParaRPr lang="en-US"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631190" marR="5080" indent="-379730">
              <a:lnSpc>
                <a:spcPts val="5830"/>
              </a:lnSpc>
              <a:spcBef>
                <a:spcPts val="835"/>
              </a:spcBef>
            </a:pPr>
            <a:r>
              <a:rPr sz="5400" b="0" spc="-10" dirty="0">
                <a:latin typeface="Calibri"/>
                <a:cs typeface="Calibri"/>
              </a:rPr>
              <a:t>Removed</a:t>
            </a:r>
            <a:r>
              <a:rPr sz="5400" b="0" spc="-13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Child</a:t>
            </a:r>
            <a:r>
              <a:rPr sz="5400" b="0" spc="-14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Class</a:t>
            </a:r>
            <a:r>
              <a:rPr sz="5400" b="0" spc="-155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Claimant </a:t>
            </a:r>
            <a:r>
              <a:rPr sz="5400" b="0" dirty="0">
                <a:latin typeface="Calibri"/>
                <a:cs typeface="Calibri"/>
              </a:rPr>
              <a:t>&amp;</a:t>
            </a:r>
            <a:r>
              <a:rPr sz="5400" b="0" spc="-135" dirty="0">
                <a:latin typeface="Calibri"/>
                <a:cs typeface="Calibri"/>
              </a:rPr>
              <a:t> </a:t>
            </a:r>
            <a:r>
              <a:rPr sz="5400" b="0" spc="-35" dirty="0">
                <a:latin typeface="Calibri"/>
                <a:cs typeface="Calibri"/>
              </a:rPr>
              <a:t>Representatives’</a:t>
            </a:r>
            <a:r>
              <a:rPr sz="5400" b="0" spc="-110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Journey </a:t>
            </a:r>
            <a:r>
              <a:rPr sz="5400" b="0" dirty="0">
                <a:latin typeface="Calibri"/>
                <a:cs typeface="Calibri"/>
              </a:rPr>
              <a:t>through</a:t>
            </a:r>
            <a:r>
              <a:rPr sz="5400" b="0" spc="-10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the</a:t>
            </a:r>
            <a:r>
              <a:rPr sz="5400" b="0" spc="-110" dirty="0">
                <a:latin typeface="Calibri"/>
                <a:cs typeface="Calibri"/>
              </a:rPr>
              <a:t> </a:t>
            </a:r>
            <a:r>
              <a:rPr sz="5400" b="0" dirty="0">
                <a:latin typeface="Calibri"/>
                <a:cs typeface="Calibri"/>
              </a:rPr>
              <a:t>Claims</a:t>
            </a:r>
            <a:r>
              <a:rPr sz="5400" b="0" spc="-114" dirty="0">
                <a:latin typeface="Calibri"/>
                <a:cs typeface="Calibri"/>
              </a:rPr>
              <a:t> </a:t>
            </a:r>
            <a:r>
              <a:rPr sz="5400" b="0" spc="-10" dirty="0">
                <a:latin typeface="Calibri"/>
                <a:cs typeface="Calibri"/>
              </a:rPr>
              <a:t>Process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355988" rIns="0" bIns="0" rtlCol="0">
            <a:spAutoFit/>
          </a:bodyPr>
          <a:lstStyle/>
          <a:p>
            <a:pPr marL="149225" marR="5080" indent="167640">
              <a:lnSpc>
                <a:spcPts val="2590"/>
              </a:lnSpc>
              <a:spcBef>
                <a:spcPts val="425"/>
              </a:spcBef>
            </a:pPr>
            <a:r>
              <a:rPr sz="2400" i="1" dirty="0">
                <a:latin typeface="Calibri"/>
                <a:cs typeface="Calibri"/>
              </a:rPr>
              <a:t>This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section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provides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overview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of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journey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through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Claims </a:t>
            </a:r>
            <a:r>
              <a:rPr sz="2400" i="1" dirty="0">
                <a:latin typeface="Calibri"/>
                <a:cs typeface="Calibri"/>
              </a:rPr>
              <a:t>Process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for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Removed</a:t>
            </a:r>
            <a:r>
              <a:rPr sz="2400" b="1" i="1" spc="-7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Child</a:t>
            </a:r>
            <a:r>
              <a:rPr sz="2400" b="1" i="1" spc="-6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Class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Claimants</a:t>
            </a:r>
            <a:r>
              <a:rPr sz="2400" b="1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and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their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Representatives</a:t>
            </a:r>
            <a:r>
              <a:rPr sz="2400" i="1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4643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Claimant</a:t>
            </a:r>
            <a:r>
              <a:rPr sz="2400" spc="-80" dirty="0"/>
              <a:t> </a:t>
            </a:r>
            <a:r>
              <a:rPr sz="2400" spc="-10" dirty="0"/>
              <a:t>Journey</a:t>
            </a:r>
            <a:endParaRPr sz="2400"/>
          </a:p>
          <a:p>
            <a:pPr marL="142875">
              <a:lnSpc>
                <a:spcPct val="100000"/>
              </a:lnSpc>
              <a:spcBef>
                <a:spcPts val="35"/>
              </a:spcBef>
            </a:pPr>
            <a:r>
              <a:rPr sz="1800" dirty="0"/>
              <a:t>Removed</a:t>
            </a:r>
            <a:r>
              <a:rPr sz="1800" spc="-30" dirty="0"/>
              <a:t> </a:t>
            </a:r>
            <a:r>
              <a:rPr sz="1800" dirty="0"/>
              <a:t>Child</a:t>
            </a:r>
            <a:r>
              <a:rPr sz="1800" spc="-25" dirty="0"/>
              <a:t> </a:t>
            </a:r>
            <a:r>
              <a:rPr sz="1800" dirty="0"/>
              <a:t>Class</a:t>
            </a:r>
            <a:r>
              <a:rPr sz="1800" spc="-65" dirty="0"/>
              <a:t> </a:t>
            </a:r>
            <a:r>
              <a:rPr sz="1800" spc="-10" dirty="0"/>
              <a:t>Claimant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4632959" y="4084320"/>
            <a:ext cx="1468120" cy="1216660"/>
          </a:xfrm>
          <a:custGeom>
            <a:avLst/>
            <a:gdLst/>
            <a:ahLst/>
            <a:cxnLst/>
            <a:rect l="l" t="t" r="r" b="b"/>
            <a:pathLst>
              <a:path w="1468120" h="1216660">
                <a:moveTo>
                  <a:pt x="1467612" y="0"/>
                </a:moveTo>
                <a:lnTo>
                  <a:pt x="0" y="0"/>
                </a:lnTo>
                <a:lnTo>
                  <a:pt x="0" y="1216151"/>
                </a:lnTo>
                <a:lnTo>
                  <a:pt x="1467612" y="1216151"/>
                </a:lnTo>
                <a:lnTo>
                  <a:pt x="146761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7369" y="4174249"/>
            <a:ext cx="1239520" cy="1005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9855" marR="104139" indent="635" algn="ctr">
              <a:lnSpc>
                <a:spcPct val="1072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contacted </a:t>
            </a:r>
            <a:r>
              <a:rPr sz="1200" spc="-25" dirty="0">
                <a:latin typeface="Calibri"/>
                <a:cs typeface="Calibri"/>
              </a:rPr>
              <a:t>by </a:t>
            </a: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provide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Missing Information.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latin typeface="Calibri"/>
                <a:cs typeface="Calibri"/>
              </a:rPr>
              <a:t>Navigators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support.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384" y="2260092"/>
            <a:ext cx="1313815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102870" rIns="0" bIns="0" rtlCol="0">
            <a:spAutoFit/>
          </a:bodyPr>
          <a:lstStyle/>
          <a:p>
            <a:pPr marL="67310" marR="8890" indent="635" algn="ctr">
              <a:lnSpc>
                <a:spcPct val="107100"/>
              </a:lnSpc>
              <a:spcBef>
                <a:spcPts val="810"/>
              </a:spcBef>
            </a:pPr>
            <a:r>
              <a:rPr sz="1200" dirty="0">
                <a:latin typeface="Calibri"/>
                <a:cs typeface="Calibri"/>
              </a:rPr>
              <a:t>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submits relevant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Claims </a:t>
            </a:r>
            <a:r>
              <a:rPr sz="1200" dirty="0">
                <a:latin typeface="Calibri"/>
                <a:cs typeface="Calibri"/>
              </a:rPr>
              <a:t>Form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name, contact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 </a:t>
            </a:r>
            <a:r>
              <a:rPr sz="1200" dirty="0">
                <a:latin typeface="Calibri"/>
                <a:cs typeface="Calibri"/>
              </a:rPr>
              <a:t>&amp;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copy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33788" y="5710428"/>
            <a:ext cx="2265045" cy="705771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115570" rIns="0" bIns="0" rtlCol="0">
            <a:spAutoFit/>
          </a:bodyPr>
          <a:lstStyle/>
          <a:p>
            <a:pPr marL="265113" marR="210185" indent="-52388" algn="ctr">
              <a:lnSpc>
                <a:spcPct val="107500"/>
              </a:lnSpc>
              <a:spcBef>
                <a:spcPts val="910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Denial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br>
              <a:rPr lang="en-US" sz="1200" spc="-15">
                <a:latin typeface="Calibri"/>
                <a:cs typeface="Calibri"/>
              </a:rPr>
            </a:br>
            <a:r>
              <a:rPr sz="1200" spc="-10" dirty="0">
                <a:latin typeface="Calibri"/>
                <a:cs typeface="Calibri"/>
              </a:rPr>
              <a:t>Eligibility Letter</a:t>
            </a:r>
            <a:br>
              <a:rPr lang="en-US" sz="1200" spc="-10">
                <a:latin typeface="Calibri"/>
                <a:cs typeface="Calibri"/>
              </a:rPr>
            </a:br>
            <a:endParaRPr lang="en-US"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70505" y="2253745"/>
            <a:ext cx="1055370" cy="1229360"/>
            <a:chOff x="2270505" y="2253745"/>
            <a:chExt cx="1055370" cy="1229360"/>
          </a:xfrm>
        </p:grpSpPr>
        <p:sp>
          <p:nvSpPr>
            <p:cNvPr id="8" name="object 8"/>
            <p:cNvSpPr/>
            <p:nvPr/>
          </p:nvSpPr>
          <p:spPr>
            <a:xfrm>
              <a:off x="2276855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76855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05613" y="2463498"/>
            <a:ext cx="786765" cy="78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74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Within prescribed timeframe? </a:t>
            </a:r>
            <a:r>
              <a:rPr sz="1000" i="1" dirty="0">
                <a:latin typeface="Calibri"/>
                <a:cs typeface="Calibri"/>
              </a:rPr>
              <a:t>(see</a:t>
            </a:r>
            <a:r>
              <a:rPr sz="1000" i="1" spc="-3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next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slide)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841494" y="2253745"/>
            <a:ext cx="1055370" cy="1229360"/>
            <a:chOff x="4841494" y="2253745"/>
            <a:chExt cx="1055370" cy="1229360"/>
          </a:xfrm>
        </p:grpSpPr>
        <p:sp>
          <p:nvSpPr>
            <p:cNvPr id="12" name="object 12"/>
            <p:cNvSpPr/>
            <p:nvPr/>
          </p:nvSpPr>
          <p:spPr>
            <a:xfrm>
              <a:off x="4847844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47844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951498" y="2643583"/>
            <a:ext cx="83375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7640">
              <a:lnSpc>
                <a:spcPct val="1075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Missing Information?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83123" y="3621023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60" h="182879">
                <a:moveTo>
                  <a:pt x="365760" y="0"/>
                </a:moveTo>
                <a:lnTo>
                  <a:pt x="0" y="0"/>
                </a:lnTo>
                <a:lnTo>
                  <a:pt x="0" y="182880"/>
                </a:lnTo>
                <a:lnTo>
                  <a:pt x="365760" y="182880"/>
                </a:lnTo>
                <a:lnTo>
                  <a:pt x="365760" y="0"/>
                </a:lnTo>
                <a:close/>
              </a:path>
            </a:pathLst>
          </a:custGeom>
          <a:solidFill>
            <a:srgbClr val="BBE29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83123" y="3600048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33788" y="4285488"/>
            <a:ext cx="2265045" cy="830580"/>
          </a:xfrm>
          <a:custGeom>
            <a:avLst/>
            <a:gdLst/>
            <a:ahLst/>
            <a:cxnLst/>
            <a:rect l="l" t="t" r="r" b="b"/>
            <a:pathLst>
              <a:path w="2265045" h="830579">
                <a:moveTo>
                  <a:pt x="2264663" y="0"/>
                </a:moveTo>
                <a:lnTo>
                  <a:pt x="0" y="0"/>
                </a:lnTo>
                <a:lnTo>
                  <a:pt x="0" y="830580"/>
                </a:lnTo>
                <a:lnTo>
                  <a:pt x="2264663" y="830580"/>
                </a:lnTo>
                <a:lnTo>
                  <a:pt x="2264663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892349" y="4477369"/>
            <a:ext cx="1948814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945" marR="5080" indent="-309880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Inconclusive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Eligibility Determination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Letter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5788" y="4084320"/>
            <a:ext cx="1468120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5715" rIns="0" bIns="0" rtlCol="0">
            <a:spAutoFit/>
          </a:bodyPr>
          <a:lstStyle/>
          <a:p>
            <a:pPr marL="137160" marR="129539" indent="-635" algn="ctr">
              <a:lnSpc>
                <a:spcPct val="107000"/>
              </a:lnSpc>
              <a:spcBef>
                <a:spcPts val="45"/>
              </a:spcBef>
            </a:pPr>
            <a:r>
              <a:rPr sz="1200" spc="-10" dirty="0">
                <a:latin typeface="Calibri"/>
                <a:cs typeface="Calibri"/>
              </a:rPr>
              <a:t>Submitted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Claims </a:t>
            </a:r>
            <a:r>
              <a:rPr sz="1200" dirty="0">
                <a:latin typeface="Calibri"/>
                <a:cs typeface="Calibri"/>
              </a:rPr>
              <a:t>Form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early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must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resubmit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no </a:t>
            </a:r>
            <a:r>
              <a:rPr sz="1200" dirty="0">
                <a:latin typeface="Calibri"/>
                <a:cs typeface="Calibri"/>
              </a:rPr>
              <a:t>earlier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years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25" dirty="0">
                <a:latin typeface="Calibri"/>
                <a:cs typeface="Calibri"/>
              </a:rPr>
              <a:t> of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537461" y="5583684"/>
            <a:ext cx="1050925" cy="919480"/>
            <a:chOff x="1537461" y="5583684"/>
            <a:chExt cx="1050925" cy="919480"/>
          </a:xfrm>
        </p:grpSpPr>
        <p:sp>
          <p:nvSpPr>
            <p:cNvPr id="21" name="object 21"/>
            <p:cNvSpPr/>
            <p:nvPr/>
          </p:nvSpPr>
          <p:spPr>
            <a:xfrm>
              <a:off x="1543811" y="5590035"/>
              <a:ext cx="1038225" cy="906780"/>
            </a:xfrm>
            <a:custGeom>
              <a:avLst/>
              <a:gdLst/>
              <a:ahLst/>
              <a:cxnLst/>
              <a:rect l="l" t="t" r="r" b="b"/>
              <a:pathLst>
                <a:path w="1038225" h="906779">
                  <a:moveTo>
                    <a:pt x="886713" y="0"/>
                  </a:moveTo>
                  <a:lnTo>
                    <a:pt x="151130" y="0"/>
                  </a:lnTo>
                  <a:lnTo>
                    <a:pt x="103362" y="7704"/>
                  </a:lnTo>
                  <a:lnTo>
                    <a:pt x="61875" y="29160"/>
                  </a:lnTo>
                  <a:lnTo>
                    <a:pt x="29160" y="61875"/>
                  </a:lnTo>
                  <a:lnTo>
                    <a:pt x="7704" y="103362"/>
                  </a:lnTo>
                  <a:lnTo>
                    <a:pt x="0" y="151129"/>
                  </a:lnTo>
                  <a:lnTo>
                    <a:pt x="0" y="755637"/>
                  </a:lnTo>
                  <a:lnTo>
                    <a:pt x="7704" y="803411"/>
                  </a:lnTo>
                  <a:lnTo>
                    <a:pt x="29160" y="844901"/>
                  </a:lnTo>
                  <a:lnTo>
                    <a:pt x="61875" y="877619"/>
                  </a:lnTo>
                  <a:lnTo>
                    <a:pt x="103362" y="899074"/>
                  </a:lnTo>
                  <a:lnTo>
                    <a:pt x="151130" y="906779"/>
                  </a:lnTo>
                  <a:lnTo>
                    <a:pt x="886713" y="906779"/>
                  </a:lnTo>
                  <a:lnTo>
                    <a:pt x="934481" y="899074"/>
                  </a:lnTo>
                  <a:lnTo>
                    <a:pt x="975968" y="877619"/>
                  </a:lnTo>
                  <a:lnTo>
                    <a:pt x="1008683" y="844901"/>
                  </a:lnTo>
                  <a:lnTo>
                    <a:pt x="1030139" y="803411"/>
                  </a:lnTo>
                  <a:lnTo>
                    <a:pt x="1037844" y="755637"/>
                  </a:lnTo>
                  <a:lnTo>
                    <a:pt x="1037844" y="151129"/>
                  </a:lnTo>
                  <a:lnTo>
                    <a:pt x="1030139" y="103362"/>
                  </a:lnTo>
                  <a:lnTo>
                    <a:pt x="1008683" y="61875"/>
                  </a:lnTo>
                  <a:lnTo>
                    <a:pt x="975968" y="29160"/>
                  </a:lnTo>
                  <a:lnTo>
                    <a:pt x="934481" y="7704"/>
                  </a:lnTo>
                  <a:lnTo>
                    <a:pt x="886713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43811" y="5590034"/>
              <a:ext cx="1038225" cy="906780"/>
            </a:xfrm>
            <a:custGeom>
              <a:avLst/>
              <a:gdLst/>
              <a:ahLst/>
              <a:cxnLst/>
              <a:rect l="l" t="t" r="r" b="b"/>
              <a:pathLst>
                <a:path w="1038225" h="906779">
                  <a:moveTo>
                    <a:pt x="0" y="151130"/>
                  </a:moveTo>
                  <a:lnTo>
                    <a:pt x="7704" y="103362"/>
                  </a:lnTo>
                  <a:lnTo>
                    <a:pt x="29160" y="61875"/>
                  </a:lnTo>
                  <a:lnTo>
                    <a:pt x="61875" y="29160"/>
                  </a:lnTo>
                  <a:lnTo>
                    <a:pt x="103362" y="7704"/>
                  </a:lnTo>
                  <a:lnTo>
                    <a:pt x="151130" y="0"/>
                  </a:lnTo>
                  <a:lnTo>
                    <a:pt x="886713" y="0"/>
                  </a:lnTo>
                  <a:lnTo>
                    <a:pt x="934481" y="7704"/>
                  </a:lnTo>
                  <a:lnTo>
                    <a:pt x="975968" y="29160"/>
                  </a:lnTo>
                  <a:lnTo>
                    <a:pt x="1008683" y="61875"/>
                  </a:lnTo>
                  <a:lnTo>
                    <a:pt x="1030139" y="103362"/>
                  </a:lnTo>
                  <a:lnTo>
                    <a:pt x="1037844" y="151130"/>
                  </a:lnTo>
                  <a:lnTo>
                    <a:pt x="1037844" y="755650"/>
                  </a:lnTo>
                  <a:lnTo>
                    <a:pt x="1030139" y="803417"/>
                  </a:lnTo>
                  <a:lnTo>
                    <a:pt x="1008683" y="844904"/>
                  </a:lnTo>
                  <a:lnTo>
                    <a:pt x="975968" y="877619"/>
                  </a:lnTo>
                  <a:lnTo>
                    <a:pt x="934481" y="899075"/>
                  </a:lnTo>
                  <a:lnTo>
                    <a:pt x="886713" y="906780"/>
                  </a:lnTo>
                  <a:lnTo>
                    <a:pt x="151130" y="906780"/>
                  </a:lnTo>
                  <a:lnTo>
                    <a:pt x="103362" y="899075"/>
                  </a:lnTo>
                  <a:lnTo>
                    <a:pt x="61875" y="877619"/>
                  </a:lnTo>
                  <a:lnTo>
                    <a:pt x="29160" y="844904"/>
                  </a:lnTo>
                  <a:lnTo>
                    <a:pt x="7704" y="803417"/>
                  </a:lnTo>
                  <a:lnTo>
                    <a:pt x="0" y="755650"/>
                  </a:lnTo>
                  <a:lnTo>
                    <a:pt x="0" y="151130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67639" y="5623175"/>
            <a:ext cx="58928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>
              <a:lnSpc>
                <a:spcPct val="1075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Requests 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3715" y="6014843"/>
            <a:ext cx="89725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 marR="5080" indent="-33655">
              <a:lnSpc>
                <a:spcPct val="1075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Extension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Approved?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94432" y="5951220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60" h="182879">
                <a:moveTo>
                  <a:pt x="365760" y="0"/>
                </a:moveTo>
                <a:lnTo>
                  <a:pt x="0" y="0"/>
                </a:lnTo>
                <a:lnTo>
                  <a:pt x="0" y="182879"/>
                </a:lnTo>
                <a:lnTo>
                  <a:pt x="365760" y="182879"/>
                </a:lnTo>
                <a:lnTo>
                  <a:pt x="365760" y="0"/>
                </a:lnTo>
                <a:close/>
              </a:path>
            </a:pathLst>
          </a:custGeom>
          <a:solidFill>
            <a:srgbClr val="A6A6A6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94432" y="5930453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33500" y="4076700"/>
            <a:ext cx="1468120" cy="1216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8100" rIns="0" bIns="0" rtlCol="0">
            <a:spAutoFit/>
          </a:bodyPr>
          <a:lstStyle/>
          <a:p>
            <a:pPr marL="91440" marR="85090" indent="1270" algn="ctr">
              <a:lnSpc>
                <a:spcPct val="107200"/>
              </a:lnSpc>
              <a:spcBef>
                <a:spcPts val="300"/>
              </a:spcBef>
            </a:pPr>
            <a:r>
              <a:rPr sz="1200" dirty="0">
                <a:latin typeface="Calibri"/>
                <a:cs typeface="Calibri"/>
              </a:rPr>
              <a:t>Missed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Claims </a:t>
            </a:r>
            <a:r>
              <a:rPr sz="1200" dirty="0">
                <a:latin typeface="Calibri"/>
                <a:cs typeface="Calibri"/>
              </a:rPr>
              <a:t>Deadline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must </a:t>
            </a:r>
            <a:r>
              <a:rPr sz="1200" dirty="0">
                <a:latin typeface="Calibri"/>
                <a:cs typeface="Calibri"/>
              </a:rPr>
              <a:t>submit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Deadline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Extension </a:t>
            </a:r>
            <a:r>
              <a:rPr sz="1000" i="1" dirty="0">
                <a:latin typeface="Calibri"/>
                <a:cs typeface="Calibri"/>
              </a:rPr>
              <a:t>(max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1</a:t>
            </a:r>
            <a:r>
              <a:rPr sz="1000" i="1" spc="-1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year</a:t>
            </a:r>
            <a:r>
              <a:rPr sz="1000" i="1" spc="-1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–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see</a:t>
            </a:r>
            <a:r>
              <a:rPr sz="1000" i="1" spc="-20" dirty="0">
                <a:latin typeface="Calibri"/>
                <a:cs typeface="Calibri"/>
              </a:rPr>
              <a:t> next </a:t>
            </a:r>
            <a:r>
              <a:rPr sz="1000" i="1" spc="-10" dirty="0">
                <a:latin typeface="Calibri"/>
                <a:cs typeface="Calibri"/>
              </a:rPr>
              <a:t>slide)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712722" y="2830065"/>
            <a:ext cx="2094230" cy="76200"/>
            <a:chOff x="1712722" y="2830065"/>
            <a:chExt cx="2094230" cy="76200"/>
          </a:xfrm>
        </p:grpSpPr>
        <p:sp>
          <p:nvSpPr>
            <p:cNvPr id="29" name="object 29"/>
            <p:cNvSpPr/>
            <p:nvPr/>
          </p:nvSpPr>
          <p:spPr>
            <a:xfrm>
              <a:off x="1719072" y="2868167"/>
              <a:ext cx="494030" cy="0"/>
            </a:xfrm>
            <a:custGeom>
              <a:avLst/>
              <a:gdLst/>
              <a:ahLst/>
              <a:cxnLst/>
              <a:rect l="l" t="t" r="r" b="b"/>
              <a:pathLst>
                <a:path w="494030">
                  <a:moveTo>
                    <a:pt x="0" y="0"/>
                  </a:moveTo>
                  <a:lnTo>
                    <a:pt x="493852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00231" y="28300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19272" y="2868167"/>
              <a:ext cx="484505" cy="0"/>
            </a:xfrm>
            <a:custGeom>
              <a:avLst/>
              <a:gdLst/>
              <a:ahLst/>
              <a:cxnLst/>
              <a:rect l="l" t="t" r="r" b="b"/>
              <a:pathLst>
                <a:path w="484504">
                  <a:moveTo>
                    <a:pt x="0" y="0"/>
                  </a:moveTo>
                  <a:lnTo>
                    <a:pt x="483958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9720071" y="2260092"/>
            <a:ext cx="2263140" cy="121666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endParaRPr sz="1200">
              <a:latin typeface="Times New Roman"/>
              <a:cs typeface="Times New Roman"/>
            </a:endParaRPr>
          </a:p>
          <a:p>
            <a:pPr marL="106680" marR="99060" algn="ctr">
              <a:lnSpc>
                <a:spcPct val="107200"/>
              </a:lnSpc>
            </a:pPr>
            <a:r>
              <a:rPr sz="1200" dirty="0">
                <a:latin typeface="Calibri"/>
                <a:cs typeface="Calibri"/>
              </a:rPr>
              <a:t>Receives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Eligibility </a:t>
            </a:r>
            <a:r>
              <a:rPr sz="1200" spc="-25" dirty="0">
                <a:latin typeface="Calibri"/>
                <a:cs typeface="Calibri"/>
              </a:rPr>
              <a:t>Letter,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indicating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eligible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Compensation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outlining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next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steps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90259" y="2868167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282" y="0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15183" y="3621023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375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129018" y="2253745"/>
            <a:ext cx="1055370" cy="1229360"/>
            <a:chOff x="7129018" y="2253745"/>
            <a:chExt cx="1055370" cy="1229360"/>
          </a:xfrm>
        </p:grpSpPr>
        <p:sp>
          <p:nvSpPr>
            <p:cNvPr id="36" name="object 36"/>
            <p:cNvSpPr/>
            <p:nvPr/>
          </p:nvSpPr>
          <p:spPr>
            <a:xfrm>
              <a:off x="7135368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868680" y="0"/>
                  </a:moveTo>
                  <a:lnTo>
                    <a:pt x="173736" y="0"/>
                  </a:lnTo>
                  <a:lnTo>
                    <a:pt x="127551" y="6206"/>
                  </a:lnTo>
                  <a:lnTo>
                    <a:pt x="86049" y="23720"/>
                  </a:lnTo>
                  <a:lnTo>
                    <a:pt x="50887" y="50887"/>
                  </a:lnTo>
                  <a:lnTo>
                    <a:pt x="23720" y="86049"/>
                  </a:lnTo>
                  <a:lnTo>
                    <a:pt x="6206" y="127551"/>
                  </a:lnTo>
                  <a:lnTo>
                    <a:pt x="0" y="173736"/>
                  </a:lnTo>
                  <a:lnTo>
                    <a:pt x="0" y="1042403"/>
                  </a:lnTo>
                  <a:lnTo>
                    <a:pt x="6206" y="1088593"/>
                  </a:lnTo>
                  <a:lnTo>
                    <a:pt x="23720" y="1130098"/>
                  </a:lnTo>
                  <a:lnTo>
                    <a:pt x="50887" y="1165263"/>
                  </a:lnTo>
                  <a:lnTo>
                    <a:pt x="86049" y="1192430"/>
                  </a:lnTo>
                  <a:lnTo>
                    <a:pt x="127551" y="1209945"/>
                  </a:lnTo>
                  <a:lnTo>
                    <a:pt x="173736" y="1216152"/>
                  </a:lnTo>
                  <a:lnTo>
                    <a:pt x="868680" y="1216152"/>
                  </a:lnTo>
                  <a:lnTo>
                    <a:pt x="914864" y="1209945"/>
                  </a:lnTo>
                  <a:lnTo>
                    <a:pt x="956366" y="1192430"/>
                  </a:lnTo>
                  <a:lnTo>
                    <a:pt x="991528" y="1165263"/>
                  </a:lnTo>
                  <a:lnTo>
                    <a:pt x="1018695" y="1130098"/>
                  </a:lnTo>
                  <a:lnTo>
                    <a:pt x="1036209" y="1088593"/>
                  </a:lnTo>
                  <a:lnTo>
                    <a:pt x="1042416" y="1042403"/>
                  </a:lnTo>
                  <a:lnTo>
                    <a:pt x="1042416" y="173736"/>
                  </a:lnTo>
                  <a:lnTo>
                    <a:pt x="1036209" y="127551"/>
                  </a:lnTo>
                  <a:lnTo>
                    <a:pt x="1018695" y="86049"/>
                  </a:lnTo>
                  <a:lnTo>
                    <a:pt x="991528" y="50887"/>
                  </a:lnTo>
                  <a:lnTo>
                    <a:pt x="956366" y="23720"/>
                  </a:lnTo>
                  <a:lnTo>
                    <a:pt x="914864" y="6206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78C596">
                <a:alpha val="498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35368" y="2260095"/>
              <a:ext cx="1042669" cy="1216660"/>
            </a:xfrm>
            <a:custGeom>
              <a:avLst/>
              <a:gdLst/>
              <a:ahLst/>
              <a:cxnLst/>
              <a:rect l="l" t="t" r="r" b="b"/>
              <a:pathLst>
                <a:path w="1042670" h="1216660">
                  <a:moveTo>
                    <a:pt x="0" y="173736"/>
                  </a:moveTo>
                  <a:lnTo>
                    <a:pt x="6206" y="127551"/>
                  </a:lnTo>
                  <a:lnTo>
                    <a:pt x="23720" y="86049"/>
                  </a:lnTo>
                  <a:lnTo>
                    <a:pt x="50887" y="50887"/>
                  </a:lnTo>
                  <a:lnTo>
                    <a:pt x="86049" y="23720"/>
                  </a:lnTo>
                  <a:lnTo>
                    <a:pt x="127551" y="6206"/>
                  </a:lnTo>
                  <a:lnTo>
                    <a:pt x="173736" y="0"/>
                  </a:lnTo>
                  <a:lnTo>
                    <a:pt x="868680" y="0"/>
                  </a:lnTo>
                  <a:lnTo>
                    <a:pt x="914864" y="6206"/>
                  </a:lnTo>
                  <a:lnTo>
                    <a:pt x="956366" y="23720"/>
                  </a:lnTo>
                  <a:lnTo>
                    <a:pt x="991528" y="50887"/>
                  </a:lnTo>
                  <a:lnTo>
                    <a:pt x="1018695" y="86049"/>
                  </a:lnTo>
                  <a:lnTo>
                    <a:pt x="1036209" y="127551"/>
                  </a:lnTo>
                  <a:lnTo>
                    <a:pt x="1042416" y="173736"/>
                  </a:lnTo>
                  <a:lnTo>
                    <a:pt x="1042416" y="1042403"/>
                  </a:lnTo>
                  <a:lnTo>
                    <a:pt x="1036209" y="1088593"/>
                  </a:lnTo>
                  <a:lnTo>
                    <a:pt x="1018695" y="1130098"/>
                  </a:lnTo>
                  <a:lnTo>
                    <a:pt x="991528" y="1165263"/>
                  </a:lnTo>
                  <a:lnTo>
                    <a:pt x="956366" y="1192430"/>
                  </a:lnTo>
                  <a:lnTo>
                    <a:pt x="914864" y="1209945"/>
                  </a:lnTo>
                  <a:lnTo>
                    <a:pt x="868680" y="1216152"/>
                  </a:lnTo>
                  <a:lnTo>
                    <a:pt x="173736" y="1216152"/>
                  </a:lnTo>
                  <a:lnTo>
                    <a:pt x="127551" y="1209945"/>
                  </a:lnTo>
                  <a:lnTo>
                    <a:pt x="86049" y="1192430"/>
                  </a:lnTo>
                  <a:lnTo>
                    <a:pt x="50887" y="1165263"/>
                  </a:lnTo>
                  <a:lnTo>
                    <a:pt x="23720" y="1130098"/>
                  </a:lnTo>
                  <a:lnTo>
                    <a:pt x="6206" y="1088593"/>
                  </a:lnTo>
                  <a:lnTo>
                    <a:pt x="0" y="1042403"/>
                  </a:lnTo>
                  <a:lnTo>
                    <a:pt x="0" y="173736"/>
                  </a:lnTo>
                  <a:close/>
                </a:path>
              </a:pathLst>
            </a:custGeom>
            <a:ln w="12700">
              <a:solidFill>
                <a:srgbClr val="78C596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196735" y="2461592"/>
            <a:ext cx="9194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Child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Claimant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73875" y="2645997"/>
            <a:ext cx="96456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70" algn="ctr">
              <a:lnSpc>
                <a:spcPct val="107100"/>
              </a:lnSpc>
              <a:spcBef>
                <a:spcPts val="90"/>
              </a:spcBef>
            </a:pPr>
            <a:r>
              <a:rPr sz="1200" spc="-10" dirty="0">
                <a:latin typeface="Calibri"/>
                <a:cs typeface="Calibri"/>
              </a:rPr>
              <a:t>located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ISC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Database</a:t>
            </a:r>
            <a:r>
              <a:rPr sz="1200" spc="-45" dirty="0">
                <a:latin typeface="Calibri"/>
                <a:cs typeface="Calibri"/>
              </a:rPr>
              <a:t> </a:t>
            </a:r>
            <a:br>
              <a:rPr lang="en-US" sz="1200" spc="-45">
                <a:latin typeface="Calibri"/>
                <a:cs typeface="Calibri"/>
              </a:rPr>
            </a:br>
            <a:r>
              <a:rPr sz="1200" spc="-50" dirty="0">
                <a:latin typeface="Calibri"/>
                <a:cs typeface="Calibri"/>
              </a:rPr>
              <a:t>&amp; </a:t>
            </a:r>
            <a:r>
              <a:rPr sz="1200" spc="-10" dirty="0">
                <a:latin typeface="Calibri"/>
                <a:cs typeface="Calibri"/>
              </a:rPr>
              <a:t>eligible?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61973" y="5292852"/>
            <a:ext cx="5080" cy="296545"/>
          </a:xfrm>
          <a:custGeom>
            <a:avLst/>
            <a:gdLst/>
            <a:ahLst/>
            <a:cxnLst/>
            <a:rect l="l" t="t" r="r" b="b"/>
            <a:pathLst>
              <a:path w="5080" h="296545">
                <a:moveTo>
                  <a:pt x="4927" y="0"/>
                </a:moveTo>
                <a:lnTo>
                  <a:pt x="0" y="296456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17491" y="1987283"/>
            <a:ext cx="630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14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95" dirty="0">
                <a:solidFill>
                  <a:srgbClr val="00AF50"/>
                </a:solidFill>
                <a:latin typeface="Calibri"/>
                <a:cs typeface="Calibri"/>
              </a:rPr>
              <a:t>TA</a:t>
            </a:r>
            <a:r>
              <a:rPr sz="14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14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0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18503" y="2776727"/>
            <a:ext cx="365760" cy="182880"/>
          </a:xfrm>
          <a:custGeom>
            <a:avLst/>
            <a:gdLst/>
            <a:ahLst/>
            <a:cxnLst/>
            <a:rect l="l" t="t" r="r" b="b"/>
            <a:pathLst>
              <a:path w="365759" h="182880">
                <a:moveTo>
                  <a:pt x="365759" y="0"/>
                </a:moveTo>
                <a:lnTo>
                  <a:pt x="0" y="0"/>
                </a:lnTo>
                <a:lnTo>
                  <a:pt x="0" y="182879"/>
                </a:lnTo>
                <a:lnTo>
                  <a:pt x="365759" y="182879"/>
                </a:lnTo>
                <a:lnTo>
                  <a:pt x="365759" y="0"/>
                </a:lnTo>
                <a:close/>
              </a:path>
            </a:pathLst>
          </a:custGeom>
          <a:solidFill>
            <a:srgbClr val="A6A6A6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398637" y="2755153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677914" y="2830065"/>
            <a:ext cx="457834" cy="76200"/>
            <a:chOff x="6677914" y="2830065"/>
            <a:chExt cx="457834" cy="76200"/>
          </a:xfrm>
        </p:grpSpPr>
        <p:sp>
          <p:nvSpPr>
            <p:cNvPr id="45" name="object 45"/>
            <p:cNvSpPr/>
            <p:nvPr/>
          </p:nvSpPr>
          <p:spPr>
            <a:xfrm>
              <a:off x="6684264" y="2868167"/>
              <a:ext cx="387985" cy="0"/>
            </a:xfrm>
            <a:custGeom>
              <a:avLst/>
              <a:gdLst/>
              <a:ahLst/>
              <a:cxnLst/>
              <a:rect l="l" t="t" r="r" b="b"/>
              <a:pathLst>
                <a:path w="387984">
                  <a:moveTo>
                    <a:pt x="0" y="0"/>
                  </a:moveTo>
                  <a:lnTo>
                    <a:pt x="387985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59549" y="28300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859011" y="2776727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1370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9224771" y="2830065"/>
            <a:ext cx="495934" cy="76200"/>
            <a:chOff x="9224771" y="2830065"/>
            <a:chExt cx="495934" cy="76200"/>
          </a:xfrm>
        </p:grpSpPr>
        <p:sp>
          <p:nvSpPr>
            <p:cNvPr id="49" name="object 49"/>
            <p:cNvSpPr/>
            <p:nvPr/>
          </p:nvSpPr>
          <p:spPr>
            <a:xfrm>
              <a:off x="9224771" y="2868167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4">
                  <a:moveTo>
                    <a:pt x="0" y="0"/>
                  </a:moveTo>
                  <a:lnTo>
                    <a:pt x="432079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644151" y="28300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8177783" y="2868167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4">
                <a:moveTo>
                  <a:pt x="0" y="0"/>
                </a:moveTo>
                <a:lnTo>
                  <a:pt x="681024" y="0"/>
                </a:lnTo>
              </a:path>
            </a:pathLst>
          </a:custGeom>
          <a:ln w="635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803903" y="2776727"/>
            <a:ext cx="365760" cy="182880"/>
          </a:xfrm>
          <a:prstGeom prst="rect">
            <a:avLst/>
          </a:prstGeom>
          <a:solidFill>
            <a:srgbClr val="BBE294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ts val="1370"/>
              </a:lnSpc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886967" y="2830065"/>
            <a:ext cx="10017760" cy="3304540"/>
            <a:chOff x="886967" y="2830065"/>
            <a:chExt cx="10017760" cy="3304540"/>
          </a:xfrm>
        </p:grpSpPr>
        <p:sp>
          <p:nvSpPr>
            <p:cNvPr id="54" name="object 54"/>
            <p:cNvSpPr/>
            <p:nvPr/>
          </p:nvSpPr>
          <p:spPr>
            <a:xfrm>
              <a:off x="2798063" y="3476246"/>
              <a:ext cx="0" cy="145415"/>
            </a:xfrm>
            <a:custGeom>
              <a:avLst/>
              <a:gdLst/>
              <a:ahLst/>
              <a:cxnLst/>
              <a:rect l="l" t="t" r="r" b="b"/>
              <a:pathLst>
                <a:path h="145414">
                  <a:moveTo>
                    <a:pt x="0" y="14537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366003" y="3803903"/>
              <a:ext cx="1270" cy="216535"/>
            </a:xfrm>
            <a:custGeom>
              <a:avLst/>
              <a:gdLst/>
              <a:ahLst/>
              <a:cxnLst/>
              <a:rect l="l" t="t" r="r" b="b"/>
              <a:pathLst>
                <a:path w="1270" h="216535">
                  <a:moveTo>
                    <a:pt x="0" y="0"/>
                  </a:moveTo>
                  <a:lnTo>
                    <a:pt x="825" y="216319"/>
                  </a:lnTo>
                </a:path>
              </a:pathLst>
            </a:custGeom>
            <a:ln w="12699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328679" y="4007377"/>
              <a:ext cx="76200" cy="76835"/>
            </a:xfrm>
            <a:custGeom>
              <a:avLst/>
              <a:gdLst/>
              <a:ahLst/>
              <a:cxnLst/>
              <a:rect l="l" t="t" r="r" b="b"/>
              <a:pathLst>
                <a:path w="76200" h="76835">
                  <a:moveTo>
                    <a:pt x="76200" y="0"/>
                  </a:moveTo>
                  <a:lnTo>
                    <a:pt x="0" y="292"/>
                  </a:lnTo>
                  <a:lnTo>
                    <a:pt x="38392" y="7633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581655" y="6042660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3842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69664" y="2868167"/>
              <a:ext cx="614680" cy="0"/>
            </a:xfrm>
            <a:custGeom>
              <a:avLst/>
              <a:gdLst/>
              <a:ahLst/>
              <a:cxnLst/>
              <a:rect l="l" t="t" r="r" b="b"/>
              <a:pathLst>
                <a:path w="614679">
                  <a:moveTo>
                    <a:pt x="0" y="0"/>
                  </a:moveTo>
                  <a:lnTo>
                    <a:pt x="614603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771570" y="28300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366003" y="3476246"/>
              <a:ext cx="2540" cy="145415"/>
            </a:xfrm>
            <a:custGeom>
              <a:avLst/>
              <a:gdLst/>
              <a:ahLst/>
              <a:cxnLst/>
              <a:rect l="l" t="t" r="r" b="b"/>
              <a:pathLst>
                <a:path w="2539" h="145414">
                  <a:moveTo>
                    <a:pt x="0" y="145376"/>
                  </a:moveTo>
                  <a:lnTo>
                    <a:pt x="2438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610355" y="5300472"/>
              <a:ext cx="6061075" cy="737870"/>
            </a:xfrm>
            <a:custGeom>
              <a:avLst/>
              <a:gdLst/>
              <a:ahLst/>
              <a:cxnLst/>
              <a:rect l="l" t="t" r="r" b="b"/>
              <a:pathLst>
                <a:path w="6061075" h="737870">
                  <a:moveTo>
                    <a:pt x="0" y="0"/>
                  </a:moveTo>
                  <a:lnTo>
                    <a:pt x="0" y="737692"/>
                  </a:lnTo>
                  <a:lnTo>
                    <a:pt x="6060490" y="737692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658151" y="6000064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199"/>
                  </a:lnTo>
                  <a:lnTo>
                    <a:pt x="76200" y="3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60191" y="6038132"/>
              <a:ext cx="6609715" cy="5715"/>
            </a:xfrm>
            <a:custGeom>
              <a:avLst/>
              <a:gdLst/>
              <a:ahLst/>
              <a:cxnLst/>
              <a:rect l="l" t="t" r="r" b="b"/>
              <a:pathLst>
                <a:path w="6609715" h="5714">
                  <a:moveTo>
                    <a:pt x="0" y="5257"/>
                  </a:moveTo>
                  <a:lnTo>
                    <a:pt x="6609689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657149" y="6000051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4" h="76200">
                  <a:moveTo>
                    <a:pt x="0" y="0"/>
                  </a:moveTo>
                  <a:lnTo>
                    <a:pt x="63" y="76200"/>
                  </a:lnTo>
                  <a:lnTo>
                    <a:pt x="76225" y="380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00571" y="2868166"/>
              <a:ext cx="971550" cy="1824355"/>
            </a:xfrm>
            <a:custGeom>
              <a:avLst/>
              <a:gdLst/>
              <a:ahLst/>
              <a:cxnLst/>
              <a:rect l="l" t="t" r="r" b="b"/>
              <a:pathLst>
                <a:path w="971550" h="1824354">
                  <a:moveTo>
                    <a:pt x="0" y="1824227"/>
                  </a:moveTo>
                  <a:lnTo>
                    <a:pt x="728980" y="1824227"/>
                  </a:lnTo>
                  <a:lnTo>
                    <a:pt x="728980" y="0"/>
                  </a:lnTo>
                  <a:lnTo>
                    <a:pt x="970940" y="0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058816" y="283007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56574" y="3476243"/>
              <a:ext cx="3210560" cy="747395"/>
            </a:xfrm>
            <a:custGeom>
              <a:avLst/>
              <a:gdLst/>
              <a:ahLst/>
              <a:cxnLst/>
              <a:rect l="l" t="t" r="r" b="b"/>
              <a:pathLst>
                <a:path w="3210559" h="747395">
                  <a:moveTo>
                    <a:pt x="0" y="0"/>
                  </a:moveTo>
                  <a:lnTo>
                    <a:pt x="0" y="672325"/>
                  </a:lnTo>
                  <a:lnTo>
                    <a:pt x="3209937" y="672325"/>
                  </a:lnTo>
                  <a:lnTo>
                    <a:pt x="3209937" y="746899"/>
                  </a:lnTo>
                </a:path>
              </a:pathLst>
            </a:custGeom>
            <a:ln w="12699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0828404" y="421045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80944" y="3712463"/>
              <a:ext cx="629285" cy="307975"/>
            </a:xfrm>
            <a:custGeom>
              <a:avLst/>
              <a:gdLst/>
              <a:ahLst/>
              <a:cxnLst/>
              <a:rect l="l" t="t" r="r" b="b"/>
              <a:pathLst>
                <a:path w="629285" h="307975">
                  <a:moveTo>
                    <a:pt x="0" y="0"/>
                  </a:moveTo>
                  <a:lnTo>
                    <a:pt x="628675" y="0"/>
                  </a:lnTo>
                  <a:lnTo>
                    <a:pt x="628675" y="307759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571516" y="400752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66538" y="3712463"/>
              <a:ext cx="548640" cy="300990"/>
            </a:xfrm>
            <a:custGeom>
              <a:avLst/>
              <a:gdLst/>
              <a:ahLst/>
              <a:cxnLst/>
              <a:rect l="l" t="t" r="r" b="b"/>
              <a:pathLst>
                <a:path w="548639" h="300989">
                  <a:moveTo>
                    <a:pt x="548309" y="0"/>
                  </a:moveTo>
                  <a:lnTo>
                    <a:pt x="0" y="0"/>
                  </a:lnTo>
                  <a:lnTo>
                    <a:pt x="0" y="300863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28443" y="400063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86967" y="5951219"/>
              <a:ext cx="365760" cy="182880"/>
            </a:xfrm>
            <a:custGeom>
              <a:avLst/>
              <a:gdLst/>
              <a:ahLst/>
              <a:cxnLst/>
              <a:rect l="l" t="t" r="r" b="b"/>
              <a:pathLst>
                <a:path w="365759" h="182879">
                  <a:moveTo>
                    <a:pt x="365759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365759" y="182879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BBE29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10523577" y="1981644"/>
            <a:ext cx="4565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60" dirty="0">
                <a:solidFill>
                  <a:srgbClr val="FF0000"/>
                </a:solidFill>
                <a:latin typeface="Calibri"/>
                <a:cs typeface="Calibri"/>
              </a:rPr>
              <a:t>END 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86967" y="5930453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6554723" y="827532"/>
            <a:ext cx="5443855" cy="425450"/>
            <a:chOff x="6554723" y="827532"/>
            <a:chExt cx="5443855" cy="425450"/>
          </a:xfrm>
        </p:grpSpPr>
        <p:sp>
          <p:nvSpPr>
            <p:cNvPr id="77" name="object 77"/>
            <p:cNvSpPr/>
            <p:nvPr/>
          </p:nvSpPr>
          <p:spPr>
            <a:xfrm>
              <a:off x="6554723" y="827532"/>
              <a:ext cx="5443855" cy="425450"/>
            </a:xfrm>
            <a:custGeom>
              <a:avLst/>
              <a:gdLst/>
              <a:ahLst/>
              <a:cxnLst/>
              <a:rect l="l" t="t" r="r" b="b"/>
              <a:pathLst>
                <a:path w="5443855" h="425450">
                  <a:moveTo>
                    <a:pt x="5443728" y="0"/>
                  </a:moveTo>
                  <a:lnTo>
                    <a:pt x="0" y="0"/>
                  </a:lnTo>
                  <a:lnTo>
                    <a:pt x="0" y="425196"/>
                  </a:lnTo>
                  <a:lnTo>
                    <a:pt x="5443728" y="425196"/>
                  </a:lnTo>
                  <a:lnTo>
                    <a:pt x="5443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137159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137159" y="137160"/>
                  </a:lnTo>
                  <a:lnTo>
                    <a:pt x="137159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610600" y="972312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59">
                  <a:moveTo>
                    <a:pt x="0" y="0"/>
                  </a:moveTo>
                  <a:lnTo>
                    <a:pt x="137159" y="0"/>
                  </a:lnTo>
                  <a:lnTo>
                    <a:pt x="137159" y="137160"/>
                  </a:lnTo>
                  <a:lnTo>
                    <a:pt x="0" y="13716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81067" y="967548"/>
              <a:ext cx="146684" cy="146685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28725" y="967548"/>
              <a:ext cx="146684" cy="146685"/>
            </a:xfrm>
            <a:prstGeom prst="rect">
              <a:avLst/>
            </a:prstGeom>
          </p:spPr>
        </p:pic>
      </p:grpSp>
      <p:grpSp>
        <p:nvGrpSpPr>
          <p:cNvPr id="82" name="object 82"/>
          <p:cNvGrpSpPr/>
          <p:nvPr/>
        </p:nvGrpSpPr>
        <p:grpSpPr>
          <a:xfrm>
            <a:off x="190880" y="1842255"/>
            <a:ext cx="10680065" cy="4208145"/>
            <a:chOff x="190880" y="1842255"/>
            <a:chExt cx="10680065" cy="4208145"/>
          </a:xfrm>
        </p:grpSpPr>
        <p:sp>
          <p:nvSpPr>
            <p:cNvPr id="83" name="object 83"/>
            <p:cNvSpPr/>
            <p:nvPr/>
          </p:nvSpPr>
          <p:spPr>
            <a:xfrm>
              <a:off x="1252728" y="6042660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4">
                  <a:moveTo>
                    <a:pt x="0" y="0"/>
                  </a:moveTo>
                  <a:lnTo>
                    <a:pt x="290195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97230" y="1848605"/>
              <a:ext cx="5171440" cy="4195445"/>
            </a:xfrm>
            <a:custGeom>
              <a:avLst/>
              <a:gdLst/>
              <a:ahLst/>
              <a:cxnLst/>
              <a:rect l="l" t="t" r="r" b="b"/>
              <a:pathLst>
                <a:path w="5171440" h="4195445">
                  <a:moveTo>
                    <a:pt x="689737" y="4194860"/>
                  </a:moveTo>
                  <a:lnTo>
                    <a:pt x="0" y="4194860"/>
                  </a:lnTo>
                  <a:lnTo>
                    <a:pt x="0" y="0"/>
                  </a:lnTo>
                  <a:lnTo>
                    <a:pt x="5170919" y="0"/>
                  </a:lnTo>
                  <a:lnTo>
                    <a:pt x="5170919" y="347979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330060" y="218388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12"/>
                  </a:moveTo>
                  <a:lnTo>
                    <a:pt x="0" y="0"/>
                  </a:lnTo>
                  <a:lnTo>
                    <a:pt x="38087" y="76200"/>
                  </a:lnTo>
                  <a:lnTo>
                    <a:pt x="76200" y="12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723632" y="3860291"/>
              <a:ext cx="3142615" cy="254635"/>
            </a:xfrm>
            <a:custGeom>
              <a:avLst/>
              <a:gdLst/>
              <a:ahLst/>
              <a:cxnLst/>
              <a:rect l="l" t="t" r="r" b="b"/>
              <a:pathLst>
                <a:path w="3142615" h="254635">
                  <a:moveTo>
                    <a:pt x="0" y="0"/>
                  </a:moveTo>
                  <a:lnTo>
                    <a:pt x="3142487" y="0"/>
                  </a:lnTo>
                  <a:lnTo>
                    <a:pt x="3142487" y="254507"/>
                  </a:lnTo>
                  <a:lnTo>
                    <a:pt x="0" y="254507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AF5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6554723" y="827532"/>
            <a:ext cx="5443855" cy="4254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885"/>
              </a:spcBef>
              <a:tabLst>
                <a:tab pos="993775" algn="l"/>
                <a:tab pos="2252345" algn="l"/>
                <a:tab pos="3726815" algn="l"/>
              </a:tabLst>
            </a:pPr>
            <a:r>
              <a:rPr sz="1200" b="1" spc="-10" dirty="0">
                <a:latin typeface="Calibri"/>
                <a:cs typeface="Calibri"/>
              </a:rPr>
              <a:t>Legend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End</a:t>
            </a:r>
            <a:r>
              <a:rPr sz="1200" dirty="0">
                <a:latin typeface="Calibri"/>
                <a:cs typeface="Calibri"/>
              </a:rPr>
              <a:t>	Claimant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Actions</a:t>
            </a:r>
            <a:r>
              <a:rPr sz="1200" dirty="0">
                <a:latin typeface="Calibri"/>
                <a:cs typeface="Calibri"/>
              </a:rPr>
              <a:t>	</a:t>
            </a:r>
            <a:r>
              <a:rPr sz="1200" spc="-10" dirty="0">
                <a:latin typeface="Calibri"/>
                <a:cs typeface="Calibri"/>
              </a:rPr>
              <a:t>Administrator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802381" y="3884238"/>
            <a:ext cx="66357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Outcome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-25" dirty="0">
                <a:latin typeface="Calibri"/>
                <a:cs typeface="Calibri"/>
              </a:rPr>
              <a:t>1: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529311" y="3884238"/>
            <a:ext cx="2183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Claimant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eligibility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cannot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be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spc="-10" dirty="0">
                <a:latin typeface="Calibri"/>
                <a:cs typeface="Calibri"/>
              </a:rPr>
              <a:t>confirmed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723631" y="5241035"/>
            <a:ext cx="3140075" cy="254635"/>
          </a:xfrm>
          <a:prstGeom prst="rect">
            <a:avLst/>
          </a:prstGeom>
          <a:ln w="9525">
            <a:solidFill>
              <a:srgbClr val="00AF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050" dirty="0">
                <a:latin typeface="Calibri"/>
                <a:cs typeface="Calibri"/>
              </a:rPr>
              <a:t>Outcome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2:</a:t>
            </a:r>
            <a:r>
              <a:rPr sz="1050" spc="434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Claimant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confirmed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not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spc="-10" dirty="0">
                <a:latin typeface="Calibri"/>
                <a:cs typeface="Calibri"/>
              </a:rPr>
              <a:t>eligible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7650224" y="3469894"/>
            <a:ext cx="3254375" cy="2240915"/>
            <a:chOff x="7650224" y="3469894"/>
            <a:chExt cx="3254375" cy="2240915"/>
          </a:xfrm>
        </p:grpSpPr>
        <p:sp>
          <p:nvSpPr>
            <p:cNvPr id="92" name="object 92"/>
            <p:cNvSpPr/>
            <p:nvPr/>
          </p:nvSpPr>
          <p:spPr>
            <a:xfrm>
              <a:off x="7656574" y="3476244"/>
              <a:ext cx="3209925" cy="2171065"/>
            </a:xfrm>
            <a:custGeom>
              <a:avLst/>
              <a:gdLst/>
              <a:ahLst/>
              <a:cxnLst/>
              <a:rect l="l" t="t" r="r" b="b"/>
              <a:pathLst>
                <a:path w="3209925" h="2171065">
                  <a:moveTo>
                    <a:pt x="0" y="0"/>
                  </a:moveTo>
                  <a:lnTo>
                    <a:pt x="0" y="2085289"/>
                  </a:lnTo>
                  <a:lnTo>
                    <a:pt x="3209912" y="2085289"/>
                  </a:lnTo>
                  <a:lnTo>
                    <a:pt x="3209912" y="2170861"/>
                  </a:lnTo>
                </a:path>
              </a:pathLst>
            </a:custGeom>
            <a:ln w="127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828379" y="563440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19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94" name="object 94"/>
          <p:cNvSpPr txBox="1"/>
          <p:nvPr/>
        </p:nvSpPr>
        <p:spPr>
          <a:xfrm>
            <a:off x="7510271" y="3526535"/>
            <a:ext cx="365760" cy="182880"/>
          </a:xfrm>
          <a:prstGeom prst="rect">
            <a:avLst/>
          </a:prstGeom>
          <a:solidFill>
            <a:srgbClr val="A6A6A6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380"/>
              </a:lnSpc>
            </a:pPr>
            <a:r>
              <a:rPr sz="1200" spc="-25" dirty="0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0717" y="223630"/>
            <a:ext cx="3568065" cy="100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30" dirty="0"/>
              <a:t> </a:t>
            </a:r>
            <a:r>
              <a:rPr sz="1800" dirty="0"/>
              <a:t>Child</a:t>
            </a:r>
            <a:r>
              <a:rPr sz="1800" spc="-30" dirty="0"/>
              <a:t> </a:t>
            </a:r>
            <a:r>
              <a:rPr sz="1800" dirty="0"/>
              <a:t>Class</a:t>
            </a:r>
            <a:r>
              <a:rPr sz="1800" spc="-65" dirty="0"/>
              <a:t> </a:t>
            </a:r>
            <a:r>
              <a:rPr sz="1800" dirty="0"/>
              <a:t>Claimant</a:t>
            </a:r>
            <a:r>
              <a:rPr sz="1800" spc="-35" dirty="0"/>
              <a:t> </a:t>
            </a:r>
            <a:r>
              <a:rPr sz="1800" spc="-10" dirty="0"/>
              <a:t>Details (1/3)</a:t>
            </a:r>
            <a:endParaRPr sz="1800"/>
          </a:p>
        </p:txBody>
      </p:sp>
      <p:grpSp>
        <p:nvGrpSpPr>
          <p:cNvPr id="3" name="object 3"/>
          <p:cNvGrpSpPr/>
          <p:nvPr/>
        </p:nvGrpSpPr>
        <p:grpSpPr>
          <a:xfrm>
            <a:off x="341375" y="2424683"/>
            <a:ext cx="11509375" cy="1624965"/>
            <a:chOff x="341375" y="2424683"/>
            <a:chExt cx="11509375" cy="1624965"/>
          </a:xfrm>
        </p:grpSpPr>
        <p:sp>
          <p:nvSpPr>
            <p:cNvPr id="4" name="object 4"/>
            <p:cNvSpPr/>
            <p:nvPr/>
          </p:nvSpPr>
          <p:spPr>
            <a:xfrm>
              <a:off x="341375" y="2424683"/>
              <a:ext cx="11509375" cy="1624965"/>
            </a:xfrm>
            <a:custGeom>
              <a:avLst/>
              <a:gdLst/>
              <a:ahLst/>
              <a:cxnLst/>
              <a:rect l="l" t="t" r="r" b="b"/>
              <a:pathLst>
                <a:path w="11509375" h="1624964">
                  <a:moveTo>
                    <a:pt x="11509248" y="0"/>
                  </a:moveTo>
                  <a:lnTo>
                    <a:pt x="0" y="0"/>
                  </a:lnTo>
                  <a:lnTo>
                    <a:pt x="0" y="1624584"/>
                  </a:lnTo>
                  <a:lnTo>
                    <a:pt x="11509248" y="1624584"/>
                  </a:lnTo>
                  <a:lnTo>
                    <a:pt x="115092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4034" y="3353567"/>
              <a:ext cx="9989820" cy="12065"/>
            </a:xfrm>
            <a:custGeom>
              <a:avLst/>
              <a:gdLst/>
              <a:ahLst/>
              <a:cxnLst/>
              <a:rect l="l" t="t" r="r" b="b"/>
              <a:pathLst>
                <a:path w="9989820" h="12064">
                  <a:moveTo>
                    <a:pt x="0" y="11493"/>
                  </a:moveTo>
                  <a:lnTo>
                    <a:pt x="9989375" y="0"/>
                  </a:lnTo>
                </a:path>
              </a:pathLst>
            </a:custGeom>
            <a:ln w="19050">
              <a:solidFill>
                <a:srgbClr val="78C5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21568" y="3284219"/>
              <a:ext cx="137159" cy="13715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513055" y="3422740"/>
            <a:ext cx="1138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5080" indent="-317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Final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Opportunity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Claim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3272" y="3296411"/>
            <a:ext cx="137159" cy="13715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21256" y="3434238"/>
            <a:ext cx="942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5080" indent="-18796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Process Launches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8871" y="3284220"/>
            <a:ext cx="137160" cy="13715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29874" y="3422740"/>
            <a:ext cx="2150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Claimant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Reaches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Age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4899" y="3112301"/>
            <a:ext cx="19932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…2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before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3878" y="3076182"/>
            <a:ext cx="1884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…3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after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Majority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15841" y="2926220"/>
            <a:ext cx="1744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2362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…additional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</a:t>
            </a:r>
            <a:r>
              <a:rPr sz="1200" spc="-25" dirty="0">
                <a:latin typeface="Calibri"/>
                <a:cs typeface="Calibri"/>
              </a:rPr>
              <a:t> if </a:t>
            </a:r>
            <a:r>
              <a:rPr sz="1200" spc="-10" dirty="0">
                <a:latin typeface="Calibri"/>
                <a:cs typeface="Calibri"/>
              </a:rPr>
              <a:t>extension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approved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9516" y="3284220"/>
            <a:ext cx="137159" cy="13715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7880836" y="3422949"/>
            <a:ext cx="1028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072" y="1889654"/>
            <a:ext cx="847090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902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When</a:t>
            </a:r>
            <a:r>
              <a:rPr sz="1800" b="1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can</a:t>
            </a:r>
            <a:r>
              <a:rPr sz="1800" b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a Removed</a:t>
            </a:r>
            <a:r>
              <a:rPr sz="1800" b="1" spc="-1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Child</a:t>
            </a:r>
            <a:r>
              <a:rPr sz="1800" b="1" spc="-5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submit</a:t>
            </a:r>
            <a:r>
              <a:rPr sz="1800" b="1" spc="-35" dirty="0">
                <a:solidFill>
                  <a:srgbClr val="1B0F58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B0F58"/>
                </a:solidFill>
                <a:latin typeface="Calibri"/>
                <a:cs typeface="Calibri"/>
              </a:rPr>
              <a:t>a</a:t>
            </a:r>
            <a:r>
              <a:rPr sz="1800" b="1" spc="-10" dirty="0">
                <a:solidFill>
                  <a:srgbClr val="1B0F58"/>
                </a:solidFill>
                <a:latin typeface="Calibri"/>
                <a:cs typeface="Calibri"/>
              </a:rPr>
              <a:t> Claim?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If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Removed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Child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14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age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majority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when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Claims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Process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is launched,</a:t>
            </a:r>
            <a:r>
              <a:rPr sz="1400" b="1" u="none" spc="-4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then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Removed</a:t>
            </a:r>
            <a:r>
              <a:rPr sz="1400" b="1" u="none" spc="-4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Child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can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submit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a</a:t>
            </a:r>
            <a:r>
              <a:rPr sz="1400" b="1" u="none" spc="-15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Claim…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759" y="4264152"/>
            <a:ext cx="11509375" cy="1624965"/>
          </a:xfrm>
          <a:custGeom>
            <a:avLst/>
            <a:gdLst/>
            <a:ahLst/>
            <a:cxnLst/>
            <a:rect l="l" t="t" r="r" b="b"/>
            <a:pathLst>
              <a:path w="11509375" h="1624964">
                <a:moveTo>
                  <a:pt x="11509248" y="0"/>
                </a:moveTo>
                <a:lnTo>
                  <a:pt x="0" y="0"/>
                </a:lnTo>
                <a:lnTo>
                  <a:pt x="0" y="1624584"/>
                </a:lnTo>
                <a:lnTo>
                  <a:pt x="11509248" y="1624584"/>
                </a:lnTo>
                <a:lnTo>
                  <a:pt x="1150924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7387" y="4354645"/>
            <a:ext cx="89166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If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Removed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Child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has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reached</a:t>
            </a:r>
            <a:r>
              <a:rPr sz="14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age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majority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when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Claims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Process</a:t>
            </a:r>
            <a:r>
              <a:rPr sz="1400" b="1" u="none" spc="-3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is</a:t>
            </a:r>
            <a:r>
              <a:rPr sz="1400" b="1" u="none" spc="-1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launched,</a:t>
            </a:r>
            <a:r>
              <a:rPr sz="1400" b="1" u="none" spc="-5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then</a:t>
            </a:r>
            <a:r>
              <a:rPr sz="1400" b="1" u="none" spc="-40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Removed</a:t>
            </a:r>
            <a:r>
              <a:rPr sz="1400" b="1" u="none" spc="-5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Child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can</a:t>
            </a:r>
            <a:r>
              <a:rPr sz="1400" b="1" u="none" spc="-20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submit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dirty="0">
                <a:latin typeface="Calibri"/>
                <a:cs typeface="Calibri"/>
              </a:rPr>
              <a:t>a</a:t>
            </a:r>
            <a:r>
              <a:rPr sz="1400" b="1" u="none" spc="-25" dirty="0">
                <a:latin typeface="Calibri"/>
                <a:cs typeface="Calibri"/>
              </a:rPr>
              <a:t> </a:t>
            </a:r>
            <a:r>
              <a:rPr sz="1400" b="1" u="none" spc="-10" dirty="0">
                <a:latin typeface="Calibri"/>
                <a:cs typeface="Calibri"/>
              </a:rPr>
              <a:t>Claim…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81653" y="5123688"/>
            <a:ext cx="7101840" cy="137160"/>
            <a:chOff x="4081653" y="5123688"/>
            <a:chExt cx="7101840" cy="137160"/>
          </a:xfrm>
        </p:grpSpPr>
        <p:sp>
          <p:nvSpPr>
            <p:cNvPr id="21" name="object 21"/>
            <p:cNvSpPr/>
            <p:nvPr/>
          </p:nvSpPr>
          <p:spPr>
            <a:xfrm>
              <a:off x="4091178" y="5193030"/>
              <a:ext cx="6955790" cy="0"/>
            </a:xfrm>
            <a:custGeom>
              <a:avLst/>
              <a:gdLst/>
              <a:ahLst/>
              <a:cxnLst/>
              <a:rect l="l" t="t" r="r" b="b"/>
              <a:pathLst>
                <a:path w="6955790">
                  <a:moveTo>
                    <a:pt x="0" y="0"/>
                  </a:moveTo>
                  <a:lnTo>
                    <a:pt x="6955320" y="0"/>
                  </a:lnTo>
                </a:path>
              </a:pathLst>
            </a:custGeom>
            <a:ln w="19050">
              <a:solidFill>
                <a:srgbClr val="78C5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45952" y="5123688"/>
              <a:ext cx="137159" cy="13716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0537371" y="5262285"/>
            <a:ext cx="1138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5080" indent="-317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Final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Opportunity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Claim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3255" y="5123688"/>
            <a:ext cx="137160" cy="137160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542454" y="5262285"/>
            <a:ext cx="942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5080" indent="-18796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Process Launches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17203" y="4915270"/>
            <a:ext cx="2470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…3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after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Claims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Launched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940157" y="4765766"/>
            <a:ext cx="1744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2362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…additional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year</a:t>
            </a:r>
            <a:r>
              <a:rPr sz="1200" spc="-25" dirty="0">
                <a:latin typeface="Calibri"/>
                <a:cs typeface="Calibri"/>
              </a:rPr>
              <a:t> if </a:t>
            </a:r>
            <a:r>
              <a:rPr sz="1200" spc="-10" dirty="0">
                <a:latin typeface="Calibri"/>
                <a:cs typeface="Calibri"/>
              </a:rPr>
              <a:t>extension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request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approved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43900" y="5123688"/>
            <a:ext cx="137159" cy="137160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7905150" y="5262496"/>
            <a:ext cx="1028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Claims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0" name="object 30"/>
          <p:cNvSpPr txBox="1"/>
          <p:nvPr/>
        </p:nvSpPr>
        <p:spPr>
          <a:xfrm>
            <a:off x="3157537" y="6078627"/>
            <a:ext cx="57397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Claims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period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3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years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plus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additional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extension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period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1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(if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approved)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32807"/>
              </p:ext>
            </p:extLst>
          </p:nvPr>
        </p:nvGraphicFramePr>
        <p:xfrm>
          <a:off x="324611" y="1771793"/>
          <a:ext cx="11577320" cy="3225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178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eligibility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77825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were: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79780" lvl="1" indent="-284480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779780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Nations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person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home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lang="en-US"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80415" marR="90170" lvl="1" indent="-285115">
                        <a:lnSpc>
                          <a:spcPct val="100000"/>
                        </a:lnSpc>
                        <a:spcBef>
                          <a:spcPts val="795"/>
                        </a:spcBef>
                        <a:buFont typeface="Arial"/>
                        <a:buChar char="•"/>
                        <a:tabLst>
                          <a:tab pos="780415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Welfare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Authorities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between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April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1991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31,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while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Parent(s)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Caregiving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Grandparent(s)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Ordinarily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Resident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Reserve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Canada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Yukon.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7825" marR="435609" indent="-28702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Wingdings"/>
                        <a:buChar char=""/>
                        <a:tabLst>
                          <a:tab pos="377825" algn="l"/>
                        </a:tabLst>
                      </a:pP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qualify</a:t>
                      </a:r>
                      <a:r>
                        <a:rPr sz="1600" spc="-8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compensation,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placement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must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been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funded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Indigenous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Services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Canada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(ISC).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Wingdings"/>
                        <a:buChar char=""/>
                        <a:tabLst>
                          <a:tab pos="377825" algn="l"/>
                        </a:tabLst>
                      </a:pP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Removals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Northwest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Territories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covered under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Settlement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Agreement.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0717" y="223630"/>
            <a:ext cx="3568065" cy="100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30" dirty="0"/>
              <a:t> </a:t>
            </a:r>
            <a:r>
              <a:rPr sz="1800" dirty="0"/>
              <a:t>Child</a:t>
            </a:r>
            <a:r>
              <a:rPr sz="1800" spc="-30" dirty="0"/>
              <a:t> </a:t>
            </a:r>
            <a:r>
              <a:rPr sz="1800" dirty="0"/>
              <a:t>Class</a:t>
            </a:r>
            <a:r>
              <a:rPr sz="1800" spc="-65" dirty="0"/>
              <a:t> </a:t>
            </a:r>
            <a:r>
              <a:rPr sz="1800" dirty="0"/>
              <a:t>Claimant</a:t>
            </a:r>
            <a:r>
              <a:rPr sz="1800" spc="-35" dirty="0"/>
              <a:t> </a:t>
            </a:r>
            <a:r>
              <a:rPr sz="1800" spc="-10" dirty="0"/>
              <a:t>Details (2/3)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68213"/>
              </p:ext>
            </p:extLst>
          </p:nvPr>
        </p:nvGraphicFramePr>
        <p:xfrm>
          <a:off x="280708" y="1906073"/>
          <a:ext cx="11617960" cy="4354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6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217804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much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b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expect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successful?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8135" marR="250190" indent="-227965">
                        <a:lnSpc>
                          <a:spcPct val="100000"/>
                        </a:lnSpc>
                        <a:buAutoNum type="arabicPeriod"/>
                        <a:tabLst>
                          <a:tab pos="319405" algn="l"/>
                        </a:tabLst>
                      </a:pP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600" spc="-7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</a:t>
                      </a:r>
                      <a:r>
                        <a:rPr sz="1600" b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Compensation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$40,000</a:t>
                      </a:r>
                      <a:r>
                        <a:rPr sz="1600" b="1" spc="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CAD.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br>
                        <a:rPr lang="en-US"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</a:b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multiplied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</a:t>
                      </a:r>
                      <a:r>
                        <a:rPr sz="1600" spc="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placed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care.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9405" marR="504825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rabicPeriod"/>
                        <a:tabLst>
                          <a:tab pos="319405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</a:t>
                      </a:r>
                      <a:r>
                        <a:rPr sz="1600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6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also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16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Enhancement</a:t>
                      </a:r>
                      <a:r>
                        <a:rPr sz="1600" b="1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Payment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based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Enhancement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Factors.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600" i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r>
                        <a:rPr sz="1600" i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i="1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1600" i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development</a:t>
                      </a:r>
                      <a:r>
                        <a:rPr sz="1600" i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i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1600" i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details</a:t>
                      </a:r>
                      <a:r>
                        <a:rPr sz="1600" i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600" i="1" spc="-6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i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provided</a:t>
                      </a:r>
                      <a:r>
                        <a:rPr sz="1600" i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i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i="1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later</a:t>
                      </a:r>
                      <a:r>
                        <a:rPr sz="1600" i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i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date.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9405" marR="109855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rabicPeriod"/>
                        <a:tabLst>
                          <a:tab pos="319405" algn="l"/>
                        </a:tabLst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Approved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Child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600" spc="-7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also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entitled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interest</a:t>
                      </a:r>
                      <a:r>
                        <a:rPr sz="1600" b="1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certain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cases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where</a:t>
                      </a:r>
                      <a:r>
                        <a:rPr sz="1600" spc="-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placed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off-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Reserve, with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Family,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CHR</a:t>
                      </a:r>
                      <a:r>
                        <a:rPr lang="en-US"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Interest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Accrual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Period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1,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2006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31,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2022).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335280">
                        <a:lnSpc>
                          <a:spcPct val="100000"/>
                        </a:lnSpc>
                      </a:pP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appeals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exists</a:t>
                      </a:r>
                      <a:r>
                        <a:rPr sz="1600" b="1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Removed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whose</a:t>
                      </a:r>
                      <a:r>
                        <a:rPr sz="1600" b="1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</a:t>
                      </a:r>
                      <a:r>
                        <a:rPr sz="1600" b="1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1600" b="1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denied?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805" marR="460375">
                        <a:lnSpc>
                          <a:spcPct val="100000"/>
                        </a:lnSpc>
                      </a:pP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Claimants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r>
                        <a:rPr sz="1600" spc="-3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Administrator’s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decisions</a:t>
                      </a:r>
                      <a:r>
                        <a:rPr sz="1600" spc="-2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throughout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Claims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Process by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submitting</a:t>
                      </a:r>
                      <a:r>
                        <a:rPr sz="1600" spc="-5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‘Request</a:t>
                      </a:r>
                      <a:r>
                        <a:rPr sz="1600" spc="-1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Appeal</a:t>
                      </a:r>
                      <a:r>
                        <a:rPr sz="1600" spc="-5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Administrator’s</a:t>
                      </a:r>
                      <a:r>
                        <a:rPr sz="1600" spc="-4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Decision’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form</a:t>
                      </a:r>
                      <a:r>
                        <a:rPr sz="1600" spc="-3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within</a:t>
                      </a:r>
                      <a:r>
                        <a:rPr sz="1600" spc="-6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spc="-4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prescribed</a:t>
                      </a:r>
                      <a:r>
                        <a:rPr sz="1600" spc="-25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>
                          <a:solidFill>
                            <a:srgbClr val="1B0F58"/>
                          </a:solidFill>
                          <a:latin typeface="Calibri"/>
                          <a:cs typeface="Calibri"/>
                        </a:rPr>
                        <a:t>timeline.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1B0F58"/>
                      </a:solidFill>
                      <a:prstDash val="solid"/>
                    </a:lnT>
                    <a:lnB w="12700">
                      <a:solidFill>
                        <a:srgbClr val="1B0F5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0717" y="223630"/>
            <a:ext cx="3568065" cy="100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Claimant</a:t>
            </a:r>
            <a:r>
              <a:rPr spc="-95" dirty="0"/>
              <a:t> </a:t>
            </a:r>
            <a:r>
              <a:rPr spc="-10" dirty="0"/>
              <a:t>Journey</a:t>
            </a:r>
          </a:p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sz="1800" dirty="0"/>
              <a:t>Removed</a:t>
            </a:r>
            <a:r>
              <a:rPr sz="1800" spc="-30" dirty="0"/>
              <a:t> </a:t>
            </a:r>
            <a:r>
              <a:rPr sz="1800" dirty="0"/>
              <a:t>Child</a:t>
            </a:r>
            <a:r>
              <a:rPr sz="1800" spc="-30" dirty="0"/>
              <a:t> </a:t>
            </a:r>
            <a:r>
              <a:rPr sz="1800" dirty="0"/>
              <a:t>Class</a:t>
            </a:r>
            <a:r>
              <a:rPr sz="1800" spc="-65" dirty="0"/>
              <a:t> </a:t>
            </a:r>
            <a:r>
              <a:rPr sz="1800" dirty="0"/>
              <a:t>Claimant</a:t>
            </a:r>
            <a:r>
              <a:rPr sz="1800" spc="-35" dirty="0"/>
              <a:t> </a:t>
            </a:r>
            <a:r>
              <a:rPr sz="1800" spc="-10" dirty="0"/>
              <a:t>Details (3/3)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55B267E48024DACED8C825B582184" ma:contentTypeVersion="15" ma:contentTypeDescription="Create a new document." ma:contentTypeScope="" ma:versionID="442a2bd3f7aa32b668fed6113102f5e9">
  <xsd:schema xmlns:xsd="http://www.w3.org/2001/XMLSchema" xmlns:xs="http://www.w3.org/2001/XMLSchema" xmlns:p="http://schemas.microsoft.com/office/2006/metadata/properties" xmlns:ns2="e777b168-a0c3-4291-ad18-788d0df7ff7d" xmlns:ns3="c04f88a7-57d9-4942-9851-946af32ae180" targetNamespace="http://schemas.microsoft.com/office/2006/metadata/properties" ma:root="true" ma:fieldsID="4fbed52317dc34378b05b54fbcd74a04" ns2:_="" ns3:_="">
    <xsd:import namespace="e777b168-a0c3-4291-ad18-788d0df7ff7d"/>
    <xsd:import namespace="c04f88a7-57d9-4942-9851-946af32ae1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AboutFi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b168-a0c3-4291-ad18-788d0df7ff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boutFile" ma:index="22" nillable="true" ma:displayName="About File" ma:format="Dropdown" ma:internalName="AboutFi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f88a7-57d9-4942-9851-946af32ae1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e4bd9ee-24d8-4ce1-aed7-028dec73f871}" ma:internalName="TaxCatchAll" ma:showField="CatchAllData" ma:web="c04f88a7-57d9-4942-9851-946af32ae1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6DE2BF-784B-4230-950D-5313D6F647AD}">
  <ds:schemaRefs>
    <ds:schemaRef ds:uri="c04f88a7-57d9-4942-9851-946af32ae180"/>
    <ds:schemaRef ds:uri="e777b168-a0c3-4291-ad18-788d0df7ff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F840972-F81E-43CD-8A31-C891CDC96A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3956</Words>
  <Application>Microsoft Office PowerPoint</Application>
  <PresentationFormat>Widescreen</PresentationFormat>
  <Paragraphs>417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Overview of Claims Process for Compensation:</vt:lpstr>
      <vt:lpstr>Why we are here today…</vt:lpstr>
      <vt:lpstr>We are taking a phased approach to implementation</vt:lpstr>
      <vt:lpstr>Agenda</vt:lpstr>
      <vt:lpstr>Removed Child Class Claimant &amp; Representatives’ Journey through the Claims Process</vt:lpstr>
      <vt:lpstr>Claimant Journey Removed Child Class Claimant</vt:lpstr>
      <vt:lpstr>Claimant Journey Removed Child Class Claimant Details (1/3)</vt:lpstr>
      <vt:lpstr>Claimant Journey Removed Child Class Claimant Details (2/3)</vt:lpstr>
      <vt:lpstr>Claimant Journey Removed Child Class Claimant Details (3/3)</vt:lpstr>
      <vt:lpstr>Claimant Journey Representative of a Removed Child Claimant Details (1/2)</vt:lpstr>
      <vt:lpstr>Claimant Journey Representative of a Removed Child Claimant Details (2/2)</vt:lpstr>
      <vt:lpstr>Removed Child Family Class Claimant &amp; Representatives’ Journey through Claims Process</vt:lpstr>
      <vt:lpstr>Claimant Journey Removed Child Family Class Claimant</vt:lpstr>
      <vt:lpstr>Claimant Journey Removed Child Family Class Claimant Details (1/4)</vt:lpstr>
      <vt:lpstr>Claimant Journey Removed Child Family Class Claimant Details (2/4)</vt:lpstr>
      <vt:lpstr>Claimant Journey Removed Child Family Class Claimant Details (3/4)</vt:lpstr>
      <vt:lpstr>Claimant Journey Removed Child Family Class Claimant Details (4/4)</vt:lpstr>
      <vt:lpstr>Claimant Journey Representative of a Removed Child Family Class Claimant Details (1/2)</vt:lpstr>
      <vt:lpstr>Claimant Journey Representative of a Removed Child Family Class Claimant Details (2/2)</vt:lpstr>
      <vt:lpstr>PowerPoint Presentation</vt:lpstr>
      <vt:lpstr>Appeals Process</vt:lpstr>
      <vt:lpstr>Importance of finality of decisions and deadlines</vt:lpstr>
      <vt:lpstr>How to Prepare &amp; Expected Timeline</vt:lpstr>
      <vt:lpstr>How to prepare for the Claims Process (1/2)</vt:lpstr>
      <vt:lpstr>How to prepare for the Claims Process (2/2)</vt:lpstr>
      <vt:lpstr>What happens before compensation starts?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Claims Process for Compensation:</dc:title>
  <dc:creator>Petrossian, Zoia</dc:creator>
  <cp:lastModifiedBy>Erica Doxtator</cp:lastModifiedBy>
  <cp:revision>11</cp:revision>
  <dcterms:created xsi:type="dcterms:W3CDTF">2024-07-01T14:34:31Z</dcterms:created>
  <dcterms:modified xsi:type="dcterms:W3CDTF">2024-07-05T18:41:29Z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0x0101005E555B267E48024DACED8C825B582184</vt:lpwstr>
  </property>
  <property fmtid="{D5CDD505-2E9C-101B-9397-08002B2CF9AE}" pid="3" name="Created">
    <vt:filetime>2024-03-04T00:00:00Z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2024-07-01T00:00:00Z</vt:filetime>
  </property>
  <property fmtid="{D5CDD505-2E9C-101B-9397-08002B2CF9AE}" pid="6" name="MSIP_Label_ea60d57e-af5b-4752-ac57-3e4f28ca11dc_ActionId">
    <vt:lpwstr>e70d8715-8c35-4e45-b096-37d9b5705d2f</vt:lpwstr>
  </property>
  <property fmtid="{D5CDD505-2E9C-101B-9397-08002B2CF9AE}" pid="7" name="MSIP_Label_ea60d57e-af5b-4752-ac57-3e4f28ca11dc_ContentBits">
    <vt:lpwstr>0</vt:lpwstr>
  </property>
  <property fmtid="{D5CDD505-2E9C-101B-9397-08002B2CF9AE}" pid="8" name="MSIP_Label_ea60d57e-af5b-4752-ac57-3e4f28ca11dc_Enabled">
    <vt:lpwstr>true</vt:lpwstr>
  </property>
  <property fmtid="{D5CDD505-2E9C-101B-9397-08002B2CF9AE}" pid="9" name="MSIP_Label_ea60d57e-af5b-4752-ac57-3e4f28ca11dc_Method">
    <vt:lpwstr>Standard</vt:lpwstr>
  </property>
  <property fmtid="{D5CDD505-2E9C-101B-9397-08002B2CF9AE}" pid="10" name="MSIP_Label_ea60d57e-af5b-4752-ac57-3e4f28ca11dc_Name">
    <vt:lpwstr>ea60d57e-af5b-4752-ac57-3e4f28ca11dc</vt:lpwstr>
  </property>
  <property fmtid="{D5CDD505-2E9C-101B-9397-08002B2CF9AE}" pid="11" name="MSIP_Label_ea60d57e-af5b-4752-ac57-3e4f28ca11dc_SetDate">
    <vt:lpwstr>2023-12-20T00:49:38Z</vt:lpwstr>
  </property>
  <property fmtid="{D5CDD505-2E9C-101B-9397-08002B2CF9AE}" pid="12" name="MSIP_Label_ea60d57e-af5b-4752-ac57-3e4f28ca11dc_SiteId">
    <vt:lpwstr>36da45f1-dd2c-4d1f-af13-5abe46b99921</vt:lpwstr>
  </property>
  <property fmtid="{D5CDD505-2E9C-101B-9397-08002B2CF9AE}" pid="13" name="Producer">
    <vt:lpwstr>Adobe PDF Library 23.8.53</vt:lpwstr>
  </property>
</Properties>
</file>