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7" r:id="rId2"/>
    <p:sldId id="289" r:id="rId3"/>
    <p:sldId id="290" r:id="rId4"/>
    <p:sldId id="291" r:id="rId5"/>
    <p:sldId id="292" r:id="rId6"/>
    <p:sldId id="293" r:id="rId7"/>
    <p:sldId id="294" r:id="rId8"/>
    <p:sldId id="295" r:id="rId9"/>
    <p:sldId id="296" r:id="rId10"/>
    <p:sldId id="297" r:id="rId11"/>
    <p:sldId id="299" r:id="rId12"/>
    <p:sldId id="298" r:id="rId13"/>
    <p:sldId id="301" r:id="rId14"/>
    <p:sldId id="302" r:id="rId15"/>
    <p:sldId id="303" r:id="rId16"/>
    <p:sldId id="304"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2" autoAdjust="0"/>
    <p:restoredTop sz="94189" autoAdjust="0"/>
  </p:normalViewPr>
  <p:slideViewPr>
    <p:cSldViewPr snapToGrid="0">
      <p:cViewPr varScale="1">
        <p:scale>
          <a:sx n="58" d="100"/>
          <a:sy n="58" d="100"/>
        </p:scale>
        <p:origin x="1632" y="66"/>
      </p:cViewPr>
      <p:guideLst/>
    </p:cSldViewPr>
  </p:slideViewPr>
  <p:outlineViewPr>
    <p:cViewPr>
      <p:scale>
        <a:sx n="33" d="100"/>
        <a:sy n="33" d="100"/>
      </p:scale>
      <p:origin x="0" y="-6732"/>
    </p:cViewPr>
  </p:outlineViewPr>
  <p:notesTextViewPr>
    <p:cViewPr>
      <p:scale>
        <a:sx n="1" d="1"/>
        <a:sy n="1" d="1"/>
      </p:scale>
      <p:origin x="0" y="0"/>
    </p:cViewPr>
  </p:notesTextViewPr>
  <p:notesViewPr>
    <p:cSldViewPr snapToGrid="0">
      <p:cViewPr varScale="1">
        <p:scale>
          <a:sx n="85" d="100"/>
          <a:sy n="85" d="100"/>
        </p:scale>
        <p:origin x="388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9E66C-C236-4D16-A5BD-D6907D8007FB}"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C1C38-2597-49B0-A6AF-0C571456C094}" type="slidenum">
              <a:rPr lang="en-US" smtClean="0"/>
              <a:t>‹#›</a:t>
            </a:fld>
            <a:endParaRPr lang="en-US"/>
          </a:p>
        </p:txBody>
      </p:sp>
    </p:spTree>
    <p:extLst>
      <p:ext uri="{BB962C8B-B14F-4D97-AF65-F5344CB8AC3E}">
        <p14:creationId xmlns:p14="http://schemas.microsoft.com/office/powerpoint/2010/main" val="369984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CC1C38-2597-49B0-A6AF-0C571456C094}" type="slidenum">
              <a:rPr lang="en-US" smtClean="0"/>
              <a:t>3</a:t>
            </a:fld>
            <a:endParaRPr lang="en-US"/>
          </a:p>
        </p:txBody>
      </p:sp>
    </p:spTree>
    <p:extLst>
      <p:ext uri="{BB962C8B-B14F-4D97-AF65-F5344CB8AC3E}">
        <p14:creationId xmlns:p14="http://schemas.microsoft.com/office/powerpoint/2010/main" val="395209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element to supporting the ongoing progress in implementing the mandate provided to the AFN, is the guidance and structure provided through the Joint Protocol signed in 2020 between the AFN and ISC on behalf of Canada. This document represents a formal commitment and understanding of the respective mandates each party has with respect to the work supporting the ongoing implementation of the Act. As such, the Joint Protocol represents an important vehicle in capturing and actioning the mandate provided to the AFN through the Resolutions just discussed. </a:t>
            </a:r>
          </a:p>
          <a:p>
            <a:endParaRPr lang="en-US" dirty="0"/>
          </a:p>
          <a:p>
            <a:r>
              <a:rPr lang="en-US" dirty="0"/>
              <a:t>Besides also capturing the bilateral mechanism for this work, it also establishes a Joint National Working Group comprised of regional appointed representatives along with technical staff from the AFN and ISC. </a:t>
            </a:r>
          </a:p>
          <a:p>
            <a:endParaRPr lang="en-US" dirty="0"/>
          </a:p>
          <a:p>
            <a:r>
              <a:rPr lang="en-US" dirty="0"/>
              <a:t>Finally, the Joint Protocol explicitly provides that the work undertaken within shall not act as a barrier to First Nations seeking to implement the Act or compel any First Nations to work within the process in the Protocol. This reenforces the nature of the work undertaken as purely supportive and again respecting the decision-making authority of each First Nation as per the Resolutions discussed.</a:t>
            </a:r>
          </a:p>
        </p:txBody>
      </p:sp>
      <p:sp>
        <p:nvSpPr>
          <p:cNvPr id="4" name="Slide Number Placeholder 3"/>
          <p:cNvSpPr>
            <a:spLocks noGrp="1"/>
          </p:cNvSpPr>
          <p:nvPr>
            <p:ph type="sldNum" sz="quarter" idx="5"/>
          </p:nvPr>
        </p:nvSpPr>
        <p:spPr/>
        <p:txBody>
          <a:bodyPr/>
          <a:lstStyle/>
          <a:p>
            <a:fld id="{7DCC1C38-2597-49B0-A6AF-0C571456C094}" type="slidenum">
              <a:rPr lang="en-US" smtClean="0"/>
              <a:t>6</a:t>
            </a:fld>
            <a:endParaRPr lang="en-US"/>
          </a:p>
        </p:txBody>
      </p:sp>
    </p:spTree>
    <p:extLst>
      <p:ext uri="{BB962C8B-B14F-4D97-AF65-F5344CB8AC3E}">
        <p14:creationId xmlns:p14="http://schemas.microsoft.com/office/powerpoint/2010/main" val="201734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part of the AFN’s recent advocacy work on the Act was our involvement as an intervenor in response to Quebec’s constitutional challenge of the Act. The arguments put forward in response to Quebec’s challenge were ultimately successful with the Supreme Court of Canada finding the Act in whole is constitutional. The Supreme Court went as far as to endorse the creativity of the co-drafted legislation as a viable option to affirming the inherent rights of First Nations.</a:t>
            </a:r>
          </a:p>
          <a:p>
            <a:endParaRPr lang="en-US" dirty="0"/>
          </a:p>
          <a:p>
            <a:r>
              <a:rPr lang="en-US" dirty="0"/>
              <a:t>With this ruling, attention is now turned to ensuring the provincial and territorial governments respect this finding and consistently and meaningfully engage in future and ongoing Coordination Agreement Discussion tables. </a:t>
            </a:r>
          </a:p>
        </p:txBody>
      </p:sp>
      <p:sp>
        <p:nvSpPr>
          <p:cNvPr id="4" name="Slide Number Placeholder 3"/>
          <p:cNvSpPr>
            <a:spLocks noGrp="1"/>
          </p:cNvSpPr>
          <p:nvPr>
            <p:ph type="sldNum" sz="quarter" idx="5"/>
          </p:nvPr>
        </p:nvSpPr>
        <p:spPr/>
        <p:txBody>
          <a:bodyPr/>
          <a:lstStyle/>
          <a:p>
            <a:fld id="{7DCC1C38-2597-49B0-A6AF-0C571456C094}" type="slidenum">
              <a:rPr lang="en-US" smtClean="0"/>
              <a:t>7</a:t>
            </a:fld>
            <a:endParaRPr lang="en-US"/>
          </a:p>
        </p:txBody>
      </p:sp>
    </p:spTree>
    <p:extLst>
      <p:ext uri="{BB962C8B-B14F-4D97-AF65-F5344CB8AC3E}">
        <p14:creationId xmlns:p14="http://schemas.microsoft.com/office/powerpoint/2010/main" val="107591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To assist with the ongoing work in implementing the mandate provided to the AFN through Resolution 16/2019, the Firelight Group has been contracted to conduct supportive research and engagement on key elements regarding the Act. The project phases include:</a:t>
            </a:r>
            <a:endParaRPr lang="en-CA" sz="1800" kern="100" dirty="0">
              <a:effectLst/>
              <a:latin typeface="Helvetica Neue" panose="02000503000000020004" pitchFamily="2" charset="0"/>
              <a:ea typeface="Times New Roman" panose="02020603050405020304" pitchFamily="18" charset="0"/>
              <a:cs typeface="Times New Roman" panose="02020603050405020304" pitchFamily="18" charset="0"/>
            </a:endParaRP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Strategic communications planning to support the AFN in determining its most effective role in information sharing around Bill C-92.</a:t>
            </a: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Development of principles for safe and meaningful data collection related to Nations advancing jurisdiction through the Bill C-92 process.</a:t>
            </a: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Development of considerations for a long-term approach for jurisdictional capacity funding.</a:t>
            </a:r>
            <a:endParaRPr lang="en-CA" sz="1800" kern="100" dirty="0">
              <a:effectLst/>
              <a:latin typeface="Helvetica Neue" panose="02000503000000020004" pitchFamily="2" charset="0"/>
              <a:ea typeface="Times New Roman" panose="02020603050405020304" pitchFamily="18" charset="0"/>
              <a:cs typeface="Times New Roman" panose="02020603050405020304" pitchFamily="18" charset="0"/>
            </a:endParaRP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Research on First Nations models of dispute resolution.</a:t>
            </a:r>
            <a:endParaRPr lang="en-CA" sz="1800" kern="100" dirty="0">
              <a:effectLst/>
              <a:latin typeface="Helvetica Neue" panose="02000503000000020004" pitchFamily="2" charset="0"/>
              <a:ea typeface="Times New Roman" panose="02020603050405020304" pitchFamily="18" charset="0"/>
              <a:cs typeface="Times New Roman" panose="02020603050405020304" pitchFamily="18" charset="0"/>
            </a:endParaRPr>
          </a:p>
          <a:p>
            <a:pPr lvl="1">
              <a:spcAft>
                <a:spcPts val="1200"/>
              </a:spcAft>
            </a:pP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Analysis and understanding of potential statutory funding frameworks to ensure adequate and sustainable funding for Nations that developed child welfare legislation. </a:t>
            </a:r>
            <a:endParaRPr lang="en-CA" sz="1800" kern="100" dirty="0">
              <a:effectLst/>
              <a:latin typeface="Helvetica Neue" panose="02000503000000020004" pitchFamily="2"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DCC1C38-2597-49B0-A6AF-0C571456C094}" type="slidenum">
              <a:rPr lang="en-US" smtClean="0"/>
              <a:t>8</a:t>
            </a:fld>
            <a:endParaRPr lang="en-US"/>
          </a:p>
        </p:txBody>
      </p:sp>
    </p:spTree>
    <p:extLst>
      <p:ext uri="{BB962C8B-B14F-4D97-AF65-F5344CB8AC3E}">
        <p14:creationId xmlns:p14="http://schemas.microsoft.com/office/powerpoint/2010/main" val="111916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phases of work are meant to serve as a foundation on which to build various tools to support Nations in contemplating or moving through this process. Beyond just desktop research, for most of this work, Firelight anticipates doing some targeted engagement to learn from those doing this work on the ground, and in doing so, magnifying wise practices and lessons learned across Canada. </a:t>
            </a:r>
          </a:p>
          <a:p>
            <a:endParaRPr lang="en-US" dirty="0"/>
          </a:p>
        </p:txBody>
      </p:sp>
      <p:sp>
        <p:nvSpPr>
          <p:cNvPr id="4" name="Slide Number Placeholder 3"/>
          <p:cNvSpPr>
            <a:spLocks noGrp="1"/>
          </p:cNvSpPr>
          <p:nvPr>
            <p:ph type="sldNum" sz="quarter" idx="5"/>
          </p:nvPr>
        </p:nvSpPr>
        <p:spPr/>
        <p:txBody>
          <a:bodyPr/>
          <a:lstStyle/>
          <a:p>
            <a:fld id="{7DCC1C38-2597-49B0-A6AF-0C571456C094}" type="slidenum">
              <a:rPr lang="en-US" smtClean="0"/>
              <a:t>9</a:t>
            </a:fld>
            <a:endParaRPr lang="en-US"/>
          </a:p>
        </p:txBody>
      </p:sp>
    </p:spTree>
    <p:extLst>
      <p:ext uri="{BB962C8B-B14F-4D97-AF65-F5344CB8AC3E}">
        <p14:creationId xmlns:p14="http://schemas.microsoft.com/office/powerpoint/2010/main" val="387033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One of the next steps to be undertaken is some targeted engagement on capacity building, specifically with </a:t>
            </a:r>
            <a:r>
              <a:rPr lang="en-US" sz="1200" dirty="0">
                <a:latin typeface="Montserrat" pitchFamily="2" charset="77"/>
              </a:rPr>
              <a:t>Nations in various stages of the C-92 process to </a:t>
            </a:r>
            <a:r>
              <a:rPr lang="en-US" sz="1200" b="1" dirty="0">
                <a:latin typeface="Montserrat" pitchFamily="2" charset="77"/>
              </a:rPr>
              <a:t>understand lessons learned around jurisdictional development</a:t>
            </a:r>
            <a:r>
              <a:rPr lang="en-US" sz="1200" dirty="0">
                <a:latin typeface="Montserrat" pitchFamily="2" charset="77"/>
              </a:rPr>
              <a:t> with the intent of highlighting wise practices that emerge to support First Nations across the country. This could include information related to capacity building, community engagement, law and policy development, and program and service design, among others. </a:t>
            </a:r>
          </a:p>
          <a:p>
            <a:pPr marL="0" lvl="0" indent="0" algn="l" rtl="0">
              <a:spcBef>
                <a:spcPts val="0"/>
              </a:spcBef>
              <a:spcAft>
                <a:spcPts val="0"/>
              </a:spcAft>
              <a:buNone/>
            </a:pPr>
            <a:endParaRPr lang="en-US" sz="1200" dirty="0">
              <a:latin typeface="Montserrat" pitchFamily="2" charset="77"/>
            </a:endParaRPr>
          </a:p>
          <a:p>
            <a:pPr marL="0" lvl="0" indent="0" algn="l" rtl="0">
              <a:spcBef>
                <a:spcPts val="0"/>
              </a:spcBef>
              <a:spcAft>
                <a:spcPts val="0"/>
              </a:spcAft>
              <a:buNone/>
            </a:pPr>
            <a:r>
              <a:rPr lang="en-US" sz="1200" dirty="0">
                <a:latin typeface="Montserrat" pitchFamily="2" charset="77"/>
              </a:rPr>
              <a:t>The capacity building will likely be of particular interest with the anticipate work given the interesting findings emerging so far. Specifically, the current paradigm being inherently deficit based in starting with what Nation’s do not have. Firelight would like to explore through its engagements ways to shift the foundation of these sorts of funding supports to one grounded in Indigenous rights and Canada’s moral and ethical obligations to make up for what was taken from First Nations.</a:t>
            </a:r>
          </a:p>
          <a:p>
            <a:pPr marL="0" lvl="0" indent="0" algn="l" rtl="0">
              <a:spcBef>
                <a:spcPts val="0"/>
              </a:spcBef>
              <a:spcAft>
                <a:spcPts val="0"/>
              </a:spcAft>
              <a:buNone/>
            </a:pPr>
            <a:endParaRPr lang="en-US" sz="1200" dirty="0">
              <a:latin typeface="Montserrat" pitchFamily="2" charset="77"/>
            </a:endParaRPr>
          </a:p>
          <a:p>
            <a:pPr marL="0" lvl="0" indent="0" algn="l" rtl="0">
              <a:spcBef>
                <a:spcPts val="0"/>
              </a:spcBef>
              <a:spcAft>
                <a:spcPts val="0"/>
              </a:spcAft>
              <a:buNone/>
            </a:pPr>
            <a:r>
              <a:rPr lang="en-US" sz="1200" dirty="0">
                <a:latin typeface="Montserrat" pitchFamily="2" charset="77"/>
              </a:rPr>
              <a:t>In addition, we will be working with Firelight on a public-facing document</a:t>
            </a:r>
            <a:r>
              <a:rPr lang="en-US" dirty="0"/>
              <a:t> </a:t>
            </a:r>
            <a:r>
              <a:rPr lang="en-US" sz="1200" dirty="0">
                <a:latin typeface="Montserrat" pitchFamily="2" charset="77"/>
              </a:rPr>
              <a:t>meant to support First Nations in the </a:t>
            </a:r>
            <a:r>
              <a:rPr lang="en-US" sz="1200" b="1" dirty="0">
                <a:latin typeface="Montserrat" pitchFamily="2" charset="77"/>
              </a:rPr>
              <a:t>considerations related to data within the C-92 context</a:t>
            </a:r>
            <a:r>
              <a:rPr lang="en-US" sz="1200" dirty="0">
                <a:latin typeface="Montserrat" pitchFamily="2" charset="77"/>
              </a:rPr>
              <a:t>. These are important points to consider when contemplating or advancing within negotiations and in seeking capacity support. </a:t>
            </a:r>
            <a:endParaRPr lang="en-US" dirty="0"/>
          </a:p>
          <a:p>
            <a:endParaRPr lang="en-US" dirty="0"/>
          </a:p>
        </p:txBody>
      </p:sp>
      <p:sp>
        <p:nvSpPr>
          <p:cNvPr id="4" name="Slide Number Placeholder 3"/>
          <p:cNvSpPr>
            <a:spLocks noGrp="1"/>
          </p:cNvSpPr>
          <p:nvPr>
            <p:ph type="sldNum" sz="quarter" idx="5"/>
          </p:nvPr>
        </p:nvSpPr>
        <p:spPr/>
        <p:txBody>
          <a:bodyPr/>
          <a:lstStyle/>
          <a:p>
            <a:fld id="{7DCC1C38-2597-49B0-A6AF-0C571456C094}" type="slidenum">
              <a:rPr lang="en-US" smtClean="0"/>
              <a:t>10</a:t>
            </a:fld>
            <a:endParaRPr lang="en-US"/>
          </a:p>
        </p:txBody>
      </p:sp>
    </p:spTree>
    <p:extLst>
      <p:ext uri="{BB962C8B-B14F-4D97-AF65-F5344CB8AC3E}">
        <p14:creationId xmlns:p14="http://schemas.microsoft.com/office/powerpoint/2010/main" val="384102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DCC1C38-2597-49B0-A6AF-0C571456C094}" type="slidenum">
              <a:rPr lang="en-US" smtClean="0"/>
              <a:t>11</a:t>
            </a:fld>
            <a:endParaRPr lang="en-US"/>
          </a:p>
        </p:txBody>
      </p:sp>
    </p:spTree>
    <p:extLst>
      <p:ext uri="{BB962C8B-B14F-4D97-AF65-F5344CB8AC3E}">
        <p14:creationId xmlns:p14="http://schemas.microsoft.com/office/powerpoint/2010/main" val="4009875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12/1/2024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custDataLst>
              <p:tags r:id="rId1"/>
            </p:custDataLst>
          </p:nvPr>
        </p:nvSpPr>
        <p:spPr>
          <a:xfrm>
            <a:off x="1995055" y="2379357"/>
            <a:ext cx="7860145" cy="3692180"/>
          </a:xfrm>
        </p:spPr>
        <p:txBody>
          <a:bodyPr/>
          <a:lstStyle/>
          <a:p>
            <a:pPr marL="0" marR="0" indent="0" algn="ctr">
              <a:buNone/>
            </a:pPr>
            <a:r>
              <a:rPr lang="fr-CA" sz="24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Exercice de la compétence en matière de services à l'enfance et à la famille, compte rendu sur la </a:t>
            </a:r>
            <a:r>
              <a:rPr lang="fr-CA" sz="2400" b="1" i="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Loi concernant les enfants, les jeunes et les familles des Premières Nations, des Inuits et des Métis</a:t>
            </a:r>
          </a:p>
          <a:p>
            <a:pPr marL="0" marR="0" indent="0" algn="ctr">
              <a:buNone/>
            </a:pPr>
            <a:endParaRPr lang="en-CA"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p>
            <a:pPr marL="0" indent="0" algn="ctr">
              <a:buNone/>
            </a:pPr>
            <a:endParaRPr lang="en-US" sz="1800" dirty="0">
              <a:solidFill>
                <a:schemeClr val="bg1"/>
              </a:solidFill>
              <a:effectLst/>
              <a:latin typeface="Arial" panose="020B0604020202020204" pitchFamily="34" charset="0"/>
              <a:ea typeface="MS Mincho" panose="02020609040205080304" pitchFamily="49" charset="-128"/>
            </a:endParaRPr>
          </a:p>
          <a:p>
            <a:pPr marL="0" indent="0" algn="ctr">
              <a:buNone/>
            </a:pPr>
            <a:r>
              <a:rPr lang="fr-CA" sz="1800" dirty="0">
                <a:solidFill>
                  <a:schemeClr val="bg1"/>
                </a:solidFill>
                <a:effectLst/>
                <a:latin typeface="Arial" panose="020B0604020202020204" pitchFamily="34" charset="0"/>
                <a:ea typeface="MS Mincho" panose="02020609040205080304" pitchFamily="49" charset="-128"/>
              </a:rPr>
              <a:t>2 décembre 2024</a:t>
            </a:r>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DE4F-744D-B0DF-E9E4-7F8E4C69800B}"/>
              </a:ext>
            </a:extLst>
          </p:cNvPr>
          <p:cNvSpPr>
            <a:spLocks noGrp="1"/>
          </p:cNvSpPr>
          <p:nvPr>
            <p:ph type="title"/>
            <p:custDataLst>
              <p:tags r:id="rId1"/>
            </p:custDataLst>
          </p:nvPr>
        </p:nvSpPr>
        <p:spPr/>
        <p:txBody>
          <a:bodyPr/>
          <a:lstStyle/>
          <a:p>
            <a:r>
              <a:rPr lang="fr-CA" dirty="0"/>
              <a:t>Projet du groupe </a:t>
            </a:r>
            <a:r>
              <a:rPr lang="fr-CA" dirty="0" err="1"/>
              <a:t>Firelight</a:t>
            </a:r>
            <a:endParaRPr lang="fr-CA" dirty="0"/>
          </a:p>
        </p:txBody>
      </p:sp>
      <p:sp>
        <p:nvSpPr>
          <p:cNvPr id="3" name="Content Placeholder 2">
            <a:extLst>
              <a:ext uri="{FF2B5EF4-FFF2-40B4-BE49-F238E27FC236}">
                <a16:creationId xmlns:a16="http://schemas.microsoft.com/office/drawing/2014/main" id="{7637203B-93A1-354B-421E-0F05236B363E}"/>
              </a:ext>
            </a:extLst>
          </p:cNvPr>
          <p:cNvSpPr>
            <a:spLocks noGrp="1"/>
          </p:cNvSpPr>
          <p:nvPr>
            <p:ph idx="1"/>
            <p:custDataLst>
              <p:tags r:id="rId2"/>
            </p:custDataLst>
          </p:nvPr>
        </p:nvSpPr>
        <p:spPr/>
        <p:txBody>
          <a:bodyPr/>
          <a:lstStyle/>
          <a:p>
            <a:r>
              <a:rPr lang="fr-CA" sz="1800" dirty="0"/>
              <a:t>Les prochaines étapes prévues pour ce travail sont les suivantes :</a:t>
            </a:r>
          </a:p>
          <a:p>
            <a:pPr lvl="1"/>
            <a:r>
              <a:rPr lang="fr-CA" sz="1800" dirty="0"/>
              <a:t>Consulter les Nations à différentes étapes de l’adoption du projet de loi C-92 pour </a:t>
            </a:r>
            <a:r>
              <a:rPr lang="fr-CA" sz="1800" b="1" dirty="0"/>
              <a:t>comprendre les leçons tirées de l'évolution des compétences</a:t>
            </a:r>
            <a:r>
              <a:rPr lang="fr-CA" sz="1800" dirty="0"/>
              <a:t>, dans le but de mettre en évidence les pratiques éclairées qui émergent pour soutenir les Premières Nations dans tout le pays. </a:t>
            </a:r>
          </a:p>
          <a:p>
            <a:pPr lvl="1"/>
            <a:r>
              <a:rPr lang="fr-CA" sz="1800" dirty="0"/>
              <a:t>Entreprendre l'élaboration d'un document public destiné à aider les Premières Nations à saisir les </a:t>
            </a:r>
            <a:r>
              <a:rPr lang="fr-CA" sz="1800" b="1" dirty="0"/>
              <a:t>considérations liées aux données dans le contexte du projet de loi C-92</a:t>
            </a:r>
            <a:r>
              <a:rPr lang="fr-CA" sz="1800" dirty="0"/>
              <a:t>. </a:t>
            </a:r>
          </a:p>
          <a:p>
            <a:pPr lvl="1"/>
            <a:endParaRPr lang="en-US" dirty="0"/>
          </a:p>
        </p:txBody>
      </p:sp>
    </p:spTree>
    <p:extLst>
      <p:ext uri="{BB962C8B-B14F-4D97-AF65-F5344CB8AC3E}">
        <p14:creationId xmlns:p14="http://schemas.microsoft.com/office/powerpoint/2010/main" val="189919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CB63-4672-3C44-CC34-32DC92E16A02}"/>
              </a:ext>
            </a:extLst>
          </p:cNvPr>
          <p:cNvSpPr>
            <a:spLocks noGrp="1"/>
          </p:cNvSpPr>
          <p:nvPr>
            <p:ph type="title"/>
            <p:custDataLst>
              <p:tags r:id="rId1"/>
            </p:custDataLst>
          </p:nvPr>
        </p:nvSpPr>
        <p:spPr>
          <a:xfrm>
            <a:off x="609600" y="1906108"/>
            <a:ext cx="9853402" cy="578675"/>
          </a:xfrm>
        </p:spPr>
        <p:txBody>
          <a:bodyPr/>
          <a:lstStyle/>
          <a:p>
            <a:r>
              <a:rPr lang="fr-CA" dirty="0"/>
              <a:t>Plaidoyer actuel</a:t>
            </a:r>
          </a:p>
        </p:txBody>
      </p:sp>
      <p:sp>
        <p:nvSpPr>
          <p:cNvPr id="3" name="Content Placeholder 2">
            <a:extLst>
              <a:ext uri="{FF2B5EF4-FFF2-40B4-BE49-F238E27FC236}">
                <a16:creationId xmlns:a16="http://schemas.microsoft.com/office/drawing/2014/main" id="{3CBE9994-0600-5398-AA1F-6B1F95F40B19}"/>
              </a:ext>
            </a:extLst>
          </p:cNvPr>
          <p:cNvSpPr>
            <a:spLocks noGrp="1"/>
          </p:cNvSpPr>
          <p:nvPr>
            <p:ph idx="1"/>
            <p:custDataLst>
              <p:tags r:id="rId2"/>
            </p:custDataLst>
          </p:nvPr>
        </p:nvSpPr>
        <p:spPr>
          <a:xfrm>
            <a:off x="609599" y="2664170"/>
            <a:ext cx="10298545" cy="3692180"/>
          </a:xfrm>
        </p:spPr>
        <p:txBody>
          <a:bodyPr/>
          <a:lstStyle/>
          <a:p>
            <a:r>
              <a:rPr lang="fr-CA" dirty="0"/>
              <a:t>Les activités de plaidoyer menées actuellement à la table bilatérale avec SAC portent notamment sur les points suivants :</a:t>
            </a:r>
          </a:p>
          <a:p>
            <a:pPr lvl="1"/>
            <a:r>
              <a:rPr lang="fr-CA" dirty="0"/>
              <a:t>Stratégie en matière de données</a:t>
            </a:r>
          </a:p>
          <a:p>
            <a:pPr lvl="1"/>
            <a:r>
              <a:rPr lang="fr-CA" dirty="0"/>
              <a:t>Cadre de financement à long terme</a:t>
            </a:r>
          </a:p>
          <a:p>
            <a:pPr lvl="1"/>
            <a:r>
              <a:rPr lang="fr-CA" dirty="0"/>
              <a:t>Mobilisation importante sur le renouvellement de l'autorité de financement</a:t>
            </a:r>
          </a:p>
          <a:p>
            <a:pPr lvl="1"/>
            <a:r>
              <a:rPr lang="fr-CA" dirty="0"/>
              <a:t>Demande de clarification sur l'approche prévue par SAC pour l'examen quinquennal de la Loi</a:t>
            </a:r>
          </a:p>
          <a:p>
            <a:pPr lvl="1"/>
            <a:r>
              <a:rPr lang="fr-CA" dirty="0"/>
              <a:t>Finalisation de l'inclusion des travaux de mise en œuvre de la Loi dans les priorités de l’ébauche du processus bilatéral permanent.</a:t>
            </a:r>
          </a:p>
        </p:txBody>
      </p:sp>
    </p:spTree>
    <p:extLst>
      <p:ext uri="{BB962C8B-B14F-4D97-AF65-F5344CB8AC3E}">
        <p14:creationId xmlns:p14="http://schemas.microsoft.com/office/powerpoint/2010/main" val="120666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46E2-B7CC-E66F-650C-EC486751D0E0}"/>
              </a:ext>
            </a:extLst>
          </p:cNvPr>
          <p:cNvSpPr>
            <a:spLocks noGrp="1"/>
          </p:cNvSpPr>
          <p:nvPr>
            <p:ph type="title"/>
            <p:custDataLst>
              <p:tags r:id="rId1"/>
            </p:custDataLst>
          </p:nvPr>
        </p:nvSpPr>
        <p:spPr>
          <a:xfrm>
            <a:off x="350984" y="1906108"/>
            <a:ext cx="10112018" cy="578675"/>
          </a:xfrm>
        </p:spPr>
        <p:txBody>
          <a:bodyPr/>
          <a:lstStyle/>
          <a:p>
            <a:r>
              <a:rPr lang="fr-CA" dirty="0"/>
              <a:t>Dans une perspective d'avenir</a:t>
            </a:r>
          </a:p>
        </p:txBody>
      </p:sp>
      <p:sp>
        <p:nvSpPr>
          <p:cNvPr id="3" name="Content Placeholder 2">
            <a:extLst>
              <a:ext uri="{FF2B5EF4-FFF2-40B4-BE49-F238E27FC236}">
                <a16:creationId xmlns:a16="http://schemas.microsoft.com/office/drawing/2014/main" id="{D4FF7E81-BD5E-CE58-8232-D0D10D6E1D2E}"/>
              </a:ext>
            </a:extLst>
          </p:cNvPr>
          <p:cNvSpPr>
            <a:spLocks noGrp="1"/>
          </p:cNvSpPr>
          <p:nvPr>
            <p:ph idx="1"/>
            <p:custDataLst>
              <p:tags r:id="rId2"/>
            </p:custDataLst>
          </p:nvPr>
        </p:nvSpPr>
        <p:spPr>
          <a:xfrm>
            <a:off x="350983" y="2664170"/>
            <a:ext cx="11139054" cy="3692180"/>
          </a:xfrm>
        </p:spPr>
        <p:txBody>
          <a:bodyPr/>
          <a:lstStyle/>
          <a:p>
            <a:r>
              <a:rPr lang="fr-CA" dirty="0"/>
              <a:t>Les travaux à étudier et à entreprendre éventuellement pourraient inclure :</a:t>
            </a:r>
          </a:p>
          <a:p>
            <a:pPr lvl="1"/>
            <a:r>
              <a:rPr lang="fr-CA" dirty="0"/>
              <a:t>Renouvellement du protocole conjoint avec SAC</a:t>
            </a:r>
          </a:p>
          <a:p>
            <a:pPr lvl="1"/>
            <a:r>
              <a:rPr lang="fr-CA" dirty="0"/>
              <a:t>Identifier les liens avec le travail de réforme à long terme en cours pour la programmation des services à l'enfance et à la famille</a:t>
            </a:r>
          </a:p>
          <a:p>
            <a:pPr lvl="1"/>
            <a:r>
              <a:rPr lang="fr-CA" dirty="0"/>
              <a:t>Recherche d'un mandat actualisé de la part des Premières Nations-en-Assemblée</a:t>
            </a:r>
          </a:p>
          <a:p>
            <a:pPr lvl="1"/>
            <a:r>
              <a:rPr lang="fr-CA" dirty="0"/>
              <a:t>Communiquer les produits de soutien finaux issus des travaux du groupe </a:t>
            </a:r>
            <a:r>
              <a:rPr lang="fr-CA" dirty="0" err="1"/>
              <a:t>Firelight</a:t>
            </a:r>
            <a:endParaRPr lang="fr-CA" dirty="0"/>
          </a:p>
          <a:p>
            <a:pPr lvl="1"/>
            <a:r>
              <a:rPr lang="fr-CA" dirty="0"/>
              <a:t>Veiller à ce que SAC assume sa responsabilité de faire participer de manière significative les Premières Nations en tant que décideurs légitimes</a:t>
            </a:r>
          </a:p>
        </p:txBody>
      </p:sp>
    </p:spTree>
    <p:extLst>
      <p:ext uri="{BB962C8B-B14F-4D97-AF65-F5344CB8AC3E}">
        <p14:creationId xmlns:p14="http://schemas.microsoft.com/office/powerpoint/2010/main" val="230042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2FE5-C08F-D80C-7705-C7FB36FFB006}"/>
              </a:ext>
            </a:extLst>
          </p:cNvPr>
          <p:cNvSpPr>
            <a:spLocks noGrp="1"/>
          </p:cNvSpPr>
          <p:nvPr>
            <p:ph type="title"/>
            <p:custDataLst>
              <p:tags r:id="rId1"/>
            </p:custDataLst>
          </p:nvPr>
        </p:nvSpPr>
        <p:spPr/>
        <p:txBody>
          <a:bodyPr/>
          <a:lstStyle/>
          <a:p>
            <a:r>
              <a:rPr lang="fr-CA" dirty="0"/>
              <a:t>Discussion</a:t>
            </a:r>
          </a:p>
        </p:txBody>
      </p:sp>
      <p:sp>
        <p:nvSpPr>
          <p:cNvPr id="3" name="Content Placeholder 2">
            <a:extLst>
              <a:ext uri="{FF2B5EF4-FFF2-40B4-BE49-F238E27FC236}">
                <a16:creationId xmlns:a16="http://schemas.microsoft.com/office/drawing/2014/main" id="{7C13DE20-71B4-82CE-859B-7EBAF7903BB0}"/>
              </a:ext>
            </a:extLst>
          </p:cNvPr>
          <p:cNvSpPr>
            <a:spLocks noGrp="1"/>
          </p:cNvSpPr>
          <p:nvPr>
            <p:ph idx="1"/>
            <p:custDataLst>
              <p:tags r:id="rId2"/>
            </p:custDataLst>
          </p:nvPr>
        </p:nvSpPr>
        <p:spPr/>
        <p:txBody>
          <a:bodyPr/>
          <a:lstStyle/>
          <a:p>
            <a:r>
              <a:rPr lang="fr-CA" dirty="0"/>
              <a:t>Opportunités</a:t>
            </a:r>
          </a:p>
          <a:p>
            <a:endParaRPr lang="en-US" sz="800" dirty="0"/>
          </a:p>
          <a:p>
            <a:pPr lvl="1"/>
            <a:r>
              <a:rPr lang="fr-CA" dirty="0"/>
              <a:t>Quelle est, selon vous, la plus grande opportunité offerte par la Loi?</a:t>
            </a:r>
          </a:p>
          <a:p>
            <a:pPr lvl="1"/>
            <a:endParaRPr lang="en-US" dirty="0"/>
          </a:p>
          <a:p>
            <a:pPr lvl="1"/>
            <a:r>
              <a:rPr lang="fr-CA" dirty="0"/>
              <a:t>De quelles manières l'APN peut-elle orienter son travail pour aider les Premières Nations à saisir les opportunités offertes par la Loi?</a:t>
            </a:r>
          </a:p>
          <a:p>
            <a:pPr lvl="1"/>
            <a:endParaRPr lang="en-US" dirty="0"/>
          </a:p>
          <a:p>
            <a:pPr lvl="1"/>
            <a:endParaRPr lang="en-US" dirty="0"/>
          </a:p>
        </p:txBody>
      </p:sp>
    </p:spTree>
    <p:extLst>
      <p:ext uri="{BB962C8B-B14F-4D97-AF65-F5344CB8AC3E}">
        <p14:creationId xmlns:p14="http://schemas.microsoft.com/office/powerpoint/2010/main" val="121489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34BE-B4DA-A591-2A3A-0547B5634593}"/>
              </a:ext>
            </a:extLst>
          </p:cNvPr>
          <p:cNvSpPr>
            <a:spLocks noGrp="1"/>
          </p:cNvSpPr>
          <p:nvPr>
            <p:ph type="title"/>
            <p:custDataLst>
              <p:tags r:id="rId1"/>
            </p:custDataLst>
          </p:nvPr>
        </p:nvSpPr>
        <p:spPr/>
        <p:txBody>
          <a:bodyPr/>
          <a:lstStyle/>
          <a:p>
            <a:r>
              <a:rPr lang="fr-CA" dirty="0"/>
              <a:t>Discussion</a:t>
            </a:r>
          </a:p>
        </p:txBody>
      </p:sp>
      <p:sp>
        <p:nvSpPr>
          <p:cNvPr id="3" name="Content Placeholder 2">
            <a:extLst>
              <a:ext uri="{FF2B5EF4-FFF2-40B4-BE49-F238E27FC236}">
                <a16:creationId xmlns:a16="http://schemas.microsoft.com/office/drawing/2014/main" id="{2B7CBDC6-A1D5-5A12-4007-11FC0BC2E435}"/>
              </a:ext>
            </a:extLst>
          </p:cNvPr>
          <p:cNvSpPr>
            <a:spLocks noGrp="1"/>
          </p:cNvSpPr>
          <p:nvPr>
            <p:ph idx="1"/>
            <p:custDataLst>
              <p:tags r:id="rId2"/>
            </p:custDataLst>
          </p:nvPr>
        </p:nvSpPr>
        <p:spPr/>
        <p:txBody>
          <a:bodyPr/>
          <a:lstStyle/>
          <a:p>
            <a:r>
              <a:rPr lang="fr-CA"/>
              <a:t>Défis et obstacles</a:t>
            </a:r>
          </a:p>
          <a:p>
            <a:pPr lvl="1"/>
            <a:endParaRPr lang="en-US" sz="800" dirty="0"/>
          </a:p>
          <a:p>
            <a:pPr lvl="1"/>
            <a:r>
              <a:rPr lang="fr-CA"/>
              <a:t>Quels types de défis ou d'obstacles votre Première Nation a-t-elle rencontrés en ce qui concerne la voie à suivre pour exercer sa compétence en vertu de la Loi?</a:t>
            </a:r>
          </a:p>
          <a:p>
            <a:pPr lvl="1"/>
            <a:endParaRPr lang="en-US" dirty="0"/>
          </a:p>
          <a:p>
            <a:pPr lvl="1"/>
            <a:r>
              <a:rPr lang="fr-CA"/>
              <a:t>Avez-vous des suggestions sur la manière dont ces défis et obstacles pourraient être relevés ou éliminés?</a:t>
            </a:r>
          </a:p>
        </p:txBody>
      </p:sp>
    </p:spTree>
    <p:extLst>
      <p:ext uri="{BB962C8B-B14F-4D97-AF65-F5344CB8AC3E}">
        <p14:creationId xmlns:p14="http://schemas.microsoft.com/office/powerpoint/2010/main" val="291808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270C-01BC-C926-D6E2-DECEBFD2DD68}"/>
              </a:ext>
            </a:extLst>
          </p:cNvPr>
          <p:cNvSpPr>
            <a:spLocks noGrp="1"/>
          </p:cNvSpPr>
          <p:nvPr>
            <p:ph type="title"/>
            <p:custDataLst>
              <p:tags r:id="rId1"/>
            </p:custDataLst>
          </p:nvPr>
        </p:nvSpPr>
        <p:spPr/>
        <p:txBody>
          <a:bodyPr/>
          <a:lstStyle/>
          <a:p>
            <a:r>
              <a:rPr lang="fr-CA"/>
              <a:t>Discussion</a:t>
            </a:r>
          </a:p>
        </p:txBody>
      </p:sp>
      <p:sp>
        <p:nvSpPr>
          <p:cNvPr id="3" name="Content Placeholder 2">
            <a:extLst>
              <a:ext uri="{FF2B5EF4-FFF2-40B4-BE49-F238E27FC236}">
                <a16:creationId xmlns:a16="http://schemas.microsoft.com/office/drawing/2014/main" id="{F36B1E0E-74A3-F0AA-0985-0D0FD0D7B92B}"/>
              </a:ext>
            </a:extLst>
          </p:cNvPr>
          <p:cNvSpPr>
            <a:spLocks noGrp="1"/>
          </p:cNvSpPr>
          <p:nvPr>
            <p:ph idx="1"/>
            <p:custDataLst>
              <p:tags r:id="rId2"/>
            </p:custDataLst>
          </p:nvPr>
        </p:nvSpPr>
        <p:spPr/>
        <p:txBody>
          <a:bodyPr/>
          <a:lstStyle/>
          <a:p>
            <a:r>
              <a:rPr lang="fr-CA"/>
              <a:t>Domaines d'action prioritaires</a:t>
            </a:r>
          </a:p>
          <a:p>
            <a:endParaRPr lang="en-US" sz="800" dirty="0"/>
          </a:p>
          <a:p>
            <a:pPr lvl="1"/>
            <a:r>
              <a:rPr lang="fr-CA"/>
              <a:t>Après avoir entendu ce compte rendu des travaux en cours et prévus de l'APN, ceux-ci correspondent-ils à ce que vous considéreriez comme des questions prioritaires en ce qui concerne la mise en œuvre de la Loi?</a:t>
            </a:r>
          </a:p>
          <a:p>
            <a:pPr lvl="1"/>
            <a:endParaRPr lang="en-US" dirty="0"/>
          </a:p>
          <a:p>
            <a:pPr lvl="1"/>
            <a:r>
              <a:rPr lang="fr-CA"/>
              <a:t>Si ce n'est pas le cas, quels sont les autres domaines d'intérêt qui, selon vous, ne sont pas pris en compte dans le travail présenté aujourd'hui?</a:t>
            </a:r>
          </a:p>
        </p:txBody>
      </p:sp>
    </p:spTree>
    <p:extLst>
      <p:ext uri="{BB962C8B-B14F-4D97-AF65-F5344CB8AC3E}">
        <p14:creationId xmlns:p14="http://schemas.microsoft.com/office/powerpoint/2010/main" val="248882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DFA6-8E81-0FD5-2615-4D0B7F3F40AC}"/>
              </a:ext>
            </a:extLst>
          </p:cNvPr>
          <p:cNvSpPr>
            <a:spLocks noGrp="1"/>
          </p:cNvSpPr>
          <p:nvPr>
            <p:ph type="title"/>
            <p:custDataLst>
              <p:tags r:id="rId1"/>
            </p:custDataLst>
          </p:nvPr>
        </p:nvSpPr>
        <p:spPr/>
        <p:txBody>
          <a:bodyPr/>
          <a:lstStyle/>
          <a:p>
            <a:r>
              <a:rPr lang="fr-CA"/>
              <a:t>Discussion</a:t>
            </a:r>
          </a:p>
        </p:txBody>
      </p:sp>
      <p:sp>
        <p:nvSpPr>
          <p:cNvPr id="3" name="Content Placeholder 2">
            <a:extLst>
              <a:ext uri="{FF2B5EF4-FFF2-40B4-BE49-F238E27FC236}">
                <a16:creationId xmlns:a16="http://schemas.microsoft.com/office/drawing/2014/main" id="{4125070E-97A1-B8F1-68F7-625B0F4C7807}"/>
              </a:ext>
            </a:extLst>
          </p:cNvPr>
          <p:cNvSpPr>
            <a:spLocks noGrp="1"/>
          </p:cNvSpPr>
          <p:nvPr>
            <p:ph idx="1"/>
            <p:custDataLst>
              <p:tags r:id="rId2"/>
            </p:custDataLst>
          </p:nvPr>
        </p:nvSpPr>
        <p:spPr/>
        <p:txBody>
          <a:bodyPr/>
          <a:lstStyle/>
          <a:p>
            <a:r>
              <a:rPr lang="fr-CA"/>
              <a:t>Quelqu'un voudrait-il poser des questions concernant la discussion de cet après-midi ou partager des réflexions sur des enjeux que nous n'avons pas abordés?</a:t>
            </a:r>
          </a:p>
          <a:p>
            <a:endParaRPr lang="en-US" dirty="0"/>
          </a:p>
        </p:txBody>
      </p:sp>
    </p:spTree>
    <p:extLst>
      <p:ext uri="{BB962C8B-B14F-4D97-AF65-F5344CB8AC3E}">
        <p14:creationId xmlns:p14="http://schemas.microsoft.com/office/powerpoint/2010/main" val="49938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5CC3-5624-269F-8DB6-ACFD9E714C15}"/>
              </a:ext>
            </a:extLst>
          </p:cNvPr>
          <p:cNvSpPr>
            <a:spLocks noGrp="1"/>
          </p:cNvSpPr>
          <p:nvPr>
            <p:ph type="title"/>
            <p:custDataLst>
              <p:tags r:id="rId1"/>
            </p:custDataLst>
          </p:nvPr>
        </p:nvSpPr>
        <p:spPr/>
        <p:txBody>
          <a:bodyPr/>
          <a:lstStyle/>
          <a:p>
            <a:r>
              <a:rPr lang="fr-CA"/>
              <a:t>Conclusion</a:t>
            </a:r>
          </a:p>
        </p:txBody>
      </p:sp>
      <p:sp>
        <p:nvSpPr>
          <p:cNvPr id="3" name="Content Placeholder 2">
            <a:extLst>
              <a:ext uri="{FF2B5EF4-FFF2-40B4-BE49-F238E27FC236}">
                <a16:creationId xmlns:a16="http://schemas.microsoft.com/office/drawing/2014/main" id="{3BAC1D81-7D54-7BD5-0DE2-80631BFD5C27}"/>
              </a:ext>
            </a:extLst>
          </p:cNvPr>
          <p:cNvSpPr>
            <a:spLocks noGrp="1"/>
          </p:cNvSpPr>
          <p:nvPr>
            <p:ph idx="1"/>
            <p:custDataLst>
              <p:tags r:id="rId2"/>
            </p:custDataLst>
          </p:nvPr>
        </p:nvSpPr>
        <p:spPr/>
        <p:txBody>
          <a:bodyPr/>
          <a:lstStyle/>
          <a:p>
            <a:r>
              <a:rPr lang="fr-CA"/>
              <a:t>Merci à tous pour votre participation!</a:t>
            </a:r>
          </a:p>
        </p:txBody>
      </p:sp>
    </p:spTree>
    <p:extLst>
      <p:ext uri="{BB962C8B-B14F-4D97-AF65-F5344CB8AC3E}">
        <p14:creationId xmlns:p14="http://schemas.microsoft.com/office/powerpoint/2010/main" val="64649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custDataLst>
              <p:tags r:id="rId1"/>
            </p:custDataLst>
          </p:nvPr>
        </p:nvSpPr>
        <p:spPr/>
        <p:txBody>
          <a:bodyPr/>
          <a:lstStyle/>
          <a:p>
            <a:r>
              <a:rPr lang="fr-CA"/>
              <a:t>Aperçu</a:t>
            </a:r>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custDataLst>
              <p:tags r:id="rId2"/>
            </p:custDataLst>
          </p:nvPr>
        </p:nvSpPr>
        <p:spPr/>
        <p:txBody>
          <a:bodyPr/>
          <a:lstStyle/>
          <a:p>
            <a:r>
              <a:rPr lang="fr-CA" sz="2000" dirty="0"/>
              <a:t>Contexte</a:t>
            </a:r>
          </a:p>
          <a:p>
            <a:r>
              <a:rPr lang="fr-CA" sz="2000" dirty="0"/>
              <a:t>Aperçu du mandat de l'APN</a:t>
            </a:r>
          </a:p>
          <a:p>
            <a:r>
              <a:rPr lang="fr-CA" sz="2000" dirty="0"/>
              <a:t>Protocole conjoint </a:t>
            </a:r>
          </a:p>
          <a:p>
            <a:r>
              <a:rPr lang="fr-CA" sz="2000" dirty="0"/>
              <a:t>Arrêt récent de la Cour suprême</a:t>
            </a:r>
          </a:p>
          <a:p>
            <a:r>
              <a:rPr lang="fr-CA" sz="2000" dirty="0"/>
              <a:t>Recherche et mobilisation du groupe </a:t>
            </a:r>
            <a:r>
              <a:rPr lang="fr-CA" sz="2000" dirty="0" err="1"/>
              <a:t>Firelight</a:t>
            </a:r>
            <a:endParaRPr lang="fr-CA" sz="2000" dirty="0"/>
          </a:p>
          <a:p>
            <a:r>
              <a:rPr lang="fr-CA" sz="2000" dirty="0"/>
              <a:t>Plaidoyer actuel </a:t>
            </a:r>
          </a:p>
          <a:p>
            <a:r>
              <a:rPr lang="fr-CA" sz="2000" dirty="0"/>
              <a:t>Dans une perspective d'avenir</a:t>
            </a:r>
          </a:p>
          <a:p>
            <a:r>
              <a:rPr lang="fr-CA" sz="2000" dirty="0"/>
              <a:t>Questions</a:t>
            </a:r>
          </a:p>
          <a:p>
            <a:r>
              <a:rPr lang="fr-CA" sz="2000" dirty="0"/>
              <a:t>Discussion animée</a:t>
            </a:r>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DD51-02EC-008C-8020-BBBF4A3C0A52}"/>
              </a:ext>
            </a:extLst>
          </p:cNvPr>
          <p:cNvSpPr>
            <a:spLocks noGrp="1"/>
          </p:cNvSpPr>
          <p:nvPr>
            <p:ph type="title"/>
            <p:custDataLst>
              <p:tags r:id="rId1"/>
            </p:custDataLst>
          </p:nvPr>
        </p:nvSpPr>
        <p:spPr>
          <a:xfrm>
            <a:off x="979056" y="1906108"/>
            <a:ext cx="9483946" cy="578675"/>
          </a:xfrm>
        </p:spPr>
        <p:txBody>
          <a:bodyPr/>
          <a:lstStyle/>
          <a:p>
            <a:r>
              <a:rPr lang="fr-CA" dirty="0"/>
              <a:t>Contexte</a:t>
            </a:r>
          </a:p>
        </p:txBody>
      </p:sp>
      <p:sp>
        <p:nvSpPr>
          <p:cNvPr id="3" name="Content Placeholder 2">
            <a:extLst>
              <a:ext uri="{FF2B5EF4-FFF2-40B4-BE49-F238E27FC236}">
                <a16:creationId xmlns:a16="http://schemas.microsoft.com/office/drawing/2014/main" id="{95EF2D8A-B733-2F83-3D37-59FF8A700CBE}"/>
              </a:ext>
            </a:extLst>
          </p:cNvPr>
          <p:cNvSpPr>
            <a:spLocks noGrp="1"/>
          </p:cNvSpPr>
          <p:nvPr>
            <p:ph idx="1"/>
            <p:custDataLst>
              <p:tags r:id="rId2"/>
            </p:custDataLst>
          </p:nvPr>
        </p:nvSpPr>
        <p:spPr>
          <a:xfrm>
            <a:off x="979055" y="2664170"/>
            <a:ext cx="10353963" cy="3692180"/>
          </a:xfrm>
        </p:spPr>
        <p:txBody>
          <a:bodyPr/>
          <a:lstStyle/>
          <a:p>
            <a:r>
              <a:rPr lang="fr-CA" sz="1800" dirty="0">
                <a:effectLst/>
                <a:latin typeface="Calibri" panose="020F0502020204030204" pitchFamily="34" charset="0"/>
                <a:ea typeface="Calibri" panose="020F0502020204030204" pitchFamily="34" charset="0"/>
              </a:rPr>
              <a:t>En 2019, le Canada a adopté le projet de loi C-92, </a:t>
            </a:r>
            <a:r>
              <a:rPr lang="fr-CA" sz="1800" i="1" dirty="0">
                <a:effectLst/>
                <a:latin typeface="Calibri" panose="020F0502020204030204" pitchFamily="34" charset="0"/>
                <a:ea typeface="Calibri" panose="020F0502020204030204" pitchFamily="34" charset="0"/>
              </a:rPr>
              <a:t>Loi concernant les enfants, les jeunes et les familles des Premières Nations, des Inuits et des Métis </a:t>
            </a:r>
            <a:r>
              <a:rPr lang="fr-CA" sz="1800" dirty="0">
                <a:effectLst/>
                <a:latin typeface="Calibri" panose="020F0502020204030204" pitchFamily="34" charset="0"/>
                <a:ea typeface="Calibri" panose="020F0502020204030204" pitchFamily="34" charset="0"/>
              </a:rPr>
              <a:t>(la Loi). La Loi est entrée en vigueur le 1</a:t>
            </a:r>
            <a:r>
              <a:rPr lang="fr-CA" sz="1800" baseline="30000" dirty="0">
                <a:effectLst/>
                <a:latin typeface="Calibri" panose="020F0502020204030204" pitchFamily="34" charset="0"/>
                <a:ea typeface="Calibri" panose="020F0502020204030204" pitchFamily="34" charset="0"/>
              </a:rPr>
              <a:t>er</a:t>
            </a:r>
            <a:r>
              <a:rPr lang="fr-CA" sz="1800" dirty="0">
                <a:effectLst/>
                <a:latin typeface="Calibri" panose="020F0502020204030204" pitchFamily="34" charset="0"/>
                <a:ea typeface="Calibri" panose="020F0502020204030204" pitchFamily="34" charset="0"/>
              </a:rPr>
              <a:t> janvier 2020.</a:t>
            </a:r>
          </a:p>
          <a:p>
            <a:r>
              <a:rPr lang="fr-CA" sz="1800" dirty="0">
                <a:effectLst/>
                <a:latin typeface="Calibri" panose="020F0502020204030204" pitchFamily="34" charset="0"/>
                <a:ea typeface="Calibri" panose="020F0502020204030204" pitchFamily="34" charset="0"/>
              </a:rPr>
              <a:t>La Loi a été élaborée avec la contribution de l'Assemblée des Premières Nations (APN) par l'intermédiaire d'un groupe de travail législatif composé de dirigeants, de techniciens et d'experts des Premières Nations de tout le pays, s'appuyant sur des années d'activités de plaidoyer et d'orientation. </a:t>
            </a:r>
          </a:p>
          <a:p>
            <a:r>
              <a:rPr lang="fr-CA" sz="1800" dirty="0">
                <a:effectLst/>
                <a:latin typeface="Calibri" panose="020F0502020204030204" pitchFamily="34" charset="0"/>
                <a:ea typeface="Calibri" panose="020F0502020204030204" pitchFamily="34" charset="0"/>
              </a:rPr>
              <a:t>La Loi </a:t>
            </a:r>
            <a:r>
              <a:rPr lang="fr-CA" sz="1800" dirty="0"/>
              <a:t>affirme le droit inhérent des Premières Nations à l'autonomie gouvernementale, ce qui inclut la compétence en matière de services à l'enfance et à la famille, et offre aux Premières Nations la possibilité d'exercer leur autorité législative en matière de services à l'enfance et à la famille.</a:t>
            </a:r>
          </a:p>
          <a:p>
            <a:r>
              <a:rPr lang="fr-CA" sz="1800" dirty="0">
                <a:effectLst/>
                <a:latin typeface="Calibri" panose="020F0502020204030204" pitchFamily="34" charset="0"/>
                <a:ea typeface="Calibri" panose="020F0502020204030204" pitchFamily="34" charset="0"/>
              </a:rPr>
              <a:t>Services aux Autochtones Canada signale qu'au 13 septembre 2024, 238 corps dirigeants autochtones ont été approuvés pour recevoir le financement du renforcement des capacités prévu en vertu de la Loi. </a:t>
            </a:r>
          </a:p>
          <a:p>
            <a:r>
              <a:rPr lang="fr-CA" sz="1800" dirty="0">
                <a:effectLst/>
                <a:latin typeface="Calibri" panose="020F0502020204030204" pitchFamily="34" charset="0"/>
                <a:ea typeface="Calibri" panose="020F0502020204030204" pitchFamily="34" charset="0"/>
              </a:rPr>
              <a:t>En outre, 11 accords de coordination ont été signés et 18 autres sont en cours de </a:t>
            </a:r>
            <a:r>
              <a:rPr lang="fr-CA" sz="1800" dirty="0">
                <a:latin typeface="Calibri" panose="020F0502020204030204" pitchFamily="34" charset="0"/>
                <a:ea typeface="Calibri" panose="020F0502020204030204" pitchFamily="34" charset="0"/>
              </a:rPr>
              <a:t>discussion.</a:t>
            </a:r>
            <a:r>
              <a:rPr lang="fr-CA"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92524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6338-1D9E-9A9C-E3D6-08E52589D2AC}"/>
              </a:ext>
            </a:extLst>
          </p:cNvPr>
          <p:cNvSpPr>
            <a:spLocks noGrp="1"/>
          </p:cNvSpPr>
          <p:nvPr>
            <p:ph type="title"/>
            <p:custDataLst>
              <p:tags r:id="rId1"/>
            </p:custDataLst>
          </p:nvPr>
        </p:nvSpPr>
        <p:spPr>
          <a:xfrm>
            <a:off x="434110" y="1906108"/>
            <a:ext cx="10028892" cy="578675"/>
          </a:xfrm>
        </p:spPr>
        <p:txBody>
          <a:bodyPr/>
          <a:lstStyle/>
          <a:p>
            <a:r>
              <a:rPr lang="fr-CA" dirty="0"/>
              <a:t>Mandat de l'APN</a:t>
            </a:r>
          </a:p>
        </p:txBody>
      </p:sp>
      <p:sp>
        <p:nvSpPr>
          <p:cNvPr id="3" name="Content Placeholder 2">
            <a:extLst>
              <a:ext uri="{FF2B5EF4-FFF2-40B4-BE49-F238E27FC236}">
                <a16:creationId xmlns:a16="http://schemas.microsoft.com/office/drawing/2014/main" id="{D2891F55-A10C-E39B-F3B4-9549500880AD}"/>
              </a:ext>
            </a:extLst>
          </p:cNvPr>
          <p:cNvSpPr>
            <a:spLocks noGrp="1"/>
          </p:cNvSpPr>
          <p:nvPr>
            <p:ph idx="1"/>
            <p:custDataLst>
              <p:tags r:id="rId2"/>
            </p:custDataLst>
          </p:nvPr>
        </p:nvSpPr>
        <p:spPr>
          <a:xfrm>
            <a:off x="434109" y="2664170"/>
            <a:ext cx="11351491" cy="3692180"/>
          </a:xfrm>
        </p:spPr>
        <p:txBody>
          <a:bodyPr/>
          <a:lstStyle/>
          <a:p>
            <a:r>
              <a:rPr lang="fr-CA" sz="1800" dirty="0">
                <a:effectLst/>
                <a:latin typeface="Calibri" panose="020F0502020204030204" pitchFamily="34" charset="0"/>
                <a:ea typeface="Calibri" panose="020F0502020204030204" pitchFamily="34" charset="0"/>
              </a:rPr>
              <a:t>La résolution 16/2019 de l'APN, </a:t>
            </a:r>
            <a:r>
              <a:rPr lang="fr-CA" sz="1800" i="1" dirty="0">
                <a:effectLst/>
                <a:latin typeface="Calibri" panose="020F0502020204030204" pitchFamily="34" charset="0"/>
                <a:ea typeface="Calibri" panose="020F0502020204030204" pitchFamily="34" charset="0"/>
              </a:rPr>
              <a:t>Loi concernant les enfants, les jeunes et les familles des Premières Nations, des Inuits et des Métis — Planification de la transition et de la mise en œuvre</a:t>
            </a:r>
            <a:r>
              <a:rPr lang="fr-CA" sz="1800" dirty="0">
                <a:effectLst/>
                <a:latin typeface="Calibri" panose="020F0502020204030204" pitchFamily="34" charset="0"/>
                <a:ea typeface="Calibri" panose="020F0502020204030204" pitchFamily="34" charset="0"/>
              </a:rPr>
              <a:t>, enjoint à l'APN de créer un Comité des Chefs sur les services à l'enfance et à la famille et l'autodétermination, ainsi qu'un </a:t>
            </a:r>
            <a:r>
              <a:rPr lang="fr-CA" sz="1800" dirty="0">
                <a:latin typeface="Calibri" panose="020F0502020204030204" pitchFamily="34" charset="0"/>
                <a:ea typeface="Calibri" panose="020F0502020204030204" pitchFamily="34" charset="0"/>
              </a:rPr>
              <a:t>sous-comité technique du Comité des Chefs appelé </a:t>
            </a:r>
            <a:r>
              <a:rPr lang="fr-CA" sz="1800" dirty="0">
                <a:effectLst/>
                <a:latin typeface="Calibri" panose="020F0502020204030204" pitchFamily="34" charset="0"/>
                <a:ea typeface="Calibri" panose="020F0502020204030204" pitchFamily="34" charset="0"/>
              </a:rPr>
              <a:t>Comité national de planification de la transition des Premières Nations.</a:t>
            </a:r>
          </a:p>
          <a:p>
            <a:r>
              <a:rPr lang="fr-CA" sz="1800" dirty="0">
                <a:latin typeface="Calibri" panose="020F0502020204030204" pitchFamily="34" charset="0"/>
                <a:ea typeface="Calibri" panose="020F0502020204030204" pitchFamily="34" charset="0"/>
              </a:rPr>
              <a:t>L'APN et les deux comités sont en outre invités à : </a:t>
            </a:r>
          </a:p>
          <a:p>
            <a:pPr lvl="1"/>
            <a:r>
              <a:rPr lang="fr-CA" sz="1800" dirty="0">
                <a:latin typeface="Calibri" panose="020F0502020204030204" pitchFamily="34" charset="0"/>
                <a:ea typeface="Calibri" panose="020F0502020204030204" pitchFamily="34" charset="0"/>
              </a:rPr>
              <a:t>soutenir l'autodétermination des Premières Nations dans toutes les questions liées à la Loi, y compris l’option de ne pas fonctionner dans le cadre de la Loi;</a:t>
            </a:r>
          </a:p>
          <a:p>
            <a:pPr lvl="1"/>
            <a:r>
              <a:rPr lang="fr-CA" sz="1800" dirty="0">
                <a:latin typeface="Calibri" panose="020F0502020204030204" pitchFamily="34" charset="0"/>
                <a:ea typeface="Calibri" panose="020F0502020204030204" pitchFamily="34" charset="0"/>
              </a:rPr>
              <a:t>mener leur travail de manière à affirmer les droits inhérents et les droits issus des traités des Premières Nations;</a:t>
            </a:r>
          </a:p>
          <a:p>
            <a:pPr lvl="1"/>
            <a:r>
              <a:rPr lang="fr-CA" sz="1800" dirty="0">
                <a:latin typeface="Calibri" panose="020F0502020204030204" pitchFamily="34" charset="0"/>
                <a:ea typeface="Calibri" panose="020F0502020204030204" pitchFamily="34" charset="0"/>
              </a:rPr>
              <a:t>ne pas restreindre ou limiter le rythme de mise en œuvre de la Loi lorsque les Premières Nations sont prêtes à exercer leur propre compétence;</a:t>
            </a:r>
          </a:p>
          <a:p>
            <a:pPr lvl="1"/>
            <a:r>
              <a:rPr lang="fr-CA" sz="1800" dirty="0">
                <a:latin typeface="Calibri" panose="020F0502020204030204" pitchFamily="34" charset="0"/>
                <a:ea typeface="Calibri" panose="020F0502020204030204" pitchFamily="34" charset="0"/>
              </a:rPr>
              <a:t>reconnaître et s'en remettre aux comités régionaux ou locaux créés pour mettre en œuvre la Loi et respecter les droits et le titre des Premières Nations en tant que décideurs légitimes en ce qui concerne leurs enfants et leurs familles.</a:t>
            </a:r>
          </a:p>
          <a:p>
            <a:pPr lvl="1"/>
            <a:endParaRPr lang="en-US" dirty="0"/>
          </a:p>
        </p:txBody>
      </p:sp>
    </p:spTree>
    <p:extLst>
      <p:ext uri="{BB962C8B-B14F-4D97-AF65-F5344CB8AC3E}">
        <p14:creationId xmlns:p14="http://schemas.microsoft.com/office/powerpoint/2010/main" val="227583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CA5D-DB95-9101-1D67-A34CA746B2CE}"/>
              </a:ext>
            </a:extLst>
          </p:cNvPr>
          <p:cNvSpPr>
            <a:spLocks noGrp="1"/>
          </p:cNvSpPr>
          <p:nvPr>
            <p:ph type="title"/>
            <p:custDataLst>
              <p:tags r:id="rId1"/>
            </p:custDataLst>
          </p:nvPr>
        </p:nvSpPr>
        <p:spPr/>
        <p:txBody>
          <a:bodyPr/>
          <a:lstStyle/>
          <a:p>
            <a:r>
              <a:rPr lang="fr-CA"/>
              <a:t>Mandat de l'APN (suite)</a:t>
            </a:r>
          </a:p>
        </p:txBody>
      </p:sp>
      <p:sp>
        <p:nvSpPr>
          <p:cNvPr id="3" name="Content Placeholder 2">
            <a:extLst>
              <a:ext uri="{FF2B5EF4-FFF2-40B4-BE49-F238E27FC236}">
                <a16:creationId xmlns:a16="http://schemas.microsoft.com/office/drawing/2014/main" id="{F4A1C43A-9B5E-572A-24AC-92D6CC703629}"/>
              </a:ext>
            </a:extLst>
          </p:cNvPr>
          <p:cNvSpPr>
            <a:spLocks noGrp="1"/>
          </p:cNvSpPr>
          <p:nvPr>
            <p:ph idx="1"/>
            <p:custDataLst>
              <p:tags r:id="rId2"/>
            </p:custDataLst>
          </p:nvPr>
        </p:nvSpPr>
        <p:spPr/>
        <p:txBody>
          <a:bodyPr/>
          <a:lstStyle/>
          <a:p>
            <a:r>
              <a:rPr lang="fr-CA" sz="1800" dirty="0">
                <a:effectLst/>
                <a:latin typeface="Calibri" panose="020F0502020204030204" pitchFamily="34" charset="0"/>
                <a:ea typeface="Calibri" panose="020F0502020204030204" pitchFamily="34" charset="0"/>
              </a:rPr>
              <a:t>Les résolutions 30/2019, 31/2019 et 88/2019 de l'APN fournissent des orientations propres à chaque région </a:t>
            </a:r>
            <a:r>
              <a:rPr lang="fr-CA" sz="1800" dirty="0">
                <a:latin typeface="Calibri" panose="020F0502020204030204" pitchFamily="34" charset="0"/>
                <a:ea typeface="Calibri" panose="020F0502020204030204" pitchFamily="34" charset="0"/>
              </a:rPr>
              <a:t>en ce qui concerne la mise en œuvre de la Loi :</a:t>
            </a:r>
          </a:p>
          <a:p>
            <a:pPr lvl="1"/>
            <a:r>
              <a:rPr lang="fr-CA" sz="1800" dirty="0">
                <a:effectLst/>
                <a:latin typeface="Calibri" panose="020F0502020204030204" pitchFamily="34" charset="0"/>
                <a:ea typeface="Calibri" panose="020F0502020204030204" pitchFamily="34" charset="0"/>
              </a:rPr>
              <a:t>Le Canada doit soutenir et financer un processus de planification de la transition et de la mise en œuvre de la Loi, mené par les Premières Nations et fondé sur les distinctions.</a:t>
            </a:r>
          </a:p>
          <a:p>
            <a:pPr lvl="1"/>
            <a:r>
              <a:rPr lang="fr-CA" sz="1800" dirty="0">
                <a:latin typeface="Calibri" panose="020F0502020204030204" pitchFamily="34" charset="0"/>
              </a:rPr>
              <a:t>Le Canada et l'APN doivent veiller à ce que les tables régionales des Premières Nations et les tables établies entre les nations aient la priorité sur les processus des tables nationales de l'APN en ce qui concerne les négociations et les discussions visant à fonctionner en dehors et à l'intérieur de la Loi.</a:t>
            </a:r>
          </a:p>
          <a:p>
            <a:pPr lvl="1"/>
            <a:r>
              <a:rPr lang="fr-CA" sz="1800" dirty="0">
                <a:latin typeface="Calibri" panose="020F0502020204030204" pitchFamily="34" charset="0"/>
              </a:rPr>
              <a:t>Tout processus découlant d’une table nationale doit garantir transparence et imputabilité face aux détenteurs de droits en ce qui concerne la Loi.</a:t>
            </a:r>
          </a:p>
          <a:p>
            <a:pPr lvl="1"/>
            <a:r>
              <a:rPr lang="fr-CA" sz="1800" dirty="0">
                <a:latin typeface="Calibri" panose="020F0502020204030204" pitchFamily="34" charset="0"/>
              </a:rPr>
              <a:t>Le Canada doit engager un dialogue avec la Colombie-Britannique (30/2019), l'Ontario (31/2019) et la Saskatchewan (88/2019) afin de créer des processus régionaux spécifiques.</a:t>
            </a:r>
          </a:p>
        </p:txBody>
      </p:sp>
    </p:spTree>
    <p:extLst>
      <p:ext uri="{BB962C8B-B14F-4D97-AF65-F5344CB8AC3E}">
        <p14:creationId xmlns:p14="http://schemas.microsoft.com/office/powerpoint/2010/main" val="63228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590C-C9C6-960A-EFA0-342696DAE08A}"/>
              </a:ext>
            </a:extLst>
          </p:cNvPr>
          <p:cNvSpPr>
            <a:spLocks noGrp="1"/>
          </p:cNvSpPr>
          <p:nvPr>
            <p:ph type="title"/>
            <p:custDataLst>
              <p:tags r:id="rId1"/>
            </p:custDataLst>
          </p:nvPr>
        </p:nvSpPr>
        <p:spPr/>
        <p:txBody>
          <a:bodyPr/>
          <a:lstStyle/>
          <a:p>
            <a:r>
              <a:rPr lang="fr-CA"/>
              <a:t>Protocole conjoint</a:t>
            </a:r>
          </a:p>
        </p:txBody>
      </p:sp>
      <p:sp>
        <p:nvSpPr>
          <p:cNvPr id="3" name="Content Placeholder 2">
            <a:extLst>
              <a:ext uri="{FF2B5EF4-FFF2-40B4-BE49-F238E27FC236}">
                <a16:creationId xmlns:a16="http://schemas.microsoft.com/office/drawing/2014/main" id="{9B7FC970-6BF1-AA10-B54F-B252538DF5E4}"/>
              </a:ext>
            </a:extLst>
          </p:cNvPr>
          <p:cNvSpPr>
            <a:spLocks noGrp="1"/>
          </p:cNvSpPr>
          <p:nvPr>
            <p:ph idx="1"/>
            <p:custDataLst>
              <p:tags r:id="rId2"/>
            </p:custDataLst>
          </p:nvPr>
        </p:nvSpPr>
        <p:spPr/>
        <p:txBody>
          <a:bodyPr/>
          <a:lstStyle/>
          <a:p>
            <a:r>
              <a:rPr lang="fr-CA" sz="1800" dirty="0"/>
              <a:t>En 2020, l'APN et Services aux Autochtones Canada (SAC), au nom du Canada, ont signé un protocole conjoint. Ce protocole sert à orienter le travail de collaboration entrepris à l'appui de la mise en œuvre continue de la Loi.</a:t>
            </a:r>
          </a:p>
          <a:p>
            <a:r>
              <a:rPr lang="fr-CA" sz="1800" dirty="0"/>
              <a:t>Les principaux éléments du mandat et de l'orientation fournis par les résolutions de l'APN sont essentiels à ce travail et, à ce titre, sont reflétés dans l'ensemble du protocole conjoint.</a:t>
            </a:r>
          </a:p>
          <a:p>
            <a:r>
              <a:rPr lang="fr-CA" sz="1800" dirty="0"/>
              <a:t>Le protocole conjoint établit également un processus bilatéral pour soutenir les discussions en cours sur la mise en œuvre de la Loi. Ce processus comprend la création d'un Groupe de travail national mixte pour soutenir l'APN et SAC dans ces discussions.</a:t>
            </a:r>
          </a:p>
          <a:p>
            <a:r>
              <a:rPr lang="fr-CA" sz="1800" dirty="0"/>
              <a:t>Il est important de noter que les travaux du groupe de travail national mixte ne doivent pas constituer un obstacle aux activités des Premières Nations qui cherchent à mettre en œuvre la Loi et que les Premières Nations ne sont pas obligées de fonctionner dans le cadre du processus prévu par le protocole.</a:t>
            </a:r>
          </a:p>
          <a:p>
            <a:endParaRPr lang="en-US" sz="1800" dirty="0"/>
          </a:p>
        </p:txBody>
      </p:sp>
    </p:spTree>
    <p:extLst>
      <p:ext uri="{BB962C8B-B14F-4D97-AF65-F5344CB8AC3E}">
        <p14:creationId xmlns:p14="http://schemas.microsoft.com/office/powerpoint/2010/main" val="286938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A7EA-0D0B-7D55-0C1F-C80B672FBF84}"/>
              </a:ext>
            </a:extLst>
          </p:cNvPr>
          <p:cNvSpPr>
            <a:spLocks noGrp="1"/>
          </p:cNvSpPr>
          <p:nvPr>
            <p:ph type="title"/>
            <p:custDataLst>
              <p:tags r:id="rId1"/>
            </p:custDataLst>
          </p:nvPr>
        </p:nvSpPr>
        <p:spPr/>
        <p:txBody>
          <a:bodyPr/>
          <a:lstStyle/>
          <a:p>
            <a:r>
              <a:rPr lang="fr-CA" b="1" dirty="0">
                <a:latin typeface="Calibri Light" panose="020F0302020204030204" pitchFamily="34" charset="0"/>
                <a:cs typeface="Calibri Light" panose="020F0302020204030204" pitchFamily="34" charset="0"/>
              </a:rPr>
              <a:t>Arrêt de la Cour suprême du Canada</a:t>
            </a:r>
          </a:p>
        </p:txBody>
      </p:sp>
      <p:sp>
        <p:nvSpPr>
          <p:cNvPr id="3" name="Content Placeholder 2">
            <a:extLst>
              <a:ext uri="{FF2B5EF4-FFF2-40B4-BE49-F238E27FC236}">
                <a16:creationId xmlns:a16="http://schemas.microsoft.com/office/drawing/2014/main" id="{8B50AEAF-9AA3-FCC6-DE25-65D3B8B932F2}"/>
              </a:ext>
            </a:extLst>
          </p:cNvPr>
          <p:cNvSpPr>
            <a:spLocks noGrp="1"/>
          </p:cNvSpPr>
          <p:nvPr>
            <p:ph idx="1"/>
            <p:custDataLst>
              <p:tags r:id="rId2"/>
            </p:custDataLst>
          </p:nvPr>
        </p:nvSpPr>
        <p:spPr>
          <a:xfrm>
            <a:off x="1126844" y="2664170"/>
            <a:ext cx="10058392" cy="3692180"/>
          </a:xfrm>
        </p:spPr>
        <p:txBody>
          <a:bodyPr/>
          <a:lstStyle/>
          <a:p>
            <a:r>
              <a:rPr lang="fr-CA" sz="1800" dirty="0"/>
              <a:t>Le gouvernement du Québec a contesté la constitutionnalité de la Loi en soumettant un renvoi constitutionnel devant la Cour d'appel du Québec. Le renvoi a été entendu en septembre 2021. </a:t>
            </a:r>
          </a:p>
          <a:p>
            <a:r>
              <a:rPr lang="fr-CA" sz="1800" dirty="0"/>
              <a:t>La contestation du Québec portait principalement sur la question de savoir si le gouvernement fédéral peut affirmer que les Premières Nations, les Inuits et les Métis ont compétence sur les services à l'enfance et à la famille sans traité ou modification de la Constitution. Le Québec affirmait aussi que la Loi avait une incidence inappropriée sur le pouvoir du Québec de réglementer les services publics.</a:t>
            </a:r>
          </a:p>
          <a:p>
            <a:r>
              <a:rPr lang="fr-CA" sz="1800" b="0" i="0" dirty="0">
                <a:solidFill>
                  <a:srgbClr val="373E45"/>
                </a:solidFill>
                <a:effectLst/>
                <a:latin typeface="Avenir Roman"/>
              </a:rPr>
              <a:t>L'APN, en tant que co-rédacteur de la Loi, est intervenue dans le renvoi et a fait valoir que les Premières Nations ont toujours maintenu leur droit inhérent à l'autonomie gouvernementale, sans jamais renoncer à leur compétence sur leurs enfants et leurs familles.</a:t>
            </a:r>
          </a:p>
          <a:p>
            <a:r>
              <a:rPr lang="fr-CA" sz="1800" b="0" i="0" dirty="0">
                <a:solidFill>
                  <a:srgbClr val="373E45"/>
                </a:solidFill>
                <a:effectLst/>
                <a:latin typeface="Avenir Roman"/>
              </a:rPr>
              <a:t>Le 9 février 2024, la Cour suprême du Canada a jugé que la Loi dans son ensemble était constitutionnelle et, ce faisant, a approuvé la créativité de la législation corédigée en tant qu'alternative viable pour affirmer le droit inhérent des Premières Nations et d'autres détenteurs de droits fondés sur des distinctions.</a:t>
            </a:r>
            <a:r>
              <a:rPr lang="fr-CA" sz="1800" dirty="0"/>
              <a:t> </a:t>
            </a:r>
          </a:p>
          <a:p>
            <a:endParaRPr lang="en-US" dirty="0"/>
          </a:p>
        </p:txBody>
      </p:sp>
    </p:spTree>
    <p:extLst>
      <p:ext uri="{BB962C8B-B14F-4D97-AF65-F5344CB8AC3E}">
        <p14:creationId xmlns:p14="http://schemas.microsoft.com/office/powerpoint/2010/main" val="428039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25D6-A4F3-C9A8-4CD5-01CAF621A3F1}"/>
              </a:ext>
            </a:extLst>
          </p:cNvPr>
          <p:cNvSpPr>
            <a:spLocks noGrp="1"/>
          </p:cNvSpPr>
          <p:nvPr>
            <p:ph type="title"/>
            <p:custDataLst>
              <p:tags r:id="rId1"/>
            </p:custDataLst>
          </p:nvPr>
        </p:nvSpPr>
        <p:spPr/>
        <p:txBody>
          <a:bodyPr/>
          <a:lstStyle/>
          <a:p>
            <a:r>
              <a:rPr lang="fr-CA" dirty="0"/>
              <a:t>Projet du groupe </a:t>
            </a:r>
            <a:r>
              <a:rPr lang="fr-CA" dirty="0" err="1"/>
              <a:t>Firelight</a:t>
            </a:r>
            <a:endParaRPr lang="fr-CA" dirty="0"/>
          </a:p>
        </p:txBody>
      </p:sp>
      <p:sp>
        <p:nvSpPr>
          <p:cNvPr id="3" name="Content Placeholder 2">
            <a:extLst>
              <a:ext uri="{FF2B5EF4-FFF2-40B4-BE49-F238E27FC236}">
                <a16:creationId xmlns:a16="http://schemas.microsoft.com/office/drawing/2014/main" id="{8DD2104C-E094-772B-4F6A-08E0A46D2E67}"/>
              </a:ext>
            </a:extLst>
          </p:cNvPr>
          <p:cNvSpPr>
            <a:spLocks noGrp="1"/>
          </p:cNvSpPr>
          <p:nvPr>
            <p:ph idx="1"/>
            <p:custDataLst>
              <p:tags r:id="rId2"/>
            </p:custDataLst>
          </p:nvPr>
        </p:nvSpPr>
        <p:spPr/>
        <p:txBody>
          <a:bodyPr/>
          <a:lstStyle/>
          <a:p>
            <a:pPr marL="514350" indent="-514350">
              <a:buFont typeface="+mj-lt"/>
              <a:buAutoNum type="arabicPeriod"/>
            </a:pPr>
            <a:r>
              <a:rPr lang="fr-CA" sz="1800" b="1">
                <a:effectLst/>
                <a:latin typeface="Calibri" panose="020F0502020204030204" pitchFamily="34" charset="0"/>
                <a:ea typeface="Times New Roman" panose="02020603050405020304" pitchFamily="18" charset="0"/>
                <a:cs typeface="Calibri" panose="020F0502020204030204" pitchFamily="34" charset="0"/>
              </a:rPr>
              <a:t>Planification stratégique des communications </a:t>
            </a:r>
            <a:r>
              <a:rPr lang="fr-CA" sz="1800">
                <a:effectLst/>
                <a:latin typeface="Calibri" panose="020F0502020204030204" pitchFamily="34" charset="0"/>
                <a:ea typeface="Times New Roman" panose="02020603050405020304" pitchFamily="18" charset="0"/>
                <a:cs typeface="Calibri" panose="020F0502020204030204" pitchFamily="34" charset="0"/>
              </a:rPr>
              <a:t>pour aider l'APN à déterminer son rôle le plus efficace dans l’échange d’information concernant le projet de loi C-92. </a:t>
            </a:r>
          </a:p>
          <a:p>
            <a:pPr marL="514350" indent="-514350">
              <a:buFont typeface="+mj-lt"/>
              <a:buAutoNum type="arabicPeriod"/>
            </a:pPr>
            <a:r>
              <a:rPr lang="fr-CA" sz="1800">
                <a:effectLst/>
                <a:latin typeface="Calibri" panose="020F0502020204030204" pitchFamily="34" charset="0"/>
                <a:ea typeface="Times New Roman" panose="02020603050405020304" pitchFamily="18" charset="0"/>
                <a:cs typeface="Calibri" panose="020F0502020204030204" pitchFamily="34" charset="0"/>
              </a:rPr>
              <a:t>Élaboration de </a:t>
            </a:r>
            <a:r>
              <a:rPr lang="fr-CA" sz="1800" b="1">
                <a:effectLst/>
                <a:latin typeface="Calibri" panose="020F0502020204030204" pitchFamily="34" charset="0"/>
                <a:ea typeface="Times New Roman" panose="02020603050405020304" pitchFamily="18" charset="0"/>
                <a:cs typeface="Calibri" panose="020F0502020204030204" pitchFamily="34" charset="0"/>
              </a:rPr>
              <a:t>principes pour une collecte de données sûre et constructive </a:t>
            </a:r>
            <a:r>
              <a:rPr lang="fr-CA" sz="1800">
                <a:effectLst/>
                <a:latin typeface="Calibri" panose="020F0502020204030204" pitchFamily="34" charset="0"/>
                <a:ea typeface="Times New Roman" panose="02020603050405020304" pitchFamily="18" charset="0"/>
                <a:cs typeface="Calibri" panose="020F0502020204030204" pitchFamily="34" charset="0"/>
              </a:rPr>
              <a:t>concernant les Nations qui évoluent dans le processus du projet de loi C-92. </a:t>
            </a:r>
          </a:p>
          <a:p>
            <a:pPr marL="514350" indent="-514350">
              <a:buFont typeface="+mj-lt"/>
              <a:buAutoNum type="arabicPeriod"/>
            </a:pPr>
            <a:r>
              <a:rPr lang="fr-CA" sz="1800">
                <a:effectLst/>
                <a:latin typeface="Calibri" panose="020F0502020204030204" pitchFamily="34" charset="0"/>
                <a:ea typeface="Times New Roman" panose="02020603050405020304" pitchFamily="18" charset="0"/>
                <a:cs typeface="Calibri" panose="020F0502020204030204" pitchFamily="34" charset="0"/>
              </a:rPr>
              <a:t>Élaboration de </a:t>
            </a:r>
            <a:r>
              <a:rPr lang="fr-CA" sz="1800" b="1">
                <a:effectLst/>
                <a:latin typeface="Calibri" panose="020F0502020204030204" pitchFamily="34" charset="0"/>
                <a:ea typeface="Times New Roman" panose="02020603050405020304" pitchFamily="18" charset="0"/>
                <a:cs typeface="Calibri" panose="020F0502020204030204" pitchFamily="34" charset="0"/>
              </a:rPr>
              <a:t>considérations pour une approche à long terme </a:t>
            </a:r>
            <a:r>
              <a:rPr lang="fr-CA" sz="1800">
                <a:effectLst/>
                <a:latin typeface="Calibri" panose="020F0502020204030204" pitchFamily="34" charset="0"/>
                <a:ea typeface="Times New Roman" panose="02020603050405020304" pitchFamily="18" charset="0"/>
                <a:cs typeface="Calibri" panose="020F0502020204030204" pitchFamily="34" charset="0"/>
              </a:rPr>
              <a:t>du financement de la capacité juridictionnelle.</a:t>
            </a:r>
          </a:p>
          <a:p>
            <a:pPr marL="514350" indent="-514350">
              <a:buFont typeface="+mj-lt"/>
              <a:buAutoNum type="arabicPeriod"/>
            </a:pPr>
            <a:r>
              <a:rPr lang="fr-CA" sz="1800">
                <a:effectLst/>
                <a:latin typeface="Calibri" panose="020F0502020204030204" pitchFamily="34" charset="0"/>
                <a:ea typeface="Times New Roman" panose="02020603050405020304" pitchFamily="18" charset="0"/>
                <a:cs typeface="Calibri" panose="020F0502020204030204" pitchFamily="34" charset="0"/>
              </a:rPr>
              <a:t>Recherche sur les </a:t>
            </a:r>
            <a:r>
              <a:rPr lang="fr-CA" sz="1800" b="1">
                <a:effectLst/>
                <a:latin typeface="Calibri" panose="020F0502020204030204" pitchFamily="34" charset="0"/>
                <a:ea typeface="Times New Roman" panose="02020603050405020304" pitchFamily="18" charset="0"/>
                <a:cs typeface="Calibri" panose="020F0502020204030204" pitchFamily="34" charset="0"/>
              </a:rPr>
              <a:t>modèles de règlement des différends des Premières Nations</a:t>
            </a:r>
            <a:r>
              <a:rPr lang="fr-CA" sz="1800">
                <a:effectLst/>
                <a:latin typeface="Calibri" panose="020F0502020204030204" pitchFamily="34" charset="0"/>
                <a:ea typeface="Times New Roman" panose="02020603050405020304" pitchFamily="18" charset="0"/>
                <a:cs typeface="Calibri" panose="020F0502020204030204" pitchFamily="34" charset="0"/>
              </a:rPr>
              <a:t>.</a:t>
            </a:r>
          </a:p>
          <a:p>
            <a:pPr marL="514350" indent="-514350">
              <a:buFont typeface="+mj-lt"/>
              <a:buAutoNum type="arabicPeriod"/>
            </a:pPr>
            <a:r>
              <a:rPr lang="fr-CA" sz="1800">
                <a:effectLst/>
                <a:latin typeface="Calibri" panose="020F0502020204030204" pitchFamily="34" charset="0"/>
                <a:ea typeface="Times New Roman" panose="02020603050405020304" pitchFamily="18" charset="0"/>
                <a:cs typeface="Calibri" panose="020F0502020204030204" pitchFamily="34" charset="0"/>
              </a:rPr>
              <a:t>Analyse et compréhension des </a:t>
            </a:r>
            <a:r>
              <a:rPr lang="fr-CA" sz="1800" b="1">
                <a:effectLst/>
                <a:latin typeface="Calibri" panose="020F0502020204030204" pitchFamily="34" charset="0"/>
                <a:ea typeface="Times New Roman" panose="02020603050405020304" pitchFamily="18" charset="0"/>
                <a:cs typeface="Calibri" panose="020F0502020204030204" pitchFamily="34" charset="0"/>
              </a:rPr>
              <a:t>cadres de financement statutaires potentiels </a:t>
            </a:r>
            <a:r>
              <a:rPr lang="fr-CA" sz="1800">
                <a:effectLst/>
                <a:latin typeface="Calibri" panose="020F0502020204030204" pitchFamily="34" charset="0"/>
                <a:ea typeface="Times New Roman" panose="02020603050405020304" pitchFamily="18" charset="0"/>
                <a:cs typeface="Calibri" panose="020F0502020204030204" pitchFamily="34" charset="0"/>
              </a:rPr>
              <a:t>afin de garantir un financement adéquat et durable pour les Nations travaillant avec leurs propres cadres juridiques.</a:t>
            </a:r>
          </a:p>
          <a:p>
            <a:pPr marL="514350" indent="-514350">
              <a:buFont typeface="+mj-lt"/>
              <a:buAutoNum type="arabicPeriod"/>
            </a:pPr>
            <a:endParaRPr lang="en-US" dirty="0"/>
          </a:p>
        </p:txBody>
      </p:sp>
    </p:spTree>
    <p:extLst>
      <p:ext uri="{BB962C8B-B14F-4D97-AF65-F5344CB8AC3E}">
        <p14:creationId xmlns:p14="http://schemas.microsoft.com/office/powerpoint/2010/main" val="405678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A6B8-BBD3-70E0-80A4-BB51AFA13D65}"/>
              </a:ext>
            </a:extLst>
          </p:cNvPr>
          <p:cNvSpPr>
            <a:spLocks noGrp="1"/>
          </p:cNvSpPr>
          <p:nvPr>
            <p:ph type="title"/>
            <p:custDataLst>
              <p:tags r:id="rId1"/>
            </p:custDataLst>
          </p:nvPr>
        </p:nvSpPr>
        <p:spPr/>
        <p:txBody>
          <a:bodyPr/>
          <a:lstStyle/>
          <a:p>
            <a:r>
              <a:rPr lang="fr-CA" dirty="0"/>
              <a:t>Projet du groupe </a:t>
            </a:r>
            <a:r>
              <a:rPr lang="fr-CA" dirty="0" err="1"/>
              <a:t>Firelight</a:t>
            </a:r>
            <a:endParaRPr lang="fr-CA" dirty="0"/>
          </a:p>
        </p:txBody>
      </p:sp>
      <p:sp>
        <p:nvSpPr>
          <p:cNvPr id="3" name="Content Placeholder 2">
            <a:extLst>
              <a:ext uri="{FF2B5EF4-FFF2-40B4-BE49-F238E27FC236}">
                <a16:creationId xmlns:a16="http://schemas.microsoft.com/office/drawing/2014/main" id="{58803B91-7B43-8EB0-9089-A58653963225}"/>
              </a:ext>
            </a:extLst>
          </p:cNvPr>
          <p:cNvSpPr>
            <a:spLocks noGrp="1"/>
          </p:cNvSpPr>
          <p:nvPr>
            <p:ph idx="1"/>
            <p:custDataLst>
              <p:tags r:id="rId2"/>
            </p:custDataLst>
          </p:nvPr>
        </p:nvSpPr>
        <p:spPr/>
        <p:txBody>
          <a:bodyPr/>
          <a:lstStyle/>
          <a:p>
            <a:r>
              <a:rPr lang="fr-CA" sz="1800" dirty="0"/>
              <a:t>Travaux réalisés à ce jour :</a:t>
            </a:r>
          </a:p>
          <a:p>
            <a:pPr lvl="1"/>
            <a:r>
              <a:rPr lang="fr-CA" sz="1800" dirty="0"/>
              <a:t>Un </a:t>
            </a:r>
            <a:r>
              <a:rPr lang="fr-CA" sz="1800" b="1" dirty="0"/>
              <a:t>plan de communication </a:t>
            </a:r>
            <a:r>
              <a:rPr lang="fr-CA" sz="1800" dirty="0"/>
              <a:t>pour aider l'APN à déterminer son rôle le plus efficace dans l’échange d'information concernant le projet de loi C-92. </a:t>
            </a:r>
          </a:p>
          <a:p>
            <a:pPr lvl="1"/>
            <a:r>
              <a:rPr lang="fr-CA" sz="1800" dirty="0"/>
              <a:t>Document d'information détaillant les </a:t>
            </a:r>
            <a:r>
              <a:rPr lang="fr-CA" sz="1800" b="1" dirty="0"/>
              <a:t>données nationales </a:t>
            </a:r>
            <a:r>
              <a:rPr lang="fr-CA" sz="1800" dirty="0"/>
              <a:t>sur la protection de l'enfance des Premières Nations.</a:t>
            </a:r>
          </a:p>
          <a:p>
            <a:pPr lvl="1"/>
            <a:r>
              <a:rPr lang="fr-CA" sz="1800" dirty="0"/>
              <a:t>Une revue de la littérature qui traite des concepts autour du </a:t>
            </a:r>
            <a:r>
              <a:rPr lang="fr-CA" sz="1800" b="1" dirty="0"/>
              <a:t>financement des capacités </a:t>
            </a:r>
            <a:r>
              <a:rPr lang="fr-CA" sz="1800" dirty="0"/>
              <a:t>avec des idées sur la décolonisation du financement des capacités.</a:t>
            </a:r>
          </a:p>
          <a:p>
            <a:pPr lvl="1"/>
            <a:r>
              <a:rPr lang="fr-CA" sz="1800" dirty="0"/>
              <a:t>Une revue de la littérature relative à la compréhension des pratiques éclairées concernant les </a:t>
            </a:r>
            <a:r>
              <a:rPr lang="fr-CA" sz="1800" b="1" dirty="0"/>
              <a:t>processus de règlement des différends </a:t>
            </a:r>
            <a:r>
              <a:rPr lang="fr-CA" sz="1800" dirty="0"/>
              <a:t>des Premières Nations, y compris la revitalisation des traditions juridiques autochtones autour du règlement des différends.</a:t>
            </a:r>
          </a:p>
          <a:p>
            <a:pPr lvl="1"/>
            <a:r>
              <a:rPr lang="fr-CA" sz="1800" dirty="0"/>
              <a:t>Un rapport détaillant quelques faits et considérations clés sur la manière dont le financement garanti par la loi pourrait se présenter en vertu du projet de loi C-92.</a:t>
            </a:r>
          </a:p>
          <a:p>
            <a:pPr lvl="1"/>
            <a:endParaRPr lang="en-US" dirty="0"/>
          </a:p>
        </p:txBody>
      </p:sp>
    </p:spTree>
    <p:extLst>
      <p:ext uri="{BB962C8B-B14F-4D97-AF65-F5344CB8AC3E}">
        <p14:creationId xmlns:p14="http://schemas.microsoft.com/office/powerpoint/2010/main" val="2848419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1316</TotalTime>
  <Words>2448</Words>
  <Application>Microsoft Office PowerPoint</Application>
  <PresentationFormat>Widescreen</PresentationFormat>
  <Paragraphs>123</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Avenir Roman</vt:lpstr>
      <vt:lpstr>Calibri</vt:lpstr>
      <vt:lpstr>Calibri Light</vt:lpstr>
      <vt:lpstr>Helvetica Neue</vt:lpstr>
      <vt:lpstr>Montserrat</vt:lpstr>
      <vt:lpstr>1_Custom Design</vt:lpstr>
      <vt:lpstr>PowerPoint Presentation</vt:lpstr>
      <vt:lpstr>Aperçu</vt:lpstr>
      <vt:lpstr>Contexte</vt:lpstr>
      <vt:lpstr>Mandat de l'APN</vt:lpstr>
      <vt:lpstr>Mandat de l'APN (suite)</vt:lpstr>
      <vt:lpstr>Protocole conjoint</vt:lpstr>
      <vt:lpstr>Arrêt de la Cour suprême du Canada</vt:lpstr>
      <vt:lpstr>Projet du groupe Firelight</vt:lpstr>
      <vt:lpstr>Projet du groupe Firelight</vt:lpstr>
      <vt:lpstr>Projet du groupe Firelight</vt:lpstr>
      <vt:lpstr>Plaidoyer actuel</vt:lpstr>
      <vt:lpstr>Dans une perspective d'avenir</vt:lpstr>
      <vt:lpstr>Discussion</vt:lpstr>
      <vt:lpstr>Discussion</vt:lpstr>
      <vt:lpstr>Discussion</vt:lpstr>
      <vt:lpstr>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Serge Trouyet</cp:lastModifiedBy>
  <cp:revision>26</cp:revision>
  <dcterms:created xsi:type="dcterms:W3CDTF">2024-07-08T15:38:23Z</dcterms:created>
  <dcterms:modified xsi:type="dcterms:W3CDTF">2024-12-01T20:23:28Z</dcterms:modified>
</cp:coreProperties>
</file>