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4" r:id="rId4"/>
  </p:sldMasterIdLst>
  <p:notesMasterIdLst>
    <p:notesMasterId r:id="rId20"/>
  </p:notesMasterIdLst>
  <p:handoutMasterIdLst>
    <p:handoutMasterId r:id="rId21"/>
  </p:handoutMasterIdLst>
  <p:sldIdLst>
    <p:sldId id="298" r:id="rId5"/>
    <p:sldId id="299" r:id="rId6"/>
    <p:sldId id="320" r:id="rId7"/>
    <p:sldId id="328" r:id="rId8"/>
    <p:sldId id="327" r:id="rId9"/>
    <p:sldId id="329" r:id="rId10"/>
    <p:sldId id="323" r:id="rId11"/>
    <p:sldId id="322" r:id="rId12"/>
    <p:sldId id="330" r:id="rId13"/>
    <p:sldId id="324" r:id="rId14"/>
    <p:sldId id="315" r:id="rId15"/>
    <p:sldId id="316" r:id="rId16"/>
    <p:sldId id="326" r:id="rId17"/>
    <p:sldId id="319" r:id="rId18"/>
    <p:sldId id="3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D54040-DDA4-966A-AB7A-A6799D40E49A}" name="Jonathan Dunn" initials="JD" userId="S::JDunn@afn.ca::d73d8c4d-cd20-46e6-ba3c-f0ecda8983a0" providerId="AD"/>
  <p188:author id="{055DD276-D40D-ECB6-E379-705A2B127BD9}" name="Lauren Doxtater" initials="LD" userId="S::LDoxtater@afn.ca::65ca8fc1-0f88-46a6-97d6-2eec105f893e" providerId="AD"/>
  <p188:author id="{0777BDA9-FD18-E97A-F115-1F0103875676}" name="Torri Weapenicappo" initials="TW" userId="S::TWeapenicappo@afn.ca::7fa74d4c-190e-42b2-b007-7c427a38d7a2" providerId="AD"/>
  <p188:author id="{4A7976BE-41C9-11FC-4530-F5F7A2193387}" name="Stephanie Wellman" initials="SW" userId="S::swellman@afn.ca::f367f0de-31da-497b-849e-9e025ea4d2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002B"/>
    <a:srgbClr val="2D9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5214" autoAdjust="0"/>
  </p:normalViewPr>
  <p:slideViewPr>
    <p:cSldViewPr snapToGrid="0" snapToObjects="1">
      <p:cViewPr varScale="1">
        <p:scale>
          <a:sx n="93" d="100"/>
          <a:sy n="93" d="100"/>
        </p:scale>
        <p:origin x="136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A4F80-E118-4827-8EA3-16EDBA843C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F9ED8FB8-1E19-4E83-9B69-8B9615451444}">
      <dgm:prSet/>
      <dgm:spPr/>
      <dgm:t>
        <a:bodyPr/>
        <a:lstStyle/>
        <a:p>
          <a:r>
            <a:rPr lang="en-US" dirty="0"/>
            <a:t>Chronic conditions: diabetes, arthritis, circulatory, hypertension, cancers (Comorbidities) / Disabilities-Mobility </a:t>
          </a:r>
        </a:p>
      </dgm:t>
    </dgm:pt>
    <dgm:pt modelId="{0C88958A-ABF0-4660-A5D7-688B79D274B5}" type="parTrans" cxnId="{F0288494-7FC1-4CD6-9387-1FF5F7B3E56B}">
      <dgm:prSet/>
      <dgm:spPr/>
      <dgm:t>
        <a:bodyPr/>
        <a:lstStyle/>
        <a:p>
          <a:endParaRPr lang="en-US"/>
        </a:p>
      </dgm:t>
    </dgm:pt>
    <dgm:pt modelId="{30245EC2-95C1-40A1-B615-8C3D04F5E9FC}" type="sibTrans" cxnId="{F0288494-7FC1-4CD6-9387-1FF5F7B3E56B}">
      <dgm:prSet/>
      <dgm:spPr/>
      <dgm:t>
        <a:bodyPr/>
        <a:lstStyle/>
        <a:p>
          <a:endParaRPr lang="en-US"/>
        </a:p>
      </dgm:t>
    </dgm:pt>
    <dgm:pt modelId="{DF660BF2-C394-4E94-9611-933492176DFD}">
      <dgm:prSet/>
      <dgm:spPr/>
      <dgm:t>
        <a:bodyPr/>
        <a:lstStyle/>
        <a:p>
          <a:r>
            <a:rPr lang="en-US" dirty="0"/>
            <a:t>Communicable diseases: Tuberculosis, HIV, Hep C, STBBI’s </a:t>
          </a:r>
        </a:p>
      </dgm:t>
    </dgm:pt>
    <dgm:pt modelId="{814CAB91-4071-45FC-B58D-2ACAA6B415AC}" type="parTrans" cxnId="{009CADB7-B2C8-4932-BCDA-2EB73AF78B5C}">
      <dgm:prSet/>
      <dgm:spPr/>
      <dgm:t>
        <a:bodyPr/>
        <a:lstStyle/>
        <a:p>
          <a:endParaRPr lang="en-US"/>
        </a:p>
      </dgm:t>
    </dgm:pt>
    <dgm:pt modelId="{B9F14DF3-CA47-4AE4-AF4D-5AE8BA26761A}" type="sibTrans" cxnId="{009CADB7-B2C8-4932-BCDA-2EB73AF78B5C}">
      <dgm:prSet/>
      <dgm:spPr/>
      <dgm:t>
        <a:bodyPr/>
        <a:lstStyle/>
        <a:p>
          <a:endParaRPr lang="en-US"/>
        </a:p>
      </dgm:t>
    </dgm:pt>
    <dgm:pt modelId="{7DE395CC-D06B-4E89-9BC3-D304D18367FD}">
      <dgm:prSet/>
      <dgm:spPr/>
      <dgm:t>
        <a:bodyPr/>
        <a:lstStyle/>
        <a:p>
          <a:r>
            <a:rPr lang="en-US" dirty="0"/>
            <a:t>Addictions and substance misuse: toxic drug crisis </a:t>
          </a:r>
        </a:p>
      </dgm:t>
    </dgm:pt>
    <dgm:pt modelId="{0D08E31C-C211-4BC0-A5AF-FA6A326BA126}" type="parTrans" cxnId="{8B7EAFCF-B605-4D61-9CB5-A3ECBAF29E3B}">
      <dgm:prSet/>
      <dgm:spPr/>
      <dgm:t>
        <a:bodyPr/>
        <a:lstStyle/>
        <a:p>
          <a:endParaRPr lang="en-US"/>
        </a:p>
      </dgm:t>
    </dgm:pt>
    <dgm:pt modelId="{78B1BBF4-0FAD-493A-BE8B-12AE80FF5825}" type="sibTrans" cxnId="{8B7EAFCF-B605-4D61-9CB5-A3ECBAF29E3B}">
      <dgm:prSet/>
      <dgm:spPr/>
      <dgm:t>
        <a:bodyPr/>
        <a:lstStyle/>
        <a:p>
          <a:endParaRPr lang="en-US"/>
        </a:p>
      </dgm:t>
    </dgm:pt>
    <dgm:pt modelId="{9DBFFE2E-4D43-4179-B9ED-CC14D8746964}">
      <dgm:prSet/>
      <dgm:spPr/>
      <dgm:t>
        <a:bodyPr/>
        <a:lstStyle/>
        <a:p>
          <a:r>
            <a:rPr lang="en-US" dirty="0"/>
            <a:t>Ongoing intergenerational trauma from unaddressed colonial policies</a:t>
          </a:r>
        </a:p>
      </dgm:t>
    </dgm:pt>
    <dgm:pt modelId="{32B1CF11-A60A-4A6A-97A3-DE48B28DD697}" type="parTrans" cxnId="{293E7E03-F3E0-4FB7-9B8F-FFDA05D1327D}">
      <dgm:prSet/>
      <dgm:spPr/>
      <dgm:t>
        <a:bodyPr/>
        <a:lstStyle/>
        <a:p>
          <a:endParaRPr lang="en-US"/>
        </a:p>
      </dgm:t>
    </dgm:pt>
    <dgm:pt modelId="{BA92FBE0-F163-4A12-B0C8-B42FAC53E8CF}" type="sibTrans" cxnId="{293E7E03-F3E0-4FB7-9B8F-FFDA05D1327D}">
      <dgm:prSet/>
      <dgm:spPr/>
      <dgm:t>
        <a:bodyPr/>
        <a:lstStyle/>
        <a:p>
          <a:endParaRPr lang="en-US"/>
        </a:p>
      </dgm:t>
    </dgm:pt>
    <dgm:pt modelId="{B5E91AB2-8DD8-4B6B-81C2-F7035E4DBFC4}">
      <dgm:prSet/>
      <dgm:spPr/>
      <dgm:t>
        <a:bodyPr/>
        <a:lstStyle/>
        <a:p>
          <a:r>
            <a:rPr lang="en-US" dirty="0"/>
            <a:t>Gaps in the social determinants of health </a:t>
          </a:r>
        </a:p>
      </dgm:t>
    </dgm:pt>
    <dgm:pt modelId="{4A95270A-FFB7-442D-A76E-CBBEDA212985}" type="parTrans" cxnId="{9B8B9DED-F806-4309-8804-A11E56DFA169}">
      <dgm:prSet/>
      <dgm:spPr/>
      <dgm:t>
        <a:bodyPr/>
        <a:lstStyle/>
        <a:p>
          <a:endParaRPr lang="en-US"/>
        </a:p>
      </dgm:t>
    </dgm:pt>
    <dgm:pt modelId="{E6D84368-1F71-4D5F-8E2F-1C23C65616A1}" type="sibTrans" cxnId="{9B8B9DED-F806-4309-8804-A11E56DFA169}">
      <dgm:prSet/>
      <dgm:spPr/>
      <dgm:t>
        <a:bodyPr/>
        <a:lstStyle/>
        <a:p>
          <a:endParaRPr lang="en-US"/>
        </a:p>
      </dgm:t>
    </dgm:pt>
    <dgm:pt modelId="{263AE522-134D-4B07-82F8-1D84E70A5776}" type="pres">
      <dgm:prSet presAssocID="{FF2A4F80-E118-4827-8EA3-16EDBA843CD5}" presName="root" presStyleCnt="0">
        <dgm:presLayoutVars>
          <dgm:dir/>
          <dgm:resizeHandles val="exact"/>
        </dgm:presLayoutVars>
      </dgm:prSet>
      <dgm:spPr/>
    </dgm:pt>
    <dgm:pt modelId="{8BF6F8BA-671A-4584-ABD7-9CF2A36AC48A}" type="pres">
      <dgm:prSet presAssocID="{F9ED8FB8-1E19-4E83-9B69-8B9615451444}" presName="compNode" presStyleCnt="0"/>
      <dgm:spPr/>
    </dgm:pt>
    <dgm:pt modelId="{AED11AE3-ADC3-422B-BD1B-2EC493D216E2}" type="pres">
      <dgm:prSet presAssocID="{F9ED8FB8-1E19-4E83-9B69-8B9615451444}" presName="bgRect" presStyleLbl="bgShp" presStyleIdx="0" presStyleCnt="5"/>
      <dgm:spPr/>
    </dgm:pt>
    <dgm:pt modelId="{BA570365-1DFB-44D0-966F-34C553C21235}" type="pres">
      <dgm:prSet presAssocID="{F9ED8FB8-1E19-4E83-9B69-8B961545144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CC12EDE9-A65C-45E3-839A-93458C444A48}" type="pres">
      <dgm:prSet presAssocID="{F9ED8FB8-1E19-4E83-9B69-8B9615451444}" presName="spaceRect" presStyleCnt="0"/>
      <dgm:spPr/>
    </dgm:pt>
    <dgm:pt modelId="{FF11FA60-CC64-4399-82CC-2C4B22EE7B28}" type="pres">
      <dgm:prSet presAssocID="{F9ED8FB8-1E19-4E83-9B69-8B9615451444}" presName="parTx" presStyleLbl="revTx" presStyleIdx="0" presStyleCnt="5">
        <dgm:presLayoutVars>
          <dgm:chMax val="0"/>
          <dgm:chPref val="0"/>
        </dgm:presLayoutVars>
      </dgm:prSet>
      <dgm:spPr/>
    </dgm:pt>
    <dgm:pt modelId="{6D566DA6-6BA4-4AF9-8DE3-20F7A6FE185A}" type="pres">
      <dgm:prSet presAssocID="{30245EC2-95C1-40A1-B615-8C3D04F5E9FC}" presName="sibTrans" presStyleCnt="0"/>
      <dgm:spPr/>
    </dgm:pt>
    <dgm:pt modelId="{58DCEEAC-F170-4E3A-8079-463101A7B80B}" type="pres">
      <dgm:prSet presAssocID="{DF660BF2-C394-4E94-9611-933492176DFD}" presName="compNode" presStyleCnt="0"/>
      <dgm:spPr/>
    </dgm:pt>
    <dgm:pt modelId="{ABA1D355-2DE5-48FE-8481-F1A7F51629BE}" type="pres">
      <dgm:prSet presAssocID="{DF660BF2-C394-4E94-9611-933492176DFD}" presName="bgRect" presStyleLbl="bgShp" presStyleIdx="1" presStyleCnt="5"/>
      <dgm:spPr/>
    </dgm:pt>
    <dgm:pt modelId="{DAFDC44C-CDCD-4989-B713-24FE251F6A5D}" type="pres">
      <dgm:prSet presAssocID="{DF660BF2-C394-4E94-9611-933492176DF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2A8EA215-0A65-4524-82F2-F7C49E4773DD}" type="pres">
      <dgm:prSet presAssocID="{DF660BF2-C394-4E94-9611-933492176DFD}" presName="spaceRect" presStyleCnt="0"/>
      <dgm:spPr/>
    </dgm:pt>
    <dgm:pt modelId="{15758C44-2225-4407-B63C-9CF7C2769F5A}" type="pres">
      <dgm:prSet presAssocID="{DF660BF2-C394-4E94-9611-933492176DFD}" presName="parTx" presStyleLbl="revTx" presStyleIdx="1" presStyleCnt="5">
        <dgm:presLayoutVars>
          <dgm:chMax val="0"/>
          <dgm:chPref val="0"/>
        </dgm:presLayoutVars>
      </dgm:prSet>
      <dgm:spPr/>
    </dgm:pt>
    <dgm:pt modelId="{C19CFA7F-05D4-426F-8D0E-B22B4DF93ADD}" type="pres">
      <dgm:prSet presAssocID="{B9F14DF3-CA47-4AE4-AF4D-5AE8BA26761A}" presName="sibTrans" presStyleCnt="0"/>
      <dgm:spPr/>
    </dgm:pt>
    <dgm:pt modelId="{C77F272B-179E-4292-AA6B-99B2762358A6}" type="pres">
      <dgm:prSet presAssocID="{7DE395CC-D06B-4E89-9BC3-D304D18367FD}" presName="compNode" presStyleCnt="0"/>
      <dgm:spPr/>
    </dgm:pt>
    <dgm:pt modelId="{96D0CD70-6D7C-4F30-9F92-E181405772D1}" type="pres">
      <dgm:prSet presAssocID="{7DE395CC-D06B-4E89-9BC3-D304D18367FD}" presName="bgRect" presStyleLbl="bgShp" presStyleIdx="2" presStyleCnt="5"/>
      <dgm:spPr/>
    </dgm:pt>
    <dgm:pt modelId="{D6DB800F-4D00-4899-8068-D9E2F34CA5C1}" type="pres">
      <dgm:prSet presAssocID="{7DE395CC-D06B-4E89-9BC3-D304D18367F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ger"/>
        </a:ext>
      </dgm:extLst>
    </dgm:pt>
    <dgm:pt modelId="{1D26B144-48C7-4238-A68B-18BEF5AF669A}" type="pres">
      <dgm:prSet presAssocID="{7DE395CC-D06B-4E89-9BC3-D304D18367FD}" presName="spaceRect" presStyleCnt="0"/>
      <dgm:spPr/>
    </dgm:pt>
    <dgm:pt modelId="{4BDC0D1E-E240-4552-9F1E-970D58E739E5}" type="pres">
      <dgm:prSet presAssocID="{7DE395CC-D06B-4E89-9BC3-D304D18367FD}" presName="parTx" presStyleLbl="revTx" presStyleIdx="2" presStyleCnt="5">
        <dgm:presLayoutVars>
          <dgm:chMax val="0"/>
          <dgm:chPref val="0"/>
        </dgm:presLayoutVars>
      </dgm:prSet>
      <dgm:spPr/>
    </dgm:pt>
    <dgm:pt modelId="{2155D2B9-145F-4216-93D1-41092D23971D}" type="pres">
      <dgm:prSet presAssocID="{78B1BBF4-0FAD-493A-BE8B-12AE80FF5825}" presName="sibTrans" presStyleCnt="0"/>
      <dgm:spPr/>
    </dgm:pt>
    <dgm:pt modelId="{E8901D9E-92CE-4867-BD2B-82C68D9DF7C1}" type="pres">
      <dgm:prSet presAssocID="{9DBFFE2E-4D43-4179-B9ED-CC14D8746964}" presName="compNode" presStyleCnt="0"/>
      <dgm:spPr/>
    </dgm:pt>
    <dgm:pt modelId="{F6536BF7-E7AD-4E50-90D6-A10DC8F0DD99}" type="pres">
      <dgm:prSet presAssocID="{9DBFFE2E-4D43-4179-B9ED-CC14D8746964}" presName="bgRect" presStyleLbl="bgShp" presStyleIdx="3" presStyleCnt="5"/>
      <dgm:spPr/>
    </dgm:pt>
    <dgm:pt modelId="{EEF2138F-040A-4549-9761-DC307A45E04D}" type="pres">
      <dgm:prSet presAssocID="{9DBFFE2E-4D43-4179-B9ED-CC14D874696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FC6E7FF6-0D3B-4035-978C-AFE55C1586FF}" type="pres">
      <dgm:prSet presAssocID="{9DBFFE2E-4D43-4179-B9ED-CC14D8746964}" presName="spaceRect" presStyleCnt="0"/>
      <dgm:spPr/>
    </dgm:pt>
    <dgm:pt modelId="{14410009-026A-4CC2-A82D-B555A2D223D6}" type="pres">
      <dgm:prSet presAssocID="{9DBFFE2E-4D43-4179-B9ED-CC14D8746964}" presName="parTx" presStyleLbl="revTx" presStyleIdx="3" presStyleCnt="5">
        <dgm:presLayoutVars>
          <dgm:chMax val="0"/>
          <dgm:chPref val="0"/>
        </dgm:presLayoutVars>
      </dgm:prSet>
      <dgm:spPr/>
    </dgm:pt>
    <dgm:pt modelId="{AB0F4288-1500-49A6-BDB8-B54947EDB082}" type="pres">
      <dgm:prSet presAssocID="{BA92FBE0-F163-4A12-B0C8-B42FAC53E8CF}" presName="sibTrans" presStyleCnt="0"/>
      <dgm:spPr/>
    </dgm:pt>
    <dgm:pt modelId="{28D9D656-7C30-4E49-840B-331C30018118}" type="pres">
      <dgm:prSet presAssocID="{B5E91AB2-8DD8-4B6B-81C2-F7035E4DBFC4}" presName="compNode" presStyleCnt="0"/>
      <dgm:spPr/>
    </dgm:pt>
    <dgm:pt modelId="{C6B0413F-6A73-4A14-BCE3-FCCE32FEC1E9}" type="pres">
      <dgm:prSet presAssocID="{B5E91AB2-8DD8-4B6B-81C2-F7035E4DBFC4}" presName="bgRect" presStyleLbl="bgShp" presStyleIdx="4" presStyleCnt="5"/>
      <dgm:spPr/>
    </dgm:pt>
    <dgm:pt modelId="{743DCD6D-E979-4E14-A459-E276AA5DC2AF}" type="pres">
      <dgm:prSet presAssocID="{B5E91AB2-8DD8-4B6B-81C2-F7035E4DBFC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A903123-69BB-40C0-8EEA-09BB96B56C36}" type="pres">
      <dgm:prSet presAssocID="{B5E91AB2-8DD8-4B6B-81C2-F7035E4DBFC4}" presName="spaceRect" presStyleCnt="0"/>
      <dgm:spPr/>
    </dgm:pt>
    <dgm:pt modelId="{944CC618-FB6B-4C8C-A770-F5B2900298A1}" type="pres">
      <dgm:prSet presAssocID="{B5E91AB2-8DD8-4B6B-81C2-F7035E4DBFC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93E7E03-F3E0-4FB7-9B8F-FFDA05D1327D}" srcId="{FF2A4F80-E118-4827-8EA3-16EDBA843CD5}" destId="{9DBFFE2E-4D43-4179-B9ED-CC14D8746964}" srcOrd="3" destOrd="0" parTransId="{32B1CF11-A60A-4A6A-97A3-DE48B28DD697}" sibTransId="{BA92FBE0-F163-4A12-B0C8-B42FAC53E8CF}"/>
    <dgm:cxn modelId="{BC09A229-0531-4610-832E-09C5466D1AAB}" type="presOf" srcId="{7DE395CC-D06B-4E89-9BC3-D304D18367FD}" destId="{4BDC0D1E-E240-4552-9F1E-970D58E739E5}" srcOrd="0" destOrd="0" presId="urn:microsoft.com/office/officeart/2018/2/layout/IconVerticalSolidList"/>
    <dgm:cxn modelId="{DE7BBF3B-328F-4A1D-80EC-41A06B022FEC}" type="presOf" srcId="{FF2A4F80-E118-4827-8EA3-16EDBA843CD5}" destId="{263AE522-134D-4B07-82F8-1D84E70A5776}" srcOrd="0" destOrd="0" presId="urn:microsoft.com/office/officeart/2018/2/layout/IconVerticalSolidList"/>
    <dgm:cxn modelId="{51311F62-1FAC-4A5B-A5C3-B269F4A56137}" type="presOf" srcId="{F9ED8FB8-1E19-4E83-9B69-8B9615451444}" destId="{FF11FA60-CC64-4399-82CC-2C4B22EE7B28}" srcOrd="0" destOrd="0" presId="urn:microsoft.com/office/officeart/2018/2/layout/IconVerticalSolidList"/>
    <dgm:cxn modelId="{5A251492-F9FC-42CA-95F2-761996F2A333}" type="presOf" srcId="{B5E91AB2-8DD8-4B6B-81C2-F7035E4DBFC4}" destId="{944CC618-FB6B-4C8C-A770-F5B2900298A1}" srcOrd="0" destOrd="0" presId="urn:microsoft.com/office/officeart/2018/2/layout/IconVerticalSolidList"/>
    <dgm:cxn modelId="{F0288494-7FC1-4CD6-9387-1FF5F7B3E56B}" srcId="{FF2A4F80-E118-4827-8EA3-16EDBA843CD5}" destId="{F9ED8FB8-1E19-4E83-9B69-8B9615451444}" srcOrd="0" destOrd="0" parTransId="{0C88958A-ABF0-4660-A5D7-688B79D274B5}" sibTransId="{30245EC2-95C1-40A1-B615-8C3D04F5E9FC}"/>
    <dgm:cxn modelId="{009CADB7-B2C8-4932-BCDA-2EB73AF78B5C}" srcId="{FF2A4F80-E118-4827-8EA3-16EDBA843CD5}" destId="{DF660BF2-C394-4E94-9611-933492176DFD}" srcOrd="1" destOrd="0" parTransId="{814CAB91-4071-45FC-B58D-2ACAA6B415AC}" sibTransId="{B9F14DF3-CA47-4AE4-AF4D-5AE8BA26761A}"/>
    <dgm:cxn modelId="{8B7EAFCF-B605-4D61-9CB5-A3ECBAF29E3B}" srcId="{FF2A4F80-E118-4827-8EA3-16EDBA843CD5}" destId="{7DE395CC-D06B-4E89-9BC3-D304D18367FD}" srcOrd="2" destOrd="0" parTransId="{0D08E31C-C211-4BC0-A5AF-FA6A326BA126}" sibTransId="{78B1BBF4-0FAD-493A-BE8B-12AE80FF5825}"/>
    <dgm:cxn modelId="{ABD4DED2-A8F8-4484-9BD6-8712DA3F1850}" type="presOf" srcId="{9DBFFE2E-4D43-4179-B9ED-CC14D8746964}" destId="{14410009-026A-4CC2-A82D-B555A2D223D6}" srcOrd="0" destOrd="0" presId="urn:microsoft.com/office/officeart/2018/2/layout/IconVerticalSolidList"/>
    <dgm:cxn modelId="{0A1DA2DB-0F13-4001-B53C-76A2325060BB}" type="presOf" srcId="{DF660BF2-C394-4E94-9611-933492176DFD}" destId="{15758C44-2225-4407-B63C-9CF7C2769F5A}" srcOrd="0" destOrd="0" presId="urn:microsoft.com/office/officeart/2018/2/layout/IconVerticalSolidList"/>
    <dgm:cxn modelId="{9B8B9DED-F806-4309-8804-A11E56DFA169}" srcId="{FF2A4F80-E118-4827-8EA3-16EDBA843CD5}" destId="{B5E91AB2-8DD8-4B6B-81C2-F7035E4DBFC4}" srcOrd="4" destOrd="0" parTransId="{4A95270A-FFB7-442D-A76E-CBBEDA212985}" sibTransId="{E6D84368-1F71-4D5F-8E2F-1C23C65616A1}"/>
    <dgm:cxn modelId="{95A10916-8E63-4486-870F-D061A0D79123}" type="presParOf" srcId="{263AE522-134D-4B07-82F8-1D84E70A5776}" destId="{8BF6F8BA-671A-4584-ABD7-9CF2A36AC48A}" srcOrd="0" destOrd="0" presId="urn:microsoft.com/office/officeart/2018/2/layout/IconVerticalSolidList"/>
    <dgm:cxn modelId="{A277457A-4041-4D1E-AD77-F2F6BCB7053A}" type="presParOf" srcId="{8BF6F8BA-671A-4584-ABD7-9CF2A36AC48A}" destId="{AED11AE3-ADC3-422B-BD1B-2EC493D216E2}" srcOrd="0" destOrd="0" presId="urn:microsoft.com/office/officeart/2018/2/layout/IconVerticalSolidList"/>
    <dgm:cxn modelId="{8E6804F5-8CE8-436B-99AA-459CB16BE77A}" type="presParOf" srcId="{8BF6F8BA-671A-4584-ABD7-9CF2A36AC48A}" destId="{BA570365-1DFB-44D0-966F-34C553C21235}" srcOrd="1" destOrd="0" presId="urn:microsoft.com/office/officeart/2018/2/layout/IconVerticalSolidList"/>
    <dgm:cxn modelId="{2F662443-B970-4CD0-9272-B004B8A305E9}" type="presParOf" srcId="{8BF6F8BA-671A-4584-ABD7-9CF2A36AC48A}" destId="{CC12EDE9-A65C-45E3-839A-93458C444A48}" srcOrd="2" destOrd="0" presId="urn:microsoft.com/office/officeart/2018/2/layout/IconVerticalSolidList"/>
    <dgm:cxn modelId="{C766AD3F-39B7-4FED-B50C-ABF5D6A6F84C}" type="presParOf" srcId="{8BF6F8BA-671A-4584-ABD7-9CF2A36AC48A}" destId="{FF11FA60-CC64-4399-82CC-2C4B22EE7B28}" srcOrd="3" destOrd="0" presId="urn:microsoft.com/office/officeart/2018/2/layout/IconVerticalSolidList"/>
    <dgm:cxn modelId="{72DCAC06-0F93-46E7-8C5E-3029C41A96D9}" type="presParOf" srcId="{263AE522-134D-4B07-82F8-1D84E70A5776}" destId="{6D566DA6-6BA4-4AF9-8DE3-20F7A6FE185A}" srcOrd="1" destOrd="0" presId="urn:microsoft.com/office/officeart/2018/2/layout/IconVerticalSolidList"/>
    <dgm:cxn modelId="{4042F099-80B3-4281-963C-AE9710F5AADC}" type="presParOf" srcId="{263AE522-134D-4B07-82F8-1D84E70A5776}" destId="{58DCEEAC-F170-4E3A-8079-463101A7B80B}" srcOrd="2" destOrd="0" presId="urn:microsoft.com/office/officeart/2018/2/layout/IconVerticalSolidList"/>
    <dgm:cxn modelId="{E1DBE216-0D09-46FD-B64E-05051499E3F9}" type="presParOf" srcId="{58DCEEAC-F170-4E3A-8079-463101A7B80B}" destId="{ABA1D355-2DE5-48FE-8481-F1A7F51629BE}" srcOrd="0" destOrd="0" presId="urn:microsoft.com/office/officeart/2018/2/layout/IconVerticalSolidList"/>
    <dgm:cxn modelId="{2B003A86-97DD-43CB-9B40-520AA3410EDB}" type="presParOf" srcId="{58DCEEAC-F170-4E3A-8079-463101A7B80B}" destId="{DAFDC44C-CDCD-4989-B713-24FE251F6A5D}" srcOrd="1" destOrd="0" presId="urn:microsoft.com/office/officeart/2018/2/layout/IconVerticalSolidList"/>
    <dgm:cxn modelId="{F5058ADA-342A-49DD-B234-E88FB3914276}" type="presParOf" srcId="{58DCEEAC-F170-4E3A-8079-463101A7B80B}" destId="{2A8EA215-0A65-4524-82F2-F7C49E4773DD}" srcOrd="2" destOrd="0" presId="urn:microsoft.com/office/officeart/2018/2/layout/IconVerticalSolidList"/>
    <dgm:cxn modelId="{462D7FBC-96EE-4C44-B041-C814D8341218}" type="presParOf" srcId="{58DCEEAC-F170-4E3A-8079-463101A7B80B}" destId="{15758C44-2225-4407-B63C-9CF7C2769F5A}" srcOrd="3" destOrd="0" presId="urn:microsoft.com/office/officeart/2018/2/layout/IconVerticalSolidList"/>
    <dgm:cxn modelId="{96F978FB-D1DC-489B-A33B-995595234103}" type="presParOf" srcId="{263AE522-134D-4B07-82F8-1D84E70A5776}" destId="{C19CFA7F-05D4-426F-8D0E-B22B4DF93ADD}" srcOrd="3" destOrd="0" presId="urn:microsoft.com/office/officeart/2018/2/layout/IconVerticalSolidList"/>
    <dgm:cxn modelId="{C0902F68-80F5-4680-A01A-DF8696D272FE}" type="presParOf" srcId="{263AE522-134D-4B07-82F8-1D84E70A5776}" destId="{C77F272B-179E-4292-AA6B-99B2762358A6}" srcOrd="4" destOrd="0" presId="urn:microsoft.com/office/officeart/2018/2/layout/IconVerticalSolidList"/>
    <dgm:cxn modelId="{6F613E94-5F85-44C8-8368-3AF00515851F}" type="presParOf" srcId="{C77F272B-179E-4292-AA6B-99B2762358A6}" destId="{96D0CD70-6D7C-4F30-9F92-E181405772D1}" srcOrd="0" destOrd="0" presId="urn:microsoft.com/office/officeart/2018/2/layout/IconVerticalSolidList"/>
    <dgm:cxn modelId="{7710F53B-ED1C-4B61-8356-DCF2169BA57B}" type="presParOf" srcId="{C77F272B-179E-4292-AA6B-99B2762358A6}" destId="{D6DB800F-4D00-4899-8068-D9E2F34CA5C1}" srcOrd="1" destOrd="0" presId="urn:microsoft.com/office/officeart/2018/2/layout/IconVerticalSolidList"/>
    <dgm:cxn modelId="{010C7EC7-78F9-4CE2-AB97-2917D7FA2F46}" type="presParOf" srcId="{C77F272B-179E-4292-AA6B-99B2762358A6}" destId="{1D26B144-48C7-4238-A68B-18BEF5AF669A}" srcOrd="2" destOrd="0" presId="urn:microsoft.com/office/officeart/2018/2/layout/IconVerticalSolidList"/>
    <dgm:cxn modelId="{3B02A466-E864-4E9B-AE0F-2B66BE51E113}" type="presParOf" srcId="{C77F272B-179E-4292-AA6B-99B2762358A6}" destId="{4BDC0D1E-E240-4552-9F1E-970D58E739E5}" srcOrd="3" destOrd="0" presId="urn:microsoft.com/office/officeart/2018/2/layout/IconVerticalSolidList"/>
    <dgm:cxn modelId="{F66AAEE3-F489-4BC5-800F-2549303A1754}" type="presParOf" srcId="{263AE522-134D-4B07-82F8-1D84E70A5776}" destId="{2155D2B9-145F-4216-93D1-41092D23971D}" srcOrd="5" destOrd="0" presId="urn:microsoft.com/office/officeart/2018/2/layout/IconVerticalSolidList"/>
    <dgm:cxn modelId="{DEC9EC48-69D9-4FBC-9E30-E0E02584CCBC}" type="presParOf" srcId="{263AE522-134D-4B07-82F8-1D84E70A5776}" destId="{E8901D9E-92CE-4867-BD2B-82C68D9DF7C1}" srcOrd="6" destOrd="0" presId="urn:microsoft.com/office/officeart/2018/2/layout/IconVerticalSolidList"/>
    <dgm:cxn modelId="{456727BA-1A3E-4F3B-A4E0-BFFA3A88D7FC}" type="presParOf" srcId="{E8901D9E-92CE-4867-BD2B-82C68D9DF7C1}" destId="{F6536BF7-E7AD-4E50-90D6-A10DC8F0DD99}" srcOrd="0" destOrd="0" presId="urn:microsoft.com/office/officeart/2018/2/layout/IconVerticalSolidList"/>
    <dgm:cxn modelId="{82E33A47-08C7-466A-AFF6-FAFA061062A0}" type="presParOf" srcId="{E8901D9E-92CE-4867-BD2B-82C68D9DF7C1}" destId="{EEF2138F-040A-4549-9761-DC307A45E04D}" srcOrd="1" destOrd="0" presId="urn:microsoft.com/office/officeart/2018/2/layout/IconVerticalSolidList"/>
    <dgm:cxn modelId="{71509F1F-39DD-40A4-B491-D16C2A5EDACB}" type="presParOf" srcId="{E8901D9E-92CE-4867-BD2B-82C68D9DF7C1}" destId="{FC6E7FF6-0D3B-4035-978C-AFE55C1586FF}" srcOrd="2" destOrd="0" presId="urn:microsoft.com/office/officeart/2018/2/layout/IconVerticalSolidList"/>
    <dgm:cxn modelId="{432F878A-3E74-49EB-983D-274D77DB0EE8}" type="presParOf" srcId="{E8901D9E-92CE-4867-BD2B-82C68D9DF7C1}" destId="{14410009-026A-4CC2-A82D-B555A2D223D6}" srcOrd="3" destOrd="0" presId="urn:microsoft.com/office/officeart/2018/2/layout/IconVerticalSolidList"/>
    <dgm:cxn modelId="{29A57D9A-EE97-4288-9BF3-FBBB8B1AF73A}" type="presParOf" srcId="{263AE522-134D-4B07-82F8-1D84E70A5776}" destId="{AB0F4288-1500-49A6-BDB8-B54947EDB082}" srcOrd="7" destOrd="0" presId="urn:microsoft.com/office/officeart/2018/2/layout/IconVerticalSolidList"/>
    <dgm:cxn modelId="{206C5634-60EC-4D55-A510-EBBDABD1CEC3}" type="presParOf" srcId="{263AE522-134D-4B07-82F8-1D84E70A5776}" destId="{28D9D656-7C30-4E49-840B-331C30018118}" srcOrd="8" destOrd="0" presId="urn:microsoft.com/office/officeart/2018/2/layout/IconVerticalSolidList"/>
    <dgm:cxn modelId="{1B7649F9-5EDA-46A1-B754-588F0AC4233F}" type="presParOf" srcId="{28D9D656-7C30-4E49-840B-331C30018118}" destId="{C6B0413F-6A73-4A14-BCE3-FCCE32FEC1E9}" srcOrd="0" destOrd="0" presId="urn:microsoft.com/office/officeart/2018/2/layout/IconVerticalSolidList"/>
    <dgm:cxn modelId="{007E531C-C408-4568-95D4-141BC5BAD0E9}" type="presParOf" srcId="{28D9D656-7C30-4E49-840B-331C30018118}" destId="{743DCD6D-E979-4E14-A459-E276AA5DC2AF}" srcOrd="1" destOrd="0" presId="urn:microsoft.com/office/officeart/2018/2/layout/IconVerticalSolidList"/>
    <dgm:cxn modelId="{1813417F-82F4-4E79-AA6D-C49A23248458}" type="presParOf" srcId="{28D9D656-7C30-4E49-840B-331C30018118}" destId="{DA903123-69BB-40C0-8EEA-09BB96B56C36}" srcOrd="2" destOrd="0" presId="urn:microsoft.com/office/officeart/2018/2/layout/IconVerticalSolidList"/>
    <dgm:cxn modelId="{6300F52F-CD5B-462A-96FC-5B7EFA5459E4}" type="presParOf" srcId="{28D9D656-7C30-4E49-840B-331C30018118}" destId="{944CC618-FB6B-4C8C-A770-F5B2900298A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A29F7-A211-48A7-B324-F2B12A6606FE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9DB1C9-0E77-4C8E-A8D0-4830EDD9CFE1}">
      <dgm:prSet custT="1"/>
      <dgm:spPr/>
      <dgm:t>
        <a:bodyPr/>
        <a:lstStyle/>
        <a:p>
          <a:r>
            <a:rPr lang="en-US" sz="3200" dirty="0"/>
            <a:t>Accessibility: wheelchairs, hearing/vision impaired, language   </a:t>
          </a:r>
        </a:p>
      </dgm:t>
    </dgm:pt>
    <dgm:pt modelId="{BE7F5476-91A5-467F-937F-C8A2FD02D2F8}" type="parTrans" cxnId="{EAB84DC1-977C-4DE5-B210-B386DD4F555B}">
      <dgm:prSet/>
      <dgm:spPr/>
      <dgm:t>
        <a:bodyPr/>
        <a:lstStyle/>
        <a:p>
          <a:endParaRPr lang="en-US"/>
        </a:p>
      </dgm:t>
    </dgm:pt>
    <dgm:pt modelId="{77B97C19-C3B2-43E3-907A-34A83F14DBA7}" type="sibTrans" cxnId="{EAB84DC1-977C-4DE5-B210-B386DD4F555B}">
      <dgm:prSet/>
      <dgm:spPr/>
      <dgm:t>
        <a:bodyPr/>
        <a:lstStyle/>
        <a:p>
          <a:endParaRPr lang="en-US"/>
        </a:p>
      </dgm:t>
    </dgm:pt>
    <dgm:pt modelId="{C0D77393-D08C-41BF-8596-1D936937968C}">
      <dgm:prSet custT="1"/>
      <dgm:spPr/>
      <dgm:t>
        <a:bodyPr/>
        <a:lstStyle/>
        <a:p>
          <a:r>
            <a:rPr lang="en-US" sz="3200" dirty="0"/>
            <a:t>NIHB: medications, prescriptions, treatments, appointments </a:t>
          </a:r>
        </a:p>
      </dgm:t>
    </dgm:pt>
    <dgm:pt modelId="{851D7424-BA6B-4D03-A3B6-4713F045E0D7}" type="parTrans" cxnId="{67C01634-6235-4AC4-83BA-51B05C51A4C9}">
      <dgm:prSet/>
      <dgm:spPr/>
      <dgm:t>
        <a:bodyPr/>
        <a:lstStyle/>
        <a:p>
          <a:endParaRPr lang="en-US"/>
        </a:p>
      </dgm:t>
    </dgm:pt>
    <dgm:pt modelId="{6EC3AA7F-1552-44B6-A40E-FDE46A9265D7}" type="sibTrans" cxnId="{67C01634-6235-4AC4-83BA-51B05C51A4C9}">
      <dgm:prSet/>
      <dgm:spPr/>
      <dgm:t>
        <a:bodyPr/>
        <a:lstStyle/>
        <a:p>
          <a:endParaRPr lang="en-US"/>
        </a:p>
      </dgm:t>
    </dgm:pt>
    <dgm:pt modelId="{AB1052DA-1B6C-4CBF-BBB1-CDAB2C8841DA}">
      <dgm:prSet custT="1"/>
      <dgm:spPr/>
      <dgm:t>
        <a:bodyPr/>
        <a:lstStyle/>
        <a:p>
          <a:r>
            <a:rPr lang="en-US" sz="3200" dirty="0"/>
            <a:t>Mental Health: substance mis-use, stress, spiritual care  </a:t>
          </a:r>
        </a:p>
      </dgm:t>
    </dgm:pt>
    <dgm:pt modelId="{31142073-E171-45E2-8249-7EAFFAA9A3F5}" type="parTrans" cxnId="{49DD7DAF-E64C-4CA7-AE76-E1CB48C3543B}">
      <dgm:prSet/>
      <dgm:spPr/>
      <dgm:t>
        <a:bodyPr/>
        <a:lstStyle/>
        <a:p>
          <a:endParaRPr lang="en-US"/>
        </a:p>
      </dgm:t>
    </dgm:pt>
    <dgm:pt modelId="{12039DFF-941D-4B76-A68C-E140A644C2A9}" type="sibTrans" cxnId="{49DD7DAF-E64C-4CA7-AE76-E1CB48C3543B}">
      <dgm:prSet/>
      <dgm:spPr/>
      <dgm:t>
        <a:bodyPr/>
        <a:lstStyle/>
        <a:p>
          <a:endParaRPr lang="en-US"/>
        </a:p>
      </dgm:t>
    </dgm:pt>
    <dgm:pt modelId="{F28CC14A-EE79-4473-A011-C162AF951E65}">
      <dgm:prSet custT="1"/>
      <dgm:spPr/>
      <dgm:t>
        <a:bodyPr/>
        <a:lstStyle/>
        <a:p>
          <a:r>
            <a:rPr lang="en-US" sz="3200" dirty="0"/>
            <a:t>Access to traditional/nutritious foods </a:t>
          </a:r>
        </a:p>
      </dgm:t>
    </dgm:pt>
    <dgm:pt modelId="{18AD7A8C-2E11-42A3-B8EE-543E909B33A5}" type="parTrans" cxnId="{11272CE5-6156-4F20-A831-ECF2224DEAFF}">
      <dgm:prSet/>
      <dgm:spPr/>
      <dgm:t>
        <a:bodyPr/>
        <a:lstStyle/>
        <a:p>
          <a:endParaRPr lang="en-US"/>
        </a:p>
      </dgm:t>
    </dgm:pt>
    <dgm:pt modelId="{5343D9C7-4E68-41E5-BD1F-887849BD2805}" type="sibTrans" cxnId="{11272CE5-6156-4F20-A831-ECF2224DEAFF}">
      <dgm:prSet/>
      <dgm:spPr/>
      <dgm:t>
        <a:bodyPr/>
        <a:lstStyle/>
        <a:p>
          <a:endParaRPr lang="en-US"/>
        </a:p>
      </dgm:t>
    </dgm:pt>
    <dgm:pt modelId="{22A6D572-8D08-4A29-85C3-B70724C0B88E}">
      <dgm:prSet custT="1"/>
      <dgm:spPr/>
      <dgm:t>
        <a:bodyPr/>
        <a:lstStyle/>
        <a:p>
          <a:r>
            <a:rPr lang="en-US" sz="3200" dirty="0"/>
            <a:t>Mobility: on/off reserve, children in care    </a:t>
          </a:r>
        </a:p>
      </dgm:t>
    </dgm:pt>
    <dgm:pt modelId="{869C0DDE-1B09-4643-AABF-713EE303FA21}" type="parTrans" cxnId="{88FA01F4-B17D-40F2-8ECB-3DA0D9450ECA}">
      <dgm:prSet/>
      <dgm:spPr/>
      <dgm:t>
        <a:bodyPr/>
        <a:lstStyle/>
        <a:p>
          <a:endParaRPr lang="en-US"/>
        </a:p>
      </dgm:t>
    </dgm:pt>
    <dgm:pt modelId="{A273C80F-8E8C-456E-B1FF-5CE276B33F87}" type="sibTrans" cxnId="{88FA01F4-B17D-40F2-8ECB-3DA0D9450ECA}">
      <dgm:prSet/>
      <dgm:spPr/>
      <dgm:t>
        <a:bodyPr/>
        <a:lstStyle/>
        <a:p>
          <a:endParaRPr lang="en-US"/>
        </a:p>
      </dgm:t>
    </dgm:pt>
    <dgm:pt modelId="{B66958BE-6A88-456E-8CD8-2F23707BC982}" type="pres">
      <dgm:prSet presAssocID="{C77A29F7-A211-48A7-B324-F2B12A6606FE}" presName="vert0" presStyleCnt="0">
        <dgm:presLayoutVars>
          <dgm:dir/>
          <dgm:animOne val="branch"/>
          <dgm:animLvl val="lvl"/>
        </dgm:presLayoutVars>
      </dgm:prSet>
      <dgm:spPr/>
    </dgm:pt>
    <dgm:pt modelId="{7C5F4107-73AA-4E17-B73B-051412D352E6}" type="pres">
      <dgm:prSet presAssocID="{8E9DB1C9-0E77-4C8E-A8D0-4830EDD9CFE1}" presName="thickLine" presStyleLbl="alignNode1" presStyleIdx="0" presStyleCnt="5"/>
      <dgm:spPr/>
    </dgm:pt>
    <dgm:pt modelId="{E02DCA8E-91BE-4535-9540-ECD984C1E246}" type="pres">
      <dgm:prSet presAssocID="{8E9DB1C9-0E77-4C8E-A8D0-4830EDD9CFE1}" presName="horz1" presStyleCnt="0"/>
      <dgm:spPr/>
    </dgm:pt>
    <dgm:pt modelId="{A3247C08-DC97-44D7-B4D0-2AE29F25F28B}" type="pres">
      <dgm:prSet presAssocID="{8E9DB1C9-0E77-4C8E-A8D0-4830EDD9CFE1}" presName="tx1" presStyleLbl="revTx" presStyleIdx="0" presStyleCnt="5"/>
      <dgm:spPr/>
    </dgm:pt>
    <dgm:pt modelId="{4B0310ED-7514-40B2-B6D0-C0559BCC61E6}" type="pres">
      <dgm:prSet presAssocID="{8E9DB1C9-0E77-4C8E-A8D0-4830EDD9CFE1}" presName="vert1" presStyleCnt="0"/>
      <dgm:spPr/>
    </dgm:pt>
    <dgm:pt modelId="{CB5E9C2B-CA86-435F-94D7-512C41CBA355}" type="pres">
      <dgm:prSet presAssocID="{C0D77393-D08C-41BF-8596-1D936937968C}" presName="thickLine" presStyleLbl="alignNode1" presStyleIdx="1" presStyleCnt="5"/>
      <dgm:spPr/>
    </dgm:pt>
    <dgm:pt modelId="{3EEE2DDA-4A9A-4B47-9F4D-7CC7D573A89F}" type="pres">
      <dgm:prSet presAssocID="{C0D77393-D08C-41BF-8596-1D936937968C}" presName="horz1" presStyleCnt="0"/>
      <dgm:spPr/>
    </dgm:pt>
    <dgm:pt modelId="{1C352D8F-ED22-40C7-A440-322BFB249028}" type="pres">
      <dgm:prSet presAssocID="{C0D77393-D08C-41BF-8596-1D936937968C}" presName="tx1" presStyleLbl="revTx" presStyleIdx="1" presStyleCnt="5"/>
      <dgm:spPr/>
    </dgm:pt>
    <dgm:pt modelId="{8D3CE646-9EB3-4453-8CDA-625A82559C70}" type="pres">
      <dgm:prSet presAssocID="{C0D77393-D08C-41BF-8596-1D936937968C}" presName="vert1" presStyleCnt="0"/>
      <dgm:spPr/>
    </dgm:pt>
    <dgm:pt modelId="{C7E0CD0A-4DF0-4738-926D-65ABA1D98166}" type="pres">
      <dgm:prSet presAssocID="{AB1052DA-1B6C-4CBF-BBB1-CDAB2C8841DA}" presName="thickLine" presStyleLbl="alignNode1" presStyleIdx="2" presStyleCnt="5"/>
      <dgm:spPr/>
    </dgm:pt>
    <dgm:pt modelId="{440EFDCB-5DA7-4F02-A03E-3F4A625ECB48}" type="pres">
      <dgm:prSet presAssocID="{AB1052DA-1B6C-4CBF-BBB1-CDAB2C8841DA}" presName="horz1" presStyleCnt="0"/>
      <dgm:spPr/>
    </dgm:pt>
    <dgm:pt modelId="{540901C6-CC48-42C2-894A-38501137FE1C}" type="pres">
      <dgm:prSet presAssocID="{AB1052DA-1B6C-4CBF-BBB1-CDAB2C8841DA}" presName="tx1" presStyleLbl="revTx" presStyleIdx="2" presStyleCnt="5"/>
      <dgm:spPr/>
    </dgm:pt>
    <dgm:pt modelId="{85974808-F229-40F7-AC69-E5D6DC52E0F4}" type="pres">
      <dgm:prSet presAssocID="{AB1052DA-1B6C-4CBF-BBB1-CDAB2C8841DA}" presName="vert1" presStyleCnt="0"/>
      <dgm:spPr/>
    </dgm:pt>
    <dgm:pt modelId="{0249951C-CAD9-48F0-9AF7-D4C84030BEAD}" type="pres">
      <dgm:prSet presAssocID="{F28CC14A-EE79-4473-A011-C162AF951E65}" presName="thickLine" presStyleLbl="alignNode1" presStyleIdx="3" presStyleCnt="5"/>
      <dgm:spPr/>
    </dgm:pt>
    <dgm:pt modelId="{368AB271-1F48-493F-BA08-6328E98267D3}" type="pres">
      <dgm:prSet presAssocID="{F28CC14A-EE79-4473-A011-C162AF951E65}" presName="horz1" presStyleCnt="0"/>
      <dgm:spPr/>
    </dgm:pt>
    <dgm:pt modelId="{6F056DCF-916F-489C-91D5-468F864235D2}" type="pres">
      <dgm:prSet presAssocID="{F28CC14A-EE79-4473-A011-C162AF951E65}" presName="tx1" presStyleLbl="revTx" presStyleIdx="3" presStyleCnt="5" custScaleY="71411"/>
      <dgm:spPr/>
    </dgm:pt>
    <dgm:pt modelId="{D532827D-EC70-4CB7-8055-C3FBC851E8C5}" type="pres">
      <dgm:prSet presAssocID="{F28CC14A-EE79-4473-A011-C162AF951E65}" presName="vert1" presStyleCnt="0"/>
      <dgm:spPr/>
    </dgm:pt>
    <dgm:pt modelId="{3CC7286E-8D7C-481F-BE74-FDEECD6477FF}" type="pres">
      <dgm:prSet presAssocID="{22A6D572-8D08-4A29-85C3-B70724C0B88E}" presName="thickLine" presStyleLbl="alignNode1" presStyleIdx="4" presStyleCnt="5"/>
      <dgm:spPr/>
    </dgm:pt>
    <dgm:pt modelId="{1645EE89-6504-422A-BF1B-A7CAEFCD8075}" type="pres">
      <dgm:prSet presAssocID="{22A6D572-8D08-4A29-85C3-B70724C0B88E}" presName="horz1" presStyleCnt="0"/>
      <dgm:spPr/>
    </dgm:pt>
    <dgm:pt modelId="{C29899E6-C83D-4FAB-8EB9-F88DD3B25C89}" type="pres">
      <dgm:prSet presAssocID="{22A6D572-8D08-4A29-85C3-B70724C0B88E}" presName="tx1" presStyleLbl="revTx" presStyleIdx="4" presStyleCnt="5"/>
      <dgm:spPr/>
    </dgm:pt>
    <dgm:pt modelId="{B9009332-0C81-4652-8007-3E71CAB8B6B1}" type="pres">
      <dgm:prSet presAssocID="{22A6D572-8D08-4A29-85C3-B70724C0B88E}" presName="vert1" presStyleCnt="0"/>
      <dgm:spPr/>
    </dgm:pt>
  </dgm:ptLst>
  <dgm:cxnLst>
    <dgm:cxn modelId="{3198EF22-F79D-4BA6-B5F4-94D153F1940D}" type="presOf" srcId="{AB1052DA-1B6C-4CBF-BBB1-CDAB2C8841DA}" destId="{540901C6-CC48-42C2-894A-38501137FE1C}" srcOrd="0" destOrd="0" presId="urn:microsoft.com/office/officeart/2008/layout/LinedList"/>
    <dgm:cxn modelId="{BAAA1927-0372-44AF-B53F-331FF85E28F0}" type="presOf" srcId="{C77A29F7-A211-48A7-B324-F2B12A6606FE}" destId="{B66958BE-6A88-456E-8CD8-2F23707BC982}" srcOrd="0" destOrd="0" presId="urn:microsoft.com/office/officeart/2008/layout/LinedList"/>
    <dgm:cxn modelId="{CE1A202A-4F2D-4941-AC1D-56DEC149BD01}" type="presOf" srcId="{C0D77393-D08C-41BF-8596-1D936937968C}" destId="{1C352D8F-ED22-40C7-A440-322BFB249028}" srcOrd="0" destOrd="0" presId="urn:microsoft.com/office/officeart/2008/layout/LinedList"/>
    <dgm:cxn modelId="{67C01634-6235-4AC4-83BA-51B05C51A4C9}" srcId="{C77A29F7-A211-48A7-B324-F2B12A6606FE}" destId="{C0D77393-D08C-41BF-8596-1D936937968C}" srcOrd="1" destOrd="0" parTransId="{851D7424-BA6B-4D03-A3B6-4713F045E0D7}" sibTransId="{6EC3AA7F-1552-44B6-A40E-FDE46A9265D7}"/>
    <dgm:cxn modelId="{096BB242-BB58-4079-8E05-9DE1A7FA2DE9}" type="presOf" srcId="{F28CC14A-EE79-4473-A011-C162AF951E65}" destId="{6F056DCF-916F-489C-91D5-468F864235D2}" srcOrd="0" destOrd="0" presId="urn:microsoft.com/office/officeart/2008/layout/LinedList"/>
    <dgm:cxn modelId="{73007BA1-65EC-4A7A-A17F-2058C47DDB32}" type="presOf" srcId="{8E9DB1C9-0E77-4C8E-A8D0-4830EDD9CFE1}" destId="{A3247C08-DC97-44D7-B4D0-2AE29F25F28B}" srcOrd="0" destOrd="0" presId="urn:microsoft.com/office/officeart/2008/layout/LinedList"/>
    <dgm:cxn modelId="{49DD7DAF-E64C-4CA7-AE76-E1CB48C3543B}" srcId="{C77A29F7-A211-48A7-B324-F2B12A6606FE}" destId="{AB1052DA-1B6C-4CBF-BBB1-CDAB2C8841DA}" srcOrd="2" destOrd="0" parTransId="{31142073-E171-45E2-8249-7EAFFAA9A3F5}" sibTransId="{12039DFF-941D-4B76-A68C-E140A644C2A9}"/>
    <dgm:cxn modelId="{EAB84DC1-977C-4DE5-B210-B386DD4F555B}" srcId="{C77A29F7-A211-48A7-B324-F2B12A6606FE}" destId="{8E9DB1C9-0E77-4C8E-A8D0-4830EDD9CFE1}" srcOrd="0" destOrd="0" parTransId="{BE7F5476-91A5-467F-937F-C8A2FD02D2F8}" sibTransId="{77B97C19-C3B2-43E3-907A-34A83F14DBA7}"/>
    <dgm:cxn modelId="{25189CD2-0DCE-47D6-A733-B3664E0860E3}" type="presOf" srcId="{22A6D572-8D08-4A29-85C3-B70724C0B88E}" destId="{C29899E6-C83D-4FAB-8EB9-F88DD3B25C89}" srcOrd="0" destOrd="0" presId="urn:microsoft.com/office/officeart/2008/layout/LinedList"/>
    <dgm:cxn modelId="{11272CE5-6156-4F20-A831-ECF2224DEAFF}" srcId="{C77A29F7-A211-48A7-B324-F2B12A6606FE}" destId="{F28CC14A-EE79-4473-A011-C162AF951E65}" srcOrd="3" destOrd="0" parTransId="{18AD7A8C-2E11-42A3-B8EE-543E909B33A5}" sibTransId="{5343D9C7-4E68-41E5-BD1F-887849BD2805}"/>
    <dgm:cxn modelId="{88FA01F4-B17D-40F2-8ECB-3DA0D9450ECA}" srcId="{C77A29F7-A211-48A7-B324-F2B12A6606FE}" destId="{22A6D572-8D08-4A29-85C3-B70724C0B88E}" srcOrd="4" destOrd="0" parTransId="{869C0DDE-1B09-4643-AABF-713EE303FA21}" sibTransId="{A273C80F-8E8C-456E-B1FF-5CE276B33F87}"/>
    <dgm:cxn modelId="{A93022EE-77B5-4D6C-B436-346A96016DF6}" type="presParOf" srcId="{B66958BE-6A88-456E-8CD8-2F23707BC982}" destId="{7C5F4107-73AA-4E17-B73B-051412D352E6}" srcOrd="0" destOrd="0" presId="urn:microsoft.com/office/officeart/2008/layout/LinedList"/>
    <dgm:cxn modelId="{9EE8B8A0-5A23-4BD2-BAFE-DC68A9097D1F}" type="presParOf" srcId="{B66958BE-6A88-456E-8CD8-2F23707BC982}" destId="{E02DCA8E-91BE-4535-9540-ECD984C1E246}" srcOrd="1" destOrd="0" presId="urn:microsoft.com/office/officeart/2008/layout/LinedList"/>
    <dgm:cxn modelId="{0046B49D-2AEC-4A9C-8F2B-CB9A7B321F1A}" type="presParOf" srcId="{E02DCA8E-91BE-4535-9540-ECD984C1E246}" destId="{A3247C08-DC97-44D7-B4D0-2AE29F25F28B}" srcOrd="0" destOrd="0" presId="urn:microsoft.com/office/officeart/2008/layout/LinedList"/>
    <dgm:cxn modelId="{97E6D99B-1DF5-436C-9063-FE56EB523626}" type="presParOf" srcId="{E02DCA8E-91BE-4535-9540-ECD984C1E246}" destId="{4B0310ED-7514-40B2-B6D0-C0559BCC61E6}" srcOrd="1" destOrd="0" presId="urn:microsoft.com/office/officeart/2008/layout/LinedList"/>
    <dgm:cxn modelId="{53626BAC-E3C8-4CF5-906A-CCC136E9426E}" type="presParOf" srcId="{B66958BE-6A88-456E-8CD8-2F23707BC982}" destId="{CB5E9C2B-CA86-435F-94D7-512C41CBA355}" srcOrd="2" destOrd="0" presId="urn:microsoft.com/office/officeart/2008/layout/LinedList"/>
    <dgm:cxn modelId="{601094E8-5266-428F-ADFB-80E5AB5B6F13}" type="presParOf" srcId="{B66958BE-6A88-456E-8CD8-2F23707BC982}" destId="{3EEE2DDA-4A9A-4B47-9F4D-7CC7D573A89F}" srcOrd="3" destOrd="0" presId="urn:microsoft.com/office/officeart/2008/layout/LinedList"/>
    <dgm:cxn modelId="{7C7DD6D8-089B-4E05-B23E-5CFCD5DFAA87}" type="presParOf" srcId="{3EEE2DDA-4A9A-4B47-9F4D-7CC7D573A89F}" destId="{1C352D8F-ED22-40C7-A440-322BFB249028}" srcOrd="0" destOrd="0" presId="urn:microsoft.com/office/officeart/2008/layout/LinedList"/>
    <dgm:cxn modelId="{0A1642D2-F93D-4754-9A34-A0D05B75F655}" type="presParOf" srcId="{3EEE2DDA-4A9A-4B47-9F4D-7CC7D573A89F}" destId="{8D3CE646-9EB3-4453-8CDA-625A82559C70}" srcOrd="1" destOrd="0" presId="urn:microsoft.com/office/officeart/2008/layout/LinedList"/>
    <dgm:cxn modelId="{34C00961-9C1A-4DFE-B940-805225CEA001}" type="presParOf" srcId="{B66958BE-6A88-456E-8CD8-2F23707BC982}" destId="{C7E0CD0A-4DF0-4738-926D-65ABA1D98166}" srcOrd="4" destOrd="0" presId="urn:microsoft.com/office/officeart/2008/layout/LinedList"/>
    <dgm:cxn modelId="{469BF379-ED39-470D-A931-AA684CE6170C}" type="presParOf" srcId="{B66958BE-6A88-456E-8CD8-2F23707BC982}" destId="{440EFDCB-5DA7-4F02-A03E-3F4A625ECB48}" srcOrd="5" destOrd="0" presId="urn:microsoft.com/office/officeart/2008/layout/LinedList"/>
    <dgm:cxn modelId="{68F99755-0E32-4DD3-850F-327A60F65091}" type="presParOf" srcId="{440EFDCB-5DA7-4F02-A03E-3F4A625ECB48}" destId="{540901C6-CC48-42C2-894A-38501137FE1C}" srcOrd="0" destOrd="0" presId="urn:microsoft.com/office/officeart/2008/layout/LinedList"/>
    <dgm:cxn modelId="{E4E62039-51F1-49C0-886C-428458927B7E}" type="presParOf" srcId="{440EFDCB-5DA7-4F02-A03E-3F4A625ECB48}" destId="{85974808-F229-40F7-AC69-E5D6DC52E0F4}" srcOrd="1" destOrd="0" presId="urn:microsoft.com/office/officeart/2008/layout/LinedList"/>
    <dgm:cxn modelId="{344C244F-094E-4D57-983B-14885C6FFFA4}" type="presParOf" srcId="{B66958BE-6A88-456E-8CD8-2F23707BC982}" destId="{0249951C-CAD9-48F0-9AF7-D4C84030BEAD}" srcOrd="6" destOrd="0" presId="urn:microsoft.com/office/officeart/2008/layout/LinedList"/>
    <dgm:cxn modelId="{B15D0134-8D9E-430E-8E1B-30A0DE25F70D}" type="presParOf" srcId="{B66958BE-6A88-456E-8CD8-2F23707BC982}" destId="{368AB271-1F48-493F-BA08-6328E98267D3}" srcOrd="7" destOrd="0" presId="urn:microsoft.com/office/officeart/2008/layout/LinedList"/>
    <dgm:cxn modelId="{417414FB-99EE-4A5F-BFD7-92C5C44605C7}" type="presParOf" srcId="{368AB271-1F48-493F-BA08-6328E98267D3}" destId="{6F056DCF-916F-489C-91D5-468F864235D2}" srcOrd="0" destOrd="0" presId="urn:microsoft.com/office/officeart/2008/layout/LinedList"/>
    <dgm:cxn modelId="{45FD8108-8C53-418C-A2B6-E3C2D5F0B764}" type="presParOf" srcId="{368AB271-1F48-493F-BA08-6328E98267D3}" destId="{D532827D-EC70-4CB7-8055-C3FBC851E8C5}" srcOrd="1" destOrd="0" presId="urn:microsoft.com/office/officeart/2008/layout/LinedList"/>
    <dgm:cxn modelId="{0ACE9B2E-426C-464D-B6B2-DD04C3895199}" type="presParOf" srcId="{B66958BE-6A88-456E-8CD8-2F23707BC982}" destId="{3CC7286E-8D7C-481F-BE74-FDEECD6477FF}" srcOrd="8" destOrd="0" presId="urn:microsoft.com/office/officeart/2008/layout/LinedList"/>
    <dgm:cxn modelId="{013A0701-F9C5-4F78-84C4-2EBC5FB020FB}" type="presParOf" srcId="{B66958BE-6A88-456E-8CD8-2F23707BC982}" destId="{1645EE89-6504-422A-BF1B-A7CAEFCD8075}" srcOrd="9" destOrd="0" presId="urn:microsoft.com/office/officeart/2008/layout/LinedList"/>
    <dgm:cxn modelId="{E7472E6A-91AC-4D61-ADFC-050620D724CB}" type="presParOf" srcId="{1645EE89-6504-422A-BF1B-A7CAEFCD8075}" destId="{C29899E6-C83D-4FAB-8EB9-F88DD3B25C89}" srcOrd="0" destOrd="0" presId="urn:microsoft.com/office/officeart/2008/layout/LinedList"/>
    <dgm:cxn modelId="{747F2590-E58B-4EAA-A958-041EDA82E013}" type="presParOf" srcId="{1645EE89-6504-422A-BF1B-A7CAEFCD8075}" destId="{B9009332-0C81-4652-8007-3E71CAB8B6B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C9730A-50D7-4D3F-AFEB-49C5F783950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5A57DB4-BA46-4FCD-A0F4-375F122DDBE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Relationships </a:t>
          </a:r>
        </a:p>
      </dgm:t>
    </dgm:pt>
    <dgm:pt modelId="{17E9E8AB-A421-482B-B690-4A5E3B70FABD}" type="parTrans" cxnId="{7083E464-E5C1-437D-8A30-347673C719D2}">
      <dgm:prSet/>
      <dgm:spPr/>
      <dgm:t>
        <a:bodyPr/>
        <a:lstStyle/>
        <a:p>
          <a:endParaRPr lang="en-US"/>
        </a:p>
      </dgm:t>
    </dgm:pt>
    <dgm:pt modelId="{95269FB7-729C-466A-95EF-7290F0EE358D}" type="sibTrans" cxnId="{7083E464-E5C1-437D-8A30-347673C719D2}">
      <dgm:prSet/>
      <dgm:spPr/>
      <dgm:t>
        <a:bodyPr/>
        <a:lstStyle/>
        <a:p>
          <a:endParaRPr lang="en-US"/>
        </a:p>
      </dgm:t>
    </dgm:pt>
    <dgm:pt modelId="{8CABA8E7-5248-4B6B-AB5B-C1B07710881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Administrative </a:t>
          </a:r>
        </a:p>
      </dgm:t>
    </dgm:pt>
    <dgm:pt modelId="{40D229AC-9D4A-4CC7-9981-E753D3075E88}" type="parTrans" cxnId="{987C490C-5101-4649-B638-DEB178EEB4B2}">
      <dgm:prSet/>
      <dgm:spPr/>
      <dgm:t>
        <a:bodyPr/>
        <a:lstStyle/>
        <a:p>
          <a:endParaRPr lang="en-US"/>
        </a:p>
      </dgm:t>
    </dgm:pt>
    <dgm:pt modelId="{6E5EA2C1-B0FF-45C1-BC5F-097D8E92DEA6}" type="sibTrans" cxnId="{987C490C-5101-4649-B638-DEB178EEB4B2}">
      <dgm:prSet/>
      <dgm:spPr/>
      <dgm:t>
        <a:bodyPr/>
        <a:lstStyle/>
        <a:p>
          <a:endParaRPr lang="en-US"/>
        </a:p>
      </dgm:t>
    </dgm:pt>
    <dgm:pt modelId="{75AB7EA5-4DB2-4C37-83C9-0266C5F2E62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Communications </a:t>
          </a:r>
        </a:p>
      </dgm:t>
    </dgm:pt>
    <dgm:pt modelId="{4A095036-0D56-4CC9-9A62-55F20D2E015E}" type="parTrans" cxnId="{8A75725A-B92C-4005-AABA-192F480FC649}">
      <dgm:prSet/>
      <dgm:spPr/>
      <dgm:t>
        <a:bodyPr/>
        <a:lstStyle/>
        <a:p>
          <a:endParaRPr lang="en-US"/>
        </a:p>
      </dgm:t>
    </dgm:pt>
    <dgm:pt modelId="{B40BDE44-A696-476B-AE74-012E16346D01}" type="sibTrans" cxnId="{8A75725A-B92C-4005-AABA-192F480FC649}">
      <dgm:prSet/>
      <dgm:spPr/>
      <dgm:t>
        <a:bodyPr/>
        <a:lstStyle/>
        <a:p>
          <a:endParaRPr lang="en-US"/>
        </a:p>
      </dgm:t>
    </dgm:pt>
    <dgm:pt modelId="{C6F8753F-8AC1-479C-9F33-71EF53F4C2EC}" type="pres">
      <dgm:prSet presAssocID="{3DC9730A-50D7-4D3F-AFEB-49C5F783950E}" presName="root" presStyleCnt="0">
        <dgm:presLayoutVars>
          <dgm:dir/>
          <dgm:resizeHandles val="exact"/>
        </dgm:presLayoutVars>
      </dgm:prSet>
      <dgm:spPr/>
    </dgm:pt>
    <dgm:pt modelId="{91C29F4D-FD1B-471A-9097-4268DF37E2F1}" type="pres">
      <dgm:prSet presAssocID="{B5A57DB4-BA46-4FCD-A0F4-375F122DDBE7}" presName="compNode" presStyleCnt="0"/>
      <dgm:spPr/>
    </dgm:pt>
    <dgm:pt modelId="{5047F754-D5CA-422E-AED4-231C4A3BCBF6}" type="pres">
      <dgm:prSet presAssocID="{B5A57DB4-BA46-4FCD-A0F4-375F122DDBE7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1930070-D8E3-4764-AE6A-CD462F614FB4}" type="pres">
      <dgm:prSet presAssocID="{B5A57DB4-BA46-4FCD-A0F4-375F122DDBE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A7DA54CF-87CC-47EF-B06E-B584FAC28ADF}" type="pres">
      <dgm:prSet presAssocID="{B5A57DB4-BA46-4FCD-A0F4-375F122DDBE7}" presName="spaceRect" presStyleCnt="0"/>
      <dgm:spPr/>
    </dgm:pt>
    <dgm:pt modelId="{BE9ABF49-E1D9-415F-AABD-643686D8313D}" type="pres">
      <dgm:prSet presAssocID="{B5A57DB4-BA46-4FCD-A0F4-375F122DDBE7}" presName="textRect" presStyleLbl="revTx" presStyleIdx="0" presStyleCnt="3">
        <dgm:presLayoutVars>
          <dgm:chMax val="1"/>
          <dgm:chPref val="1"/>
        </dgm:presLayoutVars>
      </dgm:prSet>
      <dgm:spPr/>
    </dgm:pt>
    <dgm:pt modelId="{55223529-A4B9-4F56-B6E6-9BC550CE4FA7}" type="pres">
      <dgm:prSet presAssocID="{95269FB7-729C-466A-95EF-7290F0EE358D}" presName="sibTrans" presStyleCnt="0"/>
      <dgm:spPr/>
    </dgm:pt>
    <dgm:pt modelId="{4E29A19E-D9B2-46F3-8A4B-A5206F3180F2}" type="pres">
      <dgm:prSet presAssocID="{8CABA8E7-5248-4B6B-AB5B-C1B077108813}" presName="compNode" presStyleCnt="0"/>
      <dgm:spPr/>
    </dgm:pt>
    <dgm:pt modelId="{E100EC8D-C47E-4242-A3E3-C70FAF2C0FB0}" type="pres">
      <dgm:prSet presAssocID="{8CABA8E7-5248-4B6B-AB5B-C1B077108813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0A35CF8-50AD-41FF-9A28-D555D7358B78}" type="pres">
      <dgm:prSet presAssocID="{8CABA8E7-5248-4B6B-AB5B-C1B07710881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14675408-C513-4219-B26E-6EE96258121B}" type="pres">
      <dgm:prSet presAssocID="{8CABA8E7-5248-4B6B-AB5B-C1B077108813}" presName="spaceRect" presStyleCnt="0"/>
      <dgm:spPr/>
    </dgm:pt>
    <dgm:pt modelId="{46F2AE0B-AD17-48A0-94EA-29F625888101}" type="pres">
      <dgm:prSet presAssocID="{8CABA8E7-5248-4B6B-AB5B-C1B077108813}" presName="textRect" presStyleLbl="revTx" presStyleIdx="1" presStyleCnt="3">
        <dgm:presLayoutVars>
          <dgm:chMax val="1"/>
          <dgm:chPref val="1"/>
        </dgm:presLayoutVars>
      </dgm:prSet>
      <dgm:spPr/>
    </dgm:pt>
    <dgm:pt modelId="{20EF7028-8491-46C6-84B5-B4BA35FDB21F}" type="pres">
      <dgm:prSet presAssocID="{6E5EA2C1-B0FF-45C1-BC5F-097D8E92DEA6}" presName="sibTrans" presStyleCnt="0"/>
      <dgm:spPr/>
    </dgm:pt>
    <dgm:pt modelId="{8F548341-6550-4B24-A77C-DB27201D171B}" type="pres">
      <dgm:prSet presAssocID="{75AB7EA5-4DB2-4C37-83C9-0266C5F2E620}" presName="compNode" presStyleCnt="0"/>
      <dgm:spPr/>
    </dgm:pt>
    <dgm:pt modelId="{2BB0D813-D6A3-417C-8646-374E56A92EA9}" type="pres">
      <dgm:prSet presAssocID="{75AB7EA5-4DB2-4C37-83C9-0266C5F2E620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867B4A3-573B-4A0E-AD8D-3B93E28D0CBE}" type="pres">
      <dgm:prSet presAssocID="{75AB7EA5-4DB2-4C37-83C9-0266C5F2E62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ll Tower"/>
        </a:ext>
      </dgm:extLst>
    </dgm:pt>
    <dgm:pt modelId="{911435F0-4D49-483F-B21A-C8C64200E35B}" type="pres">
      <dgm:prSet presAssocID="{75AB7EA5-4DB2-4C37-83C9-0266C5F2E620}" presName="spaceRect" presStyleCnt="0"/>
      <dgm:spPr/>
    </dgm:pt>
    <dgm:pt modelId="{3CFA544A-70FD-4671-97E8-27861F1E2C41}" type="pres">
      <dgm:prSet presAssocID="{75AB7EA5-4DB2-4C37-83C9-0266C5F2E62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87C490C-5101-4649-B638-DEB178EEB4B2}" srcId="{3DC9730A-50D7-4D3F-AFEB-49C5F783950E}" destId="{8CABA8E7-5248-4B6B-AB5B-C1B077108813}" srcOrd="1" destOrd="0" parTransId="{40D229AC-9D4A-4CC7-9981-E753D3075E88}" sibTransId="{6E5EA2C1-B0FF-45C1-BC5F-097D8E92DEA6}"/>
    <dgm:cxn modelId="{72F3722D-D415-4DC3-950B-3DEA69C2D0AC}" type="presOf" srcId="{B5A57DB4-BA46-4FCD-A0F4-375F122DDBE7}" destId="{BE9ABF49-E1D9-415F-AABD-643686D8313D}" srcOrd="0" destOrd="0" presId="urn:microsoft.com/office/officeart/2018/5/layout/IconLeafLabelList"/>
    <dgm:cxn modelId="{7083E464-E5C1-437D-8A30-347673C719D2}" srcId="{3DC9730A-50D7-4D3F-AFEB-49C5F783950E}" destId="{B5A57DB4-BA46-4FCD-A0F4-375F122DDBE7}" srcOrd="0" destOrd="0" parTransId="{17E9E8AB-A421-482B-B690-4A5E3B70FABD}" sibTransId="{95269FB7-729C-466A-95EF-7290F0EE358D}"/>
    <dgm:cxn modelId="{8A75725A-B92C-4005-AABA-192F480FC649}" srcId="{3DC9730A-50D7-4D3F-AFEB-49C5F783950E}" destId="{75AB7EA5-4DB2-4C37-83C9-0266C5F2E620}" srcOrd="2" destOrd="0" parTransId="{4A095036-0D56-4CC9-9A62-55F20D2E015E}" sibTransId="{B40BDE44-A696-476B-AE74-012E16346D01}"/>
    <dgm:cxn modelId="{BA9136A7-B6F2-43CC-81FB-DA090007766F}" type="presOf" srcId="{8CABA8E7-5248-4B6B-AB5B-C1B077108813}" destId="{46F2AE0B-AD17-48A0-94EA-29F625888101}" srcOrd="0" destOrd="0" presId="urn:microsoft.com/office/officeart/2018/5/layout/IconLeafLabelList"/>
    <dgm:cxn modelId="{ADF8C5C0-9602-4898-ABC3-0FE249D80A41}" type="presOf" srcId="{3DC9730A-50D7-4D3F-AFEB-49C5F783950E}" destId="{C6F8753F-8AC1-479C-9F33-71EF53F4C2EC}" srcOrd="0" destOrd="0" presId="urn:microsoft.com/office/officeart/2018/5/layout/IconLeafLabelList"/>
    <dgm:cxn modelId="{577B89C5-5B08-4A80-AD0A-B0D529F14941}" type="presOf" srcId="{75AB7EA5-4DB2-4C37-83C9-0266C5F2E620}" destId="{3CFA544A-70FD-4671-97E8-27861F1E2C41}" srcOrd="0" destOrd="0" presId="urn:microsoft.com/office/officeart/2018/5/layout/IconLeafLabelList"/>
    <dgm:cxn modelId="{6113E40F-0F31-4391-96F3-67BF150AAC33}" type="presParOf" srcId="{C6F8753F-8AC1-479C-9F33-71EF53F4C2EC}" destId="{91C29F4D-FD1B-471A-9097-4268DF37E2F1}" srcOrd="0" destOrd="0" presId="urn:microsoft.com/office/officeart/2018/5/layout/IconLeafLabelList"/>
    <dgm:cxn modelId="{DF2718A2-3224-4C36-A5EC-32E013116A22}" type="presParOf" srcId="{91C29F4D-FD1B-471A-9097-4268DF37E2F1}" destId="{5047F754-D5CA-422E-AED4-231C4A3BCBF6}" srcOrd="0" destOrd="0" presId="urn:microsoft.com/office/officeart/2018/5/layout/IconLeafLabelList"/>
    <dgm:cxn modelId="{DBD6ED45-844D-4550-96E1-3CF7669DFEE2}" type="presParOf" srcId="{91C29F4D-FD1B-471A-9097-4268DF37E2F1}" destId="{71930070-D8E3-4764-AE6A-CD462F614FB4}" srcOrd="1" destOrd="0" presId="urn:microsoft.com/office/officeart/2018/5/layout/IconLeafLabelList"/>
    <dgm:cxn modelId="{C58B2320-D5DC-40FD-93C6-4E8FE66D9C55}" type="presParOf" srcId="{91C29F4D-FD1B-471A-9097-4268DF37E2F1}" destId="{A7DA54CF-87CC-47EF-B06E-B584FAC28ADF}" srcOrd="2" destOrd="0" presId="urn:microsoft.com/office/officeart/2018/5/layout/IconLeafLabelList"/>
    <dgm:cxn modelId="{69E9650D-3BE7-4840-80DA-E7A8AA1B98DC}" type="presParOf" srcId="{91C29F4D-FD1B-471A-9097-4268DF37E2F1}" destId="{BE9ABF49-E1D9-415F-AABD-643686D8313D}" srcOrd="3" destOrd="0" presId="urn:microsoft.com/office/officeart/2018/5/layout/IconLeafLabelList"/>
    <dgm:cxn modelId="{9C1C8A28-0363-4246-BB4A-D88240046A5A}" type="presParOf" srcId="{C6F8753F-8AC1-479C-9F33-71EF53F4C2EC}" destId="{55223529-A4B9-4F56-B6E6-9BC550CE4FA7}" srcOrd="1" destOrd="0" presId="urn:microsoft.com/office/officeart/2018/5/layout/IconLeafLabelList"/>
    <dgm:cxn modelId="{DDD91A90-A153-4999-BF87-AA7A8B033042}" type="presParOf" srcId="{C6F8753F-8AC1-479C-9F33-71EF53F4C2EC}" destId="{4E29A19E-D9B2-46F3-8A4B-A5206F3180F2}" srcOrd="2" destOrd="0" presId="urn:microsoft.com/office/officeart/2018/5/layout/IconLeafLabelList"/>
    <dgm:cxn modelId="{F11859FF-4293-49C3-A8E7-C409C03FE004}" type="presParOf" srcId="{4E29A19E-D9B2-46F3-8A4B-A5206F3180F2}" destId="{E100EC8D-C47E-4242-A3E3-C70FAF2C0FB0}" srcOrd="0" destOrd="0" presId="urn:microsoft.com/office/officeart/2018/5/layout/IconLeafLabelList"/>
    <dgm:cxn modelId="{8792EF6E-F01E-461B-87E8-103FC8B7EC05}" type="presParOf" srcId="{4E29A19E-D9B2-46F3-8A4B-A5206F3180F2}" destId="{70A35CF8-50AD-41FF-9A28-D555D7358B78}" srcOrd="1" destOrd="0" presId="urn:microsoft.com/office/officeart/2018/5/layout/IconLeafLabelList"/>
    <dgm:cxn modelId="{F2840A63-C5BF-41D0-92CC-DE2FB6800C9A}" type="presParOf" srcId="{4E29A19E-D9B2-46F3-8A4B-A5206F3180F2}" destId="{14675408-C513-4219-B26E-6EE96258121B}" srcOrd="2" destOrd="0" presId="urn:microsoft.com/office/officeart/2018/5/layout/IconLeafLabelList"/>
    <dgm:cxn modelId="{A9A6D171-4B9C-4902-8B2C-1A7818F06C58}" type="presParOf" srcId="{4E29A19E-D9B2-46F3-8A4B-A5206F3180F2}" destId="{46F2AE0B-AD17-48A0-94EA-29F625888101}" srcOrd="3" destOrd="0" presId="urn:microsoft.com/office/officeart/2018/5/layout/IconLeafLabelList"/>
    <dgm:cxn modelId="{033859EE-160F-475C-9FBE-24E37ABC21C5}" type="presParOf" srcId="{C6F8753F-8AC1-479C-9F33-71EF53F4C2EC}" destId="{20EF7028-8491-46C6-84B5-B4BA35FDB21F}" srcOrd="3" destOrd="0" presId="urn:microsoft.com/office/officeart/2018/5/layout/IconLeafLabelList"/>
    <dgm:cxn modelId="{7A9F5BDF-8583-48F4-8C75-FC7A729E8676}" type="presParOf" srcId="{C6F8753F-8AC1-479C-9F33-71EF53F4C2EC}" destId="{8F548341-6550-4B24-A77C-DB27201D171B}" srcOrd="4" destOrd="0" presId="urn:microsoft.com/office/officeart/2018/5/layout/IconLeafLabelList"/>
    <dgm:cxn modelId="{3C54E0F3-CEE6-45B8-91AD-6EF8BA5A23A1}" type="presParOf" srcId="{8F548341-6550-4B24-A77C-DB27201D171B}" destId="{2BB0D813-D6A3-417C-8646-374E56A92EA9}" srcOrd="0" destOrd="0" presId="urn:microsoft.com/office/officeart/2018/5/layout/IconLeafLabelList"/>
    <dgm:cxn modelId="{7A3673F6-F9BF-4F09-9FAB-8E5802616F7F}" type="presParOf" srcId="{8F548341-6550-4B24-A77C-DB27201D171B}" destId="{E867B4A3-573B-4A0E-AD8D-3B93E28D0CBE}" srcOrd="1" destOrd="0" presId="urn:microsoft.com/office/officeart/2018/5/layout/IconLeafLabelList"/>
    <dgm:cxn modelId="{E581883A-3140-465E-B864-88F1E294D7DD}" type="presParOf" srcId="{8F548341-6550-4B24-A77C-DB27201D171B}" destId="{911435F0-4D49-483F-B21A-C8C64200E35B}" srcOrd="2" destOrd="0" presId="urn:microsoft.com/office/officeart/2018/5/layout/IconLeafLabelList"/>
    <dgm:cxn modelId="{5DC3A86A-8F8D-43D8-B8CE-E547FB739CA6}" type="presParOf" srcId="{8F548341-6550-4B24-A77C-DB27201D171B}" destId="{3CFA544A-70FD-4671-97E8-27861F1E2C4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11AE3-ADC3-422B-BD1B-2EC493D216E2}">
      <dsp:nvSpPr>
        <dsp:cNvPr id="0" name=""/>
        <dsp:cNvSpPr/>
      </dsp:nvSpPr>
      <dsp:spPr>
        <a:xfrm>
          <a:off x="0" y="4610"/>
          <a:ext cx="5447116" cy="9820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70365-1DFB-44D0-966F-34C553C21235}">
      <dsp:nvSpPr>
        <dsp:cNvPr id="0" name=""/>
        <dsp:cNvSpPr/>
      </dsp:nvSpPr>
      <dsp:spPr>
        <a:xfrm>
          <a:off x="297057" y="225562"/>
          <a:ext cx="540104" cy="540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1FA60-CC64-4399-82CC-2C4B22EE7B28}">
      <dsp:nvSpPr>
        <dsp:cNvPr id="0" name=""/>
        <dsp:cNvSpPr/>
      </dsp:nvSpPr>
      <dsp:spPr>
        <a:xfrm>
          <a:off x="1134218" y="4610"/>
          <a:ext cx="4312897" cy="98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9" tIns="103929" rIns="103929" bIns="10392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Chronic conditions: diabetes, arthritis, circulatory, hypertension, cancers (Comorbidities) / Disabilities-Mobility </a:t>
          </a:r>
        </a:p>
      </dsp:txBody>
      <dsp:txXfrm>
        <a:off x="1134218" y="4610"/>
        <a:ext cx="4312897" cy="982007"/>
      </dsp:txXfrm>
    </dsp:sp>
    <dsp:sp modelId="{ABA1D355-2DE5-48FE-8481-F1A7F51629BE}">
      <dsp:nvSpPr>
        <dsp:cNvPr id="0" name=""/>
        <dsp:cNvSpPr/>
      </dsp:nvSpPr>
      <dsp:spPr>
        <a:xfrm>
          <a:off x="0" y="1232120"/>
          <a:ext cx="5447116" cy="9820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DC44C-CDCD-4989-B713-24FE251F6A5D}">
      <dsp:nvSpPr>
        <dsp:cNvPr id="0" name=""/>
        <dsp:cNvSpPr/>
      </dsp:nvSpPr>
      <dsp:spPr>
        <a:xfrm>
          <a:off x="297057" y="1453071"/>
          <a:ext cx="540104" cy="540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58C44-2225-4407-B63C-9CF7C2769F5A}">
      <dsp:nvSpPr>
        <dsp:cNvPr id="0" name=""/>
        <dsp:cNvSpPr/>
      </dsp:nvSpPr>
      <dsp:spPr>
        <a:xfrm>
          <a:off x="1134218" y="1232120"/>
          <a:ext cx="4312897" cy="98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9" tIns="103929" rIns="103929" bIns="10392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Communicable diseases: Tuberculosis, HIV, Hep C, STBBI’s </a:t>
          </a:r>
        </a:p>
      </dsp:txBody>
      <dsp:txXfrm>
        <a:off x="1134218" y="1232120"/>
        <a:ext cx="4312897" cy="982007"/>
      </dsp:txXfrm>
    </dsp:sp>
    <dsp:sp modelId="{96D0CD70-6D7C-4F30-9F92-E181405772D1}">
      <dsp:nvSpPr>
        <dsp:cNvPr id="0" name=""/>
        <dsp:cNvSpPr/>
      </dsp:nvSpPr>
      <dsp:spPr>
        <a:xfrm>
          <a:off x="0" y="2459629"/>
          <a:ext cx="5447116" cy="9820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B800F-4D00-4899-8068-D9E2F34CA5C1}">
      <dsp:nvSpPr>
        <dsp:cNvPr id="0" name=""/>
        <dsp:cNvSpPr/>
      </dsp:nvSpPr>
      <dsp:spPr>
        <a:xfrm>
          <a:off x="297057" y="2680581"/>
          <a:ext cx="540104" cy="540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C0D1E-E240-4552-9F1E-970D58E739E5}">
      <dsp:nvSpPr>
        <dsp:cNvPr id="0" name=""/>
        <dsp:cNvSpPr/>
      </dsp:nvSpPr>
      <dsp:spPr>
        <a:xfrm>
          <a:off x="1134218" y="2459629"/>
          <a:ext cx="4312897" cy="98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9" tIns="103929" rIns="103929" bIns="10392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Addictions and substance misuse: toxic drug crisis </a:t>
          </a:r>
        </a:p>
      </dsp:txBody>
      <dsp:txXfrm>
        <a:off x="1134218" y="2459629"/>
        <a:ext cx="4312897" cy="982007"/>
      </dsp:txXfrm>
    </dsp:sp>
    <dsp:sp modelId="{F6536BF7-E7AD-4E50-90D6-A10DC8F0DD99}">
      <dsp:nvSpPr>
        <dsp:cNvPr id="0" name=""/>
        <dsp:cNvSpPr/>
      </dsp:nvSpPr>
      <dsp:spPr>
        <a:xfrm>
          <a:off x="0" y="3687139"/>
          <a:ext cx="5447116" cy="9820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2138F-040A-4549-9761-DC307A45E04D}">
      <dsp:nvSpPr>
        <dsp:cNvPr id="0" name=""/>
        <dsp:cNvSpPr/>
      </dsp:nvSpPr>
      <dsp:spPr>
        <a:xfrm>
          <a:off x="297057" y="3908091"/>
          <a:ext cx="540104" cy="5401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10009-026A-4CC2-A82D-B555A2D223D6}">
      <dsp:nvSpPr>
        <dsp:cNvPr id="0" name=""/>
        <dsp:cNvSpPr/>
      </dsp:nvSpPr>
      <dsp:spPr>
        <a:xfrm>
          <a:off x="1134218" y="3687139"/>
          <a:ext cx="4312897" cy="98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9" tIns="103929" rIns="103929" bIns="10392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Ongoing intergenerational trauma from unaddressed colonial policies</a:t>
          </a:r>
        </a:p>
      </dsp:txBody>
      <dsp:txXfrm>
        <a:off x="1134218" y="3687139"/>
        <a:ext cx="4312897" cy="982007"/>
      </dsp:txXfrm>
    </dsp:sp>
    <dsp:sp modelId="{C6B0413F-6A73-4A14-BCE3-FCCE32FEC1E9}">
      <dsp:nvSpPr>
        <dsp:cNvPr id="0" name=""/>
        <dsp:cNvSpPr/>
      </dsp:nvSpPr>
      <dsp:spPr>
        <a:xfrm>
          <a:off x="0" y="4914648"/>
          <a:ext cx="5447116" cy="9820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DCD6D-E979-4E14-A459-E276AA5DC2AF}">
      <dsp:nvSpPr>
        <dsp:cNvPr id="0" name=""/>
        <dsp:cNvSpPr/>
      </dsp:nvSpPr>
      <dsp:spPr>
        <a:xfrm>
          <a:off x="297057" y="5135600"/>
          <a:ext cx="540104" cy="54010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CC618-FB6B-4C8C-A770-F5B2900298A1}">
      <dsp:nvSpPr>
        <dsp:cNvPr id="0" name=""/>
        <dsp:cNvSpPr/>
      </dsp:nvSpPr>
      <dsp:spPr>
        <a:xfrm>
          <a:off x="1134218" y="4914648"/>
          <a:ext cx="4312897" cy="98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29" tIns="103929" rIns="103929" bIns="10392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Gaps in the social determinants of health </a:t>
          </a:r>
        </a:p>
      </dsp:txBody>
      <dsp:txXfrm>
        <a:off x="1134218" y="4914648"/>
        <a:ext cx="4312897" cy="982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F4107-73AA-4E17-B73B-051412D352E6}">
      <dsp:nvSpPr>
        <dsp:cNvPr id="0" name=""/>
        <dsp:cNvSpPr/>
      </dsp:nvSpPr>
      <dsp:spPr>
        <a:xfrm>
          <a:off x="0" y="2430"/>
          <a:ext cx="718291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247C08-DC97-44D7-B4D0-2AE29F25F28B}">
      <dsp:nvSpPr>
        <dsp:cNvPr id="0" name=""/>
        <dsp:cNvSpPr/>
      </dsp:nvSpPr>
      <dsp:spPr>
        <a:xfrm>
          <a:off x="0" y="2430"/>
          <a:ext cx="7182917" cy="1016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Accessibility: wheelchairs, hearing/vision impaired, language   </a:t>
          </a:r>
        </a:p>
      </dsp:txBody>
      <dsp:txXfrm>
        <a:off x="0" y="2430"/>
        <a:ext cx="7182917" cy="1016185"/>
      </dsp:txXfrm>
    </dsp:sp>
    <dsp:sp modelId="{CB5E9C2B-CA86-435F-94D7-512C41CBA355}">
      <dsp:nvSpPr>
        <dsp:cNvPr id="0" name=""/>
        <dsp:cNvSpPr/>
      </dsp:nvSpPr>
      <dsp:spPr>
        <a:xfrm>
          <a:off x="0" y="1018616"/>
          <a:ext cx="7182917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352D8F-ED22-40C7-A440-322BFB249028}">
      <dsp:nvSpPr>
        <dsp:cNvPr id="0" name=""/>
        <dsp:cNvSpPr/>
      </dsp:nvSpPr>
      <dsp:spPr>
        <a:xfrm>
          <a:off x="0" y="1018616"/>
          <a:ext cx="7182917" cy="1016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NIHB: medications, prescriptions, treatments, appointments </a:t>
          </a:r>
        </a:p>
      </dsp:txBody>
      <dsp:txXfrm>
        <a:off x="0" y="1018616"/>
        <a:ext cx="7182917" cy="1016185"/>
      </dsp:txXfrm>
    </dsp:sp>
    <dsp:sp modelId="{C7E0CD0A-4DF0-4738-926D-65ABA1D98166}">
      <dsp:nvSpPr>
        <dsp:cNvPr id="0" name=""/>
        <dsp:cNvSpPr/>
      </dsp:nvSpPr>
      <dsp:spPr>
        <a:xfrm>
          <a:off x="0" y="2034802"/>
          <a:ext cx="7182917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0901C6-CC48-42C2-894A-38501137FE1C}">
      <dsp:nvSpPr>
        <dsp:cNvPr id="0" name=""/>
        <dsp:cNvSpPr/>
      </dsp:nvSpPr>
      <dsp:spPr>
        <a:xfrm>
          <a:off x="0" y="2034802"/>
          <a:ext cx="7182917" cy="1016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Mental Health: substance mis-use, stress, spiritual care  </a:t>
          </a:r>
        </a:p>
      </dsp:txBody>
      <dsp:txXfrm>
        <a:off x="0" y="2034802"/>
        <a:ext cx="7182917" cy="1016185"/>
      </dsp:txXfrm>
    </dsp:sp>
    <dsp:sp modelId="{0249951C-CAD9-48F0-9AF7-D4C84030BEAD}">
      <dsp:nvSpPr>
        <dsp:cNvPr id="0" name=""/>
        <dsp:cNvSpPr/>
      </dsp:nvSpPr>
      <dsp:spPr>
        <a:xfrm>
          <a:off x="0" y="3050988"/>
          <a:ext cx="7182917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056DCF-916F-489C-91D5-468F864235D2}">
      <dsp:nvSpPr>
        <dsp:cNvPr id="0" name=""/>
        <dsp:cNvSpPr/>
      </dsp:nvSpPr>
      <dsp:spPr>
        <a:xfrm>
          <a:off x="0" y="3050988"/>
          <a:ext cx="7182917" cy="725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Access to traditional/nutritious foods </a:t>
          </a:r>
        </a:p>
      </dsp:txBody>
      <dsp:txXfrm>
        <a:off x="0" y="3050988"/>
        <a:ext cx="7182917" cy="725668"/>
      </dsp:txXfrm>
    </dsp:sp>
    <dsp:sp modelId="{3CC7286E-8D7C-481F-BE74-FDEECD6477FF}">
      <dsp:nvSpPr>
        <dsp:cNvPr id="0" name=""/>
        <dsp:cNvSpPr/>
      </dsp:nvSpPr>
      <dsp:spPr>
        <a:xfrm>
          <a:off x="0" y="3776657"/>
          <a:ext cx="718291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9899E6-C83D-4FAB-8EB9-F88DD3B25C89}">
      <dsp:nvSpPr>
        <dsp:cNvPr id="0" name=""/>
        <dsp:cNvSpPr/>
      </dsp:nvSpPr>
      <dsp:spPr>
        <a:xfrm>
          <a:off x="0" y="3776657"/>
          <a:ext cx="7182917" cy="1016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Mobility: on/off reserve, children in care    </a:t>
          </a:r>
        </a:p>
      </dsp:txBody>
      <dsp:txXfrm>
        <a:off x="0" y="3776657"/>
        <a:ext cx="7182917" cy="1016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7F754-D5CA-422E-AED4-231C4A3BCBF6}">
      <dsp:nvSpPr>
        <dsp:cNvPr id="0" name=""/>
        <dsp:cNvSpPr/>
      </dsp:nvSpPr>
      <dsp:spPr>
        <a:xfrm>
          <a:off x="679050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30070-D8E3-4764-AE6A-CD462F614FB4}">
      <dsp:nvSpPr>
        <dsp:cNvPr id="0" name=""/>
        <dsp:cNvSpPr/>
      </dsp:nvSpPr>
      <dsp:spPr>
        <a:xfrm>
          <a:off x="1081237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ABF49-E1D9-415F-AABD-643686D8313D}">
      <dsp:nvSpPr>
        <dsp:cNvPr id="0" name=""/>
        <dsp:cNvSpPr/>
      </dsp:nvSpPr>
      <dsp:spPr>
        <a:xfrm>
          <a:off x="75768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/>
            <a:t>Relationships </a:t>
          </a:r>
        </a:p>
      </dsp:txBody>
      <dsp:txXfrm>
        <a:off x="75768" y="2851938"/>
        <a:ext cx="3093750" cy="720000"/>
      </dsp:txXfrm>
    </dsp:sp>
    <dsp:sp modelId="{E100EC8D-C47E-4242-A3E3-C70FAF2C0FB0}">
      <dsp:nvSpPr>
        <dsp:cNvPr id="0" name=""/>
        <dsp:cNvSpPr/>
      </dsp:nvSpPr>
      <dsp:spPr>
        <a:xfrm>
          <a:off x="4314206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35CF8-50AD-41FF-9A28-D555D7358B78}">
      <dsp:nvSpPr>
        <dsp:cNvPr id="0" name=""/>
        <dsp:cNvSpPr/>
      </dsp:nvSpPr>
      <dsp:spPr>
        <a:xfrm>
          <a:off x="4716393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2AE0B-AD17-48A0-94EA-29F625888101}">
      <dsp:nvSpPr>
        <dsp:cNvPr id="0" name=""/>
        <dsp:cNvSpPr/>
      </dsp:nvSpPr>
      <dsp:spPr>
        <a:xfrm>
          <a:off x="3710925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/>
            <a:t>Administrative </a:t>
          </a:r>
        </a:p>
      </dsp:txBody>
      <dsp:txXfrm>
        <a:off x="3710925" y="2851938"/>
        <a:ext cx="3093750" cy="720000"/>
      </dsp:txXfrm>
    </dsp:sp>
    <dsp:sp modelId="{2BB0D813-D6A3-417C-8646-374E56A92EA9}">
      <dsp:nvSpPr>
        <dsp:cNvPr id="0" name=""/>
        <dsp:cNvSpPr/>
      </dsp:nvSpPr>
      <dsp:spPr>
        <a:xfrm>
          <a:off x="7949362" y="376937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7B4A3-573B-4A0E-AD8D-3B93E28D0CBE}">
      <dsp:nvSpPr>
        <dsp:cNvPr id="0" name=""/>
        <dsp:cNvSpPr/>
      </dsp:nvSpPr>
      <dsp:spPr>
        <a:xfrm>
          <a:off x="8351550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A544A-70FD-4671-97E8-27861F1E2C41}">
      <dsp:nvSpPr>
        <dsp:cNvPr id="0" name=""/>
        <dsp:cNvSpPr/>
      </dsp:nvSpPr>
      <dsp:spPr>
        <a:xfrm>
          <a:off x="7346081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000" kern="1200"/>
            <a:t>Communications </a:t>
          </a:r>
        </a:p>
      </dsp:txBody>
      <dsp:txXfrm>
        <a:off x="7346081" y="2851938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18F61-92AC-3B49-A925-1DC330EA9C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B8285-E16D-AB43-B260-D1BEF08AA3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C1BC6-FB0A-134F-99F0-1325354BD9C5}" type="datetimeFigureOut">
              <a:rPr lang="en-US" smtClean="0"/>
              <a:t>05/Mar/24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4883F-7E5D-8742-B325-5150D4C8A4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4640-77E7-EE43-BDBC-988CF4E997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33F3E-2726-344C-9FA2-739CD281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09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ADE93-0011-4FFC-89D5-A0D08FB75872}" type="datetimeFigureOut">
              <a:rPr lang="en-US" smtClean="0"/>
              <a:t>05/Mar/24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97180-E638-45FC-9D88-779DB469A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0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Racism in health is insidious and permeates practice through negative assumptions leading to undignified care and resulting in poor health consequences.</a:t>
            </a:r>
          </a:p>
          <a:p>
            <a:r>
              <a:rPr lang="en-US" dirty="0"/>
              <a:t>In 2008, Biran Sinclair waited in the ER waiting room in Winnipeg in 2008, he was in wheelchair, diabetic and living in poverty, </a:t>
            </a:r>
          </a:p>
          <a:p>
            <a:r>
              <a:rPr lang="en-US" dirty="0"/>
              <a:t>Nurses assumed he was inebriated and “let him sleep it off”, he waited 36 hours to be assessed, which was too late </a:t>
            </a:r>
          </a:p>
          <a:p>
            <a:r>
              <a:rPr lang="en-US" dirty="0"/>
              <a:t>Another example is assuming that First Nations are drug seeking when they go into the ER to manage pain or are inebriated and need a place to sleep it off. </a:t>
            </a:r>
          </a:p>
          <a:p>
            <a:r>
              <a:rPr lang="en-US" dirty="0"/>
              <a:t>In 2020, we heard of ER health professionals in BC who played a game to guess the blood alcohol level of First Nations patients. </a:t>
            </a:r>
          </a:p>
          <a:p>
            <a:r>
              <a:rPr lang="en-US" dirty="0"/>
              <a:t>Racism is upheld when there is no accountability from health professionals, regulatory bodies and senior health leadership.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97180-E638-45FC-9D88-779DB469AE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5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696A-6301-6E41-9057-9CBF74335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933" y="2813213"/>
            <a:ext cx="8456268" cy="13115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500E4-F019-4A41-959E-2A00D475B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1934" y="4227203"/>
            <a:ext cx="8456267" cy="921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020D6-F4A3-6FD2-03F1-80500AA09BF8}"/>
              </a:ext>
            </a:extLst>
          </p:cNvPr>
          <p:cNvSpPr txBox="1"/>
          <p:nvPr userDrawn="1"/>
        </p:nvSpPr>
        <p:spPr>
          <a:xfrm>
            <a:off x="12904342" y="1150706"/>
            <a:ext cx="184731" cy="36933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4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01B27-2ACC-B74D-BAEA-16750FD1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642" y="1517904"/>
            <a:ext cx="9336157" cy="7985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D5B45-79C6-794A-A91B-E6700DFF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642" y="2484783"/>
            <a:ext cx="9336158" cy="36921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CB49F-DD27-DA44-B46B-39D43C5C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0339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9BC028D-A9F7-9246-BAFC-9962E05A63FF}" type="datetimeFigureOut">
              <a:rPr lang="en-US" smtClean="0"/>
              <a:pPr/>
              <a:t>05/Mar/24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DFBFF-8F21-B549-9D66-180BB125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3002" y="6356350"/>
            <a:ext cx="890798" cy="30339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D7D454D-B60B-7F4D-B729-57FAF81D77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27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3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marlenel@afn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ag-bvg.gc.ca/internet/English/parl_oag_202211_08_e_44154.html#I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oag-bvg.gc.ca/internet/English/parl_oag_202211_08_e_44154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61FF-1B05-8F33-204C-AAE0040CB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1574801"/>
            <a:ext cx="11201801" cy="2549938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First Nations Health and Emergencies </a:t>
            </a:r>
            <a:br>
              <a:rPr lang="en-US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AFN Emergency Management Forum 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March 5-7, 2024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Gatineau, Quebec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EB904-B9B9-AE18-A7FE-AA9CA67B7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400" y="4453589"/>
            <a:ext cx="11328801" cy="1793530"/>
          </a:xfrm>
        </p:spPr>
        <p:txBody>
          <a:bodyPr/>
          <a:lstStyle/>
          <a:p>
            <a:endParaRPr lang="en-US" i="0">
              <a:solidFill>
                <a:srgbClr val="002060"/>
              </a:solidFill>
            </a:endParaRPr>
          </a:p>
          <a:p>
            <a:r>
              <a:rPr lang="en-US" i="0">
                <a:solidFill>
                  <a:srgbClr val="002060"/>
                </a:solidFill>
              </a:rPr>
              <a:t>Marlene Larocque </a:t>
            </a:r>
          </a:p>
          <a:p>
            <a:r>
              <a:rPr lang="en-US" i="0">
                <a:solidFill>
                  <a:srgbClr val="002060"/>
                </a:solidFill>
              </a:rPr>
              <a:t>Senior Policy Advisor, Health Sector  </a:t>
            </a:r>
          </a:p>
          <a:p>
            <a:r>
              <a:rPr lang="en-US" i="0">
                <a:solidFill>
                  <a:srgbClr val="002060"/>
                </a:solidFill>
              </a:rPr>
              <a:t>Assembly of First 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91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215B4-4318-B5C9-18B1-D455F45D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Facilitators of Good EM Practice  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ADF141-C65E-3853-9A68-DD1C89638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6320162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317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615E-5BA2-0E90-82F5-2463B852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58" y="1517904"/>
            <a:ext cx="10761741" cy="798576"/>
          </a:xfrm>
        </p:spPr>
        <p:txBody>
          <a:bodyPr/>
          <a:lstStyle/>
          <a:p>
            <a:r>
              <a:rPr lang="en-US" dirty="0"/>
              <a:t>Social Considerations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F6CA5-336D-3CEB-8D81-46BB65C05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58" y="2484783"/>
            <a:ext cx="10761742" cy="3692180"/>
          </a:xfrm>
        </p:spPr>
        <p:txBody>
          <a:bodyPr/>
          <a:lstStyle/>
          <a:p>
            <a:r>
              <a:rPr lang="en-US" sz="3600" dirty="0"/>
              <a:t>Racism </a:t>
            </a:r>
          </a:p>
          <a:p>
            <a:r>
              <a:rPr lang="en-US" sz="3600" dirty="0"/>
              <a:t>Sexual Exploitation </a:t>
            </a:r>
          </a:p>
          <a:p>
            <a:r>
              <a:rPr lang="en-US" sz="3600" dirty="0"/>
              <a:t>Predatory Behavior </a:t>
            </a:r>
          </a:p>
          <a:p>
            <a:r>
              <a:rPr lang="en-US" sz="3600" dirty="0"/>
              <a:t>Financial Burden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2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50836-9EB4-430C-2B5D-027956BBD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AE2A9-699C-7F87-29CB-0FA49DBD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887" y="229658"/>
            <a:ext cx="4660390" cy="1899912"/>
          </a:xfrm>
        </p:spPr>
        <p:txBody>
          <a:bodyPr>
            <a:normAutofit/>
          </a:bodyPr>
          <a:lstStyle/>
          <a:p>
            <a:r>
              <a:rPr lang="en-US" dirty="0"/>
              <a:t>Unintended 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3DBD-D0E2-C3B5-FB74-D4FEDB5E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524000"/>
            <a:ext cx="4728123" cy="465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Long-Term Evacuations </a:t>
            </a:r>
          </a:p>
          <a:p>
            <a:pPr lvl="1"/>
            <a:r>
              <a:rPr lang="en-US" sz="2800" dirty="0"/>
              <a:t>Hotel as home </a:t>
            </a:r>
          </a:p>
          <a:p>
            <a:pPr marL="0" indent="0">
              <a:buNone/>
            </a:pPr>
            <a:r>
              <a:rPr lang="en-US" b="1" dirty="0"/>
              <a:t>Mental Health of the Workforce </a:t>
            </a:r>
          </a:p>
          <a:p>
            <a:pPr marL="0" indent="0">
              <a:buNone/>
            </a:pPr>
            <a:r>
              <a:rPr lang="en-US" b="1" dirty="0"/>
              <a:t>Predatory/Opportunistic threats </a:t>
            </a:r>
          </a:p>
          <a:p>
            <a:pPr lvl="1"/>
            <a:r>
              <a:rPr lang="en-US" sz="2800" dirty="0"/>
              <a:t>Development and Implementation of Community and Personal Safety Plans 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797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B0FEE-00C9-DB62-BFAB-C683A53F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09600"/>
            <a:ext cx="5450033" cy="651933"/>
          </a:xfrm>
        </p:spPr>
        <p:txBody>
          <a:bodyPr>
            <a:normAutofit/>
          </a:bodyPr>
          <a:lstStyle/>
          <a:p>
            <a:r>
              <a:rPr lang="en-US" dirty="0"/>
              <a:t>COVID-19 Pandemic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F659BF-2C7F-53C3-1A37-2F654D910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1261534"/>
            <a:ext cx="4958966" cy="5156200"/>
          </a:xfrm>
        </p:spPr>
        <p:txBody>
          <a:bodyPr>
            <a:normAutofit/>
          </a:bodyPr>
          <a:lstStyle/>
          <a:p>
            <a:r>
              <a:rPr lang="en-US" dirty="0"/>
              <a:t>Pandemic Preparedness was tested in real life </a:t>
            </a:r>
          </a:p>
          <a:p>
            <a:r>
              <a:rPr lang="en-US" dirty="0"/>
              <a:t>Gaps in the Social Determinants of Health= Vulnerability </a:t>
            </a:r>
          </a:p>
          <a:p>
            <a:r>
              <a:rPr lang="en-US" dirty="0"/>
              <a:t>First Nations jurisdiction </a:t>
            </a:r>
          </a:p>
          <a:p>
            <a:r>
              <a:rPr lang="en-US" dirty="0"/>
              <a:t>Proposal based funding and reporting burden </a:t>
            </a:r>
          </a:p>
          <a:p>
            <a:r>
              <a:rPr lang="en-US" dirty="0"/>
              <a:t>Land-based healing/education</a:t>
            </a:r>
          </a:p>
          <a:p>
            <a:r>
              <a:rPr lang="en-US" dirty="0"/>
              <a:t>Traditional knowledge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727D6B-A040-04B7-FB51-CD60CEA1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610" y="1545047"/>
            <a:ext cx="4737650" cy="37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48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F8F92-807A-BDD5-AA9C-C96CC693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943088"/>
          </a:xfrm>
        </p:spPr>
        <p:txBody>
          <a:bodyPr anchor="ctr">
            <a:normAutofit/>
          </a:bodyPr>
          <a:lstStyle/>
          <a:p>
            <a:r>
              <a:rPr lang="en-US"/>
              <a:t>Future Considerations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C9252-6E21-CC18-1F35-C0F51B18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0055" y="1378527"/>
            <a:ext cx="6355387" cy="497782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Digital Health Tools </a:t>
            </a:r>
          </a:p>
          <a:p>
            <a:pPr lvl="1"/>
            <a:r>
              <a:rPr lang="en-US" dirty="0"/>
              <a:t>Electronic Medical Records </a:t>
            </a:r>
          </a:p>
          <a:p>
            <a:pPr lvl="1"/>
            <a:r>
              <a:rPr lang="en-US" dirty="0"/>
              <a:t>Technology needs and competencies</a:t>
            </a:r>
          </a:p>
          <a:p>
            <a:pPr lvl="1"/>
            <a:r>
              <a:rPr lang="en-US" dirty="0"/>
              <a:t>Inter-Operability  </a:t>
            </a:r>
          </a:p>
          <a:p>
            <a:r>
              <a:rPr lang="en-US" sz="2400" dirty="0"/>
              <a:t>Health Human Resource Capacity</a:t>
            </a:r>
          </a:p>
          <a:p>
            <a:r>
              <a:rPr lang="en-US" sz="2400" dirty="0"/>
              <a:t>Surveillance and Data Sovereignty </a:t>
            </a:r>
          </a:p>
          <a:p>
            <a:r>
              <a:rPr lang="en-US" sz="2400" dirty="0"/>
              <a:t>Reactive &gt; Proactive</a:t>
            </a:r>
          </a:p>
          <a:p>
            <a:r>
              <a:rPr lang="en-US" sz="2400" dirty="0"/>
              <a:t>Health Impacts of Climate Change </a:t>
            </a:r>
          </a:p>
          <a:p>
            <a:r>
              <a:rPr lang="en-US" sz="2400" dirty="0"/>
              <a:t>Evaluation and Lessons Learned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76EC8-2206-E4BF-771F-485F8413D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1" r="4039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49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951A-711C-C209-367A-CF8F461F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52" y="1721224"/>
            <a:ext cx="10608448" cy="595256"/>
          </a:xfrm>
        </p:spPr>
        <p:txBody>
          <a:bodyPr/>
          <a:lstStyle/>
          <a:p>
            <a:r>
              <a:rPr lang="en-US" dirty="0" err="1"/>
              <a:t>Wel’lalin</a:t>
            </a:r>
            <a:r>
              <a:rPr lang="en-US" dirty="0"/>
              <a:t>, </a:t>
            </a:r>
            <a:r>
              <a:rPr lang="en-US" dirty="0" err="1"/>
              <a:t>Meegwich</a:t>
            </a:r>
            <a:r>
              <a:rPr lang="en-US" dirty="0"/>
              <a:t>, </a:t>
            </a:r>
            <a:r>
              <a:rPr lang="en-US" dirty="0" err="1"/>
              <a:t>Mahsi</a:t>
            </a:r>
            <a:r>
              <a:rPr lang="en-US" dirty="0"/>
              <a:t> Cho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9C4A0-6147-5B79-9B27-BDBA2858B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918" y="2484783"/>
            <a:ext cx="10062882" cy="3692180"/>
          </a:xfrm>
        </p:spPr>
        <p:txBody>
          <a:bodyPr/>
          <a:lstStyle/>
          <a:p>
            <a:pPr algn="ctr"/>
            <a:endParaRPr lang="en-US" sz="4000" dirty="0"/>
          </a:p>
          <a:p>
            <a:pPr algn="ctr"/>
            <a:r>
              <a:rPr lang="en-US" sz="4000" dirty="0"/>
              <a:t>Marlene Larocque </a:t>
            </a:r>
          </a:p>
          <a:p>
            <a:pPr algn="ctr"/>
            <a:r>
              <a:rPr lang="en-US" sz="4000" dirty="0"/>
              <a:t>Senior Policy Advisor, Health Sector </a:t>
            </a:r>
          </a:p>
          <a:p>
            <a:pPr algn="ctr"/>
            <a:r>
              <a:rPr lang="en-US" sz="4000" dirty="0"/>
              <a:t>Assembly of First Nations </a:t>
            </a:r>
          </a:p>
          <a:p>
            <a:pPr algn="ctr"/>
            <a:r>
              <a:rPr lang="en-US" sz="4000" dirty="0">
                <a:hlinkClick r:id="rId2"/>
              </a:rPr>
              <a:t>marlenel@afn.ca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534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42FF-B37B-C173-3373-CD46B275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84" y="1292535"/>
            <a:ext cx="10949748" cy="790647"/>
          </a:xfrm>
        </p:spPr>
        <p:txBody>
          <a:bodyPr/>
          <a:lstStyle/>
          <a:p>
            <a:r>
              <a:rPr lang="en-US" dirty="0"/>
              <a:t>AFN Health Sector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F0714-03CB-427C-5C48-616B3E50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52" y="1973179"/>
            <a:ext cx="10949748" cy="4742666"/>
          </a:xfrm>
        </p:spPr>
        <p:txBody>
          <a:bodyPr/>
          <a:lstStyle/>
          <a:p>
            <a:pPr lvl="1"/>
            <a:r>
              <a:rPr lang="en-US" sz="3200" dirty="0"/>
              <a:t>The AFN Health Sector works to advocate for equitable, self-determined health care, and to promote holistic, culturally-based approaches to supporting First Nations wellness.</a:t>
            </a:r>
          </a:p>
          <a:p>
            <a:pPr lvl="1"/>
            <a:endParaRPr lang="en-US" sz="3200" dirty="0"/>
          </a:p>
          <a:p>
            <a:pPr lvl="2"/>
            <a:r>
              <a:rPr lang="en-US" sz="2800" dirty="0"/>
              <a:t>First Nations Mental Wellness Framework (2015) </a:t>
            </a:r>
          </a:p>
          <a:p>
            <a:pPr lvl="2"/>
            <a:r>
              <a:rPr lang="en-US" sz="2800" dirty="0"/>
              <a:t>Seven Generations Continuum of Care (2021)</a:t>
            </a:r>
          </a:p>
          <a:p>
            <a:pPr lvl="2"/>
            <a:r>
              <a:rPr lang="en-US" sz="2800" dirty="0"/>
              <a:t>First Nations Health Transformation Agenda (2018)</a:t>
            </a:r>
          </a:p>
          <a:p>
            <a:pPr lvl="3"/>
            <a:r>
              <a:rPr lang="en-US" sz="2600" dirty="0"/>
              <a:t>Getting the Relationships Right </a:t>
            </a:r>
          </a:p>
          <a:p>
            <a:pPr lvl="3"/>
            <a:r>
              <a:rPr lang="en-US" sz="2600" dirty="0"/>
              <a:t>Sustainable Investments into Infrastructure </a:t>
            </a:r>
          </a:p>
          <a:p>
            <a:pPr lvl="3"/>
            <a:r>
              <a:rPr lang="en-US" sz="2600" dirty="0"/>
              <a:t>First Nations </a:t>
            </a:r>
            <a:r>
              <a:rPr lang="en-US" sz="2600"/>
              <a:t>Capacity First</a:t>
            </a:r>
            <a:endParaRPr lang="en-US" sz="2600" dirty="0"/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733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043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4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336B98-12FC-A3D9-BAAF-80BA38FB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6" y="841249"/>
            <a:ext cx="6451691" cy="1684161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Key File Areas in First Nations Health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4240F-40BB-927F-5731-A54285BF3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2390523"/>
            <a:ext cx="9512649" cy="550887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Culturally appropriate Care </a:t>
            </a:r>
          </a:p>
          <a:p>
            <a:r>
              <a:rPr lang="en-US" dirty="0">
                <a:solidFill>
                  <a:schemeClr val="tx2"/>
                </a:solidFill>
              </a:rPr>
              <a:t>Mental Health and Wellness </a:t>
            </a:r>
          </a:p>
          <a:p>
            <a:r>
              <a:rPr lang="en-US" dirty="0">
                <a:solidFill>
                  <a:schemeClr val="tx2"/>
                </a:solidFill>
              </a:rPr>
              <a:t>Non-Insured Health Benefits </a:t>
            </a:r>
          </a:p>
          <a:p>
            <a:r>
              <a:rPr lang="en-US" dirty="0">
                <a:solidFill>
                  <a:schemeClr val="tx2"/>
                </a:solidFill>
              </a:rPr>
              <a:t>Accessibility </a:t>
            </a:r>
          </a:p>
          <a:p>
            <a:r>
              <a:rPr lang="en-US" dirty="0">
                <a:solidFill>
                  <a:schemeClr val="tx2"/>
                </a:solidFill>
              </a:rPr>
              <a:t>Indigenous Health Legislation </a:t>
            </a:r>
          </a:p>
          <a:p>
            <a:r>
              <a:rPr lang="en-US" dirty="0">
                <a:solidFill>
                  <a:schemeClr val="tx2"/>
                </a:solidFill>
              </a:rPr>
              <a:t>Seven Generations Continuum of Care </a:t>
            </a:r>
          </a:p>
          <a:p>
            <a:r>
              <a:rPr lang="en-US" dirty="0">
                <a:solidFill>
                  <a:schemeClr val="tx2"/>
                </a:solidFill>
              </a:rPr>
              <a:t>Health Human Resources </a:t>
            </a:r>
          </a:p>
        </p:txBody>
      </p:sp>
    </p:spTree>
    <p:extLst>
      <p:ext uri="{BB962C8B-B14F-4D97-AF65-F5344CB8AC3E}">
        <p14:creationId xmlns:p14="http://schemas.microsoft.com/office/powerpoint/2010/main" val="119282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A9CD0-575A-2D39-6C25-2D0095F6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/>
              <a:t>First Nations Health Status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7FD95D-3252-6AC8-9268-ACD8890D0C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721561"/>
              </p:ext>
            </p:extLst>
          </p:nvPr>
        </p:nvGraphicFramePr>
        <p:xfrm>
          <a:off x="838200" y="1109132"/>
          <a:ext cx="5447116" cy="5901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677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769A7-87B6-2B19-2064-70609EFD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1375384"/>
          </a:xfrm>
        </p:spPr>
        <p:txBody>
          <a:bodyPr anchor="b">
            <a:normAutofit fontScale="90000"/>
          </a:bodyPr>
          <a:lstStyle/>
          <a:p>
            <a:r>
              <a:rPr lang="en-US" sz="5600" dirty="0"/>
              <a:t>Protective Factors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BA4F35-5CE0-DB5A-8CBB-DEFC35732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49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9C04AB-1500-B2E9-60EA-B94DCC7AD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1918855"/>
            <a:ext cx="5211320" cy="454121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Ancestral knowledge on foods, lands, waters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Kinship Models and Community  Governance 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Culture as Foundation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Good Medicines/ Natural Helpers </a:t>
            </a: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6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24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1ECB-98B6-7DE6-ADED-AF29F3D3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4" y="741391"/>
            <a:ext cx="5841024" cy="2249316"/>
          </a:xfrm>
        </p:spPr>
        <p:txBody>
          <a:bodyPr anchor="b">
            <a:noAutofit/>
          </a:bodyPr>
          <a:lstStyle/>
          <a:p>
            <a:r>
              <a:rPr lang="en-US" sz="2800" dirty="0"/>
              <a:t>EM is an essential public health function in Canada, defined as the planning for natural or human-made disasters to minimize serious illness and death, and responding to emergencies while minimizing societal disruption.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159290F1-A4EF-0459-4701-F8899120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5" y="3368842"/>
            <a:ext cx="4892332" cy="3066334"/>
          </a:xfrm>
        </p:spPr>
        <p:txBody>
          <a:bodyPr anchor="t">
            <a:noAutofit/>
          </a:bodyPr>
          <a:lstStyle/>
          <a:p>
            <a:r>
              <a:rPr lang="en-US" b="1" dirty="0"/>
              <a:t>Emergency Management Continuum </a:t>
            </a:r>
          </a:p>
          <a:p>
            <a:r>
              <a:rPr lang="en-US" dirty="0">
                <a:latin typeface="Aptos" panose="020B0004020202020204" pitchFamily="34" charset="0"/>
                <a:cs typeface="Aharoni" panose="020F0502020204030204" pitchFamily="2" charset="-79"/>
              </a:rPr>
              <a:t>Prevention</a:t>
            </a:r>
            <a:r>
              <a:rPr lang="en-US" dirty="0"/>
              <a:t>/mitigation </a:t>
            </a:r>
          </a:p>
          <a:p>
            <a:r>
              <a:rPr lang="en-US" dirty="0"/>
              <a:t>Preparedness </a:t>
            </a:r>
          </a:p>
          <a:p>
            <a:r>
              <a:rPr lang="en-US" dirty="0"/>
              <a:t>Response </a:t>
            </a:r>
          </a:p>
          <a:p>
            <a:r>
              <a:rPr lang="en-US" dirty="0"/>
              <a:t>Recovery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2D0EA3-5F9A-F346-8201-7EFCEE83B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5" r="15768"/>
          <a:stretch/>
        </p:blipFill>
        <p:spPr>
          <a:xfrm>
            <a:off x="6408009" y="741391"/>
            <a:ext cx="5364578" cy="53845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269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27DFC7-FE17-0E40-19D1-78DDF092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2094366"/>
          </a:xfrm>
        </p:spPr>
        <p:txBody>
          <a:bodyPr anchor="b">
            <a:noAutofit/>
          </a:bodyPr>
          <a:lstStyle/>
          <a:p>
            <a:r>
              <a:rPr lang="en-US" sz="2800" dirty="0"/>
              <a:t>Between 2009-2022, First Nations Communities experienced 1,352 Emergencies 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0B58B52E-B34B-2D8E-3117-3FE1A2145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" r="470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855954-244B-210B-A59C-BE3B331A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 fontScale="92500" lnSpcReduction="10000"/>
          </a:bodyPr>
          <a:lstStyle/>
          <a:p>
            <a:endParaRPr lang="en-US" sz="2000" dirty="0"/>
          </a:p>
          <a:p>
            <a:r>
              <a:rPr lang="en-US" dirty="0"/>
              <a:t>130,000 individuals  affected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Source: </a:t>
            </a:r>
          </a:p>
          <a:p>
            <a:r>
              <a:rPr lang="en-US" sz="2000" dirty="0">
                <a:hlinkClick r:id="rId3"/>
              </a:rPr>
              <a:t>https://www.oag-bvg.gc.ca/internet/English/parl_oag_202211_08_e_44154.html#IG</a:t>
            </a:r>
            <a:r>
              <a:rPr lang="en-US" sz="20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0395-50E5-77C0-531D-CE91268B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60" y="242147"/>
            <a:ext cx="4668253" cy="933510"/>
          </a:xfrm>
        </p:spPr>
        <p:txBody>
          <a:bodyPr/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https://www.oag-bvg.gc.ca/internet/English/parl_oag_202211_08_e_44154.html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Office of the Auditor General of Canada </a:t>
            </a:r>
            <a:br>
              <a:rPr lang="en-US" sz="1200" dirty="0"/>
            </a:br>
            <a:r>
              <a:rPr lang="en-US" sz="1200" dirty="0"/>
              <a:t>Emergency Management in First Nations Communities (2022)   </a:t>
            </a:r>
          </a:p>
        </p:txBody>
      </p:sp>
      <p:pic>
        <p:nvPicPr>
          <p:cNvPr id="5" name="Content Placeholder 4" descr="A graph on a screen&#10;&#10;Description automatically generated">
            <a:extLst>
              <a:ext uri="{FF2B5EF4-FFF2-40B4-BE49-F238E27FC236}">
                <a16:creationId xmlns:a16="http://schemas.microsoft.com/office/drawing/2014/main" id="{501FCA64-351D-16FF-5B35-CAC182075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0976" y="1725613"/>
            <a:ext cx="9336157" cy="4451350"/>
          </a:xfrm>
        </p:spPr>
      </p:pic>
    </p:spTree>
    <p:extLst>
      <p:ext uri="{BB962C8B-B14F-4D97-AF65-F5344CB8AC3E}">
        <p14:creationId xmlns:p14="http://schemas.microsoft.com/office/powerpoint/2010/main" val="223183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BB95F-6711-5EF9-F909-EAC3F706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/>
              <a:t>Health Considerations in EM Planning and Implementation 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undreds in Peguis First Nation flee homes as Fisher River floods community  | Radio-Canada.ca">
            <a:extLst>
              <a:ext uri="{FF2B5EF4-FFF2-40B4-BE49-F238E27FC236}">
                <a16:creationId xmlns:a16="http://schemas.microsoft.com/office/drawing/2014/main" id="{42A9B637-0501-5551-6E31-41CFBC222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4" r="15539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F0007D08-AF74-DDE6-85BC-6048671E3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954635"/>
              </p:ext>
            </p:extLst>
          </p:nvPr>
        </p:nvGraphicFramePr>
        <p:xfrm>
          <a:off x="103128" y="2071316"/>
          <a:ext cx="7182917" cy="4795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141747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4F5DB9F0EFB438838633D3D3C15B8" ma:contentTypeVersion="16" ma:contentTypeDescription="Create a new document." ma:contentTypeScope="" ma:versionID="1b15e146dd7714f2d5dcf18563929c34">
  <xsd:schema xmlns:xsd="http://www.w3.org/2001/XMLSchema" xmlns:xs="http://www.w3.org/2001/XMLSchema" xmlns:p="http://schemas.microsoft.com/office/2006/metadata/properties" xmlns:ns2="40cc7fa8-84e5-448e-ae7a-47e8d4996491" xmlns:ns3="b559b0e0-9212-46a0-b3de-39b777f81522" targetNamespace="http://schemas.microsoft.com/office/2006/metadata/properties" ma:root="true" ma:fieldsID="27e97a9b6377789299bdb8fc26e42c2e" ns2:_="" ns3:_="">
    <xsd:import namespace="40cc7fa8-84e5-448e-ae7a-47e8d4996491"/>
    <xsd:import namespace="b559b0e0-9212-46a0-b3de-39b777f81522"/>
    <xsd:element name="properties">
      <xsd:complexType>
        <xsd:sequence>
          <xsd:element name="documentManagement">
            <xsd:complexType>
              <xsd:all>
                <xsd:element ref="ns2:Polaris_x0023_" minOccurs="0"/>
                <xsd:element ref="ns2:Opportunity_x0023_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7fa8-84e5-448e-ae7a-47e8d4996491" elementFormDefault="qualified">
    <xsd:import namespace="http://schemas.microsoft.com/office/2006/documentManagement/types"/>
    <xsd:import namespace="http://schemas.microsoft.com/office/infopath/2007/PartnerControls"/>
    <xsd:element name="Polaris_x0023_" ma:index="8" nillable="true" ma:displayName="Polaris #" ma:format="Dropdown" ma:internalName="Polaris_x0023_">
      <xsd:simpleType>
        <xsd:restriction base="dms:Note">
          <xsd:maxLength value="255"/>
        </xsd:restriction>
      </xsd:simpleType>
    </xsd:element>
    <xsd:element name="Opportunity_x0023_" ma:index="9" nillable="true" ma:displayName="Opportunity #" ma:format="Dropdown" ma:internalName="Opportunity_x0023_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b0e0-9212-46a0-b3de-39b777f81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a357cf-8b75-474a-aa06-0e764647acb3}" ma:internalName="TaxCatchAll" ma:showField="CatchAllData" ma:web="b559b0e0-9212-46a0-b3de-39b777f81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laris_x0023_ xmlns="40cc7fa8-84e5-448e-ae7a-47e8d4996491" xsi:nil="true"/>
    <lcf76f155ced4ddcb4097134ff3c332f xmlns="40cc7fa8-84e5-448e-ae7a-47e8d4996491">
      <Terms xmlns="http://schemas.microsoft.com/office/infopath/2007/PartnerControls"/>
    </lcf76f155ced4ddcb4097134ff3c332f>
    <TaxCatchAll xmlns="b559b0e0-9212-46a0-b3de-39b777f81522" xsi:nil="true"/>
    <Opportunity_x0023_ xmlns="40cc7fa8-84e5-448e-ae7a-47e8d4996491" xsi:nil="true"/>
  </documentManagement>
</p:properties>
</file>

<file path=customXml/itemProps1.xml><?xml version="1.0" encoding="utf-8"?>
<ds:datastoreItem xmlns:ds="http://schemas.openxmlformats.org/officeDocument/2006/customXml" ds:itemID="{FBA71C05-C201-4A8B-A45B-D1FDAC99A967}"/>
</file>

<file path=customXml/itemProps2.xml><?xml version="1.0" encoding="utf-8"?>
<ds:datastoreItem xmlns:ds="http://schemas.openxmlformats.org/officeDocument/2006/customXml" ds:itemID="{F6970690-68DC-41BD-AFF1-F37F7637D8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D482DE-4D78-48EE-A6B6-215EE9686A53}">
  <ds:schemaRefs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b06ff224-deb5-4523-a4f9-b26db082de6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28820</TotalTime>
  <Words>670</Words>
  <Application>Microsoft Office PowerPoint</Application>
  <PresentationFormat>Widescreen</PresentationFormat>
  <Paragraphs>102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Aptos</vt:lpstr>
      <vt:lpstr>1_Custom Design</vt:lpstr>
      <vt:lpstr> First Nations Health and Emergencies   AFN Emergency Management Forum   March 5-7, 2024 Gatineau, Quebec</vt:lpstr>
      <vt:lpstr>AFN Health Sector </vt:lpstr>
      <vt:lpstr>Key File Areas in First Nations Health </vt:lpstr>
      <vt:lpstr>First Nations Health Status </vt:lpstr>
      <vt:lpstr>Protective Factors </vt:lpstr>
      <vt:lpstr>EM is an essential public health function in Canada, defined as the planning for natural or human-made disasters to minimize serious illness and death, and responding to emergencies while minimizing societal disruption.</vt:lpstr>
      <vt:lpstr>Between 2009-2022, First Nations Communities experienced 1,352 Emergencies </vt:lpstr>
      <vt:lpstr>Source: https://www.oag-bvg.gc.ca/internet/English/parl_oag_202211_08_e_44154.html  Office of the Auditor General of Canada  Emergency Management in First Nations Communities (2022)   </vt:lpstr>
      <vt:lpstr>Health Considerations in EM Planning and Implementation </vt:lpstr>
      <vt:lpstr>Facilitators of Good EM Practice  </vt:lpstr>
      <vt:lpstr>Social Considerations  </vt:lpstr>
      <vt:lpstr>Unintended Consequences</vt:lpstr>
      <vt:lpstr>COVID-19 Pandemic </vt:lpstr>
      <vt:lpstr>Future Considerations  </vt:lpstr>
      <vt:lpstr>Wel’lalin, Meegwich, Mahsi Cho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Cheyenne Nicholas</dc:creator>
  <cp:lastModifiedBy>Marlene Larocque</cp:lastModifiedBy>
  <cp:revision>84</cp:revision>
  <dcterms:created xsi:type="dcterms:W3CDTF">2020-01-06T15:32:02Z</dcterms:created>
  <dcterms:modified xsi:type="dcterms:W3CDTF">2024-03-05T20:51:13Z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0x010100A5CF4EEBC0D32D4E9E66F9CA07E77A73</vt:lpwstr>
  </property>
</Properties>
</file>